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emf" ContentType="image/x-emf"/>
  <Default Extension="wmf" ContentType="image/x-wmf"/>
  <Default Extension="rels" ContentType="application/vnd.openxmlformats-package.relationships+xml"/>
  <Default Extension="xml" ContentType="application/xml"/>
  <Default Extension="wdp" ContentType="image/vnd.ms-photo"/>
  <Default Extension="vml" ContentType="application/vnd.openxmlformats-officedocument.vmlDrawing"/>
  <Default Extension="xlsx" ContentType="application/vnd.openxmlformats-officedocument.spreadsheetml.sheet"/>
  <Default Extension="jpg" ContentType="image/jpeg"/>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tags/tag1.xml" ContentType="application/vnd.openxmlformats-officedocument.presentationml.tags+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3.xml" ContentType="application/vnd.openxmlformats-officedocument.theme+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slideLayouts/slideLayout20.xml" ContentType="application/vnd.openxmlformats-officedocument.presentationml.slideLayout+xml"/>
  <Override PartName="/ppt/theme/theme4.xml" ContentType="application/vnd.openxmlformats-officedocument.theme+xml"/>
  <Override PartName="/ppt/slideLayouts/slideLayout21.xml" ContentType="application/vnd.openxmlformats-officedocument.presentationml.slideLayout+xml"/>
  <Override PartName="/ppt/theme/theme5.xml" ContentType="application/vnd.openxmlformats-officedocument.theme+xml"/>
  <Override PartName="/ppt/slideLayouts/slideLayout22.xml" ContentType="application/vnd.openxmlformats-officedocument.presentationml.slideLayout+xml"/>
  <Override PartName="/ppt/theme/theme6.xml" ContentType="application/vnd.openxmlformats-officedocument.theme+xml"/>
  <Override PartName="/ppt/slideLayouts/slideLayout23.xml" ContentType="application/vnd.openxmlformats-officedocument.presentationml.slideLayout+xml"/>
  <Override PartName="/ppt/theme/theme7.xml" ContentType="application/vnd.openxmlformats-officedocument.theme+xml"/>
  <Override PartName="/ppt/slideLayouts/slideLayout24.xml" ContentType="application/vnd.openxmlformats-officedocument.presentationml.slideLayout+xml"/>
  <Override PartName="/ppt/theme/theme8.xml" ContentType="application/vnd.openxmlformats-officedocument.theme+xml"/>
  <Override PartName="/ppt/slideLayouts/slideLayout25.xml" ContentType="application/vnd.openxmlformats-officedocument.presentationml.slideLayout+xml"/>
  <Override PartName="/ppt/theme/theme9.xml" ContentType="application/vnd.openxmlformats-officedocument.theme+xml"/>
  <Override PartName="/ppt/slideLayouts/slideLayout26.xml" ContentType="application/vnd.openxmlformats-officedocument.presentationml.slideLayout+xml"/>
  <Override PartName="/ppt/theme/theme10.xml" ContentType="application/vnd.openxmlformats-officedocument.theme+xml"/>
  <Override PartName="/ppt/slideLayouts/slideLayout27.xml" ContentType="application/vnd.openxmlformats-officedocument.presentationml.slideLayout+xml"/>
  <Override PartName="/ppt/theme/theme11.xml" ContentType="application/vnd.openxmlformats-officedocument.theme+xml"/>
  <Override PartName="/ppt/slideLayouts/slideLayout28.xml" ContentType="application/vnd.openxmlformats-officedocument.presentationml.slideLayout+xml"/>
  <Override PartName="/ppt/theme/theme12.xml" ContentType="application/vnd.openxmlformats-officedocument.theme+xml"/>
  <Override PartName="/ppt/slideLayouts/slideLayout29.xml" ContentType="application/vnd.openxmlformats-officedocument.presentationml.slideLayout+xml"/>
  <Override PartName="/ppt/theme/theme13.xml" ContentType="application/vnd.openxmlformats-officedocument.theme+xml"/>
  <Override PartName="/ppt/slideLayouts/slideLayout30.xml" ContentType="application/vnd.openxmlformats-officedocument.presentationml.slideLayout+xml"/>
  <Override PartName="/ppt/theme/theme14.xml" ContentType="application/vnd.openxmlformats-officedocument.theme+xml"/>
  <Override PartName="/ppt/slideLayouts/slideLayout31.xml" ContentType="application/vnd.openxmlformats-officedocument.presentationml.slideLayout+xml"/>
  <Override PartName="/ppt/theme/theme15.xml" ContentType="application/vnd.openxmlformats-officedocument.theme+xml"/>
  <Override PartName="/ppt/slideLayouts/slideLayout32.xml" ContentType="application/vnd.openxmlformats-officedocument.presentationml.slideLayout+xml"/>
  <Override PartName="/ppt/theme/theme16.xml" ContentType="application/vnd.openxmlformats-officedocument.theme+xml"/>
  <Override PartName="/ppt/slideLayouts/slideLayout33.xml" ContentType="application/vnd.openxmlformats-officedocument.presentationml.slideLayout+xml"/>
  <Override PartName="/ppt/theme/theme17.xml" ContentType="application/vnd.openxmlformats-officedocument.theme+xml"/>
  <Override PartName="/ppt/slideLayouts/slideLayout34.xml" ContentType="application/vnd.openxmlformats-officedocument.presentationml.slideLayout+xml"/>
  <Override PartName="/ppt/theme/theme18.xml" ContentType="application/vnd.openxmlformats-officedocument.theme+xml"/>
  <Override PartName="/ppt/slideLayouts/slideLayout35.xml" ContentType="application/vnd.openxmlformats-officedocument.presentationml.slideLayout+xml"/>
  <Override PartName="/ppt/theme/theme19.xml" ContentType="application/vnd.openxmlformats-officedocument.theme+xml"/>
  <Override PartName="/ppt/slideLayouts/slideLayout36.xml" ContentType="application/vnd.openxmlformats-officedocument.presentationml.slideLayout+xml"/>
  <Override PartName="/ppt/theme/theme20.xml" ContentType="application/vnd.openxmlformats-officedocument.theme+xml"/>
  <Override PartName="/ppt/slideLayouts/slideLayout37.xml" ContentType="application/vnd.openxmlformats-officedocument.presentationml.slideLayout+xml"/>
  <Override PartName="/ppt/theme/theme21.xml" ContentType="application/vnd.openxmlformats-officedocument.theme+xml"/>
  <Override PartName="/ppt/slideLayouts/slideLayout38.xml" ContentType="application/vnd.openxmlformats-officedocument.presentationml.slideLayout+xml"/>
  <Override PartName="/ppt/theme/theme22.xml" ContentType="application/vnd.openxmlformats-officedocument.theme+xml"/>
  <Override PartName="/ppt/slideLayouts/slideLayout39.xml" ContentType="application/vnd.openxmlformats-officedocument.presentationml.slideLayout+xml"/>
  <Override PartName="/ppt/theme/theme23.xml" ContentType="application/vnd.openxmlformats-officedocument.theme+xml"/>
  <Override PartName="/ppt/slideLayouts/slideLayout40.xml" ContentType="application/vnd.openxmlformats-officedocument.presentationml.slideLayout+xml"/>
  <Override PartName="/ppt/theme/theme24.xml" ContentType="application/vnd.openxmlformats-officedocument.theme+xml"/>
  <Override PartName="/ppt/slideLayouts/slideLayout41.xml" ContentType="application/vnd.openxmlformats-officedocument.presentationml.slideLayout+xml"/>
  <Override PartName="/ppt/theme/theme25.xml" ContentType="application/vnd.openxmlformats-officedocument.theme+xml"/>
  <Override PartName="/ppt/slideLayouts/slideLayout42.xml" ContentType="application/vnd.openxmlformats-officedocument.presentationml.slideLayout+xml"/>
  <Override PartName="/ppt/theme/theme26.xml" ContentType="application/vnd.openxmlformats-officedocument.theme+xml"/>
  <Override PartName="/ppt/theme/theme27.xml" ContentType="application/vnd.openxmlformats-officedocument.theme+xml"/>
  <Override PartName="/ppt/theme/theme28.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charts/chart1.xml" ContentType="application/vnd.openxmlformats-officedocument.drawingml.chart+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tags/tag120.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648" r:id="rId5"/>
    <p:sldMasterId id="2147483667" r:id="rId6"/>
    <p:sldMasterId id="2147483674" r:id="rId7"/>
    <p:sldMasterId id="2147483677" r:id="rId8"/>
    <p:sldMasterId id="2147483679" r:id="rId9"/>
    <p:sldMasterId id="2147483681" r:id="rId10"/>
    <p:sldMasterId id="2147483683" r:id="rId11"/>
    <p:sldMasterId id="2147483685" r:id="rId12"/>
    <p:sldMasterId id="2147483687" r:id="rId13"/>
    <p:sldMasterId id="2147483689" r:id="rId14"/>
    <p:sldMasterId id="2147483691" r:id="rId15"/>
    <p:sldMasterId id="2147483693" r:id="rId16"/>
    <p:sldMasterId id="2147483695" r:id="rId17"/>
    <p:sldMasterId id="2147483697" r:id="rId18"/>
    <p:sldMasterId id="2147483699" r:id="rId19"/>
    <p:sldMasterId id="2147483701" r:id="rId20"/>
    <p:sldMasterId id="2147483703" r:id="rId21"/>
    <p:sldMasterId id="2147483705" r:id="rId22"/>
    <p:sldMasterId id="2147483707" r:id="rId23"/>
    <p:sldMasterId id="2147483709" r:id="rId24"/>
    <p:sldMasterId id="2147483711" r:id="rId25"/>
    <p:sldMasterId id="2147483713" r:id="rId26"/>
    <p:sldMasterId id="2147483715" r:id="rId27"/>
    <p:sldMasterId id="2147483717" r:id="rId28"/>
    <p:sldMasterId id="2147483719" r:id="rId29"/>
    <p:sldMasterId id="2147483721" r:id="rId30"/>
  </p:sldMasterIdLst>
  <p:notesMasterIdLst>
    <p:notesMasterId r:id="rId95"/>
  </p:notesMasterIdLst>
  <p:handoutMasterIdLst>
    <p:handoutMasterId r:id="rId96"/>
  </p:handoutMasterIdLst>
  <p:sldIdLst>
    <p:sldId id="284" r:id="rId31"/>
    <p:sldId id="386" r:id="rId32"/>
    <p:sldId id="387" r:id="rId33"/>
    <p:sldId id="388" r:id="rId34"/>
    <p:sldId id="389" r:id="rId35"/>
    <p:sldId id="401" r:id="rId36"/>
    <p:sldId id="402" r:id="rId37"/>
    <p:sldId id="403" r:id="rId38"/>
    <p:sldId id="304" r:id="rId39"/>
    <p:sldId id="303" r:id="rId40"/>
    <p:sldId id="336" r:id="rId41"/>
    <p:sldId id="337" r:id="rId42"/>
    <p:sldId id="338" r:id="rId43"/>
    <p:sldId id="339" r:id="rId44"/>
    <p:sldId id="410" r:id="rId45"/>
    <p:sldId id="399" r:id="rId46"/>
    <p:sldId id="361" r:id="rId47"/>
    <p:sldId id="364" r:id="rId48"/>
    <p:sldId id="373" r:id="rId49"/>
    <p:sldId id="404" r:id="rId50"/>
    <p:sldId id="405" r:id="rId51"/>
    <p:sldId id="406" r:id="rId52"/>
    <p:sldId id="407" r:id="rId53"/>
    <p:sldId id="371" r:id="rId54"/>
    <p:sldId id="415" r:id="rId55"/>
    <p:sldId id="391" r:id="rId56"/>
    <p:sldId id="438" r:id="rId57"/>
    <p:sldId id="439" r:id="rId58"/>
    <p:sldId id="440" r:id="rId59"/>
    <p:sldId id="441" r:id="rId60"/>
    <p:sldId id="442" r:id="rId61"/>
    <p:sldId id="443" r:id="rId62"/>
    <p:sldId id="444" r:id="rId63"/>
    <p:sldId id="416" r:id="rId64"/>
    <p:sldId id="392" r:id="rId65"/>
    <p:sldId id="393" r:id="rId66"/>
    <p:sldId id="394" r:id="rId67"/>
    <p:sldId id="395" r:id="rId68"/>
    <p:sldId id="396" r:id="rId69"/>
    <p:sldId id="397" r:id="rId70"/>
    <p:sldId id="365" r:id="rId71"/>
    <p:sldId id="417" r:id="rId72"/>
    <p:sldId id="418" r:id="rId73"/>
    <p:sldId id="419" r:id="rId74"/>
    <p:sldId id="420" r:id="rId75"/>
    <p:sldId id="421" r:id="rId76"/>
    <p:sldId id="422" r:id="rId77"/>
    <p:sldId id="423" r:id="rId78"/>
    <p:sldId id="424" r:id="rId79"/>
    <p:sldId id="425" r:id="rId80"/>
    <p:sldId id="426" r:id="rId81"/>
    <p:sldId id="427" r:id="rId82"/>
    <p:sldId id="428" r:id="rId83"/>
    <p:sldId id="429" r:id="rId84"/>
    <p:sldId id="430" r:id="rId85"/>
    <p:sldId id="431" r:id="rId86"/>
    <p:sldId id="432" r:id="rId87"/>
    <p:sldId id="433" r:id="rId88"/>
    <p:sldId id="434" r:id="rId89"/>
    <p:sldId id="435" r:id="rId90"/>
    <p:sldId id="436" r:id="rId91"/>
    <p:sldId id="437" r:id="rId92"/>
    <p:sldId id="414" r:id="rId93"/>
    <p:sldId id="390" r:id="rId94"/>
  </p:sldIdLst>
  <p:sldSz cx="9144000" cy="6858000" type="screen4x3"/>
  <p:notesSz cx="6858000" cy="9144000"/>
  <p:defaultTextStyle>
    <a:defPPr>
      <a:defRPr lang="de-DE"/>
    </a:defPPr>
    <a:lvl1pPr marL="0" algn="l" defTabSz="914259" rtl="0" eaLnBrk="1" latinLnBrk="0" hangingPunct="1">
      <a:defRPr sz="1800" kern="1200">
        <a:solidFill>
          <a:schemeClr val="tx1"/>
        </a:solidFill>
        <a:latin typeface="+mn-lt"/>
        <a:ea typeface="+mn-ea"/>
        <a:cs typeface="+mn-cs"/>
      </a:defRPr>
    </a:lvl1pPr>
    <a:lvl2pPr marL="457130" algn="l" defTabSz="914259" rtl="0" eaLnBrk="1" latinLnBrk="0" hangingPunct="1">
      <a:defRPr sz="1800" kern="1200">
        <a:solidFill>
          <a:schemeClr val="tx1"/>
        </a:solidFill>
        <a:latin typeface="+mn-lt"/>
        <a:ea typeface="+mn-ea"/>
        <a:cs typeface="+mn-cs"/>
      </a:defRPr>
    </a:lvl2pPr>
    <a:lvl3pPr marL="914259" algn="l" defTabSz="914259" rtl="0" eaLnBrk="1" latinLnBrk="0" hangingPunct="1">
      <a:defRPr sz="1800" kern="1200">
        <a:solidFill>
          <a:schemeClr val="tx1"/>
        </a:solidFill>
        <a:latin typeface="+mn-lt"/>
        <a:ea typeface="+mn-ea"/>
        <a:cs typeface="+mn-cs"/>
      </a:defRPr>
    </a:lvl3pPr>
    <a:lvl4pPr marL="1371390" algn="l" defTabSz="914259" rtl="0" eaLnBrk="1" latinLnBrk="0" hangingPunct="1">
      <a:defRPr sz="1800" kern="1200">
        <a:solidFill>
          <a:schemeClr val="tx1"/>
        </a:solidFill>
        <a:latin typeface="+mn-lt"/>
        <a:ea typeface="+mn-ea"/>
        <a:cs typeface="+mn-cs"/>
      </a:defRPr>
    </a:lvl4pPr>
    <a:lvl5pPr marL="1828519" algn="l" defTabSz="914259" rtl="0" eaLnBrk="1" latinLnBrk="0" hangingPunct="1">
      <a:defRPr sz="1800" kern="1200">
        <a:solidFill>
          <a:schemeClr val="tx1"/>
        </a:solidFill>
        <a:latin typeface="+mn-lt"/>
        <a:ea typeface="+mn-ea"/>
        <a:cs typeface="+mn-cs"/>
      </a:defRPr>
    </a:lvl5pPr>
    <a:lvl6pPr marL="2285649" algn="l" defTabSz="914259" rtl="0" eaLnBrk="1" latinLnBrk="0" hangingPunct="1">
      <a:defRPr sz="1800" kern="1200">
        <a:solidFill>
          <a:schemeClr val="tx1"/>
        </a:solidFill>
        <a:latin typeface="+mn-lt"/>
        <a:ea typeface="+mn-ea"/>
        <a:cs typeface="+mn-cs"/>
      </a:defRPr>
    </a:lvl6pPr>
    <a:lvl7pPr marL="2742780" algn="l" defTabSz="914259" rtl="0" eaLnBrk="1" latinLnBrk="0" hangingPunct="1">
      <a:defRPr sz="1800" kern="1200">
        <a:solidFill>
          <a:schemeClr val="tx1"/>
        </a:solidFill>
        <a:latin typeface="+mn-lt"/>
        <a:ea typeface="+mn-ea"/>
        <a:cs typeface="+mn-cs"/>
      </a:defRPr>
    </a:lvl7pPr>
    <a:lvl8pPr marL="3199908" algn="l" defTabSz="914259" rtl="0" eaLnBrk="1" latinLnBrk="0" hangingPunct="1">
      <a:defRPr sz="1800" kern="1200">
        <a:solidFill>
          <a:schemeClr val="tx1"/>
        </a:solidFill>
        <a:latin typeface="+mn-lt"/>
        <a:ea typeface="+mn-ea"/>
        <a:cs typeface="+mn-cs"/>
      </a:defRPr>
    </a:lvl8pPr>
    <a:lvl9pPr marL="3657039" algn="l" defTabSz="914259"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686868"/>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620"/>
    <p:restoredTop sz="94660"/>
  </p:normalViewPr>
  <p:slideViewPr>
    <p:cSldViewPr>
      <p:cViewPr varScale="1">
        <p:scale>
          <a:sx n="83" d="100"/>
          <a:sy n="83" d="100"/>
        </p:scale>
        <p:origin x="-78" y="-474"/>
      </p:cViewPr>
      <p:guideLst>
        <p:guide orient="horz" pos="2160"/>
        <p:guide pos="2880"/>
      </p:guideLst>
    </p:cSldViewPr>
  </p:slideViewPr>
  <p:notesTextViewPr>
    <p:cViewPr>
      <p:scale>
        <a:sx n="1" d="1"/>
        <a:sy n="1" d="1"/>
      </p:scale>
      <p:origin x="0" y="0"/>
    </p:cViewPr>
  </p:notesTextViewPr>
  <p:sorterViewPr>
    <p:cViewPr>
      <p:scale>
        <a:sx n="100" d="100"/>
        <a:sy n="100" d="100"/>
      </p:scale>
      <p:origin x="0" y="8112"/>
    </p:cViewPr>
  </p:sorterViewPr>
  <p:notesViewPr>
    <p:cSldViewPr>
      <p:cViewPr varScale="1">
        <p:scale>
          <a:sx n="68" d="100"/>
          <a:sy n="68" d="100"/>
        </p:scale>
        <p:origin x="-2772" y="-90"/>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Master" Target="slideMasters/slideMaster22.xml"/><Relationship Id="rId21" Type="http://schemas.openxmlformats.org/officeDocument/2006/relationships/slideMaster" Target="slideMasters/slideMaster17.xml"/><Relationship Id="rId34" Type="http://schemas.openxmlformats.org/officeDocument/2006/relationships/slide" Target="slides/slide4.xml"/><Relationship Id="rId42" Type="http://schemas.openxmlformats.org/officeDocument/2006/relationships/slide" Target="slides/slide12.xml"/><Relationship Id="rId47" Type="http://schemas.openxmlformats.org/officeDocument/2006/relationships/slide" Target="slides/slide17.xml"/><Relationship Id="rId50" Type="http://schemas.openxmlformats.org/officeDocument/2006/relationships/slide" Target="slides/slide20.xml"/><Relationship Id="rId55" Type="http://schemas.openxmlformats.org/officeDocument/2006/relationships/slide" Target="slides/slide25.xml"/><Relationship Id="rId63" Type="http://schemas.openxmlformats.org/officeDocument/2006/relationships/slide" Target="slides/slide33.xml"/><Relationship Id="rId68" Type="http://schemas.openxmlformats.org/officeDocument/2006/relationships/slide" Target="slides/slide38.xml"/><Relationship Id="rId76" Type="http://schemas.openxmlformats.org/officeDocument/2006/relationships/slide" Target="slides/slide46.xml"/><Relationship Id="rId84" Type="http://schemas.openxmlformats.org/officeDocument/2006/relationships/slide" Target="slides/slide54.xml"/><Relationship Id="rId89" Type="http://schemas.openxmlformats.org/officeDocument/2006/relationships/slide" Target="slides/slide59.xml"/><Relationship Id="rId97" Type="http://schemas.openxmlformats.org/officeDocument/2006/relationships/presProps" Target="presProps.xml"/><Relationship Id="rId7" Type="http://schemas.openxmlformats.org/officeDocument/2006/relationships/slideMaster" Target="slideMasters/slideMaster3.xml"/><Relationship Id="rId71" Type="http://schemas.openxmlformats.org/officeDocument/2006/relationships/slide" Target="slides/slide41.xml"/><Relationship Id="rId92" Type="http://schemas.openxmlformats.org/officeDocument/2006/relationships/slide" Target="slides/slide62.xml"/><Relationship Id="rId2" Type="http://schemas.openxmlformats.org/officeDocument/2006/relationships/customXml" Target="../customXml/item2.xml"/><Relationship Id="rId16" Type="http://schemas.openxmlformats.org/officeDocument/2006/relationships/slideMaster" Target="slideMasters/slideMaster12.xml"/><Relationship Id="rId29" Type="http://schemas.openxmlformats.org/officeDocument/2006/relationships/slideMaster" Target="slideMasters/slideMaster25.xml"/><Relationship Id="rId11" Type="http://schemas.openxmlformats.org/officeDocument/2006/relationships/slideMaster" Target="slideMasters/slideMaster7.xml"/><Relationship Id="rId24" Type="http://schemas.openxmlformats.org/officeDocument/2006/relationships/slideMaster" Target="slideMasters/slideMaster20.xml"/><Relationship Id="rId32" Type="http://schemas.openxmlformats.org/officeDocument/2006/relationships/slide" Target="slides/slide2.xml"/><Relationship Id="rId37" Type="http://schemas.openxmlformats.org/officeDocument/2006/relationships/slide" Target="slides/slide7.xml"/><Relationship Id="rId40" Type="http://schemas.openxmlformats.org/officeDocument/2006/relationships/slide" Target="slides/slide10.xml"/><Relationship Id="rId45" Type="http://schemas.openxmlformats.org/officeDocument/2006/relationships/slide" Target="slides/slide15.xml"/><Relationship Id="rId53" Type="http://schemas.openxmlformats.org/officeDocument/2006/relationships/slide" Target="slides/slide23.xml"/><Relationship Id="rId58" Type="http://schemas.openxmlformats.org/officeDocument/2006/relationships/slide" Target="slides/slide28.xml"/><Relationship Id="rId66" Type="http://schemas.openxmlformats.org/officeDocument/2006/relationships/slide" Target="slides/slide36.xml"/><Relationship Id="rId74" Type="http://schemas.openxmlformats.org/officeDocument/2006/relationships/slide" Target="slides/slide44.xml"/><Relationship Id="rId79" Type="http://schemas.openxmlformats.org/officeDocument/2006/relationships/slide" Target="slides/slide49.xml"/><Relationship Id="rId87" Type="http://schemas.openxmlformats.org/officeDocument/2006/relationships/slide" Target="slides/slide57.xml"/><Relationship Id="rId5" Type="http://schemas.openxmlformats.org/officeDocument/2006/relationships/slideMaster" Target="slideMasters/slideMaster1.xml"/><Relationship Id="rId61" Type="http://schemas.openxmlformats.org/officeDocument/2006/relationships/slide" Target="slides/slide31.xml"/><Relationship Id="rId82" Type="http://schemas.openxmlformats.org/officeDocument/2006/relationships/slide" Target="slides/slide52.xml"/><Relationship Id="rId90" Type="http://schemas.openxmlformats.org/officeDocument/2006/relationships/slide" Target="slides/slide60.xml"/><Relationship Id="rId95" Type="http://schemas.openxmlformats.org/officeDocument/2006/relationships/notesMaster" Target="notesMasters/notesMaster1.xml"/><Relationship Id="rId19" Type="http://schemas.openxmlformats.org/officeDocument/2006/relationships/slideMaster" Target="slideMasters/slideMaster15.xml"/><Relationship Id="rId14" Type="http://schemas.openxmlformats.org/officeDocument/2006/relationships/slideMaster" Target="slideMasters/slideMaster10.xml"/><Relationship Id="rId22" Type="http://schemas.openxmlformats.org/officeDocument/2006/relationships/slideMaster" Target="slideMasters/slideMaster18.xml"/><Relationship Id="rId27" Type="http://schemas.openxmlformats.org/officeDocument/2006/relationships/slideMaster" Target="slideMasters/slideMaster23.xml"/><Relationship Id="rId30" Type="http://schemas.openxmlformats.org/officeDocument/2006/relationships/slideMaster" Target="slideMasters/slideMaster26.xml"/><Relationship Id="rId35" Type="http://schemas.openxmlformats.org/officeDocument/2006/relationships/slide" Target="slides/slide5.xml"/><Relationship Id="rId43" Type="http://schemas.openxmlformats.org/officeDocument/2006/relationships/slide" Target="slides/slide13.xml"/><Relationship Id="rId48" Type="http://schemas.openxmlformats.org/officeDocument/2006/relationships/slide" Target="slides/slide18.xml"/><Relationship Id="rId56" Type="http://schemas.openxmlformats.org/officeDocument/2006/relationships/slide" Target="slides/slide26.xml"/><Relationship Id="rId64" Type="http://schemas.openxmlformats.org/officeDocument/2006/relationships/slide" Target="slides/slide34.xml"/><Relationship Id="rId69" Type="http://schemas.openxmlformats.org/officeDocument/2006/relationships/slide" Target="slides/slide39.xml"/><Relationship Id="rId77" Type="http://schemas.openxmlformats.org/officeDocument/2006/relationships/slide" Target="slides/slide47.xml"/><Relationship Id="rId100" Type="http://schemas.openxmlformats.org/officeDocument/2006/relationships/tableStyles" Target="tableStyles.xml"/><Relationship Id="rId8" Type="http://schemas.openxmlformats.org/officeDocument/2006/relationships/slideMaster" Target="slideMasters/slideMaster4.xml"/><Relationship Id="rId51" Type="http://schemas.openxmlformats.org/officeDocument/2006/relationships/slide" Target="slides/slide21.xml"/><Relationship Id="rId72" Type="http://schemas.openxmlformats.org/officeDocument/2006/relationships/slide" Target="slides/slide42.xml"/><Relationship Id="rId80" Type="http://schemas.openxmlformats.org/officeDocument/2006/relationships/slide" Target="slides/slide50.xml"/><Relationship Id="rId85" Type="http://schemas.openxmlformats.org/officeDocument/2006/relationships/slide" Target="slides/slide55.xml"/><Relationship Id="rId93" Type="http://schemas.openxmlformats.org/officeDocument/2006/relationships/slide" Target="slides/slide63.xml"/><Relationship Id="rId98" Type="http://schemas.openxmlformats.org/officeDocument/2006/relationships/viewProps" Target="viewProps.xml"/><Relationship Id="rId3" Type="http://schemas.openxmlformats.org/officeDocument/2006/relationships/customXml" Target="../customXml/item3.xml"/><Relationship Id="rId12" Type="http://schemas.openxmlformats.org/officeDocument/2006/relationships/slideMaster" Target="slideMasters/slideMaster8.xml"/><Relationship Id="rId17" Type="http://schemas.openxmlformats.org/officeDocument/2006/relationships/slideMaster" Target="slideMasters/slideMaster13.xml"/><Relationship Id="rId25" Type="http://schemas.openxmlformats.org/officeDocument/2006/relationships/slideMaster" Target="slideMasters/slideMaster21.xml"/><Relationship Id="rId33" Type="http://schemas.openxmlformats.org/officeDocument/2006/relationships/slide" Target="slides/slide3.xml"/><Relationship Id="rId38" Type="http://schemas.openxmlformats.org/officeDocument/2006/relationships/slide" Target="slides/slide8.xml"/><Relationship Id="rId46" Type="http://schemas.openxmlformats.org/officeDocument/2006/relationships/slide" Target="slides/slide16.xml"/><Relationship Id="rId59" Type="http://schemas.openxmlformats.org/officeDocument/2006/relationships/slide" Target="slides/slide29.xml"/><Relationship Id="rId67" Type="http://schemas.openxmlformats.org/officeDocument/2006/relationships/slide" Target="slides/slide37.xml"/><Relationship Id="rId20" Type="http://schemas.openxmlformats.org/officeDocument/2006/relationships/slideMaster" Target="slideMasters/slideMaster16.xml"/><Relationship Id="rId41" Type="http://schemas.openxmlformats.org/officeDocument/2006/relationships/slide" Target="slides/slide11.xml"/><Relationship Id="rId54" Type="http://schemas.openxmlformats.org/officeDocument/2006/relationships/slide" Target="slides/slide24.xml"/><Relationship Id="rId62" Type="http://schemas.openxmlformats.org/officeDocument/2006/relationships/slide" Target="slides/slide32.xml"/><Relationship Id="rId70" Type="http://schemas.openxmlformats.org/officeDocument/2006/relationships/slide" Target="slides/slide40.xml"/><Relationship Id="rId75" Type="http://schemas.openxmlformats.org/officeDocument/2006/relationships/slide" Target="slides/slide45.xml"/><Relationship Id="rId83" Type="http://schemas.openxmlformats.org/officeDocument/2006/relationships/slide" Target="slides/slide53.xml"/><Relationship Id="rId88" Type="http://schemas.openxmlformats.org/officeDocument/2006/relationships/slide" Target="slides/slide58.xml"/><Relationship Id="rId91" Type="http://schemas.openxmlformats.org/officeDocument/2006/relationships/slide" Target="slides/slide61.xml"/><Relationship Id="rId96" Type="http://schemas.openxmlformats.org/officeDocument/2006/relationships/handoutMaster" Target="handoutMasters/handoutMaster1.xml"/><Relationship Id="rId1" Type="http://schemas.openxmlformats.org/officeDocument/2006/relationships/customXml" Target="../customXml/item1.xml"/><Relationship Id="rId6" Type="http://schemas.openxmlformats.org/officeDocument/2006/relationships/slideMaster" Target="slideMasters/slideMaster2.xml"/><Relationship Id="rId15" Type="http://schemas.openxmlformats.org/officeDocument/2006/relationships/slideMaster" Target="slideMasters/slideMaster11.xml"/><Relationship Id="rId23" Type="http://schemas.openxmlformats.org/officeDocument/2006/relationships/slideMaster" Target="slideMasters/slideMaster19.xml"/><Relationship Id="rId28" Type="http://schemas.openxmlformats.org/officeDocument/2006/relationships/slideMaster" Target="slideMasters/slideMaster24.xml"/><Relationship Id="rId36" Type="http://schemas.openxmlformats.org/officeDocument/2006/relationships/slide" Target="slides/slide6.xml"/><Relationship Id="rId49" Type="http://schemas.openxmlformats.org/officeDocument/2006/relationships/slide" Target="slides/slide19.xml"/><Relationship Id="rId57" Type="http://schemas.openxmlformats.org/officeDocument/2006/relationships/slide" Target="slides/slide27.xml"/><Relationship Id="rId10" Type="http://schemas.openxmlformats.org/officeDocument/2006/relationships/slideMaster" Target="slideMasters/slideMaster6.xml"/><Relationship Id="rId31" Type="http://schemas.openxmlformats.org/officeDocument/2006/relationships/slide" Target="slides/slide1.xml"/><Relationship Id="rId44" Type="http://schemas.openxmlformats.org/officeDocument/2006/relationships/slide" Target="slides/slide14.xml"/><Relationship Id="rId52" Type="http://schemas.openxmlformats.org/officeDocument/2006/relationships/slide" Target="slides/slide22.xml"/><Relationship Id="rId60" Type="http://schemas.openxmlformats.org/officeDocument/2006/relationships/slide" Target="slides/slide30.xml"/><Relationship Id="rId65" Type="http://schemas.openxmlformats.org/officeDocument/2006/relationships/slide" Target="slides/slide35.xml"/><Relationship Id="rId73" Type="http://schemas.openxmlformats.org/officeDocument/2006/relationships/slide" Target="slides/slide43.xml"/><Relationship Id="rId78" Type="http://schemas.openxmlformats.org/officeDocument/2006/relationships/slide" Target="slides/slide48.xml"/><Relationship Id="rId81" Type="http://schemas.openxmlformats.org/officeDocument/2006/relationships/slide" Target="slides/slide51.xml"/><Relationship Id="rId86" Type="http://schemas.openxmlformats.org/officeDocument/2006/relationships/slide" Target="slides/slide56.xml"/><Relationship Id="rId94" Type="http://schemas.openxmlformats.org/officeDocument/2006/relationships/slide" Target="slides/slide64.xml"/><Relationship Id="rId99" Type="http://schemas.openxmlformats.org/officeDocument/2006/relationships/theme" Target="theme/theme1.xml"/><Relationship Id="rId4" Type="http://schemas.openxmlformats.org/officeDocument/2006/relationships/customXml" Target="../customXml/item4.xml"/><Relationship Id="rId9" Type="http://schemas.openxmlformats.org/officeDocument/2006/relationships/slideMaster" Target="slideMasters/slideMaster5.xml"/><Relationship Id="rId13" Type="http://schemas.openxmlformats.org/officeDocument/2006/relationships/slideMaster" Target="slideMasters/slideMaster9.xml"/><Relationship Id="rId18" Type="http://schemas.openxmlformats.org/officeDocument/2006/relationships/slideMaster" Target="slideMasters/slideMaster14.xml"/><Relationship Id="rId39" Type="http://schemas.openxmlformats.org/officeDocument/2006/relationships/slide" Target="slides/slide9.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8"/>
    </mc:Choice>
    <mc:Fallback>
      <c:style val="8"/>
    </mc:Fallback>
  </mc:AlternateContent>
  <c:chart>
    <c:autoTitleDeleted val="0"/>
    <c:plotArea>
      <c:layout>
        <c:manualLayout>
          <c:layoutTarget val="inner"/>
          <c:xMode val="edge"/>
          <c:yMode val="edge"/>
          <c:x val="0.19086300791781721"/>
          <c:y val="5.9990770576131537E-2"/>
          <c:w val="0.68725642734338777"/>
          <c:h val="0.55785664801991386"/>
        </c:manualLayout>
      </c:layout>
      <c:barChart>
        <c:barDir val="col"/>
        <c:grouping val="clustered"/>
        <c:varyColors val="0"/>
        <c:ser>
          <c:idx val="0"/>
          <c:order val="0"/>
          <c:tx>
            <c:strRef>
              <c:f>Tabelle1!$B$1</c:f>
              <c:strCache>
                <c:ptCount val="1"/>
                <c:pt idx="0">
                  <c:v>Daggett</c:v>
                </c:pt>
              </c:strCache>
            </c:strRef>
          </c:tx>
          <c:invertIfNegative val="0"/>
          <c:dLbls>
            <c:txPr>
              <a:bodyPr/>
              <a:lstStyle/>
              <a:p>
                <a:pPr>
                  <a:defRPr sz="1400" b="1">
                    <a:solidFill>
                      <a:sysClr val="windowText" lastClr="000000"/>
                    </a:solidFill>
                  </a:defRPr>
                </a:pPr>
                <a:endParaRPr lang="en-US"/>
              </a:p>
            </c:txPr>
            <c:showLegendKey val="0"/>
            <c:showVal val="1"/>
            <c:showCatName val="0"/>
            <c:showSerName val="0"/>
            <c:showPercent val="0"/>
            <c:showBubbleSize val="0"/>
            <c:showLeaderLines val="0"/>
          </c:dLbls>
          <c:cat>
            <c:strRef>
              <c:f>Tabelle1!$A$2:$A$8</c:f>
              <c:strCache>
                <c:ptCount val="7"/>
                <c:pt idx="0">
                  <c:v>Power Tower 100 MWe SSe</c:v>
                </c:pt>
                <c:pt idx="1">
                  <c:v>50 MWe ET, VP-1 @ 393 °C </c:v>
                </c:pt>
                <c:pt idx="2">
                  <c:v>50 MWe UT, VP-1 @ 393 °C</c:v>
                </c:pt>
                <c:pt idx="3">
                  <c:v>100 MWe UT, VP-1 @ 393 °C </c:v>
                </c:pt>
                <c:pt idx="4">
                  <c:v>100 MWe UT, SSe @ 550 °C </c:v>
                </c:pt>
                <c:pt idx="5">
                  <c:v>200 MWe UT, SSe @ 550 °C </c:v>
                </c:pt>
                <c:pt idx="6">
                  <c:v>200 MWe UT, HypoHitec @ 550 °C </c:v>
                </c:pt>
              </c:strCache>
            </c:strRef>
          </c:cat>
          <c:val>
            <c:numRef>
              <c:f>Tabelle1!$B$2:$B$8</c:f>
              <c:numCache>
                <c:formatCode>0.0</c:formatCode>
                <c:ptCount val="7"/>
                <c:pt idx="0">
                  <c:v>10.8</c:v>
                </c:pt>
                <c:pt idx="1">
                  <c:v>16.899999999999999</c:v>
                </c:pt>
                <c:pt idx="2">
                  <c:v>15.4</c:v>
                </c:pt>
                <c:pt idx="3">
                  <c:v>13.9</c:v>
                </c:pt>
                <c:pt idx="4">
                  <c:v>11.2</c:v>
                </c:pt>
                <c:pt idx="5">
                  <c:v>10.200000000000001</c:v>
                </c:pt>
                <c:pt idx="6">
                  <c:v>9.9</c:v>
                </c:pt>
              </c:numCache>
            </c:numRef>
          </c:val>
        </c:ser>
        <c:ser>
          <c:idx val="1"/>
          <c:order val="1"/>
          <c:tx>
            <c:strRef>
              <c:f>Tabelle1!$C$1</c:f>
              <c:strCache>
                <c:ptCount val="1"/>
                <c:pt idx="0">
                  <c:v>Abu Dhabi</c:v>
                </c:pt>
              </c:strCache>
            </c:strRef>
          </c:tx>
          <c:invertIfNegative val="0"/>
          <c:cat>
            <c:strRef>
              <c:f>Tabelle1!$A$2:$A$8</c:f>
              <c:strCache>
                <c:ptCount val="7"/>
                <c:pt idx="0">
                  <c:v>Power Tower 100 MWe SSe</c:v>
                </c:pt>
                <c:pt idx="1">
                  <c:v>50 MWe ET, VP-1 @ 393 °C </c:v>
                </c:pt>
                <c:pt idx="2">
                  <c:v>50 MWe UT, VP-1 @ 393 °C</c:v>
                </c:pt>
                <c:pt idx="3">
                  <c:v>100 MWe UT, VP-1 @ 393 °C </c:v>
                </c:pt>
                <c:pt idx="4">
                  <c:v>100 MWe UT, SSe @ 550 °C </c:v>
                </c:pt>
                <c:pt idx="5">
                  <c:v>200 MWe UT, SSe @ 550 °C </c:v>
                </c:pt>
                <c:pt idx="6">
                  <c:v>200 MWe UT, HypoHitec @ 550 °C </c:v>
                </c:pt>
              </c:strCache>
            </c:strRef>
          </c:cat>
          <c:val>
            <c:numRef>
              <c:f>Tabelle1!$C$2:$C$8</c:f>
              <c:numCache>
                <c:formatCode>0.0</c:formatCode>
                <c:ptCount val="7"/>
                <c:pt idx="0">
                  <c:v>11</c:v>
                </c:pt>
                <c:pt idx="1">
                  <c:v>17.600000000000001</c:v>
                </c:pt>
                <c:pt idx="2">
                  <c:v>16</c:v>
                </c:pt>
                <c:pt idx="3">
                  <c:v>14.4</c:v>
                </c:pt>
                <c:pt idx="4">
                  <c:v>11.5</c:v>
                </c:pt>
                <c:pt idx="5">
                  <c:v>10.6</c:v>
                </c:pt>
                <c:pt idx="6">
                  <c:v>10.3</c:v>
                </c:pt>
              </c:numCache>
            </c:numRef>
          </c:val>
        </c:ser>
        <c:dLbls>
          <c:showLegendKey val="0"/>
          <c:showVal val="0"/>
          <c:showCatName val="0"/>
          <c:showSerName val="0"/>
          <c:showPercent val="0"/>
          <c:showBubbleSize val="0"/>
        </c:dLbls>
        <c:gapWidth val="150"/>
        <c:axId val="168441728"/>
        <c:axId val="168443264"/>
      </c:barChart>
      <c:catAx>
        <c:axId val="168441728"/>
        <c:scaling>
          <c:orientation val="minMax"/>
        </c:scaling>
        <c:delete val="0"/>
        <c:axPos val="b"/>
        <c:majorTickMark val="out"/>
        <c:minorTickMark val="none"/>
        <c:tickLblPos val="nextTo"/>
        <c:spPr>
          <a:ln>
            <a:solidFill>
              <a:schemeClr val="bg1">
                <a:lumMod val="50000"/>
                <a:lumOff val="50000"/>
              </a:schemeClr>
            </a:solidFill>
          </a:ln>
        </c:spPr>
        <c:txPr>
          <a:bodyPr/>
          <a:lstStyle/>
          <a:p>
            <a:pPr>
              <a:defRPr sz="1400">
                <a:solidFill>
                  <a:sysClr val="windowText" lastClr="000000"/>
                </a:solidFill>
              </a:defRPr>
            </a:pPr>
            <a:endParaRPr lang="en-US"/>
          </a:p>
        </c:txPr>
        <c:crossAx val="168443264"/>
        <c:crosses val="autoZero"/>
        <c:auto val="1"/>
        <c:lblAlgn val="ctr"/>
        <c:lblOffset val="100"/>
        <c:noMultiLvlLbl val="0"/>
      </c:catAx>
      <c:valAx>
        <c:axId val="168443264"/>
        <c:scaling>
          <c:orientation val="minMax"/>
        </c:scaling>
        <c:delete val="0"/>
        <c:axPos val="l"/>
        <c:majorGridlines>
          <c:spPr>
            <a:ln>
              <a:solidFill>
                <a:schemeClr val="tx1">
                  <a:lumMod val="65000"/>
                </a:schemeClr>
              </a:solidFill>
            </a:ln>
          </c:spPr>
        </c:majorGridlines>
        <c:numFmt formatCode="0.0" sourceLinked="1"/>
        <c:majorTickMark val="cross"/>
        <c:minorTickMark val="in"/>
        <c:tickLblPos val="nextTo"/>
        <c:spPr>
          <a:ln>
            <a:solidFill>
              <a:schemeClr val="bg1">
                <a:lumMod val="50000"/>
                <a:lumOff val="50000"/>
              </a:schemeClr>
            </a:solidFill>
          </a:ln>
        </c:spPr>
        <c:txPr>
          <a:bodyPr/>
          <a:lstStyle/>
          <a:p>
            <a:pPr>
              <a:defRPr sz="1600">
                <a:solidFill>
                  <a:schemeClr val="bg1"/>
                </a:solidFill>
              </a:defRPr>
            </a:pPr>
            <a:endParaRPr lang="en-US"/>
          </a:p>
        </c:txPr>
        <c:crossAx val="168441728"/>
        <c:crosses val="autoZero"/>
        <c:crossBetween val="between"/>
        <c:majorUnit val="2"/>
        <c:minorUnit val="1"/>
      </c:valAx>
    </c:plotArea>
    <c:legend>
      <c:legendPos val="r"/>
      <c:layout>
        <c:manualLayout>
          <c:xMode val="edge"/>
          <c:yMode val="edge"/>
          <c:x val="0.58870878664699444"/>
          <c:y val="1.9672208466744594E-2"/>
          <c:w val="0.28615104058847324"/>
          <c:h val="8.6961395519901341E-2"/>
        </c:manualLayout>
      </c:layout>
      <c:overlay val="0"/>
      <c:spPr>
        <a:solidFill>
          <a:schemeClr val="tx1"/>
        </a:solidFill>
      </c:spPr>
      <c:txPr>
        <a:bodyPr/>
        <a:lstStyle/>
        <a:p>
          <a:pPr>
            <a:defRPr sz="1600">
              <a:solidFill>
                <a:sysClr val="windowText" lastClr="000000"/>
              </a:solidFill>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drawings/_rels/vmlDrawing1.vml.rels><?xml version="1.0" encoding="UTF-8" standalone="yes"?>
<Relationships xmlns="http://schemas.openxmlformats.org/package/2006/relationships"><Relationship Id="rId1" Type="http://schemas.openxmlformats.org/officeDocument/2006/relationships/image" Target="../media/image4.emf"/></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50.emf"/></Relationships>
</file>

<file path=ppt/drawings/_rels/vmlDrawing2.vml.rels><?xml version="1.0" encoding="UTF-8" standalone="yes"?>
<Relationships xmlns="http://schemas.openxmlformats.org/package/2006/relationships"><Relationship Id="rId1" Type="http://schemas.openxmlformats.org/officeDocument/2006/relationships/image" Target="NULL"/></Relationships>
</file>

<file path=ppt/drawings/_rels/vmlDrawing3.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4.v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image" Target="../media/image19.png"/></Relationships>
</file>

<file path=ppt/drawings/_rels/vmlDrawing5.v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image" Target="../media/image19.png"/></Relationships>
</file>

<file path=ppt/drawings/_rels/vmlDrawing6.vml.rels><?xml version="1.0" encoding="UTF-8" standalone="yes"?>
<Relationships xmlns="http://schemas.openxmlformats.org/package/2006/relationships"><Relationship Id="rId1" Type="http://schemas.openxmlformats.org/officeDocument/2006/relationships/image" Target="../media/image50.e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50.emf"/></Relationships>
</file>

<file path=ppt/drawings/_rels/vmlDrawing8.vml.rels><?xml version="1.0" encoding="UTF-8" standalone="yes"?>
<Relationships xmlns="http://schemas.openxmlformats.org/package/2006/relationships"><Relationship Id="rId2" Type="http://schemas.openxmlformats.org/officeDocument/2006/relationships/image" Target="../media/image63.emf"/><Relationship Id="rId1" Type="http://schemas.openxmlformats.org/officeDocument/2006/relationships/image" Target="../media/image62.e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92.png"/></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28.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Kopfzeilenplatzhalt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GB"/>
          </a:p>
        </p:txBody>
      </p:sp>
      <p:sp>
        <p:nvSpPr>
          <p:cNvPr id="3" name="Datumsplatzhalter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D7F4AE8B-A150-4820-BC27-EE42D733F4B8}" type="datetimeFigureOut">
              <a:rPr lang="en-GB" smtClean="0"/>
              <a:t>10/04/2014</a:t>
            </a:fld>
            <a:endParaRPr lang="en-GB"/>
          </a:p>
        </p:txBody>
      </p:sp>
      <p:sp>
        <p:nvSpPr>
          <p:cNvPr id="4" name="Fußzeilenplatzhalter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vl1pPr>
          </a:lstStyle>
          <a:p>
            <a:endParaRPr lang="en-GB"/>
          </a:p>
        </p:txBody>
      </p:sp>
      <p:sp>
        <p:nvSpPr>
          <p:cNvPr id="5" name="Foliennummernplatzhalter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a:defRPr sz="1200"/>
            </a:lvl1pPr>
          </a:lstStyle>
          <a:p>
            <a:fld id="{43F05C2D-D39A-48CE-B0EB-51A11E4633C9}" type="slidenum">
              <a:rPr lang="en-GB" smtClean="0"/>
              <a:t>‹Nr.›</a:t>
            </a:fld>
            <a:endParaRPr lang="en-GB"/>
          </a:p>
        </p:txBody>
      </p:sp>
    </p:spTree>
    <p:extLst>
      <p:ext uri="{BB962C8B-B14F-4D97-AF65-F5344CB8AC3E}">
        <p14:creationId xmlns:p14="http://schemas.microsoft.com/office/powerpoint/2010/main" val="126949109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Kopfzeilenplatzhalt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atin typeface="Arial" pitchFamily="34" charset="0"/>
              </a:defRPr>
            </a:lvl1pPr>
          </a:lstStyle>
          <a:p>
            <a:endParaRPr lang="de-DE" dirty="0"/>
          </a:p>
        </p:txBody>
      </p:sp>
      <p:sp>
        <p:nvSpPr>
          <p:cNvPr id="3" name="Datumsplatzhalt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atin typeface="Arial" pitchFamily="34" charset="0"/>
              </a:defRPr>
            </a:lvl1pPr>
          </a:lstStyle>
          <a:p>
            <a:fld id="{45B75E70-762A-4375-AA7C-DE9BB7CC9339}" type="datetimeFigureOut">
              <a:rPr lang="de-DE" smtClean="0"/>
              <a:pPr/>
              <a:t>10.04.2014</a:t>
            </a:fld>
            <a:endParaRPr lang="de-DE" dirty="0"/>
          </a:p>
        </p:txBody>
      </p:sp>
      <p:sp>
        <p:nvSpPr>
          <p:cNvPr id="4" name="Folienbildplatzhalt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de-DE" dirty="0"/>
          </a:p>
        </p:txBody>
      </p:sp>
      <p:sp>
        <p:nvSpPr>
          <p:cNvPr id="5" name="Notizenplatzhalt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de-DE" dirty="0" smtClean="0"/>
              <a:t>Textmasterformat bearbeiten</a:t>
            </a:r>
          </a:p>
          <a:p>
            <a:pPr lvl="1"/>
            <a:r>
              <a:rPr lang="de-DE" dirty="0" smtClean="0"/>
              <a:t>Zweite Ebene</a:t>
            </a:r>
          </a:p>
          <a:p>
            <a:pPr lvl="2"/>
            <a:r>
              <a:rPr lang="de-DE" dirty="0" smtClean="0"/>
              <a:t>Dritte Ebene</a:t>
            </a:r>
          </a:p>
          <a:p>
            <a:pPr lvl="3"/>
            <a:r>
              <a:rPr lang="de-DE" dirty="0" smtClean="0"/>
              <a:t>Vierte Ebene</a:t>
            </a:r>
          </a:p>
          <a:p>
            <a:pPr lvl="4"/>
            <a:r>
              <a:rPr lang="de-DE" dirty="0" smtClean="0"/>
              <a:t>Fünfte Ebene</a:t>
            </a:r>
            <a:endParaRPr lang="de-DE" dirty="0"/>
          </a:p>
        </p:txBody>
      </p:sp>
      <p:sp>
        <p:nvSpPr>
          <p:cNvPr id="6" name="Fußzeilenplatzhalt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atin typeface="Arial" pitchFamily="34" charset="0"/>
              </a:defRPr>
            </a:lvl1pPr>
          </a:lstStyle>
          <a:p>
            <a:endParaRPr lang="de-DE" dirty="0"/>
          </a:p>
        </p:txBody>
      </p:sp>
      <p:sp>
        <p:nvSpPr>
          <p:cNvPr id="7" name="Foliennummernplatzhalt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atin typeface="Arial" pitchFamily="34" charset="0"/>
              </a:defRPr>
            </a:lvl1pPr>
          </a:lstStyle>
          <a:p>
            <a:fld id="{DF1895BC-06EC-475A-97CA-BF53472F2E03}" type="slidenum">
              <a:rPr lang="de-DE" smtClean="0"/>
              <a:pPr/>
              <a:t>‹Nr.›</a:t>
            </a:fld>
            <a:endParaRPr lang="de-DE" dirty="0"/>
          </a:p>
        </p:txBody>
      </p:sp>
    </p:spTree>
    <p:extLst>
      <p:ext uri="{BB962C8B-B14F-4D97-AF65-F5344CB8AC3E}">
        <p14:creationId xmlns:p14="http://schemas.microsoft.com/office/powerpoint/2010/main" val="1636837556"/>
      </p:ext>
    </p:extLst>
  </p:cSld>
  <p:clrMap bg1="lt1" tx1="dk1" bg2="lt2" tx2="dk2" accent1="accent1" accent2="accent2" accent3="accent3" accent4="accent4" accent5="accent5" accent6="accent6" hlink="hlink" folHlink="folHlink"/>
  <p:notesStyle>
    <a:lvl1pPr marL="0" algn="l" defTabSz="914259" rtl="0" eaLnBrk="1" latinLnBrk="0" hangingPunct="1">
      <a:defRPr sz="1200" kern="1200">
        <a:solidFill>
          <a:schemeClr val="tx1"/>
        </a:solidFill>
        <a:latin typeface="Arial" pitchFamily="34" charset="0"/>
        <a:ea typeface="+mn-ea"/>
        <a:cs typeface="+mn-cs"/>
      </a:defRPr>
    </a:lvl1pPr>
    <a:lvl2pPr marL="457130" algn="l" defTabSz="914259" rtl="0" eaLnBrk="1" latinLnBrk="0" hangingPunct="1">
      <a:defRPr sz="1200" kern="1200">
        <a:solidFill>
          <a:schemeClr val="tx1"/>
        </a:solidFill>
        <a:latin typeface="Arial" pitchFamily="34" charset="0"/>
        <a:ea typeface="+mn-ea"/>
        <a:cs typeface="+mn-cs"/>
      </a:defRPr>
    </a:lvl2pPr>
    <a:lvl3pPr marL="914259" algn="l" defTabSz="914259" rtl="0" eaLnBrk="1" latinLnBrk="0" hangingPunct="1">
      <a:defRPr sz="1200" kern="1200">
        <a:solidFill>
          <a:schemeClr val="tx1"/>
        </a:solidFill>
        <a:latin typeface="Arial" pitchFamily="34" charset="0"/>
        <a:ea typeface="+mn-ea"/>
        <a:cs typeface="+mn-cs"/>
      </a:defRPr>
    </a:lvl3pPr>
    <a:lvl4pPr marL="1371390" algn="l" defTabSz="914259" rtl="0" eaLnBrk="1" latinLnBrk="0" hangingPunct="1">
      <a:defRPr sz="1200" kern="1200">
        <a:solidFill>
          <a:schemeClr val="tx1"/>
        </a:solidFill>
        <a:latin typeface="Arial" pitchFamily="34" charset="0"/>
        <a:ea typeface="+mn-ea"/>
        <a:cs typeface="+mn-cs"/>
      </a:defRPr>
    </a:lvl4pPr>
    <a:lvl5pPr marL="1828519" algn="l" defTabSz="914259" rtl="0" eaLnBrk="1" latinLnBrk="0" hangingPunct="1">
      <a:defRPr sz="1200" kern="1200">
        <a:solidFill>
          <a:schemeClr val="tx1"/>
        </a:solidFill>
        <a:latin typeface="Arial" pitchFamily="34" charset="0"/>
        <a:ea typeface="+mn-ea"/>
        <a:cs typeface="+mn-cs"/>
      </a:defRPr>
    </a:lvl5pPr>
    <a:lvl6pPr marL="2285649" algn="l" defTabSz="914259" rtl="0" eaLnBrk="1" latinLnBrk="0" hangingPunct="1">
      <a:defRPr sz="1200" kern="1200">
        <a:solidFill>
          <a:schemeClr val="tx1"/>
        </a:solidFill>
        <a:latin typeface="+mn-lt"/>
        <a:ea typeface="+mn-ea"/>
        <a:cs typeface="+mn-cs"/>
      </a:defRPr>
    </a:lvl6pPr>
    <a:lvl7pPr marL="2742780" algn="l" defTabSz="914259" rtl="0" eaLnBrk="1" latinLnBrk="0" hangingPunct="1">
      <a:defRPr sz="1200" kern="1200">
        <a:solidFill>
          <a:schemeClr val="tx1"/>
        </a:solidFill>
        <a:latin typeface="+mn-lt"/>
        <a:ea typeface="+mn-ea"/>
        <a:cs typeface="+mn-cs"/>
      </a:defRPr>
    </a:lvl7pPr>
    <a:lvl8pPr marL="3199908" algn="l" defTabSz="914259" rtl="0" eaLnBrk="1" latinLnBrk="0" hangingPunct="1">
      <a:defRPr sz="1200" kern="1200">
        <a:solidFill>
          <a:schemeClr val="tx1"/>
        </a:solidFill>
        <a:latin typeface="+mn-lt"/>
        <a:ea typeface="+mn-ea"/>
        <a:cs typeface="+mn-cs"/>
      </a:defRPr>
    </a:lvl8pPr>
    <a:lvl9pPr marL="3657039" algn="l" defTabSz="914259"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F15C044-434E-41D7-8407-1F7450D5553F}" type="slidenum">
              <a:rPr lang="de-DE"/>
              <a:pPr/>
              <a:t>4</a:t>
            </a:fld>
            <a:endParaRPr lang="de-DE"/>
          </a:p>
        </p:txBody>
      </p:sp>
      <p:sp>
        <p:nvSpPr>
          <p:cNvPr id="282626" name="Rectangle 2"/>
          <p:cNvSpPr>
            <a:spLocks noGrp="1" noRot="1" noChangeAspect="1" noChangeArrowheads="1" noTextEdit="1"/>
          </p:cNvSpPr>
          <p:nvPr>
            <p:ph type="sldImg"/>
          </p:nvPr>
        </p:nvSpPr>
        <p:spPr>
          <a:xfrm>
            <a:off x="1127125" y="703263"/>
            <a:ext cx="4595813" cy="3446462"/>
          </a:xfrm>
          <a:ln/>
        </p:spPr>
      </p:sp>
      <p:sp>
        <p:nvSpPr>
          <p:cNvPr id="282627" name="Rectangle 3"/>
          <p:cNvSpPr>
            <a:spLocks noGrp="1" noChangeArrowheads="1"/>
          </p:cNvSpPr>
          <p:nvPr>
            <p:ph type="body" idx="1"/>
          </p:nvPr>
        </p:nvSpPr>
        <p:spPr>
          <a:xfrm>
            <a:off x="923925" y="4360863"/>
            <a:ext cx="4999038" cy="4079875"/>
          </a:xfrm>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de-DE" dirty="0" err="1" smtClean="0"/>
              <a:t>Currently</a:t>
            </a:r>
            <a:r>
              <a:rPr lang="de-DE" dirty="0" smtClean="0"/>
              <a:t> </a:t>
            </a:r>
            <a:r>
              <a:rPr lang="de-DE" dirty="0" err="1" smtClean="0"/>
              <a:t>largest</a:t>
            </a:r>
            <a:r>
              <a:rPr lang="de-DE" baseline="0" dirty="0" smtClean="0"/>
              <a:t> solar plant in </a:t>
            </a:r>
            <a:r>
              <a:rPr lang="de-DE" baseline="0" dirty="0" err="1" smtClean="0"/>
              <a:t>operation</a:t>
            </a:r>
            <a:r>
              <a:rPr lang="de-DE" baseline="0" dirty="0" smtClean="0"/>
              <a:t>. </a:t>
            </a:r>
            <a:endParaRPr lang="de-DE" dirty="0"/>
          </a:p>
        </p:txBody>
      </p:sp>
      <p:sp>
        <p:nvSpPr>
          <p:cNvPr id="4" name="Slide Number Placeholder 3"/>
          <p:cNvSpPr>
            <a:spLocks noGrp="1"/>
          </p:cNvSpPr>
          <p:nvPr>
            <p:ph type="sldNum" sz="quarter" idx="10"/>
          </p:nvPr>
        </p:nvSpPr>
        <p:spPr/>
        <p:txBody>
          <a:bodyPr/>
          <a:lstStyle/>
          <a:p>
            <a:fld id="{DF1895BC-06EC-475A-97CA-BF53472F2E03}" type="slidenum">
              <a:rPr lang="de-DE" smtClean="0"/>
              <a:pPr/>
              <a:t>17</a:t>
            </a:fld>
            <a:endParaRPr lang="de-DE" dirty="0"/>
          </a:p>
        </p:txBody>
      </p:sp>
    </p:spTree>
    <p:extLst>
      <p:ext uri="{BB962C8B-B14F-4D97-AF65-F5344CB8AC3E}">
        <p14:creationId xmlns:p14="http://schemas.microsoft.com/office/powerpoint/2010/main" val="82598293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a:bodyPr>
          <a:lstStyle/>
          <a:p>
            <a:endParaRPr lang="en-US" b="1" dirty="0"/>
          </a:p>
        </p:txBody>
      </p:sp>
      <p:sp>
        <p:nvSpPr>
          <p:cNvPr id="4" name="Slide Number Placeholder 3"/>
          <p:cNvSpPr>
            <a:spLocks noGrp="1"/>
          </p:cNvSpPr>
          <p:nvPr>
            <p:ph type="sldNum" sz="quarter" idx="10"/>
          </p:nvPr>
        </p:nvSpPr>
        <p:spPr/>
        <p:txBody>
          <a:bodyPr/>
          <a:lstStyle/>
          <a:p>
            <a:fld id="{3D3D24F2-A9F4-4549-8F42-47AB3D1EA2C2}" type="slidenum">
              <a:rPr lang="en-US" smtClean="0">
                <a:solidFill>
                  <a:srgbClr val="000000"/>
                </a:solidFill>
              </a:rPr>
              <a:pPr/>
              <a:t>26</a:t>
            </a:fld>
            <a:endParaRPr lang="en-US">
              <a:solidFill>
                <a:srgbClr val="000000"/>
              </a:solidFill>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dirty="0"/>
          </a:p>
        </p:txBody>
      </p:sp>
      <p:sp>
        <p:nvSpPr>
          <p:cNvPr id="4" name="Foliennummernplatzhalter 3"/>
          <p:cNvSpPr>
            <a:spLocks noGrp="1"/>
          </p:cNvSpPr>
          <p:nvPr>
            <p:ph type="sldNum" sz="quarter" idx="10"/>
          </p:nvPr>
        </p:nvSpPr>
        <p:spPr/>
        <p:txBody>
          <a:bodyPr/>
          <a:lstStyle/>
          <a:p>
            <a:fld id="{61A0A0B0-9333-4521-ACDE-79C97B0A042B}" type="slidenum">
              <a:rPr lang="de-DE" smtClean="0">
                <a:solidFill>
                  <a:prstClr val="black"/>
                </a:solidFill>
              </a:rPr>
              <a:pPr/>
              <a:t>41</a:t>
            </a:fld>
            <a:endParaRPr lang="de-DE" dirty="0">
              <a:solidFill>
                <a:prstClr val="black"/>
              </a:solidFill>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Arial" pitchFamily="34" charset="0"/>
              </a:defRPr>
            </a:lvl1pPr>
            <a:lvl2pPr marL="742950" indent="-285750" eaLnBrk="0" hangingPunct="0">
              <a:spcBef>
                <a:spcPct val="30000"/>
              </a:spcBef>
              <a:defRPr sz="1200">
                <a:solidFill>
                  <a:schemeClr val="tx1"/>
                </a:solidFill>
                <a:latin typeface="Arial" pitchFamily="34" charset="0"/>
              </a:defRPr>
            </a:lvl2pPr>
            <a:lvl3pPr marL="1143000" indent="-228600" eaLnBrk="0" hangingPunct="0">
              <a:spcBef>
                <a:spcPct val="30000"/>
              </a:spcBef>
              <a:defRPr sz="1200">
                <a:solidFill>
                  <a:schemeClr val="tx1"/>
                </a:solidFill>
                <a:latin typeface="Arial" pitchFamily="34" charset="0"/>
              </a:defRPr>
            </a:lvl3pPr>
            <a:lvl4pPr marL="1600200" indent="-228600" eaLnBrk="0" hangingPunct="0">
              <a:spcBef>
                <a:spcPct val="30000"/>
              </a:spcBef>
              <a:defRPr sz="1200">
                <a:solidFill>
                  <a:schemeClr val="tx1"/>
                </a:solidFill>
                <a:latin typeface="Arial" pitchFamily="34" charset="0"/>
              </a:defRPr>
            </a:lvl4pPr>
            <a:lvl5pPr marL="2057400" indent="-228600" eaLnBrk="0" hangingPunct="0">
              <a:spcBef>
                <a:spcPct val="30000"/>
              </a:spcBef>
              <a:defRPr sz="1200">
                <a:solidFill>
                  <a:schemeClr val="tx1"/>
                </a:solidFill>
                <a:latin typeface="Arial" pitchFamily="34" charset="0"/>
              </a:defRPr>
            </a:lvl5pPr>
            <a:lvl6pPr marL="2514600" indent="-228600" eaLnBrk="0" fontAlgn="base" hangingPunct="0">
              <a:spcBef>
                <a:spcPct val="30000"/>
              </a:spcBef>
              <a:spcAft>
                <a:spcPct val="0"/>
              </a:spcAft>
              <a:defRPr sz="1200">
                <a:solidFill>
                  <a:schemeClr val="tx1"/>
                </a:solidFill>
                <a:latin typeface="Arial" pitchFamily="34" charset="0"/>
              </a:defRPr>
            </a:lvl6pPr>
            <a:lvl7pPr marL="2971800" indent="-228600" eaLnBrk="0" fontAlgn="base" hangingPunct="0">
              <a:spcBef>
                <a:spcPct val="30000"/>
              </a:spcBef>
              <a:spcAft>
                <a:spcPct val="0"/>
              </a:spcAft>
              <a:defRPr sz="1200">
                <a:solidFill>
                  <a:schemeClr val="tx1"/>
                </a:solidFill>
                <a:latin typeface="Arial" pitchFamily="34" charset="0"/>
              </a:defRPr>
            </a:lvl7pPr>
            <a:lvl8pPr marL="3429000" indent="-228600" eaLnBrk="0" fontAlgn="base" hangingPunct="0">
              <a:spcBef>
                <a:spcPct val="30000"/>
              </a:spcBef>
              <a:spcAft>
                <a:spcPct val="0"/>
              </a:spcAft>
              <a:defRPr sz="1200">
                <a:solidFill>
                  <a:schemeClr val="tx1"/>
                </a:solidFill>
                <a:latin typeface="Arial" pitchFamily="34" charset="0"/>
              </a:defRPr>
            </a:lvl8pPr>
            <a:lvl9pPr marL="3886200" indent="-228600" eaLnBrk="0" fontAlgn="base" hangingPunct="0">
              <a:spcBef>
                <a:spcPct val="30000"/>
              </a:spcBef>
              <a:spcAft>
                <a:spcPct val="0"/>
              </a:spcAft>
              <a:defRPr sz="1200">
                <a:solidFill>
                  <a:schemeClr val="tx1"/>
                </a:solidFill>
                <a:latin typeface="Arial" pitchFamily="34" charset="0"/>
              </a:defRPr>
            </a:lvl9pPr>
          </a:lstStyle>
          <a:p>
            <a:pPr eaLnBrk="1" hangingPunct="1">
              <a:spcBef>
                <a:spcPct val="0"/>
              </a:spcBef>
              <a:defRPr/>
            </a:pPr>
            <a:fld id="{B2AEECA0-4A56-4ECF-B57A-9BF44405758E}" type="slidenum">
              <a:rPr lang="de-DE" altLang="de-DE" smtClean="0">
                <a:solidFill>
                  <a:srgbClr val="000000"/>
                </a:solidFill>
                <a:ea typeface="ＭＳ Ｐゴシック" pitchFamily="34" charset="-128"/>
              </a:rPr>
              <a:pPr eaLnBrk="1" hangingPunct="1">
                <a:spcBef>
                  <a:spcPct val="0"/>
                </a:spcBef>
                <a:defRPr/>
              </a:pPr>
              <a:t>42</a:t>
            </a:fld>
            <a:endParaRPr lang="de-DE" altLang="de-DE" smtClean="0">
              <a:solidFill>
                <a:srgbClr val="000000"/>
              </a:solidFill>
              <a:ea typeface="ＭＳ Ｐゴシック" pitchFamily="34" charset="-128"/>
            </a:endParaRPr>
          </a:p>
        </p:txBody>
      </p:sp>
      <p:sp>
        <p:nvSpPr>
          <p:cNvPr id="16387" name="Rectangle 7"/>
          <p:cNvSpPr txBox="1">
            <a:spLocks noGrp="1" noChangeArrowheads="1"/>
          </p:cNvSpPr>
          <p:nvPr/>
        </p:nvSpPr>
        <p:spPr bwMode="auto">
          <a:xfrm>
            <a:off x="3883852" y="8684899"/>
            <a:ext cx="2972547" cy="4576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76" tIns="45690" rIns="91376" bIns="45690" anchor="b"/>
          <a:lstStyle>
            <a:lvl1pPr eaLnBrk="0" hangingPunct="0">
              <a:spcBef>
                <a:spcPct val="30000"/>
              </a:spcBef>
              <a:defRPr sz="1200">
                <a:solidFill>
                  <a:schemeClr val="tx1"/>
                </a:solidFill>
                <a:latin typeface="Arial" pitchFamily="34" charset="0"/>
              </a:defRPr>
            </a:lvl1pPr>
            <a:lvl2pPr marL="742950" indent="-285750" eaLnBrk="0" hangingPunct="0">
              <a:spcBef>
                <a:spcPct val="30000"/>
              </a:spcBef>
              <a:defRPr sz="1200">
                <a:solidFill>
                  <a:schemeClr val="tx1"/>
                </a:solidFill>
                <a:latin typeface="Arial" pitchFamily="34" charset="0"/>
              </a:defRPr>
            </a:lvl2pPr>
            <a:lvl3pPr marL="1143000" indent="-228600" eaLnBrk="0" hangingPunct="0">
              <a:spcBef>
                <a:spcPct val="30000"/>
              </a:spcBef>
              <a:defRPr sz="1200">
                <a:solidFill>
                  <a:schemeClr val="tx1"/>
                </a:solidFill>
                <a:latin typeface="Arial" pitchFamily="34" charset="0"/>
              </a:defRPr>
            </a:lvl3pPr>
            <a:lvl4pPr marL="1600200" indent="-228600" eaLnBrk="0" hangingPunct="0">
              <a:spcBef>
                <a:spcPct val="30000"/>
              </a:spcBef>
              <a:defRPr sz="1200">
                <a:solidFill>
                  <a:schemeClr val="tx1"/>
                </a:solidFill>
                <a:latin typeface="Arial" pitchFamily="34" charset="0"/>
              </a:defRPr>
            </a:lvl4pPr>
            <a:lvl5pPr marL="2057400" indent="-228600" eaLnBrk="0" hangingPunct="0">
              <a:spcBef>
                <a:spcPct val="30000"/>
              </a:spcBef>
              <a:defRPr sz="1200">
                <a:solidFill>
                  <a:schemeClr val="tx1"/>
                </a:solidFill>
                <a:latin typeface="Arial" pitchFamily="34" charset="0"/>
              </a:defRPr>
            </a:lvl5pPr>
            <a:lvl6pPr marL="2514600" indent="-228600" eaLnBrk="0" fontAlgn="base" hangingPunct="0">
              <a:spcBef>
                <a:spcPct val="30000"/>
              </a:spcBef>
              <a:spcAft>
                <a:spcPct val="0"/>
              </a:spcAft>
              <a:defRPr sz="1200">
                <a:solidFill>
                  <a:schemeClr val="tx1"/>
                </a:solidFill>
                <a:latin typeface="Arial" pitchFamily="34" charset="0"/>
              </a:defRPr>
            </a:lvl6pPr>
            <a:lvl7pPr marL="2971800" indent="-228600" eaLnBrk="0" fontAlgn="base" hangingPunct="0">
              <a:spcBef>
                <a:spcPct val="30000"/>
              </a:spcBef>
              <a:spcAft>
                <a:spcPct val="0"/>
              </a:spcAft>
              <a:defRPr sz="1200">
                <a:solidFill>
                  <a:schemeClr val="tx1"/>
                </a:solidFill>
                <a:latin typeface="Arial" pitchFamily="34" charset="0"/>
              </a:defRPr>
            </a:lvl7pPr>
            <a:lvl8pPr marL="3429000" indent="-228600" eaLnBrk="0" fontAlgn="base" hangingPunct="0">
              <a:spcBef>
                <a:spcPct val="30000"/>
              </a:spcBef>
              <a:spcAft>
                <a:spcPct val="0"/>
              </a:spcAft>
              <a:defRPr sz="1200">
                <a:solidFill>
                  <a:schemeClr val="tx1"/>
                </a:solidFill>
                <a:latin typeface="Arial" pitchFamily="34" charset="0"/>
              </a:defRPr>
            </a:lvl8pPr>
            <a:lvl9pPr marL="3886200" indent="-228600" eaLnBrk="0" fontAlgn="base" hangingPunct="0">
              <a:spcBef>
                <a:spcPct val="30000"/>
              </a:spcBef>
              <a:spcAft>
                <a:spcPct val="0"/>
              </a:spcAft>
              <a:defRPr sz="1200">
                <a:solidFill>
                  <a:schemeClr val="tx1"/>
                </a:solidFill>
                <a:latin typeface="Arial" pitchFamily="34" charset="0"/>
              </a:defRPr>
            </a:lvl9pPr>
          </a:lstStyle>
          <a:p>
            <a:pPr algn="r" defTabSz="914400" eaLnBrk="1" fontAlgn="base" hangingPunct="1">
              <a:spcBef>
                <a:spcPct val="0"/>
              </a:spcBef>
              <a:spcAft>
                <a:spcPct val="0"/>
              </a:spcAft>
            </a:pPr>
            <a:fld id="{EB448C85-438F-449C-B64B-ACE3D64CC19E}" type="slidenum">
              <a:rPr lang="de-DE" altLang="de-DE">
                <a:solidFill>
                  <a:srgbClr val="000000"/>
                </a:solidFill>
                <a:ea typeface="ＭＳ Ｐゴシック" pitchFamily="34" charset="-128"/>
                <a:cs typeface="Arial" pitchFamily="34" charset="0"/>
              </a:rPr>
              <a:pPr algn="r" defTabSz="914400" eaLnBrk="1" fontAlgn="base" hangingPunct="1">
                <a:spcBef>
                  <a:spcPct val="0"/>
                </a:spcBef>
                <a:spcAft>
                  <a:spcPct val="0"/>
                </a:spcAft>
              </a:pPr>
              <a:t>42</a:t>
            </a:fld>
            <a:endParaRPr lang="de-DE" altLang="de-DE">
              <a:solidFill>
                <a:srgbClr val="000000"/>
              </a:solidFill>
              <a:ea typeface="ＭＳ Ｐゴシック" pitchFamily="34" charset="-128"/>
              <a:cs typeface="Arial" pitchFamily="34" charset="0"/>
            </a:endParaRPr>
          </a:p>
        </p:txBody>
      </p:sp>
      <p:sp>
        <p:nvSpPr>
          <p:cNvPr id="16388" name="Rectangle 2"/>
          <p:cNvSpPr>
            <a:spLocks noGrp="1" noRot="1" noChangeAspect="1" noChangeArrowheads="1" noTextEdit="1"/>
          </p:cNvSpPr>
          <p:nvPr>
            <p:ph type="sldImg"/>
          </p:nvPr>
        </p:nvSpPr>
        <p:spPr>
          <a:solidFill>
            <a:srgbClr val="FFFFFF"/>
          </a:solidFill>
          <a:ln/>
        </p:spPr>
      </p:sp>
      <p:sp>
        <p:nvSpPr>
          <p:cNvPr id="16389" name="Rectangle 3"/>
          <p:cNvSpPr>
            <a:spLocks noGrp="1" noChangeArrowheads="1"/>
          </p:cNvSpPr>
          <p:nvPr>
            <p:ph type="body" idx="1"/>
          </p:nvPr>
        </p:nvSpPr>
        <p:spPr>
          <a:noFill/>
          <a:ln>
            <a:solidFill>
              <a:srgbClr val="000000"/>
            </a:solidFill>
          </a:ln>
          <a:extLst>
            <a:ext uri="{909E8E84-426E-40DD-AFC4-6F175D3DCCD1}">
              <a14:hiddenFill xmlns:a14="http://schemas.microsoft.com/office/drawing/2010/main">
                <a:solidFill>
                  <a:srgbClr val="FFFFFF"/>
                </a:solidFill>
              </a14:hiddenFill>
            </a:ext>
          </a:extLst>
        </p:spPr>
        <p:txBody>
          <a:bodyPr/>
          <a:lstStyle/>
          <a:p>
            <a:pPr eaLnBrk="1" hangingPunct="1"/>
            <a:endParaRPr lang="de-DE" altLang="de-DE" dirty="0" smtClean="0">
              <a:latin typeface="Arial" pitchFamily="34"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dirty="0"/>
          </a:p>
        </p:txBody>
      </p:sp>
      <p:sp>
        <p:nvSpPr>
          <p:cNvPr id="4" name="Foliennummernplatzhalter 3"/>
          <p:cNvSpPr>
            <a:spLocks noGrp="1"/>
          </p:cNvSpPr>
          <p:nvPr>
            <p:ph type="sldNum" sz="quarter" idx="10"/>
          </p:nvPr>
        </p:nvSpPr>
        <p:spPr/>
        <p:txBody>
          <a:bodyPr/>
          <a:lstStyle/>
          <a:p>
            <a:pPr>
              <a:defRPr/>
            </a:pPr>
            <a:fld id="{05CA87DF-392F-415A-900D-09777D50ECEE}" type="slidenum">
              <a:rPr lang="de-DE" smtClean="0">
                <a:solidFill>
                  <a:srgbClr val="000000"/>
                </a:solidFill>
              </a:rPr>
              <a:pPr>
                <a:defRPr/>
              </a:pPr>
              <a:t>45</a:t>
            </a:fld>
            <a:endParaRPr lang="de-DE">
              <a:solidFill>
                <a:srgbClr val="000000"/>
              </a:solidFill>
            </a:endParaRPr>
          </a:p>
        </p:txBody>
      </p:sp>
    </p:spTree>
    <p:extLst>
      <p:ext uri="{BB962C8B-B14F-4D97-AF65-F5344CB8AC3E}">
        <p14:creationId xmlns:p14="http://schemas.microsoft.com/office/powerpoint/2010/main" val="94274002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dirty="0"/>
          </a:p>
        </p:txBody>
      </p:sp>
      <p:sp>
        <p:nvSpPr>
          <p:cNvPr id="4" name="Foliennummernplatzhalter 3"/>
          <p:cNvSpPr>
            <a:spLocks noGrp="1"/>
          </p:cNvSpPr>
          <p:nvPr>
            <p:ph type="sldNum" sz="quarter" idx="10"/>
          </p:nvPr>
        </p:nvSpPr>
        <p:spPr/>
        <p:txBody>
          <a:bodyPr/>
          <a:lstStyle/>
          <a:p>
            <a:pPr>
              <a:defRPr/>
            </a:pPr>
            <a:fld id="{05CA87DF-392F-415A-900D-09777D50ECEE}" type="slidenum">
              <a:rPr lang="de-DE" smtClean="0">
                <a:solidFill>
                  <a:srgbClr val="000000"/>
                </a:solidFill>
              </a:rPr>
              <a:pPr>
                <a:defRPr/>
              </a:pPr>
              <a:t>46</a:t>
            </a:fld>
            <a:endParaRPr lang="de-DE">
              <a:solidFill>
                <a:srgbClr val="000000"/>
              </a:solidFill>
            </a:endParaRPr>
          </a:p>
        </p:txBody>
      </p:sp>
    </p:spTree>
    <p:extLst>
      <p:ext uri="{BB962C8B-B14F-4D97-AF65-F5344CB8AC3E}">
        <p14:creationId xmlns:p14="http://schemas.microsoft.com/office/powerpoint/2010/main" val="94274002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dirty="0"/>
          </a:p>
        </p:txBody>
      </p:sp>
      <p:sp>
        <p:nvSpPr>
          <p:cNvPr id="4" name="Foliennummernplatzhalter 3"/>
          <p:cNvSpPr>
            <a:spLocks noGrp="1"/>
          </p:cNvSpPr>
          <p:nvPr>
            <p:ph type="sldNum" sz="quarter" idx="10"/>
          </p:nvPr>
        </p:nvSpPr>
        <p:spPr/>
        <p:txBody>
          <a:bodyPr/>
          <a:lstStyle/>
          <a:p>
            <a:pPr>
              <a:defRPr/>
            </a:pPr>
            <a:fld id="{05CA87DF-392F-415A-900D-09777D50ECEE}" type="slidenum">
              <a:rPr lang="de-DE" smtClean="0">
                <a:solidFill>
                  <a:srgbClr val="000000"/>
                </a:solidFill>
              </a:rPr>
              <a:pPr>
                <a:defRPr/>
              </a:pPr>
              <a:t>47</a:t>
            </a:fld>
            <a:endParaRPr lang="de-DE">
              <a:solidFill>
                <a:srgbClr val="000000"/>
              </a:solidFill>
            </a:endParaRPr>
          </a:p>
        </p:txBody>
      </p:sp>
    </p:spTree>
    <p:extLst>
      <p:ext uri="{BB962C8B-B14F-4D97-AF65-F5344CB8AC3E}">
        <p14:creationId xmlns:p14="http://schemas.microsoft.com/office/powerpoint/2010/main" val="94274002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dirty="0"/>
          </a:p>
        </p:txBody>
      </p:sp>
      <p:sp>
        <p:nvSpPr>
          <p:cNvPr id="4" name="Foliennummernplatzhalter 3"/>
          <p:cNvSpPr>
            <a:spLocks noGrp="1"/>
          </p:cNvSpPr>
          <p:nvPr>
            <p:ph type="sldNum" sz="quarter" idx="10"/>
          </p:nvPr>
        </p:nvSpPr>
        <p:spPr/>
        <p:txBody>
          <a:bodyPr/>
          <a:lstStyle/>
          <a:p>
            <a:pPr>
              <a:defRPr/>
            </a:pPr>
            <a:fld id="{05CA87DF-392F-415A-900D-09777D50ECEE}" type="slidenum">
              <a:rPr lang="de-DE" smtClean="0">
                <a:solidFill>
                  <a:srgbClr val="000000"/>
                </a:solidFill>
              </a:rPr>
              <a:pPr>
                <a:defRPr/>
              </a:pPr>
              <a:t>48</a:t>
            </a:fld>
            <a:endParaRPr lang="de-DE">
              <a:solidFill>
                <a:srgbClr val="000000"/>
              </a:solidFill>
            </a:endParaRPr>
          </a:p>
        </p:txBody>
      </p:sp>
    </p:spTree>
    <p:extLst>
      <p:ext uri="{BB962C8B-B14F-4D97-AF65-F5344CB8AC3E}">
        <p14:creationId xmlns:p14="http://schemas.microsoft.com/office/powerpoint/2010/main" val="94274002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dirty="0"/>
          </a:p>
        </p:txBody>
      </p:sp>
      <p:sp>
        <p:nvSpPr>
          <p:cNvPr id="4" name="Foliennummernplatzhalter 3"/>
          <p:cNvSpPr>
            <a:spLocks noGrp="1"/>
          </p:cNvSpPr>
          <p:nvPr>
            <p:ph type="sldNum" sz="quarter" idx="10"/>
          </p:nvPr>
        </p:nvSpPr>
        <p:spPr/>
        <p:txBody>
          <a:bodyPr/>
          <a:lstStyle/>
          <a:p>
            <a:pPr>
              <a:defRPr/>
            </a:pPr>
            <a:fld id="{05CA87DF-392F-415A-900D-09777D50ECEE}" type="slidenum">
              <a:rPr lang="de-DE" smtClean="0">
                <a:solidFill>
                  <a:srgbClr val="000000"/>
                </a:solidFill>
              </a:rPr>
              <a:pPr>
                <a:defRPr/>
              </a:pPr>
              <a:t>53</a:t>
            </a:fld>
            <a:endParaRPr lang="de-DE">
              <a:solidFill>
                <a:srgbClr val="000000"/>
              </a:solidFill>
            </a:endParaRPr>
          </a:p>
        </p:txBody>
      </p:sp>
    </p:spTree>
    <p:extLst>
      <p:ext uri="{BB962C8B-B14F-4D97-AF65-F5344CB8AC3E}">
        <p14:creationId xmlns:p14="http://schemas.microsoft.com/office/powerpoint/2010/main" val="33749054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dirty="0"/>
          </a:p>
        </p:txBody>
      </p:sp>
      <p:sp>
        <p:nvSpPr>
          <p:cNvPr id="4" name="Foliennummernplatzhalter 3"/>
          <p:cNvSpPr>
            <a:spLocks noGrp="1"/>
          </p:cNvSpPr>
          <p:nvPr>
            <p:ph type="sldNum" sz="quarter" idx="10"/>
          </p:nvPr>
        </p:nvSpPr>
        <p:spPr/>
        <p:txBody>
          <a:bodyPr/>
          <a:lstStyle/>
          <a:p>
            <a:pPr>
              <a:defRPr/>
            </a:pPr>
            <a:fld id="{05CA87DF-392F-415A-900D-09777D50ECEE}" type="slidenum">
              <a:rPr lang="de-DE" smtClean="0">
                <a:solidFill>
                  <a:srgbClr val="000000"/>
                </a:solidFill>
              </a:rPr>
              <a:pPr>
                <a:defRPr/>
              </a:pPr>
              <a:t>54</a:t>
            </a:fld>
            <a:endParaRPr lang="de-DE">
              <a:solidFill>
                <a:srgbClr val="000000"/>
              </a:solidFill>
            </a:endParaRPr>
          </a:p>
        </p:txBody>
      </p:sp>
    </p:spTree>
    <p:extLst>
      <p:ext uri="{BB962C8B-B14F-4D97-AF65-F5344CB8AC3E}">
        <p14:creationId xmlns:p14="http://schemas.microsoft.com/office/powerpoint/2010/main" val="352720277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3" name="Rectangle 2"/>
          <p:cNvSpPr>
            <a:spLocks noGrp="1" noRot="1" noChangeAspect="1" noChangeArrowheads="1" noTextEdit="1"/>
          </p:cNvSpPr>
          <p:nvPr>
            <p:ph type="sldImg"/>
          </p:nvPr>
        </p:nvSpPr>
        <p:spPr bwMode="auto">
          <a:solidFill>
            <a:srgbClr val="FFFFFF"/>
          </a:solidFill>
          <a:ln>
            <a:solidFill>
              <a:srgbClr val="000000"/>
            </a:solidFill>
            <a:miter lim="800000"/>
            <a:headEnd/>
            <a:tailEnd/>
          </a:ln>
        </p:spPr>
      </p:sp>
      <p:sp>
        <p:nvSpPr>
          <p:cNvPr id="28674" name="Rectangle 3"/>
          <p:cNvSpPr>
            <a:spLocks noGrp="1" noChangeArrowheads="1"/>
          </p:cNvSpPr>
          <p:nvPr>
            <p:ph type="body" idx="1"/>
          </p:nvPr>
        </p:nvSpPr>
        <p:spPr bwMode="auto">
          <a:solidFill>
            <a:srgbClr val="FFFFFF"/>
          </a:solidFill>
          <a:ln>
            <a:solidFill>
              <a:srgbClr val="000000"/>
            </a:solidFill>
            <a:miter lim="800000"/>
            <a:headEnd/>
            <a:tailEnd/>
          </a:ln>
        </p:spPr>
        <p:txBody>
          <a:bodyPr wrap="square" numCol="1" anchor="t" anchorCtr="0" compatLnSpc="1">
            <a:prstTxWarp prst="textNoShape">
              <a:avLst/>
            </a:prstTxWarp>
          </a:bodyPr>
          <a:lstStyle/>
          <a:p>
            <a:pPr eaLnBrk="1" hangingPunct="1">
              <a:spcBef>
                <a:spcPct val="0"/>
              </a:spcBef>
            </a:pPr>
            <a:endParaRPr lang="es-ES" smtClean="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pPr>
              <a:defRPr/>
            </a:pPr>
            <a:fld id="{05CA87DF-392F-415A-900D-09777D50ECEE}" type="slidenum">
              <a:rPr lang="de-DE" smtClean="0">
                <a:solidFill>
                  <a:srgbClr val="000000"/>
                </a:solidFill>
              </a:rPr>
              <a:pPr>
                <a:defRPr/>
              </a:pPr>
              <a:t>58</a:t>
            </a:fld>
            <a:endParaRPr lang="de-DE">
              <a:solidFill>
                <a:srgbClr val="000000"/>
              </a:solidFill>
            </a:endParaRPr>
          </a:p>
        </p:txBody>
      </p:sp>
    </p:spTree>
    <p:extLst>
      <p:ext uri="{BB962C8B-B14F-4D97-AF65-F5344CB8AC3E}">
        <p14:creationId xmlns:p14="http://schemas.microsoft.com/office/powerpoint/2010/main" val="251049553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Folienbildplatzhalter 1"/>
          <p:cNvSpPr>
            <a:spLocks noGrp="1" noRot="1" noChangeAspect="1" noTextEdit="1"/>
          </p:cNvSpPr>
          <p:nvPr>
            <p:ph type="sldImg"/>
          </p:nvPr>
        </p:nvSpPr>
        <p:spPr>
          <a:ln/>
        </p:spPr>
      </p:sp>
      <p:sp>
        <p:nvSpPr>
          <p:cNvPr id="17411" name="Notizenplatzhalt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Arial" pitchFamily="34" charset="0"/>
            </a:endParaRPr>
          </a:p>
        </p:txBody>
      </p:sp>
      <p:sp>
        <p:nvSpPr>
          <p:cNvPr id="4" name="Foliennummernplatzhalter 3"/>
          <p:cNvSpPr>
            <a:spLocks noGrp="1"/>
          </p:cNvSpPr>
          <p:nvPr>
            <p:ph type="sldNum" sz="quarter" idx="5"/>
          </p:nvPr>
        </p:nvSpPr>
        <p:spPr/>
        <p:txBody>
          <a:bodyPr/>
          <a:lstStyle/>
          <a:p>
            <a:pPr>
              <a:defRPr/>
            </a:pPr>
            <a:fld id="{A3B4164E-65AE-496E-91FA-03A6532255CC}" type="slidenum">
              <a:rPr lang="de-DE" smtClean="0">
                <a:solidFill>
                  <a:srgbClr val="000000"/>
                </a:solidFill>
              </a:rPr>
              <a:pPr>
                <a:defRPr/>
              </a:pPr>
              <a:t>60</a:t>
            </a:fld>
            <a:endParaRPr lang="de-DE">
              <a:solidFill>
                <a:srgbClr val="000000"/>
              </a:solidFill>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
          <p:cNvSpPr>
            <a:spLocks noGrp="1" noChangeArrowheads="1"/>
          </p:cNvSpPr>
          <p:nvPr>
            <p:ph type="sldNum" sz="quarter" idx="5"/>
          </p:nvPr>
        </p:nvSpPr>
        <p:spPr/>
        <p:txBody>
          <a:bodyPr/>
          <a:lstStyle>
            <a:lvl1pPr eaLnBrk="0" hangingPunct="0">
              <a:spcBef>
                <a:spcPct val="30000"/>
              </a:spcBef>
              <a:defRPr sz="1200">
                <a:solidFill>
                  <a:schemeClr val="tx1"/>
                </a:solidFill>
                <a:latin typeface="Arial" pitchFamily="34" charset="0"/>
              </a:defRPr>
            </a:lvl1pPr>
            <a:lvl2pPr marL="742950" indent="-285750" eaLnBrk="0" hangingPunct="0">
              <a:spcBef>
                <a:spcPct val="30000"/>
              </a:spcBef>
              <a:defRPr sz="1200">
                <a:solidFill>
                  <a:schemeClr val="tx1"/>
                </a:solidFill>
                <a:latin typeface="Arial" pitchFamily="34" charset="0"/>
              </a:defRPr>
            </a:lvl2pPr>
            <a:lvl3pPr marL="1143000" indent="-228600" eaLnBrk="0" hangingPunct="0">
              <a:spcBef>
                <a:spcPct val="30000"/>
              </a:spcBef>
              <a:defRPr sz="1200">
                <a:solidFill>
                  <a:schemeClr val="tx1"/>
                </a:solidFill>
                <a:latin typeface="Arial" pitchFamily="34" charset="0"/>
              </a:defRPr>
            </a:lvl3pPr>
            <a:lvl4pPr marL="1600200" indent="-228600" eaLnBrk="0" hangingPunct="0">
              <a:spcBef>
                <a:spcPct val="30000"/>
              </a:spcBef>
              <a:defRPr sz="1200">
                <a:solidFill>
                  <a:schemeClr val="tx1"/>
                </a:solidFill>
                <a:latin typeface="Arial" pitchFamily="34" charset="0"/>
              </a:defRPr>
            </a:lvl4pPr>
            <a:lvl5pPr marL="2057400" indent="-228600" eaLnBrk="0" hangingPunct="0">
              <a:spcBef>
                <a:spcPct val="30000"/>
              </a:spcBef>
              <a:defRPr sz="1200">
                <a:solidFill>
                  <a:schemeClr val="tx1"/>
                </a:solidFill>
                <a:latin typeface="Arial" pitchFamily="34" charset="0"/>
              </a:defRPr>
            </a:lvl5pPr>
            <a:lvl6pPr marL="2514600" indent="-228600" eaLnBrk="0" fontAlgn="base" hangingPunct="0">
              <a:spcBef>
                <a:spcPct val="30000"/>
              </a:spcBef>
              <a:spcAft>
                <a:spcPct val="0"/>
              </a:spcAft>
              <a:defRPr sz="1200">
                <a:solidFill>
                  <a:schemeClr val="tx1"/>
                </a:solidFill>
                <a:latin typeface="Arial" pitchFamily="34" charset="0"/>
              </a:defRPr>
            </a:lvl6pPr>
            <a:lvl7pPr marL="2971800" indent="-228600" eaLnBrk="0" fontAlgn="base" hangingPunct="0">
              <a:spcBef>
                <a:spcPct val="30000"/>
              </a:spcBef>
              <a:spcAft>
                <a:spcPct val="0"/>
              </a:spcAft>
              <a:defRPr sz="1200">
                <a:solidFill>
                  <a:schemeClr val="tx1"/>
                </a:solidFill>
                <a:latin typeface="Arial" pitchFamily="34" charset="0"/>
              </a:defRPr>
            </a:lvl7pPr>
            <a:lvl8pPr marL="3429000" indent="-228600" eaLnBrk="0" fontAlgn="base" hangingPunct="0">
              <a:spcBef>
                <a:spcPct val="30000"/>
              </a:spcBef>
              <a:spcAft>
                <a:spcPct val="0"/>
              </a:spcAft>
              <a:defRPr sz="1200">
                <a:solidFill>
                  <a:schemeClr val="tx1"/>
                </a:solidFill>
                <a:latin typeface="Arial" pitchFamily="34" charset="0"/>
              </a:defRPr>
            </a:lvl8pPr>
            <a:lvl9pPr marL="3886200" indent="-228600" eaLnBrk="0" fontAlgn="base" hangingPunct="0">
              <a:spcBef>
                <a:spcPct val="30000"/>
              </a:spcBef>
              <a:spcAft>
                <a:spcPct val="0"/>
              </a:spcAft>
              <a:defRPr sz="1200">
                <a:solidFill>
                  <a:schemeClr val="tx1"/>
                </a:solidFill>
                <a:latin typeface="Arial" pitchFamily="34" charset="0"/>
              </a:defRPr>
            </a:lvl9pPr>
          </a:lstStyle>
          <a:p>
            <a:pPr eaLnBrk="1" hangingPunct="1">
              <a:spcBef>
                <a:spcPct val="0"/>
              </a:spcBef>
              <a:defRPr/>
            </a:pPr>
            <a:fld id="{C89064C0-FBFF-44F0-B245-A0C5141E1337}" type="slidenum">
              <a:rPr lang="de-DE" altLang="de-DE" smtClean="0">
                <a:solidFill>
                  <a:srgbClr val="000000"/>
                </a:solidFill>
              </a:rPr>
              <a:pPr eaLnBrk="1" hangingPunct="1">
                <a:spcBef>
                  <a:spcPct val="0"/>
                </a:spcBef>
                <a:defRPr/>
              </a:pPr>
              <a:t>62</a:t>
            </a:fld>
            <a:endParaRPr lang="de-DE" altLang="de-DE" smtClean="0">
              <a:solidFill>
                <a:srgbClr val="000000"/>
              </a:solidFill>
            </a:endParaRPr>
          </a:p>
        </p:txBody>
      </p:sp>
      <p:sp>
        <p:nvSpPr>
          <p:cNvPr id="18435" name="Rectangle 2"/>
          <p:cNvSpPr>
            <a:spLocks noGrp="1" noRot="1" noChangeAspect="1" noChangeArrowheads="1" noTextEdit="1"/>
          </p:cNvSpPr>
          <p:nvPr>
            <p:ph type="sldImg"/>
          </p:nvPr>
        </p:nvSpPr>
        <p:spPr>
          <a:ln/>
        </p:spPr>
      </p:sp>
      <p:sp>
        <p:nvSpPr>
          <p:cNvPr id="18436" name="Rectangle 3"/>
          <p:cNvSpPr>
            <a:spLocks noGrp="1" noChangeArrowheads="1"/>
          </p:cNvSpPr>
          <p:nvPr>
            <p:ph type="body" idx="1"/>
          </p:nvPr>
        </p:nvSpPr>
        <p:spPr>
          <a:xfrm>
            <a:off x="914508" y="4343913"/>
            <a:ext cx="5028986" cy="4114361"/>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de-DE" smtClean="0">
              <a:latin typeface="Arial" pitchFamily="34"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9" name="Rectangle 2"/>
          <p:cNvSpPr>
            <a:spLocks noGrp="1" noRot="1" noChangeAspect="1" noChangeArrowheads="1" noTextEdit="1"/>
          </p:cNvSpPr>
          <p:nvPr>
            <p:ph type="sldImg"/>
          </p:nvPr>
        </p:nvSpPr>
        <p:spPr bwMode="auto">
          <a:solidFill>
            <a:srgbClr val="FFFFFF"/>
          </a:solidFill>
          <a:ln>
            <a:solidFill>
              <a:srgbClr val="000000"/>
            </a:solidFill>
            <a:miter lim="800000"/>
            <a:headEnd/>
            <a:tailEnd/>
          </a:ln>
        </p:spPr>
      </p:sp>
      <p:sp>
        <p:nvSpPr>
          <p:cNvPr id="43010" name="Rectangle 3"/>
          <p:cNvSpPr>
            <a:spLocks noGrp="1" noChangeArrowheads="1"/>
          </p:cNvSpPr>
          <p:nvPr>
            <p:ph type="body" idx="1"/>
          </p:nvPr>
        </p:nvSpPr>
        <p:spPr bwMode="auto">
          <a:solidFill>
            <a:srgbClr val="FFFFFF"/>
          </a:solidFill>
          <a:ln>
            <a:solidFill>
              <a:srgbClr val="000000"/>
            </a:solidFill>
            <a:miter lim="800000"/>
            <a:headEnd/>
            <a:tailEnd/>
          </a:ln>
        </p:spPr>
        <p:txBody>
          <a:bodyPr wrap="square" numCol="1" anchor="t" anchorCtr="0" compatLnSpc="1">
            <a:prstTxWarp prst="textNoShape">
              <a:avLst/>
            </a:prstTxWarp>
          </a:bodyPr>
          <a:lstStyle/>
          <a:p>
            <a:pPr eaLnBrk="1" hangingPunct="1">
              <a:spcBef>
                <a:spcPct val="0"/>
              </a:spcBef>
            </a:pPr>
            <a:endParaRPr lang="es-ES" smtClean="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152FF9F-27CF-40A2-8306-ECD0076429BC}" type="slidenum">
              <a:rPr lang="de-DE"/>
              <a:pPr/>
              <a:t>9</a:t>
            </a:fld>
            <a:endParaRPr lang="de-DE"/>
          </a:p>
        </p:txBody>
      </p:sp>
      <p:sp>
        <p:nvSpPr>
          <p:cNvPr id="700418" name="Rectangle 2"/>
          <p:cNvSpPr>
            <a:spLocks noGrp="1" noRot="1" noChangeAspect="1" noChangeArrowheads="1" noTextEdit="1"/>
          </p:cNvSpPr>
          <p:nvPr>
            <p:ph type="sldImg"/>
          </p:nvPr>
        </p:nvSpPr>
        <p:spPr>
          <a:ln/>
        </p:spPr>
      </p:sp>
      <p:sp>
        <p:nvSpPr>
          <p:cNvPr id="700419" name="Rectangle 3"/>
          <p:cNvSpPr>
            <a:spLocks noGrp="1" noChangeArrowheads="1"/>
          </p:cNvSpPr>
          <p:nvPr>
            <p:ph type="body" idx="1"/>
          </p:nvPr>
        </p:nvSpPr>
        <p:spPr/>
        <p:txBody>
          <a:bodyPr/>
          <a:lstStyle/>
          <a:p>
            <a:endParaRPr lang="de-DE"/>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CE5AAB4-E96C-49C9-B410-1A45067DD073}" type="slidenum">
              <a:rPr lang="de-DE"/>
              <a:pPr/>
              <a:t>10</a:t>
            </a:fld>
            <a:endParaRPr lang="de-DE"/>
          </a:p>
        </p:txBody>
      </p:sp>
      <p:sp>
        <p:nvSpPr>
          <p:cNvPr id="699394" name="Rectangle 2"/>
          <p:cNvSpPr>
            <a:spLocks noGrp="1" noRot="1" noChangeAspect="1" noChangeArrowheads="1" noTextEdit="1"/>
          </p:cNvSpPr>
          <p:nvPr>
            <p:ph type="sldImg"/>
          </p:nvPr>
        </p:nvSpPr>
        <p:spPr>
          <a:ln/>
        </p:spPr>
      </p:sp>
      <p:sp>
        <p:nvSpPr>
          <p:cNvPr id="699395" name="Rectangle 3"/>
          <p:cNvSpPr>
            <a:spLocks noGrp="1" noChangeArrowheads="1"/>
          </p:cNvSpPr>
          <p:nvPr>
            <p:ph type="body" idx="1"/>
          </p:nvPr>
        </p:nvSpPr>
        <p:spPr/>
        <p:txBody>
          <a:bodyPr/>
          <a:lstStyle/>
          <a:p>
            <a:endParaRPr lang="de-DE"/>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A8F8631-1475-4C8C-BA53-31DFCCE846F5}" type="slidenum">
              <a:rPr lang="de-DE"/>
              <a:pPr/>
              <a:t>11</a:t>
            </a:fld>
            <a:endParaRPr lang="de-DE"/>
          </a:p>
        </p:txBody>
      </p:sp>
      <p:sp>
        <p:nvSpPr>
          <p:cNvPr id="713730" name="Rectangle 2"/>
          <p:cNvSpPr>
            <a:spLocks noGrp="1" noRot="1" noChangeAspect="1" noChangeArrowheads="1" noTextEdit="1"/>
          </p:cNvSpPr>
          <p:nvPr>
            <p:ph type="sldImg"/>
          </p:nvPr>
        </p:nvSpPr>
        <p:spPr>
          <a:ln/>
        </p:spPr>
      </p:sp>
      <p:sp>
        <p:nvSpPr>
          <p:cNvPr id="713731" name="Rectangle 3"/>
          <p:cNvSpPr>
            <a:spLocks noGrp="1" noChangeArrowheads="1"/>
          </p:cNvSpPr>
          <p:nvPr>
            <p:ph type="body" idx="1"/>
          </p:nvPr>
        </p:nvSpPr>
        <p:spPr/>
        <p:txBody>
          <a:bodyPr/>
          <a:lstStyle/>
          <a:p>
            <a:endParaRPr lang="de-DE"/>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1D0ACBE-C08D-4C60-8BA1-EBAECF895367}" type="slidenum">
              <a:rPr lang="de-DE"/>
              <a:pPr/>
              <a:t>12</a:t>
            </a:fld>
            <a:endParaRPr lang="de-DE"/>
          </a:p>
        </p:txBody>
      </p:sp>
      <p:sp>
        <p:nvSpPr>
          <p:cNvPr id="714754" name="Rectangle 2"/>
          <p:cNvSpPr>
            <a:spLocks noGrp="1" noRot="1" noChangeAspect="1" noChangeArrowheads="1" noTextEdit="1"/>
          </p:cNvSpPr>
          <p:nvPr>
            <p:ph type="sldImg"/>
          </p:nvPr>
        </p:nvSpPr>
        <p:spPr>
          <a:ln/>
        </p:spPr>
      </p:sp>
      <p:sp>
        <p:nvSpPr>
          <p:cNvPr id="714755" name="Rectangle 3"/>
          <p:cNvSpPr>
            <a:spLocks noGrp="1" noChangeArrowheads="1"/>
          </p:cNvSpPr>
          <p:nvPr>
            <p:ph type="body" idx="1"/>
          </p:nvPr>
        </p:nvSpPr>
        <p:spPr/>
        <p:txBody>
          <a:bodyPr/>
          <a:lstStyle/>
          <a:p>
            <a:endParaRPr lang="de-DE"/>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A32186-6A4A-43F1-AEE9-CA062D54AD81}" type="slidenum">
              <a:rPr lang="de-DE"/>
              <a:pPr/>
              <a:t>13</a:t>
            </a:fld>
            <a:endParaRPr lang="de-DE"/>
          </a:p>
        </p:txBody>
      </p:sp>
      <p:sp>
        <p:nvSpPr>
          <p:cNvPr id="715778" name="Rectangle 2"/>
          <p:cNvSpPr>
            <a:spLocks noGrp="1" noRot="1" noChangeAspect="1" noChangeArrowheads="1" noTextEdit="1"/>
          </p:cNvSpPr>
          <p:nvPr>
            <p:ph type="sldImg"/>
          </p:nvPr>
        </p:nvSpPr>
        <p:spPr>
          <a:ln/>
        </p:spPr>
      </p:sp>
      <p:sp>
        <p:nvSpPr>
          <p:cNvPr id="715779" name="Rectangle 3"/>
          <p:cNvSpPr>
            <a:spLocks noGrp="1" noChangeArrowheads="1"/>
          </p:cNvSpPr>
          <p:nvPr>
            <p:ph type="body" idx="1"/>
          </p:nvPr>
        </p:nvSpPr>
        <p:spPr/>
        <p:txBody>
          <a:bodyPr/>
          <a:lstStyle/>
          <a:p>
            <a:endParaRPr lang="de-DE"/>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53630B5-3213-4913-96AA-5F21FEE08F8F}" type="slidenum">
              <a:rPr lang="de-DE"/>
              <a:pPr/>
              <a:t>14</a:t>
            </a:fld>
            <a:endParaRPr lang="de-DE"/>
          </a:p>
        </p:txBody>
      </p:sp>
      <p:sp>
        <p:nvSpPr>
          <p:cNvPr id="716802" name="Rectangle 2"/>
          <p:cNvSpPr>
            <a:spLocks noGrp="1" noRot="1" noChangeAspect="1" noChangeArrowheads="1" noTextEdit="1"/>
          </p:cNvSpPr>
          <p:nvPr>
            <p:ph type="sldImg"/>
          </p:nvPr>
        </p:nvSpPr>
        <p:spPr>
          <a:ln/>
        </p:spPr>
      </p:sp>
      <p:sp>
        <p:nvSpPr>
          <p:cNvPr id="716803" name="Rectangle 3"/>
          <p:cNvSpPr>
            <a:spLocks noGrp="1" noChangeArrowheads="1"/>
          </p:cNvSpPr>
          <p:nvPr>
            <p:ph type="body" idx="1"/>
          </p:nvPr>
        </p:nvSpPr>
        <p:spPr/>
        <p:txBody>
          <a:bodyPr/>
          <a:lstStyle/>
          <a:p>
            <a:endParaRPr lang="de-DE"/>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8" Type="http://schemas.openxmlformats.org/officeDocument/2006/relationships/tags" Target="../tags/tag37.xml"/><Relationship Id="rId13" Type="http://schemas.openxmlformats.org/officeDocument/2006/relationships/tags" Target="../tags/tag42.xml"/><Relationship Id="rId18" Type="http://schemas.openxmlformats.org/officeDocument/2006/relationships/image" Target="../media/image8.jpeg"/><Relationship Id="rId3" Type="http://schemas.openxmlformats.org/officeDocument/2006/relationships/tags" Target="../tags/tag32.xml"/><Relationship Id="rId7" Type="http://schemas.openxmlformats.org/officeDocument/2006/relationships/tags" Target="../tags/tag36.xml"/><Relationship Id="rId12" Type="http://schemas.openxmlformats.org/officeDocument/2006/relationships/tags" Target="../tags/tag41.xml"/><Relationship Id="rId17" Type="http://schemas.openxmlformats.org/officeDocument/2006/relationships/image" Target="../media/image7.emf"/><Relationship Id="rId2" Type="http://schemas.openxmlformats.org/officeDocument/2006/relationships/tags" Target="../tags/tag31.xml"/><Relationship Id="rId16" Type="http://schemas.openxmlformats.org/officeDocument/2006/relationships/oleObject" Target="../embeddings/oleObject3.bin"/><Relationship Id="rId1" Type="http://schemas.openxmlformats.org/officeDocument/2006/relationships/vmlDrawing" Target="../drawings/vmlDrawing3.vml"/><Relationship Id="rId6" Type="http://schemas.openxmlformats.org/officeDocument/2006/relationships/tags" Target="../tags/tag35.xml"/><Relationship Id="rId11" Type="http://schemas.openxmlformats.org/officeDocument/2006/relationships/tags" Target="../tags/tag40.xml"/><Relationship Id="rId5" Type="http://schemas.openxmlformats.org/officeDocument/2006/relationships/tags" Target="../tags/tag34.xml"/><Relationship Id="rId15" Type="http://schemas.openxmlformats.org/officeDocument/2006/relationships/slideMaster" Target="../slideMasters/slideMaster3.xml"/><Relationship Id="rId10" Type="http://schemas.openxmlformats.org/officeDocument/2006/relationships/tags" Target="../tags/tag39.xml"/><Relationship Id="rId19" Type="http://schemas.openxmlformats.org/officeDocument/2006/relationships/image" Target="../media/image9.png"/><Relationship Id="rId4" Type="http://schemas.openxmlformats.org/officeDocument/2006/relationships/tags" Target="../tags/tag33.xml"/><Relationship Id="rId9" Type="http://schemas.openxmlformats.org/officeDocument/2006/relationships/tags" Target="../tags/tag38.xml"/><Relationship Id="rId14" Type="http://schemas.openxmlformats.org/officeDocument/2006/relationships/tags" Target="../tags/tag4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1.xml"/><Relationship Id="rId1" Type="http://schemas.openxmlformats.org/officeDocument/2006/relationships/vmlDrawing" Target="../drawings/vmlDrawing1.vml"/><Relationship Id="rId6" Type="http://schemas.openxmlformats.org/officeDocument/2006/relationships/image" Target="../media/image5.jpeg"/><Relationship Id="rId5" Type="http://schemas.openxmlformats.org/officeDocument/2006/relationships/image" Target="../media/image4.emf"/><Relationship Id="rId4" Type="http://schemas.openxmlformats.org/officeDocument/2006/relationships/oleObject" Target="../embeddings/oleObject1.bin"/></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elfolie">
    <p:spTree>
      <p:nvGrpSpPr>
        <p:cNvPr id="1" name=""/>
        <p:cNvGrpSpPr/>
        <p:nvPr/>
      </p:nvGrpSpPr>
      <p:grpSpPr>
        <a:xfrm>
          <a:off x="0" y="0"/>
          <a:ext cx="0" cy="0"/>
          <a:chOff x="0" y="0"/>
          <a:chExt cx="0" cy="0"/>
        </a:xfrm>
      </p:grpSpPr>
      <p:pic>
        <p:nvPicPr>
          <p:cNvPr id="10" name="Picture 2" descr="\\psf\Host\Users\cd\Desktop\Startbild_4zu3-E.jpg"/>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Rectangle 45"/>
          <p:cNvSpPr>
            <a:spLocks noGrp="1" noChangeArrowheads="1"/>
          </p:cNvSpPr>
          <p:nvPr>
            <p:ph type="ctrTitle" sz="quarter" hasCustomPrompt="1"/>
          </p:nvPr>
        </p:nvSpPr>
        <p:spPr>
          <a:xfrm>
            <a:off x="878400" y="1573200"/>
            <a:ext cx="7779600" cy="741362"/>
          </a:xfrm>
          <a:prstGeom prst="rect">
            <a:avLst/>
          </a:prstGeom>
        </p:spPr>
        <p:txBody>
          <a:bodyPr lIns="0" tIns="0" rIns="0" bIns="0" anchor="t"/>
          <a:lstStyle>
            <a:lvl1pPr>
              <a:tabLst>
                <a:tab pos="2038037" algn="l"/>
              </a:tabLst>
              <a:defRPr b="1"/>
            </a:lvl1pPr>
          </a:lstStyle>
          <a:p>
            <a:pPr lvl="0"/>
            <a:r>
              <a:rPr lang="en-GB" noProof="0" dirty="0" smtClean="0"/>
              <a:t>Click here to insert lecture title</a:t>
            </a:r>
          </a:p>
        </p:txBody>
      </p:sp>
      <p:sp>
        <p:nvSpPr>
          <p:cNvPr id="8" name="Untertitel 2"/>
          <p:cNvSpPr>
            <a:spLocks noGrp="1"/>
          </p:cNvSpPr>
          <p:nvPr>
            <p:ph type="subTitle" idx="1" hasCustomPrompt="1"/>
          </p:nvPr>
        </p:nvSpPr>
        <p:spPr>
          <a:xfrm>
            <a:off x="878400" y="2429999"/>
            <a:ext cx="7779600" cy="1152000"/>
          </a:xfrm>
        </p:spPr>
        <p:txBody>
          <a:bodyPr/>
          <a:lstStyle>
            <a:lvl1pPr marL="0" marR="0" indent="0" algn="l" defTabSz="914259" rtl="0" eaLnBrk="1" fontAlgn="auto" latinLnBrk="0" hangingPunct="1">
              <a:lnSpc>
                <a:spcPct val="100000"/>
              </a:lnSpc>
              <a:spcBef>
                <a:spcPts val="300"/>
              </a:spcBef>
              <a:spcAft>
                <a:spcPts val="300"/>
              </a:spcAft>
              <a:buClrTx/>
              <a:buSzTx/>
              <a:buFontTx/>
              <a:buNone/>
              <a:tabLst/>
              <a:defRPr sz="2400">
                <a:solidFill>
                  <a:srgbClr val="686868"/>
                </a:solidFill>
              </a:defRPr>
            </a:lvl1pPr>
          </a:lstStyle>
          <a:p>
            <a:pPr lvl="0"/>
            <a:r>
              <a:rPr lang="en-GB" noProof="0" dirty="0" smtClean="0"/>
              <a:t>Click here to insert lecture subtitle</a:t>
            </a:r>
          </a:p>
        </p:txBody>
      </p:sp>
      <p:sp>
        <p:nvSpPr>
          <p:cNvPr id="2" name="Fußzeilenplatzhalter 1"/>
          <p:cNvSpPr>
            <a:spLocks noGrp="1"/>
          </p:cNvSpPr>
          <p:nvPr>
            <p:ph type="ftr" sz="quarter" idx="10"/>
          </p:nvPr>
        </p:nvSpPr>
        <p:spPr/>
        <p:txBody>
          <a:bodyPr/>
          <a:lstStyle/>
          <a:p>
            <a:pPr>
              <a:defRPr/>
            </a:pPr>
            <a:r>
              <a:rPr lang="en-GB" noProof="0" smtClean="0"/>
              <a:t>&gt;AKE &gt;Solarthermische Kraftwerke &gt; Pitz-Paal &gt; 10./11.4.2014</a:t>
            </a:r>
            <a:endParaRPr lang="en-GB" noProof="0" dirty="0"/>
          </a:p>
        </p:txBody>
      </p:sp>
      <p:sp>
        <p:nvSpPr>
          <p:cNvPr id="3" name="Foliennummernplatzhalter 2"/>
          <p:cNvSpPr>
            <a:spLocks noGrp="1"/>
          </p:cNvSpPr>
          <p:nvPr>
            <p:ph type="sldNum" sz="quarter" idx="11"/>
          </p:nvPr>
        </p:nvSpPr>
        <p:spPr/>
        <p:txBody>
          <a:bodyPr/>
          <a:lstStyle/>
          <a:p>
            <a:pPr>
              <a:defRPr/>
            </a:pPr>
            <a:r>
              <a:rPr lang="en-GB" noProof="0" smtClean="0"/>
              <a:t>DLR.de  •  Chart </a:t>
            </a:r>
            <a:fld id="{18C7CB6D-895A-4F21-B0E7-2185F6FE5534}" type="slidenum">
              <a:rPr lang="en-GB" noProof="0" smtClean="0"/>
              <a:pPr>
                <a:defRPr/>
              </a:pPr>
              <a:t>‹Nr.›</a:t>
            </a:fld>
            <a:endParaRPr lang="en-GB" noProof="0" dirty="0"/>
          </a:p>
        </p:txBody>
      </p:sp>
      <p:pic>
        <p:nvPicPr>
          <p:cNvPr id="11" name="Grafik 10" descr="dlr_signet.png"/>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244475" y="5857878"/>
            <a:ext cx="857250" cy="766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672853707"/>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title" preserve="1">
  <p:cSld name="Titelfolie">
    <p:spTree>
      <p:nvGrpSpPr>
        <p:cNvPr id="1" name=""/>
        <p:cNvGrpSpPr/>
        <p:nvPr/>
      </p:nvGrpSpPr>
      <p:grpSpPr>
        <a:xfrm>
          <a:off x="0" y="0"/>
          <a:ext cx="0" cy="0"/>
          <a:chOff x="0" y="0"/>
          <a:chExt cx="0" cy="0"/>
        </a:xfrm>
      </p:grpSpPr>
      <p:sp>
        <p:nvSpPr>
          <p:cNvPr id="2" name="Titel 1"/>
          <p:cNvSpPr>
            <a:spLocks noGrp="1"/>
          </p:cNvSpPr>
          <p:nvPr>
            <p:ph type="ctrTitle"/>
          </p:nvPr>
        </p:nvSpPr>
        <p:spPr>
          <a:xfrm>
            <a:off x="914400" y="6172200"/>
            <a:ext cx="7315200" cy="254000"/>
          </a:xfrm>
        </p:spPr>
        <p:txBody>
          <a:bodyPr/>
          <a:lstStyle/>
          <a:p>
            <a:r>
              <a:rPr lang="de-DE" dirty="0" smtClean="0"/>
              <a:t>Titelmasterformat durch Klicken bearbeiten</a:t>
            </a:r>
            <a:endParaRPr lang="de-DE" dirty="0"/>
          </a:p>
        </p:txBody>
      </p:sp>
      <p:sp>
        <p:nvSpPr>
          <p:cNvPr id="3" name="Untertitel 2"/>
          <p:cNvSpPr>
            <a:spLocks noGrp="1"/>
          </p:cNvSpPr>
          <p:nvPr>
            <p:ph type="subTitle" idx="1"/>
          </p:nvPr>
        </p:nvSpPr>
        <p:spPr>
          <a:xfrm>
            <a:off x="914400" y="1371600"/>
            <a:ext cx="7315200" cy="4114800"/>
          </a:xfrm>
          <a:prstGeom prst="rect">
            <a:avLst/>
          </a:prstGeom>
        </p:spPr>
        <p:txBody>
          <a:bodyPr/>
          <a:lstStyle>
            <a:lvl1pPr marL="0" indent="0" algn="l">
              <a:buNone/>
              <a:defRPr>
                <a:solidFill>
                  <a:schemeClr val="bg1"/>
                </a:solidFill>
              </a:defRPr>
            </a:lvl1pPr>
            <a:lvl2pPr marL="457130" indent="0" algn="ctr">
              <a:buNone/>
              <a:defRPr>
                <a:solidFill>
                  <a:schemeClr val="tx1">
                    <a:tint val="75000"/>
                  </a:schemeClr>
                </a:solidFill>
              </a:defRPr>
            </a:lvl2pPr>
            <a:lvl3pPr marL="914259" indent="0" algn="ctr">
              <a:buNone/>
              <a:defRPr>
                <a:solidFill>
                  <a:schemeClr val="tx1">
                    <a:tint val="75000"/>
                  </a:schemeClr>
                </a:solidFill>
              </a:defRPr>
            </a:lvl3pPr>
            <a:lvl4pPr marL="1371390" indent="0" algn="ctr">
              <a:buNone/>
              <a:defRPr>
                <a:solidFill>
                  <a:schemeClr val="tx1">
                    <a:tint val="75000"/>
                  </a:schemeClr>
                </a:solidFill>
              </a:defRPr>
            </a:lvl4pPr>
            <a:lvl5pPr marL="1828519" indent="0" algn="ctr">
              <a:buNone/>
              <a:defRPr>
                <a:solidFill>
                  <a:schemeClr val="tx1">
                    <a:tint val="75000"/>
                  </a:schemeClr>
                </a:solidFill>
              </a:defRPr>
            </a:lvl5pPr>
            <a:lvl6pPr marL="2285649" indent="0" algn="ctr">
              <a:buNone/>
              <a:defRPr>
                <a:solidFill>
                  <a:schemeClr val="tx1">
                    <a:tint val="75000"/>
                  </a:schemeClr>
                </a:solidFill>
              </a:defRPr>
            </a:lvl6pPr>
            <a:lvl7pPr marL="2742780" indent="0" algn="ctr">
              <a:buNone/>
              <a:defRPr>
                <a:solidFill>
                  <a:schemeClr val="tx1">
                    <a:tint val="75000"/>
                  </a:schemeClr>
                </a:solidFill>
              </a:defRPr>
            </a:lvl7pPr>
            <a:lvl8pPr marL="3199908" indent="0" algn="ctr">
              <a:buNone/>
              <a:defRPr>
                <a:solidFill>
                  <a:schemeClr val="tx1">
                    <a:tint val="75000"/>
                  </a:schemeClr>
                </a:solidFill>
              </a:defRPr>
            </a:lvl8pPr>
            <a:lvl9pPr marL="3657039" indent="0" algn="ctr">
              <a:buNone/>
              <a:defRPr>
                <a:solidFill>
                  <a:schemeClr val="tx1">
                    <a:tint val="75000"/>
                  </a:schemeClr>
                </a:solidFill>
              </a:defRPr>
            </a:lvl9pPr>
          </a:lstStyle>
          <a:p>
            <a:r>
              <a:rPr lang="de-DE" dirty="0" smtClean="0"/>
              <a:t>Formatvorlage des Untertitelmasters durch Klicken bearbeiten</a:t>
            </a:r>
            <a:endParaRPr lang="de-DE" dirty="0"/>
          </a:p>
        </p:txBody>
      </p:sp>
    </p:spTree>
    <p:extLst>
      <p:ext uri="{BB962C8B-B14F-4D97-AF65-F5344CB8AC3E}">
        <p14:creationId xmlns:p14="http://schemas.microsoft.com/office/powerpoint/2010/main" val="196849318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obj" preserve="1">
  <p:cSld name="Titel und Inhalt">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smtClean="0"/>
              <a:t>Titelmasterformat durch Klicken bearbeiten</a:t>
            </a:r>
            <a:endParaRPr lang="de-DE"/>
          </a:p>
        </p:txBody>
      </p:sp>
      <p:sp>
        <p:nvSpPr>
          <p:cNvPr id="3" name="Inhaltsplatzhalter 2"/>
          <p:cNvSpPr>
            <a:spLocks noGrp="1"/>
          </p:cNvSpPr>
          <p:nvPr>
            <p:ph idx="1"/>
          </p:nvPr>
        </p:nvSpPr>
        <p:spPr>
          <a:xfrm>
            <a:off x="914400" y="1371602"/>
            <a:ext cx="7315200" cy="4127501"/>
          </a:xfrm>
          <a:prstGeom prst="rect">
            <a:avLst/>
          </a:prstGeom>
        </p:spPr>
        <p:txBody>
          <a:bodyPr/>
          <a:lstStyle>
            <a:lvl4pPr>
              <a:buFont typeface="Arial" pitchFamily="34" charset="0"/>
              <a:buChar char="«"/>
              <a:defRPr/>
            </a:lvl4pPr>
            <a:lvl5pPr marL="1523766" indent="-177773">
              <a:buFont typeface="Arial" pitchFamily="34" charset="0"/>
              <a:buChar char="-"/>
              <a:defRPr/>
            </a:lvl5pPr>
          </a:lstStyle>
          <a:p>
            <a:pPr lvl="0"/>
            <a:r>
              <a:rPr lang="de-DE" dirty="0" smtClean="0"/>
              <a:t>Textmasterformate durch Klicken bearbeiten</a:t>
            </a:r>
          </a:p>
          <a:p>
            <a:pPr lvl="1"/>
            <a:r>
              <a:rPr lang="de-DE" dirty="0" smtClean="0"/>
              <a:t>Zweite Ebene</a:t>
            </a:r>
          </a:p>
          <a:p>
            <a:pPr lvl="2"/>
            <a:r>
              <a:rPr lang="de-DE" dirty="0" smtClean="0"/>
              <a:t>Dritte Ebene</a:t>
            </a:r>
          </a:p>
          <a:p>
            <a:pPr lvl="3"/>
            <a:r>
              <a:rPr lang="de-DE" dirty="0" smtClean="0"/>
              <a:t>Vierte Ebene</a:t>
            </a:r>
            <a:endParaRPr lang="de-DE" dirty="0"/>
          </a:p>
          <a:p>
            <a:pPr lvl="4"/>
            <a:r>
              <a:rPr lang="de-DE" dirty="0" smtClean="0"/>
              <a:t>Fünfte Ebene</a:t>
            </a:r>
          </a:p>
        </p:txBody>
      </p:sp>
    </p:spTree>
    <p:extLst>
      <p:ext uri="{BB962C8B-B14F-4D97-AF65-F5344CB8AC3E}">
        <p14:creationId xmlns:p14="http://schemas.microsoft.com/office/powerpoint/2010/main" val="2328680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woObj" preserve="1">
  <p:cSld name="Zwei Inhalte">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smtClean="0"/>
              <a:t>Titelmasterformat durch Klicken bearbeiten</a:t>
            </a:r>
            <a:endParaRPr lang="de-DE"/>
          </a:p>
        </p:txBody>
      </p:sp>
      <p:sp>
        <p:nvSpPr>
          <p:cNvPr id="3" name="Inhaltsplatzhalter 2"/>
          <p:cNvSpPr>
            <a:spLocks noGrp="1"/>
          </p:cNvSpPr>
          <p:nvPr>
            <p:ph sz="half" idx="1"/>
          </p:nvPr>
        </p:nvSpPr>
        <p:spPr>
          <a:xfrm>
            <a:off x="914400" y="1371601"/>
            <a:ext cx="3467100" cy="4152901"/>
          </a:xfrm>
          <a:prstGeom prst="rect">
            <a:avLst/>
          </a:prstGeom>
        </p:spPr>
        <p:txBody>
          <a:bodyPr>
            <a:normAutofit/>
          </a:bodyPr>
          <a:lstStyle>
            <a:lvl1pPr>
              <a:defRPr sz="1600">
                <a:latin typeface="Arial" pitchFamily="34" charset="0"/>
                <a:cs typeface="Arial" pitchFamily="34" charset="0"/>
              </a:defRPr>
            </a:lvl1pPr>
            <a:lvl2pPr>
              <a:defRPr sz="16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marL="1523766" indent="-177773">
              <a:buFont typeface="Arial" pitchFamily="34" charset="0"/>
              <a:buChar char="-"/>
              <a:defRPr sz="1600">
                <a:latin typeface="Arial" pitchFamily="34" charset="0"/>
                <a:cs typeface="Arial" pitchFamily="34" charset="0"/>
              </a:defRPr>
            </a:lvl5pPr>
            <a:lvl6pPr>
              <a:defRPr sz="1800"/>
            </a:lvl6pPr>
            <a:lvl7pPr>
              <a:defRPr sz="1800"/>
            </a:lvl7pPr>
            <a:lvl8pPr>
              <a:defRPr sz="1800"/>
            </a:lvl8pPr>
            <a:lvl9pPr>
              <a:defRPr sz="1800"/>
            </a:lvl9pPr>
          </a:lstStyle>
          <a:p>
            <a:pPr lvl="0"/>
            <a:r>
              <a:rPr lang="de-DE" dirty="0" smtClean="0"/>
              <a:t>Textmasterformate durch Klicken bearbeiten</a:t>
            </a:r>
          </a:p>
          <a:p>
            <a:pPr lvl="1"/>
            <a:r>
              <a:rPr lang="de-DE" dirty="0" smtClean="0"/>
              <a:t>Zweite Ebene</a:t>
            </a:r>
          </a:p>
          <a:p>
            <a:pPr lvl="2"/>
            <a:r>
              <a:rPr lang="de-DE" dirty="0" smtClean="0"/>
              <a:t>Dritte Ebene</a:t>
            </a:r>
          </a:p>
          <a:p>
            <a:pPr lvl="3"/>
            <a:r>
              <a:rPr lang="de-DE" dirty="0" smtClean="0"/>
              <a:t>Vierte Ebene</a:t>
            </a:r>
          </a:p>
          <a:p>
            <a:pPr lvl="4"/>
            <a:r>
              <a:rPr lang="de-DE" dirty="0" smtClean="0"/>
              <a:t>Fünfte Ebene</a:t>
            </a:r>
            <a:endParaRPr lang="de-DE" dirty="0"/>
          </a:p>
        </p:txBody>
      </p:sp>
      <p:sp>
        <p:nvSpPr>
          <p:cNvPr id="4" name="Inhaltsplatzhalter 3"/>
          <p:cNvSpPr>
            <a:spLocks noGrp="1"/>
          </p:cNvSpPr>
          <p:nvPr>
            <p:ph sz="half" idx="2"/>
          </p:nvPr>
        </p:nvSpPr>
        <p:spPr>
          <a:xfrm>
            <a:off x="4572000" y="1371601"/>
            <a:ext cx="3657600" cy="4152901"/>
          </a:xfrm>
          <a:prstGeom prst="rect">
            <a:avLst/>
          </a:prstGeom>
        </p:spPr>
        <p:txBody>
          <a:bodyPr>
            <a:normAutofit/>
          </a:bodyPr>
          <a:lstStyle>
            <a:lvl1pPr>
              <a:defRPr sz="1600">
                <a:latin typeface="Arial" pitchFamily="34" charset="0"/>
                <a:cs typeface="Arial" pitchFamily="34" charset="0"/>
              </a:defRPr>
            </a:lvl1pPr>
            <a:lvl2pPr>
              <a:defRPr sz="16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marL="1523766" indent="-177773">
              <a:buFont typeface="Arial" pitchFamily="34" charset="0"/>
              <a:buChar char="-"/>
              <a:defRPr sz="1600">
                <a:latin typeface="Arial" pitchFamily="34" charset="0"/>
                <a:cs typeface="Arial" pitchFamily="34" charset="0"/>
              </a:defRPr>
            </a:lvl5pPr>
            <a:lvl6pPr>
              <a:defRPr sz="1800"/>
            </a:lvl6pPr>
            <a:lvl7pPr>
              <a:defRPr sz="1800"/>
            </a:lvl7pPr>
            <a:lvl8pPr>
              <a:defRPr sz="1800"/>
            </a:lvl8pPr>
            <a:lvl9pPr>
              <a:defRPr sz="1800"/>
            </a:lvl9pPr>
          </a:lstStyle>
          <a:p>
            <a:pPr lvl="0"/>
            <a:r>
              <a:rPr lang="de-DE" dirty="0" smtClean="0"/>
              <a:t>Textmasterformate durch Klicken bearbeiten</a:t>
            </a:r>
          </a:p>
          <a:p>
            <a:pPr lvl="1"/>
            <a:r>
              <a:rPr lang="de-DE" dirty="0" smtClean="0"/>
              <a:t>Zweite Ebene</a:t>
            </a:r>
          </a:p>
          <a:p>
            <a:pPr lvl="2"/>
            <a:r>
              <a:rPr lang="de-DE" dirty="0" smtClean="0"/>
              <a:t>Dritte Ebene</a:t>
            </a:r>
          </a:p>
          <a:p>
            <a:pPr lvl="3"/>
            <a:r>
              <a:rPr lang="de-DE" dirty="0" smtClean="0"/>
              <a:t>Vierte Ebene</a:t>
            </a:r>
          </a:p>
          <a:p>
            <a:pPr lvl="4"/>
            <a:r>
              <a:rPr lang="de-DE" dirty="0" smtClean="0"/>
              <a:t>Fünfte Ebene</a:t>
            </a:r>
            <a:endParaRPr lang="de-DE" dirty="0"/>
          </a:p>
        </p:txBody>
      </p:sp>
    </p:spTree>
    <p:extLst>
      <p:ext uri="{BB962C8B-B14F-4D97-AF65-F5344CB8AC3E}">
        <p14:creationId xmlns:p14="http://schemas.microsoft.com/office/powerpoint/2010/main" val="213220878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Only" preserve="1">
  <p:cSld name="Nur Titel">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Titelmasterformat durch Klicken bearbeiten</a:t>
            </a:r>
            <a:endParaRPr lang="de-DE" dirty="0"/>
          </a:p>
        </p:txBody>
      </p:sp>
    </p:spTree>
    <p:extLst>
      <p:ext uri="{BB962C8B-B14F-4D97-AF65-F5344CB8AC3E}">
        <p14:creationId xmlns:p14="http://schemas.microsoft.com/office/powerpoint/2010/main" val="135844537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blank" preserve="1">
  <p:cSld name="Leer">
    <p:spTree>
      <p:nvGrpSpPr>
        <p:cNvPr id="1" name=""/>
        <p:cNvGrpSpPr/>
        <p:nvPr/>
      </p:nvGrpSpPr>
      <p:grpSpPr>
        <a:xfrm>
          <a:off x="0" y="0"/>
          <a:ext cx="0" cy="0"/>
          <a:chOff x="0" y="0"/>
          <a:chExt cx="0" cy="0"/>
        </a:xfrm>
      </p:grpSpPr>
    </p:spTree>
    <p:extLst>
      <p:ext uri="{BB962C8B-B14F-4D97-AF65-F5344CB8AC3E}">
        <p14:creationId xmlns:p14="http://schemas.microsoft.com/office/powerpoint/2010/main" val="285250371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2"/>
            </p:custDataLst>
            <p:extLst>
              <p:ext uri="{D42A27DB-BD31-4B8C-83A1-F6EECF244321}">
                <p14:modId xmlns:p14="http://schemas.microsoft.com/office/powerpoint/2010/main" val="2663228175"/>
              </p:ext>
            </p:extLst>
          </p:nvPr>
        </p:nvGraphicFramePr>
        <p:xfrm>
          <a:off x="1468" y="1594"/>
          <a:ext cx="1465" cy="1587"/>
        </p:xfrm>
        <a:graphic>
          <a:graphicData uri="http://schemas.openxmlformats.org/presentationml/2006/ole">
            <mc:AlternateContent xmlns:mc="http://schemas.openxmlformats.org/markup-compatibility/2006">
              <mc:Choice xmlns:v="urn:schemas-microsoft-com:vml" Requires="v">
                <p:oleObj spid="_x0000_s13320" name="think-cell Slide" r:id="rId16" imgW="270" imgH="270" progId="TCLayout.ActiveDocument.1">
                  <p:embed/>
                </p:oleObj>
              </mc:Choice>
              <mc:Fallback>
                <p:oleObj name="think-cell Slide" r:id="rId16" imgW="270" imgH="270" progId="TCLayout.ActiveDocument.1">
                  <p:embed/>
                  <p:pic>
                    <p:nvPicPr>
                      <p:cNvPr id="0" name=""/>
                      <p:cNvPicPr/>
                      <p:nvPr/>
                    </p:nvPicPr>
                    <p:blipFill>
                      <a:blip r:embed="rId17"/>
                      <a:stretch>
                        <a:fillRect/>
                      </a:stretch>
                    </p:blipFill>
                    <p:spPr>
                      <a:xfrm>
                        <a:off x="1468" y="1594"/>
                        <a:ext cx="1465" cy="1587"/>
                      </a:xfrm>
                      <a:prstGeom prst="rect">
                        <a:avLst/>
                      </a:prstGeom>
                    </p:spPr>
                  </p:pic>
                </p:oleObj>
              </mc:Fallback>
            </mc:AlternateContent>
          </a:graphicData>
        </a:graphic>
      </p:graphicFrame>
      <p:sp>
        <p:nvSpPr>
          <p:cNvPr id="14" name="Rectangle 13"/>
          <p:cNvSpPr/>
          <p:nvPr userDrawn="1">
            <p:custDataLst>
              <p:tags r:id="rId3"/>
            </p:custDataLst>
          </p:nvPr>
        </p:nvSpPr>
        <p:spPr bwMode="auto">
          <a:xfrm>
            <a:off x="0" y="0"/>
            <a:ext cx="9144000" cy="265176"/>
          </a:xfrm>
          <a:prstGeom prst="rect">
            <a:avLst/>
          </a:prstGeom>
          <a:blipFill>
            <a:blip r:embed="rId18" cstate="email">
              <a:extLst>
                <a:ext uri="{28A0092B-C50C-407E-A947-70E740481C1C}">
                  <a14:useLocalDpi xmlns:a14="http://schemas.microsoft.com/office/drawing/2010/main"/>
                </a:ext>
              </a:extLst>
            </a:blip>
            <a:stretch>
              <a:fillRect/>
            </a:stretch>
          </a:blipFill>
          <a:ln w="9525" cap="flat" cmpd="sng" algn="ctr">
            <a:noFill/>
            <a:prstDash val="solid"/>
            <a:round/>
            <a:headEnd type="none" w="med" len="med"/>
            <a:tailEnd type="none" w="med" len="med"/>
          </a:ln>
          <a:effectLst/>
        </p:spPr>
        <p:txBody>
          <a:bodyPr vert="horz" wrap="square" lIns="45713" tIns="45713" rIns="45713" bIns="45713" numCol="1" rtlCol="0" anchor="ctr" anchorCtr="0" compatLnSpc="1">
            <a:prstTxWarp prst="textNoShape">
              <a:avLst/>
            </a:prstTxWarp>
          </a:bodyPr>
          <a:lstStyle/>
          <a:p>
            <a:pPr algn="ctr" fontAlgn="base">
              <a:spcBef>
                <a:spcPct val="0"/>
              </a:spcBef>
              <a:spcAft>
                <a:spcPts val="600"/>
              </a:spcAft>
              <a:buClr>
                <a:srgbClr val="003366"/>
              </a:buClr>
              <a:buFont typeface="Wingdings" pitchFamily="2" charset="2"/>
              <a:buNone/>
            </a:pPr>
            <a:endParaRPr kumimoji="1" lang="en-US" sz="1200" dirty="0" err="1" smtClean="0">
              <a:solidFill>
                <a:srgbClr val="000000"/>
              </a:solidFill>
            </a:endParaRPr>
          </a:p>
        </p:txBody>
      </p:sp>
      <p:sp>
        <p:nvSpPr>
          <p:cNvPr id="19" name="Content Placeholder 18"/>
          <p:cNvSpPr>
            <a:spLocks noGrp="1"/>
          </p:cNvSpPr>
          <p:nvPr>
            <p:ph sz="quarter" idx="11"/>
            <p:custDataLst>
              <p:tags r:id="rId4"/>
            </p:custDataLst>
          </p:nvPr>
        </p:nvSpPr>
        <p:spPr>
          <a:xfrm>
            <a:off x="346095" y="1981200"/>
            <a:ext cx="4087398" cy="4338918"/>
          </a:xfrm>
        </p:spPr>
        <p:txBody>
          <a:bodyPr lIns="45713" tIns="45713" rIns="45713" bIns="45713"/>
          <a:lstStyle>
            <a:lvl1pPr>
              <a:spcBef>
                <a:spcPts val="300"/>
              </a:spcBef>
              <a:buClr>
                <a:schemeClr val="tx2"/>
              </a:buClr>
              <a:defRPr sz="1200">
                <a:latin typeface="+mj-lt"/>
              </a:defRPr>
            </a:lvl1pPr>
            <a:lvl2pPr>
              <a:spcBef>
                <a:spcPts val="300"/>
              </a:spcBef>
              <a:buClr>
                <a:schemeClr val="tx2"/>
              </a:buClr>
              <a:defRPr sz="1200">
                <a:latin typeface="+mj-lt"/>
              </a:defRPr>
            </a:lvl2pPr>
            <a:lvl3pPr>
              <a:spcBef>
                <a:spcPts val="300"/>
              </a:spcBef>
              <a:buClr>
                <a:schemeClr val="tx2"/>
              </a:buClr>
              <a:defRPr sz="1200">
                <a:latin typeface="+mj-lt"/>
              </a:defRPr>
            </a:lvl3pPr>
            <a:lvl4pPr>
              <a:spcBef>
                <a:spcPts val="300"/>
              </a:spcBef>
              <a:buClr>
                <a:schemeClr val="tx2"/>
              </a:buClr>
              <a:defRPr sz="1200">
                <a:latin typeface="+mj-lt"/>
              </a:defRPr>
            </a:lvl4pPr>
            <a:lvl5pPr marL="1145998" indent="-231739">
              <a:spcBef>
                <a:spcPts val="300"/>
              </a:spcBef>
              <a:buClr>
                <a:schemeClr val="tx2"/>
              </a:buClr>
              <a:buFont typeface="Arial" pitchFamily="34" charset="0"/>
              <a:buChar char="•"/>
              <a:defRPr sz="1200" baseline="0">
                <a:latin typeface="+mj-lt"/>
              </a:defRPr>
            </a:lvl5pPr>
            <a:lvl6pPr marL="1371390" indent="-222215">
              <a:spcBef>
                <a:spcPts val="300"/>
              </a:spcBef>
              <a:buClr>
                <a:schemeClr val="tx2"/>
              </a:buClr>
              <a:buFont typeface="Symbol" pitchFamily="18" charset="2"/>
              <a:buChar char="-"/>
              <a:defRPr sz="1600" baseline="0">
                <a:latin typeface="+mn-lt"/>
              </a:defRPr>
            </a:lvl6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24" name="Text Placeholder 8"/>
          <p:cNvSpPr>
            <a:spLocks noGrp="1"/>
          </p:cNvSpPr>
          <p:nvPr>
            <p:ph type="body" sz="quarter" idx="14" hasCustomPrompt="1"/>
            <p:custDataLst>
              <p:tags r:id="rId5"/>
            </p:custDataLst>
          </p:nvPr>
        </p:nvSpPr>
        <p:spPr bwMode="auto">
          <a:xfrm>
            <a:off x="346092" y="6019854"/>
            <a:ext cx="8237368" cy="650023"/>
          </a:xfrm>
          <a:prstGeom prst="rect">
            <a:avLst/>
          </a:prstGeom>
          <a:noFill/>
          <a:ln w="9525" algn="ctr">
            <a:noFill/>
            <a:miter lim="800000"/>
            <a:headEnd/>
            <a:tailEnd/>
          </a:ln>
          <a:effectLst/>
        </p:spPr>
        <p:txBody>
          <a:bodyPr lIns="0" tIns="0" rIns="0" bIns="0" anchor="b">
            <a:noAutofit/>
          </a:bodyPr>
          <a:lstStyle>
            <a:lvl1pPr marL="631728" marR="0" indent="-631728" algn="l" defTabSz="895212" rtl="0" eaLnBrk="1" fontAlgn="base" latinLnBrk="0" hangingPunct="1">
              <a:lnSpc>
                <a:spcPct val="80000"/>
              </a:lnSpc>
              <a:spcBef>
                <a:spcPct val="0"/>
              </a:spcBef>
              <a:spcAft>
                <a:spcPct val="0"/>
              </a:spcAft>
              <a:buClr>
                <a:srgbClr val="6497CB"/>
              </a:buClr>
              <a:buSzTx/>
              <a:buFont typeface="Wingdings" pitchFamily="2" charset="2"/>
              <a:buNone/>
              <a:tabLst>
                <a:tab pos="533318" algn="r"/>
              </a:tabLst>
              <a:defRPr kumimoji="1" lang="en-US" sz="1000" kern="1200" baseline="0" dirty="0" smtClean="0">
                <a:solidFill>
                  <a:srgbClr val="000000"/>
                </a:solidFill>
                <a:latin typeface="+mj-lt"/>
                <a:ea typeface="+mn-ea"/>
                <a:cs typeface="+mn-cs"/>
                <a:sym typeface="Wingdings" pitchFamily="2" charset="2"/>
              </a:defRPr>
            </a:lvl1pPr>
          </a:lstStyle>
          <a:p>
            <a:pPr marL="631728" marR="0" lvl="0" indent="-631728" algn="l" defTabSz="895212" rtl="0" eaLnBrk="1" fontAlgn="base" latinLnBrk="0" hangingPunct="1">
              <a:lnSpc>
                <a:spcPct val="90000"/>
              </a:lnSpc>
              <a:spcBef>
                <a:spcPct val="0"/>
              </a:spcBef>
              <a:spcAft>
                <a:spcPct val="0"/>
              </a:spcAft>
              <a:buClr>
                <a:srgbClr val="6497CB"/>
              </a:buClr>
              <a:buSzTx/>
              <a:buFont typeface="Wingdings" pitchFamily="2" charset="2"/>
              <a:buNone/>
              <a:tabLst>
                <a:tab pos="533318" algn="r"/>
              </a:tabLst>
              <a:defRPr/>
            </a:pPr>
            <a:r>
              <a:rPr kumimoji="1" lang="en-US" sz="1000" b="0" i="0" u="none" strike="noStrike" kern="1200" cap="none" spc="0" normalizeH="0" baseline="0" noProof="0" dirty="0" smtClean="0">
                <a:ln>
                  <a:noFill/>
                </a:ln>
                <a:solidFill>
                  <a:srgbClr val="000000"/>
                </a:solidFill>
                <a:effectLst/>
                <a:uLnTx/>
                <a:uFillTx/>
                <a:latin typeface="Arial"/>
                <a:ea typeface="+mn-ea"/>
                <a:cs typeface="+mn-cs"/>
              </a:rPr>
              <a:t>	Source:	Tab  Type “Source”, then Tab  Enter sources. Separate multiple sources with </a:t>
            </a:r>
            <a:r>
              <a:rPr lang="en-US" sz="1000" dirty="0" smtClean="0">
                <a:solidFill>
                  <a:srgbClr val="000000"/>
                </a:solidFill>
                <a:latin typeface="+mn-lt"/>
              </a:rPr>
              <a:t>semi-colon (;)</a:t>
            </a:r>
          </a:p>
        </p:txBody>
      </p:sp>
      <p:sp>
        <p:nvSpPr>
          <p:cNvPr id="27" name="Title 1"/>
          <p:cNvSpPr>
            <a:spLocks noGrp="1"/>
          </p:cNvSpPr>
          <p:nvPr>
            <p:ph type="title" hasCustomPrompt="1"/>
            <p:custDataLst>
              <p:tags r:id="rId6"/>
            </p:custDataLst>
          </p:nvPr>
        </p:nvSpPr>
        <p:spPr>
          <a:xfrm>
            <a:off x="346093" y="241301"/>
            <a:ext cx="8451816" cy="942040"/>
          </a:xfrm>
          <a:prstGeom prst="rect">
            <a:avLst/>
          </a:prstGeom>
          <a:noFill/>
        </p:spPr>
        <p:txBody>
          <a:bodyPr lIns="0" tIns="0" rIns="45713" bIns="0"/>
          <a:lstStyle>
            <a:lvl1pPr marL="0" marR="0" indent="0" defTabSz="914259" rtl="0" eaLnBrk="1" fontAlgn="base" latinLnBrk="0" hangingPunct="1">
              <a:lnSpc>
                <a:spcPct val="100000"/>
              </a:lnSpc>
              <a:spcBef>
                <a:spcPct val="0"/>
              </a:spcBef>
              <a:spcAft>
                <a:spcPct val="0"/>
              </a:spcAft>
              <a:tabLst/>
              <a:defRPr sz="2000">
                <a:solidFill>
                  <a:schemeClr val="tx2"/>
                </a:solidFill>
                <a:latin typeface="+mj-lt"/>
              </a:defRPr>
            </a:lvl1pPr>
          </a:lstStyle>
          <a:p>
            <a:pPr marL="0" marR="0" lvl="0" indent="0" defTabSz="914259" rtl="0" eaLnBrk="1" fontAlgn="base" latinLnBrk="0" hangingPunct="1">
              <a:lnSpc>
                <a:spcPct val="100000"/>
              </a:lnSpc>
              <a:spcBef>
                <a:spcPct val="0"/>
              </a:spcBef>
              <a:spcAft>
                <a:spcPct val="0"/>
              </a:spcAft>
              <a:tabLst/>
              <a:defRPr/>
            </a:pPr>
            <a:r>
              <a:rPr lang="en-US" dirty="0" smtClean="0"/>
              <a:t>Arial sentence-cap @ size 20 and left-aligned with max of 2 lines</a:t>
            </a:r>
            <a:endParaRPr kumimoji="1" lang="en-US" sz="2000" b="1" i="0" u="none" strike="noStrike" kern="0" cap="none" spc="0" normalizeH="0" baseline="0" noProof="0" dirty="0">
              <a:ln>
                <a:noFill/>
              </a:ln>
              <a:solidFill>
                <a:schemeClr val="tx2"/>
              </a:solidFill>
              <a:effectLst/>
              <a:uLnTx/>
              <a:uFillTx/>
              <a:latin typeface="+mj-lt"/>
              <a:ea typeface="+mj-ea"/>
              <a:cs typeface="Arial" pitchFamily="34" charset="0"/>
            </a:endParaRPr>
          </a:p>
        </p:txBody>
      </p:sp>
      <p:pic>
        <p:nvPicPr>
          <p:cNvPr id="15" name="Picture 82"/>
          <p:cNvPicPr>
            <a:picLocks noChangeAspect="1" noChangeArrowheads="1"/>
          </p:cNvPicPr>
          <p:nvPr userDrawn="1">
            <p:custDataLst>
              <p:tags r:id="rId7"/>
            </p:custDataLst>
          </p:nvPr>
        </p:nvPicPr>
        <p:blipFill>
          <a:blip r:embed="rId19" cstate="email">
            <a:extLst>
              <a:ext uri="{28A0092B-C50C-407E-A947-70E740481C1C}">
                <a14:useLocalDpi xmlns:a14="http://schemas.microsoft.com/office/drawing/2010/main"/>
              </a:ext>
            </a:extLst>
          </a:blip>
          <a:srcRect/>
          <a:stretch>
            <a:fillRect/>
          </a:stretch>
        </p:blipFill>
        <p:spPr bwMode="auto">
          <a:xfrm>
            <a:off x="7700027" y="711"/>
            <a:ext cx="1446649" cy="274320"/>
          </a:xfrm>
          <a:prstGeom prst="rect">
            <a:avLst/>
          </a:prstGeom>
          <a:solidFill>
            <a:srgbClr val="FFFFFF"/>
          </a:solidFill>
          <a:ln w="9525">
            <a:noFill/>
            <a:miter lim="800000"/>
            <a:headEnd/>
            <a:tailEnd/>
          </a:ln>
          <a:effectLst/>
        </p:spPr>
      </p:pic>
      <p:sp>
        <p:nvSpPr>
          <p:cNvPr id="16" name="Text Placeholder 3"/>
          <p:cNvSpPr>
            <a:spLocks noGrp="1"/>
          </p:cNvSpPr>
          <p:nvPr>
            <p:ph type="body" sz="quarter" idx="16"/>
            <p:custDataLst>
              <p:tags r:id="rId8"/>
            </p:custDataLst>
          </p:nvPr>
        </p:nvSpPr>
        <p:spPr>
          <a:xfrm>
            <a:off x="1" y="0"/>
            <a:ext cx="7630258" cy="241300"/>
          </a:xfrm>
        </p:spPr>
        <p:txBody>
          <a:bodyPr/>
          <a:lstStyle>
            <a:lvl1pPr marL="228564" indent="-228564">
              <a:buNone/>
              <a:defRPr sz="1000">
                <a:solidFill>
                  <a:schemeClr val="bg1"/>
                </a:solidFill>
                <a:latin typeface="+mj-lt"/>
              </a:defRPr>
            </a:lvl1pPr>
          </a:lstStyle>
          <a:p>
            <a:pPr lvl="0"/>
            <a:r>
              <a:rPr lang="en-US" dirty="0" smtClean="0"/>
              <a:t>Click to edit Master text</a:t>
            </a:r>
            <a:endParaRPr lang="en-US" dirty="0"/>
          </a:p>
        </p:txBody>
      </p:sp>
      <p:sp>
        <p:nvSpPr>
          <p:cNvPr id="17" name="Text Placeholder 3"/>
          <p:cNvSpPr>
            <a:spLocks noGrp="1"/>
          </p:cNvSpPr>
          <p:nvPr>
            <p:ph type="body" sz="quarter" idx="18" hasCustomPrompt="1"/>
            <p:custDataLst>
              <p:tags r:id="rId9"/>
            </p:custDataLst>
          </p:nvPr>
        </p:nvSpPr>
        <p:spPr>
          <a:xfrm>
            <a:off x="346093" y="1369551"/>
            <a:ext cx="4085258" cy="228600"/>
          </a:xfrm>
        </p:spPr>
        <p:txBody>
          <a:bodyPr anchor="ctr"/>
          <a:lstStyle>
            <a:lvl1pPr marL="0" indent="0">
              <a:buNone/>
              <a:defRPr sz="1400" b="1" cap="all" baseline="0"/>
            </a:lvl1pPr>
          </a:lstStyle>
          <a:p>
            <a:pPr lvl="0"/>
            <a:r>
              <a:rPr lang="en-US" dirty="0" err="1" smtClean="0"/>
              <a:t>Exibit</a:t>
            </a:r>
            <a:r>
              <a:rPr lang="en-US" dirty="0" smtClean="0"/>
              <a:t> Title (bold, font 14)</a:t>
            </a:r>
          </a:p>
        </p:txBody>
      </p:sp>
      <p:sp>
        <p:nvSpPr>
          <p:cNvPr id="18" name="Text Placeholder 3"/>
          <p:cNvSpPr>
            <a:spLocks noGrp="1"/>
          </p:cNvSpPr>
          <p:nvPr>
            <p:ph type="body" sz="quarter" idx="19" hasCustomPrompt="1"/>
            <p:custDataLst>
              <p:tags r:id="rId10"/>
            </p:custDataLst>
          </p:nvPr>
        </p:nvSpPr>
        <p:spPr>
          <a:xfrm>
            <a:off x="346093" y="1556792"/>
            <a:ext cx="4085258" cy="228600"/>
          </a:xfrm>
        </p:spPr>
        <p:txBody>
          <a:bodyPr anchor="ctr"/>
          <a:lstStyle>
            <a:lvl1pPr marL="0" indent="0">
              <a:buNone/>
              <a:defRPr sz="1400" b="0" cap="none" baseline="0"/>
            </a:lvl1pPr>
          </a:lstStyle>
          <a:p>
            <a:pPr lvl="0"/>
            <a:r>
              <a:rPr lang="en-US" dirty="0" smtClean="0"/>
              <a:t>Unit of Measurement (Same Size, </a:t>
            </a:r>
            <a:r>
              <a:rPr lang="en-US" dirty="0" err="1" smtClean="0"/>
              <a:t>Unbold</a:t>
            </a:r>
            <a:r>
              <a:rPr lang="en-US" dirty="0" smtClean="0"/>
              <a:t>)</a:t>
            </a:r>
          </a:p>
        </p:txBody>
      </p:sp>
      <p:sp>
        <p:nvSpPr>
          <p:cNvPr id="21" name="Content Placeholder 18"/>
          <p:cNvSpPr>
            <a:spLocks noGrp="1"/>
          </p:cNvSpPr>
          <p:nvPr>
            <p:ph sz="quarter" idx="20"/>
            <p:custDataLst>
              <p:tags r:id="rId11"/>
            </p:custDataLst>
          </p:nvPr>
        </p:nvSpPr>
        <p:spPr>
          <a:xfrm>
            <a:off x="4710512" y="1988460"/>
            <a:ext cx="4087398" cy="4338918"/>
          </a:xfrm>
        </p:spPr>
        <p:txBody>
          <a:bodyPr lIns="45713" tIns="45713" rIns="45713" bIns="45713"/>
          <a:lstStyle>
            <a:lvl1pPr>
              <a:spcBef>
                <a:spcPts val="300"/>
              </a:spcBef>
              <a:buClr>
                <a:schemeClr val="tx2"/>
              </a:buClr>
              <a:defRPr sz="1200">
                <a:latin typeface="+mj-lt"/>
              </a:defRPr>
            </a:lvl1pPr>
            <a:lvl2pPr>
              <a:spcBef>
                <a:spcPts val="300"/>
              </a:spcBef>
              <a:buClr>
                <a:schemeClr val="tx2"/>
              </a:buClr>
              <a:defRPr sz="1200">
                <a:latin typeface="+mj-lt"/>
              </a:defRPr>
            </a:lvl2pPr>
            <a:lvl3pPr>
              <a:spcBef>
                <a:spcPts val="300"/>
              </a:spcBef>
              <a:buClr>
                <a:schemeClr val="tx2"/>
              </a:buClr>
              <a:defRPr sz="1200">
                <a:latin typeface="+mj-lt"/>
              </a:defRPr>
            </a:lvl3pPr>
            <a:lvl4pPr>
              <a:spcBef>
                <a:spcPts val="300"/>
              </a:spcBef>
              <a:buClr>
                <a:schemeClr val="tx2"/>
              </a:buClr>
              <a:defRPr sz="1200">
                <a:latin typeface="+mj-lt"/>
              </a:defRPr>
            </a:lvl4pPr>
            <a:lvl5pPr marL="1145998" indent="-231739">
              <a:spcBef>
                <a:spcPts val="300"/>
              </a:spcBef>
              <a:buClr>
                <a:schemeClr val="tx2"/>
              </a:buClr>
              <a:buFont typeface="Arial" pitchFamily="34" charset="0"/>
              <a:buChar char="•"/>
              <a:defRPr sz="1200" baseline="0">
                <a:latin typeface="+mj-lt"/>
              </a:defRPr>
            </a:lvl5pPr>
            <a:lvl6pPr marL="1371390" indent="-222215">
              <a:spcBef>
                <a:spcPts val="300"/>
              </a:spcBef>
              <a:buClr>
                <a:schemeClr val="tx2"/>
              </a:buClr>
              <a:buFont typeface="Symbol" pitchFamily="18" charset="2"/>
              <a:buChar char="-"/>
              <a:defRPr sz="1600" baseline="0">
                <a:latin typeface="+mn-lt"/>
              </a:defRPr>
            </a:lvl6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22" name="Text Placeholder 3"/>
          <p:cNvSpPr>
            <a:spLocks noGrp="1"/>
          </p:cNvSpPr>
          <p:nvPr>
            <p:ph type="body" sz="quarter" idx="21" hasCustomPrompt="1"/>
            <p:custDataLst>
              <p:tags r:id="rId12"/>
            </p:custDataLst>
          </p:nvPr>
        </p:nvSpPr>
        <p:spPr>
          <a:xfrm>
            <a:off x="4712652" y="1376811"/>
            <a:ext cx="4085258" cy="228600"/>
          </a:xfrm>
        </p:spPr>
        <p:txBody>
          <a:bodyPr anchor="ctr"/>
          <a:lstStyle>
            <a:lvl1pPr marL="0" indent="0">
              <a:buNone/>
              <a:defRPr sz="1400" b="1" cap="all" baseline="0"/>
            </a:lvl1pPr>
          </a:lstStyle>
          <a:p>
            <a:pPr lvl="0"/>
            <a:r>
              <a:rPr lang="en-US" dirty="0" err="1" smtClean="0"/>
              <a:t>Exibit</a:t>
            </a:r>
            <a:r>
              <a:rPr lang="en-US" dirty="0" smtClean="0"/>
              <a:t> Title (bold, font 14)</a:t>
            </a:r>
          </a:p>
        </p:txBody>
      </p:sp>
      <p:sp>
        <p:nvSpPr>
          <p:cNvPr id="23" name="Text Placeholder 3"/>
          <p:cNvSpPr>
            <a:spLocks noGrp="1"/>
          </p:cNvSpPr>
          <p:nvPr>
            <p:ph type="body" sz="quarter" idx="22" hasCustomPrompt="1"/>
            <p:custDataLst>
              <p:tags r:id="rId13"/>
            </p:custDataLst>
          </p:nvPr>
        </p:nvSpPr>
        <p:spPr>
          <a:xfrm>
            <a:off x="4712652" y="1564052"/>
            <a:ext cx="4085258" cy="228600"/>
          </a:xfrm>
        </p:spPr>
        <p:txBody>
          <a:bodyPr anchor="ctr"/>
          <a:lstStyle>
            <a:lvl1pPr marL="0" indent="0">
              <a:buNone/>
              <a:defRPr sz="1400" b="0" cap="none" baseline="0"/>
            </a:lvl1pPr>
          </a:lstStyle>
          <a:p>
            <a:pPr lvl="0"/>
            <a:r>
              <a:rPr lang="en-US" dirty="0" smtClean="0"/>
              <a:t>Unit of Measurement (Same Size, </a:t>
            </a:r>
            <a:r>
              <a:rPr lang="en-US" dirty="0" err="1" smtClean="0"/>
              <a:t>Unbold</a:t>
            </a:r>
            <a:r>
              <a:rPr lang="en-US" dirty="0" smtClean="0"/>
              <a:t>)</a:t>
            </a:r>
          </a:p>
        </p:txBody>
      </p:sp>
      <p:cxnSp>
        <p:nvCxnSpPr>
          <p:cNvPr id="20" name="Straight Connector 19"/>
          <p:cNvCxnSpPr/>
          <p:nvPr userDrawn="1">
            <p:custDataLst>
              <p:tags r:id="rId14"/>
            </p:custDataLst>
          </p:nvPr>
        </p:nvCxnSpPr>
        <p:spPr bwMode="auto">
          <a:xfrm>
            <a:off x="351694" y="1217612"/>
            <a:ext cx="8510954" cy="1588"/>
          </a:xfrm>
          <a:prstGeom prst="line">
            <a:avLst/>
          </a:prstGeom>
          <a:ln>
            <a:gradFill>
              <a:gsLst>
                <a:gs pos="0">
                  <a:srgbClr val="0070C0"/>
                </a:gs>
                <a:gs pos="100000">
                  <a:schemeClr val="bg2">
                    <a:alpha val="0"/>
                  </a:schemeClr>
                </a:gs>
              </a:gsLst>
              <a:lin ang="0" scaled="0"/>
            </a:gradFill>
            <a:headEnd type="none" w="med" len="med"/>
            <a:tailEnd type="none" w="med" len="med"/>
          </a:ln>
        </p:spPr>
        <p:style>
          <a:lnRef idx="1">
            <a:schemeClr val="accent2"/>
          </a:lnRef>
          <a:fillRef idx="0">
            <a:schemeClr val="accent2"/>
          </a:fillRef>
          <a:effectRef idx="0">
            <a:schemeClr val="accent2"/>
          </a:effectRef>
          <a:fontRef idx="minor">
            <a:schemeClr val="tx1"/>
          </a:fontRef>
        </p:style>
      </p:cxnSp>
    </p:spTree>
    <p:extLst>
      <p:ext uri="{BB962C8B-B14F-4D97-AF65-F5344CB8AC3E}">
        <p14:creationId xmlns:p14="http://schemas.microsoft.com/office/powerpoint/2010/main" val="1944607610"/>
      </p:ext>
    </p:extLst>
  </p:cSld>
  <p:clrMapOvr>
    <a:masterClrMapping/>
  </p:clrMapOvr>
  <p:transition/>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type="obj">
  <p:cSld name="Titel und Inhalt">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smtClean="0"/>
              <a:t>Titelmasterformat durch Klicken bearbeiten</a:t>
            </a:r>
            <a:endParaRPr lang="en-US"/>
          </a:p>
        </p:txBody>
      </p:sp>
      <p:sp>
        <p:nvSpPr>
          <p:cNvPr id="3" name="Inhaltsplatzhalter 2"/>
          <p:cNvSpPr>
            <a:spLocks noGrp="1"/>
          </p:cNvSpPr>
          <p:nvPr>
            <p:ph idx="1"/>
          </p:nvPr>
        </p:nvSpPr>
        <p:spPr/>
        <p:txBody>
          <a:bodyPr/>
          <a:lstStyle/>
          <a:p>
            <a:pPr lvl="0"/>
            <a:r>
              <a:rPr lang="de-DE" smtClean="0"/>
              <a:t>Textmasterformat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en-US"/>
          </a:p>
        </p:txBody>
      </p:sp>
    </p:spTree>
    <p:extLst>
      <p:ext uri="{BB962C8B-B14F-4D97-AF65-F5344CB8AC3E}">
        <p14:creationId xmlns:p14="http://schemas.microsoft.com/office/powerpoint/2010/main" val="249644846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Nur Titel">
    <p:spTree>
      <p:nvGrpSpPr>
        <p:cNvPr id="1" name=""/>
        <p:cNvGrpSpPr/>
        <p:nvPr/>
      </p:nvGrpSpPr>
      <p:grpSpPr>
        <a:xfrm>
          <a:off x="0" y="0"/>
          <a:ext cx="0" cy="0"/>
          <a:chOff x="0" y="0"/>
          <a:chExt cx="0" cy="0"/>
        </a:xfrm>
      </p:grpSpPr>
      <p:sp>
        <p:nvSpPr>
          <p:cNvPr id="2" name="Titel 1"/>
          <p:cNvSpPr>
            <a:spLocks noGrp="1"/>
          </p:cNvSpPr>
          <p:nvPr>
            <p:ph type="title" hasCustomPrompt="1"/>
          </p:nvPr>
        </p:nvSpPr>
        <p:spPr/>
        <p:txBody>
          <a:bodyPr/>
          <a:lstStyle/>
          <a:p>
            <a:r>
              <a:rPr lang="en-GB" noProof="0" dirty="0" smtClean="0"/>
              <a:t>Click here to insert chart title</a:t>
            </a:r>
            <a:endParaRPr lang="en-GB" noProof="0" dirty="0"/>
          </a:p>
        </p:txBody>
      </p:sp>
      <p:sp>
        <p:nvSpPr>
          <p:cNvPr id="5" name="Fußzeilenplatzhalter 4"/>
          <p:cNvSpPr>
            <a:spLocks noGrp="1"/>
          </p:cNvSpPr>
          <p:nvPr>
            <p:ph type="ftr" sz="quarter" idx="10"/>
          </p:nvPr>
        </p:nvSpPr>
        <p:spPr>
          <a:xfrm>
            <a:off x="1529999" y="125999"/>
            <a:ext cx="7128000" cy="144000"/>
          </a:xfrm>
          <a:prstGeom prst="rect">
            <a:avLst/>
          </a:prstGeom>
        </p:spPr>
        <p:txBody>
          <a:bodyPr/>
          <a:lstStyle/>
          <a:p>
            <a:pPr>
              <a:defRPr/>
            </a:pPr>
            <a:r>
              <a:rPr lang="en-GB" noProof="0" smtClean="0"/>
              <a:t>&gt;AKE &gt;Solarthermische Kraftwerke &gt; Pitz-Paal &gt; 10./11.4.2014</a:t>
            </a:r>
            <a:endParaRPr lang="en-GB" noProof="0" dirty="0"/>
          </a:p>
        </p:txBody>
      </p:sp>
      <p:sp>
        <p:nvSpPr>
          <p:cNvPr id="6" name="Foliennummernplatzhalter 5"/>
          <p:cNvSpPr>
            <a:spLocks noGrp="1"/>
          </p:cNvSpPr>
          <p:nvPr>
            <p:ph type="sldNum" sz="quarter" idx="11"/>
          </p:nvPr>
        </p:nvSpPr>
        <p:spPr>
          <a:xfrm>
            <a:off x="486000" y="125999"/>
            <a:ext cx="1044000" cy="144000"/>
          </a:xfrm>
          <a:prstGeom prst="rect">
            <a:avLst/>
          </a:prstGeom>
        </p:spPr>
        <p:txBody>
          <a:bodyPr/>
          <a:lstStyle/>
          <a:p>
            <a:pPr>
              <a:defRPr/>
            </a:pPr>
            <a:r>
              <a:rPr lang="en-GB" noProof="0" smtClean="0"/>
              <a:t>DLR.de  •  Chart </a:t>
            </a:r>
            <a:fld id="{18C7CB6D-895A-4F21-B0E7-2185F6FE5534}" type="slidenum">
              <a:rPr lang="en-GB" noProof="0" smtClean="0"/>
              <a:pPr>
                <a:defRPr/>
              </a:pPr>
              <a:t>‹Nr.›</a:t>
            </a:fld>
            <a:endParaRPr lang="en-GB" noProof="0" dirty="0"/>
          </a:p>
        </p:txBody>
      </p:sp>
    </p:spTree>
    <p:extLst>
      <p:ext uri="{BB962C8B-B14F-4D97-AF65-F5344CB8AC3E}">
        <p14:creationId xmlns:p14="http://schemas.microsoft.com/office/powerpoint/2010/main" val="306811950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924217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Leer">
    <p:spTree>
      <p:nvGrpSpPr>
        <p:cNvPr id="1" name=""/>
        <p:cNvGrpSpPr/>
        <p:nvPr/>
      </p:nvGrpSpPr>
      <p:grpSpPr>
        <a:xfrm>
          <a:off x="0" y="0"/>
          <a:ext cx="0" cy="0"/>
          <a:chOff x="0" y="0"/>
          <a:chExt cx="0" cy="0"/>
        </a:xfrm>
      </p:grpSpPr>
      <p:sp>
        <p:nvSpPr>
          <p:cNvPr id="2" name="Fußzeilenplatzhalter 1"/>
          <p:cNvSpPr>
            <a:spLocks noGrp="1"/>
          </p:cNvSpPr>
          <p:nvPr>
            <p:ph type="ftr" sz="quarter" idx="10"/>
          </p:nvPr>
        </p:nvSpPr>
        <p:spPr>
          <a:xfrm>
            <a:off x="1529999" y="125999"/>
            <a:ext cx="7128000" cy="144000"/>
          </a:xfrm>
          <a:prstGeom prst="rect">
            <a:avLst/>
          </a:prstGeom>
        </p:spPr>
        <p:txBody>
          <a:bodyPr/>
          <a:lstStyle/>
          <a:p>
            <a:pPr>
              <a:defRPr/>
            </a:pPr>
            <a:r>
              <a:rPr lang="en-GB" noProof="0" smtClean="0"/>
              <a:t>&gt;AKE &gt;Solarthermische Kraftwerke &gt; Pitz-Paal &gt; 10./11.4.2014</a:t>
            </a:r>
            <a:endParaRPr lang="en-GB" noProof="0" dirty="0"/>
          </a:p>
        </p:txBody>
      </p:sp>
      <p:sp>
        <p:nvSpPr>
          <p:cNvPr id="5" name="Foliennummernplatzhalter 4"/>
          <p:cNvSpPr>
            <a:spLocks noGrp="1"/>
          </p:cNvSpPr>
          <p:nvPr>
            <p:ph type="sldNum" sz="quarter" idx="11"/>
          </p:nvPr>
        </p:nvSpPr>
        <p:spPr>
          <a:xfrm>
            <a:off x="486000" y="125999"/>
            <a:ext cx="1044000" cy="144000"/>
          </a:xfrm>
          <a:prstGeom prst="rect">
            <a:avLst/>
          </a:prstGeom>
        </p:spPr>
        <p:txBody>
          <a:bodyPr/>
          <a:lstStyle/>
          <a:p>
            <a:pPr>
              <a:defRPr/>
            </a:pPr>
            <a:r>
              <a:rPr lang="en-GB" noProof="0" smtClean="0"/>
              <a:t>DLR.de  •  Chart </a:t>
            </a:r>
            <a:fld id="{18C7CB6D-895A-4F21-B0E7-2185F6FE5534}" type="slidenum">
              <a:rPr lang="en-GB" noProof="0" smtClean="0"/>
              <a:pPr>
                <a:defRPr/>
              </a:pPr>
              <a:t>‹Nr.›</a:t>
            </a:fld>
            <a:endParaRPr lang="en-GB" noProof="0" dirty="0"/>
          </a:p>
        </p:txBody>
      </p:sp>
    </p:spTree>
    <p:extLst>
      <p:ext uri="{BB962C8B-B14F-4D97-AF65-F5344CB8AC3E}">
        <p14:creationId xmlns:p14="http://schemas.microsoft.com/office/powerpoint/2010/main" val="276855764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el und Inhalt">
    <p:spTree>
      <p:nvGrpSpPr>
        <p:cNvPr id="1" name=""/>
        <p:cNvGrpSpPr/>
        <p:nvPr/>
      </p:nvGrpSpPr>
      <p:grpSpPr>
        <a:xfrm>
          <a:off x="0" y="0"/>
          <a:ext cx="0" cy="0"/>
          <a:chOff x="0" y="0"/>
          <a:chExt cx="0" cy="0"/>
        </a:xfrm>
      </p:grpSpPr>
      <p:sp>
        <p:nvSpPr>
          <p:cNvPr id="9" name="Textplatzhalter 8"/>
          <p:cNvSpPr>
            <a:spLocks noGrp="1"/>
          </p:cNvSpPr>
          <p:nvPr>
            <p:ph type="body" sz="quarter" idx="12" hasCustomPrompt="1"/>
          </p:nvPr>
        </p:nvSpPr>
        <p:spPr>
          <a:xfrm>
            <a:off x="486000" y="1591199"/>
            <a:ext cx="8172000" cy="4338000"/>
          </a:xfrm>
        </p:spPr>
        <p:txBody>
          <a:bodyPr/>
          <a:lstStyle/>
          <a:p>
            <a:pPr lvl="0"/>
            <a:r>
              <a:rPr lang="en-GB" noProof="0" dirty="0" smtClean="0"/>
              <a:t>Click here to insert text</a:t>
            </a:r>
          </a:p>
          <a:p>
            <a:pPr lvl="1"/>
            <a:r>
              <a:rPr lang="en-GB" noProof="0" dirty="0" smtClean="0"/>
              <a:t>Second Level</a:t>
            </a:r>
          </a:p>
          <a:p>
            <a:pPr lvl="2"/>
            <a:r>
              <a:rPr lang="en-GB" noProof="0" dirty="0" smtClean="0"/>
              <a:t>Third Level</a:t>
            </a:r>
          </a:p>
          <a:p>
            <a:pPr lvl="3"/>
            <a:r>
              <a:rPr lang="en-GB" noProof="0" dirty="0" smtClean="0"/>
              <a:t>Fourth Level</a:t>
            </a:r>
          </a:p>
          <a:p>
            <a:pPr lvl="4"/>
            <a:r>
              <a:rPr lang="en-GB" noProof="0" dirty="0" smtClean="0"/>
              <a:t>Fifth Level</a:t>
            </a:r>
            <a:endParaRPr lang="en-GB" noProof="0" dirty="0"/>
          </a:p>
        </p:txBody>
      </p:sp>
      <p:sp>
        <p:nvSpPr>
          <p:cNvPr id="13" name="Titel 12"/>
          <p:cNvSpPr>
            <a:spLocks noGrp="1"/>
          </p:cNvSpPr>
          <p:nvPr>
            <p:ph type="title" hasCustomPrompt="1"/>
          </p:nvPr>
        </p:nvSpPr>
        <p:spPr/>
        <p:txBody>
          <a:bodyPr/>
          <a:lstStyle/>
          <a:p>
            <a:r>
              <a:rPr lang="en-GB" noProof="0" dirty="0" smtClean="0"/>
              <a:t>Click here to insert chart title</a:t>
            </a:r>
            <a:endParaRPr lang="en-GB" noProof="0" dirty="0"/>
          </a:p>
        </p:txBody>
      </p:sp>
      <p:sp>
        <p:nvSpPr>
          <p:cNvPr id="2" name="Fußzeilenplatzhalter 1"/>
          <p:cNvSpPr>
            <a:spLocks noGrp="1"/>
          </p:cNvSpPr>
          <p:nvPr>
            <p:ph type="ftr" sz="quarter" idx="13"/>
          </p:nvPr>
        </p:nvSpPr>
        <p:spPr/>
        <p:txBody>
          <a:bodyPr/>
          <a:lstStyle/>
          <a:p>
            <a:pPr>
              <a:defRPr/>
            </a:pPr>
            <a:r>
              <a:rPr lang="en-GB" noProof="0" smtClean="0"/>
              <a:t>&gt;AKE &gt;Solarthermische Kraftwerke &gt; Pitz-Paal &gt; 10./11.4.2014</a:t>
            </a:r>
            <a:endParaRPr lang="en-GB" noProof="0" dirty="0"/>
          </a:p>
        </p:txBody>
      </p:sp>
      <p:sp>
        <p:nvSpPr>
          <p:cNvPr id="3" name="Foliennummernplatzhalter 2"/>
          <p:cNvSpPr>
            <a:spLocks noGrp="1"/>
          </p:cNvSpPr>
          <p:nvPr>
            <p:ph type="sldNum" sz="quarter" idx="14"/>
          </p:nvPr>
        </p:nvSpPr>
        <p:spPr/>
        <p:txBody>
          <a:bodyPr/>
          <a:lstStyle/>
          <a:p>
            <a:pPr>
              <a:defRPr/>
            </a:pPr>
            <a:r>
              <a:rPr lang="en-GB" noProof="0" smtClean="0"/>
              <a:t>DLR.de  •  Chart </a:t>
            </a:r>
            <a:fld id="{18C7CB6D-895A-4F21-B0E7-2185F6FE5534}" type="slidenum">
              <a:rPr lang="en-GB" noProof="0" smtClean="0"/>
              <a:pPr>
                <a:defRPr/>
              </a:pPr>
              <a:t>‹Nr.›</a:t>
            </a:fld>
            <a:endParaRPr lang="en-GB" noProof="0" dirty="0"/>
          </a:p>
        </p:txBody>
      </p:sp>
    </p:spTree>
    <p:extLst>
      <p:ext uri="{BB962C8B-B14F-4D97-AF65-F5344CB8AC3E}">
        <p14:creationId xmlns:p14="http://schemas.microsoft.com/office/powerpoint/2010/main" val="307575190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cSld name="En blanco">
    <p:spTree>
      <p:nvGrpSpPr>
        <p:cNvPr id="1" name=""/>
        <p:cNvGrpSpPr/>
        <p:nvPr/>
      </p:nvGrpSpPr>
      <p:grpSpPr>
        <a:xfrm>
          <a:off x="0" y="0"/>
          <a:ext cx="0" cy="0"/>
          <a:chOff x="0" y="0"/>
          <a:chExt cx="0" cy="0"/>
        </a:xfrm>
      </p:grpSpPr>
    </p:spTree>
  </p:cSld>
  <p:clrMapOvr>
    <a:masterClrMapping/>
  </p:clrMapOvr>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type="blank">
  <p:cSld name="En blanco">
    <p:spTree>
      <p:nvGrpSpPr>
        <p:cNvPr id="1" name=""/>
        <p:cNvGrpSpPr/>
        <p:nvPr/>
      </p:nvGrpSpPr>
      <p:grpSpPr>
        <a:xfrm>
          <a:off x="0" y="0"/>
          <a:ext cx="0" cy="0"/>
          <a:chOff x="0" y="0"/>
          <a:chExt cx="0" cy="0"/>
        </a:xfrm>
      </p:grpSpPr>
    </p:spTree>
  </p:cSld>
  <p:clrMapOvr>
    <a:masterClrMapping/>
  </p:clrMapOvr>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type="objTx">
  <p:cSld name="Inhalt mit Überschrift">
    <p:spTree>
      <p:nvGrpSpPr>
        <p:cNvPr id="1" name=""/>
        <p:cNvGrpSpPr/>
        <p:nvPr/>
      </p:nvGrpSpPr>
      <p:grpSpPr>
        <a:xfrm>
          <a:off x="0" y="0"/>
          <a:ext cx="0" cy="0"/>
          <a:chOff x="0" y="0"/>
          <a:chExt cx="0" cy="0"/>
        </a:xfrm>
      </p:grpSpPr>
      <p:sp>
        <p:nvSpPr>
          <p:cNvPr id="2" name="Titel 1"/>
          <p:cNvSpPr>
            <a:spLocks noGrp="1"/>
          </p:cNvSpPr>
          <p:nvPr>
            <p:ph type="title"/>
          </p:nvPr>
        </p:nvSpPr>
        <p:spPr>
          <a:xfrm>
            <a:off x="457200" y="273050"/>
            <a:ext cx="3008313" cy="1162050"/>
          </a:xfrm>
        </p:spPr>
        <p:txBody>
          <a:bodyPr anchor="b"/>
          <a:lstStyle>
            <a:lvl1pPr algn="l">
              <a:defRPr sz="2000" b="1"/>
            </a:lvl1pPr>
          </a:lstStyle>
          <a:p>
            <a:r>
              <a:rPr lang="de-DE" smtClean="0"/>
              <a:t>Titelmasterformat durch Klicken bearbeiten</a:t>
            </a:r>
            <a:endParaRPr lang="de-DE"/>
          </a:p>
        </p:txBody>
      </p:sp>
      <p:sp>
        <p:nvSpPr>
          <p:cNvPr id="3" name="Inhaltsplatzhalt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de-DE" smtClean="0"/>
              <a:t>Textmasterformate durch Klicken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a:p>
        </p:txBody>
      </p:sp>
      <p:sp>
        <p:nvSpPr>
          <p:cNvPr id="4" name="Textplatzhalt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de-DE" smtClean="0"/>
              <a:t>Textmasterformate durch Klicken bearbeiten</a:t>
            </a:r>
          </a:p>
        </p:txBody>
      </p:sp>
      <p:sp>
        <p:nvSpPr>
          <p:cNvPr id="5" name="Rectangle 5"/>
          <p:cNvSpPr>
            <a:spLocks noGrp="1" noChangeArrowheads="1"/>
          </p:cNvSpPr>
          <p:nvPr>
            <p:ph type="sldNum" sz="quarter" idx="10"/>
          </p:nvPr>
        </p:nvSpPr>
        <p:spPr>
          <a:ln/>
        </p:spPr>
        <p:txBody>
          <a:bodyPr/>
          <a:lstStyle>
            <a:lvl1pPr>
              <a:defRPr/>
            </a:lvl1pPr>
          </a:lstStyle>
          <a:p>
            <a:pPr>
              <a:defRPr/>
            </a:pPr>
            <a:r>
              <a:rPr lang="de-DE">
                <a:solidFill>
                  <a:srgbClr val="FFFFFF"/>
                </a:solidFill>
              </a:rPr>
              <a:t>SEITE </a:t>
            </a:r>
            <a:fld id="{CFD6F2FC-8151-4DF2-AD01-A23143491009}" type="slidenum">
              <a:rPr lang="de-DE">
                <a:solidFill>
                  <a:srgbClr val="FFFFFF"/>
                </a:solidFill>
              </a:rPr>
              <a:pPr>
                <a:defRPr/>
              </a:pPr>
              <a:t>‹Nr.›</a:t>
            </a:fld>
            <a:endParaRPr lang="de-DE">
              <a:solidFill>
                <a:srgbClr val="FFFFFF"/>
              </a:solidFill>
            </a:endParaRPr>
          </a:p>
        </p:txBody>
      </p:sp>
    </p:spTree>
    <p:extLst>
      <p:ext uri="{BB962C8B-B14F-4D97-AF65-F5344CB8AC3E}">
        <p14:creationId xmlns:p14="http://schemas.microsoft.com/office/powerpoint/2010/main" val="116910082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woTxTwoObj">
  <p:cSld name="Vergleich">
    <p:spTree>
      <p:nvGrpSpPr>
        <p:cNvPr id="1" name=""/>
        <p:cNvGrpSpPr/>
        <p:nvPr/>
      </p:nvGrpSpPr>
      <p:grpSpPr>
        <a:xfrm>
          <a:off x="0" y="0"/>
          <a:ext cx="0" cy="0"/>
          <a:chOff x="0" y="0"/>
          <a:chExt cx="0" cy="0"/>
        </a:xfrm>
      </p:grpSpPr>
      <p:sp>
        <p:nvSpPr>
          <p:cNvPr id="2" name="Titel 1"/>
          <p:cNvSpPr>
            <a:spLocks noGrp="1"/>
          </p:cNvSpPr>
          <p:nvPr>
            <p:ph type="title"/>
          </p:nvPr>
        </p:nvSpPr>
        <p:spPr>
          <a:xfrm>
            <a:off x="457200" y="274638"/>
            <a:ext cx="8229600" cy="1143000"/>
          </a:xfrm>
        </p:spPr>
        <p:txBody>
          <a:bodyPr/>
          <a:lstStyle>
            <a:lvl1pPr>
              <a:defRPr/>
            </a:lvl1pPr>
          </a:lstStyle>
          <a:p>
            <a:r>
              <a:rPr lang="de-DE" smtClean="0"/>
              <a:t>Titelmasterformat durch Klicken bearbeiten</a:t>
            </a:r>
            <a:endParaRPr lang="de-DE"/>
          </a:p>
        </p:txBody>
      </p:sp>
      <p:sp>
        <p:nvSpPr>
          <p:cNvPr id="3" name="Textplatzhalt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e-DE" smtClean="0"/>
              <a:t>Textmasterformate durch Klicken bearbeiten</a:t>
            </a:r>
          </a:p>
        </p:txBody>
      </p:sp>
      <p:sp>
        <p:nvSpPr>
          <p:cNvPr id="4" name="Inhaltsplatzhalt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de-DE" smtClean="0"/>
              <a:t>Textmasterformate durch Klicken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a:p>
        </p:txBody>
      </p:sp>
      <p:sp>
        <p:nvSpPr>
          <p:cNvPr id="5" name="Textplatzhalt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e-DE" smtClean="0"/>
              <a:t>Textmasterformate durch Klicken bearbeiten</a:t>
            </a:r>
          </a:p>
        </p:txBody>
      </p:sp>
      <p:sp>
        <p:nvSpPr>
          <p:cNvPr id="6" name="Inhaltsplatzhalt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de-DE" smtClean="0"/>
              <a:t>Textmasterformate durch Klicken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a:p>
        </p:txBody>
      </p:sp>
      <p:sp>
        <p:nvSpPr>
          <p:cNvPr id="7" name="Rectangle 5"/>
          <p:cNvSpPr>
            <a:spLocks noGrp="1" noChangeArrowheads="1"/>
          </p:cNvSpPr>
          <p:nvPr>
            <p:ph type="sldNum" sz="quarter" idx="10"/>
          </p:nvPr>
        </p:nvSpPr>
        <p:spPr>
          <a:ln/>
        </p:spPr>
        <p:txBody>
          <a:bodyPr/>
          <a:lstStyle>
            <a:lvl1pPr>
              <a:defRPr/>
            </a:lvl1pPr>
          </a:lstStyle>
          <a:p>
            <a:pPr>
              <a:defRPr/>
            </a:pPr>
            <a:r>
              <a:rPr lang="de-DE">
                <a:solidFill>
                  <a:srgbClr val="FFFFFF"/>
                </a:solidFill>
              </a:rPr>
              <a:t>SEITE </a:t>
            </a:r>
            <a:fld id="{1284D3C6-5319-4FB2-82CF-56C81424983D}" type="slidenum">
              <a:rPr lang="de-DE">
                <a:solidFill>
                  <a:srgbClr val="FFFFFF"/>
                </a:solidFill>
              </a:rPr>
              <a:pPr>
                <a:defRPr/>
              </a:pPr>
              <a:t>‹Nr.›</a:t>
            </a:fld>
            <a:endParaRPr lang="de-DE">
              <a:solidFill>
                <a:srgbClr val="FFFFFF"/>
              </a:solidFill>
            </a:endParaRPr>
          </a:p>
        </p:txBody>
      </p:sp>
    </p:spTree>
    <p:extLst>
      <p:ext uri="{BB962C8B-B14F-4D97-AF65-F5344CB8AC3E}">
        <p14:creationId xmlns:p14="http://schemas.microsoft.com/office/powerpoint/2010/main" val="392037755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woTxTwoObj">
  <p:cSld name="Vergleich">
    <p:spTree>
      <p:nvGrpSpPr>
        <p:cNvPr id="1" name=""/>
        <p:cNvGrpSpPr/>
        <p:nvPr/>
      </p:nvGrpSpPr>
      <p:grpSpPr>
        <a:xfrm>
          <a:off x="0" y="0"/>
          <a:ext cx="0" cy="0"/>
          <a:chOff x="0" y="0"/>
          <a:chExt cx="0" cy="0"/>
        </a:xfrm>
      </p:grpSpPr>
      <p:sp>
        <p:nvSpPr>
          <p:cNvPr id="2" name="Titel 1"/>
          <p:cNvSpPr>
            <a:spLocks noGrp="1"/>
          </p:cNvSpPr>
          <p:nvPr>
            <p:ph type="title"/>
          </p:nvPr>
        </p:nvSpPr>
        <p:spPr>
          <a:xfrm>
            <a:off x="457200" y="274638"/>
            <a:ext cx="8229600" cy="1143000"/>
          </a:xfrm>
        </p:spPr>
        <p:txBody>
          <a:bodyPr/>
          <a:lstStyle>
            <a:lvl1pPr>
              <a:defRPr/>
            </a:lvl1pPr>
          </a:lstStyle>
          <a:p>
            <a:r>
              <a:rPr lang="de-DE" smtClean="0"/>
              <a:t>Titelmasterformat durch Klicken bearbeiten</a:t>
            </a:r>
            <a:endParaRPr lang="de-DE"/>
          </a:p>
        </p:txBody>
      </p:sp>
      <p:sp>
        <p:nvSpPr>
          <p:cNvPr id="3" name="Textplatzhalt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e-DE" smtClean="0"/>
              <a:t>Textmasterformate durch Klicken bearbeiten</a:t>
            </a:r>
          </a:p>
        </p:txBody>
      </p:sp>
      <p:sp>
        <p:nvSpPr>
          <p:cNvPr id="4" name="Inhaltsplatzhalt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de-DE" smtClean="0"/>
              <a:t>Textmasterformate durch Klicken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a:p>
        </p:txBody>
      </p:sp>
      <p:sp>
        <p:nvSpPr>
          <p:cNvPr id="5" name="Textplatzhalt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e-DE" smtClean="0"/>
              <a:t>Textmasterformate durch Klicken bearbeiten</a:t>
            </a:r>
          </a:p>
        </p:txBody>
      </p:sp>
      <p:sp>
        <p:nvSpPr>
          <p:cNvPr id="6" name="Inhaltsplatzhalt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de-DE" smtClean="0"/>
              <a:t>Textmasterformate durch Klicken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a:p>
        </p:txBody>
      </p:sp>
      <p:sp>
        <p:nvSpPr>
          <p:cNvPr id="7" name="Rectangle 5"/>
          <p:cNvSpPr>
            <a:spLocks noGrp="1" noChangeArrowheads="1"/>
          </p:cNvSpPr>
          <p:nvPr>
            <p:ph type="sldNum" sz="quarter" idx="10"/>
          </p:nvPr>
        </p:nvSpPr>
        <p:spPr>
          <a:ln/>
        </p:spPr>
        <p:txBody>
          <a:bodyPr/>
          <a:lstStyle>
            <a:lvl1pPr>
              <a:defRPr/>
            </a:lvl1pPr>
          </a:lstStyle>
          <a:p>
            <a:pPr>
              <a:defRPr/>
            </a:pPr>
            <a:r>
              <a:rPr lang="de-DE">
                <a:solidFill>
                  <a:srgbClr val="FFFFFF"/>
                </a:solidFill>
              </a:rPr>
              <a:t>SEITE </a:t>
            </a:r>
            <a:fld id="{1284D3C6-5319-4FB2-82CF-56C81424983D}" type="slidenum">
              <a:rPr lang="de-DE">
                <a:solidFill>
                  <a:srgbClr val="FFFFFF"/>
                </a:solidFill>
              </a:rPr>
              <a:pPr>
                <a:defRPr/>
              </a:pPr>
              <a:t>‹Nr.›</a:t>
            </a:fld>
            <a:endParaRPr lang="de-DE">
              <a:solidFill>
                <a:srgbClr val="FFFFFF"/>
              </a:solidFill>
            </a:endParaRPr>
          </a:p>
        </p:txBody>
      </p:sp>
    </p:spTree>
    <p:extLst>
      <p:ext uri="{BB962C8B-B14F-4D97-AF65-F5344CB8AC3E}">
        <p14:creationId xmlns:p14="http://schemas.microsoft.com/office/powerpoint/2010/main" val="392037755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cSld name="Titel und Inhalt">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smtClean="0"/>
              <a:t>Titelmasterformat durch Klicken bearbeiten</a:t>
            </a:r>
            <a:endParaRPr lang="de-DE"/>
          </a:p>
        </p:txBody>
      </p:sp>
      <p:sp>
        <p:nvSpPr>
          <p:cNvPr id="3" name="Inhaltsplatzhalter 2"/>
          <p:cNvSpPr>
            <a:spLocks noGrp="1"/>
          </p:cNvSpPr>
          <p:nvPr>
            <p:ph idx="1"/>
          </p:nvPr>
        </p:nvSpPr>
        <p:spPr/>
        <p:txBody>
          <a:bodyPr/>
          <a:lstStyle/>
          <a:p>
            <a:pPr lvl="0"/>
            <a:r>
              <a:rPr lang="de-DE" smtClean="0"/>
              <a:t>Textmasterformate durch Klicken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a:p>
        </p:txBody>
      </p:sp>
      <p:sp>
        <p:nvSpPr>
          <p:cNvPr id="4" name="Rectangle 5"/>
          <p:cNvSpPr>
            <a:spLocks noGrp="1" noChangeArrowheads="1"/>
          </p:cNvSpPr>
          <p:nvPr>
            <p:ph type="sldNum" sz="quarter" idx="10"/>
          </p:nvPr>
        </p:nvSpPr>
        <p:spPr>
          <a:ln/>
        </p:spPr>
        <p:txBody>
          <a:bodyPr/>
          <a:lstStyle>
            <a:lvl1pPr>
              <a:defRPr/>
            </a:lvl1pPr>
          </a:lstStyle>
          <a:p>
            <a:pPr>
              <a:defRPr/>
            </a:pPr>
            <a:r>
              <a:rPr lang="de-DE">
                <a:solidFill>
                  <a:srgbClr val="FFFFFF"/>
                </a:solidFill>
              </a:rPr>
              <a:t>SEITE </a:t>
            </a:r>
            <a:fld id="{08FEFC8D-A4E2-4799-9BC4-3931AECC0D35}" type="slidenum">
              <a:rPr lang="de-DE">
                <a:solidFill>
                  <a:srgbClr val="FFFFFF"/>
                </a:solidFill>
              </a:rPr>
              <a:pPr>
                <a:defRPr/>
              </a:pPr>
              <a:t>‹Nr.›</a:t>
            </a:fld>
            <a:endParaRPr lang="de-DE">
              <a:solidFill>
                <a:srgbClr val="FFFFFF"/>
              </a:solidFill>
            </a:endParaRPr>
          </a:p>
        </p:txBody>
      </p:sp>
    </p:spTree>
    <p:extLst>
      <p:ext uri="{BB962C8B-B14F-4D97-AF65-F5344CB8AC3E}">
        <p14:creationId xmlns:p14="http://schemas.microsoft.com/office/powerpoint/2010/main" val="151943169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
  <p:cSld name="Titel und Inhalt">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smtClean="0"/>
              <a:t>Titelmasterformat durch Klicken bearbeiten</a:t>
            </a:r>
            <a:endParaRPr lang="de-DE"/>
          </a:p>
        </p:txBody>
      </p:sp>
      <p:sp>
        <p:nvSpPr>
          <p:cNvPr id="3" name="Inhaltsplatzhalter 2"/>
          <p:cNvSpPr>
            <a:spLocks noGrp="1"/>
          </p:cNvSpPr>
          <p:nvPr>
            <p:ph idx="1"/>
          </p:nvPr>
        </p:nvSpPr>
        <p:spPr/>
        <p:txBody>
          <a:bodyPr/>
          <a:lstStyle/>
          <a:p>
            <a:pPr lvl="0"/>
            <a:r>
              <a:rPr lang="de-DE" smtClean="0"/>
              <a:t>Textmasterformate durch Klicken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a:p>
        </p:txBody>
      </p:sp>
      <p:sp>
        <p:nvSpPr>
          <p:cNvPr id="4" name="Rectangle 5"/>
          <p:cNvSpPr>
            <a:spLocks noGrp="1" noChangeArrowheads="1"/>
          </p:cNvSpPr>
          <p:nvPr>
            <p:ph type="sldNum" sz="quarter" idx="10"/>
          </p:nvPr>
        </p:nvSpPr>
        <p:spPr>
          <a:ln/>
        </p:spPr>
        <p:txBody>
          <a:bodyPr/>
          <a:lstStyle>
            <a:lvl1pPr>
              <a:defRPr/>
            </a:lvl1pPr>
          </a:lstStyle>
          <a:p>
            <a:pPr>
              <a:defRPr/>
            </a:pPr>
            <a:r>
              <a:rPr lang="de-DE">
                <a:solidFill>
                  <a:srgbClr val="FFFFFF"/>
                </a:solidFill>
              </a:rPr>
              <a:t>SEITE </a:t>
            </a:r>
            <a:fld id="{08FEFC8D-A4E2-4799-9BC4-3931AECC0D35}" type="slidenum">
              <a:rPr lang="de-DE">
                <a:solidFill>
                  <a:srgbClr val="FFFFFF"/>
                </a:solidFill>
              </a:rPr>
              <a:pPr>
                <a:defRPr/>
              </a:pPr>
              <a:t>‹Nr.›</a:t>
            </a:fld>
            <a:endParaRPr lang="de-DE">
              <a:solidFill>
                <a:srgbClr val="FFFFFF"/>
              </a:solidFill>
            </a:endParaRPr>
          </a:p>
        </p:txBody>
      </p:sp>
    </p:spTree>
    <p:extLst>
      <p:ext uri="{BB962C8B-B14F-4D97-AF65-F5344CB8AC3E}">
        <p14:creationId xmlns:p14="http://schemas.microsoft.com/office/powerpoint/2010/main" val="151943169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obj">
  <p:cSld name="Titel und Inhalt">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smtClean="0"/>
              <a:t>Titelmasterformat durch Klicken bearbeiten</a:t>
            </a:r>
            <a:endParaRPr lang="de-DE"/>
          </a:p>
        </p:txBody>
      </p:sp>
      <p:sp>
        <p:nvSpPr>
          <p:cNvPr id="3" name="Inhaltsplatzhalter 2"/>
          <p:cNvSpPr>
            <a:spLocks noGrp="1"/>
          </p:cNvSpPr>
          <p:nvPr>
            <p:ph idx="1"/>
          </p:nvPr>
        </p:nvSpPr>
        <p:spPr/>
        <p:txBody>
          <a:bodyPr/>
          <a:lstStyle/>
          <a:p>
            <a:pPr lvl="0"/>
            <a:r>
              <a:rPr lang="de-DE" smtClean="0"/>
              <a:t>Textmasterformate durch Klicken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a:p>
        </p:txBody>
      </p:sp>
      <p:sp>
        <p:nvSpPr>
          <p:cNvPr id="4" name="Rectangle 5"/>
          <p:cNvSpPr>
            <a:spLocks noGrp="1" noChangeArrowheads="1"/>
          </p:cNvSpPr>
          <p:nvPr>
            <p:ph type="sldNum" sz="quarter" idx="10"/>
          </p:nvPr>
        </p:nvSpPr>
        <p:spPr>
          <a:ln/>
        </p:spPr>
        <p:txBody>
          <a:bodyPr/>
          <a:lstStyle>
            <a:lvl1pPr>
              <a:defRPr/>
            </a:lvl1pPr>
          </a:lstStyle>
          <a:p>
            <a:pPr>
              <a:defRPr/>
            </a:pPr>
            <a:r>
              <a:rPr lang="de-DE">
                <a:solidFill>
                  <a:srgbClr val="FFFFFF"/>
                </a:solidFill>
              </a:rPr>
              <a:t>SEITE </a:t>
            </a:r>
            <a:fld id="{08FEFC8D-A4E2-4799-9BC4-3931AECC0D35}" type="slidenum">
              <a:rPr lang="de-DE">
                <a:solidFill>
                  <a:srgbClr val="FFFFFF"/>
                </a:solidFill>
              </a:rPr>
              <a:pPr>
                <a:defRPr/>
              </a:pPr>
              <a:t>‹Nr.›</a:t>
            </a:fld>
            <a:endParaRPr lang="de-DE">
              <a:solidFill>
                <a:srgbClr val="FFFFFF"/>
              </a:solidFill>
            </a:endParaRPr>
          </a:p>
        </p:txBody>
      </p:sp>
    </p:spTree>
    <p:extLst>
      <p:ext uri="{BB962C8B-B14F-4D97-AF65-F5344CB8AC3E}">
        <p14:creationId xmlns:p14="http://schemas.microsoft.com/office/powerpoint/2010/main" val="151943169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obj">
  <p:cSld name="Titel und Inhalt">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smtClean="0"/>
              <a:t>Titelmasterformat durch Klicken bearbeiten</a:t>
            </a:r>
            <a:endParaRPr lang="de-DE"/>
          </a:p>
        </p:txBody>
      </p:sp>
      <p:sp>
        <p:nvSpPr>
          <p:cNvPr id="3" name="Inhaltsplatzhalter 2"/>
          <p:cNvSpPr>
            <a:spLocks noGrp="1"/>
          </p:cNvSpPr>
          <p:nvPr>
            <p:ph idx="1"/>
          </p:nvPr>
        </p:nvSpPr>
        <p:spPr/>
        <p:txBody>
          <a:bodyPr/>
          <a:lstStyle/>
          <a:p>
            <a:pPr lvl="0"/>
            <a:r>
              <a:rPr lang="de-DE" smtClean="0"/>
              <a:t>Textmasterformate durch Klicken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a:p>
        </p:txBody>
      </p:sp>
      <p:sp>
        <p:nvSpPr>
          <p:cNvPr id="4" name="Rectangle 5"/>
          <p:cNvSpPr>
            <a:spLocks noGrp="1" noChangeArrowheads="1"/>
          </p:cNvSpPr>
          <p:nvPr>
            <p:ph type="sldNum" sz="quarter" idx="10"/>
          </p:nvPr>
        </p:nvSpPr>
        <p:spPr>
          <a:ln/>
        </p:spPr>
        <p:txBody>
          <a:bodyPr/>
          <a:lstStyle>
            <a:lvl1pPr>
              <a:defRPr/>
            </a:lvl1pPr>
          </a:lstStyle>
          <a:p>
            <a:pPr>
              <a:defRPr/>
            </a:pPr>
            <a:r>
              <a:rPr lang="de-DE">
                <a:solidFill>
                  <a:srgbClr val="FFFFFF"/>
                </a:solidFill>
              </a:rPr>
              <a:t>SEITE </a:t>
            </a:r>
            <a:fld id="{08FEFC8D-A4E2-4799-9BC4-3931AECC0D35}" type="slidenum">
              <a:rPr lang="de-DE">
                <a:solidFill>
                  <a:srgbClr val="FFFFFF"/>
                </a:solidFill>
              </a:rPr>
              <a:pPr>
                <a:defRPr/>
              </a:pPr>
              <a:t>‹Nr.›</a:t>
            </a:fld>
            <a:endParaRPr lang="de-DE">
              <a:solidFill>
                <a:srgbClr val="FFFFFF"/>
              </a:solidFill>
            </a:endParaRPr>
          </a:p>
        </p:txBody>
      </p:sp>
    </p:spTree>
    <p:extLst>
      <p:ext uri="{BB962C8B-B14F-4D97-AF65-F5344CB8AC3E}">
        <p14:creationId xmlns:p14="http://schemas.microsoft.com/office/powerpoint/2010/main" val="151943169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obj">
  <p:cSld name="Titel und Inhalt">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smtClean="0"/>
              <a:t>Titelmasterformat durch Klicken bearbeiten</a:t>
            </a:r>
            <a:endParaRPr lang="de-DE"/>
          </a:p>
        </p:txBody>
      </p:sp>
      <p:sp>
        <p:nvSpPr>
          <p:cNvPr id="3" name="Inhaltsplatzhalter 2"/>
          <p:cNvSpPr>
            <a:spLocks noGrp="1"/>
          </p:cNvSpPr>
          <p:nvPr>
            <p:ph idx="1"/>
          </p:nvPr>
        </p:nvSpPr>
        <p:spPr/>
        <p:txBody>
          <a:bodyPr/>
          <a:lstStyle/>
          <a:p>
            <a:pPr lvl="0"/>
            <a:r>
              <a:rPr lang="de-DE" smtClean="0"/>
              <a:t>Textmasterformate durch Klicken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a:p>
        </p:txBody>
      </p:sp>
      <p:sp>
        <p:nvSpPr>
          <p:cNvPr id="4" name="Rectangle 5"/>
          <p:cNvSpPr>
            <a:spLocks noGrp="1" noChangeArrowheads="1"/>
          </p:cNvSpPr>
          <p:nvPr>
            <p:ph type="sldNum" sz="quarter" idx="10"/>
          </p:nvPr>
        </p:nvSpPr>
        <p:spPr>
          <a:ln/>
        </p:spPr>
        <p:txBody>
          <a:bodyPr/>
          <a:lstStyle>
            <a:lvl1pPr>
              <a:defRPr/>
            </a:lvl1pPr>
          </a:lstStyle>
          <a:p>
            <a:pPr>
              <a:defRPr/>
            </a:pPr>
            <a:r>
              <a:rPr lang="de-DE">
                <a:solidFill>
                  <a:srgbClr val="FFFFFF"/>
                </a:solidFill>
              </a:rPr>
              <a:t>SEITE </a:t>
            </a:r>
            <a:fld id="{08FEFC8D-A4E2-4799-9BC4-3931AECC0D35}" type="slidenum">
              <a:rPr lang="de-DE">
                <a:solidFill>
                  <a:srgbClr val="FFFFFF"/>
                </a:solidFill>
              </a:rPr>
              <a:pPr>
                <a:defRPr/>
              </a:pPr>
              <a:t>‹Nr.›</a:t>
            </a:fld>
            <a:endParaRPr lang="de-DE">
              <a:solidFill>
                <a:srgbClr val="FFFFFF"/>
              </a:solidFill>
            </a:endParaRPr>
          </a:p>
        </p:txBody>
      </p:sp>
    </p:spTree>
    <p:extLst>
      <p:ext uri="{BB962C8B-B14F-4D97-AF65-F5344CB8AC3E}">
        <p14:creationId xmlns:p14="http://schemas.microsoft.com/office/powerpoint/2010/main" val="151943169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el und Inhalt 2-spaltig">
    <p:spTree>
      <p:nvGrpSpPr>
        <p:cNvPr id="1" name=""/>
        <p:cNvGrpSpPr/>
        <p:nvPr/>
      </p:nvGrpSpPr>
      <p:grpSpPr>
        <a:xfrm>
          <a:off x="0" y="0"/>
          <a:ext cx="0" cy="0"/>
          <a:chOff x="0" y="0"/>
          <a:chExt cx="0" cy="0"/>
        </a:xfrm>
      </p:grpSpPr>
      <p:sp>
        <p:nvSpPr>
          <p:cNvPr id="2" name="Titel 1"/>
          <p:cNvSpPr>
            <a:spLocks noGrp="1"/>
          </p:cNvSpPr>
          <p:nvPr>
            <p:ph type="title" hasCustomPrompt="1"/>
          </p:nvPr>
        </p:nvSpPr>
        <p:spPr/>
        <p:txBody>
          <a:bodyPr/>
          <a:lstStyle/>
          <a:p>
            <a:r>
              <a:rPr lang="en-GB" noProof="0" dirty="0" smtClean="0"/>
              <a:t>Click here to insert chart title</a:t>
            </a:r>
            <a:endParaRPr lang="en-GB" noProof="0" dirty="0"/>
          </a:p>
        </p:txBody>
      </p:sp>
      <p:sp>
        <p:nvSpPr>
          <p:cNvPr id="10" name="Textplatzhalter 9"/>
          <p:cNvSpPr>
            <a:spLocks noGrp="1"/>
          </p:cNvSpPr>
          <p:nvPr>
            <p:ph type="body" sz="quarter" idx="12" hasCustomPrompt="1"/>
          </p:nvPr>
        </p:nvSpPr>
        <p:spPr>
          <a:xfrm>
            <a:off x="486000" y="1591200"/>
            <a:ext cx="4086000" cy="4338000"/>
          </a:xfrm>
        </p:spPr>
        <p:txBody>
          <a:bodyPr/>
          <a:lstStyle/>
          <a:p>
            <a:pPr lvl="0"/>
            <a:r>
              <a:rPr lang="en-GB" noProof="0" dirty="0" smtClean="0"/>
              <a:t>Click here to insert text</a:t>
            </a:r>
          </a:p>
          <a:p>
            <a:pPr lvl="1"/>
            <a:r>
              <a:rPr lang="en-GB" noProof="0" dirty="0" smtClean="0"/>
              <a:t>Second Level</a:t>
            </a:r>
          </a:p>
          <a:p>
            <a:pPr lvl="2"/>
            <a:r>
              <a:rPr lang="en-GB" noProof="0" dirty="0" smtClean="0"/>
              <a:t>Third Level</a:t>
            </a:r>
          </a:p>
          <a:p>
            <a:pPr lvl="3"/>
            <a:r>
              <a:rPr lang="en-GB" noProof="0" dirty="0" smtClean="0"/>
              <a:t>Fourth Level</a:t>
            </a:r>
          </a:p>
          <a:p>
            <a:pPr lvl="4"/>
            <a:r>
              <a:rPr lang="en-GB" noProof="0" dirty="0" smtClean="0"/>
              <a:t>Fifth Level</a:t>
            </a:r>
            <a:endParaRPr lang="en-GB" noProof="0" dirty="0"/>
          </a:p>
        </p:txBody>
      </p:sp>
      <p:sp>
        <p:nvSpPr>
          <p:cNvPr id="6" name="Bildplatzhalter 5"/>
          <p:cNvSpPr>
            <a:spLocks noGrp="1"/>
          </p:cNvSpPr>
          <p:nvPr>
            <p:ph type="pic" sz="quarter" idx="13" hasCustomPrompt="1"/>
          </p:nvPr>
        </p:nvSpPr>
        <p:spPr>
          <a:xfrm>
            <a:off x="4698000" y="1591200"/>
            <a:ext cx="3960812" cy="4338000"/>
          </a:xfrm>
        </p:spPr>
        <p:txBody>
          <a:bodyPr/>
          <a:lstStyle>
            <a:lvl1pPr marL="0" indent="0">
              <a:buNone/>
              <a:defRPr baseline="0"/>
            </a:lvl1pPr>
          </a:lstStyle>
          <a:p>
            <a:r>
              <a:rPr lang="en-GB" noProof="0" dirty="0" smtClean="0"/>
              <a:t>Click onto symbol to insert picture</a:t>
            </a:r>
            <a:endParaRPr lang="en-GB" noProof="0" dirty="0"/>
          </a:p>
        </p:txBody>
      </p:sp>
      <p:sp>
        <p:nvSpPr>
          <p:cNvPr id="5" name="Fußzeilenplatzhalter 4"/>
          <p:cNvSpPr>
            <a:spLocks noGrp="1"/>
          </p:cNvSpPr>
          <p:nvPr>
            <p:ph type="ftr" sz="quarter" idx="14"/>
          </p:nvPr>
        </p:nvSpPr>
        <p:spPr/>
        <p:txBody>
          <a:bodyPr/>
          <a:lstStyle/>
          <a:p>
            <a:pPr>
              <a:defRPr/>
            </a:pPr>
            <a:r>
              <a:rPr lang="en-GB" noProof="0" smtClean="0"/>
              <a:t>&gt;AKE &gt;Solarthermische Kraftwerke &gt; Pitz-Paal &gt; 10./11.4.2014</a:t>
            </a:r>
            <a:endParaRPr lang="en-GB" noProof="0" dirty="0"/>
          </a:p>
        </p:txBody>
      </p:sp>
      <p:sp>
        <p:nvSpPr>
          <p:cNvPr id="7" name="Foliennummernplatzhalter 6"/>
          <p:cNvSpPr>
            <a:spLocks noGrp="1"/>
          </p:cNvSpPr>
          <p:nvPr>
            <p:ph type="sldNum" sz="quarter" idx="15"/>
          </p:nvPr>
        </p:nvSpPr>
        <p:spPr/>
        <p:txBody>
          <a:bodyPr/>
          <a:lstStyle/>
          <a:p>
            <a:pPr>
              <a:defRPr/>
            </a:pPr>
            <a:r>
              <a:rPr lang="en-GB" noProof="0" smtClean="0"/>
              <a:t>DLR.de  •  Chart </a:t>
            </a:r>
            <a:fld id="{18C7CB6D-895A-4F21-B0E7-2185F6FE5534}" type="slidenum">
              <a:rPr lang="en-GB" noProof="0" smtClean="0"/>
              <a:pPr>
                <a:defRPr/>
              </a:pPr>
              <a:t>‹Nr.›</a:t>
            </a:fld>
            <a:endParaRPr lang="en-GB" noProof="0" dirty="0"/>
          </a:p>
        </p:txBody>
      </p:sp>
    </p:spTree>
    <p:extLst>
      <p:ext uri="{BB962C8B-B14F-4D97-AF65-F5344CB8AC3E}">
        <p14:creationId xmlns:p14="http://schemas.microsoft.com/office/powerpoint/2010/main" val="249095833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
  <p:cSld name="Titel und Inhalt">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smtClean="0"/>
              <a:t>Titelmasterformat durch Klicken bearbeiten</a:t>
            </a:r>
            <a:endParaRPr lang="de-DE"/>
          </a:p>
        </p:txBody>
      </p:sp>
      <p:sp>
        <p:nvSpPr>
          <p:cNvPr id="3" name="Inhaltsplatzhalter 2"/>
          <p:cNvSpPr>
            <a:spLocks noGrp="1"/>
          </p:cNvSpPr>
          <p:nvPr>
            <p:ph idx="1"/>
          </p:nvPr>
        </p:nvSpPr>
        <p:spPr/>
        <p:txBody>
          <a:bodyPr/>
          <a:lstStyle/>
          <a:p>
            <a:pPr lvl="0"/>
            <a:r>
              <a:rPr lang="de-DE" smtClean="0"/>
              <a:t>Textmasterformate durch Klicken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a:p>
        </p:txBody>
      </p:sp>
      <p:sp>
        <p:nvSpPr>
          <p:cNvPr id="4" name="Rectangle 5"/>
          <p:cNvSpPr>
            <a:spLocks noGrp="1" noChangeArrowheads="1"/>
          </p:cNvSpPr>
          <p:nvPr>
            <p:ph type="sldNum" sz="quarter" idx="10"/>
          </p:nvPr>
        </p:nvSpPr>
        <p:spPr>
          <a:ln/>
        </p:spPr>
        <p:txBody>
          <a:bodyPr/>
          <a:lstStyle>
            <a:lvl1pPr>
              <a:defRPr/>
            </a:lvl1pPr>
          </a:lstStyle>
          <a:p>
            <a:pPr>
              <a:defRPr/>
            </a:pPr>
            <a:r>
              <a:rPr lang="de-DE">
                <a:solidFill>
                  <a:srgbClr val="FFFFFF"/>
                </a:solidFill>
              </a:rPr>
              <a:t>SEITE </a:t>
            </a:r>
            <a:fld id="{08FEFC8D-A4E2-4799-9BC4-3931AECC0D35}" type="slidenum">
              <a:rPr lang="de-DE">
                <a:solidFill>
                  <a:srgbClr val="FFFFFF"/>
                </a:solidFill>
              </a:rPr>
              <a:pPr>
                <a:defRPr/>
              </a:pPr>
              <a:t>‹Nr.›</a:t>
            </a:fld>
            <a:endParaRPr lang="de-DE">
              <a:solidFill>
                <a:srgbClr val="FFFFFF"/>
              </a:solidFill>
            </a:endParaRPr>
          </a:p>
        </p:txBody>
      </p:sp>
    </p:spTree>
    <p:extLst>
      <p:ext uri="{BB962C8B-B14F-4D97-AF65-F5344CB8AC3E}">
        <p14:creationId xmlns:p14="http://schemas.microsoft.com/office/powerpoint/2010/main" val="1519431692"/>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
  <p:cSld name="Titel und Inhalt">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smtClean="0"/>
              <a:t>Titelmasterformat durch Klicken bearbeiten</a:t>
            </a:r>
            <a:endParaRPr lang="de-DE"/>
          </a:p>
        </p:txBody>
      </p:sp>
      <p:sp>
        <p:nvSpPr>
          <p:cNvPr id="3" name="Inhaltsplatzhalter 2"/>
          <p:cNvSpPr>
            <a:spLocks noGrp="1"/>
          </p:cNvSpPr>
          <p:nvPr>
            <p:ph idx="1"/>
          </p:nvPr>
        </p:nvSpPr>
        <p:spPr/>
        <p:txBody>
          <a:bodyPr/>
          <a:lstStyle/>
          <a:p>
            <a:pPr lvl="0"/>
            <a:r>
              <a:rPr lang="de-DE" smtClean="0"/>
              <a:t>Textmasterformate durch Klicken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a:p>
        </p:txBody>
      </p:sp>
      <p:sp>
        <p:nvSpPr>
          <p:cNvPr id="4" name="Rectangle 5"/>
          <p:cNvSpPr>
            <a:spLocks noGrp="1" noChangeArrowheads="1"/>
          </p:cNvSpPr>
          <p:nvPr>
            <p:ph type="sldNum" sz="quarter" idx="10"/>
          </p:nvPr>
        </p:nvSpPr>
        <p:spPr>
          <a:ln/>
        </p:spPr>
        <p:txBody>
          <a:bodyPr/>
          <a:lstStyle>
            <a:lvl1pPr>
              <a:defRPr/>
            </a:lvl1pPr>
          </a:lstStyle>
          <a:p>
            <a:pPr>
              <a:defRPr/>
            </a:pPr>
            <a:r>
              <a:rPr lang="de-DE">
                <a:solidFill>
                  <a:srgbClr val="FFFFFF"/>
                </a:solidFill>
              </a:rPr>
              <a:t>SEITE </a:t>
            </a:r>
            <a:fld id="{08FEFC8D-A4E2-4799-9BC4-3931AECC0D35}" type="slidenum">
              <a:rPr lang="de-DE">
                <a:solidFill>
                  <a:srgbClr val="FFFFFF"/>
                </a:solidFill>
              </a:rPr>
              <a:pPr>
                <a:defRPr/>
              </a:pPr>
              <a:t>‹Nr.›</a:t>
            </a:fld>
            <a:endParaRPr lang="de-DE">
              <a:solidFill>
                <a:srgbClr val="FFFFFF"/>
              </a:solidFill>
            </a:endParaRPr>
          </a:p>
        </p:txBody>
      </p:sp>
    </p:spTree>
    <p:extLst>
      <p:ext uri="{BB962C8B-B14F-4D97-AF65-F5344CB8AC3E}">
        <p14:creationId xmlns:p14="http://schemas.microsoft.com/office/powerpoint/2010/main" val="151943169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
  <p:cSld name="Titel und Inhalt">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smtClean="0"/>
              <a:t>Titelmasterformat durch Klicken bearbeiten</a:t>
            </a:r>
            <a:endParaRPr lang="de-DE"/>
          </a:p>
        </p:txBody>
      </p:sp>
      <p:sp>
        <p:nvSpPr>
          <p:cNvPr id="3" name="Inhaltsplatzhalter 2"/>
          <p:cNvSpPr>
            <a:spLocks noGrp="1"/>
          </p:cNvSpPr>
          <p:nvPr>
            <p:ph idx="1"/>
          </p:nvPr>
        </p:nvSpPr>
        <p:spPr/>
        <p:txBody>
          <a:bodyPr/>
          <a:lstStyle/>
          <a:p>
            <a:pPr lvl="0"/>
            <a:r>
              <a:rPr lang="de-DE" smtClean="0"/>
              <a:t>Textmasterformate durch Klicken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a:p>
        </p:txBody>
      </p:sp>
      <p:sp>
        <p:nvSpPr>
          <p:cNvPr id="4" name="Rectangle 5"/>
          <p:cNvSpPr>
            <a:spLocks noGrp="1" noChangeArrowheads="1"/>
          </p:cNvSpPr>
          <p:nvPr>
            <p:ph type="sldNum" sz="quarter" idx="10"/>
          </p:nvPr>
        </p:nvSpPr>
        <p:spPr>
          <a:ln/>
        </p:spPr>
        <p:txBody>
          <a:bodyPr/>
          <a:lstStyle>
            <a:lvl1pPr>
              <a:defRPr/>
            </a:lvl1pPr>
          </a:lstStyle>
          <a:p>
            <a:pPr>
              <a:defRPr/>
            </a:pPr>
            <a:r>
              <a:rPr lang="de-DE">
                <a:solidFill>
                  <a:srgbClr val="FFFFFF"/>
                </a:solidFill>
              </a:rPr>
              <a:t>SEITE </a:t>
            </a:r>
            <a:fld id="{08FEFC8D-A4E2-4799-9BC4-3931AECC0D35}" type="slidenum">
              <a:rPr lang="de-DE">
                <a:solidFill>
                  <a:srgbClr val="FFFFFF"/>
                </a:solidFill>
              </a:rPr>
              <a:pPr>
                <a:defRPr/>
              </a:pPr>
              <a:t>‹Nr.›</a:t>
            </a:fld>
            <a:endParaRPr lang="de-DE">
              <a:solidFill>
                <a:srgbClr val="FFFFFF"/>
              </a:solidFill>
            </a:endParaRPr>
          </a:p>
        </p:txBody>
      </p:sp>
    </p:spTree>
    <p:extLst>
      <p:ext uri="{BB962C8B-B14F-4D97-AF65-F5344CB8AC3E}">
        <p14:creationId xmlns:p14="http://schemas.microsoft.com/office/powerpoint/2010/main" val="1519431692"/>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blank">
  <p:cSld name="Leer">
    <p:spTree>
      <p:nvGrpSpPr>
        <p:cNvPr id="1" name=""/>
        <p:cNvGrpSpPr/>
        <p:nvPr/>
      </p:nvGrpSpPr>
      <p:grpSpPr>
        <a:xfrm>
          <a:off x="0" y="0"/>
          <a:ext cx="0" cy="0"/>
          <a:chOff x="0" y="0"/>
          <a:chExt cx="0" cy="0"/>
        </a:xfrm>
      </p:grpSpPr>
      <p:sp>
        <p:nvSpPr>
          <p:cNvPr id="2" name="Rectangle 5"/>
          <p:cNvSpPr>
            <a:spLocks noGrp="1" noChangeArrowheads="1"/>
          </p:cNvSpPr>
          <p:nvPr>
            <p:ph type="sldNum" sz="quarter" idx="10"/>
          </p:nvPr>
        </p:nvSpPr>
        <p:spPr>
          <a:ln/>
        </p:spPr>
        <p:txBody>
          <a:bodyPr/>
          <a:lstStyle>
            <a:lvl1pPr>
              <a:defRPr/>
            </a:lvl1pPr>
          </a:lstStyle>
          <a:p>
            <a:pPr>
              <a:defRPr/>
            </a:pPr>
            <a:r>
              <a:rPr lang="de-DE">
                <a:solidFill>
                  <a:srgbClr val="FFFFFF"/>
                </a:solidFill>
              </a:rPr>
              <a:t>SEITE </a:t>
            </a:r>
            <a:fld id="{E7F3CA23-882E-48EF-9086-10F44E3C1A71}" type="slidenum">
              <a:rPr lang="de-DE">
                <a:solidFill>
                  <a:srgbClr val="FFFFFF"/>
                </a:solidFill>
              </a:rPr>
              <a:pPr>
                <a:defRPr/>
              </a:pPr>
              <a:t>‹Nr.›</a:t>
            </a:fld>
            <a:endParaRPr lang="de-DE">
              <a:solidFill>
                <a:srgbClr val="FFFFFF"/>
              </a:solidFill>
            </a:endParaRPr>
          </a:p>
        </p:txBody>
      </p:sp>
    </p:spTree>
    <p:extLst>
      <p:ext uri="{BB962C8B-B14F-4D97-AF65-F5344CB8AC3E}">
        <p14:creationId xmlns:p14="http://schemas.microsoft.com/office/powerpoint/2010/main" val="1811281648"/>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blank">
  <p:cSld name="Leer">
    <p:spTree>
      <p:nvGrpSpPr>
        <p:cNvPr id="1" name=""/>
        <p:cNvGrpSpPr/>
        <p:nvPr/>
      </p:nvGrpSpPr>
      <p:grpSpPr>
        <a:xfrm>
          <a:off x="0" y="0"/>
          <a:ext cx="0" cy="0"/>
          <a:chOff x="0" y="0"/>
          <a:chExt cx="0" cy="0"/>
        </a:xfrm>
      </p:grpSpPr>
      <p:sp>
        <p:nvSpPr>
          <p:cNvPr id="2" name="Rectangle 5"/>
          <p:cNvSpPr>
            <a:spLocks noGrp="1" noChangeArrowheads="1"/>
          </p:cNvSpPr>
          <p:nvPr>
            <p:ph type="sldNum" sz="quarter" idx="10"/>
          </p:nvPr>
        </p:nvSpPr>
        <p:spPr>
          <a:ln/>
        </p:spPr>
        <p:txBody>
          <a:bodyPr/>
          <a:lstStyle>
            <a:lvl1pPr>
              <a:defRPr/>
            </a:lvl1pPr>
          </a:lstStyle>
          <a:p>
            <a:pPr>
              <a:defRPr/>
            </a:pPr>
            <a:r>
              <a:rPr lang="de-DE">
                <a:solidFill>
                  <a:srgbClr val="FFFFFF"/>
                </a:solidFill>
              </a:rPr>
              <a:t>SEITE </a:t>
            </a:r>
            <a:fld id="{E7F3CA23-882E-48EF-9086-10F44E3C1A71}" type="slidenum">
              <a:rPr lang="de-DE">
                <a:solidFill>
                  <a:srgbClr val="FFFFFF"/>
                </a:solidFill>
              </a:rPr>
              <a:pPr>
                <a:defRPr/>
              </a:pPr>
              <a:t>‹Nr.›</a:t>
            </a:fld>
            <a:endParaRPr lang="de-DE">
              <a:solidFill>
                <a:srgbClr val="FFFFFF"/>
              </a:solidFill>
            </a:endParaRPr>
          </a:p>
        </p:txBody>
      </p:sp>
    </p:spTree>
    <p:extLst>
      <p:ext uri="{BB962C8B-B14F-4D97-AF65-F5344CB8AC3E}">
        <p14:creationId xmlns:p14="http://schemas.microsoft.com/office/powerpoint/2010/main" val="181128164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blank">
  <p:cSld name="Leer">
    <p:spTree>
      <p:nvGrpSpPr>
        <p:cNvPr id="1" name=""/>
        <p:cNvGrpSpPr/>
        <p:nvPr/>
      </p:nvGrpSpPr>
      <p:grpSpPr>
        <a:xfrm>
          <a:off x="0" y="0"/>
          <a:ext cx="0" cy="0"/>
          <a:chOff x="0" y="0"/>
          <a:chExt cx="0" cy="0"/>
        </a:xfrm>
      </p:grpSpPr>
      <p:sp>
        <p:nvSpPr>
          <p:cNvPr id="2" name="Rectangle 5"/>
          <p:cNvSpPr>
            <a:spLocks noGrp="1" noChangeArrowheads="1"/>
          </p:cNvSpPr>
          <p:nvPr>
            <p:ph type="sldNum" sz="quarter" idx="10"/>
          </p:nvPr>
        </p:nvSpPr>
        <p:spPr>
          <a:ln/>
        </p:spPr>
        <p:txBody>
          <a:bodyPr/>
          <a:lstStyle>
            <a:lvl1pPr>
              <a:defRPr/>
            </a:lvl1pPr>
          </a:lstStyle>
          <a:p>
            <a:pPr>
              <a:defRPr/>
            </a:pPr>
            <a:r>
              <a:rPr lang="de-DE">
                <a:solidFill>
                  <a:srgbClr val="FFFFFF"/>
                </a:solidFill>
              </a:rPr>
              <a:t>SEITE </a:t>
            </a:r>
            <a:fld id="{E7F3CA23-882E-48EF-9086-10F44E3C1A71}" type="slidenum">
              <a:rPr lang="de-DE">
                <a:solidFill>
                  <a:srgbClr val="FFFFFF"/>
                </a:solidFill>
              </a:rPr>
              <a:pPr>
                <a:defRPr/>
              </a:pPr>
              <a:t>‹Nr.›</a:t>
            </a:fld>
            <a:endParaRPr lang="de-DE">
              <a:solidFill>
                <a:srgbClr val="FFFFFF"/>
              </a:solidFill>
            </a:endParaRPr>
          </a:p>
        </p:txBody>
      </p:sp>
    </p:spTree>
    <p:extLst>
      <p:ext uri="{BB962C8B-B14F-4D97-AF65-F5344CB8AC3E}">
        <p14:creationId xmlns:p14="http://schemas.microsoft.com/office/powerpoint/2010/main" val="181128164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blank">
  <p:cSld name="Leer">
    <p:spTree>
      <p:nvGrpSpPr>
        <p:cNvPr id="1" name=""/>
        <p:cNvGrpSpPr/>
        <p:nvPr/>
      </p:nvGrpSpPr>
      <p:grpSpPr>
        <a:xfrm>
          <a:off x="0" y="0"/>
          <a:ext cx="0" cy="0"/>
          <a:chOff x="0" y="0"/>
          <a:chExt cx="0" cy="0"/>
        </a:xfrm>
      </p:grpSpPr>
      <p:sp>
        <p:nvSpPr>
          <p:cNvPr id="2" name="Rectangle 5"/>
          <p:cNvSpPr>
            <a:spLocks noGrp="1" noChangeArrowheads="1"/>
          </p:cNvSpPr>
          <p:nvPr>
            <p:ph type="sldNum" sz="quarter" idx="10"/>
          </p:nvPr>
        </p:nvSpPr>
        <p:spPr>
          <a:ln/>
        </p:spPr>
        <p:txBody>
          <a:bodyPr/>
          <a:lstStyle>
            <a:lvl1pPr>
              <a:defRPr/>
            </a:lvl1pPr>
          </a:lstStyle>
          <a:p>
            <a:pPr>
              <a:defRPr/>
            </a:pPr>
            <a:r>
              <a:rPr lang="de-DE">
                <a:solidFill>
                  <a:srgbClr val="FFFFFF"/>
                </a:solidFill>
              </a:rPr>
              <a:t>SEITE </a:t>
            </a:r>
            <a:fld id="{E7F3CA23-882E-48EF-9086-10F44E3C1A71}" type="slidenum">
              <a:rPr lang="de-DE">
                <a:solidFill>
                  <a:srgbClr val="FFFFFF"/>
                </a:solidFill>
              </a:rPr>
              <a:pPr>
                <a:defRPr/>
              </a:pPr>
              <a:t>‹Nr.›</a:t>
            </a:fld>
            <a:endParaRPr lang="de-DE">
              <a:solidFill>
                <a:srgbClr val="FFFFFF"/>
              </a:solidFill>
            </a:endParaRPr>
          </a:p>
        </p:txBody>
      </p:sp>
    </p:spTree>
    <p:extLst>
      <p:ext uri="{BB962C8B-B14F-4D97-AF65-F5344CB8AC3E}">
        <p14:creationId xmlns:p14="http://schemas.microsoft.com/office/powerpoint/2010/main" val="181128164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blank">
  <p:cSld name="Leer">
    <p:spTree>
      <p:nvGrpSpPr>
        <p:cNvPr id="1" name=""/>
        <p:cNvGrpSpPr/>
        <p:nvPr/>
      </p:nvGrpSpPr>
      <p:grpSpPr>
        <a:xfrm>
          <a:off x="0" y="0"/>
          <a:ext cx="0" cy="0"/>
          <a:chOff x="0" y="0"/>
          <a:chExt cx="0" cy="0"/>
        </a:xfrm>
      </p:grpSpPr>
      <p:sp>
        <p:nvSpPr>
          <p:cNvPr id="2" name="Rectangle 5"/>
          <p:cNvSpPr>
            <a:spLocks noGrp="1" noChangeArrowheads="1"/>
          </p:cNvSpPr>
          <p:nvPr>
            <p:ph type="sldNum" sz="quarter" idx="10"/>
          </p:nvPr>
        </p:nvSpPr>
        <p:spPr>
          <a:ln/>
        </p:spPr>
        <p:txBody>
          <a:bodyPr/>
          <a:lstStyle>
            <a:lvl1pPr>
              <a:defRPr/>
            </a:lvl1pPr>
          </a:lstStyle>
          <a:p>
            <a:pPr>
              <a:defRPr/>
            </a:pPr>
            <a:r>
              <a:rPr lang="de-DE">
                <a:solidFill>
                  <a:srgbClr val="FFFFFF"/>
                </a:solidFill>
              </a:rPr>
              <a:t>SEITE </a:t>
            </a:r>
            <a:fld id="{E7F3CA23-882E-48EF-9086-10F44E3C1A71}" type="slidenum">
              <a:rPr lang="de-DE">
                <a:solidFill>
                  <a:srgbClr val="FFFFFF"/>
                </a:solidFill>
              </a:rPr>
              <a:pPr>
                <a:defRPr/>
              </a:pPr>
              <a:t>‹Nr.›</a:t>
            </a:fld>
            <a:endParaRPr lang="de-DE">
              <a:solidFill>
                <a:srgbClr val="FFFFFF"/>
              </a:solidFill>
            </a:endParaRPr>
          </a:p>
        </p:txBody>
      </p:sp>
    </p:spTree>
    <p:extLst>
      <p:ext uri="{BB962C8B-B14F-4D97-AF65-F5344CB8AC3E}">
        <p14:creationId xmlns:p14="http://schemas.microsoft.com/office/powerpoint/2010/main" val="181128164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blank">
  <p:cSld name="Leer">
    <p:spTree>
      <p:nvGrpSpPr>
        <p:cNvPr id="1" name=""/>
        <p:cNvGrpSpPr/>
        <p:nvPr/>
      </p:nvGrpSpPr>
      <p:grpSpPr>
        <a:xfrm>
          <a:off x="0" y="0"/>
          <a:ext cx="0" cy="0"/>
          <a:chOff x="0" y="0"/>
          <a:chExt cx="0" cy="0"/>
        </a:xfrm>
      </p:grpSpPr>
      <p:sp>
        <p:nvSpPr>
          <p:cNvPr id="2" name="Rectangle 5"/>
          <p:cNvSpPr>
            <a:spLocks noGrp="1" noChangeArrowheads="1"/>
          </p:cNvSpPr>
          <p:nvPr>
            <p:ph type="sldNum" sz="quarter" idx="10"/>
          </p:nvPr>
        </p:nvSpPr>
        <p:spPr>
          <a:ln/>
        </p:spPr>
        <p:txBody>
          <a:bodyPr/>
          <a:lstStyle>
            <a:lvl1pPr>
              <a:defRPr/>
            </a:lvl1pPr>
          </a:lstStyle>
          <a:p>
            <a:pPr>
              <a:defRPr/>
            </a:pPr>
            <a:r>
              <a:rPr lang="de-DE">
                <a:solidFill>
                  <a:srgbClr val="FFFFFF"/>
                </a:solidFill>
              </a:rPr>
              <a:t>SEITE </a:t>
            </a:r>
            <a:fld id="{E7F3CA23-882E-48EF-9086-10F44E3C1A71}" type="slidenum">
              <a:rPr lang="de-DE">
                <a:solidFill>
                  <a:srgbClr val="FFFFFF"/>
                </a:solidFill>
              </a:rPr>
              <a:pPr>
                <a:defRPr/>
              </a:pPr>
              <a:t>‹Nr.›</a:t>
            </a:fld>
            <a:endParaRPr lang="de-DE">
              <a:solidFill>
                <a:srgbClr val="FFFFFF"/>
              </a:solidFill>
            </a:endParaRPr>
          </a:p>
        </p:txBody>
      </p:sp>
    </p:spTree>
    <p:extLst>
      <p:ext uri="{BB962C8B-B14F-4D97-AF65-F5344CB8AC3E}">
        <p14:creationId xmlns:p14="http://schemas.microsoft.com/office/powerpoint/2010/main" val="181128164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cSld name="Nur Titel">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smtClean="0"/>
              <a:t>Titelmasterformat durch Klicken bearbeiten</a:t>
            </a:r>
            <a:endParaRPr lang="de-DE"/>
          </a:p>
        </p:txBody>
      </p:sp>
      <p:sp>
        <p:nvSpPr>
          <p:cNvPr id="3" name="Rectangle 5"/>
          <p:cNvSpPr>
            <a:spLocks noGrp="1" noChangeArrowheads="1"/>
          </p:cNvSpPr>
          <p:nvPr>
            <p:ph type="sldNum" sz="quarter" idx="10"/>
          </p:nvPr>
        </p:nvSpPr>
        <p:spPr>
          <a:ln/>
        </p:spPr>
        <p:txBody>
          <a:bodyPr/>
          <a:lstStyle>
            <a:lvl1pPr>
              <a:defRPr/>
            </a:lvl1pPr>
          </a:lstStyle>
          <a:p>
            <a:pPr>
              <a:defRPr/>
            </a:pPr>
            <a:r>
              <a:rPr lang="de-DE">
                <a:solidFill>
                  <a:srgbClr val="FFFFFF"/>
                </a:solidFill>
              </a:rPr>
              <a:t>SEITE </a:t>
            </a:r>
            <a:fld id="{A407C5BE-98C4-437E-9832-9D6200BE5438}" type="slidenum">
              <a:rPr lang="de-DE">
                <a:solidFill>
                  <a:srgbClr val="FFFFFF"/>
                </a:solidFill>
              </a:rPr>
              <a:pPr>
                <a:defRPr/>
              </a:pPr>
              <a:t>‹Nr.›</a:t>
            </a:fld>
            <a:endParaRPr lang="de-DE">
              <a:solidFill>
                <a:srgbClr val="FFFFFF"/>
              </a:solidFill>
            </a:endParaRPr>
          </a:p>
        </p:txBody>
      </p:sp>
    </p:spTree>
    <p:extLst>
      <p:ext uri="{BB962C8B-B14F-4D97-AF65-F5344CB8AC3E}">
        <p14:creationId xmlns:p14="http://schemas.microsoft.com/office/powerpoint/2010/main" val="300827781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el und Vergleich 2-spaltig">
    <p:spTree>
      <p:nvGrpSpPr>
        <p:cNvPr id="1" name=""/>
        <p:cNvGrpSpPr/>
        <p:nvPr/>
      </p:nvGrpSpPr>
      <p:grpSpPr>
        <a:xfrm>
          <a:off x="0" y="0"/>
          <a:ext cx="0" cy="0"/>
          <a:chOff x="0" y="0"/>
          <a:chExt cx="0" cy="0"/>
        </a:xfrm>
      </p:grpSpPr>
      <p:sp>
        <p:nvSpPr>
          <p:cNvPr id="2" name="Titel 1"/>
          <p:cNvSpPr>
            <a:spLocks noGrp="1"/>
          </p:cNvSpPr>
          <p:nvPr>
            <p:ph type="title" hasCustomPrompt="1"/>
          </p:nvPr>
        </p:nvSpPr>
        <p:spPr/>
        <p:txBody>
          <a:bodyPr/>
          <a:lstStyle/>
          <a:p>
            <a:r>
              <a:rPr lang="en-GB" noProof="0" dirty="0" smtClean="0"/>
              <a:t>Click here to insert chart title</a:t>
            </a:r>
            <a:endParaRPr lang="en-GB" noProof="0" dirty="0"/>
          </a:p>
        </p:txBody>
      </p:sp>
      <p:sp>
        <p:nvSpPr>
          <p:cNvPr id="9" name="Textplatzhalter 1"/>
          <p:cNvSpPr>
            <a:spLocks noGrp="1"/>
          </p:cNvSpPr>
          <p:nvPr>
            <p:ph type="body" idx="13" hasCustomPrompt="1"/>
          </p:nvPr>
        </p:nvSpPr>
        <p:spPr>
          <a:xfrm>
            <a:off x="467544" y="1591201"/>
            <a:ext cx="3960000" cy="333425"/>
          </a:xfrm>
        </p:spPr>
        <p:txBody>
          <a:bodyPr/>
          <a:lstStyle>
            <a:lvl1pPr marL="0" indent="0">
              <a:buFontTx/>
              <a:buNone/>
              <a:defRPr b="1"/>
            </a:lvl1pPr>
          </a:lstStyle>
          <a:p>
            <a:pPr lvl="0"/>
            <a:r>
              <a:rPr lang="en-GB" noProof="0" dirty="0" smtClean="0"/>
              <a:t>Click here to insert header line</a:t>
            </a:r>
          </a:p>
        </p:txBody>
      </p:sp>
      <p:sp>
        <p:nvSpPr>
          <p:cNvPr id="10" name="Textplatzhalter 1"/>
          <p:cNvSpPr>
            <a:spLocks noGrp="1"/>
          </p:cNvSpPr>
          <p:nvPr>
            <p:ph type="body" idx="14" hasCustomPrompt="1"/>
          </p:nvPr>
        </p:nvSpPr>
        <p:spPr>
          <a:xfrm>
            <a:off x="4698000" y="1591201"/>
            <a:ext cx="3960000" cy="333425"/>
          </a:xfrm>
        </p:spPr>
        <p:txBody>
          <a:bodyPr/>
          <a:lstStyle>
            <a:lvl1pPr marL="0" indent="0">
              <a:buFontTx/>
              <a:buNone/>
              <a:defRPr b="1"/>
            </a:lvl1pPr>
          </a:lstStyle>
          <a:p>
            <a:pPr lvl="0"/>
            <a:r>
              <a:rPr lang="en-GB" noProof="0" dirty="0" smtClean="0"/>
              <a:t>Click here to insert header line</a:t>
            </a:r>
          </a:p>
        </p:txBody>
      </p:sp>
      <p:sp>
        <p:nvSpPr>
          <p:cNvPr id="11" name="Textplatzhalter 10"/>
          <p:cNvSpPr>
            <a:spLocks noGrp="1"/>
          </p:cNvSpPr>
          <p:nvPr>
            <p:ph type="body" sz="quarter" idx="15" hasCustomPrompt="1"/>
          </p:nvPr>
        </p:nvSpPr>
        <p:spPr>
          <a:xfrm>
            <a:off x="486000" y="2142000"/>
            <a:ext cx="3960000" cy="3787200"/>
          </a:xfrm>
        </p:spPr>
        <p:txBody>
          <a:bodyPr/>
          <a:lstStyle/>
          <a:p>
            <a:pPr lvl="0"/>
            <a:r>
              <a:rPr lang="en-GB" noProof="0" dirty="0" smtClean="0"/>
              <a:t>Click here to insert text</a:t>
            </a:r>
          </a:p>
          <a:p>
            <a:pPr lvl="1"/>
            <a:r>
              <a:rPr lang="en-GB" noProof="0" dirty="0" smtClean="0"/>
              <a:t>Second Level</a:t>
            </a:r>
          </a:p>
          <a:p>
            <a:pPr lvl="2"/>
            <a:r>
              <a:rPr lang="en-GB" noProof="0" dirty="0" smtClean="0"/>
              <a:t>Third Level</a:t>
            </a:r>
          </a:p>
          <a:p>
            <a:pPr lvl="3"/>
            <a:r>
              <a:rPr lang="en-GB" noProof="0" dirty="0" smtClean="0"/>
              <a:t>Fourth Level</a:t>
            </a:r>
          </a:p>
          <a:p>
            <a:pPr lvl="4"/>
            <a:r>
              <a:rPr lang="en-GB" noProof="0" dirty="0" smtClean="0"/>
              <a:t>Fifth Level</a:t>
            </a:r>
            <a:endParaRPr lang="en-GB" noProof="0" dirty="0"/>
          </a:p>
        </p:txBody>
      </p:sp>
      <p:sp>
        <p:nvSpPr>
          <p:cNvPr id="12" name="Textplatzhalter 10"/>
          <p:cNvSpPr>
            <a:spLocks noGrp="1"/>
          </p:cNvSpPr>
          <p:nvPr>
            <p:ph type="body" sz="quarter" idx="16" hasCustomPrompt="1"/>
          </p:nvPr>
        </p:nvSpPr>
        <p:spPr>
          <a:xfrm>
            <a:off x="4698000" y="2142000"/>
            <a:ext cx="3960000" cy="3787200"/>
          </a:xfrm>
        </p:spPr>
        <p:txBody>
          <a:bodyPr/>
          <a:lstStyle/>
          <a:p>
            <a:pPr lvl="0"/>
            <a:r>
              <a:rPr lang="en-GB" noProof="0" dirty="0" smtClean="0"/>
              <a:t>Click here to insert text</a:t>
            </a:r>
          </a:p>
          <a:p>
            <a:pPr lvl="1"/>
            <a:r>
              <a:rPr lang="en-GB" noProof="0" dirty="0" smtClean="0"/>
              <a:t>Second Level</a:t>
            </a:r>
          </a:p>
          <a:p>
            <a:pPr lvl="2"/>
            <a:r>
              <a:rPr lang="en-GB" noProof="0" dirty="0" smtClean="0"/>
              <a:t>Third Level</a:t>
            </a:r>
          </a:p>
          <a:p>
            <a:pPr lvl="3"/>
            <a:r>
              <a:rPr lang="en-GB" noProof="0" dirty="0" smtClean="0"/>
              <a:t>Fourth Level</a:t>
            </a:r>
          </a:p>
          <a:p>
            <a:pPr lvl="4"/>
            <a:r>
              <a:rPr lang="en-GB" noProof="0" dirty="0" smtClean="0"/>
              <a:t>Fifth Level</a:t>
            </a:r>
            <a:endParaRPr lang="en-GB" noProof="0" dirty="0"/>
          </a:p>
        </p:txBody>
      </p:sp>
      <p:sp>
        <p:nvSpPr>
          <p:cNvPr id="5" name="Fußzeilenplatzhalter 4"/>
          <p:cNvSpPr>
            <a:spLocks noGrp="1"/>
          </p:cNvSpPr>
          <p:nvPr>
            <p:ph type="ftr" sz="quarter" idx="17"/>
          </p:nvPr>
        </p:nvSpPr>
        <p:spPr/>
        <p:txBody>
          <a:bodyPr/>
          <a:lstStyle/>
          <a:p>
            <a:pPr>
              <a:defRPr/>
            </a:pPr>
            <a:r>
              <a:rPr lang="en-GB" noProof="0" smtClean="0"/>
              <a:t>&gt;AKE &gt;Solarthermische Kraftwerke &gt; Pitz-Paal &gt; 10./11.4.2014</a:t>
            </a:r>
            <a:endParaRPr lang="en-GB" noProof="0" dirty="0"/>
          </a:p>
        </p:txBody>
      </p:sp>
      <p:sp>
        <p:nvSpPr>
          <p:cNvPr id="6" name="Foliennummernplatzhalter 5"/>
          <p:cNvSpPr>
            <a:spLocks noGrp="1"/>
          </p:cNvSpPr>
          <p:nvPr>
            <p:ph type="sldNum" sz="quarter" idx="18"/>
          </p:nvPr>
        </p:nvSpPr>
        <p:spPr/>
        <p:txBody>
          <a:bodyPr/>
          <a:lstStyle/>
          <a:p>
            <a:pPr>
              <a:defRPr/>
            </a:pPr>
            <a:r>
              <a:rPr lang="en-GB" noProof="0" smtClean="0"/>
              <a:t>DLR.de  •  Chart </a:t>
            </a:r>
            <a:fld id="{18C7CB6D-895A-4F21-B0E7-2185F6FE5534}" type="slidenum">
              <a:rPr lang="en-GB" noProof="0" smtClean="0"/>
              <a:pPr>
                <a:defRPr/>
              </a:pPr>
              <a:t>‹Nr.›</a:t>
            </a:fld>
            <a:endParaRPr lang="en-GB" noProof="0" dirty="0"/>
          </a:p>
        </p:txBody>
      </p:sp>
    </p:spTree>
    <p:extLst>
      <p:ext uri="{BB962C8B-B14F-4D97-AF65-F5344CB8AC3E}">
        <p14:creationId xmlns:p14="http://schemas.microsoft.com/office/powerpoint/2010/main" val="1999296338"/>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obj">
  <p:cSld name="Titel und Inhalt">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smtClean="0"/>
              <a:t>Titelmasterformat durch Klicken bearbeiten</a:t>
            </a:r>
            <a:endParaRPr lang="de-DE"/>
          </a:p>
        </p:txBody>
      </p:sp>
      <p:sp>
        <p:nvSpPr>
          <p:cNvPr id="3" name="Inhaltsplatzhalter 2"/>
          <p:cNvSpPr>
            <a:spLocks noGrp="1"/>
          </p:cNvSpPr>
          <p:nvPr>
            <p:ph idx="1"/>
          </p:nvPr>
        </p:nvSpPr>
        <p:spPr/>
        <p:txBody>
          <a:bodyPr/>
          <a:lstStyle/>
          <a:p>
            <a:pPr lvl="0"/>
            <a:r>
              <a:rPr lang="de-DE" smtClean="0"/>
              <a:t>Textmasterformate durch Klicken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a:p>
        </p:txBody>
      </p:sp>
      <p:sp>
        <p:nvSpPr>
          <p:cNvPr id="4" name="Rectangle 5"/>
          <p:cNvSpPr>
            <a:spLocks noGrp="1" noChangeArrowheads="1"/>
          </p:cNvSpPr>
          <p:nvPr>
            <p:ph type="sldNum" sz="quarter" idx="10"/>
          </p:nvPr>
        </p:nvSpPr>
        <p:spPr>
          <a:ln/>
        </p:spPr>
        <p:txBody>
          <a:bodyPr/>
          <a:lstStyle>
            <a:lvl1pPr>
              <a:defRPr/>
            </a:lvl1pPr>
          </a:lstStyle>
          <a:p>
            <a:pPr>
              <a:defRPr/>
            </a:pPr>
            <a:r>
              <a:rPr lang="de-DE">
                <a:solidFill>
                  <a:srgbClr val="FFFFFF"/>
                </a:solidFill>
              </a:rPr>
              <a:t>SEITE </a:t>
            </a:r>
            <a:fld id="{08FEFC8D-A4E2-4799-9BC4-3931AECC0D35}" type="slidenum">
              <a:rPr lang="de-DE">
                <a:solidFill>
                  <a:srgbClr val="FFFFFF"/>
                </a:solidFill>
              </a:rPr>
              <a:pPr>
                <a:defRPr/>
              </a:pPr>
              <a:t>‹Nr.›</a:t>
            </a:fld>
            <a:endParaRPr lang="de-DE">
              <a:solidFill>
                <a:srgbClr val="FFFFFF"/>
              </a:solidFill>
            </a:endParaRPr>
          </a:p>
        </p:txBody>
      </p:sp>
    </p:spTree>
    <p:extLst>
      <p:ext uri="{BB962C8B-B14F-4D97-AF65-F5344CB8AC3E}">
        <p14:creationId xmlns:p14="http://schemas.microsoft.com/office/powerpoint/2010/main" val="151943169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cSld name="Nur Titel">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smtClean="0"/>
              <a:t>Titelmasterformat durch Klicken bearbeiten</a:t>
            </a:r>
            <a:endParaRPr lang="de-DE"/>
          </a:p>
        </p:txBody>
      </p:sp>
      <p:sp>
        <p:nvSpPr>
          <p:cNvPr id="3" name="Rectangle 5"/>
          <p:cNvSpPr>
            <a:spLocks noGrp="1" noChangeArrowheads="1"/>
          </p:cNvSpPr>
          <p:nvPr>
            <p:ph type="sldNum" sz="quarter" idx="10"/>
          </p:nvPr>
        </p:nvSpPr>
        <p:spPr>
          <a:ln/>
        </p:spPr>
        <p:txBody>
          <a:bodyPr/>
          <a:lstStyle>
            <a:lvl1pPr>
              <a:defRPr/>
            </a:lvl1pPr>
          </a:lstStyle>
          <a:p>
            <a:pPr>
              <a:defRPr/>
            </a:pPr>
            <a:r>
              <a:rPr lang="de-DE">
                <a:solidFill>
                  <a:srgbClr val="FFFFFF"/>
                </a:solidFill>
              </a:rPr>
              <a:t>SEITE </a:t>
            </a:r>
            <a:fld id="{A407C5BE-98C4-437E-9832-9D6200BE5438}" type="slidenum">
              <a:rPr lang="de-DE">
                <a:solidFill>
                  <a:srgbClr val="FFFFFF"/>
                </a:solidFill>
              </a:rPr>
              <a:pPr>
                <a:defRPr/>
              </a:pPr>
              <a:t>‹Nr.›</a:t>
            </a:fld>
            <a:endParaRPr lang="de-DE">
              <a:solidFill>
                <a:srgbClr val="FFFFFF"/>
              </a:solidFill>
            </a:endParaRPr>
          </a:p>
        </p:txBody>
      </p:sp>
    </p:spTree>
    <p:extLst>
      <p:ext uri="{BB962C8B-B14F-4D97-AF65-F5344CB8AC3E}">
        <p14:creationId xmlns:p14="http://schemas.microsoft.com/office/powerpoint/2010/main" val="300827781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obj">
  <p:cSld name="Titel und Inhalt">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smtClean="0"/>
              <a:t>Titelmasterformat durch Klicken bearbeiten</a:t>
            </a:r>
            <a:endParaRPr lang="de-DE"/>
          </a:p>
        </p:txBody>
      </p:sp>
      <p:sp>
        <p:nvSpPr>
          <p:cNvPr id="3" name="Inhaltsplatzhalter 2"/>
          <p:cNvSpPr>
            <a:spLocks noGrp="1"/>
          </p:cNvSpPr>
          <p:nvPr>
            <p:ph idx="1"/>
          </p:nvPr>
        </p:nvSpPr>
        <p:spPr/>
        <p:txBody>
          <a:bodyPr/>
          <a:lstStyle/>
          <a:p>
            <a:pPr lvl="0"/>
            <a:r>
              <a:rPr lang="de-DE" smtClean="0"/>
              <a:t>Textmasterformate durch Klicken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a:p>
        </p:txBody>
      </p:sp>
      <p:sp>
        <p:nvSpPr>
          <p:cNvPr id="4" name="Rectangle 5"/>
          <p:cNvSpPr>
            <a:spLocks noGrp="1" noChangeArrowheads="1"/>
          </p:cNvSpPr>
          <p:nvPr>
            <p:ph type="sldNum" sz="quarter" idx="10"/>
          </p:nvPr>
        </p:nvSpPr>
        <p:spPr>
          <a:ln/>
        </p:spPr>
        <p:txBody>
          <a:bodyPr/>
          <a:lstStyle>
            <a:lvl1pPr>
              <a:defRPr/>
            </a:lvl1pPr>
          </a:lstStyle>
          <a:p>
            <a:pPr>
              <a:defRPr/>
            </a:pPr>
            <a:r>
              <a:rPr lang="de-DE">
                <a:solidFill>
                  <a:srgbClr val="FFFFFF"/>
                </a:solidFill>
              </a:rPr>
              <a:t>SEITE </a:t>
            </a:r>
            <a:fld id="{08FEFC8D-A4E2-4799-9BC4-3931AECC0D35}" type="slidenum">
              <a:rPr lang="de-DE">
                <a:solidFill>
                  <a:srgbClr val="FFFFFF"/>
                </a:solidFill>
              </a:rPr>
              <a:pPr>
                <a:defRPr/>
              </a:pPr>
              <a:t>‹Nr.›</a:t>
            </a:fld>
            <a:endParaRPr lang="de-DE">
              <a:solidFill>
                <a:srgbClr val="FFFFFF"/>
              </a:solidFill>
            </a:endParaRPr>
          </a:p>
        </p:txBody>
      </p:sp>
    </p:spTree>
    <p:extLst>
      <p:ext uri="{BB962C8B-B14F-4D97-AF65-F5344CB8AC3E}">
        <p14:creationId xmlns:p14="http://schemas.microsoft.com/office/powerpoint/2010/main" val="151943169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Nur Titel">
    <p:spTree>
      <p:nvGrpSpPr>
        <p:cNvPr id="1" name=""/>
        <p:cNvGrpSpPr/>
        <p:nvPr/>
      </p:nvGrpSpPr>
      <p:grpSpPr>
        <a:xfrm>
          <a:off x="0" y="0"/>
          <a:ext cx="0" cy="0"/>
          <a:chOff x="0" y="0"/>
          <a:chExt cx="0" cy="0"/>
        </a:xfrm>
      </p:grpSpPr>
      <p:sp>
        <p:nvSpPr>
          <p:cNvPr id="2" name="Titel 1"/>
          <p:cNvSpPr>
            <a:spLocks noGrp="1"/>
          </p:cNvSpPr>
          <p:nvPr>
            <p:ph type="title" hasCustomPrompt="1"/>
          </p:nvPr>
        </p:nvSpPr>
        <p:spPr/>
        <p:txBody>
          <a:bodyPr/>
          <a:lstStyle/>
          <a:p>
            <a:r>
              <a:rPr lang="en-GB" noProof="0" dirty="0" smtClean="0"/>
              <a:t>Click here to insert chart title</a:t>
            </a:r>
            <a:endParaRPr lang="en-GB" noProof="0" dirty="0"/>
          </a:p>
        </p:txBody>
      </p:sp>
      <p:sp>
        <p:nvSpPr>
          <p:cNvPr id="5" name="Fußzeilenplatzhalter 4"/>
          <p:cNvSpPr>
            <a:spLocks noGrp="1"/>
          </p:cNvSpPr>
          <p:nvPr>
            <p:ph type="ftr" sz="quarter" idx="10"/>
          </p:nvPr>
        </p:nvSpPr>
        <p:spPr/>
        <p:txBody>
          <a:bodyPr/>
          <a:lstStyle/>
          <a:p>
            <a:pPr>
              <a:defRPr/>
            </a:pPr>
            <a:r>
              <a:rPr lang="en-GB" noProof="0" smtClean="0"/>
              <a:t>&gt;AKE &gt;Solarthermische Kraftwerke &gt; Pitz-Paal &gt; 10./11.4.2014</a:t>
            </a:r>
            <a:endParaRPr lang="en-GB" noProof="0" dirty="0"/>
          </a:p>
        </p:txBody>
      </p:sp>
      <p:sp>
        <p:nvSpPr>
          <p:cNvPr id="6" name="Foliennummernplatzhalter 5"/>
          <p:cNvSpPr>
            <a:spLocks noGrp="1"/>
          </p:cNvSpPr>
          <p:nvPr>
            <p:ph type="sldNum" sz="quarter" idx="11"/>
          </p:nvPr>
        </p:nvSpPr>
        <p:spPr/>
        <p:txBody>
          <a:bodyPr/>
          <a:lstStyle/>
          <a:p>
            <a:pPr>
              <a:defRPr/>
            </a:pPr>
            <a:r>
              <a:rPr lang="en-GB" noProof="0" smtClean="0"/>
              <a:t>DLR.de  •  Chart </a:t>
            </a:r>
            <a:fld id="{18C7CB6D-895A-4F21-B0E7-2185F6FE5534}" type="slidenum">
              <a:rPr lang="en-GB" noProof="0" smtClean="0"/>
              <a:pPr>
                <a:defRPr/>
              </a:pPr>
              <a:t>‹Nr.›</a:t>
            </a:fld>
            <a:endParaRPr lang="en-GB" noProof="0" dirty="0"/>
          </a:p>
        </p:txBody>
      </p:sp>
    </p:spTree>
    <p:extLst>
      <p:ext uri="{BB962C8B-B14F-4D97-AF65-F5344CB8AC3E}">
        <p14:creationId xmlns:p14="http://schemas.microsoft.com/office/powerpoint/2010/main" val="177447125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Leer">
    <p:spTree>
      <p:nvGrpSpPr>
        <p:cNvPr id="1" name=""/>
        <p:cNvGrpSpPr/>
        <p:nvPr/>
      </p:nvGrpSpPr>
      <p:grpSpPr>
        <a:xfrm>
          <a:off x="0" y="0"/>
          <a:ext cx="0" cy="0"/>
          <a:chOff x="0" y="0"/>
          <a:chExt cx="0" cy="0"/>
        </a:xfrm>
      </p:grpSpPr>
      <p:sp>
        <p:nvSpPr>
          <p:cNvPr id="2" name="Fußzeilenplatzhalter 1"/>
          <p:cNvSpPr>
            <a:spLocks noGrp="1"/>
          </p:cNvSpPr>
          <p:nvPr>
            <p:ph type="ftr" sz="quarter" idx="10"/>
          </p:nvPr>
        </p:nvSpPr>
        <p:spPr/>
        <p:txBody>
          <a:bodyPr/>
          <a:lstStyle/>
          <a:p>
            <a:pPr>
              <a:defRPr/>
            </a:pPr>
            <a:r>
              <a:rPr lang="en-GB" noProof="0" smtClean="0"/>
              <a:t>&gt;AKE &gt;Solarthermische Kraftwerke &gt; Pitz-Paal &gt; 10./11.4.2014</a:t>
            </a:r>
            <a:endParaRPr lang="en-GB" noProof="0" dirty="0"/>
          </a:p>
        </p:txBody>
      </p:sp>
      <p:sp>
        <p:nvSpPr>
          <p:cNvPr id="5" name="Foliennummernplatzhalter 4"/>
          <p:cNvSpPr>
            <a:spLocks noGrp="1"/>
          </p:cNvSpPr>
          <p:nvPr>
            <p:ph type="sldNum" sz="quarter" idx="11"/>
          </p:nvPr>
        </p:nvSpPr>
        <p:spPr/>
        <p:txBody>
          <a:bodyPr/>
          <a:lstStyle/>
          <a:p>
            <a:pPr>
              <a:defRPr/>
            </a:pPr>
            <a:r>
              <a:rPr lang="en-GB" noProof="0" smtClean="0"/>
              <a:t>DLR.de  •  Chart </a:t>
            </a:r>
            <a:fld id="{18C7CB6D-895A-4F21-B0E7-2185F6FE5534}" type="slidenum">
              <a:rPr lang="en-GB" noProof="0" smtClean="0"/>
              <a:pPr>
                <a:defRPr/>
              </a:pPr>
              <a:t>‹Nr.›</a:t>
            </a:fld>
            <a:endParaRPr lang="en-GB" noProof="0" dirty="0"/>
          </a:p>
        </p:txBody>
      </p:sp>
    </p:spTree>
    <p:extLst>
      <p:ext uri="{BB962C8B-B14F-4D97-AF65-F5344CB8AC3E}">
        <p14:creationId xmlns:p14="http://schemas.microsoft.com/office/powerpoint/2010/main" val="4392360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de-DE"/>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de-DE"/>
          </a:p>
        </p:txBody>
      </p:sp>
    </p:spTree>
    <p:extLst>
      <p:ext uri="{BB962C8B-B14F-4D97-AF65-F5344CB8AC3E}">
        <p14:creationId xmlns:p14="http://schemas.microsoft.com/office/powerpoint/2010/main" val="105285276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34997531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userDrawn="1">
  <p:cSld name="nur Titel und Untertitel">
    <p:spTree>
      <p:nvGrpSpPr>
        <p:cNvPr id="1" name=""/>
        <p:cNvGrpSpPr/>
        <p:nvPr/>
      </p:nvGrpSpPr>
      <p:grpSpPr>
        <a:xfrm>
          <a:off x="0" y="0"/>
          <a:ext cx="0" cy="0"/>
          <a:chOff x="0" y="0"/>
          <a:chExt cx="0" cy="0"/>
        </a:xfrm>
      </p:grpSpPr>
      <p:graphicFrame>
        <p:nvGraphicFramePr>
          <p:cNvPr id="4" name="Objekt 1" hidden="1"/>
          <p:cNvGraphicFramePr>
            <a:graphicFrameLocks noChangeAspect="1"/>
          </p:cNvGraphicFramePr>
          <p:nvPr userDrawn="1">
            <p:custDataLst>
              <p:tags r:id="rId2"/>
            </p:custDataLst>
            <p:extLst>
              <p:ext uri="{D42A27DB-BD31-4B8C-83A1-F6EECF244321}">
                <p14:modId xmlns:p14="http://schemas.microsoft.com/office/powerpoint/2010/main" val="1281088568"/>
              </p:ext>
            </p:extLst>
          </p:nvPr>
        </p:nvGraphicFramePr>
        <p:xfrm>
          <a:off x="1591" y="1591"/>
          <a:ext cx="1587" cy="1587"/>
        </p:xfrm>
        <a:graphic>
          <a:graphicData uri="http://schemas.openxmlformats.org/presentationml/2006/ole">
            <mc:AlternateContent xmlns:mc="http://schemas.openxmlformats.org/markup-compatibility/2006">
              <mc:Choice xmlns:v="urn:schemas-microsoft-com:vml" Requires="v">
                <p:oleObj spid="_x0000_s1036" name="think-cell Folie" r:id="rId4" imgW="572" imgH="572" progId="TCLayout.ActiveDocument.1">
                  <p:embed/>
                </p:oleObj>
              </mc:Choice>
              <mc:Fallback>
                <p:oleObj name="think-cell Folie" r:id="rId4" imgW="572" imgH="572" progId="TCLayout.ActiveDocument.1">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91" y="1591"/>
                        <a:ext cx="1587" cy="1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0" name="Rectangle 51"/>
          <p:cNvSpPr>
            <a:spLocks noGrp="1" noChangeArrowheads="1"/>
          </p:cNvSpPr>
          <p:nvPr>
            <p:ph type="title"/>
          </p:nvPr>
        </p:nvSpPr>
        <p:spPr bwMode="auto">
          <a:xfrm>
            <a:off x="473075" y="558649"/>
            <a:ext cx="5034265" cy="3988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25" tIns="45713" rIns="91425" bIns="45713" numCol="1" anchor="ctr" anchorCtr="0" compatLnSpc="1">
            <a:prstTxWarp prst="textNoShape">
              <a:avLst/>
            </a:prstTxWarp>
          </a:bodyPr>
          <a:lstStyle>
            <a:lvl1pPr>
              <a:defRPr>
                <a:solidFill>
                  <a:schemeClr val="accent1"/>
                </a:solidFill>
              </a:defRPr>
            </a:lvl1pPr>
          </a:lstStyle>
          <a:p>
            <a:pPr lvl="0"/>
            <a:r>
              <a:rPr lang="de-DE" noProof="0" dirty="0" smtClean="0"/>
              <a:t>Kurzer einzeiliger Folientitel</a:t>
            </a:r>
          </a:p>
        </p:txBody>
      </p:sp>
      <p:sp>
        <p:nvSpPr>
          <p:cNvPr id="5" name="Textplatzhalter 4"/>
          <p:cNvSpPr>
            <a:spLocks noGrp="1"/>
          </p:cNvSpPr>
          <p:nvPr>
            <p:ph type="body" sz="quarter" idx="10" hasCustomPrompt="1"/>
          </p:nvPr>
        </p:nvSpPr>
        <p:spPr>
          <a:xfrm>
            <a:off x="473076" y="963615"/>
            <a:ext cx="6011487" cy="5095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25" tIns="45713" rIns="91425" bIns="45713" numCol="1" anchor="t" anchorCtr="0" compatLnSpc="1">
            <a:prstTxWarp prst="textNoShape">
              <a:avLst/>
            </a:prstTxWarp>
          </a:bodyPr>
          <a:lstStyle>
            <a:lvl1pPr marL="0" indent="0">
              <a:lnSpc>
                <a:spcPct val="100000"/>
              </a:lnSpc>
              <a:buNone/>
              <a:defRPr lang="de-DE" sz="1600" b="0" baseline="0" noProof="0" smtClean="0">
                <a:solidFill>
                  <a:schemeClr val="accent1"/>
                </a:solidFill>
                <a:latin typeface="Arial" panose="020B0604020202020204" pitchFamily="34" charset="0"/>
                <a:ea typeface="+mj-ea"/>
                <a:cs typeface="Arial" panose="020B0604020202020204" pitchFamily="34" charset="0"/>
              </a:defRPr>
            </a:lvl1pPr>
            <a:lvl2pPr>
              <a:defRPr lang="de-DE" b="1" smtClean="0">
                <a:solidFill>
                  <a:schemeClr val="tx2"/>
                </a:solidFill>
                <a:latin typeface="Arial" charset="0"/>
              </a:defRPr>
            </a:lvl2pPr>
            <a:lvl3pPr>
              <a:defRPr lang="de-DE" b="1" smtClean="0">
                <a:solidFill>
                  <a:schemeClr val="tx2"/>
                </a:solidFill>
                <a:latin typeface="Arial" charset="0"/>
              </a:defRPr>
            </a:lvl3pPr>
            <a:lvl4pPr>
              <a:defRPr lang="de-DE" b="1" smtClean="0">
                <a:solidFill>
                  <a:schemeClr val="tx2"/>
                </a:solidFill>
                <a:latin typeface="Arial" charset="0"/>
              </a:defRPr>
            </a:lvl4pPr>
            <a:lvl5pPr>
              <a:defRPr lang="de-DE" b="1">
                <a:solidFill>
                  <a:schemeClr val="tx2"/>
                </a:solidFill>
                <a:latin typeface="Arial" charset="0"/>
              </a:defRPr>
            </a:lvl5pPr>
          </a:lstStyle>
          <a:p>
            <a:pPr lvl="0">
              <a:spcBef>
                <a:spcPct val="0"/>
              </a:spcBef>
            </a:pPr>
            <a:r>
              <a:rPr lang="de-DE" dirty="0" smtClean="0"/>
              <a:t>Zweizeiliger Untertitel als Botschaft</a:t>
            </a:r>
          </a:p>
        </p:txBody>
      </p:sp>
      <p:sp>
        <p:nvSpPr>
          <p:cNvPr id="13" name="Rechteck 12"/>
          <p:cNvSpPr/>
          <p:nvPr userDrawn="1"/>
        </p:nvSpPr>
        <p:spPr bwMode="auto">
          <a:xfrm>
            <a:off x="0" y="6567492"/>
            <a:ext cx="9144000" cy="290511"/>
          </a:xfrm>
          <a:prstGeom prst="rect">
            <a:avLst/>
          </a:prstGeom>
          <a:solidFill>
            <a:srgbClr val="D9D9D9"/>
          </a:solidFill>
          <a:ln w="9525" cap="flat" cmpd="sng" algn="ctr">
            <a:noFill/>
            <a:prstDash val="solid"/>
            <a:round/>
            <a:headEnd type="none" w="med" len="med"/>
            <a:tailEnd type="none" w="med" len="med"/>
          </a:ln>
          <a:effectLst/>
          <a:extLst/>
        </p:spPr>
        <p:txBody>
          <a:bodyPr vert="horz" wrap="square" lIns="91425" tIns="45713" rIns="91425" bIns="45713" numCol="1" rtlCol="0" anchor="t" anchorCtr="0" compatLnSpc="1">
            <a:prstTxWarp prst="textNoShape">
              <a:avLst/>
            </a:prstTxWarp>
          </a:bodyPr>
          <a:lstStyle/>
          <a:p>
            <a:pPr marL="0" marR="0" indent="0" algn="l" defTabSz="914259" rtl="0" eaLnBrk="1" fontAlgn="base" latinLnBrk="0" hangingPunct="1">
              <a:lnSpc>
                <a:spcPct val="100000"/>
              </a:lnSpc>
              <a:spcBef>
                <a:spcPct val="0"/>
              </a:spcBef>
              <a:spcAft>
                <a:spcPct val="0"/>
              </a:spcAft>
              <a:buClrTx/>
              <a:buSzTx/>
              <a:buFontTx/>
              <a:buNone/>
              <a:tabLst/>
            </a:pPr>
            <a:endParaRPr kumimoji="0" lang="de-DE" sz="1000" b="1" i="0" u="none" strike="noStrike" cap="none" normalizeH="0" baseline="0" smtClean="0">
              <a:ln>
                <a:noFill/>
              </a:ln>
              <a:solidFill>
                <a:schemeClr val="tx1"/>
              </a:solidFill>
              <a:effectLst/>
              <a:latin typeface="Times New Roman" pitchFamily="18" charset="0"/>
            </a:endParaRPr>
          </a:p>
        </p:txBody>
      </p:sp>
      <p:sp>
        <p:nvSpPr>
          <p:cNvPr id="14" name="Rectangle 54"/>
          <p:cNvSpPr>
            <a:spLocks noGrp="1" noChangeArrowheads="1"/>
          </p:cNvSpPr>
          <p:nvPr>
            <p:ph type="ftr" sz="quarter" idx="3"/>
          </p:nvPr>
        </p:nvSpPr>
        <p:spPr bwMode="auto">
          <a:xfrm>
            <a:off x="473074" y="6623278"/>
            <a:ext cx="6454775" cy="1926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25" tIns="45713" rIns="91425" bIns="45713" numCol="1" anchor="ctr" anchorCtr="0" compatLnSpc="1">
            <a:prstTxWarp prst="textNoShape">
              <a:avLst/>
            </a:prstTxWarp>
          </a:bodyPr>
          <a:lstStyle>
            <a:lvl1pPr>
              <a:defRPr sz="1000" b="0">
                <a:solidFill>
                  <a:schemeClr val="accent1"/>
                </a:solidFill>
                <a:latin typeface="Arial" panose="020B0604020202020204" pitchFamily="34" charset="0"/>
                <a:cs typeface="Arial" panose="020B0604020202020204" pitchFamily="34" charset="0"/>
              </a:defRPr>
            </a:lvl1pPr>
          </a:lstStyle>
          <a:p>
            <a:pPr>
              <a:defRPr/>
            </a:pPr>
            <a:r>
              <a:rPr lang="de-DE" smtClean="0"/>
              <a:t>&gt;AKE &gt;Solarthermische Kraftwerke &gt; Pitz-Paal &gt; 10./11.4.2014</a:t>
            </a:r>
            <a:endParaRPr lang="de-DE" dirty="0"/>
          </a:p>
        </p:txBody>
      </p:sp>
      <p:sp>
        <p:nvSpPr>
          <p:cNvPr id="15" name="Rectangle 5"/>
          <p:cNvSpPr>
            <a:spLocks noGrp="1" noChangeArrowheads="1"/>
          </p:cNvSpPr>
          <p:nvPr>
            <p:ph type="sldNum" sz="quarter" idx="4"/>
          </p:nvPr>
        </p:nvSpPr>
        <p:spPr bwMode="auto">
          <a:xfrm>
            <a:off x="7793037" y="6621182"/>
            <a:ext cx="871538" cy="1968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04" tIns="45702" rIns="179973" bIns="45702" numCol="1" anchor="ctr" anchorCtr="0" compatLnSpc="1">
            <a:prstTxWarp prst="textNoShape">
              <a:avLst/>
            </a:prstTxWarp>
          </a:bodyPr>
          <a:lstStyle>
            <a:lvl1pPr algn="r" eaLnBrk="0" hangingPunct="0">
              <a:defRPr sz="1000" b="0">
                <a:solidFill>
                  <a:schemeClr val="accent1"/>
                </a:solidFill>
                <a:latin typeface="Franklin Gothic Medium" panose="020B0603020102020204" pitchFamily="34" charset="0"/>
                <a:cs typeface="Arial" charset="0"/>
              </a:defRPr>
            </a:lvl1pPr>
          </a:lstStyle>
          <a:p>
            <a:pPr>
              <a:defRPr/>
            </a:pPr>
            <a:fld id="{701D1E09-090B-4257-A97B-CE877C9C4D7A}" type="slidenum">
              <a:rPr lang="de-DE" smtClean="0"/>
              <a:pPr>
                <a:defRPr/>
              </a:pPr>
              <a:t>‹Nr.›</a:t>
            </a:fld>
            <a:endParaRPr lang="de-DE" dirty="0"/>
          </a:p>
        </p:txBody>
      </p:sp>
      <p:pic>
        <p:nvPicPr>
          <p:cNvPr id="9" name="Grafik 8"/>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6744156" y="320535"/>
            <a:ext cx="1963994" cy="989174"/>
          </a:xfrm>
          <a:prstGeom prst="rect">
            <a:avLst/>
          </a:prstGeom>
        </p:spPr>
      </p:pic>
    </p:spTree>
    <p:extLst>
      <p:ext uri="{BB962C8B-B14F-4D97-AF65-F5344CB8AC3E}">
        <p14:creationId xmlns:p14="http://schemas.microsoft.com/office/powerpoint/2010/main" val="1235338412"/>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image" Target="../media/image2.png"/><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image" Target="../media/image1.jpeg"/><Relationship Id="rId5" Type="http://schemas.openxmlformats.org/officeDocument/2006/relationships/slideLayout" Target="../slideLayouts/slideLayout5.xml"/><Relationship Id="rId10"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theme" Target="../theme/theme10.xml"/><Relationship Id="rId1" Type="http://schemas.openxmlformats.org/officeDocument/2006/relationships/slideLayout" Target="../slideLayouts/slideLayout26.xml"/><Relationship Id="rId4" Type="http://schemas.openxmlformats.org/officeDocument/2006/relationships/image" Target="../media/image16.png"/></Relationships>
</file>

<file path=ppt/slideMasters/_rels/slideMaster1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theme" Target="../theme/theme11.xml"/><Relationship Id="rId1" Type="http://schemas.openxmlformats.org/officeDocument/2006/relationships/slideLayout" Target="../slideLayouts/slideLayout27.xml"/><Relationship Id="rId4" Type="http://schemas.openxmlformats.org/officeDocument/2006/relationships/image" Target="../media/image16.png"/></Relationships>
</file>

<file path=ppt/slideMasters/_rels/slideMaster12.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theme" Target="../theme/theme12.xml"/><Relationship Id="rId1" Type="http://schemas.openxmlformats.org/officeDocument/2006/relationships/slideLayout" Target="../slideLayouts/slideLayout28.xml"/><Relationship Id="rId4" Type="http://schemas.openxmlformats.org/officeDocument/2006/relationships/image" Target="../media/image16.png"/></Relationships>
</file>

<file path=ppt/slideMasters/_rels/slideMaster1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theme" Target="../theme/theme13.xml"/><Relationship Id="rId1" Type="http://schemas.openxmlformats.org/officeDocument/2006/relationships/slideLayout" Target="../slideLayouts/slideLayout29.xml"/><Relationship Id="rId4" Type="http://schemas.openxmlformats.org/officeDocument/2006/relationships/image" Target="../media/image16.png"/></Relationships>
</file>

<file path=ppt/slideMasters/_rels/slideMaster14.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theme" Target="../theme/theme14.xml"/><Relationship Id="rId1" Type="http://schemas.openxmlformats.org/officeDocument/2006/relationships/slideLayout" Target="../slideLayouts/slideLayout30.xml"/><Relationship Id="rId4" Type="http://schemas.openxmlformats.org/officeDocument/2006/relationships/image" Target="../media/image16.png"/></Relationships>
</file>

<file path=ppt/slideMasters/_rels/slideMaster15.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theme" Target="../theme/theme15.xml"/><Relationship Id="rId1" Type="http://schemas.openxmlformats.org/officeDocument/2006/relationships/slideLayout" Target="../slideLayouts/slideLayout31.xml"/><Relationship Id="rId4" Type="http://schemas.openxmlformats.org/officeDocument/2006/relationships/image" Target="../media/image16.png"/></Relationships>
</file>

<file path=ppt/slideMasters/_rels/slideMaster16.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theme" Target="../theme/theme16.xml"/><Relationship Id="rId1" Type="http://schemas.openxmlformats.org/officeDocument/2006/relationships/slideLayout" Target="../slideLayouts/slideLayout32.xml"/><Relationship Id="rId4" Type="http://schemas.openxmlformats.org/officeDocument/2006/relationships/image" Target="../media/image16.png"/></Relationships>
</file>

<file path=ppt/slideMasters/_rels/slideMaster17.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theme" Target="../theme/theme17.xml"/><Relationship Id="rId1" Type="http://schemas.openxmlformats.org/officeDocument/2006/relationships/slideLayout" Target="../slideLayouts/slideLayout33.xml"/><Relationship Id="rId4" Type="http://schemas.openxmlformats.org/officeDocument/2006/relationships/image" Target="../media/image16.png"/></Relationships>
</file>

<file path=ppt/slideMasters/_rels/slideMaster18.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theme" Target="../theme/theme18.xml"/><Relationship Id="rId1" Type="http://schemas.openxmlformats.org/officeDocument/2006/relationships/slideLayout" Target="../slideLayouts/slideLayout34.xml"/><Relationship Id="rId4" Type="http://schemas.openxmlformats.org/officeDocument/2006/relationships/image" Target="../media/image16.png"/></Relationships>
</file>

<file path=ppt/slideMasters/_rels/slideMaster19.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theme" Target="../theme/theme19.xml"/><Relationship Id="rId1" Type="http://schemas.openxmlformats.org/officeDocument/2006/relationships/slideLayout" Target="../slideLayouts/slideLayout35.xml"/><Relationship Id="rId4" Type="http://schemas.openxmlformats.org/officeDocument/2006/relationships/image" Target="../media/image16.png"/></Relationships>
</file>

<file path=ppt/slideMasters/_rels/slideMaster2.xml.rels><?xml version="1.0" encoding="UTF-8" standalone="yes"?>
<Relationships xmlns="http://schemas.openxmlformats.org/package/2006/relationships"><Relationship Id="rId8" Type="http://schemas.openxmlformats.org/officeDocument/2006/relationships/tags" Target="../tags/tag3.xml"/><Relationship Id="rId13" Type="http://schemas.openxmlformats.org/officeDocument/2006/relationships/tags" Target="../tags/tag8.xml"/><Relationship Id="rId18" Type="http://schemas.openxmlformats.org/officeDocument/2006/relationships/tags" Target="../tags/tag13.xml"/><Relationship Id="rId26" Type="http://schemas.openxmlformats.org/officeDocument/2006/relationships/tags" Target="../tags/tag21.xml"/><Relationship Id="rId3" Type="http://schemas.openxmlformats.org/officeDocument/2006/relationships/slideLayout" Target="../slideLayouts/slideLayout12.xml"/><Relationship Id="rId21" Type="http://schemas.openxmlformats.org/officeDocument/2006/relationships/tags" Target="../tags/tag16.xml"/><Relationship Id="rId7" Type="http://schemas.openxmlformats.org/officeDocument/2006/relationships/tags" Target="../tags/tag2.xml"/><Relationship Id="rId12" Type="http://schemas.openxmlformats.org/officeDocument/2006/relationships/tags" Target="../tags/tag7.xml"/><Relationship Id="rId17" Type="http://schemas.openxmlformats.org/officeDocument/2006/relationships/tags" Target="../tags/tag12.xml"/><Relationship Id="rId25" Type="http://schemas.openxmlformats.org/officeDocument/2006/relationships/tags" Target="../tags/tag20.xml"/><Relationship Id="rId2" Type="http://schemas.openxmlformats.org/officeDocument/2006/relationships/slideLayout" Target="../slideLayouts/slideLayout11.xml"/><Relationship Id="rId16" Type="http://schemas.openxmlformats.org/officeDocument/2006/relationships/tags" Target="../tags/tag11.xml"/><Relationship Id="rId20" Type="http://schemas.openxmlformats.org/officeDocument/2006/relationships/tags" Target="../tags/tag15.xml"/><Relationship Id="rId29" Type="http://schemas.openxmlformats.org/officeDocument/2006/relationships/tags" Target="../tags/tag24.xml"/><Relationship Id="rId1" Type="http://schemas.openxmlformats.org/officeDocument/2006/relationships/slideLayout" Target="../slideLayouts/slideLayout10.xml"/><Relationship Id="rId6" Type="http://schemas.openxmlformats.org/officeDocument/2006/relationships/theme" Target="../theme/theme2.xml"/><Relationship Id="rId11" Type="http://schemas.openxmlformats.org/officeDocument/2006/relationships/tags" Target="../tags/tag6.xml"/><Relationship Id="rId24" Type="http://schemas.openxmlformats.org/officeDocument/2006/relationships/tags" Target="../tags/tag19.xml"/><Relationship Id="rId5" Type="http://schemas.openxmlformats.org/officeDocument/2006/relationships/slideLayout" Target="../slideLayouts/slideLayout14.xml"/><Relationship Id="rId15" Type="http://schemas.openxmlformats.org/officeDocument/2006/relationships/tags" Target="../tags/tag10.xml"/><Relationship Id="rId23" Type="http://schemas.openxmlformats.org/officeDocument/2006/relationships/tags" Target="../tags/tag18.xml"/><Relationship Id="rId28" Type="http://schemas.openxmlformats.org/officeDocument/2006/relationships/tags" Target="../tags/tag23.xml"/><Relationship Id="rId10" Type="http://schemas.openxmlformats.org/officeDocument/2006/relationships/tags" Target="../tags/tag5.xml"/><Relationship Id="rId19" Type="http://schemas.openxmlformats.org/officeDocument/2006/relationships/tags" Target="../tags/tag14.xml"/><Relationship Id="rId4" Type="http://schemas.openxmlformats.org/officeDocument/2006/relationships/slideLayout" Target="../slideLayouts/slideLayout13.xml"/><Relationship Id="rId9" Type="http://schemas.openxmlformats.org/officeDocument/2006/relationships/tags" Target="../tags/tag4.xml"/><Relationship Id="rId14" Type="http://schemas.openxmlformats.org/officeDocument/2006/relationships/tags" Target="../tags/tag9.xml"/><Relationship Id="rId22" Type="http://schemas.openxmlformats.org/officeDocument/2006/relationships/tags" Target="../tags/tag17.xml"/><Relationship Id="rId27" Type="http://schemas.openxmlformats.org/officeDocument/2006/relationships/tags" Target="../tags/tag22.xml"/><Relationship Id="rId30" Type="http://schemas.openxmlformats.org/officeDocument/2006/relationships/image" Target="../media/image6.png"/></Relationships>
</file>

<file path=ppt/slideMasters/_rels/slideMaster20.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theme" Target="../theme/theme20.xml"/><Relationship Id="rId1" Type="http://schemas.openxmlformats.org/officeDocument/2006/relationships/slideLayout" Target="../slideLayouts/slideLayout36.xml"/><Relationship Id="rId4" Type="http://schemas.openxmlformats.org/officeDocument/2006/relationships/image" Target="../media/image16.png"/></Relationships>
</file>

<file path=ppt/slideMasters/_rels/slideMaster2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theme" Target="../theme/theme21.xml"/><Relationship Id="rId1" Type="http://schemas.openxmlformats.org/officeDocument/2006/relationships/slideLayout" Target="../slideLayouts/slideLayout37.xml"/><Relationship Id="rId4" Type="http://schemas.openxmlformats.org/officeDocument/2006/relationships/image" Target="../media/image16.png"/></Relationships>
</file>

<file path=ppt/slideMasters/_rels/slideMaster22.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theme" Target="../theme/theme22.xml"/><Relationship Id="rId1" Type="http://schemas.openxmlformats.org/officeDocument/2006/relationships/slideLayout" Target="../slideLayouts/slideLayout38.xml"/><Relationship Id="rId4" Type="http://schemas.openxmlformats.org/officeDocument/2006/relationships/image" Target="../media/image16.png"/></Relationships>
</file>

<file path=ppt/slideMasters/_rels/slideMaster2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theme" Target="../theme/theme23.xml"/><Relationship Id="rId1" Type="http://schemas.openxmlformats.org/officeDocument/2006/relationships/slideLayout" Target="../slideLayouts/slideLayout39.xml"/><Relationship Id="rId4" Type="http://schemas.openxmlformats.org/officeDocument/2006/relationships/image" Target="../media/image16.png"/></Relationships>
</file>

<file path=ppt/slideMasters/_rels/slideMaster24.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theme" Target="../theme/theme24.xml"/><Relationship Id="rId1" Type="http://schemas.openxmlformats.org/officeDocument/2006/relationships/slideLayout" Target="../slideLayouts/slideLayout40.xml"/><Relationship Id="rId4" Type="http://schemas.openxmlformats.org/officeDocument/2006/relationships/image" Target="../media/image16.png"/></Relationships>
</file>

<file path=ppt/slideMasters/_rels/slideMaster25.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theme" Target="../theme/theme25.xml"/><Relationship Id="rId1" Type="http://schemas.openxmlformats.org/officeDocument/2006/relationships/slideLayout" Target="../slideLayouts/slideLayout41.xml"/><Relationship Id="rId4" Type="http://schemas.openxmlformats.org/officeDocument/2006/relationships/image" Target="../media/image16.png"/></Relationships>
</file>

<file path=ppt/slideMasters/_rels/slideMaster26.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theme" Target="../theme/theme26.xml"/><Relationship Id="rId1" Type="http://schemas.openxmlformats.org/officeDocument/2006/relationships/slideLayout" Target="../slideLayouts/slideLayout42.xml"/><Relationship Id="rId4" Type="http://schemas.openxmlformats.org/officeDocument/2006/relationships/image" Target="../media/image16.png"/></Relationships>
</file>

<file path=ppt/slideMasters/_rels/slideMaster3.xml.rels><?xml version="1.0" encoding="UTF-8" standalone="yes"?>
<Relationships xmlns="http://schemas.openxmlformats.org/package/2006/relationships"><Relationship Id="rId8" Type="http://schemas.openxmlformats.org/officeDocument/2006/relationships/tags" Target="../tags/tag25.xml"/><Relationship Id="rId13" Type="http://schemas.openxmlformats.org/officeDocument/2006/relationships/tags" Target="../tags/tag30.xml"/><Relationship Id="rId3" Type="http://schemas.openxmlformats.org/officeDocument/2006/relationships/slideLayout" Target="../slideLayouts/slideLayout17.xml"/><Relationship Id="rId7" Type="http://schemas.openxmlformats.org/officeDocument/2006/relationships/vmlDrawing" Target="../drawings/vmlDrawing2.vml"/><Relationship Id="rId12" Type="http://schemas.openxmlformats.org/officeDocument/2006/relationships/tags" Target="../tags/tag29.xml"/><Relationship Id="rId2" Type="http://schemas.openxmlformats.org/officeDocument/2006/relationships/slideLayout" Target="../slideLayouts/slideLayout16.xml"/><Relationship Id="rId1" Type="http://schemas.openxmlformats.org/officeDocument/2006/relationships/slideLayout" Target="../slideLayouts/slideLayout15.xml"/><Relationship Id="rId6" Type="http://schemas.openxmlformats.org/officeDocument/2006/relationships/theme" Target="../theme/theme3.xml"/><Relationship Id="rId11" Type="http://schemas.openxmlformats.org/officeDocument/2006/relationships/tags" Target="../tags/tag28.xml"/><Relationship Id="rId5" Type="http://schemas.openxmlformats.org/officeDocument/2006/relationships/slideLayout" Target="../slideLayouts/slideLayout19.xml"/><Relationship Id="rId10" Type="http://schemas.openxmlformats.org/officeDocument/2006/relationships/tags" Target="../tags/tag27.xml"/><Relationship Id="rId4" Type="http://schemas.openxmlformats.org/officeDocument/2006/relationships/slideLayout" Target="../slideLayouts/slideLayout18.xml"/><Relationship Id="rId9" Type="http://schemas.openxmlformats.org/officeDocument/2006/relationships/tags" Target="../tags/tag26.xml"/><Relationship Id="rId14" Type="http://schemas.openxmlformats.org/officeDocument/2006/relationships/oleObject" Target="../embeddings/oleObject2.bin"/></Relationships>
</file>

<file path=ppt/slideMasters/_rels/slideMaster4.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theme" Target="../theme/theme4.xml"/><Relationship Id="rId1" Type="http://schemas.openxmlformats.org/officeDocument/2006/relationships/slideLayout" Target="../slideLayouts/slideLayout20.xml"/><Relationship Id="rId6" Type="http://schemas.openxmlformats.org/officeDocument/2006/relationships/image" Target="../media/image14.png"/><Relationship Id="rId5" Type="http://schemas.openxmlformats.org/officeDocument/2006/relationships/image" Target="../media/image13.png"/><Relationship Id="rId4" Type="http://schemas.openxmlformats.org/officeDocument/2006/relationships/image" Target="../media/image12.png"/></Relationships>
</file>

<file path=ppt/slideMasters/_rels/slideMaster5.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theme" Target="../theme/theme5.xml"/><Relationship Id="rId1" Type="http://schemas.openxmlformats.org/officeDocument/2006/relationships/slideLayout" Target="../slideLayouts/slideLayout21.xml"/><Relationship Id="rId6" Type="http://schemas.openxmlformats.org/officeDocument/2006/relationships/image" Target="../media/image14.png"/><Relationship Id="rId5" Type="http://schemas.openxmlformats.org/officeDocument/2006/relationships/image" Target="../media/image13.png"/><Relationship Id="rId4" Type="http://schemas.openxmlformats.org/officeDocument/2006/relationships/image" Target="../media/image12.png"/></Relationships>
</file>

<file path=ppt/slideMasters/_rels/slideMaster6.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theme" Target="../theme/theme6.xml"/><Relationship Id="rId1" Type="http://schemas.openxmlformats.org/officeDocument/2006/relationships/slideLayout" Target="../slideLayouts/slideLayout22.xml"/><Relationship Id="rId4" Type="http://schemas.openxmlformats.org/officeDocument/2006/relationships/image" Target="../media/image16.png"/></Relationships>
</file>

<file path=ppt/slideMasters/_rels/slideMaster7.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theme" Target="../theme/theme7.xml"/><Relationship Id="rId1" Type="http://schemas.openxmlformats.org/officeDocument/2006/relationships/slideLayout" Target="../slideLayouts/slideLayout23.xml"/><Relationship Id="rId4" Type="http://schemas.openxmlformats.org/officeDocument/2006/relationships/image" Target="../media/image16.png"/></Relationships>
</file>

<file path=ppt/slideMasters/_rels/slideMaster8.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theme" Target="../theme/theme8.xml"/><Relationship Id="rId1" Type="http://schemas.openxmlformats.org/officeDocument/2006/relationships/slideLayout" Target="../slideLayouts/slideLayout24.xml"/><Relationship Id="rId4" Type="http://schemas.openxmlformats.org/officeDocument/2006/relationships/image" Target="../media/image16.png"/></Relationships>
</file>

<file path=ppt/slideMasters/_rels/slideMaster9.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theme" Target="../theme/theme9.xml"/><Relationship Id="rId1" Type="http://schemas.openxmlformats.org/officeDocument/2006/relationships/slideLayout" Target="../slideLayouts/slideLayout25.xml"/><Relationship Id="rId4" Type="http://schemas.openxmlformats.org/officeDocument/2006/relationships/image" Target="../media/image16.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12" name="Picture 8" descr="\\psf\Host\Users\cd\Desktop\Startbild_4zu3-Fuss.jpg"/>
          <p:cNvPicPr>
            <a:picLocks noChangeAspect="1" noChangeArrowheads="1"/>
          </p:cNvPicPr>
          <p:nvPr userDrawn="1"/>
        </p:nvPicPr>
        <p:blipFill>
          <a:blip r:embed="rId11">
            <a:extLst>
              <a:ext uri="{28A0092B-C50C-407E-A947-70E740481C1C}">
                <a14:useLocalDpi xmlns:a14="http://schemas.microsoft.com/office/drawing/2010/main" val="0"/>
              </a:ext>
            </a:extLst>
          </a:blip>
          <a:srcRect/>
          <a:stretch>
            <a:fillRect/>
          </a:stretch>
        </p:blipFill>
        <p:spPr bwMode="auto">
          <a:xfrm>
            <a:off x="0" y="6307138"/>
            <a:ext cx="9144000" cy="550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Rectangle 2"/>
          <p:cNvSpPr>
            <a:spLocks noGrp="1" noChangeArrowheads="1"/>
          </p:cNvSpPr>
          <p:nvPr>
            <p:ph type="title"/>
          </p:nvPr>
        </p:nvSpPr>
        <p:spPr bwMode="auto">
          <a:xfrm>
            <a:off x="486000" y="648001"/>
            <a:ext cx="8172000" cy="7381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bodyPr>
          <a:lstStyle/>
          <a:p>
            <a:pPr lvl="0"/>
            <a:r>
              <a:rPr lang="en-GB" noProof="0" dirty="0" smtClean="0"/>
              <a:t>Click here to insert chart title</a:t>
            </a:r>
          </a:p>
        </p:txBody>
      </p:sp>
      <p:sp>
        <p:nvSpPr>
          <p:cNvPr id="10" name="Rectangle 3"/>
          <p:cNvSpPr>
            <a:spLocks noGrp="1" noChangeArrowheads="1"/>
          </p:cNvSpPr>
          <p:nvPr>
            <p:ph type="body" idx="1"/>
          </p:nvPr>
        </p:nvSpPr>
        <p:spPr bwMode="auto">
          <a:xfrm>
            <a:off x="485999" y="1591200"/>
            <a:ext cx="8172000" cy="433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bodyPr>
          <a:lstStyle/>
          <a:p>
            <a:pPr lvl="0"/>
            <a:r>
              <a:rPr lang="en-GB" noProof="0" dirty="0" smtClean="0"/>
              <a:t>Master text format</a:t>
            </a:r>
          </a:p>
          <a:p>
            <a:pPr lvl="1"/>
            <a:r>
              <a:rPr lang="en-GB" noProof="0" dirty="0" smtClean="0"/>
              <a:t>Second Level</a:t>
            </a:r>
          </a:p>
          <a:p>
            <a:pPr lvl="2"/>
            <a:r>
              <a:rPr lang="en-GB" noProof="0" dirty="0" smtClean="0"/>
              <a:t>Third Level</a:t>
            </a:r>
          </a:p>
          <a:p>
            <a:pPr lvl="3"/>
            <a:r>
              <a:rPr lang="en-GB" noProof="0" dirty="0" smtClean="0"/>
              <a:t>Fourth Level</a:t>
            </a:r>
          </a:p>
          <a:p>
            <a:pPr lvl="4"/>
            <a:r>
              <a:rPr lang="en-GB" noProof="0" dirty="0" smtClean="0"/>
              <a:t>Fifth Level</a:t>
            </a:r>
            <a:endParaRPr lang="en-GB" noProof="0" dirty="0"/>
          </a:p>
        </p:txBody>
      </p:sp>
      <p:sp>
        <p:nvSpPr>
          <p:cNvPr id="7" name="Rectangle 50"/>
          <p:cNvSpPr>
            <a:spLocks noGrp="1" noChangeArrowheads="1"/>
          </p:cNvSpPr>
          <p:nvPr>
            <p:ph type="sldNum" sz="quarter" idx="4"/>
          </p:nvPr>
        </p:nvSpPr>
        <p:spPr bwMode="auto">
          <a:xfrm>
            <a:off x="486000" y="125999"/>
            <a:ext cx="1044000" cy="144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bodyPr>
          <a:lstStyle>
            <a:lvl1pPr>
              <a:lnSpc>
                <a:spcPct val="100000"/>
              </a:lnSpc>
              <a:buFontTx/>
              <a:buNone/>
              <a:defRPr lang="de-DE" sz="800" kern="1200">
                <a:solidFill>
                  <a:srgbClr val="686868"/>
                </a:solidFill>
                <a:latin typeface="Arial" charset="0"/>
                <a:ea typeface="ヒラギノ角ゴ Pro W3" charset="-128"/>
                <a:cs typeface="+mn-cs"/>
              </a:defRPr>
            </a:lvl1pPr>
          </a:lstStyle>
          <a:p>
            <a:pPr>
              <a:defRPr/>
            </a:pPr>
            <a:r>
              <a:rPr lang="en-GB" noProof="0" dirty="0" smtClean="0"/>
              <a:t>DLR.de  •  Chart </a:t>
            </a:r>
            <a:fld id="{18C7CB6D-895A-4F21-B0E7-2185F6FE5534}" type="slidenum">
              <a:rPr lang="en-GB" noProof="0" smtClean="0"/>
              <a:pPr>
                <a:defRPr/>
              </a:pPr>
              <a:t>‹Nr.›</a:t>
            </a:fld>
            <a:endParaRPr lang="en-GB" noProof="0" dirty="0"/>
          </a:p>
        </p:txBody>
      </p:sp>
      <p:sp>
        <p:nvSpPr>
          <p:cNvPr id="8" name="Rectangle 51"/>
          <p:cNvSpPr>
            <a:spLocks noGrp="1" noChangeArrowheads="1"/>
          </p:cNvSpPr>
          <p:nvPr>
            <p:ph type="ftr" sz="quarter" idx="3"/>
          </p:nvPr>
        </p:nvSpPr>
        <p:spPr bwMode="auto">
          <a:xfrm>
            <a:off x="1529999" y="125999"/>
            <a:ext cx="7128000" cy="144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bodyPr>
          <a:lstStyle>
            <a:lvl1pPr>
              <a:lnSpc>
                <a:spcPct val="100000"/>
              </a:lnSpc>
              <a:buFontTx/>
              <a:buNone/>
              <a:defRPr sz="800">
                <a:solidFill>
                  <a:srgbClr val="686868"/>
                </a:solidFill>
                <a:latin typeface="Arial" pitchFamily="34" charset="0"/>
                <a:cs typeface="+mn-cs"/>
              </a:defRPr>
            </a:lvl1pPr>
          </a:lstStyle>
          <a:p>
            <a:pPr>
              <a:defRPr/>
            </a:pPr>
            <a:r>
              <a:rPr lang="en-GB" noProof="0" smtClean="0"/>
              <a:t>&gt;AKE &gt;Solarthermische Kraftwerke &gt; Pitz-Paal &gt; 10./11.4.2014</a:t>
            </a:r>
            <a:endParaRPr lang="en-GB" noProof="0" dirty="0"/>
          </a:p>
        </p:txBody>
      </p:sp>
      <p:pic>
        <p:nvPicPr>
          <p:cNvPr id="11" name="Grafik 10" descr="dlr_signet.png"/>
          <p:cNvPicPr>
            <a:picLocks noChangeAspect="1"/>
          </p:cNvPicPr>
          <p:nvPr userDrawn="1"/>
        </p:nvPicPr>
        <p:blipFill>
          <a:blip r:embed="rId12" cstate="print">
            <a:extLst>
              <a:ext uri="{28A0092B-C50C-407E-A947-70E740481C1C}">
                <a14:useLocalDpi xmlns:a14="http://schemas.microsoft.com/office/drawing/2010/main" val="0"/>
              </a:ext>
            </a:extLst>
          </a:blip>
          <a:srcRect/>
          <a:stretch>
            <a:fillRect/>
          </a:stretch>
        </p:blipFill>
        <p:spPr bwMode="auto">
          <a:xfrm>
            <a:off x="334963" y="6143626"/>
            <a:ext cx="571500"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18367548"/>
      </p:ext>
    </p:extLst>
  </p:cSld>
  <p:clrMap bg1="lt1" tx1="dk1" bg2="lt2" tx2="dk2" accent1="accent1" accent2="accent2" accent3="accent3" accent4="accent4" accent5="accent5" accent6="accent6" hlink="hlink" folHlink="folHlink"/>
  <p:sldLayoutIdLst>
    <p:sldLayoutId id="2147483649" r:id="rId1"/>
    <p:sldLayoutId id="2147483659" r:id="rId2"/>
    <p:sldLayoutId id="2147483660" r:id="rId3"/>
    <p:sldLayoutId id="2147483661" r:id="rId4"/>
    <p:sldLayoutId id="2147483662" r:id="rId5"/>
    <p:sldLayoutId id="2147483663" r:id="rId6"/>
    <p:sldLayoutId id="2147483665" r:id="rId7"/>
    <p:sldLayoutId id="2147483666" r:id="rId8"/>
    <p:sldLayoutId id="2147483673" r:id="rId9"/>
  </p:sldLayoutIdLst>
  <p:timing>
    <p:tnLst>
      <p:par>
        <p:cTn id="1" dur="indefinite" restart="never" nodeType="tmRoot"/>
      </p:par>
    </p:tnLst>
  </p:timing>
  <p:hf hdr="0" dt="0"/>
  <p:txStyles>
    <p:titleStyle>
      <a:lvl1pPr algn="l" defTabSz="914259" rtl="0" eaLnBrk="1" latinLnBrk="0" hangingPunct="1">
        <a:spcBef>
          <a:spcPct val="0"/>
        </a:spcBef>
        <a:buNone/>
        <a:defRPr sz="2400" b="1" kern="1200">
          <a:solidFill>
            <a:srgbClr val="686868"/>
          </a:solidFill>
          <a:latin typeface="Arial" pitchFamily="34" charset="0"/>
          <a:ea typeface="+mj-ea"/>
          <a:cs typeface="Arial" pitchFamily="34" charset="0"/>
        </a:defRPr>
      </a:lvl1pPr>
    </p:titleStyle>
    <p:bodyStyle>
      <a:lvl1pPr marL="179973" indent="-179973" algn="l" defTabSz="914259" rtl="0" eaLnBrk="1" latinLnBrk="0" hangingPunct="1">
        <a:spcBef>
          <a:spcPts val="300"/>
        </a:spcBef>
        <a:spcAft>
          <a:spcPts val="0"/>
        </a:spcAft>
        <a:buFont typeface="Arial" pitchFamily="34" charset="0"/>
        <a:buChar char="•"/>
        <a:defRPr sz="1800" kern="1200">
          <a:solidFill>
            <a:schemeClr val="tx1"/>
          </a:solidFill>
          <a:latin typeface="Arial" pitchFamily="34" charset="0"/>
          <a:ea typeface="+mn-ea"/>
          <a:cs typeface="Arial" pitchFamily="34" charset="0"/>
        </a:defRPr>
      </a:lvl1pPr>
      <a:lvl2pPr marL="626304" indent="-179973" algn="l" defTabSz="914259" rtl="0" eaLnBrk="1" latinLnBrk="0" hangingPunct="1">
        <a:spcBef>
          <a:spcPts val="0"/>
        </a:spcBef>
        <a:buFont typeface="Arial" pitchFamily="34" charset="0"/>
        <a:buChar char="•"/>
        <a:defRPr sz="1800" kern="1200">
          <a:solidFill>
            <a:schemeClr val="tx1"/>
          </a:solidFill>
          <a:latin typeface="Arial" pitchFamily="34" charset="0"/>
          <a:ea typeface="+mn-ea"/>
          <a:cs typeface="Arial" pitchFamily="34" charset="0"/>
        </a:defRPr>
      </a:lvl2pPr>
      <a:lvl3pPr marL="1076235" indent="-179973" algn="l" defTabSz="914259" rtl="0" eaLnBrk="1" latinLnBrk="0" hangingPunct="1">
        <a:spcBef>
          <a:spcPts val="0"/>
        </a:spcBef>
        <a:buFont typeface="Arial" pitchFamily="34" charset="0"/>
        <a:buChar char="•"/>
        <a:defRPr sz="1800" kern="1200">
          <a:solidFill>
            <a:schemeClr val="tx1"/>
          </a:solidFill>
          <a:latin typeface="Arial" pitchFamily="34" charset="0"/>
          <a:ea typeface="+mn-ea"/>
          <a:cs typeface="Arial" pitchFamily="34" charset="0"/>
        </a:defRPr>
      </a:lvl3pPr>
      <a:lvl4pPr marL="1522566" indent="-179973" algn="l" defTabSz="914259" rtl="0" eaLnBrk="1" latinLnBrk="0" hangingPunct="1">
        <a:spcBef>
          <a:spcPts val="0"/>
        </a:spcBef>
        <a:buFont typeface="Arial" pitchFamily="34" charset="0"/>
        <a:buChar char="•"/>
        <a:defRPr sz="1800" kern="1200">
          <a:solidFill>
            <a:schemeClr val="tx1"/>
          </a:solidFill>
          <a:latin typeface="Arial" pitchFamily="34" charset="0"/>
          <a:ea typeface="+mn-ea"/>
          <a:cs typeface="Arial" pitchFamily="34" charset="0"/>
        </a:defRPr>
      </a:lvl4pPr>
      <a:lvl5pPr marL="1968898" indent="-179973" algn="l" defTabSz="914259" rtl="0" eaLnBrk="1" latinLnBrk="0" hangingPunct="1">
        <a:spcBef>
          <a:spcPts val="0"/>
        </a:spcBef>
        <a:buFont typeface="Arial" pitchFamily="34" charset="0"/>
        <a:buChar char="•"/>
        <a:defRPr sz="1800" kern="1200">
          <a:solidFill>
            <a:schemeClr val="tx1"/>
          </a:solidFill>
          <a:latin typeface="Arial" pitchFamily="34" charset="0"/>
          <a:ea typeface="+mn-ea"/>
          <a:cs typeface="Arial" pitchFamily="34" charset="0"/>
        </a:defRPr>
      </a:lvl5pPr>
      <a:lvl6pPr marL="2514215" indent="-228564" algn="l" defTabSz="914259"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344" indent="-228564" algn="l" defTabSz="914259"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475" indent="-228564" algn="l" defTabSz="91425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603" indent="-228564" algn="l" defTabSz="914259"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de-DE"/>
      </a:defPPr>
      <a:lvl1pPr marL="0" algn="l" defTabSz="914259" rtl="0" eaLnBrk="1" latinLnBrk="0" hangingPunct="1">
        <a:defRPr sz="1800" kern="1200">
          <a:solidFill>
            <a:schemeClr val="tx1"/>
          </a:solidFill>
          <a:latin typeface="+mn-lt"/>
          <a:ea typeface="+mn-ea"/>
          <a:cs typeface="+mn-cs"/>
        </a:defRPr>
      </a:lvl1pPr>
      <a:lvl2pPr marL="457130" algn="l" defTabSz="914259" rtl="0" eaLnBrk="1" latinLnBrk="0" hangingPunct="1">
        <a:defRPr sz="1800" kern="1200">
          <a:solidFill>
            <a:schemeClr val="tx1"/>
          </a:solidFill>
          <a:latin typeface="+mn-lt"/>
          <a:ea typeface="+mn-ea"/>
          <a:cs typeface="+mn-cs"/>
        </a:defRPr>
      </a:lvl2pPr>
      <a:lvl3pPr marL="914259" algn="l" defTabSz="914259" rtl="0" eaLnBrk="1" latinLnBrk="0" hangingPunct="1">
        <a:defRPr sz="1800" kern="1200">
          <a:solidFill>
            <a:schemeClr val="tx1"/>
          </a:solidFill>
          <a:latin typeface="+mn-lt"/>
          <a:ea typeface="+mn-ea"/>
          <a:cs typeface="+mn-cs"/>
        </a:defRPr>
      </a:lvl3pPr>
      <a:lvl4pPr marL="1371390" algn="l" defTabSz="914259" rtl="0" eaLnBrk="1" latinLnBrk="0" hangingPunct="1">
        <a:defRPr sz="1800" kern="1200">
          <a:solidFill>
            <a:schemeClr val="tx1"/>
          </a:solidFill>
          <a:latin typeface="+mn-lt"/>
          <a:ea typeface="+mn-ea"/>
          <a:cs typeface="+mn-cs"/>
        </a:defRPr>
      </a:lvl4pPr>
      <a:lvl5pPr marL="1828519" algn="l" defTabSz="914259" rtl="0" eaLnBrk="1" latinLnBrk="0" hangingPunct="1">
        <a:defRPr sz="1800" kern="1200">
          <a:solidFill>
            <a:schemeClr val="tx1"/>
          </a:solidFill>
          <a:latin typeface="+mn-lt"/>
          <a:ea typeface="+mn-ea"/>
          <a:cs typeface="+mn-cs"/>
        </a:defRPr>
      </a:lvl5pPr>
      <a:lvl6pPr marL="2285649" algn="l" defTabSz="914259" rtl="0" eaLnBrk="1" latinLnBrk="0" hangingPunct="1">
        <a:defRPr sz="1800" kern="1200">
          <a:solidFill>
            <a:schemeClr val="tx1"/>
          </a:solidFill>
          <a:latin typeface="+mn-lt"/>
          <a:ea typeface="+mn-ea"/>
          <a:cs typeface="+mn-cs"/>
        </a:defRPr>
      </a:lvl6pPr>
      <a:lvl7pPr marL="2742780" algn="l" defTabSz="914259" rtl="0" eaLnBrk="1" latinLnBrk="0" hangingPunct="1">
        <a:defRPr sz="1800" kern="1200">
          <a:solidFill>
            <a:schemeClr val="tx1"/>
          </a:solidFill>
          <a:latin typeface="+mn-lt"/>
          <a:ea typeface="+mn-ea"/>
          <a:cs typeface="+mn-cs"/>
        </a:defRPr>
      </a:lvl7pPr>
      <a:lvl8pPr marL="3199908" algn="l" defTabSz="914259" rtl="0" eaLnBrk="1" latinLnBrk="0" hangingPunct="1">
        <a:defRPr sz="1800" kern="1200">
          <a:solidFill>
            <a:schemeClr val="tx1"/>
          </a:solidFill>
          <a:latin typeface="+mn-lt"/>
          <a:ea typeface="+mn-ea"/>
          <a:cs typeface="+mn-cs"/>
        </a:defRPr>
      </a:lvl8pPr>
      <a:lvl9pPr marL="3657039" algn="l" defTabSz="914259"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3"/>
          <p:cNvSpPr>
            <a:spLocks noGrp="1" noChangeArrowheads="1"/>
          </p:cNvSpPr>
          <p:nvPr>
            <p:ph type="title"/>
          </p:nvPr>
        </p:nvSpPr>
        <p:spPr bwMode="auto">
          <a:xfrm>
            <a:off x="206375" y="260350"/>
            <a:ext cx="8229600" cy="90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de-DE" altLang="de-DE" smtClean="0"/>
              <a:t>TITELMASTERFORMAT</a:t>
            </a:r>
            <a:br>
              <a:rPr lang="de-DE" altLang="de-DE" smtClean="0"/>
            </a:br>
            <a:r>
              <a:rPr lang="de-DE" altLang="de-DE" smtClean="0"/>
              <a:t>Unterzeile manuell auf Seite umfärben</a:t>
            </a:r>
          </a:p>
        </p:txBody>
      </p:sp>
      <p:sp>
        <p:nvSpPr>
          <p:cNvPr id="1027" name="Rectangle 4"/>
          <p:cNvSpPr>
            <a:spLocks noGrp="1" noChangeArrowheads="1"/>
          </p:cNvSpPr>
          <p:nvPr>
            <p:ph type="body" idx="1"/>
          </p:nvPr>
        </p:nvSpPr>
        <p:spPr bwMode="auto">
          <a:xfrm>
            <a:off x="250825" y="1484313"/>
            <a:ext cx="8229600" cy="395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de-DE" altLang="de-DE" smtClean="0"/>
              <a:t>Die farbigen Sekundärfarben fungieren sowohl als Codierung (Navigation) innerhalb der Kommunikation als auch zur Auflockerung des gesamten visuellen Auftritts. </a:t>
            </a:r>
          </a:p>
          <a:p>
            <a:pPr lvl="1"/>
            <a:r>
              <a:rPr lang="de-DE" altLang="de-DE" smtClean="0"/>
              <a:t>Mastertextformat bearbeiten</a:t>
            </a:r>
          </a:p>
          <a:p>
            <a:pPr lvl="1"/>
            <a:r>
              <a:rPr lang="de-DE" altLang="de-DE" smtClean="0"/>
              <a:t>Als weitere Sekundärfarben ergänzen drei Grautöne Seriosität und Neutralität.</a:t>
            </a:r>
          </a:p>
          <a:p>
            <a:pPr lvl="1"/>
            <a:r>
              <a:rPr lang="de-DE" altLang="de-DE" smtClean="0"/>
              <a:t>Die farbigen Sekundärfarben fungieren sowohl als Codierung (Navigation) innerhalb der Kommunikation als auch zur Auflockerung des gesamten visuellen Auftritts.</a:t>
            </a:r>
          </a:p>
          <a:p>
            <a:pPr lvl="2"/>
            <a:r>
              <a:rPr lang="de-DE" altLang="de-DE" smtClean="0"/>
              <a:t>Punkt x</a:t>
            </a:r>
          </a:p>
          <a:p>
            <a:pPr lvl="2"/>
            <a:r>
              <a:rPr lang="de-DE" altLang="de-DE" smtClean="0"/>
              <a:t>Punkt y</a:t>
            </a:r>
          </a:p>
        </p:txBody>
      </p:sp>
      <p:sp>
        <p:nvSpPr>
          <p:cNvPr id="3077" name="Rectangle 5"/>
          <p:cNvSpPr>
            <a:spLocks noGrp="1" noChangeArrowheads="1"/>
          </p:cNvSpPr>
          <p:nvPr>
            <p:ph type="sldNum" sz="quarter" idx="4"/>
          </p:nvPr>
        </p:nvSpPr>
        <p:spPr bwMode="auto">
          <a:xfrm>
            <a:off x="34925" y="63087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800">
                <a:solidFill>
                  <a:schemeClr val="bg1"/>
                </a:solidFill>
                <a:latin typeface="Arial" charset="0"/>
                <a:cs typeface="+mn-cs"/>
              </a:defRPr>
            </a:lvl1pPr>
          </a:lstStyle>
          <a:p>
            <a:pPr defTabSz="914400" fontAlgn="base">
              <a:spcBef>
                <a:spcPct val="0"/>
              </a:spcBef>
              <a:spcAft>
                <a:spcPct val="0"/>
              </a:spcAft>
              <a:defRPr/>
            </a:pPr>
            <a:r>
              <a:rPr lang="de-DE">
                <a:solidFill>
                  <a:srgbClr val="FFFFFF"/>
                </a:solidFill>
              </a:rPr>
              <a:t>SEITE </a:t>
            </a:r>
            <a:fld id="{97A71DC1-65EA-4E7A-9E70-48ED277F4F85}" type="slidenum">
              <a:rPr lang="de-DE">
                <a:solidFill>
                  <a:srgbClr val="FFFFFF"/>
                </a:solidFill>
              </a:rPr>
              <a:pPr defTabSz="914400" fontAlgn="base">
                <a:spcBef>
                  <a:spcPct val="0"/>
                </a:spcBef>
                <a:spcAft>
                  <a:spcPct val="0"/>
                </a:spcAft>
                <a:defRPr/>
              </a:pPr>
              <a:t>‹Nr.›</a:t>
            </a:fld>
            <a:endParaRPr lang="de-DE">
              <a:solidFill>
                <a:srgbClr val="FFFFFF"/>
              </a:solidFill>
            </a:endParaRPr>
          </a:p>
        </p:txBody>
      </p:sp>
      <p:pic>
        <p:nvPicPr>
          <p:cNvPr id="1029" name="Picture 7" descr="folien_footer_energie"/>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0" y="6626225"/>
            <a:ext cx="9144000"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0" name="Picture 11" descr="HG_LOGO_S_ENG_RGB"/>
          <p:cNvPicPr>
            <a:picLocks noChangeAspect="1" noChangeArrowheads="1"/>
          </p:cNvPicPr>
          <p:nvPr userDrawn="1"/>
        </p:nvPicPr>
        <p:blipFill>
          <a:blip r:embed="rId4" cstate="screen">
            <a:extLst>
              <a:ext uri="{28A0092B-C50C-407E-A947-70E740481C1C}">
                <a14:useLocalDpi xmlns:a14="http://schemas.microsoft.com/office/drawing/2010/main"/>
              </a:ext>
            </a:extLst>
          </a:blip>
          <a:srcRect/>
          <a:stretch>
            <a:fillRect/>
          </a:stretch>
        </p:blipFill>
        <p:spPr bwMode="auto">
          <a:xfrm>
            <a:off x="7375525" y="6000750"/>
            <a:ext cx="1433513" cy="633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3690" r:id="rId1"/>
  </p:sldLayoutIdLst>
  <p:txStyles>
    <p:titleStyle>
      <a:lvl1pPr algn="l" rtl="0" eaLnBrk="0" fontAlgn="base" hangingPunct="0">
        <a:lnSpc>
          <a:spcPts val="3200"/>
        </a:lnSpc>
        <a:spcBef>
          <a:spcPct val="0"/>
        </a:spcBef>
        <a:spcAft>
          <a:spcPct val="0"/>
        </a:spcAft>
        <a:defRPr sz="3000" b="1">
          <a:solidFill>
            <a:srgbClr val="00589C"/>
          </a:solidFill>
          <a:latin typeface="+mj-lt"/>
          <a:ea typeface="+mj-ea"/>
          <a:cs typeface="+mj-cs"/>
        </a:defRPr>
      </a:lvl1pPr>
      <a:lvl2pPr algn="l" rtl="0" eaLnBrk="0" fontAlgn="base" hangingPunct="0">
        <a:lnSpc>
          <a:spcPts val="3200"/>
        </a:lnSpc>
        <a:spcBef>
          <a:spcPct val="0"/>
        </a:spcBef>
        <a:spcAft>
          <a:spcPct val="0"/>
        </a:spcAft>
        <a:defRPr sz="3000" b="1">
          <a:solidFill>
            <a:srgbClr val="00589C"/>
          </a:solidFill>
          <a:latin typeface="Arial" charset="0"/>
          <a:cs typeface="Arial" charset="0"/>
        </a:defRPr>
      </a:lvl2pPr>
      <a:lvl3pPr algn="l" rtl="0" eaLnBrk="0" fontAlgn="base" hangingPunct="0">
        <a:lnSpc>
          <a:spcPts val="3200"/>
        </a:lnSpc>
        <a:spcBef>
          <a:spcPct val="0"/>
        </a:spcBef>
        <a:spcAft>
          <a:spcPct val="0"/>
        </a:spcAft>
        <a:defRPr sz="3000" b="1">
          <a:solidFill>
            <a:srgbClr val="00589C"/>
          </a:solidFill>
          <a:latin typeface="Arial" charset="0"/>
          <a:cs typeface="Arial" charset="0"/>
        </a:defRPr>
      </a:lvl3pPr>
      <a:lvl4pPr algn="l" rtl="0" eaLnBrk="0" fontAlgn="base" hangingPunct="0">
        <a:lnSpc>
          <a:spcPts val="3200"/>
        </a:lnSpc>
        <a:spcBef>
          <a:spcPct val="0"/>
        </a:spcBef>
        <a:spcAft>
          <a:spcPct val="0"/>
        </a:spcAft>
        <a:defRPr sz="3000" b="1">
          <a:solidFill>
            <a:srgbClr val="00589C"/>
          </a:solidFill>
          <a:latin typeface="Arial" charset="0"/>
          <a:cs typeface="Arial" charset="0"/>
        </a:defRPr>
      </a:lvl4pPr>
      <a:lvl5pPr algn="l" rtl="0" eaLnBrk="0" fontAlgn="base" hangingPunct="0">
        <a:lnSpc>
          <a:spcPts val="3200"/>
        </a:lnSpc>
        <a:spcBef>
          <a:spcPct val="0"/>
        </a:spcBef>
        <a:spcAft>
          <a:spcPct val="0"/>
        </a:spcAft>
        <a:defRPr sz="3000" b="1">
          <a:solidFill>
            <a:srgbClr val="00589C"/>
          </a:solidFill>
          <a:latin typeface="Arial" charset="0"/>
          <a:cs typeface="Arial" charset="0"/>
        </a:defRPr>
      </a:lvl5pPr>
      <a:lvl6pPr marL="457200" algn="l" rtl="0" fontAlgn="base">
        <a:lnSpc>
          <a:spcPts val="3200"/>
        </a:lnSpc>
        <a:spcBef>
          <a:spcPct val="0"/>
        </a:spcBef>
        <a:spcAft>
          <a:spcPct val="0"/>
        </a:spcAft>
        <a:defRPr sz="3000" b="1">
          <a:solidFill>
            <a:srgbClr val="00589C"/>
          </a:solidFill>
          <a:latin typeface="Arial" charset="0"/>
          <a:cs typeface="Arial" charset="0"/>
        </a:defRPr>
      </a:lvl6pPr>
      <a:lvl7pPr marL="914400" algn="l" rtl="0" fontAlgn="base">
        <a:lnSpc>
          <a:spcPts val="3200"/>
        </a:lnSpc>
        <a:spcBef>
          <a:spcPct val="0"/>
        </a:spcBef>
        <a:spcAft>
          <a:spcPct val="0"/>
        </a:spcAft>
        <a:defRPr sz="3000" b="1">
          <a:solidFill>
            <a:srgbClr val="00589C"/>
          </a:solidFill>
          <a:latin typeface="Arial" charset="0"/>
          <a:cs typeface="Arial" charset="0"/>
        </a:defRPr>
      </a:lvl7pPr>
      <a:lvl8pPr marL="1371600" algn="l" rtl="0" fontAlgn="base">
        <a:lnSpc>
          <a:spcPts val="3200"/>
        </a:lnSpc>
        <a:spcBef>
          <a:spcPct val="0"/>
        </a:spcBef>
        <a:spcAft>
          <a:spcPct val="0"/>
        </a:spcAft>
        <a:defRPr sz="3000" b="1">
          <a:solidFill>
            <a:srgbClr val="00589C"/>
          </a:solidFill>
          <a:latin typeface="Arial" charset="0"/>
          <a:cs typeface="Arial" charset="0"/>
        </a:defRPr>
      </a:lvl8pPr>
      <a:lvl9pPr marL="1828800" algn="l" rtl="0" fontAlgn="base">
        <a:lnSpc>
          <a:spcPts val="3200"/>
        </a:lnSpc>
        <a:spcBef>
          <a:spcPct val="0"/>
        </a:spcBef>
        <a:spcAft>
          <a:spcPct val="0"/>
        </a:spcAft>
        <a:defRPr sz="3000" b="1">
          <a:solidFill>
            <a:srgbClr val="00589C"/>
          </a:solidFill>
          <a:latin typeface="Arial" charset="0"/>
          <a:cs typeface="Arial" charset="0"/>
        </a:defRPr>
      </a:lvl9pPr>
    </p:titleStyle>
    <p:bodyStyle>
      <a:lvl1pPr marL="342900" indent="-342900"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ea typeface="+mn-ea"/>
          <a:cs typeface="+mn-cs"/>
        </a:defRPr>
      </a:lvl1pPr>
      <a:lvl2pPr marL="444500" indent="-265113"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cs typeface="+mn-cs"/>
        </a:defRPr>
      </a:lvl2pPr>
      <a:lvl3pPr marL="901700" indent="-277813"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cs typeface="+mn-cs"/>
        </a:defRPr>
      </a:lvl3pPr>
      <a:lvl4pPr marL="2365375" indent="-381000" algn="l" rtl="0" eaLnBrk="0" fontAlgn="base" hangingPunct="0">
        <a:spcBef>
          <a:spcPct val="20000"/>
        </a:spcBef>
        <a:spcAft>
          <a:spcPct val="0"/>
        </a:spcAft>
        <a:buChar char="–"/>
        <a:defRPr sz="2000">
          <a:solidFill>
            <a:schemeClr val="tx1"/>
          </a:solidFill>
          <a:latin typeface="+mn-lt"/>
          <a:cs typeface="+mn-cs"/>
        </a:defRPr>
      </a:lvl4pPr>
      <a:lvl5pPr marL="2925763" indent="-381000" algn="l" rtl="0" eaLnBrk="0" fontAlgn="base" hangingPunct="0">
        <a:spcBef>
          <a:spcPct val="20000"/>
        </a:spcBef>
        <a:spcAft>
          <a:spcPct val="0"/>
        </a:spcAft>
        <a:buChar char="»"/>
        <a:defRPr sz="2000">
          <a:solidFill>
            <a:schemeClr val="tx1"/>
          </a:solidFill>
          <a:latin typeface="+mn-lt"/>
          <a:cs typeface="+mn-cs"/>
        </a:defRPr>
      </a:lvl5pPr>
      <a:lvl6pPr marL="3382963" indent="-381000" algn="l" rtl="0" fontAlgn="base">
        <a:spcBef>
          <a:spcPct val="20000"/>
        </a:spcBef>
        <a:spcAft>
          <a:spcPct val="0"/>
        </a:spcAft>
        <a:buChar char="»"/>
        <a:defRPr sz="2000">
          <a:solidFill>
            <a:schemeClr val="tx1"/>
          </a:solidFill>
          <a:latin typeface="+mn-lt"/>
          <a:cs typeface="+mn-cs"/>
        </a:defRPr>
      </a:lvl6pPr>
      <a:lvl7pPr marL="3840163" indent="-381000" algn="l" rtl="0" fontAlgn="base">
        <a:spcBef>
          <a:spcPct val="20000"/>
        </a:spcBef>
        <a:spcAft>
          <a:spcPct val="0"/>
        </a:spcAft>
        <a:buChar char="»"/>
        <a:defRPr sz="2000">
          <a:solidFill>
            <a:schemeClr val="tx1"/>
          </a:solidFill>
          <a:latin typeface="+mn-lt"/>
          <a:cs typeface="+mn-cs"/>
        </a:defRPr>
      </a:lvl7pPr>
      <a:lvl8pPr marL="4297363" indent="-381000" algn="l" rtl="0" fontAlgn="base">
        <a:spcBef>
          <a:spcPct val="20000"/>
        </a:spcBef>
        <a:spcAft>
          <a:spcPct val="0"/>
        </a:spcAft>
        <a:buChar char="»"/>
        <a:defRPr sz="2000">
          <a:solidFill>
            <a:schemeClr val="tx1"/>
          </a:solidFill>
          <a:latin typeface="+mn-lt"/>
          <a:cs typeface="+mn-cs"/>
        </a:defRPr>
      </a:lvl8pPr>
      <a:lvl9pPr marL="4754563" indent="-381000" algn="l" rtl="0" fontAlgn="base">
        <a:spcBef>
          <a:spcPct val="20000"/>
        </a:spcBef>
        <a:spcAft>
          <a:spcPct val="0"/>
        </a:spcAft>
        <a:buChar char="»"/>
        <a:defRPr sz="2000">
          <a:solidFill>
            <a:schemeClr val="tx1"/>
          </a:solidFill>
          <a:latin typeface="+mn-lt"/>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3"/>
          <p:cNvSpPr>
            <a:spLocks noGrp="1" noChangeArrowheads="1"/>
          </p:cNvSpPr>
          <p:nvPr>
            <p:ph type="title"/>
          </p:nvPr>
        </p:nvSpPr>
        <p:spPr bwMode="auto">
          <a:xfrm>
            <a:off x="206375" y="260350"/>
            <a:ext cx="8229600" cy="90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de-DE" altLang="de-DE" smtClean="0"/>
              <a:t>TITELMASTERFORMAT</a:t>
            </a:r>
            <a:br>
              <a:rPr lang="de-DE" altLang="de-DE" smtClean="0"/>
            </a:br>
            <a:r>
              <a:rPr lang="de-DE" altLang="de-DE" smtClean="0"/>
              <a:t>Unterzeile manuell auf Seite umfärben</a:t>
            </a:r>
          </a:p>
        </p:txBody>
      </p:sp>
      <p:sp>
        <p:nvSpPr>
          <p:cNvPr id="1027" name="Rectangle 4"/>
          <p:cNvSpPr>
            <a:spLocks noGrp="1" noChangeArrowheads="1"/>
          </p:cNvSpPr>
          <p:nvPr>
            <p:ph type="body" idx="1"/>
          </p:nvPr>
        </p:nvSpPr>
        <p:spPr bwMode="auto">
          <a:xfrm>
            <a:off x="250825" y="1484313"/>
            <a:ext cx="8229600" cy="395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de-DE" altLang="de-DE" smtClean="0"/>
              <a:t>Die farbigen Sekundärfarben fungieren sowohl als Codierung (Navigation) innerhalb der Kommunikation als auch zur Auflockerung des gesamten visuellen Auftritts. </a:t>
            </a:r>
          </a:p>
          <a:p>
            <a:pPr lvl="1"/>
            <a:r>
              <a:rPr lang="de-DE" altLang="de-DE" smtClean="0"/>
              <a:t>Mastertextformat bearbeiten</a:t>
            </a:r>
          </a:p>
          <a:p>
            <a:pPr lvl="1"/>
            <a:r>
              <a:rPr lang="de-DE" altLang="de-DE" smtClean="0"/>
              <a:t>Als weitere Sekundärfarben ergänzen drei Grautöne Seriosität und Neutralität.</a:t>
            </a:r>
          </a:p>
          <a:p>
            <a:pPr lvl="1"/>
            <a:r>
              <a:rPr lang="de-DE" altLang="de-DE" smtClean="0"/>
              <a:t>Die farbigen Sekundärfarben fungieren sowohl als Codierung (Navigation) innerhalb der Kommunikation als auch zur Auflockerung des gesamten visuellen Auftritts.</a:t>
            </a:r>
          </a:p>
          <a:p>
            <a:pPr lvl="2"/>
            <a:r>
              <a:rPr lang="de-DE" altLang="de-DE" smtClean="0"/>
              <a:t>Punkt x</a:t>
            </a:r>
          </a:p>
          <a:p>
            <a:pPr lvl="2"/>
            <a:r>
              <a:rPr lang="de-DE" altLang="de-DE" smtClean="0"/>
              <a:t>Punkt y</a:t>
            </a:r>
          </a:p>
        </p:txBody>
      </p:sp>
      <p:sp>
        <p:nvSpPr>
          <p:cNvPr id="3077" name="Rectangle 5"/>
          <p:cNvSpPr>
            <a:spLocks noGrp="1" noChangeArrowheads="1"/>
          </p:cNvSpPr>
          <p:nvPr>
            <p:ph type="sldNum" sz="quarter" idx="4"/>
          </p:nvPr>
        </p:nvSpPr>
        <p:spPr bwMode="auto">
          <a:xfrm>
            <a:off x="34925" y="63087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800">
                <a:solidFill>
                  <a:schemeClr val="bg1"/>
                </a:solidFill>
                <a:latin typeface="Arial" charset="0"/>
                <a:cs typeface="+mn-cs"/>
              </a:defRPr>
            </a:lvl1pPr>
          </a:lstStyle>
          <a:p>
            <a:pPr defTabSz="914400" fontAlgn="base">
              <a:spcBef>
                <a:spcPct val="0"/>
              </a:spcBef>
              <a:spcAft>
                <a:spcPct val="0"/>
              </a:spcAft>
              <a:defRPr/>
            </a:pPr>
            <a:r>
              <a:rPr lang="de-DE">
                <a:solidFill>
                  <a:srgbClr val="FFFFFF"/>
                </a:solidFill>
              </a:rPr>
              <a:t>SEITE </a:t>
            </a:r>
            <a:fld id="{97A71DC1-65EA-4E7A-9E70-48ED277F4F85}" type="slidenum">
              <a:rPr lang="de-DE">
                <a:solidFill>
                  <a:srgbClr val="FFFFFF"/>
                </a:solidFill>
              </a:rPr>
              <a:pPr defTabSz="914400" fontAlgn="base">
                <a:spcBef>
                  <a:spcPct val="0"/>
                </a:spcBef>
                <a:spcAft>
                  <a:spcPct val="0"/>
                </a:spcAft>
                <a:defRPr/>
              </a:pPr>
              <a:t>‹Nr.›</a:t>
            </a:fld>
            <a:endParaRPr lang="de-DE">
              <a:solidFill>
                <a:srgbClr val="FFFFFF"/>
              </a:solidFill>
            </a:endParaRPr>
          </a:p>
        </p:txBody>
      </p:sp>
      <p:pic>
        <p:nvPicPr>
          <p:cNvPr id="1029" name="Picture 7" descr="folien_footer_energie"/>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0" y="6626225"/>
            <a:ext cx="9144000"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0" name="Picture 11" descr="HG_LOGO_S_ENG_RGB"/>
          <p:cNvPicPr>
            <a:picLocks noChangeAspect="1" noChangeArrowheads="1"/>
          </p:cNvPicPr>
          <p:nvPr userDrawn="1"/>
        </p:nvPicPr>
        <p:blipFill>
          <a:blip r:embed="rId4" cstate="screen">
            <a:extLst>
              <a:ext uri="{28A0092B-C50C-407E-A947-70E740481C1C}">
                <a14:useLocalDpi xmlns:a14="http://schemas.microsoft.com/office/drawing/2010/main"/>
              </a:ext>
            </a:extLst>
          </a:blip>
          <a:srcRect/>
          <a:stretch>
            <a:fillRect/>
          </a:stretch>
        </p:blipFill>
        <p:spPr bwMode="auto">
          <a:xfrm>
            <a:off x="7375525" y="6000750"/>
            <a:ext cx="1433513" cy="633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3692" r:id="rId1"/>
  </p:sldLayoutIdLst>
  <p:txStyles>
    <p:titleStyle>
      <a:lvl1pPr algn="l" rtl="0" eaLnBrk="0" fontAlgn="base" hangingPunct="0">
        <a:lnSpc>
          <a:spcPts val="3200"/>
        </a:lnSpc>
        <a:spcBef>
          <a:spcPct val="0"/>
        </a:spcBef>
        <a:spcAft>
          <a:spcPct val="0"/>
        </a:spcAft>
        <a:defRPr sz="3000" b="1">
          <a:solidFill>
            <a:srgbClr val="00589C"/>
          </a:solidFill>
          <a:latin typeface="+mj-lt"/>
          <a:ea typeface="+mj-ea"/>
          <a:cs typeface="+mj-cs"/>
        </a:defRPr>
      </a:lvl1pPr>
      <a:lvl2pPr algn="l" rtl="0" eaLnBrk="0" fontAlgn="base" hangingPunct="0">
        <a:lnSpc>
          <a:spcPts val="3200"/>
        </a:lnSpc>
        <a:spcBef>
          <a:spcPct val="0"/>
        </a:spcBef>
        <a:spcAft>
          <a:spcPct val="0"/>
        </a:spcAft>
        <a:defRPr sz="3000" b="1">
          <a:solidFill>
            <a:srgbClr val="00589C"/>
          </a:solidFill>
          <a:latin typeface="Arial" charset="0"/>
          <a:cs typeface="Arial" charset="0"/>
        </a:defRPr>
      </a:lvl2pPr>
      <a:lvl3pPr algn="l" rtl="0" eaLnBrk="0" fontAlgn="base" hangingPunct="0">
        <a:lnSpc>
          <a:spcPts val="3200"/>
        </a:lnSpc>
        <a:spcBef>
          <a:spcPct val="0"/>
        </a:spcBef>
        <a:spcAft>
          <a:spcPct val="0"/>
        </a:spcAft>
        <a:defRPr sz="3000" b="1">
          <a:solidFill>
            <a:srgbClr val="00589C"/>
          </a:solidFill>
          <a:latin typeface="Arial" charset="0"/>
          <a:cs typeface="Arial" charset="0"/>
        </a:defRPr>
      </a:lvl3pPr>
      <a:lvl4pPr algn="l" rtl="0" eaLnBrk="0" fontAlgn="base" hangingPunct="0">
        <a:lnSpc>
          <a:spcPts val="3200"/>
        </a:lnSpc>
        <a:spcBef>
          <a:spcPct val="0"/>
        </a:spcBef>
        <a:spcAft>
          <a:spcPct val="0"/>
        </a:spcAft>
        <a:defRPr sz="3000" b="1">
          <a:solidFill>
            <a:srgbClr val="00589C"/>
          </a:solidFill>
          <a:latin typeface="Arial" charset="0"/>
          <a:cs typeface="Arial" charset="0"/>
        </a:defRPr>
      </a:lvl4pPr>
      <a:lvl5pPr algn="l" rtl="0" eaLnBrk="0" fontAlgn="base" hangingPunct="0">
        <a:lnSpc>
          <a:spcPts val="3200"/>
        </a:lnSpc>
        <a:spcBef>
          <a:spcPct val="0"/>
        </a:spcBef>
        <a:spcAft>
          <a:spcPct val="0"/>
        </a:spcAft>
        <a:defRPr sz="3000" b="1">
          <a:solidFill>
            <a:srgbClr val="00589C"/>
          </a:solidFill>
          <a:latin typeface="Arial" charset="0"/>
          <a:cs typeface="Arial" charset="0"/>
        </a:defRPr>
      </a:lvl5pPr>
      <a:lvl6pPr marL="457200" algn="l" rtl="0" fontAlgn="base">
        <a:lnSpc>
          <a:spcPts val="3200"/>
        </a:lnSpc>
        <a:spcBef>
          <a:spcPct val="0"/>
        </a:spcBef>
        <a:spcAft>
          <a:spcPct val="0"/>
        </a:spcAft>
        <a:defRPr sz="3000" b="1">
          <a:solidFill>
            <a:srgbClr val="00589C"/>
          </a:solidFill>
          <a:latin typeface="Arial" charset="0"/>
          <a:cs typeface="Arial" charset="0"/>
        </a:defRPr>
      </a:lvl6pPr>
      <a:lvl7pPr marL="914400" algn="l" rtl="0" fontAlgn="base">
        <a:lnSpc>
          <a:spcPts val="3200"/>
        </a:lnSpc>
        <a:spcBef>
          <a:spcPct val="0"/>
        </a:spcBef>
        <a:spcAft>
          <a:spcPct val="0"/>
        </a:spcAft>
        <a:defRPr sz="3000" b="1">
          <a:solidFill>
            <a:srgbClr val="00589C"/>
          </a:solidFill>
          <a:latin typeface="Arial" charset="0"/>
          <a:cs typeface="Arial" charset="0"/>
        </a:defRPr>
      </a:lvl7pPr>
      <a:lvl8pPr marL="1371600" algn="l" rtl="0" fontAlgn="base">
        <a:lnSpc>
          <a:spcPts val="3200"/>
        </a:lnSpc>
        <a:spcBef>
          <a:spcPct val="0"/>
        </a:spcBef>
        <a:spcAft>
          <a:spcPct val="0"/>
        </a:spcAft>
        <a:defRPr sz="3000" b="1">
          <a:solidFill>
            <a:srgbClr val="00589C"/>
          </a:solidFill>
          <a:latin typeface="Arial" charset="0"/>
          <a:cs typeface="Arial" charset="0"/>
        </a:defRPr>
      </a:lvl8pPr>
      <a:lvl9pPr marL="1828800" algn="l" rtl="0" fontAlgn="base">
        <a:lnSpc>
          <a:spcPts val="3200"/>
        </a:lnSpc>
        <a:spcBef>
          <a:spcPct val="0"/>
        </a:spcBef>
        <a:spcAft>
          <a:spcPct val="0"/>
        </a:spcAft>
        <a:defRPr sz="3000" b="1">
          <a:solidFill>
            <a:srgbClr val="00589C"/>
          </a:solidFill>
          <a:latin typeface="Arial" charset="0"/>
          <a:cs typeface="Arial" charset="0"/>
        </a:defRPr>
      </a:lvl9pPr>
    </p:titleStyle>
    <p:bodyStyle>
      <a:lvl1pPr marL="342900" indent="-342900"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ea typeface="+mn-ea"/>
          <a:cs typeface="+mn-cs"/>
        </a:defRPr>
      </a:lvl1pPr>
      <a:lvl2pPr marL="444500" indent="-265113"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cs typeface="+mn-cs"/>
        </a:defRPr>
      </a:lvl2pPr>
      <a:lvl3pPr marL="901700" indent="-277813"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cs typeface="+mn-cs"/>
        </a:defRPr>
      </a:lvl3pPr>
      <a:lvl4pPr marL="2365375" indent="-381000" algn="l" rtl="0" eaLnBrk="0" fontAlgn="base" hangingPunct="0">
        <a:spcBef>
          <a:spcPct val="20000"/>
        </a:spcBef>
        <a:spcAft>
          <a:spcPct val="0"/>
        </a:spcAft>
        <a:buChar char="–"/>
        <a:defRPr sz="2000">
          <a:solidFill>
            <a:schemeClr val="tx1"/>
          </a:solidFill>
          <a:latin typeface="+mn-lt"/>
          <a:cs typeface="+mn-cs"/>
        </a:defRPr>
      </a:lvl4pPr>
      <a:lvl5pPr marL="2925763" indent="-381000" algn="l" rtl="0" eaLnBrk="0" fontAlgn="base" hangingPunct="0">
        <a:spcBef>
          <a:spcPct val="20000"/>
        </a:spcBef>
        <a:spcAft>
          <a:spcPct val="0"/>
        </a:spcAft>
        <a:buChar char="»"/>
        <a:defRPr sz="2000">
          <a:solidFill>
            <a:schemeClr val="tx1"/>
          </a:solidFill>
          <a:latin typeface="+mn-lt"/>
          <a:cs typeface="+mn-cs"/>
        </a:defRPr>
      </a:lvl5pPr>
      <a:lvl6pPr marL="3382963" indent="-381000" algn="l" rtl="0" fontAlgn="base">
        <a:spcBef>
          <a:spcPct val="20000"/>
        </a:spcBef>
        <a:spcAft>
          <a:spcPct val="0"/>
        </a:spcAft>
        <a:buChar char="»"/>
        <a:defRPr sz="2000">
          <a:solidFill>
            <a:schemeClr val="tx1"/>
          </a:solidFill>
          <a:latin typeface="+mn-lt"/>
          <a:cs typeface="+mn-cs"/>
        </a:defRPr>
      </a:lvl6pPr>
      <a:lvl7pPr marL="3840163" indent="-381000" algn="l" rtl="0" fontAlgn="base">
        <a:spcBef>
          <a:spcPct val="20000"/>
        </a:spcBef>
        <a:spcAft>
          <a:spcPct val="0"/>
        </a:spcAft>
        <a:buChar char="»"/>
        <a:defRPr sz="2000">
          <a:solidFill>
            <a:schemeClr val="tx1"/>
          </a:solidFill>
          <a:latin typeface="+mn-lt"/>
          <a:cs typeface="+mn-cs"/>
        </a:defRPr>
      </a:lvl7pPr>
      <a:lvl8pPr marL="4297363" indent="-381000" algn="l" rtl="0" fontAlgn="base">
        <a:spcBef>
          <a:spcPct val="20000"/>
        </a:spcBef>
        <a:spcAft>
          <a:spcPct val="0"/>
        </a:spcAft>
        <a:buChar char="»"/>
        <a:defRPr sz="2000">
          <a:solidFill>
            <a:schemeClr val="tx1"/>
          </a:solidFill>
          <a:latin typeface="+mn-lt"/>
          <a:cs typeface="+mn-cs"/>
        </a:defRPr>
      </a:lvl8pPr>
      <a:lvl9pPr marL="4754563" indent="-381000" algn="l" rtl="0" fontAlgn="base">
        <a:spcBef>
          <a:spcPct val="20000"/>
        </a:spcBef>
        <a:spcAft>
          <a:spcPct val="0"/>
        </a:spcAft>
        <a:buChar char="»"/>
        <a:defRPr sz="2000">
          <a:solidFill>
            <a:schemeClr val="tx1"/>
          </a:solidFill>
          <a:latin typeface="+mn-lt"/>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3"/>
          <p:cNvSpPr>
            <a:spLocks noGrp="1" noChangeArrowheads="1"/>
          </p:cNvSpPr>
          <p:nvPr>
            <p:ph type="title"/>
          </p:nvPr>
        </p:nvSpPr>
        <p:spPr bwMode="auto">
          <a:xfrm>
            <a:off x="206375" y="260350"/>
            <a:ext cx="8229600" cy="90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de-DE" altLang="de-DE" smtClean="0"/>
              <a:t>TITELMASTERFORMAT</a:t>
            </a:r>
            <a:br>
              <a:rPr lang="de-DE" altLang="de-DE" smtClean="0"/>
            </a:br>
            <a:r>
              <a:rPr lang="de-DE" altLang="de-DE" smtClean="0"/>
              <a:t>Unterzeile manuell auf Seite umfärben</a:t>
            </a:r>
          </a:p>
        </p:txBody>
      </p:sp>
      <p:sp>
        <p:nvSpPr>
          <p:cNvPr id="1027" name="Rectangle 4"/>
          <p:cNvSpPr>
            <a:spLocks noGrp="1" noChangeArrowheads="1"/>
          </p:cNvSpPr>
          <p:nvPr>
            <p:ph type="body" idx="1"/>
          </p:nvPr>
        </p:nvSpPr>
        <p:spPr bwMode="auto">
          <a:xfrm>
            <a:off x="250825" y="1484313"/>
            <a:ext cx="8229600" cy="395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de-DE" altLang="de-DE" smtClean="0"/>
              <a:t>Die farbigen Sekundärfarben fungieren sowohl als Codierung (Navigation) innerhalb der Kommunikation als auch zur Auflockerung des gesamten visuellen Auftritts. </a:t>
            </a:r>
          </a:p>
          <a:p>
            <a:pPr lvl="1"/>
            <a:r>
              <a:rPr lang="de-DE" altLang="de-DE" smtClean="0"/>
              <a:t>Mastertextformat bearbeiten</a:t>
            </a:r>
          </a:p>
          <a:p>
            <a:pPr lvl="1"/>
            <a:r>
              <a:rPr lang="de-DE" altLang="de-DE" smtClean="0"/>
              <a:t>Als weitere Sekundärfarben ergänzen drei Grautöne Seriosität und Neutralität.</a:t>
            </a:r>
          </a:p>
          <a:p>
            <a:pPr lvl="1"/>
            <a:r>
              <a:rPr lang="de-DE" altLang="de-DE" smtClean="0"/>
              <a:t>Die farbigen Sekundärfarben fungieren sowohl als Codierung (Navigation) innerhalb der Kommunikation als auch zur Auflockerung des gesamten visuellen Auftritts.</a:t>
            </a:r>
          </a:p>
          <a:p>
            <a:pPr lvl="2"/>
            <a:r>
              <a:rPr lang="de-DE" altLang="de-DE" smtClean="0"/>
              <a:t>Punkt x</a:t>
            </a:r>
          </a:p>
          <a:p>
            <a:pPr lvl="2"/>
            <a:r>
              <a:rPr lang="de-DE" altLang="de-DE" smtClean="0"/>
              <a:t>Punkt y</a:t>
            </a:r>
          </a:p>
        </p:txBody>
      </p:sp>
      <p:sp>
        <p:nvSpPr>
          <p:cNvPr id="3077" name="Rectangle 5"/>
          <p:cNvSpPr>
            <a:spLocks noGrp="1" noChangeArrowheads="1"/>
          </p:cNvSpPr>
          <p:nvPr>
            <p:ph type="sldNum" sz="quarter" idx="4"/>
          </p:nvPr>
        </p:nvSpPr>
        <p:spPr bwMode="auto">
          <a:xfrm>
            <a:off x="34925" y="63087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800">
                <a:solidFill>
                  <a:schemeClr val="bg1"/>
                </a:solidFill>
                <a:latin typeface="Arial" charset="0"/>
                <a:cs typeface="+mn-cs"/>
              </a:defRPr>
            </a:lvl1pPr>
          </a:lstStyle>
          <a:p>
            <a:pPr defTabSz="914400" fontAlgn="base">
              <a:spcBef>
                <a:spcPct val="0"/>
              </a:spcBef>
              <a:spcAft>
                <a:spcPct val="0"/>
              </a:spcAft>
              <a:defRPr/>
            </a:pPr>
            <a:r>
              <a:rPr lang="de-DE">
                <a:solidFill>
                  <a:srgbClr val="FFFFFF"/>
                </a:solidFill>
              </a:rPr>
              <a:t>SEITE </a:t>
            </a:r>
            <a:fld id="{97A71DC1-65EA-4E7A-9E70-48ED277F4F85}" type="slidenum">
              <a:rPr lang="de-DE">
                <a:solidFill>
                  <a:srgbClr val="FFFFFF"/>
                </a:solidFill>
              </a:rPr>
              <a:pPr defTabSz="914400" fontAlgn="base">
                <a:spcBef>
                  <a:spcPct val="0"/>
                </a:spcBef>
                <a:spcAft>
                  <a:spcPct val="0"/>
                </a:spcAft>
                <a:defRPr/>
              </a:pPr>
              <a:t>‹Nr.›</a:t>
            </a:fld>
            <a:endParaRPr lang="de-DE">
              <a:solidFill>
                <a:srgbClr val="FFFFFF"/>
              </a:solidFill>
            </a:endParaRPr>
          </a:p>
        </p:txBody>
      </p:sp>
      <p:pic>
        <p:nvPicPr>
          <p:cNvPr id="1029" name="Picture 7" descr="folien_footer_energie"/>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0" y="6626225"/>
            <a:ext cx="9144000"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0" name="Picture 11" descr="HG_LOGO_S_ENG_RGB"/>
          <p:cNvPicPr>
            <a:picLocks noChangeAspect="1" noChangeArrowheads="1"/>
          </p:cNvPicPr>
          <p:nvPr userDrawn="1"/>
        </p:nvPicPr>
        <p:blipFill>
          <a:blip r:embed="rId4" cstate="screen">
            <a:extLst>
              <a:ext uri="{28A0092B-C50C-407E-A947-70E740481C1C}">
                <a14:useLocalDpi xmlns:a14="http://schemas.microsoft.com/office/drawing/2010/main"/>
              </a:ext>
            </a:extLst>
          </a:blip>
          <a:srcRect/>
          <a:stretch>
            <a:fillRect/>
          </a:stretch>
        </p:blipFill>
        <p:spPr bwMode="auto">
          <a:xfrm>
            <a:off x="7375525" y="6000750"/>
            <a:ext cx="1433513" cy="633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3694" r:id="rId1"/>
  </p:sldLayoutIdLst>
  <p:txStyles>
    <p:titleStyle>
      <a:lvl1pPr algn="l" rtl="0" eaLnBrk="0" fontAlgn="base" hangingPunct="0">
        <a:lnSpc>
          <a:spcPts val="3200"/>
        </a:lnSpc>
        <a:spcBef>
          <a:spcPct val="0"/>
        </a:spcBef>
        <a:spcAft>
          <a:spcPct val="0"/>
        </a:spcAft>
        <a:defRPr sz="3000" b="1">
          <a:solidFill>
            <a:srgbClr val="00589C"/>
          </a:solidFill>
          <a:latin typeface="+mj-lt"/>
          <a:ea typeface="+mj-ea"/>
          <a:cs typeface="+mj-cs"/>
        </a:defRPr>
      </a:lvl1pPr>
      <a:lvl2pPr algn="l" rtl="0" eaLnBrk="0" fontAlgn="base" hangingPunct="0">
        <a:lnSpc>
          <a:spcPts val="3200"/>
        </a:lnSpc>
        <a:spcBef>
          <a:spcPct val="0"/>
        </a:spcBef>
        <a:spcAft>
          <a:spcPct val="0"/>
        </a:spcAft>
        <a:defRPr sz="3000" b="1">
          <a:solidFill>
            <a:srgbClr val="00589C"/>
          </a:solidFill>
          <a:latin typeface="Arial" charset="0"/>
          <a:cs typeface="Arial" charset="0"/>
        </a:defRPr>
      </a:lvl2pPr>
      <a:lvl3pPr algn="l" rtl="0" eaLnBrk="0" fontAlgn="base" hangingPunct="0">
        <a:lnSpc>
          <a:spcPts val="3200"/>
        </a:lnSpc>
        <a:spcBef>
          <a:spcPct val="0"/>
        </a:spcBef>
        <a:spcAft>
          <a:spcPct val="0"/>
        </a:spcAft>
        <a:defRPr sz="3000" b="1">
          <a:solidFill>
            <a:srgbClr val="00589C"/>
          </a:solidFill>
          <a:latin typeface="Arial" charset="0"/>
          <a:cs typeface="Arial" charset="0"/>
        </a:defRPr>
      </a:lvl3pPr>
      <a:lvl4pPr algn="l" rtl="0" eaLnBrk="0" fontAlgn="base" hangingPunct="0">
        <a:lnSpc>
          <a:spcPts val="3200"/>
        </a:lnSpc>
        <a:spcBef>
          <a:spcPct val="0"/>
        </a:spcBef>
        <a:spcAft>
          <a:spcPct val="0"/>
        </a:spcAft>
        <a:defRPr sz="3000" b="1">
          <a:solidFill>
            <a:srgbClr val="00589C"/>
          </a:solidFill>
          <a:latin typeface="Arial" charset="0"/>
          <a:cs typeface="Arial" charset="0"/>
        </a:defRPr>
      </a:lvl4pPr>
      <a:lvl5pPr algn="l" rtl="0" eaLnBrk="0" fontAlgn="base" hangingPunct="0">
        <a:lnSpc>
          <a:spcPts val="3200"/>
        </a:lnSpc>
        <a:spcBef>
          <a:spcPct val="0"/>
        </a:spcBef>
        <a:spcAft>
          <a:spcPct val="0"/>
        </a:spcAft>
        <a:defRPr sz="3000" b="1">
          <a:solidFill>
            <a:srgbClr val="00589C"/>
          </a:solidFill>
          <a:latin typeface="Arial" charset="0"/>
          <a:cs typeface="Arial" charset="0"/>
        </a:defRPr>
      </a:lvl5pPr>
      <a:lvl6pPr marL="457200" algn="l" rtl="0" fontAlgn="base">
        <a:lnSpc>
          <a:spcPts val="3200"/>
        </a:lnSpc>
        <a:spcBef>
          <a:spcPct val="0"/>
        </a:spcBef>
        <a:spcAft>
          <a:spcPct val="0"/>
        </a:spcAft>
        <a:defRPr sz="3000" b="1">
          <a:solidFill>
            <a:srgbClr val="00589C"/>
          </a:solidFill>
          <a:latin typeface="Arial" charset="0"/>
          <a:cs typeface="Arial" charset="0"/>
        </a:defRPr>
      </a:lvl6pPr>
      <a:lvl7pPr marL="914400" algn="l" rtl="0" fontAlgn="base">
        <a:lnSpc>
          <a:spcPts val="3200"/>
        </a:lnSpc>
        <a:spcBef>
          <a:spcPct val="0"/>
        </a:spcBef>
        <a:spcAft>
          <a:spcPct val="0"/>
        </a:spcAft>
        <a:defRPr sz="3000" b="1">
          <a:solidFill>
            <a:srgbClr val="00589C"/>
          </a:solidFill>
          <a:latin typeface="Arial" charset="0"/>
          <a:cs typeface="Arial" charset="0"/>
        </a:defRPr>
      </a:lvl7pPr>
      <a:lvl8pPr marL="1371600" algn="l" rtl="0" fontAlgn="base">
        <a:lnSpc>
          <a:spcPts val="3200"/>
        </a:lnSpc>
        <a:spcBef>
          <a:spcPct val="0"/>
        </a:spcBef>
        <a:spcAft>
          <a:spcPct val="0"/>
        </a:spcAft>
        <a:defRPr sz="3000" b="1">
          <a:solidFill>
            <a:srgbClr val="00589C"/>
          </a:solidFill>
          <a:latin typeface="Arial" charset="0"/>
          <a:cs typeface="Arial" charset="0"/>
        </a:defRPr>
      </a:lvl8pPr>
      <a:lvl9pPr marL="1828800" algn="l" rtl="0" fontAlgn="base">
        <a:lnSpc>
          <a:spcPts val="3200"/>
        </a:lnSpc>
        <a:spcBef>
          <a:spcPct val="0"/>
        </a:spcBef>
        <a:spcAft>
          <a:spcPct val="0"/>
        </a:spcAft>
        <a:defRPr sz="3000" b="1">
          <a:solidFill>
            <a:srgbClr val="00589C"/>
          </a:solidFill>
          <a:latin typeface="Arial" charset="0"/>
          <a:cs typeface="Arial" charset="0"/>
        </a:defRPr>
      </a:lvl9pPr>
    </p:titleStyle>
    <p:bodyStyle>
      <a:lvl1pPr marL="342900" indent="-342900"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ea typeface="+mn-ea"/>
          <a:cs typeface="+mn-cs"/>
        </a:defRPr>
      </a:lvl1pPr>
      <a:lvl2pPr marL="444500" indent="-265113"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cs typeface="+mn-cs"/>
        </a:defRPr>
      </a:lvl2pPr>
      <a:lvl3pPr marL="901700" indent="-277813"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cs typeface="+mn-cs"/>
        </a:defRPr>
      </a:lvl3pPr>
      <a:lvl4pPr marL="2365375" indent="-381000" algn="l" rtl="0" eaLnBrk="0" fontAlgn="base" hangingPunct="0">
        <a:spcBef>
          <a:spcPct val="20000"/>
        </a:spcBef>
        <a:spcAft>
          <a:spcPct val="0"/>
        </a:spcAft>
        <a:buChar char="–"/>
        <a:defRPr sz="2000">
          <a:solidFill>
            <a:schemeClr val="tx1"/>
          </a:solidFill>
          <a:latin typeface="+mn-lt"/>
          <a:cs typeface="+mn-cs"/>
        </a:defRPr>
      </a:lvl4pPr>
      <a:lvl5pPr marL="2925763" indent="-381000" algn="l" rtl="0" eaLnBrk="0" fontAlgn="base" hangingPunct="0">
        <a:spcBef>
          <a:spcPct val="20000"/>
        </a:spcBef>
        <a:spcAft>
          <a:spcPct val="0"/>
        </a:spcAft>
        <a:buChar char="»"/>
        <a:defRPr sz="2000">
          <a:solidFill>
            <a:schemeClr val="tx1"/>
          </a:solidFill>
          <a:latin typeface="+mn-lt"/>
          <a:cs typeface="+mn-cs"/>
        </a:defRPr>
      </a:lvl5pPr>
      <a:lvl6pPr marL="3382963" indent="-381000" algn="l" rtl="0" fontAlgn="base">
        <a:spcBef>
          <a:spcPct val="20000"/>
        </a:spcBef>
        <a:spcAft>
          <a:spcPct val="0"/>
        </a:spcAft>
        <a:buChar char="»"/>
        <a:defRPr sz="2000">
          <a:solidFill>
            <a:schemeClr val="tx1"/>
          </a:solidFill>
          <a:latin typeface="+mn-lt"/>
          <a:cs typeface="+mn-cs"/>
        </a:defRPr>
      </a:lvl6pPr>
      <a:lvl7pPr marL="3840163" indent="-381000" algn="l" rtl="0" fontAlgn="base">
        <a:spcBef>
          <a:spcPct val="20000"/>
        </a:spcBef>
        <a:spcAft>
          <a:spcPct val="0"/>
        </a:spcAft>
        <a:buChar char="»"/>
        <a:defRPr sz="2000">
          <a:solidFill>
            <a:schemeClr val="tx1"/>
          </a:solidFill>
          <a:latin typeface="+mn-lt"/>
          <a:cs typeface="+mn-cs"/>
        </a:defRPr>
      </a:lvl7pPr>
      <a:lvl8pPr marL="4297363" indent="-381000" algn="l" rtl="0" fontAlgn="base">
        <a:spcBef>
          <a:spcPct val="20000"/>
        </a:spcBef>
        <a:spcAft>
          <a:spcPct val="0"/>
        </a:spcAft>
        <a:buChar char="»"/>
        <a:defRPr sz="2000">
          <a:solidFill>
            <a:schemeClr val="tx1"/>
          </a:solidFill>
          <a:latin typeface="+mn-lt"/>
          <a:cs typeface="+mn-cs"/>
        </a:defRPr>
      </a:lvl8pPr>
      <a:lvl9pPr marL="4754563" indent="-381000" algn="l" rtl="0" fontAlgn="base">
        <a:spcBef>
          <a:spcPct val="20000"/>
        </a:spcBef>
        <a:spcAft>
          <a:spcPct val="0"/>
        </a:spcAft>
        <a:buChar char="»"/>
        <a:defRPr sz="2000">
          <a:solidFill>
            <a:schemeClr val="tx1"/>
          </a:solidFill>
          <a:latin typeface="+mn-lt"/>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3"/>
          <p:cNvSpPr>
            <a:spLocks noGrp="1" noChangeArrowheads="1"/>
          </p:cNvSpPr>
          <p:nvPr>
            <p:ph type="title"/>
          </p:nvPr>
        </p:nvSpPr>
        <p:spPr bwMode="auto">
          <a:xfrm>
            <a:off x="206375" y="260350"/>
            <a:ext cx="8229600" cy="90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de-DE" altLang="de-DE" smtClean="0"/>
              <a:t>TITELMASTERFORMAT</a:t>
            </a:r>
            <a:br>
              <a:rPr lang="de-DE" altLang="de-DE" smtClean="0"/>
            </a:br>
            <a:r>
              <a:rPr lang="de-DE" altLang="de-DE" smtClean="0"/>
              <a:t>Unterzeile manuell auf Seite umfärben</a:t>
            </a:r>
          </a:p>
        </p:txBody>
      </p:sp>
      <p:sp>
        <p:nvSpPr>
          <p:cNvPr id="1027" name="Rectangle 4"/>
          <p:cNvSpPr>
            <a:spLocks noGrp="1" noChangeArrowheads="1"/>
          </p:cNvSpPr>
          <p:nvPr>
            <p:ph type="body" idx="1"/>
          </p:nvPr>
        </p:nvSpPr>
        <p:spPr bwMode="auto">
          <a:xfrm>
            <a:off x="250825" y="1484313"/>
            <a:ext cx="8229600" cy="395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de-DE" altLang="de-DE" smtClean="0"/>
              <a:t>Die farbigen Sekundärfarben fungieren sowohl als Codierung (Navigation) innerhalb der Kommunikation als auch zur Auflockerung des gesamten visuellen Auftritts. </a:t>
            </a:r>
          </a:p>
          <a:p>
            <a:pPr lvl="1"/>
            <a:r>
              <a:rPr lang="de-DE" altLang="de-DE" smtClean="0"/>
              <a:t>Mastertextformat bearbeiten</a:t>
            </a:r>
          </a:p>
          <a:p>
            <a:pPr lvl="1"/>
            <a:r>
              <a:rPr lang="de-DE" altLang="de-DE" smtClean="0"/>
              <a:t>Als weitere Sekundärfarben ergänzen drei Grautöne Seriosität und Neutralität.</a:t>
            </a:r>
          </a:p>
          <a:p>
            <a:pPr lvl="1"/>
            <a:r>
              <a:rPr lang="de-DE" altLang="de-DE" smtClean="0"/>
              <a:t>Die farbigen Sekundärfarben fungieren sowohl als Codierung (Navigation) innerhalb der Kommunikation als auch zur Auflockerung des gesamten visuellen Auftritts.</a:t>
            </a:r>
          </a:p>
          <a:p>
            <a:pPr lvl="2"/>
            <a:r>
              <a:rPr lang="de-DE" altLang="de-DE" smtClean="0"/>
              <a:t>Punkt x</a:t>
            </a:r>
          </a:p>
          <a:p>
            <a:pPr lvl="2"/>
            <a:r>
              <a:rPr lang="de-DE" altLang="de-DE" smtClean="0"/>
              <a:t>Punkt y</a:t>
            </a:r>
          </a:p>
        </p:txBody>
      </p:sp>
      <p:sp>
        <p:nvSpPr>
          <p:cNvPr id="3077" name="Rectangle 5"/>
          <p:cNvSpPr>
            <a:spLocks noGrp="1" noChangeArrowheads="1"/>
          </p:cNvSpPr>
          <p:nvPr>
            <p:ph type="sldNum" sz="quarter" idx="4"/>
          </p:nvPr>
        </p:nvSpPr>
        <p:spPr bwMode="auto">
          <a:xfrm>
            <a:off x="34925" y="63087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800">
                <a:solidFill>
                  <a:schemeClr val="bg1"/>
                </a:solidFill>
                <a:latin typeface="Arial" charset="0"/>
                <a:cs typeface="+mn-cs"/>
              </a:defRPr>
            </a:lvl1pPr>
          </a:lstStyle>
          <a:p>
            <a:pPr defTabSz="914400" fontAlgn="base">
              <a:spcBef>
                <a:spcPct val="0"/>
              </a:spcBef>
              <a:spcAft>
                <a:spcPct val="0"/>
              </a:spcAft>
              <a:defRPr/>
            </a:pPr>
            <a:r>
              <a:rPr lang="de-DE">
                <a:solidFill>
                  <a:srgbClr val="FFFFFF"/>
                </a:solidFill>
              </a:rPr>
              <a:t>SEITE </a:t>
            </a:r>
            <a:fld id="{97A71DC1-65EA-4E7A-9E70-48ED277F4F85}" type="slidenum">
              <a:rPr lang="de-DE">
                <a:solidFill>
                  <a:srgbClr val="FFFFFF"/>
                </a:solidFill>
              </a:rPr>
              <a:pPr defTabSz="914400" fontAlgn="base">
                <a:spcBef>
                  <a:spcPct val="0"/>
                </a:spcBef>
                <a:spcAft>
                  <a:spcPct val="0"/>
                </a:spcAft>
                <a:defRPr/>
              </a:pPr>
              <a:t>‹Nr.›</a:t>
            </a:fld>
            <a:endParaRPr lang="de-DE">
              <a:solidFill>
                <a:srgbClr val="FFFFFF"/>
              </a:solidFill>
            </a:endParaRPr>
          </a:p>
        </p:txBody>
      </p:sp>
      <p:pic>
        <p:nvPicPr>
          <p:cNvPr id="1029" name="Picture 7" descr="folien_footer_energie"/>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0" y="6626225"/>
            <a:ext cx="9144000"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0" name="Picture 11" descr="HG_LOGO_S_ENG_RGB"/>
          <p:cNvPicPr>
            <a:picLocks noChangeAspect="1" noChangeArrowheads="1"/>
          </p:cNvPicPr>
          <p:nvPr userDrawn="1"/>
        </p:nvPicPr>
        <p:blipFill>
          <a:blip r:embed="rId4" cstate="screen">
            <a:extLst>
              <a:ext uri="{28A0092B-C50C-407E-A947-70E740481C1C}">
                <a14:useLocalDpi xmlns:a14="http://schemas.microsoft.com/office/drawing/2010/main"/>
              </a:ext>
            </a:extLst>
          </a:blip>
          <a:srcRect/>
          <a:stretch>
            <a:fillRect/>
          </a:stretch>
        </p:blipFill>
        <p:spPr bwMode="auto">
          <a:xfrm>
            <a:off x="7375525" y="6000750"/>
            <a:ext cx="1433513" cy="633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3696" r:id="rId1"/>
  </p:sldLayoutIdLst>
  <p:txStyles>
    <p:titleStyle>
      <a:lvl1pPr algn="l" rtl="0" eaLnBrk="0" fontAlgn="base" hangingPunct="0">
        <a:lnSpc>
          <a:spcPts val="3200"/>
        </a:lnSpc>
        <a:spcBef>
          <a:spcPct val="0"/>
        </a:spcBef>
        <a:spcAft>
          <a:spcPct val="0"/>
        </a:spcAft>
        <a:defRPr sz="3000" b="1">
          <a:solidFill>
            <a:srgbClr val="00589C"/>
          </a:solidFill>
          <a:latin typeface="+mj-lt"/>
          <a:ea typeface="+mj-ea"/>
          <a:cs typeface="+mj-cs"/>
        </a:defRPr>
      </a:lvl1pPr>
      <a:lvl2pPr algn="l" rtl="0" eaLnBrk="0" fontAlgn="base" hangingPunct="0">
        <a:lnSpc>
          <a:spcPts val="3200"/>
        </a:lnSpc>
        <a:spcBef>
          <a:spcPct val="0"/>
        </a:spcBef>
        <a:spcAft>
          <a:spcPct val="0"/>
        </a:spcAft>
        <a:defRPr sz="3000" b="1">
          <a:solidFill>
            <a:srgbClr val="00589C"/>
          </a:solidFill>
          <a:latin typeface="Arial" charset="0"/>
          <a:cs typeface="Arial" charset="0"/>
        </a:defRPr>
      </a:lvl2pPr>
      <a:lvl3pPr algn="l" rtl="0" eaLnBrk="0" fontAlgn="base" hangingPunct="0">
        <a:lnSpc>
          <a:spcPts val="3200"/>
        </a:lnSpc>
        <a:spcBef>
          <a:spcPct val="0"/>
        </a:spcBef>
        <a:spcAft>
          <a:spcPct val="0"/>
        </a:spcAft>
        <a:defRPr sz="3000" b="1">
          <a:solidFill>
            <a:srgbClr val="00589C"/>
          </a:solidFill>
          <a:latin typeface="Arial" charset="0"/>
          <a:cs typeface="Arial" charset="0"/>
        </a:defRPr>
      </a:lvl3pPr>
      <a:lvl4pPr algn="l" rtl="0" eaLnBrk="0" fontAlgn="base" hangingPunct="0">
        <a:lnSpc>
          <a:spcPts val="3200"/>
        </a:lnSpc>
        <a:spcBef>
          <a:spcPct val="0"/>
        </a:spcBef>
        <a:spcAft>
          <a:spcPct val="0"/>
        </a:spcAft>
        <a:defRPr sz="3000" b="1">
          <a:solidFill>
            <a:srgbClr val="00589C"/>
          </a:solidFill>
          <a:latin typeface="Arial" charset="0"/>
          <a:cs typeface="Arial" charset="0"/>
        </a:defRPr>
      </a:lvl4pPr>
      <a:lvl5pPr algn="l" rtl="0" eaLnBrk="0" fontAlgn="base" hangingPunct="0">
        <a:lnSpc>
          <a:spcPts val="3200"/>
        </a:lnSpc>
        <a:spcBef>
          <a:spcPct val="0"/>
        </a:spcBef>
        <a:spcAft>
          <a:spcPct val="0"/>
        </a:spcAft>
        <a:defRPr sz="3000" b="1">
          <a:solidFill>
            <a:srgbClr val="00589C"/>
          </a:solidFill>
          <a:latin typeface="Arial" charset="0"/>
          <a:cs typeface="Arial" charset="0"/>
        </a:defRPr>
      </a:lvl5pPr>
      <a:lvl6pPr marL="457200" algn="l" rtl="0" fontAlgn="base">
        <a:lnSpc>
          <a:spcPts val="3200"/>
        </a:lnSpc>
        <a:spcBef>
          <a:spcPct val="0"/>
        </a:spcBef>
        <a:spcAft>
          <a:spcPct val="0"/>
        </a:spcAft>
        <a:defRPr sz="3000" b="1">
          <a:solidFill>
            <a:srgbClr val="00589C"/>
          </a:solidFill>
          <a:latin typeface="Arial" charset="0"/>
          <a:cs typeface="Arial" charset="0"/>
        </a:defRPr>
      </a:lvl6pPr>
      <a:lvl7pPr marL="914400" algn="l" rtl="0" fontAlgn="base">
        <a:lnSpc>
          <a:spcPts val="3200"/>
        </a:lnSpc>
        <a:spcBef>
          <a:spcPct val="0"/>
        </a:spcBef>
        <a:spcAft>
          <a:spcPct val="0"/>
        </a:spcAft>
        <a:defRPr sz="3000" b="1">
          <a:solidFill>
            <a:srgbClr val="00589C"/>
          </a:solidFill>
          <a:latin typeface="Arial" charset="0"/>
          <a:cs typeface="Arial" charset="0"/>
        </a:defRPr>
      </a:lvl7pPr>
      <a:lvl8pPr marL="1371600" algn="l" rtl="0" fontAlgn="base">
        <a:lnSpc>
          <a:spcPts val="3200"/>
        </a:lnSpc>
        <a:spcBef>
          <a:spcPct val="0"/>
        </a:spcBef>
        <a:spcAft>
          <a:spcPct val="0"/>
        </a:spcAft>
        <a:defRPr sz="3000" b="1">
          <a:solidFill>
            <a:srgbClr val="00589C"/>
          </a:solidFill>
          <a:latin typeface="Arial" charset="0"/>
          <a:cs typeface="Arial" charset="0"/>
        </a:defRPr>
      </a:lvl8pPr>
      <a:lvl9pPr marL="1828800" algn="l" rtl="0" fontAlgn="base">
        <a:lnSpc>
          <a:spcPts val="3200"/>
        </a:lnSpc>
        <a:spcBef>
          <a:spcPct val="0"/>
        </a:spcBef>
        <a:spcAft>
          <a:spcPct val="0"/>
        </a:spcAft>
        <a:defRPr sz="3000" b="1">
          <a:solidFill>
            <a:srgbClr val="00589C"/>
          </a:solidFill>
          <a:latin typeface="Arial" charset="0"/>
          <a:cs typeface="Arial" charset="0"/>
        </a:defRPr>
      </a:lvl9pPr>
    </p:titleStyle>
    <p:bodyStyle>
      <a:lvl1pPr marL="342900" indent="-342900"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ea typeface="+mn-ea"/>
          <a:cs typeface="+mn-cs"/>
        </a:defRPr>
      </a:lvl1pPr>
      <a:lvl2pPr marL="444500" indent="-265113"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cs typeface="+mn-cs"/>
        </a:defRPr>
      </a:lvl2pPr>
      <a:lvl3pPr marL="901700" indent="-277813"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cs typeface="+mn-cs"/>
        </a:defRPr>
      </a:lvl3pPr>
      <a:lvl4pPr marL="2365375" indent="-381000" algn="l" rtl="0" eaLnBrk="0" fontAlgn="base" hangingPunct="0">
        <a:spcBef>
          <a:spcPct val="20000"/>
        </a:spcBef>
        <a:spcAft>
          <a:spcPct val="0"/>
        </a:spcAft>
        <a:buChar char="–"/>
        <a:defRPr sz="2000">
          <a:solidFill>
            <a:schemeClr val="tx1"/>
          </a:solidFill>
          <a:latin typeface="+mn-lt"/>
          <a:cs typeface="+mn-cs"/>
        </a:defRPr>
      </a:lvl4pPr>
      <a:lvl5pPr marL="2925763" indent="-381000" algn="l" rtl="0" eaLnBrk="0" fontAlgn="base" hangingPunct="0">
        <a:spcBef>
          <a:spcPct val="20000"/>
        </a:spcBef>
        <a:spcAft>
          <a:spcPct val="0"/>
        </a:spcAft>
        <a:buChar char="»"/>
        <a:defRPr sz="2000">
          <a:solidFill>
            <a:schemeClr val="tx1"/>
          </a:solidFill>
          <a:latin typeface="+mn-lt"/>
          <a:cs typeface="+mn-cs"/>
        </a:defRPr>
      </a:lvl5pPr>
      <a:lvl6pPr marL="3382963" indent="-381000" algn="l" rtl="0" fontAlgn="base">
        <a:spcBef>
          <a:spcPct val="20000"/>
        </a:spcBef>
        <a:spcAft>
          <a:spcPct val="0"/>
        </a:spcAft>
        <a:buChar char="»"/>
        <a:defRPr sz="2000">
          <a:solidFill>
            <a:schemeClr val="tx1"/>
          </a:solidFill>
          <a:latin typeface="+mn-lt"/>
          <a:cs typeface="+mn-cs"/>
        </a:defRPr>
      </a:lvl6pPr>
      <a:lvl7pPr marL="3840163" indent="-381000" algn="l" rtl="0" fontAlgn="base">
        <a:spcBef>
          <a:spcPct val="20000"/>
        </a:spcBef>
        <a:spcAft>
          <a:spcPct val="0"/>
        </a:spcAft>
        <a:buChar char="»"/>
        <a:defRPr sz="2000">
          <a:solidFill>
            <a:schemeClr val="tx1"/>
          </a:solidFill>
          <a:latin typeface="+mn-lt"/>
          <a:cs typeface="+mn-cs"/>
        </a:defRPr>
      </a:lvl7pPr>
      <a:lvl8pPr marL="4297363" indent="-381000" algn="l" rtl="0" fontAlgn="base">
        <a:spcBef>
          <a:spcPct val="20000"/>
        </a:spcBef>
        <a:spcAft>
          <a:spcPct val="0"/>
        </a:spcAft>
        <a:buChar char="»"/>
        <a:defRPr sz="2000">
          <a:solidFill>
            <a:schemeClr val="tx1"/>
          </a:solidFill>
          <a:latin typeface="+mn-lt"/>
          <a:cs typeface="+mn-cs"/>
        </a:defRPr>
      </a:lvl8pPr>
      <a:lvl9pPr marL="4754563" indent="-381000" algn="l" rtl="0" fontAlgn="base">
        <a:spcBef>
          <a:spcPct val="20000"/>
        </a:spcBef>
        <a:spcAft>
          <a:spcPct val="0"/>
        </a:spcAft>
        <a:buChar char="»"/>
        <a:defRPr sz="2000">
          <a:solidFill>
            <a:schemeClr val="tx1"/>
          </a:solidFill>
          <a:latin typeface="+mn-lt"/>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3"/>
          <p:cNvSpPr>
            <a:spLocks noGrp="1" noChangeArrowheads="1"/>
          </p:cNvSpPr>
          <p:nvPr>
            <p:ph type="title"/>
          </p:nvPr>
        </p:nvSpPr>
        <p:spPr bwMode="auto">
          <a:xfrm>
            <a:off x="206375" y="260350"/>
            <a:ext cx="8229600" cy="90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de-DE" altLang="de-DE" smtClean="0"/>
              <a:t>TITELMASTERFORMAT</a:t>
            </a:r>
            <a:br>
              <a:rPr lang="de-DE" altLang="de-DE" smtClean="0"/>
            </a:br>
            <a:r>
              <a:rPr lang="de-DE" altLang="de-DE" smtClean="0"/>
              <a:t>Unterzeile manuell auf Seite umfärben</a:t>
            </a:r>
          </a:p>
        </p:txBody>
      </p:sp>
      <p:sp>
        <p:nvSpPr>
          <p:cNvPr id="1027" name="Rectangle 4"/>
          <p:cNvSpPr>
            <a:spLocks noGrp="1" noChangeArrowheads="1"/>
          </p:cNvSpPr>
          <p:nvPr>
            <p:ph type="body" idx="1"/>
          </p:nvPr>
        </p:nvSpPr>
        <p:spPr bwMode="auto">
          <a:xfrm>
            <a:off x="250825" y="1484313"/>
            <a:ext cx="8229600" cy="395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de-DE" altLang="de-DE" smtClean="0"/>
              <a:t>Die farbigen Sekundärfarben fungieren sowohl als Codierung (Navigation) innerhalb der Kommunikation als auch zur Auflockerung des gesamten visuellen Auftritts. </a:t>
            </a:r>
          </a:p>
          <a:p>
            <a:pPr lvl="1"/>
            <a:r>
              <a:rPr lang="de-DE" altLang="de-DE" smtClean="0"/>
              <a:t>Mastertextformat bearbeiten</a:t>
            </a:r>
          </a:p>
          <a:p>
            <a:pPr lvl="1"/>
            <a:r>
              <a:rPr lang="de-DE" altLang="de-DE" smtClean="0"/>
              <a:t>Als weitere Sekundärfarben ergänzen drei Grautöne Seriosität und Neutralität.</a:t>
            </a:r>
          </a:p>
          <a:p>
            <a:pPr lvl="1"/>
            <a:r>
              <a:rPr lang="de-DE" altLang="de-DE" smtClean="0"/>
              <a:t>Die farbigen Sekundärfarben fungieren sowohl als Codierung (Navigation) innerhalb der Kommunikation als auch zur Auflockerung des gesamten visuellen Auftritts.</a:t>
            </a:r>
          </a:p>
          <a:p>
            <a:pPr lvl="2"/>
            <a:r>
              <a:rPr lang="de-DE" altLang="de-DE" smtClean="0"/>
              <a:t>Punkt x</a:t>
            </a:r>
          </a:p>
          <a:p>
            <a:pPr lvl="2"/>
            <a:r>
              <a:rPr lang="de-DE" altLang="de-DE" smtClean="0"/>
              <a:t>Punkt y</a:t>
            </a:r>
          </a:p>
        </p:txBody>
      </p:sp>
      <p:sp>
        <p:nvSpPr>
          <p:cNvPr id="3077" name="Rectangle 5"/>
          <p:cNvSpPr>
            <a:spLocks noGrp="1" noChangeArrowheads="1"/>
          </p:cNvSpPr>
          <p:nvPr>
            <p:ph type="sldNum" sz="quarter" idx="4"/>
          </p:nvPr>
        </p:nvSpPr>
        <p:spPr bwMode="auto">
          <a:xfrm>
            <a:off x="34925" y="63087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800">
                <a:solidFill>
                  <a:schemeClr val="bg1"/>
                </a:solidFill>
                <a:latin typeface="Arial" charset="0"/>
                <a:cs typeface="+mn-cs"/>
              </a:defRPr>
            </a:lvl1pPr>
          </a:lstStyle>
          <a:p>
            <a:pPr defTabSz="914400" fontAlgn="base">
              <a:spcBef>
                <a:spcPct val="0"/>
              </a:spcBef>
              <a:spcAft>
                <a:spcPct val="0"/>
              </a:spcAft>
              <a:defRPr/>
            </a:pPr>
            <a:r>
              <a:rPr lang="de-DE">
                <a:solidFill>
                  <a:srgbClr val="FFFFFF"/>
                </a:solidFill>
              </a:rPr>
              <a:t>SEITE </a:t>
            </a:r>
            <a:fld id="{97A71DC1-65EA-4E7A-9E70-48ED277F4F85}" type="slidenum">
              <a:rPr lang="de-DE">
                <a:solidFill>
                  <a:srgbClr val="FFFFFF"/>
                </a:solidFill>
              </a:rPr>
              <a:pPr defTabSz="914400" fontAlgn="base">
                <a:spcBef>
                  <a:spcPct val="0"/>
                </a:spcBef>
                <a:spcAft>
                  <a:spcPct val="0"/>
                </a:spcAft>
                <a:defRPr/>
              </a:pPr>
              <a:t>‹Nr.›</a:t>
            </a:fld>
            <a:endParaRPr lang="de-DE">
              <a:solidFill>
                <a:srgbClr val="FFFFFF"/>
              </a:solidFill>
            </a:endParaRPr>
          </a:p>
        </p:txBody>
      </p:sp>
      <p:pic>
        <p:nvPicPr>
          <p:cNvPr id="1029" name="Picture 7" descr="folien_footer_energie"/>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0" y="6626225"/>
            <a:ext cx="9144000"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0" name="Picture 11" descr="HG_LOGO_S_ENG_RGB"/>
          <p:cNvPicPr>
            <a:picLocks noChangeAspect="1" noChangeArrowheads="1"/>
          </p:cNvPicPr>
          <p:nvPr userDrawn="1"/>
        </p:nvPicPr>
        <p:blipFill>
          <a:blip r:embed="rId4" cstate="screen">
            <a:extLst>
              <a:ext uri="{28A0092B-C50C-407E-A947-70E740481C1C}">
                <a14:useLocalDpi xmlns:a14="http://schemas.microsoft.com/office/drawing/2010/main"/>
              </a:ext>
            </a:extLst>
          </a:blip>
          <a:srcRect/>
          <a:stretch>
            <a:fillRect/>
          </a:stretch>
        </p:blipFill>
        <p:spPr bwMode="auto">
          <a:xfrm>
            <a:off x="7375525" y="6000750"/>
            <a:ext cx="1433513" cy="633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3698" r:id="rId1"/>
  </p:sldLayoutIdLst>
  <p:txStyles>
    <p:titleStyle>
      <a:lvl1pPr algn="l" rtl="0" eaLnBrk="0" fontAlgn="base" hangingPunct="0">
        <a:lnSpc>
          <a:spcPts val="3200"/>
        </a:lnSpc>
        <a:spcBef>
          <a:spcPct val="0"/>
        </a:spcBef>
        <a:spcAft>
          <a:spcPct val="0"/>
        </a:spcAft>
        <a:defRPr sz="3000" b="1">
          <a:solidFill>
            <a:srgbClr val="00589C"/>
          </a:solidFill>
          <a:latin typeface="+mj-lt"/>
          <a:ea typeface="+mj-ea"/>
          <a:cs typeface="+mj-cs"/>
        </a:defRPr>
      </a:lvl1pPr>
      <a:lvl2pPr algn="l" rtl="0" eaLnBrk="0" fontAlgn="base" hangingPunct="0">
        <a:lnSpc>
          <a:spcPts val="3200"/>
        </a:lnSpc>
        <a:spcBef>
          <a:spcPct val="0"/>
        </a:spcBef>
        <a:spcAft>
          <a:spcPct val="0"/>
        </a:spcAft>
        <a:defRPr sz="3000" b="1">
          <a:solidFill>
            <a:srgbClr val="00589C"/>
          </a:solidFill>
          <a:latin typeface="Arial" charset="0"/>
          <a:cs typeface="Arial" charset="0"/>
        </a:defRPr>
      </a:lvl2pPr>
      <a:lvl3pPr algn="l" rtl="0" eaLnBrk="0" fontAlgn="base" hangingPunct="0">
        <a:lnSpc>
          <a:spcPts val="3200"/>
        </a:lnSpc>
        <a:spcBef>
          <a:spcPct val="0"/>
        </a:spcBef>
        <a:spcAft>
          <a:spcPct val="0"/>
        </a:spcAft>
        <a:defRPr sz="3000" b="1">
          <a:solidFill>
            <a:srgbClr val="00589C"/>
          </a:solidFill>
          <a:latin typeface="Arial" charset="0"/>
          <a:cs typeface="Arial" charset="0"/>
        </a:defRPr>
      </a:lvl3pPr>
      <a:lvl4pPr algn="l" rtl="0" eaLnBrk="0" fontAlgn="base" hangingPunct="0">
        <a:lnSpc>
          <a:spcPts val="3200"/>
        </a:lnSpc>
        <a:spcBef>
          <a:spcPct val="0"/>
        </a:spcBef>
        <a:spcAft>
          <a:spcPct val="0"/>
        </a:spcAft>
        <a:defRPr sz="3000" b="1">
          <a:solidFill>
            <a:srgbClr val="00589C"/>
          </a:solidFill>
          <a:latin typeface="Arial" charset="0"/>
          <a:cs typeface="Arial" charset="0"/>
        </a:defRPr>
      </a:lvl4pPr>
      <a:lvl5pPr algn="l" rtl="0" eaLnBrk="0" fontAlgn="base" hangingPunct="0">
        <a:lnSpc>
          <a:spcPts val="3200"/>
        </a:lnSpc>
        <a:spcBef>
          <a:spcPct val="0"/>
        </a:spcBef>
        <a:spcAft>
          <a:spcPct val="0"/>
        </a:spcAft>
        <a:defRPr sz="3000" b="1">
          <a:solidFill>
            <a:srgbClr val="00589C"/>
          </a:solidFill>
          <a:latin typeface="Arial" charset="0"/>
          <a:cs typeface="Arial" charset="0"/>
        </a:defRPr>
      </a:lvl5pPr>
      <a:lvl6pPr marL="457200" algn="l" rtl="0" fontAlgn="base">
        <a:lnSpc>
          <a:spcPts val="3200"/>
        </a:lnSpc>
        <a:spcBef>
          <a:spcPct val="0"/>
        </a:spcBef>
        <a:spcAft>
          <a:spcPct val="0"/>
        </a:spcAft>
        <a:defRPr sz="3000" b="1">
          <a:solidFill>
            <a:srgbClr val="00589C"/>
          </a:solidFill>
          <a:latin typeface="Arial" charset="0"/>
          <a:cs typeface="Arial" charset="0"/>
        </a:defRPr>
      </a:lvl6pPr>
      <a:lvl7pPr marL="914400" algn="l" rtl="0" fontAlgn="base">
        <a:lnSpc>
          <a:spcPts val="3200"/>
        </a:lnSpc>
        <a:spcBef>
          <a:spcPct val="0"/>
        </a:spcBef>
        <a:spcAft>
          <a:spcPct val="0"/>
        </a:spcAft>
        <a:defRPr sz="3000" b="1">
          <a:solidFill>
            <a:srgbClr val="00589C"/>
          </a:solidFill>
          <a:latin typeface="Arial" charset="0"/>
          <a:cs typeface="Arial" charset="0"/>
        </a:defRPr>
      </a:lvl7pPr>
      <a:lvl8pPr marL="1371600" algn="l" rtl="0" fontAlgn="base">
        <a:lnSpc>
          <a:spcPts val="3200"/>
        </a:lnSpc>
        <a:spcBef>
          <a:spcPct val="0"/>
        </a:spcBef>
        <a:spcAft>
          <a:spcPct val="0"/>
        </a:spcAft>
        <a:defRPr sz="3000" b="1">
          <a:solidFill>
            <a:srgbClr val="00589C"/>
          </a:solidFill>
          <a:latin typeface="Arial" charset="0"/>
          <a:cs typeface="Arial" charset="0"/>
        </a:defRPr>
      </a:lvl8pPr>
      <a:lvl9pPr marL="1828800" algn="l" rtl="0" fontAlgn="base">
        <a:lnSpc>
          <a:spcPts val="3200"/>
        </a:lnSpc>
        <a:spcBef>
          <a:spcPct val="0"/>
        </a:spcBef>
        <a:spcAft>
          <a:spcPct val="0"/>
        </a:spcAft>
        <a:defRPr sz="3000" b="1">
          <a:solidFill>
            <a:srgbClr val="00589C"/>
          </a:solidFill>
          <a:latin typeface="Arial" charset="0"/>
          <a:cs typeface="Arial" charset="0"/>
        </a:defRPr>
      </a:lvl9pPr>
    </p:titleStyle>
    <p:bodyStyle>
      <a:lvl1pPr marL="342900" indent="-342900"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ea typeface="+mn-ea"/>
          <a:cs typeface="+mn-cs"/>
        </a:defRPr>
      </a:lvl1pPr>
      <a:lvl2pPr marL="444500" indent="-265113"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cs typeface="+mn-cs"/>
        </a:defRPr>
      </a:lvl2pPr>
      <a:lvl3pPr marL="901700" indent="-277813"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cs typeface="+mn-cs"/>
        </a:defRPr>
      </a:lvl3pPr>
      <a:lvl4pPr marL="2365375" indent="-381000" algn="l" rtl="0" eaLnBrk="0" fontAlgn="base" hangingPunct="0">
        <a:spcBef>
          <a:spcPct val="20000"/>
        </a:spcBef>
        <a:spcAft>
          <a:spcPct val="0"/>
        </a:spcAft>
        <a:buChar char="–"/>
        <a:defRPr sz="2000">
          <a:solidFill>
            <a:schemeClr val="tx1"/>
          </a:solidFill>
          <a:latin typeface="+mn-lt"/>
          <a:cs typeface="+mn-cs"/>
        </a:defRPr>
      </a:lvl4pPr>
      <a:lvl5pPr marL="2925763" indent="-381000" algn="l" rtl="0" eaLnBrk="0" fontAlgn="base" hangingPunct="0">
        <a:spcBef>
          <a:spcPct val="20000"/>
        </a:spcBef>
        <a:spcAft>
          <a:spcPct val="0"/>
        </a:spcAft>
        <a:buChar char="»"/>
        <a:defRPr sz="2000">
          <a:solidFill>
            <a:schemeClr val="tx1"/>
          </a:solidFill>
          <a:latin typeface="+mn-lt"/>
          <a:cs typeface="+mn-cs"/>
        </a:defRPr>
      </a:lvl5pPr>
      <a:lvl6pPr marL="3382963" indent="-381000" algn="l" rtl="0" fontAlgn="base">
        <a:spcBef>
          <a:spcPct val="20000"/>
        </a:spcBef>
        <a:spcAft>
          <a:spcPct val="0"/>
        </a:spcAft>
        <a:buChar char="»"/>
        <a:defRPr sz="2000">
          <a:solidFill>
            <a:schemeClr val="tx1"/>
          </a:solidFill>
          <a:latin typeface="+mn-lt"/>
          <a:cs typeface="+mn-cs"/>
        </a:defRPr>
      </a:lvl6pPr>
      <a:lvl7pPr marL="3840163" indent="-381000" algn="l" rtl="0" fontAlgn="base">
        <a:spcBef>
          <a:spcPct val="20000"/>
        </a:spcBef>
        <a:spcAft>
          <a:spcPct val="0"/>
        </a:spcAft>
        <a:buChar char="»"/>
        <a:defRPr sz="2000">
          <a:solidFill>
            <a:schemeClr val="tx1"/>
          </a:solidFill>
          <a:latin typeface="+mn-lt"/>
          <a:cs typeface="+mn-cs"/>
        </a:defRPr>
      </a:lvl7pPr>
      <a:lvl8pPr marL="4297363" indent="-381000" algn="l" rtl="0" fontAlgn="base">
        <a:spcBef>
          <a:spcPct val="20000"/>
        </a:spcBef>
        <a:spcAft>
          <a:spcPct val="0"/>
        </a:spcAft>
        <a:buChar char="»"/>
        <a:defRPr sz="2000">
          <a:solidFill>
            <a:schemeClr val="tx1"/>
          </a:solidFill>
          <a:latin typeface="+mn-lt"/>
          <a:cs typeface="+mn-cs"/>
        </a:defRPr>
      </a:lvl8pPr>
      <a:lvl9pPr marL="4754563" indent="-381000" algn="l" rtl="0" fontAlgn="base">
        <a:spcBef>
          <a:spcPct val="20000"/>
        </a:spcBef>
        <a:spcAft>
          <a:spcPct val="0"/>
        </a:spcAft>
        <a:buChar char="»"/>
        <a:defRPr sz="2000">
          <a:solidFill>
            <a:schemeClr val="tx1"/>
          </a:solidFill>
          <a:latin typeface="+mn-lt"/>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3"/>
          <p:cNvSpPr>
            <a:spLocks noGrp="1" noChangeArrowheads="1"/>
          </p:cNvSpPr>
          <p:nvPr>
            <p:ph type="title"/>
          </p:nvPr>
        </p:nvSpPr>
        <p:spPr bwMode="auto">
          <a:xfrm>
            <a:off x="206375" y="260350"/>
            <a:ext cx="8229600" cy="90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de-DE" altLang="de-DE" smtClean="0"/>
              <a:t>TITELMASTERFORMAT</a:t>
            </a:r>
            <a:br>
              <a:rPr lang="de-DE" altLang="de-DE" smtClean="0"/>
            </a:br>
            <a:r>
              <a:rPr lang="de-DE" altLang="de-DE" smtClean="0"/>
              <a:t>Unterzeile manuell auf Seite umfärben</a:t>
            </a:r>
          </a:p>
        </p:txBody>
      </p:sp>
      <p:sp>
        <p:nvSpPr>
          <p:cNvPr id="1027" name="Rectangle 4"/>
          <p:cNvSpPr>
            <a:spLocks noGrp="1" noChangeArrowheads="1"/>
          </p:cNvSpPr>
          <p:nvPr>
            <p:ph type="body" idx="1"/>
          </p:nvPr>
        </p:nvSpPr>
        <p:spPr bwMode="auto">
          <a:xfrm>
            <a:off x="250825" y="1484313"/>
            <a:ext cx="8229600" cy="395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de-DE" altLang="de-DE" smtClean="0"/>
              <a:t>Die farbigen Sekundärfarben fungieren sowohl als Codierung (Navigation) innerhalb der Kommunikation als auch zur Auflockerung des gesamten visuellen Auftritts. </a:t>
            </a:r>
          </a:p>
          <a:p>
            <a:pPr lvl="1"/>
            <a:r>
              <a:rPr lang="de-DE" altLang="de-DE" smtClean="0"/>
              <a:t>Mastertextformat bearbeiten</a:t>
            </a:r>
          </a:p>
          <a:p>
            <a:pPr lvl="1"/>
            <a:r>
              <a:rPr lang="de-DE" altLang="de-DE" smtClean="0"/>
              <a:t>Als weitere Sekundärfarben ergänzen drei Grautöne Seriosität und Neutralität.</a:t>
            </a:r>
          </a:p>
          <a:p>
            <a:pPr lvl="1"/>
            <a:r>
              <a:rPr lang="de-DE" altLang="de-DE" smtClean="0"/>
              <a:t>Die farbigen Sekundärfarben fungieren sowohl als Codierung (Navigation) innerhalb der Kommunikation als auch zur Auflockerung des gesamten visuellen Auftritts.</a:t>
            </a:r>
          </a:p>
          <a:p>
            <a:pPr lvl="2"/>
            <a:r>
              <a:rPr lang="de-DE" altLang="de-DE" smtClean="0"/>
              <a:t>Punkt x</a:t>
            </a:r>
          </a:p>
          <a:p>
            <a:pPr lvl="2"/>
            <a:r>
              <a:rPr lang="de-DE" altLang="de-DE" smtClean="0"/>
              <a:t>Punkt y</a:t>
            </a:r>
          </a:p>
        </p:txBody>
      </p:sp>
      <p:sp>
        <p:nvSpPr>
          <p:cNvPr id="3077" name="Rectangle 5"/>
          <p:cNvSpPr>
            <a:spLocks noGrp="1" noChangeArrowheads="1"/>
          </p:cNvSpPr>
          <p:nvPr>
            <p:ph type="sldNum" sz="quarter" idx="4"/>
          </p:nvPr>
        </p:nvSpPr>
        <p:spPr bwMode="auto">
          <a:xfrm>
            <a:off x="34925" y="63087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800">
                <a:solidFill>
                  <a:schemeClr val="bg1"/>
                </a:solidFill>
                <a:latin typeface="Arial" charset="0"/>
                <a:cs typeface="+mn-cs"/>
              </a:defRPr>
            </a:lvl1pPr>
          </a:lstStyle>
          <a:p>
            <a:pPr defTabSz="914400" fontAlgn="base">
              <a:spcBef>
                <a:spcPct val="0"/>
              </a:spcBef>
              <a:spcAft>
                <a:spcPct val="0"/>
              </a:spcAft>
              <a:defRPr/>
            </a:pPr>
            <a:r>
              <a:rPr lang="de-DE">
                <a:solidFill>
                  <a:srgbClr val="FFFFFF"/>
                </a:solidFill>
              </a:rPr>
              <a:t>SEITE </a:t>
            </a:r>
            <a:fld id="{97A71DC1-65EA-4E7A-9E70-48ED277F4F85}" type="slidenum">
              <a:rPr lang="de-DE">
                <a:solidFill>
                  <a:srgbClr val="FFFFFF"/>
                </a:solidFill>
              </a:rPr>
              <a:pPr defTabSz="914400" fontAlgn="base">
                <a:spcBef>
                  <a:spcPct val="0"/>
                </a:spcBef>
                <a:spcAft>
                  <a:spcPct val="0"/>
                </a:spcAft>
                <a:defRPr/>
              </a:pPr>
              <a:t>‹Nr.›</a:t>
            </a:fld>
            <a:endParaRPr lang="de-DE">
              <a:solidFill>
                <a:srgbClr val="FFFFFF"/>
              </a:solidFill>
            </a:endParaRPr>
          </a:p>
        </p:txBody>
      </p:sp>
      <p:pic>
        <p:nvPicPr>
          <p:cNvPr id="1029" name="Picture 7" descr="folien_footer_energie"/>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0" y="6626225"/>
            <a:ext cx="9144000"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0" name="Picture 11" descr="HG_LOGO_S_ENG_RGB"/>
          <p:cNvPicPr>
            <a:picLocks noChangeAspect="1" noChangeArrowheads="1"/>
          </p:cNvPicPr>
          <p:nvPr userDrawn="1"/>
        </p:nvPicPr>
        <p:blipFill>
          <a:blip r:embed="rId4" cstate="screen">
            <a:extLst>
              <a:ext uri="{28A0092B-C50C-407E-A947-70E740481C1C}">
                <a14:useLocalDpi xmlns:a14="http://schemas.microsoft.com/office/drawing/2010/main"/>
              </a:ext>
            </a:extLst>
          </a:blip>
          <a:srcRect/>
          <a:stretch>
            <a:fillRect/>
          </a:stretch>
        </p:blipFill>
        <p:spPr bwMode="auto">
          <a:xfrm>
            <a:off x="7375525" y="6000750"/>
            <a:ext cx="1433513" cy="633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3700" r:id="rId1"/>
  </p:sldLayoutIdLst>
  <p:txStyles>
    <p:titleStyle>
      <a:lvl1pPr algn="l" rtl="0" eaLnBrk="0" fontAlgn="base" hangingPunct="0">
        <a:lnSpc>
          <a:spcPts val="3200"/>
        </a:lnSpc>
        <a:spcBef>
          <a:spcPct val="0"/>
        </a:spcBef>
        <a:spcAft>
          <a:spcPct val="0"/>
        </a:spcAft>
        <a:defRPr sz="3000" b="1">
          <a:solidFill>
            <a:srgbClr val="00589C"/>
          </a:solidFill>
          <a:latin typeface="+mj-lt"/>
          <a:ea typeface="+mj-ea"/>
          <a:cs typeface="+mj-cs"/>
        </a:defRPr>
      </a:lvl1pPr>
      <a:lvl2pPr algn="l" rtl="0" eaLnBrk="0" fontAlgn="base" hangingPunct="0">
        <a:lnSpc>
          <a:spcPts val="3200"/>
        </a:lnSpc>
        <a:spcBef>
          <a:spcPct val="0"/>
        </a:spcBef>
        <a:spcAft>
          <a:spcPct val="0"/>
        </a:spcAft>
        <a:defRPr sz="3000" b="1">
          <a:solidFill>
            <a:srgbClr val="00589C"/>
          </a:solidFill>
          <a:latin typeface="Arial" charset="0"/>
          <a:cs typeface="Arial" charset="0"/>
        </a:defRPr>
      </a:lvl2pPr>
      <a:lvl3pPr algn="l" rtl="0" eaLnBrk="0" fontAlgn="base" hangingPunct="0">
        <a:lnSpc>
          <a:spcPts val="3200"/>
        </a:lnSpc>
        <a:spcBef>
          <a:spcPct val="0"/>
        </a:spcBef>
        <a:spcAft>
          <a:spcPct val="0"/>
        </a:spcAft>
        <a:defRPr sz="3000" b="1">
          <a:solidFill>
            <a:srgbClr val="00589C"/>
          </a:solidFill>
          <a:latin typeface="Arial" charset="0"/>
          <a:cs typeface="Arial" charset="0"/>
        </a:defRPr>
      </a:lvl3pPr>
      <a:lvl4pPr algn="l" rtl="0" eaLnBrk="0" fontAlgn="base" hangingPunct="0">
        <a:lnSpc>
          <a:spcPts val="3200"/>
        </a:lnSpc>
        <a:spcBef>
          <a:spcPct val="0"/>
        </a:spcBef>
        <a:spcAft>
          <a:spcPct val="0"/>
        </a:spcAft>
        <a:defRPr sz="3000" b="1">
          <a:solidFill>
            <a:srgbClr val="00589C"/>
          </a:solidFill>
          <a:latin typeface="Arial" charset="0"/>
          <a:cs typeface="Arial" charset="0"/>
        </a:defRPr>
      </a:lvl4pPr>
      <a:lvl5pPr algn="l" rtl="0" eaLnBrk="0" fontAlgn="base" hangingPunct="0">
        <a:lnSpc>
          <a:spcPts val="3200"/>
        </a:lnSpc>
        <a:spcBef>
          <a:spcPct val="0"/>
        </a:spcBef>
        <a:spcAft>
          <a:spcPct val="0"/>
        </a:spcAft>
        <a:defRPr sz="3000" b="1">
          <a:solidFill>
            <a:srgbClr val="00589C"/>
          </a:solidFill>
          <a:latin typeface="Arial" charset="0"/>
          <a:cs typeface="Arial" charset="0"/>
        </a:defRPr>
      </a:lvl5pPr>
      <a:lvl6pPr marL="457200" algn="l" rtl="0" fontAlgn="base">
        <a:lnSpc>
          <a:spcPts val="3200"/>
        </a:lnSpc>
        <a:spcBef>
          <a:spcPct val="0"/>
        </a:spcBef>
        <a:spcAft>
          <a:spcPct val="0"/>
        </a:spcAft>
        <a:defRPr sz="3000" b="1">
          <a:solidFill>
            <a:srgbClr val="00589C"/>
          </a:solidFill>
          <a:latin typeface="Arial" charset="0"/>
          <a:cs typeface="Arial" charset="0"/>
        </a:defRPr>
      </a:lvl6pPr>
      <a:lvl7pPr marL="914400" algn="l" rtl="0" fontAlgn="base">
        <a:lnSpc>
          <a:spcPts val="3200"/>
        </a:lnSpc>
        <a:spcBef>
          <a:spcPct val="0"/>
        </a:spcBef>
        <a:spcAft>
          <a:spcPct val="0"/>
        </a:spcAft>
        <a:defRPr sz="3000" b="1">
          <a:solidFill>
            <a:srgbClr val="00589C"/>
          </a:solidFill>
          <a:latin typeface="Arial" charset="0"/>
          <a:cs typeface="Arial" charset="0"/>
        </a:defRPr>
      </a:lvl7pPr>
      <a:lvl8pPr marL="1371600" algn="l" rtl="0" fontAlgn="base">
        <a:lnSpc>
          <a:spcPts val="3200"/>
        </a:lnSpc>
        <a:spcBef>
          <a:spcPct val="0"/>
        </a:spcBef>
        <a:spcAft>
          <a:spcPct val="0"/>
        </a:spcAft>
        <a:defRPr sz="3000" b="1">
          <a:solidFill>
            <a:srgbClr val="00589C"/>
          </a:solidFill>
          <a:latin typeface="Arial" charset="0"/>
          <a:cs typeface="Arial" charset="0"/>
        </a:defRPr>
      </a:lvl8pPr>
      <a:lvl9pPr marL="1828800" algn="l" rtl="0" fontAlgn="base">
        <a:lnSpc>
          <a:spcPts val="3200"/>
        </a:lnSpc>
        <a:spcBef>
          <a:spcPct val="0"/>
        </a:spcBef>
        <a:spcAft>
          <a:spcPct val="0"/>
        </a:spcAft>
        <a:defRPr sz="3000" b="1">
          <a:solidFill>
            <a:srgbClr val="00589C"/>
          </a:solidFill>
          <a:latin typeface="Arial" charset="0"/>
          <a:cs typeface="Arial" charset="0"/>
        </a:defRPr>
      </a:lvl9pPr>
    </p:titleStyle>
    <p:bodyStyle>
      <a:lvl1pPr marL="342900" indent="-342900"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ea typeface="+mn-ea"/>
          <a:cs typeface="+mn-cs"/>
        </a:defRPr>
      </a:lvl1pPr>
      <a:lvl2pPr marL="444500" indent="-265113"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cs typeface="+mn-cs"/>
        </a:defRPr>
      </a:lvl2pPr>
      <a:lvl3pPr marL="901700" indent="-277813"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cs typeface="+mn-cs"/>
        </a:defRPr>
      </a:lvl3pPr>
      <a:lvl4pPr marL="2365375" indent="-381000" algn="l" rtl="0" eaLnBrk="0" fontAlgn="base" hangingPunct="0">
        <a:spcBef>
          <a:spcPct val="20000"/>
        </a:spcBef>
        <a:spcAft>
          <a:spcPct val="0"/>
        </a:spcAft>
        <a:buChar char="–"/>
        <a:defRPr sz="2000">
          <a:solidFill>
            <a:schemeClr val="tx1"/>
          </a:solidFill>
          <a:latin typeface="+mn-lt"/>
          <a:cs typeface="+mn-cs"/>
        </a:defRPr>
      </a:lvl4pPr>
      <a:lvl5pPr marL="2925763" indent="-381000" algn="l" rtl="0" eaLnBrk="0" fontAlgn="base" hangingPunct="0">
        <a:spcBef>
          <a:spcPct val="20000"/>
        </a:spcBef>
        <a:spcAft>
          <a:spcPct val="0"/>
        </a:spcAft>
        <a:buChar char="»"/>
        <a:defRPr sz="2000">
          <a:solidFill>
            <a:schemeClr val="tx1"/>
          </a:solidFill>
          <a:latin typeface="+mn-lt"/>
          <a:cs typeface="+mn-cs"/>
        </a:defRPr>
      </a:lvl5pPr>
      <a:lvl6pPr marL="3382963" indent="-381000" algn="l" rtl="0" fontAlgn="base">
        <a:spcBef>
          <a:spcPct val="20000"/>
        </a:spcBef>
        <a:spcAft>
          <a:spcPct val="0"/>
        </a:spcAft>
        <a:buChar char="»"/>
        <a:defRPr sz="2000">
          <a:solidFill>
            <a:schemeClr val="tx1"/>
          </a:solidFill>
          <a:latin typeface="+mn-lt"/>
          <a:cs typeface="+mn-cs"/>
        </a:defRPr>
      </a:lvl6pPr>
      <a:lvl7pPr marL="3840163" indent="-381000" algn="l" rtl="0" fontAlgn="base">
        <a:spcBef>
          <a:spcPct val="20000"/>
        </a:spcBef>
        <a:spcAft>
          <a:spcPct val="0"/>
        </a:spcAft>
        <a:buChar char="»"/>
        <a:defRPr sz="2000">
          <a:solidFill>
            <a:schemeClr val="tx1"/>
          </a:solidFill>
          <a:latin typeface="+mn-lt"/>
          <a:cs typeface="+mn-cs"/>
        </a:defRPr>
      </a:lvl7pPr>
      <a:lvl8pPr marL="4297363" indent="-381000" algn="l" rtl="0" fontAlgn="base">
        <a:spcBef>
          <a:spcPct val="20000"/>
        </a:spcBef>
        <a:spcAft>
          <a:spcPct val="0"/>
        </a:spcAft>
        <a:buChar char="»"/>
        <a:defRPr sz="2000">
          <a:solidFill>
            <a:schemeClr val="tx1"/>
          </a:solidFill>
          <a:latin typeface="+mn-lt"/>
          <a:cs typeface="+mn-cs"/>
        </a:defRPr>
      </a:lvl8pPr>
      <a:lvl9pPr marL="4754563" indent="-381000" algn="l" rtl="0" fontAlgn="base">
        <a:spcBef>
          <a:spcPct val="20000"/>
        </a:spcBef>
        <a:spcAft>
          <a:spcPct val="0"/>
        </a:spcAft>
        <a:buChar char="»"/>
        <a:defRPr sz="2000">
          <a:solidFill>
            <a:schemeClr val="tx1"/>
          </a:solidFill>
          <a:latin typeface="+mn-lt"/>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3"/>
          <p:cNvSpPr>
            <a:spLocks noGrp="1" noChangeArrowheads="1"/>
          </p:cNvSpPr>
          <p:nvPr>
            <p:ph type="title"/>
          </p:nvPr>
        </p:nvSpPr>
        <p:spPr bwMode="auto">
          <a:xfrm>
            <a:off x="206375" y="260350"/>
            <a:ext cx="8229600" cy="90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de-DE" altLang="de-DE" smtClean="0"/>
              <a:t>TITELMASTERFORMAT</a:t>
            </a:r>
            <a:br>
              <a:rPr lang="de-DE" altLang="de-DE" smtClean="0"/>
            </a:br>
            <a:r>
              <a:rPr lang="de-DE" altLang="de-DE" smtClean="0"/>
              <a:t>Unterzeile manuell auf Seite umfärben</a:t>
            </a:r>
          </a:p>
        </p:txBody>
      </p:sp>
      <p:sp>
        <p:nvSpPr>
          <p:cNvPr id="1027" name="Rectangle 4"/>
          <p:cNvSpPr>
            <a:spLocks noGrp="1" noChangeArrowheads="1"/>
          </p:cNvSpPr>
          <p:nvPr>
            <p:ph type="body" idx="1"/>
          </p:nvPr>
        </p:nvSpPr>
        <p:spPr bwMode="auto">
          <a:xfrm>
            <a:off x="250825" y="1484313"/>
            <a:ext cx="8229600" cy="395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de-DE" altLang="de-DE" smtClean="0"/>
              <a:t>Die farbigen Sekundärfarben fungieren sowohl als Codierung (Navigation) innerhalb der Kommunikation als auch zur Auflockerung des gesamten visuellen Auftritts. </a:t>
            </a:r>
          </a:p>
          <a:p>
            <a:pPr lvl="1"/>
            <a:r>
              <a:rPr lang="de-DE" altLang="de-DE" smtClean="0"/>
              <a:t>Mastertextformat bearbeiten</a:t>
            </a:r>
          </a:p>
          <a:p>
            <a:pPr lvl="1"/>
            <a:r>
              <a:rPr lang="de-DE" altLang="de-DE" smtClean="0"/>
              <a:t>Als weitere Sekundärfarben ergänzen drei Grautöne Seriosität und Neutralität.</a:t>
            </a:r>
          </a:p>
          <a:p>
            <a:pPr lvl="1"/>
            <a:r>
              <a:rPr lang="de-DE" altLang="de-DE" smtClean="0"/>
              <a:t>Die farbigen Sekundärfarben fungieren sowohl als Codierung (Navigation) innerhalb der Kommunikation als auch zur Auflockerung des gesamten visuellen Auftritts.</a:t>
            </a:r>
          </a:p>
          <a:p>
            <a:pPr lvl="2"/>
            <a:r>
              <a:rPr lang="de-DE" altLang="de-DE" smtClean="0"/>
              <a:t>Punkt x</a:t>
            </a:r>
          </a:p>
          <a:p>
            <a:pPr lvl="2"/>
            <a:r>
              <a:rPr lang="de-DE" altLang="de-DE" smtClean="0"/>
              <a:t>Punkt y</a:t>
            </a:r>
          </a:p>
        </p:txBody>
      </p:sp>
      <p:sp>
        <p:nvSpPr>
          <p:cNvPr id="3077" name="Rectangle 5"/>
          <p:cNvSpPr>
            <a:spLocks noGrp="1" noChangeArrowheads="1"/>
          </p:cNvSpPr>
          <p:nvPr>
            <p:ph type="sldNum" sz="quarter" idx="4"/>
          </p:nvPr>
        </p:nvSpPr>
        <p:spPr bwMode="auto">
          <a:xfrm>
            <a:off x="34925" y="63087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800">
                <a:solidFill>
                  <a:schemeClr val="bg1"/>
                </a:solidFill>
                <a:latin typeface="Arial" charset="0"/>
                <a:cs typeface="+mn-cs"/>
              </a:defRPr>
            </a:lvl1pPr>
          </a:lstStyle>
          <a:p>
            <a:pPr defTabSz="914400" fontAlgn="base">
              <a:spcBef>
                <a:spcPct val="0"/>
              </a:spcBef>
              <a:spcAft>
                <a:spcPct val="0"/>
              </a:spcAft>
              <a:defRPr/>
            </a:pPr>
            <a:r>
              <a:rPr lang="de-DE">
                <a:solidFill>
                  <a:srgbClr val="FFFFFF"/>
                </a:solidFill>
              </a:rPr>
              <a:t>SEITE </a:t>
            </a:r>
            <a:fld id="{97A71DC1-65EA-4E7A-9E70-48ED277F4F85}" type="slidenum">
              <a:rPr lang="de-DE">
                <a:solidFill>
                  <a:srgbClr val="FFFFFF"/>
                </a:solidFill>
              </a:rPr>
              <a:pPr defTabSz="914400" fontAlgn="base">
                <a:spcBef>
                  <a:spcPct val="0"/>
                </a:spcBef>
                <a:spcAft>
                  <a:spcPct val="0"/>
                </a:spcAft>
                <a:defRPr/>
              </a:pPr>
              <a:t>‹Nr.›</a:t>
            </a:fld>
            <a:endParaRPr lang="de-DE">
              <a:solidFill>
                <a:srgbClr val="FFFFFF"/>
              </a:solidFill>
            </a:endParaRPr>
          </a:p>
        </p:txBody>
      </p:sp>
      <p:pic>
        <p:nvPicPr>
          <p:cNvPr id="1029" name="Picture 7" descr="folien_footer_energie"/>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0" y="6626225"/>
            <a:ext cx="9144000"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0" name="Picture 11" descr="HG_LOGO_S_ENG_RGB"/>
          <p:cNvPicPr>
            <a:picLocks noChangeAspect="1" noChangeArrowheads="1"/>
          </p:cNvPicPr>
          <p:nvPr userDrawn="1"/>
        </p:nvPicPr>
        <p:blipFill>
          <a:blip r:embed="rId4" cstate="screen">
            <a:extLst>
              <a:ext uri="{28A0092B-C50C-407E-A947-70E740481C1C}">
                <a14:useLocalDpi xmlns:a14="http://schemas.microsoft.com/office/drawing/2010/main"/>
              </a:ext>
            </a:extLst>
          </a:blip>
          <a:srcRect/>
          <a:stretch>
            <a:fillRect/>
          </a:stretch>
        </p:blipFill>
        <p:spPr bwMode="auto">
          <a:xfrm>
            <a:off x="7375525" y="6000750"/>
            <a:ext cx="1433513" cy="633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3702" r:id="rId1"/>
  </p:sldLayoutIdLst>
  <p:txStyles>
    <p:titleStyle>
      <a:lvl1pPr algn="l" rtl="0" eaLnBrk="0" fontAlgn="base" hangingPunct="0">
        <a:lnSpc>
          <a:spcPts val="3200"/>
        </a:lnSpc>
        <a:spcBef>
          <a:spcPct val="0"/>
        </a:spcBef>
        <a:spcAft>
          <a:spcPct val="0"/>
        </a:spcAft>
        <a:defRPr sz="3000" b="1">
          <a:solidFill>
            <a:srgbClr val="00589C"/>
          </a:solidFill>
          <a:latin typeface="+mj-lt"/>
          <a:ea typeface="+mj-ea"/>
          <a:cs typeface="+mj-cs"/>
        </a:defRPr>
      </a:lvl1pPr>
      <a:lvl2pPr algn="l" rtl="0" eaLnBrk="0" fontAlgn="base" hangingPunct="0">
        <a:lnSpc>
          <a:spcPts val="3200"/>
        </a:lnSpc>
        <a:spcBef>
          <a:spcPct val="0"/>
        </a:spcBef>
        <a:spcAft>
          <a:spcPct val="0"/>
        </a:spcAft>
        <a:defRPr sz="3000" b="1">
          <a:solidFill>
            <a:srgbClr val="00589C"/>
          </a:solidFill>
          <a:latin typeface="Arial" charset="0"/>
          <a:cs typeface="Arial" charset="0"/>
        </a:defRPr>
      </a:lvl2pPr>
      <a:lvl3pPr algn="l" rtl="0" eaLnBrk="0" fontAlgn="base" hangingPunct="0">
        <a:lnSpc>
          <a:spcPts val="3200"/>
        </a:lnSpc>
        <a:spcBef>
          <a:spcPct val="0"/>
        </a:spcBef>
        <a:spcAft>
          <a:spcPct val="0"/>
        </a:spcAft>
        <a:defRPr sz="3000" b="1">
          <a:solidFill>
            <a:srgbClr val="00589C"/>
          </a:solidFill>
          <a:latin typeface="Arial" charset="0"/>
          <a:cs typeface="Arial" charset="0"/>
        </a:defRPr>
      </a:lvl3pPr>
      <a:lvl4pPr algn="l" rtl="0" eaLnBrk="0" fontAlgn="base" hangingPunct="0">
        <a:lnSpc>
          <a:spcPts val="3200"/>
        </a:lnSpc>
        <a:spcBef>
          <a:spcPct val="0"/>
        </a:spcBef>
        <a:spcAft>
          <a:spcPct val="0"/>
        </a:spcAft>
        <a:defRPr sz="3000" b="1">
          <a:solidFill>
            <a:srgbClr val="00589C"/>
          </a:solidFill>
          <a:latin typeface="Arial" charset="0"/>
          <a:cs typeface="Arial" charset="0"/>
        </a:defRPr>
      </a:lvl4pPr>
      <a:lvl5pPr algn="l" rtl="0" eaLnBrk="0" fontAlgn="base" hangingPunct="0">
        <a:lnSpc>
          <a:spcPts val="3200"/>
        </a:lnSpc>
        <a:spcBef>
          <a:spcPct val="0"/>
        </a:spcBef>
        <a:spcAft>
          <a:spcPct val="0"/>
        </a:spcAft>
        <a:defRPr sz="3000" b="1">
          <a:solidFill>
            <a:srgbClr val="00589C"/>
          </a:solidFill>
          <a:latin typeface="Arial" charset="0"/>
          <a:cs typeface="Arial" charset="0"/>
        </a:defRPr>
      </a:lvl5pPr>
      <a:lvl6pPr marL="457200" algn="l" rtl="0" fontAlgn="base">
        <a:lnSpc>
          <a:spcPts val="3200"/>
        </a:lnSpc>
        <a:spcBef>
          <a:spcPct val="0"/>
        </a:spcBef>
        <a:spcAft>
          <a:spcPct val="0"/>
        </a:spcAft>
        <a:defRPr sz="3000" b="1">
          <a:solidFill>
            <a:srgbClr val="00589C"/>
          </a:solidFill>
          <a:latin typeface="Arial" charset="0"/>
          <a:cs typeface="Arial" charset="0"/>
        </a:defRPr>
      </a:lvl6pPr>
      <a:lvl7pPr marL="914400" algn="l" rtl="0" fontAlgn="base">
        <a:lnSpc>
          <a:spcPts val="3200"/>
        </a:lnSpc>
        <a:spcBef>
          <a:spcPct val="0"/>
        </a:spcBef>
        <a:spcAft>
          <a:spcPct val="0"/>
        </a:spcAft>
        <a:defRPr sz="3000" b="1">
          <a:solidFill>
            <a:srgbClr val="00589C"/>
          </a:solidFill>
          <a:latin typeface="Arial" charset="0"/>
          <a:cs typeface="Arial" charset="0"/>
        </a:defRPr>
      </a:lvl7pPr>
      <a:lvl8pPr marL="1371600" algn="l" rtl="0" fontAlgn="base">
        <a:lnSpc>
          <a:spcPts val="3200"/>
        </a:lnSpc>
        <a:spcBef>
          <a:spcPct val="0"/>
        </a:spcBef>
        <a:spcAft>
          <a:spcPct val="0"/>
        </a:spcAft>
        <a:defRPr sz="3000" b="1">
          <a:solidFill>
            <a:srgbClr val="00589C"/>
          </a:solidFill>
          <a:latin typeface="Arial" charset="0"/>
          <a:cs typeface="Arial" charset="0"/>
        </a:defRPr>
      </a:lvl8pPr>
      <a:lvl9pPr marL="1828800" algn="l" rtl="0" fontAlgn="base">
        <a:lnSpc>
          <a:spcPts val="3200"/>
        </a:lnSpc>
        <a:spcBef>
          <a:spcPct val="0"/>
        </a:spcBef>
        <a:spcAft>
          <a:spcPct val="0"/>
        </a:spcAft>
        <a:defRPr sz="3000" b="1">
          <a:solidFill>
            <a:srgbClr val="00589C"/>
          </a:solidFill>
          <a:latin typeface="Arial" charset="0"/>
          <a:cs typeface="Arial" charset="0"/>
        </a:defRPr>
      </a:lvl9pPr>
    </p:titleStyle>
    <p:bodyStyle>
      <a:lvl1pPr marL="342900" indent="-342900"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ea typeface="+mn-ea"/>
          <a:cs typeface="+mn-cs"/>
        </a:defRPr>
      </a:lvl1pPr>
      <a:lvl2pPr marL="444500" indent="-265113"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cs typeface="+mn-cs"/>
        </a:defRPr>
      </a:lvl2pPr>
      <a:lvl3pPr marL="901700" indent="-277813"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cs typeface="+mn-cs"/>
        </a:defRPr>
      </a:lvl3pPr>
      <a:lvl4pPr marL="2365375" indent="-381000" algn="l" rtl="0" eaLnBrk="0" fontAlgn="base" hangingPunct="0">
        <a:spcBef>
          <a:spcPct val="20000"/>
        </a:spcBef>
        <a:spcAft>
          <a:spcPct val="0"/>
        </a:spcAft>
        <a:buChar char="–"/>
        <a:defRPr sz="2000">
          <a:solidFill>
            <a:schemeClr val="tx1"/>
          </a:solidFill>
          <a:latin typeface="+mn-lt"/>
          <a:cs typeface="+mn-cs"/>
        </a:defRPr>
      </a:lvl4pPr>
      <a:lvl5pPr marL="2925763" indent="-381000" algn="l" rtl="0" eaLnBrk="0" fontAlgn="base" hangingPunct="0">
        <a:spcBef>
          <a:spcPct val="20000"/>
        </a:spcBef>
        <a:spcAft>
          <a:spcPct val="0"/>
        </a:spcAft>
        <a:buChar char="»"/>
        <a:defRPr sz="2000">
          <a:solidFill>
            <a:schemeClr val="tx1"/>
          </a:solidFill>
          <a:latin typeface="+mn-lt"/>
          <a:cs typeface="+mn-cs"/>
        </a:defRPr>
      </a:lvl5pPr>
      <a:lvl6pPr marL="3382963" indent="-381000" algn="l" rtl="0" fontAlgn="base">
        <a:spcBef>
          <a:spcPct val="20000"/>
        </a:spcBef>
        <a:spcAft>
          <a:spcPct val="0"/>
        </a:spcAft>
        <a:buChar char="»"/>
        <a:defRPr sz="2000">
          <a:solidFill>
            <a:schemeClr val="tx1"/>
          </a:solidFill>
          <a:latin typeface="+mn-lt"/>
          <a:cs typeface="+mn-cs"/>
        </a:defRPr>
      </a:lvl6pPr>
      <a:lvl7pPr marL="3840163" indent="-381000" algn="l" rtl="0" fontAlgn="base">
        <a:spcBef>
          <a:spcPct val="20000"/>
        </a:spcBef>
        <a:spcAft>
          <a:spcPct val="0"/>
        </a:spcAft>
        <a:buChar char="»"/>
        <a:defRPr sz="2000">
          <a:solidFill>
            <a:schemeClr val="tx1"/>
          </a:solidFill>
          <a:latin typeface="+mn-lt"/>
          <a:cs typeface="+mn-cs"/>
        </a:defRPr>
      </a:lvl7pPr>
      <a:lvl8pPr marL="4297363" indent="-381000" algn="l" rtl="0" fontAlgn="base">
        <a:spcBef>
          <a:spcPct val="20000"/>
        </a:spcBef>
        <a:spcAft>
          <a:spcPct val="0"/>
        </a:spcAft>
        <a:buChar char="»"/>
        <a:defRPr sz="2000">
          <a:solidFill>
            <a:schemeClr val="tx1"/>
          </a:solidFill>
          <a:latin typeface="+mn-lt"/>
          <a:cs typeface="+mn-cs"/>
        </a:defRPr>
      </a:lvl8pPr>
      <a:lvl9pPr marL="4754563" indent="-381000" algn="l" rtl="0" fontAlgn="base">
        <a:spcBef>
          <a:spcPct val="20000"/>
        </a:spcBef>
        <a:spcAft>
          <a:spcPct val="0"/>
        </a:spcAft>
        <a:buChar char="»"/>
        <a:defRPr sz="2000">
          <a:solidFill>
            <a:schemeClr val="tx1"/>
          </a:solidFill>
          <a:latin typeface="+mn-lt"/>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3"/>
          <p:cNvSpPr>
            <a:spLocks noGrp="1" noChangeArrowheads="1"/>
          </p:cNvSpPr>
          <p:nvPr>
            <p:ph type="title"/>
          </p:nvPr>
        </p:nvSpPr>
        <p:spPr bwMode="auto">
          <a:xfrm>
            <a:off x="206375" y="260350"/>
            <a:ext cx="8229600" cy="90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de-DE" altLang="de-DE" smtClean="0"/>
              <a:t>TITELMASTERFORMAT</a:t>
            </a:r>
            <a:br>
              <a:rPr lang="de-DE" altLang="de-DE" smtClean="0"/>
            </a:br>
            <a:r>
              <a:rPr lang="de-DE" altLang="de-DE" smtClean="0"/>
              <a:t>Unterzeile manuell auf Seite umfärben</a:t>
            </a:r>
          </a:p>
        </p:txBody>
      </p:sp>
      <p:sp>
        <p:nvSpPr>
          <p:cNvPr id="1027" name="Rectangle 4"/>
          <p:cNvSpPr>
            <a:spLocks noGrp="1" noChangeArrowheads="1"/>
          </p:cNvSpPr>
          <p:nvPr>
            <p:ph type="body" idx="1"/>
          </p:nvPr>
        </p:nvSpPr>
        <p:spPr bwMode="auto">
          <a:xfrm>
            <a:off x="250825" y="1484313"/>
            <a:ext cx="8229600" cy="395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de-DE" altLang="de-DE" smtClean="0"/>
              <a:t>Die farbigen Sekundärfarben fungieren sowohl als Codierung (Navigation) innerhalb der Kommunikation als auch zur Auflockerung des gesamten visuellen Auftritts. </a:t>
            </a:r>
          </a:p>
          <a:p>
            <a:pPr lvl="1"/>
            <a:r>
              <a:rPr lang="de-DE" altLang="de-DE" smtClean="0"/>
              <a:t>Mastertextformat bearbeiten</a:t>
            </a:r>
          </a:p>
          <a:p>
            <a:pPr lvl="1"/>
            <a:r>
              <a:rPr lang="de-DE" altLang="de-DE" smtClean="0"/>
              <a:t>Als weitere Sekundärfarben ergänzen drei Grautöne Seriosität und Neutralität.</a:t>
            </a:r>
          </a:p>
          <a:p>
            <a:pPr lvl="1"/>
            <a:r>
              <a:rPr lang="de-DE" altLang="de-DE" smtClean="0"/>
              <a:t>Die farbigen Sekundärfarben fungieren sowohl als Codierung (Navigation) innerhalb der Kommunikation als auch zur Auflockerung des gesamten visuellen Auftritts.</a:t>
            </a:r>
          </a:p>
          <a:p>
            <a:pPr lvl="2"/>
            <a:r>
              <a:rPr lang="de-DE" altLang="de-DE" smtClean="0"/>
              <a:t>Punkt x</a:t>
            </a:r>
          </a:p>
          <a:p>
            <a:pPr lvl="2"/>
            <a:r>
              <a:rPr lang="de-DE" altLang="de-DE" smtClean="0"/>
              <a:t>Punkt y</a:t>
            </a:r>
          </a:p>
        </p:txBody>
      </p:sp>
      <p:sp>
        <p:nvSpPr>
          <p:cNvPr id="3077" name="Rectangle 5"/>
          <p:cNvSpPr>
            <a:spLocks noGrp="1" noChangeArrowheads="1"/>
          </p:cNvSpPr>
          <p:nvPr>
            <p:ph type="sldNum" sz="quarter" idx="4"/>
          </p:nvPr>
        </p:nvSpPr>
        <p:spPr bwMode="auto">
          <a:xfrm>
            <a:off x="34925" y="63087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800">
                <a:solidFill>
                  <a:schemeClr val="bg1"/>
                </a:solidFill>
                <a:latin typeface="Arial" charset="0"/>
                <a:cs typeface="+mn-cs"/>
              </a:defRPr>
            </a:lvl1pPr>
          </a:lstStyle>
          <a:p>
            <a:pPr defTabSz="914400" fontAlgn="base">
              <a:spcBef>
                <a:spcPct val="0"/>
              </a:spcBef>
              <a:spcAft>
                <a:spcPct val="0"/>
              </a:spcAft>
              <a:defRPr/>
            </a:pPr>
            <a:r>
              <a:rPr lang="de-DE">
                <a:solidFill>
                  <a:srgbClr val="FFFFFF"/>
                </a:solidFill>
              </a:rPr>
              <a:t>SEITE </a:t>
            </a:r>
            <a:fld id="{97A71DC1-65EA-4E7A-9E70-48ED277F4F85}" type="slidenum">
              <a:rPr lang="de-DE">
                <a:solidFill>
                  <a:srgbClr val="FFFFFF"/>
                </a:solidFill>
              </a:rPr>
              <a:pPr defTabSz="914400" fontAlgn="base">
                <a:spcBef>
                  <a:spcPct val="0"/>
                </a:spcBef>
                <a:spcAft>
                  <a:spcPct val="0"/>
                </a:spcAft>
                <a:defRPr/>
              </a:pPr>
              <a:t>‹Nr.›</a:t>
            </a:fld>
            <a:endParaRPr lang="de-DE">
              <a:solidFill>
                <a:srgbClr val="FFFFFF"/>
              </a:solidFill>
            </a:endParaRPr>
          </a:p>
        </p:txBody>
      </p:sp>
      <p:pic>
        <p:nvPicPr>
          <p:cNvPr id="1029" name="Picture 7" descr="folien_footer_energie"/>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0" y="6626225"/>
            <a:ext cx="9144000"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0" name="Picture 11" descr="HG_LOGO_S_ENG_RGB"/>
          <p:cNvPicPr>
            <a:picLocks noChangeAspect="1" noChangeArrowheads="1"/>
          </p:cNvPicPr>
          <p:nvPr userDrawn="1"/>
        </p:nvPicPr>
        <p:blipFill>
          <a:blip r:embed="rId4" cstate="screen">
            <a:extLst>
              <a:ext uri="{28A0092B-C50C-407E-A947-70E740481C1C}">
                <a14:useLocalDpi xmlns:a14="http://schemas.microsoft.com/office/drawing/2010/main"/>
              </a:ext>
            </a:extLst>
          </a:blip>
          <a:srcRect/>
          <a:stretch>
            <a:fillRect/>
          </a:stretch>
        </p:blipFill>
        <p:spPr bwMode="auto">
          <a:xfrm>
            <a:off x="7375525" y="6000750"/>
            <a:ext cx="1433513" cy="633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3704" r:id="rId1"/>
  </p:sldLayoutIdLst>
  <p:txStyles>
    <p:titleStyle>
      <a:lvl1pPr algn="l" rtl="0" eaLnBrk="0" fontAlgn="base" hangingPunct="0">
        <a:lnSpc>
          <a:spcPts val="3200"/>
        </a:lnSpc>
        <a:spcBef>
          <a:spcPct val="0"/>
        </a:spcBef>
        <a:spcAft>
          <a:spcPct val="0"/>
        </a:spcAft>
        <a:defRPr sz="3000" b="1">
          <a:solidFill>
            <a:srgbClr val="00589C"/>
          </a:solidFill>
          <a:latin typeface="+mj-lt"/>
          <a:ea typeface="+mj-ea"/>
          <a:cs typeface="+mj-cs"/>
        </a:defRPr>
      </a:lvl1pPr>
      <a:lvl2pPr algn="l" rtl="0" eaLnBrk="0" fontAlgn="base" hangingPunct="0">
        <a:lnSpc>
          <a:spcPts val="3200"/>
        </a:lnSpc>
        <a:spcBef>
          <a:spcPct val="0"/>
        </a:spcBef>
        <a:spcAft>
          <a:spcPct val="0"/>
        </a:spcAft>
        <a:defRPr sz="3000" b="1">
          <a:solidFill>
            <a:srgbClr val="00589C"/>
          </a:solidFill>
          <a:latin typeface="Arial" charset="0"/>
          <a:cs typeface="Arial" charset="0"/>
        </a:defRPr>
      </a:lvl2pPr>
      <a:lvl3pPr algn="l" rtl="0" eaLnBrk="0" fontAlgn="base" hangingPunct="0">
        <a:lnSpc>
          <a:spcPts val="3200"/>
        </a:lnSpc>
        <a:spcBef>
          <a:spcPct val="0"/>
        </a:spcBef>
        <a:spcAft>
          <a:spcPct val="0"/>
        </a:spcAft>
        <a:defRPr sz="3000" b="1">
          <a:solidFill>
            <a:srgbClr val="00589C"/>
          </a:solidFill>
          <a:latin typeface="Arial" charset="0"/>
          <a:cs typeface="Arial" charset="0"/>
        </a:defRPr>
      </a:lvl3pPr>
      <a:lvl4pPr algn="l" rtl="0" eaLnBrk="0" fontAlgn="base" hangingPunct="0">
        <a:lnSpc>
          <a:spcPts val="3200"/>
        </a:lnSpc>
        <a:spcBef>
          <a:spcPct val="0"/>
        </a:spcBef>
        <a:spcAft>
          <a:spcPct val="0"/>
        </a:spcAft>
        <a:defRPr sz="3000" b="1">
          <a:solidFill>
            <a:srgbClr val="00589C"/>
          </a:solidFill>
          <a:latin typeface="Arial" charset="0"/>
          <a:cs typeface="Arial" charset="0"/>
        </a:defRPr>
      </a:lvl4pPr>
      <a:lvl5pPr algn="l" rtl="0" eaLnBrk="0" fontAlgn="base" hangingPunct="0">
        <a:lnSpc>
          <a:spcPts val="3200"/>
        </a:lnSpc>
        <a:spcBef>
          <a:spcPct val="0"/>
        </a:spcBef>
        <a:spcAft>
          <a:spcPct val="0"/>
        </a:spcAft>
        <a:defRPr sz="3000" b="1">
          <a:solidFill>
            <a:srgbClr val="00589C"/>
          </a:solidFill>
          <a:latin typeface="Arial" charset="0"/>
          <a:cs typeface="Arial" charset="0"/>
        </a:defRPr>
      </a:lvl5pPr>
      <a:lvl6pPr marL="457200" algn="l" rtl="0" fontAlgn="base">
        <a:lnSpc>
          <a:spcPts val="3200"/>
        </a:lnSpc>
        <a:spcBef>
          <a:spcPct val="0"/>
        </a:spcBef>
        <a:spcAft>
          <a:spcPct val="0"/>
        </a:spcAft>
        <a:defRPr sz="3000" b="1">
          <a:solidFill>
            <a:srgbClr val="00589C"/>
          </a:solidFill>
          <a:latin typeface="Arial" charset="0"/>
          <a:cs typeface="Arial" charset="0"/>
        </a:defRPr>
      </a:lvl6pPr>
      <a:lvl7pPr marL="914400" algn="l" rtl="0" fontAlgn="base">
        <a:lnSpc>
          <a:spcPts val="3200"/>
        </a:lnSpc>
        <a:spcBef>
          <a:spcPct val="0"/>
        </a:spcBef>
        <a:spcAft>
          <a:spcPct val="0"/>
        </a:spcAft>
        <a:defRPr sz="3000" b="1">
          <a:solidFill>
            <a:srgbClr val="00589C"/>
          </a:solidFill>
          <a:latin typeface="Arial" charset="0"/>
          <a:cs typeface="Arial" charset="0"/>
        </a:defRPr>
      </a:lvl7pPr>
      <a:lvl8pPr marL="1371600" algn="l" rtl="0" fontAlgn="base">
        <a:lnSpc>
          <a:spcPts val="3200"/>
        </a:lnSpc>
        <a:spcBef>
          <a:spcPct val="0"/>
        </a:spcBef>
        <a:spcAft>
          <a:spcPct val="0"/>
        </a:spcAft>
        <a:defRPr sz="3000" b="1">
          <a:solidFill>
            <a:srgbClr val="00589C"/>
          </a:solidFill>
          <a:latin typeface="Arial" charset="0"/>
          <a:cs typeface="Arial" charset="0"/>
        </a:defRPr>
      </a:lvl8pPr>
      <a:lvl9pPr marL="1828800" algn="l" rtl="0" fontAlgn="base">
        <a:lnSpc>
          <a:spcPts val="3200"/>
        </a:lnSpc>
        <a:spcBef>
          <a:spcPct val="0"/>
        </a:spcBef>
        <a:spcAft>
          <a:spcPct val="0"/>
        </a:spcAft>
        <a:defRPr sz="3000" b="1">
          <a:solidFill>
            <a:srgbClr val="00589C"/>
          </a:solidFill>
          <a:latin typeface="Arial" charset="0"/>
          <a:cs typeface="Arial" charset="0"/>
        </a:defRPr>
      </a:lvl9pPr>
    </p:titleStyle>
    <p:bodyStyle>
      <a:lvl1pPr marL="342900" indent="-342900"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ea typeface="+mn-ea"/>
          <a:cs typeface="+mn-cs"/>
        </a:defRPr>
      </a:lvl1pPr>
      <a:lvl2pPr marL="444500" indent="-265113"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cs typeface="+mn-cs"/>
        </a:defRPr>
      </a:lvl2pPr>
      <a:lvl3pPr marL="901700" indent="-277813"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cs typeface="+mn-cs"/>
        </a:defRPr>
      </a:lvl3pPr>
      <a:lvl4pPr marL="2365375" indent="-381000" algn="l" rtl="0" eaLnBrk="0" fontAlgn="base" hangingPunct="0">
        <a:spcBef>
          <a:spcPct val="20000"/>
        </a:spcBef>
        <a:spcAft>
          <a:spcPct val="0"/>
        </a:spcAft>
        <a:buChar char="–"/>
        <a:defRPr sz="2000">
          <a:solidFill>
            <a:schemeClr val="tx1"/>
          </a:solidFill>
          <a:latin typeface="+mn-lt"/>
          <a:cs typeface="+mn-cs"/>
        </a:defRPr>
      </a:lvl4pPr>
      <a:lvl5pPr marL="2925763" indent="-381000" algn="l" rtl="0" eaLnBrk="0" fontAlgn="base" hangingPunct="0">
        <a:spcBef>
          <a:spcPct val="20000"/>
        </a:spcBef>
        <a:spcAft>
          <a:spcPct val="0"/>
        </a:spcAft>
        <a:buChar char="»"/>
        <a:defRPr sz="2000">
          <a:solidFill>
            <a:schemeClr val="tx1"/>
          </a:solidFill>
          <a:latin typeface="+mn-lt"/>
          <a:cs typeface="+mn-cs"/>
        </a:defRPr>
      </a:lvl5pPr>
      <a:lvl6pPr marL="3382963" indent="-381000" algn="l" rtl="0" fontAlgn="base">
        <a:spcBef>
          <a:spcPct val="20000"/>
        </a:spcBef>
        <a:spcAft>
          <a:spcPct val="0"/>
        </a:spcAft>
        <a:buChar char="»"/>
        <a:defRPr sz="2000">
          <a:solidFill>
            <a:schemeClr val="tx1"/>
          </a:solidFill>
          <a:latin typeface="+mn-lt"/>
          <a:cs typeface="+mn-cs"/>
        </a:defRPr>
      </a:lvl6pPr>
      <a:lvl7pPr marL="3840163" indent="-381000" algn="l" rtl="0" fontAlgn="base">
        <a:spcBef>
          <a:spcPct val="20000"/>
        </a:spcBef>
        <a:spcAft>
          <a:spcPct val="0"/>
        </a:spcAft>
        <a:buChar char="»"/>
        <a:defRPr sz="2000">
          <a:solidFill>
            <a:schemeClr val="tx1"/>
          </a:solidFill>
          <a:latin typeface="+mn-lt"/>
          <a:cs typeface="+mn-cs"/>
        </a:defRPr>
      </a:lvl7pPr>
      <a:lvl8pPr marL="4297363" indent="-381000" algn="l" rtl="0" fontAlgn="base">
        <a:spcBef>
          <a:spcPct val="20000"/>
        </a:spcBef>
        <a:spcAft>
          <a:spcPct val="0"/>
        </a:spcAft>
        <a:buChar char="»"/>
        <a:defRPr sz="2000">
          <a:solidFill>
            <a:schemeClr val="tx1"/>
          </a:solidFill>
          <a:latin typeface="+mn-lt"/>
          <a:cs typeface="+mn-cs"/>
        </a:defRPr>
      </a:lvl8pPr>
      <a:lvl9pPr marL="4754563" indent="-381000" algn="l" rtl="0" fontAlgn="base">
        <a:spcBef>
          <a:spcPct val="20000"/>
        </a:spcBef>
        <a:spcAft>
          <a:spcPct val="0"/>
        </a:spcAft>
        <a:buChar char="»"/>
        <a:defRPr sz="2000">
          <a:solidFill>
            <a:schemeClr val="tx1"/>
          </a:solidFill>
          <a:latin typeface="+mn-lt"/>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3"/>
          <p:cNvSpPr>
            <a:spLocks noGrp="1" noChangeArrowheads="1"/>
          </p:cNvSpPr>
          <p:nvPr>
            <p:ph type="title"/>
          </p:nvPr>
        </p:nvSpPr>
        <p:spPr bwMode="auto">
          <a:xfrm>
            <a:off x="206375" y="260350"/>
            <a:ext cx="8229600" cy="90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de-DE" altLang="de-DE" smtClean="0"/>
              <a:t>TITELMASTERFORMAT</a:t>
            </a:r>
            <a:br>
              <a:rPr lang="de-DE" altLang="de-DE" smtClean="0"/>
            </a:br>
            <a:r>
              <a:rPr lang="de-DE" altLang="de-DE" smtClean="0"/>
              <a:t>Unterzeile manuell auf Seite umfärben</a:t>
            </a:r>
          </a:p>
        </p:txBody>
      </p:sp>
      <p:sp>
        <p:nvSpPr>
          <p:cNvPr id="1027" name="Rectangle 4"/>
          <p:cNvSpPr>
            <a:spLocks noGrp="1" noChangeArrowheads="1"/>
          </p:cNvSpPr>
          <p:nvPr>
            <p:ph type="body" idx="1"/>
          </p:nvPr>
        </p:nvSpPr>
        <p:spPr bwMode="auto">
          <a:xfrm>
            <a:off x="250825" y="1484313"/>
            <a:ext cx="8229600" cy="395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de-DE" altLang="de-DE" smtClean="0"/>
              <a:t>Die farbigen Sekundärfarben fungieren sowohl als Codierung (Navigation) innerhalb der Kommunikation als auch zur Auflockerung des gesamten visuellen Auftritts. </a:t>
            </a:r>
          </a:p>
          <a:p>
            <a:pPr lvl="1"/>
            <a:r>
              <a:rPr lang="de-DE" altLang="de-DE" smtClean="0"/>
              <a:t>Mastertextformat bearbeiten</a:t>
            </a:r>
          </a:p>
          <a:p>
            <a:pPr lvl="1"/>
            <a:r>
              <a:rPr lang="de-DE" altLang="de-DE" smtClean="0"/>
              <a:t>Als weitere Sekundärfarben ergänzen drei Grautöne Seriosität und Neutralität.</a:t>
            </a:r>
          </a:p>
          <a:p>
            <a:pPr lvl="1"/>
            <a:r>
              <a:rPr lang="de-DE" altLang="de-DE" smtClean="0"/>
              <a:t>Die farbigen Sekundärfarben fungieren sowohl als Codierung (Navigation) innerhalb der Kommunikation als auch zur Auflockerung des gesamten visuellen Auftritts.</a:t>
            </a:r>
          </a:p>
          <a:p>
            <a:pPr lvl="2"/>
            <a:r>
              <a:rPr lang="de-DE" altLang="de-DE" smtClean="0"/>
              <a:t>Punkt x</a:t>
            </a:r>
          </a:p>
          <a:p>
            <a:pPr lvl="2"/>
            <a:r>
              <a:rPr lang="de-DE" altLang="de-DE" smtClean="0"/>
              <a:t>Punkt y</a:t>
            </a:r>
          </a:p>
        </p:txBody>
      </p:sp>
      <p:sp>
        <p:nvSpPr>
          <p:cNvPr id="3077" name="Rectangle 5"/>
          <p:cNvSpPr>
            <a:spLocks noGrp="1" noChangeArrowheads="1"/>
          </p:cNvSpPr>
          <p:nvPr>
            <p:ph type="sldNum" sz="quarter" idx="4"/>
          </p:nvPr>
        </p:nvSpPr>
        <p:spPr bwMode="auto">
          <a:xfrm>
            <a:off x="34925" y="63087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800">
                <a:solidFill>
                  <a:schemeClr val="bg1"/>
                </a:solidFill>
                <a:latin typeface="Arial" charset="0"/>
                <a:cs typeface="+mn-cs"/>
              </a:defRPr>
            </a:lvl1pPr>
          </a:lstStyle>
          <a:p>
            <a:pPr defTabSz="914400" fontAlgn="base">
              <a:spcBef>
                <a:spcPct val="0"/>
              </a:spcBef>
              <a:spcAft>
                <a:spcPct val="0"/>
              </a:spcAft>
              <a:defRPr/>
            </a:pPr>
            <a:r>
              <a:rPr lang="de-DE">
                <a:solidFill>
                  <a:srgbClr val="FFFFFF"/>
                </a:solidFill>
              </a:rPr>
              <a:t>SEITE </a:t>
            </a:r>
            <a:fld id="{97A71DC1-65EA-4E7A-9E70-48ED277F4F85}" type="slidenum">
              <a:rPr lang="de-DE">
                <a:solidFill>
                  <a:srgbClr val="FFFFFF"/>
                </a:solidFill>
              </a:rPr>
              <a:pPr defTabSz="914400" fontAlgn="base">
                <a:spcBef>
                  <a:spcPct val="0"/>
                </a:spcBef>
                <a:spcAft>
                  <a:spcPct val="0"/>
                </a:spcAft>
                <a:defRPr/>
              </a:pPr>
              <a:t>‹Nr.›</a:t>
            </a:fld>
            <a:endParaRPr lang="de-DE">
              <a:solidFill>
                <a:srgbClr val="FFFFFF"/>
              </a:solidFill>
            </a:endParaRPr>
          </a:p>
        </p:txBody>
      </p:sp>
      <p:pic>
        <p:nvPicPr>
          <p:cNvPr id="1029" name="Picture 7" descr="folien_footer_energie"/>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0" y="6626225"/>
            <a:ext cx="9144000"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0" name="Picture 11" descr="HG_LOGO_S_ENG_RGB"/>
          <p:cNvPicPr>
            <a:picLocks noChangeAspect="1" noChangeArrowheads="1"/>
          </p:cNvPicPr>
          <p:nvPr userDrawn="1"/>
        </p:nvPicPr>
        <p:blipFill>
          <a:blip r:embed="rId4" cstate="screen">
            <a:extLst>
              <a:ext uri="{28A0092B-C50C-407E-A947-70E740481C1C}">
                <a14:useLocalDpi xmlns:a14="http://schemas.microsoft.com/office/drawing/2010/main"/>
              </a:ext>
            </a:extLst>
          </a:blip>
          <a:srcRect/>
          <a:stretch>
            <a:fillRect/>
          </a:stretch>
        </p:blipFill>
        <p:spPr bwMode="auto">
          <a:xfrm>
            <a:off x="7375525" y="6000750"/>
            <a:ext cx="1433513" cy="633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3706" r:id="rId1"/>
  </p:sldLayoutIdLst>
  <p:txStyles>
    <p:titleStyle>
      <a:lvl1pPr algn="l" rtl="0" eaLnBrk="0" fontAlgn="base" hangingPunct="0">
        <a:lnSpc>
          <a:spcPts val="3200"/>
        </a:lnSpc>
        <a:spcBef>
          <a:spcPct val="0"/>
        </a:spcBef>
        <a:spcAft>
          <a:spcPct val="0"/>
        </a:spcAft>
        <a:defRPr sz="3000" b="1">
          <a:solidFill>
            <a:srgbClr val="00589C"/>
          </a:solidFill>
          <a:latin typeface="+mj-lt"/>
          <a:ea typeface="+mj-ea"/>
          <a:cs typeface="+mj-cs"/>
        </a:defRPr>
      </a:lvl1pPr>
      <a:lvl2pPr algn="l" rtl="0" eaLnBrk="0" fontAlgn="base" hangingPunct="0">
        <a:lnSpc>
          <a:spcPts val="3200"/>
        </a:lnSpc>
        <a:spcBef>
          <a:spcPct val="0"/>
        </a:spcBef>
        <a:spcAft>
          <a:spcPct val="0"/>
        </a:spcAft>
        <a:defRPr sz="3000" b="1">
          <a:solidFill>
            <a:srgbClr val="00589C"/>
          </a:solidFill>
          <a:latin typeface="Arial" charset="0"/>
          <a:cs typeface="Arial" charset="0"/>
        </a:defRPr>
      </a:lvl2pPr>
      <a:lvl3pPr algn="l" rtl="0" eaLnBrk="0" fontAlgn="base" hangingPunct="0">
        <a:lnSpc>
          <a:spcPts val="3200"/>
        </a:lnSpc>
        <a:spcBef>
          <a:spcPct val="0"/>
        </a:spcBef>
        <a:spcAft>
          <a:spcPct val="0"/>
        </a:spcAft>
        <a:defRPr sz="3000" b="1">
          <a:solidFill>
            <a:srgbClr val="00589C"/>
          </a:solidFill>
          <a:latin typeface="Arial" charset="0"/>
          <a:cs typeface="Arial" charset="0"/>
        </a:defRPr>
      </a:lvl3pPr>
      <a:lvl4pPr algn="l" rtl="0" eaLnBrk="0" fontAlgn="base" hangingPunct="0">
        <a:lnSpc>
          <a:spcPts val="3200"/>
        </a:lnSpc>
        <a:spcBef>
          <a:spcPct val="0"/>
        </a:spcBef>
        <a:spcAft>
          <a:spcPct val="0"/>
        </a:spcAft>
        <a:defRPr sz="3000" b="1">
          <a:solidFill>
            <a:srgbClr val="00589C"/>
          </a:solidFill>
          <a:latin typeface="Arial" charset="0"/>
          <a:cs typeface="Arial" charset="0"/>
        </a:defRPr>
      </a:lvl4pPr>
      <a:lvl5pPr algn="l" rtl="0" eaLnBrk="0" fontAlgn="base" hangingPunct="0">
        <a:lnSpc>
          <a:spcPts val="3200"/>
        </a:lnSpc>
        <a:spcBef>
          <a:spcPct val="0"/>
        </a:spcBef>
        <a:spcAft>
          <a:spcPct val="0"/>
        </a:spcAft>
        <a:defRPr sz="3000" b="1">
          <a:solidFill>
            <a:srgbClr val="00589C"/>
          </a:solidFill>
          <a:latin typeface="Arial" charset="0"/>
          <a:cs typeface="Arial" charset="0"/>
        </a:defRPr>
      </a:lvl5pPr>
      <a:lvl6pPr marL="457200" algn="l" rtl="0" fontAlgn="base">
        <a:lnSpc>
          <a:spcPts val="3200"/>
        </a:lnSpc>
        <a:spcBef>
          <a:spcPct val="0"/>
        </a:spcBef>
        <a:spcAft>
          <a:spcPct val="0"/>
        </a:spcAft>
        <a:defRPr sz="3000" b="1">
          <a:solidFill>
            <a:srgbClr val="00589C"/>
          </a:solidFill>
          <a:latin typeface="Arial" charset="0"/>
          <a:cs typeface="Arial" charset="0"/>
        </a:defRPr>
      </a:lvl6pPr>
      <a:lvl7pPr marL="914400" algn="l" rtl="0" fontAlgn="base">
        <a:lnSpc>
          <a:spcPts val="3200"/>
        </a:lnSpc>
        <a:spcBef>
          <a:spcPct val="0"/>
        </a:spcBef>
        <a:spcAft>
          <a:spcPct val="0"/>
        </a:spcAft>
        <a:defRPr sz="3000" b="1">
          <a:solidFill>
            <a:srgbClr val="00589C"/>
          </a:solidFill>
          <a:latin typeface="Arial" charset="0"/>
          <a:cs typeface="Arial" charset="0"/>
        </a:defRPr>
      </a:lvl7pPr>
      <a:lvl8pPr marL="1371600" algn="l" rtl="0" fontAlgn="base">
        <a:lnSpc>
          <a:spcPts val="3200"/>
        </a:lnSpc>
        <a:spcBef>
          <a:spcPct val="0"/>
        </a:spcBef>
        <a:spcAft>
          <a:spcPct val="0"/>
        </a:spcAft>
        <a:defRPr sz="3000" b="1">
          <a:solidFill>
            <a:srgbClr val="00589C"/>
          </a:solidFill>
          <a:latin typeface="Arial" charset="0"/>
          <a:cs typeface="Arial" charset="0"/>
        </a:defRPr>
      </a:lvl8pPr>
      <a:lvl9pPr marL="1828800" algn="l" rtl="0" fontAlgn="base">
        <a:lnSpc>
          <a:spcPts val="3200"/>
        </a:lnSpc>
        <a:spcBef>
          <a:spcPct val="0"/>
        </a:spcBef>
        <a:spcAft>
          <a:spcPct val="0"/>
        </a:spcAft>
        <a:defRPr sz="3000" b="1">
          <a:solidFill>
            <a:srgbClr val="00589C"/>
          </a:solidFill>
          <a:latin typeface="Arial" charset="0"/>
          <a:cs typeface="Arial" charset="0"/>
        </a:defRPr>
      </a:lvl9pPr>
    </p:titleStyle>
    <p:bodyStyle>
      <a:lvl1pPr marL="342900" indent="-342900"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ea typeface="+mn-ea"/>
          <a:cs typeface="+mn-cs"/>
        </a:defRPr>
      </a:lvl1pPr>
      <a:lvl2pPr marL="444500" indent="-265113"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cs typeface="+mn-cs"/>
        </a:defRPr>
      </a:lvl2pPr>
      <a:lvl3pPr marL="901700" indent="-277813"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cs typeface="+mn-cs"/>
        </a:defRPr>
      </a:lvl3pPr>
      <a:lvl4pPr marL="2365375" indent="-381000" algn="l" rtl="0" eaLnBrk="0" fontAlgn="base" hangingPunct="0">
        <a:spcBef>
          <a:spcPct val="20000"/>
        </a:spcBef>
        <a:spcAft>
          <a:spcPct val="0"/>
        </a:spcAft>
        <a:buChar char="–"/>
        <a:defRPr sz="2000">
          <a:solidFill>
            <a:schemeClr val="tx1"/>
          </a:solidFill>
          <a:latin typeface="+mn-lt"/>
          <a:cs typeface="+mn-cs"/>
        </a:defRPr>
      </a:lvl4pPr>
      <a:lvl5pPr marL="2925763" indent="-381000" algn="l" rtl="0" eaLnBrk="0" fontAlgn="base" hangingPunct="0">
        <a:spcBef>
          <a:spcPct val="20000"/>
        </a:spcBef>
        <a:spcAft>
          <a:spcPct val="0"/>
        </a:spcAft>
        <a:buChar char="»"/>
        <a:defRPr sz="2000">
          <a:solidFill>
            <a:schemeClr val="tx1"/>
          </a:solidFill>
          <a:latin typeface="+mn-lt"/>
          <a:cs typeface="+mn-cs"/>
        </a:defRPr>
      </a:lvl5pPr>
      <a:lvl6pPr marL="3382963" indent="-381000" algn="l" rtl="0" fontAlgn="base">
        <a:spcBef>
          <a:spcPct val="20000"/>
        </a:spcBef>
        <a:spcAft>
          <a:spcPct val="0"/>
        </a:spcAft>
        <a:buChar char="»"/>
        <a:defRPr sz="2000">
          <a:solidFill>
            <a:schemeClr val="tx1"/>
          </a:solidFill>
          <a:latin typeface="+mn-lt"/>
          <a:cs typeface="+mn-cs"/>
        </a:defRPr>
      </a:lvl6pPr>
      <a:lvl7pPr marL="3840163" indent="-381000" algn="l" rtl="0" fontAlgn="base">
        <a:spcBef>
          <a:spcPct val="20000"/>
        </a:spcBef>
        <a:spcAft>
          <a:spcPct val="0"/>
        </a:spcAft>
        <a:buChar char="»"/>
        <a:defRPr sz="2000">
          <a:solidFill>
            <a:schemeClr val="tx1"/>
          </a:solidFill>
          <a:latin typeface="+mn-lt"/>
          <a:cs typeface="+mn-cs"/>
        </a:defRPr>
      </a:lvl7pPr>
      <a:lvl8pPr marL="4297363" indent="-381000" algn="l" rtl="0" fontAlgn="base">
        <a:spcBef>
          <a:spcPct val="20000"/>
        </a:spcBef>
        <a:spcAft>
          <a:spcPct val="0"/>
        </a:spcAft>
        <a:buChar char="»"/>
        <a:defRPr sz="2000">
          <a:solidFill>
            <a:schemeClr val="tx1"/>
          </a:solidFill>
          <a:latin typeface="+mn-lt"/>
          <a:cs typeface="+mn-cs"/>
        </a:defRPr>
      </a:lvl8pPr>
      <a:lvl9pPr marL="4754563" indent="-381000" algn="l" rtl="0" fontAlgn="base">
        <a:spcBef>
          <a:spcPct val="20000"/>
        </a:spcBef>
        <a:spcAft>
          <a:spcPct val="0"/>
        </a:spcAft>
        <a:buChar char="»"/>
        <a:defRPr sz="2000">
          <a:solidFill>
            <a:schemeClr val="tx1"/>
          </a:solidFill>
          <a:latin typeface="+mn-lt"/>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3"/>
          <p:cNvSpPr>
            <a:spLocks noGrp="1" noChangeArrowheads="1"/>
          </p:cNvSpPr>
          <p:nvPr>
            <p:ph type="title"/>
          </p:nvPr>
        </p:nvSpPr>
        <p:spPr bwMode="auto">
          <a:xfrm>
            <a:off x="206375" y="260350"/>
            <a:ext cx="8229600" cy="90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de-DE" altLang="de-DE" smtClean="0"/>
              <a:t>TITELMASTERFORMAT</a:t>
            </a:r>
            <a:br>
              <a:rPr lang="de-DE" altLang="de-DE" smtClean="0"/>
            </a:br>
            <a:r>
              <a:rPr lang="de-DE" altLang="de-DE" smtClean="0"/>
              <a:t>Unterzeile manuell auf Seite umfärben</a:t>
            </a:r>
          </a:p>
        </p:txBody>
      </p:sp>
      <p:sp>
        <p:nvSpPr>
          <p:cNvPr id="1027" name="Rectangle 4"/>
          <p:cNvSpPr>
            <a:spLocks noGrp="1" noChangeArrowheads="1"/>
          </p:cNvSpPr>
          <p:nvPr>
            <p:ph type="body" idx="1"/>
          </p:nvPr>
        </p:nvSpPr>
        <p:spPr bwMode="auto">
          <a:xfrm>
            <a:off x="250825" y="1484313"/>
            <a:ext cx="8229600" cy="395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de-DE" altLang="de-DE" smtClean="0"/>
              <a:t>Die farbigen Sekundärfarben fungieren sowohl als Codierung (Navigation) innerhalb der Kommunikation als auch zur Auflockerung des gesamten visuellen Auftritts. </a:t>
            </a:r>
          </a:p>
          <a:p>
            <a:pPr lvl="1"/>
            <a:r>
              <a:rPr lang="de-DE" altLang="de-DE" smtClean="0"/>
              <a:t>Mastertextformat bearbeiten</a:t>
            </a:r>
          </a:p>
          <a:p>
            <a:pPr lvl="1"/>
            <a:r>
              <a:rPr lang="de-DE" altLang="de-DE" smtClean="0"/>
              <a:t>Als weitere Sekundärfarben ergänzen drei Grautöne Seriosität und Neutralität.</a:t>
            </a:r>
          </a:p>
          <a:p>
            <a:pPr lvl="1"/>
            <a:r>
              <a:rPr lang="de-DE" altLang="de-DE" smtClean="0"/>
              <a:t>Die farbigen Sekundärfarben fungieren sowohl als Codierung (Navigation) innerhalb der Kommunikation als auch zur Auflockerung des gesamten visuellen Auftritts.</a:t>
            </a:r>
          </a:p>
          <a:p>
            <a:pPr lvl="2"/>
            <a:r>
              <a:rPr lang="de-DE" altLang="de-DE" smtClean="0"/>
              <a:t>Punkt x</a:t>
            </a:r>
          </a:p>
          <a:p>
            <a:pPr lvl="2"/>
            <a:r>
              <a:rPr lang="de-DE" altLang="de-DE" smtClean="0"/>
              <a:t>Punkt y</a:t>
            </a:r>
          </a:p>
        </p:txBody>
      </p:sp>
      <p:sp>
        <p:nvSpPr>
          <p:cNvPr id="3077" name="Rectangle 5"/>
          <p:cNvSpPr>
            <a:spLocks noGrp="1" noChangeArrowheads="1"/>
          </p:cNvSpPr>
          <p:nvPr>
            <p:ph type="sldNum" sz="quarter" idx="4"/>
          </p:nvPr>
        </p:nvSpPr>
        <p:spPr bwMode="auto">
          <a:xfrm>
            <a:off x="34925" y="63087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800">
                <a:solidFill>
                  <a:schemeClr val="bg1"/>
                </a:solidFill>
                <a:latin typeface="Arial" charset="0"/>
                <a:cs typeface="+mn-cs"/>
              </a:defRPr>
            </a:lvl1pPr>
          </a:lstStyle>
          <a:p>
            <a:pPr defTabSz="914400" fontAlgn="base">
              <a:spcBef>
                <a:spcPct val="0"/>
              </a:spcBef>
              <a:spcAft>
                <a:spcPct val="0"/>
              </a:spcAft>
              <a:defRPr/>
            </a:pPr>
            <a:r>
              <a:rPr lang="de-DE">
                <a:solidFill>
                  <a:srgbClr val="FFFFFF"/>
                </a:solidFill>
              </a:rPr>
              <a:t>SEITE </a:t>
            </a:r>
            <a:fld id="{97A71DC1-65EA-4E7A-9E70-48ED277F4F85}" type="slidenum">
              <a:rPr lang="de-DE">
                <a:solidFill>
                  <a:srgbClr val="FFFFFF"/>
                </a:solidFill>
              </a:rPr>
              <a:pPr defTabSz="914400" fontAlgn="base">
                <a:spcBef>
                  <a:spcPct val="0"/>
                </a:spcBef>
                <a:spcAft>
                  <a:spcPct val="0"/>
                </a:spcAft>
                <a:defRPr/>
              </a:pPr>
              <a:t>‹Nr.›</a:t>
            </a:fld>
            <a:endParaRPr lang="de-DE">
              <a:solidFill>
                <a:srgbClr val="FFFFFF"/>
              </a:solidFill>
            </a:endParaRPr>
          </a:p>
        </p:txBody>
      </p:sp>
      <p:pic>
        <p:nvPicPr>
          <p:cNvPr id="1029" name="Picture 7" descr="folien_footer_energie"/>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0" y="6626225"/>
            <a:ext cx="9144000"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0" name="Picture 11" descr="HG_LOGO_S_ENG_RGB"/>
          <p:cNvPicPr>
            <a:picLocks noChangeAspect="1" noChangeArrowheads="1"/>
          </p:cNvPicPr>
          <p:nvPr userDrawn="1"/>
        </p:nvPicPr>
        <p:blipFill>
          <a:blip r:embed="rId4" cstate="screen">
            <a:extLst>
              <a:ext uri="{28A0092B-C50C-407E-A947-70E740481C1C}">
                <a14:useLocalDpi xmlns:a14="http://schemas.microsoft.com/office/drawing/2010/main"/>
              </a:ext>
            </a:extLst>
          </a:blip>
          <a:srcRect/>
          <a:stretch>
            <a:fillRect/>
          </a:stretch>
        </p:blipFill>
        <p:spPr bwMode="auto">
          <a:xfrm>
            <a:off x="7375525" y="6000750"/>
            <a:ext cx="1433513" cy="633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3708" r:id="rId1"/>
  </p:sldLayoutIdLst>
  <p:txStyles>
    <p:titleStyle>
      <a:lvl1pPr algn="l" rtl="0" eaLnBrk="0" fontAlgn="base" hangingPunct="0">
        <a:lnSpc>
          <a:spcPts val="3200"/>
        </a:lnSpc>
        <a:spcBef>
          <a:spcPct val="0"/>
        </a:spcBef>
        <a:spcAft>
          <a:spcPct val="0"/>
        </a:spcAft>
        <a:defRPr sz="3000" b="1">
          <a:solidFill>
            <a:srgbClr val="00589C"/>
          </a:solidFill>
          <a:latin typeface="+mj-lt"/>
          <a:ea typeface="+mj-ea"/>
          <a:cs typeface="+mj-cs"/>
        </a:defRPr>
      </a:lvl1pPr>
      <a:lvl2pPr algn="l" rtl="0" eaLnBrk="0" fontAlgn="base" hangingPunct="0">
        <a:lnSpc>
          <a:spcPts val="3200"/>
        </a:lnSpc>
        <a:spcBef>
          <a:spcPct val="0"/>
        </a:spcBef>
        <a:spcAft>
          <a:spcPct val="0"/>
        </a:spcAft>
        <a:defRPr sz="3000" b="1">
          <a:solidFill>
            <a:srgbClr val="00589C"/>
          </a:solidFill>
          <a:latin typeface="Arial" charset="0"/>
          <a:cs typeface="Arial" charset="0"/>
        </a:defRPr>
      </a:lvl2pPr>
      <a:lvl3pPr algn="l" rtl="0" eaLnBrk="0" fontAlgn="base" hangingPunct="0">
        <a:lnSpc>
          <a:spcPts val="3200"/>
        </a:lnSpc>
        <a:spcBef>
          <a:spcPct val="0"/>
        </a:spcBef>
        <a:spcAft>
          <a:spcPct val="0"/>
        </a:spcAft>
        <a:defRPr sz="3000" b="1">
          <a:solidFill>
            <a:srgbClr val="00589C"/>
          </a:solidFill>
          <a:latin typeface="Arial" charset="0"/>
          <a:cs typeface="Arial" charset="0"/>
        </a:defRPr>
      </a:lvl3pPr>
      <a:lvl4pPr algn="l" rtl="0" eaLnBrk="0" fontAlgn="base" hangingPunct="0">
        <a:lnSpc>
          <a:spcPts val="3200"/>
        </a:lnSpc>
        <a:spcBef>
          <a:spcPct val="0"/>
        </a:spcBef>
        <a:spcAft>
          <a:spcPct val="0"/>
        </a:spcAft>
        <a:defRPr sz="3000" b="1">
          <a:solidFill>
            <a:srgbClr val="00589C"/>
          </a:solidFill>
          <a:latin typeface="Arial" charset="0"/>
          <a:cs typeface="Arial" charset="0"/>
        </a:defRPr>
      </a:lvl4pPr>
      <a:lvl5pPr algn="l" rtl="0" eaLnBrk="0" fontAlgn="base" hangingPunct="0">
        <a:lnSpc>
          <a:spcPts val="3200"/>
        </a:lnSpc>
        <a:spcBef>
          <a:spcPct val="0"/>
        </a:spcBef>
        <a:spcAft>
          <a:spcPct val="0"/>
        </a:spcAft>
        <a:defRPr sz="3000" b="1">
          <a:solidFill>
            <a:srgbClr val="00589C"/>
          </a:solidFill>
          <a:latin typeface="Arial" charset="0"/>
          <a:cs typeface="Arial" charset="0"/>
        </a:defRPr>
      </a:lvl5pPr>
      <a:lvl6pPr marL="457200" algn="l" rtl="0" fontAlgn="base">
        <a:lnSpc>
          <a:spcPts val="3200"/>
        </a:lnSpc>
        <a:spcBef>
          <a:spcPct val="0"/>
        </a:spcBef>
        <a:spcAft>
          <a:spcPct val="0"/>
        </a:spcAft>
        <a:defRPr sz="3000" b="1">
          <a:solidFill>
            <a:srgbClr val="00589C"/>
          </a:solidFill>
          <a:latin typeface="Arial" charset="0"/>
          <a:cs typeface="Arial" charset="0"/>
        </a:defRPr>
      </a:lvl6pPr>
      <a:lvl7pPr marL="914400" algn="l" rtl="0" fontAlgn="base">
        <a:lnSpc>
          <a:spcPts val="3200"/>
        </a:lnSpc>
        <a:spcBef>
          <a:spcPct val="0"/>
        </a:spcBef>
        <a:spcAft>
          <a:spcPct val="0"/>
        </a:spcAft>
        <a:defRPr sz="3000" b="1">
          <a:solidFill>
            <a:srgbClr val="00589C"/>
          </a:solidFill>
          <a:latin typeface="Arial" charset="0"/>
          <a:cs typeface="Arial" charset="0"/>
        </a:defRPr>
      </a:lvl7pPr>
      <a:lvl8pPr marL="1371600" algn="l" rtl="0" fontAlgn="base">
        <a:lnSpc>
          <a:spcPts val="3200"/>
        </a:lnSpc>
        <a:spcBef>
          <a:spcPct val="0"/>
        </a:spcBef>
        <a:spcAft>
          <a:spcPct val="0"/>
        </a:spcAft>
        <a:defRPr sz="3000" b="1">
          <a:solidFill>
            <a:srgbClr val="00589C"/>
          </a:solidFill>
          <a:latin typeface="Arial" charset="0"/>
          <a:cs typeface="Arial" charset="0"/>
        </a:defRPr>
      </a:lvl8pPr>
      <a:lvl9pPr marL="1828800" algn="l" rtl="0" fontAlgn="base">
        <a:lnSpc>
          <a:spcPts val="3200"/>
        </a:lnSpc>
        <a:spcBef>
          <a:spcPct val="0"/>
        </a:spcBef>
        <a:spcAft>
          <a:spcPct val="0"/>
        </a:spcAft>
        <a:defRPr sz="3000" b="1">
          <a:solidFill>
            <a:srgbClr val="00589C"/>
          </a:solidFill>
          <a:latin typeface="Arial" charset="0"/>
          <a:cs typeface="Arial" charset="0"/>
        </a:defRPr>
      </a:lvl9pPr>
    </p:titleStyle>
    <p:bodyStyle>
      <a:lvl1pPr marL="342900" indent="-342900"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ea typeface="+mn-ea"/>
          <a:cs typeface="+mn-cs"/>
        </a:defRPr>
      </a:lvl1pPr>
      <a:lvl2pPr marL="444500" indent="-265113"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cs typeface="+mn-cs"/>
        </a:defRPr>
      </a:lvl2pPr>
      <a:lvl3pPr marL="901700" indent="-277813"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cs typeface="+mn-cs"/>
        </a:defRPr>
      </a:lvl3pPr>
      <a:lvl4pPr marL="2365375" indent="-381000" algn="l" rtl="0" eaLnBrk="0" fontAlgn="base" hangingPunct="0">
        <a:spcBef>
          <a:spcPct val="20000"/>
        </a:spcBef>
        <a:spcAft>
          <a:spcPct val="0"/>
        </a:spcAft>
        <a:buChar char="–"/>
        <a:defRPr sz="2000">
          <a:solidFill>
            <a:schemeClr val="tx1"/>
          </a:solidFill>
          <a:latin typeface="+mn-lt"/>
          <a:cs typeface="+mn-cs"/>
        </a:defRPr>
      </a:lvl4pPr>
      <a:lvl5pPr marL="2925763" indent="-381000" algn="l" rtl="0" eaLnBrk="0" fontAlgn="base" hangingPunct="0">
        <a:spcBef>
          <a:spcPct val="20000"/>
        </a:spcBef>
        <a:spcAft>
          <a:spcPct val="0"/>
        </a:spcAft>
        <a:buChar char="»"/>
        <a:defRPr sz="2000">
          <a:solidFill>
            <a:schemeClr val="tx1"/>
          </a:solidFill>
          <a:latin typeface="+mn-lt"/>
          <a:cs typeface="+mn-cs"/>
        </a:defRPr>
      </a:lvl5pPr>
      <a:lvl6pPr marL="3382963" indent="-381000" algn="l" rtl="0" fontAlgn="base">
        <a:spcBef>
          <a:spcPct val="20000"/>
        </a:spcBef>
        <a:spcAft>
          <a:spcPct val="0"/>
        </a:spcAft>
        <a:buChar char="»"/>
        <a:defRPr sz="2000">
          <a:solidFill>
            <a:schemeClr val="tx1"/>
          </a:solidFill>
          <a:latin typeface="+mn-lt"/>
          <a:cs typeface="+mn-cs"/>
        </a:defRPr>
      </a:lvl6pPr>
      <a:lvl7pPr marL="3840163" indent="-381000" algn="l" rtl="0" fontAlgn="base">
        <a:spcBef>
          <a:spcPct val="20000"/>
        </a:spcBef>
        <a:spcAft>
          <a:spcPct val="0"/>
        </a:spcAft>
        <a:buChar char="»"/>
        <a:defRPr sz="2000">
          <a:solidFill>
            <a:schemeClr val="tx1"/>
          </a:solidFill>
          <a:latin typeface="+mn-lt"/>
          <a:cs typeface="+mn-cs"/>
        </a:defRPr>
      </a:lvl7pPr>
      <a:lvl8pPr marL="4297363" indent="-381000" algn="l" rtl="0" fontAlgn="base">
        <a:spcBef>
          <a:spcPct val="20000"/>
        </a:spcBef>
        <a:spcAft>
          <a:spcPct val="0"/>
        </a:spcAft>
        <a:buChar char="»"/>
        <a:defRPr sz="2000">
          <a:solidFill>
            <a:schemeClr val="tx1"/>
          </a:solidFill>
          <a:latin typeface="+mn-lt"/>
          <a:cs typeface="+mn-cs"/>
        </a:defRPr>
      </a:lvl8pPr>
      <a:lvl9pPr marL="4754563" indent="-381000" algn="l" rtl="0" fontAlgn="base">
        <a:spcBef>
          <a:spcPct val="20000"/>
        </a:spcBef>
        <a:spcAft>
          <a:spcPct val="0"/>
        </a:spcAft>
        <a:buChar char="»"/>
        <a:defRPr sz="2000">
          <a:solidFill>
            <a:schemeClr val="tx1"/>
          </a:solidFill>
          <a:latin typeface="+mn-lt"/>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2" name="Titelplatzhalter 1"/>
          <p:cNvSpPr>
            <a:spLocks noGrp="1"/>
          </p:cNvSpPr>
          <p:nvPr>
            <p:ph type="title"/>
          </p:nvPr>
        </p:nvSpPr>
        <p:spPr>
          <a:xfrm>
            <a:off x="914400" y="6174000"/>
            <a:ext cx="7315200" cy="528552"/>
          </a:xfrm>
          <a:prstGeom prst="rect">
            <a:avLst/>
          </a:prstGeom>
        </p:spPr>
        <p:txBody>
          <a:bodyPr vert="horz" lIns="0" tIns="0" rIns="0" bIns="0" rtlCol="0" anchor="t" anchorCtr="0">
            <a:noAutofit/>
          </a:bodyPr>
          <a:lstStyle/>
          <a:p>
            <a:r>
              <a:rPr lang="de-DE" dirty="0" smtClean="0"/>
              <a:t>Titelmasterformat durch Klicken bearbeiten</a:t>
            </a:r>
            <a:endParaRPr lang="de-DE" dirty="0"/>
          </a:p>
        </p:txBody>
      </p:sp>
      <p:sp>
        <p:nvSpPr>
          <p:cNvPr id="112" name="Textplatzhalter 1"/>
          <p:cNvSpPr>
            <a:spLocks noGrp="1"/>
          </p:cNvSpPr>
          <p:nvPr>
            <p:ph type="body" idx="1"/>
          </p:nvPr>
        </p:nvSpPr>
        <p:spPr>
          <a:xfrm>
            <a:off x="914400" y="1371600"/>
            <a:ext cx="7315200" cy="4114800"/>
          </a:xfrm>
          <a:prstGeom prst="rect">
            <a:avLst/>
          </a:prstGeom>
        </p:spPr>
        <p:txBody>
          <a:bodyPr vert="horz" lIns="0" tIns="0" rIns="0" bIns="0" rtlCol="0">
            <a:normAutofit/>
          </a:bodyPr>
          <a:lstStyle/>
          <a:p>
            <a:pPr lvl="0"/>
            <a:r>
              <a:rPr lang="de-DE" dirty="0" smtClean="0"/>
              <a:t>Textmasterformate durch Klicken bearbeiten</a:t>
            </a:r>
          </a:p>
          <a:p>
            <a:pPr lvl="1"/>
            <a:r>
              <a:rPr lang="de-DE" dirty="0" smtClean="0"/>
              <a:t>Zweite Ebene</a:t>
            </a:r>
          </a:p>
          <a:p>
            <a:pPr lvl="2"/>
            <a:r>
              <a:rPr lang="de-DE" dirty="0" smtClean="0"/>
              <a:t>Dritte Ebene</a:t>
            </a:r>
          </a:p>
          <a:p>
            <a:pPr lvl="3"/>
            <a:r>
              <a:rPr lang="de-DE" dirty="0" smtClean="0"/>
              <a:t>Vierte Ebene</a:t>
            </a:r>
            <a:endParaRPr lang="de-DE" dirty="0"/>
          </a:p>
        </p:txBody>
      </p:sp>
      <p:grpSp>
        <p:nvGrpSpPr>
          <p:cNvPr id="137" name="Adjustline" hidden="1"/>
          <p:cNvGrpSpPr/>
          <p:nvPr>
            <p:custDataLst>
              <p:tags r:id="rId7"/>
            </p:custDataLst>
          </p:nvPr>
        </p:nvGrpSpPr>
        <p:grpSpPr>
          <a:xfrm>
            <a:off x="0" y="0"/>
            <a:ext cx="9144000" cy="6858000"/>
            <a:chOff x="0" y="0"/>
            <a:chExt cx="9144000" cy="6858000"/>
          </a:xfrm>
        </p:grpSpPr>
        <p:grpSp>
          <p:nvGrpSpPr>
            <p:cNvPr id="138" name="Gruppieren 274" hidden="1"/>
            <p:cNvGrpSpPr/>
            <p:nvPr/>
          </p:nvGrpSpPr>
          <p:grpSpPr>
            <a:xfrm>
              <a:off x="0" y="0"/>
              <a:ext cx="9144000" cy="6858000"/>
              <a:chOff x="0" y="0"/>
              <a:chExt cx="9144000" cy="6858000"/>
            </a:xfrm>
          </p:grpSpPr>
          <p:cxnSp>
            <p:nvCxnSpPr>
              <p:cNvPr id="151" name="AdjustLine" hidden="1"/>
              <p:cNvCxnSpPr/>
              <p:nvPr>
                <p:custDataLst>
                  <p:tags r:id="rId19"/>
                </p:custDataLst>
              </p:nvPr>
            </p:nvCxnSpPr>
            <p:spPr>
              <a:xfrm>
                <a:off x="0" y="0"/>
                <a:ext cx="0" cy="6858000"/>
              </a:xfrm>
              <a:prstGeom prst="line">
                <a:avLst/>
              </a:prstGeom>
              <a:ln w="126">
                <a:solidFill>
                  <a:srgbClr val="FF00FF"/>
                </a:solidFill>
              </a:ln>
            </p:spPr>
            <p:style>
              <a:lnRef idx="1">
                <a:schemeClr val="accent1"/>
              </a:lnRef>
              <a:fillRef idx="0">
                <a:schemeClr val="accent1"/>
              </a:fillRef>
              <a:effectRef idx="0">
                <a:schemeClr val="accent1"/>
              </a:effectRef>
              <a:fontRef idx="minor">
                <a:schemeClr val="tx1"/>
              </a:fontRef>
            </p:style>
          </p:cxnSp>
          <p:cxnSp>
            <p:nvCxnSpPr>
              <p:cNvPr id="152" name="AdjustLine" hidden="1"/>
              <p:cNvCxnSpPr/>
              <p:nvPr>
                <p:custDataLst>
                  <p:tags r:id="rId20"/>
                </p:custDataLst>
              </p:nvPr>
            </p:nvCxnSpPr>
            <p:spPr>
              <a:xfrm>
                <a:off x="914400" y="0"/>
                <a:ext cx="0" cy="6858000"/>
              </a:xfrm>
              <a:prstGeom prst="line">
                <a:avLst/>
              </a:prstGeom>
              <a:ln w="126">
                <a:solidFill>
                  <a:srgbClr val="FF00FF"/>
                </a:solidFill>
              </a:ln>
            </p:spPr>
            <p:style>
              <a:lnRef idx="1">
                <a:schemeClr val="accent1"/>
              </a:lnRef>
              <a:fillRef idx="0">
                <a:schemeClr val="accent1"/>
              </a:fillRef>
              <a:effectRef idx="0">
                <a:schemeClr val="accent1"/>
              </a:effectRef>
              <a:fontRef idx="minor">
                <a:schemeClr val="tx1"/>
              </a:fontRef>
            </p:style>
          </p:cxnSp>
          <p:cxnSp>
            <p:nvCxnSpPr>
              <p:cNvPr id="153" name="AdjustLine" hidden="1"/>
              <p:cNvCxnSpPr/>
              <p:nvPr>
                <p:custDataLst>
                  <p:tags r:id="rId21"/>
                </p:custDataLst>
              </p:nvPr>
            </p:nvCxnSpPr>
            <p:spPr>
              <a:xfrm>
                <a:off x="1828800" y="0"/>
                <a:ext cx="0" cy="6858000"/>
              </a:xfrm>
              <a:prstGeom prst="line">
                <a:avLst/>
              </a:prstGeom>
              <a:ln w="126">
                <a:solidFill>
                  <a:srgbClr val="FF00FF"/>
                </a:solidFill>
              </a:ln>
            </p:spPr>
            <p:style>
              <a:lnRef idx="1">
                <a:schemeClr val="accent1"/>
              </a:lnRef>
              <a:fillRef idx="0">
                <a:schemeClr val="accent1"/>
              </a:fillRef>
              <a:effectRef idx="0">
                <a:schemeClr val="accent1"/>
              </a:effectRef>
              <a:fontRef idx="minor">
                <a:schemeClr val="tx1"/>
              </a:fontRef>
            </p:style>
          </p:cxnSp>
          <p:cxnSp>
            <p:nvCxnSpPr>
              <p:cNvPr id="154" name="AdjustLine" hidden="1"/>
              <p:cNvCxnSpPr/>
              <p:nvPr>
                <p:custDataLst>
                  <p:tags r:id="rId22"/>
                </p:custDataLst>
              </p:nvPr>
            </p:nvCxnSpPr>
            <p:spPr>
              <a:xfrm>
                <a:off x="2743200" y="0"/>
                <a:ext cx="0" cy="6858000"/>
              </a:xfrm>
              <a:prstGeom prst="line">
                <a:avLst/>
              </a:prstGeom>
              <a:ln w="126">
                <a:solidFill>
                  <a:srgbClr val="FF00FF"/>
                </a:solidFill>
              </a:ln>
            </p:spPr>
            <p:style>
              <a:lnRef idx="1">
                <a:schemeClr val="accent1"/>
              </a:lnRef>
              <a:fillRef idx="0">
                <a:schemeClr val="accent1"/>
              </a:fillRef>
              <a:effectRef idx="0">
                <a:schemeClr val="accent1"/>
              </a:effectRef>
              <a:fontRef idx="minor">
                <a:schemeClr val="tx1"/>
              </a:fontRef>
            </p:style>
          </p:cxnSp>
          <p:cxnSp>
            <p:nvCxnSpPr>
              <p:cNvPr id="155" name="AdjustLine" hidden="1"/>
              <p:cNvCxnSpPr/>
              <p:nvPr>
                <p:custDataLst>
                  <p:tags r:id="rId23"/>
                </p:custDataLst>
              </p:nvPr>
            </p:nvCxnSpPr>
            <p:spPr>
              <a:xfrm>
                <a:off x="3657600" y="0"/>
                <a:ext cx="0" cy="6858000"/>
              </a:xfrm>
              <a:prstGeom prst="line">
                <a:avLst/>
              </a:prstGeom>
              <a:ln w="126">
                <a:solidFill>
                  <a:srgbClr val="FF00FF"/>
                </a:solidFill>
              </a:ln>
            </p:spPr>
            <p:style>
              <a:lnRef idx="1">
                <a:schemeClr val="accent1"/>
              </a:lnRef>
              <a:fillRef idx="0">
                <a:schemeClr val="accent1"/>
              </a:fillRef>
              <a:effectRef idx="0">
                <a:schemeClr val="accent1"/>
              </a:effectRef>
              <a:fontRef idx="minor">
                <a:schemeClr val="tx1"/>
              </a:fontRef>
            </p:style>
          </p:cxnSp>
          <p:cxnSp>
            <p:nvCxnSpPr>
              <p:cNvPr id="156" name="AdjustLine" hidden="1"/>
              <p:cNvCxnSpPr/>
              <p:nvPr>
                <p:custDataLst>
                  <p:tags r:id="rId24"/>
                </p:custDataLst>
              </p:nvPr>
            </p:nvCxnSpPr>
            <p:spPr>
              <a:xfrm>
                <a:off x="4572000" y="0"/>
                <a:ext cx="0" cy="6858000"/>
              </a:xfrm>
              <a:prstGeom prst="line">
                <a:avLst/>
              </a:prstGeom>
              <a:ln w="126">
                <a:solidFill>
                  <a:srgbClr val="FF00FF"/>
                </a:solidFill>
              </a:ln>
            </p:spPr>
            <p:style>
              <a:lnRef idx="1">
                <a:schemeClr val="accent1"/>
              </a:lnRef>
              <a:fillRef idx="0">
                <a:schemeClr val="accent1"/>
              </a:fillRef>
              <a:effectRef idx="0">
                <a:schemeClr val="accent1"/>
              </a:effectRef>
              <a:fontRef idx="minor">
                <a:schemeClr val="tx1"/>
              </a:fontRef>
            </p:style>
          </p:cxnSp>
          <p:cxnSp>
            <p:nvCxnSpPr>
              <p:cNvPr id="157" name="AdjustLine" hidden="1"/>
              <p:cNvCxnSpPr/>
              <p:nvPr>
                <p:custDataLst>
                  <p:tags r:id="rId25"/>
                </p:custDataLst>
              </p:nvPr>
            </p:nvCxnSpPr>
            <p:spPr>
              <a:xfrm>
                <a:off x="5486400" y="0"/>
                <a:ext cx="0" cy="6858000"/>
              </a:xfrm>
              <a:prstGeom prst="line">
                <a:avLst/>
              </a:prstGeom>
              <a:ln w="126">
                <a:solidFill>
                  <a:srgbClr val="FF00FF"/>
                </a:solidFill>
              </a:ln>
            </p:spPr>
            <p:style>
              <a:lnRef idx="1">
                <a:schemeClr val="accent1"/>
              </a:lnRef>
              <a:fillRef idx="0">
                <a:schemeClr val="accent1"/>
              </a:fillRef>
              <a:effectRef idx="0">
                <a:schemeClr val="accent1"/>
              </a:effectRef>
              <a:fontRef idx="minor">
                <a:schemeClr val="tx1"/>
              </a:fontRef>
            </p:style>
          </p:cxnSp>
          <p:cxnSp>
            <p:nvCxnSpPr>
              <p:cNvPr id="158" name="AdjustLine" hidden="1"/>
              <p:cNvCxnSpPr/>
              <p:nvPr>
                <p:custDataLst>
                  <p:tags r:id="rId26"/>
                </p:custDataLst>
              </p:nvPr>
            </p:nvCxnSpPr>
            <p:spPr>
              <a:xfrm>
                <a:off x="6400800" y="0"/>
                <a:ext cx="0" cy="6858000"/>
              </a:xfrm>
              <a:prstGeom prst="line">
                <a:avLst/>
              </a:prstGeom>
              <a:ln w="126">
                <a:solidFill>
                  <a:srgbClr val="FF00FF"/>
                </a:solidFill>
              </a:ln>
            </p:spPr>
            <p:style>
              <a:lnRef idx="1">
                <a:schemeClr val="accent1"/>
              </a:lnRef>
              <a:fillRef idx="0">
                <a:schemeClr val="accent1"/>
              </a:fillRef>
              <a:effectRef idx="0">
                <a:schemeClr val="accent1"/>
              </a:effectRef>
              <a:fontRef idx="minor">
                <a:schemeClr val="tx1"/>
              </a:fontRef>
            </p:style>
          </p:cxnSp>
          <p:cxnSp>
            <p:nvCxnSpPr>
              <p:cNvPr id="159" name="AdjustLine" hidden="1"/>
              <p:cNvCxnSpPr/>
              <p:nvPr>
                <p:custDataLst>
                  <p:tags r:id="rId27"/>
                </p:custDataLst>
              </p:nvPr>
            </p:nvCxnSpPr>
            <p:spPr>
              <a:xfrm>
                <a:off x="7315200" y="0"/>
                <a:ext cx="0" cy="6858000"/>
              </a:xfrm>
              <a:prstGeom prst="line">
                <a:avLst/>
              </a:prstGeom>
              <a:ln w="126">
                <a:solidFill>
                  <a:srgbClr val="FF00FF"/>
                </a:solidFill>
              </a:ln>
            </p:spPr>
            <p:style>
              <a:lnRef idx="1">
                <a:schemeClr val="accent1"/>
              </a:lnRef>
              <a:fillRef idx="0">
                <a:schemeClr val="accent1"/>
              </a:fillRef>
              <a:effectRef idx="0">
                <a:schemeClr val="accent1"/>
              </a:effectRef>
              <a:fontRef idx="minor">
                <a:schemeClr val="tx1"/>
              </a:fontRef>
            </p:style>
          </p:cxnSp>
          <p:cxnSp>
            <p:nvCxnSpPr>
              <p:cNvPr id="160" name="AdjustLine" hidden="1"/>
              <p:cNvCxnSpPr/>
              <p:nvPr>
                <p:custDataLst>
                  <p:tags r:id="rId28"/>
                </p:custDataLst>
              </p:nvPr>
            </p:nvCxnSpPr>
            <p:spPr>
              <a:xfrm>
                <a:off x="8229600" y="0"/>
                <a:ext cx="0" cy="6858000"/>
              </a:xfrm>
              <a:prstGeom prst="line">
                <a:avLst/>
              </a:prstGeom>
              <a:ln w="126">
                <a:solidFill>
                  <a:srgbClr val="FF00FF"/>
                </a:solidFill>
              </a:ln>
            </p:spPr>
            <p:style>
              <a:lnRef idx="1">
                <a:schemeClr val="accent1"/>
              </a:lnRef>
              <a:fillRef idx="0">
                <a:schemeClr val="accent1"/>
              </a:fillRef>
              <a:effectRef idx="0">
                <a:schemeClr val="accent1"/>
              </a:effectRef>
              <a:fontRef idx="minor">
                <a:schemeClr val="tx1"/>
              </a:fontRef>
            </p:style>
          </p:cxnSp>
          <p:cxnSp>
            <p:nvCxnSpPr>
              <p:cNvPr id="161" name="AdjustLine" hidden="1"/>
              <p:cNvCxnSpPr/>
              <p:nvPr>
                <p:custDataLst>
                  <p:tags r:id="rId29"/>
                </p:custDataLst>
              </p:nvPr>
            </p:nvCxnSpPr>
            <p:spPr>
              <a:xfrm>
                <a:off x="9144000" y="0"/>
                <a:ext cx="0" cy="6858000"/>
              </a:xfrm>
              <a:prstGeom prst="line">
                <a:avLst/>
              </a:prstGeom>
              <a:ln w="126">
                <a:solidFill>
                  <a:srgbClr val="FF00FF"/>
                </a:solidFill>
              </a:ln>
            </p:spPr>
            <p:style>
              <a:lnRef idx="1">
                <a:schemeClr val="accent1"/>
              </a:lnRef>
              <a:fillRef idx="0">
                <a:schemeClr val="accent1"/>
              </a:fillRef>
              <a:effectRef idx="0">
                <a:schemeClr val="accent1"/>
              </a:effectRef>
              <a:fontRef idx="minor">
                <a:schemeClr val="tx1"/>
              </a:fontRef>
            </p:style>
          </p:cxnSp>
        </p:grpSp>
        <p:grpSp>
          <p:nvGrpSpPr>
            <p:cNvPr id="139" name="Gruppieren 14" hidden="1"/>
            <p:cNvGrpSpPr/>
            <p:nvPr/>
          </p:nvGrpSpPr>
          <p:grpSpPr>
            <a:xfrm>
              <a:off x="0" y="0"/>
              <a:ext cx="9144000" cy="6858000"/>
              <a:chOff x="0" y="0"/>
              <a:chExt cx="9144000" cy="6858000"/>
            </a:xfrm>
          </p:grpSpPr>
          <p:cxnSp>
            <p:nvCxnSpPr>
              <p:cNvPr id="140" name="AdjustLine" hidden="1"/>
              <p:cNvCxnSpPr/>
              <p:nvPr>
                <p:custDataLst>
                  <p:tags r:id="rId8"/>
                </p:custDataLst>
              </p:nvPr>
            </p:nvCxnSpPr>
            <p:spPr>
              <a:xfrm>
                <a:off x="0" y="0"/>
                <a:ext cx="9144000" cy="0"/>
              </a:xfrm>
              <a:prstGeom prst="line">
                <a:avLst/>
              </a:prstGeom>
              <a:ln w="126">
                <a:solidFill>
                  <a:srgbClr val="FF00FF"/>
                </a:solidFill>
              </a:ln>
            </p:spPr>
            <p:style>
              <a:lnRef idx="1">
                <a:schemeClr val="accent1"/>
              </a:lnRef>
              <a:fillRef idx="0">
                <a:schemeClr val="accent1"/>
              </a:fillRef>
              <a:effectRef idx="0">
                <a:schemeClr val="accent1"/>
              </a:effectRef>
              <a:fontRef idx="minor">
                <a:schemeClr val="tx1"/>
              </a:fontRef>
            </p:style>
          </p:cxnSp>
          <p:cxnSp>
            <p:nvCxnSpPr>
              <p:cNvPr id="141" name="AdjustLine" hidden="1"/>
              <p:cNvCxnSpPr/>
              <p:nvPr>
                <p:custDataLst>
                  <p:tags r:id="rId9"/>
                </p:custDataLst>
              </p:nvPr>
            </p:nvCxnSpPr>
            <p:spPr>
              <a:xfrm>
                <a:off x="0" y="687599"/>
                <a:ext cx="9144000" cy="0"/>
              </a:xfrm>
              <a:prstGeom prst="line">
                <a:avLst/>
              </a:prstGeom>
              <a:ln w="126">
                <a:solidFill>
                  <a:srgbClr val="FF00FF"/>
                </a:solidFill>
              </a:ln>
            </p:spPr>
            <p:style>
              <a:lnRef idx="1">
                <a:schemeClr val="accent1"/>
              </a:lnRef>
              <a:fillRef idx="0">
                <a:schemeClr val="accent1"/>
              </a:fillRef>
              <a:effectRef idx="0">
                <a:schemeClr val="accent1"/>
              </a:effectRef>
              <a:fontRef idx="minor">
                <a:schemeClr val="tx1"/>
              </a:fontRef>
            </p:style>
          </p:cxnSp>
          <p:cxnSp>
            <p:nvCxnSpPr>
              <p:cNvPr id="142" name="AdjustLine" hidden="1"/>
              <p:cNvCxnSpPr/>
              <p:nvPr>
                <p:custDataLst>
                  <p:tags r:id="rId10"/>
                </p:custDataLst>
              </p:nvPr>
            </p:nvCxnSpPr>
            <p:spPr>
              <a:xfrm>
                <a:off x="0" y="1371600"/>
                <a:ext cx="9144000" cy="0"/>
              </a:xfrm>
              <a:prstGeom prst="line">
                <a:avLst/>
              </a:prstGeom>
              <a:ln w="126">
                <a:solidFill>
                  <a:srgbClr val="FF00FF"/>
                </a:solidFill>
              </a:ln>
            </p:spPr>
            <p:style>
              <a:lnRef idx="1">
                <a:schemeClr val="accent1"/>
              </a:lnRef>
              <a:fillRef idx="0">
                <a:schemeClr val="accent1"/>
              </a:fillRef>
              <a:effectRef idx="0">
                <a:schemeClr val="accent1"/>
              </a:effectRef>
              <a:fontRef idx="minor">
                <a:schemeClr val="tx1"/>
              </a:fontRef>
            </p:style>
          </p:cxnSp>
          <p:cxnSp>
            <p:nvCxnSpPr>
              <p:cNvPr id="143" name="AdjustLine" hidden="1"/>
              <p:cNvCxnSpPr/>
              <p:nvPr>
                <p:custDataLst>
                  <p:tags r:id="rId11"/>
                </p:custDataLst>
              </p:nvPr>
            </p:nvCxnSpPr>
            <p:spPr>
              <a:xfrm>
                <a:off x="0" y="2059199"/>
                <a:ext cx="9144000" cy="0"/>
              </a:xfrm>
              <a:prstGeom prst="line">
                <a:avLst/>
              </a:prstGeom>
              <a:ln w="126">
                <a:solidFill>
                  <a:srgbClr val="FF00FF"/>
                </a:solidFill>
              </a:ln>
            </p:spPr>
            <p:style>
              <a:lnRef idx="1">
                <a:schemeClr val="accent1"/>
              </a:lnRef>
              <a:fillRef idx="0">
                <a:schemeClr val="accent1"/>
              </a:fillRef>
              <a:effectRef idx="0">
                <a:schemeClr val="accent1"/>
              </a:effectRef>
              <a:fontRef idx="minor">
                <a:schemeClr val="tx1"/>
              </a:fontRef>
            </p:style>
          </p:cxnSp>
          <p:cxnSp>
            <p:nvCxnSpPr>
              <p:cNvPr id="144" name="AdjustLine" hidden="1"/>
              <p:cNvCxnSpPr/>
              <p:nvPr>
                <p:custDataLst>
                  <p:tags r:id="rId12"/>
                </p:custDataLst>
              </p:nvPr>
            </p:nvCxnSpPr>
            <p:spPr>
              <a:xfrm>
                <a:off x="0" y="2743200"/>
                <a:ext cx="9144000" cy="0"/>
              </a:xfrm>
              <a:prstGeom prst="line">
                <a:avLst/>
              </a:prstGeom>
              <a:ln w="126">
                <a:solidFill>
                  <a:srgbClr val="FF00FF"/>
                </a:solidFill>
              </a:ln>
            </p:spPr>
            <p:style>
              <a:lnRef idx="1">
                <a:schemeClr val="accent1"/>
              </a:lnRef>
              <a:fillRef idx="0">
                <a:schemeClr val="accent1"/>
              </a:fillRef>
              <a:effectRef idx="0">
                <a:schemeClr val="accent1"/>
              </a:effectRef>
              <a:fontRef idx="minor">
                <a:schemeClr val="tx1"/>
              </a:fontRef>
            </p:style>
          </p:cxnSp>
          <p:cxnSp>
            <p:nvCxnSpPr>
              <p:cNvPr id="145" name="AdjustLine" hidden="1"/>
              <p:cNvCxnSpPr/>
              <p:nvPr>
                <p:custDataLst>
                  <p:tags r:id="rId13"/>
                </p:custDataLst>
              </p:nvPr>
            </p:nvCxnSpPr>
            <p:spPr>
              <a:xfrm>
                <a:off x="0" y="3430799"/>
                <a:ext cx="9144000" cy="0"/>
              </a:xfrm>
              <a:prstGeom prst="line">
                <a:avLst/>
              </a:prstGeom>
              <a:ln w="126">
                <a:solidFill>
                  <a:srgbClr val="FF00FF"/>
                </a:solidFill>
              </a:ln>
            </p:spPr>
            <p:style>
              <a:lnRef idx="1">
                <a:schemeClr val="accent1"/>
              </a:lnRef>
              <a:fillRef idx="0">
                <a:schemeClr val="accent1"/>
              </a:fillRef>
              <a:effectRef idx="0">
                <a:schemeClr val="accent1"/>
              </a:effectRef>
              <a:fontRef idx="minor">
                <a:schemeClr val="tx1"/>
              </a:fontRef>
            </p:style>
          </p:cxnSp>
          <p:cxnSp>
            <p:nvCxnSpPr>
              <p:cNvPr id="146" name="AdjustLine" hidden="1"/>
              <p:cNvCxnSpPr/>
              <p:nvPr>
                <p:custDataLst>
                  <p:tags r:id="rId14"/>
                </p:custDataLst>
              </p:nvPr>
            </p:nvCxnSpPr>
            <p:spPr>
              <a:xfrm>
                <a:off x="0" y="4114800"/>
                <a:ext cx="9144000" cy="0"/>
              </a:xfrm>
              <a:prstGeom prst="line">
                <a:avLst/>
              </a:prstGeom>
              <a:ln w="126">
                <a:solidFill>
                  <a:srgbClr val="FF00FF"/>
                </a:solidFill>
              </a:ln>
            </p:spPr>
            <p:style>
              <a:lnRef idx="1">
                <a:schemeClr val="accent1"/>
              </a:lnRef>
              <a:fillRef idx="0">
                <a:schemeClr val="accent1"/>
              </a:fillRef>
              <a:effectRef idx="0">
                <a:schemeClr val="accent1"/>
              </a:effectRef>
              <a:fontRef idx="minor">
                <a:schemeClr val="tx1"/>
              </a:fontRef>
            </p:style>
          </p:cxnSp>
          <p:cxnSp>
            <p:nvCxnSpPr>
              <p:cNvPr id="147" name="AdjustLine" hidden="1"/>
              <p:cNvCxnSpPr/>
              <p:nvPr>
                <p:custDataLst>
                  <p:tags r:id="rId15"/>
                </p:custDataLst>
              </p:nvPr>
            </p:nvCxnSpPr>
            <p:spPr>
              <a:xfrm>
                <a:off x="0" y="4802399"/>
                <a:ext cx="9144000" cy="0"/>
              </a:xfrm>
              <a:prstGeom prst="line">
                <a:avLst/>
              </a:prstGeom>
              <a:ln w="126">
                <a:solidFill>
                  <a:srgbClr val="FF00FF"/>
                </a:solidFill>
              </a:ln>
            </p:spPr>
            <p:style>
              <a:lnRef idx="1">
                <a:schemeClr val="accent1"/>
              </a:lnRef>
              <a:fillRef idx="0">
                <a:schemeClr val="accent1"/>
              </a:fillRef>
              <a:effectRef idx="0">
                <a:schemeClr val="accent1"/>
              </a:effectRef>
              <a:fontRef idx="minor">
                <a:schemeClr val="tx1"/>
              </a:fontRef>
            </p:style>
          </p:cxnSp>
          <p:cxnSp>
            <p:nvCxnSpPr>
              <p:cNvPr id="148" name="AdjustLine" hidden="1"/>
              <p:cNvCxnSpPr/>
              <p:nvPr>
                <p:custDataLst>
                  <p:tags r:id="rId16"/>
                </p:custDataLst>
              </p:nvPr>
            </p:nvCxnSpPr>
            <p:spPr>
              <a:xfrm>
                <a:off x="0" y="5486400"/>
                <a:ext cx="9144000" cy="0"/>
              </a:xfrm>
              <a:prstGeom prst="line">
                <a:avLst/>
              </a:prstGeom>
              <a:ln w="126">
                <a:solidFill>
                  <a:srgbClr val="FF00FF"/>
                </a:solidFill>
              </a:ln>
            </p:spPr>
            <p:style>
              <a:lnRef idx="1">
                <a:schemeClr val="accent1"/>
              </a:lnRef>
              <a:fillRef idx="0">
                <a:schemeClr val="accent1"/>
              </a:fillRef>
              <a:effectRef idx="0">
                <a:schemeClr val="accent1"/>
              </a:effectRef>
              <a:fontRef idx="minor">
                <a:schemeClr val="tx1"/>
              </a:fontRef>
            </p:style>
          </p:cxnSp>
          <p:cxnSp>
            <p:nvCxnSpPr>
              <p:cNvPr id="149" name="AdjustLine" hidden="1"/>
              <p:cNvCxnSpPr/>
              <p:nvPr>
                <p:custDataLst>
                  <p:tags r:id="rId17"/>
                </p:custDataLst>
              </p:nvPr>
            </p:nvCxnSpPr>
            <p:spPr>
              <a:xfrm>
                <a:off x="0" y="6173999"/>
                <a:ext cx="9144000" cy="0"/>
              </a:xfrm>
              <a:prstGeom prst="line">
                <a:avLst/>
              </a:prstGeom>
              <a:ln w="126">
                <a:solidFill>
                  <a:srgbClr val="FF00FF"/>
                </a:solidFill>
              </a:ln>
            </p:spPr>
            <p:style>
              <a:lnRef idx="1">
                <a:schemeClr val="accent1"/>
              </a:lnRef>
              <a:fillRef idx="0">
                <a:schemeClr val="accent1"/>
              </a:fillRef>
              <a:effectRef idx="0">
                <a:schemeClr val="accent1"/>
              </a:effectRef>
              <a:fontRef idx="minor">
                <a:schemeClr val="tx1"/>
              </a:fontRef>
            </p:style>
          </p:cxnSp>
          <p:cxnSp>
            <p:nvCxnSpPr>
              <p:cNvPr id="150" name="AdjustLine" hidden="1"/>
              <p:cNvCxnSpPr/>
              <p:nvPr>
                <p:custDataLst>
                  <p:tags r:id="rId18"/>
                </p:custDataLst>
              </p:nvPr>
            </p:nvCxnSpPr>
            <p:spPr>
              <a:xfrm>
                <a:off x="0" y="6858000"/>
                <a:ext cx="9144000" cy="0"/>
              </a:xfrm>
              <a:prstGeom prst="line">
                <a:avLst/>
              </a:prstGeom>
              <a:ln w="126">
                <a:solidFill>
                  <a:srgbClr val="FF00FF"/>
                </a:solidFill>
              </a:ln>
            </p:spPr>
            <p:style>
              <a:lnRef idx="1">
                <a:schemeClr val="accent1"/>
              </a:lnRef>
              <a:fillRef idx="0">
                <a:schemeClr val="accent1"/>
              </a:fillRef>
              <a:effectRef idx="0">
                <a:schemeClr val="accent1"/>
              </a:effectRef>
              <a:fontRef idx="minor">
                <a:schemeClr val="tx1"/>
              </a:fontRef>
            </p:style>
          </p:cxnSp>
        </p:grpSp>
      </p:grpSp>
      <p:pic>
        <p:nvPicPr>
          <p:cNvPr id="30" name="Grafik 29" descr="SBP-logo_090715_242_linie_s.png"/>
          <p:cNvPicPr>
            <a:picLocks noChangeAspect="1"/>
          </p:cNvPicPr>
          <p:nvPr/>
        </p:nvPicPr>
        <p:blipFill>
          <a:blip r:embed="rId30" cstate="print"/>
          <a:stretch>
            <a:fillRect/>
          </a:stretch>
        </p:blipFill>
        <p:spPr>
          <a:xfrm>
            <a:off x="306001" y="6224401"/>
            <a:ext cx="454153" cy="426721"/>
          </a:xfrm>
          <a:prstGeom prst="rect">
            <a:avLst/>
          </a:prstGeom>
        </p:spPr>
      </p:pic>
    </p:spTree>
    <p:extLst>
      <p:ext uri="{BB962C8B-B14F-4D97-AF65-F5344CB8AC3E}">
        <p14:creationId xmlns:p14="http://schemas.microsoft.com/office/powerpoint/2010/main" val="2508687420"/>
      </p:ext>
    </p:extLst>
  </p:cSld>
  <p:clrMap bg1="lt1" tx1="dk1" bg2="lt2" tx2="dk2" accent1="accent1" accent2="accent2" accent3="accent3" accent4="accent4" accent5="accent5" accent6="accent6" hlink="hlink" folHlink="folHlink"/>
  <p:sldLayoutIdLst>
    <p:sldLayoutId id="2147483668" r:id="rId1"/>
    <p:sldLayoutId id="2147483669" r:id="rId2"/>
    <p:sldLayoutId id="2147483670" r:id="rId3"/>
    <p:sldLayoutId id="2147483671" r:id="rId4"/>
    <p:sldLayoutId id="2147483672" r:id="rId5"/>
  </p:sldLayoutIdLst>
  <p:hf hdr="0" dt="0"/>
  <p:txStyles>
    <p:titleStyle>
      <a:lvl1pPr algn="l" defTabSz="914259" rtl="0" eaLnBrk="1" latinLnBrk="0" hangingPunct="1">
        <a:lnSpc>
          <a:spcPts val="3500"/>
        </a:lnSpc>
        <a:spcBef>
          <a:spcPct val="0"/>
        </a:spcBef>
        <a:buNone/>
        <a:defRPr lang="de-DE" sz="1400" b="0" kern="1200" dirty="0">
          <a:solidFill>
            <a:schemeClr val="tx2"/>
          </a:solidFill>
          <a:latin typeface="+mj-lt"/>
          <a:ea typeface="+mj-ea"/>
          <a:cs typeface="+mj-cs"/>
        </a:defRPr>
      </a:lvl1pPr>
    </p:titleStyle>
    <p:bodyStyle>
      <a:lvl1pPr marL="0" indent="0" algn="l" defTabSz="914259" rtl="0" eaLnBrk="1" latinLnBrk="0" hangingPunct="1">
        <a:lnSpc>
          <a:spcPts val="2000"/>
        </a:lnSpc>
        <a:spcBef>
          <a:spcPts val="0"/>
        </a:spcBef>
        <a:buFontTx/>
        <a:buNone/>
        <a:defRPr lang="de-DE" sz="1600" b="0" kern="1200" baseline="0" dirty="0" smtClean="0">
          <a:solidFill>
            <a:schemeClr val="tx2"/>
          </a:solidFill>
          <a:latin typeface="+mn-lt"/>
          <a:ea typeface="+mn-ea"/>
          <a:cs typeface="+mn-cs"/>
        </a:defRPr>
      </a:lvl1pPr>
      <a:lvl2pPr marL="177773" marR="0" indent="-177773" algn="l" defTabSz="533318" rtl="0" eaLnBrk="1" fontAlgn="auto" latinLnBrk="0" hangingPunct="1">
        <a:lnSpc>
          <a:spcPts val="2000"/>
        </a:lnSpc>
        <a:spcBef>
          <a:spcPts val="0"/>
        </a:spcBef>
        <a:spcAft>
          <a:spcPts val="0"/>
        </a:spcAft>
        <a:buClrTx/>
        <a:buSzTx/>
        <a:buFont typeface="Arial" pitchFamily="34" charset="0"/>
        <a:buChar char="•"/>
        <a:tabLst/>
        <a:defRPr lang="de-DE" sz="1600" b="0" kern="1200" baseline="0" dirty="0" smtClean="0">
          <a:solidFill>
            <a:schemeClr val="tx2"/>
          </a:solidFill>
          <a:latin typeface="+mn-lt"/>
          <a:ea typeface="+mn-ea"/>
          <a:cs typeface="+mn-cs"/>
        </a:defRPr>
      </a:lvl2pPr>
      <a:lvl3pPr marL="622204" indent="-177773" algn="l" defTabSz="914259" rtl="0" eaLnBrk="1" latinLnBrk="0" hangingPunct="1">
        <a:lnSpc>
          <a:spcPts val="2000"/>
        </a:lnSpc>
        <a:spcBef>
          <a:spcPts val="0"/>
        </a:spcBef>
        <a:buFont typeface="Calibri" pitchFamily="34" charset="0"/>
        <a:buChar char="–"/>
        <a:defRPr lang="de-DE" sz="1600" b="0" kern="1200" baseline="0" dirty="0" smtClean="0">
          <a:solidFill>
            <a:schemeClr val="tx2"/>
          </a:solidFill>
          <a:latin typeface="+mn-lt"/>
          <a:ea typeface="+mn-ea"/>
          <a:cs typeface="+mn-cs"/>
        </a:defRPr>
      </a:lvl3pPr>
      <a:lvl4pPr marL="1092032" indent="-177773" algn="l" defTabSz="914259" rtl="0" eaLnBrk="1" latinLnBrk="0" hangingPunct="1">
        <a:lnSpc>
          <a:spcPts val="2000"/>
        </a:lnSpc>
        <a:spcBef>
          <a:spcPts val="0"/>
        </a:spcBef>
        <a:buFont typeface="Arial" pitchFamily="34" charset="0"/>
        <a:buChar char="«"/>
        <a:defRPr lang="de-DE" sz="1600" b="0" kern="1200" baseline="0" dirty="0" smtClean="0">
          <a:solidFill>
            <a:schemeClr val="tx2"/>
          </a:solidFill>
          <a:latin typeface="+mn-lt"/>
          <a:ea typeface="+mn-ea"/>
          <a:cs typeface="+mn-cs"/>
        </a:defRPr>
      </a:lvl4pPr>
      <a:lvl5pPr marL="1079334" indent="-165074" algn="l" defTabSz="914259" rtl="0" eaLnBrk="1" latinLnBrk="0" hangingPunct="1">
        <a:lnSpc>
          <a:spcPts val="2000"/>
        </a:lnSpc>
        <a:spcBef>
          <a:spcPts val="0"/>
        </a:spcBef>
        <a:buFont typeface="Arial" pitchFamily="34" charset="0"/>
        <a:buChar char="»"/>
        <a:defRPr lang="de-DE" sz="1600" b="0" kern="1200" baseline="0" dirty="0" smtClean="0">
          <a:solidFill>
            <a:schemeClr val="tx1"/>
          </a:solidFill>
          <a:latin typeface="+mn-lt"/>
          <a:ea typeface="+mn-ea"/>
          <a:cs typeface="+mn-cs"/>
        </a:defRPr>
      </a:lvl5pPr>
      <a:lvl6pPr marL="2514215" indent="-228564" algn="l" defTabSz="914259"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344" indent="-228564" algn="l" defTabSz="914259"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475" indent="-228564" algn="l" defTabSz="91425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603" indent="-228564" algn="l" defTabSz="914259"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de-DE"/>
      </a:defPPr>
      <a:lvl1pPr marL="0" algn="l" defTabSz="914259" rtl="0" eaLnBrk="1" latinLnBrk="0" hangingPunct="1">
        <a:defRPr sz="1800" kern="1200">
          <a:solidFill>
            <a:schemeClr val="tx1"/>
          </a:solidFill>
          <a:latin typeface="+mn-lt"/>
          <a:ea typeface="+mn-ea"/>
          <a:cs typeface="+mn-cs"/>
        </a:defRPr>
      </a:lvl1pPr>
      <a:lvl2pPr marL="457130" algn="l" defTabSz="914259" rtl="0" eaLnBrk="1" latinLnBrk="0" hangingPunct="1">
        <a:defRPr sz="1800" kern="1200">
          <a:solidFill>
            <a:schemeClr val="tx1"/>
          </a:solidFill>
          <a:latin typeface="+mn-lt"/>
          <a:ea typeface="+mn-ea"/>
          <a:cs typeface="+mn-cs"/>
        </a:defRPr>
      </a:lvl2pPr>
      <a:lvl3pPr marL="914259" algn="l" defTabSz="914259" rtl="0" eaLnBrk="1" latinLnBrk="0" hangingPunct="1">
        <a:defRPr sz="1800" kern="1200">
          <a:solidFill>
            <a:schemeClr val="tx1"/>
          </a:solidFill>
          <a:latin typeface="+mn-lt"/>
          <a:ea typeface="+mn-ea"/>
          <a:cs typeface="+mn-cs"/>
        </a:defRPr>
      </a:lvl3pPr>
      <a:lvl4pPr marL="1371390" algn="l" defTabSz="914259" rtl="0" eaLnBrk="1" latinLnBrk="0" hangingPunct="1">
        <a:defRPr sz="1800" kern="1200">
          <a:solidFill>
            <a:schemeClr val="tx1"/>
          </a:solidFill>
          <a:latin typeface="+mn-lt"/>
          <a:ea typeface="+mn-ea"/>
          <a:cs typeface="+mn-cs"/>
        </a:defRPr>
      </a:lvl4pPr>
      <a:lvl5pPr marL="1828519" algn="l" defTabSz="914259" rtl="0" eaLnBrk="1" latinLnBrk="0" hangingPunct="1">
        <a:defRPr sz="1800" kern="1200">
          <a:solidFill>
            <a:schemeClr val="tx1"/>
          </a:solidFill>
          <a:latin typeface="+mn-lt"/>
          <a:ea typeface="+mn-ea"/>
          <a:cs typeface="+mn-cs"/>
        </a:defRPr>
      </a:lvl5pPr>
      <a:lvl6pPr marL="2285649" algn="l" defTabSz="914259" rtl="0" eaLnBrk="1" latinLnBrk="0" hangingPunct="1">
        <a:defRPr sz="1800" kern="1200">
          <a:solidFill>
            <a:schemeClr val="tx1"/>
          </a:solidFill>
          <a:latin typeface="+mn-lt"/>
          <a:ea typeface="+mn-ea"/>
          <a:cs typeface="+mn-cs"/>
        </a:defRPr>
      </a:lvl6pPr>
      <a:lvl7pPr marL="2742780" algn="l" defTabSz="914259" rtl="0" eaLnBrk="1" latinLnBrk="0" hangingPunct="1">
        <a:defRPr sz="1800" kern="1200">
          <a:solidFill>
            <a:schemeClr val="tx1"/>
          </a:solidFill>
          <a:latin typeface="+mn-lt"/>
          <a:ea typeface="+mn-ea"/>
          <a:cs typeface="+mn-cs"/>
        </a:defRPr>
      </a:lvl7pPr>
      <a:lvl8pPr marL="3199908" algn="l" defTabSz="914259" rtl="0" eaLnBrk="1" latinLnBrk="0" hangingPunct="1">
        <a:defRPr sz="1800" kern="1200">
          <a:solidFill>
            <a:schemeClr val="tx1"/>
          </a:solidFill>
          <a:latin typeface="+mn-lt"/>
          <a:ea typeface="+mn-ea"/>
          <a:cs typeface="+mn-cs"/>
        </a:defRPr>
      </a:lvl8pPr>
      <a:lvl9pPr marL="3657039" algn="l" defTabSz="914259"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3"/>
          <p:cNvSpPr>
            <a:spLocks noGrp="1" noChangeArrowheads="1"/>
          </p:cNvSpPr>
          <p:nvPr>
            <p:ph type="title"/>
          </p:nvPr>
        </p:nvSpPr>
        <p:spPr bwMode="auto">
          <a:xfrm>
            <a:off x="206375" y="260350"/>
            <a:ext cx="8229600" cy="90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de-DE" altLang="de-DE" smtClean="0"/>
              <a:t>TITELMASTERFORMAT</a:t>
            </a:r>
            <a:br>
              <a:rPr lang="de-DE" altLang="de-DE" smtClean="0"/>
            </a:br>
            <a:r>
              <a:rPr lang="de-DE" altLang="de-DE" smtClean="0"/>
              <a:t>Unterzeile manuell auf Seite umfärben</a:t>
            </a:r>
          </a:p>
        </p:txBody>
      </p:sp>
      <p:sp>
        <p:nvSpPr>
          <p:cNvPr id="1027" name="Rectangle 4"/>
          <p:cNvSpPr>
            <a:spLocks noGrp="1" noChangeArrowheads="1"/>
          </p:cNvSpPr>
          <p:nvPr>
            <p:ph type="body" idx="1"/>
          </p:nvPr>
        </p:nvSpPr>
        <p:spPr bwMode="auto">
          <a:xfrm>
            <a:off x="250825" y="1484313"/>
            <a:ext cx="8229600" cy="395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de-DE" altLang="de-DE" smtClean="0"/>
              <a:t>Die farbigen Sekundärfarben fungieren sowohl als Codierung (Navigation) innerhalb der Kommunikation als auch zur Auflockerung des gesamten visuellen Auftritts. </a:t>
            </a:r>
          </a:p>
          <a:p>
            <a:pPr lvl="1"/>
            <a:r>
              <a:rPr lang="de-DE" altLang="de-DE" smtClean="0"/>
              <a:t>Mastertextformat bearbeiten</a:t>
            </a:r>
          </a:p>
          <a:p>
            <a:pPr lvl="1"/>
            <a:r>
              <a:rPr lang="de-DE" altLang="de-DE" smtClean="0"/>
              <a:t>Als weitere Sekundärfarben ergänzen drei Grautöne Seriosität und Neutralität.</a:t>
            </a:r>
          </a:p>
          <a:p>
            <a:pPr lvl="1"/>
            <a:r>
              <a:rPr lang="de-DE" altLang="de-DE" smtClean="0"/>
              <a:t>Die farbigen Sekundärfarben fungieren sowohl als Codierung (Navigation) innerhalb der Kommunikation als auch zur Auflockerung des gesamten visuellen Auftritts.</a:t>
            </a:r>
          </a:p>
          <a:p>
            <a:pPr lvl="2"/>
            <a:r>
              <a:rPr lang="de-DE" altLang="de-DE" smtClean="0"/>
              <a:t>Punkt x</a:t>
            </a:r>
          </a:p>
          <a:p>
            <a:pPr lvl="2"/>
            <a:r>
              <a:rPr lang="de-DE" altLang="de-DE" smtClean="0"/>
              <a:t>Punkt y</a:t>
            </a:r>
          </a:p>
        </p:txBody>
      </p:sp>
      <p:sp>
        <p:nvSpPr>
          <p:cNvPr id="3077" name="Rectangle 5"/>
          <p:cNvSpPr>
            <a:spLocks noGrp="1" noChangeArrowheads="1"/>
          </p:cNvSpPr>
          <p:nvPr>
            <p:ph type="sldNum" sz="quarter" idx="4"/>
          </p:nvPr>
        </p:nvSpPr>
        <p:spPr bwMode="auto">
          <a:xfrm>
            <a:off x="34925" y="63087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800">
                <a:solidFill>
                  <a:schemeClr val="bg1"/>
                </a:solidFill>
                <a:latin typeface="Arial" charset="0"/>
                <a:cs typeface="+mn-cs"/>
              </a:defRPr>
            </a:lvl1pPr>
          </a:lstStyle>
          <a:p>
            <a:pPr defTabSz="914400" fontAlgn="base">
              <a:spcBef>
                <a:spcPct val="0"/>
              </a:spcBef>
              <a:spcAft>
                <a:spcPct val="0"/>
              </a:spcAft>
              <a:defRPr/>
            </a:pPr>
            <a:r>
              <a:rPr lang="de-DE">
                <a:solidFill>
                  <a:srgbClr val="FFFFFF"/>
                </a:solidFill>
              </a:rPr>
              <a:t>SEITE </a:t>
            </a:r>
            <a:fld id="{97A71DC1-65EA-4E7A-9E70-48ED277F4F85}" type="slidenum">
              <a:rPr lang="de-DE">
                <a:solidFill>
                  <a:srgbClr val="FFFFFF"/>
                </a:solidFill>
              </a:rPr>
              <a:pPr defTabSz="914400" fontAlgn="base">
                <a:spcBef>
                  <a:spcPct val="0"/>
                </a:spcBef>
                <a:spcAft>
                  <a:spcPct val="0"/>
                </a:spcAft>
                <a:defRPr/>
              </a:pPr>
              <a:t>‹Nr.›</a:t>
            </a:fld>
            <a:endParaRPr lang="de-DE">
              <a:solidFill>
                <a:srgbClr val="FFFFFF"/>
              </a:solidFill>
            </a:endParaRPr>
          </a:p>
        </p:txBody>
      </p:sp>
      <p:pic>
        <p:nvPicPr>
          <p:cNvPr id="1029" name="Picture 7" descr="folien_footer_energie"/>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0" y="6626225"/>
            <a:ext cx="9144000"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0" name="Picture 11" descr="HG_LOGO_S_ENG_RGB"/>
          <p:cNvPicPr>
            <a:picLocks noChangeAspect="1" noChangeArrowheads="1"/>
          </p:cNvPicPr>
          <p:nvPr userDrawn="1"/>
        </p:nvPicPr>
        <p:blipFill>
          <a:blip r:embed="rId4" cstate="screen">
            <a:extLst>
              <a:ext uri="{28A0092B-C50C-407E-A947-70E740481C1C}">
                <a14:useLocalDpi xmlns:a14="http://schemas.microsoft.com/office/drawing/2010/main"/>
              </a:ext>
            </a:extLst>
          </a:blip>
          <a:srcRect/>
          <a:stretch>
            <a:fillRect/>
          </a:stretch>
        </p:blipFill>
        <p:spPr bwMode="auto">
          <a:xfrm>
            <a:off x="7375525" y="6000750"/>
            <a:ext cx="1433513" cy="633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3710" r:id="rId1"/>
  </p:sldLayoutIdLst>
  <p:txStyles>
    <p:titleStyle>
      <a:lvl1pPr algn="l" rtl="0" eaLnBrk="0" fontAlgn="base" hangingPunct="0">
        <a:lnSpc>
          <a:spcPts val="3200"/>
        </a:lnSpc>
        <a:spcBef>
          <a:spcPct val="0"/>
        </a:spcBef>
        <a:spcAft>
          <a:spcPct val="0"/>
        </a:spcAft>
        <a:defRPr sz="3000" b="1">
          <a:solidFill>
            <a:srgbClr val="00589C"/>
          </a:solidFill>
          <a:latin typeface="+mj-lt"/>
          <a:ea typeface="+mj-ea"/>
          <a:cs typeface="+mj-cs"/>
        </a:defRPr>
      </a:lvl1pPr>
      <a:lvl2pPr algn="l" rtl="0" eaLnBrk="0" fontAlgn="base" hangingPunct="0">
        <a:lnSpc>
          <a:spcPts val="3200"/>
        </a:lnSpc>
        <a:spcBef>
          <a:spcPct val="0"/>
        </a:spcBef>
        <a:spcAft>
          <a:spcPct val="0"/>
        </a:spcAft>
        <a:defRPr sz="3000" b="1">
          <a:solidFill>
            <a:srgbClr val="00589C"/>
          </a:solidFill>
          <a:latin typeface="Arial" charset="0"/>
          <a:cs typeface="Arial" charset="0"/>
        </a:defRPr>
      </a:lvl2pPr>
      <a:lvl3pPr algn="l" rtl="0" eaLnBrk="0" fontAlgn="base" hangingPunct="0">
        <a:lnSpc>
          <a:spcPts val="3200"/>
        </a:lnSpc>
        <a:spcBef>
          <a:spcPct val="0"/>
        </a:spcBef>
        <a:spcAft>
          <a:spcPct val="0"/>
        </a:spcAft>
        <a:defRPr sz="3000" b="1">
          <a:solidFill>
            <a:srgbClr val="00589C"/>
          </a:solidFill>
          <a:latin typeface="Arial" charset="0"/>
          <a:cs typeface="Arial" charset="0"/>
        </a:defRPr>
      </a:lvl3pPr>
      <a:lvl4pPr algn="l" rtl="0" eaLnBrk="0" fontAlgn="base" hangingPunct="0">
        <a:lnSpc>
          <a:spcPts val="3200"/>
        </a:lnSpc>
        <a:spcBef>
          <a:spcPct val="0"/>
        </a:spcBef>
        <a:spcAft>
          <a:spcPct val="0"/>
        </a:spcAft>
        <a:defRPr sz="3000" b="1">
          <a:solidFill>
            <a:srgbClr val="00589C"/>
          </a:solidFill>
          <a:latin typeface="Arial" charset="0"/>
          <a:cs typeface="Arial" charset="0"/>
        </a:defRPr>
      </a:lvl4pPr>
      <a:lvl5pPr algn="l" rtl="0" eaLnBrk="0" fontAlgn="base" hangingPunct="0">
        <a:lnSpc>
          <a:spcPts val="3200"/>
        </a:lnSpc>
        <a:spcBef>
          <a:spcPct val="0"/>
        </a:spcBef>
        <a:spcAft>
          <a:spcPct val="0"/>
        </a:spcAft>
        <a:defRPr sz="3000" b="1">
          <a:solidFill>
            <a:srgbClr val="00589C"/>
          </a:solidFill>
          <a:latin typeface="Arial" charset="0"/>
          <a:cs typeface="Arial" charset="0"/>
        </a:defRPr>
      </a:lvl5pPr>
      <a:lvl6pPr marL="457200" algn="l" rtl="0" fontAlgn="base">
        <a:lnSpc>
          <a:spcPts val="3200"/>
        </a:lnSpc>
        <a:spcBef>
          <a:spcPct val="0"/>
        </a:spcBef>
        <a:spcAft>
          <a:spcPct val="0"/>
        </a:spcAft>
        <a:defRPr sz="3000" b="1">
          <a:solidFill>
            <a:srgbClr val="00589C"/>
          </a:solidFill>
          <a:latin typeface="Arial" charset="0"/>
          <a:cs typeface="Arial" charset="0"/>
        </a:defRPr>
      </a:lvl6pPr>
      <a:lvl7pPr marL="914400" algn="l" rtl="0" fontAlgn="base">
        <a:lnSpc>
          <a:spcPts val="3200"/>
        </a:lnSpc>
        <a:spcBef>
          <a:spcPct val="0"/>
        </a:spcBef>
        <a:spcAft>
          <a:spcPct val="0"/>
        </a:spcAft>
        <a:defRPr sz="3000" b="1">
          <a:solidFill>
            <a:srgbClr val="00589C"/>
          </a:solidFill>
          <a:latin typeface="Arial" charset="0"/>
          <a:cs typeface="Arial" charset="0"/>
        </a:defRPr>
      </a:lvl7pPr>
      <a:lvl8pPr marL="1371600" algn="l" rtl="0" fontAlgn="base">
        <a:lnSpc>
          <a:spcPts val="3200"/>
        </a:lnSpc>
        <a:spcBef>
          <a:spcPct val="0"/>
        </a:spcBef>
        <a:spcAft>
          <a:spcPct val="0"/>
        </a:spcAft>
        <a:defRPr sz="3000" b="1">
          <a:solidFill>
            <a:srgbClr val="00589C"/>
          </a:solidFill>
          <a:latin typeface="Arial" charset="0"/>
          <a:cs typeface="Arial" charset="0"/>
        </a:defRPr>
      </a:lvl8pPr>
      <a:lvl9pPr marL="1828800" algn="l" rtl="0" fontAlgn="base">
        <a:lnSpc>
          <a:spcPts val="3200"/>
        </a:lnSpc>
        <a:spcBef>
          <a:spcPct val="0"/>
        </a:spcBef>
        <a:spcAft>
          <a:spcPct val="0"/>
        </a:spcAft>
        <a:defRPr sz="3000" b="1">
          <a:solidFill>
            <a:srgbClr val="00589C"/>
          </a:solidFill>
          <a:latin typeface="Arial" charset="0"/>
          <a:cs typeface="Arial" charset="0"/>
        </a:defRPr>
      </a:lvl9pPr>
    </p:titleStyle>
    <p:bodyStyle>
      <a:lvl1pPr marL="342900" indent="-342900"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ea typeface="+mn-ea"/>
          <a:cs typeface="+mn-cs"/>
        </a:defRPr>
      </a:lvl1pPr>
      <a:lvl2pPr marL="444500" indent="-265113"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cs typeface="+mn-cs"/>
        </a:defRPr>
      </a:lvl2pPr>
      <a:lvl3pPr marL="901700" indent="-277813"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cs typeface="+mn-cs"/>
        </a:defRPr>
      </a:lvl3pPr>
      <a:lvl4pPr marL="2365375" indent="-381000" algn="l" rtl="0" eaLnBrk="0" fontAlgn="base" hangingPunct="0">
        <a:spcBef>
          <a:spcPct val="20000"/>
        </a:spcBef>
        <a:spcAft>
          <a:spcPct val="0"/>
        </a:spcAft>
        <a:buChar char="–"/>
        <a:defRPr sz="2000">
          <a:solidFill>
            <a:schemeClr val="tx1"/>
          </a:solidFill>
          <a:latin typeface="+mn-lt"/>
          <a:cs typeface="+mn-cs"/>
        </a:defRPr>
      </a:lvl4pPr>
      <a:lvl5pPr marL="2925763" indent="-381000" algn="l" rtl="0" eaLnBrk="0" fontAlgn="base" hangingPunct="0">
        <a:spcBef>
          <a:spcPct val="20000"/>
        </a:spcBef>
        <a:spcAft>
          <a:spcPct val="0"/>
        </a:spcAft>
        <a:buChar char="»"/>
        <a:defRPr sz="2000">
          <a:solidFill>
            <a:schemeClr val="tx1"/>
          </a:solidFill>
          <a:latin typeface="+mn-lt"/>
          <a:cs typeface="+mn-cs"/>
        </a:defRPr>
      </a:lvl5pPr>
      <a:lvl6pPr marL="3382963" indent="-381000" algn="l" rtl="0" fontAlgn="base">
        <a:spcBef>
          <a:spcPct val="20000"/>
        </a:spcBef>
        <a:spcAft>
          <a:spcPct val="0"/>
        </a:spcAft>
        <a:buChar char="»"/>
        <a:defRPr sz="2000">
          <a:solidFill>
            <a:schemeClr val="tx1"/>
          </a:solidFill>
          <a:latin typeface="+mn-lt"/>
          <a:cs typeface="+mn-cs"/>
        </a:defRPr>
      </a:lvl6pPr>
      <a:lvl7pPr marL="3840163" indent="-381000" algn="l" rtl="0" fontAlgn="base">
        <a:spcBef>
          <a:spcPct val="20000"/>
        </a:spcBef>
        <a:spcAft>
          <a:spcPct val="0"/>
        </a:spcAft>
        <a:buChar char="»"/>
        <a:defRPr sz="2000">
          <a:solidFill>
            <a:schemeClr val="tx1"/>
          </a:solidFill>
          <a:latin typeface="+mn-lt"/>
          <a:cs typeface="+mn-cs"/>
        </a:defRPr>
      </a:lvl7pPr>
      <a:lvl8pPr marL="4297363" indent="-381000" algn="l" rtl="0" fontAlgn="base">
        <a:spcBef>
          <a:spcPct val="20000"/>
        </a:spcBef>
        <a:spcAft>
          <a:spcPct val="0"/>
        </a:spcAft>
        <a:buChar char="»"/>
        <a:defRPr sz="2000">
          <a:solidFill>
            <a:schemeClr val="tx1"/>
          </a:solidFill>
          <a:latin typeface="+mn-lt"/>
          <a:cs typeface="+mn-cs"/>
        </a:defRPr>
      </a:lvl8pPr>
      <a:lvl9pPr marL="4754563" indent="-381000" algn="l" rtl="0" fontAlgn="base">
        <a:spcBef>
          <a:spcPct val="20000"/>
        </a:spcBef>
        <a:spcAft>
          <a:spcPct val="0"/>
        </a:spcAft>
        <a:buChar char="»"/>
        <a:defRPr sz="2000">
          <a:solidFill>
            <a:schemeClr val="tx1"/>
          </a:solidFill>
          <a:latin typeface="+mn-lt"/>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3"/>
          <p:cNvSpPr>
            <a:spLocks noGrp="1" noChangeArrowheads="1"/>
          </p:cNvSpPr>
          <p:nvPr>
            <p:ph type="title"/>
          </p:nvPr>
        </p:nvSpPr>
        <p:spPr bwMode="auto">
          <a:xfrm>
            <a:off x="206375" y="260350"/>
            <a:ext cx="8229600" cy="90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de-DE" altLang="de-DE" smtClean="0"/>
              <a:t>TITELMASTERFORMAT</a:t>
            </a:r>
            <a:br>
              <a:rPr lang="de-DE" altLang="de-DE" smtClean="0"/>
            </a:br>
            <a:r>
              <a:rPr lang="de-DE" altLang="de-DE" smtClean="0"/>
              <a:t>Unterzeile manuell auf Seite umfärben</a:t>
            </a:r>
          </a:p>
        </p:txBody>
      </p:sp>
      <p:sp>
        <p:nvSpPr>
          <p:cNvPr id="1027" name="Rectangle 4"/>
          <p:cNvSpPr>
            <a:spLocks noGrp="1" noChangeArrowheads="1"/>
          </p:cNvSpPr>
          <p:nvPr>
            <p:ph type="body" idx="1"/>
          </p:nvPr>
        </p:nvSpPr>
        <p:spPr bwMode="auto">
          <a:xfrm>
            <a:off x="250825" y="1484313"/>
            <a:ext cx="8229600" cy="395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de-DE" altLang="de-DE" smtClean="0"/>
              <a:t>Die farbigen Sekundärfarben fungieren sowohl als Codierung (Navigation) innerhalb der Kommunikation als auch zur Auflockerung des gesamten visuellen Auftritts. </a:t>
            </a:r>
          </a:p>
          <a:p>
            <a:pPr lvl="1"/>
            <a:r>
              <a:rPr lang="de-DE" altLang="de-DE" smtClean="0"/>
              <a:t>Mastertextformat bearbeiten</a:t>
            </a:r>
          </a:p>
          <a:p>
            <a:pPr lvl="1"/>
            <a:r>
              <a:rPr lang="de-DE" altLang="de-DE" smtClean="0"/>
              <a:t>Als weitere Sekundärfarben ergänzen drei Grautöne Seriosität und Neutralität.</a:t>
            </a:r>
          </a:p>
          <a:p>
            <a:pPr lvl="1"/>
            <a:r>
              <a:rPr lang="de-DE" altLang="de-DE" smtClean="0"/>
              <a:t>Die farbigen Sekundärfarben fungieren sowohl als Codierung (Navigation) innerhalb der Kommunikation als auch zur Auflockerung des gesamten visuellen Auftritts.</a:t>
            </a:r>
          </a:p>
          <a:p>
            <a:pPr lvl="2"/>
            <a:r>
              <a:rPr lang="de-DE" altLang="de-DE" smtClean="0"/>
              <a:t>Punkt x</a:t>
            </a:r>
          </a:p>
          <a:p>
            <a:pPr lvl="2"/>
            <a:r>
              <a:rPr lang="de-DE" altLang="de-DE" smtClean="0"/>
              <a:t>Punkt y</a:t>
            </a:r>
          </a:p>
        </p:txBody>
      </p:sp>
      <p:sp>
        <p:nvSpPr>
          <p:cNvPr id="3077" name="Rectangle 5"/>
          <p:cNvSpPr>
            <a:spLocks noGrp="1" noChangeArrowheads="1"/>
          </p:cNvSpPr>
          <p:nvPr>
            <p:ph type="sldNum" sz="quarter" idx="4"/>
          </p:nvPr>
        </p:nvSpPr>
        <p:spPr bwMode="auto">
          <a:xfrm>
            <a:off x="34925" y="63087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800">
                <a:solidFill>
                  <a:schemeClr val="bg1"/>
                </a:solidFill>
                <a:latin typeface="Arial" charset="0"/>
                <a:cs typeface="+mn-cs"/>
              </a:defRPr>
            </a:lvl1pPr>
          </a:lstStyle>
          <a:p>
            <a:pPr defTabSz="914400" fontAlgn="base">
              <a:spcBef>
                <a:spcPct val="0"/>
              </a:spcBef>
              <a:spcAft>
                <a:spcPct val="0"/>
              </a:spcAft>
              <a:defRPr/>
            </a:pPr>
            <a:r>
              <a:rPr lang="de-DE">
                <a:solidFill>
                  <a:srgbClr val="FFFFFF"/>
                </a:solidFill>
              </a:rPr>
              <a:t>SEITE </a:t>
            </a:r>
            <a:fld id="{97A71DC1-65EA-4E7A-9E70-48ED277F4F85}" type="slidenum">
              <a:rPr lang="de-DE">
                <a:solidFill>
                  <a:srgbClr val="FFFFFF"/>
                </a:solidFill>
              </a:rPr>
              <a:pPr defTabSz="914400" fontAlgn="base">
                <a:spcBef>
                  <a:spcPct val="0"/>
                </a:spcBef>
                <a:spcAft>
                  <a:spcPct val="0"/>
                </a:spcAft>
                <a:defRPr/>
              </a:pPr>
              <a:t>‹Nr.›</a:t>
            </a:fld>
            <a:endParaRPr lang="de-DE">
              <a:solidFill>
                <a:srgbClr val="FFFFFF"/>
              </a:solidFill>
            </a:endParaRPr>
          </a:p>
        </p:txBody>
      </p:sp>
      <p:pic>
        <p:nvPicPr>
          <p:cNvPr id="1029" name="Picture 7" descr="folien_footer_energie"/>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0" y="6626225"/>
            <a:ext cx="9144000"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0" name="Picture 11" descr="HG_LOGO_S_ENG_RGB"/>
          <p:cNvPicPr>
            <a:picLocks noChangeAspect="1" noChangeArrowheads="1"/>
          </p:cNvPicPr>
          <p:nvPr userDrawn="1"/>
        </p:nvPicPr>
        <p:blipFill>
          <a:blip r:embed="rId4" cstate="screen">
            <a:extLst>
              <a:ext uri="{28A0092B-C50C-407E-A947-70E740481C1C}">
                <a14:useLocalDpi xmlns:a14="http://schemas.microsoft.com/office/drawing/2010/main"/>
              </a:ext>
            </a:extLst>
          </a:blip>
          <a:srcRect/>
          <a:stretch>
            <a:fillRect/>
          </a:stretch>
        </p:blipFill>
        <p:spPr bwMode="auto">
          <a:xfrm>
            <a:off x="7375525" y="6000750"/>
            <a:ext cx="1433513" cy="633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3712" r:id="rId1"/>
  </p:sldLayoutIdLst>
  <p:txStyles>
    <p:titleStyle>
      <a:lvl1pPr algn="l" rtl="0" eaLnBrk="0" fontAlgn="base" hangingPunct="0">
        <a:lnSpc>
          <a:spcPts val="3200"/>
        </a:lnSpc>
        <a:spcBef>
          <a:spcPct val="0"/>
        </a:spcBef>
        <a:spcAft>
          <a:spcPct val="0"/>
        </a:spcAft>
        <a:defRPr sz="3000" b="1">
          <a:solidFill>
            <a:srgbClr val="00589C"/>
          </a:solidFill>
          <a:latin typeface="+mj-lt"/>
          <a:ea typeface="+mj-ea"/>
          <a:cs typeface="+mj-cs"/>
        </a:defRPr>
      </a:lvl1pPr>
      <a:lvl2pPr algn="l" rtl="0" eaLnBrk="0" fontAlgn="base" hangingPunct="0">
        <a:lnSpc>
          <a:spcPts val="3200"/>
        </a:lnSpc>
        <a:spcBef>
          <a:spcPct val="0"/>
        </a:spcBef>
        <a:spcAft>
          <a:spcPct val="0"/>
        </a:spcAft>
        <a:defRPr sz="3000" b="1">
          <a:solidFill>
            <a:srgbClr val="00589C"/>
          </a:solidFill>
          <a:latin typeface="Arial" charset="0"/>
          <a:cs typeface="Arial" charset="0"/>
        </a:defRPr>
      </a:lvl2pPr>
      <a:lvl3pPr algn="l" rtl="0" eaLnBrk="0" fontAlgn="base" hangingPunct="0">
        <a:lnSpc>
          <a:spcPts val="3200"/>
        </a:lnSpc>
        <a:spcBef>
          <a:spcPct val="0"/>
        </a:spcBef>
        <a:spcAft>
          <a:spcPct val="0"/>
        </a:spcAft>
        <a:defRPr sz="3000" b="1">
          <a:solidFill>
            <a:srgbClr val="00589C"/>
          </a:solidFill>
          <a:latin typeface="Arial" charset="0"/>
          <a:cs typeface="Arial" charset="0"/>
        </a:defRPr>
      </a:lvl3pPr>
      <a:lvl4pPr algn="l" rtl="0" eaLnBrk="0" fontAlgn="base" hangingPunct="0">
        <a:lnSpc>
          <a:spcPts val="3200"/>
        </a:lnSpc>
        <a:spcBef>
          <a:spcPct val="0"/>
        </a:spcBef>
        <a:spcAft>
          <a:spcPct val="0"/>
        </a:spcAft>
        <a:defRPr sz="3000" b="1">
          <a:solidFill>
            <a:srgbClr val="00589C"/>
          </a:solidFill>
          <a:latin typeface="Arial" charset="0"/>
          <a:cs typeface="Arial" charset="0"/>
        </a:defRPr>
      </a:lvl4pPr>
      <a:lvl5pPr algn="l" rtl="0" eaLnBrk="0" fontAlgn="base" hangingPunct="0">
        <a:lnSpc>
          <a:spcPts val="3200"/>
        </a:lnSpc>
        <a:spcBef>
          <a:spcPct val="0"/>
        </a:spcBef>
        <a:spcAft>
          <a:spcPct val="0"/>
        </a:spcAft>
        <a:defRPr sz="3000" b="1">
          <a:solidFill>
            <a:srgbClr val="00589C"/>
          </a:solidFill>
          <a:latin typeface="Arial" charset="0"/>
          <a:cs typeface="Arial" charset="0"/>
        </a:defRPr>
      </a:lvl5pPr>
      <a:lvl6pPr marL="457200" algn="l" rtl="0" fontAlgn="base">
        <a:lnSpc>
          <a:spcPts val="3200"/>
        </a:lnSpc>
        <a:spcBef>
          <a:spcPct val="0"/>
        </a:spcBef>
        <a:spcAft>
          <a:spcPct val="0"/>
        </a:spcAft>
        <a:defRPr sz="3000" b="1">
          <a:solidFill>
            <a:srgbClr val="00589C"/>
          </a:solidFill>
          <a:latin typeface="Arial" charset="0"/>
          <a:cs typeface="Arial" charset="0"/>
        </a:defRPr>
      </a:lvl6pPr>
      <a:lvl7pPr marL="914400" algn="l" rtl="0" fontAlgn="base">
        <a:lnSpc>
          <a:spcPts val="3200"/>
        </a:lnSpc>
        <a:spcBef>
          <a:spcPct val="0"/>
        </a:spcBef>
        <a:spcAft>
          <a:spcPct val="0"/>
        </a:spcAft>
        <a:defRPr sz="3000" b="1">
          <a:solidFill>
            <a:srgbClr val="00589C"/>
          </a:solidFill>
          <a:latin typeface="Arial" charset="0"/>
          <a:cs typeface="Arial" charset="0"/>
        </a:defRPr>
      </a:lvl7pPr>
      <a:lvl8pPr marL="1371600" algn="l" rtl="0" fontAlgn="base">
        <a:lnSpc>
          <a:spcPts val="3200"/>
        </a:lnSpc>
        <a:spcBef>
          <a:spcPct val="0"/>
        </a:spcBef>
        <a:spcAft>
          <a:spcPct val="0"/>
        </a:spcAft>
        <a:defRPr sz="3000" b="1">
          <a:solidFill>
            <a:srgbClr val="00589C"/>
          </a:solidFill>
          <a:latin typeface="Arial" charset="0"/>
          <a:cs typeface="Arial" charset="0"/>
        </a:defRPr>
      </a:lvl8pPr>
      <a:lvl9pPr marL="1828800" algn="l" rtl="0" fontAlgn="base">
        <a:lnSpc>
          <a:spcPts val="3200"/>
        </a:lnSpc>
        <a:spcBef>
          <a:spcPct val="0"/>
        </a:spcBef>
        <a:spcAft>
          <a:spcPct val="0"/>
        </a:spcAft>
        <a:defRPr sz="3000" b="1">
          <a:solidFill>
            <a:srgbClr val="00589C"/>
          </a:solidFill>
          <a:latin typeface="Arial" charset="0"/>
          <a:cs typeface="Arial" charset="0"/>
        </a:defRPr>
      </a:lvl9pPr>
    </p:titleStyle>
    <p:bodyStyle>
      <a:lvl1pPr marL="342900" indent="-342900"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ea typeface="+mn-ea"/>
          <a:cs typeface="+mn-cs"/>
        </a:defRPr>
      </a:lvl1pPr>
      <a:lvl2pPr marL="444500" indent="-265113"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cs typeface="+mn-cs"/>
        </a:defRPr>
      </a:lvl2pPr>
      <a:lvl3pPr marL="901700" indent="-277813"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cs typeface="+mn-cs"/>
        </a:defRPr>
      </a:lvl3pPr>
      <a:lvl4pPr marL="2365375" indent="-381000" algn="l" rtl="0" eaLnBrk="0" fontAlgn="base" hangingPunct="0">
        <a:spcBef>
          <a:spcPct val="20000"/>
        </a:spcBef>
        <a:spcAft>
          <a:spcPct val="0"/>
        </a:spcAft>
        <a:buChar char="–"/>
        <a:defRPr sz="2000">
          <a:solidFill>
            <a:schemeClr val="tx1"/>
          </a:solidFill>
          <a:latin typeface="+mn-lt"/>
          <a:cs typeface="+mn-cs"/>
        </a:defRPr>
      </a:lvl4pPr>
      <a:lvl5pPr marL="2925763" indent="-381000" algn="l" rtl="0" eaLnBrk="0" fontAlgn="base" hangingPunct="0">
        <a:spcBef>
          <a:spcPct val="20000"/>
        </a:spcBef>
        <a:spcAft>
          <a:spcPct val="0"/>
        </a:spcAft>
        <a:buChar char="»"/>
        <a:defRPr sz="2000">
          <a:solidFill>
            <a:schemeClr val="tx1"/>
          </a:solidFill>
          <a:latin typeface="+mn-lt"/>
          <a:cs typeface="+mn-cs"/>
        </a:defRPr>
      </a:lvl5pPr>
      <a:lvl6pPr marL="3382963" indent="-381000" algn="l" rtl="0" fontAlgn="base">
        <a:spcBef>
          <a:spcPct val="20000"/>
        </a:spcBef>
        <a:spcAft>
          <a:spcPct val="0"/>
        </a:spcAft>
        <a:buChar char="»"/>
        <a:defRPr sz="2000">
          <a:solidFill>
            <a:schemeClr val="tx1"/>
          </a:solidFill>
          <a:latin typeface="+mn-lt"/>
          <a:cs typeface="+mn-cs"/>
        </a:defRPr>
      </a:lvl6pPr>
      <a:lvl7pPr marL="3840163" indent="-381000" algn="l" rtl="0" fontAlgn="base">
        <a:spcBef>
          <a:spcPct val="20000"/>
        </a:spcBef>
        <a:spcAft>
          <a:spcPct val="0"/>
        </a:spcAft>
        <a:buChar char="»"/>
        <a:defRPr sz="2000">
          <a:solidFill>
            <a:schemeClr val="tx1"/>
          </a:solidFill>
          <a:latin typeface="+mn-lt"/>
          <a:cs typeface="+mn-cs"/>
        </a:defRPr>
      </a:lvl7pPr>
      <a:lvl8pPr marL="4297363" indent="-381000" algn="l" rtl="0" fontAlgn="base">
        <a:spcBef>
          <a:spcPct val="20000"/>
        </a:spcBef>
        <a:spcAft>
          <a:spcPct val="0"/>
        </a:spcAft>
        <a:buChar char="»"/>
        <a:defRPr sz="2000">
          <a:solidFill>
            <a:schemeClr val="tx1"/>
          </a:solidFill>
          <a:latin typeface="+mn-lt"/>
          <a:cs typeface="+mn-cs"/>
        </a:defRPr>
      </a:lvl8pPr>
      <a:lvl9pPr marL="4754563" indent="-381000" algn="l" rtl="0" fontAlgn="base">
        <a:spcBef>
          <a:spcPct val="20000"/>
        </a:spcBef>
        <a:spcAft>
          <a:spcPct val="0"/>
        </a:spcAft>
        <a:buChar char="»"/>
        <a:defRPr sz="2000">
          <a:solidFill>
            <a:schemeClr val="tx1"/>
          </a:solidFill>
          <a:latin typeface="+mn-lt"/>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3"/>
          <p:cNvSpPr>
            <a:spLocks noGrp="1" noChangeArrowheads="1"/>
          </p:cNvSpPr>
          <p:nvPr>
            <p:ph type="title"/>
          </p:nvPr>
        </p:nvSpPr>
        <p:spPr bwMode="auto">
          <a:xfrm>
            <a:off x="206375" y="260350"/>
            <a:ext cx="8229600" cy="90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de-DE" altLang="de-DE" smtClean="0"/>
              <a:t>TITELMASTERFORMAT</a:t>
            </a:r>
            <a:br>
              <a:rPr lang="de-DE" altLang="de-DE" smtClean="0"/>
            </a:br>
            <a:r>
              <a:rPr lang="de-DE" altLang="de-DE" smtClean="0"/>
              <a:t>Unterzeile manuell auf Seite umfärben</a:t>
            </a:r>
          </a:p>
        </p:txBody>
      </p:sp>
      <p:sp>
        <p:nvSpPr>
          <p:cNvPr id="1027" name="Rectangle 4"/>
          <p:cNvSpPr>
            <a:spLocks noGrp="1" noChangeArrowheads="1"/>
          </p:cNvSpPr>
          <p:nvPr>
            <p:ph type="body" idx="1"/>
          </p:nvPr>
        </p:nvSpPr>
        <p:spPr bwMode="auto">
          <a:xfrm>
            <a:off x="250825" y="1484313"/>
            <a:ext cx="8229600" cy="395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de-DE" altLang="de-DE" smtClean="0"/>
              <a:t>Die farbigen Sekundärfarben fungieren sowohl als Codierung (Navigation) innerhalb der Kommunikation als auch zur Auflockerung des gesamten visuellen Auftritts. </a:t>
            </a:r>
          </a:p>
          <a:p>
            <a:pPr lvl="1"/>
            <a:r>
              <a:rPr lang="de-DE" altLang="de-DE" smtClean="0"/>
              <a:t>Mastertextformat bearbeiten</a:t>
            </a:r>
          </a:p>
          <a:p>
            <a:pPr lvl="1"/>
            <a:r>
              <a:rPr lang="de-DE" altLang="de-DE" smtClean="0"/>
              <a:t>Als weitere Sekundärfarben ergänzen drei Grautöne Seriosität und Neutralität.</a:t>
            </a:r>
          </a:p>
          <a:p>
            <a:pPr lvl="1"/>
            <a:r>
              <a:rPr lang="de-DE" altLang="de-DE" smtClean="0"/>
              <a:t>Die farbigen Sekundärfarben fungieren sowohl als Codierung (Navigation) innerhalb der Kommunikation als auch zur Auflockerung des gesamten visuellen Auftritts.</a:t>
            </a:r>
          </a:p>
          <a:p>
            <a:pPr lvl="2"/>
            <a:r>
              <a:rPr lang="de-DE" altLang="de-DE" smtClean="0"/>
              <a:t>Punkt x</a:t>
            </a:r>
          </a:p>
          <a:p>
            <a:pPr lvl="2"/>
            <a:r>
              <a:rPr lang="de-DE" altLang="de-DE" smtClean="0"/>
              <a:t>Punkt y</a:t>
            </a:r>
          </a:p>
        </p:txBody>
      </p:sp>
      <p:sp>
        <p:nvSpPr>
          <p:cNvPr id="3077" name="Rectangle 5"/>
          <p:cNvSpPr>
            <a:spLocks noGrp="1" noChangeArrowheads="1"/>
          </p:cNvSpPr>
          <p:nvPr>
            <p:ph type="sldNum" sz="quarter" idx="4"/>
          </p:nvPr>
        </p:nvSpPr>
        <p:spPr bwMode="auto">
          <a:xfrm>
            <a:off x="34925" y="63087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800">
                <a:solidFill>
                  <a:schemeClr val="bg1"/>
                </a:solidFill>
                <a:latin typeface="Arial" charset="0"/>
                <a:cs typeface="+mn-cs"/>
              </a:defRPr>
            </a:lvl1pPr>
          </a:lstStyle>
          <a:p>
            <a:pPr defTabSz="914400" fontAlgn="base">
              <a:spcBef>
                <a:spcPct val="0"/>
              </a:spcBef>
              <a:spcAft>
                <a:spcPct val="0"/>
              </a:spcAft>
              <a:defRPr/>
            </a:pPr>
            <a:r>
              <a:rPr lang="de-DE">
                <a:solidFill>
                  <a:srgbClr val="FFFFFF"/>
                </a:solidFill>
              </a:rPr>
              <a:t>SEITE </a:t>
            </a:r>
            <a:fld id="{97A71DC1-65EA-4E7A-9E70-48ED277F4F85}" type="slidenum">
              <a:rPr lang="de-DE">
                <a:solidFill>
                  <a:srgbClr val="FFFFFF"/>
                </a:solidFill>
              </a:rPr>
              <a:pPr defTabSz="914400" fontAlgn="base">
                <a:spcBef>
                  <a:spcPct val="0"/>
                </a:spcBef>
                <a:spcAft>
                  <a:spcPct val="0"/>
                </a:spcAft>
                <a:defRPr/>
              </a:pPr>
              <a:t>‹Nr.›</a:t>
            </a:fld>
            <a:endParaRPr lang="de-DE">
              <a:solidFill>
                <a:srgbClr val="FFFFFF"/>
              </a:solidFill>
            </a:endParaRPr>
          </a:p>
        </p:txBody>
      </p:sp>
      <p:pic>
        <p:nvPicPr>
          <p:cNvPr id="1029" name="Picture 7" descr="folien_footer_energie"/>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0" y="6626225"/>
            <a:ext cx="9144000"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0" name="Picture 11" descr="HG_LOGO_S_ENG_RGB"/>
          <p:cNvPicPr>
            <a:picLocks noChangeAspect="1" noChangeArrowheads="1"/>
          </p:cNvPicPr>
          <p:nvPr userDrawn="1"/>
        </p:nvPicPr>
        <p:blipFill>
          <a:blip r:embed="rId4" cstate="screen">
            <a:extLst>
              <a:ext uri="{28A0092B-C50C-407E-A947-70E740481C1C}">
                <a14:useLocalDpi xmlns:a14="http://schemas.microsoft.com/office/drawing/2010/main"/>
              </a:ext>
            </a:extLst>
          </a:blip>
          <a:srcRect/>
          <a:stretch>
            <a:fillRect/>
          </a:stretch>
        </p:blipFill>
        <p:spPr bwMode="auto">
          <a:xfrm>
            <a:off x="7375525" y="6000750"/>
            <a:ext cx="1433513" cy="633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3714" r:id="rId1"/>
  </p:sldLayoutIdLst>
  <p:txStyles>
    <p:titleStyle>
      <a:lvl1pPr algn="l" rtl="0" eaLnBrk="0" fontAlgn="base" hangingPunct="0">
        <a:lnSpc>
          <a:spcPts val="3200"/>
        </a:lnSpc>
        <a:spcBef>
          <a:spcPct val="0"/>
        </a:spcBef>
        <a:spcAft>
          <a:spcPct val="0"/>
        </a:spcAft>
        <a:defRPr sz="3000" b="1">
          <a:solidFill>
            <a:srgbClr val="00589C"/>
          </a:solidFill>
          <a:latin typeface="+mj-lt"/>
          <a:ea typeface="+mj-ea"/>
          <a:cs typeface="+mj-cs"/>
        </a:defRPr>
      </a:lvl1pPr>
      <a:lvl2pPr algn="l" rtl="0" eaLnBrk="0" fontAlgn="base" hangingPunct="0">
        <a:lnSpc>
          <a:spcPts val="3200"/>
        </a:lnSpc>
        <a:spcBef>
          <a:spcPct val="0"/>
        </a:spcBef>
        <a:spcAft>
          <a:spcPct val="0"/>
        </a:spcAft>
        <a:defRPr sz="3000" b="1">
          <a:solidFill>
            <a:srgbClr val="00589C"/>
          </a:solidFill>
          <a:latin typeface="Arial" charset="0"/>
          <a:cs typeface="Arial" charset="0"/>
        </a:defRPr>
      </a:lvl2pPr>
      <a:lvl3pPr algn="l" rtl="0" eaLnBrk="0" fontAlgn="base" hangingPunct="0">
        <a:lnSpc>
          <a:spcPts val="3200"/>
        </a:lnSpc>
        <a:spcBef>
          <a:spcPct val="0"/>
        </a:spcBef>
        <a:spcAft>
          <a:spcPct val="0"/>
        </a:spcAft>
        <a:defRPr sz="3000" b="1">
          <a:solidFill>
            <a:srgbClr val="00589C"/>
          </a:solidFill>
          <a:latin typeface="Arial" charset="0"/>
          <a:cs typeface="Arial" charset="0"/>
        </a:defRPr>
      </a:lvl3pPr>
      <a:lvl4pPr algn="l" rtl="0" eaLnBrk="0" fontAlgn="base" hangingPunct="0">
        <a:lnSpc>
          <a:spcPts val="3200"/>
        </a:lnSpc>
        <a:spcBef>
          <a:spcPct val="0"/>
        </a:spcBef>
        <a:spcAft>
          <a:spcPct val="0"/>
        </a:spcAft>
        <a:defRPr sz="3000" b="1">
          <a:solidFill>
            <a:srgbClr val="00589C"/>
          </a:solidFill>
          <a:latin typeface="Arial" charset="0"/>
          <a:cs typeface="Arial" charset="0"/>
        </a:defRPr>
      </a:lvl4pPr>
      <a:lvl5pPr algn="l" rtl="0" eaLnBrk="0" fontAlgn="base" hangingPunct="0">
        <a:lnSpc>
          <a:spcPts val="3200"/>
        </a:lnSpc>
        <a:spcBef>
          <a:spcPct val="0"/>
        </a:spcBef>
        <a:spcAft>
          <a:spcPct val="0"/>
        </a:spcAft>
        <a:defRPr sz="3000" b="1">
          <a:solidFill>
            <a:srgbClr val="00589C"/>
          </a:solidFill>
          <a:latin typeface="Arial" charset="0"/>
          <a:cs typeface="Arial" charset="0"/>
        </a:defRPr>
      </a:lvl5pPr>
      <a:lvl6pPr marL="457200" algn="l" rtl="0" fontAlgn="base">
        <a:lnSpc>
          <a:spcPts val="3200"/>
        </a:lnSpc>
        <a:spcBef>
          <a:spcPct val="0"/>
        </a:spcBef>
        <a:spcAft>
          <a:spcPct val="0"/>
        </a:spcAft>
        <a:defRPr sz="3000" b="1">
          <a:solidFill>
            <a:srgbClr val="00589C"/>
          </a:solidFill>
          <a:latin typeface="Arial" charset="0"/>
          <a:cs typeface="Arial" charset="0"/>
        </a:defRPr>
      </a:lvl6pPr>
      <a:lvl7pPr marL="914400" algn="l" rtl="0" fontAlgn="base">
        <a:lnSpc>
          <a:spcPts val="3200"/>
        </a:lnSpc>
        <a:spcBef>
          <a:spcPct val="0"/>
        </a:spcBef>
        <a:spcAft>
          <a:spcPct val="0"/>
        </a:spcAft>
        <a:defRPr sz="3000" b="1">
          <a:solidFill>
            <a:srgbClr val="00589C"/>
          </a:solidFill>
          <a:latin typeface="Arial" charset="0"/>
          <a:cs typeface="Arial" charset="0"/>
        </a:defRPr>
      </a:lvl7pPr>
      <a:lvl8pPr marL="1371600" algn="l" rtl="0" fontAlgn="base">
        <a:lnSpc>
          <a:spcPts val="3200"/>
        </a:lnSpc>
        <a:spcBef>
          <a:spcPct val="0"/>
        </a:spcBef>
        <a:spcAft>
          <a:spcPct val="0"/>
        </a:spcAft>
        <a:defRPr sz="3000" b="1">
          <a:solidFill>
            <a:srgbClr val="00589C"/>
          </a:solidFill>
          <a:latin typeface="Arial" charset="0"/>
          <a:cs typeface="Arial" charset="0"/>
        </a:defRPr>
      </a:lvl8pPr>
      <a:lvl9pPr marL="1828800" algn="l" rtl="0" fontAlgn="base">
        <a:lnSpc>
          <a:spcPts val="3200"/>
        </a:lnSpc>
        <a:spcBef>
          <a:spcPct val="0"/>
        </a:spcBef>
        <a:spcAft>
          <a:spcPct val="0"/>
        </a:spcAft>
        <a:defRPr sz="3000" b="1">
          <a:solidFill>
            <a:srgbClr val="00589C"/>
          </a:solidFill>
          <a:latin typeface="Arial" charset="0"/>
          <a:cs typeface="Arial" charset="0"/>
        </a:defRPr>
      </a:lvl9pPr>
    </p:titleStyle>
    <p:bodyStyle>
      <a:lvl1pPr marL="342900" indent="-342900"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ea typeface="+mn-ea"/>
          <a:cs typeface="+mn-cs"/>
        </a:defRPr>
      </a:lvl1pPr>
      <a:lvl2pPr marL="444500" indent="-265113"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cs typeface="+mn-cs"/>
        </a:defRPr>
      </a:lvl2pPr>
      <a:lvl3pPr marL="901700" indent="-277813"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cs typeface="+mn-cs"/>
        </a:defRPr>
      </a:lvl3pPr>
      <a:lvl4pPr marL="2365375" indent="-381000" algn="l" rtl="0" eaLnBrk="0" fontAlgn="base" hangingPunct="0">
        <a:spcBef>
          <a:spcPct val="20000"/>
        </a:spcBef>
        <a:spcAft>
          <a:spcPct val="0"/>
        </a:spcAft>
        <a:buChar char="–"/>
        <a:defRPr sz="2000">
          <a:solidFill>
            <a:schemeClr val="tx1"/>
          </a:solidFill>
          <a:latin typeface="+mn-lt"/>
          <a:cs typeface="+mn-cs"/>
        </a:defRPr>
      </a:lvl4pPr>
      <a:lvl5pPr marL="2925763" indent="-381000" algn="l" rtl="0" eaLnBrk="0" fontAlgn="base" hangingPunct="0">
        <a:spcBef>
          <a:spcPct val="20000"/>
        </a:spcBef>
        <a:spcAft>
          <a:spcPct val="0"/>
        </a:spcAft>
        <a:buChar char="»"/>
        <a:defRPr sz="2000">
          <a:solidFill>
            <a:schemeClr val="tx1"/>
          </a:solidFill>
          <a:latin typeface="+mn-lt"/>
          <a:cs typeface="+mn-cs"/>
        </a:defRPr>
      </a:lvl5pPr>
      <a:lvl6pPr marL="3382963" indent="-381000" algn="l" rtl="0" fontAlgn="base">
        <a:spcBef>
          <a:spcPct val="20000"/>
        </a:spcBef>
        <a:spcAft>
          <a:spcPct val="0"/>
        </a:spcAft>
        <a:buChar char="»"/>
        <a:defRPr sz="2000">
          <a:solidFill>
            <a:schemeClr val="tx1"/>
          </a:solidFill>
          <a:latin typeface="+mn-lt"/>
          <a:cs typeface="+mn-cs"/>
        </a:defRPr>
      </a:lvl6pPr>
      <a:lvl7pPr marL="3840163" indent="-381000" algn="l" rtl="0" fontAlgn="base">
        <a:spcBef>
          <a:spcPct val="20000"/>
        </a:spcBef>
        <a:spcAft>
          <a:spcPct val="0"/>
        </a:spcAft>
        <a:buChar char="»"/>
        <a:defRPr sz="2000">
          <a:solidFill>
            <a:schemeClr val="tx1"/>
          </a:solidFill>
          <a:latin typeface="+mn-lt"/>
          <a:cs typeface="+mn-cs"/>
        </a:defRPr>
      </a:lvl7pPr>
      <a:lvl8pPr marL="4297363" indent="-381000" algn="l" rtl="0" fontAlgn="base">
        <a:spcBef>
          <a:spcPct val="20000"/>
        </a:spcBef>
        <a:spcAft>
          <a:spcPct val="0"/>
        </a:spcAft>
        <a:buChar char="»"/>
        <a:defRPr sz="2000">
          <a:solidFill>
            <a:schemeClr val="tx1"/>
          </a:solidFill>
          <a:latin typeface="+mn-lt"/>
          <a:cs typeface="+mn-cs"/>
        </a:defRPr>
      </a:lvl8pPr>
      <a:lvl9pPr marL="4754563" indent="-381000" algn="l" rtl="0" fontAlgn="base">
        <a:spcBef>
          <a:spcPct val="20000"/>
        </a:spcBef>
        <a:spcAft>
          <a:spcPct val="0"/>
        </a:spcAft>
        <a:buChar char="»"/>
        <a:defRPr sz="2000">
          <a:solidFill>
            <a:schemeClr val="tx1"/>
          </a:solidFill>
          <a:latin typeface="+mn-lt"/>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3"/>
          <p:cNvSpPr>
            <a:spLocks noGrp="1" noChangeArrowheads="1"/>
          </p:cNvSpPr>
          <p:nvPr>
            <p:ph type="title"/>
          </p:nvPr>
        </p:nvSpPr>
        <p:spPr bwMode="auto">
          <a:xfrm>
            <a:off x="206375" y="260350"/>
            <a:ext cx="8229600" cy="90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de-DE" altLang="de-DE" smtClean="0"/>
              <a:t>TITELMASTERFORMAT</a:t>
            </a:r>
            <a:br>
              <a:rPr lang="de-DE" altLang="de-DE" smtClean="0"/>
            </a:br>
            <a:r>
              <a:rPr lang="de-DE" altLang="de-DE" smtClean="0"/>
              <a:t>Unterzeile manuell auf Seite umfärben</a:t>
            </a:r>
          </a:p>
        </p:txBody>
      </p:sp>
      <p:sp>
        <p:nvSpPr>
          <p:cNvPr id="1027" name="Rectangle 4"/>
          <p:cNvSpPr>
            <a:spLocks noGrp="1" noChangeArrowheads="1"/>
          </p:cNvSpPr>
          <p:nvPr>
            <p:ph type="body" idx="1"/>
          </p:nvPr>
        </p:nvSpPr>
        <p:spPr bwMode="auto">
          <a:xfrm>
            <a:off x="250825" y="1484313"/>
            <a:ext cx="8229600" cy="395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de-DE" altLang="de-DE" smtClean="0"/>
              <a:t>Die farbigen Sekundärfarben fungieren sowohl als Codierung (Navigation) innerhalb der Kommunikation als auch zur Auflockerung des gesamten visuellen Auftritts. </a:t>
            </a:r>
          </a:p>
          <a:p>
            <a:pPr lvl="1"/>
            <a:r>
              <a:rPr lang="de-DE" altLang="de-DE" smtClean="0"/>
              <a:t>Mastertextformat bearbeiten</a:t>
            </a:r>
          </a:p>
          <a:p>
            <a:pPr lvl="1"/>
            <a:r>
              <a:rPr lang="de-DE" altLang="de-DE" smtClean="0"/>
              <a:t>Als weitere Sekundärfarben ergänzen drei Grautöne Seriosität und Neutralität.</a:t>
            </a:r>
          </a:p>
          <a:p>
            <a:pPr lvl="1"/>
            <a:r>
              <a:rPr lang="de-DE" altLang="de-DE" smtClean="0"/>
              <a:t>Die farbigen Sekundärfarben fungieren sowohl als Codierung (Navigation) innerhalb der Kommunikation als auch zur Auflockerung des gesamten visuellen Auftritts.</a:t>
            </a:r>
          </a:p>
          <a:p>
            <a:pPr lvl="2"/>
            <a:r>
              <a:rPr lang="de-DE" altLang="de-DE" smtClean="0"/>
              <a:t>Punkt x</a:t>
            </a:r>
          </a:p>
          <a:p>
            <a:pPr lvl="2"/>
            <a:r>
              <a:rPr lang="de-DE" altLang="de-DE" smtClean="0"/>
              <a:t>Punkt y</a:t>
            </a:r>
          </a:p>
        </p:txBody>
      </p:sp>
      <p:sp>
        <p:nvSpPr>
          <p:cNvPr id="3077" name="Rectangle 5"/>
          <p:cNvSpPr>
            <a:spLocks noGrp="1" noChangeArrowheads="1"/>
          </p:cNvSpPr>
          <p:nvPr>
            <p:ph type="sldNum" sz="quarter" idx="4"/>
          </p:nvPr>
        </p:nvSpPr>
        <p:spPr bwMode="auto">
          <a:xfrm>
            <a:off x="34925" y="63087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800">
                <a:solidFill>
                  <a:schemeClr val="bg1"/>
                </a:solidFill>
                <a:latin typeface="Arial" charset="0"/>
                <a:cs typeface="+mn-cs"/>
              </a:defRPr>
            </a:lvl1pPr>
          </a:lstStyle>
          <a:p>
            <a:pPr defTabSz="914400" fontAlgn="base">
              <a:spcBef>
                <a:spcPct val="0"/>
              </a:spcBef>
              <a:spcAft>
                <a:spcPct val="0"/>
              </a:spcAft>
              <a:defRPr/>
            </a:pPr>
            <a:r>
              <a:rPr lang="de-DE">
                <a:solidFill>
                  <a:srgbClr val="FFFFFF"/>
                </a:solidFill>
              </a:rPr>
              <a:t>SEITE </a:t>
            </a:r>
            <a:fld id="{97A71DC1-65EA-4E7A-9E70-48ED277F4F85}" type="slidenum">
              <a:rPr lang="de-DE">
                <a:solidFill>
                  <a:srgbClr val="FFFFFF"/>
                </a:solidFill>
              </a:rPr>
              <a:pPr defTabSz="914400" fontAlgn="base">
                <a:spcBef>
                  <a:spcPct val="0"/>
                </a:spcBef>
                <a:spcAft>
                  <a:spcPct val="0"/>
                </a:spcAft>
                <a:defRPr/>
              </a:pPr>
              <a:t>‹Nr.›</a:t>
            </a:fld>
            <a:endParaRPr lang="de-DE">
              <a:solidFill>
                <a:srgbClr val="FFFFFF"/>
              </a:solidFill>
            </a:endParaRPr>
          </a:p>
        </p:txBody>
      </p:sp>
      <p:pic>
        <p:nvPicPr>
          <p:cNvPr id="1029" name="Picture 7" descr="folien_footer_energie"/>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0" y="6626225"/>
            <a:ext cx="9144000"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0" name="Picture 11" descr="HG_LOGO_S_ENG_RGB"/>
          <p:cNvPicPr>
            <a:picLocks noChangeAspect="1" noChangeArrowheads="1"/>
          </p:cNvPicPr>
          <p:nvPr userDrawn="1"/>
        </p:nvPicPr>
        <p:blipFill>
          <a:blip r:embed="rId4" cstate="screen">
            <a:extLst>
              <a:ext uri="{28A0092B-C50C-407E-A947-70E740481C1C}">
                <a14:useLocalDpi xmlns:a14="http://schemas.microsoft.com/office/drawing/2010/main"/>
              </a:ext>
            </a:extLst>
          </a:blip>
          <a:srcRect/>
          <a:stretch>
            <a:fillRect/>
          </a:stretch>
        </p:blipFill>
        <p:spPr bwMode="auto">
          <a:xfrm>
            <a:off x="7375525" y="6000750"/>
            <a:ext cx="1433513" cy="633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3716" r:id="rId1"/>
  </p:sldLayoutIdLst>
  <p:txStyles>
    <p:titleStyle>
      <a:lvl1pPr algn="l" rtl="0" eaLnBrk="0" fontAlgn="base" hangingPunct="0">
        <a:lnSpc>
          <a:spcPts val="3200"/>
        </a:lnSpc>
        <a:spcBef>
          <a:spcPct val="0"/>
        </a:spcBef>
        <a:spcAft>
          <a:spcPct val="0"/>
        </a:spcAft>
        <a:defRPr sz="3000" b="1">
          <a:solidFill>
            <a:srgbClr val="00589C"/>
          </a:solidFill>
          <a:latin typeface="+mj-lt"/>
          <a:ea typeface="+mj-ea"/>
          <a:cs typeface="+mj-cs"/>
        </a:defRPr>
      </a:lvl1pPr>
      <a:lvl2pPr algn="l" rtl="0" eaLnBrk="0" fontAlgn="base" hangingPunct="0">
        <a:lnSpc>
          <a:spcPts val="3200"/>
        </a:lnSpc>
        <a:spcBef>
          <a:spcPct val="0"/>
        </a:spcBef>
        <a:spcAft>
          <a:spcPct val="0"/>
        </a:spcAft>
        <a:defRPr sz="3000" b="1">
          <a:solidFill>
            <a:srgbClr val="00589C"/>
          </a:solidFill>
          <a:latin typeface="Arial" charset="0"/>
          <a:cs typeface="Arial" charset="0"/>
        </a:defRPr>
      </a:lvl2pPr>
      <a:lvl3pPr algn="l" rtl="0" eaLnBrk="0" fontAlgn="base" hangingPunct="0">
        <a:lnSpc>
          <a:spcPts val="3200"/>
        </a:lnSpc>
        <a:spcBef>
          <a:spcPct val="0"/>
        </a:spcBef>
        <a:spcAft>
          <a:spcPct val="0"/>
        </a:spcAft>
        <a:defRPr sz="3000" b="1">
          <a:solidFill>
            <a:srgbClr val="00589C"/>
          </a:solidFill>
          <a:latin typeface="Arial" charset="0"/>
          <a:cs typeface="Arial" charset="0"/>
        </a:defRPr>
      </a:lvl3pPr>
      <a:lvl4pPr algn="l" rtl="0" eaLnBrk="0" fontAlgn="base" hangingPunct="0">
        <a:lnSpc>
          <a:spcPts val="3200"/>
        </a:lnSpc>
        <a:spcBef>
          <a:spcPct val="0"/>
        </a:spcBef>
        <a:spcAft>
          <a:spcPct val="0"/>
        </a:spcAft>
        <a:defRPr sz="3000" b="1">
          <a:solidFill>
            <a:srgbClr val="00589C"/>
          </a:solidFill>
          <a:latin typeface="Arial" charset="0"/>
          <a:cs typeface="Arial" charset="0"/>
        </a:defRPr>
      </a:lvl4pPr>
      <a:lvl5pPr algn="l" rtl="0" eaLnBrk="0" fontAlgn="base" hangingPunct="0">
        <a:lnSpc>
          <a:spcPts val="3200"/>
        </a:lnSpc>
        <a:spcBef>
          <a:spcPct val="0"/>
        </a:spcBef>
        <a:spcAft>
          <a:spcPct val="0"/>
        </a:spcAft>
        <a:defRPr sz="3000" b="1">
          <a:solidFill>
            <a:srgbClr val="00589C"/>
          </a:solidFill>
          <a:latin typeface="Arial" charset="0"/>
          <a:cs typeface="Arial" charset="0"/>
        </a:defRPr>
      </a:lvl5pPr>
      <a:lvl6pPr marL="457200" algn="l" rtl="0" fontAlgn="base">
        <a:lnSpc>
          <a:spcPts val="3200"/>
        </a:lnSpc>
        <a:spcBef>
          <a:spcPct val="0"/>
        </a:spcBef>
        <a:spcAft>
          <a:spcPct val="0"/>
        </a:spcAft>
        <a:defRPr sz="3000" b="1">
          <a:solidFill>
            <a:srgbClr val="00589C"/>
          </a:solidFill>
          <a:latin typeface="Arial" charset="0"/>
          <a:cs typeface="Arial" charset="0"/>
        </a:defRPr>
      </a:lvl6pPr>
      <a:lvl7pPr marL="914400" algn="l" rtl="0" fontAlgn="base">
        <a:lnSpc>
          <a:spcPts val="3200"/>
        </a:lnSpc>
        <a:spcBef>
          <a:spcPct val="0"/>
        </a:spcBef>
        <a:spcAft>
          <a:spcPct val="0"/>
        </a:spcAft>
        <a:defRPr sz="3000" b="1">
          <a:solidFill>
            <a:srgbClr val="00589C"/>
          </a:solidFill>
          <a:latin typeface="Arial" charset="0"/>
          <a:cs typeface="Arial" charset="0"/>
        </a:defRPr>
      </a:lvl7pPr>
      <a:lvl8pPr marL="1371600" algn="l" rtl="0" fontAlgn="base">
        <a:lnSpc>
          <a:spcPts val="3200"/>
        </a:lnSpc>
        <a:spcBef>
          <a:spcPct val="0"/>
        </a:spcBef>
        <a:spcAft>
          <a:spcPct val="0"/>
        </a:spcAft>
        <a:defRPr sz="3000" b="1">
          <a:solidFill>
            <a:srgbClr val="00589C"/>
          </a:solidFill>
          <a:latin typeface="Arial" charset="0"/>
          <a:cs typeface="Arial" charset="0"/>
        </a:defRPr>
      </a:lvl8pPr>
      <a:lvl9pPr marL="1828800" algn="l" rtl="0" fontAlgn="base">
        <a:lnSpc>
          <a:spcPts val="3200"/>
        </a:lnSpc>
        <a:spcBef>
          <a:spcPct val="0"/>
        </a:spcBef>
        <a:spcAft>
          <a:spcPct val="0"/>
        </a:spcAft>
        <a:defRPr sz="3000" b="1">
          <a:solidFill>
            <a:srgbClr val="00589C"/>
          </a:solidFill>
          <a:latin typeface="Arial" charset="0"/>
          <a:cs typeface="Arial" charset="0"/>
        </a:defRPr>
      </a:lvl9pPr>
    </p:titleStyle>
    <p:bodyStyle>
      <a:lvl1pPr marL="342900" indent="-342900"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ea typeface="+mn-ea"/>
          <a:cs typeface="+mn-cs"/>
        </a:defRPr>
      </a:lvl1pPr>
      <a:lvl2pPr marL="444500" indent="-265113"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cs typeface="+mn-cs"/>
        </a:defRPr>
      </a:lvl2pPr>
      <a:lvl3pPr marL="901700" indent="-277813"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cs typeface="+mn-cs"/>
        </a:defRPr>
      </a:lvl3pPr>
      <a:lvl4pPr marL="2365375" indent="-381000" algn="l" rtl="0" eaLnBrk="0" fontAlgn="base" hangingPunct="0">
        <a:spcBef>
          <a:spcPct val="20000"/>
        </a:spcBef>
        <a:spcAft>
          <a:spcPct val="0"/>
        </a:spcAft>
        <a:buChar char="–"/>
        <a:defRPr sz="2000">
          <a:solidFill>
            <a:schemeClr val="tx1"/>
          </a:solidFill>
          <a:latin typeface="+mn-lt"/>
          <a:cs typeface="+mn-cs"/>
        </a:defRPr>
      </a:lvl4pPr>
      <a:lvl5pPr marL="2925763" indent="-381000" algn="l" rtl="0" eaLnBrk="0" fontAlgn="base" hangingPunct="0">
        <a:spcBef>
          <a:spcPct val="20000"/>
        </a:spcBef>
        <a:spcAft>
          <a:spcPct val="0"/>
        </a:spcAft>
        <a:buChar char="»"/>
        <a:defRPr sz="2000">
          <a:solidFill>
            <a:schemeClr val="tx1"/>
          </a:solidFill>
          <a:latin typeface="+mn-lt"/>
          <a:cs typeface="+mn-cs"/>
        </a:defRPr>
      </a:lvl5pPr>
      <a:lvl6pPr marL="3382963" indent="-381000" algn="l" rtl="0" fontAlgn="base">
        <a:spcBef>
          <a:spcPct val="20000"/>
        </a:spcBef>
        <a:spcAft>
          <a:spcPct val="0"/>
        </a:spcAft>
        <a:buChar char="»"/>
        <a:defRPr sz="2000">
          <a:solidFill>
            <a:schemeClr val="tx1"/>
          </a:solidFill>
          <a:latin typeface="+mn-lt"/>
          <a:cs typeface="+mn-cs"/>
        </a:defRPr>
      </a:lvl6pPr>
      <a:lvl7pPr marL="3840163" indent="-381000" algn="l" rtl="0" fontAlgn="base">
        <a:spcBef>
          <a:spcPct val="20000"/>
        </a:spcBef>
        <a:spcAft>
          <a:spcPct val="0"/>
        </a:spcAft>
        <a:buChar char="»"/>
        <a:defRPr sz="2000">
          <a:solidFill>
            <a:schemeClr val="tx1"/>
          </a:solidFill>
          <a:latin typeface="+mn-lt"/>
          <a:cs typeface="+mn-cs"/>
        </a:defRPr>
      </a:lvl7pPr>
      <a:lvl8pPr marL="4297363" indent="-381000" algn="l" rtl="0" fontAlgn="base">
        <a:spcBef>
          <a:spcPct val="20000"/>
        </a:spcBef>
        <a:spcAft>
          <a:spcPct val="0"/>
        </a:spcAft>
        <a:buChar char="»"/>
        <a:defRPr sz="2000">
          <a:solidFill>
            <a:schemeClr val="tx1"/>
          </a:solidFill>
          <a:latin typeface="+mn-lt"/>
          <a:cs typeface="+mn-cs"/>
        </a:defRPr>
      </a:lvl8pPr>
      <a:lvl9pPr marL="4754563" indent="-381000" algn="l" rtl="0" fontAlgn="base">
        <a:spcBef>
          <a:spcPct val="20000"/>
        </a:spcBef>
        <a:spcAft>
          <a:spcPct val="0"/>
        </a:spcAft>
        <a:buChar char="»"/>
        <a:defRPr sz="2000">
          <a:solidFill>
            <a:schemeClr val="tx1"/>
          </a:solidFill>
          <a:latin typeface="+mn-lt"/>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3"/>
          <p:cNvSpPr>
            <a:spLocks noGrp="1" noChangeArrowheads="1"/>
          </p:cNvSpPr>
          <p:nvPr>
            <p:ph type="title"/>
          </p:nvPr>
        </p:nvSpPr>
        <p:spPr bwMode="auto">
          <a:xfrm>
            <a:off x="206375" y="260350"/>
            <a:ext cx="8229600" cy="90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de-DE" altLang="de-DE" smtClean="0"/>
              <a:t>TITELMASTERFORMAT</a:t>
            </a:r>
            <a:br>
              <a:rPr lang="de-DE" altLang="de-DE" smtClean="0"/>
            </a:br>
            <a:r>
              <a:rPr lang="de-DE" altLang="de-DE" smtClean="0"/>
              <a:t>Unterzeile manuell auf Seite umfärben</a:t>
            </a:r>
          </a:p>
        </p:txBody>
      </p:sp>
      <p:sp>
        <p:nvSpPr>
          <p:cNvPr id="1027" name="Rectangle 4"/>
          <p:cNvSpPr>
            <a:spLocks noGrp="1" noChangeArrowheads="1"/>
          </p:cNvSpPr>
          <p:nvPr>
            <p:ph type="body" idx="1"/>
          </p:nvPr>
        </p:nvSpPr>
        <p:spPr bwMode="auto">
          <a:xfrm>
            <a:off x="250825" y="1484313"/>
            <a:ext cx="8229600" cy="395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de-DE" altLang="de-DE" smtClean="0"/>
              <a:t>Die farbigen Sekundärfarben fungieren sowohl als Codierung (Navigation) innerhalb der Kommunikation als auch zur Auflockerung des gesamten visuellen Auftritts. </a:t>
            </a:r>
          </a:p>
          <a:p>
            <a:pPr lvl="1"/>
            <a:r>
              <a:rPr lang="de-DE" altLang="de-DE" smtClean="0"/>
              <a:t>Mastertextformat bearbeiten</a:t>
            </a:r>
          </a:p>
          <a:p>
            <a:pPr lvl="1"/>
            <a:r>
              <a:rPr lang="de-DE" altLang="de-DE" smtClean="0"/>
              <a:t>Als weitere Sekundärfarben ergänzen drei Grautöne Seriosität und Neutralität.</a:t>
            </a:r>
          </a:p>
          <a:p>
            <a:pPr lvl="1"/>
            <a:r>
              <a:rPr lang="de-DE" altLang="de-DE" smtClean="0"/>
              <a:t>Die farbigen Sekundärfarben fungieren sowohl als Codierung (Navigation) innerhalb der Kommunikation als auch zur Auflockerung des gesamten visuellen Auftritts.</a:t>
            </a:r>
          </a:p>
          <a:p>
            <a:pPr lvl="2"/>
            <a:r>
              <a:rPr lang="de-DE" altLang="de-DE" smtClean="0"/>
              <a:t>Punkt x</a:t>
            </a:r>
          </a:p>
          <a:p>
            <a:pPr lvl="2"/>
            <a:r>
              <a:rPr lang="de-DE" altLang="de-DE" smtClean="0"/>
              <a:t>Punkt y</a:t>
            </a:r>
          </a:p>
        </p:txBody>
      </p:sp>
      <p:sp>
        <p:nvSpPr>
          <p:cNvPr id="3077" name="Rectangle 5"/>
          <p:cNvSpPr>
            <a:spLocks noGrp="1" noChangeArrowheads="1"/>
          </p:cNvSpPr>
          <p:nvPr>
            <p:ph type="sldNum" sz="quarter" idx="4"/>
          </p:nvPr>
        </p:nvSpPr>
        <p:spPr bwMode="auto">
          <a:xfrm>
            <a:off x="34925" y="63087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800">
                <a:solidFill>
                  <a:schemeClr val="bg1"/>
                </a:solidFill>
                <a:latin typeface="Arial" charset="0"/>
                <a:cs typeface="+mn-cs"/>
              </a:defRPr>
            </a:lvl1pPr>
          </a:lstStyle>
          <a:p>
            <a:pPr defTabSz="914400" fontAlgn="base">
              <a:spcBef>
                <a:spcPct val="0"/>
              </a:spcBef>
              <a:spcAft>
                <a:spcPct val="0"/>
              </a:spcAft>
              <a:defRPr/>
            </a:pPr>
            <a:r>
              <a:rPr lang="de-DE">
                <a:solidFill>
                  <a:srgbClr val="FFFFFF"/>
                </a:solidFill>
              </a:rPr>
              <a:t>SEITE </a:t>
            </a:r>
            <a:fld id="{97A71DC1-65EA-4E7A-9E70-48ED277F4F85}" type="slidenum">
              <a:rPr lang="de-DE">
                <a:solidFill>
                  <a:srgbClr val="FFFFFF"/>
                </a:solidFill>
              </a:rPr>
              <a:pPr defTabSz="914400" fontAlgn="base">
                <a:spcBef>
                  <a:spcPct val="0"/>
                </a:spcBef>
                <a:spcAft>
                  <a:spcPct val="0"/>
                </a:spcAft>
                <a:defRPr/>
              </a:pPr>
              <a:t>‹Nr.›</a:t>
            </a:fld>
            <a:endParaRPr lang="de-DE">
              <a:solidFill>
                <a:srgbClr val="FFFFFF"/>
              </a:solidFill>
            </a:endParaRPr>
          </a:p>
        </p:txBody>
      </p:sp>
      <p:pic>
        <p:nvPicPr>
          <p:cNvPr id="1029" name="Picture 7" descr="folien_footer_energie"/>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0" y="6626225"/>
            <a:ext cx="9144000"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0" name="Picture 11" descr="HG_LOGO_S_ENG_RGB"/>
          <p:cNvPicPr>
            <a:picLocks noChangeAspect="1" noChangeArrowheads="1"/>
          </p:cNvPicPr>
          <p:nvPr userDrawn="1"/>
        </p:nvPicPr>
        <p:blipFill>
          <a:blip r:embed="rId4" cstate="screen">
            <a:extLst>
              <a:ext uri="{28A0092B-C50C-407E-A947-70E740481C1C}">
                <a14:useLocalDpi xmlns:a14="http://schemas.microsoft.com/office/drawing/2010/main"/>
              </a:ext>
            </a:extLst>
          </a:blip>
          <a:srcRect/>
          <a:stretch>
            <a:fillRect/>
          </a:stretch>
        </p:blipFill>
        <p:spPr bwMode="auto">
          <a:xfrm>
            <a:off x="7375525" y="6000750"/>
            <a:ext cx="1433513" cy="633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3718" r:id="rId1"/>
  </p:sldLayoutIdLst>
  <p:txStyles>
    <p:titleStyle>
      <a:lvl1pPr algn="l" rtl="0" eaLnBrk="0" fontAlgn="base" hangingPunct="0">
        <a:lnSpc>
          <a:spcPts val="3200"/>
        </a:lnSpc>
        <a:spcBef>
          <a:spcPct val="0"/>
        </a:spcBef>
        <a:spcAft>
          <a:spcPct val="0"/>
        </a:spcAft>
        <a:defRPr sz="3000" b="1">
          <a:solidFill>
            <a:srgbClr val="00589C"/>
          </a:solidFill>
          <a:latin typeface="+mj-lt"/>
          <a:ea typeface="+mj-ea"/>
          <a:cs typeface="+mj-cs"/>
        </a:defRPr>
      </a:lvl1pPr>
      <a:lvl2pPr algn="l" rtl="0" eaLnBrk="0" fontAlgn="base" hangingPunct="0">
        <a:lnSpc>
          <a:spcPts val="3200"/>
        </a:lnSpc>
        <a:spcBef>
          <a:spcPct val="0"/>
        </a:spcBef>
        <a:spcAft>
          <a:spcPct val="0"/>
        </a:spcAft>
        <a:defRPr sz="3000" b="1">
          <a:solidFill>
            <a:srgbClr val="00589C"/>
          </a:solidFill>
          <a:latin typeface="Arial" charset="0"/>
          <a:cs typeface="Arial" charset="0"/>
        </a:defRPr>
      </a:lvl2pPr>
      <a:lvl3pPr algn="l" rtl="0" eaLnBrk="0" fontAlgn="base" hangingPunct="0">
        <a:lnSpc>
          <a:spcPts val="3200"/>
        </a:lnSpc>
        <a:spcBef>
          <a:spcPct val="0"/>
        </a:spcBef>
        <a:spcAft>
          <a:spcPct val="0"/>
        </a:spcAft>
        <a:defRPr sz="3000" b="1">
          <a:solidFill>
            <a:srgbClr val="00589C"/>
          </a:solidFill>
          <a:latin typeface="Arial" charset="0"/>
          <a:cs typeface="Arial" charset="0"/>
        </a:defRPr>
      </a:lvl3pPr>
      <a:lvl4pPr algn="l" rtl="0" eaLnBrk="0" fontAlgn="base" hangingPunct="0">
        <a:lnSpc>
          <a:spcPts val="3200"/>
        </a:lnSpc>
        <a:spcBef>
          <a:spcPct val="0"/>
        </a:spcBef>
        <a:spcAft>
          <a:spcPct val="0"/>
        </a:spcAft>
        <a:defRPr sz="3000" b="1">
          <a:solidFill>
            <a:srgbClr val="00589C"/>
          </a:solidFill>
          <a:latin typeface="Arial" charset="0"/>
          <a:cs typeface="Arial" charset="0"/>
        </a:defRPr>
      </a:lvl4pPr>
      <a:lvl5pPr algn="l" rtl="0" eaLnBrk="0" fontAlgn="base" hangingPunct="0">
        <a:lnSpc>
          <a:spcPts val="3200"/>
        </a:lnSpc>
        <a:spcBef>
          <a:spcPct val="0"/>
        </a:spcBef>
        <a:spcAft>
          <a:spcPct val="0"/>
        </a:spcAft>
        <a:defRPr sz="3000" b="1">
          <a:solidFill>
            <a:srgbClr val="00589C"/>
          </a:solidFill>
          <a:latin typeface="Arial" charset="0"/>
          <a:cs typeface="Arial" charset="0"/>
        </a:defRPr>
      </a:lvl5pPr>
      <a:lvl6pPr marL="457200" algn="l" rtl="0" fontAlgn="base">
        <a:lnSpc>
          <a:spcPts val="3200"/>
        </a:lnSpc>
        <a:spcBef>
          <a:spcPct val="0"/>
        </a:spcBef>
        <a:spcAft>
          <a:spcPct val="0"/>
        </a:spcAft>
        <a:defRPr sz="3000" b="1">
          <a:solidFill>
            <a:srgbClr val="00589C"/>
          </a:solidFill>
          <a:latin typeface="Arial" charset="0"/>
          <a:cs typeface="Arial" charset="0"/>
        </a:defRPr>
      </a:lvl6pPr>
      <a:lvl7pPr marL="914400" algn="l" rtl="0" fontAlgn="base">
        <a:lnSpc>
          <a:spcPts val="3200"/>
        </a:lnSpc>
        <a:spcBef>
          <a:spcPct val="0"/>
        </a:spcBef>
        <a:spcAft>
          <a:spcPct val="0"/>
        </a:spcAft>
        <a:defRPr sz="3000" b="1">
          <a:solidFill>
            <a:srgbClr val="00589C"/>
          </a:solidFill>
          <a:latin typeface="Arial" charset="0"/>
          <a:cs typeface="Arial" charset="0"/>
        </a:defRPr>
      </a:lvl7pPr>
      <a:lvl8pPr marL="1371600" algn="l" rtl="0" fontAlgn="base">
        <a:lnSpc>
          <a:spcPts val="3200"/>
        </a:lnSpc>
        <a:spcBef>
          <a:spcPct val="0"/>
        </a:spcBef>
        <a:spcAft>
          <a:spcPct val="0"/>
        </a:spcAft>
        <a:defRPr sz="3000" b="1">
          <a:solidFill>
            <a:srgbClr val="00589C"/>
          </a:solidFill>
          <a:latin typeface="Arial" charset="0"/>
          <a:cs typeface="Arial" charset="0"/>
        </a:defRPr>
      </a:lvl8pPr>
      <a:lvl9pPr marL="1828800" algn="l" rtl="0" fontAlgn="base">
        <a:lnSpc>
          <a:spcPts val="3200"/>
        </a:lnSpc>
        <a:spcBef>
          <a:spcPct val="0"/>
        </a:spcBef>
        <a:spcAft>
          <a:spcPct val="0"/>
        </a:spcAft>
        <a:defRPr sz="3000" b="1">
          <a:solidFill>
            <a:srgbClr val="00589C"/>
          </a:solidFill>
          <a:latin typeface="Arial" charset="0"/>
          <a:cs typeface="Arial" charset="0"/>
        </a:defRPr>
      </a:lvl9pPr>
    </p:titleStyle>
    <p:bodyStyle>
      <a:lvl1pPr marL="342900" indent="-342900"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ea typeface="+mn-ea"/>
          <a:cs typeface="+mn-cs"/>
        </a:defRPr>
      </a:lvl1pPr>
      <a:lvl2pPr marL="444500" indent="-265113"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cs typeface="+mn-cs"/>
        </a:defRPr>
      </a:lvl2pPr>
      <a:lvl3pPr marL="901700" indent="-277813"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cs typeface="+mn-cs"/>
        </a:defRPr>
      </a:lvl3pPr>
      <a:lvl4pPr marL="2365375" indent="-381000" algn="l" rtl="0" eaLnBrk="0" fontAlgn="base" hangingPunct="0">
        <a:spcBef>
          <a:spcPct val="20000"/>
        </a:spcBef>
        <a:spcAft>
          <a:spcPct val="0"/>
        </a:spcAft>
        <a:buChar char="–"/>
        <a:defRPr sz="2000">
          <a:solidFill>
            <a:schemeClr val="tx1"/>
          </a:solidFill>
          <a:latin typeface="+mn-lt"/>
          <a:cs typeface="+mn-cs"/>
        </a:defRPr>
      </a:lvl4pPr>
      <a:lvl5pPr marL="2925763" indent="-381000" algn="l" rtl="0" eaLnBrk="0" fontAlgn="base" hangingPunct="0">
        <a:spcBef>
          <a:spcPct val="20000"/>
        </a:spcBef>
        <a:spcAft>
          <a:spcPct val="0"/>
        </a:spcAft>
        <a:buChar char="»"/>
        <a:defRPr sz="2000">
          <a:solidFill>
            <a:schemeClr val="tx1"/>
          </a:solidFill>
          <a:latin typeface="+mn-lt"/>
          <a:cs typeface="+mn-cs"/>
        </a:defRPr>
      </a:lvl5pPr>
      <a:lvl6pPr marL="3382963" indent="-381000" algn="l" rtl="0" fontAlgn="base">
        <a:spcBef>
          <a:spcPct val="20000"/>
        </a:spcBef>
        <a:spcAft>
          <a:spcPct val="0"/>
        </a:spcAft>
        <a:buChar char="»"/>
        <a:defRPr sz="2000">
          <a:solidFill>
            <a:schemeClr val="tx1"/>
          </a:solidFill>
          <a:latin typeface="+mn-lt"/>
          <a:cs typeface="+mn-cs"/>
        </a:defRPr>
      </a:lvl6pPr>
      <a:lvl7pPr marL="3840163" indent="-381000" algn="l" rtl="0" fontAlgn="base">
        <a:spcBef>
          <a:spcPct val="20000"/>
        </a:spcBef>
        <a:spcAft>
          <a:spcPct val="0"/>
        </a:spcAft>
        <a:buChar char="»"/>
        <a:defRPr sz="2000">
          <a:solidFill>
            <a:schemeClr val="tx1"/>
          </a:solidFill>
          <a:latin typeface="+mn-lt"/>
          <a:cs typeface="+mn-cs"/>
        </a:defRPr>
      </a:lvl7pPr>
      <a:lvl8pPr marL="4297363" indent="-381000" algn="l" rtl="0" fontAlgn="base">
        <a:spcBef>
          <a:spcPct val="20000"/>
        </a:spcBef>
        <a:spcAft>
          <a:spcPct val="0"/>
        </a:spcAft>
        <a:buChar char="»"/>
        <a:defRPr sz="2000">
          <a:solidFill>
            <a:schemeClr val="tx1"/>
          </a:solidFill>
          <a:latin typeface="+mn-lt"/>
          <a:cs typeface="+mn-cs"/>
        </a:defRPr>
      </a:lvl8pPr>
      <a:lvl9pPr marL="4754563" indent="-381000" algn="l" rtl="0" fontAlgn="base">
        <a:spcBef>
          <a:spcPct val="20000"/>
        </a:spcBef>
        <a:spcAft>
          <a:spcPct val="0"/>
        </a:spcAft>
        <a:buChar char="»"/>
        <a:defRPr sz="2000">
          <a:solidFill>
            <a:schemeClr val="tx1"/>
          </a:solidFill>
          <a:latin typeface="+mn-lt"/>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3"/>
          <p:cNvSpPr>
            <a:spLocks noGrp="1" noChangeArrowheads="1"/>
          </p:cNvSpPr>
          <p:nvPr>
            <p:ph type="title"/>
          </p:nvPr>
        </p:nvSpPr>
        <p:spPr bwMode="auto">
          <a:xfrm>
            <a:off x="206375" y="260350"/>
            <a:ext cx="8229600" cy="90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de-DE" altLang="de-DE" smtClean="0"/>
              <a:t>TITELMASTERFORMAT</a:t>
            </a:r>
            <a:br>
              <a:rPr lang="de-DE" altLang="de-DE" smtClean="0"/>
            </a:br>
            <a:r>
              <a:rPr lang="de-DE" altLang="de-DE" smtClean="0"/>
              <a:t>Unterzeile manuell auf Seite umfärben</a:t>
            </a:r>
          </a:p>
        </p:txBody>
      </p:sp>
      <p:sp>
        <p:nvSpPr>
          <p:cNvPr id="1027" name="Rectangle 4"/>
          <p:cNvSpPr>
            <a:spLocks noGrp="1" noChangeArrowheads="1"/>
          </p:cNvSpPr>
          <p:nvPr>
            <p:ph type="body" idx="1"/>
          </p:nvPr>
        </p:nvSpPr>
        <p:spPr bwMode="auto">
          <a:xfrm>
            <a:off x="250825" y="1484313"/>
            <a:ext cx="8229600" cy="395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de-DE" altLang="de-DE" smtClean="0"/>
              <a:t>Die farbigen Sekundärfarben fungieren sowohl als Codierung (Navigation) innerhalb der Kommunikation als auch zur Auflockerung des gesamten visuellen Auftritts. </a:t>
            </a:r>
          </a:p>
          <a:p>
            <a:pPr lvl="1"/>
            <a:r>
              <a:rPr lang="de-DE" altLang="de-DE" smtClean="0"/>
              <a:t>Mastertextformat bearbeiten</a:t>
            </a:r>
          </a:p>
          <a:p>
            <a:pPr lvl="1"/>
            <a:r>
              <a:rPr lang="de-DE" altLang="de-DE" smtClean="0"/>
              <a:t>Als weitere Sekundärfarben ergänzen drei Grautöne Seriosität und Neutralität.</a:t>
            </a:r>
          </a:p>
          <a:p>
            <a:pPr lvl="1"/>
            <a:r>
              <a:rPr lang="de-DE" altLang="de-DE" smtClean="0"/>
              <a:t>Die farbigen Sekundärfarben fungieren sowohl als Codierung (Navigation) innerhalb der Kommunikation als auch zur Auflockerung des gesamten visuellen Auftritts.</a:t>
            </a:r>
          </a:p>
          <a:p>
            <a:pPr lvl="2"/>
            <a:r>
              <a:rPr lang="de-DE" altLang="de-DE" smtClean="0"/>
              <a:t>Punkt x</a:t>
            </a:r>
          </a:p>
          <a:p>
            <a:pPr lvl="2"/>
            <a:r>
              <a:rPr lang="de-DE" altLang="de-DE" smtClean="0"/>
              <a:t>Punkt y</a:t>
            </a:r>
          </a:p>
        </p:txBody>
      </p:sp>
      <p:sp>
        <p:nvSpPr>
          <p:cNvPr id="3077" name="Rectangle 5"/>
          <p:cNvSpPr>
            <a:spLocks noGrp="1" noChangeArrowheads="1"/>
          </p:cNvSpPr>
          <p:nvPr>
            <p:ph type="sldNum" sz="quarter" idx="4"/>
          </p:nvPr>
        </p:nvSpPr>
        <p:spPr bwMode="auto">
          <a:xfrm>
            <a:off x="34925" y="63087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800">
                <a:solidFill>
                  <a:schemeClr val="bg1"/>
                </a:solidFill>
                <a:latin typeface="Arial" charset="0"/>
                <a:cs typeface="+mn-cs"/>
              </a:defRPr>
            </a:lvl1pPr>
          </a:lstStyle>
          <a:p>
            <a:pPr defTabSz="914400" fontAlgn="base">
              <a:spcBef>
                <a:spcPct val="0"/>
              </a:spcBef>
              <a:spcAft>
                <a:spcPct val="0"/>
              </a:spcAft>
              <a:defRPr/>
            </a:pPr>
            <a:r>
              <a:rPr lang="de-DE">
                <a:solidFill>
                  <a:srgbClr val="FFFFFF"/>
                </a:solidFill>
              </a:rPr>
              <a:t>SEITE </a:t>
            </a:r>
            <a:fld id="{97A71DC1-65EA-4E7A-9E70-48ED277F4F85}" type="slidenum">
              <a:rPr lang="de-DE">
                <a:solidFill>
                  <a:srgbClr val="FFFFFF"/>
                </a:solidFill>
              </a:rPr>
              <a:pPr defTabSz="914400" fontAlgn="base">
                <a:spcBef>
                  <a:spcPct val="0"/>
                </a:spcBef>
                <a:spcAft>
                  <a:spcPct val="0"/>
                </a:spcAft>
                <a:defRPr/>
              </a:pPr>
              <a:t>‹Nr.›</a:t>
            </a:fld>
            <a:endParaRPr lang="de-DE">
              <a:solidFill>
                <a:srgbClr val="FFFFFF"/>
              </a:solidFill>
            </a:endParaRPr>
          </a:p>
        </p:txBody>
      </p:sp>
      <p:pic>
        <p:nvPicPr>
          <p:cNvPr id="1029" name="Picture 7" descr="folien_footer_energie"/>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0" y="6626225"/>
            <a:ext cx="9144000"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0" name="Picture 11" descr="HG_LOGO_S_ENG_RGB"/>
          <p:cNvPicPr>
            <a:picLocks noChangeAspect="1" noChangeArrowheads="1"/>
          </p:cNvPicPr>
          <p:nvPr userDrawn="1"/>
        </p:nvPicPr>
        <p:blipFill>
          <a:blip r:embed="rId4" cstate="screen">
            <a:extLst>
              <a:ext uri="{28A0092B-C50C-407E-A947-70E740481C1C}">
                <a14:useLocalDpi xmlns:a14="http://schemas.microsoft.com/office/drawing/2010/main"/>
              </a:ext>
            </a:extLst>
          </a:blip>
          <a:srcRect/>
          <a:stretch>
            <a:fillRect/>
          </a:stretch>
        </p:blipFill>
        <p:spPr bwMode="auto">
          <a:xfrm>
            <a:off x="7375525" y="6000750"/>
            <a:ext cx="1433513" cy="633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3720" r:id="rId1"/>
  </p:sldLayoutIdLst>
  <p:txStyles>
    <p:titleStyle>
      <a:lvl1pPr algn="l" rtl="0" eaLnBrk="0" fontAlgn="base" hangingPunct="0">
        <a:lnSpc>
          <a:spcPts val="3200"/>
        </a:lnSpc>
        <a:spcBef>
          <a:spcPct val="0"/>
        </a:spcBef>
        <a:spcAft>
          <a:spcPct val="0"/>
        </a:spcAft>
        <a:defRPr sz="3000" b="1">
          <a:solidFill>
            <a:srgbClr val="00589C"/>
          </a:solidFill>
          <a:latin typeface="+mj-lt"/>
          <a:ea typeface="+mj-ea"/>
          <a:cs typeface="+mj-cs"/>
        </a:defRPr>
      </a:lvl1pPr>
      <a:lvl2pPr algn="l" rtl="0" eaLnBrk="0" fontAlgn="base" hangingPunct="0">
        <a:lnSpc>
          <a:spcPts val="3200"/>
        </a:lnSpc>
        <a:spcBef>
          <a:spcPct val="0"/>
        </a:spcBef>
        <a:spcAft>
          <a:spcPct val="0"/>
        </a:spcAft>
        <a:defRPr sz="3000" b="1">
          <a:solidFill>
            <a:srgbClr val="00589C"/>
          </a:solidFill>
          <a:latin typeface="Arial" charset="0"/>
          <a:cs typeface="Arial" charset="0"/>
        </a:defRPr>
      </a:lvl2pPr>
      <a:lvl3pPr algn="l" rtl="0" eaLnBrk="0" fontAlgn="base" hangingPunct="0">
        <a:lnSpc>
          <a:spcPts val="3200"/>
        </a:lnSpc>
        <a:spcBef>
          <a:spcPct val="0"/>
        </a:spcBef>
        <a:spcAft>
          <a:spcPct val="0"/>
        </a:spcAft>
        <a:defRPr sz="3000" b="1">
          <a:solidFill>
            <a:srgbClr val="00589C"/>
          </a:solidFill>
          <a:latin typeface="Arial" charset="0"/>
          <a:cs typeface="Arial" charset="0"/>
        </a:defRPr>
      </a:lvl3pPr>
      <a:lvl4pPr algn="l" rtl="0" eaLnBrk="0" fontAlgn="base" hangingPunct="0">
        <a:lnSpc>
          <a:spcPts val="3200"/>
        </a:lnSpc>
        <a:spcBef>
          <a:spcPct val="0"/>
        </a:spcBef>
        <a:spcAft>
          <a:spcPct val="0"/>
        </a:spcAft>
        <a:defRPr sz="3000" b="1">
          <a:solidFill>
            <a:srgbClr val="00589C"/>
          </a:solidFill>
          <a:latin typeface="Arial" charset="0"/>
          <a:cs typeface="Arial" charset="0"/>
        </a:defRPr>
      </a:lvl4pPr>
      <a:lvl5pPr algn="l" rtl="0" eaLnBrk="0" fontAlgn="base" hangingPunct="0">
        <a:lnSpc>
          <a:spcPts val="3200"/>
        </a:lnSpc>
        <a:spcBef>
          <a:spcPct val="0"/>
        </a:spcBef>
        <a:spcAft>
          <a:spcPct val="0"/>
        </a:spcAft>
        <a:defRPr sz="3000" b="1">
          <a:solidFill>
            <a:srgbClr val="00589C"/>
          </a:solidFill>
          <a:latin typeface="Arial" charset="0"/>
          <a:cs typeface="Arial" charset="0"/>
        </a:defRPr>
      </a:lvl5pPr>
      <a:lvl6pPr marL="457200" algn="l" rtl="0" fontAlgn="base">
        <a:lnSpc>
          <a:spcPts val="3200"/>
        </a:lnSpc>
        <a:spcBef>
          <a:spcPct val="0"/>
        </a:spcBef>
        <a:spcAft>
          <a:spcPct val="0"/>
        </a:spcAft>
        <a:defRPr sz="3000" b="1">
          <a:solidFill>
            <a:srgbClr val="00589C"/>
          </a:solidFill>
          <a:latin typeface="Arial" charset="0"/>
          <a:cs typeface="Arial" charset="0"/>
        </a:defRPr>
      </a:lvl6pPr>
      <a:lvl7pPr marL="914400" algn="l" rtl="0" fontAlgn="base">
        <a:lnSpc>
          <a:spcPts val="3200"/>
        </a:lnSpc>
        <a:spcBef>
          <a:spcPct val="0"/>
        </a:spcBef>
        <a:spcAft>
          <a:spcPct val="0"/>
        </a:spcAft>
        <a:defRPr sz="3000" b="1">
          <a:solidFill>
            <a:srgbClr val="00589C"/>
          </a:solidFill>
          <a:latin typeface="Arial" charset="0"/>
          <a:cs typeface="Arial" charset="0"/>
        </a:defRPr>
      </a:lvl7pPr>
      <a:lvl8pPr marL="1371600" algn="l" rtl="0" fontAlgn="base">
        <a:lnSpc>
          <a:spcPts val="3200"/>
        </a:lnSpc>
        <a:spcBef>
          <a:spcPct val="0"/>
        </a:spcBef>
        <a:spcAft>
          <a:spcPct val="0"/>
        </a:spcAft>
        <a:defRPr sz="3000" b="1">
          <a:solidFill>
            <a:srgbClr val="00589C"/>
          </a:solidFill>
          <a:latin typeface="Arial" charset="0"/>
          <a:cs typeface="Arial" charset="0"/>
        </a:defRPr>
      </a:lvl8pPr>
      <a:lvl9pPr marL="1828800" algn="l" rtl="0" fontAlgn="base">
        <a:lnSpc>
          <a:spcPts val="3200"/>
        </a:lnSpc>
        <a:spcBef>
          <a:spcPct val="0"/>
        </a:spcBef>
        <a:spcAft>
          <a:spcPct val="0"/>
        </a:spcAft>
        <a:defRPr sz="3000" b="1">
          <a:solidFill>
            <a:srgbClr val="00589C"/>
          </a:solidFill>
          <a:latin typeface="Arial" charset="0"/>
          <a:cs typeface="Arial" charset="0"/>
        </a:defRPr>
      </a:lvl9pPr>
    </p:titleStyle>
    <p:bodyStyle>
      <a:lvl1pPr marL="342900" indent="-342900"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ea typeface="+mn-ea"/>
          <a:cs typeface="+mn-cs"/>
        </a:defRPr>
      </a:lvl1pPr>
      <a:lvl2pPr marL="444500" indent="-265113"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cs typeface="+mn-cs"/>
        </a:defRPr>
      </a:lvl2pPr>
      <a:lvl3pPr marL="901700" indent="-277813"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cs typeface="+mn-cs"/>
        </a:defRPr>
      </a:lvl3pPr>
      <a:lvl4pPr marL="2365375" indent="-381000" algn="l" rtl="0" eaLnBrk="0" fontAlgn="base" hangingPunct="0">
        <a:spcBef>
          <a:spcPct val="20000"/>
        </a:spcBef>
        <a:spcAft>
          <a:spcPct val="0"/>
        </a:spcAft>
        <a:buChar char="–"/>
        <a:defRPr sz="2000">
          <a:solidFill>
            <a:schemeClr val="tx1"/>
          </a:solidFill>
          <a:latin typeface="+mn-lt"/>
          <a:cs typeface="+mn-cs"/>
        </a:defRPr>
      </a:lvl4pPr>
      <a:lvl5pPr marL="2925763" indent="-381000" algn="l" rtl="0" eaLnBrk="0" fontAlgn="base" hangingPunct="0">
        <a:spcBef>
          <a:spcPct val="20000"/>
        </a:spcBef>
        <a:spcAft>
          <a:spcPct val="0"/>
        </a:spcAft>
        <a:buChar char="»"/>
        <a:defRPr sz="2000">
          <a:solidFill>
            <a:schemeClr val="tx1"/>
          </a:solidFill>
          <a:latin typeface="+mn-lt"/>
          <a:cs typeface="+mn-cs"/>
        </a:defRPr>
      </a:lvl5pPr>
      <a:lvl6pPr marL="3382963" indent="-381000" algn="l" rtl="0" fontAlgn="base">
        <a:spcBef>
          <a:spcPct val="20000"/>
        </a:spcBef>
        <a:spcAft>
          <a:spcPct val="0"/>
        </a:spcAft>
        <a:buChar char="»"/>
        <a:defRPr sz="2000">
          <a:solidFill>
            <a:schemeClr val="tx1"/>
          </a:solidFill>
          <a:latin typeface="+mn-lt"/>
          <a:cs typeface="+mn-cs"/>
        </a:defRPr>
      </a:lvl6pPr>
      <a:lvl7pPr marL="3840163" indent="-381000" algn="l" rtl="0" fontAlgn="base">
        <a:spcBef>
          <a:spcPct val="20000"/>
        </a:spcBef>
        <a:spcAft>
          <a:spcPct val="0"/>
        </a:spcAft>
        <a:buChar char="»"/>
        <a:defRPr sz="2000">
          <a:solidFill>
            <a:schemeClr val="tx1"/>
          </a:solidFill>
          <a:latin typeface="+mn-lt"/>
          <a:cs typeface="+mn-cs"/>
        </a:defRPr>
      </a:lvl7pPr>
      <a:lvl8pPr marL="4297363" indent="-381000" algn="l" rtl="0" fontAlgn="base">
        <a:spcBef>
          <a:spcPct val="20000"/>
        </a:spcBef>
        <a:spcAft>
          <a:spcPct val="0"/>
        </a:spcAft>
        <a:buChar char="»"/>
        <a:defRPr sz="2000">
          <a:solidFill>
            <a:schemeClr val="tx1"/>
          </a:solidFill>
          <a:latin typeface="+mn-lt"/>
          <a:cs typeface="+mn-cs"/>
        </a:defRPr>
      </a:lvl8pPr>
      <a:lvl9pPr marL="4754563" indent="-381000" algn="l" rtl="0" fontAlgn="base">
        <a:spcBef>
          <a:spcPct val="20000"/>
        </a:spcBef>
        <a:spcAft>
          <a:spcPct val="0"/>
        </a:spcAft>
        <a:buChar char="»"/>
        <a:defRPr sz="2000">
          <a:solidFill>
            <a:schemeClr val="tx1"/>
          </a:solidFill>
          <a:latin typeface="+mn-lt"/>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3"/>
          <p:cNvSpPr>
            <a:spLocks noGrp="1" noChangeArrowheads="1"/>
          </p:cNvSpPr>
          <p:nvPr>
            <p:ph type="title"/>
          </p:nvPr>
        </p:nvSpPr>
        <p:spPr bwMode="auto">
          <a:xfrm>
            <a:off x="206375" y="260350"/>
            <a:ext cx="8229600" cy="90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de-DE" altLang="de-DE" smtClean="0"/>
              <a:t>TITELMASTERFORMAT</a:t>
            </a:r>
            <a:br>
              <a:rPr lang="de-DE" altLang="de-DE" smtClean="0"/>
            </a:br>
            <a:r>
              <a:rPr lang="de-DE" altLang="de-DE" smtClean="0"/>
              <a:t>Unterzeile manuell auf Seite umfärben</a:t>
            </a:r>
          </a:p>
        </p:txBody>
      </p:sp>
      <p:sp>
        <p:nvSpPr>
          <p:cNvPr id="1027" name="Rectangle 4"/>
          <p:cNvSpPr>
            <a:spLocks noGrp="1" noChangeArrowheads="1"/>
          </p:cNvSpPr>
          <p:nvPr>
            <p:ph type="body" idx="1"/>
          </p:nvPr>
        </p:nvSpPr>
        <p:spPr bwMode="auto">
          <a:xfrm>
            <a:off x="250825" y="1484313"/>
            <a:ext cx="8229600" cy="395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de-DE" altLang="de-DE" smtClean="0"/>
              <a:t>Die farbigen Sekundärfarben fungieren sowohl als Codierung (Navigation) innerhalb der Kommunikation als auch zur Auflockerung des gesamten visuellen Auftritts. </a:t>
            </a:r>
          </a:p>
          <a:p>
            <a:pPr lvl="1"/>
            <a:r>
              <a:rPr lang="de-DE" altLang="de-DE" smtClean="0"/>
              <a:t>Mastertextformat bearbeiten</a:t>
            </a:r>
          </a:p>
          <a:p>
            <a:pPr lvl="1"/>
            <a:r>
              <a:rPr lang="de-DE" altLang="de-DE" smtClean="0"/>
              <a:t>Als weitere Sekundärfarben ergänzen drei Grautöne Seriosität und Neutralität.</a:t>
            </a:r>
          </a:p>
          <a:p>
            <a:pPr lvl="1"/>
            <a:r>
              <a:rPr lang="de-DE" altLang="de-DE" smtClean="0"/>
              <a:t>Die farbigen Sekundärfarben fungieren sowohl als Codierung (Navigation) innerhalb der Kommunikation als auch zur Auflockerung des gesamten visuellen Auftritts.</a:t>
            </a:r>
          </a:p>
          <a:p>
            <a:pPr lvl="2"/>
            <a:r>
              <a:rPr lang="de-DE" altLang="de-DE" smtClean="0"/>
              <a:t>Punkt x</a:t>
            </a:r>
          </a:p>
          <a:p>
            <a:pPr lvl="2"/>
            <a:r>
              <a:rPr lang="de-DE" altLang="de-DE" smtClean="0"/>
              <a:t>Punkt y</a:t>
            </a:r>
          </a:p>
        </p:txBody>
      </p:sp>
      <p:sp>
        <p:nvSpPr>
          <p:cNvPr id="3077" name="Rectangle 5"/>
          <p:cNvSpPr>
            <a:spLocks noGrp="1" noChangeArrowheads="1"/>
          </p:cNvSpPr>
          <p:nvPr>
            <p:ph type="sldNum" sz="quarter" idx="4"/>
          </p:nvPr>
        </p:nvSpPr>
        <p:spPr bwMode="auto">
          <a:xfrm>
            <a:off x="34925" y="63087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800">
                <a:solidFill>
                  <a:schemeClr val="bg1"/>
                </a:solidFill>
                <a:latin typeface="Arial" charset="0"/>
                <a:cs typeface="+mn-cs"/>
              </a:defRPr>
            </a:lvl1pPr>
          </a:lstStyle>
          <a:p>
            <a:pPr defTabSz="914400" fontAlgn="base">
              <a:spcBef>
                <a:spcPct val="0"/>
              </a:spcBef>
              <a:spcAft>
                <a:spcPct val="0"/>
              </a:spcAft>
              <a:defRPr/>
            </a:pPr>
            <a:r>
              <a:rPr lang="de-DE">
                <a:solidFill>
                  <a:srgbClr val="FFFFFF"/>
                </a:solidFill>
              </a:rPr>
              <a:t>SEITE </a:t>
            </a:r>
            <a:fld id="{97A71DC1-65EA-4E7A-9E70-48ED277F4F85}" type="slidenum">
              <a:rPr lang="de-DE">
                <a:solidFill>
                  <a:srgbClr val="FFFFFF"/>
                </a:solidFill>
              </a:rPr>
              <a:pPr defTabSz="914400" fontAlgn="base">
                <a:spcBef>
                  <a:spcPct val="0"/>
                </a:spcBef>
                <a:spcAft>
                  <a:spcPct val="0"/>
                </a:spcAft>
                <a:defRPr/>
              </a:pPr>
              <a:t>‹Nr.›</a:t>
            </a:fld>
            <a:endParaRPr lang="de-DE">
              <a:solidFill>
                <a:srgbClr val="FFFFFF"/>
              </a:solidFill>
            </a:endParaRPr>
          </a:p>
        </p:txBody>
      </p:sp>
      <p:pic>
        <p:nvPicPr>
          <p:cNvPr id="1029" name="Picture 7" descr="folien_footer_energie"/>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0" y="6626225"/>
            <a:ext cx="9144000"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0" name="Picture 11" descr="HG_LOGO_S_ENG_RGB"/>
          <p:cNvPicPr>
            <a:picLocks noChangeAspect="1" noChangeArrowheads="1"/>
          </p:cNvPicPr>
          <p:nvPr userDrawn="1"/>
        </p:nvPicPr>
        <p:blipFill>
          <a:blip r:embed="rId4" cstate="screen">
            <a:extLst>
              <a:ext uri="{28A0092B-C50C-407E-A947-70E740481C1C}">
                <a14:useLocalDpi xmlns:a14="http://schemas.microsoft.com/office/drawing/2010/main"/>
              </a:ext>
            </a:extLst>
          </a:blip>
          <a:srcRect/>
          <a:stretch>
            <a:fillRect/>
          </a:stretch>
        </p:blipFill>
        <p:spPr bwMode="auto">
          <a:xfrm>
            <a:off x="7375525" y="6000750"/>
            <a:ext cx="1433513" cy="633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3722" r:id="rId1"/>
  </p:sldLayoutIdLst>
  <p:txStyles>
    <p:titleStyle>
      <a:lvl1pPr algn="l" rtl="0" eaLnBrk="0" fontAlgn="base" hangingPunct="0">
        <a:lnSpc>
          <a:spcPts val="3200"/>
        </a:lnSpc>
        <a:spcBef>
          <a:spcPct val="0"/>
        </a:spcBef>
        <a:spcAft>
          <a:spcPct val="0"/>
        </a:spcAft>
        <a:defRPr sz="3000" b="1">
          <a:solidFill>
            <a:srgbClr val="00589C"/>
          </a:solidFill>
          <a:latin typeface="+mj-lt"/>
          <a:ea typeface="+mj-ea"/>
          <a:cs typeface="+mj-cs"/>
        </a:defRPr>
      </a:lvl1pPr>
      <a:lvl2pPr algn="l" rtl="0" eaLnBrk="0" fontAlgn="base" hangingPunct="0">
        <a:lnSpc>
          <a:spcPts val="3200"/>
        </a:lnSpc>
        <a:spcBef>
          <a:spcPct val="0"/>
        </a:spcBef>
        <a:spcAft>
          <a:spcPct val="0"/>
        </a:spcAft>
        <a:defRPr sz="3000" b="1">
          <a:solidFill>
            <a:srgbClr val="00589C"/>
          </a:solidFill>
          <a:latin typeface="Arial" charset="0"/>
          <a:cs typeface="Arial" charset="0"/>
        </a:defRPr>
      </a:lvl2pPr>
      <a:lvl3pPr algn="l" rtl="0" eaLnBrk="0" fontAlgn="base" hangingPunct="0">
        <a:lnSpc>
          <a:spcPts val="3200"/>
        </a:lnSpc>
        <a:spcBef>
          <a:spcPct val="0"/>
        </a:spcBef>
        <a:spcAft>
          <a:spcPct val="0"/>
        </a:spcAft>
        <a:defRPr sz="3000" b="1">
          <a:solidFill>
            <a:srgbClr val="00589C"/>
          </a:solidFill>
          <a:latin typeface="Arial" charset="0"/>
          <a:cs typeface="Arial" charset="0"/>
        </a:defRPr>
      </a:lvl3pPr>
      <a:lvl4pPr algn="l" rtl="0" eaLnBrk="0" fontAlgn="base" hangingPunct="0">
        <a:lnSpc>
          <a:spcPts val="3200"/>
        </a:lnSpc>
        <a:spcBef>
          <a:spcPct val="0"/>
        </a:spcBef>
        <a:spcAft>
          <a:spcPct val="0"/>
        </a:spcAft>
        <a:defRPr sz="3000" b="1">
          <a:solidFill>
            <a:srgbClr val="00589C"/>
          </a:solidFill>
          <a:latin typeface="Arial" charset="0"/>
          <a:cs typeface="Arial" charset="0"/>
        </a:defRPr>
      </a:lvl4pPr>
      <a:lvl5pPr algn="l" rtl="0" eaLnBrk="0" fontAlgn="base" hangingPunct="0">
        <a:lnSpc>
          <a:spcPts val="3200"/>
        </a:lnSpc>
        <a:spcBef>
          <a:spcPct val="0"/>
        </a:spcBef>
        <a:spcAft>
          <a:spcPct val="0"/>
        </a:spcAft>
        <a:defRPr sz="3000" b="1">
          <a:solidFill>
            <a:srgbClr val="00589C"/>
          </a:solidFill>
          <a:latin typeface="Arial" charset="0"/>
          <a:cs typeface="Arial" charset="0"/>
        </a:defRPr>
      </a:lvl5pPr>
      <a:lvl6pPr marL="457200" algn="l" rtl="0" fontAlgn="base">
        <a:lnSpc>
          <a:spcPts val="3200"/>
        </a:lnSpc>
        <a:spcBef>
          <a:spcPct val="0"/>
        </a:spcBef>
        <a:spcAft>
          <a:spcPct val="0"/>
        </a:spcAft>
        <a:defRPr sz="3000" b="1">
          <a:solidFill>
            <a:srgbClr val="00589C"/>
          </a:solidFill>
          <a:latin typeface="Arial" charset="0"/>
          <a:cs typeface="Arial" charset="0"/>
        </a:defRPr>
      </a:lvl6pPr>
      <a:lvl7pPr marL="914400" algn="l" rtl="0" fontAlgn="base">
        <a:lnSpc>
          <a:spcPts val="3200"/>
        </a:lnSpc>
        <a:spcBef>
          <a:spcPct val="0"/>
        </a:spcBef>
        <a:spcAft>
          <a:spcPct val="0"/>
        </a:spcAft>
        <a:defRPr sz="3000" b="1">
          <a:solidFill>
            <a:srgbClr val="00589C"/>
          </a:solidFill>
          <a:latin typeface="Arial" charset="0"/>
          <a:cs typeface="Arial" charset="0"/>
        </a:defRPr>
      </a:lvl7pPr>
      <a:lvl8pPr marL="1371600" algn="l" rtl="0" fontAlgn="base">
        <a:lnSpc>
          <a:spcPts val="3200"/>
        </a:lnSpc>
        <a:spcBef>
          <a:spcPct val="0"/>
        </a:spcBef>
        <a:spcAft>
          <a:spcPct val="0"/>
        </a:spcAft>
        <a:defRPr sz="3000" b="1">
          <a:solidFill>
            <a:srgbClr val="00589C"/>
          </a:solidFill>
          <a:latin typeface="Arial" charset="0"/>
          <a:cs typeface="Arial" charset="0"/>
        </a:defRPr>
      </a:lvl8pPr>
      <a:lvl9pPr marL="1828800" algn="l" rtl="0" fontAlgn="base">
        <a:lnSpc>
          <a:spcPts val="3200"/>
        </a:lnSpc>
        <a:spcBef>
          <a:spcPct val="0"/>
        </a:spcBef>
        <a:spcAft>
          <a:spcPct val="0"/>
        </a:spcAft>
        <a:defRPr sz="3000" b="1">
          <a:solidFill>
            <a:srgbClr val="00589C"/>
          </a:solidFill>
          <a:latin typeface="Arial" charset="0"/>
          <a:cs typeface="Arial" charset="0"/>
        </a:defRPr>
      </a:lvl9pPr>
    </p:titleStyle>
    <p:bodyStyle>
      <a:lvl1pPr marL="342900" indent="-342900"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ea typeface="+mn-ea"/>
          <a:cs typeface="+mn-cs"/>
        </a:defRPr>
      </a:lvl1pPr>
      <a:lvl2pPr marL="444500" indent="-265113"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cs typeface="+mn-cs"/>
        </a:defRPr>
      </a:lvl2pPr>
      <a:lvl3pPr marL="901700" indent="-277813"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cs typeface="+mn-cs"/>
        </a:defRPr>
      </a:lvl3pPr>
      <a:lvl4pPr marL="2365375" indent="-381000" algn="l" rtl="0" eaLnBrk="0" fontAlgn="base" hangingPunct="0">
        <a:spcBef>
          <a:spcPct val="20000"/>
        </a:spcBef>
        <a:spcAft>
          <a:spcPct val="0"/>
        </a:spcAft>
        <a:buChar char="–"/>
        <a:defRPr sz="2000">
          <a:solidFill>
            <a:schemeClr val="tx1"/>
          </a:solidFill>
          <a:latin typeface="+mn-lt"/>
          <a:cs typeface="+mn-cs"/>
        </a:defRPr>
      </a:lvl4pPr>
      <a:lvl5pPr marL="2925763" indent="-381000" algn="l" rtl="0" eaLnBrk="0" fontAlgn="base" hangingPunct="0">
        <a:spcBef>
          <a:spcPct val="20000"/>
        </a:spcBef>
        <a:spcAft>
          <a:spcPct val="0"/>
        </a:spcAft>
        <a:buChar char="»"/>
        <a:defRPr sz="2000">
          <a:solidFill>
            <a:schemeClr val="tx1"/>
          </a:solidFill>
          <a:latin typeface="+mn-lt"/>
          <a:cs typeface="+mn-cs"/>
        </a:defRPr>
      </a:lvl5pPr>
      <a:lvl6pPr marL="3382963" indent="-381000" algn="l" rtl="0" fontAlgn="base">
        <a:spcBef>
          <a:spcPct val="20000"/>
        </a:spcBef>
        <a:spcAft>
          <a:spcPct val="0"/>
        </a:spcAft>
        <a:buChar char="»"/>
        <a:defRPr sz="2000">
          <a:solidFill>
            <a:schemeClr val="tx1"/>
          </a:solidFill>
          <a:latin typeface="+mn-lt"/>
          <a:cs typeface="+mn-cs"/>
        </a:defRPr>
      </a:lvl6pPr>
      <a:lvl7pPr marL="3840163" indent="-381000" algn="l" rtl="0" fontAlgn="base">
        <a:spcBef>
          <a:spcPct val="20000"/>
        </a:spcBef>
        <a:spcAft>
          <a:spcPct val="0"/>
        </a:spcAft>
        <a:buChar char="»"/>
        <a:defRPr sz="2000">
          <a:solidFill>
            <a:schemeClr val="tx1"/>
          </a:solidFill>
          <a:latin typeface="+mn-lt"/>
          <a:cs typeface="+mn-cs"/>
        </a:defRPr>
      </a:lvl7pPr>
      <a:lvl8pPr marL="4297363" indent="-381000" algn="l" rtl="0" fontAlgn="base">
        <a:spcBef>
          <a:spcPct val="20000"/>
        </a:spcBef>
        <a:spcAft>
          <a:spcPct val="0"/>
        </a:spcAft>
        <a:buChar char="»"/>
        <a:defRPr sz="2000">
          <a:solidFill>
            <a:schemeClr val="tx1"/>
          </a:solidFill>
          <a:latin typeface="+mn-lt"/>
          <a:cs typeface="+mn-cs"/>
        </a:defRPr>
      </a:lvl8pPr>
      <a:lvl9pPr marL="4754563" indent="-381000" algn="l" rtl="0" fontAlgn="base">
        <a:spcBef>
          <a:spcPct val="20000"/>
        </a:spcBef>
        <a:spcAft>
          <a:spcPct val="0"/>
        </a:spcAft>
        <a:buChar char="»"/>
        <a:defRPr sz="2000">
          <a:solidFill>
            <a:schemeClr val="tx1"/>
          </a:solidFill>
          <a:latin typeface="+mn-lt"/>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aphicFrame>
        <p:nvGraphicFramePr>
          <p:cNvPr id="20" name="Object 19" hidden="1"/>
          <p:cNvGraphicFramePr>
            <a:graphicFrameLocks/>
          </p:cNvGraphicFramePr>
          <p:nvPr>
            <p:custDataLst>
              <p:tags r:id="rId8"/>
            </p:custDataLst>
            <p:extLst>
              <p:ext uri="{D42A27DB-BD31-4B8C-83A1-F6EECF244321}">
                <p14:modId xmlns:p14="http://schemas.microsoft.com/office/powerpoint/2010/main" val="27328264"/>
              </p:ext>
            </p:extLst>
          </p:nvPr>
        </p:nvGraphicFramePr>
        <p:xfrm>
          <a:off x="0" y="0"/>
          <a:ext cx="146538" cy="158750"/>
        </p:xfrm>
        <a:graphic>
          <a:graphicData uri="http://schemas.openxmlformats.org/presentationml/2006/ole">
            <mc:AlternateContent xmlns:mc="http://schemas.openxmlformats.org/markup-compatibility/2006">
              <mc:Choice xmlns:v="urn:schemas-microsoft-com:vml" Requires="v">
                <p:oleObj spid="_x0000_s12297" name="think-cell Slide" r:id="rId14" imgW="0" imgH="0" progId="TCLayout.ActiveDocument.1">
                  <p:embed/>
                </p:oleObj>
              </mc:Choice>
              <mc:Fallback>
                <p:oleObj name="think-cell Slide" r:id="rId14" imgW="0" imgH="0" progId="TCLayout.ActiveDocument.1">
                  <p:embed/>
                  <p:pic>
                    <p:nvPicPr>
                      <p:cNvPr id="0" name=""/>
                      <p:cNvPicPr>
                        <a:picLocks noChangeArrowheads="1"/>
                      </p:cNvPicPr>
                      <p:nvPr/>
                    </p:nvPicPr>
                    <p:blipFill>
                      <a:blip>
                        <a:extLst>
                          <a:ext uri="{28A0092B-C50C-407E-A947-70E740481C1C}">
                            <a14:useLocalDpi xmlns:a14="http://schemas.microsoft.com/office/drawing/2010/main" val="0"/>
                          </a:ext>
                        </a:extLst>
                      </a:blip>
                      <a:srcRect/>
                      <a:stretch>
                        <a:fillRect/>
                      </a:stretch>
                    </p:blipFill>
                    <p:spPr bwMode="auto">
                      <a:xfrm>
                        <a:off x="0" y="0"/>
                        <a:ext cx="146538" cy="1587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2" name="Rectangle 11"/>
          <p:cNvSpPr/>
          <p:nvPr>
            <p:custDataLst>
              <p:tags r:id="rId9"/>
            </p:custDataLst>
          </p:nvPr>
        </p:nvSpPr>
        <p:spPr bwMode="auto">
          <a:xfrm>
            <a:off x="8747566" y="6492772"/>
            <a:ext cx="251520" cy="365760"/>
          </a:xfrm>
          <a:prstGeom prst="rect">
            <a:avLst/>
          </a:prstGeom>
          <a:solidFill>
            <a:srgbClr val="0070C0"/>
          </a:solidFill>
          <a:ln w="9525" cap="flat" cmpd="sng" algn="ctr">
            <a:solidFill>
              <a:schemeClr val="bg1"/>
            </a:solidFill>
            <a:prstDash val="solid"/>
            <a:round/>
            <a:headEnd type="none" w="med" len="med"/>
            <a:tailEnd type="none" w="med" len="med"/>
          </a:ln>
          <a:effectLst/>
        </p:spPr>
        <p:txBody>
          <a:bodyPr vert="horz" wrap="square" lIns="45713" tIns="45713" rIns="45713" bIns="45713" numCol="1" rtlCol="0" anchor="ctr" anchorCtr="0" compatLnSpc="1">
            <a:prstTxWarp prst="textNoShape">
              <a:avLst/>
            </a:prstTxWarp>
          </a:bodyPr>
          <a:lstStyle/>
          <a:p>
            <a:pPr algn="ctr" fontAlgn="base">
              <a:spcBef>
                <a:spcPct val="0"/>
              </a:spcBef>
              <a:spcAft>
                <a:spcPts val="600"/>
              </a:spcAft>
              <a:buClr>
                <a:srgbClr val="003366"/>
              </a:buClr>
              <a:buFont typeface="Wingdings" pitchFamily="2" charset="2"/>
              <a:buNone/>
            </a:pPr>
            <a:endParaRPr kumimoji="1" lang="en-US" sz="1200" dirty="0" err="1" smtClean="0">
              <a:solidFill>
                <a:srgbClr val="000000"/>
              </a:solidFill>
            </a:endParaRPr>
          </a:p>
        </p:txBody>
      </p:sp>
      <p:sp>
        <p:nvSpPr>
          <p:cNvPr id="1054" name="Rectangle 30"/>
          <p:cNvSpPr>
            <a:spLocks noGrp="1" noChangeArrowheads="1"/>
          </p:cNvSpPr>
          <p:nvPr>
            <p:ph type="body" idx="1"/>
            <p:custDataLst>
              <p:tags r:id="rId10"/>
            </p:custDataLst>
          </p:nvPr>
        </p:nvSpPr>
        <p:spPr bwMode="auto">
          <a:xfrm>
            <a:off x="338907" y="1371600"/>
            <a:ext cx="8466198" cy="4953000"/>
          </a:xfrm>
          <a:prstGeom prst="rect">
            <a:avLst/>
          </a:prstGeom>
          <a:noFill/>
          <a:ln w="9525" algn="ctr">
            <a:noFill/>
            <a:miter lim="800000"/>
            <a:headEnd/>
            <a:tailEnd/>
          </a:ln>
          <a:effectLst/>
        </p:spPr>
        <p:txBody>
          <a:bodyPr vert="horz" wrap="square" lIns="45713" tIns="45713" rIns="45713" bIns="45713"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17" name="TextBox 16"/>
          <p:cNvSpPr txBox="1"/>
          <p:nvPr>
            <p:custDataLst>
              <p:tags r:id="rId11"/>
            </p:custDataLst>
          </p:nvPr>
        </p:nvSpPr>
        <p:spPr>
          <a:xfrm>
            <a:off x="8698812" y="6583800"/>
            <a:ext cx="349028" cy="199607"/>
          </a:xfrm>
          <a:prstGeom prst="rect">
            <a:avLst/>
          </a:prstGeom>
          <a:noFill/>
          <a:ln w="9525">
            <a:noFill/>
            <a:miter lim="800000"/>
            <a:headEnd/>
            <a:tailEnd/>
          </a:ln>
          <a:effectLst/>
        </p:spPr>
        <p:txBody>
          <a:bodyPr wrap="square" lIns="0" tIns="0" rIns="0" bIns="0" anchor="ctr"/>
          <a:lstStyle/>
          <a:p>
            <a:pPr algn="ctr" eaLnBrk="0" fontAlgn="base" hangingPunct="0">
              <a:spcBef>
                <a:spcPct val="0"/>
              </a:spcBef>
              <a:spcAft>
                <a:spcPct val="0"/>
              </a:spcAft>
              <a:buClr>
                <a:srgbClr val="003366"/>
              </a:buClr>
              <a:buFont typeface="Wingdings" pitchFamily="2" charset="2"/>
              <a:buNone/>
              <a:defRPr/>
            </a:pPr>
            <a:fld id="{8B159D78-1E75-40EA-8F7F-0FE3B6C321D9}" type="slidenum">
              <a:rPr kumimoji="1" lang="en-US" altLang="en-US" sz="1000" b="1">
                <a:solidFill>
                  <a:srgbClr val="FFFFFF"/>
                </a:solidFill>
                <a:cs typeface="Arial" pitchFamily="34" charset="0"/>
              </a:rPr>
              <a:pPr algn="ctr" eaLnBrk="0" fontAlgn="base" hangingPunct="0">
                <a:spcBef>
                  <a:spcPct val="0"/>
                </a:spcBef>
                <a:spcAft>
                  <a:spcPct val="0"/>
                </a:spcAft>
                <a:buClr>
                  <a:srgbClr val="003366"/>
                </a:buClr>
                <a:buFont typeface="Wingdings" pitchFamily="2" charset="2"/>
                <a:buNone/>
                <a:defRPr/>
              </a:pPr>
              <a:t>‹Nr.›</a:t>
            </a:fld>
            <a:endParaRPr kumimoji="1" lang="en-US" altLang="en-US" sz="1000" b="1" dirty="0">
              <a:solidFill>
                <a:srgbClr val="FFFFFF"/>
              </a:solidFill>
              <a:cs typeface="Arial" pitchFamily="34" charset="0"/>
            </a:endParaRPr>
          </a:p>
        </p:txBody>
      </p:sp>
      <p:sp>
        <p:nvSpPr>
          <p:cNvPr id="24" name="Rectangle 3"/>
          <p:cNvSpPr>
            <a:spLocks noGrp="1" noChangeArrowheads="1"/>
          </p:cNvSpPr>
          <p:nvPr>
            <p:ph type="title"/>
            <p:custDataLst>
              <p:tags r:id="rId12"/>
            </p:custDataLst>
          </p:nvPr>
        </p:nvSpPr>
        <p:spPr bwMode="auto">
          <a:xfrm>
            <a:off x="338776" y="241301"/>
            <a:ext cx="8466450" cy="942040"/>
          </a:xfrm>
          <a:prstGeom prst="rect">
            <a:avLst/>
          </a:prstGeom>
          <a:noFill/>
          <a:ln w="9525" algn="ctr">
            <a:noFill/>
            <a:miter lim="800000"/>
            <a:headEnd/>
            <a:tailEnd/>
          </a:ln>
          <a:effectLst/>
        </p:spPr>
        <p:txBody>
          <a:bodyPr vert="horz" wrap="square" lIns="0" tIns="0" rIns="45713" bIns="0" numCol="1" anchor="ctr" anchorCtr="0" compatLnSpc="1">
            <a:prstTxWarp prst="textNoShape">
              <a:avLst/>
            </a:prstTxWarp>
          </a:bodyPr>
          <a:lstStyle/>
          <a:p>
            <a:pPr lvl="0"/>
            <a:r>
              <a:rPr lang="en-US" altLang="en-US" dirty="0" smtClean="0"/>
              <a:t>Click to edit Master title style</a:t>
            </a:r>
          </a:p>
        </p:txBody>
      </p:sp>
      <p:sp>
        <p:nvSpPr>
          <p:cNvPr id="10" name="TextBox 9"/>
          <p:cNvSpPr txBox="1"/>
          <p:nvPr>
            <p:custDataLst>
              <p:tags r:id="rId13"/>
            </p:custDataLst>
          </p:nvPr>
        </p:nvSpPr>
        <p:spPr>
          <a:xfrm>
            <a:off x="3094893" y="6629400"/>
            <a:ext cx="2954215" cy="228600"/>
          </a:xfrm>
          <a:prstGeom prst="rect">
            <a:avLst/>
          </a:prstGeom>
          <a:noFill/>
        </p:spPr>
        <p:txBody>
          <a:bodyPr wrap="square" lIns="0" tIns="27428" rIns="0" bIns="0" rtlCol="0" anchor="ctr" anchorCtr="1">
            <a:noAutofit/>
          </a:bodyPr>
          <a:lstStyle/>
          <a:p>
            <a:pPr algn="ctr" fontAlgn="base">
              <a:spcBef>
                <a:spcPct val="0"/>
              </a:spcBef>
              <a:spcAft>
                <a:spcPct val="0"/>
              </a:spcAft>
              <a:buClr>
                <a:srgbClr val="003366"/>
              </a:buClr>
              <a:buFont typeface="Wingdings" pitchFamily="2" charset="2"/>
              <a:buNone/>
              <a:defRPr/>
            </a:pPr>
            <a:r>
              <a:rPr kumimoji="1" lang="en-US" sz="700" kern="0" dirty="0" smtClean="0">
                <a:solidFill>
                  <a:srgbClr val="003366"/>
                </a:solidFill>
              </a:rPr>
              <a:t>© 2013 SBC Energy Institute. All Rights Reserved.</a:t>
            </a:r>
            <a:endParaRPr kumimoji="1" lang="en-US" sz="700" kern="0" dirty="0">
              <a:solidFill>
                <a:srgbClr val="003366"/>
              </a:solidFill>
            </a:endParaRPr>
          </a:p>
        </p:txBody>
      </p:sp>
    </p:spTree>
    <p:extLst>
      <p:ext uri="{BB962C8B-B14F-4D97-AF65-F5344CB8AC3E}">
        <p14:creationId xmlns:p14="http://schemas.microsoft.com/office/powerpoint/2010/main" val="2200484126"/>
      </p:ext>
    </p:extLst>
  </p:cSld>
  <p:clrMap bg1="lt1" tx1="dk1" bg2="lt2" tx2="dk2" accent1="accent1" accent2="accent2" accent3="accent3" accent4="accent4" accent5="accent5" accent6="accent6" hlink="hlink" folHlink="folHlink"/>
  <p:sldLayoutIdLst>
    <p:sldLayoutId id="2147483675" r:id="rId1"/>
    <p:sldLayoutId id="2147483676" r:id="rId2"/>
    <p:sldLayoutId id="2147483723" r:id="rId3"/>
    <p:sldLayoutId id="2147483724" r:id="rId4"/>
    <p:sldLayoutId id="2147483725" r:id="rId5"/>
  </p:sldLayoutIdLst>
  <p:transition/>
  <p:timing>
    <p:tnLst>
      <p:par>
        <p:cTn id="1" dur="indefinite" restart="never" nodeType="tmRoot"/>
      </p:par>
    </p:tnLst>
  </p:timing>
  <p:hf hdr="0" dt="0"/>
  <p:txStyles>
    <p:titleStyle>
      <a:lvl1pPr algn="l" rtl="0" eaLnBrk="1" fontAlgn="base" hangingPunct="1">
        <a:spcBef>
          <a:spcPct val="0"/>
        </a:spcBef>
        <a:spcAft>
          <a:spcPct val="0"/>
        </a:spcAft>
        <a:defRPr kumimoji="1" sz="2000" b="0">
          <a:solidFill>
            <a:schemeClr val="tx2"/>
          </a:solidFill>
          <a:latin typeface="+mj-lt"/>
          <a:ea typeface="+mj-ea"/>
          <a:cs typeface="Arial" pitchFamily="34" charset="0"/>
        </a:defRPr>
      </a:lvl1pPr>
      <a:lvl2pPr algn="l" rtl="0" eaLnBrk="1" fontAlgn="base" hangingPunct="1">
        <a:spcBef>
          <a:spcPct val="0"/>
        </a:spcBef>
        <a:spcAft>
          <a:spcPct val="0"/>
        </a:spcAft>
        <a:defRPr kumimoji="1" sz="2400" b="1">
          <a:solidFill>
            <a:schemeClr val="tx2"/>
          </a:solidFill>
          <a:latin typeface="Tahoma" charset="0"/>
        </a:defRPr>
      </a:lvl2pPr>
      <a:lvl3pPr algn="l" rtl="0" eaLnBrk="1" fontAlgn="base" hangingPunct="1">
        <a:spcBef>
          <a:spcPct val="0"/>
        </a:spcBef>
        <a:spcAft>
          <a:spcPct val="0"/>
        </a:spcAft>
        <a:defRPr kumimoji="1" sz="2400" b="1">
          <a:solidFill>
            <a:schemeClr val="tx2"/>
          </a:solidFill>
          <a:latin typeface="Tahoma" charset="0"/>
        </a:defRPr>
      </a:lvl3pPr>
      <a:lvl4pPr algn="l" rtl="0" eaLnBrk="1" fontAlgn="base" hangingPunct="1">
        <a:spcBef>
          <a:spcPct val="0"/>
        </a:spcBef>
        <a:spcAft>
          <a:spcPct val="0"/>
        </a:spcAft>
        <a:defRPr kumimoji="1" sz="2400" b="1">
          <a:solidFill>
            <a:schemeClr val="tx2"/>
          </a:solidFill>
          <a:latin typeface="Tahoma" charset="0"/>
        </a:defRPr>
      </a:lvl4pPr>
      <a:lvl5pPr algn="l" rtl="0" eaLnBrk="1" fontAlgn="base" hangingPunct="1">
        <a:spcBef>
          <a:spcPct val="0"/>
        </a:spcBef>
        <a:spcAft>
          <a:spcPct val="0"/>
        </a:spcAft>
        <a:defRPr kumimoji="1" sz="2400" b="1">
          <a:solidFill>
            <a:schemeClr val="tx2"/>
          </a:solidFill>
          <a:latin typeface="Tahoma" charset="0"/>
        </a:defRPr>
      </a:lvl5pPr>
      <a:lvl6pPr marL="457130" algn="l" rtl="0" eaLnBrk="1" fontAlgn="base" hangingPunct="1">
        <a:spcBef>
          <a:spcPct val="0"/>
        </a:spcBef>
        <a:spcAft>
          <a:spcPct val="0"/>
        </a:spcAft>
        <a:defRPr kumimoji="1" sz="2400" b="1">
          <a:solidFill>
            <a:schemeClr val="tx2"/>
          </a:solidFill>
          <a:latin typeface="Tahoma" charset="0"/>
        </a:defRPr>
      </a:lvl6pPr>
      <a:lvl7pPr marL="914259" algn="l" rtl="0" eaLnBrk="1" fontAlgn="base" hangingPunct="1">
        <a:spcBef>
          <a:spcPct val="0"/>
        </a:spcBef>
        <a:spcAft>
          <a:spcPct val="0"/>
        </a:spcAft>
        <a:defRPr kumimoji="1" sz="2400" b="1">
          <a:solidFill>
            <a:schemeClr val="tx2"/>
          </a:solidFill>
          <a:latin typeface="Tahoma" charset="0"/>
        </a:defRPr>
      </a:lvl7pPr>
      <a:lvl8pPr marL="1371390" algn="l" rtl="0" eaLnBrk="1" fontAlgn="base" hangingPunct="1">
        <a:spcBef>
          <a:spcPct val="0"/>
        </a:spcBef>
        <a:spcAft>
          <a:spcPct val="0"/>
        </a:spcAft>
        <a:defRPr kumimoji="1" sz="2400" b="1">
          <a:solidFill>
            <a:schemeClr val="tx2"/>
          </a:solidFill>
          <a:latin typeface="Tahoma" charset="0"/>
        </a:defRPr>
      </a:lvl8pPr>
      <a:lvl9pPr marL="1828519" algn="l" rtl="0" eaLnBrk="1" fontAlgn="base" hangingPunct="1">
        <a:spcBef>
          <a:spcPct val="0"/>
        </a:spcBef>
        <a:spcAft>
          <a:spcPct val="0"/>
        </a:spcAft>
        <a:defRPr kumimoji="1" sz="2400" b="1">
          <a:solidFill>
            <a:schemeClr val="tx2"/>
          </a:solidFill>
          <a:latin typeface="Tahoma" charset="0"/>
        </a:defRPr>
      </a:lvl9pPr>
    </p:titleStyle>
    <p:bodyStyle>
      <a:lvl1pPr marL="228564" indent="-228564" algn="l" rtl="0" eaLnBrk="1" fontAlgn="base" hangingPunct="1">
        <a:spcBef>
          <a:spcPts val="300"/>
        </a:spcBef>
        <a:spcAft>
          <a:spcPct val="0"/>
        </a:spcAft>
        <a:buClr>
          <a:schemeClr val="tx2"/>
        </a:buClr>
        <a:buFont typeface="Wingdings" pitchFamily="2" charset="2"/>
        <a:buChar char="§"/>
        <a:defRPr kumimoji="1" sz="1200">
          <a:solidFill>
            <a:schemeClr val="tx1"/>
          </a:solidFill>
          <a:latin typeface="+mj-lt"/>
          <a:ea typeface="+mn-ea"/>
          <a:cs typeface="Arial" pitchFamily="34" charset="0"/>
        </a:defRPr>
      </a:lvl1pPr>
      <a:lvl2pPr marL="457130" indent="-228564" algn="l" rtl="0" eaLnBrk="1" fontAlgn="base" hangingPunct="1">
        <a:spcBef>
          <a:spcPts val="300"/>
        </a:spcBef>
        <a:spcAft>
          <a:spcPct val="0"/>
        </a:spcAft>
        <a:buClr>
          <a:schemeClr val="tx2"/>
        </a:buClr>
        <a:buFont typeface="Symbol" pitchFamily="18" charset="2"/>
        <a:buChar char="-"/>
        <a:defRPr kumimoji="1" sz="1200">
          <a:solidFill>
            <a:schemeClr val="tx1"/>
          </a:solidFill>
          <a:latin typeface="+mj-lt"/>
          <a:cs typeface="Arial" pitchFamily="34" charset="0"/>
        </a:defRPr>
      </a:lvl2pPr>
      <a:lvl3pPr marL="685695" indent="-228564" algn="l" rtl="0" eaLnBrk="1" fontAlgn="base" hangingPunct="1">
        <a:spcBef>
          <a:spcPts val="300"/>
        </a:spcBef>
        <a:spcAft>
          <a:spcPct val="0"/>
        </a:spcAft>
        <a:buClr>
          <a:schemeClr val="tx2"/>
        </a:buClr>
        <a:buFont typeface="Arial" pitchFamily="34" charset="0"/>
        <a:buChar char="•"/>
        <a:defRPr kumimoji="1" sz="1200">
          <a:solidFill>
            <a:schemeClr val="tx1"/>
          </a:solidFill>
          <a:latin typeface="+mj-lt"/>
          <a:cs typeface="Arial" pitchFamily="34" charset="0"/>
        </a:defRPr>
      </a:lvl3pPr>
      <a:lvl4pPr marL="914259" indent="-228564" algn="l" rtl="0" eaLnBrk="1" fontAlgn="base" hangingPunct="1">
        <a:spcBef>
          <a:spcPts val="300"/>
        </a:spcBef>
        <a:spcAft>
          <a:spcPct val="0"/>
        </a:spcAft>
        <a:buClr>
          <a:schemeClr val="tx2"/>
        </a:buClr>
        <a:buSzPct val="100000"/>
        <a:buFont typeface="Symbol" pitchFamily="18" charset="2"/>
        <a:buChar char="-"/>
        <a:defRPr kumimoji="1" sz="1200">
          <a:solidFill>
            <a:schemeClr val="tx1"/>
          </a:solidFill>
          <a:latin typeface="+mj-lt"/>
          <a:cs typeface="Arial" pitchFamily="34" charset="0"/>
        </a:defRPr>
      </a:lvl4pPr>
      <a:lvl5pPr marL="1149173" indent="-234914" algn="l" rtl="0" eaLnBrk="1" fontAlgn="base" hangingPunct="1">
        <a:spcBef>
          <a:spcPts val="300"/>
        </a:spcBef>
        <a:spcAft>
          <a:spcPct val="0"/>
        </a:spcAft>
        <a:buClr>
          <a:schemeClr val="tx2"/>
        </a:buClr>
        <a:buFont typeface="Arial" pitchFamily="34" charset="0"/>
        <a:buChar char="•"/>
        <a:defRPr kumimoji="1" sz="1200">
          <a:solidFill>
            <a:schemeClr val="tx1"/>
          </a:solidFill>
          <a:latin typeface="+mj-lt"/>
          <a:cs typeface="Arial" pitchFamily="34" charset="0"/>
        </a:defRPr>
      </a:lvl5pPr>
      <a:lvl6pPr marL="1371390" indent="-222215" algn="l" rtl="0" eaLnBrk="1" fontAlgn="base" hangingPunct="1">
        <a:spcBef>
          <a:spcPts val="300"/>
        </a:spcBef>
        <a:spcAft>
          <a:spcPct val="0"/>
        </a:spcAft>
        <a:buClr>
          <a:schemeClr val="tx2"/>
        </a:buClr>
        <a:buFont typeface="Symbol" pitchFamily="18" charset="2"/>
        <a:buChar char="-"/>
        <a:defRPr kumimoji="1" sz="1600" baseline="0">
          <a:solidFill>
            <a:schemeClr val="tx1"/>
          </a:solidFill>
          <a:latin typeface="+mn-lt"/>
        </a:defRPr>
      </a:lvl6pPr>
      <a:lvl7pPr marL="1972960" indent="-214280" algn="l" rtl="0" eaLnBrk="1" fontAlgn="base" hangingPunct="1">
        <a:spcBef>
          <a:spcPct val="15000"/>
        </a:spcBef>
        <a:spcAft>
          <a:spcPct val="0"/>
        </a:spcAft>
        <a:buClr>
          <a:srgbClr val="969696"/>
        </a:buClr>
        <a:buFont typeface="Symbol" pitchFamily="18" charset="2"/>
        <a:buChar char="·"/>
        <a:defRPr kumimoji="1" sz="2000">
          <a:solidFill>
            <a:schemeClr val="tx1"/>
          </a:solidFill>
          <a:latin typeface="+mn-lt"/>
        </a:defRPr>
      </a:lvl7pPr>
      <a:lvl8pPr marL="2430089" indent="-214280" algn="l" rtl="0" eaLnBrk="1" fontAlgn="base" hangingPunct="1">
        <a:spcBef>
          <a:spcPct val="15000"/>
        </a:spcBef>
        <a:spcAft>
          <a:spcPct val="0"/>
        </a:spcAft>
        <a:buClr>
          <a:srgbClr val="969696"/>
        </a:buClr>
        <a:buFont typeface="Symbol" pitchFamily="18" charset="2"/>
        <a:buChar char="·"/>
        <a:defRPr kumimoji="1" sz="2000">
          <a:solidFill>
            <a:schemeClr val="tx1"/>
          </a:solidFill>
          <a:latin typeface="+mn-lt"/>
        </a:defRPr>
      </a:lvl8pPr>
      <a:lvl9pPr marL="2887219" indent="-214280" algn="l" rtl="0" eaLnBrk="1" fontAlgn="base" hangingPunct="1">
        <a:spcBef>
          <a:spcPct val="15000"/>
        </a:spcBef>
        <a:spcAft>
          <a:spcPct val="0"/>
        </a:spcAft>
        <a:buClr>
          <a:srgbClr val="969696"/>
        </a:buClr>
        <a:buFont typeface="Symbol" pitchFamily="18" charset="2"/>
        <a:buChar char="·"/>
        <a:defRPr kumimoji="1" sz="2000">
          <a:solidFill>
            <a:schemeClr val="tx1"/>
          </a:solidFill>
          <a:latin typeface="+mn-lt"/>
        </a:defRPr>
      </a:lvl9pPr>
    </p:bodyStyle>
    <p:otherStyle>
      <a:defPPr>
        <a:defRPr lang="en-US"/>
      </a:defPPr>
      <a:lvl1pPr marL="0" algn="l" defTabSz="914259" rtl="0" eaLnBrk="1" latinLnBrk="0" hangingPunct="1">
        <a:defRPr sz="1800" kern="1200">
          <a:solidFill>
            <a:schemeClr val="tx1"/>
          </a:solidFill>
          <a:latin typeface="+mn-lt"/>
          <a:ea typeface="+mn-ea"/>
          <a:cs typeface="+mn-cs"/>
        </a:defRPr>
      </a:lvl1pPr>
      <a:lvl2pPr marL="457130" algn="l" defTabSz="914259" rtl="0" eaLnBrk="1" latinLnBrk="0" hangingPunct="1">
        <a:defRPr sz="1800" kern="1200">
          <a:solidFill>
            <a:schemeClr val="tx1"/>
          </a:solidFill>
          <a:latin typeface="+mn-lt"/>
          <a:ea typeface="+mn-ea"/>
          <a:cs typeface="+mn-cs"/>
        </a:defRPr>
      </a:lvl2pPr>
      <a:lvl3pPr marL="914259" algn="l" defTabSz="914259" rtl="0" eaLnBrk="1" latinLnBrk="0" hangingPunct="1">
        <a:defRPr sz="1800" kern="1200">
          <a:solidFill>
            <a:schemeClr val="tx1"/>
          </a:solidFill>
          <a:latin typeface="+mn-lt"/>
          <a:ea typeface="+mn-ea"/>
          <a:cs typeface="+mn-cs"/>
        </a:defRPr>
      </a:lvl3pPr>
      <a:lvl4pPr marL="1371390" algn="l" defTabSz="914259" rtl="0" eaLnBrk="1" latinLnBrk="0" hangingPunct="1">
        <a:defRPr sz="1800" kern="1200">
          <a:solidFill>
            <a:schemeClr val="tx1"/>
          </a:solidFill>
          <a:latin typeface="+mn-lt"/>
          <a:ea typeface="+mn-ea"/>
          <a:cs typeface="+mn-cs"/>
        </a:defRPr>
      </a:lvl4pPr>
      <a:lvl5pPr marL="1828519" algn="l" defTabSz="914259" rtl="0" eaLnBrk="1" latinLnBrk="0" hangingPunct="1">
        <a:defRPr sz="1800" kern="1200">
          <a:solidFill>
            <a:schemeClr val="tx1"/>
          </a:solidFill>
          <a:latin typeface="+mn-lt"/>
          <a:ea typeface="+mn-ea"/>
          <a:cs typeface="+mn-cs"/>
        </a:defRPr>
      </a:lvl5pPr>
      <a:lvl6pPr marL="2285649" algn="l" defTabSz="914259" rtl="0" eaLnBrk="1" latinLnBrk="0" hangingPunct="1">
        <a:defRPr sz="1800" kern="1200">
          <a:solidFill>
            <a:schemeClr val="tx1"/>
          </a:solidFill>
          <a:latin typeface="+mn-lt"/>
          <a:ea typeface="+mn-ea"/>
          <a:cs typeface="+mn-cs"/>
        </a:defRPr>
      </a:lvl6pPr>
      <a:lvl7pPr marL="2742780" algn="l" defTabSz="914259" rtl="0" eaLnBrk="1" latinLnBrk="0" hangingPunct="1">
        <a:defRPr sz="1800" kern="1200">
          <a:solidFill>
            <a:schemeClr val="tx1"/>
          </a:solidFill>
          <a:latin typeface="+mn-lt"/>
          <a:ea typeface="+mn-ea"/>
          <a:cs typeface="+mn-cs"/>
        </a:defRPr>
      </a:lvl7pPr>
      <a:lvl8pPr marL="3199908" algn="l" defTabSz="914259" rtl="0" eaLnBrk="1" latinLnBrk="0" hangingPunct="1">
        <a:defRPr sz="1800" kern="1200">
          <a:solidFill>
            <a:schemeClr val="tx1"/>
          </a:solidFill>
          <a:latin typeface="+mn-lt"/>
          <a:ea typeface="+mn-ea"/>
          <a:cs typeface="+mn-cs"/>
        </a:defRPr>
      </a:lvl8pPr>
      <a:lvl9pPr marL="3657039" algn="l" defTabSz="914259"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3" name="Rectangle 1"/>
          <p:cNvSpPr>
            <a:spLocks/>
          </p:cNvSpPr>
          <p:nvPr/>
        </p:nvSpPr>
        <p:spPr bwMode="auto">
          <a:xfrm>
            <a:off x="-17860" y="6206136"/>
            <a:ext cx="9179719" cy="669727"/>
          </a:xfrm>
          <a:prstGeom prst="rect">
            <a:avLst/>
          </a:prstGeom>
          <a:solidFill>
            <a:schemeClr val="accent1"/>
          </a:solidFill>
          <a:ln>
            <a:noFill/>
          </a:ln>
          <a:extLst/>
        </p:spPr>
        <p:txBody>
          <a:bodyPr lIns="0" tIns="0" rIns="0" bIns="0"/>
          <a:lstStyle/>
          <a:p>
            <a:pPr algn="ctr" defTabSz="914353" fontAlgn="base">
              <a:spcBef>
                <a:spcPct val="0"/>
              </a:spcBef>
              <a:spcAft>
                <a:spcPct val="0"/>
              </a:spcAft>
              <a:defRPr/>
            </a:pPr>
            <a:endParaRPr lang="es-ES" sz="3000">
              <a:solidFill>
                <a:srgbClr val="000000"/>
              </a:solidFill>
              <a:sym typeface="Gill Sans" charset="0"/>
            </a:endParaRPr>
          </a:p>
        </p:txBody>
      </p:sp>
      <p:sp>
        <p:nvSpPr>
          <p:cNvPr id="3074" name="Rectangle 2"/>
          <p:cNvSpPr>
            <a:spLocks/>
          </p:cNvSpPr>
          <p:nvPr/>
        </p:nvSpPr>
        <p:spPr bwMode="auto">
          <a:xfrm rot="-5400000">
            <a:off x="7893844" y="13395"/>
            <a:ext cx="178594" cy="1544836"/>
          </a:xfrm>
          <a:prstGeom prst="rect">
            <a:avLst/>
          </a:prstGeom>
          <a:solidFill>
            <a:srgbClr val="CBCE91"/>
          </a:solidFill>
          <a:ln w="9525">
            <a:noFill/>
            <a:miter lim="800000"/>
            <a:headEnd/>
            <a:tailEnd/>
          </a:ln>
        </p:spPr>
        <p:txBody>
          <a:bodyPr vert="eaVert" lIns="0" tIns="0" rIns="0" bIns="0"/>
          <a:lstStyle/>
          <a:p>
            <a:pPr algn="ctr" defTabSz="914353" fontAlgn="base">
              <a:spcBef>
                <a:spcPct val="0"/>
              </a:spcBef>
              <a:spcAft>
                <a:spcPct val="0"/>
              </a:spcAft>
              <a:defRPr/>
            </a:pPr>
            <a:endParaRPr lang="es-ES" sz="3000">
              <a:solidFill>
                <a:srgbClr val="000000"/>
              </a:solidFill>
              <a:sym typeface="Gill Sans" charset="0"/>
            </a:endParaRPr>
          </a:p>
        </p:txBody>
      </p:sp>
      <p:sp>
        <p:nvSpPr>
          <p:cNvPr id="13316" name="Rectangle 3"/>
          <p:cNvSpPr>
            <a:spLocks noGrp="1" noChangeArrowheads="1"/>
          </p:cNvSpPr>
          <p:nvPr>
            <p:ph type="title"/>
          </p:nvPr>
        </p:nvSpPr>
        <p:spPr bwMode="auto">
          <a:xfrm>
            <a:off x="732238" y="366120"/>
            <a:ext cx="6759773" cy="500063"/>
          </a:xfrm>
          <a:prstGeom prst="rect">
            <a:avLst/>
          </a:prstGeom>
          <a:noFill/>
          <a:ln w="9525">
            <a:noFill/>
            <a:miter lim="800000"/>
            <a:headEnd/>
            <a:tailEnd/>
          </a:ln>
        </p:spPr>
        <p:txBody>
          <a:bodyPr vert="horz" wrap="square" lIns="35711" tIns="35711" rIns="35711" bIns="35711" numCol="1" anchor="ctr" anchorCtr="0" compatLnSpc="1">
            <a:prstTxWarp prst="textNoShape">
              <a:avLst/>
            </a:prstTxWarp>
          </a:bodyPr>
          <a:lstStyle/>
          <a:p>
            <a:pPr lvl="0"/>
            <a:r>
              <a:rPr lang="en-US" smtClean="0">
                <a:sym typeface="Gill Sans"/>
              </a:rPr>
              <a:t>Click to edit Master title style</a:t>
            </a:r>
          </a:p>
        </p:txBody>
      </p:sp>
      <p:sp>
        <p:nvSpPr>
          <p:cNvPr id="3076" name="Rectangle 4"/>
          <p:cNvSpPr>
            <a:spLocks/>
          </p:cNvSpPr>
          <p:nvPr/>
        </p:nvSpPr>
        <p:spPr bwMode="auto">
          <a:xfrm>
            <a:off x="276820" y="3"/>
            <a:ext cx="419695" cy="875109"/>
          </a:xfrm>
          <a:prstGeom prst="rect">
            <a:avLst/>
          </a:prstGeom>
          <a:solidFill>
            <a:srgbClr val="CBCE91"/>
          </a:solidFill>
          <a:ln>
            <a:noFill/>
          </a:ln>
          <a:extLst/>
        </p:spPr>
        <p:txBody>
          <a:bodyPr lIns="0" tIns="0" rIns="0" bIns="0"/>
          <a:lstStyle/>
          <a:p>
            <a:pPr algn="ctr" defTabSz="914353" fontAlgn="base">
              <a:spcBef>
                <a:spcPct val="0"/>
              </a:spcBef>
              <a:spcAft>
                <a:spcPct val="0"/>
              </a:spcAft>
              <a:defRPr/>
            </a:pPr>
            <a:endParaRPr lang="es-ES" sz="3000">
              <a:solidFill>
                <a:srgbClr val="000000"/>
              </a:solidFill>
              <a:sym typeface="Gill Sans" charset="0"/>
            </a:endParaRPr>
          </a:p>
        </p:txBody>
      </p:sp>
      <p:pic>
        <p:nvPicPr>
          <p:cNvPr id="13318" name="Picture 5"/>
          <p:cNvPicPr>
            <a:picLocks noChangeArrowheads="1"/>
          </p:cNvPicPr>
          <p:nvPr/>
        </p:nvPicPr>
        <p:blipFill>
          <a:blip r:embed="rId3"/>
          <a:srcRect/>
          <a:stretch>
            <a:fillRect/>
          </a:stretch>
        </p:blipFill>
        <p:spPr bwMode="auto">
          <a:xfrm>
            <a:off x="125016" y="116087"/>
            <a:ext cx="5464969" cy="80367"/>
          </a:xfrm>
          <a:prstGeom prst="rect">
            <a:avLst/>
          </a:prstGeom>
          <a:noFill/>
          <a:ln w="9525">
            <a:noFill/>
            <a:miter lim="800000"/>
            <a:headEnd/>
            <a:tailEnd/>
          </a:ln>
        </p:spPr>
      </p:pic>
      <p:pic>
        <p:nvPicPr>
          <p:cNvPr id="13319" name="Picture 6"/>
          <p:cNvPicPr>
            <a:picLocks noChangeArrowheads="1"/>
          </p:cNvPicPr>
          <p:nvPr/>
        </p:nvPicPr>
        <p:blipFill>
          <a:blip r:embed="rId3"/>
          <a:srcRect/>
          <a:stretch>
            <a:fillRect/>
          </a:stretch>
        </p:blipFill>
        <p:spPr bwMode="auto">
          <a:xfrm>
            <a:off x="3821908" y="745630"/>
            <a:ext cx="5464969" cy="80367"/>
          </a:xfrm>
          <a:prstGeom prst="rect">
            <a:avLst/>
          </a:prstGeom>
          <a:noFill/>
          <a:ln w="9525">
            <a:noFill/>
            <a:miter lim="800000"/>
            <a:headEnd/>
            <a:tailEnd/>
          </a:ln>
        </p:spPr>
      </p:pic>
      <p:pic>
        <p:nvPicPr>
          <p:cNvPr id="13320" name="Picture 7"/>
          <p:cNvPicPr>
            <a:picLocks noChangeAspect="1" noChangeArrowheads="1"/>
          </p:cNvPicPr>
          <p:nvPr/>
        </p:nvPicPr>
        <p:blipFill>
          <a:blip r:embed="rId4"/>
          <a:srcRect/>
          <a:stretch>
            <a:fillRect/>
          </a:stretch>
        </p:blipFill>
        <p:spPr bwMode="auto">
          <a:xfrm>
            <a:off x="223242" y="6259711"/>
            <a:ext cx="929804" cy="571500"/>
          </a:xfrm>
          <a:prstGeom prst="rect">
            <a:avLst/>
          </a:prstGeom>
          <a:noFill/>
          <a:ln w="9525">
            <a:noFill/>
            <a:miter lim="800000"/>
            <a:headEnd/>
            <a:tailEnd/>
          </a:ln>
        </p:spPr>
      </p:pic>
      <p:sp>
        <p:nvSpPr>
          <p:cNvPr id="3080" name="Rectangle 8"/>
          <p:cNvSpPr>
            <a:spLocks/>
          </p:cNvSpPr>
          <p:nvPr/>
        </p:nvSpPr>
        <p:spPr bwMode="auto">
          <a:xfrm>
            <a:off x="5822156" y="6215063"/>
            <a:ext cx="3303984" cy="625078"/>
          </a:xfrm>
          <a:prstGeom prst="rect">
            <a:avLst/>
          </a:prstGeom>
          <a:solidFill>
            <a:schemeClr val="accent1"/>
          </a:solidFill>
          <a:ln>
            <a:noFill/>
          </a:ln>
          <a:extLst/>
        </p:spPr>
        <p:txBody>
          <a:bodyPr lIns="0" tIns="0" rIns="0" bIns="0"/>
          <a:lstStyle/>
          <a:p>
            <a:pPr algn="ctr" defTabSz="914353" fontAlgn="base">
              <a:spcBef>
                <a:spcPct val="0"/>
              </a:spcBef>
              <a:spcAft>
                <a:spcPct val="0"/>
              </a:spcAft>
              <a:defRPr/>
            </a:pPr>
            <a:endParaRPr lang="es-ES" sz="3000">
              <a:solidFill>
                <a:srgbClr val="000000"/>
              </a:solidFill>
              <a:sym typeface="Gill Sans" charset="0"/>
            </a:endParaRPr>
          </a:p>
        </p:txBody>
      </p:sp>
      <p:pic>
        <p:nvPicPr>
          <p:cNvPr id="13322" name="Picture 9"/>
          <p:cNvPicPr>
            <a:picLocks noChangeAspect="1" noChangeArrowheads="1"/>
          </p:cNvPicPr>
          <p:nvPr/>
        </p:nvPicPr>
        <p:blipFill>
          <a:blip r:embed="rId5"/>
          <a:srcRect/>
          <a:stretch>
            <a:fillRect/>
          </a:stretch>
        </p:blipFill>
        <p:spPr bwMode="auto">
          <a:xfrm>
            <a:off x="7224117" y="6420445"/>
            <a:ext cx="1838400" cy="312539"/>
          </a:xfrm>
          <a:prstGeom prst="rect">
            <a:avLst/>
          </a:prstGeom>
          <a:noFill/>
          <a:ln w="9525">
            <a:noFill/>
            <a:miter lim="800000"/>
            <a:headEnd/>
            <a:tailEnd/>
          </a:ln>
        </p:spPr>
      </p:pic>
      <p:pic>
        <p:nvPicPr>
          <p:cNvPr id="13323" name="Picture 10"/>
          <p:cNvPicPr>
            <a:picLocks noChangeAspect="1" noChangeArrowheads="1"/>
          </p:cNvPicPr>
          <p:nvPr/>
        </p:nvPicPr>
        <p:blipFill>
          <a:blip r:embed="rId6"/>
          <a:srcRect/>
          <a:stretch>
            <a:fillRect/>
          </a:stretch>
        </p:blipFill>
        <p:spPr bwMode="auto">
          <a:xfrm>
            <a:off x="5822156" y="6215062"/>
            <a:ext cx="1385218" cy="607219"/>
          </a:xfrm>
          <a:prstGeom prst="rect">
            <a:avLst/>
          </a:prstGeom>
          <a:noFill/>
          <a:ln w="9525">
            <a:noFill/>
            <a:miter lim="800000"/>
            <a:headEnd/>
            <a:tailEnd/>
          </a:ln>
        </p:spPr>
      </p:pic>
      <p:sp>
        <p:nvSpPr>
          <p:cNvPr id="3083" name="Rectangle 11"/>
          <p:cNvSpPr>
            <a:spLocks/>
          </p:cNvSpPr>
          <p:nvPr/>
        </p:nvSpPr>
        <p:spPr bwMode="auto">
          <a:xfrm>
            <a:off x="1894210" y="6357938"/>
            <a:ext cx="3267149" cy="446484"/>
          </a:xfrm>
          <a:prstGeom prst="rect">
            <a:avLst/>
          </a:prstGeom>
          <a:noFill/>
          <a:ln>
            <a:noFill/>
          </a:ln>
          <a:extLst/>
        </p:spPr>
        <p:txBody>
          <a:bodyPr lIns="0" tIns="0" rIns="0" bIns="0"/>
          <a:lstStyle/>
          <a:p>
            <a:pPr defTabSz="914353" fontAlgn="base">
              <a:spcBef>
                <a:spcPct val="0"/>
              </a:spcBef>
              <a:spcAft>
                <a:spcPct val="0"/>
              </a:spcAft>
              <a:defRPr/>
            </a:pPr>
            <a:r>
              <a:rPr lang="en-US" sz="1300" dirty="0" smtClean="0">
                <a:solidFill>
                  <a:srgbClr val="000000"/>
                </a:solidFill>
                <a:ea typeface="ＭＳ Ｐゴシック"/>
                <a:cs typeface="Gill Sans"/>
                <a:sym typeface="Gill Sans"/>
              </a:rPr>
              <a:t>86</a:t>
            </a:r>
            <a:r>
              <a:rPr lang="en-US" sz="1300" baseline="30000" dirty="0" smtClean="0">
                <a:solidFill>
                  <a:srgbClr val="000000"/>
                </a:solidFill>
                <a:ea typeface="ＭＳ Ｐゴシック"/>
                <a:cs typeface="Gill Sans"/>
                <a:sym typeface="Gill Sans"/>
              </a:rPr>
              <a:t>th</a:t>
            </a:r>
            <a:r>
              <a:rPr lang="en-US" sz="1300" dirty="0" smtClean="0">
                <a:solidFill>
                  <a:srgbClr val="000000"/>
                </a:solidFill>
                <a:ea typeface="ＭＳ Ｐゴシック"/>
                <a:cs typeface="Gill Sans"/>
                <a:sym typeface="Gill Sans"/>
              </a:rPr>
              <a:t> </a:t>
            </a:r>
            <a:r>
              <a:rPr lang="en-US" sz="1300" dirty="0" err="1">
                <a:solidFill>
                  <a:srgbClr val="000000"/>
                </a:solidFill>
                <a:ea typeface="ＭＳ Ｐゴシック"/>
                <a:cs typeface="Gill Sans"/>
                <a:sym typeface="Gill Sans"/>
              </a:rPr>
              <a:t>SolarPACES</a:t>
            </a:r>
            <a:r>
              <a:rPr lang="en-US" sz="1300" dirty="0">
                <a:solidFill>
                  <a:srgbClr val="000000"/>
                </a:solidFill>
                <a:ea typeface="ＭＳ Ｐゴシック"/>
                <a:cs typeface="Gill Sans"/>
                <a:sym typeface="Gill Sans"/>
              </a:rPr>
              <a:t> </a:t>
            </a:r>
            <a:r>
              <a:rPr lang="en-US" sz="1300" dirty="0" err="1">
                <a:solidFill>
                  <a:srgbClr val="000000"/>
                </a:solidFill>
                <a:ea typeface="ＭＳ Ｐゴシック"/>
                <a:cs typeface="Gill Sans"/>
                <a:sym typeface="Gill Sans"/>
              </a:rPr>
              <a:t>ExCo</a:t>
            </a:r>
            <a:r>
              <a:rPr lang="en-US" sz="1300" dirty="0">
                <a:solidFill>
                  <a:srgbClr val="000000"/>
                </a:solidFill>
                <a:ea typeface="ＭＳ Ｐゴシック"/>
                <a:cs typeface="Gill Sans"/>
                <a:sym typeface="Gill Sans"/>
              </a:rPr>
              <a:t> Meeting</a:t>
            </a:r>
          </a:p>
          <a:p>
            <a:pPr defTabSz="914353" fontAlgn="base">
              <a:spcBef>
                <a:spcPct val="0"/>
              </a:spcBef>
              <a:spcAft>
                <a:spcPct val="0"/>
              </a:spcAft>
              <a:defRPr/>
            </a:pPr>
            <a:r>
              <a:rPr lang="en-US" sz="1300" dirty="0" smtClean="0">
                <a:solidFill>
                  <a:srgbClr val="000000"/>
                </a:solidFill>
                <a:ea typeface="ＭＳ Ｐゴシック"/>
                <a:cs typeface="Gill Sans"/>
                <a:sym typeface="Gill Sans"/>
              </a:rPr>
              <a:t>Abu-Dhabi (UAE), March 2014</a:t>
            </a:r>
            <a:endParaRPr lang="en-US" sz="1300" dirty="0">
              <a:solidFill>
                <a:srgbClr val="000000"/>
              </a:solidFill>
              <a:ea typeface="ＭＳ Ｐゴシック"/>
              <a:cs typeface="Gill Sans"/>
              <a:sym typeface="Gill Sans"/>
            </a:endParaRPr>
          </a:p>
        </p:txBody>
      </p:sp>
    </p:spTree>
  </p:cSld>
  <p:clrMap bg1="lt1" tx1="dk1" bg2="lt2" tx2="dk2" accent1="accent1" accent2="accent2" accent3="accent3" accent4="accent4" accent5="accent5" accent6="accent6" hlink="hlink" folHlink="folHlink"/>
  <p:sldLayoutIdLst>
    <p:sldLayoutId id="2147483678" r:id="rId1"/>
  </p:sldLayoutIdLst>
  <p:transition/>
  <p:timing>
    <p:tnLst>
      <p:par>
        <p:cTn id="1" dur="indefinite" restart="never" nodeType="tmRoot"/>
      </p:par>
    </p:tnLst>
  </p:timing>
  <p:hf hdr="0" dt="0"/>
  <p:txStyles>
    <p:titleStyle>
      <a:lvl1pPr algn="l" rtl="0" eaLnBrk="0" fontAlgn="base" hangingPunct="0">
        <a:spcBef>
          <a:spcPct val="0"/>
        </a:spcBef>
        <a:spcAft>
          <a:spcPct val="0"/>
        </a:spcAft>
        <a:defRPr sz="3200">
          <a:solidFill>
            <a:schemeClr val="tx1"/>
          </a:solidFill>
          <a:latin typeface="+mj-lt"/>
          <a:ea typeface="+mj-ea"/>
          <a:cs typeface="+mj-cs"/>
          <a:sym typeface="Gill Sans"/>
        </a:defRPr>
      </a:lvl1pPr>
      <a:lvl2pPr algn="l" rtl="0" eaLnBrk="0" fontAlgn="base" hangingPunct="0">
        <a:spcBef>
          <a:spcPct val="0"/>
        </a:spcBef>
        <a:spcAft>
          <a:spcPct val="0"/>
        </a:spcAft>
        <a:defRPr sz="3200">
          <a:solidFill>
            <a:schemeClr val="tx1"/>
          </a:solidFill>
          <a:latin typeface="Gill Sans" charset="0"/>
          <a:ea typeface="ヒラギノ角ゴ ProN W3" charset="0"/>
          <a:cs typeface="ヒラギノ角ゴ ProN W3" charset="0"/>
          <a:sym typeface="Gill Sans"/>
        </a:defRPr>
      </a:lvl2pPr>
      <a:lvl3pPr algn="l" rtl="0" eaLnBrk="0" fontAlgn="base" hangingPunct="0">
        <a:spcBef>
          <a:spcPct val="0"/>
        </a:spcBef>
        <a:spcAft>
          <a:spcPct val="0"/>
        </a:spcAft>
        <a:defRPr sz="3200">
          <a:solidFill>
            <a:schemeClr val="tx1"/>
          </a:solidFill>
          <a:latin typeface="Gill Sans" charset="0"/>
          <a:ea typeface="ヒラギノ角ゴ ProN W3" charset="0"/>
          <a:cs typeface="ヒラギノ角ゴ ProN W3" charset="0"/>
          <a:sym typeface="Gill Sans"/>
        </a:defRPr>
      </a:lvl3pPr>
      <a:lvl4pPr algn="l" rtl="0" eaLnBrk="0" fontAlgn="base" hangingPunct="0">
        <a:spcBef>
          <a:spcPct val="0"/>
        </a:spcBef>
        <a:spcAft>
          <a:spcPct val="0"/>
        </a:spcAft>
        <a:defRPr sz="3200">
          <a:solidFill>
            <a:schemeClr val="tx1"/>
          </a:solidFill>
          <a:latin typeface="Gill Sans" charset="0"/>
          <a:ea typeface="ヒラギノ角ゴ ProN W3" charset="0"/>
          <a:cs typeface="ヒラギノ角ゴ ProN W3" charset="0"/>
          <a:sym typeface="Gill Sans"/>
        </a:defRPr>
      </a:lvl4pPr>
      <a:lvl5pPr algn="l" rtl="0" eaLnBrk="0" fontAlgn="base" hangingPunct="0">
        <a:spcBef>
          <a:spcPct val="0"/>
        </a:spcBef>
        <a:spcAft>
          <a:spcPct val="0"/>
        </a:spcAft>
        <a:defRPr sz="3200">
          <a:solidFill>
            <a:schemeClr val="tx1"/>
          </a:solidFill>
          <a:latin typeface="Gill Sans" charset="0"/>
          <a:ea typeface="ヒラギノ角ゴ ProN W3" charset="0"/>
          <a:cs typeface="ヒラギノ角ゴ ProN W3" charset="0"/>
          <a:sym typeface="Gill Sans"/>
        </a:defRPr>
      </a:lvl5pPr>
      <a:lvl6pPr marL="321407" algn="l" rtl="0" fontAlgn="base">
        <a:spcBef>
          <a:spcPct val="0"/>
        </a:spcBef>
        <a:spcAft>
          <a:spcPct val="0"/>
        </a:spcAft>
        <a:defRPr sz="3200">
          <a:solidFill>
            <a:schemeClr val="tx1"/>
          </a:solidFill>
          <a:latin typeface="Gill Sans" charset="0"/>
          <a:ea typeface="ヒラギノ角ゴ ProN W3" charset="0"/>
          <a:cs typeface="ヒラギノ角ゴ ProN W3" charset="0"/>
          <a:sym typeface="Gill Sans" charset="0"/>
        </a:defRPr>
      </a:lvl6pPr>
      <a:lvl7pPr marL="642816" algn="l" rtl="0" fontAlgn="base">
        <a:spcBef>
          <a:spcPct val="0"/>
        </a:spcBef>
        <a:spcAft>
          <a:spcPct val="0"/>
        </a:spcAft>
        <a:defRPr sz="3200">
          <a:solidFill>
            <a:schemeClr val="tx1"/>
          </a:solidFill>
          <a:latin typeface="Gill Sans" charset="0"/>
          <a:ea typeface="ヒラギノ角ゴ ProN W3" charset="0"/>
          <a:cs typeface="ヒラギノ角ゴ ProN W3" charset="0"/>
          <a:sym typeface="Gill Sans" charset="0"/>
        </a:defRPr>
      </a:lvl7pPr>
      <a:lvl8pPr marL="964224" algn="l" rtl="0" fontAlgn="base">
        <a:spcBef>
          <a:spcPct val="0"/>
        </a:spcBef>
        <a:spcAft>
          <a:spcPct val="0"/>
        </a:spcAft>
        <a:defRPr sz="3200">
          <a:solidFill>
            <a:schemeClr val="tx1"/>
          </a:solidFill>
          <a:latin typeface="Gill Sans" charset="0"/>
          <a:ea typeface="ヒラギノ角ゴ ProN W3" charset="0"/>
          <a:cs typeface="ヒラギノ角ゴ ProN W3" charset="0"/>
          <a:sym typeface="Gill Sans" charset="0"/>
        </a:defRPr>
      </a:lvl8pPr>
      <a:lvl9pPr marL="1285631" algn="l" rtl="0" fontAlgn="base">
        <a:spcBef>
          <a:spcPct val="0"/>
        </a:spcBef>
        <a:spcAft>
          <a:spcPct val="0"/>
        </a:spcAft>
        <a:defRPr sz="3200">
          <a:solidFill>
            <a:schemeClr val="tx1"/>
          </a:solidFill>
          <a:latin typeface="Gill Sans" charset="0"/>
          <a:ea typeface="ヒラギノ角ゴ ProN W3" charset="0"/>
          <a:cs typeface="ヒラギノ角ゴ ProN W3" charset="0"/>
          <a:sym typeface="Gill Sans" charset="0"/>
        </a:defRPr>
      </a:lvl9pPr>
    </p:titleStyle>
    <p:bodyStyle>
      <a:lvl1pPr marL="624960" indent="-401760" algn="l" rtl="0" eaLnBrk="0" fontAlgn="base" hangingPunct="0">
        <a:spcBef>
          <a:spcPts val="1687"/>
        </a:spcBef>
        <a:spcAft>
          <a:spcPct val="0"/>
        </a:spcAft>
        <a:buSzPct val="125000"/>
        <a:buFont typeface="Gill Sans"/>
        <a:buChar char="•"/>
        <a:defRPr sz="2600">
          <a:solidFill>
            <a:schemeClr val="tx1"/>
          </a:solidFill>
          <a:latin typeface="+mn-lt"/>
          <a:ea typeface="+mn-ea"/>
          <a:cs typeface="+mn-cs"/>
          <a:sym typeface="Gill Sans"/>
        </a:defRPr>
      </a:lvl1pPr>
      <a:lvl2pPr marL="937440" indent="-401760" algn="l" rtl="0" eaLnBrk="0" fontAlgn="base" hangingPunct="0">
        <a:spcBef>
          <a:spcPts val="1687"/>
        </a:spcBef>
        <a:spcAft>
          <a:spcPct val="0"/>
        </a:spcAft>
        <a:buSzPct val="100000"/>
        <a:buFont typeface="Lucida Grande"/>
        <a:buChar char="‣"/>
        <a:defRPr sz="2600">
          <a:solidFill>
            <a:schemeClr val="tx1"/>
          </a:solidFill>
          <a:latin typeface="+mn-lt"/>
          <a:ea typeface="+mn-ea"/>
          <a:cs typeface="+mn-cs"/>
          <a:sym typeface="Gill Sans"/>
        </a:defRPr>
      </a:lvl2pPr>
      <a:lvl3pPr marL="1249920" indent="-401760" algn="l" rtl="0" eaLnBrk="0" fontAlgn="base" hangingPunct="0">
        <a:spcBef>
          <a:spcPts val="1687"/>
        </a:spcBef>
        <a:spcAft>
          <a:spcPct val="0"/>
        </a:spcAft>
        <a:buSzPct val="100000"/>
        <a:buFont typeface="Gill Sans"/>
        <a:buChar char="-"/>
        <a:defRPr sz="2600">
          <a:solidFill>
            <a:schemeClr val="tx1"/>
          </a:solidFill>
          <a:latin typeface="+mn-lt"/>
          <a:ea typeface="+mn-ea"/>
          <a:cs typeface="+mn-cs"/>
          <a:sym typeface="Gill Sans"/>
        </a:defRPr>
      </a:lvl3pPr>
      <a:lvl4pPr marL="1562400" indent="-401760" algn="l" rtl="0" eaLnBrk="0" fontAlgn="base" hangingPunct="0">
        <a:spcBef>
          <a:spcPts val="1687"/>
        </a:spcBef>
        <a:spcAft>
          <a:spcPct val="0"/>
        </a:spcAft>
        <a:buSzPct val="100000"/>
        <a:buFont typeface="Gill Sans"/>
        <a:buChar char="•"/>
        <a:defRPr sz="2600">
          <a:solidFill>
            <a:schemeClr val="tx1"/>
          </a:solidFill>
          <a:latin typeface="+mn-lt"/>
          <a:ea typeface="+mn-ea"/>
          <a:cs typeface="+mn-cs"/>
          <a:sym typeface="Gill Sans"/>
        </a:defRPr>
      </a:lvl4pPr>
      <a:lvl5pPr marL="1874880" indent="-401760" algn="l" rtl="0" eaLnBrk="0" fontAlgn="base" hangingPunct="0">
        <a:spcBef>
          <a:spcPts val="1687"/>
        </a:spcBef>
        <a:spcAft>
          <a:spcPct val="0"/>
        </a:spcAft>
        <a:buSzPct val="100000"/>
        <a:buFont typeface="Gill Sans"/>
        <a:buChar char="•"/>
        <a:defRPr sz="2600">
          <a:solidFill>
            <a:schemeClr val="tx1"/>
          </a:solidFill>
          <a:latin typeface="+mn-lt"/>
          <a:ea typeface="+mn-ea"/>
          <a:cs typeface="+mn-cs"/>
          <a:sym typeface="Gill Sans"/>
        </a:defRPr>
      </a:lvl5pPr>
      <a:lvl6pPr marL="2196289" indent="-401760" algn="l" rtl="0" fontAlgn="base">
        <a:spcBef>
          <a:spcPts val="1687"/>
        </a:spcBef>
        <a:spcAft>
          <a:spcPct val="0"/>
        </a:spcAft>
        <a:buSzPct val="100000"/>
        <a:buFont typeface="Gill Sans" charset="0"/>
        <a:buChar char="•"/>
        <a:defRPr sz="2600">
          <a:solidFill>
            <a:schemeClr val="tx1"/>
          </a:solidFill>
          <a:latin typeface="+mn-lt"/>
          <a:ea typeface="+mn-ea"/>
          <a:cs typeface="+mn-cs"/>
          <a:sym typeface="Gill Sans" charset="0"/>
        </a:defRPr>
      </a:lvl6pPr>
      <a:lvl7pPr marL="2517695" indent="-401760" algn="l" rtl="0" fontAlgn="base">
        <a:spcBef>
          <a:spcPts val="1687"/>
        </a:spcBef>
        <a:spcAft>
          <a:spcPct val="0"/>
        </a:spcAft>
        <a:buSzPct val="100000"/>
        <a:buFont typeface="Gill Sans" charset="0"/>
        <a:buChar char="•"/>
        <a:defRPr sz="2600">
          <a:solidFill>
            <a:schemeClr val="tx1"/>
          </a:solidFill>
          <a:latin typeface="+mn-lt"/>
          <a:ea typeface="+mn-ea"/>
          <a:cs typeface="+mn-cs"/>
          <a:sym typeface="Gill Sans" charset="0"/>
        </a:defRPr>
      </a:lvl7pPr>
      <a:lvl8pPr marL="2839104" indent="-401760" algn="l" rtl="0" fontAlgn="base">
        <a:spcBef>
          <a:spcPts val="1687"/>
        </a:spcBef>
        <a:spcAft>
          <a:spcPct val="0"/>
        </a:spcAft>
        <a:buSzPct val="100000"/>
        <a:buFont typeface="Gill Sans" charset="0"/>
        <a:buChar char="•"/>
        <a:defRPr sz="2600">
          <a:solidFill>
            <a:schemeClr val="tx1"/>
          </a:solidFill>
          <a:latin typeface="+mn-lt"/>
          <a:ea typeface="+mn-ea"/>
          <a:cs typeface="+mn-cs"/>
          <a:sym typeface="Gill Sans" charset="0"/>
        </a:defRPr>
      </a:lvl8pPr>
      <a:lvl9pPr marL="3160513" indent="-401760" algn="l" rtl="0" fontAlgn="base">
        <a:spcBef>
          <a:spcPts val="1687"/>
        </a:spcBef>
        <a:spcAft>
          <a:spcPct val="0"/>
        </a:spcAft>
        <a:buSzPct val="100000"/>
        <a:buFont typeface="Gill Sans" charset="0"/>
        <a:buChar char="•"/>
        <a:defRPr sz="2600">
          <a:solidFill>
            <a:schemeClr val="tx1"/>
          </a:solidFill>
          <a:latin typeface="+mn-lt"/>
          <a:ea typeface="+mn-ea"/>
          <a:cs typeface="+mn-cs"/>
          <a:sym typeface="Gill Sans" charset="0"/>
        </a:defRPr>
      </a:lvl9pPr>
    </p:bodyStyle>
    <p:otherStyle>
      <a:defPPr>
        <a:defRPr lang="es-ES"/>
      </a:defPPr>
      <a:lvl1pPr marL="0" algn="l" defTabSz="321407" rtl="0" eaLnBrk="1" latinLnBrk="0" hangingPunct="1">
        <a:defRPr sz="1300" kern="1200">
          <a:solidFill>
            <a:schemeClr val="tx1"/>
          </a:solidFill>
          <a:latin typeface="+mn-lt"/>
          <a:ea typeface="+mn-ea"/>
          <a:cs typeface="+mn-cs"/>
        </a:defRPr>
      </a:lvl1pPr>
      <a:lvl2pPr marL="321407" algn="l" defTabSz="321407" rtl="0" eaLnBrk="1" latinLnBrk="0" hangingPunct="1">
        <a:defRPr sz="1300" kern="1200">
          <a:solidFill>
            <a:schemeClr val="tx1"/>
          </a:solidFill>
          <a:latin typeface="+mn-lt"/>
          <a:ea typeface="+mn-ea"/>
          <a:cs typeface="+mn-cs"/>
        </a:defRPr>
      </a:lvl2pPr>
      <a:lvl3pPr marL="642816" algn="l" defTabSz="321407" rtl="0" eaLnBrk="1" latinLnBrk="0" hangingPunct="1">
        <a:defRPr sz="1300" kern="1200">
          <a:solidFill>
            <a:schemeClr val="tx1"/>
          </a:solidFill>
          <a:latin typeface="+mn-lt"/>
          <a:ea typeface="+mn-ea"/>
          <a:cs typeface="+mn-cs"/>
        </a:defRPr>
      </a:lvl3pPr>
      <a:lvl4pPr marL="964224" algn="l" defTabSz="321407" rtl="0" eaLnBrk="1" latinLnBrk="0" hangingPunct="1">
        <a:defRPr sz="1300" kern="1200">
          <a:solidFill>
            <a:schemeClr val="tx1"/>
          </a:solidFill>
          <a:latin typeface="+mn-lt"/>
          <a:ea typeface="+mn-ea"/>
          <a:cs typeface="+mn-cs"/>
        </a:defRPr>
      </a:lvl4pPr>
      <a:lvl5pPr marL="1285631" algn="l" defTabSz="321407" rtl="0" eaLnBrk="1" latinLnBrk="0" hangingPunct="1">
        <a:defRPr sz="1300" kern="1200">
          <a:solidFill>
            <a:schemeClr val="tx1"/>
          </a:solidFill>
          <a:latin typeface="+mn-lt"/>
          <a:ea typeface="+mn-ea"/>
          <a:cs typeface="+mn-cs"/>
        </a:defRPr>
      </a:lvl5pPr>
      <a:lvl6pPr marL="1607041" algn="l" defTabSz="321407" rtl="0" eaLnBrk="1" latinLnBrk="0" hangingPunct="1">
        <a:defRPr sz="1300" kern="1200">
          <a:solidFill>
            <a:schemeClr val="tx1"/>
          </a:solidFill>
          <a:latin typeface="+mn-lt"/>
          <a:ea typeface="+mn-ea"/>
          <a:cs typeface="+mn-cs"/>
        </a:defRPr>
      </a:lvl6pPr>
      <a:lvl7pPr marL="1928447" algn="l" defTabSz="321407" rtl="0" eaLnBrk="1" latinLnBrk="0" hangingPunct="1">
        <a:defRPr sz="1300" kern="1200">
          <a:solidFill>
            <a:schemeClr val="tx1"/>
          </a:solidFill>
          <a:latin typeface="+mn-lt"/>
          <a:ea typeface="+mn-ea"/>
          <a:cs typeface="+mn-cs"/>
        </a:defRPr>
      </a:lvl7pPr>
      <a:lvl8pPr marL="2249856" algn="l" defTabSz="321407" rtl="0" eaLnBrk="1" latinLnBrk="0" hangingPunct="1">
        <a:defRPr sz="1300" kern="1200">
          <a:solidFill>
            <a:schemeClr val="tx1"/>
          </a:solidFill>
          <a:latin typeface="+mn-lt"/>
          <a:ea typeface="+mn-ea"/>
          <a:cs typeface="+mn-cs"/>
        </a:defRPr>
      </a:lvl8pPr>
      <a:lvl9pPr marL="2571264" algn="l" defTabSz="321407" rtl="0" eaLnBrk="1" latinLnBrk="0" hangingPunct="1">
        <a:defRPr sz="13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3" name="Rectangle 1"/>
          <p:cNvSpPr>
            <a:spLocks/>
          </p:cNvSpPr>
          <p:nvPr/>
        </p:nvSpPr>
        <p:spPr bwMode="auto">
          <a:xfrm>
            <a:off x="-17860" y="6206136"/>
            <a:ext cx="9179719" cy="669727"/>
          </a:xfrm>
          <a:prstGeom prst="rect">
            <a:avLst/>
          </a:prstGeom>
          <a:solidFill>
            <a:schemeClr val="accent1"/>
          </a:solidFill>
          <a:ln>
            <a:noFill/>
          </a:ln>
          <a:extLst/>
        </p:spPr>
        <p:txBody>
          <a:bodyPr lIns="0" tIns="0" rIns="0" bIns="0"/>
          <a:lstStyle/>
          <a:p>
            <a:pPr algn="ctr" defTabSz="914400" fontAlgn="base">
              <a:spcBef>
                <a:spcPct val="0"/>
              </a:spcBef>
              <a:spcAft>
                <a:spcPct val="0"/>
              </a:spcAft>
              <a:defRPr/>
            </a:pPr>
            <a:endParaRPr lang="es-ES" sz="3000">
              <a:solidFill>
                <a:srgbClr val="000000"/>
              </a:solidFill>
              <a:sym typeface="Gill Sans" charset="0"/>
            </a:endParaRPr>
          </a:p>
        </p:txBody>
      </p:sp>
      <p:sp>
        <p:nvSpPr>
          <p:cNvPr id="3074" name="Rectangle 2"/>
          <p:cNvSpPr>
            <a:spLocks/>
          </p:cNvSpPr>
          <p:nvPr/>
        </p:nvSpPr>
        <p:spPr bwMode="auto">
          <a:xfrm rot="-5400000">
            <a:off x="7893844" y="13395"/>
            <a:ext cx="178594" cy="1544836"/>
          </a:xfrm>
          <a:prstGeom prst="rect">
            <a:avLst/>
          </a:prstGeom>
          <a:solidFill>
            <a:srgbClr val="CBCE91"/>
          </a:solidFill>
          <a:ln w="9525">
            <a:noFill/>
            <a:miter lim="800000"/>
            <a:headEnd/>
            <a:tailEnd/>
          </a:ln>
        </p:spPr>
        <p:txBody>
          <a:bodyPr vert="eaVert" lIns="0" tIns="0" rIns="0" bIns="0"/>
          <a:lstStyle/>
          <a:p>
            <a:pPr algn="ctr" defTabSz="914400" fontAlgn="base">
              <a:spcBef>
                <a:spcPct val="0"/>
              </a:spcBef>
              <a:spcAft>
                <a:spcPct val="0"/>
              </a:spcAft>
              <a:defRPr/>
            </a:pPr>
            <a:endParaRPr lang="es-ES" sz="3000">
              <a:solidFill>
                <a:srgbClr val="000000"/>
              </a:solidFill>
              <a:sym typeface="Gill Sans" charset="0"/>
            </a:endParaRPr>
          </a:p>
        </p:txBody>
      </p:sp>
      <p:sp>
        <p:nvSpPr>
          <p:cNvPr id="13316" name="Rectangle 3"/>
          <p:cNvSpPr>
            <a:spLocks noGrp="1" noChangeArrowheads="1"/>
          </p:cNvSpPr>
          <p:nvPr>
            <p:ph type="title"/>
          </p:nvPr>
        </p:nvSpPr>
        <p:spPr bwMode="auto">
          <a:xfrm>
            <a:off x="732238" y="366120"/>
            <a:ext cx="6759773" cy="500063"/>
          </a:xfrm>
          <a:prstGeom prst="rect">
            <a:avLst/>
          </a:prstGeom>
          <a:noFill/>
          <a:ln w="9525">
            <a:noFill/>
            <a:miter lim="800000"/>
            <a:headEnd/>
            <a:tailEnd/>
          </a:ln>
        </p:spPr>
        <p:txBody>
          <a:bodyPr vert="horz" wrap="square" lIns="35711" tIns="35711" rIns="35711" bIns="35711" numCol="1" anchor="ctr" anchorCtr="0" compatLnSpc="1">
            <a:prstTxWarp prst="textNoShape">
              <a:avLst/>
            </a:prstTxWarp>
          </a:bodyPr>
          <a:lstStyle/>
          <a:p>
            <a:pPr lvl="0"/>
            <a:r>
              <a:rPr lang="en-US" smtClean="0">
                <a:sym typeface="Gill Sans"/>
              </a:rPr>
              <a:t>Click to edit Master title style</a:t>
            </a:r>
          </a:p>
        </p:txBody>
      </p:sp>
      <p:sp>
        <p:nvSpPr>
          <p:cNvPr id="3076" name="Rectangle 4"/>
          <p:cNvSpPr>
            <a:spLocks/>
          </p:cNvSpPr>
          <p:nvPr/>
        </p:nvSpPr>
        <p:spPr bwMode="auto">
          <a:xfrm>
            <a:off x="276820" y="3"/>
            <a:ext cx="419695" cy="875109"/>
          </a:xfrm>
          <a:prstGeom prst="rect">
            <a:avLst/>
          </a:prstGeom>
          <a:solidFill>
            <a:srgbClr val="CBCE91"/>
          </a:solidFill>
          <a:ln>
            <a:noFill/>
          </a:ln>
          <a:extLst/>
        </p:spPr>
        <p:txBody>
          <a:bodyPr lIns="0" tIns="0" rIns="0" bIns="0"/>
          <a:lstStyle/>
          <a:p>
            <a:pPr algn="ctr" defTabSz="914400" fontAlgn="base">
              <a:spcBef>
                <a:spcPct val="0"/>
              </a:spcBef>
              <a:spcAft>
                <a:spcPct val="0"/>
              </a:spcAft>
              <a:defRPr/>
            </a:pPr>
            <a:endParaRPr lang="es-ES" sz="3000">
              <a:solidFill>
                <a:srgbClr val="000000"/>
              </a:solidFill>
              <a:sym typeface="Gill Sans" charset="0"/>
            </a:endParaRPr>
          </a:p>
        </p:txBody>
      </p:sp>
      <p:pic>
        <p:nvPicPr>
          <p:cNvPr id="13318" name="Picture 5"/>
          <p:cNvPicPr>
            <a:picLocks noChangeArrowheads="1"/>
          </p:cNvPicPr>
          <p:nvPr/>
        </p:nvPicPr>
        <p:blipFill>
          <a:blip r:embed="rId3"/>
          <a:srcRect/>
          <a:stretch>
            <a:fillRect/>
          </a:stretch>
        </p:blipFill>
        <p:spPr bwMode="auto">
          <a:xfrm>
            <a:off x="125016" y="116087"/>
            <a:ext cx="5464969" cy="80367"/>
          </a:xfrm>
          <a:prstGeom prst="rect">
            <a:avLst/>
          </a:prstGeom>
          <a:noFill/>
          <a:ln w="9525">
            <a:noFill/>
            <a:miter lim="800000"/>
            <a:headEnd/>
            <a:tailEnd/>
          </a:ln>
        </p:spPr>
      </p:pic>
      <p:pic>
        <p:nvPicPr>
          <p:cNvPr id="13319" name="Picture 6"/>
          <p:cNvPicPr>
            <a:picLocks noChangeArrowheads="1"/>
          </p:cNvPicPr>
          <p:nvPr/>
        </p:nvPicPr>
        <p:blipFill>
          <a:blip r:embed="rId3"/>
          <a:srcRect/>
          <a:stretch>
            <a:fillRect/>
          </a:stretch>
        </p:blipFill>
        <p:spPr bwMode="auto">
          <a:xfrm>
            <a:off x="3821908" y="745630"/>
            <a:ext cx="5464969" cy="80367"/>
          </a:xfrm>
          <a:prstGeom prst="rect">
            <a:avLst/>
          </a:prstGeom>
          <a:noFill/>
          <a:ln w="9525">
            <a:noFill/>
            <a:miter lim="800000"/>
            <a:headEnd/>
            <a:tailEnd/>
          </a:ln>
        </p:spPr>
      </p:pic>
      <p:pic>
        <p:nvPicPr>
          <p:cNvPr id="13320" name="Picture 7"/>
          <p:cNvPicPr>
            <a:picLocks noChangeAspect="1" noChangeArrowheads="1"/>
          </p:cNvPicPr>
          <p:nvPr/>
        </p:nvPicPr>
        <p:blipFill>
          <a:blip r:embed="rId4"/>
          <a:srcRect/>
          <a:stretch>
            <a:fillRect/>
          </a:stretch>
        </p:blipFill>
        <p:spPr bwMode="auto">
          <a:xfrm>
            <a:off x="223242" y="6259711"/>
            <a:ext cx="929804" cy="571500"/>
          </a:xfrm>
          <a:prstGeom prst="rect">
            <a:avLst/>
          </a:prstGeom>
          <a:noFill/>
          <a:ln w="9525">
            <a:noFill/>
            <a:miter lim="800000"/>
            <a:headEnd/>
            <a:tailEnd/>
          </a:ln>
        </p:spPr>
      </p:pic>
      <p:sp>
        <p:nvSpPr>
          <p:cNvPr id="3080" name="Rectangle 8"/>
          <p:cNvSpPr>
            <a:spLocks/>
          </p:cNvSpPr>
          <p:nvPr/>
        </p:nvSpPr>
        <p:spPr bwMode="auto">
          <a:xfrm>
            <a:off x="5822156" y="6215063"/>
            <a:ext cx="3303984" cy="625078"/>
          </a:xfrm>
          <a:prstGeom prst="rect">
            <a:avLst/>
          </a:prstGeom>
          <a:solidFill>
            <a:schemeClr val="accent1"/>
          </a:solidFill>
          <a:ln>
            <a:noFill/>
          </a:ln>
          <a:extLst/>
        </p:spPr>
        <p:txBody>
          <a:bodyPr lIns="0" tIns="0" rIns="0" bIns="0"/>
          <a:lstStyle/>
          <a:p>
            <a:pPr algn="ctr" defTabSz="914400" fontAlgn="base">
              <a:spcBef>
                <a:spcPct val="0"/>
              </a:spcBef>
              <a:spcAft>
                <a:spcPct val="0"/>
              </a:spcAft>
              <a:defRPr/>
            </a:pPr>
            <a:endParaRPr lang="es-ES" sz="3000">
              <a:solidFill>
                <a:srgbClr val="000000"/>
              </a:solidFill>
              <a:sym typeface="Gill Sans" charset="0"/>
            </a:endParaRPr>
          </a:p>
        </p:txBody>
      </p:sp>
      <p:pic>
        <p:nvPicPr>
          <p:cNvPr id="13322" name="Picture 9"/>
          <p:cNvPicPr>
            <a:picLocks noChangeAspect="1" noChangeArrowheads="1"/>
          </p:cNvPicPr>
          <p:nvPr/>
        </p:nvPicPr>
        <p:blipFill>
          <a:blip r:embed="rId5"/>
          <a:srcRect/>
          <a:stretch>
            <a:fillRect/>
          </a:stretch>
        </p:blipFill>
        <p:spPr bwMode="auto">
          <a:xfrm>
            <a:off x="7224117" y="6420445"/>
            <a:ext cx="1838400" cy="312539"/>
          </a:xfrm>
          <a:prstGeom prst="rect">
            <a:avLst/>
          </a:prstGeom>
          <a:noFill/>
          <a:ln w="9525">
            <a:noFill/>
            <a:miter lim="800000"/>
            <a:headEnd/>
            <a:tailEnd/>
          </a:ln>
        </p:spPr>
      </p:pic>
      <p:pic>
        <p:nvPicPr>
          <p:cNvPr id="13323" name="Picture 10"/>
          <p:cNvPicPr>
            <a:picLocks noChangeAspect="1" noChangeArrowheads="1"/>
          </p:cNvPicPr>
          <p:nvPr/>
        </p:nvPicPr>
        <p:blipFill>
          <a:blip r:embed="rId6"/>
          <a:srcRect/>
          <a:stretch>
            <a:fillRect/>
          </a:stretch>
        </p:blipFill>
        <p:spPr bwMode="auto">
          <a:xfrm>
            <a:off x="5822156" y="6215062"/>
            <a:ext cx="1385218" cy="607219"/>
          </a:xfrm>
          <a:prstGeom prst="rect">
            <a:avLst/>
          </a:prstGeom>
          <a:noFill/>
          <a:ln w="9525">
            <a:noFill/>
            <a:miter lim="800000"/>
            <a:headEnd/>
            <a:tailEnd/>
          </a:ln>
        </p:spPr>
      </p:pic>
      <p:sp>
        <p:nvSpPr>
          <p:cNvPr id="3083" name="Rectangle 11"/>
          <p:cNvSpPr>
            <a:spLocks/>
          </p:cNvSpPr>
          <p:nvPr/>
        </p:nvSpPr>
        <p:spPr bwMode="auto">
          <a:xfrm>
            <a:off x="1894210" y="6357938"/>
            <a:ext cx="3267149" cy="446484"/>
          </a:xfrm>
          <a:prstGeom prst="rect">
            <a:avLst/>
          </a:prstGeom>
          <a:noFill/>
          <a:ln>
            <a:noFill/>
          </a:ln>
          <a:extLst/>
        </p:spPr>
        <p:txBody>
          <a:bodyPr lIns="0" tIns="0" rIns="0" bIns="0"/>
          <a:lstStyle/>
          <a:p>
            <a:pPr defTabSz="914400" fontAlgn="base">
              <a:spcBef>
                <a:spcPct val="0"/>
              </a:spcBef>
              <a:spcAft>
                <a:spcPct val="0"/>
              </a:spcAft>
              <a:defRPr/>
            </a:pPr>
            <a:r>
              <a:rPr lang="en-US" sz="1300" dirty="0" smtClean="0">
                <a:solidFill>
                  <a:srgbClr val="000000"/>
                </a:solidFill>
                <a:ea typeface="ＭＳ Ｐゴシック"/>
                <a:cs typeface="Gill Sans"/>
                <a:sym typeface="Gill Sans"/>
              </a:rPr>
              <a:t>86</a:t>
            </a:r>
            <a:r>
              <a:rPr lang="en-US" sz="1300" baseline="30000" dirty="0" smtClean="0">
                <a:solidFill>
                  <a:srgbClr val="000000"/>
                </a:solidFill>
                <a:ea typeface="ＭＳ Ｐゴシック"/>
                <a:cs typeface="Gill Sans"/>
                <a:sym typeface="Gill Sans"/>
              </a:rPr>
              <a:t>th</a:t>
            </a:r>
            <a:r>
              <a:rPr lang="en-US" sz="1300" dirty="0" smtClean="0">
                <a:solidFill>
                  <a:srgbClr val="000000"/>
                </a:solidFill>
                <a:ea typeface="ＭＳ Ｐゴシック"/>
                <a:cs typeface="Gill Sans"/>
                <a:sym typeface="Gill Sans"/>
              </a:rPr>
              <a:t> </a:t>
            </a:r>
            <a:r>
              <a:rPr lang="en-US" sz="1300" dirty="0" err="1">
                <a:solidFill>
                  <a:srgbClr val="000000"/>
                </a:solidFill>
                <a:ea typeface="ＭＳ Ｐゴシック"/>
                <a:cs typeface="Gill Sans"/>
                <a:sym typeface="Gill Sans"/>
              </a:rPr>
              <a:t>SolarPACES</a:t>
            </a:r>
            <a:r>
              <a:rPr lang="en-US" sz="1300" dirty="0">
                <a:solidFill>
                  <a:srgbClr val="000000"/>
                </a:solidFill>
                <a:ea typeface="ＭＳ Ｐゴシック"/>
                <a:cs typeface="Gill Sans"/>
                <a:sym typeface="Gill Sans"/>
              </a:rPr>
              <a:t> </a:t>
            </a:r>
            <a:r>
              <a:rPr lang="en-US" sz="1300" dirty="0" err="1">
                <a:solidFill>
                  <a:srgbClr val="000000"/>
                </a:solidFill>
                <a:ea typeface="ＭＳ Ｐゴシック"/>
                <a:cs typeface="Gill Sans"/>
                <a:sym typeface="Gill Sans"/>
              </a:rPr>
              <a:t>ExCo</a:t>
            </a:r>
            <a:r>
              <a:rPr lang="en-US" sz="1300" dirty="0">
                <a:solidFill>
                  <a:srgbClr val="000000"/>
                </a:solidFill>
                <a:ea typeface="ＭＳ Ｐゴシック"/>
                <a:cs typeface="Gill Sans"/>
                <a:sym typeface="Gill Sans"/>
              </a:rPr>
              <a:t> Meeting</a:t>
            </a:r>
          </a:p>
          <a:p>
            <a:pPr defTabSz="914400" fontAlgn="base">
              <a:spcBef>
                <a:spcPct val="0"/>
              </a:spcBef>
              <a:spcAft>
                <a:spcPct val="0"/>
              </a:spcAft>
              <a:defRPr/>
            </a:pPr>
            <a:r>
              <a:rPr lang="en-US" sz="1300" dirty="0" smtClean="0">
                <a:solidFill>
                  <a:srgbClr val="000000"/>
                </a:solidFill>
                <a:ea typeface="ＭＳ Ｐゴシック"/>
                <a:cs typeface="Gill Sans"/>
                <a:sym typeface="Gill Sans"/>
              </a:rPr>
              <a:t>Abu-Dhabi (UAE), March 2014</a:t>
            </a:r>
            <a:endParaRPr lang="en-US" sz="1300" dirty="0">
              <a:solidFill>
                <a:srgbClr val="000000"/>
              </a:solidFill>
              <a:ea typeface="ＭＳ Ｐゴシック"/>
              <a:cs typeface="Gill Sans"/>
              <a:sym typeface="Gill Sans"/>
            </a:endParaRPr>
          </a:p>
        </p:txBody>
      </p:sp>
    </p:spTree>
  </p:cSld>
  <p:clrMap bg1="lt1" tx1="dk1" bg2="lt2" tx2="dk2" accent1="accent1" accent2="accent2" accent3="accent3" accent4="accent4" accent5="accent5" accent6="accent6" hlink="hlink" folHlink="folHlink"/>
  <p:sldLayoutIdLst>
    <p:sldLayoutId id="2147483680" r:id="rId1"/>
  </p:sldLayoutIdLst>
  <p:transition/>
  <p:timing>
    <p:tnLst>
      <p:par>
        <p:cTn id="1" dur="indefinite" restart="never" nodeType="tmRoot"/>
      </p:par>
    </p:tnLst>
  </p:timing>
  <p:hf hdr="0" dt="0"/>
  <p:txStyles>
    <p:titleStyle>
      <a:lvl1pPr algn="l" rtl="0" eaLnBrk="0" fontAlgn="base" hangingPunct="0">
        <a:spcBef>
          <a:spcPct val="0"/>
        </a:spcBef>
        <a:spcAft>
          <a:spcPct val="0"/>
        </a:spcAft>
        <a:defRPr sz="3200">
          <a:solidFill>
            <a:schemeClr val="tx1"/>
          </a:solidFill>
          <a:latin typeface="+mj-lt"/>
          <a:ea typeface="+mj-ea"/>
          <a:cs typeface="+mj-cs"/>
          <a:sym typeface="Gill Sans"/>
        </a:defRPr>
      </a:lvl1pPr>
      <a:lvl2pPr algn="l" rtl="0" eaLnBrk="0" fontAlgn="base" hangingPunct="0">
        <a:spcBef>
          <a:spcPct val="0"/>
        </a:spcBef>
        <a:spcAft>
          <a:spcPct val="0"/>
        </a:spcAft>
        <a:defRPr sz="3200">
          <a:solidFill>
            <a:schemeClr val="tx1"/>
          </a:solidFill>
          <a:latin typeface="Gill Sans" charset="0"/>
          <a:ea typeface="ヒラギノ角ゴ ProN W3" charset="0"/>
          <a:cs typeface="ヒラギノ角ゴ ProN W3" charset="0"/>
          <a:sym typeface="Gill Sans"/>
        </a:defRPr>
      </a:lvl2pPr>
      <a:lvl3pPr algn="l" rtl="0" eaLnBrk="0" fontAlgn="base" hangingPunct="0">
        <a:spcBef>
          <a:spcPct val="0"/>
        </a:spcBef>
        <a:spcAft>
          <a:spcPct val="0"/>
        </a:spcAft>
        <a:defRPr sz="3200">
          <a:solidFill>
            <a:schemeClr val="tx1"/>
          </a:solidFill>
          <a:latin typeface="Gill Sans" charset="0"/>
          <a:ea typeface="ヒラギノ角ゴ ProN W3" charset="0"/>
          <a:cs typeface="ヒラギノ角ゴ ProN W3" charset="0"/>
          <a:sym typeface="Gill Sans"/>
        </a:defRPr>
      </a:lvl3pPr>
      <a:lvl4pPr algn="l" rtl="0" eaLnBrk="0" fontAlgn="base" hangingPunct="0">
        <a:spcBef>
          <a:spcPct val="0"/>
        </a:spcBef>
        <a:spcAft>
          <a:spcPct val="0"/>
        </a:spcAft>
        <a:defRPr sz="3200">
          <a:solidFill>
            <a:schemeClr val="tx1"/>
          </a:solidFill>
          <a:latin typeface="Gill Sans" charset="0"/>
          <a:ea typeface="ヒラギノ角ゴ ProN W3" charset="0"/>
          <a:cs typeface="ヒラギノ角ゴ ProN W3" charset="0"/>
          <a:sym typeface="Gill Sans"/>
        </a:defRPr>
      </a:lvl4pPr>
      <a:lvl5pPr algn="l" rtl="0" eaLnBrk="0" fontAlgn="base" hangingPunct="0">
        <a:spcBef>
          <a:spcPct val="0"/>
        </a:spcBef>
        <a:spcAft>
          <a:spcPct val="0"/>
        </a:spcAft>
        <a:defRPr sz="3200">
          <a:solidFill>
            <a:schemeClr val="tx1"/>
          </a:solidFill>
          <a:latin typeface="Gill Sans" charset="0"/>
          <a:ea typeface="ヒラギノ角ゴ ProN W3" charset="0"/>
          <a:cs typeface="ヒラギノ角ゴ ProN W3" charset="0"/>
          <a:sym typeface="Gill Sans"/>
        </a:defRPr>
      </a:lvl5pPr>
      <a:lvl6pPr marL="321407" algn="l" rtl="0" fontAlgn="base">
        <a:spcBef>
          <a:spcPct val="0"/>
        </a:spcBef>
        <a:spcAft>
          <a:spcPct val="0"/>
        </a:spcAft>
        <a:defRPr sz="3200">
          <a:solidFill>
            <a:schemeClr val="tx1"/>
          </a:solidFill>
          <a:latin typeface="Gill Sans" charset="0"/>
          <a:ea typeface="ヒラギノ角ゴ ProN W3" charset="0"/>
          <a:cs typeface="ヒラギノ角ゴ ProN W3" charset="0"/>
          <a:sym typeface="Gill Sans" charset="0"/>
        </a:defRPr>
      </a:lvl6pPr>
      <a:lvl7pPr marL="642816" algn="l" rtl="0" fontAlgn="base">
        <a:spcBef>
          <a:spcPct val="0"/>
        </a:spcBef>
        <a:spcAft>
          <a:spcPct val="0"/>
        </a:spcAft>
        <a:defRPr sz="3200">
          <a:solidFill>
            <a:schemeClr val="tx1"/>
          </a:solidFill>
          <a:latin typeface="Gill Sans" charset="0"/>
          <a:ea typeface="ヒラギノ角ゴ ProN W3" charset="0"/>
          <a:cs typeface="ヒラギノ角ゴ ProN W3" charset="0"/>
          <a:sym typeface="Gill Sans" charset="0"/>
        </a:defRPr>
      </a:lvl7pPr>
      <a:lvl8pPr marL="964224" algn="l" rtl="0" fontAlgn="base">
        <a:spcBef>
          <a:spcPct val="0"/>
        </a:spcBef>
        <a:spcAft>
          <a:spcPct val="0"/>
        </a:spcAft>
        <a:defRPr sz="3200">
          <a:solidFill>
            <a:schemeClr val="tx1"/>
          </a:solidFill>
          <a:latin typeface="Gill Sans" charset="0"/>
          <a:ea typeface="ヒラギノ角ゴ ProN W3" charset="0"/>
          <a:cs typeface="ヒラギノ角ゴ ProN W3" charset="0"/>
          <a:sym typeface="Gill Sans" charset="0"/>
        </a:defRPr>
      </a:lvl8pPr>
      <a:lvl9pPr marL="1285631" algn="l" rtl="0" fontAlgn="base">
        <a:spcBef>
          <a:spcPct val="0"/>
        </a:spcBef>
        <a:spcAft>
          <a:spcPct val="0"/>
        </a:spcAft>
        <a:defRPr sz="3200">
          <a:solidFill>
            <a:schemeClr val="tx1"/>
          </a:solidFill>
          <a:latin typeface="Gill Sans" charset="0"/>
          <a:ea typeface="ヒラギノ角ゴ ProN W3" charset="0"/>
          <a:cs typeface="ヒラギノ角ゴ ProN W3" charset="0"/>
          <a:sym typeface="Gill Sans" charset="0"/>
        </a:defRPr>
      </a:lvl9pPr>
    </p:titleStyle>
    <p:bodyStyle>
      <a:lvl1pPr marL="624960" indent="-401760" algn="l" rtl="0" eaLnBrk="0" fontAlgn="base" hangingPunct="0">
        <a:spcBef>
          <a:spcPts val="1687"/>
        </a:spcBef>
        <a:spcAft>
          <a:spcPct val="0"/>
        </a:spcAft>
        <a:buSzPct val="125000"/>
        <a:buFont typeface="Gill Sans"/>
        <a:buChar char="•"/>
        <a:defRPr sz="2600">
          <a:solidFill>
            <a:schemeClr val="tx1"/>
          </a:solidFill>
          <a:latin typeface="+mn-lt"/>
          <a:ea typeface="+mn-ea"/>
          <a:cs typeface="+mn-cs"/>
          <a:sym typeface="Gill Sans"/>
        </a:defRPr>
      </a:lvl1pPr>
      <a:lvl2pPr marL="937440" indent="-401760" algn="l" rtl="0" eaLnBrk="0" fontAlgn="base" hangingPunct="0">
        <a:spcBef>
          <a:spcPts val="1687"/>
        </a:spcBef>
        <a:spcAft>
          <a:spcPct val="0"/>
        </a:spcAft>
        <a:buSzPct val="100000"/>
        <a:buFont typeface="Lucida Grande"/>
        <a:buChar char="‣"/>
        <a:defRPr sz="2600">
          <a:solidFill>
            <a:schemeClr val="tx1"/>
          </a:solidFill>
          <a:latin typeface="+mn-lt"/>
          <a:ea typeface="+mn-ea"/>
          <a:cs typeface="+mn-cs"/>
          <a:sym typeface="Gill Sans"/>
        </a:defRPr>
      </a:lvl2pPr>
      <a:lvl3pPr marL="1249920" indent="-401760" algn="l" rtl="0" eaLnBrk="0" fontAlgn="base" hangingPunct="0">
        <a:spcBef>
          <a:spcPts val="1687"/>
        </a:spcBef>
        <a:spcAft>
          <a:spcPct val="0"/>
        </a:spcAft>
        <a:buSzPct val="100000"/>
        <a:buFont typeface="Gill Sans"/>
        <a:buChar char="-"/>
        <a:defRPr sz="2600">
          <a:solidFill>
            <a:schemeClr val="tx1"/>
          </a:solidFill>
          <a:latin typeface="+mn-lt"/>
          <a:ea typeface="+mn-ea"/>
          <a:cs typeface="+mn-cs"/>
          <a:sym typeface="Gill Sans"/>
        </a:defRPr>
      </a:lvl3pPr>
      <a:lvl4pPr marL="1562400" indent="-401760" algn="l" rtl="0" eaLnBrk="0" fontAlgn="base" hangingPunct="0">
        <a:spcBef>
          <a:spcPts val="1687"/>
        </a:spcBef>
        <a:spcAft>
          <a:spcPct val="0"/>
        </a:spcAft>
        <a:buSzPct val="100000"/>
        <a:buFont typeface="Gill Sans"/>
        <a:buChar char="•"/>
        <a:defRPr sz="2600">
          <a:solidFill>
            <a:schemeClr val="tx1"/>
          </a:solidFill>
          <a:latin typeface="+mn-lt"/>
          <a:ea typeface="+mn-ea"/>
          <a:cs typeface="+mn-cs"/>
          <a:sym typeface="Gill Sans"/>
        </a:defRPr>
      </a:lvl4pPr>
      <a:lvl5pPr marL="1874880" indent="-401760" algn="l" rtl="0" eaLnBrk="0" fontAlgn="base" hangingPunct="0">
        <a:spcBef>
          <a:spcPts val="1687"/>
        </a:spcBef>
        <a:spcAft>
          <a:spcPct val="0"/>
        </a:spcAft>
        <a:buSzPct val="100000"/>
        <a:buFont typeface="Gill Sans"/>
        <a:buChar char="•"/>
        <a:defRPr sz="2600">
          <a:solidFill>
            <a:schemeClr val="tx1"/>
          </a:solidFill>
          <a:latin typeface="+mn-lt"/>
          <a:ea typeface="+mn-ea"/>
          <a:cs typeface="+mn-cs"/>
          <a:sym typeface="Gill Sans"/>
        </a:defRPr>
      </a:lvl5pPr>
      <a:lvl6pPr marL="2196289" indent="-401760" algn="l" rtl="0" fontAlgn="base">
        <a:spcBef>
          <a:spcPts val="1687"/>
        </a:spcBef>
        <a:spcAft>
          <a:spcPct val="0"/>
        </a:spcAft>
        <a:buSzPct val="100000"/>
        <a:buFont typeface="Gill Sans" charset="0"/>
        <a:buChar char="•"/>
        <a:defRPr sz="2600">
          <a:solidFill>
            <a:schemeClr val="tx1"/>
          </a:solidFill>
          <a:latin typeface="+mn-lt"/>
          <a:ea typeface="+mn-ea"/>
          <a:cs typeface="+mn-cs"/>
          <a:sym typeface="Gill Sans" charset="0"/>
        </a:defRPr>
      </a:lvl6pPr>
      <a:lvl7pPr marL="2517695" indent="-401760" algn="l" rtl="0" fontAlgn="base">
        <a:spcBef>
          <a:spcPts val="1687"/>
        </a:spcBef>
        <a:spcAft>
          <a:spcPct val="0"/>
        </a:spcAft>
        <a:buSzPct val="100000"/>
        <a:buFont typeface="Gill Sans" charset="0"/>
        <a:buChar char="•"/>
        <a:defRPr sz="2600">
          <a:solidFill>
            <a:schemeClr val="tx1"/>
          </a:solidFill>
          <a:latin typeface="+mn-lt"/>
          <a:ea typeface="+mn-ea"/>
          <a:cs typeface="+mn-cs"/>
          <a:sym typeface="Gill Sans" charset="0"/>
        </a:defRPr>
      </a:lvl7pPr>
      <a:lvl8pPr marL="2839104" indent="-401760" algn="l" rtl="0" fontAlgn="base">
        <a:spcBef>
          <a:spcPts val="1687"/>
        </a:spcBef>
        <a:spcAft>
          <a:spcPct val="0"/>
        </a:spcAft>
        <a:buSzPct val="100000"/>
        <a:buFont typeface="Gill Sans" charset="0"/>
        <a:buChar char="•"/>
        <a:defRPr sz="2600">
          <a:solidFill>
            <a:schemeClr val="tx1"/>
          </a:solidFill>
          <a:latin typeface="+mn-lt"/>
          <a:ea typeface="+mn-ea"/>
          <a:cs typeface="+mn-cs"/>
          <a:sym typeface="Gill Sans" charset="0"/>
        </a:defRPr>
      </a:lvl8pPr>
      <a:lvl9pPr marL="3160513" indent="-401760" algn="l" rtl="0" fontAlgn="base">
        <a:spcBef>
          <a:spcPts val="1687"/>
        </a:spcBef>
        <a:spcAft>
          <a:spcPct val="0"/>
        </a:spcAft>
        <a:buSzPct val="100000"/>
        <a:buFont typeface="Gill Sans" charset="0"/>
        <a:buChar char="•"/>
        <a:defRPr sz="2600">
          <a:solidFill>
            <a:schemeClr val="tx1"/>
          </a:solidFill>
          <a:latin typeface="+mn-lt"/>
          <a:ea typeface="+mn-ea"/>
          <a:cs typeface="+mn-cs"/>
          <a:sym typeface="Gill Sans" charset="0"/>
        </a:defRPr>
      </a:lvl9pPr>
    </p:bodyStyle>
    <p:otherStyle>
      <a:defPPr>
        <a:defRPr lang="es-ES"/>
      </a:defPPr>
      <a:lvl1pPr marL="0" algn="l" defTabSz="321407" rtl="0" eaLnBrk="1" latinLnBrk="0" hangingPunct="1">
        <a:defRPr sz="1300" kern="1200">
          <a:solidFill>
            <a:schemeClr val="tx1"/>
          </a:solidFill>
          <a:latin typeface="+mn-lt"/>
          <a:ea typeface="+mn-ea"/>
          <a:cs typeface="+mn-cs"/>
        </a:defRPr>
      </a:lvl1pPr>
      <a:lvl2pPr marL="321407" algn="l" defTabSz="321407" rtl="0" eaLnBrk="1" latinLnBrk="0" hangingPunct="1">
        <a:defRPr sz="1300" kern="1200">
          <a:solidFill>
            <a:schemeClr val="tx1"/>
          </a:solidFill>
          <a:latin typeface="+mn-lt"/>
          <a:ea typeface="+mn-ea"/>
          <a:cs typeface="+mn-cs"/>
        </a:defRPr>
      </a:lvl2pPr>
      <a:lvl3pPr marL="642816" algn="l" defTabSz="321407" rtl="0" eaLnBrk="1" latinLnBrk="0" hangingPunct="1">
        <a:defRPr sz="1300" kern="1200">
          <a:solidFill>
            <a:schemeClr val="tx1"/>
          </a:solidFill>
          <a:latin typeface="+mn-lt"/>
          <a:ea typeface="+mn-ea"/>
          <a:cs typeface="+mn-cs"/>
        </a:defRPr>
      </a:lvl3pPr>
      <a:lvl4pPr marL="964224" algn="l" defTabSz="321407" rtl="0" eaLnBrk="1" latinLnBrk="0" hangingPunct="1">
        <a:defRPr sz="1300" kern="1200">
          <a:solidFill>
            <a:schemeClr val="tx1"/>
          </a:solidFill>
          <a:latin typeface="+mn-lt"/>
          <a:ea typeface="+mn-ea"/>
          <a:cs typeface="+mn-cs"/>
        </a:defRPr>
      </a:lvl4pPr>
      <a:lvl5pPr marL="1285631" algn="l" defTabSz="321407" rtl="0" eaLnBrk="1" latinLnBrk="0" hangingPunct="1">
        <a:defRPr sz="1300" kern="1200">
          <a:solidFill>
            <a:schemeClr val="tx1"/>
          </a:solidFill>
          <a:latin typeface="+mn-lt"/>
          <a:ea typeface="+mn-ea"/>
          <a:cs typeface="+mn-cs"/>
        </a:defRPr>
      </a:lvl5pPr>
      <a:lvl6pPr marL="1607041" algn="l" defTabSz="321407" rtl="0" eaLnBrk="1" latinLnBrk="0" hangingPunct="1">
        <a:defRPr sz="1300" kern="1200">
          <a:solidFill>
            <a:schemeClr val="tx1"/>
          </a:solidFill>
          <a:latin typeface="+mn-lt"/>
          <a:ea typeface="+mn-ea"/>
          <a:cs typeface="+mn-cs"/>
        </a:defRPr>
      </a:lvl6pPr>
      <a:lvl7pPr marL="1928447" algn="l" defTabSz="321407" rtl="0" eaLnBrk="1" latinLnBrk="0" hangingPunct="1">
        <a:defRPr sz="1300" kern="1200">
          <a:solidFill>
            <a:schemeClr val="tx1"/>
          </a:solidFill>
          <a:latin typeface="+mn-lt"/>
          <a:ea typeface="+mn-ea"/>
          <a:cs typeface="+mn-cs"/>
        </a:defRPr>
      </a:lvl7pPr>
      <a:lvl8pPr marL="2249856" algn="l" defTabSz="321407" rtl="0" eaLnBrk="1" latinLnBrk="0" hangingPunct="1">
        <a:defRPr sz="1300" kern="1200">
          <a:solidFill>
            <a:schemeClr val="tx1"/>
          </a:solidFill>
          <a:latin typeface="+mn-lt"/>
          <a:ea typeface="+mn-ea"/>
          <a:cs typeface="+mn-cs"/>
        </a:defRPr>
      </a:lvl8pPr>
      <a:lvl9pPr marL="2571264" algn="l" defTabSz="321407" rtl="0" eaLnBrk="1" latinLnBrk="0" hangingPunct="1">
        <a:defRPr sz="13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3"/>
          <p:cNvSpPr>
            <a:spLocks noGrp="1" noChangeArrowheads="1"/>
          </p:cNvSpPr>
          <p:nvPr>
            <p:ph type="title"/>
          </p:nvPr>
        </p:nvSpPr>
        <p:spPr bwMode="auto">
          <a:xfrm>
            <a:off x="206375" y="260350"/>
            <a:ext cx="8229600" cy="90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de-DE" altLang="de-DE" smtClean="0"/>
              <a:t>TITELMASTERFORMAT</a:t>
            </a:r>
            <a:br>
              <a:rPr lang="de-DE" altLang="de-DE" smtClean="0"/>
            </a:br>
            <a:r>
              <a:rPr lang="de-DE" altLang="de-DE" smtClean="0"/>
              <a:t>Unterzeile manuell auf Seite umfärben</a:t>
            </a:r>
          </a:p>
        </p:txBody>
      </p:sp>
      <p:sp>
        <p:nvSpPr>
          <p:cNvPr id="1027" name="Rectangle 4"/>
          <p:cNvSpPr>
            <a:spLocks noGrp="1" noChangeArrowheads="1"/>
          </p:cNvSpPr>
          <p:nvPr>
            <p:ph type="body" idx="1"/>
          </p:nvPr>
        </p:nvSpPr>
        <p:spPr bwMode="auto">
          <a:xfrm>
            <a:off x="250825" y="1484313"/>
            <a:ext cx="8229600" cy="395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de-DE" altLang="de-DE" smtClean="0"/>
              <a:t>Die farbigen Sekundärfarben fungieren sowohl als Codierung (Navigation) innerhalb der Kommunikation als auch zur Auflockerung des gesamten visuellen Auftritts. </a:t>
            </a:r>
          </a:p>
          <a:p>
            <a:pPr lvl="1"/>
            <a:r>
              <a:rPr lang="de-DE" altLang="de-DE" smtClean="0"/>
              <a:t>Mastertextformat bearbeiten</a:t>
            </a:r>
          </a:p>
          <a:p>
            <a:pPr lvl="1"/>
            <a:r>
              <a:rPr lang="de-DE" altLang="de-DE" smtClean="0"/>
              <a:t>Als weitere Sekundärfarben ergänzen drei Grautöne Seriosität und Neutralität.</a:t>
            </a:r>
          </a:p>
          <a:p>
            <a:pPr lvl="1"/>
            <a:r>
              <a:rPr lang="de-DE" altLang="de-DE" smtClean="0"/>
              <a:t>Die farbigen Sekundärfarben fungieren sowohl als Codierung (Navigation) innerhalb der Kommunikation als auch zur Auflockerung des gesamten visuellen Auftritts.</a:t>
            </a:r>
          </a:p>
          <a:p>
            <a:pPr lvl="2"/>
            <a:r>
              <a:rPr lang="de-DE" altLang="de-DE" smtClean="0"/>
              <a:t>Punkt x</a:t>
            </a:r>
          </a:p>
          <a:p>
            <a:pPr lvl="2"/>
            <a:r>
              <a:rPr lang="de-DE" altLang="de-DE" smtClean="0"/>
              <a:t>Punkt y</a:t>
            </a:r>
          </a:p>
        </p:txBody>
      </p:sp>
      <p:sp>
        <p:nvSpPr>
          <p:cNvPr id="3077" name="Rectangle 5"/>
          <p:cNvSpPr>
            <a:spLocks noGrp="1" noChangeArrowheads="1"/>
          </p:cNvSpPr>
          <p:nvPr>
            <p:ph type="sldNum" sz="quarter" idx="4"/>
          </p:nvPr>
        </p:nvSpPr>
        <p:spPr bwMode="auto">
          <a:xfrm>
            <a:off x="34925" y="63087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800">
                <a:solidFill>
                  <a:schemeClr val="bg1"/>
                </a:solidFill>
                <a:latin typeface="Arial" charset="0"/>
                <a:cs typeface="+mn-cs"/>
              </a:defRPr>
            </a:lvl1pPr>
          </a:lstStyle>
          <a:p>
            <a:pPr defTabSz="914400" fontAlgn="base">
              <a:spcBef>
                <a:spcPct val="0"/>
              </a:spcBef>
              <a:spcAft>
                <a:spcPct val="0"/>
              </a:spcAft>
              <a:defRPr/>
            </a:pPr>
            <a:r>
              <a:rPr lang="de-DE">
                <a:solidFill>
                  <a:srgbClr val="FFFFFF"/>
                </a:solidFill>
              </a:rPr>
              <a:t>SEITE </a:t>
            </a:r>
            <a:fld id="{97A71DC1-65EA-4E7A-9E70-48ED277F4F85}" type="slidenum">
              <a:rPr lang="de-DE">
                <a:solidFill>
                  <a:srgbClr val="FFFFFF"/>
                </a:solidFill>
              </a:rPr>
              <a:pPr defTabSz="914400" fontAlgn="base">
                <a:spcBef>
                  <a:spcPct val="0"/>
                </a:spcBef>
                <a:spcAft>
                  <a:spcPct val="0"/>
                </a:spcAft>
                <a:defRPr/>
              </a:pPr>
              <a:t>‹Nr.›</a:t>
            </a:fld>
            <a:endParaRPr lang="de-DE">
              <a:solidFill>
                <a:srgbClr val="FFFFFF"/>
              </a:solidFill>
            </a:endParaRPr>
          </a:p>
        </p:txBody>
      </p:sp>
      <p:pic>
        <p:nvPicPr>
          <p:cNvPr id="1029" name="Picture 7" descr="folien_footer_energie"/>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0" y="6626225"/>
            <a:ext cx="9144000"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0" name="Picture 11" descr="HG_LOGO_S_ENG_RGB"/>
          <p:cNvPicPr>
            <a:picLocks noChangeAspect="1" noChangeArrowheads="1"/>
          </p:cNvPicPr>
          <p:nvPr userDrawn="1"/>
        </p:nvPicPr>
        <p:blipFill>
          <a:blip r:embed="rId4" cstate="screen">
            <a:extLst>
              <a:ext uri="{28A0092B-C50C-407E-A947-70E740481C1C}">
                <a14:useLocalDpi xmlns:a14="http://schemas.microsoft.com/office/drawing/2010/main"/>
              </a:ext>
            </a:extLst>
          </a:blip>
          <a:srcRect/>
          <a:stretch>
            <a:fillRect/>
          </a:stretch>
        </p:blipFill>
        <p:spPr bwMode="auto">
          <a:xfrm>
            <a:off x="7375525" y="6000750"/>
            <a:ext cx="1433513" cy="633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3682" r:id="rId1"/>
  </p:sldLayoutIdLst>
  <p:txStyles>
    <p:titleStyle>
      <a:lvl1pPr algn="l" rtl="0" eaLnBrk="0" fontAlgn="base" hangingPunct="0">
        <a:lnSpc>
          <a:spcPts val="3200"/>
        </a:lnSpc>
        <a:spcBef>
          <a:spcPct val="0"/>
        </a:spcBef>
        <a:spcAft>
          <a:spcPct val="0"/>
        </a:spcAft>
        <a:defRPr sz="3000" b="1">
          <a:solidFill>
            <a:srgbClr val="00589C"/>
          </a:solidFill>
          <a:latin typeface="+mj-lt"/>
          <a:ea typeface="+mj-ea"/>
          <a:cs typeface="+mj-cs"/>
        </a:defRPr>
      </a:lvl1pPr>
      <a:lvl2pPr algn="l" rtl="0" eaLnBrk="0" fontAlgn="base" hangingPunct="0">
        <a:lnSpc>
          <a:spcPts val="3200"/>
        </a:lnSpc>
        <a:spcBef>
          <a:spcPct val="0"/>
        </a:spcBef>
        <a:spcAft>
          <a:spcPct val="0"/>
        </a:spcAft>
        <a:defRPr sz="3000" b="1">
          <a:solidFill>
            <a:srgbClr val="00589C"/>
          </a:solidFill>
          <a:latin typeface="Arial" charset="0"/>
          <a:cs typeface="Arial" charset="0"/>
        </a:defRPr>
      </a:lvl2pPr>
      <a:lvl3pPr algn="l" rtl="0" eaLnBrk="0" fontAlgn="base" hangingPunct="0">
        <a:lnSpc>
          <a:spcPts val="3200"/>
        </a:lnSpc>
        <a:spcBef>
          <a:spcPct val="0"/>
        </a:spcBef>
        <a:spcAft>
          <a:spcPct val="0"/>
        </a:spcAft>
        <a:defRPr sz="3000" b="1">
          <a:solidFill>
            <a:srgbClr val="00589C"/>
          </a:solidFill>
          <a:latin typeface="Arial" charset="0"/>
          <a:cs typeface="Arial" charset="0"/>
        </a:defRPr>
      </a:lvl3pPr>
      <a:lvl4pPr algn="l" rtl="0" eaLnBrk="0" fontAlgn="base" hangingPunct="0">
        <a:lnSpc>
          <a:spcPts val="3200"/>
        </a:lnSpc>
        <a:spcBef>
          <a:spcPct val="0"/>
        </a:spcBef>
        <a:spcAft>
          <a:spcPct val="0"/>
        </a:spcAft>
        <a:defRPr sz="3000" b="1">
          <a:solidFill>
            <a:srgbClr val="00589C"/>
          </a:solidFill>
          <a:latin typeface="Arial" charset="0"/>
          <a:cs typeface="Arial" charset="0"/>
        </a:defRPr>
      </a:lvl4pPr>
      <a:lvl5pPr algn="l" rtl="0" eaLnBrk="0" fontAlgn="base" hangingPunct="0">
        <a:lnSpc>
          <a:spcPts val="3200"/>
        </a:lnSpc>
        <a:spcBef>
          <a:spcPct val="0"/>
        </a:spcBef>
        <a:spcAft>
          <a:spcPct val="0"/>
        </a:spcAft>
        <a:defRPr sz="3000" b="1">
          <a:solidFill>
            <a:srgbClr val="00589C"/>
          </a:solidFill>
          <a:latin typeface="Arial" charset="0"/>
          <a:cs typeface="Arial" charset="0"/>
        </a:defRPr>
      </a:lvl5pPr>
      <a:lvl6pPr marL="457200" algn="l" rtl="0" fontAlgn="base">
        <a:lnSpc>
          <a:spcPts val="3200"/>
        </a:lnSpc>
        <a:spcBef>
          <a:spcPct val="0"/>
        </a:spcBef>
        <a:spcAft>
          <a:spcPct val="0"/>
        </a:spcAft>
        <a:defRPr sz="3000" b="1">
          <a:solidFill>
            <a:srgbClr val="00589C"/>
          </a:solidFill>
          <a:latin typeface="Arial" charset="0"/>
          <a:cs typeface="Arial" charset="0"/>
        </a:defRPr>
      </a:lvl6pPr>
      <a:lvl7pPr marL="914400" algn="l" rtl="0" fontAlgn="base">
        <a:lnSpc>
          <a:spcPts val="3200"/>
        </a:lnSpc>
        <a:spcBef>
          <a:spcPct val="0"/>
        </a:spcBef>
        <a:spcAft>
          <a:spcPct val="0"/>
        </a:spcAft>
        <a:defRPr sz="3000" b="1">
          <a:solidFill>
            <a:srgbClr val="00589C"/>
          </a:solidFill>
          <a:latin typeface="Arial" charset="0"/>
          <a:cs typeface="Arial" charset="0"/>
        </a:defRPr>
      </a:lvl7pPr>
      <a:lvl8pPr marL="1371600" algn="l" rtl="0" fontAlgn="base">
        <a:lnSpc>
          <a:spcPts val="3200"/>
        </a:lnSpc>
        <a:spcBef>
          <a:spcPct val="0"/>
        </a:spcBef>
        <a:spcAft>
          <a:spcPct val="0"/>
        </a:spcAft>
        <a:defRPr sz="3000" b="1">
          <a:solidFill>
            <a:srgbClr val="00589C"/>
          </a:solidFill>
          <a:latin typeface="Arial" charset="0"/>
          <a:cs typeface="Arial" charset="0"/>
        </a:defRPr>
      </a:lvl8pPr>
      <a:lvl9pPr marL="1828800" algn="l" rtl="0" fontAlgn="base">
        <a:lnSpc>
          <a:spcPts val="3200"/>
        </a:lnSpc>
        <a:spcBef>
          <a:spcPct val="0"/>
        </a:spcBef>
        <a:spcAft>
          <a:spcPct val="0"/>
        </a:spcAft>
        <a:defRPr sz="3000" b="1">
          <a:solidFill>
            <a:srgbClr val="00589C"/>
          </a:solidFill>
          <a:latin typeface="Arial" charset="0"/>
          <a:cs typeface="Arial" charset="0"/>
        </a:defRPr>
      </a:lvl9pPr>
    </p:titleStyle>
    <p:bodyStyle>
      <a:lvl1pPr marL="342900" indent="-342900"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ea typeface="+mn-ea"/>
          <a:cs typeface="+mn-cs"/>
        </a:defRPr>
      </a:lvl1pPr>
      <a:lvl2pPr marL="444500" indent="-265113"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cs typeface="+mn-cs"/>
        </a:defRPr>
      </a:lvl2pPr>
      <a:lvl3pPr marL="901700" indent="-277813"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cs typeface="+mn-cs"/>
        </a:defRPr>
      </a:lvl3pPr>
      <a:lvl4pPr marL="2365375" indent="-381000" algn="l" rtl="0" eaLnBrk="0" fontAlgn="base" hangingPunct="0">
        <a:spcBef>
          <a:spcPct val="20000"/>
        </a:spcBef>
        <a:spcAft>
          <a:spcPct val="0"/>
        </a:spcAft>
        <a:buChar char="–"/>
        <a:defRPr sz="2000">
          <a:solidFill>
            <a:schemeClr val="tx1"/>
          </a:solidFill>
          <a:latin typeface="+mn-lt"/>
          <a:cs typeface="+mn-cs"/>
        </a:defRPr>
      </a:lvl4pPr>
      <a:lvl5pPr marL="2925763" indent="-381000" algn="l" rtl="0" eaLnBrk="0" fontAlgn="base" hangingPunct="0">
        <a:spcBef>
          <a:spcPct val="20000"/>
        </a:spcBef>
        <a:spcAft>
          <a:spcPct val="0"/>
        </a:spcAft>
        <a:buChar char="»"/>
        <a:defRPr sz="2000">
          <a:solidFill>
            <a:schemeClr val="tx1"/>
          </a:solidFill>
          <a:latin typeface="+mn-lt"/>
          <a:cs typeface="+mn-cs"/>
        </a:defRPr>
      </a:lvl5pPr>
      <a:lvl6pPr marL="3382963" indent="-381000" algn="l" rtl="0" fontAlgn="base">
        <a:spcBef>
          <a:spcPct val="20000"/>
        </a:spcBef>
        <a:spcAft>
          <a:spcPct val="0"/>
        </a:spcAft>
        <a:buChar char="»"/>
        <a:defRPr sz="2000">
          <a:solidFill>
            <a:schemeClr val="tx1"/>
          </a:solidFill>
          <a:latin typeface="+mn-lt"/>
          <a:cs typeface="+mn-cs"/>
        </a:defRPr>
      </a:lvl6pPr>
      <a:lvl7pPr marL="3840163" indent="-381000" algn="l" rtl="0" fontAlgn="base">
        <a:spcBef>
          <a:spcPct val="20000"/>
        </a:spcBef>
        <a:spcAft>
          <a:spcPct val="0"/>
        </a:spcAft>
        <a:buChar char="»"/>
        <a:defRPr sz="2000">
          <a:solidFill>
            <a:schemeClr val="tx1"/>
          </a:solidFill>
          <a:latin typeface="+mn-lt"/>
          <a:cs typeface="+mn-cs"/>
        </a:defRPr>
      </a:lvl7pPr>
      <a:lvl8pPr marL="4297363" indent="-381000" algn="l" rtl="0" fontAlgn="base">
        <a:spcBef>
          <a:spcPct val="20000"/>
        </a:spcBef>
        <a:spcAft>
          <a:spcPct val="0"/>
        </a:spcAft>
        <a:buChar char="»"/>
        <a:defRPr sz="2000">
          <a:solidFill>
            <a:schemeClr val="tx1"/>
          </a:solidFill>
          <a:latin typeface="+mn-lt"/>
          <a:cs typeface="+mn-cs"/>
        </a:defRPr>
      </a:lvl8pPr>
      <a:lvl9pPr marL="4754563" indent="-381000" algn="l" rtl="0" fontAlgn="base">
        <a:spcBef>
          <a:spcPct val="20000"/>
        </a:spcBef>
        <a:spcAft>
          <a:spcPct val="0"/>
        </a:spcAft>
        <a:buChar char="»"/>
        <a:defRPr sz="2000">
          <a:solidFill>
            <a:schemeClr val="tx1"/>
          </a:solidFill>
          <a:latin typeface="+mn-lt"/>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3"/>
          <p:cNvSpPr>
            <a:spLocks noGrp="1" noChangeArrowheads="1"/>
          </p:cNvSpPr>
          <p:nvPr>
            <p:ph type="title"/>
          </p:nvPr>
        </p:nvSpPr>
        <p:spPr bwMode="auto">
          <a:xfrm>
            <a:off x="206375" y="260350"/>
            <a:ext cx="8229600" cy="90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de-DE" altLang="de-DE" smtClean="0"/>
              <a:t>TITELMASTERFORMAT</a:t>
            </a:r>
            <a:br>
              <a:rPr lang="de-DE" altLang="de-DE" smtClean="0"/>
            </a:br>
            <a:r>
              <a:rPr lang="de-DE" altLang="de-DE" smtClean="0"/>
              <a:t>Unterzeile manuell auf Seite umfärben</a:t>
            </a:r>
          </a:p>
        </p:txBody>
      </p:sp>
      <p:sp>
        <p:nvSpPr>
          <p:cNvPr id="1027" name="Rectangle 4"/>
          <p:cNvSpPr>
            <a:spLocks noGrp="1" noChangeArrowheads="1"/>
          </p:cNvSpPr>
          <p:nvPr>
            <p:ph type="body" idx="1"/>
          </p:nvPr>
        </p:nvSpPr>
        <p:spPr bwMode="auto">
          <a:xfrm>
            <a:off x="250825" y="1484313"/>
            <a:ext cx="8229600" cy="395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de-DE" altLang="de-DE" smtClean="0"/>
              <a:t>Die farbigen Sekundärfarben fungieren sowohl als Codierung (Navigation) innerhalb der Kommunikation als auch zur Auflockerung des gesamten visuellen Auftritts. </a:t>
            </a:r>
          </a:p>
          <a:p>
            <a:pPr lvl="1"/>
            <a:r>
              <a:rPr lang="de-DE" altLang="de-DE" smtClean="0"/>
              <a:t>Mastertextformat bearbeiten</a:t>
            </a:r>
          </a:p>
          <a:p>
            <a:pPr lvl="1"/>
            <a:r>
              <a:rPr lang="de-DE" altLang="de-DE" smtClean="0"/>
              <a:t>Als weitere Sekundärfarben ergänzen drei Grautöne Seriosität und Neutralität.</a:t>
            </a:r>
          </a:p>
          <a:p>
            <a:pPr lvl="1"/>
            <a:r>
              <a:rPr lang="de-DE" altLang="de-DE" smtClean="0"/>
              <a:t>Die farbigen Sekundärfarben fungieren sowohl als Codierung (Navigation) innerhalb der Kommunikation als auch zur Auflockerung des gesamten visuellen Auftritts.</a:t>
            </a:r>
          </a:p>
          <a:p>
            <a:pPr lvl="2"/>
            <a:r>
              <a:rPr lang="de-DE" altLang="de-DE" smtClean="0"/>
              <a:t>Punkt x</a:t>
            </a:r>
          </a:p>
          <a:p>
            <a:pPr lvl="2"/>
            <a:r>
              <a:rPr lang="de-DE" altLang="de-DE" smtClean="0"/>
              <a:t>Punkt y</a:t>
            </a:r>
          </a:p>
        </p:txBody>
      </p:sp>
      <p:sp>
        <p:nvSpPr>
          <p:cNvPr id="3077" name="Rectangle 5"/>
          <p:cNvSpPr>
            <a:spLocks noGrp="1" noChangeArrowheads="1"/>
          </p:cNvSpPr>
          <p:nvPr>
            <p:ph type="sldNum" sz="quarter" idx="4"/>
          </p:nvPr>
        </p:nvSpPr>
        <p:spPr bwMode="auto">
          <a:xfrm>
            <a:off x="34925" y="63087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800">
                <a:solidFill>
                  <a:schemeClr val="bg1"/>
                </a:solidFill>
                <a:latin typeface="Arial" charset="0"/>
                <a:cs typeface="+mn-cs"/>
              </a:defRPr>
            </a:lvl1pPr>
          </a:lstStyle>
          <a:p>
            <a:pPr defTabSz="914400" fontAlgn="base">
              <a:spcBef>
                <a:spcPct val="0"/>
              </a:spcBef>
              <a:spcAft>
                <a:spcPct val="0"/>
              </a:spcAft>
              <a:defRPr/>
            </a:pPr>
            <a:r>
              <a:rPr lang="de-DE">
                <a:solidFill>
                  <a:srgbClr val="FFFFFF"/>
                </a:solidFill>
              </a:rPr>
              <a:t>SEITE </a:t>
            </a:r>
            <a:fld id="{97A71DC1-65EA-4E7A-9E70-48ED277F4F85}" type="slidenum">
              <a:rPr lang="de-DE">
                <a:solidFill>
                  <a:srgbClr val="FFFFFF"/>
                </a:solidFill>
              </a:rPr>
              <a:pPr defTabSz="914400" fontAlgn="base">
                <a:spcBef>
                  <a:spcPct val="0"/>
                </a:spcBef>
                <a:spcAft>
                  <a:spcPct val="0"/>
                </a:spcAft>
                <a:defRPr/>
              </a:pPr>
              <a:t>‹Nr.›</a:t>
            </a:fld>
            <a:endParaRPr lang="de-DE">
              <a:solidFill>
                <a:srgbClr val="FFFFFF"/>
              </a:solidFill>
            </a:endParaRPr>
          </a:p>
        </p:txBody>
      </p:sp>
      <p:pic>
        <p:nvPicPr>
          <p:cNvPr id="1029" name="Picture 7" descr="folien_footer_energie"/>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0" y="6626225"/>
            <a:ext cx="9144000"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0" name="Picture 11" descr="HG_LOGO_S_ENG_RGB"/>
          <p:cNvPicPr>
            <a:picLocks noChangeAspect="1" noChangeArrowheads="1"/>
          </p:cNvPicPr>
          <p:nvPr userDrawn="1"/>
        </p:nvPicPr>
        <p:blipFill>
          <a:blip r:embed="rId4" cstate="screen">
            <a:extLst>
              <a:ext uri="{28A0092B-C50C-407E-A947-70E740481C1C}">
                <a14:useLocalDpi xmlns:a14="http://schemas.microsoft.com/office/drawing/2010/main"/>
              </a:ext>
            </a:extLst>
          </a:blip>
          <a:srcRect/>
          <a:stretch>
            <a:fillRect/>
          </a:stretch>
        </p:blipFill>
        <p:spPr bwMode="auto">
          <a:xfrm>
            <a:off x="7375525" y="6000750"/>
            <a:ext cx="1433513" cy="633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3684" r:id="rId1"/>
  </p:sldLayoutIdLst>
  <p:txStyles>
    <p:titleStyle>
      <a:lvl1pPr algn="l" rtl="0" eaLnBrk="0" fontAlgn="base" hangingPunct="0">
        <a:lnSpc>
          <a:spcPts val="3200"/>
        </a:lnSpc>
        <a:spcBef>
          <a:spcPct val="0"/>
        </a:spcBef>
        <a:spcAft>
          <a:spcPct val="0"/>
        </a:spcAft>
        <a:defRPr sz="3000" b="1">
          <a:solidFill>
            <a:srgbClr val="00589C"/>
          </a:solidFill>
          <a:latin typeface="+mj-lt"/>
          <a:ea typeface="+mj-ea"/>
          <a:cs typeface="+mj-cs"/>
        </a:defRPr>
      </a:lvl1pPr>
      <a:lvl2pPr algn="l" rtl="0" eaLnBrk="0" fontAlgn="base" hangingPunct="0">
        <a:lnSpc>
          <a:spcPts val="3200"/>
        </a:lnSpc>
        <a:spcBef>
          <a:spcPct val="0"/>
        </a:spcBef>
        <a:spcAft>
          <a:spcPct val="0"/>
        </a:spcAft>
        <a:defRPr sz="3000" b="1">
          <a:solidFill>
            <a:srgbClr val="00589C"/>
          </a:solidFill>
          <a:latin typeface="Arial" charset="0"/>
          <a:cs typeface="Arial" charset="0"/>
        </a:defRPr>
      </a:lvl2pPr>
      <a:lvl3pPr algn="l" rtl="0" eaLnBrk="0" fontAlgn="base" hangingPunct="0">
        <a:lnSpc>
          <a:spcPts val="3200"/>
        </a:lnSpc>
        <a:spcBef>
          <a:spcPct val="0"/>
        </a:spcBef>
        <a:spcAft>
          <a:spcPct val="0"/>
        </a:spcAft>
        <a:defRPr sz="3000" b="1">
          <a:solidFill>
            <a:srgbClr val="00589C"/>
          </a:solidFill>
          <a:latin typeface="Arial" charset="0"/>
          <a:cs typeface="Arial" charset="0"/>
        </a:defRPr>
      </a:lvl3pPr>
      <a:lvl4pPr algn="l" rtl="0" eaLnBrk="0" fontAlgn="base" hangingPunct="0">
        <a:lnSpc>
          <a:spcPts val="3200"/>
        </a:lnSpc>
        <a:spcBef>
          <a:spcPct val="0"/>
        </a:spcBef>
        <a:spcAft>
          <a:spcPct val="0"/>
        </a:spcAft>
        <a:defRPr sz="3000" b="1">
          <a:solidFill>
            <a:srgbClr val="00589C"/>
          </a:solidFill>
          <a:latin typeface="Arial" charset="0"/>
          <a:cs typeface="Arial" charset="0"/>
        </a:defRPr>
      </a:lvl4pPr>
      <a:lvl5pPr algn="l" rtl="0" eaLnBrk="0" fontAlgn="base" hangingPunct="0">
        <a:lnSpc>
          <a:spcPts val="3200"/>
        </a:lnSpc>
        <a:spcBef>
          <a:spcPct val="0"/>
        </a:spcBef>
        <a:spcAft>
          <a:spcPct val="0"/>
        </a:spcAft>
        <a:defRPr sz="3000" b="1">
          <a:solidFill>
            <a:srgbClr val="00589C"/>
          </a:solidFill>
          <a:latin typeface="Arial" charset="0"/>
          <a:cs typeface="Arial" charset="0"/>
        </a:defRPr>
      </a:lvl5pPr>
      <a:lvl6pPr marL="457200" algn="l" rtl="0" fontAlgn="base">
        <a:lnSpc>
          <a:spcPts val="3200"/>
        </a:lnSpc>
        <a:spcBef>
          <a:spcPct val="0"/>
        </a:spcBef>
        <a:spcAft>
          <a:spcPct val="0"/>
        </a:spcAft>
        <a:defRPr sz="3000" b="1">
          <a:solidFill>
            <a:srgbClr val="00589C"/>
          </a:solidFill>
          <a:latin typeface="Arial" charset="0"/>
          <a:cs typeface="Arial" charset="0"/>
        </a:defRPr>
      </a:lvl6pPr>
      <a:lvl7pPr marL="914400" algn="l" rtl="0" fontAlgn="base">
        <a:lnSpc>
          <a:spcPts val="3200"/>
        </a:lnSpc>
        <a:spcBef>
          <a:spcPct val="0"/>
        </a:spcBef>
        <a:spcAft>
          <a:spcPct val="0"/>
        </a:spcAft>
        <a:defRPr sz="3000" b="1">
          <a:solidFill>
            <a:srgbClr val="00589C"/>
          </a:solidFill>
          <a:latin typeface="Arial" charset="0"/>
          <a:cs typeface="Arial" charset="0"/>
        </a:defRPr>
      </a:lvl7pPr>
      <a:lvl8pPr marL="1371600" algn="l" rtl="0" fontAlgn="base">
        <a:lnSpc>
          <a:spcPts val="3200"/>
        </a:lnSpc>
        <a:spcBef>
          <a:spcPct val="0"/>
        </a:spcBef>
        <a:spcAft>
          <a:spcPct val="0"/>
        </a:spcAft>
        <a:defRPr sz="3000" b="1">
          <a:solidFill>
            <a:srgbClr val="00589C"/>
          </a:solidFill>
          <a:latin typeface="Arial" charset="0"/>
          <a:cs typeface="Arial" charset="0"/>
        </a:defRPr>
      </a:lvl8pPr>
      <a:lvl9pPr marL="1828800" algn="l" rtl="0" fontAlgn="base">
        <a:lnSpc>
          <a:spcPts val="3200"/>
        </a:lnSpc>
        <a:spcBef>
          <a:spcPct val="0"/>
        </a:spcBef>
        <a:spcAft>
          <a:spcPct val="0"/>
        </a:spcAft>
        <a:defRPr sz="3000" b="1">
          <a:solidFill>
            <a:srgbClr val="00589C"/>
          </a:solidFill>
          <a:latin typeface="Arial" charset="0"/>
          <a:cs typeface="Arial" charset="0"/>
        </a:defRPr>
      </a:lvl9pPr>
    </p:titleStyle>
    <p:bodyStyle>
      <a:lvl1pPr marL="342900" indent="-342900"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ea typeface="+mn-ea"/>
          <a:cs typeface="+mn-cs"/>
        </a:defRPr>
      </a:lvl1pPr>
      <a:lvl2pPr marL="444500" indent="-265113"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cs typeface="+mn-cs"/>
        </a:defRPr>
      </a:lvl2pPr>
      <a:lvl3pPr marL="901700" indent="-277813"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cs typeface="+mn-cs"/>
        </a:defRPr>
      </a:lvl3pPr>
      <a:lvl4pPr marL="2365375" indent="-381000" algn="l" rtl="0" eaLnBrk="0" fontAlgn="base" hangingPunct="0">
        <a:spcBef>
          <a:spcPct val="20000"/>
        </a:spcBef>
        <a:spcAft>
          <a:spcPct val="0"/>
        </a:spcAft>
        <a:buChar char="–"/>
        <a:defRPr sz="2000">
          <a:solidFill>
            <a:schemeClr val="tx1"/>
          </a:solidFill>
          <a:latin typeface="+mn-lt"/>
          <a:cs typeface="+mn-cs"/>
        </a:defRPr>
      </a:lvl4pPr>
      <a:lvl5pPr marL="2925763" indent="-381000" algn="l" rtl="0" eaLnBrk="0" fontAlgn="base" hangingPunct="0">
        <a:spcBef>
          <a:spcPct val="20000"/>
        </a:spcBef>
        <a:spcAft>
          <a:spcPct val="0"/>
        </a:spcAft>
        <a:buChar char="»"/>
        <a:defRPr sz="2000">
          <a:solidFill>
            <a:schemeClr val="tx1"/>
          </a:solidFill>
          <a:latin typeface="+mn-lt"/>
          <a:cs typeface="+mn-cs"/>
        </a:defRPr>
      </a:lvl5pPr>
      <a:lvl6pPr marL="3382963" indent="-381000" algn="l" rtl="0" fontAlgn="base">
        <a:spcBef>
          <a:spcPct val="20000"/>
        </a:spcBef>
        <a:spcAft>
          <a:spcPct val="0"/>
        </a:spcAft>
        <a:buChar char="»"/>
        <a:defRPr sz="2000">
          <a:solidFill>
            <a:schemeClr val="tx1"/>
          </a:solidFill>
          <a:latin typeface="+mn-lt"/>
          <a:cs typeface="+mn-cs"/>
        </a:defRPr>
      </a:lvl6pPr>
      <a:lvl7pPr marL="3840163" indent="-381000" algn="l" rtl="0" fontAlgn="base">
        <a:spcBef>
          <a:spcPct val="20000"/>
        </a:spcBef>
        <a:spcAft>
          <a:spcPct val="0"/>
        </a:spcAft>
        <a:buChar char="»"/>
        <a:defRPr sz="2000">
          <a:solidFill>
            <a:schemeClr val="tx1"/>
          </a:solidFill>
          <a:latin typeface="+mn-lt"/>
          <a:cs typeface="+mn-cs"/>
        </a:defRPr>
      </a:lvl7pPr>
      <a:lvl8pPr marL="4297363" indent="-381000" algn="l" rtl="0" fontAlgn="base">
        <a:spcBef>
          <a:spcPct val="20000"/>
        </a:spcBef>
        <a:spcAft>
          <a:spcPct val="0"/>
        </a:spcAft>
        <a:buChar char="»"/>
        <a:defRPr sz="2000">
          <a:solidFill>
            <a:schemeClr val="tx1"/>
          </a:solidFill>
          <a:latin typeface="+mn-lt"/>
          <a:cs typeface="+mn-cs"/>
        </a:defRPr>
      </a:lvl8pPr>
      <a:lvl9pPr marL="4754563" indent="-381000" algn="l" rtl="0" fontAlgn="base">
        <a:spcBef>
          <a:spcPct val="20000"/>
        </a:spcBef>
        <a:spcAft>
          <a:spcPct val="0"/>
        </a:spcAft>
        <a:buChar char="»"/>
        <a:defRPr sz="2000">
          <a:solidFill>
            <a:schemeClr val="tx1"/>
          </a:solidFill>
          <a:latin typeface="+mn-lt"/>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3"/>
          <p:cNvSpPr>
            <a:spLocks noGrp="1" noChangeArrowheads="1"/>
          </p:cNvSpPr>
          <p:nvPr>
            <p:ph type="title"/>
          </p:nvPr>
        </p:nvSpPr>
        <p:spPr bwMode="auto">
          <a:xfrm>
            <a:off x="206375" y="260350"/>
            <a:ext cx="8229600" cy="90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de-DE" altLang="de-DE" smtClean="0"/>
              <a:t>TITELMASTERFORMAT</a:t>
            </a:r>
            <a:br>
              <a:rPr lang="de-DE" altLang="de-DE" smtClean="0"/>
            </a:br>
            <a:r>
              <a:rPr lang="de-DE" altLang="de-DE" smtClean="0"/>
              <a:t>Unterzeile manuell auf Seite umfärben</a:t>
            </a:r>
          </a:p>
        </p:txBody>
      </p:sp>
      <p:sp>
        <p:nvSpPr>
          <p:cNvPr id="1027" name="Rectangle 4"/>
          <p:cNvSpPr>
            <a:spLocks noGrp="1" noChangeArrowheads="1"/>
          </p:cNvSpPr>
          <p:nvPr>
            <p:ph type="body" idx="1"/>
          </p:nvPr>
        </p:nvSpPr>
        <p:spPr bwMode="auto">
          <a:xfrm>
            <a:off x="250825" y="1484313"/>
            <a:ext cx="8229600" cy="395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de-DE" altLang="de-DE" smtClean="0"/>
              <a:t>Die farbigen Sekundärfarben fungieren sowohl als Codierung (Navigation) innerhalb der Kommunikation als auch zur Auflockerung des gesamten visuellen Auftritts. </a:t>
            </a:r>
          </a:p>
          <a:p>
            <a:pPr lvl="1"/>
            <a:r>
              <a:rPr lang="de-DE" altLang="de-DE" smtClean="0"/>
              <a:t>Mastertextformat bearbeiten</a:t>
            </a:r>
          </a:p>
          <a:p>
            <a:pPr lvl="1"/>
            <a:r>
              <a:rPr lang="de-DE" altLang="de-DE" smtClean="0"/>
              <a:t>Als weitere Sekundärfarben ergänzen drei Grautöne Seriosität und Neutralität.</a:t>
            </a:r>
          </a:p>
          <a:p>
            <a:pPr lvl="1"/>
            <a:r>
              <a:rPr lang="de-DE" altLang="de-DE" smtClean="0"/>
              <a:t>Die farbigen Sekundärfarben fungieren sowohl als Codierung (Navigation) innerhalb der Kommunikation als auch zur Auflockerung des gesamten visuellen Auftritts.</a:t>
            </a:r>
          </a:p>
          <a:p>
            <a:pPr lvl="2"/>
            <a:r>
              <a:rPr lang="de-DE" altLang="de-DE" smtClean="0"/>
              <a:t>Punkt x</a:t>
            </a:r>
          </a:p>
          <a:p>
            <a:pPr lvl="2"/>
            <a:r>
              <a:rPr lang="de-DE" altLang="de-DE" smtClean="0"/>
              <a:t>Punkt y</a:t>
            </a:r>
          </a:p>
        </p:txBody>
      </p:sp>
      <p:sp>
        <p:nvSpPr>
          <p:cNvPr id="3077" name="Rectangle 5"/>
          <p:cNvSpPr>
            <a:spLocks noGrp="1" noChangeArrowheads="1"/>
          </p:cNvSpPr>
          <p:nvPr>
            <p:ph type="sldNum" sz="quarter" idx="4"/>
          </p:nvPr>
        </p:nvSpPr>
        <p:spPr bwMode="auto">
          <a:xfrm>
            <a:off x="34925" y="63087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800">
                <a:solidFill>
                  <a:schemeClr val="bg1"/>
                </a:solidFill>
                <a:latin typeface="Arial" charset="0"/>
                <a:cs typeface="+mn-cs"/>
              </a:defRPr>
            </a:lvl1pPr>
          </a:lstStyle>
          <a:p>
            <a:pPr defTabSz="914400" fontAlgn="base">
              <a:spcBef>
                <a:spcPct val="0"/>
              </a:spcBef>
              <a:spcAft>
                <a:spcPct val="0"/>
              </a:spcAft>
              <a:defRPr/>
            </a:pPr>
            <a:r>
              <a:rPr lang="de-DE">
                <a:solidFill>
                  <a:srgbClr val="FFFFFF"/>
                </a:solidFill>
              </a:rPr>
              <a:t>SEITE </a:t>
            </a:r>
            <a:fld id="{97A71DC1-65EA-4E7A-9E70-48ED277F4F85}" type="slidenum">
              <a:rPr lang="de-DE">
                <a:solidFill>
                  <a:srgbClr val="FFFFFF"/>
                </a:solidFill>
              </a:rPr>
              <a:pPr defTabSz="914400" fontAlgn="base">
                <a:spcBef>
                  <a:spcPct val="0"/>
                </a:spcBef>
                <a:spcAft>
                  <a:spcPct val="0"/>
                </a:spcAft>
                <a:defRPr/>
              </a:pPr>
              <a:t>‹Nr.›</a:t>
            </a:fld>
            <a:endParaRPr lang="de-DE">
              <a:solidFill>
                <a:srgbClr val="FFFFFF"/>
              </a:solidFill>
            </a:endParaRPr>
          </a:p>
        </p:txBody>
      </p:sp>
      <p:pic>
        <p:nvPicPr>
          <p:cNvPr id="1029" name="Picture 7" descr="folien_footer_energie"/>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0" y="6626225"/>
            <a:ext cx="9144000"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0" name="Picture 11" descr="HG_LOGO_S_ENG_RGB"/>
          <p:cNvPicPr>
            <a:picLocks noChangeAspect="1" noChangeArrowheads="1"/>
          </p:cNvPicPr>
          <p:nvPr userDrawn="1"/>
        </p:nvPicPr>
        <p:blipFill>
          <a:blip r:embed="rId4" cstate="screen">
            <a:extLst>
              <a:ext uri="{28A0092B-C50C-407E-A947-70E740481C1C}">
                <a14:useLocalDpi xmlns:a14="http://schemas.microsoft.com/office/drawing/2010/main"/>
              </a:ext>
            </a:extLst>
          </a:blip>
          <a:srcRect/>
          <a:stretch>
            <a:fillRect/>
          </a:stretch>
        </p:blipFill>
        <p:spPr bwMode="auto">
          <a:xfrm>
            <a:off x="7375525" y="6000750"/>
            <a:ext cx="1433513" cy="633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3686" r:id="rId1"/>
  </p:sldLayoutIdLst>
  <p:txStyles>
    <p:titleStyle>
      <a:lvl1pPr algn="l" rtl="0" eaLnBrk="0" fontAlgn="base" hangingPunct="0">
        <a:lnSpc>
          <a:spcPts val="3200"/>
        </a:lnSpc>
        <a:spcBef>
          <a:spcPct val="0"/>
        </a:spcBef>
        <a:spcAft>
          <a:spcPct val="0"/>
        </a:spcAft>
        <a:defRPr sz="3000" b="1">
          <a:solidFill>
            <a:srgbClr val="00589C"/>
          </a:solidFill>
          <a:latin typeface="+mj-lt"/>
          <a:ea typeface="+mj-ea"/>
          <a:cs typeface="+mj-cs"/>
        </a:defRPr>
      </a:lvl1pPr>
      <a:lvl2pPr algn="l" rtl="0" eaLnBrk="0" fontAlgn="base" hangingPunct="0">
        <a:lnSpc>
          <a:spcPts val="3200"/>
        </a:lnSpc>
        <a:spcBef>
          <a:spcPct val="0"/>
        </a:spcBef>
        <a:spcAft>
          <a:spcPct val="0"/>
        </a:spcAft>
        <a:defRPr sz="3000" b="1">
          <a:solidFill>
            <a:srgbClr val="00589C"/>
          </a:solidFill>
          <a:latin typeface="Arial" charset="0"/>
          <a:cs typeface="Arial" charset="0"/>
        </a:defRPr>
      </a:lvl2pPr>
      <a:lvl3pPr algn="l" rtl="0" eaLnBrk="0" fontAlgn="base" hangingPunct="0">
        <a:lnSpc>
          <a:spcPts val="3200"/>
        </a:lnSpc>
        <a:spcBef>
          <a:spcPct val="0"/>
        </a:spcBef>
        <a:spcAft>
          <a:spcPct val="0"/>
        </a:spcAft>
        <a:defRPr sz="3000" b="1">
          <a:solidFill>
            <a:srgbClr val="00589C"/>
          </a:solidFill>
          <a:latin typeface="Arial" charset="0"/>
          <a:cs typeface="Arial" charset="0"/>
        </a:defRPr>
      </a:lvl3pPr>
      <a:lvl4pPr algn="l" rtl="0" eaLnBrk="0" fontAlgn="base" hangingPunct="0">
        <a:lnSpc>
          <a:spcPts val="3200"/>
        </a:lnSpc>
        <a:spcBef>
          <a:spcPct val="0"/>
        </a:spcBef>
        <a:spcAft>
          <a:spcPct val="0"/>
        </a:spcAft>
        <a:defRPr sz="3000" b="1">
          <a:solidFill>
            <a:srgbClr val="00589C"/>
          </a:solidFill>
          <a:latin typeface="Arial" charset="0"/>
          <a:cs typeface="Arial" charset="0"/>
        </a:defRPr>
      </a:lvl4pPr>
      <a:lvl5pPr algn="l" rtl="0" eaLnBrk="0" fontAlgn="base" hangingPunct="0">
        <a:lnSpc>
          <a:spcPts val="3200"/>
        </a:lnSpc>
        <a:spcBef>
          <a:spcPct val="0"/>
        </a:spcBef>
        <a:spcAft>
          <a:spcPct val="0"/>
        </a:spcAft>
        <a:defRPr sz="3000" b="1">
          <a:solidFill>
            <a:srgbClr val="00589C"/>
          </a:solidFill>
          <a:latin typeface="Arial" charset="0"/>
          <a:cs typeface="Arial" charset="0"/>
        </a:defRPr>
      </a:lvl5pPr>
      <a:lvl6pPr marL="457200" algn="l" rtl="0" fontAlgn="base">
        <a:lnSpc>
          <a:spcPts val="3200"/>
        </a:lnSpc>
        <a:spcBef>
          <a:spcPct val="0"/>
        </a:spcBef>
        <a:spcAft>
          <a:spcPct val="0"/>
        </a:spcAft>
        <a:defRPr sz="3000" b="1">
          <a:solidFill>
            <a:srgbClr val="00589C"/>
          </a:solidFill>
          <a:latin typeface="Arial" charset="0"/>
          <a:cs typeface="Arial" charset="0"/>
        </a:defRPr>
      </a:lvl6pPr>
      <a:lvl7pPr marL="914400" algn="l" rtl="0" fontAlgn="base">
        <a:lnSpc>
          <a:spcPts val="3200"/>
        </a:lnSpc>
        <a:spcBef>
          <a:spcPct val="0"/>
        </a:spcBef>
        <a:spcAft>
          <a:spcPct val="0"/>
        </a:spcAft>
        <a:defRPr sz="3000" b="1">
          <a:solidFill>
            <a:srgbClr val="00589C"/>
          </a:solidFill>
          <a:latin typeface="Arial" charset="0"/>
          <a:cs typeface="Arial" charset="0"/>
        </a:defRPr>
      </a:lvl7pPr>
      <a:lvl8pPr marL="1371600" algn="l" rtl="0" fontAlgn="base">
        <a:lnSpc>
          <a:spcPts val="3200"/>
        </a:lnSpc>
        <a:spcBef>
          <a:spcPct val="0"/>
        </a:spcBef>
        <a:spcAft>
          <a:spcPct val="0"/>
        </a:spcAft>
        <a:defRPr sz="3000" b="1">
          <a:solidFill>
            <a:srgbClr val="00589C"/>
          </a:solidFill>
          <a:latin typeface="Arial" charset="0"/>
          <a:cs typeface="Arial" charset="0"/>
        </a:defRPr>
      </a:lvl8pPr>
      <a:lvl9pPr marL="1828800" algn="l" rtl="0" fontAlgn="base">
        <a:lnSpc>
          <a:spcPts val="3200"/>
        </a:lnSpc>
        <a:spcBef>
          <a:spcPct val="0"/>
        </a:spcBef>
        <a:spcAft>
          <a:spcPct val="0"/>
        </a:spcAft>
        <a:defRPr sz="3000" b="1">
          <a:solidFill>
            <a:srgbClr val="00589C"/>
          </a:solidFill>
          <a:latin typeface="Arial" charset="0"/>
          <a:cs typeface="Arial" charset="0"/>
        </a:defRPr>
      </a:lvl9pPr>
    </p:titleStyle>
    <p:bodyStyle>
      <a:lvl1pPr marL="342900" indent="-342900"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ea typeface="+mn-ea"/>
          <a:cs typeface="+mn-cs"/>
        </a:defRPr>
      </a:lvl1pPr>
      <a:lvl2pPr marL="444500" indent="-265113"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cs typeface="+mn-cs"/>
        </a:defRPr>
      </a:lvl2pPr>
      <a:lvl3pPr marL="901700" indent="-277813"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cs typeface="+mn-cs"/>
        </a:defRPr>
      </a:lvl3pPr>
      <a:lvl4pPr marL="2365375" indent="-381000" algn="l" rtl="0" eaLnBrk="0" fontAlgn="base" hangingPunct="0">
        <a:spcBef>
          <a:spcPct val="20000"/>
        </a:spcBef>
        <a:spcAft>
          <a:spcPct val="0"/>
        </a:spcAft>
        <a:buChar char="–"/>
        <a:defRPr sz="2000">
          <a:solidFill>
            <a:schemeClr val="tx1"/>
          </a:solidFill>
          <a:latin typeface="+mn-lt"/>
          <a:cs typeface="+mn-cs"/>
        </a:defRPr>
      </a:lvl4pPr>
      <a:lvl5pPr marL="2925763" indent="-381000" algn="l" rtl="0" eaLnBrk="0" fontAlgn="base" hangingPunct="0">
        <a:spcBef>
          <a:spcPct val="20000"/>
        </a:spcBef>
        <a:spcAft>
          <a:spcPct val="0"/>
        </a:spcAft>
        <a:buChar char="»"/>
        <a:defRPr sz="2000">
          <a:solidFill>
            <a:schemeClr val="tx1"/>
          </a:solidFill>
          <a:latin typeface="+mn-lt"/>
          <a:cs typeface="+mn-cs"/>
        </a:defRPr>
      </a:lvl5pPr>
      <a:lvl6pPr marL="3382963" indent="-381000" algn="l" rtl="0" fontAlgn="base">
        <a:spcBef>
          <a:spcPct val="20000"/>
        </a:spcBef>
        <a:spcAft>
          <a:spcPct val="0"/>
        </a:spcAft>
        <a:buChar char="»"/>
        <a:defRPr sz="2000">
          <a:solidFill>
            <a:schemeClr val="tx1"/>
          </a:solidFill>
          <a:latin typeface="+mn-lt"/>
          <a:cs typeface="+mn-cs"/>
        </a:defRPr>
      </a:lvl6pPr>
      <a:lvl7pPr marL="3840163" indent="-381000" algn="l" rtl="0" fontAlgn="base">
        <a:spcBef>
          <a:spcPct val="20000"/>
        </a:spcBef>
        <a:spcAft>
          <a:spcPct val="0"/>
        </a:spcAft>
        <a:buChar char="»"/>
        <a:defRPr sz="2000">
          <a:solidFill>
            <a:schemeClr val="tx1"/>
          </a:solidFill>
          <a:latin typeface="+mn-lt"/>
          <a:cs typeface="+mn-cs"/>
        </a:defRPr>
      </a:lvl7pPr>
      <a:lvl8pPr marL="4297363" indent="-381000" algn="l" rtl="0" fontAlgn="base">
        <a:spcBef>
          <a:spcPct val="20000"/>
        </a:spcBef>
        <a:spcAft>
          <a:spcPct val="0"/>
        </a:spcAft>
        <a:buChar char="»"/>
        <a:defRPr sz="2000">
          <a:solidFill>
            <a:schemeClr val="tx1"/>
          </a:solidFill>
          <a:latin typeface="+mn-lt"/>
          <a:cs typeface="+mn-cs"/>
        </a:defRPr>
      </a:lvl8pPr>
      <a:lvl9pPr marL="4754563" indent="-381000" algn="l" rtl="0" fontAlgn="base">
        <a:spcBef>
          <a:spcPct val="20000"/>
        </a:spcBef>
        <a:spcAft>
          <a:spcPct val="0"/>
        </a:spcAft>
        <a:buChar char="»"/>
        <a:defRPr sz="2000">
          <a:solidFill>
            <a:schemeClr val="tx1"/>
          </a:solidFill>
          <a:latin typeface="+mn-lt"/>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3"/>
          <p:cNvSpPr>
            <a:spLocks noGrp="1" noChangeArrowheads="1"/>
          </p:cNvSpPr>
          <p:nvPr>
            <p:ph type="title"/>
          </p:nvPr>
        </p:nvSpPr>
        <p:spPr bwMode="auto">
          <a:xfrm>
            <a:off x="206375" y="260350"/>
            <a:ext cx="8229600" cy="90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de-DE" altLang="de-DE" smtClean="0"/>
              <a:t>TITELMASTERFORMAT</a:t>
            </a:r>
            <a:br>
              <a:rPr lang="de-DE" altLang="de-DE" smtClean="0"/>
            </a:br>
            <a:r>
              <a:rPr lang="de-DE" altLang="de-DE" smtClean="0"/>
              <a:t>Unterzeile manuell auf Seite umfärben</a:t>
            </a:r>
          </a:p>
        </p:txBody>
      </p:sp>
      <p:sp>
        <p:nvSpPr>
          <p:cNvPr id="1027" name="Rectangle 4"/>
          <p:cNvSpPr>
            <a:spLocks noGrp="1" noChangeArrowheads="1"/>
          </p:cNvSpPr>
          <p:nvPr>
            <p:ph type="body" idx="1"/>
          </p:nvPr>
        </p:nvSpPr>
        <p:spPr bwMode="auto">
          <a:xfrm>
            <a:off x="250825" y="1484313"/>
            <a:ext cx="8229600" cy="395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de-DE" altLang="de-DE" smtClean="0"/>
              <a:t>Die farbigen Sekundärfarben fungieren sowohl als Codierung (Navigation) innerhalb der Kommunikation als auch zur Auflockerung des gesamten visuellen Auftritts. </a:t>
            </a:r>
          </a:p>
          <a:p>
            <a:pPr lvl="1"/>
            <a:r>
              <a:rPr lang="de-DE" altLang="de-DE" smtClean="0"/>
              <a:t>Mastertextformat bearbeiten</a:t>
            </a:r>
          </a:p>
          <a:p>
            <a:pPr lvl="1"/>
            <a:r>
              <a:rPr lang="de-DE" altLang="de-DE" smtClean="0"/>
              <a:t>Als weitere Sekundärfarben ergänzen drei Grautöne Seriosität und Neutralität.</a:t>
            </a:r>
          </a:p>
          <a:p>
            <a:pPr lvl="1"/>
            <a:r>
              <a:rPr lang="de-DE" altLang="de-DE" smtClean="0"/>
              <a:t>Die farbigen Sekundärfarben fungieren sowohl als Codierung (Navigation) innerhalb der Kommunikation als auch zur Auflockerung des gesamten visuellen Auftritts.</a:t>
            </a:r>
          </a:p>
          <a:p>
            <a:pPr lvl="2"/>
            <a:r>
              <a:rPr lang="de-DE" altLang="de-DE" smtClean="0"/>
              <a:t>Punkt x</a:t>
            </a:r>
          </a:p>
          <a:p>
            <a:pPr lvl="2"/>
            <a:r>
              <a:rPr lang="de-DE" altLang="de-DE" smtClean="0"/>
              <a:t>Punkt y</a:t>
            </a:r>
          </a:p>
        </p:txBody>
      </p:sp>
      <p:sp>
        <p:nvSpPr>
          <p:cNvPr id="3077" name="Rectangle 5"/>
          <p:cNvSpPr>
            <a:spLocks noGrp="1" noChangeArrowheads="1"/>
          </p:cNvSpPr>
          <p:nvPr>
            <p:ph type="sldNum" sz="quarter" idx="4"/>
          </p:nvPr>
        </p:nvSpPr>
        <p:spPr bwMode="auto">
          <a:xfrm>
            <a:off x="34925" y="63087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800">
                <a:solidFill>
                  <a:schemeClr val="bg1"/>
                </a:solidFill>
                <a:latin typeface="Arial" charset="0"/>
                <a:cs typeface="+mn-cs"/>
              </a:defRPr>
            </a:lvl1pPr>
          </a:lstStyle>
          <a:p>
            <a:pPr defTabSz="914400" fontAlgn="base">
              <a:spcBef>
                <a:spcPct val="0"/>
              </a:spcBef>
              <a:spcAft>
                <a:spcPct val="0"/>
              </a:spcAft>
              <a:defRPr/>
            </a:pPr>
            <a:r>
              <a:rPr lang="de-DE">
                <a:solidFill>
                  <a:srgbClr val="FFFFFF"/>
                </a:solidFill>
              </a:rPr>
              <a:t>SEITE </a:t>
            </a:r>
            <a:fld id="{97A71DC1-65EA-4E7A-9E70-48ED277F4F85}" type="slidenum">
              <a:rPr lang="de-DE">
                <a:solidFill>
                  <a:srgbClr val="FFFFFF"/>
                </a:solidFill>
              </a:rPr>
              <a:pPr defTabSz="914400" fontAlgn="base">
                <a:spcBef>
                  <a:spcPct val="0"/>
                </a:spcBef>
                <a:spcAft>
                  <a:spcPct val="0"/>
                </a:spcAft>
                <a:defRPr/>
              </a:pPr>
              <a:t>‹Nr.›</a:t>
            </a:fld>
            <a:endParaRPr lang="de-DE">
              <a:solidFill>
                <a:srgbClr val="FFFFFF"/>
              </a:solidFill>
            </a:endParaRPr>
          </a:p>
        </p:txBody>
      </p:sp>
      <p:pic>
        <p:nvPicPr>
          <p:cNvPr id="1029" name="Picture 7" descr="folien_footer_energie"/>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0" y="6626225"/>
            <a:ext cx="9144000"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0" name="Picture 11" descr="HG_LOGO_S_ENG_RGB"/>
          <p:cNvPicPr>
            <a:picLocks noChangeAspect="1" noChangeArrowheads="1"/>
          </p:cNvPicPr>
          <p:nvPr userDrawn="1"/>
        </p:nvPicPr>
        <p:blipFill>
          <a:blip r:embed="rId4" cstate="screen">
            <a:extLst>
              <a:ext uri="{28A0092B-C50C-407E-A947-70E740481C1C}">
                <a14:useLocalDpi xmlns:a14="http://schemas.microsoft.com/office/drawing/2010/main"/>
              </a:ext>
            </a:extLst>
          </a:blip>
          <a:srcRect/>
          <a:stretch>
            <a:fillRect/>
          </a:stretch>
        </p:blipFill>
        <p:spPr bwMode="auto">
          <a:xfrm>
            <a:off x="7375525" y="6000750"/>
            <a:ext cx="1433513" cy="633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3688" r:id="rId1"/>
  </p:sldLayoutIdLst>
  <p:txStyles>
    <p:titleStyle>
      <a:lvl1pPr algn="l" rtl="0" eaLnBrk="0" fontAlgn="base" hangingPunct="0">
        <a:lnSpc>
          <a:spcPts val="3200"/>
        </a:lnSpc>
        <a:spcBef>
          <a:spcPct val="0"/>
        </a:spcBef>
        <a:spcAft>
          <a:spcPct val="0"/>
        </a:spcAft>
        <a:defRPr sz="3000" b="1">
          <a:solidFill>
            <a:srgbClr val="00589C"/>
          </a:solidFill>
          <a:latin typeface="+mj-lt"/>
          <a:ea typeface="+mj-ea"/>
          <a:cs typeface="+mj-cs"/>
        </a:defRPr>
      </a:lvl1pPr>
      <a:lvl2pPr algn="l" rtl="0" eaLnBrk="0" fontAlgn="base" hangingPunct="0">
        <a:lnSpc>
          <a:spcPts val="3200"/>
        </a:lnSpc>
        <a:spcBef>
          <a:spcPct val="0"/>
        </a:spcBef>
        <a:spcAft>
          <a:spcPct val="0"/>
        </a:spcAft>
        <a:defRPr sz="3000" b="1">
          <a:solidFill>
            <a:srgbClr val="00589C"/>
          </a:solidFill>
          <a:latin typeface="Arial" charset="0"/>
          <a:cs typeface="Arial" charset="0"/>
        </a:defRPr>
      </a:lvl2pPr>
      <a:lvl3pPr algn="l" rtl="0" eaLnBrk="0" fontAlgn="base" hangingPunct="0">
        <a:lnSpc>
          <a:spcPts val="3200"/>
        </a:lnSpc>
        <a:spcBef>
          <a:spcPct val="0"/>
        </a:spcBef>
        <a:spcAft>
          <a:spcPct val="0"/>
        </a:spcAft>
        <a:defRPr sz="3000" b="1">
          <a:solidFill>
            <a:srgbClr val="00589C"/>
          </a:solidFill>
          <a:latin typeface="Arial" charset="0"/>
          <a:cs typeface="Arial" charset="0"/>
        </a:defRPr>
      </a:lvl3pPr>
      <a:lvl4pPr algn="l" rtl="0" eaLnBrk="0" fontAlgn="base" hangingPunct="0">
        <a:lnSpc>
          <a:spcPts val="3200"/>
        </a:lnSpc>
        <a:spcBef>
          <a:spcPct val="0"/>
        </a:spcBef>
        <a:spcAft>
          <a:spcPct val="0"/>
        </a:spcAft>
        <a:defRPr sz="3000" b="1">
          <a:solidFill>
            <a:srgbClr val="00589C"/>
          </a:solidFill>
          <a:latin typeface="Arial" charset="0"/>
          <a:cs typeface="Arial" charset="0"/>
        </a:defRPr>
      </a:lvl4pPr>
      <a:lvl5pPr algn="l" rtl="0" eaLnBrk="0" fontAlgn="base" hangingPunct="0">
        <a:lnSpc>
          <a:spcPts val="3200"/>
        </a:lnSpc>
        <a:spcBef>
          <a:spcPct val="0"/>
        </a:spcBef>
        <a:spcAft>
          <a:spcPct val="0"/>
        </a:spcAft>
        <a:defRPr sz="3000" b="1">
          <a:solidFill>
            <a:srgbClr val="00589C"/>
          </a:solidFill>
          <a:latin typeface="Arial" charset="0"/>
          <a:cs typeface="Arial" charset="0"/>
        </a:defRPr>
      </a:lvl5pPr>
      <a:lvl6pPr marL="457200" algn="l" rtl="0" fontAlgn="base">
        <a:lnSpc>
          <a:spcPts val="3200"/>
        </a:lnSpc>
        <a:spcBef>
          <a:spcPct val="0"/>
        </a:spcBef>
        <a:spcAft>
          <a:spcPct val="0"/>
        </a:spcAft>
        <a:defRPr sz="3000" b="1">
          <a:solidFill>
            <a:srgbClr val="00589C"/>
          </a:solidFill>
          <a:latin typeface="Arial" charset="0"/>
          <a:cs typeface="Arial" charset="0"/>
        </a:defRPr>
      </a:lvl6pPr>
      <a:lvl7pPr marL="914400" algn="l" rtl="0" fontAlgn="base">
        <a:lnSpc>
          <a:spcPts val="3200"/>
        </a:lnSpc>
        <a:spcBef>
          <a:spcPct val="0"/>
        </a:spcBef>
        <a:spcAft>
          <a:spcPct val="0"/>
        </a:spcAft>
        <a:defRPr sz="3000" b="1">
          <a:solidFill>
            <a:srgbClr val="00589C"/>
          </a:solidFill>
          <a:latin typeface="Arial" charset="0"/>
          <a:cs typeface="Arial" charset="0"/>
        </a:defRPr>
      </a:lvl7pPr>
      <a:lvl8pPr marL="1371600" algn="l" rtl="0" fontAlgn="base">
        <a:lnSpc>
          <a:spcPts val="3200"/>
        </a:lnSpc>
        <a:spcBef>
          <a:spcPct val="0"/>
        </a:spcBef>
        <a:spcAft>
          <a:spcPct val="0"/>
        </a:spcAft>
        <a:defRPr sz="3000" b="1">
          <a:solidFill>
            <a:srgbClr val="00589C"/>
          </a:solidFill>
          <a:latin typeface="Arial" charset="0"/>
          <a:cs typeface="Arial" charset="0"/>
        </a:defRPr>
      </a:lvl8pPr>
      <a:lvl9pPr marL="1828800" algn="l" rtl="0" fontAlgn="base">
        <a:lnSpc>
          <a:spcPts val="3200"/>
        </a:lnSpc>
        <a:spcBef>
          <a:spcPct val="0"/>
        </a:spcBef>
        <a:spcAft>
          <a:spcPct val="0"/>
        </a:spcAft>
        <a:defRPr sz="3000" b="1">
          <a:solidFill>
            <a:srgbClr val="00589C"/>
          </a:solidFill>
          <a:latin typeface="Arial" charset="0"/>
          <a:cs typeface="Arial" charset="0"/>
        </a:defRPr>
      </a:lvl9pPr>
    </p:titleStyle>
    <p:bodyStyle>
      <a:lvl1pPr marL="342900" indent="-342900"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ea typeface="+mn-ea"/>
          <a:cs typeface="+mn-cs"/>
        </a:defRPr>
      </a:lvl1pPr>
      <a:lvl2pPr marL="444500" indent="-265113"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cs typeface="+mn-cs"/>
        </a:defRPr>
      </a:lvl2pPr>
      <a:lvl3pPr marL="901700" indent="-277813"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cs typeface="+mn-cs"/>
        </a:defRPr>
      </a:lvl3pPr>
      <a:lvl4pPr marL="2365375" indent="-381000" algn="l" rtl="0" eaLnBrk="0" fontAlgn="base" hangingPunct="0">
        <a:spcBef>
          <a:spcPct val="20000"/>
        </a:spcBef>
        <a:spcAft>
          <a:spcPct val="0"/>
        </a:spcAft>
        <a:buChar char="–"/>
        <a:defRPr sz="2000">
          <a:solidFill>
            <a:schemeClr val="tx1"/>
          </a:solidFill>
          <a:latin typeface="+mn-lt"/>
          <a:cs typeface="+mn-cs"/>
        </a:defRPr>
      </a:lvl4pPr>
      <a:lvl5pPr marL="2925763" indent="-381000" algn="l" rtl="0" eaLnBrk="0" fontAlgn="base" hangingPunct="0">
        <a:spcBef>
          <a:spcPct val="20000"/>
        </a:spcBef>
        <a:spcAft>
          <a:spcPct val="0"/>
        </a:spcAft>
        <a:buChar char="»"/>
        <a:defRPr sz="2000">
          <a:solidFill>
            <a:schemeClr val="tx1"/>
          </a:solidFill>
          <a:latin typeface="+mn-lt"/>
          <a:cs typeface="+mn-cs"/>
        </a:defRPr>
      </a:lvl5pPr>
      <a:lvl6pPr marL="3382963" indent="-381000" algn="l" rtl="0" fontAlgn="base">
        <a:spcBef>
          <a:spcPct val="20000"/>
        </a:spcBef>
        <a:spcAft>
          <a:spcPct val="0"/>
        </a:spcAft>
        <a:buChar char="»"/>
        <a:defRPr sz="2000">
          <a:solidFill>
            <a:schemeClr val="tx1"/>
          </a:solidFill>
          <a:latin typeface="+mn-lt"/>
          <a:cs typeface="+mn-cs"/>
        </a:defRPr>
      </a:lvl6pPr>
      <a:lvl7pPr marL="3840163" indent="-381000" algn="l" rtl="0" fontAlgn="base">
        <a:spcBef>
          <a:spcPct val="20000"/>
        </a:spcBef>
        <a:spcAft>
          <a:spcPct val="0"/>
        </a:spcAft>
        <a:buChar char="»"/>
        <a:defRPr sz="2000">
          <a:solidFill>
            <a:schemeClr val="tx1"/>
          </a:solidFill>
          <a:latin typeface="+mn-lt"/>
          <a:cs typeface="+mn-cs"/>
        </a:defRPr>
      </a:lvl7pPr>
      <a:lvl8pPr marL="4297363" indent="-381000" algn="l" rtl="0" fontAlgn="base">
        <a:spcBef>
          <a:spcPct val="20000"/>
        </a:spcBef>
        <a:spcAft>
          <a:spcPct val="0"/>
        </a:spcAft>
        <a:buChar char="»"/>
        <a:defRPr sz="2000">
          <a:solidFill>
            <a:schemeClr val="tx1"/>
          </a:solidFill>
          <a:latin typeface="+mn-lt"/>
          <a:cs typeface="+mn-cs"/>
        </a:defRPr>
      </a:lvl8pPr>
      <a:lvl9pPr marL="4754563" indent="-381000" algn="l" rtl="0" fontAlgn="base">
        <a:spcBef>
          <a:spcPct val="20000"/>
        </a:spcBef>
        <a:spcAft>
          <a:spcPct val="0"/>
        </a:spcAft>
        <a:buChar char="»"/>
        <a:defRPr sz="2000">
          <a:solidFill>
            <a:schemeClr val="tx1"/>
          </a:solidFill>
          <a:latin typeface="+mn-lt"/>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5.xml"/><Relationship Id="rId1" Type="http://schemas.openxmlformats.org/officeDocument/2006/relationships/slideLayout" Target="../slideLayouts/slideLayout7.xml"/><Relationship Id="rId5" Type="http://schemas.openxmlformats.org/officeDocument/2006/relationships/image" Target="../media/image32.wmf"/><Relationship Id="rId4" Type="http://schemas.openxmlformats.org/officeDocument/2006/relationships/image" Target="../media/image31.png"/></Relationships>
</file>

<file path=ppt/slides/_rels/slide11.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6.xml"/><Relationship Id="rId1" Type="http://schemas.openxmlformats.org/officeDocument/2006/relationships/slideLayout" Target="../slideLayouts/slideLayout8.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8.xml"/></Relationships>
</file>

<file path=ppt/slides/_rels/slide13.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8.xml"/><Relationship Id="rId1" Type="http://schemas.openxmlformats.org/officeDocument/2006/relationships/slideLayout" Target="../slideLayouts/slideLayout8.xml"/><Relationship Id="rId4" Type="http://schemas.openxmlformats.org/officeDocument/2006/relationships/image" Target="../media/image35.pn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8.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image" Target="../media/image36.jpeg"/><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10.xml"/><Relationship Id="rId1" Type="http://schemas.openxmlformats.org/officeDocument/2006/relationships/slideLayout" Target="../slideLayouts/slideLayout7.xml"/><Relationship Id="rId4" Type="http://schemas.openxmlformats.org/officeDocument/2006/relationships/image" Target="../media/image39.jpeg"/></Relationships>
</file>

<file path=ppt/slides/_rels/slide18.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image" Target="../media/image40.jpg"/><Relationship Id="rId1" Type="http://schemas.openxmlformats.org/officeDocument/2006/relationships/slideLayout" Target="../slideLayouts/slideLayout7.xml"/><Relationship Id="rId4" Type="http://schemas.openxmlformats.org/officeDocument/2006/relationships/image" Target="../media/image42.png"/></Relationships>
</file>

<file path=ppt/slides/_rels/slide19.xml.rels><?xml version="1.0" encoding="UTF-8" standalone="yes"?>
<Relationships xmlns="http://schemas.openxmlformats.org/package/2006/relationships"><Relationship Id="rId3" Type="http://schemas.openxmlformats.org/officeDocument/2006/relationships/image" Target="../media/image44.jpeg"/><Relationship Id="rId7" Type="http://schemas.openxmlformats.org/officeDocument/2006/relationships/image" Target="../media/image47.png"/><Relationship Id="rId2" Type="http://schemas.openxmlformats.org/officeDocument/2006/relationships/image" Target="../media/image43.jpeg"/><Relationship Id="rId1" Type="http://schemas.openxmlformats.org/officeDocument/2006/relationships/slideLayout" Target="../slideLayouts/slideLayout7.xml"/><Relationship Id="rId6" Type="http://schemas.openxmlformats.org/officeDocument/2006/relationships/image" Target="../media/image46.jpeg"/><Relationship Id="rId5" Type="http://schemas.openxmlformats.org/officeDocument/2006/relationships/hyperlink" Target="http://3.bp.blogspot.com/-k2LtSpUWLlY/UZUDc-MB65I/AAAAAAAABv0/m5lud_a8ZVI/s1600/cresent+dunes+2.jpg" TargetMode="External"/><Relationship Id="rId4" Type="http://schemas.openxmlformats.org/officeDocument/2006/relationships/image" Target="../media/image45.jpeg"/></Relationships>
</file>

<file path=ppt/slides/_rels/slide2.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image" Target="../media/image17.jpeg"/><Relationship Id="rId1" Type="http://schemas.openxmlformats.org/officeDocument/2006/relationships/slideLayout" Target="../slideLayouts/slideLayout6.xml"/></Relationships>
</file>

<file path=ppt/slides/_rels/slide20.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slideLayout" Target="../slideLayouts/slideLayout9.xml"/><Relationship Id="rId7" Type="http://schemas.openxmlformats.org/officeDocument/2006/relationships/image" Target="../media/image52.jpeg"/><Relationship Id="rId2" Type="http://schemas.openxmlformats.org/officeDocument/2006/relationships/tags" Target="../tags/tag44.xml"/><Relationship Id="rId1" Type="http://schemas.openxmlformats.org/officeDocument/2006/relationships/vmlDrawing" Target="../drawings/vmlDrawing6.vml"/><Relationship Id="rId6" Type="http://schemas.openxmlformats.org/officeDocument/2006/relationships/image" Target="../media/image51.emf"/><Relationship Id="rId5" Type="http://schemas.openxmlformats.org/officeDocument/2006/relationships/image" Target="../media/image50.emf"/><Relationship Id="rId4" Type="http://schemas.openxmlformats.org/officeDocument/2006/relationships/oleObject" Target="../embeddings/oleObject10.bin"/></Relationships>
</file>

<file path=ppt/slides/_rels/slide23.xml.rels><?xml version="1.0" encoding="UTF-8" standalone="yes"?>
<Relationships xmlns="http://schemas.openxmlformats.org/package/2006/relationships"><Relationship Id="rId8" Type="http://schemas.openxmlformats.org/officeDocument/2006/relationships/image" Target="../media/image55.png"/><Relationship Id="rId3" Type="http://schemas.openxmlformats.org/officeDocument/2006/relationships/slideLayout" Target="../slideLayouts/slideLayout9.xml"/><Relationship Id="rId7" Type="http://schemas.openxmlformats.org/officeDocument/2006/relationships/image" Target="../media/image54.jpeg"/><Relationship Id="rId2" Type="http://schemas.openxmlformats.org/officeDocument/2006/relationships/tags" Target="../tags/tag45.xml"/><Relationship Id="rId1" Type="http://schemas.openxmlformats.org/officeDocument/2006/relationships/vmlDrawing" Target="../drawings/vmlDrawing7.vml"/><Relationship Id="rId6" Type="http://schemas.openxmlformats.org/officeDocument/2006/relationships/image" Target="../media/image53.png"/><Relationship Id="rId5" Type="http://schemas.openxmlformats.org/officeDocument/2006/relationships/image" Target="../media/image50.emf"/><Relationship Id="rId10" Type="http://schemas.openxmlformats.org/officeDocument/2006/relationships/image" Target="../media/image57.png"/><Relationship Id="rId4" Type="http://schemas.openxmlformats.org/officeDocument/2006/relationships/oleObject" Target="../embeddings/oleObject11.bin"/><Relationship Id="rId9" Type="http://schemas.openxmlformats.org/officeDocument/2006/relationships/image" Target="../media/image56.jpeg"/></Relationships>
</file>

<file path=ppt/slides/_rels/slide24.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image" Target="../media/image58.jpeg"/><Relationship Id="rId1" Type="http://schemas.openxmlformats.org/officeDocument/2006/relationships/slideLayout" Target="../slideLayouts/slideLayout7.xml"/><Relationship Id="rId5" Type="http://schemas.openxmlformats.org/officeDocument/2006/relationships/image" Target="../media/image61.jpeg"/><Relationship Id="rId4" Type="http://schemas.openxmlformats.org/officeDocument/2006/relationships/image" Target="../media/image60.jpe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13" Type="http://schemas.openxmlformats.org/officeDocument/2006/relationships/tags" Target="../tags/tag57.xml"/><Relationship Id="rId18" Type="http://schemas.openxmlformats.org/officeDocument/2006/relationships/tags" Target="../tags/tag62.xml"/><Relationship Id="rId26" Type="http://schemas.openxmlformats.org/officeDocument/2006/relationships/tags" Target="../tags/tag70.xml"/><Relationship Id="rId39" Type="http://schemas.openxmlformats.org/officeDocument/2006/relationships/tags" Target="../tags/tag83.xml"/><Relationship Id="rId21" Type="http://schemas.openxmlformats.org/officeDocument/2006/relationships/tags" Target="../tags/tag65.xml"/><Relationship Id="rId34" Type="http://schemas.openxmlformats.org/officeDocument/2006/relationships/tags" Target="../tags/tag78.xml"/><Relationship Id="rId42" Type="http://schemas.openxmlformats.org/officeDocument/2006/relationships/tags" Target="../tags/tag86.xml"/><Relationship Id="rId47" Type="http://schemas.openxmlformats.org/officeDocument/2006/relationships/tags" Target="../tags/tag91.xml"/><Relationship Id="rId50" Type="http://schemas.openxmlformats.org/officeDocument/2006/relationships/tags" Target="../tags/tag94.xml"/><Relationship Id="rId55" Type="http://schemas.openxmlformats.org/officeDocument/2006/relationships/tags" Target="../tags/tag99.xml"/><Relationship Id="rId63" Type="http://schemas.openxmlformats.org/officeDocument/2006/relationships/tags" Target="../tags/tag107.xml"/><Relationship Id="rId68" Type="http://schemas.openxmlformats.org/officeDocument/2006/relationships/tags" Target="../tags/tag112.xml"/><Relationship Id="rId76" Type="http://schemas.openxmlformats.org/officeDocument/2006/relationships/slideLayout" Target="../slideLayouts/slideLayout15.xml"/><Relationship Id="rId7" Type="http://schemas.openxmlformats.org/officeDocument/2006/relationships/tags" Target="../tags/tag51.xml"/><Relationship Id="rId71" Type="http://schemas.openxmlformats.org/officeDocument/2006/relationships/tags" Target="../tags/tag115.xml"/><Relationship Id="rId2" Type="http://schemas.openxmlformats.org/officeDocument/2006/relationships/tags" Target="../tags/tag46.xml"/><Relationship Id="rId16" Type="http://schemas.openxmlformats.org/officeDocument/2006/relationships/tags" Target="../tags/tag60.xml"/><Relationship Id="rId29" Type="http://schemas.openxmlformats.org/officeDocument/2006/relationships/tags" Target="../tags/tag73.xml"/><Relationship Id="rId11" Type="http://schemas.openxmlformats.org/officeDocument/2006/relationships/tags" Target="../tags/tag55.xml"/><Relationship Id="rId24" Type="http://schemas.openxmlformats.org/officeDocument/2006/relationships/tags" Target="../tags/tag68.xml"/><Relationship Id="rId32" Type="http://schemas.openxmlformats.org/officeDocument/2006/relationships/tags" Target="../tags/tag76.xml"/><Relationship Id="rId37" Type="http://schemas.openxmlformats.org/officeDocument/2006/relationships/tags" Target="../tags/tag81.xml"/><Relationship Id="rId40" Type="http://schemas.openxmlformats.org/officeDocument/2006/relationships/tags" Target="../tags/tag84.xml"/><Relationship Id="rId45" Type="http://schemas.openxmlformats.org/officeDocument/2006/relationships/tags" Target="../tags/tag89.xml"/><Relationship Id="rId53" Type="http://schemas.openxmlformats.org/officeDocument/2006/relationships/tags" Target="../tags/tag97.xml"/><Relationship Id="rId58" Type="http://schemas.openxmlformats.org/officeDocument/2006/relationships/tags" Target="../tags/tag102.xml"/><Relationship Id="rId66" Type="http://schemas.openxmlformats.org/officeDocument/2006/relationships/tags" Target="../tags/tag110.xml"/><Relationship Id="rId74" Type="http://schemas.openxmlformats.org/officeDocument/2006/relationships/tags" Target="../tags/tag118.xml"/><Relationship Id="rId79" Type="http://schemas.openxmlformats.org/officeDocument/2006/relationships/image" Target="../media/image62.emf"/><Relationship Id="rId5" Type="http://schemas.openxmlformats.org/officeDocument/2006/relationships/tags" Target="../tags/tag49.xml"/><Relationship Id="rId61" Type="http://schemas.openxmlformats.org/officeDocument/2006/relationships/tags" Target="../tags/tag105.xml"/><Relationship Id="rId82" Type="http://schemas.openxmlformats.org/officeDocument/2006/relationships/image" Target="../media/image63.emf"/><Relationship Id="rId10" Type="http://schemas.openxmlformats.org/officeDocument/2006/relationships/tags" Target="../tags/tag54.xml"/><Relationship Id="rId19" Type="http://schemas.openxmlformats.org/officeDocument/2006/relationships/tags" Target="../tags/tag63.xml"/><Relationship Id="rId31" Type="http://schemas.openxmlformats.org/officeDocument/2006/relationships/tags" Target="../tags/tag75.xml"/><Relationship Id="rId44" Type="http://schemas.openxmlformats.org/officeDocument/2006/relationships/tags" Target="../tags/tag88.xml"/><Relationship Id="rId52" Type="http://schemas.openxmlformats.org/officeDocument/2006/relationships/tags" Target="../tags/tag96.xml"/><Relationship Id="rId60" Type="http://schemas.openxmlformats.org/officeDocument/2006/relationships/tags" Target="../tags/tag104.xml"/><Relationship Id="rId65" Type="http://schemas.openxmlformats.org/officeDocument/2006/relationships/tags" Target="../tags/tag109.xml"/><Relationship Id="rId73" Type="http://schemas.openxmlformats.org/officeDocument/2006/relationships/tags" Target="../tags/tag117.xml"/><Relationship Id="rId78" Type="http://schemas.openxmlformats.org/officeDocument/2006/relationships/oleObject" Target="../embeddings/oleObject12.bin"/><Relationship Id="rId81" Type="http://schemas.openxmlformats.org/officeDocument/2006/relationships/oleObject" Target="../embeddings/oleObject13.bin"/><Relationship Id="rId4" Type="http://schemas.openxmlformats.org/officeDocument/2006/relationships/tags" Target="../tags/tag48.xml"/><Relationship Id="rId9" Type="http://schemas.openxmlformats.org/officeDocument/2006/relationships/tags" Target="../tags/tag53.xml"/><Relationship Id="rId14" Type="http://schemas.openxmlformats.org/officeDocument/2006/relationships/tags" Target="../tags/tag58.xml"/><Relationship Id="rId22" Type="http://schemas.openxmlformats.org/officeDocument/2006/relationships/tags" Target="../tags/tag66.xml"/><Relationship Id="rId27" Type="http://schemas.openxmlformats.org/officeDocument/2006/relationships/tags" Target="../tags/tag71.xml"/><Relationship Id="rId30" Type="http://schemas.openxmlformats.org/officeDocument/2006/relationships/tags" Target="../tags/tag74.xml"/><Relationship Id="rId35" Type="http://schemas.openxmlformats.org/officeDocument/2006/relationships/tags" Target="../tags/tag79.xml"/><Relationship Id="rId43" Type="http://schemas.openxmlformats.org/officeDocument/2006/relationships/tags" Target="../tags/tag87.xml"/><Relationship Id="rId48" Type="http://schemas.openxmlformats.org/officeDocument/2006/relationships/tags" Target="../tags/tag92.xml"/><Relationship Id="rId56" Type="http://schemas.openxmlformats.org/officeDocument/2006/relationships/tags" Target="../tags/tag100.xml"/><Relationship Id="rId64" Type="http://schemas.openxmlformats.org/officeDocument/2006/relationships/tags" Target="../tags/tag108.xml"/><Relationship Id="rId69" Type="http://schemas.openxmlformats.org/officeDocument/2006/relationships/tags" Target="../tags/tag113.xml"/><Relationship Id="rId77" Type="http://schemas.openxmlformats.org/officeDocument/2006/relationships/notesSlide" Target="../notesSlides/notesSlide11.xml"/><Relationship Id="rId8" Type="http://schemas.openxmlformats.org/officeDocument/2006/relationships/tags" Target="../tags/tag52.xml"/><Relationship Id="rId51" Type="http://schemas.openxmlformats.org/officeDocument/2006/relationships/tags" Target="../tags/tag95.xml"/><Relationship Id="rId72" Type="http://schemas.openxmlformats.org/officeDocument/2006/relationships/tags" Target="../tags/tag116.xml"/><Relationship Id="rId80" Type="http://schemas.openxmlformats.org/officeDocument/2006/relationships/hyperlink" Target="http://www.nrel.gov/csp/solarpaces/by_project.cfm" TargetMode="External"/><Relationship Id="rId3" Type="http://schemas.openxmlformats.org/officeDocument/2006/relationships/tags" Target="../tags/tag47.xml"/><Relationship Id="rId12" Type="http://schemas.openxmlformats.org/officeDocument/2006/relationships/tags" Target="../tags/tag56.xml"/><Relationship Id="rId17" Type="http://schemas.openxmlformats.org/officeDocument/2006/relationships/tags" Target="../tags/tag61.xml"/><Relationship Id="rId25" Type="http://schemas.openxmlformats.org/officeDocument/2006/relationships/tags" Target="../tags/tag69.xml"/><Relationship Id="rId33" Type="http://schemas.openxmlformats.org/officeDocument/2006/relationships/tags" Target="../tags/tag77.xml"/><Relationship Id="rId38" Type="http://schemas.openxmlformats.org/officeDocument/2006/relationships/tags" Target="../tags/tag82.xml"/><Relationship Id="rId46" Type="http://schemas.openxmlformats.org/officeDocument/2006/relationships/tags" Target="../tags/tag90.xml"/><Relationship Id="rId59" Type="http://schemas.openxmlformats.org/officeDocument/2006/relationships/tags" Target="../tags/tag103.xml"/><Relationship Id="rId67" Type="http://schemas.openxmlformats.org/officeDocument/2006/relationships/tags" Target="../tags/tag111.xml"/><Relationship Id="rId20" Type="http://schemas.openxmlformats.org/officeDocument/2006/relationships/tags" Target="../tags/tag64.xml"/><Relationship Id="rId41" Type="http://schemas.openxmlformats.org/officeDocument/2006/relationships/tags" Target="../tags/tag85.xml"/><Relationship Id="rId54" Type="http://schemas.openxmlformats.org/officeDocument/2006/relationships/tags" Target="../tags/tag98.xml"/><Relationship Id="rId62" Type="http://schemas.openxmlformats.org/officeDocument/2006/relationships/tags" Target="../tags/tag106.xml"/><Relationship Id="rId70" Type="http://schemas.openxmlformats.org/officeDocument/2006/relationships/tags" Target="../tags/tag114.xml"/><Relationship Id="rId75" Type="http://schemas.openxmlformats.org/officeDocument/2006/relationships/tags" Target="../tags/tag119.xml"/><Relationship Id="rId1" Type="http://schemas.openxmlformats.org/officeDocument/2006/relationships/vmlDrawing" Target="../drawings/vmlDrawing8.vml"/><Relationship Id="rId6" Type="http://schemas.openxmlformats.org/officeDocument/2006/relationships/tags" Target="../tags/tag50.xml"/><Relationship Id="rId15" Type="http://schemas.openxmlformats.org/officeDocument/2006/relationships/tags" Target="../tags/tag59.xml"/><Relationship Id="rId23" Type="http://schemas.openxmlformats.org/officeDocument/2006/relationships/tags" Target="../tags/tag67.xml"/><Relationship Id="rId28" Type="http://schemas.openxmlformats.org/officeDocument/2006/relationships/tags" Target="../tags/tag72.xml"/><Relationship Id="rId36" Type="http://schemas.openxmlformats.org/officeDocument/2006/relationships/tags" Target="../tags/tag80.xml"/><Relationship Id="rId49" Type="http://schemas.openxmlformats.org/officeDocument/2006/relationships/tags" Target="../tags/tag93.xml"/><Relationship Id="rId57" Type="http://schemas.openxmlformats.org/officeDocument/2006/relationships/tags" Target="../tags/tag10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8.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Layout" Target="../slideLayouts/slideLayout18.xml"/></Relationships>
</file>

<file path=ppt/slides/_rels/slide29.xml.rels><?xml version="1.0" encoding="UTF-8" standalone="yes"?>
<Relationships xmlns="http://schemas.openxmlformats.org/package/2006/relationships"><Relationship Id="rId2" Type="http://schemas.openxmlformats.org/officeDocument/2006/relationships/image" Target="../media/image65.png"/><Relationship Id="rId1" Type="http://schemas.openxmlformats.org/officeDocument/2006/relationships/slideLayout" Target="../slideLayouts/slideLayout1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Layout" Target="../slideLayouts/slideLayout18.xml"/></Relationships>
</file>

<file path=ppt/slides/_rels/slide31.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67.png"/><Relationship Id="rId1" Type="http://schemas.openxmlformats.org/officeDocument/2006/relationships/slideLayout" Target="../slideLayouts/slideLayout17.xml"/></Relationships>
</file>

<file path=ppt/slides/_rels/slide32.xml.rels><?xml version="1.0" encoding="UTF-8" standalone="yes"?>
<Relationships xmlns="http://schemas.openxmlformats.org/package/2006/relationships"><Relationship Id="rId2" Type="http://schemas.openxmlformats.org/officeDocument/2006/relationships/image" Target="../media/image69.png"/><Relationship Id="rId1" Type="http://schemas.openxmlformats.org/officeDocument/2006/relationships/slideLayout" Target="../slideLayouts/slideLayout18.xml"/></Relationships>
</file>

<file path=ppt/slides/_rels/slide33.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Layout" Target="../slideLayouts/slideLayout18.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5.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16.xml"/></Relationships>
</file>

<file path=ppt/slides/_rels/slide36.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Layout" Target="../slideLayouts/slideLayout16.xml"/></Relationships>
</file>

<file path=ppt/slides/_rels/slide37.xml.rels><?xml version="1.0" encoding="UTF-8" standalone="yes"?>
<Relationships xmlns="http://schemas.openxmlformats.org/package/2006/relationships"><Relationship Id="rId2" Type="http://schemas.openxmlformats.org/officeDocument/2006/relationships/image" Target="../media/image73.jpeg"/><Relationship Id="rId1" Type="http://schemas.openxmlformats.org/officeDocument/2006/relationships/slideLayout" Target="../slideLayouts/slideLayout16.xml"/></Relationships>
</file>

<file path=ppt/slides/_rels/slide38.xml.rels><?xml version="1.0" encoding="UTF-8" standalone="yes"?>
<Relationships xmlns="http://schemas.openxmlformats.org/package/2006/relationships"><Relationship Id="rId2" Type="http://schemas.openxmlformats.org/officeDocument/2006/relationships/image" Target="../media/image74.wmf"/><Relationship Id="rId1" Type="http://schemas.openxmlformats.org/officeDocument/2006/relationships/slideLayout" Target="../slideLayouts/slideLayout16.xml"/></Relationships>
</file>

<file path=ppt/slides/_rels/slide39.xml.rels><?xml version="1.0" encoding="UTF-8" standalone="yes"?>
<Relationships xmlns="http://schemas.openxmlformats.org/package/2006/relationships"><Relationship Id="rId2" Type="http://schemas.openxmlformats.org/officeDocument/2006/relationships/image" Target="../media/image75.emf"/><Relationship Id="rId1" Type="http://schemas.openxmlformats.org/officeDocument/2006/relationships/slideLayout" Target="../slideLayouts/slideLayout16.xml"/></Relationships>
</file>

<file path=ppt/slides/_rels/slide4.xml.rels><?xml version="1.0" encoding="UTF-8" standalone="yes"?>
<Relationships xmlns="http://schemas.openxmlformats.org/package/2006/relationships"><Relationship Id="rId8" Type="http://schemas.openxmlformats.org/officeDocument/2006/relationships/image" Target="../media/image20.png"/><Relationship Id="rId13" Type="http://schemas.openxmlformats.org/officeDocument/2006/relationships/image" Target="../media/image24.jpeg"/><Relationship Id="rId3" Type="http://schemas.openxmlformats.org/officeDocument/2006/relationships/notesSlide" Target="../notesSlides/notesSlide1.xml"/><Relationship Id="rId7" Type="http://schemas.openxmlformats.org/officeDocument/2006/relationships/oleObject" Target="../embeddings/oleObject5.bin"/><Relationship Id="rId12" Type="http://schemas.openxmlformats.org/officeDocument/2006/relationships/image" Target="../media/image23.jpeg"/><Relationship Id="rId2" Type="http://schemas.openxmlformats.org/officeDocument/2006/relationships/slideLayout" Target="../slideLayouts/slideLayout6.xml"/><Relationship Id="rId1" Type="http://schemas.openxmlformats.org/officeDocument/2006/relationships/vmlDrawing" Target="../drawings/vmlDrawing4.vml"/><Relationship Id="rId6" Type="http://schemas.openxmlformats.org/officeDocument/2006/relationships/image" Target="../media/image19.png"/><Relationship Id="rId11" Type="http://schemas.openxmlformats.org/officeDocument/2006/relationships/oleObject" Target="../embeddings/oleObject7.bin"/><Relationship Id="rId5" Type="http://schemas.openxmlformats.org/officeDocument/2006/relationships/oleObject" Target="../embeddings/oleObject4.bin"/><Relationship Id="rId10" Type="http://schemas.openxmlformats.org/officeDocument/2006/relationships/oleObject" Target="../embeddings/oleObject6.bin"/><Relationship Id="rId4" Type="http://schemas.openxmlformats.org/officeDocument/2006/relationships/image" Target="../media/image21.jpeg"/><Relationship Id="rId9" Type="http://schemas.openxmlformats.org/officeDocument/2006/relationships/image" Target="../media/image22.jpeg"/></Relationships>
</file>

<file path=ppt/slides/_rels/slide40.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Layout" Target="../slideLayouts/slideLayout16.xml"/></Relationships>
</file>

<file path=ppt/slides/_rels/slide41.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2.xml"/><Relationship Id="rId1" Type="http://schemas.openxmlformats.org/officeDocument/2006/relationships/slideLayout" Target="../slideLayouts/slideLayout10.xml"/></Relationships>
</file>

<file path=ppt/slides/_rels/slide42.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notesSlide" Target="../notesSlides/notesSlide13.xml"/><Relationship Id="rId1" Type="http://schemas.openxmlformats.org/officeDocument/2006/relationships/slideLayout" Target="../slideLayouts/slideLayout22.xml"/><Relationship Id="rId4" Type="http://schemas.openxmlformats.org/officeDocument/2006/relationships/image" Target="../media/image78.png"/></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44.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Layout" Target="../slideLayouts/slideLayout24.xml"/></Relationships>
</file>

<file path=ppt/slides/_rels/slide45.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14.xml"/><Relationship Id="rId1" Type="http://schemas.openxmlformats.org/officeDocument/2006/relationships/slideLayout" Target="../slideLayouts/slideLayout25.xml"/><Relationship Id="rId4" Type="http://schemas.openxmlformats.org/officeDocument/2006/relationships/image" Target="../media/image81.png"/></Relationships>
</file>

<file path=ppt/slides/_rels/slide46.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15.xml"/><Relationship Id="rId1" Type="http://schemas.openxmlformats.org/officeDocument/2006/relationships/slideLayout" Target="../slideLayouts/slideLayout26.xml"/><Relationship Id="rId5" Type="http://schemas.openxmlformats.org/officeDocument/2006/relationships/image" Target="../media/image84.jpeg"/><Relationship Id="rId4" Type="http://schemas.openxmlformats.org/officeDocument/2006/relationships/image" Target="../media/image83.png"/></Relationships>
</file>

<file path=ppt/slides/_rels/slide47.xml.rels><?xml version="1.0" encoding="UTF-8" standalone="yes"?>
<Relationships xmlns="http://schemas.openxmlformats.org/package/2006/relationships"><Relationship Id="rId3" Type="http://schemas.openxmlformats.org/officeDocument/2006/relationships/image" Target="../media/image85.emf"/><Relationship Id="rId2" Type="http://schemas.openxmlformats.org/officeDocument/2006/relationships/notesSlide" Target="../notesSlides/notesSlide16.xml"/><Relationship Id="rId1" Type="http://schemas.openxmlformats.org/officeDocument/2006/relationships/slideLayout" Target="../slideLayouts/slideLayout27.xml"/></Relationships>
</file>

<file path=ppt/slides/_rels/slide48.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17.xml"/><Relationship Id="rId1" Type="http://schemas.openxmlformats.org/officeDocument/2006/relationships/slideLayout" Target="../slideLayouts/slideLayout28.xml"/></Relationships>
</file>

<file path=ppt/slides/_rels/slide49.xml.rels><?xml version="1.0" encoding="UTF-8" standalone="yes"?>
<Relationships xmlns="http://schemas.openxmlformats.org/package/2006/relationships"><Relationship Id="rId2" Type="http://schemas.openxmlformats.org/officeDocument/2006/relationships/image" Target="../media/image87.jpeg"/><Relationship Id="rId1" Type="http://schemas.openxmlformats.org/officeDocument/2006/relationships/slideLayout" Target="../slideLayouts/slideLayout29.xml"/></Relationships>
</file>

<file path=ppt/slides/_rels/slide5.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20.png"/><Relationship Id="rId2" Type="http://schemas.openxmlformats.org/officeDocument/2006/relationships/slideLayout" Target="../slideLayouts/slideLayout5.xml"/><Relationship Id="rId1" Type="http://schemas.openxmlformats.org/officeDocument/2006/relationships/vmlDrawing" Target="../drawings/vmlDrawing5.vml"/><Relationship Id="rId6" Type="http://schemas.openxmlformats.org/officeDocument/2006/relationships/oleObject" Target="../embeddings/oleObject9.bin"/><Relationship Id="rId5" Type="http://schemas.openxmlformats.org/officeDocument/2006/relationships/image" Target="../media/image19.png"/><Relationship Id="rId4" Type="http://schemas.openxmlformats.org/officeDocument/2006/relationships/oleObject" Target="../embeddings/oleObject8.bin"/></Relationships>
</file>

<file path=ppt/slides/_rels/slide50.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Layout" Target="../slideLayouts/slideLayout30.xml"/></Relationships>
</file>

<file path=ppt/slides/_rels/slide51.xml.rels><?xml version="1.0" encoding="UTF-8" standalone="yes"?>
<Relationships xmlns="http://schemas.openxmlformats.org/package/2006/relationships"><Relationship Id="rId2" Type="http://schemas.openxmlformats.org/officeDocument/2006/relationships/image" Target="../media/image89.emf"/><Relationship Id="rId1" Type="http://schemas.openxmlformats.org/officeDocument/2006/relationships/slideLayout" Target="../slideLayouts/slideLayout31.xml"/></Relationships>
</file>

<file path=ppt/slides/_rels/slide52.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image" Target="../media/image90.jpeg"/><Relationship Id="rId1" Type="http://schemas.openxmlformats.org/officeDocument/2006/relationships/slideLayout" Target="../slideLayouts/slideLayout32.xml"/></Relationships>
</file>

<file path=ppt/slides/_rels/slide53.xml.rels><?xml version="1.0" encoding="UTF-8" standalone="yes"?>
<Relationships xmlns="http://schemas.openxmlformats.org/package/2006/relationships"><Relationship Id="rId8" Type="http://schemas.openxmlformats.org/officeDocument/2006/relationships/image" Target="../media/image97.jpeg"/><Relationship Id="rId3" Type="http://schemas.openxmlformats.org/officeDocument/2006/relationships/notesSlide" Target="../notesSlides/notesSlide18.xml"/><Relationship Id="rId7" Type="http://schemas.openxmlformats.org/officeDocument/2006/relationships/image" Target="../media/image96.jpeg"/><Relationship Id="rId12" Type="http://schemas.openxmlformats.org/officeDocument/2006/relationships/image" Target="../media/image99.png"/><Relationship Id="rId2" Type="http://schemas.openxmlformats.org/officeDocument/2006/relationships/slideLayout" Target="../slideLayouts/slideLayout33.xml"/><Relationship Id="rId1" Type="http://schemas.openxmlformats.org/officeDocument/2006/relationships/vmlDrawing" Target="../drawings/vmlDrawing9.vml"/><Relationship Id="rId6" Type="http://schemas.openxmlformats.org/officeDocument/2006/relationships/image" Target="../media/image95.jpeg"/><Relationship Id="rId11" Type="http://schemas.openxmlformats.org/officeDocument/2006/relationships/image" Target="../media/image92.png"/><Relationship Id="rId5" Type="http://schemas.openxmlformats.org/officeDocument/2006/relationships/image" Target="../media/image94.jpeg"/><Relationship Id="rId10" Type="http://schemas.openxmlformats.org/officeDocument/2006/relationships/oleObject" Target="../embeddings/oleObject14.bin"/><Relationship Id="rId4" Type="http://schemas.openxmlformats.org/officeDocument/2006/relationships/image" Target="../media/image93.emf"/><Relationship Id="rId9" Type="http://schemas.openxmlformats.org/officeDocument/2006/relationships/image" Target="../media/image98.png"/></Relationships>
</file>

<file path=ppt/slides/_rels/slide54.xml.rels><?xml version="1.0" encoding="UTF-8" standalone="yes"?>
<Relationships xmlns="http://schemas.openxmlformats.org/package/2006/relationships"><Relationship Id="rId3" Type="http://schemas.openxmlformats.org/officeDocument/2006/relationships/image" Target="../media/image100.png"/><Relationship Id="rId7" Type="http://schemas.openxmlformats.org/officeDocument/2006/relationships/image" Target="../media/image104.jpeg"/><Relationship Id="rId2" Type="http://schemas.openxmlformats.org/officeDocument/2006/relationships/notesSlide" Target="../notesSlides/notesSlide19.xml"/><Relationship Id="rId1" Type="http://schemas.openxmlformats.org/officeDocument/2006/relationships/slideLayout" Target="../slideLayouts/slideLayout34.xml"/><Relationship Id="rId6" Type="http://schemas.openxmlformats.org/officeDocument/2006/relationships/image" Target="../media/image103.png"/><Relationship Id="rId5" Type="http://schemas.openxmlformats.org/officeDocument/2006/relationships/image" Target="../media/image102.png"/><Relationship Id="rId4" Type="http://schemas.openxmlformats.org/officeDocument/2006/relationships/image" Target="../media/image101.jpeg"/></Relationships>
</file>

<file path=ppt/slides/_rels/slide55.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image" Target="../media/image105.jpeg"/><Relationship Id="rId1" Type="http://schemas.openxmlformats.org/officeDocument/2006/relationships/slideLayout" Target="../slideLayouts/slideLayout35.xml"/></Relationships>
</file>

<file path=ppt/slides/_rels/slide56.xml.rels><?xml version="1.0" encoding="UTF-8" standalone="yes"?>
<Relationships xmlns="http://schemas.openxmlformats.org/package/2006/relationships"><Relationship Id="rId2" Type="http://schemas.openxmlformats.org/officeDocument/2006/relationships/image" Target="../media/image107.png"/><Relationship Id="rId1" Type="http://schemas.openxmlformats.org/officeDocument/2006/relationships/slideLayout" Target="../slideLayouts/slideLayout36.xml"/></Relationships>
</file>

<file path=ppt/slides/_rels/slide57.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image" Target="../media/image108.png"/><Relationship Id="rId1" Type="http://schemas.openxmlformats.org/officeDocument/2006/relationships/slideLayout" Target="../slideLayouts/slideLayout37.xml"/></Relationships>
</file>

<file path=ppt/slides/_rels/slide58.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20.xml"/><Relationship Id="rId1" Type="http://schemas.openxmlformats.org/officeDocument/2006/relationships/slideLayout" Target="../slideLayouts/slideLayout38.xml"/><Relationship Id="rId4" Type="http://schemas.openxmlformats.org/officeDocument/2006/relationships/image" Target="../media/image111.png"/></Relationships>
</file>

<file path=ppt/slides/_rels/slide59.xml.rels><?xml version="1.0" encoding="UTF-8" standalone="yes"?>
<Relationships xmlns="http://schemas.openxmlformats.org/package/2006/relationships"><Relationship Id="rId8" Type="http://schemas.openxmlformats.org/officeDocument/2006/relationships/image" Target="../media/image118.jpeg"/><Relationship Id="rId3" Type="http://schemas.openxmlformats.org/officeDocument/2006/relationships/image" Target="../media/image113.jpeg"/><Relationship Id="rId7" Type="http://schemas.openxmlformats.org/officeDocument/2006/relationships/image" Target="../media/image117.png"/><Relationship Id="rId2" Type="http://schemas.openxmlformats.org/officeDocument/2006/relationships/image" Target="../media/image112.jpeg"/><Relationship Id="rId1" Type="http://schemas.openxmlformats.org/officeDocument/2006/relationships/slideLayout" Target="../slideLayouts/slideLayout39.xml"/><Relationship Id="rId6" Type="http://schemas.openxmlformats.org/officeDocument/2006/relationships/image" Target="../media/image116.png"/><Relationship Id="rId5" Type="http://schemas.openxmlformats.org/officeDocument/2006/relationships/image" Target="../media/image115.png"/><Relationship Id="rId10" Type="http://schemas.openxmlformats.org/officeDocument/2006/relationships/image" Target="../media/image120.jpeg"/><Relationship Id="rId4" Type="http://schemas.openxmlformats.org/officeDocument/2006/relationships/image" Target="../media/image114.png"/><Relationship Id="rId9" Type="http://schemas.openxmlformats.org/officeDocument/2006/relationships/image" Target="../media/image119.jpeg"/></Relationships>
</file>

<file path=ppt/slides/_rels/slide6.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Layout" Target="../slideLayouts/slideLayout5.xml"/></Relationships>
</file>

<file path=ppt/slides/_rels/slide60.xml.rels><?xml version="1.0" encoding="UTF-8" standalone="yes"?>
<Relationships xmlns="http://schemas.openxmlformats.org/package/2006/relationships"><Relationship Id="rId8" Type="http://schemas.openxmlformats.org/officeDocument/2006/relationships/image" Target="../media/image126.png"/><Relationship Id="rId3" Type="http://schemas.openxmlformats.org/officeDocument/2006/relationships/image" Target="../media/image121.emf"/><Relationship Id="rId7" Type="http://schemas.openxmlformats.org/officeDocument/2006/relationships/image" Target="../media/image125.jpeg"/><Relationship Id="rId2" Type="http://schemas.openxmlformats.org/officeDocument/2006/relationships/notesSlide" Target="../notesSlides/notesSlide21.xml"/><Relationship Id="rId1" Type="http://schemas.openxmlformats.org/officeDocument/2006/relationships/slideLayout" Target="../slideLayouts/slideLayout40.xml"/><Relationship Id="rId6" Type="http://schemas.openxmlformats.org/officeDocument/2006/relationships/image" Target="../media/image124.png"/><Relationship Id="rId11" Type="http://schemas.openxmlformats.org/officeDocument/2006/relationships/image" Target="../media/image129.png"/><Relationship Id="rId5" Type="http://schemas.openxmlformats.org/officeDocument/2006/relationships/image" Target="../media/image123.png"/><Relationship Id="rId10" Type="http://schemas.openxmlformats.org/officeDocument/2006/relationships/image" Target="../media/image128.jpeg"/><Relationship Id="rId4" Type="http://schemas.openxmlformats.org/officeDocument/2006/relationships/image" Target="../media/image122.png"/><Relationship Id="rId9" Type="http://schemas.openxmlformats.org/officeDocument/2006/relationships/image" Target="../media/image127.jpeg"/></Relationships>
</file>

<file path=ppt/slides/_rels/slide61.xml.rels><?xml version="1.0" encoding="UTF-8" standalone="yes"?>
<Relationships xmlns="http://schemas.openxmlformats.org/package/2006/relationships"><Relationship Id="rId8" Type="http://schemas.openxmlformats.org/officeDocument/2006/relationships/image" Target="../media/image118.jpeg"/><Relationship Id="rId3" Type="http://schemas.openxmlformats.org/officeDocument/2006/relationships/image" Target="../media/image113.jpeg"/><Relationship Id="rId7" Type="http://schemas.openxmlformats.org/officeDocument/2006/relationships/image" Target="../media/image117.png"/><Relationship Id="rId2" Type="http://schemas.openxmlformats.org/officeDocument/2006/relationships/image" Target="../media/image112.jpeg"/><Relationship Id="rId1" Type="http://schemas.openxmlformats.org/officeDocument/2006/relationships/slideLayout" Target="../slideLayouts/slideLayout41.xml"/><Relationship Id="rId6" Type="http://schemas.openxmlformats.org/officeDocument/2006/relationships/image" Target="../media/image116.png"/><Relationship Id="rId5" Type="http://schemas.openxmlformats.org/officeDocument/2006/relationships/image" Target="../media/image115.png"/><Relationship Id="rId10" Type="http://schemas.openxmlformats.org/officeDocument/2006/relationships/image" Target="../media/image120.jpeg"/><Relationship Id="rId4" Type="http://schemas.openxmlformats.org/officeDocument/2006/relationships/image" Target="../media/image114.png"/><Relationship Id="rId9" Type="http://schemas.openxmlformats.org/officeDocument/2006/relationships/image" Target="../media/image119.jpeg"/></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4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4.xml.rels><?xml version="1.0" encoding="UTF-8" standalone="yes"?>
<Relationships xmlns="http://schemas.openxmlformats.org/package/2006/relationships"><Relationship Id="rId8" Type="http://schemas.openxmlformats.org/officeDocument/2006/relationships/image" Target="../media/image132.wmf"/><Relationship Id="rId13" Type="http://schemas.openxmlformats.org/officeDocument/2006/relationships/image" Target="../media/image137.jpeg"/><Relationship Id="rId18" Type="http://schemas.openxmlformats.org/officeDocument/2006/relationships/image" Target="../media/image142.png"/><Relationship Id="rId26" Type="http://schemas.openxmlformats.org/officeDocument/2006/relationships/image" Target="../media/image150.jpeg"/><Relationship Id="rId3" Type="http://schemas.openxmlformats.org/officeDocument/2006/relationships/slideLayout" Target="../slideLayouts/slideLayout9.xml"/><Relationship Id="rId21" Type="http://schemas.openxmlformats.org/officeDocument/2006/relationships/image" Target="../media/image145.jpeg"/><Relationship Id="rId34" Type="http://schemas.openxmlformats.org/officeDocument/2006/relationships/image" Target="../media/image158.jpeg"/><Relationship Id="rId7" Type="http://schemas.openxmlformats.org/officeDocument/2006/relationships/image" Target="../media/image131.jpeg"/><Relationship Id="rId12" Type="http://schemas.openxmlformats.org/officeDocument/2006/relationships/image" Target="../media/image136.jpeg"/><Relationship Id="rId17" Type="http://schemas.openxmlformats.org/officeDocument/2006/relationships/image" Target="../media/image141.jpeg"/><Relationship Id="rId25" Type="http://schemas.openxmlformats.org/officeDocument/2006/relationships/image" Target="../media/image149.jpeg"/><Relationship Id="rId33" Type="http://schemas.openxmlformats.org/officeDocument/2006/relationships/image" Target="../media/image157.jpeg"/><Relationship Id="rId2" Type="http://schemas.openxmlformats.org/officeDocument/2006/relationships/tags" Target="../tags/tag120.xml"/><Relationship Id="rId16" Type="http://schemas.openxmlformats.org/officeDocument/2006/relationships/image" Target="../media/image140.jpeg"/><Relationship Id="rId20" Type="http://schemas.openxmlformats.org/officeDocument/2006/relationships/image" Target="../media/image144.jpeg"/><Relationship Id="rId29" Type="http://schemas.openxmlformats.org/officeDocument/2006/relationships/image" Target="../media/image153.jpeg"/><Relationship Id="rId1" Type="http://schemas.openxmlformats.org/officeDocument/2006/relationships/vmlDrawing" Target="../drawings/vmlDrawing10.vml"/><Relationship Id="rId6" Type="http://schemas.openxmlformats.org/officeDocument/2006/relationships/image" Target="../media/image130.jpeg"/><Relationship Id="rId11" Type="http://schemas.openxmlformats.org/officeDocument/2006/relationships/image" Target="../media/image135.jpeg"/><Relationship Id="rId24" Type="http://schemas.openxmlformats.org/officeDocument/2006/relationships/image" Target="../media/image148.jpeg"/><Relationship Id="rId32" Type="http://schemas.openxmlformats.org/officeDocument/2006/relationships/image" Target="../media/image156.jpeg"/><Relationship Id="rId5" Type="http://schemas.openxmlformats.org/officeDocument/2006/relationships/image" Target="../media/image50.emf"/><Relationship Id="rId15" Type="http://schemas.openxmlformats.org/officeDocument/2006/relationships/image" Target="../media/image139.jpeg"/><Relationship Id="rId23" Type="http://schemas.openxmlformats.org/officeDocument/2006/relationships/image" Target="../media/image147.jpeg"/><Relationship Id="rId28" Type="http://schemas.openxmlformats.org/officeDocument/2006/relationships/image" Target="../media/image152.jpeg"/><Relationship Id="rId10" Type="http://schemas.openxmlformats.org/officeDocument/2006/relationships/image" Target="../media/image134.jpeg"/><Relationship Id="rId19" Type="http://schemas.openxmlformats.org/officeDocument/2006/relationships/image" Target="../media/image143.jpeg"/><Relationship Id="rId31" Type="http://schemas.openxmlformats.org/officeDocument/2006/relationships/image" Target="../media/image155.jpeg"/><Relationship Id="rId4" Type="http://schemas.openxmlformats.org/officeDocument/2006/relationships/oleObject" Target="../embeddings/oleObject15.bin"/><Relationship Id="rId9" Type="http://schemas.openxmlformats.org/officeDocument/2006/relationships/image" Target="../media/image133.jpeg"/><Relationship Id="rId14" Type="http://schemas.openxmlformats.org/officeDocument/2006/relationships/image" Target="../media/image138.jpeg"/><Relationship Id="rId22" Type="http://schemas.openxmlformats.org/officeDocument/2006/relationships/image" Target="../media/image146.jpeg"/><Relationship Id="rId27" Type="http://schemas.openxmlformats.org/officeDocument/2006/relationships/image" Target="../media/image151.jpeg"/><Relationship Id="rId30" Type="http://schemas.openxmlformats.org/officeDocument/2006/relationships/image" Target="../media/image154.jpeg"/><Relationship Id="rId35" Type="http://schemas.openxmlformats.org/officeDocument/2006/relationships/image" Target="../media/image159.jpeg"/></Relationships>
</file>

<file path=ppt/slides/_rels/slide7.xml.rels><?xml version="1.0" encoding="UTF-8" standalone="yes"?>
<Relationships xmlns="http://schemas.openxmlformats.org/package/2006/relationships"><Relationship Id="rId3" Type="http://schemas.openxmlformats.org/officeDocument/2006/relationships/image" Target="../media/image27.jpg"/><Relationship Id="rId2" Type="http://schemas.openxmlformats.org/officeDocument/2006/relationships/notesSlide" Target="../notesSlides/notesSlide2.xml"/><Relationship Id="rId1" Type="http://schemas.openxmlformats.org/officeDocument/2006/relationships/slideLayout" Target="../slideLayouts/slideLayout20.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1.xml"/></Relationships>
</file>

<file path=ppt/slides/_rels/slide9.xml.rels><?xml version="1.0" encoding="UTF-8" standalone="yes"?>
<Relationships xmlns="http://schemas.openxmlformats.org/package/2006/relationships"><Relationship Id="rId3" Type="http://schemas.openxmlformats.org/officeDocument/2006/relationships/image" Target="../media/image28.emf"/><Relationship Id="rId2" Type="http://schemas.openxmlformats.org/officeDocument/2006/relationships/notesSlide" Target="../notesSlides/notesSlide4.xml"/><Relationship Id="rId1" Type="http://schemas.openxmlformats.org/officeDocument/2006/relationships/slideLayout" Target="../slideLayouts/slideLayout7.xml"/><Relationship Id="rId4" Type="http://schemas.openxmlformats.org/officeDocument/2006/relationships/image" Target="../media/image29.emf"/></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el 5"/>
          <p:cNvSpPr>
            <a:spLocks noGrp="1"/>
          </p:cNvSpPr>
          <p:nvPr>
            <p:ph type="ctrTitle" sz="quarter"/>
          </p:nvPr>
        </p:nvSpPr>
        <p:spPr>
          <a:xfrm>
            <a:off x="539552" y="1052736"/>
            <a:ext cx="7779600" cy="741362"/>
          </a:xfrm>
        </p:spPr>
        <p:txBody>
          <a:bodyPr/>
          <a:lstStyle/>
          <a:p>
            <a:r>
              <a:rPr lang="de-DE" sz="2800" b="0" dirty="0"/>
              <a:t>"Entwicklungsstand und Perspektiven der solarthermischer Kraftwerke</a:t>
            </a:r>
            <a:r>
              <a:rPr lang="de-DE" sz="2800" dirty="0">
                <a:solidFill>
                  <a:schemeClr val="tx1"/>
                </a:solidFill>
              </a:rPr>
              <a:t/>
            </a:r>
            <a:br>
              <a:rPr lang="de-DE" sz="2800" dirty="0">
                <a:solidFill>
                  <a:schemeClr val="tx1"/>
                </a:solidFill>
              </a:rPr>
            </a:br>
            <a:r>
              <a:rPr lang="de-DE" sz="2800" dirty="0">
                <a:solidFill>
                  <a:schemeClr val="tx1"/>
                </a:solidFill>
              </a:rPr>
              <a:t/>
            </a:r>
            <a:br>
              <a:rPr lang="de-DE" sz="2800" dirty="0">
                <a:solidFill>
                  <a:schemeClr val="tx1"/>
                </a:solidFill>
              </a:rPr>
            </a:br>
            <a:r>
              <a:rPr lang="de-DE" sz="2000" dirty="0">
                <a:solidFill>
                  <a:schemeClr val="tx1"/>
                </a:solidFill>
              </a:rPr>
              <a:t>Robert Pitz-Paal</a:t>
            </a:r>
            <a:br>
              <a:rPr lang="de-DE" sz="2000" dirty="0">
                <a:solidFill>
                  <a:schemeClr val="tx1"/>
                </a:solidFill>
              </a:rPr>
            </a:br>
            <a:r>
              <a:rPr lang="de-DE" sz="2000" b="0" dirty="0">
                <a:solidFill>
                  <a:schemeClr val="tx1"/>
                </a:solidFill>
              </a:rPr>
              <a:t>Deutsches Zentrum für Luft- und Raumfahrt</a:t>
            </a:r>
            <a:r>
              <a:rPr lang="de-DE" sz="2000" b="0" dirty="0">
                <a:solidFill>
                  <a:srgbClr val="FFC000"/>
                </a:solidFill>
              </a:rPr>
              <a:t/>
            </a:r>
            <a:br>
              <a:rPr lang="de-DE" sz="2000" b="0" dirty="0">
                <a:solidFill>
                  <a:srgbClr val="FFC000"/>
                </a:solidFill>
              </a:rPr>
            </a:br>
            <a:r>
              <a:rPr lang="de-DE" sz="2000" b="0" dirty="0">
                <a:solidFill>
                  <a:schemeClr val="tx1"/>
                </a:solidFill>
              </a:rPr>
              <a:t>Institut für Solarforschung</a:t>
            </a:r>
            <a:br>
              <a:rPr lang="de-DE" sz="2000" b="0" dirty="0">
                <a:solidFill>
                  <a:schemeClr val="tx1"/>
                </a:solidFill>
              </a:rPr>
            </a:br>
            <a:r>
              <a:rPr lang="de-DE" sz="2000" dirty="0">
                <a:solidFill>
                  <a:schemeClr val="tx1"/>
                </a:solidFill>
              </a:rPr>
              <a:t/>
            </a:r>
            <a:br>
              <a:rPr lang="de-DE" sz="2000" dirty="0">
                <a:solidFill>
                  <a:schemeClr val="tx1"/>
                </a:solidFill>
              </a:rPr>
            </a:br>
            <a:r>
              <a:rPr lang="de-DE" sz="2000" dirty="0" smtClean="0">
                <a:solidFill>
                  <a:schemeClr val="tx1"/>
                </a:solidFill>
              </a:rPr>
              <a:t>Inhalt</a:t>
            </a:r>
            <a:br>
              <a:rPr lang="de-DE" sz="2000" dirty="0" smtClean="0">
                <a:solidFill>
                  <a:schemeClr val="tx1"/>
                </a:solidFill>
              </a:rPr>
            </a:br>
            <a:r>
              <a:rPr lang="de-DE" sz="1800" b="0" i="1" dirty="0" smtClean="0">
                <a:solidFill>
                  <a:schemeClr val="tx1"/>
                </a:solidFill>
              </a:rPr>
              <a:t>Märkte</a:t>
            </a:r>
            <a:r>
              <a:rPr lang="de-DE" sz="1800" b="0" i="1" dirty="0">
                <a:solidFill>
                  <a:schemeClr val="tx1"/>
                </a:solidFill>
              </a:rPr>
              <a:t/>
            </a:r>
            <a:br>
              <a:rPr lang="de-DE" sz="1800" b="0" i="1" dirty="0">
                <a:solidFill>
                  <a:schemeClr val="tx1"/>
                </a:solidFill>
              </a:rPr>
            </a:br>
            <a:r>
              <a:rPr lang="de-DE" sz="1800" b="0" i="1" dirty="0" smtClean="0">
                <a:solidFill>
                  <a:schemeClr val="tx1"/>
                </a:solidFill>
              </a:rPr>
              <a:t>  Spanien</a:t>
            </a:r>
            <a:br>
              <a:rPr lang="de-DE" sz="1800" b="0" i="1" dirty="0" smtClean="0">
                <a:solidFill>
                  <a:schemeClr val="tx1"/>
                </a:solidFill>
              </a:rPr>
            </a:br>
            <a:r>
              <a:rPr lang="de-DE" sz="1800" b="0" i="1" dirty="0" smtClean="0">
                <a:solidFill>
                  <a:schemeClr val="tx1"/>
                </a:solidFill>
              </a:rPr>
              <a:t>   USA</a:t>
            </a:r>
            <a:br>
              <a:rPr lang="de-DE" sz="1800" b="0" i="1" dirty="0" smtClean="0">
                <a:solidFill>
                  <a:schemeClr val="tx1"/>
                </a:solidFill>
              </a:rPr>
            </a:br>
            <a:r>
              <a:rPr lang="de-DE" sz="1800" b="0" i="1" dirty="0" smtClean="0">
                <a:solidFill>
                  <a:schemeClr val="tx1"/>
                </a:solidFill>
              </a:rPr>
              <a:t>   </a:t>
            </a:r>
            <a:r>
              <a:rPr lang="de-DE" sz="1800" b="0" i="1" dirty="0" err="1" smtClean="0">
                <a:solidFill>
                  <a:schemeClr val="tx1"/>
                </a:solidFill>
              </a:rPr>
              <a:t>RoW</a:t>
            </a:r>
            <a:r>
              <a:rPr lang="de-DE" sz="1800" b="0" i="1" dirty="0" smtClean="0">
                <a:solidFill>
                  <a:schemeClr val="tx1"/>
                </a:solidFill>
              </a:rPr>
              <a:t/>
            </a:r>
            <a:br>
              <a:rPr lang="de-DE" sz="1800" b="0" i="1" dirty="0" smtClean="0">
                <a:solidFill>
                  <a:schemeClr val="tx1"/>
                </a:solidFill>
              </a:rPr>
            </a:br>
            <a:r>
              <a:rPr lang="de-DE" sz="1800" b="0" i="1" dirty="0" smtClean="0">
                <a:solidFill>
                  <a:schemeClr val="tx1"/>
                </a:solidFill>
              </a:rPr>
              <a:t>Kosten</a:t>
            </a:r>
            <a:br>
              <a:rPr lang="de-DE" sz="1800" b="0" i="1" dirty="0" smtClean="0">
                <a:solidFill>
                  <a:schemeClr val="tx1"/>
                </a:solidFill>
              </a:rPr>
            </a:br>
            <a:r>
              <a:rPr lang="de-DE" sz="1800" b="0" i="1" dirty="0" smtClean="0">
                <a:solidFill>
                  <a:schemeClr val="tx1"/>
                </a:solidFill>
              </a:rPr>
              <a:t>Kostensenkung</a:t>
            </a:r>
            <a:br>
              <a:rPr lang="de-DE" sz="1800" b="0" i="1" dirty="0" smtClean="0">
                <a:solidFill>
                  <a:schemeClr val="tx1"/>
                </a:solidFill>
              </a:rPr>
            </a:br>
            <a:r>
              <a:rPr lang="de-DE" sz="1800" b="0" i="1" dirty="0" smtClean="0">
                <a:solidFill>
                  <a:schemeClr val="tx1"/>
                </a:solidFill>
              </a:rPr>
              <a:t>Wert von Strom</a:t>
            </a:r>
            <a:r>
              <a:rPr lang="de-DE" sz="2000" b="0" dirty="0" smtClean="0">
                <a:solidFill>
                  <a:schemeClr val="tx1"/>
                </a:solidFill>
              </a:rPr>
              <a:t>	</a:t>
            </a:r>
            <a:r>
              <a:rPr lang="de-DE" sz="2000" b="0" dirty="0">
                <a:solidFill>
                  <a:schemeClr val="tx1"/>
                </a:solidFill>
              </a:rPr>
              <a:t>	</a:t>
            </a:r>
            <a:r>
              <a:rPr lang="de-DE" sz="1800" b="0" dirty="0">
                <a:solidFill>
                  <a:schemeClr val="tx1"/>
                </a:solidFill>
              </a:rPr>
              <a:t/>
            </a:r>
            <a:br>
              <a:rPr lang="de-DE" sz="1800" b="0" dirty="0">
                <a:solidFill>
                  <a:schemeClr val="tx1"/>
                </a:solidFill>
              </a:rPr>
            </a:br>
            <a:r>
              <a:rPr lang="de-DE" sz="1800" dirty="0">
                <a:solidFill>
                  <a:schemeClr val="tx1"/>
                </a:solidFill>
              </a:rPr>
              <a:t/>
            </a:r>
            <a:br>
              <a:rPr lang="de-DE" sz="1800" dirty="0">
                <a:solidFill>
                  <a:schemeClr val="tx1"/>
                </a:solidFill>
              </a:rPr>
            </a:br>
            <a:endParaRPr lang="en-GB" sz="1800" dirty="0"/>
          </a:p>
        </p:txBody>
      </p:sp>
      <p:sp>
        <p:nvSpPr>
          <p:cNvPr id="7" name="Rechteck 6"/>
          <p:cNvSpPr/>
          <p:nvPr/>
        </p:nvSpPr>
        <p:spPr>
          <a:xfrm>
            <a:off x="8604448" y="6371584"/>
            <a:ext cx="441146" cy="369332"/>
          </a:xfrm>
          <a:prstGeom prst="rect">
            <a:avLst/>
          </a:prstGeom>
        </p:spPr>
        <p:txBody>
          <a:bodyPr wrap="none">
            <a:spAutoFit/>
          </a:bodyPr>
          <a:lstStyle/>
          <a:p>
            <a:fld id="{A4B458E2-F606-46F0-90B2-A686ED9C4A1E}" type="slidenum">
              <a:rPr lang="en-US" altLang="en-US">
                <a:solidFill>
                  <a:schemeClr val="bg1"/>
                </a:solidFill>
                <a:latin typeface="Arial" charset="0"/>
                <a:cs typeface="Arial" charset="0"/>
              </a:rPr>
              <a:pPr/>
              <a:t>1</a:t>
            </a:fld>
            <a:endParaRPr lang="en-US" dirty="0"/>
          </a:p>
        </p:txBody>
      </p:sp>
    </p:spTree>
    <p:extLst>
      <p:ext uri="{BB962C8B-B14F-4D97-AF65-F5344CB8AC3E}">
        <p14:creationId xmlns:p14="http://schemas.microsoft.com/office/powerpoint/2010/main" val="3611010734"/>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8675" name="Rectangle 3"/>
          <p:cNvSpPr>
            <a:spLocks noGrp="1" noChangeArrowheads="1"/>
          </p:cNvSpPr>
          <p:nvPr>
            <p:ph type="body" idx="1"/>
          </p:nvPr>
        </p:nvSpPr>
        <p:spPr/>
        <p:txBody>
          <a:bodyPr/>
          <a:lstStyle/>
          <a:p>
            <a:endParaRPr lang="de-DE"/>
          </a:p>
        </p:txBody>
      </p:sp>
      <p:pic>
        <p:nvPicPr>
          <p:cNvPr id="668676" name="Picture 5"/>
          <p:cNvPicPr>
            <a:picLocks noChangeAspect="1" noChangeArrowheads="1"/>
          </p:cNvPicPr>
          <p:nvPr/>
        </p:nvPicPr>
        <p:blipFill rotWithShape="1">
          <a:blip r:embed="rId3">
            <a:extLst>
              <a:ext uri="{28A0092B-C50C-407E-A947-70E740481C1C}">
                <a14:useLocalDpi xmlns:a14="http://schemas.microsoft.com/office/drawing/2010/main" val="0"/>
              </a:ext>
            </a:extLst>
          </a:blip>
          <a:srcRect l="6392" t="12718" r="4794" b="17989"/>
          <a:stretch/>
        </p:blipFill>
        <p:spPr bwMode="auto">
          <a:xfrm>
            <a:off x="236538" y="836614"/>
            <a:ext cx="8583612" cy="53476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8678" name="Picture 8"/>
          <p:cNvPicPr>
            <a:picLocks noChangeAspect="1" noChangeArrowheads="1"/>
          </p:cNvPicPr>
          <p:nvPr/>
        </p:nvPicPr>
        <p:blipFill rotWithShape="1">
          <a:blip r:embed="rId4">
            <a:extLst>
              <a:ext uri="{28A0092B-C50C-407E-A947-70E740481C1C}">
                <a14:useLocalDpi xmlns:a14="http://schemas.microsoft.com/office/drawing/2010/main" val="0"/>
              </a:ext>
            </a:extLst>
          </a:blip>
          <a:srcRect l="-242" r="242" b="21073"/>
          <a:stretch/>
        </p:blipFill>
        <p:spPr bwMode="auto">
          <a:xfrm>
            <a:off x="250826" y="3660776"/>
            <a:ext cx="4267200" cy="2523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8674" name="Rectangle 2"/>
          <p:cNvSpPr>
            <a:spLocks noGrp="1" noChangeArrowheads="1"/>
          </p:cNvSpPr>
          <p:nvPr>
            <p:ph type="title"/>
          </p:nvPr>
        </p:nvSpPr>
        <p:spPr>
          <a:xfrm>
            <a:off x="235872" y="0"/>
            <a:ext cx="8928223" cy="838200"/>
          </a:xfrm>
        </p:spPr>
        <p:txBody>
          <a:bodyPr/>
          <a:lstStyle/>
          <a:p>
            <a:r>
              <a:rPr lang="de-DE" dirty="0" err="1"/>
              <a:t>Gemasolar</a:t>
            </a:r>
            <a:r>
              <a:rPr lang="de-DE" dirty="0"/>
              <a:t> Tower plant, 15 h </a:t>
            </a:r>
            <a:r>
              <a:rPr lang="de-DE" dirty="0" err="1"/>
              <a:t>storage</a:t>
            </a:r>
            <a:r>
              <a:rPr lang="de-DE" dirty="0"/>
              <a:t> </a:t>
            </a:r>
            <a:br>
              <a:rPr lang="de-DE" dirty="0"/>
            </a:br>
            <a:r>
              <a:rPr lang="en-US" dirty="0">
                <a:solidFill>
                  <a:srgbClr val="000000"/>
                </a:solidFill>
                <a:sym typeface="Gill Sans"/>
              </a:rPr>
              <a:t>19.9 MW (</a:t>
            </a:r>
            <a:r>
              <a:rPr lang="en-US" dirty="0" err="1">
                <a:solidFill>
                  <a:srgbClr val="000000"/>
                </a:solidFill>
                <a:sym typeface="Gill Sans"/>
              </a:rPr>
              <a:t>Torresol</a:t>
            </a:r>
            <a:r>
              <a:rPr lang="en-US" dirty="0">
                <a:solidFill>
                  <a:srgbClr val="000000"/>
                </a:solidFill>
                <a:sym typeface="Gill Sans"/>
              </a:rPr>
              <a:t> Energy)</a:t>
            </a:r>
            <a:br>
              <a:rPr lang="en-US" dirty="0">
                <a:solidFill>
                  <a:srgbClr val="000000"/>
                </a:solidFill>
                <a:sym typeface="Gill Sans"/>
              </a:rPr>
            </a:br>
            <a:r>
              <a:rPr lang="de-DE" dirty="0"/>
              <a:t> </a:t>
            </a:r>
          </a:p>
        </p:txBody>
      </p:sp>
      <p:pic>
        <p:nvPicPr>
          <p:cNvPr id="6" name="Picture 56"/>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713304" y="3788164"/>
            <a:ext cx="4105151" cy="2396068"/>
          </a:xfrm>
          <a:prstGeom prst="rect">
            <a:avLst/>
          </a:prstGeom>
          <a:solidFill>
            <a:srgbClr val="E7E7E7"/>
          </a:solidFill>
          <a:ln>
            <a:noFill/>
          </a:ln>
          <a:extLst>
            <a:ext uri="{91240B29-F687-4F45-9708-019B960494DF}">
              <a14:hiddenLine xmlns:a14="http://schemas.microsoft.com/office/drawing/2010/main" w="9525">
                <a:solidFill>
                  <a:srgbClr val="000000"/>
                </a:solidFill>
                <a:miter lim="800000"/>
                <a:headEnd/>
                <a:tailEnd/>
              </a14:hiddenLine>
            </a:ext>
          </a:extLst>
        </p:spPr>
      </p:pic>
      <p:sp>
        <p:nvSpPr>
          <p:cNvPr id="7" name="Rechteck 6"/>
          <p:cNvSpPr/>
          <p:nvPr/>
        </p:nvSpPr>
        <p:spPr>
          <a:xfrm>
            <a:off x="8604448" y="6371584"/>
            <a:ext cx="441146" cy="369332"/>
          </a:xfrm>
          <a:prstGeom prst="rect">
            <a:avLst/>
          </a:prstGeom>
        </p:spPr>
        <p:txBody>
          <a:bodyPr wrap="none">
            <a:spAutoFit/>
          </a:bodyPr>
          <a:lstStyle/>
          <a:p>
            <a:fld id="{A4B458E2-F606-46F0-90B2-A686ED9C4A1E}" type="slidenum">
              <a:rPr lang="en-US" altLang="en-US">
                <a:solidFill>
                  <a:schemeClr val="bg1"/>
                </a:solidFill>
                <a:latin typeface="Arial" charset="0"/>
                <a:cs typeface="Arial" charset="0"/>
              </a:rPr>
              <a:pPr/>
              <a:t>10</a:t>
            </a:fld>
            <a:endParaRPr lang="en-US" dirty="0"/>
          </a:p>
        </p:txBody>
      </p:sp>
    </p:spTree>
    <p:extLst>
      <p:ext uri="{BB962C8B-B14F-4D97-AF65-F5344CB8AC3E}">
        <p14:creationId xmlns:p14="http://schemas.microsoft.com/office/powerpoint/2010/main" val="3723331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0786" name="Title 1"/>
          <p:cNvSpPr txBox="1">
            <a:spLocks/>
          </p:cNvSpPr>
          <p:nvPr/>
        </p:nvSpPr>
        <p:spPr bwMode="auto">
          <a:xfrm>
            <a:off x="1871663" y="404814"/>
            <a:ext cx="5832475" cy="147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07984" tIns="35995" rIns="35995" bIns="35995"/>
          <a:lstStyle>
            <a:lvl1pPr defTabSz="957263">
              <a:defRPr sz="2400">
                <a:solidFill>
                  <a:schemeClr val="tx1"/>
                </a:solidFill>
                <a:latin typeface="Times New Roman" pitchFamily="18" charset="0"/>
              </a:defRPr>
            </a:lvl1pPr>
            <a:lvl2pPr marL="742950" indent="-285750" defTabSz="957263">
              <a:defRPr sz="2400">
                <a:solidFill>
                  <a:schemeClr val="tx1"/>
                </a:solidFill>
                <a:latin typeface="Times New Roman" pitchFamily="18" charset="0"/>
              </a:defRPr>
            </a:lvl2pPr>
            <a:lvl3pPr marL="1143000" indent="-228600" defTabSz="957263">
              <a:defRPr sz="2400">
                <a:solidFill>
                  <a:schemeClr val="tx1"/>
                </a:solidFill>
                <a:latin typeface="Times New Roman" pitchFamily="18" charset="0"/>
              </a:defRPr>
            </a:lvl3pPr>
            <a:lvl4pPr marL="1600200" indent="-228600" defTabSz="957263">
              <a:defRPr sz="2400">
                <a:solidFill>
                  <a:schemeClr val="tx1"/>
                </a:solidFill>
                <a:latin typeface="Times New Roman" pitchFamily="18" charset="0"/>
              </a:defRPr>
            </a:lvl4pPr>
            <a:lvl5pPr marL="2057400" indent="-228600" defTabSz="957263">
              <a:defRPr sz="2400">
                <a:solidFill>
                  <a:schemeClr val="tx1"/>
                </a:solidFill>
                <a:latin typeface="Times New Roman" pitchFamily="18" charset="0"/>
              </a:defRPr>
            </a:lvl5pPr>
            <a:lvl6pPr marL="2514600" indent="-228600" defTabSz="957263" fontAlgn="base">
              <a:spcBef>
                <a:spcPct val="0"/>
              </a:spcBef>
              <a:spcAft>
                <a:spcPct val="0"/>
              </a:spcAft>
              <a:defRPr sz="2400">
                <a:solidFill>
                  <a:schemeClr val="tx1"/>
                </a:solidFill>
                <a:latin typeface="Times New Roman" pitchFamily="18" charset="0"/>
              </a:defRPr>
            </a:lvl6pPr>
            <a:lvl7pPr marL="2971800" indent="-228600" defTabSz="957263" fontAlgn="base">
              <a:spcBef>
                <a:spcPct val="0"/>
              </a:spcBef>
              <a:spcAft>
                <a:spcPct val="0"/>
              </a:spcAft>
              <a:defRPr sz="2400">
                <a:solidFill>
                  <a:schemeClr val="tx1"/>
                </a:solidFill>
                <a:latin typeface="Times New Roman" pitchFamily="18" charset="0"/>
              </a:defRPr>
            </a:lvl7pPr>
            <a:lvl8pPr marL="3429000" indent="-228600" defTabSz="957263" fontAlgn="base">
              <a:spcBef>
                <a:spcPct val="0"/>
              </a:spcBef>
              <a:spcAft>
                <a:spcPct val="0"/>
              </a:spcAft>
              <a:defRPr sz="2400">
                <a:solidFill>
                  <a:schemeClr val="tx1"/>
                </a:solidFill>
                <a:latin typeface="Times New Roman" pitchFamily="18" charset="0"/>
              </a:defRPr>
            </a:lvl8pPr>
            <a:lvl9pPr marL="3886200" indent="-228600" defTabSz="957263" fontAlgn="base">
              <a:spcBef>
                <a:spcPct val="0"/>
              </a:spcBef>
              <a:spcAft>
                <a:spcPct val="0"/>
              </a:spcAft>
              <a:defRPr sz="2400">
                <a:solidFill>
                  <a:schemeClr val="tx1"/>
                </a:solidFill>
                <a:latin typeface="Times New Roman" pitchFamily="18" charset="0"/>
              </a:defRPr>
            </a:lvl9pPr>
          </a:lstStyle>
          <a:p>
            <a:pPr algn="ctr"/>
            <a:r>
              <a:rPr lang="es-ES_tradnl" altLang="en-US" sz="2800">
                <a:solidFill>
                  <a:srgbClr val="002060"/>
                </a:solidFill>
                <a:latin typeface="Calibri" pitchFamily="34" charset="0"/>
              </a:rPr>
              <a:t>Macroeconomic Impact of the</a:t>
            </a:r>
            <a:br>
              <a:rPr lang="es-ES_tradnl" altLang="en-US" sz="2800">
                <a:solidFill>
                  <a:srgbClr val="002060"/>
                </a:solidFill>
                <a:latin typeface="Calibri" pitchFamily="34" charset="0"/>
              </a:rPr>
            </a:br>
            <a:r>
              <a:rPr lang="es-ES_tradnl" altLang="en-US" sz="2800">
                <a:solidFill>
                  <a:srgbClr val="002060"/>
                </a:solidFill>
                <a:latin typeface="Calibri" pitchFamily="34" charset="0"/>
              </a:rPr>
              <a:t> Solar Thermal Electric Sector in Spain</a:t>
            </a:r>
            <a:endParaRPr lang="es-ES" altLang="en-US" sz="2800">
              <a:solidFill>
                <a:srgbClr val="002060"/>
              </a:solidFill>
              <a:latin typeface="Calibri" pitchFamily="34" charset="0"/>
            </a:endParaRPr>
          </a:p>
        </p:txBody>
      </p:sp>
      <p:pic>
        <p:nvPicPr>
          <p:cNvPr id="11274" name="Picture 1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473656">
            <a:off x="2528888" y="1500189"/>
            <a:ext cx="3656012" cy="4038600"/>
          </a:xfrm>
          <a:prstGeom prst="rect">
            <a:avLst/>
          </a:prstGeom>
          <a:noFill/>
          <a:ln w="19050">
            <a:solidFill>
              <a:srgbClr val="002060"/>
            </a:solidFill>
            <a:miter lim="800000"/>
            <a:headEnd/>
            <a:tailEnd/>
          </a:ln>
          <a:extLst>
            <a:ext uri="{909E8E84-426E-40DD-AFC4-6F175D3DCCD1}">
              <a14:hiddenFill xmlns:a14="http://schemas.microsoft.com/office/drawing/2010/main">
                <a:solidFill>
                  <a:srgbClr val="FFFFFF"/>
                </a:solidFill>
              </a14:hiddenFill>
            </a:ext>
          </a:extLst>
        </p:spPr>
      </p:pic>
      <p:sp>
        <p:nvSpPr>
          <p:cNvPr id="5" name="4 CuadroTexto"/>
          <p:cNvSpPr txBox="1">
            <a:spLocks noChangeArrowheads="1"/>
          </p:cNvSpPr>
          <p:nvPr/>
        </p:nvSpPr>
        <p:spPr bwMode="auto">
          <a:xfrm>
            <a:off x="5440363" y="5516563"/>
            <a:ext cx="3121420" cy="9038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5" tIns="45713" rIns="91425" bIns="45713">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fontAlgn="base">
              <a:spcBef>
                <a:spcPct val="0"/>
              </a:spcBef>
              <a:spcAft>
                <a:spcPct val="0"/>
              </a:spcAft>
              <a:defRPr sz="2400">
                <a:solidFill>
                  <a:schemeClr val="tx1"/>
                </a:solidFill>
                <a:latin typeface="Times New Roman" pitchFamily="18" charset="0"/>
              </a:defRPr>
            </a:lvl6pPr>
            <a:lvl7pPr marL="2971800" indent="-228600" fontAlgn="base">
              <a:spcBef>
                <a:spcPct val="0"/>
              </a:spcBef>
              <a:spcAft>
                <a:spcPct val="0"/>
              </a:spcAft>
              <a:defRPr sz="2400">
                <a:solidFill>
                  <a:schemeClr val="tx1"/>
                </a:solidFill>
                <a:latin typeface="Times New Roman" pitchFamily="18" charset="0"/>
              </a:defRPr>
            </a:lvl7pPr>
            <a:lvl8pPr marL="3429000" indent="-228600" fontAlgn="base">
              <a:spcBef>
                <a:spcPct val="0"/>
              </a:spcBef>
              <a:spcAft>
                <a:spcPct val="0"/>
              </a:spcAft>
              <a:defRPr sz="2400">
                <a:solidFill>
                  <a:schemeClr val="tx1"/>
                </a:solidFill>
                <a:latin typeface="Times New Roman" pitchFamily="18" charset="0"/>
              </a:defRPr>
            </a:lvl8pPr>
            <a:lvl9pPr marL="3886200" indent="-228600" fontAlgn="base">
              <a:spcBef>
                <a:spcPct val="0"/>
              </a:spcBef>
              <a:spcAft>
                <a:spcPct val="0"/>
              </a:spcAft>
              <a:defRPr sz="2400">
                <a:solidFill>
                  <a:schemeClr val="tx1"/>
                </a:solidFill>
                <a:latin typeface="Times New Roman" pitchFamily="18" charset="0"/>
              </a:defRPr>
            </a:lvl9pPr>
          </a:lstStyle>
          <a:p>
            <a:r>
              <a:rPr lang="en-US" sz="1600" i="1">
                <a:solidFill>
                  <a:srgbClr val="002060"/>
                </a:solidFill>
                <a:latin typeface="Calibri" pitchFamily="34" charset="0"/>
              </a:rPr>
              <a:t>Download: www.estelasolar.eu </a:t>
            </a:r>
          </a:p>
          <a:p>
            <a:r>
              <a:rPr lang="en-US" sz="1600" i="1">
                <a:solidFill>
                  <a:srgbClr val="002060"/>
                </a:solidFill>
                <a:latin typeface="Calibri" pitchFamily="34" charset="0"/>
              </a:rPr>
              <a:t>                  www.protermosolar.com</a:t>
            </a:r>
          </a:p>
          <a:p>
            <a:endParaRPr lang="en-US" sz="400" i="1">
              <a:solidFill>
                <a:srgbClr val="002060"/>
              </a:solidFill>
              <a:latin typeface="Calibri" pitchFamily="34" charset="0"/>
            </a:endParaRPr>
          </a:p>
          <a:p>
            <a:r>
              <a:rPr lang="en-US" sz="1600" i="1">
                <a:solidFill>
                  <a:srgbClr val="002060"/>
                </a:solidFill>
                <a:latin typeface="Calibri" pitchFamily="34" charset="0"/>
              </a:rPr>
              <a:t>Available in English and Spanish</a:t>
            </a:r>
          </a:p>
        </p:txBody>
      </p:sp>
      <p:sp>
        <p:nvSpPr>
          <p:cNvPr id="630789" name="Text Box 5"/>
          <p:cNvSpPr txBox="1">
            <a:spLocks noChangeArrowheads="1"/>
          </p:cNvSpPr>
          <p:nvPr/>
        </p:nvSpPr>
        <p:spPr bwMode="auto">
          <a:xfrm>
            <a:off x="3306764" y="6610350"/>
            <a:ext cx="3422650"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425" tIns="45713" rIns="91425" bIns="45713">
            <a:spAutoFit/>
          </a:bodyPr>
          <a:lstStyle/>
          <a:p>
            <a:r>
              <a:rPr lang="de-DE" sz="1200" b="1">
                <a:latin typeface="Arial" pitchFamily="34" charset="0"/>
              </a:rPr>
              <a:t>Slide courtesy of: Luis Crespo, Estela, Spain</a:t>
            </a:r>
          </a:p>
        </p:txBody>
      </p:sp>
      <p:sp>
        <p:nvSpPr>
          <p:cNvPr id="6" name="Rechteck 5"/>
          <p:cNvSpPr/>
          <p:nvPr/>
        </p:nvSpPr>
        <p:spPr>
          <a:xfrm>
            <a:off x="8604448" y="6371584"/>
            <a:ext cx="441146" cy="369332"/>
          </a:xfrm>
          <a:prstGeom prst="rect">
            <a:avLst/>
          </a:prstGeom>
        </p:spPr>
        <p:txBody>
          <a:bodyPr wrap="none">
            <a:spAutoFit/>
          </a:bodyPr>
          <a:lstStyle/>
          <a:p>
            <a:fld id="{A4B458E2-F606-46F0-90B2-A686ED9C4A1E}" type="slidenum">
              <a:rPr lang="en-US" altLang="en-US">
                <a:solidFill>
                  <a:schemeClr val="bg1"/>
                </a:solidFill>
                <a:latin typeface="Arial" charset="0"/>
                <a:cs typeface="Arial" charset="0"/>
              </a:rPr>
              <a:pPr/>
              <a:t>11</a:t>
            </a:fld>
            <a:endParaRPr lang="en-US" dirty="0"/>
          </a:p>
        </p:txBody>
      </p:sp>
    </p:spTree>
    <p:extLst>
      <p:ext uri="{BB962C8B-B14F-4D97-AF65-F5344CB8AC3E}">
        <p14:creationId xmlns:p14="http://schemas.microsoft.com/office/powerpoint/2010/main" val="148720991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nodeType="clickEffect">
                                  <p:stCondLst>
                                    <p:cond delay="0"/>
                                  </p:stCondLst>
                                  <p:childTnLst>
                                    <p:set>
                                      <p:cBhvr>
                                        <p:cTn id="6" dur="1" fill="hold">
                                          <p:stCondLst>
                                            <p:cond delay="0"/>
                                          </p:stCondLst>
                                        </p:cTn>
                                        <p:tgtEl>
                                          <p:spTgt spid="11274"/>
                                        </p:tgtEl>
                                        <p:attrNameLst>
                                          <p:attrName>style.visibility</p:attrName>
                                        </p:attrNameLst>
                                      </p:cBhvr>
                                      <p:to>
                                        <p:strVal val="visible"/>
                                      </p:to>
                                    </p:set>
                                    <p:animEffect transition="in" filter="fade">
                                      <p:cBhvr>
                                        <p:cTn id="7" dur="1000"/>
                                        <p:tgtEl>
                                          <p:spTgt spid="11274"/>
                                        </p:tgtEl>
                                      </p:cBhvr>
                                    </p:animEffect>
                                    <p:anim calcmode="lin" valueType="num">
                                      <p:cBhvr>
                                        <p:cTn id="8" dur="1000" fill="hold"/>
                                        <p:tgtEl>
                                          <p:spTgt spid="11274"/>
                                        </p:tgtEl>
                                        <p:attrNameLst>
                                          <p:attrName>style.rotation</p:attrName>
                                        </p:attrNameLst>
                                      </p:cBhvr>
                                      <p:tavLst>
                                        <p:tav tm="0">
                                          <p:val>
                                            <p:fltVal val="720"/>
                                          </p:val>
                                        </p:tav>
                                        <p:tav tm="100000">
                                          <p:val>
                                            <p:fltVal val="0"/>
                                          </p:val>
                                        </p:tav>
                                      </p:tavLst>
                                    </p:anim>
                                    <p:anim calcmode="lin" valueType="num">
                                      <p:cBhvr>
                                        <p:cTn id="9" dur="1000" fill="hold"/>
                                        <p:tgtEl>
                                          <p:spTgt spid="11274"/>
                                        </p:tgtEl>
                                        <p:attrNameLst>
                                          <p:attrName>ppt_h</p:attrName>
                                        </p:attrNameLst>
                                      </p:cBhvr>
                                      <p:tavLst>
                                        <p:tav tm="0">
                                          <p:val>
                                            <p:fltVal val="0"/>
                                          </p:val>
                                        </p:tav>
                                        <p:tav tm="100000">
                                          <p:val>
                                            <p:strVal val="#ppt_h"/>
                                          </p:val>
                                        </p:tav>
                                      </p:tavLst>
                                    </p:anim>
                                    <p:anim calcmode="lin" valueType="num">
                                      <p:cBhvr>
                                        <p:cTn id="10" dur="1000" fill="hold"/>
                                        <p:tgtEl>
                                          <p:spTgt spid="11274"/>
                                        </p:tgtEl>
                                        <p:attrNameLst>
                                          <p:attrName>ppt_w</p:attrName>
                                        </p:attrNameLst>
                                      </p:cBhvr>
                                      <p:tavLst>
                                        <p:tav tm="0">
                                          <p:val>
                                            <p:fltVal val="0"/>
                                          </p:val>
                                        </p:tav>
                                        <p:tav tm="100000">
                                          <p:val>
                                            <p:strVal val="#ppt_w"/>
                                          </p:val>
                                        </p:tav>
                                      </p:tavLst>
                                    </p:anim>
                                  </p:childTnLst>
                                </p:cTn>
                              </p:par>
                            </p:childTnLst>
                          </p:cTn>
                        </p:par>
                        <p:par>
                          <p:cTn id="11" fill="hold" nodeType="afterGroup">
                            <p:stCondLst>
                              <p:cond delay="1000"/>
                            </p:stCondLst>
                            <p:childTnLst>
                              <p:par>
                                <p:cTn id="12" presetID="1" presetClass="entr" presetSubtype="0" fill="hold" grpId="0" nodeType="afterEffect">
                                  <p:stCondLst>
                                    <p:cond delay="0"/>
                                  </p:stCondLst>
                                  <p:childTnLst>
                                    <p:set>
                                      <p:cBhvr>
                                        <p:cTn id="13"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6 Conector recto"/>
          <p:cNvCxnSpPr/>
          <p:nvPr/>
        </p:nvCxnSpPr>
        <p:spPr>
          <a:xfrm flipV="1">
            <a:off x="1423989" y="3127378"/>
            <a:ext cx="6084887" cy="1908175"/>
          </a:xfrm>
          <a:prstGeom prst="line">
            <a:avLst/>
          </a:prstGeom>
          <a:ln w="28575">
            <a:solidFill>
              <a:srgbClr val="002060"/>
            </a:solidFill>
          </a:ln>
        </p:spPr>
        <p:style>
          <a:lnRef idx="1">
            <a:schemeClr val="accent1"/>
          </a:lnRef>
          <a:fillRef idx="0">
            <a:schemeClr val="accent1"/>
          </a:fillRef>
          <a:effectRef idx="0">
            <a:schemeClr val="accent1"/>
          </a:effectRef>
          <a:fontRef idx="minor">
            <a:schemeClr val="tx1"/>
          </a:fontRef>
        </p:style>
      </p:cxnSp>
      <p:sp>
        <p:nvSpPr>
          <p:cNvPr id="9" name="8 Triángulo isósceles"/>
          <p:cNvSpPr/>
          <p:nvPr/>
        </p:nvSpPr>
        <p:spPr>
          <a:xfrm>
            <a:off x="3963988" y="4100513"/>
            <a:ext cx="1060450" cy="9144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anchor="ctr"/>
          <a:lstStyle/>
          <a:p>
            <a:pPr algn="ctr">
              <a:defRPr/>
            </a:pPr>
            <a:endParaRPr lang="en-US">
              <a:solidFill>
                <a:schemeClr val="bg1"/>
              </a:solidFill>
            </a:endParaRPr>
          </a:p>
        </p:txBody>
      </p:sp>
      <p:sp>
        <p:nvSpPr>
          <p:cNvPr id="12" name="11 Rectángulo"/>
          <p:cNvSpPr/>
          <p:nvPr/>
        </p:nvSpPr>
        <p:spPr>
          <a:xfrm>
            <a:off x="6896101" y="2947988"/>
            <a:ext cx="1296988" cy="144462"/>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anchor="ctr"/>
          <a:lstStyle/>
          <a:p>
            <a:pPr algn="ctr">
              <a:defRPr/>
            </a:pPr>
            <a:endParaRPr lang="en-US">
              <a:solidFill>
                <a:schemeClr val="bg1"/>
              </a:solidFill>
            </a:endParaRPr>
          </a:p>
        </p:txBody>
      </p:sp>
      <p:sp>
        <p:nvSpPr>
          <p:cNvPr id="13" name="12 Rectángulo"/>
          <p:cNvSpPr/>
          <p:nvPr/>
        </p:nvSpPr>
        <p:spPr>
          <a:xfrm>
            <a:off x="487363" y="4927600"/>
            <a:ext cx="1296987" cy="144463"/>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anchor="ctr"/>
          <a:lstStyle/>
          <a:p>
            <a:pPr algn="ctr">
              <a:defRPr/>
            </a:pPr>
            <a:endParaRPr lang="en-US">
              <a:solidFill>
                <a:schemeClr val="bg1"/>
              </a:solidFill>
            </a:endParaRPr>
          </a:p>
        </p:txBody>
      </p:sp>
      <p:sp>
        <p:nvSpPr>
          <p:cNvPr id="15" name="14 Rectángulo"/>
          <p:cNvSpPr/>
          <p:nvPr/>
        </p:nvSpPr>
        <p:spPr>
          <a:xfrm>
            <a:off x="250826" y="2443164"/>
            <a:ext cx="1744663" cy="396875"/>
          </a:xfrm>
          <a:prstGeom prst="rect">
            <a:avLst/>
          </a:prstGeom>
          <a:solidFill>
            <a:srgbClr val="FFC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anchor="ctr"/>
          <a:lstStyle/>
          <a:p>
            <a:pPr algn="ctr">
              <a:defRPr/>
            </a:pPr>
            <a:r>
              <a:rPr lang="en-US" sz="1400" dirty="0">
                <a:solidFill>
                  <a:srgbClr val="002060"/>
                </a:solidFill>
              </a:rPr>
              <a:t>Premiums: 185 M€ </a:t>
            </a:r>
          </a:p>
        </p:txBody>
      </p:sp>
      <p:sp>
        <p:nvSpPr>
          <p:cNvPr id="18" name="17 Rectángulo"/>
          <p:cNvSpPr/>
          <p:nvPr/>
        </p:nvSpPr>
        <p:spPr>
          <a:xfrm>
            <a:off x="6624638" y="1831978"/>
            <a:ext cx="2303462" cy="720725"/>
          </a:xfrm>
          <a:prstGeom prst="rect">
            <a:avLst/>
          </a:prstGeom>
          <a:solidFill>
            <a:srgbClr val="0070C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anchor="ctr"/>
          <a:lstStyle/>
          <a:p>
            <a:pPr algn="ctr">
              <a:defRPr/>
            </a:pPr>
            <a:r>
              <a:rPr lang="en-US" sz="1400" b="1" dirty="0"/>
              <a:t>Savings in CO</a:t>
            </a:r>
            <a:r>
              <a:rPr lang="en-US" sz="1400" b="1" baseline="-25000" dirty="0"/>
              <a:t>2</a:t>
            </a:r>
            <a:br>
              <a:rPr lang="en-US" sz="1400" b="1" baseline="-25000" dirty="0"/>
            </a:br>
            <a:r>
              <a:rPr lang="en-US" sz="1400" b="1" dirty="0"/>
              <a:t> rights: 5 M€</a:t>
            </a:r>
            <a:endParaRPr lang="en-US" sz="1400" b="1" dirty="0">
              <a:solidFill>
                <a:schemeClr val="bg1"/>
              </a:solidFill>
            </a:endParaRPr>
          </a:p>
        </p:txBody>
      </p:sp>
      <p:sp>
        <p:nvSpPr>
          <p:cNvPr id="19" name="18 Rectángulo"/>
          <p:cNvSpPr/>
          <p:nvPr/>
        </p:nvSpPr>
        <p:spPr>
          <a:xfrm>
            <a:off x="6624638" y="2624141"/>
            <a:ext cx="2303462" cy="719137"/>
          </a:xfrm>
          <a:prstGeom prst="rect">
            <a:avLst/>
          </a:prstGeom>
          <a:solidFill>
            <a:srgbClr val="0070C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anchor="ctr"/>
          <a:lstStyle/>
          <a:p>
            <a:pPr algn="ctr">
              <a:defRPr/>
            </a:pPr>
            <a:r>
              <a:rPr lang="en-US" sz="1400" b="1" dirty="0"/>
              <a:t>Savings from replacing imported  fossil fuels: 24 M€</a:t>
            </a:r>
            <a:endParaRPr lang="en-US" sz="1400" b="1" dirty="0">
              <a:solidFill>
                <a:schemeClr val="bg1"/>
              </a:solidFill>
            </a:endParaRPr>
          </a:p>
        </p:txBody>
      </p:sp>
      <p:sp>
        <p:nvSpPr>
          <p:cNvPr id="20" name="19 Rectángulo"/>
          <p:cNvSpPr/>
          <p:nvPr/>
        </p:nvSpPr>
        <p:spPr>
          <a:xfrm>
            <a:off x="6624638" y="3416303"/>
            <a:ext cx="2303462" cy="684213"/>
          </a:xfrm>
          <a:prstGeom prst="rect">
            <a:avLst/>
          </a:prstGeom>
          <a:solidFill>
            <a:srgbClr val="0070C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anchor="ctr"/>
          <a:lstStyle/>
          <a:p>
            <a:pPr algn="ctr">
              <a:defRPr/>
            </a:pPr>
            <a:r>
              <a:rPr lang="en-US" sz="1400" b="1" dirty="0"/>
              <a:t>Fiscal contribution (S.S. Corporate and personal Taxes : 407 M€ </a:t>
            </a:r>
            <a:endParaRPr lang="en-US" sz="1400" b="1" dirty="0">
              <a:solidFill>
                <a:schemeClr val="bg1"/>
              </a:solidFill>
            </a:endParaRPr>
          </a:p>
        </p:txBody>
      </p:sp>
      <p:sp>
        <p:nvSpPr>
          <p:cNvPr id="24" name="23 Rectángulo"/>
          <p:cNvSpPr/>
          <p:nvPr/>
        </p:nvSpPr>
        <p:spPr>
          <a:xfrm>
            <a:off x="215900" y="4460876"/>
            <a:ext cx="1743075" cy="395288"/>
          </a:xfrm>
          <a:prstGeom prst="rect">
            <a:avLst/>
          </a:prstGeom>
          <a:solidFill>
            <a:srgbClr val="FFC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anchor="ctr"/>
          <a:lstStyle/>
          <a:p>
            <a:pPr algn="ctr">
              <a:defRPr/>
            </a:pPr>
            <a:r>
              <a:rPr lang="en-US" sz="1400" dirty="0">
                <a:solidFill>
                  <a:srgbClr val="002060"/>
                </a:solidFill>
              </a:rPr>
              <a:t>Premiums: 185 M€ </a:t>
            </a:r>
          </a:p>
        </p:txBody>
      </p:sp>
      <p:sp>
        <p:nvSpPr>
          <p:cNvPr id="26" name="25 Rectángulo"/>
          <p:cNvSpPr/>
          <p:nvPr/>
        </p:nvSpPr>
        <p:spPr>
          <a:xfrm>
            <a:off x="7077075" y="4927600"/>
            <a:ext cx="1295400" cy="144463"/>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anchor="ctr"/>
          <a:lstStyle/>
          <a:p>
            <a:pPr algn="ctr">
              <a:defRPr/>
            </a:pPr>
            <a:endParaRPr lang="en-US">
              <a:solidFill>
                <a:schemeClr val="bg1"/>
              </a:solidFill>
            </a:endParaRPr>
          </a:p>
        </p:txBody>
      </p:sp>
      <p:sp>
        <p:nvSpPr>
          <p:cNvPr id="27" name="26 Rectángulo"/>
          <p:cNvSpPr/>
          <p:nvPr/>
        </p:nvSpPr>
        <p:spPr>
          <a:xfrm>
            <a:off x="487363" y="2911475"/>
            <a:ext cx="1296987" cy="144463"/>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anchor="ctr"/>
          <a:lstStyle/>
          <a:p>
            <a:pPr algn="ctr">
              <a:defRPr/>
            </a:pPr>
            <a:endParaRPr lang="en-US">
              <a:solidFill>
                <a:schemeClr val="bg1"/>
              </a:solidFill>
            </a:endParaRPr>
          </a:p>
        </p:txBody>
      </p:sp>
      <p:cxnSp>
        <p:nvCxnSpPr>
          <p:cNvPr id="28" name="27 Conector recto"/>
          <p:cNvCxnSpPr>
            <a:stCxn id="27" idx="2"/>
            <a:endCxn id="26" idx="2"/>
          </p:cNvCxnSpPr>
          <p:nvPr/>
        </p:nvCxnSpPr>
        <p:spPr>
          <a:xfrm>
            <a:off x="1136650" y="3055940"/>
            <a:ext cx="6588125" cy="2016125"/>
          </a:xfrm>
          <a:prstGeom prst="line">
            <a:avLst/>
          </a:prstGeom>
          <a:ln w="28575">
            <a:solidFill>
              <a:srgbClr val="002060"/>
            </a:solidFill>
          </a:ln>
        </p:spPr>
        <p:style>
          <a:lnRef idx="1">
            <a:schemeClr val="accent1"/>
          </a:lnRef>
          <a:fillRef idx="0">
            <a:schemeClr val="accent1"/>
          </a:fillRef>
          <a:effectRef idx="0">
            <a:schemeClr val="accent1"/>
          </a:effectRef>
          <a:fontRef idx="minor">
            <a:schemeClr val="tx1"/>
          </a:fontRef>
        </p:style>
      </p:cxnSp>
      <p:sp>
        <p:nvSpPr>
          <p:cNvPr id="631822" name="22 CuadroTexto"/>
          <p:cNvSpPr txBox="1">
            <a:spLocks noChangeArrowheads="1"/>
          </p:cNvSpPr>
          <p:nvPr/>
        </p:nvSpPr>
        <p:spPr bwMode="auto">
          <a:xfrm>
            <a:off x="2667199" y="388938"/>
            <a:ext cx="3723883" cy="525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5" tIns="45713" rIns="91425" bIns="45713">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fontAlgn="base">
              <a:spcBef>
                <a:spcPct val="0"/>
              </a:spcBef>
              <a:spcAft>
                <a:spcPct val="0"/>
              </a:spcAft>
              <a:defRPr sz="2400">
                <a:solidFill>
                  <a:schemeClr val="tx1"/>
                </a:solidFill>
                <a:latin typeface="Times New Roman" pitchFamily="18" charset="0"/>
              </a:defRPr>
            </a:lvl6pPr>
            <a:lvl7pPr marL="2971800" indent="-228600" fontAlgn="base">
              <a:spcBef>
                <a:spcPct val="0"/>
              </a:spcBef>
              <a:spcAft>
                <a:spcPct val="0"/>
              </a:spcAft>
              <a:defRPr sz="2400">
                <a:solidFill>
                  <a:schemeClr val="tx1"/>
                </a:solidFill>
                <a:latin typeface="Times New Roman" pitchFamily="18" charset="0"/>
              </a:defRPr>
            </a:lvl7pPr>
            <a:lvl8pPr marL="3429000" indent="-228600" fontAlgn="base">
              <a:spcBef>
                <a:spcPct val="0"/>
              </a:spcBef>
              <a:spcAft>
                <a:spcPct val="0"/>
              </a:spcAft>
              <a:defRPr sz="2400">
                <a:solidFill>
                  <a:schemeClr val="tx1"/>
                </a:solidFill>
                <a:latin typeface="Times New Roman" pitchFamily="18" charset="0"/>
              </a:defRPr>
            </a:lvl8pPr>
            <a:lvl9pPr marL="3886200" indent="-228600" fontAlgn="base">
              <a:spcBef>
                <a:spcPct val="0"/>
              </a:spcBef>
              <a:spcAft>
                <a:spcPct val="0"/>
              </a:spcAft>
              <a:defRPr sz="2400">
                <a:solidFill>
                  <a:schemeClr val="tx1"/>
                </a:solidFill>
                <a:latin typeface="Times New Roman" pitchFamily="18" charset="0"/>
              </a:defRPr>
            </a:lvl9pPr>
          </a:lstStyle>
          <a:p>
            <a:pPr algn="ctr"/>
            <a:r>
              <a:rPr lang="en-US" sz="2800">
                <a:solidFill>
                  <a:srgbClr val="002060"/>
                </a:solidFill>
                <a:latin typeface="Calibri" pitchFamily="34" charset="0"/>
              </a:rPr>
              <a:t>Support policy for STE …</a:t>
            </a:r>
          </a:p>
        </p:txBody>
      </p:sp>
      <p:sp>
        <p:nvSpPr>
          <p:cNvPr id="21" name="20 Rectángulo"/>
          <p:cNvSpPr/>
          <p:nvPr/>
        </p:nvSpPr>
        <p:spPr>
          <a:xfrm>
            <a:off x="6659563" y="4171953"/>
            <a:ext cx="2268537" cy="684213"/>
          </a:xfrm>
          <a:prstGeom prst="rect">
            <a:avLst/>
          </a:prstGeom>
          <a:solidFill>
            <a:srgbClr val="0070C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anchor="ctr"/>
          <a:lstStyle/>
          <a:p>
            <a:pPr algn="ctr">
              <a:defRPr/>
            </a:pPr>
            <a:r>
              <a:rPr lang="en-US" sz="1400" b="1" dirty="0">
                <a:solidFill>
                  <a:schemeClr val="bg1"/>
                </a:solidFill>
              </a:rPr>
              <a:t>Contribution</a:t>
            </a:r>
            <a:br>
              <a:rPr lang="en-US" sz="1400" b="1" dirty="0">
                <a:solidFill>
                  <a:schemeClr val="bg1"/>
                </a:solidFill>
              </a:rPr>
            </a:br>
            <a:r>
              <a:rPr lang="en-US" sz="1400" b="1" dirty="0">
                <a:solidFill>
                  <a:schemeClr val="bg1"/>
                </a:solidFill>
              </a:rPr>
              <a:t> to GDP: 1650 M€</a:t>
            </a:r>
          </a:p>
        </p:txBody>
      </p:sp>
      <p:sp>
        <p:nvSpPr>
          <p:cNvPr id="16" name="15 CuadroTexto"/>
          <p:cNvSpPr txBox="1">
            <a:spLocks noChangeArrowheads="1"/>
          </p:cNvSpPr>
          <p:nvPr/>
        </p:nvSpPr>
        <p:spPr bwMode="auto">
          <a:xfrm>
            <a:off x="2518015" y="1839914"/>
            <a:ext cx="3699989" cy="1336662"/>
          </a:xfrm>
          <a:prstGeom prst="rect">
            <a:avLst/>
          </a:prstGeom>
          <a:noFill/>
          <a:ln w="28575">
            <a:solidFill>
              <a:srgbClr val="002060"/>
            </a:solidFill>
            <a:miter lim="800000"/>
            <a:headEnd/>
            <a:tailEnd/>
          </a:ln>
          <a:extLst>
            <a:ext uri="{909E8E84-426E-40DD-AFC4-6F175D3DCCD1}">
              <a14:hiddenFill xmlns:a14="http://schemas.microsoft.com/office/drawing/2010/main">
                <a:solidFill>
                  <a:srgbClr val="FFFFFF"/>
                </a:solidFill>
              </a14:hiddenFill>
            </a:ext>
          </a:extLst>
        </p:spPr>
        <p:txBody>
          <a:bodyPr wrap="none" lIns="91425" tIns="45713" rIns="91425" bIns="45713">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fontAlgn="base">
              <a:spcBef>
                <a:spcPct val="0"/>
              </a:spcBef>
              <a:spcAft>
                <a:spcPct val="0"/>
              </a:spcAft>
              <a:defRPr sz="2400">
                <a:solidFill>
                  <a:schemeClr val="tx1"/>
                </a:solidFill>
                <a:latin typeface="Times New Roman" pitchFamily="18" charset="0"/>
              </a:defRPr>
            </a:lvl6pPr>
            <a:lvl7pPr marL="2971800" indent="-228600" fontAlgn="base">
              <a:spcBef>
                <a:spcPct val="0"/>
              </a:spcBef>
              <a:spcAft>
                <a:spcPct val="0"/>
              </a:spcAft>
              <a:defRPr sz="2400">
                <a:solidFill>
                  <a:schemeClr val="tx1"/>
                </a:solidFill>
                <a:latin typeface="Times New Roman" pitchFamily="18" charset="0"/>
              </a:defRPr>
            </a:lvl7pPr>
            <a:lvl8pPr marL="3429000" indent="-228600" fontAlgn="base">
              <a:spcBef>
                <a:spcPct val="0"/>
              </a:spcBef>
              <a:spcAft>
                <a:spcPct val="0"/>
              </a:spcAft>
              <a:defRPr sz="2400">
                <a:solidFill>
                  <a:schemeClr val="tx1"/>
                </a:solidFill>
                <a:latin typeface="Times New Roman" pitchFamily="18" charset="0"/>
              </a:defRPr>
            </a:lvl8pPr>
            <a:lvl9pPr marL="3886200" indent="-228600" fontAlgn="base">
              <a:spcBef>
                <a:spcPct val="0"/>
              </a:spcBef>
              <a:spcAft>
                <a:spcPct val="0"/>
              </a:spcAft>
              <a:defRPr sz="2400">
                <a:solidFill>
                  <a:schemeClr val="tx1"/>
                </a:solidFill>
                <a:latin typeface="Times New Roman" pitchFamily="18" charset="0"/>
              </a:defRPr>
            </a:lvl9pPr>
          </a:lstStyle>
          <a:p>
            <a:pPr algn="ctr"/>
            <a:r>
              <a:rPr lang="en-US" sz="1600">
                <a:solidFill>
                  <a:srgbClr val="002060"/>
                </a:solidFill>
                <a:latin typeface="Calibri" pitchFamily="34" charset="0"/>
              </a:rPr>
              <a:t>+ Avoiding subsidies for 24000 employees</a:t>
            </a:r>
          </a:p>
          <a:p>
            <a:pPr algn="ctr"/>
            <a:r>
              <a:rPr lang="en-US" sz="1600">
                <a:solidFill>
                  <a:srgbClr val="002060"/>
                </a:solidFill>
                <a:latin typeface="Calibri" pitchFamily="34" charset="0"/>
              </a:rPr>
              <a:t>+ Leadership of the Spanish industry</a:t>
            </a:r>
          </a:p>
          <a:p>
            <a:pPr algn="ctr"/>
            <a:r>
              <a:rPr lang="en-US" sz="1600">
                <a:solidFill>
                  <a:srgbClr val="002060"/>
                </a:solidFill>
                <a:latin typeface="Calibri" pitchFamily="34" charset="0"/>
              </a:rPr>
              <a:t>+ Reducing hourly pool prices</a:t>
            </a:r>
          </a:p>
          <a:p>
            <a:pPr algn="ctr"/>
            <a:r>
              <a:rPr lang="en-US" sz="1600">
                <a:solidFill>
                  <a:srgbClr val="002060"/>
                </a:solidFill>
                <a:latin typeface="Calibri" pitchFamily="34" charset="0"/>
              </a:rPr>
              <a:t>+ Regional economical convergence</a:t>
            </a:r>
          </a:p>
          <a:p>
            <a:pPr algn="ctr"/>
            <a:r>
              <a:rPr lang="en-US" sz="1600">
                <a:solidFill>
                  <a:srgbClr val="002060"/>
                </a:solidFill>
                <a:latin typeface="Calibri" pitchFamily="34" charset="0"/>
              </a:rPr>
              <a:t>+ Local taxes  </a:t>
            </a:r>
          </a:p>
        </p:txBody>
      </p:sp>
      <p:sp>
        <p:nvSpPr>
          <p:cNvPr id="631825" name="21 CuadroTexto"/>
          <p:cNvSpPr txBox="1">
            <a:spLocks noChangeArrowheads="1"/>
          </p:cNvSpPr>
          <p:nvPr/>
        </p:nvSpPr>
        <p:spPr bwMode="auto">
          <a:xfrm>
            <a:off x="900114" y="884239"/>
            <a:ext cx="7698424" cy="4616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5" tIns="45713" rIns="91425" bIns="45713">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fontAlgn="base">
              <a:spcBef>
                <a:spcPct val="0"/>
              </a:spcBef>
              <a:spcAft>
                <a:spcPct val="0"/>
              </a:spcAft>
              <a:defRPr sz="2400">
                <a:solidFill>
                  <a:schemeClr val="tx1"/>
                </a:solidFill>
                <a:latin typeface="Times New Roman" pitchFamily="18" charset="0"/>
              </a:defRPr>
            </a:lvl6pPr>
            <a:lvl7pPr marL="2971800" indent="-228600" fontAlgn="base">
              <a:spcBef>
                <a:spcPct val="0"/>
              </a:spcBef>
              <a:spcAft>
                <a:spcPct val="0"/>
              </a:spcAft>
              <a:defRPr sz="2400">
                <a:solidFill>
                  <a:schemeClr val="tx1"/>
                </a:solidFill>
                <a:latin typeface="Times New Roman" pitchFamily="18" charset="0"/>
              </a:defRPr>
            </a:lvl7pPr>
            <a:lvl8pPr marL="3429000" indent="-228600" fontAlgn="base">
              <a:spcBef>
                <a:spcPct val="0"/>
              </a:spcBef>
              <a:spcAft>
                <a:spcPct val="0"/>
              </a:spcAft>
              <a:defRPr sz="2400">
                <a:solidFill>
                  <a:schemeClr val="tx1"/>
                </a:solidFill>
                <a:latin typeface="Times New Roman" pitchFamily="18" charset="0"/>
              </a:defRPr>
            </a:lvl8pPr>
            <a:lvl9pPr marL="3886200" indent="-228600" fontAlgn="base">
              <a:spcBef>
                <a:spcPct val="0"/>
              </a:spcBef>
              <a:spcAft>
                <a:spcPct val="0"/>
              </a:spcAft>
              <a:defRPr sz="2400">
                <a:solidFill>
                  <a:schemeClr val="tx1"/>
                </a:solidFill>
                <a:latin typeface="Times New Roman" pitchFamily="18" charset="0"/>
              </a:defRPr>
            </a:lvl9pPr>
          </a:lstStyle>
          <a:p>
            <a:r>
              <a:rPr lang="en-US">
                <a:solidFill>
                  <a:srgbClr val="002060"/>
                </a:solidFill>
                <a:latin typeface="Calibri" pitchFamily="34" charset="0"/>
              </a:rPr>
              <a:t>… an efficient economic and technological decision for Spain</a:t>
            </a:r>
            <a:endParaRPr lang="en-US">
              <a:latin typeface="Calibri" pitchFamily="34" charset="0"/>
            </a:endParaRPr>
          </a:p>
        </p:txBody>
      </p:sp>
      <p:sp>
        <p:nvSpPr>
          <p:cNvPr id="631826" name="21 CuadroTexto"/>
          <p:cNvSpPr txBox="1">
            <a:spLocks noChangeArrowheads="1"/>
          </p:cNvSpPr>
          <p:nvPr/>
        </p:nvSpPr>
        <p:spPr bwMode="auto">
          <a:xfrm>
            <a:off x="250825" y="1700213"/>
            <a:ext cx="15684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5" tIns="45713" rIns="91425" bIns="45713">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fontAlgn="base">
              <a:spcBef>
                <a:spcPct val="0"/>
              </a:spcBef>
              <a:spcAft>
                <a:spcPct val="0"/>
              </a:spcAft>
              <a:defRPr sz="2400">
                <a:solidFill>
                  <a:schemeClr val="tx1"/>
                </a:solidFill>
                <a:latin typeface="Times New Roman" pitchFamily="18" charset="0"/>
              </a:defRPr>
            </a:lvl6pPr>
            <a:lvl7pPr marL="2971800" indent="-228600" fontAlgn="base">
              <a:spcBef>
                <a:spcPct val="0"/>
              </a:spcBef>
              <a:spcAft>
                <a:spcPct val="0"/>
              </a:spcAft>
              <a:defRPr sz="2400">
                <a:solidFill>
                  <a:schemeClr val="tx1"/>
                </a:solidFill>
                <a:latin typeface="Times New Roman" pitchFamily="18" charset="0"/>
              </a:defRPr>
            </a:lvl7pPr>
            <a:lvl8pPr marL="3429000" indent="-228600" fontAlgn="base">
              <a:spcBef>
                <a:spcPct val="0"/>
              </a:spcBef>
              <a:spcAft>
                <a:spcPct val="0"/>
              </a:spcAft>
              <a:defRPr sz="2400">
                <a:solidFill>
                  <a:schemeClr val="tx1"/>
                </a:solidFill>
                <a:latin typeface="Times New Roman" pitchFamily="18" charset="0"/>
              </a:defRPr>
            </a:lvl8pPr>
            <a:lvl9pPr marL="3886200" indent="-228600" fontAlgn="base">
              <a:spcBef>
                <a:spcPct val="0"/>
              </a:spcBef>
              <a:spcAft>
                <a:spcPct val="0"/>
              </a:spcAft>
              <a:defRPr sz="2400">
                <a:solidFill>
                  <a:schemeClr val="tx1"/>
                </a:solidFill>
                <a:latin typeface="Times New Roman" pitchFamily="18" charset="0"/>
              </a:defRPr>
            </a:lvl9pPr>
          </a:lstStyle>
          <a:p>
            <a:r>
              <a:rPr lang="es-ES" sz="2000">
                <a:solidFill>
                  <a:srgbClr val="002060"/>
                </a:solidFill>
                <a:latin typeface="Calibri" pitchFamily="34" charset="0"/>
              </a:rPr>
              <a:t>2010 Figures </a:t>
            </a:r>
          </a:p>
        </p:txBody>
      </p:sp>
      <p:sp>
        <p:nvSpPr>
          <p:cNvPr id="631827" name="22 CuadroTexto"/>
          <p:cNvSpPr txBox="1">
            <a:spLocks noChangeArrowheads="1"/>
          </p:cNvSpPr>
          <p:nvPr/>
        </p:nvSpPr>
        <p:spPr bwMode="auto">
          <a:xfrm>
            <a:off x="179388" y="5157789"/>
            <a:ext cx="8640762" cy="1217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5" tIns="45713" rIns="91425" bIns="45713">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fontAlgn="base">
              <a:spcBef>
                <a:spcPct val="0"/>
              </a:spcBef>
              <a:spcAft>
                <a:spcPct val="0"/>
              </a:spcAft>
              <a:defRPr sz="2400">
                <a:solidFill>
                  <a:schemeClr val="tx1"/>
                </a:solidFill>
                <a:latin typeface="Times New Roman" pitchFamily="18" charset="0"/>
              </a:defRPr>
            </a:lvl6pPr>
            <a:lvl7pPr marL="2971800" indent="-228600" fontAlgn="base">
              <a:spcBef>
                <a:spcPct val="0"/>
              </a:spcBef>
              <a:spcAft>
                <a:spcPct val="0"/>
              </a:spcAft>
              <a:defRPr sz="2400">
                <a:solidFill>
                  <a:schemeClr val="tx1"/>
                </a:solidFill>
                <a:latin typeface="Times New Roman" pitchFamily="18" charset="0"/>
              </a:defRPr>
            </a:lvl7pPr>
            <a:lvl8pPr marL="3429000" indent="-228600" fontAlgn="base">
              <a:spcBef>
                <a:spcPct val="0"/>
              </a:spcBef>
              <a:spcAft>
                <a:spcPct val="0"/>
              </a:spcAft>
              <a:defRPr sz="2400">
                <a:solidFill>
                  <a:schemeClr val="tx1"/>
                </a:solidFill>
                <a:latin typeface="Times New Roman" pitchFamily="18" charset="0"/>
              </a:defRPr>
            </a:lvl8pPr>
            <a:lvl9pPr marL="3886200" indent="-228600" fontAlgn="base">
              <a:spcBef>
                <a:spcPct val="0"/>
              </a:spcBef>
              <a:spcAft>
                <a:spcPct val="0"/>
              </a:spcAft>
              <a:defRPr sz="2400">
                <a:solidFill>
                  <a:schemeClr val="tx1"/>
                </a:solidFill>
                <a:latin typeface="Times New Roman" pitchFamily="18" charset="0"/>
              </a:defRPr>
            </a:lvl9pPr>
          </a:lstStyle>
          <a:p>
            <a:r>
              <a:rPr lang="es-ES" sz="1800">
                <a:latin typeface="Calibri" pitchFamily="34" charset="0"/>
              </a:rPr>
              <a:t>Note:</a:t>
            </a:r>
          </a:p>
          <a:p>
            <a:r>
              <a:rPr lang="es-ES" sz="1800">
                <a:latin typeface="Calibri" pitchFamily="34" charset="0"/>
              </a:rPr>
              <a:t>At the end of 2010 500 MW were in operation. Most of them were connected  during the second half of the year. That is why savings in fuel and CO2 were so low. In 2012 these savings will be greater than 300 M€ and 50 M€ respectively.</a:t>
            </a:r>
          </a:p>
        </p:txBody>
      </p:sp>
      <p:sp>
        <p:nvSpPr>
          <p:cNvPr id="631828" name="Text Box 20"/>
          <p:cNvSpPr txBox="1">
            <a:spLocks noChangeArrowheads="1"/>
          </p:cNvSpPr>
          <p:nvPr/>
        </p:nvSpPr>
        <p:spPr bwMode="auto">
          <a:xfrm>
            <a:off x="3306764" y="6610350"/>
            <a:ext cx="3422650"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425" tIns="45713" rIns="91425" bIns="45713">
            <a:spAutoFit/>
          </a:bodyPr>
          <a:lstStyle/>
          <a:p>
            <a:r>
              <a:rPr lang="de-DE" sz="1200" b="1">
                <a:latin typeface="Arial" pitchFamily="34" charset="0"/>
              </a:rPr>
              <a:t>Slide courtesy of: Luis Crespo, Estela, Spain</a:t>
            </a:r>
          </a:p>
        </p:txBody>
      </p:sp>
      <p:sp>
        <p:nvSpPr>
          <p:cNvPr id="22" name="Rechteck 21"/>
          <p:cNvSpPr/>
          <p:nvPr/>
        </p:nvSpPr>
        <p:spPr>
          <a:xfrm>
            <a:off x="8604448" y="6371584"/>
            <a:ext cx="441146" cy="369332"/>
          </a:xfrm>
          <a:prstGeom prst="rect">
            <a:avLst/>
          </a:prstGeom>
        </p:spPr>
        <p:txBody>
          <a:bodyPr wrap="none">
            <a:spAutoFit/>
          </a:bodyPr>
          <a:lstStyle/>
          <a:p>
            <a:fld id="{A4B458E2-F606-46F0-90B2-A686ED9C4A1E}" type="slidenum">
              <a:rPr lang="en-US" altLang="en-US">
                <a:solidFill>
                  <a:schemeClr val="bg1"/>
                </a:solidFill>
                <a:latin typeface="Arial" charset="0"/>
                <a:cs typeface="Arial" charset="0"/>
              </a:rPr>
              <a:pPr/>
              <a:t>12</a:t>
            </a:fld>
            <a:endParaRPr lang="en-US" dirty="0"/>
          </a:p>
        </p:txBody>
      </p:sp>
    </p:spTree>
    <p:extLst>
      <p:ext uri="{BB962C8B-B14F-4D97-AF65-F5344CB8AC3E}">
        <p14:creationId xmlns:p14="http://schemas.microsoft.com/office/powerpoint/2010/main" val="324052577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7" presetClass="entr" presetSubtype="1"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additive="base">
                                        <p:cTn id="7" dur="1000" fill="hold"/>
                                        <p:tgtEl>
                                          <p:spTgt spid="24"/>
                                        </p:tgtEl>
                                        <p:attrNameLst>
                                          <p:attrName>ppt_x</p:attrName>
                                        </p:attrNameLst>
                                      </p:cBhvr>
                                      <p:tavLst>
                                        <p:tav tm="0">
                                          <p:val>
                                            <p:strVal val="#ppt_x"/>
                                          </p:val>
                                        </p:tav>
                                        <p:tav tm="100000">
                                          <p:val>
                                            <p:strVal val="#ppt_x"/>
                                          </p:val>
                                        </p:tav>
                                      </p:tavLst>
                                    </p:anim>
                                    <p:anim calcmode="lin" valueType="num">
                                      <p:cBhvr additive="base">
                                        <p:cTn id="8" dur="1000" fill="hold"/>
                                        <p:tgtEl>
                                          <p:spTgt spid="24"/>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7" presetClass="entr" presetSubtype="1" fill="hold" grpId="0" nodeType="clickEffect">
                                  <p:stCondLst>
                                    <p:cond delay="0"/>
                                  </p:stCondLst>
                                  <p:childTnLst>
                                    <p:set>
                                      <p:cBhvr>
                                        <p:cTn id="12" dur="1" fill="hold">
                                          <p:stCondLst>
                                            <p:cond delay="0"/>
                                          </p:stCondLst>
                                        </p:cTn>
                                        <p:tgtEl>
                                          <p:spTgt spid="21"/>
                                        </p:tgtEl>
                                        <p:attrNameLst>
                                          <p:attrName>style.visibility</p:attrName>
                                        </p:attrNameLst>
                                      </p:cBhvr>
                                      <p:to>
                                        <p:strVal val="visible"/>
                                      </p:to>
                                    </p:set>
                                    <p:anim calcmode="lin" valueType="num">
                                      <p:cBhvr additive="base">
                                        <p:cTn id="13" dur="1000" fill="hold"/>
                                        <p:tgtEl>
                                          <p:spTgt spid="21"/>
                                        </p:tgtEl>
                                        <p:attrNameLst>
                                          <p:attrName>ppt_x</p:attrName>
                                        </p:attrNameLst>
                                      </p:cBhvr>
                                      <p:tavLst>
                                        <p:tav tm="0">
                                          <p:val>
                                            <p:strVal val="#ppt_x"/>
                                          </p:val>
                                        </p:tav>
                                        <p:tav tm="100000">
                                          <p:val>
                                            <p:strVal val="#ppt_x"/>
                                          </p:val>
                                        </p:tav>
                                      </p:tavLst>
                                    </p:anim>
                                    <p:anim calcmode="lin" valueType="num">
                                      <p:cBhvr additive="base">
                                        <p:cTn id="14" dur="1000" fill="hold"/>
                                        <p:tgtEl>
                                          <p:spTgt spid="21"/>
                                        </p:tgtEl>
                                        <p:attrNameLst>
                                          <p:attrName>ppt_y</p:attrName>
                                        </p:attrNameLst>
                                      </p:cBhvr>
                                      <p:tavLst>
                                        <p:tav tm="0">
                                          <p:val>
                                            <p:strVal val="0-#ppt_h/2"/>
                                          </p:val>
                                        </p:tav>
                                        <p:tav tm="100000">
                                          <p:val>
                                            <p:strVal val="#ppt_y"/>
                                          </p:val>
                                        </p:tav>
                                      </p:tavLst>
                                    </p:anim>
                                  </p:childTnLst>
                                </p:cTn>
                              </p:par>
                            </p:childTnLst>
                          </p:cTn>
                        </p:par>
                        <p:par>
                          <p:cTn id="15" fill="hold" nodeType="afterGroup">
                            <p:stCondLst>
                              <p:cond delay="1000"/>
                            </p:stCondLst>
                            <p:childTnLst>
                              <p:par>
                                <p:cTn id="16" presetID="12" presetClass="exit" presetSubtype="4" fill="hold" grpId="0" nodeType="afterEffect">
                                  <p:stCondLst>
                                    <p:cond delay="0"/>
                                  </p:stCondLst>
                                  <p:childTnLst>
                                    <p:animEffect transition="out" filter="slide(fromBottom)">
                                      <p:cBhvr>
                                        <p:cTn id="17" dur="500"/>
                                        <p:tgtEl>
                                          <p:spTgt spid="12"/>
                                        </p:tgtEl>
                                      </p:cBhvr>
                                    </p:animEffect>
                                    <p:set>
                                      <p:cBhvr>
                                        <p:cTn id="18" dur="1" fill="hold">
                                          <p:stCondLst>
                                            <p:cond delay="499"/>
                                          </p:stCondLst>
                                        </p:cTn>
                                        <p:tgtEl>
                                          <p:spTgt spid="12"/>
                                        </p:tgtEl>
                                        <p:attrNameLst>
                                          <p:attrName>style.visibility</p:attrName>
                                        </p:attrNameLst>
                                      </p:cBhvr>
                                      <p:to>
                                        <p:strVal val="hidden"/>
                                      </p:to>
                                    </p:set>
                                  </p:childTnLst>
                                </p:cTn>
                              </p:par>
                              <p:par>
                                <p:cTn id="19" presetID="1" presetClass="exit" presetSubtype="0" fill="hold" nodeType="withEffect">
                                  <p:stCondLst>
                                    <p:cond delay="0"/>
                                  </p:stCondLst>
                                  <p:childTnLst>
                                    <p:set>
                                      <p:cBhvr>
                                        <p:cTn id="20" dur="1" fill="hold">
                                          <p:stCondLst>
                                            <p:cond delay="0"/>
                                          </p:stCondLst>
                                        </p:cTn>
                                        <p:tgtEl>
                                          <p:spTgt spid="7"/>
                                        </p:tgtEl>
                                        <p:attrNameLst>
                                          <p:attrName>style.visibility</p:attrName>
                                        </p:attrNameLst>
                                      </p:cBhvr>
                                      <p:to>
                                        <p:strVal val="hidden"/>
                                      </p:to>
                                    </p:set>
                                  </p:childTnLst>
                                </p:cTn>
                              </p:par>
                              <p:par>
                                <p:cTn id="21" presetID="1" presetClass="entr" presetSubtype="0" fill="hold" nodeType="withEffect">
                                  <p:stCondLst>
                                    <p:cond delay="0"/>
                                  </p:stCondLst>
                                  <p:childTnLst>
                                    <p:set>
                                      <p:cBhvr>
                                        <p:cTn id="22" dur="1" fill="hold">
                                          <p:stCondLst>
                                            <p:cond delay="0"/>
                                          </p:stCondLst>
                                        </p:cTn>
                                        <p:tgtEl>
                                          <p:spTgt spid="28"/>
                                        </p:tgtEl>
                                        <p:attrNameLst>
                                          <p:attrName>style.visibility</p:attrName>
                                        </p:attrNameLst>
                                      </p:cBhvr>
                                      <p:to>
                                        <p:strVal val="visible"/>
                                      </p:to>
                                    </p:set>
                                  </p:childTnLst>
                                </p:cTn>
                              </p:par>
                              <p:par>
                                <p:cTn id="23" presetID="5" presetClass="exit" presetSubtype="10" fill="hold" grpId="0" nodeType="withEffect">
                                  <p:stCondLst>
                                    <p:cond delay="0"/>
                                  </p:stCondLst>
                                  <p:childTnLst>
                                    <p:animEffect transition="out" filter="checkerboard(across)">
                                      <p:cBhvr>
                                        <p:cTn id="24" dur="500"/>
                                        <p:tgtEl>
                                          <p:spTgt spid="13"/>
                                        </p:tgtEl>
                                      </p:cBhvr>
                                    </p:animEffect>
                                    <p:set>
                                      <p:cBhvr>
                                        <p:cTn id="25" dur="1" fill="hold">
                                          <p:stCondLst>
                                            <p:cond delay="499"/>
                                          </p:stCondLst>
                                        </p:cTn>
                                        <p:tgtEl>
                                          <p:spTgt spid="13"/>
                                        </p:tgtEl>
                                        <p:attrNameLst>
                                          <p:attrName>style.visibility</p:attrName>
                                        </p:attrNameLst>
                                      </p:cBhvr>
                                      <p:to>
                                        <p:strVal val="hidden"/>
                                      </p:to>
                                    </p:set>
                                  </p:childTnLst>
                                </p:cTn>
                              </p:par>
                              <p:par>
                                <p:cTn id="26" presetID="5" presetClass="exit" presetSubtype="10" fill="hold" grpId="1" nodeType="withEffect">
                                  <p:stCondLst>
                                    <p:cond delay="0"/>
                                  </p:stCondLst>
                                  <p:childTnLst>
                                    <p:animEffect transition="out" filter="checkerboard(across)">
                                      <p:cBhvr>
                                        <p:cTn id="27" dur="500"/>
                                        <p:tgtEl>
                                          <p:spTgt spid="24"/>
                                        </p:tgtEl>
                                      </p:cBhvr>
                                    </p:animEffect>
                                    <p:set>
                                      <p:cBhvr>
                                        <p:cTn id="28" dur="1" fill="hold">
                                          <p:stCondLst>
                                            <p:cond delay="499"/>
                                          </p:stCondLst>
                                        </p:cTn>
                                        <p:tgtEl>
                                          <p:spTgt spid="24"/>
                                        </p:tgtEl>
                                        <p:attrNameLst>
                                          <p:attrName>style.visibility</p:attrName>
                                        </p:attrNameLst>
                                      </p:cBhvr>
                                      <p:to>
                                        <p:strVal val="hidden"/>
                                      </p:to>
                                    </p:set>
                                  </p:childTnLst>
                                </p:cTn>
                              </p:par>
                            </p:childTnLst>
                          </p:cTn>
                        </p:par>
                        <p:par>
                          <p:cTn id="29" fill="hold" nodeType="afterGroup">
                            <p:stCondLst>
                              <p:cond delay="1500"/>
                            </p:stCondLst>
                            <p:childTnLst>
                              <p:par>
                                <p:cTn id="30" presetID="7" presetClass="entr" presetSubtype="4" fill="hold" grpId="0" nodeType="after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additive="base">
                                        <p:cTn id="32" dur="1000" fill="hold"/>
                                        <p:tgtEl>
                                          <p:spTgt spid="15"/>
                                        </p:tgtEl>
                                        <p:attrNameLst>
                                          <p:attrName>ppt_x</p:attrName>
                                        </p:attrNameLst>
                                      </p:cBhvr>
                                      <p:tavLst>
                                        <p:tav tm="0">
                                          <p:val>
                                            <p:strVal val="#ppt_x"/>
                                          </p:val>
                                        </p:tav>
                                        <p:tav tm="100000">
                                          <p:val>
                                            <p:strVal val="#ppt_x"/>
                                          </p:val>
                                        </p:tav>
                                      </p:tavLst>
                                    </p:anim>
                                    <p:anim calcmode="lin" valueType="num">
                                      <p:cBhvr additive="base">
                                        <p:cTn id="33" dur="1000" fill="hold"/>
                                        <p:tgtEl>
                                          <p:spTgt spid="15"/>
                                        </p:tgtEl>
                                        <p:attrNameLst>
                                          <p:attrName>ppt_y</p:attrName>
                                        </p:attrNameLst>
                                      </p:cBhvr>
                                      <p:tavLst>
                                        <p:tav tm="0">
                                          <p:val>
                                            <p:strVal val="1+#ppt_h/2"/>
                                          </p:val>
                                        </p:tav>
                                        <p:tav tm="100000">
                                          <p:val>
                                            <p:strVal val="#ppt_y"/>
                                          </p:val>
                                        </p:tav>
                                      </p:tavLst>
                                    </p:anim>
                                  </p:childTnLst>
                                </p:cTn>
                              </p:par>
                            </p:childTnLst>
                          </p:cTn>
                        </p:par>
                        <p:par>
                          <p:cTn id="34" fill="hold" nodeType="afterGroup">
                            <p:stCondLst>
                              <p:cond delay="2500"/>
                            </p:stCondLst>
                            <p:childTnLst>
                              <p:par>
                                <p:cTn id="35" presetID="1" presetClass="entr" presetSubtype="0" fill="hold" grpId="0" nodeType="afterEffect">
                                  <p:stCondLst>
                                    <p:cond delay="0"/>
                                  </p:stCondLst>
                                  <p:childTnLst>
                                    <p:set>
                                      <p:cBhvr>
                                        <p:cTn id="36" dur="1" fill="hold">
                                          <p:stCondLst>
                                            <p:cond delay="0"/>
                                          </p:stCondLst>
                                        </p:cTn>
                                        <p:tgtEl>
                                          <p:spTgt spid="26"/>
                                        </p:tgtEl>
                                        <p:attrNameLst>
                                          <p:attrName>style.visibility</p:attrName>
                                        </p:attrNameLst>
                                      </p:cBhvr>
                                      <p:to>
                                        <p:strVal val="visible"/>
                                      </p:to>
                                    </p:set>
                                  </p:childTnLst>
                                </p:cTn>
                              </p:par>
                            </p:childTnLst>
                          </p:cTn>
                        </p:par>
                        <p:par>
                          <p:cTn id="37" fill="hold" nodeType="afterGroup">
                            <p:stCondLst>
                              <p:cond delay="2500"/>
                            </p:stCondLst>
                            <p:childTnLst>
                              <p:par>
                                <p:cTn id="38" presetID="1" presetClass="entr" presetSubtype="0" fill="hold" grpId="0" nodeType="afterEffect">
                                  <p:stCondLst>
                                    <p:cond delay="0"/>
                                  </p:stCondLst>
                                  <p:childTnLst>
                                    <p:set>
                                      <p:cBhvr>
                                        <p:cTn id="39" dur="1" fill="hold">
                                          <p:stCondLst>
                                            <p:cond delay="0"/>
                                          </p:stCondLst>
                                        </p:cTn>
                                        <p:tgtEl>
                                          <p:spTgt spid="27"/>
                                        </p:tgtEl>
                                        <p:attrNameLst>
                                          <p:attrName>style.visibility</p:attrName>
                                        </p:attrNameLst>
                                      </p:cBhvr>
                                      <p:to>
                                        <p:strVal val="visible"/>
                                      </p:to>
                                    </p:set>
                                  </p:childTnLst>
                                </p:cTn>
                              </p:par>
                            </p:childTnLst>
                          </p:cTn>
                        </p:par>
                      </p:childTnLst>
                    </p:cTn>
                  </p:par>
                  <p:par>
                    <p:cTn id="40" fill="hold" nodeType="clickPar">
                      <p:stCondLst>
                        <p:cond delay="indefinite"/>
                      </p:stCondLst>
                      <p:childTnLst>
                        <p:par>
                          <p:cTn id="41" fill="hold" nodeType="withGroup">
                            <p:stCondLst>
                              <p:cond delay="0"/>
                            </p:stCondLst>
                            <p:childTnLst>
                              <p:par>
                                <p:cTn id="42" presetID="7" presetClass="entr" presetSubtype="1" fill="hold" grpId="0" nodeType="clickEffect">
                                  <p:stCondLst>
                                    <p:cond delay="0"/>
                                  </p:stCondLst>
                                  <p:childTnLst>
                                    <p:set>
                                      <p:cBhvr>
                                        <p:cTn id="43" dur="1" fill="hold">
                                          <p:stCondLst>
                                            <p:cond delay="0"/>
                                          </p:stCondLst>
                                        </p:cTn>
                                        <p:tgtEl>
                                          <p:spTgt spid="20"/>
                                        </p:tgtEl>
                                        <p:attrNameLst>
                                          <p:attrName>style.visibility</p:attrName>
                                        </p:attrNameLst>
                                      </p:cBhvr>
                                      <p:to>
                                        <p:strVal val="visible"/>
                                      </p:to>
                                    </p:set>
                                    <p:anim calcmode="lin" valueType="num">
                                      <p:cBhvr additive="base">
                                        <p:cTn id="44" dur="1000" fill="hold"/>
                                        <p:tgtEl>
                                          <p:spTgt spid="20"/>
                                        </p:tgtEl>
                                        <p:attrNameLst>
                                          <p:attrName>ppt_x</p:attrName>
                                        </p:attrNameLst>
                                      </p:cBhvr>
                                      <p:tavLst>
                                        <p:tav tm="0">
                                          <p:val>
                                            <p:strVal val="#ppt_x"/>
                                          </p:val>
                                        </p:tav>
                                        <p:tav tm="100000">
                                          <p:val>
                                            <p:strVal val="#ppt_x"/>
                                          </p:val>
                                        </p:tav>
                                      </p:tavLst>
                                    </p:anim>
                                    <p:anim calcmode="lin" valueType="num">
                                      <p:cBhvr additive="base">
                                        <p:cTn id="45" dur="1000" fill="hold"/>
                                        <p:tgtEl>
                                          <p:spTgt spid="20"/>
                                        </p:tgtEl>
                                        <p:attrNameLst>
                                          <p:attrName>ppt_y</p:attrName>
                                        </p:attrNameLst>
                                      </p:cBhvr>
                                      <p:tavLst>
                                        <p:tav tm="0">
                                          <p:val>
                                            <p:strVal val="0-#ppt_h/2"/>
                                          </p:val>
                                        </p:tav>
                                        <p:tav tm="100000">
                                          <p:val>
                                            <p:strVal val="#ppt_y"/>
                                          </p:val>
                                        </p:tav>
                                      </p:tavLst>
                                    </p:anim>
                                  </p:childTnLst>
                                </p:cTn>
                              </p:par>
                            </p:childTnLst>
                          </p:cTn>
                        </p:par>
                      </p:childTnLst>
                    </p:cTn>
                  </p:par>
                  <p:par>
                    <p:cTn id="46" fill="hold" nodeType="clickPar">
                      <p:stCondLst>
                        <p:cond delay="indefinite"/>
                      </p:stCondLst>
                      <p:childTnLst>
                        <p:par>
                          <p:cTn id="47" fill="hold" nodeType="withGroup">
                            <p:stCondLst>
                              <p:cond delay="0"/>
                            </p:stCondLst>
                            <p:childTnLst>
                              <p:par>
                                <p:cTn id="48" presetID="7" presetClass="entr" presetSubtype="1" fill="hold" grpId="0" nodeType="clickEffect">
                                  <p:stCondLst>
                                    <p:cond delay="0"/>
                                  </p:stCondLst>
                                  <p:childTnLst>
                                    <p:set>
                                      <p:cBhvr>
                                        <p:cTn id="49" dur="1" fill="hold">
                                          <p:stCondLst>
                                            <p:cond delay="0"/>
                                          </p:stCondLst>
                                        </p:cTn>
                                        <p:tgtEl>
                                          <p:spTgt spid="19"/>
                                        </p:tgtEl>
                                        <p:attrNameLst>
                                          <p:attrName>style.visibility</p:attrName>
                                        </p:attrNameLst>
                                      </p:cBhvr>
                                      <p:to>
                                        <p:strVal val="visible"/>
                                      </p:to>
                                    </p:set>
                                    <p:anim calcmode="lin" valueType="num">
                                      <p:cBhvr additive="base">
                                        <p:cTn id="50" dur="1000" fill="hold"/>
                                        <p:tgtEl>
                                          <p:spTgt spid="19"/>
                                        </p:tgtEl>
                                        <p:attrNameLst>
                                          <p:attrName>ppt_x</p:attrName>
                                        </p:attrNameLst>
                                      </p:cBhvr>
                                      <p:tavLst>
                                        <p:tav tm="0">
                                          <p:val>
                                            <p:strVal val="#ppt_x"/>
                                          </p:val>
                                        </p:tav>
                                        <p:tav tm="100000">
                                          <p:val>
                                            <p:strVal val="#ppt_x"/>
                                          </p:val>
                                        </p:tav>
                                      </p:tavLst>
                                    </p:anim>
                                    <p:anim calcmode="lin" valueType="num">
                                      <p:cBhvr additive="base">
                                        <p:cTn id="51" dur="1000" fill="hold"/>
                                        <p:tgtEl>
                                          <p:spTgt spid="19"/>
                                        </p:tgtEl>
                                        <p:attrNameLst>
                                          <p:attrName>ppt_y</p:attrName>
                                        </p:attrNameLst>
                                      </p:cBhvr>
                                      <p:tavLst>
                                        <p:tav tm="0">
                                          <p:val>
                                            <p:strVal val="0-#ppt_h/2"/>
                                          </p:val>
                                        </p:tav>
                                        <p:tav tm="100000">
                                          <p:val>
                                            <p:strVal val="#ppt_y"/>
                                          </p:val>
                                        </p:tav>
                                      </p:tavLst>
                                    </p:anim>
                                  </p:childTnLst>
                                </p:cTn>
                              </p:par>
                            </p:childTnLst>
                          </p:cTn>
                        </p:par>
                      </p:childTnLst>
                    </p:cTn>
                  </p:par>
                  <p:par>
                    <p:cTn id="52" fill="hold" nodeType="clickPar">
                      <p:stCondLst>
                        <p:cond delay="indefinite"/>
                      </p:stCondLst>
                      <p:childTnLst>
                        <p:par>
                          <p:cTn id="53" fill="hold" nodeType="withGroup">
                            <p:stCondLst>
                              <p:cond delay="0"/>
                            </p:stCondLst>
                            <p:childTnLst>
                              <p:par>
                                <p:cTn id="54" presetID="7" presetClass="entr" presetSubtype="1" fill="hold" grpId="0" nodeType="clickEffect">
                                  <p:stCondLst>
                                    <p:cond delay="0"/>
                                  </p:stCondLst>
                                  <p:childTnLst>
                                    <p:set>
                                      <p:cBhvr>
                                        <p:cTn id="55" dur="1" fill="hold">
                                          <p:stCondLst>
                                            <p:cond delay="0"/>
                                          </p:stCondLst>
                                        </p:cTn>
                                        <p:tgtEl>
                                          <p:spTgt spid="18"/>
                                        </p:tgtEl>
                                        <p:attrNameLst>
                                          <p:attrName>style.visibility</p:attrName>
                                        </p:attrNameLst>
                                      </p:cBhvr>
                                      <p:to>
                                        <p:strVal val="visible"/>
                                      </p:to>
                                    </p:set>
                                    <p:anim calcmode="lin" valueType="num">
                                      <p:cBhvr additive="base">
                                        <p:cTn id="56" dur="1000" fill="hold"/>
                                        <p:tgtEl>
                                          <p:spTgt spid="18"/>
                                        </p:tgtEl>
                                        <p:attrNameLst>
                                          <p:attrName>ppt_x</p:attrName>
                                        </p:attrNameLst>
                                      </p:cBhvr>
                                      <p:tavLst>
                                        <p:tav tm="0">
                                          <p:val>
                                            <p:strVal val="#ppt_x"/>
                                          </p:val>
                                        </p:tav>
                                        <p:tav tm="100000">
                                          <p:val>
                                            <p:strVal val="#ppt_x"/>
                                          </p:val>
                                        </p:tav>
                                      </p:tavLst>
                                    </p:anim>
                                    <p:anim calcmode="lin" valueType="num">
                                      <p:cBhvr additive="base">
                                        <p:cTn id="57" dur="1000" fill="hold"/>
                                        <p:tgtEl>
                                          <p:spTgt spid="18"/>
                                        </p:tgtEl>
                                        <p:attrNameLst>
                                          <p:attrName>ppt_y</p:attrName>
                                        </p:attrNameLst>
                                      </p:cBhvr>
                                      <p:tavLst>
                                        <p:tav tm="0">
                                          <p:val>
                                            <p:strVal val="0-#ppt_h/2"/>
                                          </p:val>
                                        </p:tav>
                                        <p:tav tm="100000">
                                          <p:val>
                                            <p:strVal val="#ppt_y"/>
                                          </p:val>
                                        </p:tav>
                                      </p:tavLst>
                                    </p:anim>
                                  </p:childTnLst>
                                </p:cTn>
                              </p:par>
                            </p:childTnLst>
                          </p:cTn>
                        </p:par>
                      </p:childTnLst>
                    </p:cTn>
                  </p:par>
                  <p:par>
                    <p:cTn id="58" fill="hold" nodeType="clickPar">
                      <p:stCondLst>
                        <p:cond delay="indefinite"/>
                      </p:stCondLst>
                      <p:childTnLst>
                        <p:par>
                          <p:cTn id="59" fill="hold" nodeType="withGroup">
                            <p:stCondLst>
                              <p:cond delay="0"/>
                            </p:stCondLst>
                            <p:childTnLst>
                              <p:par>
                                <p:cTn id="60" presetID="21" presetClass="entr" presetSubtype="4" fill="hold" grpId="0" nodeType="clickEffect">
                                  <p:stCondLst>
                                    <p:cond delay="0"/>
                                  </p:stCondLst>
                                  <p:childTnLst>
                                    <p:set>
                                      <p:cBhvr>
                                        <p:cTn id="61" dur="1" fill="hold">
                                          <p:stCondLst>
                                            <p:cond delay="0"/>
                                          </p:stCondLst>
                                        </p:cTn>
                                        <p:tgtEl>
                                          <p:spTgt spid="16"/>
                                        </p:tgtEl>
                                        <p:attrNameLst>
                                          <p:attrName>style.visibility</p:attrName>
                                        </p:attrNameLst>
                                      </p:cBhvr>
                                      <p:to>
                                        <p:strVal val="visible"/>
                                      </p:to>
                                    </p:set>
                                    <p:animEffect transition="in" filter="wheel(4)">
                                      <p:cBhvr>
                                        <p:cTn id="62" dur="1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5" grpId="0" animBg="1"/>
      <p:bldP spid="18" grpId="0" animBg="1"/>
      <p:bldP spid="19" grpId="0" animBg="1"/>
      <p:bldP spid="20" grpId="0" animBg="1"/>
      <p:bldP spid="24" grpId="0" animBg="1"/>
      <p:bldP spid="24" grpId="1" animBg="1"/>
      <p:bldP spid="26" grpId="0" animBg="1"/>
      <p:bldP spid="27" grpId="0" animBg="1"/>
      <p:bldP spid="21" grpId="0" animBg="1"/>
      <p:bldP spid="16"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2834" name="4 CuadroTexto"/>
          <p:cNvSpPr txBox="1">
            <a:spLocks noChangeArrowheads="1"/>
          </p:cNvSpPr>
          <p:nvPr/>
        </p:nvSpPr>
        <p:spPr bwMode="auto">
          <a:xfrm>
            <a:off x="3130551" y="461963"/>
            <a:ext cx="2619494" cy="525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5" tIns="45713" rIns="91425" bIns="45713">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fontAlgn="base">
              <a:spcBef>
                <a:spcPct val="0"/>
              </a:spcBef>
              <a:spcAft>
                <a:spcPct val="0"/>
              </a:spcAft>
              <a:defRPr sz="2400">
                <a:solidFill>
                  <a:schemeClr val="tx1"/>
                </a:solidFill>
                <a:latin typeface="Times New Roman" pitchFamily="18" charset="0"/>
              </a:defRPr>
            </a:lvl6pPr>
            <a:lvl7pPr marL="2971800" indent="-228600" fontAlgn="base">
              <a:spcBef>
                <a:spcPct val="0"/>
              </a:spcBef>
              <a:spcAft>
                <a:spcPct val="0"/>
              </a:spcAft>
              <a:defRPr sz="2400">
                <a:solidFill>
                  <a:schemeClr val="tx1"/>
                </a:solidFill>
                <a:latin typeface="Times New Roman" pitchFamily="18" charset="0"/>
              </a:defRPr>
            </a:lvl7pPr>
            <a:lvl8pPr marL="3429000" indent="-228600" fontAlgn="base">
              <a:spcBef>
                <a:spcPct val="0"/>
              </a:spcBef>
              <a:spcAft>
                <a:spcPct val="0"/>
              </a:spcAft>
              <a:defRPr sz="2400">
                <a:solidFill>
                  <a:schemeClr val="tx1"/>
                </a:solidFill>
                <a:latin typeface="Times New Roman" pitchFamily="18" charset="0"/>
              </a:defRPr>
            </a:lvl8pPr>
            <a:lvl9pPr marL="3886200" indent="-228600" fontAlgn="base">
              <a:spcBef>
                <a:spcPct val="0"/>
              </a:spcBef>
              <a:spcAft>
                <a:spcPct val="0"/>
              </a:spcAft>
              <a:defRPr sz="2400">
                <a:solidFill>
                  <a:schemeClr val="tx1"/>
                </a:solidFill>
                <a:latin typeface="Times New Roman" pitchFamily="18" charset="0"/>
              </a:defRPr>
            </a:lvl9pPr>
          </a:lstStyle>
          <a:p>
            <a:r>
              <a:rPr lang="en-US" sz="2800">
                <a:solidFill>
                  <a:srgbClr val="002060"/>
                </a:solidFill>
                <a:latin typeface="Calibri" pitchFamily="34" charset="0"/>
              </a:rPr>
              <a:t>STE jobs in Spain</a:t>
            </a:r>
          </a:p>
        </p:txBody>
      </p:sp>
      <p:pic>
        <p:nvPicPr>
          <p:cNvPr id="2050"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95400" y="3643313"/>
            <a:ext cx="6516688" cy="2449512"/>
          </a:xfrm>
          <a:prstGeom prst="rect">
            <a:avLst/>
          </a:prstGeom>
          <a:noFill/>
          <a:ln w="9525">
            <a:solidFill>
              <a:srgbClr val="002060"/>
            </a:solidFill>
            <a:miter lim="800000"/>
            <a:headEnd/>
            <a:tailEnd/>
          </a:ln>
          <a:extLst>
            <a:ext uri="{909E8E84-426E-40DD-AFC4-6F175D3DCCD1}">
              <a14:hiddenFill xmlns:a14="http://schemas.microsoft.com/office/drawing/2010/main">
                <a:solidFill>
                  <a:srgbClr val="FFFFFF"/>
                </a:solidFill>
              </a14:hiddenFill>
            </a:ext>
          </a:extLst>
        </p:spPr>
      </p:pic>
      <p:pic>
        <p:nvPicPr>
          <p:cNvPr id="2051"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79616" y="1085853"/>
            <a:ext cx="5005387" cy="2422525"/>
          </a:xfrm>
          <a:prstGeom prst="rect">
            <a:avLst/>
          </a:prstGeom>
          <a:noFill/>
          <a:ln w="9525">
            <a:solidFill>
              <a:srgbClr val="002060"/>
            </a:solidFill>
            <a:miter lim="800000"/>
            <a:headEnd/>
            <a:tailEnd/>
          </a:ln>
          <a:extLst>
            <a:ext uri="{909E8E84-426E-40DD-AFC4-6F175D3DCCD1}">
              <a14:hiddenFill xmlns:a14="http://schemas.microsoft.com/office/drawing/2010/main">
                <a:solidFill>
                  <a:srgbClr val="FFFFFF"/>
                </a:solidFill>
              </a14:hiddenFill>
            </a:ext>
          </a:extLst>
        </p:spPr>
      </p:pic>
      <p:sp>
        <p:nvSpPr>
          <p:cNvPr id="632837" name="Text Box 5"/>
          <p:cNvSpPr txBox="1">
            <a:spLocks noChangeArrowheads="1"/>
          </p:cNvSpPr>
          <p:nvPr/>
        </p:nvSpPr>
        <p:spPr bwMode="auto">
          <a:xfrm>
            <a:off x="3306764" y="6610350"/>
            <a:ext cx="3422650"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425" tIns="45713" rIns="91425" bIns="45713">
            <a:spAutoFit/>
          </a:bodyPr>
          <a:lstStyle/>
          <a:p>
            <a:r>
              <a:rPr lang="de-DE" sz="1200" b="1">
                <a:latin typeface="Arial" pitchFamily="34" charset="0"/>
              </a:rPr>
              <a:t>Slide courtesy of: Luis Crespo, Estela, Spain</a:t>
            </a:r>
          </a:p>
        </p:txBody>
      </p:sp>
      <p:sp>
        <p:nvSpPr>
          <p:cNvPr id="6" name="Rechteck 5"/>
          <p:cNvSpPr/>
          <p:nvPr/>
        </p:nvSpPr>
        <p:spPr>
          <a:xfrm>
            <a:off x="8604448" y="6371584"/>
            <a:ext cx="441146" cy="369332"/>
          </a:xfrm>
          <a:prstGeom prst="rect">
            <a:avLst/>
          </a:prstGeom>
        </p:spPr>
        <p:txBody>
          <a:bodyPr wrap="none">
            <a:spAutoFit/>
          </a:bodyPr>
          <a:lstStyle/>
          <a:p>
            <a:fld id="{A4B458E2-F606-46F0-90B2-A686ED9C4A1E}" type="slidenum">
              <a:rPr lang="en-US" altLang="en-US">
                <a:solidFill>
                  <a:schemeClr val="bg1"/>
                </a:solidFill>
                <a:latin typeface="Arial" charset="0"/>
                <a:cs typeface="Arial" charset="0"/>
              </a:rPr>
              <a:pPr/>
              <a:t>13</a:t>
            </a:fld>
            <a:endParaRPr lang="en-US" dirty="0"/>
          </a:p>
        </p:txBody>
      </p:sp>
    </p:spTree>
    <p:extLst>
      <p:ext uri="{BB962C8B-B14F-4D97-AF65-F5344CB8AC3E}">
        <p14:creationId xmlns:p14="http://schemas.microsoft.com/office/powerpoint/2010/main" val="120226509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nodeType="withEffect">
                                  <p:stCondLst>
                                    <p:cond delay="0"/>
                                  </p:stCondLst>
                                  <p:childTnLst>
                                    <p:set>
                                      <p:cBhvr>
                                        <p:cTn id="6" dur="1" fill="hold">
                                          <p:stCondLst>
                                            <p:cond delay="0"/>
                                          </p:stCondLst>
                                        </p:cTn>
                                        <p:tgtEl>
                                          <p:spTgt spid="2051"/>
                                        </p:tgtEl>
                                        <p:attrNameLst>
                                          <p:attrName>style.visibility</p:attrName>
                                        </p:attrNameLst>
                                      </p:cBhvr>
                                      <p:to>
                                        <p:strVal val="visible"/>
                                      </p:to>
                                    </p:set>
                                    <p:animEffect transition="in" filter="checkerboard(across)">
                                      <p:cBhvr>
                                        <p:cTn id="7" dur="500"/>
                                        <p:tgtEl>
                                          <p:spTgt spid="2051"/>
                                        </p:tgtEl>
                                      </p:cBhvr>
                                    </p:animEffect>
                                  </p:childTnLst>
                                </p:cTn>
                              </p:par>
                              <p:par>
                                <p:cTn id="8" presetID="5" presetClass="entr" presetSubtype="10" fill="hold" nodeType="withEffect">
                                  <p:stCondLst>
                                    <p:cond delay="0"/>
                                  </p:stCondLst>
                                  <p:childTnLst>
                                    <p:set>
                                      <p:cBhvr>
                                        <p:cTn id="9" dur="1" fill="hold">
                                          <p:stCondLst>
                                            <p:cond delay="0"/>
                                          </p:stCondLst>
                                        </p:cTn>
                                        <p:tgtEl>
                                          <p:spTgt spid="2050"/>
                                        </p:tgtEl>
                                        <p:attrNameLst>
                                          <p:attrName>style.visibility</p:attrName>
                                        </p:attrNameLst>
                                      </p:cBhvr>
                                      <p:to>
                                        <p:strVal val="visible"/>
                                      </p:to>
                                    </p:set>
                                    <p:animEffect transition="in" filter="checkerboard(across)">
                                      <p:cBhvr>
                                        <p:cTn id="10" dur="500"/>
                                        <p:tgtEl>
                                          <p:spTgt spid="20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CuadroTexto"/>
          <p:cNvSpPr txBox="1">
            <a:spLocks noChangeArrowheads="1"/>
          </p:cNvSpPr>
          <p:nvPr/>
        </p:nvSpPr>
        <p:spPr bwMode="auto">
          <a:xfrm>
            <a:off x="514350" y="2103438"/>
            <a:ext cx="7513638" cy="3968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5" tIns="45713" rIns="91425" bIns="45713">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fontAlgn="base">
              <a:spcBef>
                <a:spcPct val="0"/>
              </a:spcBef>
              <a:spcAft>
                <a:spcPct val="0"/>
              </a:spcAft>
              <a:defRPr sz="2400">
                <a:solidFill>
                  <a:schemeClr val="tx1"/>
                </a:solidFill>
                <a:latin typeface="Times New Roman" pitchFamily="18" charset="0"/>
              </a:defRPr>
            </a:lvl6pPr>
            <a:lvl7pPr marL="2971800" indent="-228600" fontAlgn="base">
              <a:spcBef>
                <a:spcPct val="0"/>
              </a:spcBef>
              <a:spcAft>
                <a:spcPct val="0"/>
              </a:spcAft>
              <a:defRPr sz="2400">
                <a:solidFill>
                  <a:schemeClr val="tx1"/>
                </a:solidFill>
                <a:latin typeface="Times New Roman" pitchFamily="18" charset="0"/>
              </a:defRPr>
            </a:lvl7pPr>
            <a:lvl8pPr marL="3429000" indent="-228600" fontAlgn="base">
              <a:spcBef>
                <a:spcPct val="0"/>
              </a:spcBef>
              <a:spcAft>
                <a:spcPct val="0"/>
              </a:spcAft>
              <a:defRPr sz="2400">
                <a:solidFill>
                  <a:schemeClr val="tx1"/>
                </a:solidFill>
                <a:latin typeface="Times New Roman" pitchFamily="18" charset="0"/>
              </a:defRPr>
            </a:lvl8pPr>
            <a:lvl9pPr marL="3886200" indent="-228600" fontAlgn="base">
              <a:spcBef>
                <a:spcPct val="0"/>
              </a:spcBef>
              <a:spcAft>
                <a:spcPct val="0"/>
              </a:spcAft>
              <a:defRPr sz="2400">
                <a:solidFill>
                  <a:schemeClr val="tx1"/>
                </a:solidFill>
                <a:latin typeface="Times New Roman" pitchFamily="18" charset="0"/>
              </a:defRPr>
            </a:lvl9pPr>
          </a:lstStyle>
          <a:p>
            <a:r>
              <a:rPr lang="en-US" sz="1800">
                <a:solidFill>
                  <a:srgbClr val="002060"/>
                </a:solidFill>
                <a:latin typeface="Century Gothic" pitchFamily="34" charset="0"/>
              </a:rPr>
              <a:t>Technology Development</a:t>
            </a:r>
            <a:br>
              <a:rPr lang="en-US" sz="1800">
                <a:solidFill>
                  <a:srgbClr val="002060"/>
                </a:solidFill>
                <a:latin typeface="Century Gothic" pitchFamily="34" charset="0"/>
              </a:rPr>
            </a:br>
            <a:endParaRPr lang="en-US" sz="800">
              <a:solidFill>
                <a:srgbClr val="002060"/>
              </a:solidFill>
              <a:latin typeface="Century Gothic" pitchFamily="34" charset="0"/>
            </a:endParaRPr>
          </a:p>
          <a:p>
            <a:r>
              <a:rPr lang="en-US" sz="1800">
                <a:solidFill>
                  <a:srgbClr val="002060"/>
                </a:solidFill>
                <a:latin typeface="Century Gothic" pitchFamily="34" charset="0"/>
              </a:rPr>
              <a:t>Component manufacturing</a:t>
            </a:r>
            <a:br>
              <a:rPr lang="en-US" sz="1800">
                <a:solidFill>
                  <a:srgbClr val="002060"/>
                </a:solidFill>
                <a:latin typeface="Century Gothic" pitchFamily="34" charset="0"/>
              </a:rPr>
            </a:br>
            <a:endParaRPr lang="en-US" sz="800">
              <a:solidFill>
                <a:srgbClr val="002060"/>
              </a:solidFill>
              <a:latin typeface="Century Gothic" pitchFamily="34" charset="0"/>
            </a:endParaRPr>
          </a:p>
          <a:p>
            <a:r>
              <a:rPr lang="en-US" sz="1800">
                <a:solidFill>
                  <a:srgbClr val="002060"/>
                </a:solidFill>
                <a:latin typeface="Century Gothic" pitchFamily="34" charset="0"/>
              </a:rPr>
              <a:t>Basic Engineering</a:t>
            </a:r>
          </a:p>
          <a:p>
            <a:endParaRPr lang="en-US" sz="800">
              <a:solidFill>
                <a:srgbClr val="002060"/>
              </a:solidFill>
              <a:latin typeface="Century Gothic" pitchFamily="34" charset="0"/>
            </a:endParaRPr>
          </a:p>
          <a:p>
            <a:r>
              <a:rPr lang="en-US" sz="1800">
                <a:solidFill>
                  <a:srgbClr val="002060"/>
                </a:solidFill>
                <a:latin typeface="Century Gothic" pitchFamily="34" charset="0"/>
              </a:rPr>
              <a:t>Site Development</a:t>
            </a:r>
            <a:br>
              <a:rPr lang="en-US" sz="1800">
                <a:solidFill>
                  <a:srgbClr val="002060"/>
                </a:solidFill>
                <a:latin typeface="Century Gothic" pitchFamily="34" charset="0"/>
              </a:rPr>
            </a:br>
            <a:endParaRPr lang="en-US" sz="800">
              <a:solidFill>
                <a:srgbClr val="002060"/>
              </a:solidFill>
              <a:latin typeface="Century Gothic" pitchFamily="34" charset="0"/>
            </a:endParaRPr>
          </a:p>
          <a:p>
            <a:r>
              <a:rPr lang="en-US" sz="1800">
                <a:solidFill>
                  <a:srgbClr val="002060"/>
                </a:solidFill>
                <a:latin typeface="Century Gothic" pitchFamily="34" charset="0"/>
              </a:rPr>
              <a:t>Project development</a:t>
            </a:r>
            <a:br>
              <a:rPr lang="en-US" sz="1800">
                <a:solidFill>
                  <a:srgbClr val="002060"/>
                </a:solidFill>
                <a:latin typeface="Century Gothic" pitchFamily="34" charset="0"/>
              </a:rPr>
            </a:br>
            <a:endParaRPr lang="en-US" sz="800">
              <a:solidFill>
                <a:srgbClr val="002060"/>
              </a:solidFill>
              <a:latin typeface="Century Gothic" pitchFamily="34" charset="0"/>
            </a:endParaRPr>
          </a:p>
          <a:p>
            <a:r>
              <a:rPr lang="en-US" sz="1800">
                <a:solidFill>
                  <a:srgbClr val="002060"/>
                </a:solidFill>
                <a:latin typeface="Century Gothic" pitchFamily="34" charset="0"/>
              </a:rPr>
              <a:t>EPC </a:t>
            </a:r>
            <a:br>
              <a:rPr lang="en-US" sz="1800">
                <a:solidFill>
                  <a:srgbClr val="002060"/>
                </a:solidFill>
                <a:latin typeface="Century Gothic" pitchFamily="34" charset="0"/>
              </a:rPr>
            </a:br>
            <a:endParaRPr lang="en-US" sz="800">
              <a:solidFill>
                <a:srgbClr val="002060"/>
              </a:solidFill>
              <a:latin typeface="Century Gothic" pitchFamily="34" charset="0"/>
            </a:endParaRPr>
          </a:p>
          <a:p>
            <a:r>
              <a:rPr lang="en-US" sz="1800">
                <a:solidFill>
                  <a:srgbClr val="002060"/>
                </a:solidFill>
                <a:latin typeface="Century Gothic" pitchFamily="34" charset="0"/>
              </a:rPr>
              <a:t>Detailed engineering</a:t>
            </a:r>
            <a:br>
              <a:rPr lang="en-US" sz="1800">
                <a:solidFill>
                  <a:srgbClr val="002060"/>
                </a:solidFill>
                <a:latin typeface="Century Gothic" pitchFamily="34" charset="0"/>
              </a:rPr>
            </a:br>
            <a:endParaRPr lang="en-US" sz="800">
              <a:solidFill>
                <a:srgbClr val="002060"/>
              </a:solidFill>
              <a:latin typeface="Century Gothic" pitchFamily="34" charset="0"/>
            </a:endParaRPr>
          </a:p>
          <a:p>
            <a:r>
              <a:rPr lang="en-US" sz="1800">
                <a:solidFill>
                  <a:srgbClr val="002060"/>
                </a:solidFill>
                <a:latin typeface="Century Gothic" pitchFamily="34" charset="0"/>
              </a:rPr>
              <a:t>Construction</a:t>
            </a:r>
            <a:br>
              <a:rPr lang="en-US" sz="1800">
                <a:solidFill>
                  <a:srgbClr val="002060"/>
                </a:solidFill>
                <a:latin typeface="Century Gothic" pitchFamily="34" charset="0"/>
              </a:rPr>
            </a:br>
            <a:endParaRPr lang="en-US" sz="800">
              <a:solidFill>
                <a:srgbClr val="002060"/>
              </a:solidFill>
              <a:latin typeface="Century Gothic" pitchFamily="34" charset="0"/>
            </a:endParaRPr>
          </a:p>
          <a:p>
            <a:r>
              <a:rPr lang="en-US" sz="1800">
                <a:solidFill>
                  <a:srgbClr val="002060"/>
                </a:solidFill>
                <a:latin typeface="Century Gothic" pitchFamily="34" charset="0"/>
              </a:rPr>
              <a:t>Operation and Maintenance</a:t>
            </a:r>
          </a:p>
          <a:p>
            <a:endParaRPr lang="en-US" sz="800">
              <a:solidFill>
                <a:srgbClr val="002060"/>
              </a:solidFill>
              <a:latin typeface="Century Gothic" pitchFamily="34" charset="0"/>
            </a:endParaRPr>
          </a:p>
          <a:p>
            <a:r>
              <a:rPr lang="en-US" sz="1800">
                <a:solidFill>
                  <a:srgbClr val="002060"/>
                </a:solidFill>
                <a:latin typeface="Century Gothic" pitchFamily="34" charset="0"/>
              </a:rPr>
              <a:t>TOTAL LOCAL CONTENT                         50%                                80%</a:t>
            </a:r>
          </a:p>
        </p:txBody>
      </p:sp>
      <p:sp>
        <p:nvSpPr>
          <p:cNvPr id="3" name="2 Rectángulo"/>
          <p:cNvSpPr/>
          <p:nvPr/>
        </p:nvSpPr>
        <p:spPr>
          <a:xfrm>
            <a:off x="4216400" y="2189163"/>
            <a:ext cx="292100" cy="182562"/>
          </a:xfrm>
          <a:prstGeom prst="rect">
            <a:avLst/>
          </a:prstGeom>
          <a:solidFill>
            <a:srgbClr val="006699"/>
          </a:solidFill>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anchor="ctr"/>
          <a:lstStyle/>
          <a:p>
            <a:pPr algn="ctr">
              <a:defRPr/>
            </a:pPr>
            <a:endParaRPr lang="es-ES">
              <a:solidFill>
                <a:srgbClr val="002060"/>
              </a:solidFill>
            </a:endParaRPr>
          </a:p>
        </p:txBody>
      </p:sp>
      <p:sp>
        <p:nvSpPr>
          <p:cNvPr id="7" name="6 Rectángulo"/>
          <p:cNvSpPr/>
          <p:nvPr/>
        </p:nvSpPr>
        <p:spPr>
          <a:xfrm>
            <a:off x="4533900" y="2189163"/>
            <a:ext cx="1131888" cy="182562"/>
          </a:xfrm>
          <a:prstGeom prst="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anchor="ctr"/>
          <a:lstStyle/>
          <a:p>
            <a:pPr algn="ctr">
              <a:defRPr/>
            </a:pPr>
            <a:endParaRPr lang="es-ES">
              <a:solidFill>
                <a:srgbClr val="002060"/>
              </a:solidFill>
            </a:endParaRPr>
          </a:p>
        </p:txBody>
      </p:sp>
      <p:sp>
        <p:nvSpPr>
          <p:cNvPr id="8" name="7 Rectángulo"/>
          <p:cNvSpPr/>
          <p:nvPr/>
        </p:nvSpPr>
        <p:spPr>
          <a:xfrm>
            <a:off x="6516689" y="2189163"/>
            <a:ext cx="876300" cy="182562"/>
          </a:xfrm>
          <a:prstGeom prst="rect">
            <a:avLst/>
          </a:prstGeom>
          <a:solidFill>
            <a:srgbClr val="006699"/>
          </a:solidFill>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anchor="ctr"/>
          <a:lstStyle/>
          <a:p>
            <a:pPr algn="ctr">
              <a:defRPr/>
            </a:pPr>
            <a:endParaRPr lang="es-ES">
              <a:solidFill>
                <a:srgbClr val="002060"/>
              </a:solidFill>
            </a:endParaRPr>
          </a:p>
        </p:txBody>
      </p:sp>
      <p:sp>
        <p:nvSpPr>
          <p:cNvPr id="9" name="8 Rectángulo"/>
          <p:cNvSpPr/>
          <p:nvPr/>
        </p:nvSpPr>
        <p:spPr>
          <a:xfrm>
            <a:off x="7418391" y="2189163"/>
            <a:ext cx="547687" cy="182562"/>
          </a:xfrm>
          <a:prstGeom prst="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anchor="ctr"/>
          <a:lstStyle/>
          <a:p>
            <a:pPr algn="ctr">
              <a:defRPr/>
            </a:pPr>
            <a:endParaRPr lang="es-ES">
              <a:solidFill>
                <a:srgbClr val="002060"/>
              </a:solidFill>
            </a:endParaRPr>
          </a:p>
        </p:txBody>
      </p:sp>
      <p:sp>
        <p:nvSpPr>
          <p:cNvPr id="633863" name="9 CuadroTexto"/>
          <p:cNvSpPr txBox="1">
            <a:spLocks noChangeArrowheads="1"/>
          </p:cNvSpPr>
          <p:nvPr/>
        </p:nvSpPr>
        <p:spPr bwMode="auto">
          <a:xfrm>
            <a:off x="4168777" y="1531938"/>
            <a:ext cx="147101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5" tIns="45713" rIns="91425" bIns="45713">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fontAlgn="base">
              <a:spcBef>
                <a:spcPct val="0"/>
              </a:spcBef>
              <a:spcAft>
                <a:spcPct val="0"/>
              </a:spcAft>
              <a:defRPr sz="2400">
                <a:solidFill>
                  <a:schemeClr val="tx1"/>
                </a:solidFill>
                <a:latin typeface="Times New Roman" pitchFamily="18" charset="0"/>
              </a:defRPr>
            </a:lvl6pPr>
            <a:lvl7pPr marL="2971800" indent="-228600" fontAlgn="base">
              <a:spcBef>
                <a:spcPct val="0"/>
              </a:spcBef>
              <a:spcAft>
                <a:spcPct val="0"/>
              </a:spcAft>
              <a:defRPr sz="2400">
                <a:solidFill>
                  <a:schemeClr val="tx1"/>
                </a:solidFill>
                <a:latin typeface="Times New Roman" pitchFamily="18" charset="0"/>
              </a:defRPr>
            </a:lvl7pPr>
            <a:lvl8pPr marL="3429000" indent="-228600" fontAlgn="base">
              <a:spcBef>
                <a:spcPct val="0"/>
              </a:spcBef>
              <a:spcAft>
                <a:spcPct val="0"/>
              </a:spcAft>
              <a:defRPr sz="2400">
                <a:solidFill>
                  <a:schemeClr val="tx1"/>
                </a:solidFill>
                <a:latin typeface="Times New Roman" pitchFamily="18" charset="0"/>
              </a:defRPr>
            </a:lvl8pPr>
            <a:lvl9pPr marL="3886200" indent="-228600" fontAlgn="base">
              <a:spcBef>
                <a:spcPct val="0"/>
              </a:spcBef>
              <a:spcAft>
                <a:spcPct val="0"/>
              </a:spcAft>
              <a:defRPr sz="2400">
                <a:solidFill>
                  <a:schemeClr val="tx1"/>
                </a:solidFill>
                <a:latin typeface="Times New Roman" pitchFamily="18" charset="0"/>
              </a:defRPr>
            </a:lvl9pPr>
          </a:lstStyle>
          <a:p>
            <a:r>
              <a:rPr lang="es-ES" sz="1800">
                <a:solidFill>
                  <a:srgbClr val="002060"/>
                </a:solidFill>
                <a:latin typeface="Calibri" pitchFamily="34" charset="0"/>
              </a:rPr>
              <a:t>Past situation</a:t>
            </a:r>
          </a:p>
        </p:txBody>
      </p:sp>
      <p:sp>
        <p:nvSpPr>
          <p:cNvPr id="11" name="10 CuadroTexto"/>
          <p:cNvSpPr txBox="1">
            <a:spLocks noChangeArrowheads="1"/>
          </p:cNvSpPr>
          <p:nvPr/>
        </p:nvSpPr>
        <p:spPr bwMode="auto">
          <a:xfrm>
            <a:off x="6176964" y="1568450"/>
            <a:ext cx="2061664"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5" tIns="45713" rIns="91425" bIns="45713">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fontAlgn="base">
              <a:spcBef>
                <a:spcPct val="0"/>
              </a:spcBef>
              <a:spcAft>
                <a:spcPct val="0"/>
              </a:spcAft>
              <a:defRPr sz="2400">
                <a:solidFill>
                  <a:schemeClr val="tx1"/>
                </a:solidFill>
                <a:latin typeface="Times New Roman" pitchFamily="18" charset="0"/>
              </a:defRPr>
            </a:lvl6pPr>
            <a:lvl7pPr marL="2971800" indent="-228600" fontAlgn="base">
              <a:spcBef>
                <a:spcPct val="0"/>
              </a:spcBef>
              <a:spcAft>
                <a:spcPct val="0"/>
              </a:spcAft>
              <a:defRPr sz="2400">
                <a:solidFill>
                  <a:schemeClr val="tx1"/>
                </a:solidFill>
                <a:latin typeface="Times New Roman" pitchFamily="18" charset="0"/>
              </a:defRPr>
            </a:lvl7pPr>
            <a:lvl8pPr marL="3429000" indent="-228600" fontAlgn="base">
              <a:spcBef>
                <a:spcPct val="0"/>
              </a:spcBef>
              <a:spcAft>
                <a:spcPct val="0"/>
              </a:spcAft>
              <a:defRPr sz="2400">
                <a:solidFill>
                  <a:schemeClr val="tx1"/>
                </a:solidFill>
                <a:latin typeface="Times New Roman" pitchFamily="18" charset="0"/>
              </a:defRPr>
            </a:lvl8pPr>
            <a:lvl9pPr marL="3886200" indent="-228600" fontAlgn="base">
              <a:spcBef>
                <a:spcPct val="0"/>
              </a:spcBef>
              <a:spcAft>
                <a:spcPct val="0"/>
              </a:spcAft>
              <a:defRPr sz="2400">
                <a:solidFill>
                  <a:schemeClr val="tx1"/>
                </a:solidFill>
                <a:latin typeface="Times New Roman" pitchFamily="18" charset="0"/>
              </a:defRPr>
            </a:lvl9pPr>
          </a:lstStyle>
          <a:p>
            <a:r>
              <a:rPr lang="es-ES" sz="1800">
                <a:solidFill>
                  <a:srgbClr val="002060"/>
                </a:solidFill>
                <a:latin typeface="Calibri" pitchFamily="34" charset="0"/>
              </a:rPr>
              <a:t>Current Capabilities</a:t>
            </a:r>
          </a:p>
        </p:txBody>
      </p:sp>
      <p:sp>
        <p:nvSpPr>
          <p:cNvPr id="12" name="11 Rectángulo"/>
          <p:cNvSpPr/>
          <p:nvPr/>
        </p:nvSpPr>
        <p:spPr>
          <a:xfrm>
            <a:off x="857250" y="1641478"/>
            <a:ext cx="730250" cy="182563"/>
          </a:xfrm>
          <a:prstGeom prst="rect">
            <a:avLst/>
          </a:prstGeom>
          <a:solidFill>
            <a:srgbClr val="006699"/>
          </a:solidFill>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anchor="ctr"/>
          <a:lstStyle/>
          <a:p>
            <a:pPr algn="ctr">
              <a:defRPr/>
            </a:pPr>
            <a:r>
              <a:rPr lang="es-ES" sz="1000" b="1" dirty="0" err="1">
                <a:solidFill>
                  <a:schemeClr val="bg1"/>
                </a:solidFill>
              </a:rPr>
              <a:t>Spanish</a:t>
            </a:r>
            <a:endParaRPr lang="es-ES" sz="1000" b="1" dirty="0">
              <a:solidFill>
                <a:schemeClr val="bg1"/>
              </a:solidFill>
            </a:endParaRPr>
          </a:p>
        </p:txBody>
      </p:sp>
      <p:sp>
        <p:nvSpPr>
          <p:cNvPr id="13" name="12 Rectángulo"/>
          <p:cNvSpPr/>
          <p:nvPr/>
        </p:nvSpPr>
        <p:spPr>
          <a:xfrm>
            <a:off x="1576388" y="1641478"/>
            <a:ext cx="730250" cy="18256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anchor="ctr"/>
          <a:lstStyle/>
          <a:p>
            <a:pPr algn="ctr">
              <a:defRPr/>
            </a:pPr>
            <a:endParaRPr lang="es-ES">
              <a:solidFill>
                <a:srgbClr val="002060"/>
              </a:solidFill>
            </a:endParaRPr>
          </a:p>
        </p:txBody>
      </p:sp>
      <p:sp>
        <p:nvSpPr>
          <p:cNvPr id="14" name="13 Rectángulo"/>
          <p:cNvSpPr/>
          <p:nvPr/>
        </p:nvSpPr>
        <p:spPr>
          <a:xfrm>
            <a:off x="1576388" y="1641478"/>
            <a:ext cx="730250" cy="182563"/>
          </a:xfrm>
          <a:prstGeom prst="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anchor="ctr"/>
          <a:lstStyle/>
          <a:p>
            <a:pPr algn="ctr"/>
            <a:r>
              <a:rPr lang="en-US" sz="1000" b="1">
                <a:solidFill>
                  <a:srgbClr val="002060"/>
                </a:solidFill>
                <a:latin typeface="Calibri" pitchFamily="34" charset="0"/>
              </a:rPr>
              <a:t>Foreign</a:t>
            </a:r>
          </a:p>
        </p:txBody>
      </p:sp>
      <p:sp>
        <p:nvSpPr>
          <p:cNvPr id="15" name="14 Rectángulo"/>
          <p:cNvSpPr/>
          <p:nvPr/>
        </p:nvSpPr>
        <p:spPr>
          <a:xfrm>
            <a:off x="4216400" y="2590803"/>
            <a:ext cx="292100" cy="182563"/>
          </a:xfrm>
          <a:prstGeom prst="rect">
            <a:avLst/>
          </a:prstGeom>
          <a:solidFill>
            <a:srgbClr val="006699"/>
          </a:solidFill>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anchor="ctr"/>
          <a:lstStyle/>
          <a:p>
            <a:pPr algn="ctr">
              <a:defRPr/>
            </a:pPr>
            <a:endParaRPr lang="es-ES">
              <a:solidFill>
                <a:srgbClr val="002060"/>
              </a:solidFill>
            </a:endParaRPr>
          </a:p>
        </p:txBody>
      </p:sp>
      <p:sp>
        <p:nvSpPr>
          <p:cNvPr id="16" name="15 Rectángulo"/>
          <p:cNvSpPr/>
          <p:nvPr/>
        </p:nvSpPr>
        <p:spPr>
          <a:xfrm>
            <a:off x="4533900" y="2590803"/>
            <a:ext cx="1131888" cy="182563"/>
          </a:xfrm>
          <a:prstGeom prst="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anchor="ctr"/>
          <a:lstStyle/>
          <a:p>
            <a:pPr algn="ctr">
              <a:defRPr/>
            </a:pPr>
            <a:endParaRPr lang="es-ES">
              <a:solidFill>
                <a:srgbClr val="002060"/>
              </a:solidFill>
            </a:endParaRPr>
          </a:p>
        </p:txBody>
      </p:sp>
      <p:sp>
        <p:nvSpPr>
          <p:cNvPr id="17" name="16 Rectángulo"/>
          <p:cNvSpPr/>
          <p:nvPr/>
        </p:nvSpPr>
        <p:spPr>
          <a:xfrm>
            <a:off x="6516688" y="2590803"/>
            <a:ext cx="1022350" cy="182563"/>
          </a:xfrm>
          <a:prstGeom prst="rect">
            <a:avLst/>
          </a:prstGeom>
          <a:solidFill>
            <a:srgbClr val="006699"/>
          </a:solidFill>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anchor="ctr"/>
          <a:lstStyle/>
          <a:p>
            <a:pPr algn="ctr">
              <a:defRPr/>
            </a:pPr>
            <a:endParaRPr lang="es-ES">
              <a:solidFill>
                <a:srgbClr val="002060"/>
              </a:solidFill>
            </a:endParaRPr>
          </a:p>
        </p:txBody>
      </p:sp>
      <p:sp>
        <p:nvSpPr>
          <p:cNvPr id="18" name="17 Rectángulo"/>
          <p:cNvSpPr/>
          <p:nvPr/>
        </p:nvSpPr>
        <p:spPr>
          <a:xfrm>
            <a:off x="7564441" y="2590803"/>
            <a:ext cx="401637" cy="182563"/>
          </a:xfrm>
          <a:prstGeom prst="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anchor="ctr"/>
          <a:lstStyle/>
          <a:p>
            <a:pPr algn="ctr">
              <a:defRPr/>
            </a:pPr>
            <a:endParaRPr lang="es-ES">
              <a:solidFill>
                <a:srgbClr val="002060"/>
              </a:solidFill>
            </a:endParaRPr>
          </a:p>
        </p:txBody>
      </p:sp>
      <p:sp>
        <p:nvSpPr>
          <p:cNvPr id="19" name="18 Rectángulo"/>
          <p:cNvSpPr/>
          <p:nvPr/>
        </p:nvSpPr>
        <p:spPr>
          <a:xfrm>
            <a:off x="4216403" y="2992438"/>
            <a:ext cx="328613" cy="182562"/>
          </a:xfrm>
          <a:prstGeom prst="rect">
            <a:avLst/>
          </a:prstGeom>
          <a:solidFill>
            <a:srgbClr val="006699"/>
          </a:solidFill>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anchor="ctr"/>
          <a:lstStyle/>
          <a:p>
            <a:pPr algn="ctr">
              <a:defRPr/>
            </a:pPr>
            <a:endParaRPr lang="es-ES">
              <a:solidFill>
                <a:srgbClr val="002060"/>
              </a:solidFill>
            </a:endParaRPr>
          </a:p>
        </p:txBody>
      </p:sp>
      <p:sp>
        <p:nvSpPr>
          <p:cNvPr id="20" name="19 Rectángulo"/>
          <p:cNvSpPr/>
          <p:nvPr/>
        </p:nvSpPr>
        <p:spPr>
          <a:xfrm>
            <a:off x="4570416" y="2992438"/>
            <a:ext cx="1095375" cy="182562"/>
          </a:xfrm>
          <a:prstGeom prst="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anchor="ctr"/>
          <a:lstStyle/>
          <a:p>
            <a:pPr algn="ctr">
              <a:defRPr/>
            </a:pPr>
            <a:endParaRPr lang="es-ES">
              <a:solidFill>
                <a:srgbClr val="002060"/>
              </a:solidFill>
            </a:endParaRPr>
          </a:p>
        </p:txBody>
      </p:sp>
      <p:sp>
        <p:nvSpPr>
          <p:cNvPr id="21" name="20 Rectángulo"/>
          <p:cNvSpPr/>
          <p:nvPr/>
        </p:nvSpPr>
        <p:spPr>
          <a:xfrm>
            <a:off x="6516688" y="3028953"/>
            <a:ext cx="1460500" cy="182563"/>
          </a:xfrm>
          <a:prstGeom prst="rect">
            <a:avLst/>
          </a:prstGeom>
          <a:solidFill>
            <a:srgbClr val="006699"/>
          </a:solidFill>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anchor="ctr"/>
          <a:lstStyle/>
          <a:p>
            <a:pPr algn="ctr">
              <a:defRPr/>
            </a:pPr>
            <a:endParaRPr lang="es-ES">
              <a:solidFill>
                <a:srgbClr val="002060"/>
              </a:solidFill>
            </a:endParaRPr>
          </a:p>
        </p:txBody>
      </p:sp>
      <p:sp>
        <p:nvSpPr>
          <p:cNvPr id="23" name="22 Rectángulo"/>
          <p:cNvSpPr/>
          <p:nvPr/>
        </p:nvSpPr>
        <p:spPr>
          <a:xfrm>
            <a:off x="4216400" y="3394078"/>
            <a:ext cx="839788" cy="182563"/>
          </a:xfrm>
          <a:prstGeom prst="rect">
            <a:avLst/>
          </a:prstGeom>
          <a:solidFill>
            <a:srgbClr val="006699"/>
          </a:solidFill>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anchor="ctr"/>
          <a:lstStyle/>
          <a:p>
            <a:pPr algn="ctr">
              <a:defRPr/>
            </a:pPr>
            <a:endParaRPr lang="es-ES">
              <a:solidFill>
                <a:srgbClr val="002060"/>
              </a:solidFill>
            </a:endParaRPr>
          </a:p>
        </p:txBody>
      </p:sp>
      <p:sp>
        <p:nvSpPr>
          <p:cNvPr id="24" name="23 Rectángulo"/>
          <p:cNvSpPr/>
          <p:nvPr/>
        </p:nvSpPr>
        <p:spPr>
          <a:xfrm>
            <a:off x="5081588" y="3394078"/>
            <a:ext cx="584200" cy="182563"/>
          </a:xfrm>
          <a:prstGeom prst="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anchor="ctr"/>
          <a:lstStyle/>
          <a:p>
            <a:pPr algn="ctr">
              <a:defRPr/>
            </a:pPr>
            <a:endParaRPr lang="es-ES">
              <a:solidFill>
                <a:srgbClr val="002060"/>
              </a:solidFill>
            </a:endParaRPr>
          </a:p>
        </p:txBody>
      </p:sp>
      <p:sp>
        <p:nvSpPr>
          <p:cNvPr id="25" name="24 Rectángulo"/>
          <p:cNvSpPr/>
          <p:nvPr/>
        </p:nvSpPr>
        <p:spPr>
          <a:xfrm>
            <a:off x="6516688" y="3394078"/>
            <a:ext cx="1460500" cy="182563"/>
          </a:xfrm>
          <a:prstGeom prst="rect">
            <a:avLst/>
          </a:prstGeom>
          <a:solidFill>
            <a:srgbClr val="006699"/>
          </a:solidFill>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anchor="ctr"/>
          <a:lstStyle/>
          <a:p>
            <a:pPr algn="ctr">
              <a:defRPr/>
            </a:pPr>
            <a:endParaRPr lang="es-ES">
              <a:solidFill>
                <a:srgbClr val="002060"/>
              </a:solidFill>
            </a:endParaRPr>
          </a:p>
        </p:txBody>
      </p:sp>
      <p:sp>
        <p:nvSpPr>
          <p:cNvPr id="26" name="25 Rectángulo"/>
          <p:cNvSpPr/>
          <p:nvPr/>
        </p:nvSpPr>
        <p:spPr>
          <a:xfrm>
            <a:off x="4216400" y="3759203"/>
            <a:ext cx="292100" cy="182563"/>
          </a:xfrm>
          <a:prstGeom prst="rect">
            <a:avLst/>
          </a:prstGeom>
          <a:solidFill>
            <a:srgbClr val="006699"/>
          </a:solidFill>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anchor="ctr"/>
          <a:lstStyle/>
          <a:p>
            <a:pPr algn="ctr">
              <a:defRPr/>
            </a:pPr>
            <a:endParaRPr lang="es-ES">
              <a:solidFill>
                <a:srgbClr val="002060"/>
              </a:solidFill>
            </a:endParaRPr>
          </a:p>
        </p:txBody>
      </p:sp>
      <p:sp>
        <p:nvSpPr>
          <p:cNvPr id="27" name="26 Rectángulo"/>
          <p:cNvSpPr/>
          <p:nvPr/>
        </p:nvSpPr>
        <p:spPr>
          <a:xfrm>
            <a:off x="4533900" y="3759203"/>
            <a:ext cx="1131888" cy="182563"/>
          </a:xfrm>
          <a:prstGeom prst="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anchor="ctr"/>
          <a:lstStyle/>
          <a:p>
            <a:pPr algn="ctr">
              <a:defRPr/>
            </a:pPr>
            <a:endParaRPr lang="es-ES">
              <a:solidFill>
                <a:srgbClr val="002060"/>
              </a:solidFill>
            </a:endParaRPr>
          </a:p>
        </p:txBody>
      </p:sp>
      <p:sp>
        <p:nvSpPr>
          <p:cNvPr id="28" name="27 Rectángulo"/>
          <p:cNvSpPr/>
          <p:nvPr/>
        </p:nvSpPr>
        <p:spPr>
          <a:xfrm>
            <a:off x="6516688" y="3759203"/>
            <a:ext cx="1460500" cy="182563"/>
          </a:xfrm>
          <a:prstGeom prst="rect">
            <a:avLst/>
          </a:prstGeom>
          <a:solidFill>
            <a:srgbClr val="006699"/>
          </a:solidFill>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anchor="ctr"/>
          <a:lstStyle/>
          <a:p>
            <a:pPr algn="ctr">
              <a:defRPr/>
            </a:pPr>
            <a:endParaRPr lang="es-ES">
              <a:solidFill>
                <a:srgbClr val="002060"/>
              </a:solidFill>
            </a:endParaRPr>
          </a:p>
        </p:txBody>
      </p:sp>
      <p:sp>
        <p:nvSpPr>
          <p:cNvPr id="29" name="28 Rectángulo"/>
          <p:cNvSpPr/>
          <p:nvPr/>
        </p:nvSpPr>
        <p:spPr>
          <a:xfrm>
            <a:off x="4216401" y="4113216"/>
            <a:ext cx="895350" cy="193675"/>
          </a:xfrm>
          <a:prstGeom prst="rect">
            <a:avLst/>
          </a:prstGeom>
          <a:solidFill>
            <a:srgbClr val="006699"/>
          </a:solidFill>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anchor="ctr"/>
          <a:lstStyle/>
          <a:p>
            <a:pPr algn="ctr">
              <a:defRPr/>
            </a:pPr>
            <a:endParaRPr lang="es-ES">
              <a:solidFill>
                <a:srgbClr val="002060"/>
              </a:solidFill>
            </a:endParaRPr>
          </a:p>
        </p:txBody>
      </p:sp>
      <p:sp>
        <p:nvSpPr>
          <p:cNvPr id="30" name="29 Rectángulo"/>
          <p:cNvSpPr/>
          <p:nvPr/>
        </p:nvSpPr>
        <p:spPr>
          <a:xfrm>
            <a:off x="5148265" y="4113216"/>
            <a:ext cx="517525" cy="193675"/>
          </a:xfrm>
          <a:prstGeom prst="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anchor="ctr"/>
          <a:lstStyle/>
          <a:p>
            <a:pPr algn="ctr">
              <a:defRPr/>
            </a:pPr>
            <a:endParaRPr lang="es-ES">
              <a:solidFill>
                <a:srgbClr val="002060"/>
              </a:solidFill>
            </a:endParaRPr>
          </a:p>
        </p:txBody>
      </p:sp>
      <p:sp>
        <p:nvSpPr>
          <p:cNvPr id="31" name="30 Rectángulo"/>
          <p:cNvSpPr/>
          <p:nvPr/>
        </p:nvSpPr>
        <p:spPr>
          <a:xfrm>
            <a:off x="6505575" y="4124328"/>
            <a:ext cx="1460500" cy="182563"/>
          </a:xfrm>
          <a:prstGeom prst="rect">
            <a:avLst/>
          </a:prstGeom>
          <a:solidFill>
            <a:srgbClr val="006699"/>
          </a:solidFill>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anchor="ctr"/>
          <a:lstStyle/>
          <a:p>
            <a:pPr algn="ctr">
              <a:defRPr/>
            </a:pPr>
            <a:endParaRPr lang="es-ES">
              <a:solidFill>
                <a:srgbClr val="002060"/>
              </a:solidFill>
            </a:endParaRPr>
          </a:p>
        </p:txBody>
      </p:sp>
      <p:sp>
        <p:nvSpPr>
          <p:cNvPr id="32" name="31 Rectángulo"/>
          <p:cNvSpPr/>
          <p:nvPr/>
        </p:nvSpPr>
        <p:spPr>
          <a:xfrm>
            <a:off x="4216400" y="4525963"/>
            <a:ext cx="292100" cy="182562"/>
          </a:xfrm>
          <a:prstGeom prst="rect">
            <a:avLst/>
          </a:prstGeom>
          <a:solidFill>
            <a:srgbClr val="006699"/>
          </a:solidFill>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anchor="ctr"/>
          <a:lstStyle/>
          <a:p>
            <a:pPr algn="ctr">
              <a:defRPr/>
            </a:pPr>
            <a:endParaRPr lang="es-ES">
              <a:solidFill>
                <a:srgbClr val="002060"/>
              </a:solidFill>
            </a:endParaRPr>
          </a:p>
        </p:txBody>
      </p:sp>
      <p:sp>
        <p:nvSpPr>
          <p:cNvPr id="33" name="32 Rectángulo"/>
          <p:cNvSpPr/>
          <p:nvPr/>
        </p:nvSpPr>
        <p:spPr>
          <a:xfrm>
            <a:off x="4533900" y="4525963"/>
            <a:ext cx="1131888" cy="182562"/>
          </a:xfrm>
          <a:prstGeom prst="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anchor="ctr"/>
          <a:lstStyle/>
          <a:p>
            <a:pPr algn="ctr">
              <a:defRPr/>
            </a:pPr>
            <a:endParaRPr lang="es-ES">
              <a:solidFill>
                <a:srgbClr val="002060"/>
              </a:solidFill>
            </a:endParaRPr>
          </a:p>
        </p:txBody>
      </p:sp>
      <p:sp>
        <p:nvSpPr>
          <p:cNvPr id="34" name="33 Rectángulo"/>
          <p:cNvSpPr/>
          <p:nvPr/>
        </p:nvSpPr>
        <p:spPr>
          <a:xfrm>
            <a:off x="6505575" y="4525963"/>
            <a:ext cx="1022350" cy="182562"/>
          </a:xfrm>
          <a:prstGeom prst="rect">
            <a:avLst/>
          </a:prstGeom>
          <a:solidFill>
            <a:srgbClr val="006699"/>
          </a:solidFill>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anchor="ctr"/>
          <a:lstStyle/>
          <a:p>
            <a:pPr algn="ctr">
              <a:defRPr/>
            </a:pPr>
            <a:endParaRPr lang="es-ES">
              <a:solidFill>
                <a:srgbClr val="002060"/>
              </a:solidFill>
            </a:endParaRPr>
          </a:p>
        </p:txBody>
      </p:sp>
      <p:sp>
        <p:nvSpPr>
          <p:cNvPr id="35" name="34 Rectángulo"/>
          <p:cNvSpPr/>
          <p:nvPr/>
        </p:nvSpPr>
        <p:spPr>
          <a:xfrm>
            <a:off x="7564441" y="4525963"/>
            <a:ext cx="401637" cy="182562"/>
          </a:xfrm>
          <a:prstGeom prst="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anchor="ctr"/>
          <a:lstStyle/>
          <a:p>
            <a:pPr algn="ctr">
              <a:defRPr/>
            </a:pPr>
            <a:endParaRPr lang="es-ES">
              <a:solidFill>
                <a:srgbClr val="002060"/>
              </a:solidFill>
            </a:endParaRPr>
          </a:p>
        </p:txBody>
      </p:sp>
      <p:sp>
        <p:nvSpPr>
          <p:cNvPr id="36" name="35 Rectángulo"/>
          <p:cNvSpPr/>
          <p:nvPr/>
        </p:nvSpPr>
        <p:spPr>
          <a:xfrm>
            <a:off x="4216400" y="4927603"/>
            <a:ext cx="1131888" cy="182563"/>
          </a:xfrm>
          <a:prstGeom prst="rect">
            <a:avLst/>
          </a:prstGeom>
          <a:solidFill>
            <a:srgbClr val="006699"/>
          </a:solidFill>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anchor="ctr"/>
          <a:lstStyle/>
          <a:p>
            <a:pPr algn="ctr">
              <a:defRPr/>
            </a:pPr>
            <a:endParaRPr lang="es-ES">
              <a:solidFill>
                <a:srgbClr val="002060"/>
              </a:solidFill>
            </a:endParaRPr>
          </a:p>
        </p:txBody>
      </p:sp>
      <p:sp>
        <p:nvSpPr>
          <p:cNvPr id="37" name="36 Rectángulo"/>
          <p:cNvSpPr/>
          <p:nvPr/>
        </p:nvSpPr>
        <p:spPr>
          <a:xfrm>
            <a:off x="5373689" y="4927603"/>
            <a:ext cx="292100" cy="182563"/>
          </a:xfrm>
          <a:prstGeom prst="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anchor="ctr"/>
          <a:lstStyle/>
          <a:p>
            <a:pPr algn="ctr">
              <a:defRPr/>
            </a:pPr>
            <a:endParaRPr lang="es-ES">
              <a:solidFill>
                <a:srgbClr val="002060"/>
              </a:solidFill>
            </a:endParaRPr>
          </a:p>
        </p:txBody>
      </p:sp>
      <p:sp>
        <p:nvSpPr>
          <p:cNvPr id="38" name="37 Rectángulo"/>
          <p:cNvSpPr/>
          <p:nvPr/>
        </p:nvSpPr>
        <p:spPr>
          <a:xfrm>
            <a:off x="6505575" y="4891088"/>
            <a:ext cx="1460500" cy="182562"/>
          </a:xfrm>
          <a:prstGeom prst="rect">
            <a:avLst/>
          </a:prstGeom>
          <a:solidFill>
            <a:srgbClr val="006699"/>
          </a:solidFill>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anchor="ctr"/>
          <a:lstStyle/>
          <a:p>
            <a:pPr algn="ctr">
              <a:defRPr/>
            </a:pPr>
            <a:endParaRPr lang="es-ES">
              <a:solidFill>
                <a:srgbClr val="002060"/>
              </a:solidFill>
            </a:endParaRPr>
          </a:p>
        </p:txBody>
      </p:sp>
      <p:sp>
        <p:nvSpPr>
          <p:cNvPr id="39" name="38 Rectángulo"/>
          <p:cNvSpPr/>
          <p:nvPr/>
        </p:nvSpPr>
        <p:spPr>
          <a:xfrm>
            <a:off x="4216400" y="5329238"/>
            <a:ext cx="1131888" cy="182562"/>
          </a:xfrm>
          <a:prstGeom prst="rect">
            <a:avLst/>
          </a:prstGeom>
          <a:solidFill>
            <a:srgbClr val="006699"/>
          </a:solidFill>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anchor="ctr"/>
          <a:lstStyle/>
          <a:p>
            <a:pPr algn="ctr">
              <a:defRPr/>
            </a:pPr>
            <a:endParaRPr lang="es-ES">
              <a:solidFill>
                <a:srgbClr val="002060"/>
              </a:solidFill>
            </a:endParaRPr>
          </a:p>
        </p:txBody>
      </p:sp>
      <p:sp>
        <p:nvSpPr>
          <p:cNvPr id="40" name="39 Rectángulo"/>
          <p:cNvSpPr/>
          <p:nvPr/>
        </p:nvSpPr>
        <p:spPr>
          <a:xfrm>
            <a:off x="5373689" y="5329238"/>
            <a:ext cx="292100" cy="182562"/>
          </a:xfrm>
          <a:prstGeom prst="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anchor="ctr"/>
          <a:lstStyle/>
          <a:p>
            <a:pPr algn="ctr">
              <a:defRPr/>
            </a:pPr>
            <a:endParaRPr lang="es-ES">
              <a:solidFill>
                <a:srgbClr val="002060"/>
              </a:solidFill>
            </a:endParaRPr>
          </a:p>
        </p:txBody>
      </p:sp>
      <p:sp>
        <p:nvSpPr>
          <p:cNvPr id="41" name="40 Rectángulo"/>
          <p:cNvSpPr/>
          <p:nvPr/>
        </p:nvSpPr>
        <p:spPr>
          <a:xfrm>
            <a:off x="6505575" y="5292728"/>
            <a:ext cx="1460500" cy="182563"/>
          </a:xfrm>
          <a:prstGeom prst="rect">
            <a:avLst/>
          </a:prstGeom>
          <a:solidFill>
            <a:srgbClr val="006699"/>
          </a:solidFill>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anchor="ctr"/>
          <a:lstStyle/>
          <a:p>
            <a:pPr algn="ctr">
              <a:defRPr/>
            </a:pPr>
            <a:endParaRPr lang="es-ES">
              <a:solidFill>
                <a:srgbClr val="002060"/>
              </a:solidFill>
            </a:endParaRPr>
          </a:p>
        </p:txBody>
      </p:sp>
      <p:sp>
        <p:nvSpPr>
          <p:cNvPr id="633894" name="41 CuadroTexto"/>
          <p:cNvSpPr txBox="1">
            <a:spLocks noChangeArrowheads="1"/>
          </p:cNvSpPr>
          <p:nvPr/>
        </p:nvSpPr>
        <p:spPr bwMode="auto">
          <a:xfrm>
            <a:off x="971603" y="533400"/>
            <a:ext cx="737573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5" tIns="45713" rIns="91425" bIns="45713">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fontAlgn="base">
              <a:spcBef>
                <a:spcPct val="0"/>
              </a:spcBef>
              <a:spcAft>
                <a:spcPct val="0"/>
              </a:spcAft>
              <a:defRPr sz="2400">
                <a:solidFill>
                  <a:schemeClr val="tx1"/>
                </a:solidFill>
                <a:latin typeface="Times New Roman" pitchFamily="18" charset="0"/>
              </a:defRPr>
            </a:lvl6pPr>
            <a:lvl7pPr marL="2971800" indent="-228600" fontAlgn="base">
              <a:spcBef>
                <a:spcPct val="0"/>
              </a:spcBef>
              <a:spcAft>
                <a:spcPct val="0"/>
              </a:spcAft>
              <a:defRPr sz="2400">
                <a:solidFill>
                  <a:schemeClr val="tx1"/>
                </a:solidFill>
                <a:latin typeface="Times New Roman" pitchFamily="18" charset="0"/>
              </a:defRPr>
            </a:lvl7pPr>
            <a:lvl8pPr marL="3429000" indent="-228600" fontAlgn="base">
              <a:spcBef>
                <a:spcPct val="0"/>
              </a:spcBef>
              <a:spcAft>
                <a:spcPct val="0"/>
              </a:spcAft>
              <a:defRPr sz="2400">
                <a:solidFill>
                  <a:schemeClr val="tx1"/>
                </a:solidFill>
                <a:latin typeface="Times New Roman" pitchFamily="18" charset="0"/>
              </a:defRPr>
            </a:lvl8pPr>
            <a:lvl9pPr marL="3886200" indent="-228600" fontAlgn="base">
              <a:spcBef>
                <a:spcPct val="0"/>
              </a:spcBef>
              <a:spcAft>
                <a:spcPct val="0"/>
              </a:spcAft>
              <a:defRPr sz="2400">
                <a:solidFill>
                  <a:schemeClr val="tx1"/>
                </a:solidFill>
                <a:latin typeface="Times New Roman" pitchFamily="18" charset="0"/>
              </a:defRPr>
            </a:lvl9pPr>
          </a:lstStyle>
          <a:p>
            <a:r>
              <a:rPr lang="en-US" sz="2800" dirty="0">
                <a:solidFill>
                  <a:srgbClr val="002060"/>
                </a:solidFill>
                <a:latin typeface="Century Gothic" pitchFamily="34" charset="0"/>
              </a:rPr>
              <a:t>Localization: A very fruitful period in Spain</a:t>
            </a:r>
            <a:endParaRPr lang="es-ES" sz="2800" dirty="0">
              <a:latin typeface="Calibri" pitchFamily="34" charset="0"/>
            </a:endParaRPr>
          </a:p>
        </p:txBody>
      </p:sp>
      <p:sp>
        <p:nvSpPr>
          <p:cNvPr id="633895" name="42 CuadroTexto"/>
          <p:cNvSpPr txBox="1">
            <a:spLocks noChangeArrowheads="1"/>
          </p:cNvSpPr>
          <p:nvPr/>
        </p:nvSpPr>
        <p:spPr bwMode="auto">
          <a:xfrm>
            <a:off x="1476377" y="1042988"/>
            <a:ext cx="708822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5" tIns="45713" rIns="91425" bIns="45713">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fontAlgn="base">
              <a:spcBef>
                <a:spcPct val="0"/>
              </a:spcBef>
              <a:spcAft>
                <a:spcPct val="0"/>
              </a:spcAft>
              <a:defRPr sz="2400">
                <a:solidFill>
                  <a:schemeClr val="tx1"/>
                </a:solidFill>
                <a:latin typeface="Times New Roman" pitchFamily="18" charset="0"/>
              </a:defRPr>
            </a:lvl6pPr>
            <a:lvl7pPr marL="2971800" indent="-228600" fontAlgn="base">
              <a:spcBef>
                <a:spcPct val="0"/>
              </a:spcBef>
              <a:spcAft>
                <a:spcPct val="0"/>
              </a:spcAft>
              <a:defRPr sz="2400">
                <a:solidFill>
                  <a:schemeClr val="tx1"/>
                </a:solidFill>
                <a:latin typeface="Times New Roman" pitchFamily="18" charset="0"/>
              </a:defRPr>
            </a:lvl7pPr>
            <a:lvl8pPr marL="3429000" indent="-228600" fontAlgn="base">
              <a:spcBef>
                <a:spcPct val="0"/>
              </a:spcBef>
              <a:spcAft>
                <a:spcPct val="0"/>
              </a:spcAft>
              <a:defRPr sz="2400">
                <a:solidFill>
                  <a:schemeClr val="tx1"/>
                </a:solidFill>
                <a:latin typeface="Times New Roman" pitchFamily="18" charset="0"/>
              </a:defRPr>
            </a:lvl8pPr>
            <a:lvl9pPr marL="3886200" indent="-228600" fontAlgn="base">
              <a:spcBef>
                <a:spcPct val="0"/>
              </a:spcBef>
              <a:spcAft>
                <a:spcPct val="0"/>
              </a:spcAft>
              <a:defRPr sz="2400">
                <a:solidFill>
                  <a:schemeClr val="tx1"/>
                </a:solidFill>
                <a:latin typeface="Times New Roman" pitchFamily="18" charset="0"/>
              </a:defRPr>
            </a:lvl9pPr>
          </a:lstStyle>
          <a:p>
            <a:r>
              <a:rPr lang="en-US" sz="1800">
                <a:solidFill>
                  <a:srgbClr val="002060"/>
                </a:solidFill>
                <a:latin typeface="Century Gothic" pitchFamily="34" charset="0"/>
              </a:rPr>
              <a:t>From the first large plants connected in 2008 till the new ones</a:t>
            </a:r>
            <a:endParaRPr lang="es-ES" sz="1800">
              <a:latin typeface="Calibri" pitchFamily="34" charset="0"/>
            </a:endParaRPr>
          </a:p>
        </p:txBody>
      </p:sp>
      <p:sp>
        <p:nvSpPr>
          <p:cNvPr id="633896" name="Text Box 40"/>
          <p:cNvSpPr txBox="1">
            <a:spLocks noChangeArrowheads="1"/>
          </p:cNvSpPr>
          <p:nvPr/>
        </p:nvSpPr>
        <p:spPr bwMode="auto">
          <a:xfrm>
            <a:off x="3306764" y="6610350"/>
            <a:ext cx="3422650"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425" tIns="45713" rIns="91425" bIns="45713">
            <a:spAutoFit/>
          </a:bodyPr>
          <a:lstStyle/>
          <a:p>
            <a:r>
              <a:rPr lang="de-DE" sz="1200" b="1">
                <a:latin typeface="Arial" pitchFamily="34" charset="0"/>
              </a:rPr>
              <a:t>Slide courtesy of: Luis Crespo, Estela, Spain</a:t>
            </a:r>
          </a:p>
        </p:txBody>
      </p:sp>
      <p:sp>
        <p:nvSpPr>
          <p:cNvPr id="42" name="Rechteck 41"/>
          <p:cNvSpPr/>
          <p:nvPr/>
        </p:nvSpPr>
        <p:spPr>
          <a:xfrm>
            <a:off x="8604448" y="6371584"/>
            <a:ext cx="441146" cy="369332"/>
          </a:xfrm>
          <a:prstGeom prst="rect">
            <a:avLst/>
          </a:prstGeom>
        </p:spPr>
        <p:txBody>
          <a:bodyPr wrap="none">
            <a:spAutoFit/>
          </a:bodyPr>
          <a:lstStyle/>
          <a:p>
            <a:fld id="{A4B458E2-F606-46F0-90B2-A686ED9C4A1E}" type="slidenum">
              <a:rPr lang="en-US" altLang="en-US">
                <a:solidFill>
                  <a:schemeClr val="bg1"/>
                </a:solidFill>
                <a:latin typeface="Arial" charset="0"/>
                <a:cs typeface="Arial" charset="0"/>
              </a:rPr>
              <a:pPr/>
              <a:t>14</a:t>
            </a:fld>
            <a:endParaRPr lang="en-US" dirty="0"/>
          </a:p>
        </p:txBody>
      </p:sp>
    </p:spTree>
    <p:extLst>
      <p:ext uri="{BB962C8B-B14F-4D97-AF65-F5344CB8AC3E}">
        <p14:creationId xmlns:p14="http://schemas.microsoft.com/office/powerpoint/2010/main" val="270576445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2000"/>
                                        <p:tgtEl>
                                          <p:spTgt spid="1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left)">
                                      <p:cBhvr>
                                        <p:cTn id="12" dur="500"/>
                                        <p:tgtEl>
                                          <p:spTgt spid="8"/>
                                        </p:tgtEl>
                                      </p:cBhvr>
                                    </p:animEffect>
                                  </p:childTnLst>
                                </p:cTn>
                              </p:par>
                            </p:childTnLst>
                          </p:cTn>
                        </p:par>
                        <p:par>
                          <p:cTn id="13" fill="hold" nodeType="afterGroup">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wipe(left)">
                                      <p:cBhvr>
                                        <p:cTn id="16" dur="500"/>
                                        <p:tgtEl>
                                          <p:spTgt spid="9"/>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Effect transition="in" filter="wipe(left)">
                                      <p:cBhvr>
                                        <p:cTn id="19" dur="500"/>
                                        <p:tgtEl>
                                          <p:spTgt spid="17"/>
                                        </p:tgtEl>
                                      </p:cBhvr>
                                    </p:animEffect>
                                  </p:childTnLst>
                                </p:cTn>
                              </p:par>
                            </p:childTnLst>
                          </p:cTn>
                        </p:par>
                        <p:par>
                          <p:cTn id="20" fill="hold" nodeType="afterGroup">
                            <p:stCondLst>
                              <p:cond delay="1000"/>
                            </p:stCondLst>
                            <p:childTnLst>
                              <p:par>
                                <p:cTn id="21" presetID="22" presetClass="entr" presetSubtype="8" fill="hold" grpId="0" nodeType="after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wipe(left)">
                                      <p:cBhvr>
                                        <p:cTn id="23" dur="500"/>
                                        <p:tgtEl>
                                          <p:spTgt spid="18"/>
                                        </p:tgtEl>
                                      </p:cBhvr>
                                    </p:animEffect>
                                  </p:childTnLst>
                                </p:cTn>
                              </p:par>
                              <p:par>
                                <p:cTn id="24" presetID="22" presetClass="entr" presetSubtype="8" fill="hold" grpId="0" nodeType="with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wipe(left)">
                                      <p:cBhvr>
                                        <p:cTn id="26" dur="500"/>
                                        <p:tgtEl>
                                          <p:spTgt spid="21"/>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500"/>
                                        <p:tgtEl>
                                          <p:spTgt spid="25"/>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28"/>
                                        </p:tgtEl>
                                        <p:attrNameLst>
                                          <p:attrName>style.visibility</p:attrName>
                                        </p:attrNameLst>
                                      </p:cBhvr>
                                      <p:to>
                                        <p:strVal val="visible"/>
                                      </p:to>
                                    </p:set>
                                    <p:animEffect transition="in" filter="wipe(left)">
                                      <p:cBhvr>
                                        <p:cTn id="32" dur="500"/>
                                        <p:tgtEl>
                                          <p:spTgt spid="28"/>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wipe(left)">
                                      <p:cBhvr>
                                        <p:cTn id="35" dur="500"/>
                                        <p:tgtEl>
                                          <p:spTgt spid="31"/>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34"/>
                                        </p:tgtEl>
                                        <p:attrNameLst>
                                          <p:attrName>style.visibility</p:attrName>
                                        </p:attrNameLst>
                                      </p:cBhvr>
                                      <p:to>
                                        <p:strVal val="visible"/>
                                      </p:to>
                                    </p:set>
                                    <p:animEffect transition="in" filter="wipe(left)">
                                      <p:cBhvr>
                                        <p:cTn id="38" dur="500"/>
                                        <p:tgtEl>
                                          <p:spTgt spid="34"/>
                                        </p:tgtEl>
                                      </p:cBhvr>
                                    </p:animEffect>
                                  </p:childTnLst>
                                </p:cTn>
                              </p:par>
                            </p:childTnLst>
                          </p:cTn>
                        </p:par>
                        <p:par>
                          <p:cTn id="39" fill="hold" nodeType="afterGroup">
                            <p:stCondLst>
                              <p:cond delay="1500"/>
                            </p:stCondLst>
                            <p:childTnLst>
                              <p:par>
                                <p:cTn id="40" presetID="22" presetClass="entr" presetSubtype="8" fill="hold" grpId="0" nodeType="afterEffect">
                                  <p:stCondLst>
                                    <p:cond delay="0"/>
                                  </p:stCondLst>
                                  <p:childTnLst>
                                    <p:set>
                                      <p:cBhvr>
                                        <p:cTn id="41" dur="1" fill="hold">
                                          <p:stCondLst>
                                            <p:cond delay="0"/>
                                          </p:stCondLst>
                                        </p:cTn>
                                        <p:tgtEl>
                                          <p:spTgt spid="35"/>
                                        </p:tgtEl>
                                        <p:attrNameLst>
                                          <p:attrName>style.visibility</p:attrName>
                                        </p:attrNameLst>
                                      </p:cBhvr>
                                      <p:to>
                                        <p:strVal val="visible"/>
                                      </p:to>
                                    </p:set>
                                    <p:animEffect transition="in" filter="wipe(left)">
                                      <p:cBhvr>
                                        <p:cTn id="42" dur="500"/>
                                        <p:tgtEl>
                                          <p:spTgt spid="35"/>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38"/>
                                        </p:tgtEl>
                                        <p:attrNameLst>
                                          <p:attrName>style.visibility</p:attrName>
                                        </p:attrNameLst>
                                      </p:cBhvr>
                                      <p:to>
                                        <p:strVal val="visible"/>
                                      </p:to>
                                    </p:set>
                                    <p:animEffect transition="in" filter="wipe(left)">
                                      <p:cBhvr>
                                        <p:cTn id="45" dur="500"/>
                                        <p:tgtEl>
                                          <p:spTgt spid="38"/>
                                        </p:tgtEl>
                                      </p:cBhvr>
                                    </p:animEffect>
                                  </p:childTnLst>
                                </p:cTn>
                              </p:par>
                              <p:par>
                                <p:cTn id="46" presetID="22" presetClass="entr" presetSubtype="8" fill="hold" grpId="0" nodeType="withEffect">
                                  <p:stCondLst>
                                    <p:cond delay="0"/>
                                  </p:stCondLst>
                                  <p:childTnLst>
                                    <p:set>
                                      <p:cBhvr>
                                        <p:cTn id="47" dur="1" fill="hold">
                                          <p:stCondLst>
                                            <p:cond delay="0"/>
                                          </p:stCondLst>
                                        </p:cTn>
                                        <p:tgtEl>
                                          <p:spTgt spid="41"/>
                                        </p:tgtEl>
                                        <p:attrNameLst>
                                          <p:attrName>style.visibility</p:attrName>
                                        </p:attrNameLst>
                                      </p:cBhvr>
                                      <p:to>
                                        <p:strVal val="visible"/>
                                      </p:to>
                                    </p:set>
                                    <p:animEffect transition="in" filter="wipe(left)">
                                      <p:cBhvr>
                                        <p:cTn id="48" dur="500"/>
                                        <p:tgtEl>
                                          <p:spTgt spid="41"/>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22" presetClass="entr" presetSubtype="8" fill="hold" nodeType="clickEffect">
                                  <p:stCondLst>
                                    <p:cond delay="0"/>
                                  </p:stCondLst>
                                  <p:childTnLst>
                                    <p:set>
                                      <p:cBhvr>
                                        <p:cTn id="52" dur="1" fill="hold">
                                          <p:stCondLst>
                                            <p:cond delay="0"/>
                                          </p:stCondLst>
                                        </p:cTn>
                                        <p:tgtEl>
                                          <p:spTgt spid="2">
                                            <p:txEl>
                                              <p:pRg st="11" end="11"/>
                                            </p:txEl>
                                          </p:spTgt>
                                        </p:tgtEl>
                                        <p:attrNameLst>
                                          <p:attrName>style.visibility</p:attrName>
                                        </p:attrNameLst>
                                      </p:cBhvr>
                                      <p:to>
                                        <p:strVal val="visible"/>
                                      </p:to>
                                    </p:set>
                                    <p:animEffect transition="in" filter="wipe(left)">
                                      <p:cBhvr>
                                        <p:cTn id="53" dur="1000"/>
                                        <p:tgtEl>
                                          <p:spTgt spid="2">
                                            <p:txEl>
                                              <p:pRg st="11" end="1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1" grpId="0"/>
      <p:bldP spid="17" grpId="0" animBg="1"/>
      <p:bldP spid="18" grpId="0" animBg="1"/>
      <p:bldP spid="21" grpId="0" animBg="1"/>
      <p:bldP spid="25" grpId="0" animBg="1"/>
      <p:bldP spid="28" grpId="0" animBg="1"/>
      <p:bldP spid="31" grpId="0" animBg="1"/>
      <p:bldP spid="34" grpId="0" animBg="1"/>
      <p:bldP spid="35" grpId="0" animBg="1"/>
      <p:bldP spid="38" grpId="0" animBg="1"/>
      <p:bldP spid="41"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611560" y="2564904"/>
            <a:ext cx="8172000" cy="738187"/>
          </a:xfrm>
        </p:spPr>
        <p:txBody>
          <a:bodyPr/>
          <a:lstStyle/>
          <a:p>
            <a:r>
              <a:rPr lang="de-DE" dirty="0" smtClean="0"/>
              <a:t>US Market: </a:t>
            </a:r>
            <a:r>
              <a:rPr lang="de-DE" dirty="0" err="1" smtClean="0"/>
              <a:t>Bigger</a:t>
            </a:r>
            <a:r>
              <a:rPr lang="de-DE" dirty="0" smtClean="0"/>
              <a:t> </a:t>
            </a:r>
            <a:r>
              <a:rPr lang="de-DE" dirty="0" err="1" smtClean="0"/>
              <a:t>is</a:t>
            </a:r>
            <a:r>
              <a:rPr lang="de-DE" dirty="0" smtClean="0"/>
              <a:t> </a:t>
            </a:r>
            <a:r>
              <a:rPr lang="de-DE" dirty="0" err="1" smtClean="0"/>
              <a:t>better</a:t>
            </a:r>
            <a:r>
              <a:rPr lang="de-DE" dirty="0" smtClean="0"/>
              <a:t>…..</a:t>
            </a:r>
            <a:endParaRPr lang="en-US" dirty="0"/>
          </a:p>
        </p:txBody>
      </p:sp>
      <p:sp>
        <p:nvSpPr>
          <p:cNvPr id="3" name="Fußzeilenplatzhalter 2"/>
          <p:cNvSpPr>
            <a:spLocks noGrp="1"/>
          </p:cNvSpPr>
          <p:nvPr>
            <p:ph type="ftr" sz="quarter" idx="10"/>
          </p:nvPr>
        </p:nvSpPr>
        <p:spPr/>
        <p:txBody>
          <a:bodyPr/>
          <a:lstStyle/>
          <a:p>
            <a:pPr>
              <a:defRPr/>
            </a:pPr>
            <a:r>
              <a:rPr lang="en-GB" noProof="0" smtClean="0"/>
              <a:t>&gt;AKE &gt;Solarthermische Kraftwerke &gt; Pitz-Paal &gt; 10./11.4.2014</a:t>
            </a:r>
            <a:endParaRPr lang="en-GB" noProof="0" dirty="0"/>
          </a:p>
        </p:txBody>
      </p:sp>
      <p:sp>
        <p:nvSpPr>
          <p:cNvPr id="4" name="Foliennummernplatzhalter 3"/>
          <p:cNvSpPr>
            <a:spLocks noGrp="1"/>
          </p:cNvSpPr>
          <p:nvPr>
            <p:ph type="sldNum" sz="quarter" idx="11"/>
          </p:nvPr>
        </p:nvSpPr>
        <p:spPr/>
        <p:txBody>
          <a:bodyPr/>
          <a:lstStyle/>
          <a:p>
            <a:pPr>
              <a:defRPr/>
            </a:pPr>
            <a:r>
              <a:rPr lang="en-GB" noProof="0" smtClean="0"/>
              <a:t>DLR.de  •  Chart </a:t>
            </a:r>
            <a:fld id="{18C7CB6D-895A-4F21-B0E7-2185F6FE5534}" type="slidenum">
              <a:rPr lang="en-GB" noProof="0" smtClean="0"/>
              <a:pPr>
                <a:defRPr/>
              </a:pPr>
              <a:t>15</a:t>
            </a:fld>
            <a:endParaRPr lang="en-GB" noProof="0" dirty="0"/>
          </a:p>
        </p:txBody>
      </p:sp>
      <p:sp>
        <p:nvSpPr>
          <p:cNvPr id="5" name="Rechteck 4"/>
          <p:cNvSpPr/>
          <p:nvPr/>
        </p:nvSpPr>
        <p:spPr>
          <a:xfrm>
            <a:off x="8604448" y="6371584"/>
            <a:ext cx="441146" cy="369332"/>
          </a:xfrm>
          <a:prstGeom prst="rect">
            <a:avLst/>
          </a:prstGeom>
        </p:spPr>
        <p:txBody>
          <a:bodyPr wrap="none">
            <a:spAutoFit/>
          </a:bodyPr>
          <a:lstStyle/>
          <a:p>
            <a:fld id="{A4B458E2-F606-46F0-90B2-A686ED9C4A1E}" type="slidenum">
              <a:rPr lang="en-US" altLang="en-US">
                <a:solidFill>
                  <a:schemeClr val="bg1"/>
                </a:solidFill>
                <a:latin typeface="Arial" charset="0"/>
                <a:cs typeface="Arial" charset="0"/>
              </a:rPr>
              <a:pPr/>
              <a:t>15</a:t>
            </a:fld>
            <a:endParaRPr lang="en-US" dirty="0"/>
          </a:p>
        </p:txBody>
      </p:sp>
    </p:spTree>
    <p:extLst>
      <p:ext uri="{BB962C8B-B14F-4D97-AF65-F5344CB8AC3E}">
        <p14:creationId xmlns:p14="http://schemas.microsoft.com/office/powerpoint/2010/main" val="1978622672"/>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ußzeilenplatzhalter 1"/>
          <p:cNvSpPr>
            <a:spLocks noGrp="1"/>
          </p:cNvSpPr>
          <p:nvPr>
            <p:ph type="ftr" sz="quarter" idx="10"/>
          </p:nvPr>
        </p:nvSpPr>
        <p:spPr/>
        <p:txBody>
          <a:bodyPr/>
          <a:lstStyle/>
          <a:p>
            <a:pPr>
              <a:defRPr/>
            </a:pPr>
            <a:r>
              <a:rPr lang="de-DE" smtClean="0"/>
              <a:t>&gt;AKE &gt;Solarthermische Kraftwerke &gt; Pitz-Paal &gt; 10./11.4.2014</a:t>
            </a:r>
            <a:endParaRPr lang="de-DE"/>
          </a:p>
        </p:txBody>
      </p:sp>
      <p:sp>
        <p:nvSpPr>
          <p:cNvPr id="48131" name="Text Placeholder 1"/>
          <p:cNvSpPr>
            <a:spLocks noGrp="1"/>
          </p:cNvSpPr>
          <p:nvPr>
            <p:ph type="body" sz="quarter" idx="4294967295"/>
          </p:nvPr>
        </p:nvSpPr>
        <p:spPr>
          <a:xfrm>
            <a:off x="395288" y="1268416"/>
            <a:ext cx="8261350" cy="6048375"/>
          </a:xfrm>
        </p:spPr>
        <p:txBody>
          <a:bodyPr lIns="91425" tIns="45713" rIns="91425" bIns="45713"/>
          <a:lstStyle/>
          <a:p>
            <a:pPr marL="342848" indent="-342848" defTabSz="457130">
              <a:buFont typeface="Wingdings" pitchFamily="2" charset="2"/>
              <a:buChar char="§"/>
            </a:pPr>
            <a:r>
              <a:rPr lang="en-US" altLang="en-US" sz="1600" b="1" dirty="0"/>
              <a:t>Currently Operating</a:t>
            </a:r>
          </a:p>
          <a:p>
            <a:pPr marL="799977" lvl="1" indent="-342848" defTabSz="457130">
              <a:buFont typeface="Calibri" pitchFamily="34" charset="0"/>
              <a:buAutoNum type="arabicPeriod"/>
            </a:pPr>
            <a:r>
              <a:rPr lang="en-US" altLang="en-US" sz="1400" dirty="0"/>
              <a:t>SEGS 1-2 (</a:t>
            </a:r>
            <a:r>
              <a:rPr lang="en-US" altLang="en-US" sz="1400" dirty="0" err="1"/>
              <a:t>Cogentrix</a:t>
            </a:r>
            <a:r>
              <a:rPr lang="en-US" altLang="en-US" sz="1400" dirty="0"/>
              <a:t>)			44 MW</a:t>
            </a:r>
          </a:p>
          <a:p>
            <a:pPr marL="799977" lvl="1" indent="-342848" defTabSz="457130">
              <a:buFont typeface="Calibri" pitchFamily="34" charset="0"/>
              <a:buAutoNum type="arabicPeriod"/>
            </a:pPr>
            <a:r>
              <a:rPr lang="en-US" altLang="en-US" sz="1400" dirty="0"/>
              <a:t>SEGS 3-9 (FPL/</a:t>
            </a:r>
            <a:r>
              <a:rPr lang="en-US" altLang="en-US" sz="1400" dirty="0" err="1"/>
              <a:t>NextEra</a:t>
            </a:r>
            <a:r>
              <a:rPr lang="en-US" altLang="en-US" sz="1400" dirty="0"/>
              <a:t>)		310 MW</a:t>
            </a:r>
          </a:p>
          <a:p>
            <a:pPr marL="799977" lvl="1" indent="-342848" defTabSz="457130">
              <a:buFont typeface="Calibri" pitchFamily="34" charset="0"/>
              <a:buAutoNum type="arabicPeriod"/>
            </a:pPr>
            <a:r>
              <a:rPr lang="en-US" altLang="en-US" sz="1400" dirty="0"/>
              <a:t>Nevada Solar One (</a:t>
            </a:r>
            <a:r>
              <a:rPr lang="en-US" altLang="en-US" sz="1400" dirty="0" err="1"/>
              <a:t>Acciona</a:t>
            </a:r>
            <a:r>
              <a:rPr lang="en-US" altLang="en-US" sz="1400" dirty="0"/>
              <a:t>)		64 MW			</a:t>
            </a:r>
            <a:r>
              <a:rPr lang="en-US" altLang="en-US" sz="1600" b="1" dirty="0" smtClean="0"/>
              <a:t> </a:t>
            </a:r>
          </a:p>
          <a:p>
            <a:pPr marL="799977" lvl="1" indent="-342848" defTabSz="457130">
              <a:buFont typeface="Calibri" pitchFamily="34" charset="0"/>
              <a:buAutoNum type="arabicPeriod"/>
            </a:pPr>
            <a:r>
              <a:rPr lang="en-US" altLang="en-US" sz="1400" dirty="0" smtClean="0"/>
              <a:t>Martin (FPL/</a:t>
            </a:r>
            <a:r>
              <a:rPr lang="en-US" altLang="en-US" sz="1400" dirty="0" err="1" smtClean="0"/>
              <a:t>NextEra</a:t>
            </a:r>
            <a:r>
              <a:rPr lang="en-US" altLang="en-US" sz="1400" dirty="0" smtClean="0"/>
              <a:t>)	</a:t>
            </a:r>
            <a:r>
              <a:rPr lang="en-US" altLang="en-US" sz="1400" b="1" dirty="0" smtClean="0"/>
              <a:t>		</a:t>
            </a:r>
            <a:r>
              <a:rPr lang="en-US" altLang="en-US" sz="1400" dirty="0" smtClean="0"/>
              <a:t>75 MW</a:t>
            </a:r>
          </a:p>
          <a:p>
            <a:pPr marL="799977" lvl="1" indent="-342848" defTabSz="457130">
              <a:buFont typeface="Calibri" pitchFamily="34" charset="0"/>
              <a:buAutoNum type="arabicPeriod"/>
            </a:pPr>
            <a:r>
              <a:rPr lang="en-US" altLang="en-US" sz="1400" dirty="0" smtClean="0"/>
              <a:t>Coalinga </a:t>
            </a:r>
            <a:r>
              <a:rPr lang="en-US" altLang="en-US" sz="1400" dirty="0"/>
              <a:t>(</a:t>
            </a:r>
            <a:r>
              <a:rPr lang="en-US" altLang="en-US" sz="1400" dirty="0" err="1"/>
              <a:t>BrightSource</a:t>
            </a:r>
            <a:r>
              <a:rPr lang="en-US" altLang="en-US" sz="1400" dirty="0"/>
              <a:t>)			10 MW </a:t>
            </a:r>
          </a:p>
          <a:p>
            <a:pPr marL="799977" lvl="1" indent="-342848" defTabSz="457130">
              <a:buFont typeface="Calibri" pitchFamily="34" charset="0"/>
              <a:buAutoNum type="arabicPeriod"/>
            </a:pPr>
            <a:r>
              <a:rPr lang="en-US" altLang="en-US" sz="1400" dirty="0"/>
              <a:t>Sierra (</a:t>
            </a:r>
            <a:r>
              <a:rPr lang="en-US" altLang="en-US" sz="1400" dirty="0" err="1"/>
              <a:t>eSolar</a:t>
            </a:r>
            <a:r>
              <a:rPr lang="en-US" altLang="en-US" sz="1400" dirty="0"/>
              <a:t>)				5 MW </a:t>
            </a:r>
          </a:p>
          <a:p>
            <a:pPr marL="799977" lvl="1" indent="-342848" defTabSz="457130">
              <a:buFont typeface="Calibri" pitchFamily="34" charset="0"/>
              <a:buAutoNum type="arabicPeriod"/>
            </a:pPr>
            <a:r>
              <a:rPr lang="en-US" altLang="en-US" sz="1400" dirty="0" err="1"/>
              <a:t>Kimberlina</a:t>
            </a:r>
            <a:r>
              <a:rPr lang="en-US" altLang="en-US" sz="1400" dirty="0"/>
              <a:t> (</a:t>
            </a:r>
            <a:r>
              <a:rPr lang="en-US" altLang="en-US" sz="1400" dirty="0" err="1"/>
              <a:t>Areva</a:t>
            </a:r>
            <a:r>
              <a:rPr lang="en-US" altLang="en-US" sz="1400" dirty="0"/>
              <a:t>)				5 MW </a:t>
            </a:r>
          </a:p>
          <a:p>
            <a:pPr marL="799977" lvl="1" indent="-342848" defTabSz="457130">
              <a:buFont typeface="Calibri" pitchFamily="34" charset="0"/>
              <a:buAutoNum type="arabicPeriod"/>
            </a:pPr>
            <a:r>
              <a:rPr lang="en-US" altLang="en-US" sz="1400" dirty="0" err="1"/>
              <a:t>Holaniku</a:t>
            </a:r>
            <a:r>
              <a:rPr lang="en-US" altLang="en-US" sz="1400" dirty="0"/>
              <a:t> (</a:t>
            </a:r>
            <a:r>
              <a:rPr lang="en-US" altLang="en-US" sz="1400" dirty="0" err="1"/>
              <a:t>Sopogy</a:t>
            </a:r>
            <a:r>
              <a:rPr lang="en-US" altLang="en-US" sz="1400" dirty="0"/>
              <a:t>)				2 MW</a:t>
            </a:r>
          </a:p>
          <a:p>
            <a:pPr marL="799977" lvl="1" indent="-342848" defTabSz="457130">
              <a:buFont typeface="Calibri" pitchFamily="34" charset="0"/>
              <a:buAutoNum type="arabicPeriod"/>
            </a:pPr>
            <a:r>
              <a:rPr lang="en-US" altLang="en-US" sz="1400" dirty="0"/>
              <a:t>Maricopa (SES)				2 MW</a:t>
            </a:r>
          </a:p>
          <a:p>
            <a:pPr marL="799977" lvl="1" indent="-342848" defTabSz="457130">
              <a:buFont typeface="Calibri" pitchFamily="34" charset="0"/>
              <a:buAutoNum type="arabicPeriod"/>
            </a:pPr>
            <a:r>
              <a:rPr lang="en-US" altLang="en-US" sz="1400" dirty="0"/>
              <a:t>Saguaro (APS)				1 MW</a:t>
            </a:r>
          </a:p>
          <a:p>
            <a:pPr marL="799977" lvl="1" indent="-342848" defTabSz="457130">
              <a:buFont typeface="Calibri" pitchFamily="34" charset="0"/>
              <a:buAutoNum type="arabicPeriod"/>
            </a:pPr>
            <a:r>
              <a:rPr lang="en-US" altLang="en-US" sz="1400" dirty="0"/>
              <a:t>Cameo (</a:t>
            </a:r>
            <a:r>
              <a:rPr lang="en-US" altLang="en-US" sz="1400" dirty="0" err="1"/>
              <a:t>Abengoa</a:t>
            </a:r>
            <a:r>
              <a:rPr lang="en-US" altLang="en-US" sz="1400" dirty="0"/>
              <a:t>)				1 MW</a:t>
            </a:r>
          </a:p>
          <a:p>
            <a:pPr marL="799977" lvl="1" indent="-342848" defTabSz="457130">
              <a:buFont typeface="Calibri" pitchFamily="34" charset="0"/>
              <a:buAutoNum type="arabicPeriod"/>
            </a:pPr>
            <a:r>
              <a:rPr lang="en-US" altLang="en-US" sz="1400" dirty="0" err="1">
                <a:solidFill>
                  <a:srgbClr val="FF0000"/>
                </a:solidFill>
              </a:rPr>
              <a:t>Ivanpah</a:t>
            </a:r>
            <a:r>
              <a:rPr lang="en-US" altLang="en-US" sz="1400" dirty="0">
                <a:solidFill>
                  <a:srgbClr val="FF0000"/>
                </a:solidFill>
              </a:rPr>
              <a:t> (</a:t>
            </a:r>
            <a:r>
              <a:rPr lang="en-US" altLang="en-US" sz="1400" dirty="0" err="1">
                <a:solidFill>
                  <a:srgbClr val="FF0000"/>
                </a:solidFill>
              </a:rPr>
              <a:t>BrightSource</a:t>
            </a:r>
            <a:r>
              <a:rPr lang="en-US" altLang="en-US" sz="1400" dirty="0">
                <a:solidFill>
                  <a:srgbClr val="FF0000"/>
                </a:solidFill>
              </a:rPr>
              <a:t>)			392 MW			$1.6B LG	(Tower)</a:t>
            </a:r>
          </a:p>
          <a:p>
            <a:pPr marL="799977" lvl="1" indent="-342848" defTabSz="457130">
              <a:buFont typeface="Calibri" pitchFamily="34" charset="0"/>
              <a:buAutoNum type="arabicPeriod"/>
            </a:pPr>
            <a:r>
              <a:rPr lang="en-US" altLang="en-US" sz="1400" dirty="0">
                <a:solidFill>
                  <a:srgbClr val="FF0000"/>
                </a:solidFill>
              </a:rPr>
              <a:t>Solana (</a:t>
            </a:r>
            <a:r>
              <a:rPr lang="en-US" altLang="en-US" sz="1400" dirty="0" err="1">
                <a:solidFill>
                  <a:srgbClr val="FF0000"/>
                </a:solidFill>
              </a:rPr>
              <a:t>Abengoa</a:t>
            </a:r>
            <a:r>
              <a:rPr lang="en-US" altLang="en-US" sz="1400" dirty="0">
                <a:solidFill>
                  <a:srgbClr val="FF0000"/>
                </a:solidFill>
              </a:rPr>
              <a:t>)				280 MW w/ storage	$1.4B LG	(Trough)</a:t>
            </a:r>
          </a:p>
          <a:p>
            <a:pPr marL="799977" lvl="1" indent="-342848" defTabSz="457130">
              <a:buFont typeface="Calibri" pitchFamily="34" charset="0"/>
              <a:buAutoNum type="arabicPeriod"/>
            </a:pPr>
            <a:endParaRPr lang="en-US" altLang="en-US" sz="1400" dirty="0"/>
          </a:p>
          <a:p>
            <a:pPr marL="173010" indent="-285707" defTabSz="457130"/>
            <a:r>
              <a:rPr lang="de-DE" altLang="en-US" sz="1400" b="1" u="sng" dirty="0" err="1"/>
              <a:t>Under</a:t>
            </a:r>
            <a:r>
              <a:rPr lang="de-DE" altLang="en-US" sz="1400" b="1" u="sng" dirty="0"/>
              <a:t> </a:t>
            </a:r>
            <a:r>
              <a:rPr lang="de-DE" altLang="en-US" sz="1400" b="1" u="sng" dirty="0" err="1"/>
              <a:t>construction</a:t>
            </a:r>
            <a:endParaRPr lang="en-US" altLang="en-US" sz="1400" b="1" u="sng" dirty="0"/>
          </a:p>
          <a:p>
            <a:pPr marL="799977" lvl="1" indent="-342848" defTabSz="457130">
              <a:buFont typeface="+mj-lt"/>
              <a:buAutoNum type="arabicPeriod" startAt="14"/>
            </a:pPr>
            <a:r>
              <a:rPr lang="en-US" altLang="en-US" sz="1400" dirty="0">
                <a:solidFill>
                  <a:srgbClr val="FF0000"/>
                </a:solidFill>
              </a:rPr>
              <a:t>Crescent Dunes (</a:t>
            </a:r>
            <a:r>
              <a:rPr lang="en-US" altLang="en-US" sz="1400" dirty="0" err="1">
                <a:solidFill>
                  <a:srgbClr val="FF0000"/>
                </a:solidFill>
              </a:rPr>
              <a:t>SolarReserve</a:t>
            </a:r>
            <a:r>
              <a:rPr lang="en-US" altLang="en-US" sz="1400" dirty="0">
                <a:solidFill>
                  <a:srgbClr val="FF0000"/>
                </a:solidFill>
              </a:rPr>
              <a:t>)	110 MW w/ storage	$0.7B LG	(Tower)</a:t>
            </a:r>
          </a:p>
          <a:p>
            <a:pPr marL="799977" lvl="1" indent="-342848" defTabSz="457130">
              <a:buFont typeface="Calibri" pitchFamily="34" charset="0"/>
              <a:buAutoNum type="arabicPeriod" startAt="14"/>
            </a:pPr>
            <a:r>
              <a:rPr lang="en-US" altLang="en-US" sz="1400" dirty="0"/>
              <a:t>Genesis (FPL/</a:t>
            </a:r>
            <a:r>
              <a:rPr lang="en-US" altLang="en-US" sz="1400" dirty="0" err="1"/>
              <a:t>NextEra</a:t>
            </a:r>
            <a:r>
              <a:rPr lang="en-US" altLang="en-US" sz="1400" dirty="0"/>
              <a:t>)			250 MW			$0.8B LG	(Trough)</a:t>
            </a:r>
          </a:p>
          <a:p>
            <a:pPr marL="799977" lvl="1" indent="-342848" defTabSz="457130">
              <a:buFont typeface="Calibri" pitchFamily="34" charset="0"/>
              <a:buAutoNum type="arabicPeriod" startAt="14"/>
            </a:pPr>
            <a:r>
              <a:rPr lang="en-US" altLang="en-US" sz="1400" dirty="0"/>
              <a:t>Mojave (</a:t>
            </a:r>
            <a:r>
              <a:rPr lang="en-US" altLang="en-US" sz="1400" dirty="0" err="1"/>
              <a:t>Abengoa</a:t>
            </a:r>
            <a:r>
              <a:rPr lang="en-US" altLang="en-US" sz="1400" dirty="0"/>
              <a:t>)				250 MW			$1.2B LG	(Trough)</a:t>
            </a:r>
          </a:p>
          <a:p>
            <a:pPr marL="799977" lvl="1" indent="-342848" defTabSz="457130">
              <a:buFont typeface="Calibri" pitchFamily="34" charset="0"/>
              <a:buAutoNum type="arabicPeriod" startAt="14"/>
            </a:pPr>
            <a:endParaRPr lang="en-US" altLang="en-US" sz="1400" dirty="0"/>
          </a:p>
          <a:p>
            <a:pPr marL="799977" lvl="1" indent="-342848" defTabSz="457130">
              <a:buNone/>
            </a:pPr>
            <a:r>
              <a:rPr lang="en-US" altLang="en-US" sz="1400" b="1" u="sng" dirty="0"/>
              <a:t>TOTAL						1,801 MW			$5.7B LG (Loan </a:t>
            </a:r>
            <a:r>
              <a:rPr lang="en-US" altLang="en-US" sz="1400" b="1" u="sng" dirty="0" err="1"/>
              <a:t>Gurantee</a:t>
            </a:r>
            <a:r>
              <a:rPr lang="en-US" altLang="en-US" sz="1400" b="1" u="sng" dirty="0"/>
              <a:t>)</a:t>
            </a:r>
            <a:endParaRPr lang="en-US" altLang="en-US" dirty="0" smtClean="0"/>
          </a:p>
        </p:txBody>
      </p:sp>
      <p:sp>
        <p:nvSpPr>
          <p:cNvPr id="48132" name="Title 2"/>
          <p:cNvSpPr>
            <a:spLocks noGrp="1"/>
          </p:cNvSpPr>
          <p:nvPr>
            <p:ph type="title" idx="4294967295"/>
          </p:nvPr>
        </p:nvSpPr>
        <p:spPr>
          <a:xfrm>
            <a:off x="323528" y="548681"/>
            <a:ext cx="7772400" cy="838200"/>
          </a:xfrm>
        </p:spPr>
        <p:txBody>
          <a:bodyPr lIns="91425" tIns="45713" rIns="91425" bIns="45713" anchor="ctr"/>
          <a:lstStyle/>
          <a:p>
            <a:pPr eaLnBrk="1" hangingPunct="1"/>
            <a:r>
              <a:rPr lang="en-US" altLang="en-US" sz="2000" dirty="0"/>
              <a:t>USA CSP Market Status</a:t>
            </a:r>
          </a:p>
        </p:txBody>
      </p:sp>
      <p:sp>
        <p:nvSpPr>
          <p:cNvPr id="48133" name="Slide Number Placeholder 4"/>
          <p:cNvSpPr txBox="1">
            <a:spLocks noGrp="1"/>
          </p:cNvSpPr>
          <p:nvPr/>
        </p:nvSpPr>
        <p:spPr bwMode="auto">
          <a:xfrm>
            <a:off x="8640766" y="6454775"/>
            <a:ext cx="5032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5" tIns="45713" rIns="91425" bIns="45713"/>
          <a:lstStyle>
            <a:lvl1pPr defTabSz="457200" eaLnBrk="0" hangingPunct="0">
              <a:defRPr>
                <a:solidFill>
                  <a:schemeClr val="tx1"/>
                </a:solidFill>
                <a:latin typeface="Times New Roman" pitchFamily="18" charset="0"/>
              </a:defRPr>
            </a:lvl1pPr>
            <a:lvl2pPr marL="742950" indent="-285750" defTabSz="457200" eaLnBrk="0" hangingPunct="0">
              <a:defRPr>
                <a:solidFill>
                  <a:schemeClr val="tx1"/>
                </a:solidFill>
                <a:latin typeface="Times New Roman" pitchFamily="18" charset="0"/>
              </a:defRPr>
            </a:lvl2pPr>
            <a:lvl3pPr marL="1143000" indent="-228600" defTabSz="457200" eaLnBrk="0" hangingPunct="0">
              <a:defRPr>
                <a:solidFill>
                  <a:schemeClr val="tx1"/>
                </a:solidFill>
                <a:latin typeface="Times New Roman" pitchFamily="18" charset="0"/>
              </a:defRPr>
            </a:lvl3pPr>
            <a:lvl4pPr marL="1600200" indent="-228600" defTabSz="457200" eaLnBrk="0" hangingPunct="0">
              <a:defRPr>
                <a:solidFill>
                  <a:schemeClr val="tx1"/>
                </a:solidFill>
                <a:latin typeface="Times New Roman" pitchFamily="18" charset="0"/>
              </a:defRPr>
            </a:lvl4pPr>
            <a:lvl5pPr marL="2057400" indent="-228600" defTabSz="457200" eaLnBrk="0" hangingPunct="0">
              <a:defRPr>
                <a:solidFill>
                  <a:schemeClr val="tx1"/>
                </a:solidFill>
                <a:latin typeface="Times New Roman" pitchFamily="18" charset="0"/>
              </a:defRPr>
            </a:lvl5pPr>
            <a:lvl6pPr marL="2514600" indent="-228600" defTabSz="457200" eaLnBrk="0" fontAlgn="base" hangingPunct="0">
              <a:spcBef>
                <a:spcPct val="0"/>
              </a:spcBef>
              <a:spcAft>
                <a:spcPct val="0"/>
              </a:spcAft>
              <a:defRPr>
                <a:solidFill>
                  <a:schemeClr val="tx1"/>
                </a:solidFill>
                <a:latin typeface="Times New Roman" pitchFamily="18" charset="0"/>
              </a:defRPr>
            </a:lvl6pPr>
            <a:lvl7pPr marL="2971800" indent="-228600" defTabSz="457200" eaLnBrk="0" fontAlgn="base" hangingPunct="0">
              <a:spcBef>
                <a:spcPct val="0"/>
              </a:spcBef>
              <a:spcAft>
                <a:spcPct val="0"/>
              </a:spcAft>
              <a:defRPr>
                <a:solidFill>
                  <a:schemeClr val="tx1"/>
                </a:solidFill>
                <a:latin typeface="Times New Roman" pitchFamily="18" charset="0"/>
              </a:defRPr>
            </a:lvl7pPr>
            <a:lvl8pPr marL="3429000" indent="-228600" defTabSz="457200" eaLnBrk="0" fontAlgn="base" hangingPunct="0">
              <a:spcBef>
                <a:spcPct val="0"/>
              </a:spcBef>
              <a:spcAft>
                <a:spcPct val="0"/>
              </a:spcAft>
              <a:defRPr>
                <a:solidFill>
                  <a:schemeClr val="tx1"/>
                </a:solidFill>
                <a:latin typeface="Times New Roman" pitchFamily="18" charset="0"/>
              </a:defRPr>
            </a:lvl8pPr>
            <a:lvl9pPr marL="3886200" indent="-228600" defTabSz="457200" eaLnBrk="0" fontAlgn="base" hangingPunct="0">
              <a:spcBef>
                <a:spcPct val="0"/>
              </a:spcBef>
              <a:spcAft>
                <a:spcPct val="0"/>
              </a:spcAft>
              <a:defRPr>
                <a:solidFill>
                  <a:schemeClr val="tx1"/>
                </a:solidFill>
                <a:latin typeface="Times New Roman" pitchFamily="18" charset="0"/>
              </a:defRPr>
            </a:lvl9pPr>
          </a:lstStyle>
          <a:p>
            <a:pPr eaLnBrk="1" hangingPunct="1"/>
            <a:fld id="{A4B458E2-F606-46F0-90B2-A686ED9C4A1E}" type="slidenum">
              <a:rPr lang="en-US" altLang="en-US">
                <a:solidFill>
                  <a:schemeClr val="bg1"/>
                </a:solidFill>
                <a:latin typeface="Arial" charset="0"/>
                <a:cs typeface="Arial" charset="0"/>
              </a:rPr>
              <a:pPr eaLnBrk="1" hangingPunct="1"/>
              <a:t>16</a:t>
            </a:fld>
            <a:endParaRPr lang="en-US" altLang="en-US" dirty="0">
              <a:solidFill>
                <a:schemeClr val="bg1"/>
              </a:solidFill>
              <a:latin typeface="Arial" charset="0"/>
              <a:cs typeface="Arial" charset="0"/>
            </a:endParaRPr>
          </a:p>
        </p:txBody>
      </p:sp>
      <p:pic>
        <p:nvPicPr>
          <p:cNvPr id="10" name="Picture 2"/>
          <p:cNvPicPr>
            <a:picLocks noChangeAspect="1"/>
          </p:cNvPicPr>
          <p:nvPr/>
        </p:nvPicPr>
        <p:blipFill rotWithShape="1">
          <a:blip r:embed="rId2">
            <a:extLst>
              <a:ext uri="{28A0092B-C50C-407E-A947-70E740481C1C}">
                <a14:useLocalDpi xmlns:a14="http://schemas.microsoft.com/office/drawing/2010/main" val="0"/>
              </a:ext>
            </a:extLst>
          </a:blip>
          <a:srcRect b="40358"/>
          <a:stretch/>
        </p:blipFill>
        <p:spPr bwMode="auto">
          <a:xfrm>
            <a:off x="6589167" y="2132856"/>
            <a:ext cx="2436813" cy="14533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4"/>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589167" y="116632"/>
            <a:ext cx="2436813" cy="1771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TextBox 5"/>
          <p:cNvSpPr txBox="1">
            <a:spLocks noChangeArrowheads="1"/>
          </p:cNvSpPr>
          <p:nvPr/>
        </p:nvSpPr>
        <p:spPr bwMode="auto">
          <a:xfrm>
            <a:off x="6533604" y="116632"/>
            <a:ext cx="254793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5" tIns="45713" rIns="91425" bIns="45713">
            <a:spAutoFit/>
          </a:bodyPr>
          <a:lstStyle>
            <a:lvl1pPr defTabSz="457200">
              <a:defRPr sz="2400">
                <a:solidFill>
                  <a:schemeClr val="tx1"/>
                </a:solidFill>
                <a:latin typeface="Times New Roman" pitchFamily="18" charset="0"/>
              </a:defRPr>
            </a:lvl1pPr>
            <a:lvl2pPr marL="742950" indent="-285750" defTabSz="457200">
              <a:defRPr sz="2400">
                <a:solidFill>
                  <a:schemeClr val="tx1"/>
                </a:solidFill>
                <a:latin typeface="Times New Roman" pitchFamily="18" charset="0"/>
              </a:defRPr>
            </a:lvl2pPr>
            <a:lvl3pPr marL="1143000" indent="-228600" defTabSz="457200">
              <a:defRPr sz="2400">
                <a:solidFill>
                  <a:schemeClr val="tx1"/>
                </a:solidFill>
                <a:latin typeface="Times New Roman" pitchFamily="18" charset="0"/>
              </a:defRPr>
            </a:lvl3pPr>
            <a:lvl4pPr marL="1600200" indent="-228600" defTabSz="457200">
              <a:defRPr sz="2400">
                <a:solidFill>
                  <a:schemeClr val="tx1"/>
                </a:solidFill>
                <a:latin typeface="Times New Roman" pitchFamily="18" charset="0"/>
              </a:defRPr>
            </a:lvl4pPr>
            <a:lvl5pPr marL="2057400" indent="-228600" defTabSz="457200">
              <a:defRPr sz="2400">
                <a:solidFill>
                  <a:schemeClr val="tx1"/>
                </a:solidFill>
                <a:latin typeface="Times New Roman" pitchFamily="18" charset="0"/>
              </a:defRPr>
            </a:lvl5pPr>
            <a:lvl6pPr marL="2514600" indent="-228600" defTabSz="457200" fontAlgn="base">
              <a:spcBef>
                <a:spcPct val="0"/>
              </a:spcBef>
              <a:spcAft>
                <a:spcPct val="0"/>
              </a:spcAft>
              <a:defRPr sz="2400">
                <a:solidFill>
                  <a:schemeClr val="tx1"/>
                </a:solidFill>
                <a:latin typeface="Times New Roman" pitchFamily="18" charset="0"/>
              </a:defRPr>
            </a:lvl6pPr>
            <a:lvl7pPr marL="2971800" indent="-228600" defTabSz="457200" fontAlgn="base">
              <a:spcBef>
                <a:spcPct val="0"/>
              </a:spcBef>
              <a:spcAft>
                <a:spcPct val="0"/>
              </a:spcAft>
              <a:defRPr sz="2400">
                <a:solidFill>
                  <a:schemeClr val="tx1"/>
                </a:solidFill>
                <a:latin typeface="Times New Roman" pitchFamily="18" charset="0"/>
              </a:defRPr>
            </a:lvl7pPr>
            <a:lvl8pPr marL="3429000" indent="-228600" defTabSz="457200" fontAlgn="base">
              <a:spcBef>
                <a:spcPct val="0"/>
              </a:spcBef>
              <a:spcAft>
                <a:spcPct val="0"/>
              </a:spcAft>
              <a:defRPr sz="2400">
                <a:solidFill>
                  <a:schemeClr val="tx1"/>
                </a:solidFill>
                <a:latin typeface="Times New Roman" pitchFamily="18" charset="0"/>
              </a:defRPr>
            </a:lvl8pPr>
            <a:lvl9pPr marL="3886200" indent="-228600" defTabSz="457200" fontAlgn="base">
              <a:spcBef>
                <a:spcPct val="0"/>
              </a:spcBef>
              <a:spcAft>
                <a:spcPct val="0"/>
              </a:spcAft>
              <a:defRPr sz="2400">
                <a:solidFill>
                  <a:schemeClr val="tx1"/>
                </a:solidFill>
                <a:latin typeface="Times New Roman" pitchFamily="18" charset="0"/>
              </a:defRPr>
            </a:lvl9pPr>
          </a:lstStyle>
          <a:p>
            <a:r>
              <a:rPr lang="en-US" sz="1200" dirty="0">
                <a:latin typeface="Arial" pitchFamily="34" charset="0"/>
                <a:ea typeface="ＭＳ Ｐゴシック" pitchFamily="34" charset="-128"/>
              </a:rPr>
              <a:t>Nevada Solar One, Las Vegas, NV</a:t>
            </a:r>
          </a:p>
        </p:txBody>
      </p:sp>
      <p:sp>
        <p:nvSpPr>
          <p:cNvPr id="13" name="TextBox 9"/>
          <p:cNvSpPr txBox="1">
            <a:spLocks noChangeArrowheads="1"/>
          </p:cNvSpPr>
          <p:nvPr/>
        </p:nvSpPr>
        <p:spPr bwMode="auto">
          <a:xfrm>
            <a:off x="6622946" y="2149538"/>
            <a:ext cx="21653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5" tIns="45713" rIns="91425" bIns="45713">
            <a:spAutoFit/>
          </a:bodyPr>
          <a:lstStyle>
            <a:lvl1pPr defTabSz="457200">
              <a:defRPr sz="2400">
                <a:solidFill>
                  <a:schemeClr val="tx1"/>
                </a:solidFill>
                <a:latin typeface="Times New Roman" pitchFamily="18" charset="0"/>
              </a:defRPr>
            </a:lvl1pPr>
            <a:lvl2pPr marL="742950" indent="-285750" defTabSz="457200">
              <a:defRPr sz="2400">
                <a:solidFill>
                  <a:schemeClr val="tx1"/>
                </a:solidFill>
                <a:latin typeface="Times New Roman" pitchFamily="18" charset="0"/>
              </a:defRPr>
            </a:lvl2pPr>
            <a:lvl3pPr marL="1143000" indent="-228600" defTabSz="457200">
              <a:defRPr sz="2400">
                <a:solidFill>
                  <a:schemeClr val="tx1"/>
                </a:solidFill>
                <a:latin typeface="Times New Roman" pitchFamily="18" charset="0"/>
              </a:defRPr>
            </a:lvl3pPr>
            <a:lvl4pPr marL="1600200" indent="-228600" defTabSz="457200">
              <a:defRPr sz="2400">
                <a:solidFill>
                  <a:schemeClr val="tx1"/>
                </a:solidFill>
                <a:latin typeface="Times New Roman" pitchFamily="18" charset="0"/>
              </a:defRPr>
            </a:lvl4pPr>
            <a:lvl5pPr marL="2057400" indent="-228600" defTabSz="457200">
              <a:defRPr sz="2400">
                <a:solidFill>
                  <a:schemeClr val="tx1"/>
                </a:solidFill>
                <a:latin typeface="Times New Roman" pitchFamily="18" charset="0"/>
              </a:defRPr>
            </a:lvl5pPr>
            <a:lvl6pPr marL="2514600" indent="-228600" defTabSz="457200" fontAlgn="base">
              <a:spcBef>
                <a:spcPct val="0"/>
              </a:spcBef>
              <a:spcAft>
                <a:spcPct val="0"/>
              </a:spcAft>
              <a:defRPr sz="2400">
                <a:solidFill>
                  <a:schemeClr val="tx1"/>
                </a:solidFill>
                <a:latin typeface="Times New Roman" pitchFamily="18" charset="0"/>
              </a:defRPr>
            </a:lvl6pPr>
            <a:lvl7pPr marL="2971800" indent="-228600" defTabSz="457200" fontAlgn="base">
              <a:spcBef>
                <a:spcPct val="0"/>
              </a:spcBef>
              <a:spcAft>
                <a:spcPct val="0"/>
              </a:spcAft>
              <a:defRPr sz="2400">
                <a:solidFill>
                  <a:schemeClr val="tx1"/>
                </a:solidFill>
                <a:latin typeface="Times New Roman" pitchFamily="18" charset="0"/>
              </a:defRPr>
            </a:lvl7pPr>
            <a:lvl8pPr marL="3429000" indent="-228600" defTabSz="457200" fontAlgn="base">
              <a:spcBef>
                <a:spcPct val="0"/>
              </a:spcBef>
              <a:spcAft>
                <a:spcPct val="0"/>
              </a:spcAft>
              <a:defRPr sz="2400">
                <a:solidFill>
                  <a:schemeClr val="tx1"/>
                </a:solidFill>
                <a:latin typeface="Times New Roman" pitchFamily="18" charset="0"/>
              </a:defRPr>
            </a:lvl8pPr>
            <a:lvl9pPr marL="3886200" indent="-228600" defTabSz="457200" fontAlgn="base">
              <a:spcBef>
                <a:spcPct val="0"/>
              </a:spcBef>
              <a:spcAft>
                <a:spcPct val="0"/>
              </a:spcAft>
              <a:defRPr sz="2400">
                <a:solidFill>
                  <a:schemeClr val="tx1"/>
                </a:solidFill>
                <a:latin typeface="Times New Roman" pitchFamily="18" charset="0"/>
              </a:defRPr>
            </a:lvl9pPr>
          </a:lstStyle>
          <a:p>
            <a:r>
              <a:rPr lang="en-US" sz="1200" dirty="0">
                <a:latin typeface="Arial" pitchFamily="34" charset="0"/>
                <a:ea typeface="ＭＳ Ｐゴシック" pitchFamily="34" charset="-128"/>
              </a:rPr>
              <a:t>Sierra Project, Lancaster, CA</a:t>
            </a:r>
          </a:p>
        </p:txBody>
      </p:sp>
      <p:sp>
        <p:nvSpPr>
          <p:cNvPr id="2" name="Foliennummernplatzhalter 1"/>
          <p:cNvSpPr>
            <a:spLocks noGrp="1"/>
          </p:cNvSpPr>
          <p:nvPr>
            <p:ph type="sldNum" sz="quarter" idx="11"/>
          </p:nvPr>
        </p:nvSpPr>
        <p:spPr/>
        <p:txBody>
          <a:bodyPr/>
          <a:lstStyle/>
          <a:p>
            <a:pPr>
              <a:defRPr/>
            </a:pPr>
            <a:r>
              <a:rPr lang="en-GB" noProof="0" smtClean="0"/>
              <a:t>DLR.de  •  Chart </a:t>
            </a:r>
            <a:fld id="{18C7CB6D-895A-4F21-B0E7-2185F6FE5534}" type="slidenum">
              <a:rPr lang="en-GB" noProof="0" smtClean="0"/>
              <a:pPr>
                <a:defRPr/>
              </a:pPr>
              <a:t>16</a:t>
            </a:fld>
            <a:endParaRPr lang="en-GB" noProof="0" dirty="0"/>
          </a:p>
        </p:txBody>
      </p:sp>
    </p:spTree>
    <p:extLst>
      <p:ext uri="{BB962C8B-B14F-4D97-AF65-F5344CB8AC3E}">
        <p14:creationId xmlns:p14="http://schemas.microsoft.com/office/powerpoint/2010/main" val="959528028"/>
      </p:ext>
    </p:extLst>
  </p:cSld>
  <p:clrMapOvr>
    <a:masterClrMapping/>
  </p:clrMapOvr>
  <p:transition/>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86000" y="648001"/>
            <a:ext cx="8478488" cy="738187"/>
          </a:xfrm>
        </p:spPr>
        <p:txBody>
          <a:bodyPr/>
          <a:lstStyle/>
          <a:p>
            <a:r>
              <a:rPr lang="de-DE" sz="2000" dirty="0"/>
              <a:t>280 MW plant Solana (</a:t>
            </a:r>
            <a:r>
              <a:rPr lang="de-DE" sz="2000" dirty="0" err="1"/>
              <a:t>Abengoa</a:t>
            </a:r>
            <a:r>
              <a:rPr lang="de-DE" sz="2000" dirty="0"/>
              <a:t>) </a:t>
            </a:r>
            <a:r>
              <a:rPr lang="de-DE" sz="2000" dirty="0" err="1"/>
              <a:t>now</a:t>
            </a:r>
            <a:r>
              <a:rPr lang="de-DE" sz="2000" dirty="0"/>
              <a:t> in </a:t>
            </a:r>
            <a:r>
              <a:rPr lang="de-DE" sz="2000" dirty="0" err="1"/>
              <a:t>operation</a:t>
            </a:r>
            <a:r>
              <a:rPr lang="de-DE" sz="2000" dirty="0"/>
              <a:t> (10. </a:t>
            </a:r>
            <a:r>
              <a:rPr lang="de-DE" sz="2000" dirty="0" err="1"/>
              <a:t>Oct</a:t>
            </a:r>
            <a:r>
              <a:rPr lang="de-DE" sz="2000" dirty="0"/>
              <a:t> 2013)</a:t>
            </a:r>
          </a:p>
        </p:txBody>
      </p:sp>
      <p:sp>
        <p:nvSpPr>
          <p:cNvPr id="3" name="Content Placeholder 2"/>
          <p:cNvSpPr>
            <a:spLocks noGrp="1"/>
          </p:cNvSpPr>
          <p:nvPr>
            <p:ph idx="1"/>
          </p:nvPr>
        </p:nvSpPr>
        <p:spPr/>
        <p:txBody>
          <a:bodyPr/>
          <a:lstStyle/>
          <a:p>
            <a:endParaRPr lang="de-DE" dirty="0"/>
          </a:p>
        </p:txBody>
      </p:sp>
      <p:pic>
        <p:nvPicPr>
          <p:cNvPr id="8194"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7547" y="1172750"/>
            <a:ext cx="7380819" cy="492054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 name="TextBox 3"/>
          <p:cNvSpPr txBox="1"/>
          <p:nvPr/>
        </p:nvSpPr>
        <p:spPr>
          <a:xfrm>
            <a:off x="539552" y="1556792"/>
            <a:ext cx="7200800" cy="1107996"/>
          </a:xfrm>
          <a:prstGeom prst="rect">
            <a:avLst/>
          </a:prstGeom>
          <a:noFill/>
        </p:spPr>
        <p:txBody>
          <a:bodyPr wrap="square" lIns="0" tIns="0" rIns="0" bIns="0" rtlCol="0">
            <a:spAutoFit/>
          </a:bodyPr>
          <a:lstStyle/>
          <a:p>
            <a:r>
              <a:rPr lang="de-DE" sz="2400" dirty="0">
                <a:solidFill>
                  <a:schemeClr val="bg1"/>
                </a:solidFill>
                <a:latin typeface="Arial" pitchFamily="34" charset="0"/>
                <a:cs typeface="Arial" pitchFamily="34" charset="0"/>
              </a:rPr>
              <a:t>280 MW, 6 </a:t>
            </a:r>
            <a:r>
              <a:rPr lang="de-DE" sz="2400" dirty="0" err="1">
                <a:solidFill>
                  <a:schemeClr val="bg1"/>
                </a:solidFill>
                <a:latin typeface="Arial" pitchFamily="34" charset="0"/>
                <a:cs typeface="Arial" pitchFamily="34" charset="0"/>
              </a:rPr>
              <a:t>hours</a:t>
            </a:r>
            <a:r>
              <a:rPr lang="de-DE" sz="2400" dirty="0">
                <a:solidFill>
                  <a:schemeClr val="bg1"/>
                </a:solidFill>
                <a:latin typeface="Arial" pitchFamily="34" charset="0"/>
                <a:cs typeface="Arial" pitchFamily="34" charset="0"/>
              </a:rPr>
              <a:t> </a:t>
            </a:r>
            <a:r>
              <a:rPr lang="de-DE" sz="2400" dirty="0" err="1">
                <a:solidFill>
                  <a:schemeClr val="bg1"/>
                </a:solidFill>
                <a:latin typeface="Arial" pitchFamily="34" charset="0"/>
                <a:cs typeface="Arial" pitchFamily="34" charset="0"/>
              </a:rPr>
              <a:t>storage</a:t>
            </a:r>
            <a:r>
              <a:rPr lang="de-DE" sz="2400" dirty="0">
                <a:solidFill>
                  <a:schemeClr val="bg1"/>
                </a:solidFill>
                <a:latin typeface="Arial" pitchFamily="34" charset="0"/>
                <a:cs typeface="Arial" pitchFamily="34" charset="0"/>
              </a:rPr>
              <a:t> (</a:t>
            </a:r>
            <a:r>
              <a:rPr lang="de-DE" sz="2400" dirty="0" err="1">
                <a:solidFill>
                  <a:schemeClr val="bg1"/>
                </a:solidFill>
                <a:latin typeface="Arial" pitchFamily="34" charset="0"/>
                <a:cs typeface="Arial" pitchFamily="34" charset="0"/>
              </a:rPr>
              <a:t>molten</a:t>
            </a:r>
            <a:r>
              <a:rPr lang="de-DE" sz="2400" dirty="0">
                <a:solidFill>
                  <a:schemeClr val="bg1"/>
                </a:solidFill>
                <a:latin typeface="Arial" pitchFamily="34" charset="0"/>
                <a:cs typeface="Arial" pitchFamily="34" charset="0"/>
              </a:rPr>
              <a:t> </a:t>
            </a:r>
            <a:r>
              <a:rPr lang="de-DE" sz="2400" dirty="0" err="1">
                <a:solidFill>
                  <a:schemeClr val="bg1"/>
                </a:solidFill>
                <a:latin typeface="Arial" pitchFamily="34" charset="0"/>
                <a:cs typeface="Arial" pitchFamily="34" charset="0"/>
              </a:rPr>
              <a:t>salt</a:t>
            </a:r>
            <a:r>
              <a:rPr lang="de-DE" sz="2400" dirty="0">
                <a:solidFill>
                  <a:schemeClr val="bg1"/>
                </a:solidFill>
                <a:latin typeface="Arial" pitchFamily="34" charset="0"/>
                <a:cs typeface="Arial" pitchFamily="34" charset="0"/>
              </a:rPr>
              <a:t>), Solar </a:t>
            </a:r>
            <a:r>
              <a:rPr lang="de-DE" sz="2400" dirty="0" err="1">
                <a:solidFill>
                  <a:schemeClr val="bg1"/>
                </a:solidFill>
                <a:latin typeface="Arial" pitchFamily="34" charset="0"/>
                <a:cs typeface="Arial" pitchFamily="34" charset="0"/>
              </a:rPr>
              <a:t>field</a:t>
            </a:r>
            <a:r>
              <a:rPr lang="de-DE" sz="2400" dirty="0">
                <a:solidFill>
                  <a:schemeClr val="bg1"/>
                </a:solidFill>
                <a:latin typeface="Arial" pitchFamily="34" charset="0"/>
                <a:cs typeface="Arial" pitchFamily="34" charset="0"/>
              </a:rPr>
              <a:t> 2.2 M m2, Area 1200 ha, 980 </a:t>
            </a:r>
            <a:r>
              <a:rPr lang="de-DE" sz="2400" dirty="0" err="1">
                <a:solidFill>
                  <a:schemeClr val="bg1"/>
                </a:solidFill>
                <a:latin typeface="Arial" pitchFamily="34" charset="0"/>
                <a:cs typeface="Arial" pitchFamily="34" charset="0"/>
              </a:rPr>
              <a:t>GWh</a:t>
            </a:r>
            <a:r>
              <a:rPr lang="de-DE" sz="2400" dirty="0">
                <a:solidFill>
                  <a:schemeClr val="bg1"/>
                </a:solidFill>
                <a:latin typeface="Arial" pitchFamily="34" charset="0"/>
                <a:cs typeface="Arial" pitchFamily="34" charset="0"/>
              </a:rPr>
              <a:t> </a:t>
            </a:r>
            <a:r>
              <a:rPr lang="de-DE" sz="2400" dirty="0" err="1">
                <a:solidFill>
                  <a:schemeClr val="bg1"/>
                </a:solidFill>
                <a:latin typeface="Arial" pitchFamily="34" charset="0"/>
                <a:cs typeface="Arial" pitchFamily="34" charset="0"/>
              </a:rPr>
              <a:t>annual</a:t>
            </a:r>
            <a:r>
              <a:rPr lang="de-DE" sz="2400" dirty="0">
                <a:solidFill>
                  <a:schemeClr val="bg1"/>
                </a:solidFill>
                <a:latin typeface="Arial" pitchFamily="34" charset="0"/>
                <a:cs typeface="Arial" pitchFamily="34" charset="0"/>
              </a:rPr>
              <a:t> </a:t>
            </a:r>
            <a:r>
              <a:rPr lang="de-DE" sz="2400" dirty="0" err="1">
                <a:solidFill>
                  <a:schemeClr val="bg1"/>
                </a:solidFill>
                <a:latin typeface="Arial" pitchFamily="34" charset="0"/>
                <a:cs typeface="Arial" pitchFamily="34" charset="0"/>
              </a:rPr>
              <a:t>energy</a:t>
            </a:r>
            <a:r>
              <a:rPr lang="de-DE" sz="2400" dirty="0">
                <a:solidFill>
                  <a:schemeClr val="bg1"/>
                </a:solidFill>
                <a:latin typeface="Arial" pitchFamily="34" charset="0"/>
                <a:cs typeface="Arial" pitchFamily="34" charset="0"/>
              </a:rPr>
              <a:t> </a:t>
            </a:r>
            <a:r>
              <a:rPr lang="de-DE" sz="2400" dirty="0" err="1">
                <a:solidFill>
                  <a:schemeClr val="bg1"/>
                </a:solidFill>
                <a:latin typeface="Arial" pitchFamily="34" charset="0"/>
                <a:cs typeface="Arial" pitchFamily="34" charset="0"/>
              </a:rPr>
              <a:t>production</a:t>
            </a:r>
            <a:r>
              <a:rPr lang="de-DE" sz="2400" dirty="0">
                <a:solidFill>
                  <a:schemeClr val="bg1"/>
                </a:solidFill>
                <a:latin typeface="Arial" pitchFamily="34" charset="0"/>
                <a:cs typeface="Arial" pitchFamily="34" charset="0"/>
              </a:rPr>
              <a:t>. </a:t>
            </a:r>
          </a:p>
        </p:txBody>
      </p:sp>
      <p:pic>
        <p:nvPicPr>
          <p:cNvPr id="5122" name="Picture 2" descr="Solana-990-aerial"/>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241208" y="3633024"/>
            <a:ext cx="3663158" cy="2442105"/>
          </a:xfrm>
          <a:prstGeom prst="rect">
            <a:avLst/>
          </a:prstGeom>
          <a:noFill/>
          <a:extLst>
            <a:ext uri="{909E8E84-426E-40DD-AFC4-6F175D3DCCD1}">
              <a14:hiddenFill xmlns:a14="http://schemas.microsoft.com/office/drawing/2010/main">
                <a:solidFill>
                  <a:srgbClr val="FFFFFF"/>
                </a:solidFill>
              </a14:hiddenFill>
            </a:ext>
          </a:extLst>
        </p:spPr>
      </p:pic>
      <p:sp>
        <p:nvSpPr>
          <p:cNvPr id="7" name="Rechteck 6"/>
          <p:cNvSpPr/>
          <p:nvPr/>
        </p:nvSpPr>
        <p:spPr>
          <a:xfrm>
            <a:off x="8604448" y="6371584"/>
            <a:ext cx="441146" cy="369332"/>
          </a:xfrm>
          <a:prstGeom prst="rect">
            <a:avLst/>
          </a:prstGeom>
        </p:spPr>
        <p:txBody>
          <a:bodyPr wrap="none">
            <a:spAutoFit/>
          </a:bodyPr>
          <a:lstStyle/>
          <a:p>
            <a:fld id="{A4B458E2-F606-46F0-90B2-A686ED9C4A1E}" type="slidenum">
              <a:rPr lang="en-US" altLang="en-US">
                <a:solidFill>
                  <a:schemeClr val="bg1"/>
                </a:solidFill>
                <a:latin typeface="Arial" charset="0"/>
                <a:cs typeface="Arial" charset="0"/>
              </a:rPr>
              <a:pPr/>
              <a:t>17</a:t>
            </a:fld>
            <a:endParaRPr lang="en-US" dirty="0"/>
          </a:p>
        </p:txBody>
      </p:sp>
    </p:spTree>
    <p:extLst>
      <p:ext uri="{BB962C8B-B14F-4D97-AF65-F5344CB8AC3E}">
        <p14:creationId xmlns:p14="http://schemas.microsoft.com/office/powerpoint/2010/main" val="505190147"/>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de-DE" sz="2000" dirty="0" err="1"/>
              <a:t>Ivanpah</a:t>
            </a:r>
            <a:r>
              <a:rPr lang="de-DE" sz="2000" dirty="0"/>
              <a:t> (</a:t>
            </a:r>
            <a:r>
              <a:rPr lang="de-DE" sz="2000" dirty="0" err="1"/>
              <a:t>Brightsource</a:t>
            </a:r>
            <a:r>
              <a:rPr lang="de-DE" sz="2000" dirty="0"/>
              <a:t>) </a:t>
            </a:r>
            <a:br>
              <a:rPr lang="de-DE" sz="2000" dirty="0"/>
            </a:br>
            <a:r>
              <a:rPr lang="de-DE" sz="2000" dirty="0"/>
              <a:t>solar </a:t>
            </a:r>
            <a:r>
              <a:rPr lang="de-DE" sz="2000" dirty="0" err="1"/>
              <a:t>tower</a:t>
            </a:r>
            <a:r>
              <a:rPr lang="de-DE" sz="2000" dirty="0"/>
              <a:t> 130 MW </a:t>
            </a:r>
            <a:br>
              <a:rPr lang="de-DE" sz="2000" dirty="0"/>
            </a:br>
            <a:r>
              <a:rPr lang="de-DE" sz="2000" dirty="0" err="1"/>
              <a:t>connected</a:t>
            </a:r>
            <a:r>
              <a:rPr lang="de-DE" sz="2000" dirty="0"/>
              <a:t> </a:t>
            </a:r>
            <a:r>
              <a:rPr lang="de-DE" sz="2000" dirty="0" err="1"/>
              <a:t>to</a:t>
            </a:r>
            <a:r>
              <a:rPr lang="de-DE" sz="2000" dirty="0"/>
              <a:t> </a:t>
            </a:r>
            <a:r>
              <a:rPr lang="de-DE" sz="2000" dirty="0" err="1"/>
              <a:t>grid</a:t>
            </a:r>
            <a:r>
              <a:rPr lang="de-DE" sz="2000" dirty="0"/>
              <a:t>, September 24, </a:t>
            </a:r>
            <a:r>
              <a:rPr lang="de-DE" dirty="0" smtClean="0"/>
              <a:t>2013 (Total 390 MW)</a:t>
            </a:r>
            <a:endParaRPr lang="de-DE" dirty="0"/>
          </a:p>
        </p:txBody>
      </p:sp>
      <p:pic>
        <p:nvPicPr>
          <p:cNvPr id="3" name="Grafik 2"/>
          <p:cNvPicPr>
            <a:picLocks noChangeAspect="1"/>
          </p:cNvPicPr>
          <p:nvPr/>
        </p:nvPicPr>
        <p:blipFill rotWithShape="1">
          <a:blip r:embed="rId2" cstate="print">
            <a:extLst>
              <a:ext uri="{28A0092B-C50C-407E-A947-70E740481C1C}">
                <a14:useLocalDpi xmlns:a14="http://schemas.microsoft.com/office/drawing/2010/main" val="0"/>
              </a:ext>
            </a:extLst>
          </a:blip>
          <a:srcRect t="27103" b="45794"/>
          <a:stretch/>
        </p:blipFill>
        <p:spPr>
          <a:xfrm>
            <a:off x="323529" y="4567067"/>
            <a:ext cx="8822688" cy="1591137"/>
          </a:xfrm>
          <a:prstGeom prst="rect">
            <a:avLst/>
          </a:prstGeom>
        </p:spPr>
      </p:pic>
      <p:pic>
        <p:nvPicPr>
          <p:cNvPr id="4" name="Grafik 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23531" y="1813855"/>
            <a:ext cx="4017975" cy="2673722"/>
          </a:xfrm>
          <a:prstGeom prst="rect">
            <a:avLst/>
          </a:prstGeom>
        </p:spPr>
      </p:pic>
      <p:pic>
        <p:nvPicPr>
          <p:cNvPr id="11266" name="Picture 2"/>
          <p:cNvPicPr>
            <a:picLocks noChangeAspect="1" noChangeArrowheads="1"/>
          </p:cNvPicPr>
          <p:nvPr/>
        </p:nvPicPr>
        <p:blipFill rotWithShape="1">
          <a:blip r:embed="rId4">
            <a:extLst>
              <a:ext uri="{28A0092B-C50C-407E-A947-70E740481C1C}">
                <a14:useLocalDpi xmlns:a14="http://schemas.microsoft.com/office/drawing/2010/main" val="0"/>
              </a:ext>
            </a:extLst>
          </a:blip>
          <a:srcRect l="25522" t="48134" r="37239" b="15066"/>
          <a:stretch/>
        </p:blipFill>
        <p:spPr bwMode="auto">
          <a:xfrm>
            <a:off x="4341506" y="764707"/>
            <a:ext cx="4540155" cy="358936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8" name="Rechteck 7"/>
          <p:cNvSpPr/>
          <p:nvPr/>
        </p:nvSpPr>
        <p:spPr>
          <a:xfrm>
            <a:off x="8604448" y="6371584"/>
            <a:ext cx="441146" cy="369332"/>
          </a:xfrm>
          <a:prstGeom prst="rect">
            <a:avLst/>
          </a:prstGeom>
        </p:spPr>
        <p:txBody>
          <a:bodyPr wrap="none">
            <a:spAutoFit/>
          </a:bodyPr>
          <a:lstStyle/>
          <a:p>
            <a:fld id="{A4B458E2-F606-46F0-90B2-A686ED9C4A1E}" type="slidenum">
              <a:rPr lang="en-US" altLang="en-US">
                <a:solidFill>
                  <a:schemeClr val="bg1"/>
                </a:solidFill>
                <a:latin typeface="Arial" charset="0"/>
                <a:cs typeface="Arial" charset="0"/>
              </a:rPr>
              <a:pPr/>
              <a:t>18</a:t>
            </a:fld>
            <a:endParaRPr lang="en-US" dirty="0"/>
          </a:p>
        </p:txBody>
      </p:sp>
    </p:spTree>
    <p:extLst>
      <p:ext uri="{BB962C8B-B14F-4D97-AF65-F5344CB8AC3E}">
        <p14:creationId xmlns:p14="http://schemas.microsoft.com/office/powerpoint/2010/main" val="3820502222"/>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467544" y="322436"/>
            <a:ext cx="3581944" cy="738187"/>
          </a:xfrm>
        </p:spPr>
        <p:txBody>
          <a:bodyPr/>
          <a:lstStyle/>
          <a:p>
            <a:r>
              <a:rPr lang="de-DE" dirty="0" err="1" smtClean="0"/>
              <a:t>Cresent</a:t>
            </a:r>
            <a:r>
              <a:rPr lang="de-DE" dirty="0" smtClean="0"/>
              <a:t> </a:t>
            </a:r>
            <a:r>
              <a:rPr lang="de-DE" dirty="0" err="1" smtClean="0"/>
              <a:t>Dunes</a:t>
            </a:r>
            <a:r>
              <a:rPr lang="de-DE" dirty="0" smtClean="0"/>
              <a:t> (100 MW </a:t>
            </a:r>
            <a:r>
              <a:rPr lang="de-DE" dirty="0" err="1" smtClean="0"/>
              <a:t>Molten</a:t>
            </a:r>
            <a:r>
              <a:rPr lang="de-DE" dirty="0" smtClean="0"/>
              <a:t> Salt, 6 h Storage)</a:t>
            </a:r>
            <a:endParaRPr lang="en-US" dirty="0"/>
          </a:p>
        </p:txBody>
      </p:sp>
      <p:pic>
        <p:nvPicPr>
          <p:cNvPr id="5" name="Grafik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245332" y="5085187"/>
            <a:ext cx="1745642" cy="1163761"/>
          </a:xfrm>
          <a:prstGeom prst="rect">
            <a:avLst/>
          </a:prstGeom>
        </p:spPr>
      </p:pic>
      <p:pic>
        <p:nvPicPr>
          <p:cNvPr id="6" name="Grafik 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60294" y="1124743"/>
            <a:ext cx="3603317" cy="2402211"/>
          </a:xfrm>
          <a:prstGeom prst="rect">
            <a:avLst/>
          </a:prstGeom>
        </p:spPr>
      </p:pic>
      <p:pic>
        <p:nvPicPr>
          <p:cNvPr id="8" name="Grafik 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308029" y="5085184"/>
            <a:ext cx="1648095" cy="1098730"/>
          </a:xfrm>
          <a:prstGeom prst="rect">
            <a:avLst/>
          </a:prstGeom>
        </p:spPr>
      </p:pic>
      <p:pic>
        <p:nvPicPr>
          <p:cNvPr id="7170" name="Picture 2" descr="http://3.bp.blogspot.com/-k2LtSpUWLlY/UZUDc-MB65I/AAAAAAAABv0/m5lud_a8ZVI/s640/cresent+dunes+2.jpg">
            <a:hlinkClick r:id="rId5"/>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51520" y="3766128"/>
            <a:ext cx="3612091" cy="2393011"/>
          </a:xfrm>
          <a:prstGeom prst="rect">
            <a:avLst/>
          </a:prstGeom>
          <a:noFill/>
          <a:extLst>
            <a:ext uri="{909E8E84-426E-40DD-AFC4-6F175D3DCCD1}">
              <a14:hiddenFill xmlns:a14="http://schemas.microsoft.com/office/drawing/2010/main">
                <a:solidFill>
                  <a:srgbClr val="FFFFFF"/>
                </a:solidFill>
              </a14:hiddenFill>
            </a:ext>
          </a:extLst>
        </p:spPr>
      </p:pic>
      <p:pic>
        <p:nvPicPr>
          <p:cNvPr id="7171" name="Picture 3"/>
          <p:cNvPicPr>
            <a:picLocks noChangeAspect="1" noChangeArrowheads="1"/>
          </p:cNvPicPr>
          <p:nvPr/>
        </p:nvPicPr>
        <p:blipFill rotWithShape="1">
          <a:blip r:embed="rId7">
            <a:extLst>
              <a:ext uri="{28A0092B-C50C-407E-A947-70E740481C1C}">
                <a14:useLocalDpi xmlns:a14="http://schemas.microsoft.com/office/drawing/2010/main" val="0"/>
              </a:ext>
            </a:extLst>
          </a:blip>
          <a:srcRect l="25095" t="30223" r="34851" b="18423"/>
          <a:stretch/>
        </p:blipFill>
        <p:spPr bwMode="auto">
          <a:xfrm>
            <a:off x="4221097" y="550028"/>
            <a:ext cx="4302206" cy="441260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9" name="Rechteck 8"/>
          <p:cNvSpPr/>
          <p:nvPr/>
        </p:nvSpPr>
        <p:spPr>
          <a:xfrm>
            <a:off x="8604448" y="6371584"/>
            <a:ext cx="441146" cy="369332"/>
          </a:xfrm>
          <a:prstGeom prst="rect">
            <a:avLst/>
          </a:prstGeom>
        </p:spPr>
        <p:txBody>
          <a:bodyPr wrap="none">
            <a:spAutoFit/>
          </a:bodyPr>
          <a:lstStyle/>
          <a:p>
            <a:fld id="{A4B458E2-F606-46F0-90B2-A686ED9C4A1E}" type="slidenum">
              <a:rPr lang="en-US" altLang="en-US">
                <a:solidFill>
                  <a:schemeClr val="bg1"/>
                </a:solidFill>
                <a:latin typeface="Arial" charset="0"/>
                <a:cs typeface="Arial" charset="0"/>
              </a:rPr>
              <a:pPr/>
              <a:t>19</a:t>
            </a:fld>
            <a:endParaRPr lang="en-US" dirty="0"/>
          </a:p>
        </p:txBody>
      </p:sp>
    </p:spTree>
    <p:extLst>
      <p:ext uri="{BB962C8B-B14F-4D97-AF65-F5344CB8AC3E}">
        <p14:creationId xmlns:p14="http://schemas.microsoft.com/office/powerpoint/2010/main" val="2740645645"/>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411" name="Group 2"/>
          <p:cNvGrpSpPr>
            <a:grpSpLocks/>
          </p:cNvGrpSpPr>
          <p:nvPr/>
        </p:nvGrpSpPr>
        <p:grpSpPr bwMode="auto">
          <a:xfrm>
            <a:off x="3573463" y="1420815"/>
            <a:ext cx="5253037" cy="4600575"/>
            <a:chOff x="2251" y="811"/>
            <a:chExt cx="3309" cy="2898"/>
          </a:xfrm>
        </p:grpSpPr>
        <p:grpSp>
          <p:nvGrpSpPr>
            <p:cNvPr id="17418" name="Group 3"/>
            <p:cNvGrpSpPr>
              <a:grpSpLocks/>
            </p:cNvGrpSpPr>
            <p:nvPr/>
          </p:nvGrpSpPr>
          <p:grpSpPr bwMode="auto">
            <a:xfrm>
              <a:off x="2251" y="1527"/>
              <a:ext cx="2562" cy="2182"/>
              <a:chOff x="2251" y="1527"/>
              <a:chExt cx="2562" cy="2182"/>
            </a:xfrm>
          </p:grpSpPr>
          <p:sp>
            <p:nvSpPr>
              <p:cNvPr id="19500" name="Freeform 4"/>
              <p:cNvSpPr>
                <a:spLocks/>
              </p:cNvSpPr>
              <p:nvPr/>
            </p:nvSpPr>
            <p:spPr bwMode="auto">
              <a:xfrm>
                <a:off x="2677" y="1894"/>
                <a:ext cx="154" cy="294"/>
              </a:xfrm>
              <a:custGeom>
                <a:avLst/>
                <a:gdLst>
                  <a:gd name="T0" fmla="*/ 0 w 308"/>
                  <a:gd name="T1" fmla="*/ 180 h 588"/>
                  <a:gd name="T2" fmla="*/ 0 w 308"/>
                  <a:gd name="T3" fmla="*/ 294 h 588"/>
                  <a:gd name="T4" fmla="*/ 154 w 308"/>
                  <a:gd name="T5" fmla="*/ 25 h 588"/>
                  <a:gd name="T6" fmla="*/ 141 w 308"/>
                  <a:gd name="T7" fmla="*/ 0 h 588"/>
                  <a:gd name="T8" fmla="*/ 0 w 308"/>
                  <a:gd name="T9" fmla="*/ 180 h 5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8" h="588">
                    <a:moveTo>
                      <a:pt x="0" y="360"/>
                    </a:moveTo>
                    <a:lnTo>
                      <a:pt x="0" y="588"/>
                    </a:lnTo>
                    <a:lnTo>
                      <a:pt x="308" y="49"/>
                    </a:lnTo>
                    <a:lnTo>
                      <a:pt x="281" y="0"/>
                    </a:lnTo>
                    <a:lnTo>
                      <a:pt x="0" y="36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01" name="Freeform 5"/>
              <p:cNvSpPr>
                <a:spLocks/>
              </p:cNvSpPr>
              <p:nvPr/>
            </p:nvSpPr>
            <p:spPr bwMode="auto">
              <a:xfrm>
                <a:off x="2643" y="1856"/>
                <a:ext cx="188" cy="284"/>
              </a:xfrm>
              <a:custGeom>
                <a:avLst/>
                <a:gdLst>
                  <a:gd name="T0" fmla="*/ 0 w 377"/>
                  <a:gd name="T1" fmla="*/ 198 h 567"/>
                  <a:gd name="T2" fmla="*/ 34 w 377"/>
                  <a:gd name="T3" fmla="*/ 198 h 567"/>
                  <a:gd name="T4" fmla="*/ 34 w 377"/>
                  <a:gd name="T5" fmla="*/ 284 h 567"/>
                  <a:gd name="T6" fmla="*/ 137 w 377"/>
                  <a:gd name="T7" fmla="*/ 152 h 567"/>
                  <a:gd name="T8" fmla="*/ 188 w 377"/>
                  <a:gd name="T9" fmla="*/ 62 h 567"/>
                  <a:gd name="T10" fmla="*/ 153 w 377"/>
                  <a:gd name="T11" fmla="*/ 0 h 567"/>
                  <a:gd name="T12" fmla="*/ 0 w 377"/>
                  <a:gd name="T13" fmla="*/ 198 h 56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7" h="567">
                    <a:moveTo>
                      <a:pt x="0" y="396"/>
                    </a:moveTo>
                    <a:lnTo>
                      <a:pt x="69" y="396"/>
                    </a:lnTo>
                    <a:lnTo>
                      <a:pt x="69" y="567"/>
                    </a:lnTo>
                    <a:lnTo>
                      <a:pt x="275" y="303"/>
                    </a:lnTo>
                    <a:lnTo>
                      <a:pt x="377" y="124"/>
                    </a:lnTo>
                    <a:lnTo>
                      <a:pt x="306" y="0"/>
                    </a:lnTo>
                    <a:lnTo>
                      <a:pt x="0" y="396"/>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02" name="Freeform 6"/>
              <p:cNvSpPr>
                <a:spLocks/>
              </p:cNvSpPr>
              <p:nvPr/>
            </p:nvSpPr>
            <p:spPr bwMode="auto">
              <a:xfrm>
                <a:off x="2593" y="1819"/>
                <a:ext cx="224" cy="255"/>
              </a:xfrm>
              <a:custGeom>
                <a:avLst/>
                <a:gdLst>
                  <a:gd name="T0" fmla="*/ 0 w 450"/>
                  <a:gd name="T1" fmla="*/ 236 h 510"/>
                  <a:gd name="T2" fmla="*/ 84 w 450"/>
                  <a:gd name="T3" fmla="*/ 236 h 510"/>
                  <a:gd name="T4" fmla="*/ 84 w 450"/>
                  <a:gd name="T5" fmla="*/ 255 h 510"/>
                  <a:gd name="T6" fmla="*/ 224 w 450"/>
                  <a:gd name="T7" fmla="*/ 75 h 510"/>
                  <a:gd name="T8" fmla="*/ 182 w 450"/>
                  <a:gd name="T9" fmla="*/ 0 h 510"/>
                  <a:gd name="T10" fmla="*/ 0 w 450"/>
                  <a:gd name="T11" fmla="*/ 236 h 5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0" h="510">
                    <a:moveTo>
                      <a:pt x="0" y="471"/>
                    </a:moveTo>
                    <a:lnTo>
                      <a:pt x="169" y="471"/>
                    </a:lnTo>
                    <a:lnTo>
                      <a:pt x="169" y="510"/>
                    </a:lnTo>
                    <a:lnTo>
                      <a:pt x="450" y="150"/>
                    </a:lnTo>
                    <a:lnTo>
                      <a:pt x="365" y="0"/>
                    </a:lnTo>
                    <a:lnTo>
                      <a:pt x="0" y="471"/>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03" name="Freeform 7"/>
              <p:cNvSpPr>
                <a:spLocks/>
              </p:cNvSpPr>
              <p:nvPr/>
            </p:nvSpPr>
            <p:spPr bwMode="auto">
              <a:xfrm>
                <a:off x="2542" y="1781"/>
                <a:ext cx="254" cy="273"/>
              </a:xfrm>
              <a:custGeom>
                <a:avLst/>
                <a:gdLst>
                  <a:gd name="T0" fmla="*/ 101 w 508"/>
                  <a:gd name="T1" fmla="*/ 273 h 547"/>
                  <a:gd name="T2" fmla="*/ 0 w 508"/>
                  <a:gd name="T3" fmla="*/ 273 h 547"/>
                  <a:gd name="T4" fmla="*/ 212 w 508"/>
                  <a:gd name="T5" fmla="*/ 0 h 547"/>
                  <a:gd name="T6" fmla="*/ 254 w 508"/>
                  <a:gd name="T7" fmla="*/ 75 h 547"/>
                  <a:gd name="T8" fmla="*/ 101 w 508"/>
                  <a:gd name="T9" fmla="*/ 273 h 5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8" h="547">
                    <a:moveTo>
                      <a:pt x="202" y="547"/>
                    </a:moveTo>
                    <a:lnTo>
                      <a:pt x="0" y="547"/>
                    </a:lnTo>
                    <a:lnTo>
                      <a:pt x="423" y="0"/>
                    </a:lnTo>
                    <a:lnTo>
                      <a:pt x="508" y="151"/>
                    </a:lnTo>
                    <a:lnTo>
                      <a:pt x="202" y="547"/>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04" name="Freeform 8"/>
              <p:cNvSpPr>
                <a:spLocks/>
              </p:cNvSpPr>
              <p:nvPr/>
            </p:nvSpPr>
            <p:spPr bwMode="auto">
              <a:xfrm>
                <a:off x="2491" y="1743"/>
                <a:ext cx="284" cy="311"/>
              </a:xfrm>
              <a:custGeom>
                <a:avLst/>
                <a:gdLst>
                  <a:gd name="T0" fmla="*/ 102 w 569"/>
                  <a:gd name="T1" fmla="*/ 311 h 623"/>
                  <a:gd name="T2" fmla="*/ 0 w 569"/>
                  <a:gd name="T3" fmla="*/ 311 h 623"/>
                  <a:gd name="T4" fmla="*/ 241 w 569"/>
                  <a:gd name="T5" fmla="*/ 0 h 623"/>
                  <a:gd name="T6" fmla="*/ 284 w 569"/>
                  <a:gd name="T7" fmla="*/ 76 h 623"/>
                  <a:gd name="T8" fmla="*/ 102 w 569"/>
                  <a:gd name="T9" fmla="*/ 311 h 6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9" h="623">
                    <a:moveTo>
                      <a:pt x="204" y="623"/>
                    </a:moveTo>
                    <a:lnTo>
                      <a:pt x="0" y="623"/>
                    </a:lnTo>
                    <a:lnTo>
                      <a:pt x="482" y="0"/>
                    </a:lnTo>
                    <a:lnTo>
                      <a:pt x="569" y="152"/>
                    </a:lnTo>
                    <a:lnTo>
                      <a:pt x="204" y="623"/>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05" name="Freeform 9"/>
              <p:cNvSpPr>
                <a:spLocks/>
              </p:cNvSpPr>
              <p:nvPr/>
            </p:nvSpPr>
            <p:spPr bwMode="auto">
              <a:xfrm>
                <a:off x="2440" y="1705"/>
                <a:ext cx="313" cy="349"/>
              </a:xfrm>
              <a:custGeom>
                <a:avLst/>
                <a:gdLst>
                  <a:gd name="T0" fmla="*/ 102 w 627"/>
                  <a:gd name="T1" fmla="*/ 349 h 699"/>
                  <a:gd name="T2" fmla="*/ 0 w 627"/>
                  <a:gd name="T3" fmla="*/ 349 h 699"/>
                  <a:gd name="T4" fmla="*/ 211 w 627"/>
                  <a:gd name="T5" fmla="*/ 78 h 699"/>
                  <a:gd name="T6" fmla="*/ 236 w 627"/>
                  <a:gd name="T7" fmla="*/ 78 h 699"/>
                  <a:gd name="T8" fmla="*/ 236 w 627"/>
                  <a:gd name="T9" fmla="*/ 44 h 699"/>
                  <a:gd name="T10" fmla="*/ 270 w 627"/>
                  <a:gd name="T11" fmla="*/ 0 h 699"/>
                  <a:gd name="T12" fmla="*/ 313 w 627"/>
                  <a:gd name="T13" fmla="*/ 76 h 699"/>
                  <a:gd name="T14" fmla="*/ 102 w 627"/>
                  <a:gd name="T15" fmla="*/ 349 h 69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7" h="699">
                    <a:moveTo>
                      <a:pt x="204" y="699"/>
                    </a:moveTo>
                    <a:lnTo>
                      <a:pt x="0" y="699"/>
                    </a:lnTo>
                    <a:lnTo>
                      <a:pt x="422" y="156"/>
                    </a:lnTo>
                    <a:lnTo>
                      <a:pt x="472" y="156"/>
                    </a:lnTo>
                    <a:lnTo>
                      <a:pt x="473" y="89"/>
                    </a:lnTo>
                    <a:lnTo>
                      <a:pt x="540" y="0"/>
                    </a:lnTo>
                    <a:lnTo>
                      <a:pt x="627" y="152"/>
                    </a:lnTo>
                    <a:lnTo>
                      <a:pt x="204" y="699"/>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06" name="Freeform 10"/>
              <p:cNvSpPr>
                <a:spLocks/>
              </p:cNvSpPr>
              <p:nvPr/>
            </p:nvSpPr>
            <p:spPr bwMode="auto">
              <a:xfrm>
                <a:off x="2390" y="1668"/>
                <a:ext cx="341" cy="386"/>
              </a:xfrm>
              <a:custGeom>
                <a:avLst/>
                <a:gdLst>
                  <a:gd name="T0" fmla="*/ 101 w 684"/>
                  <a:gd name="T1" fmla="*/ 386 h 773"/>
                  <a:gd name="T2" fmla="*/ 0 w 684"/>
                  <a:gd name="T3" fmla="*/ 386 h 773"/>
                  <a:gd name="T4" fmla="*/ 210 w 684"/>
                  <a:gd name="T5" fmla="*/ 115 h 773"/>
                  <a:gd name="T6" fmla="*/ 285 w 684"/>
                  <a:gd name="T7" fmla="*/ 115 h 773"/>
                  <a:gd name="T8" fmla="*/ 287 w 684"/>
                  <a:gd name="T9" fmla="*/ 15 h 773"/>
                  <a:gd name="T10" fmla="*/ 298 w 684"/>
                  <a:gd name="T11" fmla="*/ 0 h 773"/>
                  <a:gd name="T12" fmla="*/ 341 w 684"/>
                  <a:gd name="T13" fmla="*/ 75 h 773"/>
                  <a:gd name="T14" fmla="*/ 101 w 684"/>
                  <a:gd name="T15" fmla="*/ 386 h 77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84" h="773">
                    <a:moveTo>
                      <a:pt x="202" y="773"/>
                    </a:moveTo>
                    <a:lnTo>
                      <a:pt x="0" y="773"/>
                    </a:lnTo>
                    <a:lnTo>
                      <a:pt x="421" y="230"/>
                    </a:lnTo>
                    <a:lnTo>
                      <a:pt x="572" y="230"/>
                    </a:lnTo>
                    <a:lnTo>
                      <a:pt x="575" y="31"/>
                    </a:lnTo>
                    <a:lnTo>
                      <a:pt x="598" y="0"/>
                    </a:lnTo>
                    <a:lnTo>
                      <a:pt x="684" y="150"/>
                    </a:lnTo>
                    <a:lnTo>
                      <a:pt x="202" y="773"/>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07" name="Freeform 11"/>
              <p:cNvSpPr>
                <a:spLocks noEditPoints="1"/>
              </p:cNvSpPr>
              <p:nvPr/>
            </p:nvSpPr>
            <p:spPr bwMode="auto">
              <a:xfrm>
                <a:off x="2339" y="1649"/>
                <a:ext cx="371" cy="405"/>
              </a:xfrm>
              <a:custGeom>
                <a:avLst/>
                <a:gdLst>
                  <a:gd name="T0" fmla="*/ 101 w 742"/>
                  <a:gd name="T1" fmla="*/ 405 h 811"/>
                  <a:gd name="T2" fmla="*/ 0 w 742"/>
                  <a:gd name="T3" fmla="*/ 405 h 811"/>
                  <a:gd name="T4" fmla="*/ 211 w 742"/>
                  <a:gd name="T5" fmla="*/ 134 h 811"/>
                  <a:gd name="T6" fmla="*/ 312 w 742"/>
                  <a:gd name="T7" fmla="*/ 134 h 811"/>
                  <a:gd name="T8" fmla="*/ 101 w 742"/>
                  <a:gd name="T9" fmla="*/ 405 h 811"/>
                  <a:gd name="T10" fmla="*/ 371 w 742"/>
                  <a:gd name="T11" fmla="*/ 56 h 811"/>
                  <a:gd name="T12" fmla="*/ 339 w 742"/>
                  <a:gd name="T13" fmla="*/ 0 h 811"/>
                  <a:gd name="T14" fmla="*/ 338 w 742"/>
                  <a:gd name="T15" fmla="*/ 100 h 811"/>
                  <a:gd name="T16" fmla="*/ 371 w 742"/>
                  <a:gd name="T17" fmla="*/ 56 h 8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42" h="811">
                    <a:moveTo>
                      <a:pt x="202" y="811"/>
                    </a:moveTo>
                    <a:lnTo>
                      <a:pt x="0" y="811"/>
                    </a:lnTo>
                    <a:lnTo>
                      <a:pt x="421" y="268"/>
                    </a:lnTo>
                    <a:lnTo>
                      <a:pt x="624" y="268"/>
                    </a:lnTo>
                    <a:lnTo>
                      <a:pt x="202" y="811"/>
                    </a:lnTo>
                    <a:close/>
                    <a:moveTo>
                      <a:pt x="742" y="112"/>
                    </a:moveTo>
                    <a:lnTo>
                      <a:pt x="677" y="0"/>
                    </a:lnTo>
                    <a:lnTo>
                      <a:pt x="675" y="201"/>
                    </a:lnTo>
                    <a:lnTo>
                      <a:pt x="742" y="112"/>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08" name="Freeform 12"/>
              <p:cNvSpPr>
                <a:spLocks noEditPoints="1"/>
              </p:cNvSpPr>
              <p:nvPr/>
            </p:nvSpPr>
            <p:spPr bwMode="auto">
              <a:xfrm>
                <a:off x="2288" y="1649"/>
                <a:ext cx="401" cy="405"/>
              </a:xfrm>
              <a:custGeom>
                <a:avLst/>
                <a:gdLst>
                  <a:gd name="T0" fmla="*/ 101 w 800"/>
                  <a:gd name="T1" fmla="*/ 405 h 811"/>
                  <a:gd name="T2" fmla="*/ 0 w 800"/>
                  <a:gd name="T3" fmla="*/ 405 h 811"/>
                  <a:gd name="T4" fmla="*/ 211 w 800"/>
                  <a:gd name="T5" fmla="*/ 134 h 811"/>
                  <a:gd name="T6" fmla="*/ 312 w 800"/>
                  <a:gd name="T7" fmla="*/ 134 h 811"/>
                  <a:gd name="T8" fmla="*/ 101 w 800"/>
                  <a:gd name="T9" fmla="*/ 405 h 811"/>
                  <a:gd name="T10" fmla="*/ 401 w 800"/>
                  <a:gd name="T11" fmla="*/ 19 h 811"/>
                  <a:gd name="T12" fmla="*/ 389 w 800"/>
                  <a:gd name="T13" fmla="*/ 0 h 811"/>
                  <a:gd name="T14" fmla="*/ 389 w 800"/>
                  <a:gd name="T15" fmla="*/ 34 h 811"/>
                  <a:gd name="T16" fmla="*/ 401 w 800"/>
                  <a:gd name="T17" fmla="*/ 19 h 8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00" h="811">
                    <a:moveTo>
                      <a:pt x="202" y="811"/>
                    </a:moveTo>
                    <a:lnTo>
                      <a:pt x="0" y="811"/>
                    </a:lnTo>
                    <a:lnTo>
                      <a:pt x="421" y="268"/>
                    </a:lnTo>
                    <a:lnTo>
                      <a:pt x="623" y="268"/>
                    </a:lnTo>
                    <a:lnTo>
                      <a:pt x="202" y="811"/>
                    </a:lnTo>
                    <a:close/>
                    <a:moveTo>
                      <a:pt x="800" y="38"/>
                    </a:moveTo>
                    <a:lnTo>
                      <a:pt x="777" y="0"/>
                    </a:lnTo>
                    <a:lnTo>
                      <a:pt x="777" y="69"/>
                    </a:lnTo>
                    <a:lnTo>
                      <a:pt x="800" y="38"/>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09" name="Freeform 13"/>
              <p:cNvSpPr>
                <a:spLocks/>
              </p:cNvSpPr>
              <p:nvPr/>
            </p:nvSpPr>
            <p:spPr bwMode="auto">
              <a:xfrm>
                <a:off x="2258" y="1783"/>
                <a:ext cx="291" cy="271"/>
              </a:xfrm>
              <a:custGeom>
                <a:avLst/>
                <a:gdLst>
                  <a:gd name="T0" fmla="*/ 81 w 583"/>
                  <a:gd name="T1" fmla="*/ 271 h 543"/>
                  <a:gd name="T2" fmla="*/ 0 w 583"/>
                  <a:gd name="T3" fmla="*/ 271 h 543"/>
                  <a:gd name="T4" fmla="*/ 0 w 583"/>
                  <a:gd name="T5" fmla="*/ 244 h 543"/>
                  <a:gd name="T6" fmla="*/ 190 w 583"/>
                  <a:gd name="T7" fmla="*/ 0 h 543"/>
                  <a:gd name="T8" fmla="*/ 291 w 583"/>
                  <a:gd name="T9" fmla="*/ 0 h 543"/>
                  <a:gd name="T10" fmla="*/ 81 w 583"/>
                  <a:gd name="T11" fmla="*/ 271 h 54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83" h="543">
                    <a:moveTo>
                      <a:pt x="162" y="543"/>
                    </a:moveTo>
                    <a:lnTo>
                      <a:pt x="0" y="543"/>
                    </a:lnTo>
                    <a:lnTo>
                      <a:pt x="0" y="488"/>
                    </a:lnTo>
                    <a:lnTo>
                      <a:pt x="381" y="0"/>
                    </a:lnTo>
                    <a:lnTo>
                      <a:pt x="583" y="0"/>
                    </a:lnTo>
                    <a:lnTo>
                      <a:pt x="162" y="543"/>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10" name="Freeform 14"/>
              <p:cNvSpPr>
                <a:spLocks/>
              </p:cNvSpPr>
              <p:nvPr/>
            </p:nvSpPr>
            <p:spPr bwMode="auto">
              <a:xfrm>
                <a:off x="2258" y="1783"/>
                <a:ext cx="241" cy="271"/>
              </a:xfrm>
              <a:custGeom>
                <a:avLst/>
                <a:gdLst>
                  <a:gd name="T0" fmla="*/ 31 w 483"/>
                  <a:gd name="T1" fmla="*/ 271 h 543"/>
                  <a:gd name="T2" fmla="*/ 0 w 483"/>
                  <a:gd name="T3" fmla="*/ 271 h 543"/>
                  <a:gd name="T4" fmla="*/ 0 w 483"/>
                  <a:gd name="T5" fmla="*/ 178 h 543"/>
                  <a:gd name="T6" fmla="*/ 139 w 483"/>
                  <a:gd name="T7" fmla="*/ 0 h 543"/>
                  <a:gd name="T8" fmla="*/ 241 w 483"/>
                  <a:gd name="T9" fmla="*/ 0 h 543"/>
                  <a:gd name="T10" fmla="*/ 31 w 483"/>
                  <a:gd name="T11" fmla="*/ 271 h 54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83" h="543">
                    <a:moveTo>
                      <a:pt x="62" y="543"/>
                    </a:moveTo>
                    <a:lnTo>
                      <a:pt x="0" y="543"/>
                    </a:lnTo>
                    <a:lnTo>
                      <a:pt x="0" y="356"/>
                    </a:lnTo>
                    <a:lnTo>
                      <a:pt x="279" y="0"/>
                    </a:lnTo>
                    <a:lnTo>
                      <a:pt x="483" y="0"/>
                    </a:lnTo>
                    <a:lnTo>
                      <a:pt x="62" y="543"/>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11" name="Freeform 15"/>
              <p:cNvSpPr>
                <a:spLocks/>
              </p:cNvSpPr>
              <p:nvPr/>
            </p:nvSpPr>
            <p:spPr bwMode="auto">
              <a:xfrm>
                <a:off x="2258" y="1783"/>
                <a:ext cx="190" cy="244"/>
              </a:xfrm>
              <a:custGeom>
                <a:avLst/>
                <a:gdLst>
                  <a:gd name="T0" fmla="*/ 89 w 381"/>
                  <a:gd name="T1" fmla="*/ 0 h 488"/>
                  <a:gd name="T2" fmla="*/ 190 w 381"/>
                  <a:gd name="T3" fmla="*/ 0 h 488"/>
                  <a:gd name="T4" fmla="*/ 0 w 381"/>
                  <a:gd name="T5" fmla="*/ 244 h 488"/>
                  <a:gd name="T6" fmla="*/ 0 w 381"/>
                  <a:gd name="T7" fmla="*/ 114 h 488"/>
                  <a:gd name="T8" fmla="*/ 89 w 381"/>
                  <a:gd name="T9" fmla="*/ 0 h 4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1" h="488">
                    <a:moveTo>
                      <a:pt x="179" y="0"/>
                    </a:moveTo>
                    <a:lnTo>
                      <a:pt x="381" y="0"/>
                    </a:lnTo>
                    <a:lnTo>
                      <a:pt x="0" y="488"/>
                    </a:lnTo>
                    <a:lnTo>
                      <a:pt x="0" y="228"/>
                    </a:lnTo>
                    <a:lnTo>
                      <a:pt x="179"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12" name="Freeform 16"/>
              <p:cNvSpPr>
                <a:spLocks/>
              </p:cNvSpPr>
              <p:nvPr/>
            </p:nvSpPr>
            <p:spPr bwMode="auto">
              <a:xfrm>
                <a:off x="2258" y="1783"/>
                <a:ext cx="139" cy="178"/>
              </a:xfrm>
              <a:custGeom>
                <a:avLst/>
                <a:gdLst>
                  <a:gd name="T0" fmla="*/ 37 w 279"/>
                  <a:gd name="T1" fmla="*/ 0 h 356"/>
                  <a:gd name="T2" fmla="*/ 139 w 279"/>
                  <a:gd name="T3" fmla="*/ 0 h 356"/>
                  <a:gd name="T4" fmla="*/ 0 w 279"/>
                  <a:gd name="T5" fmla="*/ 178 h 356"/>
                  <a:gd name="T6" fmla="*/ 0 w 279"/>
                  <a:gd name="T7" fmla="*/ 48 h 356"/>
                  <a:gd name="T8" fmla="*/ 37 w 279"/>
                  <a:gd name="T9" fmla="*/ 0 h 3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9" h="356">
                    <a:moveTo>
                      <a:pt x="75" y="0"/>
                    </a:moveTo>
                    <a:lnTo>
                      <a:pt x="279" y="0"/>
                    </a:lnTo>
                    <a:lnTo>
                      <a:pt x="0" y="356"/>
                    </a:lnTo>
                    <a:lnTo>
                      <a:pt x="0" y="96"/>
                    </a:lnTo>
                    <a:lnTo>
                      <a:pt x="75"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13" name="Freeform 17"/>
              <p:cNvSpPr>
                <a:spLocks/>
              </p:cNvSpPr>
              <p:nvPr/>
            </p:nvSpPr>
            <p:spPr bwMode="auto">
              <a:xfrm>
                <a:off x="2258" y="1783"/>
                <a:ext cx="89" cy="114"/>
              </a:xfrm>
              <a:custGeom>
                <a:avLst/>
                <a:gdLst>
                  <a:gd name="T0" fmla="*/ 89 w 179"/>
                  <a:gd name="T1" fmla="*/ 0 h 228"/>
                  <a:gd name="T2" fmla="*/ 0 w 179"/>
                  <a:gd name="T3" fmla="*/ 0 h 228"/>
                  <a:gd name="T4" fmla="*/ 0 w 179"/>
                  <a:gd name="T5" fmla="*/ 114 h 228"/>
                  <a:gd name="T6" fmla="*/ 89 w 179"/>
                  <a:gd name="T7" fmla="*/ 0 h 22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9" h="228">
                    <a:moveTo>
                      <a:pt x="179" y="0"/>
                    </a:moveTo>
                    <a:lnTo>
                      <a:pt x="0" y="0"/>
                    </a:lnTo>
                    <a:lnTo>
                      <a:pt x="0" y="228"/>
                    </a:lnTo>
                    <a:lnTo>
                      <a:pt x="179"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14" name="Freeform 18"/>
              <p:cNvSpPr>
                <a:spLocks/>
              </p:cNvSpPr>
              <p:nvPr/>
            </p:nvSpPr>
            <p:spPr bwMode="auto">
              <a:xfrm>
                <a:off x="2258" y="1783"/>
                <a:ext cx="37" cy="48"/>
              </a:xfrm>
              <a:custGeom>
                <a:avLst/>
                <a:gdLst>
                  <a:gd name="T0" fmla="*/ 37 w 75"/>
                  <a:gd name="T1" fmla="*/ 0 h 96"/>
                  <a:gd name="T2" fmla="*/ 0 w 75"/>
                  <a:gd name="T3" fmla="*/ 0 h 96"/>
                  <a:gd name="T4" fmla="*/ 0 w 75"/>
                  <a:gd name="T5" fmla="*/ 48 h 96"/>
                  <a:gd name="T6" fmla="*/ 37 w 75"/>
                  <a:gd name="T7" fmla="*/ 0 h 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5" h="96">
                    <a:moveTo>
                      <a:pt x="75" y="0"/>
                    </a:moveTo>
                    <a:lnTo>
                      <a:pt x="0" y="0"/>
                    </a:lnTo>
                    <a:lnTo>
                      <a:pt x="0" y="96"/>
                    </a:lnTo>
                    <a:lnTo>
                      <a:pt x="75"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15" name="Freeform 19"/>
              <p:cNvSpPr>
                <a:spLocks/>
              </p:cNvSpPr>
              <p:nvPr/>
            </p:nvSpPr>
            <p:spPr bwMode="auto">
              <a:xfrm>
                <a:off x="2258" y="2047"/>
                <a:ext cx="426" cy="15"/>
              </a:xfrm>
              <a:custGeom>
                <a:avLst/>
                <a:gdLst>
                  <a:gd name="T0" fmla="*/ 426 w 852"/>
                  <a:gd name="T1" fmla="*/ 8 h 29"/>
                  <a:gd name="T2" fmla="*/ 420 w 852"/>
                  <a:gd name="T3" fmla="*/ 0 h 29"/>
                  <a:gd name="T4" fmla="*/ 0 w 852"/>
                  <a:gd name="T5" fmla="*/ 0 h 29"/>
                  <a:gd name="T6" fmla="*/ 0 w 852"/>
                  <a:gd name="T7" fmla="*/ 15 h 29"/>
                  <a:gd name="T8" fmla="*/ 420 w 852"/>
                  <a:gd name="T9" fmla="*/ 15 h 29"/>
                  <a:gd name="T10" fmla="*/ 413 w 852"/>
                  <a:gd name="T11" fmla="*/ 8 h 29"/>
                  <a:gd name="T12" fmla="*/ 426 w 852"/>
                  <a:gd name="T13" fmla="*/ 8 h 29"/>
                  <a:gd name="T14" fmla="*/ 426 w 852"/>
                  <a:gd name="T15" fmla="*/ 0 h 29"/>
                  <a:gd name="T16" fmla="*/ 420 w 852"/>
                  <a:gd name="T17" fmla="*/ 0 h 29"/>
                  <a:gd name="T18" fmla="*/ 426 w 852"/>
                  <a:gd name="T19" fmla="*/ 8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52" h="29">
                    <a:moveTo>
                      <a:pt x="852" y="15"/>
                    </a:moveTo>
                    <a:lnTo>
                      <a:pt x="839" y="0"/>
                    </a:lnTo>
                    <a:lnTo>
                      <a:pt x="0" y="0"/>
                    </a:lnTo>
                    <a:lnTo>
                      <a:pt x="0" y="29"/>
                    </a:lnTo>
                    <a:lnTo>
                      <a:pt x="839" y="29"/>
                    </a:lnTo>
                    <a:lnTo>
                      <a:pt x="826" y="15"/>
                    </a:lnTo>
                    <a:lnTo>
                      <a:pt x="852" y="15"/>
                    </a:lnTo>
                    <a:lnTo>
                      <a:pt x="852" y="0"/>
                    </a:lnTo>
                    <a:lnTo>
                      <a:pt x="839" y="0"/>
                    </a:lnTo>
                    <a:lnTo>
                      <a:pt x="852"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16" name="Freeform 20"/>
              <p:cNvSpPr>
                <a:spLocks/>
              </p:cNvSpPr>
              <p:nvPr/>
            </p:nvSpPr>
            <p:spPr bwMode="auto">
              <a:xfrm>
                <a:off x="2670" y="2054"/>
                <a:ext cx="14" cy="160"/>
              </a:xfrm>
              <a:custGeom>
                <a:avLst/>
                <a:gdLst>
                  <a:gd name="T0" fmla="*/ 1 w 26"/>
                  <a:gd name="T1" fmla="*/ 131 h 320"/>
                  <a:gd name="T2" fmla="*/ 14 w 26"/>
                  <a:gd name="T3" fmla="*/ 135 h 320"/>
                  <a:gd name="T4" fmla="*/ 14 w 26"/>
                  <a:gd name="T5" fmla="*/ 0 h 320"/>
                  <a:gd name="T6" fmla="*/ 0 w 26"/>
                  <a:gd name="T7" fmla="*/ 0 h 320"/>
                  <a:gd name="T8" fmla="*/ 0 w 26"/>
                  <a:gd name="T9" fmla="*/ 135 h 320"/>
                  <a:gd name="T10" fmla="*/ 13 w 26"/>
                  <a:gd name="T11" fmla="*/ 138 h 320"/>
                  <a:gd name="T12" fmla="*/ 0 w 26"/>
                  <a:gd name="T13" fmla="*/ 135 h 320"/>
                  <a:gd name="T14" fmla="*/ 0 w 26"/>
                  <a:gd name="T15" fmla="*/ 160 h 320"/>
                  <a:gd name="T16" fmla="*/ 13 w 26"/>
                  <a:gd name="T17" fmla="*/ 138 h 320"/>
                  <a:gd name="T18" fmla="*/ 1 w 26"/>
                  <a:gd name="T19" fmla="*/ 131 h 3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 h="320">
                    <a:moveTo>
                      <a:pt x="1" y="262"/>
                    </a:moveTo>
                    <a:lnTo>
                      <a:pt x="26" y="269"/>
                    </a:lnTo>
                    <a:lnTo>
                      <a:pt x="26" y="0"/>
                    </a:lnTo>
                    <a:lnTo>
                      <a:pt x="0" y="0"/>
                    </a:lnTo>
                    <a:lnTo>
                      <a:pt x="0" y="269"/>
                    </a:lnTo>
                    <a:lnTo>
                      <a:pt x="25" y="276"/>
                    </a:lnTo>
                    <a:lnTo>
                      <a:pt x="0" y="269"/>
                    </a:lnTo>
                    <a:lnTo>
                      <a:pt x="0" y="320"/>
                    </a:lnTo>
                    <a:lnTo>
                      <a:pt x="25" y="276"/>
                    </a:lnTo>
                    <a:lnTo>
                      <a:pt x="1" y="2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17" name="Freeform 21"/>
              <p:cNvSpPr>
                <a:spLocks/>
              </p:cNvSpPr>
              <p:nvPr/>
            </p:nvSpPr>
            <p:spPr bwMode="auto">
              <a:xfrm>
                <a:off x="2671" y="1916"/>
                <a:ext cx="166" cy="277"/>
              </a:xfrm>
              <a:custGeom>
                <a:avLst/>
                <a:gdLst>
                  <a:gd name="T0" fmla="*/ 153 w 333"/>
                  <a:gd name="T1" fmla="*/ 7 h 553"/>
                  <a:gd name="T2" fmla="*/ 153 w 333"/>
                  <a:gd name="T3" fmla="*/ 0 h 553"/>
                  <a:gd name="T4" fmla="*/ 0 w 333"/>
                  <a:gd name="T5" fmla="*/ 270 h 553"/>
                  <a:gd name="T6" fmla="*/ 12 w 333"/>
                  <a:gd name="T7" fmla="*/ 277 h 553"/>
                  <a:gd name="T8" fmla="*/ 165 w 333"/>
                  <a:gd name="T9" fmla="*/ 7 h 553"/>
                  <a:gd name="T10" fmla="*/ 165 w 333"/>
                  <a:gd name="T11" fmla="*/ 0 h 553"/>
                  <a:gd name="T12" fmla="*/ 165 w 333"/>
                  <a:gd name="T13" fmla="*/ 7 h 553"/>
                  <a:gd name="T14" fmla="*/ 166 w 333"/>
                  <a:gd name="T15" fmla="*/ 4 h 553"/>
                  <a:gd name="T16" fmla="*/ 165 w 333"/>
                  <a:gd name="T17" fmla="*/ 0 h 553"/>
                  <a:gd name="T18" fmla="*/ 153 w 333"/>
                  <a:gd name="T19" fmla="*/ 7 h 5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33" h="553">
                    <a:moveTo>
                      <a:pt x="306" y="14"/>
                    </a:moveTo>
                    <a:lnTo>
                      <a:pt x="306" y="0"/>
                    </a:lnTo>
                    <a:lnTo>
                      <a:pt x="0" y="539"/>
                    </a:lnTo>
                    <a:lnTo>
                      <a:pt x="24" y="553"/>
                    </a:lnTo>
                    <a:lnTo>
                      <a:pt x="330" y="14"/>
                    </a:lnTo>
                    <a:lnTo>
                      <a:pt x="330" y="0"/>
                    </a:lnTo>
                    <a:lnTo>
                      <a:pt x="330" y="14"/>
                    </a:lnTo>
                    <a:lnTo>
                      <a:pt x="333" y="7"/>
                    </a:lnTo>
                    <a:lnTo>
                      <a:pt x="330" y="0"/>
                    </a:lnTo>
                    <a:lnTo>
                      <a:pt x="306"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18" name="Freeform 22"/>
              <p:cNvSpPr>
                <a:spLocks/>
              </p:cNvSpPr>
              <p:nvPr/>
            </p:nvSpPr>
            <p:spPr bwMode="auto">
              <a:xfrm>
                <a:off x="2670" y="1624"/>
                <a:ext cx="166" cy="299"/>
              </a:xfrm>
              <a:custGeom>
                <a:avLst/>
                <a:gdLst>
                  <a:gd name="T0" fmla="*/ 13 w 331"/>
                  <a:gd name="T1" fmla="*/ 25 h 598"/>
                  <a:gd name="T2" fmla="*/ 1 w 331"/>
                  <a:gd name="T3" fmla="*/ 29 h 598"/>
                  <a:gd name="T4" fmla="*/ 154 w 331"/>
                  <a:gd name="T5" fmla="*/ 299 h 598"/>
                  <a:gd name="T6" fmla="*/ 166 w 331"/>
                  <a:gd name="T7" fmla="*/ 292 h 598"/>
                  <a:gd name="T8" fmla="*/ 13 w 331"/>
                  <a:gd name="T9" fmla="*/ 22 h 598"/>
                  <a:gd name="T10" fmla="*/ 0 w 331"/>
                  <a:gd name="T11" fmla="*/ 25 h 598"/>
                  <a:gd name="T12" fmla="*/ 13 w 331"/>
                  <a:gd name="T13" fmla="*/ 22 h 598"/>
                  <a:gd name="T14" fmla="*/ 0 w 331"/>
                  <a:gd name="T15" fmla="*/ 0 h 598"/>
                  <a:gd name="T16" fmla="*/ 0 w 331"/>
                  <a:gd name="T17" fmla="*/ 25 h 598"/>
                  <a:gd name="T18" fmla="*/ 13 w 331"/>
                  <a:gd name="T19" fmla="*/ 25 h 5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31" h="598">
                    <a:moveTo>
                      <a:pt x="26" y="50"/>
                    </a:moveTo>
                    <a:lnTo>
                      <a:pt x="1" y="58"/>
                    </a:lnTo>
                    <a:lnTo>
                      <a:pt x="307" y="598"/>
                    </a:lnTo>
                    <a:lnTo>
                      <a:pt x="331" y="584"/>
                    </a:lnTo>
                    <a:lnTo>
                      <a:pt x="25" y="43"/>
                    </a:lnTo>
                    <a:lnTo>
                      <a:pt x="0" y="50"/>
                    </a:lnTo>
                    <a:lnTo>
                      <a:pt x="25" y="43"/>
                    </a:lnTo>
                    <a:lnTo>
                      <a:pt x="0" y="0"/>
                    </a:lnTo>
                    <a:lnTo>
                      <a:pt x="0" y="50"/>
                    </a:lnTo>
                    <a:lnTo>
                      <a:pt x="2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19" name="Freeform 23"/>
              <p:cNvSpPr>
                <a:spLocks/>
              </p:cNvSpPr>
              <p:nvPr/>
            </p:nvSpPr>
            <p:spPr bwMode="auto">
              <a:xfrm>
                <a:off x="2669" y="1649"/>
                <a:ext cx="15" cy="142"/>
              </a:xfrm>
              <a:custGeom>
                <a:avLst/>
                <a:gdLst>
                  <a:gd name="T0" fmla="*/ 7 w 30"/>
                  <a:gd name="T1" fmla="*/ 142 h 284"/>
                  <a:gd name="T2" fmla="*/ 14 w 30"/>
                  <a:gd name="T3" fmla="*/ 135 h 284"/>
                  <a:gd name="T4" fmla="*/ 15 w 30"/>
                  <a:gd name="T5" fmla="*/ 0 h 284"/>
                  <a:gd name="T6" fmla="*/ 2 w 30"/>
                  <a:gd name="T7" fmla="*/ 0 h 284"/>
                  <a:gd name="T8" fmla="*/ 0 w 30"/>
                  <a:gd name="T9" fmla="*/ 135 h 284"/>
                  <a:gd name="T10" fmla="*/ 7 w 30"/>
                  <a:gd name="T11" fmla="*/ 128 h 284"/>
                  <a:gd name="T12" fmla="*/ 7 w 30"/>
                  <a:gd name="T13" fmla="*/ 142 h 284"/>
                  <a:gd name="T14" fmla="*/ 14 w 30"/>
                  <a:gd name="T15" fmla="*/ 142 h 284"/>
                  <a:gd name="T16" fmla="*/ 14 w 30"/>
                  <a:gd name="T17" fmla="*/ 135 h 284"/>
                  <a:gd name="T18" fmla="*/ 7 w 30"/>
                  <a:gd name="T19" fmla="*/ 142 h 28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0" h="284">
                    <a:moveTo>
                      <a:pt x="14" y="284"/>
                    </a:moveTo>
                    <a:lnTo>
                      <a:pt x="27" y="270"/>
                    </a:lnTo>
                    <a:lnTo>
                      <a:pt x="30" y="0"/>
                    </a:lnTo>
                    <a:lnTo>
                      <a:pt x="4" y="0"/>
                    </a:lnTo>
                    <a:lnTo>
                      <a:pt x="0" y="270"/>
                    </a:lnTo>
                    <a:lnTo>
                      <a:pt x="14" y="255"/>
                    </a:lnTo>
                    <a:lnTo>
                      <a:pt x="14" y="284"/>
                    </a:lnTo>
                    <a:lnTo>
                      <a:pt x="27" y="284"/>
                    </a:lnTo>
                    <a:lnTo>
                      <a:pt x="27" y="270"/>
                    </a:lnTo>
                    <a:lnTo>
                      <a:pt x="14" y="2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20" name="Freeform 24"/>
              <p:cNvSpPr>
                <a:spLocks/>
              </p:cNvSpPr>
              <p:nvPr/>
            </p:nvSpPr>
            <p:spPr bwMode="auto">
              <a:xfrm>
                <a:off x="2251" y="1777"/>
                <a:ext cx="424" cy="14"/>
              </a:xfrm>
              <a:custGeom>
                <a:avLst/>
                <a:gdLst>
                  <a:gd name="T0" fmla="*/ 13 w 849"/>
                  <a:gd name="T1" fmla="*/ 7 h 29"/>
                  <a:gd name="T2" fmla="*/ 6 w 849"/>
                  <a:gd name="T3" fmla="*/ 14 h 29"/>
                  <a:gd name="T4" fmla="*/ 424 w 849"/>
                  <a:gd name="T5" fmla="*/ 14 h 29"/>
                  <a:gd name="T6" fmla="*/ 424 w 849"/>
                  <a:gd name="T7" fmla="*/ 0 h 29"/>
                  <a:gd name="T8" fmla="*/ 6 w 849"/>
                  <a:gd name="T9" fmla="*/ 0 h 29"/>
                  <a:gd name="T10" fmla="*/ 0 w 849"/>
                  <a:gd name="T11" fmla="*/ 7 h 29"/>
                  <a:gd name="T12" fmla="*/ 6 w 849"/>
                  <a:gd name="T13" fmla="*/ 0 h 29"/>
                  <a:gd name="T14" fmla="*/ 0 w 849"/>
                  <a:gd name="T15" fmla="*/ 0 h 29"/>
                  <a:gd name="T16" fmla="*/ 0 w 849"/>
                  <a:gd name="T17" fmla="*/ 7 h 29"/>
                  <a:gd name="T18" fmla="*/ 13 w 849"/>
                  <a:gd name="T19" fmla="*/ 7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49" h="29">
                    <a:moveTo>
                      <a:pt x="26" y="15"/>
                    </a:moveTo>
                    <a:lnTo>
                      <a:pt x="13" y="29"/>
                    </a:lnTo>
                    <a:lnTo>
                      <a:pt x="849" y="29"/>
                    </a:lnTo>
                    <a:lnTo>
                      <a:pt x="849" y="0"/>
                    </a:lnTo>
                    <a:lnTo>
                      <a:pt x="13" y="0"/>
                    </a:lnTo>
                    <a:lnTo>
                      <a:pt x="0" y="15"/>
                    </a:lnTo>
                    <a:lnTo>
                      <a:pt x="13" y="0"/>
                    </a:lnTo>
                    <a:lnTo>
                      <a:pt x="0" y="0"/>
                    </a:lnTo>
                    <a:lnTo>
                      <a:pt x="0" y="15"/>
                    </a:lnTo>
                    <a:lnTo>
                      <a:pt x="26"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21" name="Freeform 25"/>
              <p:cNvSpPr>
                <a:spLocks/>
              </p:cNvSpPr>
              <p:nvPr/>
            </p:nvSpPr>
            <p:spPr bwMode="auto">
              <a:xfrm>
                <a:off x="2251" y="1784"/>
                <a:ext cx="13" cy="278"/>
              </a:xfrm>
              <a:custGeom>
                <a:avLst/>
                <a:gdLst>
                  <a:gd name="T0" fmla="*/ 7 w 26"/>
                  <a:gd name="T1" fmla="*/ 263 h 555"/>
                  <a:gd name="T2" fmla="*/ 13 w 26"/>
                  <a:gd name="T3" fmla="*/ 271 h 555"/>
                  <a:gd name="T4" fmla="*/ 13 w 26"/>
                  <a:gd name="T5" fmla="*/ 0 h 555"/>
                  <a:gd name="T6" fmla="*/ 0 w 26"/>
                  <a:gd name="T7" fmla="*/ 0 h 555"/>
                  <a:gd name="T8" fmla="*/ 0 w 26"/>
                  <a:gd name="T9" fmla="*/ 271 h 555"/>
                  <a:gd name="T10" fmla="*/ 7 w 26"/>
                  <a:gd name="T11" fmla="*/ 278 h 555"/>
                  <a:gd name="T12" fmla="*/ 0 w 26"/>
                  <a:gd name="T13" fmla="*/ 271 h 555"/>
                  <a:gd name="T14" fmla="*/ 0 w 26"/>
                  <a:gd name="T15" fmla="*/ 278 h 555"/>
                  <a:gd name="T16" fmla="*/ 7 w 26"/>
                  <a:gd name="T17" fmla="*/ 278 h 555"/>
                  <a:gd name="T18" fmla="*/ 7 w 26"/>
                  <a:gd name="T19" fmla="*/ 263 h 55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 h="555">
                    <a:moveTo>
                      <a:pt x="13" y="526"/>
                    </a:moveTo>
                    <a:lnTo>
                      <a:pt x="26" y="541"/>
                    </a:lnTo>
                    <a:lnTo>
                      <a:pt x="26" y="0"/>
                    </a:lnTo>
                    <a:lnTo>
                      <a:pt x="0" y="0"/>
                    </a:lnTo>
                    <a:lnTo>
                      <a:pt x="0" y="541"/>
                    </a:lnTo>
                    <a:lnTo>
                      <a:pt x="13" y="555"/>
                    </a:lnTo>
                    <a:lnTo>
                      <a:pt x="0" y="541"/>
                    </a:lnTo>
                    <a:lnTo>
                      <a:pt x="0" y="555"/>
                    </a:lnTo>
                    <a:lnTo>
                      <a:pt x="13" y="555"/>
                    </a:lnTo>
                    <a:lnTo>
                      <a:pt x="13" y="5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22" name="Rectangle 26"/>
              <p:cNvSpPr>
                <a:spLocks noChangeArrowheads="1"/>
              </p:cNvSpPr>
              <p:nvPr/>
            </p:nvSpPr>
            <p:spPr bwMode="auto">
              <a:xfrm>
                <a:off x="4509" y="1643"/>
                <a:ext cx="259" cy="570"/>
              </a:xfrm>
              <a:prstGeom prst="rect">
                <a:avLst/>
              </a:prstGeom>
              <a:solidFill>
                <a:srgbClr val="36363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9523" name="Freeform 27"/>
              <p:cNvSpPr>
                <a:spLocks/>
              </p:cNvSpPr>
              <p:nvPr/>
            </p:nvSpPr>
            <p:spPr bwMode="auto">
              <a:xfrm>
                <a:off x="4509" y="1630"/>
                <a:ext cx="270" cy="26"/>
              </a:xfrm>
              <a:custGeom>
                <a:avLst/>
                <a:gdLst>
                  <a:gd name="T0" fmla="*/ 270 w 542"/>
                  <a:gd name="T1" fmla="*/ 13 h 51"/>
                  <a:gd name="T2" fmla="*/ 258 w 542"/>
                  <a:gd name="T3" fmla="*/ 0 h 51"/>
                  <a:gd name="T4" fmla="*/ 0 w 542"/>
                  <a:gd name="T5" fmla="*/ 0 h 51"/>
                  <a:gd name="T6" fmla="*/ 0 w 542"/>
                  <a:gd name="T7" fmla="*/ 26 h 51"/>
                  <a:gd name="T8" fmla="*/ 258 w 542"/>
                  <a:gd name="T9" fmla="*/ 26 h 51"/>
                  <a:gd name="T10" fmla="*/ 247 w 542"/>
                  <a:gd name="T11" fmla="*/ 13 h 51"/>
                  <a:gd name="T12" fmla="*/ 270 w 542"/>
                  <a:gd name="T13" fmla="*/ 13 h 51"/>
                  <a:gd name="T14" fmla="*/ 270 w 542"/>
                  <a:gd name="T15" fmla="*/ 0 h 51"/>
                  <a:gd name="T16" fmla="*/ 258 w 542"/>
                  <a:gd name="T17" fmla="*/ 0 h 51"/>
                  <a:gd name="T18" fmla="*/ 270 w 542"/>
                  <a:gd name="T19" fmla="*/ 13 h 5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42" h="51">
                    <a:moveTo>
                      <a:pt x="542" y="26"/>
                    </a:moveTo>
                    <a:lnTo>
                      <a:pt x="518" y="0"/>
                    </a:lnTo>
                    <a:lnTo>
                      <a:pt x="0" y="0"/>
                    </a:lnTo>
                    <a:lnTo>
                      <a:pt x="0" y="51"/>
                    </a:lnTo>
                    <a:lnTo>
                      <a:pt x="518" y="51"/>
                    </a:lnTo>
                    <a:lnTo>
                      <a:pt x="495" y="26"/>
                    </a:lnTo>
                    <a:lnTo>
                      <a:pt x="542" y="26"/>
                    </a:lnTo>
                    <a:lnTo>
                      <a:pt x="542" y="0"/>
                    </a:lnTo>
                    <a:lnTo>
                      <a:pt x="518" y="0"/>
                    </a:lnTo>
                    <a:lnTo>
                      <a:pt x="542"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24" name="Freeform 28"/>
              <p:cNvSpPr>
                <a:spLocks/>
              </p:cNvSpPr>
              <p:nvPr/>
            </p:nvSpPr>
            <p:spPr bwMode="auto">
              <a:xfrm>
                <a:off x="4756" y="1643"/>
                <a:ext cx="23" cy="583"/>
              </a:xfrm>
              <a:custGeom>
                <a:avLst/>
                <a:gdLst>
                  <a:gd name="T0" fmla="*/ 11 w 47"/>
                  <a:gd name="T1" fmla="*/ 583 h 1166"/>
                  <a:gd name="T2" fmla="*/ 23 w 47"/>
                  <a:gd name="T3" fmla="*/ 571 h 1166"/>
                  <a:gd name="T4" fmla="*/ 23 w 47"/>
                  <a:gd name="T5" fmla="*/ 0 h 1166"/>
                  <a:gd name="T6" fmla="*/ 0 w 47"/>
                  <a:gd name="T7" fmla="*/ 0 h 1166"/>
                  <a:gd name="T8" fmla="*/ 0 w 47"/>
                  <a:gd name="T9" fmla="*/ 571 h 1166"/>
                  <a:gd name="T10" fmla="*/ 11 w 47"/>
                  <a:gd name="T11" fmla="*/ 558 h 1166"/>
                  <a:gd name="T12" fmla="*/ 11 w 47"/>
                  <a:gd name="T13" fmla="*/ 583 h 1166"/>
                  <a:gd name="T14" fmla="*/ 23 w 47"/>
                  <a:gd name="T15" fmla="*/ 583 h 1166"/>
                  <a:gd name="T16" fmla="*/ 23 w 47"/>
                  <a:gd name="T17" fmla="*/ 571 h 1166"/>
                  <a:gd name="T18" fmla="*/ 11 w 47"/>
                  <a:gd name="T19" fmla="*/ 583 h 11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 h="1166">
                    <a:moveTo>
                      <a:pt x="23" y="1166"/>
                    </a:moveTo>
                    <a:lnTo>
                      <a:pt x="47" y="1141"/>
                    </a:lnTo>
                    <a:lnTo>
                      <a:pt x="47" y="0"/>
                    </a:lnTo>
                    <a:lnTo>
                      <a:pt x="0" y="0"/>
                    </a:lnTo>
                    <a:lnTo>
                      <a:pt x="0" y="1141"/>
                    </a:lnTo>
                    <a:lnTo>
                      <a:pt x="23" y="1116"/>
                    </a:lnTo>
                    <a:lnTo>
                      <a:pt x="23" y="1166"/>
                    </a:lnTo>
                    <a:lnTo>
                      <a:pt x="47" y="1166"/>
                    </a:lnTo>
                    <a:lnTo>
                      <a:pt x="47" y="1141"/>
                    </a:lnTo>
                    <a:lnTo>
                      <a:pt x="23" y="11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25" name="Freeform 29"/>
              <p:cNvSpPr>
                <a:spLocks/>
              </p:cNvSpPr>
              <p:nvPr/>
            </p:nvSpPr>
            <p:spPr bwMode="auto">
              <a:xfrm>
                <a:off x="4497" y="2201"/>
                <a:ext cx="271" cy="25"/>
              </a:xfrm>
              <a:custGeom>
                <a:avLst/>
                <a:gdLst>
                  <a:gd name="T0" fmla="*/ 0 w 541"/>
                  <a:gd name="T1" fmla="*/ 13 h 50"/>
                  <a:gd name="T2" fmla="*/ 12 w 541"/>
                  <a:gd name="T3" fmla="*/ 25 h 50"/>
                  <a:gd name="T4" fmla="*/ 271 w 541"/>
                  <a:gd name="T5" fmla="*/ 25 h 50"/>
                  <a:gd name="T6" fmla="*/ 271 w 541"/>
                  <a:gd name="T7" fmla="*/ 0 h 50"/>
                  <a:gd name="T8" fmla="*/ 12 w 541"/>
                  <a:gd name="T9" fmla="*/ 0 h 50"/>
                  <a:gd name="T10" fmla="*/ 24 w 541"/>
                  <a:gd name="T11" fmla="*/ 13 h 50"/>
                  <a:gd name="T12" fmla="*/ 0 w 541"/>
                  <a:gd name="T13" fmla="*/ 13 h 50"/>
                  <a:gd name="T14" fmla="*/ 0 w 541"/>
                  <a:gd name="T15" fmla="*/ 25 h 50"/>
                  <a:gd name="T16" fmla="*/ 12 w 541"/>
                  <a:gd name="T17" fmla="*/ 25 h 50"/>
                  <a:gd name="T18" fmla="*/ 0 w 541"/>
                  <a:gd name="T19" fmla="*/ 13 h 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41" h="50">
                    <a:moveTo>
                      <a:pt x="0" y="25"/>
                    </a:moveTo>
                    <a:lnTo>
                      <a:pt x="23" y="50"/>
                    </a:lnTo>
                    <a:lnTo>
                      <a:pt x="541" y="50"/>
                    </a:lnTo>
                    <a:lnTo>
                      <a:pt x="541" y="0"/>
                    </a:lnTo>
                    <a:lnTo>
                      <a:pt x="23" y="0"/>
                    </a:lnTo>
                    <a:lnTo>
                      <a:pt x="47" y="25"/>
                    </a:lnTo>
                    <a:lnTo>
                      <a:pt x="0" y="25"/>
                    </a:lnTo>
                    <a:lnTo>
                      <a:pt x="0" y="50"/>
                    </a:lnTo>
                    <a:lnTo>
                      <a:pt x="23" y="50"/>
                    </a:lnTo>
                    <a:lnTo>
                      <a:pt x="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26" name="Freeform 30"/>
              <p:cNvSpPr>
                <a:spLocks/>
              </p:cNvSpPr>
              <p:nvPr/>
            </p:nvSpPr>
            <p:spPr bwMode="auto">
              <a:xfrm>
                <a:off x="4497" y="1630"/>
                <a:ext cx="23" cy="583"/>
              </a:xfrm>
              <a:custGeom>
                <a:avLst/>
                <a:gdLst>
                  <a:gd name="T0" fmla="*/ 11 w 47"/>
                  <a:gd name="T1" fmla="*/ 0 h 1167"/>
                  <a:gd name="T2" fmla="*/ 0 w 47"/>
                  <a:gd name="T3" fmla="*/ 13 h 1167"/>
                  <a:gd name="T4" fmla="*/ 0 w 47"/>
                  <a:gd name="T5" fmla="*/ 583 h 1167"/>
                  <a:gd name="T6" fmla="*/ 23 w 47"/>
                  <a:gd name="T7" fmla="*/ 583 h 1167"/>
                  <a:gd name="T8" fmla="*/ 23 w 47"/>
                  <a:gd name="T9" fmla="*/ 13 h 1167"/>
                  <a:gd name="T10" fmla="*/ 11 w 47"/>
                  <a:gd name="T11" fmla="*/ 25 h 1167"/>
                  <a:gd name="T12" fmla="*/ 11 w 47"/>
                  <a:gd name="T13" fmla="*/ 0 h 1167"/>
                  <a:gd name="T14" fmla="*/ 0 w 47"/>
                  <a:gd name="T15" fmla="*/ 0 h 1167"/>
                  <a:gd name="T16" fmla="*/ 0 w 47"/>
                  <a:gd name="T17" fmla="*/ 13 h 1167"/>
                  <a:gd name="T18" fmla="*/ 11 w 47"/>
                  <a:gd name="T19" fmla="*/ 0 h 11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 h="1167">
                    <a:moveTo>
                      <a:pt x="23" y="0"/>
                    </a:moveTo>
                    <a:lnTo>
                      <a:pt x="0" y="26"/>
                    </a:lnTo>
                    <a:lnTo>
                      <a:pt x="0" y="1167"/>
                    </a:lnTo>
                    <a:lnTo>
                      <a:pt x="47" y="1167"/>
                    </a:lnTo>
                    <a:lnTo>
                      <a:pt x="47" y="26"/>
                    </a:lnTo>
                    <a:lnTo>
                      <a:pt x="23" y="51"/>
                    </a:lnTo>
                    <a:lnTo>
                      <a:pt x="23" y="0"/>
                    </a:lnTo>
                    <a:lnTo>
                      <a:pt x="0" y="0"/>
                    </a:lnTo>
                    <a:lnTo>
                      <a:pt x="0" y="26"/>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27" name="Rectangle 31"/>
              <p:cNvSpPr>
                <a:spLocks noChangeArrowheads="1"/>
              </p:cNvSpPr>
              <p:nvPr/>
            </p:nvSpPr>
            <p:spPr bwMode="auto">
              <a:xfrm>
                <a:off x="4452" y="1621"/>
                <a:ext cx="42" cy="614"/>
              </a:xfrm>
              <a:prstGeom prst="rect">
                <a:avLst/>
              </a:prstGeom>
              <a:solidFill>
                <a:srgbClr val="1617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9528" name="Freeform 32"/>
              <p:cNvSpPr>
                <a:spLocks/>
              </p:cNvSpPr>
              <p:nvPr/>
            </p:nvSpPr>
            <p:spPr bwMode="auto">
              <a:xfrm>
                <a:off x="4452" y="1608"/>
                <a:ext cx="54" cy="26"/>
              </a:xfrm>
              <a:custGeom>
                <a:avLst/>
                <a:gdLst>
                  <a:gd name="T0" fmla="*/ 54 w 108"/>
                  <a:gd name="T1" fmla="*/ 13 h 51"/>
                  <a:gd name="T2" fmla="*/ 43 w 108"/>
                  <a:gd name="T3" fmla="*/ 0 h 51"/>
                  <a:gd name="T4" fmla="*/ 0 w 108"/>
                  <a:gd name="T5" fmla="*/ 0 h 51"/>
                  <a:gd name="T6" fmla="*/ 0 w 108"/>
                  <a:gd name="T7" fmla="*/ 26 h 51"/>
                  <a:gd name="T8" fmla="*/ 43 w 108"/>
                  <a:gd name="T9" fmla="*/ 26 h 51"/>
                  <a:gd name="T10" fmla="*/ 31 w 108"/>
                  <a:gd name="T11" fmla="*/ 13 h 51"/>
                  <a:gd name="T12" fmla="*/ 54 w 108"/>
                  <a:gd name="T13" fmla="*/ 13 h 51"/>
                  <a:gd name="T14" fmla="*/ 54 w 108"/>
                  <a:gd name="T15" fmla="*/ 0 h 51"/>
                  <a:gd name="T16" fmla="*/ 43 w 108"/>
                  <a:gd name="T17" fmla="*/ 0 h 51"/>
                  <a:gd name="T18" fmla="*/ 54 w 108"/>
                  <a:gd name="T19" fmla="*/ 13 h 5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8" h="51">
                    <a:moveTo>
                      <a:pt x="108" y="25"/>
                    </a:moveTo>
                    <a:lnTo>
                      <a:pt x="85" y="0"/>
                    </a:lnTo>
                    <a:lnTo>
                      <a:pt x="0" y="0"/>
                    </a:lnTo>
                    <a:lnTo>
                      <a:pt x="0" y="51"/>
                    </a:lnTo>
                    <a:lnTo>
                      <a:pt x="85" y="51"/>
                    </a:lnTo>
                    <a:lnTo>
                      <a:pt x="61" y="25"/>
                    </a:lnTo>
                    <a:lnTo>
                      <a:pt x="108" y="25"/>
                    </a:lnTo>
                    <a:lnTo>
                      <a:pt x="108" y="0"/>
                    </a:lnTo>
                    <a:lnTo>
                      <a:pt x="85" y="0"/>
                    </a:lnTo>
                    <a:lnTo>
                      <a:pt x="108"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29" name="Freeform 33"/>
              <p:cNvSpPr>
                <a:spLocks/>
              </p:cNvSpPr>
              <p:nvPr/>
            </p:nvSpPr>
            <p:spPr bwMode="auto">
              <a:xfrm>
                <a:off x="4483" y="1621"/>
                <a:ext cx="23" cy="627"/>
              </a:xfrm>
              <a:custGeom>
                <a:avLst/>
                <a:gdLst>
                  <a:gd name="T0" fmla="*/ 12 w 47"/>
                  <a:gd name="T1" fmla="*/ 627 h 1254"/>
                  <a:gd name="T2" fmla="*/ 23 w 47"/>
                  <a:gd name="T3" fmla="*/ 614 h 1254"/>
                  <a:gd name="T4" fmla="*/ 23 w 47"/>
                  <a:gd name="T5" fmla="*/ 0 h 1254"/>
                  <a:gd name="T6" fmla="*/ 0 w 47"/>
                  <a:gd name="T7" fmla="*/ 0 h 1254"/>
                  <a:gd name="T8" fmla="*/ 0 w 47"/>
                  <a:gd name="T9" fmla="*/ 614 h 1254"/>
                  <a:gd name="T10" fmla="*/ 12 w 47"/>
                  <a:gd name="T11" fmla="*/ 602 h 1254"/>
                  <a:gd name="T12" fmla="*/ 12 w 47"/>
                  <a:gd name="T13" fmla="*/ 627 h 1254"/>
                  <a:gd name="T14" fmla="*/ 23 w 47"/>
                  <a:gd name="T15" fmla="*/ 627 h 1254"/>
                  <a:gd name="T16" fmla="*/ 23 w 47"/>
                  <a:gd name="T17" fmla="*/ 614 h 1254"/>
                  <a:gd name="T18" fmla="*/ 12 w 47"/>
                  <a:gd name="T19" fmla="*/ 627 h 12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 h="1254">
                    <a:moveTo>
                      <a:pt x="24" y="1254"/>
                    </a:moveTo>
                    <a:lnTo>
                      <a:pt x="47" y="1228"/>
                    </a:lnTo>
                    <a:lnTo>
                      <a:pt x="47" y="0"/>
                    </a:lnTo>
                    <a:lnTo>
                      <a:pt x="0" y="0"/>
                    </a:lnTo>
                    <a:lnTo>
                      <a:pt x="0" y="1228"/>
                    </a:lnTo>
                    <a:lnTo>
                      <a:pt x="24" y="1203"/>
                    </a:lnTo>
                    <a:lnTo>
                      <a:pt x="24" y="1254"/>
                    </a:lnTo>
                    <a:lnTo>
                      <a:pt x="47" y="1254"/>
                    </a:lnTo>
                    <a:lnTo>
                      <a:pt x="47" y="1228"/>
                    </a:lnTo>
                    <a:lnTo>
                      <a:pt x="24" y="12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30" name="Freeform 34"/>
              <p:cNvSpPr>
                <a:spLocks/>
              </p:cNvSpPr>
              <p:nvPr/>
            </p:nvSpPr>
            <p:spPr bwMode="auto">
              <a:xfrm>
                <a:off x="4440" y="2223"/>
                <a:ext cx="54" cy="25"/>
              </a:xfrm>
              <a:custGeom>
                <a:avLst/>
                <a:gdLst>
                  <a:gd name="T0" fmla="*/ 0 w 109"/>
                  <a:gd name="T1" fmla="*/ 12 h 51"/>
                  <a:gd name="T2" fmla="*/ 12 w 109"/>
                  <a:gd name="T3" fmla="*/ 25 h 51"/>
                  <a:gd name="T4" fmla="*/ 54 w 109"/>
                  <a:gd name="T5" fmla="*/ 25 h 51"/>
                  <a:gd name="T6" fmla="*/ 54 w 109"/>
                  <a:gd name="T7" fmla="*/ 0 h 51"/>
                  <a:gd name="T8" fmla="*/ 12 w 109"/>
                  <a:gd name="T9" fmla="*/ 0 h 51"/>
                  <a:gd name="T10" fmla="*/ 23 w 109"/>
                  <a:gd name="T11" fmla="*/ 12 h 51"/>
                  <a:gd name="T12" fmla="*/ 0 w 109"/>
                  <a:gd name="T13" fmla="*/ 12 h 51"/>
                  <a:gd name="T14" fmla="*/ 0 w 109"/>
                  <a:gd name="T15" fmla="*/ 25 h 51"/>
                  <a:gd name="T16" fmla="*/ 12 w 109"/>
                  <a:gd name="T17" fmla="*/ 25 h 51"/>
                  <a:gd name="T18" fmla="*/ 0 w 109"/>
                  <a:gd name="T19" fmla="*/ 12 h 5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9" h="51">
                    <a:moveTo>
                      <a:pt x="0" y="25"/>
                    </a:moveTo>
                    <a:lnTo>
                      <a:pt x="24" y="51"/>
                    </a:lnTo>
                    <a:lnTo>
                      <a:pt x="109" y="51"/>
                    </a:lnTo>
                    <a:lnTo>
                      <a:pt x="109" y="0"/>
                    </a:lnTo>
                    <a:lnTo>
                      <a:pt x="24" y="0"/>
                    </a:lnTo>
                    <a:lnTo>
                      <a:pt x="47" y="25"/>
                    </a:lnTo>
                    <a:lnTo>
                      <a:pt x="0" y="25"/>
                    </a:lnTo>
                    <a:lnTo>
                      <a:pt x="0" y="51"/>
                    </a:lnTo>
                    <a:lnTo>
                      <a:pt x="24" y="51"/>
                    </a:lnTo>
                    <a:lnTo>
                      <a:pt x="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31" name="Freeform 35"/>
              <p:cNvSpPr>
                <a:spLocks/>
              </p:cNvSpPr>
              <p:nvPr/>
            </p:nvSpPr>
            <p:spPr bwMode="auto">
              <a:xfrm>
                <a:off x="4440" y="1608"/>
                <a:ext cx="24" cy="627"/>
              </a:xfrm>
              <a:custGeom>
                <a:avLst/>
                <a:gdLst>
                  <a:gd name="T0" fmla="*/ 12 w 47"/>
                  <a:gd name="T1" fmla="*/ 0 h 1253"/>
                  <a:gd name="T2" fmla="*/ 0 w 47"/>
                  <a:gd name="T3" fmla="*/ 13 h 1253"/>
                  <a:gd name="T4" fmla="*/ 0 w 47"/>
                  <a:gd name="T5" fmla="*/ 627 h 1253"/>
                  <a:gd name="T6" fmla="*/ 24 w 47"/>
                  <a:gd name="T7" fmla="*/ 627 h 1253"/>
                  <a:gd name="T8" fmla="*/ 24 w 47"/>
                  <a:gd name="T9" fmla="*/ 13 h 1253"/>
                  <a:gd name="T10" fmla="*/ 12 w 47"/>
                  <a:gd name="T11" fmla="*/ 26 h 1253"/>
                  <a:gd name="T12" fmla="*/ 12 w 47"/>
                  <a:gd name="T13" fmla="*/ 0 h 1253"/>
                  <a:gd name="T14" fmla="*/ 0 w 47"/>
                  <a:gd name="T15" fmla="*/ 0 h 1253"/>
                  <a:gd name="T16" fmla="*/ 0 w 47"/>
                  <a:gd name="T17" fmla="*/ 13 h 1253"/>
                  <a:gd name="T18" fmla="*/ 12 w 47"/>
                  <a:gd name="T19" fmla="*/ 0 h 1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 h="1253">
                    <a:moveTo>
                      <a:pt x="24" y="0"/>
                    </a:moveTo>
                    <a:lnTo>
                      <a:pt x="0" y="25"/>
                    </a:lnTo>
                    <a:lnTo>
                      <a:pt x="0" y="1253"/>
                    </a:lnTo>
                    <a:lnTo>
                      <a:pt x="47" y="1253"/>
                    </a:lnTo>
                    <a:lnTo>
                      <a:pt x="47" y="25"/>
                    </a:lnTo>
                    <a:lnTo>
                      <a:pt x="24" y="51"/>
                    </a:lnTo>
                    <a:lnTo>
                      <a:pt x="24" y="0"/>
                    </a:lnTo>
                    <a:lnTo>
                      <a:pt x="0" y="0"/>
                    </a:lnTo>
                    <a:lnTo>
                      <a:pt x="0" y="25"/>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32" name="Rectangle 36"/>
              <p:cNvSpPr>
                <a:spLocks noChangeArrowheads="1"/>
              </p:cNvSpPr>
              <p:nvPr/>
            </p:nvSpPr>
            <p:spPr bwMode="auto">
              <a:xfrm>
                <a:off x="4758" y="1621"/>
                <a:ext cx="43" cy="614"/>
              </a:xfrm>
              <a:prstGeom prst="rect">
                <a:avLst/>
              </a:prstGeom>
              <a:solidFill>
                <a:srgbClr val="1617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9533" name="Freeform 37"/>
              <p:cNvSpPr>
                <a:spLocks/>
              </p:cNvSpPr>
              <p:nvPr/>
            </p:nvSpPr>
            <p:spPr bwMode="auto">
              <a:xfrm>
                <a:off x="4758" y="1608"/>
                <a:ext cx="55" cy="26"/>
              </a:xfrm>
              <a:custGeom>
                <a:avLst/>
                <a:gdLst>
                  <a:gd name="T0" fmla="*/ 55 w 109"/>
                  <a:gd name="T1" fmla="*/ 13 h 51"/>
                  <a:gd name="T2" fmla="*/ 43 w 109"/>
                  <a:gd name="T3" fmla="*/ 0 h 51"/>
                  <a:gd name="T4" fmla="*/ 0 w 109"/>
                  <a:gd name="T5" fmla="*/ 0 h 51"/>
                  <a:gd name="T6" fmla="*/ 0 w 109"/>
                  <a:gd name="T7" fmla="*/ 26 h 51"/>
                  <a:gd name="T8" fmla="*/ 43 w 109"/>
                  <a:gd name="T9" fmla="*/ 26 h 51"/>
                  <a:gd name="T10" fmla="*/ 31 w 109"/>
                  <a:gd name="T11" fmla="*/ 13 h 51"/>
                  <a:gd name="T12" fmla="*/ 55 w 109"/>
                  <a:gd name="T13" fmla="*/ 13 h 51"/>
                  <a:gd name="T14" fmla="*/ 55 w 109"/>
                  <a:gd name="T15" fmla="*/ 0 h 51"/>
                  <a:gd name="T16" fmla="*/ 43 w 109"/>
                  <a:gd name="T17" fmla="*/ 0 h 51"/>
                  <a:gd name="T18" fmla="*/ 55 w 109"/>
                  <a:gd name="T19" fmla="*/ 13 h 5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9" h="51">
                    <a:moveTo>
                      <a:pt x="109" y="25"/>
                    </a:moveTo>
                    <a:lnTo>
                      <a:pt x="85" y="0"/>
                    </a:lnTo>
                    <a:lnTo>
                      <a:pt x="0" y="0"/>
                    </a:lnTo>
                    <a:lnTo>
                      <a:pt x="0" y="51"/>
                    </a:lnTo>
                    <a:lnTo>
                      <a:pt x="85" y="51"/>
                    </a:lnTo>
                    <a:lnTo>
                      <a:pt x="62" y="25"/>
                    </a:lnTo>
                    <a:lnTo>
                      <a:pt x="109" y="25"/>
                    </a:lnTo>
                    <a:lnTo>
                      <a:pt x="109" y="0"/>
                    </a:lnTo>
                    <a:lnTo>
                      <a:pt x="85" y="0"/>
                    </a:lnTo>
                    <a:lnTo>
                      <a:pt x="109"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34" name="Freeform 38"/>
              <p:cNvSpPr>
                <a:spLocks/>
              </p:cNvSpPr>
              <p:nvPr/>
            </p:nvSpPr>
            <p:spPr bwMode="auto">
              <a:xfrm>
                <a:off x="4789" y="1621"/>
                <a:ext cx="24" cy="627"/>
              </a:xfrm>
              <a:custGeom>
                <a:avLst/>
                <a:gdLst>
                  <a:gd name="T0" fmla="*/ 12 w 47"/>
                  <a:gd name="T1" fmla="*/ 627 h 1254"/>
                  <a:gd name="T2" fmla="*/ 24 w 47"/>
                  <a:gd name="T3" fmla="*/ 614 h 1254"/>
                  <a:gd name="T4" fmla="*/ 24 w 47"/>
                  <a:gd name="T5" fmla="*/ 0 h 1254"/>
                  <a:gd name="T6" fmla="*/ 0 w 47"/>
                  <a:gd name="T7" fmla="*/ 0 h 1254"/>
                  <a:gd name="T8" fmla="*/ 0 w 47"/>
                  <a:gd name="T9" fmla="*/ 614 h 1254"/>
                  <a:gd name="T10" fmla="*/ 12 w 47"/>
                  <a:gd name="T11" fmla="*/ 602 h 1254"/>
                  <a:gd name="T12" fmla="*/ 12 w 47"/>
                  <a:gd name="T13" fmla="*/ 627 h 1254"/>
                  <a:gd name="T14" fmla="*/ 24 w 47"/>
                  <a:gd name="T15" fmla="*/ 627 h 1254"/>
                  <a:gd name="T16" fmla="*/ 24 w 47"/>
                  <a:gd name="T17" fmla="*/ 614 h 1254"/>
                  <a:gd name="T18" fmla="*/ 12 w 47"/>
                  <a:gd name="T19" fmla="*/ 627 h 12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 h="1254">
                    <a:moveTo>
                      <a:pt x="23" y="1254"/>
                    </a:moveTo>
                    <a:lnTo>
                      <a:pt x="47" y="1228"/>
                    </a:lnTo>
                    <a:lnTo>
                      <a:pt x="47" y="0"/>
                    </a:lnTo>
                    <a:lnTo>
                      <a:pt x="0" y="0"/>
                    </a:lnTo>
                    <a:lnTo>
                      <a:pt x="0" y="1228"/>
                    </a:lnTo>
                    <a:lnTo>
                      <a:pt x="23" y="1203"/>
                    </a:lnTo>
                    <a:lnTo>
                      <a:pt x="23" y="1254"/>
                    </a:lnTo>
                    <a:lnTo>
                      <a:pt x="47" y="1254"/>
                    </a:lnTo>
                    <a:lnTo>
                      <a:pt x="47" y="1228"/>
                    </a:lnTo>
                    <a:lnTo>
                      <a:pt x="23" y="12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35" name="Freeform 39"/>
              <p:cNvSpPr>
                <a:spLocks/>
              </p:cNvSpPr>
              <p:nvPr/>
            </p:nvSpPr>
            <p:spPr bwMode="auto">
              <a:xfrm>
                <a:off x="4747" y="2223"/>
                <a:ext cx="54" cy="25"/>
              </a:xfrm>
              <a:custGeom>
                <a:avLst/>
                <a:gdLst>
                  <a:gd name="T0" fmla="*/ 0 w 108"/>
                  <a:gd name="T1" fmla="*/ 12 h 51"/>
                  <a:gd name="T2" fmla="*/ 12 w 108"/>
                  <a:gd name="T3" fmla="*/ 25 h 51"/>
                  <a:gd name="T4" fmla="*/ 54 w 108"/>
                  <a:gd name="T5" fmla="*/ 25 h 51"/>
                  <a:gd name="T6" fmla="*/ 54 w 108"/>
                  <a:gd name="T7" fmla="*/ 0 h 51"/>
                  <a:gd name="T8" fmla="*/ 12 w 108"/>
                  <a:gd name="T9" fmla="*/ 0 h 51"/>
                  <a:gd name="T10" fmla="*/ 23 w 108"/>
                  <a:gd name="T11" fmla="*/ 12 h 51"/>
                  <a:gd name="T12" fmla="*/ 0 w 108"/>
                  <a:gd name="T13" fmla="*/ 12 h 51"/>
                  <a:gd name="T14" fmla="*/ 0 w 108"/>
                  <a:gd name="T15" fmla="*/ 25 h 51"/>
                  <a:gd name="T16" fmla="*/ 12 w 108"/>
                  <a:gd name="T17" fmla="*/ 25 h 51"/>
                  <a:gd name="T18" fmla="*/ 0 w 108"/>
                  <a:gd name="T19" fmla="*/ 12 h 5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8" h="51">
                    <a:moveTo>
                      <a:pt x="0" y="25"/>
                    </a:moveTo>
                    <a:lnTo>
                      <a:pt x="23" y="51"/>
                    </a:lnTo>
                    <a:lnTo>
                      <a:pt x="108" y="51"/>
                    </a:lnTo>
                    <a:lnTo>
                      <a:pt x="108" y="0"/>
                    </a:lnTo>
                    <a:lnTo>
                      <a:pt x="23" y="0"/>
                    </a:lnTo>
                    <a:lnTo>
                      <a:pt x="46" y="25"/>
                    </a:lnTo>
                    <a:lnTo>
                      <a:pt x="0" y="25"/>
                    </a:lnTo>
                    <a:lnTo>
                      <a:pt x="0" y="51"/>
                    </a:lnTo>
                    <a:lnTo>
                      <a:pt x="23" y="51"/>
                    </a:lnTo>
                    <a:lnTo>
                      <a:pt x="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36" name="Freeform 40"/>
              <p:cNvSpPr>
                <a:spLocks/>
              </p:cNvSpPr>
              <p:nvPr/>
            </p:nvSpPr>
            <p:spPr bwMode="auto">
              <a:xfrm>
                <a:off x="4747" y="1608"/>
                <a:ext cx="23" cy="627"/>
              </a:xfrm>
              <a:custGeom>
                <a:avLst/>
                <a:gdLst>
                  <a:gd name="T0" fmla="*/ 12 w 46"/>
                  <a:gd name="T1" fmla="*/ 0 h 1253"/>
                  <a:gd name="T2" fmla="*/ 0 w 46"/>
                  <a:gd name="T3" fmla="*/ 13 h 1253"/>
                  <a:gd name="T4" fmla="*/ 0 w 46"/>
                  <a:gd name="T5" fmla="*/ 627 h 1253"/>
                  <a:gd name="T6" fmla="*/ 23 w 46"/>
                  <a:gd name="T7" fmla="*/ 627 h 1253"/>
                  <a:gd name="T8" fmla="*/ 23 w 46"/>
                  <a:gd name="T9" fmla="*/ 13 h 1253"/>
                  <a:gd name="T10" fmla="*/ 12 w 46"/>
                  <a:gd name="T11" fmla="*/ 26 h 1253"/>
                  <a:gd name="T12" fmla="*/ 12 w 46"/>
                  <a:gd name="T13" fmla="*/ 0 h 1253"/>
                  <a:gd name="T14" fmla="*/ 0 w 46"/>
                  <a:gd name="T15" fmla="*/ 0 h 1253"/>
                  <a:gd name="T16" fmla="*/ 0 w 46"/>
                  <a:gd name="T17" fmla="*/ 13 h 1253"/>
                  <a:gd name="T18" fmla="*/ 12 w 46"/>
                  <a:gd name="T19" fmla="*/ 0 h 1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6" h="1253">
                    <a:moveTo>
                      <a:pt x="23" y="0"/>
                    </a:moveTo>
                    <a:lnTo>
                      <a:pt x="0" y="25"/>
                    </a:lnTo>
                    <a:lnTo>
                      <a:pt x="0" y="1253"/>
                    </a:lnTo>
                    <a:lnTo>
                      <a:pt x="46" y="1253"/>
                    </a:lnTo>
                    <a:lnTo>
                      <a:pt x="46" y="25"/>
                    </a:lnTo>
                    <a:lnTo>
                      <a:pt x="23" y="51"/>
                    </a:lnTo>
                    <a:lnTo>
                      <a:pt x="23" y="0"/>
                    </a:lnTo>
                    <a:lnTo>
                      <a:pt x="0" y="0"/>
                    </a:lnTo>
                    <a:lnTo>
                      <a:pt x="0" y="25"/>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37" name="Rectangle 41"/>
              <p:cNvSpPr>
                <a:spLocks noChangeArrowheads="1"/>
              </p:cNvSpPr>
              <p:nvPr/>
            </p:nvSpPr>
            <p:spPr bwMode="auto">
              <a:xfrm>
                <a:off x="4328" y="1880"/>
                <a:ext cx="122" cy="97"/>
              </a:xfrm>
              <a:prstGeom prst="rect">
                <a:avLst/>
              </a:prstGeom>
              <a:solidFill>
                <a:srgbClr val="1617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9538" name="Freeform 42"/>
              <p:cNvSpPr>
                <a:spLocks/>
              </p:cNvSpPr>
              <p:nvPr/>
            </p:nvSpPr>
            <p:spPr bwMode="auto">
              <a:xfrm>
                <a:off x="4328" y="1867"/>
                <a:ext cx="134" cy="25"/>
              </a:xfrm>
              <a:custGeom>
                <a:avLst/>
                <a:gdLst>
                  <a:gd name="T0" fmla="*/ 134 w 268"/>
                  <a:gd name="T1" fmla="*/ 13 h 51"/>
                  <a:gd name="T2" fmla="*/ 122 w 268"/>
                  <a:gd name="T3" fmla="*/ 0 h 51"/>
                  <a:gd name="T4" fmla="*/ 0 w 268"/>
                  <a:gd name="T5" fmla="*/ 0 h 51"/>
                  <a:gd name="T6" fmla="*/ 0 w 268"/>
                  <a:gd name="T7" fmla="*/ 25 h 51"/>
                  <a:gd name="T8" fmla="*/ 122 w 268"/>
                  <a:gd name="T9" fmla="*/ 25 h 51"/>
                  <a:gd name="T10" fmla="*/ 111 w 268"/>
                  <a:gd name="T11" fmla="*/ 13 h 51"/>
                  <a:gd name="T12" fmla="*/ 134 w 268"/>
                  <a:gd name="T13" fmla="*/ 13 h 51"/>
                  <a:gd name="T14" fmla="*/ 134 w 268"/>
                  <a:gd name="T15" fmla="*/ 0 h 51"/>
                  <a:gd name="T16" fmla="*/ 122 w 268"/>
                  <a:gd name="T17" fmla="*/ 0 h 51"/>
                  <a:gd name="T18" fmla="*/ 134 w 268"/>
                  <a:gd name="T19" fmla="*/ 13 h 5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8" h="51">
                    <a:moveTo>
                      <a:pt x="268" y="26"/>
                    </a:moveTo>
                    <a:lnTo>
                      <a:pt x="244" y="0"/>
                    </a:lnTo>
                    <a:lnTo>
                      <a:pt x="0" y="0"/>
                    </a:lnTo>
                    <a:lnTo>
                      <a:pt x="0" y="51"/>
                    </a:lnTo>
                    <a:lnTo>
                      <a:pt x="244" y="51"/>
                    </a:lnTo>
                    <a:lnTo>
                      <a:pt x="221" y="26"/>
                    </a:lnTo>
                    <a:lnTo>
                      <a:pt x="268" y="26"/>
                    </a:lnTo>
                    <a:lnTo>
                      <a:pt x="268" y="0"/>
                    </a:lnTo>
                    <a:lnTo>
                      <a:pt x="244" y="0"/>
                    </a:lnTo>
                    <a:lnTo>
                      <a:pt x="268"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39" name="Freeform 43"/>
              <p:cNvSpPr>
                <a:spLocks/>
              </p:cNvSpPr>
              <p:nvPr/>
            </p:nvSpPr>
            <p:spPr bwMode="auto">
              <a:xfrm>
                <a:off x="4438" y="1880"/>
                <a:ext cx="24" cy="110"/>
              </a:xfrm>
              <a:custGeom>
                <a:avLst/>
                <a:gdLst>
                  <a:gd name="T0" fmla="*/ 12 w 47"/>
                  <a:gd name="T1" fmla="*/ 110 h 220"/>
                  <a:gd name="T2" fmla="*/ 24 w 47"/>
                  <a:gd name="T3" fmla="*/ 98 h 220"/>
                  <a:gd name="T4" fmla="*/ 24 w 47"/>
                  <a:gd name="T5" fmla="*/ 0 h 220"/>
                  <a:gd name="T6" fmla="*/ 0 w 47"/>
                  <a:gd name="T7" fmla="*/ 0 h 220"/>
                  <a:gd name="T8" fmla="*/ 0 w 47"/>
                  <a:gd name="T9" fmla="*/ 98 h 220"/>
                  <a:gd name="T10" fmla="*/ 12 w 47"/>
                  <a:gd name="T11" fmla="*/ 85 h 220"/>
                  <a:gd name="T12" fmla="*/ 12 w 47"/>
                  <a:gd name="T13" fmla="*/ 110 h 220"/>
                  <a:gd name="T14" fmla="*/ 24 w 47"/>
                  <a:gd name="T15" fmla="*/ 110 h 220"/>
                  <a:gd name="T16" fmla="*/ 24 w 47"/>
                  <a:gd name="T17" fmla="*/ 98 h 220"/>
                  <a:gd name="T18" fmla="*/ 12 w 47"/>
                  <a:gd name="T19" fmla="*/ 110 h 2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 h="220">
                    <a:moveTo>
                      <a:pt x="23" y="220"/>
                    </a:moveTo>
                    <a:lnTo>
                      <a:pt x="47" y="195"/>
                    </a:lnTo>
                    <a:lnTo>
                      <a:pt x="47" y="0"/>
                    </a:lnTo>
                    <a:lnTo>
                      <a:pt x="0" y="0"/>
                    </a:lnTo>
                    <a:lnTo>
                      <a:pt x="0" y="195"/>
                    </a:lnTo>
                    <a:lnTo>
                      <a:pt x="23" y="170"/>
                    </a:lnTo>
                    <a:lnTo>
                      <a:pt x="23" y="220"/>
                    </a:lnTo>
                    <a:lnTo>
                      <a:pt x="47" y="220"/>
                    </a:lnTo>
                    <a:lnTo>
                      <a:pt x="47" y="195"/>
                    </a:lnTo>
                    <a:lnTo>
                      <a:pt x="23" y="2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40" name="Freeform 44"/>
              <p:cNvSpPr>
                <a:spLocks/>
              </p:cNvSpPr>
              <p:nvPr/>
            </p:nvSpPr>
            <p:spPr bwMode="auto">
              <a:xfrm>
                <a:off x="4316" y="1965"/>
                <a:ext cx="134" cy="25"/>
              </a:xfrm>
              <a:custGeom>
                <a:avLst/>
                <a:gdLst>
                  <a:gd name="T0" fmla="*/ 0 w 267"/>
                  <a:gd name="T1" fmla="*/ 13 h 50"/>
                  <a:gd name="T2" fmla="*/ 12 w 267"/>
                  <a:gd name="T3" fmla="*/ 25 h 50"/>
                  <a:gd name="T4" fmla="*/ 134 w 267"/>
                  <a:gd name="T5" fmla="*/ 25 h 50"/>
                  <a:gd name="T6" fmla="*/ 134 w 267"/>
                  <a:gd name="T7" fmla="*/ 0 h 50"/>
                  <a:gd name="T8" fmla="*/ 12 w 267"/>
                  <a:gd name="T9" fmla="*/ 0 h 50"/>
                  <a:gd name="T10" fmla="*/ 24 w 267"/>
                  <a:gd name="T11" fmla="*/ 13 h 50"/>
                  <a:gd name="T12" fmla="*/ 0 w 267"/>
                  <a:gd name="T13" fmla="*/ 13 h 50"/>
                  <a:gd name="T14" fmla="*/ 0 w 267"/>
                  <a:gd name="T15" fmla="*/ 25 h 50"/>
                  <a:gd name="T16" fmla="*/ 12 w 267"/>
                  <a:gd name="T17" fmla="*/ 25 h 50"/>
                  <a:gd name="T18" fmla="*/ 0 w 267"/>
                  <a:gd name="T19" fmla="*/ 13 h 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7" h="50">
                    <a:moveTo>
                      <a:pt x="0" y="25"/>
                    </a:moveTo>
                    <a:lnTo>
                      <a:pt x="23" y="50"/>
                    </a:lnTo>
                    <a:lnTo>
                      <a:pt x="267" y="50"/>
                    </a:lnTo>
                    <a:lnTo>
                      <a:pt x="267" y="0"/>
                    </a:lnTo>
                    <a:lnTo>
                      <a:pt x="23" y="0"/>
                    </a:lnTo>
                    <a:lnTo>
                      <a:pt x="47" y="25"/>
                    </a:lnTo>
                    <a:lnTo>
                      <a:pt x="0" y="25"/>
                    </a:lnTo>
                    <a:lnTo>
                      <a:pt x="0" y="50"/>
                    </a:lnTo>
                    <a:lnTo>
                      <a:pt x="23" y="50"/>
                    </a:lnTo>
                    <a:lnTo>
                      <a:pt x="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41" name="Freeform 45"/>
              <p:cNvSpPr>
                <a:spLocks/>
              </p:cNvSpPr>
              <p:nvPr/>
            </p:nvSpPr>
            <p:spPr bwMode="auto">
              <a:xfrm>
                <a:off x="4316" y="1867"/>
                <a:ext cx="24" cy="110"/>
              </a:xfrm>
              <a:custGeom>
                <a:avLst/>
                <a:gdLst>
                  <a:gd name="T0" fmla="*/ 12 w 47"/>
                  <a:gd name="T1" fmla="*/ 0 h 221"/>
                  <a:gd name="T2" fmla="*/ 0 w 47"/>
                  <a:gd name="T3" fmla="*/ 13 h 221"/>
                  <a:gd name="T4" fmla="*/ 0 w 47"/>
                  <a:gd name="T5" fmla="*/ 110 h 221"/>
                  <a:gd name="T6" fmla="*/ 24 w 47"/>
                  <a:gd name="T7" fmla="*/ 110 h 221"/>
                  <a:gd name="T8" fmla="*/ 24 w 47"/>
                  <a:gd name="T9" fmla="*/ 13 h 221"/>
                  <a:gd name="T10" fmla="*/ 12 w 47"/>
                  <a:gd name="T11" fmla="*/ 25 h 221"/>
                  <a:gd name="T12" fmla="*/ 12 w 47"/>
                  <a:gd name="T13" fmla="*/ 0 h 221"/>
                  <a:gd name="T14" fmla="*/ 0 w 47"/>
                  <a:gd name="T15" fmla="*/ 0 h 221"/>
                  <a:gd name="T16" fmla="*/ 0 w 47"/>
                  <a:gd name="T17" fmla="*/ 13 h 221"/>
                  <a:gd name="T18" fmla="*/ 12 w 47"/>
                  <a:gd name="T19" fmla="*/ 0 h 2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 h="221">
                    <a:moveTo>
                      <a:pt x="23" y="0"/>
                    </a:moveTo>
                    <a:lnTo>
                      <a:pt x="0" y="26"/>
                    </a:lnTo>
                    <a:lnTo>
                      <a:pt x="0" y="221"/>
                    </a:lnTo>
                    <a:lnTo>
                      <a:pt x="47" y="221"/>
                    </a:lnTo>
                    <a:lnTo>
                      <a:pt x="47" y="26"/>
                    </a:lnTo>
                    <a:lnTo>
                      <a:pt x="23" y="51"/>
                    </a:lnTo>
                    <a:lnTo>
                      <a:pt x="23" y="0"/>
                    </a:lnTo>
                    <a:lnTo>
                      <a:pt x="0" y="0"/>
                    </a:lnTo>
                    <a:lnTo>
                      <a:pt x="0" y="26"/>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42" name="Freeform 46"/>
              <p:cNvSpPr>
                <a:spLocks/>
              </p:cNvSpPr>
              <p:nvPr/>
            </p:nvSpPr>
            <p:spPr bwMode="auto">
              <a:xfrm>
                <a:off x="3269" y="3630"/>
                <a:ext cx="844" cy="74"/>
              </a:xfrm>
              <a:custGeom>
                <a:avLst/>
                <a:gdLst>
                  <a:gd name="T0" fmla="*/ 0 w 1688"/>
                  <a:gd name="T1" fmla="*/ 74 h 149"/>
                  <a:gd name="T2" fmla="*/ 844 w 1688"/>
                  <a:gd name="T3" fmla="*/ 74 h 149"/>
                  <a:gd name="T4" fmla="*/ 818 w 1688"/>
                  <a:gd name="T5" fmla="*/ 0 h 149"/>
                  <a:gd name="T6" fmla="*/ 29 w 1688"/>
                  <a:gd name="T7" fmla="*/ 0 h 149"/>
                  <a:gd name="T8" fmla="*/ 0 w 1688"/>
                  <a:gd name="T9" fmla="*/ 74 h 1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88" h="149">
                    <a:moveTo>
                      <a:pt x="0" y="149"/>
                    </a:moveTo>
                    <a:lnTo>
                      <a:pt x="1688" y="149"/>
                    </a:lnTo>
                    <a:lnTo>
                      <a:pt x="1636" y="0"/>
                    </a:lnTo>
                    <a:lnTo>
                      <a:pt x="57" y="0"/>
                    </a:lnTo>
                    <a:lnTo>
                      <a:pt x="0" y="14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43" name="Freeform 47"/>
              <p:cNvSpPr>
                <a:spLocks/>
              </p:cNvSpPr>
              <p:nvPr/>
            </p:nvSpPr>
            <p:spPr bwMode="auto">
              <a:xfrm>
                <a:off x="3280" y="3588"/>
                <a:ext cx="822" cy="84"/>
              </a:xfrm>
              <a:custGeom>
                <a:avLst/>
                <a:gdLst>
                  <a:gd name="T0" fmla="*/ 792 w 1642"/>
                  <a:gd name="T1" fmla="*/ 0 h 168"/>
                  <a:gd name="T2" fmla="*/ 822 w 1642"/>
                  <a:gd name="T3" fmla="*/ 84 h 168"/>
                  <a:gd name="T4" fmla="*/ 0 w 1642"/>
                  <a:gd name="T5" fmla="*/ 84 h 168"/>
                  <a:gd name="T6" fmla="*/ 32 w 1642"/>
                  <a:gd name="T7" fmla="*/ 0 h 168"/>
                  <a:gd name="T8" fmla="*/ 792 w 1642"/>
                  <a:gd name="T9" fmla="*/ 0 h 1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42" h="168">
                    <a:moveTo>
                      <a:pt x="1582" y="0"/>
                    </a:moveTo>
                    <a:lnTo>
                      <a:pt x="1642" y="168"/>
                    </a:lnTo>
                    <a:lnTo>
                      <a:pt x="0" y="168"/>
                    </a:lnTo>
                    <a:lnTo>
                      <a:pt x="63" y="0"/>
                    </a:lnTo>
                    <a:lnTo>
                      <a:pt x="1582" y="0"/>
                    </a:lnTo>
                    <a:close/>
                  </a:path>
                </a:pathLst>
              </a:custGeom>
              <a:solidFill>
                <a:srgbClr val="000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44" name="Freeform 48"/>
              <p:cNvSpPr>
                <a:spLocks/>
              </p:cNvSpPr>
              <p:nvPr/>
            </p:nvSpPr>
            <p:spPr bwMode="auto">
              <a:xfrm>
                <a:off x="3297" y="3546"/>
                <a:ext cx="790" cy="84"/>
              </a:xfrm>
              <a:custGeom>
                <a:avLst/>
                <a:gdLst>
                  <a:gd name="T0" fmla="*/ 759 w 1579"/>
                  <a:gd name="T1" fmla="*/ 0 h 168"/>
                  <a:gd name="T2" fmla="*/ 790 w 1579"/>
                  <a:gd name="T3" fmla="*/ 84 h 168"/>
                  <a:gd name="T4" fmla="*/ 0 w 1579"/>
                  <a:gd name="T5" fmla="*/ 84 h 168"/>
                  <a:gd name="T6" fmla="*/ 31 w 1579"/>
                  <a:gd name="T7" fmla="*/ 0 h 168"/>
                  <a:gd name="T8" fmla="*/ 759 w 1579"/>
                  <a:gd name="T9" fmla="*/ 0 h 1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79" h="168">
                    <a:moveTo>
                      <a:pt x="1517" y="0"/>
                    </a:moveTo>
                    <a:lnTo>
                      <a:pt x="1579" y="168"/>
                    </a:lnTo>
                    <a:lnTo>
                      <a:pt x="0" y="168"/>
                    </a:lnTo>
                    <a:lnTo>
                      <a:pt x="62" y="0"/>
                    </a:lnTo>
                    <a:lnTo>
                      <a:pt x="1517" y="0"/>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45" name="Freeform 49"/>
              <p:cNvSpPr>
                <a:spLocks/>
              </p:cNvSpPr>
              <p:nvPr/>
            </p:nvSpPr>
            <p:spPr bwMode="auto">
              <a:xfrm>
                <a:off x="3312" y="3503"/>
                <a:ext cx="760" cy="85"/>
              </a:xfrm>
              <a:custGeom>
                <a:avLst/>
                <a:gdLst>
                  <a:gd name="T0" fmla="*/ 729 w 1519"/>
                  <a:gd name="T1" fmla="*/ 0 h 170"/>
                  <a:gd name="T2" fmla="*/ 760 w 1519"/>
                  <a:gd name="T3" fmla="*/ 85 h 170"/>
                  <a:gd name="T4" fmla="*/ 0 w 1519"/>
                  <a:gd name="T5" fmla="*/ 85 h 170"/>
                  <a:gd name="T6" fmla="*/ 33 w 1519"/>
                  <a:gd name="T7" fmla="*/ 0 h 170"/>
                  <a:gd name="T8" fmla="*/ 729 w 1519"/>
                  <a:gd name="T9" fmla="*/ 0 h 17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19" h="170">
                    <a:moveTo>
                      <a:pt x="1457" y="0"/>
                    </a:moveTo>
                    <a:lnTo>
                      <a:pt x="1519" y="170"/>
                    </a:lnTo>
                    <a:lnTo>
                      <a:pt x="0" y="170"/>
                    </a:lnTo>
                    <a:lnTo>
                      <a:pt x="65" y="0"/>
                    </a:lnTo>
                    <a:lnTo>
                      <a:pt x="1457" y="0"/>
                    </a:lnTo>
                    <a:close/>
                  </a:path>
                </a:pathLst>
              </a:custGeom>
              <a:solidFill>
                <a:srgbClr val="002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46" name="Freeform 50"/>
              <p:cNvSpPr>
                <a:spLocks/>
              </p:cNvSpPr>
              <p:nvPr/>
            </p:nvSpPr>
            <p:spPr bwMode="auto">
              <a:xfrm>
                <a:off x="3328" y="3461"/>
                <a:ext cx="728" cy="85"/>
              </a:xfrm>
              <a:custGeom>
                <a:avLst/>
                <a:gdLst>
                  <a:gd name="T0" fmla="*/ 698 w 1455"/>
                  <a:gd name="T1" fmla="*/ 0 h 168"/>
                  <a:gd name="T2" fmla="*/ 728 w 1455"/>
                  <a:gd name="T3" fmla="*/ 85 h 168"/>
                  <a:gd name="T4" fmla="*/ 0 w 1455"/>
                  <a:gd name="T5" fmla="*/ 85 h 168"/>
                  <a:gd name="T6" fmla="*/ 32 w 1455"/>
                  <a:gd name="T7" fmla="*/ 0 h 168"/>
                  <a:gd name="T8" fmla="*/ 698 w 1455"/>
                  <a:gd name="T9" fmla="*/ 0 h 1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55" h="168">
                    <a:moveTo>
                      <a:pt x="1395" y="0"/>
                    </a:moveTo>
                    <a:lnTo>
                      <a:pt x="1455" y="168"/>
                    </a:lnTo>
                    <a:lnTo>
                      <a:pt x="0" y="168"/>
                    </a:lnTo>
                    <a:lnTo>
                      <a:pt x="63" y="0"/>
                    </a:lnTo>
                    <a:lnTo>
                      <a:pt x="1395" y="0"/>
                    </a:lnTo>
                    <a:close/>
                  </a:path>
                </a:pathLst>
              </a:custGeom>
              <a:solidFill>
                <a:srgbClr val="003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47" name="Freeform 51"/>
              <p:cNvSpPr>
                <a:spLocks/>
              </p:cNvSpPr>
              <p:nvPr/>
            </p:nvSpPr>
            <p:spPr bwMode="auto">
              <a:xfrm>
                <a:off x="3345" y="3419"/>
                <a:ext cx="696" cy="84"/>
              </a:xfrm>
              <a:custGeom>
                <a:avLst/>
                <a:gdLst>
                  <a:gd name="T0" fmla="*/ 666 w 1392"/>
                  <a:gd name="T1" fmla="*/ 0 h 168"/>
                  <a:gd name="T2" fmla="*/ 696 w 1392"/>
                  <a:gd name="T3" fmla="*/ 84 h 168"/>
                  <a:gd name="T4" fmla="*/ 0 w 1392"/>
                  <a:gd name="T5" fmla="*/ 84 h 168"/>
                  <a:gd name="T6" fmla="*/ 32 w 1392"/>
                  <a:gd name="T7" fmla="*/ 0 h 168"/>
                  <a:gd name="T8" fmla="*/ 666 w 1392"/>
                  <a:gd name="T9" fmla="*/ 0 h 1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92" h="168">
                    <a:moveTo>
                      <a:pt x="1331" y="0"/>
                    </a:moveTo>
                    <a:lnTo>
                      <a:pt x="1392" y="168"/>
                    </a:lnTo>
                    <a:lnTo>
                      <a:pt x="0" y="168"/>
                    </a:lnTo>
                    <a:lnTo>
                      <a:pt x="64" y="0"/>
                    </a:lnTo>
                    <a:lnTo>
                      <a:pt x="1331" y="0"/>
                    </a:lnTo>
                    <a:close/>
                  </a:path>
                </a:pathLst>
              </a:custGeom>
              <a:solidFill>
                <a:srgbClr val="004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48" name="Freeform 52"/>
              <p:cNvSpPr>
                <a:spLocks/>
              </p:cNvSpPr>
              <p:nvPr/>
            </p:nvSpPr>
            <p:spPr bwMode="auto">
              <a:xfrm>
                <a:off x="3360" y="3377"/>
                <a:ext cx="666" cy="84"/>
              </a:xfrm>
              <a:custGeom>
                <a:avLst/>
                <a:gdLst>
                  <a:gd name="T0" fmla="*/ 635 w 1332"/>
                  <a:gd name="T1" fmla="*/ 0 h 168"/>
                  <a:gd name="T2" fmla="*/ 666 w 1332"/>
                  <a:gd name="T3" fmla="*/ 84 h 168"/>
                  <a:gd name="T4" fmla="*/ 0 w 1332"/>
                  <a:gd name="T5" fmla="*/ 84 h 168"/>
                  <a:gd name="T6" fmla="*/ 32 w 1332"/>
                  <a:gd name="T7" fmla="*/ 0 h 168"/>
                  <a:gd name="T8" fmla="*/ 635 w 1332"/>
                  <a:gd name="T9" fmla="*/ 0 h 1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32" h="168">
                    <a:moveTo>
                      <a:pt x="1270" y="0"/>
                    </a:moveTo>
                    <a:lnTo>
                      <a:pt x="1332" y="168"/>
                    </a:lnTo>
                    <a:lnTo>
                      <a:pt x="0" y="168"/>
                    </a:lnTo>
                    <a:lnTo>
                      <a:pt x="64" y="0"/>
                    </a:lnTo>
                    <a:lnTo>
                      <a:pt x="1270" y="0"/>
                    </a:lnTo>
                    <a:close/>
                  </a:path>
                </a:pathLst>
              </a:custGeom>
              <a:solidFill>
                <a:srgbClr val="004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49" name="Freeform 53"/>
              <p:cNvSpPr>
                <a:spLocks/>
              </p:cNvSpPr>
              <p:nvPr/>
            </p:nvSpPr>
            <p:spPr bwMode="auto">
              <a:xfrm>
                <a:off x="3376" y="3335"/>
                <a:ext cx="634" cy="84"/>
              </a:xfrm>
              <a:custGeom>
                <a:avLst/>
                <a:gdLst>
                  <a:gd name="T0" fmla="*/ 634 w 1267"/>
                  <a:gd name="T1" fmla="*/ 84 h 168"/>
                  <a:gd name="T2" fmla="*/ 604 w 1267"/>
                  <a:gd name="T3" fmla="*/ 6 h 168"/>
                  <a:gd name="T4" fmla="*/ 604 w 1267"/>
                  <a:gd name="T5" fmla="*/ 4 h 168"/>
                  <a:gd name="T6" fmla="*/ 604 w 1267"/>
                  <a:gd name="T7" fmla="*/ 3 h 168"/>
                  <a:gd name="T8" fmla="*/ 604 w 1267"/>
                  <a:gd name="T9" fmla="*/ 1 h 168"/>
                  <a:gd name="T10" fmla="*/ 603 w 1267"/>
                  <a:gd name="T11" fmla="*/ 0 h 168"/>
                  <a:gd name="T12" fmla="*/ 31 w 1267"/>
                  <a:gd name="T13" fmla="*/ 0 h 168"/>
                  <a:gd name="T14" fmla="*/ 30 w 1267"/>
                  <a:gd name="T15" fmla="*/ 1 h 168"/>
                  <a:gd name="T16" fmla="*/ 30 w 1267"/>
                  <a:gd name="T17" fmla="*/ 3 h 168"/>
                  <a:gd name="T18" fmla="*/ 30 w 1267"/>
                  <a:gd name="T19" fmla="*/ 4 h 168"/>
                  <a:gd name="T20" fmla="*/ 29 w 1267"/>
                  <a:gd name="T21" fmla="*/ 6 h 168"/>
                  <a:gd name="T22" fmla="*/ 0 w 1267"/>
                  <a:gd name="T23" fmla="*/ 84 h 168"/>
                  <a:gd name="T24" fmla="*/ 634 w 1267"/>
                  <a:gd name="T25" fmla="*/ 84 h 1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67" h="168">
                    <a:moveTo>
                      <a:pt x="1267" y="168"/>
                    </a:moveTo>
                    <a:lnTo>
                      <a:pt x="1208" y="11"/>
                    </a:lnTo>
                    <a:lnTo>
                      <a:pt x="1208" y="7"/>
                    </a:lnTo>
                    <a:lnTo>
                      <a:pt x="1208" y="5"/>
                    </a:lnTo>
                    <a:lnTo>
                      <a:pt x="1208" y="2"/>
                    </a:lnTo>
                    <a:lnTo>
                      <a:pt x="1206" y="0"/>
                    </a:lnTo>
                    <a:lnTo>
                      <a:pt x="62" y="0"/>
                    </a:lnTo>
                    <a:lnTo>
                      <a:pt x="60" y="2"/>
                    </a:lnTo>
                    <a:lnTo>
                      <a:pt x="60" y="5"/>
                    </a:lnTo>
                    <a:lnTo>
                      <a:pt x="60" y="7"/>
                    </a:lnTo>
                    <a:lnTo>
                      <a:pt x="58" y="11"/>
                    </a:lnTo>
                    <a:lnTo>
                      <a:pt x="0" y="168"/>
                    </a:lnTo>
                    <a:lnTo>
                      <a:pt x="1267" y="168"/>
                    </a:lnTo>
                    <a:close/>
                  </a:path>
                </a:pathLst>
              </a:custGeom>
              <a:solidFill>
                <a:srgbClr val="005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50" name="Freeform 54"/>
              <p:cNvSpPr>
                <a:spLocks/>
              </p:cNvSpPr>
              <p:nvPr/>
            </p:nvSpPr>
            <p:spPr bwMode="auto">
              <a:xfrm>
                <a:off x="3391" y="3292"/>
                <a:ext cx="604" cy="85"/>
              </a:xfrm>
              <a:custGeom>
                <a:avLst/>
                <a:gdLst>
                  <a:gd name="T0" fmla="*/ 604 w 1206"/>
                  <a:gd name="T1" fmla="*/ 85 h 170"/>
                  <a:gd name="T2" fmla="*/ 590 w 1206"/>
                  <a:gd name="T3" fmla="*/ 48 h 170"/>
                  <a:gd name="T4" fmla="*/ 588 w 1206"/>
                  <a:gd name="T5" fmla="*/ 42 h 170"/>
                  <a:gd name="T6" fmla="*/ 586 w 1206"/>
                  <a:gd name="T7" fmla="*/ 35 h 170"/>
                  <a:gd name="T8" fmla="*/ 586 w 1206"/>
                  <a:gd name="T9" fmla="*/ 29 h 170"/>
                  <a:gd name="T10" fmla="*/ 584 w 1206"/>
                  <a:gd name="T11" fmla="*/ 24 h 170"/>
                  <a:gd name="T12" fmla="*/ 583 w 1206"/>
                  <a:gd name="T13" fmla="*/ 17 h 170"/>
                  <a:gd name="T14" fmla="*/ 581 w 1206"/>
                  <a:gd name="T15" fmla="*/ 12 h 170"/>
                  <a:gd name="T16" fmla="*/ 581 w 1206"/>
                  <a:gd name="T17" fmla="*/ 6 h 170"/>
                  <a:gd name="T18" fmla="*/ 579 w 1206"/>
                  <a:gd name="T19" fmla="*/ 0 h 170"/>
                  <a:gd name="T20" fmla="*/ 27 w 1206"/>
                  <a:gd name="T21" fmla="*/ 0 h 170"/>
                  <a:gd name="T22" fmla="*/ 25 w 1206"/>
                  <a:gd name="T23" fmla="*/ 6 h 170"/>
                  <a:gd name="T24" fmla="*/ 24 w 1206"/>
                  <a:gd name="T25" fmla="*/ 12 h 170"/>
                  <a:gd name="T26" fmla="*/ 23 w 1206"/>
                  <a:gd name="T27" fmla="*/ 17 h 170"/>
                  <a:gd name="T28" fmla="*/ 21 w 1206"/>
                  <a:gd name="T29" fmla="*/ 24 h 170"/>
                  <a:gd name="T30" fmla="*/ 19 w 1206"/>
                  <a:gd name="T31" fmla="*/ 29 h 170"/>
                  <a:gd name="T32" fmla="*/ 18 w 1206"/>
                  <a:gd name="T33" fmla="*/ 35 h 170"/>
                  <a:gd name="T34" fmla="*/ 16 w 1206"/>
                  <a:gd name="T35" fmla="*/ 42 h 170"/>
                  <a:gd name="T36" fmla="*/ 14 w 1206"/>
                  <a:gd name="T37" fmla="*/ 48 h 170"/>
                  <a:gd name="T38" fmla="*/ 0 w 1206"/>
                  <a:gd name="T39" fmla="*/ 85 h 170"/>
                  <a:gd name="T40" fmla="*/ 604 w 1206"/>
                  <a:gd name="T41" fmla="*/ 85 h 1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206" h="170">
                    <a:moveTo>
                      <a:pt x="1206" y="170"/>
                    </a:moveTo>
                    <a:lnTo>
                      <a:pt x="1178" y="96"/>
                    </a:lnTo>
                    <a:lnTo>
                      <a:pt x="1175" y="83"/>
                    </a:lnTo>
                    <a:lnTo>
                      <a:pt x="1171" y="70"/>
                    </a:lnTo>
                    <a:lnTo>
                      <a:pt x="1170" y="58"/>
                    </a:lnTo>
                    <a:lnTo>
                      <a:pt x="1166" y="47"/>
                    </a:lnTo>
                    <a:lnTo>
                      <a:pt x="1165" y="34"/>
                    </a:lnTo>
                    <a:lnTo>
                      <a:pt x="1161" y="23"/>
                    </a:lnTo>
                    <a:lnTo>
                      <a:pt x="1160" y="11"/>
                    </a:lnTo>
                    <a:lnTo>
                      <a:pt x="1156" y="0"/>
                    </a:lnTo>
                    <a:lnTo>
                      <a:pt x="53" y="0"/>
                    </a:lnTo>
                    <a:lnTo>
                      <a:pt x="50" y="11"/>
                    </a:lnTo>
                    <a:lnTo>
                      <a:pt x="48" y="23"/>
                    </a:lnTo>
                    <a:lnTo>
                      <a:pt x="45" y="34"/>
                    </a:lnTo>
                    <a:lnTo>
                      <a:pt x="42" y="47"/>
                    </a:lnTo>
                    <a:lnTo>
                      <a:pt x="38" y="58"/>
                    </a:lnTo>
                    <a:lnTo>
                      <a:pt x="35" y="70"/>
                    </a:lnTo>
                    <a:lnTo>
                      <a:pt x="32" y="83"/>
                    </a:lnTo>
                    <a:lnTo>
                      <a:pt x="28" y="96"/>
                    </a:lnTo>
                    <a:lnTo>
                      <a:pt x="0" y="170"/>
                    </a:lnTo>
                    <a:lnTo>
                      <a:pt x="1206" y="170"/>
                    </a:lnTo>
                    <a:close/>
                  </a:path>
                </a:pathLst>
              </a:custGeom>
              <a:solidFill>
                <a:srgbClr val="006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51" name="Freeform 55"/>
              <p:cNvSpPr>
                <a:spLocks/>
              </p:cNvSpPr>
              <p:nvPr/>
            </p:nvSpPr>
            <p:spPr bwMode="auto">
              <a:xfrm>
                <a:off x="3407" y="3251"/>
                <a:ext cx="573" cy="84"/>
              </a:xfrm>
              <a:custGeom>
                <a:avLst/>
                <a:gdLst>
                  <a:gd name="T0" fmla="*/ 555 w 1144"/>
                  <a:gd name="T1" fmla="*/ 0 h 169"/>
                  <a:gd name="T2" fmla="*/ 556 w 1144"/>
                  <a:gd name="T3" fmla="*/ 10 h 169"/>
                  <a:gd name="T4" fmla="*/ 558 w 1144"/>
                  <a:gd name="T5" fmla="*/ 21 h 169"/>
                  <a:gd name="T6" fmla="*/ 560 w 1144"/>
                  <a:gd name="T7" fmla="*/ 31 h 169"/>
                  <a:gd name="T8" fmla="*/ 563 w 1144"/>
                  <a:gd name="T9" fmla="*/ 41 h 169"/>
                  <a:gd name="T10" fmla="*/ 565 w 1144"/>
                  <a:gd name="T11" fmla="*/ 52 h 169"/>
                  <a:gd name="T12" fmla="*/ 567 w 1144"/>
                  <a:gd name="T13" fmla="*/ 62 h 169"/>
                  <a:gd name="T14" fmla="*/ 570 w 1144"/>
                  <a:gd name="T15" fmla="*/ 73 h 169"/>
                  <a:gd name="T16" fmla="*/ 573 w 1144"/>
                  <a:gd name="T17" fmla="*/ 84 h 169"/>
                  <a:gd name="T18" fmla="*/ 0 w 1144"/>
                  <a:gd name="T19" fmla="*/ 84 h 169"/>
                  <a:gd name="T20" fmla="*/ 3 w 1144"/>
                  <a:gd name="T21" fmla="*/ 73 h 169"/>
                  <a:gd name="T22" fmla="*/ 6 w 1144"/>
                  <a:gd name="T23" fmla="*/ 62 h 169"/>
                  <a:gd name="T24" fmla="*/ 8 w 1144"/>
                  <a:gd name="T25" fmla="*/ 52 h 169"/>
                  <a:gd name="T26" fmla="*/ 11 w 1144"/>
                  <a:gd name="T27" fmla="*/ 41 h 169"/>
                  <a:gd name="T28" fmla="*/ 13 w 1144"/>
                  <a:gd name="T29" fmla="*/ 30 h 169"/>
                  <a:gd name="T30" fmla="*/ 16 w 1144"/>
                  <a:gd name="T31" fmla="*/ 20 h 169"/>
                  <a:gd name="T32" fmla="*/ 18 w 1144"/>
                  <a:gd name="T33" fmla="*/ 10 h 169"/>
                  <a:gd name="T34" fmla="*/ 19 w 1144"/>
                  <a:gd name="T35" fmla="*/ 0 h 169"/>
                  <a:gd name="T36" fmla="*/ 555 w 1144"/>
                  <a:gd name="T37" fmla="*/ 0 h 16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144" h="169">
                    <a:moveTo>
                      <a:pt x="1108" y="0"/>
                    </a:moveTo>
                    <a:lnTo>
                      <a:pt x="1111" y="20"/>
                    </a:lnTo>
                    <a:lnTo>
                      <a:pt x="1114" y="42"/>
                    </a:lnTo>
                    <a:lnTo>
                      <a:pt x="1119" y="62"/>
                    </a:lnTo>
                    <a:lnTo>
                      <a:pt x="1124" y="82"/>
                    </a:lnTo>
                    <a:lnTo>
                      <a:pt x="1128" y="104"/>
                    </a:lnTo>
                    <a:lnTo>
                      <a:pt x="1133" y="125"/>
                    </a:lnTo>
                    <a:lnTo>
                      <a:pt x="1139" y="147"/>
                    </a:lnTo>
                    <a:lnTo>
                      <a:pt x="1144" y="169"/>
                    </a:lnTo>
                    <a:lnTo>
                      <a:pt x="0" y="169"/>
                    </a:lnTo>
                    <a:lnTo>
                      <a:pt x="6" y="147"/>
                    </a:lnTo>
                    <a:lnTo>
                      <a:pt x="11" y="125"/>
                    </a:lnTo>
                    <a:lnTo>
                      <a:pt x="16" y="104"/>
                    </a:lnTo>
                    <a:lnTo>
                      <a:pt x="21" y="82"/>
                    </a:lnTo>
                    <a:lnTo>
                      <a:pt x="26" y="60"/>
                    </a:lnTo>
                    <a:lnTo>
                      <a:pt x="31" y="40"/>
                    </a:lnTo>
                    <a:lnTo>
                      <a:pt x="35" y="20"/>
                    </a:lnTo>
                    <a:lnTo>
                      <a:pt x="38" y="0"/>
                    </a:lnTo>
                    <a:lnTo>
                      <a:pt x="1108" y="0"/>
                    </a:lnTo>
                    <a:close/>
                  </a:path>
                </a:pathLst>
              </a:custGeom>
              <a:solidFill>
                <a:srgbClr val="007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52" name="Freeform 56"/>
              <p:cNvSpPr>
                <a:spLocks/>
              </p:cNvSpPr>
              <p:nvPr/>
            </p:nvSpPr>
            <p:spPr bwMode="auto">
              <a:xfrm>
                <a:off x="3418" y="3208"/>
                <a:ext cx="552" cy="84"/>
              </a:xfrm>
              <a:custGeom>
                <a:avLst/>
                <a:gdLst>
                  <a:gd name="T0" fmla="*/ 539 w 1103"/>
                  <a:gd name="T1" fmla="*/ 0 h 169"/>
                  <a:gd name="T2" fmla="*/ 539 w 1103"/>
                  <a:gd name="T3" fmla="*/ 10 h 169"/>
                  <a:gd name="T4" fmla="*/ 540 w 1103"/>
                  <a:gd name="T5" fmla="*/ 21 h 169"/>
                  <a:gd name="T6" fmla="*/ 542 w 1103"/>
                  <a:gd name="T7" fmla="*/ 31 h 169"/>
                  <a:gd name="T8" fmla="*/ 544 w 1103"/>
                  <a:gd name="T9" fmla="*/ 42 h 169"/>
                  <a:gd name="T10" fmla="*/ 545 w 1103"/>
                  <a:gd name="T11" fmla="*/ 52 h 169"/>
                  <a:gd name="T12" fmla="*/ 547 w 1103"/>
                  <a:gd name="T13" fmla="*/ 62 h 169"/>
                  <a:gd name="T14" fmla="*/ 549 w 1103"/>
                  <a:gd name="T15" fmla="*/ 73 h 169"/>
                  <a:gd name="T16" fmla="*/ 552 w 1103"/>
                  <a:gd name="T17" fmla="*/ 84 h 169"/>
                  <a:gd name="T18" fmla="*/ 0 w 1103"/>
                  <a:gd name="T19" fmla="*/ 84 h 169"/>
                  <a:gd name="T20" fmla="*/ 3 w 1103"/>
                  <a:gd name="T21" fmla="*/ 73 h 169"/>
                  <a:gd name="T22" fmla="*/ 5 w 1103"/>
                  <a:gd name="T23" fmla="*/ 62 h 169"/>
                  <a:gd name="T24" fmla="*/ 7 w 1103"/>
                  <a:gd name="T25" fmla="*/ 52 h 169"/>
                  <a:gd name="T26" fmla="*/ 9 w 1103"/>
                  <a:gd name="T27" fmla="*/ 41 h 169"/>
                  <a:gd name="T28" fmla="*/ 10 w 1103"/>
                  <a:gd name="T29" fmla="*/ 31 h 169"/>
                  <a:gd name="T30" fmla="*/ 12 w 1103"/>
                  <a:gd name="T31" fmla="*/ 21 h 169"/>
                  <a:gd name="T32" fmla="*/ 13 w 1103"/>
                  <a:gd name="T33" fmla="*/ 10 h 169"/>
                  <a:gd name="T34" fmla="*/ 14 w 1103"/>
                  <a:gd name="T35" fmla="*/ 0 h 169"/>
                  <a:gd name="T36" fmla="*/ 539 w 1103"/>
                  <a:gd name="T37" fmla="*/ 0 h 16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103" h="169">
                    <a:moveTo>
                      <a:pt x="1077" y="0"/>
                    </a:moveTo>
                    <a:lnTo>
                      <a:pt x="1078" y="20"/>
                    </a:lnTo>
                    <a:lnTo>
                      <a:pt x="1080" y="42"/>
                    </a:lnTo>
                    <a:lnTo>
                      <a:pt x="1083" y="62"/>
                    </a:lnTo>
                    <a:lnTo>
                      <a:pt x="1087" y="84"/>
                    </a:lnTo>
                    <a:lnTo>
                      <a:pt x="1090" y="104"/>
                    </a:lnTo>
                    <a:lnTo>
                      <a:pt x="1093" y="125"/>
                    </a:lnTo>
                    <a:lnTo>
                      <a:pt x="1098" y="147"/>
                    </a:lnTo>
                    <a:lnTo>
                      <a:pt x="1103" y="169"/>
                    </a:lnTo>
                    <a:lnTo>
                      <a:pt x="0" y="169"/>
                    </a:lnTo>
                    <a:lnTo>
                      <a:pt x="5" y="147"/>
                    </a:lnTo>
                    <a:lnTo>
                      <a:pt x="10" y="125"/>
                    </a:lnTo>
                    <a:lnTo>
                      <a:pt x="14" y="104"/>
                    </a:lnTo>
                    <a:lnTo>
                      <a:pt x="17" y="82"/>
                    </a:lnTo>
                    <a:lnTo>
                      <a:pt x="20" y="62"/>
                    </a:lnTo>
                    <a:lnTo>
                      <a:pt x="24" y="42"/>
                    </a:lnTo>
                    <a:lnTo>
                      <a:pt x="25" y="20"/>
                    </a:lnTo>
                    <a:lnTo>
                      <a:pt x="27" y="0"/>
                    </a:lnTo>
                    <a:lnTo>
                      <a:pt x="1077" y="0"/>
                    </a:lnTo>
                    <a:close/>
                  </a:path>
                </a:pathLst>
              </a:custGeom>
              <a:solidFill>
                <a:srgbClr val="008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53" name="Freeform 57"/>
              <p:cNvSpPr>
                <a:spLocks/>
              </p:cNvSpPr>
              <p:nvPr/>
            </p:nvSpPr>
            <p:spPr bwMode="auto">
              <a:xfrm>
                <a:off x="3427" y="3167"/>
                <a:ext cx="534" cy="84"/>
              </a:xfrm>
              <a:custGeom>
                <a:avLst/>
                <a:gdLst>
                  <a:gd name="T0" fmla="*/ 528 w 1070"/>
                  <a:gd name="T1" fmla="*/ 0 h 168"/>
                  <a:gd name="T2" fmla="*/ 528 w 1070"/>
                  <a:gd name="T3" fmla="*/ 11 h 168"/>
                  <a:gd name="T4" fmla="*/ 528 w 1070"/>
                  <a:gd name="T5" fmla="*/ 21 h 168"/>
                  <a:gd name="T6" fmla="*/ 528 w 1070"/>
                  <a:gd name="T7" fmla="*/ 32 h 168"/>
                  <a:gd name="T8" fmla="*/ 529 w 1070"/>
                  <a:gd name="T9" fmla="*/ 42 h 168"/>
                  <a:gd name="T10" fmla="*/ 530 w 1070"/>
                  <a:gd name="T11" fmla="*/ 53 h 168"/>
                  <a:gd name="T12" fmla="*/ 531 w 1070"/>
                  <a:gd name="T13" fmla="*/ 63 h 168"/>
                  <a:gd name="T14" fmla="*/ 532 w 1070"/>
                  <a:gd name="T15" fmla="*/ 74 h 168"/>
                  <a:gd name="T16" fmla="*/ 534 w 1070"/>
                  <a:gd name="T17" fmla="*/ 84 h 168"/>
                  <a:gd name="T18" fmla="*/ 0 w 1070"/>
                  <a:gd name="T19" fmla="*/ 84 h 168"/>
                  <a:gd name="T20" fmla="*/ 1 w 1070"/>
                  <a:gd name="T21" fmla="*/ 74 h 168"/>
                  <a:gd name="T22" fmla="*/ 3 w 1070"/>
                  <a:gd name="T23" fmla="*/ 63 h 168"/>
                  <a:gd name="T24" fmla="*/ 4 w 1070"/>
                  <a:gd name="T25" fmla="*/ 53 h 168"/>
                  <a:gd name="T26" fmla="*/ 5 w 1070"/>
                  <a:gd name="T27" fmla="*/ 42 h 168"/>
                  <a:gd name="T28" fmla="*/ 6 w 1070"/>
                  <a:gd name="T29" fmla="*/ 32 h 168"/>
                  <a:gd name="T30" fmla="*/ 6 w 1070"/>
                  <a:gd name="T31" fmla="*/ 21 h 168"/>
                  <a:gd name="T32" fmla="*/ 6 w 1070"/>
                  <a:gd name="T33" fmla="*/ 11 h 168"/>
                  <a:gd name="T34" fmla="*/ 6 w 1070"/>
                  <a:gd name="T35" fmla="*/ 0 h 168"/>
                  <a:gd name="T36" fmla="*/ 528 w 1070"/>
                  <a:gd name="T37" fmla="*/ 0 h 16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070" h="168">
                    <a:moveTo>
                      <a:pt x="1058" y="0"/>
                    </a:moveTo>
                    <a:lnTo>
                      <a:pt x="1058" y="22"/>
                    </a:lnTo>
                    <a:lnTo>
                      <a:pt x="1058" y="42"/>
                    </a:lnTo>
                    <a:lnTo>
                      <a:pt x="1058" y="64"/>
                    </a:lnTo>
                    <a:lnTo>
                      <a:pt x="1060" y="83"/>
                    </a:lnTo>
                    <a:lnTo>
                      <a:pt x="1061" y="105"/>
                    </a:lnTo>
                    <a:lnTo>
                      <a:pt x="1063" y="125"/>
                    </a:lnTo>
                    <a:lnTo>
                      <a:pt x="1066" y="147"/>
                    </a:lnTo>
                    <a:lnTo>
                      <a:pt x="1070" y="168"/>
                    </a:lnTo>
                    <a:lnTo>
                      <a:pt x="0" y="168"/>
                    </a:lnTo>
                    <a:lnTo>
                      <a:pt x="3" y="147"/>
                    </a:lnTo>
                    <a:lnTo>
                      <a:pt x="7" y="125"/>
                    </a:lnTo>
                    <a:lnTo>
                      <a:pt x="8" y="105"/>
                    </a:lnTo>
                    <a:lnTo>
                      <a:pt x="10" y="83"/>
                    </a:lnTo>
                    <a:lnTo>
                      <a:pt x="12" y="64"/>
                    </a:lnTo>
                    <a:lnTo>
                      <a:pt x="12" y="42"/>
                    </a:lnTo>
                    <a:lnTo>
                      <a:pt x="12" y="22"/>
                    </a:lnTo>
                    <a:lnTo>
                      <a:pt x="12" y="0"/>
                    </a:lnTo>
                    <a:lnTo>
                      <a:pt x="1058" y="0"/>
                    </a:lnTo>
                    <a:close/>
                  </a:path>
                </a:pathLst>
              </a:custGeom>
              <a:solidFill>
                <a:srgbClr val="009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54" name="Freeform 58"/>
              <p:cNvSpPr>
                <a:spLocks/>
              </p:cNvSpPr>
              <p:nvPr/>
            </p:nvSpPr>
            <p:spPr bwMode="auto">
              <a:xfrm>
                <a:off x="3428" y="3124"/>
                <a:ext cx="531" cy="84"/>
              </a:xfrm>
              <a:custGeom>
                <a:avLst/>
                <a:gdLst>
                  <a:gd name="T0" fmla="*/ 531 w 1062"/>
                  <a:gd name="T1" fmla="*/ 0 h 168"/>
                  <a:gd name="T2" fmla="*/ 529 w 1062"/>
                  <a:gd name="T3" fmla="*/ 11 h 168"/>
                  <a:gd name="T4" fmla="*/ 529 w 1062"/>
                  <a:gd name="T5" fmla="*/ 22 h 168"/>
                  <a:gd name="T6" fmla="*/ 528 w 1062"/>
                  <a:gd name="T7" fmla="*/ 32 h 168"/>
                  <a:gd name="T8" fmla="*/ 528 w 1062"/>
                  <a:gd name="T9" fmla="*/ 43 h 168"/>
                  <a:gd name="T10" fmla="*/ 527 w 1062"/>
                  <a:gd name="T11" fmla="*/ 53 h 168"/>
                  <a:gd name="T12" fmla="*/ 528 w 1062"/>
                  <a:gd name="T13" fmla="*/ 64 h 168"/>
                  <a:gd name="T14" fmla="*/ 528 w 1062"/>
                  <a:gd name="T15" fmla="*/ 74 h 168"/>
                  <a:gd name="T16" fmla="*/ 529 w 1062"/>
                  <a:gd name="T17" fmla="*/ 84 h 168"/>
                  <a:gd name="T18" fmla="*/ 4 w 1062"/>
                  <a:gd name="T19" fmla="*/ 84 h 168"/>
                  <a:gd name="T20" fmla="*/ 5 w 1062"/>
                  <a:gd name="T21" fmla="*/ 74 h 168"/>
                  <a:gd name="T22" fmla="*/ 5 w 1062"/>
                  <a:gd name="T23" fmla="*/ 64 h 168"/>
                  <a:gd name="T24" fmla="*/ 5 w 1062"/>
                  <a:gd name="T25" fmla="*/ 53 h 168"/>
                  <a:gd name="T26" fmla="*/ 5 w 1062"/>
                  <a:gd name="T27" fmla="*/ 43 h 168"/>
                  <a:gd name="T28" fmla="*/ 5 w 1062"/>
                  <a:gd name="T29" fmla="*/ 32 h 168"/>
                  <a:gd name="T30" fmla="*/ 4 w 1062"/>
                  <a:gd name="T31" fmla="*/ 22 h 168"/>
                  <a:gd name="T32" fmla="*/ 2 w 1062"/>
                  <a:gd name="T33" fmla="*/ 11 h 168"/>
                  <a:gd name="T34" fmla="*/ 0 w 1062"/>
                  <a:gd name="T35" fmla="*/ 0 h 168"/>
                  <a:gd name="T36" fmla="*/ 531 w 1062"/>
                  <a:gd name="T37" fmla="*/ 0 h 16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062" h="168">
                    <a:moveTo>
                      <a:pt x="1062" y="0"/>
                    </a:moveTo>
                    <a:lnTo>
                      <a:pt x="1058" y="22"/>
                    </a:lnTo>
                    <a:lnTo>
                      <a:pt x="1057" y="44"/>
                    </a:lnTo>
                    <a:lnTo>
                      <a:pt x="1055" y="64"/>
                    </a:lnTo>
                    <a:lnTo>
                      <a:pt x="1055" y="85"/>
                    </a:lnTo>
                    <a:lnTo>
                      <a:pt x="1053" y="105"/>
                    </a:lnTo>
                    <a:lnTo>
                      <a:pt x="1055" y="127"/>
                    </a:lnTo>
                    <a:lnTo>
                      <a:pt x="1055" y="147"/>
                    </a:lnTo>
                    <a:lnTo>
                      <a:pt x="1057" y="168"/>
                    </a:lnTo>
                    <a:lnTo>
                      <a:pt x="7" y="168"/>
                    </a:lnTo>
                    <a:lnTo>
                      <a:pt x="9" y="147"/>
                    </a:lnTo>
                    <a:lnTo>
                      <a:pt x="9" y="127"/>
                    </a:lnTo>
                    <a:lnTo>
                      <a:pt x="10" y="105"/>
                    </a:lnTo>
                    <a:lnTo>
                      <a:pt x="9" y="85"/>
                    </a:lnTo>
                    <a:lnTo>
                      <a:pt x="9" y="64"/>
                    </a:lnTo>
                    <a:lnTo>
                      <a:pt x="7" y="44"/>
                    </a:lnTo>
                    <a:lnTo>
                      <a:pt x="4" y="22"/>
                    </a:lnTo>
                    <a:lnTo>
                      <a:pt x="0" y="0"/>
                    </a:lnTo>
                    <a:lnTo>
                      <a:pt x="1062" y="0"/>
                    </a:lnTo>
                    <a:close/>
                  </a:path>
                </a:pathLst>
              </a:custGeom>
              <a:solidFill>
                <a:srgbClr val="00A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55" name="Freeform 59"/>
              <p:cNvSpPr>
                <a:spLocks/>
              </p:cNvSpPr>
              <p:nvPr/>
            </p:nvSpPr>
            <p:spPr bwMode="auto">
              <a:xfrm>
                <a:off x="3420" y="3082"/>
                <a:ext cx="548" cy="85"/>
              </a:xfrm>
              <a:custGeom>
                <a:avLst/>
                <a:gdLst>
                  <a:gd name="T0" fmla="*/ 548 w 1096"/>
                  <a:gd name="T1" fmla="*/ 0 h 170"/>
                  <a:gd name="T2" fmla="*/ 546 w 1096"/>
                  <a:gd name="T3" fmla="*/ 11 h 170"/>
                  <a:gd name="T4" fmla="*/ 543 w 1096"/>
                  <a:gd name="T5" fmla="*/ 22 h 170"/>
                  <a:gd name="T6" fmla="*/ 542 w 1096"/>
                  <a:gd name="T7" fmla="*/ 33 h 170"/>
                  <a:gd name="T8" fmla="*/ 540 w 1096"/>
                  <a:gd name="T9" fmla="*/ 44 h 170"/>
                  <a:gd name="T10" fmla="*/ 538 w 1096"/>
                  <a:gd name="T11" fmla="*/ 55 h 170"/>
                  <a:gd name="T12" fmla="*/ 537 w 1096"/>
                  <a:gd name="T13" fmla="*/ 65 h 170"/>
                  <a:gd name="T14" fmla="*/ 537 w 1096"/>
                  <a:gd name="T15" fmla="*/ 75 h 170"/>
                  <a:gd name="T16" fmla="*/ 536 w 1096"/>
                  <a:gd name="T17" fmla="*/ 85 h 170"/>
                  <a:gd name="T18" fmla="*/ 13 w 1096"/>
                  <a:gd name="T19" fmla="*/ 85 h 170"/>
                  <a:gd name="T20" fmla="*/ 12 w 1096"/>
                  <a:gd name="T21" fmla="*/ 75 h 170"/>
                  <a:gd name="T22" fmla="*/ 12 w 1096"/>
                  <a:gd name="T23" fmla="*/ 65 h 170"/>
                  <a:gd name="T24" fmla="*/ 10 w 1096"/>
                  <a:gd name="T25" fmla="*/ 55 h 170"/>
                  <a:gd name="T26" fmla="*/ 9 w 1096"/>
                  <a:gd name="T27" fmla="*/ 44 h 170"/>
                  <a:gd name="T28" fmla="*/ 7 w 1096"/>
                  <a:gd name="T29" fmla="*/ 33 h 170"/>
                  <a:gd name="T30" fmla="*/ 5 w 1096"/>
                  <a:gd name="T31" fmla="*/ 22 h 170"/>
                  <a:gd name="T32" fmla="*/ 3 w 1096"/>
                  <a:gd name="T33" fmla="*/ 11 h 170"/>
                  <a:gd name="T34" fmla="*/ 0 w 1096"/>
                  <a:gd name="T35" fmla="*/ 0 h 170"/>
                  <a:gd name="T36" fmla="*/ 548 w 1096"/>
                  <a:gd name="T37" fmla="*/ 0 h 17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096" h="170">
                    <a:moveTo>
                      <a:pt x="1096" y="0"/>
                    </a:moveTo>
                    <a:lnTo>
                      <a:pt x="1091" y="22"/>
                    </a:lnTo>
                    <a:lnTo>
                      <a:pt x="1086" y="44"/>
                    </a:lnTo>
                    <a:lnTo>
                      <a:pt x="1083" y="65"/>
                    </a:lnTo>
                    <a:lnTo>
                      <a:pt x="1079" y="87"/>
                    </a:lnTo>
                    <a:lnTo>
                      <a:pt x="1076" y="109"/>
                    </a:lnTo>
                    <a:lnTo>
                      <a:pt x="1074" y="129"/>
                    </a:lnTo>
                    <a:lnTo>
                      <a:pt x="1073" y="150"/>
                    </a:lnTo>
                    <a:lnTo>
                      <a:pt x="1071" y="170"/>
                    </a:lnTo>
                    <a:lnTo>
                      <a:pt x="25" y="170"/>
                    </a:lnTo>
                    <a:lnTo>
                      <a:pt x="23" y="150"/>
                    </a:lnTo>
                    <a:lnTo>
                      <a:pt x="23" y="129"/>
                    </a:lnTo>
                    <a:lnTo>
                      <a:pt x="20" y="109"/>
                    </a:lnTo>
                    <a:lnTo>
                      <a:pt x="18" y="87"/>
                    </a:lnTo>
                    <a:lnTo>
                      <a:pt x="13" y="65"/>
                    </a:lnTo>
                    <a:lnTo>
                      <a:pt x="10" y="44"/>
                    </a:lnTo>
                    <a:lnTo>
                      <a:pt x="5" y="22"/>
                    </a:lnTo>
                    <a:lnTo>
                      <a:pt x="0" y="0"/>
                    </a:lnTo>
                    <a:lnTo>
                      <a:pt x="1096" y="0"/>
                    </a:lnTo>
                    <a:close/>
                  </a:path>
                </a:pathLst>
              </a:custGeom>
              <a:solidFill>
                <a:srgbClr val="00A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56" name="Freeform 60"/>
              <p:cNvSpPr>
                <a:spLocks/>
              </p:cNvSpPr>
              <p:nvPr/>
            </p:nvSpPr>
            <p:spPr bwMode="auto">
              <a:xfrm>
                <a:off x="3407" y="3040"/>
                <a:ext cx="574" cy="84"/>
              </a:xfrm>
              <a:custGeom>
                <a:avLst/>
                <a:gdLst>
                  <a:gd name="T0" fmla="*/ 574 w 1146"/>
                  <a:gd name="T1" fmla="*/ 0 h 168"/>
                  <a:gd name="T2" fmla="*/ 570 w 1146"/>
                  <a:gd name="T3" fmla="*/ 12 h 168"/>
                  <a:gd name="T4" fmla="*/ 566 w 1146"/>
                  <a:gd name="T5" fmla="*/ 23 h 168"/>
                  <a:gd name="T6" fmla="*/ 563 w 1146"/>
                  <a:gd name="T7" fmla="*/ 34 h 168"/>
                  <a:gd name="T8" fmla="*/ 560 w 1146"/>
                  <a:gd name="T9" fmla="*/ 44 h 168"/>
                  <a:gd name="T10" fmla="*/ 558 w 1146"/>
                  <a:gd name="T11" fmla="*/ 55 h 168"/>
                  <a:gd name="T12" fmla="*/ 555 w 1146"/>
                  <a:gd name="T13" fmla="*/ 64 h 168"/>
                  <a:gd name="T14" fmla="*/ 554 w 1146"/>
                  <a:gd name="T15" fmla="*/ 74 h 168"/>
                  <a:gd name="T16" fmla="*/ 552 w 1146"/>
                  <a:gd name="T17" fmla="*/ 84 h 168"/>
                  <a:gd name="T18" fmla="*/ 21 w 1146"/>
                  <a:gd name="T19" fmla="*/ 84 h 168"/>
                  <a:gd name="T20" fmla="*/ 19 w 1146"/>
                  <a:gd name="T21" fmla="*/ 74 h 168"/>
                  <a:gd name="T22" fmla="*/ 18 w 1146"/>
                  <a:gd name="T23" fmla="*/ 64 h 168"/>
                  <a:gd name="T24" fmla="*/ 15 w 1146"/>
                  <a:gd name="T25" fmla="*/ 55 h 168"/>
                  <a:gd name="T26" fmla="*/ 13 w 1146"/>
                  <a:gd name="T27" fmla="*/ 44 h 168"/>
                  <a:gd name="T28" fmla="*/ 10 w 1146"/>
                  <a:gd name="T29" fmla="*/ 34 h 168"/>
                  <a:gd name="T30" fmla="*/ 7 w 1146"/>
                  <a:gd name="T31" fmla="*/ 23 h 168"/>
                  <a:gd name="T32" fmla="*/ 3 w 1146"/>
                  <a:gd name="T33" fmla="*/ 12 h 168"/>
                  <a:gd name="T34" fmla="*/ 0 w 1146"/>
                  <a:gd name="T35" fmla="*/ 0 h 168"/>
                  <a:gd name="T36" fmla="*/ 574 w 1146"/>
                  <a:gd name="T37" fmla="*/ 0 h 16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146" h="168">
                    <a:moveTo>
                      <a:pt x="1146" y="0"/>
                    </a:moveTo>
                    <a:lnTo>
                      <a:pt x="1138" y="24"/>
                    </a:lnTo>
                    <a:lnTo>
                      <a:pt x="1131" y="45"/>
                    </a:lnTo>
                    <a:lnTo>
                      <a:pt x="1124" y="67"/>
                    </a:lnTo>
                    <a:lnTo>
                      <a:pt x="1119" y="87"/>
                    </a:lnTo>
                    <a:lnTo>
                      <a:pt x="1114" y="109"/>
                    </a:lnTo>
                    <a:lnTo>
                      <a:pt x="1109" y="128"/>
                    </a:lnTo>
                    <a:lnTo>
                      <a:pt x="1106" y="148"/>
                    </a:lnTo>
                    <a:lnTo>
                      <a:pt x="1103" y="168"/>
                    </a:lnTo>
                    <a:lnTo>
                      <a:pt x="41" y="168"/>
                    </a:lnTo>
                    <a:lnTo>
                      <a:pt x="38" y="148"/>
                    </a:lnTo>
                    <a:lnTo>
                      <a:pt x="35" y="128"/>
                    </a:lnTo>
                    <a:lnTo>
                      <a:pt x="30" y="109"/>
                    </a:lnTo>
                    <a:lnTo>
                      <a:pt x="26" y="87"/>
                    </a:lnTo>
                    <a:lnTo>
                      <a:pt x="20" y="67"/>
                    </a:lnTo>
                    <a:lnTo>
                      <a:pt x="13" y="45"/>
                    </a:lnTo>
                    <a:lnTo>
                      <a:pt x="6" y="24"/>
                    </a:lnTo>
                    <a:lnTo>
                      <a:pt x="0" y="0"/>
                    </a:lnTo>
                    <a:lnTo>
                      <a:pt x="1146" y="0"/>
                    </a:lnTo>
                    <a:close/>
                  </a:path>
                </a:pathLst>
              </a:custGeom>
              <a:solidFill>
                <a:srgbClr val="00BA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57" name="Freeform 61"/>
              <p:cNvSpPr>
                <a:spLocks/>
              </p:cNvSpPr>
              <p:nvPr/>
            </p:nvSpPr>
            <p:spPr bwMode="auto">
              <a:xfrm>
                <a:off x="3391" y="2998"/>
                <a:ext cx="606" cy="84"/>
              </a:xfrm>
              <a:custGeom>
                <a:avLst/>
                <a:gdLst>
                  <a:gd name="T0" fmla="*/ 606 w 1212"/>
                  <a:gd name="T1" fmla="*/ 0 h 168"/>
                  <a:gd name="T2" fmla="*/ 601 w 1212"/>
                  <a:gd name="T3" fmla="*/ 12 h 168"/>
                  <a:gd name="T4" fmla="*/ 597 w 1212"/>
                  <a:gd name="T5" fmla="*/ 23 h 168"/>
                  <a:gd name="T6" fmla="*/ 593 w 1212"/>
                  <a:gd name="T7" fmla="*/ 34 h 168"/>
                  <a:gd name="T8" fmla="*/ 589 w 1212"/>
                  <a:gd name="T9" fmla="*/ 45 h 168"/>
                  <a:gd name="T10" fmla="*/ 585 w 1212"/>
                  <a:gd name="T11" fmla="*/ 55 h 168"/>
                  <a:gd name="T12" fmla="*/ 583 w 1212"/>
                  <a:gd name="T13" fmla="*/ 64 h 168"/>
                  <a:gd name="T14" fmla="*/ 579 w 1212"/>
                  <a:gd name="T15" fmla="*/ 74 h 168"/>
                  <a:gd name="T16" fmla="*/ 577 w 1212"/>
                  <a:gd name="T17" fmla="*/ 84 h 168"/>
                  <a:gd name="T18" fmla="*/ 29 w 1212"/>
                  <a:gd name="T19" fmla="*/ 84 h 168"/>
                  <a:gd name="T20" fmla="*/ 26 w 1212"/>
                  <a:gd name="T21" fmla="*/ 74 h 168"/>
                  <a:gd name="T22" fmla="*/ 23 w 1212"/>
                  <a:gd name="T23" fmla="*/ 64 h 168"/>
                  <a:gd name="T24" fmla="*/ 20 w 1212"/>
                  <a:gd name="T25" fmla="*/ 55 h 168"/>
                  <a:gd name="T26" fmla="*/ 17 w 1212"/>
                  <a:gd name="T27" fmla="*/ 45 h 168"/>
                  <a:gd name="T28" fmla="*/ 13 w 1212"/>
                  <a:gd name="T29" fmla="*/ 34 h 168"/>
                  <a:gd name="T30" fmla="*/ 9 w 1212"/>
                  <a:gd name="T31" fmla="*/ 23 h 168"/>
                  <a:gd name="T32" fmla="*/ 4 w 1212"/>
                  <a:gd name="T33" fmla="*/ 12 h 168"/>
                  <a:gd name="T34" fmla="*/ 0 w 1212"/>
                  <a:gd name="T35" fmla="*/ 0 h 168"/>
                  <a:gd name="T36" fmla="*/ 606 w 1212"/>
                  <a:gd name="T37" fmla="*/ 0 h 16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12" h="168">
                    <a:moveTo>
                      <a:pt x="1212" y="0"/>
                    </a:moveTo>
                    <a:lnTo>
                      <a:pt x="1201" y="24"/>
                    </a:lnTo>
                    <a:lnTo>
                      <a:pt x="1193" y="45"/>
                    </a:lnTo>
                    <a:lnTo>
                      <a:pt x="1185" y="67"/>
                    </a:lnTo>
                    <a:lnTo>
                      <a:pt x="1178" y="89"/>
                    </a:lnTo>
                    <a:lnTo>
                      <a:pt x="1170" y="109"/>
                    </a:lnTo>
                    <a:lnTo>
                      <a:pt x="1165" y="128"/>
                    </a:lnTo>
                    <a:lnTo>
                      <a:pt x="1158" y="148"/>
                    </a:lnTo>
                    <a:lnTo>
                      <a:pt x="1153" y="168"/>
                    </a:lnTo>
                    <a:lnTo>
                      <a:pt x="57" y="168"/>
                    </a:lnTo>
                    <a:lnTo>
                      <a:pt x="52" y="148"/>
                    </a:lnTo>
                    <a:lnTo>
                      <a:pt x="45" y="128"/>
                    </a:lnTo>
                    <a:lnTo>
                      <a:pt x="40" y="109"/>
                    </a:lnTo>
                    <a:lnTo>
                      <a:pt x="33" y="89"/>
                    </a:lnTo>
                    <a:lnTo>
                      <a:pt x="25" y="67"/>
                    </a:lnTo>
                    <a:lnTo>
                      <a:pt x="18" y="45"/>
                    </a:lnTo>
                    <a:lnTo>
                      <a:pt x="8" y="24"/>
                    </a:lnTo>
                    <a:lnTo>
                      <a:pt x="0" y="0"/>
                    </a:lnTo>
                    <a:lnTo>
                      <a:pt x="1212" y="0"/>
                    </a:lnTo>
                    <a:close/>
                  </a:path>
                </a:pathLst>
              </a:custGeom>
              <a:solidFill>
                <a:srgbClr val="00C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58" name="Freeform 62"/>
              <p:cNvSpPr>
                <a:spLocks/>
              </p:cNvSpPr>
              <p:nvPr/>
            </p:nvSpPr>
            <p:spPr bwMode="auto">
              <a:xfrm>
                <a:off x="3373" y="2956"/>
                <a:ext cx="643" cy="84"/>
              </a:xfrm>
              <a:custGeom>
                <a:avLst/>
                <a:gdLst>
                  <a:gd name="T0" fmla="*/ 643 w 1285"/>
                  <a:gd name="T1" fmla="*/ 0 h 168"/>
                  <a:gd name="T2" fmla="*/ 638 w 1285"/>
                  <a:gd name="T3" fmla="*/ 12 h 168"/>
                  <a:gd name="T4" fmla="*/ 633 w 1285"/>
                  <a:gd name="T5" fmla="*/ 23 h 168"/>
                  <a:gd name="T6" fmla="*/ 628 w 1285"/>
                  <a:gd name="T7" fmla="*/ 34 h 168"/>
                  <a:gd name="T8" fmla="*/ 624 w 1285"/>
                  <a:gd name="T9" fmla="*/ 44 h 168"/>
                  <a:gd name="T10" fmla="*/ 619 w 1285"/>
                  <a:gd name="T11" fmla="*/ 54 h 168"/>
                  <a:gd name="T12" fmla="*/ 615 w 1285"/>
                  <a:gd name="T13" fmla="*/ 64 h 168"/>
                  <a:gd name="T14" fmla="*/ 611 w 1285"/>
                  <a:gd name="T15" fmla="*/ 74 h 168"/>
                  <a:gd name="T16" fmla="*/ 608 w 1285"/>
                  <a:gd name="T17" fmla="*/ 84 h 168"/>
                  <a:gd name="T18" fmla="*/ 35 w 1285"/>
                  <a:gd name="T19" fmla="*/ 84 h 168"/>
                  <a:gd name="T20" fmla="*/ 31 w 1285"/>
                  <a:gd name="T21" fmla="*/ 74 h 168"/>
                  <a:gd name="T22" fmla="*/ 27 w 1285"/>
                  <a:gd name="T23" fmla="*/ 64 h 168"/>
                  <a:gd name="T24" fmla="*/ 24 w 1285"/>
                  <a:gd name="T25" fmla="*/ 54 h 168"/>
                  <a:gd name="T26" fmla="*/ 20 w 1285"/>
                  <a:gd name="T27" fmla="*/ 44 h 168"/>
                  <a:gd name="T28" fmla="*/ 15 w 1285"/>
                  <a:gd name="T29" fmla="*/ 34 h 168"/>
                  <a:gd name="T30" fmla="*/ 10 w 1285"/>
                  <a:gd name="T31" fmla="*/ 23 h 168"/>
                  <a:gd name="T32" fmla="*/ 5 w 1285"/>
                  <a:gd name="T33" fmla="*/ 12 h 168"/>
                  <a:gd name="T34" fmla="*/ 0 w 1285"/>
                  <a:gd name="T35" fmla="*/ 0 h 168"/>
                  <a:gd name="T36" fmla="*/ 643 w 1285"/>
                  <a:gd name="T37" fmla="*/ 0 h 16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85" h="168">
                    <a:moveTo>
                      <a:pt x="1285" y="0"/>
                    </a:moveTo>
                    <a:lnTo>
                      <a:pt x="1275" y="23"/>
                    </a:lnTo>
                    <a:lnTo>
                      <a:pt x="1265" y="45"/>
                    </a:lnTo>
                    <a:lnTo>
                      <a:pt x="1255" y="67"/>
                    </a:lnTo>
                    <a:lnTo>
                      <a:pt x="1247" y="88"/>
                    </a:lnTo>
                    <a:lnTo>
                      <a:pt x="1238" y="108"/>
                    </a:lnTo>
                    <a:lnTo>
                      <a:pt x="1230" y="128"/>
                    </a:lnTo>
                    <a:lnTo>
                      <a:pt x="1222" y="148"/>
                    </a:lnTo>
                    <a:lnTo>
                      <a:pt x="1215" y="168"/>
                    </a:lnTo>
                    <a:lnTo>
                      <a:pt x="69" y="168"/>
                    </a:lnTo>
                    <a:lnTo>
                      <a:pt x="62" y="148"/>
                    </a:lnTo>
                    <a:lnTo>
                      <a:pt x="54" y="128"/>
                    </a:lnTo>
                    <a:lnTo>
                      <a:pt x="47" y="108"/>
                    </a:lnTo>
                    <a:lnTo>
                      <a:pt x="39" y="88"/>
                    </a:lnTo>
                    <a:lnTo>
                      <a:pt x="30" y="67"/>
                    </a:lnTo>
                    <a:lnTo>
                      <a:pt x="20" y="45"/>
                    </a:lnTo>
                    <a:lnTo>
                      <a:pt x="10" y="23"/>
                    </a:lnTo>
                    <a:lnTo>
                      <a:pt x="0" y="0"/>
                    </a:lnTo>
                    <a:lnTo>
                      <a:pt x="1285" y="0"/>
                    </a:lnTo>
                    <a:close/>
                  </a:path>
                </a:pathLst>
              </a:custGeom>
              <a:solidFill>
                <a:srgbClr val="00D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59" name="Freeform 63"/>
              <p:cNvSpPr>
                <a:spLocks/>
              </p:cNvSpPr>
              <p:nvPr/>
            </p:nvSpPr>
            <p:spPr bwMode="auto">
              <a:xfrm>
                <a:off x="3352" y="2913"/>
                <a:ext cx="685" cy="85"/>
              </a:xfrm>
              <a:custGeom>
                <a:avLst/>
                <a:gdLst>
                  <a:gd name="T0" fmla="*/ 685 w 1369"/>
                  <a:gd name="T1" fmla="*/ 0 h 168"/>
                  <a:gd name="T2" fmla="*/ 679 w 1369"/>
                  <a:gd name="T3" fmla="*/ 12 h 168"/>
                  <a:gd name="T4" fmla="*/ 673 w 1369"/>
                  <a:gd name="T5" fmla="*/ 23 h 168"/>
                  <a:gd name="T6" fmla="*/ 668 w 1369"/>
                  <a:gd name="T7" fmla="*/ 34 h 168"/>
                  <a:gd name="T8" fmla="*/ 663 w 1369"/>
                  <a:gd name="T9" fmla="*/ 45 h 168"/>
                  <a:gd name="T10" fmla="*/ 659 w 1369"/>
                  <a:gd name="T11" fmla="*/ 55 h 168"/>
                  <a:gd name="T12" fmla="*/ 654 w 1369"/>
                  <a:gd name="T13" fmla="*/ 65 h 168"/>
                  <a:gd name="T14" fmla="*/ 650 w 1369"/>
                  <a:gd name="T15" fmla="*/ 75 h 168"/>
                  <a:gd name="T16" fmla="*/ 646 w 1369"/>
                  <a:gd name="T17" fmla="*/ 85 h 168"/>
                  <a:gd name="T18" fmla="*/ 40 w 1369"/>
                  <a:gd name="T19" fmla="*/ 85 h 168"/>
                  <a:gd name="T20" fmla="*/ 36 w 1369"/>
                  <a:gd name="T21" fmla="*/ 75 h 168"/>
                  <a:gd name="T22" fmla="*/ 31 w 1369"/>
                  <a:gd name="T23" fmla="*/ 65 h 168"/>
                  <a:gd name="T24" fmla="*/ 26 w 1369"/>
                  <a:gd name="T25" fmla="*/ 55 h 168"/>
                  <a:gd name="T26" fmla="*/ 22 w 1369"/>
                  <a:gd name="T27" fmla="*/ 45 h 168"/>
                  <a:gd name="T28" fmla="*/ 17 w 1369"/>
                  <a:gd name="T29" fmla="*/ 34 h 168"/>
                  <a:gd name="T30" fmla="*/ 12 w 1369"/>
                  <a:gd name="T31" fmla="*/ 23 h 168"/>
                  <a:gd name="T32" fmla="*/ 6 w 1369"/>
                  <a:gd name="T33" fmla="*/ 12 h 168"/>
                  <a:gd name="T34" fmla="*/ 0 w 1369"/>
                  <a:gd name="T35" fmla="*/ 0 h 168"/>
                  <a:gd name="T36" fmla="*/ 685 w 1369"/>
                  <a:gd name="T37" fmla="*/ 0 h 16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69" h="168">
                    <a:moveTo>
                      <a:pt x="1369" y="0"/>
                    </a:moveTo>
                    <a:lnTo>
                      <a:pt x="1357" y="23"/>
                    </a:lnTo>
                    <a:lnTo>
                      <a:pt x="1346" y="45"/>
                    </a:lnTo>
                    <a:lnTo>
                      <a:pt x="1336" y="67"/>
                    </a:lnTo>
                    <a:lnTo>
                      <a:pt x="1326" y="88"/>
                    </a:lnTo>
                    <a:lnTo>
                      <a:pt x="1317" y="108"/>
                    </a:lnTo>
                    <a:lnTo>
                      <a:pt x="1307" y="128"/>
                    </a:lnTo>
                    <a:lnTo>
                      <a:pt x="1299" y="148"/>
                    </a:lnTo>
                    <a:lnTo>
                      <a:pt x="1291" y="168"/>
                    </a:lnTo>
                    <a:lnTo>
                      <a:pt x="79" y="168"/>
                    </a:lnTo>
                    <a:lnTo>
                      <a:pt x="71" y="148"/>
                    </a:lnTo>
                    <a:lnTo>
                      <a:pt x="62" y="128"/>
                    </a:lnTo>
                    <a:lnTo>
                      <a:pt x="52" y="108"/>
                    </a:lnTo>
                    <a:lnTo>
                      <a:pt x="44" y="88"/>
                    </a:lnTo>
                    <a:lnTo>
                      <a:pt x="34" y="67"/>
                    </a:lnTo>
                    <a:lnTo>
                      <a:pt x="24" y="45"/>
                    </a:lnTo>
                    <a:lnTo>
                      <a:pt x="12" y="23"/>
                    </a:lnTo>
                    <a:lnTo>
                      <a:pt x="0" y="0"/>
                    </a:lnTo>
                    <a:lnTo>
                      <a:pt x="1369" y="0"/>
                    </a:lnTo>
                    <a:close/>
                  </a:path>
                </a:pathLst>
              </a:custGeom>
              <a:solidFill>
                <a:srgbClr val="00E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60" name="Freeform 64"/>
              <p:cNvSpPr>
                <a:spLocks/>
              </p:cNvSpPr>
              <p:nvPr/>
            </p:nvSpPr>
            <p:spPr bwMode="auto">
              <a:xfrm>
                <a:off x="3334" y="2879"/>
                <a:ext cx="720" cy="77"/>
              </a:xfrm>
              <a:custGeom>
                <a:avLst/>
                <a:gdLst>
                  <a:gd name="T0" fmla="*/ 682 w 1440"/>
                  <a:gd name="T1" fmla="*/ 77 h 154"/>
                  <a:gd name="T2" fmla="*/ 686 w 1440"/>
                  <a:gd name="T3" fmla="*/ 68 h 154"/>
                  <a:gd name="T4" fmla="*/ 690 w 1440"/>
                  <a:gd name="T5" fmla="*/ 59 h 154"/>
                  <a:gd name="T6" fmla="*/ 695 w 1440"/>
                  <a:gd name="T7" fmla="*/ 50 h 154"/>
                  <a:gd name="T8" fmla="*/ 700 w 1440"/>
                  <a:gd name="T9" fmla="*/ 41 h 154"/>
                  <a:gd name="T10" fmla="*/ 704 w 1440"/>
                  <a:gd name="T11" fmla="*/ 32 h 154"/>
                  <a:gd name="T12" fmla="*/ 709 w 1440"/>
                  <a:gd name="T13" fmla="*/ 22 h 154"/>
                  <a:gd name="T14" fmla="*/ 715 w 1440"/>
                  <a:gd name="T15" fmla="*/ 12 h 154"/>
                  <a:gd name="T16" fmla="*/ 720 w 1440"/>
                  <a:gd name="T17" fmla="*/ 2 h 154"/>
                  <a:gd name="T18" fmla="*/ 0 w 1440"/>
                  <a:gd name="T19" fmla="*/ 0 h 154"/>
                  <a:gd name="T20" fmla="*/ 6 w 1440"/>
                  <a:gd name="T21" fmla="*/ 10 h 154"/>
                  <a:gd name="T22" fmla="*/ 11 w 1440"/>
                  <a:gd name="T23" fmla="*/ 20 h 154"/>
                  <a:gd name="T24" fmla="*/ 16 w 1440"/>
                  <a:gd name="T25" fmla="*/ 30 h 154"/>
                  <a:gd name="T26" fmla="*/ 21 w 1440"/>
                  <a:gd name="T27" fmla="*/ 40 h 154"/>
                  <a:gd name="T28" fmla="*/ 26 w 1440"/>
                  <a:gd name="T29" fmla="*/ 50 h 154"/>
                  <a:gd name="T30" fmla="*/ 30 w 1440"/>
                  <a:gd name="T31" fmla="*/ 59 h 154"/>
                  <a:gd name="T32" fmla="*/ 35 w 1440"/>
                  <a:gd name="T33" fmla="*/ 68 h 154"/>
                  <a:gd name="T34" fmla="*/ 39 w 1440"/>
                  <a:gd name="T35" fmla="*/ 77 h 154"/>
                  <a:gd name="T36" fmla="*/ 682 w 1440"/>
                  <a:gd name="T37" fmla="*/ 77 h 1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440" h="154">
                    <a:moveTo>
                      <a:pt x="1363" y="154"/>
                    </a:moveTo>
                    <a:lnTo>
                      <a:pt x="1372" y="136"/>
                    </a:lnTo>
                    <a:lnTo>
                      <a:pt x="1380" y="118"/>
                    </a:lnTo>
                    <a:lnTo>
                      <a:pt x="1390" y="100"/>
                    </a:lnTo>
                    <a:lnTo>
                      <a:pt x="1400" y="82"/>
                    </a:lnTo>
                    <a:lnTo>
                      <a:pt x="1408" y="63"/>
                    </a:lnTo>
                    <a:lnTo>
                      <a:pt x="1418" y="44"/>
                    </a:lnTo>
                    <a:lnTo>
                      <a:pt x="1430" y="24"/>
                    </a:lnTo>
                    <a:lnTo>
                      <a:pt x="1440" y="4"/>
                    </a:lnTo>
                    <a:lnTo>
                      <a:pt x="0" y="0"/>
                    </a:lnTo>
                    <a:lnTo>
                      <a:pt x="11" y="20"/>
                    </a:lnTo>
                    <a:lnTo>
                      <a:pt x="21" y="40"/>
                    </a:lnTo>
                    <a:lnTo>
                      <a:pt x="31" y="60"/>
                    </a:lnTo>
                    <a:lnTo>
                      <a:pt x="41" y="80"/>
                    </a:lnTo>
                    <a:lnTo>
                      <a:pt x="51" y="100"/>
                    </a:lnTo>
                    <a:lnTo>
                      <a:pt x="60" y="118"/>
                    </a:lnTo>
                    <a:lnTo>
                      <a:pt x="70" y="136"/>
                    </a:lnTo>
                    <a:lnTo>
                      <a:pt x="78" y="154"/>
                    </a:lnTo>
                    <a:lnTo>
                      <a:pt x="1363" y="154"/>
                    </a:lnTo>
                    <a:close/>
                  </a:path>
                </a:pathLst>
              </a:custGeom>
              <a:solidFill>
                <a:srgbClr val="00F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61" name="Freeform 65"/>
              <p:cNvSpPr>
                <a:spLocks/>
              </p:cNvSpPr>
              <p:nvPr/>
            </p:nvSpPr>
            <p:spPr bwMode="auto">
              <a:xfrm>
                <a:off x="3334" y="2879"/>
                <a:ext cx="720" cy="34"/>
              </a:xfrm>
              <a:custGeom>
                <a:avLst/>
                <a:gdLst>
                  <a:gd name="T0" fmla="*/ 703 w 1440"/>
                  <a:gd name="T1" fmla="*/ 34 h 69"/>
                  <a:gd name="T2" fmla="*/ 705 w 1440"/>
                  <a:gd name="T3" fmla="*/ 31 h 69"/>
                  <a:gd name="T4" fmla="*/ 707 w 1440"/>
                  <a:gd name="T5" fmla="*/ 26 h 69"/>
                  <a:gd name="T6" fmla="*/ 709 w 1440"/>
                  <a:gd name="T7" fmla="*/ 22 h 69"/>
                  <a:gd name="T8" fmla="*/ 712 w 1440"/>
                  <a:gd name="T9" fmla="*/ 18 h 69"/>
                  <a:gd name="T10" fmla="*/ 714 w 1440"/>
                  <a:gd name="T11" fmla="*/ 14 h 69"/>
                  <a:gd name="T12" fmla="*/ 716 w 1440"/>
                  <a:gd name="T13" fmla="*/ 10 h 69"/>
                  <a:gd name="T14" fmla="*/ 718 w 1440"/>
                  <a:gd name="T15" fmla="*/ 6 h 69"/>
                  <a:gd name="T16" fmla="*/ 720 w 1440"/>
                  <a:gd name="T17" fmla="*/ 2 h 69"/>
                  <a:gd name="T18" fmla="*/ 0 w 1440"/>
                  <a:gd name="T19" fmla="*/ 0 h 69"/>
                  <a:gd name="T20" fmla="*/ 3 w 1440"/>
                  <a:gd name="T21" fmla="*/ 4 h 69"/>
                  <a:gd name="T22" fmla="*/ 5 w 1440"/>
                  <a:gd name="T23" fmla="*/ 9 h 69"/>
                  <a:gd name="T24" fmla="*/ 8 w 1440"/>
                  <a:gd name="T25" fmla="*/ 13 h 69"/>
                  <a:gd name="T26" fmla="*/ 9 w 1440"/>
                  <a:gd name="T27" fmla="*/ 17 h 69"/>
                  <a:gd name="T28" fmla="*/ 12 w 1440"/>
                  <a:gd name="T29" fmla="*/ 22 h 69"/>
                  <a:gd name="T30" fmla="*/ 14 w 1440"/>
                  <a:gd name="T31" fmla="*/ 26 h 69"/>
                  <a:gd name="T32" fmla="*/ 16 w 1440"/>
                  <a:gd name="T33" fmla="*/ 30 h 69"/>
                  <a:gd name="T34" fmla="*/ 18 w 1440"/>
                  <a:gd name="T35" fmla="*/ 34 h 69"/>
                  <a:gd name="T36" fmla="*/ 703 w 1440"/>
                  <a:gd name="T37" fmla="*/ 34 h 6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440" h="69">
                    <a:moveTo>
                      <a:pt x="1405" y="69"/>
                    </a:moveTo>
                    <a:lnTo>
                      <a:pt x="1410" y="62"/>
                    </a:lnTo>
                    <a:lnTo>
                      <a:pt x="1413" y="53"/>
                    </a:lnTo>
                    <a:lnTo>
                      <a:pt x="1418" y="45"/>
                    </a:lnTo>
                    <a:lnTo>
                      <a:pt x="1423" y="36"/>
                    </a:lnTo>
                    <a:lnTo>
                      <a:pt x="1427" y="29"/>
                    </a:lnTo>
                    <a:lnTo>
                      <a:pt x="1432" y="20"/>
                    </a:lnTo>
                    <a:lnTo>
                      <a:pt x="1435" y="13"/>
                    </a:lnTo>
                    <a:lnTo>
                      <a:pt x="1440" y="4"/>
                    </a:lnTo>
                    <a:lnTo>
                      <a:pt x="0" y="0"/>
                    </a:lnTo>
                    <a:lnTo>
                      <a:pt x="5" y="9"/>
                    </a:lnTo>
                    <a:lnTo>
                      <a:pt x="10" y="18"/>
                    </a:lnTo>
                    <a:lnTo>
                      <a:pt x="15" y="27"/>
                    </a:lnTo>
                    <a:lnTo>
                      <a:pt x="18" y="34"/>
                    </a:lnTo>
                    <a:lnTo>
                      <a:pt x="23" y="44"/>
                    </a:lnTo>
                    <a:lnTo>
                      <a:pt x="28" y="53"/>
                    </a:lnTo>
                    <a:lnTo>
                      <a:pt x="31" y="60"/>
                    </a:lnTo>
                    <a:lnTo>
                      <a:pt x="36" y="69"/>
                    </a:lnTo>
                    <a:lnTo>
                      <a:pt x="1405" y="69"/>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62" name="Freeform 66"/>
              <p:cNvSpPr>
                <a:spLocks/>
              </p:cNvSpPr>
              <p:nvPr/>
            </p:nvSpPr>
            <p:spPr bwMode="auto">
              <a:xfrm>
                <a:off x="3268" y="3700"/>
                <a:ext cx="850" cy="9"/>
              </a:xfrm>
              <a:custGeom>
                <a:avLst/>
                <a:gdLst>
                  <a:gd name="T0" fmla="*/ 842 w 1699"/>
                  <a:gd name="T1" fmla="*/ 7 h 18"/>
                  <a:gd name="T2" fmla="*/ 845 w 1699"/>
                  <a:gd name="T3" fmla="*/ 0 h 18"/>
                  <a:gd name="T4" fmla="*/ 0 w 1699"/>
                  <a:gd name="T5" fmla="*/ 0 h 18"/>
                  <a:gd name="T6" fmla="*/ 0 w 1699"/>
                  <a:gd name="T7" fmla="*/ 9 h 18"/>
                  <a:gd name="T8" fmla="*/ 845 w 1699"/>
                  <a:gd name="T9" fmla="*/ 9 h 18"/>
                  <a:gd name="T10" fmla="*/ 847 w 1699"/>
                  <a:gd name="T11" fmla="*/ 3 h 18"/>
                  <a:gd name="T12" fmla="*/ 845 w 1699"/>
                  <a:gd name="T13" fmla="*/ 9 h 18"/>
                  <a:gd name="T14" fmla="*/ 850 w 1699"/>
                  <a:gd name="T15" fmla="*/ 9 h 18"/>
                  <a:gd name="T16" fmla="*/ 847 w 1699"/>
                  <a:gd name="T17" fmla="*/ 3 h 18"/>
                  <a:gd name="T18" fmla="*/ 842 w 1699"/>
                  <a:gd name="T19" fmla="*/ 7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99" h="18">
                    <a:moveTo>
                      <a:pt x="1684" y="13"/>
                    </a:moveTo>
                    <a:lnTo>
                      <a:pt x="1689" y="0"/>
                    </a:lnTo>
                    <a:lnTo>
                      <a:pt x="0" y="0"/>
                    </a:lnTo>
                    <a:lnTo>
                      <a:pt x="0" y="18"/>
                    </a:lnTo>
                    <a:lnTo>
                      <a:pt x="1689" y="18"/>
                    </a:lnTo>
                    <a:lnTo>
                      <a:pt x="1694" y="6"/>
                    </a:lnTo>
                    <a:lnTo>
                      <a:pt x="1689" y="18"/>
                    </a:lnTo>
                    <a:lnTo>
                      <a:pt x="1699" y="18"/>
                    </a:lnTo>
                    <a:lnTo>
                      <a:pt x="1694" y="6"/>
                    </a:lnTo>
                    <a:lnTo>
                      <a:pt x="1684"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63" name="Freeform 67"/>
              <p:cNvSpPr>
                <a:spLocks/>
              </p:cNvSpPr>
              <p:nvPr/>
            </p:nvSpPr>
            <p:spPr bwMode="auto">
              <a:xfrm>
                <a:off x="3977" y="3338"/>
                <a:ext cx="138" cy="369"/>
              </a:xfrm>
              <a:custGeom>
                <a:avLst/>
                <a:gdLst>
                  <a:gd name="T0" fmla="*/ 0 w 276"/>
                  <a:gd name="T1" fmla="*/ 4 h 736"/>
                  <a:gd name="T2" fmla="*/ 1 w 276"/>
                  <a:gd name="T3" fmla="*/ 4 h 736"/>
                  <a:gd name="T4" fmla="*/ 133 w 276"/>
                  <a:gd name="T5" fmla="*/ 369 h 736"/>
                  <a:gd name="T6" fmla="*/ 138 w 276"/>
                  <a:gd name="T7" fmla="*/ 365 h 736"/>
                  <a:gd name="T8" fmla="*/ 6 w 276"/>
                  <a:gd name="T9" fmla="*/ 0 h 736"/>
                  <a:gd name="T10" fmla="*/ 7 w 276"/>
                  <a:gd name="T11" fmla="*/ 0 h 736"/>
                  <a:gd name="T12" fmla="*/ 0 w 276"/>
                  <a:gd name="T13" fmla="*/ 4 h 736"/>
                  <a:gd name="T14" fmla="*/ 0 w 276"/>
                  <a:gd name="T15" fmla="*/ 4 h 736"/>
                  <a:gd name="T16" fmla="*/ 1 w 276"/>
                  <a:gd name="T17" fmla="*/ 4 h 736"/>
                  <a:gd name="T18" fmla="*/ 0 w 276"/>
                  <a:gd name="T19" fmla="*/ 4 h 73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76" h="736">
                    <a:moveTo>
                      <a:pt x="0" y="7"/>
                    </a:moveTo>
                    <a:lnTo>
                      <a:pt x="2" y="7"/>
                    </a:lnTo>
                    <a:lnTo>
                      <a:pt x="266" y="736"/>
                    </a:lnTo>
                    <a:lnTo>
                      <a:pt x="276" y="729"/>
                    </a:lnTo>
                    <a:lnTo>
                      <a:pt x="12" y="0"/>
                    </a:lnTo>
                    <a:lnTo>
                      <a:pt x="14" y="0"/>
                    </a:lnTo>
                    <a:lnTo>
                      <a:pt x="0" y="7"/>
                    </a:lnTo>
                    <a:lnTo>
                      <a:pt x="2" y="7"/>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64" name="Freeform 68"/>
              <p:cNvSpPr>
                <a:spLocks/>
              </p:cNvSpPr>
              <p:nvPr/>
            </p:nvSpPr>
            <p:spPr bwMode="auto">
              <a:xfrm>
                <a:off x="3950" y="2876"/>
                <a:ext cx="111" cy="466"/>
              </a:xfrm>
              <a:custGeom>
                <a:avLst/>
                <a:gdLst>
                  <a:gd name="T0" fmla="*/ 104 w 221"/>
                  <a:gd name="T1" fmla="*/ 9 h 931"/>
                  <a:gd name="T2" fmla="*/ 101 w 221"/>
                  <a:gd name="T3" fmla="*/ 2 h 931"/>
                  <a:gd name="T4" fmla="*/ 81 w 221"/>
                  <a:gd name="T5" fmla="*/ 40 h 931"/>
                  <a:gd name="T6" fmla="*/ 64 w 221"/>
                  <a:gd name="T7" fmla="*/ 75 h 931"/>
                  <a:gd name="T8" fmla="*/ 48 w 221"/>
                  <a:gd name="T9" fmla="*/ 109 h 931"/>
                  <a:gd name="T10" fmla="*/ 35 w 221"/>
                  <a:gd name="T11" fmla="*/ 140 h 931"/>
                  <a:gd name="T12" fmla="*/ 24 w 221"/>
                  <a:gd name="T13" fmla="*/ 169 h 931"/>
                  <a:gd name="T14" fmla="*/ 15 w 221"/>
                  <a:gd name="T15" fmla="*/ 197 h 931"/>
                  <a:gd name="T16" fmla="*/ 9 w 221"/>
                  <a:gd name="T17" fmla="*/ 225 h 931"/>
                  <a:gd name="T18" fmla="*/ 4 w 221"/>
                  <a:gd name="T19" fmla="*/ 251 h 931"/>
                  <a:gd name="T20" fmla="*/ 2 w 221"/>
                  <a:gd name="T21" fmla="*/ 276 h 931"/>
                  <a:gd name="T22" fmla="*/ 0 w 221"/>
                  <a:gd name="T23" fmla="*/ 302 h 931"/>
                  <a:gd name="T24" fmla="*/ 1 w 221"/>
                  <a:gd name="T25" fmla="*/ 327 h 931"/>
                  <a:gd name="T26" fmla="*/ 4 w 221"/>
                  <a:gd name="T27" fmla="*/ 354 h 931"/>
                  <a:gd name="T28" fmla="*/ 8 w 221"/>
                  <a:gd name="T29" fmla="*/ 380 h 931"/>
                  <a:gd name="T30" fmla="*/ 13 w 221"/>
                  <a:gd name="T31" fmla="*/ 406 h 931"/>
                  <a:gd name="T32" fmla="*/ 19 w 221"/>
                  <a:gd name="T33" fmla="*/ 436 h 931"/>
                  <a:gd name="T34" fmla="*/ 27 w 221"/>
                  <a:gd name="T35" fmla="*/ 466 h 931"/>
                  <a:gd name="T36" fmla="*/ 34 w 221"/>
                  <a:gd name="T37" fmla="*/ 462 h 931"/>
                  <a:gd name="T38" fmla="*/ 26 w 221"/>
                  <a:gd name="T39" fmla="*/ 432 h 931"/>
                  <a:gd name="T40" fmla="*/ 19 w 221"/>
                  <a:gd name="T41" fmla="*/ 404 h 931"/>
                  <a:gd name="T42" fmla="*/ 14 w 221"/>
                  <a:gd name="T43" fmla="*/ 378 h 931"/>
                  <a:gd name="T44" fmla="*/ 10 w 221"/>
                  <a:gd name="T45" fmla="*/ 352 h 931"/>
                  <a:gd name="T46" fmla="*/ 8 w 221"/>
                  <a:gd name="T47" fmla="*/ 327 h 931"/>
                  <a:gd name="T48" fmla="*/ 7 w 221"/>
                  <a:gd name="T49" fmla="*/ 302 h 931"/>
                  <a:gd name="T50" fmla="*/ 9 w 221"/>
                  <a:gd name="T51" fmla="*/ 278 h 931"/>
                  <a:gd name="T52" fmla="*/ 11 w 221"/>
                  <a:gd name="T53" fmla="*/ 252 h 931"/>
                  <a:gd name="T54" fmla="*/ 15 w 221"/>
                  <a:gd name="T55" fmla="*/ 227 h 931"/>
                  <a:gd name="T56" fmla="*/ 22 w 221"/>
                  <a:gd name="T57" fmla="*/ 201 h 931"/>
                  <a:gd name="T58" fmla="*/ 30 w 221"/>
                  <a:gd name="T59" fmla="*/ 173 h 931"/>
                  <a:gd name="T60" fmla="*/ 40 w 221"/>
                  <a:gd name="T61" fmla="*/ 144 h 931"/>
                  <a:gd name="T62" fmla="*/ 53 w 221"/>
                  <a:gd name="T63" fmla="*/ 114 h 931"/>
                  <a:gd name="T64" fmla="*/ 69 w 221"/>
                  <a:gd name="T65" fmla="*/ 81 h 931"/>
                  <a:gd name="T66" fmla="*/ 86 w 221"/>
                  <a:gd name="T67" fmla="*/ 45 h 931"/>
                  <a:gd name="T68" fmla="*/ 106 w 221"/>
                  <a:gd name="T69" fmla="*/ 7 h 931"/>
                  <a:gd name="T70" fmla="*/ 104 w 221"/>
                  <a:gd name="T71" fmla="*/ 0 h 931"/>
                  <a:gd name="T72" fmla="*/ 106 w 221"/>
                  <a:gd name="T73" fmla="*/ 7 h 931"/>
                  <a:gd name="T74" fmla="*/ 111 w 221"/>
                  <a:gd name="T75" fmla="*/ 0 h 931"/>
                  <a:gd name="T76" fmla="*/ 104 w 221"/>
                  <a:gd name="T77" fmla="*/ 0 h 931"/>
                  <a:gd name="T78" fmla="*/ 104 w 221"/>
                  <a:gd name="T79" fmla="*/ 9 h 93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21" h="931">
                    <a:moveTo>
                      <a:pt x="207" y="18"/>
                    </a:moveTo>
                    <a:lnTo>
                      <a:pt x="202" y="3"/>
                    </a:lnTo>
                    <a:lnTo>
                      <a:pt x="162" y="79"/>
                    </a:lnTo>
                    <a:lnTo>
                      <a:pt x="127" y="150"/>
                    </a:lnTo>
                    <a:lnTo>
                      <a:pt x="95" y="217"/>
                    </a:lnTo>
                    <a:lnTo>
                      <a:pt x="70" y="280"/>
                    </a:lnTo>
                    <a:lnTo>
                      <a:pt x="47" y="338"/>
                    </a:lnTo>
                    <a:lnTo>
                      <a:pt x="30" y="394"/>
                    </a:lnTo>
                    <a:lnTo>
                      <a:pt x="17" y="450"/>
                    </a:lnTo>
                    <a:lnTo>
                      <a:pt x="8" y="501"/>
                    </a:lnTo>
                    <a:lnTo>
                      <a:pt x="3" y="551"/>
                    </a:lnTo>
                    <a:lnTo>
                      <a:pt x="0" y="604"/>
                    </a:lnTo>
                    <a:lnTo>
                      <a:pt x="2" y="653"/>
                    </a:lnTo>
                    <a:lnTo>
                      <a:pt x="7" y="707"/>
                    </a:lnTo>
                    <a:lnTo>
                      <a:pt x="15" y="759"/>
                    </a:lnTo>
                    <a:lnTo>
                      <a:pt x="25" y="812"/>
                    </a:lnTo>
                    <a:lnTo>
                      <a:pt x="38" y="871"/>
                    </a:lnTo>
                    <a:lnTo>
                      <a:pt x="53" y="931"/>
                    </a:lnTo>
                    <a:lnTo>
                      <a:pt x="67" y="924"/>
                    </a:lnTo>
                    <a:lnTo>
                      <a:pt x="52" y="864"/>
                    </a:lnTo>
                    <a:lnTo>
                      <a:pt x="38" y="808"/>
                    </a:lnTo>
                    <a:lnTo>
                      <a:pt x="28" y="756"/>
                    </a:lnTo>
                    <a:lnTo>
                      <a:pt x="20" y="703"/>
                    </a:lnTo>
                    <a:lnTo>
                      <a:pt x="15" y="653"/>
                    </a:lnTo>
                    <a:lnTo>
                      <a:pt x="13" y="604"/>
                    </a:lnTo>
                    <a:lnTo>
                      <a:pt x="17" y="555"/>
                    </a:lnTo>
                    <a:lnTo>
                      <a:pt x="22" y="504"/>
                    </a:lnTo>
                    <a:lnTo>
                      <a:pt x="30" y="454"/>
                    </a:lnTo>
                    <a:lnTo>
                      <a:pt x="43" y="401"/>
                    </a:lnTo>
                    <a:lnTo>
                      <a:pt x="60" y="345"/>
                    </a:lnTo>
                    <a:lnTo>
                      <a:pt x="80" y="287"/>
                    </a:lnTo>
                    <a:lnTo>
                      <a:pt x="105" y="228"/>
                    </a:lnTo>
                    <a:lnTo>
                      <a:pt x="137" y="161"/>
                    </a:lnTo>
                    <a:lnTo>
                      <a:pt x="172" y="90"/>
                    </a:lnTo>
                    <a:lnTo>
                      <a:pt x="212" y="14"/>
                    </a:lnTo>
                    <a:lnTo>
                      <a:pt x="207" y="0"/>
                    </a:lnTo>
                    <a:lnTo>
                      <a:pt x="212" y="14"/>
                    </a:lnTo>
                    <a:lnTo>
                      <a:pt x="221" y="0"/>
                    </a:lnTo>
                    <a:lnTo>
                      <a:pt x="207" y="0"/>
                    </a:lnTo>
                    <a:lnTo>
                      <a:pt x="20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65" name="Freeform 69"/>
              <p:cNvSpPr>
                <a:spLocks/>
              </p:cNvSpPr>
              <p:nvPr/>
            </p:nvSpPr>
            <p:spPr bwMode="auto">
              <a:xfrm>
                <a:off x="3327" y="2875"/>
                <a:ext cx="727" cy="10"/>
              </a:xfrm>
              <a:custGeom>
                <a:avLst/>
                <a:gdLst>
                  <a:gd name="T0" fmla="*/ 10 w 1454"/>
                  <a:gd name="T1" fmla="*/ 2 h 20"/>
                  <a:gd name="T2" fmla="*/ 7 w 1454"/>
                  <a:gd name="T3" fmla="*/ 9 h 20"/>
                  <a:gd name="T4" fmla="*/ 727 w 1454"/>
                  <a:gd name="T5" fmla="*/ 10 h 20"/>
                  <a:gd name="T6" fmla="*/ 727 w 1454"/>
                  <a:gd name="T7" fmla="*/ 1 h 20"/>
                  <a:gd name="T8" fmla="*/ 7 w 1454"/>
                  <a:gd name="T9" fmla="*/ 0 h 20"/>
                  <a:gd name="T10" fmla="*/ 5 w 1454"/>
                  <a:gd name="T11" fmla="*/ 7 h 20"/>
                  <a:gd name="T12" fmla="*/ 7 w 1454"/>
                  <a:gd name="T13" fmla="*/ 0 h 20"/>
                  <a:gd name="T14" fmla="*/ 0 w 1454"/>
                  <a:gd name="T15" fmla="*/ 0 h 20"/>
                  <a:gd name="T16" fmla="*/ 5 w 1454"/>
                  <a:gd name="T17" fmla="*/ 7 h 20"/>
                  <a:gd name="T18" fmla="*/ 10 w 1454"/>
                  <a:gd name="T19" fmla="*/ 2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54" h="20">
                    <a:moveTo>
                      <a:pt x="19" y="4"/>
                    </a:moveTo>
                    <a:lnTo>
                      <a:pt x="14" y="18"/>
                    </a:lnTo>
                    <a:lnTo>
                      <a:pt x="1454" y="20"/>
                    </a:lnTo>
                    <a:lnTo>
                      <a:pt x="1454" y="2"/>
                    </a:lnTo>
                    <a:lnTo>
                      <a:pt x="14" y="0"/>
                    </a:lnTo>
                    <a:lnTo>
                      <a:pt x="9" y="14"/>
                    </a:lnTo>
                    <a:lnTo>
                      <a:pt x="14" y="0"/>
                    </a:lnTo>
                    <a:lnTo>
                      <a:pt x="0" y="0"/>
                    </a:lnTo>
                    <a:lnTo>
                      <a:pt x="9" y="14"/>
                    </a:lnTo>
                    <a:lnTo>
                      <a:pt x="1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66" name="Freeform 70"/>
              <p:cNvSpPr>
                <a:spLocks/>
              </p:cNvSpPr>
              <p:nvPr/>
            </p:nvSpPr>
            <p:spPr bwMode="auto">
              <a:xfrm>
                <a:off x="3331" y="2877"/>
                <a:ext cx="104" cy="465"/>
              </a:xfrm>
              <a:custGeom>
                <a:avLst/>
                <a:gdLst>
                  <a:gd name="T0" fmla="*/ 76 w 207"/>
                  <a:gd name="T1" fmla="*/ 465 h 929"/>
                  <a:gd name="T2" fmla="*/ 77 w 207"/>
                  <a:gd name="T3" fmla="*/ 465 h 929"/>
                  <a:gd name="T4" fmla="*/ 84 w 207"/>
                  <a:gd name="T5" fmla="*/ 435 h 929"/>
                  <a:gd name="T6" fmla="*/ 91 w 207"/>
                  <a:gd name="T7" fmla="*/ 406 h 929"/>
                  <a:gd name="T8" fmla="*/ 97 w 207"/>
                  <a:gd name="T9" fmla="*/ 379 h 929"/>
                  <a:gd name="T10" fmla="*/ 100 w 207"/>
                  <a:gd name="T11" fmla="*/ 353 h 929"/>
                  <a:gd name="T12" fmla="*/ 103 w 207"/>
                  <a:gd name="T13" fmla="*/ 326 h 929"/>
                  <a:gd name="T14" fmla="*/ 104 w 207"/>
                  <a:gd name="T15" fmla="*/ 301 h 929"/>
                  <a:gd name="T16" fmla="*/ 103 w 207"/>
                  <a:gd name="T17" fmla="*/ 276 h 929"/>
                  <a:gd name="T18" fmla="*/ 100 w 207"/>
                  <a:gd name="T19" fmla="*/ 250 h 929"/>
                  <a:gd name="T20" fmla="*/ 96 w 207"/>
                  <a:gd name="T21" fmla="*/ 224 h 929"/>
                  <a:gd name="T22" fmla="*/ 89 w 207"/>
                  <a:gd name="T23" fmla="*/ 196 h 929"/>
                  <a:gd name="T24" fmla="*/ 81 w 207"/>
                  <a:gd name="T25" fmla="*/ 169 h 929"/>
                  <a:gd name="T26" fmla="*/ 69 w 207"/>
                  <a:gd name="T27" fmla="*/ 139 h 929"/>
                  <a:gd name="T28" fmla="*/ 57 w 207"/>
                  <a:gd name="T29" fmla="*/ 108 h 929"/>
                  <a:gd name="T30" fmla="*/ 42 w 207"/>
                  <a:gd name="T31" fmla="*/ 74 h 929"/>
                  <a:gd name="T32" fmla="*/ 25 w 207"/>
                  <a:gd name="T33" fmla="*/ 38 h 929"/>
                  <a:gd name="T34" fmla="*/ 5 w 207"/>
                  <a:gd name="T35" fmla="*/ 0 h 929"/>
                  <a:gd name="T36" fmla="*/ 0 w 207"/>
                  <a:gd name="T37" fmla="*/ 5 h 929"/>
                  <a:gd name="T38" fmla="*/ 20 w 207"/>
                  <a:gd name="T39" fmla="*/ 43 h 929"/>
                  <a:gd name="T40" fmla="*/ 37 w 207"/>
                  <a:gd name="T41" fmla="*/ 80 h 929"/>
                  <a:gd name="T42" fmla="*/ 52 w 207"/>
                  <a:gd name="T43" fmla="*/ 113 h 929"/>
                  <a:gd name="T44" fmla="*/ 64 w 207"/>
                  <a:gd name="T45" fmla="*/ 143 h 929"/>
                  <a:gd name="T46" fmla="*/ 74 w 207"/>
                  <a:gd name="T47" fmla="*/ 173 h 929"/>
                  <a:gd name="T48" fmla="*/ 83 w 207"/>
                  <a:gd name="T49" fmla="*/ 200 h 929"/>
                  <a:gd name="T50" fmla="*/ 89 w 207"/>
                  <a:gd name="T51" fmla="*/ 226 h 929"/>
                  <a:gd name="T52" fmla="*/ 94 w 207"/>
                  <a:gd name="T53" fmla="*/ 251 h 929"/>
                  <a:gd name="T54" fmla="*/ 96 w 207"/>
                  <a:gd name="T55" fmla="*/ 276 h 929"/>
                  <a:gd name="T56" fmla="*/ 97 w 207"/>
                  <a:gd name="T57" fmla="*/ 301 h 929"/>
                  <a:gd name="T58" fmla="*/ 96 w 207"/>
                  <a:gd name="T59" fmla="*/ 326 h 929"/>
                  <a:gd name="T60" fmla="*/ 94 w 207"/>
                  <a:gd name="T61" fmla="*/ 351 h 929"/>
                  <a:gd name="T62" fmla="*/ 90 w 207"/>
                  <a:gd name="T63" fmla="*/ 377 h 929"/>
                  <a:gd name="T64" fmla="*/ 84 w 207"/>
                  <a:gd name="T65" fmla="*/ 404 h 929"/>
                  <a:gd name="T66" fmla="*/ 78 w 207"/>
                  <a:gd name="T67" fmla="*/ 431 h 929"/>
                  <a:gd name="T68" fmla="*/ 70 w 207"/>
                  <a:gd name="T69" fmla="*/ 461 h 929"/>
                  <a:gd name="T70" fmla="*/ 71 w 207"/>
                  <a:gd name="T71" fmla="*/ 461 h 929"/>
                  <a:gd name="T72" fmla="*/ 76 w 207"/>
                  <a:gd name="T73" fmla="*/ 465 h 929"/>
                  <a:gd name="T74" fmla="*/ 77 w 207"/>
                  <a:gd name="T75" fmla="*/ 465 h 929"/>
                  <a:gd name="T76" fmla="*/ 77 w 207"/>
                  <a:gd name="T77" fmla="*/ 465 h 929"/>
                  <a:gd name="T78" fmla="*/ 76 w 207"/>
                  <a:gd name="T79" fmla="*/ 465 h 92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07" h="929">
                    <a:moveTo>
                      <a:pt x="152" y="929"/>
                    </a:moveTo>
                    <a:lnTo>
                      <a:pt x="153" y="929"/>
                    </a:lnTo>
                    <a:lnTo>
                      <a:pt x="168" y="869"/>
                    </a:lnTo>
                    <a:lnTo>
                      <a:pt x="182" y="812"/>
                    </a:lnTo>
                    <a:lnTo>
                      <a:pt x="193" y="757"/>
                    </a:lnTo>
                    <a:lnTo>
                      <a:pt x="200" y="705"/>
                    </a:lnTo>
                    <a:lnTo>
                      <a:pt x="205" y="652"/>
                    </a:lnTo>
                    <a:lnTo>
                      <a:pt x="207" y="602"/>
                    </a:lnTo>
                    <a:lnTo>
                      <a:pt x="205" y="551"/>
                    </a:lnTo>
                    <a:lnTo>
                      <a:pt x="200" y="499"/>
                    </a:lnTo>
                    <a:lnTo>
                      <a:pt x="192" y="448"/>
                    </a:lnTo>
                    <a:lnTo>
                      <a:pt x="178" y="392"/>
                    </a:lnTo>
                    <a:lnTo>
                      <a:pt x="162" y="338"/>
                    </a:lnTo>
                    <a:lnTo>
                      <a:pt x="138" y="278"/>
                    </a:lnTo>
                    <a:lnTo>
                      <a:pt x="113" y="215"/>
                    </a:lnTo>
                    <a:lnTo>
                      <a:pt x="83" y="148"/>
                    </a:lnTo>
                    <a:lnTo>
                      <a:pt x="50" y="75"/>
                    </a:lnTo>
                    <a:lnTo>
                      <a:pt x="10" y="0"/>
                    </a:lnTo>
                    <a:lnTo>
                      <a:pt x="0" y="10"/>
                    </a:lnTo>
                    <a:lnTo>
                      <a:pt x="40" y="86"/>
                    </a:lnTo>
                    <a:lnTo>
                      <a:pt x="73" y="159"/>
                    </a:lnTo>
                    <a:lnTo>
                      <a:pt x="103" y="226"/>
                    </a:lnTo>
                    <a:lnTo>
                      <a:pt x="128" y="285"/>
                    </a:lnTo>
                    <a:lnTo>
                      <a:pt x="148" y="345"/>
                    </a:lnTo>
                    <a:lnTo>
                      <a:pt x="165" y="399"/>
                    </a:lnTo>
                    <a:lnTo>
                      <a:pt x="178" y="452"/>
                    </a:lnTo>
                    <a:lnTo>
                      <a:pt x="187" y="502"/>
                    </a:lnTo>
                    <a:lnTo>
                      <a:pt x="192" y="551"/>
                    </a:lnTo>
                    <a:lnTo>
                      <a:pt x="193" y="602"/>
                    </a:lnTo>
                    <a:lnTo>
                      <a:pt x="192" y="652"/>
                    </a:lnTo>
                    <a:lnTo>
                      <a:pt x="187" y="701"/>
                    </a:lnTo>
                    <a:lnTo>
                      <a:pt x="180" y="754"/>
                    </a:lnTo>
                    <a:lnTo>
                      <a:pt x="168" y="808"/>
                    </a:lnTo>
                    <a:lnTo>
                      <a:pt x="155" y="862"/>
                    </a:lnTo>
                    <a:lnTo>
                      <a:pt x="140" y="922"/>
                    </a:lnTo>
                    <a:lnTo>
                      <a:pt x="142" y="922"/>
                    </a:lnTo>
                    <a:lnTo>
                      <a:pt x="152" y="929"/>
                    </a:lnTo>
                    <a:lnTo>
                      <a:pt x="153" y="929"/>
                    </a:lnTo>
                    <a:lnTo>
                      <a:pt x="152" y="9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67" name="Freeform 71"/>
              <p:cNvSpPr>
                <a:spLocks/>
              </p:cNvSpPr>
              <p:nvPr/>
            </p:nvSpPr>
            <p:spPr bwMode="auto">
              <a:xfrm>
                <a:off x="3263" y="3338"/>
                <a:ext cx="144" cy="371"/>
              </a:xfrm>
              <a:custGeom>
                <a:avLst/>
                <a:gdLst>
                  <a:gd name="T0" fmla="*/ 5 w 289"/>
                  <a:gd name="T1" fmla="*/ 362 h 741"/>
                  <a:gd name="T2" fmla="*/ 7 w 289"/>
                  <a:gd name="T3" fmla="*/ 368 h 741"/>
                  <a:gd name="T4" fmla="*/ 144 w 289"/>
                  <a:gd name="T5" fmla="*/ 4 h 741"/>
                  <a:gd name="T6" fmla="*/ 139 w 289"/>
                  <a:gd name="T7" fmla="*/ 0 h 741"/>
                  <a:gd name="T8" fmla="*/ 2 w 289"/>
                  <a:gd name="T9" fmla="*/ 365 h 741"/>
                  <a:gd name="T10" fmla="*/ 5 w 289"/>
                  <a:gd name="T11" fmla="*/ 371 h 741"/>
                  <a:gd name="T12" fmla="*/ 2 w 289"/>
                  <a:gd name="T13" fmla="*/ 365 h 741"/>
                  <a:gd name="T14" fmla="*/ 0 w 289"/>
                  <a:gd name="T15" fmla="*/ 371 h 741"/>
                  <a:gd name="T16" fmla="*/ 5 w 289"/>
                  <a:gd name="T17" fmla="*/ 371 h 741"/>
                  <a:gd name="T18" fmla="*/ 5 w 289"/>
                  <a:gd name="T19" fmla="*/ 362 h 7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89" h="741">
                    <a:moveTo>
                      <a:pt x="10" y="723"/>
                    </a:moveTo>
                    <a:lnTo>
                      <a:pt x="15" y="736"/>
                    </a:lnTo>
                    <a:lnTo>
                      <a:pt x="289" y="7"/>
                    </a:lnTo>
                    <a:lnTo>
                      <a:pt x="279" y="0"/>
                    </a:lnTo>
                    <a:lnTo>
                      <a:pt x="5" y="729"/>
                    </a:lnTo>
                    <a:lnTo>
                      <a:pt x="10" y="741"/>
                    </a:lnTo>
                    <a:lnTo>
                      <a:pt x="5" y="729"/>
                    </a:lnTo>
                    <a:lnTo>
                      <a:pt x="0" y="741"/>
                    </a:lnTo>
                    <a:lnTo>
                      <a:pt x="10" y="741"/>
                    </a:lnTo>
                    <a:lnTo>
                      <a:pt x="10" y="7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68" name="Freeform 72"/>
              <p:cNvSpPr>
                <a:spLocks/>
              </p:cNvSpPr>
              <p:nvPr/>
            </p:nvSpPr>
            <p:spPr bwMode="auto">
              <a:xfrm>
                <a:off x="3852" y="1703"/>
                <a:ext cx="39" cy="471"/>
              </a:xfrm>
              <a:custGeom>
                <a:avLst/>
                <a:gdLst>
                  <a:gd name="T0" fmla="*/ 39 w 78"/>
                  <a:gd name="T1" fmla="*/ 0 h 942"/>
                  <a:gd name="T2" fmla="*/ 0 w 78"/>
                  <a:gd name="T3" fmla="*/ 16 h 942"/>
                  <a:gd name="T4" fmla="*/ 0 w 78"/>
                  <a:gd name="T5" fmla="*/ 455 h 942"/>
                  <a:gd name="T6" fmla="*/ 39 w 78"/>
                  <a:gd name="T7" fmla="*/ 471 h 942"/>
                  <a:gd name="T8" fmla="*/ 39 w 78"/>
                  <a:gd name="T9" fmla="*/ 0 h 9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8" h="942">
                    <a:moveTo>
                      <a:pt x="78" y="0"/>
                    </a:moveTo>
                    <a:lnTo>
                      <a:pt x="0" y="31"/>
                    </a:lnTo>
                    <a:lnTo>
                      <a:pt x="0" y="910"/>
                    </a:lnTo>
                    <a:lnTo>
                      <a:pt x="78" y="942"/>
                    </a:lnTo>
                    <a:lnTo>
                      <a:pt x="78"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69" name="Freeform 73"/>
              <p:cNvSpPr>
                <a:spLocks/>
              </p:cNvSpPr>
              <p:nvPr/>
            </p:nvSpPr>
            <p:spPr bwMode="auto">
              <a:xfrm>
                <a:off x="3867" y="1693"/>
                <a:ext cx="48" cy="491"/>
              </a:xfrm>
              <a:custGeom>
                <a:avLst/>
                <a:gdLst>
                  <a:gd name="T0" fmla="*/ 0 w 97"/>
                  <a:gd name="T1" fmla="*/ 19 h 982"/>
                  <a:gd name="T2" fmla="*/ 48 w 97"/>
                  <a:gd name="T3" fmla="*/ 0 h 982"/>
                  <a:gd name="T4" fmla="*/ 48 w 97"/>
                  <a:gd name="T5" fmla="*/ 491 h 982"/>
                  <a:gd name="T6" fmla="*/ 0 w 97"/>
                  <a:gd name="T7" fmla="*/ 471 h 982"/>
                  <a:gd name="T8" fmla="*/ 0 w 97"/>
                  <a:gd name="T9" fmla="*/ 19 h 98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7" h="982">
                    <a:moveTo>
                      <a:pt x="0" y="38"/>
                    </a:moveTo>
                    <a:lnTo>
                      <a:pt x="97" y="0"/>
                    </a:lnTo>
                    <a:lnTo>
                      <a:pt x="97" y="982"/>
                    </a:lnTo>
                    <a:lnTo>
                      <a:pt x="0" y="941"/>
                    </a:lnTo>
                    <a:lnTo>
                      <a:pt x="0" y="38"/>
                    </a:lnTo>
                    <a:close/>
                  </a:path>
                </a:pathLst>
              </a:custGeom>
              <a:solidFill>
                <a:srgbClr val="F29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70" name="Freeform 74"/>
              <p:cNvSpPr>
                <a:spLocks/>
              </p:cNvSpPr>
              <p:nvPr/>
            </p:nvSpPr>
            <p:spPr bwMode="auto">
              <a:xfrm>
                <a:off x="3891" y="1684"/>
                <a:ext cx="49" cy="510"/>
              </a:xfrm>
              <a:custGeom>
                <a:avLst/>
                <a:gdLst>
                  <a:gd name="T0" fmla="*/ 0 w 99"/>
                  <a:gd name="T1" fmla="*/ 19 h 1022"/>
                  <a:gd name="T2" fmla="*/ 49 w 99"/>
                  <a:gd name="T3" fmla="*/ 0 h 1022"/>
                  <a:gd name="T4" fmla="*/ 49 w 99"/>
                  <a:gd name="T5" fmla="*/ 510 h 1022"/>
                  <a:gd name="T6" fmla="*/ 0 w 99"/>
                  <a:gd name="T7" fmla="*/ 489 h 1022"/>
                  <a:gd name="T8" fmla="*/ 0 w 99"/>
                  <a:gd name="T9" fmla="*/ 19 h 10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9" h="1022">
                    <a:moveTo>
                      <a:pt x="0" y="38"/>
                    </a:moveTo>
                    <a:lnTo>
                      <a:pt x="99" y="0"/>
                    </a:lnTo>
                    <a:lnTo>
                      <a:pt x="99" y="1022"/>
                    </a:lnTo>
                    <a:lnTo>
                      <a:pt x="0" y="980"/>
                    </a:lnTo>
                    <a:lnTo>
                      <a:pt x="0" y="38"/>
                    </a:lnTo>
                    <a:close/>
                  </a:path>
                </a:pathLst>
              </a:custGeom>
              <a:solidFill>
                <a:srgbClr val="E5A3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71" name="Freeform 75"/>
              <p:cNvSpPr>
                <a:spLocks/>
              </p:cNvSpPr>
              <p:nvPr/>
            </p:nvSpPr>
            <p:spPr bwMode="auto">
              <a:xfrm>
                <a:off x="3915" y="1674"/>
                <a:ext cx="50" cy="530"/>
              </a:xfrm>
              <a:custGeom>
                <a:avLst/>
                <a:gdLst>
                  <a:gd name="T0" fmla="*/ 0 w 98"/>
                  <a:gd name="T1" fmla="*/ 19 h 1062"/>
                  <a:gd name="T2" fmla="*/ 50 w 98"/>
                  <a:gd name="T3" fmla="*/ 0 h 1062"/>
                  <a:gd name="T4" fmla="*/ 50 w 98"/>
                  <a:gd name="T5" fmla="*/ 530 h 1062"/>
                  <a:gd name="T6" fmla="*/ 0 w 98"/>
                  <a:gd name="T7" fmla="*/ 509 h 1062"/>
                  <a:gd name="T8" fmla="*/ 0 w 98"/>
                  <a:gd name="T9" fmla="*/ 19 h 10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8" h="1062">
                    <a:moveTo>
                      <a:pt x="0" y="38"/>
                    </a:moveTo>
                    <a:lnTo>
                      <a:pt x="98" y="0"/>
                    </a:lnTo>
                    <a:lnTo>
                      <a:pt x="98" y="1062"/>
                    </a:lnTo>
                    <a:lnTo>
                      <a:pt x="0" y="1020"/>
                    </a:lnTo>
                    <a:lnTo>
                      <a:pt x="0" y="38"/>
                    </a:lnTo>
                    <a:close/>
                  </a:path>
                </a:pathLst>
              </a:custGeom>
              <a:solidFill>
                <a:srgbClr val="D6A8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72" name="Freeform 76"/>
              <p:cNvSpPr>
                <a:spLocks/>
              </p:cNvSpPr>
              <p:nvPr/>
            </p:nvSpPr>
            <p:spPr bwMode="auto">
              <a:xfrm>
                <a:off x="3940" y="1665"/>
                <a:ext cx="49" cy="550"/>
              </a:xfrm>
              <a:custGeom>
                <a:avLst/>
                <a:gdLst>
                  <a:gd name="T0" fmla="*/ 0 w 97"/>
                  <a:gd name="T1" fmla="*/ 19 h 1102"/>
                  <a:gd name="T2" fmla="*/ 49 w 97"/>
                  <a:gd name="T3" fmla="*/ 0 h 1102"/>
                  <a:gd name="T4" fmla="*/ 49 w 97"/>
                  <a:gd name="T5" fmla="*/ 550 h 1102"/>
                  <a:gd name="T6" fmla="*/ 0 w 97"/>
                  <a:gd name="T7" fmla="*/ 529 h 1102"/>
                  <a:gd name="T8" fmla="*/ 0 w 97"/>
                  <a:gd name="T9" fmla="*/ 19 h 11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7" h="1102">
                    <a:moveTo>
                      <a:pt x="0" y="38"/>
                    </a:moveTo>
                    <a:lnTo>
                      <a:pt x="97" y="0"/>
                    </a:lnTo>
                    <a:lnTo>
                      <a:pt x="97" y="1102"/>
                    </a:lnTo>
                    <a:lnTo>
                      <a:pt x="0" y="1060"/>
                    </a:lnTo>
                    <a:lnTo>
                      <a:pt x="0" y="38"/>
                    </a:lnTo>
                    <a:close/>
                  </a:path>
                </a:pathLst>
              </a:custGeom>
              <a:solidFill>
                <a:srgbClr val="C9A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73" name="Freeform 77"/>
              <p:cNvSpPr>
                <a:spLocks/>
              </p:cNvSpPr>
              <p:nvPr/>
            </p:nvSpPr>
            <p:spPr bwMode="auto">
              <a:xfrm>
                <a:off x="3965" y="1655"/>
                <a:ext cx="48" cy="570"/>
              </a:xfrm>
              <a:custGeom>
                <a:avLst/>
                <a:gdLst>
                  <a:gd name="T0" fmla="*/ 0 w 97"/>
                  <a:gd name="T1" fmla="*/ 19 h 1141"/>
                  <a:gd name="T2" fmla="*/ 48 w 97"/>
                  <a:gd name="T3" fmla="*/ 0 h 1141"/>
                  <a:gd name="T4" fmla="*/ 48 w 97"/>
                  <a:gd name="T5" fmla="*/ 570 h 1141"/>
                  <a:gd name="T6" fmla="*/ 0 w 97"/>
                  <a:gd name="T7" fmla="*/ 550 h 1141"/>
                  <a:gd name="T8" fmla="*/ 0 w 97"/>
                  <a:gd name="T9" fmla="*/ 19 h 11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7" h="1141">
                    <a:moveTo>
                      <a:pt x="0" y="38"/>
                    </a:moveTo>
                    <a:lnTo>
                      <a:pt x="97" y="0"/>
                    </a:lnTo>
                    <a:lnTo>
                      <a:pt x="97" y="1141"/>
                    </a:lnTo>
                    <a:lnTo>
                      <a:pt x="0" y="1100"/>
                    </a:lnTo>
                    <a:lnTo>
                      <a:pt x="0" y="38"/>
                    </a:lnTo>
                    <a:close/>
                  </a:path>
                </a:pathLst>
              </a:custGeom>
              <a:solidFill>
                <a:srgbClr val="BDB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74" name="Freeform 78"/>
              <p:cNvSpPr>
                <a:spLocks/>
              </p:cNvSpPr>
              <p:nvPr/>
            </p:nvSpPr>
            <p:spPr bwMode="auto">
              <a:xfrm>
                <a:off x="3989" y="1645"/>
                <a:ext cx="49" cy="591"/>
              </a:xfrm>
              <a:custGeom>
                <a:avLst/>
                <a:gdLst>
                  <a:gd name="T0" fmla="*/ 0 w 98"/>
                  <a:gd name="T1" fmla="*/ 20 h 1183"/>
                  <a:gd name="T2" fmla="*/ 49 w 98"/>
                  <a:gd name="T3" fmla="*/ 0 h 1183"/>
                  <a:gd name="T4" fmla="*/ 49 w 98"/>
                  <a:gd name="T5" fmla="*/ 591 h 1183"/>
                  <a:gd name="T6" fmla="*/ 0 w 98"/>
                  <a:gd name="T7" fmla="*/ 571 h 1183"/>
                  <a:gd name="T8" fmla="*/ 0 w 98"/>
                  <a:gd name="T9" fmla="*/ 20 h 118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8" h="1183">
                    <a:moveTo>
                      <a:pt x="0" y="40"/>
                    </a:moveTo>
                    <a:lnTo>
                      <a:pt x="98" y="0"/>
                    </a:lnTo>
                    <a:lnTo>
                      <a:pt x="98" y="1183"/>
                    </a:lnTo>
                    <a:lnTo>
                      <a:pt x="0" y="1142"/>
                    </a:lnTo>
                    <a:lnTo>
                      <a:pt x="0" y="40"/>
                    </a:lnTo>
                    <a:close/>
                  </a:path>
                </a:pathLst>
              </a:custGeom>
              <a:solidFill>
                <a:srgbClr val="ADB7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75" name="Freeform 79"/>
              <p:cNvSpPr>
                <a:spLocks/>
              </p:cNvSpPr>
              <p:nvPr/>
            </p:nvSpPr>
            <p:spPr bwMode="auto">
              <a:xfrm>
                <a:off x="4013" y="1636"/>
                <a:ext cx="49" cy="610"/>
              </a:xfrm>
              <a:custGeom>
                <a:avLst/>
                <a:gdLst>
                  <a:gd name="T0" fmla="*/ 0 w 99"/>
                  <a:gd name="T1" fmla="*/ 19 h 1221"/>
                  <a:gd name="T2" fmla="*/ 49 w 99"/>
                  <a:gd name="T3" fmla="*/ 0 h 1221"/>
                  <a:gd name="T4" fmla="*/ 49 w 99"/>
                  <a:gd name="T5" fmla="*/ 610 h 1221"/>
                  <a:gd name="T6" fmla="*/ 0 w 99"/>
                  <a:gd name="T7" fmla="*/ 589 h 1221"/>
                  <a:gd name="T8" fmla="*/ 0 w 99"/>
                  <a:gd name="T9" fmla="*/ 19 h 12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9" h="1221">
                    <a:moveTo>
                      <a:pt x="0" y="38"/>
                    </a:moveTo>
                    <a:lnTo>
                      <a:pt x="99" y="0"/>
                    </a:lnTo>
                    <a:lnTo>
                      <a:pt x="99" y="1221"/>
                    </a:lnTo>
                    <a:lnTo>
                      <a:pt x="0" y="1179"/>
                    </a:lnTo>
                    <a:lnTo>
                      <a:pt x="0" y="38"/>
                    </a:lnTo>
                    <a:close/>
                  </a:path>
                </a:pathLst>
              </a:custGeom>
              <a:solidFill>
                <a:srgbClr val="A1BD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76" name="Freeform 80"/>
              <p:cNvSpPr>
                <a:spLocks/>
              </p:cNvSpPr>
              <p:nvPr/>
            </p:nvSpPr>
            <p:spPr bwMode="auto">
              <a:xfrm>
                <a:off x="4038" y="1626"/>
                <a:ext cx="49" cy="631"/>
              </a:xfrm>
              <a:custGeom>
                <a:avLst/>
                <a:gdLst>
                  <a:gd name="T0" fmla="*/ 0 w 97"/>
                  <a:gd name="T1" fmla="*/ 19 h 1263"/>
                  <a:gd name="T2" fmla="*/ 49 w 97"/>
                  <a:gd name="T3" fmla="*/ 0 h 1263"/>
                  <a:gd name="T4" fmla="*/ 49 w 97"/>
                  <a:gd name="T5" fmla="*/ 631 h 1263"/>
                  <a:gd name="T6" fmla="*/ 0 w 97"/>
                  <a:gd name="T7" fmla="*/ 610 h 1263"/>
                  <a:gd name="T8" fmla="*/ 0 w 97"/>
                  <a:gd name="T9" fmla="*/ 19 h 12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7" h="1263">
                    <a:moveTo>
                      <a:pt x="0" y="38"/>
                    </a:moveTo>
                    <a:lnTo>
                      <a:pt x="97" y="0"/>
                    </a:lnTo>
                    <a:lnTo>
                      <a:pt x="97" y="1263"/>
                    </a:lnTo>
                    <a:lnTo>
                      <a:pt x="0" y="1221"/>
                    </a:lnTo>
                    <a:lnTo>
                      <a:pt x="0" y="38"/>
                    </a:lnTo>
                    <a:close/>
                  </a:path>
                </a:pathLst>
              </a:custGeom>
              <a:solidFill>
                <a:srgbClr val="93C1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77" name="Freeform 81"/>
              <p:cNvSpPr>
                <a:spLocks/>
              </p:cNvSpPr>
              <p:nvPr/>
            </p:nvSpPr>
            <p:spPr bwMode="auto">
              <a:xfrm>
                <a:off x="4062" y="1617"/>
                <a:ext cx="49" cy="650"/>
              </a:xfrm>
              <a:custGeom>
                <a:avLst/>
                <a:gdLst>
                  <a:gd name="T0" fmla="*/ 0 w 97"/>
                  <a:gd name="T1" fmla="*/ 19 h 1301"/>
                  <a:gd name="T2" fmla="*/ 49 w 97"/>
                  <a:gd name="T3" fmla="*/ 0 h 1301"/>
                  <a:gd name="T4" fmla="*/ 49 w 97"/>
                  <a:gd name="T5" fmla="*/ 650 h 1301"/>
                  <a:gd name="T6" fmla="*/ 0 w 97"/>
                  <a:gd name="T7" fmla="*/ 629 h 1301"/>
                  <a:gd name="T8" fmla="*/ 0 w 97"/>
                  <a:gd name="T9" fmla="*/ 19 h 130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7" h="1301">
                    <a:moveTo>
                      <a:pt x="0" y="38"/>
                    </a:moveTo>
                    <a:lnTo>
                      <a:pt x="97" y="0"/>
                    </a:lnTo>
                    <a:lnTo>
                      <a:pt x="97" y="1301"/>
                    </a:lnTo>
                    <a:lnTo>
                      <a:pt x="0" y="1259"/>
                    </a:lnTo>
                    <a:lnTo>
                      <a:pt x="0" y="38"/>
                    </a:lnTo>
                    <a:close/>
                  </a:path>
                </a:pathLst>
              </a:custGeom>
              <a:solidFill>
                <a:srgbClr val="87C7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78" name="Freeform 82"/>
              <p:cNvSpPr>
                <a:spLocks/>
              </p:cNvSpPr>
              <p:nvPr/>
            </p:nvSpPr>
            <p:spPr bwMode="auto">
              <a:xfrm>
                <a:off x="4087" y="1607"/>
                <a:ext cx="49" cy="671"/>
              </a:xfrm>
              <a:custGeom>
                <a:avLst/>
                <a:gdLst>
                  <a:gd name="T0" fmla="*/ 0 w 99"/>
                  <a:gd name="T1" fmla="*/ 19 h 1342"/>
                  <a:gd name="T2" fmla="*/ 49 w 99"/>
                  <a:gd name="T3" fmla="*/ 0 h 1342"/>
                  <a:gd name="T4" fmla="*/ 49 w 99"/>
                  <a:gd name="T5" fmla="*/ 671 h 1342"/>
                  <a:gd name="T6" fmla="*/ 0 w 99"/>
                  <a:gd name="T7" fmla="*/ 651 h 1342"/>
                  <a:gd name="T8" fmla="*/ 0 w 99"/>
                  <a:gd name="T9" fmla="*/ 19 h 13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9" h="1342">
                    <a:moveTo>
                      <a:pt x="0" y="38"/>
                    </a:moveTo>
                    <a:lnTo>
                      <a:pt x="99" y="0"/>
                    </a:lnTo>
                    <a:lnTo>
                      <a:pt x="99" y="1342"/>
                    </a:lnTo>
                    <a:lnTo>
                      <a:pt x="0" y="1301"/>
                    </a:lnTo>
                    <a:lnTo>
                      <a:pt x="0" y="38"/>
                    </a:lnTo>
                    <a:close/>
                  </a:path>
                </a:pathLst>
              </a:custGeom>
              <a:solidFill>
                <a:srgbClr val="77CE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79" name="Freeform 83"/>
              <p:cNvSpPr>
                <a:spLocks/>
              </p:cNvSpPr>
              <p:nvPr/>
            </p:nvSpPr>
            <p:spPr bwMode="auto">
              <a:xfrm>
                <a:off x="4111" y="1597"/>
                <a:ext cx="49" cy="691"/>
              </a:xfrm>
              <a:custGeom>
                <a:avLst/>
                <a:gdLst>
                  <a:gd name="T0" fmla="*/ 0 w 98"/>
                  <a:gd name="T1" fmla="*/ 20 h 1382"/>
                  <a:gd name="T2" fmla="*/ 49 w 98"/>
                  <a:gd name="T3" fmla="*/ 0 h 1382"/>
                  <a:gd name="T4" fmla="*/ 49 w 98"/>
                  <a:gd name="T5" fmla="*/ 691 h 1382"/>
                  <a:gd name="T6" fmla="*/ 0 w 98"/>
                  <a:gd name="T7" fmla="*/ 671 h 1382"/>
                  <a:gd name="T8" fmla="*/ 0 w 98"/>
                  <a:gd name="T9" fmla="*/ 20 h 138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8" h="1382">
                    <a:moveTo>
                      <a:pt x="0" y="40"/>
                    </a:moveTo>
                    <a:lnTo>
                      <a:pt x="98" y="0"/>
                    </a:lnTo>
                    <a:lnTo>
                      <a:pt x="98" y="1382"/>
                    </a:lnTo>
                    <a:lnTo>
                      <a:pt x="0" y="1341"/>
                    </a:lnTo>
                    <a:lnTo>
                      <a:pt x="0" y="40"/>
                    </a:lnTo>
                    <a:close/>
                  </a:path>
                </a:pathLst>
              </a:custGeom>
              <a:solidFill>
                <a:srgbClr val="6BD4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80" name="Freeform 84"/>
              <p:cNvSpPr>
                <a:spLocks/>
              </p:cNvSpPr>
              <p:nvPr/>
            </p:nvSpPr>
            <p:spPr bwMode="auto">
              <a:xfrm>
                <a:off x="4136" y="1588"/>
                <a:ext cx="48" cy="710"/>
              </a:xfrm>
              <a:custGeom>
                <a:avLst/>
                <a:gdLst>
                  <a:gd name="T0" fmla="*/ 0 w 97"/>
                  <a:gd name="T1" fmla="*/ 19 h 1422"/>
                  <a:gd name="T2" fmla="*/ 48 w 97"/>
                  <a:gd name="T3" fmla="*/ 0 h 1422"/>
                  <a:gd name="T4" fmla="*/ 48 w 97"/>
                  <a:gd name="T5" fmla="*/ 710 h 1422"/>
                  <a:gd name="T6" fmla="*/ 0 w 97"/>
                  <a:gd name="T7" fmla="*/ 689 h 1422"/>
                  <a:gd name="T8" fmla="*/ 0 w 97"/>
                  <a:gd name="T9" fmla="*/ 19 h 14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7" h="1422">
                    <a:moveTo>
                      <a:pt x="0" y="38"/>
                    </a:moveTo>
                    <a:lnTo>
                      <a:pt x="97" y="0"/>
                    </a:lnTo>
                    <a:lnTo>
                      <a:pt x="97" y="1422"/>
                    </a:lnTo>
                    <a:lnTo>
                      <a:pt x="0" y="1380"/>
                    </a:lnTo>
                    <a:lnTo>
                      <a:pt x="0" y="38"/>
                    </a:lnTo>
                    <a:close/>
                  </a:path>
                </a:pathLst>
              </a:custGeom>
              <a:solidFill>
                <a:srgbClr val="5EDB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81" name="Freeform 85"/>
              <p:cNvSpPr>
                <a:spLocks/>
              </p:cNvSpPr>
              <p:nvPr/>
            </p:nvSpPr>
            <p:spPr bwMode="auto">
              <a:xfrm>
                <a:off x="4160" y="1578"/>
                <a:ext cx="49" cy="730"/>
              </a:xfrm>
              <a:custGeom>
                <a:avLst/>
                <a:gdLst>
                  <a:gd name="T0" fmla="*/ 0 w 97"/>
                  <a:gd name="T1" fmla="*/ 19 h 1462"/>
                  <a:gd name="T2" fmla="*/ 49 w 97"/>
                  <a:gd name="T3" fmla="*/ 0 h 1462"/>
                  <a:gd name="T4" fmla="*/ 49 w 97"/>
                  <a:gd name="T5" fmla="*/ 730 h 1462"/>
                  <a:gd name="T6" fmla="*/ 0 w 97"/>
                  <a:gd name="T7" fmla="*/ 709 h 1462"/>
                  <a:gd name="T8" fmla="*/ 0 w 97"/>
                  <a:gd name="T9" fmla="*/ 19 h 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7" h="1462">
                    <a:moveTo>
                      <a:pt x="0" y="38"/>
                    </a:moveTo>
                    <a:lnTo>
                      <a:pt x="97" y="0"/>
                    </a:lnTo>
                    <a:lnTo>
                      <a:pt x="97" y="1462"/>
                    </a:lnTo>
                    <a:lnTo>
                      <a:pt x="0" y="1420"/>
                    </a:lnTo>
                    <a:lnTo>
                      <a:pt x="0" y="38"/>
                    </a:lnTo>
                    <a:close/>
                  </a:path>
                </a:pathLst>
              </a:custGeom>
              <a:solidFill>
                <a:srgbClr val="4FDE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82" name="Freeform 86"/>
              <p:cNvSpPr>
                <a:spLocks/>
              </p:cNvSpPr>
              <p:nvPr/>
            </p:nvSpPr>
            <p:spPr bwMode="auto">
              <a:xfrm>
                <a:off x="4184" y="1569"/>
                <a:ext cx="50" cy="750"/>
              </a:xfrm>
              <a:custGeom>
                <a:avLst/>
                <a:gdLst>
                  <a:gd name="T0" fmla="*/ 0 w 98"/>
                  <a:gd name="T1" fmla="*/ 19 h 1502"/>
                  <a:gd name="T2" fmla="*/ 50 w 98"/>
                  <a:gd name="T3" fmla="*/ 0 h 1502"/>
                  <a:gd name="T4" fmla="*/ 50 w 98"/>
                  <a:gd name="T5" fmla="*/ 750 h 1502"/>
                  <a:gd name="T6" fmla="*/ 0 w 98"/>
                  <a:gd name="T7" fmla="*/ 729 h 1502"/>
                  <a:gd name="T8" fmla="*/ 0 w 98"/>
                  <a:gd name="T9" fmla="*/ 19 h 15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8" h="1502">
                    <a:moveTo>
                      <a:pt x="0" y="38"/>
                    </a:moveTo>
                    <a:lnTo>
                      <a:pt x="98" y="0"/>
                    </a:lnTo>
                    <a:lnTo>
                      <a:pt x="98" y="1502"/>
                    </a:lnTo>
                    <a:lnTo>
                      <a:pt x="0" y="1460"/>
                    </a:lnTo>
                    <a:lnTo>
                      <a:pt x="0" y="38"/>
                    </a:lnTo>
                    <a:close/>
                  </a:path>
                </a:pathLst>
              </a:custGeom>
              <a:solidFill>
                <a:srgbClr val="45E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83" name="Freeform 87"/>
              <p:cNvSpPr>
                <a:spLocks/>
              </p:cNvSpPr>
              <p:nvPr/>
            </p:nvSpPr>
            <p:spPr bwMode="auto">
              <a:xfrm>
                <a:off x="4209" y="1559"/>
                <a:ext cx="49" cy="770"/>
              </a:xfrm>
              <a:custGeom>
                <a:avLst/>
                <a:gdLst>
                  <a:gd name="T0" fmla="*/ 0 w 99"/>
                  <a:gd name="T1" fmla="*/ 19 h 1541"/>
                  <a:gd name="T2" fmla="*/ 49 w 99"/>
                  <a:gd name="T3" fmla="*/ 0 h 1541"/>
                  <a:gd name="T4" fmla="*/ 49 w 99"/>
                  <a:gd name="T5" fmla="*/ 770 h 1541"/>
                  <a:gd name="T6" fmla="*/ 0 w 99"/>
                  <a:gd name="T7" fmla="*/ 750 h 1541"/>
                  <a:gd name="T8" fmla="*/ 0 w 99"/>
                  <a:gd name="T9" fmla="*/ 19 h 15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9" h="1541">
                    <a:moveTo>
                      <a:pt x="0" y="38"/>
                    </a:moveTo>
                    <a:lnTo>
                      <a:pt x="99" y="0"/>
                    </a:lnTo>
                    <a:lnTo>
                      <a:pt x="99" y="1541"/>
                    </a:lnTo>
                    <a:lnTo>
                      <a:pt x="0" y="1500"/>
                    </a:lnTo>
                    <a:lnTo>
                      <a:pt x="0" y="38"/>
                    </a:lnTo>
                    <a:close/>
                  </a:path>
                </a:pathLst>
              </a:custGeom>
              <a:solidFill>
                <a:srgbClr val="36EB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84" name="Freeform 88"/>
              <p:cNvSpPr>
                <a:spLocks/>
              </p:cNvSpPr>
              <p:nvPr/>
            </p:nvSpPr>
            <p:spPr bwMode="auto">
              <a:xfrm>
                <a:off x="4234" y="1550"/>
                <a:ext cx="48" cy="790"/>
              </a:xfrm>
              <a:custGeom>
                <a:avLst/>
                <a:gdLst>
                  <a:gd name="T0" fmla="*/ 0 w 97"/>
                  <a:gd name="T1" fmla="*/ 19 h 1581"/>
                  <a:gd name="T2" fmla="*/ 48 w 97"/>
                  <a:gd name="T3" fmla="*/ 0 h 1581"/>
                  <a:gd name="T4" fmla="*/ 48 w 97"/>
                  <a:gd name="T5" fmla="*/ 790 h 1581"/>
                  <a:gd name="T6" fmla="*/ 0 w 97"/>
                  <a:gd name="T7" fmla="*/ 770 h 1581"/>
                  <a:gd name="T8" fmla="*/ 0 w 97"/>
                  <a:gd name="T9" fmla="*/ 19 h 158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7" h="1581">
                    <a:moveTo>
                      <a:pt x="0" y="38"/>
                    </a:moveTo>
                    <a:lnTo>
                      <a:pt x="97" y="0"/>
                    </a:lnTo>
                    <a:lnTo>
                      <a:pt x="97" y="1581"/>
                    </a:lnTo>
                    <a:lnTo>
                      <a:pt x="0" y="1540"/>
                    </a:lnTo>
                    <a:lnTo>
                      <a:pt x="0" y="38"/>
                    </a:lnTo>
                    <a:close/>
                  </a:path>
                </a:pathLst>
              </a:custGeom>
              <a:solidFill>
                <a:srgbClr val="29ED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85" name="Freeform 89"/>
              <p:cNvSpPr>
                <a:spLocks/>
              </p:cNvSpPr>
              <p:nvPr/>
            </p:nvSpPr>
            <p:spPr bwMode="auto">
              <a:xfrm>
                <a:off x="4258" y="1540"/>
                <a:ext cx="48" cy="810"/>
              </a:xfrm>
              <a:custGeom>
                <a:avLst/>
                <a:gdLst>
                  <a:gd name="T0" fmla="*/ 0 w 97"/>
                  <a:gd name="T1" fmla="*/ 19 h 1621"/>
                  <a:gd name="T2" fmla="*/ 48 w 97"/>
                  <a:gd name="T3" fmla="*/ 0 h 1621"/>
                  <a:gd name="T4" fmla="*/ 48 w 97"/>
                  <a:gd name="T5" fmla="*/ 810 h 1621"/>
                  <a:gd name="T6" fmla="*/ 0 w 97"/>
                  <a:gd name="T7" fmla="*/ 789 h 1621"/>
                  <a:gd name="T8" fmla="*/ 0 w 97"/>
                  <a:gd name="T9" fmla="*/ 19 h 16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7" h="1621">
                    <a:moveTo>
                      <a:pt x="0" y="38"/>
                    </a:moveTo>
                    <a:lnTo>
                      <a:pt x="97" y="0"/>
                    </a:lnTo>
                    <a:lnTo>
                      <a:pt x="97" y="1621"/>
                    </a:lnTo>
                    <a:lnTo>
                      <a:pt x="0" y="1579"/>
                    </a:lnTo>
                    <a:lnTo>
                      <a:pt x="0" y="38"/>
                    </a:lnTo>
                    <a:close/>
                  </a:path>
                </a:pathLst>
              </a:custGeom>
              <a:solidFill>
                <a:srgbClr val="1CF5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86" name="Freeform 90"/>
              <p:cNvSpPr>
                <a:spLocks/>
              </p:cNvSpPr>
              <p:nvPr/>
            </p:nvSpPr>
            <p:spPr bwMode="auto">
              <a:xfrm>
                <a:off x="4282" y="1533"/>
                <a:ext cx="41" cy="825"/>
              </a:xfrm>
              <a:custGeom>
                <a:avLst/>
                <a:gdLst>
                  <a:gd name="T0" fmla="*/ 41 w 82"/>
                  <a:gd name="T1" fmla="*/ 825 h 1649"/>
                  <a:gd name="T2" fmla="*/ 41 w 82"/>
                  <a:gd name="T3" fmla="*/ 0 h 1649"/>
                  <a:gd name="T4" fmla="*/ 0 w 82"/>
                  <a:gd name="T5" fmla="*/ 16 h 1649"/>
                  <a:gd name="T6" fmla="*/ 0 w 82"/>
                  <a:gd name="T7" fmla="*/ 807 h 1649"/>
                  <a:gd name="T8" fmla="*/ 41 w 82"/>
                  <a:gd name="T9" fmla="*/ 825 h 16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2" h="1649">
                    <a:moveTo>
                      <a:pt x="82" y="1649"/>
                    </a:moveTo>
                    <a:lnTo>
                      <a:pt x="82" y="0"/>
                    </a:lnTo>
                    <a:lnTo>
                      <a:pt x="0" y="32"/>
                    </a:lnTo>
                    <a:lnTo>
                      <a:pt x="0" y="1613"/>
                    </a:lnTo>
                    <a:lnTo>
                      <a:pt x="82" y="1649"/>
                    </a:lnTo>
                    <a:close/>
                  </a:path>
                </a:pathLst>
              </a:custGeom>
              <a:solidFill>
                <a:srgbClr val="0FF9F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87" name="Freeform 91"/>
              <p:cNvSpPr>
                <a:spLocks/>
              </p:cNvSpPr>
              <p:nvPr/>
            </p:nvSpPr>
            <p:spPr bwMode="auto">
              <a:xfrm>
                <a:off x="4306" y="1533"/>
                <a:ext cx="17" cy="825"/>
              </a:xfrm>
              <a:custGeom>
                <a:avLst/>
                <a:gdLst>
                  <a:gd name="T0" fmla="*/ 17 w 33"/>
                  <a:gd name="T1" fmla="*/ 825 h 1649"/>
                  <a:gd name="T2" fmla="*/ 17 w 33"/>
                  <a:gd name="T3" fmla="*/ 0 h 1649"/>
                  <a:gd name="T4" fmla="*/ 0 w 33"/>
                  <a:gd name="T5" fmla="*/ 6 h 1649"/>
                  <a:gd name="T6" fmla="*/ 0 w 33"/>
                  <a:gd name="T7" fmla="*/ 817 h 1649"/>
                  <a:gd name="T8" fmla="*/ 17 w 33"/>
                  <a:gd name="T9" fmla="*/ 825 h 16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1649">
                    <a:moveTo>
                      <a:pt x="33" y="1649"/>
                    </a:moveTo>
                    <a:lnTo>
                      <a:pt x="33" y="0"/>
                    </a:lnTo>
                    <a:lnTo>
                      <a:pt x="0" y="12"/>
                    </a:lnTo>
                    <a:lnTo>
                      <a:pt x="0" y="1633"/>
                    </a:lnTo>
                    <a:lnTo>
                      <a:pt x="33" y="1649"/>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88" name="Freeform 92"/>
              <p:cNvSpPr>
                <a:spLocks/>
              </p:cNvSpPr>
              <p:nvPr/>
            </p:nvSpPr>
            <p:spPr bwMode="auto">
              <a:xfrm>
                <a:off x="4320" y="1527"/>
                <a:ext cx="6" cy="832"/>
              </a:xfrm>
              <a:custGeom>
                <a:avLst/>
                <a:gdLst>
                  <a:gd name="T0" fmla="*/ 4 w 13"/>
                  <a:gd name="T1" fmla="*/ 11 h 1664"/>
                  <a:gd name="T2" fmla="*/ 0 w 13"/>
                  <a:gd name="T3" fmla="*/ 7 h 1664"/>
                  <a:gd name="T4" fmla="*/ 0 w 13"/>
                  <a:gd name="T5" fmla="*/ 832 h 1664"/>
                  <a:gd name="T6" fmla="*/ 6 w 13"/>
                  <a:gd name="T7" fmla="*/ 832 h 1664"/>
                  <a:gd name="T8" fmla="*/ 6 w 13"/>
                  <a:gd name="T9" fmla="*/ 7 h 1664"/>
                  <a:gd name="T10" fmla="*/ 2 w 13"/>
                  <a:gd name="T11" fmla="*/ 2 h 1664"/>
                  <a:gd name="T12" fmla="*/ 6 w 13"/>
                  <a:gd name="T13" fmla="*/ 7 h 1664"/>
                  <a:gd name="T14" fmla="*/ 6 w 13"/>
                  <a:gd name="T15" fmla="*/ 0 h 1664"/>
                  <a:gd name="T16" fmla="*/ 2 w 13"/>
                  <a:gd name="T17" fmla="*/ 2 h 1664"/>
                  <a:gd name="T18" fmla="*/ 4 w 13"/>
                  <a:gd name="T19" fmla="*/ 11 h 16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1664">
                    <a:moveTo>
                      <a:pt x="8" y="22"/>
                    </a:moveTo>
                    <a:lnTo>
                      <a:pt x="0" y="13"/>
                    </a:lnTo>
                    <a:lnTo>
                      <a:pt x="0" y="1664"/>
                    </a:lnTo>
                    <a:lnTo>
                      <a:pt x="13" y="1664"/>
                    </a:lnTo>
                    <a:lnTo>
                      <a:pt x="13" y="13"/>
                    </a:lnTo>
                    <a:lnTo>
                      <a:pt x="5" y="4"/>
                    </a:lnTo>
                    <a:lnTo>
                      <a:pt x="13" y="13"/>
                    </a:lnTo>
                    <a:lnTo>
                      <a:pt x="13" y="0"/>
                    </a:lnTo>
                    <a:lnTo>
                      <a:pt x="5" y="4"/>
                    </a:lnTo>
                    <a:lnTo>
                      <a:pt x="8"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89" name="Freeform 93"/>
              <p:cNvSpPr>
                <a:spLocks/>
              </p:cNvSpPr>
              <p:nvPr/>
            </p:nvSpPr>
            <p:spPr bwMode="auto">
              <a:xfrm>
                <a:off x="3849" y="1529"/>
                <a:ext cx="475" cy="194"/>
              </a:xfrm>
              <a:custGeom>
                <a:avLst/>
                <a:gdLst>
                  <a:gd name="T0" fmla="*/ 6 w 951"/>
                  <a:gd name="T1" fmla="*/ 190 h 389"/>
                  <a:gd name="T2" fmla="*/ 4 w 951"/>
                  <a:gd name="T3" fmla="*/ 194 h 389"/>
                  <a:gd name="T4" fmla="*/ 475 w 951"/>
                  <a:gd name="T5" fmla="*/ 9 h 389"/>
                  <a:gd name="T6" fmla="*/ 474 w 951"/>
                  <a:gd name="T7" fmla="*/ 0 h 389"/>
                  <a:gd name="T8" fmla="*/ 2 w 951"/>
                  <a:gd name="T9" fmla="*/ 185 h 389"/>
                  <a:gd name="T10" fmla="*/ 0 w 951"/>
                  <a:gd name="T11" fmla="*/ 190 h 389"/>
                  <a:gd name="T12" fmla="*/ 2 w 951"/>
                  <a:gd name="T13" fmla="*/ 185 h 389"/>
                  <a:gd name="T14" fmla="*/ 0 w 951"/>
                  <a:gd name="T15" fmla="*/ 186 h 389"/>
                  <a:gd name="T16" fmla="*/ 0 w 951"/>
                  <a:gd name="T17" fmla="*/ 190 h 389"/>
                  <a:gd name="T18" fmla="*/ 6 w 951"/>
                  <a:gd name="T19" fmla="*/ 190 h 38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51" h="389">
                    <a:moveTo>
                      <a:pt x="13" y="380"/>
                    </a:moveTo>
                    <a:lnTo>
                      <a:pt x="8" y="389"/>
                    </a:lnTo>
                    <a:lnTo>
                      <a:pt x="951" y="18"/>
                    </a:lnTo>
                    <a:lnTo>
                      <a:pt x="948" y="0"/>
                    </a:lnTo>
                    <a:lnTo>
                      <a:pt x="5" y="371"/>
                    </a:lnTo>
                    <a:lnTo>
                      <a:pt x="0" y="380"/>
                    </a:lnTo>
                    <a:lnTo>
                      <a:pt x="5" y="371"/>
                    </a:lnTo>
                    <a:lnTo>
                      <a:pt x="0" y="372"/>
                    </a:lnTo>
                    <a:lnTo>
                      <a:pt x="0" y="380"/>
                    </a:lnTo>
                    <a:lnTo>
                      <a:pt x="13" y="3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90" name="Freeform 94"/>
              <p:cNvSpPr>
                <a:spLocks/>
              </p:cNvSpPr>
              <p:nvPr/>
            </p:nvSpPr>
            <p:spPr bwMode="auto">
              <a:xfrm>
                <a:off x="3848" y="1719"/>
                <a:ext cx="7" cy="444"/>
              </a:xfrm>
              <a:custGeom>
                <a:avLst/>
                <a:gdLst>
                  <a:gd name="T0" fmla="*/ 4 w 15"/>
                  <a:gd name="T1" fmla="*/ 435 h 888"/>
                  <a:gd name="T2" fmla="*/ 7 w 15"/>
                  <a:gd name="T3" fmla="*/ 440 h 888"/>
                  <a:gd name="T4" fmla="*/ 7 w 15"/>
                  <a:gd name="T5" fmla="*/ 0 h 888"/>
                  <a:gd name="T6" fmla="*/ 1 w 15"/>
                  <a:gd name="T7" fmla="*/ 0 h 888"/>
                  <a:gd name="T8" fmla="*/ 0 w 15"/>
                  <a:gd name="T9" fmla="*/ 440 h 888"/>
                  <a:gd name="T10" fmla="*/ 2 w 15"/>
                  <a:gd name="T11" fmla="*/ 444 h 888"/>
                  <a:gd name="T12" fmla="*/ 0 w 15"/>
                  <a:gd name="T13" fmla="*/ 440 h 888"/>
                  <a:gd name="T14" fmla="*/ 0 w 15"/>
                  <a:gd name="T15" fmla="*/ 443 h 888"/>
                  <a:gd name="T16" fmla="*/ 2 w 15"/>
                  <a:gd name="T17" fmla="*/ 444 h 888"/>
                  <a:gd name="T18" fmla="*/ 4 w 15"/>
                  <a:gd name="T19" fmla="*/ 435 h 8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 h="888">
                    <a:moveTo>
                      <a:pt x="9" y="870"/>
                    </a:moveTo>
                    <a:lnTo>
                      <a:pt x="14" y="879"/>
                    </a:lnTo>
                    <a:lnTo>
                      <a:pt x="15" y="0"/>
                    </a:lnTo>
                    <a:lnTo>
                      <a:pt x="2" y="0"/>
                    </a:lnTo>
                    <a:lnTo>
                      <a:pt x="0" y="879"/>
                    </a:lnTo>
                    <a:lnTo>
                      <a:pt x="5" y="888"/>
                    </a:lnTo>
                    <a:lnTo>
                      <a:pt x="0" y="879"/>
                    </a:lnTo>
                    <a:lnTo>
                      <a:pt x="0" y="886"/>
                    </a:lnTo>
                    <a:lnTo>
                      <a:pt x="5" y="888"/>
                    </a:lnTo>
                    <a:lnTo>
                      <a:pt x="9" y="8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91" name="Freeform 95"/>
              <p:cNvSpPr>
                <a:spLocks/>
              </p:cNvSpPr>
              <p:nvPr/>
            </p:nvSpPr>
            <p:spPr bwMode="auto">
              <a:xfrm>
                <a:off x="3850" y="2154"/>
                <a:ext cx="476" cy="211"/>
              </a:xfrm>
              <a:custGeom>
                <a:avLst/>
                <a:gdLst>
                  <a:gd name="T0" fmla="*/ 470 w 953"/>
                  <a:gd name="T1" fmla="*/ 205 h 423"/>
                  <a:gd name="T2" fmla="*/ 474 w 953"/>
                  <a:gd name="T3" fmla="*/ 200 h 423"/>
                  <a:gd name="T4" fmla="*/ 2 w 953"/>
                  <a:gd name="T5" fmla="*/ 0 h 423"/>
                  <a:gd name="T6" fmla="*/ 0 w 953"/>
                  <a:gd name="T7" fmla="*/ 9 h 423"/>
                  <a:gd name="T8" fmla="*/ 472 w 953"/>
                  <a:gd name="T9" fmla="*/ 209 h 423"/>
                  <a:gd name="T10" fmla="*/ 476 w 953"/>
                  <a:gd name="T11" fmla="*/ 205 h 423"/>
                  <a:gd name="T12" fmla="*/ 472 w 953"/>
                  <a:gd name="T13" fmla="*/ 209 h 423"/>
                  <a:gd name="T14" fmla="*/ 476 w 953"/>
                  <a:gd name="T15" fmla="*/ 211 h 423"/>
                  <a:gd name="T16" fmla="*/ 476 w 953"/>
                  <a:gd name="T17" fmla="*/ 205 h 423"/>
                  <a:gd name="T18" fmla="*/ 470 w 953"/>
                  <a:gd name="T19" fmla="*/ 205 h 4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53" h="423">
                    <a:moveTo>
                      <a:pt x="940" y="410"/>
                    </a:moveTo>
                    <a:lnTo>
                      <a:pt x="948" y="401"/>
                    </a:lnTo>
                    <a:lnTo>
                      <a:pt x="4" y="0"/>
                    </a:lnTo>
                    <a:lnTo>
                      <a:pt x="0" y="18"/>
                    </a:lnTo>
                    <a:lnTo>
                      <a:pt x="945" y="419"/>
                    </a:lnTo>
                    <a:lnTo>
                      <a:pt x="953" y="410"/>
                    </a:lnTo>
                    <a:lnTo>
                      <a:pt x="945" y="419"/>
                    </a:lnTo>
                    <a:lnTo>
                      <a:pt x="953" y="423"/>
                    </a:lnTo>
                    <a:lnTo>
                      <a:pt x="953" y="410"/>
                    </a:lnTo>
                    <a:lnTo>
                      <a:pt x="940" y="4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92" name="Freeform 96"/>
              <p:cNvSpPr>
                <a:spLocks/>
              </p:cNvSpPr>
              <p:nvPr/>
            </p:nvSpPr>
            <p:spPr bwMode="auto">
              <a:xfrm>
                <a:off x="2744" y="3699"/>
                <a:ext cx="553" cy="3"/>
              </a:xfrm>
              <a:custGeom>
                <a:avLst/>
                <a:gdLst>
                  <a:gd name="T0" fmla="*/ 553 w 1106"/>
                  <a:gd name="T1" fmla="*/ 0 h 5"/>
                  <a:gd name="T2" fmla="*/ 553 w 1106"/>
                  <a:gd name="T3" fmla="*/ 3 h 5"/>
                  <a:gd name="T4" fmla="*/ 537 w 1106"/>
                  <a:gd name="T5" fmla="*/ 3 h 5"/>
                  <a:gd name="T6" fmla="*/ 520 w 1106"/>
                  <a:gd name="T7" fmla="*/ 3 h 5"/>
                  <a:gd name="T8" fmla="*/ 503 w 1106"/>
                  <a:gd name="T9" fmla="*/ 3 h 5"/>
                  <a:gd name="T10" fmla="*/ 486 w 1106"/>
                  <a:gd name="T11" fmla="*/ 3 h 5"/>
                  <a:gd name="T12" fmla="*/ 470 w 1106"/>
                  <a:gd name="T13" fmla="*/ 3 h 5"/>
                  <a:gd name="T14" fmla="*/ 451 w 1106"/>
                  <a:gd name="T15" fmla="*/ 3 h 5"/>
                  <a:gd name="T16" fmla="*/ 435 w 1106"/>
                  <a:gd name="T17" fmla="*/ 3 h 5"/>
                  <a:gd name="T18" fmla="*/ 418 w 1106"/>
                  <a:gd name="T19" fmla="*/ 3 h 5"/>
                  <a:gd name="T20" fmla="*/ 401 w 1106"/>
                  <a:gd name="T21" fmla="*/ 3 h 5"/>
                  <a:gd name="T22" fmla="*/ 384 w 1106"/>
                  <a:gd name="T23" fmla="*/ 3 h 5"/>
                  <a:gd name="T24" fmla="*/ 368 w 1106"/>
                  <a:gd name="T25" fmla="*/ 3 h 5"/>
                  <a:gd name="T26" fmla="*/ 351 w 1106"/>
                  <a:gd name="T27" fmla="*/ 3 h 5"/>
                  <a:gd name="T28" fmla="*/ 334 w 1106"/>
                  <a:gd name="T29" fmla="*/ 3 h 5"/>
                  <a:gd name="T30" fmla="*/ 318 w 1106"/>
                  <a:gd name="T31" fmla="*/ 3 h 5"/>
                  <a:gd name="T32" fmla="*/ 301 w 1106"/>
                  <a:gd name="T33" fmla="*/ 3 h 5"/>
                  <a:gd name="T34" fmla="*/ 284 w 1106"/>
                  <a:gd name="T35" fmla="*/ 3 h 5"/>
                  <a:gd name="T36" fmla="*/ 266 w 1106"/>
                  <a:gd name="T37" fmla="*/ 3 h 5"/>
                  <a:gd name="T38" fmla="*/ 249 w 1106"/>
                  <a:gd name="T39" fmla="*/ 3 h 5"/>
                  <a:gd name="T40" fmla="*/ 232 w 1106"/>
                  <a:gd name="T41" fmla="*/ 3 h 5"/>
                  <a:gd name="T42" fmla="*/ 216 w 1106"/>
                  <a:gd name="T43" fmla="*/ 3 h 5"/>
                  <a:gd name="T44" fmla="*/ 199 w 1106"/>
                  <a:gd name="T45" fmla="*/ 3 h 5"/>
                  <a:gd name="T46" fmla="*/ 182 w 1106"/>
                  <a:gd name="T47" fmla="*/ 3 h 5"/>
                  <a:gd name="T48" fmla="*/ 166 w 1106"/>
                  <a:gd name="T49" fmla="*/ 3 h 5"/>
                  <a:gd name="T50" fmla="*/ 149 w 1106"/>
                  <a:gd name="T51" fmla="*/ 3 h 5"/>
                  <a:gd name="T52" fmla="*/ 132 w 1106"/>
                  <a:gd name="T53" fmla="*/ 3 h 5"/>
                  <a:gd name="T54" fmla="*/ 115 w 1106"/>
                  <a:gd name="T55" fmla="*/ 3 h 5"/>
                  <a:gd name="T56" fmla="*/ 97 w 1106"/>
                  <a:gd name="T57" fmla="*/ 3 h 5"/>
                  <a:gd name="T58" fmla="*/ 80 w 1106"/>
                  <a:gd name="T59" fmla="*/ 3 h 5"/>
                  <a:gd name="T60" fmla="*/ 64 w 1106"/>
                  <a:gd name="T61" fmla="*/ 3 h 5"/>
                  <a:gd name="T62" fmla="*/ 47 w 1106"/>
                  <a:gd name="T63" fmla="*/ 3 h 5"/>
                  <a:gd name="T64" fmla="*/ 30 w 1106"/>
                  <a:gd name="T65" fmla="*/ 3 h 5"/>
                  <a:gd name="T66" fmla="*/ 13 w 1106"/>
                  <a:gd name="T67" fmla="*/ 3 h 5"/>
                  <a:gd name="T68" fmla="*/ 10 w 1106"/>
                  <a:gd name="T69" fmla="*/ 3 h 5"/>
                  <a:gd name="T70" fmla="*/ 7 w 1106"/>
                  <a:gd name="T71" fmla="*/ 3 h 5"/>
                  <a:gd name="T72" fmla="*/ 3 w 1106"/>
                  <a:gd name="T73" fmla="*/ 1 h 5"/>
                  <a:gd name="T74" fmla="*/ 0 w 1106"/>
                  <a:gd name="T75" fmla="*/ 0 h 5"/>
                  <a:gd name="T76" fmla="*/ 553 w 1106"/>
                  <a:gd name="T77" fmla="*/ 0 h 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106" h="5">
                    <a:moveTo>
                      <a:pt x="1106" y="0"/>
                    </a:moveTo>
                    <a:lnTo>
                      <a:pt x="1106" y="5"/>
                    </a:lnTo>
                    <a:lnTo>
                      <a:pt x="1073" y="5"/>
                    </a:lnTo>
                    <a:lnTo>
                      <a:pt x="1039" y="5"/>
                    </a:lnTo>
                    <a:lnTo>
                      <a:pt x="1006" y="5"/>
                    </a:lnTo>
                    <a:lnTo>
                      <a:pt x="972" y="5"/>
                    </a:lnTo>
                    <a:lnTo>
                      <a:pt x="939" y="5"/>
                    </a:lnTo>
                    <a:lnTo>
                      <a:pt x="902" y="5"/>
                    </a:lnTo>
                    <a:lnTo>
                      <a:pt x="869" y="5"/>
                    </a:lnTo>
                    <a:lnTo>
                      <a:pt x="835" y="5"/>
                    </a:lnTo>
                    <a:lnTo>
                      <a:pt x="802" y="5"/>
                    </a:lnTo>
                    <a:lnTo>
                      <a:pt x="768" y="5"/>
                    </a:lnTo>
                    <a:lnTo>
                      <a:pt x="735" y="5"/>
                    </a:lnTo>
                    <a:lnTo>
                      <a:pt x="702" y="5"/>
                    </a:lnTo>
                    <a:lnTo>
                      <a:pt x="668" y="5"/>
                    </a:lnTo>
                    <a:lnTo>
                      <a:pt x="635" y="5"/>
                    </a:lnTo>
                    <a:lnTo>
                      <a:pt x="601" y="5"/>
                    </a:lnTo>
                    <a:lnTo>
                      <a:pt x="568" y="5"/>
                    </a:lnTo>
                    <a:lnTo>
                      <a:pt x="531" y="5"/>
                    </a:lnTo>
                    <a:lnTo>
                      <a:pt x="498" y="5"/>
                    </a:lnTo>
                    <a:lnTo>
                      <a:pt x="464" y="5"/>
                    </a:lnTo>
                    <a:lnTo>
                      <a:pt x="431" y="5"/>
                    </a:lnTo>
                    <a:lnTo>
                      <a:pt x="397" y="5"/>
                    </a:lnTo>
                    <a:lnTo>
                      <a:pt x="364" y="5"/>
                    </a:lnTo>
                    <a:lnTo>
                      <a:pt x="331" y="5"/>
                    </a:lnTo>
                    <a:lnTo>
                      <a:pt x="297" y="5"/>
                    </a:lnTo>
                    <a:lnTo>
                      <a:pt x="264" y="5"/>
                    </a:lnTo>
                    <a:lnTo>
                      <a:pt x="230" y="5"/>
                    </a:lnTo>
                    <a:lnTo>
                      <a:pt x="194" y="5"/>
                    </a:lnTo>
                    <a:lnTo>
                      <a:pt x="160" y="5"/>
                    </a:lnTo>
                    <a:lnTo>
                      <a:pt x="127" y="5"/>
                    </a:lnTo>
                    <a:lnTo>
                      <a:pt x="93" y="5"/>
                    </a:lnTo>
                    <a:lnTo>
                      <a:pt x="60" y="5"/>
                    </a:lnTo>
                    <a:lnTo>
                      <a:pt x="26" y="5"/>
                    </a:lnTo>
                    <a:lnTo>
                      <a:pt x="20" y="5"/>
                    </a:lnTo>
                    <a:lnTo>
                      <a:pt x="13" y="5"/>
                    </a:lnTo>
                    <a:lnTo>
                      <a:pt x="6" y="1"/>
                    </a:lnTo>
                    <a:lnTo>
                      <a:pt x="0" y="0"/>
                    </a:lnTo>
                    <a:lnTo>
                      <a:pt x="1106"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93" name="Freeform 97"/>
              <p:cNvSpPr>
                <a:spLocks/>
              </p:cNvSpPr>
              <p:nvPr/>
            </p:nvSpPr>
            <p:spPr bwMode="auto">
              <a:xfrm>
                <a:off x="2738" y="3695"/>
                <a:ext cx="559" cy="7"/>
              </a:xfrm>
              <a:custGeom>
                <a:avLst/>
                <a:gdLst>
                  <a:gd name="T0" fmla="*/ 559 w 1118"/>
                  <a:gd name="T1" fmla="*/ 0 h 14"/>
                  <a:gd name="T2" fmla="*/ 559 w 1118"/>
                  <a:gd name="T3" fmla="*/ 7 h 14"/>
                  <a:gd name="T4" fmla="*/ 543 w 1118"/>
                  <a:gd name="T5" fmla="*/ 7 h 14"/>
                  <a:gd name="T6" fmla="*/ 526 w 1118"/>
                  <a:gd name="T7" fmla="*/ 7 h 14"/>
                  <a:gd name="T8" fmla="*/ 509 w 1118"/>
                  <a:gd name="T9" fmla="*/ 7 h 14"/>
                  <a:gd name="T10" fmla="*/ 492 w 1118"/>
                  <a:gd name="T11" fmla="*/ 7 h 14"/>
                  <a:gd name="T12" fmla="*/ 476 w 1118"/>
                  <a:gd name="T13" fmla="*/ 7 h 14"/>
                  <a:gd name="T14" fmla="*/ 457 w 1118"/>
                  <a:gd name="T15" fmla="*/ 7 h 14"/>
                  <a:gd name="T16" fmla="*/ 441 w 1118"/>
                  <a:gd name="T17" fmla="*/ 7 h 14"/>
                  <a:gd name="T18" fmla="*/ 424 w 1118"/>
                  <a:gd name="T19" fmla="*/ 7 h 14"/>
                  <a:gd name="T20" fmla="*/ 407 w 1118"/>
                  <a:gd name="T21" fmla="*/ 7 h 14"/>
                  <a:gd name="T22" fmla="*/ 390 w 1118"/>
                  <a:gd name="T23" fmla="*/ 7 h 14"/>
                  <a:gd name="T24" fmla="*/ 374 w 1118"/>
                  <a:gd name="T25" fmla="*/ 7 h 14"/>
                  <a:gd name="T26" fmla="*/ 357 w 1118"/>
                  <a:gd name="T27" fmla="*/ 7 h 14"/>
                  <a:gd name="T28" fmla="*/ 340 w 1118"/>
                  <a:gd name="T29" fmla="*/ 7 h 14"/>
                  <a:gd name="T30" fmla="*/ 324 w 1118"/>
                  <a:gd name="T31" fmla="*/ 7 h 14"/>
                  <a:gd name="T32" fmla="*/ 307 w 1118"/>
                  <a:gd name="T33" fmla="*/ 7 h 14"/>
                  <a:gd name="T34" fmla="*/ 290 w 1118"/>
                  <a:gd name="T35" fmla="*/ 7 h 14"/>
                  <a:gd name="T36" fmla="*/ 272 w 1118"/>
                  <a:gd name="T37" fmla="*/ 7 h 14"/>
                  <a:gd name="T38" fmla="*/ 255 w 1118"/>
                  <a:gd name="T39" fmla="*/ 7 h 14"/>
                  <a:gd name="T40" fmla="*/ 238 w 1118"/>
                  <a:gd name="T41" fmla="*/ 7 h 14"/>
                  <a:gd name="T42" fmla="*/ 222 w 1118"/>
                  <a:gd name="T43" fmla="*/ 7 h 14"/>
                  <a:gd name="T44" fmla="*/ 205 w 1118"/>
                  <a:gd name="T45" fmla="*/ 7 h 14"/>
                  <a:gd name="T46" fmla="*/ 188 w 1118"/>
                  <a:gd name="T47" fmla="*/ 7 h 14"/>
                  <a:gd name="T48" fmla="*/ 172 w 1118"/>
                  <a:gd name="T49" fmla="*/ 7 h 14"/>
                  <a:gd name="T50" fmla="*/ 155 w 1118"/>
                  <a:gd name="T51" fmla="*/ 7 h 14"/>
                  <a:gd name="T52" fmla="*/ 138 w 1118"/>
                  <a:gd name="T53" fmla="*/ 7 h 14"/>
                  <a:gd name="T54" fmla="*/ 121 w 1118"/>
                  <a:gd name="T55" fmla="*/ 7 h 14"/>
                  <a:gd name="T56" fmla="*/ 103 w 1118"/>
                  <a:gd name="T57" fmla="*/ 7 h 14"/>
                  <a:gd name="T58" fmla="*/ 86 w 1118"/>
                  <a:gd name="T59" fmla="*/ 7 h 14"/>
                  <a:gd name="T60" fmla="*/ 70 w 1118"/>
                  <a:gd name="T61" fmla="*/ 7 h 14"/>
                  <a:gd name="T62" fmla="*/ 53 w 1118"/>
                  <a:gd name="T63" fmla="*/ 7 h 14"/>
                  <a:gd name="T64" fmla="*/ 36 w 1118"/>
                  <a:gd name="T65" fmla="*/ 7 h 14"/>
                  <a:gd name="T66" fmla="*/ 19 w 1118"/>
                  <a:gd name="T67" fmla="*/ 7 h 14"/>
                  <a:gd name="T68" fmla="*/ 16 w 1118"/>
                  <a:gd name="T69" fmla="*/ 7 h 14"/>
                  <a:gd name="T70" fmla="*/ 13 w 1118"/>
                  <a:gd name="T71" fmla="*/ 7 h 14"/>
                  <a:gd name="T72" fmla="*/ 9 w 1118"/>
                  <a:gd name="T73" fmla="*/ 5 h 14"/>
                  <a:gd name="T74" fmla="*/ 6 w 1118"/>
                  <a:gd name="T75" fmla="*/ 5 h 14"/>
                  <a:gd name="T76" fmla="*/ 4 w 1118"/>
                  <a:gd name="T77" fmla="*/ 4 h 14"/>
                  <a:gd name="T78" fmla="*/ 1 w 1118"/>
                  <a:gd name="T79" fmla="*/ 2 h 14"/>
                  <a:gd name="T80" fmla="*/ 0 w 1118"/>
                  <a:gd name="T81" fmla="*/ 0 h 14"/>
                  <a:gd name="T82" fmla="*/ 559 w 1118"/>
                  <a:gd name="T83" fmla="*/ 0 h 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118" h="14">
                    <a:moveTo>
                      <a:pt x="1118" y="0"/>
                    </a:moveTo>
                    <a:lnTo>
                      <a:pt x="1118" y="14"/>
                    </a:lnTo>
                    <a:lnTo>
                      <a:pt x="1085" y="14"/>
                    </a:lnTo>
                    <a:lnTo>
                      <a:pt x="1051" y="14"/>
                    </a:lnTo>
                    <a:lnTo>
                      <a:pt x="1018" y="14"/>
                    </a:lnTo>
                    <a:lnTo>
                      <a:pt x="984" y="14"/>
                    </a:lnTo>
                    <a:lnTo>
                      <a:pt x="951" y="14"/>
                    </a:lnTo>
                    <a:lnTo>
                      <a:pt x="914" y="14"/>
                    </a:lnTo>
                    <a:lnTo>
                      <a:pt x="881" y="14"/>
                    </a:lnTo>
                    <a:lnTo>
                      <a:pt x="847" y="14"/>
                    </a:lnTo>
                    <a:lnTo>
                      <a:pt x="814" y="14"/>
                    </a:lnTo>
                    <a:lnTo>
                      <a:pt x="780" y="14"/>
                    </a:lnTo>
                    <a:lnTo>
                      <a:pt x="747" y="14"/>
                    </a:lnTo>
                    <a:lnTo>
                      <a:pt x="714" y="14"/>
                    </a:lnTo>
                    <a:lnTo>
                      <a:pt x="680" y="14"/>
                    </a:lnTo>
                    <a:lnTo>
                      <a:pt x="647" y="14"/>
                    </a:lnTo>
                    <a:lnTo>
                      <a:pt x="613" y="14"/>
                    </a:lnTo>
                    <a:lnTo>
                      <a:pt x="580" y="14"/>
                    </a:lnTo>
                    <a:lnTo>
                      <a:pt x="543" y="14"/>
                    </a:lnTo>
                    <a:lnTo>
                      <a:pt x="510" y="14"/>
                    </a:lnTo>
                    <a:lnTo>
                      <a:pt x="476" y="14"/>
                    </a:lnTo>
                    <a:lnTo>
                      <a:pt x="443" y="14"/>
                    </a:lnTo>
                    <a:lnTo>
                      <a:pt x="409" y="14"/>
                    </a:lnTo>
                    <a:lnTo>
                      <a:pt x="376" y="14"/>
                    </a:lnTo>
                    <a:lnTo>
                      <a:pt x="343" y="14"/>
                    </a:lnTo>
                    <a:lnTo>
                      <a:pt x="309" y="14"/>
                    </a:lnTo>
                    <a:lnTo>
                      <a:pt x="276" y="14"/>
                    </a:lnTo>
                    <a:lnTo>
                      <a:pt x="242" y="14"/>
                    </a:lnTo>
                    <a:lnTo>
                      <a:pt x="206" y="14"/>
                    </a:lnTo>
                    <a:lnTo>
                      <a:pt x="172" y="14"/>
                    </a:lnTo>
                    <a:lnTo>
                      <a:pt x="139" y="14"/>
                    </a:lnTo>
                    <a:lnTo>
                      <a:pt x="105" y="14"/>
                    </a:lnTo>
                    <a:lnTo>
                      <a:pt x="72" y="14"/>
                    </a:lnTo>
                    <a:lnTo>
                      <a:pt x="38" y="14"/>
                    </a:lnTo>
                    <a:lnTo>
                      <a:pt x="32" y="14"/>
                    </a:lnTo>
                    <a:lnTo>
                      <a:pt x="25" y="14"/>
                    </a:lnTo>
                    <a:lnTo>
                      <a:pt x="18" y="10"/>
                    </a:lnTo>
                    <a:lnTo>
                      <a:pt x="12" y="10"/>
                    </a:lnTo>
                    <a:lnTo>
                      <a:pt x="8" y="7"/>
                    </a:lnTo>
                    <a:lnTo>
                      <a:pt x="2" y="3"/>
                    </a:lnTo>
                    <a:lnTo>
                      <a:pt x="0" y="0"/>
                    </a:lnTo>
                    <a:lnTo>
                      <a:pt x="1118"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94" name="Freeform 98"/>
              <p:cNvSpPr>
                <a:spLocks/>
              </p:cNvSpPr>
              <p:nvPr/>
            </p:nvSpPr>
            <p:spPr bwMode="auto">
              <a:xfrm>
                <a:off x="2734" y="3690"/>
                <a:ext cx="563" cy="9"/>
              </a:xfrm>
              <a:custGeom>
                <a:avLst/>
                <a:gdLst>
                  <a:gd name="T0" fmla="*/ 563 w 1126"/>
                  <a:gd name="T1" fmla="*/ 9 h 18"/>
                  <a:gd name="T2" fmla="*/ 563 w 1126"/>
                  <a:gd name="T3" fmla="*/ 0 h 18"/>
                  <a:gd name="T4" fmla="*/ 0 w 1126"/>
                  <a:gd name="T5" fmla="*/ 1 h 18"/>
                  <a:gd name="T6" fmla="*/ 3 w 1126"/>
                  <a:gd name="T7" fmla="*/ 5 h 18"/>
                  <a:gd name="T8" fmla="*/ 5 w 1126"/>
                  <a:gd name="T9" fmla="*/ 6 h 18"/>
                  <a:gd name="T10" fmla="*/ 8 w 1126"/>
                  <a:gd name="T11" fmla="*/ 8 h 18"/>
                  <a:gd name="T12" fmla="*/ 10 w 1126"/>
                  <a:gd name="T13" fmla="*/ 9 h 18"/>
                  <a:gd name="T14" fmla="*/ 563 w 1126"/>
                  <a:gd name="T15" fmla="*/ 9 h 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26" h="18">
                    <a:moveTo>
                      <a:pt x="1126" y="18"/>
                    </a:moveTo>
                    <a:lnTo>
                      <a:pt x="1126" y="0"/>
                    </a:lnTo>
                    <a:lnTo>
                      <a:pt x="0" y="1"/>
                    </a:lnTo>
                    <a:lnTo>
                      <a:pt x="6" y="9"/>
                    </a:lnTo>
                    <a:lnTo>
                      <a:pt x="10" y="12"/>
                    </a:lnTo>
                    <a:lnTo>
                      <a:pt x="16" y="16"/>
                    </a:lnTo>
                    <a:lnTo>
                      <a:pt x="20" y="18"/>
                    </a:lnTo>
                    <a:lnTo>
                      <a:pt x="1126" y="18"/>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95" name="Freeform 99"/>
              <p:cNvSpPr>
                <a:spLocks/>
              </p:cNvSpPr>
              <p:nvPr/>
            </p:nvSpPr>
            <p:spPr bwMode="auto">
              <a:xfrm>
                <a:off x="2730" y="3686"/>
                <a:ext cx="567" cy="9"/>
              </a:xfrm>
              <a:custGeom>
                <a:avLst/>
                <a:gdLst>
                  <a:gd name="T0" fmla="*/ 567 w 1133"/>
                  <a:gd name="T1" fmla="*/ 9 h 19"/>
                  <a:gd name="T2" fmla="*/ 567 w 1133"/>
                  <a:gd name="T3" fmla="*/ 0 h 19"/>
                  <a:gd name="T4" fmla="*/ 0 w 1133"/>
                  <a:gd name="T5" fmla="*/ 0 h 19"/>
                  <a:gd name="T6" fmla="*/ 0 w 1133"/>
                  <a:gd name="T7" fmla="*/ 2 h 19"/>
                  <a:gd name="T8" fmla="*/ 2 w 1133"/>
                  <a:gd name="T9" fmla="*/ 4 h 19"/>
                  <a:gd name="T10" fmla="*/ 4 w 1133"/>
                  <a:gd name="T11" fmla="*/ 5 h 19"/>
                  <a:gd name="T12" fmla="*/ 7 w 1133"/>
                  <a:gd name="T13" fmla="*/ 9 h 19"/>
                  <a:gd name="T14" fmla="*/ 8 w 1133"/>
                  <a:gd name="T15" fmla="*/ 9 h 19"/>
                  <a:gd name="T16" fmla="*/ 567 w 1133"/>
                  <a:gd name="T17" fmla="*/ 9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33" h="19">
                    <a:moveTo>
                      <a:pt x="1133" y="19"/>
                    </a:moveTo>
                    <a:lnTo>
                      <a:pt x="1133" y="0"/>
                    </a:lnTo>
                    <a:lnTo>
                      <a:pt x="0" y="0"/>
                    </a:lnTo>
                    <a:lnTo>
                      <a:pt x="0" y="4"/>
                    </a:lnTo>
                    <a:lnTo>
                      <a:pt x="3" y="8"/>
                    </a:lnTo>
                    <a:lnTo>
                      <a:pt x="7" y="11"/>
                    </a:lnTo>
                    <a:lnTo>
                      <a:pt x="13" y="19"/>
                    </a:lnTo>
                    <a:lnTo>
                      <a:pt x="15" y="19"/>
                    </a:lnTo>
                    <a:lnTo>
                      <a:pt x="1133" y="1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96" name="Freeform 100"/>
              <p:cNvSpPr>
                <a:spLocks/>
              </p:cNvSpPr>
              <p:nvPr/>
            </p:nvSpPr>
            <p:spPr bwMode="auto">
              <a:xfrm>
                <a:off x="2728" y="3681"/>
                <a:ext cx="569" cy="9"/>
              </a:xfrm>
              <a:custGeom>
                <a:avLst/>
                <a:gdLst>
                  <a:gd name="T0" fmla="*/ 569 w 1138"/>
                  <a:gd name="T1" fmla="*/ 9 h 19"/>
                  <a:gd name="T2" fmla="*/ 569 w 1138"/>
                  <a:gd name="T3" fmla="*/ 0 h 19"/>
                  <a:gd name="T4" fmla="*/ 0 w 1138"/>
                  <a:gd name="T5" fmla="*/ 0 h 19"/>
                  <a:gd name="T6" fmla="*/ 1 w 1138"/>
                  <a:gd name="T7" fmla="*/ 3 h 19"/>
                  <a:gd name="T8" fmla="*/ 3 w 1138"/>
                  <a:gd name="T9" fmla="*/ 6 h 19"/>
                  <a:gd name="T10" fmla="*/ 4 w 1138"/>
                  <a:gd name="T11" fmla="*/ 8 h 19"/>
                  <a:gd name="T12" fmla="*/ 6 w 1138"/>
                  <a:gd name="T13" fmla="*/ 9 h 19"/>
                  <a:gd name="T14" fmla="*/ 569 w 1138"/>
                  <a:gd name="T15" fmla="*/ 9 h 1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38" h="19">
                    <a:moveTo>
                      <a:pt x="1138" y="19"/>
                    </a:moveTo>
                    <a:lnTo>
                      <a:pt x="1138" y="0"/>
                    </a:lnTo>
                    <a:lnTo>
                      <a:pt x="0" y="0"/>
                    </a:lnTo>
                    <a:lnTo>
                      <a:pt x="2" y="6"/>
                    </a:lnTo>
                    <a:lnTo>
                      <a:pt x="5" y="13"/>
                    </a:lnTo>
                    <a:lnTo>
                      <a:pt x="8" y="17"/>
                    </a:lnTo>
                    <a:lnTo>
                      <a:pt x="12" y="19"/>
                    </a:lnTo>
                    <a:lnTo>
                      <a:pt x="1138" y="1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97" name="Freeform 101"/>
              <p:cNvSpPr>
                <a:spLocks/>
              </p:cNvSpPr>
              <p:nvPr/>
            </p:nvSpPr>
            <p:spPr bwMode="auto">
              <a:xfrm>
                <a:off x="2726" y="3677"/>
                <a:ext cx="571" cy="9"/>
              </a:xfrm>
              <a:custGeom>
                <a:avLst/>
                <a:gdLst>
                  <a:gd name="T0" fmla="*/ 571 w 1141"/>
                  <a:gd name="T1" fmla="*/ 9 h 18"/>
                  <a:gd name="T2" fmla="*/ 571 w 1141"/>
                  <a:gd name="T3" fmla="*/ 0 h 18"/>
                  <a:gd name="T4" fmla="*/ 0 w 1141"/>
                  <a:gd name="T5" fmla="*/ 0 h 18"/>
                  <a:gd name="T6" fmla="*/ 1 w 1141"/>
                  <a:gd name="T7" fmla="*/ 4 h 18"/>
                  <a:gd name="T8" fmla="*/ 3 w 1141"/>
                  <a:gd name="T9" fmla="*/ 8 h 18"/>
                  <a:gd name="T10" fmla="*/ 4 w 1141"/>
                  <a:gd name="T11" fmla="*/ 9 h 18"/>
                  <a:gd name="T12" fmla="*/ 571 w 1141"/>
                  <a:gd name="T13" fmla="*/ 9 h 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41" h="18">
                    <a:moveTo>
                      <a:pt x="1141" y="18"/>
                    </a:moveTo>
                    <a:lnTo>
                      <a:pt x="1141" y="0"/>
                    </a:lnTo>
                    <a:lnTo>
                      <a:pt x="0" y="0"/>
                    </a:lnTo>
                    <a:lnTo>
                      <a:pt x="1" y="8"/>
                    </a:lnTo>
                    <a:lnTo>
                      <a:pt x="5" y="15"/>
                    </a:lnTo>
                    <a:lnTo>
                      <a:pt x="8" y="18"/>
                    </a:lnTo>
                    <a:lnTo>
                      <a:pt x="1141" y="18"/>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98" name="Freeform 102"/>
              <p:cNvSpPr>
                <a:spLocks/>
              </p:cNvSpPr>
              <p:nvPr/>
            </p:nvSpPr>
            <p:spPr bwMode="auto">
              <a:xfrm>
                <a:off x="2725" y="3672"/>
                <a:ext cx="572" cy="9"/>
              </a:xfrm>
              <a:custGeom>
                <a:avLst/>
                <a:gdLst>
                  <a:gd name="T0" fmla="*/ 572 w 1143"/>
                  <a:gd name="T1" fmla="*/ 9 h 18"/>
                  <a:gd name="T2" fmla="*/ 572 w 1143"/>
                  <a:gd name="T3" fmla="*/ 0 h 18"/>
                  <a:gd name="T4" fmla="*/ 0 w 1143"/>
                  <a:gd name="T5" fmla="*/ 1 h 18"/>
                  <a:gd name="T6" fmla="*/ 0 w 1143"/>
                  <a:gd name="T7" fmla="*/ 5 h 18"/>
                  <a:gd name="T8" fmla="*/ 2 w 1143"/>
                  <a:gd name="T9" fmla="*/ 9 h 18"/>
                  <a:gd name="T10" fmla="*/ 3 w 1143"/>
                  <a:gd name="T11" fmla="*/ 9 h 18"/>
                  <a:gd name="T12" fmla="*/ 572 w 1143"/>
                  <a:gd name="T13" fmla="*/ 9 h 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43" h="18">
                    <a:moveTo>
                      <a:pt x="1143" y="18"/>
                    </a:moveTo>
                    <a:lnTo>
                      <a:pt x="1143" y="0"/>
                    </a:lnTo>
                    <a:lnTo>
                      <a:pt x="0" y="2"/>
                    </a:lnTo>
                    <a:lnTo>
                      <a:pt x="0" y="9"/>
                    </a:lnTo>
                    <a:lnTo>
                      <a:pt x="3" y="17"/>
                    </a:lnTo>
                    <a:lnTo>
                      <a:pt x="5" y="18"/>
                    </a:lnTo>
                    <a:lnTo>
                      <a:pt x="1143" y="18"/>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599" name="Freeform 103"/>
              <p:cNvSpPr>
                <a:spLocks/>
              </p:cNvSpPr>
              <p:nvPr/>
            </p:nvSpPr>
            <p:spPr bwMode="auto">
              <a:xfrm>
                <a:off x="2724" y="3668"/>
                <a:ext cx="573" cy="9"/>
              </a:xfrm>
              <a:custGeom>
                <a:avLst/>
                <a:gdLst>
                  <a:gd name="T0" fmla="*/ 573 w 1146"/>
                  <a:gd name="T1" fmla="*/ 9 h 18"/>
                  <a:gd name="T2" fmla="*/ 573 w 1146"/>
                  <a:gd name="T3" fmla="*/ 0 h 18"/>
                  <a:gd name="T4" fmla="*/ 0 w 1146"/>
                  <a:gd name="T5" fmla="*/ 0 h 18"/>
                  <a:gd name="T6" fmla="*/ 0 w 1146"/>
                  <a:gd name="T7" fmla="*/ 4 h 18"/>
                  <a:gd name="T8" fmla="*/ 2 w 1146"/>
                  <a:gd name="T9" fmla="*/ 6 h 18"/>
                  <a:gd name="T10" fmla="*/ 2 w 1146"/>
                  <a:gd name="T11" fmla="*/ 9 h 18"/>
                  <a:gd name="T12" fmla="*/ 3 w 1146"/>
                  <a:gd name="T13" fmla="*/ 9 h 18"/>
                  <a:gd name="T14" fmla="*/ 573 w 1146"/>
                  <a:gd name="T15" fmla="*/ 9 h 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46" h="18">
                    <a:moveTo>
                      <a:pt x="1146" y="18"/>
                    </a:moveTo>
                    <a:lnTo>
                      <a:pt x="1146" y="0"/>
                    </a:lnTo>
                    <a:lnTo>
                      <a:pt x="0" y="0"/>
                    </a:lnTo>
                    <a:lnTo>
                      <a:pt x="0" y="8"/>
                    </a:lnTo>
                    <a:lnTo>
                      <a:pt x="3" y="11"/>
                    </a:lnTo>
                    <a:lnTo>
                      <a:pt x="3" y="18"/>
                    </a:lnTo>
                    <a:lnTo>
                      <a:pt x="5" y="18"/>
                    </a:lnTo>
                    <a:lnTo>
                      <a:pt x="1146" y="18"/>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00" name="Freeform 104"/>
              <p:cNvSpPr>
                <a:spLocks/>
              </p:cNvSpPr>
              <p:nvPr/>
            </p:nvSpPr>
            <p:spPr bwMode="auto">
              <a:xfrm>
                <a:off x="2724" y="3663"/>
                <a:ext cx="573" cy="9"/>
              </a:xfrm>
              <a:custGeom>
                <a:avLst/>
                <a:gdLst>
                  <a:gd name="T0" fmla="*/ 573 w 1146"/>
                  <a:gd name="T1" fmla="*/ 9 h 18"/>
                  <a:gd name="T2" fmla="*/ 573 w 1146"/>
                  <a:gd name="T3" fmla="*/ 3 h 18"/>
                  <a:gd name="T4" fmla="*/ 573 w 1146"/>
                  <a:gd name="T5" fmla="*/ 0 h 18"/>
                  <a:gd name="T6" fmla="*/ 36 w 1146"/>
                  <a:gd name="T7" fmla="*/ 0 h 18"/>
                  <a:gd name="T8" fmla="*/ 33 w 1146"/>
                  <a:gd name="T9" fmla="*/ 3 h 18"/>
                  <a:gd name="T10" fmla="*/ 0 w 1146"/>
                  <a:gd name="T11" fmla="*/ 5 h 18"/>
                  <a:gd name="T12" fmla="*/ 0 w 1146"/>
                  <a:gd name="T13" fmla="*/ 9 h 18"/>
                  <a:gd name="T14" fmla="*/ 2 w 1146"/>
                  <a:gd name="T15" fmla="*/ 9 h 18"/>
                  <a:gd name="T16" fmla="*/ 573 w 1146"/>
                  <a:gd name="T17" fmla="*/ 9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46" h="18">
                    <a:moveTo>
                      <a:pt x="1146" y="18"/>
                    </a:moveTo>
                    <a:lnTo>
                      <a:pt x="1146" y="6"/>
                    </a:lnTo>
                    <a:lnTo>
                      <a:pt x="1146" y="0"/>
                    </a:lnTo>
                    <a:lnTo>
                      <a:pt x="71" y="0"/>
                    </a:lnTo>
                    <a:lnTo>
                      <a:pt x="66" y="6"/>
                    </a:lnTo>
                    <a:lnTo>
                      <a:pt x="0" y="9"/>
                    </a:lnTo>
                    <a:lnTo>
                      <a:pt x="0" y="17"/>
                    </a:lnTo>
                    <a:lnTo>
                      <a:pt x="3" y="18"/>
                    </a:lnTo>
                    <a:lnTo>
                      <a:pt x="1146" y="18"/>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01" name="Freeform 105"/>
              <p:cNvSpPr>
                <a:spLocks/>
              </p:cNvSpPr>
              <p:nvPr/>
            </p:nvSpPr>
            <p:spPr bwMode="auto">
              <a:xfrm>
                <a:off x="2724" y="3659"/>
                <a:ext cx="573" cy="9"/>
              </a:xfrm>
              <a:custGeom>
                <a:avLst/>
                <a:gdLst>
                  <a:gd name="T0" fmla="*/ 573 w 1146"/>
                  <a:gd name="T1" fmla="*/ 9 h 18"/>
                  <a:gd name="T2" fmla="*/ 573 w 1146"/>
                  <a:gd name="T3" fmla="*/ 8 h 18"/>
                  <a:gd name="T4" fmla="*/ 573 w 1146"/>
                  <a:gd name="T5" fmla="*/ 0 h 18"/>
                  <a:gd name="T6" fmla="*/ 40 w 1146"/>
                  <a:gd name="T7" fmla="*/ 0 h 18"/>
                  <a:gd name="T8" fmla="*/ 33 w 1146"/>
                  <a:gd name="T9" fmla="*/ 8 h 18"/>
                  <a:gd name="T10" fmla="*/ 0 w 1146"/>
                  <a:gd name="T11" fmla="*/ 9 h 18"/>
                  <a:gd name="T12" fmla="*/ 0 w 1146"/>
                  <a:gd name="T13" fmla="*/ 9 h 18"/>
                  <a:gd name="T14" fmla="*/ 573 w 1146"/>
                  <a:gd name="T15" fmla="*/ 9 h 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46" h="18">
                    <a:moveTo>
                      <a:pt x="1146" y="18"/>
                    </a:moveTo>
                    <a:lnTo>
                      <a:pt x="1146" y="15"/>
                    </a:lnTo>
                    <a:lnTo>
                      <a:pt x="1146" y="0"/>
                    </a:lnTo>
                    <a:lnTo>
                      <a:pt x="80" y="0"/>
                    </a:lnTo>
                    <a:lnTo>
                      <a:pt x="66" y="15"/>
                    </a:lnTo>
                    <a:lnTo>
                      <a:pt x="0" y="18"/>
                    </a:lnTo>
                    <a:lnTo>
                      <a:pt x="1146" y="18"/>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02" name="Freeform 106"/>
              <p:cNvSpPr>
                <a:spLocks/>
              </p:cNvSpPr>
              <p:nvPr/>
            </p:nvSpPr>
            <p:spPr bwMode="auto">
              <a:xfrm>
                <a:off x="2760" y="3654"/>
                <a:ext cx="537" cy="9"/>
              </a:xfrm>
              <a:custGeom>
                <a:avLst/>
                <a:gdLst>
                  <a:gd name="T0" fmla="*/ 8 w 1075"/>
                  <a:gd name="T1" fmla="*/ 0 h 18"/>
                  <a:gd name="T2" fmla="*/ 0 w 1075"/>
                  <a:gd name="T3" fmla="*/ 9 h 18"/>
                  <a:gd name="T4" fmla="*/ 537 w 1075"/>
                  <a:gd name="T5" fmla="*/ 9 h 18"/>
                  <a:gd name="T6" fmla="*/ 537 w 1075"/>
                  <a:gd name="T7" fmla="*/ 0 h 18"/>
                  <a:gd name="T8" fmla="*/ 8 w 1075"/>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5" h="18">
                    <a:moveTo>
                      <a:pt x="17" y="0"/>
                    </a:moveTo>
                    <a:lnTo>
                      <a:pt x="0" y="18"/>
                    </a:lnTo>
                    <a:lnTo>
                      <a:pt x="1075" y="18"/>
                    </a:lnTo>
                    <a:lnTo>
                      <a:pt x="1075" y="0"/>
                    </a:lnTo>
                    <a:lnTo>
                      <a:pt x="17"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03" name="Freeform 107"/>
              <p:cNvSpPr>
                <a:spLocks/>
              </p:cNvSpPr>
              <p:nvPr/>
            </p:nvSpPr>
            <p:spPr bwMode="auto">
              <a:xfrm>
                <a:off x="2764" y="3650"/>
                <a:ext cx="533" cy="9"/>
              </a:xfrm>
              <a:custGeom>
                <a:avLst/>
                <a:gdLst>
                  <a:gd name="T0" fmla="*/ 9 w 1066"/>
                  <a:gd name="T1" fmla="*/ 0 h 18"/>
                  <a:gd name="T2" fmla="*/ 0 w 1066"/>
                  <a:gd name="T3" fmla="*/ 9 h 18"/>
                  <a:gd name="T4" fmla="*/ 533 w 1066"/>
                  <a:gd name="T5" fmla="*/ 9 h 18"/>
                  <a:gd name="T6" fmla="*/ 533 w 1066"/>
                  <a:gd name="T7" fmla="*/ 0 h 18"/>
                  <a:gd name="T8" fmla="*/ 9 w 1066"/>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66" h="18">
                    <a:moveTo>
                      <a:pt x="17" y="0"/>
                    </a:moveTo>
                    <a:lnTo>
                      <a:pt x="0" y="18"/>
                    </a:lnTo>
                    <a:lnTo>
                      <a:pt x="1066" y="18"/>
                    </a:lnTo>
                    <a:lnTo>
                      <a:pt x="1066" y="0"/>
                    </a:lnTo>
                    <a:lnTo>
                      <a:pt x="17"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04" name="Freeform 108"/>
              <p:cNvSpPr>
                <a:spLocks/>
              </p:cNvSpPr>
              <p:nvPr/>
            </p:nvSpPr>
            <p:spPr bwMode="auto">
              <a:xfrm>
                <a:off x="2768" y="3645"/>
                <a:ext cx="529" cy="9"/>
              </a:xfrm>
              <a:custGeom>
                <a:avLst/>
                <a:gdLst>
                  <a:gd name="T0" fmla="*/ 10 w 1058"/>
                  <a:gd name="T1" fmla="*/ 0 h 18"/>
                  <a:gd name="T2" fmla="*/ 0 w 1058"/>
                  <a:gd name="T3" fmla="*/ 9 h 18"/>
                  <a:gd name="T4" fmla="*/ 529 w 1058"/>
                  <a:gd name="T5" fmla="*/ 9 h 18"/>
                  <a:gd name="T6" fmla="*/ 529 w 1058"/>
                  <a:gd name="T7" fmla="*/ 0 h 18"/>
                  <a:gd name="T8" fmla="*/ 10 w 1058"/>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58" h="18">
                    <a:moveTo>
                      <a:pt x="19" y="0"/>
                    </a:moveTo>
                    <a:lnTo>
                      <a:pt x="0" y="18"/>
                    </a:lnTo>
                    <a:lnTo>
                      <a:pt x="1058" y="18"/>
                    </a:lnTo>
                    <a:lnTo>
                      <a:pt x="1058" y="0"/>
                    </a:lnTo>
                    <a:lnTo>
                      <a:pt x="19"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05" name="Freeform 109"/>
              <p:cNvSpPr>
                <a:spLocks/>
              </p:cNvSpPr>
              <p:nvPr/>
            </p:nvSpPr>
            <p:spPr bwMode="auto">
              <a:xfrm>
                <a:off x="2772" y="3641"/>
                <a:ext cx="525" cy="9"/>
              </a:xfrm>
              <a:custGeom>
                <a:avLst/>
                <a:gdLst>
                  <a:gd name="T0" fmla="*/ 9 w 1049"/>
                  <a:gd name="T1" fmla="*/ 0 h 18"/>
                  <a:gd name="T2" fmla="*/ 0 w 1049"/>
                  <a:gd name="T3" fmla="*/ 9 h 18"/>
                  <a:gd name="T4" fmla="*/ 525 w 1049"/>
                  <a:gd name="T5" fmla="*/ 9 h 18"/>
                  <a:gd name="T6" fmla="*/ 525 w 1049"/>
                  <a:gd name="T7" fmla="*/ 0 h 18"/>
                  <a:gd name="T8" fmla="*/ 9 w 1049"/>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9" h="18">
                    <a:moveTo>
                      <a:pt x="18" y="0"/>
                    </a:moveTo>
                    <a:lnTo>
                      <a:pt x="0" y="18"/>
                    </a:lnTo>
                    <a:lnTo>
                      <a:pt x="1049" y="18"/>
                    </a:lnTo>
                    <a:lnTo>
                      <a:pt x="1049" y="0"/>
                    </a:lnTo>
                    <a:lnTo>
                      <a:pt x="18"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06" name="Freeform 110"/>
              <p:cNvSpPr>
                <a:spLocks/>
              </p:cNvSpPr>
              <p:nvPr/>
            </p:nvSpPr>
            <p:spPr bwMode="auto">
              <a:xfrm>
                <a:off x="2777" y="3636"/>
                <a:ext cx="520" cy="9"/>
              </a:xfrm>
              <a:custGeom>
                <a:avLst/>
                <a:gdLst>
                  <a:gd name="T0" fmla="*/ 8 w 1039"/>
                  <a:gd name="T1" fmla="*/ 0 h 18"/>
                  <a:gd name="T2" fmla="*/ 0 w 1039"/>
                  <a:gd name="T3" fmla="*/ 9 h 18"/>
                  <a:gd name="T4" fmla="*/ 520 w 1039"/>
                  <a:gd name="T5" fmla="*/ 9 h 18"/>
                  <a:gd name="T6" fmla="*/ 520 w 1039"/>
                  <a:gd name="T7" fmla="*/ 0 h 18"/>
                  <a:gd name="T8" fmla="*/ 8 w 1039"/>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39" h="18">
                    <a:moveTo>
                      <a:pt x="16" y="0"/>
                    </a:moveTo>
                    <a:lnTo>
                      <a:pt x="0" y="18"/>
                    </a:lnTo>
                    <a:lnTo>
                      <a:pt x="1039" y="18"/>
                    </a:lnTo>
                    <a:lnTo>
                      <a:pt x="1039" y="0"/>
                    </a:lnTo>
                    <a:lnTo>
                      <a:pt x="16"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07" name="Freeform 111"/>
              <p:cNvSpPr>
                <a:spLocks/>
              </p:cNvSpPr>
              <p:nvPr/>
            </p:nvSpPr>
            <p:spPr bwMode="auto">
              <a:xfrm>
                <a:off x="2781" y="3631"/>
                <a:ext cx="516" cy="10"/>
              </a:xfrm>
              <a:custGeom>
                <a:avLst/>
                <a:gdLst>
                  <a:gd name="T0" fmla="*/ 9 w 1031"/>
                  <a:gd name="T1" fmla="*/ 0 h 18"/>
                  <a:gd name="T2" fmla="*/ 0 w 1031"/>
                  <a:gd name="T3" fmla="*/ 10 h 18"/>
                  <a:gd name="T4" fmla="*/ 516 w 1031"/>
                  <a:gd name="T5" fmla="*/ 10 h 18"/>
                  <a:gd name="T6" fmla="*/ 516 w 1031"/>
                  <a:gd name="T7" fmla="*/ 0 h 18"/>
                  <a:gd name="T8" fmla="*/ 9 w 1031"/>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31" h="18">
                    <a:moveTo>
                      <a:pt x="17" y="0"/>
                    </a:moveTo>
                    <a:lnTo>
                      <a:pt x="0" y="18"/>
                    </a:lnTo>
                    <a:lnTo>
                      <a:pt x="1031" y="18"/>
                    </a:lnTo>
                    <a:lnTo>
                      <a:pt x="1031" y="0"/>
                    </a:lnTo>
                    <a:lnTo>
                      <a:pt x="17"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08" name="Freeform 112"/>
              <p:cNvSpPr>
                <a:spLocks/>
              </p:cNvSpPr>
              <p:nvPr/>
            </p:nvSpPr>
            <p:spPr bwMode="auto">
              <a:xfrm>
                <a:off x="2786" y="3631"/>
                <a:ext cx="511" cy="5"/>
              </a:xfrm>
              <a:custGeom>
                <a:avLst/>
                <a:gdLst>
                  <a:gd name="T0" fmla="*/ 0 w 1023"/>
                  <a:gd name="T1" fmla="*/ 5 h 9"/>
                  <a:gd name="T2" fmla="*/ 5 w 1023"/>
                  <a:gd name="T3" fmla="*/ 0 h 9"/>
                  <a:gd name="T4" fmla="*/ 22 w 1023"/>
                  <a:gd name="T5" fmla="*/ 0 h 9"/>
                  <a:gd name="T6" fmla="*/ 38 w 1023"/>
                  <a:gd name="T7" fmla="*/ 0 h 9"/>
                  <a:gd name="T8" fmla="*/ 55 w 1023"/>
                  <a:gd name="T9" fmla="*/ 0 h 9"/>
                  <a:gd name="T10" fmla="*/ 73 w 1023"/>
                  <a:gd name="T11" fmla="*/ 0 h 9"/>
                  <a:gd name="T12" fmla="*/ 90 w 1023"/>
                  <a:gd name="T13" fmla="*/ 0 h 9"/>
                  <a:gd name="T14" fmla="*/ 107 w 1023"/>
                  <a:gd name="T15" fmla="*/ 0 h 9"/>
                  <a:gd name="T16" fmla="*/ 124 w 1023"/>
                  <a:gd name="T17" fmla="*/ 0 h 9"/>
                  <a:gd name="T18" fmla="*/ 140 w 1023"/>
                  <a:gd name="T19" fmla="*/ 0 h 9"/>
                  <a:gd name="T20" fmla="*/ 157 w 1023"/>
                  <a:gd name="T21" fmla="*/ 0 h 9"/>
                  <a:gd name="T22" fmla="*/ 174 w 1023"/>
                  <a:gd name="T23" fmla="*/ 0 h 9"/>
                  <a:gd name="T24" fmla="*/ 190 w 1023"/>
                  <a:gd name="T25" fmla="*/ 0 h 9"/>
                  <a:gd name="T26" fmla="*/ 207 w 1023"/>
                  <a:gd name="T27" fmla="*/ 0 h 9"/>
                  <a:gd name="T28" fmla="*/ 224 w 1023"/>
                  <a:gd name="T29" fmla="*/ 0 h 9"/>
                  <a:gd name="T30" fmla="*/ 242 w 1023"/>
                  <a:gd name="T31" fmla="*/ 0 h 9"/>
                  <a:gd name="T32" fmla="*/ 259 w 1023"/>
                  <a:gd name="T33" fmla="*/ 0 h 9"/>
                  <a:gd name="T34" fmla="*/ 276 w 1023"/>
                  <a:gd name="T35" fmla="*/ 0 h 9"/>
                  <a:gd name="T36" fmla="*/ 292 w 1023"/>
                  <a:gd name="T37" fmla="*/ 0 h 9"/>
                  <a:gd name="T38" fmla="*/ 309 w 1023"/>
                  <a:gd name="T39" fmla="*/ 0 h 9"/>
                  <a:gd name="T40" fmla="*/ 326 w 1023"/>
                  <a:gd name="T41" fmla="*/ 0 h 9"/>
                  <a:gd name="T42" fmla="*/ 342 w 1023"/>
                  <a:gd name="T43" fmla="*/ 0 h 9"/>
                  <a:gd name="T44" fmla="*/ 359 w 1023"/>
                  <a:gd name="T45" fmla="*/ 0 h 9"/>
                  <a:gd name="T46" fmla="*/ 376 w 1023"/>
                  <a:gd name="T47" fmla="*/ 0 h 9"/>
                  <a:gd name="T48" fmla="*/ 393 w 1023"/>
                  <a:gd name="T49" fmla="*/ 0 h 9"/>
                  <a:gd name="T50" fmla="*/ 409 w 1023"/>
                  <a:gd name="T51" fmla="*/ 0 h 9"/>
                  <a:gd name="T52" fmla="*/ 428 w 1023"/>
                  <a:gd name="T53" fmla="*/ 0 h 9"/>
                  <a:gd name="T54" fmla="*/ 444 w 1023"/>
                  <a:gd name="T55" fmla="*/ 0 h 9"/>
                  <a:gd name="T56" fmla="*/ 461 w 1023"/>
                  <a:gd name="T57" fmla="*/ 0 h 9"/>
                  <a:gd name="T58" fmla="*/ 478 w 1023"/>
                  <a:gd name="T59" fmla="*/ 0 h 9"/>
                  <a:gd name="T60" fmla="*/ 495 w 1023"/>
                  <a:gd name="T61" fmla="*/ 0 h 9"/>
                  <a:gd name="T62" fmla="*/ 511 w 1023"/>
                  <a:gd name="T63" fmla="*/ 0 h 9"/>
                  <a:gd name="T64" fmla="*/ 511 w 1023"/>
                  <a:gd name="T65" fmla="*/ 5 h 9"/>
                  <a:gd name="T66" fmla="*/ 0 w 1023"/>
                  <a:gd name="T67" fmla="*/ 5 h 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023" h="9">
                    <a:moveTo>
                      <a:pt x="0" y="9"/>
                    </a:moveTo>
                    <a:lnTo>
                      <a:pt x="10" y="0"/>
                    </a:lnTo>
                    <a:lnTo>
                      <a:pt x="44" y="0"/>
                    </a:lnTo>
                    <a:lnTo>
                      <a:pt x="77" y="0"/>
                    </a:lnTo>
                    <a:lnTo>
                      <a:pt x="111" y="0"/>
                    </a:lnTo>
                    <a:lnTo>
                      <a:pt x="147" y="0"/>
                    </a:lnTo>
                    <a:lnTo>
                      <a:pt x="181" y="0"/>
                    </a:lnTo>
                    <a:lnTo>
                      <a:pt x="214" y="0"/>
                    </a:lnTo>
                    <a:lnTo>
                      <a:pt x="248" y="0"/>
                    </a:lnTo>
                    <a:lnTo>
                      <a:pt x="281" y="0"/>
                    </a:lnTo>
                    <a:lnTo>
                      <a:pt x="314" y="0"/>
                    </a:lnTo>
                    <a:lnTo>
                      <a:pt x="348" y="0"/>
                    </a:lnTo>
                    <a:lnTo>
                      <a:pt x="381" y="0"/>
                    </a:lnTo>
                    <a:lnTo>
                      <a:pt x="415" y="0"/>
                    </a:lnTo>
                    <a:lnTo>
                      <a:pt x="448" y="0"/>
                    </a:lnTo>
                    <a:lnTo>
                      <a:pt x="485" y="0"/>
                    </a:lnTo>
                    <a:lnTo>
                      <a:pt x="518" y="0"/>
                    </a:lnTo>
                    <a:lnTo>
                      <a:pt x="552" y="0"/>
                    </a:lnTo>
                    <a:lnTo>
                      <a:pt x="585" y="0"/>
                    </a:lnTo>
                    <a:lnTo>
                      <a:pt x="619" y="0"/>
                    </a:lnTo>
                    <a:lnTo>
                      <a:pt x="652" y="0"/>
                    </a:lnTo>
                    <a:lnTo>
                      <a:pt x="685" y="0"/>
                    </a:lnTo>
                    <a:lnTo>
                      <a:pt x="719" y="0"/>
                    </a:lnTo>
                    <a:lnTo>
                      <a:pt x="752" y="0"/>
                    </a:lnTo>
                    <a:lnTo>
                      <a:pt x="786" y="0"/>
                    </a:lnTo>
                    <a:lnTo>
                      <a:pt x="819" y="0"/>
                    </a:lnTo>
                    <a:lnTo>
                      <a:pt x="856" y="0"/>
                    </a:lnTo>
                    <a:lnTo>
                      <a:pt x="889" y="0"/>
                    </a:lnTo>
                    <a:lnTo>
                      <a:pt x="923" y="0"/>
                    </a:lnTo>
                    <a:lnTo>
                      <a:pt x="956" y="0"/>
                    </a:lnTo>
                    <a:lnTo>
                      <a:pt x="990" y="0"/>
                    </a:lnTo>
                    <a:lnTo>
                      <a:pt x="1023" y="0"/>
                    </a:lnTo>
                    <a:lnTo>
                      <a:pt x="1023" y="9"/>
                    </a:lnTo>
                    <a:lnTo>
                      <a:pt x="0"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09" name="Freeform 113"/>
              <p:cNvSpPr>
                <a:spLocks/>
              </p:cNvSpPr>
              <p:nvPr/>
            </p:nvSpPr>
            <p:spPr bwMode="auto">
              <a:xfrm>
                <a:off x="2790" y="3631"/>
                <a:ext cx="507" cy="1"/>
              </a:xfrm>
              <a:custGeom>
                <a:avLst/>
                <a:gdLst>
                  <a:gd name="T0" fmla="*/ 0 w 1014"/>
                  <a:gd name="T1" fmla="*/ 0 h 1"/>
                  <a:gd name="T2" fmla="*/ 1 w 1014"/>
                  <a:gd name="T3" fmla="*/ 0 h 1"/>
                  <a:gd name="T4" fmla="*/ 18 w 1014"/>
                  <a:gd name="T5" fmla="*/ 0 h 1"/>
                  <a:gd name="T6" fmla="*/ 34 w 1014"/>
                  <a:gd name="T7" fmla="*/ 0 h 1"/>
                  <a:gd name="T8" fmla="*/ 51 w 1014"/>
                  <a:gd name="T9" fmla="*/ 0 h 1"/>
                  <a:gd name="T10" fmla="*/ 69 w 1014"/>
                  <a:gd name="T11" fmla="*/ 0 h 1"/>
                  <a:gd name="T12" fmla="*/ 86 w 1014"/>
                  <a:gd name="T13" fmla="*/ 0 h 1"/>
                  <a:gd name="T14" fmla="*/ 103 w 1014"/>
                  <a:gd name="T15" fmla="*/ 0 h 1"/>
                  <a:gd name="T16" fmla="*/ 120 w 1014"/>
                  <a:gd name="T17" fmla="*/ 0 h 1"/>
                  <a:gd name="T18" fmla="*/ 136 w 1014"/>
                  <a:gd name="T19" fmla="*/ 0 h 1"/>
                  <a:gd name="T20" fmla="*/ 153 w 1014"/>
                  <a:gd name="T21" fmla="*/ 0 h 1"/>
                  <a:gd name="T22" fmla="*/ 170 w 1014"/>
                  <a:gd name="T23" fmla="*/ 0 h 1"/>
                  <a:gd name="T24" fmla="*/ 186 w 1014"/>
                  <a:gd name="T25" fmla="*/ 0 h 1"/>
                  <a:gd name="T26" fmla="*/ 203 w 1014"/>
                  <a:gd name="T27" fmla="*/ 0 h 1"/>
                  <a:gd name="T28" fmla="*/ 220 w 1014"/>
                  <a:gd name="T29" fmla="*/ 0 h 1"/>
                  <a:gd name="T30" fmla="*/ 238 w 1014"/>
                  <a:gd name="T31" fmla="*/ 0 h 1"/>
                  <a:gd name="T32" fmla="*/ 255 w 1014"/>
                  <a:gd name="T33" fmla="*/ 0 h 1"/>
                  <a:gd name="T34" fmla="*/ 272 w 1014"/>
                  <a:gd name="T35" fmla="*/ 0 h 1"/>
                  <a:gd name="T36" fmla="*/ 288 w 1014"/>
                  <a:gd name="T37" fmla="*/ 0 h 1"/>
                  <a:gd name="T38" fmla="*/ 305 w 1014"/>
                  <a:gd name="T39" fmla="*/ 0 h 1"/>
                  <a:gd name="T40" fmla="*/ 322 w 1014"/>
                  <a:gd name="T41" fmla="*/ 0 h 1"/>
                  <a:gd name="T42" fmla="*/ 338 w 1014"/>
                  <a:gd name="T43" fmla="*/ 0 h 1"/>
                  <a:gd name="T44" fmla="*/ 355 w 1014"/>
                  <a:gd name="T45" fmla="*/ 0 h 1"/>
                  <a:gd name="T46" fmla="*/ 372 w 1014"/>
                  <a:gd name="T47" fmla="*/ 0 h 1"/>
                  <a:gd name="T48" fmla="*/ 389 w 1014"/>
                  <a:gd name="T49" fmla="*/ 0 h 1"/>
                  <a:gd name="T50" fmla="*/ 405 w 1014"/>
                  <a:gd name="T51" fmla="*/ 0 h 1"/>
                  <a:gd name="T52" fmla="*/ 424 w 1014"/>
                  <a:gd name="T53" fmla="*/ 0 h 1"/>
                  <a:gd name="T54" fmla="*/ 440 w 1014"/>
                  <a:gd name="T55" fmla="*/ 0 h 1"/>
                  <a:gd name="T56" fmla="*/ 457 w 1014"/>
                  <a:gd name="T57" fmla="*/ 0 h 1"/>
                  <a:gd name="T58" fmla="*/ 474 w 1014"/>
                  <a:gd name="T59" fmla="*/ 0 h 1"/>
                  <a:gd name="T60" fmla="*/ 491 w 1014"/>
                  <a:gd name="T61" fmla="*/ 0 h 1"/>
                  <a:gd name="T62" fmla="*/ 507 w 1014"/>
                  <a:gd name="T63" fmla="*/ 0 h 1"/>
                  <a:gd name="T64" fmla="*/ 507 w 1014"/>
                  <a:gd name="T65" fmla="*/ 0 h 1"/>
                  <a:gd name="T66" fmla="*/ 0 w 1014"/>
                  <a:gd name="T67" fmla="*/ 0 h 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014" h="1">
                    <a:moveTo>
                      <a:pt x="0" y="0"/>
                    </a:moveTo>
                    <a:lnTo>
                      <a:pt x="1" y="0"/>
                    </a:lnTo>
                    <a:lnTo>
                      <a:pt x="35" y="0"/>
                    </a:lnTo>
                    <a:lnTo>
                      <a:pt x="68" y="0"/>
                    </a:lnTo>
                    <a:lnTo>
                      <a:pt x="102" y="0"/>
                    </a:lnTo>
                    <a:lnTo>
                      <a:pt x="138" y="0"/>
                    </a:lnTo>
                    <a:lnTo>
                      <a:pt x="172" y="0"/>
                    </a:lnTo>
                    <a:lnTo>
                      <a:pt x="205" y="0"/>
                    </a:lnTo>
                    <a:lnTo>
                      <a:pt x="239" y="0"/>
                    </a:lnTo>
                    <a:lnTo>
                      <a:pt x="272" y="0"/>
                    </a:lnTo>
                    <a:lnTo>
                      <a:pt x="305" y="0"/>
                    </a:lnTo>
                    <a:lnTo>
                      <a:pt x="339" y="0"/>
                    </a:lnTo>
                    <a:lnTo>
                      <a:pt x="372" y="0"/>
                    </a:lnTo>
                    <a:lnTo>
                      <a:pt x="406" y="0"/>
                    </a:lnTo>
                    <a:lnTo>
                      <a:pt x="439" y="0"/>
                    </a:lnTo>
                    <a:lnTo>
                      <a:pt x="476" y="0"/>
                    </a:lnTo>
                    <a:lnTo>
                      <a:pt x="509" y="0"/>
                    </a:lnTo>
                    <a:lnTo>
                      <a:pt x="543" y="0"/>
                    </a:lnTo>
                    <a:lnTo>
                      <a:pt x="576" y="0"/>
                    </a:lnTo>
                    <a:lnTo>
                      <a:pt x="610" y="0"/>
                    </a:lnTo>
                    <a:lnTo>
                      <a:pt x="643" y="0"/>
                    </a:lnTo>
                    <a:lnTo>
                      <a:pt x="676" y="0"/>
                    </a:lnTo>
                    <a:lnTo>
                      <a:pt x="710" y="0"/>
                    </a:lnTo>
                    <a:lnTo>
                      <a:pt x="743" y="0"/>
                    </a:lnTo>
                    <a:lnTo>
                      <a:pt x="777" y="0"/>
                    </a:lnTo>
                    <a:lnTo>
                      <a:pt x="810" y="0"/>
                    </a:lnTo>
                    <a:lnTo>
                      <a:pt x="847" y="0"/>
                    </a:lnTo>
                    <a:lnTo>
                      <a:pt x="880" y="0"/>
                    </a:lnTo>
                    <a:lnTo>
                      <a:pt x="914" y="0"/>
                    </a:lnTo>
                    <a:lnTo>
                      <a:pt x="947" y="0"/>
                    </a:lnTo>
                    <a:lnTo>
                      <a:pt x="981" y="0"/>
                    </a:lnTo>
                    <a:lnTo>
                      <a:pt x="1014" y="0"/>
                    </a:lnTo>
                    <a:lnTo>
                      <a:pt x="0"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10" name="Freeform 114"/>
              <p:cNvSpPr>
                <a:spLocks/>
              </p:cNvSpPr>
              <p:nvPr/>
            </p:nvSpPr>
            <p:spPr bwMode="auto">
              <a:xfrm>
                <a:off x="3293" y="3662"/>
                <a:ext cx="7" cy="5"/>
              </a:xfrm>
              <a:custGeom>
                <a:avLst/>
                <a:gdLst>
                  <a:gd name="T0" fmla="*/ 7 w 13"/>
                  <a:gd name="T1" fmla="*/ 5 h 9"/>
                  <a:gd name="T2" fmla="*/ 6 w 13"/>
                  <a:gd name="T3" fmla="*/ 2 h 9"/>
                  <a:gd name="T4" fmla="*/ 3 w 13"/>
                  <a:gd name="T5" fmla="*/ 0 h 9"/>
                  <a:gd name="T6" fmla="*/ 1 w 13"/>
                  <a:gd name="T7" fmla="*/ 2 h 9"/>
                  <a:gd name="T8" fmla="*/ 0 w 13"/>
                  <a:gd name="T9" fmla="*/ 5 h 9"/>
                  <a:gd name="T10" fmla="*/ 7 w 13"/>
                  <a:gd name="T11" fmla="*/ 5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
                    <a:moveTo>
                      <a:pt x="13" y="9"/>
                    </a:moveTo>
                    <a:lnTo>
                      <a:pt x="11" y="4"/>
                    </a:lnTo>
                    <a:lnTo>
                      <a:pt x="6" y="0"/>
                    </a:lnTo>
                    <a:lnTo>
                      <a:pt x="1" y="4"/>
                    </a:lnTo>
                    <a:lnTo>
                      <a:pt x="0" y="9"/>
                    </a:lnTo>
                    <a:lnTo>
                      <a:pt x="13"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11" name="Freeform 115"/>
              <p:cNvSpPr>
                <a:spLocks/>
              </p:cNvSpPr>
              <p:nvPr/>
            </p:nvSpPr>
            <p:spPr bwMode="auto">
              <a:xfrm>
                <a:off x="3293" y="3667"/>
                <a:ext cx="7" cy="40"/>
              </a:xfrm>
              <a:custGeom>
                <a:avLst/>
                <a:gdLst>
                  <a:gd name="T0" fmla="*/ 3 w 13"/>
                  <a:gd name="T1" fmla="*/ 40 h 82"/>
                  <a:gd name="T2" fmla="*/ 7 w 13"/>
                  <a:gd name="T3" fmla="*/ 36 h 82"/>
                  <a:gd name="T4" fmla="*/ 7 w 13"/>
                  <a:gd name="T5" fmla="*/ 0 h 82"/>
                  <a:gd name="T6" fmla="*/ 0 w 13"/>
                  <a:gd name="T7" fmla="*/ 0 h 82"/>
                  <a:gd name="T8" fmla="*/ 0 w 13"/>
                  <a:gd name="T9" fmla="*/ 36 h 82"/>
                  <a:gd name="T10" fmla="*/ 3 w 13"/>
                  <a:gd name="T11" fmla="*/ 31 h 82"/>
                  <a:gd name="T12" fmla="*/ 0 w 13"/>
                  <a:gd name="T13" fmla="*/ 36 h 82"/>
                  <a:gd name="T14" fmla="*/ 1 w 13"/>
                  <a:gd name="T15" fmla="*/ 38 h 82"/>
                  <a:gd name="T16" fmla="*/ 3 w 13"/>
                  <a:gd name="T17" fmla="*/ 39 h 82"/>
                  <a:gd name="T18" fmla="*/ 6 w 13"/>
                  <a:gd name="T19" fmla="*/ 38 h 82"/>
                  <a:gd name="T20" fmla="*/ 7 w 13"/>
                  <a:gd name="T21" fmla="*/ 36 h 82"/>
                  <a:gd name="T22" fmla="*/ 3 w 13"/>
                  <a:gd name="T23" fmla="*/ 40 h 8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82">
                    <a:moveTo>
                      <a:pt x="6" y="82"/>
                    </a:moveTo>
                    <a:lnTo>
                      <a:pt x="13" y="73"/>
                    </a:lnTo>
                    <a:lnTo>
                      <a:pt x="13" y="0"/>
                    </a:lnTo>
                    <a:lnTo>
                      <a:pt x="0" y="0"/>
                    </a:lnTo>
                    <a:lnTo>
                      <a:pt x="0" y="73"/>
                    </a:lnTo>
                    <a:lnTo>
                      <a:pt x="6" y="64"/>
                    </a:lnTo>
                    <a:lnTo>
                      <a:pt x="0" y="73"/>
                    </a:lnTo>
                    <a:lnTo>
                      <a:pt x="1" y="78"/>
                    </a:lnTo>
                    <a:lnTo>
                      <a:pt x="6" y="80"/>
                    </a:lnTo>
                    <a:lnTo>
                      <a:pt x="11" y="78"/>
                    </a:lnTo>
                    <a:lnTo>
                      <a:pt x="13" y="73"/>
                    </a:lnTo>
                    <a:lnTo>
                      <a:pt x="6"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12" name="Freeform 116"/>
              <p:cNvSpPr>
                <a:spLocks/>
              </p:cNvSpPr>
              <p:nvPr/>
            </p:nvSpPr>
            <p:spPr bwMode="auto">
              <a:xfrm>
                <a:off x="3276" y="3698"/>
                <a:ext cx="20" cy="9"/>
              </a:xfrm>
              <a:custGeom>
                <a:avLst/>
                <a:gdLst>
                  <a:gd name="T0" fmla="*/ 4 w 40"/>
                  <a:gd name="T1" fmla="*/ 9 h 18"/>
                  <a:gd name="T2" fmla="*/ 4 w 40"/>
                  <a:gd name="T3" fmla="*/ 9 h 18"/>
                  <a:gd name="T4" fmla="*/ 20 w 40"/>
                  <a:gd name="T5" fmla="*/ 9 h 18"/>
                  <a:gd name="T6" fmla="*/ 20 w 40"/>
                  <a:gd name="T7" fmla="*/ 0 h 18"/>
                  <a:gd name="T8" fmla="*/ 4 w 40"/>
                  <a:gd name="T9" fmla="*/ 0 h 18"/>
                  <a:gd name="T10" fmla="*/ 4 w 40"/>
                  <a:gd name="T11" fmla="*/ 0 h 18"/>
                  <a:gd name="T12" fmla="*/ 4 w 40"/>
                  <a:gd name="T13" fmla="*/ 0 h 18"/>
                  <a:gd name="T14" fmla="*/ 1 w 40"/>
                  <a:gd name="T15" fmla="*/ 2 h 18"/>
                  <a:gd name="T16" fmla="*/ 0 w 40"/>
                  <a:gd name="T17" fmla="*/ 5 h 18"/>
                  <a:gd name="T18" fmla="*/ 1 w 40"/>
                  <a:gd name="T19" fmla="*/ 7 h 18"/>
                  <a:gd name="T20" fmla="*/ 4 w 4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7" y="18"/>
                    </a:moveTo>
                    <a:lnTo>
                      <a:pt x="7" y="18"/>
                    </a:lnTo>
                    <a:lnTo>
                      <a:pt x="40" y="18"/>
                    </a:lnTo>
                    <a:lnTo>
                      <a:pt x="40"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13" name="Freeform 117"/>
              <p:cNvSpPr>
                <a:spLocks/>
              </p:cNvSpPr>
              <p:nvPr/>
            </p:nvSpPr>
            <p:spPr bwMode="auto">
              <a:xfrm>
                <a:off x="3259" y="3698"/>
                <a:ext cx="20" cy="9"/>
              </a:xfrm>
              <a:custGeom>
                <a:avLst/>
                <a:gdLst>
                  <a:gd name="T0" fmla="*/ 4 w 40"/>
                  <a:gd name="T1" fmla="*/ 9 h 18"/>
                  <a:gd name="T2" fmla="*/ 4 w 40"/>
                  <a:gd name="T3" fmla="*/ 9 h 18"/>
                  <a:gd name="T4" fmla="*/ 20 w 40"/>
                  <a:gd name="T5" fmla="*/ 9 h 18"/>
                  <a:gd name="T6" fmla="*/ 20 w 40"/>
                  <a:gd name="T7" fmla="*/ 0 h 18"/>
                  <a:gd name="T8" fmla="*/ 4 w 40"/>
                  <a:gd name="T9" fmla="*/ 0 h 18"/>
                  <a:gd name="T10" fmla="*/ 4 w 40"/>
                  <a:gd name="T11" fmla="*/ 0 h 18"/>
                  <a:gd name="T12" fmla="*/ 4 w 40"/>
                  <a:gd name="T13" fmla="*/ 0 h 18"/>
                  <a:gd name="T14" fmla="*/ 1 w 40"/>
                  <a:gd name="T15" fmla="*/ 2 h 18"/>
                  <a:gd name="T16" fmla="*/ 0 w 40"/>
                  <a:gd name="T17" fmla="*/ 5 h 18"/>
                  <a:gd name="T18" fmla="*/ 1 w 40"/>
                  <a:gd name="T19" fmla="*/ 7 h 18"/>
                  <a:gd name="T20" fmla="*/ 4 w 4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7" y="18"/>
                    </a:moveTo>
                    <a:lnTo>
                      <a:pt x="7" y="18"/>
                    </a:lnTo>
                    <a:lnTo>
                      <a:pt x="40" y="18"/>
                    </a:lnTo>
                    <a:lnTo>
                      <a:pt x="40"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14" name="Freeform 118"/>
              <p:cNvSpPr>
                <a:spLocks/>
              </p:cNvSpPr>
              <p:nvPr/>
            </p:nvSpPr>
            <p:spPr bwMode="auto">
              <a:xfrm>
                <a:off x="3243" y="3698"/>
                <a:ext cx="20" cy="9"/>
              </a:xfrm>
              <a:custGeom>
                <a:avLst/>
                <a:gdLst>
                  <a:gd name="T0" fmla="*/ 3 w 41"/>
                  <a:gd name="T1" fmla="*/ 9 h 18"/>
                  <a:gd name="T2" fmla="*/ 3 w 41"/>
                  <a:gd name="T3" fmla="*/ 9 h 18"/>
                  <a:gd name="T4" fmla="*/ 20 w 41"/>
                  <a:gd name="T5" fmla="*/ 9 h 18"/>
                  <a:gd name="T6" fmla="*/ 20 w 41"/>
                  <a:gd name="T7" fmla="*/ 0 h 18"/>
                  <a:gd name="T8" fmla="*/ 3 w 41"/>
                  <a:gd name="T9" fmla="*/ 0 h 18"/>
                  <a:gd name="T10" fmla="*/ 3 w 41"/>
                  <a:gd name="T11" fmla="*/ 0 h 18"/>
                  <a:gd name="T12" fmla="*/ 3 w 41"/>
                  <a:gd name="T13" fmla="*/ 0 h 18"/>
                  <a:gd name="T14" fmla="*/ 1 w 41"/>
                  <a:gd name="T15" fmla="*/ 2 h 18"/>
                  <a:gd name="T16" fmla="*/ 0 w 41"/>
                  <a:gd name="T17" fmla="*/ 5 h 18"/>
                  <a:gd name="T18" fmla="*/ 1 w 41"/>
                  <a:gd name="T19" fmla="*/ 7 h 18"/>
                  <a:gd name="T20" fmla="*/ 3 w 41"/>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1" h="18">
                    <a:moveTo>
                      <a:pt x="7" y="18"/>
                    </a:moveTo>
                    <a:lnTo>
                      <a:pt x="7" y="18"/>
                    </a:lnTo>
                    <a:lnTo>
                      <a:pt x="41" y="18"/>
                    </a:lnTo>
                    <a:lnTo>
                      <a:pt x="41"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15" name="Freeform 119"/>
              <p:cNvSpPr>
                <a:spLocks/>
              </p:cNvSpPr>
              <p:nvPr/>
            </p:nvSpPr>
            <p:spPr bwMode="auto">
              <a:xfrm>
                <a:off x="3226" y="3698"/>
                <a:ext cx="20" cy="9"/>
              </a:xfrm>
              <a:custGeom>
                <a:avLst/>
                <a:gdLst>
                  <a:gd name="T0" fmla="*/ 4 w 40"/>
                  <a:gd name="T1" fmla="*/ 9 h 18"/>
                  <a:gd name="T2" fmla="*/ 4 w 40"/>
                  <a:gd name="T3" fmla="*/ 9 h 18"/>
                  <a:gd name="T4" fmla="*/ 20 w 40"/>
                  <a:gd name="T5" fmla="*/ 9 h 18"/>
                  <a:gd name="T6" fmla="*/ 20 w 40"/>
                  <a:gd name="T7" fmla="*/ 0 h 18"/>
                  <a:gd name="T8" fmla="*/ 4 w 40"/>
                  <a:gd name="T9" fmla="*/ 0 h 18"/>
                  <a:gd name="T10" fmla="*/ 4 w 40"/>
                  <a:gd name="T11" fmla="*/ 0 h 18"/>
                  <a:gd name="T12" fmla="*/ 4 w 40"/>
                  <a:gd name="T13" fmla="*/ 0 h 18"/>
                  <a:gd name="T14" fmla="*/ 1 w 40"/>
                  <a:gd name="T15" fmla="*/ 2 h 18"/>
                  <a:gd name="T16" fmla="*/ 0 w 40"/>
                  <a:gd name="T17" fmla="*/ 5 h 18"/>
                  <a:gd name="T18" fmla="*/ 1 w 40"/>
                  <a:gd name="T19" fmla="*/ 7 h 18"/>
                  <a:gd name="T20" fmla="*/ 4 w 4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7" y="18"/>
                    </a:moveTo>
                    <a:lnTo>
                      <a:pt x="7" y="18"/>
                    </a:lnTo>
                    <a:lnTo>
                      <a:pt x="40" y="18"/>
                    </a:lnTo>
                    <a:lnTo>
                      <a:pt x="40"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16" name="Freeform 120"/>
              <p:cNvSpPr>
                <a:spLocks/>
              </p:cNvSpPr>
              <p:nvPr/>
            </p:nvSpPr>
            <p:spPr bwMode="auto">
              <a:xfrm>
                <a:off x="3209" y="3698"/>
                <a:ext cx="20" cy="9"/>
              </a:xfrm>
              <a:custGeom>
                <a:avLst/>
                <a:gdLst>
                  <a:gd name="T0" fmla="*/ 3 w 40"/>
                  <a:gd name="T1" fmla="*/ 9 h 18"/>
                  <a:gd name="T2" fmla="*/ 3 w 40"/>
                  <a:gd name="T3" fmla="*/ 9 h 18"/>
                  <a:gd name="T4" fmla="*/ 20 w 40"/>
                  <a:gd name="T5" fmla="*/ 9 h 18"/>
                  <a:gd name="T6" fmla="*/ 20 w 40"/>
                  <a:gd name="T7" fmla="*/ 0 h 18"/>
                  <a:gd name="T8" fmla="*/ 3 w 40"/>
                  <a:gd name="T9" fmla="*/ 0 h 18"/>
                  <a:gd name="T10" fmla="*/ 3 w 40"/>
                  <a:gd name="T11" fmla="*/ 0 h 18"/>
                  <a:gd name="T12" fmla="*/ 3 w 40"/>
                  <a:gd name="T13" fmla="*/ 0 h 18"/>
                  <a:gd name="T14" fmla="*/ 1 w 40"/>
                  <a:gd name="T15" fmla="*/ 2 h 18"/>
                  <a:gd name="T16" fmla="*/ 0 w 40"/>
                  <a:gd name="T17" fmla="*/ 5 h 18"/>
                  <a:gd name="T18" fmla="*/ 1 w 40"/>
                  <a:gd name="T19" fmla="*/ 7 h 18"/>
                  <a:gd name="T20" fmla="*/ 3 w 4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6" y="18"/>
                    </a:moveTo>
                    <a:lnTo>
                      <a:pt x="6" y="18"/>
                    </a:lnTo>
                    <a:lnTo>
                      <a:pt x="40" y="18"/>
                    </a:lnTo>
                    <a:lnTo>
                      <a:pt x="40" y="0"/>
                    </a:lnTo>
                    <a:lnTo>
                      <a:pt x="6" y="0"/>
                    </a:lnTo>
                    <a:lnTo>
                      <a:pt x="1" y="3"/>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17" name="Freeform 121"/>
              <p:cNvSpPr>
                <a:spLocks/>
              </p:cNvSpPr>
              <p:nvPr/>
            </p:nvSpPr>
            <p:spPr bwMode="auto">
              <a:xfrm>
                <a:off x="3192" y="3698"/>
                <a:ext cx="21" cy="9"/>
              </a:xfrm>
              <a:custGeom>
                <a:avLst/>
                <a:gdLst>
                  <a:gd name="T0" fmla="*/ 4 w 42"/>
                  <a:gd name="T1" fmla="*/ 9 h 18"/>
                  <a:gd name="T2" fmla="*/ 4 w 42"/>
                  <a:gd name="T3" fmla="*/ 9 h 18"/>
                  <a:gd name="T4" fmla="*/ 21 w 42"/>
                  <a:gd name="T5" fmla="*/ 9 h 18"/>
                  <a:gd name="T6" fmla="*/ 21 w 42"/>
                  <a:gd name="T7" fmla="*/ 0 h 18"/>
                  <a:gd name="T8" fmla="*/ 4 w 42"/>
                  <a:gd name="T9" fmla="*/ 0 h 18"/>
                  <a:gd name="T10" fmla="*/ 4 w 42"/>
                  <a:gd name="T11" fmla="*/ 0 h 18"/>
                  <a:gd name="T12" fmla="*/ 4 w 42"/>
                  <a:gd name="T13" fmla="*/ 0 h 18"/>
                  <a:gd name="T14" fmla="*/ 1 w 42"/>
                  <a:gd name="T15" fmla="*/ 2 h 18"/>
                  <a:gd name="T16" fmla="*/ 0 w 42"/>
                  <a:gd name="T17" fmla="*/ 5 h 18"/>
                  <a:gd name="T18" fmla="*/ 1 w 42"/>
                  <a:gd name="T19" fmla="*/ 7 h 18"/>
                  <a:gd name="T20" fmla="*/ 4 w 42"/>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7" y="18"/>
                    </a:moveTo>
                    <a:lnTo>
                      <a:pt x="7" y="18"/>
                    </a:lnTo>
                    <a:lnTo>
                      <a:pt x="42" y="18"/>
                    </a:lnTo>
                    <a:lnTo>
                      <a:pt x="42"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18" name="Freeform 122"/>
              <p:cNvSpPr>
                <a:spLocks/>
              </p:cNvSpPr>
              <p:nvPr/>
            </p:nvSpPr>
            <p:spPr bwMode="auto">
              <a:xfrm>
                <a:off x="3175" y="3698"/>
                <a:ext cx="20" cy="9"/>
              </a:xfrm>
              <a:custGeom>
                <a:avLst/>
                <a:gdLst>
                  <a:gd name="T0" fmla="*/ 4 w 40"/>
                  <a:gd name="T1" fmla="*/ 9 h 18"/>
                  <a:gd name="T2" fmla="*/ 4 w 40"/>
                  <a:gd name="T3" fmla="*/ 9 h 18"/>
                  <a:gd name="T4" fmla="*/ 20 w 40"/>
                  <a:gd name="T5" fmla="*/ 9 h 18"/>
                  <a:gd name="T6" fmla="*/ 20 w 40"/>
                  <a:gd name="T7" fmla="*/ 0 h 18"/>
                  <a:gd name="T8" fmla="*/ 4 w 40"/>
                  <a:gd name="T9" fmla="*/ 0 h 18"/>
                  <a:gd name="T10" fmla="*/ 4 w 40"/>
                  <a:gd name="T11" fmla="*/ 0 h 18"/>
                  <a:gd name="T12" fmla="*/ 4 w 40"/>
                  <a:gd name="T13" fmla="*/ 0 h 18"/>
                  <a:gd name="T14" fmla="*/ 1 w 40"/>
                  <a:gd name="T15" fmla="*/ 2 h 18"/>
                  <a:gd name="T16" fmla="*/ 0 w 40"/>
                  <a:gd name="T17" fmla="*/ 5 h 18"/>
                  <a:gd name="T18" fmla="*/ 1 w 40"/>
                  <a:gd name="T19" fmla="*/ 7 h 18"/>
                  <a:gd name="T20" fmla="*/ 4 w 4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7" y="18"/>
                    </a:moveTo>
                    <a:lnTo>
                      <a:pt x="7" y="18"/>
                    </a:lnTo>
                    <a:lnTo>
                      <a:pt x="40" y="18"/>
                    </a:lnTo>
                    <a:lnTo>
                      <a:pt x="40"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19" name="Freeform 123"/>
              <p:cNvSpPr>
                <a:spLocks/>
              </p:cNvSpPr>
              <p:nvPr/>
            </p:nvSpPr>
            <p:spPr bwMode="auto">
              <a:xfrm>
                <a:off x="3158" y="3698"/>
                <a:ext cx="20" cy="9"/>
              </a:xfrm>
              <a:custGeom>
                <a:avLst/>
                <a:gdLst>
                  <a:gd name="T0" fmla="*/ 3 w 40"/>
                  <a:gd name="T1" fmla="*/ 9 h 18"/>
                  <a:gd name="T2" fmla="*/ 3 w 40"/>
                  <a:gd name="T3" fmla="*/ 9 h 18"/>
                  <a:gd name="T4" fmla="*/ 20 w 40"/>
                  <a:gd name="T5" fmla="*/ 9 h 18"/>
                  <a:gd name="T6" fmla="*/ 20 w 40"/>
                  <a:gd name="T7" fmla="*/ 0 h 18"/>
                  <a:gd name="T8" fmla="*/ 3 w 40"/>
                  <a:gd name="T9" fmla="*/ 0 h 18"/>
                  <a:gd name="T10" fmla="*/ 3 w 40"/>
                  <a:gd name="T11" fmla="*/ 0 h 18"/>
                  <a:gd name="T12" fmla="*/ 3 w 40"/>
                  <a:gd name="T13" fmla="*/ 0 h 18"/>
                  <a:gd name="T14" fmla="*/ 1 w 40"/>
                  <a:gd name="T15" fmla="*/ 2 h 18"/>
                  <a:gd name="T16" fmla="*/ 0 w 40"/>
                  <a:gd name="T17" fmla="*/ 5 h 18"/>
                  <a:gd name="T18" fmla="*/ 1 w 40"/>
                  <a:gd name="T19" fmla="*/ 7 h 18"/>
                  <a:gd name="T20" fmla="*/ 3 w 4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6" y="18"/>
                    </a:moveTo>
                    <a:lnTo>
                      <a:pt x="6" y="18"/>
                    </a:lnTo>
                    <a:lnTo>
                      <a:pt x="40" y="18"/>
                    </a:lnTo>
                    <a:lnTo>
                      <a:pt x="40" y="0"/>
                    </a:lnTo>
                    <a:lnTo>
                      <a:pt x="6" y="0"/>
                    </a:lnTo>
                    <a:lnTo>
                      <a:pt x="1" y="3"/>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20" name="Freeform 124"/>
              <p:cNvSpPr>
                <a:spLocks/>
              </p:cNvSpPr>
              <p:nvPr/>
            </p:nvSpPr>
            <p:spPr bwMode="auto">
              <a:xfrm>
                <a:off x="3142" y="3698"/>
                <a:ext cx="20" cy="9"/>
              </a:xfrm>
              <a:custGeom>
                <a:avLst/>
                <a:gdLst>
                  <a:gd name="T0" fmla="*/ 4 w 40"/>
                  <a:gd name="T1" fmla="*/ 9 h 18"/>
                  <a:gd name="T2" fmla="*/ 4 w 40"/>
                  <a:gd name="T3" fmla="*/ 9 h 18"/>
                  <a:gd name="T4" fmla="*/ 20 w 40"/>
                  <a:gd name="T5" fmla="*/ 9 h 18"/>
                  <a:gd name="T6" fmla="*/ 20 w 40"/>
                  <a:gd name="T7" fmla="*/ 0 h 18"/>
                  <a:gd name="T8" fmla="*/ 4 w 40"/>
                  <a:gd name="T9" fmla="*/ 0 h 18"/>
                  <a:gd name="T10" fmla="*/ 4 w 40"/>
                  <a:gd name="T11" fmla="*/ 0 h 18"/>
                  <a:gd name="T12" fmla="*/ 4 w 40"/>
                  <a:gd name="T13" fmla="*/ 0 h 18"/>
                  <a:gd name="T14" fmla="*/ 1 w 40"/>
                  <a:gd name="T15" fmla="*/ 2 h 18"/>
                  <a:gd name="T16" fmla="*/ 0 w 40"/>
                  <a:gd name="T17" fmla="*/ 5 h 18"/>
                  <a:gd name="T18" fmla="*/ 1 w 40"/>
                  <a:gd name="T19" fmla="*/ 7 h 18"/>
                  <a:gd name="T20" fmla="*/ 4 w 4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7" y="18"/>
                    </a:moveTo>
                    <a:lnTo>
                      <a:pt x="7" y="18"/>
                    </a:lnTo>
                    <a:lnTo>
                      <a:pt x="40" y="18"/>
                    </a:lnTo>
                    <a:lnTo>
                      <a:pt x="40"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21" name="Freeform 125"/>
              <p:cNvSpPr>
                <a:spLocks/>
              </p:cNvSpPr>
              <p:nvPr/>
            </p:nvSpPr>
            <p:spPr bwMode="auto">
              <a:xfrm>
                <a:off x="3125" y="3698"/>
                <a:ext cx="20" cy="9"/>
              </a:xfrm>
              <a:custGeom>
                <a:avLst/>
                <a:gdLst>
                  <a:gd name="T0" fmla="*/ 3 w 40"/>
                  <a:gd name="T1" fmla="*/ 9 h 18"/>
                  <a:gd name="T2" fmla="*/ 3 w 40"/>
                  <a:gd name="T3" fmla="*/ 9 h 18"/>
                  <a:gd name="T4" fmla="*/ 20 w 40"/>
                  <a:gd name="T5" fmla="*/ 9 h 18"/>
                  <a:gd name="T6" fmla="*/ 20 w 40"/>
                  <a:gd name="T7" fmla="*/ 0 h 18"/>
                  <a:gd name="T8" fmla="*/ 3 w 40"/>
                  <a:gd name="T9" fmla="*/ 0 h 18"/>
                  <a:gd name="T10" fmla="*/ 3 w 40"/>
                  <a:gd name="T11" fmla="*/ 0 h 18"/>
                  <a:gd name="T12" fmla="*/ 3 w 40"/>
                  <a:gd name="T13" fmla="*/ 0 h 18"/>
                  <a:gd name="T14" fmla="*/ 1 w 40"/>
                  <a:gd name="T15" fmla="*/ 2 h 18"/>
                  <a:gd name="T16" fmla="*/ 0 w 40"/>
                  <a:gd name="T17" fmla="*/ 5 h 18"/>
                  <a:gd name="T18" fmla="*/ 1 w 40"/>
                  <a:gd name="T19" fmla="*/ 7 h 18"/>
                  <a:gd name="T20" fmla="*/ 3 w 4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6" y="18"/>
                    </a:moveTo>
                    <a:lnTo>
                      <a:pt x="6" y="18"/>
                    </a:lnTo>
                    <a:lnTo>
                      <a:pt x="40" y="18"/>
                    </a:lnTo>
                    <a:lnTo>
                      <a:pt x="40" y="0"/>
                    </a:lnTo>
                    <a:lnTo>
                      <a:pt x="6" y="0"/>
                    </a:lnTo>
                    <a:lnTo>
                      <a:pt x="1" y="3"/>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22" name="Freeform 126"/>
              <p:cNvSpPr>
                <a:spLocks/>
              </p:cNvSpPr>
              <p:nvPr/>
            </p:nvSpPr>
            <p:spPr bwMode="auto">
              <a:xfrm>
                <a:off x="3107" y="3698"/>
                <a:ext cx="21" cy="9"/>
              </a:xfrm>
              <a:custGeom>
                <a:avLst/>
                <a:gdLst>
                  <a:gd name="T0" fmla="*/ 3 w 41"/>
                  <a:gd name="T1" fmla="*/ 9 h 18"/>
                  <a:gd name="T2" fmla="*/ 3 w 41"/>
                  <a:gd name="T3" fmla="*/ 9 h 18"/>
                  <a:gd name="T4" fmla="*/ 21 w 41"/>
                  <a:gd name="T5" fmla="*/ 9 h 18"/>
                  <a:gd name="T6" fmla="*/ 21 w 41"/>
                  <a:gd name="T7" fmla="*/ 0 h 18"/>
                  <a:gd name="T8" fmla="*/ 3 w 41"/>
                  <a:gd name="T9" fmla="*/ 0 h 18"/>
                  <a:gd name="T10" fmla="*/ 3 w 41"/>
                  <a:gd name="T11" fmla="*/ 0 h 18"/>
                  <a:gd name="T12" fmla="*/ 3 w 41"/>
                  <a:gd name="T13" fmla="*/ 0 h 18"/>
                  <a:gd name="T14" fmla="*/ 1 w 41"/>
                  <a:gd name="T15" fmla="*/ 2 h 18"/>
                  <a:gd name="T16" fmla="*/ 0 w 41"/>
                  <a:gd name="T17" fmla="*/ 5 h 18"/>
                  <a:gd name="T18" fmla="*/ 1 w 41"/>
                  <a:gd name="T19" fmla="*/ 7 h 18"/>
                  <a:gd name="T20" fmla="*/ 3 w 41"/>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1" h="18">
                    <a:moveTo>
                      <a:pt x="6" y="18"/>
                    </a:moveTo>
                    <a:lnTo>
                      <a:pt x="6" y="18"/>
                    </a:lnTo>
                    <a:lnTo>
                      <a:pt x="41" y="18"/>
                    </a:lnTo>
                    <a:lnTo>
                      <a:pt x="41" y="0"/>
                    </a:lnTo>
                    <a:lnTo>
                      <a:pt x="6" y="0"/>
                    </a:lnTo>
                    <a:lnTo>
                      <a:pt x="1" y="3"/>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23" name="Freeform 127"/>
              <p:cNvSpPr>
                <a:spLocks/>
              </p:cNvSpPr>
              <p:nvPr/>
            </p:nvSpPr>
            <p:spPr bwMode="auto">
              <a:xfrm>
                <a:off x="3091" y="3698"/>
                <a:ext cx="20" cy="9"/>
              </a:xfrm>
              <a:custGeom>
                <a:avLst/>
                <a:gdLst>
                  <a:gd name="T0" fmla="*/ 4 w 40"/>
                  <a:gd name="T1" fmla="*/ 9 h 18"/>
                  <a:gd name="T2" fmla="*/ 4 w 40"/>
                  <a:gd name="T3" fmla="*/ 9 h 18"/>
                  <a:gd name="T4" fmla="*/ 20 w 40"/>
                  <a:gd name="T5" fmla="*/ 9 h 18"/>
                  <a:gd name="T6" fmla="*/ 20 w 40"/>
                  <a:gd name="T7" fmla="*/ 0 h 18"/>
                  <a:gd name="T8" fmla="*/ 4 w 40"/>
                  <a:gd name="T9" fmla="*/ 0 h 18"/>
                  <a:gd name="T10" fmla="*/ 4 w 40"/>
                  <a:gd name="T11" fmla="*/ 0 h 18"/>
                  <a:gd name="T12" fmla="*/ 4 w 40"/>
                  <a:gd name="T13" fmla="*/ 0 h 18"/>
                  <a:gd name="T14" fmla="*/ 1 w 40"/>
                  <a:gd name="T15" fmla="*/ 2 h 18"/>
                  <a:gd name="T16" fmla="*/ 0 w 40"/>
                  <a:gd name="T17" fmla="*/ 5 h 18"/>
                  <a:gd name="T18" fmla="*/ 1 w 40"/>
                  <a:gd name="T19" fmla="*/ 7 h 18"/>
                  <a:gd name="T20" fmla="*/ 4 w 4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7" y="18"/>
                    </a:moveTo>
                    <a:lnTo>
                      <a:pt x="7" y="18"/>
                    </a:lnTo>
                    <a:lnTo>
                      <a:pt x="40" y="18"/>
                    </a:lnTo>
                    <a:lnTo>
                      <a:pt x="40"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24" name="Freeform 128"/>
              <p:cNvSpPr>
                <a:spLocks/>
              </p:cNvSpPr>
              <p:nvPr/>
            </p:nvSpPr>
            <p:spPr bwMode="auto">
              <a:xfrm>
                <a:off x="3074" y="3698"/>
                <a:ext cx="20" cy="9"/>
              </a:xfrm>
              <a:custGeom>
                <a:avLst/>
                <a:gdLst>
                  <a:gd name="T0" fmla="*/ 4 w 40"/>
                  <a:gd name="T1" fmla="*/ 9 h 18"/>
                  <a:gd name="T2" fmla="*/ 4 w 40"/>
                  <a:gd name="T3" fmla="*/ 9 h 18"/>
                  <a:gd name="T4" fmla="*/ 20 w 40"/>
                  <a:gd name="T5" fmla="*/ 9 h 18"/>
                  <a:gd name="T6" fmla="*/ 20 w 40"/>
                  <a:gd name="T7" fmla="*/ 0 h 18"/>
                  <a:gd name="T8" fmla="*/ 4 w 40"/>
                  <a:gd name="T9" fmla="*/ 0 h 18"/>
                  <a:gd name="T10" fmla="*/ 4 w 40"/>
                  <a:gd name="T11" fmla="*/ 0 h 18"/>
                  <a:gd name="T12" fmla="*/ 4 w 40"/>
                  <a:gd name="T13" fmla="*/ 0 h 18"/>
                  <a:gd name="T14" fmla="*/ 1 w 40"/>
                  <a:gd name="T15" fmla="*/ 2 h 18"/>
                  <a:gd name="T16" fmla="*/ 0 w 40"/>
                  <a:gd name="T17" fmla="*/ 5 h 18"/>
                  <a:gd name="T18" fmla="*/ 1 w 40"/>
                  <a:gd name="T19" fmla="*/ 7 h 18"/>
                  <a:gd name="T20" fmla="*/ 4 w 4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7" y="18"/>
                    </a:moveTo>
                    <a:lnTo>
                      <a:pt x="7" y="18"/>
                    </a:lnTo>
                    <a:lnTo>
                      <a:pt x="40" y="18"/>
                    </a:lnTo>
                    <a:lnTo>
                      <a:pt x="40"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25" name="Freeform 129"/>
              <p:cNvSpPr>
                <a:spLocks/>
              </p:cNvSpPr>
              <p:nvPr/>
            </p:nvSpPr>
            <p:spPr bwMode="auto">
              <a:xfrm>
                <a:off x="3057" y="3698"/>
                <a:ext cx="20" cy="9"/>
              </a:xfrm>
              <a:custGeom>
                <a:avLst/>
                <a:gdLst>
                  <a:gd name="T0" fmla="*/ 3 w 41"/>
                  <a:gd name="T1" fmla="*/ 9 h 18"/>
                  <a:gd name="T2" fmla="*/ 3 w 41"/>
                  <a:gd name="T3" fmla="*/ 9 h 18"/>
                  <a:gd name="T4" fmla="*/ 20 w 41"/>
                  <a:gd name="T5" fmla="*/ 9 h 18"/>
                  <a:gd name="T6" fmla="*/ 20 w 41"/>
                  <a:gd name="T7" fmla="*/ 0 h 18"/>
                  <a:gd name="T8" fmla="*/ 3 w 41"/>
                  <a:gd name="T9" fmla="*/ 0 h 18"/>
                  <a:gd name="T10" fmla="*/ 3 w 41"/>
                  <a:gd name="T11" fmla="*/ 0 h 18"/>
                  <a:gd name="T12" fmla="*/ 3 w 41"/>
                  <a:gd name="T13" fmla="*/ 0 h 18"/>
                  <a:gd name="T14" fmla="*/ 1 w 41"/>
                  <a:gd name="T15" fmla="*/ 2 h 18"/>
                  <a:gd name="T16" fmla="*/ 0 w 41"/>
                  <a:gd name="T17" fmla="*/ 5 h 18"/>
                  <a:gd name="T18" fmla="*/ 1 w 41"/>
                  <a:gd name="T19" fmla="*/ 7 h 18"/>
                  <a:gd name="T20" fmla="*/ 3 w 41"/>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1" h="18">
                    <a:moveTo>
                      <a:pt x="7" y="18"/>
                    </a:moveTo>
                    <a:lnTo>
                      <a:pt x="7" y="18"/>
                    </a:lnTo>
                    <a:lnTo>
                      <a:pt x="41" y="18"/>
                    </a:lnTo>
                    <a:lnTo>
                      <a:pt x="41"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26" name="Freeform 130"/>
              <p:cNvSpPr>
                <a:spLocks/>
              </p:cNvSpPr>
              <p:nvPr/>
            </p:nvSpPr>
            <p:spPr bwMode="auto">
              <a:xfrm>
                <a:off x="3040" y="3698"/>
                <a:ext cx="21" cy="9"/>
              </a:xfrm>
              <a:custGeom>
                <a:avLst/>
                <a:gdLst>
                  <a:gd name="T0" fmla="*/ 4 w 40"/>
                  <a:gd name="T1" fmla="*/ 9 h 18"/>
                  <a:gd name="T2" fmla="*/ 4 w 40"/>
                  <a:gd name="T3" fmla="*/ 9 h 18"/>
                  <a:gd name="T4" fmla="*/ 21 w 40"/>
                  <a:gd name="T5" fmla="*/ 9 h 18"/>
                  <a:gd name="T6" fmla="*/ 21 w 40"/>
                  <a:gd name="T7" fmla="*/ 0 h 18"/>
                  <a:gd name="T8" fmla="*/ 4 w 40"/>
                  <a:gd name="T9" fmla="*/ 0 h 18"/>
                  <a:gd name="T10" fmla="*/ 4 w 40"/>
                  <a:gd name="T11" fmla="*/ 0 h 18"/>
                  <a:gd name="T12" fmla="*/ 4 w 40"/>
                  <a:gd name="T13" fmla="*/ 0 h 18"/>
                  <a:gd name="T14" fmla="*/ 1 w 40"/>
                  <a:gd name="T15" fmla="*/ 2 h 18"/>
                  <a:gd name="T16" fmla="*/ 0 w 40"/>
                  <a:gd name="T17" fmla="*/ 5 h 18"/>
                  <a:gd name="T18" fmla="*/ 1 w 40"/>
                  <a:gd name="T19" fmla="*/ 7 h 18"/>
                  <a:gd name="T20" fmla="*/ 4 w 4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7" y="18"/>
                    </a:moveTo>
                    <a:lnTo>
                      <a:pt x="7" y="18"/>
                    </a:lnTo>
                    <a:lnTo>
                      <a:pt x="40" y="18"/>
                    </a:lnTo>
                    <a:lnTo>
                      <a:pt x="40"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27" name="Freeform 131"/>
              <p:cNvSpPr>
                <a:spLocks/>
              </p:cNvSpPr>
              <p:nvPr/>
            </p:nvSpPr>
            <p:spPr bwMode="auto">
              <a:xfrm>
                <a:off x="3024" y="3698"/>
                <a:ext cx="20" cy="9"/>
              </a:xfrm>
              <a:custGeom>
                <a:avLst/>
                <a:gdLst>
                  <a:gd name="T0" fmla="*/ 3 w 40"/>
                  <a:gd name="T1" fmla="*/ 9 h 18"/>
                  <a:gd name="T2" fmla="*/ 3 w 40"/>
                  <a:gd name="T3" fmla="*/ 9 h 18"/>
                  <a:gd name="T4" fmla="*/ 20 w 40"/>
                  <a:gd name="T5" fmla="*/ 9 h 18"/>
                  <a:gd name="T6" fmla="*/ 20 w 40"/>
                  <a:gd name="T7" fmla="*/ 0 h 18"/>
                  <a:gd name="T8" fmla="*/ 3 w 40"/>
                  <a:gd name="T9" fmla="*/ 0 h 18"/>
                  <a:gd name="T10" fmla="*/ 3 w 40"/>
                  <a:gd name="T11" fmla="*/ 0 h 18"/>
                  <a:gd name="T12" fmla="*/ 3 w 40"/>
                  <a:gd name="T13" fmla="*/ 0 h 18"/>
                  <a:gd name="T14" fmla="*/ 1 w 40"/>
                  <a:gd name="T15" fmla="*/ 2 h 18"/>
                  <a:gd name="T16" fmla="*/ 0 w 40"/>
                  <a:gd name="T17" fmla="*/ 5 h 18"/>
                  <a:gd name="T18" fmla="*/ 1 w 40"/>
                  <a:gd name="T19" fmla="*/ 7 h 18"/>
                  <a:gd name="T20" fmla="*/ 3 w 4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6" y="18"/>
                    </a:moveTo>
                    <a:lnTo>
                      <a:pt x="6" y="18"/>
                    </a:lnTo>
                    <a:lnTo>
                      <a:pt x="40" y="18"/>
                    </a:lnTo>
                    <a:lnTo>
                      <a:pt x="40" y="0"/>
                    </a:lnTo>
                    <a:lnTo>
                      <a:pt x="6" y="0"/>
                    </a:lnTo>
                    <a:lnTo>
                      <a:pt x="1" y="3"/>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28" name="Freeform 132"/>
              <p:cNvSpPr>
                <a:spLocks/>
              </p:cNvSpPr>
              <p:nvPr/>
            </p:nvSpPr>
            <p:spPr bwMode="auto">
              <a:xfrm>
                <a:off x="3006" y="3698"/>
                <a:ext cx="21" cy="9"/>
              </a:xfrm>
              <a:custGeom>
                <a:avLst/>
                <a:gdLst>
                  <a:gd name="T0" fmla="*/ 4 w 42"/>
                  <a:gd name="T1" fmla="*/ 9 h 18"/>
                  <a:gd name="T2" fmla="*/ 4 w 42"/>
                  <a:gd name="T3" fmla="*/ 9 h 18"/>
                  <a:gd name="T4" fmla="*/ 21 w 42"/>
                  <a:gd name="T5" fmla="*/ 9 h 18"/>
                  <a:gd name="T6" fmla="*/ 21 w 42"/>
                  <a:gd name="T7" fmla="*/ 0 h 18"/>
                  <a:gd name="T8" fmla="*/ 4 w 42"/>
                  <a:gd name="T9" fmla="*/ 0 h 18"/>
                  <a:gd name="T10" fmla="*/ 4 w 42"/>
                  <a:gd name="T11" fmla="*/ 0 h 18"/>
                  <a:gd name="T12" fmla="*/ 4 w 42"/>
                  <a:gd name="T13" fmla="*/ 0 h 18"/>
                  <a:gd name="T14" fmla="*/ 1 w 42"/>
                  <a:gd name="T15" fmla="*/ 2 h 18"/>
                  <a:gd name="T16" fmla="*/ 0 w 42"/>
                  <a:gd name="T17" fmla="*/ 5 h 18"/>
                  <a:gd name="T18" fmla="*/ 1 w 42"/>
                  <a:gd name="T19" fmla="*/ 7 h 18"/>
                  <a:gd name="T20" fmla="*/ 4 w 42"/>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7" y="18"/>
                    </a:moveTo>
                    <a:lnTo>
                      <a:pt x="7" y="18"/>
                    </a:lnTo>
                    <a:lnTo>
                      <a:pt x="42" y="18"/>
                    </a:lnTo>
                    <a:lnTo>
                      <a:pt x="42"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29" name="Freeform 133"/>
              <p:cNvSpPr>
                <a:spLocks/>
              </p:cNvSpPr>
              <p:nvPr/>
            </p:nvSpPr>
            <p:spPr bwMode="auto">
              <a:xfrm>
                <a:off x="2990" y="3698"/>
                <a:ext cx="20" cy="9"/>
              </a:xfrm>
              <a:custGeom>
                <a:avLst/>
                <a:gdLst>
                  <a:gd name="T0" fmla="*/ 4 w 40"/>
                  <a:gd name="T1" fmla="*/ 9 h 18"/>
                  <a:gd name="T2" fmla="*/ 4 w 40"/>
                  <a:gd name="T3" fmla="*/ 9 h 18"/>
                  <a:gd name="T4" fmla="*/ 20 w 40"/>
                  <a:gd name="T5" fmla="*/ 9 h 18"/>
                  <a:gd name="T6" fmla="*/ 20 w 40"/>
                  <a:gd name="T7" fmla="*/ 0 h 18"/>
                  <a:gd name="T8" fmla="*/ 4 w 40"/>
                  <a:gd name="T9" fmla="*/ 0 h 18"/>
                  <a:gd name="T10" fmla="*/ 4 w 40"/>
                  <a:gd name="T11" fmla="*/ 0 h 18"/>
                  <a:gd name="T12" fmla="*/ 4 w 40"/>
                  <a:gd name="T13" fmla="*/ 0 h 18"/>
                  <a:gd name="T14" fmla="*/ 1 w 40"/>
                  <a:gd name="T15" fmla="*/ 2 h 18"/>
                  <a:gd name="T16" fmla="*/ 0 w 40"/>
                  <a:gd name="T17" fmla="*/ 5 h 18"/>
                  <a:gd name="T18" fmla="*/ 1 w 40"/>
                  <a:gd name="T19" fmla="*/ 7 h 18"/>
                  <a:gd name="T20" fmla="*/ 4 w 4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7" y="18"/>
                    </a:moveTo>
                    <a:lnTo>
                      <a:pt x="7" y="18"/>
                    </a:lnTo>
                    <a:lnTo>
                      <a:pt x="40" y="18"/>
                    </a:lnTo>
                    <a:lnTo>
                      <a:pt x="40"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30" name="Freeform 134"/>
              <p:cNvSpPr>
                <a:spLocks/>
              </p:cNvSpPr>
              <p:nvPr/>
            </p:nvSpPr>
            <p:spPr bwMode="auto">
              <a:xfrm>
                <a:off x="2973" y="3698"/>
                <a:ext cx="20" cy="9"/>
              </a:xfrm>
              <a:custGeom>
                <a:avLst/>
                <a:gdLst>
                  <a:gd name="T0" fmla="*/ 3 w 40"/>
                  <a:gd name="T1" fmla="*/ 9 h 18"/>
                  <a:gd name="T2" fmla="*/ 3 w 40"/>
                  <a:gd name="T3" fmla="*/ 9 h 18"/>
                  <a:gd name="T4" fmla="*/ 20 w 40"/>
                  <a:gd name="T5" fmla="*/ 9 h 18"/>
                  <a:gd name="T6" fmla="*/ 20 w 40"/>
                  <a:gd name="T7" fmla="*/ 0 h 18"/>
                  <a:gd name="T8" fmla="*/ 3 w 40"/>
                  <a:gd name="T9" fmla="*/ 0 h 18"/>
                  <a:gd name="T10" fmla="*/ 3 w 40"/>
                  <a:gd name="T11" fmla="*/ 0 h 18"/>
                  <a:gd name="T12" fmla="*/ 3 w 40"/>
                  <a:gd name="T13" fmla="*/ 0 h 18"/>
                  <a:gd name="T14" fmla="*/ 1 w 40"/>
                  <a:gd name="T15" fmla="*/ 2 h 18"/>
                  <a:gd name="T16" fmla="*/ 0 w 40"/>
                  <a:gd name="T17" fmla="*/ 5 h 18"/>
                  <a:gd name="T18" fmla="*/ 1 w 40"/>
                  <a:gd name="T19" fmla="*/ 7 h 18"/>
                  <a:gd name="T20" fmla="*/ 3 w 4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6" y="18"/>
                    </a:moveTo>
                    <a:lnTo>
                      <a:pt x="6" y="18"/>
                    </a:lnTo>
                    <a:lnTo>
                      <a:pt x="40" y="18"/>
                    </a:lnTo>
                    <a:lnTo>
                      <a:pt x="40" y="0"/>
                    </a:lnTo>
                    <a:lnTo>
                      <a:pt x="6" y="0"/>
                    </a:lnTo>
                    <a:lnTo>
                      <a:pt x="1" y="3"/>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31" name="Freeform 135"/>
              <p:cNvSpPr>
                <a:spLocks/>
              </p:cNvSpPr>
              <p:nvPr/>
            </p:nvSpPr>
            <p:spPr bwMode="auto">
              <a:xfrm>
                <a:off x="2956" y="3698"/>
                <a:ext cx="20" cy="9"/>
              </a:xfrm>
              <a:custGeom>
                <a:avLst/>
                <a:gdLst>
                  <a:gd name="T0" fmla="*/ 4 w 40"/>
                  <a:gd name="T1" fmla="*/ 9 h 18"/>
                  <a:gd name="T2" fmla="*/ 4 w 40"/>
                  <a:gd name="T3" fmla="*/ 9 h 18"/>
                  <a:gd name="T4" fmla="*/ 20 w 40"/>
                  <a:gd name="T5" fmla="*/ 9 h 18"/>
                  <a:gd name="T6" fmla="*/ 20 w 40"/>
                  <a:gd name="T7" fmla="*/ 0 h 18"/>
                  <a:gd name="T8" fmla="*/ 4 w 40"/>
                  <a:gd name="T9" fmla="*/ 0 h 18"/>
                  <a:gd name="T10" fmla="*/ 4 w 40"/>
                  <a:gd name="T11" fmla="*/ 0 h 18"/>
                  <a:gd name="T12" fmla="*/ 4 w 40"/>
                  <a:gd name="T13" fmla="*/ 0 h 18"/>
                  <a:gd name="T14" fmla="*/ 1 w 40"/>
                  <a:gd name="T15" fmla="*/ 2 h 18"/>
                  <a:gd name="T16" fmla="*/ 0 w 40"/>
                  <a:gd name="T17" fmla="*/ 5 h 18"/>
                  <a:gd name="T18" fmla="*/ 1 w 40"/>
                  <a:gd name="T19" fmla="*/ 7 h 18"/>
                  <a:gd name="T20" fmla="*/ 4 w 4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7" y="18"/>
                    </a:moveTo>
                    <a:lnTo>
                      <a:pt x="7" y="18"/>
                    </a:lnTo>
                    <a:lnTo>
                      <a:pt x="40" y="18"/>
                    </a:lnTo>
                    <a:lnTo>
                      <a:pt x="40"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32" name="Freeform 136"/>
              <p:cNvSpPr>
                <a:spLocks/>
              </p:cNvSpPr>
              <p:nvPr/>
            </p:nvSpPr>
            <p:spPr bwMode="auto">
              <a:xfrm>
                <a:off x="2939" y="3698"/>
                <a:ext cx="20" cy="9"/>
              </a:xfrm>
              <a:custGeom>
                <a:avLst/>
                <a:gdLst>
                  <a:gd name="T0" fmla="*/ 3 w 40"/>
                  <a:gd name="T1" fmla="*/ 9 h 18"/>
                  <a:gd name="T2" fmla="*/ 3 w 40"/>
                  <a:gd name="T3" fmla="*/ 9 h 18"/>
                  <a:gd name="T4" fmla="*/ 20 w 40"/>
                  <a:gd name="T5" fmla="*/ 9 h 18"/>
                  <a:gd name="T6" fmla="*/ 20 w 40"/>
                  <a:gd name="T7" fmla="*/ 0 h 18"/>
                  <a:gd name="T8" fmla="*/ 3 w 40"/>
                  <a:gd name="T9" fmla="*/ 0 h 18"/>
                  <a:gd name="T10" fmla="*/ 3 w 40"/>
                  <a:gd name="T11" fmla="*/ 0 h 18"/>
                  <a:gd name="T12" fmla="*/ 3 w 40"/>
                  <a:gd name="T13" fmla="*/ 0 h 18"/>
                  <a:gd name="T14" fmla="*/ 1 w 40"/>
                  <a:gd name="T15" fmla="*/ 2 h 18"/>
                  <a:gd name="T16" fmla="*/ 0 w 40"/>
                  <a:gd name="T17" fmla="*/ 5 h 18"/>
                  <a:gd name="T18" fmla="*/ 1 w 40"/>
                  <a:gd name="T19" fmla="*/ 7 h 18"/>
                  <a:gd name="T20" fmla="*/ 3 w 4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6" y="18"/>
                    </a:moveTo>
                    <a:lnTo>
                      <a:pt x="6" y="18"/>
                    </a:lnTo>
                    <a:lnTo>
                      <a:pt x="40" y="18"/>
                    </a:lnTo>
                    <a:lnTo>
                      <a:pt x="40" y="0"/>
                    </a:lnTo>
                    <a:lnTo>
                      <a:pt x="6" y="0"/>
                    </a:lnTo>
                    <a:lnTo>
                      <a:pt x="1" y="3"/>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33" name="Freeform 137"/>
              <p:cNvSpPr>
                <a:spLocks/>
              </p:cNvSpPr>
              <p:nvPr/>
            </p:nvSpPr>
            <p:spPr bwMode="auto">
              <a:xfrm>
                <a:off x="2922" y="3698"/>
                <a:ext cx="21" cy="9"/>
              </a:xfrm>
              <a:custGeom>
                <a:avLst/>
                <a:gdLst>
                  <a:gd name="T0" fmla="*/ 3 w 41"/>
                  <a:gd name="T1" fmla="*/ 9 h 18"/>
                  <a:gd name="T2" fmla="*/ 3 w 41"/>
                  <a:gd name="T3" fmla="*/ 9 h 18"/>
                  <a:gd name="T4" fmla="*/ 21 w 41"/>
                  <a:gd name="T5" fmla="*/ 9 h 18"/>
                  <a:gd name="T6" fmla="*/ 21 w 41"/>
                  <a:gd name="T7" fmla="*/ 0 h 18"/>
                  <a:gd name="T8" fmla="*/ 3 w 41"/>
                  <a:gd name="T9" fmla="*/ 0 h 18"/>
                  <a:gd name="T10" fmla="*/ 3 w 41"/>
                  <a:gd name="T11" fmla="*/ 0 h 18"/>
                  <a:gd name="T12" fmla="*/ 3 w 41"/>
                  <a:gd name="T13" fmla="*/ 0 h 18"/>
                  <a:gd name="T14" fmla="*/ 1 w 41"/>
                  <a:gd name="T15" fmla="*/ 2 h 18"/>
                  <a:gd name="T16" fmla="*/ 0 w 41"/>
                  <a:gd name="T17" fmla="*/ 5 h 18"/>
                  <a:gd name="T18" fmla="*/ 1 w 41"/>
                  <a:gd name="T19" fmla="*/ 7 h 18"/>
                  <a:gd name="T20" fmla="*/ 3 w 41"/>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1" h="18">
                    <a:moveTo>
                      <a:pt x="6" y="18"/>
                    </a:moveTo>
                    <a:lnTo>
                      <a:pt x="6" y="18"/>
                    </a:lnTo>
                    <a:lnTo>
                      <a:pt x="41" y="18"/>
                    </a:lnTo>
                    <a:lnTo>
                      <a:pt x="41" y="0"/>
                    </a:lnTo>
                    <a:lnTo>
                      <a:pt x="6" y="0"/>
                    </a:lnTo>
                    <a:lnTo>
                      <a:pt x="1" y="3"/>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34" name="Freeform 138"/>
              <p:cNvSpPr>
                <a:spLocks/>
              </p:cNvSpPr>
              <p:nvPr/>
            </p:nvSpPr>
            <p:spPr bwMode="auto">
              <a:xfrm>
                <a:off x="2905" y="3698"/>
                <a:ext cx="20" cy="9"/>
              </a:xfrm>
              <a:custGeom>
                <a:avLst/>
                <a:gdLst>
                  <a:gd name="T0" fmla="*/ 4 w 40"/>
                  <a:gd name="T1" fmla="*/ 9 h 18"/>
                  <a:gd name="T2" fmla="*/ 4 w 40"/>
                  <a:gd name="T3" fmla="*/ 9 h 18"/>
                  <a:gd name="T4" fmla="*/ 20 w 40"/>
                  <a:gd name="T5" fmla="*/ 9 h 18"/>
                  <a:gd name="T6" fmla="*/ 20 w 40"/>
                  <a:gd name="T7" fmla="*/ 0 h 18"/>
                  <a:gd name="T8" fmla="*/ 4 w 40"/>
                  <a:gd name="T9" fmla="*/ 0 h 18"/>
                  <a:gd name="T10" fmla="*/ 4 w 40"/>
                  <a:gd name="T11" fmla="*/ 0 h 18"/>
                  <a:gd name="T12" fmla="*/ 4 w 40"/>
                  <a:gd name="T13" fmla="*/ 0 h 18"/>
                  <a:gd name="T14" fmla="*/ 1 w 40"/>
                  <a:gd name="T15" fmla="*/ 2 h 18"/>
                  <a:gd name="T16" fmla="*/ 0 w 40"/>
                  <a:gd name="T17" fmla="*/ 5 h 18"/>
                  <a:gd name="T18" fmla="*/ 1 w 40"/>
                  <a:gd name="T19" fmla="*/ 7 h 18"/>
                  <a:gd name="T20" fmla="*/ 4 w 4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7" y="18"/>
                    </a:moveTo>
                    <a:lnTo>
                      <a:pt x="7" y="18"/>
                    </a:lnTo>
                    <a:lnTo>
                      <a:pt x="40" y="18"/>
                    </a:lnTo>
                    <a:lnTo>
                      <a:pt x="40"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35" name="Freeform 139"/>
              <p:cNvSpPr>
                <a:spLocks/>
              </p:cNvSpPr>
              <p:nvPr/>
            </p:nvSpPr>
            <p:spPr bwMode="auto">
              <a:xfrm>
                <a:off x="2888" y="3698"/>
                <a:ext cx="20" cy="9"/>
              </a:xfrm>
              <a:custGeom>
                <a:avLst/>
                <a:gdLst>
                  <a:gd name="T0" fmla="*/ 4 w 40"/>
                  <a:gd name="T1" fmla="*/ 9 h 18"/>
                  <a:gd name="T2" fmla="*/ 4 w 40"/>
                  <a:gd name="T3" fmla="*/ 9 h 18"/>
                  <a:gd name="T4" fmla="*/ 20 w 40"/>
                  <a:gd name="T5" fmla="*/ 9 h 18"/>
                  <a:gd name="T6" fmla="*/ 20 w 40"/>
                  <a:gd name="T7" fmla="*/ 0 h 18"/>
                  <a:gd name="T8" fmla="*/ 4 w 40"/>
                  <a:gd name="T9" fmla="*/ 0 h 18"/>
                  <a:gd name="T10" fmla="*/ 4 w 40"/>
                  <a:gd name="T11" fmla="*/ 0 h 18"/>
                  <a:gd name="T12" fmla="*/ 4 w 40"/>
                  <a:gd name="T13" fmla="*/ 0 h 18"/>
                  <a:gd name="T14" fmla="*/ 1 w 40"/>
                  <a:gd name="T15" fmla="*/ 2 h 18"/>
                  <a:gd name="T16" fmla="*/ 0 w 40"/>
                  <a:gd name="T17" fmla="*/ 5 h 18"/>
                  <a:gd name="T18" fmla="*/ 1 w 40"/>
                  <a:gd name="T19" fmla="*/ 7 h 18"/>
                  <a:gd name="T20" fmla="*/ 4 w 4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7" y="18"/>
                    </a:moveTo>
                    <a:lnTo>
                      <a:pt x="7" y="18"/>
                    </a:lnTo>
                    <a:lnTo>
                      <a:pt x="40" y="18"/>
                    </a:lnTo>
                    <a:lnTo>
                      <a:pt x="40" y="0"/>
                    </a:lnTo>
                    <a:lnTo>
                      <a:pt x="7" y="0"/>
                    </a:lnTo>
                    <a:lnTo>
                      <a:pt x="1" y="3"/>
                    </a:lnTo>
                    <a:lnTo>
                      <a:pt x="0" y="9"/>
                    </a:lnTo>
                    <a:lnTo>
                      <a:pt x="1"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36" name="Freeform 140"/>
              <p:cNvSpPr>
                <a:spLocks/>
              </p:cNvSpPr>
              <p:nvPr/>
            </p:nvSpPr>
            <p:spPr bwMode="auto">
              <a:xfrm>
                <a:off x="2872" y="3698"/>
                <a:ext cx="20" cy="9"/>
              </a:xfrm>
              <a:custGeom>
                <a:avLst/>
                <a:gdLst>
                  <a:gd name="T0" fmla="*/ 3 w 41"/>
                  <a:gd name="T1" fmla="*/ 9 h 18"/>
                  <a:gd name="T2" fmla="*/ 3 w 41"/>
                  <a:gd name="T3" fmla="*/ 9 h 18"/>
                  <a:gd name="T4" fmla="*/ 20 w 41"/>
                  <a:gd name="T5" fmla="*/ 9 h 18"/>
                  <a:gd name="T6" fmla="*/ 20 w 41"/>
                  <a:gd name="T7" fmla="*/ 0 h 18"/>
                  <a:gd name="T8" fmla="*/ 3 w 41"/>
                  <a:gd name="T9" fmla="*/ 0 h 18"/>
                  <a:gd name="T10" fmla="*/ 3 w 41"/>
                  <a:gd name="T11" fmla="*/ 0 h 18"/>
                  <a:gd name="T12" fmla="*/ 3 w 41"/>
                  <a:gd name="T13" fmla="*/ 0 h 18"/>
                  <a:gd name="T14" fmla="*/ 1 w 41"/>
                  <a:gd name="T15" fmla="*/ 2 h 18"/>
                  <a:gd name="T16" fmla="*/ 0 w 41"/>
                  <a:gd name="T17" fmla="*/ 5 h 18"/>
                  <a:gd name="T18" fmla="*/ 1 w 41"/>
                  <a:gd name="T19" fmla="*/ 7 h 18"/>
                  <a:gd name="T20" fmla="*/ 3 w 41"/>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1" h="18">
                    <a:moveTo>
                      <a:pt x="7" y="18"/>
                    </a:moveTo>
                    <a:lnTo>
                      <a:pt x="7" y="18"/>
                    </a:lnTo>
                    <a:lnTo>
                      <a:pt x="41" y="18"/>
                    </a:lnTo>
                    <a:lnTo>
                      <a:pt x="41"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37" name="Freeform 141"/>
              <p:cNvSpPr>
                <a:spLocks/>
              </p:cNvSpPr>
              <p:nvPr/>
            </p:nvSpPr>
            <p:spPr bwMode="auto">
              <a:xfrm>
                <a:off x="2855" y="3698"/>
                <a:ext cx="20" cy="9"/>
              </a:xfrm>
              <a:custGeom>
                <a:avLst/>
                <a:gdLst>
                  <a:gd name="T0" fmla="*/ 4 w 40"/>
                  <a:gd name="T1" fmla="*/ 9 h 18"/>
                  <a:gd name="T2" fmla="*/ 4 w 40"/>
                  <a:gd name="T3" fmla="*/ 9 h 18"/>
                  <a:gd name="T4" fmla="*/ 20 w 40"/>
                  <a:gd name="T5" fmla="*/ 9 h 18"/>
                  <a:gd name="T6" fmla="*/ 20 w 40"/>
                  <a:gd name="T7" fmla="*/ 0 h 18"/>
                  <a:gd name="T8" fmla="*/ 4 w 40"/>
                  <a:gd name="T9" fmla="*/ 0 h 18"/>
                  <a:gd name="T10" fmla="*/ 4 w 40"/>
                  <a:gd name="T11" fmla="*/ 0 h 18"/>
                  <a:gd name="T12" fmla="*/ 4 w 40"/>
                  <a:gd name="T13" fmla="*/ 0 h 18"/>
                  <a:gd name="T14" fmla="*/ 1 w 40"/>
                  <a:gd name="T15" fmla="*/ 2 h 18"/>
                  <a:gd name="T16" fmla="*/ 0 w 40"/>
                  <a:gd name="T17" fmla="*/ 5 h 18"/>
                  <a:gd name="T18" fmla="*/ 1 w 40"/>
                  <a:gd name="T19" fmla="*/ 7 h 18"/>
                  <a:gd name="T20" fmla="*/ 4 w 4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7" y="18"/>
                    </a:moveTo>
                    <a:lnTo>
                      <a:pt x="7" y="18"/>
                    </a:lnTo>
                    <a:lnTo>
                      <a:pt x="40" y="18"/>
                    </a:lnTo>
                    <a:lnTo>
                      <a:pt x="40"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38" name="Freeform 142"/>
              <p:cNvSpPr>
                <a:spLocks/>
              </p:cNvSpPr>
              <p:nvPr/>
            </p:nvSpPr>
            <p:spPr bwMode="auto">
              <a:xfrm>
                <a:off x="2837" y="3698"/>
                <a:ext cx="21" cy="9"/>
              </a:xfrm>
              <a:custGeom>
                <a:avLst/>
                <a:gdLst>
                  <a:gd name="T0" fmla="*/ 4 w 42"/>
                  <a:gd name="T1" fmla="*/ 9 h 18"/>
                  <a:gd name="T2" fmla="*/ 4 w 42"/>
                  <a:gd name="T3" fmla="*/ 9 h 18"/>
                  <a:gd name="T4" fmla="*/ 21 w 42"/>
                  <a:gd name="T5" fmla="*/ 9 h 18"/>
                  <a:gd name="T6" fmla="*/ 21 w 42"/>
                  <a:gd name="T7" fmla="*/ 0 h 18"/>
                  <a:gd name="T8" fmla="*/ 4 w 42"/>
                  <a:gd name="T9" fmla="*/ 0 h 18"/>
                  <a:gd name="T10" fmla="*/ 4 w 42"/>
                  <a:gd name="T11" fmla="*/ 0 h 18"/>
                  <a:gd name="T12" fmla="*/ 4 w 42"/>
                  <a:gd name="T13" fmla="*/ 0 h 18"/>
                  <a:gd name="T14" fmla="*/ 1 w 42"/>
                  <a:gd name="T15" fmla="*/ 2 h 18"/>
                  <a:gd name="T16" fmla="*/ 0 w 42"/>
                  <a:gd name="T17" fmla="*/ 5 h 18"/>
                  <a:gd name="T18" fmla="*/ 1 w 42"/>
                  <a:gd name="T19" fmla="*/ 7 h 18"/>
                  <a:gd name="T20" fmla="*/ 4 w 42"/>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7" y="18"/>
                    </a:moveTo>
                    <a:lnTo>
                      <a:pt x="7" y="18"/>
                    </a:lnTo>
                    <a:lnTo>
                      <a:pt x="42" y="18"/>
                    </a:lnTo>
                    <a:lnTo>
                      <a:pt x="42"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39" name="Freeform 143"/>
              <p:cNvSpPr>
                <a:spLocks/>
              </p:cNvSpPr>
              <p:nvPr/>
            </p:nvSpPr>
            <p:spPr bwMode="auto">
              <a:xfrm>
                <a:off x="2821" y="3698"/>
                <a:ext cx="20" cy="9"/>
              </a:xfrm>
              <a:custGeom>
                <a:avLst/>
                <a:gdLst>
                  <a:gd name="T0" fmla="*/ 3 w 41"/>
                  <a:gd name="T1" fmla="*/ 9 h 18"/>
                  <a:gd name="T2" fmla="*/ 3 w 41"/>
                  <a:gd name="T3" fmla="*/ 9 h 18"/>
                  <a:gd name="T4" fmla="*/ 20 w 41"/>
                  <a:gd name="T5" fmla="*/ 9 h 18"/>
                  <a:gd name="T6" fmla="*/ 20 w 41"/>
                  <a:gd name="T7" fmla="*/ 0 h 18"/>
                  <a:gd name="T8" fmla="*/ 3 w 41"/>
                  <a:gd name="T9" fmla="*/ 0 h 18"/>
                  <a:gd name="T10" fmla="*/ 3 w 41"/>
                  <a:gd name="T11" fmla="*/ 0 h 18"/>
                  <a:gd name="T12" fmla="*/ 3 w 41"/>
                  <a:gd name="T13" fmla="*/ 0 h 18"/>
                  <a:gd name="T14" fmla="*/ 1 w 41"/>
                  <a:gd name="T15" fmla="*/ 2 h 18"/>
                  <a:gd name="T16" fmla="*/ 0 w 41"/>
                  <a:gd name="T17" fmla="*/ 5 h 18"/>
                  <a:gd name="T18" fmla="*/ 1 w 41"/>
                  <a:gd name="T19" fmla="*/ 7 h 18"/>
                  <a:gd name="T20" fmla="*/ 3 w 41"/>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1" h="18">
                    <a:moveTo>
                      <a:pt x="7" y="18"/>
                    </a:moveTo>
                    <a:lnTo>
                      <a:pt x="7" y="18"/>
                    </a:lnTo>
                    <a:lnTo>
                      <a:pt x="41" y="18"/>
                    </a:lnTo>
                    <a:lnTo>
                      <a:pt x="41"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40" name="Freeform 144"/>
              <p:cNvSpPr>
                <a:spLocks/>
              </p:cNvSpPr>
              <p:nvPr/>
            </p:nvSpPr>
            <p:spPr bwMode="auto">
              <a:xfrm>
                <a:off x="2804" y="3698"/>
                <a:ext cx="20" cy="9"/>
              </a:xfrm>
              <a:custGeom>
                <a:avLst/>
                <a:gdLst>
                  <a:gd name="T0" fmla="*/ 4 w 40"/>
                  <a:gd name="T1" fmla="*/ 9 h 18"/>
                  <a:gd name="T2" fmla="*/ 4 w 40"/>
                  <a:gd name="T3" fmla="*/ 9 h 18"/>
                  <a:gd name="T4" fmla="*/ 20 w 40"/>
                  <a:gd name="T5" fmla="*/ 9 h 18"/>
                  <a:gd name="T6" fmla="*/ 20 w 40"/>
                  <a:gd name="T7" fmla="*/ 0 h 18"/>
                  <a:gd name="T8" fmla="*/ 4 w 40"/>
                  <a:gd name="T9" fmla="*/ 0 h 18"/>
                  <a:gd name="T10" fmla="*/ 4 w 40"/>
                  <a:gd name="T11" fmla="*/ 0 h 18"/>
                  <a:gd name="T12" fmla="*/ 4 w 40"/>
                  <a:gd name="T13" fmla="*/ 0 h 18"/>
                  <a:gd name="T14" fmla="*/ 1 w 40"/>
                  <a:gd name="T15" fmla="*/ 2 h 18"/>
                  <a:gd name="T16" fmla="*/ 0 w 40"/>
                  <a:gd name="T17" fmla="*/ 5 h 18"/>
                  <a:gd name="T18" fmla="*/ 1 w 40"/>
                  <a:gd name="T19" fmla="*/ 7 h 18"/>
                  <a:gd name="T20" fmla="*/ 4 w 4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7" y="18"/>
                    </a:moveTo>
                    <a:lnTo>
                      <a:pt x="7" y="18"/>
                    </a:lnTo>
                    <a:lnTo>
                      <a:pt x="40" y="18"/>
                    </a:lnTo>
                    <a:lnTo>
                      <a:pt x="40"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41" name="Freeform 145"/>
              <p:cNvSpPr>
                <a:spLocks/>
              </p:cNvSpPr>
              <p:nvPr/>
            </p:nvSpPr>
            <p:spPr bwMode="auto">
              <a:xfrm>
                <a:off x="2787" y="3698"/>
                <a:ext cx="20" cy="9"/>
              </a:xfrm>
              <a:custGeom>
                <a:avLst/>
                <a:gdLst>
                  <a:gd name="T0" fmla="*/ 3 w 40"/>
                  <a:gd name="T1" fmla="*/ 9 h 18"/>
                  <a:gd name="T2" fmla="*/ 3 w 40"/>
                  <a:gd name="T3" fmla="*/ 9 h 18"/>
                  <a:gd name="T4" fmla="*/ 20 w 40"/>
                  <a:gd name="T5" fmla="*/ 9 h 18"/>
                  <a:gd name="T6" fmla="*/ 20 w 40"/>
                  <a:gd name="T7" fmla="*/ 0 h 18"/>
                  <a:gd name="T8" fmla="*/ 3 w 40"/>
                  <a:gd name="T9" fmla="*/ 0 h 18"/>
                  <a:gd name="T10" fmla="*/ 3 w 40"/>
                  <a:gd name="T11" fmla="*/ 0 h 18"/>
                  <a:gd name="T12" fmla="*/ 3 w 40"/>
                  <a:gd name="T13" fmla="*/ 0 h 18"/>
                  <a:gd name="T14" fmla="*/ 1 w 40"/>
                  <a:gd name="T15" fmla="*/ 2 h 18"/>
                  <a:gd name="T16" fmla="*/ 0 w 40"/>
                  <a:gd name="T17" fmla="*/ 5 h 18"/>
                  <a:gd name="T18" fmla="*/ 1 w 40"/>
                  <a:gd name="T19" fmla="*/ 7 h 18"/>
                  <a:gd name="T20" fmla="*/ 3 w 4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6" y="18"/>
                    </a:moveTo>
                    <a:lnTo>
                      <a:pt x="6" y="18"/>
                    </a:lnTo>
                    <a:lnTo>
                      <a:pt x="40" y="18"/>
                    </a:lnTo>
                    <a:lnTo>
                      <a:pt x="40" y="0"/>
                    </a:lnTo>
                    <a:lnTo>
                      <a:pt x="6" y="0"/>
                    </a:lnTo>
                    <a:lnTo>
                      <a:pt x="1" y="3"/>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42" name="Freeform 146"/>
              <p:cNvSpPr>
                <a:spLocks/>
              </p:cNvSpPr>
              <p:nvPr/>
            </p:nvSpPr>
            <p:spPr bwMode="auto">
              <a:xfrm>
                <a:off x="2771" y="3698"/>
                <a:ext cx="20" cy="9"/>
              </a:xfrm>
              <a:custGeom>
                <a:avLst/>
                <a:gdLst>
                  <a:gd name="T0" fmla="*/ 4 w 40"/>
                  <a:gd name="T1" fmla="*/ 9 h 18"/>
                  <a:gd name="T2" fmla="*/ 4 w 40"/>
                  <a:gd name="T3" fmla="*/ 9 h 18"/>
                  <a:gd name="T4" fmla="*/ 20 w 40"/>
                  <a:gd name="T5" fmla="*/ 9 h 18"/>
                  <a:gd name="T6" fmla="*/ 20 w 40"/>
                  <a:gd name="T7" fmla="*/ 0 h 18"/>
                  <a:gd name="T8" fmla="*/ 4 w 40"/>
                  <a:gd name="T9" fmla="*/ 0 h 18"/>
                  <a:gd name="T10" fmla="*/ 4 w 40"/>
                  <a:gd name="T11" fmla="*/ 0 h 18"/>
                  <a:gd name="T12" fmla="*/ 4 w 40"/>
                  <a:gd name="T13" fmla="*/ 0 h 18"/>
                  <a:gd name="T14" fmla="*/ 1 w 40"/>
                  <a:gd name="T15" fmla="*/ 2 h 18"/>
                  <a:gd name="T16" fmla="*/ 0 w 40"/>
                  <a:gd name="T17" fmla="*/ 5 h 18"/>
                  <a:gd name="T18" fmla="*/ 1 w 40"/>
                  <a:gd name="T19" fmla="*/ 7 h 18"/>
                  <a:gd name="T20" fmla="*/ 4 w 4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7" y="18"/>
                    </a:moveTo>
                    <a:lnTo>
                      <a:pt x="7" y="18"/>
                    </a:lnTo>
                    <a:lnTo>
                      <a:pt x="40" y="18"/>
                    </a:lnTo>
                    <a:lnTo>
                      <a:pt x="40"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43" name="Freeform 147"/>
              <p:cNvSpPr>
                <a:spLocks/>
              </p:cNvSpPr>
              <p:nvPr/>
            </p:nvSpPr>
            <p:spPr bwMode="auto">
              <a:xfrm>
                <a:off x="2753" y="3698"/>
                <a:ext cx="21" cy="9"/>
              </a:xfrm>
              <a:custGeom>
                <a:avLst/>
                <a:gdLst>
                  <a:gd name="T0" fmla="*/ 4 w 42"/>
                  <a:gd name="T1" fmla="*/ 9 h 18"/>
                  <a:gd name="T2" fmla="*/ 4 w 42"/>
                  <a:gd name="T3" fmla="*/ 9 h 18"/>
                  <a:gd name="T4" fmla="*/ 21 w 42"/>
                  <a:gd name="T5" fmla="*/ 9 h 18"/>
                  <a:gd name="T6" fmla="*/ 21 w 42"/>
                  <a:gd name="T7" fmla="*/ 0 h 18"/>
                  <a:gd name="T8" fmla="*/ 4 w 42"/>
                  <a:gd name="T9" fmla="*/ 0 h 18"/>
                  <a:gd name="T10" fmla="*/ 4 w 42"/>
                  <a:gd name="T11" fmla="*/ 0 h 18"/>
                  <a:gd name="T12" fmla="*/ 4 w 42"/>
                  <a:gd name="T13" fmla="*/ 0 h 18"/>
                  <a:gd name="T14" fmla="*/ 1 w 42"/>
                  <a:gd name="T15" fmla="*/ 2 h 18"/>
                  <a:gd name="T16" fmla="*/ 0 w 42"/>
                  <a:gd name="T17" fmla="*/ 5 h 18"/>
                  <a:gd name="T18" fmla="*/ 1 w 42"/>
                  <a:gd name="T19" fmla="*/ 7 h 18"/>
                  <a:gd name="T20" fmla="*/ 4 w 42"/>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7" y="18"/>
                    </a:moveTo>
                    <a:lnTo>
                      <a:pt x="7" y="18"/>
                    </a:lnTo>
                    <a:lnTo>
                      <a:pt x="42" y="18"/>
                    </a:lnTo>
                    <a:lnTo>
                      <a:pt x="42"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44" name="Freeform 148"/>
              <p:cNvSpPr>
                <a:spLocks/>
              </p:cNvSpPr>
              <p:nvPr/>
            </p:nvSpPr>
            <p:spPr bwMode="auto">
              <a:xfrm>
                <a:off x="2751" y="3698"/>
                <a:ext cx="5" cy="9"/>
              </a:xfrm>
              <a:custGeom>
                <a:avLst/>
                <a:gdLst>
                  <a:gd name="T0" fmla="*/ 2 w 12"/>
                  <a:gd name="T1" fmla="*/ 9 h 18"/>
                  <a:gd name="T2" fmla="*/ 3 w 12"/>
                  <a:gd name="T3" fmla="*/ 9 h 18"/>
                  <a:gd name="T4" fmla="*/ 5 w 12"/>
                  <a:gd name="T5" fmla="*/ 9 h 18"/>
                  <a:gd name="T6" fmla="*/ 5 w 12"/>
                  <a:gd name="T7" fmla="*/ 0 h 18"/>
                  <a:gd name="T8" fmla="*/ 3 w 12"/>
                  <a:gd name="T9" fmla="*/ 0 h 18"/>
                  <a:gd name="T10" fmla="*/ 3 w 12"/>
                  <a:gd name="T11" fmla="*/ 0 h 18"/>
                  <a:gd name="T12" fmla="*/ 3 w 12"/>
                  <a:gd name="T13" fmla="*/ 0 h 18"/>
                  <a:gd name="T14" fmla="*/ 1 w 12"/>
                  <a:gd name="T15" fmla="*/ 2 h 18"/>
                  <a:gd name="T16" fmla="*/ 0 w 12"/>
                  <a:gd name="T17" fmla="*/ 5 h 18"/>
                  <a:gd name="T18" fmla="*/ 1 w 12"/>
                  <a:gd name="T19" fmla="*/ 7 h 18"/>
                  <a:gd name="T20" fmla="*/ 3 w 12"/>
                  <a:gd name="T21" fmla="*/ 9 h 18"/>
                  <a:gd name="T22" fmla="*/ 2 w 12"/>
                  <a:gd name="T23" fmla="*/ 9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 h="18">
                    <a:moveTo>
                      <a:pt x="5" y="18"/>
                    </a:moveTo>
                    <a:lnTo>
                      <a:pt x="7" y="18"/>
                    </a:lnTo>
                    <a:lnTo>
                      <a:pt x="12" y="18"/>
                    </a:lnTo>
                    <a:lnTo>
                      <a:pt x="12" y="0"/>
                    </a:lnTo>
                    <a:lnTo>
                      <a:pt x="7" y="0"/>
                    </a:lnTo>
                    <a:lnTo>
                      <a:pt x="8" y="0"/>
                    </a:lnTo>
                    <a:lnTo>
                      <a:pt x="7" y="0"/>
                    </a:lnTo>
                    <a:lnTo>
                      <a:pt x="2" y="3"/>
                    </a:lnTo>
                    <a:lnTo>
                      <a:pt x="0" y="9"/>
                    </a:lnTo>
                    <a:lnTo>
                      <a:pt x="2" y="14"/>
                    </a:lnTo>
                    <a:lnTo>
                      <a:pt x="7" y="18"/>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45" name="Freeform 149"/>
              <p:cNvSpPr>
                <a:spLocks/>
              </p:cNvSpPr>
              <p:nvPr/>
            </p:nvSpPr>
            <p:spPr bwMode="auto">
              <a:xfrm>
                <a:off x="2747" y="3697"/>
                <a:ext cx="8" cy="10"/>
              </a:xfrm>
              <a:custGeom>
                <a:avLst/>
                <a:gdLst>
                  <a:gd name="T0" fmla="*/ 3 w 15"/>
                  <a:gd name="T1" fmla="*/ 9 h 20"/>
                  <a:gd name="T2" fmla="*/ 3 w 15"/>
                  <a:gd name="T3" fmla="*/ 9 h 20"/>
                  <a:gd name="T4" fmla="*/ 6 w 15"/>
                  <a:gd name="T5" fmla="*/ 10 h 20"/>
                  <a:gd name="T6" fmla="*/ 8 w 15"/>
                  <a:gd name="T7" fmla="*/ 1 h 20"/>
                  <a:gd name="T8" fmla="*/ 5 w 15"/>
                  <a:gd name="T9" fmla="*/ 0 h 20"/>
                  <a:gd name="T10" fmla="*/ 5 w 15"/>
                  <a:gd name="T11" fmla="*/ 0 h 20"/>
                  <a:gd name="T12" fmla="*/ 5 w 15"/>
                  <a:gd name="T13" fmla="*/ 0 h 20"/>
                  <a:gd name="T14" fmla="*/ 2 w 15"/>
                  <a:gd name="T15" fmla="*/ 1 h 20"/>
                  <a:gd name="T16" fmla="*/ 0 w 15"/>
                  <a:gd name="T17" fmla="*/ 4 h 20"/>
                  <a:gd name="T18" fmla="*/ 1 w 15"/>
                  <a:gd name="T19" fmla="*/ 7 h 20"/>
                  <a:gd name="T20" fmla="*/ 3 w 15"/>
                  <a:gd name="T21" fmla="*/ 9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20">
                    <a:moveTo>
                      <a:pt x="5" y="18"/>
                    </a:moveTo>
                    <a:lnTo>
                      <a:pt x="5" y="18"/>
                    </a:lnTo>
                    <a:lnTo>
                      <a:pt x="12" y="20"/>
                    </a:lnTo>
                    <a:lnTo>
                      <a:pt x="15" y="2"/>
                    </a:lnTo>
                    <a:lnTo>
                      <a:pt x="9" y="0"/>
                    </a:lnTo>
                    <a:lnTo>
                      <a:pt x="4" y="2"/>
                    </a:lnTo>
                    <a:lnTo>
                      <a:pt x="0" y="7"/>
                    </a:lnTo>
                    <a:lnTo>
                      <a:pt x="2" y="14"/>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46" name="Freeform 150"/>
              <p:cNvSpPr>
                <a:spLocks/>
              </p:cNvSpPr>
              <p:nvPr/>
            </p:nvSpPr>
            <p:spPr bwMode="auto">
              <a:xfrm>
                <a:off x="2744" y="3697"/>
                <a:ext cx="7" cy="10"/>
              </a:xfrm>
              <a:custGeom>
                <a:avLst/>
                <a:gdLst>
                  <a:gd name="T0" fmla="*/ 2 w 15"/>
                  <a:gd name="T1" fmla="*/ 9 h 20"/>
                  <a:gd name="T2" fmla="*/ 2 w 15"/>
                  <a:gd name="T3" fmla="*/ 9 h 20"/>
                  <a:gd name="T4" fmla="*/ 5 w 15"/>
                  <a:gd name="T5" fmla="*/ 10 h 20"/>
                  <a:gd name="T6" fmla="*/ 7 w 15"/>
                  <a:gd name="T7" fmla="*/ 1 h 20"/>
                  <a:gd name="T8" fmla="*/ 4 w 15"/>
                  <a:gd name="T9" fmla="*/ 0 h 20"/>
                  <a:gd name="T10" fmla="*/ 4 w 15"/>
                  <a:gd name="T11" fmla="*/ 0 h 20"/>
                  <a:gd name="T12" fmla="*/ 4 w 15"/>
                  <a:gd name="T13" fmla="*/ 0 h 20"/>
                  <a:gd name="T14" fmla="*/ 1 w 15"/>
                  <a:gd name="T15" fmla="*/ 1 h 20"/>
                  <a:gd name="T16" fmla="*/ 0 w 15"/>
                  <a:gd name="T17" fmla="*/ 4 h 20"/>
                  <a:gd name="T18" fmla="*/ 0 w 15"/>
                  <a:gd name="T19" fmla="*/ 8 h 20"/>
                  <a:gd name="T20" fmla="*/ 2 w 15"/>
                  <a:gd name="T21" fmla="*/ 9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20">
                    <a:moveTo>
                      <a:pt x="5" y="18"/>
                    </a:moveTo>
                    <a:lnTo>
                      <a:pt x="5" y="18"/>
                    </a:lnTo>
                    <a:lnTo>
                      <a:pt x="11" y="20"/>
                    </a:lnTo>
                    <a:lnTo>
                      <a:pt x="15" y="2"/>
                    </a:lnTo>
                    <a:lnTo>
                      <a:pt x="8" y="0"/>
                    </a:lnTo>
                    <a:lnTo>
                      <a:pt x="3" y="2"/>
                    </a:lnTo>
                    <a:lnTo>
                      <a:pt x="0" y="7"/>
                    </a:lnTo>
                    <a:lnTo>
                      <a:pt x="1" y="15"/>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47" name="Freeform 151"/>
              <p:cNvSpPr>
                <a:spLocks/>
              </p:cNvSpPr>
              <p:nvPr/>
            </p:nvSpPr>
            <p:spPr bwMode="auto">
              <a:xfrm>
                <a:off x="2741" y="3696"/>
                <a:ext cx="7" cy="10"/>
              </a:xfrm>
              <a:custGeom>
                <a:avLst/>
                <a:gdLst>
                  <a:gd name="T0" fmla="*/ 1 w 15"/>
                  <a:gd name="T1" fmla="*/ 9 h 20"/>
                  <a:gd name="T2" fmla="*/ 2 w 15"/>
                  <a:gd name="T3" fmla="*/ 9 h 20"/>
                  <a:gd name="T4" fmla="*/ 6 w 15"/>
                  <a:gd name="T5" fmla="*/ 10 h 20"/>
                  <a:gd name="T6" fmla="*/ 7 w 15"/>
                  <a:gd name="T7" fmla="*/ 1 h 20"/>
                  <a:gd name="T8" fmla="*/ 4 w 15"/>
                  <a:gd name="T9" fmla="*/ 0 h 20"/>
                  <a:gd name="T10" fmla="*/ 5 w 15"/>
                  <a:gd name="T11" fmla="*/ 1 h 20"/>
                  <a:gd name="T12" fmla="*/ 4 w 15"/>
                  <a:gd name="T13" fmla="*/ 0 h 20"/>
                  <a:gd name="T14" fmla="*/ 1 w 15"/>
                  <a:gd name="T15" fmla="*/ 1 h 20"/>
                  <a:gd name="T16" fmla="*/ 0 w 15"/>
                  <a:gd name="T17" fmla="*/ 4 h 20"/>
                  <a:gd name="T18" fmla="*/ 1 w 15"/>
                  <a:gd name="T19" fmla="*/ 8 h 20"/>
                  <a:gd name="T20" fmla="*/ 2 w 15"/>
                  <a:gd name="T21" fmla="*/ 9 h 20"/>
                  <a:gd name="T22" fmla="*/ 1 w 15"/>
                  <a:gd name="T23" fmla="*/ 9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0">
                    <a:moveTo>
                      <a:pt x="3" y="17"/>
                    </a:moveTo>
                    <a:lnTo>
                      <a:pt x="5" y="18"/>
                    </a:lnTo>
                    <a:lnTo>
                      <a:pt x="12" y="20"/>
                    </a:lnTo>
                    <a:lnTo>
                      <a:pt x="15" y="2"/>
                    </a:lnTo>
                    <a:lnTo>
                      <a:pt x="8" y="0"/>
                    </a:lnTo>
                    <a:lnTo>
                      <a:pt x="10" y="2"/>
                    </a:lnTo>
                    <a:lnTo>
                      <a:pt x="8" y="0"/>
                    </a:lnTo>
                    <a:lnTo>
                      <a:pt x="3" y="2"/>
                    </a:lnTo>
                    <a:lnTo>
                      <a:pt x="0" y="8"/>
                    </a:lnTo>
                    <a:lnTo>
                      <a:pt x="2" y="15"/>
                    </a:lnTo>
                    <a:lnTo>
                      <a:pt x="5" y="18"/>
                    </a:lnTo>
                    <a:lnTo>
                      <a:pt x="3"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48" name="Freeform 152"/>
              <p:cNvSpPr>
                <a:spLocks/>
              </p:cNvSpPr>
              <p:nvPr/>
            </p:nvSpPr>
            <p:spPr bwMode="auto">
              <a:xfrm>
                <a:off x="2738" y="3695"/>
                <a:ext cx="8" cy="9"/>
              </a:xfrm>
              <a:custGeom>
                <a:avLst/>
                <a:gdLst>
                  <a:gd name="T0" fmla="*/ 2 w 15"/>
                  <a:gd name="T1" fmla="*/ 7 h 18"/>
                  <a:gd name="T2" fmla="*/ 2 w 15"/>
                  <a:gd name="T3" fmla="*/ 7 h 18"/>
                  <a:gd name="T4" fmla="*/ 4 w 15"/>
                  <a:gd name="T5" fmla="*/ 9 h 18"/>
                  <a:gd name="T6" fmla="*/ 8 w 15"/>
                  <a:gd name="T7" fmla="*/ 2 h 18"/>
                  <a:gd name="T8" fmla="*/ 5 w 15"/>
                  <a:gd name="T9" fmla="*/ 0 h 18"/>
                  <a:gd name="T10" fmla="*/ 5 w 15"/>
                  <a:gd name="T11" fmla="*/ 0 h 18"/>
                  <a:gd name="T12" fmla="*/ 5 w 15"/>
                  <a:gd name="T13" fmla="*/ 0 h 18"/>
                  <a:gd name="T14" fmla="*/ 3 w 15"/>
                  <a:gd name="T15" fmla="*/ 0 h 18"/>
                  <a:gd name="T16" fmla="*/ 1 w 15"/>
                  <a:gd name="T17" fmla="*/ 2 h 18"/>
                  <a:gd name="T18" fmla="*/ 0 w 15"/>
                  <a:gd name="T19" fmla="*/ 5 h 18"/>
                  <a:gd name="T20" fmla="*/ 2 w 15"/>
                  <a:gd name="T21" fmla="*/ 7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18">
                    <a:moveTo>
                      <a:pt x="3" y="14"/>
                    </a:moveTo>
                    <a:lnTo>
                      <a:pt x="3" y="14"/>
                    </a:lnTo>
                    <a:lnTo>
                      <a:pt x="8" y="18"/>
                    </a:lnTo>
                    <a:lnTo>
                      <a:pt x="15" y="3"/>
                    </a:lnTo>
                    <a:lnTo>
                      <a:pt x="10" y="0"/>
                    </a:lnTo>
                    <a:lnTo>
                      <a:pt x="5" y="0"/>
                    </a:lnTo>
                    <a:lnTo>
                      <a:pt x="2" y="3"/>
                    </a:lnTo>
                    <a:lnTo>
                      <a:pt x="0" y="10"/>
                    </a:lnTo>
                    <a:lnTo>
                      <a:pt x="3"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49" name="Freeform 153"/>
              <p:cNvSpPr>
                <a:spLocks/>
              </p:cNvSpPr>
              <p:nvPr/>
            </p:nvSpPr>
            <p:spPr bwMode="auto">
              <a:xfrm>
                <a:off x="2735" y="3693"/>
                <a:ext cx="8" cy="9"/>
              </a:xfrm>
              <a:custGeom>
                <a:avLst/>
                <a:gdLst>
                  <a:gd name="T0" fmla="*/ 2 w 15"/>
                  <a:gd name="T1" fmla="*/ 7 h 18"/>
                  <a:gd name="T2" fmla="*/ 2 w 15"/>
                  <a:gd name="T3" fmla="*/ 7 h 18"/>
                  <a:gd name="T4" fmla="*/ 4 w 15"/>
                  <a:gd name="T5" fmla="*/ 9 h 18"/>
                  <a:gd name="T6" fmla="*/ 8 w 15"/>
                  <a:gd name="T7" fmla="*/ 2 h 18"/>
                  <a:gd name="T8" fmla="*/ 5 w 15"/>
                  <a:gd name="T9" fmla="*/ 0 h 18"/>
                  <a:gd name="T10" fmla="*/ 5 w 15"/>
                  <a:gd name="T11" fmla="*/ 0 h 18"/>
                  <a:gd name="T12" fmla="*/ 5 w 15"/>
                  <a:gd name="T13" fmla="*/ 0 h 18"/>
                  <a:gd name="T14" fmla="*/ 3 w 15"/>
                  <a:gd name="T15" fmla="*/ 0 h 18"/>
                  <a:gd name="T16" fmla="*/ 1 w 15"/>
                  <a:gd name="T17" fmla="*/ 2 h 18"/>
                  <a:gd name="T18" fmla="*/ 0 w 15"/>
                  <a:gd name="T19" fmla="*/ 6 h 18"/>
                  <a:gd name="T20" fmla="*/ 2 w 15"/>
                  <a:gd name="T21" fmla="*/ 7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18">
                    <a:moveTo>
                      <a:pt x="3" y="14"/>
                    </a:moveTo>
                    <a:lnTo>
                      <a:pt x="3" y="14"/>
                    </a:lnTo>
                    <a:lnTo>
                      <a:pt x="8" y="18"/>
                    </a:lnTo>
                    <a:lnTo>
                      <a:pt x="15" y="4"/>
                    </a:lnTo>
                    <a:lnTo>
                      <a:pt x="10" y="0"/>
                    </a:lnTo>
                    <a:lnTo>
                      <a:pt x="5" y="0"/>
                    </a:lnTo>
                    <a:lnTo>
                      <a:pt x="2" y="4"/>
                    </a:lnTo>
                    <a:lnTo>
                      <a:pt x="0" y="11"/>
                    </a:lnTo>
                    <a:lnTo>
                      <a:pt x="3"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50" name="Freeform 154"/>
              <p:cNvSpPr>
                <a:spLocks/>
              </p:cNvSpPr>
              <p:nvPr/>
            </p:nvSpPr>
            <p:spPr bwMode="auto">
              <a:xfrm>
                <a:off x="2733" y="3691"/>
                <a:ext cx="8" cy="9"/>
              </a:xfrm>
              <a:custGeom>
                <a:avLst/>
                <a:gdLst>
                  <a:gd name="T0" fmla="*/ 2 w 15"/>
                  <a:gd name="T1" fmla="*/ 8 h 18"/>
                  <a:gd name="T2" fmla="*/ 2 w 15"/>
                  <a:gd name="T3" fmla="*/ 8 h 18"/>
                  <a:gd name="T4" fmla="*/ 4 w 15"/>
                  <a:gd name="T5" fmla="*/ 9 h 18"/>
                  <a:gd name="T6" fmla="*/ 8 w 15"/>
                  <a:gd name="T7" fmla="*/ 2 h 18"/>
                  <a:gd name="T8" fmla="*/ 5 w 15"/>
                  <a:gd name="T9" fmla="*/ 0 h 18"/>
                  <a:gd name="T10" fmla="*/ 5 w 15"/>
                  <a:gd name="T11" fmla="*/ 0 h 18"/>
                  <a:gd name="T12" fmla="*/ 5 w 15"/>
                  <a:gd name="T13" fmla="*/ 0 h 18"/>
                  <a:gd name="T14" fmla="*/ 3 w 15"/>
                  <a:gd name="T15" fmla="*/ 0 h 18"/>
                  <a:gd name="T16" fmla="*/ 1 w 15"/>
                  <a:gd name="T17" fmla="*/ 2 h 18"/>
                  <a:gd name="T18" fmla="*/ 0 w 15"/>
                  <a:gd name="T19" fmla="*/ 6 h 18"/>
                  <a:gd name="T20" fmla="*/ 2 w 15"/>
                  <a:gd name="T21" fmla="*/ 8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18">
                    <a:moveTo>
                      <a:pt x="3" y="15"/>
                    </a:moveTo>
                    <a:lnTo>
                      <a:pt x="3" y="15"/>
                    </a:lnTo>
                    <a:lnTo>
                      <a:pt x="8" y="18"/>
                    </a:lnTo>
                    <a:lnTo>
                      <a:pt x="15" y="4"/>
                    </a:lnTo>
                    <a:lnTo>
                      <a:pt x="10" y="0"/>
                    </a:lnTo>
                    <a:lnTo>
                      <a:pt x="5" y="0"/>
                    </a:lnTo>
                    <a:lnTo>
                      <a:pt x="2" y="4"/>
                    </a:lnTo>
                    <a:lnTo>
                      <a:pt x="0" y="11"/>
                    </a:lnTo>
                    <a:lnTo>
                      <a:pt x="3"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51" name="Freeform 155"/>
              <p:cNvSpPr>
                <a:spLocks/>
              </p:cNvSpPr>
              <p:nvPr/>
            </p:nvSpPr>
            <p:spPr bwMode="auto">
              <a:xfrm>
                <a:off x="2730" y="3688"/>
                <a:ext cx="8" cy="10"/>
              </a:xfrm>
              <a:custGeom>
                <a:avLst/>
                <a:gdLst>
                  <a:gd name="T0" fmla="*/ 2 w 15"/>
                  <a:gd name="T1" fmla="*/ 7 h 22"/>
                  <a:gd name="T2" fmla="*/ 2 w 15"/>
                  <a:gd name="T3" fmla="*/ 7 h 22"/>
                  <a:gd name="T4" fmla="*/ 4 w 15"/>
                  <a:gd name="T5" fmla="*/ 10 h 22"/>
                  <a:gd name="T6" fmla="*/ 8 w 15"/>
                  <a:gd name="T7" fmla="*/ 3 h 22"/>
                  <a:gd name="T8" fmla="*/ 5 w 15"/>
                  <a:gd name="T9" fmla="*/ 1 h 22"/>
                  <a:gd name="T10" fmla="*/ 5 w 15"/>
                  <a:gd name="T11" fmla="*/ 1 h 22"/>
                  <a:gd name="T12" fmla="*/ 5 w 15"/>
                  <a:gd name="T13" fmla="*/ 1 h 22"/>
                  <a:gd name="T14" fmla="*/ 3 w 15"/>
                  <a:gd name="T15" fmla="*/ 0 h 22"/>
                  <a:gd name="T16" fmla="*/ 1 w 15"/>
                  <a:gd name="T17" fmla="*/ 2 h 22"/>
                  <a:gd name="T18" fmla="*/ 0 w 15"/>
                  <a:gd name="T19" fmla="*/ 4 h 22"/>
                  <a:gd name="T20" fmla="*/ 2 w 15"/>
                  <a:gd name="T21" fmla="*/ 7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22">
                    <a:moveTo>
                      <a:pt x="3" y="16"/>
                    </a:moveTo>
                    <a:lnTo>
                      <a:pt x="3" y="16"/>
                    </a:lnTo>
                    <a:lnTo>
                      <a:pt x="8" y="22"/>
                    </a:lnTo>
                    <a:lnTo>
                      <a:pt x="15" y="7"/>
                    </a:lnTo>
                    <a:lnTo>
                      <a:pt x="10" y="2"/>
                    </a:lnTo>
                    <a:lnTo>
                      <a:pt x="5" y="0"/>
                    </a:lnTo>
                    <a:lnTo>
                      <a:pt x="2" y="4"/>
                    </a:lnTo>
                    <a:lnTo>
                      <a:pt x="0" y="9"/>
                    </a:lnTo>
                    <a:lnTo>
                      <a:pt x="3"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52" name="Freeform 156"/>
              <p:cNvSpPr>
                <a:spLocks/>
              </p:cNvSpPr>
              <p:nvPr/>
            </p:nvSpPr>
            <p:spPr bwMode="auto">
              <a:xfrm>
                <a:off x="2728" y="3687"/>
                <a:ext cx="7" cy="9"/>
              </a:xfrm>
              <a:custGeom>
                <a:avLst/>
                <a:gdLst>
                  <a:gd name="T0" fmla="*/ 1 w 15"/>
                  <a:gd name="T1" fmla="*/ 7 h 18"/>
                  <a:gd name="T2" fmla="*/ 1 w 15"/>
                  <a:gd name="T3" fmla="*/ 8 h 18"/>
                  <a:gd name="T4" fmla="*/ 4 w 15"/>
                  <a:gd name="T5" fmla="*/ 9 h 18"/>
                  <a:gd name="T6" fmla="*/ 7 w 15"/>
                  <a:gd name="T7" fmla="*/ 2 h 18"/>
                  <a:gd name="T8" fmla="*/ 5 w 15"/>
                  <a:gd name="T9" fmla="*/ 0 h 18"/>
                  <a:gd name="T10" fmla="*/ 6 w 15"/>
                  <a:gd name="T11" fmla="*/ 1 h 18"/>
                  <a:gd name="T12" fmla="*/ 5 w 15"/>
                  <a:gd name="T13" fmla="*/ 0 h 18"/>
                  <a:gd name="T14" fmla="*/ 2 w 15"/>
                  <a:gd name="T15" fmla="*/ 0 h 18"/>
                  <a:gd name="T16" fmla="*/ 1 w 15"/>
                  <a:gd name="T17" fmla="*/ 2 h 18"/>
                  <a:gd name="T18" fmla="*/ 0 w 15"/>
                  <a:gd name="T19" fmla="*/ 6 h 18"/>
                  <a:gd name="T20" fmla="*/ 1 w 15"/>
                  <a:gd name="T21" fmla="*/ 8 h 18"/>
                  <a:gd name="T22" fmla="*/ 1 w 15"/>
                  <a:gd name="T23" fmla="*/ 7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18">
                    <a:moveTo>
                      <a:pt x="2" y="13"/>
                    </a:moveTo>
                    <a:lnTo>
                      <a:pt x="3" y="15"/>
                    </a:lnTo>
                    <a:lnTo>
                      <a:pt x="8" y="18"/>
                    </a:lnTo>
                    <a:lnTo>
                      <a:pt x="15" y="4"/>
                    </a:lnTo>
                    <a:lnTo>
                      <a:pt x="10" y="0"/>
                    </a:lnTo>
                    <a:lnTo>
                      <a:pt x="12" y="2"/>
                    </a:lnTo>
                    <a:lnTo>
                      <a:pt x="10" y="0"/>
                    </a:lnTo>
                    <a:lnTo>
                      <a:pt x="5" y="0"/>
                    </a:lnTo>
                    <a:lnTo>
                      <a:pt x="2" y="4"/>
                    </a:lnTo>
                    <a:lnTo>
                      <a:pt x="0" y="11"/>
                    </a:lnTo>
                    <a:lnTo>
                      <a:pt x="3" y="15"/>
                    </a:lnTo>
                    <a:lnTo>
                      <a:pt x="2"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53" name="Freeform 157"/>
              <p:cNvSpPr>
                <a:spLocks/>
              </p:cNvSpPr>
              <p:nvPr/>
            </p:nvSpPr>
            <p:spPr bwMode="auto">
              <a:xfrm>
                <a:off x="2726" y="3682"/>
                <a:ext cx="8" cy="11"/>
              </a:xfrm>
              <a:custGeom>
                <a:avLst/>
                <a:gdLst>
                  <a:gd name="T0" fmla="*/ 1 w 15"/>
                  <a:gd name="T1" fmla="*/ 9 h 22"/>
                  <a:gd name="T2" fmla="*/ 1 w 15"/>
                  <a:gd name="T3" fmla="*/ 9 h 22"/>
                  <a:gd name="T4" fmla="*/ 3 w 15"/>
                  <a:gd name="T5" fmla="*/ 11 h 22"/>
                  <a:gd name="T6" fmla="*/ 8 w 15"/>
                  <a:gd name="T7" fmla="*/ 6 h 22"/>
                  <a:gd name="T8" fmla="*/ 6 w 15"/>
                  <a:gd name="T9" fmla="*/ 3 h 22"/>
                  <a:gd name="T10" fmla="*/ 6 w 15"/>
                  <a:gd name="T11" fmla="*/ 3 h 22"/>
                  <a:gd name="T12" fmla="*/ 6 w 15"/>
                  <a:gd name="T13" fmla="*/ 2 h 22"/>
                  <a:gd name="T14" fmla="*/ 3 w 15"/>
                  <a:gd name="T15" fmla="*/ 0 h 22"/>
                  <a:gd name="T16" fmla="*/ 1 w 15"/>
                  <a:gd name="T17" fmla="*/ 2 h 22"/>
                  <a:gd name="T18" fmla="*/ 0 w 15"/>
                  <a:gd name="T19" fmla="*/ 6 h 22"/>
                  <a:gd name="T20" fmla="*/ 1 w 15"/>
                  <a:gd name="T21" fmla="*/ 9 h 22"/>
                  <a:gd name="T22" fmla="*/ 1 w 15"/>
                  <a:gd name="T23" fmla="*/ 9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2">
                    <a:moveTo>
                      <a:pt x="1" y="17"/>
                    </a:moveTo>
                    <a:lnTo>
                      <a:pt x="1" y="17"/>
                    </a:lnTo>
                    <a:lnTo>
                      <a:pt x="5" y="22"/>
                    </a:lnTo>
                    <a:lnTo>
                      <a:pt x="15" y="11"/>
                    </a:lnTo>
                    <a:lnTo>
                      <a:pt x="11" y="6"/>
                    </a:lnTo>
                    <a:lnTo>
                      <a:pt x="11" y="4"/>
                    </a:lnTo>
                    <a:lnTo>
                      <a:pt x="6" y="0"/>
                    </a:lnTo>
                    <a:lnTo>
                      <a:pt x="1" y="4"/>
                    </a:lnTo>
                    <a:lnTo>
                      <a:pt x="0" y="11"/>
                    </a:lnTo>
                    <a:lnTo>
                      <a:pt x="1" y="18"/>
                    </a:lnTo>
                    <a:lnTo>
                      <a:pt x="1"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54" name="Freeform 158"/>
              <p:cNvSpPr>
                <a:spLocks/>
              </p:cNvSpPr>
              <p:nvPr/>
            </p:nvSpPr>
            <p:spPr bwMode="auto">
              <a:xfrm>
                <a:off x="2725" y="3679"/>
                <a:ext cx="7" cy="11"/>
              </a:xfrm>
              <a:custGeom>
                <a:avLst/>
                <a:gdLst>
                  <a:gd name="T0" fmla="*/ 0 w 13"/>
                  <a:gd name="T1" fmla="*/ 7 h 22"/>
                  <a:gd name="T2" fmla="*/ 0 w 13"/>
                  <a:gd name="T3" fmla="*/ 7 h 22"/>
                  <a:gd name="T4" fmla="*/ 2 w 13"/>
                  <a:gd name="T5" fmla="*/ 11 h 22"/>
                  <a:gd name="T6" fmla="*/ 7 w 13"/>
                  <a:gd name="T7" fmla="*/ 6 h 22"/>
                  <a:gd name="T8" fmla="*/ 5 w 13"/>
                  <a:gd name="T9" fmla="*/ 2 h 22"/>
                  <a:gd name="T10" fmla="*/ 5 w 13"/>
                  <a:gd name="T11" fmla="*/ 2 h 22"/>
                  <a:gd name="T12" fmla="*/ 5 w 13"/>
                  <a:gd name="T13" fmla="*/ 2 h 22"/>
                  <a:gd name="T14" fmla="*/ 4 w 13"/>
                  <a:gd name="T15" fmla="*/ 0 h 22"/>
                  <a:gd name="T16" fmla="*/ 2 w 13"/>
                  <a:gd name="T17" fmla="*/ 1 h 22"/>
                  <a:gd name="T18" fmla="*/ 0 w 13"/>
                  <a:gd name="T19" fmla="*/ 4 h 22"/>
                  <a:gd name="T20" fmla="*/ 0 w 13"/>
                  <a:gd name="T21" fmla="*/ 7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2">
                    <a:moveTo>
                      <a:pt x="0" y="14"/>
                    </a:moveTo>
                    <a:lnTo>
                      <a:pt x="0" y="14"/>
                    </a:lnTo>
                    <a:lnTo>
                      <a:pt x="3" y="22"/>
                    </a:lnTo>
                    <a:lnTo>
                      <a:pt x="13" y="11"/>
                    </a:lnTo>
                    <a:lnTo>
                      <a:pt x="10" y="3"/>
                    </a:lnTo>
                    <a:lnTo>
                      <a:pt x="7" y="0"/>
                    </a:lnTo>
                    <a:lnTo>
                      <a:pt x="3" y="2"/>
                    </a:lnTo>
                    <a:lnTo>
                      <a:pt x="0" y="7"/>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55" name="Freeform 159"/>
              <p:cNvSpPr>
                <a:spLocks/>
              </p:cNvSpPr>
              <p:nvPr/>
            </p:nvSpPr>
            <p:spPr bwMode="auto">
              <a:xfrm>
                <a:off x="2723" y="3676"/>
                <a:ext cx="7" cy="11"/>
              </a:xfrm>
              <a:custGeom>
                <a:avLst/>
                <a:gdLst>
                  <a:gd name="T0" fmla="*/ 0 w 15"/>
                  <a:gd name="T1" fmla="*/ 7 h 21"/>
                  <a:gd name="T2" fmla="*/ 1 w 15"/>
                  <a:gd name="T3" fmla="*/ 8 h 21"/>
                  <a:gd name="T4" fmla="*/ 2 w 15"/>
                  <a:gd name="T5" fmla="*/ 11 h 21"/>
                  <a:gd name="T6" fmla="*/ 7 w 15"/>
                  <a:gd name="T7" fmla="*/ 5 h 21"/>
                  <a:gd name="T8" fmla="*/ 6 w 15"/>
                  <a:gd name="T9" fmla="*/ 3 h 21"/>
                  <a:gd name="T10" fmla="*/ 6 w 15"/>
                  <a:gd name="T11" fmla="*/ 4 h 21"/>
                  <a:gd name="T12" fmla="*/ 6 w 15"/>
                  <a:gd name="T13" fmla="*/ 2 h 21"/>
                  <a:gd name="T14" fmla="*/ 3 w 15"/>
                  <a:gd name="T15" fmla="*/ 0 h 21"/>
                  <a:gd name="T16" fmla="*/ 1 w 15"/>
                  <a:gd name="T17" fmla="*/ 2 h 21"/>
                  <a:gd name="T18" fmla="*/ 0 w 15"/>
                  <a:gd name="T19" fmla="*/ 5 h 21"/>
                  <a:gd name="T20" fmla="*/ 1 w 15"/>
                  <a:gd name="T21" fmla="*/ 9 h 21"/>
                  <a:gd name="T22" fmla="*/ 0 w 15"/>
                  <a:gd name="T23" fmla="*/ 7 h 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1">
                    <a:moveTo>
                      <a:pt x="0" y="14"/>
                    </a:moveTo>
                    <a:lnTo>
                      <a:pt x="2" y="16"/>
                    </a:lnTo>
                    <a:lnTo>
                      <a:pt x="5" y="21"/>
                    </a:lnTo>
                    <a:lnTo>
                      <a:pt x="15" y="10"/>
                    </a:lnTo>
                    <a:lnTo>
                      <a:pt x="12" y="5"/>
                    </a:lnTo>
                    <a:lnTo>
                      <a:pt x="13" y="7"/>
                    </a:lnTo>
                    <a:lnTo>
                      <a:pt x="12" y="3"/>
                    </a:lnTo>
                    <a:lnTo>
                      <a:pt x="7" y="0"/>
                    </a:lnTo>
                    <a:lnTo>
                      <a:pt x="2" y="3"/>
                    </a:lnTo>
                    <a:lnTo>
                      <a:pt x="0" y="10"/>
                    </a:lnTo>
                    <a:lnTo>
                      <a:pt x="2" y="18"/>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56" name="Freeform 160"/>
              <p:cNvSpPr>
                <a:spLocks/>
              </p:cNvSpPr>
              <p:nvPr/>
            </p:nvSpPr>
            <p:spPr bwMode="auto">
              <a:xfrm>
                <a:off x="2722" y="3673"/>
                <a:ext cx="8" cy="10"/>
              </a:xfrm>
              <a:custGeom>
                <a:avLst/>
                <a:gdLst>
                  <a:gd name="T0" fmla="*/ 0 w 15"/>
                  <a:gd name="T1" fmla="*/ 7 h 20"/>
                  <a:gd name="T2" fmla="*/ 0 w 15"/>
                  <a:gd name="T3" fmla="*/ 7 h 20"/>
                  <a:gd name="T4" fmla="*/ 1 w 15"/>
                  <a:gd name="T5" fmla="*/ 10 h 20"/>
                  <a:gd name="T6" fmla="*/ 8 w 15"/>
                  <a:gd name="T7" fmla="*/ 7 h 20"/>
                  <a:gd name="T8" fmla="*/ 7 w 15"/>
                  <a:gd name="T9" fmla="*/ 3 h 20"/>
                  <a:gd name="T10" fmla="*/ 7 w 15"/>
                  <a:gd name="T11" fmla="*/ 3 h 20"/>
                  <a:gd name="T12" fmla="*/ 7 w 15"/>
                  <a:gd name="T13" fmla="*/ 4 h 20"/>
                  <a:gd name="T14" fmla="*/ 5 w 15"/>
                  <a:gd name="T15" fmla="*/ 1 h 20"/>
                  <a:gd name="T16" fmla="*/ 3 w 15"/>
                  <a:gd name="T17" fmla="*/ 0 h 20"/>
                  <a:gd name="T18" fmla="*/ 1 w 15"/>
                  <a:gd name="T19" fmla="*/ 2 h 20"/>
                  <a:gd name="T20" fmla="*/ 0 w 15"/>
                  <a:gd name="T21" fmla="*/ 6 h 20"/>
                  <a:gd name="T22" fmla="*/ 0 w 15"/>
                  <a:gd name="T23" fmla="*/ 7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0">
                    <a:moveTo>
                      <a:pt x="0" y="13"/>
                    </a:moveTo>
                    <a:lnTo>
                      <a:pt x="0" y="13"/>
                    </a:lnTo>
                    <a:lnTo>
                      <a:pt x="2" y="20"/>
                    </a:lnTo>
                    <a:lnTo>
                      <a:pt x="15" y="13"/>
                    </a:lnTo>
                    <a:lnTo>
                      <a:pt x="14" y="6"/>
                    </a:lnTo>
                    <a:lnTo>
                      <a:pt x="14" y="7"/>
                    </a:lnTo>
                    <a:lnTo>
                      <a:pt x="10" y="2"/>
                    </a:lnTo>
                    <a:lnTo>
                      <a:pt x="5" y="0"/>
                    </a:lnTo>
                    <a:lnTo>
                      <a:pt x="2" y="4"/>
                    </a:lnTo>
                    <a:lnTo>
                      <a:pt x="0" y="11"/>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57" name="Freeform 161"/>
              <p:cNvSpPr>
                <a:spLocks/>
              </p:cNvSpPr>
              <p:nvPr/>
            </p:nvSpPr>
            <p:spPr bwMode="auto">
              <a:xfrm>
                <a:off x="2721" y="3669"/>
                <a:ext cx="8" cy="10"/>
              </a:xfrm>
              <a:custGeom>
                <a:avLst/>
                <a:gdLst>
                  <a:gd name="T0" fmla="*/ 0 w 15"/>
                  <a:gd name="T1" fmla="*/ 7 h 20"/>
                  <a:gd name="T2" fmla="*/ 0 w 15"/>
                  <a:gd name="T3" fmla="*/ 7 h 20"/>
                  <a:gd name="T4" fmla="*/ 1 w 15"/>
                  <a:gd name="T5" fmla="*/ 10 h 20"/>
                  <a:gd name="T6" fmla="*/ 8 w 15"/>
                  <a:gd name="T7" fmla="*/ 7 h 20"/>
                  <a:gd name="T8" fmla="*/ 7 w 15"/>
                  <a:gd name="T9" fmla="*/ 3 h 20"/>
                  <a:gd name="T10" fmla="*/ 7 w 15"/>
                  <a:gd name="T11" fmla="*/ 3 h 20"/>
                  <a:gd name="T12" fmla="*/ 7 w 15"/>
                  <a:gd name="T13" fmla="*/ 4 h 20"/>
                  <a:gd name="T14" fmla="*/ 5 w 15"/>
                  <a:gd name="T15" fmla="*/ 1 h 20"/>
                  <a:gd name="T16" fmla="*/ 3 w 15"/>
                  <a:gd name="T17" fmla="*/ 0 h 20"/>
                  <a:gd name="T18" fmla="*/ 1 w 15"/>
                  <a:gd name="T19" fmla="*/ 2 h 20"/>
                  <a:gd name="T20" fmla="*/ 0 w 15"/>
                  <a:gd name="T21" fmla="*/ 6 h 20"/>
                  <a:gd name="T22" fmla="*/ 0 w 15"/>
                  <a:gd name="T23" fmla="*/ 7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0">
                    <a:moveTo>
                      <a:pt x="0" y="13"/>
                    </a:moveTo>
                    <a:lnTo>
                      <a:pt x="0" y="13"/>
                    </a:lnTo>
                    <a:lnTo>
                      <a:pt x="1" y="20"/>
                    </a:lnTo>
                    <a:lnTo>
                      <a:pt x="15" y="13"/>
                    </a:lnTo>
                    <a:lnTo>
                      <a:pt x="13" y="5"/>
                    </a:lnTo>
                    <a:lnTo>
                      <a:pt x="13" y="7"/>
                    </a:lnTo>
                    <a:lnTo>
                      <a:pt x="10" y="2"/>
                    </a:lnTo>
                    <a:lnTo>
                      <a:pt x="5" y="0"/>
                    </a:lnTo>
                    <a:lnTo>
                      <a:pt x="1" y="4"/>
                    </a:lnTo>
                    <a:lnTo>
                      <a:pt x="0" y="11"/>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58" name="Freeform 162"/>
              <p:cNvSpPr>
                <a:spLocks/>
              </p:cNvSpPr>
              <p:nvPr/>
            </p:nvSpPr>
            <p:spPr bwMode="auto">
              <a:xfrm>
                <a:off x="2720" y="3667"/>
                <a:ext cx="8" cy="9"/>
              </a:xfrm>
              <a:custGeom>
                <a:avLst/>
                <a:gdLst>
                  <a:gd name="T0" fmla="*/ 0 w 15"/>
                  <a:gd name="T1" fmla="*/ 5 h 19"/>
                  <a:gd name="T2" fmla="*/ 0 w 15"/>
                  <a:gd name="T3" fmla="*/ 6 h 19"/>
                  <a:gd name="T4" fmla="*/ 1 w 15"/>
                  <a:gd name="T5" fmla="*/ 9 h 19"/>
                  <a:gd name="T6" fmla="*/ 8 w 15"/>
                  <a:gd name="T7" fmla="*/ 5 h 19"/>
                  <a:gd name="T8" fmla="*/ 7 w 15"/>
                  <a:gd name="T9" fmla="*/ 3 h 19"/>
                  <a:gd name="T10" fmla="*/ 7 w 15"/>
                  <a:gd name="T11" fmla="*/ 5 h 19"/>
                  <a:gd name="T12" fmla="*/ 7 w 15"/>
                  <a:gd name="T13" fmla="*/ 3 h 19"/>
                  <a:gd name="T14" fmla="*/ 5 w 15"/>
                  <a:gd name="T15" fmla="*/ 0 h 19"/>
                  <a:gd name="T16" fmla="*/ 3 w 15"/>
                  <a:gd name="T17" fmla="*/ 0 h 19"/>
                  <a:gd name="T18" fmla="*/ 1 w 15"/>
                  <a:gd name="T19" fmla="*/ 3 h 19"/>
                  <a:gd name="T20" fmla="*/ 0 w 15"/>
                  <a:gd name="T21" fmla="*/ 6 h 19"/>
                  <a:gd name="T22" fmla="*/ 0 w 15"/>
                  <a:gd name="T23" fmla="*/ 5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19">
                    <a:moveTo>
                      <a:pt x="0" y="10"/>
                    </a:moveTo>
                    <a:lnTo>
                      <a:pt x="0" y="13"/>
                    </a:lnTo>
                    <a:lnTo>
                      <a:pt x="2" y="19"/>
                    </a:lnTo>
                    <a:lnTo>
                      <a:pt x="15" y="11"/>
                    </a:lnTo>
                    <a:lnTo>
                      <a:pt x="13" y="6"/>
                    </a:lnTo>
                    <a:lnTo>
                      <a:pt x="13" y="10"/>
                    </a:lnTo>
                    <a:lnTo>
                      <a:pt x="13" y="6"/>
                    </a:lnTo>
                    <a:lnTo>
                      <a:pt x="10" y="0"/>
                    </a:lnTo>
                    <a:lnTo>
                      <a:pt x="5" y="0"/>
                    </a:lnTo>
                    <a:lnTo>
                      <a:pt x="2" y="6"/>
                    </a:lnTo>
                    <a:lnTo>
                      <a:pt x="0" y="13"/>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59" name="Freeform 163"/>
              <p:cNvSpPr>
                <a:spLocks/>
              </p:cNvSpPr>
              <p:nvPr/>
            </p:nvSpPr>
            <p:spPr bwMode="auto">
              <a:xfrm>
                <a:off x="2720" y="3668"/>
                <a:ext cx="7" cy="3"/>
              </a:xfrm>
              <a:custGeom>
                <a:avLst/>
                <a:gdLst>
                  <a:gd name="T0" fmla="*/ 4 w 13"/>
                  <a:gd name="T1" fmla="*/ 0 h 8"/>
                  <a:gd name="T2" fmla="*/ 0 w 13"/>
                  <a:gd name="T3" fmla="*/ 0 h 8"/>
                  <a:gd name="T4" fmla="*/ 0 w 13"/>
                  <a:gd name="T5" fmla="*/ 3 h 8"/>
                  <a:gd name="T6" fmla="*/ 7 w 13"/>
                  <a:gd name="T7" fmla="*/ 3 h 8"/>
                  <a:gd name="T8" fmla="*/ 7 w 13"/>
                  <a:gd name="T9" fmla="*/ 0 h 8"/>
                  <a:gd name="T10" fmla="*/ 4 w 1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8">
                    <a:moveTo>
                      <a:pt x="7" y="0"/>
                    </a:moveTo>
                    <a:lnTo>
                      <a:pt x="0" y="0"/>
                    </a:lnTo>
                    <a:lnTo>
                      <a:pt x="0" y="8"/>
                    </a:lnTo>
                    <a:lnTo>
                      <a:pt x="13" y="8"/>
                    </a:lnTo>
                    <a:lnTo>
                      <a:pt x="13" y="0"/>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60" name="Freeform 164"/>
              <p:cNvSpPr>
                <a:spLocks/>
              </p:cNvSpPr>
              <p:nvPr/>
            </p:nvSpPr>
            <p:spPr bwMode="auto">
              <a:xfrm>
                <a:off x="2720" y="3663"/>
                <a:ext cx="7" cy="5"/>
              </a:xfrm>
              <a:custGeom>
                <a:avLst/>
                <a:gdLst>
                  <a:gd name="T0" fmla="*/ 7 w 13"/>
                  <a:gd name="T1" fmla="*/ 5 h 9"/>
                  <a:gd name="T2" fmla="*/ 6 w 13"/>
                  <a:gd name="T3" fmla="*/ 2 h 9"/>
                  <a:gd name="T4" fmla="*/ 4 w 13"/>
                  <a:gd name="T5" fmla="*/ 0 h 9"/>
                  <a:gd name="T6" fmla="*/ 1 w 13"/>
                  <a:gd name="T7" fmla="*/ 2 h 9"/>
                  <a:gd name="T8" fmla="*/ 0 w 13"/>
                  <a:gd name="T9" fmla="*/ 5 h 9"/>
                  <a:gd name="T10" fmla="*/ 7 w 13"/>
                  <a:gd name="T11" fmla="*/ 5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
                    <a:moveTo>
                      <a:pt x="13" y="9"/>
                    </a:moveTo>
                    <a:lnTo>
                      <a:pt x="12" y="4"/>
                    </a:lnTo>
                    <a:lnTo>
                      <a:pt x="7" y="0"/>
                    </a:lnTo>
                    <a:lnTo>
                      <a:pt x="2" y="4"/>
                    </a:lnTo>
                    <a:lnTo>
                      <a:pt x="0" y="9"/>
                    </a:lnTo>
                    <a:lnTo>
                      <a:pt x="13"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61" name="Freeform 165"/>
              <p:cNvSpPr>
                <a:spLocks/>
              </p:cNvSpPr>
              <p:nvPr/>
            </p:nvSpPr>
            <p:spPr bwMode="auto">
              <a:xfrm>
                <a:off x="2786" y="3627"/>
                <a:ext cx="4" cy="9"/>
              </a:xfrm>
              <a:custGeom>
                <a:avLst/>
                <a:gdLst>
                  <a:gd name="T0" fmla="*/ 4 w 7"/>
                  <a:gd name="T1" fmla="*/ 0 h 18"/>
                  <a:gd name="T2" fmla="*/ 1 w 7"/>
                  <a:gd name="T3" fmla="*/ 2 h 18"/>
                  <a:gd name="T4" fmla="*/ 0 w 7"/>
                  <a:gd name="T5" fmla="*/ 5 h 18"/>
                  <a:gd name="T6" fmla="*/ 1 w 7"/>
                  <a:gd name="T7" fmla="*/ 7 h 18"/>
                  <a:gd name="T8" fmla="*/ 4 w 7"/>
                  <a:gd name="T9" fmla="*/ 9 h 18"/>
                  <a:gd name="T10" fmla="*/ 4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7" y="0"/>
                    </a:moveTo>
                    <a:lnTo>
                      <a:pt x="2" y="4"/>
                    </a:lnTo>
                    <a:lnTo>
                      <a:pt x="0" y="9"/>
                    </a:lnTo>
                    <a:lnTo>
                      <a:pt x="2" y="14"/>
                    </a:lnTo>
                    <a:lnTo>
                      <a:pt x="7" y="18"/>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62" name="Freeform 166"/>
              <p:cNvSpPr>
                <a:spLocks/>
              </p:cNvSpPr>
              <p:nvPr/>
            </p:nvSpPr>
            <p:spPr bwMode="auto">
              <a:xfrm>
                <a:off x="2790" y="3627"/>
                <a:ext cx="21" cy="9"/>
              </a:xfrm>
              <a:custGeom>
                <a:avLst/>
                <a:gdLst>
                  <a:gd name="T0" fmla="*/ 18 w 41"/>
                  <a:gd name="T1" fmla="*/ 0 h 18"/>
                  <a:gd name="T2" fmla="*/ 18 w 41"/>
                  <a:gd name="T3" fmla="*/ 0 h 18"/>
                  <a:gd name="T4" fmla="*/ 0 w 41"/>
                  <a:gd name="T5" fmla="*/ 0 h 18"/>
                  <a:gd name="T6" fmla="*/ 0 w 41"/>
                  <a:gd name="T7" fmla="*/ 9 h 18"/>
                  <a:gd name="T8" fmla="*/ 18 w 41"/>
                  <a:gd name="T9" fmla="*/ 9 h 18"/>
                  <a:gd name="T10" fmla="*/ 18 w 41"/>
                  <a:gd name="T11" fmla="*/ 9 h 18"/>
                  <a:gd name="T12" fmla="*/ 18 w 41"/>
                  <a:gd name="T13" fmla="*/ 9 h 18"/>
                  <a:gd name="T14" fmla="*/ 20 w 41"/>
                  <a:gd name="T15" fmla="*/ 7 h 18"/>
                  <a:gd name="T16" fmla="*/ 21 w 41"/>
                  <a:gd name="T17" fmla="*/ 5 h 18"/>
                  <a:gd name="T18" fmla="*/ 20 w 41"/>
                  <a:gd name="T19" fmla="*/ 2 h 18"/>
                  <a:gd name="T20" fmla="*/ 18 w 41"/>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1" h="18">
                    <a:moveTo>
                      <a:pt x="35" y="0"/>
                    </a:moveTo>
                    <a:lnTo>
                      <a:pt x="35" y="0"/>
                    </a:lnTo>
                    <a:lnTo>
                      <a:pt x="0" y="0"/>
                    </a:lnTo>
                    <a:lnTo>
                      <a:pt x="0" y="18"/>
                    </a:lnTo>
                    <a:lnTo>
                      <a:pt x="35" y="18"/>
                    </a:lnTo>
                    <a:lnTo>
                      <a:pt x="40" y="14"/>
                    </a:lnTo>
                    <a:lnTo>
                      <a:pt x="41" y="9"/>
                    </a:lnTo>
                    <a:lnTo>
                      <a:pt x="40" y="4"/>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63" name="Freeform 167"/>
              <p:cNvSpPr>
                <a:spLocks/>
              </p:cNvSpPr>
              <p:nvPr/>
            </p:nvSpPr>
            <p:spPr bwMode="auto">
              <a:xfrm>
                <a:off x="2807" y="3627"/>
                <a:ext cx="20" cy="9"/>
              </a:xfrm>
              <a:custGeom>
                <a:avLst/>
                <a:gdLst>
                  <a:gd name="T0" fmla="*/ 17 w 40"/>
                  <a:gd name="T1" fmla="*/ 0 h 18"/>
                  <a:gd name="T2" fmla="*/ 17 w 40"/>
                  <a:gd name="T3" fmla="*/ 0 h 18"/>
                  <a:gd name="T4" fmla="*/ 0 w 40"/>
                  <a:gd name="T5" fmla="*/ 0 h 18"/>
                  <a:gd name="T6" fmla="*/ 0 w 40"/>
                  <a:gd name="T7" fmla="*/ 9 h 18"/>
                  <a:gd name="T8" fmla="*/ 17 w 40"/>
                  <a:gd name="T9" fmla="*/ 9 h 18"/>
                  <a:gd name="T10" fmla="*/ 17 w 40"/>
                  <a:gd name="T11" fmla="*/ 9 h 18"/>
                  <a:gd name="T12" fmla="*/ 17 w 40"/>
                  <a:gd name="T13" fmla="*/ 9 h 18"/>
                  <a:gd name="T14" fmla="*/ 19 w 40"/>
                  <a:gd name="T15" fmla="*/ 7 h 18"/>
                  <a:gd name="T16" fmla="*/ 20 w 40"/>
                  <a:gd name="T17" fmla="*/ 5 h 18"/>
                  <a:gd name="T18" fmla="*/ 19 w 40"/>
                  <a:gd name="T19" fmla="*/ 2 h 18"/>
                  <a:gd name="T20" fmla="*/ 17 w 4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33" y="0"/>
                    </a:moveTo>
                    <a:lnTo>
                      <a:pt x="33" y="0"/>
                    </a:lnTo>
                    <a:lnTo>
                      <a:pt x="0" y="0"/>
                    </a:lnTo>
                    <a:lnTo>
                      <a:pt x="0" y="18"/>
                    </a:lnTo>
                    <a:lnTo>
                      <a:pt x="33" y="18"/>
                    </a:lnTo>
                    <a:lnTo>
                      <a:pt x="38" y="14"/>
                    </a:lnTo>
                    <a:lnTo>
                      <a:pt x="40" y="9"/>
                    </a:lnTo>
                    <a:lnTo>
                      <a:pt x="38" y="4"/>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64" name="Freeform 168"/>
              <p:cNvSpPr>
                <a:spLocks/>
              </p:cNvSpPr>
              <p:nvPr/>
            </p:nvSpPr>
            <p:spPr bwMode="auto">
              <a:xfrm>
                <a:off x="2824" y="3627"/>
                <a:ext cx="20" cy="9"/>
              </a:xfrm>
              <a:custGeom>
                <a:avLst/>
                <a:gdLst>
                  <a:gd name="T0" fmla="*/ 17 w 40"/>
                  <a:gd name="T1" fmla="*/ 0 h 18"/>
                  <a:gd name="T2" fmla="*/ 17 w 40"/>
                  <a:gd name="T3" fmla="*/ 0 h 18"/>
                  <a:gd name="T4" fmla="*/ 0 w 40"/>
                  <a:gd name="T5" fmla="*/ 0 h 18"/>
                  <a:gd name="T6" fmla="*/ 0 w 40"/>
                  <a:gd name="T7" fmla="*/ 9 h 18"/>
                  <a:gd name="T8" fmla="*/ 17 w 40"/>
                  <a:gd name="T9" fmla="*/ 9 h 18"/>
                  <a:gd name="T10" fmla="*/ 17 w 40"/>
                  <a:gd name="T11" fmla="*/ 9 h 18"/>
                  <a:gd name="T12" fmla="*/ 17 w 40"/>
                  <a:gd name="T13" fmla="*/ 9 h 18"/>
                  <a:gd name="T14" fmla="*/ 20 w 40"/>
                  <a:gd name="T15" fmla="*/ 7 h 18"/>
                  <a:gd name="T16" fmla="*/ 20 w 40"/>
                  <a:gd name="T17" fmla="*/ 5 h 18"/>
                  <a:gd name="T18" fmla="*/ 20 w 40"/>
                  <a:gd name="T19" fmla="*/ 2 h 18"/>
                  <a:gd name="T20" fmla="*/ 17 w 4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34" y="0"/>
                    </a:moveTo>
                    <a:lnTo>
                      <a:pt x="34" y="0"/>
                    </a:lnTo>
                    <a:lnTo>
                      <a:pt x="0" y="0"/>
                    </a:lnTo>
                    <a:lnTo>
                      <a:pt x="0" y="18"/>
                    </a:lnTo>
                    <a:lnTo>
                      <a:pt x="34" y="18"/>
                    </a:lnTo>
                    <a:lnTo>
                      <a:pt x="39" y="14"/>
                    </a:lnTo>
                    <a:lnTo>
                      <a:pt x="40" y="9"/>
                    </a:lnTo>
                    <a:lnTo>
                      <a:pt x="39" y="4"/>
                    </a:lnTo>
                    <a:lnTo>
                      <a:pt x="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65" name="Freeform 169"/>
              <p:cNvSpPr>
                <a:spLocks/>
              </p:cNvSpPr>
              <p:nvPr/>
            </p:nvSpPr>
            <p:spPr bwMode="auto">
              <a:xfrm>
                <a:off x="2841" y="3627"/>
                <a:ext cx="21" cy="9"/>
              </a:xfrm>
              <a:custGeom>
                <a:avLst/>
                <a:gdLst>
                  <a:gd name="T0" fmla="*/ 18 w 41"/>
                  <a:gd name="T1" fmla="*/ 0 h 18"/>
                  <a:gd name="T2" fmla="*/ 18 w 41"/>
                  <a:gd name="T3" fmla="*/ 0 h 18"/>
                  <a:gd name="T4" fmla="*/ 0 w 41"/>
                  <a:gd name="T5" fmla="*/ 0 h 18"/>
                  <a:gd name="T6" fmla="*/ 0 w 41"/>
                  <a:gd name="T7" fmla="*/ 9 h 18"/>
                  <a:gd name="T8" fmla="*/ 18 w 41"/>
                  <a:gd name="T9" fmla="*/ 9 h 18"/>
                  <a:gd name="T10" fmla="*/ 18 w 41"/>
                  <a:gd name="T11" fmla="*/ 9 h 18"/>
                  <a:gd name="T12" fmla="*/ 18 w 41"/>
                  <a:gd name="T13" fmla="*/ 9 h 18"/>
                  <a:gd name="T14" fmla="*/ 20 w 41"/>
                  <a:gd name="T15" fmla="*/ 7 h 18"/>
                  <a:gd name="T16" fmla="*/ 21 w 41"/>
                  <a:gd name="T17" fmla="*/ 5 h 18"/>
                  <a:gd name="T18" fmla="*/ 20 w 41"/>
                  <a:gd name="T19" fmla="*/ 2 h 18"/>
                  <a:gd name="T20" fmla="*/ 18 w 41"/>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1" h="18">
                    <a:moveTo>
                      <a:pt x="35" y="0"/>
                    </a:moveTo>
                    <a:lnTo>
                      <a:pt x="35" y="0"/>
                    </a:lnTo>
                    <a:lnTo>
                      <a:pt x="0" y="0"/>
                    </a:lnTo>
                    <a:lnTo>
                      <a:pt x="0" y="18"/>
                    </a:lnTo>
                    <a:lnTo>
                      <a:pt x="35" y="18"/>
                    </a:lnTo>
                    <a:lnTo>
                      <a:pt x="40" y="14"/>
                    </a:lnTo>
                    <a:lnTo>
                      <a:pt x="41" y="9"/>
                    </a:lnTo>
                    <a:lnTo>
                      <a:pt x="40" y="4"/>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66" name="Freeform 170"/>
              <p:cNvSpPr>
                <a:spLocks/>
              </p:cNvSpPr>
              <p:nvPr/>
            </p:nvSpPr>
            <p:spPr bwMode="auto">
              <a:xfrm>
                <a:off x="2858" y="3627"/>
                <a:ext cx="20" cy="9"/>
              </a:xfrm>
              <a:custGeom>
                <a:avLst/>
                <a:gdLst>
                  <a:gd name="T0" fmla="*/ 17 w 40"/>
                  <a:gd name="T1" fmla="*/ 0 h 18"/>
                  <a:gd name="T2" fmla="*/ 17 w 40"/>
                  <a:gd name="T3" fmla="*/ 0 h 18"/>
                  <a:gd name="T4" fmla="*/ 0 w 40"/>
                  <a:gd name="T5" fmla="*/ 0 h 18"/>
                  <a:gd name="T6" fmla="*/ 0 w 40"/>
                  <a:gd name="T7" fmla="*/ 9 h 18"/>
                  <a:gd name="T8" fmla="*/ 17 w 40"/>
                  <a:gd name="T9" fmla="*/ 9 h 18"/>
                  <a:gd name="T10" fmla="*/ 17 w 40"/>
                  <a:gd name="T11" fmla="*/ 9 h 18"/>
                  <a:gd name="T12" fmla="*/ 17 w 40"/>
                  <a:gd name="T13" fmla="*/ 9 h 18"/>
                  <a:gd name="T14" fmla="*/ 19 w 40"/>
                  <a:gd name="T15" fmla="*/ 7 h 18"/>
                  <a:gd name="T16" fmla="*/ 20 w 40"/>
                  <a:gd name="T17" fmla="*/ 5 h 18"/>
                  <a:gd name="T18" fmla="*/ 19 w 40"/>
                  <a:gd name="T19" fmla="*/ 2 h 18"/>
                  <a:gd name="T20" fmla="*/ 17 w 4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33" y="0"/>
                    </a:moveTo>
                    <a:lnTo>
                      <a:pt x="33" y="0"/>
                    </a:lnTo>
                    <a:lnTo>
                      <a:pt x="0" y="0"/>
                    </a:lnTo>
                    <a:lnTo>
                      <a:pt x="0" y="18"/>
                    </a:lnTo>
                    <a:lnTo>
                      <a:pt x="33" y="18"/>
                    </a:lnTo>
                    <a:lnTo>
                      <a:pt x="38" y="14"/>
                    </a:lnTo>
                    <a:lnTo>
                      <a:pt x="40" y="9"/>
                    </a:lnTo>
                    <a:lnTo>
                      <a:pt x="38" y="4"/>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67" name="Freeform 171"/>
              <p:cNvSpPr>
                <a:spLocks/>
              </p:cNvSpPr>
              <p:nvPr/>
            </p:nvSpPr>
            <p:spPr bwMode="auto">
              <a:xfrm>
                <a:off x="2875" y="3627"/>
                <a:ext cx="20" cy="9"/>
              </a:xfrm>
              <a:custGeom>
                <a:avLst/>
                <a:gdLst>
                  <a:gd name="T0" fmla="*/ 17 w 40"/>
                  <a:gd name="T1" fmla="*/ 0 h 18"/>
                  <a:gd name="T2" fmla="*/ 17 w 40"/>
                  <a:gd name="T3" fmla="*/ 0 h 18"/>
                  <a:gd name="T4" fmla="*/ 0 w 40"/>
                  <a:gd name="T5" fmla="*/ 0 h 18"/>
                  <a:gd name="T6" fmla="*/ 0 w 40"/>
                  <a:gd name="T7" fmla="*/ 9 h 18"/>
                  <a:gd name="T8" fmla="*/ 17 w 40"/>
                  <a:gd name="T9" fmla="*/ 9 h 18"/>
                  <a:gd name="T10" fmla="*/ 17 w 40"/>
                  <a:gd name="T11" fmla="*/ 9 h 18"/>
                  <a:gd name="T12" fmla="*/ 17 w 40"/>
                  <a:gd name="T13" fmla="*/ 9 h 18"/>
                  <a:gd name="T14" fmla="*/ 20 w 40"/>
                  <a:gd name="T15" fmla="*/ 7 h 18"/>
                  <a:gd name="T16" fmla="*/ 20 w 40"/>
                  <a:gd name="T17" fmla="*/ 5 h 18"/>
                  <a:gd name="T18" fmla="*/ 20 w 40"/>
                  <a:gd name="T19" fmla="*/ 2 h 18"/>
                  <a:gd name="T20" fmla="*/ 17 w 4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34" y="0"/>
                    </a:moveTo>
                    <a:lnTo>
                      <a:pt x="34" y="0"/>
                    </a:lnTo>
                    <a:lnTo>
                      <a:pt x="0" y="0"/>
                    </a:lnTo>
                    <a:lnTo>
                      <a:pt x="0" y="18"/>
                    </a:lnTo>
                    <a:lnTo>
                      <a:pt x="34" y="18"/>
                    </a:lnTo>
                    <a:lnTo>
                      <a:pt x="39" y="14"/>
                    </a:lnTo>
                    <a:lnTo>
                      <a:pt x="40" y="9"/>
                    </a:lnTo>
                    <a:lnTo>
                      <a:pt x="39" y="4"/>
                    </a:lnTo>
                    <a:lnTo>
                      <a:pt x="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68" name="Freeform 172"/>
              <p:cNvSpPr>
                <a:spLocks/>
              </p:cNvSpPr>
              <p:nvPr/>
            </p:nvSpPr>
            <p:spPr bwMode="auto">
              <a:xfrm>
                <a:off x="2892" y="3627"/>
                <a:ext cx="20" cy="9"/>
              </a:xfrm>
              <a:custGeom>
                <a:avLst/>
                <a:gdLst>
                  <a:gd name="T0" fmla="*/ 17 w 40"/>
                  <a:gd name="T1" fmla="*/ 0 h 18"/>
                  <a:gd name="T2" fmla="*/ 17 w 40"/>
                  <a:gd name="T3" fmla="*/ 0 h 18"/>
                  <a:gd name="T4" fmla="*/ 0 w 40"/>
                  <a:gd name="T5" fmla="*/ 0 h 18"/>
                  <a:gd name="T6" fmla="*/ 0 w 40"/>
                  <a:gd name="T7" fmla="*/ 9 h 18"/>
                  <a:gd name="T8" fmla="*/ 17 w 40"/>
                  <a:gd name="T9" fmla="*/ 9 h 18"/>
                  <a:gd name="T10" fmla="*/ 17 w 40"/>
                  <a:gd name="T11" fmla="*/ 9 h 18"/>
                  <a:gd name="T12" fmla="*/ 17 w 40"/>
                  <a:gd name="T13" fmla="*/ 9 h 18"/>
                  <a:gd name="T14" fmla="*/ 19 w 40"/>
                  <a:gd name="T15" fmla="*/ 7 h 18"/>
                  <a:gd name="T16" fmla="*/ 20 w 40"/>
                  <a:gd name="T17" fmla="*/ 5 h 18"/>
                  <a:gd name="T18" fmla="*/ 19 w 40"/>
                  <a:gd name="T19" fmla="*/ 2 h 18"/>
                  <a:gd name="T20" fmla="*/ 17 w 4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33" y="0"/>
                    </a:moveTo>
                    <a:lnTo>
                      <a:pt x="33" y="0"/>
                    </a:lnTo>
                    <a:lnTo>
                      <a:pt x="0" y="0"/>
                    </a:lnTo>
                    <a:lnTo>
                      <a:pt x="0" y="18"/>
                    </a:lnTo>
                    <a:lnTo>
                      <a:pt x="33" y="18"/>
                    </a:lnTo>
                    <a:lnTo>
                      <a:pt x="38" y="14"/>
                    </a:lnTo>
                    <a:lnTo>
                      <a:pt x="40" y="9"/>
                    </a:lnTo>
                    <a:lnTo>
                      <a:pt x="38" y="4"/>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69" name="Freeform 173"/>
              <p:cNvSpPr>
                <a:spLocks/>
              </p:cNvSpPr>
              <p:nvPr/>
            </p:nvSpPr>
            <p:spPr bwMode="auto">
              <a:xfrm>
                <a:off x="2908" y="3627"/>
                <a:ext cx="21" cy="9"/>
              </a:xfrm>
              <a:custGeom>
                <a:avLst/>
                <a:gdLst>
                  <a:gd name="T0" fmla="*/ 17 w 40"/>
                  <a:gd name="T1" fmla="*/ 0 h 18"/>
                  <a:gd name="T2" fmla="*/ 17 w 40"/>
                  <a:gd name="T3" fmla="*/ 0 h 18"/>
                  <a:gd name="T4" fmla="*/ 0 w 40"/>
                  <a:gd name="T5" fmla="*/ 0 h 18"/>
                  <a:gd name="T6" fmla="*/ 0 w 40"/>
                  <a:gd name="T7" fmla="*/ 9 h 18"/>
                  <a:gd name="T8" fmla="*/ 17 w 40"/>
                  <a:gd name="T9" fmla="*/ 9 h 18"/>
                  <a:gd name="T10" fmla="*/ 17 w 40"/>
                  <a:gd name="T11" fmla="*/ 9 h 18"/>
                  <a:gd name="T12" fmla="*/ 17 w 40"/>
                  <a:gd name="T13" fmla="*/ 9 h 18"/>
                  <a:gd name="T14" fmla="*/ 20 w 40"/>
                  <a:gd name="T15" fmla="*/ 7 h 18"/>
                  <a:gd name="T16" fmla="*/ 21 w 40"/>
                  <a:gd name="T17" fmla="*/ 5 h 18"/>
                  <a:gd name="T18" fmla="*/ 20 w 40"/>
                  <a:gd name="T19" fmla="*/ 2 h 18"/>
                  <a:gd name="T20" fmla="*/ 17 w 4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33" y="0"/>
                    </a:moveTo>
                    <a:lnTo>
                      <a:pt x="33" y="0"/>
                    </a:lnTo>
                    <a:lnTo>
                      <a:pt x="0" y="0"/>
                    </a:lnTo>
                    <a:lnTo>
                      <a:pt x="0" y="18"/>
                    </a:lnTo>
                    <a:lnTo>
                      <a:pt x="33" y="18"/>
                    </a:lnTo>
                    <a:lnTo>
                      <a:pt x="38" y="14"/>
                    </a:lnTo>
                    <a:lnTo>
                      <a:pt x="40" y="9"/>
                    </a:lnTo>
                    <a:lnTo>
                      <a:pt x="38" y="4"/>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70" name="Freeform 174"/>
              <p:cNvSpPr>
                <a:spLocks/>
              </p:cNvSpPr>
              <p:nvPr/>
            </p:nvSpPr>
            <p:spPr bwMode="auto">
              <a:xfrm>
                <a:off x="2925" y="3627"/>
                <a:ext cx="21" cy="9"/>
              </a:xfrm>
              <a:custGeom>
                <a:avLst/>
                <a:gdLst>
                  <a:gd name="T0" fmla="*/ 18 w 42"/>
                  <a:gd name="T1" fmla="*/ 0 h 18"/>
                  <a:gd name="T2" fmla="*/ 18 w 42"/>
                  <a:gd name="T3" fmla="*/ 0 h 18"/>
                  <a:gd name="T4" fmla="*/ 0 w 42"/>
                  <a:gd name="T5" fmla="*/ 0 h 18"/>
                  <a:gd name="T6" fmla="*/ 0 w 42"/>
                  <a:gd name="T7" fmla="*/ 9 h 18"/>
                  <a:gd name="T8" fmla="*/ 18 w 42"/>
                  <a:gd name="T9" fmla="*/ 9 h 18"/>
                  <a:gd name="T10" fmla="*/ 18 w 42"/>
                  <a:gd name="T11" fmla="*/ 9 h 18"/>
                  <a:gd name="T12" fmla="*/ 18 w 42"/>
                  <a:gd name="T13" fmla="*/ 9 h 18"/>
                  <a:gd name="T14" fmla="*/ 20 w 42"/>
                  <a:gd name="T15" fmla="*/ 7 h 18"/>
                  <a:gd name="T16" fmla="*/ 21 w 42"/>
                  <a:gd name="T17" fmla="*/ 5 h 18"/>
                  <a:gd name="T18" fmla="*/ 20 w 42"/>
                  <a:gd name="T19" fmla="*/ 2 h 18"/>
                  <a:gd name="T20" fmla="*/ 18 w 42"/>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35" y="0"/>
                    </a:moveTo>
                    <a:lnTo>
                      <a:pt x="35" y="0"/>
                    </a:lnTo>
                    <a:lnTo>
                      <a:pt x="0" y="0"/>
                    </a:lnTo>
                    <a:lnTo>
                      <a:pt x="0" y="18"/>
                    </a:lnTo>
                    <a:lnTo>
                      <a:pt x="35" y="18"/>
                    </a:lnTo>
                    <a:lnTo>
                      <a:pt x="40" y="14"/>
                    </a:lnTo>
                    <a:lnTo>
                      <a:pt x="42" y="9"/>
                    </a:lnTo>
                    <a:lnTo>
                      <a:pt x="40" y="4"/>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71" name="Freeform 175"/>
              <p:cNvSpPr>
                <a:spLocks/>
              </p:cNvSpPr>
              <p:nvPr/>
            </p:nvSpPr>
            <p:spPr bwMode="auto">
              <a:xfrm>
                <a:off x="2943" y="3627"/>
                <a:ext cx="20" cy="9"/>
              </a:xfrm>
              <a:custGeom>
                <a:avLst/>
                <a:gdLst>
                  <a:gd name="T0" fmla="*/ 17 w 41"/>
                  <a:gd name="T1" fmla="*/ 0 h 18"/>
                  <a:gd name="T2" fmla="*/ 17 w 41"/>
                  <a:gd name="T3" fmla="*/ 0 h 18"/>
                  <a:gd name="T4" fmla="*/ 0 w 41"/>
                  <a:gd name="T5" fmla="*/ 0 h 18"/>
                  <a:gd name="T6" fmla="*/ 0 w 41"/>
                  <a:gd name="T7" fmla="*/ 9 h 18"/>
                  <a:gd name="T8" fmla="*/ 17 w 41"/>
                  <a:gd name="T9" fmla="*/ 9 h 18"/>
                  <a:gd name="T10" fmla="*/ 17 w 41"/>
                  <a:gd name="T11" fmla="*/ 9 h 18"/>
                  <a:gd name="T12" fmla="*/ 17 w 41"/>
                  <a:gd name="T13" fmla="*/ 9 h 18"/>
                  <a:gd name="T14" fmla="*/ 19 w 41"/>
                  <a:gd name="T15" fmla="*/ 7 h 18"/>
                  <a:gd name="T16" fmla="*/ 20 w 41"/>
                  <a:gd name="T17" fmla="*/ 5 h 18"/>
                  <a:gd name="T18" fmla="*/ 19 w 41"/>
                  <a:gd name="T19" fmla="*/ 2 h 18"/>
                  <a:gd name="T20" fmla="*/ 17 w 41"/>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1" h="18">
                    <a:moveTo>
                      <a:pt x="34" y="0"/>
                    </a:moveTo>
                    <a:lnTo>
                      <a:pt x="34" y="0"/>
                    </a:lnTo>
                    <a:lnTo>
                      <a:pt x="0" y="0"/>
                    </a:lnTo>
                    <a:lnTo>
                      <a:pt x="0" y="18"/>
                    </a:lnTo>
                    <a:lnTo>
                      <a:pt x="34" y="18"/>
                    </a:lnTo>
                    <a:lnTo>
                      <a:pt x="39" y="14"/>
                    </a:lnTo>
                    <a:lnTo>
                      <a:pt x="41" y="9"/>
                    </a:lnTo>
                    <a:lnTo>
                      <a:pt x="39" y="4"/>
                    </a:lnTo>
                    <a:lnTo>
                      <a:pt x="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72" name="Freeform 176"/>
              <p:cNvSpPr>
                <a:spLocks/>
              </p:cNvSpPr>
              <p:nvPr/>
            </p:nvSpPr>
            <p:spPr bwMode="auto">
              <a:xfrm>
                <a:off x="2959" y="3627"/>
                <a:ext cx="20" cy="9"/>
              </a:xfrm>
              <a:custGeom>
                <a:avLst/>
                <a:gdLst>
                  <a:gd name="T0" fmla="*/ 17 w 40"/>
                  <a:gd name="T1" fmla="*/ 0 h 18"/>
                  <a:gd name="T2" fmla="*/ 17 w 40"/>
                  <a:gd name="T3" fmla="*/ 0 h 18"/>
                  <a:gd name="T4" fmla="*/ 0 w 40"/>
                  <a:gd name="T5" fmla="*/ 0 h 18"/>
                  <a:gd name="T6" fmla="*/ 0 w 40"/>
                  <a:gd name="T7" fmla="*/ 9 h 18"/>
                  <a:gd name="T8" fmla="*/ 17 w 40"/>
                  <a:gd name="T9" fmla="*/ 9 h 18"/>
                  <a:gd name="T10" fmla="*/ 17 w 40"/>
                  <a:gd name="T11" fmla="*/ 9 h 18"/>
                  <a:gd name="T12" fmla="*/ 17 w 40"/>
                  <a:gd name="T13" fmla="*/ 9 h 18"/>
                  <a:gd name="T14" fmla="*/ 19 w 40"/>
                  <a:gd name="T15" fmla="*/ 7 h 18"/>
                  <a:gd name="T16" fmla="*/ 20 w 40"/>
                  <a:gd name="T17" fmla="*/ 5 h 18"/>
                  <a:gd name="T18" fmla="*/ 19 w 40"/>
                  <a:gd name="T19" fmla="*/ 2 h 18"/>
                  <a:gd name="T20" fmla="*/ 17 w 4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33" y="0"/>
                    </a:moveTo>
                    <a:lnTo>
                      <a:pt x="33" y="0"/>
                    </a:lnTo>
                    <a:lnTo>
                      <a:pt x="0" y="0"/>
                    </a:lnTo>
                    <a:lnTo>
                      <a:pt x="0" y="18"/>
                    </a:lnTo>
                    <a:lnTo>
                      <a:pt x="33" y="18"/>
                    </a:lnTo>
                    <a:lnTo>
                      <a:pt x="38" y="14"/>
                    </a:lnTo>
                    <a:lnTo>
                      <a:pt x="40" y="9"/>
                    </a:lnTo>
                    <a:lnTo>
                      <a:pt x="38" y="4"/>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73" name="Freeform 177"/>
              <p:cNvSpPr>
                <a:spLocks/>
              </p:cNvSpPr>
              <p:nvPr/>
            </p:nvSpPr>
            <p:spPr bwMode="auto">
              <a:xfrm>
                <a:off x="2976" y="3627"/>
                <a:ext cx="20" cy="9"/>
              </a:xfrm>
              <a:custGeom>
                <a:avLst/>
                <a:gdLst>
                  <a:gd name="T0" fmla="*/ 17 w 40"/>
                  <a:gd name="T1" fmla="*/ 0 h 18"/>
                  <a:gd name="T2" fmla="*/ 17 w 40"/>
                  <a:gd name="T3" fmla="*/ 0 h 18"/>
                  <a:gd name="T4" fmla="*/ 0 w 40"/>
                  <a:gd name="T5" fmla="*/ 0 h 18"/>
                  <a:gd name="T6" fmla="*/ 0 w 40"/>
                  <a:gd name="T7" fmla="*/ 9 h 18"/>
                  <a:gd name="T8" fmla="*/ 17 w 40"/>
                  <a:gd name="T9" fmla="*/ 9 h 18"/>
                  <a:gd name="T10" fmla="*/ 17 w 40"/>
                  <a:gd name="T11" fmla="*/ 9 h 18"/>
                  <a:gd name="T12" fmla="*/ 17 w 40"/>
                  <a:gd name="T13" fmla="*/ 9 h 18"/>
                  <a:gd name="T14" fmla="*/ 20 w 40"/>
                  <a:gd name="T15" fmla="*/ 7 h 18"/>
                  <a:gd name="T16" fmla="*/ 20 w 40"/>
                  <a:gd name="T17" fmla="*/ 5 h 18"/>
                  <a:gd name="T18" fmla="*/ 20 w 40"/>
                  <a:gd name="T19" fmla="*/ 2 h 18"/>
                  <a:gd name="T20" fmla="*/ 17 w 4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34" y="0"/>
                    </a:moveTo>
                    <a:lnTo>
                      <a:pt x="34" y="0"/>
                    </a:lnTo>
                    <a:lnTo>
                      <a:pt x="0" y="0"/>
                    </a:lnTo>
                    <a:lnTo>
                      <a:pt x="0" y="18"/>
                    </a:lnTo>
                    <a:lnTo>
                      <a:pt x="34" y="18"/>
                    </a:lnTo>
                    <a:lnTo>
                      <a:pt x="39" y="14"/>
                    </a:lnTo>
                    <a:lnTo>
                      <a:pt x="40" y="9"/>
                    </a:lnTo>
                    <a:lnTo>
                      <a:pt x="39" y="4"/>
                    </a:lnTo>
                    <a:lnTo>
                      <a:pt x="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74" name="Freeform 178"/>
              <p:cNvSpPr>
                <a:spLocks/>
              </p:cNvSpPr>
              <p:nvPr/>
            </p:nvSpPr>
            <p:spPr bwMode="auto">
              <a:xfrm>
                <a:off x="2993" y="3627"/>
                <a:ext cx="20" cy="9"/>
              </a:xfrm>
              <a:custGeom>
                <a:avLst/>
                <a:gdLst>
                  <a:gd name="T0" fmla="*/ 17 w 40"/>
                  <a:gd name="T1" fmla="*/ 0 h 18"/>
                  <a:gd name="T2" fmla="*/ 17 w 40"/>
                  <a:gd name="T3" fmla="*/ 0 h 18"/>
                  <a:gd name="T4" fmla="*/ 0 w 40"/>
                  <a:gd name="T5" fmla="*/ 0 h 18"/>
                  <a:gd name="T6" fmla="*/ 0 w 40"/>
                  <a:gd name="T7" fmla="*/ 9 h 18"/>
                  <a:gd name="T8" fmla="*/ 17 w 40"/>
                  <a:gd name="T9" fmla="*/ 9 h 18"/>
                  <a:gd name="T10" fmla="*/ 17 w 40"/>
                  <a:gd name="T11" fmla="*/ 9 h 18"/>
                  <a:gd name="T12" fmla="*/ 17 w 40"/>
                  <a:gd name="T13" fmla="*/ 9 h 18"/>
                  <a:gd name="T14" fmla="*/ 19 w 40"/>
                  <a:gd name="T15" fmla="*/ 7 h 18"/>
                  <a:gd name="T16" fmla="*/ 20 w 40"/>
                  <a:gd name="T17" fmla="*/ 5 h 18"/>
                  <a:gd name="T18" fmla="*/ 19 w 40"/>
                  <a:gd name="T19" fmla="*/ 2 h 18"/>
                  <a:gd name="T20" fmla="*/ 17 w 4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33" y="0"/>
                    </a:moveTo>
                    <a:lnTo>
                      <a:pt x="33" y="0"/>
                    </a:lnTo>
                    <a:lnTo>
                      <a:pt x="0" y="0"/>
                    </a:lnTo>
                    <a:lnTo>
                      <a:pt x="0" y="18"/>
                    </a:lnTo>
                    <a:lnTo>
                      <a:pt x="33" y="18"/>
                    </a:lnTo>
                    <a:lnTo>
                      <a:pt x="38" y="14"/>
                    </a:lnTo>
                    <a:lnTo>
                      <a:pt x="40" y="9"/>
                    </a:lnTo>
                    <a:lnTo>
                      <a:pt x="38" y="4"/>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75" name="Freeform 179"/>
              <p:cNvSpPr>
                <a:spLocks/>
              </p:cNvSpPr>
              <p:nvPr/>
            </p:nvSpPr>
            <p:spPr bwMode="auto">
              <a:xfrm>
                <a:off x="3010" y="3627"/>
                <a:ext cx="20" cy="9"/>
              </a:xfrm>
              <a:custGeom>
                <a:avLst/>
                <a:gdLst>
                  <a:gd name="T0" fmla="*/ 17 w 42"/>
                  <a:gd name="T1" fmla="*/ 0 h 18"/>
                  <a:gd name="T2" fmla="*/ 17 w 42"/>
                  <a:gd name="T3" fmla="*/ 0 h 18"/>
                  <a:gd name="T4" fmla="*/ 0 w 42"/>
                  <a:gd name="T5" fmla="*/ 0 h 18"/>
                  <a:gd name="T6" fmla="*/ 0 w 42"/>
                  <a:gd name="T7" fmla="*/ 9 h 18"/>
                  <a:gd name="T8" fmla="*/ 17 w 42"/>
                  <a:gd name="T9" fmla="*/ 9 h 18"/>
                  <a:gd name="T10" fmla="*/ 17 w 42"/>
                  <a:gd name="T11" fmla="*/ 9 h 18"/>
                  <a:gd name="T12" fmla="*/ 17 w 42"/>
                  <a:gd name="T13" fmla="*/ 9 h 18"/>
                  <a:gd name="T14" fmla="*/ 19 w 42"/>
                  <a:gd name="T15" fmla="*/ 7 h 18"/>
                  <a:gd name="T16" fmla="*/ 20 w 42"/>
                  <a:gd name="T17" fmla="*/ 5 h 18"/>
                  <a:gd name="T18" fmla="*/ 19 w 42"/>
                  <a:gd name="T19" fmla="*/ 2 h 18"/>
                  <a:gd name="T20" fmla="*/ 17 w 42"/>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35" y="0"/>
                    </a:moveTo>
                    <a:lnTo>
                      <a:pt x="35" y="0"/>
                    </a:lnTo>
                    <a:lnTo>
                      <a:pt x="0" y="0"/>
                    </a:lnTo>
                    <a:lnTo>
                      <a:pt x="0" y="18"/>
                    </a:lnTo>
                    <a:lnTo>
                      <a:pt x="35" y="18"/>
                    </a:lnTo>
                    <a:lnTo>
                      <a:pt x="40" y="14"/>
                    </a:lnTo>
                    <a:lnTo>
                      <a:pt x="42" y="9"/>
                    </a:lnTo>
                    <a:lnTo>
                      <a:pt x="40" y="4"/>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76" name="Freeform 180"/>
              <p:cNvSpPr>
                <a:spLocks/>
              </p:cNvSpPr>
              <p:nvPr/>
            </p:nvSpPr>
            <p:spPr bwMode="auto">
              <a:xfrm>
                <a:off x="3027" y="3627"/>
                <a:ext cx="20" cy="9"/>
              </a:xfrm>
              <a:custGeom>
                <a:avLst/>
                <a:gdLst>
                  <a:gd name="T0" fmla="*/ 17 w 40"/>
                  <a:gd name="T1" fmla="*/ 0 h 18"/>
                  <a:gd name="T2" fmla="*/ 17 w 40"/>
                  <a:gd name="T3" fmla="*/ 0 h 18"/>
                  <a:gd name="T4" fmla="*/ 0 w 40"/>
                  <a:gd name="T5" fmla="*/ 0 h 18"/>
                  <a:gd name="T6" fmla="*/ 0 w 40"/>
                  <a:gd name="T7" fmla="*/ 9 h 18"/>
                  <a:gd name="T8" fmla="*/ 17 w 40"/>
                  <a:gd name="T9" fmla="*/ 9 h 18"/>
                  <a:gd name="T10" fmla="*/ 17 w 40"/>
                  <a:gd name="T11" fmla="*/ 9 h 18"/>
                  <a:gd name="T12" fmla="*/ 17 w 40"/>
                  <a:gd name="T13" fmla="*/ 9 h 18"/>
                  <a:gd name="T14" fmla="*/ 20 w 40"/>
                  <a:gd name="T15" fmla="*/ 7 h 18"/>
                  <a:gd name="T16" fmla="*/ 20 w 40"/>
                  <a:gd name="T17" fmla="*/ 5 h 18"/>
                  <a:gd name="T18" fmla="*/ 20 w 40"/>
                  <a:gd name="T19" fmla="*/ 2 h 18"/>
                  <a:gd name="T20" fmla="*/ 17 w 4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34" y="0"/>
                    </a:moveTo>
                    <a:lnTo>
                      <a:pt x="34" y="0"/>
                    </a:lnTo>
                    <a:lnTo>
                      <a:pt x="0" y="0"/>
                    </a:lnTo>
                    <a:lnTo>
                      <a:pt x="0" y="18"/>
                    </a:lnTo>
                    <a:lnTo>
                      <a:pt x="34" y="18"/>
                    </a:lnTo>
                    <a:lnTo>
                      <a:pt x="39" y="14"/>
                    </a:lnTo>
                    <a:lnTo>
                      <a:pt x="40" y="9"/>
                    </a:lnTo>
                    <a:lnTo>
                      <a:pt x="39" y="4"/>
                    </a:lnTo>
                    <a:lnTo>
                      <a:pt x="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77" name="Freeform 181"/>
              <p:cNvSpPr>
                <a:spLocks/>
              </p:cNvSpPr>
              <p:nvPr/>
            </p:nvSpPr>
            <p:spPr bwMode="auto">
              <a:xfrm>
                <a:off x="3044" y="3627"/>
                <a:ext cx="20" cy="9"/>
              </a:xfrm>
              <a:custGeom>
                <a:avLst/>
                <a:gdLst>
                  <a:gd name="T0" fmla="*/ 17 w 40"/>
                  <a:gd name="T1" fmla="*/ 0 h 18"/>
                  <a:gd name="T2" fmla="*/ 17 w 40"/>
                  <a:gd name="T3" fmla="*/ 0 h 18"/>
                  <a:gd name="T4" fmla="*/ 0 w 40"/>
                  <a:gd name="T5" fmla="*/ 0 h 18"/>
                  <a:gd name="T6" fmla="*/ 0 w 40"/>
                  <a:gd name="T7" fmla="*/ 9 h 18"/>
                  <a:gd name="T8" fmla="*/ 17 w 40"/>
                  <a:gd name="T9" fmla="*/ 9 h 18"/>
                  <a:gd name="T10" fmla="*/ 17 w 40"/>
                  <a:gd name="T11" fmla="*/ 9 h 18"/>
                  <a:gd name="T12" fmla="*/ 17 w 40"/>
                  <a:gd name="T13" fmla="*/ 9 h 18"/>
                  <a:gd name="T14" fmla="*/ 19 w 40"/>
                  <a:gd name="T15" fmla="*/ 7 h 18"/>
                  <a:gd name="T16" fmla="*/ 20 w 40"/>
                  <a:gd name="T17" fmla="*/ 5 h 18"/>
                  <a:gd name="T18" fmla="*/ 19 w 40"/>
                  <a:gd name="T19" fmla="*/ 2 h 18"/>
                  <a:gd name="T20" fmla="*/ 17 w 4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33" y="0"/>
                    </a:moveTo>
                    <a:lnTo>
                      <a:pt x="33" y="0"/>
                    </a:lnTo>
                    <a:lnTo>
                      <a:pt x="0" y="0"/>
                    </a:lnTo>
                    <a:lnTo>
                      <a:pt x="0" y="18"/>
                    </a:lnTo>
                    <a:lnTo>
                      <a:pt x="33" y="18"/>
                    </a:lnTo>
                    <a:lnTo>
                      <a:pt x="38" y="14"/>
                    </a:lnTo>
                    <a:lnTo>
                      <a:pt x="40" y="9"/>
                    </a:lnTo>
                    <a:lnTo>
                      <a:pt x="38" y="4"/>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78" name="Freeform 182"/>
              <p:cNvSpPr>
                <a:spLocks/>
              </p:cNvSpPr>
              <p:nvPr/>
            </p:nvSpPr>
            <p:spPr bwMode="auto">
              <a:xfrm>
                <a:off x="3061" y="3627"/>
                <a:ext cx="20" cy="9"/>
              </a:xfrm>
              <a:custGeom>
                <a:avLst/>
                <a:gdLst>
                  <a:gd name="T0" fmla="*/ 17 w 40"/>
                  <a:gd name="T1" fmla="*/ 0 h 18"/>
                  <a:gd name="T2" fmla="*/ 17 w 40"/>
                  <a:gd name="T3" fmla="*/ 0 h 18"/>
                  <a:gd name="T4" fmla="*/ 0 w 40"/>
                  <a:gd name="T5" fmla="*/ 0 h 18"/>
                  <a:gd name="T6" fmla="*/ 0 w 40"/>
                  <a:gd name="T7" fmla="*/ 9 h 18"/>
                  <a:gd name="T8" fmla="*/ 17 w 40"/>
                  <a:gd name="T9" fmla="*/ 9 h 18"/>
                  <a:gd name="T10" fmla="*/ 17 w 40"/>
                  <a:gd name="T11" fmla="*/ 9 h 18"/>
                  <a:gd name="T12" fmla="*/ 17 w 40"/>
                  <a:gd name="T13" fmla="*/ 9 h 18"/>
                  <a:gd name="T14" fmla="*/ 20 w 40"/>
                  <a:gd name="T15" fmla="*/ 7 h 18"/>
                  <a:gd name="T16" fmla="*/ 20 w 40"/>
                  <a:gd name="T17" fmla="*/ 5 h 18"/>
                  <a:gd name="T18" fmla="*/ 20 w 40"/>
                  <a:gd name="T19" fmla="*/ 2 h 18"/>
                  <a:gd name="T20" fmla="*/ 17 w 4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34" y="0"/>
                    </a:moveTo>
                    <a:lnTo>
                      <a:pt x="34" y="0"/>
                    </a:lnTo>
                    <a:lnTo>
                      <a:pt x="0" y="0"/>
                    </a:lnTo>
                    <a:lnTo>
                      <a:pt x="0" y="18"/>
                    </a:lnTo>
                    <a:lnTo>
                      <a:pt x="34" y="18"/>
                    </a:lnTo>
                    <a:lnTo>
                      <a:pt x="39" y="14"/>
                    </a:lnTo>
                    <a:lnTo>
                      <a:pt x="40" y="9"/>
                    </a:lnTo>
                    <a:lnTo>
                      <a:pt x="39" y="4"/>
                    </a:lnTo>
                    <a:lnTo>
                      <a:pt x="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79" name="Freeform 183"/>
              <p:cNvSpPr>
                <a:spLocks/>
              </p:cNvSpPr>
              <p:nvPr/>
            </p:nvSpPr>
            <p:spPr bwMode="auto">
              <a:xfrm>
                <a:off x="3077" y="3627"/>
                <a:ext cx="20" cy="9"/>
              </a:xfrm>
              <a:custGeom>
                <a:avLst/>
                <a:gdLst>
                  <a:gd name="T0" fmla="*/ 17 w 40"/>
                  <a:gd name="T1" fmla="*/ 0 h 18"/>
                  <a:gd name="T2" fmla="*/ 17 w 40"/>
                  <a:gd name="T3" fmla="*/ 0 h 18"/>
                  <a:gd name="T4" fmla="*/ 0 w 40"/>
                  <a:gd name="T5" fmla="*/ 0 h 18"/>
                  <a:gd name="T6" fmla="*/ 0 w 40"/>
                  <a:gd name="T7" fmla="*/ 9 h 18"/>
                  <a:gd name="T8" fmla="*/ 17 w 40"/>
                  <a:gd name="T9" fmla="*/ 9 h 18"/>
                  <a:gd name="T10" fmla="*/ 17 w 40"/>
                  <a:gd name="T11" fmla="*/ 9 h 18"/>
                  <a:gd name="T12" fmla="*/ 17 w 40"/>
                  <a:gd name="T13" fmla="*/ 9 h 18"/>
                  <a:gd name="T14" fmla="*/ 19 w 40"/>
                  <a:gd name="T15" fmla="*/ 7 h 18"/>
                  <a:gd name="T16" fmla="*/ 20 w 40"/>
                  <a:gd name="T17" fmla="*/ 5 h 18"/>
                  <a:gd name="T18" fmla="*/ 19 w 40"/>
                  <a:gd name="T19" fmla="*/ 2 h 18"/>
                  <a:gd name="T20" fmla="*/ 17 w 4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33" y="0"/>
                    </a:moveTo>
                    <a:lnTo>
                      <a:pt x="33" y="0"/>
                    </a:lnTo>
                    <a:lnTo>
                      <a:pt x="0" y="0"/>
                    </a:lnTo>
                    <a:lnTo>
                      <a:pt x="0" y="18"/>
                    </a:lnTo>
                    <a:lnTo>
                      <a:pt x="33" y="18"/>
                    </a:lnTo>
                    <a:lnTo>
                      <a:pt x="38" y="14"/>
                    </a:lnTo>
                    <a:lnTo>
                      <a:pt x="40" y="9"/>
                    </a:lnTo>
                    <a:lnTo>
                      <a:pt x="38" y="4"/>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80" name="Freeform 184"/>
              <p:cNvSpPr>
                <a:spLocks/>
              </p:cNvSpPr>
              <p:nvPr/>
            </p:nvSpPr>
            <p:spPr bwMode="auto">
              <a:xfrm>
                <a:off x="3094" y="3627"/>
                <a:ext cx="20" cy="9"/>
              </a:xfrm>
              <a:custGeom>
                <a:avLst/>
                <a:gdLst>
                  <a:gd name="T0" fmla="*/ 17 w 40"/>
                  <a:gd name="T1" fmla="*/ 0 h 18"/>
                  <a:gd name="T2" fmla="*/ 17 w 40"/>
                  <a:gd name="T3" fmla="*/ 0 h 18"/>
                  <a:gd name="T4" fmla="*/ 0 w 40"/>
                  <a:gd name="T5" fmla="*/ 0 h 18"/>
                  <a:gd name="T6" fmla="*/ 0 w 40"/>
                  <a:gd name="T7" fmla="*/ 9 h 18"/>
                  <a:gd name="T8" fmla="*/ 17 w 40"/>
                  <a:gd name="T9" fmla="*/ 9 h 18"/>
                  <a:gd name="T10" fmla="*/ 17 w 40"/>
                  <a:gd name="T11" fmla="*/ 9 h 18"/>
                  <a:gd name="T12" fmla="*/ 17 w 40"/>
                  <a:gd name="T13" fmla="*/ 9 h 18"/>
                  <a:gd name="T14" fmla="*/ 19 w 40"/>
                  <a:gd name="T15" fmla="*/ 7 h 18"/>
                  <a:gd name="T16" fmla="*/ 20 w 40"/>
                  <a:gd name="T17" fmla="*/ 5 h 18"/>
                  <a:gd name="T18" fmla="*/ 19 w 40"/>
                  <a:gd name="T19" fmla="*/ 2 h 18"/>
                  <a:gd name="T20" fmla="*/ 17 w 4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33" y="0"/>
                    </a:moveTo>
                    <a:lnTo>
                      <a:pt x="33" y="0"/>
                    </a:lnTo>
                    <a:lnTo>
                      <a:pt x="0" y="0"/>
                    </a:lnTo>
                    <a:lnTo>
                      <a:pt x="0" y="18"/>
                    </a:lnTo>
                    <a:lnTo>
                      <a:pt x="33" y="18"/>
                    </a:lnTo>
                    <a:lnTo>
                      <a:pt x="38" y="14"/>
                    </a:lnTo>
                    <a:lnTo>
                      <a:pt x="40" y="9"/>
                    </a:lnTo>
                    <a:lnTo>
                      <a:pt x="38" y="4"/>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81" name="Freeform 185"/>
              <p:cNvSpPr>
                <a:spLocks/>
              </p:cNvSpPr>
              <p:nvPr/>
            </p:nvSpPr>
            <p:spPr bwMode="auto">
              <a:xfrm>
                <a:off x="3111" y="3627"/>
                <a:ext cx="21" cy="9"/>
              </a:xfrm>
              <a:custGeom>
                <a:avLst/>
                <a:gdLst>
                  <a:gd name="T0" fmla="*/ 18 w 42"/>
                  <a:gd name="T1" fmla="*/ 0 h 18"/>
                  <a:gd name="T2" fmla="*/ 18 w 42"/>
                  <a:gd name="T3" fmla="*/ 0 h 18"/>
                  <a:gd name="T4" fmla="*/ 0 w 42"/>
                  <a:gd name="T5" fmla="*/ 0 h 18"/>
                  <a:gd name="T6" fmla="*/ 0 w 42"/>
                  <a:gd name="T7" fmla="*/ 9 h 18"/>
                  <a:gd name="T8" fmla="*/ 18 w 42"/>
                  <a:gd name="T9" fmla="*/ 9 h 18"/>
                  <a:gd name="T10" fmla="*/ 18 w 42"/>
                  <a:gd name="T11" fmla="*/ 9 h 18"/>
                  <a:gd name="T12" fmla="*/ 18 w 42"/>
                  <a:gd name="T13" fmla="*/ 9 h 18"/>
                  <a:gd name="T14" fmla="*/ 20 w 42"/>
                  <a:gd name="T15" fmla="*/ 7 h 18"/>
                  <a:gd name="T16" fmla="*/ 21 w 42"/>
                  <a:gd name="T17" fmla="*/ 5 h 18"/>
                  <a:gd name="T18" fmla="*/ 20 w 42"/>
                  <a:gd name="T19" fmla="*/ 2 h 18"/>
                  <a:gd name="T20" fmla="*/ 18 w 42"/>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35" y="0"/>
                    </a:moveTo>
                    <a:lnTo>
                      <a:pt x="35" y="0"/>
                    </a:lnTo>
                    <a:lnTo>
                      <a:pt x="0" y="0"/>
                    </a:lnTo>
                    <a:lnTo>
                      <a:pt x="0" y="18"/>
                    </a:lnTo>
                    <a:lnTo>
                      <a:pt x="35" y="18"/>
                    </a:lnTo>
                    <a:lnTo>
                      <a:pt x="40" y="14"/>
                    </a:lnTo>
                    <a:lnTo>
                      <a:pt x="42" y="9"/>
                    </a:lnTo>
                    <a:lnTo>
                      <a:pt x="40" y="4"/>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82" name="Freeform 186"/>
              <p:cNvSpPr>
                <a:spLocks/>
              </p:cNvSpPr>
              <p:nvPr/>
            </p:nvSpPr>
            <p:spPr bwMode="auto">
              <a:xfrm>
                <a:off x="3128" y="3627"/>
                <a:ext cx="20" cy="9"/>
              </a:xfrm>
              <a:custGeom>
                <a:avLst/>
                <a:gdLst>
                  <a:gd name="T0" fmla="*/ 17 w 41"/>
                  <a:gd name="T1" fmla="*/ 0 h 18"/>
                  <a:gd name="T2" fmla="*/ 17 w 41"/>
                  <a:gd name="T3" fmla="*/ 0 h 18"/>
                  <a:gd name="T4" fmla="*/ 0 w 41"/>
                  <a:gd name="T5" fmla="*/ 0 h 18"/>
                  <a:gd name="T6" fmla="*/ 0 w 41"/>
                  <a:gd name="T7" fmla="*/ 9 h 18"/>
                  <a:gd name="T8" fmla="*/ 17 w 41"/>
                  <a:gd name="T9" fmla="*/ 9 h 18"/>
                  <a:gd name="T10" fmla="*/ 17 w 41"/>
                  <a:gd name="T11" fmla="*/ 9 h 18"/>
                  <a:gd name="T12" fmla="*/ 17 w 41"/>
                  <a:gd name="T13" fmla="*/ 9 h 18"/>
                  <a:gd name="T14" fmla="*/ 19 w 41"/>
                  <a:gd name="T15" fmla="*/ 7 h 18"/>
                  <a:gd name="T16" fmla="*/ 20 w 41"/>
                  <a:gd name="T17" fmla="*/ 5 h 18"/>
                  <a:gd name="T18" fmla="*/ 19 w 41"/>
                  <a:gd name="T19" fmla="*/ 2 h 18"/>
                  <a:gd name="T20" fmla="*/ 17 w 41"/>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1" h="18">
                    <a:moveTo>
                      <a:pt x="34" y="0"/>
                    </a:moveTo>
                    <a:lnTo>
                      <a:pt x="34" y="0"/>
                    </a:lnTo>
                    <a:lnTo>
                      <a:pt x="0" y="0"/>
                    </a:lnTo>
                    <a:lnTo>
                      <a:pt x="0" y="18"/>
                    </a:lnTo>
                    <a:lnTo>
                      <a:pt x="34" y="18"/>
                    </a:lnTo>
                    <a:lnTo>
                      <a:pt x="39" y="14"/>
                    </a:lnTo>
                    <a:lnTo>
                      <a:pt x="41" y="9"/>
                    </a:lnTo>
                    <a:lnTo>
                      <a:pt x="39" y="4"/>
                    </a:lnTo>
                    <a:lnTo>
                      <a:pt x="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83" name="Freeform 187"/>
              <p:cNvSpPr>
                <a:spLocks/>
              </p:cNvSpPr>
              <p:nvPr/>
            </p:nvSpPr>
            <p:spPr bwMode="auto">
              <a:xfrm>
                <a:off x="3145" y="3627"/>
                <a:ext cx="20" cy="9"/>
              </a:xfrm>
              <a:custGeom>
                <a:avLst/>
                <a:gdLst>
                  <a:gd name="T0" fmla="*/ 17 w 40"/>
                  <a:gd name="T1" fmla="*/ 0 h 18"/>
                  <a:gd name="T2" fmla="*/ 17 w 40"/>
                  <a:gd name="T3" fmla="*/ 0 h 18"/>
                  <a:gd name="T4" fmla="*/ 0 w 40"/>
                  <a:gd name="T5" fmla="*/ 0 h 18"/>
                  <a:gd name="T6" fmla="*/ 0 w 40"/>
                  <a:gd name="T7" fmla="*/ 9 h 18"/>
                  <a:gd name="T8" fmla="*/ 17 w 40"/>
                  <a:gd name="T9" fmla="*/ 9 h 18"/>
                  <a:gd name="T10" fmla="*/ 17 w 40"/>
                  <a:gd name="T11" fmla="*/ 9 h 18"/>
                  <a:gd name="T12" fmla="*/ 17 w 40"/>
                  <a:gd name="T13" fmla="*/ 9 h 18"/>
                  <a:gd name="T14" fmla="*/ 19 w 40"/>
                  <a:gd name="T15" fmla="*/ 7 h 18"/>
                  <a:gd name="T16" fmla="*/ 20 w 40"/>
                  <a:gd name="T17" fmla="*/ 5 h 18"/>
                  <a:gd name="T18" fmla="*/ 19 w 40"/>
                  <a:gd name="T19" fmla="*/ 2 h 18"/>
                  <a:gd name="T20" fmla="*/ 17 w 4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33" y="0"/>
                    </a:moveTo>
                    <a:lnTo>
                      <a:pt x="33" y="0"/>
                    </a:lnTo>
                    <a:lnTo>
                      <a:pt x="0" y="0"/>
                    </a:lnTo>
                    <a:lnTo>
                      <a:pt x="0" y="18"/>
                    </a:lnTo>
                    <a:lnTo>
                      <a:pt x="33" y="18"/>
                    </a:lnTo>
                    <a:lnTo>
                      <a:pt x="38" y="14"/>
                    </a:lnTo>
                    <a:lnTo>
                      <a:pt x="40" y="9"/>
                    </a:lnTo>
                    <a:lnTo>
                      <a:pt x="38" y="4"/>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84" name="Freeform 188"/>
              <p:cNvSpPr>
                <a:spLocks/>
              </p:cNvSpPr>
              <p:nvPr/>
            </p:nvSpPr>
            <p:spPr bwMode="auto">
              <a:xfrm>
                <a:off x="3162" y="3627"/>
                <a:ext cx="20" cy="9"/>
              </a:xfrm>
              <a:custGeom>
                <a:avLst/>
                <a:gdLst>
                  <a:gd name="T0" fmla="*/ 17 w 40"/>
                  <a:gd name="T1" fmla="*/ 0 h 18"/>
                  <a:gd name="T2" fmla="*/ 17 w 40"/>
                  <a:gd name="T3" fmla="*/ 0 h 18"/>
                  <a:gd name="T4" fmla="*/ 0 w 40"/>
                  <a:gd name="T5" fmla="*/ 0 h 18"/>
                  <a:gd name="T6" fmla="*/ 0 w 40"/>
                  <a:gd name="T7" fmla="*/ 9 h 18"/>
                  <a:gd name="T8" fmla="*/ 17 w 40"/>
                  <a:gd name="T9" fmla="*/ 9 h 18"/>
                  <a:gd name="T10" fmla="*/ 17 w 40"/>
                  <a:gd name="T11" fmla="*/ 9 h 18"/>
                  <a:gd name="T12" fmla="*/ 17 w 40"/>
                  <a:gd name="T13" fmla="*/ 9 h 18"/>
                  <a:gd name="T14" fmla="*/ 20 w 40"/>
                  <a:gd name="T15" fmla="*/ 7 h 18"/>
                  <a:gd name="T16" fmla="*/ 20 w 40"/>
                  <a:gd name="T17" fmla="*/ 5 h 18"/>
                  <a:gd name="T18" fmla="*/ 20 w 40"/>
                  <a:gd name="T19" fmla="*/ 2 h 18"/>
                  <a:gd name="T20" fmla="*/ 17 w 4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34" y="0"/>
                    </a:moveTo>
                    <a:lnTo>
                      <a:pt x="34" y="0"/>
                    </a:lnTo>
                    <a:lnTo>
                      <a:pt x="0" y="0"/>
                    </a:lnTo>
                    <a:lnTo>
                      <a:pt x="0" y="18"/>
                    </a:lnTo>
                    <a:lnTo>
                      <a:pt x="34" y="18"/>
                    </a:lnTo>
                    <a:lnTo>
                      <a:pt x="39" y="14"/>
                    </a:lnTo>
                    <a:lnTo>
                      <a:pt x="40" y="9"/>
                    </a:lnTo>
                    <a:lnTo>
                      <a:pt x="39" y="4"/>
                    </a:lnTo>
                    <a:lnTo>
                      <a:pt x="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85" name="Freeform 189"/>
              <p:cNvSpPr>
                <a:spLocks/>
              </p:cNvSpPr>
              <p:nvPr/>
            </p:nvSpPr>
            <p:spPr bwMode="auto">
              <a:xfrm>
                <a:off x="3178" y="3627"/>
                <a:ext cx="20" cy="9"/>
              </a:xfrm>
              <a:custGeom>
                <a:avLst/>
                <a:gdLst>
                  <a:gd name="T0" fmla="*/ 17 w 40"/>
                  <a:gd name="T1" fmla="*/ 0 h 18"/>
                  <a:gd name="T2" fmla="*/ 17 w 40"/>
                  <a:gd name="T3" fmla="*/ 0 h 18"/>
                  <a:gd name="T4" fmla="*/ 0 w 40"/>
                  <a:gd name="T5" fmla="*/ 0 h 18"/>
                  <a:gd name="T6" fmla="*/ 0 w 40"/>
                  <a:gd name="T7" fmla="*/ 9 h 18"/>
                  <a:gd name="T8" fmla="*/ 17 w 40"/>
                  <a:gd name="T9" fmla="*/ 9 h 18"/>
                  <a:gd name="T10" fmla="*/ 17 w 40"/>
                  <a:gd name="T11" fmla="*/ 9 h 18"/>
                  <a:gd name="T12" fmla="*/ 17 w 40"/>
                  <a:gd name="T13" fmla="*/ 9 h 18"/>
                  <a:gd name="T14" fmla="*/ 19 w 40"/>
                  <a:gd name="T15" fmla="*/ 7 h 18"/>
                  <a:gd name="T16" fmla="*/ 20 w 40"/>
                  <a:gd name="T17" fmla="*/ 5 h 18"/>
                  <a:gd name="T18" fmla="*/ 19 w 40"/>
                  <a:gd name="T19" fmla="*/ 2 h 18"/>
                  <a:gd name="T20" fmla="*/ 17 w 4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33" y="0"/>
                    </a:moveTo>
                    <a:lnTo>
                      <a:pt x="33" y="0"/>
                    </a:lnTo>
                    <a:lnTo>
                      <a:pt x="0" y="0"/>
                    </a:lnTo>
                    <a:lnTo>
                      <a:pt x="0" y="18"/>
                    </a:lnTo>
                    <a:lnTo>
                      <a:pt x="33" y="18"/>
                    </a:lnTo>
                    <a:lnTo>
                      <a:pt x="38" y="14"/>
                    </a:lnTo>
                    <a:lnTo>
                      <a:pt x="40" y="9"/>
                    </a:lnTo>
                    <a:lnTo>
                      <a:pt x="38" y="4"/>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86" name="Freeform 190"/>
              <p:cNvSpPr>
                <a:spLocks/>
              </p:cNvSpPr>
              <p:nvPr/>
            </p:nvSpPr>
            <p:spPr bwMode="auto">
              <a:xfrm>
                <a:off x="3195" y="3627"/>
                <a:ext cx="21" cy="9"/>
              </a:xfrm>
              <a:custGeom>
                <a:avLst/>
                <a:gdLst>
                  <a:gd name="T0" fmla="*/ 18 w 42"/>
                  <a:gd name="T1" fmla="*/ 0 h 18"/>
                  <a:gd name="T2" fmla="*/ 18 w 42"/>
                  <a:gd name="T3" fmla="*/ 0 h 18"/>
                  <a:gd name="T4" fmla="*/ 0 w 42"/>
                  <a:gd name="T5" fmla="*/ 0 h 18"/>
                  <a:gd name="T6" fmla="*/ 0 w 42"/>
                  <a:gd name="T7" fmla="*/ 9 h 18"/>
                  <a:gd name="T8" fmla="*/ 18 w 42"/>
                  <a:gd name="T9" fmla="*/ 9 h 18"/>
                  <a:gd name="T10" fmla="*/ 18 w 42"/>
                  <a:gd name="T11" fmla="*/ 9 h 18"/>
                  <a:gd name="T12" fmla="*/ 18 w 42"/>
                  <a:gd name="T13" fmla="*/ 9 h 18"/>
                  <a:gd name="T14" fmla="*/ 20 w 42"/>
                  <a:gd name="T15" fmla="*/ 7 h 18"/>
                  <a:gd name="T16" fmla="*/ 21 w 42"/>
                  <a:gd name="T17" fmla="*/ 5 h 18"/>
                  <a:gd name="T18" fmla="*/ 20 w 42"/>
                  <a:gd name="T19" fmla="*/ 2 h 18"/>
                  <a:gd name="T20" fmla="*/ 18 w 42"/>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35" y="0"/>
                    </a:moveTo>
                    <a:lnTo>
                      <a:pt x="35" y="0"/>
                    </a:lnTo>
                    <a:lnTo>
                      <a:pt x="0" y="0"/>
                    </a:lnTo>
                    <a:lnTo>
                      <a:pt x="0" y="18"/>
                    </a:lnTo>
                    <a:lnTo>
                      <a:pt x="35" y="18"/>
                    </a:lnTo>
                    <a:lnTo>
                      <a:pt x="40" y="14"/>
                    </a:lnTo>
                    <a:lnTo>
                      <a:pt x="42" y="9"/>
                    </a:lnTo>
                    <a:lnTo>
                      <a:pt x="40" y="4"/>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87" name="Freeform 191"/>
              <p:cNvSpPr>
                <a:spLocks/>
              </p:cNvSpPr>
              <p:nvPr/>
            </p:nvSpPr>
            <p:spPr bwMode="auto">
              <a:xfrm>
                <a:off x="3213" y="3627"/>
                <a:ext cx="20" cy="9"/>
              </a:xfrm>
              <a:custGeom>
                <a:avLst/>
                <a:gdLst>
                  <a:gd name="T0" fmla="*/ 17 w 40"/>
                  <a:gd name="T1" fmla="*/ 0 h 18"/>
                  <a:gd name="T2" fmla="*/ 17 w 40"/>
                  <a:gd name="T3" fmla="*/ 0 h 18"/>
                  <a:gd name="T4" fmla="*/ 0 w 40"/>
                  <a:gd name="T5" fmla="*/ 0 h 18"/>
                  <a:gd name="T6" fmla="*/ 0 w 40"/>
                  <a:gd name="T7" fmla="*/ 9 h 18"/>
                  <a:gd name="T8" fmla="*/ 17 w 40"/>
                  <a:gd name="T9" fmla="*/ 9 h 18"/>
                  <a:gd name="T10" fmla="*/ 17 w 40"/>
                  <a:gd name="T11" fmla="*/ 9 h 18"/>
                  <a:gd name="T12" fmla="*/ 17 w 40"/>
                  <a:gd name="T13" fmla="*/ 9 h 18"/>
                  <a:gd name="T14" fmla="*/ 20 w 40"/>
                  <a:gd name="T15" fmla="*/ 7 h 18"/>
                  <a:gd name="T16" fmla="*/ 20 w 40"/>
                  <a:gd name="T17" fmla="*/ 5 h 18"/>
                  <a:gd name="T18" fmla="*/ 20 w 40"/>
                  <a:gd name="T19" fmla="*/ 2 h 18"/>
                  <a:gd name="T20" fmla="*/ 17 w 4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34" y="0"/>
                    </a:moveTo>
                    <a:lnTo>
                      <a:pt x="34" y="0"/>
                    </a:lnTo>
                    <a:lnTo>
                      <a:pt x="0" y="0"/>
                    </a:lnTo>
                    <a:lnTo>
                      <a:pt x="0" y="18"/>
                    </a:lnTo>
                    <a:lnTo>
                      <a:pt x="34" y="18"/>
                    </a:lnTo>
                    <a:lnTo>
                      <a:pt x="39" y="14"/>
                    </a:lnTo>
                    <a:lnTo>
                      <a:pt x="40" y="9"/>
                    </a:lnTo>
                    <a:lnTo>
                      <a:pt x="39" y="4"/>
                    </a:lnTo>
                    <a:lnTo>
                      <a:pt x="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88" name="Freeform 192"/>
              <p:cNvSpPr>
                <a:spLocks/>
              </p:cNvSpPr>
              <p:nvPr/>
            </p:nvSpPr>
            <p:spPr bwMode="auto">
              <a:xfrm>
                <a:off x="3229" y="3627"/>
                <a:ext cx="20" cy="9"/>
              </a:xfrm>
              <a:custGeom>
                <a:avLst/>
                <a:gdLst>
                  <a:gd name="T0" fmla="*/ 17 w 40"/>
                  <a:gd name="T1" fmla="*/ 0 h 18"/>
                  <a:gd name="T2" fmla="*/ 17 w 40"/>
                  <a:gd name="T3" fmla="*/ 0 h 18"/>
                  <a:gd name="T4" fmla="*/ 0 w 40"/>
                  <a:gd name="T5" fmla="*/ 0 h 18"/>
                  <a:gd name="T6" fmla="*/ 0 w 40"/>
                  <a:gd name="T7" fmla="*/ 9 h 18"/>
                  <a:gd name="T8" fmla="*/ 17 w 40"/>
                  <a:gd name="T9" fmla="*/ 9 h 18"/>
                  <a:gd name="T10" fmla="*/ 17 w 40"/>
                  <a:gd name="T11" fmla="*/ 9 h 18"/>
                  <a:gd name="T12" fmla="*/ 17 w 40"/>
                  <a:gd name="T13" fmla="*/ 9 h 18"/>
                  <a:gd name="T14" fmla="*/ 19 w 40"/>
                  <a:gd name="T15" fmla="*/ 7 h 18"/>
                  <a:gd name="T16" fmla="*/ 20 w 40"/>
                  <a:gd name="T17" fmla="*/ 5 h 18"/>
                  <a:gd name="T18" fmla="*/ 19 w 40"/>
                  <a:gd name="T19" fmla="*/ 2 h 18"/>
                  <a:gd name="T20" fmla="*/ 17 w 4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33" y="0"/>
                    </a:moveTo>
                    <a:lnTo>
                      <a:pt x="33" y="0"/>
                    </a:lnTo>
                    <a:lnTo>
                      <a:pt x="0" y="0"/>
                    </a:lnTo>
                    <a:lnTo>
                      <a:pt x="0" y="18"/>
                    </a:lnTo>
                    <a:lnTo>
                      <a:pt x="33" y="18"/>
                    </a:lnTo>
                    <a:lnTo>
                      <a:pt x="38" y="14"/>
                    </a:lnTo>
                    <a:lnTo>
                      <a:pt x="40" y="9"/>
                    </a:lnTo>
                    <a:lnTo>
                      <a:pt x="38" y="4"/>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89" name="Freeform 193"/>
              <p:cNvSpPr>
                <a:spLocks/>
              </p:cNvSpPr>
              <p:nvPr/>
            </p:nvSpPr>
            <p:spPr bwMode="auto">
              <a:xfrm>
                <a:off x="3246" y="3627"/>
                <a:ext cx="20" cy="9"/>
              </a:xfrm>
              <a:custGeom>
                <a:avLst/>
                <a:gdLst>
                  <a:gd name="T0" fmla="*/ 17 w 40"/>
                  <a:gd name="T1" fmla="*/ 0 h 18"/>
                  <a:gd name="T2" fmla="*/ 17 w 40"/>
                  <a:gd name="T3" fmla="*/ 0 h 18"/>
                  <a:gd name="T4" fmla="*/ 0 w 40"/>
                  <a:gd name="T5" fmla="*/ 0 h 18"/>
                  <a:gd name="T6" fmla="*/ 0 w 40"/>
                  <a:gd name="T7" fmla="*/ 9 h 18"/>
                  <a:gd name="T8" fmla="*/ 17 w 40"/>
                  <a:gd name="T9" fmla="*/ 9 h 18"/>
                  <a:gd name="T10" fmla="*/ 17 w 40"/>
                  <a:gd name="T11" fmla="*/ 9 h 18"/>
                  <a:gd name="T12" fmla="*/ 17 w 40"/>
                  <a:gd name="T13" fmla="*/ 9 h 18"/>
                  <a:gd name="T14" fmla="*/ 20 w 40"/>
                  <a:gd name="T15" fmla="*/ 7 h 18"/>
                  <a:gd name="T16" fmla="*/ 20 w 40"/>
                  <a:gd name="T17" fmla="*/ 5 h 18"/>
                  <a:gd name="T18" fmla="*/ 20 w 40"/>
                  <a:gd name="T19" fmla="*/ 2 h 18"/>
                  <a:gd name="T20" fmla="*/ 17 w 4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34" y="0"/>
                    </a:moveTo>
                    <a:lnTo>
                      <a:pt x="34" y="0"/>
                    </a:lnTo>
                    <a:lnTo>
                      <a:pt x="0" y="0"/>
                    </a:lnTo>
                    <a:lnTo>
                      <a:pt x="0" y="18"/>
                    </a:lnTo>
                    <a:lnTo>
                      <a:pt x="34" y="18"/>
                    </a:lnTo>
                    <a:lnTo>
                      <a:pt x="39" y="14"/>
                    </a:lnTo>
                    <a:lnTo>
                      <a:pt x="40" y="9"/>
                    </a:lnTo>
                    <a:lnTo>
                      <a:pt x="39" y="4"/>
                    </a:lnTo>
                    <a:lnTo>
                      <a:pt x="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90" name="Freeform 194"/>
              <p:cNvSpPr>
                <a:spLocks/>
              </p:cNvSpPr>
              <p:nvPr/>
            </p:nvSpPr>
            <p:spPr bwMode="auto">
              <a:xfrm>
                <a:off x="3263" y="3627"/>
                <a:ext cx="20" cy="9"/>
              </a:xfrm>
              <a:custGeom>
                <a:avLst/>
                <a:gdLst>
                  <a:gd name="T0" fmla="*/ 17 w 40"/>
                  <a:gd name="T1" fmla="*/ 0 h 18"/>
                  <a:gd name="T2" fmla="*/ 17 w 40"/>
                  <a:gd name="T3" fmla="*/ 0 h 18"/>
                  <a:gd name="T4" fmla="*/ 0 w 40"/>
                  <a:gd name="T5" fmla="*/ 0 h 18"/>
                  <a:gd name="T6" fmla="*/ 0 w 40"/>
                  <a:gd name="T7" fmla="*/ 9 h 18"/>
                  <a:gd name="T8" fmla="*/ 17 w 40"/>
                  <a:gd name="T9" fmla="*/ 9 h 18"/>
                  <a:gd name="T10" fmla="*/ 17 w 40"/>
                  <a:gd name="T11" fmla="*/ 9 h 18"/>
                  <a:gd name="T12" fmla="*/ 17 w 40"/>
                  <a:gd name="T13" fmla="*/ 9 h 18"/>
                  <a:gd name="T14" fmla="*/ 19 w 40"/>
                  <a:gd name="T15" fmla="*/ 7 h 18"/>
                  <a:gd name="T16" fmla="*/ 20 w 40"/>
                  <a:gd name="T17" fmla="*/ 5 h 18"/>
                  <a:gd name="T18" fmla="*/ 19 w 40"/>
                  <a:gd name="T19" fmla="*/ 2 h 18"/>
                  <a:gd name="T20" fmla="*/ 17 w 4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33" y="0"/>
                    </a:moveTo>
                    <a:lnTo>
                      <a:pt x="33" y="0"/>
                    </a:lnTo>
                    <a:lnTo>
                      <a:pt x="0" y="0"/>
                    </a:lnTo>
                    <a:lnTo>
                      <a:pt x="0" y="18"/>
                    </a:lnTo>
                    <a:lnTo>
                      <a:pt x="33" y="18"/>
                    </a:lnTo>
                    <a:lnTo>
                      <a:pt x="38" y="14"/>
                    </a:lnTo>
                    <a:lnTo>
                      <a:pt x="40" y="9"/>
                    </a:lnTo>
                    <a:lnTo>
                      <a:pt x="38" y="4"/>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91" name="Freeform 195"/>
              <p:cNvSpPr>
                <a:spLocks/>
              </p:cNvSpPr>
              <p:nvPr/>
            </p:nvSpPr>
            <p:spPr bwMode="auto">
              <a:xfrm>
                <a:off x="3279" y="3627"/>
                <a:ext cx="21" cy="9"/>
              </a:xfrm>
              <a:custGeom>
                <a:avLst/>
                <a:gdLst>
                  <a:gd name="T0" fmla="*/ 21 w 40"/>
                  <a:gd name="T1" fmla="*/ 5 h 18"/>
                  <a:gd name="T2" fmla="*/ 17 w 40"/>
                  <a:gd name="T3" fmla="*/ 0 h 18"/>
                  <a:gd name="T4" fmla="*/ 0 w 40"/>
                  <a:gd name="T5" fmla="*/ 0 h 18"/>
                  <a:gd name="T6" fmla="*/ 0 w 40"/>
                  <a:gd name="T7" fmla="*/ 9 h 18"/>
                  <a:gd name="T8" fmla="*/ 17 w 40"/>
                  <a:gd name="T9" fmla="*/ 9 h 18"/>
                  <a:gd name="T10" fmla="*/ 14 w 40"/>
                  <a:gd name="T11" fmla="*/ 5 h 18"/>
                  <a:gd name="T12" fmla="*/ 17 w 40"/>
                  <a:gd name="T13" fmla="*/ 9 h 18"/>
                  <a:gd name="T14" fmla="*/ 20 w 40"/>
                  <a:gd name="T15" fmla="*/ 7 h 18"/>
                  <a:gd name="T16" fmla="*/ 21 w 40"/>
                  <a:gd name="T17" fmla="*/ 5 h 18"/>
                  <a:gd name="T18" fmla="*/ 20 w 40"/>
                  <a:gd name="T19" fmla="*/ 2 h 18"/>
                  <a:gd name="T20" fmla="*/ 17 w 40"/>
                  <a:gd name="T21" fmla="*/ 0 h 18"/>
                  <a:gd name="T22" fmla="*/ 21 w 40"/>
                  <a:gd name="T23" fmla="*/ 5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0" h="18">
                    <a:moveTo>
                      <a:pt x="40" y="9"/>
                    </a:moveTo>
                    <a:lnTo>
                      <a:pt x="33" y="0"/>
                    </a:lnTo>
                    <a:lnTo>
                      <a:pt x="0" y="0"/>
                    </a:lnTo>
                    <a:lnTo>
                      <a:pt x="0" y="18"/>
                    </a:lnTo>
                    <a:lnTo>
                      <a:pt x="33" y="18"/>
                    </a:lnTo>
                    <a:lnTo>
                      <a:pt x="27" y="9"/>
                    </a:lnTo>
                    <a:lnTo>
                      <a:pt x="33" y="18"/>
                    </a:lnTo>
                    <a:lnTo>
                      <a:pt x="38" y="14"/>
                    </a:lnTo>
                    <a:lnTo>
                      <a:pt x="40" y="9"/>
                    </a:lnTo>
                    <a:lnTo>
                      <a:pt x="38" y="4"/>
                    </a:lnTo>
                    <a:lnTo>
                      <a:pt x="33" y="0"/>
                    </a:lnTo>
                    <a:lnTo>
                      <a:pt x="4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92" name="Freeform 196"/>
              <p:cNvSpPr>
                <a:spLocks/>
              </p:cNvSpPr>
              <p:nvPr/>
            </p:nvSpPr>
            <p:spPr bwMode="auto">
              <a:xfrm>
                <a:off x="3293" y="3631"/>
                <a:ext cx="7" cy="36"/>
              </a:xfrm>
              <a:custGeom>
                <a:avLst/>
                <a:gdLst>
                  <a:gd name="T0" fmla="*/ 3 w 13"/>
                  <a:gd name="T1" fmla="*/ 36 h 70"/>
                  <a:gd name="T2" fmla="*/ 7 w 13"/>
                  <a:gd name="T3" fmla="*/ 36 h 70"/>
                  <a:gd name="T4" fmla="*/ 7 w 13"/>
                  <a:gd name="T5" fmla="*/ 0 h 70"/>
                  <a:gd name="T6" fmla="*/ 0 w 13"/>
                  <a:gd name="T7" fmla="*/ 0 h 70"/>
                  <a:gd name="T8" fmla="*/ 0 w 13"/>
                  <a:gd name="T9" fmla="*/ 36 h 70"/>
                  <a:gd name="T10" fmla="*/ 3 w 13"/>
                  <a:gd name="T11" fmla="*/ 36 h 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70">
                    <a:moveTo>
                      <a:pt x="6" y="70"/>
                    </a:moveTo>
                    <a:lnTo>
                      <a:pt x="13" y="70"/>
                    </a:lnTo>
                    <a:lnTo>
                      <a:pt x="13" y="0"/>
                    </a:lnTo>
                    <a:lnTo>
                      <a:pt x="0" y="0"/>
                    </a:lnTo>
                    <a:lnTo>
                      <a:pt x="0" y="70"/>
                    </a:lnTo>
                    <a:lnTo>
                      <a:pt x="6" y="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93" name="Freeform 197"/>
              <p:cNvSpPr>
                <a:spLocks/>
              </p:cNvSpPr>
              <p:nvPr/>
            </p:nvSpPr>
            <p:spPr bwMode="auto">
              <a:xfrm>
                <a:off x="3293" y="3667"/>
                <a:ext cx="7" cy="3"/>
              </a:xfrm>
              <a:custGeom>
                <a:avLst/>
                <a:gdLst>
                  <a:gd name="T0" fmla="*/ 0 w 13"/>
                  <a:gd name="T1" fmla="*/ 0 h 8"/>
                  <a:gd name="T2" fmla="*/ 1 w 13"/>
                  <a:gd name="T3" fmla="*/ 2 h 8"/>
                  <a:gd name="T4" fmla="*/ 3 w 13"/>
                  <a:gd name="T5" fmla="*/ 3 h 8"/>
                  <a:gd name="T6" fmla="*/ 6 w 13"/>
                  <a:gd name="T7" fmla="*/ 2 h 8"/>
                  <a:gd name="T8" fmla="*/ 7 w 13"/>
                  <a:gd name="T9" fmla="*/ 0 h 8"/>
                  <a:gd name="T10" fmla="*/ 0 w 1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8">
                    <a:moveTo>
                      <a:pt x="0" y="0"/>
                    </a:moveTo>
                    <a:lnTo>
                      <a:pt x="1" y="6"/>
                    </a:lnTo>
                    <a:lnTo>
                      <a:pt x="6" y="8"/>
                    </a:lnTo>
                    <a:lnTo>
                      <a:pt x="11" y="6"/>
                    </a:lnTo>
                    <a:lnTo>
                      <a:pt x="1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94" name="Freeform 198"/>
              <p:cNvSpPr>
                <a:spLocks/>
              </p:cNvSpPr>
              <p:nvPr/>
            </p:nvSpPr>
            <p:spPr bwMode="auto">
              <a:xfrm>
                <a:off x="2720" y="3668"/>
                <a:ext cx="7" cy="3"/>
              </a:xfrm>
              <a:custGeom>
                <a:avLst/>
                <a:gdLst>
                  <a:gd name="T0" fmla="*/ 0 w 13"/>
                  <a:gd name="T1" fmla="*/ 0 h 8"/>
                  <a:gd name="T2" fmla="*/ 1 w 13"/>
                  <a:gd name="T3" fmla="*/ 2 h 8"/>
                  <a:gd name="T4" fmla="*/ 4 w 13"/>
                  <a:gd name="T5" fmla="*/ 3 h 8"/>
                  <a:gd name="T6" fmla="*/ 6 w 13"/>
                  <a:gd name="T7" fmla="*/ 2 h 8"/>
                  <a:gd name="T8" fmla="*/ 7 w 13"/>
                  <a:gd name="T9" fmla="*/ 0 h 8"/>
                  <a:gd name="T10" fmla="*/ 0 w 1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8">
                    <a:moveTo>
                      <a:pt x="0" y="0"/>
                    </a:moveTo>
                    <a:lnTo>
                      <a:pt x="2" y="6"/>
                    </a:lnTo>
                    <a:lnTo>
                      <a:pt x="7" y="8"/>
                    </a:lnTo>
                    <a:lnTo>
                      <a:pt x="12" y="6"/>
                    </a:lnTo>
                    <a:lnTo>
                      <a:pt x="1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95" name="Freeform 199"/>
              <p:cNvSpPr>
                <a:spLocks/>
              </p:cNvSpPr>
              <p:nvPr/>
            </p:nvSpPr>
            <p:spPr bwMode="auto">
              <a:xfrm>
                <a:off x="2720" y="3650"/>
                <a:ext cx="7" cy="18"/>
              </a:xfrm>
              <a:custGeom>
                <a:avLst/>
                <a:gdLst>
                  <a:gd name="T0" fmla="*/ 0 w 13"/>
                  <a:gd name="T1" fmla="*/ 5 h 36"/>
                  <a:gd name="T2" fmla="*/ 0 w 13"/>
                  <a:gd name="T3" fmla="*/ 5 h 36"/>
                  <a:gd name="T4" fmla="*/ 0 w 13"/>
                  <a:gd name="T5" fmla="*/ 18 h 36"/>
                  <a:gd name="T6" fmla="*/ 7 w 13"/>
                  <a:gd name="T7" fmla="*/ 18 h 36"/>
                  <a:gd name="T8" fmla="*/ 7 w 13"/>
                  <a:gd name="T9" fmla="*/ 5 h 36"/>
                  <a:gd name="T10" fmla="*/ 7 w 13"/>
                  <a:gd name="T11" fmla="*/ 5 h 36"/>
                  <a:gd name="T12" fmla="*/ 7 w 13"/>
                  <a:gd name="T13" fmla="*/ 5 h 36"/>
                  <a:gd name="T14" fmla="*/ 6 w 13"/>
                  <a:gd name="T15" fmla="*/ 2 h 36"/>
                  <a:gd name="T16" fmla="*/ 4 w 13"/>
                  <a:gd name="T17" fmla="*/ 0 h 36"/>
                  <a:gd name="T18" fmla="*/ 1 w 13"/>
                  <a:gd name="T19" fmla="*/ 2 h 36"/>
                  <a:gd name="T20" fmla="*/ 0 w 13"/>
                  <a:gd name="T21" fmla="*/ 5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6">
                    <a:moveTo>
                      <a:pt x="0" y="9"/>
                    </a:moveTo>
                    <a:lnTo>
                      <a:pt x="0" y="9"/>
                    </a:lnTo>
                    <a:lnTo>
                      <a:pt x="0" y="36"/>
                    </a:lnTo>
                    <a:lnTo>
                      <a:pt x="13" y="36"/>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96" name="Freeform 200"/>
              <p:cNvSpPr>
                <a:spLocks/>
              </p:cNvSpPr>
              <p:nvPr/>
            </p:nvSpPr>
            <p:spPr bwMode="auto">
              <a:xfrm>
                <a:off x="2720" y="3636"/>
                <a:ext cx="7" cy="18"/>
              </a:xfrm>
              <a:custGeom>
                <a:avLst/>
                <a:gdLst>
                  <a:gd name="T0" fmla="*/ 0 w 13"/>
                  <a:gd name="T1" fmla="*/ 5 h 36"/>
                  <a:gd name="T2" fmla="*/ 0 w 13"/>
                  <a:gd name="T3" fmla="*/ 5 h 36"/>
                  <a:gd name="T4" fmla="*/ 0 w 13"/>
                  <a:gd name="T5" fmla="*/ 18 h 36"/>
                  <a:gd name="T6" fmla="*/ 7 w 13"/>
                  <a:gd name="T7" fmla="*/ 18 h 36"/>
                  <a:gd name="T8" fmla="*/ 7 w 13"/>
                  <a:gd name="T9" fmla="*/ 5 h 36"/>
                  <a:gd name="T10" fmla="*/ 7 w 13"/>
                  <a:gd name="T11" fmla="*/ 5 h 36"/>
                  <a:gd name="T12" fmla="*/ 7 w 13"/>
                  <a:gd name="T13" fmla="*/ 5 h 36"/>
                  <a:gd name="T14" fmla="*/ 6 w 13"/>
                  <a:gd name="T15" fmla="*/ 2 h 36"/>
                  <a:gd name="T16" fmla="*/ 4 w 13"/>
                  <a:gd name="T17" fmla="*/ 0 h 36"/>
                  <a:gd name="T18" fmla="*/ 1 w 13"/>
                  <a:gd name="T19" fmla="*/ 2 h 36"/>
                  <a:gd name="T20" fmla="*/ 0 w 13"/>
                  <a:gd name="T21" fmla="*/ 5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6">
                    <a:moveTo>
                      <a:pt x="0" y="9"/>
                    </a:moveTo>
                    <a:lnTo>
                      <a:pt x="0" y="9"/>
                    </a:lnTo>
                    <a:lnTo>
                      <a:pt x="0" y="36"/>
                    </a:lnTo>
                    <a:lnTo>
                      <a:pt x="13" y="36"/>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97" name="Freeform 201"/>
              <p:cNvSpPr>
                <a:spLocks/>
              </p:cNvSpPr>
              <p:nvPr/>
            </p:nvSpPr>
            <p:spPr bwMode="auto">
              <a:xfrm>
                <a:off x="2720" y="3623"/>
                <a:ext cx="7" cy="18"/>
              </a:xfrm>
              <a:custGeom>
                <a:avLst/>
                <a:gdLst>
                  <a:gd name="T0" fmla="*/ 0 w 13"/>
                  <a:gd name="T1" fmla="*/ 5 h 34"/>
                  <a:gd name="T2" fmla="*/ 0 w 13"/>
                  <a:gd name="T3" fmla="*/ 5 h 34"/>
                  <a:gd name="T4" fmla="*/ 0 w 13"/>
                  <a:gd name="T5" fmla="*/ 18 h 34"/>
                  <a:gd name="T6" fmla="*/ 7 w 13"/>
                  <a:gd name="T7" fmla="*/ 18 h 34"/>
                  <a:gd name="T8" fmla="*/ 7 w 13"/>
                  <a:gd name="T9" fmla="*/ 5 h 34"/>
                  <a:gd name="T10" fmla="*/ 7 w 13"/>
                  <a:gd name="T11" fmla="*/ 5 h 34"/>
                  <a:gd name="T12" fmla="*/ 7 w 13"/>
                  <a:gd name="T13" fmla="*/ 5 h 34"/>
                  <a:gd name="T14" fmla="*/ 6 w 13"/>
                  <a:gd name="T15" fmla="*/ 2 h 34"/>
                  <a:gd name="T16" fmla="*/ 4 w 13"/>
                  <a:gd name="T17" fmla="*/ 0 h 34"/>
                  <a:gd name="T18" fmla="*/ 1 w 13"/>
                  <a:gd name="T19" fmla="*/ 2 h 34"/>
                  <a:gd name="T20" fmla="*/ 0 w 13"/>
                  <a:gd name="T21" fmla="*/ 5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4">
                    <a:moveTo>
                      <a:pt x="0" y="9"/>
                    </a:moveTo>
                    <a:lnTo>
                      <a:pt x="0" y="9"/>
                    </a:lnTo>
                    <a:lnTo>
                      <a:pt x="0" y="34"/>
                    </a:lnTo>
                    <a:lnTo>
                      <a:pt x="13" y="34"/>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98" name="Freeform 202"/>
              <p:cNvSpPr>
                <a:spLocks/>
              </p:cNvSpPr>
              <p:nvPr/>
            </p:nvSpPr>
            <p:spPr bwMode="auto">
              <a:xfrm>
                <a:off x="2720" y="3610"/>
                <a:ext cx="7" cy="18"/>
              </a:xfrm>
              <a:custGeom>
                <a:avLst/>
                <a:gdLst>
                  <a:gd name="T0" fmla="*/ 0 w 13"/>
                  <a:gd name="T1" fmla="*/ 5 h 36"/>
                  <a:gd name="T2" fmla="*/ 0 w 13"/>
                  <a:gd name="T3" fmla="*/ 5 h 36"/>
                  <a:gd name="T4" fmla="*/ 0 w 13"/>
                  <a:gd name="T5" fmla="*/ 18 h 36"/>
                  <a:gd name="T6" fmla="*/ 7 w 13"/>
                  <a:gd name="T7" fmla="*/ 18 h 36"/>
                  <a:gd name="T8" fmla="*/ 7 w 13"/>
                  <a:gd name="T9" fmla="*/ 5 h 36"/>
                  <a:gd name="T10" fmla="*/ 7 w 13"/>
                  <a:gd name="T11" fmla="*/ 5 h 36"/>
                  <a:gd name="T12" fmla="*/ 7 w 13"/>
                  <a:gd name="T13" fmla="*/ 5 h 36"/>
                  <a:gd name="T14" fmla="*/ 6 w 13"/>
                  <a:gd name="T15" fmla="*/ 2 h 36"/>
                  <a:gd name="T16" fmla="*/ 4 w 13"/>
                  <a:gd name="T17" fmla="*/ 0 h 36"/>
                  <a:gd name="T18" fmla="*/ 1 w 13"/>
                  <a:gd name="T19" fmla="*/ 2 h 36"/>
                  <a:gd name="T20" fmla="*/ 0 w 13"/>
                  <a:gd name="T21" fmla="*/ 5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6">
                    <a:moveTo>
                      <a:pt x="0" y="9"/>
                    </a:moveTo>
                    <a:lnTo>
                      <a:pt x="0" y="9"/>
                    </a:lnTo>
                    <a:lnTo>
                      <a:pt x="0" y="36"/>
                    </a:lnTo>
                    <a:lnTo>
                      <a:pt x="13" y="36"/>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699" name="Freeform 203"/>
              <p:cNvSpPr>
                <a:spLocks/>
              </p:cNvSpPr>
              <p:nvPr/>
            </p:nvSpPr>
            <p:spPr bwMode="auto">
              <a:xfrm>
                <a:off x="2720" y="3597"/>
                <a:ext cx="7" cy="17"/>
              </a:xfrm>
              <a:custGeom>
                <a:avLst/>
                <a:gdLst>
                  <a:gd name="T0" fmla="*/ 0 w 13"/>
                  <a:gd name="T1" fmla="*/ 4 h 35"/>
                  <a:gd name="T2" fmla="*/ 0 w 13"/>
                  <a:gd name="T3" fmla="*/ 4 h 35"/>
                  <a:gd name="T4" fmla="*/ 0 w 13"/>
                  <a:gd name="T5" fmla="*/ 17 h 35"/>
                  <a:gd name="T6" fmla="*/ 7 w 13"/>
                  <a:gd name="T7" fmla="*/ 17 h 35"/>
                  <a:gd name="T8" fmla="*/ 7 w 13"/>
                  <a:gd name="T9" fmla="*/ 4 h 35"/>
                  <a:gd name="T10" fmla="*/ 7 w 13"/>
                  <a:gd name="T11" fmla="*/ 4 h 35"/>
                  <a:gd name="T12" fmla="*/ 7 w 13"/>
                  <a:gd name="T13" fmla="*/ 4 h 35"/>
                  <a:gd name="T14" fmla="*/ 6 w 13"/>
                  <a:gd name="T15" fmla="*/ 2 h 35"/>
                  <a:gd name="T16" fmla="*/ 4 w 13"/>
                  <a:gd name="T17" fmla="*/ 0 h 35"/>
                  <a:gd name="T18" fmla="*/ 1 w 13"/>
                  <a:gd name="T19" fmla="*/ 2 h 35"/>
                  <a:gd name="T20" fmla="*/ 0 w 13"/>
                  <a:gd name="T21" fmla="*/ 4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5">
                    <a:moveTo>
                      <a:pt x="0" y="9"/>
                    </a:moveTo>
                    <a:lnTo>
                      <a:pt x="0" y="9"/>
                    </a:lnTo>
                    <a:lnTo>
                      <a:pt x="0" y="35"/>
                    </a:lnTo>
                    <a:lnTo>
                      <a:pt x="13" y="35"/>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grpSp>
        <p:grpSp>
          <p:nvGrpSpPr>
            <p:cNvPr id="17419" name="Group 204"/>
            <p:cNvGrpSpPr>
              <a:grpSpLocks/>
            </p:cNvGrpSpPr>
            <p:nvPr/>
          </p:nvGrpSpPr>
          <p:grpSpPr bwMode="auto">
            <a:xfrm>
              <a:off x="2606" y="2655"/>
              <a:ext cx="187" cy="980"/>
              <a:chOff x="2606" y="2655"/>
              <a:chExt cx="187" cy="980"/>
            </a:xfrm>
          </p:grpSpPr>
          <p:sp>
            <p:nvSpPr>
              <p:cNvPr id="19300" name="Freeform 205"/>
              <p:cNvSpPr>
                <a:spLocks/>
              </p:cNvSpPr>
              <p:nvPr/>
            </p:nvSpPr>
            <p:spPr bwMode="auto">
              <a:xfrm>
                <a:off x="2720" y="3584"/>
                <a:ext cx="7" cy="18"/>
              </a:xfrm>
              <a:custGeom>
                <a:avLst/>
                <a:gdLst>
                  <a:gd name="T0" fmla="*/ 0 w 13"/>
                  <a:gd name="T1" fmla="*/ 5 h 36"/>
                  <a:gd name="T2" fmla="*/ 0 w 13"/>
                  <a:gd name="T3" fmla="*/ 5 h 36"/>
                  <a:gd name="T4" fmla="*/ 0 w 13"/>
                  <a:gd name="T5" fmla="*/ 18 h 36"/>
                  <a:gd name="T6" fmla="*/ 7 w 13"/>
                  <a:gd name="T7" fmla="*/ 18 h 36"/>
                  <a:gd name="T8" fmla="*/ 7 w 13"/>
                  <a:gd name="T9" fmla="*/ 5 h 36"/>
                  <a:gd name="T10" fmla="*/ 7 w 13"/>
                  <a:gd name="T11" fmla="*/ 5 h 36"/>
                  <a:gd name="T12" fmla="*/ 7 w 13"/>
                  <a:gd name="T13" fmla="*/ 5 h 36"/>
                  <a:gd name="T14" fmla="*/ 6 w 13"/>
                  <a:gd name="T15" fmla="*/ 2 h 36"/>
                  <a:gd name="T16" fmla="*/ 4 w 13"/>
                  <a:gd name="T17" fmla="*/ 0 h 36"/>
                  <a:gd name="T18" fmla="*/ 1 w 13"/>
                  <a:gd name="T19" fmla="*/ 2 h 36"/>
                  <a:gd name="T20" fmla="*/ 0 w 13"/>
                  <a:gd name="T21" fmla="*/ 5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6">
                    <a:moveTo>
                      <a:pt x="0" y="9"/>
                    </a:moveTo>
                    <a:lnTo>
                      <a:pt x="0" y="9"/>
                    </a:lnTo>
                    <a:lnTo>
                      <a:pt x="0" y="36"/>
                    </a:lnTo>
                    <a:lnTo>
                      <a:pt x="13" y="36"/>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01" name="Freeform 206"/>
              <p:cNvSpPr>
                <a:spLocks/>
              </p:cNvSpPr>
              <p:nvPr/>
            </p:nvSpPr>
            <p:spPr bwMode="auto">
              <a:xfrm>
                <a:off x="2720" y="3571"/>
                <a:ext cx="7" cy="17"/>
              </a:xfrm>
              <a:custGeom>
                <a:avLst/>
                <a:gdLst>
                  <a:gd name="T0" fmla="*/ 0 w 13"/>
                  <a:gd name="T1" fmla="*/ 5 h 34"/>
                  <a:gd name="T2" fmla="*/ 0 w 13"/>
                  <a:gd name="T3" fmla="*/ 5 h 34"/>
                  <a:gd name="T4" fmla="*/ 0 w 13"/>
                  <a:gd name="T5" fmla="*/ 17 h 34"/>
                  <a:gd name="T6" fmla="*/ 7 w 13"/>
                  <a:gd name="T7" fmla="*/ 17 h 34"/>
                  <a:gd name="T8" fmla="*/ 7 w 13"/>
                  <a:gd name="T9" fmla="*/ 5 h 34"/>
                  <a:gd name="T10" fmla="*/ 7 w 13"/>
                  <a:gd name="T11" fmla="*/ 5 h 34"/>
                  <a:gd name="T12" fmla="*/ 7 w 13"/>
                  <a:gd name="T13" fmla="*/ 5 h 34"/>
                  <a:gd name="T14" fmla="*/ 6 w 13"/>
                  <a:gd name="T15" fmla="*/ 2 h 34"/>
                  <a:gd name="T16" fmla="*/ 4 w 13"/>
                  <a:gd name="T17" fmla="*/ 0 h 34"/>
                  <a:gd name="T18" fmla="*/ 1 w 13"/>
                  <a:gd name="T19" fmla="*/ 2 h 34"/>
                  <a:gd name="T20" fmla="*/ 0 w 13"/>
                  <a:gd name="T21" fmla="*/ 5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4">
                    <a:moveTo>
                      <a:pt x="0" y="9"/>
                    </a:moveTo>
                    <a:lnTo>
                      <a:pt x="0" y="9"/>
                    </a:lnTo>
                    <a:lnTo>
                      <a:pt x="0" y="34"/>
                    </a:lnTo>
                    <a:lnTo>
                      <a:pt x="13" y="34"/>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02" name="Freeform 207"/>
              <p:cNvSpPr>
                <a:spLocks/>
              </p:cNvSpPr>
              <p:nvPr/>
            </p:nvSpPr>
            <p:spPr bwMode="auto">
              <a:xfrm>
                <a:off x="2720" y="3557"/>
                <a:ext cx="7" cy="18"/>
              </a:xfrm>
              <a:custGeom>
                <a:avLst/>
                <a:gdLst>
                  <a:gd name="T0" fmla="*/ 0 w 13"/>
                  <a:gd name="T1" fmla="*/ 5 h 36"/>
                  <a:gd name="T2" fmla="*/ 0 w 13"/>
                  <a:gd name="T3" fmla="*/ 5 h 36"/>
                  <a:gd name="T4" fmla="*/ 0 w 13"/>
                  <a:gd name="T5" fmla="*/ 18 h 36"/>
                  <a:gd name="T6" fmla="*/ 7 w 13"/>
                  <a:gd name="T7" fmla="*/ 18 h 36"/>
                  <a:gd name="T8" fmla="*/ 7 w 13"/>
                  <a:gd name="T9" fmla="*/ 5 h 36"/>
                  <a:gd name="T10" fmla="*/ 7 w 13"/>
                  <a:gd name="T11" fmla="*/ 5 h 36"/>
                  <a:gd name="T12" fmla="*/ 7 w 13"/>
                  <a:gd name="T13" fmla="*/ 5 h 36"/>
                  <a:gd name="T14" fmla="*/ 6 w 13"/>
                  <a:gd name="T15" fmla="*/ 2 h 36"/>
                  <a:gd name="T16" fmla="*/ 4 w 13"/>
                  <a:gd name="T17" fmla="*/ 0 h 36"/>
                  <a:gd name="T18" fmla="*/ 1 w 13"/>
                  <a:gd name="T19" fmla="*/ 2 h 36"/>
                  <a:gd name="T20" fmla="*/ 0 w 13"/>
                  <a:gd name="T21" fmla="*/ 5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6">
                    <a:moveTo>
                      <a:pt x="0" y="9"/>
                    </a:moveTo>
                    <a:lnTo>
                      <a:pt x="0" y="9"/>
                    </a:lnTo>
                    <a:lnTo>
                      <a:pt x="0" y="36"/>
                    </a:lnTo>
                    <a:lnTo>
                      <a:pt x="13" y="36"/>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03" name="Freeform 208"/>
              <p:cNvSpPr>
                <a:spLocks/>
              </p:cNvSpPr>
              <p:nvPr/>
            </p:nvSpPr>
            <p:spPr bwMode="auto">
              <a:xfrm>
                <a:off x="2720" y="3544"/>
                <a:ext cx="7" cy="18"/>
              </a:xfrm>
              <a:custGeom>
                <a:avLst/>
                <a:gdLst>
                  <a:gd name="T0" fmla="*/ 0 w 15"/>
                  <a:gd name="T1" fmla="*/ 5 h 36"/>
                  <a:gd name="T2" fmla="*/ 0 w 15"/>
                  <a:gd name="T3" fmla="*/ 5 h 36"/>
                  <a:gd name="T4" fmla="*/ 1 w 15"/>
                  <a:gd name="T5" fmla="*/ 18 h 36"/>
                  <a:gd name="T6" fmla="*/ 7 w 15"/>
                  <a:gd name="T7" fmla="*/ 18 h 36"/>
                  <a:gd name="T8" fmla="*/ 7 w 15"/>
                  <a:gd name="T9" fmla="*/ 5 h 36"/>
                  <a:gd name="T10" fmla="*/ 7 w 15"/>
                  <a:gd name="T11" fmla="*/ 5 h 36"/>
                  <a:gd name="T12" fmla="*/ 7 w 15"/>
                  <a:gd name="T13" fmla="*/ 5 h 36"/>
                  <a:gd name="T14" fmla="*/ 6 w 15"/>
                  <a:gd name="T15" fmla="*/ 2 h 36"/>
                  <a:gd name="T16" fmla="*/ 3 w 15"/>
                  <a:gd name="T17" fmla="*/ 0 h 36"/>
                  <a:gd name="T18" fmla="*/ 1 w 15"/>
                  <a:gd name="T19" fmla="*/ 2 h 36"/>
                  <a:gd name="T20" fmla="*/ 0 w 15"/>
                  <a:gd name="T21" fmla="*/ 5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36">
                    <a:moveTo>
                      <a:pt x="0" y="9"/>
                    </a:moveTo>
                    <a:lnTo>
                      <a:pt x="0" y="9"/>
                    </a:lnTo>
                    <a:lnTo>
                      <a:pt x="2" y="36"/>
                    </a:lnTo>
                    <a:lnTo>
                      <a:pt x="15" y="36"/>
                    </a:lnTo>
                    <a:lnTo>
                      <a:pt x="14"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04" name="Freeform 209"/>
              <p:cNvSpPr>
                <a:spLocks/>
              </p:cNvSpPr>
              <p:nvPr/>
            </p:nvSpPr>
            <p:spPr bwMode="auto">
              <a:xfrm>
                <a:off x="2720" y="3531"/>
                <a:ext cx="6" cy="17"/>
              </a:xfrm>
              <a:custGeom>
                <a:avLst/>
                <a:gdLst>
                  <a:gd name="T0" fmla="*/ 0 w 14"/>
                  <a:gd name="T1" fmla="*/ 4 h 35"/>
                  <a:gd name="T2" fmla="*/ 0 w 14"/>
                  <a:gd name="T3" fmla="*/ 4 h 35"/>
                  <a:gd name="T4" fmla="*/ 0 w 14"/>
                  <a:gd name="T5" fmla="*/ 17 h 35"/>
                  <a:gd name="T6" fmla="*/ 6 w 14"/>
                  <a:gd name="T7" fmla="*/ 17 h 35"/>
                  <a:gd name="T8" fmla="*/ 6 w 14"/>
                  <a:gd name="T9" fmla="*/ 4 h 35"/>
                  <a:gd name="T10" fmla="*/ 6 w 14"/>
                  <a:gd name="T11" fmla="*/ 4 h 35"/>
                  <a:gd name="T12" fmla="*/ 6 w 14"/>
                  <a:gd name="T13" fmla="*/ 4 h 35"/>
                  <a:gd name="T14" fmla="*/ 5 w 14"/>
                  <a:gd name="T15" fmla="*/ 2 h 35"/>
                  <a:gd name="T16" fmla="*/ 3 w 14"/>
                  <a:gd name="T17" fmla="*/ 0 h 35"/>
                  <a:gd name="T18" fmla="*/ 1 w 14"/>
                  <a:gd name="T19" fmla="*/ 2 h 35"/>
                  <a:gd name="T20" fmla="*/ 0 w 14"/>
                  <a:gd name="T21" fmla="*/ 4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35">
                    <a:moveTo>
                      <a:pt x="0" y="9"/>
                    </a:moveTo>
                    <a:lnTo>
                      <a:pt x="0" y="9"/>
                    </a:lnTo>
                    <a:lnTo>
                      <a:pt x="0" y="35"/>
                    </a:lnTo>
                    <a:lnTo>
                      <a:pt x="14" y="35"/>
                    </a:lnTo>
                    <a:lnTo>
                      <a:pt x="14"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05" name="Freeform 210"/>
              <p:cNvSpPr>
                <a:spLocks/>
              </p:cNvSpPr>
              <p:nvPr/>
            </p:nvSpPr>
            <p:spPr bwMode="auto">
              <a:xfrm>
                <a:off x="2720" y="3518"/>
                <a:ext cx="6" cy="18"/>
              </a:xfrm>
              <a:custGeom>
                <a:avLst/>
                <a:gdLst>
                  <a:gd name="T0" fmla="*/ 0 w 14"/>
                  <a:gd name="T1" fmla="*/ 5 h 36"/>
                  <a:gd name="T2" fmla="*/ 0 w 14"/>
                  <a:gd name="T3" fmla="*/ 5 h 36"/>
                  <a:gd name="T4" fmla="*/ 0 w 14"/>
                  <a:gd name="T5" fmla="*/ 18 h 36"/>
                  <a:gd name="T6" fmla="*/ 6 w 14"/>
                  <a:gd name="T7" fmla="*/ 18 h 36"/>
                  <a:gd name="T8" fmla="*/ 6 w 14"/>
                  <a:gd name="T9" fmla="*/ 5 h 36"/>
                  <a:gd name="T10" fmla="*/ 6 w 14"/>
                  <a:gd name="T11" fmla="*/ 5 h 36"/>
                  <a:gd name="T12" fmla="*/ 6 w 14"/>
                  <a:gd name="T13" fmla="*/ 5 h 36"/>
                  <a:gd name="T14" fmla="*/ 5 w 14"/>
                  <a:gd name="T15" fmla="*/ 2 h 36"/>
                  <a:gd name="T16" fmla="*/ 3 w 14"/>
                  <a:gd name="T17" fmla="*/ 0 h 36"/>
                  <a:gd name="T18" fmla="*/ 1 w 14"/>
                  <a:gd name="T19" fmla="*/ 2 h 36"/>
                  <a:gd name="T20" fmla="*/ 0 w 14"/>
                  <a:gd name="T21" fmla="*/ 5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36">
                    <a:moveTo>
                      <a:pt x="0" y="9"/>
                    </a:moveTo>
                    <a:lnTo>
                      <a:pt x="0" y="9"/>
                    </a:lnTo>
                    <a:lnTo>
                      <a:pt x="0" y="36"/>
                    </a:lnTo>
                    <a:lnTo>
                      <a:pt x="14" y="36"/>
                    </a:lnTo>
                    <a:lnTo>
                      <a:pt x="14"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06" name="Freeform 211"/>
              <p:cNvSpPr>
                <a:spLocks/>
              </p:cNvSpPr>
              <p:nvPr/>
            </p:nvSpPr>
            <p:spPr bwMode="auto">
              <a:xfrm>
                <a:off x="2720" y="3505"/>
                <a:ext cx="6" cy="17"/>
              </a:xfrm>
              <a:custGeom>
                <a:avLst/>
                <a:gdLst>
                  <a:gd name="T0" fmla="*/ 0 w 14"/>
                  <a:gd name="T1" fmla="*/ 5 h 34"/>
                  <a:gd name="T2" fmla="*/ 0 w 14"/>
                  <a:gd name="T3" fmla="*/ 5 h 34"/>
                  <a:gd name="T4" fmla="*/ 0 w 14"/>
                  <a:gd name="T5" fmla="*/ 17 h 34"/>
                  <a:gd name="T6" fmla="*/ 6 w 14"/>
                  <a:gd name="T7" fmla="*/ 17 h 34"/>
                  <a:gd name="T8" fmla="*/ 6 w 14"/>
                  <a:gd name="T9" fmla="*/ 5 h 34"/>
                  <a:gd name="T10" fmla="*/ 6 w 14"/>
                  <a:gd name="T11" fmla="*/ 5 h 34"/>
                  <a:gd name="T12" fmla="*/ 6 w 14"/>
                  <a:gd name="T13" fmla="*/ 5 h 34"/>
                  <a:gd name="T14" fmla="*/ 5 w 14"/>
                  <a:gd name="T15" fmla="*/ 2 h 34"/>
                  <a:gd name="T16" fmla="*/ 3 w 14"/>
                  <a:gd name="T17" fmla="*/ 0 h 34"/>
                  <a:gd name="T18" fmla="*/ 1 w 14"/>
                  <a:gd name="T19" fmla="*/ 2 h 34"/>
                  <a:gd name="T20" fmla="*/ 0 w 14"/>
                  <a:gd name="T21" fmla="*/ 5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34">
                    <a:moveTo>
                      <a:pt x="0" y="9"/>
                    </a:moveTo>
                    <a:lnTo>
                      <a:pt x="0" y="9"/>
                    </a:lnTo>
                    <a:lnTo>
                      <a:pt x="0" y="34"/>
                    </a:lnTo>
                    <a:lnTo>
                      <a:pt x="14" y="34"/>
                    </a:lnTo>
                    <a:lnTo>
                      <a:pt x="14"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07" name="Freeform 212"/>
              <p:cNvSpPr>
                <a:spLocks/>
              </p:cNvSpPr>
              <p:nvPr/>
            </p:nvSpPr>
            <p:spPr bwMode="auto">
              <a:xfrm>
                <a:off x="2720" y="3491"/>
                <a:ext cx="6" cy="18"/>
              </a:xfrm>
              <a:custGeom>
                <a:avLst/>
                <a:gdLst>
                  <a:gd name="T0" fmla="*/ 0 w 14"/>
                  <a:gd name="T1" fmla="*/ 5 h 36"/>
                  <a:gd name="T2" fmla="*/ 0 w 14"/>
                  <a:gd name="T3" fmla="*/ 5 h 36"/>
                  <a:gd name="T4" fmla="*/ 0 w 14"/>
                  <a:gd name="T5" fmla="*/ 18 h 36"/>
                  <a:gd name="T6" fmla="*/ 6 w 14"/>
                  <a:gd name="T7" fmla="*/ 18 h 36"/>
                  <a:gd name="T8" fmla="*/ 6 w 14"/>
                  <a:gd name="T9" fmla="*/ 5 h 36"/>
                  <a:gd name="T10" fmla="*/ 6 w 14"/>
                  <a:gd name="T11" fmla="*/ 5 h 36"/>
                  <a:gd name="T12" fmla="*/ 6 w 14"/>
                  <a:gd name="T13" fmla="*/ 5 h 36"/>
                  <a:gd name="T14" fmla="*/ 5 w 14"/>
                  <a:gd name="T15" fmla="*/ 2 h 36"/>
                  <a:gd name="T16" fmla="*/ 3 w 14"/>
                  <a:gd name="T17" fmla="*/ 0 h 36"/>
                  <a:gd name="T18" fmla="*/ 1 w 14"/>
                  <a:gd name="T19" fmla="*/ 2 h 36"/>
                  <a:gd name="T20" fmla="*/ 0 w 14"/>
                  <a:gd name="T21" fmla="*/ 5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36">
                    <a:moveTo>
                      <a:pt x="0" y="9"/>
                    </a:moveTo>
                    <a:lnTo>
                      <a:pt x="0" y="9"/>
                    </a:lnTo>
                    <a:lnTo>
                      <a:pt x="0" y="36"/>
                    </a:lnTo>
                    <a:lnTo>
                      <a:pt x="14" y="36"/>
                    </a:lnTo>
                    <a:lnTo>
                      <a:pt x="14"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08" name="Freeform 213"/>
              <p:cNvSpPr>
                <a:spLocks/>
              </p:cNvSpPr>
              <p:nvPr/>
            </p:nvSpPr>
            <p:spPr bwMode="auto">
              <a:xfrm>
                <a:off x="2720" y="3478"/>
                <a:ext cx="6" cy="18"/>
              </a:xfrm>
              <a:custGeom>
                <a:avLst/>
                <a:gdLst>
                  <a:gd name="T0" fmla="*/ 0 w 14"/>
                  <a:gd name="T1" fmla="*/ 5 h 37"/>
                  <a:gd name="T2" fmla="*/ 0 w 14"/>
                  <a:gd name="T3" fmla="*/ 5 h 37"/>
                  <a:gd name="T4" fmla="*/ 0 w 14"/>
                  <a:gd name="T5" fmla="*/ 18 h 37"/>
                  <a:gd name="T6" fmla="*/ 6 w 14"/>
                  <a:gd name="T7" fmla="*/ 18 h 37"/>
                  <a:gd name="T8" fmla="*/ 6 w 14"/>
                  <a:gd name="T9" fmla="*/ 5 h 37"/>
                  <a:gd name="T10" fmla="*/ 6 w 14"/>
                  <a:gd name="T11" fmla="*/ 5 h 37"/>
                  <a:gd name="T12" fmla="*/ 6 w 14"/>
                  <a:gd name="T13" fmla="*/ 5 h 37"/>
                  <a:gd name="T14" fmla="*/ 5 w 14"/>
                  <a:gd name="T15" fmla="*/ 2 h 37"/>
                  <a:gd name="T16" fmla="*/ 3 w 14"/>
                  <a:gd name="T17" fmla="*/ 0 h 37"/>
                  <a:gd name="T18" fmla="*/ 1 w 14"/>
                  <a:gd name="T19" fmla="*/ 2 h 37"/>
                  <a:gd name="T20" fmla="*/ 0 w 14"/>
                  <a:gd name="T21" fmla="*/ 5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37">
                    <a:moveTo>
                      <a:pt x="0" y="10"/>
                    </a:moveTo>
                    <a:lnTo>
                      <a:pt x="0" y="10"/>
                    </a:lnTo>
                    <a:lnTo>
                      <a:pt x="0" y="37"/>
                    </a:lnTo>
                    <a:lnTo>
                      <a:pt x="14" y="37"/>
                    </a:lnTo>
                    <a:lnTo>
                      <a:pt x="14" y="10"/>
                    </a:lnTo>
                    <a:lnTo>
                      <a:pt x="12" y="4"/>
                    </a:lnTo>
                    <a:lnTo>
                      <a:pt x="7" y="0"/>
                    </a:lnTo>
                    <a:lnTo>
                      <a:pt x="2" y="4"/>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09" name="Freeform 214"/>
              <p:cNvSpPr>
                <a:spLocks/>
              </p:cNvSpPr>
              <p:nvPr/>
            </p:nvSpPr>
            <p:spPr bwMode="auto">
              <a:xfrm>
                <a:off x="2720" y="3465"/>
                <a:ext cx="6" cy="17"/>
              </a:xfrm>
              <a:custGeom>
                <a:avLst/>
                <a:gdLst>
                  <a:gd name="T0" fmla="*/ 0 w 14"/>
                  <a:gd name="T1" fmla="*/ 4 h 35"/>
                  <a:gd name="T2" fmla="*/ 0 w 14"/>
                  <a:gd name="T3" fmla="*/ 4 h 35"/>
                  <a:gd name="T4" fmla="*/ 0 w 14"/>
                  <a:gd name="T5" fmla="*/ 17 h 35"/>
                  <a:gd name="T6" fmla="*/ 6 w 14"/>
                  <a:gd name="T7" fmla="*/ 17 h 35"/>
                  <a:gd name="T8" fmla="*/ 6 w 14"/>
                  <a:gd name="T9" fmla="*/ 4 h 35"/>
                  <a:gd name="T10" fmla="*/ 6 w 14"/>
                  <a:gd name="T11" fmla="*/ 4 h 35"/>
                  <a:gd name="T12" fmla="*/ 6 w 14"/>
                  <a:gd name="T13" fmla="*/ 4 h 35"/>
                  <a:gd name="T14" fmla="*/ 5 w 14"/>
                  <a:gd name="T15" fmla="*/ 2 h 35"/>
                  <a:gd name="T16" fmla="*/ 3 w 14"/>
                  <a:gd name="T17" fmla="*/ 0 h 35"/>
                  <a:gd name="T18" fmla="*/ 1 w 14"/>
                  <a:gd name="T19" fmla="*/ 2 h 35"/>
                  <a:gd name="T20" fmla="*/ 0 w 14"/>
                  <a:gd name="T21" fmla="*/ 4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35">
                    <a:moveTo>
                      <a:pt x="0" y="9"/>
                    </a:moveTo>
                    <a:lnTo>
                      <a:pt x="0" y="9"/>
                    </a:lnTo>
                    <a:lnTo>
                      <a:pt x="0" y="35"/>
                    </a:lnTo>
                    <a:lnTo>
                      <a:pt x="14" y="35"/>
                    </a:lnTo>
                    <a:lnTo>
                      <a:pt x="14"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10" name="Freeform 215"/>
              <p:cNvSpPr>
                <a:spLocks/>
              </p:cNvSpPr>
              <p:nvPr/>
            </p:nvSpPr>
            <p:spPr bwMode="auto">
              <a:xfrm>
                <a:off x="2720" y="3452"/>
                <a:ext cx="6" cy="18"/>
              </a:xfrm>
              <a:custGeom>
                <a:avLst/>
                <a:gdLst>
                  <a:gd name="T0" fmla="*/ 0 w 14"/>
                  <a:gd name="T1" fmla="*/ 5 h 36"/>
                  <a:gd name="T2" fmla="*/ 0 w 14"/>
                  <a:gd name="T3" fmla="*/ 5 h 36"/>
                  <a:gd name="T4" fmla="*/ 0 w 14"/>
                  <a:gd name="T5" fmla="*/ 18 h 36"/>
                  <a:gd name="T6" fmla="*/ 6 w 14"/>
                  <a:gd name="T7" fmla="*/ 18 h 36"/>
                  <a:gd name="T8" fmla="*/ 6 w 14"/>
                  <a:gd name="T9" fmla="*/ 5 h 36"/>
                  <a:gd name="T10" fmla="*/ 6 w 14"/>
                  <a:gd name="T11" fmla="*/ 5 h 36"/>
                  <a:gd name="T12" fmla="*/ 6 w 14"/>
                  <a:gd name="T13" fmla="*/ 5 h 36"/>
                  <a:gd name="T14" fmla="*/ 5 w 14"/>
                  <a:gd name="T15" fmla="*/ 2 h 36"/>
                  <a:gd name="T16" fmla="*/ 3 w 14"/>
                  <a:gd name="T17" fmla="*/ 0 h 36"/>
                  <a:gd name="T18" fmla="*/ 1 w 14"/>
                  <a:gd name="T19" fmla="*/ 2 h 36"/>
                  <a:gd name="T20" fmla="*/ 0 w 14"/>
                  <a:gd name="T21" fmla="*/ 5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36">
                    <a:moveTo>
                      <a:pt x="0" y="9"/>
                    </a:moveTo>
                    <a:lnTo>
                      <a:pt x="0" y="9"/>
                    </a:lnTo>
                    <a:lnTo>
                      <a:pt x="0" y="36"/>
                    </a:lnTo>
                    <a:lnTo>
                      <a:pt x="14" y="36"/>
                    </a:lnTo>
                    <a:lnTo>
                      <a:pt x="14"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11" name="Freeform 216"/>
              <p:cNvSpPr>
                <a:spLocks/>
              </p:cNvSpPr>
              <p:nvPr/>
            </p:nvSpPr>
            <p:spPr bwMode="auto">
              <a:xfrm>
                <a:off x="2720" y="3439"/>
                <a:ext cx="6" cy="17"/>
              </a:xfrm>
              <a:custGeom>
                <a:avLst/>
                <a:gdLst>
                  <a:gd name="T0" fmla="*/ 0 w 14"/>
                  <a:gd name="T1" fmla="*/ 5 h 34"/>
                  <a:gd name="T2" fmla="*/ 0 w 14"/>
                  <a:gd name="T3" fmla="*/ 5 h 34"/>
                  <a:gd name="T4" fmla="*/ 0 w 14"/>
                  <a:gd name="T5" fmla="*/ 17 h 34"/>
                  <a:gd name="T6" fmla="*/ 6 w 14"/>
                  <a:gd name="T7" fmla="*/ 17 h 34"/>
                  <a:gd name="T8" fmla="*/ 6 w 14"/>
                  <a:gd name="T9" fmla="*/ 5 h 34"/>
                  <a:gd name="T10" fmla="*/ 6 w 14"/>
                  <a:gd name="T11" fmla="*/ 5 h 34"/>
                  <a:gd name="T12" fmla="*/ 6 w 14"/>
                  <a:gd name="T13" fmla="*/ 5 h 34"/>
                  <a:gd name="T14" fmla="*/ 5 w 14"/>
                  <a:gd name="T15" fmla="*/ 2 h 34"/>
                  <a:gd name="T16" fmla="*/ 3 w 14"/>
                  <a:gd name="T17" fmla="*/ 0 h 34"/>
                  <a:gd name="T18" fmla="*/ 1 w 14"/>
                  <a:gd name="T19" fmla="*/ 2 h 34"/>
                  <a:gd name="T20" fmla="*/ 0 w 14"/>
                  <a:gd name="T21" fmla="*/ 5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34">
                    <a:moveTo>
                      <a:pt x="0" y="9"/>
                    </a:moveTo>
                    <a:lnTo>
                      <a:pt x="0" y="9"/>
                    </a:lnTo>
                    <a:lnTo>
                      <a:pt x="0" y="34"/>
                    </a:lnTo>
                    <a:lnTo>
                      <a:pt x="14" y="34"/>
                    </a:lnTo>
                    <a:lnTo>
                      <a:pt x="14"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12" name="Freeform 217"/>
              <p:cNvSpPr>
                <a:spLocks/>
              </p:cNvSpPr>
              <p:nvPr/>
            </p:nvSpPr>
            <p:spPr bwMode="auto">
              <a:xfrm>
                <a:off x="2720" y="3425"/>
                <a:ext cx="6" cy="18"/>
              </a:xfrm>
              <a:custGeom>
                <a:avLst/>
                <a:gdLst>
                  <a:gd name="T0" fmla="*/ 0 w 14"/>
                  <a:gd name="T1" fmla="*/ 5 h 36"/>
                  <a:gd name="T2" fmla="*/ 0 w 14"/>
                  <a:gd name="T3" fmla="*/ 5 h 36"/>
                  <a:gd name="T4" fmla="*/ 0 w 14"/>
                  <a:gd name="T5" fmla="*/ 18 h 36"/>
                  <a:gd name="T6" fmla="*/ 6 w 14"/>
                  <a:gd name="T7" fmla="*/ 18 h 36"/>
                  <a:gd name="T8" fmla="*/ 6 w 14"/>
                  <a:gd name="T9" fmla="*/ 5 h 36"/>
                  <a:gd name="T10" fmla="*/ 6 w 14"/>
                  <a:gd name="T11" fmla="*/ 5 h 36"/>
                  <a:gd name="T12" fmla="*/ 6 w 14"/>
                  <a:gd name="T13" fmla="*/ 5 h 36"/>
                  <a:gd name="T14" fmla="*/ 5 w 14"/>
                  <a:gd name="T15" fmla="*/ 2 h 36"/>
                  <a:gd name="T16" fmla="*/ 3 w 14"/>
                  <a:gd name="T17" fmla="*/ 0 h 36"/>
                  <a:gd name="T18" fmla="*/ 1 w 14"/>
                  <a:gd name="T19" fmla="*/ 2 h 36"/>
                  <a:gd name="T20" fmla="*/ 0 w 14"/>
                  <a:gd name="T21" fmla="*/ 5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36">
                    <a:moveTo>
                      <a:pt x="0" y="9"/>
                    </a:moveTo>
                    <a:lnTo>
                      <a:pt x="0" y="9"/>
                    </a:lnTo>
                    <a:lnTo>
                      <a:pt x="0" y="36"/>
                    </a:lnTo>
                    <a:lnTo>
                      <a:pt x="14" y="36"/>
                    </a:lnTo>
                    <a:lnTo>
                      <a:pt x="14"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13" name="Freeform 218"/>
              <p:cNvSpPr>
                <a:spLocks/>
              </p:cNvSpPr>
              <p:nvPr/>
            </p:nvSpPr>
            <p:spPr bwMode="auto">
              <a:xfrm>
                <a:off x="2720" y="3412"/>
                <a:ext cx="6" cy="18"/>
              </a:xfrm>
              <a:custGeom>
                <a:avLst/>
                <a:gdLst>
                  <a:gd name="T0" fmla="*/ 0 w 14"/>
                  <a:gd name="T1" fmla="*/ 4 h 37"/>
                  <a:gd name="T2" fmla="*/ 0 w 14"/>
                  <a:gd name="T3" fmla="*/ 4 h 37"/>
                  <a:gd name="T4" fmla="*/ 0 w 14"/>
                  <a:gd name="T5" fmla="*/ 18 h 37"/>
                  <a:gd name="T6" fmla="*/ 6 w 14"/>
                  <a:gd name="T7" fmla="*/ 18 h 37"/>
                  <a:gd name="T8" fmla="*/ 6 w 14"/>
                  <a:gd name="T9" fmla="*/ 4 h 37"/>
                  <a:gd name="T10" fmla="*/ 6 w 14"/>
                  <a:gd name="T11" fmla="*/ 4 h 37"/>
                  <a:gd name="T12" fmla="*/ 6 w 14"/>
                  <a:gd name="T13" fmla="*/ 4 h 37"/>
                  <a:gd name="T14" fmla="*/ 5 w 14"/>
                  <a:gd name="T15" fmla="*/ 2 h 37"/>
                  <a:gd name="T16" fmla="*/ 3 w 14"/>
                  <a:gd name="T17" fmla="*/ 0 h 37"/>
                  <a:gd name="T18" fmla="*/ 1 w 14"/>
                  <a:gd name="T19" fmla="*/ 2 h 37"/>
                  <a:gd name="T20" fmla="*/ 0 w 14"/>
                  <a:gd name="T21" fmla="*/ 4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37">
                    <a:moveTo>
                      <a:pt x="0" y="9"/>
                    </a:moveTo>
                    <a:lnTo>
                      <a:pt x="0" y="9"/>
                    </a:lnTo>
                    <a:lnTo>
                      <a:pt x="0" y="37"/>
                    </a:lnTo>
                    <a:lnTo>
                      <a:pt x="14" y="37"/>
                    </a:lnTo>
                    <a:lnTo>
                      <a:pt x="14"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14" name="Freeform 219"/>
              <p:cNvSpPr>
                <a:spLocks/>
              </p:cNvSpPr>
              <p:nvPr/>
            </p:nvSpPr>
            <p:spPr bwMode="auto">
              <a:xfrm>
                <a:off x="2720" y="3399"/>
                <a:ext cx="6" cy="17"/>
              </a:xfrm>
              <a:custGeom>
                <a:avLst/>
                <a:gdLst>
                  <a:gd name="T0" fmla="*/ 0 w 14"/>
                  <a:gd name="T1" fmla="*/ 5 h 34"/>
                  <a:gd name="T2" fmla="*/ 0 w 14"/>
                  <a:gd name="T3" fmla="*/ 5 h 34"/>
                  <a:gd name="T4" fmla="*/ 0 w 14"/>
                  <a:gd name="T5" fmla="*/ 17 h 34"/>
                  <a:gd name="T6" fmla="*/ 6 w 14"/>
                  <a:gd name="T7" fmla="*/ 17 h 34"/>
                  <a:gd name="T8" fmla="*/ 6 w 14"/>
                  <a:gd name="T9" fmla="*/ 5 h 34"/>
                  <a:gd name="T10" fmla="*/ 6 w 14"/>
                  <a:gd name="T11" fmla="*/ 5 h 34"/>
                  <a:gd name="T12" fmla="*/ 6 w 14"/>
                  <a:gd name="T13" fmla="*/ 5 h 34"/>
                  <a:gd name="T14" fmla="*/ 5 w 14"/>
                  <a:gd name="T15" fmla="*/ 2 h 34"/>
                  <a:gd name="T16" fmla="*/ 3 w 14"/>
                  <a:gd name="T17" fmla="*/ 0 h 34"/>
                  <a:gd name="T18" fmla="*/ 1 w 14"/>
                  <a:gd name="T19" fmla="*/ 2 h 34"/>
                  <a:gd name="T20" fmla="*/ 0 w 14"/>
                  <a:gd name="T21" fmla="*/ 5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34">
                    <a:moveTo>
                      <a:pt x="0" y="9"/>
                    </a:moveTo>
                    <a:lnTo>
                      <a:pt x="0" y="9"/>
                    </a:lnTo>
                    <a:lnTo>
                      <a:pt x="0" y="34"/>
                    </a:lnTo>
                    <a:lnTo>
                      <a:pt x="14" y="34"/>
                    </a:lnTo>
                    <a:lnTo>
                      <a:pt x="14"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15" name="Freeform 220"/>
              <p:cNvSpPr>
                <a:spLocks/>
              </p:cNvSpPr>
              <p:nvPr/>
            </p:nvSpPr>
            <p:spPr bwMode="auto">
              <a:xfrm>
                <a:off x="2720" y="3385"/>
                <a:ext cx="6" cy="19"/>
              </a:xfrm>
              <a:custGeom>
                <a:avLst/>
                <a:gdLst>
                  <a:gd name="T0" fmla="*/ 0 w 14"/>
                  <a:gd name="T1" fmla="*/ 5 h 36"/>
                  <a:gd name="T2" fmla="*/ 0 w 14"/>
                  <a:gd name="T3" fmla="*/ 5 h 36"/>
                  <a:gd name="T4" fmla="*/ 0 w 14"/>
                  <a:gd name="T5" fmla="*/ 19 h 36"/>
                  <a:gd name="T6" fmla="*/ 6 w 14"/>
                  <a:gd name="T7" fmla="*/ 19 h 36"/>
                  <a:gd name="T8" fmla="*/ 6 w 14"/>
                  <a:gd name="T9" fmla="*/ 5 h 36"/>
                  <a:gd name="T10" fmla="*/ 6 w 14"/>
                  <a:gd name="T11" fmla="*/ 5 h 36"/>
                  <a:gd name="T12" fmla="*/ 6 w 14"/>
                  <a:gd name="T13" fmla="*/ 5 h 36"/>
                  <a:gd name="T14" fmla="*/ 5 w 14"/>
                  <a:gd name="T15" fmla="*/ 2 h 36"/>
                  <a:gd name="T16" fmla="*/ 3 w 14"/>
                  <a:gd name="T17" fmla="*/ 0 h 36"/>
                  <a:gd name="T18" fmla="*/ 1 w 14"/>
                  <a:gd name="T19" fmla="*/ 2 h 36"/>
                  <a:gd name="T20" fmla="*/ 0 w 14"/>
                  <a:gd name="T21" fmla="*/ 5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36">
                    <a:moveTo>
                      <a:pt x="0" y="9"/>
                    </a:moveTo>
                    <a:lnTo>
                      <a:pt x="0" y="9"/>
                    </a:lnTo>
                    <a:lnTo>
                      <a:pt x="0" y="36"/>
                    </a:lnTo>
                    <a:lnTo>
                      <a:pt x="14" y="36"/>
                    </a:lnTo>
                    <a:lnTo>
                      <a:pt x="14"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16" name="Freeform 221"/>
              <p:cNvSpPr>
                <a:spLocks/>
              </p:cNvSpPr>
              <p:nvPr/>
            </p:nvSpPr>
            <p:spPr bwMode="auto">
              <a:xfrm>
                <a:off x="2720" y="3373"/>
                <a:ext cx="6" cy="17"/>
              </a:xfrm>
              <a:custGeom>
                <a:avLst/>
                <a:gdLst>
                  <a:gd name="T0" fmla="*/ 0 w 14"/>
                  <a:gd name="T1" fmla="*/ 5 h 34"/>
                  <a:gd name="T2" fmla="*/ 0 w 14"/>
                  <a:gd name="T3" fmla="*/ 5 h 34"/>
                  <a:gd name="T4" fmla="*/ 0 w 14"/>
                  <a:gd name="T5" fmla="*/ 17 h 34"/>
                  <a:gd name="T6" fmla="*/ 6 w 14"/>
                  <a:gd name="T7" fmla="*/ 17 h 34"/>
                  <a:gd name="T8" fmla="*/ 6 w 14"/>
                  <a:gd name="T9" fmla="*/ 5 h 34"/>
                  <a:gd name="T10" fmla="*/ 6 w 14"/>
                  <a:gd name="T11" fmla="*/ 5 h 34"/>
                  <a:gd name="T12" fmla="*/ 6 w 14"/>
                  <a:gd name="T13" fmla="*/ 5 h 34"/>
                  <a:gd name="T14" fmla="*/ 5 w 14"/>
                  <a:gd name="T15" fmla="*/ 2 h 34"/>
                  <a:gd name="T16" fmla="*/ 3 w 14"/>
                  <a:gd name="T17" fmla="*/ 0 h 34"/>
                  <a:gd name="T18" fmla="*/ 1 w 14"/>
                  <a:gd name="T19" fmla="*/ 2 h 34"/>
                  <a:gd name="T20" fmla="*/ 0 w 14"/>
                  <a:gd name="T21" fmla="*/ 5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34">
                    <a:moveTo>
                      <a:pt x="0" y="9"/>
                    </a:moveTo>
                    <a:lnTo>
                      <a:pt x="0" y="9"/>
                    </a:lnTo>
                    <a:lnTo>
                      <a:pt x="0" y="34"/>
                    </a:lnTo>
                    <a:lnTo>
                      <a:pt x="14" y="34"/>
                    </a:lnTo>
                    <a:lnTo>
                      <a:pt x="14"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17" name="Freeform 222"/>
              <p:cNvSpPr>
                <a:spLocks/>
              </p:cNvSpPr>
              <p:nvPr/>
            </p:nvSpPr>
            <p:spPr bwMode="auto">
              <a:xfrm>
                <a:off x="2720" y="3359"/>
                <a:ext cx="6" cy="18"/>
              </a:xfrm>
              <a:custGeom>
                <a:avLst/>
                <a:gdLst>
                  <a:gd name="T0" fmla="*/ 0 w 14"/>
                  <a:gd name="T1" fmla="*/ 5 h 36"/>
                  <a:gd name="T2" fmla="*/ 0 w 14"/>
                  <a:gd name="T3" fmla="*/ 5 h 36"/>
                  <a:gd name="T4" fmla="*/ 0 w 14"/>
                  <a:gd name="T5" fmla="*/ 18 h 36"/>
                  <a:gd name="T6" fmla="*/ 6 w 14"/>
                  <a:gd name="T7" fmla="*/ 18 h 36"/>
                  <a:gd name="T8" fmla="*/ 6 w 14"/>
                  <a:gd name="T9" fmla="*/ 5 h 36"/>
                  <a:gd name="T10" fmla="*/ 6 w 14"/>
                  <a:gd name="T11" fmla="*/ 5 h 36"/>
                  <a:gd name="T12" fmla="*/ 6 w 14"/>
                  <a:gd name="T13" fmla="*/ 5 h 36"/>
                  <a:gd name="T14" fmla="*/ 5 w 14"/>
                  <a:gd name="T15" fmla="*/ 2 h 36"/>
                  <a:gd name="T16" fmla="*/ 3 w 14"/>
                  <a:gd name="T17" fmla="*/ 0 h 36"/>
                  <a:gd name="T18" fmla="*/ 1 w 14"/>
                  <a:gd name="T19" fmla="*/ 2 h 36"/>
                  <a:gd name="T20" fmla="*/ 0 w 14"/>
                  <a:gd name="T21" fmla="*/ 5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36">
                    <a:moveTo>
                      <a:pt x="0" y="9"/>
                    </a:moveTo>
                    <a:lnTo>
                      <a:pt x="0" y="9"/>
                    </a:lnTo>
                    <a:lnTo>
                      <a:pt x="0" y="36"/>
                    </a:lnTo>
                    <a:lnTo>
                      <a:pt x="14" y="36"/>
                    </a:lnTo>
                    <a:lnTo>
                      <a:pt x="14"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18" name="Freeform 223"/>
              <p:cNvSpPr>
                <a:spLocks/>
              </p:cNvSpPr>
              <p:nvPr/>
            </p:nvSpPr>
            <p:spPr bwMode="auto">
              <a:xfrm>
                <a:off x="2720" y="3346"/>
                <a:ext cx="6" cy="18"/>
              </a:xfrm>
              <a:custGeom>
                <a:avLst/>
                <a:gdLst>
                  <a:gd name="T0" fmla="*/ 0 w 14"/>
                  <a:gd name="T1" fmla="*/ 4 h 37"/>
                  <a:gd name="T2" fmla="*/ 0 w 14"/>
                  <a:gd name="T3" fmla="*/ 4 h 37"/>
                  <a:gd name="T4" fmla="*/ 0 w 14"/>
                  <a:gd name="T5" fmla="*/ 18 h 37"/>
                  <a:gd name="T6" fmla="*/ 6 w 14"/>
                  <a:gd name="T7" fmla="*/ 18 h 37"/>
                  <a:gd name="T8" fmla="*/ 6 w 14"/>
                  <a:gd name="T9" fmla="*/ 4 h 37"/>
                  <a:gd name="T10" fmla="*/ 6 w 14"/>
                  <a:gd name="T11" fmla="*/ 4 h 37"/>
                  <a:gd name="T12" fmla="*/ 6 w 14"/>
                  <a:gd name="T13" fmla="*/ 4 h 37"/>
                  <a:gd name="T14" fmla="*/ 5 w 14"/>
                  <a:gd name="T15" fmla="*/ 2 h 37"/>
                  <a:gd name="T16" fmla="*/ 3 w 14"/>
                  <a:gd name="T17" fmla="*/ 0 h 37"/>
                  <a:gd name="T18" fmla="*/ 1 w 14"/>
                  <a:gd name="T19" fmla="*/ 2 h 37"/>
                  <a:gd name="T20" fmla="*/ 0 w 14"/>
                  <a:gd name="T21" fmla="*/ 4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37">
                    <a:moveTo>
                      <a:pt x="0" y="9"/>
                    </a:moveTo>
                    <a:lnTo>
                      <a:pt x="0" y="9"/>
                    </a:lnTo>
                    <a:lnTo>
                      <a:pt x="0" y="37"/>
                    </a:lnTo>
                    <a:lnTo>
                      <a:pt x="14" y="37"/>
                    </a:lnTo>
                    <a:lnTo>
                      <a:pt x="14"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19" name="Freeform 224"/>
              <p:cNvSpPr>
                <a:spLocks/>
              </p:cNvSpPr>
              <p:nvPr/>
            </p:nvSpPr>
            <p:spPr bwMode="auto">
              <a:xfrm>
                <a:off x="2719" y="3333"/>
                <a:ext cx="7" cy="17"/>
              </a:xfrm>
              <a:custGeom>
                <a:avLst/>
                <a:gdLst>
                  <a:gd name="T0" fmla="*/ 0 w 15"/>
                  <a:gd name="T1" fmla="*/ 5 h 34"/>
                  <a:gd name="T2" fmla="*/ 0 w 15"/>
                  <a:gd name="T3" fmla="*/ 5 h 34"/>
                  <a:gd name="T4" fmla="*/ 0 w 15"/>
                  <a:gd name="T5" fmla="*/ 17 h 34"/>
                  <a:gd name="T6" fmla="*/ 7 w 15"/>
                  <a:gd name="T7" fmla="*/ 17 h 34"/>
                  <a:gd name="T8" fmla="*/ 6 w 15"/>
                  <a:gd name="T9" fmla="*/ 5 h 34"/>
                  <a:gd name="T10" fmla="*/ 6 w 15"/>
                  <a:gd name="T11" fmla="*/ 5 h 34"/>
                  <a:gd name="T12" fmla="*/ 6 w 15"/>
                  <a:gd name="T13" fmla="*/ 5 h 34"/>
                  <a:gd name="T14" fmla="*/ 5 w 15"/>
                  <a:gd name="T15" fmla="*/ 2 h 34"/>
                  <a:gd name="T16" fmla="*/ 3 w 15"/>
                  <a:gd name="T17" fmla="*/ 0 h 34"/>
                  <a:gd name="T18" fmla="*/ 0 w 15"/>
                  <a:gd name="T19" fmla="*/ 2 h 34"/>
                  <a:gd name="T20" fmla="*/ 0 w 15"/>
                  <a:gd name="T21" fmla="*/ 5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34">
                    <a:moveTo>
                      <a:pt x="0" y="9"/>
                    </a:moveTo>
                    <a:lnTo>
                      <a:pt x="0" y="9"/>
                    </a:lnTo>
                    <a:lnTo>
                      <a:pt x="1" y="34"/>
                    </a:lnTo>
                    <a:lnTo>
                      <a:pt x="15" y="34"/>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20" name="Freeform 225"/>
              <p:cNvSpPr>
                <a:spLocks/>
              </p:cNvSpPr>
              <p:nvPr/>
            </p:nvSpPr>
            <p:spPr bwMode="auto">
              <a:xfrm>
                <a:off x="2719" y="3319"/>
                <a:ext cx="6" cy="19"/>
              </a:xfrm>
              <a:custGeom>
                <a:avLst/>
                <a:gdLst>
                  <a:gd name="T0" fmla="*/ 0 w 13"/>
                  <a:gd name="T1" fmla="*/ 5 h 36"/>
                  <a:gd name="T2" fmla="*/ 0 w 13"/>
                  <a:gd name="T3" fmla="*/ 5 h 36"/>
                  <a:gd name="T4" fmla="*/ 0 w 13"/>
                  <a:gd name="T5" fmla="*/ 19 h 36"/>
                  <a:gd name="T6" fmla="*/ 6 w 13"/>
                  <a:gd name="T7" fmla="*/ 19 h 36"/>
                  <a:gd name="T8" fmla="*/ 6 w 13"/>
                  <a:gd name="T9" fmla="*/ 5 h 36"/>
                  <a:gd name="T10" fmla="*/ 6 w 13"/>
                  <a:gd name="T11" fmla="*/ 5 h 36"/>
                  <a:gd name="T12" fmla="*/ 6 w 13"/>
                  <a:gd name="T13" fmla="*/ 5 h 36"/>
                  <a:gd name="T14" fmla="*/ 5 w 13"/>
                  <a:gd name="T15" fmla="*/ 2 h 36"/>
                  <a:gd name="T16" fmla="*/ 3 w 13"/>
                  <a:gd name="T17" fmla="*/ 0 h 36"/>
                  <a:gd name="T18" fmla="*/ 0 w 13"/>
                  <a:gd name="T19" fmla="*/ 2 h 36"/>
                  <a:gd name="T20" fmla="*/ 0 w 13"/>
                  <a:gd name="T21" fmla="*/ 5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6">
                    <a:moveTo>
                      <a:pt x="0" y="9"/>
                    </a:moveTo>
                    <a:lnTo>
                      <a:pt x="0" y="9"/>
                    </a:lnTo>
                    <a:lnTo>
                      <a:pt x="0" y="36"/>
                    </a:lnTo>
                    <a:lnTo>
                      <a:pt x="13" y="36"/>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21" name="Freeform 226"/>
              <p:cNvSpPr>
                <a:spLocks/>
              </p:cNvSpPr>
              <p:nvPr/>
            </p:nvSpPr>
            <p:spPr bwMode="auto">
              <a:xfrm>
                <a:off x="2719" y="3307"/>
                <a:ext cx="6" cy="17"/>
              </a:xfrm>
              <a:custGeom>
                <a:avLst/>
                <a:gdLst>
                  <a:gd name="T0" fmla="*/ 0 w 13"/>
                  <a:gd name="T1" fmla="*/ 5 h 34"/>
                  <a:gd name="T2" fmla="*/ 0 w 13"/>
                  <a:gd name="T3" fmla="*/ 5 h 34"/>
                  <a:gd name="T4" fmla="*/ 0 w 13"/>
                  <a:gd name="T5" fmla="*/ 17 h 34"/>
                  <a:gd name="T6" fmla="*/ 6 w 13"/>
                  <a:gd name="T7" fmla="*/ 17 h 34"/>
                  <a:gd name="T8" fmla="*/ 6 w 13"/>
                  <a:gd name="T9" fmla="*/ 5 h 34"/>
                  <a:gd name="T10" fmla="*/ 6 w 13"/>
                  <a:gd name="T11" fmla="*/ 5 h 34"/>
                  <a:gd name="T12" fmla="*/ 6 w 13"/>
                  <a:gd name="T13" fmla="*/ 5 h 34"/>
                  <a:gd name="T14" fmla="*/ 5 w 13"/>
                  <a:gd name="T15" fmla="*/ 2 h 34"/>
                  <a:gd name="T16" fmla="*/ 3 w 13"/>
                  <a:gd name="T17" fmla="*/ 0 h 34"/>
                  <a:gd name="T18" fmla="*/ 0 w 13"/>
                  <a:gd name="T19" fmla="*/ 2 h 34"/>
                  <a:gd name="T20" fmla="*/ 0 w 13"/>
                  <a:gd name="T21" fmla="*/ 5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4">
                    <a:moveTo>
                      <a:pt x="0" y="9"/>
                    </a:moveTo>
                    <a:lnTo>
                      <a:pt x="0" y="9"/>
                    </a:lnTo>
                    <a:lnTo>
                      <a:pt x="0" y="34"/>
                    </a:lnTo>
                    <a:lnTo>
                      <a:pt x="13" y="34"/>
                    </a:lnTo>
                    <a:lnTo>
                      <a:pt x="13" y="9"/>
                    </a:lnTo>
                    <a:lnTo>
                      <a:pt x="11" y="3"/>
                    </a:lnTo>
                    <a:lnTo>
                      <a:pt x="6" y="0"/>
                    </a:lnTo>
                    <a:lnTo>
                      <a:pt x="1"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22" name="Freeform 227"/>
              <p:cNvSpPr>
                <a:spLocks/>
              </p:cNvSpPr>
              <p:nvPr/>
            </p:nvSpPr>
            <p:spPr bwMode="auto">
              <a:xfrm>
                <a:off x="2719" y="3293"/>
                <a:ext cx="6" cy="18"/>
              </a:xfrm>
              <a:custGeom>
                <a:avLst/>
                <a:gdLst>
                  <a:gd name="T0" fmla="*/ 0 w 13"/>
                  <a:gd name="T1" fmla="*/ 5 h 37"/>
                  <a:gd name="T2" fmla="*/ 0 w 13"/>
                  <a:gd name="T3" fmla="*/ 5 h 37"/>
                  <a:gd name="T4" fmla="*/ 0 w 13"/>
                  <a:gd name="T5" fmla="*/ 18 h 37"/>
                  <a:gd name="T6" fmla="*/ 6 w 13"/>
                  <a:gd name="T7" fmla="*/ 18 h 37"/>
                  <a:gd name="T8" fmla="*/ 6 w 13"/>
                  <a:gd name="T9" fmla="*/ 5 h 37"/>
                  <a:gd name="T10" fmla="*/ 6 w 13"/>
                  <a:gd name="T11" fmla="*/ 5 h 37"/>
                  <a:gd name="T12" fmla="*/ 6 w 13"/>
                  <a:gd name="T13" fmla="*/ 5 h 37"/>
                  <a:gd name="T14" fmla="*/ 5 w 13"/>
                  <a:gd name="T15" fmla="*/ 2 h 37"/>
                  <a:gd name="T16" fmla="*/ 3 w 13"/>
                  <a:gd name="T17" fmla="*/ 0 h 37"/>
                  <a:gd name="T18" fmla="*/ 0 w 13"/>
                  <a:gd name="T19" fmla="*/ 2 h 37"/>
                  <a:gd name="T20" fmla="*/ 0 w 13"/>
                  <a:gd name="T21" fmla="*/ 5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7">
                    <a:moveTo>
                      <a:pt x="0" y="10"/>
                    </a:moveTo>
                    <a:lnTo>
                      <a:pt x="0" y="10"/>
                    </a:lnTo>
                    <a:lnTo>
                      <a:pt x="0" y="37"/>
                    </a:lnTo>
                    <a:lnTo>
                      <a:pt x="13" y="37"/>
                    </a:lnTo>
                    <a:lnTo>
                      <a:pt x="13" y="10"/>
                    </a:lnTo>
                    <a:lnTo>
                      <a:pt x="11" y="4"/>
                    </a:lnTo>
                    <a:lnTo>
                      <a:pt x="6" y="0"/>
                    </a:lnTo>
                    <a:lnTo>
                      <a:pt x="1" y="4"/>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23" name="Freeform 228"/>
              <p:cNvSpPr>
                <a:spLocks/>
              </p:cNvSpPr>
              <p:nvPr/>
            </p:nvSpPr>
            <p:spPr bwMode="auto">
              <a:xfrm>
                <a:off x="2719" y="3281"/>
                <a:ext cx="6" cy="17"/>
              </a:xfrm>
              <a:custGeom>
                <a:avLst/>
                <a:gdLst>
                  <a:gd name="T0" fmla="*/ 3 w 13"/>
                  <a:gd name="T1" fmla="*/ 0 h 35"/>
                  <a:gd name="T2" fmla="*/ 0 w 13"/>
                  <a:gd name="T3" fmla="*/ 0 h 35"/>
                  <a:gd name="T4" fmla="*/ 0 w 13"/>
                  <a:gd name="T5" fmla="*/ 17 h 35"/>
                  <a:gd name="T6" fmla="*/ 6 w 13"/>
                  <a:gd name="T7" fmla="*/ 17 h 35"/>
                  <a:gd name="T8" fmla="*/ 6 w 13"/>
                  <a:gd name="T9" fmla="*/ 0 h 35"/>
                  <a:gd name="T10" fmla="*/ 3 w 13"/>
                  <a:gd name="T11" fmla="*/ 0 h 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35">
                    <a:moveTo>
                      <a:pt x="6" y="0"/>
                    </a:moveTo>
                    <a:lnTo>
                      <a:pt x="0" y="0"/>
                    </a:lnTo>
                    <a:lnTo>
                      <a:pt x="0" y="35"/>
                    </a:lnTo>
                    <a:lnTo>
                      <a:pt x="13" y="35"/>
                    </a:lnTo>
                    <a:lnTo>
                      <a:pt x="13"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24" name="Freeform 229"/>
              <p:cNvSpPr>
                <a:spLocks/>
              </p:cNvSpPr>
              <p:nvPr/>
            </p:nvSpPr>
            <p:spPr bwMode="auto">
              <a:xfrm>
                <a:off x="2719" y="3276"/>
                <a:ext cx="6" cy="5"/>
              </a:xfrm>
              <a:custGeom>
                <a:avLst/>
                <a:gdLst>
                  <a:gd name="T0" fmla="*/ 6 w 13"/>
                  <a:gd name="T1" fmla="*/ 5 h 9"/>
                  <a:gd name="T2" fmla="*/ 5 w 13"/>
                  <a:gd name="T3" fmla="*/ 2 h 9"/>
                  <a:gd name="T4" fmla="*/ 3 w 13"/>
                  <a:gd name="T5" fmla="*/ 0 h 9"/>
                  <a:gd name="T6" fmla="*/ 0 w 13"/>
                  <a:gd name="T7" fmla="*/ 2 h 9"/>
                  <a:gd name="T8" fmla="*/ 0 w 13"/>
                  <a:gd name="T9" fmla="*/ 5 h 9"/>
                  <a:gd name="T10" fmla="*/ 6 w 13"/>
                  <a:gd name="T11" fmla="*/ 5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
                    <a:moveTo>
                      <a:pt x="13" y="9"/>
                    </a:moveTo>
                    <a:lnTo>
                      <a:pt x="11" y="4"/>
                    </a:lnTo>
                    <a:lnTo>
                      <a:pt x="6" y="0"/>
                    </a:lnTo>
                    <a:lnTo>
                      <a:pt x="1" y="4"/>
                    </a:lnTo>
                    <a:lnTo>
                      <a:pt x="0" y="9"/>
                    </a:lnTo>
                    <a:lnTo>
                      <a:pt x="13"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25" name="Freeform 230"/>
              <p:cNvSpPr>
                <a:spLocks/>
              </p:cNvSpPr>
              <p:nvPr/>
            </p:nvSpPr>
            <p:spPr bwMode="auto">
              <a:xfrm>
                <a:off x="2751" y="3205"/>
                <a:ext cx="4" cy="9"/>
              </a:xfrm>
              <a:custGeom>
                <a:avLst/>
                <a:gdLst>
                  <a:gd name="T0" fmla="*/ 4 w 6"/>
                  <a:gd name="T1" fmla="*/ 0 h 18"/>
                  <a:gd name="T2" fmla="*/ 1 w 6"/>
                  <a:gd name="T3" fmla="*/ 2 h 18"/>
                  <a:gd name="T4" fmla="*/ 0 w 6"/>
                  <a:gd name="T5" fmla="*/ 5 h 18"/>
                  <a:gd name="T6" fmla="*/ 1 w 6"/>
                  <a:gd name="T7" fmla="*/ 8 h 18"/>
                  <a:gd name="T8" fmla="*/ 4 w 6"/>
                  <a:gd name="T9" fmla="*/ 9 h 18"/>
                  <a:gd name="T10" fmla="*/ 4 w 6"/>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8">
                    <a:moveTo>
                      <a:pt x="6" y="0"/>
                    </a:moveTo>
                    <a:lnTo>
                      <a:pt x="1" y="4"/>
                    </a:lnTo>
                    <a:lnTo>
                      <a:pt x="0" y="9"/>
                    </a:lnTo>
                    <a:lnTo>
                      <a:pt x="1" y="15"/>
                    </a:lnTo>
                    <a:lnTo>
                      <a:pt x="6" y="18"/>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26" name="Freeform 231"/>
              <p:cNvSpPr>
                <a:spLocks/>
              </p:cNvSpPr>
              <p:nvPr/>
            </p:nvSpPr>
            <p:spPr bwMode="auto">
              <a:xfrm>
                <a:off x="2755" y="3205"/>
                <a:ext cx="6" cy="9"/>
              </a:xfrm>
              <a:custGeom>
                <a:avLst/>
                <a:gdLst>
                  <a:gd name="T0" fmla="*/ 4 w 14"/>
                  <a:gd name="T1" fmla="*/ 0 h 18"/>
                  <a:gd name="T2" fmla="*/ 3 w 14"/>
                  <a:gd name="T3" fmla="*/ 0 h 18"/>
                  <a:gd name="T4" fmla="*/ 0 w 14"/>
                  <a:gd name="T5" fmla="*/ 0 h 18"/>
                  <a:gd name="T6" fmla="*/ 0 w 14"/>
                  <a:gd name="T7" fmla="*/ 9 h 18"/>
                  <a:gd name="T8" fmla="*/ 3 w 14"/>
                  <a:gd name="T9" fmla="*/ 9 h 18"/>
                  <a:gd name="T10" fmla="*/ 2 w 14"/>
                  <a:gd name="T11" fmla="*/ 9 h 18"/>
                  <a:gd name="T12" fmla="*/ 3 w 14"/>
                  <a:gd name="T13" fmla="*/ 9 h 18"/>
                  <a:gd name="T14" fmla="*/ 5 w 14"/>
                  <a:gd name="T15" fmla="*/ 8 h 18"/>
                  <a:gd name="T16" fmla="*/ 6 w 14"/>
                  <a:gd name="T17" fmla="*/ 5 h 18"/>
                  <a:gd name="T18" fmla="*/ 5 w 14"/>
                  <a:gd name="T19" fmla="*/ 2 h 18"/>
                  <a:gd name="T20" fmla="*/ 3 w 14"/>
                  <a:gd name="T21" fmla="*/ 0 h 18"/>
                  <a:gd name="T22" fmla="*/ 4 w 14"/>
                  <a:gd name="T23" fmla="*/ 0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 h="18">
                    <a:moveTo>
                      <a:pt x="9" y="0"/>
                    </a:moveTo>
                    <a:lnTo>
                      <a:pt x="7" y="0"/>
                    </a:lnTo>
                    <a:lnTo>
                      <a:pt x="0" y="0"/>
                    </a:lnTo>
                    <a:lnTo>
                      <a:pt x="0" y="18"/>
                    </a:lnTo>
                    <a:lnTo>
                      <a:pt x="7" y="18"/>
                    </a:lnTo>
                    <a:lnTo>
                      <a:pt x="5" y="18"/>
                    </a:lnTo>
                    <a:lnTo>
                      <a:pt x="7" y="18"/>
                    </a:lnTo>
                    <a:lnTo>
                      <a:pt x="12" y="15"/>
                    </a:lnTo>
                    <a:lnTo>
                      <a:pt x="14" y="9"/>
                    </a:lnTo>
                    <a:lnTo>
                      <a:pt x="12" y="4"/>
                    </a:lnTo>
                    <a:lnTo>
                      <a:pt x="7"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27" name="Freeform 232"/>
              <p:cNvSpPr>
                <a:spLocks/>
              </p:cNvSpPr>
              <p:nvPr/>
            </p:nvSpPr>
            <p:spPr bwMode="auto">
              <a:xfrm>
                <a:off x="2757" y="3205"/>
                <a:ext cx="8" cy="10"/>
              </a:xfrm>
              <a:custGeom>
                <a:avLst/>
                <a:gdLst>
                  <a:gd name="T0" fmla="*/ 5 w 15"/>
                  <a:gd name="T1" fmla="*/ 1 h 20"/>
                  <a:gd name="T2" fmla="*/ 5 w 15"/>
                  <a:gd name="T3" fmla="*/ 1 h 20"/>
                  <a:gd name="T4" fmla="*/ 2 w 15"/>
                  <a:gd name="T5" fmla="*/ 0 h 20"/>
                  <a:gd name="T6" fmla="*/ 0 w 15"/>
                  <a:gd name="T7" fmla="*/ 9 h 20"/>
                  <a:gd name="T8" fmla="*/ 4 w 15"/>
                  <a:gd name="T9" fmla="*/ 10 h 20"/>
                  <a:gd name="T10" fmla="*/ 4 w 15"/>
                  <a:gd name="T11" fmla="*/ 10 h 20"/>
                  <a:gd name="T12" fmla="*/ 4 w 15"/>
                  <a:gd name="T13" fmla="*/ 10 h 20"/>
                  <a:gd name="T14" fmla="*/ 6 w 15"/>
                  <a:gd name="T15" fmla="*/ 9 h 20"/>
                  <a:gd name="T16" fmla="*/ 8 w 15"/>
                  <a:gd name="T17" fmla="*/ 7 h 20"/>
                  <a:gd name="T18" fmla="*/ 8 w 15"/>
                  <a:gd name="T19" fmla="*/ 3 h 20"/>
                  <a:gd name="T20" fmla="*/ 5 w 15"/>
                  <a:gd name="T21" fmla="*/ 1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20">
                    <a:moveTo>
                      <a:pt x="10" y="2"/>
                    </a:moveTo>
                    <a:lnTo>
                      <a:pt x="10" y="2"/>
                    </a:lnTo>
                    <a:lnTo>
                      <a:pt x="4" y="0"/>
                    </a:lnTo>
                    <a:lnTo>
                      <a:pt x="0" y="18"/>
                    </a:lnTo>
                    <a:lnTo>
                      <a:pt x="7" y="20"/>
                    </a:lnTo>
                    <a:lnTo>
                      <a:pt x="12" y="18"/>
                    </a:lnTo>
                    <a:lnTo>
                      <a:pt x="15" y="13"/>
                    </a:lnTo>
                    <a:lnTo>
                      <a:pt x="15" y="6"/>
                    </a:lnTo>
                    <a:lnTo>
                      <a:pt x="1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28" name="Freeform 233"/>
              <p:cNvSpPr>
                <a:spLocks/>
              </p:cNvSpPr>
              <p:nvPr/>
            </p:nvSpPr>
            <p:spPr bwMode="auto">
              <a:xfrm>
                <a:off x="2761" y="3206"/>
                <a:ext cx="7" cy="9"/>
              </a:xfrm>
              <a:custGeom>
                <a:avLst/>
                <a:gdLst>
                  <a:gd name="T0" fmla="*/ 5 w 15"/>
                  <a:gd name="T1" fmla="*/ 1 h 20"/>
                  <a:gd name="T2" fmla="*/ 5 w 15"/>
                  <a:gd name="T3" fmla="*/ 1 h 20"/>
                  <a:gd name="T4" fmla="*/ 1 w 15"/>
                  <a:gd name="T5" fmla="*/ 0 h 20"/>
                  <a:gd name="T6" fmla="*/ 0 w 15"/>
                  <a:gd name="T7" fmla="*/ 8 h 20"/>
                  <a:gd name="T8" fmla="*/ 3 w 15"/>
                  <a:gd name="T9" fmla="*/ 9 h 20"/>
                  <a:gd name="T10" fmla="*/ 3 w 15"/>
                  <a:gd name="T11" fmla="*/ 9 h 20"/>
                  <a:gd name="T12" fmla="*/ 3 w 15"/>
                  <a:gd name="T13" fmla="*/ 9 h 20"/>
                  <a:gd name="T14" fmla="*/ 6 w 15"/>
                  <a:gd name="T15" fmla="*/ 8 h 20"/>
                  <a:gd name="T16" fmla="*/ 7 w 15"/>
                  <a:gd name="T17" fmla="*/ 6 h 20"/>
                  <a:gd name="T18" fmla="*/ 7 w 15"/>
                  <a:gd name="T19" fmla="*/ 2 h 20"/>
                  <a:gd name="T20" fmla="*/ 5 w 15"/>
                  <a:gd name="T21" fmla="*/ 1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20">
                    <a:moveTo>
                      <a:pt x="10" y="2"/>
                    </a:moveTo>
                    <a:lnTo>
                      <a:pt x="10" y="2"/>
                    </a:lnTo>
                    <a:lnTo>
                      <a:pt x="3" y="0"/>
                    </a:lnTo>
                    <a:lnTo>
                      <a:pt x="0" y="18"/>
                    </a:lnTo>
                    <a:lnTo>
                      <a:pt x="7" y="20"/>
                    </a:lnTo>
                    <a:lnTo>
                      <a:pt x="12" y="18"/>
                    </a:lnTo>
                    <a:lnTo>
                      <a:pt x="15" y="13"/>
                    </a:lnTo>
                    <a:lnTo>
                      <a:pt x="15" y="5"/>
                    </a:lnTo>
                    <a:lnTo>
                      <a:pt x="1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29" name="Freeform 234"/>
              <p:cNvSpPr>
                <a:spLocks/>
              </p:cNvSpPr>
              <p:nvPr/>
            </p:nvSpPr>
            <p:spPr bwMode="auto">
              <a:xfrm>
                <a:off x="2764" y="3206"/>
                <a:ext cx="7" cy="10"/>
              </a:xfrm>
              <a:custGeom>
                <a:avLst/>
                <a:gdLst>
                  <a:gd name="T0" fmla="*/ 6 w 15"/>
                  <a:gd name="T1" fmla="*/ 2 h 20"/>
                  <a:gd name="T2" fmla="*/ 5 w 15"/>
                  <a:gd name="T3" fmla="*/ 1 h 20"/>
                  <a:gd name="T4" fmla="*/ 1 w 15"/>
                  <a:gd name="T5" fmla="*/ 0 h 20"/>
                  <a:gd name="T6" fmla="*/ 0 w 15"/>
                  <a:gd name="T7" fmla="*/ 9 h 20"/>
                  <a:gd name="T8" fmla="*/ 3 w 15"/>
                  <a:gd name="T9" fmla="*/ 10 h 20"/>
                  <a:gd name="T10" fmla="*/ 2 w 15"/>
                  <a:gd name="T11" fmla="*/ 9 h 20"/>
                  <a:gd name="T12" fmla="*/ 3 w 15"/>
                  <a:gd name="T13" fmla="*/ 10 h 20"/>
                  <a:gd name="T14" fmla="*/ 6 w 15"/>
                  <a:gd name="T15" fmla="*/ 9 h 20"/>
                  <a:gd name="T16" fmla="*/ 7 w 15"/>
                  <a:gd name="T17" fmla="*/ 7 h 20"/>
                  <a:gd name="T18" fmla="*/ 7 w 15"/>
                  <a:gd name="T19" fmla="*/ 3 h 20"/>
                  <a:gd name="T20" fmla="*/ 5 w 15"/>
                  <a:gd name="T21" fmla="*/ 1 h 20"/>
                  <a:gd name="T22" fmla="*/ 6 w 15"/>
                  <a:gd name="T23" fmla="*/ 2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0">
                    <a:moveTo>
                      <a:pt x="12" y="3"/>
                    </a:moveTo>
                    <a:lnTo>
                      <a:pt x="10" y="2"/>
                    </a:lnTo>
                    <a:lnTo>
                      <a:pt x="3" y="0"/>
                    </a:lnTo>
                    <a:lnTo>
                      <a:pt x="0" y="18"/>
                    </a:lnTo>
                    <a:lnTo>
                      <a:pt x="6" y="20"/>
                    </a:lnTo>
                    <a:lnTo>
                      <a:pt x="5" y="18"/>
                    </a:lnTo>
                    <a:lnTo>
                      <a:pt x="6" y="20"/>
                    </a:lnTo>
                    <a:lnTo>
                      <a:pt x="12" y="18"/>
                    </a:lnTo>
                    <a:lnTo>
                      <a:pt x="15" y="13"/>
                    </a:lnTo>
                    <a:lnTo>
                      <a:pt x="15" y="5"/>
                    </a:lnTo>
                    <a:lnTo>
                      <a:pt x="10" y="2"/>
                    </a:lnTo>
                    <a:lnTo>
                      <a:pt x="1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30" name="Freeform 235"/>
              <p:cNvSpPr>
                <a:spLocks/>
              </p:cNvSpPr>
              <p:nvPr/>
            </p:nvSpPr>
            <p:spPr bwMode="auto">
              <a:xfrm>
                <a:off x="2766" y="3208"/>
                <a:ext cx="8" cy="9"/>
              </a:xfrm>
              <a:custGeom>
                <a:avLst/>
                <a:gdLst>
                  <a:gd name="T0" fmla="*/ 6 w 15"/>
                  <a:gd name="T1" fmla="*/ 2 h 19"/>
                  <a:gd name="T2" fmla="*/ 6 w 15"/>
                  <a:gd name="T3" fmla="*/ 2 h 19"/>
                  <a:gd name="T4" fmla="*/ 4 w 15"/>
                  <a:gd name="T5" fmla="*/ 0 h 19"/>
                  <a:gd name="T6" fmla="*/ 0 w 15"/>
                  <a:gd name="T7" fmla="*/ 7 h 19"/>
                  <a:gd name="T8" fmla="*/ 3 w 15"/>
                  <a:gd name="T9" fmla="*/ 9 h 19"/>
                  <a:gd name="T10" fmla="*/ 3 w 15"/>
                  <a:gd name="T11" fmla="*/ 9 h 19"/>
                  <a:gd name="T12" fmla="*/ 3 w 15"/>
                  <a:gd name="T13" fmla="*/ 9 h 19"/>
                  <a:gd name="T14" fmla="*/ 5 w 15"/>
                  <a:gd name="T15" fmla="*/ 9 h 19"/>
                  <a:gd name="T16" fmla="*/ 7 w 15"/>
                  <a:gd name="T17" fmla="*/ 6 h 19"/>
                  <a:gd name="T18" fmla="*/ 8 w 15"/>
                  <a:gd name="T19" fmla="*/ 4 h 19"/>
                  <a:gd name="T20" fmla="*/ 6 w 15"/>
                  <a:gd name="T21" fmla="*/ 2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19">
                    <a:moveTo>
                      <a:pt x="12" y="4"/>
                    </a:moveTo>
                    <a:lnTo>
                      <a:pt x="12" y="4"/>
                    </a:lnTo>
                    <a:lnTo>
                      <a:pt x="7" y="0"/>
                    </a:lnTo>
                    <a:lnTo>
                      <a:pt x="0" y="15"/>
                    </a:lnTo>
                    <a:lnTo>
                      <a:pt x="5" y="19"/>
                    </a:lnTo>
                    <a:lnTo>
                      <a:pt x="10" y="19"/>
                    </a:lnTo>
                    <a:lnTo>
                      <a:pt x="13" y="13"/>
                    </a:lnTo>
                    <a:lnTo>
                      <a:pt x="15" y="8"/>
                    </a:lnTo>
                    <a:lnTo>
                      <a:pt x="1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31" name="Freeform 236"/>
              <p:cNvSpPr>
                <a:spLocks/>
              </p:cNvSpPr>
              <p:nvPr/>
            </p:nvSpPr>
            <p:spPr bwMode="auto">
              <a:xfrm>
                <a:off x="2769" y="3210"/>
                <a:ext cx="7" cy="9"/>
              </a:xfrm>
              <a:custGeom>
                <a:avLst/>
                <a:gdLst>
                  <a:gd name="T0" fmla="*/ 6 w 15"/>
                  <a:gd name="T1" fmla="*/ 2 h 18"/>
                  <a:gd name="T2" fmla="*/ 6 w 15"/>
                  <a:gd name="T3" fmla="*/ 2 h 18"/>
                  <a:gd name="T4" fmla="*/ 3 w 15"/>
                  <a:gd name="T5" fmla="*/ 0 h 18"/>
                  <a:gd name="T6" fmla="*/ 0 w 15"/>
                  <a:gd name="T7" fmla="*/ 8 h 18"/>
                  <a:gd name="T8" fmla="*/ 2 w 15"/>
                  <a:gd name="T9" fmla="*/ 9 h 18"/>
                  <a:gd name="T10" fmla="*/ 2 w 15"/>
                  <a:gd name="T11" fmla="*/ 9 h 18"/>
                  <a:gd name="T12" fmla="*/ 2 w 15"/>
                  <a:gd name="T13" fmla="*/ 9 h 18"/>
                  <a:gd name="T14" fmla="*/ 5 w 15"/>
                  <a:gd name="T15" fmla="*/ 9 h 18"/>
                  <a:gd name="T16" fmla="*/ 6 w 15"/>
                  <a:gd name="T17" fmla="*/ 7 h 18"/>
                  <a:gd name="T18" fmla="*/ 7 w 15"/>
                  <a:gd name="T19" fmla="*/ 4 h 18"/>
                  <a:gd name="T20" fmla="*/ 6 w 15"/>
                  <a:gd name="T21" fmla="*/ 2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18">
                    <a:moveTo>
                      <a:pt x="12" y="4"/>
                    </a:moveTo>
                    <a:lnTo>
                      <a:pt x="12" y="4"/>
                    </a:lnTo>
                    <a:lnTo>
                      <a:pt x="7" y="0"/>
                    </a:lnTo>
                    <a:lnTo>
                      <a:pt x="0" y="15"/>
                    </a:lnTo>
                    <a:lnTo>
                      <a:pt x="5" y="18"/>
                    </a:lnTo>
                    <a:lnTo>
                      <a:pt x="10" y="18"/>
                    </a:lnTo>
                    <a:lnTo>
                      <a:pt x="13" y="13"/>
                    </a:lnTo>
                    <a:lnTo>
                      <a:pt x="15" y="7"/>
                    </a:lnTo>
                    <a:lnTo>
                      <a:pt x="1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32" name="Freeform 237"/>
              <p:cNvSpPr>
                <a:spLocks/>
              </p:cNvSpPr>
              <p:nvPr/>
            </p:nvSpPr>
            <p:spPr bwMode="auto">
              <a:xfrm>
                <a:off x="2771" y="3212"/>
                <a:ext cx="8" cy="9"/>
              </a:xfrm>
              <a:custGeom>
                <a:avLst/>
                <a:gdLst>
                  <a:gd name="T0" fmla="*/ 6 w 15"/>
                  <a:gd name="T1" fmla="*/ 2 h 18"/>
                  <a:gd name="T2" fmla="*/ 6 w 15"/>
                  <a:gd name="T3" fmla="*/ 2 h 18"/>
                  <a:gd name="T4" fmla="*/ 4 w 15"/>
                  <a:gd name="T5" fmla="*/ 0 h 18"/>
                  <a:gd name="T6" fmla="*/ 0 w 15"/>
                  <a:gd name="T7" fmla="*/ 7 h 18"/>
                  <a:gd name="T8" fmla="*/ 3 w 15"/>
                  <a:gd name="T9" fmla="*/ 9 h 18"/>
                  <a:gd name="T10" fmla="*/ 3 w 15"/>
                  <a:gd name="T11" fmla="*/ 9 h 18"/>
                  <a:gd name="T12" fmla="*/ 3 w 15"/>
                  <a:gd name="T13" fmla="*/ 9 h 18"/>
                  <a:gd name="T14" fmla="*/ 5 w 15"/>
                  <a:gd name="T15" fmla="*/ 9 h 18"/>
                  <a:gd name="T16" fmla="*/ 7 w 15"/>
                  <a:gd name="T17" fmla="*/ 6 h 18"/>
                  <a:gd name="T18" fmla="*/ 8 w 15"/>
                  <a:gd name="T19" fmla="*/ 4 h 18"/>
                  <a:gd name="T20" fmla="*/ 6 w 15"/>
                  <a:gd name="T21" fmla="*/ 2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18">
                    <a:moveTo>
                      <a:pt x="12" y="3"/>
                    </a:moveTo>
                    <a:lnTo>
                      <a:pt x="12" y="3"/>
                    </a:lnTo>
                    <a:lnTo>
                      <a:pt x="7" y="0"/>
                    </a:lnTo>
                    <a:lnTo>
                      <a:pt x="0" y="14"/>
                    </a:lnTo>
                    <a:lnTo>
                      <a:pt x="5" y="18"/>
                    </a:lnTo>
                    <a:lnTo>
                      <a:pt x="10" y="18"/>
                    </a:lnTo>
                    <a:lnTo>
                      <a:pt x="13" y="12"/>
                    </a:lnTo>
                    <a:lnTo>
                      <a:pt x="15" y="7"/>
                    </a:lnTo>
                    <a:lnTo>
                      <a:pt x="1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33" name="Freeform 238"/>
              <p:cNvSpPr>
                <a:spLocks/>
              </p:cNvSpPr>
              <p:nvPr/>
            </p:nvSpPr>
            <p:spPr bwMode="auto">
              <a:xfrm>
                <a:off x="2774" y="3214"/>
                <a:ext cx="7" cy="11"/>
              </a:xfrm>
              <a:custGeom>
                <a:avLst/>
                <a:gdLst>
                  <a:gd name="T0" fmla="*/ 6 w 15"/>
                  <a:gd name="T1" fmla="*/ 3 h 22"/>
                  <a:gd name="T2" fmla="*/ 6 w 15"/>
                  <a:gd name="T3" fmla="*/ 3 h 22"/>
                  <a:gd name="T4" fmla="*/ 3 w 15"/>
                  <a:gd name="T5" fmla="*/ 0 h 22"/>
                  <a:gd name="T6" fmla="*/ 0 w 15"/>
                  <a:gd name="T7" fmla="*/ 8 h 22"/>
                  <a:gd name="T8" fmla="*/ 2 w 15"/>
                  <a:gd name="T9" fmla="*/ 10 h 22"/>
                  <a:gd name="T10" fmla="*/ 2 w 15"/>
                  <a:gd name="T11" fmla="*/ 10 h 22"/>
                  <a:gd name="T12" fmla="*/ 2 w 15"/>
                  <a:gd name="T13" fmla="*/ 10 h 22"/>
                  <a:gd name="T14" fmla="*/ 5 w 15"/>
                  <a:gd name="T15" fmla="*/ 11 h 22"/>
                  <a:gd name="T16" fmla="*/ 6 w 15"/>
                  <a:gd name="T17" fmla="*/ 9 h 22"/>
                  <a:gd name="T18" fmla="*/ 7 w 15"/>
                  <a:gd name="T19" fmla="*/ 6 h 22"/>
                  <a:gd name="T20" fmla="*/ 6 w 15"/>
                  <a:gd name="T21" fmla="*/ 3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22">
                    <a:moveTo>
                      <a:pt x="12" y="6"/>
                    </a:moveTo>
                    <a:lnTo>
                      <a:pt x="12" y="6"/>
                    </a:lnTo>
                    <a:lnTo>
                      <a:pt x="7" y="0"/>
                    </a:lnTo>
                    <a:lnTo>
                      <a:pt x="0" y="15"/>
                    </a:lnTo>
                    <a:lnTo>
                      <a:pt x="5" y="20"/>
                    </a:lnTo>
                    <a:lnTo>
                      <a:pt x="10" y="22"/>
                    </a:lnTo>
                    <a:lnTo>
                      <a:pt x="13" y="18"/>
                    </a:lnTo>
                    <a:lnTo>
                      <a:pt x="15" y="11"/>
                    </a:lnTo>
                    <a:lnTo>
                      <a:pt x="1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34" name="Freeform 239"/>
              <p:cNvSpPr>
                <a:spLocks/>
              </p:cNvSpPr>
              <p:nvPr/>
            </p:nvSpPr>
            <p:spPr bwMode="auto">
              <a:xfrm>
                <a:off x="2776" y="3216"/>
                <a:ext cx="8" cy="9"/>
              </a:xfrm>
              <a:custGeom>
                <a:avLst/>
                <a:gdLst>
                  <a:gd name="T0" fmla="*/ 7 w 15"/>
                  <a:gd name="T1" fmla="*/ 3 h 18"/>
                  <a:gd name="T2" fmla="*/ 6 w 15"/>
                  <a:gd name="T3" fmla="*/ 2 h 18"/>
                  <a:gd name="T4" fmla="*/ 4 w 15"/>
                  <a:gd name="T5" fmla="*/ 0 h 18"/>
                  <a:gd name="T6" fmla="*/ 0 w 15"/>
                  <a:gd name="T7" fmla="*/ 7 h 18"/>
                  <a:gd name="T8" fmla="*/ 3 w 15"/>
                  <a:gd name="T9" fmla="*/ 9 h 18"/>
                  <a:gd name="T10" fmla="*/ 2 w 15"/>
                  <a:gd name="T11" fmla="*/ 8 h 18"/>
                  <a:gd name="T12" fmla="*/ 3 w 15"/>
                  <a:gd name="T13" fmla="*/ 9 h 18"/>
                  <a:gd name="T14" fmla="*/ 5 w 15"/>
                  <a:gd name="T15" fmla="*/ 9 h 18"/>
                  <a:gd name="T16" fmla="*/ 7 w 15"/>
                  <a:gd name="T17" fmla="*/ 6 h 18"/>
                  <a:gd name="T18" fmla="*/ 8 w 15"/>
                  <a:gd name="T19" fmla="*/ 4 h 18"/>
                  <a:gd name="T20" fmla="*/ 6 w 15"/>
                  <a:gd name="T21" fmla="*/ 2 h 18"/>
                  <a:gd name="T22" fmla="*/ 7 w 15"/>
                  <a:gd name="T23" fmla="*/ 3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18">
                    <a:moveTo>
                      <a:pt x="13" y="5"/>
                    </a:moveTo>
                    <a:lnTo>
                      <a:pt x="12" y="3"/>
                    </a:lnTo>
                    <a:lnTo>
                      <a:pt x="7" y="0"/>
                    </a:lnTo>
                    <a:lnTo>
                      <a:pt x="0" y="14"/>
                    </a:lnTo>
                    <a:lnTo>
                      <a:pt x="5" y="18"/>
                    </a:lnTo>
                    <a:lnTo>
                      <a:pt x="3" y="16"/>
                    </a:lnTo>
                    <a:lnTo>
                      <a:pt x="5" y="18"/>
                    </a:lnTo>
                    <a:lnTo>
                      <a:pt x="10" y="18"/>
                    </a:lnTo>
                    <a:lnTo>
                      <a:pt x="13" y="12"/>
                    </a:lnTo>
                    <a:lnTo>
                      <a:pt x="15" y="7"/>
                    </a:lnTo>
                    <a:lnTo>
                      <a:pt x="12" y="3"/>
                    </a:lnTo>
                    <a:lnTo>
                      <a:pt x="1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35" name="Freeform 240"/>
              <p:cNvSpPr>
                <a:spLocks/>
              </p:cNvSpPr>
              <p:nvPr/>
            </p:nvSpPr>
            <p:spPr bwMode="auto">
              <a:xfrm>
                <a:off x="2778" y="3219"/>
                <a:ext cx="8" cy="11"/>
              </a:xfrm>
              <a:custGeom>
                <a:avLst/>
                <a:gdLst>
                  <a:gd name="T0" fmla="*/ 7 w 15"/>
                  <a:gd name="T1" fmla="*/ 3 h 22"/>
                  <a:gd name="T2" fmla="*/ 7 w 15"/>
                  <a:gd name="T3" fmla="*/ 3 h 22"/>
                  <a:gd name="T4" fmla="*/ 5 w 15"/>
                  <a:gd name="T5" fmla="*/ 0 h 22"/>
                  <a:gd name="T6" fmla="*/ 0 w 15"/>
                  <a:gd name="T7" fmla="*/ 6 h 22"/>
                  <a:gd name="T8" fmla="*/ 2 w 15"/>
                  <a:gd name="T9" fmla="*/ 8 h 22"/>
                  <a:gd name="T10" fmla="*/ 2 w 15"/>
                  <a:gd name="T11" fmla="*/ 8 h 22"/>
                  <a:gd name="T12" fmla="*/ 2 w 15"/>
                  <a:gd name="T13" fmla="*/ 9 h 22"/>
                  <a:gd name="T14" fmla="*/ 5 w 15"/>
                  <a:gd name="T15" fmla="*/ 11 h 22"/>
                  <a:gd name="T16" fmla="*/ 7 w 15"/>
                  <a:gd name="T17" fmla="*/ 9 h 22"/>
                  <a:gd name="T18" fmla="*/ 8 w 15"/>
                  <a:gd name="T19" fmla="*/ 6 h 22"/>
                  <a:gd name="T20" fmla="*/ 7 w 15"/>
                  <a:gd name="T21" fmla="*/ 2 h 22"/>
                  <a:gd name="T22" fmla="*/ 7 w 15"/>
                  <a:gd name="T23" fmla="*/ 3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2">
                    <a:moveTo>
                      <a:pt x="14" y="6"/>
                    </a:moveTo>
                    <a:lnTo>
                      <a:pt x="14" y="6"/>
                    </a:lnTo>
                    <a:lnTo>
                      <a:pt x="10" y="0"/>
                    </a:lnTo>
                    <a:lnTo>
                      <a:pt x="0" y="11"/>
                    </a:lnTo>
                    <a:lnTo>
                      <a:pt x="4" y="16"/>
                    </a:lnTo>
                    <a:lnTo>
                      <a:pt x="4" y="18"/>
                    </a:lnTo>
                    <a:lnTo>
                      <a:pt x="9" y="22"/>
                    </a:lnTo>
                    <a:lnTo>
                      <a:pt x="14" y="18"/>
                    </a:lnTo>
                    <a:lnTo>
                      <a:pt x="15" y="11"/>
                    </a:lnTo>
                    <a:lnTo>
                      <a:pt x="14" y="4"/>
                    </a:lnTo>
                    <a:lnTo>
                      <a:pt x="1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36" name="Freeform 241"/>
              <p:cNvSpPr>
                <a:spLocks/>
              </p:cNvSpPr>
              <p:nvPr/>
            </p:nvSpPr>
            <p:spPr bwMode="auto">
              <a:xfrm>
                <a:off x="2780" y="3222"/>
                <a:ext cx="6" cy="11"/>
              </a:xfrm>
              <a:custGeom>
                <a:avLst/>
                <a:gdLst>
                  <a:gd name="T0" fmla="*/ 6 w 13"/>
                  <a:gd name="T1" fmla="*/ 4 h 21"/>
                  <a:gd name="T2" fmla="*/ 6 w 13"/>
                  <a:gd name="T3" fmla="*/ 4 h 21"/>
                  <a:gd name="T4" fmla="*/ 5 w 13"/>
                  <a:gd name="T5" fmla="*/ 0 h 21"/>
                  <a:gd name="T6" fmla="*/ 0 w 13"/>
                  <a:gd name="T7" fmla="*/ 5 h 21"/>
                  <a:gd name="T8" fmla="*/ 1 w 13"/>
                  <a:gd name="T9" fmla="*/ 9 h 21"/>
                  <a:gd name="T10" fmla="*/ 1 w 13"/>
                  <a:gd name="T11" fmla="*/ 9 h 21"/>
                  <a:gd name="T12" fmla="*/ 1 w 13"/>
                  <a:gd name="T13" fmla="*/ 9 h 21"/>
                  <a:gd name="T14" fmla="*/ 3 w 13"/>
                  <a:gd name="T15" fmla="*/ 11 h 21"/>
                  <a:gd name="T16" fmla="*/ 5 w 13"/>
                  <a:gd name="T17" fmla="*/ 10 h 21"/>
                  <a:gd name="T18" fmla="*/ 6 w 13"/>
                  <a:gd name="T19" fmla="*/ 7 h 21"/>
                  <a:gd name="T20" fmla="*/ 6 w 13"/>
                  <a:gd name="T21" fmla="*/ 4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1">
                    <a:moveTo>
                      <a:pt x="13" y="7"/>
                    </a:moveTo>
                    <a:lnTo>
                      <a:pt x="13" y="7"/>
                    </a:lnTo>
                    <a:lnTo>
                      <a:pt x="10" y="0"/>
                    </a:lnTo>
                    <a:lnTo>
                      <a:pt x="0" y="10"/>
                    </a:lnTo>
                    <a:lnTo>
                      <a:pt x="3" y="18"/>
                    </a:lnTo>
                    <a:lnTo>
                      <a:pt x="6" y="21"/>
                    </a:lnTo>
                    <a:lnTo>
                      <a:pt x="11" y="20"/>
                    </a:lnTo>
                    <a:lnTo>
                      <a:pt x="13" y="14"/>
                    </a:lnTo>
                    <a:lnTo>
                      <a:pt x="1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37" name="Freeform 242"/>
              <p:cNvSpPr>
                <a:spLocks/>
              </p:cNvSpPr>
              <p:nvPr/>
            </p:nvSpPr>
            <p:spPr bwMode="auto">
              <a:xfrm>
                <a:off x="2781" y="3225"/>
                <a:ext cx="8" cy="11"/>
              </a:xfrm>
              <a:custGeom>
                <a:avLst/>
                <a:gdLst>
                  <a:gd name="T0" fmla="*/ 8 w 15"/>
                  <a:gd name="T1" fmla="*/ 4 h 22"/>
                  <a:gd name="T2" fmla="*/ 7 w 15"/>
                  <a:gd name="T3" fmla="*/ 3 h 22"/>
                  <a:gd name="T4" fmla="*/ 5 w 15"/>
                  <a:gd name="T5" fmla="*/ 0 h 22"/>
                  <a:gd name="T6" fmla="*/ 0 w 15"/>
                  <a:gd name="T7" fmla="*/ 6 h 22"/>
                  <a:gd name="T8" fmla="*/ 2 w 15"/>
                  <a:gd name="T9" fmla="*/ 8 h 22"/>
                  <a:gd name="T10" fmla="*/ 1 w 15"/>
                  <a:gd name="T11" fmla="*/ 7 h 22"/>
                  <a:gd name="T12" fmla="*/ 2 w 15"/>
                  <a:gd name="T13" fmla="*/ 9 h 22"/>
                  <a:gd name="T14" fmla="*/ 4 w 15"/>
                  <a:gd name="T15" fmla="*/ 11 h 22"/>
                  <a:gd name="T16" fmla="*/ 7 w 15"/>
                  <a:gd name="T17" fmla="*/ 9 h 22"/>
                  <a:gd name="T18" fmla="*/ 8 w 15"/>
                  <a:gd name="T19" fmla="*/ 6 h 22"/>
                  <a:gd name="T20" fmla="*/ 7 w 15"/>
                  <a:gd name="T21" fmla="*/ 2 h 22"/>
                  <a:gd name="T22" fmla="*/ 8 w 15"/>
                  <a:gd name="T23" fmla="*/ 4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2">
                    <a:moveTo>
                      <a:pt x="15" y="7"/>
                    </a:moveTo>
                    <a:lnTo>
                      <a:pt x="13" y="5"/>
                    </a:lnTo>
                    <a:lnTo>
                      <a:pt x="10" y="0"/>
                    </a:lnTo>
                    <a:lnTo>
                      <a:pt x="0" y="11"/>
                    </a:lnTo>
                    <a:lnTo>
                      <a:pt x="3" y="16"/>
                    </a:lnTo>
                    <a:lnTo>
                      <a:pt x="2" y="14"/>
                    </a:lnTo>
                    <a:lnTo>
                      <a:pt x="3" y="18"/>
                    </a:lnTo>
                    <a:lnTo>
                      <a:pt x="8" y="22"/>
                    </a:lnTo>
                    <a:lnTo>
                      <a:pt x="13" y="18"/>
                    </a:lnTo>
                    <a:lnTo>
                      <a:pt x="15" y="11"/>
                    </a:lnTo>
                    <a:lnTo>
                      <a:pt x="13" y="3"/>
                    </a:lnTo>
                    <a:lnTo>
                      <a:pt x="15"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38" name="Freeform 243"/>
              <p:cNvSpPr>
                <a:spLocks/>
              </p:cNvSpPr>
              <p:nvPr/>
            </p:nvSpPr>
            <p:spPr bwMode="auto">
              <a:xfrm>
                <a:off x="2782" y="3229"/>
                <a:ext cx="8" cy="9"/>
              </a:xfrm>
              <a:custGeom>
                <a:avLst/>
                <a:gdLst>
                  <a:gd name="T0" fmla="*/ 8 w 15"/>
                  <a:gd name="T1" fmla="*/ 4 h 18"/>
                  <a:gd name="T2" fmla="*/ 8 w 15"/>
                  <a:gd name="T3" fmla="*/ 4 h 18"/>
                  <a:gd name="T4" fmla="*/ 7 w 15"/>
                  <a:gd name="T5" fmla="*/ 0 h 18"/>
                  <a:gd name="T6" fmla="*/ 0 w 15"/>
                  <a:gd name="T7" fmla="*/ 4 h 18"/>
                  <a:gd name="T8" fmla="*/ 1 w 15"/>
                  <a:gd name="T9" fmla="*/ 8 h 18"/>
                  <a:gd name="T10" fmla="*/ 1 w 15"/>
                  <a:gd name="T11" fmla="*/ 8 h 18"/>
                  <a:gd name="T12" fmla="*/ 1 w 15"/>
                  <a:gd name="T13" fmla="*/ 7 h 18"/>
                  <a:gd name="T14" fmla="*/ 3 w 15"/>
                  <a:gd name="T15" fmla="*/ 9 h 18"/>
                  <a:gd name="T16" fmla="*/ 5 w 15"/>
                  <a:gd name="T17" fmla="*/ 9 h 18"/>
                  <a:gd name="T18" fmla="*/ 7 w 15"/>
                  <a:gd name="T19" fmla="*/ 8 h 18"/>
                  <a:gd name="T20" fmla="*/ 8 w 15"/>
                  <a:gd name="T21" fmla="*/ 5 h 18"/>
                  <a:gd name="T22" fmla="*/ 8 w 15"/>
                  <a:gd name="T23" fmla="*/ 4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18">
                    <a:moveTo>
                      <a:pt x="15" y="7"/>
                    </a:moveTo>
                    <a:lnTo>
                      <a:pt x="15" y="7"/>
                    </a:lnTo>
                    <a:lnTo>
                      <a:pt x="13" y="0"/>
                    </a:lnTo>
                    <a:lnTo>
                      <a:pt x="0" y="7"/>
                    </a:lnTo>
                    <a:lnTo>
                      <a:pt x="1" y="15"/>
                    </a:lnTo>
                    <a:lnTo>
                      <a:pt x="1" y="13"/>
                    </a:lnTo>
                    <a:lnTo>
                      <a:pt x="5" y="18"/>
                    </a:lnTo>
                    <a:lnTo>
                      <a:pt x="10" y="18"/>
                    </a:lnTo>
                    <a:lnTo>
                      <a:pt x="13" y="16"/>
                    </a:lnTo>
                    <a:lnTo>
                      <a:pt x="15" y="9"/>
                    </a:lnTo>
                    <a:lnTo>
                      <a:pt x="15"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39" name="Freeform 244"/>
              <p:cNvSpPr>
                <a:spLocks/>
              </p:cNvSpPr>
              <p:nvPr/>
            </p:nvSpPr>
            <p:spPr bwMode="auto">
              <a:xfrm>
                <a:off x="2783" y="3233"/>
                <a:ext cx="8" cy="9"/>
              </a:xfrm>
              <a:custGeom>
                <a:avLst/>
                <a:gdLst>
                  <a:gd name="T0" fmla="*/ 8 w 15"/>
                  <a:gd name="T1" fmla="*/ 4 h 18"/>
                  <a:gd name="T2" fmla="*/ 8 w 15"/>
                  <a:gd name="T3" fmla="*/ 4 h 18"/>
                  <a:gd name="T4" fmla="*/ 7 w 15"/>
                  <a:gd name="T5" fmla="*/ 0 h 18"/>
                  <a:gd name="T6" fmla="*/ 0 w 15"/>
                  <a:gd name="T7" fmla="*/ 4 h 18"/>
                  <a:gd name="T8" fmla="*/ 1 w 15"/>
                  <a:gd name="T9" fmla="*/ 8 h 18"/>
                  <a:gd name="T10" fmla="*/ 1 w 15"/>
                  <a:gd name="T11" fmla="*/ 8 h 18"/>
                  <a:gd name="T12" fmla="*/ 1 w 15"/>
                  <a:gd name="T13" fmla="*/ 7 h 18"/>
                  <a:gd name="T14" fmla="*/ 3 w 15"/>
                  <a:gd name="T15" fmla="*/ 9 h 18"/>
                  <a:gd name="T16" fmla="*/ 5 w 15"/>
                  <a:gd name="T17" fmla="*/ 9 h 18"/>
                  <a:gd name="T18" fmla="*/ 7 w 15"/>
                  <a:gd name="T19" fmla="*/ 9 h 18"/>
                  <a:gd name="T20" fmla="*/ 8 w 15"/>
                  <a:gd name="T21" fmla="*/ 5 h 18"/>
                  <a:gd name="T22" fmla="*/ 8 w 15"/>
                  <a:gd name="T23" fmla="*/ 4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18">
                    <a:moveTo>
                      <a:pt x="15" y="8"/>
                    </a:moveTo>
                    <a:lnTo>
                      <a:pt x="15" y="8"/>
                    </a:lnTo>
                    <a:lnTo>
                      <a:pt x="14" y="0"/>
                    </a:lnTo>
                    <a:lnTo>
                      <a:pt x="0" y="8"/>
                    </a:lnTo>
                    <a:lnTo>
                      <a:pt x="2" y="15"/>
                    </a:lnTo>
                    <a:lnTo>
                      <a:pt x="2" y="13"/>
                    </a:lnTo>
                    <a:lnTo>
                      <a:pt x="5" y="18"/>
                    </a:lnTo>
                    <a:lnTo>
                      <a:pt x="10" y="18"/>
                    </a:lnTo>
                    <a:lnTo>
                      <a:pt x="14" y="17"/>
                    </a:lnTo>
                    <a:lnTo>
                      <a:pt x="15" y="9"/>
                    </a:lnTo>
                    <a:lnTo>
                      <a:pt x="15"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40" name="Freeform 245"/>
              <p:cNvSpPr>
                <a:spLocks/>
              </p:cNvSpPr>
              <p:nvPr/>
            </p:nvSpPr>
            <p:spPr bwMode="auto">
              <a:xfrm>
                <a:off x="2784" y="3236"/>
                <a:ext cx="7" cy="9"/>
              </a:xfrm>
              <a:custGeom>
                <a:avLst/>
                <a:gdLst>
                  <a:gd name="T0" fmla="*/ 7 w 15"/>
                  <a:gd name="T1" fmla="*/ 5 h 18"/>
                  <a:gd name="T2" fmla="*/ 7 w 15"/>
                  <a:gd name="T3" fmla="*/ 3 h 18"/>
                  <a:gd name="T4" fmla="*/ 6 w 15"/>
                  <a:gd name="T5" fmla="*/ 0 h 18"/>
                  <a:gd name="T6" fmla="*/ 0 w 15"/>
                  <a:gd name="T7" fmla="*/ 4 h 18"/>
                  <a:gd name="T8" fmla="*/ 1 w 15"/>
                  <a:gd name="T9" fmla="*/ 6 h 18"/>
                  <a:gd name="T10" fmla="*/ 1 w 15"/>
                  <a:gd name="T11" fmla="*/ 5 h 18"/>
                  <a:gd name="T12" fmla="*/ 1 w 15"/>
                  <a:gd name="T13" fmla="*/ 6 h 18"/>
                  <a:gd name="T14" fmla="*/ 2 w 15"/>
                  <a:gd name="T15" fmla="*/ 9 h 18"/>
                  <a:gd name="T16" fmla="*/ 5 w 15"/>
                  <a:gd name="T17" fmla="*/ 8 h 18"/>
                  <a:gd name="T18" fmla="*/ 6 w 15"/>
                  <a:gd name="T19" fmla="*/ 6 h 18"/>
                  <a:gd name="T20" fmla="*/ 7 w 15"/>
                  <a:gd name="T21" fmla="*/ 3 h 18"/>
                  <a:gd name="T22" fmla="*/ 7 w 15"/>
                  <a:gd name="T23" fmla="*/ 5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18">
                    <a:moveTo>
                      <a:pt x="15" y="9"/>
                    </a:moveTo>
                    <a:lnTo>
                      <a:pt x="15" y="5"/>
                    </a:lnTo>
                    <a:lnTo>
                      <a:pt x="13" y="0"/>
                    </a:lnTo>
                    <a:lnTo>
                      <a:pt x="0" y="7"/>
                    </a:lnTo>
                    <a:lnTo>
                      <a:pt x="2" y="12"/>
                    </a:lnTo>
                    <a:lnTo>
                      <a:pt x="2" y="9"/>
                    </a:lnTo>
                    <a:lnTo>
                      <a:pt x="2" y="12"/>
                    </a:lnTo>
                    <a:lnTo>
                      <a:pt x="5" y="18"/>
                    </a:lnTo>
                    <a:lnTo>
                      <a:pt x="10" y="16"/>
                    </a:lnTo>
                    <a:lnTo>
                      <a:pt x="13" y="12"/>
                    </a:lnTo>
                    <a:lnTo>
                      <a:pt x="15" y="5"/>
                    </a:lnTo>
                    <a:lnTo>
                      <a:pt x="1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41" name="Freeform 246"/>
              <p:cNvSpPr>
                <a:spLocks/>
              </p:cNvSpPr>
              <p:nvPr/>
            </p:nvSpPr>
            <p:spPr bwMode="auto">
              <a:xfrm>
                <a:off x="2785" y="3241"/>
                <a:ext cx="6" cy="7"/>
              </a:xfrm>
              <a:custGeom>
                <a:avLst/>
                <a:gdLst>
                  <a:gd name="T0" fmla="*/ 6 w 13"/>
                  <a:gd name="T1" fmla="*/ 4 h 14"/>
                  <a:gd name="T2" fmla="*/ 6 w 13"/>
                  <a:gd name="T3" fmla="*/ 4 h 14"/>
                  <a:gd name="T4" fmla="*/ 6 w 13"/>
                  <a:gd name="T5" fmla="*/ 0 h 14"/>
                  <a:gd name="T6" fmla="*/ 0 w 13"/>
                  <a:gd name="T7" fmla="*/ 0 h 14"/>
                  <a:gd name="T8" fmla="*/ 0 w 13"/>
                  <a:gd name="T9" fmla="*/ 4 h 14"/>
                  <a:gd name="T10" fmla="*/ 0 w 13"/>
                  <a:gd name="T11" fmla="*/ 4 h 14"/>
                  <a:gd name="T12" fmla="*/ 0 w 13"/>
                  <a:gd name="T13" fmla="*/ 4 h 14"/>
                  <a:gd name="T14" fmla="*/ 0 w 13"/>
                  <a:gd name="T15" fmla="*/ 6 h 14"/>
                  <a:gd name="T16" fmla="*/ 3 w 13"/>
                  <a:gd name="T17" fmla="*/ 7 h 14"/>
                  <a:gd name="T18" fmla="*/ 5 w 13"/>
                  <a:gd name="T19" fmla="*/ 6 h 14"/>
                  <a:gd name="T20" fmla="*/ 6 w 13"/>
                  <a:gd name="T21" fmla="*/ 4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4">
                    <a:moveTo>
                      <a:pt x="13" y="7"/>
                    </a:moveTo>
                    <a:lnTo>
                      <a:pt x="13" y="7"/>
                    </a:lnTo>
                    <a:lnTo>
                      <a:pt x="13" y="0"/>
                    </a:lnTo>
                    <a:lnTo>
                      <a:pt x="0" y="0"/>
                    </a:lnTo>
                    <a:lnTo>
                      <a:pt x="0" y="7"/>
                    </a:lnTo>
                    <a:lnTo>
                      <a:pt x="1" y="12"/>
                    </a:lnTo>
                    <a:lnTo>
                      <a:pt x="6" y="14"/>
                    </a:lnTo>
                    <a:lnTo>
                      <a:pt x="11" y="12"/>
                    </a:lnTo>
                    <a:lnTo>
                      <a:pt x="1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42" name="Freeform 247"/>
              <p:cNvSpPr>
                <a:spLocks/>
              </p:cNvSpPr>
              <p:nvPr/>
            </p:nvSpPr>
            <p:spPr bwMode="auto">
              <a:xfrm>
                <a:off x="2785" y="3244"/>
                <a:ext cx="6" cy="18"/>
              </a:xfrm>
              <a:custGeom>
                <a:avLst/>
                <a:gdLst>
                  <a:gd name="T0" fmla="*/ 6 w 13"/>
                  <a:gd name="T1" fmla="*/ 14 h 34"/>
                  <a:gd name="T2" fmla="*/ 6 w 13"/>
                  <a:gd name="T3" fmla="*/ 14 h 34"/>
                  <a:gd name="T4" fmla="*/ 6 w 13"/>
                  <a:gd name="T5" fmla="*/ 0 h 34"/>
                  <a:gd name="T6" fmla="*/ 0 w 13"/>
                  <a:gd name="T7" fmla="*/ 0 h 34"/>
                  <a:gd name="T8" fmla="*/ 0 w 13"/>
                  <a:gd name="T9" fmla="*/ 14 h 34"/>
                  <a:gd name="T10" fmla="*/ 0 w 13"/>
                  <a:gd name="T11" fmla="*/ 14 h 34"/>
                  <a:gd name="T12" fmla="*/ 0 w 13"/>
                  <a:gd name="T13" fmla="*/ 14 h 34"/>
                  <a:gd name="T14" fmla="*/ 0 w 13"/>
                  <a:gd name="T15" fmla="*/ 17 h 34"/>
                  <a:gd name="T16" fmla="*/ 3 w 13"/>
                  <a:gd name="T17" fmla="*/ 18 h 34"/>
                  <a:gd name="T18" fmla="*/ 5 w 13"/>
                  <a:gd name="T19" fmla="*/ 17 h 34"/>
                  <a:gd name="T20" fmla="*/ 6 w 13"/>
                  <a:gd name="T21" fmla="*/ 14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4">
                    <a:moveTo>
                      <a:pt x="13" y="27"/>
                    </a:moveTo>
                    <a:lnTo>
                      <a:pt x="13" y="27"/>
                    </a:lnTo>
                    <a:lnTo>
                      <a:pt x="13" y="0"/>
                    </a:lnTo>
                    <a:lnTo>
                      <a:pt x="0" y="0"/>
                    </a:lnTo>
                    <a:lnTo>
                      <a:pt x="0" y="27"/>
                    </a:lnTo>
                    <a:lnTo>
                      <a:pt x="1" y="32"/>
                    </a:lnTo>
                    <a:lnTo>
                      <a:pt x="6" y="34"/>
                    </a:lnTo>
                    <a:lnTo>
                      <a:pt x="11" y="32"/>
                    </a:lnTo>
                    <a:lnTo>
                      <a:pt x="1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43" name="Freeform 248"/>
              <p:cNvSpPr>
                <a:spLocks/>
              </p:cNvSpPr>
              <p:nvPr/>
            </p:nvSpPr>
            <p:spPr bwMode="auto">
              <a:xfrm>
                <a:off x="2785" y="3258"/>
                <a:ext cx="6" cy="17"/>
              </a:xfrm>
              <a:custGeom>
                <a:avLst/>
                <a:gdLst>
                  <a:gd name="T0" fmla="*/ 6 w 13"/>
                  <a:gd name="T1" fmla="*/ 14 h 34"/>
                  <a:gd name="T2" fmla="*/ 6 w 13"/>
                  <a:gd name="T3" fmla="*/ 14 h 34"/>
                  <a:gd name="T4" fmla="*/ 6 w 13"/>
                  <a:gd name="T5" fmla="*/ 0 h 34"/>
                  <a:gd name="T6" fmla="*/ 0 w 13"/>
                  <a:gd name="T7" fmla="*/ 0 h 34"/>
                  <a:gd name="T8" fmla="*/ 0 w 13"/>
                  <a:gd name="T9" fmla="*/ 14 h 34"/>
                  <a:gd name="T10" fmla="*/ 0 w 13"/>
                  <a:gd name="T11" fmla="*/ 14 h 34"/>
                  <a:gd name="T12" fmla="*/ 0 w 13"/>
                  <a:gd name="T13" fmla="*/ 14 h 34"/>
                  <a:gd name="T14" fmla="*/ 0 w 13"/>
                  <a:gd name="T15" fmla="*/ 17 h 34"/>
                  <a:gd name="T16" fmla="*/ 3 w 13"/>
                  <a:gd name="T17" fmla="*/ 17 h 34"/>
                  <a:gd name="T18" fmla="*/ 5 w 13"/>
                  <a:gd name="T19" fmla="*/ 17 h 34"/>
                  <a:gd name="T20" fmla="*/ 6 w 13"/>
                  <a:gd name="T21" fmla="*/ 14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4">
                    <a:moveTo>
                      <a:pt x="13" y="27"/>
                    </a:moveTo>
                    <a:lnTo>
                      <a:pt x="13" y="27"/>
                    </a:lnTo>
                    <a:lnTo>
                      <a:pt x="13" y="0"/>
                    </a:lnTo>
                    <a:lnTo>
                      <a:pt x="0" y="0"/>
                    </a:lnTo>
                    <a:lnTo>
                      <a:pt x="0" y="27"/>
                    </a:lnTo>
                    <a:lnTo>
                      <a:pt x="1" y="33"/>
                    </a:lnTo>
                    <a:lnTo>
                      <a:pt x="6" y="34"/>
                    </a:lnTo>
                    <a:lnTo>
                      <a:pt x="11" y="33"/>
                    </a:lnTo>
                    <a:lnTo>
                      <a:pt x="1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44" name="Freeform 249"/>
              <p:cNvSpPr>
                <a:spLocks/>
              </p:cNvSpPr>
              <p:nvPr/>
            </p:nvSpPr>
            <p:spPr bwMode="auto">
              <a:xfrm>
                <a:off x="2785" y="3272"/>
                <a:ext cx="6" cy="16"/>
              </a:xfrm>
              <a:custGeom>
                <a:avLst/>
                <a:gdLst>
                  <a:gd name="T0" fmla="*/ 6 w 13"/>
                  <a:gd name="T1" fmla="*/ 12 h 33"/>
                  <a:gd name="T2" fmla="*/ 6 w 13"/>
                  <a:gd name="T3" fmla="*/ 12 h 33"/>
                  <a:gd name="T4" fmla="*/ 6 w 13"/>
                  <a:gd name="T5" fmla="*/ 0 h 33"/>
                  <a:gd name="T6" fmla="*/ 0 w 13"/>
                  <a:gd name="T7" fmla="*/ 0 h 33"/>
                  <a:gd name="T8" fmla="*/ 0 w 13"/>
                  <a:gd name="T9" fmla="*/ 12 h 33"/>
                  <a:gd name="T10" fmla="*/ 0 w 13"/>
                  <a:gd name="T11" fmla="*/ 12 h 33"/>
                  <a:gd name="T12" fmla="*/ 0 w 13"/>
                  <a:gd name="T13" fmla="*/ 12 h 33"/>
                  <a:gd name="T14" fmla="*/ 0 w 13"/>
                  <a:gd name="T15" fmla="*/ 15 h 33"/>
                  <a:gd name="T16" fmla="*/ 3 w 13"/>
                  <a:gd name="T17" fmla="*/ 16 h 33"/>
                  <a:gd name="T18" fmla="*/ 5 w 13"/>
                  <a:gd name="T19" fmla="*/ 15 h 33"/>
                  <a:gd name="T20" fmla="*/ 6 w 13"/>
                  <a:gd name="T21" fmla="*/ 12 h 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3">
                    <a:moveTo>
                      <a:pt x="13" y="25"/>
                    </a:moveTo>
                    <a:lnTo>
                      <a:pt x="13" y="25"/>
                    </a:lnTo>
                    <a:lnTo>
                      <a:pt x="13" y="0"/>
                    </a:lnTo>
                    <a:lnTo>
                      <a:pt x="0" y="0"/>
                    </a:lnTo>
                    <a:lnTo>
                      <a:pt x="0" y="25"/>
                    </a:lnTo>
                    <a:lnTo>
                      <a:pt x="1" y="31"/>
                    </a:lnTo>
                    <a:lnTo>
                      <a:pt x="6" y="33"/>
                    </a:lnTo>
                    <a:lnTo>
                      <a:pt x="11" y="31"/>
                    </a:lnTo>
                    <a:lnTo>
                      <a:pt x="13"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45" name="Freeform 250"/>
              <p:cNvSpPr>
                <a:spLocks/>
              </p:cNvSpPr>
              <p:nvPr/>
            </p:nvSpPr>
            <p:spPr bwMode="auto">
              <a:xfrm>
                <a:off x="2785" y="3284"/>
                <a:ext cx="6" cy="17"/>
              </a:xfrm>
              <a:custGeom>
                <a:avLst/>
                <a:gdLst>
                  <a:gd name="T0" fmla="*/ 6 w 13"/>
                  <a:gd name="T1" fmla="*/ 14 h 35"/>
                  <a:gd name="T2" fmla="*/ 6 w 13"/>
                  <a:gd name="T3" fmla="*/ 14 h 35"/>
                  <a:gd name="T4" fmla="*/ 6 w 13"/>
                  <a:gd name="T5" fmla="*/ 0 h 35"/>
                  <a:gd name="T6" fmla="*/ 0 w 13"/>
                  <a:gd name="T7" fmla="*/ 0 h 35"/>
                  <a:gd name="T8" fmla="*/ 0 w 13"/>
                  <a:gd name="T9" fmla="*/ 14 h 35"/>
                  <a:gd name="T10" fmla="*/ 0 w 13"/>
                  <a:gd name="T11" fmla="*/ 14 h 35"/>
                  <a:gd name="T12" fmla="*/ 0 w 13"/>
                  <a:gd name="T13" fmla="*/ 14 h 35"/>
                  <a:gd name="T14" fmla="*/ 0 w 13"/>
                  <a:gd name="T15" fmla="*/ 16 h 35"/>
                  <a:gd name="T16" fmla="*/ 3 w 13"/>
                  <a:gd name="T17" fmla="*/ 17 h 35"/>
                  <a:gd name="T18" fmla="*/ 5 w 13"/>
                  <a:gd name="T19" fmla="*/ 16 h 35"/>
                  <a:gd name="T20" fmla="*/ 6 w 13"/>
                  <a:gd name="T21" fmla="*/ 14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5">
                    <a:moveTo>
                      <a:pt x="13" y="28"/>
                    </a:moveTo>
                    <a:lnTo>
                      <a:pt x="13" y="28"/>
                    </a:lnTo>
                    <a:lnTo>
                      <a:pt x="13" y="0"/>
                    </a:lnTo>
                    <a:lnTo>
                      <a:pt x="0" y="0"/>
                    </a:lnTo>
                    <a:lnTo>
                      <a:pt x="0" y="28"/>
                    </a:lnTo>
                    <a:lnTo>
                      <a:pt x="1" y="33"/>
                    </a:lnTo>
                    <a:lnTo>
                      <a:pt x="6" y="35"/>
                    </a:lnTo>
                    <a:lnTo>
                      <a:pt x="11" y="33"/>
                    </a:lnTo>
                    <a:lnTo>
                      <a:pt x="13"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46" name="Freeform 251"/>
              <p:cNvSpPr>
                <a:spLocks/>
              </p:cNvSpPr>
              <p:nvPr/>
            </p:nvSpPr>
            <p:spPr bwMode="auto">
              <a:xfrm>
                <a:off x="2785" y="3298"/>
                <a:ext cx="6" cy="16"/>
              </a:xfrm>
              <a:custGeom>
                <a:avLst/>
                <a:gdLst>
                  <a:gd name="T0" fmla="*/ 6 w 13"/>
                  <a:gd name="T1" fmla="*/ 13 h 32"/>
                  <a:gd name="T2" fmla="*/ 6 w 13"/>
                  <a:gd name="T3" fmla="*/ 13 h 32"/>
                  <a:gd name="T4" fmla="*/ 6 w 13"/>
                  <a:gd name="T5" fmla="*/ 0 h 32"/>
                  <a:gd name="T6" fmla="*/ 0 w 13"/>
                  <a:gd name="T7" fmla="*/ 0 h 32"/>
                  <a:gd name="T8" fmla="*/ 0 w 13"/>
                  <a:gd name="T9" fmla="*/ 13 h 32"/>
                  <a:gd name="T10" fmla="*/ 0 w 13"/>
                  <a:gd name="T11" fmla="*/ 13 h 32"/>
                  <a:gd name="T12" fmla="*/ 0 w 13"/>
                  <a:gd name="T13" fmla="*/ 13 h 32"/>
                  <a:gd name="T14" fmla="*/ 0 w 13"/>
                  <a:gd name="T15" fmla="*/ 15 h 32"/>
                  <a:gd name="T16" fmla="*/ 3 w 13"/>
                  <a:gd name="T17" fmla="*/ 16 h 32"/>
                  <a:gd name="T18" fmla="*/ 5 w 13"/>
                  <a:gd name="T19" fmla="*/ 15 h 32"/>
                  <a:gd name="T20" fmla="*/ 6 w 13"/>
                  <a:gd name="T21" fmla="*/ 13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2">
                    <a:moveTo>
                      <a:pt x="13" y="25"/>
                    </a:moveTo>
                    <a:lnTo>
                      <a:pt x="13" y="25"/>
                    </a:lnTo>
                    <a:lnTo>
                      <a:pt x="13" y="0"/>
                    </a:lnTo>
                    <a:lnTo>
                      <a:pt x="0" y="0"/>
                    </a:lnTo>
                    <a:lnTo>
                      <a:pt x="0" y="25"/>
                    </a:lnTo>
                    <a:lnTo>
                      <a:pt x="1" y="30"/>
                    </a:lnTo>
                    <a:lnTo>
                      <a:pt x="6" y="32"/>
                    </a:lnTo>
                    <a:lnTo>
                      <a:pt x="11" y="30"/>
                    </a:lnTo>
                    <a:lnTo>
                      <a:pt x="13"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47" name="Freeform 252"/>
              <p:cNvSpPr>
                <a:spLocks/>
              </p:cNvSpPr>
              <p:nvPr/>
            </p:nvSpPr>
            <p:spPr bwMode="auto">
              <a:xfrm>
                <a:off x="2785" y="3310"/>
                <a:ext cx="6" cy="18"/>
              </a:xfrm>
              <a:custGeom>
                <a:avLst/>
                <a:gdLst>
                  <a:gd name="T0" fmla="*/ 6 w 13"/>
                  <a:gd name="T1" fmla="*/ 14 h 34"/>
                  <a:gd name="T2" fmla="*/ 6 w 13"/>
                  <a:gd name="T3" fmla="*/ 14 h 34"/>
                  <a:gd name="T4" fmla="*/ 6 w 13"/>
                  <a:gd name="T5" fmla="*/ 0 h 34"/>
                  <a:gd name="T6" fmla="*/ 0 w 13"/>
                  <a:gd name="T7" fmla="*/ 0 h 34"/>
                  <a:gd name="T8" fmla="*/ 0 w 13"/>
                  <a:gd name="T9" fmla="*/ 14 h 34"/>
                  <a:gd name="T10" fmla="*/ 0 w 13"/>
                  <a:gd name="T11" fmla="*/ 14 h 34"/>
                  <a:gd name="T12" fmla="*/ 0 w 13"/>
                  <a:gd name="T13" fmla="*/ 14 h 34"/>
                  <a:gd name="T14" fmla="*/ 0 w 13"/>
                  <a:gd name="T15" fmla="*/ 17 h 34"/>
                  <a:gd name="T16" fmla="*/ 3 w 13"/>
                  <a:gd name="T17" fmla="*/ 18 h 34"/>
                  <a:gd name="T18" fmla="*/ 5 w 13"/>
                  <a:gd name="T19" fmla="*/ 17 h 34"/>
                  <a:gd name="T20" fmla="*/ 6 w 13"/>
                  <a:gd name="T21" fmla="*/ 14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4">
                    <a:moveTo>
                      <a:pt x="13" y="27"/>
                    </a:moveTo>
                    <a:lnTo>
                      <a:pt x="13" y="27"/>
                    </a:lnTo>
                    <a:lnTo>
                      <a:pt x="13" y="0"/>
                    </a:lnTo>
                    <a:lnTo>
                      <a:pt x="0" y="0"/>
                    </a:lnTo>
                    <a:lnTo>
                      <a:pt x="0" y="27"/>
                    </a:lnTo>
                    <a:lnTo>
                      <a:pt x="1" y="32"/>
                    </a:lnTo>
                    <a:lnTo>
                      <a:pt x="6" y="34"/>
                    </a:lnTo>
                    <a:lnTo>
                      <a:pt x="11" y="32"/>
                    </a:lnTo>
                    <a:lnTo>
                      <a:pt x="1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48" name="Freeform 253"/>
              <p:cNvSpPr>
                <a:spLocks/>
              </p:cNvSpPr>
              <p:nvPr/>
            </p:nvSpPr>
            <p:spPr bwMode="auto">
              <a:xfrm>
                <a:off x="2785" y="3324"/>
                <a:ext cx="6" cy="16"/>
              </a:xfrm>
              <a:custGeom>
                <a:avLst/>
                <a:gdLst>
                  <a:gd name="T0" fmla="*/ 6 w 13"/>
                  <a:gd name="T1" fmla="*/ 12 h 33"/>
                  <a:gd name="T2" fmla="*/ 6 w 13"/>
                  <a:gd name="T3" fmla="*/ 12 h 33"/>
                  <a:gd name="T4" fmla="*/ 6 w 13"/>
                  <a:gd name="T5" fmla="*/ 0 h 33"/>
                  <a:gd name="T6" fmla="*/ 0 w 13"/>
                  <a:gd name="T7" fmla="*/ 0 h 33"/>
                  <a:gd name="T8" fmla="*/ 0 w 13"/>
                  <a:gd name="T9" fmla="*/ 12 h 33"/>
                  <a:gd name="T10" fmla="*/ 0 w 13"/>
                  <a:gd name="T11" fmla="*/ 12 h 33"/>
                  <a:gd name="T12" fmla="*/ 0 w 13"/>
                  <a:gd name="T13" fmla="*/ 12 h 33"/>
                  <a:gd name="T14" fmla="*/ 0 w 13"/>
                  <a:gd name="T15" fmla="*/ 15 h 33"/>
                  <a:gd name="T16" fmla="*/ 3 w 13"/>
                  <a:gd name="T17" fmla="*/ 16 h 33"/>
                  <a:gd name="T18" fmla="*/ 5 w 13"/>
                  <a:gd name="T19" fmla="*/ 15 h 33"/>
                  <a:gd name="T20" fmla="*/ 6 w 13"/>
                  <a:gd name="T21" fmla="*/ 12 h 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3">
                    <a:moveTo>
                      <a:pt x="13" y="25"/>
                    </a:moveTo>
                    <a:lnTo>
                      <a:pt x="13" y="25"/>
                    </a:lnTo>
                    <a:lnTo>
                      <a:pt x="13" y="0"/>
                    </a:lnTo>
                    <a:lnTo>
                      <a:pt x="0" y="0"/>
                    </a:lnTo>
                    <a:lnTo>
                      <a:pt x="0" y="25"/>
                    </a:lnTo>
                    <a:lnTo>
                      <a:pt x="1" y="31"/>
                    </a:lnTo>
                    <a:lnTo>
                      <a:pt x="6" y="33"/>
                    </a:lnTo>
                    <a:lnTo>
                      <a:pt x="11" y="31"/>
                    </a:lnTo>
                    <a:lnTo>
                      <a:pt x="13"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49" name="Freeform 254"/>
              <p:cNvSpPr>
                <a:spLocks/>
              </p:cNvSpPr>
              <p:nvPr/>
            </p:nvSpPr>
            <p:spPr bwMode="auto">
              <a:xfrm>
                <a:off x="2785" y="3337"/>
                <a:ext cx="6" cy="17"/>
              </a:xfrm>
              <a:custGeom>
                <a:avLst/>
                <a:gdLst>
                  <a:gd name="T0" fmla="*/ 6 w 13"/>
                  <a:gd name="T1" fmla="*/ 13 h 35"/>
                  <a:gd name="T2" fmla="*/ 6 w 13"/>
                  <a:gd name="T3" fmla="*/ 13 h 35"/>
                  <a:gd name="T4" fmla="*/ 6 w 13"/>
                  <a:gd name="T5" fmla="*/ 0 h 35"/>
                  <a:gd name="T6" fmla="*/ 0 w 13"/>
                  <a:gd name="T7" fmla="*/ 0 h 35"/>
                  <a:gd name="T8" fmla="*/ 0 w 13"/>
                  <a:gd name="T9" fmla="*/ 13 h 35"/>
                  <a:gd name="T10" fmla="*/ 0 w 13"/>
                  <a:gd name="T11" fmla="*/ 13 h 35"/>
                  <a:gd name="T12" fmla="*/ 0 w 13"/>
                  <a:gd name="T13" fmla="*/ 13 h 35"/>
                  <a:gd name="T14" fmla="*/ 0 w 13"/>
                  <a:gd name="T15" fmla="*/ 16 h 35"/>
                  <a:gd name="T16" fmla="*/ 3 w 13"/>
                  <a:gd name="T17" fmla="*/ 17 h 35"/>
                  <a:gd name="T18" fmla="*/ 5 w 13"/>
                  <a:gd name="T19" fmla="*/ 16 h 35"/>
                  <a:gd name="T20" fmla="*/ 6 w 13"/>
                  <a:gd name="T21" fmla="*/ 13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5">
                    <a:moveTo>
                      <a:pt x="13" y="27"/>
                    </a:moveTo>
                    <a:lnTo>
                      <a:pt x="13" y="27"/>
                    </a:lnTo>
                    <a:lnTo>
                      <a:pt x="13" y="0"/>
                    </a:lnTo>
                    <a:lnTo>
                      <a:pt x="0" y="0"/>
                    </a:lnTo>
                    <a:lnTo>
                      <a:pt x="0" y="27"/>
                    </a:lnTo>
                    <a:lnTo>
                      <a:pt x="1" y="33"/>
                    </a:lnTo>
                    <a:lnTo>
                      <a:pt x="6" y="35"/>
                    </a:lnTo>
                    <a:lnTo>
                      <a:pt x="11" y="33"/>
                    </a:lnTo>
                    <a:lnTo>
                      <a:pt x="1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50" name="Freeform 255"/>
              <p:cNvSpPr>
                <a:spLocks/>
              </p:cNvSpPr>
              <p:nvPr/>
            </p:nvSpPr>
            <p:spPr bwMode="auto">
              <a:xfrm>
                <a:off x="2785" y="3350"/>
                <a:ext cx="7" cy="17"/>
              </a:xfrm>
              <a:custGeom>
                <a:avLst/>
                <a:gdLst>
                  <a:gd name="T0" fmla="*/ 7 w 15"/>
                  <a:gd name="T1" fmla="*/ 14 h 35"/>
                  <a:gd name="T2" fmla="*/ 7 w 15"/>
                  <a:gd name="T3" fmla="*/ 14 h 35"/>
                  <a:gd name="T4" fmla="*/ 6 w 15"/>
                  <a:gd name="T5" fmla="*/ 0 h 35"/>
                  <a:gd name="T6" fmla="*/ 0 w 15"/>
                  <a:gd name="T7" fmla="*/ 0 h 35"/>
                  <a:gd name="T8" fmla="*/ 0 w 15"/>
                  <a:gd name="T9" fmla="*/ 14 h 35"/>
                  <a:gd name="T10" fmla="*/ 0 w 15"/>
                  <a:gd name="T11" fmla="*/ 14 h 35"/>
                  <a:gd name="T12" fmla="*/ 0 w 15"/>
                  <a:gd name="T13" fmla="*/ 14 h 35"/>
                  <a:gd name="T14" fmla="*/ 1 w 15"/>
                  <a:gd name="T15" fmla="*/ 16 h 35"/>
                  <a:gd name="T16" fmla="*/ 4 w 15"/>
                  <a:gd name="T17" fmla="*/ 17 h 35"/>
                  <a:gd name="T18" fmla="*/ 6 w 15"/>
                  <a:gd name="T19" fmla="*/ 16 h 35"/>
                  <a:gd name="T20" fmla="*/ 7 w 15"/>
                  <a:gd name="T21" fmla="*/ 14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35">
                    <a:moveTo>
                      <a:pt x="15" y="28"/>
                    </a:moveTo>
                    <a:lnTo>
                      <a:pt x="15" y="28"/>
                    </a:lnTo>
                    <a:lnTo>
                      <a:pt x="13" y="0"/>
                    </a:lnTo>
                    <a:lnTo>
                      <a:pt x="0" y="0"/>
                    </a:lnTo>
                    <a:lnTo>
                      <a:pt x="1" y="28"/>
                    </a:lnTo>
                    <a:lnTo>
                      <a:pt x="3" y="33"/>
                    </a:lnTo>
                    <a:lnTo>
                      <a:pt x="8" y="35"/>
                    </a:lnTo>
                    <a:lnTo>
                      <a:pt x="13" y="33"/>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51" name="Freeform 256"/>
              <p:cNvSpPr>
                <a:spLocks/>
              </p:cNvSpPr>
              <p:nvPr/>
            </p:nvSpPr>
            <p:spPr bwMode="auto">
              <a:xfrm>
                <a:off x="2786" y="3364"/>
                <a:ext cx="6" cy="16"/>
              </a:xfrm>
              <a:custGeom>
                <a:avLst/>
                <a:gdLst>
                  <a:gd name="T0" fmla="*/ 6 w 14"/>
                  <a:gd name="T1" fmla="*/ 13 h 32"/>
                  <a:gd name="T2" fmla="*/ 6 w 14"/>
                  <a:gd name="T3" fmla="*/ 13 h 32"/>
                  <a:gd name="T4" fmla="*/ 6 w 14"/>
                  <a:gd name="T5" fmla="*/ 0 h 32"/>
                  <a:gd name="T6" fmla="*/ 0 w 14"/>
                  <a:gd name="T7" fmla="*/ 0 h 32"/>
                  <a:gd name="T8" fmla="*/ 0 w 14"/>
                  <a:gd name="T9" fmla="*/ 13 h 32"/>
                  <a:gd name="T10" fmla="*/ 0 w 14"/>
                  <a:gd name="T11" fmla="*/ 13 h 32"/>
                  <a:gd name="T12" fmla="*/ 0 w 14"/>
                  <a:gd name="T13" fmla="*/ 13 h 32"/>
                  <a:gd name="T14" fmla="*/ 1 w 14"/>
                  <a:gd name="T15" fmla="*/ 15 h 32"/>
                  <a:gd name="T16" fmla="*/ 3 w 14"/>
                  <a:gd name="T17" fmla="*/ 16 h 32"/>
                  <a:gd name="T18" fmla="*/ 5 w 14"/>
                  <a:gd name="T19" fmla="*/ 15 h 32"/>
                  <a:gd name="T20" fmla="*/ 6 w 14"/>
                  <a:gd name="T21" fmla="*/ 13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32">
                    <a:moveTo>
                      <a:pt x="14" y="25"/>
                    </a:moveTo>
                    <a:lnTo>
                      <a:pt x="14" y="25"/>
                    </a:lnTo>
                    <a:lnTo>
                      <a:pt x="14" y="0"/>
                    </a:lnTo>
                    <a:lnTo>
                      <a:pt x="0" y="0"/>
                    </a:lnTo>
                    <a:lnTo>
                      <a:pt x="0" y="25"/>
                    </a:lnTo>
                    <a:lnTo>
                      <a:pt x="2" y="30"/>
                    </a:lnTo>
                    <a:lnTo>
                      <a:pt x="7" y="32"/>
                    </a:lnTo>
                    <a:lnTo>
                      <a:pt x="12" y="30"/>
                    </a:lnTo>
                    <a:lnTo>
                      <a:pt x="14"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52" name="Freeform 257"/>
              <p:cNvSpPr>
                <a:spLocks/>
              </p:cNvSpPr>
              <p:nvPr/>
            </p:nvSpPr>
            <p:spPr bwMode="auto">
              <a:xfrm>
                <a:off x="2786" y="3376"/>
                <a:ext cx="6" cy="18"/>
              </a:xfrm>
              <a:custGeom>
                <a:avLst/>
                <a:gdLst>
                  <a:gd name="T0" fmla="*/ 6 w 14"/>
                  <a:gd name="T1" fmla="*/ 14 h 34"/>
                  <a:gd name="T2" fmla="*/ 6 w 14"/>
                  <a:gd name="T3" fmla="*/ 14 h 34"/>
                  <a:gd name="T4" fmla="*/ 6 w 14"/>
                  <a:gd name="T5" fmla="*/ 0 h 34"/>
                  <a:gd name="T6" fmla="*/ 0 w 14"/>
                  <a:gd name="T7" fmla="*/ 0 h 34"/>
                  <a:gd name="T8" fmla="*/ 0 w 14"/>
                  <a:gd name="T9" fmla="*/ 14 h 34"/>
                  <a:gd name="T10" fmla="*/ 0 w 14"/>
                  <a:gd name="T11" fmla="*/ 14 h 34"/>
                  <a:gd name="T12" fmla="*/ 0 w 14"/>
                  <a:gd name="T13" fmla="*/ 14 h 34"/>
                  <a:gd name="T14" fmla="*/ 1 w 14"/>
                  <a:gd name="T15" fmla="*/ 17 h 34"/>
                  <a:gd name="T16" fmla="*/ 3 w 14"/>
                  <a:gd name="T17" fmla="*/ 18 h 34"/>
                  <a:gd name="T18" fmla="*/ 5 w 14"/>
                  <a:gd name="T19" fmla="*/ 17 h 34"/>
                  <a:gd name="T20" fmla="*/ 6 w 14"/>
                  <a:gd name="T21" fmla="*/ 14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34">
                    <a:moveTo>
                      <a:pt x="14" y="27"/>
                    </a:moveTo>
                    <a:lnTo>
                      <a:pt x="14" y="27"/>
                    </a:lnTo>
                    <a:lnTo>
                      <a:pt x="14" y="0"/>
                    </a:lnTo>
                    <a:lnTo>
                      <a:pt x="0" y="0"/>
                    </a:lnTo>
                    <a:lnTo>
                      <a:pt x="0" y="27"/>
                    </a:lnTo>
                    <a:lnTo>
                      <a:pt x="2" y="32"/>
                    </a:lnTo>
                    <a:lnTo>
                      <a:pt x="7" y="34"/>
                    </a:lnTo>
                    <a:lnTo>
                      <a:pt x="12" y="32"/>
                    </a:lnTo>
                    <a:lnTo>
                      <a:pt x="14"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53" name="Freeform 258"/>
              <p:cNvSpPr>
                <a:spLocks/>
              </p:cNvSpPr>
              <p:nvPr/>
            </p:nvSpPr>
            <p:spPr bwMode="auto">
              <a:xfrm>
                <a:off x="2786" y="3390"/>
                <a:ext cx="6" cy="16"/>
              </a:xfrm>
              <a:custGeom>
                <a:avLst/>
                <a:gdLst>
                  <a:gd name="T0" fmla="*/ 6 w 14"/>
                  <a:gd name="T1" fmla="*/ 12 h 33"/>
                  <a:gd name="T2" fmla="*/ 6 w 14"/>
                  <a:gd name="T3" fmla="*/ 12 h 33"/>
                  <a:gd name="T4" fmla="*/ 6 w 14"/>
                  <a:gd name="T5" fmla="*/ 0 h 33"/>
                  <a:gd name="T6" fmla="*/ 0 w 14"/>
                  <a:gd name="T7" fmla="*/ 0 h 33"/>
                  <a:gd name="T8" fmla="*/ 0 w 14"/>
                  <a:gd name="T9" fmla="*/ 12 h 33"/>
                  <a:gd name="T10" fmla="*/ 0 w 14"/>
                  <a:gd name="T11" fmla="*/ 12 h 33"/>
                  <a:gd name="T12" fmla="*/ 0 w 14"/>
                  <a:gd name="T13" fmla="*/ 12 h 33"/>
                  <a:gd name="T14" fmla="*/ 1 w 14"/>
                  <a:gd name="T15" fmla="*/ 15 h 33"/>
                  <a:gd name="T16" fmla="*/ 3 w 14"/>
                  <a:gd name="T17" fmla="*/ 16 h 33"/>
                  <a:gd name="T18" fmla="*/ 5 w 14"/>
                  <a:gd name="T19" fmla="*/ 15 h 33"/>
                  <a:gd name="T20" fmla="*/ 6 w 14"/>
                  <a:gd name="T21" fmla="*/ 12 h 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33">
                    <a:moveTo>
                      <a:pt x="14" y="25"/>
                    </a:moveTo>
                    <a:lnTo>
                      <a:pt x="14" y="25"/>
                    </a:lnTo>
                    <a:lnTo>
                      <a:pt x="14" y="0"/>
                    </a:lnTo>
                    <a:lnTo>
                      <a:pt x="0" y="0"/>
                    </a:lnTo>
                    <a:lnTo>
                      <a:pt x="0" y="25"/>
                    </a:lnTo>
                    <a:lnTo>
                      <a:pt x="2" y="31"/>
                    </a:lnTo>
                    <a:lnTo>
                      <a:pt x="7" y="33"/>
                    </a:lnTo>
                    <a:lnTo>
                      <a:pt x="12" y="31"/>
                    </a:lnTo>
                    <a:lnTo>
                      <a:pt x="14"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54" name="Freeform 259"/>
              <p:cNvSpPr>
                <a:spLocks/>
              </p:cNvSpPr>
              <p:nvPr/>
            </p:nvSpPr>
            <p:spPr bwMode="auto">
              <a:xfrm>
                <a:off x="2786" y="3403"/>
                <a:ext cx="6" cy="17"/>
              </a:xfrm>
              <a:custGeom>
                <a:avLst/>
                <a:gdLst>
                  <a:gd name="T0" fmla="*/ 6 w 14"/>
                  <a:gd name="T1" fmla="*/ 13 h 35"/>
                  <a:gd name="T2" fmla="*/ 6 w 14"/>
                  <a:gd name="T3" fmla="*/ 13 h 35"/>
                  <a:gd name="T4" fmla="*/ 6 w 14"/>
                  <a:gd name="T5" fmla="*/ 0 h 35"/>
                  <a:gd name="T6" fmla="*/ 0 w 14"/>
                  <a:gd name="T7" fmla="*/ 0 h 35"/>
                  <a:gd name="T8" fmla="*/ 0 w 14"/>
                  <a:gd name="T9" fmla="*/ 13 h 35"/>
                  <a:gd name="T10" fmla="*/ 0 w 14"/>
                  <a:gd name="T11" fmla="*/ 13 h 35"/>
                  <a:gd name="T12" fmla="*/ 0 w 14"/>
                  <a:gd name="T13" fmla="*/ 13 h 35"/>
                  <a:gd name="T14" fmla="*/ 1 w 14"/>
                  <a:gd name="T15" fmla="*/ 16 h 35"/>
                  <a:gd name="T16" fmla="*/ 3 w 14"/>
                  <a:gd name="T17" fmla="*/ 17 h 35"/>
                  <a:gd name="T18" fmla="*/ 5 w 14"/>
                  <a:gd name="T19" fmla="*/ 16 h 35"/>
                  <a:gd name="T20" fmla="*/ 6 w 14"/>
                  <a:gd name="T21" fmla="*/ 13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35">
                    <a:moveTo>
                      <a:pt x="14" y="27"/>
                    </a:moveTo>
                    <a:lnTo>
                      <a:pt x="14" y="27"/>
                    </a:lnTo>
                    <a:lnTo>
                      <a:pt x="14" y="0"/>
                    </a:lnTo>
                    <a:lnTo>
                      <a:pt x="0" y="0"/>
                    </a:lnTo>
                    <a:lnTo>
                      <a:pt x="0" y="27"/>
                    </a:lnTo>
                    <a:lnTo>
                      <a:pt x="2" y="33"/>
                    </a:lnTo>
                    <a:lnTo>
                      <a:pt x="7" y="35"/>
                    </a:lnTo>
                    <a:lnTo>
                      <a:pt x="12" y="33"/>
                    </a:lnTo>
                    <a:lnTo>
                      <a:pt x="14"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55" name="Freeform 260"/>
              <p:cNvSpPr>
                <a:spLocks/>
              </p:cNvSpPr>
              <p:nvPr/>
            </p:nvSpPr>
            <p:spPr bwMode="auto">
              <a:xfrm>
                <a:off x="2786" y="3416"/>
                <a:ext cx="6" cy="17"/>
              </a:xfrm>
              <a:custGeom>
                <a:avLst/>
                <a:gdLst>
                  <a:gd name="T0" fmla="*/ 6 w 14"/>
                  <a:gd name="T1" fmla="*/ 14 h 35"/>
                  <a:gd name="T2" fmla="*/ 6 w 14"/>
                  <a:gd name="T3" fmla="*/ 14 h 35"/>
                  <a:gd name="T4" fmla="*/ 6 w 14"/>
                  <a:gd name="T5" fmla="*/ 0 h 35"/>
                  <a:gd name="T6" fmla="*/ 0 w 14"/>
                  <a:gd name="T7" fmla="*/ 0 h 35"/>
                  <a:gd name="T8" fmla="*/ 0 w 14"/>
                  <a:gd name="T9" fmla="*/ 14 h 35"/>
                  <a:gd name="T10" fmla="*/ 0 w 14"/>
                  <a:gd name="T11" fmla="*/ 14 h 35"/>
                  <a:gd name="T12" fmla="*/ 0 w 14"/>
                  <a:gd name="T13" fmla="*/ 14 h 35"/>
                  <a:gd name="T14" fmla="*/ 1 w 14"/>
                  <a:gd name="T15" fmla="*/ 16 h 35"/>
                  <a:gd name="T16" fmla="*/ 3 w 14"/>
                  <a:gd name="T17" fmla="*/ 17 h 35"/>
                  <a:gd name="T18" fmla="*/ 5 w 14"/>
                  <a:gd name="T19" fmla="*/ 16 h 35"/>
                  <a:gd name="T20" fmla="*/ 6 w 14"/>
                  <a:gd name="T21" fmla="*/ 14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35">
                    <a:moveTo>
                      <a:pt x="14" y="28"/>
                    </a:moveTo>
                    <a:lnTo>
                      <a:pt x="14" y="28"/>
                    </a:lnTo>
                    <a:lnTo>
                      <a:pt x="14" y="0"/>
                    </a:lnTo>
                    <a:lnTo>
                      <a:pt x="0" y="0"/>
                    </a:lnTo>
                    <a:lnTo>
                      <a:pt x="0" y="28"/>
                    </a:lnTo>
                    <a:lnTo>
                      <a:pt x="2" y="33"/>
                    </a:lnTo>
                    <a:lnTo>
                      <a:pt x="7" y="35"/>
                    </a:lnTo>
                    <a:lnTo>
                      <a:pt x="12" y="33"/>
                    </a:lnTo>
                    <a:lnTo>
                      <a:pt x="14"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56" name="Freeform 261"/>
              <p:cNvSpPr>
                <a:spLocks/>
              </p:cNvSpPr>
              <p:nvPr/>
            </p:nvSpPr>
            <p:spPr bwMode="auto">
              <a:xfrm>
                <a:off x="2786" y="3430"/>
                <a:ext cx="6" cy="16"/>
              </a:xfrm>
              <a:custGeom>
                <a:avLst/>
                <a:gdLst>
                  <a:gd name="T0" fmla="*/ 6 w 14"/>
                  <a:gd name="T1" fmla="*/ 13 h 32"/>
                  <a:gd name="T2" fmla="*/ 6 w 14"/>
                  <a:gd name="T3" fmla="*/ 13 h 32"/>
                  <a:gd name="T4" fmla="*/ 6 w 14"/>
                  <a:gd name="T5" fmla="*/ 0 h 32"/>
                  <a:gd name="T6" fmla="*/ 0 w 14"/>
                  <a:gd name="T7" fmla="*/ 0 h 32"/>
                  <a:gd name="T8" fmla="*/ 0 w 14"/>
                  <a:gd name="T9" fmla="*/ 13 h 32"/>
                  <a:gd name="T10" fmla="*/ 0 w 14"/>
                  <a:gd name="T11" fmla="*/ 13 h 32"/>
                  <a:gd name="T12" fmla="*/ 0 w 14"/>
                  <a:gd name="T13" fmla="*/ 13 h 32"/>
                  <a:gd name="T14" fmla="*/ 1 w 14"/>
                  <a:gd name="T15" fmla="*/ 15 h 32"/>
                  <a:gd name="T16" fmla="*/ 3 w 14"/>
                  <a:gd name="T17" fmla="*/ 16 h 32"/>
                  <a:gd name="T18" fmla="*/ 5 w 14"/>
                  <a:gd name="T19" fmla="*/ 15 h 32"/>
                  <a:gd name="T20" fmla="*/ 6 w 14"/>
                  <a:gd name="T21" fmla="*/ 13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32">
                    <a:moveTo>
                      <a:pt x="14" y="25"/>
                    </a:moveTo>
                    <a:lnTo>
                      <a:pt x="14" y="25"/>
                    </a:lnTo>
                    <a:lnTo>
                      <a:pt x="14" y="0"/>
                    </a:lnTo>
                    <a:lnTo>
                      <a:pt x="0" y="0"/>
                    </a:lnTo>
                    <a:lnTo>
                      <a:pt x="0" y="25"/>
                    </a:lnTo>
                    <a:lnTo>
                      <a:pt x="2" y="30"/>
                    </a:lnTo>
                    <a:lnTo>
                      <a:pt x="7" y="32"/>
                    </a:lnTo>
                    <a:lnTo>
                      <a:pt x="12" y="30"/>
                    </a:lnTo>
                    <a:lnTo>
                      <a:pt x="14"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57" name="Freeform 262"/>
              <p:cNvSpPr>
                <a:spLocks/>
              </p:cNvSpPr>
              <p:nvPr/>
            </p:nvSpPr>
            <p:spPr bwMode="auto">
              <a:xfrm>
                <a:off x="2786" y="3442"/>
                <a:ext cx="6" cy="18"/>
              </a:xfrm>
              <a:custGeom>
                <a:avLst/>
                <a:gdLst>
                  <a:gd name="T0" fmla="*/ 6 w 14"/>
                  <a:gd name="T1" fmla="*/ 14 h 34"/>
                  <a:gd name="T2" fmla="*/ 6 w 14"/>
                  <a:gd name="T3" fmla="*/ 14 h 34"/>
                  <a:gd name="T4" fmla="*/ 6 w 14"/>
                  <a:gd name="T5" fmla="*/ 0 h 34"/>
                  <a:gd name="T6" fmla="*/ 0 w 14"/>
                  <a:gd name="T7" fmla="*/ 0 h 34"/>
                  <a:gd name="T8" fmla="*/ 0 w 14"/>
                  <a:gd name="T9" fmla="*/ 14 h 34"/>
                  <a:gd name="T10" fmla="*/ 0 w 14"/>
                  <a:gd name="T11" fmla="*/ 14 h 34"/>
                  <a:gd name="T12" fmla="*/ 0 w 14"/>
                  <a:gd name="T13" fmla="*/ 14 h 34"/>
                  <a:gd name="T14" fmla="*/ 1 w 14"/>
                  <a:gd name="T15" fmla="*/ 17 h 34"/>
                  <a:gd name="T16" fmla="*/ 3 w 14"/>
                  <a:gd name="T17" fmla="*/ 18 h 34"/>
                  <a:gd name="T18" fmla="*/ 5 w 14"/>
                  <a:gd name="T19" fmla="*/ 17 h 34"/>
                  <a:gd name="T20" fmla="*/ 6 w 14"/>
                  <a:gd name="T21" fmla="*/ 14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34">
                    <a:moveTo>
                      <a:pt x="14" y="27"/>
                    </a:moveTo>
                    <a:lnTo>
                      <a:pt x="14" y="27"/>
                    </a:lnTo>
                    <a:lnTo>
                      <a:pt x="14" y="0"/>
                    </a:lnTo>
                    <a:lnTo>
                      <a:pt x="0" y="0"/>
                    </a:lnTo>
                    <a:lnTo>
                      <a:pt x="0" y="27"/>
                    </a:lnTo>
                    <a:lnTo>
                      <a:pt x="2" y="32"/>
                    </a:lnTo>
                    <a:lnTo>
                      <a:pt x="7" y="34"/>
                    </a:lnTo>
                    <a:lnTo>
                      <a:pt x="12" y="32"/>
                    </a:lnTo>
                    <a:lnTo>
                      <a:pt x="14"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58" name="Freeform 263"/>
              <p:cNvSpPr>
                <a:spLocks/>
              </p:cNvSpPr>
              <p:nvPr/>
            </p:nvSpPr>
            <p:spPr bwMode="auto">
              <a:xfrm>
                <a:off x="2786" y="3456"/>
                <a:ext cx="6" cy="16"/>
              </a:xfrm>
              <a:custGeom>
                <a:avLst/>
                <a:gdLst>
                  <a:gd name="T0" fmla="*/ 6 w 14"/>
                  <a:gd name="T1" fmla="*/ 12 h 33"/>
                  <a:gd name="T2" fmla="*/ 6 w 14"/>
                  <a:gd name="T3" fmla="*/ 12 h 33"/>
                  <a:gd name="T4" fmla="*/ 6 w 14"/>
                  <a:gd name="T5" fmla="*/ 0 h 33"/>
                  <a:gd name="T6" fmla="*/ 0 w 14"/>
                  <a:gd name="T7" fmla="*/ 0 h 33"/>
                  <a:gd name="T8" fmla="*/ 0 w 14"/>
                  <a:gd name="T9" fmla="*/ 12 h 33"/>
                  <a:gd name="T10" fmla="*/ 0 w 14"/>
                  <a:gd name="T11" fmla="*/ 12 h 33"/>
                  <a:gd name="T12" fmla="*/ 0 w 14"/>
                  <a:gd name="T13" fmla="*/ 12 h 33"/>
                  <a:gd name="T14" fmla="*/ 1 w 14"/>
                  <a:gd name="T15" fmla="*/ 15 h 33"/>
                  <a:gd name="T16" fmla="*/ 3 w 14"/>
                  <a:gd name="T17" fmla="*/ 16 h 33"/>
                  <a:gd name="T18" fmla="*/ 5 w 14"/>
                  <a:gd name="T19" fmla="*/ 15 h 33"/>
                  <a:gd name="T20" fmla="*/ 6 w 14"/>
                  <a:gd name="T21" fmla="*/ 12 h 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33">
                    <a:moveTo>
                      <a:pt x="14" y="25"/>
                    </a:moveTo>
                    <a:lnTo>
                      <a:pt x="14" y="25"/>
                    </a:lnTo>
                    <a:lnTo>
                      <a:pt x="14" y="0"/>
                    </a:lnTo>
                    <a:lnTo>
                      <a:pt x="0" y="0"/>
                    </a:lnTo>
                    <a:lnTo>
                      <a:pt x="0" y="25"/>
                    </a:lnTo>
                    <a:lnTo>
                      <a:pt x="2" y="31"/>
                    </a:lnTo>
                    <a:lnTo>
                      <a:pt x="7" y="33"/>
                    </a:lnTo>
                    <a:lnTo>
                      <a:pt x="12" y="31"/>
                    </a:lnTo>
                    <a:lnTo>
                      <a:pt x="14"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59" name="Freeform 264"/>
              <p:cNvSpPr>
                <a:spLocks/>
              </p:cNvSpPr>
              <p:nvPr/>
            </p:nvSpPr>
            <p:spPr bwMode="auto">
              <a:xfrm>
                <a:off x="2786" y="3469"/>
                <a:ext cx="6" cy="17"/>
              </a:xfrm>
              <a:custGeom>
                <a:avLst/>
                <a:gdLst>
                  <a:gd name="T0" fmla="*/ 6 w 14"/>
                  <a:gd name="T1" fmla="*/ 14 h 35"/>
                  <a:gd name="T2" fmla="*/ 6 w 14"/>
                  <a:gd name="T3" fmla="*/ 14 h 35"/>
                  <a:gd name="T4" fmla="*/ 6 w 14"/>
                  <a:gd name="T5" fmla="*/ 0 h 35"/>
                  <a:gd name="T6" fmla="*/ 0 w 14"/>
                  <a:gd name="T7" fmla="*/ 0 h 35"/>
                  <a:gd name="T8" fmla="*/ 0 w 14"/>
                  <a:gd name="T9" fmla="*/ 14 h 35"/>
                  <a:gd name="T10" fmla="*/ 0 w 14"/>
                  <a:gd name="T11" fmla="*/ 14 h 35"/>
                  <a:gd name="T12" fmla="*/ 0 w 14"/>
                  <a:gd name="T13" fmla="*/ 14 h 35"/>
                  <a:gd name="T14" fmla="*/ 1 w 14"/>
                  <a:gd name="T15" fmla="*/ 16 h 35"/>
                  <a:gd name="T16" fmla="*/ 3 w 14"/>
                  <a:gd name="T17" fmla="*/ 17 h 35"/>
                  <a:gd name="T18" fmla="*/ 5 w 14"/>
                  <a:gd name="T19" fmla="*/ 16 h 35"/>
                  <a:gd name="T20" fmla="*/ 6 w 14"/>
                  <a:gd name="T21" fmla="*/ 14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35">
                    <a:moveTo>
                      <a:pt x="14" y="28"/>
                    </a:moveTo>
                    <a:lnTo>
                      <a:pt x="14" y="28"/>
                    </a:lnTo>
                    <a:lnTo>
                      <a:pt x="14" y="0"/>
                    </a:lnTo>
                    <a:lnTo>
                      <a:pt x="0" y="0"/>
                    </a:lnTo>
                    <a:lnTo>
                      <a:pt x="0" y="28"/>
                    </a:lnTo>
                    <a:lnTo>
                      <a:pt x="2" y="33"/>
                    </a:lnTo>
                    <a:lnTo>
                      <a:pt x="7" y="35"/>
                    </a:lnTo>
                    <a:lnTo>
                      <a:pt x="12" y="33"/>
                    </a:lnTo>
                    <a:lnTo>
                      <a:pt x="14"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60" name="Freeform 265"/>
              <p:cNvSpPr>
                <a:spLocks/>
              </p:cNvSpPr>
              <p:nvPr/>
            </p:nvSpPr>
            <p:spPr bwMode="auto">
              <a:xfrm>
                <a:off x="2786" y="3482"/>
                <a:ext cx="6" cy="17"/>
              </a:xfrm>
              <a:custGeom>
                <a:avLst/>
                <a:gdLst>
                  <a:gd name="T0" fmla="*/ 6 w 14"/>
                  <a:gd name="T1" fmla="*/ 14 h 34"/>
                  <a:gd name="T2" fmla="*/ 6 w 14"/>
                  <a:gd name="T3" fmla="*/ 14 h 34"/>
                  <a:gd name="T4" fmla="*/ 6 w 14"/>
                  <a:gd name="T5" fmla="*/ 0 h 34"/>
                  <a:gd name="T6" fmla="*/ 0 w 14"/>
                  <a:gd name="T7" fmla="*/ 0 h 34"/>
                  <a:gd name="T8" fmla="*/ 0 w 14"/>
                  <a:gd name="T9" fmla="*/ 14 h 34"/>
                  <a:gd name="T10" fmla="*/ 0 w 14"/>
                  <a:gd name="T11" fmla="*/ 14 h 34"/>
                  <a:gd name="T12" fmla="*/ 0 w 14"/>
                  <a:gd name="T13" fmla="*/ 14 h 34"/>
                  <a:gd name="T14" fmla="*/ 1 w 14"/>
                  <a:gd name="T15" fmla="*/ 16 h 34"/>
                  <a:gd name="T16" fmla="*/ 3 w 14"/>
                  <a:gd name="T17" fmla="*/ 17 h 34"/>
                  <a:gd name="T18" fmla="*/ 5 w 14"/>
                  <a:gd name="T19" fmla="*/ 16 h 34"/>
                  <a:gd name="T20" fmla="*/ 6 w 14"/>
                  <a:gd name="T21" fmla="*/ 14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34">
                    <a:moveTo>
                      <a:pt x="14" y="27"/>
                    </a:moveTo>
                    <a:lnTo>
                      <a:pt x="14" y="27"/>
                    </a:lnTo>
                    <a:lnTo>
                      <a:pt x="14" y="0"/>
                    </a:lnTo>
                    <a:lnTo>
                      <a:pt x="0" y="0"/>
                    </a:lnTo>
                    <a:lnTo>
                      <a:pt x="0" y="27"/>
                    </a:lnTo>
                    <a:lnTo>
                      <a:pt x="2" y="32"/>
                    </a:lnTo>
                    <a:lnTo>
                      <a:pt x="7" y="34"/>
                    </a:lnTo>
                    <a:lnTo>
                      <a:pt x="12" y="32"/>
                    </a:lnTo>
                    <a:lnTo>
                      <a:pt x="14"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61" name="Freeform 266"/>
              <p:cNvSpPr>
                <a:spLocks/>
              </p:cNvSpPr>
              <p:nvPr/>
            </p:nvSpPr>
            <p:spPr bwMode="auto">
              <a:xfrm>
                <a:off x="2786" y="3496"/>
                <a:ext cx="6" cy="16"/>
              </a:xfrm>
              <a:custGeom>
                <a:avLst/>
                <a:gdLst>
                  <a:gd name="T0" fmla="*/ 6 w 14"/>
                  <a:gd name="T1" fmla="*/ 13 h 32"/>
                  <a:gd name="T2" fmla="*/ 6 w 14"/>
                  <a:gd name="T3" fmla="*/ 13 h 32"/>
                  <a:gd name="T4" fmla="*/ 6 w 14"/>
                  <a:gd name="T5" fmla="*/ 0 h 32"/>
                  <a:gd name="T6" fmla="*/ 0 w 14"/>
                  <a:gd name="T7" fmla="*/ 0 h 32"/>
                  <a:gd name="T8" fmla="*/ 0 w 14"/>
                  <a:gd name="T9" fmla="*/ 13 h 32"/>
                  <a:gd name="T10" fmla="*/ 0 w 14"/>
                  <a:gd name="T11" fmla="*/ 13 h 32"/>
                  <a:gd name="T12" fmla="*/ 0 w 14"/>
                  <a:gd name="T13" fmla="*/ 13 h 32"/>
                  <a:gd name="T14" fmla="*/ 1 w 14"/>
                  <a:gd name="T15" fmla="*/ 15 h 32"/>
                  <a:gd name="T16" fmla="*/ 3 w 14"/>
                  <a:gd name="T17" fmla="*/ 16 h 32"/>
                  <a:gd name="T18" fmla="*/ 5 w 14"/>
                  <a:gd name="T19" fmla="*/ 15 h 32"/>
                  <a:gd name="T20" fmla="*/ 6 w 14"/>
                  <a:gd name="T21" fmla="*/ 13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32">
                    <a:moveTo>
                      <a:pt x="14" y="25"/>
                    </a:moveTo>
                    <a:lnTo>
                      <a:pt x="14" y="25"/>
                    </a:lnTo>
                    <a:lnTo>
                      <a:pt x="14" y="0"/>
                    </a:lnTo>
                    <a:lnTo>
                      <a:pt x="0" y="0"/>
                    </a:lnTo>
                    <a:lnTo>
                      <a:pt x="0" y="25"/>
                    </a:lnTo>
                    <a:lnTo>
                      <a:pt x="2" y="30"/>
                    </a:lnTo>
                    <a:lnTo>
                      <a:pt x="7" y="32"/>
                    </a:lnTo>
                    <a:lnTo>
                      <a:pt x="12" y="30"/>
                    </a:lnTo>
                    <a:lnTo>
                      <a:pt x="14"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62" name="Freeform 267"/>
              <p:cNvSpPr>
                <a:spLocks/>
              </p:cNvSpPr>
              <p:nvPr/>
            </p:nvSpPr>
            <p:spPr bwMode="auto">
              <a:xfrm>
                <a:off x="2786" y="3508"/>
                <a:ext cx="6" cy="18"/>
              </a:xfrm>
              <a:custGeom>
                <a:avLst/>
                <a:gdLst>
                  <a:gd name="T0" fmla="*/ 6 w 14"/>
                  <a:gd name="T1" fmla="*/ 14 h 34"/>
                  <a:gd name="T2" fmla="*/ 6 w 14"/>
                  <a:gd name="T3" fmla="*/ 14 h 34"/>
                  <a:gd name="T4" fmla="*/ 6 w 14"/>
                  <a:gd name="T5" fmla="*/ 0 h 34"/>
                  <a:gd name="T6" fmla="*/ 0 w 14"/>
                  <a:gd name="T7" fmla="*/ 0 h 34"/>
                  <a:gd name="T8" fmla="*/ 0 w 14"/>
                  <a:gd name="T9" fmla="*/ 14 h 34"/>
                  <a:gd name="T10" fmla="*/ 0 w 14"/>
                  <a:gd name="T11" fmla="*/ 14 h 34"/>
                  <a:gd name="T12" fmla="*/ 0 w 14"/>
                  <a:gd name="T13" fmla="*/ 14 h 34"/>
                  <a:gd name="T14" fmla="*/ 1 w 14"/>
                  <a:gd name="T15" fmla="*/ 17 h 34"/>
                  <a:gd name="T16" fmla="*/ 3 w 14"/>
                  <a:gd name="T17" fmla="*/ 18 h 34"/>
                  <a:gd name="T18" fmla="*/ 5 w 14"/>
                  <a:gd name="T19" fmla="*/ 17 h 34"/>
                  <a:gd name="T20" fmla="*/ 6 w 14"/>
                  <a:gd name="T21" fmla="*/ 14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34">
                    <a:moveTo>
                      <a:pt x="14" y="27"/>
                    </a:moveTo>
                    <a:lnTo>
                      <a:pt x="14" y="27"/>
                    </a:lnTo>
                    <a:lnTo>
                      <a:pt x="14" y="0"/>
                    </a:lnTo>
                    <a:lnTo>
                      <a:pt x="0" y="0"/>
                    </a:lnTo>
                    <a:lnTo>
                      <a:pt x="0" y="27"/>
                    </a:lnTo>
                    <a:lnTo>
                      <a:pt x="2" y="33"/>
                    </a:lnTo>
                    <a:lnTo>
                      <a:pt x="7" y="34"/>
                    </a:lnTo>
                    <a:lnTo>
                      <a:pt x="12" y="33"/>
                    </a:lnTo>
                    <a:lnTo>
                      <a:pt x="14"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63" name="Freeform 268"/>
              <p:cNvSpPr>
                <a:spLocks/>
              </p:cNvSpPr>
              <p:nvPr/>
            </p:nvSpPr>
            <p:spPr bwMode="auto">
              <a:xfrm>
                <a:off x="2786" y="3522"/>
                <a:ext cx="6" cy="16"/>
              </a:xfrm>
              <a:custGeom>
                <a:avLst/>
                <a:gdLst>
                  <a:gd name="T0" fmla="*/ 6 w 14"/>
                  <a:gd name="T1" fmla="*/ 12 h 33"/>
                  <a:gd name="T2" fmla="*/ 6 w 14"/>
                  <a:gd name="T3" fmla="*/ 12 h 33"/>
                  <a:gd name="T4" fmla="*/ 6 w 14"/>
                  <a:gd name="T5" fmla="*/ 0 h 33"/>
                  <a:gd name="T6" fmla="*/ 0 w 14"/>
                  <a:gd name="T7" fmla="*/ 0 h 33"/>
                  <a:gd name="T8" fmla="*/ 0 w 14"/>
                  <a:gd name="T9" fmla="*/ 12 h 33"/>
                  <a:gd name="T10" fmla="*/ 0 w 14"/>
                  <a:gd name="T11" fmla="*/ 12 h 33"/>
                  <a:gd name="T12" fmla="*/ 0 w 14"/>
                  <a:gd name="T13" fmla="*/ 12 h 33"/>
                  <a:gd name="T14" fmla="*/ 1 w 14"/>
                  <a:gd name="T15" fmla="*/ 15 h 33"/>
                  <a:gd name="T16" fmla="*/ 3 w 14"/>
                  <a:gd name="T17" fmla="*/ 16 h 33"/>
                  <a:gd name="T18" fmla="*/ 5 w 14"/>
                  <a:gd name="T19" fmla="*/ 15 h 33"/>
                  <a:gd name="T20" fmla="*/ 6 w 14"/>
                  <a:gd name="T21" fmla="*/ 12 h 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33">
                    <a:moveTo>
                      <a:pt x="14" y="25"/>
                    </a:moveTo>
                    <a:lnTo>
                      <a:pt x="14" y="25"/>
                    </a:lnTo>
                    <a:lnTo>
                      <a:pt x="14" y="0"/>
                    </a:lnTo>
                    <a:lnTo>
                      <a:pt x="0" y="0"/>
                    </a:lnTo>
                    <a:lnTo>
                      <a:pt x="0" y="25"/>
                    </a:lnTo>
                    <a:lnTo>
                      <a:pt x="2" y="31"/>
                    </a:lnTo>
                    <a:lnTo>
                      <a:pt x="7" y="33"/>
                    </a:lnTo>
                    <a:lnTo>
                      <a:pt x="12" y="31"/>
                    </a:lnTo>
                    <a:lnTo>
                      <a:pt x="14"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64" name="Freeform 269"/>
              <p:cNvSpPr>
                <a:spLocks/>
              </p:cNvSpPr>
              <p:nvPr/>
            </p:nvSpPr>
            <p:spPr bwMode="auto">
              <a:xfrm>
                <a:off x="2786" y="3535"/>
                <a:ext cx="6" cy="17"/>
              </a:xfrm>
              <a:custGeom>
                <a:avLst/>
                <a:gdLst>
                  <a:gd name="T0" fmla="*/ 6 w 14"/>
                  <a:gd name="T1" fmla="*/ 14 h 35"/>
                  <a:gd name="T2" fmla="*/ 6 w 14"/>
                  <a:gd name="T3" fmla="*/ 14 h 35"/>
                  <a:gd name="T4" fmla="*/ 6 w 14"/>
                  <a:gd name="T5" fmla="*/ 0 h 35"/>
                  <a:gd name="T6" fmla="*/ 0 w 14"/>
                  <a:gd name="T7" fmla="*/ 0 h 35"/>
                  <a:gd name="T8" fmla="*/ 0 w 14"/>
                  <a:gd name="T9" fmla="*/ 14 h 35"/>
                  <a:gd name="T10" fmla="*/ 0 w 14"/>
                  <a:gd name="T11" fmla="*/ 14 h 35"/>
                  <a:gd name="T12" fmla="*/ 0 w 14"/>
                  <a:gd name="T13" fmla="*/ 14 h 35"/>
                  <a:gd name="T14" fmla="*/ 1 w 14"/>
                  <a:gd name="T15" fmla="*/ 16 h 35"/>
                  <a:gd name="T16" fmla="*/ 3 w 14"/>
                  <a:gd name="T17" fmla="*/ 17 h 35"/>
                  <a:gd name="T18" fmla="*/ 5 w 14"/>
                  <a:gd name="T19" fmla="*/ 16 h 35"/>
                  <a:gd name="T20" fmla="*/ 6 w 14"/>
                  <a:gd name="T21" fmla="*/ 14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35">
                    <a:moveTo>
                      <a:pt x="14" y="28"/>
                    </a:moveTo>
                    <a:lnTo>
                      <a:pt x="14" y="28"/>
                    </a:lnTo>
                    <a:lnTo>
                      <a:pt x="14" y="0"/>
                    </a:lnTo>
                    <a:lnTo>
                      <a:pt x="0" y="0"/>
                    </a:lnTo>
                    <a:lnTo>
                      <a:pt x="0" y="28"/>
                    </a:lnTo>
                    <a:lnTo>
                      <a:pt x="2" y="33"/>
                    </a:lnTo>
                    <a:lnTo>
                      <a:pt x="7" y="35"/>
                    </a:lnTo>
                    <a:lnTo>
                      <a:pt x="12" y="33"/>
                    </a:lnTo>
                    <a:lnTo>
                      <a:pt x="14"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65" name="Freeform 270"/>
              <p:cNvSpPr>
                <a:spLocks/>
              </p:cNvSpPr>
              <p:nvPr/>
            </p:nvSpPr>
            <p:spPr bwMode="auto">
              <a:xfrm>
                <a:off x="2786" y="3548"/>
                <a:ext cx="6" cy="17"/>
              </a:xfrm>
              <a:custGeom>
                <a:avLst/>
                <a:gdLst>
                  <a:gd name="T0" fmla="*/ 6 w 14"/>
                  <a:gd name="T1" fmla="*/ 14 h 34"/>
                  <a:gd name="T2" fmla="*/ 6 w 14"/>
                  <a:gd name="T3" fmla="*/ 14 h 34"/>
                  <a:gd name="T4" fmla="*/ 6 w 14"/>
                  <a:gd name="T5" fmla="*/ 0 h 34"/>
                  <a:gd name="T6" fmla="*/ 0 w 14"/>
                  <a:gd name="T7" fmla="*/ 0 h 34"/>
                  <a:gd name="T8" fmla="*/ 0 w 14"/>
                  <a:gd name="T9" fmla="*/ 14 h 34"/>
                  <a:gd name="T10" fmla="*/ 0 w 14"/>
                  <a:gd name="T11" fmla="*/ 14 h 34"/>
                  <a:gd name="T12" fmla="*/ 0 w 14"/>
                  <a:gd name="T13" fmla="*/ 14 h 34"/>
                  <a:gd name="T14" fmla="*/ 1 w 14"/>
                  <a:gd name="T15" fmla="*/ 16 h 34"/>
                  <a:gd name="T16" fmla="*/ 3 w 14"/>
                  <a:gd name="T17" fmla="*/ 17 h 34"/>
                  <a:gd name="T18" fmla="*/ 5 w 14"/>
                  <a:gd name="T19" fmla="*/ 16 h 34"/>
                  <a:gd name="T20" fmla="*/ 6 w 14"/>
                  <a:gd name="T21" fmla="*/ 14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34">
                    <a:moveTo>
                      <a:pt x="14" y="27"/>
                    </a:moveTo>
                    <a:lnTo>
                      <a:pt x="14" y="27"/>
                    </a:lnTo>
                    <a:lnTo>
                      <a:pt x="14" y="0"/>
                    </a:lnTo>
                    <a:lnTo>
                      <a:pt x="0" y="0"/>
                    </a:lnTo>
                    <a:lnTo>
                      <a:pt x="0" y="27"/>
                    </a:lnTo>
                    <a:lnTo>
                      <a:pt x="2" y="32"/>
                    </a:lnTo>
                    <a:lnTo>
                      <a:pt x="7" y="34"/>
                    </a:lnTo>
                    <a:lnTo>
                      <a:pt x="12" y="32"/>
                    </a:lnTo>
                    <a:lnTo>
                      <a:pt x="14"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66" name="Freeform 271"/>
              <p:cNvSpPr>
                <a:spLocks/>
              </p:cNvSpPr>
              <p:nvPr/>
            </p:nvSpPr>
            <p:spPr bwMode="auto">
              <a:xfrm>
                <a:off x="2786" y="3562"/>
                <a:ext cx="7" cy="16"/>
              </a:xfrm>
              <a:custGeom>
                <a:avLst/>
                <a:gdLst>
                  <a:gd name="T0" fmla="*/ 7 w 15"/>
                  <a:gd name="T1" fmla="*/ 13 h 32"/>
                  <a:gd name="T2" fmla="*/ 7 w 15"/>
                  <a:gd name="T3" fmla="*/ 13 h 32"/>
                  <a:gd name="T4" fmla="*/ 7 w 15"/>
                  <a:gd name="T5" fmla="*/ 0 h 32"/>
                  <a:gd name="T6" fmla="*/ 0 w 15"/>
                  <a:gd name="T7" fmla="*/ 0 h 32"/>
                  <a:gd name="T8" fmla="*/ 1 w 15"/>
                  <a:gd name="T9" fmla="*/ 13 h 32"/>
                  <a:gd name="T10" fmla="*/ 1 w 15"/>
                  <a:gd name="T11" fmla="*/ 13 h 32"/>
                  <a:gd name="T12" fmla="*/ 1 w 15"/>
                  <a:gd name="T13" fmla="*/ 13 h 32"/>
                  <a:gd name="T14" fmla="*/ 2 w 15"/>
                  <a:gd name="T15" fmla="*/ 15 h 32"/>
                  <a:gd name="T16" fmla="*/ 4 w 15"/>
                  <a:gd name="T17" fmla="*/ 16 h 32"/>
                  <a:gd name="T18" fmla="*/ 7 w 15"/>
                  <a:gd name="T19" fmla="*/ 15 h 32"/>
                  <a:gd name="T20" fmla="*/ 7 w 15"/>
                  <a:gd name="T21" fmla="*/ 13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32">
                    <a:moveTo>
                      <a:pt x="15" y="25"/>
                    </a:moveTo>
                    <a:lnTo>
                      <a:pt x="15" y="25"/>
                    </a:lnTo>
                    <a:lnTo>
                      <a:pt x="14" y="0"/>
                    </a:lnTo>
                    <a:lnTo>
                      <a:pt x="0" y="0"/>
                    </a:lnTo>
                    <a:lnTo>
                      <a:pt x="2" y="25"/>
                    </a:lnTo>
                    <a:lnTo>
                      <a:pt x="4" y="30"/>
                    </a:lnTo>
                    <a:lnTo>
                      <a:pt x="9" y="32"/>
                    </a:lnTo>
                    <a:lnTo>
                      <a:pt x="14" y="30"/>
                    </a:lnTo>
                    <a:lnTo>
                      <a:pt x="15"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67" name="Freeform 272"/>
              <p:cNvSpPr>
                <a:spLocks/>
              </p:cNvSpPr>
              <p:nvPr/>
            </p:nvSpPr>
            <p:spPr bwMode="auto">
              <a:xfrm>
                <a:off x="2786" y="3574"/>
                <a:ext cx="7" cy="18"/>
              </a:xfrm>
              <a:custGeom>
                <a:avLst/>
                <a:gdLst>
                  <a:gd name="T0" fmla="*/ 7 w 13"/>
                  <a:gd name="T1" fmla="*/ 14 h 34"/>
                  <a:gd name="T2" fmla="*/ 7 w 13"/>
                  <a:gd name="T3" fmla="*/ 14 h 34"/>
                  <a:gd name="T4" fmla="*/ 7 w 13"/>
                  <a:gd name="T5" fmla="*/ 0 h 34"/>
                  <a:gd name="T6" fmla="*/ 0 w 13"/>
                  <a:gd name="T7" fmla="*/ 0 h 34"/>
                  <a:gd name="T8" fmla="*/ 0 w 13"/>
                  <a:gd name="T9" fmla="*/ 14 h 34"/>
                  <a:gd name="T10" fmla="*/ 0 w 13"/>
                  <a:gd name="T11" fmla="*/ 14 h 34"/>
                  <a:gd name="T12" fmla="*/ 0 w 13"/>
                  <a:gd name="T13" fmla="*/ 14 h 34"/>
                  <a:gd name="T14" fmla="*/ 1 w 13"/>
                  <a:gd name="T15" fmla="*/ 17 h 34"/>
                  <a:gd name="T16" fmla="*/ 4 w 13"/>
                  <a:gd name="T17" fmla="*/ 18 h 34"/>
                  <a:gd name="T18" fmla="*/ 6 w 13"/>
                  <a:gd name="T19" fmla="*/ 17 h 34"/>
                  <a:gd name="T20" fmla="*/ 7 w 13"/>
                  <a:gd name="T21" fmla="*/ 14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4">
                    <a:moveTo>
                      <a:pt x="13" y="27"/>
                    </a:moveTo>
                    <a:lnTo>
                      <a:pt x="13" y="27"/>
                    </a:lnTo>
                    <a:lnTo>
                      <a:pt x="13" y="0"/>
                    </a:lnTo>
                    <a:lnTo>
                      <a:pt x="0" y="0"/>
                    </a:lnTo>
                    <a:lnTo>
                      <a:pt x="0" y="27"/>
                    </a:lnTo>
                    <a:lnTo>
                      <a:pt x="2" y="33"/>
                    </a:lnTo>
                    <a:lnTo>
                      <a:pt x="7" y="34"/>
                    </a:lnTo>
                    <a:lnTo>
                      <a:pt x="12" y="33"/>
                    </a:lnTo>
                    <a:lnTo>
                      <a:pt x="1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68" name="Freeform 273"/>
              <p:cNvSpPr>
                <a:spLocks/>
              </p:cNvSpPr>
              <p:nvPr/>
            </p:nvSpPr>
            <p:spPr bwMode="auto">
              <a:xfrm>
                <a:off x="2786" y="3588"/>
                <a:ext cx="7" cy="16"/>
              </a:xfrm>
              <a:custGeom>
                <a:avLst/>
                <a:gdLst>
                  <a:gd name="T0" fmla="*/ 7 w 13"/>
                  <a:gd name="T1" fmla="*/ 12 h 33"/>
                  <a:gd name="T2" fmla="*/ 7 w 13"/>
                  <a:gd name="T3" fmla="*/ 12 h 33"/>
                  <a:gd name="T4" fmla="*/ 7 w 13"/>
                  <a:gd name="T5" fmla="*/ 0 h 33"/>
                  <a:gd name="T6" fmla="*/ 0 w 13"/>
                  <a:gd name="T7" fmla="*/ 0 h 33"/>
                  <a:gd name="T8" fmla="*/ 0 w 13"/>
                  <a:gd name="T9" fmla="*/ 12 h 33"/>
                  <a:gd name="T10" fmla="*/ 0 w 13"/>
                  <a:gd name="T11" fmla="*/ 12 h 33"/>
                  <a:gd name="T12" fmla="*/ 0 w 13"/>
                  <a:gd name="T13" fmla="*/ 12 h 33"/>
                  <a:gd name="T14" fmla="*/ 1 w 13"/>
                  <a:gd name="T15" fmla="*/ 15 h 33"/>
                  <a:gd name="T16" fmla="*/ 4 w 13"/>
                  <a:gd name="T17" fmla="*/ 16 h 33"/>
                  <a:gd name="T18" fmla="*/ 6 w 13"/>
                  <a:gd name="T19" fmla="*/ 15 h 33"/>
                  <a:gd name="T20" fmla="*/ 7 w 13"/>
                  <a:gd name="T21" fmla="*/ 12 h 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3">
                    <a:moveTo>
                      <a:pt x="13" y="25"/>
                    </a:moveTo>
                    <a:lnTo>
                      <a:pt x="13" y="25"/>
                    </a:lnTo>
                    <a:lnTo>
                      <a:pt x="13" y="0"/>
                    </a:lnTo>
                    <a:lnTo>
                      <a:pt x="0" y="0"/>
                    </a:lnTo>
                    <a:lnTo>
                      <a:pt x="0" y="25"/>
                    </a:lnTo>
                    <a:lnTo>
                      <a:pt x="2" y="31"/>
                    </a:lnTo>
                    <a:lnTo>
                      <a:pt x="7" y="33"/>
                    </a:lnTo>
                    <a:lnTo>
                      <a:pt x="12" y="31"/>
                    </a:lnTo>
                    <a:lnTo>
                      <a:pt x="13"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69" name="Freeform 274"/>
              <p:cNvSpPr>
                <a:spLocks/>
              </p:cNvSpPr>
              <p:nvPr/>
            </p:nvSpPr>
            <p:spPr bwMode="auto">
              <a:xfrm>
                <a:off x="2786" y="3601"/>
                <a:ext cx="7" cy="17"/>
              </a:xfrm>
              <a:custGeom>
                <a:avLst/>
                <a:gdLst>
                  <a:gd name="T0" fmla="*/ 7 w 13"/>
                  <a:gd name="T1" fmla="*/ 14 h 35"/>
                  <a:gd name="T2" fmla="*/ 7 w 13"/>
                  <a:gd name="T3" fmla="*/ 14 h 35"/>
                  <a:gd name="T4" fmla="*/ 7 w 13"/>
                  <a:gd name="T5" fmla="*/ 0 h 35"/>
                  <a:gd name="T6" fmla="*/ 0 w 13"/>
                  <a:gd name="T7" fmla="*/ 0 h 35"/>
                  <a:gd name="T8" fmla="*/ 0 w 13"/>
                  <a:gd name="T9" fmla="*/ 14 h 35"/>
                  <a:gd name="T10" fmla="*/ 0 w 13"/>
                  <a:gd name="T11" fmla="*/ 14 h 35"/>
                  <a:gd name="T12" fmla="*/ 0 w 13"/>
                  <a:gd name="T13" fmla="*/ 14 h 35"/>
                  <a:gd name="T14" fmla="*/ 1 w 13"/>
                  <a:gd name="T15" fmla="*/ 16 h 35"/>
                  <a:gd name="T16" fmla="*/ 4 w 13"/>
                  <a:gd name="T17" fmla="*/ 17 h 35"/>
                  <a:gd name="T18" fmla="*/ 6 w 13"/>
                  <a:gd name="T19" fmla="*/ 16 h 35"/>
                  <a:gd name="T20" fmla="*/ 7 w 13"/>
                  <a:gd name="T21" fmla="*/ 14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5">
                    <a:moveTo>
                      <a:pt x="13" y="28"/>
                    </a:moveTo>
                    <a:lnTo>
                      <a:pt x="13" y="28"/>
                    </a:lnTo>
                    <a:lnTo>
                      <a:pt x="13" y="0"/>
                    </a:lnTo>
                    <a:lnTo>
                      <a:pt x="0" y="0"/>
                    </a:lnTo>
                    <a:lnTo>
                      <a:pt x="0" y="28"/>
                    </a:lnTo>
                    <a:lnTo>
                      <a:pt x="2" y="33"/>
                    </a:lnTo>
                    <a:lnTo>
                      <a:pt x="7" y="35"/>
                    </a:lnTo>
                    <a:lnTo>
                      <a:pt x="12" y="33"/>
                    </a:lnTo>
                    <a:lnTo>
                      <a:pt x="13"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70" name="Freeform 275"/>
              <p:cNvSpPr>
                <a:spLocks/>
              </p:cNvSpPr>
              <p:nvPr/>
            </p:nvSpPr>
            <p:spPr bwMode="auto">
              <a:xfrm>
                <a:off x="2786" y="3614"/>
                <a:ext cx="7" cy="17"/>
              </a:xfrm>
              <a:custGeom>
                <a:avLst/>
                <a:gdLst>
                  <a:gd name="T0" fmla="*/ 4 w 13"/>
                  <a:gd name="T1" fmla="*/ 17 h 34"/>
                  <a:gd name="T2" fmla="*/ 7 w 13"/>
                  <a:gd name="T3" fmla="*/ 17 h 34"/>
                  <a:gd name="T4" fmla="*/ 7 w 13"/>
                  <a:gd name="T5" fmla="*/ 0 h 34"/>
                  <a:gd name="T6" fmla="*/ 0 w 13"/>
                  <a:gd name="T7" fmla="*/ 0 h 34"/>
                  <a:gd name="T8" fmla="*/ 0 w 13"/>
                  <a:gd name="T9" fmla="*/ 17 h 34"/>
                  <a:gd name="T10" fmla="*/ 4 w 13"/>
                  <a:gd name="T11" fmla="*/ 17 h 3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34">
                    <a:moveTo>
                      <a:pt x="7" y="34"/>
                    </a:moveTo>
                    <a:lnTo>
                      <a:pt x="13" y="34"/>
                    </a:lnTo>
                    <a:lnTo>
                      <a:pt x="13" y="0"/>
                    </a:lnTo>
                    <a:lnTo>
                      <a:pt x="0" y="0"/>
                    </a:lnTo>
                    <a:lnTo>
                      <a:pt x="0" y="34"/>
                    </a:lnTo>
                    <a:lnTo>
                      <a:pt x="7"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71" name="Freeform 276"/>
              <p:cNvSpPr>
                <a:spLocks/>
              </p:cNvSpPr>
              <p:nvPr/>
            </p:nvSpPr>
            <p:spPr bwMode="auto">
              <a:xfrm>
                <a:off x="2786" y="3631"/>
                <a:ext cx="7" cy="4"/>
              </a:xfrm>
              <a:custGeom>
                <a:avLst/>
                <a:gdLst>
                  <a:gd name="T0" fmla="*/ 0 w 13"/>
                  <a:gd name="T1" fmla="*/ 0 h 7"/>
                  <a:gd name="T2" fmla="*/ 1 w 13"/>
                  <a:gd name="T3" fmla="*/ 3 h 7"/>
                  <a:gd name="T4" fmla="*/ 4 w 13"/>
                  <a:gd name="T5" fmla="*/ 4 h 7"/>
                  <a:gd name="T6" fmla="*/ 6 w 13"/>
                  <a:gd name="T7" fmla="*/ 3 h 7"/>
                  <a:gd name="T8" fmla="*/ 7 w 13"/>
                  <a:gd name="T9" fmla="*/ 0 h 7"/>
                  <a:gd name="T10" fmla="*/ 0 w 13"/>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7">
                    <a:moveTo>
                      <a:pt x="0" y="0"/>
                    </a:moveTo>
                    <a:lnTo>
                      <a:pt x="2" y="5"/>
                    </a:lnTo>
                    <a:lnTo>
                      <a:pt x="7" y="7"/>
                    </a:lnTo>
                    <a:lnTo>
                      <a:pt x="12" y="5"/>
                    </a:lnTo>
                    <a:lnTo>
                      <a:pt x="1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72" name="Freeform 277"/>
              <p:cNvSpPr>
                <a:spLocks/>
              </p:cNvSpPr>
              <p:nvPr/>
            </p:nvSpPr>
            <p:spPr bwMode="auto">
              <a:xfrm>
                <a:off x="2632" y="3277"/>
                <a:ext cx="93" cy="4"/>
              </a:xfrm>
              <a:custGeom>
                <a:avLst/>
                <a:gdLst>
                  <a:gd name="T0" fmla="*/ 93 w 187"/>
                  <a:gd name="T1" fmla="*/ 0 h 7"/>
                  <a:gd name="T2" fmla="*/ 90 w 187"/>
                  <a:gd name="T3" fmla="*/ 4 h 7"/>
                  <a:gd name="T4" fmla="*/ 92 w 187"/>
                  <a:gd name="T5" fmla="*/ 4 h 7"/>
                  <a:gd name="T6" fmla="*/ 88 w 187"/>
                  <a:gd name="T7" fmla="*/ 4 h 7"/>
                  <a:gd name="T8" fmla="*/ 85 w 187"/>
                  <a:gd name="T9" fmla="*/ 4 h 7"/>
                  <a:gd name="T10" fmla="*/ 82 w 187"/>
                  <a:gd name="T11" fmla="*/ 4 h 7"/>
                  <a:gd name="T12" fmla="*/ 78 w 187"/>
                  <a:gd name="T13" fmla="*/ 4 h 7"/>
                  <a:gd name="T14" fmla="*/ 73 w 187"/>
                  <a:gd name="T15" fmla="*/ 4 h 7"/>
                  <a:gd name="T16" fmla="*/ 70 w 187"/>
                  <a:gd name="T17" fmla="*/ 4 h 7"/>
                  <a:gd name="T18" fmla="*/ 66 w 187"/>
                  <a:gd name="T19" fmla="*/ 4 h 7"/>
                  <a:gd name="T20" fmla="*/ 63 w 187"/>
                  <a:gd name="T21" fmla="*/ 4 h 7"/>
                  <a:gd name="T22" fmla="*/ 60 w 187"/>
                  <a:gd name="T23" fmla="*/ 4 h 7"/>
                  <a:gd name="T24" fmla="*/ 56 w 187"/>
                  <a:gd name="T25" fmla="*/ 4 h 7"/>
                  <a:gd name="T26" fmla="*/ 53 w 187"/>
                  <a:gd name="T27" fmla="*/ 4 h 7"/>
                  <a:gd name="T28" fmla="*/ 50 w 187"/>
                  <a:gd name="T29" fmla="*/ 4 h 7"/>
                  <a:gd name="T30" fmla="*/ 46 w 187"/>
                  <a:gd name="T31" fmla="*/ 4 h 7"/>
                  <a:gd name="T32" fmla="*/ 41 w 187"/>
                  <a:gd name="T33" fmla="*/ 4 h 7"/>
                  <a:gd name="T34" fmla="*/ 38 w 187"/>
                  <a:gd name="T35" fmla="*/ 4 h 7"/>
                  <a:gd name="T36" fmla="*/ 35 w 187"/>
                  <a:gd name="T37" fmla="*/ 4 h 7"/>
                  <a:gd name="T38" fmla="*/ 31 w 187"/>
                  <a:gd name="T39" fmla="*/ 4 h 7"/>
                  <a:gd name="T40" fmla="*/ 28 w 187"/>
                  <a:gd name="T41" fmla="*/ 4 h 7"/>
                  <a:gd name="T42" fmla="*/ 25 w 187"/>
                  <a:gd name="T43" fmla="*/ 4 h 7"/>
                  <a:gd name="T44" fmla="*/ 21 w 187"/>
                  <a:gd name="T45" fmla="*/ 4 h 7"/>
                  <a:gd name="T46" fmla="*/ 18 w 187"/>
                  <a:gd name="T47" fmla="*/ 4 h 7"/>
                  <a:gd name="T48" fmla="*/ 15 w 187"/>
                  <a:gd name="T49" fmla="*/ 4 h 7"/>
                  <a:gd name="T50" fmla="*/ 10 w 187"/>
                  <a:gd name="T51" fmla="*/ 4 h 7"/>
                  <a:gd name="T52" fmla="*/ 8 w 187"/>
                  <a:gd name="T53" fmla="*/ 4 h 7"/>
                  <a:gd name="T54" fmla="*/ 5 w 187"/>
                  <a:gd name="T55" fmla="*/ 2 h 7"/>
                  <a:gd name="T56" fmla="*/ 1 w 187"/>
                  <a:gd name="T57" fmla="*/ 2 h 7"/>
                  <a:gd name="T58" fmla="*/ 0 w 187"/>
                  <a:gd name="T59" fmla="*/ 0 h 7"/>
                  <a:gd name="T60" fmla="*/ 93 w 187"/>
                  <a:gd name="T61" fmla="*/ 0 h 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87" h="7">
                    <a:moveTo>
                      <a:pt x="187" y="0"/>
                    </a:moveTo>
                    <a:lnTo>
                      <a:pt x="180" y="7"/>
                    </a:lnTo>
                    <a:lnTo>
                      <a:pt x="184" y="7"/>
                    </a:lnTo>
                    <a:lnTo>
                      <a:pt x="177" y="7"/>
                    </a:lnTo>
                    <a:lnTo>
                      <a:pt x="170" y="7"/>
                    </a:lnTo>
                    <a:lnTo>
                      <a:pt x="164" y="7"/>
                    </a:lnTo>
                    <a:lnTo>
                      <a:pt x="157" y="7"/>
                    </a:lnTo>
                    <a:lnTo>
                      <a:pt x="147" y="7"/>
                    </a:lnTo>
                    <a:lnTo>
                      <a:pt x="140" y="7"/>
                    </a:lnTo>
                    <a:lnTo>
                      <a:pt x="133" y="7"/>
                    </a:lnTo>
                    <a:lnTo>
                      <a:pt x="127" y="7"/>
                    </a:lnTo>
                    <a:lnTo>
                      <a:pt x="120" y="7"/>
                    </a:lnTo>
                    <a:lnTo>
                      <a:pt x="113" y="7"/>
                    </a:lnTo>
                    <a:lnTo>
                      <a:pt x="107" y="7"/>
                    </a:lnTo>
                    <a:lnTo>
                      <a:pt x="100" y="7"/>
                    </a:lnTo>
                    <a:lnTo>
                      <a:pt x="93" y="7"/>
                    </a:lnTo>
                    <a:lnTo>
                      <a:pt x="83" y="7"/>
                    </a:lnTo>
                    <a:lnTo>
                      <a:pt x="77" y="7"/>
                    </a:lnTo>
                    <a:lnTo>
                      <a:pt x="70" y="7"/>
                    </a:lnTo>
                    <a:lnTo>
                      <a:pt x="63" y="7"/>
                    </a:lnTo>
                    <a:lnTo>
                      <a:pt x="57" y="7"/>
                    </a:lnTo>
                    <a:lnTo>
                      <a:pt x="50" y="7"/>
                    </a:lnTo>
                    <a:lnTo>
                      <a:pt x="43" y="7"/>
                    </a:lnTo>
                    <a:lnTo>
                      <a:pt x="37" y="7"/>
                    </a:lnTo>
                    <a:lnTo>
                      <a:pt x="30" y="7"/>
                    </a:lnTo>
                    <a:lnTo>
                      <a:pt x="20" y="7"/>
                    </a:lnTo>
                    <a:lnTo>
                      <a:pt x="16" y="7"/>
                    </a:lnTo>
                    <a:lnTo>
                      <a:pt x="10" y="4"/>
                    </a:lnTo>
                    <a:lnTo>
                      <a:pt x="3" y="4"/>
                    </a:lnTo>
                    <a:lnTo>
                      <a:pt x="0" y="0"/>
                    </a:lnTo>
                    <a:lnTo>
                      <a:pt x="187"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73" name="Freeform 278"/>
              <p:cNvSpPr>
                <a:spLocks/>
              </p:cNvSpPr>
              <p:nvPr/>
            </p:nvSpPr>
            <p:spPr bwMode="auto">
              <a:xfrm>
                <a:off x="2625" y="3272"/>
                <a:ext cx="105" cy="9"/>
              </a:xfrm>
              <a:custGeom>
                <a:avLst/>
                <a:gdLst>
                  <a:gd name="T0" fmla="*/ 105 w 209"/>
                  <a:gd name="T1" fmla="*/ 0 h 16"/>
                  <a:gd name="T2" fmla="*/ 97 w 209"/>
                  <a:gd name="T3" fmla="*/ 9 h 16"/>
                  <a:gd name="T4" fmla="*/ 99 w 209"/>
                  <a:gd name="T5" fmla="*/ 9 h 16"/>
                  <a:gd name="T6" fmla="*/ 96 w 209"/>
                  <a:gd name="T7" fmla="*/ 9 h 16"/>
                  <a:gd name="T8" fmla="*/ 92 w 209"/>
                  <a:gd name="T9" fmla="*/ 9 h 16"/>
                  <a:gd name="T10" fmla="*/ 89 w 209"/>
                  <a:gd name="T11" fmla="*/ 9 h 16"/>
                  <a:gd name="T12" fmla="*/ 86 w 209"/>
                  <a:gd name="T13" fmla="*/ 9 h 16"/>
                  <a:gd name="T14" fmla="*/ 81 w 209"/>
                  <a:gd name="T15" fmla="*/ 9 h 16"/>
                  <a:gd name="T16" fmla="*/ 77 w 209"/>
                  <a:gd name="T17" fmla="*/ 9 h 16"/>
                  <a:gd name="T18" fmla="*/ 74 w 209"/>
                  <a:gd name="T19" fmla="*/ 9 h 16"/>
                  <a:gd name="T20" fmla="*/ 71 w 209"/>
                  <a:gd name="T21" fmla="*/ 9 h 16"/>
                  <a:gd name="T22" fmla="*/ 67 w 209"/>
                  <a:gd name="T23" fmla="*/ 9 h 16"/>
                  <a:gd name="T24" fmla="*/ 64 w 209"/>
                  <a:gd name="T25" fmla="*/ 9 h 16"/>
                  <a:gd name="T26" fmla="*/ 61 w 209"/>
                  <a:gd name="T27" fmla="*/ 9 h 16"/>
                  <a:gd name="T28" fmla="*/ 57 w 209"/>
                  <a:gd name="T29" fmla="*/ 9 h 16"/>
                  <a:gd name="T30" fmla="*/ 54 w 209"/>
                  <a:gd name="T31" fmla="*/ 9 h 16"/>
                  <a:gd name="T32" fmla="*/ 49 w 209"/>
                  <a:gd name="T33" fmla="*/ 9 h 16"/>
                  <a:gd name="T34" fmla="*/ 46 w 209"/>
                  <a:gd name="T35" fmla="*/ 9 h 16"/>
                  <a:gd name="T36" fmla="*/ 42 w 209"/>
                  <a:gd name="T37" fmla="*/ 9 h 16"/>
                  <a:gd name="T38" fmla="*/ 39 w 209"/>
                  <a:gd name="T39" fmla="*/ 9 h 16"/>
                  <a:gd name="T40" fmla="*/ 36 w 209"/>
                  <a:gd name="T41" fmla="*/ 9 h 16"/>
                  <a:gd name="T42" fmla="*/ 32 w 209"/>
                  <a:gd name="T43" fmla="*/ 9 h 16"/>
                  <a:gd name="T44" fmla="*/ 29 w 209"/>
                  <a:gd name="T45" fmla="*/ 9 h 16"/>
                  <a:gd name="T46" fmla="*/ 26 w 209"/>
                  <a:gd name="T47" fmla="*/ 9 h 16"/>
                  <a:gd name="T48" fmla="*/ 22 w 209"/>
                  <a:gd name="T49" fmla="*/ 9 h 16"/>
                  <a:gd name="T50" fmla="*/ 17 w 209"/>
                  <a:gd name="T51" fmla="*/ 9 h 16"/>
                  <a:gd name="T52" fmla="*/ 15 w 209"/>
                  <a:gd name="T53" fmla="*/ 9 h 16"/>
                  <a:gd name="T54" fmla="*/ 12 w 209"/>
                  <a:gd name="T55" fmla="*/ 7 h 16"/>
                  <a:gd name="T56" fmla="*/ 9 w 209"/>
                  <a:gd name="T57" fmla="*/ 7 h 16"/>
                  <a:gd name="T58" fmla="*/ 5 w 209"/>
                  <a:gd name="T59" fmla="*/ 5 h 16"/>
                  <a:gd name="T60" fmla="*/ 2 w 209"/>
                  <a:gd name="T61" fmla="*/ 3 h 16"/>
                  <a:gd name="T62" fmla="*/ 0 w 209"/>
                  <a:gd name="T63" fmla="*/ 0 h 16"/>
                  <a:gd name="T64" fmla="*/ 105 w 209"/>
                  <a:gd name="T65" fmla="*/ 0 h 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9" h="16">
                    <a:moveTo>
                      <a:pt x="209" y="0"/>
                    </a:moveTo>
                    <a:lnTo>
                      <a:pt x="194" y="16"/>
                    </a:lnTo>
                    <a:lnTo>
                      <a:pt x="198" y="16"/>
                    </a:lnTo>
                    <a:lnTo>
                      <a:pt x="191" y="16"/>
                    </a:lnTo>
                    <a:lnTo>
                      <a:pt x="184" y="16"/>
                    </a:lnTo>
                    <a:lnTo>
                      <a:pt x="178" y="16"/>
                    </a:lnTo>
                    <a:lnTo>
                      <a:pt x="171" y="16"/>
                    </a:lnTo>
                    <a:lnTo>
                      <a:pt x="161" y="16"/>
                    </a:lnTo>
                    <a:lnTo>
                      <a:pt x="154" y="16"/>
                    </a:lnTo>
                    <a:lnTo>
                      <a:pt x="147" y="16"/>
                    </a:lnTo>
                    <a:lnTo>
                      <a:pt x="141" y="16"/>
                    </a:lnTo>
                    <a:lnTo>
                      <a:pt x="134" y="16"/>
                    </a:lnTo>
                    <a:lnTo>
                      <a:pt x="127" y="16"/>
                    </a:lnTo>
                    <a:lnTo>
                      <a:pt x="121" y="16"/>
                    </a:lnTo>
                    <a:lnTo>
                      <a:pt x="114" y="16"/>
                    </a:lnTo>
                    <a:lnTo>
                      <a:pt x="107" y="16"/>
                    </a:lnTo>
                    <a:lnTo>
                      <a:pt x="97" y="16"/>
                    </a:lnTo>
                    <a:lnTo>
                      <a:pt x="91" y="16"/>
                    </a:lnTo>
                    <a:lnTo>
                      <a:pt x="84" y="16"/>
                    </a:lnTo>
                    <a:lnTo>
                      <a:pt x="77" y="16"/>
                    </a:lnTo>
                    <a:lnTo>
                      <a:pt x="71" y="16"/>
                    </a:lnTo>
                    <a:lnTo>
                      <a:pt x="64" y="16"/>
                    </a:lnTo>
                    <a:lnTo>
                      <a:pt x="57" y="16"/>
                    </a:lnTo>
                    <a:lnTo>
                      <a:pt x="51" y="16"/>
                    </a:lnTo>
                    <a:lnTo>
                      <a:pt x="44" y="16"/>
                    </a:lnTo>
                    <a:lnTo>
                      <a:pt x="34" y="16"/>
                    </a:lnTo>
                    <a:lnTo>
                      <a:pt x="30" y="16"/>
                    </a:lnTo>
                    <a:lnTo>
                      <a:pt x="24" y="13"/>
                    </a:lnTo>
                    <a:lnTo>
                      <a:pt x="17" y="13"/>
                    </a:lnTo>
                    <a:lnTo>
                      <a:pt x="10" y="9"/>
                    </a:lnTo>
                    <a:lnTo>
                      <a:pt x="4" y="5"/>
                    </a:lnTo>
                    <a:lnTo>
                      <a:pt x="0" y="0"/>
                    </a:lnTo>
                    <a:lnTo>
                      <a:pt x="209"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74" name="Freeform 279"/>
              <p:cNvSpPr>
                <a:spLocks/>
              </p:cNvSpPr>
              <p:nvPr/>
            </p:nvSpPr>
            <p:spPr bwMode="auto">
              <a:xfrm>
                <a:off x="2619" y="3268"/>
                <a:ext cx="115" cy="9"/>
              </a:xfrm>
              <a:custGeom>
                <a:avLst/>
                <a:gdLst>
                  <a:gd name="T0" fmla="*/ 107 w 231"/>
                  <a:gd name="T1" fmla="*/ 9 h 18"/>
                  <a:gd name="T2" fmla="*/ 115 w 231"/>
                  <a:gd name="T3" fmla="*/ 0 h 18"/>
                  <a:gd name="T4" fmla="*/ 0 w 231"/>
                  <a:gd name="T5" fmla="*/ 0 h 18"/>
                  <a:gd name="T6" fmla="*/ 1 w 231"/>
                  <a:gd name="T7" fmla="*/ 2 h 18"/>
                  <a:gd name="T8" fmla="*/ 3 w 231"/>
                  <a:gd name="T9" fmla="*/ 4 h 18"/>
                  <a:gd name="T10" fmla="*/ 6 w 231"/>
                  <a:gd name="T11" fmla="*/ 6 h 18"/>
                  <a:gd name="T12" fmla="*/ 8 w 231"/>
                  <a:gd name="T13" fmla="*/ 7 h 18"/>
                  <a:gd name="T14" fmla="*/ 11 w 231"/>
                  <a:gd name="T15" fmla="*/ 9 h 18"/>
                  <a:gd name="T16" fmla="*/ 13 w 231"/>
                  <a:gd name="T17" fmla="*/ 9 h 18"/>
                  <a:gd name="T18" fmla="*/ 107 w 231"/>
                  <a:gd name="T19" fmla="*/ 9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1" h="18">
                    <a:moveTo>
                      <a:pt x="214" y="18"/>
                    </a:moveTo>
                    <a:lnTo>
                      <a:pt x="231" y="0"/>
                    </a:lnTo>
                    <a:lnTo>
                      <a:pt x="0" y="0"/>
                    </a:lnTo>
                    <a:lnTo>
                      <a:pt x="3" y="3"/>
                    </a:lnTo>
                    <a:lnTo>
                      <a:pt x="7" y="7"/>
                    </a:lnTo>
                    <a:lnTo>
                      <a:pt x="13" y="11"/>
                    </a:lnTo>
                    <a:lnTo>
                      <a:pt x="17" y="14"/>
                    </a:lnTo>
                    <a:lnTo>
                      <a:pt x="23" y="18"/>
                    </a:lnTo>
                    <a:lnTo>
                      <a:pt x="27" y="18"/>
                    </a:lnTo>
                    <a:lnTo>
                      <a:pt x="214" y="1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75" name="Freeform 280"/>
              <p:cNvSpPr>
                <a:spLocks/>
              </p:cNvSpPr>
              <p:nvPr/>
            </p:nvSpPr>
            <p:spPr bwMode="auto">
              <a:xfrm>
                <a:off x="2615" y="3263"/>
                <a:ext cx="123" cy="9"/>
              </a:xfrm>
              <a:custGeom>
                <a:avLst/>
                <a:gdLst>
                  <a:gd name="T0" fmla="*/ 115 w 246"/>
                  <a:gd name="T1" fmla="*/ 9 h 18"/>
                  <a:gd name="T2" fmla="*/ 123 w 246"/>
                  <a:gd name="T3" fmla="*/ 0 h 18"/>
                  <a:gd name="T4" fmla="*/ 0 w 246"/>
                  <a:gd name="T5" fmla="*/ 1 h 18"/>
                  <a:gd name="T6" fmla="*/ 2 w 246"/>
                  <a:gd name="T7" fmla="*/ 5 h 18"/>
                  <a:gd name="T8" fmla="*/ 5 w 246"/>
                  <a:gd name="T9" fmla="*/ 6 h 18"/>
                  <a:gd name="T10" fmla="*/ 7 w 246"/>
                  <a:gd name="T11" fmla="*/ 8 h 18"/>
                  <a:gd name="T12" fmla="*/ 10 w 246"/>
                  <a:gd name="T13" fmla="*/ 9 h 18"/>
                  <a:gd name="T14" fmla="*/ 115 w 246"/>
                  <a:gd name="T15" fmla="*/ 9 h 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46" h="18">
                    <a:moveTo>
                      <a:pt x="229" y="18"/>
                    </a:moveTo>
                    <a:lnTo>
                      <a:pt x="246" y="0"/>
                    </a:lnTo>
                    <a:lnTo>
                      <a:pt x="0" y="2"/>
                    </a:lnTo>
                    <a:lnTo>
                      <a:pt x="4" y="9"/>
                    </a:lnTo>
                    <a:lnTo>
                      <a:pt x="10" y="12"/>
                    </a:lnTo>
                    <a:lnTo>
                      <a:pt x="14" y="16"/>
                    </a:lnTo>
                    <a:lnTo>
                      <a:pt x="20" y="18"/>
                    </a:lnTo>
                    <a:lnTo>
                      <a:pt x="229" y="1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76" name="Freeform 281"/>
              <p:cNvSpPr>
                <a:spLocks/>
              </p:cNvSpPr>
              <p:nvPr/>
            </p:nvSpPr>
            <p:spPr bwMode="auto">
              <a:xfrm>
                <a:off x="2613" y="3259"/>
                <a:ext cx="129" cy="9"/>
              </a:xfrm>
              <a:custGeom>
                <a:avLst/>
                <a:gdLst>
                  <a:gd name="T0" fmla="*/ 121 w 259"/>
                  <a:gd name="T1" fmla="*/ 9 h 18"/>
                  <a:gd name="T2" fmla="*/ 129 w 259"/>
                  <a:gd name="T3" fmla="*/ 0 h 18"/>
                  <a:gd name="T4" fmla="*/ 0 w 259"/>
                  <a:gd name="T5" fmla="*/ 0 h 18"/>
                  <a:gd name="T6" fmla="*/ 1 w 259"/>
                  <a:gd name="T7" fmla="*/ 2 h 18"/>
                  <a:gd name="T8" fmla="*/ 2 w 259"/>
                  <a:gd name="T9" fmla="*/ 6 h 18"/>
                  <a:gd name="T10" fmla="*/ 4 w 259"/>
                  <a:gd name="T11" fmla="*/ 9 h 18"/>
                  <a:gd name="T12" fmla="*/ 6 w 259"/>
                  <a:gd name="T13" fmla="*/ 9 h 18"/>
                  <a:gd name="T14" fmla="*/ 121 w 259"/>
                  <a:gd name="T15" fmla="*/ 9 h 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59" h="18">
                    <a:moveTo>
                      <a:pt x="243" y="18"/>
                    </a:moveTo>
                    <a:lnTo>
                      <a:pt x="259" y="0"/>
                    </a:lnTo>
                    <a:lnTo>
                      <a:pt x="0" y="0"/>
                    </a:lnTo>
                    <a:lnTo>
                      <a:pt x="2" y="3"/>
                    </a:lnTo>
                    <a:lnTo>
                      <a:pt x="5" y="11"/>
                    </a:lnTo>
                    <a:lnTo>
                      <a:pt x="9" y="18"/>
                    </a:lnTo>
                    <a:lnTo>
                      <a:pt x="12" y="18"/>
                    </a:lnTo>
                    <a:lnTo>
                      <a:pt x="243" y="1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77" name="Freeform 282"/>
              <p:cNvSpPr>
                <a:spLocks/>
              </p:cNvSpPr>
              <p:nvPr/>
            </p:nvSpPr>
            <p:spPr bwMode="auto">
              <a:xfrm>
                <a:off x="2612" y="3254"/>
                <a:ext cx="134" cy="9"/>
              </a:xfrm>
              <a:custGeom>
                <a:avLst/>
                <a:gdLst>
                  <a:gd name="T0" fmla="*/ 126 w 269"/>
                  <a:gd name="T1" fmla="*/ 9 h 18"/>
                  <a:gd name="T2" fmla="*/ 134 w 269"/>
                  <a:gd name="T3" fmla="*/ 0 h 18"/>
                  <a:gd name="T4" fmla="*/ 0 w 269"/>
                  <a:gd name="T5" fmla="*/ 1 h 18"/>
                  <a:gd name="T6" fmla="*/ 0 w 269"/>
                  <a:gd name="T7" fmla="*/ 5 h 18"/>
                  <a:gd name="T8" fmla="*/ 1 w 269"/>
                  <a:gd name="T9" fmla="*/ 6 h 18"/>
                  <a:gd name="T10" fmla="*/ 3 w 269"/>
                  <a:gd name="T11" fmla="*/ 9 h 18"/>
                  <a:gd name="T12" fmla="*/ 126 w 269"/>
                  <a:gd name="T13" fmla="*/ 9 h 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69" h="18">
                    <a:moveTo>
                      <a:pt x="252" y="18"/>
                    </a:moveTo>
                    <a:lnTo>
                      <a:pt x="269" y="0"/>
                    </a:lnTo>
                    <a:lnTo>
                      <a:pt x="0" y="2"/>
                    </a:lnTo>
                    <a:lnTo>
                      <a:pt x="0" y="9"/>
                    </a:lnTo>
                    <a:lnTo>
                      <a:pt x="3" y="12"/>
                    </a:lnTo>
                    <a:lnTo>
                      <a:pt x="6" y="18"/>
                    </a:lnTo>
                    <a:lnTo>
                      <a:pt x="252" y="1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78" name="Freeform 283"/>
              <p:cNvSpPr>
                <a:spLocks/>
              </p:cNvSpPr>
              <p:nvPr/>
            </p:nvSpPr>
            <p:spPr bwMode="auto">
              <a:xfrm>
                <a:off x="2610" y="3250"/>
                <a:ext cx="141" cy="9"/>
              </a:xfrm>
              <a:custGeom>
                <a:avLst/>
                <a:gdLst>
                  <a:gd name="T0" fmla="*/ 132 w 281"/>
                  <a:gd name="T1" fmla="*/ 9 h 18"/>
                  <a:gd name="T2" fmla="*/ 141 w 281"/>
                  <a:gd name="T3" fmla="*/ 0 h 18"/>
                  <a:gd name="T4" fmla="*/ 0 w 281"/>
                  <a:gd name="T5" fmla="*/ 0 h 18"/>
                  <a:gd name="T6" fmla="*/ 0 w 281"/>
                  <a:gd name="T7" fmla="*/ 2 h 18"/>
                  <a:gd name="T8" fmla="*/ 2 w 281"/>
                  <a:gd name="T9" fmla="*/ 6 h 18"/>
                  <a:gd name="T10" fmla="*/ 2 w 281"/>
                  <a:gd name="T11" fmla="*/ 9 h 18"/>
                  <a:gd name="T12" fmla="*/ 3 w 281"/>
                  <a:gd name="T13" fmla="*/ 9 h 18"/>
                  <a:gd name="T14" fmla="*/ 132 w 281"/>
                  <a:gd name="T15" fmla="*/ 9 h 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81" h="18">
                    <a:moveTo>
                      <a:pt x="264" y="18"/>
                    </a:moveTo>
                    <a:lnTo>
                      <a:pt x="281" y="0"/>
                    </a:lnTo>
                    <a:lnTo>
                      <a:pt x="0" y="0"/>
                    </a:lnTo>
                    <a:lnTo>
                      <a:pt x="0" y="3"/>
                    </a:lnTo>
                    <a:lnTo>
                      <a:pt x="4" y="11"/>
                    </a:lnTo>
                    <a:lnTo>
                      <a:pt x="4" y="18"/>
                    </a:lnTo>
                    <a:lnTo>
                      <a:pt x="5" y="18"/>
                    </a:lnTo>
                    <a:lnTo>
                      <a:pt x="264" y="1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79" name="Freeform 284"/>
              <p:cNvSpPr>
                <a:spLocks/>
              </p:cNvSpPr>
              <p:nvPr/>
            </p:nvSpPr>
            <p:spPr bwMode="auto">
              <a:xfrm>
                <a:off x="2610" y="3245"/>
                <a:ext cx="145" cy="9"/>
              </a:xfrm>
              <a:custGeom>
                <a:avLst/>
                <a:gdLst>
                  <a:gd name="T0" fmla="*/ 137 w 289"/>
                  <a:gd name="T1" fmla="*/ 9 h 18"/>
                  <a:gd name="T2" fmla="*/ 145 w 289"/>
                  <a:gd name="T3" fmla="*/ 0 h 18"/>
                  <a:gd name="T4" fmla="*/ 0 w 289"/>
                  <a:gd name="T5" fmla="*/ 0 h 18"/>
                  <a:gd name="T6" fmla="*/ 0 w 289"/>
                  <a:gd name="T7" fmla="*/ 3 h 18"/>
                  <a:gd name="T8" fmla="*/ 0 w 289"/>
                  <a:gd name="T9" fmla="*/ 6 h 18"/>
                  <a:gd name="T10" fmla="*/ 2 w 289"/>
                  <a:gd name="T11" fmla="*/ 9 h 18"/>
                  <a:gd name="T12" fmla="*/ 137 w 289"/>
                  <a:gd name="T13" fmla="*/ 9 h 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9" h="18">
                    <a:moveTo>
                      <a:pt x="273" y="18"/>
                    </a:moveTo>
                    <a:lnTo>
                      <a:pt x="289" y="0"/>
                    </a:lnTo>
                    <a:lnTo>
                      <a:pt x="0" y="0"/>
                    </a:lnTo>
                    <a:lnTo>
                      <a:pt x="0" y="5"/>
                    </a:lnTo>
                    <a:lnTo>
                      <a:pt x="0" y="12"/>
                    </a:lnTo>
                    <a:lnTo>
                      <a:pt x="4" y="18"/>
                    </a:lnTo>
                    <a:lnTo>
                      <a:pt x="273" y="1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80" name="Freeform 285"/>
              <p:cNvSpPr>
                <a:spLocks/>
              </p:cNvSpPr>
              <p:nvPr/>
            </p:nvSpPr>
            <p:spPr bwMode="auto">
              <a:xfrm>
                <a:off x="2610" y="3241"/>
                <a:ext cx="146" cy="9"/>
              </a:xfrm>
              <a:custGeom>
                <a:avLst/>
                <a:gdLst>
                  <a:gd name="T0" fmla="*/ 141 w 291"/>
                  <a:gd name="T1" fmla="*/ 9 h 18"/>
                  <a:gd name="T2" fmla="*/ 146 w 291"/>
                  <a:gd name="T3" fmla="*/ 4 h 18"/>
                  <a:gd name="T4" fmla="*/ 146 w 291"/>
                  <a:gd name="T5" fmla="*/ 0 h 18"/>
                  <a:gd name="T6" fmla="*/ 36 w 291"/>
                  <a:gd name="T7" fmla="*/ 0 h 18"/>
                  <a:gd name="T8" fmla="*/ 32 w 291"/>
                  <a:gd name="T9" fmla="*/ 4 h 18"/>
                  <a:gd name="T10" fmla="*/ 0 w 291"/>
                  <a:gd name="T11" fmla="*/ 4 h 18"/>
                  <a:gd name="T12" fmla="*/ 0 w 291"/>
                  <a:gd name="T13" fmla="*/ 7 h 18"/>
                  <a:gd name="T14" fmla="*/ 0 w 291"/>
                  <a:gd name="T15" fmla="*/ 9 h 18"/>
                  <a:gd name="T16" fmla="*/ 141 w 291"/>
                  <a:gd name="T17" fmla="*/ 9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91" h="18">
                    <a:moveTo>
                      <a:pt x="281" y="18"/>
                    </a:moveTo>
                    <a:lnTo>
                      <a:pt x="291" y="7"/>
                    </a:lnTo>
                    <a:lnTo>
                      <a:pt x="291" y="0"/>
                    </a:lnTo>
                    <a:lnTo>
                      <a:pt x="71" y="0"/>
                    </a:lnTo>
                    <a:lnTo>
                      <a:pt x="64" y="7"/>
                    </a:lnTo>
                    <a:lnTo>
                      <a:pt x="0" y="7"/>
                    </a:lnTo>
                    <a:lnTo>
                      <a:pt x="0" y="14"/>
                    </a:lnTo>
                    <a:lnTo>
                      <a:pt x="0" y="18"/>
                    </a:lnTo>
                    <a:lnTo>
                      <a:pt x="281" y="1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81" name="Freeform 286"/>
              <p:cNvSpPr>
                <a:spLocks/>
              </p:cNvSpPr>
              <p:nvPr/>
            </p:nvSpPr>
            <p:spPr bwMode="auto">
              <a:xfrm>
                <a:off x="2610" y="3236"/>
                <a:ext cx="146" cy="9"/>
              </a:xfrm>
              <a:custGeom>
                <a:avLst/>
                <a:gdLst>
                  <a:gd name="T0" fmla="*/ 145 w 291"/>
                  <a:gd name="T1" fmla="*/ 9 h 18"/>
                  <a:gd name="T2" fmla="*/ 146 w 291"/>
                  <a:gd name="T3" fmla="*/ 8 h 18"/>
                  <a:gd name="T4" fmla="*/ 146 w 291"/>
                  <a:gd name="T5" fmla="*/ 0 h 18"/>
                  <a:gd name="T6" fmla="*/ 40 w 291"/>
                  <a:gd name="T7" fmla="*/ 0 h 18"/>
                  <a:gd name="T8" fmla="*/ 32 w 291"/>
                  <a:gd name="T9" fmla="*/ 8 h 18"/>
                  <a:gd name="T10" fmla="*/ 0 w 291"/>
                  <a:gd name="T11" fmla="*/ 8 h 18"/>
                  <a:gd name="T12" fmla="*/ 0 w 291"/>
                  <a:gd name="T13" fmla="*/ 9 h 18"/>
                  <a:gd name="T14" fmla="*/ 145 w 291"/>
                  <a:gd name="T15" fmla="*/ 9 h 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91" h="18">
                    <a:moveTo>
                      <a:pt x="289" y="18"/>
                    </a:moveTo>
                    <a:lnTo>
                      <a:pt x="291" y="16"/>
                    </a:lnTo>
                    <a:lnTo>
                      <a:pt x="291" y="0"/>
                    </a:lnTo>
                    <a:lnTo>
                      <a:pt x="79" y="0"/>
                    </a:lnTo>
                    <a:lnTo>
                      <a:pt x="64" y="16"/>
                    </a:lnTo>
                    <a:lnTo>
                      <a:pt x="0" y="16"/>
                    </a:lnTo>
                    <a:lnTo>
                      <a:pt x="0" y="18"/>
                    </a:lnTo>
                    <a:lnTo>
                      <a:pt x="289" y="1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82" name="Freeform 287"/>
              <p:cNvSpPr>
                <a:spLocks/>
              </p:cNvSpPr>
              <p:nvPr/>
            </p:nvSpPr>
            <p:spPr bwMode="auto">
              <a:xfrm>
                <a:off x="2645" y="3232"/>
                <a:ext cx="111" cy="9"/>
              </a:xfrm>
              <a:custGeom>
                <a:avLst/>
                <a:gdLst>
                  <a:gd name="T0" fmla="*/ 8 w 220"/>
                  <a:gd name="T1" fmla="*/ 0 h 18"/>
                  <a:gd name="T2" fmla="*/ 0 w 220"/>
                  <a:gd name="T3" fmla="*/ 9 h 18"/>
                  <a:gd name="T4" fmla="*/ 111 w 220"/>
                  <a:gd name="T5" fmla="*/ 9 h 18"/>
                  <a:gd name="T6" fmla="*/ 111 w 220"/>
                  <a:gd name="T7" fmla="*/ 0 h 18"/>
                  <a:gd name="T8" fmla="*/ 8 w 220"/>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0" h="18">
                    <a:moveTo>
                      <a:pt x="16" y="0"/>
                    </a:moveTo>
                    <a:lnTo>
                      <a:pt x="0" y="18"/>
                    </a:lnTo>
                    <a:lnTo>
                      <a:pt x="220" y="18"/>
                    </a:lnTo>
                    <a:lnTo>
                      <a:pt x="220" y="0"/>
                    </a:lnTo>
                    <a:lnTo>
                      <a:pt x="16"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83" name="Freeform 288"/>
              <p:cNvSpPr>
                <a:spLocks/>
              </p:cNvSpPr>
              <p:nvPr/>
            </p:nvSpPr>
            <p:spPr bwMode="auto">
              <a:xfrm>
                <a:off x="2649" y="3227"/>
                <a:ext cx="107" cy="9"/>
              </a:xfrm>
              <a:custGeom>
                <a:avLst/>
                <a:gdLst>
                  <a:gd name="T0" fmla="*/ 9 w 212"/>
                  <a:gd name="T1" fmla="*/ 0 h 19"/>
                  <a:gd name="T2" fmla="*/ 0 w 212"/>
                  <a:gd name="T3" fmla="*/ 9 h 19"/>
                  <a:gd name="T4" fmla="*/ 107 w 212"/>
                  <a:gd name="T5" fmla="*/ 9 h 19"/>
                  <a:gd name="T6" fmla="*/ 107 w 212"/>
                  <a:gd name="T7" fmla="*/ 0 h 19"/>
                  <a:gd name="T8" fmla="*/ 9 w 212"/>
                  <a:gd name="T9" fmla="*/ 0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2" h="19">
                    <a:moveTo>
                      <a:pt x="17" y="0"/>
                    </a:moveTo>
                    <a:lnTo>
                      <a:pt x="0" y="19"/>
                    </a:lnTo>
                    <a:lnTo>
                      <a:pt x="212" y="19"/>
                    </a:lnTo>
                    <a:lnTo>
                      <a:pt x="212" y="0"/>
                    </a:lnTo>
                    <a:lnTo>
                      <a:pt x="17"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84" name="Freeform 289"/>
              <p:cNvSpPr>
                <a:spLocks/>
              </p:cNvSpPr>
              <p:nvPr/>
            </p:nvSpPr>
            <p:spPr bwMode="auto">
              <a:xfrm>
                <a:off x="2654" y="3223"/>
                <a:ext cx="102" cy="9"/>
              </a:xfrm>
              <a:custGeom>
                <a:avLst/>
                <a:gdLst>
                  <a:gd name="T0" fmla="*/ 9 w 204"/>
                  <a:gd name="T1" fmla="*/ 0 h 19"/>
                  <a:gd name="T2" fmla="*/ 0 w 204"/>
                  <a:gd name="T3" fmla="*/ 9 h 19"/>
                  <a:gd name="T4" fmla="*/ 102 w 204"/>
                  <a:gd name="T5" fmla="*/ 9 h 19"/>
                  <a:gd name="T6" fmla="*/ 102 w 204"/>
                  <a:gd name="T7" fmla="*/ 0 h 19"/>
                  <a:gd name="T8" fmla="*/ 9 w 204"/>
                  <a:gd name="T9" fmla="*/ 0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4" h="19">
                    <a:moveTo>
                      <a:pt x="17" y="0"/>
                    </a:moveTo>
                    <a:lnTo>
                      <a:pt x="0" y="19"/>
                    </a:lnTo>
                    <a:lnTo>
                      <a:pt x="204" y="19"/>
                    </a:lnTo>
                    <a:lnTo>
                      <a:pt x="204" y="0"/>
                    </a:lnTo>
                    <a:lnTo>
                      <a:pt x="17"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85" name="Freeform 290"/>
              <p:cNvSpPr>
                <a:spLocks/>
              </p:cNvSpPr>
              <p:nvPr/>
            </p:nvSpPr>
            <p:spPr bwMode="auto">
              <a:xfrm>
                <a:off x="2658" y="3218"/>
                <a:ext cx="98" cy="9"/>
              </a:xfrm>
              <a:custGeom>
                <a:avLst/>
                <a:gdLst>
                  <a:gd name="T0" fmla="*/ 8 w 195"/>
                  <a:gd name="T1" fmla="*/ 0 h 18"/>
                  <a:gd name="T2" fmla="*/ 0 w 195"/>
                  <a:gd name="T3" fmla="*/ 9 h 18"/>
                  <a:gd name="T4" fmla="*/ 98 w 195"/>
                  <a:gd name="T5" fmla="*/ 9 h 18"/>
                  <a:gd name="T6" fmla="*/ 98 w 195"/>
                  <a:gd name="T7" fmla="*/ 0 h 18"/>
                  <a:gd name="T8" fmla="*/ 8 w 195"/>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5" h="18">
                    <a:moveTo>
                      <a:pt x="16" y="0"/>
                    </a:moveTo>
                    <a:lnTo>
                      <a:pt x="0" y="18"/>
                    </a:lnTo>
                    <a:lnTo>
                      <a:pt x="195" y="18"/>
                    </a:lnTo>
                    <a:lnTo>
                      <a:pt x="195" y="0"/>
                    </a:lnTo>
                    <a:lnTo>
                      <a:pt x="16"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86" name="Freeform 291"/>
              <p:cNvSpPr>
                <a:spLocks/>
              </p:cNvSpPr>
              <p:nvPr/>
            </p:nvSpPr>
            <p:spPr bwMode="auto">
              <a:xfrm>
                <a:off x="2662" y="3214"/>
                <a:ext cx="94" cy="9"/>
              </a:xfrm>
              <a:custGeom>
                <a:avLst/>
                <a:gdLst>
                  <a:gd name="T0" fmla="*/ 9 w 187"/>
                  <a:gd name="T1" fmla="*/ 0 h 18"/>
                  <a:gd name="T2" fmla="*/ 0 w 187"/>
                  <a:gd name="T3" fmla="*/ 9 h 18"/>
                  <a:gd name="T4" fmla="*/ 94 w 187"/>
                  <a:gd name="T5" fmla="*/ 9 h 18"/>
                  <a:gd name="T6" fmla="*/ 94 w 187"/>
                  <a:gd name="T7" fmla="*/ 0 h 18"/>
                  <a:gd name="T8" fmla="*/ 9 w 187"/>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7" h="18">
                    <a:moveTo>
                      <a:pt x="17" y="0"/>
                    </a:moveTo>
                    <a:lnTo>
                      <a:pt x="0" y="18"/>
                    </a:lnTo>
                    <a:lnTo>
                      <a:pt x="187" y="18"/>
                    </a:lnTo>
                    <a:lnTo>
                      <a:pt x="187" y="0"/>
                    </a:lnTo>
                    <a:lnTo>
                      <a:pt x="17"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87" name="Freeform 292"/>
              <p:cNvSpPr>
                <a:spLocks/>
              </p:cNvSpPr>
              <p:nvPr/>
            </p:nvSpPr>
            <p:spPr bwMode="auto">
              <a:xfrm>
                <a:off x="2666" y="3209"/>
                <a:ext cx="90" cy="9"/>
              </a:xfrm>
              <a:custGeom>
                <a:avLst/>
                <a:gdLst>
                  <a:gd name="T0" fmla="*/ 9 w 179"/>
                  <a:gd name="T1" fmla="*/ 0 h 18"/>
                  <a:gd name="T2" fmla="*/ 0 w 179"/>
                  <a:gd name="T3" fmla="*/ 9 h 18"/>
                  <a:gd name="T4" fmla="*/ 90 w 179"/>
                  <a:gd name="T5" fmla="*/ 9 h 18"/>
                  <a:gd name="T6" fmla="*/ 90 w 179"/>
                  <a:gd name="T7" fmla="*/ 0 h 18"/>
                  <a:gd name="T8" fmla="*/ 9 w 179"/>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9" h="18">
                    <a:moveTo>
                      <a:pt x="17" y="0"/>
                    </a:moveTo>
                    <a:lnTo>
                      <a:pt x="0" y="18"/>
                    </a:lnTo>
                    <a:lnTo>
                      <a:pt x="179" y="18"/>
                    </a:lnTo>
                    <a:lnTo>
                      <a:pt x="179" y="0"/>
                    </a:lnTo>
                    <a:lnTo>
                      <a:pt x="17"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88" name="Freeform 293"/>
              <p:cNvSpPr>
                <a:spLocks/>
              </p:cNvSpPr>
              <p:nvPr/>
            </p:nvSpPr>
            <p:spPr bwMode="auto">
              <a:xfrm>
                <a:off x="2670" y="3208"/>
                <a:ext cx="86" cy="6"/>
              </a:xfrm>
              <a:custGeom>
                <a:avLst/>
                <a:gdLst>
                  <a:gd name="T0" fmla="*/ 0 w 170"/>
                  <a:gd name="T1" fmla="*/ 6 h 11"/>
                  <a:gd name="T2" fmla="*/ 5 w 170"/>
                  <a:gd name="T3" fmla="*/ 0 h 11"/>
                  <a:gd name="T4" fmla="*/ 12 w 170"/>
                  <a:gd name="T5" fmla="*/ 0 h 11"/>
                  <a:gd name="T6" fmla="*/ 15 w 170"/>
                  <a:gd name="T7" fmla="*/ 0 h 11"/>
                  <a:gd name="T8" fmla="*/ 18 w 170"/>
                  <a:gd name="T9" fmla="*/ 0 h 11"/>
                  <a:gd name="T10" fmla="*/ 22 w 170"/>
                  <a:gd name="T11" fmla="*/ 0 h 11"/>
                  <a:gd name="T12" fmla="*/ 25 w 170"/>
                  <a:gd name="T13" fmla="*/ 0 h 11"/>
                  <a:gd name="T14" fmla="*/ 28 w 170"/>
                  <a:gd name="T15" fmla="*/ 0 h 11"/>
                  <a:gd name="T16" fmla="*/ 32 w 170"/>
                  <a:gd name="T17" fmla="*/ 0 h 11"/>
                  <a:gd name="T18" fmla="*/ 35 w 170"/>
                  <a:gd name="T19" fmla="*/ 0 h 11"/>
                  <a:gd name="T20" fmla="*/ 40 w 170"/>
                  <a:gd name="T21" fmla="*/ 0 h 11"/>
                  <a:gd name="T22" fmla="*/ 44 w 170"/>
                  <a:gd name="T23" fmla="*/ 0 h 11"/>
                  <a:gd name="T24" fmla="*/ 47 w 170"/>
                  <a:gd name="T25" fmla="*/ 0 h 11"/>
                  <a:gd name="T26" fmla="*/ 51 w 170"/>
                  <a:gd name="T27" fmla="*/ 0 h 11"/>
                  <a:gd name="T28" fmla="*/ 54 w 170"/>
                  <a:gd name="T29" fmla="*/ 0 h 11"/>
                  <a:gd name="T30" fmla="*/ 57 w 170"/>
                  <a:gd name="T31" fmla="*/ 0 h 11"/>
                  <a:gd name="T32" fmla="*/ 61 w 170"/>
                  <a:gd name="T33" fmla="*/ 0 h 11"/>
                  <a:gd name="T34" fmla="*/ 64 w 170"/>
                  <a:gd name="T35" fmla="*/ 0 h 11"/>
                  <a:gd name="T36" fmla="*/ 67 w 170"/>
                  <a:gd name="T37" fmla="*/ 0 h 11"/>
                  <a:gd name="T38" fmla="*/ 72 w 170"/>
                  <a:gd name="T39" fmla="*/ 0 h 11"/>
                  <a:gd name="T40" fmla="*/ 76 w 170"/>
                  <a:gd name="T41" fmla="*/ 0 h 11"/>
                  <a:gd name="T42" fmla="*/ 79 w 170"/>
                  <a:gd name="T43" fmla="*/ 0 h 11"/>
                  <a:gd name="T44" fmla="*/ 82 w 170"/>
                  <a:gd name="T45" fmla="*/ 0 h 11"/>
                  <a:gd name="T46" fmla="*/ 86 w 170"/>
                  <a:gd name="T47" fmla="*/ 0 h 11"/>
                  <a:gd name="T48" fmla="*/ 86 w 170"/>
                  <a:gd name="T49" fmla="*/ 6 h 11"/>
                  <a:gd name="T50" fmla="*/ 0 w 170"/>
                  <a:gd name="T51" fmla="*/ 6 h 1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0" h="11">
                    <a:moveTo>
                      <a:pt x="0" y="11"/>
                    </a:moveTo>
                    <a:lnTo>
                      <a:pt x="10" y="0"/>
                    </a:lnTo>
                    <a:lnTo>
                      <a:pt x="23" y="0"/>
                    </a:lnTo>
                    <a:lnTo>
                      <a:pt x="30" y="0"/>
                    </a:lnTo>
                    <a:lnTo>
                      <a:pt x="36" y="0"/>
                    </a:lnTo>
                    <a:lnTo>
                      <a:pt x="43" y="0"/>
                    </a:lnTo>
                    <a:lnTo>
                      <a:pt x="50" y="0"/>
                    </a:lnTo>
                    <a:lnTo>
                      <a:pt x="56" y="0"/>
                    </a:lnTo>
                    <a:lnTo>
                      <a:pt x="63" y="0"/>
                    </a:lnTo>
                    <a:lnTo>
                      <a:pt x="70" y="0"/>
                    </a:lnTo>
                    <a:lnTo>
                      <a:pt x="80" y="0"/>
                    </a:lnTo>
                    <a:lnTo>
                      <a:pt x="87" y="0"/>
                    </a:lnTo>
                    <a:lnTo>
                      <a:pt x="93" y="0"/>
                    </a:lnTo>
                    <a:lnTo>
                      <a:pt x="100" y="0"/>
                    </a:lnTo>
                    <a:lnTo>
                      <a:pt x="107" y="0"/>
                    </a:lnTo>
                    <a:lnTo>
                      <a:pt x="113" y="0"/>
                    </a:lnTo>
                    <a:lnTo>
                      <a:pt x="120" y="0"/>
                    </a:lnTo>
                    <a:lnTo>
                      <a:pt x="127" y="0"/>
                    </a:lnTo>
                    <a:lnTo>
                      <a:pt x="133" y="0"/>
                    </a:lnTo>
                    <a:lnTo>
                      <a:pt x="143" y="0"/>
                    </a:lnTo>
                    <a:lnTo>
                      <a:pt x="150" y="0"/>
                    </a:lnTo>
                    <a:lnTo>
                      <a:pt x="157" y="0"/>
                    </a:lnTo>
                    <a:lnTo>
                      <a:pt x="163" y="0"/>
                    </a:lnTo>
                    <a:lnTo>
                      <a:pt x="170" y="0"/>
                    </a:lnTo>
                    <a:lnTo>
                      <a:pt x="170" y="11"/>
                    </a:lnTo>
                    <a:lnTo>
                      <a:pt x="0" y="1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89" name="Freeform 294"/>
              <p:cNvSpPr>
                <a:spLocks/>
              </p:cNvSpPr>
              <p:nvPr/>
            </p:nvSpPr>
            <p:spPr bwMode="auto">
              <a:xfrm>
                <a:off x="2674" y="3208"/>
                <a:ext cx="82" cy="1"/>
              </a:xfrm>
              <a:custGeom>
                <a:avLst/>
                <a:gdLst>
                  <a:gd name="T0" fmla="*/ 0 w 162"/>
                  <a:gd name="T1" fmla="*/ 1 h 2"/>
                  <a:gd name="T2" fmla="*/ 1 w 162"/>
                  <a:gd name="T3" fmla="*/ 0 h 2"/>
                  <a:gd name="T4" fmla="*/ 8 w 162"/>
                  <a:gd name="T5" fmla="*/ 0 h 2"/>
                  <a:gd name="T6" fmla="*/ 11 w 162"/>
                  <a:gd name="T7" fmla="*/ 0 h 2"/>
                  <a:gd name="T8" fmla="*/ 14 w 162"/>
                  <a:gd name="T9" fmla="*/ 0 h 2"/>
                  <a:gd name="T10" fmla="*/ 18 w 162"/>
                  <a:gd name="T11" fmla="*/ 0 h 2"/>
                  <a:gd name="T12" fmla="*/ 21 w 162"/>
                  <a:gd name="T13" fmla="*/ 0 h 2"/>
                  <a:gd name="T14" fmla="*/ 24 w 162"/>
                  <a:gd name="T15" fmla="*/ 0 h 2"/>
                  <a:gd name="T16" fmla="*/ 28 w 162"/>
                  <a:gd name="T17" fmla="*/ 0 h 2"/>
                  <a:gd name="T18" fmla="*/ 31 w 162"/>
                  <a:gd name="T19" fmla="*/ 0 h 2"/>
                  <a:gd name="T20" fmla="*/ 36 w 162"/>
                  <a:gd name="T21" fmla="*/ 0 h 2"/>
                  <a:gd name="T22" fmla="*/ 40 w 162"/>
                  <a:gd name="T23" fmla="*/ 0 h 2"/>
                  <a:gd name="T24" fmla="*/ 43 w 162"/>
                  <a:gd name="T25" fmla="*/ 0 h 2"/>
                  <a:gd name="T26" fmla="*/ 47 w 162"/>
                  <a:gd name="T27" fmla="*/ 0 h 2"/>
                  <a:gd name="T28" fmla="*/ 50 w 162"/>
                  <a:gd name="T29" fmla="*/ 0 h 2"/>
                  <a:gd name="T30" fmla="*/ 53 w 162"/>
                  <a:gd name="T31" fmla="*/ 0 h 2"/>
                  <a:gd name="T32" fmla="*/ 57 w 162"/>
                  <a:gd name="T33" fmla="*/ 0 h 2"/>
                  <a:gd name="T34" fmla="*/ 60 w 162"/>
                  <a:gd name="T35" fmla="*/ 0 h 2"/>
                  <a:gd name="T36" fmla="*/ 63 w 162"/>
                  <a:gd name="T37" fmla="*/ 0 h 2"/>
                  <a:gd name="T38" fmla="*/ 68 w 162"/>
                  <a:gd name="T39" fmla="*/ 0 h 2"/>
                  <a:gd name="T40" fmla="*/ 72 w 162"/>
                  <a:gd name="T41" fmla="*/ 0 h 2"/>
                  <a:gd name="T42" fmla="*/ 75 w 162"/>
                  <a:gd name="T43" fmla="*/ 0 h 2"/>
                  <a:gd name="T44" fmla="*/ 78 w 162"/>
                  <a:gd name="T45" fmla="*/ 0 h 2"/>
                  <a:gd name="T46" fmla="*/ 82 w 162"/>
                  <a:gd name="T47" fmla="*/ 0 h 2"/>
                  <a:gd name="T48" fmla="*/ 82 w 162"/>
                  <a:gd name="T49" fmla="*/ 1 h 2"/>
                  <a:gd name="T50" fmla="*/ 0 w 162"/>
                  <a:gd name="T51" fmla="*/ 1 h 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2" h="2">
                    <a:moveTo>
                      <a:pt x="0" y="2"/>
                    </a:moveTo>
                    <a:lnTo>
                      <a:pt x="2" y="0"/>
                    </a:lnTo>
                    <a:lnTo>
                      <a:pt x="15" y="0"/>
                    </a:lnTo>
                    <a:lnTo>
                      <a:pt x="22" y="0"/>
                    </a:lnTo>
                    <a:lnTo>
                      <a:pt x="28" y="0"/>
                    </a:lnTo>
                    <a:lnTo>
                      <a:pt x="35" y="0"/>
                    </a:lnTo>
                    <a:lnTo>
                      <a:pt x="42" y="0"/>
                    </a:lnTo>
                    <a:lnTo>
                      <a:pt x="48" y="0"/>
                    </a:lnTo>
                    <a:lnTo>
                      <a:pt x="55" y="0"/>
                    </a:lnTo>
                    <a:lnTo>
                      <a:pt x="62" y="0"/>
                    </a:lnTo>
                    <a:lnTo>
                      <a:pt x="72" y="0"/>
                    </a:lnTo>
                    <a:lnTo>
                      <a:pt x="79" y="0"/>
                    </a:lnTo>
                    <a:lnTo>
                      <a:pt x="85" y="0"/>
                    </a:lnTo>
                    <a:lnTo>
                      <a:pt x="92" y="0"/>
                    </a:lnTo>
                    <a:lnTo>
                      <a:pt x="99" y="0"/>
                    </a:lnTo>
                    <a:lnTo>
                      <a:pt x="105" y="0"/>
                    </a:lnTo>
                    <a:lnTo>
                      <a:pt x="112" y="0"/>
                    </a:lnTo>
                    <a:lnTo>
                      <a:pt x="119" y="0"/>
                    </a:lnTo>
                    <a:lnTo>
                      <a:pt x="125" y="0"/>
                    </a:lnTo>
                    <a:lnTo>
                      <a:pt x="135" y="0"/>
                    </a:lnTo>
                    <a:lnTo>
                      <a:pt x="142" y="0"/>
                    </a:lnTo>
                    <a:lnTo>
                      <a:pt x="149" y="0"/>
                    </a:lnTo>
                    <a:lnTo>
                      <a:pt x="155" y="0"/>
                    </a:lnTo>
                    <a:lnTo>
                      <a:pt x="162" y="0"/>
                    </a:lnTo>
                    <a:lnTo>
                      <a:pt x="162" y="2"/>
                    </a:lnTo>
                    <a:lnTo>
                      <a:pt x="0" y="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90" name="Freeform 295"/>
              <p:cNvSpPr>
                <a:spLocks/>
              </p:cNvSpPr>
              <p:nvPr/>
            </p:nvSpPr>
            <p:spPr bwMode="auto">
              <a:xfrm>
                <a:off x="2719" y="3276"/>
                <a:ext cx="3" cy="9"/>
              </a:xfrm>
              <a:custGeom>
                <a:avLst/>
                <a:gdLst>
                  <a:gd name="T0" fmla="*/ 3 w 6"/>
                  <a:gd name="T1" fmla="*/ 0 h 18"/>
                  <a:gd name="T2" fmla="*/ 1 w 6"/>
                  <a:gd name="T3" fmla="*/ 2 h 18"/>
                  <a:gd name="T4" fmla="*/ 0 w 6"/>
                  <a:gd name="T5" fmla="*/ 5 h 18"/>
                  <a:gd name="T6" fmla="*/ 1 w 6"/>
                  <a:gd name="T7" fmla="*/ 8 h 18"/>
                  <a:gd name="T8" fmla="*/ 3 w 6"/>
                  <a:gd name="T9" fmla="*/ 9 h 18"/>
                  <a:gd name="T10" fmla="*/ 3 w 6"/>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8">
                    <a:moveTo>
                      <a:pt x="6" y="0"/>
                    </a:moveTo>
                    <a:lnTo>
                      <a:pt x="1" y="4"/>
                    </a:lnTo>
                    <a:lnTo>
                      <a:pt x="0" y="9"/>
                    </a:lnTo>
                    <a:lnTo>
                      <a:pt x="1" y="15"/>
                    </a:lnTo>
                    <a:lnTo>
                      <a:pt x="6" y="18"/>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91" name="Freeform 296"/>
              <p:cNvSpPr>
                <a:spLocks/>
              </p:cNvSpPr>
              <p:nvPr/>
            </p:nvSpPr>
            <p:spPr bwMode="auto">
              <a:xfrm>
                <a:off x="2722" y="3276"/>
                <a:ext cx="5" cy="9"/>
              </a:xfrm>
              <a:custGeom>
                <a:avLst/>
                <a:gdLst>
                  <a:gd name="T0" fmla="*/ 2 w 10"/>
                  <a:gd name="T1" fmla="*/ 9 h 18"/>
                  <a:gd name="T2" fmla="*/ 2 w 10"/>
                  <a:gd name="T3" fmla="*/ 0 h 18"/>
                  <a:gd name="T4" fmla="*/ 0 w 10"/>
                  <a:gd name="T5" fmla="*/ 0 h 18"/>
                  <a:gd name="T6" fmla="*/ 0 w 10"/>
                  <a:gd name="T7" fmla="*/ 9 h 18"/>
                  <a:gd name="T8" fmla="*/ 2 w 10"/>
                  <a:gd name="T9" fmla="*/ 9 h 18"/>
                  <a:gd name="T10" fmla="*/ 2 w 10"/>
                  <a:gd name="T11" fmla="*/ 0 h 18"/>
                  <a:gd name="T12" fmla="*/ 2 w 10"/>
                  <a:gd name="T13" fmla="*/ 9 h 18"/>
                  <a:gd name="T14" fmla="*/ 5 w 10"/>
                  <a:gd name="T15" fmla="*/ 8 h 18"/>
                  <a:gd name="T16" fmla="*/ 5 w 10"/>
                  <a:gd name="T17" fmla="*/ 5 h 18"/>
                  <a:gd name="T18" fmla="*/ 5 w 10"/>
                  <a:gd name="T19" fmla="*/ 2 h 18"/>
                  <a:gd name="T20" fmla="*/ 2 w 10"/>
                  <a:gd name="T21" fmla="*/ 0 h 18"/>
                  <a:gd name="T22" fmla="*/ 2 w 10"/>
                  <a:gd name="T23" fmla="*/ 9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18">
                    <a:moveTo>
                      <a:pt x="4" y="18"/>
                    </a:moveTo>
                    <a:lnTo>
                      <a:pt x="4" y="0"/>
                    </a:lnTo>
                    <a:lnTo>
                      <a:pt x="0" y="0"/>
                    </a:lnTo>
                    <a:lnTo>
                      <a:pt x="0" y="18"/>
                    </a:lnTo>
                    <a:lnTo>
                      <a:pt x="4" y="18"/>
                    </a:lnTo>
                    <a:lnTo>
                      <a:pt x="4" y="0"/>
                    </a:lnTo>
                    <a:lnTo>
                      <a:pt x="4" y="18"/>
                    </a:lnTo>
                    <a:lnTo>
                      <a:pt x="9" y="15"/>
                    </a:lnTo>
                    <a:lnTo>
                      <a:pt x="10" y="9"/>
                    </a:lnTo>
                    <a:lnTo>
                      <a:pt x="9" y="4"/>
                    </a:lnTo>
                    <a:lnTo>
                      <a:pt x="4" y="0"/>
                    </a:lnTo>
                    <a:lnTo>
                      <a:pt x="4"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92" name="Freeform 297"/>
              <p:cNvSpPr>
                <a:spLocks/>
              </p:cNvSpPr>
              <p:nvPr/>
            </p:nvSpPr>
            <p:spPr bwMode="auto">
              <a:xfrm>
                <a:off x="2716" y="3276"/>
                <a:ext cx="8" cy="9"/>
              </a:xfrm>
              <a:custGeom>
                <a:avLst/>
                <a:gdLst>
                  <a:gd name="T0" fmla="*/ 3 w 15"/>
                  <a:gd name="T1" fmla="*/ 9 h 18"/>
                  <a:gd name="T2" fmla="*/ 3 w 15"/>
                  <a:gd name="T3" fmla="*/ 9 h 18"/>
                  <a:gd name="T4" fmla="*/ 8 w 15"/>
                  <a:gd name="T5" fmla="*/ 9 h 18"/>
                  <a:gd name="T6" fmla="*/ 8 w 15"/>
                  <a:gd name="T7" fmla="*/ 0 h 18"/>
                  <a:gd name="T8" fmla="*/ 3 w 15"/>
                  <a:gd name="T9" fmla="*/ 0 h 18"/>
                  <a:gd name="T10" fmla="*/ 3 w 15"/>
                  <a:gd name="T11" fmla="*/ 0 h 18"/>
                  <a:gd name="T12" fmla="*/ 3 w 15"/>
                  <a:gd name="T13" fmla="*/ 0 h 18"/>
                  <a:gd name="T14" fmla="*/ 1 w 15"/>
                  <a:gd name="T15" fmla="*/ 2 h 18"/>
                  <a:gd name="T16" fmla="*/ 0 w 15"/>
                  <a:gd name="T17" fmla="*/ 5 h 18"/>
                  <a:gd name="T18" fmla="*/ 1 w 15"/>
                  <a:gd name="T19" fmla="*/ 8 h 18"/>
                  <a:gd name="T20" fmla="*/ 3 w 15"/>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18">
                    <a:moveTo>
                      <a:pt x="6" y="18"/>
                    </a:moveTo>
                    <a:lnTo>
                      <a:pt x="6" y="18"/>
                    </a:lnTo>
                    <a:lnTo>
                      <a:pt x="15" y="18"/>
                    </a:lnTo>
                    <a:lnTo>
                      <a:pt x="15" y="0"/>
                    </a:lnTo>
                    <a:lnTo>
                      <a:pt x="6" y="0"/>
                    </a:lnTo>
                    <a:lnTo>
                      <a:pt x="1" y="4"/>
                    </a:lnTo>
                    <a:lnTo>
                      <a:pt x="0" y="9"/>
                    </a:lnTo>
                    <a:lnTo>
                      <a:pt x="1" y="15"/>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93" name="Freeform 298"/>
              <p:cNvSpPr>
                <a:spLocks/>
              </p:cNvSpPr>
              <p:nvPr/>
            </p:nvSpPr>
            <p:spPr bwMode="auto">
              <a:xfrm>
                <a:off x="2713" y="3276"/>
                <a:ext cx="7" cy="9"/>
              </a:xfrm>
              <a:custGeom>
                <a:avLst/>
                <a:gdLst>
                  <a:gd name="T0" fmla="*/ 4 w 13"/>
                  <a:gd name="T1" fmla="*/ 9 h 18"/>
                  <a:gd name="T2" fmla="*/ 4 w 13"/>
                  <a:gd name="T3" fmla="*/ 9 h 18"/>
                  <a:gd name="T4" fmla="*/ 7 w 13"/>
                  <a:gd name="T5" fmla="*/ 9 h 18"/>
                  <a:gd name="T6" fmla="*/ 7 w 13"/>
                  <a:gd name="T7" fmla="*/ 0 h 18"/>
                  <a:gd name="T8" fmla="*/ 4 w 13"/>
                  <a:gd name="T9" fmla="*/ 0 h 18"/>
                  <a:gd name="T10" fmla="*/ 4 w 13"/>
                  <a:gd name="T11" fmla="*/ 0 h 18"/>
                  <a:gd name="T12" fmla="*/ 4 w 13"/>
                  <a:gd name="T13" fmla="*/ 0 h 18"/>
                  <a:gd name="T14" fmla="*/ 1 w 13"/>
                  <a:gd name="T15" fmla="*/ 2 h 18"/>
                  <a:gd name="T16" fmla="*/ 0 w 13"/>
                  <a:gd name="T17" fmla="*/ 5 h 18"/>
                  <a:gd name="T18" fmla="*/ 1 w 13"/>
                  <a:gd name="T19" fmla="*/ 8 h 18"/>
                  <a:gd name="T20" fmla="*/ 4 w 13"/>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8">
                    <a:moveTo>
                      <a:pt x="7" y="18"/>
                    </a:moveTo>
                    <a:lnTo>
                      <a:pt x="7" y="18"/>
                    </a:lnTo>
                    <a:lnTo>
                      <a:pt x="13" y="18"/>
                    </a:lnTo>
                    <a:lnTo>
                      <a:pt x="13" y="0"/>
                    </a:lnTo>
                    <a:lnTo>
                      <a:pt x="7" y="0"/>
                    </a:lnTo>
                    <a:lnTo>
                      <a:pt x="2" y="4"/>
                    </a:lnTo>
                    <a:lnTo>
                      <a:pt x="0" y="9"/>
                    </a:lnTo>
                    <a:lnTo>
                      <a:pt x="2" y="15"/>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94" name="Freeform 299"/>
              <p:cNvSpPr>
                <a:spLocks/>
              </p:cNvSpPr>
              <p:nvPr/>
            </p:nvSpPr>
            <p:spPr bwMode="auto">
              <a:xfrm>
                <a:off x="2710" y="3276"/>
                <a:ext cx="6" cy="9"/>
              </a:xfrm>
              <a:custGeom>
                <a:avLst/>
                <a:gdLst>
                  <a:gd name="T0" fmla="*/ 3 w 14"/>
                  <a:gd name="T1" fmla="*/ 9 h 18"/>
                  <a:gd name="T2" fmla="*/ 3 w 14"/>
                  <a:gd name="T3" fmla="*/ 9 h 18"/>
                  <a:gd name="T4" fmla="*/ 6 w 14"/>
                  <a:gd name="T5" fmla="*/ 9 h 18"/>
                  <a:gd name="T6" fmla="*/ 6 w 14"/>
                  <a:gd name="T7" fmla="*/ 0 h 18"/>
                  <a:gd name="T8" fmla="*/ 3 w 14"/>
                  <a:gd name="T9" fmla="*/ 0 h 18"/>
                  <a:gd name="T10" fmla="*/ 3 w 14"/>
                  <a:gd name="T11" fmla="*/ 0 h 18"/>
                  <a:gd name="T12" fmla="*/ 3 w 14"/>
                  <a:gd name="T13" fmla="*/ 0 h 18"/>
                  <a:gd name="T14" fmla="*/ 1 w 14"/>
                  <a:gd name="T15" fmla="*/ 2 h 18"/>
                  <a:gd name="T16" fmla="*/ 0 w 14"/>
                  <a:gd name="T17" fmla="*/ 5 h 18"/>
                  <a:gd name="T18" fmla="*/ 1 w 14"/>
                  <a:gd name="T19" fmla="*/ 8 h 18"/>
                  <a:gd name="T20" fmla="*/ 3 w 14"/>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18">
                    <a:moveTo>
                      <a:pt x="7" y="18"/>
                    </a:moveTo>
                    <a:lnTo>
                      <a:pt x="7" y="18"/>
                    </a:lnTo>
                    <a:lnTo>
                      <a:pt x="14" y="18"/>
                    </a:lnTo>
                    <a:lnTo>
                      <a:pt x="14" y="0"/>
                    </a:lnTo>
                    <a:lnTo>
                      <a:pt x="7" y="0"/>
                    </a:lnTo>
                    <a:lnTo>
                      <a:pt x="2" y="4"/>
                    </a:lnTo>
                    <a:lnTo>
                      <a:pt x="0" y="9"/>
                    </a:lnTo>
                    <a:lnTo>
                      <a:pt x="2" y="15"/>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95" name="Freeform 300"/>
              <p:cNvSpPr>
                <a:spLocks/>
              </p:cNvSpPr>
              <p:nvPr/>
            </p:nvSpPr>
            <p:spPr bwMode="auto">
              <a:xfrm>
                <a:off x="2706" y="3276"/>
                <a:ext cx="7" cy="9"/>
              </a:xfrm>
              <a:custGeom>
                <a:avLst/>
                <a:gdLst>
                  <a:gd name="T0" fmla="*/ 3 w 13"/>
                  <a:gd name="T1" fmla="*/ 9 h 18"/>
                  <a:gd name="T2" fmla="*/ 3 w 13"/>
                  <a:gd name="T3" fmla="*/ 9 h 18"/>
                  <a:gd name="T4" fmla="*/ 7 w 13"/>
                  <a:gd name="T5" fmla="*/ 9 h 18"/>
                  <a:gd name="T6" fmla="*/ 7 w 13"/>
                  <a:gd name="T7" fmla="*/ 0 h 18"/>
                  <a:gd name="T8" fmla="*/ 3 w 13"/>
                  <a:gd name="T9" fmla="*/ 0 h 18"/>
                  <a:gd name="T10" fmla="*/ 3 w 13"/>
                  <a:gd name="T11" fmla="*/ 0 h 18"/>
                  <a:gd name="T12" fmla="*/ 3 w 13"/>
                  <a:gd name="T13" fmla="*/ 0 h 18"/>
                  <a:gd name="T14" fmla="*/ 1 w 13"/>
                  <a:gd name="T15" fmla="*/ 2 h 18"/>
                  <a:gd name="T16" fmla="*/ 0 w 13"/>
                  <a:gd name="T17" fmla="*/ 5 h 18"/>
                  <a:gd name="T18" fmla="*/ 1 w 13"/>
                  <a:gd name="T19" fmla="*/ 8 h 18"/>
                  <a:gd name="T20" fmla="*/ 3 w 13"/>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8">
                    <a:moveTo>
                      <a:pt x="6" y="18"/>
                    </a:moveTo>
                    <a:lnTo>
                      <a:pt x="6" y="18"/>
                    </a:lnTo>
                    <a:lnTo>
                      <a:pt x="13" y="18"/>
                    </a:lnTo>
                    <a:lnTo>
                      <a:pt x="13" y="0"/>
                    </a:lnTo>
                    <a:lnTo>
                      <a:pt x="6" y="0"/>
                    </a:lnTo>
                    <a:lnTo>
                      <a:pt x="1" y="4"/>
                    </a:lnTo>
                    <a:lnTo>
                      <a:pt x="0" y="9"/>
                    </a:lnTo>
                    <a:lnTo>
                      <a:pt x="1" y="15"/>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96" name="Freeform 301"/>
              <p:cNvSpPr>
                <a:spLocks/>
              </p:cNvSpPr>
              <p:nvPr/>
            </p:nvSpPr>
            <p:spPr bwMode="auto">
              <a:xfrm>
                <a:off x="2702" y="3276"/>
                <a:ext cx="8" cy="9"/>
              </a:xfrm>
              <a:custGeom>
                <a:avLst/>
                <a:gdLst>
                  <a:gd name="T0" fmla="*/ 4 w 15"/>
                  <a:gd name="T1" fmla="*/ 9 h 18"/>
                  <a:gd name="T2" fmla="*/ 4 w 15"/>
                  <a:gd name="T3" fmla="*/ 9 h 18"/>
                  <a:gd name="T4" fmla="*/ 8 w 15"/>
                  <a:gd name="T5" fmla="*/ 9 h 18"/>
                  <a:gd name="T6" fmla="*/ 8 w 15"/>
                  <a:gd name="T7" fmla="*/ 0 h 18"/>
                  <a:gd name="T8" fmla="*/ 4 w 15"/>
                  <a:gd name="T9" fmla="*/ 0 h 18"/>
                  <a:gd name="T10" fmla="*/ 4 w 15"/>
                  <a:gd name="T11" fmla="*/ 0 h 18"/>
                  <a:gd name="T12" fmla="*/ 4 w 15"/>
                  <a:gd name="T13" fmla="*/ 0 h 18"/>
                  <a:gd name="T14" fmla="*/ 1 w 15"/>
                  <a:gd name="T15" fmla="*/ 2 h 18"/>
                  <a:gd name="T16" fmla="*/ 0 w 15"/>
                  <a:gd name="T17" fmla="*/ 5 h 18"/>
                  <a:gd name="T18" fmla="*/ 1 w 15"/>
                  <a:gd name="T19" fmla="*/ 8 h 18"/>
                  <a:gd name="T20" fmla="*/ 4 w 15"/>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18">
                    <a:moveTo>
                      <a:pt x="7" y="18"/>
                    </a:moveTo>
                    <a:lnTo>
                      <a:pt x="7" y="18"/>
                    </a:lnTo>
                    <a:lnTo>
                      <a:pt x="15" y="18"/>
                    </a:lnTo>
                    <a:lnTo>
                      <a:pt x="15" y="0"/>
                    </a:lnTo>
                    <a:lnTo>
                      <a:pt x="7" y="0"/>
                    </a:lnTo>
                    <a:lnTo>
                      <a:pt x="2" y="4"/>
                    </a:lnTo>
                    <a:lnTo>
                      <a:pt x="0" y="9"/>
                    </a:lnTo>
                    <a:lnTo>
                      <a:pt x="2" y="15"/>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97" name="Freeform 302"/>
              <p:cNvSpPr>
                <a:spLocks/>
              </p:cNvSpPr>
              <p:nvPr/>
            </p:nvSpPr>
            <p:spPr bwMode="auto">
              <a:xfrm>
                <a:off x="2699" y="3276"/>
                <a:ext cx="6" cy="9"/>
              </a:xfrm>
              <a:custGeom>
                <a:avLst/>
                <a:gdLst>
                  <a:gd name="T0" fmla="*/ 3 w 14"/>
                  <a:gd name="T1" fmla="*/ 9 h 18"/>
                  <a:gd name="T2" fmla="*/ 3 w 14"/>
                  <a:gd name="T3" fmla="*/ 9 h 18"/>
                  <a:gd name="T4" fmla="*/ 6 w 14"/>
                  <a:gd name="T5" fmla="*/ 9 h 18"/>
                  <a:gd name="T6" fmla="*/ 6 w 14"/>
                  <a:gd name="T7" fmla="*/ 0 h 18"/>
                  <a:gd name="T8" fmla="*/ 3 w 14"/>
                  <a:gd name="T9" fmla="*/ 0 h 18"/>
                  <a:gd name="T10" fmla="*/ 3 w 14"/>
                  <a:gd name="T11" fmla="*/ 0 h 18"/>
                  <a:gd name="T12" fmla="*/ 3 w 14"/>
                  <a:gd name="T13" fmla="*/ 0 h 18"/>
                  <a:gd name="T14" fmla="*/ 1 w 14"/>
                  <a:gd name="T15" fmla="*/ 2 h 18"/>
                  <a:gd name="T16" fmla="*/ 0 w 14"/>
                  <a:gd name="T17" fmla="*/ 5 h 18"/>
                  <a:gd name="T18" fmla="*/ 1 w 14"/>
                  <a:gd name="T19" fmla="*/ 8 h 18"/>
                  <a:gd name="T20" fmla="*/ 3 w 14"/>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18">
                    <a:moveTo>
                      <a:pt x="7" y="18"/>
                    </a:moveTo>
                    <a:lnTo>
                      <a:pt x="7" y="18"/>
                    </a:lnTo>
                    <a:lnTo>
                      <a:pt x="14" y="18"/>
                    </a:lnTo>
                    <a:lnTo>
                      <a:pt x="14" y="0"/>
                    </a:lnTo>
                    <a:lnTo>
                      <a:pt x="7" y="0"/>
                    </a:lnTo>
                    <a:lnTo>
                      <a:pt x="2" y="4"/>
                    </a:lnTo>
                    <a:lnTo>
                      <a:pt x="0" y="9"/>
                    </a:lnTo>
                    <a:lnTo>
                      <a:pt x="2" y="15"/>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98" name="Freeform 303"/>
              <p:cNvSpPr>
                <a:spLocks/>
              </p:cNvSpPr>
              <p:nvPr/>
            </p:nvSpPr>
            <p:spPr bwMode="auto">
              <a:xfrm>
                <a:off x="2695" y="3276"/>
                <a:ext cx="7" cy="9"/>
              </a:xfrm>
              <a:custGeom>
                <a:avLst/>
                <a:gdLst>
                  <a:gd name="T0" fmla="*/ 3 w 13"/>
                  <a:gd name="T1" fmla="*/ 9 h 18"/>
                  <a:gd name="T2" fmla="*/ 3 w 13"/>
                  <a:gd name="T3" fmla="*/ 9 h 18"/>
                  <a:gd name="T4" fmla="*/ 7 w 13"/>
                  <a:gd name="T5" fmla="*/ 9 h 18"/>
                  <a:gd name="T6" fmla="*/ 7 w 13"/>
                  <a:gd name="T7" fmla="*/ 0 h 18"/>
                  <a:gd name="T8" fmla="*/ 3 w 13"/>
                  <a:gd name="T9" fmla="*/ 0 h 18"/>
                  <a:gd name="T10" fmla="*/ 3 w 13"/>
                  <a:gd name="T11" fmla="*/ 0 h 18"/>
                  <a:gd name="T12" fmla="*/ 3 w 13"/>
                  <a:gd name="T13" fmla="*/ 0 h 18"/>
                  <a:gd name="T14" fmla="*/ 1 w 13"/>
                  <a:gd name="T15" fmla="*/ 2 h 18"/>
                  <a:gd name="T16" fmla="*/ 0 w 13"/>
                  <a:gd name="T17" fmla="*/ 5 h 18"/>
                  <a:gd name="T18" fmla="*/ 1 w 13"/>
                  <a:gd name="T19" fmla="*/ 8 h 18"/>
                  <a:gd name="T20" fmla="*/ 3 w 13"/>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8">
                    <a:moveTo>
                      <a:pt x="6" y="18"/>
                    </a:moveTo>
                    <a:lnTo>
                      <a:pt x="6" y="18"/>
                    </a:lnTo>
                    <a:lnTo>
                      <a:pt x="13" y="18"/>
                    </a:lnTo>
                    <a:lnTo>
                      <a:pt x="13" y="0"/>
                    </a:lnTo>
                    <a:lnTo>
                      <a:pt x="6" y="0"/>
                    </a:lnTo>
                    <a:lnTo>
                      <a:pt x="1" y="4"/>
                    </a:lnTo>
                    <a:lnTo>
                      <a:pt x="0" y="9"/>
                    </a:lnTo>
                    <a:lnTo>
                      <a:pt x="1" y="15"/>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399" name="Freeform 304"/>
              <p:cNvSpPr>
                <a:spLocks/>
              </p:cNvSpPr>
              <p:nvPr/>
            </p:nvSpPr>
            <p:spPr bwMode="auto">
              <a:xfrm>
                <a:off x="2692" y="3276"/>
                <a:ext cx="7" cy="9"/>
              </a:xfrm>
              <a:custGeom>
                <a:avLst/>
                <a:gdLst>
                  <a:gd name="T0" fmla="*/ 4 w 13"/>
                  <a:gd name="T1" fmla="*/ 9 h 18"/>
                  <a:gd name="T2" fmla="*/ 4 w 13"/>
                  <a:gd name="T3" fmla="*/ 9 h 18"/>
                  <a:gd name="T4" fmla="*/ 7 w 13"/>
                  <a:gd name="T5" fmla="*/ 9 h 18"/>
                  <a:gd name="T6" fmla="*/ 7 w 13"/>
                  <a:gd name="T7" fmla="*/ 0 h 18"/>
                  <a:gd name="T8" fmla="*/ 4 w 13"/>
                  <a:gd name="T9" fmla="*/ 0 h 18"/>
                  <a:gd name="T10" fmla="*/ 4 w 13"/>
                  <a:gd name="T11" fmla="*/ 0 h 18"/>
                  <a:gd name="T12" fmla="*/ 4 w 13"/>
                  <a:gd name="T13" fmla="*/ 0 h 18"/>
                  <a:gd name="T14" fmla="*/ 1 w 13"/>
                  <a:gd name="T15" fmla="*/ 2 h 18"/>
                  <a:gd name="T16" fmla="*/ 0 w 13"/>
                  <a:gd name="T17" fmla="*/ 5 h 18"/>
                  <a:gd name="T18" fmla="*/ 1 w 13"/>
                  <a:gd name="T19" fmla="*/ 8 h 18"/>
                  <a:gd name="T20" fmla="*/ 4 w 13"/>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8">
                    <a:moveTo>
                      <a:pt x="7" y="18"/>
                    </a:moveTo>
                    <a:lnTo>
                      <a:pt x="7" y="18"/>
                    </a:lnTo>
                    <a:lnTo>
                      <a:pt x="13" y="18"/>
                    </a:lnTo>
                    <a:lnTo>
                      <a:pt x="13" y="0"/>
                    </a:lnTo>
                    <a:lnTo>
                      <a:pt x="7" y="0"/>
                    </a:lnTo>
                    <a:lnTo>
                      <a:pt x="2" y="4"/>
                    </a:lnTo>
                    <a:lnTo>
                      <a:pt x="0" y="9"/>
                    </a:lnTo>
                    <a:lnTo>
                      <a:pt x="2" y="15"/>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00" name="Freeform 305"/>
              <p:cNvSpPr>
                <a:spLocks/>
              </p:cNvSpPr>
              <p:nvPr/>
            </p:nvSpPr>
            <p:spPr bwMode="auto">
              <a:xfrm>
                <a:off x="2689" y="3276"/>
                <a:ext cx="6" cy="9"/>
              </a:xfrm>
              <a:custGeom>
                <a:avLst/>
                <a:gdLst>
                  <a:gd name="T0" fmla="*/ 3 w 14"/>
                  <a:gd name="T1" fmla="*/ 9 h 18"/>
                  <a:gd name="T2" fmla="*/ 3 w 14"/>
                  <a:gd name="T3" fmla="*/ 9 h 18"/>
                  <a:gd name="T4" fmla="*/ 6 w 14"/>
                  <a:gd name="T5" fmla="*/ 9 h 18"/>
                  <a:gd name="T6" fmla="*/ 6 w 14"/>
                  <a:gd name="T7" fmla="*/ 0 h 18"/>
                  <a:gd name="T8" fmla="*/ 3 w 14"/>
                  <a:gd name="T9" fmla="*/ 0 h 18"/>
                  <a:gd name="T10" fmla="*/ 3 w 14"/>
                  <a:gd name="T11" fmla="*/ 0 h 18"/>
                  <a:gd name="T12" fmla="*/ 3 w 14"/>
                  <a:gd name="T13" fmla="*/ 0 h 18"/>
                  <a:gd name="T14" fmla="*/ 1 w 14"/>
                  <a:gd name="T15" fmla="*/ 2 h 18"/>
                  <a:gd name="T16" fmla="*/ 0 w 14"/>
                  <a:gd name="T17" fmla="*/ 5 h 18"/>
                  <a:gd name="T18" fmla="*/ 1 w 14"/>
                  <a:gd name="T19" fmla="*/ 8 h 18"/>
                  <a:gd name="T20" fmla="*/ 3 w 14"/>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18">
                    <a:moveTo>
                      <a:pt x="7" y="18"/>
                    </a:moveTo>
                    <a:lnTo>
                      <a:pt x="7" y="18"/>
                    </a:lnTo>
                    <a:lnTo>
                      <a:pt x="14" y="18"/>
                    </a:lnTo>
                    <a:lnTo>
                      <a:pt x="14" y="0"/>
                    </a:lnTo>
                    <a:lnTo>
                      <a:pt x="7" y="0"/>
                    </a:lnTo>
                    <a:lnTo>
                      <a:pt x="2" y="4"/>
                    </a:lnTo>
                    <a:lnTo>
                      <a:pt x="0" y="9"/>
                    </a:lnTo>
                    <a:lnTo>
                      <a:pt x="2" y="15"/>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01" name="Freeform 306"/>
              <p:cNvSpPr>
                <a:spLocks/>
              </p:cNvSpPr>
              <p:nvPr/>
            </p:nvSpPr>
            <p:spPr bwMode="auto">
              <a:xfrm>
                <a:off x="2685" y="3276"/>
                <a:ext cx="7" cy="9"/>
              </a:xfrm>
              <a:custGeom>
                <a:avLst/>
                <a:gdLst>
                  <a:gd name="T0" fmla="*/ 3 w 15"/>
                  <a:gd name="T1" fmla="*/ 9 h 18"/>
                  <a:gd name="T2" fmla="*/ 3 w 15"/>
                  <a:gd name="T3" fmla="*/ 9 h 18"/>
                  <a:gd name="T4" fmla="*/ 7 w 15"/>
                  <a:gd name="T5" fmla="*/ 9 h 18"/>
                  <a:gd name="T6" fmla="*/ 7 w 15"/>
                  <a:gd name="T7" fmla="*/ 0 h 18"/>
                  <a:gd name="T8" fmla="*/ 3 w 15"/>
                  <a:gd name="T9" fmla="*/ 0 h 18"/>
                  <a:gd name="T10" fmla="*/ 3 w 15"/>
                  <a:gd name="T11" fmla="*/ 0 h 18"/>
                  <a:gd name="T12" fmla="*/ 3 w 15"/>
                  <a:gd name="T13" fmla="*/ 0 h 18"/>
                  <a:gd name="T14" fmla="*/ 1 w 15"/>
                  <a:gd name="T15" fmla="*/ 2 h 18"/>
                  <a:gd name="T16" fmla="*/ 0 w 15"/>
                  <a:gd name="T17" fmla="*/ 5 h 18"/>
                  <a:gd name="T18" fmla="*/ 1 w 15"/>
                  <a:gd name="T19" fmla="*/ 8 h 18"/>
                  <a:gd name="T20" fmla="*/ 3 w 15"/>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18">
                    <a:moveTo>
                      <a:pt x="7" y="18"/>
                    </a:moveTo>
                    <a:lnTo>
                      <a:pt x="7" y="18"/>
                    </a:lnTo>
                    <a:lnTo>
                      <a:pt x="15" y="18"/>
                    </a:lnTo>
                    <a:lnTo>
                      <a:pt x="15" y="0"/>
                    </a:lnTo>
                    <a:lnTo>
                      <a:pt x="7" y="0"/>
                    </a:lnTo>
                    <a:lnTo>
                      <a:pt x="2" y="4"/>
                    </a:lnTo>
                    <a:lnTo>
                      <a:pt x="0" y="9"/>
                    </a:lnTo>
                    <a:lnTo>
                      <a:pt x="2" y="15"/>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02" name="Freeform 307"/>
              <p:cNvSpPr>
                <a:spLocks/>
              </p:cNvSpPr>
              <p:nvPr/>
            </p:nvSpPr>
            <p:spPr bwMode="auto">
              <a:xfrm>
                <a:off x="2681" y="3276"/>
                <a:ext cx="7" cy="9"/>
              </a:xfrm>
              <a:custGeom>
                <a:avLst/>
                <a:gdLst>
                  <a:gd name="T0" fmla="*/ 4 w 14"/>
                  <a:gd name="T1" fmla="*/ 9 h 18"/>
                  <a:gd name="T2" fmla="*/ 4 w 14"/>
                  <a:gd name="T3" fmla="*/ 9 h 18"/>
                  <a:gd name="T4" fmla="*/ 7 w 14"/>
                  <a:gd name="T5" fmla="*/ 9 h 18"/>
                  <a:gd name="T6" fmla="*/ 7 w 14"/>
                  <a:gd name="T7" fmla="*/ 0 h 18"/>
                  <a:gd name="T8" fmla="*/ 4 w 14"/>
                  <a:gd name="T9" fmla="*/ 0 h 18"/>
                  <a:gd name="T10" fmla="*/ 4 w 14"/>
                  <a:gd name="T11" fmla="*/ 0 h 18"/>
                  <a:gd name="T12" fmla="*/ 4 w 14"/>
                  <a:gd name="T13" fmla="*/ 0 h 18"/>
                  <a:gd name="T14" fmla="*/ 1 w 14"/>
                  <a:gd name="T15" fmla="*/ 2 h 18"/>
                  <a:gd name="T16" fmla="*/ 0 w 14"/>
                  <a:gd name="T17" fmla="*/ 5 h 18"/>
                  <a:gd name="T18" fmla="*/ 1 w 14"/>
                  <a:gd name="T19" fmla="*/ 8 h 18"/>
                  <a:gd name="T20" fmla="*/ 4 w 14"/>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18">
                    <a:moveTo>
                      <a:pt x="7" y="18"/>
                    </a:moveTo>
                    <a:lnTo>
                      <a:pt x="7" y="18"/>
                    </a:lnTo>
                    <a:lnTo>
                      <a:pt x="14" y="18"/>
                    </a:lnTo>
                    <a:lnTo>
                      <a:pt x="14" y="0"/>
                    </a:lnTo>
                    <a:lnTo>
                      <a:pt x="7" y="0"/>
                    </a:lnTo>
                    <a:lnTo>
                      <a:pt x="2" y="4"/>
                    </a:lnTo>
                    <a:lnTo>
                      <a:pt x="0" y="9"/>
                    </a:lnTo>
                    <a:lnTo>
                      <a:pt x="2" y="15"/>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03" name="Freeform 308"/>
              <p:cNvSpPr>
                <a:spLocks/>
              </p:cNvSpPr>
              <p:nvPr/>
            </p:nvSpPr>
            <p:spPr bwMode="auto">
              <a:xfrm>
                <a:off x="2678" y="3276"/>
                <a:ext cx="7" cy="9"/>
              </a:xfrm>
              <a:custGeom>
                <a:avLst/>
                <a:gdLst>
                  <a:gd name="T0" fmla="*/ 3 w 13"/>
                  <a:gd name="T1" fmla="*/ 9 h 18"/>
                  <a:gd name="T2" fmla="*/ 3 w 13"/>
                  <a:gd name="T3" fmla="*/ 9 h 18"/>
                  <a:gd name="T4" fmla="*/ 7 w 13"/>
                  <a:gd name="T5" fmla="*/ 9 h 18"/>
                  <a:gd name="T6" fmla="*/ 7 w 13"/>
                  <a:gd name="T7" fmla="*/ 0 h 18"/>
                  <a:gd name="T8" fmla="*/ 3 w 13"/>
                  <a:gd name="T9" fmla="*/ 0 h 18"/>
                  <a:gd name="T10" fmla="*/ 3 w 13"/>
                  <a:gd name="T11" fmla="*/ 0 h 18"/>
                  <a:gd name="T12" fmla="*/ 3 w 13"/>
                  <a:gd name="T13" fmla="*/ 0 h 18"/>
                  <a:gd name="T14" fmla="*/ 1 w 13"/>
                  <a:gd name="T15" fmla="*/ 2 h 18"/>
                  <a:gd name="T16" fmla="*/ 0 w 13"/>
                  <a:gd name="T17" fmla="*/ 5 h 18"/>
                  <a:gd name="T18" fmla="*/ 1 w 13"/>
                  <a:gd name="T19" fmla="*/ 8 h 18"/>
                  <a:gd name="T20" fmla="*/ 3 w 13"/>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8">
                    <a:moveTo>
                      <a:pt x="6" y="18"/>
                    </a:moveTo>
                    <a:lnTo>
                      <a:pt x="6" y="18"/>
                    </a:lnTo>
                    <a:lnTo>
                      <a:pt x="13" y="18"/>
                    </a:lnTo>
                    <a:lnTo>
                      <a:pt x="13" y="0"/>
                    </a:lnTo>
                    <a:lnTo>
                      <a:pt x="6" y="0"/>
                    </a:lnTo>
                    <a:lnTo>
                      <a:pt x="1" y="4"/>
                    </a:lnTo>
                    <a:lnTo>
                      <a:pt x="0" y="9"/>
                    </a:lnTo>
                    <a:lnTo>
                      <a:pt x="1" y="15"/>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04" name="Freeform 309"/>
              <p:cNvSpPr>
                <a:spLocks/>
              </p:cNvSpPr>
              <p:nvPr/>
            </p:nvSpPr>
            <p:spPr bwMode="auto">
              <a:xfrm>
                <a:off x="2674" y="3276"/>
                <a:ext cx="7" cy="9"/>
              </a:xfrm>
              <a:custGeom>
                <a:avLst/>
                <a:gdLst>
                  <a:gd name="T0" fmla="*/ 4 w 13"/>
                  <a:gd name="T1" fmla="*/ 9 h 18"/>
                  <a:gd name="T2" fmla="*/ 4 w 13"/>
                  <a:gd name="T3" fmla="*/ 9 h 18"/>
                  <a:gd name="T4" fmla="*/ 7 w 13"/>
                  <a:gd name="T5" fmla="*/ 9 h 18"/>
                  <a:gd name="T6" fmla="*/ 7 w 13"/>
                  <a:gd name="T7" fmla="*/ 0 h 18"/>
                  <a:gd name="T8" fmla="*/ 4 w 13"/>
                  <a:gd name="T9" fmla="*/ 0 h 18"/>
                  <a:gd name="T10" fmla="*/ 4 w 13"/>
                  <a:gd name="T11" fmla="*/ 0 h 18"/>
                  <a:gd name="T12" fmla="*/ 4 w 13"/>
                  <a:gd name="T13" fmla="*/ 0 h 18"/>
                  <a:gd name="T14" fmla="*/ 1 w 13"/>
                  <a:gd name="T15" fmla="*/ 2 h 18"/>
                  <a:gd name="T16" fmla="*/ 0 w 13"/>
                  <a:gd name="T17" fmla="*/ 5 h 18"/>
                  <a:gd name="T18" fmla="*/ 1 w 13"/>
                  <a:gd name="T19" fmla="*/ 8 h 18"/>
                  <a:gd name="T20" fmla="*/ 4 w 13"/>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8">
                    <a:moveTo>
                      <a:pt x="7" y="18"/>
                    </a:moveTo>
                    <a:lnTo>
                      <a:pt x="7" y="18"/>
                    </a:lnTo>
                    <a:lnTo>
                      <a:pt x="13" y="18"/>
                    </a:lnTo>
                    <a:lnTo>
                      <a:pt x="13" y="0"/>
                    </a:lnTo>
                    <a:lnTo>
                      <a:pt x="7" y="0"/>
                    </a:lnTo>
                    <a:lnTo>
                      <a:pt x="2" y="4"/>
                    </a:lnTo>
                    <a:lnTo>
                      <a:pt x="0" y="9"/>
                    </a:lnTo>
                    <a:lnTo>
                      <a:pt x="2" y="15"/>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05" name="Freeform 310"/>
              <p:cNvSpPr>
                <a:spLocks/>
              </p:cNvSpPr>
              <p:nvPr/>
            </p:nvSpPr>
            <p:spPr bwMode="auto">
              <a:xfrm>
                <a:off x="2670" y="3276"/>
                <a:ext cx="8" cy="9"/>
              </a:xfrm>
              <a:custGeom>
                <a:avLst/>
                <a:gdLst>
                  <a:gd name="T0" fmla="*/ 3 w 15"/>
                  <a:gd name="T1" fmla="*/ 9 h 18"/>
                  <a:gd name="T2" fmla="*/ 3 w 15"/>
                  <a:gd name="T3" fmla="*/ 9 h 18"/>
                  <a:gd name="T4" fmla="*/ 8 w 15"/>
                  <a:gd name="T5" fmla="*/ 9 h 18"/>
                  <a:gd name="T6" fmla="*/ 8 w 15"/>
                  <a:gd name="T7" fmla="*/ 0 h 18"/>
                  <a:gd name="T8" fmla="*/ 3 w 15"/>
                  <a:gd name="T9" fmla="*/ 0 h 18"/>
                  <a:gd name="T10" fmla="*/ 3 w 15"/>
                  <a:gd name="T11" fmla="*/ 0 h 18"/>
                  <a:gd name="T12" fmla="*/ 3 w 15"/>
                  <a:gd name="T13" fmla="*/ 0 h 18"/>
                  <a:gd name="T14" fmla="*/ 1 w 15"/>
                  <a:gd name="T15" fmla="*/ 2 h 18"/>
                  <a:gd name="T16" fmla="*/ 0 w 15"/>
                  <a:gd name="T17" fmla="*/ 5 h 18"/>
                  <a:gd name="T18" fmla="*/ 1 w 15"/>
                  <a:gd name="T19" fmla="*/ 8 h 18"/>
                  <a:gd name="T20" fmla="*/ 3 w 15"/>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18">
                    <a:moveTo>
                      <a:pt x="6" y="18"/>
                    </a:moveTo>
                    <a:lnTo>
                      <a:pt x="6" y="18"/>
                    </a:lnTo>
                    <a:lnTo>
                      <a:pt x="15" y="18"/>
                    </a:lnTo>
                    <a:lnTo>
                      <a:pt x="15" y="0"/>
                    </a:lnTo>
                    <a:lnTo>
                      <a:pt x="6" y="0"/>
                    </a:lnTo>
                    <a:lnTo>
                      <a:pt x="1" y="4"/>
                    </a:lnTo>
                    <a:lnTo>
                      <a:pt x="0" y="9"/>
                    </a:lnTo>
                    <a:lnTo>
                      <a:pt x="1" y="15"/>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06" name="Freeform 311"/>
              <p:cNvSpPr>
                <a:spLocks/>
              </p:cNvSpPr>
              <p:nvPr/>
            </p:nvSpPr>
            <p:spPr bwMode="auto">
              <a:xfrm>
                <a:off x="2667" y="3276"/>
                <a:ext cx="7" cy="9"/>
              </a:xfrm>
              <a:custGeom>
                <a:avLst/>
                <a:gdLst>
                  <a:gd name="T0" fmla="*/ 4 w 13"/>
                  <a:gd name="T1" fmla="*/ 9 h 18"/>
                  <a:gd name="T2" fmla="*/ 4 w 13"/>
                  <a:gd name="T3" fmla="*/ 9 h 18"/>
                  <a:gd name="T4" fmla="*/ 7 w 13"/>
                  <a:gd name="T5" fmla="*/ 9 h 18"/>
                  <a:gd name="T6" fmla="*/ 7 w 13"/>
                  <a:gd name="T7" fmla="*/ 0 h 18"/>
                  <a:gd name="T8" fmla="*/ 4 w 13"/>
                  <a:gd name="T9" fmla="*/ 0 h 18"/>
                  <a:gd name="T10" fmla="*/ 4 w 13"/>
                  <a:gd name="T11" fmla="*/ 0 h 18"/>
                  <a:gd name="T12" fmla="*/ 4 w 13"/>
                  <a:gd name="T13" fmla="*/ 0 h 18"/>
                  <a:gd name="T14" fmla="*/ 1 w 13"/>
                  <a:gd name="T15" fmla="*/ 2 h 18"/>
                  <a:gd name="T16" fmla="*/ 0 w 13"/>
                  <a:gd name="T17" fmla="*/ 5 h 18"/>
                  <a:gd name="T18" fmla="*/ 1 w 13"/>
                  <a:gd name="T19" fmla="*/ 8 h 18"/>
                  <a:gd name="T20" fmla="*/ 4 w 13"/>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8">
                    <a:moveTo>
                      <a:pt x="7" y="18"/>
                    </a:moveTo>
                    <a:lnTo>
                      <a:pt x="7" y="18"/>
                    </a:lnTo>
                    <a:lnTo>
                      <a:pt x="13" y="18"/>
                    </a:lnTo>
                    <a:lnTo>
                      <a:pt x="13" y="0"/>
                    </a:lnTo>
                    <a:lnTo>
                      <a:pt x="7" y="0"/>
                    </a:lnTo>
                    <a:lnTo>
                      <a:pt x="2" y="4"/>
                    </a:lnTo>
                    <a:lnTo>
                      <a:pt x="0" y="9"/>
                    </a:lnTo>
                    <a:lnTo>
                      <a:pt x="2" y="15"/>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07" name="Freeform 312"/>
              <p:cNvSpPr>
                <a:spLocks/>
              </p:cNvSpPr>
              <p:nvPr/>
            </p:nvSpPr>
            <p:spPr bwMode="auto">
              <a:xfrm>
                <a:off x="2664" y="3276"/>
                <a:ext cx="6" cy="9"/>
              </a:xfrm>
              <a:custGeom>
                <a:avLst/>
                <a:gdLst>
                  <a:gd name="T0" fmla="*/ 3 w 14"/>
                  <a:gd name="T1" fmla="*/ 9 h 18"/>
                  <a:gd name="T2" fmla="*/ 3 w 14"/>
                  <a:gd name="T3" fmla="*/ 9 h 18"/>
                  <a:gd name="T4" fmla="*/ 6 w 14"/>
                  <a:gd name="T5" fmla="*/ 9 h 18"/>
                  <a:gd name="T6" fmla="*/ 6 w 14"/>
                  <a:gd name="T7" fmla="*/ 0 h 18"/>
                  <a:gd name="T8" fmla="*/ 3 w 14"/>
                  <a:gd name="T9" fmla="*/ 0 h 18"/>
                  <a:gd name="T10" fmla="*/ 3 w 14"/>
                  <a:gd name="T11" fmla="*/ 0 h 18"/>
                  <a:gd name="T12" fmla="*/ 3 w 14"/>
                  <a:gd name="T13" fmla="*/ 0 h 18"/>
                  <a:gd name="T14" fmla="*/ 1 w 14"/>
                  <a:gd name="T15" fmla="*/ 2 h 18"/>
                  <a:gd name="T16" fmla="*/ 0 w 14"/>
                  <a:gd name="T17" fmla="*/ 5 h 18"/>
                  <a:gd name="T18" fmla="*/ 1 w 14"/>
                  <a:gd name="T19" fmla="*/ 8 h 18"/>
                  <a:gd name="T20" fmla="*/ 3 w 14"/>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18">
                    <a:moveTo>
                      <a:pt x="7" y="18"/>
                    </a:moveTo>
                    <a:lnTo>
                      <a:pt x="7" y="18"/>
                    </a:lnTo>
                    <a:lnTo>
                      <a:pt x="14" y="18"/>
                    </a:lnTo>
                    <a:lnTo>
                      <a:pt x="14" y="0"/>
                    </a:lnTo>
                    <a:lnTo>
                      <a:pt x="7" y="0"/>
                    </a:lnTo>
                    <a:lnTo>
                      <a:pt x="2" y="4"/>
                    </a:lnTo>
                    <a:lnTo>
                      <a:pt x="0" y="9"/>
                    </a:lnTo>
                    <a:lnTo>
                      <a:pt x="2" y="15"/>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08" name="Freeform 313"/>
              <p:cNvSpPr>
                <a:spLocks/>
              </p:cNvSpPr>
              <p:nvPr/>
            </p:nvSpPr>
            <p:spPr bwMode="auto">
              <a:xfrm>
                <a:off x="2660" y="3276"/>
                <a:ext cx="7" cy="9"/>
              </a:xfrm>
              <a:custGeom>
                <a:avLst/>
                <a:gdLst>
                  <a:gd name="T0" fmla="*/ 3 w 13"/>
                  <a:gd name="T1" fmla="*/ 9 h 18"/>
                  <a:gd name="T2" fmla="*/ 3 w 13"/>
                  <a:gd name="T3" fmla="*/ 9 h 18"/>
                  <a:gd name="T4" fmla="*/ 7 w 13"/>
                  <a:gd name="T5" fmla="*/ 9 h 18"/>
                  <a:gd name="T6" fmla="*/ 7 w 13"/>
                  <a:gd name="T7" fmla="*/ 0 h 18"/>
                  <a:gd name="T8" fmla="*/ 3 w 13"/>
                  <a:gd name="T9" fmla="*/ 0 h 18"/>
                  <a:gd name="T10" fmla="*/ 3 w 13"/>
                  <a:gd name="T11" fmla="*/ 0 h 18"/>
                  <a:gd name="T12" fmla="*/ 3 w 13"/>
                  <a:gd name="T13" fmla="*/ 0 h 18"/>
                  <a:gd name="T14" fmla="*/ 1 w 13"/>
                  <a:gd name="T15" fmla="*/ 2 h 18"/>
                  <a:gd name="T16" fmla="*/ 0 w 13"/>
                  <a:gd name="T17" fmla="*/ 5 h 18"/>
                  <a:gd name="T18" fmla="*/ 1 w 13"/>
                  <a:gd name="T19" fmla="*/ 8 h 18"/>
                  <a:gd name="T20" fmla="*/ 3 w 13"/>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8">
                    <a:moveTo>
                      <a:pt x="6" y="18"/>
                    </a:moveTo>
                    <a:lnTo>
                      <a:pt x="6" y="18"/>
                    </a:lnTo>
                    <a:lnTo>
                      <a:pt x="13" y="18"/>
                    </a:lnTo>
                    <a:lnTo>
                      <a:pt x="13" y="0"/>
                    </a:lnTo>
                    <a:lnTo>
                      <a:pt x="6" y="0"/>
                    </a:lnTo>
                    <a:lnTo>
                      <a:pt x="1" y="4"/>
                    </a:lnTo>
                    <a:lnTo>
                      <a:pt x="0" y="9"/>
                    </a:lnTo>
                    <a:lnTo>
                      <a:pt x="1" y="15"/>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09" name="Freeform 314"/>
              <p:cNvSpPr>
                <a:spLocks/>
              </p:cNvSpPr>
              <p:nvPr/>
            </p:nvSpPr>
            <p:spPr bwMode="auto">
              <a:xfrm>
                <a:off x="2657" y="3276"/>
                <a:ext cx="7" cy="9"/>
              </a:xfrm>
              <a:custGeom>
                <a:avLst/>
                <a:gdLst>
                  <a:gd name="T0" fmla="*/ 4 w 13"/>
                  <a:gd name="T1" fmla="*/ 9 h 18"/>
                  <a:gd name="T2" fmla="*/ 4 w 13"/>
                  <a:gd name="T3" fmla="*/ 9 h 18"/>
                  <a:gd name="T4" fmla="*/ 7 w 13"/>
                  <a:gd name="T5" fmla="*/ 9 h 18"/>
                  <a:gd name="T6" fmla="*/ 7 w 13"/>
                  <a:gd name="T7" fmla="*/ 0 h 18"/>
                  <a:gd name="T8" fmla="*/ 4 w 13"/>
                  <a:gd name="T9" fmla="*/ 0 h 18"/>
                  <a:gd name="T10" fmla="*/ 4 w 13"/>
                  <a:gd name="T11" fmla="*/ 0 h 18"/>
                  <a:gd name="T12" fmla="*/ 4 w 13"/>
                  <a:gd name="T13" fmla="*/ 0 h 18"/>
                  <a:gd name="T14" fmla="*/ 1 w 13"/>
                  <a:gd name="T15" fmla="*/ 2 h 18"/>
                  <a:gd name="T16" fmla="*/ 0 w 13"/>
                  <a:gd name="T17" fmla="*/ 5 h 18"/>
                  <a:gd name="T18" fmla="*/ 1 w 13"/>
                  <a:gd name="T19" fmla="*/ 8 h 18"/>
                  <a:gd name="T20" fmla="*/ 4 w 13"/>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8">
                    <a:moveTo>
                      <a:pt x="7" y="18"/>
                    </a:moveTo>
                    <a:lnTo>
                      <a:pt x="7" y="18"/>
                    </a:lnTo>
                    <a:lnTo>
                      <a:pt x="13" y="18"/>
                    </a:lnTo>
                    <a:lnTo>
                      <a:pt x="13" y="0"/>
                    </a:lnTo>
                    <a:lnTo>
                      <a:pt x="7" y="0"/>
                    </a:lnTo>
                    <a:lnTo>
                      <a:pt x="2" y="4"/>
                    </a:lnTo>
                    <a:lnTo>
                      <a:pt x="0" y="9"/>
                    </a:lnTo>
                    <a:lnTo>
                      <a:pt x="2" y="15"/>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10" name="Freeform 315"/>
              <p:cNvSpPr>
                <a:spLocks/>
              </p:cNvSpPr>
              <p:nvPr/>
            </p:nvSpPr>
            <p:spPr bwMode="auto">
              <a:xfrm>
                <a:off x="2653" y="3276"/>
                <a:ext cx="7" cy="9"/>
              </a:xfrm>
              <a:custGeom>
                <a:avLst/>
                <a:gdLst>
                  <a:gd name="T0" fmla="*/ 3 w 15"/>
                  <a:gd name="T1" fmla="*/ 9 h 18"/>
                  <a:gd name="T2" fmla="*/ 3 w 15"/>
                  <a:gd name="T3" fmla="*/ 9 h 18"/>
                  <a:gd name="T4" fmla="*/ 7 w 15"/>
                  <a:gd name="T5" fmla="*/ 9 h 18"/>
                  <a:gd name="T6" fmla="*/ 7 w 15"/>
                  <a:gd name="T7" fmla="*/ 0 h 18"/>
                  <a:gd name="T8" fmla="*/ 3 w 15"/>
                  <a:gd name="T9" fmla="*/ 0 h 18"/>
                  <a:gd name="T10" fmla="*/ 3 w 15"/>
                  <a:gd name="T11" fmla="*/ 0 h 18"/>
                  <a:gd name="T12" fmla="*/ 3 w 15"/>
                  <a:gd name="T13" fmla="*/ 0 h 18"/>
                  <a:gd name="T14" fmla="*/ 0 w 15"/>
                  <a:gd name="T15" fmla="*/ 2 h 18"/>
                  <a:gd name="T16" fmla="*/ 0 w 15"/>
                  <a:gd name="T17" fmla="*/ 5 h 18"/>
                  <a:gd name="T18" fmla="*/ 0 w 15"/>
                  <a:gd name="T19" fmla="*/ 8 h 18"/>
                  <a:gd name="T20" fmla="*/ 3 w 15"/>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18">
                    <a:moveTo>
                      <a:pt x="6" y="18"/>
                    </a:moveTo>
                    <a:lnTo>
                      <a:pt x="6" y="18"/>
                    </a:lnTo>
                    <a:lnTo>
                      <a:pt x="15" y="18"/>
                    </a:lnTo>
                    <a:lnTo>
                      <a:pt x="15" y="0"/>
                    </a:lnTo>
                    <a:lnTo>
                      <a:pt x="6" y="0"/>
                    </a:lnTo>
                    <a:lnTo>
                      <a:pt x="1" y="4"/>
                    </a:lnTo>
                    <a:lnTo>
                      <a:pt x="0" y="9"/>
                    </a:lnTo>
                    <a:lnTo>
                      <a:pt x="1" y="15"/>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11" name="Freeform 316"/>
              <p:cNvSpPr>
                <a:spLocks/>
              </p:cNvSpPr>
              <p:nvPr/>
            </p:nvSpPr>
            <p:spPr bwMode="auto">
              <a:xfrm>
                <a:off x="2649" y="3276"/>
                <a:ext cx="7" cy="9"/>
              </a:xfrm>
              <a:custGeom>
                <a:avLst/>
                <a:gdLst>
                  <a:gd name="T0" fmla="*/ 4 w 13"/>
                  <a:gd name="T1" fmla="*/ 9 h 18"/>
                  <a:gd name="T2" fmla="*/ 4 w 13"/>
                  <a:gd name="T3" fmla="*/ 9 h 18"/>
                  <a:gd name="T4" fmla="*/ 7 w 13"/>
                  <a:gd name="T5" fmla="*/ 9 h 18"/>
                  <a:gd name="T6" fmla="*/ 7 w 13"/>
                  <a:gd name="T7" fmla="*/ 0 h 18"/>
                  <a:gd name="T8" fmla="*/ 4 w 13"/>
                  <a:gd name="T9" fmla="*/ 0 h 18"/>
                  <a:gd name="T10" fmla="*/ 4 w 13"/>
                  <a:gd name="T11" fmla="*/ 0 h 18"/>
                  <a:gd name="T12" fmla="*/ 4 w 13"/>
                  <a:gd name="T13" fmla="*/ 0 h 18"/>
                  <a:gd name="T14" fmla="*/ 1 w 13"/>
                  <a:gd name="T15" fmla="*/ 2 h 18"/>
                  <a:gd name="T16" fmla="*/ 0 w 13"/>
                  <a:gd name="T17" fmla="*/ 5 h 18"/>
                  <a:gd name="T18" fmla="*/ 1 w 13"/>
                  <a:gd name="T19" fmla="*/ 8 h 18"/>
                  <a:gd name="T20" fmla="*/ 4 w 13"/>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8">
                    <a:moveTo>
                      <a:pt x="7" y="18"/>
                    </a:moveTo>
                    <a:lnTo>
                      <a:pt x="7" y="18"/>
                    </a:lnTo>
                    <a:lnTo>
                      <a:pt x="13" y="18"/>
                    </a:lnTo>
                    <a:lnTo>
                      <a:pt x="13" y="0"/>
                    </a:lnTo>
                    <a:lnTo>
                      <a:pt x="7" y="0"/>
                    </a:lnTo>
                    <a:lnTo>
                      <a:pt x="2" y="4"/>
                    </a:lnTo>
                    <a:lnTo>
                      <a:pt x="0" y="9"/>
                    </a:lnTo>
                    <a:lnTo>
                      <a:pt x="2" y="15"/>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12" name="Freeform 317"/>
              <p:cNvSpPr>
                <a:spLocks/>
              </p:cNvSpPr>
              <p:nvPr/>
            </p:nvSpPr>
            <p:spPr bwMode="auto">
              <a:xfrm>
                <a:off x="2646" y="3276"/>
                <a:ext cx="7" cy="9"/>
              </a:xfrm>
              <a:custGeom>
                <a:avLst/>
                <a:gdLst>
                  <a:gd name="T0" fmla="*/ 4 w 14"/>
                  <a:gd name="T1" fmla="*/ 9 h 18"/>
                  <a:gd name="T2" fmla="*/ 4 w 14"/>
                  <a:gd name="T3" fmla="*/ 9 h 18"/>
                  <a:gd name="T4" fmla="*/ 7 w 14"/>
                  <a:gd name="T5" fmla="*/ 9 h 18"/>
                  <a:gd name="T6" fmla="*/ 7 w 14"/>
                  <a:gd name="T7" fmla="*/ 0 h 18"/>
                  <a:gd name="T8" fmla="*/ 4 w 14"/>
                  <a:gd name="T9" fmla="*/ 0 h 18"/>
                  <a:gd name="T10" fmla="*/ 4 w 14"/>
                  <a:gd name="T11" fmla="*/ 0 h 18"/>
                  <a:gd name="T12" fmla="*/ 4 w 14"/>
                  <a:gd name="T13" fmla="*/ 0 h 18"/>
                  <a:gd name="T14" fmla="*/ 1 w 14"/>
                  <a:gd name="T15" fmla="*/ 2 h 18"/>
                  <a:gd name="T16" fmla="*/ 0 w 14"/>
                  <a:gd name="T17" fmla="*/ 5 h 18"/>
                  <a:gd name="T18" fmla="*/ 1 w 14"/>
                  <a:gd name="T19" fmla="*/ 8 h 18"/>
                  <a:gd name="T20" fmla="*/ 4 w 14"/>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18">
                    <a:moveTo>
                      <a:pt x="7" y="18"/>
                    </a:moveTo>
                    <a:lnTo>
                      <a:pt x="7" y="18"/>
                    </a:lnTo>
                    <a:lnTo>
                      <a:pt x="14" y="18"/>
                    </a:lnTo>
                    <a:lnTo>
                      <a:pt x="14" y="0"/>
                    </a:lnTo>
                    <a:lnTo>
                      <a:pt x="7" y="0"/>
                    </a:lnTo>
                    <a:lnTo>
                      <a:pt x="2" y="4"/>
                    </a:lnTo>
                    <a:lnTo>
                      <a:pt x="0" y="9"/>
                    </a:lnTo>
                    <a:lnTo>
                      <a:pt x="2" y="15"/>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13" name="Freeform 318"/>
              <p:cNvSpPr>
                <a:spLocks/>
              </p:cNvSpPr>
              <p:nvPr/>
            </p:nvSpPr>
            <p:spPr bwMode="auto">
              <a:xfrm>
                <a:off x="2643" y="3276"/>
                <a:ext cx="6" cy="9"/>
              </a:xfrm>
              <a:custGeom>
                <a:avLst/>
                <a:gdLst>
                  <a:gd name="T0" fmla="*/ 3 w 14"/>
                  <a:gd name="T1" fmla="*/ 9 h 18"/>
                  <a:gd name="T2" fmla="*/ 3 w 14"/>
                  <a:gd name="T3" fmla="*/ 9 h 18"/>
                  <a:gd name="T4" fmla="*/ 6 w 14"/>
                  <a:gd name="T5" fmla="*/ 9 h 18"/>
                  <a:gd name="T6" fmla="*/ 6 w 14"/>
                  <a:gd name="T7" fmla="*/ 0 h 18"/>
                  <a:gd name="T8" fmla="*/ 3 w 14"/>
                  <a:gd name="T9" fmla="*/ 0 h 18"/>
                  <a:gd name="T10" fmla="*/ 3 w 14"/>
                  <a:gd name="T11" fmla="*/ 0 h 18"/>
                  <a:gd name="T12" fmla="*/ 3 w 14"/>
                  <a:gd name="T13" fmla="*/ 0 h 18"/>
                  <a:gd name="T14" fmla="*/ 1 w 14"/>
                  <a:gd name="T15" fmla="*/ 2 h 18"/>
                  <a:gd name="T16" fmla="*/ 0 w 14"/>
                  <a:gd name="T17" fmla="*/ 5 h 18"/>
                  <a:gd name="T18" fmla="*/ 1 w 14"/>
                  <a:gd name="T19" fmla="*/ 8 h 18"/>
                  <a:gd name="T20" fmla="*/ 3 w 14"/>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18">
                    <a:moveTo>
                      <a:pt x="7" y="18"/>
                    </a:moveTo>
                    <a:lnTo>
                      <a:pt x="7" y="18"/>
                    </a:lnTo>
                    <a:lnTo>
                      <a:pt x="14" y="18"/>
                    </a:lnTo>
                    <a:lnTo>
                      <a:pt x="14" y="0"/>
                    </a:lnTo>
                    <a:lnTo>
                      <a:pt x="7" y="0"/>
                    </a:lnTo>
                    <a:lnTo>
                      <a:pt x="2" y="4"/>
                    </a:lnTo>
                    <a:lnTo>
                      <a:pt x="0" y="9"/>
                    </a:lnTo>
                    <a:lnTo>
                      <a:pt x="2" y="15"/>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14" name="Freeform 319"/>
              <p:cNvSpPr>
                <a:spLocks/>
              </p:cNvSpPr>
              <p:nvPr/>
            </p:nvSpPr>
            <p:spPr bwMode="auto">
              <a:xfrm>
                <a:off x="2639" y="3276"/>
                <a:ext cx="7" cy="9"/>
              </a:xfrm>
              <a:custGeom>
                <a:avLst/>
                <a:gdLst>
                  <a:gd name="T0" fmla="*/ 3 w 15"/>
                  <a:gd name="T1" fmla="*/ 9 h 18"/>
                  <a:gd name="T2" fmla="*/ 3 w 15"/>
                  <a:gd name="T3" fmla="*/ 9 h 18"/>
                  <a:gd name="T4" fmla="*/ 7 w 15"/>
                  <a:gd name="T5" fmla="*/ 9 h 18"/>
                  <a:gd name="T6" fmla="*/ 7 w 15"/>
                  <a:gd name="T7" fmla="*/ 0 h 18"/>
                  <a:gd name="T8" fmla="*/ 3 w 15"/>
                  <a:gd name="T9" fmla="*/ 0 h 18"/>
                  <a:gd name="T10" fmla="*/ 3 w 15"/>
                  <a:gd name="T11" fmla="*/ 0 h 18"/>
                  <a:gd name="T12" fmla="*/ 3 w 15"/>
                  <a:gd name="T13" fmla="*/ 0 h 18"/>
                  <a:gd name="T14" fmla="*/ 1 w 15"/>
                  <a:gd name="T15" fmla="*/ 2 h 18"/>
                  <a:gd name="T16" fmla="*/ 0 w 15"/>
                  <a:gd name="T17" fmla="*/ 5 h 18"/>
                  <a:gd name="T18" fmla="*/ 1 w 15"/>
                  <a:gd name="T19" fmla="*/ 8 h 18"/>
                  <a:gd name="T20" fmla="*/ 3 w 15"/>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18">
                    <a:moveTo>
                      <a:pt x="7" y="18"/>
                    </a:moveTo>
                    <a:lnTo>
                      <a:pt x="7" y="18"/>
                    </a:lnTo>
                    <a:lnTo>
                      <a:pt x="15" y="18"/>
                    </a:lnTo>
                    <a:lnTo>
                      <a:pt x="15" y="0"/>
                    </a:lnTo>
                    <a:lnTo>
                      <a:pt x="7" y="0"/>
                    </a:lnTo>
                    <a:lnTo>
                      <a:pt x="2" y="4"/>
                    </a:lnTo>
                    <a:lnTo>
                      <a:pt x="0" y="9"/>
                    </a:lnTo>
                    <a:lnTo>
                      <a:pt x="2" y="15"/>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15" name="Freeform 320"/>
              <p:cNvSpPr>
                <a:spLocks/>
              </p:cNvSpPr>
              <p:nvPr/>
            </p:nvSpPr>
            <p:spPr bwMode="auto">
              <a:xfrm>
                <a:off x="2636" y="3276"/>
                <a:ext cx="6" cy="9"/>
              </a:xfrm>
              <a:custGeom>
                <a:avLst/>
                <a:gdLst>
                  <a:gd name="T0" fmla="*/ 3 w 12"/>
                  <a:gd name="T1" fmla="*/ 9 h 18"/>
                  <a:gd name="T2" fmla="*/ 4 w 12"/>
                  <a:gd name="T3" fmla="*/ 9 h 18"/>
                  <a:gd name="T4" fmla="*/ 6 w 12"/>
                  <a:gd name="T5" fmla="*/ 9 h 18"/>
                  <a:gd name="T6" fmla="*/ 6 w 12"/>
                  <a:gd name="T7" fmla="*/ 0 h 18"/>
                  <a:gd name="T8" fmla="*/ 4 w 12"/>
                  <a:gd name="T9" fmla="*/ 0 h 18"/>
                  <a:gd name="T10" fmla="*/ 4 w 12"/>
                  <a:gd name="T11" fmla="*/ 0 h 18"/>
                  <a:gd name="T12" fmla="*/ 4 w 12"/>
                  <a:gd name="T13" fmla="*/ 0 h 18"/>
                  <a:gd name="T14" fmla="*/ 1 w 12"/>
                  <a:gd name="T15" fmla="*/ 2 h 18"/>
                  <a:gd name="T16" fmla="*/ 0 w 12"/>
                  <a:gd name="T17" fmla="*/ 5 h 18"/>
                  <a:gd name="T18" fmla="*/ 1 w 12"/>
                  <a:gd name="T19" fmla="*/ 8 h 18"/>
                  <a:gd name="T20" fmla="*/ 4 w 12"/>
                  <a:gd name="T21" fmla="*/ 9 h 18"/>
                  <a:gd name="T22" fmla="*/ 3 w 12"/>
                  <a:gd name="T23" fmla="*/ 9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 h="18">
                    <a:moveTo>
                      <a:pt x="5" y="18"/>
                    </a:moveTo>
                    <a:lnTo>
                      <a:pt x="7" y="18"/>
                    </a:lnTo>
                    <a:lnTo>
                      <a:pt x="12" y="18"/>
                    </a:lnTo>
                    <a:lnTo>
                      <a:pt x="12" y="0"/>
                    </a:lnTo>
                    <a:lnTo>
                      <a:pt x="7" y="0"/>
                    </a:lnTo>
                    <a:lnTo>
                      <a:pt x="8" y="0"/>
                    </a:lnTo>
                    <a:lnTo>
                      <a:pt x="7" y="0"/>
                    </a:lnTo>
                    <a:lnTo>
                      <a:pt x="2" y="4"/>
                    </a:lnTo>
                    <a:lnTo>
                      <a:pt x="0" y="9"/>
                    </a:lnTo>
                    <a:lnTo>
                      <a:pt x="2" y="15"/>
                    </a:lnTo>
                    <a:lnTo>
                      <a:pt x="7" y="18"/>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16" name="Freeform 321"/>
              <p:cNvSpPr>
                <a:spLocks/>
              </p:cNvSpPr>
              <p:nvPr/>
            </p:nvSpPr>
            <p:spPr bwMode="auto">
              <a:xfrm>
                <a:off x="2633" y="3275"/>
                <a:ext cx="7" cy="10"/>
              </a:xfrm>
              <a:custGeom>
                <a:avLst/>
                <a:gdLst>
                  <a:gd name="T0" fmla="*/ 2 w 15"/>
                  <a:gd name="T1" fmla="*/ 9 h 20"/>
                  <a:gd name="T2" fmla="*/ 2 w 15"/>
                  <a:gd name="T3" fmla="*/ 9 h 20"/>
                  <a:gd name="T4" fmla="*/ 6 w 15"/>
                  <a:gd name="T5" fmla="*/ 10 h 20"/>
                  <a:gd name="T6" fmla="*/ 7 w 15"/>
                  <a:gd name="T7" fmla="*/ 1 h 20"/>
                  <a:gd name="T8" fmla="*/ 4 w 15"/>
                  <a:gd name="T9" fmla="*/ 0 h 20"/>
                  <a:gd name="T10" fmla="*/ 4 w 15"/>
                  <a:gd name="T11" fmla="*/ 0 h 20"/>
                  <a:gd name="T12" fmla="*/ 4 w 15"/>
                  <a:gd name="T13" fmla="*/ 0 h 20"/>
                  <a:gd name="T14" fmla="*/ 2 w 15"/>
                  <a:gd name="T15" fmla="*/ 1 h 20"/>
                  <a:gd name="T16" fmla="*/ 0 w 15"/>
                  <a:gd name="T17" fmla="*/ 4 h 20"/>
                  <a:gd name="T18" fmla="*/ 1 w 15"/>
                  <a:gd name="T19" fmla="*/ 8 h 20"/>
                  <a:gd name="T20" fmla="*/ 2 w 15"/>
                  <a:gd name="T21" fmla="*/ 9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20">
                    <a:moveTo>
                      <a:pt x="5" y="18"/>
                    </a:moveTo>
                    <a:lnTo>
                      <a:pt x="5" y="18"/>
                    </a:lnTo>
                    <a:lnTo>
                      <a:pt x="12" y="20"/>
                    </a:lnTo>
                    <a:lnTo>
                      <a:pt x="15" y="2"/>
                    </a:lnTo>
                    <a:lnTo>
                      <a:pt x="9" y="0"/>
                    </a:lnTo>
                    <a:lnTo>
                      <a:pt x="4" y="2"/>
                    </a:lnTo>
                    <a:lnTo>
                      <a:pt x="0" y="8"/>
                    </a:lnTo>
                    <a:lnTo>
                      <a:pt x="2" y="15"/>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17" name="Freeform 322"/>
              <p:cNvSpPr>
                <a:spLocks/>
              </p:cNvSpPr>
              <p:nvPr/>
            </p:nvSpPr>
            <p:spPr bwMode="auto">
              <a:xfrm>
                <a:off x="2629" y="3274"/>
                <a:ext cx="8" cy="10"/>
              </a:xfrm>
              <a:custGeom>
                <a:avLst/>
                <a:gdLst>
                  <a:gd name="T0" fmla="*/ 3 w 15"/>
                  <a:gd name="T1" fmla="*/ 9 h 19"/>
                  <a:gd name="T2" fmla="*/ 3 w 15"/>
                  <a:gd name="T3" fmla="*/ 9 h 19"/>
                  <a:gd name="T4" fmla="*/ 6 w 15"/>
                  <a:gd name="T5" fmla="*/ 10 h 19"/>
                  <a:gd name="T6" fmla="*/ 8 w 15"/>
                  <a:gd name="T7" fmla="*/ 1 h 19"/>
                  <a:gd name="T8" fmla="*/ 4 w 15"/>
                  <a:gd name="T9" fmla="*/ 0 h 19"/>
                  <a:gd name="T10" fmla="*/ 4 w 15"/>
                  <a:gd name="T11" fmla="*/ 0 h 19"/>
                  <a:gd name="T12" fmla="*/ 4 w 15"/>
                  <a:gd name="T13" fmla="*/ 0 h 19"/>
                  <a:gd name="T14" fmla="*/ 2 w 15"/>
                  <a:gd name="T15" fmla="*/ 1 h 19"/>
                  <a:gd name="T16" fmla="*/ 0 w 15"/>
                  <a:gd name="T17" fmla="*/ 4 h 19"/>
                  <a:gd name="T18" fmla="*/ 1 w 15"/>
                  <a:gd name="T19" fmla="*/ 7 h 19"/>
                  <a:gd name="T20" fmla="*/ 3 w 15"/>
                  <a:gd name="T21" fmla="*/ 9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19">
                    <a:moveTo>
                      <a:pt x="5" y="18"/>
                    </a:moveTo>
                    <a:lnTo>
                      <a:pt x="5" y="18"/>
                    </a:lnTo>
                    <a:lnTo>
                      <a:pt x="11" y="19"/>
                    </a:lnTo>
                    <a:lnTo>
                      <a:pt x="15" y="1"/>
                    </a:lnTo>
                    <a:lnTo>
                      <a:pt x="8" y="0"/>
                    </a:lnTo>
                    <a:lnTo>
                      <a:pt x="3" y="1"/>
                    </a:lnTo>
                    <a:lnTo>
                      <a:pt x="0" y="7"/>
                    </a:lnTo>
                    <a:lnTo>
                      <a:pt x="1" y="14"/>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18" name="Freeform 323"/>
              <p:cNvSpPr>
                <a:spLocks/>
              </p:cNvSpPr>
              <p:nvPr/>
            </p:nvSpPr>
            <p:spPr bwMode="auto">
              <a:xfrm>
                <a:off x="2626" y="3273"/>
                <a:ext cx="8" cy="10"/>
              </a:xfrm>
              <a:custGeom>
                <a:avLst/>
                <a:gdLst>
                  <a:gd name="T0" fmla="*/ 2 w 15"/>
                  <a:gd name="T1" fmla="*/ 8 h 20"/>
                  <a:gd name="T2" fmla="*/ 3 w 15"/>
                  <a:gd name="T3" fmla="*/ 9 h 20"/>
                  <a:gd name="T4" fmla="*/ 6 w 15"/>
                  <a:gd name="T5" fmla="*/ 10 h 20"/>
                  <a:gd name="T6" fmla="*/ 8 w 15"/>
                  <a:gd name="T7" fmla="*/ 1 h 20"/>
                  <a:gd name="T8" fmla="*/ 4 w 15"/>
                  <a:gd name="T9" fmla="*/ 0 h 20"/>
                  <a:gd name="T10" fmla="*/ 5 w 15"/>
                  <a:gd name="T11" fmla="*/ 1 h 20"/>
                  <a:gd name="T12" fmla="*/ 4 w 15"/>
                  <a:gd name="T13" fmla="*/ 0 h 20"/>
                  <a:gd name="T14" fmla="*/ 2 w 15"/>
                  <a:gd name="T15" fmla="*/ 1 h 20"/>
                  <a:gd name="T16" fmla="*/ 0 w 15"/>
                  <a:gd name="T17" fmla="*/ 4 h 20"/>
                  <a:gd name="T18" fmla="*/ 1 w 15"/>
                  <a:gd name="T19" fmla="*/ 7 h 20"/>
                  <a:gd name="T20" fmla="*/ 3 w 15"/>
                  <a:gd name="T21" fmla="*/ 9 h 20"/>
                  <a:gd name="T22" fmla="*/ 2 w 15"/>
                  <a:gd name="T23" fmla="*/ 8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0">
                    <a:moveTo>
                      <a:pt x="3" y="16"/>
                    </a:moveTo>
                    <a:lnTo>
                      <a:pt x="5" y="18"/>
                    </a:lnTo>
                    <a:lnTo>
                      <a:pt x="12" y="20"/>
                    </a:lnTo>
                    <a:lnTo>
                      <a:pt x="15" y="2"/>
                    </a:lnTo>
                    <a:lnTo>
                      <a:pt x="8" y="0"/>
                    </a:lnTo>
                    <a:lnTo>
                      <a:pt x="10" y="2"/>
                    </a:lnTo>
                    <a:lnTo>
                      <a:pt x="8" y="0"/>
                    </a:lnTo>
                    <a:lnTo>
                      <a:pt x="3" y="2"/>
                    </a:lnTo>
                    <a:lnTo>
                      <a:pt x="0" y="7"/>
                    </a:lnTo>
                    <a:lnTo>
                      <a:pt x="2" y="14"/>
                    </a:lnTo>
                    <a:lnTo>
                      <a:pt x="5" y="18"/>
                    </a:lnTo>
                    <a:lnTo>
                      <a:pt x="3"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19" name="Freeform 324"/>
              <p:cNvSpPr>
                <a:spLocks/>
              </p:cNvSpPr>
              <p:nvPr/>
            </p:nvSpPr>
            <p:spPr bwMode="auto">
              <a:xfrm>
                <a:off x="2624" y="3272"/>
                <a:ext cx="7" cy="9"/>
              </a:xfrm>
              <a:custGeom>
                <a:avLst/>
                <a:gdLst>
                  <a:gd name="T0" fmla="*/ 1 w 15"/>
                  <a:gd name="T1" fmla="*/ 7 h 18"/>
                  <a:gd name="T2" fmla="*/ 1 w 15"/>
                  <a:gd name="T3" fmla="*/ 7 h 18"/>
                  <a:gd name="T4" fmla="*/ 4 w 15"/>
                  <a:gd name="T5" fmla="*/ 9 h 18"/>
                  <a:gd name="T6" fmla="*/ 7 w 15"/>
                  <a:gd name="T7" fmla="*/ 2 h 18"/>
                  <a:gd name="T8" fmla="*/ 5 w 15"/>
                  <a:gd name="T9" fmla="*/ 0 h 18"/>
                  <a:gd name="T10" fmla="*/ 5 w 15"/>
                  <a:gd name="T11" fmla="*/ 0 h 18"/>
                  <a:gd name="T12" fmla="*/ 5 w 15"/>
                  <a:gd name="T13" fmla="*/ 0 h 18"/>
                  <a:gd name="T14" fmla="*/ 2 w 15"/>
                  <a:gd name="T15" fmla="*/ 0 h 18"/>
                  <a:gd name="T16" fmla="*/ 1 w 15"/>
                  <a:gd name="T17" fmla="*/ 2 h 18"/>
                  <a:gd name="T18" fmla="*/ 0 w 15"/>
                  <a:gd name="T19" fmla="*/ 6 h 18"/>
                  <a:gd name="T20" fmla="*/ 1 w 15"/>
                  <a:gd name="T21" fmla="*/ 7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18">
                    <a:moveTo>
                      <a:pt x="3" y="14"/>
                    </a:moveTo>
                    <a:lnTo>
                      <a:pt x="3" y="14"/>
                    </a:lnTo>
                    <a:lnTo>
                      <a:pt x="8" y="18"/>
                    </a:lnTo>
                    <a:lnTo>
                      <a:pt x="15" y="4"/>
                    </a:lnTo>
                    <a:lnTo>
                      <a:pt x="10" y="0"/>
                    </a:lnTo>
                    <a:lnTo>
                      <a:pt x="5" y="0"/>
                    </a:lnTo>
                    <a:lnTo>
                      <a:pt x="2" y="4"/>
                    </a:lnTo>
                    <a:lnTo>
                      <a:pt x="0" y="11"/>
                    </a:lnTo>
                    <a:lnTo>
                      <a:pt x="3"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20" name="Freeform 325"/>
              <p:cNvSpPr>
                <a:spLocks/>
              </p:cNvSpPr>
              <p:nvPr/>
            </p:nvSpPr>
            <p:spPr bwMode="auto">
              <a:xfrm>
                <a:off x="2621" y="3270"/>
                <a:ext cx="8" cy="10"/>
              </a:xfrm>
              <a:custGeom>
                <a:avLst/>
                <a:gdLst>
                  <a:gd name="T0" fmla="*/ 3 w 15"/>
                  <a:gd name="T1" fmla="*/ 10 h 20"/>
                  <a:gd name="T2" fmla="*/ 2 w 15"/>
                  <a:gd name="T3" fmla="*/ 9 h 20"/>
                  <a:gd name="T4" fmla="*/ 4 w 15"/>
                  <a:gd name="T5" fmla="*/ 10 h 20"/>
                  <a:gd name="T6" fmla="*/ 8 w 15"/>
                  <a:gd name="T7" fmla="*/ 3 h 20"/>
                  <a:gd name="T8" fmla="*/ 5 w 15"/>
                  <a:gd name="T9" fmla="*/ 1 h 20"/>
                  <a:gd name="T10" fmla="*/ 4 w 15"/>
                  <a:gd name="T11" fmla="*/ 0 h 20"/>
                  <a:gd name="T12" fmla="*/ 5 w 15"/>
                  <a:gd name="T13" fmla="*/ 1 h 20"/>
                  <a:gd name="T14" fmla="*/ 3 w 15"/>
                  <a:gd name="T15" fmla="*/ 1 h 20"/>
                  <a:gd name="T16" fmla="*/ 1 w 15"/>
                  <a:gd name="T17" fmla="*/ 3 h 20"/>
                  <a:gd name="T18" fmla="*/ 0 w 15"/>
                  <a:gd name="T19" fmla="*/ 7 h 20"/>
                  <a:gd name="T20" fmla="*/ 2 w 15"/>
                  <a:gd name="T21" fmla="*/ 9 h 20"/>
                  <a:gd name="T22" fmla="*/ 3 w 15"/>
                  <a:gd name="T23" fmla="*/ 10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0">
                    <a:moveTo>
                      <a:pt x="5" y="19"/>
                    </a:moveTo>
                    <a:lnTo>
                      <a:pt x="3" y="17"/>
                    </a:lnTo>
                    <a:lnTo>
                      <a:pt x="8" y="20"/>
                    </a:lnTo>
                    <a:lnTo>
                      <a:pt x="15" y="6"/>
                    </a:lnTo>
                    <a:lnTo>
                      <a:pt x="10" y="2"/>
                    </a:lnTo>
                    <a:lnTo>
                      <a:pt x="8" y="0"/>
                    </a:lnTo>
                    <a:lnTo>
                      <a:pt x="10" y="2"/>
                    </a:lnTo>
                    <a:lnTo>
                      <a:pt x="5" y="2"/>
                    </a:lnTo>
                    <a:lnTo>
                      <a:pt x="2" y="6"/>
                    </a:lnTo>
                    <a:lnTo>
                      <a:pt x="0" y="13"/>
                    </a:lnTo>
                    <a:lnTo>
                      <a:pt x="3" y="17"/>
                    </a:lnTo>
                    <a:lnTo>
                      <a:pt x="5"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21" name="Freeform 326"/>
              <p:cNvSpPr>
                <a:spLocks/>
              </p:cNvSpPr>
              <p:nvPr/>
            </p:nvSpPr>
            <p:spPr bwMode="auto">
              <a:xfrm>
                <a:off x="2618" y="3268"/>
                <a:ext cx="7" cy="11"/>
              </a:xfrm>
              <a:custGeom>
                <a:avLst/>
                <a:gdLst>
                  <a:gd name="T0" fmla="*/ 1 w 15"/>
                  <a:gd name="T1" fmla="*/ 7 h 22"/>
                  <a:gd name="T2" fmla="*/ 2 w 15"/>
                  <a:gd name="T3" fmla="*/ 9 h 22"/>
                  <a:gd name="T4" fmla="*/ 6 w 15"/>
                  <a:gd name="T5" fmla="*/ 11 h 22"/>
                  <a:gd name="T6" fmla="*/ 7 w 15"/>
                  <a:gd name="T7" fmla="*/ 2 h 22"/>
                  <a:gd name="T8" fmla="*/ 4 w 15"/>
                  <a:gd name="T9" fmla="*/ 0 h 22"/>
                  <a:gd name="T10" fmla="*/ 6 w 15"/>
                  <a:gd name="T11" fmla="*/ 2 h 22"/>
                  <a:gd name="T12" fmla="*/ 4 w 15"/>
                  <a:gd name="T13" fmla="*/ 0 h 22"/>
                  <a:gd name="T14" fmla="*/ 2 w 15"/>
                  <a:gd name="T15" fmla="*/ 0 h 22"/>
                  <a:gd name="T16" fmla="*/ 0 w 15"/>
                  <a:gd name="T17" fmla="*/ 3 h 22"/>
                  <a:gd name="T18" fmla="*/ 1 w 15"/>
                  <a:gd name="T19" fmla="*/ 7 h 22"/>
                  <a:gd name="T20" fmla="*/ 2 w 15"/>
                  <a:gd name="T21" fmla="*/ 9 h 22"/>
                  <a:gd name="T22" fmla="*/ 1 w 15"/>
                  <a:gd name="T23" fmla="*/ 7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2">
                    <a:moveTo>
                      <a:pt x="2" y="14"/>
                    </a:moveTo>
                    <a:lnTo>
                      <a:pt x="5" y="18"/>
                    </a:lnTo>
                    <a:lnTo>
                      <a:pt x="12" y="22"/>
                    </a:lnTo>
                    <a:lnTo>
                      <a:pt x="15" y="3"/>
                    </a:lnTo>
                    <a:lnTo>
                      <a:pt x="9" y="0"/>
                    </a:lnTo>
                    <a:lnTo>
                      <a:pt x="12" y="3"/>
                    </a:lnTo>
                    <a:lnTo>
                      <a:pt x="9" y="0"/>
                    </a:lnTo>
                    <a:lnTo>
                      <a:pt x="4" y="0"/>
                    </a:lnTo>
                    <a:lnTo>
                      <a:pt x="0" y="5"/>
                    </a:lnTo>
                    <a:lnTo>
                      <a:pt x="2" y="13"/>
                    </a:lnTo>
                    <a:lnTo>
                      <a:pt x="5" y="18"/>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22" name="Freeform 327"/>
              <p:cNvSpPr>
                <a:spLocks/>
              </p:cNvSpPr>
              <p:nvPr/>
            </p:nvSpPr>
            <p:spPr bwMode="auto">
              <a:xfrm>
                <a:off x="2616" y="3264"/>
                <a:ext cx="8" cy="11"/>
              </a:xfrm>
              <a:custGeom>
                <a:avLst/>
                <a:gdLst>
                  <a:gd name="T0" fmla="*/ 2 w 15"/>
                  <a:gd name="T1" fmla="*/ 9 h 21"/>
                  <a:gd name="T2" fmla="*/ 1 w 15"/>
                  <a:gd name="T3" fmla="*/ 8 h 21"/>
                  <a:gd name="T4" fmla="*/ 3 w 15"/>
                  <a:gd name="T5" fmla="*/ 11 h 21"/>
                  <a:gd name="T6" fmla="*/ 8 w 15"/>
                  <a:gd name="T7" fmla="*/ 5 h 21"/>
                  <a:gd name="T8" fmla="*/ 6 w 15"/>
                  <a:gd name="T9" fmla="*/ 3 h 21"/>
                  <a:gd name="T10" fmla="*/ 5 w 15"/>
                  <a:gd name="T11" fmla="*/ 2 h 21"/>
                  <a:gd name="T12" fmla="*/ 6 w 15"/>
                  <a:gd name="T13" fmla="*/ 2 h 21"/>
                  <a:gd name="T14" fmla="*/ 4 w 15"/>
                  <a:gd name="T15" fmla="*/ 0 h 21"/>
                  <a:gd name="T16" fmla="*/ 1 w 15"/>
                  <a:gd name="T17" fmla="*/ 2 h 21"/>
                  <a:gd name="T18" fmla="*/ 0 w 15"/>
                  <a:gd name="T19" fmla="*/ 5 h 21"/>
                  <a:gd name="T20" fmla="*/ 1 w 15"/>
                  <a:gd name="T21" fmla="*/ 9 h 21"/>
                  <a:gd name="T22" fmla="*/ 2 w 15"/>
                  <a:gd name="T23" fmla="*/ 9 h 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1">
                    <a:moveTo>
                      <a:pt x="3" y="18"/>
                    </a:moveTo>
                    <a:lnTo>
                      <a:pt x="2" y="16"/>
                    </a:lnTo>
                    <a:lnTo>
                      <a:pt x="5" y="21"/>
                    </a:lnTo>
                    <a:lnTo>
                      <a:pt x="15" y="10"/>
                    </a:lnTo>
                    <a:lnTo>
                      <a:pt x="12" y="5"/>
                    </a:lnTo>
                    <a:lnTo>
                      <a:pt x="10" y="3"/>
                    </a:lnTo>
                    <a:lnTo>
                      <a:pt x="12" y="3"/>
                    </a:lnTo>
                    <a:lnTo>
                      <a:pt x="7" y="0"/>
                    </a:lnTo>
                    <a:lnTo>
                      <a:pt x="2" y="3"/>
                    </a:lnTo>
                    <a:lnTo>
                      <a:pt x="0" y="10"/>
                    </a:lnTo>
                    <a:lnTo>
                      <a:pt x="2" y="18"/>
                    </a:lnTo>
                    <a:lnTo>
                      <a:pt x="3"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23" name="Freeform 328"/>
              <p:cNvSpPr>
                <a:spLocks/>
              </p:cNvSpPr>
              <p:nvPr/>
            </p:nvSpPr>
            <p:spPr bwMode="auto">
              <a:xfrm>
                <a:off x="2613" y="3264"/>
                <a:ext cx="8" cy="9"/>
              </a:xfrm>
              <a:custGeom>
                <a:avLst/>
                <a:gdLst>
                  <a:gd name="T0" fmla="*/ 1 w 15"/>
                  <a:gd name="T1" fmla="*/ 6 h 18"/>
                  <a:gd name="T2" fmla="*/ 2 w 15"/>
                  <a:gd name="T3" fmla="*/ 7 h 18"/>
                  <a:gd name="T4" fmla="*/ 4 w 15"/>
                  <a:gd name="T5" fmla="*/ 9 h 18"/>
                  <a:gd name="T6" fmla="*/ 8 w 15"/>
                  <a:gd name="T7" fmla="*/ 2 h 18"/>
                  <a:gd name="T8" fmla="*/ 5 w 15"/>
                  <a:gd name="T9" fmla="*/ 0 h 18"/>
                  <a:gd name="T10" fmla="*/ 6 w 15"/>
                  <a:gd name="T11" fmla="*/ 1 h 18"/>
                  <a:gd name="T12" fmla="*/ 5 w 15"/>
                  <a:gd name="T13" fmla="*/ 0 h 18"/>
                  <a:gd name="T14" fmla="*/ 3 w 15"/>
                  <a:gd name="T15" fmla="*/ 0 h 18"/>
                  <a:gd name="T16" fmla="*/ 1 w 15"/>
                  <a:gd name="T17" fmla="*/ 2 h 18"/>
                  <a:gd name="T18" fmla="*/ 0 w 15"/>
                  <a:gd name="T19" fmla="*/ 5 h 18"/>
                  <a:gd name="T20" fmla="*/ 2 w 15"/>
                  <a:gd name="T21" fmla="*/ 7 h 18"/>
                  <a:gd name="T22" fmla="*/ 1 w 15"/>
                  <a:gd name="T23" fmla="*/ 6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18">
                    <a:moveTo>
                      <a:pt x="2" y="12"/>
                    </a:moveTo>
                    <a:lnTo>
                      <a:pt x="3" y="14"/>
                    </a:lnTo>
                    <a:lnTo>
                      <a:pt x="8" y="18"/>
                    </a:lnTo>
                    <a:lnTo>
                      <a:pt x="15" y="3"/>
                    </a:lnTo>
                    <a:lnTo>
                      <a:pt x="10" y="0"/>
                    </a:lnTo>
                    <a:lnTo>
                      <a:pt x="12" y="1"/>
                    </a:lnTo>
                    <a:lnTo>
                      <a:pt x="10" y="0"/>
                    </a:lnTo>
                    <a:lnTo>
                      <a:pt x="5" y="0"/>
                    </a:lnTo>
                    <a:lnTo>
                      <a:pt x="2" y="3"/>
                    </a:lnTo>
                    <a:lnTo>
                      <a:pt x="0" y="10"/>
                    </a:lnTo>
                    <a:lnTo>
                      <a:pt x="3" y="14"/>
                    </a:lnTo>
                    <a:lnTo>
                      <a:pt x="2"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24" name="Freeform 329"/>
              <p:cNvSpPr>
                <a:spLocks/>
              </p:cNvSpPr>
              <p:nvPr/>
            </p:nvSpPr>
            <p:spPr bwMode="auto">
              <a:xfrm>
                <a:off x="2613" y="3260"/>
                <a:ext cx="6" cy="11"/>
              </a:xfrm>
              <a:custGeom>
                <a:avLst/>
                <a:gdLst>
                  <a:gd name="T0" fmla="*/ 0 w 14"/>
                  <a:gd name="T1" fmla="*/ 7 h 21"/>
                  <a:gd name="T2" fmla="*/ 0 w 14"/>
                  <a:gd name="T3" fmla="*/ 7 h 21"/>
                  <a:gd name="T4" fmla="*/ 2 w 14"/>
                  <a:gd name="T5" fmla="*/ 11 h 21"/>
                  <a:gd name="T6" fmla="*/ 6 w 14"/>
                  <a:gd name="T7" fmla="*/ 5 h 21"/>
                  <a:gd name="T8" fmla="*/ 4 w 14"/>
                  <a:gd name="T9" fmla="*/ 2 h 21"/>
                  <a:gd name="T10" fmla="*/ 4 w 14"/>
                  <a:gd name="T11" fmla="*/ 2 h 21"/>
                  <a:gd name="T12" fmla="*/ 4 w 14"/>
                  <a:gd name="T13" fmla="*/ 2 h 21"/>
                  <a:gd name="T14" fmla="*/ 3 w 14"/>
                  <a:gd name="T15" fmla="*/ 0 h 21"/>
                  <a:gd name="T16" fmla="*/ 2 w 14"/>
                  <a:gd name="T17" fmla="*/ 1 h 21"/>
                  <a:gd name="T18" fmla="*/ 0 w 14"/>
                  <a:gd name="T19" fmla="*/ 4 h 21"/>
                  <a:gd name="T20" fmla="*/ 0 w 14"/>
                  <a:gd name="T21" fmla="*/ 7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21">
                    <a:moveTo>
                      <a:pt x="0" y="14"/>
                    </a:moveTo>
                    <a:lnTo>
                      <a:pt x="0" y="14"/>
                    </a:lnTo>
                    <a:lnTo>
                      <a:pt x="4" y="21"/>
                    </a:lnTo>
                    <a:lnTo>
                      <a:pt x="14" y="10"/>
                    </a:lnTo>
                    <a:lnTo>
                      <a:pt x="10" y="3"/>
                    </a:lnTo>
                    <a:lnTo>
                      <a:pt x="7" y="0"/>
                    </a:lnTo>
                    <a:lnTo>
                      <a:pt x="4" y="1"/>
                    </a:lnTo>
                    <a:lnTo>
                      <a:pt x="0" y="7"/>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25" name="Freeform 330"/>
              <p:cNvSpPr>
                <a:spLocks/>
              </p:cNvSpPr>
              <p:nvPr/>
            </p:nvSpPr>
            <p:spPr bwMode="auto">
              <a:xfrm>
                <a:off x="2610" y="3256"/>
                <a:ext cx="8" cy="11"/>
              </a:xfrm>
              <a:custGeom>
                <a:avLst/>
                <a:gdLst>
                  <a:gd name="T0" fmla="*/ 1 w 15"/>
                  <a:gd name="T1" fmla="*/ 9 h 22"/>
                  <a:gd name="T2" fmla="*/ 1 w 15"/>
                  <a:gd name="T3" fmla="*/ 9 h 22"/>
                  <a:gd name="T4" fmla="*/ 3 w 15"/>
                  <a:gd name="T5" fmla="*/ 11 h 22"/>
                  <a:gd name="T6" fmla="*/ 8 w 15"/>
                  <a:gd name="T7" fmla="*/ 6 h 22"/>
                  <a:gd name="T8" fmla="*/ 6 w 15"/>
                  <a:gd name="T9" fmla="*/ 3 h 22"/>
                  <a:gd name="T10" fmla="*/ 6 w 15"/>
                  <a:gd name="T11" fmla="*/ 3 h 22"/>
                  <a:gd name="T12" fmla="*/ 6 w 15"/>
                  <a:gd name="T13" fmla="*/ 2 h 22"/>
                  <a:gd name="T14" fmla="*/ 4 w 15"/>
                  <a:gd name="T15" fmla="*/ 0 h 22"/>
                  <a:gd name="T16" fmla="*/ 1 w 15"/>
                  <a:gd name="T17" fmla="*/ 2 h 22"/>
                  <a:gd name="T18" fmla="*/ 0 w 15"/>
                  <a:gd name="T19" fmla="*/ 6 h 22"/>
                  <a:gd name="T20" fmla="*/ 1 w 15"/>
                  <a:gd name="T21" fmla="*/ 9 h 22"/>
                  <a:gd name="T22" fmla="*/ 1 w 15"/>
                  <a:gd name="T23" fmla="*/ 9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2">
                    <a:moveTo>
                      <a:pt x="2" y="17"/>
                    </a:moveTo>
                    <a:lnTo>
                      <a:pt x="2" y="17"/>
                    </a:lnTo>
                    <a:lnTo>
                      <a:pt x="5" y="22"/>
                    </a:lnTo>
                    <a:lnTo>
                      <a:pt x="15" y="11"/>
                    </a:lnTo>
                    <a:lnTo>
                      <a:pt x="12" y="6"/>
                    </a:lnTo>
                    <a:lnTo>
                      <a:pt x="12" y="4"/>
                    </a:lnTo>
                    <a:lnTo>
                      <a:pt x="7" y="0"/>
                    </a:lnTo>
                    <a:lnTo>
                      <a:pt x="2" y="4"/>
                    </a:lnTo>
                    <a:lnTo>
                      <a:pt x="0" y="11"/>
                    </a:lnTo>
                    <a:lnTo>
                      <a:pt x="2" y="18"/>
                    </a:lnTo>
                    <a:lnTo>
                      <a:pt x="2"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26" name="Freeform 331"/>
              <p:cNvSpPr>
                <a:spLocks/>
              </p:cNvSpPr>
              <p:nvPr/>
            </p:nvSpPr>
            <p:spPr bwMode="auto">
              <a:xfrm>
                <a:off x="2608" y="3253"/>
                <a:ext cx="8" cy="11"/>
              </a:xfrm>
              <a:custGeom>
                <a:avLst/>
                <a:gdLst>
                  <a:gd name="T0" fmla="*/ 0 w 15"/>
                  <a:gd name="T1" fmla="*/ 7 h 22"/>
                  <a:gd name="T2" fmla="*/ 1 w 15"/>
                  <a:gd name="T3" fmla="*/ 8 h 22"/>
                  <a:gd name="T4" fmla="*/ 3 w 15"/>
                  <a:gd name="T5" fmla="*/ 11 h 22"/>
                  <a:gd name="T6" fmla="*/ 8 w 15"/>
                  <a:gd name="T7" fmla="*/ 6 h 22"/>
                  <a:gd name="T8" fmla="*/ 6 w 15"/>
                  <a:gd name="T9" fmla="*/ 3 h 22"/>
                  <a:gd name="T10" fmla="*/ 7 w 15"/>
                  <a:gd name="T11" fmla="*/ 4 h 22"/>
                  <a:gd name="T12" fmla="*/ 6 w 15"/>
                  <a:gd name="T13" fmla="*/ 2 h 22"/>
                  <a:gd name="T14" fmla="*/ 4 w 15"/>
                  <a:gd name="T15" fmla="*/ 0 h 22"/>
                  <a:gd name="T16" fmla="*/ 1 w 15"/>
                  <a:gd name="T17" fmla="*/ 2 h 22"/>
                  <a:gd name="T18" fmla="*/ 0 w 15"/>
                  <a:gd name="T19" fmla="*/ 6 h 22"/>
                  <a:gd name="T20" fmla="*/ 1 w 15"/>
                  <a:gd name="T21" fmla="*/ 9 h 22"/>
                  <a:gd name="T22" fmla="*/ 0 w 15"/>
                  <a:gd name="T23" fmla="*/ 7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2">
                    <a:moveTo>
                      <a:pt x="0" y="14"/>
                    </a:moveTo>
                    <a:lnTo>
                      <a:pt x="2" y="16"/>
                    </a:lnTo>
                    <a:lnTo>
                      <a:pt x="5" y="22"/>
                    </a:lnTo>
                    <a:lnTo>
                      <a:pt x="15" y="11"/>
                    </a:lnTo>
                    <a:lnTo>
                      <a:pt x="12" y="5"/>
                    </a:lnTo>
                    <a:lnTo>
                      <a:pt x="13" y="7"/>
                    </a:lnTo>
                    <a:lnTo>
                      <a:pt x="12" y="4"/>
                    </a:lnTo>
                    <a:lnTo>
                      <a:pt x="7" y="0"/>
                    </a:lnTo>
                    <a:lnTo>
                      <a:pt x="2" y="4"/>
                    </a:lnTo>
                    <a:lnTo>
                      <a:pt x="0" y="11"/>
                    </a:lnTo>
                    <a:lnTo>
                      <a:pt x="2" y="18"/>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27" name="Freeform 332"/>
              <p:cNvSpPr>
                <a:spLocks/>
              </p:cNvSpPr>
              <p:nvPr/>
            </p:nvSpPr>
            <p:spPr bwMode="auto">
              <a:xfrm>
                <a:off x="2608" y="3251"/>
                <a:ext cx="7" cy="10"/>
              </a:xfrm>
              <a:custGeom>
                <a:avLst/>
                <a:gdLst>
                  <a:gd name="T0" fmla="*/ 0 w 15"/>
                  <a:gd name="T1" fmla="*/ 7 h 20"/>
                  <a:gd name="T2" fmla="*/ 0 w 15"/>
                  <a:gd name="T3" fmla="*/ 7 h 20"/>
                  <a:gd name="T4" fmla="*/ 1 w 15"/>
                  <a:gd name="T5" fmla="*/ 10 h 20"/>
                  <a:gd name="T6" fmla="*/ 7 w 15"/>
                  <a:gd name="T7" fmla="*/ 7 h 20"/>
                  <a:gd name="T8" fmla="*/ 7 w 15"/>
                  <a:gd name="T9" fmla="*/ 3 h 20"/>
                  <a:gd name="T10" fmla="*/ 7 w 15"/>
                  <a:gd name="T11" fmla="*/ 3 h 20"/>
                  <a:gd name="T12" fmla="*/ 7 w 15"/>
                  <a:gd name="T13" fmla="*/ 4 h 20"/>
                  <a:gd name="T14" fmla="*/ 5 w 15"/>
                  <a:gd name="T15" fmla="*/ 1 h 20"/>
                  <a:gd name="T16" fmla="*/ 2 w 15"/>
                  <a:gd name="T17" fmla="*/ 0 h 20"/>
                  <a:gd name="T18" fmla="*/ 1 w 15"/>
                  <a:gd name="T19" fmla="*/ 2 h 20"/>
                  <a:gd name="T20" fmla="*/ 0 w 15"/>
                  <a:gd name="T21" fmla="*/ 6 h 20"/>
                  <a:gd name="T22" fmla="*/ 0 w 15"/>
                  <a:gd name="T23" fmla="*/ 7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0">
                    <a:moveTo>
                      <a:pt x="0" y="13"/>
                    </a:moveTo>
                    <a:lnTo>
                      <a:pt x="0" y="13"/>
                    </a:lnTo>
                    <a:lnTo>
                      <a:pt x="2" y="20"/>
                    </a:lnTo>
                    <a:lnTo>
                      <a:pt x="15" y="13"/>
                    </a:lnTo>
                    <a:lnTo>
                      <a:pt x="14" y="6"/>
                    </a:lnTo>
                    <a:lnTo>
                      <a:pt x="14" y="8"/>
                    </a:lnTo>
                    <a:lnTo>
                      <a:pt x="10" y="2"/>
                    </a:lnTo>
                    <a:lnTo>
                      <a:pt x="5" y="0"/>
                    </a:lnTo>
                    <a:lnTo>
                      <a:pt x="2" y="4"/>
                    </a:lnTo>
                    <a:lnTo>
                      <a:pt x="0" y="11"/>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28" name="Freeform 333"/>
              <p:cNvSpPr>
                <a:spLocks/>
              </p:cNvSpPr>
              <p:nvPr/>
            </p:nvSpPr>
            <p:spPr bwMode="auto">
              <a:xfrm>
                <a:off x="2607" y="3247"/>
                <a:ext cx="7" cy="10"/>
              </a:xfrm>
              <a:custGeom>
                <a:avLst/>
                <a:gdLst>
                  <a:gd name="T0" fmla="*/ 0 w 15"/>
                  <a:gd name="T1" fmla="*/ 7 h 20"/>
                  <a:gd name="T2" fmla="*/ 0 w 15"/>
                  <a:gd name="T3" fmla="*/ 7 h 20"/>
                  <a:gd name="T4" fmla="*/ 0 w 15"/>
                  <a:gd name="T5" fmla="*/ 10 h 20"/>
                  <a:gd name="T6" fmla="*/ 7 w 15"/>
                  <a:gd name="T7" fmla="*/ 7 h 20"/>
                  <a:gd name="T8" fmla="*/ 6 w 15"/>
                  <a:gd name="T9" fmla="*/ 3 h 20"/>
                  <a:gd name="T10" fmla="*/ 6 w 15"/>
                  <a:gd name="T11" fmla="*/ 3 h 20"/>
                  <a:gd name="T12" fmla="*/ 6 w 15"/>
                  <a:gd name="T13" fmla="*/ 4 h 20"/>
                  <a:gd name="T14" fmla="*/ 5 w 15"/>
                  <a:gd name="T15" fmla="*/ 1 h 20"/>
                  <a:gd name="T16" fmla="*/ 2 w 15"/>
                  <a:gd name="T17" fmla="*/ 0 h 20"/>
                  <a:gd name="T18" fmla="*/ 0 w 15"/>
                  <a:gd name="T19" fmla="*/ 2 h 20"/>
                  <a:gd name="T20" fmla="*/ 0 w 15"/>
                  <a:gd name="T21" fmla="*/ 6 h 20"/>
                  <a:gd name="T22" fmla="*/ 0 w 15"/>
                  <a:gd name="T23" fmla="*/ 7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0">
                    <a:moveTo>
                      <a:pt x="0" y="13"/>
                    </a:moveTo>
                    <a:lnTo>
                      <a:pt x="0" y="13"/>
                    </a:lnTo>
                    <a:lnTo>
                      <a:pt x="1" y="20"/>
                    </a:lnTo>
                    <a:lnTo>
                      <a:pt x="15" y="13"/>
                    </a:lnTo>
                    <a:lnTo>
                      <a:pt x="13" y="6"/>
                    </a:lnTo>
                    <a:lnTo>
                      <a:pt x="13" y="7"/>
                    </a:lnTo>
                    <a:lnTo>
                      <a:pt x="10" y="2"/>
                    </a:lnTo>
                    <a:lnTo>
                      <a:pt x="5" y="0"/>
                    </a:lnTo>
                    <a:lnTo>
                      <a:pt x="1" y="4"/>
                    </a:lnTo>
                    <a:lnTo>
                      <a:pt x="0" y="11"/>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29" name="Freeform 334"/>
              <p:cNvSpPr>
                <a:spLocks/>
              </p:cNvSpPr>
              <p:nvPr/>
            </p:nvSpPr>
            <p:spPr bwMode="auto">
              <a:xfrm>
                <a:off x="2606" y="3244"/>
                <a:ext cx="7" cy="9"/>
              </a:xfrm>
              <a:custGeom>
                <a:avLst/>
                <a:gdLst>
                  <a:gd name="T0" fmla="*/ 0 w 15"/>
                  <a:gd name="T1" fmla="*/ 4 h 20"/>
                  <a:gd name="T2" fmla="*/ 0 w 15"/>
                  <a:gd name="T3" fmla="*/ 6 h 20"/>
                  <a:gd name="T4" fmla="*/ 1 w 15"/>
                  <a:gd name="T5" fmla="*/ 9 h 20"/>
                  <a:gd name="T6" fmla="*/ 7 w 15"/>
                  <a:gd name="T7" fmla="*/ 6 h 20"/>
                  <a:gd name="T8" fmla="*/ 6 w 15"/>
                  <a:gd name="T9" fmla="*/ 2 h 20"/>
                  <a:gd name="T10" fmla="*/ 6 w 15"/>
                  <a:gd name="T11" fmla="*/ 4 h 20"/>
                  <a:gd name="T12" fmla="*/ 6 w 15"/>
                  <a:gd name="T13" fmla="*/ 3 h 20"/>
                  <a:gd name="T14" fmla="*/ 5 w 15"/>
                  <a:gd name="T15" fmla="*/ 1 h 20"/>
                  <a:gd name="T16" fmla="*/ 2 w 15"/>
                  <a:gd name="T17" fmla="*/ 0 h 20"/>
                  <a:gd name="T18" fmla="*/ 1 w 15"/>
                  <a:gd name="T19" fmla="*/ 2 h 20"/>
                  <a:gd name="T20" fmla="*/ 0 w 15"/>
                  <a:gd name="T21" fmla="*/ 5 h 20"/>
                  <a:gd name="T22" fmla="*/ 0 w 15"/>
                  <a:gd name="T23" fmla="*/ 4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0">
                    <a:moveTo>
                      <a:pt x="0" y="9"/>
                    </a:moveTo>
                    <a:lnTo>
                      <a:pt x="0" y="13"/>
                    </a:lnTo>
                    <a:lnTo>
                      <a:pt x="2" y="20"/>
                    </a:lnTo>
                    <a:lnTo>
                      <a:pt x="15" y="13"/>
                    </a:lnTo>
                    <a:lnTo>
                      <a:pt x="13" y="5"/>
                    </a:lnTo>
                    <a:lnTo>
                      <a:pt x="13" y="9"/>
                    </a:lnTo>
                    <a:lnTo>
                      <a:pt x="13" y="7"/>
                    </a:lnTo>
                    <a:lnTo>
                      <a:pt x="10" y="2"/>
                    </a:lnTo>
                    <a:lnTo>
                      <a:pt x="5" y="0"/>
                    </a:lnTo>
                    <a:lnTo>
                      <a:pt x="2" y="4"/>
                    </a:lnTo>
                    <a:lnTo>
                      <a:pt x="0" y="11"/>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30" name="Freeform 335"/>
              <p:cNvSpPr>
                <a:spLocks/>
              </p:cNvSpPr>
              <p:nvPr/>
            </p:nvSpPr>
            <p:spPr bwMode="auto">
              <a:xfrm>
                <a:off x="2606" y="3244"/>
                <a:ext cx="7" cy="4"/>
              </a:xfrm>
              <a:custGeom>
                <a:avLst/>
                <a:gdLst>
                  <a:gd name="T0" fmla="*/ 4 w 13"/>
                  <a:gd name="T1" fmla="*/ 0 h 7"/>
                  <a:gd name="T2" fmla="*/ 0 w 13"/>
                  <a:gd name="T3" fmla="*/ 0 h 7"/>
                  <a:gd name="T4" fmla="*/ 0 w 13"/>
                  <a:gd name="T5" fmla="*/ 4 h 7"/>
                  <a:gd name="T6" fmla="*/ 7 w 13"/>
                  <a:gd name="T7" fmla="*/ 4 h 7"/>
                  <a:gd name="T8" fmla="*/ 7 w 13"/>
                  <a:gd name="T9" fmla="*/ 0 h 7"/>
                  <a:gd name="T10" fmla="*/ 4 w 13"/>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7">
                    <a:moveTo>
                      <a:pt x="7" y="0"/>
                    </a:moveTo>
                    <a:lnTo>
                      <a:pt x="0" y="0"/>
                    </a:lnTo>
                    <a:lnTo>
                      <a:pt x="0" y="7"/>
                    </a:lnTo>
                    <a:lnTo>
                      <a:pt x="13" y="7"/>
                    </a:lnTo>
                    <a:lnTo>
                      <a:pt x="13" y="0"/>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31" name="Freeform 336"/>
              <p:cNvSpPr>
                <a:spLocks/>
              </p:cNvSpPr>
              <p:nvPr/>
            </p:nvSpPr>
            <p:spPr bwMode="auto">
              <a:xfrm>
                <a:off x="2606" y="3240"/>
                <a:ext cx="7" cy="4"/>
              </a:xfrm>
              <a:custGeom>
                <a:avLst/>
                <a:gdLst>
                  <a:gd name="T0" fmla="*/ 7 w 13"/>
                  <a:gd name="T1" fmla="*/ 4 h 9"/>
                  <a:gd name="T2" fmla="*/ 6 w 13"/>
                  <a:gd name="T3" fmla="*/ 1 h 9"/>
                  <a:gd name="T4" fmla="*/ 4 w 13"/>
                  <a:gd name="T5" fmla="*/ 0 h 9"/>
                  <a:gd name="T6" fmla="*/ 1 w 13"/>
                  <a:gd name="T7" fmla="*/ 1 h 9"/>
                  <a:gd name="T8" fmla="*/ 0 w 13"/>
                  <a:gd name="T9" fmla="*/ 4 h 9"/>
                  <a:gd name="T10" fmla="*/ 7 w 13"/>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
                    <a:moveTo>
                      <a:pt x="13" y="9"/>
                    </a:moveTo>
                    <a:lnTo>
                      <a:pt x="12" y="3"/>
                    </a:lnTo>
                    <a:lnTo>
                      <a:pt x="7" y="0"/>
                    </a:lnTo>
                    <a:lnTo>
                      <a:pt x="2" y="3"/>
                    </a:lnTo>
                    <a:lnTo>
                      <a:pt x="0" y="9"/>
                    </a:lnTo>
                    <a:lnTo>
                      <a:pt x="13"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32" name="Freeform 337"/>
              <p:cNvSpPr>
                <a:spLocks/>
              </p:cNvSpPr>
              <p:nvPr/>
            </p:nvSpPr>
            <p:spPr bwMode="auto">
              <a:xfrm>
                <a:off x="2672" y="3205"/>
                <a:ext cx="3" cy="9"/>
              </a:xfrm>
              <a:custGeom>
                <a:avLst/>
                <a:gdLst>
                  <a:gd name="T0" fmla="*/ 3 w 7"/>
                  <a:gd name="T1" fmla="*/ 0 h 18"/>
                  <a:gd name="T2" fmla="*/ 1 w 7"/>
                  <a:gd name="T3" fmla="*/ 2 h 18"/>
                  <a:gd name="T4" fmla="*/ 0 w 7"/>
                  <a:gd name="T5" fmla="*/ 5 h 18"/>
                  <a:gd name="T6" fmla="*/ 1 w 7"/>
                  <a:gd name="T7" fmla="*/ 8 h 18"/>
                  <a:gd name="T8" fmla="*/ 3 w 7"/>
                  <a:gd name="T9" fmla="*/ 9 h 18"/>
                  <a:gd name="T10" fmla="*/ 3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7" y="0"/>
                    </a:moveTo>
                    <a:lnTo>
                      <a:pt x="2" y="4"/>
                    </a:lnTo>
                    <a:lnTo>
                      <a:pt x="0" y="9"/>
                    </a:lnTo>
                    <a:lnTo>
                      <a:pt x="2" y="15"/>
                    </a:lnTo>
                    <a:lnTo>
                      <a:pt x="7" y="18"/>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33" name="Freeform 338"/>
              <p:cNvSpPr>
                <a:spLocks/>
              </p:cNvSpPr>
              <p:nvPr/>
            </p:nvSpPr>
            <p:spPr bwMode="auto">
              <a:xfrm>
                <a:off x="2675" y="3205"/>
                <a:ext cx="10" cy="9"/>
              </a:xfrm>
              <a:custGeom>
                <a:avLst/>
                <a:gdLst>
                  <a:gd name="T0" fmla="*/ 6 w 18"/>
                  <a:gd name="T1" fmla="*/ 0 h 18"/>
                  <a:gd name="T2" fmla="*/ 6 w 18"/>
                  <a:gd name="T3" fmla="*/ 0 h 18"/>
                  <a:gd name="T4" fmla="*/ 0 w 18"/>
                  <a:gd name="T5" fmla="*/ 0 h 18"/>
                  <a:gd name="T6" fmla="*/ 0 w 18"/>
                  <a:gd name="T7" fmla="*/ 9 h 18"/>
                  <a:gd name="T8" fmla="*/ 6 w 18"/>
                  <a:gd name="T9" fmla="*/ 9 h 18"/>
                  <a:gd name="T10" fmla="*/ 6 w 18"/>
                  <a:gd name="T11" fmla="*/ 9 h 18"/>
                  <a:gd name="T12" fmla="*/ 6 w 18"/>
                  <a:gd name="T13" fmla="*/ 9 h 18"/>
                  <a:gd name="T14" fmla="*/ 9 w 18"/>
                  <a:gd name="T15" fmla="*/ 8 h 18"/>
                  <a:gd name="T16" fmla="*/ 10 w 18"/>
                  <a:gd name="T17" fmla="*/ 5 h 18"/>
                  <a:gd name="T18" fmla="*/ 9 w 18"/>
                  <a:gd name="T19" fmla="*/ 2 h 18"/>
                  <a:gd name="T20" fmla="*/ 6 w 18"/>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 h="18">
                    <a:moveTo>
                      <a:pt x="11" y="0"/>
                    </a:moveTo>
                    <a:lnTo>
                      <a:pt x="11" y="0"/>
                    </a:lnTo>
                    <a:lnTo>
                      <a:pt x="0" y="0"/>
                    </a:lnTo>
                    <a:lnTo>
                      <a:pt x="0" y="18"/>
                    </a:lnTo>
                    <a:lnTo>
                      <a:pt x="11" y="18"/>
                    </a:lnTo>
                    <a:lnTo>
                      <a:pt x="16" y="15"/>
                    </a:lnTo>
                    <a:lnTo>
                      <a:pt x="18" y="9"/>
                    </a:lnTo>
                    <a:lnTo>
                      <a:pt x="16" y="4"/>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34" name="Freeform 339"/>
              <p:cNvSpPr>
                <a:spLocks/>
              </p:cNvSpPr>
              <p:nvPr/>
            </p:nvSpPr>
            <p:spPr bwMode="auto">
              <a:xfrm>
                <a:off x="2681" y="3205"/>
                <a:ext cx="7" cy="9"/>
              </a:xfrm>
              <a:custGeom>
                <a:avLst/>
                <a:gdLst>
                  <a:gd name="T0" fmla="*/ 4 w 14"/>
                  <a:gd name="T1" fmla="*/ 0 h 18"/>
                  <a:gd name="T2" fmla="*/ 4 w 14"/>
                  <a:gd name="T3" fmla="*/ 0 h 18"/>
                  <a:gd name="T4" fmla="*/ 0 w 14"/>
                  <a:gd name="T5" fmla="*/ 0 h 18"/>
                  <a:gd name="T6" fmla="*/ 0 w 14"/>
                  <a:gd name="T7" fmla="*/ 9 h 18"/>
                  <a:gd name="T8" fmla="*/ 4 w 14"/>
                  <a:gd name="T9" fmla="*/ 9 h 18"/>
                  <a:gd name="T10" fmla="*/ 4 w 14"/>
                  <a:gd name="T11" fmla="*/ 9 h 18"/>
                  <a:gd name="T12" fmla="*/ 4 w 14"/>
                  <a:gd name="T13" fmla="*/ 9 h 18"/>
                  <a:gd name="T14" fmla="*/ 6 w 14"/>
                  <a:gd name="T15" fmla="*/ 8 h 18"/>
                  <a:gd name="T16" fmla="*/ 7 w 14"/>
                  <a:gd name="T17" fmla="*/ 5 h 18"/>
                  <a:gd name="T18" fmla="*/ 6 w 14"/>
                  <a:gd name="T19" fmla="*/ 2 h 18"/>
                  <a:gd name="T20" fmla="*/ 4 w 14"/>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18">
                    <a:moveTo>
                      <a:pt x="7" y="0"/>
                    </a:moveTo>
                    <a:lnTo>
                      <a:pt x="7" y="0"/>
                    </a:lnTo>
                    <a:lnTo>
                      <a:pt x="0" y="0"/>
                    </a:lnTo>
                    <a:lnTo>
                      <a:pt x="0" y="18"/>
                    </a:lnTo>
                    <a:lnTo>
                      <a:pt x="7" y="18"/>
                    </a:lnTo>
                    <a:lnTo>
                      <a:pt x="12" y="15"/>
                    </a:lnTo>
                    <a:lnTo>
                      <a:pt x="14" y="9"/>
                    </a:lnTo>
                    <a:lnTo>
                      <a:pt x="12" y="4"/>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35" name="Freeform 340"/>
              <p:cNvSpPr>
                <a:spLocks/>
              </p:cNvSpPr>
              <p:nvPr/>
            </p:nvSpPr>
            <p:spPr bwMode="auto">
              <a:xfrm>
                <a:off x="2685" y="3205"/>
                <a:ext cx="6" cy="9"/>
              </a:xfrm>
              <a:custGeom>
                <a:avLst/>
                <a:gdLst>
                  <a:gd name="T0" fmla="*/ 3 w 13"/>
                  <a:gd name="T1" fmla="*/ 0 h 18"/>
                  <a:gd name="T2" fmla="*/ 3 w 13"/>
                  <a:gd name="T3" fmla="*/ 0 h 18"/>
                  <a:gd name="T4" fmla="*/ 0 w 13"/>
                  <a:gd name="T5" fmla="*/ 0 h 18"/>
                  <a:gd name="T6" fmla="*/ 0 w 13"/>
                  <a:gd name="T7" fmla="*/ 9 h 18"/>
                  <a:gd name="T8" fmla="*/ 3 w 13"/>
                  <a:gd name="T9" fmla="*/ 9 h 18"/>
                  <a:gd name="T10" fmla="*/ 3 w 13"/>
                  <a:gd name="T11" fmla="*/ 9 h 18"/>
                  <a:gd name="T12" fmla="*/ 3 w 13"/>
                  <a:gd name="T13" fmla="*/ 9 h 18"/>
                  <a:gd name="T14" fmla="*/ 6 w 13"/>
                  <a:gd name="T15" fmla="*/ 8 h 18"/>
                  <a:gd name="T16" fmla="*/ 6 w 13"/>
                  <a:gd name="T17" fmla="*/ 5 h 18"/>
                  <a:gd name="T18" fmla="*/ 6 w 13"/>
                  <a:gd name="T19" fmla="*/ 2 h 18"/>
                  <a:gd name="T20" fmla="*/ 3 w 13"/>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8">
                    <a:moveTo>
                      <a:pt x="7" y="0"/>
                    </a:moveTo>
                    <a:lnTo>
                      <a:pt x="7" y="0"/>
                    </a:lnTo>
                    <a:lnTo>
                      <a:pt x="0" y="0"/>
                    </a:lnTo>
                    <a:lnTo>
                      <a:pt x="0" y="18"/>
                    </a:lnTo>
                    <a:lnTo>
                      <a:pt x="7" y="18"/>
                    </a:lnTo>
                    <a:lnTo>
                      <a:pt x="12" y="15"/>
                    </a:lnTo>
                    <a:lnTo>
                      <a:pt x="13" y="9"/>
                    </a:lnTo>
                    <a:lnTo>
                      <a:pt x="12" y="4"/>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36" name="Freeform 341"/>
              <p:cNvSpPr>
                <a:spLocks/>
              </p:cNvSpPr>
              <p:nvPr/>
            </p:nvSpPr>
            <p:spPr bwMode="auto">
              <a:xfrm>
                <a:off x="2688" y="3205"/>
                <a:ext cx="7" cy="9"/>
              </a:xfrm>
              <a:custGeom>
                <a:avLst/>
                <a:gdLst>
                  <a:gd name="T0" fmla="*/ 4 w 15"/>
                  <a:gd name="T1" fmla="*/ 0 h 18"/>
                  <a:gd name="T2" fmla="*/ 4 w 15"/>
                  <a:gd name="T3" fmla="*/ 0 h 18"/>
                  <a:gd name="T4" fmla="*/ 0 w 15"/>
                  <a:gd name="T5" fmla="*/ 0 h 18"/>
                  <a:gd name="T6" fmla="*/ 0 w 15"/>
                  <a:gd name="T7" fmla="*/ 9 h 18"/>
                  <a:gd name="T8" fmla="*/ 4 w 15"/>
                  <a:gd name="T9" fmla="*/ 9 h 18"/>
                  <a:gd name="T10" fmla="*/ 4 w 15"/>
                  <a:gd name="T11" fmla="*/ 9 h 18"/>
                  <a:gd name="T12" fmla="*/ 4 w 15"/>
                  <a:gd name="T13" fmla="*/ 9 h 18"/>
                  <a:gd name="T14" fmla="*/ 6 w 15"/>
                  <a:gd name="T15" fmla="*/ 8 h 18"/>
                  <a:gd name="T16" fmla="*/ 7 w 15"/>
                  <a:gd name="T17" fmla="*/ 5 h 18"/>
                  <a:gd name="T18" fmla="*/ 6 w 15"/>
                  <a:gd name="T19" fmla="*/ 2 h 18"/>
                  <a:gd name="T20" fmla="*/ 4 w 15"/>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18">
                    <a:moveTo>
                      <a:pt x="8" y="0"/>
                    </a:moveTo>
                    <a:lnTo>
                      <a:pt x="8" y="0"/>
                    </a:lnTo>
                    <a:lnTo>
                      <a:pt x="0" y="0"/>
                    </a:lnTo>
                    <a:lnTo>
                      <a:pt x="0" y="18"/>
                    </a:lnTo>
                    <a:lnTo>
                      <a:pt x="8" y="18"/>
                    </a:lnTo>
                    <a:lnTo>
                      <a:pt x="13" y="15"/>
                    </a:lnTo>
                    <a:lnTo>
                      <a:pt x="15" y="9"/>
                    </a:lnTo>
                    <a:lnTo>
                      <a:pt x="13" y="4"/>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37" name="Freeform 342"/>
              <p:cNvSpPr>
                <a:spLocks/>
              </p:cNvSpPr>
              <p:nvPr/>
            </p:nvSpPr>
            <p:spPr bwMode="auto">
              <a:xfrm>
                <a:off x="2692" y="3205"/>
                <a:ext cx="7" cy="9"/>
              </a:xfrm>
              <a:custGeom>
                <a:avLst/>
                <a:gdLst>
                  <a:gd name="T0" fmla="*/ 4 w 13"/>
                  <a:gd name="T1" fmla="*/ 0 h 18"/>
                  <a:gd name="T2" fmla="*/ 4 w 13"/>
                  <a:gd name="T3" fmla="*/ 0 h 18"/>
                  <a:gd name="T4" fmla="*/ 0 w 13"/>
                  <a:gd name="T5" fmla="*/ 0 h 18"/>
                  <a:gd name="T6" fmla="*/ 0 w 13"/>
                  <a:gd name="T7" fmla="*/ 9 h 18"/>
                  <a:gd name="T8" fmla="*/ 4 w 13"/>
                  <a:gd name="T9" fmla="*/ 9 h 18"/>
                  <a:gd name="T10" fmla="*/ 4 w 13"/>
                  <a:gd name="T11" fmla="*/ 9 h 18"/>
                  <a:gd name="T12" fmla="*/ 4 w 13"/>
                  <a:gd name="T13" fmla="*/ 9 h 18"/>
                  <a:gd name="T14" fmla="*/ 6 w 13"/>
                  <a:gd name="T15" fmla="*/ 8 h 18"/>
                  <a:gd name="T16" fmla="*/ 7 w 13"/>
                  <a:gd name="T17" fmla="*/ 5 h 18"/>
                  <a:gd name="T18" fmla="*/ 6 w 13"/>
                  <a:gd name="T19" fmla="*/ 2 h 18"/>
                  <a:gd name="T20" fmla="*/ 4 w 13"/>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8">
                    <a:moveTo>
                      <a:pt x="7" y="0"/>
                    </a:moveTo>
                    <a:lnTo>
                      <a:pt x="7" y="0"/>
                    </a:lnTo>
                    <a:lnTo>
                      <a:pt x="0" y="0"/>
                    </a:lnTo>
                    <a:lnTo>
                      <a:pt x="0" y="18"/>
                    </a:lnTo>
                    <a:lnTo>
                      <a:pt x="7" y="18"/>
                    </a:lnTo>
                    <a:lnTo>
                      <a:pt x="12" y="15"/>
                    </a:lnTo>
                    <a:lnTo>
                      <a:pt x="13" y="9"/>
                    </a:lnTo>
                    <a:lnTo>
                      <a:pt x="12" y="4"/>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38" name="Freeform 343"/>
              <p:cNvSpPr>
                <a:spLocks/>
              </p:cNvSpPr>
              <p:nvPr/>
            </p:nvSpPr>
            <p:spPr bwMode="auto">
              <a:xfrm>
                <a:off x="2695" y="3205"/>
                <a:ext cx="7" cy="9"/>
              </a:xfrm>
              <a:custGeom>
                <a:avLst/>
                <a:gdLst>
                  <a:gd name="T0" fmla="*/ 3 w 13"/>
                  <a:gd name="T1" fmla="*/ 0 h 18"/>
                  <a:gd name="T2" fmla="*/ 3 w 13"/>
                  <a:gd name="T3" fmla="*/ 0 h 18"/>
                  <a:gd name="T4" fmla="*/ 0 w 13"/>
                  <a:gd name="T5" fmla="*/ 0 h 18"/>
                  <a:gd name="T6" fmla="*/ 0 w 13"/>
                  <a:gd name="T7" fmla="*/ 9 h 18"/>
                  <a:gd name="T8" fmla="*/ 3 w 13"/>
                  <a:gd name="T9" fmla="*/ 9 h 18"/>
                  <a:gd name="T10" fmla="*/ 3 w 13"/>
                  <a:gd name="T11" fmla="*/ 9 h 18"/>
                  <a:gd name="T12" fmla="*/ 3 w 13"/>
                  <a:gd name="T13" fmla="*/ 9 h 18"/>
                  <a:gd name="T14" fmla="*/ 6 w 13"/>
                  <a:gd name="T15" fmla="*/ 8 h 18"/>
                  <a:gd name="T16" fmla="*/ 7 w 13"/>
                  <a:gd name="T17" fmla="*/ 5 h 18"/>
                  <a:gd name="T18" fmla="*/ 6 w 13"/>
                  <a:gd name="T19" fmla="*/ 2 h 18"/>
                  <a:gd name="T20" fmla="*/ 3 w 13"/>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8">
                    <a:moveTo>
                      <a:pt x="6" y="0"/>
                    </a:moveTo>
                    <a:lnTo>
                      <a:pt x="6" y="0"/>
                    </a:lnTo>
                    <a:lnTo>
                      <a:pt x="0" y="0"/>
                    </a:lnTo>
                    <a:lnTo>
                      <a:pt x="0" y="18"/>
                    </a:lnTo>
                    <a:lnTo>
                      <a:pt x="6" y="18"/>
                    </a:lnTo>
                    <a:lnTo>
                      <a:pt x="11" y="15"/>
                    </a:lnTo>
                    <a:lnTo>
                      <a:pt x="13" y="9"/>
                    </a:lnTo>
                    <a:lnTo>
                      <a:pt x="11" y="4"/>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39" name="Freeform 344"/>
              <p:cNvSpPr>
                <a:spLocks/>
              </p:cNvSpPr>
              <p:nvPr/>
            </p:nvSpPr>
            <p:spPr bwMode="auto">
              <a:xfrm>
                <a:off x="2699" y="3205"/>
                <a:ext cx="6" cy="9"/>
              </a:xfrm>
              <a:custGeom>
                <a:avLst/>
                <a:gdLst>
                  <a:gd name="T0" fmla="*/ 3 w 14"/>
                  <a:gd name="T1" fmla="*/ 0 h 18"/>
                  <a:gd name="T2" fmla="*/ 3 w 14"/>
                  <a:gd name="T3" fmla="*/ 0 h 18"/>
                  <a:gd name="T4" fmla="*/ 0 w 14"/>
                  <a:gd name="T5" fmla="*/ 0 h 18"/>
                  <a:gd name="T6" fmla="*/ 0 w 14"/>
                  <a:gd name="T7" fmla="*/ 9 h 18"/>
                  <a:gd name="T8" fmla="*/ 3 w 14"/>
                  <a:gd name="T9" fmla="*/ 9 h 18"/>
                  <a:gd name="T10" fmla="*/ 3 w 14"/>
                  <a:gd name="T11" fmla="*/ 9 h 18"/>
                  <a:gd name="T12" fmla="*/ 3 w 14"/>
                  <a:gd name="T13" fmla="*/ 9 h 18"/>
                  <a:gd name="T14" fmla="*/ 5 w 14"/>
                  <a:gd name="T15" fmla="*/ 8 h 18"/>
                  <a:gd name="T16" fmla="*/ 6 w 14"/>
                  <a:gd name="T17" fmla="*/ 5 h 18"/>
                  <a:gd name="T18" fmla="*/ 5 w 14"/>
                  <a:gd name="T19" fmla="*/ 2 h 18"/>
                  <a:gd name="T20" fmla="*/ 3 w 14"/>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18">
                    <a:moveTo>
                      <a:pt x="7" y="0"/>
                    </a:moveTo>
                    <a:lnTo>
                      <a:pt x="7" y="0"/>
                    </a:lnTo>
                    <a:lnTo>
                      <a:pt x="0" y="0"/>
                    </a:lnTo>
                    <a:lnTo>
                      <a:pt x="0" y="18"/>
                    </a:lnTo>
                    <a:lnTo>
                      <a:pt x="7" y="18"/>
                    </a:lnTo>
                    <a:lnTo>
                      <a:pt x="12" y="15"/>
                    </a:lnTo>
                    <a:lnTo>
                      <a:pt x="14" y="9"/>
                    </a:lnTo>
                    <a:lnTo>
                      <a:pt x="12" y="4"/>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40" name="Freeform 345"/>
              <p:cNvSpPr>
                <a:spLocks/>
              </p:cNvSpPr>
              <p:nvPr/>
            </p:nvSpPr>
            <p:spPr bwMode="auto">
              <a:xfrm>
                <a:off x="2702" y="3205"/>
                <a:ext cx="7" cy="9"/>
              </a:xfrm>
              <a:custGeom>
                <a:avLst/>
                <a:gdLst>
                  <a:gd name="T0" fmla="*/ 4 w 14"/>
                  <a:gd name="T1" fmla="*/ 0 h 18"/>
                  <a:gd name="T2" fmla="*/ 4 w 14"/>
                  <a:gd name="T3" fmla="*/ 0 h 18"/>
                  <a:gd name="T4" fmla="*/ 0 w 14"/>
                  <a:gd name="T5" fmla="*/ 0 h 18"/>
                  <a:gd name="T6" fmla="*/ 0 w 14"/>
                  <a:gd name="T7" fmla="*/ 9 h 18"/>
                  <a:gd name="T8" fmla="*/ 4 w 14"/>
                  <a:gd name="T9" fmla="*/ 9 h 18"/>
                  <a:gd name="T10" fmla="*/ 4 w 14"/>
                  <a:gd name="T11" fmla="*/ 9 h 18"/>
                  <a:gd name="T12" fmla="*/ 4 w 14"/>
                  <a:gd name="T13" fmla="*/ 9 h 18"/>
                  <a:gd name="T14" fmla="*/ 6 w 14"/>
                  <a:gd name="T15" fmla="*/ 8 h 18"/>
                  <a:gd name="T16" fmla="*/ 7 w 14"/>
                  <a:gd name="T17" fmla="*/ 5 h 18"/>
                  <a:gd name="T18" fmla="*/ 6 w 14"/>
                  <a:gd name="T19" fmla="*/ 2 h 18"/>
                  <a:gd name="T20" fmla="*/ 4 w 14"/>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18">
                    <a:moveTo>
                      <a:pt x="7" y="0"/>
                    </a:moveTo>
                    <a:lnTo>
                      <a:pt x="7" y="0"/>
                    </a:lnTo>
                    <a:lnTo>
                      <a:pt x="0" y="0"/>
                    </a:lnTo>
                    <a:lnTo>
                      <a:pt x="0" y="18"/>
                    </a:lnTo>
                    <a:lnTo>
                      <a:pt x="7" y="18"/>
                    </a:lnTo>
                    <a:lnTo>
                      <a:pt x="12" y="15"/>
                    </a:lnTo>
                    <a:lnTo>
                      <a:pt x="14" y="9"/>
                    </a:lnTo>
                    <a:lnTo>
                      <a:pt x="12" y="4"/>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41" name="Freeform 346"/>
              <p:cNvSpPr>
                <a:spLocks/>
              </p:cNvSpPr>
              <p:nvPr/>
            </p:nvSpPr>
            <p:spPr bwMode="auto">
              <a:xfrm>
                <a:off x="2705" y="3205"/>
                <a:ext cx="8" cy="9"/>
              </a:xfrm>
              <a:custGeom>
                <a:avLst/>
                <a:gdLst>
                  <a:gd name="T0" fmla="*/ 4 w 15"/>
                  <a:gd name="T1" fmla="*/ 0 h 18"/>
                  <a:gd name="T2" fmla="*/ 4 w 15"/>
                  <a:gd name="T3" fmla="*/ 0 h 18"/>
                  <a:gd name="T4" fmla="*/ 0 w 15"/>
                  <a:gd name="T5" fmla="*/ 0 h 18"/>
                  <a:gd name="T6" fmla="*/ 0 w 15"/>
                  <a:gd name="T7" fmla="*/ 9 h 18"/>
                  <a:gd name="T8" fmla="*/ 4 w 15"/>
                  <a:gd name="T9" fmla="*/ 9 h 18"/>
                  <a:gd name="T10" fmla="*/ 4 w 15"/>
                  <a:gd name="T11" fmla="*/ 9 h 18"/>
                  <a:gd name="T12" fmla="*/ 4 w 15"/>
                  <a:gd name="T13" fmla="*/ 9 h 18"/>
                  <a:gd name="T14" fmla="*/ 7 w 15"/>
                  <a:gd name="T15" fmla="*/ 8 h 18"/>
                  <a:gd name="T16" fmla="*/ 8 w 15"/>
                  <a:gd name="T17" fmla="*/ 5 h 18"/>
                  <a:gd name="T18" fmla="*/ 7 w 15"/>
                  <a:gd name="T19" fmla="*/ 2 h 18"/>
                  <a:gd name="T20" fmla="*/ 4 w 15"/>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18">
                    <a:moveTo>
                      <a:pt x="8" y="0"/>
                    </a:moveTo>
                    <a:lnTo>
                      <a:pt x="8" y="0"/>
                    </a:lnTo>
                    <a:lnTo>
                      <a:pt x="0" y="0"/>
                    </a:lnTo>
                    <a:lnTo>
                      <a:pt x="0" y="18"/>
                    </a:lnTo>
                    <a:lnTo>
                      <a:pt x="8" y="18"/>
                    </a:lnTo>
                    <a:lnTo>
                      <a:pt x="13" y="15"/>
                    </a:lnTo>
                    <a:lnTo>
                      <a:pt x="15" y="9"/>
                    </a:lnTo>
                    <a:lnTo>
                      <a:pt x="13" y="4"/>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42" name="Freeform 347"/>
              <p:cNvSpPr>
                <a:spLocks/>
              </p:cNvSpPr>
              <p:nvPr/>
            </p:nvSpPr>
            <p:spPr bwMode="auto">
              <a:xfrm>
                <a:off x="2710" y="3205"/>
                <a:ext cx="6" cy="9"/>
              </a:xfrm>
              <a:custGeom>
                <a:avLst/>
                <a:gdLst>
                  <a:gd name="T0" fmla="*/ 3 w 14"/>
                  <a:gd name="T1" fmla="*/ 0 h 18"/>
                  <a:gd name="T2" fmla="*/ 3 w 14"/>
                  <a:gd name="T3" fmla="*/ 0 h 18"/>
                  <a:gd name="T4" fmla="*/ 0 w 14"/>
                  <a:gd name="T5" fmla="*/ 0 h 18"/>
                  <a:gd name="T6" fmla="*/ 0 w 14"/>
                  <a:gd name="T7" fmla="*/ 9 h 18"/>
                  <a:gd name="T8" fmla="*/ 3 w 14"/>
                  <a:gd name="T9" fmla="*/ 9 h 18"/>
                  <a:gd name="T10" fmla="*/ 3 w 14"/>
                  <a:gd name="T11" fmla="*/ 9 h 18"/>
                  <a:gd name="T12" fmla="*/ 3 w 14"/>
                  <a:gd name="T13" fmla="*/ 9 h 18"/>
                  <a:gd name="T14" fmla="*/ 5 w 14"/>
                  <a:gd name="T15" fmla="*/ 8 h 18"/>
                  <a:gd name="T16" fmla="*/ 6 w 14"/>
                  <a:gd name="T17" fmla="*/ 5 h 18"/>
                  <a:gd name="T18" fmla="*/ 5 w 14"/>
                  <a:gd name="T19" fmla="*/ 2 h 18"/>
                  <a:gd name="T20" fmla="*/ 3 w 14"/>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18">
                    <a:moveTo>
                      <a:pt x="7" y="0"/>
                    </a:moveTo>
                    <a:lnTo>
                      <a:pt x="7" y="0"/>
                    </a:lnTo>
                    <a:lnTo>
                      <a:pt x="0" y="0"/>
                    </a:lnTo>
                    <a:lnTo>
                      <a:pt x="0" y="18"/>
                    </a:lnTo>
                    <a:lnTo>
                      <a:pt x="7" y="18"/>
                    </a:lnTo>
                    <a:lnTo>
                      <a:pt x="12" y="15"/>
                    </a:lnTo>
                    <a:lnTo>
                      <a:pt x="14" y="9"/>
                    </a:lnTo>
                    <a:lnTo>
                      <a:pt x="12" y="4"/>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43" name="Freeform 348"/>
              <p:cNvSpPr>
                <a:spLocks/>
              </p:cNvSpPr>
              <p:nvPr/>
            </p:nvSpPr>
            <p:spPr bwMode="auto">
              <a:xfrm>
                <a:off x="2713" y="3205"/>
                <a:ext cx="7" cy="9"/>
              </a:xfrm>
              <a:custGeom>
                <a:avLst/>
                <a:gdLst>
                  <a:gd name="T0" fmla="*/ 4 w 13"/>
                  <a:gd name="T1" fmla="*/ 0 h 18"/>
                  <a:gd name="T2" fmla="*/ 4 w 13"/>
                  <a:gd name="T3" fmla="*/ 0 h 18"/>
                  <a:gd name="T4" fmla="*/ 0 w 13"/>
                  <a:gd name="T5" fmla="*/ 0 h 18"/>
                  <a:gd name="T6" fmla="*/ 0 w 13"/>
                  <a:gd name="T7" fmla="*/ 9 h 18"/>
                  <a:gd name="T8" fmla="*/ 4 w 13"/>
                  <a:gd name="T9" fmla="*/ 9 h 18"/>
                  <a:gd name="T10" fmla="*/ 4 w 13"/>
                  <a:gd name="T11" fmla="*/ 9 h 18"/>
                  <a:gd name="T12" fmla="*/ 4 w 13"/>
                  <a:gd name="T13" fmla="*/ 9 h 18"/>
                  <a:gd name="T14" fmla="*/ 6 w 13"/>
                  <a:gd name="T15" fmla="*/ 8 h 18"/>
                  <a:gd name="T16" fmla="*/ 7 w 13"/>
                  <a:gd name="T17" fmla="*/ 5 h 18"/>
                  <a:gd name="T18" fmla="*/ 6 w 13"/>
                  <a:gd name="T19" fmla="*/ 2 h 18"/>
                  <a:gd name="T20" fmla="*/ 4 w 13"/>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8">
                    <a:moveTo>
                      <a:pt x="7" y="0"/>
                    </a:moveTo>
                    <a:lnTo>
                      <a:pt x="7" y="0"/>
                    </a:lnTo>
                    <a:lnTo>
                      <a:pt x="0" y="0"/>
                    </a:lnTo>
                    <a:lnTo>
                      <a:pt x="0" y="18"/>
                    </a:lnTo>
                    <a:lnTo>
                      <a:pt x="7" y="18"/>
                    </a:lnTo>
                    <a:lnTo>
                      <a:pt x="12" y="15"/>
                    </a:lnTo>
                    <a:lnTo>
                      <a:pt x="13" y="9"/>
                    </a:lnTo>
                    <a:lnTo>
                      <a:pt x="12" y="4"/>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44" name="Freeform 349"/>
              <p:cNvSpPr>
                <a:spLocks/>
              </p:cNvSpPr>
              <p:nvPr/>
            </p:nvSpPr>
            <p:spPr bwMode="auto">
              <a:xfrm>
                <a:off x="2716" y="3205"/>
                <a:ext cx="7" cy="9"/>
              </a:xfrm>
              <a:custGeom>
                <a:avLst/>
                <a:gdLst>
                  <a:gd name="T0" fmla="*/ 3 w 13"/>
                  <a:gd name="T1" fmla="*/ 0 h 18"/>
                  <a:gd name="T2" fmla="*/ 3 w 13"/>
                  <a:gd name="T3" fmla="*/ 0 h 18"/>
                  <a:gd name="T4" fmla="*/ 0 w 13"/>
                  <a:gd name="T5" fmla="*/ 0 h 18"/>
                  <a:gd name="T6" fmla="*/ 0 w 13"/>
                  <a:gd name="T7" fmla="*/ 9 h 18"/>
                  <a:gd name="T8" fmla="*/ 3 w 13"/>
                  <a:gd name="T9" fmla="*/ 9 h 18"/>
                  <a:gd name="T10" fmla="*/ 3 w 13"/>
                  <a:gd name="T11" fmla="*/ 9 h 18"/>
                  <a:gd name="T12" fmla="*/ 3 w 13"/>
                  <a:gd name="T13" fmla="*/ 9 h 18"/>
                  <a:gd name="T14" fmla="*/ 6 w 13"/>
                  <a:gd name="T15" fmla="*/ 8 h 18"/>
                  <a:gd name="T16" fmla="*/ 7 w 13"/>
                  <a:gd name="T17" fmla="*/ 5 h 18"/>
                  <a:gd name="T18" fmla="*/ 6 w 13"/>
                  <a:gd name="T19" fmla="*/ 2 h 18"/>
                  <a:gd name="T20" fmla="*/ 3 w 13"/>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8">
                    <a:moveTo>
                      <a:pt x="6" y="0"/>
                    </a:moveTo>
                    <a:lnTo>
                      <a:pt x="6" y="0"/>
                    </a:lnTo>
                    <a:lnTo>
                      <a:pt x="0" y="0"/>
                    </a:lnTo>
                    <a:lnTo>
                      <a:pt x="0" y="18"/>
                    </a:lnTo>
                    <a:lnTo>
                      <a:pt x="6" y="18"/>
                    </a:lnTo>
                    <a:lnTo>
                      <a:pt x="11" y="15"/>
                    </a:lnTo>
                    <a:lnTo>
                      <a:pt x="13" y="9"/>
                    </a:lnTo>
                    <a:lnTo>
                      <a:pt x="11" y="4"/>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45" name="Freeform 350"/>
              <p:cNvSpPr>
                <a:spLocks/>
              </p:cNvSpPr>
              <p:nvPr/>
            </p:nvSpPr>
            <p:spPr bwMode="auto">
              <a:xfrm>
                <a:off x="2720" y="3205"/>
                <a:ext cx="7" cy="9"/>
              </a:xfrm>
              <a:custGeom>
                <a:avLst/>
                <a:gdLst>
                  <a:gd name="T0" fmla="*/ 4 w 15"/>
                  <a:gd name="T1" fmla="*/ 0 h 18"/>
                  <a:gd name="T2" fmla="*/ 4 w 15"/>
                  <a:gd name="T3" fmla="*/ 0 h 18"/>
                  <a:gd name="T4" fmla="*/ 0 w 15"/>
                  <a:gd name="T5" fmla="*/ 0 h 18"/>
                  <a:gd name="T6" fmla="*/ 0 w 15"/>
                  <a:gd name="T7" fmla="*/ 9 h 18"/>
                  <a:gd name="T8" fmla="*/ 4 w 15"/>
                  <a:gd name="T9" fmla="*/ 9 h 18"/>
                  <a:gd name="T10" fmla="*/ 4 w 15"/>
                  <a:gd name="T11" fmla="*/ 9 h 18"/>
                  <a:gd name="T12" fmla="*/ 4 w 15"/>
                  <a:gd name="T13" fmla="*/ 9 h 18"/>
                  <a:gd name="T14" fmla="*/ 7 w 15"/>
                  <a:gd name="T15" fmla="*/ 8 h 18"/>
                  <a:gd name="T16" fmla="*/ 7 w 15"/>
                  <a:gd name="T17" fmla="*/ 5 h 18"/>
                  <a:gd name="T18" fmla="*/ 7 w 15"/>
                  <a:gd name="T19" fmla="*/ 2 h 18"/>
                  <a:gd name="T20" fmla="*/ 4 w 15"/>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18">
                    <a:moveTo>
                      <a:pt x="9" y="0"/>
                    </a:moveTo>
                    <a:lnTo>
                      <a:pt x="9" y="0"/>
                    </a:lnTo>
                    <a:lnTo>
                      <a:pt x="0" y="0"/>
                    </a:lnTo>
                    <a:lnTo>
                      <a:pt x="0" y="18"/>
                    </a:lnTo>
                    <a:lnTo>
                      <a:pt x="9" y="18"/>
                    </a:lnTo>
                    <a:lnTo>
                      <a:pt x="14" y="15"/>
                    </a:lnTo>
                    <a:lnTo>
                      <a:pt x="15" y="9"/>
                    </a:lnTo>
                    <a:lnTo>
                      <a:pt x="14" y="4"/>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46" name="Freeform 351"/>
              <p:cNvSpPr>
                <a:spLocks/>
              </p:cNvSpPr>
              <p:nvPr/>
            </p:nvSpPr>
            <p:spPr bwMode="auto">
              <a:xfrm>
                <a:off x="2724" y="3205"/>
                <a:ext cx="6" cy="9"/>
              </a:xfrm>
              <a:custGeom>
                <a:avLst/>
                <a:gdLst>
                  <a:gd name="T0" fmla="*/ 3 w 13"/>
                  <a:gd name="T1" fmla="*/ 0 h 18"/>
                  <a:gd name="T2" fmla="*/ 3 w 13"/>
                  <a:gd name="T3" fmla="*/ 0 h 18"/>
                  <a:gd name="T4" fmla="*/ 0 w 13"/>
                  <a:gd name="T5" fmla="*/ 0 h 18"/>
                  <a:gd name="T6" fmla="*/ 0 w 13"/>
                  <a:gd name="T7" fmla="*/ 9 h 18"/>
                  <a:gd name="T8" fmla="*/ 3 w 13"/>
                  <a:gd name="T9" fmla="*/ 9 h 18"/>
                  <a:gd name="T10" fmla="*/ 3 w 13"/>
                  <a:gd name="T11" fmla="*/ 9 h 18"/>
                  <a:gd name="T12" fmla="*/ 3 w 13"/>
                  <a:gd name="T13" fmla="*/ 9 h 18"/>
                  <a:gd name="T14" fmla="*/ 5 w 13"/>
                  <a:gd name="T15" fmla="*/ 8 h 18"/>
                  <a:gd name="T16" fmla="*/ 6 w 13"/>
                  <a:gd name="T17" fmla="*/ 5 h 18"/>
                  <a:gd name="T18" fmla="*/ 5 w 13"/>
                  <a:gd name="T19" fmla="*/ 2 h 18"/>
                  <a:gd name="T20" fmla="*/ 3 w 13"/>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8">
                    <a:moveTo>
                      <a:pt x="6" y="0"/>
                    </a:moveTo>
                    <a:lnTo>
                      <a:pt x="6" y="0"/>
                    </a:lnTo>
                    <a:lnTo>
                      <a:pt x="0" y="0"/>
                    </a:lnTo>
                    <a:lnTo>
                      <a:pt x="0" y="18"/>
                    </a:lnTo>
                    <a:lnTo>
                      <a:pt x="6" y="18"/>
                    </a:lnTo>
                    <a:lnTo>
                      <a:pt x="11" y="15"/>
                    </a:lnTo>
                    <a:lnTo>
                      <a:pt x="13" y="9"/>
                    </a:lnTo>
                    <a:lnTo>
                      <a:pt x="11" y="4"/>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47" name="Freeform 352"/>
              <p:cNvSpPr>
                <a:spLocks/>
              </p:cNvSpPr>
              <p:nvPr/>
            </p:nvSpPr>
            <p:spPr bwMode="auto">
              <a:xfrm>
                <a:off x="2727" y="3205"/>
                <a:ext cx="7" cy="9"/>
              </a:xfrm>
              <a:custGeom>
                <a:avLst/>
                <a:gdLst>
                  <a:gd name="T0" fmla="*/ 4 w 14"/>
                  <a:gd name="T1" fmla="*/ 0 h 18"/>
                  <a:gd name="T2" fmla="*/ 4 w 14"/>
                  <a:gd name="T3" fmla="*/ 0 h 18"/>
                  <a:gd name="T4" fmla="*/ 0 w 14"/>
                  <a:gd name="T5" fmla="*/ 0 h 18"/>
                  <a:gd name="T6" fmla="*/ 0 w 14"/>
                  <a:gd name="T7" fmla="*/ 9 h 18"/>
                  <a:gd name="T8" fmla="*/ 4 w 14"/>
                  <a:gd name="T9" fmla="*/ 9 h 18"/>
                  <a:gd name="T10" fmla="*/ 4 w 14"/>
                  <a:gd name="T11" fmla="*/ 9 h 18"/>
                  <a:gd name="T12" fmla="*/ 4 w 14"/>
                  <a:gd name="T13" fmla="*/ 9 h 18"/>
                  <a:gd name="T14" fmla="*/ 6 w 14"/>
                  <a:gd name="T15" fmla="*/ 8 h 18"/>
                  <a:gd name="T16" fmla="*/ 7 w 14"/>
                  <a:gd name="T17" fmla="*/ 5 h 18"/>
                  <a:gd name="T18" fmla="*/ 6 w 14"/>
                  <a:gd name="T19" fmla="*/ 2 h 18"/>
                  <a:gd name="T20" fmla="*/ 4 w 14"/>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18">
                    <a:moveTo>
                      <a:pt x="7" y="0"/>
                    </a:moveTo>
                    <a:lnTo>
                      <a:pt x="7" y="0"/>
                    </a:lnTo>
                    <a:lnTo>
                      <a:pt x="0" y="0"/>
                    </a:lnTo>
                    <a:lnTo>
                      <a:pt x="0" y="18"/>
                    </a:lnTo>
                    <a:lnTo>
                      <a:pt x="7" y="18"/>
                    </a:lnTo>
                    <a:lnTo>
                      <a:pt x="12" y="15"/>
                    </a:lnTo>
                    <a:lnTo>
                      <a:pt x="14" y="9"/>
                    </a:lnTo>
                    <a:lnTo>
                      <a:pt x="12" y="4"/>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48" name="Freeform 353"/>
              <p:cNvSpPr>
                <a:spLocks/>
              </p:cNvSpPr>
              <p:nvPr/>
            </p:nvSpPr>
            <p:spPr bwMode="auto">
              <a:xfrm>
                <a:off x="2730" y="3205"/>
                <a:ext cx="7" cy="9"/>
              </a:xfrm>
              <a:custGeom>
                <a:avLst/>
                <a:gdLst>
                  <a:gd name="T0" fmla="*/ 4 w 13"/>
                  <a:gd name="T1" fmla="*/ 0 h 18"/>
                  <a:gd name="T2" fmla="*/ 4 w 13"/>
                  <a:gd name="T3" fmla="*/ 0 h 18"/>
                  <a:gd name="T4" fmla="*/ 0 w 13"/>
                  <a:gd name="T5" fmla="*/ 0 h 18"/>
                  <a:gd name="T6" fmla="*/ 0 w 13"/>
                  <a:gd name="T7" fmla="*/ 9 h 18"/>
                  <a:gd name="T8" fmla="*/ 4 w 13"/>
                  <a:gd name="T9" fmla="*/ 9 h 18"/>
                  <a:gd name="T10" fmla="*/ 4 w 13"/>
                  <a:gd name="T11" fmla="*/ 9 h 18"/>
                  <a:gd name="T12" fmla="*/ 4 w 13"/>
                  <a:gd name="T13" fmla="*/ 9 h 18"/>
                  <a:gd name="T14" fmla="*/ 6 w 13"/>
                  <a:gd name="T15" fmla="*/ 8 h 18"/>
                  <a:gd name="T16" fmla="*/ 7 w 13"/>
                  <a:gd name="T17" fmla="*/ 5 h 18"/>
                  <a:gd name="T18" fmla="*/ 6 w 13"/>
                  <a:gd name="T19" fmla="*/ 2 h 18"/>
                  <a:gd name="T20" fmla="*/ 4 w 13"/>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8">
                    <a:moveTo>
                      <a:pt x="7" y="0"/>
                    </a:moveTo>
                    <a:lnTo>
                      <a:pt x="7" y="0"/>
                    </a:lnTo>
                    <a:lnTo>
                      <a:pt x="0" y="0"/>
                    </a:lnTo>
                    <a:lnTo>
                      <a:pt x="0" y="18"/>
                    </a:lnTo>
                    <a:lnTo>
                      <a:pt x="7" y="18"/>
                    </a:lnTo>
                    <a:lnTo>
                      <a:pt x="12" y="15"/>
                    </a:lnTo>
                    <a:lnTo>
                      <a:pt x="13" y="9"/>
                    </a:lnTo>
                    <a:lnTo>
                      <a:pt x="12" y="4"/>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49" name="Freeform 354"/>
              <p:cNvSpPr>
                <a:spLocks/>
              </p:cNvSpPr>
              <p:nvPr/>
            </p:nvSpPr>
            <p:spPr bwMode="auto">
              <a:xfrm>
                <a:off x="2734" y="3205"/>
                <a:ext cx="7" cy="9"/>
              </a:xfrm>
              <a:custGeom>
                <a:avLst/>
                <a:gdLst>
                  <a:gd name="T0" fmla="*/ 3 w 13"/>
                  <a:gd name="T1" fmla="*/ 0 h 18"/>
                  <a:gd name="T2" fmla="*/ 3 w 13"/>
                  <a:gd name="T3" fmla="*/ 0 h 18"/>
                  <a:gd name="T4" fmla="*/ 0 w 13"/>
                  <a:gd name="T5" fmla="*/ 0 h 18"/>
                  <a:gd name="T6" fmla="*/ 0 w 13"/>
                  <a:gd name="T7" fmla="*/ 9 h 18"/>
                  <a:gd name="T8" fmla="*/ 3 w 13"/>
                  <a:gd name="T9" fmla="*/ 9 h 18"/>
                  <a:gd name="T10" fmla="*/ 3 w 13"/>
                  <a:gd name="T11" fmla="*/ 9 h 18"/>
                  <a:gd name="T12" fmla="*/ 3 w 13"/>
                  <a:gd name="T13" fmla="*/ 9 h 18"/>
                  <a:gd name="T14" fmla="*/ 6 w 13"/>
                  <a:gd name="T15" fmla="*/ 8 h 18"/>
                  <a:gd name="T16" fmla="*/ 7 w 13"/>
                  <a:gd name="T17" fmla="*/ 5 h 18"/>
                  <a:gd name="T18" fmla="*/ 6 w 13"/>
                  <a:gd name="T19" fmla="*/ 2 h 18"/>
                  <a:gd name="T20" fmla="*/ 3 w 13"/>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8">
                    <a:moveTo>
                      <a:pt x="6" y="0"/>
                    </a:moveTo>
                    <a:lnTo>
                      <a:pt x="6" y="0"/>
                    </a:lnTo>
                    <a:lnTo>
                      <a:pt x="0" y="0"/>
                    </a:lnTo>
                    <a:lnTo>
                      <a:pt x="0" y="18"/>
                    </a:lnTo>
                    <a:lnTo>
                      <a:pt x="6" y="18"/>
                    </a:lnTo>
                    <a:lnTo>
                      <a:pt x="11" y="15"/>
                    </a:lnTo>
                    <a:lnTo>
                      <a:pt x="13" y="9"/>
                    </a:lnTo>
                    <a:lnTo>
                      <a:pt x="11" y="4"/>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50" name="Freeform 355"/>
              <p:cNvSpPr>
                <a:spLocks/>
              </p:cNvSpPr>
              <p:nvPr/>
            </p:nvSpPr>
            <p:spPr bwMode="auto">
              <a:xfrm>
                <a:off x="2737" y="3205"/>
                <a:ext cx="8" cy="9"/>
              </a:xfrm>
              <a:custGeom>
                <a:avLst/>
                <a:gdLst>
                  <a:gd name="T0" fmla="*/ 5 w 15"/>
                  <a:gd name="T1" fmla="*/ 0 h 18"/>
                  <a:gd name="T2" fmla="*/ 5 w 15"/>
                  <a:gd name="T3" fmla="*/ 0 h 18"/>
                  <a:gd name="T4" fmla="*/ 0 w 15"/>
                  <a:gd name="T5" fmla="*/ 0 h 18"/>
                  <a:gd name="T6" fmla="*/ 0 w 15"/>
                  <a:gd name="T7" fmla="*/ 9 h 18"/>
                  <a:gd name="T8" fmla="*/ 5 w 15"/>
                  <a:gd name="T9" fmla="*/ 9 h 18"/>
                  <a:gd name="T10" fmla="*/ 5 w 15"/>
                  <a:gd name="T11" fmla="*/ 9 h 18"/>
                  <a:gd name="T12" fmla="*/ 5 w 15"/>
                  <a:gd name="T13" fmla="*/ 9 h 18"/>
                  <a:gd name="T14" fmla="*/ 7 w 15"/>
                  <a:gd name="T15" fmla="*/ 8 h 18"/>
                  <a:gd name="T16" fmla="*/ 8 w 15"/>
                  <a:gd name="T17" fmla="*/ 5 h 18"/>
                  <a:gd name="T18" fmla="*/ 7 w 15"/>
                  <a:gd name="T19" fmla="*/ 2 h 18"/>
                  <a:gd name="T20" fmla="*/ 5 w 15"/>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18">
                    <a:moveTo>
                      <a:pt x="9" y="0"/>
                    </a:moveTo>
                    <a:lnTo>
                      <a:pt x="9" y="0"/>
                    </a:lnTo>
                    <a:lnTo>
                      <a:pt x="0" y="0"/>
                    </a:lnTo>
                    <a:lnTo>
                      <a:pt x="0" y="18"/>
                    </a:lnTo>
                    <a:lnTo>
                      <a:pt x="9" y="18"/>
                    </a:lnTo>
                    <a:lnTo>
                      <a:pt x="14" y="15"/>
                    </a:lnTo>
                    <a:lnTo>
                      <a:pt x="15" y="9"/>
                    </a:lnTo>
                    <a:lnTo>
                      <a:pt x="14" y="4"/>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51" name="Freeform 356"/>
              <p:cNvSpPr>
                <a:spLocks/>
              </p:cNvSpPr>
              <p:nvPr/>
            </p:nvSpPr>
            <p:spPr bwMode="auto">
              <a:xfrm>
                <a:off x="2741" y="3205"/>
                <a:ext cx="7" cy="9"/>
              </a:xfrm>
              <a:custGeom>
                <a:avLst/>
                <a:gdLst>
                  <a:gd name="T0" fmla="*/ 3 w 13"/>
                  <a:gd name="T1" fmla="*/ 0 h 18"/>
                  <a:gd name="T2" fmla="*/ 3 w 13"/>
                  <a:gd name="T3" fmla="*/ 0 h 18"/>
                  <a:gd name="T4" fmla="*/ 0 w 13"/>
                  <a:gd name="T5" fmla="*/ 0 h 18"/>
                  <a:gd name="T6" fmla="*/ 0 w 13"/>
                  <a:gd name="T7" fmla="*/ 9 h 18"/>
                  <a:gd name="T8" fmla="*/ 3 w 13"/>
                  <a:gd name="T9" fmla="*/ 9 h 18"/>
                  <a:gd name="T10" fmla="*/ 3 w 13"/>
                  <a:gd name="T11" fmla="*/ 9 h 18"/>
                  <a:gd name="T12" fmla="*/ 3 w 13"/>
                  <a:gd name="T13" fmla="*/ 9 h 18"/>
                  <a:gd name="T14" fmla="*/ 6 w 13"/>
                  <a:gd name="T15" fmla="*/ 8 h 18"/>
                  <a:gd name="T16" fmla="*/ 7 w 13"/>
                  <a:gd name="T17" fmla="*/ 5 h 18"/>
                  <a:gd name="T18" fmla="*/ 6 w 13"/>
                  <a:gd name="T19" fmla="*/ 2 h 18"/>
                  <a:gd name="T20" fmla="*/ 3 w 13"/>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8">
                    <a:moveTo>
                      <a:pt x="6" y="0"/>
                    </a:moveTo>
                    <a:lnTo>
                      <a:pt x="6" y="0"/>
                    </a:lnTo>
                    <a:lnTo>
                      <a:pt x="0" y="0"/>
                    </a:lnTo>
                    <a:lnTo>
                      <a:pt x="0" y="18"/>
                    </a:lnTo>
                    <a:lnTo>
                      <a:pt x="6" y="18"/>
                    </a:lnTo>
                    <a:lnTo>
                      <a:pt x="11" y="15"/>
                    </a:lnTo>
                    <a:lnTo>
                      <a:pt x="13" y="9"/>
                    </a:lnTo>
                    <a:lnTo>
                      <a:pt x="11" y="4"/>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52" name="Freeform 357"/>
              <p:cNvSpPr>
                <a:spLocks/>
              </p:cNvSpPr>
              <p:nvPr/>
            </p:nvSpPr>
            <p:spPr bwMode="auto">
              <a:xfrm>
                <a:off x="2745" y="3205"/>
                <a:ext cx="6" cy="9"/>
              </a:xfrm>
              <a:custGeom>
                <a:avLst/>
                <a:gdLst>
                  <a:gd name="T0" fmla="*/ 3 w 14"/>
                  <a:gd name="T1" fmla="*/ 0 h 18"/>
                  <a:gd name="T2" fmla="*/ 3 w 14"/>
                  <a:gd name="T3" fmla="*/ 0 h 18"/>
                  <a:gd name="T4" fmla="*/ 0 w 14"/>
                  <a:gd name="T5" fmla="*/ 0 h 18"/>
                  <a:gd name="T6" fmla="*/ 0 w 14"/>
                  <a:gd name="T7" fmla="*/ 9 h 18"/>
                  <a:gd name="T8" fmla="*/ 3 w 14"/>
                  <a:gd name="T9" fmla="*/ 9 h 18"/>
                  <a:gd name="T10" fmla="*/ 3 w 14"/>
                  <a:gd name="T11" fmla="*/ 9 h 18"/>
                  <a:gd name="T12" fmla="*/ 3 w 14"/>
                  <a:gd name="T13" fmla="*/ 9 h 18"/>
                  <a:gd name="T14" fmla="*/ 5 w 14"/>
                  <a:gd name="T15" fmla="*/ 8 h 18"/>
                  <a:gd name="T16" fmla="*/ 6 w 14"/>
                  <a:gd name="T17" fmla="*/ 5 h 18"/>
                  <a:gd name="T18" fmla="*/ 5 w 14"/>
                  <a:gd name="T19" fmla="*/ 2 h 18"/>
                  <a:gd name="T20" fmla="*/ 3 w 14"/>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18">
                    <a:moveTo>
                      <a:pt x="7" y="0"/>
                    </a:moveTo>
                    <a:lnTo>
                      <a:pt x="7" y="0"/>
                    </a:lnTo>
                    <a:lnTo>
                      <a:pt x="0" y="0"/>
                    </a:lnTo>
                    <a:lnTo>
                      <a:pt x="0" y="18"/>
                    </a:lnTo>
                    <a:lnTo>
                      <a:pt x="7" y="18"/>
                    </a:lnTo>
                    <a:lnTo>
                      <a:pt x="12" y="15"/>
                    </a:lnTo>
                    <a:lnTo>
                      <a:pt x="14" y="9"/>
                    </a:lnTo>
                    <a:lnTo>
                      <a:pt x="12" y="4"/>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53" name="Freeform 358"/>
              <p:cNvSpPr>
                <a:spLocks/>
              </p:cNvSpPr>
              <p:nvPr/>
            </p:nvSpPr>
            <p:spPr bwMode="auto">
              <a:xfrm>
                <a:off x="2748" y="3205"/>
                <a:ext cx="7" cy="9"/>
              </a:xfrm>
              <a:custGeom>
                <a:avLst/>
                <a:gdLst>
                  <a:gd name="T0" fmla="*/ 4 w 13"/>
                  <a:gd name="T1" fmla="*/ 0 h 18"/>
                  <a:gd name="T2" fmla="*/ 4 w 13"/>
                  <a:gd name="T3" fmla="*/ 0 h 18"/>
                  <a:gd name="T4" fmla="*/ 0 w 13"/>
                  <a:gd name="T5" fmla="*/ 0 h 18"/>
                  <a:gd name="T6" fmla="*/ 0 w 13"/>
                  <a:gd name="T7" fmla="*/ 9 h 18"/>
                  <a:gd name="T8" fmla="*/ 4 w 13"/>
                  <a:gd name="T9" fmla="*/ 9 h 18"/>
                  <a:gd name="T10" fmla="*/ 4 w 13"/>
                  <a:gd name="T11" fmla="*/ 9 h 18"/>
                  <a:gd name="T12" fmla="*/ 4 w 13"/>
                  <a:gd name="T13" fmla="*/ 9 h 18"/>
                  <a:gd name="T14" fmla="*/ 6 w 13"/>
                  <a:gd name="T15" fmla="*/ 8 h 18"/>
                  <a:gd name="T16" fmla="*/ 7 w 13"/>
                  <a:gd name="T17" fmla="*/ 5 h 18"/>
                  <a:gd name="T18" fmla="*/ 6 w 13"/>
                  <a:gd name="T19" fmla="*/ 2 h 18"/>
                  <a:gd name="T20" fmla="*/ 4 w 13"/>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8">
                    <a:moveTo>
                      <a:pt x="7" y="0"/>
                    </a:moveTo>
                    <a:lnTo>
                      <a:pt x="7" y="0"/>
                    </a:lnTo>
                    <a:lnTo>
                      <a:pt x="0" y="0"/>
                    </a:lnTo>
                    <a:lnTo>
                      <a:pt x="0" y="18"/>
                    </a:lnTo>
                    <a:lnTo>
                      <a:pt x="7" y="18"/>
                    </a:lnTo>
                    <a:lnTo>
                      <a:pt x="12" y="15"/>
                    </a:lnTo>
                    <a:lnTo>
                      <a:pt x="13" y="9"/>
                    </a:lnTo>
                    <a:lnTo>
                      <a:pt x="12" y="4"/>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54" name="Freeform 359"/>
              <p:cNvSpPr>
                <a:spLocks/>
              </p:cNvSpPr>
              <p:nvPr/>
            </p:nvSpPr>
            <p:spPr bwMode="auto">
              <a:xfrm>
                <a:off x="2751" y="3205"/>
                <a:ext cx="4" cy="9"/>
              </a:xfrm>
              <a:custGeom>
                <a:avLst/>
                <a:gdLst>
                  <a:gd name="T0" fmla="*/ 4 w 6"/>
                  <a:gd name="T1" fmla="*/ 5 h 18"/>
                  <a:gd name="T2" fmla="*/ 4 w 6"/>
                  <a:gd name="T3" fmla="*/ 0 h 18"/>
                  <a:gd name="T4" fmla="*/ 0 w 6"/>
                  <a:gd name="T5" fmla="*/ 0 h 18"/>
                  <a:gd name="T6" fmla="*/ 0 w 6"/>
                  <a:gd name="T7" fmla="*/ 9 h 18"/>
                  <a:gd name="T8" fmla="*/ 4 w 6"/>
                  <a:gd name="T9" fmla="*/ 9 h 18"/>
                  <a:gd name="T10" fmla="*/ 4 w 6"/>
                  <a:gd name="T11" fmla="*/ 5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8">
                    <a:moveTo>
                      <a:pt x="6" y="9"/>
                    </a:moveTo>
                    <a:lnTo>
                      <a:pt x="6" y="0"/>
                    </a:lnTo>
                    <a:lnTo>
                      <a:pt x="0" y="0"/>
                    </a:lnTo>
                    <a:lnTo>
                      <a:pt x="0" y="18"/>
                    </a:lnTo>
                    <a:lnTo>
                      <a:pt x="6" y="18"/>
                    </a:lnTo>
                    <a:lnTo>
                      <a:pt x="6"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55" name="Freeform 360"/>
              <p:cNvSpPr>
                <a:spLocks/>
              </p:cNvSpPr>
              <p:nvPr/>
            </p:nvSpPr>
            <p:spPr bwMode="auto">
              <a:xfrm>
                <a:off x="2755" y="3205"/>
                <a:ext cx="3" cy="9"/>
              </a:xfrm>
              <a:custGeom>
                <a:avLst/>
                <a:gdLst>
                  <a:gd name="T0" fmla="*/ 0 w 7"/>
                  <a:gd name="T1" fmla="*/ 9 h 18"/>
                  <a:gd name="T2" fmla="*/ 2 w 7"/>
                  <a:gd name="T3" fmla="*/ 8 h 18"/>
                  <a:gd name="T4" fmla="*/ 3 w 7"/>
                  <a:gd name="T5" fmla="*/ 5 h 18"/>
                  <a:gd name="T6" fmla="*/ 2 w 7"/>
                  <a:gd name="T7" fmla="*/ 2 h 18"/>
                  <a:gd name="T8" fmla="*/ 0 w 7"/>
                  <a:gd name="T9" fmla="*/ 0 h 18"/>
                  <a:gd name="T10" fmla="*/ 0 w 7"/>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0" y="18"/>
                    </a:moveTo>
                    <a:lnTo>
                      <a:pt x="5" y="15"/>
                    </a:lnTo>
                    <a:lnTo>
                      <a:pt x="7" y="9"/>
                    </a:lnTo>
                    <a:lnTo>
                      <a:pt x="5" y="4"/>
                    </a:lnTo>
                    <a:lnTo>
                      <a:pt x="0" y="0"/>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56" name="Freeform 361"/>
              <p:cNvSpPr>
                <a:spLocks/>
              </p:cNvSpPr>
              <p:nvPr/>
            </p:nvSpPr>
            <p:spPr bwMode="auto">
              <a:xfrm>
                <a:off x="2610" y="3193"/>
                <a:ext cx="65" cy="51"/>
              </a:xfrm>
              <a:custGeom>
                <a:avLst/>
                <a:gdLst>
                  <a:gd name="T0" fmla="*/ 32 w 131"/>
                  <a:gd name="T1" fmla="*/ 51 h 103"/>
                  <a:gd name="T2" fmla="*/ 0 w 131"/>
                  <a:gd name="T3" fmla="*/ 51 h 103"/>
                  <a:gd name="T4" fmla="*/ 0 w 131"/>
                  <a:gd name="T5" fmla="*/ 33 h 103"/>
                  <a:gd name="T6" fmla="*/ 0 w 131"/>
                  <a:gd name="T7" fmla="*/ 17 h 103"/>
                  <a:gd name="T8" fmla="*/ 0 w 131"/>
                  <a:gd name="T9" fmla="*/ 0 h 103"/>
                  <a:gd name="T10" fmla="*/ 65 w 131"/>
                  <a:gd name="T11" fmla="*/ 0 h 103"/>
                  <a:gd name="T12" fmla="*/ 65 w 131"/>
                  <a:gd name="T13" fmla="*/ 15 h 103"/>
                  <a:gd name="T14" fmla="*/ 32 w 131"/>
                  <a:gd name="T15" fmla="*/ 51 h 10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1" h="103">
                    <a:moveTo>
                      <a:pt x="64" y="103"/>
                    </a:moveTo>
                    <a:lnTo>
                      <a:pt x="0" y="103"/>
                    </a:lnTo>
                    <a:lnTo>
                      <a:pt x="0" y="67"/>
                    </a:lnTo>
                    <a:lnTo>
                      <a:pt x="0" y="34"/>
                    </a:lnTo>
                    <a:lnTo>
                      <a:pt x="0" y="0"/>
                    </a:lnTo>
                    <a:lnTo>
                      <a:pt x="131" y="0"/>
                    </a:lnTo>
                    <a:lnTo>
                      <a:pt x="131" y="30"/>
                    </a:lnTo>
                    <a:lnTo>
                      <a:pt x="64" y="10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57" name="Freeform 362"/>
              <p:cNvSpPr>
                <a:spLocks/>
              </p:cNvSpPr>
              <p:nvPr/>
            </p:nvSpPr>
            <p:spPr bwMode="auto">
              <a:xfrm>
                <a:off x="2610" y="3163"/>
                <a:ext cx="65" cy="61"/>
              </a:xfrm>
              <a:custGeom>
                <a:avLst/>
                <a:gdLst>
                  <a:gd name="T0" fmla="*/ 0 w 131"/>
                  <a:gd name="T1" fmla="*/ 61 h 121"/>
                  <a:gd name="T2" fmla="*/ 0 w 131"/>
                  <a:gd name="T3" fmla="*/ 47 h 121"/>
                  <a:gd name="T4" fmla="*/ 0 w 131"/>
                  <a:gd name="T5" fmla="*/ 29 h 121"/>
                  <a:gd name="T6" fmla="*/ 0 w 131"/>
                  <a:gd name="T7" fmla="*/ 13 h 121"/>
                  <a:gd name="T8" fmla="*/ 0 w 131"/>
                  <a:gd name="T9" fmla="*/ 0 h 121"/>
                  <a:gd name="T10" fmla="*/ 65 w 131"/>
                  <a:gd name="T11" fmla="*/ 0 h 121"/>
                  <a:gd name="T12" fmla="*/ 65 w 131"/>
                  <a:gd name="T13" fmla="*/ 13 h 121"/>
                  <a:gd name="T14" fmla="*/ 65 w 131"/>
                  <a:gd name="T15" fmla="*/ 45 h 121"/>
                  <a:gd name="T16" fmla="*/ 51 w 131"/>
                  <a:gd name="T17" fmla="*/ 61 h 121"/>
                  <a:gd name="T18" fmla="*/ 0 w 131"/>
                  <a:gd name="T19" fmla="*/ 61 h 1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1" h="121">
                    <a:moveTo>
                      <a:pt x="0" y="121"/>
                    </a:moveTo>
                    <a:lnTo>
                      <a:pt x="0" y="94"/>
                    </a:lnTo>
                    <a:lnTo>
                      <a:pt x="0" y="58"/>
                    </a:lnTo>
                    <a:lnTo>
                      <a:pt x="0" y="25"/>
                    </a:lnTo>
                    <a:lnTo>
                      <a:pt x="0" y="0"/>
                    </a:lnTo>
                    <a:lnTo>
                      <a:pt x="131" y="0"/>
                    </a:lnTo>
                    <a:lnTo>
                      <a:pt x="131" y="25"/>
                    </a:lnTo>
                    <a:lnTo>
                      <a:pt x="131" y="90"/>
                    </a:lnTo>
                    <a:lnTo>
                      <a:pt x="102" y="121"/>
                    </a:lnTo>
                    <a:lnTo>
                      <a:pt x="0" y="121"/>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58" name="Freeform 363"/>
              <p:cNvSpPr>
                <a:spLocks/>
              </p:cNvSpPr>
              <p:nvPr/>
            </p:nvSpPr>
            <p:spPr bwMode="auto">
              <a:xfrm>
                <a:off x="2610" y="3132"/>
                <a:ext cx="65" cy="61"/>
              </a:xfrm>
              <a:custGeom>
                <a:avLst/>
                <a:gdLst>
                  <a:gd name="T0" fmla="*/ 0 w 131"/>
                  <a:gd name="T1" fmla="*/ 61 h 121"/>
                  <a:gd name="T2" fmla="*/ 0 w 131"/>
                  <a:gd name="T3" fmla="*/ 60 h 121"/>
                  <a:gd name="T4" fmla="*/ 0 w 131"/>
                  <a:gd name="T5" fmla="*/ 43 h 121"/>
                  <a:gd name="T6" fmla="*/ 0 w 131"/>
                  <a:gd name="T7" fmla="*/ 25 h 121"/>
                  <a:gd name="T8" fmla="*/ 0 w 131"/>
                  <a:gd name="T9" fmla="*/ 9 h 121"/>
                  <a:gd name="T10" fmla="*/ 0 w 131"/>
                  <a:gd name="T11" fmla="*/ 0 h 121"/>
                  <a:gd name="T12" fmla="*/ 65 w 131"/>
                  <a:gd name="T13" fmla="*/ 0 h 121"/>
                  <a:gd name="T14" fmla="*/ 65 w 131"/>
                  <a:gd name="T15" fmla="*/ 9 h 121"/>
                  <a:gd name="T16" fmla="*/ 65 w 131"/>
                  <a:gd name="T17" fmla="*/ 25 h 121"/>
                  <a:gd name="T18" fmla="*/ 65 w 131"/>
                  <a:gd name="T19" fmla="*/ 43 h 121"/>
                  <a:gd name="T20" fmla="*/ 65 w 131"/>
                  <a:gd name="T21" fmla="*/ 61 h 121"/>
                  <a:gd name="T22" fmla="*/ 0 w 131"/>
                  <a:gd name="T23" fmla="*/ 61 h 1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1" h="121">
                    <a:moveTo>
                      <a:pt x="0" y="121"/>
                    </a:moveTo>
                    <a:lnTo>
                      <a:pt x="0" y="119"/>
                    </a:lnTo>
                    <a:lnTo>
                      <a:pt x="0" y="86"/>
                    </a:lnTo>
                    <a:lnTo>
                      <a:pt x="0" y="50"/>
                    </a:lnTo>
                    <a:lnTo>
                      <a:pt x="0" y="18"/>
                    </a:lnTo>
                    <a:lnTo>
                      <a:pt x="0" y="0"/>
                    </a:lnTo>
                    <a:lnTo>
                      <a:pt x="131" y="0"/>
                    </a:lnTo>
                    <a:lnTo>
                      <a:pt x="131" y="18"/>
                    </a:lnTo>
                    <a:lnTo>
                      <a:pt x="131" y="50"/>
                    </a:lnTo>
                    <a:lnTo>
                      <a:pt x="131" y="86"/>
                    </a:lnTo>
                    <a:lnTo>
                      <a:pt x="131" y="121"/>
                    </a:lnTo>
                    <a:lnTo>
                      <a:pt x="0" y="121"/>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59" name="Freeform 364"/>
              <p:cNvSpPr>
                <a:spLocks/>
              </p:cNvSpPr>
              <p:nvPr/>
            </p:nvSpPr>
            <p:spPr bwMode="auto">
              <a:xfrm>
                <a:off x="2610" y="3102"/>
                <a:ext cx="65" cy="61"/>
              </a:xfrm>
              <a:custGeom>
                <a:avLst/>
                <a:gdLst>
                  <a:gd name="T0" fmla="*/ 0 w 131"/>
                  <a:gd name="T1" fmla="*/ 61 h 123"/>
                  <a:gd name="T2" fmla="*/ 0 w 131"/>
                  <a:gd name="T3" fmla="*/ 56 h 123"/>
                  <a:gd name="T4" fmla="*/ 0 w 131"/>
                  <a:gd name="T5" fmla="*/ 40 h 123"/>
                  <a:gd name="T6" fmla="*/ 0 w 131"/>
                  <a:gd name="T7" fmla="*/ 21 h 123"/>
                  <a:gd name="T8" fmla="*/ 0 w 131"/>
                  <a:gd name="T9" fmla="*/ 3 h 123"/>
                  <a:gd name="T10" fmla="*/ 0 w 131"/>
                  <a:gd name="T11" fmla="*/ 0 h 123"/>
                  <a:gd name="T12" fmla="*/ 65 w 131"/>
                  <a:gd name="T13" fmla="*/ 0 h 123"/>
                  <a:gd name="T14" fmla="*/ 65 w 131"/>
                  <a:gd name="T15" fmla="*/ 3 h 123"/>
                  <a:gd name="T16" fmla="*/ 65 w 131"/>
                  <a:gd name="T17" fmla="*/ 21 h 123"/>
                  <a:gd name="T18" fmla="*/ 65 w 131"/>
                  <a:gd name="T19" fmla="*/ 40 h 123"/>
                  <a:gd name="T20" fmla="*/ 65 w 131"/>
                  <a:gd name="T21" fmla="*/ 56 h 123"/>
                  <a:gd name="T22" fmla="*/ 65 w 131"/>
                  <a:gd name="T23" fmla="*/ 61 h 123"/>
                  <a:gd name="T24" fmla="*/ 0 w 131"/>
                  <a:gd name="T25" fmla="*/ 61 h 1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1" h="123">
                    <a:moveTo>
                      <a:pt x="0" y="123"/>
                    </a:moveTo>
                    <a:lnTo>
                      <a:pt x="0" y="112"/>
                    </a:lnTo>
                    <a:lnTo>
                      <a:pt x="0" y="80"/>
                    </a:lnTo>
                    <a:lnTo>
                      <a:pt x="0" y="43"/>
                    </a:lnTo>
                    <a:lnTo>
                      <a:pt x="0" y="7"/>
                    </a:lnTo>
                    <a:lnTo>
                      <a:pt x="0" y="0"/>
                    </a:lnTo>
                    <a:lnTo>
                      <a:pt x="131" y="0"/>
                    </a:lnTo>
                    <a:lnTo>
                      <a:pt x="131" y="7"/>
                    </a:lnTo>
                    <a:lnTo>
                      <a:pt x="131" y="43"/>
                    </a:lnTo>
                    <a:lnTo>
                      <a:pt x="131" y="80"/>
                    </a:lnTo>
                    <a:lnTo>
                      <a:pt x="131" y="112"/>
                    </a:lnTo>
                    <a:lnTo>
                      <a:pt x="131" y="123"/>
                    </a:lnTo>
                    <a:lnTo>
                      <a:pt x="0" y="12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60" name="Freeform 365"/>
              <p:cNvSpPr>
                <a:spLocks/>
              </p:cNvSpPr>
              <p:nvPr/>
            </p:nvSpPr>
            <p:spPr bwMode="auto">
              <a:xfrm>
                <a:off x="2610" y="3072"/>
                <a:ext cx="65" cy="60"/>
              </a:xfrm>
              <a:custGeom>
                <a:avLst/>
                <a:gdLst>
                  <a:gd name="T0" fmla="*/ 0 w 131"/>
                  <a:gd name="T1" fmla="*/ 60 h 122"/>
                  <a:gd name="T2" fmla="*/ 0 w 131"/>
                  <a:gd name="T3" fmla="*/ 51 h 122"/>
                  <a:gd name="T4" fmla="*/ 0 w 131"/>
                  <a:gd name="T5" fmla="*/ 33 h 122"/>
                  <a:gd name="T6" fmla="*/ 0 w 131"/>
                  <a:gd name="T7" fmla="*/ 17 h 122"/>
                  <a:gd name="T8" fmla="*/ 0 w 131"/>
                  <a:gd name="T9" fmla="*/ 0 h 122"/>
                  <a:gd name="T10" fmla="*/ 65 w 131"/>
                  <a:gd name="T11" fmla="*/ 0 h 122"/>
                  <a:gd name="T12" fmla="*/ 65 w 131"/>
                  <a:gd name="T13" fmla="*/ 17 h 122"/>
                  <a:gd name="T14" fmla="*/ 65 w 131"/>
                  <a:gd name="T15" fmla="*/ 33 h 122"/>
                  <a:gd name="T16" fmla="*/ 65 w 131"/>
                  <a:gd name="T17" fmla="*/ 51 h 122"/>
                  <a:gd name="T18" fmla="*/ 65 w 131"/>
                  <a:gd name="T19" fmla="*/ 60 h 122"/>
                  <a:gd name="T20" fmla="*/ 0 w 131"/>
                  <a:gd name="T21" fmla="*/ 60 h 1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1" h="122">
                    <a:moveTo>
                      <a:pt x="0" y="122"/>
                    </a:moveTo>
                    <a:lnTo>
                      <a:pt x="0" y="103"/>
                    </a:lnTo>
                    <a:lnTo>
                      <a:pt x="0" y="67"/>
                    </a:lnTo>
                    <a:lnTo>
                      <a:pt x="0" y="35"/>
                    </a:lnTo>
                    <a:lnTo>
                      <a:pt x="0" y="0"/>
                    </a:lnTo>
                    <a:lnTo>
                      <a:pt x="131" y="0"/>
                    </a:lnTo>
                    <a:lnTo>
                      <a:pt x="131" y="35"/>
                    </a:lnTo>
                    <a:lnTo>
                      <a:pt x="131" y="67"/>
                    </a:lnTo>
                    <a:lnTo>
                      <a:pt x="131" y="103"/>
                    </a:lnTo>
                    <a:lnTo>
                      <a:pt x="131" y="122"/>
                    </a:lnTo>
                    <a:lnTo>
                      <a:pt x="0" y="122"/>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61" name="Freeform 366"/>
              <p:cNvSpPr>
                <a:spLocks/>
              </p:cNvSpPr>
              <p:nvPr/>
            </p:nvSpPr>
            <p:spPr bwMode="auto">
              <a:xfrm>
                <a:off x="2610" y="3041"/>
                <a:ext cx="65" cy="61"/>
              </a:xfrm>
              <a:custGeom>
                <a:avLst/>
                <a:gdLst>
                  <a:gd name="T0" fmla="*/ 0 w 131"/>
                  <a:gd name="T1" fmla="*/ 61 h 121"/>
                  <a:gd name="T2" fmla="*/ 0 w 131"/>
                  <a:gd name="T3" fmla="*/ 48 h 121"/>
                  <a:gd name="T4" fmla="*/ 0 w 131"/>
                  <a:gd name="T5" fmla="*/ 30 h 121"/>
                  <a:gd name="T6" fmla="*/ 0 w 131"/>
                  <a:gd name="T7" fmla="*/ 14 h 121"/>
                  <a:gd name="T8" fmla="*/ 0 w 131"/>
                  <a:gd name="T9" fmla="*/ 0 h 121"/>
                  <a:gd name="T10" fmla="*/ 65 w 131"/>
                  <a:gd name="T11" fmla="*/ 0 h 121"/>
                  <a:gd name="T12" fmla="*/ 65 w 131"/>
                  <a:gd name="T13" fmla="*/ 14 h 121"/>
                  <a:gd name="T14" fmla="*/ 65 w 131"/>
                  <a:gd name="T15" fmla="*/ 30 h 121"/>
                  <a:gd name="T16" fmla="*/ 65 w 131"/>
                  <a:gd name="T17" fmla="*/ 48 h 121"/>
                  <a:gd name="T18" fmla="*/ 65 w 131"/>
                  <a:gd name="T19" fmla="*/ 61 h 121"/>
                  <a:gd name="T20" fmla="*/ 0 w 131"/>
                  <a:gd name="T21" fmla="*/ 61 h 1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1" h="121">
                    <a:moveTo>
                      <a:pt x="0" y="121"/>
                    </a:moveTo>
                    <a:lnTo>
                      <a:pt x="0" y="96"/>
                    </a:lnTo>
                    <a:lnTo>
                      <a:pt x="0" y="60"/>
                    </a:lnTo>
                    <a:lnTo>
                      <a:pt x="0" y="27"/>
                    </a:lnTo>
                    <a:lnTo>
                      <a:pt x="0" y="0"/>
                    </a:lnTo>
                    <a:lnTo>
                      <a:pt x="131" y="0"/>
                    </a:lnTo>
                    <a:lnTo>
                      <a:pt x="131" y="27"/>
                    </a:lnTo>
                    <a:lnTo>
                      <a:pt x="131" y="60"/>
                    </a:lnTo>
                    <a:lnTo>
                      <a:pt x="131" y="96"/>
                    </a:lnTo>
                    <a:lnTo>
                      <a:pt x="131" y="121"/>
                    </a:lnTo>
                    <a:lnTo>
                      <a:pt x="0" y="121"/>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62" name="Freeform 367"/>
              <p:cNvSpPr>
                <a:spLocks/>
              </p:cNvSpPr>
              <p:nvPr/>
            </p:nvSpPr>
            <p:spPr bwMode="auto">
              <a:xfrm>
                <a:off x="2610" y="3011"/>
                <a:ext cx="65" cy="61"/>
              </a:xfrm>
              <a:custGeom>
                <a:avLst/>
                <a:gdLst>
                  <a:gd name="T0" fmla="*/ 0 w 131"/>
                  <a:gd name="T1" fmla="*/ 61 h 121"/>
                  <a:gd name="T2" fmla="*/ 0 w 131"/>
                  <a:gd name="T3" fmla="*/ 60 h 121"/>
                  <a:gd name="T4" fmla="*/ 0 w 131"/>
                  <a:gd name="T5" fmla="*/ 44 h 121"/>
                  <a:gd name="T6" fmla="*/ 0 w 131"/>
                  <a:gd name="T7" fmla="*/ 26 h 121"/>
                  <a:gd name="T8" fmla="*/ 0 w 131"/>
                  <a:gd name="T9" fmla="*/ 8 h 121"/>
                  <a:gd name="T10" fmla="*/ 0 w 131"/>
                  <a:gd name="T11" fmla="*/ 0 h 121"/>
                  <a:gd name="T12" fmla="*/ 65 w 131"/>
                  <a:gd name="T13" fmla="*/ 0 h 121"/>
                  <a:gd name="T14" fmla="*/ 65 w 131"/>
                  <a:gd name="T15" fmla="*/ 8 h 121"/>
                  <a:gd name="T16" fmla="*/ 65 w 131"/>
                  <a:gd name="T17" fmla="*/ 26 h 121"/>
                  <a:gd name="T18" fmla="*/ 65 w 131"/>
                  <a:gd name="T19" fmla="*/ 44 h 121"/>
                  <a:gd name="T20" fmla="*/ 65 w 131"/>
                  <a:gd name="T21" fmla="*/ 60 h 121"/>
                  <a:gd name="T22" fmla="*/ 65 w 131"/>
                  <a:gd name="T23" fmla="*/ 61 h 121"/>
                  <a:gd name="T24" fmla="*/ 0 w 131"/>
                  <a:gd name="T25" fmla="*/ 61 h 1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1" h="121">
                    <a:moveTo>
                      <a:pt x="0" y="121"/>
                    </a:moveTo>
                    <a:lnTo>
                      <a:pt x="0" y="120"/>
                    </a:lnTo>
                    <a:lnTo>
                      <a:pt x="0" y="87"/>
                    </a:lnTo>
                    <a:lnTo>
                      <a:pt x="0" y="51"/>
                    </a:lnTo>
                    <a:lnTo>
                      <a:pt x="0" y="15"/>
                    </a:lnTo>
                    <a:lnTo>
                      <a:pt x="0" y="0"/>
                    </a:lnTo>
                    <a:lnTo>
                      <a:pt x="131" y="0"/>
                    </a:lnTo>
                    <a:lnTo>
                      <a:pt x="131" y="15"/>
                    </a:lnTo>
                    <a:lnTo>
                      <a:pt x="131" y="51"/>
                    </a:lnTo>
                    <a:lnTo>
                      <a:pt x="131" y="87"/>
                    </a:lnTo>
                    <a:lnTo>
                      <a:pt x="131" y="120"/>
                    </a:lnTo>
                    <a:lnTo>
                      <a:pt x="131" y="121"/>
                    </a:lnTo>
                    <a:lnTo>
                      <a:pt x="0" y="121"/>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63" name="Freeform 368"/>
              <p:cNvSpPr>
                <a:spLocks/>
              </p:cNvSpPr>
              <p:nvPr/>
            </p:nvSpPr>
            <p:spPr bwMode="auto">
              <a:xfrm>
                <a:off x="2610" y="2980"/>
                <a:ext cx="65" cy="61"/>
              </a:xfrm>
              <a:custGeom>
                <a:avLst/>
                <a:gdLst>
                  <a:gd name="T0" fmla="*/ 0 w 131"/>
                  <a:gd name="T1" fmla="*/ 61 h 121"/>
                  <a:gd name="T2" fmla="*/ 0 w 131"/>
                  <a:gd name="T3" fmla="*/ 56 h 121"/>
                  <a:gd name="T4" fmla="*/ 0 w 131"/>
                  <a:gd name="T5" fmla="*/ 38 h 121"/>
                  <a:gd name="T6" fmla="*/ 0 w 131"/>
                  <a:gd name="T7" fmla="*/ 22 h 121"/>
                  <a:gd name="T8" fmla="*/ 0 w 131"/>
                  <a:gd name="T9" fmla="*/ 4 h 121"/>
                  <a:gd name="T10" fmla="*/ 0 w 131"/>
                  <a:gd name="T11" fmla="*/ 0 h 121"/>
                  <a:gd name="T12" fmla="*/ 65 w 131"/>
                  <a:gd name="T13" fmla="*/ 0 h 121"/>
                  <a:gd name="T14" fmla="*/ 65 w 131"/>
                  <a:gd name="T15" fmla="*/ 4 h 121"/>
                  <a:gd name="T16" fmla="*/ 65 w 131"/>
                  <a:gd name="T17" fmla="*/ 22 h 121"/>
                  <a:gd name="T18" fmla="*/ 65 w 131"/>
                  <a:gd name="T19" fmla="*/ 38 h 121"/>
                  <a:gd name="T20" fmla="*/ 65 w 131"/>
                  <a:gd name="T21" fmla="*/ 56 h 121"/>
                  <a:gd name="T22" fmla="*/ 65 w 131"/>
                  <a:gd name="T23" fmla="*/ 61 h 121"/>
                  <a:gd name="T24" fmla="*/ 0 w 131"/>
                  <a:gd name="T25" fmla="*/ 61 h 1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1" h="121">
                    <a:moveTo>
                      <a:pt x="0" y="121"/>
                    </a:moveTo>
                    <a:lnTo>
                      <a:pt x="0" y="112"/>
                    </a:lnTo>
                    <a:lnTo>
                      <a:pt x="0" y="76"/>
                    </a:lnTo>
                    <a:lnTo>
                      <a:pt x="0" y="43"/>
                    </a:lnTo>
                    <a:lnTo>
                      <a:pt x="0" y="7"/>
                    </a:lnTo>
                    <a:lnTo>
                      <a:pt x="0" y="0"/>
                    </a:lnTo>
                    <a:lnTo>
                      <a:pt x="131" y="0"/>
                    </a:lnTo>
                    <a:lnTo>
                      <a:pt x="131" y="7"/>
                    </a:lnTo>
                    <a:lnTo>
                      <a:pt x="131" y="43"/>
                    </a:lnTo>
                    <a:lnTo>
                      <a:pt x="131" y="76"/>
                    </a:lnTo>
                    <a:lnTo>
                      <a:pt x="131" y="112"/>
                    </a:lnTo>
                    <a:lnTo>
                      <a:pt x="131" y="121"/>
                    </a:lnTo>
                    <a:lnTo>
                      <a:pt x="0" y="121"/>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64" name="Freeform 369"/>
              <p:cNvSpPr>
                <a:spLocks/>
              </p:cNvSpPr>
              <p:nvPr/>
            </p:nvSpPr>
            <p:spPr bwMode="auto">
              <a:xfrm>
                <a:off x="2610" y="2950"/>
                <a:ext cx="65" cy="61"/>
              </a:xfrm>
              <a:custGeom>
                <a:avLst/>
                <a:gdLst>
                  <a:gd name="T0" fmla="*/ 0 w 131"/>
                  <a:gd name="T1" fmla="*/ 61 h 123"/>
                  <a:gd name="T2" fmla="*/ 0 w 131"/>
                  <a:gd name="T3" fmla="*/ 52 h 123"/>
                  <a:gd name="T4" fmla="*/ 0 w 131"/>
                  <a:gd name="T5" fmla="*/ 34 h 123"/>
                  <a:gd name="T6" fmla="*/ 0 w 131"/>
                  <a:gd name="T7" fmla="*/ 18 h 123"/>
                  <a:gd name="T8" fmla="*/ 0 w 131"/>
                  <a:gd name="T9" fmla="*/ 0 h 123"/>
                  <a:gd name="T10" fmla="*/ 65 w 131"/>
                  <a:gd name="T11" fmla="*/ 0 h 123"/>
                  <a:gd name="T12" fmla="*/ 65 w 131"/>
                  <a:gd name="T13" fmla="*/ 18 h 123"/>
                  <a:gd name="T14" fmla="*/ 65 w 131"/>
                  <a:gd name="T15" fmla="*/ 34 h 123"/>
                  <a:gd name="T16" fmla="*/ 65 w 131"/>
                  <a:gd name="T17" fmla="*/ 52 h 123"/>
                  <a:gd name="T18" fmla="*/ 65 w 131"/>
                  <a:gd name="T19" fmla="*/ 61 h 123"/>
                  <a:gd name="T20" fmla="*/ 0 w 131"/>
                  <a:gd name="T21" fmla="*/ 61 h 1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1" h="123">
                    <a:moveTo>
                      <a:pt x="0" y="123"/>
                    </a:moveTo>
                    <a:lnTo>
                      <a:pt x="0" y="105"/>
                    </a:lnTo>
                    <a:lnTo>
                      <a:pt x="0" y="69"/>
                    </a:lnTo>
                    <a:lnTo>
                      <a:pt x="0" y="36"/>
                    </a:lnTo>
                    <a:lnTo>
                      <a:pt x="0" y="0"/>
                    </a:lnTo>
                    <a:lnTo>
                      <a:pt x="131" y="0"/>
                    </a:lnTo>
                    <a:lnTo>
                      <a:pt x="131" y="36"/>
                    </a:lnTo>
                    <a:lnTo>
                      <a:pt x="131" y="69"/>
                    </a:lnTo>
                    <a:lnTo>
                      <a:pt x="131" y="105"/>
                    </a:lnTo>
                    <a:lnTo>
                      <a:pt x="131" y="123"/>
                    </a:lnTo>
                    <a:lnTo>
                      <a:pt x="0" y="12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65" name="Freeform 370"/>
              <p:cNvSpPr>
                <a:spLocks/>
              </p:cNvSpPr>
              <p:nvPr/>
            </p:nvSpPr>
            <p:spPr bwMode="auto">
              <a:xfrm>
                <a:off x="2610" y="2920"/>
                <a:ext cx="65" cy="60"/>
              </a:xfrm>
              <a:custGeom>
                <a:avLst/>
                <a:gdLst>
                  <a:gd name="T0" fmla="*/ 0 w 131"/>
                  <a:gd name="T1" fmla="*/ 60 h 121"/>
                  <a:gd name="T2" fmla="*/ 0 w 131"/>
                  <a:gd name="T3" fmla="*/ 47 h 121"/>
                  <a:gd name="T4" fmla="*/ 0 w 131"/>
                  <a:gd name="T5" fmla="*/ 29 h 121"/>
                  <a:gd name="T6" fmla="*/ 0 w 131"/>
                  <a:gd name="T7" fmla="*/ 13 h 121"/>
                  <a:gd name="T8" fmla="*/ 0 w 131"/>
                  <a:gd name="T9" fmla="*/ 0 h 121"/>
                  <a:gd name="T10" fmla="*/ 65 w 131"/>
                  <a:gd name="T11" fmla="*/ 0 h 121"/>
                  <a:gd name="T12" fmla="*/ 65 w 131"/>
                  <a:gd name="T13" fmla="*/ 13 h 121"/>
                  <a:gd name="T14" fmla="*/ 65 w 131"/>
                  <a:gd name="T15" fmla="*/ 29 h 121"/>
                  <a:gd name="T16" fmla="*/ 65 w 131"/>
                  <a:gd name="T17" fmla="*/ 47 h 121"/>
                  <a:gd name="T18" fmla="*/ 65 w 131"/>
                  <a:gd name="T19" fmla="*/ 60 h 121"/>
                  <a:gd name="T20" fmla="*/ 0 w 131"/>
                  <a:gd name="T21" fmla="*/ 60 h 1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1" h="121">
                    <a:moveTo>
                      <a:pt x="0" y="121"/>
                    </a:moveTo>
                    <a:lnTo>
                      <a:pt x="0" y="95"/>
                    </a:lnTo>
                    <a:lnTo>
                      <a:pt x="0" y="59"/>
                    </a:lnTo>
                    <a:lnTo>
                      <a:pt x="0" y="27"/>
                    </a:lnTo>
                    <a:lnTo>
                      <a:pt x="0" y="0"/>
                    </a:lnTo>
                    <a:lnTo>
                      <a:pt x="131" y="0"/>
                    </a:lnTo>
                    <a:lnTo>
                      <a:pt x="131" y="27"/>
                    </a:lnTo>
                    <a:lnTo>
                      <a:pt x="131" y="59"/>
                    </a:lnTo>
                    <a:lnTo>
                      <a:pt x="131" y="95"/>
                    </a:lnTo>
                    <a:lnTo>
                      <a:pt x="131" y="121"/>
                    </a:lnTo>
                    <a:lnTo>
                      <a:pt x="0" y="121"/>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66" name="Freeform 371"/>
              <p:cNvSpPr>
                <a:spLocks/>
              </p:cNvSpPr>
              <p:nvPr/>
            </p:nvSpPr>
            <p:spPr bwMode="auto">
              <a:xfrm>
                <a:off x="2610" y="2889"/>
                <a:ext cx="65" cy="61"/>
              </a:xfrm>
              <a:custGeom>
                <a:avLst/>
                <a:gdLst>
                  <a:gd name="T0" fmla="*/ 0 w 131"/>
                  <a:gd name="T1" fmla="*/ 61 h 121"/>
                  <a:gd name="T2" fmla="*/ 0 w 131"/>
                  <a:gd name="T3" fmla="*/ 61 h 121"/>
                  <a:gd name="T4" fmla="*/ 0 w 131"/>
                  <a:gd name="T5" fmla="*/ 45 h 121"/>
                  <a:gd name="T6" fmla="*/ 0 w 131"/>
                  <a:gd name="T7" fmla="*/ 26 h 121"/>
                  <a:gd name="T8" fmla="*/ 0 w 131"/>
                  <a:gd name="T9" fmla="*/ 8 h 121"/>
                  <a:gd name="T10" fmla="*/ 0 w 131"/>
                  <a:gd name="T11" fmla="*/ 0 h 121"/>
                  <a:gd name="T12" fmla="*/ 65 w 131"/>
                  <a:gd name="T13" fmla="*/ 0 h 121"/>
                  <a:gd name="T14" fmla="*/ 65 w 131"/>
                  <a:gd name="T15" fmla="*/ 8 h 121"/>
                  <a:gd name="T16" fmla="*/ 65 w 131"/>
                  <a:gd name="T17" fmla="*/ 26 h 121"/>
                  <a:gd name="T18" fmla="*/ 65 w 131"/>
                  <a:gd name="T19" fmla="*/ 45 h 121"/>
                  <a:gd name="T20" fmla="*/ 65 w 131"/>
                  <a:gd name="T21" fmla="*/ 61 h 121"/>
                  <a:gd name="T22" fmla="*/ 65 w 131"/>
                  <a:gd name="T23" fmla="*/ 61 h 121"/>
                  <a:gd name="T24" fmla="*/ 0 w 131"/>
                  <a:gd name="T25" fmla="*/ 61 h 1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1" h="121">
                    <a:moveTo>
                      <a:pt x="0" y="121"/>
                    </a:moveTo>
                    <a:lnTo>
                      <a:pt x="0" y="121"/>
                    </a:lnTo>
                    <a:lnTo>
                      <a:pt x="0" y="89"/>
                    </a:lnTo>
                    <a:lnTo>
                      <a:pt x="0" y="52"/>
                    </a:lnTo>
                    <a:lnTo>
                      <a:pt x="0" y="16"/>
                    </a:lnTo>
                    <a:lnTo>
                      <a:pt x="0" y="0"/>
                    </a:lnTo>
                    <a:lnTo>
                      <a:pt x="131" y="0"/>
                    </a:lnTo>
                    <a:lnTo>
                      <a:pt x="131" y="16"/>
                    </a:lnTo>
                    <a:lnTo>
                      <a:pt x="131" y="52"/>
                    </a:lnTo>
                    <a:lnTo>
                      <a:pt x="131" y="89"/>
                    </a:lnTo>
                    <a:lnTo>
                      <a:pt x="131" y="121"/>
                    </a:lnTo>
                    <a:lnTo>
                      <a:pt x="0" y="121"/>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67" name="Freeform 372"/>
              <p:cNvSpPr>
                <a:spLocks/>
              </p:cNvSpPr>
              <p:nvPr/>
            </p:nvSpPr>
            <p:spPr bwMode="auto">
              <a:xfrm>
                <a:off x="2610" y="2859"/>
                <a:ext cx="65" cy="61"/>
              </a:xfrm>
              <a:custGeom>
                <a:avLst/>
                <a:gdLst>
                  <a:gd name="T0" fmla="*/ 0 w 131"/>
                  <a:gd name="T1" fmla="*/ 61 h 122"/>
                  <a:gd name="T2" fmla="*/ 0 w 131"/>
                  <a:gd name="T3" fmla="*/ 56 h 122"/>
                  <a:gd name="T4" fmla="*/ 0 w 131"/>
                  <a:gd name="T5" fmla="*/ 38 h 122"/>
                  <a:gd name="T6" fmla="*/ 0 w 131"/>
                  <a:gd name="T7" fmla="*/ 22 h 122"/>
                  <a:gd name="T8" fmla="*/ 0 w 131"/>
                  <a:gd name="T9" fmla="*/ 4 h 122"/>
                  <a:gd name="T10" fmla="*/ 0 w 131"/>
                  <a:gd name="T11" fmla="*/ 0 h 122"/>
                  <a:gd name="T12" fmla="*/ 65 w 131"/>
                  <a:gd name="T13" fmla="*/ 0 h 122"/>
                  <a:gd name="T14" fmla="*/ 65 w 131"/>
                  <a:gd name="T15" fmla="*/ 4 h 122"/>
                  <a:gd name="T16" fmla="*/ 65 w 131"/>
                  <a:gd name="T17" fmla="*/ 22 h 122"/>
                  <a:gd name="T18" fmla="*/ 65 w 131"/>
                  <a:gd name="T19" fmla="*/ 38 h 122"/>
                  <a:gd name="T20" fmla="*/ 65 w 131"/>
                  <a:gd name="T21" fmla="*/ 56 h 122"/>
                  <a:gd name="T22" fmla="*/ 65 w 131"/>
                  <a:gd name="T23" fmla="*/ 61 h 122"/>
                  <a:gd name="T24" fmla="*/ 0 w 131"/>
                  <a:gd name="T25" fmla="*/ 61 h 1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1" h="122">
                    <a:moveTo>
                      <a:pt x="0" y="122"/>
                    </a:moveTo>
                    <a:lnTo>
                      <a:pt x="0" y="112"/>
                    </a:lnTo>
                    <a:lnTo>
                      <a:pt x="0" y="76"/>
                    </a:lnTo>
                    <a:lnTo>
                      <a:pt x="0" y="44"/>
                    </a:lnTo>
                    <a:lnTo>
                      <a:pt x="0" y="8"/>
                    </a:lnTo>
                    <a:lnTo>
                      <a:pt x="0" y="0"/>
                    </a:lnTo>
                    <a:lnTo>
                      <a:pt x="131" y="0"/>
                    </a:lnTo>
                    <a:lnTo>
                      <a:pt x="131" y="8"/>
                    </a:lnTo>
                    <a:lnTo>
                      <a:pt x="131" y="44"/>
                    </a:lnTo>
                    <a:lnTo>
                      <a:pt x="131" y="76"/>
                    </a:lnTo>
                    <a:lnTo>
                      <a:pt x="131" y="112"/>
                    </a:lnTo>
                    <a:lnTo>
                      <a:pt x="131" y="122"/>
                    </a:lnTo>
                    <a:lnTo>
                      <a:pt x="0" y="122"/>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68" name="Freeform 373"/>
              <p:cNvSpPr>
                <a:spLocks/>
              </p:cNvSpPr>
              <p:nvPr/>
            </p:nvSpPr>
            <p:spPr bwMode="auto">
              <a:xfrm>
                <a:off x="2610" y="2828"/>
                <a:ext cx="65" cy="61"/>
              </a:xfrm>
              <a:custGeom>
                <a:avLst/>
                <a:gdLst>
                  <a:gd name="T0" fmla="*/ 0 w 131"/>
                  <a:gd name="T1" fmla="*/ 61 h 121"/>
                  <a:gd name="T2" fmla="*/ 0 w 131"/>
                  <a:gd name="T3" fmla="*/ 53 h 121"/>
                  <a:gd name="T4" fmla="*/ 0 w 131"/>
                  <a:gd name="T5" fmla="*/ 35 h 121"/>
                  <a:gd name="T6" fmla="*/ 0 w 131"/>
                  <a:gd name="T7" fmla="*/ 18 h 121"/>
                  <a:gd name="T8" fmla="*/ 0 w 131"/>
                  <a:gd name="T9" fmla="*/ 0 h 121"/>
                  <a:gd name="T10" fmla="*/ 65 w 131"/>
                  <a:gd name="T11" fmla="*/ 0 h 121"/>
                  <a:gd name="T12" fmla="*/ 65 w 131"/>
                  <a:gd name="T13" fmla="*/ 18 h 121"/>
                  <a:gd name="T14" fmla="*/ 65 w 131"/>
                  <a:gd name="T15" fmla="*/ 35 h 121"/>
                  <a:gd name="T16" fmla="*/ 65 w 131"/>
                  <a:gd name="T17" fmla="*/ 53 h 121"/>
                  <a:gd name="T18" fmla="*/ 65 w 131"/>
                  <a:gd name="T19" fmla="*/ 61 h 121"/>
                  <a:gd name="T20" fmla="*/ 0 w 131"/>
                  <a:gd name="T21" fmla="*/ 61 h 1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1" h="121">
                    <a:moveTo>
                      <a:pt x="0" y="121"/>
                    </a:moveTo>
                    <a:lnTo>
                      <a:pt x="0" y="105"/>
                    </a:lnTo>
                    <a:lnTo>
                      <a:pt x="0" y="69"/>
                    </a:lnTo>
                    <a:lnTo>
                      <a:pt x="0" y="36"/>
                    </a:lnTo>
                    <a:lnTo>
                      <a:pt x="0" y="0"/>
                    </a:lnTo>
                    <a:lnTo>
                      <a:pt x="131" y="0"/>
                    </a:lnTo>
                    <a:lnTo>
                      <a:pt x="131" y="36"/>
                    </a:lnTo>
                    <a:lnTo>
                      <a:pt x="131" y="69"/>
                    </a:lnTo>
                    <a:lnTo>
                      <a:pt x="131" y="105"/>
                    </a:lnTo>
                    <a:lnTo>
                      <a:pt x="131" y="121"/>
                    </a:lnTo>
                    <a:lnTo>
                      <a:pt x="0" y="121"/>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69" name="Freeform 374"/>
              <p:cNvSpPr>
                <a:spLocks/>
              </p:cNvSpPr>
              <p:nvPr/>
            </p:nvSpPr>
            <p:spPr bwMode="auto">
              <a:xfrm>
                <a:off x="2610" y="2798"/>
                <a:ext cx="65" cy="61"/>
              </a:xfrm>
              <a:custGeom>
                <a:avLst/>
                <a:gdLst>
                  <a:gd name="T0" fmla="*/ 0 w 131"/>
                  <a:gd name="T1" fmla="*/ 61 h 123"/>
                  <a:gd name="T2" fmla="*/ 0 w 131"/>
                  <a:gd name="T3" fmla="*/ 49 h 123"/>
                  <a:gd name="T4" fmla="*/ 0 w 131"/>
                  <a:gd name="T5" fmla="*/ 31 h 123"/>
                  <a:gd name="T6" fmla="*/ 0 w 131"/>
                  <a:gd name="T7" fmla="*/ 14 h 123"/>
                  <a:gd name="T8" fmla="*/ 0 w 131"/>
                  <a:gd name="T9" fmla="*/ 0 h 123"/>
                  <a:gd name="T10" fmla="*/ 65 w 131"/>
                  <a:gd name="T11" fmla="*/ 0 h 123"/>
                  <a:gd name="T12" fmla="*/ 65 w 131"/>
                  <a:gd name="T13" fmla="*/ 14 h 123"/>
                  <a:gd name="T14" fmla="*/ 65 w 131"/>
                  <a:gd name="T15" fmla="*/ 31 h 123"/>
                  <a:gd name="T16" fmla="*/ 65 w 131"/>
                  <a:gd name="T17" fmla="*/ 49 h 123"/>
                  <a:gd name="T18" fmla="*/ 65 w 131"/>
                  <a:gd name="T19" fmla="*/ 61 h 123"/>
                  <a:gd name="T20" fmla="*/ 0 w 131"/>
                  <a:gd name="T21" fmla="*/ 61 h 1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1" h="123">
                    <a:moveTo>
                      <a:pt x="0" y="123"/>
                    </a:moveTo>
                    <a:lnTo>
                      <a:pt x="0" y="98"/>
                    </a:lnTo>
                    <a:lnTo>
                      <a:pt x="0" y="62"/>
                    </a:lnTo>
                    <a:lnTo>
                      <a:pt x="0" y="29"/>
                    </a:lnTo>
                    <a:lnTo>
                      <a:pt x="0" y="0"/>
                    </a:lnTo>
                    <a:lnTo>
                      <a:pt x="131" y="0"/>
                    </a:lnTo>
                    <a:lnTo>
                      <a:pt x="131" y="29"/>
                    </a:lnTo>
                    <a:lnTo>
                      <a:pt x="131" y="62"/>
                    </a:lnTo>
                    <a:lnTo>
                      <a:pt x="131" y="98"/>
                    </a:lnTo>
                    <a:lnTo>
                      <a:pt x="131" y="123"/>
                    </a:lnTo>
                    <a:lnTo>
                      <a:pt x="0" y="12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70" name="Freeform 375"/>
              <p:cNvSpPr>
                <a:spLocks/>
              </p:cNvSpPr>
              <p:nvPr/>
            </p:nvSpPr>
            <p:spPr bwMode="auto">
              <a:xfrm>
                <a:off x="2610" y="2768"/>
                <a:ext cx="65" cy="60"/>
              </a:xfrm>
              <a:custGeom>
                <a:avLst/>
                <a:gdLst>
                  <a:gd name="T0" fmla="*/ 0 w 131"/>
                  <a:gd name="T1" fmla="*/ 60 h 121"/>
                  <a:gd name="T2" fmla="*/ 0 w 131"/>
                  <a:gd name="T3" fmla="*/ 60 h 121"/>
                  <a:gd name="T4" fmla="*/ 0 w 131"/>
                  <a:gd name="T5" fmla="*/ 44 h 121"/>
                  <a:gd name="T6" fmla="*/ 0 w 131"/>
                  <a:gd name="T7" fmla="*/ 26 h 121"/>
                  <a:gd name="T8" fmla="*/ 0 w 131"/>
                  <a:gd name="T9" fmla="*/ 8 h 121"/>
                  <a:gd name="T10" fmla="*/ 0 w 131"/>
                  <a:gd name="T11" fmla="*/ 0 h 121"/>
                  <a:gd name="T12" fmla="*/ 65 w 131"/>
                  <a:gd name="T13" fmla="*/ 0 h 121"/>
                  <a:gd name="T14" fmla="*/ 65 w 131"/>
                  <a:gd name="T15" fmla="*/ 8 h 121"/>
                  <a:gd name="T16" fmla="*/ 65 w 131"/>
                  <a:gd name="T17" fmla="*/ 26 h 121"/>
                  <a:gd name="T18" fmla="*/ 65 w 131"/>
                  <a:gd name="T19" fmla="*/ 44 h 121"/>
                  <a:gd name="T20" fmla="*/ 65 w 131"/>
                  <a:gd name="T21" fmla="*/ 60 h 121"/>
                  <a:gd name="T22" fmla="*/ 65 w 131"/>
                  <a:gd name="T23" fmla="*/ 60 h 121"/>
                  <a:gd name="T24" fmla="*/ 0 w 131"/>
                  <a:gd name="T25" fmla="*/ 60 h 1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1" h="121">
                    <a:moveTo>
                      <a:pt x="0" y="121"/>
                    </a:moveTo>
                    <a:lnTo>
                      <a:pt x="0" y="121"/>
                    </a:lnTo>
                    <a:lnTo>
                      <a:pt x="0" y="88"/>
                    </a:lnTo>
                    <a:lnTo>
                      <a:pt x="0" y="52"/>
                    </a:lnTo>
                    <a:lnTo>
                      <a:pt x="0" y="16"/>
                    </a:lnTo>
                    <a:lnTo>
                      <a:pt x="0" y="0"/>
                    </a:lnTo>
                    <a:lnTo>
                      <a:pt x="131" y="0"/>
                    </a:lnTo>
                    <a:lnTo>
                      <a:pt x="131" y="16"/>
                    </a:lnTo>
                    <a:lnTo>
                      <a:pt x="131" y="52"/>
                    </a:lnTo>
                    <a:lnTo>
                      <a:pt x="131" y="88"/>
                    </a:lnTo>
                    <a:lnTo>
                      <a:pt x="131" y="121"/>
                    </a:lnTo>
                    <a:lnTo>
                      <a:pt x="0" y="121"/>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71" name="Freeform 376"/>
              <p:cNvSpPr>
                <a:spLocks/>
              </p:cNvSpPr>
              <p:nvPr/>
            </p:nvSpPr>
            <p:spPr bwMode="auto">
              <a:xfrm>
                <a:off x="2610" y="2737"/>
                <a:ext cx="65" cy="61"/>
              </a:xfrm>
              <a:custGeom>
                <a:avLst/>
                <a:gdLst>
                  <a:gd name="T0" fmla="*/ 0 w 131"/>
                  <a:gd name="T1" fmla="*/ 61 h 121"/>
                  <a:gd name="T2" fmla="*/ 0 w 131"/>
                  <a:gd name="T3" fmla="*/ 57 h 121"/>
                  <a:gd name="T4" fmla="*/ 0 w 131"/>
                  <a:gd name="T5" fmla="*/ 39 h 121"/>
                  <a:gd name="T6" fmla="*/ 0 w 131"/>
                  <a:gd name="T7" fmla="*/ 23 h 121"/>
                  <a:gd name="T8" fmla="*/ 0 w 131"/>
                  <a:gd name="T9" fmla="*/ 5 h 121"/>
                  <a:gd name="T10" fmla="*/ 0 w 131"/>
                  <a:gd name="T11" fmla="*/ 0 h 121"/>
                  <a:gd name="T12" fmla="*/ 65 w 131"/>
                  <a:gd name="T13" fmla="*/ 0 h 121"/>
                  <a:gd name="T14" fmla="*/ 65 w 131"/>
                  <a:gd name="T15" fmla="*/ 23 h 121"/>
                  <a:gd name="T16" fmla="*/ 65 w 131"/>
                  <a:gd name="T17" fmla="*/ 39 h 121"/>
                  <a:gd name="T18" fmla="*/ 65 w 131"/>
                  <a:gd name="T19" fmla="*/ 57 h 121"/>
                  <a:gd name="T20" fmla="*/ 65 w 131"/>
                  <a:gd name="T21" fmla="*/ 61 h 121"/>
                  <a:gd name="T22" fmla="*/ 0 w 131"/>
                  <a:gd name="T23" fmla="*/ 61 h 1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1" h="121">
                    <a:moveTo>
                      <a:pt x="0" y="121"/>
                    </a:moveTo>
                    <a:lnTo>
                      <a:pt x="0" y="114"/>
                    </a:lnTo>
                    <a:lnTo>
                      <a:pt x="0" y="78"/>
                    </a:lnTo>
                    <a:lnTo>
                      <a:pt x="0" y="45"/>
                    </a:lnTo>
                    <a:lnTo>
                      <a:pt x="0" y="9"/>
                    </a:lnTo>
                    <a:lnTo>
                      <a:pt x="0" y="0"/>
                    </a:lnTo>
                    <a:lnTo>
                      <a:pt x="131" y="0"/>
                    </a:lnTo>
                    <a:lnTo>
                      <a:pt x="131" y="45"/>
                    </a:lnTo>
                    <a:lnTo>
                      <a:pt x="131" y="78"/>
                    </a:lnTo>
                    <a:lnTo>
                      <a:pt x="131" y="114"/>
                    </a:lnTo>
                    <a:lnTo>
                      <a:pt x="131" y="121"/>
                    </a:lnTo>
                    <a:lnTo>
                      <a:pt x="0" y="121"/>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72" name="Freeform 377"/>
              <p:cNvSpPr>
                <a:spLocks/>
              </p:cNvSpPr>
              <p:nvPr/>
            </p:nvSpPr>
            <p:spPr bwMode="auto">
              <a:xfrm>
                <a:off x="2610" y="2707"/>
                <a:ext cx="65" cy="61"/>
              </a:xfrm>
              <a:custGeom>
                <a:avLst/>
                <a:gdLst>
                  <a:gd name="T0" fmla="*/ 0 w 131"/>
                  <a:gd name="T1" fmla="*/ 61 h 122"/>
                  <a:gd name="T2" fmla="*/ 0 w 131"/>
                  <a:gd name="T3" fmla="*/ 53 h 122"/>
                  <a:gd name="T4" fmla="*/ 0 w 131"/>
                  <a:gd name="T5" fmla="*/ 35 h 122"/>
                  <a:gd name="T6" fmla="*/ 0 w 131"/>
                  <a:gd name="T7" fmla="*/ 19 h 122"/>
                  <a:gd name="T8" fmla="*/ 0 w 131"/>
                  <a:gd name="T9" fmla="*/ 0 h 122"/>
                  <a:gd name="T10" fmla="*/ 49 w 131"/>
                  <a:gd name="T11" fmla="*/ 0 h 122"/>
                  <a:gd name="T12" fmla="*/ 65 w 131"/>
                  <a:gd name="T13" fmla="*/ 19 h 122"/>
                  <a:gd name="T14" fmla="*/ 65 w 131"/>
                  <a:gd name="T15" fmla="*/ 53 h 122"/>
                  <a:gd name="T16" fmla="*/ 65 w 131"/>
                  <a:gd name="T17" fmla="*/ 61 h 122"/>
                  <a:gd name="T18" fmla="*/ 0 w 131"/>
                  <a:gd name="T19" fmla="*/ 61 h 1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1" h="122">
                    <a:moveTo>
                      <a:pt x="0" y="122"/>
                    </a:moveTo>
                    <a:lnTo>
                      <a:pt x="0" y="105"/>
                    </a:lnTo>
                    <a:lnTo>
                      <a:pt x="0" y="69"/>
                    </a:lnTo>
                    <a:lnTo>
                      <a:pt x="0" y="37"/>
                    </a:lnTo>
                    <a:lnTo>
                      <a:pt x="0" y="0"/>
                    </a:lnTo>
                    <a:lnTo>
                      <a:pt x="99" y="0"/>
                    </a:lnTo>
                    <a:lnTo>
                      <a:pt x="131" y="37"/>
                    </a:lnTo>
                    <a:lnTo>
                      <a:pt x="131" y="105"/>
                    </a:lnTo>
                    <a:lnTo>
                      <a:pt x="131" y="122"/>
                    </a:lnTo>
                    <a:lnTo>
                      <a:pt x="0" y="122"/>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73" name="Freeform 378"/>
              <p:cNvSpPr>
                <a:spLocks/>
              </p:cNvSpPr>
              <p:nvPr/>
            </p:nvSpPr>
            <p:spPr bwMode="auto">
              <a:xfrm>
                <a:off x="2610" y="2676"/>
                <a:ext cx="65" cy="61"/>
              </a:xfrm>
              <a:custGeom>
                <a:avLst/>
                <a:gdLst>
                  <a:gd name="T0" fmla="*/ 0 w 131"/>
                  <a:gd name="T1" fmla="*/ 61 h 121"/>
                  <a:gd name="T2" fmla="*/ 0 w 131"/>
                  <a:gd name="T3" fmla="*/ 49 h 121"/>
                  <a:gd name="T4" fmla="*/ 0 w 131"/>
                  <a:gd name="T5" fmla="*/ 31 h 121"/>
                  <a:gd name="T6" fmla="*/ 0 w 131"/>
                  <a:gd name="T7" fmla="*/ 13 h 121"/>
                  <a:gd name="T8" fmla="*/ 0 w 131"/>
                  <a:gd name="T9" fmla="*/ 11 h 121"/>
                  <a:gd name="T10" fmla="*/ 0 w 131"/>
                  <a:gd name="T11" fmla="*/ 7 h 121"/>
                  <a:gd name="T12" fmla="*/ 2 w 131"/>
                  <a:gd name="T13" fmla="*/ 4 h 121"/>
                  <a:gd name="T14" fmla="*/ 2 w 131"/>
                  <a:gd name="T15" fmla="*/ 0 h 121"/>
                  <a:gd name="T16" fmla="*/ 32 w 131"/>
                  <a:gd name="T17" fmla="*/ 0 h 121"/>
                  <a:gd name="T18" fmla="*/ 32 w 131"/>
                  <a:gd name="T19" fmla="*/ 13 h 121"/>
                  <a:gd name="T20" fmla="*/ 65 w 131"/>
                  <a:gd name="T21" fmla="*/ 49 h 121"/>
                  <a:gd name="T22" fmla="*/ 65 w 131"/>
                  <a:gd name="T23" fmla="*/ 61 h 121"/>
                  <a:gd name="T24" fmla="*/ 0 w 131"/>
                  <a:gd name="T25" fmla="*/ 61 h 1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1" h="121">
                    <a:moveTo>
                      <a:pt x="0" y="121"/>
                    </a:moveTo>
                    <a:lnTo>
                      <a:pt x="0" y="98"/>
                    </a:lnTo>
                    <a:lnTo>
                      <a:pt x="0" y="61"/>
                    </a:lnTo>
                    <a:lnTo>
                      <a:pt x="0" y="25"/>
                    </a:lnTo>
                    <a:lnTo>
                      <a:pt x="0" y="22"/>
                    </a:lnTo>
                    <a:lnTo>
                      <a:pt x="0" y="14"/>
                    </a:lnTo>
                    <a:lnTo>
                      <a:pt x="4" y="7"/>
                    </a:lnTo>
                    <a:lnTo>
                      <a:pt x="4" y="0"/>
                    </a:lnTo>
                    <a:lnTo>
                      <a:pt x="64" y="0"/>
                    </a:lnTo>
                    <a:lnTo>
                      <a:pt x="64" y="25"/>
                    </a:lnTo>
                    <a:lnTo>
                      <a:pt x="131" y="98"/>
                    </a:lnTo>
                    <a:lnTo>
                      <a:pt x="131" y="121"/>
                    </a:lnTo>
                    <a:lnTo>
                      <a:pt x="0" y="121"/>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74" name="Freeform 379"/>
              <p:cNvSpPr>
                <a:spLocks/>
              </p:cNvSpPr>
              <p:nvPr/>
            </p:nvSpPr>
            <p:spPr bwMode="auto">
              <a:xfrm>
                <a:off x="2610" y="2655"/>
                <a:ext cx="49" cy="52"/>
              </a:xfrm>
              <a:custGeom>
                <a:avLst/>
                <a:gdLst>
                  <a:gd name="T0" fmla="*/ 0 w 99"/>
                  <a:gd name="T1" fmla="*/ 52 h 104"/>
                  <a:gd name="T2" fmla="*/ 0 w 99"/>
                  <a:gd name="T3" fmla="*/ 52 h 104"/>
                  <a:gd name="T4" fmla="*/ 0 w 99"/>
                  <a:gd name="T5" fmla="*/ 34 h 104"/>
                  <a:gd name="T6" fmla="*/ 0 w 99"/>
                  <a:gd name="T7" fmla="*/ 33 h 104"/>
                  <a:gd name="T8" fmla="*/ 0 w 99"/>
                  <a:gd name="T9" fmla="*/ 29 h 104"/>
                  <a:gd name="T10" fmla="*/ 2 w 99"/>
                  <a:gd name="T11" fmla="*/ 25 h 104"/>
                  <a:gd name="T12" fmla="*/ 2 w 99"/>
                  <a:gd name="T13" fmla="*/ 22 h 104"/>
                  <a:gd name="T14" fmla="*/ 3 w 99"/>
                  <a:gd name="T15" fmla="*/ 18 h 104"/>
                  <a:gd name="T16" fmla="*/ 5 w 99"/>
                  <a:gd name="T17" fmla="*/ 16 h 104"/>
                  <a:gd name="T18" fmla="*/ 7 w 99"/>
                  <a:gd name="T19" fmla="*/ 13 h 104"/>
                  <a:gd name="T20" fmla="*/ 10 w 99"/>
                  <a:gd name="T21" fmla="*/ 11 h 104"/>
                  <a:gd name="T22" fmla="*/ 12 w 99"/>
                  <a:gd name="T23" fmla="*/ 7 h 104"/>
                  <a:gd name="T24" fmla="*/ 15 w 99"/>
                  <a:gd name="T25" fmla="*/ 5 h 104"/>
                  <a:gd name="T26" fmla="*/ 17 w 99"/>
                  <a:gd name="T27" fmla="*/ 4 h 104"/>
                  <a:gd name="T28" fmla="*/ 20 w 99"/>
                  <a:gd name="T29" fmla="*/ 2 h 104"/>
                  <a:gd name="T30" fmla="*/ 23 w 99"/>
                  <a:gd name="T31" fmla="*/ 2 h 104"/>
                  <a:gd name="T32" fmla="*/ 27 w 99"/>
                  <a:gd name="T33" fmla="*/ 0 h 104"/>
                  <a:gd name="T34" fmla="*/ 30 w 99"/>
                  <a:gd name="T35" fmla="*/ 0 h 104"/>
                  <a:gd name="T36" fmla="*/ 32 w 99"/>
                  <a:gd name="T37" fmla="*/ 0 h 104"/>
                  <a:gd name="T38" fmla="*/ 32 w 99"/>
                  <a:gd name="T39" fmla="*/ 34 h 104"/>
                  <a:gd name="T40" fmla="*/ 49 w 99"/>
                  <a:gd name="T41" fmla="*/ 52 h 104"/>
                  <a:gd name="T42" fmla="*/ 0 w 99"/>
                  <a:gd name="T43" fmla="*/ 52 h 1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9" h="104">
                    <a:moveTo>
                      <a:pt x="0" y="104"/>
                    </a:moveTo>
                    <a:lnTo>
                      <a:pt x="0" y="104"/>
                    </a:lnTo>
                    <a:lnTo>
                      <a:pt x="0" y="68"/>
                    </a:lnTo>
                    <a:lnTo>
                      <a:pt x="0" y="65"/>
                    </a:lnTo>
                    <a:lnTo>
                      <a:pt x="0" y="57"/>
                    </a:lnTo>
                    <a:lnTo>
                      <a:pt x="4" y="50"/>
                    </a:lnTo>
                    <a:lnTo>
                      <a:pt x="4" y="43"/>
                    </a:lnTo>
                    <a:lnTo>
                      <a:pt x="7" y="36"/>
                    </a:lnTo>
                    <a:lnTo>
                      <a:pt x="10" y="32"/>
                    </a:lnTo>
                    <a:lnTo>
                      <a:pt x="14" y="25"/>
                    </a:lnTo>
                    <a:lnTo>
                      <a:pt x="20" y="21"/>
                    </a:lnTo>
                    <a:lnTo>
                      <a:pt x="24" y="14"/>
                    </a:lnTo>
                    <a:lnTo>
                      <a:pt x="30" y="10"/>
                    </a:lnTo>
                    <a:lnTo>
                      <a:pt x="34" y="7"/>
                    </a:lnTo>
                    <a:lnTo>
                      <a:pt x="40" y="3"/>
                    </a:lnTo>
                    <a:lnTo>
                      <a:pt x="47" y="3"/>
                    </a:lnTo>
                    <a:lnTo>
                      <a:pt x="54" y="0"/>
                    </a:lnTo>
                    <a:lnTo>
                      <a:pt x="60" y="0"/>
                    </a:lnTo>
                    <a:lnTo>
                      <a:pt x="64" y="0"/>
                    </a:lnTo>
                    <a:lnTo>
                      <a:pt x="64" y="68"/>
                    </a:lnTo>
                    <a:lnTo>
                      <a:pt x="99" y="104"/>
                    </a:lnTo>
                    <a:lnTo>
                      <a:pt x="0" y="104"/>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75" name="Freeform 380"/>
              <p:cNvSpPr>
                <a:spLocks/>
              </p:cNvSpPr>
              <p:nvPr/>
            </p:nvSpPr>
            <p:spPr bwMode="auto">
              <a:xfrm>
                <a:off x="2612" y="2655"/>
                <a:ext cx="30" cy="21"/>
              </a:xfrm>
              <a:custGeom>
                <a:avLst/>
                <a:gdLst>
                  <a:gd name="T0" fmla="*/ 0 w 60"/>
                  <a:gd name="T1" fmla="*/ 21 h 43"/>
                  <a:gd name="T2" fmla="*/ 0 w 60"/>
                  <a:gd name="T3" fmla="*/ 21 h 43"/>
                  <a:gd name="T4" fmla="*/ 2 w 60"/>
                  <a:gd name="T5" fmla="*/ 18 h 43"/>
                  <a:gd name="T6" fmla="*/ 3 w 60"/>
                  <a:gd name="T7" fmla="*/ 16 h 43"/>
                  <a:gd name="T8" fmla="*/ 5 w 60"/>
                  <a:gd name="T9" fmla="*/ 12 h 43"/>
                  <a:gd name="T10" fmla="*/ 8 w 60"/>
                  <a:gd name="T11" fmla="*/ 10 h 43"/>
                  <a:gd name="T12" fmla="*/ 10 w 60"/>
                  <a:gd name="T13" fmla="*/ 7 h 43"/>
                  <a:gd name="T14" fmla="*/ 13 w 60"/>
                  <a:gd name="T15" fmla="*/ 5 h 43"/>
                  <a:gd name="T16" fmla="*/ 15 w 60"/>
                  <a:gd name="T17" fmla="*/ 3 h 43"/>
                  <a:gd name="T18" fmla="*/ 18 w 60"/>
                  <a:gd name="T19" fmla="*/ 1 h 43"/>
                  <a:gd name="T20" fmla="*/ 22 w 60"/>
                  <a:gd name="T21" fmla="*/ 1 h 43"/>
                  <a:gd name="T22" fmla="*/ 25 w 60"/>
                  <a:gd name="T23" fmla="*/ 0 h 43"/>
                  <a:gd name="T24" fmla="*/ 28 w 60"/>
                  <a:gd name="T25" fmla="*/ 0 h 43"/>
                  <a:gd name="T26" fmla="*/ 30 w 60"/>
                  <a:gd name="T27" fmla="*/ 0 h 43"/>
                  <a:gd name="T28" fmla="*/ 30 w 60"/>
                  <a:gd name="T29" fmla="*/ 21 h 43"/>
                  <a:gd name="T30" fmla="*/ 0 w 60"/>
                  <a:gd name="T31" fmla="*/ 21 h 4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43">
                    <a:moveTo>
                      <a:pt x="0" y="43"/>
                    </a:moveTo>
                    <a:lnTo>
                      <a:pt x="0" y="43"/>
                    </a:lnTo>
                    <a:lnTo>
                      <a:pt x="3" y="36"/>
                    </a:lnTo>
                    <a:lnTo>
                      <a:pt x="6" y="32"/>
                    </a:lnTo>
                    <a:lnTo>
                      <a:pt x="10" y="25"/>
                    </a:lnTo>
                    <a:lnTo>
                      <a:pt x="16" y="21"/>
                    </a:lnTo>
                    <a:lnTo>
                      <a:pt x="20" y="14"/>
                    </a:lnTo>
                    <a:lnTo>
                      <a:pt x="26" y="10"/>
                    </a:lnTo>
                    <a:lnTo>
                      <a:pt x="30" y="7"/>
                    </a:lnTo>
                    <a:lnTo>
                      <a:pt x="36" y="3"/>
                    </a:lnTo>
                    <a:lnTo>
                      <a:pt x="43" y="3"/>
                    </a:lnTo>
                    <a:lnTo>
                      <a:pt x="50" y="0"/>
                    </a:lnTo>
                    <a:lnTo>
                      <a:pt x="56" y="0"/>
                    </a:lnTo>
                    <a:lnTo>
                      <a:pt x="60" y="0"/>
                    </a:lnTo>
                    <a:lnTo>
                      <a:pt x="60" y="43"/>
                    </a:lnTo>
                    <a:lnTo>
                      <a:pt x="0" y="4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76" name="Freeform 381"/>
              <p:cNvSpPr>
                <a:spLocks/>
              </p:cNvSpPr>
              <p:nvPr/>
            </p:nvSpPr>
            <p:spPr bwMode="auto">
              <a:xfrm>
                <a:off x="2606" y="3244"/>
                <a:ext cx="7" cy="4"/>
              </a:xfrm>
              <a:custGeom>
                <a:avLst/>
                <a:gdLst>
                  <a:gd name="T0" fmla="*/ 0 w 13"/>
                  <a:gd name="T1" fmla="*/ 0 h 7"/>
                  <a:gd name="T2" fmla="*/ 1 w 13"/>
                  <a:gd name="T3" fmla="*/ 3 h 7"/>
                  <a:gd name="T4" fmla="*/ 4 w 13"/>
                  <a:gd name="T5" fmla="*/ 4 h 7"/>
                  <a:gd name="T6" fmla="*/ 6 w 13"/>
                  <a:gd name="T7" fmla="*/ 3 h 7"/>
                  <a:gd name="T8" fmla="*/ 7 w 13"/>
                  <a:gd name="T9" fmla="*/ 0 h 7"/>
                  <a:gd name="T10" fmla="*/ 0 w 13"/>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7">
                    <a:moveTo>
                      <a:pt x="0" y="0"/>
                    </a:moveTo>
                    <a:lnTo>
                      <a:pt x="2" y="5"/>
                    </a:lnTo>
                    <a:lnTo>
                      <a:pt x="7" y="7"/>
                    </a:lnTo>
                    <a:lnTo>
                      <a:pt x="12" y="5"/>
                    </a:lnTo>
                    <a:lnTo>
                      <a:pt x="1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77" name="Freeform 382"/>
              <p:cNvSpPr>
                <a:spLocks/>
              </p:cNvSpPr>
              <p:nvPr/>
            </p:nvSpPr>
            <p:spPr bwMode="auto">
              <a:xfrm>
                <a:off x="2606" y="3223"/>
                <a:ext cx="7" cy="21"/>
              </a:xfrm>
              <a:custGeom>
                <a:avLst/>
                <a:gdLst>
                  <a:gd name="T0" fmla="*/ 0 w 13"/>
                  <a:gd name="T1" fmla="*/ 4 h 44"/>
                  <a:gd name="T2" fmla="*/ 0 w 13"/>
                  <a:gd name="T3" fmla="*/ 4 h 44"/>
                  <a:gd name="T4" fmla="*/ 0 w 13"/>
                  <a:gd name="T5" fmla="*/ 21 h 44"/>
                  <a:gd name="T6" fmla="*/ 7 w 13"/>
                  <a:gd name="T7" fmla="*/ 21 h 44"/>
                  <a:gd name="T8" fmla="*/ 7 w 13"/>
                  <a:gd name="T9" fmla="*/ 4 h 44"/>
                  <a:gd name="T10" fmla="*/ 7 w 13"/>
                  <a:gd name="T11" fmla="*/ 4 h 44"/>
                  <a:gd name="T12" fmla="*/ 7 w 13"/>
                  <a:gd name="T13" fmla="*/ 4 h 44"/>
                  <a:gd name="T14" fmla="*/ 6 w 13"/>
                  <a:gd name="T15" fmla="*/ 2 h 44"/>
                  <a:gd name="T16" fmla="*/ 4 w 13"/>
                  <a:gd name="T17" fmla="*/ 0 h 44"/>
                  <a:gd name="T18" fmla="*/ 1 w 13"/>
                  <a:gd name="T19" fmla="*/ 2 h 44"/>
                  <a:gd name="T20" fmla="*/ 0 w 13"/>
                  <a:gd name="T21" fmla="*/ 4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4">
                    <a:moveTo>
                      <a:pt x="0" y="9"/>
                    </a:moveTo>
                    <a:lnTo>
                      <a:pt x="0" y="9"/>
                    </a:lnTo>
                    <a:lnTo>
                      <a:pt x="0" y="44"/>
                    </a:lnTo>
                    <a:lnTo>
                      <a:pt x="13" y="44"/>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78" name="Freeform 383"/>
              <p:cNvSpPr>
                <a:spLocks/>
              </p:cNvSpPr>
              <p:nvPr/>
            </p:nvSpPr>
            <p:spPr bwMode="auto">
              <a:xfrm>
                <a:off x="2606" y="3206"/>
                <a:ext cx="7" cy="21"/>
              </a:xfrm>
              <a:custGeom>
                <a:avLst/>
                <a:gdLst>
                  <a:gd name="T0" fmla="*/ 0 w 13"/>
                  <a:gd name="T1" fmla="*/ 4 h 43"/>
                  <a:gd name="T2" fmla="*/ 0 w 13"/>
                  <a:gd name="T3" fmla="*/ 4 h 43"/>
                  <a:gd name="T4" fmla="*/ 0 w 13"/>
                  <a:gd name="T5" fmla="*/ 21 h 43"/>
                  <a:gd name="T6" fmla="*/ 7 w 13"/>
                  <a:gd name="T7" fmla="*/ 21 h 43"/>
                  <a:gd name="T8" fmla="*/ 7 w 13"/>
                  <a:gd name="T9" fmla="*/ 4 h 43"/>
                  <a:gd name="T10" fmla="*/ 7 w 13"/>
                  <a:gd name="T11" fmla="*/ 4 h 43"/>
                  <a:gd name="T12" fmla="*/ 7 w 13"/>
                  <a:gd name="T13" fmla="*/ 4 h 43"/>
                  <a:gd name="T14" fmla="*/ 6 w 13"/>
                  <a:gd name="T15" fmla="*/ 2 h 43"/>
                  <a:gd name="T16" fmla="*/ 4 w 13"/>
                  <a:gd name="T17" fmla="*/ 0 h 43"/>
                  <a:gd name="T18" fmla="*/ 1 w 13"/>
                  <a:gd name="T19" fmla="*/ 2 h 43"/>
                  <a:gd name="T20" fmla="*/ 0 w 13"/>
                  <a:gd name="T21" fmla="*/ 4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3">
                    <a:moveTo>
                      <a:pt x="0" y="9"/>
                    </a:moveTo>
                    <a:lnTo>
                      <a:pt x="0" y="9"/>
                    </a:lnTo>
                    <a:lnTo>
                      <a:pt x="0" y="43"/>
                    </a:lnTo>
                    <a:lnTo>
                      <a:pt x="13" y="43"/>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79" name="Freeform 384"/>
              <p:cNvSpPr>
                <a:spLocks/>
              </p:cNvSpPr>
              <p:nvPr/>
            </p:nvSpPr>
            <p:spPr bwMode="auto">
              <a:xfrm>
                <a:off x="2606" y="3188"/>
                <a:ext cx="7" cy="22"/>
              </a:xfrm>
              <a:custGeom>
                <a:avLst/>
                <a:gdLst>
                  <a:gd name="T0" fmla="*/ 0 w 13"/>
                  <a:gd name="T1" fmla="*/ 5 h 43"/>
                  <a:gd name="T2" fmla="*/ 0 w 13"/>
                  <a:gd name="T3" fmla="*/ 5 h 43"/>
                  <a:gd name="T4" fmla="*/ 0 w 13"/>
                  <a:gd name="T5" fmla="*/ 22 h 43"/>
                  <a:gd name="T6" fmla="*/ 7 w 13"/>
                  <a:gd name="T7" fmla="*/ 22 h 43"/>
                  <a:gd name="T8" fmla="*/ 7 w 13"/>
                  <a:gd name="T9" fmla="*/ 5 h 43"/>
                  <a:gd name="T10" fmla="*/ 7 w 13"/>
                  <a:gd name="T11" fmla="*/ 5 h 43"/>
                  <a:gd name="T12" fmla="*/ 7 w 13"/>
                  <a:gd name="T13" fmla="*/ 5 h 43"/>
                  <a:gd name="T14" fmla="*/ 6 w 13"/>
                  <a:gd name="T15" fmla="*/ 2 h 43"/>
                  <a:gd name="T16" fmla="*/ 4 w 13"/>
                  <a:gd name="T17" fmla="*/ 0 h 43"/>
                  <a:gd name="T18" fmla="*/ 1 w 13"/>
                  <a:gd name="T19" fmla="*/ 2 h 43"/>
                  <a:gd name="T20" fmla="*/ 0 w 13"/>
                  <a:gd name="T21" fmla="*/ 5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3">
                    <a:moveTo>
                      <a:pt x="0" y="9"/>
                    </a:moveTo>
                    <a:lnTo>
                      <a:pt x="0" y="9"/>
                    </a:lnTo>
                    <a:lnTo>
                      <a:pt x="0" y="43"/>
                    </a:lnTo>
                    <a:lnTo>
                      <a:pt x="13" y="43"/>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80" name="Freeform 385"/>
              <p:cNvSpPr>
                <a:spLocks/>
              </p:cNvSpPr>
              <p:nvPr/>
            </p:nvSpPr>
            <p:spPr bwMode="auto">
              <a:xfrm>
                <a:off x="2606" y="3171"/>
                <a:ext cx="7" cy="22"/>
              </a:xfrm>
              <a:custGeom>
                <a:avLst/>
                <a:gdLst>
                  <a:gd name="T0" fmla="*/ 0 w 13"/>
                  <a:gd name="T1" fmla="*/ 5 h 44"/>
                  <a:gd name="T2" fmla="*/ 0 w 13"/>
                  <a:gd name="T3" fmla="*/ 5 h 44"/>
                  <a:gd name="T4" fmla="*/ 0 w 13"/>
                  <a:gd name="T5" fmla="*/ 22 h 44"/>
                  <a:gd name="T6" fmla="*/ 7 w 13"/>
                  <a:gd name="T7" fmla="*/ 22 h 44"/>
                  <a:gd name="T8" fmla="*/ 7 w 13"/>
                  <a:gd name="T9" fmla="*/ 5 h 44"/>
                  <a:gd name="T10" fmla="*/ 7 w 13"/>
                  <a:gd name="T11" fmla="*/ 5 h 44"/>
                  <a:gd name="T12" fmla="*/ 7 w 13"/>
                  <a:gd name="T13" fmla="*/ 5 h 44"/>
                  <a:gd name="T14" fmla="*/ 6 w 13"/>
                  <a:gd name="T15" fmla="*/ 2 h 44"/>
                  <a:gd name="T16" fmla="*/ 4 w 13"/>
                  <a:gd name="T17" fmla="*/ 0 h 44"/>
                  <a:gd name="T18" fmla="*/ 1 w 13"/>
                  <a:gd name="T19" fmla="*/ 2 h 44"/>
                  <a:gd name="T20" fmla="*/ 0 w 13"/>
                  <a:gd name="T21" fmla="*/ 5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4">
                    <a:moveTo>
                      <a:pt x="0" y="9"/>
                    </a:moveTo>
                    <a:lnTo>
                      <a:pt x="0" y="9"/>
                    </a:lnTo>
                    <a:lnTo>
                      <a:pt x="0" y="44"/>
                    </a:lnTo>
                    <a:lnTo>
                      <a:pt x="13" y="44"/>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81" name="Freeform 386"/>
              <p:cNvSpPr>
                <a:spLocks/>
              </p:cNvSpPr>
              <p:nvPr/>
            </p:nvSpPr>
            <p:spPr bwMode="auto">
              <a:xfrm>
                <a:off x="2606" y="3154"/>
                <a:ext cx="7" cy="22"/>
              </a:xfrm>
              <a:custGeom>
                <a:avLst/>
                <a:gdLst>
                  <a:gd name="T0" fmla="*/ 0 w 13"/>
                  <a:gd name="T1" fmla="*/ 5 h 43"/>
                  <a:gd name="T2" fmla="*/ 0 w 13"/>
                  <a:gd name="T3" fmla="*/ 5 h 43"/>
                  <a:gd name="T4" fmla="*/ 0 w 13"/>
                  <a:gd name="T5" fmla="*/ 22 h 43"/>
                  <a:gd name="T6" fmla="*/ 7 w 13"/>
                  <a:gd name="T7" fmla="*/ 22 h 43"/>
                  <a:gd name="T8" fmla="*/ 7 w 13"/>
                  <a:gd name="T9" fmla="*/ 5 h 43"/>
                  <a:gd name="T10" fmla="*/ 7 w 13"/>
                  <a:gd name="T11" fmla="*/ 5 h 43"/>
                  <a:gd name="T12" fmla="*/ 7 w 13"/>
                  <a:gd name="T13" fmla="*/ 5 h 43"/>
                  <a:gd name="T14" fmla="*/ 6 w 13"/>
                  <a:gd name="T15" fmla="*/ 2 h 43"/>
                  <a:gd name="T16" fmla="*/ 4 w 13"/>
                  <a:gd name="T17" fmla="*/ 0 h 43"/>
                  <a:gd name="T18" fmla="*/ 1 w 13"/>
                  <a:gd name="T19" fmla="*/ 2 h 43"/>
                  <a:gd name="T20" fmla="*/ 0 w 13"/>
                  <a:gd name="T21" fmla="*/ 5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3">
                    <a:moveTo>
                      <a:pt x="0" y="9"/>
                    </a:moveTo>
                    <a:lnTo>
                      <a:pt x="0" y="9"/>
                    </a:lnTo>
                    <a:lnTo>
                      <a:pt x="0" y="43"/>
                    </a:lnTo>
                    <a:lnTo>
                      <a:pt x="13" y="43"/>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82" name="Freeform 387"/>
              <p:cNvSpPr>
                <a:spLocks/>
              </p:cNvSpPr>
              <p:nvPr/>
            </p:nvSpPr>
            <p:spPr bwMode="auto">
              <a:xfrm>
                <a:off x="2606" y="3137"/>
                <a:ext cx="7" cy="22"/>
              </a:xfrm>
              <a:custGeom>
                <a:avLst/>
                <a:gdLst>
                  <a:gd name="T0" fmla="*/ 0 w 13"/>
                  <a:gd name="T1" fmla="*/ 5 h 43"/>
                  <a:gd name="T2" fmla="*/ 0 w 13"/>
                  <a:gd name="T3" fmla="*/ 5 h 43"/>
                  <a:gd name="T4" fmla="*/ 0 w 13"/>
                  <a:gd name="T5" fmla="*/ 22 h 43"/>
                  <a:gd name="T6" fmla="*/ 7 w 13"/>
                  <a:gd name="T7" fmla="*/ 22 h 43"/>
                  <a:gd name="T8" fmla="*/ 7 w 13"/>
                  <a:gd name="T9" fmla="*/ 5 h 43"/>
                  <a:gd name="T10" fmla="*/ 7 w 13"/>
                  <a:gd name="T11" fmla="*/ 5 h 43"/>
                  <a:gd name="T12" fmla="*/ 7 w 13"/>
                  <a:gd name="T13" fmla="*/ 5 h 43"/>
                  <a:gd name="T14" fmla="*/ 6 w 13"/>
                  <a:gd name="T15" fmla="*/ 2 h 43"/>
                  <a:gd name="T16" fmla="*/ 4 w 13"/>
                  <a:gd name="T17" fmla="*/ 0 h 43"/>
                  <a:gd name="T18" fmla="*/ 1 w 13"/>
                  <a:gd name="T19" fmla="*/ 2 h 43"/>
                  <a:gd name="T20" fmla="*/ 0 w 13"/>
                  <a:gd name="T21" fmla="*/ 5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3">
                    <a:moveTo>
                      <a:pt x="0" y="9"/>
                    </a:moveTo>
                    <a:lnTo>
                      <a:pt x="0" y="9"/>
                    </a:lnTo>
                    <a:lnTo>
                      <a:pt x="0" y="43"/>
                    </a:lnTo>
                    <a:lnTo>
                      <a:pt x="13" y="43"/>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83" name="Freeform 388"/>
              <p:cNvSpPr>
                <a:spLocks/>
              </p:cNvSpPr>
              <p:nvPr/>
            </p:nvSpPr>
            <p:spPr bwMode="auto">
              <a:xfrm>
                <a:off x="2606" y="3119"/>
                <a:ext cx="7" cy="22"/>
              </a:xfrm>
              <a:custGeom>
                <a:avLst/>
                <a:gdLst>
                  <a:gd name="T0" fmla="*/ 0 w 13"/>
                  <a:gd name="T1" fmla="*/ 4 h 46"/>
                  <a:gd name="T2" fmla="*/ 0 w 13"/>
                  <a:gd name="T3" fmla="*/ 4 h 46"/>
                  <a:gd name="T4" fmla="*/ 0 w 13"/>
                  <a:gd name="T5" fmla="*/ 22 h 46"/>
                  <a:gd name="T6" fmla="*/ 7 w 13"/>
                  <a:gd name="T7" fmla="*/ 22 h 46"/>
                  <a:gd name="T8" fmla="*/ 7 w 13"/>
                  <a:gd name="T9" fmla="*/ 4 h 46"/>
                  <a:gd name="T10" fmla="*/ 7 w 13"/>
                  <a:gd name="T11" fmla="*/ 4 h 46"/>
                  <a:gd name="T12" fmla="*/ 7 w 13"/>
                  <a:gd name="T13" fmla="*/ 4 h 46"/>
                  <a:gd name="T14" fmla="*/ 6 w 13"/>
                  <a:gd name="T15" fmla="*/ 2 h 46"/>
                  <a:gd name="T16" fmla="*/ 4 w 13"/>
                  <a:gd name="T17" fmla="*/ 0 h 46"/>
                  <a:gd name="T18" fmla="*/ 1 w 13"/>
                  <a:gd name="T19" fmla="*/ 2 h 46"/>
                  <a:gd name="T20" fmla="*/ 0 w 13"/>
                  <a:gd name="T21" fmla="*/ 4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6">
                    <a:moveTo>
                      <a:pt x="0" y="9"/>
                    </a:moveTo>
                    <a:lnTo>
                      <a:pt x="0" y="9"/>
                    </a:lnTo>
                    <a:lnTo>
                      <a:pt x="0" y="46"/>
                    </a:lnTo>
                    <a:lnTo>
                      <a:pt x="13" y="46"/>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84" name="Freeform 389"/>
              <p:cNvSpPr>
                <a:spLocks/>
              </p:cNvSpPr>
              <p:nvPr/>
            </p:nvSpPr>
            <p:spPr bwMode="auto">
              <a:xfrm>
                <a:off x="2606" y="3102"/>
                <a:ext cx="7" cy="21"/>
              </a:xfrm>
              <a:custGeom>
                <a:avLst/>
                <a:gdLst>
                  <a:gd name="T0" fmla="*/ 0 w 13"/>
                  <a:gd name="T1" fmla="*/ 4 h 43"/>
                  <a:gd name="T2" fmla="*/ 0 w 13"/>
                  <a:gd name="T3" fmla="*/ 4 h 43"/>
                  <a:gd name="T4" fmla="*/ 0 w 13"/>
                  <a:gd name="T5" fmla="*/ 21 h 43"/>
                  <a:gd name="T6" fmla="*/ 7 w 13"/>
                  <a:gd name="T7" fmla="*/ 21 h 43"/>
                  <a:gd name="T8" fmla="*/ 7 w 13"/>
                  <a:gd name="T9" fmla="*/ 4 h 43"/>
                  <a:gd name="T10" fmla="*/ 7 w 13"/>
                  <a:gd name="T11" fmla="*/ 4 h 43"/>
                  <a:gd name="T12" fmla="*/ 7 w 13"/>
                  <a:gd name="T13" fmla="*/ 4 h 43"/>
                  <a:gd name="T14" fmla="*/ 6 w 13"/>
                  <a:gd name="T15" fmla="*/ 2 h 43"/>
                  <a:gd name="T16" fmla="*/ 4 w 13"/>
                  <a:gd name="T17" fmla="*/ 0 h 43"/>
                  <a:gd name="T18" fmla="*/ 1 w 13"/>
                  <a:gd name="T19" fmla="*/ 2 h 43"/>
                  <a:gd name="T20" fmla="*/ 0 w 13"/>
                  <a:gd name="T21" fmla="*/ 4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3">
                    <a:moveTo>
                      <a:pt x="0" y="9"/>
                    </a:moveTo>
                    <a:lnTo>
                      <a:pt x="0" y="9"/>
                    </a:lnTo>
                    <a:lnTo>
                      <a:pt x="0" y="43"/>
                    </a:lnTo>
                    <a:lnTo>
                      <a:pt x="13" y="43"/>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85" name="Freeform 390"/>
              <p:cNvSpPr>
                <a:spLocks/>
              </p:cNvSpPr>
              <p:nvPr/>
            </p:nvSpPr>
            <p:spPr bwMode="auto">
              <a:xfrm>
                <a:off x="2606" y="3084"/>
                <a:ext cx="7" cy="22"/>
              </a:xfrm>
              <a:custGeom>
                <a:avLst/>
                <a:gdLst>
                  <a:gd name="T0" fmla="*/ 0 w 13"/>
                  <a:gd name="T1" fmla="*/ 5 h 43"/>
                  <a:gd name="T2" fmla="*/ 0 w 13"/>
                  <a:gd name="T3" fmla="*/ 5 h 43"/>
                  <a:gd name="T4" fmla="*/ 0 w 13"/>
                  <a:gd name="T5" fmla="*/ 22 h 43"/>
                  <a:gd name="T6" fmla="*/ 7 w 13"/>
                  <a:gd name="T7" fmla="*/ 22 h 43"/>
                  <a:gd name="T8" fmla="*/ 7 w 13"/>
                  <a:gd name="T9" fmla="*/ 5 h 43"/>
                  <a:gd name="T10" fmla="*/ 7 w 13"/>
                  <a:gd name="T11" fmla="*/ 5 h 43"/>
                  <a:gd name="T12" fmla="*/ 7 w 13"/>
                  <a:gd name="T13" fmla="*/ 5 h 43"/>
                  <a:gd name="T14" fmla="*/ 6 w 13"/>
                  <a:gd name="T15" fmla="*/ 2 h 43"/>
                  <a:gd name="T16" fmla="*/ 4 w 13"/>
                  <a:gd name="T17" fmla="*/ 0 h 43"/>
                  <a:gd name="T18" fmla="*/ 1 w 13"/>
                  <a:gd name="T19" fmla="*/ 2 h 43"/>
                  <a:gd name="T20" fmla="*/ 0 w 13"/>
                  <a:gd name="T21" fmla="*/ 5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3">
                    <a:moveTo>
                      <a:pt x="0" y="9"/>
                    </a:moveTo>
                    <a:lnTo>
                      <a:pt x="0" y="9"/>
                    </a:lnTo>
                    <a:lnTo>
                      <a:pt x="0" y="43"/>
                    </a:lnTo>
                    <a:lnTo>
                      <a:pt x="13" y="43"/>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86" name="Freeform 391"/>
              <p:cNvSpPr>
                <a:spLocks/>
              </p:cNvSpPr>
              <p:nvPr/>
            </p:nvSpPr>
            <p:spPr bwMode="auto">
              <a:xfrm>
                <a:off x="2606" y="3067"/>
                <a:ext cx="7" cy="22"/>
              </a:xfrm>
              <a:custGeom>
                <a:avLst/>
                <a:gdLst>
                  <a:gd name="T0" fmla="*/ 0 w 13"/>
                  <a:gd name="T1" fmla="*/ 5 h 44"/>
                  <a:gd name="T2" fmla="*/ 0 w 13"/>
                  <a:gd name="T3" fmla="*/ 5 h 44"/>
                  <a:gd name="T4" fmla="*/ 0 w 13"/>
                  <a:gd name="T5" fmla="*/ 22 h 44"/>
                  <a:gd name="T6" fmla="*/ 7 w 13"/>
                  <a:gd name="T7" fmla="*/ 22 h 44"/>
                  <a:gd name="T8" fmla="*/ 7 w 13"/>
                  <a:gd name="T9" fmla="*/ 5 h 44"/>
                  <a:gd name="T10" fmla="*/ 7 w 13"/>
                  <a:gd name="T11" fmla="*/ 5 h 44"/>
                  <a:gd name="T12" fmla="*/ 7 w 13"/>
                  <a:gd name="T13" fmla="*/ 5 h 44"/>
                  <a:gd name="T14" fmla="*/ 6 w 13"/>
                  <a:gd name="T15" fmla="*/ 2 h 44"/>
                  <a:gd name="T16" fmla="*/ 4 w 13"/>
                  <a:gd name="T17" fmla="*/ 0 h 44"/>
                  <a:gd name="T18" fmla="*/ 1 w 13"/>
                  <a:gd name="T19" fmla="*/ 2 h 44"/>
                  <a:gd name="T20" fmla="*/ 0 w 13"/>
                  <a:gd name="T21" fmla="*/ 5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4">
                    <a:moveTo>
                      <a:pt x="0" y="9"/>
                    </a:moveTo>
                    <a:lnTo>
                      <a:pt x="0" y="9"/>
                    </a:lnTo>
                    <a:lnTo>
                      <a:pt x="0" y="44"/>
                    </a:lnTo>
                    <a:lnTo>
                      <a:pt x="13" y="44"/>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87" name="Freeform 392"/>
              <p:cNvSpPr>
                <a:spLocks/>
              </p:cNvSpPr>
              <p:nvPr/>
            </p:nvSpPr>
            <p:spPr bwMode="auto">
              <a:xfrm>
                <a:off x="2606" y="3050"/>
                <a:ext cx="7" cy="22"/>
              </a:xfrm>
              <a:custGeom>
                <a:avLst/>
                <a:gdLst>
                  <a:gd name="T0" fmla="*/ 0 w 13"/>
                  <a:gd name="T1" fmla="*/ 5 h 43"/>
                  <a:gd name="T2" fmla="*/ 0 w 13"/>
                  <a:gd name="T3" fmla="*/ 5 h 43"/>
                  <a:gd name="T4" fmla="*/ 0 w 13"/>
                  <a:gd name="T5" fmla="*/ 22 h 43"/>
                  <a:gd name="T6" fmla="*/ 7 w 13"/>
                  <a:gd name="T7" fmla="*/ 22 h 43"/>
                  <a:gd name="T8" fmla="*/ 7 w 13"/>
                  <a:gd name="T9" fmla="*/ 5 h 43"/>
                  <a:gd name="T10" fmla="*/ 7 w 13"/>
                  <a:gd name="T11" fmla="*/ 5 h 43"/>
                  <a:gd name="T12" fmla="*/ 7 w 13"/>
                  <a:gd name="T13" fmla="*/ 5 h 43"/>
                  <a:gd name="T14" fmla="*/ 6 w 13"/>
                  <a:gd name="T15" fmla="*/ 2 h 43"/>
                  <a:gd name="T16" fmla="*/ 4 w 13"/>
                  <a:gd name="T17" fmla="*/ 0 h 43"/>
                  <a:gd name="T18" fmla="*/ 1 w 13"/>
                  <a:gd name="T19" fmla="*/ 2 h 43"/>
                  <a:gd name="T20" fmla="*/ 0 w 13"/>
                  <a:gd name="T21" fmla="*/ 5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3">
                    <a:moveTo>
                      <a:pt x="0" y="9"/>
                    </a:moveTo>
                    <a:lnTo>
                      <a:pt x="0" y="9"/>
                    </a:lnTo>
                    <a:lnTo>
                      <a:pt x="0" y="43"/>
                    </a:lnTo>
                    <a:lnTo>
                      <a:pt x="13" y="43"/>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88" name="Freeform 393"/>
              <p:cNvSpPr>
                <a:spLocks/>
              </p:cNvSpPr>
              <p:nvPr/>
            </p:nvSpPr>
            <p:spPr bwMode="auto">
              <a:xfrm>
                <a:off x="2606" y="3033"/>
                <a:ext cx="7" cy="22"/>
              </a:xfrm>
              <a:custGeom>
                <a:avLst/>
                <a:gdLst>
                  <a:gd name="T0" fmla="*/ 0 w 13"/>
                  <a:gd name="T1" fmla="*/ 5 h 43"/>
                  <a:gd name="T2" fmla="*/ 0 w 13"/>
                  <a:gd name="T3" fmla="*/ 5 h 43"/>
                  <a:gd name="T4" fmla="*/ 0 w 13"/>
                  <a:gd name="T5" fmla="*/ 22 h 43"/>
                  <a:gd name="T6" fmla="*/ 7 w 13"/>
                  <a:gd name="T7" fmla="*/ 22 h 43"/>
                  <a:gd name="T8" fmla="*/ 7 w 13"/>
                  <a:gd name="T9" fmla="*/ 5 h 43"/>
                  <a:gd name="T10" fmla="*/ 7 w 13"/>
                  <a:gd name="T11" fmla="*/ 5 h 43"/>
                  <a:gd name="T12" fmla="*/ 7 w 13"/>
                  <a:gd name="T13" fmla="*/ 5 h 43"/>
                  <a:gd name="T14" fmla="*/ 6 w 13"/>
                  <a:gd name="T15" fmla="*/ 2 h 43"/>
                  <a:gd name="T16" fmla="*/ 4 w 13"/>
                  <a:gd name="T17" fmla="*/ 0 h 43"/>
                  <a:gd name="T18" fmla="*/ 1 w 13"/>
                  <a:gd name="T19" fmla="*/ 2 h 43"/>
                  <a:gd name="T20" fmla="*/ 0 w 13"/>
                  <a:gd name="T21" fmla="*/ 5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3">
                    <a:moveTo>
                      <a:pt x="0" y="9"/>
                    </a:moveTo>
                    <a:lnTo>
                      <a:pt x="0" y="9"/>
                    </a:lnTo>
                    <a:lnTo>
                      <a:pt x="0" y="43"/>
                    </a:lnTo>
                    <a:lnTo>
                      <a:pt x="13" y="43"/>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89" name="Freeform 394"/>
              <p:cNvSpPr>
                <a:spLocks/>
              </p:cNvSpPr>
              <p:nvPr/>
            </p:nvSpPr>
            <p:spPr bwMode="auto">
              <a:xfrm>
                <a:off x="2606" y="3015"/>
                <a:ext cx="7" cy="22"/>
              </a:xfrm>
              <a:custGeom>
                <a:avLst/>
                <a:gdLst>
                  <a:gd name="T0" fmla="*/ 0 w 13"/>
                  <a:gd name="T1" fmla="*/ 4 h 46"/>
                  <a:gd name="T2" fmla="*/ 0 w 13"/>
                  <a:gd name="T3" fmla="*/ 4 h 46"/>
                  <a:gd name="T4" fmla="*/ 0 w 13"/>
                  <a:gd name="T5" fmla="*/ 22 h 46"/>
                  <a:gd name="T6" fmla="*/ 7 w 13"/>
                  <a:gd name="T7" fmla="*/ 22 h 46"/>
                  <a:gd name="T8" fmla="*/ 7 w 13"/>
                  <a:gd name="T9" fmla="*/ 4 h 46"/>
                  <a:gd name="T10" fmla="*/ 7 w 13"/>
                  <a:gd name="T11" fmla="*/ 4 h 46"/>
                  <a:gd name="T12" fmla="*/ 7 w 13"/>
                  <a:gd name="T13" fmla="*/ 4 h 46"/>
                  <a:gd name="T14" fmla="*/ 6 w 13"/>
                  <a:gd name="T15" fmla="*/ 2 h 46"/>
                  <a:gd name="T16" fmla="*/ 4 w 13"/>
                  <a:gd name="T17" fmla="*/ 0 h 46"/>
                  <a:gd name="T18" fmla="*/ 1 w 13"/>
                  <a:gd name="T19" fmla="*/ 2 h 46"/>
                  <a:gd name="T20" fmla="*/ 0 w 13"/>
                  <a:gd name="T21" fmla="*/ 4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6">
                    <a:moveTo>
                      <a:pt x="0" y="9"/>
                    </a:moveTo>
                    <a:lnTo>
                      <a:pt x="0" y="9"/>
                    </a:lnTo>
                    <a:lnTo>
                      <a:pt x="0" y="46"/>
                    </a:lnTo>
                    <a:lnTo>
                      <a:pt x="13" y="46"/>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90" name="Freeform 395"/>
              <p:cNvSpPr>
                <a:spLocks/>
              </p:cNvSpPr>
              <p:nvPr/>
            </p:nvSpPr>
            <p:spPr bwMode="auto">
              <a:xfrm>
                <a:off x="2606" y="2998"/>
                <a:ext cx="7" cy="21"/>
              </a:xfrm>
              <a:custGeom>
                <a:avLst/>
                <a:gdLst>
                  <a:gd name="T0" fmla="*/ 0 w 13"/>
                  <a:gd name="T1" fmla="*/ 4 h 43"/>
                  <a:gd name="T2" fmla="*/ 0 w 13"/>
                  <a:gd name="T3" fmla="*/ 4 h 43"/>
                  <a:gd name="T4" fmla="*/ 0 w 13"/>
                  <a:gd name="T5" fmla="*/ 21 h 43"/>
                  <a:gd name="T6" fmla="*/ 7 w 13"/>
                  <a:gd name="T7" fmla="*/ 21 h 43"/>
                  <a:gd name="T8" fmla="*/ 7 w 13"/>
                  <a:gd name="T9" fmla="*/ 4 h 43"/>
                  <a:gd name="T10" fmla="*/ 7 w 13"/>
                  <a:gd name="T11" fmla="*/ 4 h 43"/>
                  <a:gd name="T12" fmla="*/ 7 w 13"/>
                  <a:gd name="T13" fmla="*/ 4 h 43"/>
                  <a:gd name="T14" fmla="*/ 6 w 13"/>
                  <a:gd name="T15" fmla="*/ 2 h 43"/>
                  <a:gd name="T16" fmla="*/ 4 w 13"/>
                  <a:gd name="T17" fmla="*/ 0 h 43"/>
                  <a:gd name="T18" fmla="*/ 1 w 13"/>
                  <a:gd name="T19" fmla="*/ 2 h 43"/>
                  <a:gd name="T20" fmla="*/ 0 w 13"/>
                  <a:gd name="T21" fmla="*/ 4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3">
                    <a:moveTo>
                      <a:pt x="0" y="9"/>
                    </a:moveTo>
                    <a:lnTo>
                      <a:pt x="0" y="9"/>
                    </a:lnTo>
                    <a:lnTo>
                      <a:pt x="0" y="43"/>
                    </a:lnTo>
                    <a:lnTo>
                      <a:pt x="13" y="43"/>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91" name="Freeform 396"/>
              <p:cNvSpPr>
                <a:spLocks/>
              </p:cNvSpPr>
              <p:nvPr/>
            </p:nvSpPr>
            <p:spPr bwMode="auto">
              <a:xfrm>
                <a:off x="2606" y="2980"/>
                <a:ext cx="7" cy="22"/>
              </a:xfrm>
              <a:custGeom>
                <a:avLst/>
                <a:gdLst>
                  <a:gd name="T0" fmla="*/ 0 w 13"/>
                  <a:gd name="T1" fmla="*/ 5 h 43"/>
                  <a:gd name="T2" fmla="*/ 0 w 13"/>
                  <a:gd name="T3" fmla="*/ 5 h 43"/>
                  <a:gd name="T4" fmla="*/ 0 w 13"/>
                  <a:gd name="T5" fmla="*/ 22 h 43"/>
                  <a:gd name="T6" fmla="*/ 7 w 13"/>
                  <a:gd name="T7" fmla="*/ 22 h 43"/>
                  <a:gd name="T8" fmla="*/ 7 w 13"/>
                  <a:gd name="T9" fmla="*/ 5 h 43"/>
                  <a:gd name="T10" fmla="*/ 7 w 13"/>
                  <a:gd name="T11" fmla="*/ 5 h 43"/>
                  <a:gd name="T12" fmla="*/ 7 w 13"/>
                  <a:gd name="T13" fmla="*/ 5 h 43"/>
                  <a:gd name="T14" fmla="*/ 6 w 13"/>
                  <a:gd name="T15" fmla="*/ 2 h 43"/>
                  <a:gd name="T16" fmla="*/ 4 w 13"/>
                  <a:gd name="T17" fmla="*/ 0 h 43"/>
                  <a:gd name="T18" fmla="*/ 1 w 13"/>
                  <a:gd name="T19" fmla="*/ 2 h 43"/>
                  <a:gd name="T20" fmla="*/ 0 w 13"/>
                  <a:gd name="T21" fmla="*/ 5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3">
                    <a:moveTo>
                      <a:pt x="0" y="9"/>
                    </a:moveTo>
                    <a:lnTo>
                      <a:pt x="0" y="9"/>
                    </a:lnTo>
                    <a:lnTo>
                      <a:pt x="0" y="43"/>
                    </a:lnTo>
                    <a:lnTo>
                      <a:pt x="13" y="43"/>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92" name="Freeform 397"/>
              <p:cNvSpPr>
                <a:spLocks/>
              </p:cNvSpPr>
              <p:nvPr/>
            </p:nvSpPr>
            <p:spPr bwMode="auto">
              <a:xfrm>
                <a:off x="2606" y="2963"/>
                <a:ext cx="7" cy="22"/>
              </a:xfrm>
              <a:custGeom>
                <a:avLst/>
                <a:gdLst>
                  <a:gd name="T0" fmla="*/ 0 w 13"/>
                  <a:gd name="T1" fmla="*/ 5 h 44"/>
                  <a:gd name="T2" fmla="*/ 0 w 13"/>
                  <a:gd name="T3" fmla="*/ 5 h 44"/>
                  <a:gd name="T4" fmla="*/ 0 w 13"/>
                  <a:gd name="T5" fmla="*/ 22 h 44"/>
                  <a:gd name="T6" fmla="*/ 7 w 13"/>
                  <a:gd name="T7" fmla="*/ 22 h 44"/>
                  <a:gd name="T8" fmla="*/ 7 w 13"/>
                  <a:gd name="T9" fmla="*/ 5 h 44"/>
                  <a:gd name="T10" fmla="*/ 7 w 13"/>
                  <a:gd name="T11" fmla="*/ 5 h 44"/>
                  <a:gd name="T12" fmla="*/ 7 w 13"/>
                  <a:gd name="T13" fmla="*/ 5 h 44"/>
                  <a:gd name="T14" fmla="*/ 6 w 13"/>
                  <a:gd name="T15" fmla="*/ 2 h 44"/>
                  <a:gd name="T16" fmla="*/ 4 w 13"/>
                  <a:gd name="T17" fmla="*/ 0 h 44"/>
                  <a:gd name="T18" fmla="*/ 1 w 13"/>
                  <a:gd name="T19" fmla="*/ 2 h 44"/>
                  <a:gd name="T20" fmla="*/ 0 w 13"/>
                  <a:gd name="T21" fmla="*/ 5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4">
                    <a:moveTo>
                      <a:pt x="0" y="9"/>
                    </a:moveTo>
                    <a:lnTo>
                      <a:pt x="0" y="9"/>
                    </a:lnTo>
                    <a:lnTo>
                      <a:pt x="0" y="44"/>
                    </a:lnTo>
                    <a:lnTo>
                      <a:pt x="13" y="44"/>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93" name="Freeform 398"/>
              <p:cNvSpPr>
                <a:spLocks/>
              </p:cNvSpPr>
              <p:nvPr/>
            </p:nvSpPr>
            <p:spPr bwMode="auto">
              <a:xfrm>
                <a:off x="2606" y="2946"/>
                <a:ext cx="7" cy="22"/>
              </a:xfrm>
              <a:custGeom>
                <a:avLst/>
                <a:gdLst>
                  <a:gd name="T0" fmla="*/ 0 w 13"/>
                  <a:gd name="T1" fmla="*/ 5 h 43"/>
                  <a:gd name="T2" fmla="*/ 0 w 13"/>
                  <a:gd name="T3" fmla="*/ 5 h 43"/>
                  <a:gd name="T4" fmla="*/ 0 w 13"/>
                  <a:gd name="T5" fmla="*/ 22 h 43"/>
                  <a:gd name="T6" fmla="*/ 7 w 13"/>
                  <a:gd name="T7" fmla="*/ 22 h 43"/>
                  <a:gd name="T8" fmla="*/ 7 w 13"/>
                  <a:gd name="T9" fmla="*/ 5 h 43"/>
                  <a:gd name="T10" fmla="*/ 7 w 13"/>
                  <a:gd name="T11" fmla="*/ 5 h 43"/>
                  <a:gd name="T12" fmla="*/ 7 w 13"/>
                  <a:gd name="T13" fmla="*/ 5 h 43"/>
                  <a:gd name="T14" fmla="*/ 6 w 13"/>
                  <a:gd name="T15" fmla="*/ 2 h 43"/>
                  <a:gd name="T16" fmla="*/ 4 w 13"/>
                  <a:gd name="T17" fmla="*/ 0 h 43"/>
                  <a:gd name="T18" fmla="*/ 1 w 13"/>
                  <a:gd name="T19" fmla="*/ 2 h 43"/>
                  <a:gd name="T20" fmla="*/ 0 w 13"/>
                  <a:gd name="T21" fmla="*/ 5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3">
                    <a:moveTo>
                      <a:pt x="0" y="9"/>
                    </a:moveTo>
                    <a:lnTo>
                      <a:pt x="0" y="9"/>
                    </a:lnTo>
                    <a:lnTo>
                      <a:pt x="0" y="43"/>
                    </a:lnTo>
                    <a:lnTo>
                      <a:pt x="13" y="43"/>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94" name="Freeform 399"/>
              <p:cNvSpPr>
                <a:spLocks/>
              </p:cNvSpPr>
              <p:nvPr/>
            </p:nvSpPr>
            <p:spPr bwMode="auto">
              <a:xfrm>
                <a:off x="2606" y="2929"/>
                <a:ext cx="7" cy="22"/>
              </a:xfrm>
              <a:custGeom>
                <a:avLst/>
                <a:gdLst>
                  <a:gd name="T0" fmla="*/ 0 w 13"/>
                  <a:gd name="T1" fmla="*/ 5 h 43"/>
                  <a:gd name="T2" fmla="*/ 0 w 13"/>
                  <a:gd name="T3" fmla="*/ 5 h 43"/>
                  <a:gd name="T4" fmla="*/ 0 w 13"/>
                  <a:gd name="T5" fmla="*/ 22 h 43"/>
                  <a:gd name="T6" fmla="*/ 7 w 13"/>
                  <a:gd name="T7" fmla="*/ 22 h 43"/>
                  <a:gd name="T8" fmla="*/ 7 w 13"/>
                  <a:gd name="T9" fmla="*/ 5 h 43"/>
                  <a:gd name="T10" fmla="*/ 7 w 13"/>
                  <a:gd name="T11" fmla="*/ 5 h 43"/>
                  <a:gd name="T12" fmla="*/ 7 w 13"/>
                  <a:gd name="T13" fmla="*/ 5 h 43"/>
                  <a:gd name="T14" fmla="*/ 6 w 13"/>
                  <a:gd name="T15" fmla="*/ 2 h 43"/>
                  <a:gd name="T16" fmla="*/ 4 w 13"/>
                  <a:gd name="T17" fmla="*/ 0 h 43"/>
                  <a:gd name="T18" fmla="*/ 1 w 13"/>
                  <a:gd name="T19" fmla="*/ 2 h 43"/>
                  <a:gd name="T20" fmla="*/ 0 w 13"/>
                  <a:gd name="T21" fmla="*/ 5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3">
                    <a:moveTo>
                      <a:pt x="0" y="9"/>
                    </a:moveTo>
                    <a:lnTo>
                      <a:pt x="0" y="9"/>
                    </a:lnTo>
                    <a:lnTo>
                      <a:pt x="0" y="43"/>
                    </a:lnTo>
                    <a:lnTo>
                      <a:pt x="13" y="43"/>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95" name="Freeform 400"/>
              <p:cNvSpPr>
                <a:spLocks/>
              </p:cNvSpPr>
              <p:nvPr/>
            </p:nvSpPr>
            <p:spPr bwMode="auto">
              <a:xfrm>
                <a:off x="2606" y="2912"/>
                <a:ext cx="7" cy="21"/>
              </a:xfrm>
              <a:custGeom>
                <a:avLst/>
                <a:gdLst>
                  <a:gd name="T0" fmla="*/ 0 w 13"/>
                  <a:gd name="T1" fmla="*/ 4 h 44"/>
                  <a:gd name="T2" fmla="*/ 0 w 13"/>
                  <a:gd name="T3" fmla="*/ 4 h 44"/>
                  <a:gd name="T4" fmla="*/ 0 w 13"/>
                  <a:gd name="T5" fmla="*/ 21 h 44"/>
                  <a:gd name="T6" fmla="*/ 7 w 13"/>
                  <a:gd name="T7" fmla="*/ 21 h 44"/>
                  <a:gd name="T8" fmla="*/ 7 w 13"/>
                  <a:gd name="T9" fmla="*/ 4 h 44"/>
                  <a:gd name="T10" fmla="*/ 7 w 13"/>
                  <a:gd name="T11" fmla="*/ 4 h 44"/>
                  <a:gd name="T12" fmla="*/ 7 w 13"/>
                  <a:gd name="T13" fmla="*/ 4 h 44"/>
                  <a:gd name="T14" fmla="*/ 6 w 13"/>
                  <a:gd name="T15" fmla="*/ 2 h 44"/>
                  <a:gd name="T16" fmla="*/ 4 w 13"/>
                  <a:gd name="T17" fmla="*/ 0 h 44"/>
                  <a:gd name="T18" fmla="*/ 1 w 13"/>
                  <a:gd name="T19" fmla="*/ 2 h 44"/>
                  <a:gd name="T20" fmla="*/ 0 w 13"/>
                  <a:gd name="T21" fmla="*/ 4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4">
                    <a:moveTo>
                      <a:pt x="0" y="9"/>
                    </a:moveTo>
                    <a:lnTo>
                      <a:pt x="0" y="9"/>
                    </a:lnTo>
                    <a:lnTo>
                      <a:pt x="0" y="44"/>
                    </a:lnTo>
                    <a:lnTo>
                      <a:pt x="13" y="44"/>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96" name="Freeform 401"/>
              <p:cNvSpPr>
                <a:spLocks/>
              </p:cNvSpPr>
              <p:nvPr/>
            </p:nvSpPr>
            <p:spPr bwMode="auto">
              <a:xfrm>
                <a:off x="2606" y="2894"/>
                <a:ext cx="7" cy="22"/>
              </a:xfrm>
              <a:custGeom>
                <a:avLst/>
                <a:gdLst>
                  <a:gd name="T0" fmla="*/ 0 w 13"/>
                  <a:gd name="T1" fmla="*/ 4 h 45"/>
                  <a:gd name="T2" fmla="*/ 0 w 13"/>
                  <a:gd name="T3" fmla="*/ 4 h 45"/>
                  <a:gd name="T4" fmla="*/ 0 w 13"/>
                  <a:gd name="T5" fmla="*/ 22 h 45"/>
                  <a:gd name="T6" fmla="*/ 7 w 13"/>
                  <a:gd name="T7" fmla="*/ 22 h 45"/>
                  <a:gd name="T8" fmla="*/ 7 w 13"/>
                  <a:gd name="T9" fmla="*/ 4 h 45"/>
                  <a:gd name="T10" fmla="*/ 7 w 13"/>
                  <a:gd name="T11" fmla="*/ 4 h 45"/>
                  <a:gd name="T12" fmla="*/ 7 w 13"/>
                  <a:gd name="T13" fmla="*/ 4 h 45"/>
                  <a:gd name="T14" fmla="*/ 6 w 13"/>
                  <a:gd name="T15" fmla="*/ 2 h 45"/>
                  <a:gd name="T16" fmla="*/ 4 w 13"/>
                  <a:gd name="T17" fmla="*/ 0 h 45"/>
                  <a:gd name="T18" fmla="*/ 1 w 13"/>
                  <a:gd name="T19" fmla="*/ 2 h 45"/>
                  <a:gd name="T20" fmla="*/ 0 w 13"/>
                  <a:gd name="T21" fmla="*/ 4 h 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5">
                    <a:moveTo>
                      <a:pt x="0" y="9"/>
                    </a:moveTo>
                    <a:lnTo>
                      <a:pt x="0" y="9"/>
                    </a:lnTo>
                    <a:lnTo>
                      <a:pt x="0" y="45"/>
                    </a:lnTo>
                    <a:lnTo>
                      <a:pt x="13" y="45"/>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97" name="Freeform 402"/>
              <p:cNvSpPr>
                <a:spLocks/>
              </p:cNvSpPr>
              <p:nvPr/>
            </p:nvSpPr>
            <p:spPr bwMode="auto">
              <a:xfrm>
                <a:off x="2606" y="2876"/>
                <a:ext cx="7" cy="22"/>
              </a:xfrm>
              <a:custGeom>
                <a:avLst/>
                <a:gdLst>
                  <a:gd name="T0" fmla="*/ 0 w 13"/>
                  <a:gd name="T1" fmla="*/ 5 h 43"/>
                  <a:gd name="T2" fmla="*/ 0 w 13"/>
                  <a:gd name="T3" fmla="*/ 5 h 43"/>
                  <a:gd name="T4" fmla="*/ 0 w 13"/>
                  <a:gd name="T5" fmla="*/ 22 h 43"/>
                  <a:gd name="T6" fmla="*/ 7 w 13"/>
                  <a:gd name="T7" fmla="*/ 22 h 43"/>
                  <a:gd name="T8" fmla="*/ 7 w 13"/>
                  <a:gd name="T9" fmla="*/ 5 h 43"/>
                  <a:gd name="T10" fmla="*/ 7 w 13"/>
                  <a:gd name="T11" fmla="*/ 5 h 43"/>
                  <a:gd name="T12" fmla="*/ 7 w 13"/>
                  <a:gd name="T13" fmla="*/ 5 h 43"/>
                  <a:gd name="T14" fmla="*/ 6 w 13"/>
                  <a:gd name="T15" fmla="*/ 2 h 43"/>
                  <a:gd name="T16" fmla="*/ 4 w 13"/>
                  <a:gd name="T17" fmla="*/ 0 h 43"/>
                  <a:gd name="T18" fmla="*/ 1 w 13"/>
                  <a:gd name="T19" fmla="*/ 2 h 43"/>
                  <a:gd name="T20" fmla="*/ 0 w 13"/>
                  <a:gd name="T21" fmla="*/ 5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3">
                    <a:moveTo>
                      <a:pt x="0" y="9"/>
                    </a:moveTo>
                    <a:lnTo>
                      <a:pt x="0" y="9"/>
                    </a:lnTo>
                    <a:lnTo>
                      <a:pt x="0" y="43"/>
                    </a:lnTo>
                    <a:lnTo>
                      <a:pt x="13" y="43"/>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98" name="Freeform 403"/>
              <p:cNvSpPr>
                <a:spLocks/>
              </p:cNvSpPr>
              <p:nvPr/>
            </p:nvSpPr>
            <p:spPr bwMode="auto">
              <a:xfrm>
                <a:off x="2606" y="2859"/>
                <a:ext cx="7" cy="22"/>
              </a:xfrm>
              <a:custGeom>
                <a:avLst/>
                <a:gdLst>
                  <a:gd name="T0" fmla="*/ 0 w 13"/>
                  <a:gd name="T1" fmla="*/ 5 h 44"/>
                  <a:gd name="T2" fmla="*/ 0 w 13"/>
                  <a:gd name="T3" fmla="*/ 5 h 44"/>
                  <a:gd name="T4" fmla="*/ 0 w 13"/>
                  <a:gd name="T5" fmla="*/ 22 h 44"/>
                  <a:gd name="T6" fmla="*/ 7 w 13"/>
                  <a:gd name="T7" fmla="*/ 22 h 44"/>
                  <a:gd name="T8" fmla="*/ 7 w 13"/>
                  <a:gd name="T9" fmla="*/ 5 h 44"/>
                  <a:gd name="T10" fmla="*/ 7 w 13"/>
                  <a:gd name="T11" fmla="*/ 5 h 44"/>
                  <a:gd name="T12" fmla="*/ 7 w 13"/>
                  <a:gd name="T13" fmla="*/ 5 h 44"/>
                  <a:gd name="T14" fmla="*/ 6 w 13"/>
                  <a:gd name="T15" fmla="*/ 2 h 44"/>
                  <a:gd name="T16" fmla="*/ 4 w 13"/>
                  <a:gd name="T17" fmla="*/ 0 h 44"/>
                  <a:gd name="T18" fmla="*/ 1 w 13"/>
                  <a:gd name="T19" fmla="*/ 2 h 44"/>
                  <a:gd name="T20" fmla="*/ 0 w 13"/>
                  <a:gd name="T21" fmla="*/ 5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4">
                    <a:moveTo>
                      <a:pt x="0" y="9"/>
                    </a:moveTo>
                    <a:lnTo>
                      <a:pt x="0" y="9"/>
                    </a:lnTo>
                    <a:lnTo>
                      <a:pt x="0" y="44"/>
                    </a:lnTo>
                    <a:lnTo>
                      <a:pt x="13" y="44"/>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499" name="Freeform 404"/>
              <p:cNvSpPr>
                <a:spLocks/>
              </p:cNvSpPr>
              <p:nvPr/>
            </p:nvSpPr>
            <p:spPr bwMode="auto">
              <a:xfrm>
                <a:off x="2606" y="2842"/>
                <a:ext cx="7" cy="22"/>
              </a:xfrm>
              <a:custGeom>
                <a:avLst/>
                <a:gdLst>
                  <a:gd name="T0" fmla="*/ 0 w 13"/>
                  <a:gd name="T1" fmla="*/ 5 h 43"/>
                  <a:gd name="T2" fmla="*/ 0 w 13"/>
                  <a:gd name="T3" fmla="*/ 5 h 43"/>
                  <a:gd name="T4" fmla="*/ 0 w 13"/>
                  <a:gd name="T5" fmla="*/ 22 h 43"/>
                  <a:gd name="T6" fmla="*/ 7 w 13"/>
                  <a:gd name="T7" fmla="*/ 22 h 43"/>
                  <a:gd name="T8" fmla="*/ 7 w 13"/>
                  <a:gd name="T9" fmla="*/ 5 h 43"/>
                  <a:gd name="T10" fmla="*/ 7 w 13"/>
                  <a:gd name="T11" fmla="*/ 5 h 43"/>
                  <a:gd name="T12" fmla="*/ 7 w 13"/>
                  <a:gd name="T13" fmla="*/ 5 h 43"/>
                  <a:gd name="T14" fmla="*/ 6 w 13"/>
                  <a:gd name="T15" fmla="*/ 2 h 43"/>
                  <a:gd name="T16" fmla="*/ 4 w 13"/>
                  <a:gd name="T17" fmla="*/ 0 h 43"/>
                  <a:gd name="T18" fmla="*/ 1 w 13"/>
                  <a:gd name="T19" fmla="*/ 2 h 43"/>
                  <a:gd name="T20" fmla="*/ 0 w 13"/>
                  <a:gd name="T21" fmla="*/ 5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3">
                    <a:moveTo>
                      <a:pt x="0" y="9"/>
                    </a:moveTo>
                    <a:lnTo>
                      <a:pt x="0" y="9"/>
                    </a:lnTo>
                    <a:lnTo>
                      <a:pt x="0" y="43"/>
                    </a:lnTo>
                    <a:lnTo>
                      <a:pt x="13" y="43"/>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grpSp>
        <p:grpSp>
          <p:nvGrpSpPr>
            <p:cNvPr id="17420" name="Group 405"/>
            <p:cNvGrpSpPr>
              <a:grpSpLocks/>
            </p:cNvGrpSpPr>
            <p:nvPr/>
          </p:nvGrpSpPr>
          <p:grpSpPr bwMode="auto">
            <a:xfrm>
              <a:off x="2606" y="2448"/>
              <a:ext cx="640" cy="765"/>
              <a:chOff x="2606" y="2448"/>
              <a:chExt cx="640" cy="765"/>
            </a:xfrm>
          </p:grpSpPr>
          <p:sp>
            <p:nvSpPr>
              <p:cNvPr id="19100" name="Freeform 406"/>
              <p:cNvSpPr>
                <a:spLocks/>
              </p:cNvSpPr>
              <p:nvPr/>
            </p:nvSpPr>
            <p:spPr bwMode="auto">
              <a:xfrm>
                <a:off x="2606" y="2825"/>
                <a:ext cx="7" cy="22"/>
              </a:xfrm>
              <a:custGeom>
                <a:avLst/>
                <a:gdLst>
                  <a:gd name="T0" fmla="*/ 0 w 13"/>
                  <a:gd name="T1" fmla="*/ 5 h 43"/>
                  <a:gd name="T2" fmla="*/ 0 w 13"/>
                  <a:gd name="T3" fmla="*/ 5 h 43"/>
                  <a:gd name="T4" fmla="*/ 0 w 13"/>
                  <a:gd name="T5" fmla="*/ 22 h 43"/>
                  <a:gd name="T6" fmla="*/ 7 w 13"/>
                  <a:gd name="T7" fmla="*/ 22 h 43"/>
                  <a:gd name="T8" fmla="*/ 7 w 13"/>
                  <a:gd name="T9" fmla="*/ 5 h 43"/>
                  <a:gd name="T10" fmla="*/ 7 w 13"/>
                  <a:gd name="T11" fmla="*/ 5 h 43"/>
                  <a:gd name="T12" fmla="*/ 7 w 13"/>
                  <a:gd name="T13" fmla="*/ 5 h 43"/>
                  <a:gd name="T14" fmla="*/ 6 w 13"/>
                  <a:gd name="T15" fmla="*/ 2 h 43"/>
                  <a:gd name="T16" fmla="*/ 4 w 13"/>
                  <a:gd name="T17" fmla="*/ 0 h 43"/>
                  <a:gd name="T18" fmla="*/ 1 w 13"/>
                  <a:gd name="T19" fmla="*/ 2 h 43"/>
                  <a:gd name="T20" fmla="*/ 0 w 13"/>
                  <a:gd name="T21" fmla="*/ 5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3">
                    <a:moveTo>
                      <a:pt x="0" y="9"/>
                    </a:moveTo>
                    <a:lnTo>
                      <a:pt x="0" y="9"/>
                    </a:lnTo>
                    <a:lnTo>
                      <a:pt x="0" y="43"/>
                    </a:lnTo>
                    <a:lnTo>
                      <a:pt x="13" y="43"/>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01" name="Freeform 407"/>
              <p:cNvSpPr>
                <a:spLocks/>
              </p:cNvSpPr>
              <p:nvPr/>
            </p:nvSpPr>
            <p:spPr bwMode="auto">
              <a:xfrm>
                <a:off x="2606" y="2808"/>
                <a:ext cx="7" cy="21"/>
              </a:xfrm>
              <a:custGeom>
                <a:avLst/>
                <a:gdLst>
                  <a:gd name="T0" fmla="*/ 0 w 13"/>
                  <a:gd name="T1" fmla="*/ 4 h 44"/>
                  <a:gd name="T2" fmla="*/ 0 w 13"/>
                  <a:gd name="T3" fmla="*/ 4 h 44"/>
                  <a:gd name="T4" fmla="*/ 0 w 13"/>
                  <a:gd name="T5" fmla="*/ 21 h 44"/>
                  <a:gd name="T6" fmla="*/ 7 w 13"/>
                  <a:gd name="T7" fmla="*/ 21 h 44"/>
                  <a:gd name="T8" fmla="*/ 7 w 13"/>
                  <a:gd name="T9" fmla="*/ 4 h 44"/>
                  <a:gd name="T10" fmla="*/ 7 w 13"/>
                  <a:gd name="T11" fmla="*/ 4 h 44"/>
                  <a:gd name="T12" fmla="*/ 7 w 13"/>
                  <a:gd name="T13" fmla="*/ 4 h 44"/>
                  <a:gd name="T14" fmla="*/ 6 w 13"/>
                  <a:gd name="T15" fmla="*/ 2 h 44"/>
                  <a:gd name="T16" fmla="*/ 4 w 13"/>
                  <a:gd name="T17" fmla="*/ 0 h 44"/>
                  <a:gd name="T18" fmla="*/ 1 w 13"/>
                  <a:gd name="T19" fmla="*/ 2 h 44"/>
                  <a:gd name="T20" fmla="*/ 0 w 13"/>
                  <a:gd name="T21" fmla="*/ 4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4">
                    <a:moveTo>
                      <a:pt x="0" y="9"/>
                    </a:moveTo>
                    <a:lnTo>
                      <a:pt x="0" y="9"/>
                    </a:lnTo>
                    <a:lnTo>
                      <a:pt x="0" y="44"/>
                    </a:lnTo>
                    <a:lnTo>
                      <a:pt x="13" y="44"/>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02" name="Freeform 408"/>
              <p:cNvSpPr>
                <a:spLocks/>
              </p:cNvSpPr>
              <p:nvPr/>
            </p:nvSpPr>
            <p:spPr bwMode="auto">
              <a:xfrm>
                <a:off x="2606" y="2790"/>
                <a:ext cx="7" cy="22"/>
              </a:xfrm>
              <a:custGeom>
                <a:avLst/>
                <a:gdLst>
                  <a:gd name="T0" fmla="*/ 0 w 13"/>
                  <a:gd name="T1" fmla="*/ 4 h 45"/>
                  <a:gd name="T2" fmla="*/ 0 w 13"/>
                  <a:gd name="T3" fmla="*/ 4 h 45"/>
                  <a:gd name="T4" fmla="*/ 0 w 13"/>
                  <a:gd name="T5" fmla="*/ 22 h 45"/>
                  <a:gd name="T6" fmla="*/ 7 w 13"/>
                  <a:gd name="T7" fmla="*/ 22 h 45"/>
                  <a:gd name="T8" fmla="*/ 7 w 13"/>
                  <a:gd name="T9" fmla="*/ 4 h 45"/>
                  <a:gd name="T10" fmla="*/ 7 w 13"/>
                  <a:gd name="T11" fmla="*/ 4 h 45"/>
                  <a:gd name="T12" fmla="*/ 7 w 13"/>
                  <a:gd name="T13" fmla="*/ 4 h 45"/>
                  <a:gd name="T14" fmla="*/ 6 w 13"/>
                  <a:gd name="T15" fmla="*/ 2 h 45"/>
                  <a:gd name="T16" fmla="*/ 4 w 13"/>
                  <a:gd name="T17" fmla="*/ 0 h 45"/>
                  <a:gd name="T18" fmla="*/ 1 w 13"/>
                  <a:gd name="T19" fmla="*/ 2 h 45"/>
                  <a:gd name="T20" fmla="*/ 0 w 13"/>
                  <a:gd name="T21" fmla="*/ 4 h 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5">
                    <a:moveTo>
                      <a:pt x="0" y="9"/>
                    </a:moveTo>
                    <a:lnTo>
                      <a:pt x="0" y="9"/>
                    </a:lnTo>
                    <a:lnTo>
                      <a:pt x="0" y="45"/>
                    </a:lnTo>
                    <a:lnTo>
                      <a:pt x="13" y="45"/>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03" name="Freeform 409"/>
              <p:cNvSpPr>
                <a:spLocks/>
              </p:cNvSpPr>
              <p:nvPr/>
            </p:nvSpPr>
            <p:spPr bwMode="auto">
              <a:xfrm>
                <a:off x="2606" y="2772"/>
                <a:ext cx="7" cy="22"/>
              </a:xfrm>
              <a:custGeom>
                <a:avLst/>
                <a:gdLst>
                  <a:gd name="T0" fmla="*/ 0 w 13"/>
                  <a:gd name="T1" fmla="*/ 5 h 43"/>
                  <a:gd name="T2" fmla="*/ 0 w 13"/>
                  <a:gd name="T3" fmla="*/ 5 h 43"/>
                  <a:gd name="T4" fmla="*/ 0 w 13"/>
                  <a:gd name="T5" fmla="*/ 22 h 43"/>
                  <a:gd name="T6" fmla="*/ 7 w 13"/>
                  <a:gd name="T7" fmla="*/ 22 h 43"/>
                  <a:gd name="T8" fmla="*/ 7 w 13"/>
                  <a:gd name="T9" fmla="*/ 5 h 43"/>
                  <a:gd name="T10" fmla="*/ 7 w 13"/>
                  <a:gd name="T11" fmla="*/ 5 h 43"/>
                  <a:gd name="T12" fmla="*/ 7 w 13"/>
                  <a:gd name="T13" fmla="*/ 5 h 43"/>
                  <a:gd name="T14" fmla="*/ 6 w 13"/>
                  <a:gd name="T15" fmla="*/ 2 h 43"/>
                  <a:gd name="T16" fmla="*/ 4 w 13"/>
                  <a:gd name="T17" fmla="*/ 0 h 43"/>
                  <a:gd name="T18" fmla="*/ 1 w 13"/>
                  <a:gd name="T19" fmla="*/ 2 h 43"/>
                  <a:gd name="T20" fmla="*/ 0 w 13"/>
                  <a:gd name="T21" fmla="*/ 5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3">
                    <a:moveTo>
                      <a:pt x="0" y="9"/>
                    </a:moveTo>
                    <a:lnTo>
                      <a:pt x="0" y="9"/>
                    </a:lnTo>
                    <a:lnTo>
                      <a:pt x="0" y="43"/>
                    </a:lnTo>
                    <a:lnTo>
                      <a:pt x="13" y="43"/>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04" name="Freeform 410"/>
              <p:cNvSpPr>
                <a:spLocks/>
              </p:cNvSpPr>
              <p:nvPr/>
            </p:nvSpPr>
            <p:spPr bwMode="auto">
              <a:xfrm>
                <a:off x="2606" y="2755"/>
                <a:ext cx="7" cy="22"/>
              </a:xfrm>
              <a:custGeom>
                <a:avLst/>
                <a:gdLst>
                  <a:gd name="T0" fmla="*/ 0 w 13"/>
                  <a:gd name="T1" fmla="*/ 5 h 44"/>
                  <a:gd name="T2" fmla="*/ 0 w 13"/>
                  <a:gd name="T3" fmla="*/ 5 h 44"/>
                  <a:gd name="T4" fmla="*/ 0 w 13"/>
                  <a:gd name="T5" fmla="*/ 22 h 44"/>
                  <a:gd name="T6" fmla="*/ 7 w 13"/>
                  <a:gd name="T7" fmla="*/ 22 h 44"/>
                  <a:gd name="T8" fmla="*/ 7 w 13"/>
                  <a:gd name="T9" fmla="*/ 5 h 44"/>
                  <a:gd name="T10" fmla="*/ 7 w 13"/>
                  <a:gd name="T11" fmla="*/ 5 h 44"/>
                  <a:gd name="T12" fmla="*/ 7 w 13"/>
                  <a:gd name="T13" fmla="*/ 5 h 44"/>
                  <a:gd name="T14" fmla="*/ 6 w 13"/>
                  <a:gd name="T15" fmla="*/ 2 h 44"/>
                  <a:gd name="T16" fmla="*/ 4 w 13"/>
                  <a:gd name="T17" fmla="*/ 0 h 44"/>
                  <a:gd name="T18" fmla="*/ 1 w 13"/>
                  <a:gd name="T19" fmla="*/ 2 h 44"/>
                  <a:gd name="T20" fmla="*/ 0 w 13"/>
                  <a:gd name="T21" fmla="*/ 5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4">
                    <a:moveTo>
                      <a:pt x="0" y="9"/>
                    </a:moveTo>
                    <a:lnTo>
                      <a:pt x="0" y="9"/>
                    </a:lnTo>
                    <a:lnTo>
                      <a:pt x="0" y="44"/>
                    </a:lnTo>
                    <a:lnTo>
                      <a:pt x="13" y="44"/>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05" name="Freeform 411"/>
              <p:cNvSpPr>
                <a:spLocks/>
              </p:cNvSpPr>
              <p:nvPr/>
            </p:nvSpPr>
            <p:spPr bwMode="auto">
              <a:xfrm>
                <a:off x="2606" y="2738"/>
                <a:ext cx="7" cy="22"/>
              </a:xfrm>
              <a:custGeom>
                <a:avLst/>
                <a:gdLst>
                  <a:gd name="T0" fmla="*/ 0 w 13"/>
                  <a:gd name="T1" fmla="*/ 5 h 43"/>
                  <a:gd name="T2" fmla="*/ 0 w 13"/>
                  <a:gd name="T3" fmla="*/ 5 h 43"/>
                  <a:gd name="T4" fmla="*/ 0 w 13"/>
                  <a:gd name="T5" fmla="*/ 22 h 43"/>
                  <a:gd name="T6" fmla="*/ 7 w 13"/>
                  <a:gd name="T7" fmla="*/ 22 h 43"/>
                  <a:gd name="T8" fmla="*/ 7 w 13"/>
                  <a:gd name="T9" fmla="*/ 5 h 43"/>
                  <a:gd name="T10" fmla="*/ 7 w 13"/>
                  <a:gd name="T11" fmla="*/ 5 h 43"/>
                  <a:gd name="T12" fmla="*/ 7 w 13"/>
                  <a:gd name="T13" fmla="*/ 5 h 43"/>
                  <a:gd name="T14" fmla="*/ 6 w 13"/>
                  <a:gd name="T15" fmla="*/ 2 h 43"/>
                  <a:gd name="T16" fmla="*/ 4 w 13"/>
                  <a:gd name="T17" fmla="*/ 0 h 43"/>
                  <a:gd name="T18" fmla="*/ 1 w 13"/>
                  <a:gd name="T19" fmla="*/ 2 h 43"/>
                  <a:gd name="T20" fmla="*/ 0 w 13"/>
                  <a:gd name="T21" fmla="*/ 5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3">
                    <a:moveTo>
                      <a:pt x="0" y="9"/>
                    </a:moveTo>
                    <a:lnTo>
                      <a:pt x="0" y="9"/>
                    </a:lnTo>
                    <a:lnTo>
                      <a:pt x="0" y="43"/>
                    </a:lnTo>
                    <a:lnTo>
                      <a:pt x="13" y="43"/>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06" name="Freeform 412"/>
              <p:cNvSpPr>
                <a:spLocks/>
              </p:cNvSpPr>
              <p:nvPr/>
            </p:nvSpPr>
            <p:spPr bwMode="auto">
              <a:xfrm>
                <a:off x="2606" y="2721"/>
                <a:ext cx="7" cy="22"/>
              </a:xfrm>
              <a:custGeom>
                <a:avLst/>
                <a:gdLst>
                  <a:gd name="T0" fmla="*/ 0 w 13"/>
                  <a:gd name="T1" fmla="*/ 5 h 43"/>
                  <a:gd name="T2" fmla="*/ 0 w 13"/>
                  <a:gd name="T3" fmla="*/ 5 h 43"/>
                  <a:gd name="T4" fmla="*/ 0 w 13"/>
                  <a:gd name="T5" fmla="*/ 22 h 43"/>
                  <a:gd name="T6" fmla="*/ 7 w 13"/>
                  <a:gd name="T7" fmla="*/ 22 h 43"/>
                  <a:gd name="T8" fmla="*/ 7 w 13"/>
                  <a:gd name="T9" fmla="*/ 5 h 43"/>
                  <a:gd name="T10" fmla="*/ 7 w 13"/>
                  <a:gd name="T11" fmla="*/ 5 h 43"/>
                  <a:gd name="T12" fmla="*/ 7 w 13"/>
                  <a:gd name="T13" fmla="*/ 5 h 43"/>
                  <a:gd name="T14" fmla="*/ 6 w 13"/>
                  <a:gd name="T15" fmla="*/ 2 h 43"/>
                  <a:gd name="T16" fmla="*/ 4 w 13"/>
                  <a:gd name="T17" fmla="*/ 0 h 43"/>
                  <a:gd name="T18" fmla="*/ 1 w 13"/>
                  <a:gd name="T19" fmla="*/ 2 h 43"/>
                  <a:gd name="T20" fmla="*/ 0 w 13"/>
                  <a:gd name="T21" fmla="*/ 5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3">
                    <a:moveTo>
                      <a:pt x="0" y="9"/>
                    </a:moveTo>
                    <a:lnTo>
                      <a:pt x="0" y="9"/>
                    </a:lnTo>
                    <a:lnTo>
                      <a:pt x="0" y="43"/>
                    </a:lnTo>
                    <a:lnTo>
                      <a:pt x="13" y="43"/>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07" name="Freeform 413"/>
              <p:cNvSpPr>
                <a:spLocks/>
              </p:cNvSpPr>
              <p:nvPr/>
            </p:nvSpPr>
            <p:spPr bwMode="auto">
              <a:xfrm>
                <a:off x="2606" y="2704"/>
                <a:ext cx="7" cy="21"/>
              </a:xfrm>
              <a:custGeom>
                <a:avLst/>
                <a:gdLst>
                  <a:gd name="T0" fmla="*/ 0 w 13"/>
                  <a:gd name="T1" fmla="*/ 4 h 44"/>
                  <a:gd name="T2" fmla="*/ 0 w 13"/>
                  <a:gd name="T3" fmla="*/ 4 h 44"/>
                  <a:gd name="T4" fmla="*/ 0 w 13"/>
                  <a:gd name="T5" fmla="*/ 21 h 44"/>
                  <a:gd name="T6" fmla="*/ 7 w 13"/>
                  <a:gd name="T7" fmla="*/ 21 h 44"/>
                  <a:gd name="T8" fmla="*/ 7 w 13"/>
                  <a:gd name="T9" fmla="*/ 4 h 44"/>
                  <a:gd name="T10" fmla="*/ 7 w 13"/>
                  <a:gd name="T11" fmla="*/ 4 h 44"/>
                  <a:gd name="T12" fmla="*/ 7 w 13"/>
                  <a:gd name="T13" fmla="*/ 4 h 44"/>
                  <a:gd name="T14" fmla="*/ 6 w 13"/>
                  <a:gd name="T15" fmla="*/ 2 h 44"/>
                  <a:gd name="T16" fmla="*/ 4 w 13"/>
                  <a:gd name="T17" fmla="*/ 0 h 44"/>
                  <a:gd name="T18" fmla="*/ 1 w 13"/>
                  <a:gd name="T19" fmla="*/ 2 h 44"/>
                  <a:gd name="T20" fmla="*/ 0 w 13"/>
                  <a:gd name="T21" fmla="*/ 4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4">
                    <a:moveTo>
                      <a:pt x="0" y="9"/>
                    </a:moveTo>
                    <a:lnTo>
                      <a:pt x="0" y="9"/>
                    </a:lnTo>
                    <a:lnTo>
                      <a:pt x="0" y="44"/>
                    </a:lnTo>
                    <a:lnTo>
                      <a:pt x="13" y="44"/>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08" name="Freeform 414"/>
              <p:cNvSpPr>
                <a:spLocks/>
              </p:cNvSpPr>
              <p:nvPr/>
            </p:nvSpPr>
            <p:spPr bwMode="auto">
              <a:xfrm>
                <a:off x="2606" y="2686"/>
                <a:ext cx="7" cy="22"/>
              </a:xfrm>
              <a:custGeom>
                <a:avLst/>
                <a:gdLst>
                  <a:gd name="T0" fmla="*/ 0 w 13"/>
                  <a:gd name="T1" fmla="*/ 4 h 45"/>
                  <a:gd name="T2" fmla="*/ 0 w 13"/>
                  <a:gd name="T3" fmla="*/ 4 h 45"/>
                  <a:gd name="T4" fmla="*/ 0 w 13"/>
                  <a:gd name="T5" fmla="*/ 22 h 45"/>
                  <a:gd name="T6" fmla="*/ 7 w 13"/>
                  <a:gd name="T7" fmla="*/ 22 h 45"/>
                  <a:gd name="T8" fmla="*/ 7 w 13"/>
                  <a:gd name="T9" fmla="*/ 4 h 45"/>
                  <a:gd name="T10" fmla="*/ 7 w 13"/>
                  <a:gd name="T11" fmla="*/ 4 h 45"/>
                  <a:gd name="T12" fmla="*/ 7 w 13"/>
                  <a:gd name="T13" fmla="*/ 4 h 45"/>
                  <a:gd name="T14" fmla="*/ 6 w 13"/>
                  <a:gd name="T15" fmla="*/ 2 h 45"/>
                  <a:gd name="T16" fmla="*/ 4 w 13"/>
                  <a:gd name="T17" fmla="*/ 0 h 45"/>
                  <a:gd name="T18" fmla="*/ 1 w 13"/>
                  <a:gd name="T19" fmla="*/ 2 h 45"/>
                  <a:gd name="T20" fmla="*/ 0 w 13"/>
                  <a:gd name="T21" fmla="*/ 4 h 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5">
                    <a:moveTo>
                      <a:pt x="0" y="9"/>
                    </a:moveTo>
                    <a:lnTo>
                      <a:pt x="0" y="9"/>
                    </a:lnTo>
                    <a:lnTo>
                      <a:pt x="0" y="45"/>
                    </a:lnTo>
                    <a:lnTo>
                      <a:pt x="13" y="45"/>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09" name="Freeform 415"/>
              <p:cNvSpPr>
                <a:spLocks/>
              </p:cNvSpPr>
              <p:nvPr/>
            </p:nvSpPr>
            <p:spPr bwMode="auto">
              <a:xfrm>
                <a:off x="2606" y="2683"/>
                <a:ext cx="7" cy="7"/>
              </a:xfrm>
              <a:custGeom>
                <a:avLst/>
                <a:gdLst>
                  <a:gd name="T0" fmla="*/ 0 w 13"/>
                  <a:gd name="T1" fmla="*/ 3 h 14"/>
                  <a:gd name="T2" fmla="*/ 0 w 13"/>
                  <a:gd name="T3" fmla="*/ 5 h 14"/>
                  <a:gd name="T4" fmla="*/ 0 w 13"/>
                  <a:gd name="T5" fmla="*/ 7 h 14"/>
                  <a:gd name="T6" fmla="*/ 7 w 13"/>
                  <a:gd name="T7" fmla="*/ 7 h 14"/>
                  <a:gd name="T8" fmla="*/ 7 w 13"/>
                  <a:gd name="T9" fmla="*/ 5 h 14"/>
                  <a:gd name="T10" fmla="*/ 7 w 13"/>
                  <a:gd name="T11" fmla="*/ 6 h 14"/>
                  <a:gd name="T12" fmla="*/ 7 w 13"/>
                  <a:gd name="T13" fmla="*/ 5 h 14"/>
                  <a:gd name="T14" fmla="*/ 6 w 13"/>
                  <a:gd name="T15" fmla="*/ 2 h 14"/>
                  <a:gd name="T16" fmla="*/ 4 w 13"/>
                  <a:gd name="T17" fmla="*/ 0 h 14"/>
                  <a:gd name="T18" fmla="*/ 1 w 13"/>
                  <a:gd name="T19" fmla="*/ 2 h 14"/>
                  <a:gd name="T20" fmla="*/ 0 w 13"/>
                  <a:gd name="T21" fmla="*/ 5 h 14"/>
                  <a:gd name="T22" fmla="*/ 0 w 13"/>
                  <a:gd name="T23" fmla="*/ 3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14">
                    <a:moveTo>
                      <a:pt x="0" y="5"/>
                    </a:moveTo>
                    <a:lnTo>
                      <a:pt x="0" y="9"/>
                    </a:lnTo>
                    <a:lnTo>
                      <a:pt x="0" y="14"/>
                    </a:lnTo>
                    <a:lnTo>
                      <a:pt x="13" y="14"/>
                    </a:lnTo>
                    <a:lnTo>
                      <a:pt x="13" y="9"/>
                    </a:lnTo>
                    <a:lnTo>
                      <a:pt x="13" y="12"/>
                    </a:lnTo>
                    <a:lnTo>
                      <a:pt x="13" y="9"/>
                    </a:lnTo>
                    <a:lnTo>
                      <a:pt x="12" y="3"/>
                    </a:lnTo>
                    <a:lnTo>
                      <a:pt x="7" y="0"/>
                    </a:lnTo>
                    <a:lnTo>
                      <a:pt x="2" y="3"/>
                    </a:lnTo>
                    <a:lnTo>
                      <a:pt x="0" y="9"/>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10" name="Freeform 416"/>
              <p:cNvSpPr>
                <a:spLocks/>
              </p:cNvSpPr>
              <p:nvPr/>
            </p:nvSpPr>
            <p:spPr bwMode="auto">
              <a:xfrm>
                <a:off x="2606" y="2679"/>
                <a:ext cx="7" cy="10"/>
              </a:xfrm>
              <a:custGeom>
                <a:avLst/>
                <a:gdLst>
                  <a:gd name="T0" fmla="*/ 1 w 15"/>
                  <a:gd name="T1" fmla="*/ 3 h 20"/>
                  <a:gd name="T2" fmla="*/ 1 w 15"/>
                  <a:gd name="T3" fmla="*/ 3 h 20"/>
                  <a:gd name="T4" fmla="*/ 0 w 15"/>
                  <a:gd name="T5" fmla="*/ 7 h 20"/>
                  <a:gd name="T6" fmla="*/ 6 w 15"/>
                  <a:gd name="T7" fmla="*/ 10 h 20"/>
                  <a:gd name="T8" fmla="*/ 7 w 15"/>
                  <a:gd name="T9" fmla="*/ 7 h 20"/>
                  <a:gd name="T10" fmla="*/ 7 w 15"/>
                  <a:gd name="T11" fmla="*/ 7 h 20"/>
                  <a:gd name="T12" fmla="*/ 7 w 15"/>
                  <a:gd name="T13" fmla="*/ 6 h 20"/>
                  <a:gd name="T14" fmla="*/ 6 w 15"/>
                  <a:gd name="T15" fmla="*/ 2 h 20"/>
                  <a:gd name="T16" fmla="*/ 5 w 15"/>
                  <a:gd name="T17" fmla="*/ 0 h 20"/>
                  <a:gd name="T18" fmla="*/ 2 w 15"/>
                  <a:gd name="T19" fmla="*/ 1 h 20"/>
                  <a:gd name="T20" fmla="*/ 1 w 15"/>
                  <a:gd name="T21" fmla="*/ 4 h 20"/>
                  <a:gd name="T22" fmla="*/ 1 w 15"/>
                  <a:gd name="T23" fmla="*/ 3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0">
                    <a:moveTo>
                      <a:pt x="2" y="6"/>
                    </a:moveTo>
                    <a:lnTo>
                      <a:pt x="2" y="6"/>
                    </a:lnTo>
                    <a:lnTo>
                      <a:pt x="0" y="13"/>
                    </a:lnTo>
                    <a:lnTo>
                      <a:pt x="13" y="20"/>
                    </a:lnTo>
                    <a:lnTo>
                      <a:pt x="15" y="13"/>
                    </a:lnTo>
                    <a:lnTo>
                      <a:pt x="15" y="11"/>
                    </a:lnTo>
                    <a:lnTo>
                      <a:pt x="13" y="4"/>
                    </a:lnTo>
                    <a:lnTo>
                      <a:pt x="10" y="0"/>
                    </a:lnTo>
                    <a:lnTo>
                      <a:pt x="5" y="2"/>
                    </a:lnTo>
                    <a:lnTo>
                      <a:pt x="2" y="8"/>
                    </a:lnTo>
                    <a:lnTo>
                      <a:pt x="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11" name="Freeform 417"/>
              <p:cNvSpPr>
                <a:spLocks/>
              </p:cNvSpPr>
              <p:nvPr/>
            </p:nvSpPr>
            <p:spPr bwMode="auto">
              <a:xfrm>
                <a:off x="2607" y="2676"/>
                <a:ext cx="7" cy="10"/>
              </a:xfrm>
              <a:custGeom>
                <a:avLst/>
                <a:gdLst>
                  <a:gd name="T0" fmla="*/ 0 w 15"/>
                  <a:gd name="T1" fmla="*/ 3 h 20"/>
                  <a:gd name="T2" fmla="*/ 0 w 15"/>
                  <a:gd name="T3" fmla="*/ 3 h 20"/>
                  <a:gd name="T4" fmla="*/ 0 w 15"/>
                  <a:gd name="T5" fmla="*/ 7 h 20"/>
                  <a:gd name="T6" fmla="*/ 6 w 15"/>
                  <a:gd name="T7" fmla="*/ 10 h 20"/>
                  <a:gd name="T8" fmla="*/ 7 w 15"/>
                  <a:gd name="T9" fmla="*/ 7 h 20"/>
                  <a:gd name="T10" fmla="*/ 7 w 15"/>
                  <a:gd name="T11" fmla="*/ 7 h 20"/>
                  <a:gd name="T12" fmla="*/ 7 w 15"/>
                  <a:gd name="T13" fmla="*/ 6 h 20"/>
                  <a:gd name="T14" fmla="*/ 6 w 15"/>
                  <a:gd name="T15" fmla="*/ 2 h 20"/>
                  <a:gd name="T16" fmla="*/ 5 w 15"/>
                  <a:gd name="T17" fmla="*/ 0 h 20"/>
                  <a:gd name="T18" fmla="*/ 2 w 15"/>
                  <a:gd name="T19" fmla="*/ 1 h 20"/>
                  <a:gd name="T20" fmla="*/ 0 w 15"/>
                  <a:gd name="T21" fmla="*/ 4 h 20"/>
                  <a:gd name="T22" fmla="*/ 0 w 15"/>
                  <a:gd name="T23" fmla="*/ 3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0">
                    <a:moveTo>
                      <a:pt x="1" y="6"/>
                    </a:moveTo>
                    <a:lnTo>
                      <a:pt x="1" y="6"/>
                    </a:lnTo>
                    <a:lnTo>
                      <a:pt x="0" y="13"/>
                    </a:lnTo>
                    <a:lnTo>
                      <a:pt x="13" y="20"/>
                    </a:lnTo>
                    <a:lnTo>
                      <a:pt x="15" y="13"/>
                    </a:lnTo>
                    <a:lnTo>
                      <a:pt x="15" y="11"/>
                    </a:lnTo>
                    <a:lnTo>
                      <a:pt x="13" y="4"/>
                    </a:lnTo>
                    <a:lnTo>
                      <a:pt x="10" y="0"/>
                    </a:lnTo>
                    <a:lnTo>
                      <a:pt x="5" y="2"/>
                    </a:lnTo>
                    <a:lnTo>
                      <a:pt x="1" y="7"/>
                    </a:lnTo>
                    <a:lnTo>
                      <a:pt x="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12" name="Freeform 418"/>
              <p:cNvSpPr>
                <a:spLocks/>
              </p:cNvSpPr>
              <p:nvPr/>
            </p:nvSpPr>
            <p:spPr bwMode="auto">
              <a:xfrm>
                <a:off x="2608" y="2672"/>
                <a:ext cx="7" cy="10"/>
              </a:xfrm>
              <a:custGeom>
                <a:avLst/>
                <a:gdLst>
                  <a:gd name="T0" fmla="*/ 2 w 15"/>
                  <a:gd name="T1" fmla="*/ 2 h 20"/>
                  <a:gd name="T2" fmla="*/ 1 w 15"/>
                  <a:gd name="T3" fmla="*/ 3 h 20"/>
                  <a:gd name="T4" fmla="*/ 0 w 15"/>
                  <a:gd name="T5" fmla="*/ 7 h 20"/>
                  <a:gd name="T6" fmla="*/ 7 w 15"/>
                  <a:gd name="T7" fmla="*/ 10 h 20"/>
                  <a:gd name="T8" fmla="*/ 7 w 15"/>
                  <a:gd name="T9" fmla="*/ 7 h 20"/>
                  <a:gd name="T10" fmla="*/ 7 w 15"/>
                  <a:gd name="T11" fmla="*/ 7 h 20"/>
                  <a:gd name="T12" fmla="*/ 7 w 15"/>
                  <a:gd name="T13" fmla="*/ 6 h 20"/>
                  <a:gd name="T14" fmla="*/ 7 w 15"/>
                  <a:gd name="T15" fmla="*/ 2 h 20"/>
                  <a:gd name="T16" fmla="*/ 5 w 15"/>
                  <a:gd name="T17" fmla="*/ 0 h 20"/>
                  <a:gd name="T18" fmla="*/ 2 w 15"/>
                  <a:gd name="T19" fmla="*/ 1 h 20"/>
                  <a:gd name="T20" fmla="*/ 1 w 15"/>
                  <a:gd name="T21" fmla="*/ 4 h 20"/>
                  <a:gd name="T22" fmla="*/ 2 w 15"/>
                  <a:gd name="T23" fmla="*/ 2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0">
                    <a:moveTo>
                      <a:pt x="4" y="4"/>
                    </a:moveTo>
                    <a:lnTo>
                      <a:pt x="2" y="5"/>
                    </a:lnTo>
                    <a:lnTo>
                      <a:pt x="0" y="13"/>
                    </a:lnTo>
                    <a:lnTo>
                      <a:pt x="14" y="20"/>
                    </a:lnTo>
                    <a:lnTo>
                      <a:pt x="15" y="13"/>
                    </a:lnTo>
                    <a:lnTo>
                      <a:pt x="14" y="14"/>
                    </a:lnTo>
                    <a:lnTo>
                      <a:pt x="15" y="11"/>
                    </a:lnTo>
                    <a:lnTo>
                      <a:pt x="14" y="4"/>
                    </a:lnTo>
                    <a:lnTo>
                      <a:pt x="10" y="0"/>
                    </a:lnTo>
                    <a:lnTo>
                      <a:pt x="5" y="2"/>
                    </a:lnTo>
                    <a:lnTo>
                      <a:pt x="2" y="7"/>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13" name="Freeform 419"/>
              <p:cNvSpPr>
                <a:spLocks/>
              </p:cNvSpPr>
              <p:nvPr/>
            </p:nvSpPr>
            <p:spPr bwMode="auto">
              <a:xfrm>
                <a:off x="2609" y="2668"/>
                <a:ext cx="8" cy="11"/>
              </a:xfrm>
              <a:custGeom>
                <a:avLst/>
                <a:gdLst>
                  <a:gd name="T0" fmla="*/ 2 w 15"/>
                  <a:gd name="T1" fmla="*/ 3 h 21"/>
                  <a:gd name="T2" fmla="*/ 2 w 15"/>
                  <a:gd name="T3" fmla="*/ 3 h 21"/>
                  <a:gd name="T4" fmla="*/ 0 w 15"/>
                  <a:gd name="T5" fmla="*/ 6 h 21"/>
                  <a:gd name="T6" fmla="*/ 5 w 15"/>
                  <a:gd name="T7" fmla="*/ 11 h 21"/>
                  <a:gd name="T8" fmla="*/ 7 w 15"/>
                  <a:gd name="T9" fmla="*/ 8 h 21"/>
                  <a:gd name="T10" fmla="*/ 7 w 15"/>
                  <a:gd name="T11" fmla="*/ 8 h 21"/>
                  <a:gd name="T12" fmla="*/ 7 w 15"/>
                  <a:gd name="T13" fmla="*/ 9 h 21"/>
                  <a:gd name="T14" fmla="*/ 8 w 15"/>
                  <a:gd name="T15" fmla="*/ 6 h 21"/>
                  <a:gd name="T16" fmla="*/ 7 w 15"/>
                  <a:gd name="T17" fmla="*/ 2 h 21"/>
                  <a:gd name="T18" fmla="*/ 4 w 15"/>
                  <a:gd name="T19" fmla="*/ 0 h 21"/>
                  <a:gd name="T20" fmla="*/ 2 w 15"/>
                  <a:gd name="T21" fmla="*/ 2 h 21"/>
                  <a:gd name="T22" fmla="*/ 2 w 15"/>
                  <a:gd name="T23" fmla="*/ 3 h 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1">
                    <a:moveTo>
                      <a:pt x="3" y="5"/>
                    </a:moveTo>
                    <a:lnTo>
                      <a:pt x="3" y="5"/>
                    </a:lnTo>
                    <a:lnTo>
                      <a:pt x="0" y="11"/>
                    </a:lnTo>
                    <a:lnTo>
                      <a:pt x="10" y="21"/>
                    </a:lnTo>
                    <a:lnTo>
                      <a:pt x="13" y="16"/>
                    </a:lnTo>
                    <a:lnTo>
                      <a:pt x="13" y="18"/>
                    </a:lnTo>
                    <a:lnTo>
                      <a:pt x="15" y="11"/>
                    </a:lnTo>
                    <a:lnTo>
                      <a:pt x="13" y="3"/>
                    </a:lnTo>
                    <a:lnTo>
                      <a:pt x="8" y="0"/>
                    </a:lnTo>
                    <a:lnTo>
                      <a:pt x="3" y="3"/>
                    </a:lnTo>
                    <a:lnTo>
                      <a:pt x="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14" name="Freeform 420"/>
              <p:cNvSpPr>
                <a:spLocks/>
              </p:cNvSpPr>
              <p:nvPr/>
            </p:nvSpPr>
            <p:spPr bwMode="auto">
              <a:xfrm>
                <a:off x="2611" y="2666"/>
                <a:ext cx="8" cy="10"/>
              </a:xfrm>
              <a:custGeom>
                <a:avLst/>
                <a:gdLst>
                  <a:gd name="T0" fmla="*/ 2 w 15"/>
                  <a:gd name="T1" fmla="*/ 3 h 22"/>
                  <a:gd name="T2" fmla="*/ 2 w 15"/>
                  <a:gd name="T3" fmla="*/ 3 h 22"/>
                  <a:gd name="T4" fmla="*/ 0 w 15"/>
                  <a:gd name="T5" fmla="*/ 5 h 22"/>
                  <a:gd name="T6" fmla="*/ 5 w 15"/>
                  <a:gd name="T7" fmla="*/ 10 h 22"/>
                  <a:gd name="T8" fmla="*/ 7 w 15"/>
                  <a:gd name="T9" fmla="*/ 8 h 22"/>
                  <a:gd name="T10" fmla="*/ 7 w 15"/>
                  <a:gd name="T11" fmla="*/ 8 h 22"/>
                  <a:gd name="T12" fmla="*/ 7 w 15"/>
                  <a:gd name="T13" fmla="*/ 8 h 22"/>
                  <a:gd name="T14" fmla="*/ 8 w 15"/>
                  <a:gd name="T15" fmla="*/ 5 h 22"/>
                  <a:gd name="T16" fmla="*/ 7 w 15"/>
                  <a:gd name="T17" fmla="*/ 2 h 22"/>
                  <a:gd name="T18" fmla="*/ 4 w 15"/>
                  <a:gd name="T19" fmla="*/ 0 h 22"/>
                  <a:gd name="T20" fmla="*/ 2 w 15"/>
                  <a:gd name="T21" fmla="*/ 2 h 22"/>
                  <a:gd name="T22" fmla="*/ 2 w 15"/>
                  <a:gd name="T23" fmla="*/ 3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2">
                    <a:moveTo>
                      <a:pt x="3" y="6"/>
                    </a:moveTo>
                    <a:lnTo>
                      <a:pt x="3" y="6"/>
                    </a:lnTo>
                    <a:lnTo>
                      <a:pt x="0" y="11"/>
                    </a:lnTo>
                    <a:lnTo>
                      <a:pt x="10" y="22"/>
                    </a:lnTo>
                    <a:lnTo>
                      <a:pt x="13" y="17"/>
                    </a:lnTo>
                    <a:lnTo>
                      <a:pt x="13" y="18"/>
                    </a:lnTo>
                    <a:lnTo>
                      <a:pt x="15" y="11"/>
                    </a:lnTo>
                    <a:lnTo>
                      <a:pt x="13" y="4"/>
                    </a:lnTo>
                    <a:lnTo>
                      <a:pt x="8" y="0"/>
                    </a:lnTo>
                    <a:lnTo>
                      <a:pt x="3" y="4"/>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15" name="Freeform 421"/>
              <p:cNvSpPr>
                <a:spLocks/>
              </p:cNvSpPr>
              <p:nvPr/>
            </p:nvSpPr>
            <p:spPr bwMode="auto">
              <a:xfrm>
                <a:off x="2613" y="2663"/>
                <a:ext cx="6" cy="11"/>
              </a:xfrm>
              <a:custGeom>
                <a:avLst/>
                <a:gdLst>
                  <a:gd name="T0" fmla="*/ 2 w 14"/>
                  <a:gd name="T1" fmla="*/ 1 h 22"/>
                  <a:gd name="T2" fmla="*/ 2 w 14"/>
                  <a:gd name="T3" fmla="*/ 2 h 22"/>
                  <a:gd name="T4" fmla="*/ 0 w 14"/>
                  <a:gd name="T5" fmla="*/ 6 h 22"/>
                  <a:gd name="T6" fmla="*/ 4 w 14"/>
                  <a:gd name="T7" fmla="*/ 11 h 22"/>
                  <a:gd name="T8" fmla="*/ 6 w 14"/>
                  <a:gd name="T9" fmla="*/ 7 h 22"/>
                  <a:gd name="T10" fmla="*/ 5 w 14"/>
                  <a:gd name="T11" fmla="*/ 8 h 22"/>
                  <a:gd name="T12" fmla="*/ 6 w 14"/>
                  <a:gd name="T13" fmla="*/ 7 h 22"/>
                  <a:gd name="T14" fmla="*/ 6 w 14"/>
                  <a:gd name="T15" fmla="*/ 4 h 22"/>
                  <a:gd name="T16" fmla="*/ 5 w 14"/>
                  <a:gd name="T17" fmla="*/ 1 h 22"/>
                  <a:gd name="T18" fmla="*/ 3 w 14"/>
                  <a:gd name="T19" fmla="*/ 0 h 22"/>
                  <a:gd name="T20" fmla="*/ 2 w 14"/>
                  <a:gd name="T21" fmla="*/ 2 h 22"/>
                  <a:gd name="T22" fmla="*/ 2 w 14"/>
                  <a:gd name="T23" fmla="*/ 1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 h="22">
                    <a:moveTo>
                      <a:pt x="5" y="2"/>
                    </a:moveTo>
                    <a:lnTo>
                      <a:pt x="4" y="3"/>
                    </a:lnTo>
                    <a:lnTo>
                      <a:pt x="0" y="11"/>
                    </a:lnTo>
                    <a:lnTo>
                      <a:pt x="10" y="22"/>
                    </a:lnTo>
                    <a:lnTo>
                      <a:pt x="14" y="14"/>
                    </a:lnTo>
                    <a:lnTo>
                      <a:pt x="12" y="16"/>
                    </a:lnTo>
                    <a:lnTo>
                      <a:pt x="14" y="14"/>
                    </a:lnTo>
                    <a:lnTo>
                      <a:pt x="14" y="7"/>
                    </a:lnTo>
                    <a:lnTo>
                      <a:pt x="12" y="2"/>
                    </a:lnTo>
                    <a:lnTo>
                      <a:pt x="7" y="0"/>
                    </a:lnTo>
                    <a:lnTo>
                      <a:pt x="4" y="3"/>
                    </a:lnTo>
                    <a:lnTo>
                      <a:pt x="5"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16" name="Freeform 422"/>
              <p:cNvSpPr>
                <a:spLocks/>
              </p:cNvSpPr>
              <p:nvPr/>
            </p:nvSpPr>
            <p:spPr bwMode="auto">
              <a:xfrm>
                <a:off x="2615" y="2662"/>
                <a:ext cx="8" cy="9"/>
              </a:xfrm>
              <a:custGeom>
                <a:avLst/>
                <a:gdLst>
                  <a:gd name="T0" fmla="*/ 2 w 15"/>
                  <a:gd name="T1" fmla="*/ 1 h 18"/>
                  <a:gd name="T2" fmla="*/ 3 w 15"/>
                  <a:gd name="T3" fmla="*/ 0 h 18"/>
                  <a:gd name="T4" fmla="*/ 0 w 15"/>
                  <a:gd name="T5" fmla="*/ 2 h 18"/>
                  <a:gd name="T6" fmla="*/ 4 w 15"/>
                  <a:gd name="T7" fmla="*/ 9 h 18"/>
                  <a:gd name="T8" fmla="*/ 6 w 15"/>
                  <a:gd name="T9" fmla="*/ 8 h 18"/>
                  <a:gd name="T10" fmla="*/ 7 w 15"/>
                  <a:gd name="T11" fmla="*/ 7 h 18"/>
                  <a:gd name="T12" fmla="*/ 6 w 15"/>
                  <a:gd name="T13" fmla="*/ 8 h 18"/>
                  <a:gd name="T14" fmla="*/ 8 w 15"/>
                  <a:gd name="T15" fmla="*/ 6 h 18"/>
                  <a:gd name="T16" fmla="*/ 7 w 15"/>
                  <a:gd name="T17" fmla="*/ 2 h 18"/>
                  <a:gd name="T18" fmla="*/ 5 w 15"/>
                  <a:gd name="T19" fmla="*/ 0 h 18"/>
                  <a:gd name="T20" fmla="*/ 3 w 15"/>
                  <a:gd name="T21" fmla="*/ 0 h 18"/>
                  <a:gd name="T22" fmla="*/ 2 w 15"/>
                  <a:gd name="T23" fmla="*/ 1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18">
                    <a:moveTo>
                      <a:pt x="4" y="2"/>
                    </a:moveTo>
                    <a:lnTo>
                      <a:pt x="5" y="0"/>
                    </a:lnTo>
                    <a:lnTo>
                      <a:pt x="0" y="4"/>
                    </a:lnTo>
                    <a:lnTo>
                      <a:pt x="7" y="18"/>
                    </a:lnTo>
                    <a:lnTo>
                      <a:pt x="12" y="15"/>
                    </a:lnTo>
                    <a:lnTo>
                      <a:pt x="14" y="13"/>
                    </a:lnTo>
                    <a:lnTo>
                      <a:pt x="12" y="15"/>
                    </a:lnTo>
                    <a:lnTo>
                      <a:pt x="15" y="11"/>
                    </a:lnTo>
                    <a:lnTo>
                      <a:pt x="14" y="4"/>
                    </a:lnTo>
                    <a:lnTo>
                      <a:pt x="10" y="0"/>
                    </a:lnTo>
                    <a:lnTo>
                      <a:pt x="5" y="0"/>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17" name="Freeform 423"/>
              <p:cNvSpPr>
                <a:spLocks/>
              </p:cNvSpPr>
              <p:nvPr/>
            </p:nvSpPr>
            <p:spPr bwMode="auto">
              <a:xfrm>
                <a:off x="2617" y="2658"/>
                <a:ext cx="7" cy="10"/>
              </a:xfrm>
              <a:custGeom>
                <a:avLst/>
                <a:gdLst>
                  <a:gd name="T0" fmla="*/ 3 w 15"/>
                  <a:gd name="T1" fmla="*/ 1 h 22"/>
                  <a:gd name="T2" fmla="*/ 1 w 15"/>
                  <a:gd name="T3" fmla="*/ 2 h 22"/>
                  <a:gd name="T4" fmla="*/ 0 w 15"/>
                  <a:gd name="T5" fmla="*/ 5 h 22"/>
                  <a:gd name="T6" fmla="*/ 5 w 15"/>
                  <a:gd name="T7" fmla="*/ 10 h 22"/>
                  <a:gd name="T8" fmla="*/ 6 w 15"/>
                  <a:gd name="T9" fmla="*/ 7 h 22"/>
                  <a:gd name="T10" fmla="*/ 5 w 15"/>
                  <a:gd name="T11" fmla="*/ 9 h 22"/>
                  <a:gd name="T12" fmla="*/ 6 w 15"/>
                  <a:gd name="T13" fmla="*/ 8 h 22"/>
                  <a:gd name="T14" fmla="*/ 7 w 15"/>
                  <a:gd name="T15" fmla="*/ 5 h 22"/>
                  <a:gd name="T16" fmla="*/ 6 w 15"/>
                  <a:gd name="T17" fmla="*/ 2 h 22"/>
                  <a:gd name="T18" fmla="*/ 4 w 15"/>
                  <a:gd name="T19" fmla="*/ 0 h 22"/>
                  <a:gd name="T20" fmla="*/ 1 w 15"/>
                  <a:gd name="T21" fmla="*/ 2 h 22"/>
                  <a:gd name="T22" fmla="*/ 3 w 15"/>
                  <a:gd name="T23" fmla="*/ 1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2">
                    <a:moveTo>
                      <a:pt x="6" y="2"/>
                    </a:moveTo>
                    <a:lnTo>
                      <a:pt x="3" y="5"/>
                    </a:lnTo>
                    <a:lnTo>
                      <a:pt x="0" y="11"/>
                    </a:lnTo>
                    <a:lnTo>
                      <a:pt x="10" y="22"/>
                    </a:lnTo>
                    <a:lnTo>
                      <a:pt x="13" y="16"/>
                    </a:lnTo>
                    <a:lnTo>
                      <a:pt x="10" y="20"/>
                    </a:lnTo>
                    <a:lnTo>
                      <a:pt x="13" y="18"/>
                    </a:lnTo>
                    <a:lnTo>
                      <a:pt x="15" y="11"/>
                    </a:lnTo>
                    <a:lnTo>
                      <a:pt x="13" y="4"/>
                    </a:lnTo>
                    <a:lnTo>
                      <a:pt x="8" y="0"/>
                    </a:lnTo>
                    <a:lnTo>
                      <a:pt x="3" y="4"/>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18" name="Freeform 424"/>
              <p:cNvSpPr>
                <a:spLocks/>
              </p:cNvSpPr>
              <p:nvPr/>
            </p:nvSpPr>
            <p:spPr bwMode="auto">
              <a:xfrm>
                <a:off x="2620" y="2657"/>
                <a:ext cx="8" cy="10"/>
              </a:xfrm>
              <a:custGeom>
                <a:avLst/>
                <a:gdLst>
                  <a:gd name="T0" fmla="*/ 3 w 15"/>
                  <a:gd name="T1" fmla="*/ 1 h 22"/>
                  <a:gd name="T2" fmla="*/ 4 w 15"/>
                  <a:gd name="T3" fmla="*/ 0 h 22"/>
                  <a:gd name="T4" fmla="*/ 0 w 15"/>
                  <a:gd name="T5" fmla="*/ 2 h 22"/>
                  <a:gd name="T6" fmla="*/ 2 w 15"/>
                  <a:gd name="T7" fmla="*/ 10 h 22"/>
                  <a:gd name="T8" fmla="*/ 5 w 15"/>
                  <a:gd name="T9" fmla="*/ 8 h 22"/>
                  <a:gd name="T10" fmla="*/ 6 w 15"/>
                  <a:gd name="T11" fmla="*/ 7 h 22"/>
                  <a:gd name="T12" fmla="*/ 5 w 15"/>
                  <a:gd name="T13" fmla="*/ 8 h 22"/>
                  <a:gd name="T14" fmla="*/ 8 w 15"/>
                  <a:gd name="T15" fmla="*/ 6 h 22"/>
                  <a:gd name="T16" fmla="*/ 8 w 15"/>
                  <a:gd name="T17" fmla="*/ 3 h 22"/>
                  <a:gd name="T18" fmla="*/ 6 w 15"/>
                  <a:gd name="T19" fmla="*/ 0 h 22"/>
                  <a:gd name="T20" fmla="*/ 4 w 15"/>
                  <a:gd name="T21" fmla="*/ 0 h 22"/>
                  <a:gd name="T22" fmla="*/ 3 w 15"/>
                  <a:gd name="T23" fmla="*/ 1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2">
                    <a:moveTo>
                      <a:pt x="5" y="2"/>
                    </a:moveTo>
                    <a:lnTo>
                      <a:pt x="7" y="0"/>
                    </a:lnTo>
                    <a:lnTo>
                      <a:pt x="0" y="4"/>
                    </a:lnTo>
                    <a:lnTo>
                      <a:pt x="4" y="22"/>
                    </a:lnTo>
                    <a:lnTo>
                      <a:pt x="10" y="18"/>
                    </a:lnTo>
                    <a:lnTo>
                      <a:pt x="12" y="16"/>
                    </a:lnTo>
                    <a:lnTo>
                      <a:pt x="10" y="18"/>
                    </a:lnTo>
                    <a:lnTo>
                      <a:pt x="15" y="13"/>
                    </a:lnTo>
                    <a:lnTo>
                      <a:pt x="15" y="6"/>
                    </a:lnTo>
                    <a:lnTo>
                      <a:pt x="12" y="0"/>
                    </a:lnTo>
                    <a:lnTo>
                      <a:pt x="7" y="0"/>
                    </a:lnTo>
                    <a:lnTo>
                      <a:pt x="5"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19" name="Freeform 425"/>
              <p:cNvSpPr>
                <a:spLocks/>
              </p:cNvSpPr>
              <p:nvPr/>
            </p:nvSpPr>
            <p:spPr bwMode="auto">
              <a:xfrm>
                <a:off x="2623" y="2656"/>
                <a:ext cx="7" cy="9"/>
              </a:xfrm>
              <a:custGeom>
                <a:avLst/>
                <a:gdLst>
                  <a:gd name="T0" fmla="*/ 2 w 15"/>
                  <a:gd name="T1" fmla="*/ 0 h 18"/>
                  <a:gd name="T2" fmla="*/ 2 w 15"/>
                  <a:gd name="T3" fmla="*/ 0 h 18"/>
                  <a:gd name="T4" fmla="*/ 0 w 15"/>
                  <a:gd name="T5" fmla="*/ 2 h 18"/>
                  <a:gd name="T6" fmla="*/ 3 w 15"/>
                  <a:gd name="T7" fmla="*/ 9 h 18"/>
                  <a:gd name="T8" fmla="*/ 6 w 15"/>
                  <a:gd name="T9" fmla="*/ 8 h 18"/>
                  <a:gd name="T10" fmla="*/ 6 w 15"/>
                  <a:gd name="T11" fmla="*/ 8 h 18"/>
                  <a:gd name="T12" fmla="*/ 6 w 15"/>
                  <a:gd name="T13" fmla="*/ 8 h 18"/>
                  <a:gd name="T14" fmla="*/ 7 w 15"/>
                  <a:gd name="T15" fmla="*/ 6 h 18"/>
                  <a:gd name="T16" fmla="*/ 7 w 15"/>
                  <a:gd name="T17" fmla="*/ 2 h 18"/>
                  <a:gd name="T18" fmla="*/ 5 w 15"/>
                  <a:gd name="T19" fmla="*/ 0 h 18"/>
                  <a:gd name="T20" fmla="*/ 2 w 15"/>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18">
                    <a:moveTo>
                      <a:pt x="5" y="0"/>
                    </a:moveTo>
                    <a:lnTo>
                      <a:pt x="5" y="0"/>
                    </a:lnTo>
                    <a:lnTo>
                      <a:pt x="0" y="4"/>
                    </a:lnTo>
                    <a:lnTo>
                      <a:pt x="7" y="18"/>
                    </a:lnTo>
                    <a:lnTo>
                      <a:pt x="12" y="15"/>
                    </a:lnTo>
                    <a:lnTo>
                      <a:pt x="15" y="11"/>
                    </a:lnTo>
                    <a:lnTo>
                      <a:pt x="14" y="4"/>
                    </a:lnTo>
                    <a:lnTo>
                      <a:pt x="10" y="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20" name="Freeform 426"/>
              <p:cNvSpPr>
                <a:spLocks/>
              </p:cNvSpPr>
              <p:nvPr/>
            </p:nvSpPr>
            <p:spPr bwMode="auto">
              <a:xfrm>
                <a:off x="2625" y="2653"/>
                <a:ext cx="8" cy="10"/>
              </a:xfrm>
              <a:custGeom>
                <a:avLst/>
                <a:gdLst>
                  <a:gd name="T0" fmla="*/ 4 w 15"/>
                  <a:gd name="T1" fmla="*/ 0 h 20"/>
                  <a:gd name="T2" fmla="*/ 3 w 15"/>
                  <a:gd name="T3" fmla="*/ 1 h 20"/>
                  <a:gd name="T4" fmla="*/ 0 w 15"/>
                  <a:gd name="T5" fmla="*/ 3 h 20"/>
                  <a:gd name="T6" fmla="*/ 4 w 15"/>
                  <a:gd name="T7" fmla="*/ 10 h 20"/>
                  <a:gd name="T8" fmla="*/ 6 w 15"/>
                  <a:gd name="T9" fmla="*/ 8 h 20"/>
                  <a:gd name="T10" fmla="*/ 5 w 15"/>
                  <a:gd name="T11" fmla="*/ 9 h 20"/>
                  <a:gd name="T12" fmla="*/ 6 w 15"/>
                  <a:gd name="T13" fmla="*/ 8 h 20"/>
                  <a:gd name="T14" fmla="*/ 8 w 15"/>
                  <a:gd name="T15" fmla="*/ 7 h 20"/>
                  <a:gd name="T16" fmla="*/ 7 w 15"/>
                  <a:gd name="T17" fmla="*/ 3 h 20"/>
                  <a:gd name="T18" fmla="*/ 5 w 15"/>
                  <a:gd name="T19" fmla="*/ 1 h 20"/>
                  <a:gd name="T20" fmla="*/ 3 w 15"/>
                  <a:gd name="T21" fmla="*/ 1 h 20"/>
                  <a:gd name="T22" fmla="*/ 4 w 15"/>
                  <a:gd name="T23" fmla="*/ 0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0">
                    <a:moveTo>
                      <a:pt x="7" y="0"/>
                    </a:moveTo>
                    <a:lnTo>
                      <a:pt x="5" y="2"/>
                    </a:lnTo>
                    <a:lnTo>
                      <a:pt x="0" y="5"/>
                    </a:lnTo>
                    <a:lnTo>
                      <a:pt x="7" y="20"/>
                    </a:lnTo>
                    <a:lnTo>
                      <a:pt x="12" y="16"/>
                    </a:lnTo>
                    <a:lnTo>
                      <a:pt x="10" y="18"/>
                    </a:lnTo>
                    <a:lnTo>
                      <a:pt x="12" y="16"/>
                    </a:lnTo>
                    <a:lnTo>
                      <a:pt x="15" y="13"/>
                    </a:lnTo>
                    <a:lnTo>
                      <a:pt x="14" y="5"/>
                    </a:lnTo>
                    <a:lnTo>
                      <a:pt x="10" y="2"/>
                    </a:lnTo>
                    <a:lnTo>
                      <a:pt x="5" y="2"/>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21" name="Freeform 427"/>
              <p:cNvSpPr>
                <a:spLocks/>
              </p:cNvSpPr>
              <p:nvPr/>
            </p:nvSpPr>
            <p:spPr bwMode="auto">
              <a:xfrm>
                <a:off x="2629" y="2652"/>
                <a:ext cx="7" cy="10"/>
              </a:xfrm>
              <a:custGeom>
                <a:avLst/>
                <a:gdLst>
                  <a:gd name="T0" fmla="*/ 3 w 15"/>
                  <a:gd name="T1" fmla="*/ 0 h 20"/>
                  <a:gd name="T2" fmla="*/ 3 w 15"/>
                  <a:gd name="T3" fmla="*/ 0 h 20"/>
                  <a:gd name="T4" fmla="*/ 0 w 15"/>
                  <a:gd name="T5" fmla="*/ 1 h 20"/>
                  <a:gd name="T6" fmla="*/ 1 w 15"/>
                  <a:gd name="T7" fmla="*/ 10 h 20"/>
                  <a:gd name="T8" fmla="*/ 5 w 15"/>
                  <a:gd name="T9" fmla="*/ 9 h 20"/>
                  <a:gd name="T10" fmla="*/ 5 w 15"/>
                  <a:gd name="T11" fmla="*/ 9 h 20"/>
                  <a:gd name="T12" fmla="*/ 5 w 15"/>
                  <a:gd name="T13" fmla="*/ 9 h 20"/>
                  <a:gd name="T14" fmla="*/ 7 w 15"/>
                  <a:gd name="T15" fmla="*/ 8 h 20"/>
                  <a:gd name="T16" fmla="*/ 7 w 15"/>
                  <a:gd name="T17" fmla="*/ 4 h 20"/>
                  <a:gd name="T18" fmla="*/ 6 w 15"/>
                  <a:gd name="T19" fmla="*/ 1 h 20"/>
                  <a:gd name="T20" fmla="*/ 3 w 15"/>
                  <a:gd name="T21" fmla="*/ 0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20">
                    <a:moveTo>
                      <a:pt x="7" y="0"/>
                    </a:moveTo>
                    <a:lnTo>
                      <a:pt x="7" y="0"/>
                    </a:lnTo>
                    <a:lnTo>
                      <a:pt x="0" y="2"/>
                    </a:lnTo>
                    <a:lnTo>
                      <a:pt x="3" y="20"/>
                    </a:lnTo>
                    <a:lnTo>
                      <a:pt x="10" y="18"/>
                    </a:lnTo>
                    <a:lnTo>
                      <a:pt x="15" y="15"/>
                    </a:lnTo>
                    <a:lnTo>
                      <a:pt x="15" y="7"/>
                    </a:lnTo>
                    <a:lnTo>
                      <a:pt x="12" y="2"/>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22" name="Freeform 428"/>
              <p:cNvSpPr>
                <a:spLocks/>
              </p:cNvSpPr>
              <p:nvPr/>
            </p:nvSpPr>
            <p:spPr bwMode="auto">
              <a:xfrm>
                <a:off x="2632" y="2651"/>
                <a:ext cx="7" cy="10"/>
              </a:xfrm>
              <a:custGeom>
                <a:avLst/>
                <a:gdLst>
                  <a:gd name="T0" fmla="*/ 3 w 15"/>
                  <a:gd name="T1" fmla="*/ 0 h 20"/>
                  <a:gd name="T2" fmla="*/ 3 w 15"/>
                  <a:gd name="T3" fmla="*/ 0 h 20"/>
                  <a:gd name="T4" fmla="*/ 0 w 15"/>
                  <a:gd name="T5" fmla="*/ 1 h 20"/>
                  <a:gd name="T6" fmla="*/ 1 w 15"/>
                  <a:gd name="T7" fmla="*/ 10 h 20"/>
                  <a:gd name="T8" fmla="*/ 5 w 15"/>
                  <a:gd name="T9" fmla="*/ 9 h 20"/>
                  <a:gd name="T10" fmla="*/ 5 w 15"/>
                  <a:gd name="T11" fmla="*/ 9 h 20"/>
                  <a:gd name="T12" fmla="*/ 5 w 15"/>
                  <a:gd name="T13" fmla="*/ 9 h 20"/>
                  <a:gd name="T14" fmla="*/ 7 w 15"/>
                  <a:gd name="T15" fmla="*/ 8 h 20"/>
                  <a:gd name="T16" fmla="*/ 7 w 15"/>
                  <a:gd name="T17" fmla="*/ 4 h 20"/>
                  <a:gd name="T18" fmla="*/ 5 w 15"/>
                  <a:gd name="T19" fmla="*/ 1 h 20"/>
                  <a:gd name="T20" fmla="*/ 3 w 15"/>
                  <a:gd name="T21" fmla="*/ 0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20">
                    <a:moveTo>
                      <a:pt x="6" y="0"/>
                    </a:moveTo>
                    <a:lnTo>
                      <a:pt x="6" y="0"/>
                    </a:lnTo>
                    <a:lnTo>
                      <a:pt x="0" y="2"/>
                    </a:lnTo>
                    <a:lnTo>
                      <a:pt x="3" y="20"/>
                    </a:lnTo>
                    <a:lnTo>
                      <a:pt x="10" y="18"/>
                    </a:lnTo>
                    <a:lnTo>
                      <a:pt x="15" y="15"/>
                    </a:lnTo>
                    <a:lnTo>
                      <a:pt x="15" y="8"/>
                    </a:lnTo>
                    <a:lnTo>
                      <a:pt x="11" y="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23" name="Freeform 429"/>
              <p:cNvSpPr>
                <a:spLocks/>
              </p:cNvSpPr>
              <p:nvPr/>
            </p:nvSpPr>
            <p:spPr bwMode="auto">
              <a:xfrm>
                <a:off x="2635" y="2650"/>
                <a:ext cx="8" cy="10"/>
              </a:xfrm>
              <a:custGeom>
                <a:avLst/>
                <a:gdLst>
                  <a:gd name="T0" fmla="*/ 5 w 15"/>
                  <a:gd name="T1" fmla="*/ 0 h 19"/>
                  <a:gd name="T2" fmla="*/ 4 w 15"/>
                  <a:gd name="T3" fmla="*/ 0 h 19"/>
                  <a:gd name="T4" fmla="*/ 0 w 15"/>
                  <a:gd name="T5" fmla="*/ 1 h 19"/>
                  <a:gd name="T6" fmla="*/ 2 w 15"/>
                  <a:gd name="T7" fmla="*/ 10 h 19"/>
                  <a:gd name="T8" fmla="*/ 5 w 15"/>
                  <a:gd name="T9" fmla="*/ 9 h 19"/>
                  <a:gd name="T10" fmla="*/ 5 w 15"/>
                  <a:gd name="T11" fmla="*/ 9 h 19"/>
                  <a:gd name="T12" fmla="*/ 5 w 15"/>
                  <a:gd name="T13" fmla="*/ 9 h 19"/>
                  <a:gd name="T14" fmla="*/ 8 w 15"/>
                  <a:gd name="T15" fmla="*/ 7 h 19"/>
                  <a:gd name="T16" fmla="*/ 8 w 15"/>
                  <a:gd name="T17" fmla="*/ 4 h 19"/>
                  <a:gd name="T18" fmla="*/ 6 w 15"/>
                  <a:gd name="T19" fmla="*/ 1 h 19"/>
                  <a:gd name="T20" fmla="*/ 4 w 15"/>
                  <a:gd name="T21" fmla="*/ 0 h 19"/>
                  <a:gd name="T22" fmla="*/ 5 w 15"/>
                  <a:gd name="T23" fmla="*/ 0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19">
                    <a:moveTo>
                      <a:pt x="9" y="0"/>
                    </a:moveTo>
                    <a:lnTo>
                      <a:pt x="7" y="0"/>
                    </a:lnTo>
                    <a:lnTo>
                      <a:pt x="0" y="1"/>
                    </a:lnTo>
                    <a:lnTo>
                      <a:pt x="4" y="19"/>
                    </a:lnTo>
                    <a:lnTo>
                      <a:pt x="10" y="18"/>
                    </a:lnTo>
                    <a:lnTo>
                      <a:pt x="9" y="18"/>
                    </a:lnTo>
                    <a:lnTo>
                      <a:pt x="10" y="18"/>
                    </a:lnTo>
                    <a:lnTo>
                      <a:pt x="15" y="14"/>
                    </a:lnTo>
                    <a:lnTo>
                      <a:pt x="15" y="7"/>
                    </a:lnTo>
                    <a:lnTo>
                      <a:pt x="12" y="1"/>
                    </a:lnTo>
                    <a:lnTo>
                      <a:pt x="7"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24" name="Freeform 430"/>
              <p:cNvSpPr>
                <a:spLocks/>
              </p:cNvSpPr>
              <p:nvPr/>
            </p:nvSpPr>
            <p:spPr bwMode="auto">
              <a:xfrm>
                <a:off x="2639" y="2650"/>
                <a:ext cx="3" cy="9"/>
              </a:xfrm>
              <a:custGeom>
                <a:avLst/>
                <a:gdLst>
                  <a:gd name="T0" fmla="*/ 3 w 5"/>
                  <a:gd name="T1" fmla="*/ 5 h 18"/>
                  <a:gd name="T2" fmla="*/ 3 w 5"/>
                  <a:gd name="T3" fmla="*/ 0 h 18"/>
                  <a:gd name="T4" fmla="*/ 0 w 5"/>
                  <a:gd name="T5" fmla="*/ 0 h 18"/>
                  <a:gd name="T6" fmla="*/ 0 w 5"/>
                  <a:gd name="T7" fmla="*/ 9 h 18"/>
                  <a:gd name="T8" fmla="*/ 3 w 5"/>
                  <a:gd name="T9" fmla="*/ 9 h 18"/>
                  <a:gd name="T10" fmla="*/ 3 w 5"/>
                  <a:gd name="T11" fmla="*/ 5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8">
                    <a:moveTo>
                      <a:pt x="5" y="9"/>
                    </a:moveTo>
                    <a:lnTo>
                      <a:pt x="5" y="0"/>
                    </a:lnTo>
                    <a:lnTo>
                      <a:pt x="0" y="0"/>
                    </a:lnTo>
                    <a:lnTo>
                      <a:pt x="0" y="18"/>
                    </a:lnTo>
                    <a:lnTo>
                      <a:pt x="5" y="18"/>
                    </a:lnTo>
                    <a:lnTo>
                      <a:pt x="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25" name="Freeform 431"/>
              <p:cNvSpPr>
                <a:spLocks/>
              </p:cNvSpPr>
              <p:nvPr/>
            </p:nvSpPr>
            <p:spPr bwMode="auto">
              <a:xfrm>
                <a:off x="2642" y="2650"/>
                <a:ext cx="3" cy="9"/>
              </a:xfrm>
              <a:custGeom>
                <a:avLst/>
                <a:gdLst>
                  <a:gd name="T0" fmla="*/ 0 w 7"/>
                  <a:gd name="T1" fmla="*/ 9 h 18"/>
                  <a:gd name="T2" fmla="*/ 2 w 7"/>
                  <a:gd name="T3" fmla="*/ 7 h 18"/>
                  <a:gd name="T4" fmla="*/ 3 w 7"/>
                  <a:gd name="T5" fmla="*/ 5 h 18"/>
                  <a:gd name="T6" fmla="*/ 2 w 7"/>
                  <a:gd name="T7" fmla="*/ 2 h 18"/>
                  <a:gd name="T8" fmla="*/ 0 w 7"/>
                  <a:gd name="T9" fmla="*/ 0 h 18"/>
                  <a:gd name="T10" fmla="*/ 0 w 7"/>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0" y="18"/>
                    </a:moveTo>
                    <a:lnTo>
                      <a:pt x="5" y="14"/>
                    </a:lnTo>
                    <a:lnTo>
                      <a:pt x="7" y="9"/>
                    </a:lnTo>
                    <a:lnTo>
                      <a:pt x="5" y="3"/>
                    </a:lnTo>
                    <a:lnTo>
                      <a:pt x="0" y="0"/>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26" name="Freeform 432"/>
              <p:cNvSpPr>
                <a:spLocks/>
              </p:cNvSpPr>
              <p:nvPr/>
            </p:nvSpPr>
            <p:spPr bwMode="auto">
              <a:xfrm>
                <a:off x="2672" y="2722"/>
                <a:ext cx="7" cy="4"/>
              </a:xfrm>
              <a:custGeom>
                <a:avLst/>
                <a:gdLst>
                  <a:gd name="T0" fmla="*/ 7 w 13"/>
                  <a:gd name="T1" fmla="*/ 4 h 9"/>
                  <a:gd name="T2" fmla="*/ 6 w 13"/>
                  <a:gd name="T3" fmla="*/ 2 h 9"/>
                  <a:gd name="T4" fmla="*/ 4 w 13"/>
                  <a:gd name="T5" fmla="*/ 0 h 9"/>
                  <a:gd name="T6" fmla="*/ 1 w 13"/>
                  <a:gd name="T7" fmla="*/ 2 h 9"/>
                  <a:gd name="T8" fmla="*/ 0 w 13"/>
                  <a:gd name="T9" fmla="*/ 4 h 9"/>
                  <a:gd name="T10" fmla="*/ 7 w 13"/>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
                    <a:moveTo>
                      <a:pt x="13" y="9"/>
                    </a:moveTo>
                    <a:lnTo>
                      <a:pt x="12" y="4"/>
                    </a:lnTo>
                    <a:lnTo>
                      <a:pt x="7" y="0"/>
                    </a:lnTo>
                    <a:lnTo>
                      <a:pt x="2" y="4"/>
                    </a:lnTo>
                    <a:lnTo>
                      <a:pt x="0" y="9"/>
                    </a:lnTo>
                    <a:lnTo>
                      <a:pt x="13"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27" name="Freeform 433"/>
              <p:cNvSpPr>
                <a:spLocks/>
              </p:cNvSpPr>
              <p:nvPr/>
            </p:nvSpPr>
            <p:spPr bwMode="auto">
              <a:xfrm>
                <a:off x="2672" y="2726"/>
                <a:ext cx="7" cy="37"/>
              </a:xfrm>
              <a:custGeom>
                <a:avLst/>
                <a:gdLst>
                  <a:gd name="T0" fmla="*/ 7 w 13"/>
                  <a:gd name="T1" fmla="*/ 33 h 75"/>
                  <a:gd name="T2" fmla="*/ 7 w 13"/>
                  <a:gd name="T3" fmla="*/ 33 h 75"/>
                  <a:gd name="T4" fmla="*/ 7 w 13"/>
                  <a:gd name="T5" fmla="*/ 0 h 75"/>
                  <a:gd name="T6" fmla="*/ 0 w 13"/>
                  <a:gd name="T7" fmla="*/ 0 h 75"/>
                  <a:gd name="T8" fmla="*/ 0 w 13"/>
                  <a:gd name="T9" fmla="*/ 33 h 75"/>
                  <a:gd name="T10" fmla="*/ 0 w 13"/>
                  <a:gd name="T11" fmla="*/ 33 h 75"/>
                  <a:gd name="T12" fmla="*/ 0 w 13"/>
                  <a:gd name="T13" fmla="*/ 33 h 75"/>
                  <a:gd name="T14" fmla="*/ 1 w 13"/>
                  <a:gd name="T15" fmla="*/ 36 h 75"/>
                  <a:gd name="T16" fmla="*/ 4 w 13"/>
                  <a:gd name="T17" fmla="*/ 37 h 75"/>
                  <a:gd name="T18" fmla="*/ 6 w 13"/>
                  <a:gd name="T19" fmla="*/ 36 h 75"/>
                  <a:gd name="T20" fmla="*/ 7 w 13"/>
                  <a:gd name="T21" fmla="*/ 33 h 7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75">
                    <a:moveTo>
                      <a:pt x="13" y="67"/>
                    </a:moveTo>
                    <a:lnTo>
                      <a:pt x="13" y="67"/>
                    </a:lnTo>
                    <a:lnTo>
                      <a:pt x="13" y="0"/>
                    </a:lnTo>
                    <a:lnTo>
                      <a:pt x="0" y="0"/>
                    </a:lnTo>
                    <a:lnTo>
                      <a:pt x="0" y="67"/>
                    </a:lnTo>
                    <a:lnTo>
                      <a:pt x="2" y="73"/>
                    </a:lnTo>
                    <a:lnTo>
                      <a:pt x="7" y="75"/>
                    </a:lnTo>
                    <a:lnTo>
                      <a:pt x="12" y="73"/>
                    </a:lnTo>
                    <a:lnTo>
                      <a:pt x="13"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28" name="Freeform 434"/>
              <p:cNvSpPr>
                <a:spLocks/>
              </p:cNvSpPr>
              <p:nvPr/>
            </p:nvSpPr>
            <p:spPr bwMode="auto">
              <a:xfrm>
                <a:off x="2672" y="2760"/>
                <a:ext cx="7" cy="20"/>
              </a:xfrm>
              <a:custGeom>
                <a:avLst/>
                <a:gdLst>
                  <a:gd name="T0" fmla="*/ 7 w 13"/>
                  <a:gd name="T1" fmla="*/ 17 h 42"/>
                  <a:gd name="T2" fmla="*/ 7 w 13"/>
                  <a:gd name="T3" fmla="*/ 17 h 42"/>
                  <a:gd name="T4" fmla="*/ 7 w 13"/>
                  <a:gd name="T5" fmla="*/ 0 h 42"/>
                  <a:gd name="T6" fmla="*/ 0 w 13"/>
                  <a:gd name="T7" fmla="*/ 0 h 42"/>
                  <a:gd name="T8" fmla="*/ 0 w 13"/>
                  <a:gd name="T9" fmla="*/ 17 h 42"/>
                  <a:gd name="T10" fmla="*/ 0 w 13"/>
                  <a:gd name="T11" fmla="*/ 17 h 42"/>
                  <a:gd name="T12" fmla="*/ 0 w 13"/>
                  <a:gd name="T13" fmla="*/ 17 h 42"/>
                  <a:gd name="T14" fmla="*/ 1 w 13"/>
                  <a:gd name="T15" fmla="*/ 19 h 42"/>
                  <a:gd name="T16" fmla="*/ 4 w 13"/>
                  <a:gd name="T17" fmla="*/ 20 h 42"/>
                  <a:gd name="T18" fmla="*/ 6 w 13"/>
                  <a:gd name="T19" fmla="*/ 19 h 42"/>
                  <a:gd name="T20" fmla="*/ 7 w 13"/>
                  <a:gd name="T21" fmla="*/ 17 h 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2">
                    <a:moveTo>
                      <a:pt x="13" y="35"/>
                    </a:moveTo>
                    <a:lnTo>
                      <a:pt x="13" y="35"/>
                    </a:lnTo>
                    <a:lnTo>
                      <a:pt x="13" y="0"/>
                    </a:lnTo>
                    <a:lnTo>
                      <a:pt x="0" y="0"/>
                    </a:lnTo>
                    <a:lnTo>
                      <a:pt x="0" y="35"/>
                    </a:lnTo>
                    <a:lnTo>
                      <a:pt x="2" y="40"/>
                    </a:lnTo>
                    <a:lnTo>
                      <a:pt x="7" y="42"/>
                    </a:lnTo>
                    <a:lnTo>
                      <a:pt x="12" y="40"/>
                    </a:lnTo>
                    <a:lnTo>
                      <a:pt x="13"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29" name="Freeform 435"/>
              <p:cNvSpPr>
                <a:spLocks/>
              </p:cNvSpPr>
              <p:nvPr/>
            </p:nvSpPr>
            <p:spPr bwMode="auto">
              <a:xfrm>
                <a:off x="2672" y="2777"/>
                <a:ext cx="7" cy="21"/>
              </a:xfrm>
              <a:custGeom>
                <a:avLst/>
                <a:gdLst>
                  <a:gd name="T0" fmla="*/ 7 w 13"/>
                  <a:gd name="T1" fmla="*/ 17 h 41"/>
                  <a:gd name="T2" fmla="*/ 7 w 13"/>
                  <a:gd name="T3" fmla="*/ 17 h 41"/>
                  <a:gd name="T4" fmla="*/ 7 w 13"/>
                  <a:gd name="T5" fmla="*/ 0 h 41"/>
                  <a:gd name="T6" fmla="*/ 0 w 13"/>
                  <a:gd name="T7" fmla="*/ 0 h 41"/>
                  <a:gd name="T8" fmla="*/ 0 w 13"/>
                  <a:gd name="T9" fmla="*/ 17 h 41"/>
                  <a:gd name="T10" fmla="*/ 0 w 13"/>
                  <a:gd name="T11" fmla="*/ 17 h 41"/>
                  <a:gd name="T12" fmla="*/ 0 w 13"/>
                  <a:gd name="T13" fmla="*/ 17 h 41"/>
                  <a:gd name="T14" fmla="*/ 1 w 13"/>
                  <a:gd name="T15" fmla="*/ 20 h 41"/>
                  <a:gd name="T16" fmla="*/ 4 w 13"/>
                  <a:gd name="T17" fmla="*/ 21 h 41"/>
                  <a:gd name="T18" fmla="*/ 6 w 13"/>
                  <a:gd name="T19" fmla="*/ 20 h 41"/>
                  <a:gd name="T20" fmla="*/ 7 w 13"/>
                  <a:gd name="T21" fmla="*/ 17 h 4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1">
                    <a:moveTo>
                      <a:pt x="13" y="34"/>
                    </a:moveTo>
                    <a:lnTo>
                      <a:pt x="13" y="34"/>
                    </a:lnTo>
                    <a:lnTo>
                      <a:pt x="13" y="0"/>
                    </a:lnTo>
                    <a:lnTo>
                      <a:pt x="0" y="0"/>
                    </a:lnTo>
                    <a:lnTo>
                      <a:pt x="0" y="34"/>
                    </a:lnTo>
                    <a:lnTo>
                      <a:pt x="2" y="40"/>
                    </a:lnTo>
                    <a:lnTo>
                      <a:pt x="7" y="41"/>
                    </a:lnTo>
                    <a:lnTo>
                      <a:pt x="12" y="40"/>
                    </a:lnTo>
                    <a:lnTo>
                      <a:pt x="13"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30" name="Freeform 436"/>
              <p:cNvSpPr>
                <a:spLocks/>
              </p:cNvSpPr>
              <p:nvPr/>
            </p:nvSpPr>
            <p:spPr bwMode="auto">
              <a:xfrm>
                <a:off x="2672" y="2794"/>
                <a:ext cx="7" cy="22"/>
              </a:xfrm>
              <a:custGeom>
                <a:avLst/>
                <a:gdLst>
                  <a:gd name="T0" fmla="*/ 7 w 13"/>
                  <a:gd name="T1" fmla="*/ 18 h 44"/>
                  <a:gd name="T2" fmla="*/ 7 w 13"/>
                  <a:gd name="T3" fmla="*/ 18 h 44"/>
                  <a:gd name="T4" fmla="*/ 7 w 13"/>
                  <a:gd name="T5" fmla="*/ 0 h 44"/>
                  <a:gd name="T6" fmla="*/ 0 w 13"/>
                  <a:gd name="T7" fmla="*/ 0 h 44"/>
                  <a:gd name="T8" fmla="*/ 0 w 13"/>
                  <a:gd name="T9" fmla="*/ 18 h 44"/>
                  <a:gd name="T10" fmla="*/ 0 w 13"/>
                  <a:gd name="T11" fmla="*/ 18 h 44"/>
                  <a:gd name="T12" fmla="*/ 0 w 13"/>
                  <a:gd name="T13" fmla="*/ 18 h 44"/>
                  <a:gd name="T14" fmla="*/ 1 w 13"/>
                  <a:gd name="T15" fmla="*/ 21 h 44"/>
                  <a:gd name="T16" fmla="*/ 4 w 13"/>
                  <a:gd name="T17" fmla="*/ 22 h 44"/>
                  <a:gd name="T18" fmla="*/ 6 w 13"/>
                  <a:gd name="T19" fmla="*/ 21 h 44"/>
                  <a:gd name="T20" fmla="*/ 7 w 13"/>
                  <a:gd name="T21" fmla="*/ 18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4">
                    <a:moveTo>
                      <a:pt x="13" y="36"/>
                    </a:moveTo>
                    <a:lnTo>
                      <a:pt x="13" y="36"/>
                    </a:lnTo>
                    <a:lnTo>
                      <a:pt x="13" y="0"/>
                    </a:lnTo>
                    <a:lnTo>
                      <a:pt x="0" y="0"/>
                    </a:lnTo>
                    <a:lnTo>
                      <a:pt x="0" y="36"/>
                    </a:lnTo>
                    <a:lnTo>
                      <a:pt x="2" y="42"/>
                    </a:lnTo>
                    <a:lnTo>
                      <a:pt x="7" y="44"/>
                    </a:lnTo>
                    <a:lnTo>
                      <a:pt x="12" y="42"/>
                    </a:lnTo>
                    <a:lnTo>
                      <a:pt x="13"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31" name="Freeform 437"/>
              <p:cNvSpPr>
                <a:spLocks/>
              </p:cNvSpPr>
              <p:nvPr/>
            </p:nvSpPr>
            <p:spPr bwMode="auto">
              <a:xfrm>
                <a:off x="2672" y="2812"/>
                <a:ext cx="7" cy="21"/>
              </a:xfrm>
              <a:custGeom>
                <a:avLst/>
                <a:gdLst>
                  <a:gd name="T0" fmla="*/ 7 w 13"/>
                  <a:gd name="T1" fmla="*/ 18 h 42"/>
                  <a:gd name="T2" fmla="*/ 7 w 13"/>
                  <a:gd name="T3" fmla="*/ 18 h 42"/>
                  <a:gd name="T4" fmla="*/ 7 w 13"/>
                  <a:gd name="T5" fmla="*/ 0 h 42"/>
                  <a:gd name="T6" fmla="*/ 0 w 13"/>
                  <a:gd name="T7" fmla="*/ 0 h 42"/>
                  <a:gd name="T8" fmla="*/ 0 w 13"/>
                  <a:gd name="T9" fmla="*/ 18 h 42"/>
                  <a:gd name="T10" fmla="*/ 0 w 13"/>
                  <a:gd name="T11" fmla="*/ 18 h 42"/>
                  <a:gd name="T12" fmla="*/ 0 w 13"/>
                  <a:gd name="T13" fmla="*/ 18 h 42"/>
                  <a:gd name="T14" fmla="*/ 1 w 13"/>
                  <a:gd name="T15" fmla="*/ 20 h 42"/>
                  <a:gd name="T16" fmla="*/ 4 w 13"/>
                  <a:gd name="T17" fmla="*/ 21 h 42"/>
                  <a:gd name="T18" fmla="*/ 6 w 13"/>
                  <a:gd name="T19" fmla="*/ 20 h 42"/>
                  <a:gd name="T20" fmla="*/ 7 w 13"/>
                  <a:gd name="T21" fmla="*/ 18 h 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2">
                    <a:moveTo>
                      <a:pt x="13" y="35"/>
                    </a:moveTo>
                    <a:lnTo>
                      <a:pt x="13" y="35"/>
                    </a:lnTo>
                    <a:lnTo>
                      <a:pt x="13" y="0"/>
                    </a:lnTo>
                    <a:lnTo>
                      <a:pt x="0" y="0"/>
                    </a:lnTo>
                    <a:lnTo>
                      <a:pt x="0" y="35"/>
                    </a:lnTo>
                    <a:lnTo>
                      <a:pt x="2" y="40"/>
                    </a:lnTo>
                    <a:lnTo>
                      <a:pt x="7" y="42"/>
                    </a:lnTo>
                    <a:lnTo>
                      <a:pt x="12" y="40"/>
                    </a:lnTo>
                    <a:lnTo>
                      <a:pt x="13"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32" name="Freeform 438"/>
              <p:cNvSpPr>
                <a:spLocks/>
              </p:cNvSpPr>
              <p:nvPr/>
            </p:nvSpPr>
            <p:spPr bwMode="auto">
              <a:xfrm>
                <a:off x="2672" y="2829"/>
                <a:ext cx="7" cy="21"/>
              </a:xfrm>
              <a:custGeom>
                <a:avLst/>
                <a:gdLst>
                  <a:gd name="T0" fmla="*/ 7 w 13"/>
                  <a:gd name="T1" fmla="*/ 17 h 41"/>
                  <a:gd name="T2" fmla="*/ 7 w 13"/>
                  <a:gd name="T3" fmla="*/ 17 h 41"/>
                  <a:gd name="T4" fmla="*/ 7 w 13"/>
                  <a:gd name="T5" fmla="*/ 0 h 41"/>
                  <a:gd name="T6" fmla="*/ 0 w 13"/>
                  <a:gd name="T7" fmla="*/ 0 h 41"/>
                  <a:gd name="T8" fmla="*/ 0 w 13"/>
                  <a:gd name="T9" fmla="*/ 17 h 41"/>
                  <a:gd name="T10" fmla="*/ 0 w 13"/>
                  <a:gd name="T11" fmla="*/ 17 h 41"/>
                  <a:gd name="T12" fmla="*/ 0 w 13"/>
                  <a:gd name="T13" fmla="*/ 17 h 41"/>
                  <a:gd name="T14" fmla="*/ 1 w 13"/>
                  <a:gd name="T15" fmla="*/ 20 h 41"/>
                  <a:gd name="T16" fmla="*/ 4 w 13"/>
                  <a:gd name="T17" fmla="*/ 21 h 41"/>
                  <a:gd name="T18" fmla="*/ 6 w 13"/>
                  <a:gd name="T19" fmla="*/ 20 h 41"/>
                  <a:gd name="T20" fmla="*/ 7 w 13"/>
                  <a:gd name="T21" fmla="*/ 17 h 4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1">
                    <a:moveTo>
                      <a:pt x="13" y="34"/>
                    </a:moveTo>
                    <a:lnTo>
                      <a:pt x="13" y="34"/>
                    </a:lnTo>
                    <a:lnTo>
                      <a:pt x="13" y="0"/>
                    </a:lnTo>
                    <a:lnTo>
                      <a:pt x="0" y="0"/>
                    </a:lnTo>
                    <a:lnTo>
                      <a:pt x="0" y="34"/>
                    </a:lnTo>
                    <a:lnTo>
                      <a:pt x="2" y="39"/>
                    </a:lnTo>
                    <a:lnTo>
                      <a:pt x="7" y="41"/>
                    </a:lnTo>
                    <a:lnTo>
                      <a:pt x="12" y="39"/>
                    </a:lnTo>
                    <a:lnTo>
                      <a:pt x="13"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33" name="Freeform 439"/>
              <p:cNvSpPr>
                <a:spLocks/>
              </p:cNvSpPr>
              <p:nvPr/>
            </p:nvSpPr>
            <p:spPr bwMode="auto">
              <a:xfrm>
                <a:off x="2672" y="2847"/>
                <a:ext cx="7" cy="20"/>
              </a:xfrm>
              <a:custGeom>
                <a:avLst/>
                <a:gdLst>
                  <a:gd name="T0" fmla="*/ 7 w 13"/>
                  <a:gd name="T1" fmla="*/ 16 h 42"/>
                  <a:gd name="T2" fmla="*/ 7 w 13"/>
                  <a:gd name="T3" fmla="*/ 16 h 42"/>
                  <a:gd name="T4" fmla="*/ 7 w 13"/>
                  <a:gd name="T5" fmla="*/ 0 h 42"/>
                  <a:gd name="T6" fmla="*/ 0 w 13"/>
                  <a:gd name="T7" fmla="*/ 0 h 42"/>
                  <a:gd name="T8" fmla="*/ 0 w 13"/>
                  <a:gd name="T9" fmla="*/ 16 h 42"/>
                  <a:gd name="T10" fmla="*/ 0 w 13"/>
                  <a:gd name="T11" fmla="*/ 16 h 42"/>
                  <a:gd name="T12" fmla="*/ 0 w 13"/>
                  <a:gd name="T13" fmla="*/ 16 h 42"/>
                  <a:gd name="T14" fmla="*/ 1 w 13"/>
                  <a:gd name="T15" fmla="*/ 19 h 42"/>
                  <a:gd name="T16" fmla="*/ 4 w 13"/>
                  <a:gd name="T17" fmla="*/ 20 h 42"/>
                  <a:gd name="T18" fmla="*/ 6 w 13"/>
                  <a:gd name="T19" fmla="*/ 19 h 42"/>
                  <a:gd name="T20" fmla="*/ 7 w 13"/>
                  <a:gd name="T21" fmla="*/ 16 h 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2">
                    <a:moveTo>
                      <a:pt x="13" y="34"/>
                    </a:moveTo>
                    <a:lnTo>
                      <a:pt x="13" y="34"/>
                    </a:lnTo>
                    <a:lnTo>
                      <a:pt x="13" y="0"/>
                    </a:lnTo>
                    <a:lnTo>
                      <a:pt x="0" y="0"/>
                    </a:lnTo>
                    <a:lnTo>
                      <a:pt x="0" y="34"/>
                    </a:lnTo>
                    <a:lnTo>
                      <a:pt x="2" y="40"/>
                    </a:lnTo>
                    <a:lnTo>
                      <a:pt x="7" y="42"/>
                    </a:lnTo>
                    <a:lnTo>
                      <a:pt x="12" y="40"/>
                    </a:lnTo>
                    <a:lnTo>
                      <a:pt x="13"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34" name="Freeform 440"/>
              <p:cNvSpPr>
                <a:spLocks/>
              </p:cNvSpPr>
              <p:nvPr/>
            </p:nvSpPr>
            <p:spPr bwMode="auto">
              <a:xfrm>
                <a:off x="2672" y="2864"/>
                <a:ext cx="7" cy="20"/>
              </a:xfrm>
              <a:custGeom>
                <a:avLst/>
                <a:gdLst>
                  <a:gd name="T0" fmla="*/ 7 w 13"/>
                  <a:gd name="T1" fmla="*/ 17 h 42"/>
                  <a:gd name="T2" fmla="*/ 7 w 13"/>
                  <a:gd name="T3" fmla="*/ 17 h 42"/>
                  <a:gd name="T4" fmla="*/ 7 w 13"/>
                  <a:gd name="T5" fmla="*/ 0 h 42"/>
                  <a:gd name="T6" fmla="*/ 0 w 13"/>
                  <a:gd name="T7" fmla="*/ 0 h 42"/>
                  <a:gd name="T8" fmla="*/ 0 w 13"/>
                  <a:gd name="T9" fmla="*/ 17 h 42"/>
                  <a:gd name="T10" fmla="*/ 0 w 13"/>
                  <a:gd name="T11" fmla="*/ 17 h 42"/>
                  <a:gd name="T12" fmla="*/ 0 w 13"/>
                  <a:gd name="T13" fmla="*/ 17 h 42"/>
                  <a:gd name="T14" fmla="*/ 1 w 13"/>
                  <a:gd name="T15" fmla="*/ 19 h 42"/>
                  <a:gd name="T16" fmla="*/ 4 w 13"/>
                  <a:gd name="T17" fmla="*/ 20 h 42"/>
                  <a:gd name="T18" fmla="*/ 6 w 13"/>
                  <a:gd name="T19" fmla="*/ 19 h 42"/>
                  <a:gd name="T20" fmla="*/ 7 w 13"/>
                  <a:gd name="T21" fmla="*/ 17 h 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2">
                    <a:moveTo>
                      <a:pt x="13" y="35"/>
                    </a:moveTo>
                    <a:lnTo>
                      <a:pt x="13" y="35"/>
                    </a:lnTo>
                    <a:lnTo>
                      <a:pt x="13" y="0"/>
                    </a:lnTo>
                    <a:lnTo>
                      <a:pt x="0" y="0"/>
                    </a:lnTo>
                    <a:lnTo>
                      <a:pt x="0" y="35"/>
                    </a:lnTo>
                    <a:lnTo>
                      <a:pt x="2" y="40"/>
                    </a:lnTo>
                    <a:lnTo>
                      <a:pt x="7" y="42"/>
                    </a:lnTo>
                    <a:lnTo>
                      <a:pt x="12" y="40"/>
                    </a:lnTo>
                    <a:lnTo>
                      <a:pt x="13"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35" name="Freeform 441"/>
              <p:cNvSpPr>
                <a:spLocks/>
              </p:cNvSpPr>
              <p:nvPr/>
            </p:nvSpPr>
            <p:spPr bwMode="auto">
              <a:xfrm>
                <a:off x="2672" y="2881"/>
                <a:ext cx="7" cy="21"/>
              </a:xfrm>
              <a:custGeom>
                <a:avLst/>
                <a:gdLst>
                  <a:gd name="T0" fmla="*/ 7 w 13"/>
                  <a:gd name="T1" fmla="*/ 17 h 41"/>
                  <a:gd name="T2" fmla="*/ 7 w 13"/>
                  <a:gd name="T3" fmla="*/ 17 h 41"/>
                  <a:gd name="T4" fmla="*/ 7 w 13"/>
                  <a:gd name="T5" fmla="*/ 0 h 41"/>
                  <a:gd name="T6" fmla="*/ 0 w 13"/>
                  <a:gd name="T7" fmla="*/ 0 h 41"/>
                  <a:gd name="T8" fmla="*/ 0 w 13"/>
                  <a:gd name="T9" fmla="*/ 17 h 41"/>
                  <a:gd name="T10" fmla="*/ 0 w 13"/>
                  <a:gd name="T11" fmla="*/ 17 h 41"/>
                  <a:gd name="T12" fmla="*/ 0 w 13"/>
                  <a:gd name="T13" fmla="*/ 17 h 41"/>
                  <a:gd name="T14" fmla="*/ 1 w 13"/>
                  <a:gd name="T15" fmla="*/ 20 h 41"/>
                  <a:gd name="T16" fmla="*/ 4 w 13"/>
                  <a:gd name="T17" fmla="*/ 21 h 41"/>
                  <a:gd name="T18" fmla="*/ 6 w 13"/>
                  <a:gd name="T19" fmla="*/ 20 h 41"/>
                  <a:gd name="T20" fmla="*/ 7 w 13"/>
                  <a:gd name="T21" fmla="*/ 17 h 4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1">
                    <a:moveTo>
                      <a:pt x="13" y="34"/>
                    </a:moveTo>
                    <a:lnTo>
                      <a:pt x="13" y="34"/>
                    </a:lnTo>
                    <a:lnTo>
                      <a:pt x="13" y="0"/>
                    </a:lnTo>
                    <a:lnTo>
                      <a:pt x="0" y="0"/>
                    </a:lnTo>
                    <a:lnTo>
                      <a:pt x="0" y="34"/>
                    </a:lnTo>
                    <a:lnTo>
                      <a:pt x="2" y="40"/>
                    </a:lnTo>
                    <a:lnTo>
                      <a:pt x="7" y="41"/>
                    </a:lnTo>
                    <a:lnTo>
                      <a:pt x="12" y="40"/>
                    </a:lnTo>
                    <a:lnTo>
                      <a:pt x="13"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36" name="Freeform 442"/>
              <p:cNvSpPr>
                <a:spLocks/>
              </p:cNvSpPr>
              <p:nvPr/>
            </p:nvSpPr>
            <p:spPr bwMode="auto">
              <a:xfrm>
                <a:off x="2672" y="2898"/>
                <a:ext cx="7" cy="22"/>
              </a:xfrm>
              <a:custGeom>
                <a:avLst/>
                <a:gdLst>
                  <a:gd name="T0" fmla="*/ 7 w 13"/>
                  <a:gd name="T1" fmla="*/ 18 h 44"/>
                  <a:gd name="T2" fmla="*/ 7 w 13"/>
                  <a:gd name="T3" fmla="*/ 18 h 44"/>
                  <a:gd name="T4" fmla="*/ 7 w 13"/>
                  <a:gd name="T5" fmla="*/ 0 h 44"/>
                  <a:gd name="T6" fmla="*/ 0 w 13"/>
                  <a:gd name="T7" fmla="*/ 0 h 44"/>
                  <a:gd name="T8" fmla="*/ 0 w 13"/>
                  <a:gd name="T9" fmla="*/ 18 h 44"/>
                  <a:gd name="T10" fmla="*/ 0 w 13"/>
                  <a:gd name="T11" fmla="*/ 18 h 44"/>
                  <a:gd name="T12" fmla="*/ 0 w 13"/>
                  <a:gd name="T13" fmla="*/ 18 h 44"/>
                  <a:gd name="T14" fmla="*/ 1 w 13"/>
                  <a:gd name="T15" fmla="*/ 21 h 44"/>
                  <a:gd name="T16" fmla="*/ 4 w 13"/>
                  <a:gd name="T17" fmla="*/ 22 h 44"/>
                  <a:gd name="T18" fmla="*/ 6 w 13"/>
                  <a:gd name="T19" fmla="*/ 21 h 44"/>
                  <a:gd name="T20" fmla="*/ 7 w 13"/>
                  <a:gd name="T21" fmla="*/ 18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4">
                    <a:moveTo>
                      <a:pt x="13" y="36"/>
                    </a:moveTo>
                    <a:lnTo>
                      <a:pt x="13" y="36"/>
                    </a:lnTo>
                    <a:lnTo>
                      <a:pt x="13" y="0"/>
                    </a:lnTo>
                    <a:lnTo>
                      <a:pt x="0" y="0"/>
                    </a:lnTo>
                    <a:lnTo>
                      <a:pt x="0" y="36"/>
                    </a:lnTo>
                    <a:lnTo>
                      <a:pt x="2" y="42"/>
                    </a:lnTo>
                    <a:lnTo>
                      <a:pt x="7" y="44"/>
                    </a:lnTo>
                    <a:lnTo>
                      <a:pt x="12" y="42"/>
                    </a:lnTo>
                    <a:lnTo>
                      <a:pt x="13"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37" name="Freeform 443"/>
              <p:cNvSpPr>
                <a:spLocks/>
              </p:cNvSpPr>
              <p:nvPr/>
            </p:nvSpPr>
            <p:spPr bwMode="auto">
              <a:xfrm>
                <a:off x="2672" y="2916"/>
                <a:ext cx="7" cy="21"/>
              </a:xfrm>
              <a:custGeom>
                <a:avLst/>
                <a:gdLst>
                  <a:gd name="T0" fmla="*/ 7 w 13"/>
                  <a:gd name="T1" fmla="*/ 18 h 42"/>
                  <a:gd name="T2" fmla="*/ 7 w 13"/>
                  <a:gd name="T3" fmla="*/ 18 h 42"/>
                  <a:gd name="T4" fmla="*/ 7 w 13"/>
                  <a:gd name="T5" fmla="*/ 0 h 42"/>
                  <a:gd name="T6" fmla="*/ 0 w 13"/>
                  <a:gd name="T7" fmla="*/ 0 h 42"/>
                  <a:gd name="T8" fmla="*/ 0 w 13"/>
                  <a:gd name="T9" fmla="*/ 18 h 42"/>
                  <a:gd name="T10" fmla="*/ 0 w 13"/>
                  <a:gd name="T11" fmla="*/ 18 h 42"/>
                  <a:gd name="T12" fmla="*/ 0 w 13"/>
                  <a:gd name="T13" fmla="*/ 18 h 42"/>
                  <a:gd name="T14" fmla="*/ 1 w 13"/>
                  <a:gd name="T15" fmla="*/ 20 h 42"/>
                  <a:gd name="T16" fmla="*/ 4 w 13"/>
                  <a:gd name="T17" fmla="*/ 21 h 42"/>
                  <a:gd name="T18" fmla="*/ 6 w 13"/>
                  <a:gd name="T19" fmla="*/ 20 h 42"/>
                  <a:gd name="T20" fmla="*/ 7 w 13"/>
                  <a:gd name="T21" fmla="*/ 18 h 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2">
                    <a:moveTo>
                      <a:pt x="13" y="35"/>
                    </a:moveTo>
                    <a:lnTo>
                      <a:pt x="13" y="35"/>
                    </a:lnTo>
                    <a:lnTo>
                      <a:pt x="13" y="0"/>
                    </a:lnTo>
                    <a:lnTo>
                      <a:pt x="0" y="0"/>
                    </a:lnTo>
                    <a:lnTo>
                      <a:pt x="0" y="35"/>
                    </a:lnTo>
                    <a:lnTo>
                      <a:pt x="2" y="40"/>
                    </a:lnTo>
                    <a:lnTo>
                      <a:pt x="7" y="42"/>
                    </a:lnTo>
                    <a:lnTo>
                      <a:pt x="12" y="40"/>
                    </a:lnTo>
                    <a:lnTo>
                      <a:pt x="13"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38" name="Freeform 444"/>
              <p:cNvSpPr>
                <a:spLocks/>
              </p:cNvSpPr>
              <p:nvPr/>
            </p:nvSpPr>
            <p:spPr bwMode="auto">
              <a:xfrm>
                <a:off x="2672" y="2933"/>
                <a:ext cx="7" cy="21"/>
              </a:xfrm>
              <a:custGeom>
                <a:avLst/>
                <a:gdLst>
                  <a:gd name="T0" fmla="*/ 7 w 13"/>
                  <a:gd name="T1" fmla="*/ 17 h 41"/>
                  <a:gd name="T2" fmla="*/ 7 w 13"/>
                  <a:gd name="T3" fmla="*/ 17 h 41"/>
                  <a:gd name="T4" fmla="*/ 7 w 13"/>
                  <a:gd name="T5" fmla="*/ 0 h 41"/>
                  <a:gd name="T6" fmla="*/ 0 w 13"/>
                  <a:gd name="T7" fmla="*/ 0 h 41"/>
                  <a:gd name="T8" fmla="*/ 0 w 13"/>
                  <a:gd name="T9" fmla="*/ 17 h 41"/>
                  <a:gd name="T10" fmla="*/ 0 w 13"/>
                  <a:gd name="T11" fmla="*/ 17 h 41"/>
                  <a:gd name="T12" fmla="*/ 0 w 13"/>
                  <a:gd name="T13" fmla="*/ 17 h 41"/>
                  <a:gd name="T14" fmla="*/ 1 w 13"/>
                  <a:gd name="T15" fmla="*/ 20 h 41"/>
                  <a:gd name="T16" fmla="*/ 4 w 13"/>
                  <a:gd name="T17" fmla="*/ 21 h 41"/>
                  <a:gd name="T18" fmla="*/ 6 w 13"/>
                  <a:gd name="T19" fmla="*/ 20 h 41"/>
                  <a:gd name="T20" fmla="*/ 7 w 13"/>
                  <a:gd name="T21" fmla="*/ 17 h 4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1">
                    <a:moveTo>
                      <a:pt x="13" y="34"/>
                    </a:moveTo>
                    <a:lnTo>
                      <a:pt x="13" y="34"/>
                    </a:lnTo>
                    <a:lnTo>
                      <a:pt x="13" y="0"/>
                    </a:lnTo>
                    <a:lnTo>
                      <a:pt x="0" y="0"/>
                    </a:lnTo>
                    <a:lnTo>
                      <a:pt x="0" y="34"/>
                    </a:lnTo>
                    <a:lnTo>
                      <a:pt x="2" y="39"/>
                    </a:lnTo>
                    <a:lnTo>
                      <a:pt x="7" y="41"/>
                    </a:lnTo>
                    <a:lnTo>
                      <a:pt x="12" y="39"/>
                    </a:lnTo>
                    <a:lnTo>
                      <a:pt x="13"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39" name="Freeform 445"/>
              <p:cNvSpPr>
                <a:spLocks/>
              </p:cNvSpPr>
              <p:nvPr/>
            </p:nvSpPr>
            <p:spPr bwMode="auto">
              <a:xfrm>
                <a:off x="2672" y="2951"/>
                <a:ext cx="7" cy="20"/>
              </a:xfrm>
              <a:custGeom>
                <a:avLst/>
                <a:gdLst>
                  <a:gd name="T0" fmla="*/ 7 w 13"/>
                  <a:gd name="T1" fmla="*/ 16 h 42"/>
                  <a:gd name="T2" fmla="*/ 7 w 13"/>
                  <a:gd name="T3" fmla="*/ 16 h 42"/>
                  <a:gd name="T4" fmla="*/ 7 w 13"/>
                  <a:gd name="T5" fmla="*/ 0 h 42"/>
                  <a:gd name="T6" fmla="*/ 0 w 13"/>
                  <a:gd name="T7" fmla="*/ 0 h 42"/>
                  <a:gd name="T8" fmla="*/ 0 w 13"/>
                  <a:gd name="T9" fmla="*/ 16 h 42"/>
                  <a:gd name="T10" fmla="*/ 0 w 13"/>
                  <a:gd name="T11" fmla="*/ 16 h 42"/>
                  <a:gd name="T12" fmla="*/ 0 w 13"/>
                  <a:gd name="T13" fmla="*/ 16 h 42"/>
                  <a:gd name="T14" fmla="*/ 1 w 13"/>
                  <a:gd name="T15" fmla="*/ 19 h 42"/>
                  <a:gd name="T16" fmla="*/ 4 w 13"/>
                  <a:gd name="T17" fmla="*/ 20 h 42"/>
                  <a:gd name="T18" fmla="*/ 6 w 13"/>
                  <a:gd name="T19" fmla="*/ 19 h 42"/>
                  <a:gd name="T20" fmla="*/ 7 w 13"/>
                  <a:gd name="T21" fmla="*/ 16 h 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2">
                    <a:moveTo>
                      <a:pt x="13" y="34"/>
                    </a:moveTo>
                    <a:lnTo>
                      <a:pt x="13" y="34"/>
                    </a:lnTo>
                    <a:lnTo>
                      <a:pt x="13" y="0"/>
                    </a:lnTo>
                    <a:lnTo>
                      <a:pt x="0" y="0"/>
                    </a:lnTo>
                    <a:lnTo>
                      <a:pt x="0" y="34"/>
                    </a:lnTo>
                    <a:lnTo>
                      <a:pt x="2" y="40"/>
                    </a:lnTo>
                    <a:lnTo>
                      <a:pt x="7" y="42"/>
                    </a:lnTo>
                    <a:lnTo>
                      <a:pt x="12" y="40"/>
                    </a:lnTo>
                    <a:lnTo>
                      <a:pt x="13"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40" name="Freeform 446"/>
              <p:cNvSpPr>
                <a:spLocks/>
              </p:cNvSpPr>
              <p:nvPr/>
            </p:nvSpPr>
            <p:spPr bwMode="auto">
              <a:xfrm>
                <a:off x="2672" y="2968"/>
                <a:ext cx="7" cy="20"/>
              </a:xfrm>
              <a:custGeom>
                <a:avLst/>
                <a:gdLst>
                  <a:gd name="T0" fmla="*/ 7 w 13"/>
                  <a:gd name="T1" fmla="*/ 17 h 42"/>
                  <a:gd name="T2" fmla="*/ 7 w 13"/>
                  <a:gd name="T3" fmla="*/ 17 h 42"/>
                  <a:gd name="T4" fmla="*/ 7 w 13"/>
                  <a:gd name="T5" fmla="*/ 0 h 42"/>
                  <a:gd name="T6" fmla="*/ 0 w 13"/>
                  <a:gd name="T7" fmla="*/ 0 h 42"/>
                  <a:gd name="T8" fmla="*/ 0 w 13"/>
                  <a:gd name="T9" fmla="*/ 17 h 42"/>
                  <a:gd name="T10" fmla="*/ 0 w 13"/>
                  <a:gd name="T11" fmla="*/ 17 h 42"/>
                  <a:gd name="T12" fmla="*/ 0 w 13"/>
                  <a:gd name="T13" fmla="*/ 17 h 42"/>
                  <a:gd name="T14" fmla="*/ 1 w 13"/>
                  <a:gd name="T15" fmla="*/ 19 h 42"/>
                  <a:gd name="T16" fmla="*/ 4 w 13"/>
                  <a:gd name="T17" fmla="*/ 20 h 42"/>
                  <a:gd name="T18" fmla="*/ 6 w 13"/>
                  <a:gd name="T19" fmla="*/ 19 h 42"/>
                  <a:gd name="T20" fmla="*/ 7 w 13"/>
                  <a:gd name="T21" fmla="*/ 17 h 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2">
                    <a:moveTo>
                      <a:pt x="13" y="35"/>
                    </a:moveTo>
                    <a:lnTo>
                      <a:pt x="13" y="35"/>
                    </a:lnTo>
                    <a:lnTo>
                      <a:pt x="13" y="0"/>
                    </a:lnTo>
                    <a:lnTo>
                      <a:pt x="0" y="0"/>
                    </a:lnTo>
                    <a:lnTo>
                      <a:pt x="0" y="35"/>
                    </a:lnTo>
                    <a:lnTo>
                      <a:pt x="2" y="40"/>
                    </a:lnTo>
                    <a:lnTo>
                      <a:pt x="7" y="42"/>
                    </a:lnTo>
                    <a:lnTo>
                      <a:pt x="12" y="40"/>
                    </a:lnTo>
                    <a:lnTo>
                      <a:pt x="13"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41" name="Freeform 447"/>
              <p:cNvSpPr>
                <a:spLocks/>
              </p:cNvSpPr>
              <p:nvPr/>
            </p:nvSpPr>
            <p:spPr bwMode="auto">
              <a:xfrm>
                <a:off x="2672" y="2985"/>
                <a:ext cx="7" cy="21"/>
              </a:xfrm>
              <a:custGeom>
                <a:avLst/>
                <a:gdLst>
                  <a:gd name="T0" fmla="*/ 7 w 13"/>
                  <a:gd name="T1" fmla="*/ 17 h 41"/>
                  <a:gd name="T2" fmla="*/ 7 w 13"/>
                  <a:gd name="T3" fmla="*/ 17 h 41"/>
                  <a:gd name="T4" fmla="*/ 7 w 13"/>
                  <a:gd name="T5" fmla="*/ 0 h 41"/>
                  <a:gd name="T6" fmla="*/ 0 w 13"/>
                  <a:gd name="T7" fmla="*/ 0 h 41"/>
                  <a:gd name="T8" fmla="*/ 0 w 13"/>
                  <a:gd name="T9" fmla="*/ 17 h 41"/>
                  <a:gd name="T10" fmla="*/ 0 w 13"/>
                  <a:gd name="T11" fmla="*/ 17 h 41"/>
                  <a:gd name="T12" fmla="*/ 0 w 13"/>
                  <a:gd name="T13" fmla="*/ 17 h 41"/>
                  <a:gd name="T14" fmla="*/ 1 w 13"/>
                  <a:gd name="T15" fmla="*/ 20 h 41"/>
                  <a:gd name="T16" fmla="*/ 4 w 13"/>
                  <a:gd name="T17" fmla="*/ 21 h 41"/>
                  <a:gd name="T18" fmla="*/ 6 w 13"/>
                  <a:gd name="T19" fmla="*/ 20 h 41"/>
                  <a:gd name="T20" fmla="*/ 7 w 13"/>
                  <a:gd name="T21" fmla="*/ 17 h 4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1">
                    <a:moveTo>
                      <a:pt x="13" y="34"/>
                    </a:moveTo>
                    <a:lnTo>
                      <a:pt x="13" y="34"/>
                    </a:lnTo>
                    <a:lnTo>
                      <a:pt x="13" y="0"/>
                    </a:lnTo>
                    <a:lnTo>
                      <a:pt x="0" y="0"/>
                    </a:lnTo>
                    <a:lnTo>
                      <a:pt x="0" y="34"/>
                    </a:lnTo>
                    <a:lnTo>
                      <a:pt x="2" y="40"/>
                    </a:lnTo>
                    <a:lnTo>
                      <a:pt x="7" y="41"/>
                    </a:lnTo>
                    <a:lnTo>
                      <a:pt x="12" y="40"/>
                    </a:lnTo>
                    <a:lnTo>
                      <a:pt x="13"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42" name="Freeform 448"/>
              <p:cNvSpPr>
                <a:spLocks/>
              </p:cNvSpPr>
              <p:nvPr/>
            </p:nvSpPr>
            <p:spPr bwMode="auto">
              <a:xfrm>
                <a:off x="2672" y="3002"/>
                <a:ext cx="7" cy="21"/>
              </a:xfrm>
              <a:custGeom>
                <a:avLst/>
                <a:gdLst>
                  <a:gd name="T0" fmla="*/ 7 w 13"/>
                  <a:gd name="T1" fmla="*/ 17 h 42"/>
                  <a:gd name="T2" fmla="*/ 7 w 13"/>
                  <a:gd name="T3" fmla="*/ 17 h 42"/>
                  <a:gd name="T4" fmla="*/ 7 w 13"/>
                  <a:gd name="T5" fmla="*/ 0 h 42"/>
                  <a:gd name="T6" fmla="*/ 0 w 13"/>
                  <a:gd name="T7" fmla="*/ 0 h 42"/>
                  <a:gd name="T8" fmla="*/ 0 w 13"/>
                  <a:gd name="T9" fmla="*/ 17 h 42"/>
                  <a:gd name="T10" fmla="*/ 0 w 13"/>
                  <a:gd name="T11" fmla="*/ 17 h 42"/>
                  <a:gd name="T12" fmla="*/ 0 w 13"/>
                  <a:gd name="T13" fmla="*/ 17 h 42"/>
                  <a:gd name="T14" fmla="*/ 1 w 13"/>
                  <a:gd name="T15" fmla="*/ 20 h 42"/>
                  <a:gd name="T16" fmla="*/ 4 w 13"/>
                  <a:gd name="T17" fmla="*/ 21 h 42"/>
                  <a:gd name="T18" fmla="*/ 6 w 13"/>
                  <a:gd name="T19" fmla="*/ 20 h 42"/>
                  <a:gd name="T20" fmla="*/ 7 w 13"/>
                  <a:gd name="T21" fmla="*/ 17 h 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2">
                    <a:moveTo>
                      <a:pt x="13" y="34"/>
                    </a:moveTo>
                    <a:lnTo>
                      <a:pt x="13" y="34"/>
                    </a:lnTo>
                    <a:lnTo>
                      <a:pt x="13" y="0"/>
                    </a:lnTo>
                    <a:lnTo>
                      <a:pt x="0" y="0"/>
                    </a:lnTo>
                    <a:lnTo>
                      <a:pt x="0" y="34"/>
                    </a:lnTo>
                    <a:lnTo>
                      <a:pt x="2" y="40"/>
                    </a:lnTo>
                    <a:lnTo>
                      <a:pt x="7" y="42"/>
                    </a:lnTo>
                    <a:lnTo>
                      <a:pt x="12" y="40"/>
                    </a:lnTo>
                    <a:lnTo>
                      <a:pt x="13"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43" name="Freeform 449"/>
              <p:cNvSpPr>
                <a:spLocks/>
              </p:cNvSpPr>
              <p:nvPr/>
            </p:nvSpPr>
            <p:spPr bwMode="auto">
              <a:xfrm>
                <a:off x="2672" y="3019"/>
                <a:ext cx="7" cy="22"/>
              </a:xfrm>
              <a:custGeom>
                <a:avLst/>
                <a:gdLst>
                  <a:gd name="T0" fmla="*/ 7 w 13"/>
                  <a:gd name="T1" fmla="*/ 19 h 44"/>
                  <a:gd name="T2" fmla="*/ 7 w 13"/>
                  <a:gd name="T3" fmla="*/ 19 h 44"/>
                  <a:gd name="T4" fmla="*/ 7 w 13"/>
                  <a:gd name="T5" fmla="*/ 0 h 44"/>
                  <a:gd name="T6" fmla="*/ 0 w 13"/>
                  <a:gd name="T7" fmla="*/ 0 h 44"/>
                  <a:gd name="T8" fmla="*/ 0 w 13"/>
                  <a:gd name="T9" fmla="*/ 19 h 44"/>
                  <a:gd name="T10" fmla="*/ 0 w 13"/>
                  <a:gd name="T11" fmla="*/ 19 h 44"/>
                  <a:gd name="T12" fmla="*/ 0 w 13"/>
                  <a:gd name="T13" fmla="*/ 19 h 44"/>
                  <a:gd name="T14" fmla="*/ 1 w 13"/>
                  <a:gd name="T15" fmla="*/ 21 h 44"/>
                  <a:gd name="T16" fmla="*/ 4 w 13"/>
                  <a:gd name="T17" fmla="*/ 22 h 44"/>
                  <a:gd name="T18" fmla="*/ 6 w 13"/>
                  <a:gd name="T19" fmla="*/ 21 h 44"/>
                  <a:gd name="T20" fmla="*/ 7 w 13"/>
                  <a:gd name="T21" fmla="*/ 19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4">
                    <a:moveTo>
                      <a:pt x="13" y="37"/>
                    </a:moveTo>
                    <a:lnTo>
                      <a:pt x="13" y="37"/>
                    </a:lnTo>
                    <a:lnTo>
                      <a:pt x="13" y="0"/>
                    </a:lnTo>
                    <a:lnTo>
                      <a:pt x="0" y="0"/>
                    </a:lnTo>
                    <a:lnTo>
                      <a:pt x="0" y="37"/>
                    </a:lnTo>
                    <a:lnTo>
                      <a:pt x="2" y="42"/>
                    </a:lnTo>
                    <a:lnTo>
                      <a:pt x="7" y="44"/>
                    </a:lnTo>
                    <a:lnTo>
                      <a:pt x="12" y="42"/>
                    </a:lnTo>
                    <a:lnTo>
                      <a:pt x="13"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44" name="Freeform 450"/>
              <p:cNvSpPr>
                <a:spLocks/>
              </p:cNvSpPr>
              <p:nvPr/>
            </p:nvSpPr>
            <p:spPr bwMode="auto">
              <a:xfrm>
                <a:off x="2672" y="3037"/>
                <a:ext cx="7" cy="21"/>
              </a:xfrm>
              <a:custGeom>
                <a:avLst/>
                <a:gdLst>
                  <a:gd name="T0" fmla="*/ 7 w 13"/>
                  <a:gd name="T1" fmla="*/ 17 h 41"/>
                  <a:gd name="T2" fmla="*/ 7 w 13"/>
                  <a:gd name="T3" fmla="*/ 17 h 41"/>
                  <a:gd name="T4" fmla="*/ 7 w 13"/>
                  <a:gd name="T5" fmla="*/ 0 h 41"/>
                  <a:gd name="T6" fmla="*/ 0 w 13"/>
                  <a:gd name="T7" fmla="*/ 0 h 41"/>
                  <a:gd name="T8" fmla="*/ 0 w 13"/>
                  <a:gd name="T9" fmla="*/ 17 h 41"/>
                  <a:gd name="T10" fmla="*/ 0 w 13"/>
                  <a:gd name="T11" fmla="*/ 17 h 41"/>
                  <a:gd name="T12" fmla="*/ 0 w 13"/>
                  <a:gd name="T13" fmla="*/ 17 h 41"/>
                  <a:gd name="T14" fmla="*/ 1 w 13"/>
                  <a:gd name="T15" fmla="*/ 20 h 41"/>
                  <a:gd name="T16" fmla="*/ 4 w 13"/>
                  <a:gd name="T17" fmla="*/ 21 h 41"/>
                  <a:gd name="T18" fmla="*/ 6 w 13"/>
                  <a:gd name="T19" fmla="*/ 20 h 41"/>
                  <a:gd name="T20" fmla="*/ 7 w 13"/>
                  <a:gd name="T21" fmla="*/ 17 h 4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1">
                    <a:moveTo>
                      <a:pt x="13" y="34"/>
                    </a:moveTo>
                    <a:lnTo>
                      <a:pt x="13" y="34"/>
                    </a:lnTo>
                    <a:lnTo>
                      <a:pt x="13" y="0"/>
                    </a:lnTo>
                    <a:lnTo>
                      <a:pt x="0" y="0"/>
                    </a:lnTo>
                    <a:lnTo>
                      <a:pt x="0" y="34"/>
                    </a:lnTo>
                    <a:lnTo>
                      <a:pt x="2" y="39"/>
                    </a:lnTo>
                    <a:lnTo>
                      <a:pt x="7" y="41"/>
                    </a:lnTo>
                    <a:lnTo>
                      <a:pt x="12" y="39"/>
                    </a:lnTo>
                    <a:lnTo>
                      <a:pt x="13"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45" name="Freeform 451"/>
              <p:cNvSpPr>
                <a:spLocks/>
              </p:cNvSpPr>
              <p:nvPr/>
            </p:nvSpPr>
            <p:spPr bwMode="auto">
              <a:xfrm>
                <a:off x="2672" y="3055"/>
                <a:ext cx="7" cy="20"/>
              </a:xfrm>
              <a:custGeom>
                <a:avLst/>
                <a:gdLst>
                  <a:gd name="T0" fmla="*/ 7 w 13"/>
                  <a:gd name="T1" fmla="*/ 16 h 42"/>
                  <a:gd name="T2" fmla="*/ 7 w 13"/>
                  <a:gd name="T3" fmla="*/ 16 h 42"/>
                  <a:gd name="T4" fmla="*/ 7 w 13"/>
                  <a:gd name="T5" fmla="*/ 0 h 42"/>
                  <a:gd name="T6" fmla="*/ 0 w 13"/>
                  <a:gd name="T7" fmla="*/ 0 h 42"/>
                  <a:gd name="T8" fmla="*/ 0 w 13"/>
                  <a:gd name="T9" fmla="*/ 16 h 42"/>
                  <a:gd name="T10" fmla="*/ 0 w 13"/>
                  <a:gd name="T11" fmla="*/ 16 h 42"/>
                  <a:gd name="T12" fmla="*/ 0 w 13"/>
                  <a:gd name="T13" fmla="*/ 16 h 42"/>
                  <a:gd name="T14" fmla="*/ 1 w 13"/>
                  <a:gd name="T15" fmla="*/ 19 h 42"/>
                  <a:gd name="T16" fmla="*/ 4 w 13"/>
                  <a:gd name="T17" fmla="*/ 20 h 42"/>
                  <a:gd name="T18" fmla="*/ 6 w 13"/>
                  <a:gd name="T19" fmla="*/ 19 h 42"/>
                  <a:gd name="T20" fmla="*/ 7 w 13"/>
                  <a:gd name="T21" fmla="*/ 16 h 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2">
                    <a:moveTo>
                      <a:pt x="13" y="34"/>
                    </a:moveTo>
                    <a:lnTo>
                      <a:pt x="13" y="34"/>
                    </a:lnTo>
                    <a:lnTo>
                      <a:pt x="13" y="0"/>
                    </a:lnTo>
                    <a:lnTo>
                      <a:pt x="0" y="0"/>
                    </a:lnTo>
                    <a:lnTo>
                      <a:pt x="0" y="34"/>
                    </a:lnTo>
                    <a:lnTo>
                      <a:pt x="2" y="40"/>
                    </a:lnTo>
                    <a:lnTo>
                      <a:pt x="7" y="42"/>
                    </a:lnTo>
                    <a:lnTo>
                      <a:pt x="12" y="40"/>
                    </a:lnTo>
                    <a:lnTo>
                      <a:pt x="13"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46" name="Freeform 452"/>
              <p:cNvSpPr>
                <a:spLocks/>
              </p:cNvSpPr>
              <p:nvPr/>
            </p:nvSpPr>
            <p:spPr bwMode="auto">
              <a:xfrm>
                <a:off x="2672" y="3072"/>
                <a:ext cx="7" cy="20"/>
              </a:xfrm>
              <a:custGeom>
                <a:avLst/>
                <a:gdLst>
                  <a:gd name="T0" fmla="*/ 7 w 13"/>
                  <a:gd name="T1" fmla="*/ 17 h 42"/>
                  <a:gd name="T2" fmla="*/ 7 w 13"/>
                  <a:gd name="T3" fmla="*/ 17 h 42"/>
                  <a:gd name="T4" fmla="*/ 7 w 13"/>
                  <a:gd name="T5" fmla="*/ 0 h 42"/>
                  <a:gd name="T6" fmla="*/ 0 w 13"/>
                  <a:gd name="T7" fmla="*/ 0 h 42"/>
                  <a:gd name="T8" fmla="*/ 0 w 13"/>
                  <a:gd name="T9" fmla="*/ 17 h 42"/>
                  <a:gd name="T10" fmla="*/ 0 w 13"/>
                  <a:gd name="T11" fmla="*/ 17 h 42"/>
                  <a:gd name="T12" fmla="*/ 0 w 13"/>
                  <a:gd name="T13" fmla="*/ 17 h 42"/>
                  <a:gd name="T14" fmla="*/ 1 w 13"/>
                  <a:gd name="T15" fmla="*/ 19 h 42"/>
                  <a:gd name="T16" fmla="*/ 4 w 13"/>
                  <a:gd name="T17" fmla="*/ 20 h 42"/>
                  <a:gd name="T18" fmla="*/ 6 w 13"/>
                  <a:gd name="T19" fmla="*/ 19 h 42"/>
                  <a:gd name="T20" fmla="*/ 7 w 13"/>
                  <a:gd name="T21" fmla="*/ 17 h 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2">
                    <a:moveTo>
                      <a:pt x="13" y="35"/>
                    </a:moveTo>
                    <a:lnTo>
                      <a:pt x="13" y="35"/>
                    </a:lnTo>
                    <a:lnTo>
                      <a:pt x="13" y="0"/>
                    </a:lnTo>
                    <a:lnTo>
                      <a:pt x="0" y="0"/>
                    </a:lnTo>
                    <a:lnTo>
                      <a:pt x="0" y="35"/>
                    </a:lnTo>
                    <a:lnTo>
                      <a:pt x="2" y="40"/>
                    </a:lnTo>
                    <a:lnTo>
                      <a:pt x="7" y="42"/>
                    </a:lnTo>
                    <a:lnTo>
                      <a:pt x="12" y="40"/>
                    </a:lnTo>
                    <a:lnTo>
                      <a:pt x="13"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47" name="Freeform 453"/>
              <p:cNvSpPr>
                <a:spLocks/>
              </p:cNvSpPr>
              <p:nvPr/>
            </p:nvSpPr>
            <p:spPr bwMode="auto">
              <a:xfrm>
                <a:off x="2672" y="3089"/>
                <a:ext cx="7" cy="21"/>
              </a:xfrm>
              <a:custGeom>
                <a:avLst/>
                <a:gdLst>
                  <a:gd name="T0" fmla="*/ 7 w 13"/>
                  <a:gd name="T1" fmla="*/ 17 h 41"/>
                  <a:gd name="T2" fmla="*/ 7 w 13"/>
                  <a:gd name="T3" fmla="*/ 17 h 41"/>
                  <a:gd name="T4" fmla="*/ 7 w 13"/>
                  <a:gd name="T5" fmla="*/ 0 h 41"/>
                  <a:gd name="T6" fmla="*/ 0 w 13"/>
                  <a:gd name="T7" fmla="*/ 0 h 41"/>
                  <a:gd name="T8" fmla="*/ 0 w 13"/>
                  <a:gd name="T9" fmla="*/ 17 h 41"/>
                  <a:gd name="T10" fmla="*/ 0 w 13"/>
                  <a:gd name="T11" fmla="*/ 17 h 41"/>
                  <a:gd name="T12" fmla="*/ 0 w 13"/>
                  <a:gd name="T13" fmla="*/ 17 h 41"/>
                  <a:gd name="T14" fmla="*/ 1 w 13"/>
                  <a:gd name="T15" fmla="*/ 20 h 41"/>
                  <a:gd name="T16" fmla="*/ 4 w 13"/>
                  <a:gd name="T17" fmla="*/ 21 h 41"/>
                  <a:gd name="T18" fmla="*/ 6 w 13"/>
                  <a:gd name="T19" fmla="*/ 20 h 41"/>
                  <a:gd name="T20" fmla="*/ 7 w 13"/>
                  <a:gd name="T21" fmla="*/ 17 h 4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1">
                    <a:moveTo>
                      <a:pt x="13" y="34"/>
                    </a:moveTo>
                    <a:lnTo>
                      <a:pt x="13" y="34"/>
                    </a:lnTo>
                    <a:lnTo>
                      <a:pt x="13" y="0"/>
                    </a:lnTo>
                    <a:lnTo>
                      <a:pt x="0" y="0"/>
                    </a:lnTo>
                    <a:lnTo>
                      <a:pt x="0" y="34"/>
                    </a:lnTo>
                    <a:lnTo>
                      <a:pt x="2" y="40"/>
                    </a:lnTo>
                    <a:lnTo>
                      <a:pt x="7" y="41"/>
                    </a:lnTo>
                    <a:lnTo>
                      <a:pt x="12" y="40"/>
                    </a:lnTo>
                    <a:lnTo>
                      <a:pt x="13"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48" name="Freeform 454"/>
              <p:cNvSpPr>
                <a:spLocks/>
              </p:cNvSpPr>
              <p:nvPr/>
            </p:nvSpPr>
            <p:spPr bwMode="auto">
              <a:xfrm>
                <a:off x="2672" y="3106"/>
                <a:ext cx="7" cy="21"/>
              </a:xfrm>
              <a:custGeom>
                <a:avLst/>
                <a:gdLst>
                  <a:gd name="T0" fmla="*/ 7 w 13"/>
                  <a:gd name="T1" fmla="*/ 17 h 42"/>
                  <a:gd name="T2" fmla="*/ 7 w 13"/>
                  <a:gd name="T3" fmla="*/ 17 h 42"/>
                  <a:gd name="T4" fmla="*/ 7 w 13"/>
                  <a:gd name="T5" fmla="*/ 0 h 42"/>
                  <a:gd name="T6" fmla="*/ 0 w 13"/>
                  <a:gd name="T7" fmla="*/ 0 h 42"/>
                  <a:gd name="T8" fmla="*/ 0 w 13"/>
                  <a:gd name="T9" fmla="*/ 17 h 42"/>
                  <a:gd name="T10" fmla="*/ 0 w 13"/>
                  <a:gd name="T11" fmla="*/ 17 h 42"/>
                  <a:gd name="T12" fmla="*/ 0 w 13"/>
                  <a:gd name="T13" fmla="*/ 17 h 42"/>
                  <a:gd name="T14" fmla="*/ 1 w 13"/>
                  <a:gd name="T15" fmla="*/ 20 h 42"/>
                  <a:gd name="T16" fmla="*/ 4 w 13"/>
                  <a:gd name="T17" fmla="*/ 21 h 42"/>
                  <a:gd name="T18" fmla="*/ 6 w 13"/>
                  <a:gd name="T19" fmla="*/ 20 h 42"/>
                  <a:gd name="T20" fmla="*/ 7 w 13"/>
                  <a:gd name="T21" fmla="*/ 17 h 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2">
                    <a:moveTo>
                      <a:pt x="13" y="34"/>
                    </a:moveTo>
                    <a:lnTo>
                      <a:pt x="13" y="34"/>
                    </a:lnTo>
                    <a:lnTo>
                      <a:pt x="13" y="0"/>
                    </a:lnTo>
                    <a:lnTo>
                      <a:pt x="0" y="0"/>
                    </a:lnTo>
                    <a:lnTo>
                      <a:pt x="0" y="34"/>
                    </a:lnTo>
                    <a:lnTo>
                      <a:pt x="2" y="40"/>
                    </a:lnTo>
                    <a:lnTo>
                      <a:pt x="7" y="42"/>
                    </a:lnTo>
                    <a:lnTo>
                      <a:pt x="12" y="40"/>
                    </a:lnTo>
                    <a:lnTo>
                      <a:pt x="13"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49" name="Freeform 455"/>
              <p:cNvSpPr>
                <a:spLocks/>
              </p:cNvSpPr>
              <p:nvPr/>
            </p:nvSpPr>
            <p:spPr bwMode="auto">
              <a:xfrm>
                <a:off x="2672" y="3123"/>
                <a:ext cx="7" cy="22"/>
              </a:xfrm>
              <a:custGeom>
                <a:avLst/>
                <a:gdLst>
                  <a:gd name="T0" fmla="*/ 7 w 13"/>
                  <a:gd name="T1" fmla="*/ 19 h 44"/>
                  <a:gd name="T2" fmla="*/ 7 w 13"/>
                  <a:gd name="T3" fmla="*/ 19 h 44"/>
                  <a:gd name="T4" fmla="*/ 7 w 13"/>
                  <a:gd name="T5" fmla="*/ 0 h 44"/>
                  <a:gd name="T6" fmla="*/ 0 w 13"/>
                  <a:gd name="T7" fmla="*/ 0 h 44"/>
                  <a:gd name="T8" fmla="*/ 0 w 13"/>
                  <a:gd name="T9" fmla="*/ 19 h 44"/>
                  <a:gd name="T10" fmla="*/ 0 w 13"/>
                  <a:gd name="T11" fmla="*/ 19 h 44"/>
                  <a:gd name="T12" fmla="*/ 0 w 13"/>
                  <a:gd name="T13" fmla="*/ 19 h 44"/>
                  <a:gd name="T14" fmla="*/ 1 w 13"/>
                  <a:gd name="T15" fmla="*/ 21 h 44"/>
                  <a:gd name="T16" fmla="*/ 4 w 13"/>
                  <a:gd name="T17" fmla="*/ 22 h 44"/>
                  <a:gd name="T18" fmla="*/ 6 w 13"/>
                  <a:gd name="T19" fmla="*/ 21 h 44"/>
                  <a:gd name="T20" fmla="*/ 7 w 13"/>
                  <a:gd name="T21" fmla="*/ 19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4">
                    <a:moveTo>
                      <a:pt x="13" y="37"/>
                    </a:moveTo>
                    <a:lnTo>
                      <a:pt x="13" y="37"/>
                    </a:lnTo>
                    <a:lnTo>
                      <a:pt x="13" y="0"/>
                    </a:lnTo>
                    <a:lnTo>
                      <a:pt x="0" y="0"/>
                    </a:lnTo>
                    <a:lnTo>
                      <a:pt x="0" y="37"/>
                    </a:lnTo>
                    <a:lnTo>
                      <a:pt x="2" y="42"/>
                    </a:lnTo>
                    <a:lnTo>
                      <a:pt x="7" y="44"/>
                    </a:lnTo>
                    <a:lnTo>
                      <a:pt x="12" y="42"/>
                    </a:lnTo>
                    <a:lnTo>
                      <a:pt x="13"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50" name="Freeform 456"/>
              <p:cNvSpPr>
                <a:spLocks/>
              </p:cNvSpPr>
              <p:nvPr/>
            </p:nvSpPr>
            <p:spPr bwMode="auto">
              <a:xfrm>
                <a:off x="2672" y="3141"/>
                <a:ext cx="7" cy="21"/>
              </a:xfrm>
              <a:custGeom>
                <a:avLst/>
                <a:gdLst>
                  <a:gd name="T0" fmla="*/ 7 w 13"/>
                  <a:gd name="T1" fmla="*/ 17 h 41"/>
                  <a:gd name="T2" fmla="*/ 7 w 13"/>
                  <a:gd name="T3" fmla="*/ 17 h 41"/>
                  <a:gd name="T4" fmla="*/ 7 w 13"/>
                  <a:gd name="T5" fmla="*/ 0 h 41"/>
                  <a:gd name="T6" fmla="*/ 0 w 13"/>
                  <a:gd name="T7" fmla="*/ 0 h 41"/>
                  <a:gd name="T8" fmla="*/ 0 w 13"/>
                  <a:gd name="T9" fmla="*/ 17 h 41"/>
                  <a:gd name="T10" fmla="*/ 0 w 13"/>
                  <a:gd name="T11" fmla="*/ 17 h 41"/>
                  <a:gd name="T12" fmla="*/ 0 w 13"/>
                  <a:gd name="T13" fmla="*/ 17 h 41"/>
                  <a:gd name="T14" fmla="*/ 1 w 13"/>
                  <a:gd name="T15" fmla="*/ 20 h 41"/>
                  <a:gd name="T16" fmla="*/ 4 w 13"/>
                  <a:gd name="T17" fmla="*/ 21 h 41"/>
                  <a:gd name="T18" fmla="*/ 6 w 13"/>
                  <a:gd name="T19" fmla="*/ 20 h 41"/>
                  <a:gd name="T20" fmla="*/ 7 w 13"/>
                  <a:gd name="T21" fmla="*/ 17 h 4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1">
                    <a:moveTo>
                      <a:pt x="13" y="34"/>
                    </a:moveTo>
                    <a:lnTo>
                      <a:pt x="13" y="34"/>
                    </a:lnTo>
                    <a:lnTo>
                      <a:pt x="13" y="0"/>
                    </a:lnTo>
                    <a:lnTo>
                      <a:pt x="0" y="0"/>
                    </a:lnTo>
                    <a:lnTo>
                      <a:pt x="0" y="34"/>
                    </a:lnTo>
                    <a:lnTo>
                      <a:pt x="2" y="39"/>
                    </a:lnTo>
                    <a:lnTo>
                      <a:pt x="7" y="41"/>
                    </a:lnTo>
                    <a:lnTo>
                      <a:pt x="12" y="39"/>
                    </a:lnTo>
                    <a:lnTo>
                      <a:pt x="13"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51" name="Freeform 457"/>
              <p:cNvSpPr>
                <a:spLocks/>
              </p:cNvSpPr>
              <p:nvPr/>
            </p:nvSpPr>
            <p:spPr bwMode="auto">
              <a:xfrm>
                <a:off x="2672" y="3159"/>
                <a:ext cx="7" cy="20"/>
              </a:xfrm>
              <a:custGeom>
                <a:avLst/>
                <a:gdLst>
                  <a:gd name="T0" fmla="*/ 7 w 13"/>
                  <a:gd name="T1" fmla="*/ 16 h 42"/>
                  <a:gd name="T2" fmla="*/ 7 w 13"/>
                  <a:gd name="T3" fmla="*/ 16 h 42"/>
                  <a:gd name="T4" fmla="*/ 7 w 13"/>
                  <a:gd name="T5" fmla="*/ 0 h 42"/>
                  <a:gd name="T6" fmla="*/ 0 w 13"/>
                  <a:gd name="T7" fmla="*/ 0 h 42"/>
                  <a:gd name="T8" fmla="*/ 0 w 13"/>
                  <a:gd name="T9" fmla="*/ 16 h 42"/>
                  <a:gd name="T10" fmla="*/ 0 w 13"/>
                  <a:gd name="T11" fmla="*/ 16 h 42"/>
                  <a:gd name="T12" fmla="*/ 0 w 13"/>
                  <a:gd name="T13" fmla="*/ 16 h 42"/>
                  <a:gd name="T14" fmla="*/ 1 w 13"/>
                  <a:gd name="T15" fmla="*/ 19 h 42"/>
                  <a:gd name="T16" fmla="*/ 4 w 13"/>
                  <a:gd name="T17" fmla="*/ 20 h 42"/>
                  <a:gd name="T18" fmla="*/ 6 w 13"/>
                  <a:gd name="T19" fmla="*/ 19 h 42"/>
                  <a:gd name="T20" fmla="*/ 7 w 13"/>
                  <a:gd name="T21" fmla="*/ 16 h 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2">
                    <a:moveTo>
                      <a:pt x="13" y="34"/>
                    </a:moveTo>
                    <a:lnTo>
                      <a:pt x="13" y="34"/>
                    </a:lnTo>
                    <a:lnTo>
                      <a:pt x="13" y="0"/>
                    </a:lnTo>
                    <a:lnTo>
                      <a:pt x="0" y="0"/>
                    </a:lnTo>
                    <a:lnTo>
                      <a:pt x="0" y="34"/>
                    </a:lnTo>
                    <a:lnTo>
                      <a:pt x="2" y="40"/>
                    </a:lnTo>
                    <a:lnTo>
                      <a:pt x="7" y="42"/>
                    </a:lnTo>
                    <a:lnTo>
                      <a:pt x="12" y="40"/>
                    </a:lnTo>
                    <a:lnTo>
                      <a:pt x="13"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52" name="Freeform 458"/>
              <p:cNvSpPr>
                <a:spLocks/>
              </p:cNvSpPr>
              <p:nvPr/>
            </p:nvSpPr>
            <p:spPr bwMode="auto">
              <a:xfrm>
                <a:off x="2672" y="3176"/>
                <a:ext cx="7" cy="33"/>
              </a:xfrm>
              <a:custGeom>
                <a:avLst/>
                <a:gdLst>
                  <a:gd name="T0" fmla="*/ 4 w 13"/>
                  <a:gd name="T1" fmla="*/ 33 h 67"/>
                  <a:gd name="T2" fmla="*/ 7 w 13"/>
                  <a:gd name="T3" fmla="*/ 33 h 67"/>
                  <a:gd name="T4" fmla="*/ 7 w 13"/>
                  <a:gd name="T5" fmla="*/ 0 h 67"/>
                  <a:gd name="T6" fmla="*/ 0 w 13"/>
                  <a:gd name="T7" fmla="*/ 0 h 67"/>
                  <a:gd name="T8" fmla="*/ 0 w 13"/>
                  <a:gd name="T9" fmla="*/ 33 h 67"/>
                  <a:gd name="T10" fmla="*/ 4 w 13"/>
                  <a:gd name="T11" fmla="*/ 33 h 6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67">
                    <a:moveTo>
                      <a:pt x="7" y="67"/>
                    </a:moveTo>
                    <a:lnTo>
                      <a:pt x="13" y="67"/>
                    </a:lnTo>
                    <a:lnTo>
                      <a:pt x="13" y="0"/>
                    </a:lnTo>
                    <a:lnTo>
                      <a:pt x="0" y="0"/>
                    </a:lnTo>
                    <a:lnTo>
                      <a:pt x="0" y="67"/>
                    </a:lnTo>
                    <a:lnTo>
                      <a:pt x="7"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53" name="Freeform 459"/>
              <p:cNvSpPr>
                <a:spLocks/>
              </p:cNvSpPr>
              <p:nvPr/>
            </p:nvSpPr>
            <p:spPr bwMode="auto">
              <a:xfrm>
                <a:off x="2672" y="3209"/>
                <a:ext cx="7" cy="4"/>
              </a:xfrm>
              <a:custGeom>
                <a:avLst/>
                <a:gdLst>
                  <a:gd name="T0" fmla="*/ 0 w 13"/>
                  <a:gd name="T1" fmla="*/ 0 h 8"/>
                  <a:gd name="T2" fmla="*/ 1 w 13"/>
                  <a:gd name="T3" fmla="*/ 3 h 8"/>
                  <a:gd name="T4" fmla="*/ 4 w 13"/>
                  <a:gd name="T5" fmla="*/ 4 h 8"/>
                  <a:gd name="T6" fmla="*/ 6 w 13"/>
                  <a:gd name="T7" fmla="*/ 3 h 8"/>
                  <a:gd name="T8" fmla="*/ 7 w 13"/>
                  <a:gd name="T9" fmla="*/ 0 h 8"/>
                  <a:gd name="T10" fmla="*/ 0 w 1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8">
                    <a:moveTo>
                      <a:pt x="0" y="0"/>
                    </a:moveTo>
                    <a:lnTo>
                      <a:pt x="2" y="6"/>
                    </a:lnTo>
                    <a:lnTo>
                      <a:pt x="7" y="8"/>
                    </a:lnTo>
                    <a:lnTo>
                      <a:pt x="12" y="6"/>
                    </a:lnTo>
                    <a:lnTo>
                      <a:pt x="1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54" name="Freeform 460"/>
              <p:cNvSpPr>
                <a:spLocks/>
              </p:cNvSpPr>
              <p:nvPr/>
            </p:nvSpPr>
            <p:spPr bwMode="auto">
              <a:xfrm>
                <a:off x="2673" y="2722"/>
                <a:ext cx="550" cy="3"/>
              </a:xfrm>
              <a:custGeom>
                <a:avLst/>
                <a:gdLst>
                  <a:gd name="T0" fmla="*/ 550 w 1099"/>
                  <a:gd name="T1" fmla="*/ 0 h 8"/>
                  <a:gd name="T2" fmla="*/ 547 w 1099"/>
                  <a:gd name="T3" fmla="*/ 2 h 8"/>
                  <a:gd name="T4" fmla="*/ 544 w 1099"/>
                  <a:gd name="T5" fmla="*/ 2 h 8"/>
                  <a:gd name="T6" fmla="*/ 541 w 1099"/>
                  <a:gd name="T7" fmla="*/ 3 h 8"/>
                  <a:gd name="T8" fmla="*/ 537 w 1099"/>
                  <a:gd name="T9" fmla="*/ 3 h 8"/>
                  <a:gd name="T10" fmla="*/ 519 w 1099"/>
                  <a:gd name="T11" fmla="*/ 3 h 8"/>
                  <a:gd name="T12" fmla="*/ 502 w 1099"/>
                  <a:gd name="T13" fmla="*/ 3 h 8"/>
                  <a:gd name="T14" fmla="*/ 484 w 1099"/>
                  <a:gd name="T15" fmla="*/ 3 h 8"/>
                  <a:gd name="T16" fmla="*/ 467 w 1099"/>
                  <a:gd name="T17" fmla="*/ 3 h 8"/>
                  <a:gd name="T18" fmla="*/ 449 w 1099"/>
                  <a:gd name="T19" fmla="*/ 3 h 8"/>
                  <a:gd name="T20" fmla="*/ 430 w 1099"/>
                  <a:gd name="T21" fmla="*/ 3 h 8"/>
                  <a:gd name="T22" fmla="*/ 414 w 1099"/>
                  <a:gd name="T23" fmla="*/ 3 h 8"/>
                  <a:gd name="T24" fmla="*/ 395 w 1099"/>
                  <a:gd name="T25" fmla="*/ 3 h 8"/>
                  <a:gd name="T26" fmla="*/ 379 w 1099"/>
                  <a:gd name="T27" fmla="*/ 3 h 8"/>
                  <a:gd name="T28" fmla="*/ 360 w 1099"/>
                  <a:gd name="T29" fmla="*/ 3 h 8"/>
                  <a:gd name="T30" fmla="*/ 342 w 1099"/>
                  <a:gd name="T31" fmla="*/ 3 h 8"/>
                  <a:gd name="T32" fmla="*/ 325 w 1099"/>
                  <a:gd name="T33" fmla="*/ 3 h 8"/>
                  <a:gd name="T34" fmla="*/ 307 w 1099"/>
                  <a:gd name="T35" fmla="*/ 3 h 8"/>
                  <a:gd name="T36" fmla="*/ 288 w 1099"/>
                  <a:gd name="T37" fmla="*/ 3 h 8"/>
                  <a:gd name="T38" fmla="*/ 272 w 1099"/>
                  <a:gd name="T39" fmla="*/ 3 h 8"/>
                  <a:gd name="T40" fmla="*/ 253 w 1099"/>
                  <a:gd name="T41" fmla="*/ 3 h 8"/>
                  <a:gd name="T42" fmla="*/ 237 w 1099"/>
                  <a:gd name="T43" fmla="*/ 3 h 8"/>
                  <a:gd name="T44" fmla="*/ 218 w 1099"/>
                  <a:gd name="T45" fmla="*/ 3 h 8"/>
                  <a:gd name="T46" fmla="*/ 200 w 1099"/>
                  <a:gd name="T47" fmla="*/ 3 h 8"/>
                  <a:gd name="T48" fmla="*/ 183 w 1099"/>
                  <a:gd name="T49" fmla="*/ 3 h 8"/>
                  <a:gd name="T50" fmla="*/ 165 w 1099"/>
                  <a:gd name="T51" fmla="*/ 3 h 8"/>
                  <a:gd name="T52" fmla="*/ 148 w 1099"/>
                  <a:gd name="T53" fmla="*/ 3 h 8"/>
                  <a:gd name="T54" fmla="*/ 130 w 1099"/>
                  <a:gd name="T55" fmla="*/ 3 h 8"/>
                  <a:gd name="T56" fmla="*/ 111 w 1099"/>
                  <a:gd name="T57" fmla="*/ 3 h 8"/>
                  <a:gd name="T58" fmla="*/ 94 w 1099"/>
                  <a:gd name="T59" fmla="*/ 3 h 8"/>
                  <a:gd name="T60" fmla="*/ 76 w 1099"/>
                  <a:gd name="T61" fmla="*/ 3 h 8"/>
                  <a:gd name="T62" fmla="*/ 59 w 1099"/>
                  <a:gd name="T63" fmla="*/ 3 h 8"/>
                  <a:gd name="T64" fmla="*/ 41 w 1099"/>
                  <a:gd name="T65" fmla="*/ 3 h 8"/>
                  <a:gd name="T66" fmla="*/ 23 w 1099"/>
                  <a:gd name="T67" fmla="*/ 3 h 8"/>
                  <a:gd name="T68" fmla="*/ 3 w 1099"/>
                  <a:gd name="T69" fmla="*/ 3 h 8"/>
                  <a:gd name="T70" fmla="*/ 0 w 1099"/>
                  <a:gd name="T71" fmla="*/ 0 h 8"/>
                  <a:gd name="T72" fmla="*/ 550 w 1099"/>
                  <a:gd name="T73" fmla="*/ 0 h 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099" h="8">
                    <a:moveTo>
                      <a:pt x="1099" y="0"/>
                    </a:moveTo>
                    <a:lnTo>
                      <a:pt x="1094" y="4"/>
                    </a:lnTo>
                    <a:lnTo>
                      <a:pt x="1088" y="4"/>
                    </a:lnTo>
                    <a:lnTo>
                      <a:pt x="1081" y="8"/>
                    </a:lnTo>
                    <a:lnTo>
                      <a:pt x="1074" y="8"/>
                    </a:lnTo>
                    <a:lnTo>
                      <a:pt x="1037" y="8"/>
                    </a:lnTo>
                    <a:lnTo>
                      <a:pt x="1004" y="8"/>
                    </a:lnTo>
                    <a:lnTo>
                      <a:pt x="967" y="8"/>
                    </a:lnTo>
                    <a:lnTo>
                      <a:pt x="934" y="8"/>
                    </a:lnTo>
                    <a:lnTo>
                      <a:pt x="897" y="8"/>
                    </a:lnTo>
                    <a:lnTo>
                      <a:pt x="860" y="8"/>
                    </a:lnTo>
                    <a:lnTo>
                      <a:pt x="827" y="8"/>
                    </a:lnTo>
                    <a:lnTo>
                      <a:pt x="790" y="8"/>
                    </a:lnTo>
                    <a:lnTo>
                      <a:pt x="757" y="8"/>
                    </a:lnTo>
                    <a:lnTo>
                      <a:pt x="720" y="8"/>
                    </a:lnTo>
                    <a:lnTo>
                      <a:pt x="683" y="8"/>
                    </a:lnTo>
                    <a:lnTo>
                      <a:pt x="650" y="8"/>
                    </a:lnTo>
                    <a:lnTo>
                      <a:pt x="613" y="8"/>
                    </a:lnTo>
                    <a:lnTo>
                      <a:pt x="576" y="8"/>
                    </a:lnTo>
                    <a:lnTo>
                      <a:pt x="543" y="8"/>
                    </a:lnTo>
                    <a:lnTo>
                      <a:pt x="506" y="8"/>
                    </a:lnTo>
                    <a:lnTo>
                      <a:pt x="473" y="8"/>
                    </a:lnTo>
                    <a:lnTo>
                      <a:pt x="436" y="8"/>
                    </a:lnTo>
                    <a:lnTo>
                      <a:pt x="399" y="8"/>
                    </a:lnTo>
                    <a:lnTo>
                      <a:pt x="366" y="8"/>
                    </a:lnTo>
                    <a:lnTo>
                      <a:pt x="329" y="8"/>
                    </a:lnTo>
                    <a:lnTo>
                      <a:pt x="295" y="8"/>
                    </a:lnTo>
                    <a:lnTo>
                      <a:pt x="259" y="8"/>
                    </a:lnTo>
                    <a:lnTo>
                      <a:pt x="222" y="8"/>
                    </a:lnTo>
                    <a:lnTo>
                      <a:pt x="188" y="8"/>
                    </a:lnTo>
                    <a:lnTo>
                      <a:pt x="152" y="8"/>
                    </a:lnTo>
                    <a:lnTo>
                      <a:pt x="118" y="8"/>
                    </a:lnTo>
                    <a:lnTo>
                      <a:pt x="82" y="8"/>
                    </a:lnTo>
                    <a:lnTo>
                      <a:pt x="45" y="8"/>
                    </a:lnTo>
                    <a:lnTo>
                      <a:pt x="5" y="8"/>
                    </a:lnTo>
                    <a:lnTo>
                      <a:pt x="0" y="0"/>
                    </a:lnTo>
                    <a:lnTo>
                      <a:pt x="1099"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55" name="Freeform 461"/>
              <p:cNvSpPr>
                <a:spLocks/>
              </p:cNvSpPr>
              <p:nvPr/>
            </p:nvSpPr>
            <p:spPr bwMode="auto">
              <a:xfrm>
                <a:off x="2669" y="2717"/>
                <a:ext cx="560" cy="8"/>
              </a:xfrm>
              <a:custGeom>
                <a:avLst/>
                <a:gdLst>
                  <a:gd name="T0" fmla="*/ 559 w 1122"/>
                  <a:gd name="T1" fmla="*/ 1 h 17"/>
                  <a:gd name="T2" fmla="*/ 556 w 1122"/>
                  <a:gd name="T3" fmla="*/ 3 h 17"/>
                  <a:gd name="T4" fmla="*/ 554 w 1122"/>
                  <a:gd name="T5" fmla="*/ 4 h 17"/>
                  <a:gd name="T6" fmla="*/ 551 w 1122"/>
                  <a:gd name="T7" fmla="*/ 6 h 17"/>
                  <a:gd name="T8" fmla="*/ 548 w 1122"/>
                  <a:gd name="T9" fmla="*/ 6 h 17"/>
                  <a:gd name="T10" fmla="*/ 544 w 1122"/>
                  <a:gd name="T11" fmla="*/ 8 h 17"/>
                  <a:gd name="T12" fmla="*/ 541 w 1122"/>
                  <a:gd name="T13" fmla="*/ 8 h 17"/>
                  <a:gd name="T14" fmla="*/ 522 w 1122"/>
                  <a:gd name="T15" fmla="*/ 8 h 17"/>
                  <a:gd name="T16" fmla="*/ 506 w 1122"/>
                  <a:gd name="T17" fmla="*/ 8 h 17"/>
                  <a:gd name="T18" fmla="*/ 487 w 1122"/>
                  <a:gd name="T19" fmla="*/ 8 h 17"/>
                  <a:gd name="T20" fmla="*/ 471 w 1122"/>
                  <a:gd name="T21" fmla="*/ 8 h 17"/>
                  <a:gd name="T22" fmla="*/ 452 w 1122"/>
                  <a:gd name="T23" fmla="*/ 8 h 17"/>
                  <a:gd name="T24" fmla="*/ 434 w 1122"/>
                  <a:gd name="T25" fmla="*/ 8 h 17"/>
                  <a:gd name="T26" fmla="*/ 417 w 1122"/>
                  <a:gd name="T27" fmla="*/ 8 h 17"/>
                  <a:gd name="T28" fmla="*/ 399 w 1122"/>
                  <a:gd name="T29" fmla="*/ 8 h 17"/>
                  <a:gd name="T30" fmla="*/ 382 w 1122"/>
                  <a:gd name="T31" fmla="*/ 8 h 17"/>
                  <a:gd name="T32" fmla="*/ 364 w 1122"/>
                  <a:gd name="T33" fmla="*/ 8 h 17"/>
                  <a:gd name="T34" fmla="*/ 345 w 1122"/>
                  <a:gd name="T35" fmla="*/ 8 h 17"/>
                  <a:gd name="T36" fmla="*/ 329 w 1122"/>
                  <a:gd name="T37" fmla="*/ 8 h 17"/>
                  <a:gd name="T38" fmla="*/ 310 w 1122"/>
                  <a:gd name="T39" fmla="*/ 8 h 17"/>
                  <a:gd name="T40" fmla="*/ 292 w 1122"/>
                  <a:gd name="T41" fmla="*/ 8 h 17"/>
                  <a:gd name="T42" fmla="*/ 276 w 1122"/>
                  <a:gd name="T43" fmla="*/ 8 h 17"/>
                  <a:gd name="T44" fmla="*/ 257 w 1122"/>
                  <a:gd name="T45" fmla="*/ 8 h 17"/>
                  <a:gd name="T46" fmla="*/ 241 w 1122"/>
                  <a:gd name="T47" fmla="*/ 8 h 17"/>
                  <a:gd name="T48" fmla="*/ 222 w 1122"/>
                  <a:gd name="T49" fmla="*/ 8 h 17"/>
                  <a:gd name="T50" fmla="*/ 204 w 1122"/>
                  <a:gd name="T51" fmla="*/ 8 h 17"/>
                  <a:gd name="T52" fmla="*/ 187 w 1122"/>
                  <a:gd name="T53" fmla="*/ 8 h 17"/>
                  <a:gd name="T54" fmla="*/ 169 w 1122"/>
                  <a:gd name="T55" fmla="*/ 8 h 17"/>
                  <a:gd name="T56" fmla="*/ 152 w 1122"/>
                  <a:gd name="T57" fmla="*/ 8 h 17"/>
                  <a:gd name="T58" fmla="*/ 134 w 1122"/>
                  <a:gd name="T59" fmla="*/ 8 h 17"/>
                  <a:gd name="T60" fmla="*/ 115 w 1122"/>
                  <a:gd name="T61" fmla="*/ 8 h 17"/>
                  <a:gd name="T62" fmla="*/ 98 w 1122"/>
                  <a:gd name="T63" fmla="*/ 8 h 17"/>
                  <a:gd name="T64" fmla="*/ 80 w 1122"/>
                  <a:gd name="T65" fmla="*/ 8 h 17"/>
                  <a:gd name="T66" fmla="*/ 63 w 1122"/>
                  <a:gd name="T67" fmla="*/ 8 h 17"/>
                  <a:gd name="T68" fmla="*/ 45 w 1122"/>
                  <a:gd name="T69" fmla="*/ 8 h 17"/>
                  <a:gd name="T70" fmla="*/ 27 w 1122"/>
                  <a:gd name="T71" fmla="*/ 8 h 17"/>
                  <a:gd name="T72" fmla="*/ 7 w 1122"/>
                  <a:gd name="T73" fmla="*/ 8 h 17"/>
                  <a:gd name="T74" fmla="*/ 0 w 1122"/>
                  <a:gd name="T75" fmla="*/ 0 h 17"/>
                  <a:gd name="T76" fmla="*/ 560 w 1122"/>
                  <a:gd name="T77" fmla="*/ 0 h 17"/>
                  <a:gd name="T78" fmla="*/ 559 w 1122"/>
                  <a:gd name="T79" fmla="*/ 1 h 1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22" h="17">
                    <a:moveTo>
                      <a:pt x="1120" y="2"/>
                    </a:moveTo>
                    <a:lnTo>
                      <a:pt x="1113" y="6"/>
                    </a:lnTo>
                    <a:lnTo>
                      <a:pt x="1110" y="9"/>
                    </a:lnTo>
                    <a:lnTo>
                      <a:pt x="1103" y="13"/>
                    </a:lnTo>
                    <a:lnTo>
                      <a:pt x="1097" y="13"/>
                    </a:lnTo>
                    <a:lnTo>
                      <a:pt x="1090" y="17"/>
                    </a:lnTo>
                    <a:lnTo>
                      <a:pt x="1083" y="17"/>
                    </a:lnTo>
                    <a:lnTo>
                      <a:pt x="1046" y="17"/>
                    </a:lnTo>
                    <a:lnTo>
                      <a:pt x="1013" y="17"/>
                    </a:lnTo>
                    <a:lnTo>
                      <a:pt x="976" y="17"/>
                    </a:lnTo>
                    <a:lnTo>
                      <a:pt x="943" y="17"/>
                    </a:lnTo>
                    <a:lnTo>
                      <a:pt x="906" y="17"/>
                    </a:lnTo>
                    <a:lnTo>
                      <a:pt x="869" y="17"/>
                    </a:lnTo>
                    <a:lnTo>
                      <a:pt x="836" y="17"/>
                    </a:lnTo>
                    <a:lnTo>
                      <a:pt x="799" y="17"/>
                    </a:lnTo>
                    <a:lnTo>
                      <a:pt x="766" y="17"/>
                    </a:lnTo>
                    <a:lnTo>
                      <a:pt x="729" y="17"/>
                    </a:lnTo>
                    <a:lnTo>
                      <a:pt x="692" y="17"/>
                    </a:lnTo>
                    <a:lnTo>
                      <a:pt x="659" y="17"/>
                    </a:lnTo>
                    <a:lnTo>
                      <a:pt x="622" y="17"/>
                    </a:lnTo>
                    <a:lnTo>
                      <a:pt x="585" y="17"/>
                    </a:lnTo>
                    <a:lnTo>
                      <a:pt x="552" y="17"/>
                    </a:lnTo>
                    <a:lnTo>
                      <a:pt x="515" y="17"/>
                    </a:lnTo>
                    <a:lnTo>
                      <a:pt x="482" y="17"/>
                    </a:lnTo>
                    <a:lnTo>
                      <a:pt x="445" y="17"/>
                    </a:lnTo>
                    <a:lnTo>
                      <a:pt x="408" y="17"/>
                    </a:lnTo>
                    <a:lnTo>
                      <a:pt x="375" y="17"/>
                    </a:lnTo>
                    <a:lnTo>
                      <a:pt x="338" y="17"/>
                    </a:lnTo>
                    <a:lnTo>
                      <a:pt x="304" y="17"/>
                    </a:lnTo>
                    <a:lnTo>
                      <a:pt x="268" y="17"/>
                    </a:lnTo>
                    <a:lnTo>
                      <a:pt x="231" y="17"/>
                    </a:lnTo>
                    <a:lnTo>
                      <a:pt x="197" y="17"/>
                    </a:lnTo>
                    <a:lnTo>
                      <a:pt x="161" y="17"/>
                    </a:lnTo>
                    <a:lnTo>
                      <a:pt x="127" y="17"/>
                    </a:lnTo>
                    <a:lnTo>
                      <a:pt x="91" y="17"/>
                    </a:lnTo>
                    <a:lnTo>
                      <a:pt x="54" y="17"/>
                    </a:lnTo>
                    <a:lnTo>
                      <a:pt x="14" y="17"/>
                    </a:lnTo>
                    <a:lnTo>
                      <a:pt x="0" y="0"/>
                    </a:lnTo>
                    <a:lnTo>
                      <a:pt x="1122" y="0"/>
                    </a:lnTo>
                    <a:lnTo>
                      <a:pt x="1120" y="2"/>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56" name="Freeform 462"/>
              <p:cNvSpPr>
                <a:spLocks/>
              </p:cNvSpPr>
              <p:nvPr/>
            </p:nvSpPr>
            <p:spPr bwMode="auto">
              <a:xfrm>
                <a:off x="2664" y="2713"/>
                <a:ext cx="570" cy="9"/>
              </a:xfrm>
              <a:custGeom>
                <a:avLst/>
                <a:gdLst>
                  <a:gd name="T0" fmla="*/ 570 w 1140"/>
                  <a:gd name="T1" fmla="*/ 0 h 18"/>
                  <a:gd name="T2" fmla="*/ 569 w 1140"/>
                  <a:gd name="T3" fmla="*/ 2 h 18"/>
                  <a:gd name="T4" fmla="*/ 568 w 1140"/>
                  <a:gd name="T5" fmla="*/ 4 h 18"/>
                  <a:gd name="T6" fmla="*/ 564 w 1140"/>
                  <a:gd name="T7" fmla="*/ 6 h 18"/>
                  <a:gd name="T8" fmla="*/ 561 w 1140"/>
                  <a:gd name="T9" fmla="*/ 8 h 18"/>
                  <a:gd name="T10" fmla="*/ 559 w 1140"/>
                  <a:gd name="T11" fmla="*/ 9 h 18"/>
                  <a:gd name="T12" fmla="*/ 558 w 1140"/>
                  <a:gd name="T13" fmla="*/ 9 h 18"/>
                  <a:gd name="T14" fmla="*/ 9 w 1140"/>
                  <a:gd name="T15" fmla="*/ 9 h 18"/>
                  <a:gd name="T16" fmla="*/ 0 w 1140"/>
                  <a:gd name="T17" fmla="*/ 0 h 18"/>
                  <a:gd name="T18" fmla="*/ 570 w 1140"/>
                  <a:gd name="T19" fmla="*/ 0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40" h="18">
                    <a:moveTo>
                      <a:pt x="1140" y="0"/>
                    </a:moveTo>
                    <a:lnTo>
                      <a:pt x="1138" y="4"/>
                    </a:lnTo>
                    <a:lnTo>
                      <a:pt x="1135" y="8"/>
                    </a:lnTo>
                    <a:lnTo>
                      <a:pt x="1128" y="11"/>
                    </a:lnTo>
                    <a:lnTo>
                      <a:pt x="1121" y="15"/>
                    </a:lnTo>
                    <a:lnTo>
                      <a:pt x="1118" y="18"/>
                    </a:lnTo>
                    <a:lnTo>
                      <a:pt x="1116" y="18"/>
                    </a:lnTo>
                    <a:lnTo>
                      <a:pt x="17" y="18"/>
                    </a:lnTo>
                    <a:lnTo>
                      <a:pt x="0" y="0"/>
                    </a:lnTo>
                    <a:lnTo>
                      <a:pt x="1140"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57" name="Freeform 463"/>
              <p:cNvSpPr>
                <a:spLocks/>
              </p:cNvSpPr>
              <p:nvPr/>
            </p:nvSpPr>
            <p:spPr bwMode="auto">
              <a:xfrm>
                <a:off x="2660" y="2708"/>
                <a:ext cx="578" cy="9"/>
              </a:xfrm>
              <a:custGeom>
                <a:avLst/>
                <a:gdLst>
                  <a:gd name="T0" fmla="*/ 577 w 1154"/>
                  <a:gd name="T1" fmla="*/ 1 h 18"/>
                  <a:gd name="T2" fmla="*/ 575 w 1154"/>
                  <a:gd name="T3" fmla="*/ 3 h 18"/>
                  <a:gd name="T4" fmla="*/ 574 w 1154"/>
                  <a:gd name="T5" fmla="*/ 7 h 18"/>
                  <a:gd name="T6" fmla="*/ 572 w 1154"/>
                  <a:gd name="T7" fmla="*/ 9 h 18"/>
                  <a:gd name="T8" fmla="*/ 570 w 1154"/>
                  <a:gd name="T9" fmla="*/ 9 h 18"/>
                  <a:gd name="T10" fmla="*/ 8 w 1154"/>
                  <a:gd name="T11" fmla="*/ 9 h 18"/>
                  <a:gd name="T12" fmla="*/ 0 w 1154"/>
                  <a:gd name="T13" fmla="*/ 0 h 18"/>
                  <a:gd name="T14" fmla="*/ 578 w 1154"/>
                  <a:gd name="T15" fmla="*/ 0 h 18"/>
                  <a:gd name="T16" fmla="*/ 577 w 1154"/>
                  <a:gd name="T17" fmla="*/ 1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54" h="18">
                    <a:moveTo>
                      <a:pt x="1153" y="2"/>
                    </a:moveTo>
                    <a:lnTo>
                      <a:pt x="1149" y="6"/>
                    </a:lnTo>
                    <a:lnTo>
                      <a:pt x="1146" y="13"/>
                    </a:lnTo>
                    <a:lnTo>
                      <a:pt x="1143" y="17"/>
                    </a:lnTo>
                    <a:lnTo>
                      <a:pt x="1138" y="18"/>
                    </a:lnTo>
                    <a:lnTo>
                      <a:pt x="16" y="18"/>
                    </a:lnTo>
                    <a:lnTo>
                      <a:pt x="0" y="0"/>
                    </a:lnTo>
                    <a:lnTo>
                      <a:pt x="1154" y="0"/>
                    </a:lnTo>
                    <a:lnTo>
                      <a:pt x="1153" y="2"/>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58" name="Freeform 464"/>
              <p:cNvSpPr>
                <a:spLocks/>
              </p:cNvSpPr>
              <p:nvPr/>
            </p:nvSpPr>
            <p:spPr bwMode="auto">
              <a:xfrm>
                <a:off x="2656" y="2704"/>
                <a:ext cx="583" cy="9"/>
              </a:xfrm>
              <a:custGeom>
                <a:avLst/>
                <a:gdLst>
                  <a:gd name="T0" fmla="*/ 583 w 1167"/>
                  <a:gd name="T1" fmla="*/ 0 h 18"/>
                  <a:gd name="T2" fmla="*/ 582 w 1167"/>
                  <a:gd name="T3" fmla="*/ 2 h 18"/>
                  <a:gd name="T4" fmla="*/ 581 w 1167"/>
                  <a:gd name="T5" fmla="*/ 6 h 18"/>
                  <a:gd name="T6" fmla="*/ 579 w 1167"/>
                  <a:gd name="T7" fmla="*/ 8 h 18"/>
                  <a:gd name="T8" fmla="*/ 578 w 1167"/>
                  <a:gd name="T9" fmla="*/ 9 h 18"/>
                  <a:gd name="T10" fmla="*/ 8 w 1167"/>
                  <a:gd name="T11" fmla="*/ 9 h 18"/>
                  <a:gd name="T12" fmla="*/ 0 w 1167"/>
                  <a:gd name="T13" fmla="*/ 0 h 18"/>
                  <a:gd name="T14" fmla="*/ 583 w 1167"/>
                  <a:gd name="T15" fmla="*/ 0 h 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67" h="18">
                    <a:moveTo>
                      <a:pt x="1167" y="0"/>
                    </a:moveTo>
                    <a:lnTo>
                      <a:pt x="1165" y="4"/>
                    </a:lnTo>
                    <a:lnTo>
                      <a:pt x="1162" y="11"/>
                    </a:lnTo>
                    <a:lnTo>
                      <a:pt x="1158" y="15"/>
                    </a:lnTo>
                    <a:lnTo>
                      <a:pt x="1157" y="18"/>
                    </a:lnTo>
                    <a:lnTo>
                      <a:pt x="17" y="18"/>
                    </a:lnTo>
                    <a:lnTo>
                      <a:pt x="0" y="0"/>
                    </a:lnTo>
                    <a:lnTo>
                      <a:pt x="1167"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59" name="Freeform 465"/>
              <p:cNvSpPr>
                <a:spLocks/>
              </p:cNvSpPr>
              <p:nvPr/>
            </p:nvSpPr>
            <p:spPr bwMode="auto">
              <a:xfrm>
                <a:off x="2652" y="2699"/>
                <a:ext cx="590" cy="9"/>
              </a:xfrm>
              <a:custGeom>
                <a:avLst/>
                <a:gdLst>
                  <a:gd name="T0" fmla="*/ 590 w 1180"/>
                  <a:gd name="T1" fmla="*/ 1 h 18"/>
                  <a:gd name="T2" fmla="*/ 588 w 1180"/>
                  <a:gd name="T3" fmla="*/ 3 h 18"/>
                  <a:gd name="T4" fmla="*/ 587 w 1180"/>
                  <a:gd name="T5" fmla="*/ 7 h 18"/>
                  <a:gd name="T6" fmla="*/ 586 w 1180"/>
                  <a:gd name="T7" fmla="*/ 9 h 18"/>
                  <a:gd name="T8" fmla="*/ 9 w 1180"/>
                  <a:gd name="T9" fmla="*/ 9 h 18"/>
                  <a:gd name="T10" fmla="*/ 0 w 1180"/>
                  <a:gd name="T11" fmla="*/ 0 h 18"/>
                  <a:gd name="T12" fmla="*/ 590 w 1180"/>
                  <a:gd name="T13" fmla="*/ 0 h 18"/>
                  <a:gd name="T14" fmla="*/ 590 w 1180"/>
                  <a:gd name="T15" fmla="*/ 1 h 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80" h="18">
                    <a:moveTo>
                      <a:pt x="1180" y="2"/>
                    </a:moveTo>
                    <a:lnTo>
                      <a:pt x="1176" y="6"/>
                    </a:lnTo>
                    <a:lnTo>
                      <a:pt x="1173" y="13"/>
                    </a:lnTo>
                    <a:lnTo>
                      <a:pt x="1171" y="18"/>
                    </a:lnTo>
                    <a:lnTo>
                      <a:pt x="17" y="18"/>
                    </a:lnTo>
                    <a:lnTo>
                      <a:pt x="0" y="0"/>
                    </a:lnTo>
                    <a:lnTo>
                      <a:pt x="1180" y="0"/>
                    </a:lnTo>
                    <a:lnTo>
                      <a:pt x="1180" y="2"/>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60" name="Freeform 466"/>
              <p:cNvSpPr>
                <a:spLocks/>
              </p:cNvSpPr>
              <p:nvPr/>
            </p:nvSpPr>
            <p:spPr bwMode="auto">
              <a:xfrm>
                <a:off x="2648" y="2695"/>
                <a:ext cx="595" cy="9"/>
              </a:xfrm>
              <a:custGeom>
                <a:avLst/>
                <a:gdLst>
                  <a:gd name="T0" fmla="*/ 595 w 1189"/>
                  <a:gd name="T1" fmla="*/ 0 h 18"/>
                  <a:gd name="T2" fmla="*/ 594 w 1189"/>
                  <a:gd name="T3" fmla="*/ 2 h 18"/>
                  <a:gd name="T4" fmla="*/ 594 w 1189"/>
                  <a:gd name="T5" fmla="*/ 6 h 18"/>
                  <a:gd name="T6" fmla="*/ 592 w 1189"/>
                  <a:gd name="T7" fmla="*/ 8 h 18"/>
                  <a:gd name="T8" fmla="*/ 592 w 1189"/>
                  <a:gd name="T9" fmla="*/ 9 h 18"/>
                  <a:gd name="T10" fmla="*/ 8 w 1189"/>
                  <a:gd name="T11" fmla="*/ 9 h 18"/>
                  <a:gd name="T12" fmla="*/ 0 w 1189"/>
                  <a:gd name="T13" fmla="*/ 0 h 18"/>
                  <a:gd name="T14" fmla="*/ 595 w 1189"/>
                  <a:gd name="T15" fmla="*/ 0 h 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89" h="18">
                    <a:moveTo>
                      <a:pt x="1189" y="0"/>
                    </a:moveTo>
                    <a:lnTo>
                      <a:pt x="1188" y="4"/>
                    </a:lnTo>
                    <a:lnTo>
                      <a:pt x="1188" y="11"/>
                    </a:lnTo>
                    <a:lnTo>
                      <a:pt x="1184" y="15"/>
                    </a:lnTo>
                    <a:lnTo>
                      <a:pt x="1183" y="18"/>
                    </a:lnTo>
                    <a:lnTo>
                      <a:pt x="16" y="18"/>
                    </a:lnTo>
                    <a:lnTo>
                      <a:pt x="0" y="0"/>
                    </a:lnTo>
                    <a:lnTo>
                      <a:pt x="1189"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61" name="Freeform 467"/>
              <p:cNvSpPr>
                <a:spLocks/>
              </p:cNvSpPr>
              <p:nvPr/>
            </p:nvSpPr>
            <p:spPr bwMode="auto">
              <a:xfrm>
                <a:off x="2644" y="2690"/>
                <a:ext cx="600" cy="9"/>
              </a:xfrm>
              <a:custGeom>
                <a:avLst/>
                <a:gdLst>
                  <a:gd name="T0" fmla="*/ 600 w 1200"/>
                  <a:gd name="T1" fmla="*/ 0 h 18"/>
                  <a:gd name="T2" fmla="*/ 600 w 1200"/>
                  <a:gd name="T3" fmla="*/ 3 h 18"/>
                  <a:gd name="T4" fmla="*/ 599 w 1200"/>
                  <a:gd name="T5" fmla="*/ 7 h 18"/>
                  <a:gd name="T6" fmla="*/ 599 w 1200"/>
                  <a:gd name="T7" fmla="*/ 9 h 18"/>
                  <a:gd name="T8" fmla="*/ 9 w 1200"/>
                  <a:gd name="T9" fmla="*/ 9 h 18"/>
                  <a:gd name="T10" fmla="*/ 0 w 1200"/>
                  <a:gd name="T11" fmla="*/ 0 h 18"/>
                  <a:gd name="T12" fmla="*/ 600 w 1200"/>
                  <a:gd name="T13" fmla="*/ 0 h 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00" h="18">
                    <a:moveTo>
                      <a:pt x="1200" y="0"/>
                    </a:moveTo>
                    <a:lnTo>
                      <a:pt x="1200" y="6"/>
                    </a:lnTo>
                    <a:lnTo>
                      <a:pt x="1197" y="13"/>
                    </a:lnTo>
                    <a:lnTo>
                      <a:pt x="1197" y="18"/>
                    </a:lnTo>
                    <a:lnTo>
                      <a:pt x="17" y="18"/>
                    </a:lnTo>
                    <a:lnTo>
                      <a:pt x="0" y="0"/>
                    </a:lnTo>
                    <a:lnTo>
                      <a:pt x="1200"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62" name="Freeform 468"/>
              <p:cNvSpPr>
                <a:spLocks/>
              </p:cNvSpPr>
              <p:nvPr/>
            </p:nvSpPr>
            <p:spPr bwMode="auto">
              <a:xfrm>
                <a:off x="2642" y="2686"/>
                <a:ext cx="602" cy="9"/>
              </a:xfrm>
              <a:custGeom>
                <a:avLst/>
                <a:gdLst>
                  <a:gd name="T0" fmla="*/ 0 w 1203"/>
                  <a:gd name="T1" fmla="*/ 0 h 18"/>
                  <a:gd name="T2" fmla="*/ 0 w 1203"/>
                  <a:gd name="T3" fmla="*/ 4 h 18"/>
                  <a:gd name="T4" fmla="*/ 6 w 1203"/>
                  <a:gd name="T5" fmla="*/ 9 h 18"/>
                  <a:gd name="T6" fmla="*/ 601 w 1203"/>
                  <a:gd name="T7" fmla="*/ 9 h 18"/>
                  <a:gd name="T8" fmla="*/ 602 w 1203"/>
                  <a:gd name="T9" fmla="*/ 8 h 18"/>
                  <a:gd name="T10" fmla="*/ 602 w 1203"/>
                  <a:gd name="T11" fmla="*/ 4 h 18"/>
                  <a:gd name="T12" fmla="*/ 568 w 1203"/>
                  <a:gd name="T13" fmla="*/ 4 h 18"/>
                  <a:gd name="T14" fmla="*/ 566 w 1203"/>
                  <a:gd name="T15" fmla="*/ 0 h 18"/>
                  <a:gd name="T16" fmla="*/ 0 w 1203"/>
                  <a:gd name="T17" fmla="*/ 0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03" h="18">
                    <a:moveTo>
                      <a:pt x="0" y="0"/>
                    </a:moveTo>
                    <a:lnTo>
                      <a:pt x="0" y="7"/>
                    </a:lnTo>
                    <a:lnTo>
                      <a:pt x="12" y="18"/>
                    </a:lnTo>
                    <a:lnTo>
                      <a:pt x="1201" y="18"/>
                    </a:lnTo>
                    <a:lnTo>
                      <a:pt x="1203" y="15"/>
                    </a:lnTo>
                    <a:lnTo>
                      <a:pt x="1203" y="7"/>
                    </a:lnTo>
                    <a:lnTo>
                      <a:pt x="1136" y="7"/>
                    </a:lnTo>
                    <a:lnTo>
                      <a:pt x="1131" y="0"/>
                    </a:lnTo>
                    <a:lnTo>
                      <a:pt x="0"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63" name="Freeform 469"/>
              <p:cNvSpPr>
                <a:spLocks/>
              </p:cNvSpPr>
              <p:nvPr/>
            </p:nvSpPr>
            <p:spPr bwMode="auto">
              <a:xfrm>
                <a:off x="2642" y="2681"/>
                <a:ext cx="602" cy="9"/>
              </a:xfrm>
              <a:custGeom>
                <a:avLst/>
                <a:gdLst>
                  <a:gd name="T0" fmla="*/ 0 w 1203"/>
                  <a:gd name="T1" fmla="*/ 0 h 18"/>
                  <a:gd name="T2" fmla="*/ 0 w 1203"/>
                  <a:gd name="T3" fmla="*/ 8 h 18"/>
                  <a:gd name="T4" fmla="*/ 2 w 1203"/>
                  <a:gd name="T5" fmla="*/ 9 h 18"/>
                  <a:gd name="T6" fmla="*/ 602 w 1203"/>
                  <a:gd name="T7" fmla="*/ 9 h 18"/>
                  <a:gd name="T8" fmla="*/ 602 w 1203"/>
                  <a:gd name="T9" fmla="*/ 8 h 18"/>
                  <a:gd name="T10" fmla="*/ 568 w 1203"/>
                  <a:gd name="T11" fmla="*/ 8 h 18"/>
                  <a:gd name="T12" fmla="*/ 562 w 1203"/>
                  <a:gd name="T13" fmla="*/ 0 h 18"/>
                  <a:gd name="T14" fmla="*/ 0 w 1203"/>
                  <a:gd name="T15" fmla="*/ 0 h 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03" h="18">
                    <a:moveTo>
                      <a:pt x="0" y="0"/>
                    </a:moveTo>
                    <a:lnTo>
                      <a:pt x="0" y="16"/>
                    </a:lnTo>
                    <a:lnTo>
                      <a:pt x="3" y="18"/>
                    </a:lnTo>
                    <a:lnTo>
                      <a:pt x="1203" y="18"/>
                    </a:lnTo>
                    <a:lnTo>
                      <a:pt x="1203" y="16"/>
                    </a:lnTo>
                    <a:lnTo>
                      <a:pt x="1136" y="16"/>
                    </a:lnTo>
                    <a:lnTo>
                      <a:pt x="1123" y="0"/>
                    </a:lnTo>
                    <a:lnTo>
                      <a:pt x="0"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64" name="Freeform 470"/>
              <p:cNvSpPr>
                <a:spLocks/>
              </p:cNvSpPr>
              <p:nvPr/>
            </p:nvSpPr>
            <p:spPr bwMode="auto">
              <a:xfrm>
                <a:off x="2642" y="2676"/>
                <a:ext cx="566" cy="10"/>
              </a:xfrm>
              <a:custGeom>
                <a:avLst/>
                <a:gdLst>
                  <a:gd name="T0" fmla="*/ 0 w 1131"/>
                  <a:gd name="T1" fmla="*/ 0 h 18"/>
                  <a:gd name="T2" fmla="*/ 0 w 1131"/>
                  <a:gd name="T3" fmla="*/ 10 h 18"/>
                  <a:gd name="T4" fmla="*/ 566 w 1131"/>
                  <a:gd name="T5" fmla="*/ 10 h 18"/>
                  <a:gd name="T6" fmla="*/ 558 w 1131"/>
                  <a:gd name="T7" fmla="*/ 0 h 18"/>
                  <a:gd name="T8" fmla="*/ 0 w 1131"/>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31" h="18">
                    <a:moveTo>
                      <a:pt x="0" y="0"/>
                    </a:moveTo>
                    <a:lnTo>
                      <a:pt x="0" y="18"/>
                    </a:lnTo>
                    <a:lnTo>
                      <a:pt x="1131" y="18"/>
                    </a:lnTo>
                    <a:lnTo>
                      <a:pt x="1115" y="0"/>
                    </a:lnTo>
                    <a:lnTo>
                      <a:pt x="0"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65" name="Freeform 471"/>
              <p:cNvSpPr>
                <a:spLocks/>
              </p:cNvSpPr>
              <p:nvPr/>
            </p:nvSpPr>
            <p:spPr bwMode="auto">
              <a:xfrm>
                <a:off x="2642" y="2672"/>
                <a:ext cx="561" cy="9"/>
              </a:xfrm>
              <a:custGeom>
                <a:avLst/>
                <a:gdLst>
                  <a:gd name="T0" fmla="*/ 0 w 1123"/>
                  <a:gd name="T1" fmla="*/ 0 h 18"/>
                  <a:gd name="T2" fmla="*/ 0 w 1123"/>
                  <a:gd name="T3" fmla="*/ 9 h 18"/>
                  <a:gd name="T4" fmla="*/ 561 w 1123"/>
                  <a:gd name="T5" fmla="*/ 9 h 18"/>
                  <a:gd name="T6" fmla="*/ 553 w 1123"/>
                  <a:gd name="T7" fmla="*/ 0 h 18"/>
                  <a:gd name="T8" fmla="*/ 0 w 1123"/>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3" h="18">
                    <a:moveTo>
                      <a:pt x="0" y="0"/>
                    </a:moveTo>
                    <a:lnTo>
                      <a:pt x="0" y="18"/>
                    </a:lnTo>
                    <a:lnTo>
                      <a:pt x="1123" y="18"/>
                    </a:lnTo>
                    <a:lnTo>
                      <a:pt x="1106" y="0"/>
                    </a:lnTo>
                    <a:lnTo>
                      <a:pt x="0"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66" name="Freeform 472"/>
              <p:cNvSpPr>
                <a:spLocks/>
              </p:cNvSpPr>
              <p:nvPr/>
            </p:nvSpPr>
            <p:spPr bwMode="auto">
              <a:xfrm>
                <a:off x="2642" y="2667"/>
                <a:ext cx="557" cy="9"/>
              </a:xfrm>
              <a:custGeom>
                <a:avLst/>
                <a:gdLst>
                  <a:gd name="T0" fmla="*/ 0 w 1115"/>
                  <a:gd name="T1" fmla="*/ 0 h 18"/>
                  <a:gd name="T2" fmla="*/ 0 w 1115"/>
                  <a:gd name="T3" fmla="*/ 9 h 18"/>
                  <a:gd name="T4" fmla="*/ 557 w 1115"/>
                  <a:gd name="T5" fmla="*/ 9 h 18"/>
                  <a:gd name="T6" fmla="*/ 549 w 1115"/>
                  <a:gd name="T7" fmla="*/ 0 h 18"/>
                  <a:gd name="T8" fmla="*/ 0 w 1115"/>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15" h="18">
                    <a:moveTo>
                      <a:pt x="0" y="0"/>
                    </a:moveTo>
                    <a:lnTo>
                      <a:pt x="0" y="18"/>
                    </a:lnTo>
                    <a:lnTo>
                      <a:pt x="1115" y="18"/>
                    </a:lnTo>
                    <a:lnTo>
                      <a:pt x="1098" y="0"/>
                    </a:lnTo>
                    <a:lnTo>
                      <a:pt x="0"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67" name="Freeform 473"/>
              <p:cNvSpPr>
                <a:spLocks/>
              </p:cNvSpPr>
              <p:nvPr/>
            </p:nvSpPr>
            <p:spPr bwMode="auto">
              <a:xfrm>
                <a:off x="2642" y="2663"/>
                <a:ext cx="553" cy="9"/>
              </a:xfrm>
              <a:custGeom>
                <a:avLst/>
                <a:gdLst>
                  <a:gd name="T0" fmla="*/ 0 w 1106"/>
                  <a:gd name="T1" fmla="*/ 0 h 18"/>
                  <a:gd name="T2" fmla="*/ 0 w 1106"/>
                  <a:gd name="T3" fmla="*/ 9 h 18"/>
                  <a:gd name="T4" fmla="*/ 553 w 1106"/>
                  <a:gd name="T5" fmla="*/ 9 h 18"/>
                  <a:gd name="T6" fmla="*/ 545 w 1106"/>
                  <a:gd name="T7" fmla="*/ 0 h 18"/>
                  <a:gd name="T8" fmla="*/ 0 w 1106"/>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06" h="18">
                    <a:moveTo>
                      <a:pt x="0" y="0"/>
                    </a:moveTo>
                    <a:lnTo>
                      <a:pt x="0" y="18"/>
                    </a:lnTo>
                    <a:lnTo>
                      <a:pt x="1106" y="18"/>
                    </a:lnTo>
                    <a:lnTo>
                      <a:pt x="1089" y="0"/>
                    </a:lnTo>
                    <a:lnTo>
                      <a:pt x="0"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68" name="Freeform 474"/>
              <p:cNvSpPr>
                <a:spLocks/>
              </p:cNvSpPr>
              <p:nvPr/>
            </p:nvSpPr>
            <p:spPr bwMode="auto">
              <a:xfrm>
                <a:off x="2642" y="2658"/>
                <a:ext cx="549" cy="9"/>
              </a:xfrm>
              <a:custGeom>
                <a:avLst/>
                <a:gdLst>
                  <a:gd name="T0" fmla="*/ 0 w 1098"/>
                  <a:gd name="T1" fmla="*/ 0 h 18"/>
                  <a:gd name="T2" fmla="*/ 0 w 1098"/>
                  <a:gd name="T3" fmla="*/ 9 h 18"/>
                  <a:gd name="T4" fmla="*/ 549 w 1098"/>
                  <a:gd name="T5" fmla="*/ 9 h 18"/>
                  <a:gd name="T6" fmla="*/ 541 w 1098"/>
                  <a:gd name="T7" fmla="*/ 0 h 18"/>
                  <a:gd name="T8" fmla="*/ 0 w 1098"/>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98" h="18">
                    <a:moveTo>
                      <a:pt x="0" y="0"/>
                    </a:moveTo>
                    <a:lnTo>
                      <a:pt x="0" y="18"/>
                    </a:lnTo>
                    <a:lnTo>
                      <a:pt x="1098" y="18"/>
                    </a:lnTo>
                    <a:lnTo>
                      <a:pt x="1081" y="0"/>
                    </a:lnTo>
                    <a:lnTo>
                      <a:pt x="0"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69" name="Freeform 475"/>
              <p:cNvSpPr>
                <a:spLocks/>
              </p:cNvSpPr>
              <p:nvPr/>
            </p:nvSpPr>
            <p:spPr bwMode="auto">
              <a:xfrm>
                <a:off x="2642" y="2654"/>
                <a:ext cx="545" cy="9"/>
              </a:xfrm>
              <a:custGeom>
                <a:avLst/>
                <a:gdLst>
                  <a:gd name="T0" fmla="*/ 0 w 1089"/>
                  <a:gd name="T1" fmla="*/ 9 h 18"/>
                  <a:gd name="T2" fmla="*/ 0 w 1089"/>
                  <a:gd name="T3" fmla="*/ 1 h 18"/>
                  <a:gd name="T4" fmla="*/ 19 w 1089"/>
                  <a:gd name="T5" fmla="*/ 1 h 18"/>
                  <a:gd name="T6" fmla="*/ 37 w 1089"/>
                  <a:gd name="T7" fmla="*/ 1 h 18"/>
                  <a:gd name="T8" fmla="*/ 54 w 1089"/>
                  <a:gd name="T9" fmla="*/ 1 h 18"/>
                  <a:gd name="T10" fmla="*/ 72 w 1089"/>
                  <a:gd name="T11" fmla="*/ 1 h 18"/>
                  <a:gd name="T12" fmla="*/ 90 w 1089"/>
                  <a:gd name="T13" fmla="*/ 1 h 18"/>
                  <a:gd name="T14" fmla="*/ 107 w 1089"/>
                  <a:gd name="T15" fmla="*/ 1 h 18"/>
                  <a:gd name="T16" fmla="*/ 125 w 1089"/>
                  <a:gd name="T17" fmla="*/ 1 h 18"/>
                  <a:gd name="T18" fmla="*/ 142 w 1089"/>
                  <a:gd name="T19" fmla="*/ 1 h 18"/>
                  <a:gd name="T20" fmla="*/ 161 w 1089"/>
                  <a:gd name="T21" fmla="*/ 1 h 18"/>
                  <a:gd name="T22" fmla="*/ 179 w 1089"/>
                  <a:gd name="T23" fmla="*/ 1 h 18"/>
                  <a:gd name="T24" fmla="*/ 196 w 1089"/>
                  <a:gd name="T25" fmla="*/ 1 h 18"/>
                  <a:gd name="T26" fmla="*/ 214 w 1089"/>
                  <a:gd name="T27" fmla="*/ 1 h 18"/>
                  <a:gd name="T28" fmla="*/ 231 w 1089"/>
                  <a:gd name="T29" fmla="*/ 1 h 18"/>
                  <a:gd name="T30" fmla="*/ 249 w 1089"/>
                  <a:gd name="T31" fmla="*/ 1 h 18"/>
                  <a:gd name="T32" fmla="*/ 268 w 1089"/>
                  <a:gd name="T33" fmla="*/ 1 h 18"/>
                  <a:gd name="T34" fmla="*/ 285 w 1089"/>
                  <a:gd name="T35" fmla="*/ 0 h 18"/>
                  <a:gd name="T36" fmla="*/ 537 w 1089"/>
                  <a:gd name="T37" fmla="*/ 0 h 18"/>
                  <a:gd name="T38" fmla="*/ 545 w 1089"/>
                  <a:gd name="T39" fmla="*/ 9 h 18"/>
                  <a:gd name="T40" fmla="*/ 0 w 1089"/>
                  <a:gd name="T41" fmla="*/ 9 h 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89" h="18">
                    <a:moveTo>
                      <a:pt x="0" y="18"/>
                    </a:moveTo>
                    <a:lnTo>
                      <a:pt x="0" y="2"/>
                    </a:lnTo>
                    <a:lnTo>
                      <a:pt x="37" y="2"/>
                    </a:lnTo>
                    <a:lnTo>
                      <a:pt x="73" y="2"/>
                    </a:lnTo>
                    <a:lnTo>
                      <a:pt x="107" y="2"/>
                    </a:lnTo>
                    <a:lnTo>
                      <a:pt x="144" y="2"/>
                    </a:lnTo>
                    <a:lnTo>
                      <a:pt x="180" y="2"/>
                    </a:lnTo>
                    <a:lnTo>
                      <a:pt x="214" y="2"/>
                    </a:lnTo>
                    <a:lnTo>
                      <a:pt x="250" y="2"/>
                    </a:lnTo>
                    <a:lnTo>
                      <a:pt x="284" y="2"/>
                    </a:lnTo>
                    <a:lnTo>
                      <a:pt x="321" y="2"/>
                    </a:lnTo>
                    <a:lnTo>
                      <a:pt x="357" y="2"/>
                    </a:lnTo>
                    <a:lnTo>
                      <a:pt x="391" y="2"/>
                    </a:lnTo>
                    <a:lnTo>
                      <a:pt x="428" y="2"/>
                    </a:lnTo>
                    <a:lnTo>
                      <a:pt x="461" y="2"/>
                    </a:lnTo>
                    <a:lnTo>
                      <a:pt x="498" y="2"/>
                    </a:lnTo>
                    <a:lnTo>
                      <a:pt x="535" y="2"/>
                    </a:lnTo>
                    <a:lnTo>
                      <a:pt x="570" y="0"/>
                    </a:lnTo>
                    <a:lnTo>
                      <a:pt x="1073" y="0"/>
                    </a:lnTo>
                    <a:lnTo>
                      <a:pt x="1089" y="18"/>
                    </a:lnTo>
                    <a:lnTo>
                      <a:pt x="0" y="18"/>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70" name="Freeform 476"/>
              <p:cNvSpPr>
                <a:spLocks/>
              </p:cNvSpPr>
              <p:nvPr/>
            </p:nvSpPr>
            <p:spPr bwMode="auto">
              <a:xfrm>
                <a:off x="2642" y="2653"/>
                <a:ext cx="541" cy="5"/>
              </a:xfrm>
              <a:custGeom>
                <a:avLst/>
                <a:gdLst>
                  <a:gd name="T0" fmla="*/ 0 w 1081"/>
                  <a:gd name="T1" fmla="*/ 5 h 11"/>
                  <a:gd name="T2" fmla="*/ 0 w 1081"/>
                  <a:gd name="T3" fmla="*/ 2 h 11"/>
                  <a:gd name="T4" fmla="*/ 19 w 1081"/>
                  <a:gd name="T5" fmla="*/ 2 h 11"/>
                  <a:gd name="T6" fmla="*/ 37 w 1081"/>
                  <a:gd name="T7" fmla="*/ 2 h 11"/>
                  <a:gd name="T8" fmla="*/ 54 w 1081"/>
                  <a:gd name="T9" fmla="*/ 2 h 11"/>
                  <a:gd name="T10" fmla="*/ 72 w 1081"/>
                  <a:gd name="T11" fmla="*/ 2 h 11"/>
                  <a:gd name="T12" fmla="*/ 90 w 1081"/>
                  <a:gd name="T13" fmla="*/ 2 h 11"/>
                  <a:gd name="T14" fmla="*/ 107 w 1081"/>
                  <a:gd name="T15" fmla="*/ 2 h 11"/>
                  <a:gd name="T16" fmla="*/ 125 w 1081"/>
                  <a:gd name="T17" fmla="*/ 2 h 11"/>
                  <a:gd name="T18" fmla="*/ 142 w 1081"/>
                  <a:gd name="T19" fmla="*/ 2 h 11"/>
                  <a:gd name="T20" fmla="*/ 161 w 1081"/>
                  <a:gd name="T21" fmla="*/ 2 h 11"/>
                  <a:gd name="T22" fmla="*/ 179 w 1081"/>
                  <a:gd name="T23" fmla="*/ 2 h 11"/>
                  <a:gd name="T24" fmla="*/ 196 w 1081"/>
                  <a:gd name="T25" fmla="*/ 2 h 11"/>
                  <a:gd name="T26" fmla="*/ 214 w 1081"/>
                  <a:gd name="T27" fmla="*/ 2 h 11"/>
                  <a:gd name="T28" fmla="*/ 231 w 1081"/>
                  <a:gd name="T29" fmla="*/ 2 h 11"/>
                  <a:gd name="T30" fmla="*/ 249 w 1081"/>
                  <a:gd name="T31" fmla="*/ 2 h 11"/>
                  <a:gd name="T32" fmla="*/ 268 w 1081"/>
                  <a:gd name="T33" fmla="*/ 2 h 11"/>
                  <a:gd name="T34" fmla="*/ 284 w 1081"/>
                  <a:gd name="T35" fmla="*/ 2 h 11"/>
                  <a:gd name="T36" fmla="*/ 303 w 1081"/>
                  <a:gd name="T37" fmla="*/ 0 h 11"/>
                  <a:gd name="T38" fmla="*/ 319 w 1081"/>
                  <a:gd name="T39" fmla="*/ 0 h 11"/>
                  <a:gd name="T40" fmla="*/ 338 w 1081"/>
                  <a:gd name="T41" fmla="*/ 0 h 11"/>
                  <a:gd name="T42" fmla="*/ 356 w 1081"/>
                  <a:gd name="T43" fmla="*/ 0 h 11"/>
                  <a:gd name="T44" fmla="*/ 373 w 1081"/>
                  <a:gd name="T45" fmla="*/ 0 h 11"/>
                  <a:gd name="T46" fmla="*/ 391 w 1081"/>
                  <a:gd name="T47" fmla="*/ 0 h 11"/>
                  <a:gd name="T48" fmla="*/ 408 w 1081"/>
                  <a:gd name="T49" fmla="*/ 0 h 11"/>
                  <a:gd name="T50" fmla="*/ 426 w 1081"/>
                  <a:gd name="T51" fmla="*/ 0 h 11"/>
                  <a:gd name="T52" fmla="*/ 445 w 1081"/>
                  <a:gd name="T53" fmla="*/ 0 h 11"/>
                  <a:gd name="T54" fmla="*/ 461 w 1081"/>
                  <a:gd name="T55" fmla="*/ 0 h 11"/>
                  <a:gd name="T56" fmla="*/ 480 w 1081"/>
                  <a:gd name="T57" fmla="*/ 0 h 11"/>
                  <a:gd name="T58" fmla="*/ 498 w 1081"/>
                  <a:gd name="T59" fmla="*/ 0 h 11"/>
                  <a:gd name="T60" fmla="*/ 515 w 1081"/>
                  <a:gd name="T61" fmla="*/ 0 h 11"/>
                  <a:gd name="T62" fmla="*/ 535 w 1081"/>
                  <a:gd name="T63" fmla="*/ 0 h 11"/>
                  <a:gd name="T64" fmla="*/ 541 w 1081"/>
                  <a:gd name="T65" fmla="*/ 5 h 11"/>
                  <a:gd name="T66" fmla="*/ 0 w 1081"/>
                  <a:gd name="T67" fmla="*/ 5 h 1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081" h="11">
                    <a:moveTo>
                      <a:pt x="0" y="11"/>
                    </a:moveTo>
                    <a:lnTo>
                      <a:pt x="0" y="4"/>
                    </a:lnTo>
                    <a:lnTo>
                      <a:pt x="37" y="4"/>
                    </a:lnTo>
                    <a:lnTo>
                      <a:pt x="73" y="4"/>
                    </a:lnTo>
                    <a:lnTo>
                      <a:pt x="107" y="4"/>
                    </a:lnTo>
                    <a:lnTo>
                      <a:pt x="144" y="4"/>
                    </a:lnTo>
                    <a:lnTo>
                      <a:pt x="180" y="4"/>
                    </a:lnTo>
                    <a:lnTo>
                      <a:pt x="214" y="4"/>
                    </a:lnTo>
                    <a:lnTo>
                      <a:pt x="250" y="4"/>
                    </a:lnTo>
                    <a:lnTo>
                      <a:pt x="284" y="4"/>
                    </a:lnTo>
                    <a:lnTo>
                      <a:pt x="321" y="4"/>
                    </a:lnTo>
                    <a:lnTo>
                      <a:pt x="357" y="4"/>
                    </a:lnTo>
                    <a:lnTo>
                      <a:pt x="391" y="4"/>
                    </a:lnTo>
                    <a:lnTo>
                      <a:pt x="428" y="4"/>
                    </a:lnTo>
                    <a:lnTo>
                      <a:pt x="461" y="4"/>
                    </a:lnTo>
                    <a:lnTo>
                      <a:pt x="498" y="4"/>
                    </a:lnTo>
                    <a:lnTo>
                      <a:pt x="535" y="4"/>
                    </a:lnTo>
                    <a:lnTo>
                      <a:pt x="568" y="4"/>
                    </a:lnTo>
                    <a:lnTo>
                      <a:pt x="605" y="0"/>
                    </a:lnTo>
                    <a:lnTo>
                      <a:pt x="638" y="0"/>
                    </a:lnTo>
                    <a:lnTo>
                      <a:pt x="675" y="0"/>
                    </a:lnTo>
                    <a:lnTo>
                      <a:pt x="712" y="0"/>
                    </a:lnTo>
                    <a:lnTo>
                      <a:pt x="745" y="0"/>
                    </a:lnTo>
                    <a:lnTo>
                      <a:pt x="782" y="0"/>
                    </a:lnTo>
                    <a:lnTo>
                      <a:pt x="815" y="0"/>
                    </a:lnTo>
                    <a:lnTo>
                      <a:pt x="852" y="0"/>
                    </a:lnTo>
                    <a:lnTo>
                      <a:pt x="889" y="0"/>
                    </a:lnTo>
                    <a:lnTo>
                      <a:pt x="922" y="0"/>
                    </a:lnTo>
                    <a:lnTo>
                      <a:pt x="959" y="0"/>
                    </a:lnTo>
                    <a:lnTo>
                      <a:pt x="996" y="0"/>
                    </a:lnTo>
                    <a:lnTo>
                      <a:pt x="1029" y="0"/>
                    </a:lnTo>
                    <a:lnTo>
                      <a:pt x="1069" y="0"/>
                    </a:lnTo>
                    <a:lnTo>
                      <a:pt x="1081" y="11"/>
                    </a:lnTo>
                    <a:lnTo>
                      <a:pt x="0" y="11"/>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71" name="Freeform 477"/>
              <p:cNvSpPr>
                <a:spLocks/>
              </p:cNvSpPr>
              <p:nvPr/>
            </p:nvSpPr>
            <p:spPr bwMode="auto">
              <a:xfrm>
                <a:off x="2926" y="2653"/>
                <a:ext cx="252" cy="2"/>
              </a:xfrm>
              <a:custGeom>
                <a:avLst/>
                <a:gdLst>
                  <a:gd name="T0" fmla="*/ 0 w 505"/>
                  <a:gd name="T1" fmla="*/ 2 h 4"/>
                  <a:gd name="T2" fmla="*/ 18 w 505"/>
                  <a:gd name="T3" fmla="*/ 0 h 4"/>
                  <a:gd name="T4" fmla="*/ 35 w 505"/>
                  <a:gd name="T5" fmla="*/ 0 h 4"/>
                  <a:gd name="T6" fmla="*/ 53 w 505"/>
                  <a:gd name="T7" fmla="*/ 0 h 4"/>
                  <a:gd name="T8" fmla="*/ 72 w 505"/>
                  <a:gd name="T9" fmla="*/ 0 h 4"/>
                  <a:gd name="T10" fmla="*/ 88 w 505"/>
                  <a:gd name="T11" fmla="*/ 0 h 4"/>
                  <a:gd name="T12" fmla="*/ 107 w 505"/>
                  <a:gd name="T13" fmla="*/ 0 h 4"/>
                  <a:gd name="T14" fmla="*/ 123 w 505"/>
                  <a:gd name="T15" fmla="*/ 0 h 4"/>
                  <a:gd name="T16" fmla="*/ 142 w 505"/>
                  <a:gd name="T17" fmla="*/ 0 h 4"/>
                  <a:gd name="T18" fmla="*/ 160 w 505"/>
                  <a:gd name="T19" fmla="*/ 0 h 4"/>
                  <a:gd name="T20" fmla="*/ 177 w 505"/>
                  <a:gd name="T21" fmla="*/ 0 h 4"/>
                  <a:gd name="T22" fmla="*/ 195 w 505"/>
                  <a:gd name="T23" fmla="*/ 0 h 4"/>
                  <a:gd name="T24" fmla="*/ 214 w 505"/>
                  <a:gd name="T25" fmla="*/ 0 h 4"/>
                  <a:gd name="T26" fmla="*/ 230 w 505"/>
                  <a:gd name="T27" fmla="*/ 0 h 4"/>
                  <a:gd name="T28" fmla="*/ 250 w 505"/>
                  <a:gd name="T29" fmla="*/ 0 h 4"/>
                  <a:gd name="T30" fmla="*/ 252 w 505"/>
                  <a:gd name="T31" fmla="*/ 1 h 4"/>
                  <a:gd name="T32" fmla="*/ 1 w 505"/>
                  <a:gd name="T33" fmla="*/ 1 h 4"/>
                  <a:gd name="T34" fmla="*/ 0 w 505"/>
                  <a:gd name="T35" fmla="*/ 2 h 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05" h="4">
                    <a:moveTo>
                      <a:pt x="0" y="4"/>
                    </a:moveTo>
                    <a:lnTo>
                      <a:pt x="37" y="0"/>
                    </a:lnTo>
                    <a:lnTo>
                      <a:pt x="70" y="0"/>
                    </a:lnTo>
                    <a:lnTo>
                      <a:pt x="107" y="0"/>
                    </a:lnTo>
                    <a:lnTo>
                      <a:pt x="144" y="0"/>
                    </a:lnTo>
                    <a:lnTo>
                      <a:pt x="177" y="0"/>
                    </a:lnTo>
                    <a:lnTo>
                      <a:pt x="214" y="0"/>
                    </a:lnTo>
                    <a:lnTo>
                      <a:pt x="247" y="0"/>
                    </a:lnTo>
                    <a:lnTo>
                      <a:pt x="284" y="0"/>
                    </a:lnTo>
                    <a:lnTo>
                      <a:pt x="321" y="0"/>
                    </a:lnTo>
                    <a:lnTo>
                      <a:pt x="354" y="0"/>
                    </a:lnTo>
                    <a:lnTo>
                      <a:pt x="391" y="0"/>
                    </a:lnTo>
                    <a:lnTo>
                      <a:pt x="428" y="0"/>
                    </a:lnTo>
                    <a:lnTo>
                      <a:pt x="461" y="0"/>
                    </a:lnTo>
                    <a:lnTo>
                      <a:pt x="501" y="0"/>
                    </a:lnTo>
                    <a:lnTo>
                      <a:pt x="505" y="2"/>
                    </a:lnTo>
                    <a:lnTo>
                      <a:pt x="2" y="2"/>
                    </a:lnTo>
                    <a:lnTo>
                      <a:pt x="0" y="4"/>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72" name="Freeform 478"/>
              <p:cNvSpPr>
                <a:spLocks/>
              </p:cNvSpPr>
              <p:nvPr/>
            </p:nvSpPr>
            <p:spPr bwMode="auto">
              <a:xfrm>
                <a:off x="2639" y="2650"/>
                <a:ext cx="3" cy="9"/>
              </a:xfrm>
              <a:custGeom>
                <a:avLst/>
                <a:gdLst>
                  <a:gd name="T0" fmla="*/ 3 w 7"/>
                  <a:gd name="T1" fmla="*/ 0 h 18"/>
                  <a:gd name="T2" fmla="*/ 1 w 7"/>
                  <a:gd name="T3" fmla="*/ 2 h 18"/>
                  <a:gd name="T4" fmla="*/ 0 w 7"/>
                  <a:gd name="T5" fmla="*/ 5 h 18"/>
                  <a:gd name="T6" fmla="*/ 1 w 7"/>
                  <a:gd name="T7" fmla="*/ 7 h 18"/>
                  <a:gd name="T8" fmla="*/ 3 w 7"/>
                  <a:gd name="T9" fmla="*/ 9 h 18"/>
                  <a:gd name="T10" fmla="*/ 3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7" y="0"/>
                    </a:moveTo>
                    <a:lnTo>
                      <a:pt x="2" y="3"/>
                    </a:lnTo>
                    <a:lnTo>
                      <a:pt x="0" y="9"/>
                    </a:lnTo>
                    <a:lnTo>
                      <a:pt x="2" y="14"/>
                    </a:lnTo>
                    <a:lnTo>
                      <a:pt x="7" y="18"/>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73" name="Freeform 479"/>
              <p:cNvSpPr>
                <a:spLocks/>
              </p:cNvSpPr>
              <p:nvPr/>
            </p:nvSpPr>
            <p:spPr bwMode="auto">
              <a:xfrm>
                <a:off x="2642" y="2650"/>
                <a:ext cx="22" cy="9"/>
              </a:xfrm>
              <a:custGeom>
                <a:avLst/>
                <a:gdLst>
                  <a:gd name="T0" fmla="*/ 19 w 43"/>
                  <a:gd name="T1" fmla="*/ 0 h 18"/>
                  <a:gd name="T2" fmla="*/ 19 w 43"/>
                  <a:gd name="T3" fmla="*/ 0 h 18"/>
                  <a:gd name="T4" fmla="*/ 0 w 43"/>
                  <a:gd name="T5" fmla="*/ 0 h 18"/>
                  <a:gd name="T6" fmla="*/ 0 w 43"/>
                  <a:gd name="T7" fmla="*/ 9 h 18"/>
                  <a:gd name="T8" fmla="*/ 19 w 43"/>
                  <a:gd name="T9" fmla="*/ 9 h 18"/>
                  <a:gd name="T10" fmla="*/ 19 w 43"/>
                  <a:gd name="T11" fmla="*/ 9 h 18"/>
                  <a:gd name="T12" fmla="*/ 19 w 43"/>
                  <a:gd name="T13" fmla="*/ 9 h 18"/>
                  <a:gd name="T14" fmla="*/ 21 w 43"/>
                  <a:gd name="T15" fmla="*/ 7 h 18"/>
                  <a:gd name="T16" fmla="*/ 22 w 43"/>
                  <a:gd name="T17" fmla="*/ 5 h 18"/>
                  <a:gd name="T18" fmla="*/ 21 w 43"/>
                  <a:gd name="T19" fmla="*/ 2 h 18"/>
                  <a:gd name="T20" fmla="*/ 19 w 43"/>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3" h="18">
                    <a:moveTo>
                      <a:pt x="37" y="0"/>
                    </a:moveTo>
                    <a:lnTo>
                      <a:pt x="37" y="0"/>
                    </a:lnTo>
                    <a:lnTo>
                      <a:pt x="0" y="0"/>
                    </a:lnTo>
                    <a:lnTo>
                      <a:pt x="0" y="18"/>
                    </a:lnTo>
                    <a:lnTo>
                      <a:pt x="37" y="18"/>
                    </a:lnTo>
                    <a:lnTo>
                      <a:pt x="42" y="14"/>
                    </a:lnTo>
                    <a:lnTo>
                      <a:pt x="43" y="9"/>
                    </a:lnTo>
                    <a:lnTo>
                      <a:pt x="42" y="3"/>
                    </a:lnTo>
                    <a:lnTo>
                      <a:pt x="3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74" name="Freeform 480"/>
              <p:cNvSpPr>
                <a:spLocks/>
              </p:cNvSpPr>
              <p:nvPr/>
            </p:nvSpPr>
            <p:spPr bwMode="auto">
              <a:xfrm>
                <a:off x="2660" y="2650"/>
                <a:ext cx="21" cy="9"/>
              </a:xfrm>
              <a:custGeom>
                <a:avLst/>
                <a:gdLst>
                  <a:gd name="T0" fmla="*/ 18 w 41"/>
                  <a:gd name="T1" fmla="*/ 0 h 18"/>
                  <a:gd name="T2" fmla="*/ 18 w 41"/>
                  <a:gd name="T3" fmla="*/ 0 h 18"/>
                  <a:gd name="T4" fmla="*/ 0 w 41"/>
                  <a:gd name="T5" fmla="*/ 0 h 18"/>
                  <a:gd name="T6" fmla="*/ 0 w 41"/>
                  <a:gd name="T7" fmla="*/ 9 h 18"/>
                  <a:gd name="T8" fmla="*/ 18 w 41"/>
                  <a:gd name="T9" fmla="*/ 9 h 18"/>
                  <a:gd name="T10" fmla="*/ 18 w 41"/>
                  <a:gd name="T11" fmla="*/ 9 h 18"/>
                  <a:gd name="T12" fmla="*/ 18 w 41"/>
                  <a:gd name="T13" fmla="*/ 9 h 18"/>
                  <a:gd name="T14" fmla="*/ 20 w 41"/>
                  <a:gd name="T15" fmla="*/ 7 h 18"/>
                  <a:gd name="T16" fmla="*/ 21 w 41"/>
                  <a:gd name="T17" fmla="*/ 5 h 18"/>
                  <a:gd name="T18" fmla="*/ 20 w 41"/>
                  <a:gd name="T19" fmla="*/ 2 h 18"/>
                  <a:gd name="T20" fmla="*/ 18 w 41"/>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1" h="18">
                    <a:moveTo>
                      <a:pt x="35" y="0"/>
                    </a:moveTo>
                    <a:lnTo>
                      <a:pt x="35" y="0"/>
                    </a:lnTo>
                    <a:lnTo>
                      <a:pt x="0" y="0"/>
                    </a:lnTo>
                    <a:lnTo>
                      <a:pt x="0" y="18"/>
                    </a:lnTo>
                    <a:lnTo>
                      <a:pt x="35" y="18"/>
                    </a:lnTo>
                    <a:lnTo>
                      <a:pt x="40" y="14"/>
                    </a:lnTo>
                    <a:lnTo>
                      <a:pt x="41" y="9"/>
                    </a:lnTo>
                    <a:lnTo>
                      <a:pt x="40" y="3"/>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75" name="Freeform 481"/>
              <p:cNvSpPr>
                <a:spLocks/>
              </p:cNvSpPr>
              <p:nvPr/>
            </p:nvSpPr>
            <p:spPr bwMode="auto">
              <a:xfrm>
                <a:off x="2678" y="2650"/>
                <a:ext cx="21" cy="9"/>
              </a:xfrm>
              <a:custGeom>
                <a:avLst/>
                <a:gdLst>
                  <a:gd name="T0" fmla="*/ 18 w 41"/>
                  <a:gd name="T1" fmla="*/ 0 h 18"/>
                  <a:gd name="T2" fmla="*/ 18 w 41"/>
                  <a:gd name="T3" fmla="*/ 0 h 18"/>
                  <a:gd name="T4" fmla="*/ 0 w 41"/>
                  <a:gd name="T5" fmla="*/ 0 h 18"/>
                  <a:gd name="T6" fmla="*/ 0 w 41"/>
                  <a:gd name="T7" fmla="*/ 9 h 18"/>
                  <a:gd name="T8" fmla="*/ 18 w 41"/>
                  <a:gd name="T9" fmla="*/ 9 h 18"/>
                  <a:gd name="T10" fmla="*/ 18 w 41"/>
                  <a:gd name="T11" fmla="*/ 9 h 18"/>
                  <a:gd name="T12" fmla="*/ 18 w 41"/>
                  <a:gd name="T13" fmla="*/ 9 h 18"/>
                  <a:gd name="T14" fmla="*/ 20 w 41"/>
                  <a:gd name="T15" fmla="*/ 7 h 18"/>
                  <a:gd name="T16" fmla="*/ 21 w 41"/>
                  <a:gd name="T17" fmla="*/ 5 h 18"/>
                  <a:gd name="T18" fmla="*/ 20 w 41"/>
                  <a:gd name="T19" fmla="*/ 2 h 18"/>
                  <a:gd name="T20" fmla="*/ 18 w 41"/>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1" h="18">
                    <a:moveTo>
                      <a:pt x="35" y="0"/>
                    </a:moveTo>
                    <a:lnTo>
                      <a:pt x="35" y="0"/>
                    </a:lnTo>
                    <a:lnTo>
                      <a:pt x="0" y="0"/>
                    </a:lnTo>
                    <a:lnTo>
                      <a:pt x="0" y="18"/>
                    </a:lnTo>
                    <a:lnTo>
                      <a:pt x="35" y="18"/>
                    </a:lnTo>
                    <a:lnTo>
                      <a:pt x="40" y="14"/>
                    </a:lnTo>
                    <a:lnTo>
                      <a:pt x="41" y="9"/>
                    </a:lnTo>
                    <a:lnTo>
                      <a:pt x="40" y="3"/>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76" name="Freeform 482"/>
              <p:cNvSpPr>
                <a:spLocks/>
              </p:cNvSpPr>
              <p:nvPr/>
            </p:nvSpPr>
            <p:spPr bwMode="auto">
              <a:xfrm>
                <a:off x="2695" y="2650"/>
                <a:ext cx="21" cy="9"/>
              </a:xfrm>
              <a:custGeom>
                <a:avLst/>
                <a:gdLst>
                  <a:gd name="T0" fmla="*/ 18 w 42"/>
                  <a:gd name="T1" fmla="*/ 0 h 18"/>
                  <a:gd name="T2" fmla="*/ 18 w 42"/>
                  <a:gd name="T3" fmla="*/ 0 h 18"/>
                  <a:gd name="T4" fmla="*/ 0 w 42"/>
                  <a:gd name="T5" fmla="*/ 0 h 18"/>
                  <a:gd name="T6" fmla="*/ 0 w 42"/>
                  <a:gd name="T7" fmla="*/ 9 h 18"/>
                  <a:gd name="T8" fmla="*/ 18 w 42"/>
                  <a:gd name="T9" fmla="*/ 9 h 18"/>
                  <a:gd name="T10" fmla="*/ 18 w 42"/>
                  <a:gd name="T11" fmla="*/ 9 h 18"/>
                  <a:gd name="T12" fmla="*/ 18 w 42"/>
                  <a:gd name="T13" fmla="*/ 9 h 18"/>
                  <a:gd name="T14" fmla="*/ 20 w 42"/>
                  <a:gd name="T15" fmla="*/ 7 h 18"/>
                  <a:gd name="T16" fmla="*/ 21 w 42"/>
                  <a:gd name="T17" fmla="*/ 5 h 18"/>
                  <a:gd name="T18" fmla="*/ 20 w 42"/>
                  <a:gd name="T19" fmla="*/ 2 h 18"/>
                  <a:gd name="T20" fmla="*/ 18 w 42"/>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35" y="0"/>
                    </a:moveTo>
                    <a:lnTo>
                      <a:pt x="35" y="0"/>
                    </a:lnTo>
                    <a:lnTo>
                      <a:pt x="0" y="0"/>
                    </a:lnTo>
                    <a:lnTo>
                      <a:pt x="0" y="18"/>
                    </a:lnTo>
                    <a:lnTo>
                      <a:pt x="35" y="18"/>
                    </a:lnTo>
                    <a:lnTo>
                      <a:pt x="40" y="14"/>
                    </a:lnTo>
                    <a:lnTo>
                      <a:pt x="42" y="9"/>
                    </a:lnTo>
                    <a:lnTo>
                      <a:pt x="40" y="3"/>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77" name="Freeform 483"/>
              <p:cNvSpPr>
                <a:spLocks/>
              </p:cNvSpPr>
              <p:nvPr/>
            </p:nvSpPr>
            <p:spPr bwMode="auto">
              <a:xfrm>
                <a:off x="2713" y="2650"/>
                <a:ext cx="22" cy="9"/>
              </a:xfrm>
              <a:custGeom>
                <a:avLst/>
                <a:gdLst>
                  <a:gd name="T0" fmla="*/ 19 w 43"/>
                  <a:gd name="T1" fmla="*/ 0 h 18"/>
                  <a:gd name="T2" fmla="*/ 19 w 43"/>
                  <a:gd name="T3" fmla="*/ 0 h 18"/>
                  <a:gd name="T4" fmla="*/ 0 w 43"/>
                  <a:gd name="T5" fmla="*/ 0 h 18"/>
                  <a:gd name="T6" fmla="*/ 0 w 43"/>
                  <a:gd name="T7" fmla="*/ 9 h 18"/>
                  <a:gd name="T8" fmla="*/ 19 w 43"/>
                  <a:gd name="T9" fmla="*/ 9 h 18"/>
                  <a:gd name="T10" fmla="*/ 19 w 43"/>
                  <a:gd name="T11" fmla="*/ 9 h 18"/>
                  <a:gd name="T12" fmla="*/ 19 w 43"/>
                  <a:gd name="T13" fmla="*/ 9 h 18"/>
                  <a:gd name="T14" fmla="*/ 21 w 43"/>
                  <a:gd name="T15" fmla="*/ 7 h 18"/>
                  <a:gd name="T16" fmla="*/ 22 w 43"/>
                  <a:gd name="T17" fmla="*/ 5 h 18"/>
                  <a:gd name="T18" fmla="*/ 21 w 43"/>
                  <a:gd name="T19" fmla="*/ 2 h 18"/>
                  <a:gd name="T20" fmla="*/ 19 w 43"/>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3" h="18">
                    <a:moveTo>
                      <a:pt x="37" y="0"/>
                    </a:moveTo>
                    <a:lnTo>
                      <a:pt x="37" y="0"/>
                    </a:lnTo>
                    <a:lnTo>
                      <a:pt x="0" y="0"/>
                    </a:lnTo>
                    <a:lnTo>
                      <a:pt x="0" y="18"/>
                    </a:lnTo>
                    <a:lnTo>
                      <a:pt x="37" y="18"/>
                    </a:lnTo>
                    <a:lnTo>
                      <a:pt x="42" y="14"/>
                    </a:lnTo>
                    <a:lnTo>
                      <a:pt x="43" y="9"/>
                    </a:lnTo>
                    <a:lnTo>
                      <a:pt x="42" y="3"/>
                    </a:lnTo>
                    <a:lnTo>
                      <a:pt x="3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78" name="Freeform 484"/>
              <p:cNvSpPr>
                <a:spLocks/>
              </p:cNvSpPr>
              <p:nvPr/>
            </p:nvSpPr>
            <p:spPr bwMode="auto">
              <a:xfrm>
                <a:off x="2731" y="2650"/>
                <a:ext cx="21" cy="9"/>
              </a:xfrm>
              <a:custGeom>
                <a:avLst/>
                <a:gdLst>
                  <a:gd name="T0" fmla="*/ 18 w 41"/>
                  <a:gd name="T1" fmla="*/ 0 h 18"/>
                  <a:gd name="T2" fmla="*/ 18 w 41"/>
                  <a:gd name="T3" fmla="*/ 0 h 18"/>
                  <a:gd name="T4" fmla="*/ 0 w 41"/>
                  <a:gd name="T5" fmla="*/ 0 h 18"/>
                  <a:gd name="T6" fmla="*/ 0 w 41"/>
                  <a:gd name="T7" fmla="*/ 9 h 18"/>
                  <a:gd name="T8" fmla="*/ 18 w 41"/>
                  <a:gd name="T9" fmla="*/ 9 h 18"/>
                  <a:gd name="T10" fmla="*/ 18 w 41"/>
                  <a:gd name="T11" fmla="*/ 9 h 18"/>
                  <a:gd name="T12" fmla="*/ 18 w 41"/>
                  <a:gd name="T13" fmla="*/ 9 h 18"/>
                  <a:gd name="T14" fmla="*/ 20 w 41"/>
                  <a:gd name="T15" fmla="*/ 7 h 18"/>
                  <a:gd name="T16" fmla="*/ 21 w 41"/>
                  <a:gd name="T17" fmla="*/ 5 h 18"/>
                  <a:gd name="T18" fmla="*/ 20 w 41"/>
                  <a:gd name="T19" fmla="*/ 2 h 18"/>
                  <a:gd name="T20" fmla="*/ 18 w 41"/>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1" h="18">
                    <a:moveTo>
                      <a:pt x="35" y="0"/>
                    </a:moveTo>
                    <a:lnTo>
                      <a:pt x="35" y="0"/>
                    </a:lnTo>
                    <a:lnTo>
                      <a:pt x="0" y="0"/>
                    </a:lnTo>
                    <a:lnTo>
                      <a:pt x="0" y="18"/>
                    </a:lnTo>
                    <a:lnTo>
                      <a:pt x="35" y="18"/>
                    </a:lnTo>
                    <a:lnTo>
                      <a:pt x="40" y="14"/>
                    </a:lnTo>
                    <a:lnTo>
                      <a:pt x="41" y="9"/>
                    </a:lnTo>
                    <a:lnTo>
                      <a:pt x="40" y="3"/>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79" name="Freeform 485"/>
              <p:cNvSpPr>
                <a:spLocks/>
              </p:cNvSpPr>
              <p:nvPr/>
            </p:nvSpPr>
            <p:spPr bwMode="auto">
              <a:xfrm>
                <a:off x="2749" y="2650"/>
                <a:ext cx="21" cy="9"/>
              </a:xfrm>
              <a:custGeom>
                <a:avLst/>
                <a:gdLst>
                  <a:gd name="T0" fmla="*/ 18 w 42"/>
                  <a:gd name="T1" fmla="*/ 0 h 18"/>
                  <a:gd name="T2" fmla="*/ 18 w 42"/>
                  <a:gd name="T3" fmla="*/ 0 h 18"/>
                  <a:gd name="T4" fmla="*/ 0 w 42"/>
                  <a:gd name="T5" fmla="*/ 0 h 18"/>
                  <a:gd name="T6" fmla="*/ 0 w 42"/>
                  <a:gd name="T7" fmla="*/ 9 h 18"/>
                  <a:gd name="T8" fmla="*/ 18 w 42"/>
                  <a:gd name="T9" fmla="*/ 9 h 18"/>
                  <a:gd name="T10" fmla="*/ 18 w 42"/>
                  <a:gd name="T11" fmla="*/ 9 h 18"/>
                  <a:gd name="T12" fmla="*/ 18 w 42"/>
                  <a:gd name="T13" fmla="*/ 9 h 18"/>
                  <a:gd name="T14" fmla="*/ 20 w 42"/>
                  <a:gd name="T15" fmla="*/ 7 h 18"/>
                  <a:gd name="T16" fmla="*/ 21 w 42"/>
                  <a:gd name="T17" fmla="*/ 5 h 18"/>
                  <a:gd name="T18" fmla="*/ 20 w 42"/>
                  <a:gd name="T19" fmla="*/ 2 h 18"/>
                  <a:gd name="T20" fmla="*/ 18 w 42"/>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35" y="0"/>
                    </a:moveTo>
                    <a:lnTo>
                      <a:pt x="35" y="0"/>
                    </a:lnTo>
                    <a:lnTo>
                      <a:pt x="0" y="0"/>
                    </a:lnTo>
                    <a:lnTo>
                      <a:pt x="0" y="18"/>
                    </a:lnTo>
                    <a:lnTo>
                      <a:pt x="35" y="18"/>
                    </a:lnTo>
                    <a:lnTo>
                      <a:pt x="40" y="14"/>
                    </a:lnTo>
                    <a:lnTo>
                      <a:pt x="42" y="9"/>
                    </a:lnTo>
                    <a:lnTo>
                      <a:pt x="40" y="3"/>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80" name="Freeform 486"/>
              <p:cNvSpPr>
                <a:spLocks/>
              </p:cNvSpPr>
              <p:nvPr/>
            </p:nvSpPr>
            <p:spPr bwMode="auto">
              <a:xfrm>
                <a:off x="2766" y="2650"/>
                <a:ext cx="21" cy="9"/>
              </a:xfrm>
              <a:custGeom>
                <a:avLst/>
                <a:gdLst>
                  <a:gd name="T0" fmla="*/ 18 w 42"/>
                  <a:gd name="T1" fmla="*/ 0 h 18"/>
                  <a:gd name="T2" fmla="*/ 18 w 42"/>
                  <a:gd name="T3" fmla="*/ 0 h 18"/>
                  <a:gd name="T4" fmla="*/ 0 w 42"/>
                  <a:gd name="T5" fmla="*/ 0 h 18"/>
                  <a:gd name="T6" fmla="*/ 0 w 42"/>
                  <a:gd name="T7" fmla="*/ 9 h 18"/>
                  <a:gd name="T8" fmla="*/ 18 w 42"/>
                  <a:gd name="T9" fmla="*/ 9 h 18"/>
                  <a:gd name="T10" fmla="*/ 18 w 42"/>
                  <a:gd name="T11" fmla="*/ 9 h 18"/>
                  <a:gd name="T12" fmla="*/ 18 w 42"/>
                  <a:gd name="T13" fmla="*/ 9 h 18"/>
                  <a:gd name="T14" fmla="*/ 20 w 42"/>
                  <a:gd name="T15" fmla="*/ 7 h 18"/>
                  <a:gd name="T16" fmla="*/ 21 w 42"/>
                  <a:gd name="T17" fmla="*/ 5 h 18"/>
                  <a:gd name="T18" fmla="*/ 20 w 42"/>
                  <a:gd name="T19" fmla="*/ 2 h 18"/>
                  <a:gd name="T20" fmla="*/ 18 w 42"/>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35" y="0"/>
                    </a:moveTo>
                    <a:lnTo>
                      <a:pt x="35" y="0"/>
                    </a:lnTo>
                    <a:lnTo>
                      <a:pt x="0" y="0"/>
                    </a:lnTo>
                    <a:lnTo>
                      <a:pt x="0" y="18"/>
                    </a:lnTo>
                    <a:lnTo>
                      <a:pt x="35" y="18"/>
                    </a:lnTo>
                    <a:lnTo>
                      <a:pt x="40" y="14"/>
                    </a:lnTo>
                    <a:lnTo>
                      <a:pt x="42" y="9"/>
                    </a:lnTo>
                    <a:lnTo>
                      <a:pt x="40" y="3"/>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81" name="Freeform 487"/>
              <p:cNvSpPr>
                <a:spLocks/>
              </p:cNvSpPr>
              <p:nvPr/>
            </p:nvSpPr>
            <p:spPr bwMode="auto">
              <a:xfrm>
                <a:off x="2784" y="2650"/>
                <a:ext cx="21" cy="9"/>
              </a:xfrm>
              <a:custGeom>
                <a:avLst/>
                <a:gdLst>
                  <a:gd name="T0" fmla="*/ 18 w 42"/>
                  <a:gd name="T1" fmla="*/ 0 h 18"/>
                  <a:gd name="T2" fmla="*/ 18 w 42"/>
                  <a:gd name="T3" fmla="*/ 0 h 18"/>
                  <a:gd name="T4" fmla="*/ 0 w 42"/>
                  <a:gd name="T5" fmla="*/ 0 h 18"/>
                  <a:gd name="T6" fmla="*/ 0 w 42"/>
                  <a:gd name="T7" fmla="*/ 9 h 18"/>
                  <a:gd name="T8" fmla="*/ 18 w 42"/>
                  <a:gd name="T9" fmla="*/ 9 h 18"/>
                  <a:gd name="T10" fmla="*/ 18 w 42"/>
                  <a:gd name="T11" fmla="*/ 9 h 18"/>
                  <a:gd name="T12" fmla="*/ 18 w 42"/>
                  <a:gd name="T13" fmla="*/ 9 h 18"/>
                  <a:gd name="T14" fmla="*/ 20 w 42"/>
                  <a:gd name="T15" fmla="*/ 7 h 18"/>
                  <a:gd name="T16" fmla="*/ 21 w 42"/>
                  <a:gd name="T17" fmla="*/ 5 h 18"/>
                  <a:gd name="T18" fmla="*/ 20 w 42"/>
                  <a:gd name="T19" fmla="*/ 2 h 18"/>
                  <a:gd name="T20" fmla="*/ 18 w 42"/>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35" y="0"/>
                    </a:moveTo>
                    <a:lnTo>
                      <a:pt x="35" y="0"/>
                    </a:lnTo>
                    <a:lnTo>
                      <a:pt x="0" y="0"/>
                    </a:lnTo>
                    <a:lnTo>
                      <a:pt x="0" y="18"/>
                    </a:lnTo>
                    <a:lnTo>
                      <a:pt x="35" y="18"/>
                    </a:lnTo>
                    <a:lnTo>
                      <a:pt x="40" y="14"/>
                    </a:lnTo>
                    <a:lnTo>
                      <a:pt x="42" y="9"/>
                    </a:lnTo>
                    <a:lnTo>
                      <a:pt x="40" y="3"/>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82" name="Freeform 488"/>
              <p:cNvSpPr>
                <a:spLocks/>
              </p:cNvSpPr>
              <p:nvPr/>
            </p:nvSpPr>
            <p:spPr bwMode="auto">
              <a:xfrm>
                <a:off x="2802" y="2650"/>
                <a:ext cx="21" cy="9"/>
              </a:xfrm>
              <a:custGeom>
                <a:avLst/>
                <a:gdLst>
                  <a:gd name="T0" fmla="*/ 18 w 43"/>
                  <a:gd name="T1" fmla="*/ 0 h 18"/>
                  <a:gd name="T2" fmla="*/ 18 w 43"/>
                  <a:gd name="T3" fmla="*/ 0 h 18"/>
                  <a:gd name="T4" fmla="*/ 0 w 43"/>
                  <a:gd name="T5" fmla="*/ 0 h 18"/>
                  <a:gd name="T6" fmla="*/ 0 w 43"/>
                  <a:gd name="T7" fmla="*/ 9 h 18"/>
                  <a:gd name="T8" fmla="*/ 18 w 43"/>
                  <a:gd name="T9" fmla="*/ 9 h 18"/>
                  <a:gd name="T10" fmla="*/ 18 w 43"/>
                  <a:gd name="T11" fmla="*/ 9 h 18"/>
                  <a:gd name="T12" fmla="*/ 18 w 43"/>
                  <a:gd name="T13" fmla="*/ 9 h 18"/>
                  <a:gd name="T14" fmla="*/ 21 w 43"/>
                  <a:gd name="T15" fmla="*/ 7 h 18"/>
                  <a:gd name="T16" fmla="*/ 21 w 43"/>
                  <a:gd name="T17" fmla="*/ 5 h 18"/>
                  <a:gd name="T18" fmla="*/ 21 w 43"/>
                  <a:gd name="T19" fmla="*/ 2 h 18"/>
                  <a:gd name="T20" fmla="*/ 18 w 43"/>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3" h="18">
                    <a:moveTo>
                      <a:pt x="37" y="0"/>
                    </a:moveTo>
                    <a:lnTo>
                      <a:pt x="37" y="0"/>
                    </a:lnTo>
                    <a:lnTo>
                      <a:pt x="0" y="0"/>
                    </a:lnTo>
                    <a:lnTo>
                      <a:pt x="0" y="18"/>
                    </a:lnTo>
                    <a:lnTo>
                      <a:pt x="37" y="18"/>
                    </a:lnTo>
                    <a:lnTo>
                      <a:pt x="42" y="14"/>
                    </a:lnTo>
                    <a:lnTo>
                      <a:pt x="43" y="9"/>
                    </a:lnTo>
                    <a:lnTo>
                      <a:pt x="42" y="3"/>
                    </a:lnTo>
                    <a:lnTo>
                      <a:pt x="3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83" name="Freeform 489"/>
              <p:cNvSpPr>
                <a:spLocks/>
              </p:cNvSpPr>
              <p:nvPr/>
            </p:nvSpPr>
            <p:spPr bwMode="auto">
              <a:xfrm>
                <a:off x="2820" y="2650"/>
                <a:ext cx="21" cy="9"/>
              </a:xfrm>
              <a:custGeom>
                <a:avLst/>
                <a:gdLst>
                  <a:gd name="T0" fmla="*/ 18 w 42"/>
                  <a:gd name="T1" fmla="*/ 0 h 18"/>
                  <a:gd name="T2" fmla="*/ 18 w 42"/>
                  <a:gd name="T3" fmla="*/ 0 h 18"/>
                  <a:gd name="T4" fmla="*/ 0 w 42"/>
                  <a:gd name="T5" fmla="*/ 0 h 18"/>
                  <a:gd name="T6" fmla="*/ 0 w 42"/>
                  <a:gd name="T7" fmla="*/ 9 h 18"/>
                  <a:gd name="T8" fmla="*/ 18 w 42"/>
                  <a:gd name="T9" fmla="*/ 9 h 18"/>
                  <a:gd name="T10" fmla="*/ 18 w 42"/>
                  <a:gd name="T11" fmla="*/ 9 h 18"/>
                  <a:gd name="T12" fmla="*/ 18 w 42"/>
                  <a:gd name="T13" fmla="*/ 9 h 18"/>
                  <a:gd name="T14" fmla="*/ 20 w 42"/>
                  <a:gd name="T15" fmla="*/ 7 h 18"/>
                  <a:gd name="T16" fmla="*/ 21 w 42"/>
                  <a:gd name="T17" fmla="*/ 5 h 18"/>
                  <a:gd name="T18" fmla="*/ 20 w 42"/>
                  <a:gd name="T19" fmla="*/ 2 h 18"/>
                  <a:gd name="T20" fmla="*/ 18 w 42"/>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35" y="0"/>
                    </a:moveTo>
                    <a:lnTo>
                      <a:pt x="35" y="0"/>
                    </a:lnTo>
                    <a:lnTo>
                      <a:pt x="0" y="0"/>
                    </a:lnTo>
                    <a:lnTo>
                      <a:pt x="0" y="18"/>
                    </a:lnTo>
                    <a:lnTo>
                      <a:pt x="35" y="18"/>
                    </a:lnTo>
                    <a:lnTo>
                      <a:pt x="40" y="14"/>
                    </a:lnTo>
                    <a:lnTo>
                      <a:pt x="42" y="9"/>
                    </a:lnTo>
                    <a:lnTo>
                      <a:pt x="40" y="3"/>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84" name="Freeform 490"/>
              <p:cNvSpPr>
                <a:spLocks/>
              </p:cNvSpPr>
              <p:nvPr/>
            </p:nvSpPr>
            <p:spPr bwMode="auto">
              <a:xfrm>
                <a:off x="2837" y="2650"/>
                <a:ext cx="21" cy="9"/>
              </a:xfrm>
              <a:custGeom>
                <a:avLst/>
                <a:gdLst>
                  <a:gd name="T0" fmla="*/ 18 w 42"/>
                  <a:gd name="T1" fmla="*/ 0 h 18"/>
                  <a:gd name="T2" fmla="*/ 18 w 42"/>
                  <a:gd name="T3" fmla="*/ 0 h 18"/>
                  <a:gd name="T4" fmla="*/ 0 w 42"/>
                  <a:gd name="T5" fmla="*/ 0 h 18"/>
                  <a:gd name="T6" fmla="*/ 0 w 42"/>
                  <a:gd name="T7" fmla="*/ 9 h 18"/>
                  <a:gd name="T8" fmla="*/ 18 w 42"/>
                  <a:gd name="T9" fmla="*/ 9 h 18"/>
                  <a:gd name="T10" fmla="*/ 18 w 42"/>
                  <a:gd name="T11" fmla="*/ 9 h 18"/>
                  <a:gd name="T12" fmla="*/ 18 w 42"/>
                  <a:gd name="T13" fmla="*/ 9 h 18"/>
                  <a:gd name="T14" fmla="*/ 20 w 42"/>
                  <a:gd name="T15" fmla="*/ 7 h 18"/>
                  <a:gd name="T16" fmla="*/ 21 w 42"/>
                  <a:gd name="T17" fmla="*/ 5 h 18"/>
                  <a:gd name="T18" fmla="*/ 20 w 42"/>
                  <a:gd name="T19" fmla="*/ 2 h 18"/>
                  <a:gd name="T20" fmla="*/ 18 w 42"/>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35" y="0"/>
                    </a:moveTo>
                    <a:lnTo>
                      <a:pt x="35" y="0"/>
                    </a:lnTo>
                    <a:lnTo>
                      <a:pt x="0" y="0"/>
                    </a:lnTo>
                    <a:lnTo>
                      <a:pt x="0" y="18"/>
                    </a:lnTo>
                    <a:lnTo>
                      <a:pt x="35" y="18"/>
                    </a:lnTo>
                    <a:lnTo>
                      <a:pt x="40" y="14"/>
                    </a:lnTo>
                    <a:lnTo>
                      <a:pt x="42" y="9"/>
                    </a:lnTo>
                    <a:lnTo>
                      <a:pt x="40" y="3"/>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85" name="Freeform 491"/>
              <p:cNvSpPr>
                <a:spLocks/>
              </p:cNvSpPr>
              <p:nvPr/>
            </p:nvSpPr>
            <p:spPr bwMode="auto">
              <a:xfrm>
                <a:off x="2855" y="2650"/>
                <a:ext cx="21" cy="9"/>
              </a:xfrm>
              <a:custGeom>
                <a:avLst/>
                <a:gdLst>
                  <a:gd name="T0" fmla="*/ 18 w 42"/>
                  <a:gd name="T1" fmla="*/ 0 h 18"/>
                  <a:gd name="T2" fmla="*/ 18 w 42"/>
                  <a:gd name="T3" fmla="*/ 0 h 18"/>
                  <a:gd name="T4" fmla="*/ 0 w 42"/>
                  <a:gd name="T5" fmla="*/ 0 h 18"/>
                  <a:gd name="T6" fmla="*/ 0 w 42"/>
                  <a:gd name="T7" fmla="*/ 9 h 18"/>
                  <a:gd name="T8" fmla="*/ 18 w 42"/>
                  <a:gd name="T9" fmla="*/ 9 h 18"/>
                  <a:gd name="T10" fmla="*/ 18 w 42"/>
                  <a:gd name="T11" fmla="*/ 9 h 18"/>
                  <a:gd name="T12" fmla="*/ 18 w 42"/>
                  <a:gd name="T13" fmla="*/ 9 h 18"/>
                  <a:gd name="T14" fmla="*/ 20 w 42"/>
                  <a:gd name="T15" fmla="*/ 7 h 18"/>
                  <a:gd name="T16" fmla="*/ 21 w 42"/>
                  <a:gd name="T17" fmla="*/ 5 h 18"/>
                  <a:gd name="T18" fmla="*/ 20 w 42"/>
                  <a:gd name="T19" fmla="*/ 2 h 18"/>
                  <a:gd name="T20" fmla="*/ 18 w 42"/>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35" y="0"/>
                    </a:moveTo>
                    <a:lnTo>
                      <a:pt x="35" y="0"/>
                    </a:lnTo>
                    <a:lnTo>
                      <a:pt x="0" y="0"/>
                    </a:lnTo>
                    <a:lnTo>
                      <a:pt x="0" y="18"/>
                    </a:lnTo>
                    <a:lnTo>
                      <a:pt x="35" y="18"/>
                    </a:lnTo>
                    <a:lnTo>
                      <a:pt x="40" y="14"/>
                    </a:lnTo>
                    <a:lnTo>
                      <a:pt x="42" y="9"/>
                    </a:lnTo>
                    <a:lnTo>
                      <a:pt x="40" y="3"/>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86" name="Freeform 492"/>
              <p:cNvSpPr>
                <a:spLocks/>
              </p:cNvSpPr>
              <p:nvPr/>
            </p:nvSpPr>
            <p:spPr bwMode="auto">
              <a:xfrm>
                <a:off x="2873" y="2650"/>
                <a:ext cx="21" cy="9"/>
              </a:xfrm>
              <a:custGeom>
                <a:avLst/>
                <a:gdLst>
                  <a:gd name="T0" fmla="*/ 18 w 44"/>
                  <a:gd name="T1" fmla="*/ 0 h 18"/>
                  <a:gd name="T2" fmla="*/ 18 w 44"/>
                  <a:gd name="T3" fmla="*/ 0 h 18"/>
                  <a:gd name="T4" fmla="*/ 0 w 44"/>
                  <a:gd name="T5" fmla="*/ 0 h 18"/>
                  <a:gd name="T6" fmla="*/ 0 w 44"/>
                  <a:gd name="T7" fmla="*/ 9 h 18"/>
                  <a:gd name="T8" fmla="*/ 18 w 44"/>
                  <a:gd name="T9" fmla="*/ 9 h 18"/>
                  <a:gd name="T10" fmla="*/ 18 w 44"/>
                  <a:gd name="T11" fmla="*/ 9 h 18"/>
                  <a:gd name="T12" fmla="*/ 18 w 44"/>
                  <a:gd name="T13" fmla="*/ 9 h 18"/>
                  <a:gd name="T14" fmla="*/ 20 w 44"/>
                  <a:gd name="T15" fmla="*/ 7 h 18"/>
                  <a:gd name="T16" fmla="*/ 21 w 44"/>
                  <a:gd name="T17" fmla="*/ 5 h 18"/>
                  <a:gd name="T18" fmla="*/ 20 w 44"/>
                  <a:gd name="T19" fmla="*/ 2 h 18"/>
                  <a:gd name="T20" fmla="*/ 18 w 44"/>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4" h="18">
                    <a:moveTo>
                      <a:pt x="37" y="0"/>
                    </a:moveTo>
                    <a:lnTo>
                      <a:pt x="37" y="0"/>
                    </a:lnTo>
                    <a:lnTo>
                      <a:pt x="0" y="0"/>
                    </a:lnTo>
                    <a:lnTo>
                      <a:pt x="0" y="18"/>
                    </a:lnTo>
                    <a:lnTo>
                      <a:pt x="37" y="18"/>
                    </a:lnTo>
                    <a:lnTo>
                      <a:pt x="42" y="14"/>
                    </a:lnTo>
                    <a:lnTo>
                      <a:pt x="44" y="9"/>
                    </a:lnTo>
                    <a:lnTo>
                      <a:pt x="42" y="3"/>
                    </a:lnTo>
                    <a:lnTo>
                      <a:pt x="3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87" name="Freeform 493"/>
              <p:cNvSpPr>
                <a:spLocks/>
              </p:cNvSpPr>
              <p:nvPr/>
            </p:nvSpPr>
            <p:spPr bwMode="auto">
              <a:xfrm>
                <a:off x="2891" y="2650"/>
                <a:ext cx="21" cy="9"/>
              </a:xfrm>
              <a:custGeom>
                <a:avLst/>
                <a:gdLst>
                  <a:gd name="T0" fmla="*/ 18 w 42"/>
                  <a:gd name="T1" fmla="*/ 0 h 18"/>
                  <a:gd name="T2" fmla="*/ 18 w 42"/>
                  <a:gd name="T3" fmla="*/ 0 h 18"/>
                  <a:gd name="T4" fmla="*/ 0 w 42"/>
                  <a:gd name="T5" fmla="*/ 0 h 18"/>
                  <a:gd name="T6" fmla="*/ 0 w 42"/>
                  <a:gd name="T7" fmla="*/ 9 h 18"/>
                  <a:gd name="T8" fmla="*/ 18 w 42"/>
                  <a:gd name="T9" fmla="*/ 9 h 18"/>
                  <a:gd name="T10" fmla="*/ 18 w 42"/>
                  <a:gd name="T11" fmla="*/ 9 h 18"/>
                  <a:gd name="T12" fmla="*/ 18 w 42"/>
                  <a:gd name="T13" fmla="*/ 9 h 18"/>
                  <a:gd name="T14" fmla="*/ 20 w 42"/>
                  <a:gd name="T15" fmla="*/ 7 h 18"/>
                  <a:gd name="T16" fmla="*/ 21 w 42"/>
                  <a:gd name="T17" fmla="*/ 5 h 18"/>
                  <a:gd name="T18" fmla="*/ 20 w 42"/>
                  <a:gd name="T19" fmla="*/ 2 h 18"/>
                  <a:gd name="T20" fmla="*/ 18 w 42"/>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35" y="0"/>
                    </a:moveTo>
                    <a:lnTo>
                      <a:pt x="35" y="0"/>
                    </a:lnTo>
                    <a:lnTo>
                      <a:pt x="0" y="0"/>
                    </a:lnTo>
                    <a:lnTo>
                      <a:pt x="0" y="18"/>
                    </a:lnTo>
                    <a:lnTo>
                      <a:pt x="35" y="18"/>
                    </a:lnTo>
                    <a:lnTo>
                      <a:pt x="40" y="14"/>
                    </a:lnTo>
                    <a:lnTo>
                      <a:pt x="42" y="9"/>
                    </a:lnTo>
                    <a:lnTo>
                      <a:pt x="40" y="3"/>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88" name="Freeform 494"/>
              <p:cNvSpPr>
                <a:spLocks/>
              </p:cNvSpPr>
              <p:nvPr/>
            </p:nvSpPr>
            <p:spPr bwMode="auto">
              <a:xfrm>
                <a:off x="2908" y="2650"/>
                <a:ext cx="21" cy="9"/>
              </a:xfrm>
              <a:custGeom>
                <a:avLst/>
                <a:gdLst>
                  <a:gd name="T0" fmla="*/ 18 w 42"/>
                  <a:gd name="T1" fmla="*/ 0 h 18"/>
                  <a:gd name="T2" fmla="*/ 18 w 42"/>
                  <a:gd name="T3" fmla="*/ 0 h 18"/>
                  <a:gd name="T4" fmla="*/ 0 w 42"/>
                  <a:gd name="T5" fmla="*/ 0 h 18"/>
                  <a:gd name="T6" fmla="*/ 0 w 42"/>
                  <a:gd name="T7" fmla="*/ 9 h 18"/>
                  <a:gd name="T8" fmla="*/ 18 w 42"/>
                  <a:gd name="T9" fmla="*/ 9 h 18"/>
                  <a:gd name="T10" fmla="*/ 18 w 42"/>
                  <a:gd name="T11" fmla="*/ 9 h 18"/>
                  <a:gd name="T12" fmla="*/ 18 w 42"/>
                  <a:gd name="T13" fmla="*/ 9 h 18"/>
                  <a:gd name="T14" fmla="*/ 20 w 42"/>
                  <a:gd name="T15" fmla="*/ 7 h 18"/>
                  <a:gd name="T16" fmla="*/ 21 w 42"/>
                  <a:gd name="T17" fmla="*/ 5 h 18"/>
                  <a:gd name="T18" fmla="*/ 20 w 42"/>
                  <a:gd name="T19" fmla="*/ 2 h 18"/>
                  <a:gd name="T20" fmla="*/ 18 w 42"/>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35" y="0"/>
                    </a:moveTo>
                    <a:lnTo>
                      <a:pt x="35" y="0"/>
                    </a:lnTo>
                    <a:lnTo>
                      <a:pt x="0" y="0"/>
                    </a:lnTo>
                    <a:lnTo>
                      <a:pt x="0" y="18"/>
                    </a:lnTo>
                    <a:lnTo>
                      <a:pt x="35" y="18"/>
                    </a:lnTo>
                    <a:lnTo>
                      <a:pt x="40" y="14"/>
                    </a:lnTo>
                    <a:lnTo>
                      <a:pt x="42" y="9"/>
                    </a:lnTo>
                    <a:lnTo>
                      <a:pt x="40" y="3"/>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89" name="Freeform 495"/>
              <p:cNvSpPr>
                <a:spLocks/>
              </p:cNvSpPr>
              <p:nvPr/>
            </p:nvSpPr>
            <p:spPr bwMode="auto">
              <a:xfrm>
                <a:off x="2926" y="2649"/>
                <a:ext cx="21" cy="10"/>
              </a:xfrm>
              <a:custGeom>
                <a:avLst/>
                <a:gdLst>
                  <a:gd name="T0" fmla="*/ 18 w 42"/>
                  <a:gd name="T1" fmla="*/ 0 h 20"/>
                  <a:gd name="T2" fmla="*/ 18 w 42"/>
                  <a:gd name="T3" fmla="*/ 0 h 20"/>
                  <a:gd name="T4" fmla="*/ 0 w 42"/>
                  <a:gd name="T5" fmla="*/ 1 h 20"/>
                  <a:gd name="T6" fmla="*/ 0 w 42"/>
                  <a:gd name="T7" fmla="*/ 10 h 20"/>
                  <a:gd name="T8" fmla="*/ 18 w 42"/>
                  <a:gd name="T9" fmla="*/ 9 h 20"/>
                  <a:gd name="T10" fmla="*/ 18 w 42"/>
                  <a:gd name="T11" fmla="*/ 9 h 20"/>
                  <a:gd name="T12" fmla="*/ 18 w 42"/>
                  <a:gd name="T13" fmla="*/ 9 h 20"/>
                  <a:gd name="T14" fmla="*/ 20 w 42"/>
                  <a:gd name="T15" fmla="*/ 7 h 20"/>
                  <a:gd name="T16" fmla="*/ 21 w 42"/>
                  <a:gd name="T17" fmla="*/ 5 h 20"/>
                  <a:gd name="T18" fmla="*/ 20 w 42"/>
                  <a:gd name="T19" fmla="*/ 2 h 20"/>
                  <a:gd name="T20" fmla="*/ 18 w 42"/>
                  <a:gd name="T21" fmla="*/ 0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20">
                    <a:moveTo>
                      <a:pt x="35" y="0"/>
                    </a:moveTo>
                    <a:lnTo>
                      <a:pt x="35" y="0"/>
                    </a:lnTo>
                    <a:lnTo>
                      <a:pt x="0" y="2"/>
                    </a:lnTo>
                    <a:lnTo>
                      <a:pt x="0" y="20"/>
                    </a:lnTo>
                    <a:lnTo>
                      <a:pt x="35" y="18"/>
                    </a:lnTo>
                    <a:lnTo>
                      <a:pt x="40" y="14"/>
                    </a:lnTo>
                    <a:lnTo>
                      <a:pt x="42" y="9"/>
                    </a:lnTo>
                    <a:lnTo>
                      <a:pt x="40" y="3"/>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90" name="Freeform 496"/>
              <p:cNvSpPr>
                <a:spLocks/>
              </p:cNvSpPr>
              <p:nvPr/>
            </p:nvSpPr>
            <p:spPr bwMode="auto">
              <a:xfrm>
                <a:off x="2944" y="2649"/>
                <a:ext cx="20" cy="9"/>
              </a:xfrm>
              <a:custGeom>
                <a:avLst/>
                <a:gdLst>
                  <a:gd name="T0" fmla="*/ 17 w 42"/>
                  <a:gd name="T1" fmla="*/ 0 h 18"/>
                  <a:gd name="T2" fmla="*/ 17 w 42"/>
                  <a:gd name="T3" fmla="*/ 0 h 18"/>
                  <a:gd name="T4" fmla="*/ 0 w 42"/>
                  <a:gd name="T5" fmla="*/ 0 h 18"/>
                  <a:gd name="T6" fmla="*/ 0 w 42"/>
                  <a:gd name="T7" fmla="*/ 9 h 18"/>
                  <a:gd name="T8" fmla="*/ 17 w 42"/>
                  <a:gd name="T9" fmla="*/ 9 h 18"/>
                  <a:gd name="T10" fmla="*/ 17 w 42"/>
                  <a:gd name="T11" fmla="*/ 9 h 18"/>
                  <a:gd name="T12" fmla="*/ 17 w 42"/>
                  <a:gd name="T13" fmla="*/ 9 h 18"/>
                  <a:gd name="T14" fmla="*/ 19 w 42"/>
                  <a:gd name="T15" fmla="*/ 7 h 18"/>
                  <a:gd name="T16" fmla="*/ 20 w 42"/>
                  <a:gd name="T17" fmla="*/ 5 h 18"/>
                  <a:gd name="T18" fmla="*/ 19 w 42"/>
                  <a:gd name="T19" fmla="*/ 2 h 18"/>
                  <a:gd name="T20" fmla="*/ 17 w 42"/>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35" y="0"/>
                    </a:moveTo>
                    <a:lnTo>
                      <a:pt x="35" y="0"/>
                    </a:lnTo>
                    <a:lnTo>
                      <a:pt x="0" y="0"/>
                    </a:lnTo>
                    <a:lnTo>
                      <a:pt x="0" y="18"/>
                    </a:lnTo>
                    <a:lnTo>
                      <a:pt x="35" y="18"/>
                    </a:lnTo>
                    <a:lnTo>
                      <a:pt x="40" y="14"/>
                    </a:lnTo>
                    <a:lnTo>
                      <a:pt x="42" y="9"/>
                    </a:lnTo>
                    <a:lnTo>
                      <a:pt x="40" y="3"/>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91" name="Freeform 497"/>
              <p:cNvSpPr>
                <a:spLocks/>
              </p:cNvSpPr>
              <p:nvPr/>
            </p:nvSpPr>
            <p:spPr bwMode="auto">
              <a:xfrm>
                <a:off x="2961" y="2649"/>
                <a:ext cx="22" cy="9"/>
              </a:xfrm>
              <a:custGeom>
                <a:avLst/>
                <a:gdLst>
                  <a:gd name="T0" fmla="*/ 19 w 44"/>
                  <a:gd name="T1" fmla="*/ 0 h 18"/>
                  <a:gd name="T2" fmla="*/ 19 w 44"/>
                  <a:gd name="T3" fmla="*/ 0 h 18"/>
                  <a:gd name="T4" fmla="*/ 0 w 44"/>
                  <a:gd name="T5" fmla="*/ 0 h 18"/>
                  <a:gd name="T6" fmla="*/ 0 w 44"/>
                  <a:gd name="T7" fmla="*/ 9 h 18"/>
                  <a:gd name="T8" fmla="*/ 19 w 44"/>
                  <a:gd name="T9" fmla="*/ 9 h 18"/>
                  <a:gd name="T10" fmla="*/ 19 w 44"/>
                  <a:gd name="T11" fmla="*/ 9 h 18"/>
                  <a:gd name="T12" fmla="*/ 19 w 44"/>
                  <a:gd name="T13" fmla="*/ 9 h 18"/>
                  <a:gd name="T14" fmla="*/ 21 w 44"/>
                  <a:gd name="T15" fmla="*/ 7 h 18"/>
                  <a:gd name="T16" fmla="*/ 22 w 44"/>
                  <a:gd name="T17" fmla="*/ 5 h 18"/>
                  <a:gd name="T18" fmla="*/ 21 w 44"/>
                  <a:gd name="T19" fmla="*/ 2 h 18"/>
                  <a:gd name="T20" fmla="*/ 19 w 44"/>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4" h="18">
                    <a:moveTo>
                      <a:pt x="37" y="0"/>
                    </a:moveTo>
                    <a:lnTo>
                      <a:pt x="37" y="0"/>
                    </a:lnTo>
                    <a:lnTo>
                      <a:pt x="0" y="0"/>
                    </a:lnTo>
                    <a:lnTo>
                      <a:pt x="0" y="18"/>
                    </a:lnTo>
                    <a:lnTo>
                      <a:pt x="37" y="18"/>
                    </a:lnTo>
                    <a:lnTo>
                      <a:pt x="42" y="14"/>
                    </a:lnTo>
                    <a:lnTo>
                      <a:pt x="44" y="9"/>
                    </a:lnTo>
                    <a:lnTo>
                      <a:pt x="42" y="3"/>
                    </a:lnTo>
                    <a:lnTo>
                      <a:pt x="3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92" name="Freeform 498"/>
              <p:cNvSpPr>
                <a:spLocks/>
              </p:cNvSpPr>
              <p:nvPr/>
            </p:nvSpPr>
            <p:spPr bwMode="auto">
              <a:xfrm>
                <a:off x="2979" y="2649"/>
                <a:ext cx="21" cy="9"/>
              </a:xfrm>
              <a:custGeom>
                <a:avLst/>
                <a:gdLst>
                  <a:gd name="T0" fmla="*/ 18 w 42"/>
                  <a:gd name="T1" fmla="*/ 0 h 18"/>
                  <a:gd name="T2" fmla="*/ 18 w 42"/>
                  <a:gd name="T3" fmla="*/ 0 h 18"/>
                  <a:gd name="T4" fmla="*/ 0 w 42"/>
                  <a:gd name="T5" fmla="*/ 0 h 18"/>
                  <a:gd name="T6" fmla="*/ 0 w 42"/>
                  <a:gd name="T7" fmla="*/ 9 h 18"/>
                  <a:gd name="T8" fmla="*/ 18 w 42"/>
                  <a:gd name="T9" fmla="*/ 9 h 18"/>
                  <a:gd name="T10" fmla="*/ 18 w 42"/>
                  <a:gd name="T11" fmla="*/ 9 h 18"/>
                  <a:gd name="T12" fmla="*/ 18 w 42"/>
                  <a:gd name="T13" fmla="*/ 9 h 18"/>
                  <a:gd name="T14" fmla="*/ 20 w 42"/>
                  <a:gd name="T15" fmla="*/ 7 h 18"/>
                  <a:gd name="T16" fmla="*/ 21 w 42"/>
                  <a:gd name="T17" fmla="*/ 5 h 18"/>
                  <a:gd name="T18" fmla="*/ 20 w 42"/>
                  <a:gd name="T19" fmla="*/ 2 h 18"/>
                  <a:gd name="T20" fmla="*/ 18 w 42"/>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35" y="0"/>
                    </a:moveTo>
                    <a:lnTo>
                      <a:pt x="35" y="0"/>
                    </a:lnTo>
                    <a:lnTo>
                      <a:pt x="0" y="0"/>
                    </a:lnTo>
                    <a:lnTo>
                      <a:pt x="0" y="18"/>
                    </a:lnTo>
                    <a:lnTo>
                      <a:pt x="35" y="18"/>
                    </a:lnTo>
                    <a:lnTo>
                      <a:pt x="40" y="14"/>
                    </a:lnTo>
                    <a:lnTo>
                      <a:pt x="42" y="9"/>
                    </a:lnTo>
                    <a:lnTo>
                      <a:pt x="40" y="3"/>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93" name="Freeform 499"/>
              <p:cNvSpPr>
                <a:spLocks/>
              </p:cNvSpPr>
              <p:nvPr/>
            </p:nvSpPr>
            <p:spPr bwMode="auto">
              <a:xfrm>
                <a:off x="2997" y="2649"/>
                <a:ext cx="21" cy="9"/>
              </a:xfrm>
              <a:custGeom>
                <a:avLst/>
                <a:gdLst>
                  <a:gd name="T0" fmla="*/ 18 w 42"/>
                  <a:gd name="T1" fmla="*/ 0 h 18"/>
                  <a:gd name="T2" fmla="*/ 18 w 42"/>
                  <a:gd name="T3" fmla="*/ 0 h 18"/>
                  <a:gd name="T4" fmla="*/ 0 w 42"/>
                  <a:gd name="T5" fmla="*/ 0 h 18"/>
                  <a:gd name="T6" fmla="*/ 0 w 42"/>
                  <a:gd name="T7" fmla="*/ 9 h 18"/>
                  <a:gd name="T8" fmla="*/ 18 w 42"/>
                  <a:gd name="T9" fmla="*/ 9 h 18"/>
                  <a:gd name="T10" fmla="*/ 18 w 42"/>
                  <a:gd name="T11" fmla="*/ 9 h 18"/>
                  <a:gd name="T12" fmla="*/ 18 w 42"/>
                  <a:gd name="T13" fmla="*/ 9 h 18"/>
                  <a:gd name="T14" fmla="*/ 20 w 42"/>
                  <a:gd name="T15" fmla="*/ 7 h 18"/>
                  <a:gd name="T16" fmla="*/ 21 w 42"/>
                  <a:gd name="T17" fmla="*/ 5 h 18"/>
                  <a:gd name="T18" fmla="*/ 20 w 42"/>
                  <a:gd name="T19" fmla="*/ 2 h 18"/>
                  <a:gd name="T20" fmla="*/ 18 w 42"/>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35" y="0"/>
                    </a:moveTo>
                    <a:lnTo>
                      <a:pt x="35" y="0"/>
                    </a:lnTo>
                    <a:lnTo>
                      <a:pt x="0" y="0"/>
                    </a:lnTo>
                    <a:lnTo>
                      <a:pt x="0" y="18"/>
                    </a:lnTo>
                    <a:lnTo>
                      <a:pt x="35" y="18"/>
                    </a:lnTo>
                    <a:lnTo>
                      <a:pt x="40" y="14"/>
                    </a:lnTo>
                    <a:lnTo>
                      <a:pt x="42" y="9"/>
                    </a:lnTo>
                    <a:lnTo>
                      <a:pt x="40" y="3"/>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94" name="Freeform 500"/>
              <p:cNvSpPr>
                <a:spLocks/>
              </p:cNvSpPr>
              <p:nvPr/>
            </p:nvSpPr>
            <p:spPr bwMode="auto">
              <a:xfrm>
                <a:off x="3015" y="2649"/>
                <a:ext cx="20" cy="9"/>
              </a:xfrm>
              <a:custGeom>
                <a:avLst/>
                <a:gdLst>
                  <a:gd name="T0" fmla="*/ 17 w 42"/>
                  <a:gd name="T1" fmla="*/ 0 h 18"/>
                  <a:gd name="T2" fmla="*/ 17 w 42"/>
                  <a:gd name="T3" fmla="*/ 0 h 18"/>
                  <a:gd name="T4" fmla="*/ 0 w 42"/>
                  <a:gd name="T5" fmla="*/ 0 h 18"/>
                  <a:gd name="T6" fmla="*/ 0 w 42"/>
                  <a:gd name="T7" fmla="*/ 9 h 18"/>
                  <a:gd name="T8" fmla="*/ 17 w 42"/>
                  <a:gd name="T9" fmla="*/ 9 h 18"/>
                  <a:gd name="T10" fmla="*/ 17 w 42"/>
                  <a:gd name="T11" fmla="*/ 9 h 18"/>
                  <a:gd name="T12" fmla="*/ 17 w 42"/>
                  <a:gd name="T13" fmla="*/ 9 h 18"/>
                  <a:gd name="T14" fmla="*/ 19 w 42"/>
                  <a:gd name="T15" fmla="*/ 7 h 18"/>
                  <a:gd name="T16" fmla="*/ 20 w 42"/>
                  <a:gd name="T17" fmla="*/ 5 h 18"/>
                  <a:gd name="T18" fmla="*/ 19 w 42"/>
                  <a:gd name="T19" fmla="*/ 2 h 18"/>
                  <a:gd name="T20" fmla="*/ 17 w 42"/>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35" y="0"/>
                    </a:moveTo>
                    <a:lnTo>
                      <a:pt x="35" y="0"/>
                    </a:lnTo>
                    <a:lnTo>
                      <a:pt x="0" y="0"/>
                    </a:lnTo>
                    <a:lnTo>
                      <a:pt x="0" y="18"/>
                    </a:lnTo>
                    <a:lnTo>
                      <a:pt x="35" y="18"/>
                    </a:lnTo>
                    <a:lnTo>
                      <a:pt x="40" y="14"/>
                    </a:lnTo>
                    <a:lnTo>
                      <a:pt x="42" y="9"/>
                    </a:lnTo>
                    <a:lnTo>
                      <a:pt x="40" y="3"/>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95" name="Freeform 501"/>
              <p:cNvSpPr>
                <a:spLocks/>
              </p:cNvSpPr>
              <p:nvPr/>
            </p:nvSpPr>
            <p:spPr bwMode="auto">
              <a:xfrm>
                <a:off x="3032" y="2649"/>
                <a:ext cx="21" cy="9"/>
              </a:xfrm>
              <a:custGeom>
                <a:avLst/>
                <a:gdLst>
                  <a:gd name="T0" fmla="*/ 18 w 42"/>
                  <a:gd name="T1" fmla="*/ 0 h 18"/>
                  <a:gd name="T2" fmla="*/ 18 w 42"/>
                  <a:gd name="T3" fmla="*/ 0 h 18"/>
                  <a:gd name="T4" fmla="*/ 0 w 42"/>
                  <a:gd name="T5" fmla="*/ 0 h 18"/>
                  <a:gd name="T6" fmla="*/ 0 w 42"/>
                  <a:gd name="T7" fmla="*/ 9 h 18"/>
                  <a:gd name="T8" fmla="*/ 18 w 42"/>
                  <a:gd name="T9" fmla="*/ 9 h 18"/>
                  <a:gd name="T10" fmla="*/ 18 w 42"/>
                  <a:gd name="T11" fmla="*/ 9 h 18"/>
                  <a:gd name="T12" fmla="*/ 18 w 42"/>
                  <a:gd name="T13" fmla="*/ 9 h 18"/>
                  <a:gd name="T14" fmla="*/ 20 w 42"/>
                  <a:gd name="T15" fmla="*/ 7 h 18"/>
                  <a:gd name="T16" fmla="*/ 21 w 42"/>
                  <a:gd name="T17" fmla="*/ 5 h 18"/>
                  <a:gd name="T18" fmla="*/ 20 w 42"/>
                  <a:gd name="T19" fmla="*/ 2 h 18"/>
                  <a:gd name="T20" fmla="*/ 18 w 42"/>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35" y="0"/>
                    </a:moveTo>
                    <a:lnTo>
                      <a:pt x="35" y="0"/>
                    </a:lnTo>
                    <a:lnTo>
                      <a:pt x="0" y="0"/>
                    </a:lnTo>
                    <a:lnTo>
                      <a:pt x="0" y="18"/>
                    </a:lnTo>
                    <a:lnTo>
                      <a:pt x="35" y="18"/>
                    </a:lnTo>
                    <a:lnTo>
                      <a:pt x="40" y="14"/>
                    </a:lnTo>
                    <a:lnTo>
                      <a:pt x="42" y="9"/>
                    </a:lnTo>
                    <a:lnTo>
                      <a:pt x="40" y="3"/>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96" name="Freeform 502"/>
              <p:cNvSpPr>
                <a:spLocks/>
              </p:cNvSpPr>
              <p:nvPr/>
            </p:nvSpPr>
            <p:spPr bwMode="auto">
              <a:xfrm>
                <a:off x="3050" y="2649"/>
                <a:ext cx="21" cy="9"/>
              </a:xfrm>
              <a:custGeom>
                <a:avLst/>
                <a:gdLst>
                  <a:gd name="T0" fmla="*/ 18 w 44"/>
                  <a:gd name="T1" fmla="*/ 0 h 18"/>
                  <a:gd name="T2" fmla="*/ 18 w 44"/>
                  <a:gd name="T3" fmla="*/ 0 h 18"/>
                  <a:gd name="T4" fmla="*/ 0 w 44"/>
                  <a:gd name="T5" fmla="*/ 0 h 18"/>
                  <a:gd name="T6" fmla="*/ 0 w 44"/>
                  <a:gd name="T7" fmla="*/ 9 h 18"/>
                  <a:gd name="T8" fmla="*/ 18 w 44"/>
                  <a:gd name="T9" fmla="*/ 9 h 18"/>
                  <a:gd name="T10" fmla="*/ 18 w 44"/>
                  <a:gd name="T11" fmla="*/ 9 h 18"/>
                  <a:gd name="T12" fmla="*/ 18 w 44"/>
                  <a:gd name="T13" fmla="*/ 9 h 18"/>
                  <a:gd name="T14" fmla="*/ 20 w 44"/>
                  <a:gd name="T15" fmla="*/ 7 h 18"/>
                  <a:gd name="T16" fmla="*/ 21 w 44"/>
                  <a:gd name="T17" fmla="*/ 5 h 18"/>
                  <a:gd name="T18" fmla="*/ 20 w 44"/>
                  <a:gd name="T19" fmla="*/ 2 h 18"/>
                  <a:gd name="T20" fmla="*/ 18 w 44"/>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4" h="18">
                    <a:moveTo>
                      <a:pt x="37" y="0"/>
                    </a:moveTo>
                    <a:lnTo>
                      <a:pt x="37" y="0"/>
                    </a:lnTo>
                    <a:lnTo>
                      <a:pt x="0" y="0"/>
                    </a:lnTo>
                    <a:lnTo>
                      <a:pt x="0" y="18"/>
                    </a:lnTo>
                    <a:lnTo>
                      <a:pt x="37" y="18"/>
                    </a:lnTo>
                    <a:lnTo>
                      <a:pt x="42" y="14"/>
                    </a:lnTo>
                    <a:lnTo>
                      <a:pt x="44" y="9"/>
                    </a:lnTo>
                    <a:lnTo>
                      <a:pt x="42" y="3"/>
                    </a:lnTo>
                    <a:lnTo>
                      <a:pt x="3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97" name="Freeform 503"/>
              <p:cNvSpPr>
                <a:spLocks/>
              </p:cNvSpPr>
              <p:nvPr/>
            </p:nvSpPr>
            <p:spPr bwMode="auto">
              <a:xfrm>
                <a:off x="3068" y="2649"/>
                <a:ext cx="21" cy="9"/>
              </a:xfrm>
              <a:custGeom>
                <a:avLst/>
                <a:gdLst>
                  <a:gd name="T0" fmla="*/ 18 w 42"/>
                  <a:gd name="T1" fmla="*/ 0 h 18"/>
                  <a:gd name="T2" fmla="*/ 18 w 42"/>
                  <a:gd name="T3" fmla="*/ 0 h 18"/>
                  <a:gd name="T4" fmla="*/ 0 w 42"/>
                  <a:gd name="T5" fmla="*/ 0 h 18"/>
                  <a:gd name="T6" fmla="*/ 0 w 42"/>
                  <a:gd name="T7" fmla="*/ 9 h 18"/>
                  <a:gd name="T8" fmla="*/ 18 w 42"/>
                  <a:gd name="T9" fmla="*/ 9 h 18"/>
                  <a:gd name="T10" fmla="*/ 18 w 42"/>
                  <a:gd name="T11" fmla="*/ 9 h 18"/>
                  <a:gd name="T12" fmla="*/ 18 w 42"/>
                  <a:gd name="T13" fmla="*/ 9 h 18"/>
                  <a:gd name="T14" fmla="*/ 20 w 42"/>
                  <a:gd name="T15" fmla="*/ 7 h 18"/>
                  <a:gd name="T16" fmla="*/ 21 w 42"/>
                  <a:gd name="T17" fmla="*/ 5 h 18"/>
                  <a:gd name="T18" fmla="*/ 20 w 42"/>
                  <a:gd name="T19" fmla="*/ 2 h 18"/>
                  <a:gd name="T20" fmla="*/ 18 w 42"/>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35" y="0"/>
                    </a:moveTo>
                    <a:lnTo>
                      <a:pt x="35" y="0"/>
                    </a:lnTo>
                    <a:lnTo>
                      <a:pt x="0" y="0"/>
                    </a:lnTo>
                    <a:lnTo>
                      <a:pt x="0" y="18"/>
                    </a:lnTo>
                    <a:lnTo>
                      <a:pt x="35" y="18"/>
                    </a:lnTo>
                    <a:lnTo>
                      <a:pt x="40" y="14"/>
                    </a:lnTo>
                    <a:lnTo>
                      <a:pt x="42" y="9"/>
                    </a:lnTo>
                    <a:lnTo>
                      <a:pt x="40" y="3"/>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98" name="Freeform 504"/>
              <p:cNvSpPr>
                <a:spLocks/>
              </p:cNvSpPr>
              <p:nvPr/>
            </p:nvSpPr>
            <p:spPr bwMode="auto">
              <a:xfrm>
                <a:off x="3086" y="2649"/>
                <a:ext cx="21" cy="9"/>
              </a:xfrm>
              <a:custGeom>
                <a:avLst/>
                <a:gdLst>
                  <a:gd name="T0" fmla="*/ 18 w 42"/>
                  <a:gd name="T1" fmla="*/ 0 h 18"/>
                  <a:gd name="T2" fmla="*/ 18 w 42"/>
                  <a:gd name="T3" fmla="*/ 0 h 18"/>
                  <a:gd name="T4" fmla="*/ 0 w 42"/>
                  <a:gd name="T5" fmla="*/ 0 h 18"/>
                  <a:gd name="T6" fmla="*/ 0 w 42"/>
                  <a:gd name="T7" fmla="*/ 9 h 18"/>
                  <a:gd name="T8" fmla="*/ 18 w 42"/>
                  <a:gd name="T9" fmla="*/ 9 h 18"/>
                  <a:gd name="T10" fmla="*/ 18 w 42"/>
                  <a:gd name="T11" fmla="*/ 9 h 18"/>
                  <a:gd name="T12" fmla="*/ 18 w 42"/>
                  <a:gd name="T13" fmla="*/ 9 h 18"/>
                  <a:gd name="T14" fmla="*/ 20 w 42"/>
                  <a:gd name="T15" fmla="*/ 7 h 18"/>
                  <a:gd name="T16" fmla="*/ 21 w 42"/>
                  <a:gd name="T17" fmla="*/ 5 h 18"/>
                  <a:gd name="T18" fmla="*/ 20 w 42"/>
                  <a:gd name="T19" fmla="*/ 2 h 18"/>
                  <a:gd name="T20" fmla="*/ 18 w 42"/>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35" y="0"/>
                    </a:moveTo>
                    <a:lnTo>
                      <a:pt x="35" y="0"/>
                    </a:lnTo>
                    <a:lnTo>
                      <a:pt x="0" y="0"/>
                    </a:lnTo>
                    <a:lnTo>
                      <a:pt x="0" y="18"/>
                    </a:lnTo>
                    <a:lnTo>
                      <a:pt x="35" y="18"/>
                    </a:lnTo>
                    <a:lnTo>
                      <a:pt x="40" y="14"/>
                    </a:lnTo>
                    <a:lnTo>
                      <a:pt x="42" y="9"/>
                    </a:lnTo>
                    <a:lnTo>
                      <a:pt x="40" y="3"/>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199" name="Freeform 505"/>
              <p:cNvSpPr>
                <a:spLocks/>
              </p:cNvSpPr>
              <p:nvPr/>
            </p:nvSpPr>
            <p:spPr bwMode="auto">
              <a:xfrm>
                <a:off x="3103" y="2649"/>
                <a:ext cx="21" cy="9"/>
              </a:xfrm>
              <a:custGeom>
                <a:avLst/>
                <a:gdLst>
                  <a:gd name="T0" fmla="*/ 18 w 42"/>
                  <a:gd name="T1" fmla="*/ 0 h 18"/>
                  <a:gd name="T2" fmla="*/ 18 w 42"/>
                  <a:gd name="T3" fmla="*/ 0 h 18"/>
                  <a:gd name="T4" fmla="*/ 0 w 42"/>
                  <a:gd name="T5" fmla="*/ 0 h 18"/>
                  <a:gd name="T6" fmla="*/ 0 w 42"/>
                  <a:gd name="T7" fmla="*/ 9 h 18"/>
                  <a:gd name="T8" fmla="*/ 18 w 42"/>
                  <a:gd name="T9" fmla="*/ 9 h 18"/>
                  <a:gd name="T10" fmla="*/ 18 w 42"/>
                  <a:gd name="T11" fmla="*/ 9 h 18"/>
                  <a:gd name="T12" fmla="*/ 18 w 42"/>
                  <a:gd name="T13" fmla="*/ 9 h 18"/>
                  <a:gd name="T14" fmla="*/ 20 w 42"/>
                  <a:gd name="T15" fmla="*/ 7 h 18"/>
                  <a:gd name="T16" fmla="*/ 21 w 42"/>
                  <a:gd name="T17" fmla="*/ 5 h 18"/>
                  <a:gd name="T18" fmla="*/ 20 w 42"/>
                  <a:gd name="T19" fmla="*/ 2 h 18"/>
                  <a:gd name="T20" fmla="*/ 18 w 42"/>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35" y="0"/>
                    </a:moveTo>
                    <a:lnTo>
                      <a:pt x="35" y="0"/>
                    </a:lnTo>
                    <a:lnTo>
                      <a:pt x="0" y="0"/>
                    </a:lnTo>
                    <a:lnTo>
                      <a:pt x="0" y="18"/>
                    </a:lnTo>
                    <a:lnTo>
                      <a:pt x="35" y="18"/>
                    </a:lnTo>
                    <a:lnTo>
                      <a:pt x="40" y="14"/>
                    </a:lnTo>
                    <a:lnTo>
                      <a:pt x="42" y="9"/>
                    </a:lnTo>
                    <a:lnTo>
                      <a:pt x="40" y="3"/>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00" name="Freeform 506"/>
              <p:cNvSpPr>
                <a:spLocks/>
              </p:cNvSpPr>
              <p:nvPr/>
            </p:nvSpPr>
            <p:spPr bwMode="auto">
              <a:xfrm>
                <a:off x="3121" y="2649"/>
                <a:ext cx="21" cy="9"/>
              </a:xfrm>
              <a:custGeom>
                <a:avLst/>
                <a:gdLst>
                  <a:gd name="T0" fmla="*/ 18 w 44"/>
                  <a:gd name="T1" fmla="*/ 0 h 18"/>
                  <a:gd name="T2" fmla="*/ 18 w 44"/>
                  <a:gd name="T3" fmla="*/ 0 h 18"/>
                  <a:gd name="T4" fmla="*/ 0 w 44"/>
                  <a:gd name="T5" fmla="*/ 0 h 18"/>
                  <a:gd name="T6" fmla="*/ 0 w 44"/>
                  <a:gd name="T7" fmla="*/ 9 h 18"/>
                  <a:gd name="T8" fmla="*/ 18 w 44"/>
                  <a:gd name="T9" fmla="*/ 9 h 18"/>
                  <a:gd name="T10" fmla="*/ 18 w 44"/>
                  <a:gd name="T11" fmla="*/ 9 h 18"/>
                  <a:gd name="T12" fmla="*/ 18 w 44"/>
                  <a:gd name="T13" fmla="*/ 9 h 18"/>
                  <a:gd name="T14" fmla="*/ 20 w 44"/>
                  <a:gd name="T15" fmla="*/ 7 h 18"/>
                  <a:gd name="T16" fmla="*/ 21 w 44"/>
                  <a:gd name="T17" fmla="*/ 5 h 18"/>
                  <a:gd name="T18" fmla="*/ 20 w 44"/>
                  <a:gd name="T19" fmla="*/ 2 h 18"/>
                  <a:gd name="T20" fmla="*/ 18 w 44"/>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4" h="18">
                    <a:moveTo>
                      <a:pt x="37" y="0"/>
                    </a:moveTo>
                    <a:lnTo>
                      <a:pt x="37" y="0"/>
                    </a:lnTo>
                    <a:lnTo>
                      <a:pt x="0" y="0"/>
                    </a:lnTo>
                    <a:lnTo>
                      <a:pt x="0" y="18"/>
                    </a:lnTo>
                    <a:lnTo>
                      <a:pt x="37" y="18"/>
                    </a:lnTo>
                    <a:lnTo>
                      <a:pt x="42" y="14"/>
                    </a:lnTo>
                    <a:lnTo>
                      <a:pt x="44" y="9"/>
                    </a:lnTo>
                    <a:lnTo>
                      <a:pt x="42" y="3"/>
                    </a:lnTo>
                    <a:lnTo>
                      <a:pt x="3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01" name="Freeform 507"/>
              <p:cNvSpPr>
                <a:spLocks/>
              </p:cNvSpPr>
              <p:nvPr/>
            </p:nvSpPr>
            <p:spPr bwMode="auto">
              <a:xfrm>
                <a:off x="3139" y="2649"/>
                <a:ext cx="21" cy="9"/>
              </a:xfrm>
              <a:custGeom>
                <a:avLst/>
                <a:gdLst>
                  <a:gd name="T0" fmla="*/ 18 w 42"/>
                  <a:gd name="T1" fmla="*/ 0 h 18"/>
                  <a:gd name="T2" fmla="*/ 18 w 42"/>
                  <a:gd name="T3" fmla="*/ 0 h 18"/>
                  <a:gd name="T4" fmla="*/ 0 w 42"/>
                  <a:gd name="T5" fmla="*/ 0 h 18"/>
                  <a:gd name="T6" fmla="*/ 0 w 42"/>
                  <a:gd name="T7" fmla="*/ 9 h 18"/>
                  <a:gd name="T8" fmla="*/ 18 w 42"/>
                  <a:gd name="T9" fmla="*/ 9 h 18"/>
                  <a:gd name="T10" fmla="*/ 18 w 42"/>
                  <a:gd name="T11" fmla="*/ 9 h 18"/>
                  <a:gd name="T12" fmla="*/ 18 w 42"/>
                  <a:gd name="T13" fmla="*/ 9 h 18"/>
                  <a:gd name="T14" fmla="*/ 20 w 42"/>
                  <a:gd name="T15" fmla="*/ 7 h 18"/>
                  <a:gd name="T16" fmla="*/ 21 w 42"/>
                  <a:gd name="T17" fmla="*/ 5 h 18"/>
                  <a:gd name="T18" fmla="*/ 20 w 42"/>
                  <a:gd name="T19" fmla="*/ 2 h 18"/>
                  <a:gd name="T20" fmla="*/ 18 w 42"/>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35" y="0"/>
                    </a:moveTo>
                    <a:lnTo>
                      <a:pt x="35" y="0"/>
                    </a:lnTo>
                    <a:lnTo>
                      <a:pt x="0" y="0"/>
                    </a:lnTo>
                    <a:lnTo>
                      <a:pt x="0" y="18"/>
                    </a:lnTo>
                    <a:lnTo>
                      <a:pt x="35" y="18"/>
                    </a:lnTo>
                    <a:lnTo>
                      <a:pt x="40" y="14"/>
                    </a:lnTo>
                    <a:lnTo>
                      <a:pt x="42" y="9"/>
                    </a:lnTo>
                    <a:lnTo>
                      <a:pt x="40" y="3"/>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02" name="Freeform 508"/>
              <p:cNvSpPr>
                <a:spLocks/>
              </p:cNvSpPr>
              <p:nvPr/>
            </p:nvSpPr>
            <p:spPr bwMode="auto">
              <a:xfrm>
                <a:off x="3157" y="2649"/>
                <a:ext cx="20" cy="9"/>
              </a:xfrm>
              <a:custGeom>
                <a:avLst/>
                <a:gdLst>
                  <a:gd name="T0" fmla="*/ 20 w 40"/>
                  <a:gd name="T1" fmla="*/ 5 h 18"/>
                  <a:gd name="T2" fmla="*/ 20 w 40"/>
                  <a:gd name="T3" fmla="*/ 0 h 18"/>
                  <a:gd name="T4" fmla="*/ 0 w 40"/>
                  <a:gd name="T5" fmla="*/ 0 h 18"/>
                  <a:gd name="T6" fmla="*/ 0 w 40"/>
                  <a:gd name="T7" fmla="*/ 9 h 18"/>
                  <a:gd name="T8" fmla="*/ 20 w 40"/>
                  <a:gd name="T9" fmla="*/ 9 h 18"/>
                  <a:gd name="T10" fmla="*/ 20 w 40"/>
                  <a:gd name="T11" fmla="*/ 5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 h="18">
                    <a:moveTo>
                      <a:pt x="40" y="9"/>
                    </a:moveTo>
                    <a:lnTo>
                      <a:pt x="40" y="0"/>
                    </a:lnTo>
                    <a:lnTo>
                      <a:pt x="0" y="0"/>
                    </a:lnTo>
                    <a:lnTo>
                      <a:pt x="0" y="18"/>
                    </a:lnTo>
                    <a:lnTo>
                      <a:pt x="40" y="18"/>
                    </a:lnTo>
                    <a:lnTo>
                      <a:pt x="4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03" name="Freeform 509"/>
              <p:cNvSpPr>
                <a:spLocks/>
              </p:cNvSpPr>
              <p:nvPr/>
            </p:nvSpPr>
            <p:spPr bwMode="auto">
              <a:xfrm>
                <a:off x="3177" y="2649"/>
                <a:ext cx="3" cy="9"/>
              </a:xfrm>
              <a:custGeom>
                <a:avLst/>
                <a:gdLst>
                  <a:gd name="T0" fmla="*/ 0 w 7"/>
                  <a:gd name="T1" fmla="*/ 9 h 18"/>
                  <a:gd name="T2" fmla="*/ 2 w 7"/>
                  <a:gd name="T3" fmla="*/ 7 h 18"/>
                  <a:gd name="T4" fmla="*/ 3 w 7"/>
                  <a:gd name="T5" fmla="*/ 5 h 18"/>
                  <a:gd name="T6" fmla="*/ 2 w 7"/>
                  <a:gd name="T7" fmla="*/ 2 h 18"/>
                  <a:gd name="T8" fmla="*/ 0 w 7"/>
                  <a:gd name="T9" fmla="*/ 0 h 18"/>
                  <a:gd name="T10" fmla="*/ 0 w 7"/>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0" y="18"/>
                    </a:moveTo>
                    <a:lnTo>
                      <a:pt x="5" y="14"/>
                    </a:lnTo>
                    <a:lnTo>
                      <a:pt x="7" y="9"/>
                    </a:lnTo>
                    <a:lnTo>
                      <a:pt x="5" y="3"/>
                    </a:lnTo>
                    <a:lnTo>
                      <a:pt x="0" y="0"/>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04" name="Freeform 510"/>
              <p:cNvSpPr>
                <a:spLocks/>
              </p:cNvSpPr>
              <p:nvPr/>
            </p:nvSpPr>
            <p:spPr bwMode="auto">
              <a:xfrm>
                <a:off x="3239" y="2685"/>
                <a:ext cx="7" cy="4"/>
              </a:xfrm>
              <a:custGeom>
                <a:avLst/>
                <a:gdLst>
                  <a:gd name="T0" fmla="*/ 7 w 13"/>
                  <a:gd name="T1" fmla="*/ 4 h 9"/>
                  <a:gd name="T2" fmla="*/ 6 w 13"/>
                  <a:gd name="T3" fmla="*/ 2 h 9"/>
                  <a:gd name="T4" fmla="*/ 3 w 13"/>
                  <a:gd name="T5" fmla="*/ 0 h 9"/>
                  <a:gd name="T6" fmla="*/ 1 w 13"/>
                  <a:gd name="T7" fmla="*/ 2 h 9"/>
                  <a:gd name="T8" fmla="*/ 0 w 13"/>
                  <a:gd name="T9" fmla="*/ 4 h 9"/>
                  <a:gd name="T10" fmla="*/ 7 w 13"/>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
                    <a:moveTo>
                      <a:pt x="13" y="9"/>
                    </a:moveTo>
                    <a:lnTo>
                      <a:pt x="11" y="4"/>
                    </a:lnTo>
                    <a:lnTo>
                      <a:pt x="6" y="0"/>
                    </a:lnTo>
                    <a:lnTo>
                      <a:pt x="1" y="4"/>
                    </a:lnTo>
                    <a:lnTo>
                      <a:pt x="0" y="9"/>
                    </a:lnTo>
                    <a:lnTo>
                      <a:pt x="13"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05" name="Freeform 511"/>
              <p:cNvSpPr>
                <a:spLocks/>
              </p:cNvSpPr>
              <p:nvPr/>
            </p:nvSpPr>
            <p:spPr bwMode="auto">
              <a:xfrm>
                <a:off x="3239" y="2689"/>
                <a:ext cx="7" cy="7"/>
              </a:xfrm>
              <a:custGeom>
                <a:avLst/>
                <a:gdLst>
                  <a:gd name="T0" fmla="*/ 7 w 13"/>
                  <a:gd name="T1" fmla="*/ 5 h 15"/>
                  <a:gd name="T2" fmla="*/ 7 w 13"/>
                  <a:gd name="T3" fmla="*/ 4 h 15"/>
                  <a:gd name="T4" fmla="*/ 7 w 13"/>
                  <a:gd name="T5" fmla="*/ 0 h 15"/>
                  <a:gd name="T6" fmla="*/ 0 w 13"/>
                  <a:gd name="T7" fmla="*/ 0 h 15"/>
                  <a:gd name="T8" fmla="*/ 0 w 13"/>
                  <a:gd name="T9" fmla="*/ 4 h 15"/>
                  <a:gd name="T10" fmla="*/ 0 w 13"/>
                  <a:gd name="T11" fmla="*/ 2 h 15"/>
                  <a:gd name="T12" fmla="*/ 0 w 13"/>
                  <a:gd name="T13" fmla="*/ 4 h 15"/>
                  <a:gd name="T14" fmla="*/ 1 w 13"/>
                  <a:gd name="T15" fmla="*/ 6 h 15"/>
                  <a:gd name="T16" fmla="*/ 3 w 13"/>
                  <a:gd name="T17" fmla="*/ 7 h 15"/>
                  <a:gd name="T18" fmla="*/ 6 w 13"/>
                  <a:gd name="T19" fmla="*/ 6 h 15"/>
                  <a:gd name="T20" fmla="*/ 7 w 13"/>
                  <a:gd name="T21" fmla="*/ 4 h 15"/>
                  <a:gd name="T22" fmla="*/ 7 w 13"/>
                  <a:gd name="T23" fmla="*/ 5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15">
                    <a:moveTo>
                      <a:pt x="13" y="11"/>
                    </a:moveTo>
                    <a:lnTo>
                      <a:pt x="13" y="8"/>
                    </a:lnTo>
                    <a:lnTo>
                      <a:pt x="13" y="0"/>
                    </a:lnTo>
                    <a:lnTo>
                      <a:pt x="0" y="0"/>
                    </a:lnTo>
                    <a:lnTo>
                      <a:pt x="0" y="8"/>
                    </a:lnTo>
                    <a:lnTo>
                      <a:pt x="0" y="4"/>
                    </a:lnTo>
                    <a:lnTo>
                      <a:pt x="0" y="8"/>
                    </a:lnTo>
                    <a:lnTo>
                      <a:pt x="1" y="13"/>
                    </a:lnTo>
                    <a:lnTo>
                      <a:pt x="6" y="15"/>
                    </a:lnTo>
                    <a:lnTo>
                      <a:pt x="11" y="13"/>
                    </a:lnTo>
                    <a:lnTo>
                      <a:pt x="13" y="8"/>
                    </a:lnTo>
                    <a:lnTo>
                      <a:pt x="1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06" name="Freeform 512"/>
              <p:cNvSpPr>
                <a:spLocks/>
              </p:cNvSpPr>
              <p:nvPr/>
            </p:nvSpPr>
            <p:spPr bwMode="auto">
              <a:xfrm>
                <a:off x="3239" y="2691"/>
                <a:ext cx="7" cy="9"/>
              </a:xfrm>
              <a:custGeom>
                <a:avLst/>
                <a:gdLst>
                  <a:gd name="T0" fmla="*/ 6 w 15"/>
                  <a:gd name="T1" fmla="*/ 7 h 18"/>
                  <a:gd name="T2" fmla="*/ 6 w 15"/>
                  <a:gd name="T3" fmla="*/ 7 h 18"/>
                  <a:gd name="T4" fmla="*/ 7 w 15"/>
                  <a:gd name="T5" fmla="*/ 4 h 18"/>
                  <a:gd name="T6" fmla="*/ 1 w 15"/>
                  <a:gd name="T7" fmla="*/ 0 h 18"/>
                  <a:gd name="T8" fmla="*/ 0 w 15"/>
                  <a:gd name="T9" fmla="*/ 4 h 18"/>
                  <a:gd name="T10" fmla="*/ 0 w 15"/>
                  <a:gd name="T11" fmla="*/ 4 h 18"/>
                  <a:gd name="T12" fmla="*/ 0 w 15"/>
                  <a:gd name="T13" fmla="*/ 5 h 18"/>
                  <a:gd name="T14" fmla="*/ 1 w 15"/>
                  <a:gd name="T15" fmla="*/ 8 h 18"/>
                  <a:gd name="T16" fmla="*/ 2 w 15"/>
                  <a:gd name="T17" fmla="*/ 9 h 18"/>
                  <a:gd name="T18" fmla="*/ 5 w 15"/>
                  <a:gd name="T19" fmla="*/ 9 h 18"/>
                  <a:gd name="T20" fmla="*/ 6 w 15"/>
                  <a:gd name="T21" fmla="*/ 7 h 18"/>
                  <a:gd name="T22" fmla="*/ 6 w 15"/>
                  <a:gd name="T23" fmla="*/ 7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18">
                    <a:moveTo>
                      <a:pt x="13" y="14"/>
                    </a:moveTo>
                    <a:lnTo>
                      <a:pt x="13" y="14"/>
                    </a:lnTo>
                    <a:lnTo>
                      <a:pt x="15" y="7"/>
                    </a:lnTo>
                    <a:lnTo>
                      <a:pt x="2" y="0"/>
                    </a:lnTo>
                    <a:lnTo>
                      <a:pt x="0" y="7"/>
                    </a:lnTo>
                    <a:lnTo>
                      <a:pt x="0" y="9"/>
                    </a:lnTo>
                    <a:lnTo>
                      <a:pt x="2" y="16"/>
                    </a:lnTo>
                    <a:lnTo>
                      <a:pt x="5" y="18"/>
                    </a:lnTo>
                    <a:lnTo>
                      <a:pt x="10" y="18"/>
                    </a:lnTo>
                    <a:lnTo>
                      <a:pt x="13" y="13"/>
                    </a:lnTo>
                    <a:lnTo>
                      <a:pt x="13"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07" name="Freeform 513"/>
              <p:cNvSpPr>
                <a:spLocks/>
              </p:cNvSpPr>
              <p:nvPr/>
            </p:nvSpPr>
            <p:spPr bwMode="auto">
              <a:xfrm>
                <a:off x="3238" y="2695"/>
                <a:ext cx="7" cy="9"/>
              </a:xfrm>
              <a:custGeom>
                <a:avLst/>
                <a:gdLst>
                  <a:gd name="T0" fmla="*/ 7 w 15"/>
                  <a:gd name="T1" fmla="*/ 8 h 18"/>
                  <a:gd name="T2" fmla="*/ 7 w 15"/>
                  <a:gd name="T3" fmla="*/ 8 h 18"/>
                  <a:gd name="T4" fmla="*/ 7 w 15"/>
                  <a:gd name="T5" fmla="*/ 4 h 18"/>
                  <a:gd name="T6" fmla="*/ 1 w 15"/>
                  <a:gd name="T7" fmla="*/ 0 h 18"/>
                  <a:gd name="T8" fmla="*/ 0 w 15"/>
                  <a:gd name="T9" fmla="*/ 4 h 18"/>
                  <a:gd name="T10" fmla="*/ 0 w 15"/>
                  <a:gd name="T11" fmla="*/ 4 h 18"/>
                  <a:gd name="T12" fmla="*/ 0 w 15"/>
                  <a:gd name="T13" fmla="*/ 5 h 18"/>
                  <a:gd name="T14" fmla="*/ 1 w 15"/>
                  <a:gd name="T15" fmla="*/ 8 h 18"/>
                  <a:gd name="T16" fmla="*/ 2 w 15"/>
                  <a:gd name="T17" fmla="*/ 9 h 18"/>
                  <a:gd name="T18" fmla="*/ 5 w 15"/>
                  <a:gd name="T19" fmla="*/ 9 h 18"/>
                  <a:gd name="T20" fmla="*/ 7 w 15"/>
                  <a:gd name="T21" fmla="*/ 7 h 18"/>
                  <a:gd name="T22" fmla="*/ 7 w 15"/>
                  <a:gd name="T23" fmla="*/ 8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18">
                    <a:moveTo>
                      <a:pt x="14" y="15"/>
                    </a:moveTo>
                    <a:lnTo>
                      <a:pt x="14" y="15"/>
                    </a:lnTo>
                    <a:lnTo>
                      <a:pt x="15" y="7"/>
                    </a:lnTo>
                    <a:lnTo>
                      <a:pt x="2" y="0"/>
                    </a:lnTo>
                    <a:lnTo>
                      <a:pt x="0" y="7"/>
                    </a:lnTo>
                    <a:lnTo>
                      <a:pt x="0" y="9"/>
                    </a:lnTo>
                    <a:lnTo>
                      <a:pt x="2" y="16"/>
                    </a:lnTo>
                    <a:lnTo>
                      <a:pt x="5" y="18"/>
                    </a:lnTo>
                    <a:lnTo>
                      <a:pt x="10" y="18"/>
                    </a:lnTo>
                    <a:lnTo>
                      <a:pt x="14" y="13"/>
                    </a:lnTo>
                    <a:lnTo>
                      <a:pt x="14"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08" name="Freeform 514"/>
              <p:cNvSpPr>
                <a:spLocks/>
              </p:cNvSpPr>
              <p:nvPr/>
            </p:nvSpPr>
            <p:spPr bwMode="auto">
              <a:xfrm>
                <a:off x="3237" y="2698"/>
                <a:ext cx="7" cy="9"/>
              </a:xfrm>
              <a:custGeom>
                <a:avLst/>
                <a:gdLst>
                  <a:gd name="T0" fmla="*/ 5 w 15"/>
                  <a:gd name="T1" fmla="*/ 8 h 18"/>
                  <a:gd name="T2" fmla="*/ 6 w 15"/>
                  <a:gd name="T3" fmla="*/ 7 h 18"/>
                  <a:gd name="T4" fmla="*/ 7 w 15"/>
                  <a:gd name="T5" fmla="*/ 4 h 18"/>
                  <a:gd name="T6" fmla="*/ 0 w 15"/>
                  <a:gd name="T7" fmla="*/ 0 h 18"/>
                  <a:gd name="T8" fmla="*/ 0 w 15"/>
                  <a:gd name="T9" fmla="*/ 3 h 18"/>
                  <a:gd name="T10" fmla="*/ 0 w 15"/>
                  <a:gd name="T11" fmla="*/ 2 h 18"/>
                  <a:gd name="T12" fmla="*/ 0 w 15"/>
                  <a:gd name="T13" fmla="*/ 3 h 18"/>
                  <a:gd name="T14" fmla="*/ 0 w 15"/>
                  <a:gd name="T15" fmla="*/ 7 h 18"/>
                  <a:gd name="T16" fmla="*/ 2 w 15"/>
                  <a:gd name="T17" fmla="*/ 9 h 18"/>
                  <a:gd name="T18" fmla="*/ 5 w 15"/>
                  <a:gd name="T19" fmla="*/ 9 h 18"/>
                  <a:gd name="T20" fmla="*/ 6 w 15"/>
                  <a:gd name="T21" fmla="*/ 7 h 18"/>
                  <a:gd name="T22" fmla="*/ 5 w 15"/>
                  <a:gd name="T23" fmla="*/ 8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18">
                    <a:moveTo>
                      <a:pt x="11" y="15"/>
                    </a:moveTo>
                    <a:lnTo>
                      <a:pt x="13" y="13"/>
                    </a:lnTo>
                    <a:lnTo>
                      <a:pt x="15" y="8"/>
                    </a:lnTo>
                    <a:lnTo>
                      <a:pt x="1" y="0"/>
                    </a:lnTo>
                    <a:lnTo>
                      <a:pt x="0" y="6"/>
                    </a:lnTo>
                    <a:lnTo>
                      <a:pt x="1" y="4"/>
                    </a:lnTo>
                    <a:lnTo>
                      <a:pt x="0" y="6"/>
                    </a:lnTo>
                    <a:lnTo>
                      <a:pt x="1" y="13"/>
                    </a:lnTo>
                    <a:lnTo>
                      <a:pt x="5" y="17"/>
                    </a:lnTo>
                    <a:lnTo>
                      <a:pt x="10" y="18"/>
                    </a:lnTo>
                    <a:lnTo>
                      <a:pt x="13" y="13"/>
                    </a:lnTo>
                    <a:lnTo>
                      <a:pt x="11"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09" name="Freeform 515"/>
              <p:cNvSpPr>
                <a:spLocks/>
              </p:cNvSpPr>
              <p:nvPr/>
            </p:nvSpPr>
            <p:spPr bwMode="auto">
              <a:xfrm>
                <a:off x="3236" y="2700"/>
                <a:ext cx="7" cy="11"/>
              </a:xfrm>
              <a:custGeom>
                <a:avLst/>
                <a:gdLst>
                  <a:gd name="T0" fmla="*/ 5 w 13"/>
                  <a:gd name="T1" fmla="*/ 9 h 22"/>
                  <a:gd name="T2" fmla="*/ 5 w 13"/>
                  <a:gd name="T3" fmla="*/ 9 h 22"/>
                  <a:gd name="T4" fmla="*/ 7 w 13"/>
                  <a:gd name="T5" fmla="*/ 6 h 22"/>
                  <a:gd name="T6" fmla="*/ 2 w 13"/>
                  <a:gd name="T7" fmla="*/ 0 h 22"/>
                  <a:gd name="T8" fmla="*/ 0 w 13"/>
                  <a:gd name="T9" fmla="*/ 4 h 22"/>
                  <a:gd name="T10" fmla="*/ 0 w 13"/>
                  <a:gd name="T11" fmla="*/ 4 h 22"/>
                  <a:gd name="T12" fmla="*/ 0 w 13"/>
                  <a:gd name="T13" fmla="*/ 4 h 22"/>
                  <a:gd name="T14" fmla="*/ 0 w 13"/>
                  <a:gd name="T15" fmla="*/ 7 h 22"/>
                  <a:gd name="T16" fmla="*/ 2 w 13"/>
                  <a:gd name="T17" fmla="*/ 10 h 22"/>
                  <a:gd name="T18" fmla="*/ 4 w 13"/>
                  <a:gd name="T19" fmla="*/ 11 h 22"/>
                  <a:gd name="T20" fmla="*/ 5 w 13"/>
                  <a:gd name="T21" fmla="*/ 9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2">
                    <a:moveTo>
                      <a:pt x="10" y="18"/>
                    </a:moveTo>
                    <a:lnTo>
                      <a:pt x="10" y="18"/>
                    </a:lnTo>
                    <a:lnTo>
                      <a:pt x="13" y="11"/>
                    </a:lnTo>
                    <a:lnTo>
                      <a:pt x="3" y="0"/>
                    </a:lnTo>
                    <a:lnTo>
                      <a:pt x="0" y="7"/>
                    </a:lnTo>
                    <a:lnTo>
                      <a:pt x="0" y="14"/>
                    </a:lnTo>
                    <a:lnTo>
                      <a:pt x="3" y="20"/>
                    </a:lnTo>
                    <a:lnTo>
                      <a:pt x="7" y="22"/>
                    </a:lnTo>
                    <a:lnTo>
                      <a:pt x="1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10" name="Freeform 516"/>
              <p:cNvSpPr>
                <a:spLocks/>
              </p:cNvSpPr>
              <p:nvPr/>
            </p:nvSpPr>
            <p:spPr bwMode="auto">
              <a:xfrm>
                <a:off x="3234" y="2704"/>
                <a:ext cx="7" cy="10"/>
              </a:xfrm>
              <a:custGeom>
                <a:avLst/>
                <a:gdLst>
                  <a:gd name="T0" fmla="*/ 6 w 15"/>
                  <a:gd name="T1" fmla="*/ 8 h 22"/>
                  <a:gd name="T2" fmla="*/ 6 w 15"/>
                  <a:gd name="T3" fmla="*/ 8 h 22"/>
                  <a:gd name="T4" fmla="*/ 7 w 15"/>
                  <a:gd name="T5" fmla="*/ 5 h 22"/>
                  <a:gd name="T6" fmla="*/ 2 w 15"/>
                  <a:gd name="T7" fmla="*/ 0 h 22"/>
                  <a:gd name="T8" fmla="*/ 1 w 15"/>
                  <a:gd name="T9" fmla="*/ 3 h 22"/>
                  <a:gd name="T10" fmla="*/ 1 w 15"/>
                  <a:gd name="T11" fmla="*/ 3 h 22"/>
                  <a:gd name="T12" fmla="*/ 1 w 15"/>
                  <a:gd name="T13" fmla="*/ 2 h 22"/>
                  <a:gd name="T14" fmla="*/ 0 w 15"/>
                  <a:gd name="T15" fmla="*/ 5 h 22"/>
                  <a:gd name="T16" fmla="*/ 1 w 15"/>
                  <a:gd name="T17" fmla="*/ 8 h 22"/>
                  <a:gd name="T18" fmla="*/ 3 w 15"/>
                  <a:gd name="T19" fmla="*/ 10 h 22"/>
                  <a:gd name="T20" fmla="*/ 6 w 15"/>
                  <a:gd name="T21" fmla="*/ 8 h 22"/>
                  <a:gd name="T22" fmla="*/ 6 w 15"/>
                  <a:gd name="T23" fmla="*/ 8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2">
                    <a:moveTo>
                      <a:pt x="12" y="17"/>
                    </a:moveTo>
                    <a:lnTo>
                      <a:pt x="12" y="17"/>
                    </a:lnTo>
                    <a:lnTo>
                      <a:pt x="15" y="11"/>
                    </a:lnTo>
                    <a:lnTo>
                      <a:pt x="5" y="0"/>
                    </a:lnTo>
                    <a:lnTo>
                      <a:pt x="2" y="6"/>
                    </a:lnTo>
                    <a:lnTo>
                      <a:pt x="2" y="4"/>
                    </a:lnTo>
                    <a:lnTo>
                      <a:pt x="0" y="11"/>
                    </a:lnTo>
                    <a:lnTo>
                      <a:pt x="2" y="18"/>
                    </a:lnTo>
                    <a:lnTo>
                      <a:pt x="7" y="22"/>
                    </a:lnTo>
                    <a:lnTo>
                      <a:pt x="12" y="18"/>
                    </a:lnTo>
                    <a:lnTo>
                      <a:pt x="12"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11" name="Freeform 517"/>
              <p:cNvSpPr>
                <a:spLocks/>
              </p:cNvSpPr>
              <p:nvPr/>
            </p:nvSpPr>
            <p:spPr bwMode="auto">
              <a:xfrm>
                <a:off x="3232" y="2706"/>
                <a:ext cx="7" cy="11"/>
              </a:xfrm>
              <a:custGeom>
                <a:avLst/>
                <a:gdLst>
                  <a:gd name="T0" fmla="*/ 5 w 15"/>
                  <a:gd name="T1" fmla="*/ 8 h 21"/>
                  <a:gd name="T2" fmla="*/ 5 w 15"/>
                  <a:gd name="T3" fmla="*/ 8 h 21"/>
                  <a:gd name="T4" fmla="*/ 7 w 15"/>
                  <a:gd name="T5" fmla="*/ 6 h 21"/>
                  <a:gd name="T6" fmla="*/ 2 w 15"/>
                  <a:gd name="T7" fmla="*/ 0 h 21"/>
                  <a:gd name="T8" fmla="*/ 0 w 15"/>
                  <a:gd name="T9" fmla="*/ 3 h 21"/>
                  <a:gd name="T10" fmla="*/ 0 w 15"/>
                  <a:gd name="T11" fmla="*/ 3 h 21"/>
                  <a:gd name="T12" fmla="*/ 0 w 15"/>
                  <a:gd name="T13" fmla="*/ 2 h 21"/>
                  <a:gd name="T14" fmla="*/ 0 w 15"/>
                  <a:gd name="T15" fmla="*/ 6 h 21"/>
                  <a:gd name="T16" fmla="*/ 0 w 15"/>
                  <a:gd name="T17" fmla="*/ 9 h 21"/>
                  <a:gd name="T18" fmla="*/ 3 w 15"/>
                  <a:gd name="T19" fmla="*/ 11 h 21"/>
                  <a:gd name="T20" fmla="*/ 5 w 15"/>
                  <a:gd name="T21" fmla="*/ 9 h 21"/>
                  <a:gd name="T22" fmla="*/ 5 w 15"/>
                  <a:gd name="T23" fmla="*/ 8 h 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1">
                    <a:moveTo>
                      <a:pt x="11" y="16"/>
                    </a:moveTo>
                    <a:lnTo>
                      <a:pt x="11" y="16"/>
                    </a:lnTo>
                    <a:lnTo>
                      <a:pt x="15" y="11"/>
                    </a:lnTo>
                    <a:lnTo>
                      <a:pt x="5" y="0"/>
                    </a:lnTo>
                    <a:lnTo>
                      <a:pt x="1" y="5"/>
                    </a:lnTo>
                    <a:lnTo>
                      <a:pt x="1" y="3"/>
                    </a:lnTo>
                    <a:lnTo>
                      <a:pt x="0" y="11"/>
                    </a:lnTo>
                    <a:lnTo>
                      <a:pt x="1" y="18"/>
                    </a:lnTo>
                    <a:lnTo>
                      <a:pt x="6" y="21"/>
                    </a:lnTo>
                    <a:lnTo>
                      <a:pt x="11" y="18"/>
                    </a:lnTo>
                    <a:lnTo>
                      <a:pt x="11"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12" name="Freeform 518"/>
              <p:cNvSpPr>
                <a:spLocks/>
              </p:cNvSpPr>
              <p:nvPr/>
            </p:nvSpPr>
            <p:spPr bwMode="auto">
              <a:xfrm>
                <a:off x="3230" y="2709"/>
                <a:ext cx="8" cy="11"/>
              </a:xfrm>
              <a:custGeom>
                <a:avLst/>
                <a:gdLst>
                  <a:gd name="T0" fmla="*/ 5 w 15"/>
                  <a:gd name="T1" fmla="*/ 9 h 22"/>
                  <a:gd name="T2" fmla="*/ 6 w 15"/>
                  <a:gd name="T3" fmla="*/ 8 h 22"/>
                  <a:gd name="T4" fmla="*/ 8 w 15"/>
                  <a:gd name="T5" fmla="*/ 6 h 22"/>
                  <a:gd name="T6" fmla="*/ 3 w 15"/>
                  <a:gd name="T7" fmla="*/ 0 h 22"/>
                  <a:gd name="T8" fmla="*/ 1 w 15"/>
                  <a:gd name="T9" fmla="*/ 3 h 22"/>
                  <a:gd name="T10" fmla="*/ 2 w 15"/>
                  <a:gd name="T11" fmla="*/ 2 h 22"/>
                  <a:gd name="T12" fmla="*/ 1 w 15"/>
                  <a:gd name="T13" fmla="*/ 2 h 22"/>
                  <a:gd name="T14" fmla="*/ 0 w 15"/>
                  <a:gd name="T15" fmla="*/ 6 h 22"/>
                  <a:gd name="T16" fmla="*/ 1 w 15"/>
                  <a:gd name="T17" fmla="*/ 9 h 22"/>
                  <a:gd name="T18" fmla="*/ 4 w 15"/>
                  <a:gd name="T19" fmla="*/ 11 h 22"/>
                  <a:gd name="T20" fmla="*/ 6 w 15"/>
                  <a:gd name="T21" fmla="*/ 9 h 22"/>
                  <a:gd name="T22" fmla="*/ 5 w 15"/>
                  <a:gd name="T23" fmla="*/ 9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2">
                    <a:moveTo>
                      <a:pt x="10" y="18"/>
                    </a:moveTo>
                    <a:lnTo>
                      <a:pt x="12" y="16"/>
                    </a:lnTo>
                    <a:lnTo>
                      <a:pt x="15" y="11"/>
                    </a:lnTo>
                    <a:lnTo>
                      <a:pt x="5" y="0"/>
                    </a:lnTo>
                    <a:lnTo>
                      <a:pt x="2" y="6"/>
                    </a:lnTo>
                    <a:lnTo>
                      <a:pt x="4" y="4"/>
                    </a:lnTo>
                    <a:lnTo>
                      <a:pt x="2" y="4"/>
                    </a:lnTo>
                    <a:lnTo>
                      <a:pt x="0" y="11"/>
                    </a:lnTo>
                    <a:lnTo>
                      <a:pt x="2" y="18"/>
                    </a:lnTo>
                    <a:lnTo>
                      <a:pt x="7" y="22"/>
                    </a:lnTo>
                    <a:lnTo>
                      <a:pt x="12" y="18"/>
                    </a:lnTo>
                    <a:lnTo>
                      <a:pt x="1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13" name="Freeform 519"/>
              <p:cNvSpPr>
                <a:spLocks/>
              </p:cNvSpPr>
              <p:nvPr/>
            </p:nvSpPr>
            <p:spPr bwMode="auto">
              <a:xfrm>
                <a:off x="3228" y="2711"/>
                <a:ext cx="7" cy="11"/>
              </a:xfrm>
              <a:custGeom>
                <a:avLst/>
                <a:gdLst>
                  <a:gd name="T0" fmla="*/ 5 w 15"/>
                  <a:gd name="T1" fmla="*/ 10 h 21"/>
                  <a:gd name="T2" fmla="*/ 5 w 15"/>
                  <a:gd name="T3" fmla="*/ 10 h 21"/>
                  <a:gd name="T4" fmla="*/ 7 w 15"/>
                  <a:gd name="T5" fmla="*/ 7 h 21"/>
                  <a:gd name="T6" fmla="*/ 4 w 15"/>
                  <a:gd name="T7" fmla="*/ 0 h 21"/>
                  <a:gd name="T8" fmla="*/ 2 w 15"/>
                  <a:gd name="T9" fmla="*/ 3 h 21"/>
                  <a:gd name="T10" fmla="*/ 2 w 15"/>
                  <a:gd name="T11" fmla="*/ 3 h 21"/>
                  <a:gd name="T12" fmla="*/ 2 w 15"/>
                  <a:gd name="T13" fmla="*/ 3 h 21"/>
                  <a:gd name="T14" fmla="*/ 0 w 15"/>
                  <a:gd name="T15" fmla="*/ 6 h 21"/>
                  <a:gd name="T16" fmla="*/ 1 w 15"/>
                  <a:gd name="T17" fmla="*/ 9 h 21"/>
                  <a:gd name="T18" fmla="*/ 2 w 15"/>
                  <a:gd name="T19" fmla="*/ 11 h 21"/>
                  <a:gd name="T20" fmla="*/ 5 w 15"/>
                  <a:gd name="T21" fmla="*/ 10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21">
                    <a:moveTo>
                      <a:pt x="10" y="20"/>
                    </a:moveTo>
                    <a:lnTo>
                      <a:pt x="10" y="20"/>
                    </a:lnTo>
                    <a:lnTo>
                      <a:pt x="15" y="14"/>
                    </a:lnTo>
                    <a:lnTo>
                      <a:pt x="9" y="0"/>
                    </a:lnTo>
                    <a:lnTo>
                      <a:pt x="4" y="5"/>
                    </a:lnTo>
                    <a:lnTo>
                      <a:pt x="0" y="11"/>
                    </a:lnTo>
                    <a:lnTo>
                      <a:pt x="2" y="18"/>
                    </a:lnTo>
                    <a:lnTo>
                      <a:pt x="5" y="21"/>
                    </a:lnTo>
                    <a:lnTo>
                      <a:pt x="1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14" name="Freeform 520"/>
              <p:cNvSpPr>
                <a:spLocks/>
              </p:cNvSpPr>
              <p:nvPr/>
            </p:nvSpPr>
            <p:spPr bwMode="auto">
              <a:xfrm>
                <a:off x="3225" y="2714"/>
                <a:ext cx="8" cy="10"/>
              </a:xfrm>
              <a:custGeom>
                <a:avLst/>
                <a:gdLst>
                  <a:gd name="T0" fmla="*/ 5 w 15"/>
                  <a:gd name="T1" fmla="*/ 10 h 20"/>
                  <a:gd name="T2" fmla="*/ 5 w 15"/>
                  <a:gd name="T3" fmla="*/ 9 h 20"/>
                  <a:gd name="T4" fmla="*/ 8 w 15"/>
                  <a:gd name="T5" fmla="*/ 8 h 20"/>
                  <a:gd name="T6" fmla="*/ 5 w 15"/>
                  <a:gd name="T7" fmla="*/ 0 h 20"/>
                  <a:gd name="T8" fmla="*/ 2 w 15"/>
                  <a:gd name="T9" fmla="*/ 2 h 20"/>
                  <a:gd name="T10" fmla="*/ 3 w 15"/>
                  <a:gd name="T11" fmla="*/ 1 h 20"/>
                  <a:gd name="T12" fmla="*/ 2 w 15"/>
                  <a:gd name="T13" fmla="*/ 2 h 20"/>
                  <a:gd name="T14" fmla="*/ 0 w 15"/>
                  <a:gd name="T15" fmla="*/ 4 h 20"/>
                  <a:gd name="T16" fmla="*/ 1 w 15"/>
                  <a:gd name="T17" fmla="*/ 7 h 20"/>
                  <a:gd name="T18" fmla="*/ 3 w 15"/>
                  <a:gd name="T19" fmla="*/ 9 h 20"/>
                  <a:gd name="T20" fmla="*/ 5 w 15"/>
                  <a:gd name="T21" fmla="*/ 9 h 20"/>
                  <a:gd name="T22" fmla="*/ 5 w 15"/>
                  <a:gd name="T23" fmla="*/ 10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0">
                    <a:moveTo>
                      <a:pt x="9" y="20"/>
                    </a:moveTo>
                    <a:lnTo>
                      <a:pt x="10" y="18"/>
                    </a:lnTo>
                    <a:lnTo>
                      <a:pt x="15" y="15"/>
                    </a:lnTo>
                    <a:lnTo>
                      <a:pt x="9" y="0"/>
                    </a:lnTo>
                    <a:lnTo>
                      <a:pt x="4" y="4"/>
                    </a:lnTo>
                    <a:lnTo>
                      <a:pt x="5" y="2"/>
                    </a:lnTo>
                    <a:lnTo>
                      <a:pt x="4" y="4"/>
                    </a:lnTo>
                    <a:lnTo>
                      <a:pt x="0" y="7"/>
                    </a:lnTo>
                    <a:lnTo>
                      <a:pt x="2" y="13"/>
                    </a:lnTo>
                    <a:lnTo>
                      <a:pt x="5" y="18"/>
                    </a:lnTo>
                    <a:lnTo>
                      <a:pt x="10" y="18"/>
                    </a:lnTo>
                    <a:lnTo>
                      <a:pt x="9"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15" name="Freeform 521"/>
              <p:cNvSpPr>
                <a:spLocks/>
              </p:cNvSpPr>
              <p:nvPr/>
            </p:nvSpPr>
            <p:spPr bwMode="auto">
              <a:xfrm>
                <a:off x="3222" y="2714"/>
                <a:ext cx="7" cy="11"/>
              </a:xfrm>
              <a:custGeom>
                <a:avLst/>
                <a:gdLst>
                  <a:gd name="T0" fmla="*/ 5 w 15"/>
                  <a:gd name="T1" fmla="*/ 10 h 22"/>
                  <a:gd name="T2" fmla="*/ 4 w 15"/>
                  <a:gd name="T3" fmla="*/ 11 h 22"/>
                  <a:gd name="T4" fmla="*/ 7 w 15"/>
                  <a:gd name="T5" fmla="*/ 9 h 22"/>
                  <a:gd name="T6" fmla="*/ 5 w 15"/>
                  <a:gd name="T7" fmla="*/ 0 h 22"/>
                  <a:gd name="T8" fmla="*/ 2 w 15"/>
                  <a:gd name="T9" fmla="*/ 2 h 22"/>
                  <a:gd name="T10" fmla="*/ 1 w 15"/>
                  <a:gd name="T11" fmla="*/ 3 h 22"/>
                  <a:gd name="T12" fmla="*/ 2 w 15"/>
                  <a:gd name="T13" fmla="*/ 2 h 22"/>
                  <a:gd name="T14" fmla="*/ 0 w 15"/>
                  <a:gd name="T15" fmla="*/ 5 h 22"/>
                  <a:gd name="T16" fmla="*/ 0 w 15"/>
                  <a:gd name="T17" fmla="*/ 7 h 22"/>
                  <a:gd name="T18" fmla="*/ 1 w 15"/>
                  <a:gd name="T19" fmla="*/ 11 h 22"/>
                  <a:gd name="T20" fmla="*/ 4 w 15"/>
                  <a:gd name="T21" fmla="*/ 11 h 22"/>
                  <a:gd name="T22" fmla="*/ 5 w 15"/>
                  <a:gd name="T23" fmla="*/ 10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2">
                    <a:moveTo>
                      <a:pt x="10" y="20"/>
                    </a:moveTo>
                    <a:lnTo>
                      <a:pt x="8" y="22"/>
                    </a:lnTo>
                    <a:lnTo>
                      <a:pt x="15" y="18"/>
                    </a:lnTo>
                    <a:lnTo>
                      <a:pt x="11" y="0"/>
                    </a:lnTo>
                    <a:lnTo>
                      <a:pt x="5" y="4"/>
                    </a:lnTo>
                    <a:lnTo>
                      <a:pt x="3" y="5"/>
                    </a:lnTo>
                    <a:lnTo>
                      <a:pt x="5" y="4"/>
                    </a:lnTo>
                    <a:lnTo>
                      <a:pt x="1" y="9"/>
                    </a:lnTo>
                    <a:lnTo>
                      <a:pt x="0" y="14"/>
                    </a:lnTo>
                    <a:lnTo>
                      <a:pt x="3" y="22"/>
                    </a:lnTo>
                    <a:lnTo>
                      <a:pt x="8" y="22"/>
                    </a:lnTo>
                    <a:lnTo>
                      <a:pt x="1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16" name="Freeform 522"/>
              <p:cNvSpPr>
                <a:spLocks/>
              </p:cNvSpPr>
              <p:nvPr/>
            </p:nvSpPr>
            <p:spPr bwMode="auto">
              <a:xfrm>
                <a:off x="3219" y="2717"/>
                <a:ext cx="8" cy="10"/>
              </a:xfrm>
              <a:custGeom>
                <a:avLst/>
                <a:gdLst>
                  <a:gd name="T0" fmla="*/ 4 w 15"/>
                  <a:gd name="T1" fmla="*/ 10 h 20"/>
                  <a:gd name="T2" fmla="*/ 5 w 15"/>
                  <a:gd name="T3" fmla="*/ 9 h 20"/>
                  <a:gd name="T4" fmla="*/ 8 w 15"/>
                  <a:gd name="T5" fmla="*/ 8 h 20"/>
                  <a:gd name="T6" fmla="*/ 4 w 15"/>
                  <a:gd name="T7" fmla="*/ 0 h 20"/>
                  <a:gd name="T8" fmla="*/ 2 w 15"/>
                  <a:gd name="T9" fmla="*/ 2 h 20"/>
                  <a:gd name="T10" fmla="*/ 3 w 15"/>
                  <a:gd name="T11" fmla="*/ 1 h 20"/>
                  <a:gd name="T12" fmla="*/ 2 w 15"/>
                  <a:gd name="T13" fmla="*/ 2 h 20"/>
                  <a:gd name="T14" fmla="*/ 0 w 15"/>
                  <a:gd name="T15" fmla="*/ 4 h 20"/>
                  <a:gd name="T16" fmla="*/ 1 w 15"/>
                  <a:gd name="T17" fmla="*/ 7 h 20"/>
                  <a:gd name="T18" fmla="*/ 3 w 15"/>
                  <a:gd name="T19" fmla="*/ 9 h 20"/>
                  <a:gd name="T20" fmla="*/ 5 w 15"/>
                  <a:gd name="T21" fmla="*/ 9 h 20"/>
                  <a:gd name="T22" fmla="*/ 4 w 15"/>
                  <a:gd name="T23" fmla="*/ 10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0">
                    <a:moveTo>
                      <a:pt x="8" y="20"/>
                    </a:moveTo>
                    <a:lnTo>
                      <a:pt x="10" y="18"/>
                    </a:lnTo>
                    <a:lnTo>
                      <a:pt x="15" y="15"/>
                    </a:lnTo>
                    <a:lnTo>
                      <a:pt x="8" y="0"/>
                    </a:lnTo>
                    <a:lnTo>
                      <a:pt x="3" y="4"/>
                    </a:lnTo>
                    <a:lnTo>
                      <a:pt x="5" y="2"/>
                    </a:lnTo>
                    <a:lnTo>
                      <a:pt x="3" y="4"/>
                    </a:lnTo>
                    <a:lnTo>
                      <a:pt x="0" y="8"/>
                    </a:lnTo>
                    <a:lnTo>
                      <a:pt x="1" y="13"/>
                    </a:lnTo>
                    <a:lnTo>
                      <a:pt x="5" y="18"/>
                    </a:lnTo>
                    <a:lnTo>
                      <a:pt x="10" y="18"/>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17" name="Freeform 523"/>
              <p:cNvSpPr>
                <a:spLocks/>
              </p:cNvSpPr>
              <p:nvPr/>
            </p:nvSpPr>
            <p:spPr bwMode="auto">
              <a:xfrm>
                <a:off x="3216" y="2718"/>
                <a:ext cx="7" cy="10"/>
              </a:xfrm>
              <a:custGeom>
                <a:avLst/>
                <a:gdLst>
                  <a:gd name="T0" fmla="*/ 4 w 15"/>
                  <a:gd name="T1" fmla="*/ 10 h 20"/>
                  <a:gd name="T2" fmla="*/ 4 w 15"/>
                  <a:gd name="T3" fmla="*/ 10 h 20"/>
                  <a:gd name="T4" fmla="*/ 7 w 15"/>
                  <a:gd name="T5" fmla="*/ 9 h 20"/>
                  <a:gd name="T6" fmla="*/ 6 w 15"/>
                  <a:gd name="T7" fmla="*/ 0 h 20"/>
                  <a:gd name="T8" fmla="*/ 2 w 15"/>
                  <a:gd name="T9" fmla="*/ 1 h 20"/>
                  <a:gd name="T10" fmla="*/ 2 w 15"/>
                  <a:gd name="T11" fmla="*/ 1 h 20"/>
                  <a:gd name="T12" fmla="*/ 2 w 15"/>
                  <a:gd name="T13" fmla="*/ 1 h 20"/>
                  <a:gd name="T14" fmla="*/ 1 w 15"/>
                  <a:gd name="T15" fmla="*/ 3 h 20"/>
                  <a:gd name="T16" fmla="*/ 0 w 15"/>
                  <a:gd name="T17" fmla="*/ 7 h 20"/>
                  <a:gd name="T18" fmla="*/ 1 w 15"/>
                  <a:gd name="T19" fmla="*/ 9 h 20"/>
                  <a:gd name="T20" fmla="*/ 4 w 15"/>
                  <a:gd name="T21" fmla="*/ 10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20">
                    <a:moveTo>
                      <a:pt x="8" y="20"/>
                    </a:moveTo>
                    <a:lnTo>
                      <a:pt x="8" y="20"/>
                    </a:lnTo>
                    <a:lnTo>
                      <a:pt x="15" y="18"/>
                    </a:lnTo>
                    <a:lnTo>
                      <a:pt x="12" y="0"/>
                    </a:lnTo>
                    <a:lnTo>
                      <a:pt x="5" y="2"/>
                    </a:lnTo>
                    <a:lnTo>
                      <a:pt x="2" y="6"/>
                    </a:lnTo>
                    <a:lnTo>
                      <a:pt x="0" y="13"/>
                    </a:lnTo>
                    <a:lnTo>
                      <a:pt x="3" y="18"/>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18" name="Freeform 524"/>
              <p:cNvSpPr>
                <a:spLocks/>
              </p:cNvSpPr>
              <p:nvPr/>
            </p:nvSpPr>
            <p:spPr bwMode="auto">
              <a:xfrm>
                <a:off x="3213" y="2719"/>
                <a:ext cx="7" cy="10"/>
              </a:xfrm>
              <a:custGeom>
                <a:avLst/>
                <a:gdLst>
                  <a:gd name="T0" fmla="*/ 4 w 15"/>
                  <a:gd name="T1" fmla="*/ 10 h 20"/>
                  <a:gd name="T2" fmla="*/ 4 w 15"/>
                  <a:gd name="T3" fmla="*/ 10 h 20"/>
                  <a:gd name="T4" fmla="*/ 7 w 15"/>
                  <a:gd name="T5" fmla="*/ 9 h 20"/>
                  <a:gd name="T6" fmla="*/ 6 w 15"/>
                  <a:gd name="T7" fmla="*/ 0 h 20"/>
                  <a:gd name="T8" fmla="*/ 2 w 15"/>
                  <a:gd name="T9" fmla="*/ 1 h 20"/>
                  <a:gd name="T10" fmla="*/ 2 w 15"/>
                  <a:gd name="T11" fmla="*/ 1 h 20"/>
                  <a:gd name="T12" fmla="*/ 2 w 15"/>
                  <a:gd name="T13" fmla="*/ 1 h 20"/>
                  <a:gd name="T14" fmla="*/ 1 w 15"/>
                  <a:gd name="T15" fmla="*/ 3 h 20"/>
                  <a:gd name="T16" fmla="*/ 0 w 15"/>
                  <a:gd name="T17" fmla="*/ 7 h 20"/>
                  <a:gd name="T18" fmla="*/ 2 w 15"/>
                  <a:gd name="T19" fmla="*/ 9 h 20"/>
                  <a:gd name="T20" fmla="*/ 4 w 15"/>
                  <a:gd name="T21" fmla="*/ 10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20">
                    <a:moveTo>
                      <a:pt x="9" y="20"/>
                    </a:moveTo>
                    <a:lnTo>
                      <a:pt x="9" y="20"/>
                    </a:lnTo>
                    <a:lnTo>
                      <a:pt x="15" y="18"/>
                    </a:lnTo>
                    <a:lnTo>
                      <a:pt x="12" y="0"/>
                    </a:lnTo>
                    <a:lnTo>
                      <a:pt x="5" y="2"/>
                    </a:lnTo>
                    <a:lnTo>
                      <a:pt x="2" y="5"/>
                    </a:lnTo>
                    <a:lnTo>
                      <a:pt x="0" y="13"/>
                    </a:lnTo>
                    <a:lnTo>
                      <a:pt x="4" y="18"/>
                    </a:lnTo>
                    <a:lnTo>
                      <a:pt x="9"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19" name="Freeform 525"/>
              <p:cNvSpPr>
                <a:spLocks/>
              </p:cNvSpPr>
              <p:nvPr/>
            </p:nvSpPr>
            <p:spPr bwMode="auto">
              <a:xfrm>
                <a:off x="3209" y="2720"/>
                <a:ext cx="8" cy="10"/>
              </a:xfrm>
              <a:custGeom>
                <a:avLst/>
                <a:gdLst>
                  <a:gd name="T0" fmla="*/ 3 w 15"/>
                  <a:gd name="T1" fmla="*/ 10 h 20"/>
                  <a:gd name="T2" fmla="*/ 4 w 15"/>
                  <a:gd name="T3" fmla="*/ 10 h 20"/>
                  <a:gd name="T4" fmla="*/ 8 w 15"/>
                  <a:gd name="T5" fmla="*/ 9 h 20"/>
                  <a:gd name="T6" fmla="*/ 6 w 15"/>
                  <a:gd name="T7" fmla="*/ 0 h 20"/>
                  <a:gd name="T8" fmla="*/ 3 w 15"/>
                  <a:gd name="T9" fmla="*/ 1 h 20"/>
                  <a:gd name="T10" fmla="*/ 3 w 15"/>
                  <a:gd name="T11" fmla="*/ 1 h 20"/>
                  <a:gd name="T12" fmla="*/ 3 w 15"/>
                  <a:gd name="T13" fmla="*/ 1 h 20"/>
                  <a:gd name="T14" fmla="*/ 1 w 15"/>
                  <a:gd name="T15" fmla="*/ 3 h 20"/>
                  <a:gd name="T16" fmla="*/ 0 w 15"/>
                  <a:gd name="T17" fmla="*/ 6 h 20"/>
                  <a:gd name="T18" fmla="*/ 2 w 15"/>
                  <a:gd name="T19" fmla="*/ 9 h 20"/>
                  <a:gd name="T20" fmla="*/ 4 w 15"/>
                  <a:gd name="T21" fmla="*/ 10 h 20"/>
                  <a:gd name="T22" fmla="*/ 3 w 15"/>
                  <a:gd name="T23" fmla="*/ 10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0">
                    <a:moveTo>
                      <a:pt x="6" y="20"/>
                    </a:moveTo>
                    <a:lnTo>
                      <a:pt x="8" y="20"/>
                    </a:lnTo>
                    <a:lnTo>
                      <a:pt x="15" y="18"/>
                    </a:lnTo>
                    <a:lnTo>
                      <a:pt x="11" y="0"/>
                    </a:lnTo>
                    <a:lnTo>
                      <a:pt x="5" y="2"/>
                    </a:lnTo>
                    <a:lnTo>
                      <a:pt x="6" y="2"/>
                    </a:lnTo>
                    <a:lnTo>
                      <a:pt x="5" y="2"/>
                    </a:lnTo>
                    <a:lnTo>
                      <a:pt x="1" y="5"/>
                    </a:lnTo>
                    <a:lnTo>
                      <a:pt x="0" y="12"/>
                    </a:lnTo>
                    <a:lnTo>
                      <a:pt x="3" y="18"/>
                    </a:lnTo>
                    <a:lnTo>
                      <a:pt x="8" y="20"/>
                    </a:lnTo>
                    <a:lnTo>
                      <a:pt x="6"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20" name="Freeform 526"/>
              <p:cNvSpPr>
                <a:spLocks/>
              </p:cNvSpPr>
              <p:nvPr/>
            </p:nvSpPr>
            <p:spPr bwMode="auto">
              <a:xfrm>
                <a:off x="3207" y="2721"/>
                <a:ext cx="6" cy="9"/>
              </a:xfrm>
              <a:custGeom>
                <a:avLst/>
                <a:gdLst>
                  <a:gd name="T0" fmla="*/ 3 w 11"/>
                  <a:gd name="T1" fmla="*/ 9 h 18"/>
                  <a:gd name="T2" fmla="*/ 3 w 11"/>
                  <a:gd name="T3" fmla="*/ 9 h 18"/>
                  <a:gd name="T4" fmla="*/ 6 w 11"/>
                  <a:gd name="T5" fmla="*/ 9 h 18"/>
                  <a:gd name="T6" fmla="*/ 6 w 11"/>
                  <a:gd name="T7" fmla="*/ 0 h 18"/>
                  <a:gd name="T8" fmla="*/ 3 w 11"/>
                  <a:gd name="T9" fmla="*/ 0 h 18"/>
                  <a:gd name="T10" fmla="*/ 3 w 11"/>
                  <a:gd name="T11" fmla="*/ 0 h 18"/>
                  <a:gd name="T12" fmla="*/ 3 w 11"/>
                  <a:gd name="T13" fmla="*/ 0 h 18"/>
                  <a:gd name="T14" fmla="*/ 1 w 11"/>
                  <a:gd name="T15" fmla="*/ 2 h 18"/>
                  <a:gd name="T16" fmla="*/ 0 w 11"/>
                  <a:gd name="T17" fmla="*/ 5 h 18"/>
                  <a:gd name="T18" fmla="*/ 1 w 11"/>
                  <a:gd name="T19" fmla="*/ 7 h 18"/>
                  <a:gd name="T20" fmla="*/ 3 w 11"/>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 h="18">
                    <a:moveTo>
                      <a:pt x="6" y="18"/>
                    </a:moveTo>
                    <a:lnTo>
                      <a:pt x="6" y="18"/>
                    </a:lnTo>
                    <a:lnTo>
                      <a:pt x="11" y="18"/>
                    </a:lnTo>
                    <a:lnTo>
                      <a:pt x="11" y="0"/>
                    </a:lnTo>
                    <a:lnTo>
                      <a:pt x="6" y="0"/>
                    </a:lnTo>
                    <a:lnTo>
                      <a:pt x="1" y="3"/>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21" name="Freeform 527"/>
              <p:cNvSpPr>
                <a:spLocks/>
              </p:cNvSpPr>
              <p:nvPr/>
            </p:nvSpPr>
            <p:spPr bwMode="auto">
              <a:xfrm>
                <a:off x="3188" y="2721"/>
                <a:ext cx="22" cy="9"/>
              </a:xfrm>
              <a:custGeom>
                <a:avLst/>
                <a:gdLst>
                  <a:gd name="T0" fmla="*/ 3 w 43"/>
                  <a:gd name="T1" fmla="*/ 9 h 18"/>
                  <a:gd name="T2" fmla="*/ 3 w 43"/>
                  <a:gd name="T3" fmla="*/ 9 h 18"/>
                  <a:gd name="T4" fmla="*/ 22 w 43"/>
                  <a:gd name="T5" fmla="*/ 9 h 18"/>
                  <a:gd name="T6" fmla="*/ 22 w 43"/>
                  <a:gd name="T7" fmla="*/ 0 h 18"/>
                  <a:gd name="T8" fmla="*/ 3 w 43"/>
                  <a:gd name="T9" fmla="*/ 0 h 18"/>
                  <a:gd name="T10" fmla="*/ 3 w 43"/>
                  <a:gd name="T11" fmla="*/ 0 h 18"/>
                  <a:gd name="T12" fmla="*/ 3 w 43"/>
                  <a:gd name="T13" fmla="*/ 0 h 18"/>
                  <a:gd name="T14" fmla="*/ 1 w 43"/>
                  <a:gd name="T15" fmla="*/ 2 h 18"/>
                  <a:gd name="T16" fmla="*/ 0 w 43"/>
                  <a:gd name="T17" fmla="*/ 5 h 18"/>
                  <a:gd name="T18" fmla="*/ 1 w 43"/>
                  <a:gd name="T19" fmla="*/ 7 h 18"/>
                  <a:gd name="T20" fmla="*/ 3 w 43"/>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3" h="18">
                    <a:moveTo>
                      <a:pt x="6" y="18"/>
                    </a:moveTo>
                    <a:lnTo>
                      <a:pt x="6" y="18"/>
                    </a:lnTo>
                    <a:lnTo>
                      <a:pt x="43" y="18"/>
                    </a:lnTo>
                    <a:lnTo>
                      <a:pt x="43" y="0"/>
                    </a:lnTo>
                    <a:lnTo>
                      <a:pt x="6" y="0"/>
                    </a:lnTo>
                    <a:lnTo>
                      <a:pt x="1" y="3"/>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22" name="Freeform 528"/>
              <p:cNvSpPr>
                <a:spLocks/>
              </p:cNvSpPr>
              <p:nvPr/>
            </p:nvSpPr>
            <p:spPr bwMode="auto">
              <a:xfrm>
                <a:off x="3171" y="2721"/>
                <a:ext cx="21" cy="9"/>
              </a:xfrm>
              <a:custGeom>
                <a:avLst/>
                <a:gdLst>
                  <a:gd name="T0" fmla="*/ 3 w 41"/>
                  <a:gd name="T1" fmla="*/ 9 h 18"/>
                  <a:gd name="T2" fmla="*/ 3 w 41"/>
                  <a:gd name="T3" fmla="*/ 9 h 18"/>
                  <a:gd name="T4" fmla="*/ 21 w 41"/>
                  <a:gd name="T5" fmla="*/ 9 h 18"/>
                  <a:gd name="T6" fmla="*/ 21 w 41"/>
                  <a:gd name="T7" fmla="*/ 0 h 18"/>
                  <a:gd name="T8" fmla="*/ 3 w 41"/>
                  <a:gd name="T9" fmla="*/ 0 h 18"/>
                  <a:gd name="T10" fmla="*/ 3 w 41"/>
                  <a:gd name="T11" fmla="*/ 0 h 18"/>
                  <a:gd name="T12" fmla="*/ 3 w 41"/>
                  <a:gd name="T13" fmla="*/ 0 h 18"/>
                  <a:gd name="T14" fmla="*/ 1 w 41"/>
                  <a:gd name="T15" fmla="*/ 2 h 18"/>
                  <a:gd name="T16" fmla="*/ 0 w 41"/>
                  <a:gd name="T17" fmla="*/ 5 h 18"/>
                  <a:gd name="T18" fmla="*/ 1 w 41"/>
                  <a:gd name="T19" fmla="*/ 7 h 18"/>
                  <a:gd name="T20" fmla="*/ 3 w 41"/>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1" h="18">
                    <a:moveTo>
                      <a:pt x="6" y="18"/>
                    </a:moveTo>
                    <a:lnTo>
                      <a:pt x="6" y="18"/>
                    </a:lnTo>
                    <a:lnTo>
                      <a:pt x="41" y="18"/>
                    </a:lnTo>
                    <a:lnTo>
                      <a:pt x="41" y="0"/>
                    </a:lnTo>
                    <a:lnTo>
                      <a:pt x="6" y="0"/>
                    </a:lnTo>
                    <a:lnTo>
                      <a:pt x="1" y="3"/>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23" name="Freeform 529"/>
              <p:cNvSpPr>
                <a:spLocks/>
              </p:cNvSpPr>
              <p:nvPr/>
            </p:nvSpPr>
            <p:spPr bwMode="auto">
              <a:xfrm>
                <a:off x="3153" y="2721"/>
                <a:ext cx="21" cy="9"/>
              </a:xfrm>
              <a:custGeom>
                <a:avLst/>
                <a:gdLst>
                  <a:gd name="T0" fmla="*/ 3 w 41"/>
                  <a:gd name="T1" fmla="*/ 9 h 18"/>
                  <a:gd name="T2" fmla="*/ 3 w 41"/>
                  <a:gd name="T3" fmla="*/ 9 h 18"/>
                  <a:gd name="T4" fmla="*/ 21 w 41"/>
                  <a:gd name="T5" fmla="*/ 9 h 18"/>
                  <a:gd name="T6" fmla="*/ 21 w 41"/>
                  <a:gd name="T7" fmla="*/ 0 h 18"/>
                  <a:gd name="T8" fmla="*/ 3 w 41"/>
                  <a:gd name="T9" fmla="*/ 0 h 18"/>
                  <a:gd name="T10" fmla="*/ 3 w 41"/>
                  <a:gd name="T11" fmla="*/ 0 h 18"/>
                  <a:gd name="T12" fmla="*/ 3 w 41"/>
                  <a:gd name="T13" fmla="*/ 0 h 18"/>
                  <a:gd name="T14" fmla="*/ 1 w 41"/>
                  <a:gd name="T15" fmla="*/ 2 h 18"/>
                  <a:gd name="T16" fmla="*/ 0 w 41"/>
                  <a:gd name="T17" fmla="*/ 5 h 18"/>
                  <a:gd name="T18" fmla="*/ 1 w 41"/>
                  <a:gd name="T19" fmla="*/ 7 h 18"/>
                  <a:gd name="T20" fmla="*/ 3 w 41"/>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1" h="18">
                    <a:moveTo>
                      <a:pt x="6" y="18"/>
                    </a:moveTo>
                    <a:lnTo>
                      <a:pt x="6" y="18"/>
                    </a:lnTo>
                    <a:lnTo>
                      <a:pt x="41" y="18"/>
                    </a:lnTo>
                    <a:lnTo>
                      <a:pt x="41" y="0"/>
                    </a:lnTo>
                    <a:lnTo>
                      <a:pt x="6" y="0"/>
                    </a:lnTo>
                    <a:lnTo>
                      <a:pt x="1" y="3"/>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24" name="Freeform 530"/>
              <p:cNvSpPr>
                <a:spLocks/>
              </p:cNvSpPr>
              <p:nvPr/>
            </p:nvSpPr>
            <p:spPr bwMode="auto">
              <a:xfrm>
                <a:off x="3136" y="2721"/>
                <a:ext cx="21" cy="9"/>
              </a:xfrm>
              <a:custGeom>
                <a:avLst/>
                <a:gdLst>
                  <a:gd name="T0" fmla="*/ 4 w 42"/>
                  <a:gd name="T1" fmla="*/ 9 h 18"/>
                  <a:gd name="T2" fmla="*/ 4 w 42"/>
                  <a:gd name="T3" fmla="*/ 9 h 18"/>
                  <a:gd name="T4" fmla="*/ 21 w 42"/>
                  <a:gd name="T5" fmla="*/ 9 h 18"/>
                  <a:gd name="T6" fmla="*/ 21 w 42"/>
                  <a:gd name="T7" fmla="*/ 0 h 18"/>
                  <a:gd name="T8" fmla="*/ 4 w 42"/>
                  <a:gd name="T9" fmla="*/ 0 h 18"/>
                  <a:gd name="T10" fmla="*/ 4 w 42"/>
                  <a:gd name="T11" fmla="*/ 0 h 18"/>
                  <a:gd name="T12" fmla="*/ 4 w 42"/>
                  <a:gd name="T13" fmla="*/ 0 h 18"/>
                  <a:gd name="T14" fmla="*/ 1 w 42"/>
                  <a:gd name="T15" fmla="*/ 2 h 18"/>
                  <a:gd name="T16" fmla="*/ 0 w 42"/>
                  <a:gd name="T17" fmla="*/ 5 h 18"/>
                  <a:gd name="T18" fmla="*/ 1 w 42"/>
                  <a:gd name="T19" fmla="*/ 7 h 18"/>
                  <a:gd name="T20" fmla="*/ 4 w 42"/>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7" y="18"/>
                    </a:moveTo>
                    <a:lnTo>
                      <a:pt x="7" y="18"/>
                    </a:lnTo>
                    <a:lnTo>
                      <a:pt x="42" y="18"/>
                    </a:lnTo>
                    <a:lnTo>
                      <a:pt x="42"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25" name="Freeform 531"/>
              <p:cNvSpPr>
                <a:spLocks/>
              </p:cNvSpPr>
              <p:nvPr/>
            </p:nvSpPr>
            <p:spPr bwMode="auto">
              <a:xfrm>
                <a:off x="3117" y="2721"/>
                <a:ext cx="22" cy="9"/>
              </a:xfrm>
              <a:custGeom>
                <a:avLst/>
                <a:gdLst>
                  <a:gd name="T0" fmla="*/ 3 w 43"/>
                  <a:gd name="T1" fmla="*/ 9 h 18"/>
                  <a:gd name="T2" fmla="*/ 3 w 43"/>
                  <a:gd name="T3" fmla="*/ 9 h 18"/>
                  <a:gd name="T4" fmla="*/ 22 w 43"/>
                  <a:gd name="T5" fmla="*/ 9 h 18"/>
                  <a:gd name="T6" fmla="*/ 22 w 43"/>
                  <a:gd name="T7" fmla="*/ 0 h 18"/>
                  <a:gd name="T8" fmla="*/ 3 w 43"/>
                  <a:gd name="T9" fmla="*/ 0 h 18"/>
                  <a:gd name="T10" fmla="*/ 3 w 43"/>
                  <a:gd name="T11" fmla="*/ 0 h 18"/>
                  <a:gd name="T12" fmla="*/ 3 w 43"/>
                  <a:gd name="T13" fmla="*/ 0 h 18"/>
                  <a:gd name="T14" fmla="*/ 1 w 43"/>
                  <a:gd name="T15" fmla="*/ 2 h 18"/>
                  <a:gd name="T16" fmla="*/ 0 w 43"/>
                  <a:gd name="T17" fmla="*/ 5 h 18"/>
                  <a:gd name="T18" fmla="*/ 1 w 43"/>
                  <a:gd name="T19" fmla="*/ 7 h 18"/>
                  <a:gd name="T20" fmla="*/ 3 w 43"/>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3" h="18">
                    <a:moveTo>
                      <a:pt x="6" y="18"/>
                    </a:moveTo>
                    <a:lnTo>
                      <a:pt x="6" y="18"/>
                    </a:lnTo>
                    <a:lnTo>
                      <a:pt x="43" y="18"/>
                    </a:lnTo>
                    <a:lnTo>
                      <a:pt x="43" y="0"/>
                    </a:lnTo>
                    <a:lnTo>
                      <a:pt x="6" y="0"/>
                    </a:lnTo>
                    <a:lnTo>
                      <a:pt x="1" y="3"/>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26" name="Freeform 532"/>
              <p:cNvSpPr>
                <a:spLocks/>
              </p:cNvSpPr>
              <p:nvPr/>
            </p:nvSpPr>
            <p:spPr bwMode="auto">
              <a:xfrm>
                <a:off x="3100" y="2721"/>
                <a:ext cx="21" cy="9"/>
              </a:xfrm>
              <a:custGeom>
                <a:avLst/>
                <a:gdLst>
                  <a:gd name="T0" fmla="*/ 3 w 41"/>
                  <a:gd name="T1" fmla="*/ 9 h 18"/>
                  <a:gd name="T2" fmla="*/ 3 w 41"/>
                  <a:gd name="T3" fmla="*/ 9 h 18"/>
                  <a:gd name="T4" fmla="*/ 21 w 41"/>
                  <a:gd name="T5" fmla="*/ 9 h 18"/>
                  <a:gd name="T6" fmla="*/ 21 w 41"/>
                  <a:gd name="T7" fmla="*/ 0 h 18"/>
                  <a:gd name="T8" fmla="*/ 3 w 41"/>
                  <a:gd name="T9" fmla="*/ 0 h 18"/>
                  <a:gd name="T10" fmla="*/ 3 w 41"/>
                  <a:gd name="T11" fmla="*/ 0 h 18"/>
                  <a:gd name="T12" fmla="*/ 3 w 41"/>
                  <a:gd name="T13" fmla="*/ 0 h 18"/>
                  <a:gd name="T14" fmla="*/ 1 w 41"/>
                  <a:gd name="T15" fmla="*/ 2 h 18"/>
                  <a:gd name="T16" fmla="*/ 0 w 41"/>
                  <a:gd name="T17" fmla="*/ 5 h 18"/>
                  <a:gd name="T18" fmla="*/ 1 w 41"/>
                  <a:gd name="T19" fmla="*/ 7 h 18"/>
                  <a:gd name="T20" fmla="*/ 3 w 41"/>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1" h="18">
                    <a:moveTo>
                      <a:pt x="6" y="18"/>
                    </a:moveTo>
                    <a:lnTo>
                      <a:pt x="6" y="18"/>
                    </a:lnTo>
                    <a:lnTo>
                      <a:pt x="41" y="18"/>
                    </a:lnTo>
                    <a:lnTo>
                      <a:pt x="41" y="0"/>
                    </a:lnTo>
                    <a:lnTo>
                      <a:pt x="6" y="0"/>
                    </a:lnTo>
                    <a:lnTo>
                      <a:pt x="1" y="3"/>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27" name="Freeform 533"/>
              <p:cNvSpPr>
                <a:spLocks/>
              </p:cNvSpPr>
              <p:nvPr/>
            </p:nvSpPr>
            <p:spPr bwMode="auto">
              <a:xfrm>
                <a:off x="3082" y="2721"/>
                <a:ext cx="21" cy="9"/>
              </a:xfrm>
              <a:custGeom>
                <a:avLst/>
                <a:gdLst>
                  <a:gd name="T0" fmla="*/ 3 w 41"/>
                  <a:gd name="T1" fmla="*/ 9 h 18"/>
                  <a:gd name="T2" fmla="*/ 3 w 41"/>
                  <a:gd name="T3" fmla="*/ 9 h 18"/>
                  <a:gd name="T4" fmla="*/ 21 w 41"/>
                  <a:gd name="T5" fmla="*/ 9 h 18"/>
                  <a:gd name="T6" fmla="*/ 21 w 41"/>
                  <a:gd name="T7" fmla="*/ 0 h 18"/>
                  <a:gd name="T8" fmla="*/ 3 w 41"/>
                  <a:gd name="T9" fmla="*/ 0 h 18"/>
                  <a:gd name="T10" fmla="*/ 3 w 41"/>
                  <a:gd name="T11" fmla="*/ 0 h 18"/>
                  <a:gd name="T12" fmla="*/ 3 w 41"/>
                  <a:gd name="T13" fmla="*/ 0 h 18"/>
                  <a:gd name="T14" fmla="*/ 1 w 41"/>
                  <a:gd name="T15" fmla="*/ 2 h 18"/>
                  <a:gd name="T16" fmla="*/ 0 w 41"/>
                  <a:gd name="T17" fmla="*/ 5 h 18"/>
                  <a:gd name="T18" fmla="*/ 1 w 41"/>
                  <a:gd name="T19" fmla="*/ 7 h 18"/>
                  <a:gd name="T20" fmla="*/ 3 w 41"/>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1" h="18">
                    <a:moveTo>
                      <a:pt x="6" y="18"/>
                    </a:moveTo>
                    <a:lnTo>
                      <a:pt x="6" y="18"/>
                    </a:lnTo>
                    <a:lnTo>
                      <a:pt x="41" y="18"/>
                    </a:lnTo>
                    <a:lnTo>
                      <a:pt x="41" y="0"/>
                    </a:lnTo>
                    <a:lnTo>
                      <a:pt x="6" y="0"/>
                    </a:lnTo>
                    <a:lnTo>
                      <a:pt x="1" y="3"/>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28" name="Freeform 534"/>
              <p:cNvSpPr>
                <a:spLocks/>
              </p:cNvSpPr>
              <p:nvPr/>
            </p:nvSpPr>
            <p:spPr bwMode="auto">
              <a:xfrm>
                <a:off x="3065" y="2721"/>
                <a:ext cx="21" cy="9"/>
              </a:xfrm>
              <a:custGeom>
                <a:avLst/>
                <a:gdLst>
                  <a:gd name="T0" fmla="*/ 4 w 42"/>
                  <a:gd name="T1" fmla="*/ 9 h 18"/>
                  <a:gd name="T2" fmla="*/ 4 w 42"/>
                  <a:gd name="T3" fmla="*/ 9 h 18"/>
                  <a:gd name="T4" fmla="*/ 21 w 42"/>
                  <a:gd name="T5" fmla="*/ 9 h 18"/>
                  <a:gd name="T6" fmla="*/ 21 w 42"/>
                  <a:gd name="T7" fmla="*/ 0 h 18"/>
                  <a:gd name="T8" fmla="*/ 4 w 42"/>
                  <a:gd name="T9" fmla="*/ 0 h 18"/>
                  <a:gd name="T10" fmla="*/ 4 w 42"/>
                  <a:gd name="T11" fmla="*/ 0 h 18"/>
                  <a:gd name="T12" fmla="*/ 4 w 42"/>
                  <a:gd name="T13" fmla="*/ 0 h 18"/>
                  <a:gd name="T14" fmla="*/ 1 w 42"/>
                  <a:gd name="T15" fmla="*/ 2 h 18"/>
                  <a:gd name="T16" fmla="*/ 0 w 42"/>
                  <a:gd name="T17" fmla="*/ 5 h 18"/>
                  <a:gd name="T18" fmla="*/ 1 w 42"/>
                  <a:gd name="T19" fmla="*/ 7 h 18"/>
                  <a:gd name="T20" fmla="*/ 4 w 42"/>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7" y="18"/>
                    </a:moveTo>
                    <a:lnTo>
                      <a:pt x="7" y="18"/>
                    </a:lnTo>
                    <a:lnTo>
                      <a:pt x="42" y="18"/>
                    </a:lnTo>
                    <a:lnTo>
                      <a:pt x="42"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29" name="Freeform 535"/>
              <p:cNvSpPr>
                <a:spLocks/>
              </p:cNvSpPr>
              <p:nvPr/>
            </p:nvSpPr>
            <p:spPr bwMode="auto">
              <a:xfrm>
                <a:off x="3047" y="2721"/>
                <a:ext cx="21" cy="9"/>
              </a:xfrm>
              <a:custGeom>
                <a:avLst/>
                <a:gdLst>
                  <a:gd name="T0" fmla="*/ 4 w 42"/>
                  <a:gd name="T1" fmla="*/ 9 h 18"/>
                  <a:gd name="T2" fmla="*/ 4 w 42"/>
                  <a:gd name="T3" fmla="*/ 9 h 18"/>
                  <a:gd name="T4" fmla="*/ 21 w 42"/>
                  <a:gd name="T5" fmla="*/ 9 h 18"/>
                  <a:gd name="T6" fmla="*/ 21 w 42"/>
                  <a:gd name="T7" fmla="*/ 0 h 18"/>
                  <a:gd name="T8" fmla="*/ 4 w 42"/>
                  <a:gd name="T9" fmla="*/ 0 h 18"/>
                  <a:gd name="T10" fmla="*/ 4 w 42"/>
                  <a:gd name="T11" fmla="*/ 0 h 18"/>
                  <a:gd name="T12" fmla="*/ 4 w 42"/>
                  <a:gd name="T13" fmla="*/ 0 h 18"/>
                  <a:gd name="T14" fmla="*/ 1 w 42"/>
                  <a:gd name="T15" fmla="*/ 2 h 18"/>
                  <a:gd name="T16" fmla="*/ 0 w 42"/>
                  <a:gd name="T17" fmla="*/ 5 h 18"/>
                  <a:gd name="T18" fmla="*/ 1 w 42"/>
                  <a:gd name="T19" fmla="*/ 7 h 18"/>
                  <a:gd name="T20" fmla="*/ 4 w 42"/>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7" y="18"/>
                    </a:moveTo>
                    <a:lnTo>
                      <a:pt x="7" y="18"/>
                    </a:lnTo>
                    <a:lnTo>
                      <a:pt x="42" y="18"/>
                    </a:lnTo>
                    <a:lnTo>
                      <a:pt x="42"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30" name="Freeform 536"/>
              <p:cNvSpPr>
                <a:spLocks/>
              </p:cNvSpPr>
              <p:nvPr/>
            </p:nvSpPr>
            <p:spPr bwMode="auto">
              <a:xfrm>
                <a:off x="3029" y="2721"/>
                <a:ext cx="22" cy="9"/>
              </a:xfrm>
              <a:custGeom>
                <a:avLst/>
                <a:gdLst>
                  <a:gd name="T0" fmla="*/ 3 w 43"/>
                  <a:gd name="T1" fmla="*/ 9 h 18"/>
                  <a:gd name="T2" fmla="*/ 3 w 43"/>
                  <a:gd name="T3" fmla="*/ 9 h 18"/>
                  <a:gd name="T4" fmla="*/ 22 w 43"/>
                  <a:gd name="T5" fmla="*/ 9 h 18"/>
                  <a:gd name="T6" fmla="*/ 22 w 43"/>
                  <a:gd name="T7" fmla="*/ 0 h 18"/>
                  <a:gd name="T8" fmla="*/ 3 w 43"/>
                  <a:gd name="T9" fmla="*/ 0 h 18"/>
                  <a:gd name="T10" fmla="*/ 3 w 43"/>
                  <a:gd name="T11" fmla="*/ 0 h 18"/>
                  <a:gd name="T12" fmla="*/ 3 w 43"/>
                  <a:gd name="T13" fmla="*/ 0 h 18"/>
                  <a:gd name="T14" fmla="*/ 1 w 43"/>
                  <a:gd name="T15" fmla="*/ 2 h 18"/>
                  <a:gd name="T16" fmla="*/ 0 w 43"/>
                  <a:gd name="T17" fmla="*/ 5 h 18"/>
                  <a:gd name="T18" fmla="*/ 1 w 43"/>
                  <a:gd name="T19" fmla="*/ 7 h 18"/>
                  <a:gd name="T20" fmla="*/ 3 w 43"/>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3" h="18">
                    <a:moveTo>
                      <a:pt x="6" y="18"/>
                    </a:moveTo>
                    <a:lnTo>
                      <a:pt x="6" y="18"/>
                    </a:lnTo>
                    <a:lnTo>
                      <a:pt x="43" y="18"/>
                    </a:lnTo>
                    <a:lnTo>
                      <a:pt x="43" y="0"/>
                    </a:lnTo>
                    <a:lnTo>
                      <a:pt x="6" y="0"/>
                    </a:lnTo>
                    <a:lnTo>
                      <a:pt x="1" y="3"/>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31" name="Freeform 537"/>
              <p:cNvSpPr>
                <a:spLocks/>
              </p:cNvSpPr>
              <p:nvPr/>
            </p:nvSpPr>
            <p:spPr bwMode="auto">
              <a:xfrm>
                <a:off x="3011" y="2721"/>
                <a:ext cx="21" cy="9"/>
              </a:xfrm>
              <a:custGeom>
                <a:avLst/>
                <a:gdLst>
                  <a:gd name="T0" fmla="*/ 4 w 42"/>
                  <a:gd name="T1" fmla="*/ 9 h 18"/>
                  <a:gd name="T2" fmla="*/ 4 w 42"/>
                  <a:gd name="T3" fmla="*/ 9 h 18"/>
                  <a:gd name="T4" fmla="*/ 21 w 42"/>
                  <a:gd name="T5" fmla="*/ 9 h 18"/>
                  <a:gd name="T6" fmla="*/ 21 w 42"/>
                  <a:gd name="T7" fmla="*/ 0 h 18"/>
                  <a:gd name="T8" fmla="*/ 4 w 42"/>
                  <a:gd name="T9" fmla="*/ 0 h 18"/>
                  <a:gd name="T10" fmla="*/ 4 w 42"/>
                  <a:gd name="T11" fmla="*/ 0 h 18"/>
                  <a:gd name="T12" fmla="*/ 4 w 42"/>
                  <a:gd name="T13" fmla="*/ 0 h 18"/>
                  <a:gd name="T14" fmla="*/ 1 w 42"/>
                  <a:gd name="T15" fmla="*/ 2 h 18"/>
                  <a:gd name="T16" fmla="*/ 0 w 42"/>
                  <a:gd name="T17" fmla="*/ 5 h 18"/>
                  <a:gd name="T18" fmla="*/ 1 w 42"/>
                  <a:gd name="T19" fmla="*/ 7 h 18"/>
                  <a:gd name="T20" fmla="*/ 4 w 42"/>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7" y="18"/>
                    </a:moveTo>
                    <a:lnTo>
                      <a:pt x="7" y="18"/>
                    </a:lnTo>
                    <a:lnTo>
                      <a:pt x="42" y="18"/>
                    </a:lnTo>
                    <a:lnTo>
                      <a:pt x="42"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32" name="Freeform 538"/>
              <p:cNvSpPr>
                <a:spLocks/>
              </p:cNvSpPr>
              <p:nvPr/>
            </p:nvSpPr>
            <p:spPr bwMode="auto">
              <a:xfrm>
                <a:off x="2994" y="2721"/>
                <a:ext cx="21" cy="9"/>
              </a:xfrm>
              <a:custGeom>
                <a:avLst/>
                <a:gdLst>
                  <a:gd name="T0" fmla="*/ 4 w 42"/>
                  <a:gd name="T1" fmla="*/ 9 h 18"/>
                  <a:gd name="T2" fmla="*/ 4 w 42"/>
                  <a:gd name="T3" fmla="*/ 9 h 18"/>
                  <a:gd name="T4" fmla="*/ 21 w 42"/>
                  <a:gd name="T5" fmla="*/ 9 h 18"/>
                  <a:gd name="T6" fmla="*/ 21 w 42"/>
                  <a:gd name="T7" fmla="*/ 0 h 18"/>
                  <a:gd name="T8" fmla="*/ 4 w 42"/>
                  <a:gd name="T9" fmla="*/ 0 h 18"/>
                  <a:gd name="T10" fmla="*/ 4 w 42"/>
                  <a:gd name="T11" fmla="*/ 0 h 18"/>
                  <a:gd name="T12" fmla="*/ 4 w 42"/>
                  <a:gd name="T13" fmla="*/ 0 h 18"/>
                  <a:gd name="T14" fmla="*/ 1 w 42"/>
                  <a:gd name="T15" fmla="*/ 2 h 18"/>
                  <a:gd name="T16" fmla="*/ 0 w 42"/>
                  <a:gd name="T17" fmla="*/ 5 h 18"/>
                  <a:gd name="T18" fmla="*/ 1 w 42"/>
                  <a:gd name="T19" fmla="*/ 7 h 18"/>
                  <a:gd name="T20" fmla="*/ 4 w 42"/>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7" y="18"/>
                    </a:moveTo>
                    <a:lnTo>
                      <a:pt x="7" y="18"/>
                    </a:lnTo>
                    <a:lnTo>
                      <a:pt x="42" y="18"/>
                    </a:lnTo>
                    <a:lnTo>
                      <a:pt x="42"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33" name="Freeform 539"/>
              <p:cNvSpPr>
                <a:spLocks/>
              </p:cNvSpPr>
              <p:nvPr/>
            </p:nvSpPr>
            <p:spPr bwMode="auto">
              <a:xfrm>
                <a:off x="2976" y="2721"/>
                <a:ext cx="21" cy="9"/>
              </a:xfrm>
              <a:custGeom>
                <a:avLst/>
                <a:gdLst>
                  <a:gd name="T0" fmla="*/ 4 w 42"/>
                  <a:gd name="T1" fmla="*/ 9 h 18"/>
                  <a:gd name="T2" fmla="*/ 4 w 42"/>
                  <a:gd name="T3" fmla="*/ 9 h 18"/>
                  <a:gd name="T4" fmla="*/ 21 w 42"/>
                  <a:gd name="T5" fmla="*/ 9 h 18"/>
                  <a:gd name="T6" fmla="*/ 21 w 42"/>
                  <a:gd name="T7" fmla="*/ 0 h 18"/>
                  <a:gd name="T8" fmla="*/ 4 w 42"/>
                  <a:gd name="T9" fmla="*/ 0 h 18"/>
                  <a:gd name="T10" fmla="*/ 4 w 42"/>
                  <a:gd name="T11" fmla="*/ 0 h 18"/>
                  <a:gd name="T12" fmla="*/ 4 w 42"/>
                  <a:gd name="T13" fmla="*/ 0 h 18"/>
                  <a:gd name="T14" fmla="*/ 1 w 42"/>
                  <a:gd name="T15" fmla="*/ 2 h 18"/>
                  <a:gd name="T16" fmla="*/ 0 w 42"/>
                  <a:gd name="T17" fmla="*/ 5 h 18"/>
                  <a:gd name="T18" fmla="*/ 1 w 42"/>
                  <a:gd name="T19" fmla="*/ 7 h 18"/>
                  <a:gd name="T20" fmla="*/ 4 w 42"/>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7" y="18"/>
                    </a:moveTo>
                    <a:lnTo>
                      <a:pt x="7" y="18"/>
                    </a:lnTo>
                    <a:lnTo>
                      <a:pt x="42" y="18"/>
                    </a:lnTo>
                    <a:lnTo>
                      <a:pt x="42"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34" name="Freeform 540"/>
              <p:cNvSpPr>
                <a:spLocks/>
              </p:cNvSpPr>
              <p:nvPr/>
            </p:nvSpPr>
            <p:spPr bwMode="auto">
              <a:xfrm>
                <a:off x="2958" y="2721"/>
                <a:ext cx="21" cy="9"/>
              </a:xfrm>
              <a:custGeom>
                <a:avLst/>
                <a:gdLst>
                  <a:gd name="T0" fmla="*/ 3 w 43"/>
                  <a:gd name="T1" fmla="*/ 9 h 18"/>
                  <a:gd name="T2" fmla="*/ 3 w 43"/>
                  <a:gd name="T3" fmla="*/ 9 h 18"/>
                  <a:gd name="T4" fmla="*/ 21 w 43"/>
                  <a:gd name="T5" fmla="*/ 9 h 18"/>
                  <a:gd name="T6" fmla="*/ 21 w 43"/>
                  <a:gd name="T7" fmla="*/ 0 h 18"/>
                  <a:gd name="T8" fmla="*/ 3 w 43"/>
                  <a:gd name="T9" fmla="*/ 0 h 18"/>
                  <a:gd name="T10" fmla="*/ 3 w 43"/>
                  <a:gd name="T11" fmla="*/ 0 h 18"/>
                  <a:gd name="T12" fmla="*/ 3 w 43"/>
                  <a:gd name="T13" fmla="*/ 0 h 18"/>
                  <a:gd name="T14" fmla="*/ 0 w 43"/>
                  <a:gd name="T15" fmla="*/ 2 h 18"/>
                  <a:gd name="T16" fmla="*/ 0 w 43"/>
                  <a:gd name="T17" fmla="*/ 5 h 18"/>
                  <a:gd name="T18" fmla="*/ 0 w 43"/>
                  <a:gd name="T19" fmla="*/ 7 h 18"/>
                  <a:gd name="T20" fmla="*/ 3 w 43"/>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3" h="18">
                    <a:moveTo>
                      <a:pt x="6" y="18"/>
                    </a:moveTo>
                    <a:lnTo>
                      <a:pt x="6" y="18"/>
                    </a:lnTo>
                    <a:lnTo>
                      <a:pt x="43" y="18"/>
                    </a:lnTo>
                    <a:lnTo>
                      <a:pt x="43" y="0"/>
                    </a:lnTo>
                    <a:lnTo>
                      <a:pt x="6" y="0"/>
                    </a:lnTo>
                    <a:lnTo>
                      <a:pt x="1" y="3"/>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35" name="Freeform 541"/>
              <p:cNvSpPr>
                <a:spLocks/>
              </p:cNvSpPr>
              <p:nvPr/>
            </p:nvSpPr>
            <p:spPr bwMode="auto">
              <a:xfrm>
                <a:off x="2940" y="2721"/>
                <a:ext cx="21" cy="9"/>
              </a:xfrm>
              <a:custGeom>
                <a:avLst/>
                <a:gdLst>
                  <a:gd name="T0" fmla="*/ 4 w 42"/>
                  <a:gd name="T1" fmla="*/ 9 h 18"/>
                  <a:gd name="T2" fmla="*/ 4 w 42"/>
                  <a:gd name="T3" fmla="*/ 9 h 18"/>
                  <a:gd name="T4" fmla="*/ 21 w 42"/>
                  <a:gd name="T5" fmla="*/ 9 h 18"/>
                  <a:gd name="T6" fmla="*/ 21 w 42"/>
                  <a:gd name="T7" fmla="*/ 0 h 18"/>
                  <a:gd name="T8" fmla="*/ 4 w 42"/>
                  <a:gd name="T9" fmla="*/ 0 h 18"/>
                  <a:gd name="T10" fmla="*/ 4 w 42"/>
                  <a:gd name="T11" fmla="*/ 0 h 18"/>
                  <a:gd name="T12" fmla="*/ 4 w 42"/>
                  <a:gd name="T13" fmla="*/ 0 h 18"/>
                  <a:gd name="T14" fmla="*/ 1 w 42"/>
                  <a:gd name="T15" fmla="*/ 2 h 18"/>
                  <a:gd name="T16" fmla="*/ 0 w 42"/>
                  <a:gd name="T17" fmla="*/ 5 h 18"/>
                  <a:gd name="T18" fmla="*/ 1 w 42"/>
                  <a:gd name="T19" fmla="*/ 7 h 18"/>
                  <a:gd name="T20" fmla="*/ 4 w 42"/>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7" y="18"/>
                    </a:moveTo>
                    <a:lnTo>
                      <a:pt x="7" y="18"/>
                    </a:lnTo>
                    <a:lnTo>
                      <a:pt x="42" y="18"/>
                    </a:lnTo>
                    <a:lnTo>
                      <a:pt x="42"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36" name="Freeform 542"/>
              <p:cNvSpPr>
                <a:spLocks/>
              </p:cNvSpPr>
              <p:nvPr/>
            </p:nvSpPr>
            <p:spPr bwMode="auto">
              <a:xfrm>
                <a:off x="2923" y="2721"/>
                <a:ext cx="21" cy="9"/>
              </a:xfrm>
              <a:custGeom>
                <a:avLst/>
                <a:gdLst>
                  <a:gd name="T0" fmla="*/ 4 w 42"/>
                  <a:gd name="T1" fmla="*/ 9 h 18"/>
                  <a:gd name="T2" fmla="*/ 4 w 42"/>
                  <a:gd name="T3" fmla="*/ 9 h 18"/>
                  <a:gd name="T4" fmla="*/ 21 w 42"/>
                  <a:gd name="T5" fmla="*/ 9 h 18"/>
                  <a:gd name="T6" fmla="*/ 21 w 42"/>
                  <a:gd name="T7" fmla="*/ 0 h 18"/>
                  <a:gd name="T8" fmla="*/ 4 w 42"/>
                  <a:gd name="T9" fmla="*/ 0 h 18"/>
                  <a:gd name="T10" fmla="*/ 4 w 42"/>
                  <a:gd name="T11" fmla="*/ 0 h 18"/>
                  <a:gd name="T12" fmla="*/ 4 w 42"/>
                  <a:gd name="T13" fmla="*/ 0 h 18"/>
                  <a:gd name="T14" fmla="*/ 1 w 42"/>
                  <a:gd name="T15" fmla="*/ 2 h 18"/>
                  <a:gd name="T16" fmla="*/ 0 w 42"/>
                  <a:gd name="T17" fmla="*/ 5 h 18"/>
                  <a:gd name="T18" fmla="*/ 1 w 42"/>
                  <a:gd name="T19" fmla="*/ 7 h 18"/>
                  <a:gd name="T20" fmla="*/ 4 w 42"/>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7" y="18"/>
                    </a:moveTo>
                    <a:lnTo>
                      <a:pt x="7" y="18"/>
                    </a:lnTo>
                    <a:lnTo>
                      <a:pt x="42" y="18"/>
                    </a:lnTo>
                    <a:lnTo>
                      <a:pt x="42"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37" name="Freeform 543"/>
              <p:cNvSpPr>
                <a:spLocks/>
              </p:cNvSpPr>
              <p:nvPr/>
            </p:nvSpPr>
            <p:spPr bwMode="auto">
              <a:xfrm>
                <a:off x="2905" y="2721"/>
                <a:ext cx="21" cy="10"/>
              </a:xfrm>
              <a:custGeom>
                <a:avLst/>
                <a:gdLst>
                  <a:gd name="T0" fmla="*/ 4 w 42"/>
                  <a:gd name="T1" fmla="*/ 10 h 20"/>
                  <a:gd name="T2" fmla="*/ 4 w 42"/>
                  <a:gd name="T3" fmla="*/ 10 h 20"/>
                  <a:gd name="T4" fmla="*/ 21 w 42"/>
                  <a:gd name="T5" fmla="*/ 9 h 20"/>
                  <a:gd name="T6" fmla="*/ 21 w 42"/>
                  <a:gd name="T7" fmla="*/ 0 h 20"/>
                  <a:gd name="T8" fmla="*/ 4 w 42"/>
                  <a:gd name="T9" fmla="*/ 1 h 20"/>
                  <a:gd name="T10" fmla="*/ 4 w 42"/>
                  <a:gd name="T11" fmla="*/ 1 h 20"/>
                  <a:gd name="T12" fmla="*/ 4 w 42"/>
                  <a:gd name="T13" fmla="*/ 1 h 20"/>
                  <a:gd name="T14" fmla="*/ 1 w 42"/>
                  <a:gd name="T15" fmla="*/ 3 h 20"/>
                  <a:gd name="T16" fmla="*/ 0 w 42"/>
                  <a:gd name="T17" fmla="*/ 5 h 20"/>
                  <a:gd name="T18" fmla="*/ 1 w 42"/>
                  <a:gd name="T19" fmla="*/ 8 h 20"/>
                  <a:gd name="T20" fmla="*/ 4 w 42"/>
                  <a:gd name="T21" fmla="*/ 10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20">
                    <a:moveTo>
                      <a:pt x="7" y="20"/>
                    </a:moveTo>
                    <a:lnTo>
                      <a:pt x="7" y="20"/>
                    </a:lnTo>
                    <a:lnTo>
                      <a:pt x="42" y="18"/>
                    </a:lnTo>
                    <a:lnTo>
                      <a:pt x="42" y="0"/>
                    </a:lnTo>
                    <a:lnTo>
                      <a:pt x="7" y="1"/>
                    </a:lnTo>
                    <a:lnTo>
                      <a:pt x="2" y="5"/>
                    </a:lnTo>
                    <a:lnTo>
                      <a:pt x="0" y="10"/>
                    </a:lnTo>
                    <a:lnTo>
                      <a:pt x="2" y="16"/>
                    </a:lnTo>
                    <a:lnTo>
                      <a:pt x="7"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38" name="Freeform 544"/>
              <p:cNvSpPr>
                <a:spLocks/>
              </p:cNvSpPr>
              <p:nvPr/>
            </p:nvSpPr>
            <p:spPr bwMode="auto">
              <a:xfrm>
                <a:off x="2888" y="2722"/>
                <a:ext cx="20" cy="9"/>
              </a:xfrm>
              <a:custGeom>
                <a:avLst/>
                <a:gdLst>
                  <a:gd name="T0" fmla="*/ 3 w 42"/>
                  <a:gd name="T1" fmla="*/ 9 h 19"/>
                  <a:gd name="T2" fmla="*/ 3 w 42"/>
                  <a:gd name="T3" fmla="*/ 9 h 19"/>
                  <a:gd name="T4" fmla="*/ 20 w 42"/>
                  <a:gd name="T5" fmla="*/ 9 h 19"/>
                  <a:gd name="T6" fmla="*/ 20 w 42"/>
                  <a:gd name="T7" fmla="*/ 0 h 19"/>
                  <a:gd name="T8" fmla="*/ 3 w 42"/>
                  <a:gd name="T9" fmla="*/ 0 h 19"/>
                  <a:gd name="T10" fmla="*/ 3 w 42"/>
                  <a:gd name="T11" fmla="*/ 0 h 19"/>
                  <a:gd name="T12" fmla="*/ 3 w 42"/>
                  <a:gd name="T13" fmla="*/ 0 h 19"/>
                  <a:gd name="T14" fmla="*/ 1 w 42"/>
                  <a:gd name="T15" fmla="*/ 2 h 19"/>
                  <a:gd name="T16" fmla="*/ 0 w 42"/>
                  <a:gd name="T17" fmla="*/ 4 h 19"/>
                  <a:gd name="T18" fmla="*/ 1 w 42"/>
                  <a:gd name="T19" fmla="*/ 7 h 19"/>
                  <a:gd name="T20" fmla="*/ 3 w 42"/>
                  <a:gd name="T21" fmla="*/ 9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9">
                    <a:moveTo>
                      <a:pt x="7" y="19"/>
                    </a:moveTo>
                    <a:lnTo>
                      <a:pt x="7" y="19"/>
                    </a:lnTo>
                    <a:lnTo>
                      <a:pt x="42" y="19"/>
                    </a:lnTo>
                    <a:lnTo>
                      <a:pt x="42" y="0"/>
                    </a:lnTo>
                    <a:lnTo>
                      <a:pt x="7" y="0"/>
                    </a:lnTo>
                    <a:lnTo>
                      <a:pt x="2" y="4"/>
                    </a:lnTo>
                    <a:lnTo>
                      <a:pt x="0" y="9"/>
                    </a:lnTo>
                    <a:lnTo>
                      <a:pt x="2" y="15"/>
                    </a:lnTo>
                    <a:lnTo>
                      <a:pt x="7"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39" name="Freeform 545"/>
              <p:cNvSpPr>
                <a:spLocks/>
              </p:cNvSpPr>
              <p:nvPr/>
            </p:nvSpPr>
            <p:spPr bwMode="auto">
              <a:xfrm>
                <a:off x="2869" y="2722"/>
                <a:ext cx="22" cy="9"/>
              </a:xfrm>
              <a:custGeom>
                <a:avLst/>
                <a:gdLst>
                  <a:gd name="T0" fmla="*/ 4 w 44"/>
                  <a:gd name="T1" fmla="*/ 9 h 19"/>
                  <a:gd name="T2" fmla="*/ 4 w 44"/>
                  <a:gd name="T3" fmla="*/ 9 h 19"/>
                  <a:gd name="T4" fmla="*/ 22 w 44"/>
                  <a:gd name="T5" fmla="*/ 9 h 19"/>
                  <a:gd name="T6" fmla="*/ 22 w 44"/>
                  <a:gd name="T7" fmla="*/ 0 h 19"/>
                  <a:gd name="T8" fmla="*/ 4 w 44"/>
                  <a:gd name="T9" fmla="*/ 0 h 19"/>
                  <a:gd name="T10" fmla="*/ 4 w 44"/>
                  <a:gd name="T11" fmla="*/ 0 h 19"/>
                  <a:gd name="T12" fmla="*/ 4 w 44"/>
                  <a:gd name="T13" fmla="*/ 0 h 19"/>
                  <a:gd name="T14" fmla="*/ 1 w 44"/>
                  <a:gd name="T15" fmla="*/ 2 h 19"/>
                  <a:gd name="T16" fmla="*/ 0 w 44"/>
                  <a:gd name="T17" fmla="*/ 4 h 19"/>
                  <a:gd name="T18" fmla="*/ 1 w 44"/>
                  <a:gd name="T19" fmla="*/ 7 h 19"/>
                  <a:gd name="T20" fmla="*/ 4 w 44"/>
                  <a:gd name="T21" fmla="*/ 9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4" h="19">
                    <a:moveTo>
                      <a:pt x="7" y="19"/>
                    </a:moveTo>
                    <a:lnTo>
                      <a:pt x="7" y="19"/>
                    </a:lnTo>
                    <a:lnTo>
                      <a:pt x="44" y="19"/>
                    </a:lnTo>
                    <a:lnTo>
                      <a:pt x="44" y="0"/>
                    </a:lnTo>
                    <a:lnTo>
                      <a:pt x="7" y="0"/>
                    </a:lnTo>
                    <a:lnTo>
                      <a:pt x="2" y="4"/>
                    </a:lnTo>
                    <a:lnTo>
                      <a:pt x="0" y="9"/>
                    </a:lnTo>
                    <a:lnTo>
                      <a:pt x="2" y="15"/>
                    </a:lnTo>
                    <a:lnTo>
                      <a:pt x="7"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40" name="Freeform 546"/>
              <p:cNvSpPr>
                <a:spLocks/>
              </p:cNvSpPr>
              <p:nvPr/>
            </p:nvSpPr>
            <p:spPr bwMode="auto">
              <a:xfrm>
                <a:off x="2852" y="2722"/>
                <a:ext cx="21" cy="9"/>
              </a:xfrm>
              <a:custGeom>
                <a:avLst/>
                <a:gdLst>
                  <a:gd name="T0" fmla="*/ 4 w 42"/>
                  <a:gd name="T1" fmla="*/ 9 h 19"/>
                  <a:gd name="T2" fmla="*/ 4 w 42"/>
                  <a:gd name="T3" fmla="*/ 9 h 19"/>
                  <a:gd name="T4" fmla="*/ 21 w 42"/>
                  <a:gd name="T5" fmla="*/ 9 h 19"/>
                  <a:gd name="T6" fmla="*/ 21 w 42"/>
                  <a:gd name="T7" fmla="*/ 0 h 19"/>
                  <a:gd name="T8" fmla="*/ 4 w 42"/>
                  <a:gd name="T9" fmla="*/ 0 h 19"/>
                  <a:gd name="T10" fmla="*/ 4 w 42"/>
                  <a:gd name="T11" fmla="*/ 0 h 19"/>
                  <a:gd name="T12" fmla="*/ 4 w 42"/>
                  <a:gd name="T13" fmla="*/ 0 h 19"/>
                  <a:gd name="T14" fmla="*/ 1 w 42"/>
                  <a:gd name="T15" fmla="*/ 2 h 19"/>
                  <a:gd name="T16" fmla="*/ 0 w 42"/>
                  <a:gd name="T17" fmla="*/ 4 h 19"/>
                  <a:gd name="T18" fmla="*/ 1 w 42"/>
                  <a:gd name="T19" fmla="*/ 7 h 19"/>
                  <a:gd name="T20" fmla="*/ 4 w 42"/>
                  <a:gd name="T21" fmla="*/ 9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9">
                    <a:moveTo>
                      <a:pt x="7" y="19"/>
                    </a:moveTo>
                    <a:lnTo>
                      <a:pt x="7" y="19"/>
                    </a:lnTo>
                    <a:lnTo>
                      <a:pt x="42" y="19"/>
                    </a:lnTo>
                    <a:lnTo>
                      <a:pt x="42" y="0"/>
                    </a:lnTo>
                    <a:lnTo>
                      <a:pt x="7" y="0"/>
                    </a:lnTo>
                    <a:lnTo>
                      <a:pt x="2" y="4"/>
                    </a:lnTo>
                    <a:lnTo>
                      <a:pt x="0" y="9"/>
                    </a:lnTo>
                    <a:lnTo>
                      <a:pt x="2" y="15"/>
                    </a:lnTo>
                    <a:lnTo>
                      <a:pt x="7"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41" name="Freeform 547"/>
              <p:cNvSpPr>
                <a:spLocks/>
              </p:cNvSpPr>
              <p:nvPr/>
            </p:nvSpPr>
            <p:spPr bwMode="auto">
              <a:xfrm>
                <a:off x="2834" y="2722"/>
                <a:ext cx="21" cy="9"/>
              </a:xfrm>
              <a:custGeom>
                <a:avLst/>
                <a:gdLst>
                  <a:gd name="T0" fmla="*/ 4 w 42"/>
                  <a:gd name="T1" fmla="*/ 9 h 19"/>
                  <a:gd name="T2" fmla="*/ 4 w 42"/>
                  <a:gd name="T3" fmla="*/ 9 h 19"/>
                  <a:gd name="T4" fmla="*/ 21 w 42"/>
                  <a:gd name="T5" fmla="*/ 9 h 19"/>
                  <a:gd name="T6" fmla="*/ 21 w 42"/>
                  <a:gd name="T7" fmla="*/ 0 h 19"/>
                  <a:gd name="T8" fmla="*/ 4 w 42"/>
                  <a:gd name="T9" fmla="*/ 0 h 19"/>
                  <a:gd name="T10" fmla="*/ 4 w 42"/>
                  <a:gd name="T11" fmla="*/ 0 h 19"/>
                  <a:gd name="T12" fmla="*/ 4 w 42"/>
                  <a:gd name="T13" fmla="*/ 0 h 19"/>
                  <a:gd name="T14" fmla="*/ 1 w 42"/>
                  <a:gd name="T15" fmla="*/ 2 h 19"/>
                  <a:gd name="T16" fmla="*/ 0 w 42"/>
                  <a:gd name="T17" fmla="*/ 4 h 19"/>
                  <a:gd name="T18" fmla="*/ 1 w 42"/>
                  <a:gd name="T19" fmla="*/ 7 h 19"/>
                  <a:gd name="T20" fmla="*/ 4 w 42"/>
                  <a:gd name="T21" fmla="*/ 9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9">
                    <a:moveTo>
                      <a:pt x="7" y="19"/>
                    </a:moveTo>
                    <a:lnTo>
                      <a:pt x="7" y="19"/>
                    </a:lnTo>
                    <a:lnTo>
                      <a:pt x="42" y="19"/>
                    </a:lnTo>
                    <a:lnTo>
                      <a:pt x="42" y="0"/>
                    </a:lnTo>
                    <a:lnTo>
                      <a:pt x="7" y="0"/>
                    </a:lnTo>
                    <a:lnTo>
                      <a:pt x="2" y="4"/>
                    </a:lnTo>
                    <a:lnTo>
                      <a:pt x="0" y="9"/>
                    </a:lnTo>
                    <a:lnTo>
                      <a:pt x="2" y="15"/>
                    </a:lnTo>
                    <a:lnTo>
                      <a:pt x="7"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42" name="Freeform 548"/>
              <p:cNvSpPr>
                <a:spLocks/>
              </p:cNvSpPr>
              <p:nvPr/>
            </p:nvSpPr>
            <p:spPr bwMode="auto">
              <a:xfrm>
                <a:off x="2817" y="2722"/>
                <a:ext cx="20" cy="9"/>
              </a:xfrm>
              <a:custGeom>
                <a:avLst/>
                <a:gdLst>
                  <a:gd name="T0" fmla="*/ 3 w 42"/>
                  <a:gd name="T1" fmla="*/ 9 h 19"/>
                  <a:gd name="T2" fmla="*/ 3 w 42"/>
                  <a:gd name="T3" fmla="*/ 9 h 19"/>
                  <a:gd name="T4" fmla="*/ 20 w 42"/>
                  <a:gd name="T5" fmla="*/ 9 h 19"/>
                  <a:gd name="T6" fmla="*/ 20 w 42"/>
                  <a:gd name="T7" fmla="*/ 0 h 19"/>
                  <a:gd name="T8" fmla="*/ 3 w 42"/>
                  <a:gd name="T9" fmla="*/ 0 h 19"/>
                  <a:gd name="T10" fmla="*/ 3 w 42"/>
                  <a:gd name="T11" fmla="*/ 0 h 19"/>
                  <a:gd name="T12" fmla="*/ 3 w 42"/>
                  <a:gd name="T13" fmla="*/ 0 h 19"/>
                  <a:gd name="T14" fmla="*/ 1 w 42"/>
                  <a:gd name="T15" fmla="*/ 2 h 19"/>
                  <a:gd name="T16" fmla="*/ 0 w 42"/>
                  <a:gd name="T17" fmla="*/ 4 h 19"/>
                  <a:gd name="T18" fmla="*/ 1 w 42"/>
                  <a:gd name="T19" fmla="*/ 7 h 19"/>
                  <a:gd name="T20" fmla="*/ 3 w 42"/>
                  <a:gd name="T21" fmla="*/ 9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9">
                    <a:moveTo>
                      <a:pt x="7" y="19"/>
                    </a:moveTo>
                    <a:lnTo>
                      <a:pt x="7" y="19"/>
                    </a:lnTo>
                    <a:lnTo>
                      <a:pt x="42" y="19"/>
                    </a:lnTo>
                    <a:lnTo>
                      <a:pt x="42" y="0"/>
                    </a:lnTo>
                    <a:lnTo>
                      <a:pt x="7" y="0"/>
                    </a:lnTo>
                    <a:lnTo>
                      <a:pt x="2" y="4"/>
                    </a:lnTo>
                    <a:lnTo>
                      <a:pt x="0" y="9"/>
                    </a:lnTo>
                    <a:lnTo>
                      <a:pt x="2" y="15"/>
                    </a:lnTo>
                    <a:lnTo>
                      <a:pt x="7"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43" name="Freeform 549"/>
              <p:cNvSpPr>
                <a:spLocks/>
              </p:cNvSpPr>
              <p:nvPr/>
            </p:nvSpPr>
            <p:spPr bwMode="auto">
              <a:xfrm>
                <a:off x="2799" y="2722"/>
                <a:ext cx="21" cy="9"/>
              </a:xfrm>
              <a:custGeom>
                <a:avLst/>
                <a:gdLst>
                  <a:gd name="T0" fmla="*/ 4 w 42"/>
                  <a:gd name="T1" fmla="*/ 9 h 19"/>
                  <a:gd name="T2" fmla="*/ 4 w 42"/>
                  <a:gd name="T3" fmla="*/ 9 h 19"/>
                  <a:gd name="T4" fmla="*/ 21 w 42"/>
                  <a:gd name="T5" fmla="*/ 9 h 19"/>
                  <a:gd name="T6" fmla="*/ 21 w 42"/>
                  <a:gd name="T7" fmla="*/ 0 h 19"/>
                  <a:gd name="T8" fmla="*/ 4 w 42"/>
                  <a:gd name="T9" fmla="*/ 0 h 19"/>
                  <a:gd name="T10" fmla="*/ 4 w 42"/>
                  <a:gd name="T11" fmla="*/ 0 h 19"/>
                  <a:gd name="T12" fmla="*/ 4 w 42"/>
                  <a:gd name="T13" fmla="*/ 0 h 19"/>
                  <a:gd name="T14" fmla="*/ 1 w 42"/>
                  <a:gd name="T15" fmla="*/ 2 h 19"/>
                  <a:gd name="T16" fmla="*/ 0 w 42"/>
                  <a:gd name="T17" fmla="*/ 4 h 19"/>
                  <a:gd name="T18" fmla="*/ 1 w 42"/>
                  <a:gd name="T19" fmla="*/ 7 h 19"/>
                  <a:gd name="T20" fmla="*/ 4 w 42"/>
                  <a:gd name="T21" fmla="*/ 9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9">
                    <a:moveTo>
                      <a:pt x="7" y="19"/>
                    </a:moveTo>
                    <a:lnTo>
                      <a:pt x="7" y="19"/>
                    </a:lnTo>
                    <a:lnTo>
                      <a:pt x="42" y="19"/>
                    </a:lnTo>
                    <a:lnTo>
                      <a:pt x="42" y="0"/>
                    </a:lnTo>
                    <a:lnTo>
                      <a:pt x="7" y="0"/>
                    </a:lnTo>
                    <a:lnTo>
                      <a:pt x="2" y="4"/>
                    </a:lnTo>
                    <a:lnTo>
                      <a:pt x="0" y="9"/>
                    </a:lnTo>
                    <a:lnTo>
                      <a:pt x="2" y="15"/>
                    </a:lnTo>
                    <a:lnTo>
                      <a:pt x="7"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44" name="Freeform 550"/>
              <p:cNvSpPr>
                <a:spLocks/>
              </p:cNvSpPr>
              <p:nvPr/>
            </p:nvSpPr>
            <p:spPr bwMode="auto">
              <a:xfrm>
                <a:off x="2781" y="2722"/>
                <a:ext cx="21" cy="9"/>
              </a:xfrm>
              <a:custGeom>
                <a:avLst/>
                <a:gdLst>
                  <a:gd name="T0" fmla="*/ 3 w 44"/>
                  <a:gd name="T1" fmla="*/ 9 h 19"/>
                  <a:gd name="T2" fmla="*/ 3 w 44"/>
                  <a:gd name="T3" fmla="*/ 9 h 19"/>
                  <a:gd name="T4" fmla="*/ 21 w 44"/>
                  <a:gd name="T5" fmla="*/ 9 h 19"/>
                  <a:gd name="T6" fmla="*/ 21 w 44"/>
                  <a:gd name="T7" fmla="*/ 0 h 19"/>
                  <a:gd name="T8" fmla="*/ 3 w 44"/>
                  <a:gd name="T9" fmla="*/ 0 h 19"/>
                  <a:gd name="T10" fmla="*/ 3 w 44"/>
                  <a:gd name="T11" fmla="*/ 0 h 19"/>
                  <a:gd name="T12" fmla="*/ 3 w 44"/>
                  <a:gd name="T13" fmla="*/ 0 h 19"/>
                  <a:gd name="T14" fmla="*/ 1 w 44"/>
                  <a:gd name="T15" fmla="*/ 2 h 19"/>
                  <a:gd name="T16" fmla="*/ 0 w 44"/>
                  <a:gd name="T17" fmla="*/ 4 h 19"/>
                  <a:gd name="T18" fmla="*/ 1 w 44"/>
                  <a:gd name="T19" fmla="*/ 7 h 19"/>
                  <a:gd name="T20" fmla="*/ 3 w 44"/>
                  <a:gd name="T21" fmla="*/ 9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4" h="19">
                    <a:moveTo>
                      <a:pt x="7" y="19"/>
                    </a:moveTo>
                    <a:lnTo>
                      <a:pt x="7" y="19"/>
                    </a:lnTo>
                    <a:lnTo>
                      <a:pt x="44" y="19"/>
                    </a:lnTo>
                    <a:lnTo>
                      <a:pt x="44" y="0"/>
                    </a:lnTo>
                    <a:lnTo>
                      <a:pt x="7" y="0"/>
                    </a:lnTo>
                    <a:lnTo>
                      <a:pt x="2" y="4"/>
                    </a:lnTo>
                    <a:lnTo>
                      <a:pt x="0" y="9"/>
                    </a:lnTo>
                    <a:lnTo>
                      <a:pt x="2" y="15"/>
                    </a:lnTo>
                    <a:lnTo>
                      <a:pt x="7"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45" name="Freeform 551"/>
              <p:cNvSpPr>
                <a:spLocks/>
              </p:cNvSpPr>
              <p:nvPr/>
            </p:nvSpPr>
            <p:spPr bwMode="auto">
              <a:xfrm>
                <a:off x="2763" y="2722"/>
                <a:ext cx="21" cy="9"/>
              </a:xfrm>
              <a:custGeom>
                <a:avLst/>
                <a:gdLst>
                  <a:gd name="T0" fmla="*/ 4 w 42"/>
                  <a:gd name="T1" fmla="*/ 9 h 19"/>
                  <a:gd name="T2" fmla="*/ 4 w 42"/>
                  <a:gd name="T3" fmla="*/ 9 h 19"/>
                  <a:gd name="T4" fmla="*/ 21 w 42"/>
                  <a:gd name="T5" fmla="*/ 9 h 19"/>
                  <a:gd name="T6" fmla="*/ 21 w 42"/>
                  <a:gd name="T7" fmla="*/ 0 h 19"/>
                  <a:gd name="T8" fmla="*/ 4 w 42"/>
                  <a:gd name="T9" fmla="*/ 0 h 19"/>
                  <a:gd name="T10" fmla="*/ 4 w 42"/>
                  <a:gd name="T11" fmla="*/ 0 h 19"/>
                  <a:gd name="T12" fmla="*/ 4 w 42"/>
                  <a:gd name="T13" fmla="*/ 0 h 19"/>
                  <a:gd name="T14" fmla="*/ 1 w 42"/>
                  <a:gd name="T15" fmla="*/ 2 h 19"/>
                  <a:gd name="T16" fmla="*/ 0 w 42"/>
                  <a:gd name="T17" fmla="*/ 4 h 19"/>
                  <a:gd name="T18" fmla="*/ 1 w 42"/>
                  <a:gd name="T19" fmla="*/ 7 h 19"/>
                  <a:gd name="T20" fmla="*/ 4 w 42"/>
                  <a:gd name="T21" fmla="*/ 9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9">
                    <a:moveTo>
                      <a:pt x="7" y="19"/>
                    </a:moveTo>
                    <a:lnTo>
                      <a:pt x="7" y="19"/>
                    </a:lnTo>
                    <a:lnTo>
                      <a:pt x="42" y="19"/>
                    </a:lnTo>
                    <a:lnTo>
                      <a:pt x="42" y="0"/>
                    </a:lnTo>
                    <a:lnTo>
                      <a:pt x="7" y="0"/>
                    </a:lnTo>
                    <a:lnTo>
                      <a:pt x="2" y="4"/>
                    </a:lnTo>
                    <a:lnTo>
                      <a:pt x="0" y="9"/>
                    </a:lnTo>
                    <a:lnTo>
                      <a:pt x="2" y="15"/>
                    </a:lnTo>
                    <a:lnTo>
                      <a:pt x="7"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46" name="Freeform 552"/>
              <p:cNvSpPr>
                <a:spLocks/>
              </p:cNvSpPr>
              <p:nvPr/>
            </p:nvSpPr>
            <p:spPr bwMode="auto">
              <a:xfrm>
                <a:off x="2746" y="2722"/>
                <a:ext cx="20" cy="9"/>
              </a:xfrm>
              <a:custGeom>
                <a:avLst/>
                <a:gdLst>
                  <a:gd name="T0" fmla="*/ 3 w 42"/>
                  <a:gd name="T1" fmla="*/ 9 h 19"/>
                  <a:gd name="T2" fmla="*/ 3 w 42"/>
                  <a:gd name="T3" fmla="*/ 9 h 19"/>
                  <a:gd name="T4" fmla="*/ 20 w 42"/>
                  <a:gd name="T5" fmla="*/ 9 h 19"/>
                  <a:gd name="T6" fmla="*/ 20 w 42"/>
                  <a:gd name="T7" fmla="*/ 0 h 19"/>
                  <a:gd name="T8" fmla="*/ 3 w 42"/>
                  <a:gd name="T9" fmla="*/ 0 h 19"/>
                  <a:gd name="T10" fmla="*/ 3 w 42"/>
                  <a:gd name="T11" fmla="*/ 0 h 19"/>
                  <a:gd name="T12" fmla="*/ 3 w 42"/>
                  <a:gd name="T13" fmla="*/ 0 h 19"/>
                  <a:gd name="T14" fmla="*/ 1 w 42"/>
                  <a:gd name="T15" fmla="*/ 2 h 19"/>
                  <a:gd name="T16" fmla="*/ 0 w 42"/>
                  <a:gd name="T17" fmla="*/ 4 h 19"/>
                  <a:gd name="T18" fmla="*/ 1 w 42"/>
                  <a:gd name="T19" fmla="*/ 7 h 19"/>
                  <a:gd name="T20" fmla="*/ 3 w 42"/>
                  <a:gd name="T21" fmla="*/ 9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9">
                    <a:moveTo>
                      <a:pt x="7" y="19"/>
                    </a:moveTo>
                    <a:lnTo>
                      <a:pt x="7" y="19"/>
                    </a:lnTo>
                    <a:lnTo>
                      <a:pt x="42" y="19"/>
                    </a:lnTo>
                    <a:lnTo>
                      <a:pt x="42" y="0"/>
                    </a:lnTo>
                    <a:lnTo>
                      <a:pt x="7" y="0"/>
                    </a:lnTo>
                    <a:lnTo>
                      <a:pt x="2" y="4"/>
                    </a:lnTo>
                    <a:lnTo>
                      <a:pt x="0" y="9"/>
                    </a:lnTo>
                    <a:lnTo>
                      <a:pt x="2" y="15"/>
                    </a:lnTo>
                    <a:lnTo>
                      <a:pt x="7"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47" name="Freeform 553"/>
              <p:cNvSpPr>
                <a:spLocks/>
              </p:cNvSpPr>
              <p:nvPr/>
            </p:nvSpPr>
            <p:spPr bwMode="auto">
              <a:xfrm>
                <a:off x="2728" y="2722"/>
                <a:ext cx="21" cy="9"/>
              </a:xfrm>
              <a:custGeom>
                <a:avLst/>
                <a:gdLst>
                  <a:gd name="T0" fmla="*/ 4 w 42"/>
                  <a:gd name="T1" fmla="*/ 9 h 19"/>
                  <a:gd name="T2" fmla="*/ 4 w 42"/>
                  <a:gd name="T3" fmla="*/ 9 h 19"/>
                  <a:gd name="T4" fmla="*/ 21 w 42"/>
                  <a:gd name="T5" fmla="*/ 9 h 19"/>
                  <a:gd name="T6" fmla="*/ 21 w 42"/>
                  <a:gd name="T7" fmla="*/ 0 h 19"/>
                  <a:gd name="T8" fmla="*/ 4 w 42"/>
                  <a:gd name="T9" fmla="*/ 0 h 19"/>
                  <a:gd name="T10" fmla="*/ 4 w 42"/>
                  <a:gd name="T11" fmla="*/ 0 h 19"/>
                  <a:gd name="T12" fmla="*/ 4 w 42"/>
                  <a:gd name="T13" fmla="*/ 0 h 19"/>
                  <a:gd name="T14" fmla="*/ 1 w 42"/>
                  <a:gd name="T15" fmla="*/ 2 h 19"/>
                  <a:gd name="T16" fmla="*/ 0 w 42"/>
                  <a:gd name="T17" fmla="*/ 4 h 19"/>
                  <a:gd name="T18" fmla="*/ 1 w 42"/>
                  <a:gd name="T19" fmla="*/ 7 h 19"/>
                  <a:gd name="T20" fmla="*/ 4 w 42"/>
                  <a:gd name="T21" fmla="*/ 9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9">
                    <a:moveTo>
                      <a:pt x="7" y="19"/>
                    </a:moveTo>
                    <a:lnTo>
                      <a:pt x="7" y="19"/>
                    </a:lnTo>
                    <a:lnTo>
                      <a:pt x="42" y="19"/>
                    </a:lnTo>
                    <a:lnTo>
                      <a:pt x="42" y="0"/>
                    </a:lnTo>
                    <a:lnTo>
                      <a:pt x="7" y="0"/>
                    </a:lnTo>
                    <a:lnTo>
                      <a:pt x="2" y="4"/>
                    </a:lnTo>
                    <a:lnTo>
                      <a:pt x="0" y="9"/>
                    </a:lnTo>
                    <a:lnTo>
                      <a:pt x="2" y="15"/>
                    </a:lnTo>
                    <a:lnTo>
                      <a:pt x="7"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48" name="Freeform 554"/>
              <p:cNvSpPr>
                <a:spLocks/>
              </p:cNvSpPr>
              <p:nvPr/>
            </p:nvSpPr>
            <p:spPr bwMode="auto">
              <a:xfrm>
                <a:off x="2710" y="2722"/>
                <a:ext cx="21" cy="9"/>
              </a:xfrm>
              <a:custGeom>
                <a:avLst/>
                <a:gdLst>
                  <a:gd name="T0" fmla="*/ 3 w 44"/>
                  <a:gd name="T1" fmla="*/ 9 h 19"/>
                  <a:gd name="T2" fmla="*/ 3 w 44"/>
                  <a:gd name="T3" fmla="*/ 9 h 19"/>
                  <a:gd name="T4" fmla="*/ 21 w 44"/>
                  <a:gd name="T5" fmla="*/ 9 h 19"/>
                  <a:gd name="T6" fmla="*/ 21 w 44"/>
                  <a:gd name="T7" fmla="*/ 0 h 19"/>
                  <a:gd name="T8" fmla="*/ 3 w 44"/>
                  <a:gd name="T9" fmla="*/ 0 h 19"/>
                  <a:gd name="T10" fmla="*/ 3 w 44"/>
                  <a:gd name="T11" fmla="*/ 0 h 19"/>
                  <a:gd name="T12" fmla="*/ 3 w 44"/>
                  <a:gd name="T13" fmla="*/ 0 h 19"/>
                  <a:gd name="T14" fmla="*/ 1 w 44"/>
                  <a:gd name="T15" fmla="*/ 2 h 19"/>
                  <a:gd name="T16" fmla="*/ 0 w 44"/>
                  <a:gd name="T17" fmla="*/ 4 h 19"/>
                  <a:gd name="T18" fmla="*/ 1 w 44"/>
                  <a:gd name="T19" fmla="*/ 7 h 19"/>
                  <a:gd name="T20" fmla="*/ 3 w 44"/>
                  <a:gd name="T21" fmla="*/ 9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4" h="19">
                    <a:moveTo>
                      <a:pt x="7" y="19"/>
                    </a:moveTo>
                    <a:lnTo>
                      <a:pt x="7" y="19"/>
                    </a:lnTo>
                    <a:lnTo>
                      <a:pt x="44" y="19"/>
                    </a:lnTo>
                    <a:lnTo>
                      <a:pt x="44" y="0"/>
                    </a:lnTo>
                    <a:lnTo>
                      <a:pt x="7" y="0"/>
                    </a:lnTo>
                    <a:lnTo>
                      <a:pt x="2" y="4"/>
                    </a:lnTo>
                    <a:lnTo>
                      <a:pt x="0" y="9"/>
                    </a:lnTo>
                    <a:lnTo>
                      <a:pt x="2" y="15"/>
                    </a:lnTo>
                    <a:lnTo>
                      <a:pt x="7"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49" name="Freeform 555"/>
              <p:cNvSpPr>
                <a:spLocks/>
              </p:cNvSpPr>
              <p:nvPr/>
            </p:nvSpPr>
            <p:spPr bwMode="auto">
              <a:xfrm>
                <a:off x="2692" y="2722"/>
                <a:ext cx="21" cy="9"/>
              </a:xfrm>
              <a:custGeom>
                <a:avLst/>
                <a:gdLst>
                  <a:gd name="T0" fmla="*/ 4 w 42"/>
                  <a:gd name="T1" fmla="*/ 9 h 19"/>
                  <a:gd name="T2" fmla="*/ 4 w 42"/>
                  <a:gd name="T3" fmla="*/ 9 h 19"/>
                  <a:gd name="T4" fmla="*/ 21 w 42"/>
                  <a:gd name="T5" fmla="*/ 9 h 19"/>
                  <a:gd name="T6" fmla="*/ 21 w 42"/>
                  <a:gd name="T7" fmla="*/ 0 h 19"/>
                  <a:gd name="T8" fmla="*/ 4 w 42"/>
                  <a:gd name="T9" fmla="*/ 0 h 19"/>
                  <a:gd name="T10" fmla="*/ 4 w 42"/>
                  <a:gd name="T11" fmla="*/ 0 h 19"/>
                  <a:gd name="T12" fmla="*/ 4 w 42"/>
                  <a:gd name="T13" fmla="*/ 0 h 19"/>
                  <a:gd name="T14" fmla="*/ 1 w 42"/>
                  <a:gd name="T15" fmla="*/ 2 h 19"/>
                  <a:gd name="T16" fmla="*/ 0 w 42"/>
                  <a:gd name="T17" fmla="*/ 4 h 19"/>
                  <a:gd name="T18" fmla="*/ 1 w 42"/>
                  <a:gd name="T19" fmla="*/ 7 h 19"/>
                  <a:gd name="T20" fmla="*/ 4 w 42"/>
                  <a:gd name="T21" fmla="*/ 9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9">
                    <a:moveTo>
                      <a:pt x="7" y="19"/>
                    </a:moveTo>
                    <a:lnTo>
                      <a:pt x="7" y="19"/>
                    </a:lnTo>
                    <a:lnTo>
                      <a:pt x="42" y="19"/>
                    </a:lnTo>
                    <a:lnTo>
                      <a:pt x="42" y="0"/>
                    </a:lnTo>
                    <a:lnTo>
                      <a:pt x="7" y="0"/>
                    </a:lnTo>
                    <a:lnTo>
                      <a:pt x="2" y="4"/>
                    </a:lnTo>
                    <a:lnTo>
                      <a:pt x="0" y="9"/>
                    </a:lnTo>
                    <a:lnTo>
                      <a:pt x="2" y="15"/>
                    </a:lnTo>
                    <a:lnTo>
                      <a:pt x="7"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50" name="Freeform 556"/>
              <p:cNvSpPr>
                <a:spLocks/>
              </p:cNvSpPr>
              <p:nvPr/>
            </p:nvSpPr>
            <p:spPr bwMode="auto">
              <a:xfrm>
                <a:off x="2675" y="2722"/>
                <a:ext cx="20" cy="9"/>
              </a:xfrm>
              <a:custGeom>
                <a:avLst/>
                <a:gdLst>
                  <a:gd name="T0" fmla="*/ 0 w 40"/>
                  <a:gd name="T1" fmla="*/ 4 h 19"/>
                  <a:gd name="T2" fmla="*/ 0 w 40"/>
                  <a:gd name="T3" fmla="*/ 9 h 19"/>
                  <a:gd name="T4" fmla="*/ 20 w 40"/>
                  <a:gd name="T5" fmla="*/ 9 h 19"/>
                  <a:gd name="T6" fmla="*/ 20 w 40"/>
                  <a:gd name="T7" fmla="*/ 0 h 19"/>
                  <a:gd name="T8" fmla="*/ 0 w 40"/>
                  <a:gd name="T9" fmla="*/ 0 h 19"/>
                  <a:gd name="T10" fmla="*/ 0 w 40"/>
                  <a:gd name="T11" fmla="*/ 4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 h="19">
                    <a:moveTo>
                      <a:pt x="0" y="9"/>
                    </a:moveTo>
                    <a:lnTo>
                      <a:pt x="0" y="19"/>
                    </a:lnTo>
                    <a:lnTo>
                      <a:pt x="40" y="19"/>
                    </a:lnTo>
                    <a:lnTo>
                      <a:pt x="40" y="0"/>
                    </a:lnTo>
                    <a:lnTo>
                      <a:pt x="0" y="0"/>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51" name="Freeform 557"/>
              <p:cNvSpPr>
                <a:spLocks/>
              </p:cNvSpPr>
              <p:nvPr/>
            </p:nvSpPr>
            <p:spPr bwMode="auto">
              <a:xfrm>
                <a:off x="2672" y="2722"/>
                <a:ext cx="3" cy="9"/>
              </a:xfrm>
              <a:custGeom>
                <a:avLst/>
                <a:gdLst>
                  <a:gd name="T0" fmla="*/ 3 w 7"/>
                  <a:gd name="T1" fmla="*/ 0 h 19"/>
                  <a:gd name="T2" fmla="*/ 1 w 7"/>
                  <a:gd name="T3" fmla="*/ 2 h 19"/>
                  <a:gd name="T4" fmla="*/ 0 w 7"/>
                  <a:gd name="T5" fmla="*/ 4 h 19"/>
                  <a:gd name="T6" fmla="*/ 1 w 7"/>
                  <a:gd name="T7" fmla="*/ 7 h 19"/>
                  <a:gd name="T8" fmla="*/ 3 w 7"/>
                  <a:gd name="T9" fmla="*/ 9 h 19"/>
                  <a:gd name="T10" fmla="*/ 3 w 7"/>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9">
                    <a:moveTo>
                      <a:pt x="7" y="0"/>
                    </a:moveTo>
                    <a:lnTo>
                      <a:pt x="2" y="4"/>
                    </a:lnTo>
                    <a:lnTo>
                      <a:pt x="0" y="9"/>
                    </a:lnTo>
                    <a:lnTo>
                      <a:pt x="2" y="15"/>
                    </a:lnTo>
                    <a:lnTo>
                      <a:pt x="7" y="19"/>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52" name="Freeform 558"/>
              <p:cNvSpPr>
                <a:spLocks/>
              </p:cNvSpPr>
              <p:nvPr/>
            </p:nvSpPr>
            <p:spPr bwMode="auto">
              <a:xfrm>
                <a:off x="3196" y="2673"/>
                <a:ext cx="48" cy="16"/>
              </a:xfrm>
              <a:custGeom>
                <a:avLst/>
                <a:gdLst>
                  <a:gd name="T0" fmla="*/ 0 w 95"/>
                  <a:gd name="T1" fmla="*/ 0 h 32"/>
                  <a:gd name="T2" fmla="*/ 14 w 95"/>
                  <a:gd name="T3" fmla="*/ 16 h 32"/>
                  <a:gd name="T4" fmla="*/ 48 w 95"/>
                  <a:gd name="T5" fmla="*/ 16 h 32"/>
                  <a:gd name="T6" fmla="*/ 48 w 95"/>
                  <a:gd name="T7" fmla="*/ 9 h 32"/>
                  <a:gd name="T8" fmla="*/ 48 w 95"/>
                  <a:gd name="T9" fmla="*/ 4 h 32"/>
                  <a:gd name="T10" fmla="*/ 48 w 95"/>
                  <a:gd name="T11" fmla="*/ 0 h 32"/>
                  <a:gd name="T12" fmla="*/ 0 w 95"/>
                  <a:gd name="T13" fmla="*/ 0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5" h="32">
                    <a:moveTo>
                      <a:pt x="0" y="0"/>
                    </a:moveTo>
                    <a:lnTo>
                      <a:pt x="28" y="32"/>
                    </a:lnTo>
                    <a:lnTo>
                      <a:pt x="95" y="32"/>
                    </a:lnTo>
                    <a:lnTo>
                      <a:pt x="95" y="18"/>
                    </a:lnTo>
                    <a:lnTo>
                      <a:pt x="95" y="7"/>
                    </a:lnTo>
                    <a:lnTo>
                      <a:pt x="95" y="0"/>
                    </a:lnTo>
                    <a:lnTo>
                      <a:pt x="0"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53" name="Freeform 559"/>
              <p:cNvSpPr>
                <a:spLocks/>
              </p:cNvSpPr>
              <p:nvPr/>
            </p:nvSpPr>
            <p:spPr bwMode="auto">
              <a:xfrm>
                <a:off x="3184" y="2660"/>
                <a:ext cx="60" cy="26"/>
              </a:xfrm>
              <a:custGeom>
                <a:avLst/>
                <a:gdLst>
                  <a:gd name="T0" fmla="*/ 0 w 119"/>
                  <a:gd name="T1" fmla="*/ 0 h 51"/>
                  <a:gd name="T2" fmla="*/ 24 w 119"/>
                  <a:gd name="T3" fmla="*/ 26 h 51"/>
                  <a:gd name="T4" fmla="*/ 60 w 119"/>
                  <a:gd name="T5" fmla="*/ 26 h 51"/>
                  <a:gd name="T6" fmla="*/ 60 w 119"/>
                  <a:gd name="T7" fmla="*/ 22 h 51"/>
                  <a:gd name="T8" fmla="*/ 60 w 119"/>
                  <a:gd name="T9" fmla="*/ 17 h 51"/>
                  <a:gd name="T10" fmla="*/ 60 w 119"/>
                  <a:gd name="T11" fmla="*/ 10 h 51"/>
                  <a:gd name="T12" fmla="*/ 60 w 119"/>
                  <a:gd name="T13" fmla="*/ 4 h 51"/>
                  <a:gd name="T14" fmla="*/ 60 w 119"/>
                  <a:gd name="T15" fmla="*/ 0 h 51"/>
                  <a:gd name="T16" fmla="*/ 0 w 119"/>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9" h="51">
                    <a:moveTo>
                      <a:pt x="0" y="0"/>
                    </a:moveTo>
                    <a:lnTo>
                      <a:pt x="47" y="51"/>
                    </a:lnTo>
                    <a:lnTo>
                      <a:pt x="119" y="51"/>
                    </a:lnTo>
                    <a:lnTo>
                      <a:pt x="119" y="44"/>
                    </a:lnTo>
                    <a:lnTo>
                      <a:pt x="119" y="33"/>
                    </a:lnTo>
                    <a:lnTo>
                      <a:pt x="119" y="19"/>
                    </a:lnTo>
                    <a:lnTo>
                      <a:pt x="119" y="8"/>
                    </a:lnTo>
                    <a:lnTo>
                      <a:pt x="119" y="0"/>
                    </a:lnTo>
                    <a:lnTo>
                      <a:pt x="0"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54" name="Freeform 560"/>
              <p:cNvSpPr>
                <a:spLocks/>
              </p:cNvSpPr>
              <p:nvPr/>
            </p:nvSpPr>
            <p:spPr bwMode="auto">
              <a:xfrm>
                <a:off x="3177" y="2648"/>
                <a:ext cx="67" cy="25"/>
              </a:xfrm>
              <a:custGeom>
                <a:avLst/>
                <a:gdLst>
                  <a:gd name="T0" fmla="*/ 20 w 134"/>
                  <a:gd name="T1" fmla="*/ 25 h 51"/>
                  <a:gd name="T2" fmla="*/ 0 w 134"/>
                  <a:gd name="T3" fmla="*/ 5 h 51"/>
                  <a:gd name="T4" fmla="*/ 0 w 134"/>
                  <a:gd name="T5" fmla="*/ 9 h 51"/>
                  <a:gd name="T6" fmla="*/ 0 w 134"/>
                  <a:gd name="T7" fmla="*/ 3 h 51"/>
                  <a:gd name="T8" fmla="*/ 0 w 134"/>
                  <a:gd name="T9" fmla="*/ 0 h 51"/>
                  <a:gd name="T10" fmla="*/ 67 w 134"/>
                  <a:gd name="T11" fmla="*/ 0 h 51"/>
                  <a:gd name="T12" fmla="*/ 67 w 134"/>
                  <a:gd name="T13" fmla="*/ 2 h 51"/>
                  <a:gd name="T14" fmla="*/ 67 w 134"/>
                  <a:gd name="T15" fmla="*/ 9 h 51"/>
                  <a:gd name="T16" fmla="*/ 67 w 134"/>
                  <a:gd name="T17" fmla="*/ 16 h 51"/>
                  <a:gd name="T18" fmla="*/ 67 w 134"/>
                  <a:gd name="T19" fmla="*/ 22 h 51"/>
                  <a:gd name="T20" fmla="*/ 67 w 134"/>
                  <a:gd name="T21" fmla="*/ 25 h 51"/>
                  <a:gd name="T22" fmla="*/ 20 w 134"/>
                  <a:gd name="T23" fmla="*/ 25 h 5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4" h="51">
                    <a:moveTo>
                      <a:pt x="39" y="51"/>
                    </a:moveTo>
                    <a:lnTo>
                      <a:pt x="0" y="11"/>
                    </a:lnTo>
                    <a:lnTo>
                      <a:pt x="0" y="18"/>
                    </a:lnTo>
                    <a:lnTo>
                      <a:pt x="0" y="7"/>
                    </a:lnTo>
                    <a:lnTo>
                      <a:pt x="0" y="0"/>
                    </a:lnTo>
                    <a:lnTo>
                      <a:pt x="134" y="0"/>
                    </a:lnTo>
                    <a:lnTo>
                      <a:pt x="134" y="4"/>
                    </a:lnTo>
                    <a:lnTo>
                      <a:pt x="134" y="18"/>
                    </a:lnTo>
                    <a:lnTo>
                      <a:pt x="134" y="33"/>
                    </a:lnTo>
                    <a:lnTo>
                      <a:pt x="134" y="44"/>
                    </a:lnTo>
                    <a:lnTo>
                      <a:pt x="134" y="51"/>
                    </a:lnTo>
                    <a:lnTo>
                      <a:pt x="39" y="51"/>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55" name="Freeform 561"/>
              <p:cNvSpPr>
                <a:spLocks/>
              </p:cNvSpPr>
              <p:nvPr/>
            </p:nvSpPr>
            <p:spPr bwMode="auto">
              <a:xfrm>
                <a:off x="3177" y="2635"/>
                <a:ext cx="67" cy="25"/>
              </a:xfrm>
              <a:custGeom>
                <a:avLst/>
                <a:gdLst>
                  <a:gd name="T0" fmla="*/ 8 w 134"/>
                  <a:gd name="T1" fmla="*/ 25 h 50"/>
                  <a:gd name="T2" fmla="*/ 0 w 134"/>
                  <a:gd name="T3" fmla="*/ 18 h 50"/>
                  <a:gd name="T4" fmla="*/ 0 w 134"/>
                  <a:gd name="T5" fmla="*/ 22 h 50"/>
                  <a:gd name="T6" fmla="*/ 0 w 134"/>
                  <a:gd name="T7" fmla="*/ 16 h 50"/>
                  <a:gd name="T8" fmla="*/ 0 w 134"/>
                  <a:gd name="T9" fmla="*/ 9 h 50"/>
                  <a:gd name="T10" fmla="*/ 0 w 134"/>
                  <a:gd name="T11" fmla="*/ 4 h 50"/>
                  <a:gd name="T12" fmla="*/ 0 w 134"/>
                  <a:gd name="T13" fmla="*/ 0 h 50"/>
                  <a:gd name="T14" fmla="*/ 66 w 134"/>
                  <a:gd name="T15" fmla="*/ 0 h 50"/>
                  <a:gd name="T16" fmla="*/ 66 w 134"/>
                  <a:gd name="T17" fmla="*/ 2 h 50"/>
                  <a:gd name="T18" fmla="*/ 67 w 134"/>
                  <a:gd name="T19" fmla="*/ 9 h 50"/>
                  <a:gd name="T20" fmla="*/ 67 w 134"/>
                  <a:gd name="T21" fmla="*/ 15 h 50"/>
                  <a:gd name="T22" fmla="*/ 67 w 134"/>
                  <a:gd name="T23" fmla="*/ 22 h 50"/>
                  <a:gd name="T24" fmla="*/ 67 w 134"/>
                  <a:gd name="T25" fmla="*/ 25 h 50"/>
                  <a:gd name="T26" fmla="*/ 8 w 134"/>
                  <a:gd name="T27" fmla="*/ 25 h 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34" h="50">
                    <a:moveTo>
                      <a:pt x="15" y="50"/>
                    </a:moveTo>
                    <a:lnTo>
                      <a:pt x="0" y="36"/>
                    </a:lnTo>
                    <a:lnTo>
                      <a:pt x="0" y="43"/>
                    </a:lnTo>
                    <a:lnTo>
                      <a:pt x="0" y="32"/>
                    </a:lnTo>
                    <a:lnTo>
                      <a:pt x="0" y="18"/>
                    </a:lnTo>
                    <a:lnTo>
                      <a:pt x="0" y="7"/>
                    </a:lnTo>
                    <a:lnTo>
                      <a:pt x="0" y="0"/>
                    </a:lnTo>
                    <a:lnTo>
                      <a:pt x="131" y="0"/>
                    </a:lnTo>
                    <a:lnTo>
                      <a:pt x="131" y="3"/>
                    </a:lnTo>
                    <a:lnTo>
                      <a:pt x="134" y="18"/>
                    </a:lnTo>
                    <a:lnTo>
                      <a:pt x="134" y="29"/>
                    </a:lnTo>
                    <a:lnTo>
                      <a:pt x="134" y="43"/>
                    </a:lnTo>
                    <a:lnTo>
                      <a:pt x="134" y="50"/>
                    </a:lnTo>
                    <a:lnTo>
                      <a:pt x="15" y="5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56" name="Freeform 562"/>
              <p:cNvSpPr>
                <a:spLocks/>
              </p:cNvSpPr>
              <p:nvPr/>
            </p:nvSpPr>
            <p:spPr bwMode="auto">
              <a:xfrm>
                <a:off x="3177" y="2622"/>
                <a:ext cx="67" cy="26"/>
              </a:xfrm>
              <a:custGeom>
                <a:avLst/>
                <a:gdLst>
                  <a:gd name="T0" fmla="*/ 0 w 134"/>
                  <a:gd name="T1" fmla="*/ 26 h 51"/>
                  <a:gd name="T2" fmla="*/ 0 w 134"/>
                  <a:gd name="T3" fmla="*/ 22 h 51"/>
                  <a:gd name="T4" fmla="*/ 0 w 134"/>
                  <a:gd name="T5" fmla="*/ 17 h 51"/>
                  <a:gd name="T6" fmla="*/ 0 w 134"/>
                  <a:gd name="T7" fmla="*/ 10 h 51"/>
                  <a:gd name="T8" fmla="*/ 0 w 134"/>
                  <a:gd name="T9" fmla="*/ 4 h 51"/>
                  <a:gd name="T10" fmla="*/ 0 w 134"/>
                  <a:gd name="T11" fmla="*/ 0 h 51"/>
                  <a:gd name="T12" fmla="*/ 66 w 134"/>
                  <a:gd name="T13" fmla="*/ 0 h 51"/>
                  <a:gd name="T14" fmla="*/ 66 w 134"/>
                  <a:gd name="T15" fmla="*/ 2 h 51"/>
                  <a:gd name="T16" fmla="*/ 66 w 134"/>
                  <a:gd name="T17" fmla="*/ 10 h 51"/>
                  <a:gd name="T18" fmla="*/ 66 w 134"/>
                  <a:gd name="T19" fmla="*/ 15 h 51"/>
                  <a:gd name="T20" fmla="*/ 67 w 134"/>
                  <a:gd name="T21" fmla="*/ 22 h 51"/>
                  <a:gd name="T22" fmla="*/ 67 w 134"/>
                  <a:gd name="T23" fmla="*/ 26 h 51"/>
                  <a:gd name="T24" fmla="*/ 0 w 134"/>
                  <a:gd name="T25" fmla="*/ 26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4" h="51">
                    <a:moveTo>
                      <a:pt x="0" y="51"/>
                    </a:moveTo>
                    <a:lnTo>
                      <a:pt x="0" y="44"/>
                    </a:lnTo>
                    <a:lnTo>
                      <a:pt x="0" y="33"/>
                    </a:lnTo>
                    <a:lnTo>
                      <a:pt x="0" y="19"/>
                    </a:lnTo>
                    <a:lnTo>
                      <a:pt x="0" y="8"/>
                    </a:lnTo>
                    <a:lnTo>
                      <a:pt x="0" y="0"/>
                    </a:lnTo>
                    <a:lnTo>
                      <a:pt x="131" y="0"/>
                    </a:lnTo>
                    <a:lnTo>
                      <a:pt x="131" y="4"/>
                    </a:lnTo>
                    <a:lnTo>
                      <a:pt x="131" y="19"/>
                    </a:lnTo>
                    <a:lnTo>
                      <a:pt x="131" y="29"/>
                    </a:lnTo>
                    <a:lnTo>
                      <a:pt x="134" y="44"/>
                    </a:lnTo>
                    <a:lnTo>
                      <a:pt x="134" y="51"/>
                    </a:lnTo>
                    <a:lnTo>
                      <a:pt x="0" y="51"/>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57" name="Freeform 563"/>
              <p:cNvSpPr>
                <a:spLocks/>
              </p:cNvSpPr>
              <p:nvPr/>
            </p:nvSpPr>
            <p:spPr bwMode="auto">
              <a:xfrm>
                <a:off x="3177" y="2610"/>
                <a:ext cx="65" cy="25"/>
              </a:xfrm>
              <a:custGeom>
                <a:avLst/>
                <a:gdLst>
                  <a:gd name="T0" fmla="*/ 0 w 131"/>
                  <a:gd name="T1" fmla="*/ 25 h 51"/>
                  <a:gd name="T2" fmla="*/ 0 w 131"/>
                  <a:gd name="T3" fmla="*/ 22 h 51"/>
                  <a:gd name="T4" fmla="*/ 0 w 131"/>
                  <a:gd name="T5" fmla="*/ 16 h 51"/>
                  <a:gd name="T6" fmla="*/ 0 w 131"/>
                  <a:gd name="T7" fmla="*/ 9 h 51"/>
                  <a:gd name="T8" fmla="*/ 0 w 131"/>
                  <a:gd name="T9" fmla="*/ 2 h 51"/>
                  <a:gd name="T10" fmla="*/ 0 w 131"/>
                  <a:gd name="T11" fmla="*/ 0 h 51"/>
                  <a:gd name="T12" fmla="*/ 65 w 131"/>
                  <a:gd name="T13" fmla="*/ 0 h 51"/>
                  <a:gd name="T14" fmla="*/ 65 w 131"/>
                  <a:gd name="T15" fmla="*/ 2 h 51"/>
                  <a:gd name="T16" fmla="*/ 65 w 131"/>
                  <a:gd name="T17" fmla="*/ 9 h 51"/>
                  <a:gd name="T18" fmla="*/ 65 w 131"/>
                  <a:gd name="T19" fmla="*/ 14 h 51"/>
                  <a:gd name="T20" fmla="*/ 65 w 131"/>
                  <a:gd name="T21" fmla="*/ 22 h 51"/>
                  <a:gd name="T22" fmla="*/ 65 w 131"/>
                  <a:gd name="T23" fmla="*/ 25 h 51"/>
                  <a:gd name="T24" fmla="*/ 0 w 131"/>
                  <a:gd name="T25" fmla="*/ 25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1" h="51">
                    <a:moveTo>
                      <a:pt x="0" y="51"/>
                    </a:moveTo>
                    <a:lnTo>
                      <a:pt x="0" y="44"/>
                    </a:lnTo>
                    <a:lnTo>
                      <a:pt x="0" y="33"/>
                    </a:lnTo>
                    <a:lnTo>
                      <a:pt x="0" y="18"/>
                    </a:lnTo>
                    <a:lnTo>
                      <a:pt x="0" y="4"/>
                    </a:lnTo>
                    <a:lnTo>
                      <a:pt x="0" y="0"/>
                    </a:lnTo>
                    <a:lnTo>
                      <a:pt x="131" y="0"/>
                    </a:lnTo>
                    <a:lnTo>
                      <a:pt x="131" y="4"/>
                    </a:lnTo>
                    <a:lnTo>
                      <a:pt x="131" y="18"/>
                    </a:lnTo>
                    <a:lnTo>
                      <a:pt x="131" y="29"/>
                    </a:lnTo>
                    <a:lnTo>
                      <a:pt x="131" y="44"/>
                    </a:lnTo>
                    <a:lnTo>
                      <a:pt x="131" y="51"/>
                    </a:lnTo>
                    <a:lnTo>
                      <a:pt x="0" y="51"/>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58" name="Freeform 564"/>
              <p:cNvSpPr>
                <a:spLocks/>
              </p:cNvSpPr>
              <p:nvPr/>
            </p:nvSpPr>
            <p:spPr bwMode="auto">
              <a:xfrm>
                <a:off x="3177" y="2597"/>
                <a:ext cx="65" cy="25"/>
              </a:xfrm>
              <a:custGeom>
                <a:avLst/>
                <a:gdLst>
                  <a:gd name="T0" fmla="*/ 0 w 131"/>
                  <a:gd name="T1" fmla="*/ 25 h 50"/>
                  <a:gd name="T2" fmla="*/ 0 w 131"/>
                  <a:gd name="T3" fmla="*/ 22 h 50"/>
                  <a:gd name="T4" fmla="*/ 0 w 131"/>
                  <a:gd name="T5" fmla="*/ 15 h 50"/>
                  <a:gd name="T6" fmla="*/ 0 w 131"/>
                  <a:gd name="T7" fmla="*/ 9 h 50"/>
                  <a:gd name="T8" fmla="*/ 0 w 131"/>
                  <a:gd name="T9" fmla="*/ 2 h 50"/>
                  <a:gd name="T10" fmla="*/ 0 w 131"/>
                  <a:gd name="T11" fmla="*/ 0 h 50"/>
                  <a:gd name="T12" fmla="*/ 65 w 131"/>
                  <a:gd name="T13" fmla="*/ 0 h 50"/>
                  <a:gd name="T14" fmla="*/ 65 w 131"/>
                  <a:gd name="T15" fmla="*/ 2 h 50"/>
                  <a:gd name="T16" fmla="*/ 65 w 131"/>
                  <a:gd name="T17" fmla="*/ 9 h 50"/>
                  <a:gd name="T18" fmla="*/ 65 w 131"/>
                  <a:gd name="T19" fmla="*/ 15 h 50"/>
                  <a:gd name="T20" fmla="*/ 65 w 131"/>
                  <a:gd name="T21" fmla="*/ 22 h 50"/>
                  <a:gd name="T22" fmla="*/ 65 w 131"/>
                  <a:gd name="T23" fmla="*/ 25 h 50"/>
                  <a:gd name="T24" fmla="*/ 0 w 131"/>
                  <a:gd name="T25" fmla="*/ 25 h 5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1" h="50">
                    <a:moveTo>
                      <a:pt x="0" y="50"/>
                    </a:moveTo>
                    <a:lnTo>
                      <a:pt x="0" y="43"/>
                    </a:lnTo>
                    <a:lnTo>
                      <a:pt x="0" y="29"/>
                    </a:lnTo>
                    <a:lnTo>
                      <a:pt x="0" y="18"/>
                    </a:lnTo>
                    <a:lnTo>
                      <a:pt x="0" y="3"/>
                    </a:lnTo>
                    <a:lnTo>
                      <a:pt x="0" y="0"/>
                    </a:lnTo>
                    <a:lnTo>
                      <a:pt x="131" y="0"/>
                    </a:lnTo>
                    <a:lnTo>
                      <a:pt x="131" y="3"/>
                    </a:lnTo>
                    <a:lnTo>
                      <a:pt x="131" y="18"/>
                    </a:lnTo>
                    <a:lnTo>
                      <a:pt x="131" y="29"/>
                    </a:lnTo>
                    <a:lnTo>
                      <a:pt x="131" y="43"/>
                    </a:lnTo>
                    <a:lnTo>
                      <a:pt x="131" y="50"/>
                    </a:lnTo>
                    <a:lnTo>
                      <a:pt x="0" y="5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59" name="Freeform 565"/>
              <p:cNvSpPr>
                <a:spLocks/>
              </p:cNvSpPr>
              <p:nvPr/>
            </p:nvSpPr>
            <p:spPr bwMode="auto">
              <a:xfrm>
                <a:off x="3177" y="2584"/>
                <a:ext cx="65" cy="26"/>
              </a:xfrm>
              <a:custGeom>
                <a:avLst/>
                <a:gdLst>
                  <a:gd name="T0" fmla="*/ 0 w 131"/>
                  <a:gd name="T1" fmla="*/ 26 h 50"/>
                  <a:gd name="T2" fmla="*/ 0 w 131"/>
                  <a:gd name="T3" fmla="*/ 22 h 50"/>
                  <a:gd name="T4" fmla="*/ 0 w 131"/>
                  <a:gd name="T5" fmla="*/ 15 h 50"/>
                  <a:gd name="T6" fmla="*/ 0 w 131"/>
                  <a:gd name="T7" fmla="*/ 9 h 50"/>
                  <a:gd name="T8" fmla="*/ 0 w 131"/>
                  <a:gd name="T9" fmla="*/ 2 h 50"/>
                  <a:gd name="T10" fmla="*/ 0 w 131"/>
                  <a:gd name="T11" fmla="*/ 0 h 50"/>
                  <a:gd name="T12" fmla="*/ 65 w 131"/>
                  <a:gd name="T13" fmla="*/ 0 h 50"/>
                  <a:gd name="T14" fmla="*/ 65 w 131"/>
                  <a:gd name="T15" fmla="*/ 2 h 50"/>
                  <a:gd name="T16" fmla="*/ 65 w 131"/>
                  <a:gd name="T17" fmla="*/ 7 h 50"/>
                  <a:gd name="T18" fmla="*/ 65 w 131"/>
                  <a:gd name="T19" fmla="*/ 15 h 50"/>
                  <a:gd name="T20" fmla="*/ 65 w 131"/>
                  <a:gd name="T21" fmla="*/ 22 h 50"/>
                  <a:gd name="T22" fmla="*/ 65 w 131"/>
                  <a:gd name="T23" fmla="*/ 26 h 50"/>
                  <a:gd name="T24" fmla="*/ 0 w 131"/>
                  <a:gd name="T25" fmla="*/ 26 h 5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1" h="50">
                    <a:moveTo>
                      <a:pt x="0" y="50"/>
                    </a:moveTo>
                    <a:lnTo>
                      <a:pt x="0" y="43"/>
                    </a:lnTo>
                    <a:lnTo>
                      <a:pt x="0" y="28"/>
                    </a:lnTo>
                    <a:lnTo>
                      <a:pt x="0" y="18"/>
                    </a:lnTo>
                    <a:lnTo>
                      <a:pt x="0" y="3"/>
                    </a:lnTo>
                    <a:lnTo>
                      <a:pt x="0" y="0"/>
                    </a:lnTo>
                    <a:lnTo>
                      <a:pt x="131" y="0"/>
                    </a:lnTo>
                    <a:lnTo>
                      <a:pt x="131" y="3"/>
                    </a:lnTo>
                    <a:lnTo>
                      <a:pt x="131" y="14"/>
                    </a:lnTo>
                    <a:lnTo>
                      <a:pt x="131" y="28"/>
                    </a:lnTo>
                    <a:lnTo>
                      <a:pt x="131" y="43"/>
                    </a:lnTo>
                    <a:lnTo>
                      <a:pt x="131" y="50"/>
                    </a:lnTo>
                    <a:lnTo>
                      <a:pt x="0" y="5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60" name="Freeform 566"/>
              <p:cNvSpPr>
                <a:spLocks/>
              </p:cNvSpPr>
              <p:nvPr/>
            </p:nvSpPr>
            <p:spPr bwMode="auto">
              <a:xfrm>
                <a:off x="3177" y="2571"/>
                <a:ext cx="65" cy="26"/>
              </a:xfrm>
              <a:custGeom>
                <a:avLst/>
                <a:gdLst>
                  <a:gd name="T0" fmla="*/ 0 w 131"/>
                  <a:gd name="T1" fmla="*/ 26 h 53"/>
                  <a:gd name="T2" fmla="*/ 0 w 131"/>
                  <a:gd name="T3" fmla="*/ 23 h 53"/>
                  <a:gd name="T4" fmla="*/ 0 w 131"/>
                  <a:gd name="T5" fmla="*/ 15 h 53"/>
                  <a:gd name="T6" fmla="*/ 0 w 131"/>
                  <a:gd name="T7" fmla="*/ 10 h 53"/>
                  <a:gd name="T8" fmla="*/ 0 w 131"/>
                  <a:gd name="T9" fmla="*/ 3 h 53"/>
                  <a:gd name="T10" fmla="*/ 0 w 131"/>
                  <a:gd name="T11" fmla="*/ 0 h 53"/>
                  <a:gd name="T12" fmla="*/ 65 w 131"/>
                  <a:gd name="T13" fmla="*/ 0 h 53"/>
                  <a:gd name="T14" fmla="*/ 65 w 131"/>
                  <a:gd name="T15" fmla="*/ 3 h 53"/>
                  <a:gd name="T16" fmla="*/ 65 w 131"/>
                  <a:gd name="T17" fmla="*/ 8 h 53"/>
                  <a:gd name="T18" fmla="*/ 65 w 131"/>
                  <a:gd name="T19" fmla="*/ 15 h 53"/>
                  <a:gd name="T20" fmla="*/ 65 w 131"/>
                  <a:gd name="T21" fmla="*/ 21 h 53"/>
                  <a:gd name="T22" fmla="*/ 65 w 131"/>
                  <a:gd name="T23" fmla="*/ 26 h 53"/>
                  <a:gd name="T24" fmla="*/ 0 w 131"/>
                  <a:gd name="T25" fmla="*/ 26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1" h="53">
                    <a:moveTo>
                      <a:pt x="0" y="53"/>
                    </a:moveTo>
                    <a:lnTo>
                      <a:pt x="0" y="46"/>
                    </a:lnTo>
                    <a:lnTo>
                      <a:pt x="0" y="31"/>
                    </a:lnTo>
                    <a:lnTo>
                      <a:pt x="0" y="20"/>
                    </a:lnTo>
                    <a:lnTo>
                      <a:pt x="0" y="6"/>
                    </a:lnTo>
                    <a:lnTo>
                      <a:pt x="0" y="0"/>
                    </a:lnTo>
                    <a:lnTo>
                      <a:pt x="131" y="0"/>
                    </a:lnTo>
                    <a:lnTo>
                      <a:pt x="131" y="6"/>
                    </a:lnTo>
                    <a:lnTo>
                      <a:pt x="131" y="17"/>
                    </a:lnTo>
                    <a:lnTo>
                      <a:pt x="131" y="31"/>
                    </a:lnTo>
                    <a:lnTo>
                      <a:pt x="131" y="42"/>
                    </a:lnTo>
                    <a:lnTo>
                      <a:pt x="131" y="53"/>
                    </a:lnTo>
                    <a:lnTo>
                      <a:pt x="0" y="5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61" name="Freeform 567"/>
              <p:cNvSpPr>
                <a:spLocks/>
              </p:cNvSpPr>
              <p:nvPr/>
            </p:nvSpPr>
            <p:spPr bwMode="auto">
              <a:xfrm>
                <a:off x="3177" y="2558"/>
                <a:ext cx="65" cy="26"/>
              </a:xfrm>
              <a:custGeom>
                <a:avLst/>
                <a:gdLst>
                  <a:gd name="T0" fmla="*/ 0 w 131"/>
                  <a:gd name="T1" fmla="*/ 26 h 53"/>
                  <a:gd name="T2" fmla="*/ 0 w 131"/>
                  <a:gd name="T3" fmla="*/ 22 h 53"/>
                  <a:gd name="T4" fmla="*/ 0 w 131"/>
                  <a:gd name="T5" fmla="*/ 15 h 53"/>
                  <a:gd name="T6" fmla="*/ 0 w 131"/>
                  <a:gd name="T7" fmla="*/ 8 h 53"/>
                  <a:gd name="T8" fmla="*/ 0 w 131"/>
                  <a:gd name="T9" fmla="*/ 2 h 53"/>
                  <a:gd name="T10" fmla="*/ 0 w 131"/>
                  <a:gd name="T11" fmla="*/ 0 h 53"/>
                  <a:gd name="T12" fmla="*/ 65 w 131"/>
                  <a:gd name="T13" fmla="*/ 0 h 53"/>
                  <a:gd name="T14" fmla="*/ 65 w 131"/>
                  <a:gd name="T15" fmla="*/ 2 h 53"/>
                  <a:gd name="T16" fmla="*/ 65 w 131"/>
                  <a:gd name="T17" fmla="*/ 8 h 53"/>
                  <a:gd name="T18" fmla="*/ 65 w 131"/>
                  <a:gd name="T19" fmla="*/ 15 h 53"/>
                  <a:gd name="T20" fmla="*/ 65 w 131"/>
                  <a:gd name="T21" fmla="*/ 21 h 53"/>
                  <a:gd name="T22" fmla="*/ 65 w 131"/>
                  <a:gd name="T23" fmla="*/ 26 h 53"/>
                  <a:gd name="T24" fmla="*/ 0 w 131"/>
                  <a:gd name="T25" fmla="*/ 26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1" h="53">
                    <a:moveTo>
                      <a:pt x="0" y="53"/>
                    </a:moveTo>
                    <a:lnTo>
                      <a:pt x="0" y="45"/>
                    </a:lnTo>
                    <a:lnTo>
                      <a:pt x="0" y="31"/>
                    </a:lnTo>
                    <a:lnTo>
                      <a:pt x="0" y="16"/>
                    </a:lnTo>
                    <a:lnTo>
                      <a:pt x="0" y="5"/>
                    </a:lnTo>
                    <a:lnTo>
                      <a:pt x="0" y="0"/>
                    </a:lnTo>
                    <a:lnTo>
                      <a:pt x="131" y="0"/>
                    </a:lnTo>
                    <a:lnTo>
                      <a:pt x="131" y="5"/>
                    </a:lnTo>
                    <a:lnTo>
                      <a:pt x="131" y="16"/>
                    </a:lnTo>
                    <a:lnTo>
                      <a:pt x="131" y="31"/>
                    </a:lnTo>
                    <a:lnTo>
                      <a:pt x="131" y="42"/>
                    </a:lnTo>
                    <a:lnTo>
                      <a:pt x="131" y="53"/>
                    </a:lnTo>
                    <a:lnTo>
                      <a:pt x="0" y="5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62" name="Freeform 568"/>
              <p:cNvSpPr>
                <a:spLocks/>
              </p:cNvSpPr>
              <p:nvPr/>
            </p:nvSpPr>
            <p:spPr bwMode="auto">
              <a:xfrm>
                <a:off x="3177" y="2545"/>
                <a:ext cx="65" cy="26"/>
              </a:xfrm>
              <a:custGeom>
                <a:avLst/>
                <a:gdLst>
                  <a:gd name="T0" fmla="*/ 0 w 131"/>
                  <a:gd name="T1" fmla="*/ 26 h 50"/>
                  <a:gd name="T2" fmla="*/ 0 w 131"/>
                  <a:gd name="T3" fmla="*/ 21 h 50"/>
                  <a:gd name="T4" fmla="*/ 0 w 131"/>
                  <a:gd name="T5" fmla="*/ 16 h 50"/>
                  <a:gd name="T6" fmla="*/ 0 w 131"/>
                  <a:gd name="T7" fmla="*/ 8 h 50"/>
                  <a:gd name="T8" fmla="*/ 0 w 131"/>
                  <a:gd name="T9" fmla="*/ 3 h 50"/>
                  <a:gd name="T10" fmla="*/ 0 w 131"/>
                  <a:gd name="T11" fmla="*/ 0 h 50"/>
                  <a:gd name="T12" fmla="*/ 65 w 131"/>
                  <a:gd name="T13" fmla="*/ 1 h 50"/>
                  <a:gd name="T14" fmla="*/ 65 w 131"/>
                  <a:gd name="T15" fmla="*/ 8 h 50"/>
                  <a:gd name="T16" fmla="*/ 65 w 131"/>
                  <a:gd name="T17" fmla="*/ 16 h 50"/>
                  <a:gd name="T18" fmla="*/ 65 w 131"/>
                  <a:gd name="T19" fmla="*/ 21 h 50"/>
                  <a:gd name="T20" fmla="*/ 65 w 131"/>
                  <a:gd name="T21" fmla="*/ 26 h 50"/>
                  <a:gd name="T22" fmla="*/ 0 w 131"/>
                  <a:gd name="T23" fmla="*/ 26 h 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1" h="50">
                    <a:moveTo>
                      <a:pt x="0" y="50"/>
                    </a:moveTo>
                    <a:lnTo>
                      <a:pt x="0" y="41"/>
                    </a:lnTo>
                    <a:lnTo>
                      <a:pt x="0" y="30"/>
                    </a:lnTo>
                    <a:lnTo>
                      <a:pt x="0" y="16"/>
                    </a:lnTo>
                    <a:lnTo>
                      <a:pt x="0" y="5"/>
                    </a:lnTo>
                    <a:lnTo>
                      <a:pt x="0" y="0"/>
                    </a:lnTo>
                    <a:lnTo>
                      <a:pt x="131" y="2"/>
                    </a:lnTo>
                    <a:lnTo>
                      <a:pt x="131" y="16"/>
                    </a:lnTo>
                    <a:lnTo>
                      <a:pt x="131" y="30"/>
                    </a:lnTo>
                    <a:lnTo>
                      <a:pt x="131" y="41"/>
                    </a:lnTo>
                    <a:lnTo>
                      <a:pt x="131" y="50"/>
                    </a:lnTo>
                    <a:lnTo>
                      <a:pt x="0" y="5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63" name="Freeform 569"/>
              <p:cNvSpPr>
                <a:spLocks/>
              </p:cNvSpPr>
              <p:nvPr/>
            </p:nvSpPr>
            <p:spPr bwMode="auto">
              <a:xfrm>
                <a:off x="3177" y="2533"/>
                <a:ext cx="65" cy="25"/>
              </a:xfrm>
              <a:custGeom>
                <a:avLst/>
                <a:gdLst>
                  <a:gd name="T0" fmla="*/ 0 w 131"/>
                  <a:gd name="T1" fmla="*/ 25 h 51"/>
                  <a:gd name="T2" fmla="*/ 0 w 131"/>
                  <a:gd name="T3" fmla="*/ 21 h 51"/>
                  <a:gd name="T4" fmla="*/ 0 w 131"/>
                  <a:gd name="T5" fmla="*/ 15 h 51"/>
                  <a:gd name="T6" fmla="*/ 0 w 131"/>
                  <a:gd name="T7" fmla="*/ 8 h 51"/>
                  <a:gd name="T8" fmla="*/ 0 w 131"/>
                  <a:gd name="T9" fmla="*/ 3 h 51"/>
                  <a:gd name="T10" fmla="*/ 0 w 131"/>
                  <a:gd name="T11" fmla="*/ 0 h 51"/>
                  <a:gd name="T12" fmla="*/ 65 w 131"/>
                  <a:gd name="T13" fmla="*/ 1 h 51"/>
                  <a:gd name="T14" fmla="*/ 65 w 131"/>
                  <a:gd name="T15" fmla="*/ 8 h 51"/>
                  <a:gd name="T16" fmla="*/ 65 w 131"/>
                  <a:gd name="T17" fmla="*/ 14 h 51"/>
                  <a:gd name="T18" fmla="*/ 65 w 131"/>
                  <a:gd name="T19" fmla="*/ 21 h 51"/>
                  <a:gd name="T20" fmla="*/ 65 w 131"/>
                  <a:gd name="T21" fmla="*/ 25 h 51"/>
                  <a:gd name="T22" fmla="*/ 0 w 131"/>
                  <a:gd name="T23" fmla="*/ 25 h 5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1" h="51">
                    <a:moveTo>
                      <a:pt x="0" y="51"/>
                    </a:moveTo>
                    <a:lnTo>
                      <a:pt x="0" y="42"/>
                    </a:lnTo>
                    <a:lnTo>
                      <a:pt x="0" y="31"/>
                    </a:lnTo>
                    <a:lnTo>
                      <a:pt x="0" y="17"/>
                    </a:lnTo>
                    <a:lnTo>
                      <a:pt x="0" y="6"/>
                    </a:lnTo>
                    <a:lnTo>
                      <a:pt x="0" y="0"/>
                    </a:lnTo>
                    <a:lnTo>
                      <a:pt x="131" y="2"/>
                    </a:lnTo>
                    <a:lnTo>
                      <a:pt x="131" y="17"/>
                    </a:lnTo>
                    <a:lnTo>
                      <a:pt x="131" y="28"/>
                    </a:lnTo>
                    <a:lnTo>
                      <a:pt x="131" y="42"/>
                    </a:lnTo>
                    <a:lnTo>
                      <a:pt x="131" y="51"/>
                    </a:lnTo>
                    <a:lnTo>
                      <a:pt x="0" y="51"/>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64" name="Freeform 570"/>
              <p:cNvSpPr>
                <a:spLocks/>
              </p:cNvSpPr>
              <p:nvPr/>
            </p:nvSpPr>
            <p:spPr bwMode="auto">
              <a:xfrm>
                <a:off x="3175" y="2520"/>
                <a:ext cx="67" cy="25"/>
              </a:xfrm>
              <a:custGeom>
                <a:avLst/>
                <a:gdLst>
                  <a:gd name="T0" fmla="*/ 2 w 134"/>
                  <a:gd name="T1" fmla="*/ 25 h 51"/>
                  <a:gd name="T2" fmla="*/ 2 w 134"/>
                  <a:gd name="T3" fmla="*/ 21 h 51"/>
                  <a:gd name="T4" fmla="*/ 2 w 134"/>
                  <a:gd name="T5" fmla="*/ 15 h 51"/>
                  <a:gd name="T6" fmla="*/ 0 w 134"/>
                  <a:gd name="T7" fmla="*/ 8 h 51"/>
                  <a:gd name="T8" fmla="*/ 0 w 134"/>
                  <a:gd name="T9" fmla="*/ 3 h 51"/>
                  <a:gd name="T10" fmla="*/ 0 w 134"/>
                  <a:gd name="T11" fmla="*/ 0 h 51"/>
                  <a:gd name="T12" fmla="*/ 67 w 134"/>
                  <a:gd name="T13" fmla="*/ 1 h 51"/>
                  <a:gd name="T14" fmla="*/ 67 w 134"/>
                  <a:gd name="T15" fmla="*/ 8 h 51"/>
                  <a:gd name="T16" fmla="*/ 67 w 134"/>
                  <a:gd name="T17" fmla="*/ 13 h 51"/>
                  <a:gd name="T18" fmla="*/ 67 w 134"/>
                  <a:gd name="T19" fmla="*/ 21 h 51"/>
                  <a:gd name="T20" fmla="*/ 67 w 134"/>
                  <a:gd name="T21" fmla="*/ 25 h 51"/>
                  <a:gd name="T22" fmla="*/ 2 w 134"/>
                  <a:gd name="T23" fmla="*/ 25 h 5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4" h="51">
                    <a:moveTo>
                      <a:pt x="3" y="51"/>
                    </a:moveTo>
                    <a:lnTo>
                      <a:pt x="3" y="42"/>
                    </a:lnTo>
                    <a:lnTo>
                      <a:pt x="3" y="31"/>
                    </a:lnTo>
                    <a:lnTo>
                      <a:pt x="0" y="16"/>
                    </a:lnTo>
                    <a:lnTo>
                      <a:pt x="0" y="6"/>
                    </a:lnTo>
                    <a:lnTo>
                      <a:pt x="0" y="0"/>
                    </a:lnTo>
                    <a:lnTo>
                      <a:pt x="134" y="2"/>
                    </a:lnTo>
                    <a:lnTo>
                      <a:pt x="134" y="16"/>
                    </a:lnTo>
                    <a:lnTo>
                      <a:pt x="134" y="27"/>
                    </a:lnTo>
                    <a:lnTo>
                      <a:pt x="134" y="42"/>
                    </a:lnTo>
                    <a:lnTo>
                      <a:pt x="134" y="51"/>
                    </a:lnTo>
                    <a:lnTo>
                      <a:pt x="3" y="51"/>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65" name="Freeform 571"/>
              <p:cNvSpPr>
                <a:spLocks/>
              </p:cNvSpPr>
              <p:nvPr/>
            </p:nvSpPr>
            <p:spPr bwMode="auto">
              <a:xfrm>
                <a:off x="3175" y="2507"/>
                <a:ext cx="67" cy="26"/>
              </a:xfrm>
              <a:custGeom>
                <a:avLst/>
                <a:gdLst>
                  <a:gd name="T0" fmla="*/ 2 w 134"/>
                  <a:gd name="T1" fmla="*/ 26 h 50"/>
                  <a:gd name="T2" fmla="*/ 0 w 134"/>
                  <a:gd name="T3" fmla="*/ 21 h 50"/>
                  <a:gd name="T4" fmla="*/ 0 w 134"/>
                  <a:gd name="T5" fmla="*/ 16 h 50"/>
                  <a:gd name="T6" fmla="*/ 0 w 134"/>
                  <a:gd name="T7" fmla="*/ 8 h 50"/>
                  <a:gd name="T8" fmla="*/ 0 w 134"/>
                  <a:gd name="T9" fmla="*/ 0 h 50"/>
                  <a:gd name="T10" fmla="*/ 67 w 134"/>
                  <a:gd name="T11" fmla="*/ 1 h 50"/>
                  <a:gd name="T12" fmla="*/ 67 w 134"/>
                  <a:gd name="T13" fmla="*/ 8 h 50"/>
                  <a:gd name="T14" fmla="*/ 67 w 134"/>
                  <a:gd name="T15" fmla="*/ 14 h 50"/>
                  <a:gd name="T16" fmla="*/ 67 w 134"/>
                  <a:gd name="T17" fmla="*/ 21 h 50"/>
                  <a:gd name="T18" fmla="*/ 67 w 134"/>
                  <a:gd name="T19" fmla="*/ 26 h 50"/>
                  <a:gd name="T20" fmla="*/ 2 w 134"/>
                  <a:gd name="T21" fmla="*/ 26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4" h="50">
                    <a:moveTo>
                      <a:pt x="3" y="50"/>
                    </a:moveTo>
                    <a:lnTo>
                      <a:pt x="0" y="41"/>
                    </a:lnTo>
                    <a:lnTo>
                      <a:pt x="0" y="31"/>
                    </a:lnTo>
                    <a:lnTo>
                      <a:pt x="0" y="16"/>
                    </a:lnTo>
                    <a:lnTo>
                      <a:pt x="0" y="0"/>
                    </a:lnTo>
                    <a:lnTo>
                      <a:pt x="134" y="2"/>
                    </a:lnTo>
                    <a:lnTo>
                      <a:pt x="134" y="16"/>
                    </a:lnTo>
                    <a:lnTo>
                      <a:pt x="134" y="27"/>
                    </a:lnTo>
                    <a:lnTo>
                      <a:pt x="134" y="41"/>
                    </a:lnTo>
                    <a:lnTo>
                      <a:pt x="134" y="50"/>
                    </a:lnTo>
                    <a:lnTo>
                      <a:pt x="3" y="5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66" name="Freeform 572"/>
              <p:cNvSpPr>
                <a:spLocks/>
              </p:cNvSpPr>
              <p:nvPr/>
            </p:nvSpPr>
            <p:spPr bwMode="auto">
              <a:xfrm>
                <a:off x="3175" y="2495"/>
                <a:ext cx="67" cy="25"/>
              </a:xfrm>
              <a:custGeom>
                <a:avLst/>
                <a:gdLst>
                  <a:gd name="T0" fmla="*/ 0 w 134"/>
                  <a:gd name="T1" fmla="*/ 25 h 51"/>
                  <a:gd name="T2" fmla="*/ 0 w 134"/>
                  <a:gd name="T3" fmla="*/ 21 h 51"/>
                  <a:gd name="T4" fmla="*/ 0 w 134"/>
                  <a:gd name="T5" fmla="*/ 10 h 51"/>
                  <a:gd name="T6" fmla="*/ 14 w 134"/>
                  <a:gd name="T7" fmla="*/ 0 h 51"/>
                  <a:gd name="T8" fmla="*/ 67 w 134"/>
                  <a:gd name="T9" fmla="*/ 1 h 51"/>
                  <a:gd name="T10" fmla="*/ 67 w 134"/>
                  <a:gd name="T11" fmla="*/ 8 h 51"/>
                  <a:gd name="T12" fmla="*/ 67 w 134"/>
                  <a:gd name="T13" fmla="*/ 14 h 51"/>
                  <a:gd name="T14" fmla="*/ 67 w 134"/>
                  <a:gd name="T15" fmla="*/ 21 h 51"/>
                  <a:gd name="T16" fmla="*/ 67 w 134"/>
                  <a:gd name="T17" fmla="*/ 25 h 51"/>
                  <a:gd name="T18" fmla="*/ 0 w 134"/>
                  <a:gd name="T19" fmla="*/ 25 h 5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4" h="51">
                    <a:moveTo>
                      <a:pt x="0" y="51"/>
                    </a:moveTo>
                    <a:lnTo>
                      <a:pt x="0" y="42"/>
                    </a:lnTo>
                    <a:lnTo>
                      <a:pt x="0" y="20"/>
                    </a:lnTo>
                    <a:lnTo>
                      <a:pt x="28" y="0"/>
                    </a:lnTo>
                    <a:lnTo>
                      <a:pt x="134" y="2"/>
                    </a:lnTo>
                    <a:lnTo>
                      <a:pt x="134" y="17"/>
                    </a:lnTo>
                    <a:lnTo>
                      <a:pt x="134" y="28"/>
                    </a:lnTo>
                    <a:lnTo>
                      <a:pt x="134" y="42"/>
                    </a:lnTo>
                    <a:lnTo>
                      <a:pt x="134" y="51"/>
                    </a:lnTo>
                    <a:lnTo>
                      <a:pt x="0" y="51"/>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67" name="Freeform 573"/>
              <p:cNvSpPr>
                <a:spLocks/>
              </p:cNvSpPr>
              <p:nvPr/>
            </p:nvSpPr>
            <p:spPr bwMode="auto">
              <a:xfrm>
                <a:off x="3175" y="2482"/>
                <a:ext cx="67" cy="25"/>
              </a:xfrm>
              <a:custGeom>
                <a:avLst/>
                <a:gdLst>
                  <a:gd name="T0" fmla="*/ 0 w 134"/>
                  <a:gd name="T1" fmla="*/ 25 h 51"/>
                  <a:gd name="T2" fmla="*/ 0 w 134"/>
                  <a:gd name="T3" fmla="*/ 22 h 51"/>
                  <a:gd name="T4" fmla="*/ 35 w 134"/>
                  <a:gd name="T5" fmla="*/ 0 h 51"/>
                  <a:gd name="T6" fmla="*/ 67 w 134"/>
                  <a:gd name="T7" fmla="*/ 1 h 51"/>
                  <a:gd name="T8" fmla="*/ 67 w 134"/>
                  <a:gd name="T9" fmla="*/ 6 h 51"/>
                  <a:gd name="T10" fmla="*/ 67 w 134"/>
                  <a:gd name="T11" fmla="*/ 13 h 51"/>
                  <a:gd name="T12" fmla="*/ 67 w 134"/>
                  <a:gd name="T13" fmla="*/ 21 h 51"/>
                  <a:gd name="T14" fmla="*/ 67 w 134"/>
                  <a:gd name="T15" fmla="*/ 25 h 51"/>
                  <a:gd name="T16" fmla="*/ 0 w 134"/>
                  <a:gd name="T17" fmla="*/ 25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4" h="51">
                    <a:moveTo>
                      <a:pt x="0" y="51"/>
                    </a:moveTo>
                    <a:lnTo>
                      <a:pt x="0" y="45"/>
                    </a:lnTo>
                    <a:lnTo>
                      <a:pt x="69" y="0"/>
                    </a:lnTo>
                    <a:lnTo>
                      <a:pt x="134" y="2"/>
                    </a:lnTo>
                    <a:lnTo>
                      <a:pt x="134" y="13"/>
                    </a:lnTo>
                    <a:lnTo>
                      <a:pt x="134" y="27"/>
                    </a:lnTo>
                    <a:lnTo>
                      <a:pt x="134" y="42"/>
                    </a:lnTo>
                    <a:lnTo>
                      <a:pt x="134" y="51"/>
                    </a:lnTo>
                    <a:lnTo>
                      <a:pt x="0" y="51"/>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68" name="Freeform 574"/>
              <p:cNvSpPr>
                <a:spLocks/>
              </p:cNvSpPr>
              <p:nvPr/>
            </p:nvSpPr>
            <p:spPr bwMode="auto">
              <a:xfrm>
                <a:off x="3189" y="2469"/>
                <a:ext cx="53" cy="26"/>
              </a:xfrm>
              <a:custGeom>
                <a:avLst/>
                <a:gdLst>
                  <a:gd name="T0" fmla="*/ 0 w 106"/>
                  <a:gd name="T1" fmla="*/ 26 h 50"/>
                  <a:gd name="T2" fmla="*/ 20 w 106"/>
                  <a:gd name="T3" fmla="*/ 14 h 50"/>
                  <a:gd name="T4" fmla="*/ 26 w 106"/>
                  <a:gd name="T5" fmla="*/ 0 h 50"/>
                  <a:gd name="T6" fmla="*/ 51 w 106"/>
                  <a:gd name="T7" fmla="*/ 1 h 50"/>
                  <a:gd name="T8" fmla="*/ 51 w 106"/>
                  <a:gd name="T9" fmla="*/ 5 h 50"/>
                  <a:gd name="T10" fmla="*/ 51 w 106"/>
                  <a:gd name="T11" fmla="*/ 6 h 50"/>
                  <a:gd name="T12" fmla="*/ 53 w 106"/>
                  <a:gd name="T13" fmla="*/ 8 h 50"/>
                  <a:gd name="T14" fmla="*/ 53 w 106"/>
                  <a:gd name="T15" fmla="*/ 12 h 50"/>
                  <a:gd name="T16" fmla="*/ 53 w 106"/>
                  <a:gd name="T17" fmla="*/ 14 h 50"/>
                  <a:gd name="T18" fmla="*/ 53 w 106"/>
                  <a:gd name="T19" fmla="*/ 20 h 50"/>
                  <a:gd name="T20" fmla="*/ 53 w 106"/>
                  <a:gd name="T21" fmla="*/ 26 h 50"/>
                  <a:gd name="T22" fmla="*/ 0 w 106"/>
                  <a:gd name="T23" fmla="*/ 26 h 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6" h="50">
                    <a:moveTo>
                      <a:pt x="0" y="50"/>
                    </a:moveTo>
                    <a:lnTo>
                      <a:pt x="39" y="27"/>
                    </a:lnTo>
                    <a:lnTo>
                      <a:pt x="52" y="0"/>
                    </a:lnTo>
                    <a:lnTo>
                      <a:pt x="102" y="2"/>
                    </a:lnTo>
                    <a:lnTo>
                      <a:pt x="102" y="9"/>
                    </a:lnTo>
                    <a:lnTo>
                      <a:pt x="102" y="12"/>
                    </a:lnTo>
                    <a:lnTo>
                      <a:pt x="106" y="16"/>
                    </a:lnTo>
                    <a:lnTo>
                      <a:pt x="106" y="23"/>
                    </a:lnTo>
                    <a:lnTo>
                      <a:pt x="106" y="27"/>
                    </a:lnTo>
                    <a:lnTo>
                      <a:pt x="106" y="38"/>
                    </a:lnTo>
                    <a:lnTo>
                      <a:pt x="106" y="50"/>
                    </a:lnTo>
                    <a:lnTo>
                      <a:pt x="0" y="5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69" name="Freeform 575"/>
              <p:cNvSpPr>
                <a:spLocks/>
              </p:cNvSpPr>
              <p:nvPr/>
            </p:nvSpPr>
            <p:spPr bwMode="auto">
              <a:xfrm>
                <a:off x="3209" y="2457"/>
                <a:ext cx="33" cy="26"/>
              </a:xfrm>
              <a:custGeom>
                <a:avLst/>
                <a:gdLst>
                  <a:gd name="T0" fmla="*/ 12 w 65"/>
                  <a:gd name="T1" fmla="*/ 0 h 53"/>
                  <a:gd name="T2" fmla="*/ 0 w 65"/>
                  <a:gd name="T3" fmla="*/ 25 h 53"/>
                  <a:gd name="T4" fmla="*/ 33 w 65"/>
                  <a:gd name="T5" fmla="*/ 26 h 53"/>
                  <a:gd name="T6" fmla="*/ 33 w 65"/>
                  <a:gd name="T7" fmla="*/ 24 h 53"/>
                  <a:gd name="T8" fmla="*/ 33 w 65"/>
                  <a:gd name="T9" fmla="*/ 21 h 53"/>
                  <a:gd name="T10" fmla="*/ 31 w 65"/>
                  <a:gd name="T11" fmla="*/ 19 h 53"/>
                  <a:gd name="T12" fmla="*/ 31 w 65"/>
                  <a:gd name="T13" fmla="*/ 17 h 53"/>
                  <a:gd name="T14" fmla="*/ 31 w 65"/>
                  <a:gd name="T15" fmla="*/ 14 h 53"/>
                  <a:gd name="T16" fmla="*/ 29 w 65"/>
                  <a:gd name="T17" fmla="*/ 12 h 53"/>
                  <a:gd name="T18" fmla="*/ 29 w 65"/>
                  <a:gd name="T19" fmla="*/ 10 h 53"/>
                  <a:gd name="T20" fmla="*/ 28 w 65"/>
                  <a:gd name="T21" fmla="*/ 8 h 53"/>
                  <a:gd name="T22" fmla="*/ 26 w 65"/>
                  <a:gd name="T23" fmla="*/ 6 h 53"/>
                  <a:gd name="T24" fmla="*/ 24 w 65"/>
                  <a:gd name="T25" fmla="*/ 5 h 53"/>
                  <a:gd name="T26" fmla="*/ 24 w 65"/>
                  <a:gd name="T27" fmla="*/ 3 h 53"/>
                  <a:gd name="T28" fmla="*/ 23 w 65"/>
                  <a:gd name="T29" fmla="*/ 0 h 53"/>
                  <a:gd name="T30" fmla="*/ 12 w 65"/>
                  <a:gd name="T31" fmla="*/ 0 h 5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5" h="53">
                    <a:moveTo>
                      <a:pt x="23" y="0"/>
                    </a:moveTo>
                    <a:lnTo>
                      <a:pt x="0" y="51"/>
                    </a:lnTo>
                    <a:lnTo>
                      <a:pt x="65" y="53"/>
                    </a:lnTo>
                    <a:lnTo>
                      <a:pt x="65" y="49"/>
                    </a:lnTo>
                    <a:lnTo>
                      <a:pt x="65" y="42"/>
                    </a:lnTo>
                    <a:lnTo>
                      <a:pt x="61" y="38"/>
                    </a:lnTo>
                    <a:lnTo>
                      <a:pt x="61" y="35"/>
                    </a:lnTo>
                    <a:lnTo>
                      <a:pt x="61" y="28"/>
                    </a:lnTo>
                    <a:lnTo>
                      <a:pt x="58" y="24"/>
                    </a:lnTo>
                    <a:lnTo>
                      <a:pt x="58" y="20"/>
                    </a:lnTo>
                    <a:lnTo>
                      <a:pt x="55" y="17"/>
                    </a:lnTo>
                    <a:lnTo>
                      <a:pt x="51" y="13"/>
                    </a:lnTo>
                    <a:lnTo>
                      <a:pt x="48" y="10"/>
                    </a:lnTo>
                    <a:lnTo>
                      <a:pt x="48" y="6"/>
                    </a:lnTo>
                    <a:lnTo>
                      <a:pt x="45" y="0"/>
                    </a:lnTo>
                    <a:lnTo>
                      <a:pt x="23"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70" name="Freeform 576"/>
              <p:cNvSpPr>
                <a:spLocks/>
              </p:cNvSpPr>
              <p:nvPr/>
            </p:nvSpPr>
            <p:spPr bwMode="auto">
              <a:xfrm>
                <a:off x="3215" y="2452"/>
                <a:ext cx="25" cy="17"/>
              </a:xfrm>
              <a:custGeom>
                <a:avLst/>
                <a:gdLst>
                  <a:gd name="T0" fmla="*/ 0 w 50"/>
                  <a:gd name="T1" fmla="*/ 17 h 35"/>
                  <a:gd name="T2" fmla="*/ 9 w 50"/>
                  <a:gd name="T3" fmla="*/ 0 h 35"/>
                  <a:gd name="T4" fmla="*/ 12 w 50"/>
                  <a:gd name="T5" fmla="*/ 0 h 35"/>
                  <a:gd name="T6" fmla="*/ 14 w 50"/>
                  <a:gd name="T7" fmla="*/ 2 h 35"/>
                  <a:gd name="T8" fmla="*/ 15 w 50"/>
                  <a:gd name="T9" fmla="*/ 4 h 35"/>
                  <a:gd name="T10" fmla="*/ 17 w 50"/>
                  <a:gd name="T11" fmla="*/ 5 h 35"/>
                  <a:gd name="T12" fmla="*/ 19 w 50"/>
                  <a:gd name="T13" fmla="*/ 7 h 35"/>
                  <a:gd name="T14" fmla="*/ 19 w 50"/>
                  <a:gd name="T15" fmla="*/ 9 h 35"/>
                  <a:gd name="T16" fmla="*/ 20 w 50"/>
                  <a:gd name="T17" fmla="*/ 11 h 35"/>
                  <a:gd name="T18" fmla="*/ 22 w 50"/>
                  <a:gd name="T19" fmla="*/ 13 h 35"/>
                  <a:gd name="T20" fmla="*/ 24 w 50"/>
                  <a:gd name="T21" fmla="*/ 14 h 35"/>
                  <a:gd name="T22" fmla="*/ 24 w 50"/>
                  <a:gd name="T23" fmla="*/ 16 h 35"/>
                  <a:gd name="T24" fmla="*/ 25 w 50"/>
                  <a:gd name="T25" fmla="*/ 17 h 35"/>
                  <a:gd name="T26" fmla="*/ 0 w 50"/>
                  <a:gd name="T27" fmla="*/ 17 h 3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0" h="35">
                    <a:moveTo>
                      <a:pt x="0" y="35"/>
                    </a:moveTo>
                    <a:lnTo>
                      <a:pt x="17" y="0"/>
                    </a:lnTo>
                    <a:lnTo>
                      <a:pt x="24" y="0"/>
                    </a:lnTo>
                    <a:lnTo>
                      <a:pt x="27" y="4"/>
                    </a:lnTo>
                    <a:lnTo>
                      <a:pt x="30" y="8"/>
                    </a:lnTo>
                    <a:lnTo>
                      <a:pt x="34" y="11"/>
                    </a:lnTo>
                    <a:lnTo>
                      <a:pt x="37" y="15"/>
                    </a:lnTo>
                    <a:lnTo>
                      <a:pt x="37" y="19"/>
                    </a:lnTo>
                    <a:lnTo>
                      <a:pt x="40" y="22"/>
                    </a:lnTo>
                    <a:lnTo>
                      <a:pt x="44" y="26"/>
                    </a:lnTo>
                    <a:lnTo>
                      <a:pt x="47" y="29"/>
                    </a:lnTo>
                    <a:lnTo>
                      <a:pt x="47" y="33"/>
                    </a:lnTo>
                    <a:lnTo>
                      <a:pt x="50" y="35"/>
                    </a:lnTo>
                    <a:lnTo>
                      <a:pt x="0" y="35"/>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71" name="Freeform 577"/>
              <p:cNvSpPr>
                <a:spLocks/>
              </p:cNvSpPr>
              <p:nvPr/>
            </p:nvSpPr>
            <p:spPr bwMode="auto">
              <a:xfrm>
                <a:off x="3221" y="2452"/>
                <a:ext cx="11" cy="5"/>
              </a:xfrm>
              <a:custGeom>
                <a:avLst/>
                <a:gdLst>
                  <a:gd name="T0" fmla="*/ 0 w 22"/>
                  <a:gd name="T1" fmla="*/ 5 h 9"/>
                  <a:gd name="T2" fmla="*/ 3 w 22"/>
                  <a:gd name="T3" fmla="*/ 0 h 9"/>
                  <a:gd name="T4" fmla="*/ 6 w 22"/>
                  <a:gd name="T5" fmla="*/ 0 h 9"/>
                  <a:gd name="T6" fmla="*/ 8 w 22"/>
                  <a:gd name="T7" fmla="*/ 2 h 9"/>
                  <a:gd name="T8" fmla="*/ 9 w 22"/>
                  <a:gd name="T9" fmla="*/ 4 h 9"/>
                  <a:gd name="T10" fmla="*/ 11 w 22"/>
                  <a:gd name="T11" fmla="*/ 5 h 9"/>
                  <a:gd name="T12" fmla="*/ 0 w 22"/>
                  <a:gd name="T13" fmla="*/ 5 h 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2" h="9">
                    <a:moveTo>
                      <a:pt x="0" y="9"/>
                    </a:moveTo>
                    <a:lnTo>
                      <a:pt x="5" y="0"/>
                    </a:lnTo>
                    <a:lnTo>
                      <a:pt x="12" y="0"/>
                    </a:lnTo>
                    <a:lnTo>
                      <a:pt x="15" y="4"/>
                    </a:lnTo>
                    <a:lnTo>
                      <a:pt x="18" y="8"/>
                    </a:lnTo>
                    <a:lnTo>
                      <a:pt x="22" y="9"/>
                    </a:lnTo>
                    <a:lnTo>
                      <a:pt x="0"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72" name="Freeform 578"/>
              <p:cNvSpPr>
                <a:spLocks/>
              </p:cNvSpPr>
              <p:nvPr/>
            </p:nvSpPr>
            <p:spPr bwMode="auto">
              <a:xfrm>
                <a:off x="3173" y="2649"/>
                <a:ext cx="7" cy="5"/>
              </a:xfrm>
              <a:custGeom>
                <a:avLst/>
                <a:gdLst>
                  <a:gd name="T0" fmla="*/ 7 w 13"/>
                  <a:gd name="T1" fmla="*/ 5 h 9"/>
                  <a:gd name="T2" fmla="*/ 6 w 13"/>
                  <a:gd name="T3" fmla="*/ 2 h 9"/>
                  <a:gd name="T4" fmla="*/ 3 w 13"/>
                  <a:gd name="T5" fmla="*/ 0 h 9"/>
                  <a:gd name="T6" fmla="*/ 1 w 13"/>
                  <a:gd name="T7" fmla="*/ 2 h 9"/>
                  <a:gd name="T8" fmla="*/ 0 w 13"/>
                  <a:gd name="T9" fmla="*/ 5 h 9"/>
                  <a:gd name="T10" fmla="*/ 7 w 13"/>
                  <a:gd name="T11" fmla="*/ 5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
                    <a:moveTo>
                      <a:pt x="13" y="9"/>
                    </a:moveTo>
                    <a:lnTo>
                      <a:pt x="11" y="3"/>
                    </a:lnTo>
                    <a:lnTo>
                      <a:pt x="6" y="0"/>
                    </a:lnTo>
                    <a:lnTo>
                      <a:pt x="1" y="3"/>
                    </a:lnTo>
                    <a:lnTo>
                      <a:pt x="0" y="9"/>
                    </a:lnTo>
                    <a:lnTo>
                      <a:pt x="13"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73" name="Freeform 579"/>
              <p:cNvSpPr>
                <a:spLocks/>
              </p:cNvSpPr>
              <p:nvPr/>
            </p:nvSpPr>
            <p:spPr bwMode="auto">
              <a:xfrm>
                <a:off x="3173" y="2654"/>
                <a:ext cx="7" cy="7"/>
              </a:xfrm>
              <a:custGeom>
                <a:avLst/>
                <a:gdLst>
                  <a:gd name="T0" fmla="*/ 0 w 13"/>
                  <a:gd name="T1" fmla="*/ 4 h 14"/>
                  <a:gd name="T2" fmla="*/ 7 w 13"/>
                  <a:gd name="T3" fmla="*/ 4 h 14"/>
                  <a:gd name="T4" fmla="*/ 7 w 13"/>
                  <a:gd name="T5" fmla="*/ 0 h 14"/>
                  <a:gd name="T6" fmla="*/ 0 w 13"/>
                  <a:gd name="T7" fmla="*/ 0 h 14"/>
                  <a:gd name="T8" fmla="*/ 0 w 13"/>
                  <a:gd name="T9" fmla="*/ 4 h 14"/>
                  <a:gd name="T10" fmla="*/ 7 w 13"/>
                  <a:gd name="T11" fmla="*/ 4 h 14"/>
                  <a:gd name="T12" fmla="*/ 0 w 13"/>
                  <a:gd name="T13" fmla="*/ 4 h 14"/>
                  <a:gd name="T14" fmla="*/ 1 w 13"/>
                  <a:gd name="T15" fmla="*/ 6 h 14"/>
                  <a:gd name="T16" fmla="*/ 3 w 13"/>
                  <a:gd name="T17" fmla="*/ 7 h 14"/>
                  <a:gd name="T18" fmla="*/ 6 w 13"/>
                  <a:gd name="T19" fmla="*/ 6 h 14"/>
                  <a:gd name="T20" fmla="*/ 7 w 13"/>
                  <a:gd name="T21" fmla="*/ 4 h 14"/>
                  <a:gd name="T22" fmla="*/ 0 w 13"/>
                  <a:gd name="T23" fmla="*/ 4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14">
                    <a:moveTo>
                      <a:pt x="0" y="7"/>
                    </a:moveTo>
                    <a:lnTo>
                      <a:pt x="13" y="7"/>
                    </a:lnTo>
                    <a:lnTo>
                      <a:pt x="13" y="0"/>
                    </a:lnTo>
                    <a:lnTo>
                      <a:pt x="0" y="0"/>
                    </a:lnTo>
                    <a:lnTo>
                      <a:pt x="0" y="7"/>
                    </a:lnTo>
                    <a:lnTo>
                      <a:pt x="13" y="7"/>
                    </a:lnTo>
                    <a:lnTo>
                      <a:pt x="0" y="7"/>
                    </a:lnTo>
                    <a:lnTo>
                      <a:pt x="1" y="12"/>
                    </a:lnTo>
                    <a:lnTo>
                      <a:pt x="6" y="14"/>
                    </a:lnTo>
                    <a:lnTo>
                      <a:pt x="11" y="12"/>
                    </a:lnTo>
                    <a:lnTo>
                      <a:pt x="13" y="7"/>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74" name="Freeform 580"/>
              <p:cNvSpPr>
                <a:spLocks/>
              </p:cNvSpPr>
              <p:nvPr/>
            </p:nvSpPr>
            <p:spPr bwMode="auto">
              <a:xfrm>
                <a:off x="3173" y="2647"/>
                <a:ext cx="7" cy="11"/>
              </a:xfrm>
              <a:custGeom>
                <a:avLst/>
                <a:gdLst>
                  <a:gd name="T0" fmla="*/ 0 w 13"/>
                  <a:gd name="T1" fmla="*/ 5 h 22"/>
                  <a:gd name="T2" fmla="*/ 0 w 13"/>
                  <a:gd name="T3" fmla="*/ 5 h 22"/>
                  <a:gd name="T4" fmla="*/ 0 w 13"/>
                  <a:gd name="T5" fmla="*/ 11 h 22"/>
                  <a:gd name="T6" fmla="*/ 7 w 13"/>
                  <a:gd name="T7" fmla="*/ 11 h 22"/>
                  <a:gd name="T8" fmla="*/ 7 w 13"/>
                  <a:gd name="T9" fmla="*/ 5 h 22"/>
                  <a:gd name="T10" fmla="*/ 7 w 13"/>
                  <a:gd name="T11" fmla="*/ 5 h 22"/>
                  <a:gd name="T12" fmla="*/ 7 w 13"/>
                  <a:gd name="T13" fmla="*/ 5 h 22"/>
                  <a:gd name="T14" fmla="*/ 6 w 13"/>
                  <a:gd name="T15" fmla="*/ 2 h 22"/>
                  <a:gd name="T16" fmla="*/ 3 w 13"/>
                  <a:gd name="T17" fmla="*/ 0 h 22"/>
                  <a:gd name="T18" fmla="*/ 1 w 13"/>
                  <a:gd name="T19" fmla="*/ 2 h 22"/>
                  <a:gd name="T20" fmla="*/ 0 w 13"/>
                  <a:gd name="T21" fmla="*/ 5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2">
                    <a:moveTo>
                      <a:pt x="0" y="9"/>
                    </a:moveTo>
                    <a:lnTo>
                      <a:pt x="0" y="9"/>
                    </a:lnTo>
                    <a:lnTo>
                      <a:pt x="0" y="22"/>
                    </a:lnTo>
                    <a:lnTo>
                      <a:pt x="13" y="22"/>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75" name="Freeform 581"/>
              <p:cNvSpPr>
                <a:spLocks/>
              </p:cNvSpPr>
              <p:nvPr/>
            </p:nvSpPr>
            <p:spPr bwMode="auto">
              <a:xfrm>
                <a:off x="3173" y="2640"/>
                <a:ext cx="7" cy="11"/>
              </a:xfrm>
              <a:custGeom>
                <a:avLst/>
                <a:gdLst>
                  <a:gd name="T0" fmla="*/ 0 w 13"/>
                  <a:gd name="T1" fmla="*/ 5 h 21"/>
                  <a:gd name="T2" fmla="*/ 0 w 13"/>
                  <a:gd name="T3" fmla="*/ 5 h 21"/>
                  <a:gd name="T4" fmla="*/ 0 w 13"/>
                  <a:gd name="T5" fmla="*/ 11 h 21"/>
                  <a:gd name="T6" fmla="*/ 7 w 13"/>
                  <a:gd name="T7" fmla="*/ 11 h 21"/>
                  <a:gd name="T8" fmla="*/ 7 w 13"/>
                  <a:gd name="T9" fmla="*/ 5 h 21"/>
                  <a:gd name="T10" fmla="*/ 7 w 13"/>
                  <a:gd name="T11" fmla="*/ 5 h 21"/>
                  <a:gd name="T12" fmla="*/ 7 w 13"/>
                  <a:gd name="T13" fmla="*/ 5 h 21"/>
                  <a:gd name="T14" fmla="*/ 6 w 13"/>
                  <a:gd name="T15" fmla="*/ 2 h 21"/>
                  <a:gd name="T16" fmla="*/ 3 w 13"/>
                  <a:gd name="T17" fmla="*/ 0 h 21"/>
                  <a:gd name="T18" fmla="*/ 1 w 13"/>
                  <a:gd name="T19" fmla="*/ 2 h 21"/>
                  <a:gd name="T20" fmla="*/ 0 w 13"/>
                  <a:gd name="T21" fmla="*/ 5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1">
                    <a:moveTo>
                      <a:pt x="0" y="9"/>
                    </a:moveTo>
                    <a:lnTo>
                      <a:pt x="0" y="9"/>
                    </a:lnTo>
                    <a:lnTo>
                      <a:pt x="0" y="21"/>
                    </a:lnTo>
                    <a:lnTo>
                      <a:pt x="13" y="21"/>
                    </a:lnTo>
                    <a:lnTo>
                      <a:pt x="13" y="9"/>
                    </a:lnTo>
                    <a:lnTo>
                      <a:pt x="11" y="3"/>
                    </a:lnTo>
                    <a:lnTo>
                      <a:pt x="6" y="0"/>
                    </a:lnTo>
                    <a:lnTo>
                      <a:pt x="1"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76" name="Freeform 582"/>
              <p:cNvSpPr>
                <a:spLocks/>
              </p:cNvSpPr>
              <p:nvPr/>
            </p:nvSpPr>
            <p:spPr bwMode="auto">
              <a:xfrm>
                <a:off x="3173" y="2634"/>
                <a:ext cx="7" cy="11"/>
              </a:xfrm>
              <a:custGeom>
                <a:avLst/>
                <a:gdLst>
                  <a:gd name="T0" fmla="*/ 0 w 13"/>
                  <a:gd name="T1" fmla="*/ 6 h 22"/>
                  <a:gd name="T2" fmla="*/ 0 w 13"/>
                  <a:gd name="T3" fmla="*/ 5 h 22"/>
                  <a:gd name="T4" fmla="*/ 0 w 13"/>
                  <a:gd name="T5" fmla="*/ 11 h 22"/>
                  <a:gd name="T6" fmla="*/ 7 w 13"/>
                  <a:gd name="T7" fmla="*/ 11 h 22"/>
                  <a:gd name="T8" fmla="*/ 7 w 13"/>
                  <a:gd name="T9" fmla="*/ 5 h 22"/>
                  <a:gd name="T10" fmla="*/ 7 w 13"/>
                  <a:gd name="T11" fmla="*/ 4 h 22"/>
                  <a:gd name="T12" fmla="*/ 7 w 13"/>
                  <a:gd name="T13" fmla="*/ 5 h 22"/>
                  <a:gd name="T14" fmla="*/ 6 w 13"/>
                  <a:gd name="T15" fmla="*/ 2 h 22"/>
                  <a:gd name="T16" fmla="*/ 3 w 13"/>
                  <a:gd name="T17" fmla="*/ 0 h 22"/>
                  <a:gd name="T18" fmla="*/ 1 w 13"/>
                  <a:gd name="T19" fmla="*/ 2 h 22"/>
                  <a:gd name="T20" fmla="*/ 0 w 13"/>
                  <a:gd name="T21" fmla="*/ 5 h 22"/>
                  <a:gd name="T22" fmla="*/ 0 w 13"/>
                  <a:gd name="T23" fmla="*/ 6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22">
                    <a:moveTo>
                      <a:pt x="0" y="11"/>
                    </a:moveTo>
                    <a:lnTo>
                      <a:pt x="0" y="9"/>
                    </a:lnTo>
                    <a:lnTo>
                      <a:pt x="0" y="22"/>
                    </a:lnTo>
                    <a:lnTo>
                      <a:pt x="13" y="22"/>
                    </a:lnTo>
                    <a:lnTo>
                      <a:pt x="13" y="9"/>
                    </a:lnTo>
                    <a:lnTo>
                      <a:pt x="13" y="7"/>
                    </a:lnTo>
                    <a:lnTo>
                      <a:pt x="13" y="9"/>
                    </a:lnTo>
                    <a:lnTo>
                      <a:pt x="11" y="4"/>
                    </a:lnTo>
                    <a:lnTo>
                      <a:pt x="6" y="0"/>
                    </a:lnTo>
                    <a:lnTo>
                      <a:pt x="1" y="4"/>
                    </a:lnTo>
                    <a:lnTo>
                      <a:pt x="0" y="9"/>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77" name="Freeform 583"/>
              <p:cNvSpPr>
                <a:spLocks/>
              </p:cNvSpPr>
              <p:nvPr/>
            </p:nvSpPr>
            <p:spPr bwMode="auto">
              <a:xfrm>
                <a:off x="3173" y="2628"/>
                <a:ext cx="7" cy="11"/>
              </a:xfrm>
              <a:custGeom>
                <a:avLst/>
                <a:gdLst>
                  <a:gd name="T0" fmla="*/ 0 w 15"/>
                  <a:gd name="T1" fmla="*/ 4 h 24"/>
                  <a:gd name="T2" fmla="*/ 0 w 15"/>
                  <a:gd name="T3" fmla="*/ 5 h 24"/>
                  <a:gd name="T4" fmla="*/ 1 w 15"/>
                  <a:gd name="T5" fmla="*/ 11 h 24"/>
                  <a:gd name="T6" fmla="*/ 7 w 15"/>
                  <a:gd name="T7" fmla="*/ 9 h 24"/>
                  <a:gd name="T8" fmla="*/ 6 w 15"/>
                  <a:gd name="T9" fmla="*/ 4 h 24"/>
                  <a:gd name="T10" fmla="*/ 6 w 15"/>
                  <a:gd name="T11" fmla="*/ 4 h 24"/>
                  <a:gd name="T12" fmla="*/ 6 w 15"/>
                  <a:gd name="T13" fmla="*/ 4 h 24"/>
                  <a:gd name="T14" fmla="*/ 5 w 15"/>
                  <a:gd name="T15" fmla="*/ 1 h 24"/>
                  <a:gd name="T16" fmla="*/ 2 w 15"/>
                  <a:gd name="T17" fmla="*/ 0 h 24"/>
                  <a:gd name="T18" fmla="*/ 1 w 15"/>
                  <a:gd name="T19" fmla="*/ 2 h 24"/>
                  <a:gd name="T20" fmla="*/ 0 w 15"/>
                  <a:gd name="T21" fmla="*/ 5 h 24"/>
                  <a:gd name="T22" fmla="*/ 0 w 15"/>
                  <a:gd name="T23" fmla="*/ 4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4">
                    <a:moveTo>
                      <a:pt x="0" y="9"/>
                    </a:moveTo>
                    <a:lnTo>
                      <a:pt x="0" y="11"/>
                    </a:lnTo>
                    <a:lnTo>
                      <a:pt x="2" y="24"/>
                    </a:lnTo>
                    <a:lnTo>
                      <a:pt x="15" y="20"/>
                    </a:lnTo>
                    <a:lnTo>
                      <a:pt x="13" y="8"/>
                    </a:lnTo>
                    <a:lnTo>
                      <a:pt x="13" y="9"/>
                    </a:lnTo>
                    <a:lnTo>
                      <a:pt x="13" y="8"/>
                    </a:lnTo>
                    <a:lnTo>
                      <a:pt x="10" y="2"/>
                    </a:lnTo>
                    <a:lnTo>
                      <a:pt x="5" y="0"/>
                    </a:lnTo>
                    <a:lnTo>
                      <a:pt x="2" y="4"/>
                    </a:lnTo>
                    <a:lnTo>
                      <a:pt x="0" y="11"/>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78" name="Freeform 584"/>
              <p:cNvSpPr>
                <a:spLocks/>
              </p:cNvSpPr>
              <p:nvPr/>
            </p:nvSpPr>
            <p:spPr bwMode="auto">
              <a:xfrm>
                <a:off x="3173" y="2621"/>
                <a:ext cx="6" cy="11"/>
              </a:xfrm>
              <a:custGeom>
                <a:avLst/>
                <a:gdLst>
                  <a:gd name="T0" fmla="*/ 0 w 13"/>
                  <a:gd name="T1" fmla="*/ 5 h 21"/>
                  <a:gd name="T2" fmla="*/ 0 w 13"/>
                  <a:gd name="T3" fmla="*/ 5 h 21"/>
                  <a:gd name="T4" fmla="*/ 0 w 13"/>
                  <a:gd name="T5" fmla="*/ 11 h 21"/>
                  <a:gd name="T6" fmla="*/ 6 w 13"/>
                  <a:gd name="T7" fmla="*/ 11 h 21"/>
                  <a:gd name="T8" fmla="*/ 6 w 13"/>
                  <a:gd name="T9" fmla="*/ 5 h 21"/>
                  <a:gd name="T10" fmla="*/ 6 w 13"/>
                  <a:gd name="T11" fmla="*/ 5 h 21"/>
                  <a:gd name="T12" fmla="*/ 6 w 13"/>
                  <a:gd name="T13" fmla="*/ 5 h 21"/>
                  <a:gd name="T14" fmla="*/ 6 w 13"/>
                  <a:gd name="T15" fmla="*/ 2 h 21"/>
                  <a:gd name="T16" fmla="*/ 3 w 13"/>
                  <a:gd name="T17" fmla="*/ 0 h 21"/>
                  <a:gd name="T18" fmla="*/ 1 w 13"/>
                  <a:gd name="T19" fmla="*/ 2 h 21"/>
                  <a:gd name="T20" fmla="*/ 0 w 13"/>
                  <a:gd name="T21" fmla="*/ 5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1">
                    <a:moveTo>
                      <a:pt x="0" y="9"/>
                    </a:moveTo>
                    <a:lnTo>
                      <a:pt x="0" y="9"/>
                    </a:lnTo>
                    <a:lnTo>
                      <a:pt x="0" y="21"/>
                    </a:lnTo>
                    <a:lnTo>
                      <a:pt x="13" y="21"/>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79" name="Freeform 585"/>
              <p:cNvSpPr>
                <a:spLocks/>
              </p:cNvSpPr>
              <p:nvPr/>
            </p:nvSpPr>
            <p:spPr bwMode="auto">
              <a:xfrm>
                <a:off x="3173" y="2614"/>
                <a:ext cx="6" cy="12"/>
              </a:xfrm>
              <a:custGeom>
                <a:avLst/>
                <a:gdLst>
                  <a:gd name="T0" fmla="*/ 0 w 13"/>
                  <a:gd name="T1" fmla="*/ 5 h 24"/>
                  <a:gd name="T2" fmla="*/ 0 w 13"/>
                  <a:gd name="T3" fmla="*/ 5 h 24"/>
                  <a:gd name="T4" fmla="*/ 0 w 13"/>
                  <a:gd name="T5" fmla="*/ 12 h 24"/>
                  <a:gd name="T6" fmla="*/ 6 w 13"/>
                  <a:gd name="T7" fmla="*/ 12 h 24"/>
                  <a:gd name="T8" fmla="*/ 6 w 13"/>
                  <a:gd name="T9" fmla="*/ 5 h 24"/>
                  <a:gd name="T10" fmla="*/ 6 w 13"/>
                  <a:gd name="T11" fmla="*/ 5 h 24"/>
                  <a:gd name="T12" fmla="*/ 6 w 13"/>
                  <a:gd name="T13" fmla="*/ 5 h 24"/>
                  <a:gd name="T14" fmla="*/ 6 w 13"/>
                  <a:gd name="T15" fmla="*/ 2 h 24"/>
                  <a:gd name="T16" fmla="*/ 3 w 13"/>
                  <a:gd name="T17" fmla="*/ 0 h 24"/>
                  <a:gd name="T18" fmla="*/ 1 w 13"/>
                  <a:gd name="T19" fmla="*/ 2 h 24"/>
                  <a:gd name="T20" fmla="*/ 0 w 13"/>
                  <a:gd name="T21" fmla="*/ 5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4">
                    <a:moveTo>
                      <a:pt x="0" y="9"/>
                    </a:moveTo>
                    <a:lnTo>
                      <a:pt x="0" y="9"/>
                    </a:lnTo>
                    <a:lnTo>
                      <a:pt x="0" y="24"/>
                    </a:lnTo>
                    <a:lnTo>
                      <a:pt x="13" y="24"/>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80" name="Freeform 586"/>
              <p:cNvSpPr>
                <a:spLocks/>
              </p:cNvSpPr>
              <p:nvPr/>
            </p:nvSpPr>
            <p:spPr bwMode="auto">
              <a:xfrm>
                <a:off x="3173" y="2608"/>
                <a:ext cx="6" cy="11"/>
              </a:xfrm>
              <a:custGeom>
                <a:avLst/>
                <a:gdLst>
                  <a:gd name="T0" fmla="*/ 0 w 13"/>
                  <a:gd name="T1" fmla="*/ 5 h 21"/>
                  <a:gd name="T2" fmla="*/ 0 w 13"/>
                  <a:gd name="T3" fmla="*/ 5 h 21"/>
                  <a:gd name="T4" fmla="*/ 0 w 13"/>
                  <a:gd name="T5" fmla="*/ 11 h 21"/>
                  <a:gd name="T6" fmla="*/ 6 w 13"/>
                  <a:gd name="T7" fmla="*/ 11 h 21"/>
                  <a:gd name="T8" fmla="*/ 6 w 13"/>
                  <a:gd name="T9" fmla="*/ 5 h 21"/>
                  <a:gd name="T10" fmla="*/ 6 w 13"/>
                  <a:gd name="T11" fmla="*/ 5 h 21"/>
                  <a:gd name="T12" fmla="*/ 6 w 13"/>
                  <a:gd name="T13" fmla="*/ 5 h 21"/>
                  <a:gd name="T14" fmla="*/ 6 w 13"/>
                  <a:gd name="T15" fmla="*/ 2 h 21"/>
                  <a:gd name="T16" fmla="*/ 3 w 13"/>
                  <a:gd name="T17" fmla="*/ 0 h 21"/>
                  <a:gd name="T18" fmla="*/ 1 w 13"/>
                  <a:gd name="T19" fmla="*/ 2 h 21"/>
                  <a:gd name="T20" fmla="*/ 0 w 13"/>
                  <a:gd name="T21" fmla="*/ 5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1">
                    <a:moveTo>
                      <a:pt x="0" y="9"/>
                    </a:moveTo>
                    <a:lnTo>
                      <a:pt x="0" y="9"/>
                    </a:lnTo>
                    <a:lnTo>
                      <a:pt x="0" y="21"/>
                    </a:lnTo>
                    <a:lnTo>
                      <a:pt x="13" y="21"/>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81" name="Freeform 587"/>
              <p:cNvSpPr>
                <a:spLocks/>
              </p:cNvSpPr>
              <p:nvPr/>
            </p:nvSpPr>
            <p:spPr bwMode="auto">
              <a:xfrm>
                <a:off x="3173" y="2601"/>
                <a:ext cx="6" cy="11"/>
              </a:xfrm>
              <a:custGeom>
                <a:avLst/>
                <a:gdLst>
                  <a:gd name="T0" fmla="*/ 0 w 13"/>
                  <a:gd name="T1" fmla="*/ 5 h 22"/>
                  <a:gd name="T2" fmla="*/ 0 w 13"/>
                  <a:gd name="T3" fmla="*/ 5 h 22"/>
                  <a:gd name="T4" fmla="*/ 0 w 13"/>
                  <a:gd name="T5" fmla="*/ 11 h 22"/>
                  <a:gd name="T6" fmla="*/ 6 w 13"/>
                  <a:gd name="T7" fmla="*/ 11 h 22"/>
                  <a:gd name="T8" fmla="*/ 6 w 13"/>
                  <a:gd name="T9" fmla="*/ 5 h 22"/>
                  <a:gd name="T10" fmla="*/ 6 w 13"/>
                  <a:gd name="T11" fmla="*/ 5 h 22"/>
                  <a:gd name="T12" fmla="*/ 6 w 13"/>
                  <a:gd name="T13" fmla="*/ 5 h 22"/>
                  <a:gd name="T14" fmla="*/ 6 w 13"/>
                  <a:gd name="T15" fmla="*/ 2 h 22"/>
                  <a:gd name="T16" fmla="*/ 3 w 13"/>
                  <a:gd name="T17" fmla="*/ 0 h 22"/>
                  <a:gd name="T18" fmla="*/ 1 w 13"/>
                  <a:gd name="T19" fmla="*/ 2 h 22"/>
                  <a:gd name="T20" fmla="*/ 0 w 13"/>
                  <a:gd name="T21" fmla="*/ 5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2">
                    <a:moveTo>
                      <a:pt x="0" y="9"/>
                    </a:moveTo>
                    <a:lnTo>
                      <a:pt x="0" y="9"/>
                    </a:lnTo>
                    <a:lnTo>
                      <a:pt x="0" y="22"/>
                    </a:lnTo>
                    <a:lnTo>
                      <a:pt x="13" y="22"/>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82" name="Freeform 588"/>
              <p:cNvSpPr>
                <a:spLocks/>
              </p:cNvSpPr>
              <p:nvPr/>
            </p:nvSpPr>
            <p:spPr bwMode="auto">
              <a:xfrm>
                <a:off x="3173" y="2595"/>
                <a:ext cx="6" cy="11"/>
              </a:xfrm>
              <a:custGeom>
                <a:avLst/>
                <a:gdLst>
                  <a:gd name="T0" fmla="*/ 0 w 13"/>
                  <a:gd name="T1" fmla="*/ 5 h 22"/>
                  <a:gd name="T2" fmla="*/ 0 w 13"/>
                  <a:gd name="T3" fmla="*/ 5 h 22"/>
                  <a:gd name="T4" fmla="*/ 0 w 13"/>
                  <a:gd name="T5" fmla="*/ 11 h 22"/>
                  <a:gd name="T6" fmla="*/ 6 w 13"/>
                  <a:gd name="T7" fmla="*/ 11 h 22"/>
                  <a:gd name="T8" fmla="*/ 6 w 13"/>
                  <a:gd name="T9" fmla="*/ 5 h 22"/>
                  <a:gd name="T10" fmla="*/ 6 w 13"/>
                  <a:gd name="T11" fmla="*/ 5 h 22"/>
                  <a:gd name="T12" fmla="*/ 6 w 13"/>
                  <a:gd name="T13" fmla="*/ 5 h 22"/>
                  <a:gd name="T14" fmla="*/ 6 w 13"/>
                  <a:gd name="T15" fmla="*/ 2 h 22"/>
                  <a:gd name="T16" fmla="*/ 3 w 13"/>
                  <a:gd name="T17" fmla="*/ 0 h 22"/>
                  <a:gd name="T18" fmla="*/ 1 w 13"/>
                  <a:gd name="T19" fmla="*/ 2 h 22"/>
                  <a:gd name="T20" fmla="*/ 0 w 13"/>
                  <a:gd name="T21" fmla="*/ 5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2">
                    <a:moveTo>
                      <a:pt x="0" y="9"/>
                    </a:moveTo>
                    <a:lnTo>
                      <a:pt x="0" y="9"/>
                    </a:lnTo>
                    <a:lnTo>
                      <a:pt x="0" y="22"/>
                    </a:lnTo>
                    <a:lnTo>
                      <a:pt x="13" y="22"/>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83" name="Freeform 589"/>
              <p:cNvSpPr>
                <a:spLocks/>
              </p:cNvSpPr>
              <p:nvPr/>
            </p:nvSpPr>
            <p:spPr bwMode="auto">
              <a:xfrm>
                <a:off x="3173" y="2589"/>
                <a:ext cx="6" cy="11"/>
              </a:xfrm>
              <a:custGeom>
                <a:avLst/>
                <a:gdLst>
                  <a:gd name="T0" fmla="*/ 0 w 13"/>
                  <a:gd name="T1" fmla="*/ 5 h 21"/>
                  <a:gd name="T2" fmla="*/ 0 w 13"/>
                  <a:gd name="T3" fmla="*/ 5 h 21"/>
                  <a:gd name="T4" fmla="*/ 0 w 13"/>
                  <a:gd name="T5" fmla="*/ 11 h 21"/>
                  <a:gd name="T6" fmla="*/ 6 w 13"/>
                  <a:gd name="T7" fmla="*/ 11 h 21"/>
                  <a:gd name="T8" fmla="*/ 6 w 13"/>
                  <a:gd name="T9" fmla="*/ 5 h 21"/>
                  <a:gd name="T10" fmla="*/ 6 w 13"/>
                  <a:gd name="T11" fmla="*/ 5 h 21"/>
                  <a:gd name="T12" fmla="*/ 6 w 13"/>
                  <a:gd name="T13" fmla="*/ 5 h 21"/>
                  <a:gd name="T14" fmla="*/ 6 w 13"/>
                  <a:gd name="T15" fmla="*/ 2 h 21"/>
                  <a:gd name="T16" fmla="*/ 3 w 13"/>
                  <a:gd name="T17" fmla="*/ 0 h 21"/>
                  <a:gd name="T18" fmla="*/ 1 w 13"/>
                  <a:gd name="T19" fmla="*/ 2 h 21"/>
                  <a:gd name="T20" fmla="*/ 0 w 13"/>
                  <a:gd name="T21" fmla="*/ 5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1">
                    <a:moveTo>
                      <a:pt x="0" y="9"/>
                    </a:moveTo>
                    <a:lnTo>
                      <a:pt x="0" y="9"/>
                    </a:lnTo>
                    <a:lnTo>
                      <a:pt x="0" y="21"/>
                    </a:lnTo>
                    <a:lnTo>
                      <a:pt x="13" y="21"/>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84" name="Freeform 590"/>
              <p:cNvSpPr>
                <a:spLocks/>
              </p:cNvSpPr>
              <p:nvPr/>
            </p:nvSpPr>
            <p:spPr bwMode="auto">
              <a:xfrm>
                <a:off x="3173" y="2582"/>
                <a:ext cx="6" cy="11"/>
              </a:xfrm>
              <a:custGeom>
                <a:avLst/>
                <a:gdLst>
                  <a:gd name="T0" fmla="*/ 0 w 13"/>
                  <a:gd name="T1" fmla="*/ 5 h 22"/>
                  <a:gd name="T2" fmla="*/ 0 w 13"/>
                  <a:gd name="T3" fmla="*/ 5 h 22"/>
                  <a:gd name="T4" fmla="*/ 0 w 13"/>
                  <a:gd name="T5" fmla="*/ 11 h 22"/>
                  <a:gd name="T6" fmla="*/ 6 w 13"/>
                  <a:gd name="T7" fmla="*/ 11 h 22"/>
                  <a:gd name="T8" fmla="*/ 6 w 13"/>
                  <a:gd name="T9" fmla="*/ 5 h 22"/>
                  <a:gd name="T10" fmla="*/ 6 w 13"/>
                  <a:gd name="T11" fmla="*/ 5 h 22"/>
                  <a:gd name="T12" fmla="*/ 6 w 13"/>
                  <a:gd name="T13" fmla="*/ 5 h 22"/>
                  <a:gd name="T14" fmla="*/ 6 w 13"/>
                  <a:gd name="T15" fmla="*/ 2 h 22"/>
                  <a:gd name="T16" fmla="*/ 3 w 13"/>
                  <a:gd name="T17" fmla="*/ 0 h 22"/>
                  <a:gd name="T18" fmla="*/ 1 w 13"/>
                  <a:gd name="T19" fmla="*/ 2 h 22"/>
                  <a:gd name="T20" fmla="*/ 0 w 13"/>
                  <a:gd name="T21" fmla="*/ 5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2">
                    <a:moveTo>
                      <a:pt x="0" y="9"/>
                    </a:moveTo>
                    <a:lnTo>
                      <a:pt x="0" y="9"/>
                    </a:lnTo>
                    <a:lnTo>
                      <a:pt x="0" y="22"/>
                    </a:lnTo>
                    <a:lnTo>
                      <a:pt x="13" y="22"/>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85" name="Freeform 591"/>
              <p:cNvSpPr>
                <a:spLocks/>
              </p:cNvSpPr>
              <p:nvPr/>
            </p:nvSpPr>
            <p:spPr bwMode="auto">
              <a:xfrm>
                <a:off x="3173" y="2576"/>
                <a:ext cx="6" cy="11"/>
              </a:xfrm>
              <a:custGeom>
                <a:avLst/>
                <a:gdLst>
                  <a:gd name="T0" fmla="*/ 0 w 13"/>
                  <a:gd name="T1" fmla="*/ 5 h 22"/>
                  <a:gd name="T2" fmla="*/ 0 w 13"/>
                  <a:gd name="T3" fmla="*/ 5 h 22"/>
                  <a:gd name="T4" fmla="*/ 0 w 13"/>
                  <a:gd name="T5" fmla="*/ 11 h 22"/>
                  <a:gd name="T6" fmla="*/ 6 w 13"/>
                  <a:gd name="T7" fmla="*/ 11 h 22"/>
                  <a:gd name="T8" fmla="*/ 6 w 13"/>
                  <a:gd name="T9" fmla="*/ 5 h 22"/>
                  <a:gd name="T10" fmla="*/ 6 w 13"/>
                  <a:gd name="T11" fmla="*/ 5 h 22"/>
                  <a:gd name="T12" fmla="*/ 6 w 13"/>
                  <a:gd name="T13" fmla="*/ 5 h 22"/>
                  <a:gd name="T14" fmla="*/ 6 w 13"/>
                  <a:gd name="T15" fmla="*/ 2 h 22"/>
                  <a:gd name="T16" fmla="*/ 3 w 13"/>
                  <a:gd name="T17" fmla="*/ 0 h 22"/>
                  <a:gd name="T18" fmla="*/ 1 w 13"/>
                  <a:gd name="T19" fmla="*/ 2 h 22"/>
                  <a:gd name="T20" fmla="*/ 0 w 13"/>
                  <a:gd name="T21" fmla="*/ 5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2">
                    <a:moveTo>
                      <a:pt x="0" y="9"/>
                    </a:moveTo>
                    <a:lnTo>
                      <a:pt x="0" y="9"/>
                    </a:lnTo>
                    <a:lnTo>
                      <a:pt x="0" y="22"/>
                    </a:lnTo>
                    <a:lnTo>
                      <a:pt x="13" y="22"/>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86" name="Freeform 592"/>
              <p:cNvSpPr>
                <a:spLocks/>
              </p:cNvSpPr>
              <p:nvPr/>
            </p:nvSpPr>
            <p:spPr bwMode="auto">
              <a:xfrm>
                <a:off x="3173" y="2570"/>
                <a:ext cx="6" cy="11"/>
              </a:xfrm>
              <a:custGeom>
                <a:avLst/>
                <a:gdLst>
                  <a:gd name="T0" fmla="*/ 0 w 13"/>
                  <a:gd name="T1" fmla="*/ 5 h 21"/>
                  <a:gd name="T2" fmla="*/ 0 w 13"/>
                  <a:gd name="T3" fmla="*/ 5 h 21"/>
                  <a:gd name="T4" fmla="*/ 0 w 13"/>
                  <a:gd name="T5" fmla="*/ 11 h 21"/>
                  <a:gd name="T6" fmla="*/ 6 w 13"/>
                  <a:gd name="T7" fmla="*/ 11 h 21"/>
                  <a:gd name="T8" fmla="*/ 6 w 13"/>
                  <a:gd name="T9" fmla="*/ 5 h 21"/>
                  <a:gd name="T10" fmla="*/ 6 w 13"/>
                  <a:gd name="T11" fmla="*/ 5 h 21"/>
                  <a:gd name="T12" fmla="*/ 6 w 13"/>
                  <a:gd name="T13" fmla="*/ 5 h 21"/>
                  <a:gd name="T14" fmla="*/ 6 w 13"/>
                  <a:gd name="T15" fmla="*/ 2 h 21"/>
                  <a:gd name="T16" fmla="*/ 3 w 13"/>
                  <a:gd name="T17" fmla="*/ 0 h 21"/>
                  <a:gd name="T18" fmla="*/ 1 w 13"/>
                  <a:gd name="T19" fmla="*/ 2 h 21"/>
                  <a:gd name="T20" fmla="*/ 0 w 13"/>
                  <a:gd name="T21" fmla="*/ 5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1">
                    <a:moveTo>
                      <a:pt x="0" y="9"/>
                    </a:moveTo>
                    <a:lnTo>
                      <a:pt x="0" y="9"/>
                    </a:lnTo>
                    <a:lnTo>
                      <a:pt x="0" y="21"/>
                    </a:lnTo>
                    <a:lnTo>
                      <a:pt x="13" y="21"/>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87" name="Freeform 593"/>
              <p:cNvSpPr>
                <a:spLocks/>
              </p:cNvSpPr>
              <p:nvPr/>
            </p:nvSpPr>
            <p:spPr bwMode="auto">
              <a:xfrm>
                <a:off x="3173" y="2563"/>
                <a:ext cx="6" cy="11"/>
              </a:xfrm>
              <a:custGeom>
                <a:avLst/>
                <a:gdLst>
                  <a:gd name="T0" fmla="*/ 0 w 13"/>
                  <a:gd name="T1" fmla="*/ 4 h 24"/>
                  <a:gd name="T2" fmla="*/ 0 w 13"/>
                  <a:gd name="T3" fmla="*/ 4 h 24"/>
                  <a:gd name="T4" fmla="*/ 0 w 13"/>
                  <a:gd name="T5" fmla="*/ 11 h 24"/>
                  <a:gd name="T6" fmla="*/ 6 w 13"/>
                  <a:gd name="T7" fmla="*/ 11 h 24"/>
                  <a:gd name="T8" fmla="*/ 6 w 13"/>
                  <a:gd name="T9" fmla="*/ 4 h 24"/>
                  <a:gd name="T10" fmla="*/ 6 w 13"/>
                  <a:gd name="T11" fmla="*/ 4 h 24"/>
                  <a:gd name="T12" fmla="*/ 6 w 13"/>
                  <a:gd name="T13" fmla="*/ 4 h 24"/>
                  <a:gd name="T14" fmla="*/ 6 w 13"/>
                  <a:gd name="T15" fmla="*/ 2 h 24"/>
                  <a:gd name="T16" fmla="*/ 3 w 13"/>
                  <a:gd name="T17" fmla="*/ 0 h 24"/>
                  <a:gd name="T18" fmla="*/ 1 w 13"/>
                  <a:gd name="T19" fmla="*/ 2 h 24"/>
                  <a:gd name="T20" fmla="*/ 0 w 13"/>
                  <a:gd name="T21" fmla="*/ 4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4">
                    <a:moveTo>
                      <a:pt x="0" y="9"/>
                    </a:moveTo>
                    <a:lnTo>
                      <a:pt x="0" y="9"/>
                    </a:lnTo>
                    <a:lnTo>
                      <a:pt x="0" y="24"/>
                    </a:lnTo>
                    <a:lnTo>
                      <a:pt x="13" y="24"/>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88" name="Freeform 594"/>
              <p:cNvSpPr>
                <a:spLocks/>
              </p:cNvSpPr>
              <p:nvPr/>
            </p:nvSpPr>
            <p:spPr bwMode="auto">
              <a:xfrm>
                <a:off x="3173" y="2556"/>
                <a:ext cx="6" cy="11"/>
              </a:xfrm>
              <a:custGeom>
                <a:avLst/>
                <a:gdLst>
                  <a:gd name="T0" fmla="*/ 0 w 13"/>
                  <a:gd name="T1" fmla="*/ 5 h 22"/>
                  <a:gd name="T2" fmla="*/ 0 w 13"/>
                  <a:gd name="T3" fmla="*/ 5 h 22"/>
                  <a:gd name="T4" fmla="*/ 0 w 13"/>
                  <a:gd name="T5" fmla="*/ 11 h 22"/>
                  <a:gd name="T6" fmla="*/ 6 w 13"/>
                  <a:gd name="T7" fmla="*/ 11 h 22"/>
                  <a:gd name="T8" fmla="*/ 6 w 13"/>
                  <a:gd name="T9" fmla="*/ 5 h 22"/>
                  <a:gd name="T10" fmla="*/ 6 w 13"/>
                  <a:gd name="T11" fmla="*/ 5 h 22"/>
                  <a:gd name="T12" fmla="*/ 6 w 13"/>
                  <a:gd name="T13" fmla="*/ 5 h 22"/>
                  <a:gd name="T14" fmla="*/ 6 w 13"/>
                  <a:gd name="T15" fmla="*/ 2 h 22"/>
                  <a:gd name="T16" fmla="*/ 3 w 13"/>
                  <a:gd name="T17" fmla="*/ 0 h 22"/>
                  <a:gd name="T18" fmla="*/ 1 w 13"/>
                  <a:gd name="T19" fmla="*/ 2 h 22"/>
                  <a:gd name="T20" fmla="*/ 0 w 13"/>
                  <a:gd name="T21" fmla="*/ 5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2">
                    <a:moveTo>
                      <a:pt x="0" y="9"/>
                    </a:moveTo>
                    <a:lnTo>
                      <a:pt x="0" y="9"/>
                    </a:lnTo>
                    <a:lnTo>
                      <a:pt x="0" y="22"/>
                    </a:lnTo>
                    <a:lnTo>
                      <a:pt x="13" y="22"/>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89" name="Freeform 595"/>
              <p:cNvSpPr>
                <a:spLocks/>
              </p:cNvSpPr>
              <p:nvPr/>
            </p:nvSpPr>
            <p:spPr bwMode="auto">
              <a:xfrm>
                <a:off x="3173" y="2550"/>
                <a:ext cx="6" cy="11"/>
              </a:xfrm>
              <a:custGeom>
                <a:avLst/>
                <a:gdLst>
                  <a:gd name="T0" fmla="*/ 0 w 13"/>
                  <a:gd name="T1" fmla="*/ 5 h 21"/>
                  <a:gd name="T2" fmla="*/ 0 w 13"/>
                  <a:gd name="T3" fmla="*/ 5 h 21"/>
                  <a:gd name="T4" fmla="*/ 0 w 13"/>
                  <a:gd name="T5" fmla="*/ 11 h 21"/>
                  <a:gd name="T6" fmla="*/ 6 w 13"/>
                  <a:gd name="T7" fmla="*/ 11 h 21"/>
                  <a:gd name="T8" fmla="*/ 6 w 13"/>
                  <a:gd name="T9" fmla="*/ 5 h 21"/>
                  <a:gd name="T10" fmla="*/ 6 w 13"/>
                  <a:gd name="T11" fmla="*/ 5 h 21"/>
                  <a:gd name="T12" fmla="*/ 6 w 13"/>
                  <a:gd name="T13" fmla="*/ 5 h 21"/>
                  <a:gd name="T14" fmla="*/ 6 w 13"/>
                  <a:gd name="T15" fmla="*/ 2 h 21"/>
                  <a:gd name="T16" fmla="*/ 3 w 13"/>
                  <a:gd name="T17" fmla="*/ 0 h 21"/>
                  <a:gd name="T18" fmla="*/ 1 w 13"/>
                  <a:gd name="T19" fmla="*/ 2 h 21"/>
                  <a:gd name="T20" fmla="*/ 0 w 13"/>
                  <a:gd name="T21" fmla="*/ 5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1">
                    <a:moveTo>
                      <a:pt x="0" y="9"/>
                    </a:moveTo>
                    <a:lnTo>
                      <a:pt x="0" y="9"/>
                    </a:lnTo>
                    <a:lnTo>
                      <a:pt x="0" y="21"/>
                    </a:lnTo>
                    <a:lnTo>
                      <a:pt x="13" y="21"/>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90" name="Freeform 596"/>
              <p:cNvSpPr>
                <a:spLocks/>
              </p:cNvSpPr>
              <p:nvPr/>
            </p:nvSpPr>
            <p:spPr bwMode="auto">
              <a:xfrm>
                <a:off x="3173" y="2544"/>
                <a:ext cx="6" cy="10"/>
              </a:xfrm>
              <a:custGeom>
                <a:avLst/>
                <a:gdLst>
                  <a:gd name="T0" fmla="*/ 0 w 13"/>
                  <a:gd name="T1" fmla="*/ 4 h 22"/>
                  <a:gd name="T2" fmla="*/ 0 w 13"/>
                  <a:gd name="T3" fmla="*/ 4 h 22"/>
                  <a:gd name="T4" fmla="*/ 0 w 13"/>
                  <a:gd name="T5" fmla="*/ 10 h 22"/>
                  <a:gd name="T6" fmla="*/ 6 w 13"/>
                  <a:gd name="T7" fmla="*/ 10 h 22"/>
                  <a:gd name="T8" fmla="*/ 6 w 13"/>
                  <a:gd name="T9" fmla="*/ 4 h 22"/>
                  <a:gd name="T10" fmla="*/ 6 w 13"/>
                  <a:gd name="T11" fmla="*/ 4 h 22"/>
                  <a:gd name="T12" fmla="*/ 6 w 13"/>
                  <a:gd name="T13" fmla="*/ 4 h 22"/>
                  <a:gd name="T14" fmla="*/ 6 w 13"/>
                  <a:gd name="T15" fmla="*/ 2 h 22"/>
                  <a:gd name="T16" fmla="*/ 3 w 13"/>
                  <a:gd name="T17" fmla="*/ 0 h 22"/>
                  <a:gd name="T18" fmla="*/ 1 w 13"/>
                  <a:gd name="T19" fmla="*/ 2 h 22"/>
                  <a:gd name="T20" fmla="*/ 0 w 13"/>
                  <a:gd name="T21" fmla="*/ 4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2">
                    <a:moveTo>
                      <a:pt x="0" y="9"/>
                    </a:moveTo>
                    <a:lnTo>
                      <a:pt x="0" y="9"/>
                    </a:lnTo>
                    <a:lnTo>
                      <a:pt x="0" y="22"/>
                    </a:lnTo>
                    <a:lnTo>
                      <a:pt x="13" y="22"/>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91" name="Freeform 597"/>
              <p:cNvSpPr>
                <a:spLocks/>
              </p:cNvSpPr>
              <p:nvPr/>
            </p:nvSpPr>
            <p:spPr bwMode="auto">
              <a:xfrm>
                <a:off x="3173" y="2537"/>
                <a:ext cx="6" cy="11"/>
              </a:xfrm>
              <a:custGeom>
                <a:avLst/>
                <a:gdLst>
                  <a:gd name="T0" fmla="*/ 0 w 13"/>
                  <a:gd name="T1" fmla="*/ 5 h 22"/>
                  <a:gd name="T2" fmla="*/ 0 w 13"/>
                  <a:gd name="T3" fmla="*/ 5 h 22"/>
                  <a:gd name="T4" fmla="*/ 0 w 13"/>
                  <a:gd name="T5" fmla="*/ 11 h 22"/>
                  <a:gd name="T6" fmla="*/ 6 w 13"/>
                  <a:gd name="T7" fmla="*/ 11 h 22"/>
                  <a:gd name="T8" fmla="*/ 6 w 13"/>
                  <a:gd name="T9" fmla="*/ 5 h 22"/>
                  <a:gd name="T10" fmla="*/ 6 w 13"/>
                  <a:gd name="T11" fmla="*/ 5 h 22"/>
                  <a:gd name="T12" fmla="*/ 6 w 13"/>
                  <a:gd name="T13" fmla="*/ 5 h 22"/>
                  <a:gd name="T14" fmla="*/ 6 w 13"/>
                  <a:gd name="T15" fmla="*/ 2 h 22"/>
                  <a:gd name="T16" fmla="*/ 3 w 13"/>
                  <a:gd name="T17" fmla="*/ 0 h 22"/>
                  <a:gd name="T18" fmla="*/ 1 w 13"/>
                  <a:gd name="T19" fmla="*/ 2 h 22"/>
                  <a:gd name="T20" fmla="*/ 0 w 13"/>
                  <a:gd name="T21" fmla="*/ 5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2">
                    <a:moveTo>
                      <a:pt x="0" y="9"/>
                    </a:moveTo>
                    <a:lnTo>
                      <a:pt x="0" y="9"/>
                    </a:lnTo>
                    <a:lnTo>
                      <a:pt x="0" y="22"/>
                    </a:lnTo>
                    <a:lnTo>
                      <a:pt x="13" y="22"/>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92" name="Freeform 598"/>
              <p:cNvSpPr>
                <a:spLocks/>
              </p:cNvSpPr>
              <p:nvPr/>
            </p:nvSpPr>
            <p:spPr bwMode="auto">
              <a:xfrm>
                <a:off x="3173" y="2531"/>
                <a:ext cx="6" cy="11"/>
              </a:xfrm>
              <a:custGeom>
                <a:avLst/>
                <a:gdLst>
                  <a:gd name="T0" fmla="*/ 0 w 13"/>
                  <a:gd name="T1" fmla="*/ 6 h 21"/>
                  <a:gd name="T2" fmla="*/ 0 w 13"/>
                  <a:gd name="T3" fmla="*/ 5 h 21"/>
                  <a:gd name="T4" fmla="*/ 0 w 13"/>
                  <a:gd name="T5" fmla="*/ 11 h 21"/>
                  <a:gd name="T6" fmla="*/ 6 w 13"/>
                  <a:gd name="T7" fmla="*/ 11 h 21"/>
                  <a:gd name="T8" fmla="*/ 6 w 13"/>
                  <a:gd name="T9" fmla="*/ 5 h 21"/>
                  <a:gd name="T10" fmla="*/ 6 w 13"/>
                  <a:gd name="T11" fmla="*/ 4 h 21"/>
                  <a:gd name="T12" fmla="*/ 6 w 13"/>
                  <a:gd name="T13" fmla="*/ 5 h 21"/>
                  <a:gd name="T14" fmla="*/ 6 w 13"/>
                  <a:gd name="T15" fmla="*/ 2 h 21"/>
                  <a:gd name="T16" fmla="*/ 3 w 13"/>
                  <a:gd name="T17" fmla="*/ 0 h 21"/>
                  <a:gd name="T18" fmla="*/ 1 w 13"/>
                  <a:gd name="T19" fmla="*/ 2 h 21"/>
                  <a:gd name="T20" fmla="*/ 0 w 13"/>
                  <a:gd name="T21" fmla="*/ 5 h 21"/>
                  <a:gd name="T22" fmla="*/ 0 w 13"/>
                  <a:gd name="T23" fmla="*/ 6 h 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21">
                    <a:moveTo>
                      <a:pt x="0" y="11"/>
                    </a:moveTo>
                    <a:lnTo>
                      <a:pt x="0" y="9"/>
                    </a:lnTo>
                    <a:lnTo>
                      <a:pt x="0" y="21"/>
                    </a:lnTo>
                    <a:lnTo>
                      <a:pt x="13" y="21"/>
                    </a:lnTo>
                    <a:lnTo>
                      <a:pt x="13" y="9"/>
                    </a:lnTo>
                    <a:lnTo>
                      <a:pt x="13" y="7"/>
                    </a:lnTo>
                    <a:lnTo>
                      <a:pt x="13" y="9"/>
                    </a:lnTo>
                    <a:lnTo>
                      <a:pt x="12" y="3"/>
                    </a:lnTo>
                    <a:lnTo>
                      <a:pt x="7" y="0"/>
                    </a:lnTo>
                    <a:lnTo>
                      <a:pt x="2" y="3"/>
                    </a:lnTo>
                    <a:lnTo>
                      <a:pt x="0" y="9"/>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93" name="Freeform 599"/>
              <p:cNvSpPr>
                <a:spLocks/>
              </p:cNvSpPr>
              <p:nvPr/>
            </p:nvSpPr>
            <p:spPr bwMode="auto">
              <a:xfrm>
                <a:off x="3172" y="2525"/>
                <a:ext cx="7" cy="11"/>
              </a:xfrm>
              <a:custGeom>
                <a:avLst/>
                <a:gdLst>
                  <a:gd name="T0" fmla="*/ 0 w 15"/>
                  <a:gd name="T1" fmla="*/ 4 h 24"/>
                  <a:gd name="T2" fmla="*/ 0 w 15"/>
                  <a:gd name="T3" fmla="*/ 5 h 24"/>
                  <a:gd name="T4" fmla="*/ 1 w 15"/>
                  <a:gd name="T5" fmla="*/ 11 h 24"/>
                  <a:gd name="T6" fmla="*/ 7 w 15"/>
                  <a:gd name="T7" fmla="*/ 9 h 24"/>
                  <a:gd name="T8" fmla="*/ 7 w 15"/>
                  <a:gd name="T9" fmla="*/ 3 h 24"/>
                  <a:gd name="T10" fmla="*/ 7 w 15"/>
                  <a:gd name="T11" fmla="*/ 4 h 24"/>
                  <a:gd name="T12" fmla="*/ 7 w 15"/>
                  <a:gd name="T13" fmla="*/ 3 h 24"/>
                  <a:gd name="T14" fmla="*/ 5 w 15"/>
                  <a:gd name="T15" fmla="*/ 1 h 24"/>
                  <a:gd name="T16" fmla="*/ 2 w 15"/>
                  <a:gd name="T17" fmla="*/ 0 h 24"/>
                  <a:gd name="T18" fmla="*/ 1 w 15"/>
                  <a:gd name="T19" fmla="*/ 2 h 24"/>
                  <a:gd name="T20" fmla="*/ 0 w 15"/>
                  <a:gd name="T21" fmla="*/ 5 h 24"/>
                  <a:gd name="T22" fmla="*/ 0 w 15"/>
                  <a:gd name="T23" fmla="*/ 4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4">
                    <a:moveTo>
                      <a:pt x="0" y="9"/>
                    </a:moveTo>
                    <a:lnTo>
                      <a:pt x="0" y="11"/>
                    </a:lnTo>
                    <a:lnTo>
                      <a:pt x="2" y="24"/>
                    </a:lnTo>
                    <a:lnTo>
                      <a:pt x="15" y="20"/>
                    </a:lnTo>
                    <a:lnTo>
                      <a:pt x="14" y="7"/>
                    </a:lnTo>
                    <a:lnTo>
                      <a:pt x="14" y="9"/>
                    </a:lnTo>
                    <a:lnTo>
                      <a:pt x="14" y="7"/>
                    </a:lnTo>
                    <a:lnTo>
                      <a:pt x="10" y="2"/>
                    </a:lnTo>
                    <a:lnTo>
                      <a:pt x="5" y="0"/>
                    </a:lnTo>
                    <a:lnTo>
                      <a:pt x="2" y="4"/>
                    </a:lnTo>
                    <a:lnTo>
                      <a:pt x="0" y="11"/>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94" name="Freeform 600"/>
              <p:cNvSpPr>
                <a:spLocks/>
              </p:cNvSpPr>
              <p:nvPr/>
            </p:nvSpPr>
            <p:spPr bwMode="auto">
              <a:xfrm>
                <a:off x="3172" y="2518"/>
                <a:ext cx="6" cy="11"/>
              </a:xfrm>
              <a:custGeom>
                <a:avLst/>
                <a:gdLst>
                  <a:gd name="T0" fmla="*/ 0 w 14"/>
                  <a:gd name="T1" fmla="*/ 5 h 22"/>
                  <a:gd name="T2" fmla="*/ 0 w 14"/>
                  <a:gd name="T3" fmla="*/ 5 h 22"/>
                  <a:gd name="T4" fmla="*/ 0 w 14"/>
                  <a:gd name="T5" fmla="*/ 11 h 22"/>
                  <a:gd name="T6" fmla="*/ 6 w 14"/>
                  <a:gd name="T7" fmla="*/ 11 h 22"/>
                  <a:gd name="T8" fmla="*/ 6 w 14"/>
                  <a:gd name="T9" fmla="*/ 5 h 22"/>
                  <a:gd name="T10" fmla="*/ 6 w 14"/>
                  <a:gd name="T11" fmla="*/ 5 h 22"/>
                  <a:gd name="T12" fmla="*/ 6 w 14"/>
                  <a:gd name="T13" fmla="*/ 5 h 22"/>
                  <a:gd name="T14" fmla="*/ 5 w 14"/>
                  <a:gd name="T15" fmla="*/ 2 h 22"/>
                  <a:gd name="T16" fmla="*/ 3 w 14"/>
                  <a:gd name="T17" fmla="*/ 0 h 22"/>
                  <a:gd name="T18" fmla="*/ 1 w 14"/>
                  <a:gd name="T19" fmla="*/ 2 h 22"/>
                  <a:gd name="T20" fmla="*/ 0 w 14"/>
                  <a:gd name="T21" fmla="*/ 5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22">
                    <a:moveTo>
                      <a:pt x="0" y="10"/>
                    </a:moveTo>
                    <a:lnTo>
                      <a:pt x="0" y="10"/>
                    </a:lnTo>
                    <a:lnTo>
                      <a:pt x="0" y="22"/>
                    </a:lnTo>
                    <a:lnTo>
                      <a:pt x="14" y="22"/>
                    </a:lnTo>
                    <a:lnTo>
                      <a:pt x="14" y="10"/>
                    </a:lnTo>
                    <a:lnTo>
                      <a:pt x="12" y="4"/>
                    </a:lnTo>
                    <a:lnTo>
                      <a:pt x="7" y="0"/>
                    </a:lnTo>
                    <a:lnTo>
                      <a:pt x="2" y="4"/>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95" name="Freeform 601"/>
              <p:cNvSpPr>
                <a:spLocks/>
              </p:cNvSpPr>
              <p:nvPr/>
            </p:nvSpPr>
            <p:spPr bwMode="auto">
              <a:xfrm>
                <a:off x="3172" y="2511"/>
                <a:ext cx="6" cy="12"/>
              </a:xfrm>
              <a:custGeom>
                <a:avLst/>
                <a:gdLst>
                  <a:gd name="T0" fmla="*/ 0 w 14"/>
                  <a:gd name="T1" fmla="*/ 5 h 24"/>
                  <a:gd name="T2" fmla="*/ 0 w 14"/>
                  <a:gd name="T3" fmla="*/ 5 h 24"/>
                  <a:gd name="T4" fmla="*/ 0 w 14"/>
                  <a:gd name="T5" fmla="*/ 12 h 24"/>
                  <a:gd name="T6" fmla="*/ 6 w 14"/>
                  <a:gd name="T7" fmla="*/ 12 h 24"/>
                  <a:gd name="T8" fmla="*/ 6 w 14"/>
                  <a:gd name="T9" fmla="*/ 5 h 24"/>
                  <a:gd name="T10" fmla="*/ 6 w 14"/>
                  <a:gd name="T11" fmla="*/ 5 h 24"/>
                  <a:gd name="T12" fmla="*/ 6 w 14"/>
                  <a:gd name="T13" fmla="*/ 5 h 24"/>
                  <a:gd name="T14" fmla="*/ 5 w 14"/>
                  <a:gd name="T15" fmla="*/ 2 h 24"/>
                  <a:gd name="T16" fmla="*/ 3 w 14"/>
                  <a:gd name="T17" fmla="*/ 0 h 24"/>
                  <a:gd name="T18" fmla="*/ 1 w 14"/>
                  <a:gd name="T19" fmla="*/ 2 h 24"/>
                  <a:gd name="T20" fmla="*/ 0 w 14"/>
                  <a:gd name="T21" fmla="*/ 5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24">
                    <a:moveTo>
                      <a:pt x="0" y="9"/>
                    </a:moveTo>
                    <a:lnTo>
                      <a:pt x="0" y="9"/>
                    </a:lnTo>
                    <a:lnTo>
                      <a:pt x="0" y="24"/>
                    </a:lnTo>
                    <a:lnTo>
                      <a:pt x="14" y="24"/>
                    </a:lnTo>
                    <a:lnTo>
                      <a:pt x="14"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96" name="Freeform 602"/>
              <p:cNvSpPr>
                <a:spLocks/>
              </p:cNvSpPr>
              <p:nvPr/>
            </p:nvSpPr>
            <p:spPr bwMode="auto">
              <a:xfrm>
                <a:off x="3172" y="2505"/>
                <a:ext cx="6" cy="11"/>
              </a:xfrm>
              <a:custGeom>
                <a:avLst/>
                <a:gdLst>
                  <a:gd name="T0" fmla="*/ 3 w 14"/>
                  <a:gd name="T1" fmla="*/ 0 h 22"/>
                  <a:gd name="T2" fmla="*/ 0 w 14"/>
                  <a:gd name="T3" fmla="*/ 0 h 22"/>
                  <a:gd name="T4" fmla="*/ 0 w 14"/>
                  <a:gd name="T5" fmla="*/ 11 h 22"/>
                  <a:gd name="T6" fmla="*/ 6 w 14"/>
                  <a:gd name="T7" fmla="*/ 11 h 22"/>
                  <a:gd name="T8" fmla="*/ 6 w 14"/>
                  <a:gd name="T9" fmla="*/ 0 h 22"/>
                  <a:gd name="T10" fmla="*/ 3 w 14"/>
                  <a:gd name="T11" fmla="*/ 0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 h="22">
                    <a:moveTo>
                      <a:pt x="7" y="0"/>
                    </a:moveTo>
                    <a:lnTo>
                      <a:pt x="0" y="0"/>
                    </a:lnTo>
                    <a:lnTo>
                      <a:pt x="0" y="22"/>
                    </a:lnTo>
                    <a:lnTo>
                      <a:pt x="14" y="22"/>
                    </a:lnTo>
                    <a:lnTo>
                      <a:pt x="14" y="0"/>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97" name="Freeform 603"/>
              <p:cNvSpPr>
                <a:spLocks/>
              </p:cNvSpPr>
              <p:nvPr/>
            </p:nvSpPr>
            <p:spPr bwMode="auto">
              <a:xfrm>
                <a:off x="3172" y="2500"/>
                <a:ext cx="6" cy="5"/>
              </a:xfrm>
              <a:custGeom>
                <a:avLst/>
                <a:gdLst>
                  <a:gd name="T0" fmla="*/ 6 w 14"/>
                  <a:gd name="T1" fmla="*/ 5 h 9"/>
                  <a:gd name="T2" fmla="*/ 5 w 14"/>
                  <a:gd name="T3" fmla="*/ 2 h 9"/>
                  <a:gd name="T4" fmla="*/ 3 w 14"/>
                  <a:gd name="T5" fmla="*/ 0 h 9"/>
                  <a:gd name="T6" fmla="*/ 1 w 14"/>
                  <a:gd name="T7" fmla="*/ 2 h 9"/>
                  <a:gd name="T8" fmla="*/ 0 w 14"/>
                  <a:gd name="T9" fmla="*/ 5 h 9"/>
                  <a:gd name="T10" fmla="*/ 6 w 14"/>
                  <a:gd name="T11" fmla="*/ 5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 h="9">
                    <a:moveTo>
                      <a:pt x="14" y="9"/>
                    </a:moveTo>
                    <a:lnTo>
                      <a:pt x="12" y="4"/>
                    </a:lnTo>
                    <a:lnTo>
                      <a:pt x="7" y="0"/>
                    </a:lnTo>
                    <a:lnTo>
                      <a:pt x="2" y="4"/>
                    </a:lnTo>
                    <a:lnTo>
                      <a:pt x="0" y="9"/>
                    </a:lnTo>
                    <a:lnTo>
                      <a:pt x="14"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98" name="Freeform 604"/>
              <p:cNvSpPr>
                <a:spLocks/>
              </p:cNvSpPr>
              <p:nvPr/>
            </p:nvSpPr>
            <p:spPr bwMode="auto">
              <a:xfrm>
                <a:off x="3220" y="2448"/>
                <a:ext cx="4" cy="9"/>
              </a:xfrm>
              <a:custGeom>
                <a:avLst/>
                <a:gdLst>
                  <a:gd name="T0" fmla="*/ 4 w 9"/>
                  <a:gd name="T1" fmla="*/ 0 h 18"/>
                  <a:gd name="T2" fmla="*/ 2 w 9"/>
                  <a:gd name="T3" fmla="*/ 1 h 18"/>
                  <a:gd name="T4" fmla="*/ 0 w 9"/>
                  <a:gd name="T5" fmla="*/ 4 h 18"/>
                  <a:gd name="T6" fmla="*/ 1 w 9"/>
                  <a:gd name="T7" fmla="*/ 8 h 18"/>
                  <a:gd name="T8" fmla="*/ 2 w 9"/>
                  <a:gd name="T9" fmla="*/ 9 h 18"/>
                  <a:gd name="T10" fmla="*/ 4 w 9"/>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 h="18">
                    <a:moveTo>
                      <a:pt x="9" y="0"/>
                    </a:moveTo>
                    <a:lnTo>
                      <a:pt x="4" y="2"/>
                    </a:lnTo>
                    <a:lnTo>
                      <a:pt x="0" y="8"/>
                    </a:lnTo>
                    <a:lnTo>
                      <a:pt x="2" y="15"/>
                    </a:lnTo>
                    <a:lnTo>
                      <a:pt x="5" y="18"/>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299" name="Freeform 605"/>
              <p:cNvSpPr>
                <a:spLocks/>
              </p:cNvSpPr>
              <p:nvPr/>
            </p:nvSpPr>
            <p:spPr bwMode="auto">
              <a:xfrm>
                <a:off x="3223" y="2448"/>
                <a:ext cx="6" cy="10"/>
              </a:xfrm>
              <a:custGeom>
                <a:avLst/>
                <a:gdLst>
                  <a:gd name="T0" fmla="*/ 4 w 14"/>
                  <a:gd name="T1" fmla="*/ 2 h 20"/>
                  <a:gd name="T2" fmla="*/ 4 w 14"/>
                  <a:gd name="T3" fmla="*/ 1 h 20"/>
                  <a:gd name="T4" fmla="*/ 2 w 14"/>
                  <a:gd name="T5" fmla="*/ 0 h 20"/>
                  <a:gd name="T6" fmla="*/ 0 w 14"/>
                  <a:gd name="T7" fmla="*/ 9 h 20"/>
                  <a:gd name="T8" fmla="*/ 2 w 14"/>
                  <a:gd name="T9" fmla="*/ 10 h 20"/>
                  <a:gd name="T10" fmla="*/ 2 w 14"/>
                  <a:gd name="T11" fmla="*/ 9 h 20"/>
                  <a:gd name="T12" fmla="*/ 2 w 14"/>
                  <a:gd name="T13" fmla="*/ 10 h 20"/>
                  <a:gd name="T14" fmla="*/ 4 w 14"/>
                  <a:gd name="T15" fmla="*/ 9 h 20"/>
                  <a:gd name="T16" fmla="*/ 6 w 14"/>
                  <a:gd name="T17" fmla="*/ 7 h 20"/>
                  <a:gd name="T18" fmla="*/ 6 w 14"/>
                  <a:gd name="T19" fmla="*/ 3 h 20"/>
                  <a:gd name="T20" fmla="*/ 4 w 14"/>
                  <a:gd name="T21" fmla="*/ 1 h 20"/>
                  <a:gd name="T22" fmla="*/ 4 w 14"/>
                  <a:gd name="T23" fmla="*/ 2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 h="20">
                    <a:moveTo>
                      <a:pt x="10" y="4"/>
                    </a:moveTo>
                    <a:lnTo>
                      <a:pt x="9" y="2"/>
                    </a:lnTo>
                    <a:lnTo>
                      <a:pt x="4" y="0"/>
                    </a:lnTo>
                    <a:lnTo>
                      <a:pt x="0" y="18"/>
                    </a:lnTo>
                    <a:lnTo>
                      <a:pt x="5" y="20"/>
                    </a:lnTo>
                    <a:lnTo>
                      <a:pt x="4" y="18"/>
                    </a:lnTo>
                    <a:lnTo>
                      <a:pt x="5" y="20"/>
                    </a:lnTo>
                    <a:lnTo>
                      <a:pt x="10" y="18"/>
                    </a:lnTo>
                    <a:lnTo>
                      <a:pt x="14" y="13"/>
                    </a:lnTo>
                    <a:lnTo>
                      <a:pt x="14" y="6"/>
                    </a:lnTo>
                    <a:lnTo>
                      <a:pt x="9" y="2"/>
                    </a:lnTo>
                    <a:lnTo>
                      <a:pt x="1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grpSp>
        <p:grpSp>
          <p:nvGrpSpPr>
            <p:cNvPr id="17421" name="Group 606"/>
            <p:cNvGrpSpPr>
              <a:grpSpLocks/>
            </p:cNvGrpSpPr>
            <p:nvPr/>
          </p:nvGrpSpPr>
          <p:grpSpPr bwMode="auto">
            <a:xfrm>
              <a:off x="2859" y="2092"/>
              <a:ext cx="387" cy="601"/>
              <a:chOff x="2859" y="2092"/>
              <a:chExt cx="387" cy="601"/>
            </a:xfrm>
          </p:grpSpPr>
          <p:sp>
            <p:nvSpPr>
              <p:cNvPr id="18900" name="Freeform 607"/>
              <p:cNvSpPr>
                <a:spLocks/>
              </p:cNvSpPr>
              <p:nvPr/>
            </p:nvSpPr>
            <p:spPr bwMode="auto">
              <a:xfrm>
                <a:off x="3224" y="2450"/>
                <a:ext cx="7" cy="9"/>
              </a:xfrm>
              <a:custGeom>
                <a:avLst/>
                <a:gdLst>
                  <a:gd name="T0" fmla="*/ 4 w 13"/>
                  <a:gd name="T1" fmla="*/ 1 h 20"/>
                  <a:gd name="T2" fmla="*/ 5 w 13"/>
                  <a:gd name="T3" fmla="*/ 2 h 20"/>
                  <a:gd name="T4" fmla="*/ 3 w 13"/>
                  <a:gd name="T5" fmla="*/ 0 h 20"/>
                  <a:gd name="T6" fmla="*/ 0 w 13"/>
                  <a:gd name="T7" fmla="*/ 6 h 20"/>
                  <a:gd name="T8" fmla="*/ 2 w 13"/>
                  <a:gd name="T9" fmla="*/ 8 h 20"/>
                  <a:gd name="T10" fmla="*/ 3 w 13"/>
                  <a:gd name="T11" fmla="*/ 9 h 20"/>
                  <a:gd name="T12" fmla="*/ 2 w 13"/>
                  <a:gd name="T13" fmla="*/ 8 h 20"/>
                  <a:gd name="T14" fmla="*/ 4 w 13"/>
                  <a:gd name="T15" fmla="*/ 9 h 20"/>
                  <a:gd name="T16" fmla="*/ 6 w 13"/>
                  <a:gd name="T17" fmla="*/ 7 h 20"/>
                  <a:gd name="T18" fmla="*/ 7 w 13"/>
                  <a:gd name="T19" fmla="*/ 4 h 20"/>
                  <a:gd name="T20" fmla="*/ 5 w 13"/>
                  <a:gd name="T21" fmla="*/ 2 h 20"/>
                  <a:gd name="T22" fmla="*/ 4 w 13"/>
                  <a:gd name="T23" fmla="*/ 1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20">
                    <a:moveTo>
                      <a:pt x="8" y="2"/>
                    </a:moveTo>
                    <a:lnTo>
                      <a:pt x="10" y="4"/>
                    </a:lnTo>
                    <a:lnTo>
                      <a:pt x="6" y="0"/>
                    </a:lnTo>
                    <a:lnTo>
                      <a:pt x="0" y="14"/>
                    </a:lnTo>
                    <a:lnTo>
                      <a:pt x="3" y="18"/>
                    </a:lnTo>
                    <a:lnTo>
                      <a:pt x="5" y="20"/>
                    </a:lnTo>
                    <a:lnTo>
                      <a:pt x="3" y="18"/>
                    </a:lnTo>
                    <a:lnTo>
                      <a:pt x="8" y="20"/>
                    </a:lnTo>
                    <a:lnTo>
                      <a:pt x="11" y="16"/>
                    </a:lnTo>
                    <a:lnTo>
                      <a:pt x="13" y="9"/>
                    </a:lnTo>
                    <a:lnTo>
                      <a:pt x="10" y="4"/>
                    </a:lnTo>
                    <a:lnTo>
                      <a:pt x="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01" name="Freeform 608"/>
              <p:cNvSpPr>
                <a:spLocks/>
              </p:cNvSpPr>
              <p:nvPr/>
            </p:nvSpPr>
            <p:spPr bwMode="auto">
              <a:xfrm>
                <a:off x="3227" y="2450"/>
                <a:ext cx="6" cy="10"/>
              </a:xfrm>
              <a:custGeom>
                <a:avLst/>
                <a:gdLst>
                  <a:gd name="T0" fmla="*/ 4 w 11"/>
                  <a:gd name="T1" fmla="*/ 2 h 20"/>
                  <a:gd name="T2" fmla="*/ 3 w 11"/>
                  <a:gd name="T3" fmla="*/ 1 h 20"/>
                  <a:gd name="T4" fmla="*/ 2 w 11"/>
                  <a:gd name="T5" fmla="*/ 0 h 20"/>
                  <a:gd name="T6" fmla="*/ 0 w 11"/>
                  <a:gd name="T7" fmla="*/ 9 h 20"/>
                  <a:gd name="T8" fmla="*/ 2 w 11"/>
                  <a:gd name="T9" fmla="*/ 10 h 20"/>
                  <a:gd name="T10" fmla="*/ 1 w 11"/>
                  <a:gd name="T11" fmla="*/ 9 h 20"/>
                  <a:gd name="T12" fmla="*/ 2 w 11"/>
                  <a:gd name="T13" fmla="*/ 10 h 20"/>
                  <a:gd name="T14" fmla="*/ 4 w 11"/>
                  <a:gd name="T15" fmla="*/ 10 h 20"/>
                  <a:gd name="T16" fmla="*/ 6 w 11"/>
                  <a:gd name="T17" fmla="*/ 6 h 20"/>
                  <a:gd name="T18" fmla="*/ 6 w 11"/>
                  <a:gd name="T19" fmla="*/ 4 h 20"/>
                  <a:gd name="T20" fmla="*/ 3 w 11"/>
                  <a:gd name="T21" fmla="*/ 1 h 20"/>
                  <a:gd name="T22" fmla="*/ 4 w 11"/>
                  <a:gd name="T23" fmla="*/ 2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1" h="20">
                    <a:moveTo>
                      <a:pt x="8" y="3"/>
                    </a:moveTo>
                    <a:lnTo>
                      <a:pt x="6" y="2"/>
                    </a:lnTo>
                    <a:lnTo>
                      <a:pt x="3" y="0"/>
                    </a:lnTo>
                    <a:lnTo>
                      <a:pt x="0" y="18"/>
                    </a:lnTo>
                    <a:lnTo>
                      <a:pt x="3" y="20"/>
                    </a:lnTo>
                    <a:lnTo>
                      <a:pt x="1" y="18"/>
                    </a:lnTo>
                    <a:lnTo>
                      <a:pt x="3" y="20"/>
                    </a:lnTo>
                    <a:lnTo>
                      <a:pt x="8" y="20"/>
                    </a:lnTo>
                    <a:lnTo>
                      <a:pt x="11" y="12"/>
                    </a:lnTo>
                    <a:lnTo>
                      <a:pt x="11" y="7"/>
                    </a:lnTo>
                    <a:lnTo>
                      <a:pt x="6" y="2"/>
                    </a:lnTo>
                    <a:lnTo>
                      <a:pt x="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02" name="Freeform 609"/>
              <p:cNvSpPr>
                <a:spLocks/>
              </p:cNvSpPr>
              <p:nvPr/>
            </p:nvSpPr>
            <p:spPr bwMode="auto">
              <a:xfrm>
                <a:off x="3228" y="2452"/>
                <a:ext cx="6" cy="10"/>
              </a:xfrm>
              <a:custGeom>
                <a:avLst/>
                <a:gdLst>
                  <a:gd name="T0" fmla="*/ 4 w 14"/>
                  <a:gd name="T1" fmla="*/ 2 h 20"/>
                  <a:gd name="T2" fmla="*/ 4 w 14"/>
                  <a:gd name="T3" fmla="*/ 2 h 20"/>
                  <a:gd name="T4" fmla="*/ 3 w 14"/>
                  <a:gd name="T5" fmla="*/ 0 h 20"/>
                  <a:gd name="T6" fmla="*/ 0 w 14"/>
                  <a:gd name="T7" fmla="*/ 8 h 20"/>
                  <a:gd name="T8" fmla="*/ 2 w 14"/>
                  <a:gd name="T9" fmla="*/ 10 h 20"/>
                  <a:gd name="T10" fmla="*/ 2 w 14"/>
                  <a:gd name="T11" fmla="*/ 10 h 20"/>
                  <a:gd name="T12" fmla="*/ 2 w 14"/>
                  <a:gd name="T13" fmla="*/ 10 h 20"/>
                  <a:gd name="T14" fmla="*/ 4 w 14"/>
                  <a:gd name="T15" fmla="*/ 10 h 20"/>
                  <a:gd name="T16" fmla="*/ 5 w 14"/>
                  <a:gd name="T17" fmla="*/ 9 h 20"/>
                  <a:gd name="T18" fmla="*/ 6 w 14"/>
                  <a:gd name="T19" fmla="*/ 5 h 20"/>
                  <a:gd name="T20" fmla="*/ 4 w 14"/>
                  <a:gd name="T21" fmla="*/ 2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20">
                    <a:moveTo>
                      <a:pt x="10" y="4"/>
                    </a:moveTo>
                    <a:lnTo>
                      <a:pt x="10" y="4"/>
                    </a:lnTo>
                    <a:lnTo>
                      <a:pt x="7" y="0"/>
                    </a:lnTo>
                    <a:lnTo>
                      <a:pt x="0" y="15"/>
                    </a:lnTo>
                    <a:lnTo>
                      <a:pt x="4" y="19"/>
                    </a:lnTo>
                    <a:lnTo>
                      <a:pt x="9" y="20"/>
                    </a:lnTo>
                    <a:lnTo>
                      <a:pt x="12" y="17"/>
                    </a:lnTo>
                    <a:lnTo>
                      <a:pt x="14" y="9"/>
                    </a:lnTo>
                    <a:lnTo>
                      <a:pt x="1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03" name="Freeform 610"/>
              <p:cNvSpPr>
                <a:spLocks/>
              </p:cNvSpPr>
              <p:nvPr/>
            </p:nvSpPr>
            <p:spPr bwMode="auto">
              <a:xfrm>
                <a:off x="3229" y="2454"/>
                <a:ext cx="7" cy="10"/>
              </a:xfrm>
              <a:custGeom>
                <a:avLst/>
                <a:gdLst>
                  <a:gd name="T0" fmla="*/ 6 w 13"/>
                  <a:gd name="T1" fmla="*/ 3 h 20"/>
                  <a:gd name="T2" fmla="*/ 5 w 13"/>
                  <a:gd name="T3" fmla="*/ 2 h 20"/>
                  <a:gd name="T4" fmla="*/ 3 w 13"/>
                  <a:gd name="T5" fmla="*/ 0 h 20"/>
                  <a:gd name="T6" fmla="*/ 0 w 13"/>
                  <a:gd name="T7" fmla="*/ 8 h 20"/>
                  <a:gd name="T8" fmla="*/ 2 w 13"/>
                  <a:gd name="T9" fmla="*/ 9 h 20"/>
                  <a:gd name="T10" fmla="*/ 1 w 13"/>
                  <a:gd name="T11" fmla="*/ 8 h 20"/>
                  <a:gd name="T12" fmla="*/ 2 w 13"/>
                  <a:gd name="T13" fmla="*/ 9 h 20"/>
                  <a:gd name="T14" fmla="*/ 4 w 13"/>
                  <a:gd name="T15" fmla="*/ 10 h 20"/>
                  <a:gd name="T16" fmla="*/ 6 w 13"/>
                  <a:gd name="T17" fmla="*/ 8 h 20"/>
                  <a:gd name="T18" fmla="*/ 7 w 13"/>
                  <a:gd name="T19" fmla="*/ 5 h 20"/>
                  <a:gd name="T20" fmla="*/ 5 w 13"/>
                  <a:gd name="T21" fmla="*/ 2 h 20"/>
                  <a:gd name="T22" fmla="*/ 6 w 13"/>
                  <a:gd name="T23" fmla="*/ 3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20">
                    <a:moveTo>
                      <a:pt x="11" y="5"/>
                    </a:moveTo>
                    <a:lnTo>
                      <a:pt x="10" y="4"/>
                    </a:lnTo>
                    <a:lnTo>
                      <a:pt x="6" y="0"/>
                    </a:lnTo>
                    <a:lnTo>
                      <a:pt x="0" y="15"/>
                    </a:lnTo>
                    <a:lnTo>
                      <a:pt x="3" y="18"/>
                    </a:lnTo>
                    <a:lnTo>
                      <a:pt x="1" y="16"/>
                    </a:lnTo>
                    <a:lnTo>
                      <a:pt x="3" y="18"/>
                    </a:lnTo>
                    <a:lnTo>
                      <a:pt x="8" y="20"/>
                    </a:lnTo>
                    <a:lnTo>
                      <a:pt x="11" y="16"/>
                    </a:lnTo>
                    <a:lnTo>
                      <a:pt x="13" y="9"/>
                    </a:lnTo>
                    <a:lnTo>
                      <a:pt x="10" y="4"/>
                    </a:lnTo>
                    <a:lnTo>
                      <a:pt x="11"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04" name="Freeform 611"/>
              <p:cNvSpPr>
                <a:spLocks/>
              </p:cNvSpPr>
              <p:nvPr/>
            </p:nvSpPr>
            <p:spPr bwMode="auto">
              <a:xfrm>
                <a:off x="3230" y="2457"/>
                <a:ext cx="6" cy="8"/>
              </a:xfrm>
              <a:custGeom>
                <a:avLst/>
                <a:gdLst>
                  <a:gd name="T0" fmla="*/ 5 w 12"/>
                  <a:gd name="T1" fmla="*/ 1 h 17"/>
                  <a:gd name="T2" fmla="*/ 6 w 12"/>
                  <a:gd name="T3" fmla="*/ 2 h 17"/>
                  <a:gd name="T4" fmla="*/ 5 w 12"/>
                  <a:gd name="T5" fmla="*/ 0 h 17"/>
                  <a:gd name="T6" fmla="*/ 0 w 12"/>
                  <a:gd name="T7" fmla="*/ 5 h 17"/>
                  <a:gd name="T8" fmla="*/ 1 w 12"/>
                  <a:gd name="T9" fmla="*/ 7 h 17"/>
                  <a:gd name="T10" fmla="*/ 2 w 12"/>
                  <a:gd name="T11" fmla="*/ 8 h 17"/>
                  <a:gd name="T12" fmla="*/ 1 w 12"/>
                  <a:gd name="T13" fmla="*/ 6 h 17"/>
                  <a:gd name="T14" fmla="*/ 3 w 12"/>
                  <a:gd name="T15" fmla="*/ 8 h 17"/>
                  <a:gd name="T16" fmla="*/ 5 w 12"/>
                  <a:gd name="T17" fmla="*/ 8 h 17"/>
                  <a:gd name="T18" fmla="*/ 6 w 12"/>
                  <a:gd name="T19" fmla="*/ 5 h 17"/>
                  <a:gd name="T20" fmla="*/ 6 w 12"/>
                  <a:gd name="T21" fmla="*/ 3 h 17"/>
                  <a:gd name="T22" fmla="*/ 5 w 12"/>
                  <a:gd name="T23" fmla="*/ 1 h 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 h="17">
                    <a:moveTo>
                      <a:pt x="10" y="2"/>
                    </a:moveTo>
                    <a:lnTo>
                      <a:pt x="12" y="4"/>
                    </a:lnTo>
                    <a:lnTo>
                      <a:pt x="10" y="0"/>
                    </a:lnTo>
                    <a:lnTo>
                      <a:pt x="0" y="11"/>
                    </a:lnTo>
                    <a:lnTo>
                      <a:pt x="2" y="15"/>
                    </a:lnTo>
                    <a:lnTo>
                      <a:pt x="4" y="17"/>
                    </a:lnTo>
                    <a:lnTo>
                      <a:pt x="2" y="13"/>
                    </a:lnTo>
                    <a:lnTo>
                      <a:pt x="5" y="17"/>
                    </a:lnTo>
                    <a:lnTo>
                      <a:pt x="10" y="17"/>
                    </a:lnTo>
                    <a:lnTo>
                      <a:pt x="12" y="11"/>
                    </a:lnTo>
                    <a:lnTo>
                      <a:pt x="12" y="6"/>
                    </a:lnTo>
                    <a:lnTo>
                      <a:pt x="1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05" name="Freeform 612"/>
              <p:cNvSpPr>
                <a:spLocks/>
              </p:cNvSpPr>
              <p:nvPr/>
            </p:nvSpPr>
            <p:spPr bwMode="auto">
              <a:xfrm>
                <a:off x="3232" y="2458"/>
                <a:ext cx="7" cy="10"/>
              </a:xfrm>
              <a:custGeom>
                <a:avLst/>
                <a:gdLst>
                  <a:gd name="T0" fmla="*/ 6 w 13"/>
                  <a:gd name="T1" fmla="*/ 3 h 20"/>
                  <a:gd name="T2" fmla="*/ 5 w 13"/>
                  <a:gd name="T3" fmla="*/ 2 h 20"/>
                  <a:gd name="T4" fmla="*/ 3 w 13"/>
                  <a:gd name="T5" fmla="*/ 0 h 20"/>
                  <a:gd name="T6" fmla="*/ 0 w 13"/>
                  <a:gd name="T7" fmla="*/ 8 h 20"/>
                  <a:gd name="T8" fmla="*/ 2 w 13"/>
                  <a:gd name="T9" fmla="*/ 9 h 20"/>
                  <a:gd name="T10" fmla="*/ 1 w 13"/>
                  <a:gd name="T11" fmla="*/ 9 h 20"/>
                  <a:gd name="T12" fmla="*/ 2 w 13"/>
                  <a:gd name="T13" fmla="*/ 9 h 20"/>
                  <a:gd name="T14" fmla="*/ 4 w 13"/>
                  <a:gd name="T15" fmla="*/ 10 h 20"/>
                  <a:gd name="T16" fmla="*/ 6 w 13"/>
                  <a:gd name="T17" fmla="*/ 9 h 20"/>
                  <a:gd name="T18" fmla="*/ 7 w 13"/>
                  <a:gd name="T19" fmla="*/ 5 h 20"/>
                  <a:gd name="T20" fmla="*/ 5 w 13"/>
                  <a:gd name="T21" fmla="*/ 2 h 20"/>
                  <a:gd name="T22" fmla="*/ 6 w 13"/>
                  <a:gd name="T23" fmla="*/ 3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20">
                    <a:moveTo>
                      <a:pt x="11" y="6"/>
                    </a:moveTo>
                    <a:lnTo>
                      <a:pt x="10" y="4"/>
                    </a:lnTo>
                    <a:lnTo>
                      <a:pt x="6" y="0"/>
                    </a:lnTo>
                    <a:lnTo>
                      <a:pt x="0" y="15"/>
                    </a:lnTo>
                    <a:lnTo>
                      <a:pt x="3" y="18"/>
                    </a:lnTo>
                    <a:lnTo>
                      <a:pt x="1" y="17"/>
                    </a:lnTo>
                    <a:lnTo>
                      <a:pt x="3" y="18"/>
                    </a:lnTo>
                    <a:lnTo>
                      <a:pt x="8" y="20"/>
                    </a:lnTo>
                    <a:lnTo>
                      <a:pt x="11" y="17"/>
                    </a:lnTo>
                    <a:lnTo>
                      <a:pt x="13" y="9"/>
                    </a:lnTo>
                    <a:lnTo>
                      <a:pt x="10" y="4"/>
                    </a:lnTo>
                    <a:lnTo>
                      <a:pt x="1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06" name="Freeform 613"/>
              <p:cNvSpPr>
                <a:spLocks/>
              </p:cNvSpPr>
              <p:nvPr/>
            </p:nvSpPr>
            <p:spPr bwMode="auto">
              <a:xfrm>
                <a:off x="3233" y="2460"/>
                <a:ext cx="6" cy="8"/>
              </a:xfrm>
              <a:custGeom>
                <a:avLst/>
                <a:gdLst>
                  <a:gd name="T0" fmla="*/ 5 w 12"/>
                  <a:gd name="T1" fmla="*/ 1 h 16"/>
                  <a:gd name="T2" fmla="*/ 6 w 12"/>
                  <a:gd name="T3" fmla="*/ 2 h 16"/>
                  <a:gd name="T4" fmla="*/ 5 w 12"/>
                  <a:gd name="T5" fmla="*/ 0 h 16"/>
                  <a:gd name="T6" fmla="*/ 0 w 12"/>
                  <a:gd name="T7" fmla="*/ 6 h 16"/>
                  <a:gd name="T8" fmla="*/ 1 w 12"/>
                  <a:gd name="T9" fmla="*/ 7 h 16"/>
                  <a:gd name="T10" fmla="*/ 2 w 12"/>
                  <a:gd name="T11" fmla="*/ 8 h 16"/>
                  <a:gd name="T12" fmla="*/ 1 w 12"/>
                  <a:gd name="T13" fmla="*/ 6 h 16"/>
                  <a:gd name="T14" fmla="*/ 3 w 12"/>
                  <a:gd name="T15" fmla="*/ 8 h 16"/>
                  <a:gd name="T16" fmla="*/ 5 w 12"/>
                  <a:gd name="T17" fmla="*/ 8 h 16"/>
                  <a:gd name="T18" fmla="*/ 6 w 12"/>
                  <a:gd name="T19" fmla="*/ 6 h 16"/>
                  <a:gd name="T20" fmla="*/ 6 w 12"/>
                  <a:gd name="T21" fmla="*/ 3 h 16"/>
                  <a:gd name="T22" fmla="*/ 5 w 12"/>
                  <a:gd name="T23" fmla="*/ 1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 h="16">
                    <a:moveTo>
                      <a:pt x="10" y="2"/>
                    </a:moveTo>
                    <a:lnTo>
                      <a:pt x="12" y="3"/>
                    </a:lnTo>
                    <a:lnTo>
                      <a:pt x="10" y="0"/>
                    </a:lnTo>
                    <a:lnTo>
                      <a:pt x="0" y="11"/>
                    </a:lnTo>
                    <a:lnTo>
                      <a:pt x="2" y="14"/>
                    </a:lnTo>
                    <a:lnTo>
                      <a:pt x="4" y="16"/>
                    </a:lnTo>
                    <a:lnTo>
                      <a:pt x="2" y="12"/>
                    </a:lnTo>
                    <a:lnTo>
                      <a:pt x="5" y="16"/>
                    </a:lnTo>
                    <a:lnTo>
                      <a:pt x="10" y="16"/>
                    </a:lnTo>
                    <a:lnTo>
                      <a:pt x="12" y="11"/>
                    </a:lnTo>
                    <a:lnTo>
                      <a:pt x="12" y="5"/>
                    </a:lnTo>
                    <a:lnTo>
                      <a:pt x="1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07" name="Freeform 614"/>
              <p:cNvSpPr>
                <a:spLocks/>
              </p:cNvSpPr>
              <p:nvPr/>
            </p:nvSpPr>
            <p:spPr bwMode="auto">
              <a:xfrm>
                <a:off x="3234" y="2461"/>
                <a:ext cx="7" cy="10"/>
              </a:xfrm>
              <a:custGeom>
                <a:avLst/>
                <a:gdLst>
                  <a:gd name="T0" fmla="*/ 7 w 13"/>
                  <a:gd name="T1" fmla="*/ 4 h 19"/>
                  <a:gd name="T2" fmla="*/ 5 w 13"/>
                  <a:gd name="T3" fmla="*/ 2 h 19"/>
                  <a:gd name="T4" fmla="*/ 3 w 13"/>
                  <a:gd name="T5" fmla="*/ 0 h 19"/>
                  <a:gd name="T6" fmla="*/ 0 w 13"/>
                  <a:gd name="T7" fmla="*/ 7 h 19"/>
                  <a:gd name="T8" fmla="*/ 2 w 13"/>
                  <a:gd name="T9" fmla="*/ 9 h 19"/>
                  <a:gd name="T10" fmla="*/ 0 w 13"/>
                  <a:gd name="T11" fmla="*/ 7 h 19"/>
                  <a:gd name="T12" fmla="*/ 2 w 13"/>
                  <a:gd name="T13" fmla="*/ 9 h 19"/>
                  <a:gd name="T14" fmla="*/ 4 w 13"/>
                  <a:gd name="T15" fmla="*/ 10 h 19"/>
                  <a:gd name="T16" fmla="*/ 6 w 13"/>
                  <a:gd name="T17" fmla="*/ 8 h 19"/>
                  <a:gd name="T18" fmla="*/ 7 w 13"/>
                  <a:gd name="T19" fmla="*/ 5 h 19"/>
                  <a:gd name="T20" fmla="*/ 5 w 13"/>
                  <a:gd name="T21" fmla="*/ 2 h 19"/>
                  <a:gd name="T22" fmla="*/ 7 w 13"/>
                  <a:gd name="T23" fmla="*/ 4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19">
                    <a:moveTo>
                      <a:pt x="13" y="7"/>
                    </a:moveTo>
                    <a:lnTo>
                      <a:pt x="10" y="3"/>
                    </a:lnTo>
                    <a:lnTo>
                      <a:pt x="6" y="0"/>
                    </a:lnTo>
                    <a:lnTo>
                      <a:pt x="0" y="14"/>
                    </a:lnTo>
                    <a:lnTo>
                      <a:pt x="3" y="18"/>
                    </a:lnTo>
                    <a:lnTo>
                      <a:pt x="0" y="14"/>
                    </a:lnTo>
                    <a:lnTo>
                      <a:pt x="3" y="18"/>
                    </a:lnTo>
                    <a:lnTo>
                      <a:pt x="8" y="19"/>
                    </a:lnTo>
                    <a:lnTo>
                      <a:pt x="11" y="16"/>
                    </a:lnTo>
                    <a:lnTo>
                      <a:pt x="13" y="9"/>
                    </a:lnTo>
                    <a:lnTo>
                      <a:pt x="10" y="3"/>
                    </a:lnTo>
                    <a:lnTo>
                      <a:pt x="1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08" name="Freeform 615"/>
              <p:cNvSpPr>
                <a:spLocks/>
              </p:cNvSpPr>
              <p:nvPr/>
            </p:nvSpPr>
            <p:spPr bwMode="auto">
              <a:xfrm>
                <a:off x="3234" y="2465"/>
                <a:ext cx="8" cy="9"/>
              </a:xfrm>
              <a:custGeom>
                <a:avLst/>
                <a:gdLst>
                  <a:gd name="T0" fmla="*/ 7 w 15"/>
                  <a:gd name="T1" fmla="*/ 2 h 18"/>
                  <a:gd name="T2" fmla="*/ 8 w 15"/>
                  <a:gd name="T3" fmla="*/ 3 h 18"/>
                  <a:gd name="T4" fmla="*/ 7 w 15"/>
                  <a:gd name="T5" fmla="*/ 0 h 18"/>
                  <a:gd name="T6" fmla="*/ 0 w 15"/>
                  <a:gd name="T7" fmla="*/ 4 h 18"/>
                  <a:gd name="T8" fmla="*/ 1 w 15"/>
                  <a:gd name="T9" fmla="*/ 6 h 18"/>
                  <a:gd name="T10" fmla="*/ 2 w 15"/>
                  <a:gd name="T11" fmla="*/ 7 h 18"/>
                  <a:gd name="T12" fmla="*/ 1 w 15"/>
                  <a:gd name="T13" fmla="*/ 6 h 18"/>
                  <a:gd name="T14" fmla="*/ 3 w 15"/>
                  <a:gd name="T15" fmla="*/ 9 h 18"/>
                  <a:gd name="T16" fmla="*/ 5 w 15"/>
                  <a:gd name="T17" fmla="*/ 8 h 18"/>
                  <a:gd name="T18" fmla="*/ 7 w 15"/>
                  <a:gd name="T19" fmla="*/ 6 h 18"/>
                  <a:gd name="T20" fmla="*/ 8 w 15"/>
                  <a:gd name="T21" fmla="*/ 3 h 18"/>
                  <a:gd name="T22" fmla="*/ 7 w 15"/>
                  <a:gd name="T23" fmla="*/ 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18">
                    <a:moveTo>
                      <a:pt x="13" y="3"/>
                    </a:moveTo>
                    <a:lnTo>
                      <a:pt x="15" y="5"/>
                    </a:lnTo>
                    <a:lnTo>
                      <a:pt x="13" y="0"/>
                    </a:lnTo>
                    <a:lnTo>
                      <a:pt x="0" y="7"/>
                    </a:lnTo>
                    <a:lnTo>
                      <a:pt x="1" y="12"/>
                    </a:lnTo>
                    <a:lnTo>
                      <a:pt x="3" y="14"/>
                    </a:lnTo>
                    <a:lnTo>
                      <a:pt x="1" y="12"/>
                    </a:lnTo>
                    <a:lnTo>
                      <a:pt x="5" y="18"/>
                    </a:lnTo>
                    <a:lnTo>
                      <a:pt x="10" y="16"/>
                    </a:lnTo>
                    <a:lnTo>
                      <a:pt x="13" y="12"/>
                    </a:lnTo>
                    <a:lnTo>
                      <a:pt x="15" y="5"/>
                    </a:lnTo>
                    <a:lnTo>
                      <a:pt x="1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09" name="Freeform 616"/>
              <p:cNvSpPr>
                <a:spLocks/>
              </p:cNvSpPr>
              <p:nvPr/>
            </p:nvSpPr>
            <p:spPr bwMode="auto">
              <a:xfrm>
                <a:off x="3236" y="2467"/>
                <a:ext cx="7" cy="8"/>
              </a:xfrm>
              <a:custGeom>
                <a:avLst/>
                <a:gdLst>
                  <a:gd name="T0" fmla="*/ 7 w 13"/>
                  <a:gd name="T1" fmla="*/ 3 h 17"/>
                  <a:gd name="T2" fmla="*/ 6 w 13"/>
                  <a:gd name="T3" fmla="*/ 2 h 17"/>
                  <a:gd name="T4" fmla="*/ 5 w 13"/>
                  <a:gd name="T5" fmla="*/ 0 h 17"/>
                  <a:gd name="T6" fmla="*/ 0 w 13"/>
                  <a:gd name="T7" fmla="*/ 5 h 17"/>
                  <a:gd name="T8" fmla="*/ 1 w 13"/>
                  <a:gd name="T9" fmla="*/ 7 h 17"/>
                  <a:gd name="T10" fmla="*/ 0 w 13"/>
                  <a:gd name="T11" fmla="*/ 6 h 17"/>
                  <a:gd name="T12" fmla="*/ 1 w 13"/>
                  <a:gd name="T13" fmla="*/ 6 h 17"/>
                  <a:gd name="T14" fmla="*/ 3 w 13"/>
                  <a:gd name="T15" fmla="*/ 8 h 17"/>
                  <a:gd name="T16" fmla="*/ 5 w 13"/>
                  <a:gd name="T17" fmla="*/ 8 h 17"/>
                  <a:gd name="T18" fmla="*/ 6 w 13"/>
                  <a:gd name="T19" fmla="*/ 5 h 17"/>
                  <a:gd name="T20" fmla="*/ 6 w 13"/>
                  <a:gd name="T21" fmla="*/ 3 h 17"/>
                  <a:gd name="T22" fmla="*/ 7 w 13"/>
                  <a:gd name="T23" fmla="*/ 3 h 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17">
                    <a:moveTo>
                      <a:pt x="13" y="6"/>
                    </a:moveTo>
                    <a:lnTo>
                      <a:pt x="12" y="4"/>
                    </a:lnTo>
                    <a:lnTo>
                      <a:pt x="10" y="0"/>
                    </a:lnTo>
                    <a:lnTo>
                      <a:pt x="0" y="11"/>
                    </a:lnTo>
                    <a:lnTo>
                      <a:pt x="2" y="15"/>
                    </a:lnTo>
                    <a:lnTo>
                      <a:pt x="0" y="13"/>
                    </a:lnTo>
                    <a:lnTo>
                      <a:pt x="2" y="13"/>
                    </a:lnTo>
                    <a:lnTo>
                      <a:pt x="5" y="17"/>
                    </a:lnTo>
                    <a:lnTo>
                      <a:pt x="10" y="17"/>
                    </a:lnTo>
                    <a:lnTo>
                      <a:pt x="12" y="11"/>
                    </a:lnTo>
                    <a:lnTo>
                      <a:pt x="12" y="6"/>
                    </a:lnTo>
                    <a:lnTo>
                      <a:pt x="1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10" name="Freeform 617"/>
              <p:cNvSpPr>
                <a:spLocks/>
              </p:cNvSpPr>
              <p:nvPr/>
            </p:nvSpPr>
            <p:spPr bwMode="auto">
              <a:xfrm>
                <a:off x="3236" y="2469"/>
                <a:ext cx="8" cy="9"/>
              </a:xfrm>
              <a:custGeom>
                <a:avLst/>
                <a:gdLst>
                  <a:gd name="T0" fmla="*/ 8 w 15"/>
                  <a:gd name="T1" fmla="*/ 5 h 18"/>
                  <a:gd name="T2" fmla="*/ 8 w 15"/>
                  <a:gd name="T3" fmla="*/ 3 h 18"/>
                  <a:gd name="T4" fmla="*/ 7 w 15"/>
                  <a:gd name="T5" fmla="*/ 0 h 18"/>
                  <a:gd name="T6" fmla="*/ 0 w 15"/>
                  <a:gd name="T7" fmla="*/ 4 h 18"/>
                  <a:gd name="T8" fmla="*/ 1 w 15"/>
                  <a:gd name="T9" fmla="*/ 6 h 18"/>
                  <a:gd name="T10" fmla="*/ 1 w 15"/>
                  <a:gd name="T11" fmla="*/ 5 h 18"/>
                  <a:gd name="T12" fmla="*/ 1 w 15"/>
                  <a:gd name="T13" fmla="*/ 6 h 18"/>
                  <a:gd name="T14" fmla="*/ 3 w 15"/>
                  <a:gd name="T15" fmla="*/ 9 h 18"/>
                  <a:gd name="T16" fmla="*/ 5 w 15"/>
                  <a:gd name="T17" fmla="*/ 8 h 18"/>
                  <a:gd name="T18" fmla="*/ 7 w 15"/>
                  <a:gd name="T19" fmla="*/ 6 h 18"/>
                  <a:gd name="T20" fmla="*/ 8 w 15"/>
                  <a:gd name="T21" fmla="*/ 3 h 18"/>
                  <a:gd name="T22" fmla="*/ 8 w 15"/>
                  <a:gd name="T23" fmla="*/ 5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18">
                    <a:moveTo>
                      <a:pt x="15" y="9"/>
                    </a:moveTo>
                    <a:lnTo>
                      <a:pt x="15" y="5"/>
                    </a:lnTo>
                    <a:lnTo>
                      <a:pt x="13" y="0"/>
                    </a:lnTo>
                    <a:lnTo>
                      <a:pt x="0" y="7"/>
                    </a:lnTo>
                    <a:lnTo>
                      <a:pt x="2" y="12"/>
                    </a:lnTo>
                    <a:lnTo>
                      <a:pt x="2" y="9"/>
                    </a:lnTo>
                    <a:lnTo>
                      <a:pt x="2" y="12"/>
                    </a:lnTo>
                    <a:lnTo>
                      <a:pt x="5" y="18"/>
                    </a:lnTo>
                    <a:lnTo>
                      <a:pt x="10" y="16"/>
                    </a:lnTo>
                    <a:lnTo>
                      <a:pt x="13" y="12"/>
                    </a:lnTo>
                    <a:lnTo>
                      <a:pt x="15" y="5"/>
                    </a:lnTo>
                    <a:lnTo>
                      <a:pt x="1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11" name="Freeform 618"/>
              <p:cNvSpPr>
                <a:spLocks/>
              </p:cNvSpPr>
              <p:nvPr/>
            </p:nvSpPr>
            <p:spPr bwMode="auto">
              <a:xfrm>
                <a:off x="3237" y="2474"/>
                <a:ext cx="7" cy="5"/>
              </a:xfrm>
              <a:custGeom>
                <a:avLst/>
                <a:gdLst>
                  <a:gd name="T0" fmla="*/ 7 w 13"/>
                  <a:gd name="T1" fmla="*/ 0 h 11"/>
                  <a:gd name="T2" fmla="*/ 7 w 13"/>
                  <a:gd name="T3" fmla="*/ 1 h 11"/>
                  <a:gd name="T4" fmla="*/ 7 w 13"/>
                  <a:gd name="T5" fmla="*/ 0 h 11"/>
                  <a:gd name="T6" fmla="*/ 0 w 13"/>
                  <a:gd name="T7" fmla="*/ 0 h 11"/>
                  <a:gd name="T8" fmla="*/ 0 w 13"/>
                  <a:gd name="T9" fmla="*/ 1 h 11"/>
                  <a:gd name="T10" fmla="*/ 0 w 13"/>
                  <a:gd name="T11" fmla="*/ 3 h 11"/>
                  <a:gd name="T12" fmla="*/ 0 w 13"/>
                  <a:gd name="T13" fmla="*/ 1 h 11"/>
                  <a:gd name="T14" fmla="*/ 1 w 13"/>
                  <a:gd name="T15" fmla="*/ 4 h 11"/>
                  <a:gd name="T16" fmla="*/ 3 w 13"/>
                  <a:gd name="T17" fmla="*/ 5 h 11"/>
                  <a:gd name="T18" fmla="*/ 6 w 13"/>
                  <a:gd name="T19" fmla="*/ 4 h 11"/>
                  <a:gd name="T20" fmla="*/ 7 w 13"/>
                  <a:gd name="T21" fmla="*/ 1 h 11"/>
                  <a:gd name="T22" fmla="*/ 7 w 13"/>
                  <a:gd name="T23" fmla="*/ 0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11">
                    <a:moveTo>
                      <a:pt x="13" y="0"/>
                    </a:moveTo>
                    <a:lnTo>
                      <a:pt x="13" y="3"/>
                    </a:lnTo>
                    <a:lnTo>
                      <a:pt x="13" y="0"/>
                    </a:lnTo>
                    <a:lnTo>
                      <a:pt x="0" y="0"/>
                    </a:lnTo>
                    <a:lnTo>
                      <a:pt x="0" y="3"/>
                    </a:lnTo>
                    <a:lnTo>
                      <a:pt x="0" y="7"/>
                    </a:lnTo>
                    <a:lnTo>
                      <a:pt x="0" y="3"/>
                    </a:lnTo>
                    <a:lnTo>
                      <a:pt x="1" y="9"/>
                    </a:lnTo>
                    <a:lnTo>
                      <a:pt x="6" y="11"/>
                    </a:lnTo>
                    <a:lnTo>
                      <a:pt x="11" y="9"/>
                    </a:lnTo>
                    <a:lnTo>
                      <a:pt x="13" y="3"/>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12" name="Freeform 619"/>
              <p:cNvSpPr>
                <a:spLocks/>
              </p:cNvSpPr>
              <p:nvPr/>
            </p:nvSpPr>
            <p:spPr bwMode="auto">
              <a:xfrm>
                <a:off x="3237" y="2474"/>
                <a:ext cx="7" cy="9"/>
              </a:xfrm>
              <a:custGeom>
                <a:avLst/>
                <a:gdLst>
                  <a:gd name="T0" fmla="*/ 7 w 15"/>
                  <a:gd name="T1" fmla="*/ 5 h 18"/>
                  <a:gd name="T2" fmla="*/ 7 w 15"/>
                  <a:gd name="T3" fmla="*/ 3 h 18"/>
                  <a:gd name="T4" fmla="*/ 6 w 15"/>
                  <a:gd name="T5" fmla="*/ 0 h 18"/>
                  <a:gd name="T6" fmla="*/ 0 w 15"/>
                  <a:gd name="T7" fmla="*/ 4 h 18"/>
                  <a:gd name="T8" fmla="*/ 0 w 15"/>
                  <a:gd name="T9" fmla="*/ 7 h 18"/>
                  <a:gd name="T10" fmla="*/ 0 w 15"/>
                  <a:gd name="T11" fmla="*/ 5 h 18"/>
                  <a:gd name="T12" fmla="*/ 0 w 15"/>
                  <a:gd name="T13" fmla="*/ 7 h 18"/>
                  <a:gd name="T14" fmla="*/ 2 w 15"/>
                  <a:gd name="T15" fmla="*/ 9 h 18"/>
                  <a:gd name="T16" fmla="*/ 5 w 15"/>
                  <a:gd name="T17" fmla="*/ 8 h 18"/>
                  <a:gd name="T18" fmla="*/ 6 w 15"/>
                  <a:gd name="T19" fmla="*/ 7 h 18"/>
                  <a:gd name="T20" fmla="*/ 7 w 15"/>
                  <a:gd name="T21" fmla="*/ 3 h 18"/>
                  <a:gd name="T22" fmla="*/ 7 w 15"/>
                  <a:gd name="T23" fmla="*/ 5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18">
                    <a:moveTo>
                      <a:pt x="15" y="9"/>
                    </a:moveTo>
                    <a:lnTo>
                      <a:pt x="15" y="5"/>
                    </a:lnTo>
                    <a:lnTo>
                      <a:pt x="13" y="0"/>
                    </a:lnTo>
                    <a:lnTo>
                      <a:pt x="0" y="7"/>
                    </a:lnTo>
                    <a:lnTo>
                      <a:pt x="1" y="13"/>
                    </a:lnTo>
                    <a:lnTo>
                      <a:pt x="1" y="9"/>
                    </a:lnTo>
                    <a:lnTo>
                      <a:pt x="1" y="13"/>
                    </a:lnTo>
                    <a:lnTo>
                      <a:pt x="5" y="18"/>
                    </a:lnTo>
                    <a:lnTo>
                      <a:pt x="10" y="16"/>
                    </a:lnTo>
                    <a:lnTo>
                      <a:pt x="13" y="13"/>
                    </a:lnTo>
                    <a:lnTo>
                      <a:pt x="15" y="5"/>
                    </a:lnTo>
                    <a:lnTo>
                      <a:pt x="1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13" name="Freeform 620"/>
              <p:cNvSpPr>
                <a:spLocks/>
              </p:cNvSpPr>
              <p:nvPr/>
            </p:nvSpPr>
            <p:spPr bwMode="auto">
              <a:xfrm>
                <a:off x="3238" y="2478"/>
                <a:ext cx="6" cy="7"/>
              </a:xfrm>
              <a:custGeom>
                <a:avLst/>
                <a:gdLst>
                  <a:gd name="T0" fmla="*/ 6 w 14"/>
                  <a:gd name="T1" fmla="*/ 3 h 13"/>
                  <a:gd name="T2" fmla="*/ 6 w 14"/>
                  <a:gd name="T3" fmla="*/ 3 h 13"/>
                  <a:gd name="T4" fmla="*/ 6 w 14"/>
                  <a:gd name="T5" fmla="*/ 0 h 13"/>
                  <a:gd name="T6" fmla="*/ 0 w 14"/>
                  <a:gd name="T7" fmla="*/ 0 h 13"/>
                  <a:gd name="T8" fmla="*/ 0 w 14"/>
                  <a:gd name="T9" fmla="*/ 3 h 13"/>
                  <a:gd name="T10" fmla="*/ 0 w 14"/>
                  <a:gd name="T11" fmla="*/ 3 h 13"/>
                  <a:gd name="T12" fmla="*/ 0 w 14"/>
                  <a:gd name="T13" fmla="*/ 3 h 13"/>
                  <a:gd name="T14" fmla="*/ 1 w 14"/>
                  <a:gd name="T15" fmla="*/ 6 h 13"/>
                  <a:gd name="T16" fmla="*/ 3 w 14"/>
                  <a:gd name="T17" fmla="*/ 7 h 13"/>
                  <a:gd name="T18" fmla="*/ 5 w 14"/>
                  <a:gd name="T19" fmla="*/ 6 h 13"/>
                  <a:gd name="T20" fmla="*/ 6 w 14"/>
                  <a:gd name="T21" fmla="*/ 3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13">
                    <a:moveTo>
                      <a:pt x="14" y="5"/>
                    </a:moveTo>
                    <a:lnTo>
                      <a:pt x="14" y="5"/>
                    </a:lnTo>
                    <a:lnTo>
                      <a:pt x="14" y="0"/>
                    </a:lnTo>
                    <a:lnTo>
                      <a:pt x="0" y="0"/>
                    </a:lnTo>
                    <a:lnTo>
                      <a:pt x="0" y="5"/>
                    </a:lnTo>
                    <a:lnTo>
                      <a:pt x="2" y="11"/>
                    </a:lnTo>
                    <a:lnTo>
                      <a:pt x="7" y="13"/>
                    </a:lnTo>
                    <a:lnTo>
                      <a:pt x="12" y="11"/>
                    </a:lnTo>
                    <a:lnTo>
                      <a:pt x="1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14" name="Freeform 621"/>
              <p:cNvSpPr>
                <a:spLocks/>
              </p:cNvSpPr>
              <p:nvPr/>
            </p:nvSpPr>
            <p:spPr bwMode="auto">
              <a:xfrm>
                <a:off x="3238" y="2481"/>
                <a:ext cx="6" cy="6"/>
              </a:xfrm>
              <a:custGeom>
                <a:avLst/>
                <a:gdLst>
                  <a:gd name="T0" fmla="*/ 6 w 14"/>
                  <a:gd name="T1" fmla="*/ 2 h 11"/>
                  <a:gd name="T2" fmla="*/ 6 w 14"/>
                  <a:gd name="T3" fmla="*/ 2 h 11"/>
                  <a:gd name="T4" fmla="*/ 6 w 14"/>
                  <a:gd name="T5" fmla="*/ 0 h 11"/>
                  <a:gd name="T6" fmla="*/ 0 w 14"/>
                  <a:gd name="T7" fmla="*/ 0 h 11"/>
                  <a:gd name="T8" fmla="*/ 0 w 14"/>
                  <a:gd name="T9" fmla="*/ 2 h 11"/>
                  <a:gd name="T10" fmla="*/ 0 w 14"/>
                  <a:gd name="T11" fmla="*/ 2 h 11"/>
                  <a:gd name="T12" fmla="*/ 0 w 14"/>
                  <a:gd name="T13" fmla="*/ 2 h 11"/>
                  <a:gd name="T14" fmla="*/ 1 w 14"/>
                  <a:gd name="T15" fmla="*/ 5 h 11"/>
                  <a:gd name="T16" fmla="*/ 3 w 14"/>
                  <a:gd name="T17" fmla="*/ 6 h 11"/>
                  <a:gd name="T18" fmla="*/ 5 w 14"/>
                  <a:gd name="T19" fmla="*/ 5 h 11"/>
                  <a:gd name="T20" fmla="*/ 6 w 14"/>
                  <a:gd name="T21" fmla="*/ 2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11">
                    <a:moveTo>
                      <a:pt x="14" y="4"/>
                    </a:moveTo>
                    <a:lnTo>
                      <a:pt x="14" y="4"/>
                    </a:lnTo>
                    <a:lnTo>
                      <a:pt x="14" y="0"/>
                    </a:lnTo>
                    <a:lnTo>
                      <a:pt x="0" y="0"/>
                    </a:lnTo>
                    <a:lnTo>
                      <a:pt x="0" y="4"/>
                    </a:lnTo>
                    <a:lnTo>
                      <a:pt x="2" y="9"/>
                    </a:lnTo>
                    <a:lnTo>
                      <a:pt x="7" y="11"/>
                    </a:lnTo>
                    <a:lnTo>
                      <a:pt x="12" y="9"/>
                    </a:lnTo>
                    <a:lnTo>
                      <a:pt x="1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15" name="Freeform 622"/>
              <p:cNvSpPr>
                <a:spLocks/>
              </p:cNvSpPr>
              <p:nvPr/>
            </p:nvSpPr>
            <p:spPr bwMode="auto">
              <a:xfrm>
                <a:off x="3238" y="2483"/>
                <a:ext cx="6" cy="10"/>
              </a:xfrm>
              <a:custGeom>
                <a:avLst/>
                <a:gdLst>
                  <a:gd name="T0" fmla="*/ 6 w 14"/>
                  <a:gd name="T1" fmla="*/ 7 h 20"/>
                  <a:gd name="T2" fmla="*/ 6 w 14"/>
                  <a:gd name="T3" fmla="*/ 7 h 20"/>
                  <a:gd name="T4" fmla="*/ 6 w 14"/>
                  <a:gd name="T5" fmla="*/ 0 h 20"/>
                  <a:gd name="T6" fmla="*/ 0 w 14"/>
                  <a:gd name="T7" fmla="*/ 0 h 20"/>
                  <a:gd name="T8" fmla="*/ 0 w 14"/>
                  <a:gd name="T9" fmla="*/ 7 h 20"/>
                  <a:gd name="T10" fmla="*/ 0 w 14"/>
                  <a:gd name="T11" fmla="*/ 7 h 20"/>
                  <a:gd name="T12" fmla="*/ 0 w 14"/>
                  <a:gd name="T13" fmla="*/ 7 h 20"/>
                  <a:gd name="T14" fmla="*/ 1 w 14"/>
                  <a:gd name="T15" fmla="*/ 9 h 20"/>
                  <a:gd name="T16" fmla="*/ 3 w 14"/>
                  <a:gd name="T17" fmla="*/ 10 h 20"/>
                  <a:gd name="T18" fmla="*/ 5 w 14"/>
                  <a:gd name="T19" fmla="*/ 9 h 20"/>
                  <a:gd name="T20" fmla="*/ 6 w 14"/>
                  <a:gd name="T21" fmla="*/ 7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20">
                    <a:moveTo>
                      <a:pt x="14" y="13"/>
                    </a:moveTo>
                    <a:lnTo>
                      <a:pt x="14" y="13"/>
                    </a:lnTo>
                    <a:lnTo>
                      <a:pt x="14" y="0"/>
                    </a:lnTo>
                    <a:lnTo>
                      <a:pt x="0" y="0"/>
                    </a:lnTo>
                    <a:lnTo>
                      <a:pt x="0" y="13"/>
                    </a:lnTo>
                    <a:lnTo>
                      <a:pt x="2" y="18"/>
                    </a:lnTo>
                    <a:lnTo>
                      <a:pt x="7" y="20"/>
                    </a:lnTo>
                    <a:lnTo>
                      <a:pt x="12" y="18"/>
                    </a:lnTo>
                    <a:lnTo>
                      <a:pt x="14"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16" name="Freeform 623"/>
              <p:cNvSpPr>
                <a:spLocks/>
              </p:cNvSpPr>
              <p:nvPr/>
            </p:nvSpPr>
            <p:spPr bwMode="auto">
              <a:xfrm>
                <a:off x="3238" y="2489"/>
                <a:ext cx="6" cy="10"/>
              </a:xfrm>
              <a:custGeom>
                <a:avLst/>
                <a:gdLst>
                  <a:gd name="T0" fmla="*/ 6 w 14"/>
                  <a:gd name="T1" fmla="*/ 6 h 19"/>
                  <a:gd name="T2" fmla="*/ 6 w 14"/>
                  <a:gd name="T3" fmla="*/ 6 h 19"/>
                  <a:gd name="T4" fmla="*/ 6 w 14"/>
                  <a:gd name="T5" fmla="*/ 0 h 19"/>
                  <a:gd name="T6" fmla="*/ 0 w 14"/>
                  <a:gd name="T7" fmla="*/ 0 h 19"/>
                  <a:gd name="T8" fmla="*/ 0 w 14"/>
                  <a:gd name="T9" fmla="*/ 6 h 19"/>
                  <a:gd name="T10" fmla="*/ 0 w 14"/>
                  <a:gd name="T11" fmla="*/ 6 h 19"/>
                  <a:gd name="T12" fmla="*/ 0 w 14"/>
                  <a:gd name="T13" fmla="*/ 6 h 19"/>
                  <a:gd name="T14" fmla="*/ 1 w 14"/>
                  <a:gd name="T15" fmla="*/ 9 h 19"/>
                  <a:gd name="T16" fmla="*/ 3 w 14"/>
                  <a:gd name="T17" fmla="*/ 10 h 19"/>
                  <a:gd name="T18" fmla="*/ 5 w 14"/>
                  <a:gd name="T19" fmla="*/ 9 h 19"/>
                  <a:gd name="T20" fmla="*/ 6 w 14"/>
                  <a:gd name="T21" fmla="*/ 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19">
                    <a:moveTo>
                      <a:pt x="14" y="12"/>
                    </a:moveTo>
                    <a:lnTo>
                      <a:pt x="14" y="12"/>
                    </a:lnTo>
                    <a:lnTo>
                      <a:pt x="14" y="0"/>
                    </a:lnTo>
                    <a:lnTo>
                      <a:pt x="0" y="0"/>
                    </a:lnTo>
                    <a:lnTo>
                      <a:pt x="0" y="12"/>
                    </a:lnTo>
                    <a:lnTo>
                      <a:pt x="2" y="18"/>
                    </a:lnTo>
                    <a:lnTo>
                      <a:pt x="7" y="19"/>
                    </a:lnTo>
                    <a:lnTo>
                      <a:pt x="12" y="18"/>
                    </a:lnTo>
                    <a:lnTo>
                      <a:pt x="1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17" name="Freeform 624"/>
              <p:cNvSpPr>
                <a:spLocks/>
              </p:cNvSpPr>
              <p:nvPr/>
            </p:nvSpPr>
            <p:spPr bwMode="auto">
              <a:xfrm>
                <a:off x="3238" y="2496"/>
                <a:ext cx="6" cy="10"/>
              </a:xfrm>
              <a:custGeom>
                <a:avLst/>
                <a:gdLst>
                  <a:gd name="T0" fmla="*/ 6 w 14"/>
                  <a:gd name="T1" fmla="*/ 7 h 22"/>
                  <a:gd name="T2" fmla="*/ 6 w 14"/>
                  <a:gd name="T3" fmla="*/ 7 h 22"/>
                  <a:gd name="T4" fmla="*/ 6 w 14"/>
                  <a:gd name="T5" fmla="*/ 0 h 22"/>
                  <a:gd name="T6" fmla="*/ 0 w 14"/>
                  <a:gd name="T7" fmla="*/ 0 h 22"/>
                  <a:gd name="T8" fmla="*/ 0 w 14"/>
                  <a:gd name="T9" fmla="*/ 7 h 22"/>
                  <a:gd name="T10" fmla="*/ 0 w 14"/>
                  <a:gd name="T11" fmla="*/ 7 h 22"/>
                  <a:gd name="T12" fmla="*/ 0 w 14"/>
                  <a:gd name="T13" fmla="*/ 7 h 22"/>
                  <a:gd name="T14" fmla="*/ 1 w 14"/>
                  <a:gd name="T15" fmla="*/ 9 h 22"/>
                  <a:gd name="T16" fmla="*/ 3 w 14"/>
                  <a:gd name="T17" fmla="*/ 10 h 22"/>
                  <a:gd name="T18" fmla="*/ 5 w 14"/>
                  <a:gd name="T19" fmla="*/ 9 h 22"/>
                  <a:gd name="T20" fmla="*/ 6 w 14"/>
                  <a:gd name="T21" fmla="*/ 7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22">
                    <a:moveTo>
                      <a:pt x="14" y="15"/>
                    </a:moveTo>
                    <a:lnTo>
                      <a:pt x="14" y="15"/>
                    </a:lnTo>
                    <a:lnTo>
                      <a:pt x="14" y="0"/>
                    </a:lnTo>
                    <a:lnTo>
                      <a:pt x="0" y="0"/>
                    </a:lnTo>
                    <a:lnTo>
                      <a:pt x="0" y="15"/>
                    </a:lnTo>
                    <a:lnTo>
                      <a:pt x="2" y="20"/>
                    </a:lnTo>
                    <a:lnTo>
                      <a:pt x="7" y="22"/>
                    </a:lnTo>
                    <a:lnTo>
                      <a:pt x="12" y="20"/>
                    </a:lnTo>
                    <a:lnTo>
                      <a:pt x="14"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18" name="Freeform 625"/>
              <p:cNvSpPr>
                <a:spLocks/>
              </p:cNvSpPr>
              <p:nvPr/>
            </p:nvSpPr>
            <p:spPr bwMode="auto">
              <a:xfrm>
                <a:off x="3238" y="2503"/>
                <a:ext cx="6" cy="10"/>
              </a:xfrm>
              <a:custGeom>
                <a:avLst/>
                <a:gdLst>
                  <a:gd name="T0" fmla="*/ 6 w 14"/>
                  <a:gd name="T1" fmla="*/ 6 h 20"/>
                  <a:gd name="T2" fmla="*/ 6 w 14"/>
                  <a:gd name="T3" fmla="*/ 6 h 20"/>
                  <a:gd name="T4" fmla="*/ 6 w 14"/>
                  <a:gd name="T5" fmla="*/ 0 h 20"/>
                  <a:gd name="T6" fmla="*/ 0 w 14"/>
                  <a:gd name="T7" fmla="*/ 0 h 20"/>
                  <a:gd name="T8" fmla="*/ 0 w 14"/>
                  <a:gd name="T9" fmla="*/ 6 h 20"/>
                  <a:gd name="T10" fmla="*/ 0 w 14"/>
                  <a:gd name="T11" fmla="*/ 6 h 20"/>
                  <a:gd name="T12" fmla="*/ 0 w 14"/>
                  <a:gd name="T13" fmla="*/ 6 h 20"/>
                  <a:gd name="T14" fmla="*/ 1 w 14"/>
                  <a:gd name="T15" fmla="*/ 9 h 20"/>
                  <a:gd name="T16" fmla="*/ 3 w 14"/>
                  <a:gd name="T17" fmla="*/ 10 h 20"/>
                  <a:gd name="T18" fmla="*/ 5 w 14"/>
                  <a:gd name="T19" fmla="*/ 9 h 20"/>
                  <a:gd name="T20" fmla="*/ 6 w 14"/>
                  <a:gd name="T21" fmla="*/ 6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20">
                    <a:moveTo>
                      <a:pt x="14" y="12"/>
                    </a:moveTo>
                    <a:lnTo>
                      <a:pt x="14" y="12"/>
                    </a:lnTo>
                    <a:lnTo>
                      <a:pt x="14" y="0"/>
                    </a:lnTo>
                    <a:lnTo>
                      <a:pt x="0" y="0"/>
                    </a:lnTo>
                    <a:lnTo>
                      <a:pt x="0" y="12"/>
                    </a:lnTo>
                    <a:lnTo>
                      <a:pt x="2" y="18"/>
                    </a:lnTo>
                    <a:lnTo>
                      <a:pt x="7" y="20"/>
                    </a:lnTo>
                    <a:lnTo>
                      <a:pt x="12" y="18"/>
                    </a:lnTo>
                    <a:lnTo>
                      <a:pt x="1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19" name="Freeform 626"/>
              <p:cNvSpPr>
                <a:spLocks/>
              </p:cNvSpPr>
              <p:nvPr/>
            </p:nvSpPr>
            <p:spPr bwMode="auto">
              <a:xfrm>
                <a:off x="3238" y="2509"/>
                <a:ext cx="6" cy="10"/>
              </a:xfrm>
              <a:custGeom>
                <a:avLst/>
                <a:gdLst>
                  <a:gd name="T0" fmla="*/ 6 w 14"/>
                  <a:gd name="T1" fmla="*/ 7 h 20"/>
                  <a:gd name="T2" fmla="*/ 6 w 14"/>
                  <a:gd name="T3" fmla="*/ 7 h 20"/>
                  <a:gd name="T4" fmla="*/ 6 w 14"/>
                  <a:gd name="T5" fmla="*/ 0 h 20"/>
                  <a:gd name="T6" fmla="*/ 0 w 14"/>
                  <a:gd name="T7" fmla="*/ 0 h 20"/>
                  <a:gd name="T8" fmla="*/ 0 w 14"/>
                  <a:gd name="T9" fmla="*/ 7 h 20"/>
                  <a:gd name="T10" fmla="*/ 0 w 14"/>
                  <a:gd name="T11" fmla="*/ 7 h 20"/>
                  <a:gd name="T12" fmla="*/ 0 w 14"/>
                  <a:gd name="T13" fmla="*/ 7 h 20"/>
                  <a:gd name="T14" fmla="*/ 1 w 14"/>
                  <a:gd name="T15" fmla="*/ 9 h 20"/>
                  <a:gd name="T16" fmla="*/ 3 w 14"/>
                  <a:gd name="T17" fmla="*/ 10 h 20"/>
                  <a:gd name="T18" fmla="*/ 5 w 14"/>
                  <a:gd name="T19" fmla="*/ 9 h 20"/>
                  <a:gd name="T20" fmla="*/ 6 w 14"/>
                  <a:gd name="T21" fmla="*/ 7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20">
                    <a:moveTo>
                      <a:pt x="14" y="13"/>
                    </a:moveTo>
                    <a:lnTo>
                      <a:pt x="14" y="13"/>
                    </a:lnTo>
                    <a:lnTo>
                      <a:pt x="14" y="0"/>
                    </a:lnTo>
                    <a:lnTo>
                      <a:pt x="0" y="0"/>
                    </a:lnTo>
                    <a:lnTo>
                      <a:pt x="0" y="13"/>
                    </a:lnTo>
                    <a:lnTo>
                      <a:pt x="2" y="18"/>
                    </a:lnTo>
                    <a:lnTo>
                      <a:pt x="7" y="20"/>
                    </a:lnTo>
                    <a:lnTo>
                      <a:pt x="12" y="18"/>
                    </a:lnTo>
                    <a:lnTo>
                      <a:pt x="14"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20" name="Freeform 627"/>
              <p:cNvSpPr>
                <a:spLocks/>
              </p:cNvSpPr>
              <p:nvPr/>
            </p:nvSpPr>
            <p:spPr bwMode="auto">
              <a:xfrm>
                <a:off x="3238" y="2516"/>
                <a:ext cx="6" cy="9"/>
              </a:xfrm>
              <a:custGeom>
                <a:avLst/>
                <a:gdLst>
                  <a:gd name="T0" fmla="*/ 6 w 14"/>
                  <a:gd name="T1" fmla="*/ 6 h 20"/>
                  <a:gd name="T2" fmla="*/ 6 w 14"/>
                  <a:gd name="T3" fmla="*/ 6 h 20"/>
                  <a:gd name="T4" fmla="*/ 6 w 14"/>
                  <a:gd name="T5" fmla="*/ 0 h 20"/>
                  <a:gd name="T6" fmla="*/ 0 w 14"/>
                  <a:gd name="T7" fmla="*/ 0 h 20"/>
                  <a:gd name="T8" fmla="*/ 0 w 14"/>
                  <a:gd name="T9" fmla="*/ 6 h 20"/>
                  <a:gd name="T10" fmla="*/ 0 w 14"/>
                  <a:gd name="T11" fmla="*/ 6 h 20"/>
                  <a:gd name="T12" fmla="*/ 0 w 14"/>
                  <a:gd name="T13" fmla="*/ 6 h 20"/>
                  <a:gd name="T14" fmla="*/ 1 w 14"/>
                  <a:gd name="T15" fmla="*/ 8 h 20"/>
                  <a:gd name="T16" fmla="*/ 3 w 14"/>
                  <a:gd name="T17" fmla="*/ 9 h 20"/>
                  <a:gd name="T18" fmla="*/ 5 w 14"/>
                  <a:gd name="T19" fmla="*/ 8 h 20"/>
                  <a:gd name="T20" fmla="*/ 6 w 14"/>
                  <a:gd name="T21" fmla="*/ 6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20">
                    <a:moveTo>
                      <a:pt x="14" y="13"/>
                    </a:moveTo>
                    <a:lnTo>
                      <a:pt x="14" y="13"/>
                    </a:lnTo>
                    <a:lnTo>
                      <a:pt x="14" y="0"/>
                    </a:lnTo>
                    <a:lnTo>
                      <a:pt x="0" y="0"/>
                    </a:lnTo>
                    <a:lnTo>
                      <a:pt x="0" y="13"/>
                    </a:lnTo>
                    <a:lnTo>
                      <a:pt x="2" y="18"/>
                    </a:lnTo>
                    <a:lnTo>
                      <a:pt x="7" y="20"/>
                    </a:lnTo>
                    <a:lnTo>
                      <a:pt x="12" y="18"/>
                    </a:lnTo>
                    <a:lnTo>
                      <a:pt x="14"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21" name="Freeform 628"/>
              <p:cNvSpPr>
                <a:spLocks/>
              </p:cNvSpPr>
              <p:nvPr/>
            </p:nvSpPr>
            <p:spPr bwMode="auto">
              <a:xfrm>
                <a:off x="3238" y="2522"/>
                <a:ext cx="6" cy="10"/>
              </a:xfrm>
              <a:custGeom>
                <a:avLst/>
                <a:gdLst>
                  <a:gd name="T0" fmla="*/ 6 w 14"/>
                  <a:gd name="T1" fmla="*/ 6 h 20"/>
                  <a:gd name="T2" fmla="*/ 6 w 14"/>
                  <a:gd name="T3" fmla="*/ 6 h 20"/>
                  <a:gd name="T4" fmla="*/ 6 w 14"/>
                  <a:gd name="T5" fmla="*/ 0 h 20"/>
                  <a:gd name="T6" fmla="*/ 0 w 14"/>
                  <a:gd name="T7" fmla="*/ 0 h 20"/>
                  <a:gd name="T8" fmla="*/ 0 w 14"/>
                  <a:gd name="T9" fmla="*/ 6 h 20"/>
                  <a:gd name="T10" fmla="*/ 0 w 14"/>
                  <a:gd name="T11" fmla="*/ 6 h 20"/>
                  <a:gd name="T12" fmla="*/ 0 w 14"/>
                  <a:gd name="T13" fmla="*/ 6 h 20"/>
                  <a:gd name="T14" fmla="*/ 1 w 14"/>
                  <a:gd name="T15" fmla="*/ 9 h 20"/>
                  <a:gd name="T16" fmla="*/ 3 w 14"/>
                  <a:gd name="T17" fmla="*/ 10 h 20"/>
                  <a:gd name="T18" fmla="*/ 5 w 14"/>
                  <a:gd name="T19" fmla="*/ 9 h 20"/>
                  <a:gd name="T20" fmla="*/ 6 w 14"/>
                  <a:gd name="T21" fmla="*/ 6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20">
                    <a:moveTo>
                      <a:pt x="14" y="12"/>
                    </a:moveTo>
                    <a:lnTo>
                      <a:pt x="14" y="12"/>
                    </a:lnTo>
                    <a:lnTo>
                      <a:pt x="14" y="0"/>
                    </a:lnTo>
                    <a:lnTo>
                      <a:pt x="0" y="0"/>
                    </a:lnTo>
                    <a:lnTo>
                      <a:pt x="0" y="12"/>
                    </a:lnTo>
                    <a:lnTo>
                      <a:pt x="2" y="18"/>
                    </a:lnTo>
                    <a:lnTo>
                      <a:pt x="7" y="20"/>
                    </a:lnTo>
                    <a:lnTo>
                      <a:pt x="12" y="18"/>
                    </a:lnTo>
                    <a:lnTo>
                      <a:pt x="1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22" name="Freeform 629"/>
              <p:cNvSpPr>
                <a:spLocks/>
              </p:cNvSpPr>
              <p:nvPr/>
            </p:nvSpPr>
            <p:spPr bwMode="auto">
              <a:xfrm>
                <a:off x="3238" y="2528"/>
                <a:ext cx="6" cy="10"/>
              </a:xfrm>
              <a:custGeom>
                <a:avLst/>
                <a:gdLst>
                  <a:gd name="T0" fmla="*/ 6 w 14"/>
                  <a:gd name="T1" fmla="*/ 6 h 20"/>
                  <a:gd name="T2" fmla="*/ 6 w 14"/>
                  <a:gd name="T3" fmla="*/ 7 h 20"/>
                  <a:gd name="T4" fmla="*/ 6 w 14"/>
                  <a:gd name="T5" fmla="*/ 0 h 20"/>
                  <a:gd name="T6" fmla="*/ 0 w 14"/>
                  <a:gd name="T7" fmla="*/ 0 h 20"/>
                  <a:gd name="T8" fmla="*/ 0 w 14"/>
                  <a:gd name="T9" fmla="*/ 7 h 20"/>
                  <a:gd name="T10" fmla="*/ 0 w 14"/>
                  <a:gd name="T11" fmla="*/ 8 h 20"/>
                  <a:gd name="T12" fmla="*/ 0 w 14"/>
                  <a:gd name="T13" fmla="*/ 7 h 20"/>
                  <a:gd name="T14" fmla="*/ 1 w 14"/>
                  <a:gd name="T15" fmla="*/ 9 h 20"/>
                  <a:gd name="T16" fmla="*/ 3 w 14"/>
                  <a:gd name="T17" fmla="*/ 10 h 20"/>
                  <a:gd name="T18" fmla="*/ 5 w 14"/>
                  <a:gd name="T19" fmla="*/ 9 h 20"/>
                  <a:gd name="T20" fmla="*/ 6 w 14"/>
                  <a:gd name="T21" fmla="*/ 7 h 20"/>
                  <a:gd name="T22" fmla="*/ 6 w 14"/>
                  <a:gd name="T23" fmla="*/ 6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 h="20">
                    <a:moveTo>
                      <a:pt x="14" y="11"/>
                    </a:moveTo>
                    <a:lnTo>
                      <a:pt x="14" y="13"/>
                    </a:lnTo>
                    <a:lnTo>
                      <a:pt x="14" y="0"/>
                    </a:lnTo>
                    <a:lnTo>
                      <a:pt x="0" y="0"/>
                    </a:lnTo>
                    <a:lnTo>
                      <a:pt x="0" y="13"/>
                    </a:lnTo>
                    <a:lnTo>
                      <a:pt x="0" y="15"/>
                    </a:lnTo>
                    <a:lnTo>
                      <a:pt x="0" y="13"/>
                    </a:lnTo>
                    <a:lnTo>
                      <a:pt x="2" y="18"/>
                    </a:lnTo>
                    <a:lnTo>
                      <a:pt x="7" y="20"/>
                    </a:lnTo>
                    <a:lnTo>
                      <a:pt x="12" y="18"/>
                    </a:lnTo>
                    <a:lnTo>
                      <a:pt x="14" y="13"/>
                    </a:lnTo>
                    <a:lnTo>
                      <a:pt x="1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23" name="Freeform 630"/>
              <p:cNvSpPr>
                <a:spLocks/>
              </p:cNvSpPr>
              <p:nvPr/>
            </p:nvSpPr>
            <p:spPr bwMode="auto">
              <a:xfrm>
                <a:off x="3238" y="2534"/>
                <a:ext cx="7" cy="10"/>
              </a:xfrm>
              <a:custGeom>
                <a:avLst/>
                <a:gdLst>
                  <a:gd name="T0" fmla="*/ 7 w 15"/>
                  <a:gd name="T1" fmla="*/ 7 h 22"/>
                  <a:gd name="T2" fmla="*/ 7 w 15"/>
                  <a:gd name="T3" fmla="*/ 6 h 22"/>
                  <a:gd name="T4" fmla="*/ 7 w 15"/>
                  <a:gd name="T5" fmla="*/ 0 h 22"/>
                  <a:gd name="T6" fmla="*/ 0 w 15"/>
                  <a:gd name="T7" fmla="*/ 2 h 22"/>
                  <a:gd name="T8" fmla="*/ 1 w 15"/>
                  <a:gd name="T9" fmla="*/ 7 h 22"/>
                  <a:gd name="T10" fmla="*/ 1 w 15"/>
                  <a:gd name="T11" fmla="*/ 7 h 22"/>
                  <a:gd name="T12" fmla="*/ 1 w 15"/>
                  <a:gd name="T13" fmla="*/ 7 h 22"/>
                  <a:gd name="T14" fmla="*/ 2 w 15"/>
                  <a:gd name="T15" fmla="*/ 10 h 22"/>
                  <a:gd name="T16" fmla="*/ 5 w 15"/>
                  <a:gd name="T17" fmla="*/ 10 h 22"/>
                  <a:gd name="T18" fmla="*/ 7 w 15"/>
                  <a:gd name="T19" fmla="*/ 9 h 22"/>
                  <a:gd name="T20" fmla="*/ 7 w 15"/>
                  <a:gd name="T21" fmla="*/ 6 h 22"/>
                  <a:gd name="T22" fmla="*/ 7 w 15"/>
                  <a:gd name="T23" fmla="*/ 7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2">
                    <a:moveTo>
                      <a:pt x="15" y="15"/>
                    </a:moveTo>
                    <a:lnTo>
                      <a:pt x="15" y="13"/>
                    </a:lnTo>
                    <a:lnTo>
                      <a:pt x="14" y="0"/>
                    </a:lnTo>
                    <a:lnTo>
                      <a:pt x="0" y="4"/>
                    </a:lnTo>
                    <a:lnTo>
                      <a:pt x="2" y="16"/>
                    </a:lnTo>
                    <a:lnTo>
                      <a:pt x="2" y="15"/>
                    </a:lnTo>
                    <a:lnTo>
                      <a:pt x="2" y="16"/>
                    </a:lnTo>
                    <a:lnTo>
                      <a:pt x="5" y="22"/>
                    </a:lnTo>
                    <a:lnTo>
                      <a:pt x="10" y="22"/>
                    </a:lnTo>
                    <a:lnTo>
                      <a:pt x="14" y="20"/>
                    </a:lnTo>
                    <a:lnTo>
                      <a:pt x="15" y="13"/>
                    </a:lnTo>
                    <a:lnTo>
                      <a:pt x="15"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24" name="Freeform 631"/>
              <p:cNvSpPr>
                <a:spLocks/>
              </p:cNvSpPr>
              <p:nvPr/>
            </p:nvSpPr>
            <p:spPr bwMode="auto">
              <a:xfrm>
                <a:off x="3239" y="2541"/>
                <a:ext cx="6" cy="10"/>
              </a:xfrm>
              <a:custGeom>
                <a:avLst/>
                <a:gdLst>
                  <a:gd name="T0" fmla="*/ 6 w 13"/>
                  <a:gd name="T1" fmla="*/ 6 h 20"/>
                  <a:gd name="T2" fmla="*/ 6 w 13"/>
                  <a:gd name="T3" fmla="*/ 6 h 20"/>
                  <a:gd name="T4" fmla="*/ 6 w 13"/>
                  <a:gd name="T5" fmla="*/ 0 h 20"/>
                  <a:gd name="T6" fmla="*/ 0 w 13"/>
                  <a:gd name="T7" fmla="*/ 0 h 20"/>
                  <a:gd name="T8" fmla="*/ 0 w 13"/>
                  <a:gd name="T9" fmla="*/ 6 h 20"/>
                  <a:gd name="T10" fmla="*/ 0 w 13"/>
                  <a:gd name="T11" fmla="*/ 6 h 20"/>
                  <a:gd name="T12" fmla="*/ 0 w 13"/>
                  <a:gd name="T13" fmla="*/ 6 h 20"/>
                  <a:gd name="T14" fmla="*/ 1 w 13"/>
                  <a:gd name="T15" fmla="*/ 9 h 20"/>
                  <a:gd name="T16" fmla="*/ 3 w 13"/>
                  <a:gd name="T17" fmla="*/ 10 h 20"/>
                  <a:gd name="T18" fmla="*/ 6 w 13"/>
                  <a:gd name="T19" fmla="*/ 9 h 20"/>
                  <a:gd name="T20" fmla="*/ 6 w 13"/>
                  <a:gd name="T21" fmla="*/ 6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0">
                    <a:moveTo>
                      <a:pt x="13" y="12"/>
                    </a:moveTo>
                    <a:lnTo>
                      <a:pt x="13" y="12"/>
                    </a:lnTo>
                    <a:lnTo>
                      <a:pt x="13" y="0"/>
                    </a:lnTo>
                    <a:lnTo>
                      <a:pt x="0" y="0"/>
                    </a:lnTo>
                    <a:lnTo>
                      <a:pt x="0" y="12"/>
                    </a:lnTo>
                    <a:lnTo>
                      <a:pt x="2" y="18"/>
                    </a:lnTo>
                    <a:lnTo>
                      <a:pt x="7" y="20"/>
                    </a:lnTo>
                    <a:lnTo>
                      <a:pt x="12" y="18"/>
                    </a:lnTo>
                    <a:lnTo>
                      <a:pt x="13"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25" name="Freeform 632"/>
              <p:cNvSpPr>
                <a:spLocks/>
              </p:cNvSpPr>
              <p:nvPr/>
            </p:nvSpPr>
            <p:spPr bwMode="auto">
              <a:xfrm>
                <a:off x="3239" y="2547"/>
                <a:ext cx="6" cy="11"/>
              </a:xfrm>
              <a:custGeom>
                <a:avLst/>
                <a:gdLst>
                  <a:gd name="T0" fmla="*/ 6 w 13"/>
                  <a:gd name="T1" fmla="*/ 8 h 22"/>
                  <a:gd name="T2" fmla="*/ 6 w 13"/>
                  <a:gd name="T3" fmla="*/ 8 h 22"/>
                  <a:gd name="T4" fmla="*/ 6 w 13"/>
                  <a:gd name="T5" fmla="*/ 0 h 22"/>
                  <a:gd name="T6" fmla="*/ 0 w 13"/>
                  <a:gd name="T7" fmla="*/ 0 h 22"/>
                  <a:gd name="T8" fmla="*/ 0 w 13"/>
                  <a:gd name="T9" fmla="*/ 8 h 22"/>
                  <a:gd name="T10" fmla="*/ 0 w 13"/>
                  <a:gd name="T11" fmla="*/ 8 h 22"/>
                  <a:gd name="T12" fmla="*/ 0 w 13"/>
                  <a:gd name="T13" fmla="*/ 8 h 22"/>
                  <a:gd name="T14" fmla="*/ 1 w 13"/>
                  <a:gd name="T15" fmla="*/ 10 h 22"/>
                  <a:gd name="T16" fmla="*/ 3 w 13"/>
                  <a:gd name="T17" fmla="*/ 11 h 22"/>
                  <a:gd name="T18" fmla="*/ 6 w 13"/>
                  <a:gd name="T19" fmla="*/ 10 h 22"/>
                  <a:gd name="T20" fmla="*/ 6 w 13"/>
                  <a:gd name="T21" fmla="*/ 8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2">
                    <a:moveTo>
                      <a:pt x="13" y="15"/>
                    </a:moveTo>
                    <a:lnTo>
                      <a:pt x="13" y="15"/>
                    </a:lnTo>
                    <a:lnTo>
                      <a:pt x="13" y="0"/>
                    </a:lnTo>
                    <a:lnTo>
                      <a:pt x="0" y="0"/>
                    </a:lnTo>
                    <a:lnTo>
                      <a:pt x="0" y="15"/>
                    </a:lnTo>
                    <a:lnTo>
                      <a:pt x="2" y="20"/>
                    </a:lnTo>
                    <a:lnTo>
                      <a:pt x="7" y="22"/>
                    </a:lnTo>
                    <a:lnTo>
                      <a:pt x="12" y="20"/>
                    </a:lnTo>
                    <a:lnTo>
                      <a:pt x="13"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26" name="Freeform 633"/>
              <p:cNvSpPr>
                <a:spLocks/>
              </p:cNvSpPr>
              <p:nvPr/>
            </p:nvSpPr>
            <p:spPr bwMode="auto">
              <a:xfrm>
                <a:off x="3239" y="2554"/>
                <a:ext cx="6" cy="10"/>
              </a:xfrm>
              <a:custGeom>
                <a:avLst/>
                <a:gdLst>
                  <a:gd name="T0" fmla="*/ 6 w 13"/>
                  <a:gd name="T1" fmla="*/ 6 h 20"/>
                  <a:gd name="T2" fmla="*/ 6 w 13"/>
                  <a:gd name="T3" fmla="*/ 6 h 20"/>
                  <a:gd name="T4" fmla="*/ 6 w 13"/>
                  <a:gd name="T5" fmla="*/ 0 h 20"/>
                  <a:gd name="T6" fmla="*/ 0 w 13"/>
                  <a:gd name="T7" fmla="*/ 0 h 20"/>
                  <a:gd name="T8" fmla="*/ 0 w 13"/>
                  <a:gd name="T9" fmla="*/ 6 h 20"/>
                  <a:gd name="T10" fmla="*/ 0 w 13"/>
                  <a:gd name="T11" fmla="*/ 6 h 20"/>
                  <a:gd name="T12" fmla="*/ 0 w 13"/>
                  <a:gd name="T13" fmla="*/ 6 h 20"/>
                  <a:gd name="T14" fmla="*/ 1 w 13"/>
                  <a:gd name="T15" fmla="*/ 9 h 20"/>
                  <a:gd name="T16" fmla="*/ 3 w 13"/>
                  <a:gd name="T17" fmla="*/ 10 h 20"/>
                  <a:gd name="T18" fmla="*/ 6 w 13"/>
                  <a:gd name="T19" fmla="*/ 9 h 20"/>
                  <a:gd name="T20" fmla="*/ 6 w 13"/>
                  <a:gd name="T21" fmla="*/ 6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0">
                    <a:moveTo>
                      <a:pt x="13" y="12"/>
                    </a:moveTo>
                    <a:lnTo>
                      <a:pt x="13" y="12"/>
                    </a:lnTo>
                    <a:lnTo>
                      <a:pt x="13" y="0"/>
                    </a:lnTo>
                    <a:lnTo>
                      <a:pt x="0" y="0"/>
                    </a:lnTo>
                    <a:lnTo>
                      <a:pt x="0" y="12"/>
                    </a:lnTo>
                    <a:lnTo>
                      <a:pt x="2" y="18"/>
                    </a:lnTo>
                    <a:lnTo>
                      <a:pt x="7" y="20"/>
                    </a:lnTo>
                    <a:lnTo>
                      <a:pt x="12" y="18"/>
                    </a:lnTo>
                    <a:lnTo>
                      <a:pt x="13"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27" name="Freeform 634"/>
              <p:cNvSpPr>
                <a:spLocks/>
              </p:cNvSpPr>
              <p:nvPr/>
            </p:nvSpPr>
            <p:spPr bwMode="auto">
              <a:xfrm>
                <a:off x="3239" y="2561"/>
                <a:ext cx="6" cy="10"/>
              </a:xfrm>
              <a:custGeom>
                <a:avLst/>
                <a:gdLst>
                  <a:gd name="T0" fmla="*/ 6 w 13"/>
                  <a:gd name="T1" fmla="*/ 7 h 20"/>
                  <a:gd name="T2" fmla="*/ 6 w 13"/>
                  <a:gd name="T3" fmla="*/ 7 h 20"/>
                  <a:gd name="T4" fmla="*/ 6 w 13"/>
                  <a:gd name="T5" fmla="*/ 0 h 20"/>
                  <a:gd name="T6" fmla="*/ 0 w 13"/>
                  <a:gd name="T7" fmla="*/ 0 h 20"/>
                  <a:gd name="T8" fmla="*/ 0 w 13"/>
                  <a:gd name="T9" fmla="*/ 7 h 20"/>
                  <a:gd name="T10" fmla="*/ 0 w 13"/>
                  <a:gd name="T11" fmla="*/ 7 h 20"/>
                  <a:gd name="T12" fmla="*/ 0 w 13"/>
                  <a:gd name="T13" fmla="*/ 7 h 20"/>
                  <a:gd name="T14" fmla="*/ 1 w 13"/>
                  <a:gd name="T15" fmla="*/ 10 h 20"/>
                  <a:gd name="T16" fmla="*/ 3 w 13"/>
                  <a:gd name="T17" fmla="*/ 10 h 20"/>
                  <a:gd name="T18" fmla="*/ 6 w 13"/>
                  <a:gd name="T19" fmla="*/ 10 h 20"/>
                  <a:gd name="T20" fmla="*/ 6 w 13"/>
                  <a:gd name="T21" fmla="*/ 7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0">
                    <a:moveTo>
                      <a:pt x="13" y="13"/>
                    </a:moveTo>
                    <a:lnTo>
                      <a:pt x="13" y="13"/>
                    </a:lnTo>
                    <a:lnTo>
                      <a:pt x="13" y="0"/>
                    </a:lnTo>
                    <a:lnTo>
                      <a:pt x="0" y="0"/>
                    </a:lnTo>
                    <a:lnTo>
                      <a:pt x="0" y="13"/>
                    </a:lnTo>
                    <a:lnTo>
                      <a:pt x="2" y="19"/>
                    </a:lnTo>
                    <a:lnTo>
                      <a:pt x="7" y="20"/>
                    </a:lnTo>
                    <a:lnTo>
                      <a:pt x="12" y="19"/>
                    </a:lnTo>
                    <a:lnTo>
                      <a:pt x="13"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28" name="Freeform 635"/>
              <p:cNvSpPr>
                <a:spLocks/>
              </p:cNvSpPr>
              <p:nvPr/>
            </p:nvSpPr>
            <p:spPr bwMode="auto">
              <a:xfrm>
                <a:off x="3239" y="2567"/>
                <a:ext cx="6" cy="10"/>
              </a:xfrm>
              <a:custGeom>
                <a:avLst/>
                <a:gdLst>
                  <a:gd name="T0" fmla="*/ 6 w 13"/>
                  <a:gd name="T1" fmla="*/ 7 h 20"/>
                  <a:gd name="T2" fmla="*/ 6 w 13"/>
                  <a:gd name="T3" fmla="*/ 7 h 20"/>
                  <a:gd name="T4" fmla="*/ 6 w 13"/>
                  <a:gd name="T5" fmla="*/ 0 h 20"/>
                  <a:gd name="T6" fmla="*/ 0 w 13"/>
                  <a:gd name="T7" fmla="*/ 0 h 20"/>
                  <a:gd name="T8" fmla="*/ 0 w 13"/>
                  <a:gd name="T9" fmla="*/ 7 h 20"/>
                  <a:gd name="T10" fmla="*/ 0 w 13"/>
                  <a:gd name="T11" fmla="*/ 7 h 20"/>
                  <a:gd name="T12" fmla="*/ 0 w 13"/>
                  <a:gd name="T13" fmla="*/ 7 h 20"/>
                  <a:gd name="T14" fmla="*/ 1 w 13"/>
                  <a:gd name="T15" fmla="*/ 9 h 20"/>
                  <a:gd name="T16" fmla="*/ 3 w 13"/>
                  <a:gd name="T17" fmla="*/ 10 h 20"/>
                  <a:gd name="T18" fmla="*/ 6 w 13"/>
                  <a:gd name="T19" fmla="*/ 9 h 20"/>
                  <a:gd name="T20" fmla="*/ 6 w 13"/>
                  <a:gd name="T21" fmla="*/ 7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0">
                    <a:moveTo>
                      <a:pt x="13" y="13"/>
                    </a:moveTo>
                    <a:lnTo>
                      <a:pt x="13" y="13"/>
                    </a:lnTo>
                    <a:lnTo>
                      <a:pt x="13" y="0"/>
                    </a:lnTo>
                    <a:lnTo>
                      <a:pt x="0" y="0"/>
                    </a:lnTo>
                    <a:lnTo>
                      <a:pt x="0" y="13"/>
                    </a:lnTo>
                    <a:lnTo>
                      <a:pt x="2" y="18"/>
                    </a:lnTo>
                    <a:lnTo>
                      <a:pt x="7" y="20"/>
                    </a:lnTo>
                    <a:lnTo>
                      <a:pt x="12" y="18"/>
                    </a:lnTo>
                    <a:lnTo>
                      <a:pt x="13"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29" name="Freeform 636"/>
              <p:cNvSpPr>
                <a:spLocks/>
              </p:cNvSpPr>
              <p:nvPr/>
            </p:nvSpPr>
            <p:spPr bwMode="auto">
              <a:xfrm>
                <a:off x="3239" y="2573"/>
                <a:ext cx="6" cy="10"/>
              </a:xfrm>
              <a:custGeom>
                <a:avLst/>
                <a:gdLst>
                  <a:gd name="T0" fmla="*/ 6 w 13"/>
                  <a:gd name="T1" fmla="*/ 6 h 20"/>
                  <a:gd name="T2" fmla="*/ 6 w 13"/>
                  <a:gd name="T3" fmla="*/ 6 h 20"/>
                  <a:gd name="T4" fmla="*/ 6 w 13"/>
                  <a:gd name="T5" fmla="*/ 0 h 20"/>
                  <a:gd name="T6" fmla="*/ 0 w 13"/>
                  <a:gd name="T7" fmla="*/ 0 h 20"/>
                  <a:gd name="T8" fmla="*/ 0 w 13"/>
                  <a:gd name="T9" fmla="*/ 6 h 20"/>
                  <a:gd name="T10" fmla="*/ 0 w 13"/>
                  <a:gd name="T11" fmla="*/ 6 h 20"/>
                  <a:gd name="T12" fmla="*/ 0 w 13"/>
                  <a:gd name="T13" fmla="*/ 6 h 20"/>
                  <a:gd name="T14" fmla="*/ 1 w 13"/>
                  <a:gd name="T15" fmla="*/ 9 h 20"/>
                  <a:gd name="T16" fmla="*/ 3 w 13"/>
                  <a:gd name="T17" fmla="*/ 10 h 20"/>
                  <a:gd name="T18" fmla="*/ 6 w 13"/>
                  <a:gd name="T19" fmla="*/ 9 h 20"/>
                  <a:gd name="T20" fmla="*/ 6 w 13"/>
                  <a:gd name="T21" fmla="*/ 6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0">
                    <a:moveTo>
                      <a:pt x="13" y="12"/>
                    </a:moveTo>
                    <a:lnTo>
                      <a:pt x="13" y="12"/>
                    </a:lnTo>
                    <a:lnTo>
                      <a:pt x="13" y="0"/>
                    </a:lnTo>
                    <a:lnTo>
                      <a:pt x="0" y="0"/>
                    </a:lnTo>
                    <a:lnTo>
                      <a:pt x="0" y="12"/>
                    </a:lnTo>
                    <a:lnTo>
                      <a:pt x="2" y="18"/>
                    </a:lnTo>
                    <a:lnTo>
                      <a:pt x="7" y="20"/>
                    </a:lnTo>
                    <a:lnTo>
                      <a:pt x="12" y="18"/>
                    </a:lnTo>
                    <a:lnTo>
                      <a:pt x="13"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30" name="Freeform 637"/>
              <p:cNvSpPr>
                <a:spLocks/>
              </p:cNvSpPr>
              <p:nvPr/>
            </p:nvSpPr>
            <p:spPr bwMode="auto">
              <a:xfrm>
                <a:off x="3239" y="2580"/>
                <a:ext cx="6" cy="10"/>
              </a:xfrm>
              <a:custGeom>
                <a:avLst/>
                <a:gdLst>
                  <a:gd name="T0" fmla="*/ 6 w 13"/>
                  <a:gd name="T1" fmla="*/ 7 h 20"/>
                  <a:gd name="T2" fmla="*/ 6 w 13"/>
                  <a:gd name="T3" fmla="*/ 7 h 20"/>
                  <a:gd name="T4" fmla="*/ 6 w 13"/>
                  <a:gd name="T5" fmla="*/ 0 h 20"/>
                  <a:gd name="T6" fmla="*/ 0 w 13"/>
                  <a:gd name="T7" fmla="*/ 0 h 20"/>
                  <a:gd name="T8" fmla="*/ 0 w 13"/>
                  <a:gd name="T9" fmla="*/ 7 h 20"/>
                  <a:gd name="T10" fmla="*/ 0 w 13"/>
                  <a:gd name="T11" fmla="*/ 7 h 20"/>
                  <a:gd name="T12" fmla="*/ 0 w 13"/>
                  <a:gd name="T13" fmla="*/ 7 h 20"/>
                  <a:gd name="T14" fmla="*/ 1 w 13"/>
                  <a:gd name="T15" fmla="*/ 10 h 20"/>
                  <a:gd name="T16" fmla="*/ 3 w 13"/>
                  <a:gd name="T17" fmla="*/ 10 h 20"/>
                  <a:gd name="T18" fmla="*/ 6 w 13"/>
                  <a:gd name="T19" fmla="*/ 10 h 20"/>
                  <a:gd name="T20" fmla="*/ 6 w 13"/>
                  <a:gd name="T21" fmla="*/ 7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0">
                    <a:moveTo>
                      <a:pt x="13" y="13"/>
                    </a:moveTo>
                    <a:lnTo>
                      <a:pt x="13" y="13"/>
                    </a:lnTo>
                    <a:lnTo>
                      <a:pt x="13" y="0"/>
                    </a:lnTo>
                    <a:lnTo>
                      <a:pt x="0" y="0"/>
                    </a:lnTo>
                    <a:lnTo>
                      <a:pt x="0" y="13"/>
                    </a:lnTo>
                    <a:lnTo>
                      <a:pt x="2" y="19"/>
                    </a:lnTo>
                    <a:lnTo>
                      <a:pt x="7" y="20"/>
                    </a:lnTo>
                    <a:lnTo>
                      <a:pt x="12" y="19"/>
                    </a:lnTo>
                    <a:lnTo>
                      <a:pt x="13"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31" name="Freeform 638"/>
              <p:cNvSpPr>
                <a:spLocks/>
              </p:cNvSpPr>
              <p:nvPr/>
            </p:nvSpPr>
            <p:spPr bwMode="auto">
              <a:xfrm>
                <a:off x="3239" y="2586"/>
                <a:ext cx="6" cy="10"/>
              </a:xfrm>
              <a:custGeom>
                <a:avLst/>
                <a:gdLst>
                  <a:gd name="T0" fmla="*/ 6 w 13"/>
                  <a:gd name="T1" fmla="*/ 7 h 20"/>
                  <a:gd name="T2" fmla="*/ 6 w 13"/>
                  <a:gd name="T3" fmla="*/ 7 h 20"/>
                  <a:gd name="T4" fmla="*/ 6 w 13"/>
                  <a:gd name="T5" fmla="*/ 0 h 20"/>
                  <a:gd name="T6" fmla="*/ 0 w 13"/>
                  <a:gd name="T7" fmla="*/ 0 h 20"/>
                  <a:gd name="T8" fmla="*/ 0 w 13"/>
                  <a:gd name="T9" fmla="*/ 7 h 20"/>
                  <a:gd name="T10" fmla="*/ 0 w 13"/>
                  <a:gd name="T11" fmla="*/ 7 h 20"/>
                  <a:gd name="T12" fmla="*/ 0 w 13"/>
                  <a:gd name="T13" fmla="*/ 7 h 20"/>
                  <a:gd name="T14" fmla="*/ 1 w 13"/>
                  <a:gd name="T15" fmla="*/ 9 h 20"/>
                  <a:gd name="T16" fmla="*/ 3 w 13"/>
                  <a:gd name="T17" fmla="*/ 10 h 20"/>
                  <a:gd name="T18" fmla="*/ 6 w 13"/>
                  <a:gd name="T19" fmla="*/ 9 h 20"/>
                  <a:gd name="T20" fmla="*/ 6 w 13"/>
                  <a:gd name="T21" fmla="*/ 7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0">
                    <a:moveTo>
                      <a:pt x="13" y="13"/>
                    </a:moveTo>
                    <a:lnTo>
                      <a:pt x="13" y="13"/>
                    </a:lnTo>
                    <a:lnTo>
                      <a:pt x="13" y="0"/>
                    </a:lnTo>
                    <a:lnTo>
                      <a:pt x="0" y="0"/>
                    </a:lnTo>
                    <a:lnTo>
                      <a:pt x="0" y="13"/>
                    </a:lnTo>
                    <a:lnTo>
                      <a:pt x="2" y="18"/>
                    </a:lnTo>
                    <a:lnTo>
                      <a:pt x="7" y="20"/>
                    </a:lnTo>
                    <a:lnTo>
                      <a:pt x="12" y="18"/>
                    </a:lnTo>
                    <a:lnTo>
                      <a:pt x="13"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32" name="Freeform 639"/>
              <p:cNvSpPr>
                <a:spLocks/>
              </p:cNvSpPr>
              <p:nvPr/>
            </p:nvSpPr>
            <p:spPr bwMode="auto">
              <a:xfrm>
                <a:off x="3239" y="2592"/>
                <a:ext cx="6" cy="10"/>
              </a:xfrm>
              <a:custGeom>
                <a:avLst/>
                <a:gdLst>
                  <a:gd name="T0" fmla="*/ 6 w 13"/>
                  <a:gd name="T1" fmla="*/ 6 h 20"/>
                  <a:gd name="T2" fmla="*/ 6 w 13"/>
                  <a:gd name="T3" fmla="*/ 6 h 20"/>
                  <a:gd name="T4" fmla="*/ 6 w 13"/>
                  <a:gd name="T5" fmla="*/ 0 h 20"/>
                  <a:gd name="T6" fmla="*/ 0 w 13"/>
                  <a:gd name="T7" fmla="*/ 0 h 20"/>
                  <a:gd name="T8" fmla="*/ 0 w 13"/>
                  <a:gd name="T9" fmla="*/ 6 h 20"/>
                  <a:gd name="T10" fmla="*/ 0 w 13"/>
                  <a:gd name="T11" fmla="*/ 6 h 20"/>
                  <a:gd name="T12" fmla="*/ 0 w 13"/>
                  <a:gd name="T13" fmla="*/ 6 h 20"/>
                  <a:gd name="T14" fmla="*/ 1 w 13"/>
                  <a:gd name="T15" fmla="*/ 9 h 20"/>
                  <a:gd name="T16" fmla="*/ 3 w 13"/>
                  <a:gd name="T17" fmla="*/ 10 h 20"/>
                  <a:gd name="T18" fmla="*/ 6 w 13"/>
                  <a:gd name="T19" fmla="*/ 9 h 20"/>
                  <a:gd name="T20" fmla="*/ 6 w 13"/>
                  <a:gd name="T21" fmla="*/ 6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0">
                    <a:moveTo>
                      <a:pt x="13" y="12"/>
                    </a:moveTo>
                    <a:lnTo>
                      <a:pt x="13" y="12"/>
                    </a:lnTo>
                    <a:lnTo>
                      <a:pt x="13" y="0"/>
                    </a:lnTo>
                    <a:lnTo>
                      <a:pt x="0" y="0"/>
                    </a:lnTo>
                    <a:lnTo>
                      <a:pt x="0" y="12"/>
                    </a:lnTo>
                    <a:lnTo>
                      <a:pt x="2" y="18"/>
                    </a:lnTo>
                    <a:lnTo>
                      <a:pt x="7" y="20"/>
                    </a:lnTo>
                    <a:lnTo>
                      <a:pt x="12" y="18"/>
                    </a:lnTo>
                    <a:lnTo>
                      <a:pt x="13"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33" name="Freeform 640"/>
              <p:cNvSpPr>
                <a:spLocks/>
              </p:cNvSpPr>
              <p:nvPr/>
            </p:nvSpPr>
            <p:spPr bwMode="auto">
              <a:xfrm>
                <a:off x="3239" y="2599"/>
                <a:ext cx="6" cy="11"/>
              </a:xfrm>
              <a:custGeom>
                <a:avLst/>
                <a:gdLst>
                  <a:gd name="T0" fmla="*/ 6 w 13"/>
                  <a:gd name="T1" fmla="*/ 8 h 22"/>
                  <a:gd name="T2" fmla="*/ 6 w 13"/>
                  <a:gd name="T3" fmla="*/ 8 h 22"/>
                  <a:gd name="T4" fmla="*/ 6 w 13"/>
                  <a:gd name="T5" fmla="*/ 0 h 22"/>
                  <a:gd name="T6" fmla="*/ 0 w 13"/>
                  <a:gd name="T7" fmla="*/ 0 h 22"/>
                  <a:gd name="T8" fmla="*/ 0 w 13"/>
                  <a:gd name="T9" fmla="*/ 8 h 22"/>
                  <a:gd name="T10" fmla="*/ 0 w 13"/>
                  <a:gd name="T11" fmla="*/ 8 h 22"/>
                  <a:gd name="T12" fmla="*/ 0 w 13"/>
                  <a:gd name="T13" fmla="*/ 8 h 22"/>
                  <a:gd name="T14" fmla="*/ 1 w 13"/>
                  <a:gd name="T15" fmla="*/ 10 h 22"/>
                  <a:gd name="T16" fmla="*/ 3 w 13"/>
                  <a:gd name="T17" fmla="*/ 11 h 22"/>
                  <a:gd name="T18" fmla="*/ 6 w 13"/>
                  <a:gd name="T19" fmla="*/ 10 h 22"/>
                  <a:gd name="T20" fmla="*/ 6 w 13"/>
                  <a:gd name="T21" fmla="*/ 8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2">
                    <a:moveTo>
                      <a:pt x="13" y="15"/>
                    </a:moveTo>
                    <a:lnTo>
                      <a:pt x="13" y="15"/>
                    </a:lnTo>
                    <a:lnTo>
                      <a:pt x="13" y="0"/>
                    </a:lnTo>
                    <a:lnTo>
                      <a:pt x="0" y="0"/>
                    </a:lnTo>
                    <a:lnTo>
                      <a:pt x="0" y="15"/>
                    </a:lnTo>
                    <a:lnTo>
                      <a:pt x="2" y="20"/>
                    </a:lnTo>
                    <a:lnTo>
                      <a:pt x="7" y="22"/>
                    </a:lnTo>
                    <a:lnTo>
                      <a:pt x="12" y="20"/>
                    </a:lnTo>
                    <a:lnTo>
                      <a:pt x="13"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34" name="Freeform 641"/>
              <p:cNvSpPr>
                <a:spLocks/>
              </p:cNvSpPr>
              <p:nvPr/>
            </p:nvSpPr>
            <p:spPr bwMode="auto">
              <a:xfrm>
                <a:off x="3239" y="2606"/>
                <a:ext cx="6" cy="10"/>
              </a:xfrm>
              <a:custGeom>
                <a:avLst/>
                <a:gdLst>
                  <a:gd name="T0" fmla="*/ 6 w 13"/>
                  <a:gd name="T1" fmla="*/ 7 h 20"/>
                  <a:gd name="T2" fmla="*/ 6 w 13"/>
                  <a:gd name="T3" fmla="*/ 7 h 20"/>
                  <a:gd name="T4" fmla="*/ 6 w 13"/>
                  <a:gd name="T5" fmla="*/ 0 h 20"/>
                  <a:gd name="T6" fmla="*/ 0 w 13"/>
                  <a:gd name="T7" fmla="*/ 0 h 20"/>
                  <a:gd name="T8" fmla="*/ 0 w 13"/>
                  <a:gd name="T9" fmla="*/ 7 h 20"/>
                  <a:gd name="T10" fmla="*/ 0 w 13"/>
                  <a:gd name="T11" fmla="*/ 7 h 20"/>
                  <a:gd name="T12" fmla="*/ 0 w 13"/>
                  <a:gd name="T13" fmla="*/ 7 h 20"/>
                  <a:gd name="T14" fmla="*/ 1 w 13"/>
                  <a:gd name="T15" fmla="*/ 9 h 20"/>
                  <a:gd name="T16" fmla="*/ 3 w 13"/>
                  <a:gd name="T17" fmla="*/ 10 h 20"/>
                  <a:gd name="T18" fmla="*/ 6 w 13"/>
                  <a:gd name="T19" fmla="*/ 9 h 20"/>
                  <a:gd name="T20" fmla="*/ 6 w 13"/>
                  <a:gd name="T21" fmla="*/ 7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0">
                    <a:moveTo>
                      <a:pt x="13" y="13"/>
                    </a:moveTo>
                    <a:lnTo>
                      <a:pt x="13" y="13"/>
                    </a:lnTo>
                    <a:lnTo>
                      <a:pt x="13" y="0"/>
                    </a:lnTo>
                    <a:lnTo>
                      <a:pt x="0" y="0"/>
                    </a:lnTo>
                    <a:lnTo>
                      <a:pt x="0" y="13"/>
                    </a:lnTo>
                    <a:lnTo>
                      <a:pt x="2" y="18"/>
                    </a:lnTo>
                    <a:lnTo>
                      <a:pt x="7" y="20"/>
                    </a:lnTo>
                    <a:lnTo>
                      <a:pt x="12" y="18"/>
                    </a:lnTo>
                    <a:lnTo>
                      <a:pt x="13"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35" name="Freeform 642"/>
              <p:cNvSpPr>
                <a:spLocks/>
              </p:cNvSpPr>
              <p:nvPr/>
            </p:nvSpPr>
            <p:spPr bwMode="auto">
              <a:xfrm>
                <a:off x="3239" y="2612"/>
                <a:ext cx="6" cy="10"/>
              </a:xfrm>
              <a:custGeom>
                <a:avLst/>
                <a:gdLst>
                  <a:gd name="T0" fmla="*/ 6 w 13"/>
                  <a:gd name="T1" fmla="*/ 6 h 19"/>
                  <a:gd name="T2" fmla="*/ 6 w 13"/>
                  <a:gd name="T3" fmla="*/ 6 h 19"/>
                  <a:gd name="T4" fmla="*/ 6 w 13"/>
                  <a:gd name="T5" fmla="*/ 0 h 19"/>
                  <a:gd name="T6" fmla="*/ 0 w 13"/>
                  <a:gd name="T7" fmla="*/ 0 h 19"/>
                  <a:gd name="T8" fmla="*/ 0 w 13"/>
                  <a:gd name="T9" fmla="*/ 6 h 19"/>
                  <a:gd name="T10" fmla="*/ 0 w 13"/>
                  <a:gd name="T11" fmla="*/ 6 h 19"/>
                  <a:gd name="T12" fmla="*/ 0 w 13"/>
                  <a:gd name="T13" fmla="*/ 6 h 19"/>
                  <a:gd name="T14" fmla="*/ 1 w 13"/>
                  <a:gd name="T15" fmla="*/ 9 h 19"/>
                  <a:gd name="T16" fmla="*/ 3 w 13"/>
                  <a:gd name="T17" fmla="*/ 10 h 19"/>
                  <a:gd name="T18" fmla="*/ 6 w 13"/>
                  <a:gd name="T19" fmla="*/ 9 h 19"/>
                  <a:gd name="T20" fmla="*/ 6 w 13"/>
                  <a:gd name="T21" fmla="*/ 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9">
                    <a:moveTo>
                      <a:pt x="13" y="12"/>
                    </a:moveTo>
                    <a:lnTo>
                      <a:pt x="13" y="12"/>
                    </a:lnTo>
                    <a:lnTo>
                      <a:pt x="13" y="0"/>
                    </a:lnTo>
                    <a:lnTo>
                      <a:pt x="0" y="0"/>
                    </a:lnTo>
                    <a:lnTo>
                      <a:pt x="0" y="12"/>
                    </a:lnTo>
                    <a:lnTo>
                      <a:pt x="2" y="18"/>
                    </a:lnTo>
                    <a:lnTo>
                      <a:pt x="7" y="19"/>
                    </a:lnTo>
                    <a:lnTo>
                      <a:pt x="12" y="18"/>
                    </a:lnTo>
                    <a:lnTo>
                      <a:pt x="13"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36" name="Freeform 643"/>
              <p:cNvSpPr>
                <a:spLocks/>
              </p:cNvSpPr>
              <p:nvPr/>
            </p:nvSpPr>
            <p:spPr bwMode="auto">
              <a:xfrm>
                <a:off x="3239" y="2619"/>
                <a:ext cx="6" cy="10"/>
              </a:xfrm>
              <a:custGeom>
                <a:avLst/>
                <a:gdLst>
                  <a:gd name="T0" fmla="*/ 6 w 13"/>
                  <a:gd name="T1" fmla="*/ 7 h 20"/>
                  <a:gd name="T2" fmla="*/ 6 w 13"/>
                  <a:gd name="T3" fmla="*/ 7 h 20"/>
                  <a:gd name="T4" fmla="*/ 6 w 13"/>
                  <a:gd name="T5" fmla="*/ 0 h 20"/>
                  <a:gd name="T6" fmla="*/ 0 w 13"/>
                  <a:gd name="T7" fmla="*/ 0 h 20"/>
                  <a:gd name="T8" fmla="*/ 0 w 13"/>
                  <a:gd name="T9" fmla="*/ 7 h 20"/>
                  <a:gd name="T10" fmla="*/ 0 w 13"/>
                  <a:gd name="T11" fmla="*/ 7 h 20"/>
                  <a:gd name="T12" fmla="*/ 0 w 13"/>
                  <a:gd name="T13" fmla="*/ 7 h 20"/>
                  <a:gd name="T14" fmla="*/ 1 w 13"/>
                  <a:gd name="T15" fmla="*/ 9 h 20"/>
                  <a:gd name="T16" fmla="*/ 3 w 13"/>
                  <a:gd name="T17" fmla="*/ 10 h 20"/>
                  <a:gd name="T18" fmla="*/ 6 w 13"/>
                  <a:gd name="T19" fmla="*/ 9 h 20"/>
                  <a:gd name="T20" fmla="*/ 6 w 13"/>
                  <a:gd name="T21" fmla="*/ 7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0">
                    <a:moveTo>
                      <a:pt x="13" y="13"/>
                    </a:moveTo>
                    <a:lnTo>
                      <a:pt x="13" y="13"/>
                    </a:lnTo>
                    <a:lnTo>
                      <a:pt x="13" y="0"/>
                    </a:lnTo>
                    <a:lnTo>
                      <a:pt x="0" y="0"/>
                    </a:lnTo>
                    <a:lnTo>
                      <a:pt x="0" y="13"/>
                    </a:lnTo>
                    <a:lnTo>
                      <a:pt x="2" y="18"/>
                    </a:lnTo>
                    <a:lnTo>
                      <a:pt x="7" y="20"/>
                    </a:lnTo>
                    <a:lnTo>
                      <a:pt x="12" y="18"/>
                    </a:lnTo>
                    <a:lnTo>
                      <a:pt x="13"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37" name="Freeform 644"/>
              <p:cNvSpPr>
                <a:spLocks/>
              </p:cNvSpPr>
              <p:nvPr/>
            </p:nvSpPr>
            <p:spPr bwMode="auto">
              <a:xfrm>
                <a:off x="3239" y="2625"/>
                <a:ext cx="6" cy="10"/>
              </a:xfrm>
              <a:custGeom>
                <a:avLst/>
                <a:gdLst>
                  <a:gd name="T0" fmla="*/ 6 w 13"/>
                  <a:gd name="T1" fmla="*/ 7 h 20"/>
                  <a:gd name="T2" fmla="*/ 6 w 13"/>
                  <a:gd name="T3" fmla="*/ 7 h 20"/>
                  <a:gd name="T4" fmla="*/ 6 w 13"/>
                  <a:gd name="T5" fmla="*/ 0 h 20"/>
                  <a:gd name="T6" fmla="*/ 0 w 13"/>
                  <a:gd name="T7" fmla="*/ 0 h 20"/>
                  <a:gd name="T8" fmla="*/ 0 w 13"/>
                  <a:gd name="T9" fmla="*/ 7 h 20"/>
                  <a:gd name="T10" fmla="*/ 0 w 13"/>
                  <a:gd name="T11" fmla="*/ 7 h 20"/>
                  <a:gd name="T12" fmla="*/ 0 w 13"/>
                  <a:gd name="T13" fmla="*/ 7 h 20"/>
                  <a:gd name="T14" fmla="*/ 1 w 13"/>
                  <a:gd name="T15" fmla="*/ 9 h 20"/>
                  <a:gd name="T16" fmla="*/ 3 w 13"/>
                  <a:gd name="T17" fmla="*/ 10 h 20"/>
                  <a:gd name="T18" fmla="*/ 6 w 13"/>
                  <a:gd name="T19" fmla="*/ 9 h 20"/>
                  <a:gd name="T20" fmla="*/ 6 w 13"/>
                  <a:gd name="T21" fmla="*/ 7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0">
                    <a:moveTo>
                      <a:pt x="13" y="13"/>
                    </a:moveTo>
                    <a:lnTo>
                      <a:pt x="13" y="13"/>
                    </a:lnTo>
                    <a:lnTo>
                      <a:pt x="13" y="0"/>
                    </a:lnTo>
                    <a:lnTo>
                      <a:pt x="0" y="0"/>
                    </a:lnTo>
                    <a:lnTo>
                      <a:pt x="0" y="13"/>
                    </a:lnTo>
                    <a:lnTo>
                      <a:pt x="2" y="18"/>
                    </a:lnTo>
                    <a:lnTo>
                      <a:pt x="7" y="20"/>
                    </a:lnTo>
                    <a:lnTo>
                      <a:pt x="12" y="18"/>
                    </a:lnTo>
                    <a:lnTo>
                      <a:pt x="13"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38" name="Freeform 645"/>
              <p:cNvSpPr>
                <a:spLocks/>
              </p:cNvSpPr>
              <p:nvPr/>
            </p:nvSpPr>
            <p:spPr bwMode="auto">
              <a:xfrm>
                <a:off x="3239" y="2631"/>
                <a:ext cx="6" cy="10"/>
              </a:xfrm>
              <a:custGeom>
                <a:avLst/>
                <a:gdLst>
                  <a:gd name="T0" fmla="*/ 6 w 13"/>
                  <a:gd name="T1" fmla="*/ 5 h 19"/>
                  <a:gd name="T2" fmla="*/ 6 w 13"/>
                  <a:gd name="T3" fmla="*/ 6 h 19"/>
                  <a:gd name="T4" fmla="*/ 6 w 13"/>
                  <a:gd name="T5" fmla="*/ 0 h 19"/>
                  <a:gd name="T6" fmla="*/ 0 w 13"/>
                  <a:gd name="T7" fmla="*/ 0 h 19"/>
                  <a:gd name="T8" fmla="*/ 0 w 13"/>
                  <a:gd name="T9" fmla="*/ 6 h 19"/>
                  <a:gd name="T10" fmla="*/ 0 w 13"/>
                  <a:gd name="T11" fmla="*/ 7 h 19"/>
                  <a:gd name="T12" fmla="*/ 0 w 13"/>
                  <a:gd name="T13" fmla="*/ 6 h 19"/>
                  <a:gd name="T14" fmla="*/ 1 w 13"/>
                  <a:gd name="T15" fmla="*/ 9 h 19"/>
                  <a:gd name="T16" fmla="*/ 3 w 13"/>
                  <a:gd name="T17" fmla="*/ 10 h 19"/>
                  <a:gd name="T18" fmla="*/ 6 w 13"/>
                  <a:gd name="T19" fmla="*/ 9 h 19"/>
                  <a:gd name="T20" fmla="*/ 6 w 13"/>
                  <a:gd name="T21" fmla="*/ 6 h 19"/>
                  <a:gd name="T22" fmla="*/ 6 w 13"/>
                  <a:gd name="T23" fmla="*/ 5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19">
                    <a:moveTo>
                      <a:pt x="13" y="10"/>
                    </a:moveTo>
                    <a:lnTo>
                      <a:pt x="13" y="12"/>
                    </a:lnTo>
                    <a:lnTo>
                      <a:pt x="13" y="0"/>
                    </a:lnTo>
                    <a:lnTo>
                      <a:pt x="0" y="0"/>
                    </a:lnTo>
                    <a:lnTo>
                      <a:pt x="0" y="12"/>
                    </a:lnTo>
                    <a:lnTo>
                      <a:pt x="0" y="14"/>
                    </a:lnTo>
                    <a:lnTo>
                      <a:pt x="0" y="12"/>
                    </a:lnTo>
                    <a:lnTo>
                      <a:pt x="2" y="18"/>
                    </a:lnTo>
                    <a:lnTo>
                      <a:pt x="7" y="19"/>
                    </a:lnTo>
                    <a:lnTo>
                      <a:pt x="12" y="18"/>
                    </a:lnTo>
                    <a:lnTo>
                      <a:pt x="13" y="12"/>
                    </a:lnTo>
                    <a:lnTo>
                      <a:pt x="1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39" name="Freeform 646"/>
              <p:cNvSpPr>
                <a:spLocks/>
              </p:cNvSpPr>
              <p:nvPr/>
            </p:nvSpPr>
            <p:spPr bwMode="auto">
              <a:xfrm>
                <a:off x="3239" y="2637"/>
                <a:ext cx="7" cy="11"/>
              </a:xfrm>
              <a:custGeom>
                <a:avLst/>
                <a:gdLst>
                  <a:gd name="T0" fmla="*/ 7 w 15"/>
                  <a:gd name="T1" fmla="*/ 8 h 22"/>
                  <a:gd name="T2" fmla="*/ 7 w 15"/>
                  <a:gd name="T3" fmla="*/ 7 h 22"/>
                  <a:gd name="T4" fmla="*/ 6 w 15"/>
                  <a:gd name="T5" fmla="*/ 0 h 22"/>
                  <a:gd name="T6" fmla="*/ 0 w 15"/>
                  <a:gd name="T7" fmla="*/ 2 h 22"/>
                  <a:gd name="T8" fmla="*/ 1 w 15"/>
                  <a:gd name="T9" fmla="*/ 9 h 22"/>
                  <a:gd name="T10" fmla="*/ 1 w 15"/>
                  <a:gd name="T11" fmla="*/ 8 h 22"/>
                  <a:gd name="T12" fmla="*/ 1 w 15"/>
                  <a:gd name="T13" fmla="*/ 9 h 22"/>
                  <a:gd name="T14" fmla="*/ 2 w 15"/>
                  <a:gd name="T15" fmla="*/ 11 h 22"/>
                  <a:gd name="T16" fmla="*/ 5 w 15"/>
                  <a:gd name="T17" fmla="*/ 11 h 22"/>
                  <a:gd name="T18" fmla="*/ 6 w 15"/>
                  <a:gd name="T19" fmla="*/ 10 h 22"/>
                  <a:gd name="T20" fmla="*/ 7 w 15"/>
                  <a:gd name="T21" fmla="*/ 7 h 22"/>
                  <a:gd name="T22" fmla="*/ 7 w 15"/>
                  <a:gd name="T23" fmla="*/ 8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2">
                    <a:moveTo>
                      <a:pt x="15" y="15"/>
                    </a:moveTo>
                    <a:lnTo>
                      <a:pt x="15" y="13"/>
                    </a:lnTo>
                    <a:lnTo>
                      <a:pt x="13" y="0"/>
                    </a:lnTo>
                    <a:lnTo>
                      <a:pt x="0" y="4"/>
                    </a:lnTo>
                    <a:lnTo>
                      <a:pt x="2" y="17"/>
                    </a:lnTo>
                    <a:lnTo>
                      <a:pt x="2" y="15"/>
                    </a:lnTo>
                    <a:lnTo>
                      <a:pt x="2" y="17"/>
                    </a:lnTo>
                    <a:lnTo>
                      <a:pt x="5" y="22"/>
                    </a:lnTo>
                    <a:lnTo>
                      <a:pt x="10" y="22"/>
                    </a:lnTo>
                    <a:lnTo>
                      <a:pt x="13" y="20"/>
                    </a:lnTo>
                    <a:lnTo>
                      <a:pt x="15" y="13"/>
                    </a:lnTo>
                    <a:lnTo>
                      <a:pt x="15"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40" name="Freeform 647"/>
              <p:cNvSpPr>
                <a:spLocks/>
              </p:cNvSpPr>
              <p:nvPr/>
            </p:nvSpPr>
            <p:spPr bwMode="auto">
              <a:xfrm>
                <a:off x="3239" y="2644"/>
                <a:ext cx="7" cy="10"/>
              </a:xfrm>
              <a:custGeom>
                <a:avLst/>
                <a:gdLst>
                  <a:gd name="T0" fmla="*/ 7 w 13"/>
                  <a:gd name="T1" fmla="*/ 7 h 20"/>
                  <a:gd name="T2" fmla="*/ 7 w 13"/>
                  <a:gd name="T3" fmla="*/ 7 h 20"/>
                  <a:gd name="T4" fmla="*/ 7 w 13"/>
                  <a:gd name="T5" fmla="*/ 0 h 20"/>
                  <a:gd name="T6" fmla="*/ 0 w 13"/>
                  <a:gd name="T7" fmla="*/ 0 h 20"/>
                  <a:gd name="T8" fmla="*/ 0 w 13"/>
                  <a:gd name="T9" fmla="*/ 7 h 20"/>
                  <a:gd name="T10" fmla="*/ 0 w 13"/>
                  <a:gd name="T11" fmla="*/ 7 h 20"/>
                  <a:gd name="T12" fmla="*/ 0 w 13"/>
                  <a:gd name="T13" fmla="*/ 7 h 20"/>
                  <a:gd name="T14" fmla="*/ 1 w 13"/>
                  <a:gd name="T15" fmla="*/ 9 h 20"/>
                  <a:gd name="T16" fmla="*/ 3 w 13"/>
                  <a:gd name="T17" fmla="*/ 10 h 20"/>
                  <a:gd name="T18" fmla="*/ 6 w 13"/>
                  <a:gd name="T19" fmla="*/ 9 h 20"/>
                  <a:gd name="T20" fmla="*/ 7 w 13"/>
                  <a:gd name="T21" fmla="*/ 7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0">
                    <a:moveTo>
                      <a:pt x="13" y="13"/>
                    </a:moveTo>
                    <a:lnTo>
                      <a:pt x="13" y="13"/>
                    </a:lnTo>
                    <a:lnTo>
                      <a:pt x="13" y="0"/>
                    </a:lnTo>
                    <a:lnTo>
                      <a:pt x="0" y="0"/>
                    </a:lnTo>
                    <a:lnTo>
                      <a:pt x="0" y="13"/>
                    </a:lnTo>
                    <a:lnTo>
                      <a:pt x="1" y="18"/>
                    </a:lnTo>
                    <a:lnTo>
                      <a:pt x="6" y="20"/>
                    </a:lnTo>
                    <a:lnTo>
                      <a:pt x="11" y="18"/>
                    </a:lnTo>
                    <a:lnTo>
                      <a:pt x="13"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41" name="Freeform 648"/>
              <p:cNvSpPr>
                <a:spLocks/>
              </p:cNvSpPr>
              <p:nvPr/>
            </p:nvSpPr>
            <p:spPr bwMode="auto">
              <a:xfrm>
                <a:off x="3239" y="2650"/>
                <a:ext cx="7" cy="11"/>
              </a:xfrm>
              <a:custGeom>
                <a:avLst/>
                <a:gdLst>
                  <a:gd name="T0" fmla="*/ 7 w 13"/>
                  <a:gd name="T1" fmla="*/ 7 h 21"/>
                  <a:gd name="T2" fmla="*/ 7 w 13"/>
                  <a:gd name="T3" fmla="*/ 7 h 21"/>
                  <a:gd name="T4" fmla="*/ 7 w 13"/>
                  <a:gd name="T5" fmla="*/ 0 h 21"/>
                  <a:gd name="T6" fmla="*/ 0 w 13"/>
                  <a:gd name="T7" fmla="*/ 0 h 21"/>
                  <a:gd name="T8" fmla="*/ 0 w 13"/>
                  <a:gd name="T9" fmla="*/ 7 h 21"/>
                  <a:gd name="T10" fmla="*/ 0 w 13"/>
                  <a:gd name="T11" fmla="*/ 7 h 21"/>
                  <a:gd name="T12" fmla="*/ 0 w 13"/>
                  <a:gd name="T13" fmla="*/ 7 h 21"/>
                  <a:gd name="T14" fmla="*/ 1 w 13"/>
                  <a:gd name="T15" fmla="*/ 10 h 21"/>
                  <a:gd name="T16" fmla="*/ 3 w 13"/>
                  <a:gd name="T17" fmla="*/ 11 h 21"/>
                  <a:gd name="T18" fmla="*/ 6 w 13"/>
                  <a:gd name="T19" fmla="*/ 10 h 21"/>
                  <a:gd name="T20" fmla="*/ 7 w 13"/>
                  <a:gd name="T21" fmla="*/ 7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1">
                    <a:moveTo>
                      <a:pt x="13" y="14"/>
                    </a:moveTo>
                    <a:lnTo>
                      <a:pt x="13" y="14"/>
                    </a:lnTo>
                    <a:lnTo>
                      <a:pt x="13" y="0"/>
                    </a:lnTo>
                    <a:lnTo>
                      <a:pt x="0" y="0"/>
                    </a:lnTo>
                    <a:lnTo>
                      <a:pt x="0" y="14"/>
                    </a:lnTo>
                    <a:lnTo>
                      <a:pt x="1" y="19"/>
                    </a:lnTo>
                    <a:lnTo>
                      <a:pt x="6" y="21"/>
                    </a:lnTo>
                    <a:lnTo>
                      <a:pt x="11" y="19"/>
                    </a:lnTo>
                    <a:lnTo>
                      <a:pt x="13"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42" name="Freeform 649"/>
              <p:cNvSpPr>
                <a:spLocks/>
              </p:cNvSpPr>
              <p:nvPr/>
            </p:nvSpPr>
            <p:spPr bwMode="auto">
              <a:xfrm>
                <a:off x="3239" y="2658"/>
                <a:ext cx="7" cy="9"/>
              </a:xfrm>
              <a:custGeom>
                <a:avLst/>
                <a:gdLst>
                  <a:gd name="T0" fmla="*/ 7 w 13"/>
                  <a:gd name="T1" fmla="*/ 6 h 20"/>
                  <a:gd name="T2" fmla="*/ 7 w 13"/>
                  <a:gd name="T3" fmla="*/ 6 h 20"/>
                  <a:gd name="T4" fmla="*/ 7 w 13"/>
                  <a:gd name="T5" fmla="*/ 0 h 20"/>
                  <a:gd name="T6" fmla="*/ 0 w 13"/>
                  <a:gd name="T7" fmla="*/ 0 h 20"/>
                  <a:gd name="T8" fmla="*/ 0 w 13"/>
                  <a:gd name="T9" fmla="*/ 6 h 20"/>
                  <a:gd name="T10" fmla="*/ 0 w 13"/>
                  <a:gd name="T11" fmla="*/ 6 h 20"/>
                  <a:gd name="T12" fmla="*/ 0 w 13"/>
                  <a:gd name="T13" fmla="*/ 6 h 20"/>
                  <a:gd name="T14" fmla="*/ 1 w 13"/>
                  <a:gd name="T15" fmla="*/ 8 h 20"/>
                  <a:gd name="T16" fmla="*/ 3 w 13"/>
                  <a:gd name="T17" fmla="*/ 9 h 20"/>
                  <a:gd name="T18" fmla="*/ 6 w 13"/>
                  <a:gd name="T19" fmla="*/ 8 h 20"/>
                  <a:gd name="T20" fmla="*/ 7 w 13"/>
                  <a:gd name="T21" fmla="*/ 6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0">
                    <a:moveTo>
                      <a:pt x="13" y="13"/>
                    </a:moveTo>
                    <a:lnTo>
                      <a:pt x="13" y="13"/>
                    </a:lnTo>
                    <a:lnTo>
                      <a:pt x="13" y="0"/>
                    </a:lnTo>
                    <a:lnTo>
                      <a:pt x="0" y="0"/>
                    </a:lnTo>
                    <a:lnTo>
                      <a:pt x="0" y="13"/>
                    </a:lnTo>
                    <a:lnTo>
                      <a:pt x="1" y="18"/>
                    </a:lnTo>
                    <a:lnTo>
                      <a:pt x="6" y="20"/>
                    </a:lnTo>
                    <a:lnTo>
                      <a:pt x="11" y="18"/>
                    </a:lnTo>
                    <a:lnTo>
                      <a:pt x="13"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43" name="Freeform 650"/>
              <p:cNvSpPr>
                <a:spLocks/>
              </p:cNvSpPr>
              <p:nvPr/>
            </p:nvSpPr>
            <p:spPr bwMode="auto">
              <a:xfrm>
                <a:off x="3239" y="2664"/>
                <a:ext cx="7" cy="10"/>
              </a:xfrm>
              <a:custGeom>
                <a:avLst/>
                <a:gdLst>
                  <a:gd name="T0" fmla="*/ 7 w 13"/>
                  <a:gd name="T1" fmla="*/ 6 h 20"/>
                  <a:gd name="T2" fmla="*/ 7 w 13"/>
                  <a:gd name="T3" fmla="*/ 6 h 20"/>
                  <a:gd name="T4" fmla="*/ 7 w 13"/>
                  <a:gd name="T5" fmla="*/ 0 h 20"/>
                  <a:gd name="T6" fmla="*/ 0 w 13"/>
                  <a:gd name="T7" fmla="*/ 0 h 20"/>
                  <a:gd name="T8" fmla="*/ 0 w 13"/>
                  <a:gd name="T9" fmla="*/ 6 h 20"/>
                  <a:gd name="T10" fmla="*/ 0 w 13"/>
                  <a:gd name="T11" fmla="*/ 6 h 20"/>
                  <a:gd name="T12" fmla="*/ 0 w 13"/>
                  <a:gd name="T13" fmla="*/ 6 h 20"/>
                  <a:gd name="T14" fmla="*/ 1 w 13"/>
                  <a:gd name="T15" fmla="*/ 9 h 20"/>
                  <a:gd name="T16" fmla="*/ 3 w 13"/>
                  <a:gd name="T17" fmla="*/ 10 h 20"/>
                  <a:gd name="T18" fmla="*/ 6 w 13"/>
                  <a:gd name="T19" fmla="*/ 9 h 20"/>
                  <a:gd name="T20" fmla="*/ 7 w 13"/>
                  <a:gd name="T21" fmla="*/ 6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0">
                    <a:moveTo>
                      <a:pt x="13" y="12"/>
                    </a:moveTo>
                    <a:lnTo>
                      <a:pt x="13" y="12"/>
                    </a:lnTo>
                    <a:lnTo>
                      <a:pt x="13" y="0"/>
                    </a:lnTo>
                    <a:lnTo>
                      <a:pt x="0" y="0"/>
                    </a:lnTo>
                    <a:lnTo>
                      <a:pt x="0" y="12"/>
                    </a:lnTo>
                    <a:lnTo>
                      <a:pt x="1" y="18"/>
                    </a:lnTo>
                    <a:lnTo>
                      <a:pt x="6" y="20"/>
                    </a:lnTo>
                    <a:lnTo>
                      <a:pt x="11" y="18"/>
                    </a:lnTo>
                    <a:lnTo>
                      <a:pt x="13"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44" name="Freeform 651"/>
              <p:cNvSpPr>
                <a:spLocks/>
              </p:cNvSpPr>
              <p:nvPr/>
            </p:nvSpPr>
            <p:spPr bwMode="auto">
              <a:xfrm>
                <a:off x="3239" y="2670"/>
                <a:ext cx="7" cy="10"/>
              </a:xfrm>
              <a:custGeom>
                <a:avLst/>
                <a:gdLst>
                  <a:gd name="T0" fmla="*/ 7 w 13"/>
                  <a:gd name="T1" fmla="*/ 7 h 20"/>
                  <a:gd name="T2" fmla="*/ 7 w 13"/>
                  <a:gd name="T3" fmla="*/ 7 h 20"/>
                  <a:gd name="T4" fmla="*/ 7 w 13"/>
                  <a:gd name="T5" fmla="*/ 0 h 20"/>
                  <a:gd name="T6" fmla="*/ 0 w 13"/>
                  <a:gd name="T7" fmla="*/ 0 h 20"/>
                  <a:gd name="T8" fmla="*/ 0 w 13"/>
                  <a:gd name="T9" fmla="*/ 7 h 20"/>
                  <a:gd name="T10" fmla="*/ 0 w 13"/>
                  <a:gd name="T11" fmla="*/ 7 h 20"/>
                  <a:gd name="T12" fmla="*/ 0 w 13"/>
                  <a:gd name="T13" fmla="*/ 7 h 20"/>
                  <a:gd name="T14" fmla="*/ 1 w 13"/>
                  <a:gd name="T15" fmla="*/ 9 h 20"/>
                  <a:gd name="T16" fmla="*/ 3 w 13"/>
                  <a:gd name="T17" fmla="*/ 10 h 20"/>
                  <a:gd name="T18" fmla="*/ 6 w 13"/>
                  <a:gd name="T19" fmla="*/ 9 h 20"/>
                  <a:gd name="T20" fmla="*/ 7 w 13"/>
                  <a:gd name="T21" fmla="*/ 7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0">
                    <a:moveTo>
                      <a:pt x="13" y="13"/>
                    </a:moveTo>
                    <a:lnTo>
                      <a:pt x="13" y="13"/>
                    </a:lnTo>
                    <a:lnTo>
                      <a:pt x="13" y="0"/>
                    </a:lnTo>
                    <a:lnTo>
                      <a:pt x="0" y="0"/>
                    </a:lnTo>
                    <a:lnTo>
                      <a:pt x="0" y="13"/>
                    </a:lnTo>
                    <a:lnTo>
                      <a:pt x="1" y="18"/>
                    </a:lnTo>
                    <a:lnTo>
                      <a:pt x="6" y="20"/>
                    </a:lnTo>
                    <a:lnTo>
                      <a:pt x="11" y="18"/>
                    </a:lnTo>
                    <a:lnTo>
                      <a:pt x="13"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45" name="Freeform 652"/>
              <p:cNvSpPr>
                <a:spLocks/>
              </p:cNvSpPr>
              <p:nvPr/>
            </p:nvSpPr>
            <p:spPr bwMode="auto">
              <a:xfrm>
                <a:off x="3239" y="2676"/>
                <a:ext cx="7" cy="10"/>
              </a:xfrm>
              <a:custGeom>
                <a:avLst/>
                <a:gdLst>
                  <a:gd name="T0" fmla="*/ 7 w 13"/>
                  <a:gd name="T1" fmla="*/ 7 h 20"/>
                  <a:gd name="T2" fmla="*/ 7 w 13"/>
                  <a:gd name="T3" fmla="*/ 7 h 20"/>
                  <a:gd name="T4" fmla="*/ 7 w 13"/>
                  <a:gd name="T5" fmla="*/ 0 h 20"/>
                  <a:gd name="T6" fmla="*/ 0 w 13"/>
                  <a:gd name="T7" fmla="*/ 0 h 20"/>
                  <a:gd name="T8" fmla="*/ 0 w 13"/>
                  <a:gd name="T9" fmla="*/ 7 h 20"/>
                  <a:gd name="T10" fmla="*/ 0 w 13"/>
                  <a:gd name="T11" fmla="*/ 7 h 20"/>
                  <a:gd name="T12" fmla="*/ 0 w 13"/>
                  <a:gd name="T13" fmla="*/ 7 h 20"/>
                  <a:gd name="T14" fmla="*/ 1 w 13"/>
                  <a:gd name="T15" fmla="*/ 9 h 20"/>
                  <a:gd name="T16" fmla="*/ 3 w 13"/>
                  <a:gd name="T17" fmla="*/ 10 h 20"/>
                  <a:gd name="T18" fmla="*/ 6 w 13"/>
                  <a:gd name="T19" fmla="*/ 9 h 20"/>
                  <a:gd name="T20" fmla="*/ 7 w 13"/>
                  <a:gd name="T21" fmla="*/ 7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0">
                    <a:moveTo>
                      <a:pt x="13" y="13"/>
                    </a:moveTo>
                    <a:lnTo>
                      <a:pt x="13" y="13"/>
                    </a:lnTo>
                    <a:lnTo>
                      <a:pt x="13" y="0"/>
                    </a:lnTo>
                    <a:lnTo>
                      <a:pt x="0" y="0"/>
                    </a:lnTo>
                    <a:lnTo>
                      <a:pt x="0" y="13"/>
                    </a:lnTo>
                    <a:lnTo>
                      <a:pt x="1" y="18"/>
                    </a:lnTo>
                    <a:lnTo>
                      <a:pt x="6" y="20"/>
                    </a:lnTo>
                    <a:lnTo>
                      <a:pt x="11" y="18"/>
                    </a:lnTo>
                    <a:lnTo>
                      <a:pt x="13"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46" name="Freeform 653"/>
              <p:cNvSpPr>
                <a:spLocks/>
              </p:cNvSpPr>
              <p:nvPr/>
            </p:nvSpPr>
            <p:spPr bwMode="auto">
              <a:xfrm>
                <a:off x="3239" y="2683"/>
                <a:ext cx="7" cy="6"/>
              </a:xfrm>
              <a:custGeom>
                <a:avLst/>
                <a:gdLst>
                  <a:gd name="T0" fmla="*/ 3 w 13"/>
                  <a:gd name="T1" fmla="*/ 6 h 12"/>
                  <a:gd name="T2" fmla="*/ 7 w 13"/>
                  <a:gd name="T3" fmla="*/ 6 h 12"/>
                  <a:gd name="T4" fmla="*/ 7 w 13"/>
                  <a:gd name="T5" fmla="*/ 0 h 12"/>
                  <a:gd name="T6" fmla="*/ 0 w 13"/>
                  <a:gd name="T7" fmla="*/ 0 h 12"/>
                  <a:gd name="T8" fmla="*/ 0 w 13"/>
                  <a:gd name="T9" fmla="*/ 6 h 12"/>
                  <a:gd name="T10" fmla="*/ 3 w 13"/>
                  <a:gd name="T11" fmla="*/ 6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12">
                    <a:moveTo>
                      <a:pt x="6" y="12"/>
                    </a:moveTo>
                    <a:lnTo>
                      <a:pt x="13" y="12"/>
                    </a:lnTo>
                    <a:lnTo>
                      <a:pt x="13" y="0"/>
                    </a:lnTo>
                    <a:lnTo>
                      <a:pt x="0" y="0"/>
                    </a:lnTo>
                    <a:lnTo>
                      <a:pt x="0" y="12"/>
                    </a:lnTo>
                    <a:lnTo>
                      <a:pt x="6"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47" name="Freeform 654"/>
              <p:cNvSpPr>
                <a:spLocks/>
              </p:cNvSpPr>
              <p:nvPr/>
            </p:nvSpPr>
            <p:spPr bwMode="auto">
              <a:xfrm>
                <a:off x="3239" y="2689"/>
                <a:ext cx="7" cy="4"/>
              </a:xfrm>
              <a:custGeom>
                <a:avLst/>
                <a:gdLst>
                  <a:gd name="T0" fmla="*/ 0 w 13"/>
                  <a:gd name="T1" fmla="*/ 0 h 8"/>
                  <a:gd name="T2" fmla="*/ 1 w 13"/>
                  <a:gd name="T3" fmla="*/ 3 h 8"/>
                  <a:gd name="T4" fmla="*/ 3 w 13"/>
                  <a:gd name="T5" fmla="*/ 4 h 8"/>
                  <a:gd name="T6" fmla="*/ 6 w 13"/>
                  <a:gd name="T7" fmla="*/ 3 h 8"/>
                  <a:gd name="T8" fmla="*/ 7 w 13"/>
                  <a:gd name="T9" fmla="*/ 0 h 8"/>
                  <a:gd name="T10" fmla="*/ 0 w 1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8">
                    <a:moveTo>
                      <a:pt x="0" y="0"/>
                    </a:moveTo>
                    <a:lnTo>
                      <a:pt x="1" y="6"/>
                    </a:lnTo>
                    <a:lnTo>
                      <a:pt x="6" y="8"/>
                    </a:lnTo>
                    <a:lnTo>
                      <a:pt x="11" y="6"/>
                    </a:lnTo>
                    <a:lnTo>
                      <a:pt x="1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48" name="Freeform 655"/>
              <p:cNvSpPr>
                <a:spLocks/>
              </p:cNvSpPr>
              <p:nvPr/>
            </p:nvSpPr>
            <p:spPr bwMode="auto">
              <a:xfrm>
                <a:off x="3162" y="2435"/>
                <a:ext cx="61" cy="73"/>
              </a:xfrm>
              <a:custGeom>
                <a:avLst/>
                <a:gdLst>
                  <a:gd name="T0" fmla="*/ 46 w 122"/>
                  <a:gd name="T1" fmla="*/ 48 h 147"/>
                  <a:gd name="T2" fmla="*/ 13 w 122"/>
                  <a:gd name="T3" fmla="*/ 69 h 147"/>
                  <a:gd name="T4" fmla="*/ 21 w 122"/>
                  <a:gd name="T5" fmla="*/ 73 h 147"/>
                  <a:gd name="T6" fmla="*/ 11 w 122"/>
                  <a:gd name="T7" fmla="*/ 68 h 147"/>
                  <a:gd name="T8" fmla="*/ 1 w 122"/>
                  <a:gd name="T9" fmla="*/ 62 h 147"/>
                  <a:gd name="T10" fmla="*/ 0 w 122"/>
                  <a:gd name="T11" fmla="*/ 61 h 147"/>
                  <a:gd name="T12" fmla="*/ 36 w 122"/>
                  <a:gd name="T13" fmla="*/ 0 h 147"/>
                  <a:gd name="T14" fmla="*/ 43 w 122"/>
                  <a:gd name="T15" fmla="*/ 4 h 147"/>
                  <a:gd name="T16" fmla="*/ 53 w 122"/>
                  <a:gd name="T17" fmla="*/ 10 h 147"/>
                  <a:gd name="T18" fmla="*/ 61 w 122"/>
                  <a:gd name="T19" fmla="*/ 17 h 147"/>
                  <a:gd name="T20" fmla="*/ 46 w 122"/>
                  <a:gd name="T21" fmla="*/ 48 h 1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2" h="147">
                    <a:moveTo>
                      <a:pt x="92" y="96"/>
                    </a:moveTo>
                    <a:lnTo>
                      <a:pt x="25" y="139"/>
                    </a:lnTo>
                    <a:lnTo>
                      <a:pt x="42" y="147"/>
                    </a:lnTo>
                    <a:lnTo>
                      <a:pt x="22" y="136"/>
                    </a:lnTo>
                    <a:lnTo>
                      <a:pt x="2" y="125"/>
                    </a:lnTo>
                    <a:lnTo>
                      <a:pt x="0" y="123"/>
                    </a:lnTo>
                    <a:lnTo>
                      <a:pt x="72" y="0"/>
                    </a:lnTo>
                    <a:lnTo>
                      <a:pt x="85" y="9"/>
                    </a:lnTo>
                    <a:lnTo>
                      <a:pt x="105" y="20"/>
                    </a:lnTo>
                    <a:lnTo>
                      <a:pt x="122" y="34"/>
                    </a:lnTo>
                    <a:lnTo>
                      <a:pt x="92" y="96"/>
                    </a:lnTo>
                    <a:close/>
                  </a:path>
                </a:pathLst>
              </a:custGeom>
              <a:solidFill>
                <a:srgbClr val="0700F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49" name="Freeform 656"/>
              <p:cNvSpPr>
                <a:spLocks/>
              </p:cNvSpPr>
              <p:nvPr/>
            </p:nvSpPr>
            <p:spPr bwMode="auto">
              <a:xfrm>
                <a:off x="3143" y="2425"/>
                <a:ext cx="75" cy="82"/>
              </a:xfrm>
              <a:custGeom>
                <a:avLst/>
                <a:gdLst>
                  <a:gd name="T0" fmla="*/ 47 w 150"/>
                  <a:gd name="T1" fmla="*/ 69 h 165"/>
                  <a:gd name="T2" fmla="*/ 32 w 150"/>
                  <a:gd name="T3" fmla="*/ 79 h 165"/>
                  <a:gd name="T4" fmla="*/ 39 w 150"/>
                  <a:gd name="T5" fmla="*/ 82 h 165"/>
                  <a:gd name="T6" fmla="*/ 39 w 150"/>
                  <a:gd name="T7" fmla="*/ 82 h 165"/>
                  <a:gd name="T8" fmla="*/ 30 w 150"/>
                  <a:gd name="T9" fmla="*/ 78 h 165"/>
                  <a:gd name="T10" fmla="*/ 20 w 150"/>
                  <a:gd name="T11" fmla="*/ 72 h 165"/>
                  <a:gd name="T12" fmla="*/ 10 w 150"/>
                  <a:gd name="T13" fmla="*/ 67 h 165"/>
                  <a:gd name="T14" fmla="*/ 0 w 150"/>
                  <a:gd name="T15" fmla="*/ 60 h 165"/>
                  <a:gd name="T16" fmla="*/ 0 w 150"/>
                  <a:gd name="T17" fmla="*/ 59 h 165"/>
                  <a:gd name="T18" fmla="*/ 36 w 150"/>
                  <a:gd name="T19" fmla="*/ 0 h 165"/>
                  <a:gd name="T20" fmla="*/ 42 w 150"/>
                  <a:gd name="T21" fmla="*/ 3 h 165"/>
                  <a:gd name="T22" fmla="*/ 52 w 150"/>
                  <a:gd name="T23" fmla="*/ 9 h 165"/>
                  <a:gd name="T24" fmla="*/ 62 w 150"/>
                  <a:gd name="T25" fmla="*/ 14 h 165"/>
                  <a:gd name="T26" fmla="*/ 72 w 150"/>
                  <a:gd name="T27" fmla="*/ 20 h 165"/>
                  <a:gd name="T28" fmla="*/ 75 w 150"/>
                  <a:gd name="T29" fmla="*/ 22 h 165"/>
                  <a:gd name="T30" fmla="*/ 47 w 150"/>
                  <a:gd name="T31" fmla="*/ 69 h 1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50" h="165">
                    <a:moveTo>
                      <a:pt x="93" y="139"/>
                    </a:moveTo>
                    <a:lnTo>
                      <a:pt x="63" y="159"/>
                    </a:lnTo>
                    <a:lnTo>
                      <a:pt x="78" y="165"/>
                    </a:lnTo>
                    <a:lnTo>
                      <a:pt x="60" y="156"/>
                    </a:lnTo>
                    <a:lnTo>
                      <a:pt x="40" y="145"/>
                    </a:lnTo>
                    <a:lnTo>
                      <a:pt x="20" y="134"/>
                    </a:lnTo>
                    <a:lnTo>
                      <a:pt x="0" y="120"/>
                    </a:lnTo>
                    <a:lnTo>
                      <a:pt x="0" y="118"/>
                    </a:lnTo>
                    <a:lnTo>
                      <a:pt x="71" y="0"/>
                    </a:lnTo>
                    <a:lnTo>
                      <a:pt x="83" y="7"/>
                    </a:lnTo>
                    <a:lnTo>
                      <a:pt x="103" y="18"/>
                    </a:lnTo>
                    <a:lnTo>
                      <a:pt x="123" y="29"/>
                    </a:lnTo>
                    <a:lnTo>
                      <a:pt x="143" y="40"/>
                    </a:lnTo>
                    <a:lnTo>
                      <a:pt x="150" y="44"/>
                    </a:lnTo>
                    <a:lnTo>
                      <a:pt x="93" y="139"/>
                    </a:lnTo>
                    <a:close/>
                  </a:path>
                </a:pathLst>
              </a:custGeom>
              <a:solidFill>
                <a:srgbClr val="0F00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50" name="Freeform 657"/>
              <p:cNvSpPr>
                <a:spLocks/>
              </p:cNvSpPr>
              <p:nvPr/>
            </p:nvSpPr>
            <p:spPr bwMode="auto">
              <a:xfrm>
                <a:off x="3124" y="2412"/>
                <a:ext cx="74" cy="85"/>
              </a:xfrm>
              <a:custGeom>
                <a:avLst/>
                <a:gdLst>
                  <a:gd name="T0" fmla="*/ 38 w 149"/>
                  <a:gd name="T1" fmla="*/ 85 h 168"/>
                  <a:gd name="T2" fmla="*/ 29 w 149"/>
                  <a:gd name="T3" fmla="*/ 80 h 168"/>
                  <a:gd name="T4" fmla="*/ 19 w 149"/>
                  <a:gd name="T5" fmla="*/ 73 h 168"/>
                  <a:gd name="T6" fmla="*/ 9 w 149"/>
                  <a:gd name="T7" fmla="*/ 68 h 168"/>
                  <a:gd name="T8" fmla="*/ 1 w 149"/>
                  <a:gd name="T9" fmla="*/ 62 h 168"/>
                  <a:gd name="T10" fmla="*/ 0 w 149"/>
                  <a:gd name="T11" fmla="*/ 61 h 168"/>
                  <a:gd name="T12" fmla="*/ 36 w 149"/>
                  <a:gd name="T13" fmla="*/ 0 h 168"/>
                  <a:gd name="T14" fmla="*/ 41 w 149"/>
                  <a:gd name="T15" fmla="*/ 6 h 168"/>
                  <a:gd name="T16" fmla="*/ 51 w 149"/>
                  <a:gd name="T17" fmla="*/ 11 h 168"/>
                  <a:gd name="T18" fmla="*/ 61 w 149"/>
                  <a:gd name="T19" fmla="*/ 16 h 168"/>
                  <a:gd name="T20" fmla="*/ 71 w 149"/>
                  <a:gd name="T21" fmla="*/ 22 h 168"/>
                  <a:gd name="T22" fmla="*/ 74 w 149"/>
                  <a:gd name="T23" fmla="*/ 23 h 168"/>
                  <a:gd name="T24" fmla="*/ 38 w 149"/>
                  <a:gd name="T25" fmla="*/ 85 h 1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9" h="168">
                    <a:moveTo>
                      <a:pt x="77" y="168"/>
                    </a:moveTo>
                    <a:lnTo>
                      <a:pt x="59" y="159"/>
                    </a:lnTo>
                    <a:lnTo>
                      <a:pt x="39" y="145"/>
                    </a:lnTo>
                    <a:lnTo>
                      <a:pt x="18" y="134"/>
                    </a:lnTo>
                    <a:lnTo>
                      <a:pt x="2" y="123"/>
                    </a:lnTo>
                    <a:lnTo>
                      <a:pt x="0" y="121"/>
                    </a:lnTo>
                    <a:lnTo>
                      <a:pt x="72" y="0"/>
                    </a:lnTo>
                    <a:lnTo>
                      <a:pt x="82" y="11"/>
                    </a:lnTo>
                    <a:lnTo>
                      <a:pt x="102" y="22"/>
                    </a:lnTo>
                    <a:lnTo>
                      <a:pt x="122" y="32"/>
                    </a:lnTo>
                    <a:lnTo>
                      <a:pt x="142" y="43"/>
                    </a:lnTo>
                    <a:lnTo>
                      <a:pt x="149" y="45"/>
                    </a:lnTo>
                    <a:lnTo>
                      <a:pt x="77" y="168"/>
                    </a:lnTo>
                    <a:close/>
                  </a:path>
                </a:pathLst>
              </a:custGeom>
              <a:solidFill>
                <a:srgbClr val="1900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51" name="Freeform 658"/>
              <p:cNvSpPr>
                <a:spLocks/>
              </p:cNvSpPr>
              <p:nvPr/>
            </p:nvSpPr>
            <p:spPr bwMode="auto">
              <a:xfrm>
                <a:off x="3105" y="2402"/>
                <a:ext cx="74" cy="82"/>
              </a:xfrm>
              <a:custGeom>
                <a:avLst/>
                <a:gdLst>
                  <a:gd name="T0" fmla="*/ 39 w 148"/>
                  <a:gd name="T1" fmla="*/ 82 h 165"/>
                  <a:gd name="T2" fmla="*/ 28 w 148"/>
                  <a:gd name="T3" fmla="*/ 78 h 165"/>
                  <a:gd name="T4" fmla="*/ 20 w 148"/>
                  <a:gd name="T5" fmla="*/ 72 h 165"/>
                  <a:gd name="T6" fmla="*/ 10 w 148"/>
                  <a:gd name="T7" fmla="*/ 67 h 165"/>
                  <a:gd name="T8" fmla="*/ 0 w 148"/>
                  <a:gd name="T9" fmla="*/ 61 h 165"/>
                  <a:gd name="T10" fmla="*/ 0 w 148"/>
                  <a:gd name="T11" fmla="*/ 60 h 165"/>
                  <a:gd name="T12" fmla="*/ 36 w 148"/>
                  <a:gd name="T13" fmla="*/ 0 h 165"/>
                  <a:gd name="T14" fmla="*/ 42 w 148"/>
                  <a:gd name="T15" fmla="*/ 3 h 165"/>
                  <a:gd name="T16" fmla="*/ 52 w 148"/>
                  <a:gd name="T17" fmla="*/ 9 h 165"/>
                  <a:gd name="T18" fmla="*/ 60 w 148"/>
                  <a:gd name="T19" fmla="*/ 16 h 165"/>
                  <a:gd name="T20" fmla="*/ 70 w 148"/>
                  <a:gd name="T21" fmla="*/ 22 h 165"/>
                  <a:gd name="T22" fmla="*/ 74 w 148"/>
                  <a:gd name="T23" fmla="*/ 23 h 165"/>
                  <a:gd name="T24" fmla="*/ 39 w 148"/>
                  <a:gd name="T25" fmla="*/ 82 h 1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8" h="165">
                    <a:moveTo>
                      <a:pt x="77" y="165"/>
                    </a:moveTo>
                    <a:lnTo>
                      <a:pt x="56" y="156"/>
                    </a:lnTo>
                    <a:lnTo>
                      <a:pt x="40" y="145"/>
                    </a:lnTo>
                    <a:lnTo>
                      <a:pt x="20" y="134"/>
                    </a:lnTo>
                    <a:lnTo>
                      <a:pt x="0" y="123"/>
                    </a:lnTo>
                    <a:lnTo>
                      <a:pt x="0" y="121"/>
                    </a:lnTo>
                    <a:lnTo>
                      <a:pt x="72" y="0"/>
                    </a:lnTo>
                    <a:lnTo>
                      <a:pt x="83" y="7"/>
                    </a:lnTo>
                    <a:lnTo>
                      <a:pt x="103" y="18"/>
                    </a:lnTo>
                    <a:lnTo>
                      <a:pt x="120" y="33"/>
                    </a:lnTo>
                    <a:lnTo>
                      <a:pt x="140" y="44"/>
                    </a:lnTo>
                    <a:lnTo>
                      <a:pt x="148" y="47"/>
                    </a:lnTo>
                    <a:lnTo>
                      <a:pt x="77" y="165"/>
                    </a:lnTo>
                    <a:close/>
                  </a:path>
                </a:pathLst>
              </a:custGeom>
              <a:solidFill>
                <a:srgbClr val="1F00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52" name="Freeform 659"/>
              <p:cNvSpPr>
                <a:spLocks/>
              </p:cNvSpPr>
              <p:nvPr/>
            </p:nvSpPr>
            <p:spPr bwMode="auto">
              <a:xfrm>
                <a:off x="3085" y="2391"/>
                <a:ext cx="75" cy="82"/>
              </a:xfrm>
              <a:custGeom>
                <a:avLst/>
                <a:gdLst>
                  <a:gd name="T0" fmla="*/ 39 w 150"/>
                  <a:gd name="T1" fmla="*/ 82 h 165"/>
                  <a:gd name="T2" fmla="*/ 30 w 150"/>
                  <a:gd name="T3" fmla="*/ 78 h 165"/>
                  <a:gd name="T4" fmla="*/ 20 w 150"/>
                  <a:gd name="T5" fmla="*/ 72 h 165"/>
                  <a:gd name="T6" fmla="*/ 10 w 150"/>
                  <a:gd name="T7" fmla="*/ 65 h 165"/>
                  <a:gd name="T8" fmla="*/ 0 w 150"/>
                  <a:gd name="T9" fmla="*/ 60 h 165"/>
                  <a:gd name="T10" fmla="*/ 0 w 150"/>
                  <a:gd name="T11" fmla="*/ 59 h 165"/>
                  <a:gd name="T12" fmla="*/ 36 w 150"/>
                  <a:gd name="T13" fmla="*/ 0 h 165"/>
                  <a:gd name="T14" fmla="*/ 42 w 150"/>
                  <a:gd name="T15" fmla="*/ 4 h 165"/>
                  <a:gd name="T16" fmla="*/ 52 w 150"/>
                  <a:gd name="T17" fmla="*/ 9 h 165"/>
                  <a:gd name="T18" fmla="*/ 62 w 150"/>
                  <a:gd name="T19" fmla="*/ 14 h 165"/>
                  <a:gd name="T20" fmla="*/ 72 w 150"/>
                  <a:gd name="T21" fmla="*/ 20 h 165"/>
                  <a:gd name="T22" fmla="*/ 75 w 150"/>
                  <a:gd name="T23" fmla="*/ 22 h 165"/>
                  <a:gd name="T24" fmla="*/ 39 w 150"/>
                  <a:gd name="T25" fmla="*/ 82 h 1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0" h="165">
                    <a:moveTo>
                      <a:pt x="78" y="165"/>
                    </a:moveTo>
                    <a:lnTo>
                      <a:pt x="60" y="156"/>
                    </a:lnTo>
                    <a:lnTo>
                      <a:pt x="40" y="145"/>
                    </a:lnTo>
                    <a:lnTo>
                      <a:pt x="20" y="131"/>
                    </a:lnTo>
                    <a:lnTo>
                      <a:pt x="0" y="120"/>
                    </a:lnTo>
                    <a:lnTo>
                      <a:pt x="0" y="118"/>
                    </a:lnTo>
                    <a:lnTo>
                      <a:pt x="71" y="0"/>
                    </a:lnTo>
                    <a:lnTo>
                      <a:pt x="83" y="8"/>
                    </a:lnTo>
                    <a:lnTo>
                      <a:pt x="103" y="19"/>
                    </a:lnTo>
                    <a:lnTo>
                      <a:pt x="123" y="29"/>
                    </a:lnTo>
                    <a:lnTo>
                      <a:pt x="143" y="40"/>
                    </a:lnTo>
                    <a:lnTo>
                      <a:pt x="150" y="44"/>
                    </a:lnTo>
                    <a:lnTo>
                      <a:pt x="78" y="165"/>
                    </a:lnTo>
                    <a:close/>
                  </a:path>
                </a:pathLst>
              </a:custGeom>
              <a:solidFill>
                <a:srgbClr val="2900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53" name="Freeform 660"/>
              <p:cNvSpPr>
                <a:spLocks/>
              </p:cNvSpPr>
              <p:nvPr/>
            </p:nvSpPr>
            <p:spPr bwMode="auto">
              <a:xfrm>
                <a:off x="3066" y="2378"/>
                <a:ext cx="75" cy="84"/>
              </a:xfrm>
              <a:custGeom>
                <a:avLst/>
                <a:gdLst>
                  <a:gd name="T0" fmla="*/ 39 w 151"/>
                  <a:gd name="T1" fmla="*/ 84 h 168"/>
                  <a:gd name="T2" fmla="*/ 29 w 151"/>
                  <a:gd name="T3" fmla="*/ 78 h 168"/>
                  <a:gd name="T4" fmla="*/ 19 w 151"/>
                  <a:gd name="T5" fmla="*/ 73 h 168"/>
                  <a:gd name="T6" fmla="*/ 9 w 151"/>
                  <a:gd name="T7" fmla="*/ 67 h 168"/>
                  <a:gd name="T8" fmla="*/ 1 w 151"/>
                  <a:gd name="T9" fmla="*/ 62 h 168"/>
                  <a:gd name="T10" fmla="*/ 0 w 151"/>
                  <a:gd name="T11" fmla="*/ 61 h 168"/>
                  <a:gd name="T12" fmla="*/ 36 w 151"/>
                  <a:gd name="T13" fmla="*/ 0 h 168"/>
                  <a:gd name="T14" fmla="*/ 41 w 151"/>
                  <a:gd name="T15" fmla="*/ 4 h 168"/>
                  <a:gd name="T16" fmla="*/ 51 w 151"/>
                  <a:gd name="T17" fmla="*/ 11 h 168"/>
                  <a:gd name="T18" fmla="*/ 61 w 151"/>
                  <a:gd name="T19" fmla="*/ 17 h 168"/>
                  <a:gd name="T20" fmla="*/ 71 w 151"/>
                  <a:gd name="T21" fmla="*/ 22 h 168"/>
                  <a:gd name="T22" fmla="*/ 75 w 151"/>
                  <a:gd name="T23" fmla="*/ 24 h 168"/>
                  <a:gd name="T24" fmla="*/ 39 w 151"/>
                  <a:gd name="T25" fmla="*/ 84 h 1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1" h="168">
                    <a:moveTo>
                      <a:pt x="79" y="168"/>
                    </a:moveTo>
                    <a:lnTo>
                      <a:pt x="59" y="156"/>
                    </a:lnTo>
                    <a:lnTo>
                      <a:pt x="39" y="145"/>
                    </a:lnTo>
                    <a:lnTo>
                      <a:pt x="19" y="134"/>
                    </a:lnTo>
                    <a:lnTo>
                      <a:pt x="2" y="123"/>
                    </a:lnTo>
                    <a:lnTo>
                      <a:pt x="0" y="121"/>
                    </a:lnTo>
                    <a:lnTo>
                      <a:pt x="72" y="0"/>
                    </a:lnTo>
                    <a:lnTo>
                      <a:pt x="82" y="7"/>
                    </a:lnTo>
                    <a:lnTo>
                      <a:pt x="102" y="22"/>
                    </a:lnTo>
                    <a:lnTo>
                      <a:pt x="122" y="33"/>
                    </a:lnTo>
                    <a:lnTo>
                      <a:pt x="142" y="44"/>
                    </a:lnTo>
                    <a:lnTo>
                      <a:pt x="151" y="47"/>
                    </a:lnTo>
                    <a:lnTo>
                      <a:pt x="79" y="168"/>
                    </a:lnTo>
                    <a:close/>
                  </a:path>
                </a:pathLst>
              </a:custGeom>
              <a:solidFill>
                <a:srgbClr val="3100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54" name="Freeform 661"/>
              <p:cNvSpPr>
                <a:spLocks/>
              </p:cNvSpPr>
              <p:nvPr/>
            </p:nvSpPr>
            <p:spPr bwMode="auto">
              <a:xfrm>
                <a:off x="3046" y="2367"/>
                <a:ext cx="75" cy="83"/>
              </a:xfrm>
              <a:custGeom>
                <a:avLst/>
                <a:gdLst>
                  <a:gd name="T0" fmla="*/ 39 w 148"/>
                  <a:gd name="T1" fmla="*/ 83 h 165"/>
                  <a:gd name="T2" fmla="*/ 29 w 148"/>
                  <a:gd name="T3" fmla="*/ 78 h 165"/>
                  <a:gd name="T4" fmla="*/ 20 w 148"/>
                  <a:gd name="T5" fmla="*/ 73 h 165"/>
                  <a:gd name="T6" fmla="*/ 10 w 148"/>
                  <a:gd name="T7" fmla="*/ 67 h 165"/>
                  <a:gd name="T8" fmla="*/ 0 w 148"/>
                  <a:gd name="T9" fmla="*/ 62 h 165"/>
                  <a:gd name="T10" fmla="*/ 0 w 148"/>
                  <a:gd name="T11" fmla="*/ 61 h 165"/>
                  <a:gd name="T12" fmla="*/ 36 w 148"/>
                  <a:gd name="T13" fmla="*/ 0 h 165"/>
                  <a:gd name="T14" fmla="*/ 42 w 148"/>
                  <a:gd name="T15" fmla="*/ 4 h 165"/>
                  <a:gd name="T16" fmla="*/ 51 w 148"/>
                  <a:gd name="T17" fmla="*/ 10 h 165"/>
                  <a:gd name="T18" fmla="*/ 61 w 148"/>
                  <a:gd name="T19" fmla="*/ 15 h 165"/>
                  <a:gd name="T20" fmla="*/ 71 w 148"/>
                  <a:gd name="T21" fmla="*/ 22 h 165"/>
                  <a:gd name="T22" fmla="*/ 75 w 148"/>
                  <a:gd name="T23" fmla="*/ 24 h 165"/>
                  <a:gd name="T24" fmla="*/ 39 w 148"/>
                  <a:gd name="T25" fmla="*/ 83 h 1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8" h="165">
                    <a:moveTo>
                      <a:pt x="77" y="165"/>
                    </a:moveTo>
                    <a:lnTo>
                      <a:pt x="57" y="156"/>
                    </a:lnTo>
                    <a:lnTo>
                      <a:pt x="40" y="145"/>
                    </a:lnTo>
                    <a:lnTo>
                      <a:pt x="20" y="134"/>
                    </a:lnTo>
                    <a:lnTo>
                      <a:pt x="0" y="123"/>
                    </a:lnTo>
                    <a:lnTo>
                      <a:pt x="0" y="122"/>
                    </a:lnTo>
                    <a:lnTo>
                      <a:pt x="72" y="0"/>
                    </a:lnTo>
                    <a:lnTo>
                      <a:pt x="83" y="8"/>
                    </a:lnTo>
                    <a:lnTo>
                      <a:pt x="100" y="19"/>
                    </a:lnTo>
                    <a:lnTo>
                      <a:pt x="120" y="29"/>
                    </a:lnTo>
                    <a:lnTo>
                      <a:pt x="140" y="44"/>
                    </a:lnTo>
                    <a:lnTo>
                      <a:pt x="148" y="47"/>
                    </a:lnTo>
                    <a:lnTo>
                      <a:pt x="77" y="165"/>
                    </a:lnTo>
                    <a:close/>
                  </a:path>
                </a:pathLst>
              </a:custGeom>
              <a:solidFill>
                <a:srgbClr val="3800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55" name="Freeform 662"/>
              <p:cNvSpPr>
                <a:spLocks/>
              </p:cNvSpPr>
              <p:nvPr/>
            </p:nvSpPr>
            <p:spPr bwMode="auto">
              <a:xfrm>
                <a:off x="3026" y="2355"/>
                <a:ext cx="75" cy="84"/>
              </a:xfrm>
              <a:custGeom>
                <a:avLst/>
                <a:gdLst>
                  <a:gd name="T0" fmla="*/ 39 w 150"/>
                  <a:gd name="T1" fmla="*/ 84 h 166"/>
                  <a:gd name="T2" fmla="*/ 30 w 150"/>
                  <a:gd name="T3" fmla="*/ 79 h 166"/>
                  <a:gd name="T4" fmla="*/ 20 w 150"/>
                  <a:gd name="T5" fmla="*/ 74 h 166"/>
                  <a:gd name="T6" fmla="*/ 10 w 150"/>
                  <a:gd name="T7" fmla="*/ 67 h 166"/>
                  <a:gd name="T8" fmla="*/ 0 w 150"/>
                  <a:gd name="T9" fmla="*/ 61 h 166"/>
                  <a:gd name="T10" fmla="*/ 0 w 150"/>
                  <a:gd name="T11" fmla="*/ 60 h 166"/>
                  <a:gd name="T12" fmla="*/ 36 w 150"/>
                  <a:gd name="T13" fmla="*/ 0 h 166"/>
                  <a:gd name="T14" fmla="*/ 42 w 150"/>
                  <a:gd name="T15" fmla="*/ 5 h 166"/>
                  <a:gd name="T16" fmla="*/ 52 w 150"/>
                  <a:gd name="T17" fmla="*/ 10 h 166"/>
                  <a:gd name="T18" fmla="*/ 62 w 150"/>
                  <a:gd name="T19" fmla="*/ 16 h 166"/>
                  <a:gd name="T20" fmla="*/ 70 w 150"/>
                  <a:gd name="T21" fmla="*/ 21 h 166"/>
                  <a:gd name="T22" fmla="*/ 75 w 150"/>
                  <a:gd name="T23" fmla="*/ 23 h 166"/>
                  <a:gd name="T24" fmla="*/ 39 w 150"/>
                  <a:gd name="T25" fmla="*/ 84 h 1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0" h="166">
                    <a:moveTo>
                      <a:pt x="78" y="166"/>
                    </a:moveTo>
                    <a:lnTo>
                      <a:pt x="60" y="157"/>
                    </a:lnTo>
                    <a:lnTo>
                      <a:pt x="40" y="146"/>
                    </a:lnTo>
                    <a:lnTo>
                      <a:pt x="20" y="132"/>
                    </a:lnTo>
                    <a:lnTo>
                      <a:pt x="0" y="121"/>
                    </a:lnTo>
                    <a:lnTo>
                      <a:pt x="0" y="119"/>
                    </a:lnTo>
                    <a:lnTo>
                      <a:pt x="71" y="0"/>
                    </a:lnTo>
                    <a:lnTo>
                      <a:pt x="83" y="9"/>
                    </a:lnTo>
                    <a:lnTo>
                      <a:pt x="103" y="20"/>
                    </a:lnTo>
                    <a:lnTo>
                      <a:pt x="123" y="31"/>
                    </a:lnTo>
                    <a:lnTo>
                      <a:pt x="140" y="42"/>
                    </a:lnTo>
                    <a:lnTo>
                      <a:pt x="150" y="45"/>
                    </a:lnTo>
                    <a:lnTo>
                      <a:pt x="78" y="166"/>
                    </a:lnTo>
                    <a:close/>
                  </a:path>
                </a:pathLst>
              </a:custGeom>
              <a:solidFill>
                <a:srgbClr val="4000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56" name="Freeform 663"/>
              <p:cNvSpPr>
                <a:spLocks/>
              </p:cNvSpPr>
              <p:nvPr/>
            </p:nvSpPr>
            <p:spPr bwMode="auto">
              <a:xfrm>
                <a:off x="3007" y="2344"/>
                <a:ext cx="75" cy="84"/>
              </a:xfrm>
              <a:custGeom>
                <a:avLst/>
                <a:gdLst>
                  <a:gd name="T0" fmla="*/ 39 w 151"/>
                  <a:gd name="T1" fmla="*/ 84 h 169"/>
                  <a:gd name="T2" fmla="*/ 29 w 151"/>
                  <a:gd name="T3" fmla="*/ 78 h 169"/>
                  <a:gd name="T4" fmla="*/ 19 w 151"/>
                  <a:gd name="T5" fmla="*/ 72 h 169"/>
                  <a:gd name="T6" fmla="*/ 9 w 151"/>
                  <a:gd name="T7" fmla="*/ 67 h 169"/>
                  <a:gd name="T8" fmla="*/ 1 w 151"/>
                  <a:gd name="T9" fmla="*/ 61 h 169"/>
                  <a:gd name="T10" fmla="*/ 0 w 151"/>
                  <a:gd name="T11" fmla="*/ 61 h 169"/>
                  <a:gd name="T12" fmla="*/ 36 w 151"/>
                  <a:gd name="T13" fmla="*/ 0 h 169"/>
                  <a:gd name="T14" fmla="*/ 41 w 151"/>
                  <a:gd name="T15" fmla="*/ 4 h 169"/>
                  <a:gd name="T16" fmla="*/ 51 w 151"/>
                  <a:gd name="T17" fmla="*/ 9 h 169"/>
                  <a:gd name="T18" fmla="*/ 61 w 151"/>
                  <a:gd name="T19" fmla="*/ 16 h 169"/>
                  <a:gd name="T20" fmla="*/ 71 w 151"/>
                  <a:gd name="T21" fmla="*/ 22 h 169"/>
                  <a:gd name="T22" fmla="*/ 75 w 151"/>
                  <a:gd name="T23" fmla="*/ 23 h 169"/>
                  <a:gd name="T24" fmla="*/ 39 w 151"/>
                  <a:gd name="T25" fmla="*/ 84 h 1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1" h="169">
                    <a:moveTo>
                      <a:pt x="79" y="169"/>
                    </a:moveTo>
                    <a:lnTo>
                      <a:pt x="59" y="156"/>
                    </a:lnTo>
                    <a:lnTo>
                      <a:pt x="39" y="145"/>
                    </a:lnTo>
                    <a:lnTo>
                      <a:pt x="19" y="134"/>
                    </a:lnTo>
                    <a:lnTo>
                      <a:pt x="2" y="123"/>
                    </a:lnTo>
                    <a:lnTo>
                      <a:pt x="0" y="122"/>
                    </a:lnTo>
                    <a:lnTo>
                      <a:pt x="72" y="0"/>
                    </a:lnTo>
                    <a:lnTo>
                      <a:pt x="82" y="8"/>
                    </a:lnTo>
                    <a:lnTo>
                      <a:pt x="102" y="18"/>
                    </a:lnTo>
                    <a:lnTo>
                      <a:pt x="122" y="33"/>
                    </a:lnTo>
                    <a:lnTo>
                      <a:pt x="142" y="44"/>
                    </a:lnTo>
                    <a:lnTo>
                      <a:pt x="151" y="47"/>
                    </a:lnTo>
                    <a:lnTo>
                      <a:pt x="79" y="169"/>
                    </a:lnTo>
                    <a:close/>
                  </a:path>
                </a:pathLst>
              </a:custGeom>
              <a:solidFill>
                <a:srgbClr val="4A00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57" name="Freeform 664"/>
              <p:cNvSpPr>
                <a:spLocks/>
              </p:cNvSpPr>
              <p:nvPr/>
            </p:nvSpPr>
            <p:spPr bwMode="auto">
              <a:xfrm>
                <a:off x="2989" y="2333"/>
                <a:ext cx="73" cy="82"/>
              </a:xfrm>
              <a:custGeom>
                <a:avLst/>
                <a:gdLst>
                  <a:gd name="T0" fmla="*/ 38 w 147"/>
                  <a:gd name="T1" fmla="*/ 82 h 164"/>
                  <a:gd name="T2" fmla="*/ 28 w 147"/>
                  <a:gd name="T3" fmla="*/ 78 h 164"/>
                  <a:gd name="T4" fmla="*/ 19 w 147"/>
                  <a:gd name="T5" fmla="*/ 72 h 164"/>
                  <a:gd name="T6" fmla="*/ 9 w 147"/>
                  <a:gd name="T7" fmla="*/ 67 h 164"/>
                  <a:gd name="T8" fmla="*/ 0 w 147"/>
                  <a:gd name="T9" fmla="*/ 60 h 164"/>
                  <a:gd name="T10" fmla="*/ 35 w 147"/>
                  <a:gd name="T11" fmla="*/ 0 h 164"/>
                  <a:gd name="T12" fmla="*/ 41 w 147"/>
                  <a:gd name="T13" fmla="*/ 4 h 164"/>
                  <a:gd name="T14" fmla="*/ 49 w 147"/>
                  <a:gd name="T15" fmla="*/ 9 h 164"/>
                  <a:gd name="T16" fmla="*/ 59 w 147"/>
                  <a:gd name="T17" fmla="*/ 15 h 164"/>
                  <a:gd name="T18" fmla="*/ 69 w 147"/>
                  <a:gd name="T19" fmla="*/ 20 h 164"/>
                  <a:gd name="T20" fmla="*/ 73 w 147"/>
                  <a:gd name="T21" fmla="*/ 23 h 164"/>
                  <a:gd name="T22" fmla="*/ 38 w 147"/>
                  <a:gd name="T23" fmla="*/ 82 h 1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7" h="164">
                    <a:moveTo>
                      <a:pt x="76" y="164"/>
                    </a:moveTo>
                    <a:lnTo>
                      <a:pt x="56" y="155"/>
                    </a:lnTo>
                    <a:lnTo>
                      <a:pt x="39" y="144"/>
                    </a:lnTo>
                    <a:lnTo>
                      <a:pt x="19" y="134"/>
                    </a:lnTo>
                    <a:lnTo>
                      <a:pt x="0" y="119"/>
                    </a:lnTo>
                    <a:lnTo>
                      <a:pt x="71" y="0"/>
                    </a:lnTo>
                    <a:lnTo>
                      <a:pt x="82" y="7"/>
                    </a:lnTo>
                    <a:lnTo>
                      <a:pt x="99" y="18"/>
                    </a:lnTo>
                    <a:lnTo>
                      <a:pt x="119" y="29"/>
                    </a:lnTo>
                    <a:lnTo>
                      <a:pt x="139" y="39"/>
                    </a:lnTo>
                    <a:lnTo>
                      <a:pt x="147" y="45"/>
                    </a:lnTo>
                    <a:lnTo>
                      <a:pt x="76" y="164"/>
                    </a:lnTo>
                    <a:close/>
                  </a:path>
                </a:pathLst>
              </a:custGeom>
              <a:solidFill>
                <a:srgbClr val="5100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58" name="Freeform 665"/>
              <p:cNvSpPr>
                <a:spLocks/>
              </p:cNvSpPr>
              <p:nvPr/>
            </p:nvSpPr>
            <p:spPr bwMode="auto">
              <a:xfrm>
                <a:off x="2969" y="2321"/>
                <a:ext cx="74" cy="83"/>
              </a:xfrm>
              <a:custGeom>
                <a:avLst/>
                <a:gdLst>
                  <a:gd name="T0" fmla="*/ 38 w 149"/>
                  <a:gd name="T1" fmla="*/ 83 h 167"/>
                  <a:gd name="T2" fmla="*/ 29 w 149"/>
                  <a:gd name="T3" fmla="*/ 79 h 167"/>
                  <a:gd name="T4" fmla="*/ 19 w 149"/>
                  <a:gd name="T5" fmla="*/ 71 h 167"/>
                  <a:gd name="T6" fmla="*/ 9 w 149"/>
                  <a:gd name="T7" fmla="*/ 66 h 167"/>
                  <a:gd name="T8" fmla="*/ 0 w 149"/>
                  <a:gd name="T9" fmla="*/ 60 h 167"/>
                  <a:gd name="T10" fmla="*/ 36 w 149"/>
                  <a:gd name="T11" fmla="*/ 0 h 167"/>
                  <a:gd name="T12" fmla="*/ 41 w 149"/>
                  <a:gd name="T13" fmla="*/ 4 h 167"/>
                  <a:gd name="T14" fmla="*/ 51 w 149"/>
                  <a:gd name="T15" fmla="*/ 10 h 167"/>
                  <a:gd name="T16" fmla="*/ 61 w 149"/>
                  <a:gd name="T17" fmla="*/ 15 h 167"/>
                  <a:gd name="T18" fmla="*/ 69 w 149"/>
                  <a:gd name="T19" fmla="*/ 21 h 167"/>
                  <a:gd name="T20" fmla="*/ 74 w 149"/>
                  <a:gd name="T21" fmla="*/ 22 h 167"/>
                  <a:gd name="T22" fmla="*/ 38 w 149"/>
                  <a:gd name="T23" fmla="*/ 83 h 16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9" h="167">
                    <a:moveTo>
                      <a:pt x="77" y="167"/>
                    </a:moveTo>
                    <a:lnTo>
                      <a:pt x="59" y="158"/>
                    </a:lnTo>
                    <a:lnTo>
                      <a:pt x="39" y="143"/>
                    </a:lnTo>
                    <a:lnTo>
                      <a:pt x="19" y="132"/>
                    </a:lnTo>
                    <a:lnTo>
                      <a:pt x="0" y="121"/>
                    </a:lnTo>
                    <a:lnTo>
                      <a:pt x="72" y="0"/>
                    </a:lnTo>
                    <a:lnTo>
                      <a:pt x="82" y="9"/>
                    </a:lnTo>
                    <a:lnTo>
                      <a:pt x="102" y="20"/>
                    </a:lnTo>
                    <a:lnTo>
                      <a:pt x="122" y="31"/>
                    </a:lnTo>
                    <a:lnTo>
                      <a:pt x="139" y="42"/>
                    </a:lnTo>
                    <a:lnTo>
                      <a:pt x="149" y="45"/>
                    </a:lnTo>
                    <a:lnTo>
                      <a:pt x="77" y="167"/>
                    </a:lnTo>
                    <a:close/>
                  </a:path>
                </a:pathLst>
              </a:custGeom>
              <a:solidFill>
                <a:srgbClr val="5900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59" name="Freeform 666"/>
              <p:cNvSpPr>
                <a:spLocks/>
              </p:cNvSpPr>
              <p:nvPr/>
            </p:nvSpPr>
            <p:spPr bwMode="auto">
              <a:xfrm>
                <a:off x="2949" y="2310"/>
                <a:ext cx="75" cy="83"/>
              </a:xfrm>
              <a:custGeom>
                <a:avLst/>
                <a:gdLst>
                  <a:gd name="T0" fmla="*/ 40 w 151"/>
                  <a:gd name="T1" fmla="*/ 83 h 165"/>
                  <a:gd name="T2" fmla="*/ 39 w 151"/>
                  <a:gd name="T3" fmla="*/ 83 h 165"/>
                  <a:gd name="T4" fmla="*/ 29 w 151"/>
                  <a:gd name="T5" fmla="*/ 77 h 165"/>
                  <a:gd name="T6" fmla="*/ 19 w 151"/>
                  <a:gd name="T7" fmla="*/ 72 h 165"/>
                  <a:gd name="T8" fmla="*/ 9 w 151"/>
                  <a:gd name="T9" fmla="*/ 67 h 165"/>
                  <a:gd name="T10" fmla="*/ 0 w 151"/>
                  <a:gd name="T11" fmla="*/ 61 h 165"/>
                  <a:gd name="T12" fmla="*/ 37 w 151"/>
                  <a:gd name="T13" fmla="*/ 0 h 165"/>
                  <a:gd name="T14" fmla="*/ 41 w 151"/>
                  <a:gd name="T15" fmla="*/ 3 h 165"/>
                  <a:gd name="T16" fmla="*/ 51 w 151"/>
                  <a:gd name="T17" fmla="*/ 9 h 165"/>
                  <a:gd name="T18" fmla="*/ 61 w 151"/>
                  <a:gd name="T19" fmla="*/ 16 h 165"/>
                  <a:gd name="T20" fmla="*/ 71 w 151"/>
                  <a:gd name="T21" fmla="*/ 21 h 165"/>
                  <a:gd name="T22" fmla="*/ 75 w 151"/>
                  <a:gd name="T23" fmla="*/ 23 h 165"/>
                  <a:gd name="T24" fmla="*/ 40 w 151"/>
                  <a:gd name="T25" fmla="*/ 83 h 1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1" h="165">
                    <a:moveTo>
                      <a:pt x="80" y="165"/>
                    </a:moveTo>
                    <a:lnTo>
                      <a:pt x="79" y="165"/>
                    </a:lnTo>
                    <a:lnTo>
                      <a:pt x="59" y="154"/>
                    </a:lnTo>
                    <a:lnTo>
                      <a:pt x="39" y="143"/>
                    </a:lnTo>
                    <a:lnTo>
                      <a:pt x="19" y="133"/>
                    </a:lnTo>
                    <a:lnTo>
                      <a:pt x="0" y="122"/>
                    </a:lnTo>
                    <a:lnTo>
                      <a:pt x="74" y="0"/>
                    </a:lnTo>
                    <a:lnTo>
                      <a:pt x="82" y="6"/>
                    </a:lnTo>
                    <a:lnTo>
                      <a:pt x="102" y="17"/>
                    </a:lnTo>
                    <a:lnTo>
                      <a:pt x="122" y="31"/>
                    </a:lnTo>
                    <a:lnTo>
                      <a:pt x="142" y="42"/>
                    </a:lnTo>
                    <a:lnTo>
                      <a:pt x="151" y="46"/>
                    </a:lnTo>
                    <a:lnTo>
                      <a:pt x="80" y="165"/>
                    </a:lnTo>
                    <a:close/>
                  </a:path>
                </a:pathLst>
              </a:custGeom>
              <a:solidFill>
                <a:srgbClr val="5E00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60" name="Freeform 667"/>
              <p:cNvSpPr>
                <a:spLocks/>
              </p:cNvSpPr>
              <p:nvPr/>
            </p:nvSpPr>
            <p:spPr bwMode="auto">
              <a:xfrm>
                <a:off x="2929" y="2299"/>
                <a:ext cx="76" cy="83"/>
              </a:xfrm>
              <a:custGeom>
                <a:avLst/>
                <a:gdLst>
                  <a:gd name="T0" fmla="*/ 40 w 150"/>
                  <a:gd name="T1" fmla="*/ 83 h 164"/>
                  <a:gd name="T2" fmla="*/ 39 w 150"/>
                  <a:gd name="T3" fmla="*/ 83 h 164"/>
                  <a:gd name="T4" fmla="*/ 29 w 150"/>
                  <a:gd name="T5" fmla="*/ 78 h 164"/>
                  <a:gd name="T6" fmla="*/ 18 w 150"/>
                  <a:gd name="T7" fmla="*/ 72 h 164"/>
                  <a:gd name="T8" fmla="*/ 10 w 150"/>
                  <a:gd name="T9" fmla="*/ 65 h 164"/>
                  <a:gd name="T10" fmla="*/ 0 w 150"/>
                  <a:gd name="T11" fmla="*/ 59 h 164"/>
                  <a:gd name="T12" fmla="*/ 0 w 150"/>
                  <a:gd name="T13" fmla="*/ 59 h 164"/>
                  <a:gd name="T14" fmla="*/ 35 w 150"/>
                  <a:gd name="T15" fmla="*/ 0 h 164"/>
                  <a:gd name="T16" fmla="*/ 37 w 150"/>
                  <a:gd name="T17" fmla="*/ 1 h 164"/>
                  <a:gd name="T18" fmla="*/ 51 w 150"/>
                  <a:gd name="T19" fmla="*/ 8 h 164"/>
                  <a:gd name="T20" fmla="*/ 61 w 150"/>
                  <a:gd name="T21" fmla="*/ 14 h 164"/>
                  <a:gd name="T22" fmla="*/ 71 w 150"/>
                  <a:gd name="T23" fmla="*/ 19 h 164"/>
                  <a:gd name="T24" fmla="*/ 76 w 150"/>
                  <a:gd name="T25" fmla="*/ 22 h 164"/>
                  <a:gd name="T26" fmla="*/ 40 w 150"/>
                  <a:gd name="T27" fmla="*/ 83 h 16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0" h="164">
                    <a:moveTo>
                      <a:pt x="78" y="164"/>
                    </a:moveTo>
                    <a:lnTo>
                      <a:pt x="77" y="164"/>
                    </a:lnTo>
                    <a:lnTo>
                      <a:pt x="57" y="154"/>
                    </a:lnTo>
                    <a:lnTo>
                      <a:pt x="36" y="143"/>
                    </a:lnTo>
                    <a:lnTo>
                      <a:pt x="20" y="128"/>
                    </a:lnTo>
                    <a:lnTo>
                      <a:pt x="0" y="117"/>
                    </a:lnTo>
                    <a:lnTo>
                      <a:pt x="0" y="116"/>
                    </a:lnTo>
                    <a:lnTo>
                      <a:pt x="70" y="0"/>
                    </a:lnTo>
                    <a:lnTo>
                      <a:pt x="73" y="2"/>
                    </a:lnTo>
                    <a:lnTo>
                      <a:pt x="100" y="16"/>
                    </a:lnTo>
                    <a:lnTo>
                      <a:pt x="120" y="27"/>
                    </a:lnTo>
                    <a:lnTo>
                      <a:pt x="140" y="38"/>
                    </a:lnTo>
                    <a:lnTo>
                      <a:pt x="150" y="43"/>
                    </a:lnTo>
                    <a:lnTo>
                      <a:pt x="78" y="164"/>
                    </a:lnTo>
                    <a:close/>
                  </a:path>
                </a:pathLst>
              </a:custGeom>
              <a:solidFill>
                <a:srgbClr val="6900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61" name="Freeform 668"/>
              <p:cNvSpPr>
                <a:spLocks/>
              </p:cNvSpPr>
              <p:nvPr/>
            </p:nvSpPr>
            <p:spPr bwMode="auto">
              <a:xfrm>
                <a:off x="2910" y="2299"/>
                <a:ext cx="75" cy="72"/>
              </a:xfrm>
              <a:custGeom>
                <a:avLst/>
                <a:gdLst>
                  <a:gd name="T0" fmla="*/ 38 w 151"/>
                  <a:gd name="T1" fmla="*/ 72 h 143"/>
                  <a:gd name="T2" fmla="*/ 37 w 151"/>
                  <a:gd name="T3" fmla="*/ 72 h 143"/>
                  <a:gd name="T4" fmla="*/ 29 w 151"/>
                  <a:gd name="T5" fmla="*/ 64 h 143"/>
                  <a:gd name="T6" fmla="*/ 19 w 151"/>
                  <a:gd name="T7" fmla="*/ 59 h 143"/>
                  <a:gd name="T8" fmla="*/ 9 w 151"/>
                  <a:gd name="T9" fmla="*/ 53 h 143"/>
                  <a:gd name="T10" fmla="*/ 0 w 151"/>
                  <a:gd name="T11" fmla="*/ 48 h 143"/>
                  <a:gd name="T12" fmla="*/ 29 w 151"/>
                  <a:gd name="T13" fmla="*/ 0 h 143"/>
                  <a:gd name="T14" fmla="*/ 56 w 151"/>
                  <a:gd name="T15" fmla="*/ 1 h 143"/>
                  <a:gd name="T16" fmla="*/ 69 w 151"/>
                  <a:gd name="T17" fmla="*/ 8 h 143"/>
                  <a:gd name="T18" fmla="*/ 75 w 151"/>
                  <a:gd name="T19" fmla="*/ 11 h 143"/>
                  <a:gd name="T20" fmla="*/ 38 w 151"/>
                  <a:gd name="T21" fmla="*/ 72 h 1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1" h="143">
                    <a:moveTo>
                      <a:pt x="77" y="143"/>
                    </a:moveTo>
                    <a:lnTo>
                      <a:pt x="75" y="143"/>
                    </a:lnTo>
                    <a:lnTo>
                      <a:pt x="59" y="128"/>
                    </a:lnTo>
                    <a:lnTo>
                      <a:pt x="39" y="117"/>
                    </a:lnTo>
                    <a:lnTo>
                      <a:pt x="19" y="106"/>
                    </a:lnTo>
                    <a:lnTo>
                      <a:pt x="0" y="96"/>
                    </a:lnTo>
                    <a:lnTo>
                      <a:pt x="59" y="0"/>
                    </a:lnTo>
                    <a:lnTo>
                      <a:pt x="112" y="2"/>
                    </a:lnTo>
                    <a:lnTo>
                      <a:pt x="139" y="16"/>
                    </a:lnTo>
                    <a:lnTo>
                      <a:pt x="151" y="21"/>
                    </a:lnTo>
                    <a:lnTo>
                      <a:pt x="77" y="143"/>
                    </a:lnTo>
                    <a:close/>
                  </a:path>
                </a:pathLst>
              </a:custGeom>
              <a:solidFill>
                <a:srgbClr val="6E00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62" name="Freeform 669"/>
              <p:cNvSpPr>
                <a:spLocks/>
              </p:cNvSpPr>
              <p:nvPr/>
            </p:nvSpPr>
            <p:spPr bwMode="auto">
              <a:xfrm>
                <a:off x="2891" y="2298"/>
                <a:ext cx="73" cy="59"/>
              </a:xfrm>
              <a:custGeom>
                <a:avLst/>
                <a:gdLst>
                  <a:gd name="T0" fmla="*/ 38 w 147"/>
                  <a:gd name="T1" fmla="*/ 59 h 118"/>
                  <a:gd name="T2" fmla="*/ 28 w 147"/>
                  <a:gd name="T3" fmla="*/ 54 h 118"/>
                  <a:gd name="T4" fmla="*/ 18 w 147"/>
                  <a:gd name="T5" fmla="*/ 49 h 118"/>
                  <a:gd name="T6" fmla="*/ 8 w 147"/>
                  <a:gd name="T7" fmla="*/ 44 h 118"/>
                  <a:gd name="T8" fmla="*/ 0 w 147"/>
                  <a:gd name="T9" fmla="*/ 37 h 118"/>
                  <a:gd name="T10" fmla="*/ 22 w 147"/>
                  <a:gd name="T11" fmla="*/ 0 h 118"/>
                  <a:gd name="T12" fmla="*/ 73 w 147"/>
                  <a:gd name="T13" fmla="*/ 1 h 118"/>
                  <a:gd name="T14" fmla="*/ 38 w 147"/>
                  <a:gd name="T15" fmla="*/ 59 h 1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7" h="118">
                    <a:moveTo>
                      <a:pt x="77" y="118"/>
                    </a:moveTo>
                    <a:lnTo>
                      <a:pt x="57" y="108"/>
                    </a:lnTo>
                    <a:lnTo>
                      <a:pt x="37" y="98"/>
                    </a:lnTo>
                    <a:lnTo>
                      <a:pt x="17" y="87"/>
                    </a:lnTo>
                    <a:lnTo>
                      <a:pt x="0" y="74"/>
                    </a:lnTo>
                    <a:lnTo>
                      <a:pt x="45" y="0"/>
                    </a:lnTo>
                    <a:lnTo>
                      <a:pt x="147" y="2"/>
                    </a:lnTo>
                    <a:lnTo>
                      <a:pt x="77" y="118"/>
                    </a:lnTo>
                    <a:close/>
                  </a:path>
                </a:pathLst>
              </a:custGeom>
              <a:solidFill>
                <a:srgbClr val="7800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63" name="Freeform 670"/>
              <p:cNvSpPr>
                <a:spLocks/>
              </p:cNvSpPr>
              <p:nvPr/>
            </p:nvSpPr>
            <p:spPr bwMode="auto">
              <a:xfrm>
                <a:off x="2873" y="2289"/>
                <a:ext cx="66" cy="58"/>
              </a:xfrm>
              <a:custGeom>
                <a:avLst/>
                <a:gdLst>
                  <a:gd name="T0" fmla="*/ 37 w 134"/>
                  <a:gd name="T1" fmla="*/ 58 h 116"/>
                  <a:gd name="T2" fmla="*/ 36 w 134"/>
                  <a:gd name="T3" fmla="*/ 58 h 116"/>
                  <a:gd name="T4" fmla="*/ 27 w 134"/>
                  <a:gd name="T5" fmla="*/ 53 h 116"/>
                  <a:gd name="T6" fmla="*/ 8 w 134"/>
                  <a:gd name="T7" fmla="*/ 40 h 116"/>
                  <a:gd name="T8" fmla="*/ 3 w 134"/>
                  <a:gd name="T9" fmla="*/ 38 h 116"/>
                  <a:gd name="T10" fmla="*/ 0 w 134"/>
                  <a:gd name="T11" fmla="*/ 35 h 116"/>
                  <a:gd name="T12" fmla="*/ 0 w 134"/>
                  <a:gd name="T13" fmla="*/ 34 h 116"/>
                  <a:gd name="T14" fmla="*/ 20 w 134"/>
                  <a:gd name="T15" fmla="*/ 0 h 116"/>
                  <a:gd name="T16" fmla="*/ 23 w 134"/>
                  <a:gd name="T17" fmla="*/ 9 h 116"/>
                  <a:gd name="T18" fmla="*/ 66 w 134"/>
                  <a:gd name="T19" fmla="*/ 10 h 116"/>
                  <a:gd name="T20" fmla="*/ 37 w 134"/>
                  <a:gd name="T21" fmla="*/ 58 h 1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4" h="116">
                    <a:moveTo>
                      <a:pt x="75" y="116"/>
                    </a:moveTo>
                    <a:lnTo>
                      <a:pt x="74" y="116"/>
                    </a:lnTo>
                    <a:lnTo>
                      <a:pt x="54" y="105"/>
                    </a:lnTo>
                    <a:lnTo>
                      <a:pt x="17" y="79"/>
                    </a:lnTo>
                    <a:lnTo>
                      <a:pt x="7" y="76"/>
                    </a:lnTo>
                    <a:lnTo>
                      <a:pt x="0" y="69"/>
                    </a:lnTo>
                    <a:lnTo>
                      <a:pt x="0" y="67"/>
                    </a:lnTo>
                    <a:lnTo>
                      <a:pt x="40" y="0"/>
                    </a:lnTo>
                    <a:lnTo>
                      <a:pt x="47" y="18"/>
                    </a:lnTo>
                    <a:lnTo>
                      <a:pt x="134" y="20"/>
                    </a:lnTo>
                    <a:lnTo>
                      <a:pt x="75" y="116"/>
                    </a:lnTo>
                    <a:close/>
                  </a:path>
                </a:pathLst>
              </a:custGeom>
              <a:solidFill>
                <a:srgbClr val="8200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64" name="Freeform 671"/>
              <p:cNvSpPr>
                <a:spLocks/>
              </p:cNvSpPr>
              <p:nvPr/>
            </p:nvSpPr>
            <p:spPr bwMode="auto">
              <a:xfrm>
                <a:off x="2863" y="2266"/>
                <a:ext cx="50" cy="70"/>
              </a:xfrm>
              <a:custGeom>
                <a:avLst/>
                <a:gdLst>
                  <a:gd name="T0" fmla="*/ 28 w 102"/>
                  <a:gd name="T1" fmla="*/ 70 h 139"/>
                  <a:gd name="T2" fmla="*/ 18 w 102"/>
                  <a:gd name="T3" fmla="*/ 63 h 139"/>
                  <a:gd name="T4" fmla="*/ 13 w 102"/>
                  <a:gd name="T5" fmla="*/ 62 h 139"/>
                  <a:gd name="T6" fmla="*/ 10 w 102"/>
                  <a:gd name="T7" fmla="*/ 58 h 139"/>
                  <a:gd name="T8" fmla="*/ 6 w 102"/>
                  <a:gd name="T9" fmla="*/ 54 h 139"/>
                  <a:gd name="T10" fmla="*/ 5 w 102"/>
                  <a:gd name="T11" fmla="*/ 51 h 139"/>
                  <a:gd name="T12" fmla="*/ 3 w 102"/>
                  <a:gd name="T13" fmla="*/ 47 h 139"/>
                  <a:gd name="T14" fmla="*/ 1 w 102"/>
                  <a:gd name="T15" fmla="*/ 42 h 139"/>
                  <a:gd name="T16" fmla="*/ 0 w 102"/>
                  <a:gd name="T17" fmla="*/ 36 h 139"/>
                  <a:gd name="T18" fmla="*/ 0 w 102"/>
                  <a:gd name="T19" fmla="*/ 33 h 139"/>
                  <a:gd name="T20" fmla="*/ 0 w 102"/>
                  <a:gd name="T21" fmla="*/ 29 h 139"/>
                  <a:gd name="T22" fmla="*/ 16 w 102"/>
                  <a:gd name="T23" fmla="*/ 2 h 139"/>
                  <a:gd name="T24" fmla="*/ 18 w 102"/>
                  <a:gd name="T25" fmla="*/ 0 h 139"/>
                  <a:gd name="T26" fmla="*/ 33 w 102"/>
                  <a:gd name="T27" fmla="*/ 33 h 139"/>
                  <a:gd name="T28" fmla="*/ 50 w 102"/>
                  <a:gd name="T29" fmla="*/ 33 h 139"/>
                  <a:gd name="T30" fmla="*/ 28 w 102"/>
                  <a:gd name="T31" fmla="*/ 70 h 13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2" h="139">
                    <a:moveTo>
                      <a:pt x="57" y="139"/>
                    </a:moveTo>
                    <a:lnTo>
                      <a:pt x="37" y="126"/>
                    </a:lnTo>
                    <a:lnTo>
                      <a:pt x="27" y="123"/>
                    </a:lnTo>
                    <a:lnTo>
                      <a:pt x="20" y="116"/>
                    </a:lnTo>
                    <a:lnTo>
                      <a:pt x="13" y="108"/>
                    </a:lnTo>
                    <a:lnTo>
                      <a:pt x="10" y="101"/>
                    </a:lnTo>
                    <a:lnTo>
                      <a:pt x="7" y="94"/>
                    </a:lnTo>
                    <a:lnTo>
                      <a:pt x="3" y="83"/>
                    </a:lnTo>
                    <a:lnTo>
                      <a:pt x="0" y="72"/>
                    </a:lnTo>
                    <a:lnTo>
                      <a:pt x="0" y="65"/>
                    </a:lnTo>
                    <a:lnTo>
                      <a:pt x="0" y="58"/>
                    </a:lnTo>
                    <a:lnTo>
                      <a:pt x="33" y="3"/>
                    </a:lnTo>
                    <a:lnTo>
                      <a:pt x="37" y="0"/>
                    </a:lnTo>
                    <a:lnTo>
                      <a:pt x="67" y="65"/>
                    </a:lnTo>
                    <a:lnTo>
                      <a:pt x="102" y="65"/>
                    </a:lnTo>
                    <a:lnTo>
                      <a:pt x="57" y="139"/>
                    </a:lnTo>
                    <a:close/>
                  </a:path>
                </a:pathLst>
              </a:custGeom>
              <a:solidFill>
                <a:srgbClr val="8700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65" name="Freeform 672"/>
              <p:cNvSpPr>
                <a:spLocks/>
              </p:cNvSpPr>
              <p:nvPr/>
            </p:nvSpPr>
            <p:spPr bwMode="auto">
              <a:xfrm>
                <a:off x="2863" y="2266"/>
                <a:ext cx="30" cy="57"/>
              </a:xfrm>
              <a:custGeom>
                <a:avLst/>
                <a:gdLst>
                  <a:gd name="T0" fmla="*/ 10 w 60"/>
                  <a:gd name="T1" fmla="*/ 57 h 114"/>
                  <a:gd name="T2" fmla="*/ 7 w 60"/>
                  <a:gd name="T3" fmla="*/ 54 h 114"/>
                  <a:gd name="T4" fmla="*/ 5 w 60"/>
                  <a:gd name="T5" fmla="*/ 51 h 114"/>
                  <a:gd name="T6" fmla="*/ 4 w 60"/>
                  <a:gd name="T7" fmla="*/ 47 h 114"/>
                  <a:gd name="T8" fmla="*/ 2 w 60"/>
                  <a:gd name="T9" fmla="*/ 42 h 114"/>
                  <a:gd name="T10" fmla="*/ 0 w 60"/>
                  <a:gd name="T11" fmla="*/ 36 h 114"/>
                  <a:gd name="T12" fmla="*/ 0 w 60"/>
                  <a:gd name="T13" fmla="*/ 33 h 114"/>
                  <a:gd name="T14" fmla="*/ 0 w 60"/>
                  <a:gd name="T15" fmla="*/ 27 h 114"/>
                  <a:gd name="T16" fmla="*/ 2 w 60"/>
                  <a:gd name="T17" fmla="*/ 22 h 114"/>
                  <a:gd name="T18" fmla="*/ 4 w 60"/>
                  <a:gd name="T19" fmla="*/ 18 h 114"/>
                  <a:gd name="T20" fmla="*/ 5 w 60"/>
                  <a:gd name="T21" fmla="*/ 15 h 114"/>
                  <a:gd name="T22" fmla="*/ 9 w 60"/>
                  <a:gd name="T23" fmla="*/ 9 h 114"/>
                  <a:gd name="T24" fmla="*/ 12 w 60"/>
                  <a:gd name="T25" fmla="*/ 6 h 114"/>
                  <a:gd name="T26" fmla="*/ 15 w 60"/>
                  <a:gd name="T27" fmla="*/ 4 h 114"/>
                  <a:gd name="T28" fmla="*/ 19 w 60"/>
                  <a:gd name="T29" fmla="*/ 0 h 114"/>
                  <a:gd name="T30" fmla="*/ 30 w 60"/>
                  <a:gd name="T31" fmla="*/ 24 h 114"/>
                  <a:gd name="T32" fmla="*/ 10 w 60"/>
                  <a:gd name="T33" fmla="*/ 57 h 1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0" h="114">
                    <a:moveTo>
                      <a:pt x="20" y="114"/>
                    </a:moveTo>
                    <a:lnTo>
                      <a:pt x="13" y="108"/>
                    </a:lnTo>
                    <a:lnTo>
                      <a:pt x="10" y="101"/>
                    </a:lnTo>
                    <a:lnTo>
                      <a:pt x="7" y="94"/>
                    </a:lnTo>
                    <a:lnTo>
                      <a:pt x="3" y="83"/>
                    </a:lnTo>
                    <a:lnTo>
                      <a:pt x="0" y="72"/>
                    </a:lnTo>
                    <a:lnTo>
                      <a:pt x="0" y="65"/>
                    </a:lnTo>
                    <a:lnTo>
                      <a:pt x="0" y="54"/>
                    </a:lnTo>
                    <a:lnTo>
                      <a:pt x="3" y="43"/>
                    </a:lnTo>
                    <a:lnTo>
                      <a:pt x="7" y="36"/>
                    </a:lnTo>
                    <a:lnTo>
                      <a:pt x="10" y="29"/>
                    </a:lnTo>
                    <a:lnTo>
                      <a:pt x="17" y="18"/>
                    </a:lnTo>
                    <a:lnTo>
                      <a:pt x="23" y="11"/>
                    </a:lnTo>
                    <a:lnTo>
                      <a:pt x="30" y="7"/>
                    </a:lnTo>
                    <a:lnTo>
                      <a:pt x="37" y="0"/>
                    </a:lnTo>
                    <a:lnTo>
                      <a:pt x="60" y="47"/>
                    </a:lnTo>
                    <a:lnTo>
                      <a:pt x="20" y="114"/>
                    </a:lnTo>
                    <a:close/>
                  </a:path>
                </a:pathLst>
              </a:custGeom>
              <a:solidFill>
                <a:srgbClr val="8F00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66" name="Freeform 673"/>
              <p:cNvSpPr>
                <a:spLocks/>
              </p:cNvSpPr>
              <p:nvPr/>
            </p:nvSpPr>
            <p:spPr bwMode="auto">
              <a:xfrm>
                <a:off x="2863" y="2268"/>
                <a:ext cx="16" cy="27"/>
              </a:xfrm>
              <a:custGeom>
                <a:avLst/>
                <a:gdLst>
                  <a:gd name="T0" fmla="*/ 0 w 33"/>
                  <a:gd name="T1" fmla="*/ 27 h 55"/>
                  <a:gd name="T2" fmla="*/ 0 w 33"/>
                  <a:gd name="T3" fmla="*/ 25 h 55"/>
                  <a:gd name="T4" fmla="*/ 1 w 33"/>
                  <a:gd name="T5" fmla="*/ 20 h 55"/>
                  <a:gd name="T6" fmla="*/ 3 w 33"/>
                  <a:gd name="T7" fmla="*/ 16 h 55"/>
                  <a:gd name="T8" fmla="*/ 5 w 33"/>
                  <a:gd name="T9" fmla="*/ 13 h 55"/>
                  <a:gd name="T10" fmla="*/ 8 w 33"/>
                  <a:gd name="T11" fmla="*/ 7 h 55"/>
                  <a:gd name="T12" fmla="*/ 11 w 33"/>
                  <a:gd name="T13" fmla="*/ 4 h 55"/>
                  <a:gd name="T14" fmla="*/ 15 w 33"/>
                  <a:gd name="T15" fmla="*/ 2 h 55"/>
                  <a:gd name="T16" fmla="*/ 16 w 33"/>
                  <a:gd name="T17" fmla="*/ 0 h 55"/>
                  <a:gd name="T18" fmla="*/ 0 w 33"/>
                  <a:gd name="T19" fmla="*/ 27 h 5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3" h="55">
                    <a:moveTo>
                      <a:pt x="0" y="55"/>
                    </a:moveTo>
                    <a:lnTo>
                      <a:pt x="0" y="51"/>
                    </a:lnTo>
                    <a:lnTo>
                      <a:pt x="3" y="40"/>
                    </a:lnTo>
                    <a:lnTo>
                      <a:pt x="7" y="33"/>
                    </a:lnTo>
                    <a:lnTo>
                      <a:pt x="10" y="26"/>
                    </a:lnTo>
                    <a:lnTo>
                      <a:pt x="17" y="15"/>
                    </a:lnTo>
                    <a:lnTo>
                      <a:pt x="23" y="8"/>
                    </a:lnTo>
                    <a:lnTo>
                      <a:pt x="30" y="4"/>
                    </a:lnTo>
                    <a:lnTo>
                      <a:pt x="33" y="0"/>
                    </a:lnTo>
                    <a:lnTo>
                      <a:pt x="0" y="55"/>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67" name="Freeform 674"/>
              <p:cNvSpPr>
                <a:spLocks/>
              </p:cNvSpPr>
              <p:nvPr/>
            </p:nvSpPr>
            <p:spPr bwMode="auto">
              <a:xfrm>
                <a:off x="3172" y="2500"/>
                <a:ext cx="4" cy="9"/>
              </a:xfrm>
              <a:custGeom>
                <a:avLst/>
                <a:gdLst>
                  <a:gd name="T0" fmla="*/ 4 w 9"/>
                  <a:gd name="T1" fmla="*/ 0 h 18"/>
                  <a:gd name="T2" fmla="*/ 2 w 9"/>
                  <a:gd name="T3" fmla="*/ 0 h 18"/>
                  <a:gd name="T4" fmla="*/ 0 w 9"/>
                  <a:gd name="T5" fmla="*/ 3 h 18"/>
                  <a:gd name="T6" fmla="*/ 1 w 9"/>
                  <a:gd name="T7" fmla="*/ 7 h 18"/>
                  <a:gd name="T8" fmla="*/ 2 w 9"/>
                  <a:gd name="T9" fmla="*/ 9 h 18"/>
                  <a:gd name="T10" fmla="*/ 4 w 9"/>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 h="18">
                    <a:moveTo>
                      <a:pt x="9" y="0"/>
                    </a:moveTo>
                    <a:lnTo>
                      <a:pt x="4" y="0"/>
                    </a:lnTo>
                    <a:lnTo>
                      <a:pt x="0" y="6"/>
                    </a:lnTo>
                    <a:lnTo>
                      <a:pt x="2" y="13"/>
                    </a:lnTo>
                    <a:lnTo>
                      <a:pt x="5" y="18"/>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68" name="Freeform 675"/>
              <p:cNvSpPr>
                <a:spLocks/>
              </p:cNvSpPr>
              <p:nvPr/>
            </p:nvSpPr>
            <p:spPr bwMode="auto">
              <a:xfrm>
                <a:off x="3173" y="2500"/>
                <a:ext cx="13" cy="14"/>
              </a:xfrm>
              <a:custGeom>
                <a:avLst/>
                <a:gdLst>
                  <a:gd name="T0" fmla="*/ 8 w 25"/>
                  <a:gd name="T1" fmla="*/ 14 h 27"/>
                  <a:gd name="T2" fmla="*/ 11 w 25"/>
                  <a:gd name="T3" fmla="*/ 5 h 27"/>
                  <a:gd name="T4" fmla="*/ 3 w 25"/>
                  <a:gd name="T5" fmla="*/ 0 h 27"/>
                  <a:gd name="T6" fmla="*/ 0 w 25"/>
                  <a:gd name="T7" fmla="*/ 9 h 27"/>
                  <a:gd name="T8" fmla="*/ 8 w 25"/>
                  <a:gd name="T9" fmla="*/ 14 h 27"/>
                  <a:gd name="T10" fmla="*/ 11 w 25"/>
                  <a:gd name="T11" fmla="*/ 5 h 27"/>
                  <a:gd name="T12" fmla="*/ 8 w 25"/>
                  <a:gd name="T13" fmla="*/ 14 h 27"/>
                  <a:gd name="T14" fmla="*/ 11 w 25"/>
                  <a:gd name="T15" fmla="*/ 14 h 27"/>
                  <a:gd name="T16" fmla="*/ 13 w 25"/>
                  <a:gd name="T17" fmla="*/ 10 h 27"/>
                  <a:gd name="T18" fmla="*/ 13 w 25"/>
                  <a:gd name="T19" fmla="*/ 8 h 27"/>
                  <a:gd name="T20" fmla="*/ 10 w 25"/>
                  <a:gd name="T21" fmla="*/ 5 h 27"/>
                  <a:gd name="T22" fmla="*/ 8 w 25"/>
                  <a:gd name="T23" fmla="*/ 14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5" h="27">
                    <a:moveTo>
                      <a:pt x="15" y="27"/>
                    </a:moveTo>
                    <a:lnTo>
                      <a:pt x="21" y="9"/>
                    </a:lnTo>
                    <a:lnTo>
                      <a:pt x="6" y="0"/>
                    </a:lnTo>
                    <a:lnTo>
                      <a:pt x="0" y="18"/>
                    </a:lnTo>
                    <a:lnTo>
                      <a:pt x="15" y="27"/>
                    </a:lnTo>
                    <a:lnTo>
                      <a:pt x="21" y="9"/>
                    </a:lnTo>
                    <a:lnTo>
                      <a:pt x="16" y="27"/>
                    </a:lnTo>
                    <a:lnTo>
                      <a:pt x="21" y="27"/>
                    </a:lnTo>
                    <a:lnTo>
                      <a:pt x="25" y="20"/>
                    </a:lnTo>
                    <a:lnTo>
                      <a:pt x="25" y="15"/>
                    </a:lnTo>
                    <a:lnTo>
                      <a:pt x="20" y="9"/>
                    </a:lnTo>
                    <a:lnTo>
                      <a:pt x="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69" name="Freeform 676"/>
              <p:cNvSpPr>
                <a:spLocks/>
              </p:cNvSpPr>
              <p:nvPr/>
            </p:nvSpPr>
            <p:spPr bwMode="auto">
              <a:xfrm>
                <a:off x="3169" y="2498"/>
                <a:ext cx="15" cy="16"/>
              </a:xfrm>
              <a:custGeom>
                <a:avLst/>
                <a:gdLst>
                  <a:gd name="T0" fmla="*/ 2 w 30"/>
                  <a:gd name="T1" fmla="*/ 10 h 30"/>
                  <a:gd name="T2" fmla="*/ 2 w 30"/>
                  <a:gd name="T3" fmla="*/ 10 h 30"/>
                  <a:gd name="T4" fmla="*/ 12 w 30"/>
                  <a:gd name="T5" fmla="*/ 16 h 30"/>
                  <a:gd name="T6" fmla="*/ 15 w 30"/>
                  <a:gd name="T7" fmla="*/ 6 h 30"/>
                  <a:gd name="T8" fmla="*/ 5 w 30"/>
                  <a:gd name="T9" fmla="*/ 0 h 30"/>
                  <a:gd name="T10" fmla="*/ 5 w 30"/>
                  <a:gd name="T11" fmla="*/ 0 h 30"/>
                  <a:gd name="T12" fmla="*/ 5 w 30"/>
                  <a:gd name="T13" fmla="*/ 0 h 30"/>
                  <a:gd name="T14" fmla="*/ 3 w 30"/>
                  <a:gd name="T15" fmla="*/ 0 h 30"/>
                  <a:gd name="T16" fmla="*/ 0 w 30"/>
                  <a:gd name="T17" fmla="*/ 3 h 30"/>
                  <a:gd name="T18" fmla="*/ 0 w 30"/>
                  <a:gd name="T19" fmla="*/ 6 h 30"/>
                  <a:gd name="T20" fmla="*/ 2 w 30"/>
                  <a:gd name="T21" fmla="*/ 10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0" h="30">
                    <a:moveTo>
                      <a:pt x="4" y="18"/>
                    </a:moveTo>
                    <a:lnTo>
                      <a:pt x="4" y="18"/>
                    </a:lnTo>
                    <a:lnTo>
                      <a:pt x="24" y="30"/>
                    </a:lnTo>
                    <a:lnTo>
                      <a:pt x="30" y="12"/>
                    </a:lnTo>
                    <a:lnTo>
                      <a:pt x="10" y="0"/>
                    </a:lnTo>
                    <a:lnTo>
                      <a:pt x="5" y="0"/>
                    </a:lnTo>
                    <a:lnTo>
                      <a:pt x="0" y="5"/>
                    </a:lnTo>
                    <a:lnTo>
                      <a:pt x="0" y="12"/>
                    </a:lnTo>
                    <a:lnTo>
                      <a:pt x="4"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70" name="Freeform 677"/>
              <p:cNvSpPr>
                <a:spLocks/>
              </p:cNvSpPr>
              <p:nvPr/>
            </p:nvSpPr>
            <p:spPr bwMode="auto">
              <a:xfrm>
                <a:off x="3160" y="2493"/>
                <a:ext cx="14" cy="14"/>
              </a:xfrm>
              <a:custGeom>
                <a:avLst/>
                <a:gdLst>
                  <a:gd name="T0" fmla="*/ 3 w 28"/>
                  <a:gd name="T1" fmla="*/ 9 h 29"/>
                  <a:gd name="T2" fmla="*/ 2 w 28"/>
                  <a:gd name="T3" fmla="*/ 9 h 29"/>
                  <a:gd name="T4" fmla="*/ 11 w 28"/>
                  <a:gd name="T5" fmla="*/ 14 h 29"/>
                  <a:gd name="T6" fmla="*/ 14 w 28"/>
                  <a:gd name="T7" fmla="*/ 5 h 29"/>
                  <a:gd name="T8" fmla="*/ 5 w 28"/>
                  <a:gd name="T9" fmla="*/ 0 h 29"/>
                  <a:gd name="T10" fmla="*/ 4 w 28"/>
                  <a:gd name="T11" fmla="*/ 0 h 29"/>
                  <a:gd name="T12" fmla="*/ 5 w 28"/>
                  <a:gd name="T13" fmla="*/ 0 h 29"/>
                  <a:gd name="T14" fmla="*/ 3 w 28"/>
                  <a:gd name="T15" fmla="*/ 0 h 29"/>
                  <a:gd name="T16" fmla="*/ 0 w 28"/>
                  <a:gd name="T17" fmla="*/ 2 h 29"/>
                  <a:gd name="T18" fmla="*/ 0 w 28"/>
                  <a:gd name="T19" fmla="*/ 6 h 29"/>
                  <a:gd name="T20" fmla="*/ 2 w 28"/>
                  <a:gd name="T21" fmla="*/ 9 h 29"/>
                  <a:gd name="T22" fmla="*/ 3 w 28"/>
                  <a:gd name="T23" fmla="*/ 9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5" y="18"/>
                    </a:moveTo>
                    <a:lnTo>
                      <a:pt x="3" y="18"/>
                    </a:lnTo>
                    <a:lnTo>
                      <a:pt x="22" y="29"/>
                    </a:lnTo>
                    <a:lnTo>
                      <a:pt x="28" y="11"/>
                    </a:lnTo>
                    <a:lnTo>
                      <a:pt x="10" y="0"/>
                    </a:lnTo>
                    <a:lnTo>
                      <a:pt x="8" y="0"/>
                    </a:lnTo>
                    <a:lnTo>
                      <a:pt x="10" y="0"/>
                    </a:lnTo>
                    <a:lnTo>
                      <a:pt x="5" y="0"/>
                    </a:lnTo>
                    <a:lnTo>
                      <a:pt x="0" y="5"/>
                    </a:lnTo>
                    <a:lnTo>
                      <a:pt x="0" y="12"/>
                    </a:lnTo>
                    <a:lnTo>
                      <a:pt x="3" y="18"/>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71" name="Freeform 678"/>
              <p:cNvSpPr>
                <a:spLocks/>
              </p:cNvSpPr>
              <p:nvPr/>
            </p:nvSpPr>
            <p:spPr bwMode="auto">
              <a:xfrm>
                <a:off x="3150" y="2487"/>
                <a:ext cx="14" cy="15"/>
              </a:xfrm>
              <a:custGeom>
                <a:avLst/>
                <a:gdLst>
                  <a:gd name="T0" fmla="*/ 2 w 28"/>
                  <a:gd name="T1" fmla="*/ 9 h 29"/>
                  <a:gd name="T2" fmla="*/ 3 w 28"/>
                  <a:gd name="T3" fmla="*/ 9 h 29"/>
                  <a:gd name="T4" fmla="*/ 13 w 28"/>
                  <a:gd name="T5" fmla="*/ 15 h 29"/>
                  <a:gd name="T6" fmla="*/ 14 w 28"/>
                  <a:gd name="T7" fmla="*/ 6 h 29"/>
                  <a:gd name="T8" fmla="*/ 4 w 28"/>
                  <a:gd name="T9" fmla="*/ 0 h 29"/>
                  <a:gd name="T10" fmla="*/ 5 w 28"/>
                  <a:gd name="T11" fmla="*/ 0 h 29"/>
                  <a:gd name="T12" fmla="*/ 4 w 28"/>
                  <a:gd name="T13" fmla="*/ 0 h 29"/>
                  <a:gd name="T14" fmla="*/ 2 w 28"/>
                  <a:gd name="T15" fmla="*/ 0 h 29"/>
                  <a:gd name="T16" fmla="*/ 0 w 28"/>
                  <a:gd name="T17" fmla="*/ 3 h 29"/>
                  <a:gd name="T18" fmla="*/ 1 w 28"/>
                  <a:gd name="T19" fmla="*/ 7 h 29"/>
                  <a:gd name="T20" fmla="*/ 3 w 28"/>
                  <a:gd name="T21" fmla="*/ 9 h 29"/>
                  <a:gd name="T22" fmla="*/ 2 w 28"/>
                  <a:gd name="T23" fmla="*/ 9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3" y="18"/>
                    </a:moveTo>
                    <a:lnTo>
                      <a:pt x="5" y="18"/>
                    </a:lnTo>
                    <a:lnTo>
                      <a:pt x="25" y="29"/>
                    </a:lnTo>
                    <a:lnTo>
                      <a:pt x="28" y="11"/>
                    </a:lnTo>
                    <a:lnTo>
                      <a:pt x="8" y="0"/>
                    </a:lnTo>
                    <a:lnTo>
                      <a:pt x="10" y="0"/>
                    </a:lnTo>
                    <a:lnTo>
                      <a:pt x="8" y="0"/>
                    </a:lnTo>
                    <a:lnTo>
                      <a:pt x="3" y="0"/>
                    </a:lnTo>
                    <a:lnTo>
                      <a:pt x="0" y="5"/>
                    </a:lnTo>
                    <a:lnTo>
                      <a:pt x="2" y="13"/>
                    </a:lnTo>
                    <a:lnTo>
                      <a:pt x="5" y="18"/>
                    </a:lnTo>
                    <a:lnTo>
                      <a:pt x="3"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72" name="Freeform 679"/>
              <p:cNvSpPr>
                <a:spLocks/>
              </p:cNvSpPr>
              <p:nvPr/>
            </p:nvSpPr>
            <p:spPr bwMode="auto">
              <a:xfrm>
                <a:off x="3140" y="2481"/>
                <a:ext cx="15" cy="16"/>
              </a:xfrm>
              <a:custGeom>
                <a:avLst/>
                <a:gdLst>
                  <a:gd name="T0" fmla="*/ 3 w 30"/>
                  <a:gd name="T1" fmla="*/ 9 h 31"/>
                  <a:gd name="T2" fmla="*/ 2 w 30"/>
                  <a:gd name="T3" fmla="*/ 9 h 31"/>
                  <a:gd name="T4" fmla="*/ 12 w 30"/>
                  <a:gd name="T5" fmla="*/ 16 h 31"/>
                  <a:gd name="T6" fmla="*/ 15 w 30"/>
                  <a:gd name="T7" fmla="*/ 7 h 31"/>
                  <a:gd name="T8" fmla="*/ 5 w 30"/>
                  <a:gd name="T9" fmla="*/ 0 h 31"/>
                  <a:gd name="T10" fmla="*/ 4 w 30"/>
                  <a:gd name="T11" fmla="*/ 0 h 31"/>
                  <a:gd name="T12" fmla="*/ 5 w 30"/>
                  <a:gd name="T13" fmla="*/ 0 h 31"/>
                  <a:gd name="T14" fmla="*/ 3 w 30"/>
                  <a:gd name="T15" fmla="*/ 0 h 31"/>
                  <a:gd name="T16" fmla="*/ 0 w 30"/>
                  <a:gd name="T17" fmla="*/ 3 h 31"/>
                  <a:gd name="T18" fmla="*/ 0 w 30"/>
                  <a:gd name="T19" fmla="*/ 7 h 31"/>
                  <a:gd name="T20" fmla="*/ 2 w 30"/>
                  <a:gd name="T21" fmla="*/ 9 h 31"/>
                  <a:gd name="T22" fmla="*/ 3 w 30"/>
                  <a:gd name="T23" fmla="*/ 9 h 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0" h="31">
                    <a:moveTo>
                      <a:pt x="5" y="18"/>
                    </a:moveTo>
                    <a:lnTo>
                      <a:pt x="3" y="18"/>
                    </a:lnTo>
                    <a:lnTo>
                      <a:pt x="23" y="31"/>
                    </a:lnTo>
                    <a:lnTo>
                      <a:pt x="30" y="13"/>
                    </a:lnTo>
                    <a:lnTo>
                      <a:pt x="10" y="0"/>
                    </a:lnTo>
                    <a:lnTo>
                      <a:pt x="8" y="0"/>
                    </a:lnTo>
                    <a:lnTo>
                      <a:pt x="10" y="0"/>
                    </a:lnTo>
                    <a:lnTo>
                      <a:pt x="5" y="0"/>
                    </a:lnTo>
                    <a:lnTo>
                      <a:pt x="0" y="6"/>
                    </a:lnTo>
                    <a:lnTo>
                      <a:pt x="0" y="13"/>
                    </a:lnTo>
                    <a:lnTo>
                      <a:pt x="3" y="18"/>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73" name="Freeform 680"/>
              <p:cNvSpPr>
                <a:spLocks/>
              </p:cNvSpPr>
              <p:nvPr/>
            </p:nvSpPr>
            <p:spPr bwMode="auto">
              <a:xfrm>
                <a:off x="3130" y="2476"/>
                <a:ext cx="14" cy="14"/>
              </a:xfrm>
              <a:custGeom>
                <a:avLst/>
                <a:gdLst>
                  <a:gd name="T0" fmla="*/ 2 w 28"/>
                  <a:gd name="T1" fmla="*/ 9 h 29"/>
                  <a:gd name="T2" fmla="*/ 3 w 28"/>
                  <a:gd name="T3" fmla="*/ 9 h 29"/>
                  <a:gd name="T4" fmla="*/ 13 w 28"/>
                  <a:gd name="T5" fmla="*/ 14 h 29"/>
                  <a:gd name="T6" fmla="*/ 14 w 28"/>
                  <a:gd name="T7" fmla="*/ 5 h 29"/>
                  <a:gd name="T8" fmla="*/ 4 w 28"/>
                  <a:gd name="T9" fmla="*/ 0 h 29"/>
                  <a:gd name="T10" fmla="*/ 5 w 28"/>
                  <a:gd name="T11" fmla="*/ 0 h 29"/>
                  <a:gd name="T12" fmla="*/ 4 w 28"/>
                  <a:gd name="T13" fmla="*/ 0 h 29"/>
                  <a:gd name="T14" fmla="*/ 2 w 28"/>
                  <a:gd name="T15" fmla="*/ 0 h 29"/>
                  <a:gd name="T16" fmla="*/ 0 w 28"/>
                  <a:gd name="T17" fmla="*/ 3 h 29"/>
                  <a:gd name="T18" fmla="*/ 1 w 28"/>
                  <a:gd name="T19" fmla="*/ 6 h 29"/>
                  <a:gd name="T20" fmla="*/ 3 w 28"/>
                  <a:gd name="T21" fmla="*/ 9 h 29"/>
                  <a:gd name="T22" fmla="*/ 2 w 28"/>
                  <a:gd name="T23" fmla="*/ 9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3" y="19"/>
                    </a:moveTo>
                    <a:lnTo>
                      <a:pt x="5" y="19"/>
                    </a:lnTo>
                    <a:lnTo>
                      <a:pt x="25" y="29"/>
                    </a:lnTo>
                    <a:lnTo>
                      <a:pt x="28" y="11"/>
                    </a:lnTo>
                    <a:lnTo>
                      <a:pt x="8" y="0"/>
                    </a:lnTo>
                    <a:lnTo>
                      <a:pt x="10" y="0"/>
                    </a:lnTo>
                    <a:lnTo>
                      <a:pt x="8" y="0"/>
                    </a:lnTo>
                    <a:lnTo>
                      <a:pt x="3" y="0"/>
                    </a:lnTo>
                    <a:lnTo>
                      <a:pt x="0" y="6"/>
                    </a:lnTo>
                    <a:lnTo>
                      <a:pt x="1" y="13"/>
                    </a:lnTo>
                    <a:lnTo>
                      <a:pt x="5" y="19"/>
                    </a:lnTo>
                    <a:lnTo>
                      <a:pt x="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74" name="Freeform 681"/>
              <p:cNvSpPr>
                <a:spLocks/>
              </p:cNvSpPr>
              <p:nvPr/>
            </p:nvSpPr>
            <p:spPr bwMode="auto">
              <a:xfrm>
                <a:off x="3121" y="2470"/>
                <a:ext cx="14" cy="15"/>
              </a:xfrm>
              <a:custGeom>
                <a:avLst/>
                <a:gdLst>
                  <a:gd name="T0" fmla="*/ 2 w 29"/>
                  <a:gd name="T1" fmla="*/ 9 h 29"/>
                  <a:gd name="T2" fmla="*/ 2 w 29"/>
                  <a:gd name="T3" fmla="*/ 9 h 29"/>
                  <a:gd name="T4" fmla="*/ 11 w 29"/>
                  <a:gd name="T5" fmla="*/ 15 h 29"/>
                  <a:gd name="T6" fmla="*/ 14 w 29"/>
                  <a:gd name="T7" fmla="*/ 5 h 29"/>
                  <a:gd name="T8" fmla="*/ 5 w 29"/>
                  <a:gd name="T9" fmla="*/ 0 h 29"/>
                  <a:gd name="T10" fmla="*/ 5 w 29"/>
                  <a:gd name="T11" fmla="*/ 0 h 29"/>
                  <a:gd name="T12" fmla="*/ 5 w 29"/>
                  <a:gd name="T13" fmla="*/ 0 h 29"/>
                  <a:gd name="T14" fmla="*/ 2 w 29"/>
                  <a:gd name="T15" fmla="*/ 0 h 29"/>
                  <a:gd name="T16" fmla="*/ 0 w 29"/>
                  <a:gd name="T17" fmla="*/ 3 h 29"/>
                  <a:gd name="T18" fmla="*/ 0 w 29"/>
                  <a:gd name="T19" fmla="*/ 6 h 29"/>
                  <a:gd name="T20" fmla="*/ 2 w 29"/>
                  <a:gd name="T21" fmla="*/ 9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 h="29">
                    <a:moveTo>
                      <a:pt x="4" y="18"/>
                    </a:moveTo>
                    <a:lnTo>
                      <a:pt x="4" y="18"/>
                    </a:lnTo>
                    <a:lnTo>
                      <a:pt x="22" y="29"/>
                    </a:lnTo>
                    <a:lnTo>
                      <a:pt x="29" y="10"/>
                    </a:lnTo>
                    <a:lnTo>
                      <a:pt x="10" y="0"/>
                    </a:lnTo>
                    <a:lnTo>
                      <a:pt x="5" y="0"/>
                    </a:lnTo>
                    <a:lnTo>
                      <a:pt x="0" y="5"/>
                    </a:lnTo>
                    <a:lnTo>
                      <a:pt x="0" y="12"/>
                    </a:lnTo>
                    <a:lnTo>
                      <a:pt x="4"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75" name="Freeform 682"/>
              <p:cNvSpPr>
                <a:spLocks/>
              </p:cNvSpPr>
              <p:nvPr/>
            </p:nvSpPr>
            <p:spPr bwMode="auto">
              <a:xfrm>
                <a:off x="3111" y="2464"/>
                <a:ext cx="15" cy="15"/>
              </a:xfrm>
              <a:custGeom>
                <a:avLst/>
                <a:gdLst>
                  <a:gd name="T0" fmla="*/ 3 w 30"/>
                  <a:gd name="T1" fmla="*/ 9 h 31"/>
                  <a:gd name="T2" fmla="*/ 2 w 30"/>
                  <a:gd name="T3" fmla="*/ 9 h 31"/>
                  <a:gd name="T4" fmla="*/ 12 w 30"/>
                  <a:gd name="T5" fmla="*/ 15 h 31"/>
                  <a:gd name="T6" fmla="*/ 15 w 30"/>
                  <a:gd name="T7" fmla="*/ 6 h 31"/>
                  <a:gd name="T8" fmla="*/ 5 w 30"/>
                  <a:gd name="T9" fmla="*/ 0 h 31"/>
                  <a:gd name="T10" fmla="*/ 5 w 30"/>
                  <a:gd name="T11" fmla="*/ 0 h 31"/>
                  <a:gd name="T12" fmla="*/ 5 w 30"/>
                  <a:gd name="T13" fmla="*/ 0 h 31"/>
                  <a:gd name="T14" fmla="*/ 3 w 30"/>
                  <a:gd name="T15" fmla="*/ 0 h 31"/>
                  <a:gd name="T16" fmla="*/ 0 w 30"/>
                  <a:gd name="T17" fmla="*/ 2 h 31"/>
                  <a:gd name="T18" fmla="*/ 0 w 30"/>
                  <a:gd name="T19" fmla="*/ 6 h 31"/>
                  <a:gd name="T20" fmla="*/ 2 w 30"/>
                  <a:gd name="T21" fmla="*/ 9 h 31"/>
                  <a:gd name="T22" fmla="*/ 3 w 30"/>
                  <a:gd name="T23" fmla="*/ 9 h 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0" h="31">
                    <a:moveTo>
                      <a:pt x="5" y="18"/>
                    </a:moveTo>
                    <a:lnTo>
                      <a:pt x="4" y="18"/>
                    </a:lnTo>
                    <a:lnTo>
                      <a:pt x="24" y="31"/>
                    </a:lnTo>
                    <a:lnTo>
                      <a:pt x="30" y="13"/>
                    </a:lnTo>
                    <a:lnTo>
                      <a:pt x="10" y="0"/>
                    </a:lnTo>
                    <a:lnTo>
                      <a:pt x="9" y="0"/>
                    </a:lnTo>
                    <a:lnTo>
                      <a:pt x="10" y="0"/>
                    </a:lnTo>
                    <a:lnTo>
                      <a:pt x="5" y="0"/>
                    </a:lnTo>
                    <a:lnTo>
                      <a:pt x="0" y="5"/>
                    </a:lnTo>
                    <a:lnTo>
                      <a:pt x="0" y="13"/>
                    </a:lnTo>
                    <a:lnTo>
                      <a:pt x="4" y="18"/>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76" name="Freeform 683"/>
              <p:cNvSpPr>
                <a:spLocks/>
              </p:cNvSpPr>
              <p:nvPr/>
            </p:nvSpPr>
            <p:spPr bwMode="auto">
              <a:xfrm>
                <a:off x="3101" y="2459"/>
                <a:ext cx="14" cy="14"/>
              </a:xfrm>
              <a:custGeom>
                <a:avLst/>
                <a:gdLst>
                  <a:gd name="T0" fmla="*/ 2 w 29"/>
                  <a:gd name="T1" fmla="*/ 8 h 29"/>
                  <a:gd name="T2" fmla="*/ 2 w 29"/>
                  <a:gd name="T3" fmla="*/ 9 h 29"/>
                  <a:gd name="T4" fmla="*/ 12 w 29"/>
                  <a:gd name="T5" fmla="*/ 14 h 29"/>
                  <a:gd name="T6" fmla="*/ 14 w 29"/>
                  <a:gd name="T7" fmla="*/ 5 h 29"/>
                  <a:gd name="T8" fmla="*/ 4 w 29"/>
                  <a:gd name="T9" fmla="*/ 0 h 29"/>
                  <a:gd name="T10" fmla="*/ 5 w 29"/>
                  <a:gd name="T11" fmla="*/ 1 h 29"/>
                  <a:gd name="T12" fmla="*/ 4 w 29"/>
                  <a:gd name="T13" fmla="*/ 0 h 29"/>
                  <a:gd name="T14" fmla="*/ 2 w 29"/>
                  <a:gd name="T15" fmla="*/ 0 h 29"/>
                  <a:gd name="T16" fmla="*/ 0 w 29"/>
                  <a:gd name="T17" fmla="*/ 3 h 29"/>
                  <a:gd name="T18" fmla="*/ 1 w 29"/>
                  <a:gd name="T19" fmla="*/ 6 h 29"/>
                  <a:gd name="T20" fmla="*/ 2 w 29"/>
                  <a:gd name="T21" fmla="*/ 9 h 29"/>
                  <a:gd name="T22" fmla="*/ 2 w 29"/>
                  <a:gd name="T23" fmla="*/ 8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4" y="16"/>
                    </a:moveTo>
                    <a:lnTo>
                      <a:pt x="5" y="18"/>
                    </a:lnTo>
                    <a:lnTo>
                      <a:pt x="25" y="29"/>
                    </a:lnTo>
                    <a:lnTo>
                      <a:pt x="29" y="11"/>
                    </a:lnTo>
                    <a:lnTo>
                      <a:pt x="9" y="0"/>
                    </a:lnTo>
                    <a:lnTo>
                      <a:pt x="10" y="2"/>
                    </a:lnTo>
                    <a:lnTo>
                      <a:pt x="9" y="0"/>
                    </a:lnTo>
                    <a:lnTo>
                      <a:pt x="4" y="0"/>
                    </a:lnTo>
                    <a:lnTo>
                      <a:pt x="0" y="6"/>
                    </a:lnTo>
                    <a:lnTo>
                      <a:pt x="2" y="13"/>
                    </a:lnTo>
                    <a:lnTo>
                      <a:pt x="5" y="18"/>
                    </a:lnTo>
                    <a:lnTo>
                      <a:pt x="4"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77" name="Freeform 684"/>
              <p:cNvSpPr>
                <a:spLocks/>
              </p:cNvSpPr>
              <p:nvPr/>
            </p:nvSpPr>
            <p:spPr bwMode="auto">
              <a:xfrm>
                <a:off x="3091" y="2452"/>
                <a:ext cx="15" cy="15"/>
              </a:xfrm>
              <a:custGeom>
                <a:avLst/>
                <a:gdLst>
                  <a:gd name="T0" fmla="*/ 3 w 28"/>
                  <a:gd name="T1" fmla="*/ 10 h 29"/>
                  <a:gd name="T2" fmla="*/ 2 w 28"/>
                  <a:gd name="T3" fmla="*/ 9 h 29"/>
                  <a:gd name="T4" fmla="*/ 12 w 28"/>
                  <a:gd name="T5" fmla="*/ 15 h 29"/>
                  <a:gd name="T6" fmla="*/ 15 w 28"/>
                  <a:gd name="T7" fmla="*/ 8 h 29"/>
                  <a:gd name="T8" fmla="*/ 5 w 28"/>
                  <a:gd name="T9" fmla="*/ 1 h 29"/>
                  <a:gd name="T10" fmla="*/ 4 w 28"/>
                  <a:gd name="T11" fmla="*/ 0 h 29"/>
                  <a:gd name="T12" fmla="*/ 5 w 28"/>
                  <a:gd name="T13" fmla="*/ 1 h 29"/>
                  <a:gd name="T14" fmla="*/ 3 w 28"/>
                  <a:gd name="T15" fmla="*/ 1 h 29"/>
                  <a:gd name="T16" fmla="*/ 1 w 28"/>
                  <a:gd name="T17" fmla="*/ 3 h 29"/>
                  <a:gd name="T18" fmla="*/ 0 w 28"/>
                  <a:gd name="T19" fmla="*/ 7 h 29"/>
                  <a:gd name="T20" fmla="*/ 2 w 28"/>
                  <a:gd name="T21" fmla="*/ 9 h 29"/>
                  <a:gd name="T22" fmla="*/ 3 w 28"/>
                  <a:gd name="T23" fmla="*/ 1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5" y="19"/>
                    </a:moveTo>
                    <a:lnTo>
                      <a:pt x="3" y="17"/>
                    </a:lnTo>
                    <a:lnTo>
                      <a:pt x="22" y="29"/>
                    </a:lnTo>
                    <a:lnTo>
                      <a:pt x="28" y="15"/>
                    </a:lnTo>
                    <a:lnTo>
                      <a:pt x="10" y="2"/>
                    </a:lnTo>
                    <a:lnTo>
                      <a:pt x="8" y="0"/>
                    </a:lnTo>
                    <a:lnTo>
                      <a:pt x="10" y="2"/>
                    </a:lnTo>
                    <a:lnTo>
                      <a:pt x="5" y="2"/>
                    </a:lnTo>
                    <a:lnTo>
                      <a:pt x="2" y="6"/>
                    </a:lnTo>
                    <a:lnTo>
                      <a:pt x="0" y="13"/>
                    </a:lnTo>
                    <a:lnTo>
                      <a:pt x="3" y="17"/>
                    </a:lnTo>
                    <a:lnTo>
                      <a:pt x="5"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78" name="Freeform 685"/>
              <p:cNvSpPr>
                <a:spLocks/>
              </p:cNvSpPr>
              <p:nvPr/>
            </p:nvSpPr>
            <p:spPr bwMode="auto">
              <a:xfrm>
                <a:off x="3081" y="2447"/>
                <a:ext cx="15" cy="14"/>
              </a:xfrm>
              <a:custGeom>
                <a:avLst/>
                <a:gdLst>
                  <a:gd name="T0" fmla="*/ 3 w 28"/>
                  <a:gd name="T1" fmla="*/ 9 h 29"/>
                  <a:gd name="T2" fmla="*/ 3 w 28"/>
                  <a:gd name="T3" fmla="*/ 9 h 29"/>
                  <a:gd name="T4" fmla="*/ 13 w 28"/>
                  <a:gd name="T5" fmla="*/ 14 h 29"/>
                  <a:gd name="T6" fmla="*/ 15 w 28"/>
                  <a:gd name="T7" fmla="*/ 5 h 29"/>
                  <a:gd name="T8" fmla="*/ 4 w 28"/>
                  <a:gd name="T9" fmla="*/ 0 h 29"/>
                  <a:gd name="T10" fmla="*/ 4 w 28"/>
                  <a:gd name="T11" fmla="*/ 0 h 29"/>
                  <a:gd name="T12" fmla="*/ 4 w 28"/>
                  <a:gd name="T13" fmla="*/ 0 h 29"/>
                  <a:gd name="T14" fmla="*/ 2 w 28"/>
                  <a:gd name="T15" fmla="*/ 0 h 29"/>
                  <a:gd name="T16" fmla="*/ 0 w 28"/>
                  <a:gd name="T17" fmla="*/ 2 h 29"/>
                  <a:gd name="T18" fmla="*/ 1 w 28"/>
                  <a:gd name="T19" fmla="*/ 6 h 29"/>
                  <a:gd name="T20" fmla="*/ 3 w 28"/>
                  <a:gd name="T21" fmla="*/ 9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5" y="18"/>
                    </a:moveTo>
                    <a:lnTo>
                      <a:pt x="5" y="18"/>
                    </a:lnTo>
                    <a:lnTo>
                      <a:pt x="25" y="29"/>
                    </a:lnTo>
                    <a:lnTo>
                      <a:pt x="28" y="10"/>
                    </a:lnTo>
                    <a:lnTo>
                      <a:pt x="8" y="0"/>
                    </a:lnTo>
                    <a:lnTo>
                      <a:pt x="3" y="0"/>
                    </a:lnTo>
                    <a:lnTo>
                      <a:pt x="0" y="5"/>
                    </a:lnTo>
                    <a:lnTo>
                      <a:pt x="2" y="12"/>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79" name="Freeform 686"/>
              <p:cNvSpPr>
                <a:spLocks/>
              </p:cNvSpPr>
              <p:nvPr/>
            </p:nvSpPr>
            <p:spPr bwMode="auto">
              <a:xfrm>
                <a:off x="3071" y="2441"/>
                <a:ext cx="15" cy="15"/>
              </a:xfrm>
              <a:custGeom>
                <a:avLst/>
                <a:gdLst>
                  <a:gd name="T0" fmla="*/ 2 w 28"/>
                  <a:gd name="T1" fmla="*/ 8 h 29"/>
                  <a:gd name="T2" fmla="*/ 3 w 28"/>
                  <a:gd name="T3" fmla="*/ 9 h 29"/>
                  <a:gd name="T4" fmla="*/ 13 w 28"/>
                  <a:gd name="T5" fmla="*/ 15 h 29"/>
                  <a:gd name="T6" fmla="*/ 15 w 28"/>
                  <a:gd name="T7" fmla="*/ 6 h 29"/>
                  <a:gd name="T8" fmla="*/ 4 w 28"/>
                  <a:gd name="T9" fmla="*/ 0 h 29"/>
                  <a:gd name="T10" fmla="*/ 5 w 28"/>
                  <a:gd name="T11" fmla="*/ 1 h 29"/>
                  <a:gd name="T12" fmla="*/ 4 w 28"/>
                  <a:gd name="T13" fmla="*/ 0 h 29"/>
                  <a:gd name="T14" fmla="*/ 2 w 28"/>
                  <a:gd name="T15" fmla="*/ 0 h 29"/>
                  <a:gd name="T16" fmla="*/ 0 w 28"/>
                  <a:gd name="T17" fmla="*/ 3 h 29"/>
                  <a:gd name="T18" fmla="*/ 1 w 28"/>
                  <a:gd name="T19" fmla="*/ 6 h 29"/>
                  <a:gd name="T20" fmla="*/ 3 w 28"/>
                  <a:gd name="T21" fmla="*/ 9 h 29"/>
                  <a:gd name="T22" fmla="*/ 2 w 28"/>
                  <a:gd name="T23" fmla="*/ 8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3" y="16"/>
                    </a:moveTo>
                    <a:lnTo>
                      <a:pt x="5" y="18"/>
                    </a:lnTo>
                    <a:lnTo>
                      <a:pt x="25" y="29"/>
                    </a:lnTo>
                    <a:lnTo>
                      <a:pt x="28" y="11"/>
                    </a:lnTo>
                    <a:lnTo>
                      <a:pt x="8" y="0"/>
                    </a:lnTo>
                    <a:lnTo>
                      <a:pt x="10" y="2"/>
                    </a:lnTo>
                    <a:lnTo>
                      <a:pt x="8" y="0"/>
                    </a:lnTo>
                    <a:lnTo>
                      <a:pt x="3" y="0"/>
                    </a:lnTo>
                    <a:lnTo>
                      <a:pt x="0" y="5"/>
                    </a:lnTo>
                    <a:lnTo>
                      <a:pt x="1" y="12"/>
                    </a:lnTo>
                    <a:lnTo>
                      <a:pt x="5" y="18"/>
                    </a:lnTo>
                    <a:lnTo>
                      <a:pt x="3"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80" name="Freeform 687"/>
              <p:cNvSpPr>
                <a:spLocks/>
              </p:cNvSpPr>
              <p:nvPr/>
            </p:nvSpPr>
            <p:spPr bwMode="auto">
              <a:xfrm>
                <a:off x="3062" y="2435"/>
                <a:ext cx="14" cy="15"/>
              </a:xfrm>
              <a:custGeom>
                <a:avLst/>
                <a:gdLst>
                  <a:gd name="T0" fmla="*/ 2 w 29"/>
                  <a:gd name="T1" fmla="*/ 9 h 29"/>
                  <a:gd name="T2" fmla="*/ 2 w 29"/>
                  <a:gd name="T3" fmla="*/ 8 h 29"/>
                  <a:gd name="T4" fmla="*/ 11 w 29"/>
                  <a:gd name="T5" fmla="*/ 15 h 29"/>
                  <a:gd name="T6" fmla="*/ 14 w 29"/>
                  <a:gd name="T7" fmla="*/ 8 h 29"/>
                  <a:gd name="T8" fmla="*/ 5 w 29"/>
                  <a:gd name="T9" fmla="*/ 1 h 29"/>
                  <a:gd name="T10" fmla="*/ 4 w 29"/>
                  <a:gd name="T11" fmla="*/ 0 h 29"/>
                  <a:gd name="T12" fmla="*/ 5 w 29"/>
                  <a:gd name="T13" fmla="*/ 1 h 29"/>
                  <a:gd name="T14" fmla="*/ 2 w 29"/>
                  <a:gd name="T15" fmla="*/ 1 h 29"/>
                  <a:gd name="T16" fmla="*/ 1 w 29"/>
                  <a:gd name="T17" fmla="*/ 3 h 29"/>
                  <a:gd name="T18" fmla="*/ 0 w 29"/>
                  <a:gd name="T19" fmla="*/ 7 h 29"/>
                  <a:gd name="T20" fmla="*/ 2 w 29"/>
                  <a:gd name="T21" fmla="*/ 8 h 29"/>
                  <a:gd name="T22" fmla="*/ 2 w 29"/>
                  <a:gd name="T23" fmla="*/ 9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5" y="18"/>
                    </a:moveTo>
                    <a:lnTo>
                      <a:pt x="4" y="16"/>
                    </a:lnTo>
                    <a:lnTo>
                      <a:pt x="22" y="29"/>
                    </a:lnTo>
                    <a:lnTo>
                      <a:pt x="29" y="15"/>
                    </a:lnTo>
                    <a:lnTo>
                      <a:pt x="10" y="2"/>
                    </a:lnTo>
                    <a:lnTo>
                      <a:pt x="9" y="0"/>
                    </a:lnTo>
                    <a:lnTo>
                      <a:pt x="10" y="2"/>
                    </a:lnTo>
                    <a:lnTo>
                      <a:pt x="5" y="2"/>
                    </a:lnTo>
                    <a:lnTo>
                      <a:pt x="2" y="5"/>
                    </a:lnTo>
                    <a:lnTo>
                      <a:pt x="0" y="13"/>
                    </a:lnTo>
                    <a:lnTo>
                      <a:pt x="4" y="16"/>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81" name="Freeform 688"/>
              <p:cNvSpPr>
                <a:spLocks/>
              </p:cNvSpPr>
              <p:nvPr/>
            </p:nvSpPr>
            <p:spPr bwMode="auto">
              <a:xfrm>
                <a:off x="3052" y="2430"/>
                <a:ext cx="14" cy="14"/>
              </a:xfrm>
              <a:custGeom>
                <a:avLst/>
                <a:gdLst>
                  <a:gd name="T0" fmla="*/ 2 w 29"/>
                  <a:gd name="T1" fmla="*/ 9 h 29"/>
                  <a:gd name="T2" fmla="*/ 2 w 29"/>
                  <a:gd name="T3" fmla="*/ 9 h 29"/>
                  <a:gd name="T4" fmla="*/ 12 w 29"/>
                  <a:gd name="T5" fmla="*/ 14 h 29"/>
                  <a:gd name="T6" fmla="*/ 14 w 29"/>
                  <a:gd name="T7" fmla="*/ 5 h 29"/>
                  <a:gd name="T8" fmla="*/ 4 w 29"/>
                  <a:gd name="T9" fmla="*/ 0 h 29"/>
                  <a:gd name="T10" fmla="*/ 4 w 29"/>
                  <a:gd name="T11" fmla="*/ 0 h 29"/>
                  <a:gd name="T12" fmla="*/ 4 w 29"/>
                  <a:gd name="T13" fmla="*/ 0 h 29"/>
                  <a:gd name="T14" fmla="*/ 2 w 29"/>
                  <a:gd name="T15" fmla="*/ 0 h 29"/>
                  <a:gd name="T16" fmla="*/ 0 w 29"/>
                  <a:gd name="T17" fmla="*/ 3 h 29"/>
                  <a:gd name="T18" fmla="*/ 1 w 29"/>
                  <a:gd name="T19" fmla="*/ 6 h 29"/>
                  <a:gd name="T20" fmla="*/ 2 w 29"/>
                  <a:gd name="T21" fmla="*/ 9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 h="29">
                    <a:moveTo>
                      <a:pt x="5" y="18"/>
                    </a:moveTo>
                    <a:lnTo>
                      <a:pt x="5" y="18"/>
                    </a:lnTo>
                    <a:lnTo>
                      <a:pt x="25" y="29"/>
                    </a:lnTo>
                    <a:lnTo>
                      <a:pt x="29" y="11"/>
                    </a:lnTo>
                    <a:lnTo>
                      <a:pt x="9" y="0"/>
                    </a:lnTo>
                    <a:lnTo>
                      <a:pt x="4" y="0"/>
                    </a:lnTo>
                    <a:lnTo>
                      <a:pt x="0" y="6"/>
                    </a:lnTo>
                    <a:lnTo>
                      <a:pt x="2" y="13"/>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82" name="Freeform 689"/>
              <p:cNvSpPr>
                <a:spLocks/>
              </p:cNvSpPr>
              <p:nvPr/>
            </p:nvSpPr>
            <p:spPr bwMode="auto">
              <a:xfrm>
                <a:off x="3042" y="2424"/>
                <a:ext cx="14" cy="15"/>
              </a:xfrm>
              <a:custGeom>
                <a:avLst/>
                <a:gdLst>
                  <a:gd name="T0" fmla="*/ 2 w 29"/>
                  <a:gd name="T1" fmla="*/ 9 h 29"/>
                  <a:gd name="T2" fmla="*/ 2 w 29"/>
                  <a:gd name="T3" fmla="*/ 9 h 29"/>
                  <a:gd name="T4" fmla="*/ 12 w 29"/>
                  <a:gd name="T5" fmla="*/ 15 h 29"/>
                  <a:gd name="T6" fmla="*/ 14 w 29"/>
                  <a:gd name="T7" fmla="*/ 6 h 29"/>
                  <a:gd name="T8" fmla="*/ 4 w 29"/>
                  <a:gd name="T9" fmla="*/ 0 h 29"/>
                  <a:gd name="T10" fmla="*/ 5 w 29"/>
                  <a:gd name="T11" fmla="*/ 1 h 29"/>
                  <a:gd name="T12" fmla="*/ 4 w 29"/>
                  <a:gd name="T13" fmla="*/ 0 h 29"/>
                  <a:gd name="T14" fmla="*/ 2 w 29"/>
                  <a:gd name="T15" fmla="*/ 0 h 29"/>
                  <a:gd name="T16" fmla="*/ 0 w 29"/>
                  <a:gd name="T17" fmla="*/ 3 h 29"/>
                  <a:gd name="T18" fmla="*/ 1 w 29"/>
                  <a:gd name="T19" fmla="*/ 7 h 29"/>
                  <a:gd name="T20" fmla="*/ 2 w 29"/>
                  <a:gd name="T21" fmla="*/ 9 h 29"/>
                  <a:gd name="T22" fmla="*/ 2 w 29"/>
                  <a:gd name="T23" fmla="*/ 9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4" y="17"/>
                    </a:moveTo>
                    <a:lnTo>
                      <a:pt x="5" y="18"/>
                    </a:lnTo>
                    <a:lnTo>
                      <a:pt x="25" y="29"/>
                    </a:lnTo>
                    <a:lnTo>
                      <a:pt x="29" y="11"/>
                    </a:lnTo>
                    <a:lnTo>
                      <a:pt x="9" y="0"/>
                    </a:lnTo>
                    <a:lnTo>
                      <a:pt x="10" y="2"/>
                    </a:lnTo>
                    <a:lnTo>
                      <a:pt x="9" y="0"/>
                    </a:lnTo>
                    <a:lnTo>
                      <a:pt x="4" y="0"/>
                    </a:lnTo>
                    <a:lnTo>
                      <a:pt x="0" y="6"/>
                    </a:lnTo>
                    <a:lnTo>
                      <a:pt x="2" y="13"/>
                    </a:lnTo>
                    <a:lnTo>
                      <a:pt x="5" y="18"/>
                    </a:lnTo>
                    <a:lnTo>
                      <a:pt x="4"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83" name="Freeform 690"/>
              <p:cNvSpPr>
                <a:spLocks/>
              </p:cNvSpPr>
              <p:nvPr/>
            </p:nvSpPr>
            <p:spPr bwMode="auto">
              <a:xfrm>
                <a:off x="3033" y="2418"/>
                <a:ext cx="14" cy="14"/>
              </a:xfrm>
              <a:custGeom>
                <a:avLst/>
                <a:gdLst>
                  <a:gd name="T0" fmla="*/ 3 w 28"/>
                  <a:gd name="T1" fmla="*/ 9 h 29"/>
                  <a:gd name="T2" fmla="*/ 2 w 28"/>
                  <a:gd name="T3" fmla="*/ 8 h 29"/>
                  <a:gd name="T4" fmla="*/ 11 w 28"/>
                  <a:gd name="T5" fmla="*/ 14 h 29"/>
                  <a:gd name="T6" fmla="*/ 14 w 28"/>
                  <a:gd name="T7" fmla="*/ 7 h 29"/>
                  <a:gd name="T8" fmla="*/ 5 w 28"/>
                  <a:gd name="T9" fmla="*/ 1 h 29"/>
                  <a:gd name="T10" fmla="*/ 4 w 28"/>
                  <a:gd name="T11" fmla="*/ 0 h 29"/>
                  <a:gd name="T12" fmla="*/ 5 w 28"/>
                  <a:gd name="T13" fmla="*/ 1 h 29"/>
                  <a:gd name="T14" fmla="*/ 3 w 28"/>
                  <a:gd name="T15" fmla="*/ 1 h 29"/>
                  <a:gd name="T16" fmla="*/ 1 w 28"/>
                  <a:gd name="T17" fmla="*/ 2 h 29"/>
                  <a:gd name="T18" fmla="*/ 0 w 28"/>
                  <a:gd name="T19" fmla="*/ 6 h 29"/>
                  <a:gd name="T20" fmla="*/ 2 w 28"/>
                  <a:gd name="T21" fmla="*/ 8 h 29"/>
                  <a:gd name="T22" fmla="*/ 3 w 28"/>
                  <a:gd name="T23" fmla="*/ 9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5" y="18"/>
                    </a:moveTo>
                    <a:lnTo>
                      <a:pt x="3" y="16"/>
                    </a:lnTo>
                    <a:lnTo>
                      <a:pt x="22" y="29"/>
                    </a:lnTo>
                    <a:lnTo>
                      <a:pt x="28" y="14"/>
                    </a:lnTo>
                    <a:lnTo>
                      <a:pt x="10" y="2"/>
                    </a:lnTo>
                    <a:lnTo>
                      <a:pt x="8" y="0"/>
                    </a:lnTo>
                    <a:lnTo>
                      <a:pt x="10" y="2"/>
                    </a:lnTo>
                    <a:lnTo>
                      <a:pt x="5" y="2"/>
                    </a:lnTo>
                    <a:lnTo>
                      <a:pt x="2" y="5"/>
                    </a:lnTo>
                    <a:lnTo>
                      <a:pt x="0" y="12"/>
                    </a:lnTo>
                    <a:lnTo>
                      <a:pt x="3" y="16"/>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84" name="Freeform 691"/>
              <p:cNvSpPr>
                <a:spLocks/>
              </p:cNvSpPr>
              <p:nvPr/>
            </p:nvSpPr>
            <p:spPr bwMode="auto">
              <a:xfrm>
                <a:off x="3023" y="2412"/>
                <a:ext cx="14" cy="15"/>
              </a:xfrm>
              <a:custGeom>
                <a:avLst/>
                <a:gdLst>
                  <a:gd name="T0" fmla="*/ 2 w 28"/>
                  <a:gd name="T1" fmla="*/ 9 h 29"/>
                  <a:gd name="T2" fmla="*/ 3 w 28"/>
                  <a:gd name="T3" fmla="*/ 9 h 29"/>
                  <a:gd name="T4" fmla="*/ 13 w 28"/>
                  <a:gd name="T5" fmla="*/ 15 h 29"/>
                  <a:gd name="T6" fmla="*/ 14 w 28"/>
                  <a:gd name="T7" fmla="*/ 6 h 29"/>
                  <a:gd name="T8" fmla="*/ 4 w 28"/>
                  <a:gd name="T9" fmla="*/ 0 h 29"/>
                  <a:gd name="T10" fmla="*/ 5 w 28"/>
                  <a:gd name="T11" fmla="*/ 0 h 29"/>
                  <a:gd name="T12" fmla="*/ 4 w 28"/>
                  <a:gd name="T13" fmla="*/ 0 h 29"/>
                  <a:gd name="T14" fmla="*/ 2 w 28"/>
                  <a:gd name="T15" fmla="*/ 0 h 29"/>
                  <a:gd name="T16" fmla="*/ 0 w 28"/>
                  <a:gd name="T17" fmla="*/ 3 h 29"/>
                  <a:gd name="T18" fmla="*/ 1 w 28"/>
                  <a:gd name="T19" fmla="*/ 7 h 29"/>
                  <a:gd name="T20" fmla="*/ 3 w 28"/>
                  <a:gd name="T21" fmla="*/ 9 h 29"/>
                  <a:gd name="T22" fmla="*/ 2 w 28"/>
                  <a:gd name="T23" fmla="*/ 9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3" y="18"/>
                    </a:moveTo>
                    <a:lnTo>
                      <a:pt x="5" y="18"/>
                    </a:lnTo>
                    <a:lnTo>
                      <a:pt x="25" y="29"/>
                    </a:lnTo>
                    <a:lnTo>
                      <a:pt x="28" y="11"/>
                    </a:lnTo>
                    <a:lnTo>
                      <a:pt x="8" y="0"/>
                    </a:lnTo>
                    <a:lnTo>
                      <a:pt x="10" y="0"/>
                    </a:lnTo>
                    <a:lnTo>
                      <a:pt x="8" y="0"/>
                    </a:lnTo>
                    <a:lnTo>
                      <a:pt x="3" y="0"/>
                    </a:lnTo>
                    <a:lnTo>
                      <a:pt x="0" y="5"/>
                    </a:lnTo>
                    <a:lnTo>
                      <a:pt x="2" y="13"/>
                    </a:lnTo>
                    <a:lnTo>
                      <a:pt x="5" y="18"/>
                    </a:lnTo>
                    <a:lnTo>
                      <a:pt x="3"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85" name="Freeform 692"/>
              <p:cNvSpPr>
                <a:spLocks/>
              </p:cNvSpPr>
              <p:nvPr/>
            </p:nvSpPr>
            <p:spPr bwMode="auto">
              <a:xfrm>
                <a:off x="3013" y="2406"/>
                <a:ext cx="15" cy="15"/>
              </a:xfrm>
              <a:custGeom>
                <a:avLst/>
                <a:gdLst>
                  <a:gd name="T0" fmla="*/ 2 w 30"/>
                  <a:gd name="T1" fmla="*/ 9 h 31"/>
                  <a:gd name="T2" fmla="*/ 2 w 30"/>
                  <a:gd name="T3" fmla="*/ 9 h 31"/>
                  <a:gd name="T4" fmla="*/ 12 w 30"/>
                  <a:gd name="T5" fmla="*/ 15 h 31"/>
                  <a:gd name="T6" fmla="*/ 15 w 30"/>
                  <a:gd name="T7" fmla="*/ 6 h 31"/>
                  <a:gd name="T8" fmla="*/ 5 w 30"/>
                  <a:gd name="T9" fmla="*/ 0 h 31"/>
                  <a:gd name="T10" fmla="*/ 5 w 30"/>
                  <a:gd name="T11" fmla="*/ 0 h 31"/>
                  <a:gd name="T12" fmla="*/ 5 w 30"/>
                  <a:gd name="T13" fmla="*/ 0 h 31"/>
                  <a:gd name="T14" fmla="*/ 3 w 30"/>
                  <a:gd name="T15" fmla="*/ 0 h 31"/>
                  <a:gd name="T16" fmla="*/ 0 w 30"/>
                  <a:gd name="T17" fmla="*/ 3 h 31"/>
                  <a:gd name="T18" fmla="*/ 0 w 30"/>
                  <a:gd name="T19" fmla="*/ 6 h 31"/>
                  <a:gd name="T20" fmla="*/ 2 w 30"/>
                  <a:gd name="T21" fmla="*/ 9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0" h="31">
                    <a:moveTo>
                      <a:pt x="3" y="18"/>
                    </a:moveTo>
                    <a:lnTo>
                      <a:pt x="3" y="18"/>
                    </a:lnTo>
                    <a:lnTo>
                      <a:pt x="23" y="31"/>
                    </a:lnTo>
                    <a:lnTo>
                      <a:pt x="30" y="13"/>
                    </a:lnTo>
                    <a:lnTo>
                      <a:pt x="10" y="0"/>
                    </a:lnTo>
                    <a:lnTo>
                      <a:pt x="5" y="0"/>
                    </a:lnTo>
                    <a:lnTo>
                      <a:pt x="0" y="6"/>
                    </a:lnTo>
                    <a:lnTo>
                      <a:pt x="0" y="13"/>
                    </a:lnTo>
                    <a:lnTo>
                      <a:pt x="3"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86" name="Freeform 693"/>
              <p:cNvSpPr>
                <a:spLocks/>
              </p:cNvSpPr>
              <p:nvPr/>
            </p:nvSpPr>
            <p:spPr bwMode="auto">
              <a:xfrm>
                <a:off x="3004" y="2401"/>
                <a:ext cx="14" cy="14"/>
              </a:xfrm>
              <a:custGeom>
                <a:avLst/>
                <a:gdLst>
                  <a:gd name="T0" fmla="*/ 2 w 29"/>
                  <a:gd name="T1" fmla="*/ 9 h 29"/>
                  <a:gd name="T2" fmla="*/ 2 w 29"/>
                  <a:gd name="T3" fmla="*/ 9 h 29"/>
                  <a:gd name="T4" fmla="*/ 11 w 29"/>
                  <a:gd name="T5" fmla="*/ 14 h 29"/>
                  <a:gd name="T6" fmla="*/ 14 w 29"/>
                  <a:gd name="T7" fmla="*/ 5 h 29"/>
                  <a:gd name="T8" fmla="*/ 5 w 29"/>
                  <a:gd name="T9" fmla="*/ 0 h 29"/>
                  <a:gd name="T10" fmla="*/ 4 w 29"/>
                  <a:gd name="T11" fmla="*/ 0 h 29"/>
                  <a:gd name="T12" fmla="*/ 5 w 29"/>
                  <a:gd name="T13" fmla="*/ 0 h 29"/>
                  <a:gd name="T14" fmla="*/ 2 w 29"/>
                  <a:gd name="T15" fmla="*/ 0 h 29"/>
                  <a:gd name="T16" fmla="*/ 0 w 29"/>
                  <a:gd name="T17" fmla="*/ 3 h 29"/>
                  <a:gd name="T18" fmla="*/ 0 w 29"/>
                  <a:gd name="T19" fmla="*/ 6 h 29"/>
                  <a:gd name="T20" fmla="*/ 2 w 29"/>
                  <a:gd name="T21" fmla="*/ 9 h 29"/>
                  <a:gd name="T22" fmla="*/ 2 w 29"/>
                  <a:gd name="T23" fmla="*/ 9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5" y="18"/>
                    </a:moveTo>
                    <a:lnTo>
                      <a:pt x="4" y="18"/>
                    </a:lnTo>
                    <a:lnTo>
                      <a:pt x="22" y="29"/>
                    </a:lnTo>
                    <a:lnTo>
                      <a:pt x="29" y="11"/>
                    </a:lnTo>
                    <a:lnTo>
                      <a:pt x="10" y="0"/>
                    </a:lnTo>
                    <a:lnTo>
                      <a:pt x="9" y="0"/>
                    </a:lnTo>
                    <a:lnTo>
                      <a:pt x="10" y="0"/>
                    </a:lnTo>
                    <a:lnTo>
                      <a:pt x="5" y="0"/>
                    </a:lnTo>
                    <a:lnTo>
                      <a:pt x="0" y="6"/>
                    </a:lnTo>
                    <a:lnTo>
                      <a:pt x="0" y="13"/>
                    </a:lnTo>
                    <a:lnTo>
                      <a:pt x="4" y="18"/>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87" name="Freeform 694"/>
              <p:cNvSpPr>
                <a:spLocks/>
              </p:cNvSpPr>
              <p:nvPr/>
            </p:nvSpPr>
            <p:spPr bwMode="auto">
              <a:xfrm>
                <a:off x="2994" y="2395"/>
                <a:ext cx="14" cy="15"/>
              </a:xfrm>
              <a:custGeom>
                <a:avLst/>
                <a:gdLst>
                  <a:gd name="T0" fmla="*/ 2 w 29"/>
                  <a:gd name="T1" fmla="*/ 10 h 29"/>
                  <a:gd name="T2" fmla="*/ 2 w 29"/>
                  <a:gd name="T3" fmla="*/ 10 h 29"/>
                  <a:gd name="T4" fmla="*/ 12 w 29"/>
                  <a:gd name="T5" fmla="*/ 15 h 29"/>
                  <a:gd name="T6" fmla="*/ 14 w 29"/>
                  <a:gd name="T7" fmla="*/ 6 h 29"/>
                  <a:gd name="T8" fmla="*/ 4 w 29"/>
                  <a:gd name="T9" fmla="*/ 0 h 29"/>
                  <a:gd name="T10" fmla="*/ 5 w 29"/>
                  <a:gd name="T11" fmla="*/ 0 h 29"/>
                  <a:gd name="T12" fmla="*/ 4 w 29"/>
                  <a:gd name="T13" fmla="*/ 0 h 29"/>
                  <a:gd name="T14" fmla="*/ 2 w 29"/>
                  <a:gd name="T15" fmla="*/ 0 h 29"/>
                  <a:gd name="T16" fmla="*/ 0 w 29"/>
                  <a:gd name="T17" fmla="*/ 3 h 29"/>
                  <a:gd name="T18" fmla="*/ 1 w 29"/>
                  <a:gd name="T19" fmla="*/ 7 h 29"/>
                  <a:gd name="T20" fmla="*/ 2 w 29"/>
                  <a:gd name="T21" fmla="*/ 10 h 29"/>
                  <a:gd name="T22" fmla="*/ 2 w 29"/>
                  <a:gd name="T23" fmla="*/ 1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4" y="19"/>
                    </a:moveTo>
                    <a:lnTo>
                      <a:pt x="5" y="19"/>
                    </a:lnTo>
                    <a:lnTo>
                      <a:pt x="25" y="29"/>
                    </a:lnTo>
                    <a:lnTo>
                      <a:pt x="29" y="11"/>
                    </a:lnTo>
                    <a:lnTo>
                      <a:pt x="9" y="0"/>
                    </a:lnTo>
                    <a:lnTo>
                      <a:pt x="10" y="0"/>
                    </a:lnTo>
                    <a:lnTo>
                      <a:pt x="9" y="0"/>
                    </a:lnTo>
                    <a:lnTo>
                      <a:pt x="4" y="0"/>
                    </a:lnTo>
                    <a:lnTo>
                      <a:pt x="0" y="6"/>
                    </a:lnTo>
                    <a:lnTo>
                      <a:pt x="2" y="13"/>
                    </a:lnTo>
                    <a:lnTo>
                      <a:pt x="5" y="19"/>
                    </a:lnTo>
                    <a:lnTo>
                      <a:pt x="4"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88" name="Freeform 695"/>
              <p:cNvSpPr>
                <a:spLocks/>
              </p:cNvSpPr>
              <p:nvPr/>
            </p:nvSpPr>
            <p:spPr bwMode="auto">
              <a:xfrm>
                <a:off x="2984" y="2389"/>
                <a:ext cx="15" cy="15"/>
              </a:xfrm>
              <a:custGeom>
                <a:avLst/>
                <a:gdLst>
                  <a:gd name="T0" fmla="*/ 3 w 30"/>
                  <a:gd name="T1" fmla="*/ 9 h 31"/>
                  <a:gd name="T2" fmla="*/ 2 w 30"/>
                  <a:gd name="T3" fmla="*/ 9 h 31"/>
                  <a:gd name="T4" fmla="*/ 12 w 30"/>
                  <a:gd name="T5" fmla="*/ 15 h 31"/>
                  <a:gd name="T6" fmla="*/ 15 w 30"/>
                  <a:gd name="T7" fmla="*/ 6 h 31"/>
                  <a:gd name="T8" fmla="*/ 5 w 30"/>
                  <a:gd name="T9" fmla="*/ 0 h 31"/>
                  <a:gd name="T10" fmla="*/ 5 w 30"/>
                  <a:gd name="T11" fmla="*/ 0 h 31"/>
                  <a:gd name="T12" fmla="*/ 5 w 30"/>
                  <a:gd name="T13" fmla="*/ 0 h 31"/>
                  <a:gd name="T14" fmla="*/ 3 w 30"/>
                  <a:gd name="T15" fmla="*/ 0 h 31"/>
                  <a:gd name="T16" fmla="*/ 0 w 30"/>
                  <a:gd name="T17" fmla="*/ 2 h 31"/>
                  <a:gd name="T18" fmla="*/ 0 w 30"/>
                  <a:gd name="T19" fmla="*/ 6 h 31"/>
                  <a:gd name="T20" fmla="*/ 2 w 30"/>
                  <a:gd name="T21" fmla="*/ 9 h 31"/>
                  <a:gd name="T22" fmla="*/ 3 w 30"/>
                  <a:gd name="T23" fmla="*/ 9 h 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0" h="31">
                    <a:moveTo>
                      <a:pt x="5" y="18"/>
                    </a:moveTo>
                    <a:lnTo>
                      <a:pt x="4" y="18"/>
                    </a:lnTo>
                    <a:lnTo>
                      <a:pt x="24" y="31"/>
                    </a:lnTo>
                    <a:lnTo>
                      <a:pt x="30" y="12"/>
                    </a:lnTo>
                    <a:lnTo>
                      <a:pt x="10" y="0"/>
                    </a:lnTo>
                    <a:lnTo>
                      <a:pt x="9" y="0"/>
                    </a:lnTo>
                    <a:lnTo>
                      <a:pt x="10" y="0"/>
                    </a:lnTo>
                    <a:lnTo>
                      <a:pt x="5" y="0"/>
                    </a:lnTo>
                    <a:lnTo>
                      <a:pt x="0" y="5"/>
                    </a:lnTo>
                    <a:lnTo>
                      <a:pt x="0" y="12"/>
                    </a:lnTo>
                    <a:lnTo>
                      <a:pt x="4" y="18"/>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89" name="Freeform 696"/>
              <p:cNvSpPr>
                <a:spLocks/>
              </p:cNvSpPr>
              <p:nvPr/>
            </p:nvSpPr>
            <p:spPr bwMode="auto">
              <a:xfrm>
                <a:off x="2974" y="2383"/>
                <a:ext cx="14" cy="15"/>
              </a:xfrm>
              <a:custGeom>
                <a:avLst/>
                <a:gdLst>
                  <a:gd name="T0" fmla="*/ 2 w 29"/>
                  <a:gd name="T1" fmla="*/ 9 h 29"/>
                  <a:gd name="T2" fmla="*/ 2 w 29"/>
                  <a:gd name="T3" fmla="*/ 9 h 29"/>
                  <a:gd name="T4" fmla="*/ 12 w 29"/>
                  <a:gd name="T5" fmla="*/ 15 h 29"/>
                  <a:gd name="T6" fmla="*/ 14 w 29"/>
                  <a:gd name="T7" fmla="*/ 6 h 29"/>
                  <a:gd name="T8" fmla="*/ 4 w 29"/>
                  <a:gd name="T9" fmla="*/ 0 h 29"/>
                  <a:gd name="T10" fmla="*/ 5 w 29"/>
                  <a:gd name="T11" fmla="*/ 0 h 29"/>
                  <a:gd name="T12" fmla="*/ 4 w 29"/>
                  <a:gd name="T13" fmla="*/ 0 h 29"/>
                  <a:gd name="T14" fmla="*/ 2 w 29"/>
                  <a:gd name="T15" fmla="*/ 0 h 29"/>
                  <a:gd name="T16" fmla="*/ 0 w 29"/>
                  <a:gd name="T17" fmla="*/ 3 h 29"/>
                  <a:gd name="T18" fmla="*/ 1 w 29"/>
                  <a:gd name="T19" fmla="*/ 7 h 29"/>
                  <a:gd name="T20" fmla="*/ 2 w 29"/>
                  <a:gd name="T21" fmla="*/ 9 h 29"/>
                  <a:gd name="T22" fmla="*/ 2 w 29"/>
                  <a:gd name="T23" fmla="*/ 9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4" y="18"/>
                    </a:moveTo>
                    <a:lnTo>
                      <a:pt x="5" y="18"/>
                    </a:lnTo>
                    <a:lnTo>
                      <a:pt x="25" y="29"/>
                    </a:lnTo>
                    <a:lnTo>
                      <a:pt x="29" y="11"/>
                    </a:lnTo>
                    <a:lnTo>
                      <a:pt x="9" y="0"/>
                    </a:lnTo>
                    <a:lnTo>
                      <a:pt x="10" y="0"/>
                    </a:lnTo>
                    <a:lnTo>
                      <a:pt x="9" y="0"/>
                    </a:lnTo>
                    <a:lnTo>
                      <a:pt x="4" y="0"/>
                    </a:lnTo>
                    <a:lnTo>
                      <a:pt x="0" y="5"/>
                    </a:lnTo>
                    <a:lnTo>
                      <a:pt x="2" y="13"/>
                    </a:lnTo>
                    <a:lnTo>
                      <a:pt x="5" y="18"/>
                    </a:lnTo>
                    <a:lnTo>
                      <a:pt x="4"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90" name="Freeform 697"/>
              <p:cNvSpPr>
                <a:spLocks/>
              </p:cNvSpPr>
              <p:nvPr/>
            </p:nvSpPr>
            <p:spPr bwMode="auto">
              <a:xfrm>
                <a:off x="2964" y="2378"/>
                <a:ext cx="15" cy="15"/>
              </a:xfrm>
              <a:custGeom>
                <a:avLst/>
                <a:gdLst>
                  <a:gd name="T0" fmla="*/ 2 w 28"/>
                  <a:gd name="T1" fmla="*/ 9 h 29"/>
                  <a:gd name="T2" fmla="*/ 2 w 28"/>
                  <a:gd name="T3" fmla="*/ 9 h 29"/>
                  <a:gd name="T4" fmla="*/ 12 w 28"/>
                  <a:gd name="T5" fmla="*/ 15 h 29"/>
                  <a:gd name="T6" fmla="*/ 15 w 28"/>
                  <a:gd name="T7" fmla="*/ 6 h 29"/>
                  <a:gd name="T8" fmla="*/ 5 w 28"/>
                  <a:gd name="T9" fmla="*/ 0 h 29"/>
                  <a:gd name="T10" fmla="*/ 5 w 28"/>
                  <a:gd name="T11" fmla="*/ 0 h 29"/>
                  <a:gd name="T12" fmla="*/ 5 w 28"/>
                  <a:gd name="T13" fmla="*/ 0 h 29"/>
                  <a:gd name="T14" fmla="*/ 3 w 28"/>
                  <a:gd name="T15" fmla="*/ 0 h 29"/>
                  <a:gd name="T16" fmla="*/ 0 w 28"/>
                  <a:gd name="T17" fmla="*/ 3 h 29"/>
                  <a:gd name="T18" fmla="*/ 0 w 28"/>
                  <a:gd name="T19" fmla="*/ 7 h 29"/>
                  <a:gd name="T20" fmla="*/ 2 w 28"/>
                  <a:gd name="T21" fmla="*/ 9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3" y="18"/>
                    </a:moveTo>
                    <a:lnTo>
                      <a:pt x="3" y="18"/>
                    </a:lnTo>
                    <a:lnTo>
                      <a:pt x="22" y="29"/>
                    </a:lnTo>
                    <a:lnTo>
                      <a:pt x="28" y="11"/>
                    </a:lnTo>
                    <a:lnTo>
                      <a:pt x="10" y="0"/>
                    </a:lnTo>
                    <a:lnTo>
                      <a:pt x="5" y="0"/>
                    </a:lnTo>
                    <a:lnTo>
                      <a:pt x="0" y="6"/>
                    </a:lnTo>
                    <a:lnTo>
                      <a:pt x="0" y="13"/>
                    </a:lnTo>
                    <a:lnTo>
                      <a:pt x="3"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91" name="Freeform 698"/>
              <p:cNvSpPr>
                <a:spLocks/>
              </p:cNvSpPr>
              <p:nvPr/>
            </p:nvSpPr>
            <p:spPr bwMode="auto">
              <a:xfrm>
                <a:off x="2954" y="2372"/>
                <a:ext cx="15" cy="15"/>
              </a:xfrm>
              <a:custGeom>
                <a:avLst/>
                <a:gdLst>
                  <a:gd name="T0" fmla="*/ 3 w 30"/>
                  <a:gd name="T1" fmla="*/ 9 h 31"/>
                  <a:gd name="T2" fmla="*/ 2 w 30"/>
                  <a:gd name="T3" fmla="*/ 9 h 31"/>
                  <a:gd name="T4" fmla="*/ 12 w 30"/>
                  <a:gd name="T5" fmla="*/ 15 h 31"/>
                  <a:gd name="T6" fmla="*/ 15 w 30"/>
                  <a:gd name="T7" fmla="*/ 6 h 31"/>
                  <a:gd name="T8" fmla="*/ 5 w 30"/>
                  <a:gd name="T9" fmla="*/ 0 h 31"/>
                  <a:gd name="T10" fmla="*/ 4 w 30"/>
                  <a:gd name="T11" fmla="*/ 0 h 31"/>
                  <a:gd name="T12" fmla="*/ 5 w 30"/>
                  <a:gd name="T13" fmla="*/ 0 h 31"/>
                  <a:gd name="T14" fmla="*/ 3 w 30"/>
                  <a:gd name="T15" fmla="*/ 0 h 31"/>
                  <a:gd name="T16" fmla="*/ 0 w 30"/>
                  <a:gd name="T17" fmla="*/ 3 h 31"/>
                  <a:gd name="T18" fmla="*/ 0 w 30"/>
                  <a:gd name="T19" fmla="*/ 6 h 31"/>
                  <a:gd name="T20" fmla="*/ 2 w 30"/>
                  <a:gd name="T21" fmla="*/ 9 h 31"/>
                  <a:gd name="T22" fmla="*/ 3 w 30"/>
                  <a:gd name="T23" fmla="*/ 9 h 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0" h="31">
                    <a:moveTo>
                      <a:pt x="5" y="19"/>
                    </a:moveTo>
                    <a:lnTo>
                      <a:pt x="3" y="19"/>
                    </a:lnTo>
                    <a:lnTo>
                      <a:pt x="23" y="31"/>
                    </a:lnTo>
                    <a:lnTo>
                      <a:pt x="30" y="13"/>
                    </a:lnTo>
                    <a:lnTo>
                      <a:pt x="10" y="0"/>
                    </a:lnTo>
                    <a:lnTo>
                      <a:pt x="8" y="0"/>
                    </a:lnTo>
                    <a:lnTo>
                      <a:pt x="10" y="0"/>
                    </a:lnTo>
                    <a:lnTo>
                      <a:pt x="5" y="0"/>
                    </a:lnTo>
                    <a:lnTo>
                      <a:pt x="0" y="6"/>
                    </a:lnTo>
                    <a:lnTo>
                      <a:pt x="0" y="13"/>
                    </a:lnTo>
                    <a:lnTo>
                      <a:pt x="3" y="19"/>
                    </a:lnTo>
                    <a:lnTo>
                      <a:pt x="5"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92" name="Freeform 699"/>
              <p:cNvSpPr>
                <a:spLocks/>
              </p:cNvSpPr>
              <p:nvPr/>
            </p:nvSpPr>
            <p:spPr bwMode="auto">
              <a:xfrm>
                <a:off x="2944" y="2366"/>
                <a:ext cx="15" cy="15"/>
              </a:xfrm>
              <a:custGeom>
                <a:avLst/>
                <a:gdLst>
                  <a:gd name="T0" fmla="*/ 2 w 28"/>
                  <a:gd name="T1" fmla="*/ 8 h 29"/>
                  <a:gd name="T2" fmla="*/ 3 w 28"/>
                  <a:gd name="T3" fmla="*/ 9 h 29"/>
                  <a:gd name="T4" fmla="*/ 13 w 28"/>
                  <a:gd name="T5" fmla="*/ 15 h 29"/>
                  <a:gd name="T6" fmla="*/ 15 w 28"/>
                  <a:gd name="T7" fmla="*/ 5 h 29"/>
                  <a:gd name="T8" fmla="*/ 4 w 28"/>
                  <a:gd name="T9" fmla="*/ 0 h 29"/>
                  <a:gd name="T10" fmla="*/ 5 w 28"/>
                  <a:gd name="T11" fmla="*/ 1 h 29"/>
                  <a:gd name="T12" fmla="*/ 4 w 28"/>
                  <a:gd name="T13" fmla="*/ 0 h 29"/>
                  <a:gd name="T14" fmla="*/ 2 w 28"/>
                  <a:gd name="T15" fmla="*/ 0 h 29"/>
                  <a:gd name="T16" fmla="*/ 0 w 28"/>
                  <a:gd name="T17" fmla="*/ 3 h 29"/>
                  <a:gd name="T18" fmla="*/ 1 w 28"/>
                  <a:gd name="T19" fmla="*/ 6 h 29"/>
                  <a:gd name="T20" fmla="*/ 3 w 28"/>
                  <a:gd name="T21" fmla="*/ 9 h 29"/>
                  <a:gd name="T22" fmla="*/ 2 w 28"/>
                  <a:gd name="T23" fmla="*/ 8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3" y="16"/>
                    </a:moveTo>
                    <a:lnTo>
                      <a:pt x="5" y="18"/>
                    </a:lnTo>
                    <a:lnTo>
                      <a:pt x="25" y="29"/>
                    </a:lnTo>
                    <a:lnTo>
                      <a:pt x="28" y="10"/>
                    </a:lnTo>
                    <a:lnTo>
                      <a:pt x="8" y="0"/>
                    </a:lnTo>
                    <a:lnTo>
                      <a:pt x="10" y="1"/>
                    </a:lnTo>
                    <a:lnTo>
                      <a:pt x="8" y="0"/>
                    </a:lnTo>
                    <a:lnTo>
                      <a:pt x="3" y="0"/>
                    </a:lnTo>
                    <a:lnTo>
                      <a:pt x="0" y="5"/>
                    </a:lnTo>
                    <a:lnTo>
                      <a:pt x="1" y="12"/>
                    </a:lnTo>
                    <a:lnTo>
                      <a:pt x="5" y="18"/>
                    </a:lnTo>
                    <a:lnTo>
                      <a:pt x="3"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93" name="Freeform 700"/>
              <p:cNvSpPr>
                <a:spLocks/>
              </p:cNvSpPr>
              <p:nvPr/>
            </p:nvSpPr>
            <p:spPr bwMode="auto">
              <a:xfrm>
                <a:off x="2935" y="2360"/>
                <a:ext cx="14" cy="14"/>
              </a:xfrm>
              <a:custGeom>
                <a:avLst/>
                <a:gdLst>
                  <a:gd name="T0" fmla="*/ 2 w 29"/>
                  <a:gd name="T1" fmla="*/ 9 h 29"/>
                  <a:gd name="T2" fmla="*/ 2 w 29"/>
                  <a:gd name="T3" fmla="*/ 8 h 29"/>
                  <a:gd name="T4" fmla="*/ 11 w 29"/>
                  <a:gd name="T5" fmla="*/ 14 h 29"/>
                  <a:gd name="T6" fmla="*/ 14 w 29"/>
                  <a:gd name="T7" fmla="*/ 7 h 29"/>
                  <a:gd name="T8" fmla="*/ 5 w 29"/>
                  <a:gd name="T9" fmla="*/ 1 h 29"/>
                  <a:gd name="T10" fmla="*/ 4 w 29"/>
                  <a:gd name="T11" fmla="*/ 0 h 29"/>
                  <a:gd name="T12" fmla="*/ 5 w 29"/>
                  <a:gd name="T13" fmla="*/ 1 h 29"/>
                  <a:gd name="T14" fmla="*/ 2 w 29"/>
                  <a:gd name="T15" fmla="*/ 1 h 29"/>
                  <a:gd name="T16" fmla="*/ 1 w 29"/>
                  <a:gd name="T17" fmla="*/ 2 h 29"/>
                  <a:gd name="T18" fmla="*/ 0 w 29"/>
                  <a:gd name="T19" fmla="*/ 6 h 29"/>
                  <a:gd name="T20" fmla="*/ 2 w 29"/>
                  <a:gd name="T21" fmla="*/ 8 h 29"/>
                  <a:gd name="T22" fmla="*/ 2 w 29"/>
                  <a:gd name="T23" fmla="*/ 9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5" y="18"/>
                    </a:moveTo>
                    <a:lnTo>
                      <a:pt x="4" y="16"/>
                    </a:lnTo>
                    <a:lnTo>
                      <a:pt x="22" y="29"/>
                    </a:lnTo>
                    <a:lnTo>
                      <a:pt x="29" y="14"/>
                    </a:lnTo>
                    <a:lnTo>
                      <a:pt x="10" y="2"/>
                    </a:lnTo>
                    <a:lnTo>
                      <a:pt x="9" y="0"/>
                    </a:lnTo>
                    <a:lnTo>
                      <a:pt x="10" y="2"/>
                    </a:lnTo>
                    <a:lnTo>
                      <a:pt x="5" y="2"/>
                    </a:lnTo>
                    <a:lnTo>
                      <a:pt x="2" y="5"/>
                    </a:lnTo>
                    <a:lnTo>
                      <a:pt x="0" y="13"/>
                    </a:lnTo>
                    <a:lnTo>
                      <a:pt x="4" y="16"/>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94" name="Freeform 701"/>
              <p:cNvSpPr>
                <a:spLocks/>
              </p:cNvSpPr>
              <p:nvPr/>
            </p:nvSpPr>
            <p:spPr bwMode="auto">
              <a:xfrm>
                <a:off x="2925" y="2355"/>
                <a:ext cx="14" cy="14"/>
              </a:xfrm>
              <a:custGeom>
                <a:avLst/>
                <a:gdLst>
                  <a:gd name="T0" fmla="*/ 2 w 29"/>
                  <a:gd name="T1" fmla="*/ 9 h 29"/>
                  <a:gd name="T2" fmla="*/ 2 w 29"/>
                  <a:gd name="T3" fmla="*/ 9 h 29"/>
                  <a:gd name="T4" fmla="*/ 12 w 29"/>
                  <a:gd name="T5" fmla="*/ 14 h 29"/>
                  <a:gd name="T6" fmla="*/ 14 w 29"/>
                  <a:gd name="T7" fmla="*/ 5 h 29"/>
                  <a:gd name="T8" fmla="*/ 4 w 29"/>
                  <a:gd name="T9" fmla="*/ 0 h 29"/>
                  <a:gd name="T10" fmla="*/ 4 w 29"/>
                  <a:gd name="T11" fmla="*/ 0 h 29"/>
                  <a:gd name="T12" fmla="*/ 4 w 29"/>
                  <a:gd name="T13" fmla="*/ 0 h 29"/>
                  <a:gd name="T14" fmla="*/ 2 w 29"/>
                  <a:gd name="T15" fmla="*/ 0 h 29"/>
                  <a:gd name="T16" fmla="*/ 0 w 29"/>
                  <a:gd name="T17" fmla="*/ 3 h 29"/>
                  <a:gd name="T18" fmla="*/ 1 w 29"/>
                  <a:gd name="T19" fmla="*/ 6 h 29"/>
                  <a:gd name="T20" fmla="*/ 2 w 29"/>
                  <a:gd name="T21" fmla="*/ 9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 h="29">
                    <a:moveTo>
                      <a:pt x="5" y="18"/>
                    </a:moveTo>
                    <a:lnTo>
                      <a:pt x="5" y="18"/>
                    </a:lnTo>
                    <a:lnTo>
                      <a:pt x="25" y="29"/>
                    </a:lnTo>
                    <a:lnTo>
                      <a:pt x="29" y="11"/>
                    </a:lnTo>
                    <a:lnTo>
                      <a:pt x="9" y="0"/>
                    </a:lnTo>
                    <a:lnTo>
                      <a:pt x="4" y="0"/>
                    </a:lnTo>
                    <a:lnTo>
                      <a:pt x="0" y="6"/>
                    </a:lnTo>
                    <a:lnTo>
                      <a:pt x="2" y="13"/>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95" name="Freeform 702"/>
              <p:cNvSpPr>
                <a:spLocks/>
              </p:cNvSpPr>
              <p:nvPr/>
            </p:nvSpPr>
            <p:spPr bwMode="auto">
              <a:xfrm>
                <a:off x="2915" y="2349"/>
                <a:ext cx="14" cy="15"/>
              </a:xfrm>
              <a:custGeom>
                <a:avLst/>
                <a:gdLst>
                  <a:gd name="T0" fmla="*/ 2 w 29"/>
                  <a:gd name="T1" fmla="*/ 9 h 29"/>
                  <a:gd name="T2" fmla="*/ 2 w 29"/>
                  <a:gd name="T3" fmla="*/ 9 h 29"/>
                  <a:gd name="T4" fmla="*/ 12 w 29"/>
                  <a:gd name="T5" fmla="*/ 15 h 29"/>
                  <a:gd name="T6" fmla="*/ 14 w 29"/>
                  <a:gd name="T7" fmla="*/ 6 h 29"/>
                  <a:gd name="T8" fmla="*/ 4 w 29"/>
                  <a:gd name="T9" fmla="*/ 0 h 29"/>
                  <a:gd name="T10" fmla="*/ 5 w 29"/>
                  <a:gd name="T11" fmla="*/ 1 h 29"/>
                  <a:gd name="T12" fmla="*/ 4 w 29"/>
                  <a:gd name="T13" fmla="*/ 0 h 29"/>
                  <a:gd name="T14" fmla="*/ 2 w 29"/>
                  <a:gd name="T15" fmla="*/ 0 h 29"/>
                  <a:gd name="T16" fmla="*/ 0 w 29"/>
                  <a:gd name="T17" fmla="*/ 3 h 29"/>
                  <a:gd name="T18" fmla="*/ 1 w 29"/>
                  <a:gd name="T19" fmla="*/ 7 h 29"/>
                  <a:gd name="T20" fmla="*/ 2 w 29"/>
                  <a:gd name="T21" fmla="*/ 9 h 29"/>
                  <a:gd name="T22" fmla="*/ 2 w 29"/>
                  <a:gd name="T23" fmla="*/ 9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4" y="17"/>
                    </a:moveTo>
                    <a:lnTo>
                      <a:pt x="5" y="18"/>
                    </a:lnTo>
                    <a:lnTo>
                      <a:pt x="25" y="29"/>
                    </a:lnTo>
                    <a:lnTo>
                      <a:pt x="29" y="11"/>
                    </a:lnTo>
                    <a:lnTo>
                      <a:pt x="9" y="0"/>
                    </a:lnTo>
                    <a:lnTo>
                      <a:pt x="10" y="2"/>
                    </a:lnTo>
                    <a:lnTo>
                      <a:pt x="9" y="0"/>
                    </a:lnTo>
                    <a:lnTo>
                      <a:pt x="4" y="0"/>
                    </a:lnTo>
                    <a:lnTo>
                      <a:pt x="0" y="6"/>
                    </a:lnTo>
                    <a:lnTo>
                      <a:pt x="2" y="13"/>
                    </a:lnTo>
                    <a:lnTo>
                      <a:pt x="5" y="18"/>
                    </a:lnTo>
                    <a:lnTo>
                      <a:pt x="4"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96" name="Freeform 703"/>
              <p:cNvSpPr>
                <a:spLocks/>
              </p:cNvSpPr>
              <p:nvPr/>
            </p:nvSpPr>
            <p:spPr bwMode="auto">
              <a:xfrm>
                <a:off x="2906" y="2343"/>
                <a:ext cx="14" cy="14"/>
              </a:xfrm>
              <a:custGeom>
                <a:avLst/>
                <a:gdLst>
                  <a:gd name="T0" fmla="*/ 3 w 28"/>
                  <a:gd name="T1" fmla="*/ 9 h 29"/>
                  <a:gd name="T2" fmla="*/ 2 w 28"/>
                  <a:gd name="T3" fmla="*/ 8 h 29"/>
                  <a:gd name="T4" fmla="*/ 11 w 28"/>
                  <a:gd name="T5" fmla="*/ 14 h 29"/>
                  <a:gd name="T6" fmla="*/ 14 w 28"/>
                  <a:gd name="T7" fmla="*/ 7 h 29"/>
                  <a:gd name="T8" fmla="*/ 5 w 28"/>
                  <a:gd name="T9" fmla="*/ 0 h 29"/>
                  <a:gd name="T10" fmla="*/ 4 w 28"/>
                  <a:gd name="T11" fmla="*/ 0 h 29"/>
                  <a:gd name="T12" fmla="*/ 5 w 28"/>
                  <a:gd name="T13" fmla="*/ 0 h 29"/>
                  <a:gd name="T14" fmla="*/ 3 w 28"/>
                  <a:gd name="T15" fmla="*/ 0 h 29"/>
                  <a:gd name="T16" fmla="*/ 1 w 28"/>
                  <a:gd name="T17" fmla="*/ 2 h 29"/>
                  <a:gd name="T18" fmla="*/ 0 w 28"/>
                  <a:gd name="T19" fmla="*/ 6 h 29"/>
                  <a:gd name="T20" fmla="*/ 2 w 28"/>
                  <a:gd name="T21" fmla="*/ 8 h 29"/>
                  <a:gd name="T22" fmla="*/ 3 w 28"/>
                  <a:gd name="T23" fmla="*/ 9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5" y="18"/>
                    </a:moveTo>
                    <a:lnTo>
                      <a:pt x="3" y="16"/>
                    </a:lnTo>
                    <a:lnTo>
                      <a:pt x="22" y="29"/>
                    </a:lnTo>
                    <a:lnTo>
                      <a:pt x="28" y="14"/>
                    </a:lnTo>
                    <a:lnTo>
                      <a:pt x="10" y="1"/>
                    </a:lnTo>
                    <a:lnTo>
                      <a:pt x="8" y="0"/>
                    </a:lnTo>
                    <a:lnTo>
                      <a:pt x="10" y="1"/>
                    </a:lnTo>
                    <a:lnTo>
                      <a:pt x="5" y="1"/>
                    </a:lnTo>
                    <a:lnTo>
                      <a:pt x="2" y="5"/>
                    </a:lnTo>
                    <a:lnTo>
                      <a:pt x="0" y="12"/>
                    </a:lnTo>
                    <a:lnTo>
                      <a:pt x="3" y="16"/>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97" name="Freeform 704"/>
              <p:cNvSpPr>
                <a:spLocks/>
              </p:cNvSpPr>
              <p:nvPr/>
            </p:nvSpPr>
            <p:spPr bwMode="auto">
              <a:xfrm>
                <a:off x="2896" y="2337"/>
                <a:ext cx="14" cy="15"/>
              </a:xfrm>
              <a:custGeom>
                <a:avLst/>
                <a:gdLst>
                  <a:gd name="T0" fmla="*/ 2 w 28"/>
                  <a:gd name="T1" fmla="*/ 9 h 29"/>
                  <a:gd name="T2" fmla="*/ 3 w 28"/>
                  <a:gd name="T3" fmla="*/ 9 h 29"/>
                  <a:gd name="T4" fmla="*/ 13 w 28"/>
                  <a:gd name="T5" fmla="*/ 15 h 29"/>
                  <a:gd name="T6" fmla="*/ 14 w 28"/>
                  <a:gd name="T7" fmla="*/ 6 h 29"/>
                  <a:gd name="T8" fmla="*/ 4 w 28"/>
                  <a:gd name="T9" fmla="*/ 0 h 29"/>
                  <a:gd name="T10" fmla="*/ 5 w 28"/>
                  <a:gd name="T11" fmla="*/ 0 h 29"/>
                  <a:gd name="T12" fmla="*/ 4 w 28"/>
                  <a:gd name="T13" fmla="*/ 0 h 29"/>
                  <a:gd name="T14" fmla="*/ 2 w 28"/>
                  <a:gd name="T15" fmla="*/ 0 h 29"/>
                  <a:gd name="T16" fmla="*/ 0 w 28"/>
                  <a:gd name="T17" fmla="*/ 3 h 29"/>
                  <a:gd name="T18" fmla="*/ 1 w 28"/>
                  <a:gd name="T19" fmla="*/ 6 h 29"/>
                  <a:gd name="T20" fmla="*/ 3 w 28"/>
                  <a:gd name="T21" fmla="*/ 9 h 29"/>
                  <a:gd name="T22" fmla="*/ 2 w 28"/>
                  <a:gd name="T23" fmla="*/ 9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3" y="18"/>
                    </a:moveTo>
                    <a:lnTo>
                      <a:pt x="5" y="18"/>
                    </a:lnTo>
                    <a:lnTo>
                      <a:pt x="25" y="29"/>
                    </a:lnTo>
                    <a:lnTo>
                      <a:pt x="28" y="11"/>
                    </a:lnTo>
                    <a:lnTo>
                      <a:pt x="8" y="0"/>
                    </a:lnTo>
                    <a:lnTo>
                      <a:pt x="10" y="0"/>
                    </a:lnTo>
                    <a:lnTo>
                      <a:pt x="8" y="0"/>
                    </a:lnTo>
                    <a:lnTo>
                      <a:pt x="3" y="0"/>
                    </a:lnTo>
                    <a:lnTo>
                      <a:pt x="0" y="5"/>
                    </a:lnTo>
                    <a:lnTo>
                      <a:pt x="2" y="12"/>
                    </a:lnTo>
                    <a:lnTo>
                      <a:pt x="5" y="18"/>
                    </a:lnTo>
                    <a:lnTo>
                      <a:pt x="3"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98" name="Freeform 705"/>
              <p:cNvSpPr>
                <a:spLocks/>
              </p:cNvSpPr>
              <p:nvPr/>
            </p:nvSpPr>
            <p:spPr bwMode="auto">
              <a:xfrm>
                <a:off x="2877" y="2326"/>
                <a:ext cx="24" cy="20"/>
              </a:xfrm>
              <a:custGeom>
                <a:avLst/>
                <a:gdLst>
                  <a:gd name="T0" fmla="*/ 2 w 49"/>
                  <a:gd name="T1" fmla="*/ 9 h 42"/>
                  <a:gd name="T2" fmla="*/ 2 w 49"/>
                  <a:gd name="T3" fmla="*/ 9 h 42"/>
                  <a:gd name="T4" fmla="*/ 21 w 49"/>
                  <a:gd name="T5" fmla="*/ 20 h 42"/>
                  <a:gd name="T6" fmla="*/ 24 w 49"/>
                  <a:gd name="T7" fmla="*/ 11 h 42"/>
                  <a:gd name="T8" fmla="*/ 5 w 49"/>
                  <a:gd name="T9" fmla="*/ 0 h 42"/>
                  <a:gd name="T10" fmla="*/ 5 w 49"/>
                  <a:gd name="T11" fmla="*/ 0 h 42"/>
                  <a:gd name="T12" fmla="*/ 5 w 49"/>
                  <a:gd name="T13" fmla="*/ 0 h 42"/>
                  <a:gd name="T14" fmla="*/ 2 w 49"/>
                  <a:gd name="T15" fmla="*/ 0 h 42"/>
                  <a:gd name="T16" fmla="*/ 0 w 49"/>
                  <a:gd name="T17" fmla="*/ 3 h 42"/>
                  <a:gd name="T18" fmla="*/ 0 w 49"/>
                  <a:gd name="T19" fmla="*/ 6 h 42"/>
                  <a:gd name="T20" fmla="*/ 2 w 49"/>
                  <a:gd name="T21" fmla="*/ 9 h 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9" h="42">
                    <a:moveTo>
                      <a:pt x="4" y="18"/>
                    </a:moveTo>
                    <a:lnTo>
                      <a:pt x="4" y="18"/>
                    </a:lnTo>
                    <a:lnTo>
                      <a:pt x="42" y="42"/>
                    </a:lnTo>
                    <a:lnTo>
                      <a:pt x="49" y="24"/>
                    </a:lnTo>
                    <a:lnTo>
                      <a:pt x="10" y="0"/>
                    </a:lnTo>
                    <a:lnTo>
                      <a:pt x="5" y="0"/>
                    </a:lnTo>
                    <a:lnTo>
                      <a:pt x="0" y="6"/>
                    </a:lnTo>
                    <a:lnTo>
                      <a:pt x="0" y="13"/>
                    </a:lnTo>
                    <a:lnTo>
                      <a:pt x="4"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999" name="Freeform 706"/>
              <p:cNvSpPr>
                <a:spLocks/>
              </p:cNvSpPr>
              <p:nvPr/>
            </p:nvSpPr>
            <p:spPr bwMode="auto">
              <a:xfrm>
                <a:off x="2873" y="2323"/>
                <a:ext cx="9" cy="12"/>
              </a:xfrm>
              <a:custGeom>
                <a:avLst/>
                <a:gdLst>
                  <a:gd name="T0" fmla="*/ 2 w 18"/>
                  <a:gd name="T1" fmla="*/ 8 h 23"/>
                  <a:gd name="T2" fmla="*/ 2 w 18"/>
                  <a:gd name="T3" fmla="*/ 9 h 23"/>
                  <a:gd name="T4" fmla="*/ 6 w 18"/>
                  <a:gd name="T5" fmla="*/ 12 h 23"/>
                  <a:gd name="T6" fmla="*/ 9 w 18"/>
                  <a:gd name="T7" fmla="*/ 3 h 23"/>
                  <a:gd name="T8" fmla="*/ 5 w 18"/>
                  <a:gd name="T9" fmla="*/ 0 h 23"/>
                  <a:gd name="T10" fmla="*/ 5 w 18"/>
                  <a:gd name="T11" fmla="*/ 1 h 23"/>
                  <a:gd name="T12" fmla="*/ 5 w 18"/>
                  <a:gd name="T13" fmla="*/ 1 h 23"/>
                  <a:gd name="T14" fmla="*/ 3 w 18"/>
                  <a:gd name="T15" fmla="*/ 1 h 23"/>
                  <a:gd name="T16" fmla="*/ 1 w 18"/>
                  <a:gd name="T17" fmla="*/ 3 h 23"/>
                  <a:gd name="T18" fmla="*/ 0 w 18"/>
                  <a:gd name="T19" fmla="*/ 6 h 23"/>
                  <a:gd name="T20" fmla="*/ 2 w 18"/>
                  <a:gd name="T21" fmla="*/ 8 h 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 h="23">
                    <a:moveTo>
                      <a:pt x="3" y="16"/>
                    </a:moveTo>
                    <a:lnTo>
                      <a:pt x="3" y="18"/>
                    </a:lnTo>
                    <a:lnTo>
                      <a:pt x="12" y="23"/>
                    </a:lnTo>
                    <a:lnTo>
                      <a:pt x="18" y="5"/>
                    </a:lnTo>
                    <a:lnTo>
                      <a:pt x="10" y="0"/>
                    </a:lnTo>
                    <a:lnTo>
                      <a:pt x="10" y="2"/>
                    </a:lnTo>
                    <a:lnTo>
                      <a:pt x="5" y="2"/>
                    </a:lnTo>
                    <a:lnTo>
                      <a:pt x="2" y="5"/>
                    </a:lnTo>
                    <a:lnTo>
                      <a:pt x="0" y="12"/>
                    </a:lnTo>
                    <a:lnTo>
                      <a:pt x="3"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00" name="Freeform 707"/>
              <p:cNvSpPr>
                <a:spLocks/>
              </p:cNvSpPr>
              <p:nvPr/>
            </p:nvSpPr>
            <p:spPr bwMode="auto">
              <a:xfrm>
                <a:off x="2869" y="2320"/>
                <a:ext cx="9" cy="11"/>
              </a:xfrm>
              <a:custGeom>
                <a:avLst/>
                <a:gdLst>
                  <a:gd name="T0" fmla="*/ 2 w 17"/>
                  <a:gd name="T1" fmla="*/ 9 h 22"/>
                  <a:gd name="T2" fmla="*/ 2 w 17"/>
                  <a:gd name="T3" fmla="*/ 9 h 22"/>
                  <a:gd name="T4" fmla="*/ 5 w 17"/>
                  <a:gd name="T5" fmla="*/ 11 h 22"/>
                  <a:gd name="T6" fmla="*/ 9 w 17"/>
                  <a:gd name="T7" fmla="*/ 4 h 22"/>
                  <a:gd name="T8" fmla="*/ 5 w 17"/>
                  <a:gd name="T9" fmla="*/ 1 h 22"/>
                  <a:gd name="T10" fmla="*/ 5 w 17"/>
                  <a:gd name="T11" fmla="*/ 1 h 22"/>
                  <a:gd name="T12" fmla="*/ 5 w 17"/>
                  <a:gd name="T13" fmla="*/ 1 h 22"/>
                  <a:gd name="T14" fmla="*/ 3 w 17"/>
                  <a:gd name="T15" fmla="*/ 0 h 22"/>
                  <a:gd name="T16" fmla="*/ 1 w 17"/>
                  <a:gd name="T17" fmla="*/ 2 h 22"/>
                  <a:gd name="T18" fmla="*/ 0 w 17"/>
                  <a:gd name="T19" fmla="*/ 5 h 22"/>
                  <a:gd name="T20" fmla="*/ 2 w 17"/>
                  <a:gd name="T21" fmla="*/ 9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 h="22">
                    <a:moveTo>
                      <a:pt x="4" y="17"/>
                    </a:moveTo>
                    <a:lnTo>
                      <a:pt x="4" y="17"/>
                    </a:lnTo>
                    <a:lnTo>
                      <a:pt x="10" y="22"/>
                    </a:lnTo>
                    <a:lnTo>
                      <a:pt x="17" y="8"/>
                    </a:lnTo>
                    <a:lnTo>
                      <a:pt x="10" y="2"/>
                    </a:lnTo>
                    <a:lnTo>
                      <a:pt x="5" y="0"/>
                    </a:lnTo>
                    <a:lnTo>
                      <a:pt x="2" y="4"/>
                    </a:lnTo>
                    <a:lnTo>
                      <a:pt x="0" y="9"/>
                    </a:lnTo>
                    <a:lnTo>
                      <a:pt x="4"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01" name="Freeform 708"/>
              <p:cNvSpPr>
                <a:spLocks/>
              </p:cNvSpPr>
              <p:nvPr/>
            </p:nvSpPr>
            <p:spPr bwMode="auto">
              <a:xfrm>
                <a:off x="2866" y="2317"/>
                <a:ext cx="8" cy="11"/>
              </a:xfrm>
              <a:custGeom>
                <a:avLst/>
                <a:gdLst>
                  <a:gd name="T0" fmla="*/ 1 w 16"/>
                  <a:gd name="T1" fmla="*/ 7 h 24"/>
                  <a:gd name="T2" fmla="*/ 2 w 16"/>
                  <a:gd name="T3" fmla="*/ 7 h 24"/>
                  <a:gd name="T4" fmla="*/ 5 w 16"/>
                  <a:gd name="T5" fmla="*/ 11 h 24"/>
                  <a:gd name="T6" fmla="*/ 8 w 16"/>
                  <a:gd name="T7" fmla="*/ 4 h 24"/>
                  <a:gd name="T8" fmla="*/ 5 w 16"/>
                  <a:gd name="T9" fmla="*/ 1 h 24"/>
                  <a:gd name="T10" fmla="*/ 6 w 16"/>
                  <a:gd name="T11" fmla="*/ 2 h 24"/>
                  <a:gd name="T12" fmla="*/ 5 w 16"/>
                  <a:gd name="T13" fmla="*/ 1 h 24"/>
                  <a:gd name="T14" fmla="*/ 3 w 16"/>
                  <a:gd name="T15" fmla="*/ 0 h 24"/>
                  <a:gd name="T16" fmla="*/ 1 w 16"/>
                  <a:gd name="T17" fmla="*/ 2 h 24"/>
                  <a:gd name="T18" fmla="*/ 0 w 16"/>
                  <a:gd name="T19" fmla="*/ 4 h 24"/>
                  <a:gd name="T20" fmla="*/ 2 w 16"/>
                  <a:gd name="T21" fmla="*/ 7 h 24"/>
                  <a:gd name="T22" fmla="*/ 1 w 16"/>
                  <a:gd name="T23" fmla="*/ 7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24">
                    <a:moveTo>
                      <a:pt x="1" y="15"/>
                    </a:moveTo>
                    <a:lnTo>
                      <a:pt x="3" y="16"/>
                    </a:lnTo>
                    <a:lnTo>
                      <a:pt x="10" y="24"/>
                    </a:lnTo>
                    <a:lnTo>
                      <a:pt x="16" y="9"/>
                    </a:lnTo>
                    <a:lnTo>
                      <a:pt x="10" y="2"/>
                    </a:lnTo>
                    <a:lnTo>
                      <a:pt x="11" y="4"/>
                    </a:lnTo>
                    <a:lnTo>
                      <a:pt x="10" y="2"/>
                    </a:lnTo>
                    <a:lnTo>
                      <a:pt x="5" y="0"/>
                    </a:lnTo>
                    <a:lnTo>
                      <a:pt x="1" y="4"/>
                    </a:lnTo>
                    <a:lnTo>
                      <a:pt x="0" y="9"/>
                    </a:lnTo>
                    <a:lnTo>
                      <a:pt x="3" y="16"/>
                    </a:lnTo>
                    <a:lnTo>
                      <a:pt x="1"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02" name="Freeform 709"/>
              <p:cNvSpPr>
                <a:spLocks/>
              </p:cNvSpPr>
              <p:nvPr/>
            </p:nvSpPr>
            <p:spPr bwMode="auto">
              <a:xfrm>
                <a:off x="2864" y="2312"/>
                <a:ext cx="8" cy="12"/>
              </a:xfrm>
              <a:custGeom>
                <a:avLst/>
                <a:gdLst>
                  <a:gd name="T0" fmla="*/ 0 w 15"/>
                  <a:gd name="T1" fmla="*/ 8 h 24"/>
                  <a:gd name="T2" fmla="*/ 0 w 15"/>
                  <a:gd name="T3" fmla="*/ 8 h 24"/>
                  <a:gd name="T4" fmla="*/ 3 w 15"/>
                  <a:gd name="T5" fmla="*/ 12 h 24"/>
                  <a:gd name="T6" fmla="*/ 8 w 15"/>
                  <a:gd name="T7" fmla="*/ 7 h 24"/>
                  <a:gd name="T8" fmla="*/ 5 w 15"/>
                  <a:gd name="T9" fmla="*/ 2 h 24"/>
                  <a:gd name="T10" fmla="*/ 5 w 15"/>
                  <a:gd name="T11" fmla="*/ 2 h 24"/>
                  <a:gd name="T12" fmla="*/ 5 w 15"/>
                  <a:gd name="T13" fmla="*/ 2 h 24"/>
                  <a:gd name="T14" fmla="*/ 4 w 15"/>
                  <a:gd name="T15" fmla="*/ 0 h 24"/>
                  <a:gd name="T16" fmla="*/ 2 w 15"/>
                  <a:gd name="T17" fmla="*/ 1 h 24"/>
                  <a:gd name="T18" fmla="*/ 0 w 15"/>
                  <a:gd name="T19" fmla="*/ 4 h 24"/>
                  <a:gd name="T20" fmla="*/ 0 w 15"/>
                  <a:gd name="T21" fmla="*/ 8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24">
                    <a:moveTo>
                      <a:pt x="0" y="15"/>
                    </a:moveTo>
                    <a:lnTo>
                      <a:pt x="0" y="15"/>
                    </a:lnTo>
                    <a:lnTo>
                      <a:pt x="5" y="24"/>
                    </a:lnTo>
                    <a:lnTo>
                      <a:pt x="15" y="13"/>
                    </a:lnTo>
                    <a:lnTo>
                      <a:pt x="10" y="4"/>
                    </a:lnTo>
                    <a:lnTo>
                      <a:pt x="7" y="0"/>
                    </a:lnTo>
                    <a:lnTo>
                      <a:pt x="4" y="2"/>
                    </a:lnTo>
                    <a:lnTo>
                      <a:pt x="0" y="7"/>
                    </a:lnTo>
                    <a:lnTo>
                      <a:pt x="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03" name="Freeform 710"/>
              <p:cNvSpPr>
                <a:spLocks/>
              </p:cNvSpPr>
              <p:nvPr/>
            </p:nvSpPr>
            <p:spPr bwMode="auto">
              <a:xfrm>
                <a:off x="2863" y="2308"/>
                <a:ext cx="6" cy="11"/>
              </a:xfrm>
              <a:custGeom>
                <a:avLst/>
                <a:gdLst>
                  <a:gd name="T0" fmla="*/ 0 w 13"/>
                  <a:gd name="T1" fmla="*/ 7 h 22"/>
                  <a:gd name="T2" fmla="*/ 0 w 13"/>
                  <a:gd name="T3" fmla="*/ 7 h 22"/>
                  <a:gd name="T4" fmla="*/ 1 w 13"/>
                  <a:gd name="T5" fmla="*/ 11 h 22"/>
                  <a:gd name="T6" fmla="*/ 6 w 13"/>
                  <a:gd name="T7" fmla="*/ 6 h 22"/>
                  <a:gd name="T8" fmla="*/ 5 w 13"/>
                  <a:gd name="T9" fmla="*/ 2 h 22"/>
                  <a:gd name="T10" fmla="*/ 5 w 13"/>
                  <a:gd name="T11" fmla="*/ 3 h 22"/>
                  <a:gd name="T12" fmla="*/ 5 w 13"/>
                  <a:gd name="T13" fmla="*/ 2 h 22"/>
                  <a:gd name="T14" fmla="*/ 3 w 13"/>
                  <a:gd name="T15" fmla="*/ 0 h 22"/>
                  <a:gd name="T16" fmla="*/ 1 w 13"/>
                  <a:gd name="T17" fmla="*/ 1 h 22"/>
                  <a:gd name="T18" fmla="*/ 0 w 13"/>
                  <a:gd name="T19" fmla="*/ 4 h 22"/>
                  <a:gd name="T20" fmla="*/ 0 w 13"/>
                  <a:gd name="T21" fmla="*/ 7 h 22"/>
                  <a:gd name="T22" fmla="*/ 0 w 13"/>
                  <a:gd name="T23" fmla="*/ 7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22">
                    <a:moveTo>
                      <a:pt x="0" y="13"/>
                    </a:moveTo>
                    <a:lnTo>
                      <a:pt x="0" y="14"/>
                    </a:lnTo>
                    <a:lnTo>
                      <a:pt x="3" y="22"/>
                    </a:lnTo>
                    <a:lnTo>
                      <a:pt x="13" y="11"/>
                    </a:lnTo>
                    <a:lnTo>
                      <a:pt x="10" y="3"/>
                    </a:lnTo>
                    <a:lnTo>
                      <a:pt x="10" y="5"/>
                    </a:lnTo>
                    <a:lnTo>
                      <a:pt x="10" y="3"/>
                    </a:lnTo>
                    <a:lnTo>
                      <a:pt x="7" y="0"/>
                    </a:lnTo>
                    <a:lnTo>
                      <a:pt x="3" y="2"/>
                    </a:lnTo>
                    <a:lnTo>
                      <a:pt x="0" y="7"/>
                    </a:lnTo>
                    <a:lnTo>
                      <a:pt x="0" y="14"/>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04" name="Freeform 711"/>
              <p:cNvSpPr>
                <a:spLocks/>
              </p:cNvSpPr>
              <p:nvPr/>
            </p:nvSpPr>
            <p:spPr bwMode="auto">
              <a:xfrm>
                <a:off x="2860" y="2304"/>
                <a:ext cx="8" cy="11"/>
              </a:xfrm>
              <a:custGeom>
                <a:avLst/>
                <a:gdLst>
                  <a:gd name="T0" fmla="*/ 0 w 15"/>
                  <a:gd name="T1" fmla="*/ 6 h 22"/>
                  <a:gd name="T2" fmla="*/ 1 w 15"/>
                  <a:gd name="T3" fmla="*/ 6 h 22"/>
                  <a:gd name="T4" fmla="*/ 3 w 15"/>
                  <a:gd name="T5" fmla="*/ 11 h 22"/>
                  <a:gd name="T6" fmla="*/ 8 w 15"/>
                  <a:gd name="T7" fmla="*/ 7 h 22"/>
                  <a:gd name="T8" fmla="*/ 6 w 15"/>
                  <a:gd name="T9" fmla="*/ 3 h 22"/>
                  <a:gd name="T10" fmla="*/ 7 w 15"/>
                  <a:gd name="T11" fmla="*/ 4 h 22"/>
                  <a:gd name="T12" fmla="*/ 6 w 15"/>
                  <a:gd name="T13" fmla="*/ 2 h 22"/>
                  <a:gd name="T14" fmla="*/ 4 w 15"/>
                  <a:gd name="T15" fmla="*/ 0 h 22"/>
                  <a:gd name="T16" fmla="*/ 3 w 15"/>
                  <a:gd name="T17" fmla="*/ 1 h 22"/>
                  <a:gd name="T18" fmla="*/ 1 w 15"/>
                  <a:gd name="T19" fmla="*/ 4 h 22"/>
                  <a:gd name="T20" fmla="*/ 1 w 15"/>
                  <a:gd name="T21" fmla="*/ 7 h 22"/>
                  <a:gd name="T22" fmla="*/ 0 w 15"/>
                  <a:gd name="T23" fmla="*/ 6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2">
                    <a:moveTo>
                      <a:pt x="0" y="11"/>
                    </a:moveTo>
                    <a:lnTo>
                      <a:pt x="2" y="12"/>
                    </a:lnTo>
                    <a:lnTo>
                      <a:pt x="5" y="22"/>
                    </a:lnTo>
                    <a:lnTo>
                      <a:pt x="15" y="14"/>
                    </a:lnTo>
                    <a:lnTo>
                      <a:pt x="12" y="5"/>
                    </a:lnTo>
                    <a:lnTo>
                      <a:pt x="13" y="7"/>
                    </a:lnTo>
                    <a:lnTo>
                      <a:pt x="12" y="3"/>
                    </a:lnTo>
                    <a:lnTo>
                      <a:pt x="8" y="0"/>
                    </a:lnTo>
                    <a:lnTo>
                      <a:pt x="5" y="2"/>
                    </a:lnTo>
                    <a:lnTo>
                      <a:pt x="2" y="7"/>
                    </a:lnTo>
                    <a:lnTo>
                      <a:pt x="2" y="14"/>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05" name="Freeform 712"/>
              <p:cNvSpPr>
                <a:spLocks/>
              </p:cNvSpPr>
              <p:nvPr/>
            </p:nvSpPr>
            <p:spPr bwMode="auto">
              <a:xfrm>
                <a:off x="2859" y="2298"/>
                <a:ext cx="8" cy="11"/>
              </a:xfrm>
              <a:custGeom>
                <a:avLst/>
                <a:gdLst>
                  <a:gd name="T0" fmla="*/ 0 w 15"/>
                  <a:gd name="T1" fmla="*/ 5 h 22"/>
                  <a:gd name="T2" fmla="*/ 0 w 15"/>
                  <a:gd name="T3" fmla="*/ 6 h 22"/>
                  <a:gd name="T4" fmla="*/ 1 w 15"/>
                  <a:gd name="T5" fmla="*/ 11 h 22"/>
                  <a:gd name="T6" fmla="*/ 8 w 15"/>
                  <a:gd name="T7" fmla="*/ 9 h 22"/>
                  <a:gd name="T8" fmla="*/ 7 w 15"/>
                  <a:gd name="T9" fmla="*/ 4 h 22"/>
                  <a:gd name="T10" fmla="*/ 7 w 15"/>
                  <a:gd name="T11" fmla="*/ 5 h 22"/>
                  <a:gd name="T12" fmla="*/ 7 w 15"/>
                  <a:gd name="T13" fmla="*/ 4 h 22"/>
                  <a:gd name="T14" fmla="*/ 5 w 15"/>
                  <a:gd name="T15" fmla="*/ 1 h 22"/>
                  <a:gd name="T16" fmla="*/ 3 w 15"/>
                  <a:gd name="T17" fmla="*/ 0 h 22"/>
                  <a:gd name="T18" fmla="*/ 1 w 15"/>
                  <a:gd name="T19" fmla="*/ 2 h 22"/>
                  <a:gd name="T20" fmla="*/ 0 w 15"/>
                  <a:gd name="T21" fmla="*/ 6 h 22"/>
                  <a:gd name="T22" fmla="*/ 0 w 15"/>
                  <a:gd name="T23" fmla="*/ 5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2">
                    <a:moveTo>
                      <a:pt x="0" y="9"/>
                    </a:moveTo>
                    <a:lnTo>
                      <a:pt x="0" y="11"/>
                    </a:lnTo>
                    <a:lnTo>
                      <a:pt x="2" y="22"/>
                    </a:lnTo>
                    <a:lnTo>
                      <a:pt x="15" y="18"/>
                    </a:lnTo>
                    <a:lnTo>
                      <a:pt x="14" y="7"/>
                    </a:lnTo>
                    <a:lnTo>
                      <a:pt x="14" y="9"/>
                    </a:lnTo>
                    <a:lnTo>
                      <a:pt x="14" y="7"/>
                    </a:lnTo>
                    <a:lnTo>
                      <a:pt x="10" y="2"/>
                    </a:lnTo>
                    <a:lnTo>
                      <a:pt x="5" y="0"/>
                    </a:lnTo>
                    <a:lnTo>
                      <a:pt x="2" y="4"/>
                    </a:lnTo>
                    <a:lnTo>
                      <a:pt x="0" y="11"/>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06" name="Freeform 713"/>
              <p:cNvSpPr>
                <a:spLocks/>
              </p:cNvSpPr>
              <p:nvPr/>
            </p:nvSpPr>
            <p:spPr bwMode="auto">
              <a:xfrm>
                <a:off x="2859" y="2294"/>
                <a:ext cx="7" cy="9"/>
              </a:xfrm>
              <a:custGeom>
                <a:avLst/>
                <a:gdLst>
                  <a:gd name="T0" fmla="*/ 0 w 14"/>
                  <a:gd name="T1" fmla="*/ 5 h 18"/>
                  <a:gd name="T2" fmla="*/ 0 w 14"/>
                  <a:gd name="T3" fmla="*/ 5 h 18"/>
                  <a:gd name="T4" fmla="*/ 0 w 14"/>
                  <a:gd name="T5" fmla="*/ 9 h 18"/>
                  <a:gd name="T6" fmla="*/ 7 w 14"/>
                  <a:gd name="T7" fmla="*/ 9 h 18"/>
                  <a:gd name="T8" fmla="*/ 7 w 14"/>
                  <a:gd name="T9" fmla="*/ 5 h 18"/>
                  <a:gd name="T10" fmla="*/ 7 w 14"/>
                  <a:gd name="T11" fmla="*/ 5 h 18"/>
                  <a:gd name="T12" fmla="*/ 7 w 14"/>
                  <a:gd name="T13" fmla="*/ 5 h 18"/>
                  <a:gd name="T14" fmla="*/ 6 w 14"/>
                  <a:gd name="T15" fmla="*/ 2 h 18"/>
                  <a:gd name="T16" fmla="*/ 4 w 14"/>
                  <a:gd name="T17" fmla="*/ 0 h 18"/>
                  <a:gd name="T18" fmla="*/ 1 w 14"/>
                  <a:gd name="T19" fmla="*/ 2 h 18"/>
                  <a:gd name="T20" fmla="*/ 0 w 14"/>
                  <a:gd name="T21" fmla="*/ 5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18">
                    <a:moveTo>
                      <a:pt x="0" y="9"/>
                    </a:moveTo>
                    <a:lnTo>
                      <a:pt x="0" y="9"/>
                    </a:lnTo>
                    <a:lnTo>
                      <a:pt x="0" y="18"/>
                    </a:lnTo>
                    <a:lnTo>
                      <a:pt x="14" y="18"/>
                    </a:lnTo>
                    <a:lnTo>
                      <a:pt x="14"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07" name="Freeform 714"/>
              <p:cNvSpPr>
                <a:spLocks/>
              </p:cNvSpPr>
              <p:nvPr/>
            </p:nvSpPr>
            <p:spPr bwMode="auto">
              <a:xfrm>
                <a:off x="2859" y="2289"/>
                <a:ext cx="7" cy="9"/>
              </a:xfrm>
              <a:custGeom>
                <a:avLst/>
                <a:gdLst>
                  <a:gd name="T0" fmla="*/ 0 w 14"/>
                  <a:gd name="T1" fmla="*/ 3 h 18"/>
                  <a:gd name="T2" fmla="*/ 0 w 14"/>
                  <a:gd name="T3" fmla="*/ 5 h 18"/>
                  <a:gd name="T4" fmla="*/ 0 w 14"/>
                  <a:gd name="T5" fmla="*/ 9 h 18"/>
                  <a:gd name="T6" fmla="*/ 7 w 14"/>
                  <a:gd name="T7" fmla="*/ 9 h 18"/>
                  <a:gd name="T8" fmla="*/ 7 w 14"/>
                  <a:gd name="T9" fmla="*/ 5 h 18"/>
                  <a:gd name="T10" fmla="*/ 7 w 14"/>
                  <a:gd name="T11" fmla="*/ 7 h 18"/>
                  <a:gd name="T12" fmla="*/ 7 w 14"/>
                  <a:gd name="T13" fmla="*/ 5 h 18"/>
                  <a:gd name="T14" fmla="*/ 6 w 14"/>
                  <a:gd name="T15" fmla="*/ 2 h 18"/>
                  <a:gd name="T16" fmla="*/ 4 w 14"/>
                  <a:gd name="T17" fmla="*/ 0 h 18"/>
                  <a:gd name="T18" fmla="*/ 1 w 14"/>
                  <a:gd name="T19" fmla="*/ 2 h 18"/>
                  <a:gd name="T20" fmla="*/ 0 w 14"/>
                  <a:gd name="T21" fmla="*/ 5 h 18"/>
                  <a:gd name="T22" fmla="*/ 0 w 14"/>
                  <a:gd name="T23" fmla="*/ 3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 h="18">
                    <a:moveTo>
                      <a:pt x="0" y="5"/>
                    </a:moveTo>
                    <a:lnTo>
                      <a:pt x="0" y="9"/>
                    </a:lnTo>
                    <a:lnTo>
                      <a:pt x="0" y="18"/>
                    </a:lnTo>
                    <a:lnTo>
                      <a:pt x="14" y="18"/>
                    </a:lnTo>
                    <a:lnTo>
                      <a:pt x="14" y="9"/>
                    </a:lnTo>
                    <a:lnTo>
                      <a:pt x="14" y="13"/>
                    </a:lnTo>
                    <a:lnTo>
                      <a:pt x="14" y="9"/>
                    </a:lnTo>
                    <a:lnTo>
                      <a:pt x="12" y="3"/>
                    </a:lnTo>
                    <a:lnTo>
                      <a:pt x="7" y="0"/>
                    </a:lnTo>
                    <a:lnTo>
                      <a:pt x="2" y="3"/>
                    </a:lnTo>
                    <a:lnTo>
                      <a:pt x="0" y="9"/>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08" name="Freeform 715"/>
              <p:cNvSpPr>
                <a:spLocks/>
              </p:cNvSpPr>
              <p:nvPr/>
            </p:nvSpPr>
            <p:spPr bwMode="auto">
              <a:xfrm>
                <a:off x="2859" y="2285"/>
                <a:ext cx="9" cy="11"/>
              </a:xfrm>
              <a:custGeom>
                <a:avLst/>
                <a:gdLst>
                  <a:gd name="T0" fmla="*/ 2 w 17"/>
                  <a:gd name="T1" fmla="*/ 3 h 22"/>
                  <a:gd name="T2" fmla="*/ 2 w 17"/>
                  <a:gd name="T3" fmla="*/ 2 h 22"/>
                  <a:gd name="T4" fmla="*/ 0 w 17"/>
                  <a:gd name="T5" fmla="*/ 7 h 22"/>
                  <a:gd name="T6" fmla="*/ 7 w 17"/>
                  <a:gd name="T7" fmla="*/ 11 h 22"/>
                  <a:gd name="T8" fmla="*/ 9 w 17"/>
                  <a:gd name="T9" fmla="*/ 6 h 22"/>
                  <a:gd name="T10" fmla="*/ 9 w 17"/>
                  <a:gd name="T11" fmla="*/ 5 h 22"/>
                  <a:gd name="T12" fmla="*/ 8 w 17"/>
                  <a:gd name="T13" fmla="*/ 6 h 22"/>
                  <a:gd name="T14" fmla="*/ 8 w 17"/>
                  <a:gd name="T15" fmla="*/ 3 h 22"/>
                  <a:gd name="T16" fmla="*/ 7 w 17"/>
                  <a:gd name="T17" fmla="*/ 0 h 22"/>
                  <a:gd name="T18" fmla="*/ 5 w 17"/>
                  <a:gd name="T19" fmla="*/ 0 h 22"/>
                  <a:gd name="T20" fmla="*/ 3 w 17"/>
                  <a:gd name="T21" fmla="*/ 2 h 22"/>
                  <a:gd name="T22" fmla="*/ 2 w 17"/>
                  <a:gd name="T23" fmla="*/ 3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 h="22">
                    <a:moveTo>
                      <a:pt x="4" y="5"/>
                    </a:moveTo>
                    <a:lnTo>
                      <a:pt x="4" y="3"/>
                    </a:lnTo>
                    <a:lnTo>
                      <a:pt x="0" y="14"/>
                    </a:lnTo>
                    <a:lnTo>
                      <a:pt x="14" y="22"/>
                    </a:lnTo>
                    <a:lnTo>
                      <a:pt x="17" y="11"/>
                    </a:lnTo>
                    <a:lnTo>
                      <a:pt x="17" y="9"/>
                    </a:lnTo>
                    <a:lnTo>
                      <a:pt x="15" y="11"/>
                    </a:lnTo>
                    <a:lnTo>
                      <a:pt x="15" y="5"/>
                    </a:lnTo>
                    <a:lnTo>
                      <a:pt x="14" y="0"/>
                    </a:lnTo>
                    <a:lnTo>
                      <a:pt x="9" y="0"/>
                    </a:lnTo>
                    <a:lnTo>
                      <a:pt x="5" y="3"/>
                    </a:lnTo>
                    <a:lnTo>
                      <a:pt x="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09" name="Freeform 716"/>
              <p:cNvSpPr>
                <a:spLocks/>
              </p:cNvSpPr>
              <p:nvPr/>
            </p:nvSpPr>
            <p:spPr bwMode="auto">
              <a:xfrm>
                <a:off x="2861" y="2279"/>
                <a:ext cx="7" cy="10"/>
              </a:xfrm>
              <a:custGeom>
                <a:avLst/>
                <a:gdLst>
                  <a:gd name="T0" fmla="*/ 1 w 15"/>
                  <a:gd name="T1" fmla="*/ 2 h 20"/>
                  <a:gd name="T2" fmla="*/ 0 w 15"/>
                  <a:gd name="T3" fmla="*/ 4 h 20"/>
                  <a:gd name="T4" fmla="*/ 0 w 15"/>
                  <a:gd name="T5" fmla="*/ 8 h 20"/>
                  <a:gd name="T6" fmla="*/ 6 w 15"/>
                  <a:gd name="T7" fmla="*/ 10 h 20"/>
                  <a:gd name="T8" fmla="*/ 7 w 15"/>
                  <a:gd name="T9" fmla="*/ 6 h 20"/>
                  <a:gd name="T10" fmla="*/ 6 w 15"/>
                  <a:gd name="T11" fmla="*/ 7 h 20"/>
                  <a:gd name="T12" fmla="*/ 7 w 15"/>
                  <a:gd name="T13" fmla="*/ 6 h 20"/>
                  <a:gd name="T14" fmla="*/ 6 w 15"/>
                  <a:gd name="T15" fmla="*/ 2 h 20"/>
                  <a:gd name="T16" fmla="*/ 5 w 15"/>
                  <a:gd name="T17" fmla="*/ 0 h 20"/>
                  <a:gd name="T18" fmla="*/ 2 w 15"/>
                  <a:gd name="T19" fmla="*/ 1 h 20"/>
                  <a:gd name="T20" fmla="*/ 0 w 15"/>
                  <a:gd name="T21" fmla="*/ 4 h 20"/>
                  <a:gd name="T22" fmla="*/ 1 w 15"/>
                  <a:gd name="T23" fmla="*/ 2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0">
                    <a:moveTo>
                      <a:pt x="3" y="4"/>
                    </a:moveTo>
                    <a:lnTo>
                      <a:pt x="1" y="7"/>
                    </a:lnTo>
                    <a:lnTo>
                      <a:pt x="0" y="16"/>
                    </a:lnTo>
                    <a:lnTo>
                      <a:pt x="13" y="20"/>
                    </a:lnTo>
                    <a:lnTo>
                      <a:pt x="15" y="11"/>
                    </a:lnTo>
                    <a:lnTo>
                      <a:pt x="13" y="14"/>
                    </a:lnTo>
                    <a:lnTo>
                      <a:pt x="15" y="11"/>
                    </a:lnTo>
                    <a:lnTo>
                      <a:pt x="13" y="4"/>
                    </a:lnTo>
                    <a:lnTo>
                      <a:pt x="10" y="0"/>
                    </a:lnTo>
                    <a:lnTo>
                      <a:pt x="5" y="2"/>
                    </a:lnTo>
                    <a:lnTo>
                      <a:pt x="1" y="7"/>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10" name="Freeform 717"/>
              <p:cNvSpPr>
                <a:spLocks/>
              </p:cNvSpPr>
              <p:nvPr/>
            </p:nvSpPr>
            <p:spPr bwMode="auto">
              <a:xfrm>
                <a:off x="2863" y="2275"/>
                <a:ext cx="8" cy="12"/>
              </a:xfrm>
              <a:custGeom>
                <a:avLst/>
                <a:gdLst>
                  <a:gd name="T0" fmla="*/ 2 w 17"/>
                  <a:gd name="T1" fmla="*/ 3 h 23"/>
                  <a:gd name="T2" fmla="*/ 2 w 17"/>
                  <a:gd name="T3" fmla="*/ 3 h 23"/>
                  <a:gd name="T4" fmla="*/ 0 w 17"/>
                  <a:gd name="T5" fmla="*/ 7 h 23"/>
                  <a:gd name="T6" fmla="*/ 5 w 17"/>
                  <a:gd name="T7" fmla="*/ 12 h 23"/>
                  <a:gd name="T8" fmla="*/ 7 w 17"/>
                  <a:gd name="T9" fmla="*/ 8 h 23"/>
                  <a:gd name="T10" fmla="*/ 7 w 17"/>
                  <a:gd name="T11" fmla="*/ 8 h 23"/>
                  <a:gd name="T12" fmla="*/ 7 w 17"/>
                  <a:gd name="T13" fmla="*/ 9 h 23"/>
                  <a:gd name="T14" fmla="*/ 8 w 17"/>
                  <a:gd name="T15" fmla="*/ 6 h 23"/>
                  <a:gd name="T16" fmla="*/ 7 w 17"/>
                  <a:gd name="T17" fmla="*/ 2 h 23"/>
                  <a:gd name="T18" fmla="*/ 5 w 17"/>
                  <a:gd name="T19" fmla="*/ 0 h 23"/>
                  <a:gd name="T20" fmla="*/ 2 w 17"/>
                  <a:gd name="T21" fmla="*/ 2 h 23"/>
                  <a:gd name="T22" fmla="*/ 2 w 17"/>
                  <a:gd name="T23" fmla="*/ 3 h 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 h="23">
                    <a:moveTo>
                      <a:pt x="5" y="5"/>
                    </a:moveTo>
                    <a:lnTo>
                      <a:pt x="5" y="5"/>
                    </a:lnTo>
                    <a:lnTo>
                      <a:pt x="0" y="13"/>
                    </a:lnTo>
                    <a:lnTo>
                      <a:pt x="10" y="23"/>
                    </a:lnTo>
                    <a:lnTo>
                      <a:pt x="15" y="16"/>
                    </a:lnTo>
                    <a:lnTo>
                      <a:pt x="15" y="18"/>
                    </a:lnTo>
                    <a:lnTo>
                      <a:pt x="17" y="11"/>
                    </a:lnTo>
                    <a:lnTo>
                      <a:pt x="15" y="4"/>
                    </a:lnTo>
                    <a:lnTo>
                      <a:pt x="10" y="0"/>
                    </a:lnTo>
                    <a:lnTo>
                      <a:pt x="5" y="4"/>
                    </a:lnTo>
                    <a:lnTo>
                      <a:pt x="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11" name="Freeform 718"/>
              <p:cNvSpPr>
                <a:spLocks/>
              </p:cNvSpPr>
              <p:nvPr/>
            </p:nvSpPr>
            <p:spPr bwMode="auto">
              <a:xfrm>
                <a:off x="2865" y="2271"/>
                <a:ext cx="8" cy="12"/>
              </a:xfrm>
              <a:custGeom>
                <a:avLst/>
                <a:gdLst>
                  <a:gd name="T0" fmla="*/ 4 w 15"/>
                  <a:gd name="T1" fmla="*/ 1 h 23"/>
                  <a:gd name="T2" fmla="*/ 3 w 15"/>
                  <a:gd name="T3" fmla="*/ 2 h 23"/>
                  <a:gd name="T4" fmla="*/ 0 w 15"/>
                  <a:gd name="T5" fmla="*/ 6 h 23"/>
                  <a:gd name="T6" fmla="*/ 5 w 15"/>
                  <a:gd name="T7" fmla="*/ 12 h 23"/>
                  <a:gd name="T8" fmla="*/ 8 w 15"/>
                  <a:gd name="T9" fmla="*/ 7 h 23"/>
                  <a:gd name="T10" fmla="*/ 7 w 15"/>
                  <a:gd name="T11" fmla="*/ 8 h 23"/>
                  <a:gd name="T12" fmla="*/ 8 w 15"/>
                  <a:gd name="T13" fmla="*/ 7 h 23"/>
                  <a:gd name="T14" fmla="*/ 8 w 15"/>
                  <a:gd name="T15" fmla="*/ 4 h 23"/>
                  <a:gd name="T16" fmla="*/ 7 w 15"/>
                  <a:gd name="T17" fmla="*/ 1 h 23"/>
                  <a:gd name="T18" fmla="*/ 4 w 15"/>
                  <a:gd name="T19" fmla="*/ 0 h 23"/>
                  <a:gd name="T20" fmla="*/ 3 w 15"/>
                  <a:gd name="T21" fmla="*/ 2 h 23"/>
                  <a:gd name="T22" fmla="*/ 4 w 15"/>
                  <a:gd name="T23" fmla="*/ 1 h 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3">
                    <a:moveTo>
                      <a:pt x="7" y="2"/>
                    </a:moveTo>
                    <a:lnTo>
                      <a:pt x="5" y="3"/>
                    </a:lnTo>
                    <a:lnTo>
                      <a:pt x="0" y="12"/>
                    </a:lnTo>
                    <a:lnTo>
                      <a:pt x="10" y="23"/>
                    </a:lnTo>
                    <a:lnTo>
                      <a:pt x="15" y="14"/>
                    </a:lnTo>
                    <a:lnTo>
                      <a:pt x="13" y="16"/>
                    </a:lnTo>
                    <a:lnTo>
                      <a:pt x="15" y="14"/>
                    </a:lnTo>
                    <a:lnTo>
                      <a:pt x="15" y="7"/>
                    </a:lnTo>
                    <a:lnTo>
                      <a:pt x="13" y="2"/>
                    </a:lnTo>
                    <a:lnTo>
                      <a:pt x="8" y="0"/>
                    </a:lnTo>
                    <a:lnTo>
                      <a:pt x="5" y="3"/>
                    </a:lnTo>
                    <a:lnTo>
                      <a:pt x="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12" name="Freeform 719"/>
              <p:cNvSpPr>
                <a:spLocks/>
              </p:cNvSpPr>
              <p:nvPr/>
            </p:nvSpPr>
            <p:spPr bwMode="auto">
              <a:xfrm>
                <a:off x="2868" y="2268"/>
                <a:ext cx="9" cy="11"/>
              </a:xfrm>
              <a:custGeom>
                <a:avLst/>
                <a:gdLst>
                  <a:gd name="T0" fmla="*/ 3 w 16"/>
                  <a:gd name="T1" fmla="*/ 1 h 24"/>
                  <a:gd name="T2" fmla="*/ 3 w 16"/>
                  <a:gd name="T3" fmla="*/ 1 h 24"/>
                  <a:gd name="T4" fmla="*/ 0 w 16"/>
                  <a:gd name="T5" fmla="*/ 5 h 24"/>
                  <a:gd name="T6" fmla="*/ 3 w 16"/>
                  <a:gd name="T7" fmla="*/ 11 h 24"/>
                  <a:gd name="T8" fmla="*/ 7 w 16"/>
                  <a:gd name="T9" fmla="*/ 8 h 24"/>
                  <a:gd name="T10" fmla="*/ 7 w 16"/>
                  <a:gd name="T11" fmla="*/ 8 h 24"/>
                  <a:gd name="T12" fmla="*/ 7 w 16"/>
                  <a:gd name="T13" fmla="*/ 8 h 24"/>
                  <a:gd name="T14" fmla="*/ 9 w 16"/>
                  <a:gd name="T15" fmla="*/ 5 h 24"/>
                  <a:gd name="T16" fmla="*/ 8 w 16"/>
                  <a:gd name="T17" fmla="*/ 2 h 24"/>
                  <a:gd name="T18" fmla="*/ 6 w 16"/>
                  <a:gd name="T19" fmla="*/ 0 h 24"/>
                  <a:gd name="T20" fmla="*/ 3 w 16"/>
                  <a:gd name="T21" fmla="*/ 1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6" h="24">
                    <a:moveTo>
                      <a:pt x="6" y="2"/>
                    </a:moveTo>
                    <a:lnTo>
                      <a:pt x="6" y="2"/>
                    </a:lnTo>
                    <a:lnTo>
                      <a:pt x="0" y="10"/>
                    </a:lnTo>
                    <a:lnTo>
                      <a:pt x="6" y="24"/>
                    </a:lnTo>
                    <a:lnTo>
                      <a:pt x="13" y="17"/>
                    </a:lnTo>
                    <a:lnTo>
                      <a:pt x="16" y="10"/>
                    </a:lnTo>
                    <a:lnTo>
                      <a:pt x="15" y="4"/>
                    </a:lnTo>
                    <a:lnTo>
                      <a:pt x="11" y="0"/>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13" name="Freeform 720"/>
              <p:cNvSpPr>
                <a:spLocks/>
              </p:cNvSpPr>
              <p:nvPr/>
            </p:nvSpPr>
            <p:spPr bwMode="auto">
              <a:xfrm>
                <a:off x="2872" y="2265"/>
                <a:ext cx="8" cy="11"/>
              </a:xfrm>
              <a:custGeom>
                <a:avLst/>
                <a:gdLst>
                  <a:gd name="T0" fmla="*/ 3 w 17"/>
                  <a:gd name="T1" fmla="*/ 0 h 22"/>
                  <a:gd name="T2" fmla="*/ 3 w 17"/>
                  <a:gd name="T3" fmla="*/ 1 h 22"/>
                  <a:gd name="T4" fmla="*/ 0 w 17"/>
                  <a:gd name="T5" fmla="*/ 4 h 22"/>
                  <a:gd name="T6" fmla="*/ 3 w 17"/>
                  <a:gd name="T7" fmla="*/ 11 h 22"/>
                  <a:gd name="T8" fmla="*/ 7 w 17"/>
                  <a:gd name="T9" fmla="*/ 8 h 22"/>
                  <a:gd name="T10" fmla="*/ 7 w 17"/>
                  <a:gd name="T11" fmla="*/ 9 h 22"/>
                  <a:gd name="T12" fmla="*/ 7 w 17"/>
                  <a:gd name="T13" fmla="*/ 8 h 22"/>
                  <a:gd name="T14" fmla="*/ 8 w 17"/>
                  <a:gd name="T15" fmla="*/ 5 h 22"/>
                  <a:gd name="T16" fmla="*/ 7 w 17"/>
                  <a:gd name="T17" fmla="*/ 2 h 22"/>
                  <a:gd name="T18" fmla="*/ 6 w 17"/>
                  <a:gd name="T19" fmla="*/ 0 h 22"/>
                  <a:gd name="T20" fmla="*/ 3 w 17"/>
                  <a:gd name="T21" fmla="*/ 1 h 22"/>
                  <a:gd name="T22" fmla="*/ 3 w 17"/>
                  <a:gd name="T23" fmla="*/ 0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 h="22">
                    <a:moveTo>
                      <a:pt x="7" y="0"/>
                    </a:moveTo>
                    <a:lnTo>
                      <a:pt x="7" y="2"/>
                    </a:lnTo>
                    <a:lnTo>
                      <a:pt x="0" y="7"/>
                    </a:lnTo>
                    <a:lnTo>
                      <a:pt x="7" y="22"/>
                    </a:lnTo>
                    <a:lnTo>
                      <a:pt x="14" y="16"/>
                    </a:lnTo>
                    <a:lnTo>
                      <a:pt x="14" y="18"/>
                    </a:lnTo>
                    <a:lnTo>
                      <a:pt x="14" y="16"/>
                    </a:lnTo>
                    <a:lnTo>
                      <a:pt x="17" y="9"/>
                    </a:lnTo>
                    <a:lnTo>
                      <a:pt x="15" y="4"/>
                    </a:lnTo>
                    <a:lnTo>
                      <a:pt x="12" y="0"/>
                    </a:lnTo>
                    <a:lnTo>
                      <a:pt x="7" y="2"/>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14" name="Freeform 721"/>
              <p:cNvSpPr>
                <a:spLocks/>
              </p:cNvSpPr>
              <p:nvPr/>
            </p:nvSpPr>
            <p:spPr bwMode="auto">
              <a:xfrm>
                <a:off x="2875" y="2262"/>
                <a:ext cx="8" cy="12"/>
              </a:xfrm>
              <a:custGeom>
                <a:avLst/>
                <a:gdLst>
                  <a:gd name="T0" fmla="*/ 6 w 15"/>
                  <a:gd name="T1" fmla="*/ 5 h 23"/>
                  <a:gd name="T2" fmla="*/ 4 w 15"/>
                  <a:gd name="T3" fmla="*/ 0 h 23"/>
                  <a:gd name="T4" fmla="*/ 0 w 15"/>
                  <a:gd name="T5" fmla="*/ 3 h 23"/>
                  <a:gd name="T6" fmla="*/ 4 w 15"/>
                  <a:gd name="T7" fmla="*/ 12 h 23"/>
                  <a:gd name="T8" fmla="*/ 8 w 15"/>
                  <a:gd name="T9" fmla="*/ 9 h 23"/>
                  <a:gd name="T10" fmla="*/ 6 w 15"/>
                  <a:gd name="T11" fmla="*/ 5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3">
                    <a:moveTo>
                      <a:pt x="12" y="9"/>
                    </a:moveTo>
                    <a:lnTo>
                      <a:pt x="8" y="0"/>
                    </a:lnTo>
                    <a:lnTo>
                      <a:pt x="0" y="5"/>
                    </a:lnTo>
                    <a:lnTo>
                      <a:pt x="7" y="23"/>
                    </a:lnTo>
                    <a:lnTo>
                      <a:pt x="15" y="18"/>
                    </a:lnTo>
                    <a:lnTo>
                      <a:pt x="12"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15" name="Freeform 722"/>
              <p:cNvSpPr>
                <a:spLocks/>
              </p:cNvSpPr>
              <p:nvPr/>
            </p:nvSpPr>
            <p:spPr bwMode="auto">
              <a:xfrm>
                <a:off x="2879" y="2263"/>
                <a:ext cx="5" cy="7"/>
              </a:xfrm>
              <a:custGeom>
                <a:avLst/>
                <a:gdLst>
                  <a:gd name="T0" fmla="*/ 4 w 10"/>
                  <a:gd name="T1" fmla="*/ 7 h 15"/>
                  <a:gd name="T2" fmla="*/ 5 w 10"/>
                  <a:gd name="T3" fmla="*/ 5 h 15"/>
                  <a:gd name="T4" fmla="*/ 5 w 10"/>
                  <a:gd name="T5" fmla="*/ 2 h 15"/>
                  <a:gd name="T6" fmla="*/ 3 w 10"/>
                  <a:gd name="T7" fmla="*/ 0 h 15"/>
                  <a:gd name="T8" fmla="*/ 0 w 10"/>
                  <a:gd name="T9" fmla="*/ 0 h 15"/>
                  <a:gd name="T10" fmla="*/ 4 w 10"/>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5">
                    <a:moveTo>
                      <a:pt x="7" y="15"/>
                    </a:moveTo>
                    <a:lnTo>
                      <a:pt x="10" y="11"/>
                    </a:lnTo>
                    <a:lnTo>
                      <a:pt x="9" y="4"/>
                    </a:lnTo>
                    <a:lnTo>
                      <a:pt x="5" y="0"/>
                    </a:lnTo>
                    <a:lnTo>
                      <a:pt x="0" y="0"/>
                    </a:lnTo>
                    <a:lnTo>
                      <a:pt x="7"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16" name="Freeform 723"/>
              <p:cNvSpPr>
                <a:spLocks/>
              </p:cNvSpPr>
              <p:nvPr/>
            </p:nvSpPr>
            <p:spPr bwMode="auto">
              <a:xfrm>
                <a:off x="2963" y="2296"/>
                <a:ext cx="4" cy="9"/>
              </a:xfrm>
              <a:custGeom>
                <a:avLst/>
                <a:gdLst>
                  <a:gd name="T0" fmla="*/ 4 w 8"/>
                  <a:gd name="T1" fmla="*/ 0 h 18"/>
                  <a:gd name="T2" fmla="*/ 2 w 8"/>
                  <a:gd name="T3" fmla="*/ 0 h 18"/>
                  <a:gd name="T4" fmla="*/ 0 w 8"/>
                  <a:gd name="T5" fmla="*/ 3 h 18"/>
                  <a:gd name="T6" fmla="*/ 1 w 8"/>
                  <a:gd name="T7" fmla="*/ 6 h 18"/>
                  <a:gd name="T8" fmla="*/ 3 w 8"/>
                  <a:gd name="T9" fmla="*/ 9 h 18"/>
                  <a:gd name="T10" fmla="*/ 4 w 8"/>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8">
                    <a:moveTo>
                      <a:pt x="8" y="0"/>
                    </a:moveTo>
                    <a:lnTo>
                      <a:pt x="3" y="0"/>
                    </a:lnTo>
                    <a:lnTo>
                      <a:pt x="0" y="5"/>
                    </a:lnTo>
                    <a:lnTo>
                      <a:pt x="1" y="12"/>
                    </a:lnTo>
                    <a:lnTo>
                      <a:pt x="5" y="18"/>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17" name="Freeform 724"/>
              <p:cNvSpPr>
                <a:spLocks/>
              </p:cNvSpPr>
              <p:nvPr/>
            </p:nvSpPr>
            <p:spPr bwMode="auto">
              <a:xfrm>
                <a:off x="2965" y="2296"/>
                <a:ext cx="18" cy="16"/>
              </a:xfrm>
              <a:custGeom>
                <a:avLst/>
                <a:gdLst>
                  <a:gd name="T0" fmla="*/ 16 w 35"/>
                  <a:gd name="T1" fmla="*/ 7 h 32"/>
                  <a:gd name="T2" fmla="*/ 15 w 35"/>
                  <a:gd name="T3" fmla="*/ 7 h 32"/>
                  <a:gd name="T4" fmla="*/ 2 w 35"/>
                  <a:gd name="T5" fmla="*/ 0 h 32"/>
                  <a:gd name="T6" fmla="*/ 0 w 35"/>
                  <a:gd name="T7" fmla="*/ 9 h 32"/>
                  <a:gd name="T8" fmla="*/ 13 w 35"/>
                  <a:gd name="T9" fmla="*/ 16 h 32"/>
                  <a:gd name="T10" fmla="*/ 13 w 35"/>
                  <a:gd name="T11" fmla="*/ 16 h 32"/>
                  <a:gd name="T12" fmla="*/ 13 w 35"/>
                  <a:gd name="T13" fmla="*/ 16 h 32"/>
                  <a:gd name="T14" fmla="*/ 16 w 35"/>
                  <a:gd name="T15" fmla="*/ 16 h 32"/>
                  <a:gd name="T16" fmla="*/ 18 w 35"/>
                  <a:gd name="T17" fmla="*/ 13 h 32"/>
                  <a:gd name="T18" fmla="*/ 18 w 35"/>
                  <a:gd name="T19" fmla="*/ 10 h 32"/>
                  <a:gd name="T20" fmla="*/ 15 w 35"/>
                  <a:gd name="T21" fmla="*/ 7 h 32"/>
                  <a:gd name="T22" fmla="*/ 16 w 35"/>
                  <a:gd name="T23" fmla="*/ 7 h 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5" h="32">
                    <a:moveTo>
                      <a:pt x="31" y="14"/>
                    </a:moveTo>
                    <a:lnTo>
                      <a:pt x="30" y="14"/>
                    </a:lnTo>
                    <a:lnTo>
                      <a:pt x="3" y="0"/>
                    </a:lnTo>
                    <a:lnTo>
                      <a:pt x="0" y="18"/>
                    </a:lnTo>
                    <a:lnTo>
                      <a:pt x="26" y="32"/>
                    </a:lnTo>
                    <a:lnTo>
                      <a:pt x="25" y="32"/>
                    </a:lnTo>
                    <a:lnTo>
                      <a:pt x="26" y="32"/>
                    </a:lnTo>
                    <a:lnTo>
                      <a:pt x="31" y="32"/>
                    </a:lnTo>
                    <a:lnTo>
                      <a:pt x="35" y="25"/>
                    </a:lnTo>
                    <a:lnTo>
                      <a:pt x="35" y="19"/>
                    </a:lnTo>
                    <a:lnTo>
                      <a:pt x="30" y="14"/>
                    </a:lnTo>
                    <a:lnTo>
                      <a:pt x="31"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18" name="Freeform 725"/>
              <p:cNvSpPr>
                <a:spLocks/>
              </p:cNvSpPr>
              <p:nvPr/>
            </p:nvSpPr>
            <p:spPr bwMode="auto">
              <a:xfrm>
                <a:off x="2978" y="2303"/>
                <a:ext cx="15" cy="15"/>
              </a:xfrm>
              <a:custGeom>
                <a:avLst/>
                <a:gdLst>
                  <a:gd name="T0" fmla="*/ 13 w 30"/>
                  <a:gd name="T1" fmla="*/ 6 h 31"/>
                  <a:gd name="T2" fmla="*/ 13 w 30"/>
                  <a:gd name="T3" fmla="*/ 6 h 31"/>
                  <a:gd name="T4" fmla="*/ 3 w 30"/>
                  <a:gd name="T5" fmla="*/ 0 h 31"/>
                  <a:gd name="T6" fmla="*/ 0 w 30"/>
                  <a:gd name="T7" fmla="*/ 9 h 31"/>
                  <a:gd name="T8" fmla="*/ 10 w 30"/>
                  <a:gd name="T9" fmla="*/ 15 h 31"/>
                  <a:gd name="T10" fmla="*/ 11 w 30"/>
                  <a:gd name="T11" fmla="*/ 15 h 31"/>
                  <a:gd name="T12" fmla="*/ 10 w 30"/>
                  <a:gd name="T13" fmla="*/ 15 h 31"/>
                  <a:gd name="T14" fmla="*/ 13 w 30"/>
                  <a:gd name="T15" fmla="*/ 15 h 31"/>
                  <a:gd name="T16" fmla="*/ 15 w 30"/>
                  <a:gd name="T17" fmla="*/ 12 h 31"/>
                  <a:gd name="T18" fmla="*/ 15 w 30"/>
                  <a:gd name="T19" fmla="*/ 9 h 31"/>
                  <a:gd name="T20" fmla="*/ 13 w 30"/>
                  <a:gd name="T21" fmla="*/ 6 h 31"/>
                  <a:gd name="T22" fmla="*/ 13 w 30"/>
                  <a:gd name="T23" fmla="*/ 6 h 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0" h="31">
                    <a:moveTo>
                      <a:pt x="25" y="13"/>
                    </a:moveTo>
                    <a:lnTo>
                      <a:pt x="26" y="13"/>
                    </a:lnTo>
                    <a:lnTo>
                      <a:pt x="6" y="0"/>
                    </a:lnTo>
                    <a:lnTo>
                      <a:pt x="0" y="18"/>
                    </a:lnTo>
                    <a:lnTo>
                      <a:pt x="20" y="31"/>
                    </a:lnTo>
                    <a:lnTo>
                      <a:pt x="21" y="31"/>
                    </a:lnTo>
                    <a:lnTo>
                      <a:pt x="20" y="31"/>
                    </a:lnTo>
                    <a:lnTo>
                      <a:pt x="25" y="31"/>
                    </a:lnTo>
                    <a:lnTo>
                      <a:pt x="30" y="24"/>
                    </a:lnTo>
                    <a:lnTo>
                      <a:pt x="30" y="18"/>
                    </a:lnTo>
                    <a:lnTo>
                      <a:pt x="26" y="13"/>
                    </a:lnTo>
                    <a:lnTo>
                      <a:pt x="25"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19" name="Freeform 726"/>
              <p:cNvSpPr>
                <a:spLocks/>
              </p:cNvSpPr>
              <p:nvPr/>
            </p:nvSpPr>
            <p:spPr bwMode="auto">
              <a:xfrm>
                <a:off x="2989" y="2309"/>
                <a:ext cx="14" cy="15"/>
              </a:xfrm>
              <a:custGeom>
                <a:avLst/>
                <a:gdLst>
                  <a:gd name="T0" fmla="*/ 12 w 29"/>
                  <a:gd name="T1" fmla="*/ 6 h 29"/>
                  <a:gd name="T2" fmla="*/ 12 w 29"/>
                  <a:gd name="T3" fmla="*/ 6 h 29"/>
                  <a:gd name="T4" fmla="*/ 2 w 29"/>
                  <a:gd name="T5" fmla="*/ 0 h 29"/>
                  <a:gd name="T6" fmla="*/ 0 w 29"/>
                  <a:gd name="T7" fmla="*/ 9 h 29"/>
                  <a:gd name="T8" fmla="*/ 10 w 29"/>
                  <a:gd name="T9" fmla="*/ 15 h 29"/>
                  <a:gd name="T10" fmla="*/ 9 w 29"/>
                  <a:gd name="T11" fmla="*/ 14 h 29"/>
                  <a:gd name="T12" fmla="*/ 10 w 29"/>
                  <a:gd name="T13" fmla="*/ 15 h 29"/>
                  <a:gd name="T14" fmla="*/ 12 w 29"/>
                  <a:gd name="T15" fmla="*/ 15 h 29"/>
                  <a:gd name="T16" fmla="*/ 14 w 29"/>
                  <a:gd name="T17" fmla="*/ 11 h 29"/>
                  <a:gd name="T18" fmla="*/ 14 w 29"/>
                  <a:gd name="T19" fmla="*/ 8 h 29"/>
                  <a:gd name="T20" fmla="*/ 12 w 29"/>
                  <a:gd name="T21" fmla="*/ 6 h 29"/>
                  <a:gd name="T22" fmla="*/ 12 w 29"/>
                  <a:gd name="T23" fmla="*/ 6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25" y="12"/>
                    </a:moveTo>
                    <a:lnTo>
                      <a:pt x="24" y="11"/>
                    </a:lnTo>
                    <a:lnTo>
                      <a:pt x="4" y="0"/>
                    </a:lnTo>
                    <a:lnTo>
                      <a:pt x="0" y="18"/>
                    </a:lnTo>
                    <a:lnTo>
                      <a:pt x="20" y="29"/>
                    </a:lnTo>
                    <a:lnTo>
                      <a:pt x="19" y="27"/>
                    </a:lnTo>
                    <a:lnTo>
                      <a:pt x="20" y="29"/>
                    </a:lnTo>
                    <a:lnTo>
                      <a:pt x="25" y="29"/>
                    </a:lnTo>
                    <a:lnTo>
                      <a:pt x="29" y="21"/>
                    </a:lnTo>
                    <a:lnTo>
                      <a:pt x="29" y="16"/>
                    </a:lnTo>
                    <a:lnTo>
                      <a:pt x="24" y="11"/>
                    </a:lnTo>
                    <a:lnTo>
                      <a:pt x="25"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20" name="Freeform 727"/>
              <p:cNvSpPr>
                <a:spLocks/>
              </p:cNvSpPr>
              <p:nvPr/>
            </p:nvSpPr>
            <p:spPr bwMode="auto">
              <a:xfrm>
                <a:off x="2998" y="2316"/>
                <a:ext cx="14" cy="14"/>
              </a:xfrm>
              <a:custGeom>
                <a:avLst/>
                <a:gdLst>
                  <a:gd name="T0" fmla="*/ 12 w 28"/>
                  <a:gd name="T1" fmla="*/ 5 h 29"/>
                  <a:gd name="T2" fmla="*/ 13 w 28"/>
                  <a:gd name="T3" fmla="*/ 6 h 29"/>
                  <a:gd name="T4" fmla="*/ 3 w 28"/>
                  <a:gd name="T5" fmla="*/ 0 h 29"/>
                  <a:gd name="T6" fmla="*/ 0 w 28"/>
                  <a:gd name="T7" fmla="*/ 7 h 29"/>
                  <a:gd name="T8" fmla="*/ 9 w 28"/>
                  <a:gd name="T9" fmla="*/ 13 h 29"/>
                  <a:gd name="T10" fmla="*/ 10 w 28"/>
                  <a:gd name="T11" fmla="*/ 14 h 29"/>
                  <a:gd name="T12" fmla="*/ 9 w 28"/>
                  <a:gd name="T13" fmla="*/ 13 h 29"/>
                  <a:gd name="T14" fmla="*/ 12 w 28"/>
                  <a:gd name="T15" fmla="*/ 13 h 29"/>
                  <a:gd name="T16" fmla="*/ 13 w 28"/>
                  <a:gd name="T17" fmla="*/ 11 h 29"/>
                  <a:gd name="T18" fmla="*/ 14 w 28"/>
                  <a:gd name="T19" fmla="*/ 8 h 29"/>
                  <a:gd name="T20" fmla="*/ 13 w 28"/>
                  <a:gd name="T21" fmla="*/ 6 h 29"/>
                  <a:gd name="T22" fmla="*/ 12 w 28"/>
                  <a:gd name="T23" fmla="*/ 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23" y="11"/>
                    </a:moveTo>
                    <a:lnTo>
                      <a:pt x="25" y="13"/>
                    </a:lnTo>
                    <a:lnTo>
                      <a:pt x="6" y="0"/>
                    </a:lnTo>
                    <a:lnTo>
                      <a:pt x="0" y="15"/>
                    </a:lnTo>
                    <a:lnTo>
                      <a:pt x="18" y="27"/>
                    </a:lnTo>
                    <a:lnTo>
                      <a:pt x="20" y="29"/>
                    </a:lnTo>
                    <a:lnTo>
                      <a:pt x="18" y="27"/>
                    </a:lnTo>
                    <a:lnTo>
                      <a:pt x="23" y="27"/>
                    </a:lnTo>
                    <a:lnTo>
                      <a:pt x="26" y="22"/>
                    </a:lnTo>
                    <a:lnTo>
                      <a:pt x="28" y="17"/>
                    </a:lnTo>
                    <a:lnTo>
                      <a:pt x="25" y="13"/>
                    </a:lnTo>
                    <a:lnTo>
                      <a:pt x="2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21" name="Freeform 728"/>
              <p:cNvSpPr>
                <a:spLocks/>
              </p:cNvSpPr>
              <p:nvPr/>
            </p:nvSpPr>
            <p:spPr bwMode="auto">
              <a:xfrm>
                <a:off x="3008" y="2321"/>
                <a:ext cx="14" cy="15"/>
              </a:xfrm>
              <a:custGeom>
                <a:avLst/>
                <a:gdLst>
                  <a:gd name="T0" fmla="*/ 12 w 28"/>
                  <a:gd name="T1" fmla="*/ 6 h 29"/>
                  <a:gd name="T2" fmla="*/ 12 w 28"/>
                  <a:gd name="T3" fmla="*/ 6 h 29"/>
                  <a:gd name="T4" fmla="*/ 2 w 28"/>
                  <a:gd name="T5" fmla="*/ 0 h 29"/>
                  <a:gd name="T6" fmla="*/ 0 w 28"/>
                  <a:gd name="T7" fmla="*/ 9 h 29"/>
                  <a:gd name="T8" fmla="*/ 10 w 28"/>
                  <a:gd name="T9" fmla="*/ 15 h 29"/>
                  <a:gd name="T10" fmla="*/ 10 w 28"/>
                  <a:gd name="T11" fmla="*/ 15 h 29"/>
                  <a:gd name="T12" fmla="*/ 10 w 28"/>
                  <a:gd name="T13" fmla="*/ 15 h 29"/>
                  <a:gd name="T14" fmla="*/ 13 w 28"/>
                  <a:gd name="T15" fmla="*/ 15 h 29"/>
                  <a:gd name="T16" fmla="*/ 14 w 28"/>
                  <a:gd name="T17" fmla="*/ 11 h 29"/>
                  <a:gd name="T18" fmla="*/ 14 w 28"/>
                  <a:gd name="T19" fmla="*/ 8 h 29"/>
                  <a:gd name="T20" fmla="*/ 12 w 28"/>
                  <a:gd name="T21" fmla="*/ 6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23" y="11"/>
                    </a:moveTo>
                    <a:lnTo>
                      <a:pt x="23" y="11"/>
                    </a:lnTo>
                    <a:lnTo>
                      <a:pt x="3" y="0"/>
                    </a:lnTo>
                    <a:lnTo>
                      <a:pt x="0" y="18"/>
                    </a:lnTo>
                    <a:lnTo>
                      <a:pt x="20" y="29"/>
                    </a:lnTo>
                    <a:lnTo>
                      <a:pt x="25" y="29"/>
                    </a:lnTo>
                    <a:lnTo>
                      <a:pt x="28" y="22"/>
                    </a:lnTo>
                    <a:lnTo>
                      <a:pt x="28" y="16"/>
                    </a:lnTo>
                    <a:lnTo>
                      <a:pt x="2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22" name="Freeform 729"/>
              <p:cNvSpPr>
                <a:spLocks/>
              </p:cNvSpPr>
              <p:nvPr/>
            </p:nvSpPr>
            <p:spPr bwMode="auto">
              <a:xfrm>
                <a:off x="3018" y="2327"/>
                <a:ext cx="14" cy="14"/>
              </a:xfrm>
              <a:custGeom>
                <a:avLst/>
                <a:gdLst>
                  <a:gd name="T0" fmla="*/ 13 w 28"/>
                  <a:gd name="T1" fmla="*/ 6 h 29"/>
                  <a:gd name="T2" fmla="*/ 12 w 28"/>
                  <a:gd name="T3" fmla="*/ 5 h 29"/>
                  <a:gd name="T4" fmla="*/ 2 w 28"/>
                  <a:gd name="T5" fmla="*/ 0 h 29"/>
                  <a:gd name="T6" fmla="*/ 0 w 28"/>
                  <a:gd name="T7" fmla="*/ 9 h 29"/>
                  <a:gd name="T8" fmla="*/ 10 w 28"/>
                  <a:gd name="T9" fmla="*/ 14 h 29"/>
                  <a:gd name="T10" fmla="*/ 9 w 28"/>
                  <a:gd name="T11" fmla="*/ 13 h 29"/>
                  <a:gd name="T12" fmla="*/ 10 w 28"/>
                  <a:gd name="T13" fmla="*/ 14 h 29"/>
                  <a:gd name="T14" fmla="*/ 13 w 28"/>
                  <a:gd name="T15" fmla="*/ 14 h 29"/>
                  <a:gd name="T16" fmla="*/ 14 w 28"/>
                  <a:gd name="T17" fmla="*/ 11 h 29"/>
                  <a:gd name="T18" fmla="*/ 14 w 28"/>
                  <a:gd name="T19" fmla="*/ 8 h 29"/>
                  <a:gd name="T20" fmla="*/ 12 w 28"/>
                  <a:gd name="T21" fmla="*/ 5 h 29"/>
                  <a:gd name="T22" fmla="*/ 13 w 28"/>
                  <a:gd name="T23" fmla="*/ 6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25" y="13"/>
                    </a:moveTo>
                    <a:lnTo>
                      <a:pt x="23" y="11"/>
                    </a:lnTo>
                    <a:lnTo>
                      <a:pt x="3" y="0"/>
                    </a:lnTo>
                    <a:lnTo>
                      <a:pt x="0" y="18"/>
                    </a:lnTo>
                    <a:lnTo>
                      <a:pt x="20" y="29"/>
                    </a:lnTo>
                    <a:lnTo>
                      <a:pt x="18" y="27"/>
                    </a:lnTo>
                    <a:lnTo>
                      <a:pt x="20" y="29"/>
                    </a:lnTo>
                    <a:lnTo>
                      <a:pt x="25" y="29"/>
                    </a:lnTo>
                    <a:lnTo>
                      <a:pt x="28" y="22"/>
                    </a:lnTo>
                    <a:lnTo>
                      <a:pt x="28" y="16"/>
                    </a:lnTo>
                    <a:lnTo>
                      <a:pt x="23" y="11"/>
                    </a:lnTo>
                    <a:lnTo>
                      <a:pt x="25"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23" name="Freeform 730"/>
              <p:cNvSpPr>
                <a:spLocks/>
              </p:cNvSpPr>
              <p:nvPr/>
            </p:nvSpPr>
            <p:spPr bwMode="auto">
              <a:xfrm>
                <a:off x="3027" y="2333"/>
                <a:ext cx="14" cy="14"/>
              </a:xfrm>
              <a:custGeom>
                <a:avLst/>
                <a:gdLst>
                  <a:gd name="T0" fmla="*/ 12 w 29"/>
                  <a:gd name="T1" fmla="*/ 5 h 29"/>
                  <a:gd name="T2" fmla="*/ 12 w 29"/>
                  <a:gd name="T3" fmla="*/ 6 h 29"/>
                  <a:gd name="T4" fmla="*/ 3 w 29"/>
                  <a:gd name="T5" fmla="*/ 0 h 29"/>
                  <a:gd name="T6" fmla="*/ 0 w 29"/>
                  <a:gd name="T7" fmla="*/ 7 h 29"/>
                  <a:gd name="T8" fmla="*/ 9 w 29"/>
                  <a:gd name="T9" fmla="*/ 13 h 29"/>
                  <a:gd name="T10" fmla="*/ 10 w 29"/>
                  <a:gd name="T11" fmla="*/ 14 h 29"/>
                  <a:gd name="T12" fmla="*/ 9 w 29"/>
                  <a:gd name="T13" fmla="*/ 13 h 29"/>
                  <a:gd name="T14" fmla="*/ 12 w 29"/>
                  <a:gd name="T15" fmla="*/ 13 h 29"/>
                  <a:gd name="T16" fmla="*/ 13 w 29"/>
                  <a:gd name="T17" fmla="*/ 10 h 29"/>
                  <a:gd name="T18" fmla="*/ 14 w 29"/>
                  <a:gd name="T19" fmla="*/ 8 h 29"/>
                  <a:gd name="T20" fmla="*/ 12 w 29"/>
                  <a:gd name="T21" fmla="*/ 6 h 29"/>
                  <a:gd name="T22" fmla="*/ 12 w 29"/>
                  <a:gd name="T23" fmla="*/ 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24" y="11"/>
                    </a:moveTo>
                    <a:lnTo>
                      <a:pt x="25" y="12"/>
                    </a:lnTo>
                    <a:lnTo>
                      <a:pt x="7" y="0"/>
                    </a:lnTo>
                    <a:lnTo>
                      <a:pt x="0" y="14"/>
                    </a:lnTo>
                    <a:lnTo>
                      <a:pt x="19" y="27"/>
                    </a:lnTo>
                    <a:lnTo>
                      <a:pt x="20" y="29"/>
                    </a:lnTo>
                    <a:lnTo>
                      <a:pt x="19" y="27"/>
                    </a:lnTo>
                    <a:lnTo>
                      <a:pt x="24" y="27"/>
                    </a:lnTo>
                    <a:lnTo>
                      <a:pt x="27" y="21"/>
                    </a:lnTo>
                    <a:lnTo>
                      <a:pt x="29" y="16"/>
                    </a:lnTo>
                    <a:lnTo>
                      <a:pt x="25" y="12"/>
                    </a:lnTo>
                    <a:lnTo>
                      <a:pt x="2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24" name="Freeform 731"/>
              <p:cNvSpPr>
                <a:spLocks/>
              </p:cNvSpPr>
              <p:nvPr/>
            </p:nvSpPr>
            <p:spPr bwMode="auto">
              <a:xfrm>
                <a:off x="3037" y="2338"/>
                <a:ext cx="14" cy="15"/>
              </a:xfrm>
              <a:custGeom>
                <a:avLst/>
                <a:gdLst>
                  <a:gd name="T0" fmla="*/ 12 w 29"/>
                  <a:gd name="T1" fmla="*/ 5 h 28"/>
                  <a:gd name="T2" fmla="*/ 12 w 29"/>
                  <a:gd name="T3" fmla="*/ 5 h 28"/>
                  <a:gd name="T4" fmla="*/ 2 w 29"/>
                  <a:gd name="T5" fmla="*/ 0 h 28"/>
                  <a:gd name="T6" fmla="*/ 0 w 29"/>
                  <a:gd name="T7" fmla="*/ 10 h 28"/>
                  <a:gd name="T8" fmla="*/ 10 w 29"/>
                  <a:gd name="T9" fmla="*/ 15 h 28"/>
                  <a:gd name="T10" fmla="*/ 10 w 29"/>
                  <a:gd name="T11" fmla="*/ 15 h 28"/>
                  <a:gd name="T12" fmla="*/ 10 w 29"/>
                  <a:gd name="T13" fmla="*/ 15 h 28"/>
                  <a:gd name="T14" fmla="*/ 12 w 29"/>
                  <a:gd name="T15" fmla="*/ 15 h 28"/>
                  <a:gd name="T16" fmla="*/ 14 w 29"/>
                  <a:gd name="T17" fmla="*/ 11 h 28"/>
                  <a:gd name="T18" fmla="*/ 14 w 29"/>
                  <a:gd name="T19" fmla="*/ 9 h 28"/>
                  <a:gd name="T20" fmla="*/ 12 w 29"/>
                  <a:gd name="T21" fmla="*/ 5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 h="28">
                    <a:moveTo>
                      <a:pt x="24" y="10"/>
                    </a:moveTo>
                    <a:lnTo>
                      <a:pt x="24" y="10"/>
                    </a:lnTo>
                    <a:lnTo>
                      <a:pt x="4" y="0"/>
                    </a:lnTo>
                    <a:lnTo>
                      <a:pt x="0" y="18"/>
                    </a:lnTo>
                    <a:lnTo>
                      <a:pt x="20" y="28"/>
                    </a:lnTo>
                    <a:lnTo>
                      <a:pt x="25" y="28"/>
                    </a:lnTo>
                    <a:lnTo>
                      <a:pt x="29" y="21"/>
                    </a:lnTo>
                    <a:lnTo>
                      <a:pt x="29" y="16"/>
                    </a:lnTo>
                    <a:lnTo>
                      <a:pt x="24"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25" name="Freeform 732"/>
              <p:cNvSpPr>
                <a:spLocks/>
              </p:cNvSpPr>
              <p:nvPr/>
            </p:nvSpPr>
            <p:spPr bwMode="auto">
              <a:xfrm>
                <a:off x="3047" y="2344"/>
                <a:ext cx="14" cy="14"/>
              </a:xfrm>
              <a:custGeom>
                <a:avLst/>
                <a:gdLst>
                  <a:gd name="T0" fmla="*/ 12 w 29"/>
                  <a:gd name="T1" fmla="*/ 6 h 29"/>
                  <a:gd name="T2" fmla="*/ 12 w 29"/>
                  <a:gd name="T3" fmla="*/ 5 h 29"/>
                  <a:gd name="T4" fmla="*/ 2 w 29"/>
                  <a:gd name="T5" fmla="*/ 0 h 29"/>
                  <a:gd name="T6" fmla="*/ 0 w 29"/>
                  <a:gd name="T7" fmla="*/ 9 h 29"/>
                  <a:gd name="T8" fmla="*/ 10 w 29"/>
                  <a:gd name="T9" fmla="*/ 14 h 29"/>
                  <a:gd name="T10" fmla="*/ 9 w 29"/>
                  <a:gd name="T11" fmla="*/ 14 h 29"/>
                  <a:gd name="T12" fmla="*/ 10 w 29"/>
                  <a:gd name="T13" fmla="*/ 14 h 29"/>
                  <a:gd name="T14" fmla="*/ 12 w 29"/>
                  <a:gd name="T15" fmla="*/ 14 h 29"/>
                  <a:gd name="T16" fmla="*/ 14 w 29"/>
                  <a:gd name="T17" fmla="*/ 11 h 29"/>
                  <a:gd name="T18" fmla="*/ 14 w 29"/>
                  <a:gd name="T19" fmla="*/ 8 h 29"/>
                  <a:gd name="T20" fmla="*/ 12 w 29"/>
                  <a:gd name="T21" fmla="*/ 5 h 29"/>
                  <a:gd name="T22" fmla="*/ 12 w 29"/>
                  <a:gd name="T23" fmla="*/ 6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25" y="13"/>
                    </a:moveTo>
                    <a:lnTo>
                      <a:pt x="24" y="11"/>
                    </a:lnTo>
                    <a:lnTo>
                      <a:pt x="4" y="0"/>
                    </a:lnTo>
                    <a:lnTo>
                      <a:pt x="0" y="18"/>
                    </a:lnTo>
                    <a:lnTo>
                      <a:pt x="20" y="29"/>
                    </a:lnTo>
                    <a:lnTo>
                      <a:pt x="19" y="28"/>
                    </a:lnTo>
                    <a:lnTo>
                      <a:pt x="20" y="29"/>
                    </a:lnTo>
                    <a:lnTo>
                      <a:pt x="25" y="29"/>
                    </a:lnTo>
                    <a:lnTo>
                      <a:pt x="29" y="22"/>
                    </a:lnTo>
                    <a:lnTo>
                      <a:pt x="29" y="17"/>
                    </a:lnTo>
                    <a:lnTo>
                      <a:pt x="24" y="11"/>
                    </a:lnTo>
                    <a:lnTo>
                      <a:pt x="25"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26" name="Freeform 733"/>
              <p:cNvSpPr>
                <a:spLocks/>
              </p:cNvSpPr>
              <p:nvPr/>
            </p:nvSpPr>
            <p:spPr bwMode="auto">
              <a:xfrm>
                <a:off x="3056" y="2350"/>
                <a:ext cx="15" cy="14"/>
              </a:xfrm>
              <a:custGeom>
                <a:avLst/>
                <a:gdLst>
                  <a:gd name="T0" fmla="*/ 12 w 28"/>
                  <a:gd name="T1" fmla="*/ 5 h 29"/>
                  <a:gd name="T2" fmla="*/ 13 w 28"/>
                  <a:gd name="T3" fmla="*/ 6 h 29"/>
                  <a:gd name="T4" fmla="*/ 3 w 28"/>
                  <a:gd name="T5" fmla="*/ 0 h 29"/>
                  <a:gd name="T6" fmla="*/ 0 w 28"/>
                  <a:gd name="T7" fmla="*/ 7 h 29"/>
                  <a:gd name="T8" fmla="*/ 10 w 28"/>
                  <a:gd name="T9" fmla="*/ 13 h 29"/>
                  <a:gd name="T10" fmla="*/ 11 w 28"/>
                  <a:gd name="T11" fmla="*/ 14 h 29"/>
                  <a:gd name="T12" fmla="*/ 10 w 28"/>
                  <a:gd name="T13" fmla="*/ 13 h 29"/>
                  <a:gd name="T14" fmla="*/ 12 w 28"/>
                  <a:gd name="T15" fmla="*/ 13 h 29"/>
                  <a:gd name="T16" fmla="*/ 14 w 28"/>
                  <a:gd name="T17" fmla="*/ 11 h 29"/>
                  <a:gd name="T18" fmla="*/ 15 w 28"/>
                  <a:gd name="T19" fmla="*/ 8 h 29"/>
                  <a:gd name="T20" fmla="*/ 13 w 28"/>
                  <a:gd name="T21" fmla="*/ 6 h 29"/>
                  <a:gd name="T22" fmla="*/ 12 w 28"/>
                  <a:gd name="T23" fmla="*/ 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23" y="11"/>
                    </a:moveTo>
                    <a:lnTo>
                      <a:pt x="25" y="13"/>
                    </a:lnTo>
                    <a:lnTo>
                      <a:pt x="6" y="0"/>
                    </a:lnTo>
                    <a:lnTo>
                      <a:pt x="0" y="15"/>
                    </a:lnTo>
                    <a:lnTo>
                      <a:pt x="18" y="27"/>
                    </a:lnTo>
                    <a:lnTo>
                      <a:pt x="20" y="29"/>
                    </a:lnTo>
                    <a:lnTo>
                      <a:pt x="18" y="27"/>
                    </a:lnTo>
                    <a:lnTo>
                      <a:pt x="23" y="27"/>
                    </a:lnTo>
                    <a:lnTo>
                      <a:pt x="26" y="22"/>
                    </a:lnTo>
                    <a:lnTo>
                      <a:pt x="28" y="16"/>
                    </a:lnTo>
                    <a:lnTo>
                      <a:pt x="25" y="13"/>
                    </a:lnTo>
                    <a:lnTo>
                      <a:pt x="2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27" name="Freeform 734"/>
              <p:cNvSpPr>
                <a:spLocks/>
              </p:cNvSpPr>
              <p:nvPr/>
            </p:nvSpPr>
            <p:spPr bwMode="auto">
              <a:xfrm>
                <a:off x="3066" y="2355"/>
                <a:ext cx="15" cy="15"/>
              </a:xfrm>
              <a:custGeom>
                <a:avLst/>
                <a:gdLst>
                  <a:gd name="T0" fmla="*/ 13 w 28"/>
                  <a:gd name="T1" fmla="*/ 6 h 29"/>
                  <a:gd name="T2" fmla="*/ 12 w 28"/>
                  <a:gd name="T3" fmla="*/ 6 h 29"/>
                  <a:gd name="T4" fmla="*/ 2 w 28"/>
                  <a:gd name="T5" fmla="*/ 0 h 29"/>
                  <a:gd name="T6" fmla="*/ 0 w 28"/>
                  <a:gd name="T7" fmla="*/ 9 h 29"/>
                  <a:gd name="T8" fmla="*/ 11 w 28"/>
                  <a:gd name="T9" fmla="*/ 15 h 29"/>
                  <a:gd name="T10" fmla="*/ 10 w 28"/>
                  <a:gd name="T11" fmla="*/ 15 h 29"/>
                  <a:gd name="T12" fmla="*/ 11 w 28"/>
                  <a:gd name="T13" fmla="*/ 15 h 29"/>
                  <a:gd name="T14" fmla="*/ 13 w 28"/>
                  <a:gd name="T15" fmla="*/ 15 h 29"/>
                  <a:gd name="T16" fmla="*/ 15 w 28"/>
                  <a:gd name="T17" fmla="*/ 11 h 29"/>
                  <a:gd name="T18" fmla="*/ 15 w 28"/>
                  <a:gd name="T19" fmla="*/ 8 h 29"/>
                  <a:gd name="T20" fmla="*/ 12 w 28"/>
                  <a:gd name="T21" fmla="*/ 6 h 29"/>
                  <a:gd name="T22" fmla="*/ 13 w 28"/>
                  <a:gd name="T23" fmla="*/ 6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25" y="11"/>
                    </a:moveTo>
                    <a:lnTo>
                      <a:pt x="23" y="11"/>
                    </a:lnTo>
                    <a:lnTo>
                      <a:pt x="3" y="0"/>
                    </a:lnTo>
                    <a:lnTo>
                      <a:pt x="0" y="18"/>
                    </a:lnTo>
                    <a:lnTo>
                      <a:pt x="20" y="29"/>
                    </a:lnTo>
                    <a:lnTo>
                      <a:pt x="18" y="29"/>
                    </a:lnTo>
                    <a:lnTo>
                      <a:pt x="20" y="29"/>
                    </a:lnTo>
                    <a:lnTo>
                      <a:pt x="25" y="29"/>
                    </a:lnTo>
                    <a:lnTo>
                      <a:pt x="28" y="22"/>
                    </a:lnTo>
                    <a:lnTo>
                      <a:pt x="28" y="16"/>
                    </a:lnTo>
                    <a:lnTo>
                      <a:pt x="23" y="11"/>
                    </a:lnTo>
                    <a:lnTo>
                      <a:pt x="25"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28" name="Freeform 735"/>
              <p:cNvSpPr>
                <a:spLocks/>
              </p:cNvSpPr>
              <p:nvPr/>
            </p:nvSpPr>
            <p:spPr bwMode="auto">
              <a:xfrm>
                <a:off x="3076" y="2361"/>
                <a:ext cx="15" cy="15"/>
              </a:xfrm>
              <a:custGeom>
                <a:avLst/>
                <a:gdLst>
                  <a:gd name="T0" fmla="*/ 14 w 30"/>
                  <a:gd name="T1" fmla="*/ 6 h 31"/>
                  <a:gd name="T2" fmla="*/ 14 w 30"/>
                  <a:gd name="T3" fmla="*/ 6 h 31"/>
                  <a:gd name="T4" fmla="*/ 4 w 30"/>
                  <a:gd name="T5" fmla="*/ 0 h 31"/>
                  <a:gd name="T6" fmla="*/ 0 w 30"/>
                  <a:gd name="T7" fmla="*/ 9 h 31"/>
                  <a:gd name="T8" fmla="*/ 10 w 30"/>
                  <a:gd name="T9" fmla="*/ 15 h 31"/>
                  <a:gd name="T10" fmla="*/ 10 w 30"/>
                  <a:gd name="T11" fmla="*/ 15 h 31"/>
                  <a:gd name="T12" fmla="*/ 10 w 30"/>
                  <a:gd name="T13" fmla="*/ 15 h 31"/>
                  <a:gd name="T14" fmla="*/ 13 w 30"/>
                  <a:gd name="T15" fmla="*/ 15 h 31"/>
                  <a:gd name="T16" fmla="*/ 15 w 30"/>
                  <a:gd name="T17" fmla="*/ 11 h 31"/>
                  <a:gd name="T18" fmla="*/ 15 w 30"/>
                  <a:gd name="T19" fmla="*/ 9 h 31"/>
                  <a:gd name="T20" fmla="*/ 14 w 30"/>
                  <a:gd name="T21" fmla="*/ 6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0" h="31">
                    <a:moveTo>
                      <a:pt x="27" y="12"/>
                    </a:moveTo>
                    <a:lnTo>
                      <a:pt x="27" y="12"/>
                    </a:lnTo>
                    <a:lnTo>
                      <a:pt x="7" y="0"/>
                    </a:lnTo>
                    <a:lnTo>
                      <a:pt x="0" y="18"/>
                    </a:lnTo>
                    <a:lnTo>
                      <a:pt x="20" y="31"/>
                    </a:lnTo>
                    <a:lnTo>
                      <a:pt x="25" y="31"/>
                    </a:lnTo>
                    <a:lnTo>
                      <a:pt x="30" y="23"/>
                    </a:lnTo>
                    <a:lnTo>
                      <a:pt x="30" y="18"/>
                    </a:lnTo>
                    <a:lnTo>
                      <a:pt x="27"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29" name="Freeform 736"/>
              <p:cNvSpPr>
                <a:spLocks/>
              </p:cNvSpPr>
              <p:nvPr/>
            </p:nvSpPr>
            <p:spPr bwMode="auto">
              <a:xfrm>
                <a:off x="3086" y="2367"/>
                <a:ext cx="14" cy="15"/>
              </a:xfrm>
              <a:custGeom>
                <a:avLst/>
                <a:gdLst>
                  <a:gd name="T0" fmla="*/ 12 w 29"/>
                  <a:gd name="T1" fmla="*/ 6 h 29"/>
                  <a:gd name="T2" fmla="*/ 12 w 29"/>
                  <a:gd name="T3" fmla="*/ 6 h 29"/>
                  <a:gd name="T4" fmla="*/ 3 w 29"/>
                  <a:gd name="T5" fmla="*/ 0 h 29"/>
                  <a:gd name="T6" fmla="*/ 0 w 29"/>
                  <a:gd name="T7" fmla="*/ 10 h 29"/>
                  <a:gd name="T8" fmla="*/ 9 w 29"/>
                  <a:gd name="T9" fmla="*/ 15 h 29"/>
                  <a:gd name="T10" fmla="*/ 10 w 29"/>
                  <a:gd name="T11" fmla="*/ 15 h 29"/>
                  <a:gd name="T12" fmla="*/ 9 w 29"/>
                  <a:gd name="T13" fmla="*/ 15 h 29"/>
                  <a:gd name="T14" fmla="*/ 12 w 29"/>
                  <a:gd name="T15" fmla="*/ 15 h 29"/>
                  <a:gd name="T16" fmla="*/ 14 w 29"/>
                  <a:gd name="T17" fmla="*/ 11 h 29"/>
                  <a:gd name="T18" fmla="*/ 14 w 29"/>
                  <a:gd name="T19" fmla="*/ 9 h 29"/>
                  <a:gd name="T20" fmla="*/ 12 w 29"/>
                  <a:gd name="T21" fmla="*/ 6 h 29"/>
                  <a:gd name="T22" fmla="*/ 12 w 29"/>
                  <a:gd name="T23" fmla="*/ 6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24" y="11"/>
                    </a:moveTo>
                    <a:lnTo>
                      <a:pt x="25" y="11"/>
                    </a:lnTo>
                    <a:lnTo>
                      <a:pt x="7" y="0"/>
                    </a:lnTo>
                    <a:lnTo>
                      <a:pt x="0" y="19"/>
                    </a:lnTo>
                    <a:lnTo>
                      <a:pt x="19" y="29"/>
                    </a:lnTo>
                    <a:lnTo>
                      <a:pt x="20" y="29"/>
                    </a:lnTo>
                    <a:lnTo>
                      <a:pt x="19" y="29"/>
                    </a:lnTo>
                    <a:lnTo>
                      <a:pt x="24" y="29"/>
                    </a:lnTo>
                    <a:lnTo>
                      <a:pt x="29" y="22"/>
                    </a:lnTo>
                    <a:lnTo>
                      <a:pt x="29" y="17"/>
                    </a:lnTo>
                    <a:lnTo>
                      <a:pt x="25" y="11"/>
                    </a:lnTo>
                    <a:lnTo>
                      <a:pt x="2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30" name="Freeform 737"/>
              <p:cNvSpPr>
                <a:spLocks/>
              </p:cNvSpPr>
              <p:nvPr/>
            </p:nvSpPr>
            <p:spPr bwMode="auto">
              <a:xfrm>
                <a:off x="3096" y="2373"/>
                <a:ext cx="14" cy="14"/>
              </a:xfrm>
              <a:custGeom>
                <a:avLst/>
                <a:gdLst>
                  <a:gd name="T0" fmla="*/ 12 w 29"/>
                  <a:gd name="T1" fmla="*/ 5 h 29"/>
                  <a:gd name="T2" fmla="*/ 12 w 29"/>
                  <a:gd name="T3" fmla="*/ 5 h 29"/>
                  <a:gd name="T4" fmla="*/ 2 w 29"/>
                  <a:gd name="T5" fmla="*/ 0 h 29"/>
                  <a:gd name="T6" fmla="*/ 0 w 29"/>
                  <a:gd name="T7" fmla="*/ 9 h 29"/>
                  <a:gd name="T8" fmla="*/ 10 w 29"/>
                  <a:gd name="T9" fmla="*/ 14 h 29"/>
                  <a:gd name="T10" fmla="*/ 9 w 29"/>
                  <a:gd name="T11" fmla="*/ 14 h 29"/>
                  <a:gd name="T12" fmla="*/ 10 w 29"/>
                  <a:gd name="T13" fmla="*/ 14 h 29"/>
                  <a:gd name="T14" fmla="*/ 12 w 29"/>
                  <a:gd name="T15" fmla="*/ 14 h 29"/>
                  <a:gd name="T16" fmla="*/ 14 w 29"/>
                  <a:gd name="T17" fmla="*/ 11 h 29"/>
                  <a:gd name="T18" fmla="*/ 14 w 29"/>
                  <a:gd name="T19" fmla="*/ 8 h 29"/>
                  <a:gd name="T20" fmla="*/ 12 w 29"/>
                  <a:gd name="T21" fmla="*/ 5 h 29"/>
                  <a:gd name="T22" fmla="*/ 12 w 29"/>
                  <a:gd name="T23" fmla="*/ 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25" y="11"/>
                    </a:moveTo>
                    <a:lnTo>
                      <a:pt x="24" y="11"/>
                    </a:lnTo>
                    <a:lnTo>
                      <a:pt x="4" y="0"/>
                    </a:lnTo>
                    <a:lnTo>
                      <a:pt x="0" y="18"/>
                    </a:lnTo>
                    <a:lnTo>
                      <a:pt x="20" y="29"/>
                    </a:lnTo>
                    <a:lnTo>
                      <a:pt x="19" y="29"/>
                    </a:lnTo>
                    <a:lnTo>
                      <a:pt x="20" y="29"/>
                    </a:lnTo>
                    <a:lnTo>
                      <a:pt x="25" y="29"/>
                    </a:lnTo>
                    <a:lnTo>
                      <a:pt x="29" y="22"/>
                    </a:lnTo>
                    <a:lnTo>
                      <a:pt x="29" y="17"/>
                    </a:lnTo>
                    <a:lnTo>
                      <a:pt x="24" y="11"/>
                    </a:lnTo>
                    <a:lnTo>
                      <a:pt x="25"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31" name="Freeform 738"/>
              <p:cNvSpPr>
                <a:spLocks/>
              </p:cNvSpPr>
              <p:nvPr/>
            </p:nvSpPr>
            <p:spPr bwMode="auto">
              <a:xfrm>
                <a:off x="3105" y="2378"/>
                <a:ext cx="15" cy="15"/>
              </a:xfrm>
              <a:custGeom>
                <a:avLst/>
                <a:gdLst>
                  <a:gd name="T0" fmla="*/ 13 w 30"/>
                  <a:gd name="T1" fmla="*/ 6 h 31"/>
                  <a:gd name="T2" fmla="*/ 13 w 30"/>
                  <a:gd name="T3" fmla="*/ 6 h 31"/>
                  <a:gd name="T4" fmla="*/ 3 w 30"/>
                  <a:gd name="T5" fmla="*/ 0 h 31"/>
                  <a:gd name="T6" fmla="*/ 0 w 30"/>
                  <a:gd name="T7" fmla="*/ 9 h 31"/>
                  <a:gd name="T8" fmla="*/ 10 w 30"/>
                  <a:gd name="T9" fmla="*/ 15 h 31"/>
                  <a:gd name="T10" fmla="*/ 11 w 30"/>
                  <a:gd name="T11" fmla="*/ 15 h 31"/>
                  <a:gd name="T12" fmla="*/ 10 w 30"/>
                  <a:gd name="T13" fmla="*/ 15 h 31"/>
                  <a:gd name="T14" fmla="*/ 13 w 30"/>
                  <a:gd name="T15" fmla="*/ 15 h 31"/>
                  <a:gd name="T16" fmla="*/ 15 w 30"/>
                  <a:gd name="T17" fmla="*/ 12 h 31"/>
                  <a:gd name="T18" fmla="*/ 15 w 30"/>
                  <a:gd name="T19" fmla="*/ 9 h 31"/>
                  <a:gd name="T20" fmla="*/ 13 w 30"/>
                  <a:gd name="T21" fmla="*/ 6 h 31"/>
                  <a:gd name="T22" fmla="*/ 13 w 30"/>
                  <a:gd name="T23" fmla="*/ 6 h 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0" h="31">
                    <a:moveTo>
                      <a:pt x="25" y="13"/>
                    </a:moveTo>
                    <a:lnTo>
                      <a:pt x="26" y="13"/>
                    </a:lnTo>
                    <a:lnTo>
                      <a:pt x="6" y="0"/>
                    </a:lnTo>
                    <a:lnTo>
                      <a:pt x="0" y="18"/>
                    </a:lnTo>
                    <a:lnTo>
                      <a:pt x="20" y="31"/>
                    </a:lnTo>
                    <a:lnTo>
                      <a:pt x="21" y="31"/>
                    </a:lnTo>
                    <a:lnTo>
                      <a:pt x="20" y="31"/>
                    </a:lnTo>
                    <a:lnTo>
                      <a:pt x="25" y="31"/>
                    </a:lnTo>
                    <a:lnTo>
                      <a:pt x="30" y="24"/>
                    </a:lnTo>
                    <a:lnTo>
                      <a:pt x="30" y="18"/>
                    </a:lnTo>
                    <a:lnTo>
                      <a:pt x="26" y="13"/>
                    </a:lnTo>
                    <a:lnTo>
                      <a:pt x="25"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32" name="Freeform 739"/>
              <p:cNvSpPr>
                <a:spLocks/>
              </p:cNvSpPr>
              <p:nvPr/>
            </p:nvSpPr>
            <p:spPr bwMode="auto">
              <a:xfrm>
                <a:off x="3116" y="2384"/>
                <a:ext cx="14" cy="15"/>
              </a:xfrm>
              <a:custGeom>
                <a:avLst/>
                <a:gdLst>
                  <a:gd name="T0" fmla="*/ 12 w 29"/>
                  <a:gd name="T1" fmla="*/ 6 h 29"/>
                  <a:gd name="T2" fmla="*/ 12 w 29"/>
                  <a:gd name="T3" fmla="*/ 6 h 29"/>
                  <a:gd name="T4" fmla="*/ 2 w 29"/>
                  <a:gd name="T5" fmla="*/ 0 h 29"/>
                  <a:gd name="T6" fmla="*/ 0 w 29"/>
                  <a:gd name="T7" fmla="*/ 9 h 29"/>
                  <a:gd name="T8" fmla="*/ 10 w 29"/>
                  <a:gd name="T9" fmla="*/ 15 h 29"/>
                  <a:gd name="T10" fmla="*/ 9 w 29"/>
                  <a:gd name="T11" fmla="*/ 15 h 29"/>
                  <a:gd name="T12" fmla="*/ 10 w 29"/>
                  <a:gd name="T13" fmla="*/ 15 h 29"/>
                  <a:gd name="T14" fmla="*/ 12 w 29"/>
                  <a:gd name="T15" fmla="*/ 15 h 29"/>
                  <a:gd name="T16" fmla="*/ 14 w 29"/>
                  <a:gd name="T17" fmla="*/ 11 h 29"/>
                  <a:gd name="T18" fmla="*/ 14 w 29"/>
                  <a:gd name="T19" fmla="*/ 8 h 29"/>
                  <a:gd name="T20" fmla="*/ 12 w 29"/>
                  <a:gd name="T21" fmla="*/ 6 h 29"/>
                  <a:gd name="T22" fmla="*/ 12 w 29"/>
                  <a:gd name="T23" fmla="*/ 6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25" y="11"/>
                    </a:moveTo>
                    <a:lnTo>
                      <a:pt x="24" y="11"/>
                    </a:lnTo>
                    <a:lnTo>
                      <a:pt x="4" y="0"/>
                    </a:lnTo>
                    <a:lnTo>
                      <a:pt x="0" y="18"/>
                    </a:lnTo>
                    <a:lnTo>
                      <a:pt x="20" y="29"/>
                    </a:lnTo>
                    <a:lnTo>
                      <a:pt x="19" y="29"/>
                    </a:lnTo>
                    <a:lnTo>
                      <a:pt x="20" y="29"/>
                    </a:lnTo>
                    <a:lnTo>
                      <a:pt x="25" y="29"/>
                    </a:lnTo>
                    <a:lnTo>
                      <a:pt x="29" y="21"/>
                    </a:lnTo>
                    <a:lnTo>
                      <a:pt x="29" y="16"/>
                    </a:lnTo>
                    <a:lnTo>
                      <a:pt x="24" y="11"/>
                    </a:lnTo>
                    <a:lnTo>
                      <a:pt x="25"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33" name="Freeform 740"/>
              <p:cNvSpPr>
                <a:spLocks/>
              </p:cNvSpPr>
              <p:nvPr/>
            </p:nvSpPr>
            <p:spPr bwMode="auto">
              <a:xfrm>
                <a:off x="3125" y="2390"/>
                <a:ext cx="14" cy="14"/>
              </a:xfrm>
              <a:custGeom>
                <a:avLst/>
                <a:gdLst>
                  <a:gd name="T0" fmla="*/ 13 w 28"/>
                  <a:gd name="T1" fmla="*/ 5 h 29"/>
                  <a:gd name="T2" fmla="*/ 13 w 28"/>
                  <a:gd name="T3" fmla="*/ 5 h 29"/>
                  <a:gd name="T4" fmla="*/ 3 w 28"/>
                  <a:gd name="T5" fmla="*/ 0 h 29"/>
                  <a:gd name="T6" fmla="*/ 0 w 28"/>
                  <a:gd name="T7" fmla="*/ 9 h 29"/>
                  <a:gd name="T8" fmla="*/ 9 w 28"/>
                  <a:gd name="T9" fmla="*/ 14 h 29"/>
                  <a:gd name="T10" fmla="*/ 9 w 28"/>
                  <a:gd name="T11" fmla="*/ 14 h 29"/>
                  <a:gd name="T12" fmla="*/ 9 w 28"/>
                  <a:gd name="T13" fmla="*/ 14 h 29"/>
                  <a:gd name="T14" fmla="*/ 12 w 28"/>
                  <a:gd name="T15" fmla="*/ 14 h 29"/>
                  <a:gd name="T16" fmla="*/ 14 w 28"/>
                  <a:gd name="T17" fmla="*/ 10 h 29"/>
                  <a:gd name="T18" fmla="*/ 14 w 28"/>
                  <a:gd name="T19" fmla="*/ 8 h 29"/>
                  <a:gd name="T20" fmla="*/ 13 w 28"/>
                  <a:gd name="T21" fmla="*/ 5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25" y="10"/>
                    </a:moveTo>
                    <a:lnTo>
                      <a:pt x="25" y="10"/>
                    </a:lnTo>
                    <a:lnTo>
                      <a:pt x="6" y="0"/>
                    </a:lnTo>
                    <a:lnTo>
                      <a:pt x="0" y="18"/>
                    </a:lnTo>
                    <a:lnTo>
                      <a:pt x="18" y="29"/>
                    </a:lnTo>
                    <a:lnTo>
                      <a:pt x="23" y="29"/>
                    </a:lnTo>
                    <a:lnTo>
                      <a:pt x="28" y="21"/>
                    </a:lnTo>
                    <a:lnTo>
                      <a:pt x="28" y="16"/>
                    </a:lnTo>
                    <a:lnTo>
                      <a:pt x="25"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34" name="Freeform 741"/>
              <p:cNvSpPr>
                <a:spLocks/>
              </p:cNvSpPr>
              <p:nvPr/>
            </p:nvSpPr>
            <p:spPr bwMode="auto">
              <a:xfrm>
                <a:off x="3134" y="2395"/>
                <a:ext cx="15" cy="16"/>
              </a:xfrm>
              <a:custGeom>
                <a:avLst/>
                <a:gdLst>
                  <a:gd name="T0" fmla="*/ 13 w 30"/>
                  <a:gd name="T1" fmla="*/ 7 h 31"/>
                  <a:gd name="T2" fmla="*/ 14 w 30"/>
                  <a:gd name="T3" fmla="*/ 7 h 31"/>
                  <a:gd name="T4" fmla="*/ 4 w 30"/>
                  <a:gd name="T5" fmla="*/ 0 h 31"/>
                  <a:gd name="T6" fmla="*/ 0 w 30"/>
                  <a:gd name="T7" fmla="*/ 10 h 31"/>
                  <a:gd name="T8" fmla="*/ 10 w 30"/>
                  <a:gd name="T9" fmla="*/ 16 h 31"/>
                  <a:gd name="T10" fmla="*/ 11 w 30"/>
                  <a:gd name="T11" fmla="*/ 16 h 31"/>
                  <a:gd name="T12" fmla="*/ 10 w 30"/>
                  <a:gd name="T13" fmla="*/ 16 h 31"/>
                  <a:gd name="T14" fmla="*/ 13 w 30"/>
                  <a:gd name="T15" fmla="*/ 16 h 31"/>
                  <a:gd name="T16" fmla="*/ 15 w 30"/>
                  <a:gd name="T17" fmla="*/ 12 h 31"/>
                  <a:gd name="T18" fmla="*/ 15 w 30"/>
                  <a:gd name="T19" fmla="*/ 10 h 31"/>
                  <a:gd name="T20" fmla="*/ 14 w 30"/>
                  <a:gd name="T21" fmla="*/ 7 h 31"/>
                  <a:gd name="T22" fmla="*/ 13 w 30"/>
                  <a:gd name="T23" fmla="*/ 7 h 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0" h="31">
                    <a:moveTo>
                      <a:pt x="25" y="13"/>
                    </a:moveTo>
                    <a:lnTo>
                      <a:pt x="27" y="13"/>
                    </a:lnTo>
                    <a:lnTo>
                      <a:pt x="7" y="0"/>
                    </a:lnTo>
                    <a:lnTo>
                      <a:pt x="0" y="19"/>
                    </a:lnTo>
                    <a:lnTo>
                      <a:pt x="20" y="31"/>
                    </a:lnTo>
                    <a:lnTo>
                      <a:pt x="22" y="31"/>
                    </a:lnTo>
                    <a:lnTo>
                      <a:pt x="20" y="31"/>
                    </a:lnTo>
                    <a:lnTo>
                      <a:pt x="25" y="31"/>
                    </a:lnTo>
                    <a:lnTo>
                      <a:pt x="30" y="24"/>
                    </a:lnTo>
                    <a:lnTo>
                      <a:pt x="30" y="19"/>
                    </a:lnTo>
                    <a:lnTo>
                      <a:pt x="27" y="13"/>
                    </a:lnTo>
                    <a:lnTo>
                      <a:pt x="25"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35" name="Freeform 742"/>
              <p:cNvSpPr>
                <a:spLocks/>
              </p:cNvSpPr>
              <p:nvPr/>
            </p:nvSpPr>
            <p:spPr bwMode="auto">
              <a:xfrm>
                <a:off x="3145" y="2402"/>
                <a:ext cx="14" cy="14"/>
              </a:xfrm>
              <a:custGeom>
                <a:avLst/>
                <a:gdLst>
                  <a:gd name="T0" fmla="*/ 13 w 28"/>
                  <a:gd name="T1" fmla="*/ 6 h 29"/>
                  <a:gd name="T2" fmla="*/ 12 w 28"/>
                  <a:gd name="T3" fmla="*/ 5 h 29"/>
                  <a:gd name="T4" fmla="*/ 2 w 28"/>
                  <a:gd name="T5" fmla="*/ 0 h 29"/>
                  <a:gd name="T6" fmla="*/ 0 w 28"/>
                  <a:gd name="T7" fmla="*/ 9 h 29"/>
                  <a:gd name="T8" fmla="*/ 10 w 28"/>
                  <a:gd name="T9" fmla="*/ 14 h 29"/>
                  <a:gd name="T10" fmla="*/ 9 w 28"/>
                  <a:gd name="T11" fmla="*/ 13 h 29"/>
                  <a:gd name="T12" fmla="*/ 10 w 28"/>
                  <a:gd name="T13" fmla="*/ 14 h 29"/>
                  <a:gd name="T14" fmla="*/ 13 w 28"/>
                  <a:gd name="T15" fmla="*/ 14 h 29"/>
                  <a:gd name="T16" fmla="*/ 14 w 28"/>
                  <a:gd name="T17" fmla="*/ 11 h 29"/>
                  <a:gd name="T18" fmla="*/ 14 w 28"/>
                  <a:gd name="T19" fmla="*/ 8 h 29"/>
                  <a:gd name="T20" fmla="*/ 12 w 28"/>
                  <a:gd name="T21" fmla="*/ 5 h 29"/>
                  <a:gd name="T22" fmla="*/ 13 w 28"/>
                  <a:gd name="T23" fmla="*/ 6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25" y="13"/>
                    </a:moveTo>
                    <a:lnTo>
                      <a:pt x="23" y="11"/>
                    </a:lnTo>
                    <a:lnTo>
                      <a:pt x="3" y="0"/>
                    </a:lnTo>
                    <a:lnTo>
                      <a:pt x="0" y="18"/>
                    </a:lnTo>
                    <a:lnTo>
                      <a:pt x="20" y="29"/>
                    </a:lnTo>
                    <a:lnTo>
                      <a:pt x="18" y="27"/>
                    </a:lnTo>
                    <a:lnTo>
                      <a:pt x="20" y="29"/>
                    </a:lnTo>
                    <a:lnTo>
                      <a:pt x="25" y="29"/>
                    </a:lnTo>
                    <a:lnTo>
                      <a:pt x="28" y="22"/>
                    </a:lnTo>
                    <a:lnTo>
                      <a:pt x="28" y="16"/>
                    </a:lnTo>
                    <a:lnTo>
                      <a:pt x="23" y="11"/>
                    </a:lnTo>
                    <a:lnTo>
                      <a:pt x="25"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36" name="Freeform 743"/>
              <p:cNvSpPr>
                <a:spLocks/>
              </p:cNvSpPr>
              <p:nvPr/>
            </p:nvSpPr>
            <p:spPr bwMode="auto">
              <a:xfrm>
                <a:off x="3154" y="2408"/>
                <a:ext cx="14" cy="14"/>
              </a:xfrm>
              <a:custGeom>
                <a:avLst/>
                <a:gdLst>
                  <a:gd name="T0" fmla="*/ 12 w 29"/>
                  <a:gd name="T1" fmla="*/ 5 h 29"/>
                  <a:gd name="T2" fmla="*/ 12 w 29"/>
                  <a:gd name="T3" fmla="*/ 6 h 29"/>
                  <a:gd name="T4" fmla="*/ 3 w 29"/>
                  <a:gd name="T5" fmla="*/ 0 h 29"/>
                  <a:gd name="T6" fmla="*/ 0 w 29"/>
                  <a:gd name="T7" fmla="*/ 7 h 29"/>
                  <a:gd name="T8" fmla="*/ 9 w 29"/>
                  <a:gd name="T9" fmla="*/ 13 h 29"/>
                  <a:gd name="T10" fmla="*/ 10 w 29"/>
                  <a:gd name="T11" fmla="*/ 14 h 29"/>
                  <a:gd name="T12" fmla="*/ 9 w 29"/>
                  <a:gd name="T13" fmla="*/ 13 h 29"/>
                  <a:gd name="T14" fmla="*/ 12 w 29"/>
                  <a:gd name="T15" fmla="*/ 13 h 29"/>
                  <a:gd name="T16" fmla="*/ 13 w 29"/>
                  <a:gd name="T17" fmla="*/ 11 h 29"/>
                  <a:gd name="T18" fmla="*/ 14 w 29"/>
                  <a:gd name="T19" fmla="*/ 8 h 29"/>
                  <a:gd name="T20" fmla="*/ 12 w 29"/>
                  <a:gd name="T21" fmla="*/ 6 h 29"/>
                  <a:gd name="T22" fmla="*/ 12 w 29"/>
                  <a:gd name="T23" fmla="*/ 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24" y="11"/>
                    </a:moveTo>
                    <a:lnTo>
                      <a:pt x="25" y="12"/>
                    </a:lnTo>
                    <a:lnTo>
                      <a:pt x="7" y="0"/>
                    </a:lnTo>
                    <a:lnTo>
                      <a:pt x="0" y="14"/>
                    </a:lnTo>
                    <a:lnTo>
                      <a:pt x="19" y="27"/>
                    </a:lnTo>
                    <a:lnTo>
                      <a:pt x="20" y="29"/>
                    </a:lnTo>
                    <a:lnTo>
                      <a:pt x="19" y="27"/>
                    </a:lnTo>
                    <a:lnTo>
                      <a:pt x="24" y="27"/>
                    </a:lnTo>
                    <a:lnTo>
                      <a:pt x="27" y="22"/>
                    </a:lnTo>
                    <a:lnTo>
                      <a:pt x="29" y="16"/>
                    </a:lnTo>
                    <a:lnTo>
                      <a:pt x="25" y="12"/>
                    </a:lnTo>
                    <a:lnTo>
                      <a:pt x="2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37" name="Freeform 744"/>
              <p:cNvSpPr>
                <a:spLocks/>
              </p:cNvSpPr>
              <p:nvPr/>
            </p:nvSpPr>
            <p:spPr bwMode="auto">
              <a:xfrm>
                <a:off x="3164" y="2413"/>
                <a:ext cx="14" cy="15"/>
              </a:xfrm>
              <a:custGeom>
                <a:avLst/>
                <a:gdLst>
                  <a:gd name="T0" fmla="*/ 12 w 29"/>
                  <a:gd name="T1" fmla="*/ 6 h 29"/>
                  <a:gd name="T2" fmla="*/ 12 w 29"/>
                  <a:gd name="T3" fmla="*/ 6 h 29"/>
                  <a:gd name="T4" fmla="*/ 2 w 29"/>
                  <a:gd name="T5" fmla="*/ 0 h 29"/>
                  <a:gd name="T6" fmla="*/ 0 w 29"/>
                  <a:gd name="T7" fmla="*/ 9 h 29"/>
                  <a:gd name="T8" fmla="*/ 10 w 29"/>
                  <a:gd name="T9" fmla="*/ 15 h 29"/>
                  <a:gd name="T10" fmla="*/ 10 w 29"/>
                  <a:gd name="T11" fmla="*/ 15 h 29"/>
                  <a:gd name="T12" fmla="*/ 10 w 29"/>
                  <a:gd name="T13" fmla="*/ 15 h 29"/>
                  <a:gd name="T14" fmla="*/ 12 w 29"/>
                  <a:gd name="T15" fmla="*/ 15 h 29"/>
                  <a:gd name="T16" fmla="*/ 14 w 29"/>
                  <a:gd name="T17" fmla="*/ 11 h 29"/>
                  <a:gd name="T18" fmla="*/ 14 w 29"/>
                  <a:gd name="T19" fmla="*/ 8 h 29"/>
                  <a:gd name="T20" fmla="*/ 12 w 29"/>
                  <a:gd name="T21" fmla="*/ 6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 h="29">
                    <a:moveTo>
                      <a:pt x="24" y="11"/>
                    </a:moveTo>
                    <a:lnTo>
                      <a:pt x="24" y="11"/>
                    </a:lnTo>
                    <a:lnTo>
                      <a:pt x="4" y="0"/>
                    </a:lnTo>
                    <a:lnTo>
                      <a:pt x="0" y="18"/>
                    </a:lnTo>
                    <a:lnTo>
                      <a:pt x="20" y="29"/>
                    </a:lnTo>
                    <a:lnTo>
                      <a:pt x="25" y="29"/>
                    </a:lnTo>
                    <a:lnTo>
                      <a:pt x="29" y="21"/>
                    </a:lnTo>
                    <a:lnTo>
                      <a:pt x="29" y="16"/>
                    </a:lnTo>
                    <a:lnTo>
                      <a:pt x="2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38" name="Freeform 745"/>
              <p:cNvSpPr>
                <a:spLocks/>
              </p:cNvSpPr>
              <p:nvPr/>
            </p:nvSpPr>
            <p:spPr bwMode="auto">
              <a:xfrm>
                <a:off x="3174" y="2419"/>
                <a:ext cx="14" cy="14"/>
              </a:xfrm>
              <a:custGeom>
                <a:avLst/>
                <a:gdLst>
                  <a:gd name="T0" fmla="*/ 12 w 29"/>
                  <a:gd name="T1" fmla="*/ 6 h 28"/>
                  <a:gd name="T2" fmla="*/ 12 w 29"/>
                  <a:gd name="T3" fmla="*/ 5 h 28"/>
                  <a:gd name="T4" fmla="*/ 2 w 29"/>
                  <a:gd name="T5" fmla="*/ 0 h 28"/>
                  <a:gd name="T6" fmla="*/ 0 w 29"/>
                  <a:gd name="T7" fmla="*/ 9 h 28"/>
                  <a:gd name="T8" fmla="*/ 10 w 29"/>
                  <a:gd name="T9" fmla="*/ 14 h 28"/>
                  <a:gd name="T10" fmla="*/ 9 w 29"/>
                  <a:gd name="T11" fmla="*/ 14 h 28"/>
                  <a:gd name="T12" fmla="*/ 10 w 29"/>
                  <a:gd name="T13" fmla="*/ 14 h 28"/>
                  <a:gd name="T14" fmla="*/ 12 w 29"/>
                  <a:gd name="T15" fmla="*/ 14 h 28"/>
                  <a:gd name="T16" fmla="*/ 14 w 29"/>
                  <a:gd name="T17" fmla="*/ 11 h 28"/>
                  <a:gd name="T18" fmla="*/ 14 w 29"/>
                  <a:gd name="T19" fmla="*/ 8 h 28"/>
                  <a:gd name="T20" fmla="*/ 12 w 29"/>
                  <a:gd name="T21" fmla="*/ 5 h 28"/>
                  <a:gd name="T22" fmla="*/ 12 w 29"/>
                  <a:gd name="T23" fmla="*/ 6 h 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8">
                    <a:moveTo>
                      <a:pt x="25" y="12"/>
                    </a:moveTo>
                    <a:lnTo>
                      <a:pt x="24" y="10"/>
                    </a:lnTo>
                    <a:lnTo>
                      <a:pt x="4" y="0"/>
                    </a:lnTo>
                    <a:lnTo>
                      <a:pt x="0" y="18"/>
                    </a:lnTo>
                    <a:lnTo>
                      <a:pt x="20" y="28"/>
                    </a:lnTo>
                    <a:lnTo>
                      <a:pt x="19" y="27"/>
                    </a:lnTo>
                    <a:lnTo>
                      <a:pt x="20" y="28"/>
                    </a:lnTo>
                    <a:lnTo>
                      <a:pt x="25" y="28"/>
                    </a:lnTo>
                    <a:lnTo>
                      <a:pt x="29" y="21"/>
                    </a:lnTo>
                    <a:lnTo>
                      <a:pt x="29" y="16"/>
                    </a:lnTo>
                    <a:lnTo>
                      <a:pt x="24" y="10"/>
                    </a:lnTo>
                    <a:lnTo>
                      <a:pt x="25"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39" name="Freeform 746"/>
              <p:cNvSpPr>
                <a:spLocks/>
              </p:cNvSpPr>
              <p:nvPr/>
            </p:nvSpPr>
            <p:spPr bwMode="auto">
              <a:xfrm>
                <a:off x="3183" y="2425"/>
                <a:ext cx="15" cy="15"/>
              </a:xfrm>
              <a:custGeom>
                <a:avLst/>
                <a:gdLst>
                  <a:gd name="T0" fmla="*/ 12 w 28"/>
                  <a:gd name="T1" fmla="*/ 6 h 29"/>
                  <a:gd name="T2" fmla="*/ 13 w 28"/>
                  <a:gd name="T3" fmla="*/ 7 h 29"/>
                  <a:gd name="T4" fmla="*/ 3 w 28"/>
                  <a:gd name="T5" fmla="*/ 0 h 29"/>
                  <a:gd name="T6" fmla="*/ 0 w 28"/>
                  <a:gd name="T7" fmla="*/ 8 h 29"/>
                  <a:gd name="T8" fmla="*/ 10 w 28"/>
                  <a:gd name="T9" fmla="*/ 14 h 29"/>
                  <a:gd name="T10" fmla="*/ 11 w 28"/>
                  <a:gd name="T11" fmla="*/ 15 h 29"/>
                  <a:gd name="T12" fmla="*/ 10 w 28"/>
                  <a:gd name="T13" fmla="*/ 14 h 29"/>
                  <a:gd name="T14" fmla="*/ 12 w 28"/>
                  <a:gd name="T15" fmla="*/ 14 h 29"/>
                  <a:gd name="T16" fmla="*/ 14 w 28"/>
                  <a:gd name="T17" fmla="*/ 11 h 29"/>
                  <a:gd name="T18" fmla="*/ 15 w 28"/>
                  <a:gd name="T19" fmla="*/ 8 h 29"/>
                  <a:gd name="T20" fmla="*/ 13 w 28"/>
                  <a:gd name="T21" fmla="*/ 7 h 29"/>
                  <a:gd name="T22" fmla="*/ 12 w 28"/>
                  <a:gd name="T23" fmla="*/ 6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23" y="11"/>
                    </a:moveTo>
                    <a:lnTo>
                      <a:pt x="25" y="13"/>
                    </a:lnTo>
                    <a:lnTo>
                      <a:pt x="6" y="0"/>
                    </a:lnTo>
                    <a:lnTo>
                      <a:pt x="0" y="15"/>
                    </a:lnTo>
                    <a:lnTo>
                      <a:pt x="18" y="27"/>
                    </a:lnTo>
                    <a:lnTo>
                      <a:pt x="20" y="29"/>
                    </a:lnTo>
                    <a:lnTo>
                      <a:pt x="18" y="27"/>
                    </a:lnTo>
                    <a:lnTo>
                      <a:pt x="23" y="27"/>
                    </a:lnTo>
                    <a:lnTo>
                      <a:pt x="26" y="22"/>
                    </a:lnTo>
                    <a:lnTo>
                      <a:pt x="28" y="16"/>
                    </a:lnTo>
                    <a:lnTo>
                      <a:pt x="25" y="13"/>
                    </a:lnTo>
                    <a:lnTo>
                      <a:pt x="2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40" name="Freeform 747"/>
              <p:cNvSpPr>
                <a:spLocks/>
              </p:cNvSpPr>
              <p:nvPr/>
            </p:nvSpPr>
            <p:spPr bwMode="auto">
              <a:xfrm>
                <a:off x="3193" y="2431"/>
                <a:ext cx="15" cy="14"/>
              </a:xfrm>
              <a:custGeom>
                <a:avLst/>
                <a:gdLst>
                  <a:gd name="T0" fmla="*/ 12 w 28"/>
                  <a:gd name="T1" fmla="*/ 5 h 29"/>
                  <a:gd name="T2" fmla="*/ 12 w 28"/>
                  <a:gd name="T3" fmla="*/ 5 h 29"/>
                  <a:gd name="T4" fmla="*/ 2 w 28"/>
                  <a:gd name="T5" fmla="*/ 0 h 29"/>
                  <a:gd name="T6" fmla="*/ 0 w 28"/>
                  <a:gd name="T7" fmla="*/ 9 h 29"/>
                  <a:gd name="T8" fmla="*/ 11 w 28"/>
                  <a:gd name="T9" fmla="*/ 14 h 29"/>
                  <a:gd name="T10" fmla="*/ 11 w 28"/>
                  <a:gd name="T11" fmla="*/ 14 h 29"/>
                  <a:gd name="T12" fmla="*/ 11 w 28"/>
                  <a:gd name="T13" fmla="*/ 14 h 29"/>
                  <a:gd name="T14" fmla="*/ 13 w 28"/>
                  <a:gd name="T15" fmla="*/ 14 h 29"/>
                  <a:gd name="T16" fmla="*/ 15 w 28"/>
                  <a:gd name="T17" fmla="*/ 11 h 29"/>
                  <a:gd name="T18" fmla="*/ 15 w 28"/>
                  <a:gd name="T19" fmla="*/ 8 h 29"/>
                  <a:gd name="T20" fmla="*/ 12 w 28"/>
                  <a:gd name="T21" fmla="*/ 5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23" y="11"/>
                    </a:moveTo>
                    <a:lnTo>
                      <a:pt x="23" y="11"/>
                    </a:lnTo>
                    <a:lnTo>
                      <a:pt x="3" y="0"/>
                    </a:lnTo>
                    <a:lnTo>
                      <a:pt x="0" y="18"/>
                    </a:lnTo>
                    <a:lnTo>
                      <a:pt x="20" y="29"/>
                    </a:lnTo>
                    <a:lnTo>
                      <a:pt x="25" y="29"/>
                    </a:lnTo>
                    <a:lnTo>
                      <a:pt x="28" y="22"/>
                    </a:lnTo>
                    <a:lnTo>
                      <a:pt x="28" y="16"/>
                    </a:lnTo>
                    <a:lnTo>
                      <a:pt x="2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41" name="Freeform 748"/>
              <p:cNvSpPr>
                <a:spLocks/>
              </p:cNvSpPr>
              <p:nvPr/>
            </p:nvSpPr>
            <p:spPr bwMode="auto">
              <a:xfrm>
                <a:off x="3203" y="2436"/>
                <a:ext cx="15" cy="14"/>
              </a:xfrm>
              <a:custGeom>
                <a:avLst/>
                <a:gdLst>
                  <a:gd name="T0" fmla="*/ 13 w 28"/>
                  <a:gd name="T1" fmla="*/ 6 h 29"/>
                  <a:gd name="T2" fmla="*/ 12 w 28"/>
                  <a:gd name="T3" fmla="*/ 5 h 29"/>
                  <a:gd name="T4" fmla="*/ 2 w 28"/>
                  <a:gd name="T5" fmla="*/ 0 h 29"/>
                  <a:gd name="T6" fmla="*/ 0 w 28"/>
                  <a:gd name="T7" fmla="*/ 9 h 29"/>
                  <a:gd name="T8" fmla="*/ 11 w 28"/>
                  <a:gd name="T9" fmla="*/ 14 h 29"/>
                  <a:gd name="T10" fmla="*/ 10 w 28"/>
                  <a:gd name="T11" fmla="*/ 13 h 29"/>
                  <a:gd name="T12" fmla="*/ 11 w 28"/>
                  <a:gd name="T13" fmla="*/ 14 h 29"/>
                  <a:gd name="T14" fmla="*/ 13 w 28"/>
                  <a:gd name="T15" fmla="*/ 14 h 29"/>
                  <a:gd name="T16" fmla="*/ 15 w 28"/>
                  <a:gd name="T17" fmla="*/ 11 h 29"/>
                  <a:gd name="T18" fmla="*/ 15 w 28"/>
                  <a:gd name="T19" fmla="*/ 8 h 29"/>
                  <a:gd name="T20" fmla="*/ 12 w 28"/>
                  <a:gd name="T21" fmla="*/ 5 h 29"/>
                  <a:gd name="T22" fmla="*/ 13 w 28"/>
                  <a:gd name="T23" fmla="*/ 6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25" y="13"/>
                    </a:moveTo>
                    <a:lnTo>
                      <a:pt x="23" y="11"/>
                    </a:lnTo>
                    <a:lnTo>
                      <a:pt x="3" y="0"/>
                    </a:lnTo>
                    <a:lnTo>
                      <a:pt x="0" y="18"/>
                    </a:lnTo>
                    <a:lnTo>
                      <a:pt x="20" y="29"/>
                    </a:lnTo>
                    <a:lnTo>
                      <a:pt x="18" y="27"/>
                    </a:lnTo>
                    <a:lnTo>
                      <a:pt x="20" y="29"/>
                    </a:lnTo>
                    <a:lnTo>
                      <a:pt x="25" y="29"/>
                    </a:lnTo>
                    <a:lnTo>
                      <a:pt x="28" y="22"/>
                    </a:lnTo>
                    <a:lnTo>
                      <a:pt x="28" y="16"/>
                    </a:lnTo>
                    <a:lnTo>
                      <a:pt x="23" y="11"/>
                    </a:lnTo>
                    <a:lnTo>
                      <a:pt x="25"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42" name="Freeform 749"/>
              <p:cNvSpPr>
                <a:spLocks/>
              </p:cNvSpPr>
              <p:nvPr/>
            </p:nvSpPr>
            <p:spPr bwMode="auto">
              <a:xfrm>
                <a:off x="3213" y="2442"/>
                <a:ext cx="12" cy="14"/>
              </a:xfrm>
              <a:custGeom>
                <a:avLst/>
                <a:gdLst>
                  <a:gd name="T0" fmla="*/ 11 w 25"/>
                  <a:gd name="T1" fmla="*/ 10 h 27"/>
                  <a:gd name="T2" fmla="*/ 12 w 25"/>
                  <a:gd name="T3" fmla="*/ 6 h 27"/>
                  <a:gd name="T4" fmla="*/ 3 w 25"/>
                  <a:gd name="T5" fmla="*/ 0 h 27"/>
                  <a:gd name="T6" fmla="*/ 0 w 25"/>
                  <a:gd name="T7" fmla="*/ 7 h 27"/>
                  <a:gd name="T8" fmla="*/ 9 w 25"/>
                  <a:gd name="T9" fmla="*/ 14 h 27"/>
                  <a:gd name="T10" fmla="*/ 11 w 25"/>
                  <a:gd name="T11" fmla="*/ 1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 h="27">
                    <a:moveTo>
                      <a:pt x="22" y="19"/>
                    </a:moveTo>
                    <a:lnTo>
                      <a:pt x="25" y="12"/>
                    </a:lnTo>
                    <a:lnTo>
                      <a:pt x="7" y="0"/>
                    </a:lnTo>
                    <a:lnTo>
                      <a:pt x="0" y="14"/>
                    </a:lnTo>
                    <a:lnTo>
                      <a:pt x="19" y="27"/>
                    </a:lnTo>
                    <a:lnTo>
                      <a:pt x="22"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43" name="Freeform 750"/>
              <p:cNvSpPr>
                <a:spLocks/>
              </p:cNvSpPr>
              <p:nvPr/>
            </p:nvSpPr>
            <p:spPr bwMode="auto">
              <a:xfrm>
                <a:off x="3222" y="2449"/>
                <a:ext cx="5" cy="7"/>
              </a:xfrm>
              <a:custGeom>
                <a:avLst/>
                <a:gdLst>
                  <a:gd name="T0" fmla="*/ 0 w 10"/>
                  <a:gd name="T1" fmla="*/ 7 h 15"/>
                  <a:gd name="T2" fmla="*/ 3 w 10"/>
                  <a:gd name="T3" fmla="*/ 7 h 15"/>
                  <a:gd name="T4" fmla="*/ 4 w 10"/>
                  <a:gd name="T5" fmla="*/ 4 h 15"/>
                  <a:gd name="T6" fmla="*/ 5 w 10"/>
                  <a:gd name="T7" fmla="*/ 2 h 15"/>
                  <a:gd name="T8" fmla="*/ 3 w 10"/>
                  <a:gd name="T9" fmla="*/ 0 h 15"/>
                  <a:gd name="T10" fmla="*/ 0 w 10"/>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5">
                    <a:moveTo>
                      <a:pt x="0" y="15"/>
                    </a:moveTo>
                    <a:lnTo>
                      <a:pt x="5" y="15"/>
                    </a:lnTo>
                    <a:lnTo>
                      <a:pt x="8" y="9"/>
                    </a:lnTo>
                    <a:lnTo>
                      <a:pt x="10" y="4"/>
                    </a:lnTo>
                    <a:lnTo>
                      <a:pt x="6" y="0"/>
                    </a:lnTo>
                    <a:lnTo>
                      <a:pt x="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44" name="Freeform 751"/>
              <p:cNvSpPr>
                <a:spLocks/>
              </p:cNvSpPr>
              <p:nvPr/>
            </p:nvSpPr>
            <p:spPr bwMode="auto">
              <a:xfrm>
                <a:off x="2892" y="2288"/>
                <a:ext cx="95" cy="12"/>
              </a:xfrm>
              <a:custGeom>
                <a:avLst/>
                <a:gdLst>
                  <a:gd name="T0" fmla="*/ 0 w 190"/>
                  <a:gd name="T1" fmla="*/ 0 h 26"/>
                  <a:gd name="T2" fmla="*/ 4 w 190"/>
                  <a:gd name="T3" fmla="*/ 10 h 26"/>
                  <a:gd name="T4" fmla="*/ 74 w 190"/>
                  <a:gd name="T5" fmla="*/ 12 h 26"/>
                  <a:gd name="T6" fmla="*/ 88 w 190"/>
                  <a:gd name="T7" fmla="*/ 5 h 26"/>
                  <a:gd name="T8" fmla="*/ 95 w 190"/>
                  <a:gd name="T9" fmla="*/ 0 h 26"/>
                  <a:gd name="T10" fmla="*/ 0 w 190"/>
                  <a:gd name="T11" fmla="*/ 0 h 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0" h="26">
                    <a:moveTo>
                      <a:pt x="0" y="0"/>
                    </a:moveTo>
                    <a:lnTo>
                      <a:pt x="8" y="22"/>
                    </a:lnTo>
                    <a:lnTo>
                      <a:pt x="148" y="26"/>
                    </a:lnTo>
                    <a:lnTo>
                      <a:pt x="175" y="11"/>
                    </a:lnTo>
                    <a:lnTo>
                      <a:pt x="190" y="0"/>
                    </a:lnTo>
                    <a:lnTo>
                      <a:pt x="0" y="0"/>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45" name="Freeform 752"/>
              <p:cNvSpPr>
                <a:spLocks/>
              </p:cNvSpPr>
              <p:nvPr/>
            </p:nvSpPr>
            <p:spPr bwMode="auto">
              <a:xfrm>
                <a:off x="2887" y="2277"/>
                <a:ext cx="120" cy="21"/>
              </a:xfrm>
              <a:custGeom>
                <a:avLst/>
                <a:gdLst>
                  <a:gd name="T0" fmla="*/ 0 w 241"/>
                  <a:gd name="T1" fmla="*/ 0 h 43"/>
                  <a:gd name="T2" fmla="*/ 9 w 241"/>
                  <a:gd name="T3" fmla="*/ 21 h 43"/>
                  <a:gd name="T4" fmla="*/ 44 w 241"/>
                  <a:gd name="T5" fmla="*/ 21 h 43"/>
                  <a:gd name="T6" fmla="*/ 82 w 241"/>
                  <a:gd name="T7" fmla="*/ 21 h 43"/>
                  <a:gd name="T8" fmla="*/ 93 w 241"/>
                  <a:gd name="T9" fmla="*/ 16 h 43"/>
                  <a:gd name="T10" fmla="*/ 101 w 241"/>
                  <a:gd name="T11" fmla="*/ 10 h 43"/>
                  <a:gd name="T12" fmla="*/ 111 w 241"/>
                  <a:gd name="T13" fmla="*/ 5 h 43"/>
                  <a:gd name="T14" fmla="*/ 120 w 241"/>
                  <a:gd name="T15" fmla="*/ 0 h 43"/>
                  <a:gd name="T16" fmla="*/ 0 w 241"/>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1" h="43">
                    <a:moveTo>
                      <a:pt x="0" y="0"/>
                    </a:moveTo>
                    <a:lnTo>
                      <a:pt x="19" y="43"/>
                    </a:lnTo>
                    <a:lnTo>
                      <a:pt x="89" y="43"/>
                    </a:lnTo>
                    <a:lnTo>
                      <a:pt x="164" y="43"/>
                    </a:lnTo>
                    <a:lnTo>
                      <a:pt x="186" y="32"/>
                    </a:lnTo>
                    <a:lnTo>
                      <a:pt x="203" y="21"/>
                    </a:lnTo>
                    <a:lnTo>
                      <a:pt x="223" y="10"/>
                    </a:lnTo>
                    <a:lnTo>
                      <a:pt x="241" y="0"/>
                    </a:lnTo>
                    <a:lnTo>
                      <a:pt x="0" y="0"/>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46" name="Freeform 753"/>
              <p:cNvSpPr>
                <a:spLocks/>
              </p:cNvSpPr>
              <p:nvPr/>
            </p:nvSpPr>
            <p:spPr bwMode="auto">
              <a:xfrm>
                <a:off x="2881" y="2265"/>
                <a:ext cx="148" cy="23"/>
              </a:xfrm>
              <a:custGeom>
                <a:avLst/>
                <a:gdLst>
                  <a:gd name="T0" fmla="*/ 0 w 296"/>
                  <a:gd name="T1" fmla="*/ 1 h 45"/>
                  <a:gd name="T2" fmla="*/ 11 w 296"/>
                  <a:gd name="T3" fmla="*/ 23 h 45"/>
                  <a:gd name="T4" fmla="*/ 106 w 296"/>
                  <a:gd name="T5" fmla="*/ 23 h 45"/>
                  <a:gd name="T6" fmla="*/ 107 w 296"/>
                  <a:gd name="T7" fmla="*/ 23 h 45"/>
                  <a:gd name="T8" fmla="*/ 117 w 296"/>
                  <a:gd name="T9" fmla="*/ 17 h 45"/>
                  <a:gd name="T10" fmla="*/ 127 w 296"/>
                  <a:gd name="T11" fmla="*/ 12 h 45"/>
                  <a:gd name="T12" fmla="*/ 137 w 296"/>
                  <a:gd name="T13" fmla="*/ 7 h 45"/>
                  <a:gd name="T14" fmla="*/ 148 w 296"/>
                  <a:gd name="T15" fmla="*/ 0 h 45"/>
                  <a:gd name="T16" fmla="*/ 1 w 296"/>
                  <a:gd name="T17" fmla="*/ 0 h 45"/>
                  <a:gd name="T18" fmla="*/ 0 w 296"/>
                  <a:gd name="T19" fmla="*/ 1 h 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96" h="45">
                    <a:moveTo>
                      <a:pt x="0" y="2"/>
                    </a:moveTo>
                    <a:lnTo>
                      <a:pt x="22" y="45"/>
                    </a:lnTo>
                    <a:lnTo>
                      <a:pt x="212" y="45"/>
                    </a:lnTo>
                    <a:lnTo>
                      <a:pt x="214" y="45"/>
                    </a:lnTo>
                    <a:lnTo>
                      <a:pt x="234" y="34"/>
                    </a:lnTo>
                    <a:lnTo>
                      <a:pt x="254" y="24"/>
                    </a:lnTo>
                    <a:lnTo>
                      <a:pt x="274" y="13"/>
                    </a:lnTo>
                    <a:lnTo>
                      <a:pt x="296" y="0"/>
                    </a:lnTo>
                    <a:lnTo>
                      <a:pt x="1" y="0"/>
                    </a:lnTo>
                    <a:lnTo>
                      <a:pt x="0" y="2"/>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47" name="Freeform 754"/>
              <p:cNvSpPr>
                <a:spLocks/>
              </p:cNvSpPr>
              <p:nvPr/>
            </p:nvSpPr>
            <p:spPr bwMode="auto">
              <a:xfrm>
                <a:off x="2881" y="2254"/>
                <a:ext cx="165" cy="23"/>
              </a:xfrm>
              <a:custGeom>
                <a:avLst/>
                <a:gdLst>
                  <a:gd name="T0" fmla="*/ 5 w 331"/>
                  <a:gd name="T1" fmla="*/ 23 h 46"/>
                  <a:gd name="T2" fmla="*/ 0 w 331"/>
                  <a:gd name="T3" fmla="*/ 12 h 46"/>
                  <a:gd name="T4" fmla="*/ 10 w 331"/>
                  <a:gd name="T5" fmla="*/ 7 h 46"/>
                  <a:gd name="T6" fmla="*/ 21 w 331"/>
                  <a:gd name="T7" fmla="*/ 0 h 46"/>
                  <a:gd name="T8" fmla="*/ 165 w 331"/>
                  <a:gd name="T9" fmla="*/ 1 h 46"/>
                  <a:gd name="T10" fmla="*/ 157 w 331"/>
                  <a:gd name="T11" fmla="*/ 7 h 46"/>
                  <a:gd name="T12" fmla="*/ 147 w 331"/>
                  <a:gd name="T13" fmla="*/ 12 h 46"/>
                  <a:gd name="T14" fmla="*/ 137 w 331"/>
                  <a:gd name="T15" fmla="*/ 18 h 46"/>
                  <a:gd name="T16" fmla="*/ 127 w 331"/>
                  <a:gd name="T17" fmla="*/ 23 h 46"/>
                  <a:gd name="T18" fmla="*/ 126 w 331"/>
                  <a:gd name="T19" fmla="*/ 23 h 46"/>
                  <a:gd name="T20" fmla="*/ 5 w 331"/>
                  <a:gd name="T21" fmla="*/ 23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31" h="46">
                    <a:moveTo>
                      <a:pt x="11" y="46"/>
                    </a:moveTo>
                    <a:lnTo>
                      <a:pt x="0" y="24"/>
                    </a:lnTo>
                    <a:lnTo>
                      <a:pt x="20" y="13"/>
                    </a:lnTo>
                    <a:lnTo>
                      <a:pt x="42" y="0"/>
                    </a:lnTo>
                    <a:lnTo>
                      <a:pt x="331" y="2"/>
                    </a:lnTo>
                    <a:lnTo>
                      <a:pt x="314" y="13"/>
                    </a:lnTo>
                    <a:lnTo>
                      <a:pt x="294" y="24"/>
                    </a:lnTo>
                    <a:lnTo>
                      <a:pt x="274" y="35"/>
                    </a:lnTo>
                    <a:lnTo>
                      <a:pt x="254" y="46"/>
                    </a:lnTo>
                    <a:lnTo>
                      <a:pt x="252" y="46"/>
                    </a:lnTo>
                    <a:lnTo>
                      <a:pt x="11" y="46"/>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48" name="Freeform 755"/>
              <p:cNvSpPr>
                <a:spLocks/>
              </p:cNvSpPr>
              <p:nvPr/>
            </p:nvSpPr>
            <p:spPr bwMode="auto">
              <a:xfrm>
                <a:off x="2881" y="2243"/>
                <a:ext cx="185" cy="23"/>
              </a:xfrm>
              <a:custGeom>
                <a:avLst/>
                <a:gdLst>
                  <a:gd name="T0" fmla="*/ 0 w 371"/>
                  <a:gd name="T1" fmla="*/ 23 h 45"/>
                  <a:gd name="T2" fmla="*/ 10 w 371"/>
                  <a:gd name="T3" fmla="*/ 17 h 45"/>
                  <a:gd name="T4" fmla="*/ 20 w 371"/>
                  <a:gd name="T5" fmla="*/ 12 h 45"/>
                  <a:gd name="T6" fmla="*/ 28 w 371"/>
                  <a:gd name="T7" fmla="*/ 8 h 45"/>
                  <a:gd name="T8" fmla="*/ 38 w 371"/>
                  <a:gd name="T9" fmla="*/ 3 h 45"/>
                  <a:gd name="T10" fmla="*/ 42 w 371"/>
                  <a:gd name="T11" fmla="*/ 0 h 45"/>
                  <a:gd name="T12" fmla="*/ 185 w 371"/>
                  <a:gd name="T13" fmla="*/ 1 h 45"/>
                  <a:gd name="T14" fmla="*/ 175 w 371"/>
                  <a:gd name="T15" fmla="*/ 6 h 45"/>
                  <a:gd name="T16" fmla="*/ 165 w 371"/>
                  <a:gd name="T17" fmla="*/ 12 h 45"/>
                  <a:gd name="T18" fmla="*/ 157 w 371"/>
                  <a:gd name="T19" fmla="*/ 17 h 45"/>
                  <a:gd name="T20" fmla="*/ 148 w 371"/>
                  <a:gd name="T21" fmla="*/ 22 h 45"/>
                  <a:gd name="T22" fmla="*/ 0 w 371"/>
                  <a:gd name="T23" fmla="*/ 22 h 45"/>
                  <a:gd name="T24" fmla="*/ 0 w 371"/>
                  <a:gd name="T25" fmla="*/ 23 h 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71" h="45">
                    <a:moveTo>
                      <a:pt x="0" y="45"/>
                    </a:moveTo>
                    <a:lnTo>
                      <a:pt x="20" y="34"/>
                    </a:lnTo>
                    <a:lnTo>
                      <a:pt x="40" y="23"/>
                    </a:lnTo>
                    <a:lnTo>
                      <a:pt x="57" y="16"/>
                    </a:lnTo>
                    <a:lnTo>
                      <a:pt x="77" y="5"/>
                    </a:lnTo>
                    <a:lnTo>
                      <a:pt x="85" y="0"/>
                    </a:lnTo>
                    <a:lnTo>
                      <a:pt x="371" y="1"/>
                    </a:lnTo>
                    <a:lnTo>
                      <a:pt x="351" y="12"/>
                    </a:lnTo>
                    <a:lnTo>
                      <a:pt x="331" y="23"/>
                    </a:lnTo>
                    <a:lnTo>
                      <a:pt x="314" y="34"/>
                    </a:lnTo>
                    <a:lnTo>
                      <a:pt x="296" y="43"/>
                    </a:lnTo>
                    <a:lnTo>
                      <a:pt x="1" y="43"/>
                    </a:lnTo>
                    <a:lnTo>
                      <a:pt x="0" y="45"/>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49" name="Freeform 756"/>
              <p:cNvSpPr>
                <a:spLocks/>
              </p:cNvSpPr>
              <p:nvPr/>
            </p:nvSpPr>
            <p:spPr bwMode="auto">
              <a:xfrm>
                <a:off x="2901" y="2232"/>
                <a:ext cx="185" cy="23"/>
              </a:xfrm>
              <a:custGeom>
                <a:avLst/>
                <a:gdLst>
                  <a:gd name="T0" fmla="*/ 0 w 371"/>
                  <a:gd name="T1" fmla="*/ 23 h 45"/>
                  <a:gd name="T2" fmla="*/ 8 w 371"/>
                  <a:gd name="T3" fmla="*/ 19 h 45"/>
                  <a:gd name="T4" fmla="*/ 18 w 371"/>
                  <a:gd name="T5" fmla="*/ 14 h 45"/>
                  <a:gd name="T6" fmla="*/ 28 w 371"/>
                  <a:gd name="T7" fmla="*/ 8 h 45"/>
                  <a:gd name="T8" fmla="*/ 38 w 371"/>
                  <a:gd name="T9" fmla="*/ 3 h 45"/>
                  <a:gd name="T10" fmla="*/ 42 w 371"/>
                  <a:gd name="T11" fmla="*/ 0 h 45"/>
                  <a:gd name="T12" fmla="*/ 185 w 371"/>
                  <a:gd name="T13" fmla="*/ 1 h 45"/>
                  <a:gd name="T14" fmla="*/ 175 w 371"/>
                  <a:gd name="T15" fmla="*/ 7 h 45"/>
                  <a:gd name="T16" fmla="*/ 165 w 371"/>
                  <a:gd name="T17" fmla="*/ 12 h 45"/>
                  <a:gd name="T18" fmla="*/ 155 w 371"/>
                  <a:gd name="T19" fmla="*/ 17 h 45"/>
                  <a:gd name="T20" fmla="*/ 146 w 371"/>
                  <a:gd name="T21" fmla="*/ 22 h 45"/>
                  <a:gd name="T22" fmla="*/ 1 w 371"/>
                  <a:gd name="T23" fmla="*/ 22 h 45"/>
                  <a:gd name="T24" fmla="*/ 0 w 371"/>
                  <a:gd name="T25" fmla="*/ 23 h 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71" h="45">
                    <a:moveTo>
                      <a:pt x="0" y="45"/>
                    </a:moveTo>
                    <a:lnTo>
                      <a:pt x="17" y="38"/>
                    </a:lnTo>
                    <a:lnTo>
                      <a:pt x="37" y="27"/>
                    </a:lnTo>
                    <a:lnTo>
                      <a:pt x="57" y="16"/>
                    </a:lnTo>
                    <a:lnTo>
                      <a:pt x="77" y="5"/>
                    </a:lnTo>
                    <a:lnTo>
                      <a:pt x="85" y="0"/>
                    </a:lnTo>
                    <a:lnTo>
                      <a:pt x="371" y="2"/>
                    </a:lnTo>
                    <a:lnTo>
                      <a:pt x="351" y="13"/>
                    </a:lnTo>
                    <a:lnTo>
                      <a:pt x="331" y="23"/>
                    </a:lnTo>
                    <a:lnTo>
                      <a:pt x="311" y="34"/>
                    </a:lnTo>
                    <a:lnTo>
                      <a:pt x="292" y="43"/>
                    </a:lnTo>
                    <a:lnTo>
                      <a:pt x="2" y="43"/>
                    </a:lnTo>
                    <a:lnTo>
                      <a:pt x="0" y="45"/>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50" name="Freeform 757"/>
              <p:cNvSpPr>
                <a:spLocks/>
              </p:cNvSpPr>
              <p:nvPr/>
            </p:nvSpPr>
            <p:spPr bwMode="auto">
              <a:xfrm>
                <a:off x="2924" y="2221"/>
                <a:ext cx="183" cy="22"/>
              </a:xfrm>
              <a:custGeom>
                <a:avLst/>
                <a:gdLst>
                  <a:gd name="T0" fmla="*/ 0 w 368"/>
                  <a:gd name="T1" fmla="*/ 22 h 46"/>
                  <a:gd name="T2" fmla="*/ 6 w 368"/>
                  <a:gd name="T3" fmla="*/ 19 h 46"/>
                  <a:gd name="T4" fmla="*/ 16 w 368"/>
                  <a:gd name="T5" fmla="*/ 14 h 46"/>
                  <a:gd name="T6" fmla="*/ 26 w 368"/>
                  <a:gd name="T7" fmla="*/ 9 h 46"/>
                  <a:gd name="T8" fmla="*/ 36 w 368"/>
                  <a:gd name="T9" fmla="*/ 4 h 46"/>
                  <a:gd name="T10" fmla="*/ 41 w 368"/>
                  <a:gd name="T11" fmla="*/ 0 h 46"/>
                  <a:gd name="T12" fmla="*/ 183 w 368"/>
                  <a:gd name="T13" fmla="*/ 0 h 46"/>
                  <a:gd name="T14" fmla="*/ 181 w 368"/>
                  <a:gd name="T15" fmla="*/ 2 h 46"/>
                  <a:gd name="T16" fmla="*/ 171 w 368"/>
                  <a:gd name="T17" fmla="*/ 7 h 46"/>
                  <a:gd name="T18" fmla="*/ 162 w 368"/>
                  <a:gd name="T19" fmla="*/ 12 h 46"/>
                  <a:gd name="T20" fmla="*/ 152 w 368"/>
                  <a:gd name="T21" fmla="*/ 18 h 46"/>
                  <a:gd name="T22" fmla="*/ 143 w 368"/>
                  <a:gd name="T23" fmla="*/ 22 h 46"/>
                  <a:gd name="T24" fmla="*/ 0 w 368"/>
                  <a:gd name="T25" fmla="*/ 22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8" h="46">
                    <a:moveTo>
                      <a:pt x="0" y="46"/>
                    </a:moveTo>
                    <a:lnTo>
                      <a:pt x="12" y="40"/>
                    </a:lnTo>
                    <a:lnTo>
                      <a:pt x="32" y="29"/>
                    </a:lnTo>
                    <a:lnTo>
                      <a:pt x="52" y="19"/>
                    </a:lnTo>
                    <a:lnTo>
                      <a:pt x="72" y="8"/>
                    </a:lnTo>
                    <a:lnTo>
                      <a:pt x="82" y="0"/>
                    </a:lnTo>
                    <a:lnTo>
                      <a:pt x="368" y="0"/>
                    </a:lnTo>
                    <a:lnTo>
                      <a:pt x="363" y="4"/>
                    </a:lnTo>
                    <a:lnTo>
                      <a:pt x="343" y="15"/>
                    </a:lnTo>
                    <a:lnTo>
                      <a:pt x="326" y="26"/>
                    </a:lnTo>
                    <a:lnTo>
                      <a:pt x="306" y="37"/>
                    </a:lnTo>
                    <a:lnTo>
                      <a:pt x="287" y="46"/>
                    </a:lnTo>
                    <a:lnTo>
                      <a:pt x="0" y="46"/>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51" name="Freeform 758"/>
              <p:cNvSpPr>
                <a:spLocks/>
              </p:cNvSpPr>
              <p:nvPr/>
            </p:nvSpPr>
            <p:spPr bwMode="auto">
              <a:xfrm>
                <a:off x="2944" y="2210"/>
                <a:ext cx="183" cy="22"/>
              </a:xfrm>
              <a:custGeom>
                <a:avLst/>
                <a:gdLst>
                  <a:gd name="T0" fmla="*/ 0 w 368"/>
                  <a:gd name="T1" fmla="*/ 22 h 45"/>
                  <a:gd name="T2" fmla="*/ 6 w 368"/>
                  <a:gd name="T3" fmla="*/ 20 h 45"/>
                  <a:gd name="T4" fmla="*/ 16 w 368"/>
                  <a:gd name="T5" fmla="*/ 14 h 45"/>
                  <a:gd name="T6" fmla="*/ 24 w 368"/>
                  <a:gd name="T7" fmla="*/ 9 h 45"/>
                  <a:gd name="T8" fmla="*/ 34 w 368"/>
                  <a:gd name="T9" fmla="*/ 3 h 45"/>
                  <a:gd name="T10" fmla="*/ 40 w 368"/>
                  <a:gd name="T11" fmla="*/ 0 h 45"/>
                  <a:gd name="T12" fmla="*/ 183 w 368"/>
                  <a:gd name="T13" fmla="*/ 0 h 45"/>
                  <a:gd name="T14" fmla="*/ 181 w 368"/>
                  <a:gd name="T15" fmla="*/ 1 h 45"/>
                  <a:gd name="T16" fmla="*/ 171 w 368"/>
                  <a:gd name="T17" fmla="*/ 7 h 45"/>
                  <a:gd name="T18" fmla="*/ 161 w 368"/>
                  <a:gd name="T19" fmla="*/ 12 h 45"/>
                  <a:gd name="T20" fmla="*/ 151 w 368"/>
                  <a:gd name="T21" fmla="*/ 18 h 45"/>
                  <a:gd name="T22" fmla="*/ 143 w 368"/>
                  <a:gd name="T23" fmla="*/ 22 h 45"/>
                  <a:gd name="T24" fmla="*/ 0 w 368"/>
                  <a:gd name="T25" fmla="*/ 22 h 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8" h="45">
                    <a:moveTo>
                      <a:pt x="0" y="45"/>
                    </a:moveTo>
                    <a:lnTo>
                      <a:pt x="12" y="40"/>
                    </a:lnTo>
                    <a:lnTo>
                      <a:pt x="32" y="29"/>
                    </a:lnTo>
                    <a:lnTo>
                      <a:pt x="49" y="18"/>
                    </a:lnTo>
                    <a:lnTo>
                      <a:pt x="69" y="7"/>
                    </a:lnTo>
                    <a:lnTo>
                      <a:pt x="80" y="0"/>
                    </a:lnTo>
                    <a:lnTo>
                      <a:pt x="368" y="0"/>
                    </a:lnTo>
                    <a:lnTo>
                      <a:pt x="363" y="3"/>
                    </a:lnTo>
                    <a:lnTo>
                      <a:pt x="343" y="14"/>
                    </a:lnTo>
                    <a:lnTo>
                      <a:pt x="323" y="25"/>
                    </a:lnTo>
                    <a:lnTo>
                      <a:pt x="303" y="36"/>
                    </a:lnTo>
                    <a:lnTo>
                      <a:pt x="288" y="45"/>
                    </a:lnTo>
                    <a:lnTo>
                      <a:pt x="0" y="45"/>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52" name="Freeform 759"/>
              <p:cNvSpPr>
                <a:spLocks/>
              </p:cNvSpPr>
              <p:nvPr/>
            </p:nvSpPr>
            <p:spPr bwMode="auto">
              <a:xfrm>
                <a:off x="2964" y="2199"/>
                <a:ext cx="182" cy="22"/>
              </a:xfrm>
              <a:custGeom>
                <a:avLst/>
                <a:gdLst>
                  <a:gd name="T0" fmla="*/ 0 w 363"/>
                  <a:gd name="T1" fmla="*/ 22 h 43"/>
                  <a:gd name="T2" fmla="*/ 4 w 363"/>
                  <a:gd name="T3" fmla="*/ 20 h 43"/>
                  <a:gd name="T4" fmla="*/ 14 w 363"/>
                  <a:gd name="T5" fmla="*/ 15 h 43"/>
                  <a:gd name="T6" fmla="*/ 24 w 363"/>
                  <a:gd name="T7" fmla="*/ 9 h 43"/>
                  <a:gd name="T8" fmla="*/ 34 w 363"/>
                  <a:gd name="T9" fmla="*/ 4 h 43"/>
                  <a:gd name="T10" fmla="*/ 39 w 363"/>
                  <a:gd name="T11" fmla="*/ 0 h 43"/>
                  <a:gd name="T12" fmla="*/ 182 w 363"/>
                  <a:gd name="T13" fmla="*/ 0 h 43"/>
                  <a:gd name="T14" fmla="*/ 179 w 363"/>
                  <a:gd name="T15" fmla="*/ 2 h 43"/>
                  <a:gd name="T16" fmla="*/ 171 w 363"/>
                  <a:gd name="T17" fmla="*/ 7 h 43"/>
                  <a:gd name="T18" fmla="*/ 161 w 363"/>
                  <a:gd name="T19" fmla="*/ 13 h 43"/>
                  <a:gd name="T20" fmla="*/ 151 w 363"/>
                  <a:gd name="T21" fmla="*/ 18 h 43"/>
                  <a:gd name="T22" fmla="*/ 143 w 363"/>
                  <a:gd name="T23" fmla="*/ 22 h 43"/>
                  <a:gd name="T24" fmla="*/ 0 w 363"/>
                  <a:gd name="T25" fmla="*/ 22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3" h="43">
                    <a:moveTo>
                      <a:pt x="0" y="43"/>
                    </a:moveTo>
                    <a:lnTo>
                      <a:pt x="7" y="40"/>
                    </a:lnTo>
                    <a:lnTo>
                      <a:pt x="27" y="29"/>
                    </a:lnTo>
                    <a:lnTo>
                      <a:pt x="47" y="18"/>
                    </a:lnTo>
                    <a:lnTo>
                      <a:pt x="67" y="7"/>
                    </a:lnTo>
                    <a:lnTo>
                      <a:pt x="78" y="0"/>
                    </a:lnTo>
                    <a:lnTo>
                      <a:pt x="363" y="0"/>
                    </a:lnTo>
                    <a:lnTo>
                      <a:pt x="358" y="4"/>
                    </a:lnTo>
                    <a:lnTo>
                      <a:pt x="341" y="14"/>
                    </a:lnTo>
                    <a:lnTo>
                      <a:pt x="321" y="25"/>
                    </a:lnTo>
                    <a:lnTo>
                      <a:pt x="301" y="36"/>
                    </a:lnTo>
                    <a:lnTo>
                      <a:pt x="286" y="43"/>
                    </a:lnTo>
                    <a:lnTo>
                      <a:pt x="0" y="43"/>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53" name="Freeform 760"/>
              <p:cNvSpPr>
                <a:spLocks/>
              </p:cNvSpPr>
              <p:nvPr/>
            </p:nvSpPr>
            <p:spPr bwMode="auto">
              <a:xfrm>
                <a:off x="2984" y="2188"/>
                <a:ext cx="182" cy="22"/>
              </a:xfrm>
              <a:custGeom>
                <a:avLst/>
                <a:gdLst>
                  <a:gd name="T0" fmla="*/ 0 w 365"/>
                  <a:gd name="T1" fmla="*/ 22 h 44"/>
                  <a:gd name="T2" fmla="*/ 4 w 365"/>
                  <a:gd name="T3" fmla="*/ 20 h 44"/>
                  <a:gd name="T4" fmla="*/ 14 w 365"/>
                  <a:gd name="T5" fmla="*/ 15 h 44"/>
                  <a:gd name="T6" fmla="*/ 24 w 365"/>
                  <a:gd name="T7" fmla="*/ 9 h 44"/>
                  <a:gd name="T8" fmla="*/ 33 w 365"/>
                  <a:gd name="T9" fmla="*/ 4 h 44"/>
                  <a:gd name="T10" fmla="*/ 38 w 365"/>
                  <a:gd name="T11" fmla="*/ 0 h 44"/>
                  <a:gd name="T12" fmla="*/ 182 w 365"/>
                  <a:gd name="T13" fmla="*/ 0 h 44"/>
                  <a:gd name="T14" fmla="*/ 180 w 365"/>
                  <a:gd name="T15" fmla="*/ 2 h 44"/>
                  <a:gd name="T16" fmla="*/ 170 w 365"/>
                  <a:gd name="T17" fmla="*/ 8 h 44"/>
                  <a:gd name="T18" fmla="*/ 160 w 365"/>
                  <a:gd name="T19" fmla="*/ 13 h 44"/>
                  <a:gd name="T20" fmla="*/ 151 w 365"/>
                  <a:gd name="T21" fmla="*/ 18 h 44"/>
                  <a:gd name="T22" fmla="*/ 144 w 365"/>
                  <a:gd name="T23" fmla="*/ 22 h 44"/>
                  <a:gd name="T24" fmla="*/ 0 w 365"/>
                  <a:gd name="T25" fmla="*/ 22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5" h="44">
                    <a:moveTo>
                      <a:pt x="0" y="44"/>
                    </a:moveTo>
                    <a:lnTo>
                      <a:pt x="9" y="40"/>
                    </a:lnTo>
                    <a:lnTo>
                      <a:pt x="29" y="29"/>
                    </a:lnTo>
                    <a:lnTo>
                      <a:pt x="49" y="18"/>
                    </a:lnTo>
                    <a:lnTo>
                      <a:pt x="66" y="8"/>
                    </a:lnTo>
                    <a:lnTo>
                      <a:pt x="77" y="0"/>
                    </a:lnTo>
                    <a:lnTo>
                      <a:pt x="365" y="0"/>
                    </a:lnTo>
                    <a:lnTo>
                      <a:pt x="360" y="4"/>
                    </a:lnTo>
                    <a:lnTo>
                      <a:pt x="340" y="15"/>
                    </a:lnTo>
                    <a:lnTo>
                      <a:pt x="320" y="26"/>
                    </a:lnTo>
                    <a:lnTo>
                      <a:pt x="303" y="36"/>
                    </a:lnTo>
                    <a:lnTo>
                      <a:pt x="288" y="44"/>
                    </a:lnTo>
                    <a:lnTo>
                      <a:pt x="0" y="44"/>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54" name="Freeform 761"/>
              <p:cNvSpPr>
                <a:spLocks/>
              </p:cNvSpPr>
              <p:nvPr/>
            </p:nvSpPr>
            <p:spPr bwMode="auto">
              <a:xfrm>
                <a:off x="3004" y="2176"/>
                <a:ext cx="184" cy="23"/>
              </a:xfrm>
              <a:custGeom>
                <a:avLst/>
                <a:gdLst>
                  <a:gd name="T0" fmla="*/ 0 w 368"/>
                  <a:gd name="T1" fmla="*/ 23 h 45"/>
                  <a:gd name="T2" fmla="*/ 5 w 368"/>
                  <a:gd name="T3" fmla="*/ 21 h 45"/>
                  <a:gd name="T4" fmla="*/ 13 w 368"/>
                  <a:gd name="T5" fmla="*/ 16 h 45"/>
                  <a:gd name="T6" fmla="*/ 23 w 368"/>
                  <a:gd name="T7" fmla="*/ 10 h 45"/>
                  <a:gd name="T8" fmla="*/ 33 w 368"/>
                  <a:gd name="T9" fmla="*/ 5 h 45"/>
                  <a:gd name="T10" fmla="*/ 41 w 368"/>
                  <a:gd name="T11" fmla="*/ 0 h 45"/>
                  <a:gd name="T12" fmla="*/ 184 w 368"/>
                  <a:gd name="T13" fmla="*/ 0 h 45"/>
                  <a:gd name="T14" fmla="*/ 180 w 368"/>
                  <a:gd name="T15" fmla="*/ 3 h 45"/>
                  <a:gd name="T16" fmla="*/ 170 w 368"/>
                  <a:gd name="T17" fmla="*/ 8 h 45"/>
                  <a:gd name="T18" fmla="*/ 160 w 368"/>
                  <a:gd name="T19" fmla="*/ 14 h 45"/>
                  <a:gd name="T20" fmla="*/ 150 w 368"/>
                  <a:gd name="T21" fmla="*/ 19 h 45"/>
                  <a:gd name="T22" fmla="*/ 143 w 368"/>
                  <a:gd name="T23" fmla="*/ 23 h 45"/>
                  <a:gd name="T24" fmla="*/ 0 w 368"/>
                  <a:gd name="T25" fmla="*/ 23 h 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8" h="45">
                    <a:moveTo>
                      <a:pt x="0" y="45"/>
                    </a:moveTo>
                    <a:lnTo>
                      <a:pt x="9" y="41"/>
                    </a:lnTo>
                    <a:lnTo>
                      <a:pt x="26" y="31"/>
                    </a:lnTo>
                    <a:lnTo>
                      <a:pt x="46" y="20"/>
                    </a:lnTo>
                    <a:lnTo>
                      <a:pt x="66" y="9"/>
                    </a:lnTo>
                    <a:lnTo>
                      <a:pt x="81" y="0"/>
                    </a:lnTo>
                    <a:lnTo>
                      <a:pt x="368" y="0"/>
                    </a:lnTo>
                    <a:lnTo>
                      <a:pt x="360" y="5"/>
                    </a:lnTo>
                    <a:lnTo>
                      <a:pt x="340" y="16"/>
                    </a:lnTo>
                    <a:lnTo>
                      <a:pt x="320" y="27"/>
                    </a:lnTo>
                    <a:lnTo>
                      <a:pt x="300" y="38"/>
                    </a:lnTo>
                    <a:lnTo>
                      <a:pt x="285" y="45"/>
                    </a:lnTo>
                    <a:lnTo>
                      <a:pt x="0" y="45"/>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55" name="Freeform 762"/>
              <p:cNvSpPr>
                <a:spLocks/>
              </p:cNvSpPr>
              <p:nvPr/>
            </p:nvSpPr>
            <p:spPr bwMode="auto">
              <a:xfrm>
                <a:off x="3022" y="2166"/>
                <a:ext cx="187" cy="22"/>
              </a:xfrm>
              <a:custGeom>
                <a:avLst/>
                <a:gdLst>
                  <a:gd name="T0" fmla="*/ 0 w 375"/>
                  <a:gd name="T1" fmla="*/ 22 h 45"/>
                  <a:gd name="T2" fmla="*/ 4 w 375"/>
                  <a:gd name="T3" fmla="*/ 21 h 45"/>
                  <a:gd name="T4" fmla="*/ 14 w 375"/>
                  <a:gd name="T5" fmla="*/ 15 h 45"/>
                  <a:gd name="T6" fmla="*/ 24 w 375"/>
                  <a:gd name="T7" fmla="*/ 10 h 45"/>
                  <a:gd name="T8" fmla="*/ 34 w 375"/>
                  <a:gd name="T9" fmla="*/ 4 h 45"/>
                  <a:gd name="T10" fmla="*/ 40 w 375"/>
                  <a:gd name="T11" fmla="*/ 0 h 45"/>
                  <a:gd name="T12" fmla="*/ 187 w 375"/>
                  <a:gd name="T13" fmla="*/ 0 h 45"/>
                  <a:gd name="T14" fmla="*/ 180 w 375"/>
                  <a:gd name="T15" fmla="*/ 4 h 45"/>
                  <a:gd name="T16" fmla="*/ 171 w 375"/>
                  <a:gd name="T17" fmla="*/ 8 h 45"/>
                  <a:gd name="T18" fmla="*/ 161 w 375"/>
                  <a:gd name="T19" fmla="*/ 13 h 45"/>
                  <a:gd name="T20" fmla="*/ 151 w 375"/>
                  <a:gd name="T21" fmla="*/ 19 h 45"/>
                  <a:gd name="T22" fmla="*/ 144 w 375"/>
                  <a:gd name="T23" fmla="*/ 22 h 45"/>
                  <a:gd name="T24" fmla="*/ 0 w 375"/>
                  <a:gd name="T25" fmla="*/ 22 h 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75" h="45">
                    <a:moveTo>
                      <a:pt x="0" y="45"/>
                    </a:moveTo>
                    <a:lnTo>
                      <a:pt x="9" y="42"/>
                    </a:lnTo>
                    <a:lnTo>
                      <a:pt x="29" y="31"/>
                    </a:lnTo>
                    <a:lnTo>
                      <a:pt x="49" y="20"/>
                    </a:lnTo>
                    <a:lnTo>
                      <a:pt x="69" y="9"/>
                    </a:lnTo>
                    <a:lnTo>
                      <a:pt x="80" y="0"/>
                    </a:lnTo>
                    <a:lnTo>
                      <a:pt x="375" y="0"/>
                    </a:lnTo>
                    <a:lnTo>
                      <a:pt x="360" y="9"/>
                    </a:lnTo>
                    <a:lnTo>
                      <a:pt x="343" y="16"/>
                    </a:lnTo>
                    <a:lnTo>
                      <a:pt x="323" y="27"/>
                    </a:lnTo>
                    <a:lnTo>
                      <a:pt x="303" y="38"/>
                    </a:lnTo>
                    <a:lnTo>
                      <a:pt x="288" y="45"/>
                    </a:lnTo>
                    <a:lnTo>
                      <a:pt x="0" y="45"/>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56" name="Freeform 763"/>
              <p:cNvSpPr>
                <a:spLocks/>
              </p:cNvSpPr>
              <p:nvPr/>
            </p:nvSpPr>
            <p:spPr bwMode="auto">
              <a:xfrm>
                <a:off x="3044" y="2155"/>
                <a:ext cx="181" cy="21"/>
              </a:xfrm>
              <a:custGeom>
                <a:avLst/>
                <a:gdLst>
                  <a:gd name="T0" fmla="*/ 0 w 362"/>
                  <a:gd name="T1" fmla="*/ 21 h 44"/>
                  <a:gd name="T2" fmla="*/ 3 w 362"/>
                  <a:gd name="T3" fmla="*/ 20 h 44"/>
                  <a:gd name="T4" fmla="*/ 13 w 362"/>
                  <a:gd name="T5" fmla="*/ 15 h 44"/>
                  <a:gd name="T6" fmla="*/ 21 w 362"/>
                  <a:gd name="T7" fmla="*/ 10 h 44"/>
                  <a:gd name="T8" fmla="*/ 31 w 362"/>
                  <a:gd name="T9" fmla="*/ 4 h 44"/>
                  <a:gd name="T10" fmla="*/ 39 w 362"/>
                  <a:gd name="T11" fmla="*/ 0 h 44"/>
                  <a:gd name="T12" fmla="*/ 181 w 362"/>
                  <a:gd name="T13" fmla="*/ 1 h 44"/>
                  <a:gd name="T14" fmla="*/ 178 w 362"/>
                  <a:gd name="T15" fmla="*/ 4 h 44"/>
                  <a:gd name="T16" fmla="*/ 168 w 362"/>
                  <a:gd name="T17" fmla="*/ 10 h 44"/>
                  <a:gd name="T18" fmla="*/ 158 w 362"/>
                  <a:gd name="T19" fmla="*/ 15 h 44"/>
                  <a:gd name="T20" fmla="*/ 150 w 362"/>
                  <a:gd name="T21" fmla="*/ 18 h 44"/>
                  <a:gd name="T22" fmla="*/ 144 w 362"/>
                  <a:gd name="T23" fmla="*/ 21 h 44"/>
                  <a:gd name="T24" fmla="*/ 0 w 362"/>
                  <a:gd name="T25" fmla="*/ 21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2" h="44">
                    <a:moveTo>
                      <a:pt x="0" y="44"/>
                    </a:moveTo>
                    <a:lnTo>
                      <a:pt x="5" y="42"/>
                    </a:lnTo>
                    <a:lnTo>
                      <a:pt x="25" y="31"/>
                    </a:lnTo>
                    <a:lnTo>
                      <a:pt x="41" y="20"/>
                    </a:lnTo>
                    <a:lnTo>
                      <a:pt x="62" y="9"/>
                    </a:lnTo>
                    <a:lnTo>
                      <a:pt x="77" y="0"/>
                    </a:lnTo>
                    <a:lnTo>
                      <a:pt x="362" y="2"/>
                    </a:lnTo>
                    <a:lnTo>
                      <a:pt x="356" y="9"/>
                    </a:lnTo>
                    <a:lnTo>
                      <a:pt x="336" y="20"/>
                    </a:lnTo>
                    <a:lnTo>
                      <a:pt x="316" y="31"/>
                    </a:lnTo>
                    <a:lnTo>
                      <a:pt x="299" y="38"/>
                    </a:lnTo>
                    <a:lnTo>
                      <a:pt x="287" y="44"/>
                    </a:lnTo>
                    <a:lnTo>
                      <a:pt x="0" y="44"/>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57" name="Freeform 764"/>
              <p:cNvSpPr>
                <a:spLocks/>
              </p:cNvSpPr>
              <p:nvPr/>
            </p:nvSpPr>
            <p:spPr bwMode="auto">
              <a:xfrm>
                <a:off x="3062" y="2144"/>
                <a:ext cx="174" cy="22"/>
              </a:xfrm>
              <a:custGeom>
                <a:avLst/>
                <a:gdLst>
                  <a:gd name="T0" fmla="*/ 0 w 348"/>
                  <a:gd name="T1" fmla="*/ 22 h 43"/>
                  <a:gd name="T2" fmla="*/ 3 w 348"/>
                  <a:gd name="T3" fmla="*/ 21 h 43"/>
                  <a:gd name="T4" fmla="*/ 13 w 348"/>
                  <a:gd name="T5" fmla="*/ 15 h 43"/>
                  <a:gd name="T6" fmla="*/ 23 w 348"/>
                  <a:gd name="T7" fmla="*/ 10 h 43"/>
                  <a:gd name="T8" fmla="*/ 33 w 348"/>
                  <a:gd name="T9" fmla="*/ 5 h 43"/>
                  <a:gd name="T10" fmla="*/ 41 w 348"/>
                  <a:gd name="T11" fmla="*/ 0 h 43"/>
                  <a:gd name="T12" fmla="*/ 174 w 348"/>
                  <a:gd name="T13" fmla="*/ 0 h 43"/>
                  <a:gd name="T14" fmla="*/ 173 w 348"/>
                  <a:gd name="T15" fmla="*/ 3 h 43"/>
                  <a:gd name="T16" fmla="*/ 170 w 348"/>
                  <a:gd name="T17" fmla="*/ 6 h 43"/>
                  <a:gd name="T18" fmla="*/ 167 w 348"/>
                  <a:gd name="T19" fmla="*/ 10 h 43"/>
                  <a:gd name="T20" fmla="*/ 163 w 348"/>
                  <a:gd name="T21" fmla="*/ 12 h 43"/>
                  <a:gd name="T22" fmla="*/ 160 w 348"/>
                  <a:gd name="T23" fmla="*/ 15 h 43"/>
                  <a:gd name="T24" fmla="*/ 150 w 348"/>
                  <a:gd name="T25" fmla="*/ 21 h 43"/>
                  <a:gd name="T26" fmla="*/ 148 w 348"/>
                  <a:gd name="T27" fmla="*/ 22 h 43"/>
                  <a:gd name="T28" fmla="*/ 0 w 348"/>
                  <a:gd name="T29" fmla="*/ 22 h 4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8" h="43">
                    <a:moveTo>
                      <a:pt x="0" y="43"/>
                    </a:moveTo>
                    <a:lnTo>
                      <a:pt x="5" y="41"/>
                    </a:lnTo>
                    <a:lnTo>
                      <a:pt x="26" y="30"/>
                    </a:lnTo>
                    <a:lnTo>
                      <a:pt x="46" y="20"/>
                    </a:lnTo>
                    <a:lnTo>
                      <a:pt x="66" y="9"/>
                    </a:lnTo>
                    <a:lnTo>
                      <a:pt x="81" y="0"/>
                    </a:lnTo>
                    <a:lnTo>
                      <a:pt x="348" y="0"/>
                    </a:lnTo>
                    <a:lnTo>
                      <a:pt x="346" y="5"/>
                    </a:lnTo>
                    <a:lnTo>
                      <a:pt x="340" y="12"/>
                    </a:lnTo>
                    <a:lnTo>
                      <a:pt x="333" y="20"/>
                    </a:lnTo>
                    <a:lnTo>
                      <a:pt x="326" y="23"/>
                    </a:lnTo>
                    <a:lnTo>
                      <a:pt x="320" y="30"/>
                    </a:lnTo>
                    <a:lnTo>
                      <a:pt x="300" y="41"/>
                    </a:lnTo>
                    <a:lnTo>
                      <a:pt x="295" y="43"/>
                    </a:lnTo>
                    <a:lnTo>
                      <a:pt x="0" y="43"/>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58" name="Freeform 765"/>
              <p:cNvSpPr>
                <a:spLocks/>
              </p:cNvSpPr>
              <p:nvPr/>
            </p:nvSpPr>
            <p:spPr bwMode="auto">
              <a:xfrm>
                <a:off x="3082" y="2132"/>
                <a:ext cx="157" cy="23"/>
              </a:xfrm>
              <a:custGeom>
                <a:avLst/>
                <a:gdLst>
                  <a:gd name="T0" fmla="*/ 0 w 312"/>
                  <a:gd name="T1" fmla="*/ 23 h 45"/>
                  <a:gd name="T2" fmla="*/ 3 w 312"/>
                  <a:gd name="T3" fmla="*/ 22 h 45"/>
                  <a:gd name="T4" fmla="*/ 13 w 312"/>
                  <a:gd name="T5" fmla="*/ 17 h 45"/>
                  <a:gd name="T6" fmla="*/ 23 w 312"/>
                  <a:gd name="T7" fmla="*/ 11 h 45"/>
                  <a:gd name="T8" fmla="*/ 33 w 312"/>
                  <a:gd name="T9" fmla="*/ 6 h 45"/>
                  <a:gd name="T10" fmla="*/ 40 w 312"/>
                  <a:gd name="T11" fmla="*/ 0 h 45"/>
                  <a:gd name="T12" fmla="*/ 157 w 312"/>
                  <a:gd name="T13" fmla="*/ 0 h 45"/>
                  <a:gd name="T14" fmla="*/ 157 w 312"/>
                  <a:gd name="T15" fmla="*/ 6 h 45"/>
                  <a:gd name="T16" fmla="*/ 155 w 312"/>
                  <a:gd name="T17" fmla="*/ 9 h 45"/>
                  <a:gd name="T18" fmla="*/ 153 w 312"/>
                  <a:gd name="T19" fmla="*/ 15 h 45"/>
                  <a:gd name="T20" fmla="*/ 150 w 312"/>
                  <a:gd name="T21" fmla="*/ 18 h 45"/>
                  <a:gd name="T22" fmla="*/ 147 w 312"/>
                  <a:gd name="T23" fmla="*/ 22 h 45"/>
                  <a:gd name="T24" fmla="*/ 144 w 312"/>
                  <a:gd name="T25" fmla="*/ 23 h 45"/>
                  <a:gd name="T26" fmla="*/ 0 w 312"/>
                  <a:gd name="T27" fmla="*/ 23 h 4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12" h="45">
                    <a:moveTo>
                      <a:pt x="0" y="45"/>
                    </a:moveTo>
                    <a:lnTo>
                      <a:pt x="5" y="44"/>
                    </a:lnTo>
                    <a:lnTo>
                      <a:pt x="25" y="33"/>
                    </a:lnTo>
                    <a:lnTo>
                      <a:pt x="45" y="22"/>
                    </a:lnTo>
                    <a:lnTo>
                      <a:pt x="65" y="11"/>
                    </a:lnTo>
                    <a:lnTo>
                      <a:pt x="80" y="0"/>
                    </a:lnTo>
                    <a:lnTo>
                      <a:pt x="312" y="0"/>
                    </a:lnTo>
                    <a:lnTo>
                      <a:pt x="312" y="11"/>
                    </a:lnTo>
                    <a:lnTo>
                      <a:pt x="309" y="18"/>
                    </a:lnTo>
                    <a:lnTo>
                      <a:pt x="305" y="29"/>
                    </a:lnTo>
                    <a:lnTo>
                      <a:pt x="299" y="36"/>
                    </a:lnTo>
                    <a:lnTo>
                      <a:pt x="292" y="44"/>
                    </a:lnTo>
                    <a:lnTo>
                      <a:pt x="287" y="45"/>
                    </a:lnTo>
                    <a:lnTo>
                      <a:pt x="0" y="45"/>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59" name="Freeform 766"/>
              <p:cNvSpPr>
                <a:spLocks/>
              </p:cNvSpPr>
              <p:nvPr/>
            </p:nvSpPr>
            <p:spPr bwMode="auto">
              <a:xfrm>
                <a:off x="3102" y="2121"/>
                <a:ext cx="138" cy="23"/>
              </a:xfrm>
              <a:custGeom>
                <a:avLst/>
                <a:gdLst>
                  <a:gd name="T0" fmla="*/ 0 w 275"/>
                  <a:gd name="T1" fmla="*/ 23 h 46"/>
                  <a:gd name="T2" fmla="*/ 3 w 275"/>
                  <a:gd name="T3" fmla="*/ 22 h 46"/>
                  <a:gd name="T4" fmla="*/ 13 w 275"/>
                  <a:gd name="T5" fmla="*/ 17 h 46"/>
                  <a:gd name="T6" fmla="*/ 21 w 275"/>
                  <a:gd name="T7" fmla="*/ 11 h 46"/>
                  <a:gd name="T8" fmla="*/ 36 w 275"/>
                  <a:gd name="T9" fmla="*/ 4 h 46"/>
                  <a:gd name="T10" fmla="*/ 105 w 275"/>
                  <a:gd name="T11" fmla="*/ 6 h 46"/>
                  <a:gd name="T12" fmla="*/ 107 w 275"/>
                  <a:gd name="T13" fmla="*/ 0 h 46"/>
                  <a:gd name="T14" fmla="*/ 138 w 275"/>
                  <a:gd name="T15" fmla="*/ 0 h 46"/>
                  <a:gd name="T16" fmla="*/ 138 w 275"/>
                  <a:gd name="T17" fmla="*/ 2 h 46"/>
                  <a:gd name="T18" fmla="*/ 138 w 275"/>
                  <a:gd name="T19" fmla="*/ 8 h 46"/>
                  <a:gd name="T20" fmla="*/ 136 w 275"/>
                  <a:gd name="T21" fmla="*/ 11 h 46"/>
                  <a:gd name="T22" fmla="*/ 136 w 275"/>
                  <a:gd name="T23" fmla="*/ 17 h 46"/>
                  <a:gd name="T24" fmla="*/ 135 w 275"/>
                  <a:gd name="T25" fmla="*/ 20 h 46"/>
                  <a:gd name="T26" fmla="*/ 134 w 275"/>
                  <a:gd name="T27" fmla="*/ 23 h 46"/>
                  <a:gd name="T28" fmla="*/ 0 w 275"/>
                  <a:gd name="T29" fmla="*/ 23 h 4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5" h="46">
                    <a:moveTo>
                      <a:pt x="0" y="46"/>
                    </a:moveTo>
                    <a:lnTo>
                      <a:pt x="5" y="44"/>
                    </a:lnTo>
                    <a:lnTo>
                      <a:pt x="25" y="33"/>
                    </a:lnTo>
                    <a:lnTo>
                      <a:pt x="41" y="22"/>
                    </a:lnTo>
                    <a:lnTo>
                      <a:pt x="72" y="8"/>
                    </a:lnTo>
                    <a:lnTo>
                      <a:pt x="209" y="11"/>
                    </a:lnTo>
                    <a:lnTo>
                      <a:pt x="214" y="0"/>
                    </a:lnTo>
                    <a:lnTo>
                      <a:pt x="275" y="0"/>
                    </a:lnTo>
                    <a:lnTo>
                      <a:pt x="275" y="4"/>
                    </a:lnTo>
                    <a:lnTo>
                      <a:pt x="275" y="15"/>
                    </a:lnTo>
                    <a:lnTo>
                      <a:pt x="272" y="22"/>
                    </a:lnTo>
                    <a:lnTo>
                      <a:pt x="272" y="33"/>
                    </a:lnTo>
                    <a:lnTo>
                      <a:pt x="269" y="40"/>
                    </a:lnTo>
                    <a:lnTo>
                      <a:pt x="267" y="46"/>
                    </a:lnTo>
                    <a:lnTo>
                      <a:pt x="0" y="46"/>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60" name="Freeform 767"/>
              <p:cNvSpPr>
                <a:spLocks/>
              </p:cNvSpPr>
              <p:nvPr/>
            </p:nvSpPr>
            <p:spPr bwMode="auto">
              <a:xfrm>
                <a:off x="3122" y="2110"/>
                <a:ext cx="118" cy="22"/>
              </a:xfrm>
              <a:custGeom>
                <a:avLst/>
                <a:gdLst>
                  <a:gd name="T0" fmla="*/ 0 w 235"/>
                  <a:gd name="T1" fmla="*/ 22 h 43"/>
                  <a:gd name="T2" fmla="*/ 1 w 235"/>
                  <a:gd name="T3" fmla="*/ 22 h 43"/>
                  <a:gd name="T4" fmla="*/ 16 w 235"/>
                  <a:gd name="T5" fmla="*/ 15 h 43"/>
                  <a:gd name="T6" fmla="*/ 85 w 235"/>
                  <a:gd name="T7" fmla="*/ 16 h 43"/>
                  <a:gd name="T8" fmla="*/ 94 w 235"/>
                  <a:gd name="T9" fmla="*/ 0 h 43"/>
                  <a:gd name="T10" fmla="*/ 114 w 235"/>
                  <a:gd name="T11" fmla="*/ 0 h 43"/>
                  <a:gd name="T12" fmla="*/ 115 w 235"/>
                  <a:gd name="T13" fmla="*/ 4 h 43"/>
                  <a:gd name="T14" fmla="*/ 116 w 235"/>
                  <a:gd name="T15" fmla="*/ 7 h 43"/>
                  <a:gd name="T16" fmla="*/ 118 w 235"/>
                  <a:gd name="T17" fmla="*/ 13 h 43"/>
                  <a:gd name="T18" fmla="*/ 118 w 235"/>
                  <a:gd name="T19" fmla="*/ 18 h 43"/>
                  <a:gd name="T20" fmla="*/ 116 w 235"/>
                  <a:gd name="T21" fmla="*/ 22 h 43"/>
                  <a:gd name="T22" fmla="*/ 116 w 235"/>
                  <a:gd name="T23" fmla="*/ 22 h 43"/>
                  <a:gd name="T24" fmla="*/ 0 w 235"/>
                  <a:gd name="T25" fmla="*/ 22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5" h="43">
                    <a:moveTo>
                      <a:pt x="0" y="43"/>
                    </a:moveTo>
                    <a:lnTo>
                      <a:pt x="1" y="43"/>
                    </a:lnTo>
                    <a:lnTo>
                      <a:pt x="32" y="29"/>
                    </a:lnTo>
                    <a:lnTo>
                      <a:pt x="169" y="32"/>
                    </a:lnTo>
                    <a:lnTo>
                      <a:pt x="187" y="0"/>
                    </a:lnTo>
                    <a:lnTo>
                      <a:pt x="227" y="0"/>
                    </a:lnTo>
                    <a:lnTo>
                      <a:pt x="229" y="7"/>
                    </a:lnTo>
                    <a:lnTo>
                      <a:pt x="232" y="14"/>
                    </a:lnTo>
                    <a:lnTo>
                      <a:pt x="235" y="25"/>
                    </a:lnTo>
                    <a:lnTo>
                      <a:pt x="235" y="36"/>
                    </a:lnTo>
                    <a:lnTo>
                      <a:pt x="232" y="43"/>
                    </a:lnTo>
                    <a:lnTo>
                      <a:pt x="0" y="43"/>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61" name="Freeform 768"/>
              <p:cNvSpPr>
                <a:spLocks/>
              </p:cNvSpPr>
              <p:nvPr/>
            </p:nvSpPr>
            <p:spPr bwMode="auto">
              <a:xfrm>
                <a:off x="3209" y="2100"/>
                <a:ext cx="31" cy="21"/>
              </a:xfrm>
              <a:custGeom>
                <a:avLst/>
                <a:gdLst>
                  <a:gd name="T0" fmla="*/ 13 w 61"/>
                  <a:gd name="T1" fmla="*/ 0 h 43"/>
                  <a:gd name="T2" fmla="*/ 0 w 61"/>
                  <a:gd name="T3" fmla="*/ 21 h 43"/>
                  <a:gd name="T4" fmla="*/ 31 w 61"/>
                  <a:gd name="T5" fmla="*/ 21 h 43"/>
                  <a:gd name="T6" fmla="*/ 29 w 61"/>
                  <a:gd name="T7" fmla="*/ 18 h 43"/>
                  <a:gd name="T8" fmla="*/ 28 w 61"/>
                  <a:gd name="T9" fmla="*/ 14 h 43"/>
                  <a:gd name="T10" fmla="*/ 26 w 61"/>
                  <a:gd name="T11" fmla="*/ 11 h 43"/>
                  <a:gd name="T12" fmla="*/ 24 w 61"/>
                  <a:gd name="T13" fmla="*/ 5 h 43"/>
                  <a:gd name="T14" fmla="*/ 21 w 61"/>
                  <a:gd name="T15" fmla="*/ 2 h 43"/>
                  <a:gd name="T16" fmla="*/ 19 w 61"/>
                  <a:gd name="T17" fmla="*/ 0 h 43"/>
                  <a:gd name="T18" fmla="*/ 13 w 61"/>
                  <a:gd name="T19" fmla="*/ 0 h 4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1" h="43">
                    <a:moveTo>
                      <a:pt x="25" y="0"/>
                    </a:moveTo>
                    <a:lnTo>
                      <a:pt x="0" y="43"/>
                    </a:lnTo>
                    <a:lnTo>
                      <a:pt x="61" y="43"/>
                    </a:lnTo>
                    <a:lnTo>
                      <a:pt x="58" y="36"/>
                    </a:lnTo>
                    <a:lnTo>
                      <a:pt x="55" y="29"/>
                    </a:lnTo>
                    <a:lnTo>
                      <a:pt x="51" y="22"/>
                    </a:lnTo>
                    <a:lnTo>
                      <a:pt x="48" y="11"/>
                    </a:lnTo>
                    <a:lnTo>
                      <a:pt x="41" y="4"/>
                    </a:lnTo>
                    <a:lnTo>
                      <a:pt x="38" y="0"/>
                    </a:lnTo>
                    <a:lnTo>
                      <a:pt x="25" y="0"/>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62" name="Freeform 769"/>
              <p:cNvSpPr>
                <a:spLocks/>
              </p:cNvSpPr>
              <p:nvPr/>
            </p:nvSpPr>
            <p:spPr bwMode="auto">
              <a:xfrm>
                <a:off x="3216" y="2096"/>
                <a:ext cx="20" cy="14"/>
              </a:xfrm>
              <a:custGeom>
                <a:avLst/>
                <a:gdLst>
                  <a:gd name="T0" fmla="*/ 0 w 40"/>
                  <a:gd name="T1" fmla="*/ 14 h 29"/>
                  <a:gd name="T2" fmla="*/ 8 w 40"/>
                  <a:gd name="T3" fmla="*/ 0 h 29"/>
                  <a:gd name="T4" fmla="*/ 11 w 40"/>
                  <a:gd name="T5" fmla="*/ 3 h 29"/>
                  <a:gd name="T6" fmla="*/ 14 w 40"/>
                  <a:gd name="T7" fmla="*/ 5 h 29"/>
                  <a:gd name="T8" fmla="*/ 18 w 40"/>
                  <a:gd name="T9" fmla="*/ 9 h 29"/>
                  <a:gd name="T10" fmla="*/ 19 w 40"/>
                  <a:gd name="T11" fmla="*/ 14 h 29"/>
                  <a:gd name="T12" fmla="*/ 20 w 40"/>
                  <a:gd name="T13" fmla="*/ 14 h 29"/>
                  <a:gd name="T14" fmla="*/ 0 w 40"/>
                  <a:gd name="T15" fmla="*/ 14 h 2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0" h="29">
                    <a:moveTo>
                      <a:pt x="0" y="29"/>
                    </a:moveTo>
                    <a:lnTo>
                      <a:pt x="15" y="0"/>
                    </a:lnTo>
                    <a:lnTo>
                      <a:pt x="22" y="7"/>
                    </a:lnTo>
                    <a:lnTo>
                      <a:pt x="28" y="11"/>
                    </a:lnTo>
                    <a:lnTo>
                      <a:pt x="35" y="18"/>
                    </a:lnTo>
                    <a:lnTo>
                      <a:pt x="38" y="29"/>
                    </a:lnTo>
                    <a:lnTo>
                      <a:pt x="40" y="29"/>
                    </a:lnTo>
                    <a:lnTo>
                      <a:pt x="0" y="29"/>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63" name="Freeform 770"/>
              <p:cNvSpPr>
                <a:spLocks/>
              </p:cNvSpPr>
              <p:nvPr/>
            </p:nvSpPr>
            <p:spPr bwMode="auto">
              <a:xfrm>
                <a:off x="3222" y="2096"/>
                <a:ext cx="7" cy="4"/>
              </a:xfrm>
              <a:custGeom>
                <a:avLst/>
                <a:gdLst>
                  <a:gd name="T0" fmla="*/ 0 w 13"/>
                  <a:gd name="T1" fmla="*/ 4 h 7"/>
                  <a:gd name="T2" fmla="*/ 2 w 13"/>
                  <a:gd name="T3" fmla="*/ 0 h 7"/>
                  <a:gd name="T4" fmla="*/ 5 w 13"/>
                  <a:gd name="T5" fmla="*/ 4 h 7"/>
                  <a:gd name="T6" fmla="*/ 7 w 13"/>
                  <a:gd name="T7" fmla="*/ 4 h 7"/>
                  <a:gd name="T8" fmla="*/ 0 w 13"/>
                  <a:gd name="T9" fmla="*/ 4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0" y="7"/>
                    </a:moveTo>
                    <a:lnTo>
                      <a:pt x="3" y="0"/>
                    </a:lnTo>
                    <a:lnTo>
                      <a:pt x="10" y="7"/>
                    </a:lnTo>
                    <a:lnTo>
                      <a:pt x="13" y="7"/>
                    </a:lnTo>
                    <a:lnTo>
                      <a:pt x="0" y="7"/>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64" name="Freeform 771"/>
              <p:cNvSpPr>
                <a:spLocks/>
              </p:cNvSpPr>
              <p:nvPr/>
            </p:nvSpPr>
            <p:spPr bwMode="auto">
              <a:xfrm>
                <a:off x="2878" y="2262"/>
                <a:ext cx="5" cy="9"/>
              </a:xfrm>
              <a:custGeom>
                <a:avLst/>
                <a:gdLst>
                  <a:gd name="T0" fmla="*/ 2 w 10"/>
                  <a:gd name="T1" fmla="*/ 0 h 18"/>
                  <a:gd name="T2" fmla="*/ 0 w 10"/>
                  <a:gd name="T3" fmla="*/ 3 h 18"/>
                  <a:gd name="T4" fmla="*/ 0 w 10"/>
                  <a:gd name="T5" fmla="*/ 5 h 18"/>
                  <a:gd name="T6" fmla="*/ 3 w 10"/>
                  <a:gd name="T7" fmla="*/ 9 h 18"/>
                  <a:gd name="T8" fmla="*/ 5 w 10"/>
                  <a:gd name="T9" fmla="*/ 9 h 18"/>
                  <a:gd name="T10" fmla="*/ 2 w 10"/>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8">
                    <a:moveTo>
                      <a:pt x="3" y="0"/>
                    </a:moveTo>
                    <a:lnTo>
                      <a:pt x="0" y="5"/>
                    </a:lnTo>
                    <a:lnTo>
                      <a:pt x="0" y="10"/>
                    </a:lnTo>
                    <a:lnTo>
                      <a:pt x="5" y="18"/>
                    </a:lnTo>
                    <a:lnTo>
                      <a:pt x="10" y="18"/>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65" name="Freeform 772"/>
              <p:cNvSpPr>
                <a:spLocks/>
              </p:cNvSpPr>
              <p:nvPr/>
            </p:nvSpPr>
            <p:spPr bwMode="auto">
              <a:xfrm>
                <a:off x="2879" y="2257"/>
                <a:ext cx="14" cy="14"/>
              </a:xfrm>
              <a:custGeom>
                <a:avLst/>
                <a:gdLst>
                  <a:gd name="T0" fmla="*/ 10 w 29"/>
                  <a:gd name="T1" fmla="*/ 0 h 29"/>
                  <a:gd name="T2" fmla="*/ 9 w 29"/>
                  <a:gd name="T3" fmla="*/ 0 h 29"/>
                  <a:gd name="T4" fmla="*/ 0 w 29"/>
                  <a:gd name="T5" fmla="*/ 5 h 29"/>
                  <a:gd name="T6" fmla="*/ 3 w 29"/>
                  <a:gd name="T7" fmla="*/ 14 h 29"/>
                  <a:gd name="T8" fmla="*/ 13 w 29"/>
                  <a:gd name="T9" fmla="*/ 9 h 29"/>
                  <a:gd name="T10" fmla="*/ 12 w 29"/>
                  <a:gd name="T11" fmla="*/ 9 h 29"/>
                  <a:gd name="T12" fmla="*/ 13 w 29"/>
                  <a:gd name="T13" fmla="*/ 9 h 29"/>
                  <a:gd name="T14" fmla="*/ 14 w 29"/>
                  <a:gd name="T15" fmla="*/ 6 h 29"/>
                  <a:gd name="T16" fmla="*/ 14 w 29"/>
                  <a:gd name="T17" fmla="*/ 2 h 29"/>
                  <a:gd name="T18" fmla="*/ 12 w 29"/>
                  <a:gd name="T19" fmla="*/ 0 h 29"/>
                  <a:gd name="T20" fmla="*/ 9 w 29"/>
                  <a:gd name="T21" fmla="*/ 0 h 29"/>
                  <a:gd name="T22" fmla="*/ 10 w 29"/>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20" y="0"/>
                    </a:moveTo>
                    <a:lnTo>
                      <a:pt x="19" y="0"/>
                    </a:lnTo>
                    <a:lnTo>
                      <a:pt x="0" y="11"/>
                    </a:lnTo>
                    <a:lnTo>
                      <a:pt x="7" y="29"/>
                    </a:lnTo>
                    <a:lnTo>
                      <a:pt x="26" y="18"/>
                    </a:lnTo>
                    <a:lnTo>
                      <a:pt x="24" y="18"/>
                    </a:lnTo>
                    <a:lnTo>
                      <a:pt x="26" y="18"/>
                    </a:lnTo>
                    <a:lnTo>
                      <a:pt x="29" y="12"/>
                    </a:lnTo>
                    <a:lnTo>
                      <a:pt x="29" y="5"/>
                    </a:lnTo>
                    <a:lnTo>
                      <a:pt x="24" y="0"/>
                    </a:lnTo>
                    <a:lnTo>
                      <a:pt x="19"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66" name="Freeform 773"/>
              <p:cNvSpPr>
                <a:spLocks/>
              </p:cNvSpPr>
              <p:nvPr/>
            </p:nvSpPr>
            <p:spPr bwMode="auto">
              <a:xfrm>
                <a:off x="2889" y="2251"/>
                <a:ext cx="14" cy="15"/>
              </a:xfrm>
              <a:custGeom>
                <a:avLst/>
                <a:gdLst>
                  <a:gd name="T0" fmla="*/ 10 w 29"/>
                  <a:gd name="T1" fmla="*/ 0 h 29"/>
                  <a:gd name="T2" fmla="*/ 10 w 29"/>
                  <a:gd name="T3" fmla="*/ 0 h 29"/>
                  <a:gd name="T4" fmla="*/ 0 w 29"/>
                  <a:gd name="T5" fmla="*/ 6 h 29"/>
                  <a:gd name="T6" fmla="*/ 2 w 29"/>
                  <a:gd name="T7" fmla="*/ 15 h 29"/>
                  <a:gd name="T8" fmla="*/ 12 w 29"/>
                  <a:gd name="T9" fmla="*/ 9 h 29"/>
                  <a:gd name="T10" fmla="*/ 12 w 29"/>
                  <a:gd name="T11" fmla="*/ 9 h 29"/>
                  <a:gd name="T12" fmla="*/ 12 w 29"/>
                  <a:gd name="T13" fmla="*/ 9 h 29"/>
                  <a:gd name="T14" fmla="*/ 14 w 29"/>
                  <a:gd name="T15" fmla="*/ 7 h 29"/>
                  <a:gd name="T16" fmla="*/ 14 w 29"/>
                  <a:gd name="T17" fmla="*/ 3 h 29"/>
                  <a:gd name="T18" fmla="*/ 13 w 29"/>
                  <a:gd name="T19" fmla="*/ 0 h 29"/>
                  <a:gd name="T20" fmla="*/ 10 w 29"/>
                  <a:gd name="T21" fmla="*/ 0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 h="29">
                    <a:moveTo>
                      <a:pt x="21" y="0"/>
                    </a:moveTo>
                    <a:lnTo>
                      <a:pt x="21" y="0"/>
                    </a:lnTo>
                    <a:lnTo>
                      <a:pt x="0" y="11"/>
                    </a:lnTo>
                    <a:lnTo>
                      <a:pt x="4" y="29"/>
                    </a:lnTo>
                    <a:lnTo>
                      <a:pt x="24" y="18"/>
                    </a:lnTo>
                    <a:lnTo>
                      <a:pt x="29" y="13"/>
                    </a:lnTo>
                    <a:lnTo>
                      <a:pt x="29" y="5"/>
                    </a:lnTo>
                    <a:lnTo>
                      <a:pt x="26" y="0"/>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67" name="Freeform 774"/>
              <p:cNvSpPr>
                <a:spLocks/>
              </p:cNvSpPr>
              <p:nvPr/>
            </p:nvSpPr>
            <p:spPr bwMode="auto">
              <a:xfrm>
                <a:off x="2899" y="2247"/>
                <a:ext cx="14" cy="14"/>
              </a:xfrm>
              <a:custGeom>
                <a:avLst/>
                <a:gdLst>
                  <a:gd name="T0" fmla="*/ 10 w 26"/>
                  <a:gd name="T1" fmla="*/ 0 h 27"/>
                  <a:gd name="T2" fmla="*/ 10 w 26"/>
                  <a:gd name="T3" fmla="*/ 0 h 27"/>
                  <a:gd name="T4" fmla="*/ 0 w 26"/>
                  <a:gd name="T5" fmla="*/ 5 h 27"/>
                  <a:gd name="T6" fmla="*/ 2 w 26"/>
                  <a:gd name="T7" fmla="*/ 14 h 27"/>
                  <a:gd name="T8" fmla="*/ 11 w 26"/>
                  <a:gd name="T9" fmla="*/ 9 h 27"/>
                  <a:gd name="T10" fmla="*/ 11 w 26"/>
                  <a:gd name="T11" fmla="*/ 9 h 27"/>
                  <a:gd name="T12" fmla="*/ 11 w 26"/>
                  <a:gd name="T13" fmla="*/ 9 h 27"/>
                  <a:gd name="T14" fmla="*/ 14 w 26"/>
                  <a:gd name="T15" fmla="*/ 7 h 27"/>
                  <a:gd name="T16" fmla="*/ 14 w 26"/>
                  <a:gd name="T17" fmla="*/ 3 h 27"/>
                  <a:gd name="T18" fmla="*/ 12 w 26"/>
                  <a:gd name="T19" fmla="*/ 0 h 27"/>
                  <a:gd name="T20" fmla="*/ 10 w 26"/>
                  <a:gd name="T21" fmla="*/ 0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 h="27">
                    <a:moveTo>
                      <a:pt x="18" y="0"/>
                    </a:moveTo>
                    <a:lnTo>
                      <a:pt x="18" y="0"/>
                    </a:lnTo>
                    <a:lnTo>
                      <a:pt x="0" y="9"/>
                    </a:lnTo>
                    <a:lnTo>
                      <a:pt x="3" y="27"/>
                    </a:lnTo>
                    <a:lnTo>
                      <a:pt x="21" y="18"/>
                    </a:lnTo>
                    <a:lnTo>
                      <a:pt x="26" y="13"/>
                    </a:lnTo>
                    <a:lnTo>
                      <a:pt x="26" y="5"/>
                    </a:lnTo>
                    <a:lnTo>
                      <a:pt x="23" y="0"/>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68" name="Freeform 775"/>
              <p:cNvSpPr>
                <a:spLocks/>
              </p:cNvSpPr>
              <p:nvPr/>
            </p:nvSpPr>
            <p:spPr bwMode="auto">
              <a:xfrm>
                <a:off x="2908" y="2242"/>
                <a:ext cx="15" cy="14"/>
              </a:xfrm>
              <a:custGeom>
                <a:avLst/>
                <a:gdLst>
                  <a:gd name="T0" fmla="*/ 11 w 28"/>
                  <a:gd name="T1" fmla="*/ 0 h 29"/>
                  <a:gd name="T2" fmla="*/ 11 w 28"/>
                  <a:gd name="T3" fmla="*/ 0 h 29"/>
                  <a:gd name="T4" fmla="*/ 0 w 28"/>
                  <a:gd name="T5" fmla="*/ 5 h 29"/>
                  <a:gd name="T6" fmla="*/ 2 w 28"/>
                  <a:gd name="T7" fmla="*/ 14 h 29"/>
                  <a:gd name="T8" fmla="*/ 12 w 28"/>
                  <a:gd name="T9" fmla="*/ 9 h 29"/>
                  <a:gd name="T10" fmla="*/ 12 w 28"/>
                  <a:gd name="T11" fmla="*/ 9 h 29"/>
                  <a:gd name="T12" fmla="*/ 12 w 28"/>
                  <a:gd name="T13" fmla="*/ 9 h 29"/>
                  <a:gd name="T14" fmla="*/ 15 w 28"/>
                  <a:gd name="T15" fmla="*/ 6 h 29"/>
                  <a:gd name="T16" fmla="*/ 15 w 28"/>
                  <a:gd name="T17" fmla="*/ 2 h 29"/>
                  <a:gd name="T18" fmla="*/ 13 w 28"/>
                  <a:gd name="T19" fmla="*/ 0 h 29"/>
                  <a:gd name="T20" fmla="*/ 11 w 28"/>
                  <a:gd name="T21" fmla="*/ 0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20" y="0"/>
                    </a:moveTo>
                    <a:lnTo>
                      <a:pt x="20" y="0"/>
                    </a:lnTo>
                    <a:lnTo>
                      <a:pt x="0" y="11"/>
                    </a:lnTo>
                    <a:lnTo>
                      <a:pt x="3" y="29"/>
                    </a:lnTo>
                    <a:lnTo>
                      <a:pt x="23" y="18"/>
                    </a:lnTo>
                    <a:lnTo>
                      <a:pt x="28" y="13"/>
                    </a:lnTo>
                    <a:lnTo>
                      <a:pt x="28" y="5"/>
                    </a:lnTo>
                    <a:lnTo>
                      <a:pt x="25"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69" name="Freeform 776"/>
              <p:cNvSpPr>
                <a:spLocks/>
              </p:cNvSpPr>
              <p:nvPr/>
            </p:nvSpPr>
            <p:spPr bwMode="auto">
              <a:xfrm>
                <a:off x="2918" y="2236"/>
                <a:ext cx="15" cy="15"/>
              </a:xfrm>
              <a:custGeom>
                <a:avLst/>
                <a:gdLst>
                  <a:gd name="T0" fmla="*/ 10 w 28"/>
                  <a:gd name="T1" fmla="*/ 0 h 29"/>
                  <a:gd name="T2" fmla="*/ 11 w 28"/>
                  <a:gd name="T3" fmla="*/ 0 h 29"/>
                  <a:gd name="T4" fmla="*/ 0 w 28"/>
                  <a:gd name="T5" fmla="*/ 6 h 29"/>
                  <a:gd name="T6" fmla="*/ 2 w 28"/>
                  <a:gd name="T7" fmla="*/ 15 h 29"/>
                  <a:gd name="T8" fmla="*/ 12 w 28"/>
                  <a:gd name="T9" fmla="*/ 9 h 29"/>
                  <a:gd name="T10" fmla="*/ 13 w 28"/>
                  <a:gd name="T11" fmla="*/ 9 h 29"/>
                  <a:gd name="T12" fmla="*/ 12 w 28"/>
                  <a:gd name="T13" fmla="*/ 9 h 29"/>
                  <a:gd name="T14" fmla="*/ 15 w 28"/>
                  <a:gd name="T15" fmla="*/ 7 h 29"/>
                  <a:gd name="T16" fmla="*/ 15 w 28"/>
                  <a:gd name="T17" fmla="*/ 3 h 29"/>
                  <a:gd name="T18" fmla="*/ 13 w 28"/>
                  <a:gd name="T19" fmla="*/ 0 h 29"/>
                  <a:gd name="T20" fmla="*/ 11 w 28"/>
                  <a:gd name="T21" fmla="*/ 0 h 29"/>
                  <a:gd name="T22" fmla="*/ 10 w 28"/>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18" y="0"/>
                    </a:moveTo>
                    <a:lnTo>
                      <a:pt x="20" y="0"/>
                    </a:lnTo>
                    <a:lnTo>
                      <a:pt x="0" y="11"/>
                    </a:lnTo>
                    <a:lnTo>
                      <a:pt x="3" y="29"/>
                    </a:lnTo>
                    <a:lnTo>
                      <a:pt x="23" y="18"/>
                    </a:lnTo>
                    <a:lnTo>
                      <a:pt x="25" y="18"/>
                    </a:lnTo>
                    <a:lnTo>
                      <a:pt x="23" y="18"/>
                    </a:lnTo>
                    <a:lnTo>
                      <a:pt x="28" y="13"/>
                    </a:lnTo>
                    <a:lnTo>
                      <a:pt x="28" y="6"/>
                    </a:lnTo>
                    <a:lnTo>
                      <a:pt x="25" y="0"/>
                    </a:lnTo>
                    <a:lnTo>
                      <a:pt x="20" y="0"/>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70" name="Freeform 777"/>
              <p:cNvSpPr>
                <a:spLocks/>
              </p:cNvSpPr>
              <p:nvPr/>
            </p:nvSpPr>
            <p:spPr bwMode="auto">
              <a:xfrm>
                <a:off x="2928" y="2231"/>
                <a:ext cx="14" cy="14"/>
              </a:xfrm>
              <a:custGeom>
                <a:avLst/>
                <a:gdLst>
                  <a:gd name="T0" fmla="*/ 10 w 29"/>
                  <a:gd name="T1" fmla="*/ 0 h 29"/>
                  <a:gd name="T2" fmla="*/ 9 w 29"/>
                  <a:gd name="T3" fmla="*/ 0 h 29"/>
                  <a:gd name="T4" fmla="*/ 0 w 29"/>
                  <a:gd name="T5" fmla="*/ 5 h 29"/>
                  <a:gd name="T6" fmla="*/ 3 w 29"/>
                  <a:gd name="T7" fmla="*/ 14 h 29"/>
                  <a:gd name="T8" fmla="*/ 12 w 29"/>
                  <a:gd name="T9" fmla="*/ 9 h 29"/>
                  <a:gd name="T10" fmla="*/ 12 w 29"/>
                  <a:gd name="T11" fmla="*/ 9 h 29"/>
                  <a:gd name="T12" fmla="*/ 12 w 29"/>
                  <a:gd name="T13" fmla="*/ 9 h 29"/>
                  <a:gd name="T14" fmla="*/ 14 w 29"/>
                  <a:gd name="T15" fmla="*/ 6 h 29"/>
                  <a:gd name="T16" fmla="*/ 14 w 29"/>
                  <a:gd name="T17" fmla="*/ 3 h 29"/>
                  <a:gd name="T18" fmla="*/ 12 w 29"/>
                  <a:gd name="T19" fmla="*/ 0 h 29"/>
                  <a:gd name="T20" fmla="*/ 9 w 29"/>
                  <a:gd name="T21" fmla="*/ 0 h 29"/>
                  <a:gd name="T22" fmla="*/ 10 w 29"/>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20" y="0"/>
                    </a:moveTo>
                    <a:lnTo>
                      <a:pt x="19" y="0"/>
                    </a:lnTo>
                    <a:lnTo>
                      <a:pt x="0" y="11"/>
                    </a:lnTo>
                    <a:lnTo>
                      <a:pt x="7" y="29"/>
                    </a:lnTo>
                    <a:lnTo>
                      <a:pt x="25" y="18"/>
                    </a:lnTo>
                    <a:lnTo>
                      <a:pt x="24" y="18"/>
                    </a:lnTo>
                    <a:lnTo>
                      <a:pt x="25" y="18"/>
                    </a:lnTo>
                    <a:lnTo>
                      <a:pt x="29" y="13"/>
                    </a:lnTo>
                    <a:lnTo>
                      <a:pt x="29" y="6"/>
                    </a:lnTo>
                    <a:lnTo>
                      <a:pt x="24" y="0"/>
                    </a:lnTo>
                    <a:lnTo>
                      <a:pt x="19"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71" name="Freeform 778"/>
              <p:cNvSpPr>
                <a:spLocks/>
              </p:cNvSpPr>
              <p:nvPr/>
            </p:nvSpPr>
            <p:spPr bwMode="auto">
              <a:xfrm>
                <a:off x="2938" y="2225"/>
                <a:ext cx="14" cy="15"/>
              </a:xfrm>
              <a:custGeom>
                <a:avLst/>
                <a:gdLst>
                  <a:gd name="T0" fmla="*/ 10 w 29"/>
                  <a:gd name="T1" fmla="*/ 0 h 29"/>
                  <a:gd name="T2" fmla="*/ 10 w 29"/>
                  <a:gd name="T3" fmla="*/ 0 h 29"/>
                  <a:gd name="T4" fmla="*/ 0 w 29"/>
                  <a:gd name="T5" fmla="*/ 6 h 29"/>
                  <a:gd name="T6" fmla="*/ 2 w 29"/>
                  <a:gd name="T7" fmla="*/ 15 h 29"/>
                  <a:gd name="T8" fmla="*/ 12 w 29"/>
                  <a:gd name="T9" fmla="*/ 10 h 29"/>
                  <a:gd name="T10" fmla="*/ 12 w 29"/>
                  <a:gd name="T11" fmla="*/ 10 h 29"/>
                  <a:gd name="T12" fmla="*/ 12 w 29"/>
                  <a:gd name="T13" fmla="*/ 10 h 29"/>
                  <a:gd name="T14" fmla="*/ 14 w 29"/>
                  <a:gd name="T15" fmla="*/ 7 h 29"/>
                  <a:gd name="T16" fmla="*/ 14 w 29"/>
                  <a:gd name="T17" fmla="*/ 3 h 29"/>
                  <a:gd name="T18" fmla="*/ 12 w 29"/>
                  <a:gd name="T19" fmla="*/ 0 h 29"/>
                  <a:gd name="T20" fmla="*/ 10 w 29"/>
                  <a:gd name="T21" fmla="*/ 0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 h="29">
                    <a:moveTo>
                      <a:pt x="20" y="0"/>
                    </a:moveTo>
                    <a:lnTo>
                      <a:pt x="20" y="0"/>
                    </a:lnTo>
                    <a:lnTo>
                      <a:pt x="0" y="11"/>
                    </a:lnTo>
                    <a:lnTo>
                      <a:pt x="4" y="29"/>
                    </a:lnTo>
                    <a:lnTo>
                      <a:pt x="24" y="19"/>
                    </a:lnTo>
                    <a:lnTo>
                      <a:pt x="29" y="13"/>
                    </a:lnTo>
                    <a:lnTo>
                      <a:pt x="29" y="6"/>
                    </a:lnTo>
                    <a:lnTo>
                      <a:pt x="25"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72" name="Freeform 779"/>
              <p:cNvSpPr>
                <a:spLocks/>
              </p:cNvSpPr>
              <p:nvPr/>
            </p:nvSpPr>
            <p:spPr bwMode="auto">
              <a:xfrm>
                <a:off x="2948" y="2220"/>
                <a:ext cx="14" cy="14"/>
              </a:xfrm>
              <a:custGeom>
                <a:avLst/>
                <a:gdLst>
                  <a:gd name="T0" fmla="*/ 9 w 29"/>
                  <a:gd name="T1" fmla="*/ 0 h 29"/>
                  <a:gd name="T2" fmla="*/ 10 w 29"/>
                  <a:gd name="T3" fmla="*/ 0 h 29"/>
                  <a:gd name="T4" fmla="*/ 0 w 29"/>
                  <a:gd name="T5" fmla="*/ 5 h 29"/>
                  <a:gd name="T6" fmla="*/ 2 w 29"/>
                  <a:gd name="T7" fmla="*/ 14 h 29"/>
                  <a:gd name="T8" fmla="*/ 12 w 29"/>
                  <a:gd name="T9" fmla="*/ 9 h 29"/>
                  <a:gd name="T10" fmla="*/ 13 w 29"/>
                  <a:gd name="T11" fmla="*/ 9 h 29"/>
                  <a:gd name="T12" fmla="*/ 12 w 29"/>
                  <a:gd name="T13" fmla="*/ 9 h 29"/>
                  <a:gd name="T14" fmla="*/ 14 w 29"/>
                  <a:gd name="T15" fmla="*/ 6 h 29"/>
                  <a:gd name="T16" fmla="*/ 14 w 29"/>
                  <a:gd name="T17" fmla="*/ 2 h 29"/>
                  <a:gd name="T18" fmla="*/ 13 w 29"/>
                  <a:gd name="T19" fmla="*/ 0 h 29"/>
                  <a:gd name="T20" fmla="*/ 10 w 29"/>
                  <a:gd name="T21" fmla="*/ 0 h 29"/>
                  <a:gd name="T22" fmla="*/ 9 w 29"/>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19" y="0"/>
                    </a:moveTo>
                    <a:lnTo>
                      <a:pt x="21" y="0"/>
                    </a:lnTo>
                    <a:lnTo>
                      <a:pt x="0" y="10"/>
                    </a:lnTo>
                    <a:lnTo>
                      <a:pt x="4" y="29"/>
                    </a:lnTo>
                    <a:lnTo>
                      <a:pt x="24" y="18"/>
                    </a:lnTo>
                    <a:lnTo>
                      <a:pt x="26" y="18"/>
                    </a:lnTo>
                    <a:lnTo>
                      <a:pt x="24" y="18"/>
                    </a:lnTo>
                    <a:lnTo>
                      <a:pt x="29" y="12"/>
                    </a:lnTo>
                    <a:lnTo>
                      <a:pt x="29" y="5"/>
                    </a:lnTo>
                    <a:lnTo>
                      <a:pt x="26" y="0"/>
                    </a:lnTo>
                    <a:lnTo>
                      <a:pt x="21" y="0"/>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73" name="Freeform 780"/>
              <p:cNvSpPr>
                <a:spLocks/>
              </p:cNvSpPr>
              <p:nvPr/>
            </p:nvSpPr>
            <p:spPr bwMode="auto">
              <a:xfrm>
                <a:off x="2957" y="2214"/>
                <a:ext cx="14" cy="15"/>
              </a:xfrm>
              <a:custGeom>
                <a:avLst/>
                <a:gdLst>
                  <a:gd name="T0" fmla="*/ 10 w 28"/>
                  <a:gd name="T1" fmla="*/ 0 h 29"/>
                  <a:gd name="T2" fmla="*/ 9 w 28"/>
                  <a:gd name="T3" fmla="*/ 0 h 29"/>
                  <a:gd name="T4" fmla="*/ 0 w 28"/>
                  <a:gd name="T5" fmla="*/ 6 h 29"/>
                  <a:gd name="T6" fmla="*/ 4 w 28"/>
                  <a:gd name="T7" fmla="*/ 15 h 29"/>
                  <a:gd name="T8" fmla="*/ 13 w 28"/>
                  <a:gd name="T9" fmla="*/ 9 h 29"/>
                  <a:gd name="T10" fmla="*/ 12 w 28"/>
                  <a:gd name="T11" fmla="*/ 9 h 29"/>
                  <a:gd name="T12" fmla="*/ 13 w 28"/>
                  <a:gd name="T13" fmla="*/ 9 h 29"/>
                  <a:gd name="T14" fmla="*/ 14 w 28"/>
                  <a:gd name="T15" fmla="*/ 6 h 29"/>
                  <a:gd name="T16" fmla="*/ 14 w 28"/>
                  <a:gd name="T17" fmla="*/ 3 h 29"/>
                  <a:gd name="T18" fmla="*/ 12 w 28"/>
                  <a:gd name="T19" fmla="*/ 0 h 29"/>
                  <a:gd name="T20" fmla="*/ 9 w 28"/>
                  <a:gd name="T21" fmla="*/ 0 h 29"/>
                  <a:gd name="T22" fmla="*/ 10 w 28"/>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20" y="0"/>
                    </a:moveTo>
                    <a:lnTo>
                      <a:pt x="18" y="0"/>
                    </a:lnTo>
                    <a:lnTo>
                      <a:pt x="0" y="11"/>
                    </a:lnTo>
                    <a:lnTo>
                      <a:pt x="7" y="29"/>
                    </a:lnTo>
                    <a:lnTo>
                      <a:pt x="25" y="18"/>
                    </a:lnTo>
                    <a:lnTo>
                      <a:pt x="23" y="18"/>
                    </a:lnTo>
                    <a:lnTo>
                      <a:pt x="25" y="18"/>
                    </a:lnTo>
                    <a:lnTo>
                      <a:pt x="28" y="12"/>
                    </a:lnTo>
                    <a:lnTo>
                      <a:pt x="28" y="5"/>
                    </a:lnTo>
                    <a:lnTo>
                      <a:pt x="23" y="0"/>
                    </a:lnTo>
                    <a:lnTo>
                      <a:pt x="18"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74" name="Freeform 781"/>
              <p:cNvSpPr>
                <a:spLocks/>
              </p:cNvSpPr>
              <p:nvPr/>
            </p:nvSpPr>
            <p:spPr bwMode="auto">
              <a:xfrm>
                <a:off x="2967" y="2209"/>
                <a:ext cx="14" cy="14"/>
              </a:xfrm>
              <a:custGeom>
                <a:avLst/>
                <a:gdLst>
                  <a:gd name="T0" fmla="*/ 9 w 28"/>
                  <a:gd name="T1" fmla="*/ 0 h 29"/>
                  <a:gd name="T2" fmla="*/ 10 w 28"/>
                  <a:gd name="T3" fmla="*/ 0 h 29"/>
                  <a:gd name="T4" fmla="*/ 0 w 28"/>
                  <a:gd name="T5" fmla="*/ 5 h 29"/>
                  <a:gd name="T6" fmla="*/ 2 w 28"/>
                  <a:gd name="T7" fmla="*/ 14 h 29"/>
                  <a:gd name="T8" fmla="*/ 12 w 28"/>
                  <a:gd name="T9" fmla="*/ 9 h 29"/>
                  <a:gd name="T10" fmla="*/ 13 w 28"/>
                  <a:gd name="T11" fmla="*/ 9 h 29"/>
                  <a:gd name="T12" fmla="*/ 12 w 28"/>
                  <a:gd name="T13" fmla="*/ 9 h 29"/>
                  <a:gd name="T14" fmla="*/ 14 w 28"/>
                  <a:gd name="T15" fmla="*/ 6 h 29"/>
                  <a:gd name="T16" fmla="*/ 14 w 28"/>
                  <a:gd name="T17" fmla="*/ 2 h 29"/>
                  <a:gd name="T18" fmla="*/ 13 w 28"/>
                  <a:gd name="T19" fmla="*/ 0 h 29"/>
                  <a:gd name="T20" fmla="*/ 10 w 28"/>
                  <a:gd name="T21" fmla="*/ 0 h 29"/>
                  <a:gd name="T22" fmla="*/ 9 w 28"/>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18" y="0"/>
                    </a:moveTo>
                    <a:lnTo>
                      <a:pt x="20" y="0"/>
                    </a:lnTo>
                    <a:lnTo>
                      <a:pt x="0" y="11"/>
                    </a:lnTo>
                    <a:lnTo>
                      <a:pt x="3" y="29"/>
                    </a:lnTo>
                    <a:lnTo>
                      <a:pt x="23" y="18"/>
                    </a:lnTo>
                    <a:lnTo>
                      <a:pt x="25" y="18"/>
                    </a:lnTo>
                    <a:lnTo>
                      <a:pt x="23" y="18"/>
                    </a:lnTo>
                    <a:lnTo>
                      <a:pt x="28" y="13"/>
                    </a:lnTo>
                    <a:lnTo>
                      <a:pt x="28" y="5"/>
                    </a:lnTo>
                    <a:lnTo>
                      <a:pt x="25" y="0"/>
                    </a:lnTo>
                    <a:lnTo>
                      <a:pt x="20" y="0"/>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75" name="Freeform 782"/>
              <p:cNvSpPr>
                <a:spLocks/>
              </p:cNvSpPr>
              <p:nvPr/>
            </p:nvSpPr>
            <p:spPr bwMode="auto">
              <a:xfrm>
                <a:off x="2976" y="2204"/>
                <a:ext cx="14" cy="14"/>
              </a:xfrm>
              <a:custGeom>
                <a:avLst/>
                <a:gdLst>
                  <a:gd name="T0" fmla="*/ 10 w 29"/>
                  <a:gd name="T1" fmla="*/ 0 h 29"/>
                  <a:gd name="T2" fmla="*/ 9 w 29"/>
                  <a:gd name="T3" fmla="*/ 0 h 29"/>
                  <a:gd name="T4" fmla="*/ 0 w 29"/>
                  <a:gd name="T5" fmla="*/ 5 h 29"/>
                  <a:gd name="T6" fmla="*/ 3 w 29"/>
                  <a:gd name="T7" fmla="*/ 14 h 29"/>
                  <a:gd name="T8" fmla="*/ 12 w 29"/>
                  <a:gd name="T9" fmla="*/ 9 h 29"/>
                  <a:gd name="T10" fmla="*/ 12 w 29"/>
                  <a:gd name="T11" fmla="*/ 9 h 29"/>
                  <a:gd name="T12" fmla="*/ 12 w 29"/>
                  <a:gd name="T13" fmla="*/ 9 h 29"/>
                  <a:gd name="T14" fmla="*/ 14 w 29"/>
                  <a:gd name="T15" fmla="*/ 6 h 29"/>
                  <a:gd name="T16" fmla="*/ 14 w 29"/>
                  <a:gd name="T17" fmla="*/ 2 h 29"/>
                  <a:gd name="T18" fmla="*/ 12 w 29"/>
                  <a:gd name="T19" fmla="*/ 0 h 29"/>
                  <a:gd name="T20" fmla="*/ 9 w 29"/>
                  <a:gd name="T21" fmla="*/ 0 h 29"/>
                  <a:gd name="T22" fmla="*/ 10 w 29"/>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20" y="0"/>
                    </a:moveTo>
                    <a:lnTo>
                      <a:pt x="19" y="0"/>
                    </a:lnTo>
                    <a:lnTo>
                      <a:pt x="0" y="11"/>
                    </a:lnTo>
                    <a:lnTo>
                      <a:pt x="7" y="29"/>
                    </a:lnTo>
                    <a:lnTo>
                      <a:pt x="25" y="18"/>
                    </a:lnTo>
                    <a:lnTo>
                      <a:pt x="24" y="18"/>
                    </a:lnTo>
                    <a:lnTo>
                      <a:pt x="25" y="18"/>
                    </a:lnTo>
                    <a:lnTo>
                      <a:pt x="29" y="13"/>
                    </a:lnTo>
                    <a:lnTo>
                      <a:pt x="29" y="5"/>
                    </a:lnTo>
                    <a:lnTo>
                      <a:pt x="24" y="0"/>
                    </a:lnTo>
                    <a:lnTo>
                      <a:pt x="19"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76" name="Freeform 783"/>
              <p:cNvSpPr>
                <a:spLocks/>
              </p:cNvSpPr>
              <p:nvPr/>
            </p:nvSpPr>
            <p:spPr bwMode="auto">
              <a:xfrm>
                <a:off x="2986" y="2198"/>
                <a:ext cx="14" cy="15"/>
              </a:xfrm>
              <a:custGeom>
                <a:avLst/>
                <a:gdLst>
                  <a:gd name="T0" fmla="*/ 10 w 29"/>
                  <a:gd name="T1" fmla="*/ 0 h 29"/>
                  <a:gd name="T2" fmla="*/ 10 w 29"/>
                  <a:gd name="T3" fmla="*/ 0 h 29"/>
                  <a:gd name="T4" fmla="*/ 0 w 29"/>
                  <a:gd name="T5" fmla="*/ 6 h 29"/>
                  <a:gd name="T6" fmla="*/ 2 w 29"/>
                  <a:gd name="T7" fmla="*/ 15 h 29"/>
                  <a:gd name="T8" fmla="*/ 12 w 29"/>
                  <a:gd name="T9" fmla="*/ 9 h 29"/>
                  <a:gd name="T10" fmla="*/ 12 w 29"/>
                  <a:gd name="T11" fmla="*/ 9 h 29"/>
                  <a:gd name="T12" fmla="*/ 12 w 29"/>
                  <a:gd name="T13" fmla="*/ 9 h 29"/>
                  <a:gd name="T14" fmla="*/ 14 w 29"/>
                  <a:gd name="T15" fmla="*/ 7 h 29"/>
                  <a:gd name="T16" fmla="*/ 14 w 29"/>
                  <a:gd name="T17" fmla="*/ 3 h 29"/>
                  <a:gd name="T18" fmla="*/ 12 w 29"/>
                  <a:gd name="T19" fmla="*/ 0 h 29"/>
                  <a:gd name="T20" fmla="*/ 10 w 29"/>
                  <a:gd name="T21" fmla="*/ 0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 h="29">
                    <a:moveTo>
                      <a:pt x="20" y="0"/>
                    </a:moveTo>
                    <a:lnTo>
                      <a:pt x="20" y="0"/>
                    </a:lnTo>
                    <a:lnTo>
                      <a:pt x="0" y="11"/>
                    </a:lnTo>
                    <a:lnTo>
                      <a:pt x="4" y="29"/>
                    </a:lnTo>
                    <a:lnTo>
                      <a:pt x="24" y="18"/>
                    </a:lnTo>
                    <a:lnTo>
                      <a:pt x="29" y="13"/>
                    </a:lnTo>
                    <a:lnTo>
                      <a:pt x="29" y="6"/>
                    </a:lnTo>
                    <a:lnTo>
                      <a:pt x="25"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77" name="Freeform 784"/>
              <p:cNvSpPr>
                <a:spLocks/>
              </p:cNvSpPr>
              <p:nvPr/>
            </p:nvSpPr>
            <p:spPr bwMode="auto">
              <a:xfrm>
                <a:off x="2996" y="2193"/>
                <a:ext cx="14" cy="14"/>
              </a:xfrm>
              <a:custGeom>
                <a:avLst/>
                <a:gdLst>
                  <a:gd name="T0" fmla="*/ 9 w 29"/>
                  <a:gd name="T1" fmla="*/ 0 h 29"/>
                  <a:gd name="T2" fmla="*/ 10 w 29"/>
                  <a:gd name="T3" fmla="*/ 0 h 29"/>
                  <a:gd name="T4" fmla="*/ 0 w 29"/>
                  <a:gd name="T5" fmla="*/ 5 h 29"/>
                  <a:gd name="T6" fmla="*/ 2 w 29"/>
                  <a:gd name="T7" fmla="*/ 14 h 29"/>
                  <a:gd name="T8" fmla="*/ 12 w 29"/>
                  <a:gd name="T9" fmla="*/ 9 h 29"/>
                  <a:gd name="T10" fmla="*/ 12 w 29"/>
                  <a:gd name="T11" fmla="*/ 9 h 29"/>
                  <a:gd name="T12" fmla="*/ 12 w 29"/>
                  <a:gd name="T13" fmla="*/ 9 h 29"/>
                  <a:gd name="T14" fmla="*/ 14 w 29"/>
                  <a:gd name="T15" fmla="*/ 6 h 29"/>
                  <a:gd name="T16" fmla="*/ 14 w 29"/>
                  <a:gd name="T17" fmla="*/ 3 h 29"/>
                  <a:gd name="T18" fmla="*/ 12 w 29"/>
                  <a:gd name="T19" fmla="*/ 0 h 29"/>
                  <a:gd name="T20" fmla="*/ 10 w 29"/>
                  <a:gd name="T21" fmla="*/ 0 h 29"/>
                  <a:gd name="T22" fmla="*/ 9 w 29"/>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19" y="0"/>
                    </a:moveTo>
                    <a:lnTo>
                      <a:pt x="20" y="0"/>
                    </a:lnTo>
                    <a:lnTo>
                      <a:pt x="0" y="11"/>
                    </a:lnTo>
                    <a:lnTo>
                      <a:pt x="4" y="29"/>
                    </a:lnTo>
                    <a:lnTo>
                      <a:pt x="24" y="18"/>
                    </a:lnTo>
                    <a:lnTo>
                      <a:pt x="25" y="18"/>
                    </a:lnTo>
                    <a:lnTo>
                      <a:pt x="24" y="18"/>
                    </a:lnTo>
                    <a:lnTo>
                      <a:pt x="29" y="13"/>
                    </a:lnTo>
                    <a:lnTo>
                      <a:pt x="29" y="6"/>
                    </a:lnTo>
                    <a:lnTo>
                      <a:pt x="25" y="0"/>
                    </a:lnTo>
                    <a:lnTo>
                      <a:pt x="20" y="0"/>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78" name="Freeform 785"/>
              <p:cNvSpPr>
                <a:spLocks/>
              </p:cNvSpPr>
              <p:nvPr/>
            </p:nvSpPr>
            <p:spPr bwMode="auto">
              <a:xfrm>
                <a:off x="3005" y="2187"/>
                <a:ext cx="15" cy="15"/>
              </a:xfrm>
              <a:custGeom>
                <a:avLst/>
                <a:gdLst>
                  <a:gd name="T0" fmla="*/ 11 w 28"/>
                  <a:gd name="T1" fmla="*/ 0 h 29"/>
                  <a:gd name="T2" fmla="*/ 10 w 28"/>
                  <a:gd name="T3" fmla="*/ 0 h 29"/>
                  <a:gd name="T4" fmla="*/ 0 w 28"/>
                  <a:gd name="T5" fmla="*/ 6 h 29"/>
                  <a:gd name="T6" fmla="*/ 3 w 28"/>
                  <a:gd name="T7" fmla="*/ 15 h 29"/>
                  <a:gd name="T8" fmla="*/ 13 w 28"/>
                  <a:gd name="T9" fmla="*/ 10 h 29"/>
                  <a:gd name="T10" fmla="*/ 12 w 28"/>
                  <a:gd name="T11" fmla="*/ 10 h 29"/>
                  <a:gd name="T12" fmla="*/ 13 w 28"/>
                  <a:gd name="T13" fmla="*/ 10 h 29"/>
                  <a:gd name="T14" fmla="*/ 15 w 28"/>
                  <a:gd name="T15" fmla="*/ 7 h 29"/>
                  <a:gd name="T16" fmla="*/ 15 w 28"/>
                  <a:gd name="T17" fmla="*/ 3 h 29"/>
                  <a:gd name="T18" fmla="*/ 12 w 28"/>
                  <a:gd name="T19" fmla="*/ 0 h 29"/>
                  <a:gd name="T20" fmla="*/ 10 w 28"/>
                  <a:gd name="T21" fmla="*/ 0 h 29"/>
                  <a:gd name="T22" fmla="*/ 11 w 28"/>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20" y="0"/>
                    </a:moveTo>
                    <a:lnTo>
                      <a:pt x="18" y="0"/>
                    </a:lnTo>
                    <a:lnTo>
                      <a:pt x="0" y="11"/>
                    </a:lnTo>
                    <a:lnTo>
                      <a:pt x="6" y="29"/>
                    </a:lnTo>
                    <a:lnTo>
                      <a:pt x="25" y="19"/>
                    </a:lnTo>
                    <a:lnTo>
                      <a:pt x="23" y="19"/>
                    </a:lnTo>
                    <a:lnTo>
                      <a:pt x="25" y="19"/>
                    </a:lnTo>
                    <a:lnTo>
                      <a:pt x="28" y="13"/>
                    </a:lnTo>
                    <a:lnTo>
                      <a:pt x="28" y="6"/>
                    </a:lnTo>
                    <a:lnTo>
                      <a:pt x="23" y="0"/>
                    </a:lnTo>
                    <a:lnTo>
                      <a:pt x="18"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79" name="Freeform 786"/>
              <p:cNvSpPr>
                <a:spLocks/>
              </p:cNvSpPr>
              <p:nvPr/>
            </p:nvSpPr>
            <p:spPr bwMode="auto">
              <a:xfrm>
                <a:off x="3015" y="2182"/>
                <a:ext cx="15" cy="14"/>
              </a:xfrm>
              <a:custGeom>
                <a:avLst/>
                <a:gdLst>
                  <a:gd name="T0" fmla="*/ 11 w 28"/>
                  <a:gd name="T1" fmla="*/ 0 h 29"/>
                  <a:gd name="T2" fmla="*/ 11 w 28"/>
                  <a:gd name="T3" fmla="*/ 0 h 29"/>
                  <a:gd name="T4" fmla="*/ 0 w 28"/>
                  <a:gd name="T5" fmla="*/ 5 h 29"/>
                  <a:gd name="T6" fmla="*/ 2 w 28"/>
                  <a:gd name="T7" fmla="*/ 14 h 29"/>
                  <a:gd name="T8" fmla="*/ 12 w 28"/>
                  <a:gd name="T9" fmla="*/ 9 h 29"/>
                  <a:gd name="T10" fmla="*/ 12 w 28"/>
                  <a:gd name="T11" fmla="*/ 9 h 29"/>
                  <a:gd name="T12" fmla="*/ 12 w 28"/>
                  <a:gd name="T13" fmla="*/ 9 h 29"/>
                  <a:gd name="T14" fmla="*/ 15 w 28"/>
                  <a:gd name="T15" fmla="*/ 6 h 29"/>
                  <a:gd name="T16" fmla="*/ 15 w 28"/>
                  <a:gd name="T17" fmla="*/ 2 h 29"/>
                  <a:gd name="T18" fmla="*/ 13 w 28"/>
                  <a:gd name="T19" fmla="*/ 0 h 29"/>
                  <a:gd name="T20" fmla="*/ 11 w 28"/>
                  <a:gd name="T21" fmla="*/ 0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20" y="0"/>
                    </a:moveTo>
                    <a:lnTo>
                      <a:pt x="20" y="0"/>
                    </a:lnTo>
                    <a:lnTo>
                      <a:pt x="0" y="10"/>
                    </a:lnTo>
                    <a:lnTo>
                      <a:pt x="3" y="29"/>
                    </a:lnTo>
                    <a:lnTo>
                      <a:pt x="23" y="18"/>
                    </a:lnTo>
                    <a:lnTo>
                      <a:pt x="28" y="12"/>
                    </a:lnTo>
                    <a:lnTo>
                      <a:pt x="28" y="5"/>
                    </a:lnTo>
                    <a:lnTo>
                      <a:pt x="25"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80" name="Freeform 787"/>
              <p:cNvSpPr>
                <a:spLocks/>
              </p:cNvSpPr>
              <p:nvPr/>
            </p:nvSpPr>
            <p:spPr bwMode="auto">
              <a:xfrm>
                <a:off x="3025" y="2176"/>
                <a:ext cx="15" cy="15"/>
              </a:xfrm>
              <a:custGeom>
                <a:avLst/>
                <a:gdLst>
                  <a:gd name="T0" fmla="*/ 10 w 28"/>
                  <a:gd name="T1" fmla="*/ 0 h 29"/>
                  <a:gd name="T2" fmla="*/ 11 w 28"/>
                  <a:gd name="T3" fmla="*/ 0 h 29"/>
                  <a:gd name="T4" fmla="*/ 0 w 28"/>
                  <a:gd name="T5" fmla="*/ 6 h 29"/>
                  <a:gd name="T6" fmla="*/ 2 w 28"/>
                  <a:gd name="T7" fmla="*/ 15 h 29"/>
                  <a:gd name="T8" fmla="*/ 12 w 28"/>
                  <a:gd name="T9" fmla="*/ 9 h 29"/>
                  <a:gd name="T10" fmla="*/ 13 w 28"/>
                  <a:gd name="T11" fmla="*/ 9 h 29"/>
                  <a:gd name="T12" fmla="*/ 12 w 28"/>
                  <a:gd name="T13" fmla="*/ 9 h 29"/>
                  <a:gd name="T14" fmla="*/ 15 w 28"/>
                  <a:gd name="T15" fmla="*/ 6 h 29"/>
                  <a:gd name="T16" fmla="*/ 15 w 28"/>
                  <a:gd name="T17" fmla="*/ 3 h 29"/>
                  <a:gd name="T18" fmla="*/ 13 w 28"/>
                  <a:gd name="T19" fmla="*/ 0 h 29"/>
                  <a:gd name="T20" fmla="*/ 11 w 28"/>
                  <a:gd name="T21" fmla="*/ 0 h 29"/>
                  <a:gd name="T22" fmla="*/ 10 w 28"/>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18" y="0"/>
                    </a:moveTo>
                    <a:lnTo>
                      <a:pt x="20" y="0"/>
                    </a:lnTo>
                    <a:lnTo>
                      <a:pt x="0" y="11"/>
                    </a:lnTo>
                    <a:lnTo>
                      <a:pt x="3" y="29"/>
                    </a:lnTo>
                    <a:lnTo>
                      <a:pt x="23" y="18"/>
                    </a:lnTo>
                    <a:lnTo>
                      <a:pt x="25" y="18"/>
                    </a:lnTo>
                    <a:lnTo>
                      <a:pt x="23" y="18"/>
                    </a:lnTo>
                    <a:lnTo>
                      <a:pt x="28" y="12"/>
                    </a:lnTo>
                    <a:lnTo>
                      <a:pt x="28" y="5"/>
                    </a:lnTo>
                    <a:lnTo>
                      <a:pt x="25" y="0"/>
                    </a:lnTo>
                    <a:lnTo>
                      <a:pt x="20" y="0"/>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81" name="Freeform 788"/>
              <p:cNvSpPr>
                <a:spLocks/>
              </p:cNvSpPr>
              <p:nvPr/>
            </p:nvSpPr>
            <p:spPr bwMode="auto">
              <a:xfrm>
                <a:off x="3035" y="2171"/>
                <a:ext cx="14" cy="14"/>
              </a:xfrm>
              <a:custGeom>
                <a:avLst/>
                <a:gdLst>
                  <a:gd name="T0" fmla="*/ 10 w 29"/>
                  <a:gd name="T1" fmla="*/ 0 h 29"/>
                  <a:gd name="T2" fmla="*/ 9 w 29"/>
                  <a:gd name="T3" fmla="*/ 0 h 29"/>
                  <a:gd name="T4" fmla="*/ 0 w 29"/>
                  <a:gd name="T5" fmla="*/ 5 h 29"/>
                  <a:gd name="T6" fmla="*/ 3 w 29"/>
                  <a:gd name="T7" fmla="*/ 14 h 29"/>
                  <a:gd name="T8" fmla="*/ 12 w 29"/>
                  <a:gd name="T9" fmla="*/ 9 h 29"/>
                  <a:gd name="T10" fmla="*/ 12 w 29"/>
                  <a:gd name="T11" fmla="*/ 9 h 29"/>
                  <a:gd name="T12" fmla="*/ 12 w 29"/>
                  <a:gd name="T13" fmla="*/ 9 h 29"/>
                  <a:gd name="T14" fmla="*/ 14 w 29"/>
                  <a:gd name="T15" fmla="*/ 6 h 29"/>
                  <a:gd name="T16" fmla="*/ 14 w 29"/>
                  <a:gd name="T17" fmla="*/ 2 h 29"/>
                  <a:gd name="T18" fmla="*/ 12 w 29"/>
                  <a:gd name="T19" fmla="*/ 0 h 29"/>
                  <a:gd name="T20" fmla="*/ 9 w 29"/>
                  <a:gd name="T21" fmla="*/ 0 h 29"/>
                  <a:gd name="T22" fmla="*/ 10 w 29"/>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20" y="0"/>
                    </a:moveTo>
                    <a:lnTo>
                      <a:pt x="19" y="0"/>
                    </a:lnTo>
                    <a:lnTo>
                      <a:pt x="0" y="11"/>
                    </a:lnTo>
                    <a:lnTo>
                      <a:pt x="7" y="29"/>
                    </a:lnTo>
                    <a:lnTo>
                      <a:pt x="25" y="18"/>
                    </a:lnTo>
                    <a:lnTo>
                      <a:pt x="24" y="18"/>
                    </a:lnTo>
                    <a:lnTo>
                      <a:pt x="25" y="18"/>
                    </a:lnTo>
                    <a:lnTo>
                      <a:pt x="29" y="13"/>
                    </a:lnTo>
                    <a:lnTo>
                      <a:pt x="29" y="5"/>
                    </a:lnTo>
                    <a:lnTo>
                      <a:pt x="24" y="0"/>
                    </a:lnTo>
                    <a:lnTo>
                      <a:pt x="19"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82" name="Freeform 789"/>
              <p:cNvSpPr>
                <a:spLocks/>
              </p:cNvSpPr>
              <p:nvPr/>
            </p:nvSpPr>
            <p:spPr bwMode="auto">
              <a:xfrm>
                <a:off x="3045" y="2166"/>
                <a:ext cx="14" cy="14"/>
              </a:xfrm>
              <a:custGeom>
                <a:avLst/>
                <a:gdLst>
                  <a:gd name="T0" fmla="*/ 10 w 29"/>
                  <a:gd name="T1" fmla="*/ 0 h 29"/>
                  <a:gd name="T2" fmla="*/ 10 w 29"/>
                  <a:gd name="T3" fmla="*/ 0 h 29"/>
                  <a:gd name="T4" fmla="*/ 0 w 29"/>
                  <a:gd name="T5" fmla="*/ 5 h 29"/>
                  <a:gd name="T6" fmla="*/ 2 w 29"/>
                  <a:gd name="T7" fmla="*/ 14 h 29"/>
                  <a:gd name="T8" fmla="*/ 12 w 29"/>
                  <a:gd name="T9" fmla="*/ 9 h 29"/>
                  <a:gd name="T10" fmla="*/ 12 w 29"/>
                  <a:gd name="T11" fmla="*/ 9 h 29"/>
                  <a:gd name="T12" fmla="*/ 12 w 29"/>
                  <a:gd name="T13" fmla="*/ 9 h 29"/>
                  <a:gd name="T14" fmla="*/ 14 w 29"/>
                  <a:gd name="T15" fmla="*/ 6 h 29"/>
                  <a:gd name="T16" fmla="*/ 14 w 29"/>
                  <a:gd name="T17" fmla="*/ 3 h 29"/>
                  <a:gd name="T18" fmla="*/ 12 w 29"/>
                  <a:gd name="T19" fmla="*/ 0 h 29"/>
                  <a:gd name="T20" fmla="*/ 10 w 29"/>
                  <a:gd name="T21" fmla="*/ 0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 h="29">
                    <a:moveTo>
                      <a:pt x="20" y="0"/>
                    </a:moveTo>
                    <a:lnTo>
                      <a:pt x="20" y="0"/>
                    </a:lnTo>
                    <a:lnTo>
                      <a:pt x="0" y="11"/>
                    </a:lnTo>
                    <a:lnTo>
                      <a:pt x="4" y="29"/>
                    </a:lnTo>
                    <a:lnTo>
                      <a:pt x="24" y="18"/>
                    </a:lnTo>
                    <a:lnTo>
                      <a:pt x="29" y="13"/>
                    </a:lnTo>
                    <a:lnTo>
                      <a:pt x="29" y="6"/>
                    </a:lnTo>
                    <a:lnTo>
                      <a:pt x="25"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83" name="Freeform 790"/>
              <p:cNvSpPr>
                <a:spLocks/>
              </p:cNvSpPr>
              <p:nvPr/>
            </p:nvSpPr>
            <p:spPr bwMode="auto">
              <a:xfrm>
                <a:off x="3055" y="2161"/>
                <a:ext cx="13" cy="14"/>
              </a:xfrm>
              <a:custGeom>
                <a:avLst/>
                <a:gdLst>
                  <a:gd name="T0" fmla="*/ 9 w 27"/>
                  <a:gd name="T1" fmla="*/ 0 h 27"/>
                  <a:gd name="T2" fmla="*/ 9 w 27"/>
                  <a:gd name="T3" fmla="*/ 0 h 27"/>
                  <a:gd name="T4" fmla="*/ 0 w 27"/>
                  <a:gd name="T5" fmla="*/ 5 h 27"/>
                  <a:gd name="T6" fmla="*/ 2 w 27"/>
                  <a:gd name="T7" fmla="*/ 14 h 27"/>
                  <a:gd name="T8" fmla="*/ 11 w 27"/>
                  <a:gd name="T9" fmla="*/ 9 h 27"/>
                  <a:gd name="T10" fmla="*/ 11 w 27"/>
                  <a:gd name="T11" fmla="*/ 9 h 27"/>
                  <a:gd name="T12" fmla="*/ 11 w 27"/>
                  <a:gd name="T13" fmla="*/ 9 h 27"/>
                  <a:gd name="T14" fmla="*/ 13 w 27"/>
                  <a:gd name="T15" fmla="*/ 7 h 27"/>
                  <a:gd name="T16" fmla="*/ 13 w 27"/>
                  <a:gd name="T17" fmla="*/ 3 h 27"/>
                  <a:gd name="T18" fmla="*/ 12 w 27"/>
                  <a:gd name="T19" fmla="*/ 0 h 27"/>
                  <a:gd name="T20" fmla="*/ 9 w 27"/>
                  <a:gd name="T21" fmla="*/ 0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7" h="27">
                    <a:moveTo>
                      <a:pt x="19" y="0"/>
                    </a:moveTo>
                    <a:lnTo>
                      <a:pt x="19" y="0"/>
                    </a:lnTo>
                    <a:lnTo>
                      <a:pt x="0" y="9"/>
                    </a:lnTo>
                    <a:lnTo>
                      <a:pt x="4" y="27"/>
                    </a:lnTo>
                    <a:lnTo>
                      <a:pt x="22" y="18"/>
                    </a:lnTo>
                    <a:lnTo>
                      <a:pt x="27" y="13"/>
                    </a:lnTo>
                    <a:lnTo>
                      <a:pt x="27" y="5"/>
                    </a:lnTo>
                    <a:lnTo>
                      <a:pt x="24" y="0"/>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84" name="Freeform 791"/>
              <p:cNvSpPr>
                <a:spLocks/>
              </p:cNvSpPr>
              <p:nvPr/>
            </p:nvSpPr>
            <p:spPr bwMode="auto">
              <a:xfrm>
                <a:off x="3064" y="2156"/>
                <a:ext cx="14" cy="14"/>
              </a:xfrm>
              <a:custGeom>
                <a:avLst/>
                <a:gdLst>
                  <a:gd name="T0" fmla="*/ 10 w 28"/>
                  <a:gd name="T1" fmla="*/ 0 h 29"/>
                  <a:gd name="T2" fmla="*/ 10 w 28"/>
                  <a:gd name="T3" fmla="*/ 0 h 29"/>
                  <a:gd name="T4" fmla="*/ 0 w 28"/>
                  <a:gd name="T5" fmla="*/ 5 h 29"/>
                  <a:gd name="T6" fmla="*/ 2 w 28"/>
                  <a:gd name="T7" fmla="*/ 14 h 29"/>
                  <a:gd name="T8" fmla="*/ 12 w 28"/>
                  <a:gd name="T9" fmla="*/ 9 h 29"/>
                  <a:gd name="T10" fmla="*/ 12 w 28"/>
                  <a:gd name="T11" fmla="*/ 9 h 29"/>
                  <a:gd name="T12" fmla="*/ 12 w 28"/>
                  <a:gd name="T13" fmla="*/ 9 h 29"/>
                  <a:gd name="T14" fmla="*/ 14 w 28"/>
                  <a:gd name="T15" fmla="*/ 6 h 29"/>
                  <a:gd name="T16" fmla="*/ 14 w 28"/>
                  <a:gd name="T17" fmla="*/ 3 h 29"/>
                  <a:gd name="T18" fmla="*/ 13 w 28"/>
                  <a:gd name="T19" fmla="*/ 0 h 29"/>
                  <a:gd name="T20" fmla="*/ 10 w 28"/>
                  <a:gd name="T21" fmla="*/ 0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20" y="0"/>
                    </a:moveTo>
                    <a:lnTo>
                      <a:pt x="20" y="0"/>
                    </a:lnTo>
                    <a:lnTo>
                      <a:pt x="0" y="11"/>
                    </a:lnTo>
                    <a:lnTo>
                      <a:pt x="3" y="29"/>
                    </a:lnTo>
                    <a:lnTo>
                      <a:pt x="23" y="18"/>
                    </a:lnTo>
                    <a:lnTo>
                      <a:pt x="28" y="13"/>
                    </a:lnTo>
                    <a:lnTo>
                      <a:pt x="28" y="6"/>
                    </a:lnTo>
                    <a:lnTo>
                      <a:pt x="25"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85" name="Freeform 792"/>
              <p:cNvSpPr>
                <a:spLocks/>
              </p:cNvSpPr>
              <p:nvPr/>
            </p:nvSpPr>
            <p:spPr bwMode="auto">
              <a:xfrm>
                <a:off x="3074" y="2150"/>
                <a:ext cx="14" cy="15"/>
              </a:xfrm>
              <a:custGeom>
                <a:avLst/>
                <a:gdLst>
                  <a:gd name="T0" fmla="*/ 9 w 28"/>
                  <a:gd name="T1" fmla="*/ 0 h 29"/>
                  <a:gd name="T2" fmla="*/ 10 w 28"/>
                  <a:gd name="T3" fmla="*/ 0 h 29"/>
                  <a:gd name="T4" fmla="*/ 0 w 28"/>
                  <a:gd name="T5" fmla="*/ 6 h 29"/>
                  <a:gd name="T6" fmla="*/ 2 w 28"/>
                  <a:gd name="T7" fmla="*/ 15 h 29"/>
                  <a:gd name="T8" fmla="*/ 12 w 28"/>
                  <a:gd name="T9" fmla="*/ 9 h 29"/>
                  <a:gd name="T10" fmla="*/ 13 w 28"/>
                  <a:gd name="T11" fmla="*/ 9 h 29"/>
                  <a:gd name="T12" fmla="*/ 12 w 28"/>
                  <a:gd name="T13" fmla="*/ 9 h 29"/>
                  <a:gd name="T14" fmla="*/ 14 w 28"/>
                  <a:gd name="T15" fmla="*/ 7 h 29"/>
                  <a:gd name="T16" fmla="*/ 14 w 28"/>
                  <a:gd name="T17" fmla="*/ 3 h 29"/>
                  <a:gd name="T18" fmla="*/ 13 w 28"/>
                  <a:gd name="T19" fmla="*/ 0 h 29"/>
                  <a:gd name="T20" fmla="*/ 10 w 28"/>
                  <a:gd name="T21" fmla="*/ 0 h 29"/>
                  <a:gd name="T22" fmla="*/ 9 w 28"/>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18" y="0"/>
                    </a:moveTo>
                    <a:lnTo>
                      <a:pt x="20" y="0"/>
                    </a:lnTo>
                    <a:lnTo>
                      <a:pt x="0" y="11"/>
                    </a:lnTo>
                    <a:lnTo>
                      <a:pt x="3" y="29"/>
                    </a:lnTo>
                    <a:lnTo>
                      <a:pt x="23" y="18"/>
                    </a:lnTo>
                    <a:lnTo>
                      <a:pt x="25" y="18"/>
                    </a:lnTo>
                    <a:lnTo>
                      <a:pt x="23" y="18"/>
                    </a:lnTo>
                    <a:lnTo>
                      <a:pt x="28" y="13"/>
                    </a:lnTo>
                    <a:lnTo>
                      <a:pt x="28" y="6"/>
                    </a:lnTo>
                    <a:lnTo>
                      <a:pt x="25" y="0"/>
                    </a:lnTo>
                    <a:lnTo>
                      <a:pt x="20" y="0"/>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86" name="Freeform 793"/>
              <p:cNvSpPr>
                <a:spLocks/>
              </p:cNvSpPr>
              <p:nvPr/>
            </p:nvSpPr>
            <p:spPr bwMode="auto">
              <a:xfrm>
                <a:off x="3083" y="2145"/>
                <a:ext cx="14" cy="14"/>
              </a:xfrm>
              <a:custGeom>
                <a:avLst/>
                <a:gdLst>
                  <a:gd name="T0" fmla="*/ 10 w 29"/>
                  <a:gd name="T1" fmla="*/ 0 h 29"/>
                  <a:gd name="T2" fmla="*/ 9 w 29"/>
                  <a:gd name="T3" fmla="*/ 0 h 29"/>
                  <a:gd name="T4" fmla="*/ 0 w 29"/>
                  <a:gd name="T5" fmla="*/ 5 h 29"/>
                  <a:gd name="T6" fmla="*/ 3 w 29"/>
                  <a:gd name="T7" fmla="*/ 14 h 29"/>
                  <a:gd name="T8" fmla="*/ 12 w 29"/>
                  <a:gd name="T9" fmla="*/ 9 h 29"/>
                  <a:gd name="T10" fmla="*/ 12 w 29"/>
                  <a:gd name="T11" fmla="*/ 9 h 29"/>
                  <a:gd name="T12" fmla="*/ 12 w 29"/>
                  <a:gd name="T13" fmla="*/ 9 h 29"/>
                  <a:gd name="T14" fmla="*/ 14 w 29"/>
                  <a:gd name="T15" fmla="*/ 6 h 29"/>
                  <a:gd name="T16" fmla="*/ 14 w 29"/>
                  <a:gd name="T17" fmla="*/ 3 h 29"/>
                  <a:gd name="T18" fmla="*/ 12 w 29"/>
                  <a:gd name="T19" fmla="*/ 0 h 29"/>
                  <a:gd name="T20" fmla="*/ 9 w 29"/>
                  <a:gd name="T21" fmla="*/ 0 h 29"/>
                  <a:gd name="T22" fmla="*/ 10 w 29"/>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20" y="0"/>
                    </a:moveTo>
                    <a:lnTo>
                      <a:pt x="19" y="0"/>
                    </a:lnTo>
                    <a:lnTo>
                      <a:pt x="0" y="11"/>
                    </a:lnTo>
                    <a:lnTo>
                      <a:pt x="7" y="29"/>
                    </a:lnTo>
                    <a:lnTo>
                      <a:pt x="25" y="19"/>
                    </a:lnTo>
                    <a:lnTo>
                      <a:pt x="24" y="19"/>
                    </a:lnTo>
                    <a:lnTo>
                      <a:pt x="25" y="19"/>
                    </a:lnTo>
                    <a:lnTo>
                      <a:pt x="29" y="13"/>
                    </a:lnTo>
                    <a:lnTo>
                      <a:pt x="29" y="6"/>
                    </a:lnTo>
                    <a:lnTo>
                      <a:pt x="24" y="0"/>
                    </a:lnTo>
                    <a:lnTo>
                      <a:pt x="19"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87" name="Freeform 794"/>
              <p:cNvSpPr>
                <a:spLocks/>
              </p:cNvSpPr>
              <p:nvPr/>
            </p:nvSpPr>
            <p:spPr bwMode="auto">
              <a:xfrm>
                <a:off x="3093" y="2139"/>
                <a:ext cx="14" cy="15"/>
              </a:xfrm>
              <a:custGeom>
                <a:avLst/>
                <a:gdLst>
                  <a:gd name="T0" fmla="*/ 10 w 29"/>
                  <a:gd name="T1" fmla="*/ 0 h 29"/>
                  <a:gd name="T2" fmla="*/ 10 w 29"/>
                  <a:gd name="T3" fmla="*/ 0 h 29"/>
                  <a:gd name="T4" fmla="*/ 0 w 29"/>
                  <a:gd name="T5" fmla="*/ 5 h 29"/>
                  <a:gd name="T6" fmla="*/ 2 w 29"/>
                  <a:gd name="T7" fmla="*/ 15 h 29"/>
                  <a:gd name="T8" fmla="*/ 12 w 29"/>
                  <a:gd name="T9" fmla="*/ 9 h 29"/>
                  <a:gd name="T10" fmla="*/ 12 w 29"/>
                  <a:gd name="T11" fmla="*/ 9 h 29"/>
                  <a:gd name="T12" fmla="*/ 12 w 29"/>
                  <a:gd name="T13" fmla="*/ 9 h 29"/>
                  <a:gd name="T14" fmla="*/ 14 w 29"/>
                  <a:gd name="T15" fmla="*/ 6 h 29"/>
                  <a:gd name="T16" fmla="*/ 14 w 29"/>
                  <a:gd name="T17" fmla="*/ 3 h 29"/>
                  <a:gd name="T18" fmla="*/ 12 w 29"/>
                  <a:gd name="T19" fmla="*/ 0 h 29"/>
                  <a:gd name="T20" fmla="*/ 10 w 29"/>
                  <a:gd name="T21" fmla="*/ 0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 h="29">
                    <a:moveTo>
                      <a:pt x="20" y="0"/>
                    </a:moveTo>
                    <a:lnTo>
                      <a:pt x="20" y="0"/>
                    </a:lnTo>
                    <a:lnTo>
                      <a:pt x="0" y="10"/>
                    </a:lnTo>
                    <a:lnTo>
                      <a:pt x="4" y="29"/>
                    </a:lnTo>
                    <a:lnTo>
                      <a:pt x="24" y="18"/>
                    </a:lnTo>
                    <a:lnTo>
                      <a:pt x="29" y="12"/>
                    </a:lnTo>
                    <a:lnTo>
                      <a:pt x="29" y="5"/>
                    </a:lnTo>
                    <a:lnTo>
                      <a:pt x="25"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88" name="Freeform 795"/>
              <p:cNvSpPr>
                <a:spLocks/>
              </p:cNvSpPr>
              <p:nvPr/>
            </p:nvSpPr>
            <p:spPr bwMode="auto">
              <a:xfrm>
                <a:off x="3103" y="2134"/>
                <a:ext cx="14" cy="14"/>
              </a:xfrm>
              <a:custGeom>
                <a:avLst/>
                <a:gdLst>
                  <a:gd name="T0" fmla="*/ 9 w 29"/>
                  <a:gd name="T1" fmla="*/ 0 h 29"/>
                  <a:gd name="T2" fmla="*/ 10 w 29"/>
                  <a:gd name="T3" fmla="*/ 0 h 29"/>
                  <a:gd name="T4" fmla="*/ 0 w 29"/>
                  <a:gd name="T5" fmla="*/ 5 h 29"/>
                  <a:gd name="T6" fmla="*/ 2 w 29"/>
                  <a:gd name="T7" fmla="*/ 14 h 29"/>
                  <a:gd name="T8" fmla="*/ 12 w 29"/>
                  <a:gd name="T9" fmla="*/ 9 h 29"/>
                  <a:gd name="T10" fmla="*/ 12 w 29"/>
                  <a:gd name="T11" fmla="*/ 9 h 29"/>
                  <a:gd name="T12" fmla="*/ 12 w 29"/>
                  <a:gd name="T13" fmla="*/ 9 h 29"/>
                  <a:gd name="T14" fmla="*/ 14 w 29"/>
                  <a:gd name="T15" fmla="*/ 6 h 29"/>
                  <a:gd name="T16" fmla="*/ 14 w 29"/>
                  <a:gd name="T17" fmla="*/ 2 h 29"/>
                  <a:gd name="T18" fmla="*/ 12 w 29"/>
                  <a:gd name="T19" fmla="*/ 0 h 29"/>
                  <a:gd name="T20" fmla="*/ 10 w 29"/>
                  <a:gd name="T21" fmla="*/ 0 h 29"/>
                  <a:gd name="T22" fmla="*/ 9 w 29"/>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19" y="0"/>
                    </a:moveTo>
                    <a:lnTo>
                      <a:pt x="20" y="0"/>
                    </a:lnTo>
                    <a:lnTo>
                      <a:pt x="0" y="11"/>
                    </a:lnTo>
                    <a:lnTo>
                      <a:pt x="4" y="29"/>
                    </a:lnTo>
                    <a:lnTo>
                      <a:pt x="24" y="18"/>
                    </a:lnTo>
                    <a:lnTo>
                      <a:pt x="25" y="18"/>
                    </a:lnTo>
                    <a:lnTo>
                      <a:pt x="24" y="18"/>
                    </a:lnTo>
                    <a:lnTo>
                      <a:pt x="29" y="12"/>
                    </a:lnTo>
                    <a:lnTo>
                      <a:pt x="29" y="5"/>
                    </a:lnTo>
                    <a:lnTo>
                      <a:pt x="25" y="0"/>
                    </a:lnTo>
                    <a:lnTo>
                      <a:pt x="20" y="0"/>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89" name="Freeform 796"/>
              <p:cNvSpPr>
                <a:spLocks/>
              </p:cNvSpPr>
              <p:nvPr/>
            </p:nvSpPr>
            <p:spPr bwMode="auto">
              <a:xfrm>
                <a:off x="3112" y="2128"/>
                <a:ext cx="15" cy="15"/>
              </a:xfrm>
              <a:custGeom>
                <a:avLst/>
                <a:gdLst>
                  <a:gd name="T0" fmla="*/ 11 w 28"/>
                  <a:gd name="T1" fmla="*/ 0 h 29"/>
                  <a:gd name="T2" fmla="*/ 10 w 28"/>
                  <a:gd name="T3" fmla="*/ 0 h 29"/>
                  <a:gd name="T4" fmla="*/ 0 w 28"/>
                  <a:gd name="T5" fmla="*/ 6 h 29"/>
                  <a:gd name="T6" fmla="*/ 3 w 28"/>
                  <a:gd name="T7" fmla="*/ 15 h 29"/>
                  <a:gd name="T8" fmla="*/ 13 w 28"/>
                  <a:gd name="T9" fmla="*/ 9 h 29"/>
                  <a:gd name="T10" fmla="*/ 12 w 28"/>
                  <a:gd name="T11" fmla="*/ 9 h 29"/>
                  <a:gd name="T12" fmla="*/ 13 w 28"/>
                  <a:gd name="T13" fmla="*/ 9 h 29"/>
                  <a:gd name="T14" fmla="*/ 15 w 28"/>
                  <a:gd name="T15" fmla="*/ 7 h 29"/>
                  <a:gd name="T16" fmla="*/ 15 w 28"/>
                  <a:gd name="T17" fmla="*/ 3 h 29"/>
                  <a:gd name="T18" fmla="*/ 12 w 28"/>
                  <a:gd name="T19" fmla="*/ 0 h 29"/>
                  <a:gd name="T20" fmla="*/ 10 w 28"/>
                  <a:gd name="T21" fmla="*/ 0 h 29"/>
                  <a:gd name="T22" fmla="*/ 11 w 28"/>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20" y="0"/>
                    </a:moveTo>
                    <a:lnTo>
                      <a:pt x="18" y="0"/>
                    </a:lnTo>
                    <a:lnTo>
                      <a:pt x="0" y="11"/>
                    </a:lnTo>
                    <a:lnTo>
                      <a:pt x="6" y="29"/>
                    </a:lnTo>
                    <a:lnTo>
                      <a:pt x="25" y="18"/>
                    </a:lnTo>
                    <a:lnTo>
                      <a:pt x="23" y="18"/>
                    </a:lnTo>
                    <a:lnTo>
                      <a:pt x="25" y="18"/>
                    </a:lnTo>
                    <a:lnTo>
                      <a:pt x="28" y="13"/>
                    </a:lnTo>
                    <a:lnTo>
                      <a:pt x="28" y="5"/>
                    </a:lnTo>
                    <a:lnTo>
                      <a:pt x="23" y="0"/>
                    </a:lnTo>
                    <a:lnTo>
                      <a:pt x="18"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90" name="Freeform 797"/>
              <p:cNvSpPr>
                <a:spLocks/>
              </p:cNvSpPr>
              <p:nvPr/>
            </p:nvSpPr>
            <p:spPr bwMode="auto">
              <a:xfrm>
                <a:off x="3122" y="2120"/>
                <a:ext cx="17" cy="18"/>
              </a:xfrm>
              <a:custGeom>
                <a:avLst/>
                <a:gdLst>
                  <a:gd name="T0" fmla="*/ 16 w 33"/>
                  <a:gd name="T1" fmla="*/ 5 h 34"/>
                  <a:gd name="T2" fmla="*/ 15 w 33"/>
                  <a:gd name="T3" fmla="*/ 0 h 34"/>
                  <a:gd name="T4" fmla="*/ 0 w 33"/>
                  <a:gd name="T5" fmla="*/ 8 h 34"/>
                  <a:gd name="T6" fmla="*/ 2 w 33"/>
                  <a:gd name="T7" fmla="*/ 18 h 34"/>
                  <a:gd name="T8" fmla="*/ 17 w 33"/>
                  <a:gd name="T9" fmla="*/ 10 h 34"/>
                  <a:gd name="T10" fmla="*/ 16 w 33"/>
                  <a:gd name="T11" fmla="*/ 5 h 3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34">
                    <a:moveTo>
                      <a:pt x="32" y="9"/>
                    </a:moveTo>
                    <a:lnTo>
                      <a:pt x="30" y="0"/>
                    </a:lnTo>
                    <a:lnTo>
                      <a:pt x="0" y="16"/>
                    </a:lnTo>
                    <a:lnTo>
                      <a:pt x="3" y="34"/>
                    </a:lnTo>
                    <a:lnTo>
                      <a:pt x="33" y="18"/>
                    </a:lnTo>
                    <a:lnTo>
                      <a:pt x="32"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91" name="Freeform 798"/>
              <p:cNvSpPr>
                <a:spLocks/>
              </p:cNvSpPr>
              <p:nvPr/>
            </p:nvSpPr>
            <p:spPr bwMode="auto">
              <a:xfrm>
                <a:off x="3137" y="2120"/>
                <a:ext cx="5" cy="9"/>
              </a:xfrm>
              <a:custGeom>
                <a:avLst/>
                <a:gdLst>
                  <a:gd name="T0" fmla="*/ 2 w 8"/>
                  <a:gd name="T1" fmla="*/ 9 h 18"/>
                  <a:gd name="T2" fmla="*/ 5 w 8"/>
                  <a:gd name="T3" fmla="*/ 6 h 18"/>
                  <a:gd name="T4" fmla="*/ 5 w 8"/>
                  <a:gd name="T5" fmla="*/ 3 h 18"/>
                  <a:gd name="T6" fmla="*/ 3 w 8"/>
                  <a:gd name="T7" fmla="*/ 0 h 18"/>
                  <a:gd name="T8" fmla="*/ 0 w 8"/>
                  <a:gd name="T9" fmla="*/ 0 h 18"/>
                  <a:gd name="T10" fmla="*/ 2 w 8"/>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8">
                    <a:moveTo>
                      <a:pt x="3" y="18"/>
                    </a:moveTo>
                    <a:lnTo>
                      <a:pt x="8" y="12"/>
                    </a:lnTo>
                    <a:lnTo>
                      <a:pt x="8" y="5"/>
                    </a:lnTo>
                    <a:lnTo>
                      <a:pt x="5" y="0"/>
                    </a:lnTo>
                    <a:lnTo>
                      <a:pt x="0" y="0"/>
                    </a:lnTo>
                    <a:lnTo>
                      <a:pt x="3"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92" name="Freeform 799"/>
              <p:cNvSpPr>
                <a:spLocks/>
              </p:cNvSpPr>
              <p:nvPr/>
            </p:nvSpPr>
            <p:spPr bwMode="auto">
              <a:xfrm>
                <a:off x="3220" y="2092"/>
                <a:ext cx="5" cy="8"/>
              </a:xfrm>
              <a:custGeom>
                <a:avLst/>
                <a:gdLst>
                  <a:gd name="T0" fmla="*/ 5 w 10"/>
                  <a:gd name="T1" fmla="*/ 1 h 16"/>
                  <a:gd name="T2" fmla="*/ 3 w 10"/>
                  <a:gd name="T3" fmla="*/ 0 h 16"/>
                  <a:gd name="T4" fmla="*/ 1 w 10"/>
                  <a:gd name="T5" fmla="*/ 2 h 16"/>
                  <a:gd name="T6" fmla="*/ 0 w 10"/>
                  <a:gd name="T7" fmla="*/ 5 h 16"/>
                  <a:gd name="T8" fmla="*/ 2 w 10"/>
                  <a:gd name="T9" fmla="*/ 8 h 16"/>
                  <a:gd name="T10" fmla="*/ 5 w 10"/>
                  <a:gd name="T11" fmla="*/ 1 h 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6">
                    <a:moveTo>
                      <a:pt x="10" y="1"/>
                    </a:moveTo>
                    <a:lnTo>
                      <a:pt x="5" y="0"/>
                    </a:lnTo>
                    <a:lnTo>
                      <a:pt x="2" y="3"/>
                    </a:lnTo>
                    <a:lnTo>
                      <a:pt x="0" y="9"/>
                    </a:lnTo>
                    <a:lnTo>
                      <a:pt x="4" y="16"/>
                    </a:lnTo>
                    <a:lnTo>
                      <a:pt x="1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93" name="Freeform 800"/>
              <p:cNvSpPr>
                <a:spLocks/>
              </p:cNvSpPr>
              <p:nvPr/>
            </p:nvSpPr>
            <p:spPr bwMode="auto">
              <a:xfrm>
                <a:off x="3222" y="2093"/>
                <a:ext cx="8" cy="11"/>
              </a:xfrm>
              <a:custGeom>
                <a:avLst/>
                <a:gdLst>
                  <a:gd name="T0" fmla="*/ 7 w 16"/>
                  <a:gd name="T1" fmla="*/ 3 h 22"/>
                  <a:gd name="T2" fmla="*/ 7 w 16"/>
                  <a:gd name="T3" fmla="*/ 3 h 22"/>
                  <a:gd name="T4" fmla="*/ 3 w 16"/>
                  <a:gd name="T5" fmla="*/ 0 h 22"/>
                  <a:gd name="T6" fmla="*/ 0 w 16"/>
                  <a:gd name="T7" fmla="*/ 8 h 22"/>
                  <a:gd name="T8" fmla="*/ 3 w 16"/>
                  <a:gd name="T9" fmla="*/ 10 h 22"/>
                  <a:gd name="T10" fmla="*/ 3 w 16"/>
                  <a:gd name="T11" fmla="*/ 10 h 22"/>
                  <a:gd name="T12" fmla="*/ 3 w 16"/>
                  <a:gd name="T13" fmla="*/ 10 h 22"/>
                  <a:gd name="T14" fmla="*/ 6 w 16"/>
                  <a:gd name="T15" fmla="*/ 11 h 22"/>
                  <a:gd name="T16" fmla="*/ 8 w 16"/>
                  <a:gd name="T17" fmla="*/ 9 h 22"/>
                  <a:gd name="T18" fmla="*/ 8 w 16"/>
                  <a:gd name="T19" fmla="*/ 6 h 22"/>
                  <a:gd name="T20" fmla="*/ 7 w 16"/>
                  <a:gd name="T21" fmla="*/ 3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6" h="22">
                    <a:moveTo>
                      <a:pt x="13" y="6"/>
                    </a:moveTo>
                    <a:lnTo>
                      <a:pt x="13" y="6"/>
                    </a:lnTo>
                    <a:lnTo>
                      <a:pt x="6" y="0"/>
                    </a:lnTo>
                    <a:lnTo>
                      <a:pt x="0" y="15"/>
                    </a:lnTo>
                    <a:lnTo>
                      <a:pt x="6" y="20"/>
                    </a:lnTo>
                    <a:lnTo>
                      <a:pt x="11" y="22"/>
                    </a:lnTo>
                    <a:lnTo>
                      <a:pt x="15" y="18"/>
                    </a:lnTo>
                    <a:lnTo>
                      <a:pt x="16" y="11"/>
                    </a:lnTo>
                    <a:lnTo>
                      <a:pt x="1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94" name="Freeform 801"/>
              <p:cNvSpPr>
                <a:spLocks/>
              </p:cNvSpPr>
              <p:nvPr/>
            </p:nvSpPr>
            <p:spPr bwMode="auto">
              <a:xfrm>
                <a:off x="3225" y="2096"/>
                <a:ext cx="9" cy="11"/>
              </a:xfrm>
              <a:custGeom>
                <a:avLst/>
                <a:gdLst>
                  <a:gd name="T0" fmla="*/ 8 w 17"/>
                  <a:gd name="T1" fmla="*/ 4 h 22"/>
                  <a:gd name="T2" fmla="*/ 7 w 17"/>
                  <a:gd name="T3" fmla="*/ 3 h 22"/>
                  <a:gd name="T4" fmla="*/ 4 w 17"/>
                  <a:gd name="T5" fmla="*/ 0 h 22"/>
                  <a:gd name="T6" fmla="*/ 0 w 17"/>
                  <a:gd name="T7" fmla="*/ 7 h 22"/>
                  <a:gd name="T8" fmla="*/ 4 w 17"/>
                  <a:gd name="T9" fmla="*/ 10 h 22"/>
                  <a:gd name="T10" fmla="*/ 3 w 17"/>
                  <a:gd name="T11" fmla="*/ 9 h 22"/>
                  <a:gd name="T12" fmla="*/ 4 w 17"/>
                  <a:gd name="T13" fmla="*/ 10 h 22"/>
                  <a:gd name="T14" fmla="*/ 6 w 17"/>
                  <a:gd name="T15" fmla="*/ 11 h 22"/>
                  <a:gd name="T16" fmla="*/ 8 w 17"/>
                  <a:gd name="T17" fmla="*/ 9 h 22"/>
                  <a:gd name="T18" fmla="*/ 9 w 17"/>
                  <a:gd name="T19" fmla="*/ 6 h 22"/>
                  <a:gd name="T20" fmla="*/ 7 w 17"/>
                  <a:gd name="T21" fmla="*/ 3 h 22"/>
                  <a:gd name="T22" fmla="*/ 8 w 17"/>
                  <a:gd name="T23" fmla="*/ 4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 h="22">
                    <a:moveTo>
                      <a:pt x="15" y="7"/>
                    </a:moveTo>
                    <a:lnTo>
                      <a:pt x="14" y="5"/>
                    </a:lnTo>
                    <a:lnTo>
                      <a:pt x="7" y="0"/>
                    </a:lnTo>
                    <a:lnTo>
                      <a:pt x="0" y="14"/>
                    </a:lnTo>
                    <a:lnTo>
                      <a:pt x="7" y="20"/>
                    </a:lnTo>
                    <a:lnTo>
                      <a:pt x="5" y="18"/>
                    </a:lnTo>
                    <a:lnTo>
                      <a:pt x="7" y="20"/>
                    </a:lnTo>
                    <a:lnTo>
                      <a:pt x="12" y="22"/>
                    </a:lnTo>
                    <a:lnTo>
                      <a:pt x="15" y="18"/>
                    </a:lnTo>
                    <a:lnTo>
                      <a:pt x="17" y="11"/>
                    </a:lnTo>
                    <a:lnTo>
                      <a:pt x="14" y="5"/>
                    </a:lnTo>
                    <a:lnTo>
                      <a:pt x="15"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95" name="Freeform 802"/>
              <p:cNvSpPr>
                <a:spLocks/>
              </p:cNvSpPr>
              <p:nvPr/>
            </p:nvSpPr>
            <p:spPr bwMode="auto">
              <a:xfrm>
                <a:off x="3228" y="2100"/>
                <a:ext cx="8" cy="11"/>
              </a:xfrm>
              <a:custGeom>
                <a:avLst/>
                <a:gdLst>
                  <a:gd name="T0" fmla="*/ 7 w 17"/>
                  <a:gd name="T1" fmla="*/ 3 h 24"/>
                  <a:gd name="T2" fmla="*/ 7 w 17"/>
                  <a:gd name="T3" fmla="*/ 3 h 24"/>
                  <a:gd name="T4" fmla="*/ 5 w 17"/>
                  <a:gd name="T5" fmla="*/ 0 h 24"/>
                  <a:gd name="T6" fmla="*/ 0 w 17"/>
                  <a:gd name="T7" fmla="*/ 5 h 24"/>
                  <a:gd name="T8" fmla="*/ 2 w 17"/>
                  <a:gd name="T9" fmla="*/ 8 h 24"/>
                  <a:gd name="T10" fmla="*/ 2 w 17"/>
                  <a:gd name="T11" fmla="*/ 8 h 24"/>
                  <a:gd name="T12" fmla="*/ 2 w 17"/>
                  <a:gd name="T13" fmla="*/ 9 h 24"/>
                  <a:gd name="T14" fmla="*/ 5 w 17"/>
                  <a:gd name="T15" fmla="*/ 11 h 24"/>
                  <a:gd name="T16" fmla="*/ 7 w 17"/>
                  <a:gd name="T17" fmla="*/ 9 h 24"/>
                  <a:gd name="T18" fmla="*/ 8 w 17"/>
                  <a:gd name="T19" fmla="*/ 6 h 24"/>
                  <a:gd name="T20" fmla="*/ 7 w 17"/>
                  <a:gd name="T21" fmla="*/ 2 h 24"/>
                  <a:gd name="T22" fmla="*/ 7 w 17"/>
                  <a:gd name="T23" fmla="*/ 3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 h="24">
                    <a:moveTo>
                      <a:pt x="15" y="7"/>
                    </a:moveTo>
                    <a:lnTo>
                      <a:pt x="15" y="7"/>
                    </a:lnTo>
                    <a:lnTo>
                      <a:pt x="10" y="0"/>
                    </a:lnTo>
                    <a:lnTo>
                      <a:pt x="0" y="11"/>
                    </a:lnTo>
                    <a:lnTo>
                      <a:pt x="5" y="18"/>
                    </a:lnTo>
                    <a:lnTo>
                      <a:pt x="5" y="20"/>
                    </a:lnTo>
                    <a:lnTo>
                      <a:pt x="10" y="24"/>
                    </a:lnTo>
                    <a:lnTo>
                      <a:pt x="15" y="20"/>
                    </a:lnTo>
                    <a:lnTo>
                      <a:pt x="17" y="13"/>
                    </a:lnTo>
                    <a:lnTo>
                      <a:pt x="15" y="5"/>
                    </a:lnTo>
                    <a:lnTo>
                      <a:pt x="15"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96" name="Freeform 803"/>
              <p:cNvSpPr>
                <a:spLocks/>
              </p:cNvSpPr>
              <p:nvPr/>
            </p:nvSpPr>
            <p:spPr bwMode="auto">
              <a:xfrm>
                <a:off x="3230" y="2103"/>
                <a:ext cx="8" cy="12"/>
              </a:xfrm>
              <a:custGeom>
                <a:avLst/>
                <a:gdLst>
                  <a:gd name="T0" fmla="*/ 8 w 15"/>
                  <a:gd name="T1" fmla="*/ 5 h 24"/>
                  <a:gd name="T2" fmla="*/ 8 w 15"/>
                  <a:gd name="T3" fmla="*/ 5 h 24"/>
                  <a:gd name="T4" fmla="*/ 5 w 15"/>
                  <a:gd name="T5" fmla="*/ 0 h 24"/>
                  <a:gd name="T6" fmla="*/ 0 w 15"/>
                  <a:gd name="T7" fmla="*/ 6 h 24"/>
                  <a:gd name="T8" fmla="*/ 3 w 15"/>
                  <a:gd name="T9" fmla="*/ 10 h 24"/>
                  <a:gd name="T10" fmla="*/ 3 w 15"/>
                  <a:gd name="T11" fmla="*/ 10 h 24"/>
                  <a:gd name="T12" fmla="*/ 3 w 15"/>
                  <a:gd name="T13" fmla="*/ 10 h 24"/>
                  <a:gd name="T14" fmla="*/ 5 w 15"/>
                  <a:gd name="T15" fmla="*/ 12 h 24"/>
                  <a:gd name="T16" fmla="*/ 7 w 15"/>
                  <a:gd name="T17" fmla="*/ 11 h 24"/>
                  <a:gd name="T18" fmla="*/ 8 w 15"/>
                  <a:gd name="T19" fmla="*/ 9 h 24"/>
                  <a:gd name="T20" fmla="*/ 8 w 15"/>
                  <a:gd name="T21" fmla="*/ 5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24">
                    <a:moveTo>
                      <a:pt x="15" y="9"/>
                    </a:moveTo>
                    <a:lnTo>
                      <a:pt x="15" y="9"/>
                    </a:lnTo>
                    <a:lnTo>
                      <a:pt x="10" y="0"/>
                    </a:lnTo>
                    <a:lnTo>
                      <a:pt x="0" y="11"/>
                    </a:lnTo>
                    <a:lnTo>
                      <a:pt x="5" y="20"/>
                    </a:lnTo>
                    <a:lnTo>
                      <a:pt x="9" y="24"/>
                    </a:lnTo>
                    <a:lnTo>
                      <a:pt x="14" y="22"/>
                    </a:lnTo>
                    <a:lnTo>
                      <a:pt x="15" y="17"/>
                    </a:lnTo>
                    <a:lnTo>
                      <a:pt x="1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97" name="Freeform 804"/>
              <p:cNvSpPr>
                <a:spLocks/>
              </p:cNvSpPr>
              <p:nvPr/>
            </p:nvSpPr>
            <p:spPr bwMode="auto">
              <a:xfrm>
                <a:off x="3233" y="2108"/>
                <a:ext cx="6" cy="11"/>
              </a:xfrm>
              <a:custGeom>
                <a:avLst/>
                <a:gdLst>
                  <a:gd name="T0" fmla="*/ 6 w 14"/>
                  <a:gd name="T1" fmla="*/ 5 h 22"/>
                  <a:gd name="T2" fmla="*/ 6 w 14"/>
                  <a:gd name="T3" fmla="*/ 4 h 22"/>
                  <a:gd name="T4" fmla="*/ 4 w 14"/>
                  <a:gd name="T5" fmla="*/ 0 h 22"/>
                  <a:gd name="T6" fmla="*/ 0 w 14"/>
                  <a:gd name="T7" fmla="*/ 6 h 22"/>
                  <a:gd name="T8" fmla="*/ 2 w 14"/>
                  <a:gd name="T9" fmla="*/ 9 h 22"/>
                  <a:gd name="T10" fmla="*/ 2 w 14"/>
                  <a:gd name="T11" fmla="*/ 9 h 22"/>
                  <a:gd name="T12" fmla="*/ 2 w 14"/>
                  <a:gd name="T13" fmla="*/ 9 h 22"/>
                  <a:gd name="T14" fmla="*/ 3 w 14"/>
                  <a:gd name="T15" fmla="*/ 11 h 22"/>
                  <a:gd name="T16" fmla="*/ 5 w 14"/>
                  <a:gd name="T17" fmla="*/ 10 h 22"/>
                  <a:gd name="T18" fmla="*/ 6 w 14"/>
                  <a:gd name="T19" fmla="*/ 8 h 22"/>
                  <a:gd name="T20" fmla="*/ 6 w 14"/>
                  <a:gd name="T21" fmla="*/ 4 h 22"/>
                  <a:gd name="T22" fmla="*/ 6 w 14"/>
                  <a:gd name="T23" fmla="*/ 5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 h="22">
                    <a:moveTo>
                      <a:pt x="14" y="9"/>
                    </a:moveTo>
                    <a:lnTo>
                      <a:pt x="14" y="8"/>
                    </a:lnTo>
                    <a:lnTo>
                      <a:pt x="10" y="0"/>
                    </a:lnTo>
                    <a:lnTo>
                      <a:pt x="0" y="11"/>
                    </a:lnTo>
                    <a:lnTo>
                      <a:pt x="4" y="18"/>
                    </a:lnTo>
                    <a:lnTo>
                      <a:pt x="4" y="17"/>
                    </a:lnTo>
                    <a:lnTo>
                      <a:pt x="4" y="18"/>
                    </a:lnTo>
                    <a:lnTo>
                      <a:pt x="7" y="22"/>
                    </a:lnTo>
                    <a:lnTo>
                      <a:pt x="12" y="20"/>
                    </a:lnTo>
                    <a:lnTo>
                      <a:pt x="14" y="15"/>
                    </a:lnTo>
                    <a:lnTo>
                      <a:pt x="14" y="8"/>
                    </a:lnTo>
                    <a:lnTo>
                      <a:pt x="14"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98" name="Freeform 805"/>
              <p:cNvSpPr>
                <a:spLocks/>
              </p:cNvSpPr>
              <p:nvPr/>
            </p:nvSpPr>
            <p:spPr bwMode="auto">
              <a:xfrm>
                <a:off x="3234" y="2112"/>
                <a:ext cx="8" cy="11"/>
              </a:xfrm>
              <a:custGeom>
                <a:avLst/>
                <a:gdLst>
                  <a:gd name="T0" fmla="*/ 8 w 15"/>
                  <a:gd name="T1" fmla="*/ 6 h 22"/>
                  <a:gd name="T2" fmla="*/ 7 w 15"/>
                  <a:gd name="T3" fmla="*/ 5 h 22"/>
                  <a:gd name="T4" fmla="*/ 5 w 15"/>
                  <a:gd name="T5" fmla="*/ 0 h 22"/>
                  <a:gd name="T6" fmla="*/ 0 w 15"/>
                  <a:gd name="T7" fmla="*/ 4 h 22"/>
                  <a:gd name="T8" fmla="*/ 2 w 15"/>
                  <a:gd name="T9" fmla="*/ 9 h 22"/>
                  <a:gd name="T10" fmla="*/ 1 w 15"/>
                  <a:gd name="T11" fmla="*/ 8 h 22"/>
                  <a:gd name="T12" fmla="*/ 2 w 15"/>
                  <a:gd name="T13" fmla="*/ 9 h 22"/>
                  <a:gd name="T14" fmla="*/ 3 w 15"/>
                  <a:gd name="T15" fmla="*/ 11 h 22"/>
                  <a:gd name="T16" fmla="*/ 6 w 15"/>
                  <a:gd name="T17" fmla="*/ 10 h 22"/>
                  <a:gd name="T18" fmla="*/ 7 w 15"/>
                  <a:gd name="T19" fmla="*/ 8 h 22"/>
                  <a:gd name="T20" fmla="*/ 7 w 15"/>
                  <a:gd name="T21" fmla="*/ 4 h 22"/>
                  <a:gd name="T22" fmla="*/ 8 w 15"/>
                  <a:gd name="T23" fmla="*/ 6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2">
                    <a:moveTo>
                      <a:pt x="15" y="11"/>
                    </a:moveTo>
                    <a:lnTo>
                      <a:pt x="13" y="9"/>
                    </a:lnTo>
                    <a:lnTo>
                      <a:pt x="10" y="0"/>
                    </a:lnTo>
                    <a:lnTo>
                      <a:pt x="0" y="8"/>
                    </a:lnTo>
                    <a:lnTo>
                      <a:pt x="3" y="17"/>
                    </a:lnTo>
                    <a:lnTo>
                      <a:pt x="1" y="15"/>
                    </a:lnTo>
                    <a:lnTo>
                      <a:pt x="3" y="18"/>
                    </a:lnTo>
                    <a:lnTo>
                      <a:pt x="6" y="22"/>
                    </a:lnTo>
                    <a:lnTo>
                      <a:pt x="11" y="20"/>
                    </a:lnTo>
                    <a:lnTo>
                      <a:pt x="13" y="15"/>
                    </a:lnTo>
                    <a:lnTo>
                      <a:pt x="13" y="8"/>
                    </a:lnTo>
                    <a:lnTo>
                      <a:pt x="15"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9099" name="Freeform 806"/>
              <p:cNvSpPr>
                <a:spLocks/>
              </p:cNvSpPr>
              <p:nvPr/>
            </p:nvSpPr>
            <p:spPr bwMode="auto">
              <a:xfrm>
                <a:off x="3235" y="2118"/>
                <a:ext cx="8" cy="10"/>
              </a:xfrm>
              <a:custGeom>
                <a:avLst/>
                <a:gdLst>
                  <a:gd name="T0" fmla="*/ 8 w 15"/>
                  <a:gd name="T1" fmla="*/ 7 h 20"/>
                  <a:gd name="T2" fmla="*/ 8 w 15"/>
                  <a:gd name="T3" fmla="*/ 6 h 20"/>
                  <a:gd name="T4" fmla="*/ 7 w 15"/>
                  <a:gd name="T5" fmla="*/ 0 h 20"/>
                  <a:gd name="T6" fmla="*/ 0 w 15"/>
                  <a:gd name="T7" fmla="*/ 2 h 20"/>
                  <a:gd name="T8" fmla="*/ 1 w 15"/>
                  <a:gd name="T9" fmla="*/ 8 h 20"/>
                  <a:gd name="T10" fmla="*/ 1 w 15"/>
                  <a:gd name="T11" fmla="*/ 7 h 20"/>
                  <a:gd name="T12" fmla="*/ 1 w 15"/>
                  <a:gd name="T13" fmla="*/ 8 h 20"/>
                  <a:gd name="T14" fmla="*/ 3 w 15"/>
                  <a:gd name="T15" fmla="*/ 10 h 20"/>
                  <a:gd name="T16" fmla="*/ 5 w 15"/>
                  <a:gd name="T17" fmla="*/ 10 h 20"/>
                  <a:gd name="T18" fmla="*/ 7 w 15"/>
                  <a:gd name="T19" fmla="*/ 9 h 20"/>
                  <a:gd name="T20" fmla="*/ 8 w 15"/>
                  <a:gd name="T21" fmla="*/ 6 h 20"/>
                  <a:gd name="T22" fmla="*/ 8 w 15"/>
                  <a:gd name="T23" fmla="*/ 7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0">
                    <a:moveTo>
                      <a:pt x="15" y="13"/>
                    </a:moveTo>
                    <a:lnTo>
                      <a:pt x="15" y="11"/>
                    </a:lnTo>
                    <a:lnTo>
                      <a:pt x="14" y="0"/>
                    </a:lnTo>
                    <a:lnTo>
                      <a:pt x="0" y="4"/>
                    </a:lnTo>
                    <a:lnTo>
                      <a:pt x="2" y="15"/>
                    </a:lnTo>
                    <a:lnTo>
                      <a:pt x="2" y="13"/>
                    </a:lnTo>
                    <a:lnTo>
                      <a:pt x="2" y="15"/>
                    </a:lnTo>
                    <a:lnTo>
                      <a:pt x="5" y="20"/>
                    </a:lnTo>
                    <a:lnTo>
                      <a:pt x="10" y="20"/>
                    </a:lnTo>
                    <a:lnTo>
                      <a:pt x="14" y="18"/>
                    </a:lnTo>
                    <a:lnTo>
                      <a:pt x="15" y="11"/>
                    </a:lnTo>
                    <a:lnTo>
                      <a:pt x="15"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grpSp>
        <p:grpSp>
          <p:nvGrpSpPr>
            <p:cNvPr id="17422" name="Group 807"/>
            <p:cNvGrpSpPr>
              <a:grpSpLocks/>
            </p:cNvGrpSpPr>
            <p:nvPr/>
          </p:nvGrpSpPr>
          <p:grpSpPr bwMode="auto">
            <a:xfrm>
              <a:off x="2873" y="1732"/>
              <a:ext cx="370" cy="573"/>
              <a:chOff x="2873" y="1732"/>
              <a:chExt cx="370" cy="573"/>
            </a:xfrm>
          </p:grpSpPr>
          <p:sp>
            <p:nvSpPr>
              <p:cNvPr id="18700" name="Freeform 808"/>
              <p:cNvSpPr>
                <a:spLocks/>
              </p:cNvSpPr>
              <p:nvPr/>
            </p:nvSpPr>
            <p:spPr bwMode="auto">
              <a:xfrm>
                <a:off x="3236" y="2124"/>
                <a:ext cx="7" cy="8"/>
              </a:xfrm>
              <a:custGeom>
                <a:avLst/>
                <a:gdLst>
                  <a:gd name="T0" fmla="*/ 7 w 13"/>
                  <a:gd name="T1" fmla="*/ 6 h 16"/>
                  <a:gd name="T2" fmla="*/ 7 w 13"/>
                  <a:gd name="T3" fmla="*/ 5 h 16"/>
                  <a:gd name="T4" fmla="*/ 7 w 13"/>
                  <a:gd name="T5" fmla="*/ 0 h 16"/>
                  <a:gd name="T6" fmla="*/ 0 w 13"/>
                  <a:gd name="T7" fmla="*/ 0 h 16"/>
                  <a:gd name="T8" fmla="*/ 0 w 13"/>
                  <a:gd name="T9" fmla="*/ 5 h 16"/>
                  <a:gd name="T10" fmla="*/ 0 w 13"/>
                  <a:gd name="T11" fmla="*/ 4 h 16"/>
                  <a:gd name="T12" fmla="*/ 0 w 13"/>
                  <a:gd name="T13" fmla="*/ 5 h 16"/>
                  <a:gd name="T14" fmla="*/ 1 w 13"/>
                  <a:gd name="T15" fmla="*/ 7 h 16"/>
                  <a:gd name="T16" fmla="*/ 4 w 13"/>
                  <a:gd name="T17" fmla="*/ 8 h 16"/>
                  <a:gd name="T18" fmla="*/ 6 w 13"/>
                  <a:gd name="T19" fmla="*/ 7 h 16"/>
                  <a:gd name="T20" fmla="*/ 7 w 13"/>
                  <a:gd name="T21" fmla="*/ 5 h 16"/>
                  <a:gd name="T22" fmla="*/ 7 w 13"/>
                  <a:gd name="T23" fmla="*/ 6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16">
                    <a:moveTo>
                      <a:pt x="13" y="11"/>
                    </a:moveTo>
                    <a:lnTo>
                      <a:pt x="13" y="9"/>
                    </a:lnTo>
                    <a:lnTo>
                      <a:pt x="13" y="0"/>
                    </a:lnTo>
                    <a:lnTo>
                      <a:pt x="0" y="0"/>
                    </a:lnTo>
                    <a:lnTo>
                      <a:pt x="0" y="9"/>
                    </a:lnTo>
                    <a:lnTo>
                      <a:pt x="0" y="7"/>
                    </a:lnTo>
                    <a:lnTo>
                      <a:pt x="0" y="9"/>
                    </a:lnTo>
                    <a:lnTo>
                      <a:pt x="2" y="14"/>
                    </a:lnTo>
                    <a:lnTo>
                      <a:pt x="7" y="16"/>
                    </a:lnTo>
                    <a:lnTo>
                      <a:pt x="12" y="14"/>
                    </a:lnTo>
                    <a:lnTo>
                      <a:pt x="13" y="9"/>
                    </a:lnTo>
                    <a:lnTo>
                      <a:pt x="1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01" name="Freeform 809"/>
              <p:cNvSpPr>
                <a:spLocks/>
              </p:cNvSpPr>
              <p:nvPr/>
            </p:nvSpPr>
            <p:spPr bwMode="auto">
              <a:xfrm>
                <a:off x="3235" y="2128"/>
                <a:ext cx="8" cy="9"/>
              </a:xfrm>
              <a:custGeom>
                <a:avLst/>
                <a:gdLst>
                  <a:gd name="T0" fmla="*/ 7 w 15"/>
                  <a:gd name="T1" fmla="*/ 7 h 18"/>
                  <a:gd name="T2" fmla="*/ 7 w 15"/>
                  <a:gd name="T3" fmla="*/ 7 h 18"/>
                  <a:gd name="T4" fmla="*/ 8 w 15"/>
                  <a:gd name="T5" fmla="*/ 2 h 18"/>
                  <a:gd name="T6" fmla="*/ 1 w 15"/>
                  <a:gd name="T7" fmla="*/ 0 h 18"/>
                  <a:gd name="T8" fmla="*/ 0 w 15"/>
                  <a:gd name="T9" fmla="*/ 5 h 18"/>
                  <a:gd name="T10" fmla="*/ 0 w 15"/>
                  <a:gd name="T11" fmla="*/ 5 h 18"/>
                  <a:gd name="T12" fmla="*/ 0 w 15"/>
                  <a:gd name="T13" fmla="*/ 5 h 18"/>
                  <a:gd name="T14" fmla="*/ 1 w 15"/>
                  <a:gd name="T15" fmla="*/ 8 h 18"/>
                  <a:gd name="T16" fmla="*/ 3 w 15"/>
                  <a:gd name="T17" fmla="*/ 9 h 18"/>
                  <a:gd name="T18" fmla="*/ 5 w 15"/>
                  <a:gd name="T19" fmla="*/ 9 h 18"/>
                  <a:gd name="T20" fmla="*/ 7 w 15"/>
                  <a:gd name="T21" fmla="*/ 7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18">
                    <a:moveTo>
                      <a:pt x="14" y="13"/>
                    </a:moveTo>
                    <a:lnTo>
                      <a:pt x="14" y="13"/>
                    </a:lnTo>
                    <a:lnTo>
                      <a:pt x="15" y="4"/>
                    </a:lnTo>
                    <a:lnTo>
                      <a:pt x="2" y="0"/>
                    </a:lnTo>
                    <a:lnTo>
                      <a:pt x="0" y="9"/>
                    </a:lnTo>
                    <a:lnTo>
                      <a:pt x="2" y="16"/>
                    </a:lnTo>
                    <a:lnTo>
                      <a:pt x="5" y="18"/>
                    </a:lnTo>
                    <a:lnTo>
                      <a:pt x="10" y="18"/>
                    </a:lnTo>
                    <a:lnTo>
                      <a:pt x="14"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02" name="Freeform 810"/>
              <p:cNvSpPr>
                <a:spLocks/>
              </p:cNvSpPr>
              <p:nvPr/>
            </p:nvSpPr>
            <p:spPr bwMode="auto">
              <a:xfrm>
                <a:off x="3234" y="2132"/>
                <a:ext cx="8" cy="9"/>
              </a:xfrm>
              <a:custGeom>
                <a:avLst/>
                <a:gdLst>
                  <a:gd name="T0" fmla="*/ 6 w 15"/>
                  <a:gd name="T1" fmla="*/ 8 h 18"/>
                  <a:gd name="T2" fmla="*/ 7 w 15"/>
                  <a:gd name="T3" fmla="*/ 7 h 18"/>
                  <a:gd name="T4" fmla="*/ 8 w 15"/>
                  <a:gd name="T5" fmla="*/ 2 h 18"/>
                  <a:gd name="T6" fmla="*/ 1 w 15"/>
                  <a:gd name="T7" fmla="*/ 0 h 18"/>
                  <a:gd name="T8" fmla="*/ 0 w 15"/>
                  <a:gd name="T9" fmla="*/ 5 h 18"/>
                  <a:gd name="T10" fmla="*/ 1 w 15"/>
                  <a:gd name="T11" fmla="*/ 4 h 18"/>
                  <a:gd name="T12" fmla="*/ 0 w 15"/>
                  <a:gd name="T13" fmla="*/ 5 h 18"/>
                  <a:gd name="T14" fmla="*/ 1 w 15"/>
                  <a:gd name="T15" fmla="*/ 8 h 18"/>
                  <a:gd name="T16" fmla="*/ 3 w 15"/>
                  <a:gd name="T17" fmla="*/ 9 h 18"/>
                  <a:gd name="T18" fmla="*/ 5 w 15"/>
                  <a:gd name="T19" fmla="*/ 9 h 18"/>
                  <a:gd name="T20" fmla="*/ 7 w 15"/>
                  <a:gd name="T21" fmla="*/ 7 h 18"/>
                  <a:gd name="T22" fmla="*/ 6 w 15"/>
                  <a:gd name="T23" fmla="*/ 8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18">
                    <a:moveTo>
                      <a:pt x="11" y="15"/>
                    </a:moveTo>
                    <a:lnTo>
                      <a:pt x="13" y="13"/>
                    </a:lnTo>
                    <a:lnTo>
                      <a:pt x="15" y="4"/>
                    </a:lnTo>
                    <a:lnTo>
                      <a:pt x="1" y="0"/>
                    </a:lnTo>
                    <a:lnTo>
                      <a:pt x="0" y="9"/>
                    </a:lnTo>
                    <a:lnTo>
                      <a:pt x="1" y="7"/>
                    </a:lnTo>
                    <a:lnTo>
                      <a:pt x="0" y="9"/>
                    </a:lnTo>
                    <a:lnTo>
                      <a:pt x="1" y="16"/>
                    </a:lnTo>
                    <a:lnTo>
                      <a:pt x="5" y="18"/>
                    </a:lnTo>
                    <a:lnTo>
                      <a:pt x="10" y="18"/>
                    </a:lnTo>
                    <a:lnTo>
                      <a:pt x="13" y="13"/>
                    </a:lnTo>
                    <a:lnTo>
                      <a:pt x="11"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03" name="Freeform 811"/>
              <p:cNvSpPr>
                <a:spLocks/>
              </p:cNvSpPr>
              <p:nvPr/>
            </p:nvSpPr>
            <p:spPr bwMode="auto">
              <a:xfrm>
                <a:off x="3234" y="2136"/>
                <a:ext cx="6" cy="11"/>
              </a:xfrm>
              <a:custGeom>
                <a:avLst/>
                <a:gdLst>
                  <a:gd name="T0" fmla="*/ 5 w 13"/>
                  <a:gd name="T1" fmla="*/ 9 h 22"/>
                  <a:gd name="T2" fmla="*/ 5 w 13"/>
                  <a:gd name="T3" fmla="*/ 9 h 22"/>
                  <a:gd name="T4" fmla="*/ 6 w 13"/>
                  <a:gd name="T5" fmla="*/ 4 h 22"/>
                  <a:gd name="T6" fmla="*/ 1 w 13"/>
                  <a:gd name="T7" fmla="*/ 0 h 22"/>
                  <a:gd name="T8" fmla="*/ 0 w 13"/>
                  <a:gd name="T9" fmla="*/ 5 h 22"/>
                  <a:gd name="T10" fmla="*/ 0 w 13"/>
                  <a:gd name="T11" fmla="*/ 5 h 22"/>
                  <a:gd name="T12" fmla="*/ 0 w 13"/>
                  <a:gd name="T13" fmla="*/ 4 h 22"/>
                  <a:gd name="T14" fmla="*/ 0 w 13"/>
                  <a:gd name="T15" fmla="*/ 8 h 22"/>
                  <a:gd name="T16" fmla="*/ 1 w 13"/>
                  <a:gd name="T17" fmla="*/ 10 h 22"/>
                  <a:gd name="T18" fmla="*/ 3 w 13"/>
                  <a:gd name="T19" fmla="*/ 11 h 22"/>
                  <a:gd name="T20" fmla="*/ 5 w 13"/>
                  <a:gd name="T21" fmla="*/ 9 h 22"/>
                  <a:gd name="T22" fmla="*/ 5 w 13"/>
                  <a:gd name="T23" fmla="*/ 9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22">
                    <a:moveTo>
                      <a:pt x="10" y="17"/>
                    </a:moveTo>
                    <a:lnTo>
                      <a:pt x="10" y="17"/>
                    </a:lnTo>
                    <a:lnTo>
                      <a:pt x="13" y="8"/>
                    </a:lnTo>
                    <a:lnTo>
                      <a:pt x="3" y="0"/>
                    </a:lnTo>
                    <a:lnTo>
                      <a:pt x="0" y="9"/>
                    </a:lnTo>
                    <a:lnTo>
                      <a:pt x="0" y="8"/>
                    </a:lnTo>
                    <a:lnTo>
                      <a:pt x="0" y="15"/>
                    </a:lnTo>
                    <a:lnTo>
                      <a:pt x="3" y="20"/>
                    </a:lnTo>
                    <a:lnTo>
                      <a:pt x="7" y="22"/>
                    </a:lnTo>
                    <a:lnTo>
                      <a:pt x="10" y="18"/>
                    </a:lnTo>
                    <a:lnTo>
                      <a:pt x="1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04" name="Freeform 812"/>
              <p:cNvSpPr>
                <a:spLocks/>
              </p:cNvSpPr>
              <p:nvPr/>
            </p:nvSpPr>
            <p:spPr bwMode="auto">
              <a:xfrm>
                <a:off x="3232" y="2140"/>
                <a:ext cx="7" cy="11"/>
              </a:xfrm>
              <a:custGeom>
                <a:avLst/>
                <a:gdLst>
                  <a:gd name="T0" fmla="*/ 5 w 13"/>
                  <a:gd name="T1" fmla="*/ 10 h 22"/>
                  <a:gd name="T2" fmla="*/ 5 w 13"/>
                  <a:gd name="T3" fmla="*/ 9 h 22"/>
                  <a:gd name="T4" fmla="*/ 7 w 13"/>
                  <a:gd name="T5" fmla="*/ 4 h 22"/>
                  <a:gd name="T6" fmla="*/ 2 w 13"/>
                  <a:gd name="T7" fmla="*/ 0 h 22"/>
                  <a:gd name="T8" fmla="*/ 0 w 13"/>
                  <a:gd name="T9" fmla="*/ 5 h 22"/>
                  <a:gd name="T10" fmla="*/ 0 w 13"/>
                  <a:gd name="T11" fmla="*/ 4 h 22"/>
                  <a:gd name="T12" fmla="*/ 0 w 13"/>
                  <a:gd name="T13" fmla="*/ 4 h 22"/>
                  <a:gd name="T14" fmla="*/ 0 w 13"/>
                  <a:gd name="T15" fmla="*/ 8 h 22"/>
                  <a:gd name="T16" fmla="*/ 2 w 13"/>
                  <a:gd name="T17" fmla="*/ 10 h 22"/>
                  <a:gd name="T18" fmla="*/ 3 w 13"/>
                  <a:gd name="T19" fmla="*/ 11 h 22"/>
                  <a:gd name="T20" fmla="*/ 5 w 13"/>
                  <a:gd name="T21" fmla="*/ 10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2">
                    <a:moveTo>
                      <a:pt x="10" y="19"/>
                    </a:moveTo>
                    <a:lnTo>
                      <a:pt x="10" y="17"/>
                    </a:lnTo>
                    <a:lnTo>
                      <a:pt x="13" y="8"/>
                    </a:lnTo>
                    <a:lnTo>
                      <a:pt x="3" y="0"/>
                    </a:lnTo>
                    <a:lnTo>
                      <a:pt x="0" y="9"/>
                    </a:lnTo>
                    <a:lnTo>
                      <a:pt x="0" y="8"/>
                    </a:lnTo>
                    <a:lnTo>
                      <a:pt x="0" y="15"/>
                    </a:lnTo>
                    <a:lnTo>
                      <a:pt x="3" y="20"/>
                    </a:lnTo>
                    <a:lnTo>
                      <a:pt x="6" y="22"/>
                    </a:lnTo>
                    <a:lnTo>
                      <a:pt x="10"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05" name="Freeform 813"/>
              <p:cNvSpPr>
                <a:spLocks/>
              </p:cNvSpPr>
              <p:nvPr/>
            </p:nvSpPr>
            <p:spPr bwMode="auto">
              <a:xfrm>
                <a:off x="3229" y="2144"/>
                <a:ext cx="8" cy="12"/>
              </a:xfrm>
              <a:custGeom>
                <a:avLst/>
                <a:gdLst>
                  <a:gd name="T0" fmla="*/ 5 w 17"/>
                  <a:gd name="T1" fmla="*/ 10 h 23"/>
                  <a:gd name="T2" fmla="*/ 6 w 17"/>
                  <a:gd name="T3" fmla="*/ 9 h 23"/>
                  <a:gd name="T4" fmla="*/ 8 w 17"/>
                  <a:gd name="T5" fmla="*/ 6 h 23"/>
                  <a:gd name="T6" fmla="*/ 3 w 17"/>
                  <a:gd name="T7" fmla="*/ 0 h 23"/>
                  <a:gd name="T8" fmla="*/ 1 w 17"/>
                  <a:gd name="T9" fmla="*/ 4 h 23"/>
                  <a:gd name="T10" fmla="*/ 1 w 17"/>
                  <a:gd name="T11" fmla="*/ 3 h 23"/>
                  <a:gd name="T12" fmla="*/ 1 w 17"/>
                  <a:gd name="T13" fmla="*/ 3 h 23"/>
                  <a:gd name="T14" fmla="*/ 0 w 17"/>
                  <a:gd name="T15" fmla="*/ 6 h 23"/>
                  <a:gd name="T16" fmla="*/ 1 w 17"/>
                  <a:gd name="T17" fmla="*/ 10 h 23"/>
                  <a:gd name="T18" fmla="*/ 3 w 17"/>
                  <a:gd name="T19" fmla="*/ 12 h 23"/>
                  <a:gd name="T20" fmla="*/ 6 w 17"/>
                  <a:gd name="T21" fmla="*/ 10 h 23"/>
                  <a:gd name="T22" fmla="*/ 5 w 17"/>
                  <a:gd name="T23" fmla="*/ 10 h 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 h="23">
                    <a:moveTo>
                      <a:pt x="10" y="20"/>
                    </a:moveTo>
                    <a:lnTo>
                      <a:pt x="12" y="18"/>
                    </a:lnTo>
                    <a:lnTo>
                      <a:pt x="17" y="11"/>
                    </a:lnTo>
                    <a:lnTo>
                      <a:pt x="7" y="0"/>
                    </a:lnTo>
                    <a:lnTo>
                      <a:pt x="2" y="7"/>
                    </a:lnTo>
                    <a:lnTo>
                      <a:pt x="3" y="5"/>
                    </a:lnTo>
                    <a:lnTo>
                      <a:pt x="2" y="5"/>
                    </a:lnTo>
                    <a:lnTo>
                      <a:pt x="0" y="12"/>
                    </a:lnTo>
                    <a:lnTo>
                      <a:pt x="2" y="20"/>
                    </a:lnTo>
                    <a:lnTo>
                      <a:pt x="7" y="23"/>
                    </a:lnTo>
                    <a:lnTo>
                      <a:pt x="12" y="20"/>
                    </a:lnTo>
                    <a:lnTo>
                      <a:pt x="1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06" name="Freeform 814"/>
              <p:cNvSpPr>
                <a:spLocks/>
              </p:cNvSpPr>
              <p:nvPr/>
            </p:nvSpPr>
            <p:spPr bwMode="auto">
              <a:xfrm>
                <a:off x="3225" y="2147"/>
                <a:ext cx="9" cy="11"/>
              </a:xfrm>
              <a:custGeom>
                <a:avLst/>
                <a:gdLst>
                  <a:gd name="T0" fmla="*/ 5 w 17"/>
                  <a:gd name="T1" fmla="*/ 10 h 24"/>
                  <a:gd name="T2" fmla="*/ 5 w 17"/>
                  <a:gd name="T3" fmla="*/ 10 h 24"/>
                  <a:gd name="T4" fmla="*/ 9 w 17"/>
                  <a:gd name="T5" fmla="*/ 7 h 24"/>
                  <a:gd name="T6" fmla="*/ 5 w 17"/>
                  <a:gd name="T7" fmla="*/ 0 h 24"/>
                  <a:gd name="T8" fmla="*/ 2 w 17"/>
                  <a:gd name="T9" fmla="*/ 3 h 24"/>
                  <a:gd name="T10" fmla="*/ 2 w 17"/>
                  <a:gd name="T11" fmla="*/ 3 h 24"/>
                  <a:gd name="T12" fmla="*/ 2 w 17"/>
                  <a:gd name="T13" fmla="*/ 3 h 24"/>
                  <a:gd name="T14" fmla="*/ 0 w 17"/>
                  <a:gd name="T15" fmla="*/ 6 h 24"/>
                  <a:gd name="T16" fmla="*/ 1 w 17"/>
                  <a:gd name="T17" fmla="*/ 9 h 24"/>
                  <a:gd name="T18" fmla="*/ 3 w 17"/>
                  <a:gd name="T19" fmla="*/ 11 h 24"/>
                  <a:gd name="T20" fmla="*/ 5 w 17"/>
                  <a:gd name="T21" fmla="*/ 1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 h="24">
                    <a:moveTo>
                      <a:pt x="10" y="22"/>
                    </a:moveTo>
                    <a:lnTo>
                      <a:pt x="10" y="22"/>
                    </a:lnTo>
                    <a:lnTo>
                      <a:pt x="17" y="15"/>
                    </a:lnTo>
                    <a:lnTo>
                      <a:pt x="10" y="0"/>
                    </a:lnTo>
                    <a:lnTo>
                      <a:pt x="4" y="7"/>
                    </a:lnTo>
                    <a:lnTo>
                      <a:pt x="0" y="13"/>
                    </a:lnTo>
                    <a:lnTo>
                      <a:pt x="2" y="20"/>
                    </a:lnTo>
                    <a:lnTo>
                      <a:pt x="5" y="24"/>
                    </a:lnTo>
                    <a:lnTo>
                      <a:pt x="10"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07" name="Freeform 815"/>
              <p:cNvSpPr>
                <a:spLocks/>
              </p:cNvSpPr>
              <p:nvPr/>
            </p:nvSpPr>
            <p:spPr bwMode="auto">
              <a:xfrm>
                <a:off x="3222" y="2150"/>
                <a:ext cx="8" cy="11"/>
              </a:xfrm>
              <a:custGeom>
                <a:avLst/>
                <a:gdLst>
                  <a:gd name="T0" fmla="*/ 5 w 16"/>
                  <a:gd name="T1" fmla="*/ 11 h 22"/>
                  <a:gd name="T2" fmla="*/ 5 w 16"/>
                  <a:gd name="T3" fmla="*/ 10 h 22"/>
                  <a:gd name="T4" fmla="*/ 8 w 16"/>
                  <a:gd name="T5" fmla="*/ 8 h 22"/>
                  <a:gd name="T6" fmla="*/ 5 w 16"/>
                  <a:gd name="T7" fmla="*/ 0 h 22"/>
                  <a:gd name="T8" fmla="*/ 2 w 16"/>
                  <a:gd name="T9" fmla="*/ 3 h 22"/>
                  <a:gd name="T10" fmla="*/ 2 w 16"/>
                  <a:gd name="T11" fmla="*/ 2 h 22"/>
                  <a:gd name="T12" fmla="*/ 2 w 16"/>
                  <a:gd name="T13" fmla="*/ 3 h 22"/>
                  <a:gd name="T14" fmla="*/ 0 w 16"/>
                  <a:gd name="T15" fmla="*/ 6 h 22"/>
                  <a:gd name="T16" fmla="*/ 1 w 16"/>
                  <a:gd name="T17" fmla="*/ 9 h 22"/>
                  <a:gd name="T18" fmla="*/ 3 w 16"/>
                  <a:gd name="T19" fmla="*/ 11 h 22"/>
                  <a:gd name="T20" fmla="*/ 5 w 16"/>
                  <a:gd name="T21" fmla="*/ 10 h 22"/>
                  <a:gd name="T22" fmla="*/ 5 w 16"/>
                  <a:gd name="T23" fmla="*/ 11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22">
                    <a:moveTo>
                      <a:pt x="10" y="22"/>
                    </a:moveTo>
                    <a:lnTo>
                      <a:pt x="10" y="20"/>
                    </a:lnTo>
                    <a:lnTo>
                      <a:pt x="16" y="15"/>
                    </a:lnTo>
                    <a:lnTo>
                      <a:pt x="10" y="0"/>
                    </a:lnTo>
                    <a:lnTo>
                      <a:pt x="3" y="6"/>
                    </a:lnTo>
                    <a:lnTo>
                      <a:pt x="3" y="4"/>
                    </a:lnTo>
                    <a:lnTo>
                      <a:pt x="3" y="6"/>
                    </a:lnTo>
                    <a:lnTo>
                      <a:pt x="0" y="11"/>
                    </a:lnTo>
                    <a:lnTo>
                      <a:pt x="1" y="18"/>
                    </a:lnTo>
                    <a:lnTo>
                      <a:pt x="5" y="22"/>
                    </a:lnTo>
                    <a:lnTo>
                      <a:pt x="10" y="20"/>
                    </a:lnTo>
                    <a:lnTo>
                      <a:pt x="10"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08" name="Freeform 816"/>
              <p:cNvSpPr>
                <a:spLocks/>
              </p:cNvSpPr>
              <p:nvPr/>
            </p:nvSpPr>
            <p:spPr bwMode="auto">
              <a:xfrm>
                <a:off x="3218" y="2152"/>
                <a:ext cx="9" cy="12"/>
              </a:xfrm>
              <a:custGeom>
                <a:avLst/>
                <a:gdLst>
                  <a:gd name="T0" fmla="*/ 5 w 19"/>
                  <a:gd name="T1" fmla="*/ 12 h 23"/>
                  <a:gd name="T2" fmla="*/ 5 w 19"/>
                  <a:gd name="T3" fmla="*/ 12 h 23"/>
                  <a:gd name="T4" fmla="*/ 9 w 19"/>
                  <a:gd name="T5" fmla="*/ 9 h 23"/>
                  <a:gd name="T6" fmla="*/ 6 w 19"/>
                  <a:gd name="T7" fmla="*/ 0 h 23"/>
                  <a:gd name="T8" fmla="*/ 2 w 19"/>
                  <a:gd name="T9" fmla="*/ 3 h 23"/>
                  <a:gd name="T10" fmla="*/ 2 w 19"/>
                  <a:gd name="T11" fmla="*/ 3 h 23"/>
                  <a:gd name="T12" fmla="*/ 2 w 19"/>
                  <a:gd name="T13" fmla="*/ 4 h 23"/>
                  <a:gd name="T14" fmla="*/ 0 w 19"/>
                  <a:gd name="T15" fmla="*/ 6 h 23"/>
                  <a:gd name="T16" fmla="*/ 1 w 19"/>
                  <a:gd name="T17" fmla="*/ 8 h 23"/>
                  <a:gd name="T18" fmla="*/ 2 w 19"/>
                  <a:gd name="T19" fmla="*/ 11 h 23"/>
                  <a:gd name="T20" fmla="*/ 5 w 19"/>
                  <a:gd name="T21" fmla="*/ 11 h 23"/>
                  <a:gd name="T22" fmla="*/ 5 w 19"/>
                  <a:gd name="T23" fmla="*/ 12 h 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 h="23">
                    <a:moveTo>
                      <a:pt x="10" y="23"/>
                    </a:moveTo>
                    <a:lnTo>
                      <a:pt x="10" y="23"/>
                    </a:lnTo>
                    <a:lnTo>
                      <a:pt x="19" y="18"/>
                    </a:lnTo>
                    <a:lnTo>
                      <a:pt x="12" y="0"/>
                    </a:lnTo>
                    <a:lnTo>
                      <a:pt x="4" y="5"/>
                    </a:lnTo>
                    <a:lnTo>
                      <a:pt x="4" y="7"/>
                    </a:lnTo>
                    <a:lnTo>
                      <a:pt x="0" y="11"/>
                    </a:lnTo>
                    <a:lnTo>
                      <a:pt x="2" y="16"/>
                    </a:lnTo>
                    <a:lnTo>
                      <a:pt x="5" y="22"/>
                    </a:lnTo>
                    <a:lnTo>
                      <a:pt x="10" y="22"/>
                    </a:lnTo>
                    <a:lnTo>
                      <a:pt x="1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09" name="Freeform 817"/>
              <p:cNvSpPr>
                <a:spLocks/>
              </p:cNvSpPr>
              <p:nvPr/>
            </p:nvSpPr>
            <p:spPr bwMode="auto">
              <a:xfrm>
                <a:off x="3208" y="2155"/>
                <a:ext cx="15" cy="14"/>
              </a:xfrm>
              <a:custGeom>
                <a:avLst/>
                <a:gdLst>
                  <a:gd name="T0" fmla="*/ 4 w 28"/>
                  <a:gd name="T1" fmla="*/ 14 h 29"/>
                  <a:gd name="T2" fmla="*/ 5 w 28"/>
                  <a:gd name="T3" fmla="*/ 14 h 29"/>
                  <a:gd name="T4" fmla="*/ 15 w 28"/>
                  <a:gd name="T5" fmla="*/ 9 h 29"/>
                  <a:gd name="T6" fmla="*/ 12 w 28"/>
                  <a:gd name="T7" fmla="*/ 0 h 29"/>
                  <a:gd name="T8" fmla="*/ 2 w 28"/>
                  <a:gd name="T9" fmla="*/ 5 h 29"/>
                  <a:gd name="T10" fmla="*/ 3 w 28"/>
                  <a:gd name="T11" fmla="*/ 5 h 29"/>
                  <a:gd name="T12" fmla="*/ 2 w 28"/>
                  <a:gd name="T13" fmla="*/ 5 h 29"/>
                  <a:gd name="T14" fmla="*/ 0 w 28"/>
                  <a:gd name="T15" fmla="*/ 8 h 29"/>
                  <a:gd name="T16" fmla="*/ 0 w 28"/>
                  <a:gd name="T17" fmla="*/ 11 h 29"/>
                  <a:gd name="T18" fmla="*/ 3 w 28"/>
                  <a:gd name="T19" fmla="*/ 14 h 29"/>
                  <a:gd name="T20" fmla="*/ 5 w 28"/>
                  <a:gd name="T21" fmla="*/ 14 h 29"/>
                  <a:gd name="T22" fmla="*/ 4 w 28"/>
                  <a:gd name="T23" fmla="*/ 14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8" y="29"/>
                    </a:moveTo>
                    <a:lnTo>
                      <a:pt x="10" y="29"/>
                    </a:lnTo>
                    <a:lnTo>
                      <a:pt x="28" y="18"/>
                    </a:lnTo>
                    <a:lnTo>
                      <a:pt x="22" y="0"/>
                    </a:lnTo>
                    <a:lnTo>
                      <a:pt x="3" y="11"/>
                    </a:lnTo>
                    <a:lnTo>
                      <a:pt x="5" y="11"/>
                    </a:lnTo>
                    <a:lnTo>
                      <a:pt x="3" y="11"/>
                    </a:lnTo>
                    <a:lnTo>
                      <a:pt x="0" y="17"/>
                    </a:lnTo>
                    <a:lnTo>
                      <a:pt x="0" y="22"/>
                    </a:lnTo>
                    <a:lnTo>
                      <a:pt x="5" y="29"/>
                    </a:lnTo>
                    <a:lnTo>
                      <a:pt x="10" y="29"/>
                    </a:lnTo>
                    <a:lnTo>
                      <a:pt x="8"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10" name="Freeform 818"/>
              <p:cNvSpPr>
                <a:spLocks/>
              </p:cNvSpPr>
              <p:nvPr/>
            </p:nvSpPr>
            <p:spPr bwMode="auto">
              <a:xfrm>
                <a:off x="3198" y="2160"/>
                <a:ext cx="15" cy="15"/>
              </a:xfrm>
              <a:custGeom>
                <a:avLst/>
                <a:gdLst>
                  <a:gd name="T0" fmla="*/ 4 w 28"/>
                  <a:gd name="T1" fmla="*/ 15 h 29"/>
                  <a:gd name="T2" fmla="*/ 4 w 28"/>
                  <a:gd name="T3" fmla="*/ 15 h 29"/>
                  <a:gd name="T4" fmla="*/ 15 w 28"/>
                  <a:gd name="T5" fmla="*/ 9 h 29"/>
                  <a:gd name="T6" fmla="*/ 13 w 28"/>
                  <a:gd name="T7" fmla="*/ 0 h 29"/>
                  <a:gd name="T8" fmla="*/ 3 w 28"/>
                  <a:gd name="T9" fmla="*/ 6 h 29"/>
                  <a:gd name="T10" fmla="*/ 3 w 28"/>
                  <a:gd name="T11" fmla="*/ 6 h 29"/>
                  <a:gd name="T12" fmla="*/ 3 w 28"/>
                  <a:gd name="T13" fmla="*/ 6 h 29"/>
                  <a:gd name="T14" fmla="*/ 1 w 28"/>
                  <a:gd name="T15" fmla="*/ 9 h 29"/>
                  <a:gd name="T16" fmla="*/ 0 w 28"/>
                  <a:gd name="T17" fmla="*/ 11 h 29"/>
                  <a:gd name="T18" fmla="*/ 2 w 28"/>
                  <a:gd name="T19" fmla="*/ 15 h 29"/>
                  <a:gd name="T20" fmla="*/ 4 w 28"/>
                  <a:gd name="T21" fmla="*/ 15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8" y="29"/>
                    </a:moveTo>
                    <a:lnTo>
                      <a:pt x="8" y="29"/>
                    </a:lnTo>
                    <a:lnTo>
                      <a:pt x="28" y="18"/>
                    </a:lnTo>
                    <a:lnTo>
                      <a:pt x="25" y="0"/>
                    </a:lnTo>
                    <a:lnTo>
                      <a:pt x="5" y="11"/>
                    </a:lnTo>
                    <a:lnTo>
                      <a:pt x="2" y="17"/>
                    </a:lnTo>
                    <a:lnTo>
                      <a:pt x="0" y="22"/>
                    </a:lnTo>
                    <a:lnTo>
                      <a:pt x="3" y="29"/>
                    </a:lnTo>
                    <a:lnTo>
                      <a:pt x="8"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11" name="Freeform 819"/>
              <p:cNvSpPr>
                <a:spLocks/>
              </p:cNvSpPr>
              <p:nvPr/>
            </p:nvSpPr>
            <p:spPr bwMode="auto">
              <a:xfrm>
                <a:off x="3189" y="2166"/>
                <a:ext cx="14" cy="13"/>
              </a:xfrm>
              <a:custGeom>
                <a:avLst/>
                <a:gdLst>
                  <a:gd name="T0" fmla="*/ 5 w 27"/>
                  <a:gd name="T1" fmla="*/ 13 h 27"/>
                  <a:gd name="T2" fmla="*/ 5 w 27"/>
                  <a:gd name="T3" fmla="*/ 13 h 27"/>
                  <a:gd name="T4" fmla="*/ 14 w 27"/>
                  <a:gd name="T5" fmla="*/ 9 h 27"/>
                  <a:gd name="T6" fmla="*/ 12 w 27"/>
                  <a:gd name="T7" fmla="*/ 0 h 27"/>
                  <a:gd name="T8" fmla="*/ 3 w 27"/>
                  <a:gd name="T9" fmla="*/ 4 h 27"/>
                  <a:gd name="T10" fmla="*/ 3 w 27"/>
                  <a:gd name="T11" fmla="*/ 4 h 27"/>
                  <a:gd name="T12" fmla="*/ 3 w 27"/>
                  <a:gd name="T13" fmla="*/ 4 h 27"/>
                  <a:gd name="T14" fmla="*/ 1 w 27"/>
                  <a:gd name="T15" fmla="*/ 7 h 27"/>
                  <a:gd name="T16" fmla="*/ 0 w 27"/>
                  <a:gd name="T17" fmla="*/ 10 h 27"/>
                  <a:gd name="T18" fmla="*/ 2 w 27"/>
                  <a:gd name="T19" fmla="*/ 13 h 27"/>
                  <a:gd name="T20" fmla="*/ 5 w 27"/>
                  <a:gd name="T21" fmla="*/ 13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7" h="27">
                    <a:moveTo>
                      <a:pt x="9" y="27"/>
                    </a:moveTo>
                    <a:lnTo>
                      <a:pt x="9" y="27"/>
                    </a:lnTo>
                    <a:lnTo>
                      <a:pt x="27" y="18"/>
                    </a:lnTo>
                    <a:lnTo>
                      <a:pt x="24" y="0"/>
                    </a:lnTo>
                    <a:lnTo>
                      <a:pt x="5" y="9"/>
                    </a:lnTo>
                    <a:lnTo>
                      <a:pt x="2" y="15"/>
                    </a:lnTo>
                    <a:lnTo>
                      <a:pt x="0" y="20"/>
                    </a:lnTo>
                    <a:lnTo>
                      <a:pt x="4" y="27"/>
                    </a:lnTo>
                    <a:lnTo>
                      <a:pt x="9"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12" name="Freeform 820"/>
              <p:cNvSpPr>
                <a:spLocks/>
              </p:cNvSpPr>
              <p:nvPr/>
            </p:nvSpPr>
            <p:spPr bwMode="auto">
              <a:xfrm>
                <a:off x="3179" y="2170"/>
                <a:ext cx="14" cy="15"/>
              </a:xfrm>
              <a:custGeom>
                <a:avLst/>
                <a:gdLst>
                  <a:gd name="T0" fmla="*/ 4 w 29"/>
                  <a:gd name="T1" fmla="*/ 15 h 29"/>
                  <a:gd name="T2" fmla="*/ 4 w 29"/>
                  <a:gd name="T3" fmla="*/ 15 h 29"/>
                  <a:gd name="T4" fmla="*/ 14 w 29"/>
                  <a:gd name="T5" fmla="*/ 9 h 29"/>
                  <a:gd name="T6" fmla="*/ 12 w 29"/>
                  <a:gd name="T7" fmla="*/ 0 h 29"/>
                  <a:gd name="T8" fmla="*/ 2 w 29"/>
                  <a:gd name="T9" fmla="*/ 6 h 29"/>
                  <a:gd name="T10" fmla="*/ 2 w 29"/>
                  <a:gd name="T11" fmla="*/ 6 h 29"/>
                  <a:gd name="T12" fmla="*/ 2 w 29"/>
                  <a:gd name="T13" fmla="*/ 6 h 29"/>
                  <a:gd name="T14" fmla="*/ 1 w 29"/>
                  <a:gd name="T15" fmla="*/ 8 h 29"/>
                  <a:gd name="T16" fmla="*/ 0 w 29"/>
                  <a:gd name="T17" fmla="*/ 11 h 29"/>
                  <a:gd name="T18" fmla="*/ 2 w 29"/>
                  <a:gd name="T19" fmla="*/ 15 h 29"/>
                  <a:gd name="T20" fmla="*/ 4 w 29"/>
                  <a:gd name="T21" fmla="*/ 15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 h="29">
                    <a:moveTo>
                      <a:pt x="9" y="29"/>
                    </a:moveTo>
                    <a:lnTo>
                      <a:pt x="9" y="29"/>
                    </a:lnTo>
                    <a:lnTo>
                      <a:pt x="29" y="18"/>
                    </a:lnTo>
                    <a:lnTo>
                      <a:pt x="25" y="0"/>
                    </a:lnTo>
                    <a:lnTo>
                      <a:pt x="5" y="11"/>
                    </a:lnTo>
                    <a:lnTo>
                      <a:pt x="2" y="16"/>
                    </a:lnTo>
                    <a:lnTo>
                      <a:pt x="0" y="22"/>
                    </a:lnTo>
                    <a:lnTo>
                      <a:pt x="4" y="29"/>
                    </a:lnTo>
                    <a:lnTo>
                      <a:pt x="9"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13" name="Freeform 821"/>
              <p:cNvSpPr>
                <a:spLocks/>
              </p:cNvSpPr>
              <p:nvPr/>
            </p:nvSpPr>
            <p:spPr bwMode="auto">
              <a:xfrm>
                <a:off x="3169" y="2175"/>
                <a:ext cx="14" cy="15"/>
              </a:xfrm>
              <a:custGeom>
                <a:avLst/>
                <a:gdLst>
                  <a:gd name="T0" fmla="*/ 5 w 29"/>
                  <a:gd name="T1" fmla="*/ 15 h 29"/>
                  <a:gd name="T2" fmla="*/ 4 w 29"/>
                  <a:gd name="T3" fmla="*/ 15 h 29"/>
                  <a:gd name="T4" fmla="*/ 14 w 29"/>
                  <a:gd name="T5" fmla="*/ 9 h 29"/>
                  <a:gd name="T6" fmla="*/ 12 w 29"/>
                  <a:gd name="T7" fmla="*/ 0 h 29"/>
                  <a:gd name="T8" fmla="*/ 2 w 29"/>
                  <a:gd name="T9" fmla="*/ 6 h 29"/>
                  <a:gd name="T10" fmla="*/ 2 w 29"/>
                  <a:gd name="T11" fmla="*/ 6 h 29"/>
                  <a:gd name="T12" fmla="*/ 2 w 29"/>
                  <a:gd name="T13" fmla="*/ 6 h 29"/>
                  <a:gd name="T14" fmla="*/ 1 w 29"/>
                  <a:gd name="T15" fmla="*/ 8 h 29"/>
                  <a:gd name="T16" fmla="*/ 0 w 29"/>
                  <a:gd name="T17" fmla="*/ 11 h 29"/>
                  <a:gd name="T18" fmla="*/ 2 w 29"/>
                  <a:gd name="T19" fmla="*/ 15 h 29"/>
                  <a:gd name="T20" fmla="*/ 4 w 29"/>
                  <a:gd name="T21" fmla="*/ 15 h 29"/>
                  <a:gd name="T22" fmla="*/ 5 w 29"/>
                  <a:gd name="T23" fmla="*/ 1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10" y="29"/>
                    </a:moveTo>
                    <a:lnTo>
                      <a:pt x="9" y="29"/>
                    </a:lnTo>
                    <a:lnTo>
                      <a:pt x="29" y="18"/>
                    </a:lnTo>
                    <a:lnTo>
                      <a:pt x="25" y="0"/>
                    </a:lnTo>
                    <a:lnTo>
                      <a:pt x="5" y="11"/>
                    </a:lnTo>
                    <a:lnTo>
                      <a:pt x="4" y="11"/>
                    </a:lnTo>
                    <a:lnTo>
                      <a:pt x="5" y="11"/>
                    </a:lnTo>
                    <a:lnTo>
                      <a:pt x="2" y="16"/>
                    </a:lnTo>
                    <a:lnTo>
                      <a:pt x="0" y="22"/>
                    </a:lnTo>
                    <a:lnTo>
                      <a:pt x="4" y="29"/>
                    </a:lnTo>
                    <a:lnTo>
                      <a:pt x="9" y="29"/>
                    </a:lnTo>
                    <a:lnTo>
                      <a:pt x="1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14" name="Freeform 822"/>
              <p:cNvSpPr>
                <a:spLocks/>
              </p:cNvSpPr>
              <p:nvPr/>
            </p:nvSpPr>
            <p:spPr bwMode="auto">
              <a:xfrm>
                <a:off x="3160" y="2181"/>
                <a:ext cx="14" cy="14"/>
              </a:xfrm>
              <a:custGeom>
                <a:avLst/>
                <a:gdLst>
                  <a:gd name="T0" fmla="*/ 4 w 28"/>
                  <a:gd name="T1" fmla="*/ 14 h 29"/>
                  <a:gd name="T2" fmla="*/ 5 w 28"/>
                  <a:gd name="T3" fmla="*/ 14 h 29"/>
                  <a:gd name="T4" fmla="*/ 14 w 28"/>
                  <a:gd name="T5" fmla="*/ 9 h 29"/>
                  <a:gd name="T6" fmla="*/ 11 w 28"/>
                  <a:gd name="T7" fmla="*/ 0 h 29"/>
                  <a:gd name="T8" fmla="*/ 2 w 28"/>
                  <a:gd name="T9" fmla="*/ 5 h 29"/>
                  <a:gd name="T10" fmla="*/ 3 w 28"/>
                  <a:gd name="T11" fmla="*/ 5 h 29"/>
                  <a:gd name="T12" fmla="*/ 2 w 28"/>
                  <a:gd name="T13" fmla="*/ 5 h 29"/>
                  <a:gd name="T14" fmla="*/ 0 w 28"/>
                  <a:gd name="T15" fmla="*/ 8 h 29"/>
                  <a:gd name="T16" fmla="*/ 0 w 28"/>
                  <a:gd name="T17" fmla="*/ 11 h 29"/>
                  <a:gd name="T18" fmla="*/ 3 w 28"/>
                  <a:gd name="T19" fmla="*/ 14 h 29"/>
                  <a:gd name="T20" fmla="*/ 5 w 28"/>
                  <a:gd name="T21" fmla="*/ 14 h 29"/>
                  <a:gd name="T22" fmla="*/ 4 w 28"/>
                  <a:gd name="T23" fmla="*/ 14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8" y="29"/>
                    </a:moveTo>
                    <a:lnTo>
                      <a:pt x="10" y="29"/>
                    </a:lnTo>
                    <a:lnTo>
                      <a:pt x="28" y="18"/>
                    </a:lnTo>
                    <a:lnTo>
                      <a:pt x="22" y="0"/>
                    </a:lnTo>
                    <a:lnTo>
                      <a:pt x="3" y="11"/>
                    </a:lnTo>
                    <a:lnTo>
                      <a:pt x="5" y="11"/>
                    </a:lnTo>
                    <a:lnTo>
                      <a:pt x="3" y="11"/>
                    </a:lnTo>
                    <a:lnTo>
                      <a:pt x="0" y="16"/>
                    </a:lnTo>
                    <a:lnTo>
                      <a:pt x="0" y="22"/>
                    </a:lnTo>
                    <a:lnTo>
                      <a:pt x="5" y="29"/>
                    </a:lnTo>
                    <a:lnTo>
                      <a:pt x="10" y="29"/>
                    </a:lnTo>
                    <a:lnTo>
                      <a:pt x="8"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15" name="Freeform 823"/>
              <p:cNvSpPr>
                <a:spLocks/>
              </p:cNvSpPr>
              <p:nvPr/>
            </p:nvSpPr>
            <p:spPr bwMode="auto">
              <a:xfrm>
                <a:off x="3150" y="2186"/>
                <a:ext cx="14" cy="15"/>
              </a:xfrm>
              <a:custGeom>
                <a:avLst/>
                <a:gdLst>
                  <a:gd name="T0" fmla="*/ 4 w 28"/>
                  <a:gd name="T1" fmla="*/ 15 h 29"/>
                  <a:gd name="T2" fmla="*/ 4 w 28"/>
                  <a:gd name="T3" fmla="*/ 15 h 29"/>
                  <a:gd name="T4" fmla="*/ 14 w 28"/>
                  <a:gd name="T5" fmla="*/ 9 h 29"/>
                  <a:gd name="T6" fmla="*/ 13 w 28"/>
                  <a:gd name="T7" fmla="*/ 0 h 29"/>
                  <a:gd name="T8" fmla="*/ 3 w 28"/>
                  <a:gd name="T9" fmla="*/ 6 h 29"/>
                  <a:gd name="T10" fmla="*/ 3 w 28"/>
                  <a:gd name="T11" fmla="*/ 6 h 29"/>
                  <a:gd name="T12" fmla="*/ 3 w 28"/>
                  <a:gd name="T13" fmla="*/ 6 h 29"/>
                  <a:gd name="T14" fmla="*/ 1 w 28"/>
                  <a:gd name="T15" fmla="*/ 8 h 29"/>
                  <a:gd name="T16" fmla="*/ 0 w 28"/>
                  <a:gd name="T17" fmla="*/ 11 h 29"/>
                  <a:gd name="T18" fmla="*/ 2 w 28"/>
                  <a:gd name="T19" fmla="*/ 15 h 29"/>
                  <a:gd name="T20" fmla="*/ 4 w 28"/>
                  <a:gd name="T21" fmla="*/ 15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8" y="29"/>
                    </a:moveTo>
                    <a:lnTo>
                      <a:pt x="8" y="29"/>
                    </a:lnTo>
                    <a:lnTo>
                      <a:pt x="28" y="18"/>
                    </a:lnTo>
                    <a:lnTo>
                      <a:pt x="25" y="0"/>
                    </a:lnTo>
                    <a:lnTo>
                      <a:pt x="5" y="11"/>
                    </a:lnTo>
                    <a:lnTo>
                      <a:pt x="2" y="16"/>
                    </a:lnTo>
                    <a:lnTo>
                      <a:pt x="0" y="21"/>
                    </a:lnTo>
                    <a:lnTo>
                      <a:pt x="3" y="29"/>
                    </a:lnTo>
                    <a:lnTo>
                      <a:pt x="8"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16" name="Freeform 824"/>
              <p:cNvSpPr>
                <a:spLocks/>
              </p:cNvSpPr>
              <p:nvPr/>
            </p:nvSpPr>
            <p:spPr bwMode="auto">
              <a:xfrm>
                <a:off x="3140" y="2192"/>
                <a:ext cx="14" cy="14"/>
              </a:xfrm>
              <a:custGeom>
                <a:avLst/>
                <a:gdLst>
                  <a:gd name="T0" fmla="*/ 5 w 28"/>
                  <a:gd name="T1" fmla="*/ 14 h 28"/>
                  <a:gd name="T2" fmla="*/ 4 w 28"/>
                  <a:gd name="T3" fmla="*/ 14 h 28"/>
                  <a:gd name="T4" fmla="*/ 14 w 28"/>
                  <a:gd name="T5" fmla="*/ 9 h 28"/>
                  <a:gd name="T6" fmla="*/ 13 w 28"/>
                  <a:gd name="T7" fmla="*/ 0 h 28"/>
                  <a:gd name="T8" fmla="*/ 3 w 28"/>
                  <a:gd name="T9" fmla="*/ 5 h 28"/>
                  <a:gd name="T10" fmla="*/ 2 w 28"/>
                  <a:gd name="T11" fmla="*/ 5 h 28"/>
                  <a:gd name="T12" fmla="*/ 3 w 28"/>
                  <a:gd name="T13" fmla="*/ 5 h 28"/>
                  <a:gd name="T14" fmla="*/ 1 w 28"/>
                  <a:gd name="T15" fmla="*/ 8 h 28"/>
                  <a:gd name="T16" fmla="*/ 0 w 28"/>
                  <a:gd name="T17" fmla="*/ 11 h 28"/>
                  <a:gd name="T18" fmla="*/ 2 w 28"/>
                  <a:gd name="T19" fmla="*/ 14 h 28"/>
                  <a:gd name="T20" fmla="*/ 4 w 28"/>
                  <a:gd name="T21" fmla="*/ 14 h 28"/>
                  <a:gd name="T22" fmla="*/ 5 w 28"/>
                  <a:gd name="T23" fmla="*/ 14 h 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8">
                    <a:moveTo>
                      <a:pt x="10" y="28"/>
                    </a:moveTo>
                    <a:lnTo>
                      <a:pt x="8" y="28"/>
                    </a:lnTo>
                    <a:lnTo>
                      <a:pt x="28" y="18"/>
                    </a:lnTo>
                    <a:lnTo>
                      <a:pt x="25" y="0"/>
                    </a:lnTo>
                    <a:lnTo>
                      <a:pt x="5" y="10"/>
                    </a:lnTo>
                    <a:lnTo>
                      <a:pt x="3" y="10"/>
                    </a:lnTo>
                    <a:lnTo>
                      <a:pt x="5" y="10"/>
                    </a:lnTo>
                    <a:lnTo>
                      <a:pt x="2" y="16"/>
                    </a:lnTo>
                    <a:lnTo>
                      <a:pt x="0" y="21"/>
                    </a:lnTo>
                    <a:lnTo>
                      <a:pt x="3" y="28"/>
                    </a:lnTo>
                    <a:lnTo>
                      <a:pt x="8" y="28"/>
                    </a:lnTo>
                    <a:lnTo>
                      <a:pt x="10"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17" name="Freeform 825"/>
              <p:cNvSpPr>
                <a:spLocks/>
              </p:cNvSpPr>
              <p:nvPr/>
            </p:nvSpPr>
            <p:spPr bwMode="auto">
              <a:xfrm>
                <a:off x="3131" y="2197"/>
                <a:ext cx="14" cy="15"/>
              </a:xfrm>
              <a:custGeom>
                <a:avLst/>
                <a:gdLst>
                  <a:gd name="T0" fmla="*/ 4 w 29"/>
                  <a:gd name="T1" fmla="*/ 15 h 29"/>
                  <a:gd name="T2" fmla="*/ 5 w 29"/>
                  <a:gd name="T3" fmla="*/ 15 h 29"/>
                  <a:gd name="T4" fmla="*/ 14 w 29"/>
                  <a:gd name="T5" fmla="*/ 9 h 29"/>
                  <a:gd name="T6" fmla="*/ 11 w 29"/>
                  <a:gd name="T7" fmla="*/ 0 h 29"/>
                  <a:gd name="T8" fmla="*/ 2 w 29"/>
                  <a:gd name="T9" fmla="*/ 6 h 29"/>
                  <a:gd name="T10" fmla="*/ 2 w 29"/>
                  <a:gd name="T11" fmla="*/ 6 h 29"/>
                  <a:gd name="T12" fmla="*/ 2 w 29"/>
                  <a:gd name="T13" fmla="*/ 6 h 29"/>
                  <a:gd name="T14" fmla="*/ 0 w 29"/>
                  <a:gd name="T15" fmla="*/ 9 h 29"/>
                  <a:gd name="T16" fmla="*/ 0 w 29"/>
                  <a:gd name="T17" fmla="*/ 11 h 29"/>
                  <a:gd name="T18" fmla="*/ 2 w 29"/>
                  <a:gd name="T19" fmla="*/ 15 h 29"/>
                  <a:gd name="T20" fmla="*/ 5 w 29"/>
                  <a:gd name="T21" fmla="*/ 15 h 29"/>
                  <a:gd name="T22" fmla="*/ 4 w 29"/>
                  <a:gd name="T23" fmla="*/ 1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9" y="29"/>
                    </a:moveTo>
                    <a:lnTo>
                      <a:pt x="10" y="29"/>
                    </a:lnTo>
                    <a:lnTo>
                      <a:pt x="29" y="18"/>
                    </a:lnTo>
                    <a:lnTo>
                      <a:pt x="22" y="0"/>
                    </a:lnTo>
                    <a:lnTo>
                      <a:pt x="4" y="11"/>
                    </a:lnTo>
                    <a:lnTo>
                      <a:pt x="5" y="11"/>
                    </a:lnTo>
                    <a:lnTo>
                      <a:pt x="4" y="11"/>
                    </a:lnTo>
                    <a:lnTo>
                      <a:pt x="0" y="17"/>
                    </a:lnTo>
                    <a:lnTo>
                      <a:pt x="0" y="22"/>
                    </a:lnTo>
                    <a:lnTo>
                      <a:pt x="5" y="29"/>
                    </a:lnTo>
                    <a:lnTo>
                      <a:pt x="10" y="29"/>
                    </a:lnTo>
                    <a:lnTo>
                      <a:pt x="9"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18" name="Freeform 826"/>
              <p:cNvSpPr>
                <a:spLocks/>
              </p:cNvSpPr>
              <p:nvPr/>
            </p:nvSpPr>
            <p:spPr bwMode="auto">
              <a:xfrm>
                <a:off x="3121" y="2203"/>
                <a:ext cx="14" cy="14"/>
              </a:xfrm>
              <a:custGeom>
                <a:avLst/>
                <a:gdLst>
                  <a:gd name="T0" fmla="*/ 5 w 29"/>
                  <a:gd name="T1" fmla="*/ 14 h 29"/>
                  <a:gd name="T2" fmla="*/ 4 w 29"/>
                  <a:gd name="T3" fmla="*/ 14 h 29"/>
                  <a:gd name="T4" fmla="*/ 14 w 29"/>
                  <a:gd name="T5" fmla="*/ 9 h 29"/>
                  <a:gd name="T6" fmla="*/ 12 w 29"/>
                  <a:gd name="T7" fmla="*/ 0 h 29"/>
                  <a:gd name="T8" fmla="*/ 2 w 29"/>
                  <a:gd name="T9" fmla="*/ 5 h 29"/>
                  <a:gd name="T10" fmla="*/ 2 w 29"/>
                  <a:gd name="T11" fmla="*/ 5 h 29"/>
                  <a:gd name="T12" fmla="*/ 2 w 29"/>
                  <a:gd name="T13" fmla="*/ 5 h 29"/>
                  <a:gd name="T14" fmla="*/ 1 w 29"/>
                  <a:gd name="T15" fmla="*/ 8 h 29"/>
                  <a:gd name="T16" fmla="*/ 0 w 29"/>
                  <a:gd name="T17" fmla="*/ 11 h 29"/>
                  <a:gd name="T18" fmla="*/ 2 w 29"/>
                  <a:gd name="T19" fmla="*/ 14 h 29"/>
                  <a:gd name="T20" fmla="*/ 4 w 29"/>
                  <a:gd name="T21" fmla="*/ 14 h 29"/>
                  <a:gd name="T22" fmla="*/ 5 w 29"/>
                  <a:gd name="T23" fmla="*/ 14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10" y="29"/>
                    </a:moveTo>
                    <a:lnTo>
                      <a:pt x="9" y="29"/>
                    </a:lnTo>
                    <a:lnTo>
                      <a:pt x="29" y="18"/>
                    </a:lnTo>
                    <a:lnTo>
                      <a:pt x="25" y="0"/>
                    </a:lnTo>
                    <a:lnTo>
                      <a:pt x="5" y="11"/>
                    </a:lnTo>
                    <a:lnTo>
                      <a:pt x="4" y="11"/>
                    </a:lnTo>
                    <a:lnTo>
                      <a:pt x="5" y="11"/>
                    </a:lnTo>
                    <a:lnTo>
                      <a:pt x="2" y="17"/>
                    </a:lnTo>
                    <a:lnTo>
                      <a:pt x="0" y="22"/>
                    </a:lnTo>
                    <a:lnTo>
                      <a:pt x="4" y="29"/>
                    </a:lnTo>
                    <a:lnTo>
                      <a:pt x="9" y="29"/>
                    </a:lnTo>
                    <a:lnTo>
                      <a:pt x="1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19" name="Freeform 827"/>
              <p:cNvSpPr>
                <a:spLocks/>
              </p:cNvSpPr>
              <p:nvPr/>
            </p:nvSpPr>
            <p:spPr bwMode="auto">
              <a:xfrm>
                <a:off x="3112" y="2208"/>
                <a:ext cx="14" cy="15"/>
              </a:xfrm>
              <a:custGeom>
                <a:avLst/>
                <a:gdLst>
                  <a:gd name="T0" fmla="*/ 4 w 28"/>
                  <a:gd name="T1" fmla="*/ 15 h 29"/>
                  <a:gd name="T2" fmla="*/ 5 w 28"/>
                  <a:gd name="T3" fmla="*/ 15 h 29"/>
                  <a:gd name="T4" fmla="*/ 14 w 28"/>
                  <a:gd name="T5" fmla="*/ 9 h 29"/>
                  <a:gd name="T6" fmla="*/ 11 w 28"/>
                  <a:gd name="T7" fmla="*/ 0 h 29"/>
                  <a:gd name="T8" fmla="*/ 2 w 28"/>
                  <a:gd name="T9" fmla="*/ 6 h 29"/>
                  <a:gd name="T10" fmla="*/ 3 w 28"/>
                  <a:gd name="T11" fmla="*/ 6 h 29"/>
                  <a:gd name="T12" fmla="*/ 2 w 28"/>
                  <a:gd name="T13" fmla="*/ 6 h 29"/>
                  <a:gd name="T14" fmla="*/ 0 w 28"/>
                  <a:gd name="T15" fmla="*/ 8 h 29"/>
                  <a:gd name="T16" fmla="*/ 0 w 28"/>
                  <a:gd name="T17" fmla="*/ 11 h 29"/>
                  <a:gd name="T18" fmla="*/ 3 w 28"/>
                  <a:gd name="T19" fmla="*/ 15 h 29"/>
                  <a:gd name="T20" fmla="*/ 5 w 28"/>
                  <a:gd name="T21" fmla="*/ 15 h 29"/>
                  <a:gd name="T22" fmla="*/ 4 w 28"/>
                  <a:gd name="T23" fmla="*/ 1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8" y="29"/>
                    </a:moveTo>
                    <a:lnTo>
                      <a:pt x="10" y="29"/>
                    </a:lnTo>
                    <a:lnTo>
                      <a:pt x="28" y="18"/>
                    </a:lnTo>
                    <a:lnTo>
                      <a:pt x="22" y="0"/>
                    </a:lnTo>
                    <a:lnTo>
                      <a:pt x="3" y="11"/>
                    </a:lnTo>
                    <a:lnTo>
                      <a:pt x="5" y="11"/>
                    </a:lnTo>
                    <a:lnTo>
                      <a:pt x="3" y="11"/>
                    </a:lnTo>
                    <a:lnTo>
                      <a:pt x="0" y="16"/>
                    </a:lnTo>
                    <a:lnTo>
                      <a:pt x="0" y="22"/>
                    </a:lnTo>
                    <a:lnTo>
                      <a:pt x="5" y="29"/>
                    </a:lnTo>
                    <a:lnTo>
                      <a:pt x="10" y="29"/>
                    </a:lnTo>
                    <a:lnTo>
                      <a:pt x="8"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20" name="Freeform 828"/>
              <p:cNvSpPr>
                <a:spLocks/>
              </p:cNvSpPr>
              <p:nvPr/>
            </p:nvSpPr>
            <p:spPr bwMode="auto">
              <a:xfrm>
                <a:off x="3101" y="2213"/>
                <a:ext cx="15" cy="15"/>
              </a:xfrm>
              <a:custGeom>
                <a:avLst/>
                <a:gdLst>
                  <a:gd name="T0" fmla="*/ 4 w 28"/>
                  <a:gd name="T1" fmla="*/ 15 h 29"/>
                  <a:gd name="T2" fmla="*/ 4 w 28"/>
                  <a:gd name="T3" fmla="*/ 15 h 29"/>
                  <a:gd name="T4" fmla="*/ 15 w 28"/>
                  <a:gd name="T5" fmla="*/ 9 h 29"/>
                  <a:gd name="T6" fmla="*/ 13 w 28"/>
                  <a:gd name="T7" fmla="*/ 0 h 29"/>
                  <a:gd name="T8" fmla="*/ 3 w 28"/>
                  <a:gd name="T9" fmla="*/ 6 h 29"/>
                  <a:gd name="T10" fmla="*/ 3 w 28"/>
                  <a:gd name="T11" fmla="*/ 6 h 29"/>
                  <a:gd name="T12" fmla="*/ 3 w 28"/>
                  <a:gd name="T13" fmla="*/ 6 h 29"/>
                  <a:gd name="T14" fmla="*/ 1 w 28"/>
                  <a:gd name="T15" fmla="*/ 8 h 29"/>
                  <a:gd name="T16" fmla="*/ 0 w 28"/>
                  <a:gd name="T17" fmla="*/ 11 h 29"/>
                  <a:gd name="T18" fmla="*/ 2 w 28"/>
                  <a:gd name="T19" fmla="*/ 15 h 29"/>
                  <a:gd name="T20" fmla="*/ 4 w 28"/>
                  <a:gd name="T21" fmla="*/ 15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8" y="29"/>
                    </a:moveTo>
                    <a:lnTo>
                      <a:pt x="8" y="29"/>
                    </a:lnTo>
                    <a:lnTo>
                      <a:pt x="28" y="18"/>
                    </a:lnTo>
                    <a:lnTo>
                      <a:pt x="25" y="0"/>
                    </a:lnTo>
                    <a:lnTo>
                      <a:pt x="5" y="11"/>
                    </a:lnTo>
                    <a:lnTo>
                      <a:pt x="2" y="16"/>
                    </a:lnTo>
                    <a:lnTo>
                      <a:pt x="0" y="22"/>
                    </a:lnTo>
                    <a:lnTo>
                      <a:pt x="3" y="29"/>
                    </a:lnTo>
                    <a:lnTo>
                      <a:pt x="8"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21" name="Freeform 829"/>
              <p:cNvSpPr>
                <a:spLocks/>
              </p:cNvSpPr>
              <p:nvPr/>
            </p:nvSpPr>
            <p:spPr bwMode="auto">
              <a:xfrm>
                <a:off x="3091" y="2219"/>
                <a:ext cx="15" cy="14"/>
              </a:xfrm>
              <a:custGeom>
                <a:avLst/>
                <a:gdLst>
                  <a:gd name="T0" fmla="*/ 5 w 28"/>
                  <a:gd name="T1" fmla="*/ 14 h 29"/>
                  <a:gd name="T2" fmla="*/ 4 w 28"/>
                  <a:gd name="T3" fmla="*/ 14 h 29"/>
                  <a:gd name="T4" fmla="*/ 15 w 28"/>
                  <a:gd name="T5" fmla="*/ 9 h 29"/>
                  <a:gd name="T6" fmla="*/ 13 w 28"/>
                  <a:gd name="T7" fmla="*/ 0 h 29"/>
                  <a:gd name="T8" fmla="*/ 3 w 28"/>
                  <a:gd name="T9" fmla="*/ 5 h 29"/>
                  <a:gd name="T10" fmla="*/ 2 w 28"/>
                  <a:gd name="T11" fmla="*/ 5 h 29"/>
                  <a:gd name="T12" fmla="*/ 3 w 28"/>
                  <a:gd name="T13" fmla="*/ 5 h 29"/>
                  <a:gd name="T14" fmla="*/ 1 w 28"/>
                  <a:gd name="T15" fmla="*/ 8 h 29"/>
                  <a:gd name="T16" fmla="*/ 0 w 28"/>
                  <a:gd name="T17" fmla="*/ 11 h 29"/>
                  <a:gd name="T18" fmla="*/ 2 w 28"/>
                  <a:gd name="T19" fmla="*/ 14 h 29"/>
                  <a:gd name="T20" fmla="*/ 4 w 28"/>
                  <a:gd name="T21" fmla="*/ 14 h 29"/>
                  <a:gd name="T22" fmla="*/ 5 w 28"/>
                  <a:gd name="T23" fmla="*/ 14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10" y="29"/>
                    </a:moveTo>
                    <a:lnTo>
                      <a:pt x="8" y="29"/>
                    </a:lnTo>
                    <a:lnTo>
                      <a:pt x="28" y="18"/>
                    </a:lnTo>
                    <a:lnTo>
                      <a:pt x="25" y="0"/>
                    </a:lnTo>
                    <a:lnTo>
                      <a:pt x="5" y="11"/>
                    </a:lnTo>
                    <a:lnTo>
                      <a:pt x="3" y="11"/>
                    </a:lnTo>
                    <a:lnTo>
                      <a:pt x="5" y="11"/>
                    </a:lnTo>
                    <a:lnTo>
                      <a:pt x="2" y="16"/>
                    </a:lnTo>
                    <a:lnTo>
                      <a:pt x="0" y="22"/>
                    </a:lnTo>
                    <a:lnTo>
                      <a:pt x="3" y="29"/>
                    </a:lnTo>
                    <a:lnTo>
                      <a:pt x="8" y="29"/>
                    </a:lnTo>
                    <a:lnTo>
                      <a:pt x="1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22" name="Freeform 830"/>
              <p:cNvSpPr>
                <a:spLocks/>
              </p:cNvSpPr>
              <p:nvPr/>
            </p:nvSpPr>
            <p:spPr bwMode="auto">
              <a:xfrm>
                <a:off x="3082" y="2224"/>
                <a:ext cx="14" cy="15"/>
              </a:xfrm>
              <a:custGeom>
                <a:avLst/>
                <a:gdLst>
                  <a:gd name="T0" fmla="*/ 4 w 28"/>
                  <a:gd name="T1" fmla="*/ 15 h 29"/>
                  <a:gd name="T2" fmla="*/ 5 w 28"/>
                  <a:gd name="T3" fmla="*/ 15 h 29"/>
                  <a:gd name="T4" fmla="*/ 14 w 28"/>
                  <a:gd name="T5" fmla="*/ 9 h 29"/>
                  <a:gd name="T6" fmla="*/ 11 w 28"/>
                  <a:gd name="T7" fmla="*/ 0 h 29"/>
                  <a:gd name="T8" fmla="*/ 2 w 28"/>
                  <a:gd name="T9" fmla="*/ 6 h 29"/>
                  <a:gd name="T10" fmla="*/ 3 w 28"/>
                  <a:gd name="T11" fmla="*/ 6 h 29"/>
                  <a:gd name="T12" fmla="*/ 2 w 28"/>
                  <a:gd name="T13" fmla="*/ 6 h 29"/>
                  <a:gd name="T14" fmla="*/ 0 w 28"/>
                  <a:gd name="T15" fmla="*/ 8 h 29"/>
                  <a:gd name="T16" fmla="*/ 0 w 28"/>
                  <a:gd name="T17" fmla="*/ 11 h 29"/>
                  <a:gd name="T18" fmla="*/ 3 w 28"/>
                  <a:gd name="T19" fmla="*/ 15 h 29"/>
                  <a:gd name="T20" fmla="*/ 5 w 28"/>
                  <a:gd name="T21" fmla="*/ 15 h 29"/>
                  <a:gd name="T22" fmla="*/ 4 w 28"/>
                  <a:gd name="T23" fmla="*/ 1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8" y="29"/>
                    </a:moveTo>
                    <a:lnTo>
                      <a:pt x="10" y="29"/>
                    </a:lnTo>
                    <a:lnTo>
                      <a:pt x="28" y="18"/>
                    </a:lnTo>
                    <a:lnTo>
                      <a:pt x="21" y="0"/>
                    </a:lnTo>
                    <a:lnTo>
                      <a:pt x="3" y="11"/>
                    </a:lnTo>
                    <a:lnTo>
                      <a:pt x="5" y="11"/>
                    </a:lnTo>
                    <a:lnTo>
                      <a:pt x="3" y="11"/>
                    </a:lnTo>
                    <a:lnTo>
                      <a:pt x="0" y="16"/>
                    </a:lnTo>
                    <a:lnTo>
                      <a:pt x="0" y="21"/>
                    </a:lnTo>
                    <a:lnTo>
                      <a:pt x="5" y="29"/>
                    </a:lnTo>
                    <a:lnTo>
                      <a:pt x="10" y="29"/>
                    </a:lnTo>
                    <a:lnTo>
                      <a:pt x="8"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23" name="Freeform 831"/>
              <p:cNvSpPr>
                <a:spLocks/>
              </p:cNvSpPr>
              <p:nvPr/>
            </p:nvSpPr>
            <p:spPr bwMode="auto">
              <a:xfrm>
                <a:off x="3072" y="2230"/>
                <a:ext cx="14" cy="14"/>
              </a:xfrm>
              <a:custGeom>
                <a:avLst/>
                <a:gdLst>
                  <a:gd name="T0" fmla="*/ 4 w 29"/>
                  <a:gd name="T1" fmla="*/ 14 h 28"/>
                  <a:gd name="T2" fmla="*/ 4 w 29"/>
                  <a:gd name="T3" fmla="*/ 14 h 28"/>
                  <a:gd name="T4" fmla="*/ 14 w 29"/>
                  <a:gd name="T5" fmla="*/ 9 h 28"/>
                  <a:gd name="T6" fmla="*/ 13 w 29"/>
                  <a:gd name="T7" fmla="*/ 0 h 28"/>
                  <a:gd name="T8" fmla="*/ 3 w 29"/>
                  <a:gd name="T9" fmla="*/ 5 h 28"/>
                  <a:gd name="T10" fmla="*/ 3 w 29"/>
                  <a:gd name="T11" fmla="*/ 5 h 28"/>
                  <a:gd name="T12" fmla="*/ 3 w 29"/>
                  <a:gd name="T13" fmla="*/ 5 h 28"/>
                  <a:gd name="T14" fmla="*/ 1 w 29"/>
                  <a:gd name="T15" fmla="*/ 8 h 28"/>
                  <a:gd name="T16" fmla="*/ 0 w 29"/>
                  <a:gd name="T17" fmla="*/ 11 h 28"/>
                  <a:gd name="T18" fmla="*/ 2 w 29"/>
                  <a:gd name="T19" fmla="*/ 14 h 28"/>
                  <a:gd name="T20" fmla="*/ 4 w 29"/>
                  <a:gd name="T21" fmla="*/ 14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 h="28">
                    <a:moveTo>
                      <a:pt x="9" y="28"/>
                    </a:moveTo>
                    <a:lnTo>
                      <a:pt x="9" y="28"/>
                    </a:lnTo>
                    <a:lnTo>
                      <a:pt x="29" y="18"/>
                    </a:lnTo>
                    <a:lnTo>
                      <a:pt x="26" y="0"/>
                    </a:lnTo>
                    <a:lnTo>
                      <a:pt x="6" y="10"/>
                    </a:lnTo>
                    <a:lnTo>
                      <a:pt x="2" y="16"/>
                    </a:lnTo>
                    <a:lnTo>
                      <a:pt x="0" y="21"/>
                    </a:lnTo>
                    <a:lnTo>
                      <a:pt x="4" y="28"/>
                    </a:lnTo>
                    <a:lnTo>
                      <a:pt x="9"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24" name="Freeform 832"/>
              <p:cNvSpPr>
                <a:spLocks/>
              </p:cNvSpPr>
              <p:nvPr/>
            </p:nvSpPr>
            <p:spPr bwMode="auto">
              <a:xfrm>
                <a:off x="3062" y="2235"/>
                <a:ext cx="14" cy="15"/>
              </a:xfrm>
              <a:custGeom>
                <a:avLst/>
                <a:gdLst>
                  <a:gd name="T0" fmla="*/ 5 w 29"/>
                  <a:gd name="T1" fmla="*/ 15 h 29"/>
                  <a:gd name="T2" fmla="*/ 4 w 29"/>
                  <a:gd name="T3" fmla="*/ 15 h 29"/>
                  <a:gd name="T4" fmla="*/ 14 w 29"/>
                  <a:gd name="T5" fmla="*/ 9 h 29"/>
                  <a:gd name="T6" fmla="*/ 13 w 29"/>
                  <a:gd name="T7" fmla="*/ 0 h 29"/>
                  <a:gd name="T8" fmla="*/ 2 w 29"/>
                  <a:gd name="T9" fmla="*/ 6 h 29"/>
                  <a:gd name="T10" fmla="*/ 2 w 29"/>
                  <a:gd name="T11" fmla="*/ 6 h 29"/>
                  <a:gd name="T12" fmla="*/ 2 w 29"/>
                  <a:gd name="T13" fmla="*/ 6 h 29"/>
                  <a:gd name="T14" fmla="*/ 1 w 29"/>
                  <a:gd name="T15" fmla="*/ 9 h 29"/>
                  <a:gd name="T16" fmla="*/ 0 w 29"/>
                  <a:gd name="T17" fmla="*/ 11 h 29"/>
                  <a:gd name="T18" fmla="*/ 2 w 29"/>
                  <a:gd name="T19" fmla="*/ 15 h 29"/>
                  <a:gd name="T20" fmla="*/ 4 w 29"/>
                  <a:gd name="T21" fmla="*/ 15 h 29"/>
                  <a:gd name="T22" fmla="*/ 5 w 29"/>
                  <a:gd name="T23" fmla="*/ 1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10" y="29"/>
                    </a:moveTo>
                    <a:lnTo>
                      <a:pt x="9" y="29"/>
                    </a:lnTo>
                    <a:lnTo>
                      <a:pt x="29" y="18"/>
                    </a:lnTo>
                    <a:lnTo>
                      <a:pt x="26" y="0"/>
                    </a:lnTo>
                    <a:lnTo>
                      <a:pt x="5" y="11"/>
                    </a:lnTo>
                    <a:lnTo>
                      <a:pt x="4" y="11"/>
                    </a:lnTo>
                    <a:lnTo>
                      <a:pt x="5" y="11"/>
                    </a:lnTo>
                    <a:lnTo>
                      <a:pt x="2" y="17"/>
                    </a:lnTo>
                    <a:lnTo>
                      <a:pt x="0" y="22"/>
                    </a:lnTo>
                    <a:lnTo>
                      <a:pt x="4" y="29"/>
                    </a:lnTo>
                    <a:lnTo>
                      <a:pt x="9" y="29"/>
                    </a:lnTo>
                    <a:lnTo>
                      <a:pt x="1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25" name="Freeform 833"/>
              <p:cNvSpPr>
                <a:spLocks/>
              </p:cNvSpPr>
              <p:nvPr/>
            </p:nvSpPr>
            <p:spPr bwMode="auto">
              <a:xfrm>
                <a:off x="3053" y="2241"/>
                <a:ext cx="14" cy="14"/>
              </a:xfrm>
              <a:custGeom>
                <a:avLst/>
                <a:gdLst>
                  <a:gd name="T0" fmla="*/ 4 w 28"/>
                  <a:gd name="T1" fmla="*/ 14 h 29"/>
                  <a:gd name="T2" fmla="*/ 5 w 28"/>
                  <a:gd name="T3" fmla="*/ 14 h 29"/>
                  <a:gd name="T4" fmla="*/ 14 w 28"/>
                  <a:gd name="T5" fmla="*/ 9 h 29"/>
                  <a:gd name="T6" fmla="*/ 11 w 28"/>
                  <a:gd name="T7" fmla="*/ 0 h 29"/>
                  <a:gd name="T8" fmla="*/ 2 w 28"/>
                  <a:gd name="T9" fmla="*/ 5 h 29"/>
                  <a:gd name="T10" fmla="*/ 3 w 28"/>
                  <a:gd name="T11" fmla="*/ 5 h 29"/>
                  <a:gd name="T12" fmla="*/ 2 w 28"/>
                  <a:gd name="T13" fmla="*/ 5 h 29"/>
                  <a:gd name="T14" fmla="*/ 0 w 28"/>
                  <a:gd name="T15" fmla="*/ 8 h 29"/>
                  <a:gd name="T16" fmla="*/ 0 w 28"/>
                  <a:gd name="T17" fmla="*/ 11 h 29"/>
                  <a:gd name="T18" fmla="*/ 3 w 28"/>
                  <a:gd name="T19" fmla="*/ 14 h 29"/>
                  <a:gd name="T20" fmla="*/ 5 w 28"/>
                  <a:gd name="T21" fmla="*/ 14 h 29"/>
                  <a:gd name="T22" fmla="*/ 4 w 28"/>
                  <a:gd name="T23" fmla="*/ 14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8" y="29"/>
                    </a:moveTo>
                    <a:lnTo>
                      <a:pt x="10" y="29"/>
                    </a:lnTo>
                    <a:lnTo>
                      <a:pt x="28" y="18"/>
                    </a:lnTo>
                    <a:lnTo>
                      <a:pt x="22" y="0"/>
                    </a:lnTo>
                    <a:lnTo>
                      <a:pt x="3" y="11"/>
                    </a:lnTo>
                    <a:lnTo>
                      <a:pt x="5" y="11"/>
                    </a:lnTo>
                    <a:lnTo>
                      <a:pt x="3" y="11"/>
                    </a:lnTo>
                    <a:lnTo>
                      <a:pt x="0" y="16"/>
                    </a:lnTo>
                    <a:lnTo>
                      <a:pt x="0" y="22"/>
                    </a:lnTo>
                    <a:lnTo>
                      <a:pt x="5" y="29"/>
                    </a:lnTo>
                    <a:lnTo>
                      <a:pt x="10" y="29"/>
                    </a:lnTo>
                    <a:lnTo>
                      <a:pt x="8"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26" name="Freeform 834"/>
              <p:cNvSpPr>
                <a:spLocks/>
              </p:cNvSpPr>
              <p:nvPr/>
            </p:nvSpPr>
            <p:spPr bwMode="auto">
              <a:xfrm>
                <a:off x="3043" y="2246"/>
                <a:ext cx="14" cy="15"/>
              </a:xfrm>
              <a:custGeom>
                <a:avLst/>
                <a:gdLst>
                  <a:gd name="T0" fmla="*/ 4 w 28"/>
                  <a:gd name="T1" fmla="*/ 15 h 29"/>
                  <a:gd name="T2" fmla="*/ 4 w 28"/>
                  <a:gd name="T3" fmla="*/ 15 h 29"/>
                  <a:gd name="T4" fmla="*/ 14 w 28"/>
                  <a:gd name="T5" fmla="*/ 9 h 29"/>
                  <a:gd name="T6" fmla="*/ 13 w 28"/>
                  <a:gd name="T7" fmla="*/ 0 h 29"/>
                  <a:gd name="T8" fmla="*/ 3 w 28"/>
                  <a:gd name="T9" fmla="*/ 6 h 29"/>
                  <a:gd name="T10" fmla="*/ 3 w 28"/>
                  <a:gd name="T11" fmla="*/ 6 h 29"/>
                  <a:gd name="T12" fmla="*/ 3 w 28"/>
                  <a:gd name="T13" fmla="*/ 6 h 29"/>
                  <a:gd name="T14" fmla="*/ 1 w 28"/>
                  <a:gd name="T15" fmla="*/ 8 h 29"/>
                  <a:gd name="T16" fmla="*/ 0 w 28"/>
                  <a:gd name="T17" fmla="*/ 11 h 29"/>
                  <a:gd name="T18" fmla="*/ 2 w 28"/>
                  <a:gd name="T19" fmla="*/ 15 h 29"/>
                  <a:gd name="T20" fmla="*/ 4 w 28"/>
                  <a:gd name="T21" fmla="*/ 15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8" y="29"/>
                    </a:moveTo>
                    <a:lnTo>
                      <a:pt x="8" y="29"/>
                    </a:lnTo>
                    <a:lnTo>
                      <a:pt x="28" y="18"/>
                    </a:lnTo>
                    <a:lnTo>
                      <a:pt x="25" y="0"/>
                    </a:lnTo>
                    <a:lnTo>
                      <a:pt x="5" y="11"/>
                    </a:lnTo>
                    <a:lnTo>
                      <a:pt x="2" y="16"/>
                    </a:lnTo>
                    <a:lnTo>
                      <a:pt x="0" y="22"/>
                    </a:lnTo>
                    <a:lnTo>
                      <a:pt x="3" y="29"/>
                    </a:lnTo>
                    <a:lnTo>
                      <a:pt x="8"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27" name="Freeform 835"/>
              <p:cNvSpPr>
                <a:spLocks/>
              </p:cNvSpPr>
              <p:nvPr/>
            </p:nvSpPr>
            <p:spPr bwMode="auto">
              <a:xfrm>
                <a:off x="3034" y="2251"/>
                <a:ext cx="13" cy="14"/>
              </a:xfrm>
              <a:custGeom>
                <a:avLst/>
                <a:gdLst>
                  <a:gd name="T0" fmla="*/ 4 w 26"/>
                  <a:gd name="T1" fmla="*/ 14 h 27"/>
                  <a:gd name="T2" fmla="*/ 4 w 26"/>
                  <a:gd name="T3" fmla="*/ 14 h 27"/>
                  <a:gd name="T4" fmla="*/ 13 w 26"/>
                  <a:gd name="T5" fmla="*/ 9 h 27"/>
                  <a:gd name="T6" fmla="*/ 12 w 26"/>
                  <a:gd name="T7" fmla="*/ 0 h 27"/>
                  <a:gd name="T8" fmla="*/ 3 w 26"/>
                  <a:gd name="T9" fmla="*/ 5 h 27"/>
                  <a:gd name="T10" fmla="*/ 3 w 26"/>
                  <a:gd name="T11" fmla="*/ 5 h 27"/>
                  <a:gd name="T12" fmla="*/ 3 w 26"/>
                  <a:gd name="T13" fmla="*/ 5 h 27"/>
                  <a:gd name="T14" fmla="*/ 1 w 26"/>
                  <a:gd name="T15" fmla="*/ 7 h 27"/>
                  <a:gd name="T16" fmla="*/ 0 w 26"/>
                  <a:gd name="T17" fmla="*/ 10 h 27"/>
                  <a:gd name="T18" fmla="*/ 2 w 26"/>
                  <a:gd name="T19" fmla="*/ 14 h 27"/>
                  <a:gd name="T20" fmla="*/ 4 w 26"/>
                  <a:gd name="T21" fmla="*/ 14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 h="27">
                    <a:moveTo>
                      <a:pt x="8" y="27"/>
                    </a:moveTo>
                    <a:lnTo>
                      <a:pt x="8" y="27"/>
                    </a:lnTo>
                    <a:lnTo>
                      <a:pt x="26" y="18"/>
                    </a:lnTo>
                    <a:lnTo>
                      <a:pt x="23" y="0"/>
                    </a:lnTo>
                    <a:lnTo>
                      <a:pt x="5" y="9"/>
                    </a:lnTo>
                    <a:lnTo>
                      <a:pt x="1" y="14"/>
                    </a:lnTo>
                    <a:lnTo>
                      <a:pt x="0" y="20"/>
                    </a:lnTo>
                    <a:lnTo>
                      <a:pt x="3" y="27"/>
                    </a:lnTo>
                    <a:lnTo>
                      <a:pt x="8"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28" name="Freeform 836"/>
              <p:cNvSpPr>
                <a:spLocks/>
              </p:cNvSpPr>
              <p:nvPr/>
            </p:nvSpPr>
            <p:spPr bwMode="auto">
              <a:xfrm>
                <a:off x="3024" y="2256"/>
                <a:ext cx="14" cy="14"/>
              </a:xfrm>
              <a:custGeom>
                <a:avLst/>
                <a:gdLst>
                  <a:gd name="T0" fmla="*/ 4 w 28"/>
                  <a:gd name="T1" fmla="*/ 14 h 29"/>
                  <a:gd name="T2" fmla="*/ 4 w 28"/>
                  <a:gd name="T3" fmla="*/ 14 h 29"/>
                  <a:gd name="T4" fmla="*/ 14 w 28"/>
                  <a:gd name="T5" fmla="*/ 9 h 29"/>
                  <a:gd name="T6" fmla="*/ 13 w 28"/>
                  <a:gd name="T7" fmla="*/ 0 h 29"/>
                  <a:gd name="T8" fmla="*/ 3 w 28"/>
                  <a:gd name="T9" fmla="*/ 5 h 29"/>
                  <a:gd name="T10" fmla="*/ 3 w 28"/>
                  <a:gd name="T11" fmla="*/ 5 h 29"/>
                  <a:gd name="T12" fmla="*/ 3 w 28"/>
                  <a:gd name="T13" fmla="*/ 5 h 29"/>
                  <a:gd name="T14" fmla="*/ 1 w 28"/>
                  <a:gd name="T15" fmla="*/ 8 h 29"/>
                  <a:gd name="T16" fmla="*/ 0 w 28"/>
                  <a:gd name="T17" fmla="*/ 11 h 29"/>
                  <a:gd name="T18" fmla="*/ 2 w 28"/>
                  <a:gd name="T19" fmla="*/ 14 h 29"/>
                  <a:gd name="T20" fmla="*/ 4 w 28"/>
                  <a:gd name="T21" fmla="*/ 14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8" y="29"/>
                    </a:moveTo>
                    <a:lnTo>
                      <a:pt x="8" y="29"/>
                    </a:lnTo>
                    <a:lnTo>
                      <a:pt x="28" y="18"/>
                    </a:lnTo>
                    <a:lnTo>
                      <a:pt x="25" y="0"/>
                    </a:lnTo>
                    <a:lnTo>
                      <a:pt x="5" y="11"/>
                    </a:lnTo>
                    <a:lnTo>
                      <a:pt x="1" y="16"/>
                    </a:lnTo>
                    <a:lnTo>
                      <a:pt x="0" y="22"/>
                    </a:lnTo>
                    <a:lnTo>
                      <a:pt x="3" y="29"/>
                    </a:lnTo>
                    <a:lnTo>
                      <a:pt x="8"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29" name="Freeform 837"/>
              <p:cNvSpPr>
                <a:spLocks/>
              </p:cNvSpPr>
              <p:nvPr/>
            </p:nvSpPr>
            <p:spPr bwMode="auto">
              <a:xfrm>
                <a:off x="3014" y="2261"/>
                <a:ext cx="14" cy="15"/>
              </a:xfrm>
              <a:custGeom>
                <a:avLst/>
                <a:gdLst>
                  <a:gd name="T0" fmla="*/ 5 w 28"/>
                  <a:gd name="T1" fmla="*/ 15 h 29"/>
                  <a:gd name="T2" fmla="*/ 4 w 28"/>
                  <a:gd name="T3" fmla="*/ 15 h 29"/>
                  <a:gd name="T4" fmla="*/ 14 w 28"/>
                  <a:gd name="T5" fmla="*/ 9 h 29"/>
                  <a:gd name="T6" fmla="*/ 13 w 28"/>
                  <a:gd name="T7" fmla="*/ 0 h 29"/>
                  <a:gd name="T8" fmla="*/ 3 w 28"/>
                  <a:gd name="T9" fmla="*/ 6 h 29"/>
                  <a:gd name="T10" fmla="*/ 2 w 28"/>
                  <a:gd name="T11" fmla="*/ 6 h 29"/>
                  <a:gd name="T12" fmla="*/ 3 w 28"/>
                  <a:gd name="T13" fmla="*/ 6 h 29"/>
                  <a:gd name="T14" fmla="*/ 1 w 28"/>
                  <a:gd name="T15" fmla="*/ 8 h 29"/>
                  <a:gd name="T16" fmla="*/ 0 w 28"/>
                  <a:gd name="T17" fmla="*/ 11 h 29"/>
                  <a:gd name="T18" fmla="*/ 2 w 28"/>
                  <a:gd name="T19" fmla="*/ 15 h 29"/>
                  <a:gd name="T20" fmla="*/ 4 w 28"/>
                  <a:gd name="T21" fmla="*/ 15 h 29"/>
                  <a:gd name="T22" fmla="*/ 5 w 28"/>
                  <a:gd name="T23" fmla="*/ 1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10" y="29"/>
                    </a:moveTo>
                    <a:lnTo>
                      <a:pt x="8" y="29"/>
                    </a:lnTo>
                    <a:lnTo>
                      <a:pt x="28" y="18"/>
                    </a:lnTo>
                    <a:lnTo>
                      <a:pt x="25" y="0"/>
                    </a:lnTo>
                    <a:lnTo>
                      <a:pt x="5" y="11"/>
                    </a:lnTo>
                    <a:lnTo>
                      <a:pt x="3" y="11"/>
                    </a:lnTo>
                    <a:lnTo>
                      <a:pt x="5" y="11"/>
                    </a:lnTo>
                    <a:lnTo>
                      <a:pt x="1" y="16"/>
                    </a:lnTo>
                    <a:lnTo>
                      <a:pt x="0" y="22"/>
                    </a:lnTo>
                    <a:lnTo>
                      <a:pt x="3" y="29"/>
                    </a:lnTo>
                    <a:lnTo>
                      <a:pt x="8" y="29"/>
                    </a:lnTo>
                    <a:lnTo>
                      <a:pt x="1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30" name="Freeform 838"/>
              <p:cNvSpPr>
                <a:spLocks/>
              </p:cNvSpPr>
              <p:nvPr/>
            </p:nvSpPr>
            <p:spPr bwMode="auto">
              <a:xfrm>
                <a:off x="3005" y="2267"/>
                <a:ext cx="14" cy="14"/>
              </a:xfrm>
              <a:custGeom>
                <a:avLst/>
                <a:gdLst>
                  <a:gd name="T0" fmla="*/ 4 w 29"/>
                  <a:gd name="T1" fmla="*/ 14 h 29"/>
                  <a:gd name="T2" fmla="*/ 5 w 29"/>
                  <a:gd name="T3" fmla="*/ 14 h 29"/>
                  <a:gd name="T4" fmla="*/ 14 w 29"/>
                  <a:gd name="T5" fmla="*/ 9 h 29"/>
                  <a:gd name="T6" fmla="*/ 11 w 29"/>
                  <a:gd name="T7" fmla="*/ 0 h 29"/>
                  <a:gd name="T8" fmla="*/ 1 w 29"/>
                  <a:gd name="T9" fmla="*/ 5 h 29"/>
                  <a:gd name="T10" fmla="*/ 2 w 29"/>
                  <a:gd name="T11" fmla="*/ 5 h 29"/>
                  <a:gd name="T12" fmla="*/ 1 w 29"/>
                  <a:gd name="T13" fmla="*/ 5 h 29"/>
                  <a:gd name="T14" fmla="*/ 0 w 29"/>
                  <a:gd name="T15" fmla="*/ 8 h 29"/>
                  <a:gd name="T16" fmla="*/ 0 w 29"/>
                  <a:gd name="T17" fmla="*/ 10 h 29"/>
                  <a:gd name="T18" fmla="*/ 2 w 29"/>
                  <a:gd name="T19" fmla="*/ 14 h 29"/>
                  <a:gd name="T20" fmla="*/ 5 w 29"/>
                  <a:gd name="T21" fmla="*/ 14 h 29"/>
                  <a:gd name="T22" fmla="*/ 4 w 29"/>
                  <a:gd name="T23" fmla="*/ 14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8" y="29"/>
                    </a:moveTo>
                    <a:lnTo>
                      <a:pt x="10" y="29"/>
                    </a:lnTo>
                    <a:lnTo>
                      <a:pt x="29" y="18"/>
                    </a:lnTo>
                    <a:lnTo>
                      <a:pt x="22" y="0"/>
                    </a:lnTo>
                    <a:lnTo>
                      <a:pt x="3" y="11"/>
                    </a:lnTo>
                    <a:lnTo>
                      <a:pt x="5" y="11"/>
                    </a:lnTo>
                    <a:lnTo>
                      <a:pt x="3" y="11"/>
                    </a:lnTo>
                    <a:lnTo>
                      <a:pt x="0" y="16"/>
                    </a:lnTo>
                    <a:lnTo>
                      <a:pt x="0" y="21"/>
                    </a:lnTo>
                    <a:lnTo>
                      <a:pt x="5" y="29"/>
                    </a:lnTo>
                    <a:lnTo>
                      <a:pt x="10" y="29"/>
                    </a:lnTo>
                    <a:lnTo>
                      <a:pt x="8"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31" name="Freeform 839"/>
              <p:cNvSpPr>
                <a:spLocks/>
              </p:cNvSpPr>
              <p:nvPr/>
            </p:nvSpPr>
            <p:spPr bwMode="auto">
              <a:xfrm>
                <a:off x="2995" y="2272"/>
                <a:ext cx="14" cy="15"/>
              </a:xfrm>
              <a:custGeom>
                <a:avLst/>
                <a:gdLst>
                  <a:gd name="T0" fmla="*/ 4 w 28"/>
                  <a:gd name="T1" fmla="*/ 15 h 28"/>
                  <a:gd name="T2" fmla="*/ 4 w 28"/>
                  <a:gd name="T3" fmla="*/ 15 h 28"/>
                  <a:gd name="T4" fmla="*/ 14 w 28"/>
                  <a:gd name="T5" fmla="*/ 10 h 28"/>
                  <a:gd name="T6" fmla="*/ 13 w 28"/>
                  <a:gd name="T7" fmla="*/ 0 h 28"/>
                  <a:gd name="T8" fmla="*/ 3 w 28"/>
                  <a:gd name="T9" fmla="*/ 5 h 28"/>
                  <a:gd name="T10" fmla="*/ 3 w 28"/>
                  <a:gd name="T11" fmla="*/ 5 h 28"/>
                  <a:gd name="T12" fmla="*/ 3 w 28"/>
                  <a:gd name="T13" fmla="*/ 5 h 28"/>
                  <a:gd name="T14" fmla="*/ 1 w 28"/>
                  <a:gd name="T15" fmla="*/ 9 h 28"/>
                  <a:gd name="T16" fmla="*/ 0 w 28"/>
                  <a:gd name="T17" fmla="*/ 11 h 28"/>
                  <a:gd name="T18" fmla="*/ 2 w 28"/>
                  <a:gd name="T19" fmla="*/ 15 h 28"/>
                  <a:gd name="T20" fmla="*/ 4 w 28"/>
                  <a:gd name="T21" fmla="*/ 15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8">
                    <a:moveTo>
                      <a:pt x="8" y="28"/>
                    </a:moveTo>
                    <a:lnTo>
                      <a:pt x="8" y="28"/>
                    </a:lnTo>
                    <a:lnTo>
                      <a:pt x="28" y="18"/>
                    </a:lnTo>
                    <a:lnTo>
                      <a:pt x="25" y="0"/>
                    </a:lnTo>
                    <a:lnTo>
                      <a:pt x="5" y="10"/>
                    </a:lnTo>
                    <a:lnTo>
                      <a:pt x="2" y="16"/>
                    </a:lnTo>
                    <a:lnTo>
                      <a:pt x="0" y="21"/>
                    </a:lnTo>
                    <a:lnTo>
                      <a:pt x="3" y="28"/>
                    </a:lnTo>
                    <a:lnTo>
                      <a:pt x="8"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32" name="Freeform 840"/>
              <p:cNvSpPr>
                <a:spLocks/>
              </p:cNvSpPr>
              <p:nvPr/>
            </p:nvSpPr>
            <p:spPr bwMode="auto">
              <a:xfrm>
                <a:off x="2985" y="2278"/>
                <a:ext cx="14" cy="14"/>
              </a:xfrm>
              <a:custGeom>
                <a:avLst/>
                <a:gdLst>
                  <a:gd name="T0" fmla="*/ 5 w 28"/>
                  <a:gd name="T1" fmla="*/ 14 h 29"/>
                  <a:gd name="T2" fmla="*/ 4 w 28"/>
                  <a:gd name="T3" fmla="*/ 14 h 29"/>
                  <a:gd name="T4" fmla="*/ 14 w 28"/>
                  <a:gd name="T5" fmla="*/ 9 h 29"/>
                  <a:gd name="T6" fmla="*/ 13 w 28"/>
                  <a:gd name="T7" fmla="*/ 0 h 29"/>
                  <a:gd name="T8" fmla="*/ 3 w 28"/>
                  <a:gd name="T9" fmla="*/ 5 h 29"/>
                  <a:gd name="T10" fmla="*/ 2 w 28"/>
                  <a:gd name="T11" fmla="*/ 5 h 29"/>
                  <a:gd name="T12" fmla="*/ 3 w 28"/>
                  <a:gd name="T13" fmla="*/ 5 h 29"/>
                  <a:gd name="T14" fmla="*/ 1 w 28"/>
                  <a:gd name="T15" fmla="*/ 8 h 29"/>
                  <a:gd name="T16" fmla="*/ 0 w 28"/>
                  <a:gd name="T17" fmla="*/ 11 h 29"/>
                  <a:gd name="T18" fmla="*/ 2 w 28"/>
                  <a:gd name="T19" fmla="*/ 14 h 29"/>
                  <a:gd name="T20" fmla="*/ 4 w 28"/>
                  <a:gd name="T21" fmla="*/ 14 h 29"/>
                  <a:gd name="T22" fmla="*/ 5 w 28"/>
                  <a:gd name="T23" fmla="*/ 14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10" y="29"/>
                    </a:moveTo>
                    <a:lnTo>
                      <a:pt x="8" y="29"/>
                    </a:lnTo>
                    <a:lnTo>
                      <a:pt x="28" y="18"/>
                    </a:lnTo>
                    <a:lnTo>
                      <a:pt x="25" y="0"/>
                    </a:lnTo>
                    <a:lnTo>
                      <a:pt x="5" y="11"/>
                    </a:lnTo>
                    <a:lnTo>
                      <a:pt x="3" y="11"/>
                    </a:lnTo>
                    <a:lnTo>
                      <a:pt x="5" y="11"/>
                    </a:lnTo>
                    <a:lnTo>
                      <a:pt x="2" y="17"/>
                    </a:lnTo>
                    <a:lnTo>
                      <a:pt x="0" y="22"/>
                    </a:lnTo>
                    <a:lnTo>
                      <a:pt x="3" y="29"/>
                    </a:lnTo>
                    <a:lnTo>
                      <a:pt x="8" y="29"/>
                    </a:lnTo>
                    <a:lnTo>
                      <a:pt x="1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33" name="Freeform 841"/>
              <p:cNvSpPr>
                <a:spLocks/>
              </p:cNvSpPr>
              <p:nvPr/>
            </p:nvSpPr>
            <p:spPr bwMode="auto">
              <a:xfrm>
                <a:off x="2975" y="2283"/>
                <a:ext cx="15" cy="15"/>
              </a:xfrm>
              <a:custGeom>
                <a:avLst/>
                <a:gdLst>
                  <a:gd name="T0" fmla="*/ 4 w 28"/>
                  <a:gd name="T1" fmla="*/ 15 h 29"/>
                  <a:gd name="T2" fmla="*/ 5 w 28"/>
                  <a:gd name="T3" fmla="*/ 15 h 29"/>
                  <a:gd name="T4" fmla="*/ 15 w 28"/>
                  <a:gd name="T5" fmla="*/ 9 h 29"/>
                  <a:gd name="T6" fmla="*/ 11 w 28"/>
                  <a:gd name="T7" fmla="*/ 0 h 29"/>
                  <a:gd name="T8" fmla="*/ 2 w 28"/>
                  <a:gd name="T9" fmla="*/ 6 h 29"/>
                  <a:gd name="T10" fmla="*/ 3 w 28"/>
                  <a:gd name="T11" fmla="*/ 6 h 29"/>
                  <a:gd name="T12" fmla="*/ 2 w 28"/>
                  <a:gd name="T13" fmla="*/ 6 h 29"/>
                  <a:gd name="T14" fmla="*/ 0 w 28"/>
                  <a:gd name="T15" fmla="*/ 8 h 29"/>
                  <a:gd name="T16" fmla="*/ 0 w 28"/>
                  <a:gd name="T17" fmla="*/ 11 h 29"/>
                  <a:gd name="T18" fmla="*/ 3 w 28"/>
                  <a:gd name="T19" fmla="*/ 15 h 29"/>
                  <a:gd name="T20" fmla="*/ 5 w 28"/>
                  <a:gd name="T21" fmla="*/ 15 h 29"/>
                  <a:gd name="T22" fmla="*/ 4 w 28"/>
                  <a:gd name="T23" fmla="*/ 1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8" y="29"/>
                    </a:moveTo>
                    <a:lnTo>
                      <a:pt x="10" y="29"/>
                    </a:lnTo>
                    <a:lnTo>
                      <a:pt x="28" y="18"/>
                    </a:lnTo>
                    <a:lnTo>
                      <a:pt x="21" y="0"/>
                    </a:lnTo>
                    <a:lnTo>
                      <a:pt x="3" y="11"/>
                    </a:lnTo>
                    <a:lnTo>
                      <a:pt x="5" y="11"/>
                    </a:lnTo>
                    <a:lnTo>
                      <a:pt x="3" y="11"/>
                    </a:lnTo>
                    <a:lnTo>
                      <a:pt x="0" y="16"/>
                    </a:lnTo>
                    <a:lnTo>
                      <a:pt x="0" y="22"/>
                    </a:lnTo>
                    <a:lnTo>
                      <a:pt x="5" y="29"/>
                    </a:lnTo>
                    <a:lnTo>
                      <a:pt x="10" y="29"/>
                    </a:lnTo>
                    <a:lnTo>
                      <a:pt x="8"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34" name="Freeform 842"/>
              <p:cNvSpPr>
                <a:spLocks/>
              </p:cNvSpPr>
              <p:nvPr/>
            </p:nvSpPr>
            <p:spPr bwMode="auto">
              <a:xfrm>
                <a:off x="2965" y="2289"/>
                <a:ext cx="14" cy="16"/>
              </a:xfrm>
              <a:custGeom>
                <a:avLst/>
                <a:gdLst>
                  <a:gd name="T0" fmla="*/ 1 w 28"/>
                  <a:gd name="T1" fmla="*/ 12 h 33"/>
                  <a:gd name="T2" fmla="*/ 2 w 28"/>
                  <a:gd name="T3" fmla="*/ 16 h 33"/>
                  <a:gd name="T4" fmla="*/ 14 w 28"/>
                  <a:gd name="T5" fmla="*/ 9 h 33"/>
                  <a:gd name="T6" fmla="*/ 13 w 28"/>
                  <a:gd name="T7" fmla="*/ 0 h 33"/>
                  <a:gd name="T8" fmla="*/ 0 w 28"/>
                  <a:gd name="T9" fmla="*/ 7 h 33"/>
                  <a:gd name="T10" fmla="*/ 1 w 28"/>
                  <a:gd name="T11" fmla="*/ 12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33">
                    <a:moveTo>
                      <a:pt x="1" y="24"/>
                    </a:moveTo>
                    <a:lnTo>
                      <a:pt x="3" y="33"/>
                    </a:lnTo>
                    <a:lnTo>
                      <a:pt x="28" y="18"/>
                    </a:lnTo>
                    <a:lnTo>
                      <a:pt x="25" y="0"/>
                    </a:lnTo>
                    <a:lnTo>
                      <a:pt x="0" y="15"/>
                    </a:lnTo>
                    <a:lnTo>
                      <a:pt x="1"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35" name="Freeform 843"/>
              <p:cNvSpPr>
                <a:spLocks/>
              </p:cNvSpPr>
              <p:nvPr/>
            </p:nvSpPr>
            <p:spPr bwMode="auto">
              <a:xfrm>
                <a:off x="2963" y="2296"/>
                <a:ext cx="5" cy="9"/>
              </a:xfrm>
              <a:custGeom>
                <a:avLst/>
                <a:gdLst>
                  <a:gd name="T0" fmla="*/ 2 w 10"/>
                  <a:gd name="T1" fmla="*/ 0 h 18"/>
                  <a:gd name="T2" fmla="*/ 0 w 10"/>
                  <a:gd name="T3" fmla="*/ 3 h 18"/>
                  <a:gd name="T4" fmla="*/ 0 w 10"/>
                  <a:gd name="T5" fmla="*/ 5 h 18"/>
                  <a:gd name="T6" fmla="*/ 3 w 10"/>
                  <a:gd name="T7" fmla="*/ 9 h 18"/>
                  <a:gd name="T8" fmla="*/ 5 w 10"/>
                  <a:gd name="T9" fmla="*/ 9 h 18"/>
                  <a:gd name="T10" fmla="*/ 2 w 10"/>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8">
                    <a:moveTo>
                      <a:pt x="3" y="0"/>
                    </a:moveTo>
                    <a:lnTo>
                      <a:pt x="0" y="5"/>
                    </a:lnTo>
                    <a:lnTo>
                      <a:pt x="0" y="10"/>
                    </a:lnTo>
                    <a:lnTo>
                      <a:pt x="5" y="18"/>
                    </a:lnTo>
                    <a:lnTo>
                      <a:pt x="10" y="18"/>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36" name="Freeform 844"/>
              <p:cNvSpPr>
                <a:spLocks/>
              </p:cNvSpPr>
              <p:nvPr/>
            </p:nvSpPr>
            <p:spPr bwMode="auto">
              <a:xfrm>
                <a:off x="3122" y="2113"/>
                <a:ext cx="92" cy="14"/>
              </a:xfrm>
              <a:custGeom>
                <a:avLst/>
                <a:gdLst>
                  <a:gd name="T0" fmla="*/ 85 w 184"/>
                  <a:gd name="T1" fmla="*/ 14 h 27"/>
                  <a:gd name="T2" fmla="*/ 16 w 184"/>
                  <a:gd name="T3" fmla="*/ 12 h 27"/>
                  <a:gd name="T4" fmla="*/ 21 w 184"/>
                  <a:gd name="T5" fmla="*/ 14 h 27"/>
                  <a:gd name="T6" fmla="*/ 13 w 184"/>
                  <a:gd name="T7" fmla="*/ 8 h 27"/>
                  <a:gd name="T8" fmla="*/ 3 w 184"/>
                  <a:gd name="T9" fmla="*/ 3 h 27"/>
                  <a:gd name="T10" fmla="*/ 0 w 184"/>
                  <a:gd name="T11" fmla="*/ 0 h 27"/>
                  <a:gd name="T12" fmla="*/ 92 w 184"/>
                  <a:gd name="T13" fmla="*/ 0 h 27"/>
                  <a:gd name="T14" fmla="*/ 85 w 184"/>
                  <a:gd name="T15" fmla="*/ 14 h 2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84" h="27">
                    <a:moveTo>
                      <a:pt x="169" y="27"/>
                    </a:moveTo>
                    <a:lnTo>
                      <a:pt x="32" y="24"/>
                    </a:lnTo>
                    <a:lnTo>
                      <a:pt x="42" y="27"/>
                    </a:lnTo>
                    <a:lnTo>
                      <a:pt x="25" y="16"/>
                    </a:lnTo>
                    <a:lnTo>
                      <a:pt x="5" y="6"/>
                    </a:lnTo>
                    <a:lnTo>
                      <a:pt x="0" y="0"/>
                    </a:lnTo>
                    <a:lnTo>
                      <a:pt x="184" y="0"/>
                    </a:lnTo>
                    <a:lnTo>
                      <a:pt x="169" y="27"/>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37" name="Freeform 845"/>
              <p:cNvSpPr>
                <a:spLocks/>
              </p:cNvSpPr>
              <p:nvPr/>
            </p:nvSpPr>
            <p:spPr bwMode="auto">
              <a:xfrm>
                <a:off x="3103" y="2100"/>
                <a:ext cx="118" cy="25"/>
              </a:xfrm>
              <a:custGeom>
                <a:avLst/>
                <a:gdLst>
                  <a:gd name="T0" fmla="*/ 70 w 236"/>
                  <a:gd name="T1" fmla="*/ 25 h 49"/>
                  <a:gd name="T2" fmla="*/ 36 w 236"/>
                  <a:gd name="T3" fmla="*/ 25 h 49"/>
                  <a:gd name="T4" fmla="*/ 38 w 236"/>
                  <a:gd name="T5" fmla="*/ 25 h 49"/>
                  <a:gd name="T6" fmla="*/ 40 w 236"/>
                  <a:gd name="T7" fmla="*/ 25 h 49"/>
                  <a:gd name="T8" fmla="*/ 32 w 236"/>
                  <a:gd name="T9" fmla="*/ 21 h 49"/>
                  <a:gd name="T10" fmla="*/ 22 w 236"/>
                  <a:gd name="T11" fmla="*/ 16 h 49"/>
                  <a:gd name="T12" fmla="*/ 12 w 236"/>
                  <a:gd name="T13" fmla="*/ 8 h 49"/>
                  <a:gd name="T14" fmla="*/ 4 w 236"/>
                  <a:gd name="T15" fmla="*/ 3 h 49"/>
                  <a:gd name="T16" fmla="*/ 0 w 236"/>
                  <a:gd name="T17" fmla="*/ 0 h 49"/>
                  <a:gd name="T18" fmla="*/ 118 w 236"/>
                  <a:gd name="T19" fmla="*/ 0 h 49"/>
                  <a:gd name="T20" fmla="*/ 105 w 236"/>
                  <a:gd name="T21" fmla="*/ 25 h 49"/>
                  <a:gd name="T22" fmla="*/ 70 w 236"/>
                  <a:gd name="T23" fmla="*/ 25 h 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36" h="49">
                    <a:moveTo>
                      <a:pt x="139" y="49"/>
                    </a:moveTo>
                    <a:lnTo>
                      <a:pt x="71" y="49"/>
                    </a:lnTo>
                    <a:lnTo>
                      <a:pt x="76" y="49"/>
                    </a:lnTo>
                    <a:lnTo>
                      <a:pt x="79" y="49"/>
                    </a:lnTo>
                    <a:lnTo>
                      <a:pt x="64" y="41"/>
                    </a:lnTo>
                    <a:lnTo>
                      <a:pt x="44" y="31"/>
                    </a:lnTo>
                    <a:lnTo>
                      <a:pt x="24" y="16"/>
                    </a:lnTo>
                    <a:lnTo>
                      <a:pt x="7" y="5"/>
                    </a:lnTo>
                    <a:lnTo>
                      <a:pt x="0" y="0"/>
                    </a:lnTo>
                    <a:lnTo>
                      <a:pt x="236" y="0"/>
                    </a:lnTo>
                    <a:lnTo>
                      <a:pt x="209" y="49"/>
                    </a:lnTo>
                    <a:lnTo>
                      <a:pt x="139" y="49"/>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38" name="Freeform 846"/>
              <p:cNvSpPr>
                <a:spLocks/>
              </p:cNvSpPr>
              <p:nvPr/>
            </p:nvSpPr>
            <p:spPr bwMode="auto">
              <a:xfrm>
                <a:off x="3085" y="2089"/>
                <a:ext cx="138" cy="24"/>
              </a:xfrm>
              <a:custGeom>
                <a:avLst/>
                <a:gdLst>
                  <a:gd name="T0" fmla="*/ 37 w 277"/>
                  <a:gd name="T1" fmla="*/ 24 h 49"/>
                  <a:gd name="T2" fmla="*/ 30 w 277"/>
                  <a:gd name="T3" fmla="*/ 20 h 49"/>
                  <a:gd name="T4" fmla="*/ 21 w 277"/>
                  <a:gd name="T5" fmla="*/ 14 h 49"/>
                  <a:gd name="T6" fmla="*/ 11 w 277"/>
                  <a:gd name="T7" fmla="*/ 9 h 49"/>
                  <a:gd name="T8" fmla="*/ 3 w 277"/>
                  <a:gd name="T9" fmla="*/ 4 h 49"/>
                  <a:gd name="T10" fmla="*/ 0 w 277"/>
                  <a:gd name="T11" fmla="*/ 0 h 49"/>
                  <a:gd name="T12" fmla="*/ 129 w 277"/>
                  <a:gd name="T13" fmla="*/ 0 h 49"/>
                  <a:gd name="T14" fmla="*/ 130 w 277"/>
                  <a:gd name="T15" fmla="*/ 2 h 49"/>
                  <a:gd name="T16" fmla="*/ 138 w 277"/>
                  <a:gd name="T17" fmla="*/ 7 h 49"/>
                  <a:gd name="T18" fmla="*/ 129 w 277"/>
                  <a:gd name="T19" fmla="*/ 24 h 49"/>
                  <a:gd name="T20" fmla="*/ 37 w 277"/>
                  <a:gd name="T21" fmla="*/ 24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77" h="49">
                    <a:moveTo>
                      <a:pt x="75" y="49"/>
                    </a:moveTo>
                    <a:lnTo>
                      <a:pt x="60" y="40"/>
                    </a:lnTo>
                    <a:lnTo>
                      <a:pt x="43" y="29"/>
                    </a:lnTo>
                    <a:lnTo>
                      <a:pt x="23" y="18"/>
                    </a:lnTo>
                    <a:lnTo>
                      <a:pt x="6" y="8"/>
                    </a:lnTo>
                    <a:lnTo>
                      <a:pt x="0" y="0"/>
                    </a:lnTo>
                    <a:lnTo>
                      <a:pt x="259" y="0"/>
                    </a:lnTo>
                    <a:lnTo>
                      <a:pt x="260" y="4"/>
                    </a:lnTo>
                    <a:lnTo>
                      <a:pt x="277" y="15"/>
                    </a:lnTo>
                    <a:lnTo>
                      <a:pt x="259" y="49"/>
                    </a:lnTo>
                    <a:lnTo>
                      <a:pt x="75" y="49"/>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39" name="Freeform 847"/>
              <p:cNvSpPr>
                <a:spLocks/>
              </p:cNvSpPr>
              <p:nvPr/>
            </p:nvSpPr>
            <p:spPr bwMode="auto">
              <a:xfrm>
                <a:off x="3066" y="2077"/>
                <a:ext cx="157" cy="23"/>
              </a:xfrm>
              <a:custGeom>
                <a:avLst/>
                <a:gdLst>
                  <a:gd name="T0" fmla="*/ 37 w 314"/>
                  <a:gd name="T1" fmla="*/ 23 h 47"/>
                  <a:gd name="T2" fmla="*/ 30 w 314"/>
                  <a:gd name="T3" fmla="*/ 20 h 47"/>
                  <a:gd name="T4" fmla="*/ 22 w 314"/>
                  <a:gd name="T5" fmla="*/ 15 h 47"/>
                  <a:gd name="T6" fmla="*/ 12 w 314"/>
                  <a:gd name="T7" fmla="*/ 8 h 47"/>
                  <a:gd name="T8" fmla="*/ 3 w 314"/>
                  <a:gd name="T9" fmla="*/ 2 h 47"/>
                  <a:gd name="T10" fmla="*/ 0 w 314"/>
                  <a:gd name="T11" fmla="*/ 0 h 47"/>
                  <a:gd name="T12" fmla="*/ 129 w 314"/>
                  <a:gd name="T13" fmla="*/ 1 h 47"/>
                  <a:gd name="T14" fmla="*/ 139 w 314"/>
                  <a:gd name="T15" fmla="*/ 6 h 47"/>
                  <a:gd name="T16" fmla="*/ 149 w 314"/>
                  <a:gd name="T17" fmla="*/ 13 h 47"/>
                  <a:gd name="T18" fmla="*/ 157 w 314"/>
                  <a:gd name="T19" fmla="*/ 19 h 47"/>
                  <a:gd name="T20" fmla="*/ 155 w 314"/>
                  <a:gd name="T21" fmla="*/ 23 h 47"/>
                  <a:gd name="T22" fmla="*/ 37 w 314"/>
                  <a:gd name="T23" fmla="*/ 23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14" h="47">
                    <a:moveTo>
                      <a:pt x="73" y="47"/>
                    </a:moveTo>
                    <a:lnTo>
                      <a:pt x="60" y="41"/>
                    </a:lnTo>
                    <a:lnTo>
                      <a:pt x="43" y="31"/>
                    </a:lnTo>
                    <a:lnTo>
                      <a:pt x="23" y="16"/>
                    </a:lnTo>
                    <a:lnTo>
                      <a:pt x="6" y="5"/>
                    </a:lnTo>
                    <a:lnTo>
                      <a:pt x="0" y="0"/>
                    </a:lnTo>
                    <a:lnTo>
                      <a:pt x="257" y="2"/>
                    </a:lnTo>
                    <a:lnTo>
                      <a:pt x="277" y="13"/>
                    </a:lnTo>
                    <a:lnTo>
                      <a:pt x="297" y="27"/>
                    </a:lnTo>
                    <a:lnTo>
                      <a:pt x="314" y="38"/>
                    </a:lnTo>
                    <a:lnTo>
                      <a:pt x="309" y="47"/>
                    </a:lnTo>
                    <a:lnTo>
                      <a:pt x="73" y="47"/>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40" name="Freeform 848"/>
              <p:cNvSpPr>
                <a:spLocks/>
              </p:cNvSpPr>
              <p:nvPr/>
            </p:nvSpPr>
            <p:spPr bwMode="auto">
              <a:xfrm>
                <a:off x="3047" y="2064"/>
                <a:ext cx="167" cy="25"/>
              </a:xfrm>
              <a:custGeom>
                <a:avLst/>
                <a:gdLst>
                  <a:gd name="T0" fmla="*/ 38 w 335"/>
                  <a:gd name="T1" fmla="*/ 25 h 48"/>
                  <a:gd name="T2" fmla="*/ 31 w 335"/>
                  <a:gd name="T3" fmla="*/ 21 h 48"/>
                  <a:gd name="T4" fmla="*/ 22 w 335"/>
                  <a:gd name="T5" fmla="*/ 16 h 48"/>
                  <a:gd name="T6" fmla="*/ 12 w 335"/>
                  <a:gd name="T7" fmla="*/ 10 h 48"/>
                  <a:gd name="T8" fmla="*/ 2 w 335"/>
                  <a:gd name="T9" fmla="*/ 3 h 48"/>
                  <a:gd name="T10" fmla="*/ 0 w 335"/>
                  <a:gd name="T11" fmla="*/ 0 h 48"/>
                  <a:gd name="T12" fmla="*/ 129 w 335"/>
                  <a:gd name="T13" fmla="*/ 1 h 48"/>
                  <a:gd name="T14" fmla="*/ 139 w 335"/>
                  <a:gd name="T15" fmla="*/ 8 h 48"/>
                  <a:gd name="T16" fmla="*/ 148 w 335"/>
                  <a:gd name="T17" fmla="*/ 14 h 48"/>
                  <a:gd name="T18" fmla="*/ 158 w 335"/>
                  <a:gd name="T19" fmla="*/ 20 h 48"/>
                  <a:gd name="T20" fmla="*/ 167 w 335"/>
                  <a:gd name="T21" fmla="*/ 25 h 48"/>
                  <a:gd name="T22" fmla="*/ 38 w 335"/>
                  <a:gd name="T23" fmla="*/ 25 h 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35" h="48">
                    <a:moveTo>
                      <a:pt x="76" y="48"/>
                    </a:moveTo>
                    <a:lnTo>
                      <a:pt x="62" y="41"/>
                    </a:lnTo>
                    <a:lnTo>
                      <a:pt x="45" y="30"/>
                    </a:lnTo>
                    <a:lnTo>
                      <a:pt x="25" y="19"/>
                    </a:lnTo>
                    <a:lnTo>
                      <a:pt x="5" y="5"/>
                    </a:lnTo>
                    <a:lnTo>
                      <a:pt x="0" y="0"/>
                    </a:lnTo>
                    <a:lnTo>
                      <a:pt x="259" y="1"/>
                    </a:lnTo>
                    <a:lnTo>
                      <a:pt x="279" y="16"/>
                    </a:lnTo>
                    <a:lnTo>
                      <a:pt x="296" y="27"/>
                    </a:lnTo>
                    <a:lnTo>
                      <a:pt x="316" y="38"/>
                    </a:lnTo>
                    <a:lnTo>
                      <a:pt x="335" y="48"/>
                    </a:lnTo>
                    <a:lnTo>
                      <a:pt x="76" y="48"/>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41" name="Freeform 849"/>
              <p:cNvSpPr>
                <a:spLocks/>
              </p:cNvSpPr>
              <p:nvPr/>
            </p:nvSpPr>
            <p:spPr bwMode="auto">
              <a:xfrm>
                <a:off x="3029" y="2053"/>
                <a:ext cx="166" cy="24"/>
              </a:xfrm>
              <a:custGeom>
                <a:avLst/>
                <a:gdLst>
                  <a:gd name="T0" fmla="*/ 38 w 332"/>
                  <a:gd name="T1" fmla="*/ 24 h 49"/>
                  <a:gd name="T2" fmla="*/ 31 w 332"/>
                  <a:gd name="T3" fmla="*/ 21 h 49"/>
                  <a:gd name="T4" fmla="*/ 21 w 332"/>
                  <a:gd name="T5" fmla="*/ 14 h 49"/>
                  <a:gd name="T6" fmla="*/ 13 w 332"/>
                  <a:gd name="T7" fmla="*/ 9 h 49"/>
                  <a:gd name="T8" fmla="*/ 3 w 332"/>
                  <a:gd name="T9" fmla="*/ 3 h 49"/>
                  <a:gd name="T10" fmla="*/ 0 w 332"/>
                  <a:gd name="T11" fmla="*/ 0 h 49"/>
                  <a:gd name="T12" fmla="*/ 129 w 332"/>
                  <a:gd name="T13" fmla="*/ 0 h 49"/>
                  <a:gd name="T14" fmla="*/ 130 w 332"/>
                  <a:gd name="T15" fmla="*/ 2 h 49"/>
                  <a:gd name="T16" fmla="*/ 140 w 332"/>
                  <a:gd name="T17" fmla="*/ 7 h 49"/>
                  <a:gd name="T18" fmla="*/ 148 w 332"/>
                  <a:gd name="T19" fmla="*/ 12 h 49"/>
                  <a:gd name="T20" fmla="*/ 158 w 332"/>
                  <a:gd name="T21" fmla="*/ 20 h 49"/>
                  <a:gd name="T22" fmla="*/ 166 w 332"/>
                  <a:gd name="T23" fmla="*/ 24 h 49"/>
                  <a:gd name="T24" fmla="*/ 38 w 332"/>
                  <a:gd name="T25" fmla="*/ 24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2" h="49">
                    <a:moveTo>
                      <a:pt x="75" y="49"/>
                    </a:moveTo>
                    <a:lnTo>
                      <a:pt x="61" y="43"/>
                    </a:lnTo>
                    <a:lnTo>
                      <a:pt x="41" y="29"/>
                    </a:lnTo>
                    <a:lnTo>
                      <a:pt x="25" y="18"/>
                    </a:lnTo>
                    <a:lnTo>
                      <a:pt x="5" y="7"/>
                    </a:lnTo>
                    <a:lnTo>
                      <a:pt x="0" y="0"/>
                    </a:lnTo>
                    <a:lnTo>
                      <a:pt x="257" y="0"/>
                    </a:lnTo>
                    <a:lnTo>
                      <a:pt x="259" y="4"/>
                    </a:lnTo>
                    <a:lnTo>
                      <a:pt x="279" y="14"/>
                    </a:lnTo>
                    <a:lnTo>
                      <a:pt x="295" y="25"/>
                    </a:lnTo>
                    <a:lnTo>
                      <a:pt x="315" y="40"/>
                    </a:lnTo>
                    <a:lnTo>
                      <a:pt x="332" y="49"/>
                    </a:lnTo>
                    <a:lnTo>
                      <a:pt x="75" y="49"/>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42" name="Freeform 850"/>
              <p:cNvSpPr>
                <a:spLocks/>
              </p:cNvSpPr>
              <p:nvPr/>
            </p:nvSpPr>
            <p:spPr bwMode="auto">
              <a:xfrm>
                <a:off x="3010" y="2041"/>
                <a:ext cx="167" cy="23"/>
              </a:xfrm>
              <a:custGeom>
                <a:avLst/>
                <a:gdLst>
                  <a:gd name="T0" fmla="*/ 37 w 332"/>
                  <a:gd name="T1" fmla="*/ 23 h 48"/>
                  <a:gd name="T2" fmla="*/ 31 w 332"/>
                  <a:gd name="T3" fmla="*/ 20 h 48"/>
                  <a:gd name="T4" fmla="*/ 21 w 332"/>
                  <a:gd name="T5" fmla="*/ 15 h 48"/>
                  <a:gd name="T6" fmla="*/ 13 w 332"/>
                  <a:gd name="T7" fmla="*/ 8 h 48"/>
                  <a:gd name="T8" fmla="*/ 3 w 332"/>
                  <a:gd name="T9" fmla="*/ 3 h 48"/>
                  <a:gd name="T10" fmla="*/ 0 w 332"/>
                  <a:gd name="T11" fmla="*/ 0 h 48"/>
                  <a:gd name="T12" fmla="*/ 130 w 332"/>
                  <a:gd name="T13" fmla="*/ 1 h 48"/>
                  <a:gd name="T14" fmla="*/ 140 w 332"/>
                  <a:gd name="T15" fmla="*/ 8 h 48"/>
                  <a:gd name="T16" fmla="*/ 149 w 332"/>
                  <a:gd name="T17" fmla="*/ 13 h 48"/>
                  <a:gd name="T18" fmla="*/ 159 w 332"/>
                  <a:gd name="T19" fmla="*/ 18 h 48"/>
                  <a:gd name="T20" fmla="*/ 167 w 332"/>
                  <a:gd name="T21" fmla="*/ 23 h 48"/>
                  <a:gd name="T22" fmla="*/ 37 w 332"/>
                  <a:gd name="T23" fmla="*/ 23 h 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32" h="48">
                    <a:moveTo>
                      <a:pt x="73" y="48"/>
                    </a:moveTo>
                    <a:lnTo>
                      <a:pt x="62" y="42"/>
                    </a:lnTo>
                    <a:lnTo>
                      <a:pt x="42" y="31"/>
                    </a:lnTo>
                    <a:lnTo>
                      <a:pt x="25" y="17"/>
                    </a:lnTo>
                    <a:lnTo>
                      <a:pt x="5" y="6"/>
                    </a:lnTo>
                    <a:lnTo>
                      <a:pt x="0" y="0"/>
                    </a:lnTo>
                    <a:lnTo>
                      <a:pt x="259" y="2"/>
                    </a:lnTo>
                    <a:lnTo>
                      <a:pt x="279" y="17"/>
                    </a:lnTo>
                    <a:lnTo>
                      <a:pt x="296" y="28"/>
                    </a:lnTo>
                    <a:lnTo>
                      <a:pt x="316" y="38"/>
                    </a:lnTo>
                    <a:lnTo>
                      <a:pt x="332" y="48"/>
                    </a:lnTo>
                    <a:lnTo>
                      <a:pt x="73" y="48"/>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43" name="Freeform 851"/>
              <p:cNvSpPr>
                <a:spLocks/>
              </p:cNvSpPr>
              <p:nvPr/>
            </p:nvSpPr>
            <p:spPr bwMode="auto">
              <a:xfrm>
                <a:off x="2992" y="2028"/>
                <a:ext cx="165" cy="25"/>
              </a:xfrm>
              <a:custGeom>
                <a:avLst/>
                <a:gdLst>
                  <a:gd name="T0" fmla="*/ 37 w 331"/>
                  <a:gd name="T1" fmla="*/ 25 h 49"/>
                  <a:gd name="T2" fmla="*/ 31 w 331"/>
                  <a:gd name="T3" fmla="*/ 21 h 49"/>
                  <a:gd name="T4" fmla="*/ 21 w 331"/>
                  <a:gd name="T5" fmla="*/ 16 h 49"/>
                  <a:gd name="T6" fmla="*/ 12 w 331"/>
                  <a:gd name="T7" fmla="*/ 10 h 49"/>
                  <a:gd name="T8" fmla="*/ 2 w 331"/>
                  <a:gd name="T9" fmla="*/ 3 h 49"/>
                  <a:gd name="T10" fmla="*/ 0 w 331"/>
                  <a:gd name="T11" fmla="*/ 0 h 49"/>
                  <a:gd name="T12" fmla="*/ 127 w 331"/>
                  <a:gd name="T13" fmla="*/ 0 h 49"/>
                  <a:gd name="T14" fmla="*/ 129 w 331"/>
                  <a:gd name="T15" fmla="*/ 3 h 49"/>
                  <a:gd name="T16" fmla="*/ 138 w 331"/>
                  <a:gd name="T17" fmla="*/ 8 h 49"/>
                  <a:gd name="T18" fmla="*/ 148 w 331"/>
                  <a:gd name="T19" fmla="*/ 14 h 49"/>
                  <a:gd name="T20" fmla="*/ 158 w 331"/>
                  <a:gd name="T21" fmla="*/ 21 h 49"/>
                  <a:gd name="T22" fmla="*/ 165 w 331"/>
                  <a:gd name="T23" fmla="*/ 25 h 49"/>
                  <a:gd name="T24" fmla="*/ 37 w 331"/>
                  <a:gd name="T25" fmla="*/ 25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1" h="49">
                    <a:moveTo>
                      <a:pt x="74" y="49"/>
                    </a:moveTo>
                    <a:lnTo>
                      <a:pt x="62" y="42"/>
                    </a:lnTo>
                    <a:lnTo>
                      <a:pt x="42" y="31"/>
                    </a:lnTo>
                    <a:lnTo>
                      <a:pt x="25" y="20"/>
                    </a:lnTo>
                    <a:lnTo>
                      <a:pt x="5" y="6"/>
                    </a:lnTo>
                    <a:lnTo>
                      <a:pt x="0" y="0"/>
                    </a:lnTo>
                    <a:lnTo>
                      <a:pt x="254" y="0"/>
                    </a:lnTo>
                    <a:lnTo>
                      <a:pt x="259" y="6"/>
                    </a:lnTo>
                    <a:lnTo>
                      <a:pt x="276" y="16"/>
                    </a:lnTo>
                    <a:lnTo>
                      <a:pt x="296" y="27"/>
                    </a:lnTo>
                    <a:lnTo>
                      <a:pt x="316" y="42"/>
                    </a:lnTo>
                    <a:lnTo>
                      <a:pt x="331" y="49"/>
                    </a:lnTo>
                    <a:lnTo>
                      <a:pt x="74" y="49"/>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44" name="Freeform 852"/>
              <p:cNvSpPr>
                <a:spLocks/>
              </p:cNvSpPr>
              <p:nvPr/>
            </p:nvSpPr>
            <p:spPr bwMode="auto">
              <a:xfrm>
                <a:off x="2973" y="2016"/>
                <a:ext cx="167" cy="25"/>
              </a:xfrm>
              <a:custGeom>
                <a:avLst/>
                <a:gdLst>
                  <a:gd name="T0" fmla="*/ 38 w 334"/>
                  <a:gd name="T1" fmla="*/ 25 h 48"/>
                  <a:gd name="T2" fmla="*/ 32 w 334"/>
                  <a:gd name="T3" fmla="*/ 22 h 48"/>
                  <a:gd name="T4" fmla="*/ 22 w 334"/>
                  <a:gd name="T5" fmla="*/ 15 h 48"/>
                  <a:gd name="T6" fmla="*/ 13 w 334"/>
                  <a:gd name="T7" fmla="*/ 9 h 48"/>
                  <a:gd name="T8" fmla="*/ 3 w 334"/>
                  <a:gd name="T9" fmla="*/ 4 h 48"/>
                  <a:gd name="T10" fmla="*/ 0 w 334"/>
                  <a:gd name="T11" fmla="*/ 0 h 48"/>
                  <a:gd name="T12" fmla="*/ 129 w 334"/>
                  <a:gd name="T13" fmla="*/ 0 h 48"/>
                  <a:gd name="T14" fmla="*/ 130 w 334"/>
                  <a:gd name="T15" fmla="*/ 2 h 48"/>
                  <a:gd name="T16" fmla="*/ 139 w 334"/>
                  <a:gd name="T17" fmla="*/ 7 h 48"/>
                  <a:gd name="T18" fmla="*/ 149 w 334"/>
                  <a:gd name="T19" fmla="*/ 15 h 48"/>
                  <a:gd name="T20" fmla="*/ 157 w 334"/>
                  <a:gd name="T21" fmla="*/ 20 h 48"/>
                  <a:gd name="T22" fmla="*/ 167 w 334"/>
                  <a:gd name="T23" fmla="*/ 25 h 48"/>
                  <a:gd name="T24" fmla="*/ 38 w 334"/>
                  <a:gd name="T25" fmla="*/ 25 h 4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4" h="48">
                    <a:moveTo>
                      <a:pt x="75" y="48"/>
                    </a:moveTo>
                    <a:lnTo>
                      <a:pt x="63" y="43"/>
                    </a:lnTo>
                    <a:lnTo>
                      <a:pt x="43" y="29"/>
                    </a:lnTo>
                    <a:lnTo>
                      <a:pt x="26" y="18"/>
                    </a:lnTo>
                    <a:lnTo>
                      <a:pt x="6" y="7"/>
                    </a:lnTo>
                    <a:lnTo>
                      <a:pt x="0" y="0"/>
                    </a:lnTo>
                    <a:lnTo>
                      <a:pt x="257" y="0"/>
                    </a:lnTo>
                    <a:lnTo>
                      <a:pt x="260" y="3"/>
                    </a:lnTo>
                    <a:lnTo>
                      <a:pt x="277" y="14"/>
                    </a:lnTo>
                    <a:lnTo>
                      <a:pt x="297" y="29"/>
                    </a:lnTo>
                    <a:lnTo>
                      <a:pt x="314" y="39"/>
                    </a:lnTo>
                    <a:lnTo>
                      <a:pt x="334" y="48"/>
                    </a:lnTo>
                    <a:lnTo>
                      <a:pt x="75" y="48"/>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45" name="Freeform 853"/>
              <p:cNvSpPr>
                <a:spLocks/>
              </p:cNvSpPr>
              <p:nvPr/>
            </p:nvSpPr>
            <p:spPr bwMode="auto">
              <a:xfrm>
                <a:off x="2954" y="2005"/>
                <a:ext cx="165" cy="23"/>
              </a:xfrm>
              <a:custGeom>
                <a:avLst/>
                <a:gdLst>
                  <a:gd name="T0" fmla="*/ 38 w 329"/>
                  <a:gd name="T1" fmla="*/ 23 h 47"/>
                  <a:gd name="T2" fmla="*/ 32 w 329"/>
                  <a:gd name="T3" fmla="*/ 21 h 47"/>
                  <a:gd name="T4" fmla="*/ 22 w 329"/>
                  <a:gd name="T5" fmla="*/ 15 h 47"/>
                  <a:gd name="T6" fmla="*/ 12 w 329"/>
                  <a:gd name="T7" fmla="*/ 8 h 47"/>
                  <a:gd name="T8" fmla="*/ 4 w 329"/>
                  <a:gd name="T9" fmla="*/ 3 h 47"/>
                  <a:gd name="T10" fmla="*/ 0 w 329"/>
                  <a:gd name="T11" fmla="*/ 0 h 47"/>
                  <a:gd name="T12" fmla="*/ 131 w 329"/>
                  <a:gd name="T13" fmla="*/ 1 h 47"/>
                  <a:gd name="T14" fmla="*/ 139 w 329"/>
                  <a:gd name="T15" fmla="*/ 8 h 47"/>
                  <a:gd name="T16" fmla="*/ 149 w 329"/>
                  <a:gd name="T17" fmla="*/ 13 h 47"/>
                  <a:gd name="T18" fmla="*/ 157 w 329"/>
                  <a:gd name="T19" fmla="*/ 19 h 47"/>
                  <a:gd name="T20" fmla="*/ 165 w 329"/>
                  <a:gd name="T21" fmla="*/ 23 h 47"/>
                  <a:gd name="T22" fmla="*/ 38 w 329"/>
                  <a:gd name="T23" fmla="*/ 23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29" h="47">
                    <a:moveTo>
                      <a:pt x="75" y="47"/>
                    </a:moveTo>
                    <a:lnTo>
                      <a:pt x="63" y="42"/>
                    </a:lnTo>
                    <a:lnTo>
                      <a:pt x="43" y="31"/>
                    </a:lnTo>
                    <a:lnTo>
                      <a:pt x="23" y="16"/>
                    </a:lnTo>
                    <a:lnTo>
                      <a:pt x="7" y="6"/>
                    </a:lnTo>
                    <a:lnTo>
                      <a:pt x="0" y="0"/>
                    </a:lnTo>
                    <a:lnTo>
                      <a:pt x="261" y="2"/>
                    </a:lnTo>
                    <a:lnTo>
                      <a:pt x="277" y="16"/>
                    </a:lnTo>
                    <a:lnTo>
                      <a:pt x="297" y="27"/>
                    </a:lnTo>
                    <a:lnTo>
                      <a:pt x="314" y="38"/>
                    </a:lnTo>
                    <a:lnTo>
                      <a:pt x="329" y="47"/>
                    </a:lnTo>
                    <a:lnTo>
                      <a:pt x="75" y="47"/>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46" name="Freeform 854"/>
              <p:cNvSpPr>
                <a:spLocks/>
              </p:cNvSpPr>
              <p:nvPr/>
            </p:nvSpPr>
            <p:spPr bwMode="auto">
              <a:xfrm>
                <a:off x="2934" y="1992"/>
                <a:ext cx="167" cy="24"/>
              </a:xfrm>
              <a:custGeom>
                <a:avLst/>
                <a:gdLst>
                  <a:gd name="T0" fmla="*/ 39 w 334"/>
                  <a:gd name="T1" fmla="*/ 24 h 49"/>
                  <a:gd name="T2" fmla="*/ 32 w 334"/>
                  <a:gd name="T3" fmla="*/ 20 h 49"/>
                  <a:gd name="T4" fmla="*/ 24 w 334"/>
                  <a:gd name="T5" fmla="*/ 15 h 49"/>
                  <a:gd name="T6" fmla="*/ 13 w 334"/>
                  <a:gd name="T7" fmla="*/ 10 h 49"/>
                  <a:gd name="T8" fmla="*/ 5 w 334"/>
                  <a:gd name="T9" fmla="*/ 4 h 49"/>
                  <a:gd name="T10" fmla="*/ 0 w 334"/>
                  <a:gd name="T11" fmla="*/ 0 h 49"/>
                  <a:gd name="T12" fmla="*/ 130 w 334"/>
                  <a:gd name="T13" fmla="*/ 0 h 49"/>
                  <a:gd name="T14" fmla="*/ 132 w 334"/>
                  <a:gd name="T15" fmla="*/ 2 h 49"/>
                  <a:gd name="T16" fmla="*/ 141 w 334"/>
                  <a:gd name="T17" fmla="*/ 8 h 49"/>
                  <a:gd name="T18" fmla="*/ 151 w 334"/>
                  <a:gd name="T19" fmla="*/ 13 h 49"/>
                  <a:gd name="T20" fmla="*/ 159 w 334"/>
                  <a:gd name="T21" fmla="*/ 20 h 49"/>
                  <a:gd name="T22" fmla="*/ 167 w 334"/>
                  <a:gd name="T23" fmla="*/ 24 h 49"/>
                  <a:gd name="T24" fmla="*/ 39 w 334"/>
                  <a:gd name="T25" fmla="*/ 24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4" h="49">
                    <a:moveTo>
                      <a:pt x="77" y="49"/>
                    </a:moveTo>
                    <a:lnTo>
                      <a:pt x="63" y="41"/>
                    </a:lnTo>
                    <a:lnTo>
                      <a:pt x="47" y="31"/>
                    </a:lnTo>
                    <a:lnTo>
                      <a:pt x="26" y="20"/>
                    </a:lnTo>
                    <a:lnTo>
                      <a:pt x="10" y="9"/>
                    </a:lnTo>
                    <a:lnTo>
                      <a:pt x="0" y="0"/>
                    </a:lnTo>
                    <a:lnTo>
                      <a:pt x="259" y="0"/>
                    </a:lnTo>
                    <a:lnTo>
                      <a:pt x="264" y="5"/>
                    </a:lnTo>
                    <a:lnTo>
                      <a:pt x="281" y="16"/>
                    </a:lnTo>
                    <a:lnTo>
                      <a:pt x="301" y="27"/>
                    </a:lnTo>
                    <a:lnTo>
                      <a:pt x="317" y="41"/>
                    </a:lnTo>
                    <a:lnTo>
                      <a:pt x="334" y="49"/>
                    </a:lnTo>
                    <a:lnTo>
                      <a:pt x="77" y="49"/>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47" name="Freeform 855"/>
              <p:cNvSpPr>
                <a:spLocks/>
              </p:cNvSpPr>
              <p:nvPr/>
            </p:nvSpPr>
            <p:spPr bwMode="auto">
              <a:xfrm>
                <a:off x="2916" y="1980"/>
                <a:ext cx="169" cy="25"/>
              </a:xfrm>
              <a:custGeom>
                <a:avLst/>
                <a:gdLst>
                  <a:gd name="T0" fmla="*/ 39 w 338"/>
                  <a:gd name="T1" fmla="*/ 25 h 49"/>
                  <a:gd name="T2" fmla="*/ 32 w 338"/>
                  <a:gd name="T3" fmla="*/ 22 h 49"/>
                  <a:gd name="T4" fmla="*/ 24 w 338"/>
                  <a:gd name="T5" fmla="*/ 17 h 49"/>
                  <a:gd name="T6" fmla="*/ 14 w 338"/>
                  <a:gd name="T7" fmla="*/ 9 h 49"/>
                  <a:gd name="T8" fmla="*/ 5 w 338"/>
                  <a:gd name="T9" fmla="*/ 4 h 49"/>
                  <a:gd name="T10" fmla="*/ 0 w 338"/>
                  <a:gd name="T11" fmla="*/ 0 h 49"/>
                  <a:gd name="T12" fmla="*/ 130 w 338"/>
                  <a:gd name="T13" fmla="*/ 0 h 49"/>
                  <a:gd name="T14" fmla="*/ 131 w 338"/>
                  <a:gd name="T15" fmla="*/ 2 h 49"/>
                  <a:gd name="T16" fmla="*/ 141 w 338"/>
                  <a:gd name="T17" fmla="*/ 8 h 49"/>
                  <a:gd name="T18" fmla="*/ 151 w 338"/>
                  <a:gd name="T19" fmla="*/ 15 h 49"/>
                  <a:gd name="T20" fmla="*/ 159 w 338"/>
                  <a:gd name="T21" fmla="*/ 20 h 49"/>
                  <a:gd name="T22" fmla="*/ 169 w 338"/>
                  <a:gd name="T23" fmla="*/ 25 h 49"/>
                  <a:gd name="T24" fmla="*/ 39 w 338"/>
                  <a:gd name="T25" fmla="*/ 25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8" h="49">
                    <a:moveTo>
                      <a:pt x="77" y="49"/>
                    </a:moveTo>
                    <a:lnTo>
                      <a:pt x="63" y="44"/>
                    </a:lnTo>
                    <a:lnTo>
                      <a:pt x="47" y="33"/>
                    </a:lnTo>
                    <a:lnTo>
                      <a:pt x="27" y="18"/>
                    </a:lnTo>
                    <a:lnTo>
                      <a:pt x="10" y="8"/>
                    </a:lnTo>
                    <a:lnTo>
                      <a:pt x="0" y="0"/>
                    </a:lnTo>
                    <a:lnTo>
                      <a:pt x="259" y="0"/>
                    </a:lnTo>
                    <a:lnTo>
                      <a:pt x="261" y="4"/>
                    </a:lnTo>
                    <a:lnTo>
                      <a:pt x="281" y="15"/>
                    </a:lnTo>
                    <a:lnTo>
                      <a:pt x="301" y="29"/>
                    </a:lnTo>
                    <a:lnTo>
                      <a:pt x="318" y="40"/>
                    </a:lnTo>
                    <a:lnTo>
                      <a:pt x="338" y="49"/>
                    </a:lnTo>
                    <a:lnTo>
                      <a:pt x="77" y="49"/>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48" name="Freeform 856"/>
              <p:cNvSpPr>
                <a:spLocks/>
              </p:cNvSpPr>
              <p:nvPr/>
            </p:nvSpPr>
            <p:spPr bwMode="auto">
              <a:xfrm>
                <a:off x="2898" y="1968"/>
                <a:ext cx="166" cy="24"/>
              </a:xfrm>
              <a:custGeom>
                <a:avLst/>
                <a:gdLst>
                  <a:gd name="T0" fmla="*/ 36 w 331"/>
                  <a:gd name="T1" fmla="*/ 24 h 47"/>
                  <a:gd name="T2" fmla="*/ 31 w 331"/>
                  <a:gd name="T3" fmla="*/ 21 h 47"/>
                  <a:gd name="T4" fmla="*/ 23 w 331"/>
                  <a:gd name="T5" fmla="*/ 16 h 47"/>
                  <a:gd name="T6" fmla="*/ 13 w 331"/>
                  <a:gd name="T7" fmla="*/ 10 h 47"/>
                  <a:gd name="T8" fmla="*/ 0 w 331"/>
                  <a:gd name="T9" fmla="*/ 0 h 47"/>
                  <a:gd name="T10" fmla="*/ 130 w 331"/>
                  <a:gd name="T11" fmla="*/ 1 h 47"/>
                  <a:gd name="T12" fmla="*/ 140 w 331"/>
                  <a:gd name="T13" fmla="*/ 8 h 47"/>
                  <a:gd name="T14" fmla="*/ 148 w 331"/>
                  <a:gd name="T15" fmla="*/ 14 h 47"/>
                  <a:gd name="T16" fmla="*/ 158 w 331"/>
                  <a:gd name="T17" fmla="*/ 19 h 47"/>
                  <a:gd name="T18" fmla="*/ 166 w 331"/>
                  <a:gd name="T19" fmla="*/ 24 h 47"/>
                  <a:gd name="T20" fmla="*/ 36 w 331"/>
                  <a:gd name="T21" fmla="*/ 24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31" h="47">
                    <a:moveTo>
                      <a:pt x="72" y="47"/>
                    </a:moveTo>
                    <a:lnTo>
                      <a:pt x="62" y="41"/>
                    </a:lnTo>
                    <a:lnTo>
                      <a:pt x="45" y="31"/>
                    </a:lnTo>
                    <a:lnTo>
                      <a:pt x="25" y="20"/>
                    </a:lnTo>
                    <a:lnTo>
                      <a:pt x="0" y="0"/>
                    </a:lnTo>
                    <a:lnTo>
                      <a:pt x="259" y="2"/>
                    </a:lnTo>
                    <a:lnTo>
                      <a:pt x="279" y="16"/>
                    </a:lnTo>
                    <a:lnTo>
                      <a:pt x="296" y="27"/>
                    </a:lnTo>
                    <a:lnTo>
                      <a:pt x="316" y="38"/>
                    </a:lnTo>
                    <a:lnTo>
                      <a:pt x="331" y="47"/>
                    </a:lnTo>
                    <a:lnTo>
                      <a:pt x="72" y="47"/>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49" name="Freeform 857"/>
              <p:cNvSpPr>
                <a:spLocks/>
              </p:cNvSpPr>
              <p:nvPr/>
            </p:nvSpPr>
            <p:spPr bwMode="auto">
              <a:xfrm>
                <a:off x="2883" y="1956"/>
                <a:ext cx="163" cy="24"/>
              </a:xfrm>
              <a:custGeom>
                <a:avLst/>
                <a:gdLst>
                  <a:gd name="T0" fmla="*/ 34 w 326"/>
                  <a:gd name="T1" fmla="*/ 24 h 49"/>
                  <a:gd name="T2" fmla="*/ 29 w 326"/>
                  <a:gd name="T3" fmla="*/ 23 h 49"/>
                  <a:gd name="T4" fmla="*/ 10 w 326"/>
                  <a:gd name="T5" fmla="*/ 10 h 49"/>
                  <a:gd name="T6" fmla="*/ 7 w 326"/>
                  <a:gd name="T7" fmla="*/ 6 h 49"/>
                  <a:gd name="T8" fmla="*/ 4 w 326"/>
                  <a:gd name="T9" fmla="*/ 5 h 49"/>
                  <a:gd name="T10" fmla="*/ 0 w 326"/>
                  <a:gd name="T11" fmla="*/ 0 h 49"/>
                  <a:gd name="T12" fmla="*/ 125 w 326"/>
                  <a:gd name="T13" fmla="*/ 0 h 49"/>
                  <a:gd name="T14" fmla="*/ 127 w 326"/>
                  <a:gd name="T15" fmla="*/ 3 h 49"/>
                  <a:gd name="T16" fmla="*/ 137 w 326"/>
                  <a:gd name="T17" fmla="*/ 8 h 49"/>
                  <a:gd name="T18" fmla="*/ 146 w 326"/>
                  <a:gd name="T19" fmla="*/ 14 h 49"/>
                  <a:gd name="T20" fmla="*/ 156 w 326"/>
                  <a:gd name="T21" fmla="*/ 21 h 49"/>
                  <a:gd name="T22" fmla="*/ 163 w 326"/>
                  <a:gd name="T23" fmla="*/ 24 h 49"/>
                  <a:gd name="T24" fmla="*/ 34 w 326"/>
                  <a:gd name="T25" fmla="*/ 24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6" h="49">
                    <a:moveTo>
                      <a:pt x="67" y="49"/>
                    </a:moveTo>
                    <a:lnTo>
                      <a:pt x="57" y="46"/>
                    </a:lnTo>
                    <a:lnTo>
                      <a:pt x="20" y="20"/>
                    </a:lnTo>
                    <a:lnTo>
                      <a:pt x="13" y="13"/>
                    </a:lnTo>
                    <a:lnTo>
                      <a:pt x="7" y="10"/>
                    </a:lnTo>
                    <a:lnTo>
                      <a:pt x="0" y="0"/>
                    </a:lnTo>
                    <a:lnTo>
                      <a:pt x="249" y="0"/>
                    </a:lnTo>
                    <a:lnTo>
                      <a:pt x="254" y="6"/>
                    </a:lnTo>
                    <a:lnTo>
                      <a:pt x="274" y="17"/>
                    </a:lnTo>
                    <a:lnTo>
                      <a:pt x="291" y="28"/>
                    </a:lnTo>
                    <a:lnTo>
                      <a:pt x="311" y="42"/>
                    </a:lnTo>
                    <a:lnTo>
                      <a:pt x="326" y="49"/>
                    </a:lnTo>
                    <a:lnTo>
                      <a:pt x="67" y="49"/>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50" name="Freeform 858"/>
              <p:cNvSpPr>
                <a:spLocks/>
              </p:cNvSpPr>
              <p:nvPr/>
            </p:nvSpPr>
            <p:spPr bwMode="auto">
              <a:xfrm>
                <a:off x="2878" y="1944"/>
                <a:ext cx="150" cy="24"/>
              </a:xfrm>
              <a:custGeom>
                <a:avLst/>
                <a:gdLst>
                  <a:gd name="T0" fmla="*/ 20 w 299"/>
                  <a:gd name="T1" fmla="*/ 24 h 49"/>
                  <a:gd name="T2" fmla="*/ 14 w 299"/>
                  <a:gd name="T3" fmla="*/ 21 h 49"/>
                  <a:gd name="T4" fmla="*/ 11 w 299"/>
                  <a:gd name="T5" fmla="*/ 18 h 49"/>
                  <a:gd name="T6" fmla="*/ 8 w 299"/>
                  <a:gd name="T7" fmla="*/ 16 h 49"/>
                  <a:gd name="T8" fmla="*/ 4 w 299"/>
                  <a:gd name="T9" fmla="*/ 12 h 49"/>
                  <a:gd name="T10" fmla="*/ 3 w 299"/>
                  <a:gd name="T11" fmla="*/ 9 h 49"/>
                  <a:gd name="T12" fmla="*/ 1 w 299"/>
                  <a:gd name="T13" fmla="*/ 3 h 49"/>
                  <a:gd name="T14" fmla="*/ 0 w 299"/>
                  <a:gd name="T15" fmla="*/ 0 h 49"/>
                  <a:gd name="T16" fmla="*/ 112 w 299"/>
                  <a:gd name="T17" fmla="*/ 0 h 49"/>
                  <a:gd name="T18" fmla="*/ 113 w 299"/>
                  <a:gd name="T19" fmla="*/ 2 h 49"/>
                  <a:gd name="T20" fmla="*/ 123 w 299"/>
                  <a:gd name="T21" fmla="*/ 9 h 49"/>
                  <a:gd name="T22" fmla="*/ 131 w 299"/>
                  <a:gd name="T23" fmla="*/ 14 h 49"/>
                  <a:gd name="T24" fmla="*/ 141 w 299"/>
                  <a:gd name="T25" fmla="*/ 20 h 49"/>
                  <a:gd name="T26" fmla="*/ 150 w 299"/>
                  <a:gd name="T27" fmla="*/ 24 h 49"/>
                  <a:gd name="T28" fmla="*/ 20 w 299"/>
                  <a:gd name="T29" fmla="*/ 24 h 4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99" h="49">
                    <a:moveTo>
                      <a:pt x="40" y="49"/>
                    </a:moveTo>
                    <a:lnTo>
                      <a:pt x="28" y="43"/>
                    </a:lnTo>
                    <a:lnTo>
                      <a:pt x="21" y="36"/>
                    </a:lnTo>
                    <a:lnTo>
                      <a:pt x="15" y="33"/>
                    </a:lnTo>
                    <a:lnTo>
                      <a:pt x="8" y="25"/>
                    </a:lnTo>
                    <a:lnTo>
                      <a:pt x="5" y="18"/>
                    </a:lnTo>
                    <a:lnTo>
                      <a:pt x="1" y="7"/>
                    </a:lnTo>
                    <a:lnTo>
                      <a:pt x="0" y="0"/>
                    </a:lnTo>
                    <a:lnTo>
                      <a:pt x="224" y="0"/>
                    </a:lnTo>
                    <a:lnTo>
                      <a:pt x="225" y="4"/>
                    </a:lnTo>
                    <a:lnTo>
                      <a:pt x="245" y="18"/>
                    </a:lnTo>
                    <a:lnTo>
                      <a:pt x="262" y="29"/>
                    </a:lnTo>
                    <a:lnTo>
                      <a:pt x="282" y="40"/>
                    </a:lnTo>
                    <a:lnTo>
                      <a:pt x="299" y="49"/>
                    </a:lnTo>
                    <a:lnTo>
                      <a:pt x="40" y="49"/>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51" name="Freeform 859"/>
              <p:cNvSpPr>
                <a:spLocks/>
              </p:cNvSpPr>
              <p:nvPr/>
            </p:nvSpPr>
            <p:spPr bwMode="auto">
              <a:xfrm>
                <a:off x="2876" y="1932"/>
                <a:ext cx="131" cy="25"/>
              </a:xfrm>
              <a:custGeom>
                <a:avLst/>
                <a:gdLst>
                  <a:gd name="T0" fmla="*/ 7 w 262"/>
                  <a:gd name="T1" fmla="*/ 25 h 49"/>
                  <a:gd name="T2" fmla="*/ 5 w 262"/>
                  <a:gd name="T3" fmla="*/ 21 h 49"/>
                  <a:gd name="T4" fmla="*/ 3 w 262"/>
                  <a:gd name="T5" fmla="*/ 16 h 49"/>
                  <a:gd name="T6" fmla="*/ 2 w 262"/>
                  <a:gd name="T7" fmla="*/ 12 h 49"/>
                  <a:gd name="T8" fmla="*/ 0 w 262"/>
                  <a:gd name="T9" fmla="*/ 7 h 49"/>
                  <a:gd name="T10" fmla="*/ 1 w 262"/>
                  <a:gd name="T11" fmla="*/ 0 h 49"/>
                  <a:gd name="T12" fmla="*/ 33 w 262"/>
                  <a:gd name="T13" fmla="*/ 0 h 49"/>
                  <a:gd name="T14" fmla="*/ 34 w 262"/>
                  <a:gd name="T15" fmla="*/ 3 h 49"/>
                  <a:gd name="T16" fmla="*/ 100 w 262"/>
                  <a:gd name="T17" fmla="*/ 5 h 49"/>
                  <a:gd name="T18" fmla="*/ 115 w 262"/>
                  <a:gd name="T19" fmla="*/ 14 h 49"/>
                  <a:gd name="T20" fmla="*/ 125 w 262"/>
                  <a:gd name="T21" fmla="*/ 21 h 49"/>
                  <a:gd name="T22" fmla="*/ 131 w 262"/>
                  <a:gd name="T23" fmla="*/ 24 h 49"/>
                  <a:gd name="T24" fmla="*/ 7 w 262"/>
                  <a:gd name="T25" fmla="*/ 24 h 49"/>
                  <a:gd name="T26" fmla="*/ 7 w 262"/>
                  <a:gd name="T27" fmla="*/ 25 h 4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62" h="49">
                    <a:moveTo>
                      <a:pt x="13" y="49"/>
                    </a:moveTo>
                    <a:lnTo>
                      <a:pt x="10" y="42"/>
                    </a:lnTo>
                    <a:lnTo>
                      <a:pt x="6" y="31"/>
                    </a:lnTo>
                    <a:lnTo>
                      <a:pt x="3" y="24"/>
                    </a:lnTo>
                    <a:lnTo>
                      <a:pt x="0" y="13"/>
                    </a:lnTo>
                    <a:lnTo>
                      <a:pt x="1" y="0"/>
                    </a:lnTo>
                    <a:lnTo>
                      <a:pt x="65" y="0"/>
                    </a:lnTo>
                    <a:lnTo>
                      <a:pt x="67" y="6"/>
                    </a:lnTo>
                    <a:lnTo>
                      <a:pt x="200" y="9"/>
                    </a:lnTo>
                    <a:lnTo>
                      <a:pt x="230" y="28"/>
                    </a:lnTo>
                    <a:lnTo>
                      <a:pt x="250" y="42"/>
                    </a:lnTo>
                    <a:lnTo>
                      <a:pt x="262" y="47"/>
                    </a:lnTo>
                    <a:lnTo>
                      <a:pt x="13" y="47"/>
                    </a:lnTo>
                    <a:lnTo>
                      <a:pt x="13" y="49"/>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52" name="Freeform 860"/>
              <p:cNvSpPr>
                <a:spLocks/>
              </p:cNvSpPr>
              <p:nvPr/>
            </p:nvSpPr>
            <p:spPr bwMode="auto">
              <a:xfrm>
                <a:off x="2876" y="1920"/>
                <a:ext cx="114" cy="24"/>
              </a:xfrm>
              <a:custGeom>
                <a:avLst/>
                <a:gdLst>
                  <a:gd name="T0" fmla="*/ 2 w 229"/>
                  <a:gd name="T1" fmla="*/ 24 h 49"/>
                  <a:gd name="T2" fmla="*/ 1 w 229"/>
                  <a:gd name="T3" fmla="*/ 24 h 49"/>
                  <a:gd name="T4" fmla="*/ 0 w 229"/>
                  <a:gd name="T5" fmla="*/ 19 h 49"/>
                  <a:gd name="T6" fmla="*/ 0 w 229"/>
                  <a:gd name="T7" fmla="*/ 13 h 49"/>
                  <a:gd name="T8" fmla="*/ 1 w 229"/>
                  <a:gd name="T9" fmla="*/ 10 h 49"/>
                  <a:gd name="T10" fmla="*/ 1 w 229"/>
                  <a:gd name="T11" fmla="*/ 4 h 49"/>
                  <a:gd name="T12" fmla="*/ 4 w 229"/>
                  <a:gd name="T13" fmla="*/ 0 h 49"/>
                  <a:gd name="T14" fmla="*/ 26 w 229"/>
                  <a:gd name="T15" fmla="*/ 0 h 49"/>
                  <a:gd name="T16" fmla="*/ 33 w 229"/>
                  <a:gd name="T17" fmla="*/ 15 h 49"/>
                  <a:gd name="T18" fmla="*/ 100 w 229"/>
                  <a:gd name="T19" fmla="*/ 17 h 49"/>
                  <a:gd name="T20" fmla="*/ 114 w 229"/>
                  <a:gd name="T21" fmla="*/ 24 h 49"/>
                  <a:gd name="T22" fmla="*/ 2 w 229"/>
                  <a:gd name="T23" fmla="*/ 24 h 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29" h="49">
                    <a:moveTo>
                      <a:pt x="5" y="49"/>
                    </a:moveTo>
                    <a:lnTo>
                      <a:pt x="3" y="49"/>
                    </a:lnTo>
                    <a:lnTo>
                      <a:pt x="0" y="38"/>
                    </a:lnTo>
                    <a:lnTo>
                      <a:pt x="0" y="27"/>
                    </a:lnTo>
                    <a:lnTo>
                      <a:pt x="3" y="20"/>
                    </a:lnTo>
                    <a:lnTo>
                      <a:pt x="3" y="9"/>
                    </a:lnTo>
                    <a:lnTo>
                      <a:pt x="8" y="0"/>
                    </a:lnTo>
                    <a:lnTo>
                      <a:pt x="53" y="0"/>
                    </a:lnTo>
                    <a:lnTo>
                      <a:pt x="67" y="31"/>
                    </a:lnTo>
                    <a:lnTo>
                      <a:pt x="200" y="34"/>
                    </a:lnTo>
                    <a:lnTo>
                      <a:pt x="229" y="49"/>
                    </a:lnTo>
                    <a:lnTo>
                      <a:pt x="5" y="49"/>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53" name="Freeform 861"/>
              <p:cNvSpPr>
                <a:spLocks/>
              </p:cNvSpPr>
              <p:nvPr/>
            </p:nvSpPr>
            <p:spPr bwMode="auto">
              <a:xfrm>
                <a:off x="2876" y="1908"/>
                <a:ext cx="32" cy="25"/>
              </a:xfrm>
              <a:custGeom>
                <a:avLst/>
                <a:gdLst>
                  <a:gd name="T0" fmla="*/ 0 w 65"/>
                  <a:gd name="T1" fmla="*/ 25 h 50"/>
                  <a:gd name="T2" fmla="*/ 1 w 65"/>
                  <a:gd name="T3" fmla="*/ 22 h 50"/>
                  <a:gd name="T4" fmla="*/ 1 w 65"/>
                  <a:gd name="T5" fmla="*/ 16 h 50"/>
                  <a:gd name="T6" fmla="*/ 3 w 65"/>
                  <a:gd name="T7" fmla="*/ 13 h 50"/>
                  <a:gd name="T8" fmla="*/ 5 w 65"/>
                  <a:gd name="T9" fmla="*/ 9 h 50"/>
                  <a:gd name="T10" fmla="*/ 8 w 65"/>
                  <a:gd name="T11" fmla="*/ 4 h 50"/>
                  <a:gd name="T12" fmla="*/ 11 w 65"/>
                  <a:gd name="T13" fmla="*/ 2 h 50"/>
                  <a:gd name="T14" fmla="*/ 13 w 65"/>
                  <a:gd name="T15" fmla="*/ 0 h 50"/>
                  <a:gd name="T16" fmla="*/ 21 w 65"/>
                  <a:gd name="T17" fmla="*/ 0 h 50"/>
                  <a:gd name="T18" fmla="*/ 32 w 65"/>
                  <a:gd name="T19" fmla="*/ 24 h 50"/>
                  <a:gd name="T20" fmla="*/ 0 w 65"/>
                  <a:gd name="T21" fmla="*/ 24 h 50"/>
                  <a:gd name="T22" fmla="*/ 0 w 65"/>
                  <a:gd name="T23" fmla="*/ 25 h 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5" h="50">
                    <a:moveTo>
                      <a:pt x="0" y="50"/>
                    </a:moveTo>
                    <a:lnTo>
                      <a:pt x="3" y="43"/>
                    </a:lnTo>
                    <a:lnTo>
                      <a:pt x="3" y="32"/>
                    </a:lnTo>
                    <a:lnTo>
                      <a:pt x="6" y="25"/>
                    </a:lnTo>
                    <a:lnTo>
                      <a:pt x="10" y="18"/>
                    </a:lnTo>
                    <a:lnTo>
                      <a:pt x="16" y="7"/>
                    </a:lnTo>
                    <a:lnTo>
                      <a:pt x="23" y="3"/>
                    </a:lnTo>
                    <a:lnTo>
                      <a:pt x="26" y="0"/>
                    </a:lnTo>
                    <a:lnTo>
                      <a:pt x="42" y="0"/>
                    </a:lnTo>
                    <a:lnTo>
                      <a:pt x="65" y="48"/>
                    </a:lnTo>
                    <a:lnTo>
                      <a:pt x="1" y="48"/>
                    </a:lnTo>
                    <a:lnTo>
                      <a:pt x="0" y="50"/>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54" name="Freeform 862"/>
              <p:cNvSpPr>
                <a:spLocks/>
              </p:cNvSpPr>
              <p:nvPr/>
            </p:nvSpPr>
            <p:spPr bwMode="auto">
              <a:xfrm>
                <a:off x="2879" y="1904"/>
                <a:ext cx="24" cy="16"/>
              </a:xfrm>
              <a:custGeom>
                <a:avLst/>
                <a:gdLst>
                  <a:gd name="T0" fmla="*/ 0 w 47"/>
                  <a:gd name="T1" fmla="*/ 16 h 33"/>
                  <a:gd name="T2" fmla="*/ 2 w 47"/>
                  <a:gd name="T3" fmla="*/ 13 h 33"/>
                  <a:gd name="T4" fmla="*/ 5 w 47"/>
                  <a:gd name="T5" fmla="*/ 7 h 33"/>
                  <a:gd name="T6" fmla="*/ 9 w 47"/>
                  <a:gd name="T7" fmla="*/ 5 h 33"/>
                  <a:gd name="T8" fmla="*/ 12 w 47"/>
                  <a:gd name="T9" fmla="*/ 2 h 33"/>
                  <a:gd name="T10" fmla="*/ 16 w 47"/>
                  <a:gd name="T11" fmla="*/ 0 h 33"/>
                  <a:gd name="T12" fmla="*/ 24 w 47"/>
                  <a:gd name="T13" fmla="*/ 15 h 33"/>
                  <a:gd name="T14" fmla="*/ 1 w 47"/>
                  <a:gd name="T15" fmla="*/ 15 h 33"/>
                  <a:gd name="T16" fmla="*/ 0 w 47"/>
                  <a:gd name="T17" fmla="*/ 16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7" h="33">
                    <a:moveTo>
                      <a:pt x="0" y="33"/>
                    </a:moveTo>
                    <a:lnTo>
                      <a:pt x="4" y="26"/>
                    </a:lnTo>
                    <a:lnTo>
                      <a:pt x="10" y="15"/>
                    </a:lnTo>
                    <a:lnTo>
                      <a:pt x="17" y="11"/>
                    </a:lnTo>
                    <a:lnTo>
                      <a:pt x="24" y="4"/>
                    </a:lnTo>
                    <a:lnTo>
                      <a:pt x="31" y="0"/>
                    </a:lnTo>
                    <a:lnTo>
                      <a:pt x="47" y="31"/>
                    </a:lnTo>
                    <a:lnTo>
                      <a:pt x="2" y="31"/>
                    </a:lnTo>
                    <a:lnTo>
                      <a:pt x="0" y="33"/>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55" name="Freeform 863"/>
              <p:cNvSpPr>
                <a:spLocks/>
              </p:cNvSpPr>
              <p:nvPr/>
            </p:nvSpPr>
            <p:spPr bwMode="auto">
              <a:xfrm>
                <a:off x="2889" y="1904"/>
                <a:ext cx="8" cy="4"/>
              </a:xfrm>
              <a:custGeom>
                <a:avLst/>
                <a:gdLst>
                  <a:gd name="T0" fmla="*/ 0 w 16"/>
                  <a:gd name="T1" fmla="*/ 4 h 8"/>
                  <a:gd name="T2" fmla="*/ 2 w 16"/>
                  <a:gd name="T3" fmla="*/ 2 h 8"/>
                  <a:gd name="T4" fmla="*/ 6 w 16"/>
                  <a:gd name="T5" fmla="*/ 0 h 8"/>
                  <a:gd name="T6" fmla="*/ 8 w 16"/>
                  <a:gd name="T7" fmla="*/ 4 h 8"/>
                  <a:gd name="T8" fmla="*/ 0 w 16"/>
                  <a:gd name="T9" fmla="*/ 4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8">
                    <a:moveTo>
                      <a:pt x="0" y="8"/>
                    </a:moveTo>
                    <a:lnTo>
                      <a:pt x="4" y="4"/>
                    </a:lnTo>
                    <a:lnTo>
                      <a:pt x="11" y="0"/>
                    </a:lnTo>
                    <a:lnTo>
                      <a:pt x="16" y="8"/>
                    </a:lnTo>
                    <a:lnTo>
                      <a:pt x="0" y="8"/>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56" name="Freeform 864"/>
              <p:cNvSpPr>
                <a:spLocks/>
              </p:cNvSpPr>
              <p:nvPr/>
            </p:nvSpPr>
            <p:spPr bwMode="auto">
              <a:xfrm>
                <a:off x="3135" y="2120"/>
                <a:ext cx="4" cy="9"/>
              </a:xfrm>
              <a:custGeom>
                <a:avLst/>
                <a:gdLst>
                  <a:gd name="T0" fmla="*/ 4 w 8"/>
                  <a:gd name="T1" fmla="*/ 0 h 18"/>
                  <a:gd name="T2" fmla="*/ 2 w 8"/>
                  <a:gd name="T3" fmla="*/ 0 h 18"/>
                  <a:gd name="T4" fmla="*/ 0 w 8"/>
                  <a:gd name="T5" fmla="*/ 3 h 18"/>
                  <a:gd name="T6" fmla="*/ 1 w 8"/>
                  <a:gd name="T7" fmla="*/ 6 h 18"/>
                  <a:gd name="T8" fmla="*/ 3 w 8"/>
                  <a:gd name="T9" fmla="*/ 9 h 18"/>
                  <a:gd name="T10" fmla="*/ 4 w 8"/>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8">
                    <a:moveTo>
                      <a:pt x="8" y="0"/>
                    </a:moveTo>
                    <a:lnTo>
                      <a:pt x="3" y="0"/>
                    </a:lnTo>
                    <a:lnTo>
                      <a:pt x="0" y="5"/>
                    </a:lnTo>
                    <a:lnTo>
                      <a:pt x="1" y="12"/>
                    </a:lnTo>
                    <a:lnTo>
                      <a:pt x="5" y="18"/>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57" name="Freeform 865"/>
              <p:cNvSpPr>
                <a:spLocks/>
              </p:cNvSpPr>
              <p:nvPr/>
            </p:nvSpPr>
            <p:spPr bwMode="auto">
              <a:xfrm>
                <a:off x="3137" y="2120"/>
                <a:ext cx="10" cy="12"/>
              </a:xfrm>
              <a:custGeom>
                <a:avLst/>
                <a:gdLst>
                  <a:gd name="T0" fmla="*/ 4 w 18"/>
                  <a:gd name="T1" fmla="*/ 12 h 23"/>
                  <a:gd name="T2" fmla="*/ 7 w 18"/>
                  <a:gd name="T3" fmla="*/ 3 h 23"/>
                  <a:gd name="T4" fmla="*/ 2 w 18"/>
                  <a:gd name="T5" fmla="*/ 0 h 23"/>
                  <a:gd name="T6" fmla="*/ 0 w 18"/>
                  <a:gd name="T7" fmla="*/ 9 h 23"/>
                  <a:gd name="T8" fmla="*/ 6 w 18"/>
                  <a:gd name="T9" fmla="*/ 12 h 23"/>
                  <a:gd name="T10" fmla="*/ 8 w 18"/>
                  <a:gd name="T11" fmla="*/ 3 h 23"/>
                  <a:gd name="T12" fmla="*/ 6 w 18"/>
                  <a:gd name="T13" fmla="*/ 12 h 23"/>
                  <a:gd name="T14" fmla="*/ 8 w 18"/>
                  <a:gd name="T15" fmla="*/ 12 h 23"/>
                  <a:gd name="T16" fmla="*/ 10 w 18"/>
                  <a:gd name="T17" fmla="*/ 8 h 23"/>
                  <a:gd name="T18" fmla="*/ 10 w 18"/>
                  <a:gd name="T19" fmla="*/ 6 h 23"/>
                  <a:gd name="T20" fmla="*/ 7 w 18"/>
                  <a:gd name="T21" fmla="*/ 3 h 23"/>
                  <a:gd name="T22" fmla="*/ 4 w 18"/>
                  <a:gd name="T23" fmla="*/ 12 h 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 h="23">
                    <a:moveTo>
                      <a:pt x="8" y="23"/>
                    </a:moveTo>
                    <a:lnTo>
                      <a:pt x="13" y="5"/>
                    </a:lnTo>
                    <a:lnTo>
                      <a:pt x="3" y="0"/>
                    </a:lnTo>
                    <a:lnTo>
                      <a:pt x="0" y="18"/>
                    </a:lnTo>
                    <a:lnTo>
                      <a:pt x="10" y="23"/>
                    </a:lnTo>
                    <a:lnTo>
                      <a:pt x="15" y="5"/>
                    </a:lnTo>
                    <a:lnTo>
                      <a:pt x="10" y="23"/>
                    </a:lnTo>
                    <a:lnTo>
                      <a:pt x="15" y="23"/>
                    </a:lnTo>
                    <a:lnTo>
                      <a:pt x="18" y="16"/>
                    </a:lnTo>
                    <a:lnTo>
                      <a:pt x="18" y="11"/>
                    </a:lnTo>
                    <a:lnTo>
                      <a:pt x="13" y="5"/>
                    </a:lnTo>
                    <a:lnTo>
                      <a:pt x="8"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58" name="Freeform 866"/>
              <p:cNvSpPr>
                <a:spLocks/>
              </p:cNvSpPr>
              <p:nvPr/>
            </p:nvSpPr>
            <p:spPr bwMode="auto">
              <a:xfrm>
                <a:off x="3131" y="2118"/>
                <a:ext cx="14" cy="14"/>
              </a:xfrm>
              <a:custGeom>
                <a:avLst/>
                <a:gdLst>
                  <a:gd name="T0" fmla="*/ 2 w 29"/>
                  <a:gd name="T1" fmla="*/ 9 h 29"/>
                  <a:gd name="T2" fmla="*/ 2 w 29"/>
                  <a:gd name="T3" fmla="*/ 9 h 29"/>
                  <a:gd name="T4" fmla="*/ 11 w 29"/>
                  <a:gd name="T5" fmla="*/ 14 h 29"/>
                  <a:gd name="T6" fmla="*/ 14 w 29"/>
                  <a:gd name="T7" fmla="*/ 5 h 29"/>
                  <a:gd name="T8" fmla="*/ 5 w 29"/>
                  <a:gd name="T9" fmla="*/ 0 h 29"/>
                  <a:gd name="T10" fmla="*/ 5 w 29"/>
                  <a:gd name="T11" fmla="*/ 0 h 29"/>
                  <a:gd name="T12" fmla="*/ 5 w 29"/>
                  <a:gd name="T13" fmla="*/ 0 h 29"/>
                  <a:gd name="T14" fmla="*/ 2 w 29"/>
                  <a:gd name="T15" fmla="*/ 0 h 29"/>
                  <a:gd name="T16" fmla="*/ 0 w 29"/>
                  <a:gd name="T17" fmla="*/ 3 h 29"/>
                  <a:gd name="T18" fmla="*/ 0 w 29"/>
                  <a:gd name="T19" fmla="*/ 6 h 29"/>
                  <a:gd name="T20" fmla="*/ 2 w 29"/>
                  <a:gd name="T21" fmla="*/ 9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 h="29">
                    <a:moveTo>
                      <a:pt x="4" y="18"/>
                    </a:moveTo>
                    <a:lnTo>
                      <a:pt x="4" y="18"/>
                    </a:lnTo>
                    <a:lnTo>
                      <a:pt x="22" y="29"/>
                    </a:lnTo>
                    <a:lnTo>
                      <a:pt x="29" y="11"/>
                    </a:lnTo>
                    <a:lnTo>
                      <a:pt x="10" y="0"/>
                    </a:lnTo>
                    <a:lnTo>
                      <a:pt x="5" y="0"/>
                    </a:lnTo>
                    <a:lnTo>
                      <a:pt x="0" y="6"/>
                    </a:lnTo>
                    <a:lnTo>
                      <a:pt x="0" y="13"/>
                    </a:lnTo>
                    <a:lnTo>
                      <a:pt x="4"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59" name="Freeform 867"/>
              <p:cNvSpPr>
                <a:spLocks/>
              </p:cNvSpPr>
              <p:nvPr/>
            </p:nvSpPr>
            <p:spPr bwMode="auto">
              <a:xfrm>
                <a:off x="3121" y="2111"/>
                <a:ext cx="15" cy="16"/>
              </a:xfrm>
              <a:custGeom>
                <a:avLst/>
                <a:gdLst>
                  <a:gd name="T0" fmla="*/ 2 w 30"/>
                  <a:gd name="T1" fmla="*/ 9 h 30"/>
                  <a:gd name="T2" fmla="*/ 2 w 30"/>
                  <a:gd name="T3" fmla="*/ 10 h 30"/>
                  <a:gd name="T4" fmla="*/ 12 w 30"/>
                  <a:gd name="T5" fmla="*/ 16 h 30"/>
                  <a:gd name="T6" fmla="*/ 15 w 30"/>
                  <a:gd name="T7" fmla="*/ 6 h 30"/>
                  <a:gd name="T8" fmla="*/ 5 w 30"/>
                  <a:gd name="T9" fmla="*/ 0 h 30"/>
                  <a:gd name="T10" fmla="*/ 5 w 30"/>
                  <a:gd name="T11" fmla="*/ 1 h 30"/>
                  <a:gd name="T12" fmla="*/ 5 w 30"/>
                  <a:gd name="T13" fmla="*/ 0 h 30"/>
                  <a:gd name="T14" fmla="*/ 3 w 30"/>
                  <a:gd name="T15" fmla="*/ 0 h 30"/>
                  <a:gd name="T16" fmla="*/ 0 w 30"/>
                  <a:gd name="T17" fmla="*/ 3 h 30"/>
                  <a:gd name="T18" fmla="*/ 0 w 30"/>
                  <a:gd name="T19" fmla="*/ 6 h 30"/>
                  <a:gd name="T20" fmla="*/ 2 w 30"/>
                  <a:gd name="T21" fmla="*/ 10 h 30"/>
                  <a:gd name="T22" fmla="*/ 2 w 30"/>
                  <a:gd name="T23" fmla="*/ 9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0" h="30">
                    <a:moveTo>
                      <a:pt x="4" y="16"/>
                    </a:moveTo>
                    <a:lnTo>
                      <a:pt x="4" y="18"/>
                    </a:lnTo>
                    <a:lnTo>
                      <a:pt x="24" y="30"/>
                    </a:lnTo>
                    <a:lnTo>
                      <a:pt x="30" y="12"/>
                    </a:lnTo>
                    <a:lnTo>
                      <a:pt x="10" y="0"/>
                    </a:lnTo>
                    <a:lnTo>
                      <a:pt x="10" y="1"/>
                    </a:lnTo>
                    <a:lnTo>
                      <a:pt x="10" y="0"/>
                    </a:lnTo>
                    <a:lnTo>
                      <a:pt x="5" y="0"/>
                    </a:lnTo>
                    <a:lnTo>
                      <a:pt x="0" y="5"/>
                    </a:lnTo>
                    <a:lnTo>
                      <a:pt x="0" y="12"/>
                    </a:lnTo>
                    <a:lnTo>
                      <a:pt x="4" y="18"/>
                    </a:lnTo>
                    <a:lnTo>
                      <a:pt x="4"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60" name="Freeform 868"/>
              <p:cNvSpPr>
                <a:spLocks/>
              </p:cNvSpPr>
              <p:nvPr/>
            </p:nvSpPr>
            <p:spPr bwMode="auto">
              <a:xfrm>
                <a:off x="3112" y="2105"/>
                <a:ext cx="14" cy="14"/>
              </a:xfrm>
              <a:custGeom>
                <a:avLst/>
                <a:gdLst>
                  <a:gd name="T0" fmla="*/ 2 w 28"/>
                  <a:gd name="T1" fmla="*/ 9 h 29"/>
                  <a:gd name="T2" fmla="*/ 2 w 28"/>
                  <a:gd name="T3" fmla="*/ 8 h 29"/>
                  <a:gd name="T4" fmla="*/ 11 w 28"/>
                  <a:gd name="T5" fmla="*/ 14 h 29"/>
                  <a:gd name="T6" fmla="*/ 14 w 28"/>
                  <a:gd name="T7" fmla="*/ 7 h 29"/>
                  <a:gd name="T8" fmla="*/ 5 w 28"/>
                  <a:gd name="T9" fmla="*/ 1 h 29"/>
                  <a:gd name="T10" fmla="*/ 5 w 28"/>
                  <a:gd name="T11" fmla="*/ 0 h 29"/>
                  <a:gd name="T12" fmla="*/ 5 w 28"/>
                  <a:gd name="T13" fmla="*/ 1 h 29"/>
                  <a:gd name="T14" fmla="*/ 3 w 28"/>
                  <a:gd name="T15" fmla="*/ 1 h 29"/>
                  <a:gd name="T16" fmla="*/ 1 w 28"/>
                  <a:gd name="T17" fmla="*/ 2 h 29"/>
                  <a:gd name="T18" fmla="*/ 0 w 28"/>
                  <a:gd name="T19" fmla="*/ 6 h 29"/>
                  <a:gd name="T20" fmla="*/ 2 w 28"/>
                  <a:gd name="T21" fmla="*/ 8 h 29"/>
                  <a:gd name="T22" fmla="*/ 2 w 28"/>
                  <a:gd name="T23" fmla="*/ 9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3" y="18"/>
                    </a:moveTo>
                    <a:lnTo>
                      <a:pt x="3" y="16"/>
                    </a:lnTo>
                    <a:lnTo>
                      <a:pt x="22" y="29"/>
                    </a:lnTo>
                    <a:lnTo>
                      <a:pt x="28" y="14"/>
                    </a:lnTo>
                    <a:lnTo>
                      <a:pt x="10" y="2"/>
                    </a:lnTo>
                    <a:lnTo>
                      <a:pt x="10" y="0"/>
                    </a:lnTo>
                    <a:lnTo>
                      <a:pt x="10" y="2"/>
                    </a:lnTo>
                    <a:lnTo>
                      <a:pt x="5" y="2"/>
                    </a:lnTo>
                    <a:lnTo>
                      <a:pt x="2" y="5"/>
                    </a:lnTo>
                    <a:lnTo>
                      <a:pt x="0" y="13"/>
                    </a:lnTo>
                    <a:lnTo>
                      <a:pt x="3" y="16"/>
                    </a:lnTo>
                    <a:lnTo>
                      <a:pt x="3"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61" name="Freeform 869"/>
              <p:cNvSpPr>
                <a:spLocks/>
              </p:cNvSpPr>
              <p:nvPr/>
            </p:nvSpPr>
            <p:spPr bwMode="auto">
              <a:xfrm>
                <a:off x="3102" y="2100"/>
                <a:ext cx="15" cy="14"/>
              </a:xfrm>
              <a:custGeom>
                <a:avLst/>
                <a:gdLst>
                  <a:gd name="T0" fmla="*/ 2 w 28"/>
                  <a:gd name="T1" fmla="*/ 8 h 29"/>
                  <a:gd name="T2" fmla="*/ 2 w 28"/>
                  <a:gd name="T3" fmla="*/ 9 h 29"/>
                  <a:gd name="T4" fmla="*/ 11 w 28"/>
                  <a:gd name="T5" fmla="*/ 14 h 29"/>
                  <a:gd name="T6" fmla="*/ 15 w 28"/>
                  <a:gd name="T7" fmla="*/ 5 h 29"/>
                  <a:gd name="T8" fmla="*/ 5 w 28"/>
                  <a:gd name="T9" fmla="*/ 0 h 29"/>
                  <a:gd name="T10" fmla="*/ 5 w 28"/>
                  <a:gd name="T11" fmla="*/ 1 h 29"/>
                  <a:gd name="T12" fmla="*/ 5 w 28"/>
                  <a:gd name="T13" fmla="*/ 0 h 29"/>
                  <a:gd name="T14" fmla="*/ 3 w 28"/>
                  <a:gd name="T15" fmla="*/ 0 h 29"/>
                  <a:gd name="T16" fmla="*/ 0 w 28"/>
                  <a:gd name="T17" fmla="*/ 2 h 29"/>
                  <a:gd name="T18" fmla="*/ 0 w 28"/>
                  <a:gd name="T19" fmla="*/ 6 h 29"/>
                  <a:gd name="T20" fmla="*/ 2 w 28"/>
                  <a:gd name="T21" fmla="*/ 9 h 29"/>
                  <a:gd name="T22" fmla="*/ 2 w 28"/>
                  <a:gd name="T23" fmla="*/ 8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3" y="16"/>
                    </a:moveTo>
                    <a:lnTo>
                      <a:pt x="3" y="18"/>
                    </a:lnTo>
                    <a:lnTo>
                      <a:pt x="21" y="29"/>
                    </a:lnTo>
                    <a:lnTo>
                      <a:pt x="28" y="11"/>
                    </a:lnTo>
                    <a:lnTo>
                      <a:pt x="10" y="0"/>
                    </a:lnTo>
                    <a:lnTo>
                      <a:pt x="10" y="2"/>
                    </a:lnTo>
                    <a:lnTo>
                      <a:pt x="10" y="0"/>
                    </a:lnTo>
                    <a:lnTo>
                      <a:pt x="5" y="0"/>
                    </a:lnTo>
                    <a:lnTo>
                      <a:pt x="0" y="5"/>
                    </a:lnTo>
                    <a:lnTo>
                      <a:pt x="0" y="13"/>
                    </a:lnTo>
                    <a:lnTo>
                      <a:pt x="3" y="18"/>
                    </a:lnTo>
                    <a:lnTo>
                      <a:pt x="3"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62" name="Freeform 870"/>
              <p:cNvSpPr>
                <a:spLocks/>
              </p:cNvSpPr>
              <p:nvPr/>
            </p:nvSpPr>
            <p:spPr bwMode="auto">
              <a:xfrm>
                <a:off x="3093" y="2093"/>
                <a:ext cx="14" cy="15"/>
              </a:xfrm>
              <a:custGeom>
                <a:avLst/>
                <a:gdLst>
                  <a:gd name="T0" fmla="*/ 2 w 29"/>
                  <a:gd name="T1" fmla="*/ 9 h 29"/>
                  <a:gd name="T2" fmla="*/ 2 w 29"/>
                  <a:gd name="T3" fmla="*/ 9 h 29"/>
                  <a:gd name="T4" fmla="*/ 11 w 29"/>
                  <a:gd name="T5" fmla="*/ 15 h 29"/>
                  <a:gd name="T6" fmla="*/ 14 w 29"/>
                  <a:gd name="T7" fmla="*/ 8 h 29"/>
                  <a:gd name="T8" fmla="*/ 5 w 29"/>
                  <a:gd name="T9" fmla="*/ 1 h 29"/>
                  <a:gd name="T10" fmla="*/ 5 w 29"/>
                  <a:gd name="T11" fmla="*/ 0 h 29"/>
                  <a:gd name="T12" fmla="*/ 5 w 29"/>
                  <a:gd name="T13" fmla="*/ 1 h 29"/>
                  <a:gd name="T14" fmla="*/ 2 w 29"/>
                  <a:gd name="T15" fmla="*/ 1 h 29"/>
                  <a:gd name="T16" fmla="*/ 1 w 29"/>
                  <a:gd name="T17" fmla="*/ 3 h 29"/>
                  <a:gd name="T18" fmla="*/ 0 w 29"/>
                  <a:gd name="T19" fmla="*/ 7 h 29"/>
                  <a:gd name="T20" fmla="*/ 2 w 29"/>
                  <a:gd name="T21" fmla="*/ 9 h 29"/>
                  <a:gd name="T22" fmla="*/ 2 w 29"/>
                  <a:gd name="T23" fmla="*/ 9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4" y="18"/>
                    </a:moveTo>
                    <a:lnTo>
                      <a:pt x="4" y="17"/>
                    </a:lnTo>
                    <a:lnTo>
                      <a:pt x="22" y="29"/>
                    </a:lnTo>
                    <a:lnTo>
                      <a:pt x="29" y="15"/>
                    </a:lnTo>
                    <a:lnTo>
                      <a:pt x="10" y="2"/>
                    </a:lnTo>
                    <a:lnTo>
                      <a:pt x="10" y="0"/>
                    </a:lnTo>
                    <a:lnTo>
                      <a:pt x="10" y="2"/>
                    </a:lnTo>
                    <a:lnTo>
                      <a:pt x="5" y="2"/>
                    </a:lnTo>
                    <a:lnTo>
                      <a:pt x="2" y="6"/>
                    </a:lnTo>
                    <a:lnTo>
                      <a:pt x="0" y="13"/>
                    </a:lnTo>
                    <a:lnTo>
                      <a:pt x="4" y="17"/>
                    </a:lnTo>
                    <a:lnTo>
                      <a:pt x="4"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63" name="Freeform 871"/>
              <p:cNvSpPr>
                <a:spLocks/>
              </p:cNvSpPr>
              <p:nvPr/>
            </p:nvSpPr>
            <p:spPr bwMode="auto">
              <a:xfrm>
                <a:off x="3084" y="2088"/>
                <a:ext cx="14" cy="14"/>
              </a:xfrm>
              <a:custGeom>
                <a:avLst/>
                <a:gdLst>
                  <a:gd name="T0" fmla="*/ 2 w 28"/>
                  <a:gd name="T1" fmla="*/ 8 h 28"/>
                  <a:gd name="T2" fmla="*/ 2 w 28"/>
                  <a:gd name="T3" fmla="*/ 9 h 28"/>
                  <a:gd name="T4" fmla="*/ 11 w 28"/>
                  <a:gd name="T5" fmla="*/ 14 h 28"/>
                  <a:gd name="T6" fmla="*/ 14 w 28"/>
                  <a:gd name="T7" fmla="*/ 5 h 28"/>
                  <a:gd name="T8" fmla="*/ 5 w 28"/>
                  <a:gd name="T9" fmla="*/ 0 h 28"/>
                  <a:gd name="T10" fmla="*/ 5 w 28"/>
                  <a:gd name="T11" fmla="*/ 1 h 28"/>
                  <a:gd name="T12" fmla="*/ 5 w 28"/>
                  <a:gd name="T13" fmla="*/ 0 h 28"/>
                  <a:gd name="T14" fmla="*/ 3 w 28"/>
                  <a:gd name="T15" fmla="*/ 0 h 28"/>
                  <a:gd name="T16" fmla="*/ 0 w 28"/>
                  <a:gd name="T17" fmla="*/ 3 h 28"/>
                  <a:gd name="T18" fmla="*/ 0 w 28"/>
                  <a:gd name="T19" fmla="*/ 6 h 28"/>
                  <a:gd name="T20" fmla="*/ 2 w 28"/>
                  <a:gd name="T21" fmla="*/ 9 h 28"/>
                  <a:gd name="T22" fmla="*/ 2 w 28"/>
                  <a:gd name="T23" fmla="*/ 8 h 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8">
                    <a:moveTo>
                      <a:pt x="3" y="16"/>
                    </a:moveTo>
                    <a:lnTo>
                      <a:pt x="3" y="18"/>
                    </a:lnTo>
                    <a:lnTo>
                      <a:pt x="22" y="28"/>
                    </a:lnTo>
                    <a:lnTo>
                      <a:pt x="28" y="10"/>
                    </a:lnTo>
                    <a:lnTo>
                      <a:pt x="10" y="0"/>
                    </a:lnTo>
                    <a:lnTo>
                      <a:pt x="10" y="1"/>
                    </a:lnTo>
                    <a:lnTo>
                      <a:pt x="10" y="0"/>
                    </a:lnTo>
                    <a:lnTo>
                      <a:pt x="5" y="0"/>
                    </a:lnTo>
                    <a:lnTo>
                      <a:pt x="0" y="5"/>
                    </a:lnTo>
                    <a:lnTo>
                      <a:pt x="0" y="12"/>
                    </a:lnTo>
                    <a:lnTo>
                      <a:pt x="3" y="18"/>
                    </a:lnTo>
                    <a:lnTo>
                      <a:pt x="3"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64" name="Freeform 872"/>
              <p:cNvSpPr>
                <a:spLocks/>
              </p:cNvSpPr>
              <p:nvPr/>
            </p:nvSpPr>
            <p:spPr bwMode="auto">
              <a:xfrm>
                <a:off x="3075" y="2082"/>
                <a:ext cx="14" cy="14"/>
              </a:xfrm>
              <a:custGeom>
                <a:avLst/>
                <a:gdLst>
                  <a:gd name="T0" fmla="*/ 2 w 28"/>
                  <a:gd name="T1" fmla="*/ 7 h 27"/>
                  <a:gd name="T2" fmla="*/ 2 w 28"/>
                  <a:gd name="T3" fmla="*/ 7 h 27"/>
                  <a:gd name="T4" fmla="*/ 11 w 28"/>
                  <a:gd name="T5" fmla="*/ 14 h 27"/>
                  <a:gd name="T6" fmla="*/ 14 w 28"/>
                  <a:gd name="T7" fmla="*/ 6 h 27"/>
                  <a:gd name="T8" fmla="*/ 5 w 28"/>
                  <a:gd name="T9" fmla="*/ 0 h 27"/>
                  <a:gd name="T10" fmla="*/ 5 w 28"/>
                  <a:gd name="T11" fmla="*/ 0 h 27"/>
                  <a:gd name="T12" fmla="*/ 5 w 28"/>
                  <a:gd name="T13" fmla="*/ 0 h 27"/>
                  <a:gd name="T14" fmla="*/ 3 w 28"/>
                  <a:gd name="T15" fmla="*/ 0 h 27"/>
                  <a:gd name="T16" fmla="*/ 1 w 28"/>
                  <a:gd name="T17" fmla="*/ 2 h 27"/>
                  <a:gd name="T18" fmla="*/ 0 w 28"/>
                  <a:gd name="T19" fmla="*/ 6 h 27"/>
                  <a:gd name="T20" fmla="*/ 2 w 28"/>
                  <a:gd name="T21" fmla="*/ 7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7">
                    <a:moveTo>
                      <a:pt x="3" y="14"/>
                    </a:moveTo>
                    <a:lnTo>
                      <a:pt x="3" y="14"/>
                    </a:lnTo>
                    <a:lnTo>
                      <a:pt x="21" y="27"/>
                    </a:lnTo>
                    <a:lnTo>
                      <a:pt x="28" y="12"/>
                    </a:lnTo>
                    <a:lnTo>
                      <a:pt x="10" y="0"/>
                    </a:lnTo>
                    <a:lnTo>
                      <a:pt x="5" y="0"/>
                    </a:lnTo>
                    <a:lnTo>
                      <a:pt x="1" y="3"/>
                    </a:lnTo>
                    <a:lnTo>
                      <a:pt x="0" y="11"/>
                    </a:lnTo>
                    <a:lnTo>
                      <a:pt x="3"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65" name="Freeform 873"/>
              <p:cNvSpPr>
                <a:spLocks/>
              </p:cNvSpPr>
              <p:nvPr/>
            </p:nvSpPr>
            <p:spPr bwMode="auto">
              <a:xfrm>
                <a:off x="3066" y="2075"/>
                <a:ext cx="14" cy="15"/>
              </a:xfrm>
              <a:custGeom>
                <a:avLst/>
                <a:gdLst>
                  <a:gd name="T0" fmla="*/ 1 w 29"/>
                  <a:gd name="T1" fmla="*/ 9 h 29"/>
                  <a:gd name="T2" fmla="*/ 1 w 29"/>
                  <a:gd name="T3" fmla="*/ 9 h 29"/>
                  <a:gd name="T4" fmla="*/ 11 w 29"/>
                  <a:gd name="T5" fmla="*/ 15 h 29"/>
                  <a:gd name="T6" fmla="*/ 14 w 29"/>
                  <a:gd name="T7" fmla="*/ 8 h 29"/>
                  <a:gd name="T8" fmla="*/ 5 w 29"/>
                  <a:gd name="T9" fmla="*/ 1 h 29"/>
                  <a:gd name="T10" fmla="*/ 5 w 29"/>
                  <a:gd name="T11" fmla="*/ 0 h 29"/>
                  <a:gd name="T12" fmla="*/ 5 w 29"/>
                  <a:gd name="T13" fmla="*/ 1 h 29"/>
                  <a:gd name="T14" fmla="*/ 2 w 29"/>
                  <a:gd name="T15" fmla="*/ 1 h 29"/>
                  <a:gd name="T16" fmla="*/ 1 w 29"/>
                  <a:gd name="T17" fmla="*/ 3 h 29"/>
                  <a:gd name="T18" fmla="*/ 0 w 29"/>
                  <a:gd name="T19" fmla="*/ 7 h 29"/>
                  <a:gd name="T20" fmla="*/ 1 w 29"/>
                  <a:gd name="T21" fmla="*/ 9 h 29"/>
                  <a:gd name="T22" fmla="*/ 1 w 29"/>
                  <a:gd name="T23" fmla="*/ 9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3" y="18"/>
                    </a:moveTo>
                    <a:lnTo>
                      <a:pt x="3" y="17"/>
                    </a:lnTo>
                    <a:lnTo>
                      <a:pt x="22" y="29"/>
                    </a:lnTo>
                    <a:lnTo>
                      <a:pt x="29" y="15"/>
                    </a:lnTo>
                    <a:lnTo>
                      <a:pt x="10" y="2"/>
                    </a:lnTo>
                    <a:lnTo>
                      <a:pt x="10" y="0"/>
                    </a:lnTo>
                    <a:lnTo>
                      <a:pt x="10" y="2"/>
                    </a:lnTo>
                    <a:lnTo>
                      <a:pt x="5" y="2"/>
                    </a:lnTo>
                    <a:lnTo>
                      <a:pt x="2" y="6"/>
                    </a:lnTo>
                    <a:lnTo>
                      <a:pt x="0" y="13"/>
                    </a:lnTo>
                    <a:lnTo>
                      <a:pt x="3" y="17"/>
                    </a:lnTo>
                    <a:lnTo>
                      <a:pt x="3"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66" name="Freeform 874"/>
              <p:cNvSpPr>
                <a:spLocks/>
              </p:cNvSpPr>
              <p:nvPr/>
            </p:nvSpPr>
            <p:spPr bwMode="auto">
              <a:xfrm>
                <a:off x="3056" y="2070"/>
                <a:ext cx="15" cy="14"/>
              </a:xfrm>
              <a:custGeom>
                <a:avLst/>
                <a:gdLst>
                  <a:gd name="T0" fmla="*/ 2 w 28"/>
                  <a:gd name="T1" fmla="*/ 9 h 29"/>
                  <a:gd name="T2" fmla="*/ 2 w 28"/>
                  <a:gd name="T3" fmla="*/ 9 h 29"/>
                  <a:gd name="T4" fmla="*/ 11 w 28"/>
                  <a:gd name="T5" fmla="*/ 14 h 29"/>
                  <a:gd name="T6" fmla="*/ 15 w 28"/>
                  <a:gd name="T7" fmla="*/ 5 h 29"/>
                  <a:gd name="T8" fmla="*/ 5 w 28"/>
                  <a:gd name="T9" fmla="*/ 0 h 29"/>
                  <a:gd name="T10" fmla="*/ 5 w 28"/>
                  <a:gd name="T11" fmla="*/ 0 h 29"/>
                  <a:gd name="T12" fmla="*/ 5 w 28"/>
                  <a:gd name="T13" fmla="*/ 0 h 29"/>
                  <a:gd name="T14" fmla="*/ 3 w 28"/>
                  <a:gd name="T15" fmla="*/ 0 h 29"/>
                  <a:gd name="T16" fmla="*/ 0 w 28"/>
                  <a:gd name="T17" fmla="*/ 3 h 29"/>
                  <a:gd name="T18" fmla="*/ 0 w 28"/>
                  <a:gd name="T19" fmla="*/ 6 h 29"/>
                  <a:gd name="T20" fmla="*/ 2 w 28"/>
                  <a:gd name="T21" fmla="*/ 9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3" y="18"/>
                    </a:moveTo>
                    <a:lnTo>
                      <a:pt x="3" y="18"/>
                    </a:lnTo>
                    <a:lnTo>
                      <a:pt x="21" y="29"/>
                    </a:lnTo>
                    <a:lnTo>
                      <a:pt x="28" y="11"/>
                    </a:lnTo>
                    <a:lnTo>
                      <a:pt x="10" y="0"/>
                    </a:lnTo>
                    <a:lnTo>
                      <a:pt x="5" y="0"/>
                    </a:lnTo>
                    <a:lnTo>
                      <a:pt x="0" y="6"/>
                    </a:lnTo>
                    <a:lnTo>
                      <a:pt x="0" y="13"/>
                    </a:lnTo>
                    <a:lnTo>
                      <a:pt x="3"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67" name="Freeform 875"/>
              <p:cNvSpPr>
                <a:spLocks/>
              </p:cNvSpPr>
              <p:nvPr/>
            </p:nvSpPr>
            <p:spPr bwMode="auto">
              <a:xfrm>
                <a:off x="3046" y="2063"/>
                <a:ext cx="15" cy="16"/>
              </a:xfrm>
              <a:custGeom>
                <a:avLst/>
                <a:gdLst>
                  <a:gd name="T0" fmla="*/ 2 w 30"/>
                  <a:gd name="T1" fmla="*/ 9 h 30"/>
                  <a:gd name="T2" fmla="*/ 2 w 30"/>
                  <a:gd name="T3" fmla="*/ 10 h 30"/>
                  <a:gd name="T4" fmla="*/ 12 w 30"/>
                  <a:gd name="T5" fmla="*/ 16 h 30"/>
                  <a:gd name="T6" fmla="*/ 15 w 30"/>
                  <a:gd name="T7" fmla="*/ 6 h 30"/>
                  <a:gd name="T8" fmla="*/ 5 w 30"/>
                  <a:gd name="T9" fmla="*/ 0 h 30"/>
                  <a:gd name="T10" fmla="*/ 5 w 30"/>
                  <a:gd name="T11" fmla="*/ 1 h 30"/>
                  <a:gd name="T12" fmla="*/ 5 w 30"/>
                  <a:gd name="T13" fmla="*/ 0 h 30"/>
                  <a:gd name="T14" fmla="*/ 3 w 30"/>
                  <a:gd name="T15" fmla="*/ 0 h 30"/>
                  <a:gd name="T16" fmla="*/ 0 w 30"/>
                  <a:gd name="T17" fmla="*/ 3 h 30"/>
                  <a:gd name="T18" fmla="*/ 0 w 30"/>
                  <a:gd name="T19" fmla="*/ 6 h 30"/>
                  <a:gd name="T20" fmla="*/ 2 w 30"/>
                  <a:gd name="T21" fmla="*/ 10 h 30"/>
                  <a:gd name="T22" fmla="*/ 2 w 30"/>
                  <a:gd name="T23" fmla="*/ 9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0" h="30">
                    <a:moveTo>
                      <a:pt x="3" y="16"/>
                    </a:moveTo>
                    <a:lnTo>
                      <a:pt x="3" y="18"/>
                    </a:lnTo>
                    <a:lnTo>
                      <a:pt x="23" y="30"/>
                    </a:lnTo>
                    <a:lnTo>
                      <a:pt x="30" y="12"/>
                    </a:lnTo>
                    <a:lnTo>
                      <a:pt x="10" y="0"/>
                    </a:lnTo>
                    <a:lnTo>
                      <a:pt x="10" y="2"/>
                    </a:lnTo>
                    <a:lnTo>
                      <a:pt x="10" y="0"/>
                    </a:lnTo>
                    <a:lnTo>
                      <a:pt x="5" y="0"/>
                    </a:lnTo>
                    <a:lnTo>
                      <a:pt x="0" y="5"/>
                    </a:lnTo>
                    <a:lnTo>
                      <a:pt x="0" y="12"/>
                    </a:lnTo>
                    <a:lnTo>
                      <a:pt x="3" y="18"/>
                    </a:lnTo>
                    <a:lnTo>
                      <a:pt x="3"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68" name="Freeform 876"/>
              <p:cNvSpPr>
                <a:spLocks/>
              </p:cNvSpPr>
              <p:nvPr/>
            </p:nvSpPr>
            <p:spPr bwMode="auto">
              <a:xfrm>
                <a:off x="3037" y="2057"/>
                <a:ext cx="14" cy="14"/>
              </a:xfrm>
              <a:custGeom>
                <a:avLst/>
                <a:gdLst>
                  <a:gd name="T0" fmla="*/ 2 w 29"/>
                  <a:gd name="T1" fmla="*/ 9 h 29"/>
                  <a:gd name="T2" fmla="*/ 2 w 29"/>
                  <a:gd name="T3" fmla="*/ 8 h 29"/>
                  <a:gd name="T4" fmla="*/ 11 w 29"/>
                  <a:gd name="T5" fmla="*/ 14 h 29"/>
                  <a:gd name="T6" fmla="*/ 14 w 29"/>
                  <a:gd name="T7" fmla="*/ 7 h 29"/>
                  <a:gd name="T8" fmla="*/ 5 w 29"/>
                  <a:gd name="T9" fmla="*/ 1 h 29"/>
                  <a:gd name="T10" fmla="*/ 5 w 29"/>
                  <a:gd name="T11" fmla="*/ 0 h 29"/>
                  <a:gd name="T12" fmla="*/ 5 w 29"/>
                  <a:gd name="T13" fmla="*/ 1 h 29"/>
                  <a:gd name="T14" fmla="*/ 2 w 29"/>
                  <a:gd name="T15" fmla="*/ 1 h 29"/>
                  <a:gd name="T16" fmla="*/ 1 w 29"/>
                  <a:gd name="T17" fmla="*/ 2 h 29"/>
                  <a:gd name="T18" fmla="*/ 0 w 29"/>
                  <a:gd name="T19" fmla="*/ 6 h 29"/>
                  <a:gd name="T20" fmla="*/ 2 w 29"/>
                  <a:gd name="T21" fmla="*/ 8 h 29"/>
                  <a:gd name="T22" fmla="*/ 2 w 29"/>
                  <a:gd name="T23" fmla="*/ 9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4" y="18"/>
                    </a:moveTo>
                    <a:lnTo>
                      <a:pt x="4" y="16"/>
                    </a:lnTo>
                    <a:lnTo>
                      <a:pt x="22" y="29"/>
                    </a:lnTo>
                    <a:lnTo>
                      <a:pt x="29" y="15"/>
                    </a:lnTo>
                    <a:lnTo>
                      <a:pt x="10" y="2"/>
                    </a:lnTo>
                    <a:lnTo>
                      <a:pt x="10" y="0"/>
                    </a:lnTo>
                    <a:lnTo>
                      <a:pt x="10" y="2"/>
                    </a:lnTo>
                    <a:lnTo>
                      <a:pt x="5" y="2"/>
                    </a:lnTo>
                    <a:lnTo>
                      <a:pt x="2" y="5"/>
                    </a:lnTo>
                    <a:lnTo>
                      <a:pt x="0" y="13"/>
                    </a:lnTo>
                    <a:lnTo>
                      <a:pt x="4" y="16"/>
                    </a:lnTo>
                    <a:lnTo>
                      <a:pt x="4"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69" name="Freeform 877"/>
              <p:cNvSpPr>
                <a:spLocks/>
              </p:cNvSpPr>
              <p:nvPr/>
            </p:nvSpPr>
            <p:spPr bwMode="auto">
              <a:xfrm>
                <a:off x="3028" y="2052"/>
                <a:ext cx="14" cy="14"/>
              </a:xfrm>
              <a:custGeom>
                <a:avLst/>
                <a:gdLst>
                  <a:gd name="T0" fmla="*/ 2 w 28"/>
                  <a:gd name="T1" fmla="*/ 8 h 29"/>
                  <a:gd name="T2" fmla="*/ 2 w 28"/>
                  <a:gd name="T3" fmla="*/ 9 h 29"/>
                  <a:gd name="T4" fmla="*/ 11 w 28"/>
                  <a:gd name="T5" fmla="*/ 14 h 29"/>
                  <a:gd name="T6" fmla="*/ 14 w 28"/>
                  <a:gd name="T7" fmla="*/ 5 h 29"/>
                  <a:gd name="T8" fmla="*/ 5 w 28"/>
                  <a:gd name="T9" fmla="*/ 0 h 29"/>
                  <a:gd name="T10" fmla="*/ 5 w 28"/>
                  <a:gd name="T11" fmla="*/ 1 h 29"/>
                  <a:gd name="T12" fmla="*/ 5 w 28"/>
                  <a:gd name="T13" fmla="*/ 0 h 29"/>
                  <a:gd name="T14" fmla="*/ 3 w 28"/>
                  <a:gd name="T15" fmla="*/ 0 h 29"/>
                  <a:gd name="T16" fmla="*/ 0 w 28"/>
                  <a:gd name="T17" fmla="*/ 3 h 29"/>
                  <a:gd name="T18" fmla="*/ 0 w 28"/>
                  <a:gd name="T19" fmla="*/ 6 h 29"/>
                  <a:gd name="T20" fmla="*/ 2 w 28"/>
                  <a:gd name="T21" fmla="*/ 9 h 29"/>
                  <a:gd name="T22" fmla="*/ 2 w 28"/>
                  <a:gd name="T23" fmla="*/ 8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3" y="16"/>
                    </a:moveTo>
                    <a:lnTo>
                      <a:pt x="3" y="18"/>
                    </a:lnTo>
                    <a:lnTo>
                      <a:pt x="22" y="29"/>
                    </a:lnTo>
                    <a:lnTo>
                      <a:pt x="28" y="11"/>
                    </a:lnTo>
                    <a:lnTo>
                      <a:pt x="10" y="0"/>
                    </a:lnTo>
                    <a:lnTo>
                      <a:pt x="10" y="2"/>
                    </a:lnTo>
                    <a:lnTo>
                      <a:pt x="10" y="0"/>
                    </a:lnTo>
                    <a:lnTo>
                      <a:pt x="5" y="0"/>
                    </a:lnTo>
                    <a:lnTo>
                      <a:pt x="0" y="6"/>
                    </a:lnTo>
                    <a:lnTo>
                      <a:pt x="0" y="13"/>
                    </a:lnTo>
                    <a:lnTo>
                      <a:pt x="3" y="18"/>
                    </a:lnTo>
                    <a:lnTo>
                      <a:pt x="3"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70" name="Freeform 878"/>
              <p:cNvSpPr>
                <a:spLocks/>
              </p:cNvSpPr>
              <p:nvPr/>
            </p:nvSpPr>
            <p:spPr bwMode="auto">
              <a:xfrm>
                <a:off x="3019" y="2045"/>
                <a:ext cx="14" cy="15"/>
              </a:xfrm>
              <a:custGeom>
                <a:avLst/>
                <a:gdLst>
                  <a:gd name="T0" fmla="*/ 2 w 28"/>
                  <a:gd name="T1" fmla="*/ 10 h 28"/>
                  <a:gd name="T2" fmla="*/ 2 w 28"/>
                  <a:gd name="T3" fmla="*/ 9 h 28"/>
                  <a:gd name="T4" fmla="*/ 11 w 28"/>
                  <a:gd name="T5" fmla="*/ 15 h 28"/>
                  <a:gd name="T6" fmla="*/ 14 w 28"/>
                  <a:gd name="T7" fmla="*/ 8 h 28"/>
                  <a:gd name="T8" fmla="*/ 5 w 28"/>
                  <a:gd name="T9" fmla="*/ 1 h 28"/>
                  <a:gd name="T10" fmla="*/ 5 w 28"/>
                  <a:gd name="T11" fmla="*/ 0 h 28"/>
                  <a:gd name="T12" fmla="*/ 5 w 28"/>
                  <a:gd name="T13" fmla="*/ 1 h 28"/>
                  <a:gd name="T14" fmla="*/ 3 w 28"/>
                  <a:gd name="T15" fmla="*/ 1 h 28"/>
                  <a:gd name="T16" fmla="*/ 1 w 28"/>
                  <a:gd name="T17" fmla="*/ 3 h 28"/>
                  <a:gd name="T18" fmla="*/ 0 w 28"/>
                  <a:gd name="T19" fmla="*/ 6 h 28"/>
                  <a:gd name="T20" fmla="*/ 2 w 28"/>
                  <a:gd name="T21" fmla="*/ 9 h 28"/>
                  <a:gd name="T22" fmla="*/ 2 w 28"/>
                  <a:gd name="T23" fmla="*/ 10 h 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8">
                    <a:moveTo>
                      <a:pt x="3" y="18"/>
                    </a:moveTo>
                    <a:lnTo>
                      <a:pt x="3" y="16"/>
                    </a:lnTo>
                    <a:lnTo>
                      <a:pt x="21" y="28"/>
                    </a:lnTo>
                    <a:lnTo>
                      <a:pt x="28" y="14"/>
                    </a:lnTo>
                    <a:lnTo>
                      <a:pt x="10" y="1"/>
                    </a:lnTo>
                    <a:lnTo>
                      <a:pt x="10" y="0"/>
                    </a:lnTo>
                    <a:lnTo>
                      <a:pt x="10" y="1"/>
                    </a:lnTo>
                    <a:lnTo>
                      <a:pt x="5" y="1"/>
                    </a:lnTo>
                    <a:lnTo>
                      <a:pt x="1" y="5"/>
                    </a:lnTo>
                    <a:lnTo>
                      <a:pt x="0" y="12"/>
                    </a:lnTo>
                    <a:lnTo>
                      <a:pt x="3" y="16"/>
                    </a:lnTo>
                    <a:lnTo>
                      <a:pt x="3"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71" name="Freeform 879"/>
              <p:cNvSpPr>
                <a:spLocks/>
              </p:cNvSpPr>
              <p:nvPr/>
            </p:nvSpPr>
            <p:spPr bwMode="auto">
              <a:xfrm>
                <a:off x="3010" y="2040"/>
                <a:ext cx="14" cy="14"/>
              </a:xfrm>
              <a:custGeom>
                <a:avLst/>
                <a:gdLst>
                  <a:gd name="T0" fmla="*/ 1 w 29"/>
                  <a:gd name="T1" fmla="*/ 8 h 29"/>
                  <a:gd name="T2" fmla="*/ 1 w 29"/>
                  <a:gd name="T3" fmla="*/ 9 h 29"/>
                  <a:gd name="T4" fmla="*/ 11 w 29"/>
                  <a:gd name="T5" fmla="*/ 14 h 29"/>
                  <a:gd name="T6" fmla="*/ 14 w 29"/>
                  <a:gd name="T7" fmla="*/ 5 h 29"/>
                  <a:gd name="T8" fmla="*/ 5 w 29"/>
                  <a:gd name="T9" fmla="*/ 0 h 29"/>
                  <a:gd name="T10" fmla="*/ 5 w 29"/>
                  <a:gd name="T11" fmla="*/ 0 h 29"/>
                  <a:gd name="T12" fmla="*/ 5 w 29"/>
                  <a:gd name="T13" fmla="*/ 0 h 29"/>
                  <a:gd name="T14" fmla="*/ 2 w 29"/>
                  <a:gd name="T15" fmla="*/ 0 h 29"/>
                  <a:gd name="T16" fmla="*/ 0 w 29"/>
                  <a:gd name="T17" fmla="*/ 2 h 29"/>
                  <a:gd name="T18" fmla="*/ 0 w 29"/>
                  <a:gd name="T19" fmla="*/ 6 h 29"/>
                  <a:gd name="T20" fmla="*/ 1 w 29"/>
                  <a:gd name="T21" fmla="*/ 9 h 29"/>
                  <a:gd name="T22" fmla="*/ 1 w 29"/>
                  <a:gd name="T23" fmla="*/ 8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3" y="16"/>
                    </a:moveTo>
                    <a:lnTo>
                      <a:pt x="3" y="18"/>
                    </a:lnTo>
                    <a:lnTo>
                      <a:pt x="22" y="29"/>
                    </a:lnTo>
                    <a:lnTo>
                      <a:pt x="29" y="11"/>
                    </a:lnTo>
                    <a:lnTo>
                      <a:pt x="10" y="0"/>
                    </a:lnTo>
                    <a:lnTo>
                      <a:pt x="10" y="1"/>
                    </a:lnTo>
                    <a:lnTo>
                      <a:pt x="10" y="0"/>
                    </a:lnTo>
                    <a:lnTo>
                      <a:pt x="5" y="0"/>
                    </a:lnTo>
                    <a:lnTo>
                      <a:pt x="0" y="5"/>
                    </a:lnTo>
                    <a:lnTo>
                      <a:pt x="0" y="12"/>
                    </a:lnTo>
                    <a:lnTo>
                      <a:pt x="3" y="18"/>
                    </a:lnTo>
                    <a:lnTo>
                      <a:pt x="3"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72" name="Freeform 880"/>
              <p:cNvSpPr>
                <a:spLocks/>
              </p:cNvSpPr>
              <p:nvPr/>
            </p:nvSpPr>
            <p:spPr bwMode="auto">
              <a:xfrm>
                <a:off x="3000" y="2034"/>
                <a:ext cx="15" cy="14"/>
              </a:xfrm>
              <a:custGeom>
                <a:avLst/>
                <a:gdLst>
                  <a:gd name="T0" fmla="*/ 2 w 28"/>
                  <a:gd name="T1" fmla="*/ 7 h 27"/>
                  <a:gd name="T2" fmla="*/ 2 w 28"/>
                  <a:gd name="T3" fmla="*/ 7 h 27"/>
                  <a:gd name="T4" fmla="*/ 11 w 28"/>
                  <a:gd name="T5" fmla="*/ 14 h 27"/>
                  <a:gd name="T6" fmla="*/ 15 w 28"/>
                  <a:gd name="T7" fmla="*/ 6 h 27"/>
                  <a:gd name="T8" fmla="*/ 5 w 28"/>
                  <a:gd name="T9" fmla="*/ 0 h 27"/>
                  <a:gd name="T10" fmla="*/ 5 w 28"/>
                  <a:gd name="T11" fmla="*/ 0 h 27"/>
                  <a:gd name="T12" fmla="*/ 5 w 28"/>
                  <a:gd name="T13" fmla="*/ 0 h 27"/>
                  <a:gd name="T14" fmla="*/ 3 w 28"/>
                  <a:gd name="T15" fmla="*/ 0 h 27"/>
                  <a:gd name="T16" fmla="*/ 1 w 28"/>
                  <a:gd name="T17" fmla="*/ 2 h 27"/>
                  <a:gd name="T18" fmla="*/ 0 w 28"/>
                  <a:gd name="T19" fmla="*/ 6 h 27"/>
                  <a:gd name="T20" fmla="*/ 2 w 28"/>
                  <a:gd name="T21" fmla="*/ 7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7">
                    <a:moveTo>
                      <a:pt x="3" y="14"/>
                    </a:moveTo>
                    <a:lnTo>
                      <a:pt x="3" y="14"/>
                    </a:lnTo>
                    <a:lnTo>
                      <a:pt x="21" y="27"/>
                    </a:lnTo>
                    <a:lnTo>
                      <a:pt x="28" y="12"/>
                    </a:lnTo>
                    <a:lnTo>
                      <a:pt x="10" y="0"/>
                    </a:lnTo>
                    <a:lnTo>
                      <a:pt x="5" y="0"/>
                    </a:lnTo>
                    <a:lnTo>
                      <a:pt x="1" y="3"/>
                    </a:lnTo>
                    <a:lnTo>
                      <a:pt x="0" y="11"/>
                    </a:lnTo>
                    <a:lnTo>
                      <a:pt x="3"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73" name="Freeform 881"/>
              <p:cNvSpPr>
                <a:spLocks/>
              </p:cNvSpPr>
              <p:nvPr/>
            </p:nvSpPr>
            <p:spPr bwMode="auto">
              <a:xfrm>
                <a:off x="2991" y="2027"/>
                <a:ext cx="14" cy="15"/>
              </a:xfrm>
              <a:custGeom>
                <a:avLst/>
                <a:gdLst>
                  <a:gd name="T0" fmla="*/ 2 w 29"/>
                  <a:gd name="T1" fmla="*/ 9 h 29"/>
                  <a:gd name="T2" fmla="*/ 2 w 29"/>
                  <a:gd name="T3" fmla="*/ 9 h 29"/>
                  <a:gd name="T4" fmla="*/ 11 w 29"/>
                  <a:gd name="T5" fmla="*/ 15 h 29"/>
                  <a:gd name="T6" fmla="*/ 14 w 29"/>
                  <a:gd name="T7" fmla="*/ 8 h 29"/>
                  <a:gd name="T8" fmla="*/ 5 w 29"/>
                  <a:gd name="T9" fmla="*/ 1 h 29"/>
                  <a:gd name="T10" fmla="*/ 5 w 29"/>
                  <a:gd name="T11" fmla="*/ 0 h 29"/>
                  <a:gd name="T12" fmla="*/ 5 w 29"/>
                  <a:gd name="T13" fmla="*/ 1 h 29"/>
                  <a:gd name="T14" fmla="*/ 2 w 29"/>
                  <a:gd name="T15" fmla="*/ 1 h 29"/>
                  <a:gd name="T16" fmla="*/ 1 w 29"/>
                  <a:gd name="T17" fmla="*/ 3 h 29"/>
                  <a:gd name="T18" fmla="*/ 0 w 29"/>
                  <a:gd name="T19" fmla="*/ 7 h 29"/>
                  <a:gd name="T20" fmla="*/ 2 w 29"/>
                  <a:gd name="T21" fmla="*/ 9 h 29"/>
                  <a:gd name="T22" fmla="*/ 2 w 29"/>
                  <a:gd name="T23" fmla="*/ 9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4" y="18"/>
                    </a:moveTo>
                    <a:lnTo>
                      <a:pt x="4" y="17"/>
                    </a:lnTo>
                    <a:lnTo>
                      <a:pt x="22" y="29"/>
                    </a:lnTo>
                    <a:lnTo>
                      <a:pt x="29" y="15"/>
                    </a:lnTo>
                    <a:lnTo>
                      <a:pt x="10" y="2"/>
                    </a:lnTo>
                    <a:lnTo>
                      <a:pt x="10" y="0"/>
                    </a:lnTo>
                    <a:lnTo>
                      <a:pt x="10" y="2"/>
                    </a:lnTo>
                    <a:lnTo>
                      <a:pt x="5" y="2"/>
                    </a:lnTo>
                    <a:lnTo>
                      <a:pt x="2" y="6"/>
                    </a:lnTo>
                    <a:lnTo>
                      <a:pt x="0" y="13"/>
                    </a:lnTo>
                    <a:lnTo>
                      <a:pt x="4" y="17"/>
                    </a:lnTo>
                    <a:lnTo>
                      <a:pt x="4"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74" name="Freeform 882"/>
              <p:cNvSpPr>
                <a:spLocks/>
              </p:cNvSpPr>
              <p:nvPr/>
            </p:nvSpPr>
            <p:spPr bwMode="auto">
              <a:xfrm>
                <a:off x="2982" y="2022"/>
                <a:ext cx="14" cy="14"/>
              </a:xfrm>
              <a:custGeom>
                <a:avLst/>
                <a:gdLst>
                  <a:gd name="T0" fmla="*/ 2 w 28"/>
                  <a:gd name="T1" fmla="*/ 9 h 28"/>
                  <a:gd name="T2" fmla="*/ 2 w 28"/>
                  <a:gd name="T3" fmla="*/ 9 h 28"/>
                  <a:gd name="T4" fmla="*/ 11 w 28"/>
                  <a:gd name="T5" fmla="*/ 14 h 28"/>
                  <a:gd name="T6" fmla="*/ 14 w 28"/>
                  <a:gd name="T7" fmla="*/ 5 h 28"/>
                  <a:gd name="T8" fmla="*/ 5 w 28"/>
                  <a:gd name="T9" fmla="*/ 0 h 28"/>
                  <a:gd name="T10" fmla="*/ 5 w 28"/>
                  <a:gd name="T11" fmla="*/ 0 h 28"/>
                  <a:gd name="T12" fmla="*/ 5 w 28"/>
                  <a:gd name="T13" fmla="*/ 0 h 28"/>
                  <a:gd name="T14" fmla="*/ 3 w 28"/>
                  <a:gd name="T15" fmla="*/ 0 h 28"/>
                  <a:gd name="T16" fmla="*/ 0 w 28"/>
                  <a:gd name="T17" fmla="*/ 3 h 28"/>
                  <a:gd name="T18" fmla="*/ 0 w 28"/>
                  <a:gd name="T19" fmla="*/ 6 h 28"/>
                  <a:gd name="T20" fmla="*/ 2 w 28"/>
                  <a:gd name="T21" fmla="*/ 9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8">
                    <a:moveTo>
                      <a:pt x="3" y="18"/>
                    </a:moveTo>
                    <a:lnTo>
                      <a:pt x="3" y="18"/>
                    </a:lnTo>
                    <a:lnTo>
                      <a:pt x="22" y="28"/>
                    </a:lnTo>
                    <a:lnTo>
                      <a:pt x="28" y="10"/>
                    </a:lnTo>
                    <a:lnTo>
                      <a:pt x="10" y="0"/>
                    </a:lnTo>
                    <a:lnTo>
                      <a:pt x="5" y="0"/>
                    </a:lnTo>
                    <a:lnTo>
                      <a:pt x="0" y="5"/>
                    </a:lnTo>
                    <a:lnTo>
                      <a:pt x="0" y="12"/>
                    </a:lnTo>
                    <a:lnTo>
                      <a:pt x="3"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75" name="Freeform 883"/>
              <p:cNvSpPr>
                <a:spLocks/>
              </p:cNvSpPr>
              <p:nvPr/>
            </p:nvSpPr>
            <p:spPr bwMode="auto">
              <a:xfrm>
                <a:off x="2972" y="2015"/>
                <a:ext cx="15" cy="16"/>
              </a:xfrm>
              <a:custGeom>
                <a:avLst/>
                <a:gdLst>
                  <a:gd name="T0" fmla="*/ 2 w 30"/>
                  <a:gd name="T1" fmla="*/ 8 h 31"/>
                  <a:gd name="T2" fmla="*/ 2 w 30"/>
                  <a:gd name="T3" fmla="*/ 9 h 31"/>
                  <a:gd name="T4" fmla="*/ 12 w 30"/>
                  <a:gd name="T5" fmla="*/ 16 h 31"/>
                  <a:gd name="T6" fmla="*/ 15 w 30"/>
                  <a:gd name="T7" fmla="*/ 7 h 31"/>
                  <a:gd name="T8" fmla="*/ 5 w 30"/>
                  <a:gd name="T9" fmla="*/ 0 h 31"/>
                  <a:gd name="T10" fmla="*/ 5 w 30"/>
                  <a:gd name="T11" fmla="*/ 1 h 31"/>
                  <a:gd name="T12" fmla="*/ 5 w 30"/>
                  <a:gd name="T13" fmla="*/ 0 h 31"/>
                  <a:gd name="T14" fmla="*/ 3 w 30"/>
                  <a:gd name="T15" fmla="*/ 0 h 31"/>
                  <a:gd name="T16" fmla="*/ 0 w 30"/>
                  <a:gd name="T17" fmla="*/ 3 h 31"/>
                  <a:gd name="T18" fmla="*/ 0 w 30"/>
                  <a:gd name="T19" fmla="*/ 7 h 31"/>
                  <a:gd name="T20" fmla="*/ 2 w 30"/>
                  <a:gd name="T21" fmla="*/ 9 h 31"/>
                  <a:gd name="T22" fmla="*/ 2 w 30"/>
                  <a:gd name="T23" fmla="*/ 8 h 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0" h="31">
                    <a:moveTo>
                      <a:pt x="3" y="16"/>
                    </a:moveTo>
                    <a:lnTo>
                      <a:pt x="3" y="18"/>
                    </a:lnTo>
                    <a:lnTo>
                      <a:pt x="23" y="31"/>
                    </a:lnTo>
                    <a:lnTo>
                      <a:pt x="30" y="13"/>
                    </a:lnTo>
                    <a:lnTo>
                      <a:pt x="10" y="0"/>
                    </a:lnTo>
                    <a:lnTo>
                      <a:pt x="10" y="2"/>
                    </a:lnTo>
                    <a:lnTo>
                      <a:pt x="10" y="0"/>
                    </a:lnTo>
                    <a:lnTo>
                      <a:pt x="5" y="0"/>
                    </a:lnTo>
                    <a:lnTo>
                      <a:pt x="0" y="5"/>
                    </a:lnTo>
                    <a:lnTo>
                      <a:pt x="0" y="13"/>
                    </a:lnTo>
                    <a:lnTo>
                      <a:pt x="3" y="18"/>
                    </a:lnTo>
                    <a:lnTo>
                      <a:pt x="3"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76" name="Freeform 884"/>
              <p:cNvSpPr>
                <a:spLocks/>
              </p:cNvSpPr>
              <p:nvPr/>
            </p:nvSpPr>
            <p:spPr bwMode="auto">
              <a:xfrm>
                <a:off x="2963" y="2009"/>
                <a:ext cx="14" cy="15"/>
              </a:xfrm>
              <a:custGeom>
                <a:avLst/>
                <a:gdLst>
                  <a:gd name="T0" fmla="*/ 2 w 28"/>
                  <a:gd name="T1" fmla="*/ 9 h 29"/>
                  <a:gd name="T2" fmla="*/ 2 w 28"/>
                  <a:gd name="T3" fmla="*/ 8 h 29"/>
                  <a:gd name="T4" fmla="*/ 11 w 28"/>
                  <a:gd name="T5" fmla="*/ 15 h 29"/>
                  <a:gd name="T6" fmla="*/ 14 w 28"/>
                  <a:gd name="T7" fmla="*/ 8 h 29"/>
                  <a:gd name="T8" fmla="*/ 5 w 28"/>
                  <a:gd name="T9" fmla="*/ 1 h 29"/>
                  <a:gd name="T10" fmla="*/ 5 w 28"/>
                  <a:gd name="T11" fmla="*/ 0 h 29"/>
                  <a:gd name="T12" fmla="*/ 5 w 28"/>
                  <a:gd name="T13" fmla="*/ 1 h 29"/>
                  <a:gd name="T14" fmla="*/ 3 w 28"/>
                  <a:gd name="T15" fmla="*/ 1 h 29"/>
                  <a:gd name="T16" fmla="*/ 1 w 28"/>
                  <a:gd name="T17" fmla="*/ 3 h 29"/>
                  <a:gd name="T18" fmla="*/ 0 w 28"/>
                  <a:gd name="T19" fmla="*/ 7 h 29"/>
                  <a:gd name="T20" fmla="*/ 2 w 28"/>
                  <a:gd name="T21" fmla="*/ 8 h 29"/>
                  <a:gd name="T22" fmla="*/ 2 w 28"/>
                  <a:gd name="T23" fmla="*/ 9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3" y="18"/>
                    </a:moveTo>
                    <a:lnTo>
                      <a:pt x="3" y="16"/>
                    </a:lnTo>
                    <a:lnTo>
                      <a:pt x="21" y="29"/>
                    </a:lnTo>
                    <a:lnTo>
                      <a:pt x="28" y="15"/>
                    </a:lnTo>
                    <a:lnTo>
                      <a:pt x="10" y="2"/>
                    </a:lnTo>
                    <a:lnTo>
                      <a:pt x="10" y="0"/>
                    </a:lnTo>
                    <a:lnTo>
                      <a:pt x="10" y="2"/>
                    </a:lnTo>
                    <a:lnTo>
                      <a:pt x="5" y="2"/>
                    </a:lnTo>
                    <a:lnTo>
                      <a:pt x="1" y="6"/>
                    </a:lnTo>
                    <a:lnTo>
                      <a:pt x="0" y="13"/>
                    </a:lnTo>
                    <a:lnTo>
                      <a:pt x="3" y="16"/>
                    </a:lnTo>
                    <a:lnTo>
                      <a:pt x="3"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77" name="Freeform 885"/>
              <p:cNvSpPr>
                <a:spLocks/>
              </p:cNvSpPr>
              <p:nvPr/>
            </p:nvSpPr>
            <p:spPr bwMode="auto">
              <a:xfrm>
                <a:off x="2954" y="2004"/>
                <a:ext cx="14" cy="14"/>
              </a:xfrm>
              <a:custGeom>
                <a:avLst/>
                <a:gdLst>
                  <a:gd name="T0" fmla="*/ 2 w 29"/>
                  <a:gd name="T1" fmla="*/ 8 h 29"/>
                  <a:gd name="T2" fmla="*/ 2 w 29"/>
                  <a:gd name="T3" fmla="*/ 9 h 29"/>
                  <a:gd name="T4" fmla="*/ 11 w 29"/>
                  <a:gd name="T5" fmla="*/ 14 h 29"/>
                  <a:gd name="T6" fmla="*/ 14 w 29"/>
                  <a:gd name="T7" fmla="*/ 5 h 29"/>
                  <a:gd name="T8" fmla="*/ 5 w 29"/>
                  <a:gd name="T9" fmla="*/ 0 h 29"/>
                  <a:gd name="T10" fmla="*/ 5 w 29"/>
                  <a:gd name="T11" fmla="*/ 1 h 29"/>
                  <a:gd name="T12" fmla="*/ 5 w 29"/>
                  <a:gd name="T13" fmla="*/ 0 h 29"/>
                  <a:gd name="T14" fmla="*/ 2 w 29"/>
                  <a:gd name="T15" fmla="*/ 0 h 29"/>
                  <a:gd name="T16" fmla="*/ 0 w 29"/>
                  <a:gd name="T17" fmla="*/ 3 h 29"/>
                  <a:gd name="T18" fmla="*/ 0 w 29"/>
                  <a:gd name="T19" fmla="*/ 6 h 29"/>
                  <a:gd name="T20" fmla="*/ 2 w 29"/>
                  <a:gd name="T21" fmla="*/ 9 h 29"/>
                  <a:gd name="T22" fmla="*/ 2 w 29"/>
                  <a:gd name="T23" fmla="*/ 8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4" y="17"/>
                    </a:moveTo>
                    <a:lnTo>
                      <a:pt x="4" y="18"/>
                    </a:lnTo>
                    <a:lnTo>
                      <a:pt x="22" y="29"/>
                    </a:lnTo>
                    <a:lnTo>
                      <a:pt x="29" y="11"/>
                    </a:lnTo>
                    <a:lnTo>
                      <a:pt x="10" y="0"/>
                    </a:lnTo>
                    <a:lnTo>
                      <a:pt x="10" y="2"/>
                    </a:lnTo>
                    <a:lnTo>
                      <a:pt x="10" y="0"/>
                    </a:lnTo>
                    <a:lnTo>
                      <a:pt x="5" y="0"/>
                    </a:lnTo>
                    <a:lnTo>
                      <a:pt x="0" y="6"/>
                    </a:lnTo>
                    <a:lnTo>
                      <a:pt x="0" y="13"/>
                    </a:lnTo>
                    <a:lnTo>
                      <a:pt x="4" y="18"/>
                    </a:lnTo>
                    <a:lnTo>
                      <a:pt x="4"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78" name="Freeform 886"/>
              <p:cNvSpPr>
                <a:spLocks/>
              </p:cNvSpPr>
              <p:nvPr/>
            </p:nvSpPr>
            <p:spPr bwMode="auto">
              <a:xfrm>
                <a:off x="2944" y="1997"/>
                <a:ext cx="15" cy="15"/>
              </a:xfrm>
              <a:custGeom>
                <a:avLst/>
                <a:gdLst>
                  <a:gd name="T0" fmla="*/ 2 w 28"/>
                  <a:gd name="T1" fmla="*/ 9 h 29"/>
                  <a:gd name="T2" fmla="*/ 2 w 28"/>
                  <a:gd name="T3" fmla="*/ 8 h 29"/>
                  <a:gd name="T4" fmla="*/ 12 w 28"/>
                  <a:gd name="T5" fmla="*/ 15 h 29"/>
                  <a:gd name="T6" fmla="*/ 15 w 28"/>
                  <a:gd name="T7" fmla="*/ 7 h 29"/>
                  <a:gd name="T8" fmla="*/ 5 w 28"/>
                  <a:gd name="T9" fmla="*/ 1 h 29"/>
                  <a:gd name="T10" fmla="*/ 5 w 28"/>
                  <a:gd name="T11" fmla="*/ 0 h 29"/>
                  <a:gd name="T12" fmla="*/ 5 w 28"/>
                  <a:gd name="T13" fmla="*/ 1 h 29"/>
                  <a:gd name="T14" fmla="*/ 3 w 28"/>
                  <a:gd name="T15" fmla="*/ 1 h 29"/>
                  <a:gd name="T16" fmla="*/ 1 w 28"/>
                  <a:gd name="T17" fmla="*/ 3 h 29"/>
                  <a:gd name="T18" fmla="*/ 0 w 28"/>
                  <a:gd name="T19" fmla="*/ 6 h 29"/>
                  <a:gd name="T20" fmla="*/ 2 w 28"/>
                  <a:gd name="T21" fmla="*/ 8 h 29"/>
                  <a:gd name="T22" fmla="*/ 2 w 28"/>
                  <a:gd name="T23" fmla="*/ 9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3" y="18"/>
                    </a:moveTo>
                    <a:lnTo>
                      <a:pt x="3" y="16"/>
                    </a:lnTo>
                    <a:lnTo>
                      <a:pt x="22" y="29"/>
                    </a:lnTo>
                    <a:lnTo>
                      <a:pt x="28" y="14"/>
                    </a:lnTo>
                    <a:lnTo>
                      <a:pt x="10" y="1"/>
                    </a:lnTo>
                    <a:lnTo>
                      <a:pt x="10" y="0"/>
                    </a:lnTo>
                    <a:lnTo>
                      <a:pt x="10" y="1"/>
                    </a:lnTo>
                    <a:lnTo>
                      <a:pt x="5" y="1"/>
                    </a:lnTo>
                    <a:lnTo>
                      <a:pt x="1" y="5"/>
                    </a:lnTo>
                    <a:lnTo>
                      <a:pt x="0" y="12"/>
                    </a:lnTo>
                    <a:lnTo>
                      <a:pt x="3" y="16"/>
                    </a:lnTo>
                    <a:lnTo>
                      <a:pt x="3"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79" name="Freeform 887"/>
              <p:cNvSpPr>
                <a:spLocks/>
              </p:cNvSpPr>
              <p:nvPr/>
            </p:nvSpPr>
            <p:spPr bwMode="auto">
              <a:xfrm>
                <a:off x="2935" y="1992"/>
                <a:ext cx="14" cy="14"/>
              </a:xfrm>
              <a:custGeom>
                <a:avLst/>
                <a:gdLst>
                  <a:gd name="T0" fmla="*/ 2 w 29"/>
                  <a:gd name="T1" fmla="*/ 8 h 29"/>
                  <a:gd name="T2" fmla="*/ 2 w 29"/>
                  <a:gd name="T3" fmla="*/ 9 h 29"/>
                  <a:gd name="T4" fmla="*/ 11 w 29"/>
                  <a:gd name="T5" fmla="*/ 14 h 29"/>
                  <a:gd name="T6" fmla="*/ 14 w 29"/>
                  <a:gd name="T7" fmla="*/ 5 h 29"/>
                  <a:gd name="T8" fmla="*/ 5 w 29"/>
                  <a:gd name="T9" fmla="*/ 0 h 29"/>
                  <a:gd name="T10" fmla="*/ 5 w 29"/>
                  <a:gd name="T11" fmla="*/ 1 h 29"/>
                  <a:gd name="T12" fmla="*/ 5 w 29"/>
                  <a:gd name="T13" fmla="*/ 0 h 29"/>
                  <a:gd name="T14" fmla="*/ 2 w 29"/>
                  <a:gd name="T15" fmla="*/ 0 h 29"/>
                  <a:gd name="T16" fmla="*/ 0 w 29"/>
                  <a:gd name="T17" fmla="*/ 2 h 29"/>
                  <a:gd name="T18" fmla="*/ 0 w 29"/>
                  <a:gd name="T19" fmla="*/ 6 h 29"/>
                  <a:gd name="T20" fmla="*/ 2 w 29"/>
                  <a:gd name="T21" fmla="*/ 9 h 29"/>
                  <a:gd name="T22" fmla="*/ 2 w 29"/>
                  <a:gd name="T23" fmla="*/ 8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4" y="16"/>
                    </a:moveTo>
                    <a:lnTo>
                      <a:pt x="4" y="18"/>
                    </a:lnTo>
                    <a:lnTo>
                      <a:pt x="22" y="29"/>
                    </a:lnTo>
                    <a:lnTo>
                      <a:pt x="29" y="11"/>
                    </a:lnTo>
                    <a:lnTo>
                      <a:pt x="10" y="0"/>
                    </a:lnTo>
                    <a:lnTo>
                      <a:pt x="10" y="2"/>
                    </a:lnTo>
                    <a:lnTo>
                      <a:pt x="10" y="0"/>
                    </a:lnTo>
                    <a:lnTo>
                      <a:pt x="5" y="0"/>
                    </a:lnTo>
                    <a:lnTo>
                      <a:pt x="0" y="5"/>
                    </a:lnTo>
                    <a:lnTo>
                      <a:pt x="0" y="12"/>
                    </a:lnTo>
                    <a:lnTo>
                      <a:pt x="4" y="18"/>
                    </a:lnTo>
                    <a:lnTo>
                      <a:pt x="4"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80" name="Freeform 888"/>
              <p:cNvSpPr>
                <a:spLocks/>
              </p:cNvSpPr>
              <p:nvPr/>
            </p:nvSpPr>
            <p:spPr bwMode="auto">
              <a:xfrm>
                <a:off x="2926" y="1986"/>
                <a:ext cx="14" cy="14"/>
              </a:xfrm>
              <a:custGeom>
                <a:avLst/>
                <a:gdLst>
                  <a:gd name="T0" fmla="*/ 2 w 28"/>
                  <a:gd name="T1" fmla="*/ 7 h 27"/>
                  <a:gd name="T2" fmla="*/ 2 w 28"/>
                  <a:gd name="T3" fmla="*/ 7 h 27"/>
                  <a:gd name="T4" fmla="*/ 11 w 28"/>
                  <a:gd name="T5" fmla="*/ 14 h 27"/>
                  <a:gd name="T6" fmla="*/ 14 w 28"/>
                  <a:gd name="T7" fmla="*/ 7 h 27"/>
                  <a:gd name="T8" fmla="*/ 5 w 28"/>
                  <a:gd name="T9" fmla="*/ 0 h 27"/>
                  <a:gd name="T10" fmla="*/ 5 w 28"/>
                  <a:gd name="T11" fmla="*/ 0 h 27"/>
                  <a:gd name="T12" fmla="*/ 5 w 28"/>
                  <a:gd name="T13" fmla="*/ 0 h 27"/>
                  <a:gd name="T14" fmla="*/ 3 w 28"/>
                  <a:gd name="T15" fmla="*/ 0 h 27"/>
                  <a:gd name="T16" fmla="*/ 1 w 28"/>
                  <a:gd name="T17" fmla="*/ 2 h 27"/>
                  <a:gd name="T18" fmla="*/ 0 w 28"/>
                  <a:gd name="T19" fmla="*/ 6 h 27"/>
                  <a:gd name="T20" fmla="*/ 2 w 28"/>
                  <a:gd name="T21" fmla="*/ 7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7">
                    <a:moveTo>
                      <a:pt x="3" y="14"/>
                    </a:moveTo>
                    <a:lnTo>
                      <a:pt x="3" y="14"/>
                    </a:lnTo>
                    <a:lnTo>
                      <a:pt x="22" y="27"/>
                    </a:lnTo>
                    <a:lnTo>
                      <a:pt x="28" y="13"/>
                    </a:lnTo>
                    <a:lnTo>
                      <a:pt x="10" y="0"/>
                    </a:lnTo>
                    <a:lnTo>
                      <a:pt x="5" y="0"/>
                    </a:lnTo>
                    <a:lnTo>
                      <a:pt x="2" y="4"/>
                    </a:lnTo>
                    <a:lnTo>
                      <a:pt x="0" y="11"/>
                    </a:lnTo>
                    <a:lnTo>
                      <a:pt x="3"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81" name="Freeform 889"/>
              <p:cNvSpPr>
                <a:spLocks/>
              </p:cNvSpPr>
              <p:nvPr/>
            </p:nvSpPr>
            <p:spPr bwMode="auto">
              <a:xfrm>
                <a:off x="2917" y="1979"/>
                <a:ext cx="14" cy="15"/>
              </a:xfrm>
              <a:custGeom>
                <a:avLst/>
                <a:gdLst>
                  <a:gd name="T0" fmla="*/ 2 w 28"/>
                  <a:gd name="T1" fmla="*/ 10 h 28"/>
                  <a:gd name="T2" fmla="*/ 2 w 28"/>
                  <a:gd name="T3" fmla="*/ 9 h 28"/>
                  <a:gd name="T4" fmla="*/ 11 w 28"/>
                  <a:gd name="T5" fmla="*/ 15 h 28"/>
                  <a:gd name="T6" fmla="*/ 14 w 28"/>
                  <a:gd name="T7" fmla="*/ 8 h 28"/>
                  <a:gd name="T8" fmla="*/ 5 w 28"/>
                  <a:gd name="T9" fmla="*/ 1 h 28"/>
                  <a:gd name="T10" fmla="*/ 5 w 28"/>
                  <a:gd name="T11" fmla="*/ 0 h 28"/>
                  <a:gd name="T12" fmla="*/ 5 w 28"/>
                  <a:gd name="T13" fmla="*/ 1 h 28"/>
                  <a:gd name="T14" fmla="*/ 3 w 28"/>
                  <a:gd name="T15" fmla="*/ 1 h 28"/>
                  <a:gd name="T16" fmla="*/ 1 w 28"/>
                  <a:gd name="T17" fmla="*/ 3 h 28"/>
                  <a:gd name="T18" fmla="*/ 0 w 28"/>
                  <a:gd name="T19" fmla="*/ 6 h 28"/>
                  <a:gd name="T20" fmla="*/ 2 w 28"/>
                  <a:gd name="T21" fmla="*/ 9 h 28"/>
                  <a:gd name="T22" fmla="*/ 2 w 28"/>
                  <a:gd name="T23" fmla="*/ 10 h 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8">
                    <a:moveTo>
                      <a:pt x="3" y="18"/>
                    </a:moveTo>
                    <a:lnTo>
                      <a:pt x="3" y="16"/>
                    </a:lnTo>
                    <a:lnTo>
                      <a:pt x="21" y="28"/>
                    </a:lnTo>
                    <a:lnTo>
                      <a:pt x="28" y="14"/>
                    </a:lnTo>
                    <a:lnTo>
                      <a:pt x="10" y="1"/>
                    </a:lnTo>
                    <a:lnTo>
                      <a:pt x="10" y="0"/>
                    </a:lnTo>
                    <a:lnTo>
                      <a:pt x="10" y="1"/>
                    </a:lnTo>
                    <a:lnTo>
                      <a:pt x="5" y="1"/>
                    </a:lnTo>
                    <a:lnTo>
                      <a:pt x="1" y="5"/>
                    </a:lnTo>
                    <a:lnTo>
                      <a:pt x="0" y="12"/>
                    </a:lnTo>
                    <a:lnTo>
                      <a:pt x="3" y="16"/>
                    </a:lnTo>
                    <a:lnTo>
                      <a:pt x="3"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82" name="Freeform 890"/>
              <p:cNvSpPr>
                <a:spLocks/>
              </p:cNvSpPr>
              <p:nvPr/>
            </p:nvSpPr>
            <p:spPr bwMode="auto">
              <a:xfrm>
                <a:off x="2908" y="1974"/>
                <a:ext cx="14" cy="14"/>
              </a:xfrm>
              <a:custGeom>
                <a:avLst/>
                <a:gdLst>
                  <a:gd name="T0" fmla="*/ 2 w 29"/>
                  <a:gd name="T1" fmla="*/ 9 h 29"/>
                  <a:gd name="T2" fmla="*/ 2 w 29"/>
                  <a:gd name="T3" fmla="*/ 9 h 29"/>
                  <a:gd name="T4" fmla="*/ 11 w 29"/>
                  <a:gd name="T5" fmla="*/ 14 h 29"/>
                  <a:gd name="T6" fmla="*/ 14 w 29"/>
                  <a:gd name="T7" fmla="*/ 5 h 29"/>
                  <a:gd name="T8" fmla="*/ 5 w 29"/>
                  <a:gd name="T9" fmla="*/ 0 h 29"/>
                  <a:gd name="T10" fmla="*/ 5 w 29"/>
                  <a:gd name="T11" fmla="*/ 0 h 29"/>
                  <a:gd name="T12" fmla="*/ 5 w 29"/>
                  <a:gd name="T13" fmla="*/ 0 h 29"/>
                  <a:gd name="T14" fmla="*/ 2 w 29"/>
                  <a:gd name="T15" fmla="*/ 0 h 29"/>
                  <a:gd name="T16" fmla="*/ 0 w 29"/>
                  <a:gd name="T17" fmla="*/ 2 h 29"/>
                  <a:gd name="T18" fmla="*/ 0 w 29"/>
                  <a:gd name="T19" fmla="*/ 6 h 29"/>
                  <a:gd name="T20" fmla="*/ 2 w 29"/>
                  <a:gd name="T21" fmla="*/ 9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 h="29">
                    <a:moveTo>
                      <a:pt x="4" y="18"/>
                    </a:moveTo>
                    <a:lnTo>
                      <a:pt x="4" y="18"/>
                    </a:lnTo>
                    <a:lnTo>
                      <a:pt x="22" y="29"/>
                    </a:lnTo>
                    <a:lnTo>
                      <a:pt x="29" y="11"/>
                    </a:lnTo>
                    <a:lnTo>
                      <a:pt x="10" y="0"/>
                    </a:lnTo>
                    <a:lnTo>
                      <a:pt x="5" y="0"/>
                    </a:lnTo>
                    <a:lnTo>
                      <a:pt x="0" y="5"/>
                    </a:lnTo>
                    <a:lnTo>
                      <a:pt x="0" y="12"/>
                    </a:lnTo>
                    <a:lnTo>
                      <a:pt x="4"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83" name="Freeform 891"/>
              <p:cNvSpPr>
                <a:spLocks/>
              </p:cNvSpPr>
              <p:nvPr/>
            </p:nvSpPr>
            <p:spPr bwMode="auto">
              <a:xfrm>
                <a:off x="2888" y="1961"/>
                <a:ext cx="25" cy="22"/>
              </a:xfrm>
              <a:custGeom>
                <a:avLst/>
                <a:gdLst>
                  <a:gd name="T0" fmla="*/ 2 w 48"/>
                  <a:gd name="T1" fmla="*/ 9 h 44"/>
                  <a:gd name="T2" fmla="*/ 2 w 48"/>
                  <a:gd name="T3" fmla="*/ 9 h 44"/>
                  <a:gd name="T4" fmla="*/ 22 w 48"/>
                  <a:gd name="T5" fmla="*/ 22 h 44"/>
                  <a:gd name="T6" fmla="*/ 25 w 48"/>
                  <a:gd name="T7" fmla="*/ 13 h 44"/>
                  <a:gd name="T8" fmla="*/ 5 w 48"/>
                  <a:gd name="T9" fmla="*/ 0 h 44"/>
                  <a:gd name="T10" fmla="*/ 5 w 48"/>
                  <a:gd name="T11" fmla="*/ 1 h 44"/>
                  <a:gd name="T12" fmla="*/ 5 w 48"/>
                  <a:gd name="T13" fmla="*/ 1 h 44"/>
                  <a:gd name="T14" fmla="*/ 3 w 48"/>
                  <a:gd name="T15" fmla="*/ 1 h 44"/>
                  <a:gd name="T16" fmla="*/ 0 w 48"/>
                  <a:gd name="T17" fmla="*/ 3 h 44"/>
                  <a:gd name="T18" fmla="*/ 0 w 48"/>
                  <a:gd name="T19" fmla="*/ 7 h 44"/>
                  <a:gd name="T20" fmla="*/ 2 w 48"/>
                  <a:gd name="T21" fmla="*/ 9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8" h="44">
                    <a:moveTo>
                      <a:pt x="3" y="17"/>
                    </a:moveTo>
                    <a:lnTo>
                      <a:pt x="3" y="18"/>
                    </a:lnTo>
                    <a:lnTo>
                      <a:pt x="42" y="44"/>
                    </a:lnTo>
                    <a:lnTo>
                      <a:pt x="48" y="26"/>
                    </a:lnTo>
                    <a:lnTo>
                      <a:pt x="10" y="0"/>
                    </a:lnTo>
                    <a:lnTo>
                      <a:pt x="10" y="2"/>
                    </a:lnTo>
                    <a:lnTo>
                      <a:pt x="5" y="2"/>
                    </a:lnTo>
                    <a:lnTo>
                      <a:pt x="0" y="6"/>
                    </a:lnTo>
                    <a:lnTo>
                      <a:pt x="0" y="13"/>
                    </a:lnTo>
                    <a:lnTo>
                      <a:pt x="3"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84" name="Freeform 892"/>
              <p:cNvSpPr>
                <a:spLocks/>
              </p:cNvSpPr>
              <p:nvPr/>
            </p:nvSpPr>
            <p:spPr bwMode="auto">
              <a:xfrm>
                <a:off x="2885" y="1958"/>
                <a:ext cx="8" cy="11"/>
              </a:xfrm>
              <a:custGeom>
                <a:avLst/>
                <a:gdLst>
                  <a:gd name="T0" fmla="*/ 1 w 17"/>
                  <a:gd name="T1" fmla="*/ 8 h 22"/>
                  <a:gd name="T2" fmla="*/ 1 w 17"/>
                  <a:gd name="T3" fmla="*/ 8 h 22"/>
                  <a:gd name="T4" fmla="*/ 5 w 17"/>
                  <a:gd name="T5" fmla="*/ 11 h 22"/>
                  <a:gd name="T6" fmla="*/ 8 w 17"/>
                  <a:gd name="T7" fmla="*/ 4 h 22"/>
                  <a:gd name="T8" fmla="*/ 5 w 17"/>
                  <a:gd name="T9" fmla="*/ 1 h 22"/>
                  <a:gd name="T10" fmla="*/ 5 w 17"/>
                  <a:gd name="T11" fmla="*/ 1 h 22"/>
                  <a:gd name="T12" fmla="*/ 5 w 17"/>
                  <a:gd name="T13" fmla="*/ 1 h 22"/>
                  <a:gd name="T14" fmla="*/ 2 w 17"/>
                  <a:gd name="T15" fmla="*/ 0 h 22"/>
                  <a:gd name="T16" fmla="*/ 1 w 17"/>
                  <a:gd name="T17" fmla="*/ 2 h 22"/>
                  <a:gd name="T18" fmla="*/ 0 w 17"/>
                  <a:gd name="T19" fmla="*/ 5 h 22"/>
                  <a:gd name="T20" fmla="*/ 1 w 17"/>
                  <a:gd name="T21" fmla="*/ 8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 h="22">
                    <a:moveTo>
                      <a:pt x="3" y="16"/>
                    </a:moveTo>
                    <a:lnTo>
                      <a:pt x="3" y="16"/>
                    </a:lnTo>
                    <a:lnTo>
                      <a:pt x="10" y="22"/>
                    </a:lnTo>
                    <a:lnTo>
                      <a:pt x="17" y="7"/>
                    </a:lnTo>
                    <a:lnTo>
                      <a:pt x="10" y="2"/>
                    </a:lnTo>
                    <a:lnTo>
                      <a:pt x="5" y="0"/>
                    </a:lnTo>
                    <a:lnTo>
                      <a:pt x="2" y="4"/>
                    </a:lnTo>
                    <a:lnTo>
                      <a:pt x="0" y="9"/>
                    </a:lnTo>
                    <a:lnTo>
                      <a:pt x="3"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85" name="Freeform 893"/>
              <p:cNvSpPr>
                <a:spLocks/>
              </p:cNvSpPr>
              <p:nvPr/>
            </p:nvSpPr>
            <p:spPr bwMode="auto">
              <a:xfrm>
                <a:off x="2882" y="1956"/>
                <a:ext cx="8" cy="11"/>
              </a:xfrm>
              <a:custGeom>
                <a:avLst/>
                <a:gdLst>
                  <a:gd name="T0" fmla="*/ 1 w 17"/>
                  <a:gd name="T1" fmla="*/ 8 h 22"/>
                  <a:gd name="T2" fmla="*/ 2 w 17"/>
                  <a:gd name="T3" fmla="*/ 9 h 22"/>
                  <a:gd name="T4" fmla="*/ 5 w 17"/>
                  <a:gd name="T5" fmla="*/ 11 h 22"/>
                  <a:gd name="T6" fmla="*/ 8 w 17"/>
                  <a:gd name="T7" fmla="*/ 4 h 22"/>
                  <a:gd name="T8" fmla="*/ 5 w 17"/>
                  <a:gd name="T9" fmla="*/ 1 h 22"/>
                  <a:gd name="T10" fmla="*/ 6 w 17"/>
                  <a:gd name="T11" fmla="*/ 2 h 22"/>
                  <a:gd name="T12" fmla="*/ 5 w 17"/>
                  <a:gd name="T13" fmla="*/ 1 h 22"/>
                  <a:gd name="T14" fmla="*/ 2 w 17"/>
                  <a:gd name="T15" fmla="*/ 0 h 22"/>
                  <a:gd name="T16" fmla="*/ 1 w 17"/>
                  <a:gd name="T17" fmla="*/ 2 h 22"/>
                  <a:gd name="T18" fmla="*/ 0 w 17"/>
                  <a:gd name="T19" fmla="*/ 5 h 22"/>
                  <a:gd name="T20" fmla="*/ 2 w 17"/>
                  <a:gd name="T21" fmla="*/ 9 h 22"/>
                  <a:gd name="T22" fmla="*/ 1 w 17"/>
                  <a:gd name="T23" fmla="*/ 8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 h="22">
                    <a:moveTo>
                      <a:pt x="2" y="15"/>
                    </a:moveTo>
                    <a:lnTo>
                      <a:pt x="4" y="17"/>
                    </a:lnTo>
                    <a:lnTo>
                      <a:pt x="10" y="22"/>
                    </a:lnTo>
                    <a:lnTo>
                      <a:pt x="17" y="8"/>
                    </a:lnTo>
                    <a:lnTo>
                      <a:pt x="10" y="2"/>
                    </a:lnTo>
                    <a:lnTo>
                      <a:pt x="12" y="4"/>
                    </a:lnTo>
                    <a:lnTo>
                      <a:pt x="10" y="2"/>
                    </a:lnTo>
                    <a:lnTo>
                      <a:pt x="5" y="0"/>
                    </a:lnTo>
                    <a:lnTo>
                      <a:pt x="2" y="4"/>
                    </a:lnTo>
                    <a:lnTo>
                      <a:pt x="0" y="10"/>
                    </a:lnTo>
                    <a:lnTo>
                      <a:pt x="4" y="17"/>
                    </a:lnTo>
                    <a:lnTo>
                      <a:pt x="2"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86" name="Freeform 894"/>
              <p:cNvSpPr>
                <a:spLocks/>
              </p:cNvSpPr>
              <p:nvPr/>
            </p:nvSpPr>
            <p:spPr bwMode="auto">
              <a:xfrm>
                <a:off x="2879" y="1951"/>
                <a:ext cx="9" cy="12"/>
              </a:xfrm>
              <a:custGeom>
                <a:avLst/>
                <a:gdLst>
                  <a:gd name="T0" fmla="*/ 1 w 17"/>
                  <a:gd name="T1" fmla="*/ 9 h 24"/>
                  <a:gd name="T2" fmla="*/ 1 w 17"/>
                  <a:gd name="T3" fmla="*/ 9 h 24"/>
                  <a:gd name="T4" fmla="*/ 4 w 17"/>
                  <a:gd name="T5" fmla="*/ 12 h 24"/>
                  <a:gd name="T6" fmla="*/ 9 w 17"/>
                  <a:gd name="T7" fmla="*/ 7 h 24"/>
                  <a:gd name="T8" fmla="*/ 6 w 17"/>
                  <a:gd name="T9" fmla="*/ 3 h 24"/>
                  <a:gd name="T10" fmla="*/ 6 w 17"/>
                  <a:gd name="T11" fmla="*/ 3 h 24"/>
                  <a:gd name="T12" fmla="*/ 6 w 17"/>
                  <a:gd name="T13" fmla="*/ 2 h 24"/>
                  <a:gd name="T14" fmla="*/ 4 w 17"/>
                  <a:gd name="T15" fmla="*/ 0 h 24"/>
                  <a:gd name="T16" fmla="*/ 1 w 17"/>
                  <a:gd name="T17" fmla="*/ 2 h 24"/>
                  <a:gd name="T18" fmla="*/ 0 w 17"/>
                  <a:gd name="T19" fmla="*/ 6 h 24"/>
                  <a:gd name="T20" fmla="*/ 1 w 17"/>
                  <a:gd name="T21" fmla="*/ 10 h 24"/>
                  <a:gd name="T22" fmla="*/ 1 w 17"/>
                  <a:gd name="T23" fmla="*/ 9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 h="24">
                    <a:moveTo>
                      <a:pt x="2" y="17"/>
                    </a:moveTo>
                    <a:lnTo>
                      <a:pt x="2" y="17"/>
                    </a:lnTo>
                    <a:lnTo>
                      <a:pt x="7" y="24"/>
                    </a:lnTo>
                    <a:lnTo>
                      <a:pt x="17" y="13"/>
                    </a:lnTo>
                    <a:lnTo>
                      <a:pt x="12" y="6"/>
                    </a:lnTo>
                    <a:lnTo>
                      <a:pt x="12" y="4"/>
                    </a:lnTo>
                    <a:lnTo>
                      <a:pt x="7" y="0"/>
                    </a:lnTo>
                    <a:lnTo>
                      <a:pt x="2" y="4"/>
                    </a:lnTo>
                    <a:lnTo>
                      <a:pt x="0" y="11"/>
                    </a:lnTo>
                    <a:lnTo>
                      <a:pt x="2" y="19"/>
                    </a:lnTo>
                    <a:lnTo>
                      <a:pt x="2"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87" name="Freeform 895"/>
              <p:cNvSpPr>
                <a:spLocks/>
              </p:cNvSpPr>
              <p:nvPr/>
            </p:nvSpPr>
            <p:spPr bwMode="auto">
              <a:xfrm>
                <a:off x="2877" y="1948"/>
                <a:ext cx="8" cy="11"/>
              </a:xfrm>
              <a:custGeom>
                <a:avLst/>
                <a:gdLst>
                  <a:gd name="T0" fmla="*/ 1 w 17"/>
                  <a:gd name="T1" fmla="*/ 7 h 24"/>
                  <a:gd name="T2" fmla="*/ 1 w 17"/>
                  <a:gd name="T3" fmla="*/ 7 h 24"/>
                  <a:gd name="T4" fmla="*/ 3 w 17"/>
                  <a:gd name="T5" fmla="*/ 11 h 24"/>
                  <a:gd name="T6" fmla="*/ 8 w 17"/>
                  <a:gd name="T7" fmla="*/ 6 h 24"/>
                  <a:gd name="T8" fmla="*/ 6 w 17"/>
                  <a:gd name="T9" fmla="*/ 3 h 24"/>
                  <a:gd name="T10" fmla="*/ 6 w 17"/>
                  <a:gd name="T11" fmla="*/ 3 h 24"/>
                  <a:gd name="T12" fmla="*/ 6 w 17"/>
                  <a:gd name="T13" fmla="*/ 2 h 24"/>
                  <a:gd name="T14" fmla="*/ 3 w 17"/>
                  <a:gd name="T15" fmla="*/ 0 h 24"/>
                  <a:gd name="T16" fmla="*/ 1 w 17"/>
                  <a:gd name="T17" fmla="*/ 2 h 24"/>
                  <a:gd name="T18" fmla="*/ 0 w 17"/>
                  <a:gd name="T19" fmla="*/ 5 h 24"/>
                  <a:gd name="T20" fmla="*/ 1 w 17"/>
                  <a:gd name="T21" fmla="*/ 8 h 24"/>
                  <a:gd name="T22" fmla="*/ 1 w 17"/>
                  <a:gd name="T23" fmla="*/ 7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 h="24">
                    <a:moveTo>
                      <a:pt x="2" y="15"/>
                    </a:moveTo>
                    <a:lnTo>
                      <a:pt x="2" y="16"/>
                    </a:lnTo>
                    <a:lnTo>
                      <a:pt x="7" y="24"/>
                    </a:lnTo>
                    <a:lnTo>
                      <a:pt x="17" y="13"/>
                    </a:lnTo>
                    <a:lnTo>
                      <a:pt x="12" y="6"/>
                    </a:lnTo>
                    <a:lnTo>
                      <a:pt x="12" y="7"/>
                    </a:lnTo>
                    <a:lnTo>
                      <a:pt x="12" y="4"/>
                    </a:lnTo>
                    <a:lnTo>
                      <a:pt x="7" y="0"/>
                    </a:lnTo>
                    <a:lnTo>
                      <a:pt x="2" y="4"/>
                    </a:lnTo>
                    <a:lnTo>
                      <a:pt x="0" y="11"/>
                    </a:lnTo>
                    <a:lnTo>
                      <a:pt x="2" y="18"/>
                    </a:lnTo>
                    <a:lnTo>
                      <a:pt x="2"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88" name="Freeform 896"/>
              <p:cNvSpPr>
                <a:spLocks/>
              </p:cNvSpPr>
              <p:nvPr/>
            </p:nvSpPr>
            <p:spPr bwMode="auto">
              <a:xfrm>
                <a:off x="2876" y="1944"/>
                <a:ext cx="7" cy="11"/>
              </a:xfrm>
              <a:custGeom>
                <a:avLst/>
                <a:gdLst>
                  <a:gd name="T0" fmla="*/ 0 w 13"/>
                  <a:gd name="T1" fmla="*/ 7 h 22"/>
                  <a:gd name="T2" fmla="*/ 0 w 13"/>
                  <a:gd name="T3" fmla="*/ 7 h 22"/>
                  <a:gd name="T4" fmla="*/ 2 w 13"/>
                  <a:gd name="T5" fmla="*/ 11 h 22"/>
                  <a:gd name="T6" fmla="*/ 7 w 13"/>
                  <a:gd name="T7" fmla="*/ 7 h 22"/>
                  <a:gd name="T8" fmla="*/ 5 w 13"/>
                  <a:gd name="T9" fmla="*/ 3 h 22"/>
                  <a:gd name="T10" fmla="*/ 5 w 13"/>
                  <a:gd name="T11" fmla="*/ 3 h 22"/>
                  <a:gd name="T12" fmla="*/ 5 w 13"/>
                  <a:gd name="T13" fmla="*/ 2 h 22"/>
                  <a:gd name="T14" fmla="*/ 3 w 13"/>
                  <a:gd name="T15" fmla="*/ 0 h 22"/>
                  <a:gd name="T16" fmla="*/ 2 w 13"/>
                  <a:gd name="T17" fmla="*/ 1 h 22"/>
                  <a:gd name="T18" fmla="*/ 0 w 13"/>
                  <a:gd name="T19" fmla="*/ 4 h 22"/>
                  <a:gd name="T20" fmla="*/ 0 w 13"/>
                  <a:gd name="T21" fmla="*/ 7 h 22"/>
                  <a:gd name="T22" fmla="*/ 0 w 13"/>
                  <a:gd name="T23" fmla="*/ 7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22">
                    <a:moveTo>
                      <a:pt x="0" y="13"/>
                    </a:moveTo>
                    <a:lnTo>
                      <a:pt x="0" y="13"/>
                    </a:lnTo>
                    <a:lnTo>
                      <a:pt x="3" y="22"/>
                    </a:lnTo>
                    <a:lnTo>
                      <a:pt x="13" y="14"/>
                    </a:lnTo>
                    <a:lnTo>
                      <a:pt x="10" y="5"/>
                    </a:lnTo>
                    <a:lnTo>
                      <a:pt x="10" y="4"/>
                    </a:lnTo>
                    <a:lnTo>
                      <a:pt x="6" y="0"/>
                    </a:lnTo>
                    <a:lnTo>
                      <a:pt x="3" y="2"/>
                    </a:lnTo>
                    <a:lnTo>
                      <a:pt x="0" y="7"/>
                    </a:lnTo>
                    <a:lnTo>
                      <a:pt x="0" y="14"/>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89" name="Freeform 897"/>
              <p:cNvSpPr>
                <a:spLocks/>
              </p:cNvSpPr>
              <p:nvPr/>
            </p:nvSpPr>
            <p:spPr bwMode="auto">
              <a:xfrm>
                <a:off x="2873" y="1939"/>
                <a:ext cx="8" cy="11"/>
              </a:xfrm>
              <a:custGeom>
                <a:avLst/>
                <a:gdLst>
                  <a:gd name="T0" fmla="*/ 0 w 15"/>
                  <a:gd name="T1" fmla="*/ 6 h 22"/>
                  <a:gd name="T2" fmla="*/ 1 w 15"/>
                  <a:gd name="T3" fmla="*/ 7 h 22"/>
                  <a:gd name="T4" fmla="*/ 3 w 15"/>
                  <a:gd name="T5" fmla="*/ 11 h 22"/>
                  <a:gd name="T6" fmla="*/ 8 w 15"/>
                  <a:gd name="T7" fmla="*/ 7 h 22"/>
                  <a:gd name="T8" fmla="*/ 6 w 15"/>
                  <a:gd name="T9" fmla="*/ 3 h 22"/>
                  <a:gd name="T10" fmla="*/ 7 w 15"/>
                  <a:gd name="T11" fmla="*/ 4 h 22"/>
                  <a:gd name="T12" fmla="*/ 6 w 15"/>
                  <a:gd name="T13" fmla="*/ 2 h 22"/>
                  <a:gd name="T14" fmla="*/ 4 w 15"/>
                  <a:gd name="T15" fmla="*/ 0 h 22"/>
                  <a:gd name="T16" fmla="*/ 3 w 15"/>
                  <a:gd name="T17" fmla="*/ 1 h 22"/>
                  <a:gd name="T18" fmla="*/ 1 w 15"/>
                  <a:gd name="T19" fmla="*/ 4 h 22"/>
                  <a:gd name="T20" fmla="*/ 1 w 15"/>
                  <a:gd name="T21" fmla="*/ 7 h 22"/>
                  <a:gd name="T22" fmla="*/ 0 w 15"/>
                  <a:gd name="T23" fmla="*/ 6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2">
                    <a:moveTo>
                      <a:pt x="0" y="11"/>
                    </a:moveTo>
                    <a:lnTo>
                      <a:pt x="1" y="13"/>
                    </a:lnTo>
                    <a:lnTo>
                      <a:pt x="5" y="22"/>
                    </a:lnTo>
                    <a:lnTo>
                      <a:pt x="15" y="14"/>
                    </a:lnTo>
                    <a:lnTo>
                      <a:pt x="11" y="5"/>
                    </a:lnTo>
                    <a:lnTo>
                      <a:pt x="13" y="7"/>
                    </a:lnTo>
                    <a:lnTo>
                      <a:pt x="11" y="4"/>
                    </a:lnTo>
                    <a:lnTo>
                      <a:pt x="8" y="0"/>
                    </a:lnTo>
                    <a:lnTo>
                      <a:pt x="5" y="2"/>
                    </a:lnTo>
                    <a:lnTo>
                      <a:pt x="1" y="7"/>
                    </a:lnTo>
                    <a:lnTo>
                      <a:pt x="1" y="14"/>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90" name="Freeform 898"/>
              <p:cNvSpPr>
                <a:spLocks/>
              </p:cNvSpPr>
              <p:nvPr/>
            </p:nvSpPr>
            <p:spPr bwMode="auto">
              <a:xfrm>
                <a:off x="2873" y="1935"/>
                <a:ext cx="7" cy="10"/>
              </a:xfrm>
              <a:custGeom>
                <a:avLst/>
                <a:gdLst>
                  <a:gd name="T0" fmla="*/ 0 w 15"/>
                  <a:gd name="T1" fmla="*/ 5 h 20"/>
                  <a:gd name="T2" fmla="*/ 0 w 15"/>
                  <a:gd name="T3" fmla="*/ 6 h 20"/>
                  <a:gd name="T4" fmla="*/ 1 w 15"/>
                  <a:gd name="T5" fmla="*/ 10 h 20"/>
                  <a:gd name="T6" fmla="*/ 7 w 15"/>
                  <a:gd name="T7" fmla="*/ 8 h 20"/>
                  <a:gd name="T8" fmla="*/ 6 w 15"/>
                  <a:gd name="T9" fmla="*/ 4 h 20"/>
                  <a:gd name="T10" fmla="*/ 6 w 15"/>
                  <a:gd name="T11" fmla="*/ 5 h 20"/>
                  <a:gd name="T12" fmla="*/ 6 w 15"/>
                  <a:gd name="T13" fmla="*/ 4 h 20"/>
                  <a:gd name="T14" fmla="*/ 5 w 15"/>
                  <a:gd name="T15" fmla="*/ 1 h 20"/>
                  <a:gd name="T16" fmla="*/ 2 w 15"/>
                  <a:gd name="T17" fmla="*/ 0 h 20"/>
                  <a:gd name="T18" fmla="*/ 1 w 15"/>
                  <a:gd name="T19" fmla="*/ 2 h 20"/>
                  <a:gd name="T20" fmla="*/ 0 w 15"/>
                  <a:gd name="T21" fmla="*/ 6 h 20"/>
                  <a:gd name="T22" fmla="*/ 0 w 15"/>
                  <a:gd name="T23" fmla="*/ 5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0">
                    <a:moveTo>
                      <a:pt x="0" y="9"/>
                    </a:moveTo>
                    <a:lnTo>
                      <a:pt x="0" y="11"/>
                    </a:lnTo>
                    <a:lnTo>
                      <a:pt x="2" y="20"/>
                    </a:lnTo>
                    <a:lnTo>
                      <a:pt x="15" y="16"/>
                    </a:lnTo>
                    <a:lnTo>
                      <a:pt x="13" y="7"/>
                    </a:lnTo>
                    <a:lnTo>
                      <a:pt x="13" y="9"/>
                    </a:lnTo>
                    <a:lnTo>
                      <a:pt x="13" y="7"/>
                    </a:lnTo>
                    <a:lnTo>
                      <a:pt x="10" y="2"/>
                    </a:lnTo>
                    <a:lnTo>
                      <a:pt x="5" y="0"/>
                    </a:lnTo>
                    <a:lnTo>
                      <a:pt x="2" y="3"/>
                    </a:lnTo>
                    <a:lnTo>
                      <a:pt x="0" y="11"/>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91" name="Freeform 899"/>
              <p:cNvSpPr>
                <a:spLocks/>
              </p:cNvSpPr>
              <p:nvPr/>
            </p:nvSpPr>
            <p:spPr bwMode="auto">
              <a:xfrm>
                <a:off x="2873" y="1930"/>
                <a:ext cx="6" cy="9"/>
              </a:xfrm>
              <a:custGeom>
                <a:avLst/>
                <a:gdLst>
                  <a:gd name="T0" fmla="*/ 0 w 13"/>
                  <a:gd name="T1" fmla="*/ 3 h 20"/>
                  <a:gd name="T2" fmla="*/ 0 w 13"/>
                  <a:gd name="T3" fmla="*/ 4 h 20"/>
                  <a:gd name="T4" fmla="*/ 0 w 13"/>
                  <a:gd name="T5" fmla="*/ 9 h 20"/>
                  <a:gd name="T6" fmla="*/ 6 w 13"/>
                  <a:gd name="T7" fmla="*/ 9 h 20"/>
                  <a:gd name="T8" fmla="*/ 6 w 13"/>
                  <a:gd name="T9" fmla="*/ 4 h 20"/>
                  <a:gd name="T10" fmla="*/ 6 w 13"/>
                  <a:gd name="T11" fmla="*/ 5 h 20"/>
                  <a:gd name="T12" fmla="*/ 6 w 13"/>
                  <a:gd name="T13" fmla="*/ 4 h 20"/>
                  <a:gd name="T14" fmla="*/ 6 w 13"/>
                  <a:gd name="T15" fmla="*/ 2 h 20"/>
                  <a:gd name="T16" fmla="*/ 3 w 13"/>
                  <a:gd name="T17" fmla="*/ 0 h 20"/>
                  <a:gd name="T18" fmla="*/ 1 w 13"/>
                  <a:gd name="T19" fmla="*/ 2 h 20"/>
                  <a:gd name="T20" fmla="*/ 0 w 13"/>
                  <a:gd name="T21" fmla="*/ 4 h 20"/>
                  <a:gd name="T22" fmla="*/ 0 w 13"/>
                  <a:gd name="T23" fmla="*/ 3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20">
                    <a:moveTo>
                      <a:pt x="0" y="7"/>
                    </a:moveTo>
                    <a:lnTo>
                      <a:pt x="0" y="9"/>
                    </a:lnTo>
                    <a:lnTo>
                      <a:pt x="0" y="20"/>
                    </a:lnTo>
                    <a:lnTo>
                      <a:pt x="13" y="20"/>
                    </a:lnTo>
                    <a:lnTo>
                      <a:pt x="13" y="9"/>
                    </a:lnTo>
                    <a:lnTo>
                      <a:pt x="13" y="11"/>
                    </a:lnTo>
                    <a:lnTo>
                      <a:pt x="13" y="9"/>
                    </a:lnTo>
                    <a:lnTo>
                      <a:pt x="12" y="4"/>
                    </a:lnTo>
                    <a:lnTo>
                      <a:pt x="7" y="0"/>
                    </a:lnTo>
                    <a:lnTo>
                      <a:pt x="2" y="4"/>
                    </a:lnTo>
                    <a:lnTo>
                      <a:pt x="0" y="9"/>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92" name="Freeform 900"/>
              <p:cNvSpPr>
                <a:spLocks/>
              </p:cNvSpPr>
              <p:nvPr/>
            </p:nvSpPr>
            <p:spPr bwMode="auto">
              <a:xfrm>
                <a:off x="2873" y="1925"/>
                <a:ext cx="7" cy="10"/>
              </a:xfrm>
              <a:custGeom>
                <a:avLst/>
                <a:gdLst>
                  <a:gd name="T0" fmla="*/ 1 w 15"/>
                  <a:gd name="T1" fmla="*/ 4 h 20"/>
                  <a:gd name="T2" fmla="*/ 1 w 15"/>
                  <a:gd name="T3" fmla="*/ 4 h 20"/>
                  <a:gd name="T4" fmla="*/ 0 w 15"/>
                  <a:gd name="T5" fmla="*/ 8 h 20"/>
                  <a:gd name="T6" fmla="*/ 6 w 15"/>
                  <a:gd name="T7" fmla="*/ 10 h 20"/>
                  <a:gd name="T8" fmla="*/ 7 w 15"/>
                  <a:gd name="T9" fmla="*/ 6 h 20"/>
                  <a:gd name="T10" fmla="*/ 7 w 15"/>
                  <a:gd name="T11" fmla="*/ 6 h 20"/>
                  <a:gd name="T12" fmla="*/ 7 w 15"/>
                  <a:gd name="T13" fmla="*/ 6 h 20"/>
                  <a:gd name="T14" fmla="*/ 6 w 15"/>
                  <a:gd name="T15" fmla="*/ 2 h 20"/>
                  <a:gd name="T16" fmla="*/ 5 w 15"/>
                  <a:gd name="T17" fmla="*/ 0 h 20"/>
                  <a:gd name="T18" fmla="*/ 2 w 15"/>
                  <a:gd name="T19" fmla="*/ 1 h 20"/>
                  <a:gd name="T20" fmla="*/ 1 w 15"/>
                  <a:gd name="T21" fmla="*/ 4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20">
                    <a:moveTo>
                      <a:pt x="2" y="7"/>
                    </a:moveTo>
                    <a:lnTo>
                      <a:pt x="2" y="7"/>
                    </a:lnTo>
                    <a:lnTo>
                      <a:pt x="0" y="16"/>
                    </a:lnTo>
                    <a:lnTo>
                      <a:pt x="13" y="20"/>
                    </a:lnTo>
                    <a:lnTo>
                      <a:pt x="15" y="11"/>
                    </a:lnTo>
                    <a:lnTo>
                      <a:pt x="13" y="4"/>
                    </a:lnTo>
                    <a:lnTo>
                      <a:pt x="10" y="0"/>
                    </a:lnTo>
                    <a:lnTo>
                      <a:pt x="5" y="2"/>
                    </a:lnTo>
                    <a:lnTo>
                      <a:pt x="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93" name="Freeform 901"/>
              <p:cNvSpPr>
                <a:spLocks/>
              </p:cNvSpPr>
              <p:nvPr/>
            </p:nvSpPr>
            <p:spPr bwMode="auto">
              <a:xfrm>
                <a:off x="2873" y="1920"/>
                <a:ext cx="8" cy="10"/>
              </a:xfrm>
              <a:custGeom>
                <a:avLst/>
                <a:gdLst>
                  <a:gd name="T0" fmla="*/ 2 w 15"/>
                  <a:gd name="T1" fmla="*/ 3 h 20"/>
                  <a:gd name="T2" fmla="*/ 1 w 15"/>
                  <a:gd name="T3" fmla="*/ 4 h 20"/>
                  <a:gd name="T4" fmla="*/ 0 w 15"/>
                  <a:gd name="T5" fmla="*/ 8 h 20"/>
                  <a:gd name="T6" fmla="*/ 7 w 15"/>
                  <a:gd name="T7" fmla="*/ 10 h 20"/>
                  <a:gd name="T8" fmla="*/ 8 w 15"/>
                  <a:gd name="T9" fmla="*/ 6 h 20"/>
                  <a:gd name="T10" fmla="*/ 7 w 15"/>
                  <a:gd name="T11" fmla="*/ 7 h 20"/>
                  <a:gd name="T12" fmla="*/ 8 w 15"/>
                  <a:gd name="T13" fmla="*/ 6 h 20"/>
                  <a:gd name="T14" fmla="*/ 7 w 15"/>
                  <a:gd name="T15" fmla="*/ 2 h 20"/>
                  <a:gd name="T16" fmla="*/ 5 w 15"/>
                  <a:gd name="T17" fmla="*/ 0 h 20"/>
                  <a:gd name="T18" fmla="*/ 3 w 15"/>
                  <a:gd name="T19" fmla="*/ 1 h 20"/>
                  <a:gd name="T20" fmla="*/ 1 w 15"/>
                  <a:gd name="T21" fmla="*/ 4 h 20"/>
                  <a:gd name="T22" fmla="*/ 2 w 15"/>
                  <a:gd name="T23" fmla="*/ 3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0">
                    <a:moveTo>
                      <a:pt x="3" y="5"/>
                    </a:moveTo>
                    <a:lnTo>
                      <a:pt x="1" y="7"/>
                    </a:lnTo>
                    <a:lnTo>
                      <a:pt x="0" y="16"/>
                    </a:lnTo>
                    <a:lnTo>
                      <a:pt x="13" y="20"/>
                    </a:lnTo>
                    <a:lnTo>
                      <a:pt x="15" y="11"/>
                    </a:lnTo>
                    <a:lnTo>
                      <a:pt x="13" y="13"/>
                    </a:lnTo>
                    <a:lnTo>
                      <a:pt x="15" y="11"/>
                    </a:lnTo>
                    <a:lnTo>
                      <a:pt x="13" y="4"/>
                    </a:lnTo>
                    <a:lnTo>
                      <a:pt x="10" y="0"/>
                    </a:lnTo>
                    <a:lnTo>
                      <a:pt x="5" y="2"/>
                    </a:lnTo>
                    <a:lnTo>
                      <a:pt x="1" y="7"/>
                    </a:lnTo>
                    <a:lnTo>
                      <a:pt x="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94" name="Freeform 902"/>
              <p:cNvSpPr>
                <a:spLocks/>
              </p:cNvSpPr>
              <p:nvPr/>
            </p:nvSpPr>
            <p:spPr bwMode="auto">
              <a:xfrm>
                <a:off x="2875" y="1916"/>
                <a:ext cx="7" cy="11"/>
              </a:xfrm>
              <a:custGeom>
                <a:avLst/>
                <a:gdLst>
                  <a:gd name="T0" fmla="*/ 2 w 13"/>
                  <a:gd name="T1" fmla="*/ 2 h 22"/>
                  <a:gd name="T2" fmla="*/ 2 w 13"/>
                  <a:gd name="T3" fmla="*/ 3 h 22"/>
                  <a:gd name="T4" fmla="*/ 0 w 13"/>
                  <a:gd name="T5" fmla="*/ 7 h 22"/>
                  <a:gd name="T6" fmla="*/ 5 w 13"/>
                  <a:gd name="T7" fmla="*/ 11 h 22"/>
                  <a:gd name="T8" fmla="*/ 7 w 13"/>
                  <a:gd name="T9" fmla="*/ 7 h 22"/>
                  <a:gd name="T10" fmla="*/ 7 w 13"/>
                  <a:gd name="T11" fmla="*/ 7 h 22"/>
                  <a:gd name="T12" fmla="*/ 7 w 13"/>
                  <a:gd name="T13" fmla="*/ 7 h 22"/>
                  <a:gd name="T14" fmla="*/ 7 w 13"/>
                  <a:gd name="T15" fmla="*/ 4 h 22"/>
                  <a:gd name="T16" fmla="*/ 6 w 13"/>
                  <a:gd name="T17" fmla="*/ 1 h 22"/>
                  <a:gd name="T18" fmla="*/ 4 w 13"/>
                  <a:gd name="T19" fmla="*/ 0 h 22"/>
                  <a:gd name="T20" fmla="*/ 2 w 13"/>
                  <a:gd name="T21" fmla="*/ 2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2">
                    <a:moveTo>
                      <a:pt x="3" y="4"/>
                    </a:moveTo>
                    <a:lnTo>
                      <a:pt x="3" y="5"/>
                    </a:lnTo>
                    <a:lnTo>
                      <a:pt x="0" y="14"/>
                    </a:lnTo>
                    <a:lnTo>
                      <a:pt x="10" y="22"/>
                    </a:lnTo>
                    <a:lnTo>
                      <a:pt x="13" y="13"/>
                    </a:lnTo>
                    <a:lnTo>
                      <a:pt x="13" y="14"/>
                    </a:lnTo>
                    <a:lnTo>
                      <a:pt x="13" y="7"/>
                    </a:lnTo>
                    <a:lnTo>
                      <a:pt x="12" y="2"/>
                    </a:lnTo>
                    <a:lnTo>
                      <a:pt x="7" y="0"/>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95" name="Freeform 903"/>
              <p:cNvSpPr>
                <a:spLocks/>
              </p:cNvSpPr>
              <p:nvPr/>
            </p:nvSpPr>
            <p:spPr bwMode="auto">
              <a:xfrm>
                <a:off x="2877" y="1912"/>
                <a:ext cx="6" cy="11"/>
              </a:xfrm>
              <a:custGeom>
                <a:avLst/>
                <a:gdLst>
                  <a:gd name="T0" fmla="*/ 2 w 14"/>
                  <a:gd name="T1" fmla="*/ 2 h 21"/>
                  <a:gd name="T2" fmla="*/ 2 w 14"/>
                  <a:gd name="T3" fmla="*/ 2 h 21"/>
                  <a:gd name="T4" fmla="*/ 0 w 14"/>
                  <a:gd name="T5" fmla="*/ 6 h 21"/>
                  <a:gd name="T6" fmla="*/ 4 w 14"/>
                  <a:gd name="T7" fmla="*/ 11 h 21"/>
                  <a:gd name="T8" fmla="*/ 6 w 14"/>
                  <a:gd name="T9" fmla="*/ 7 h 21"/>
                  <a:gd name="T10" fmla="*/ 6 w 14"/>
                  <a:gd name="T11" fmla="*/ 7 h 21"/>
                  <a:gd name="T12" fmla="*/ 6 w 14"/>
                  <a:gd name="T13" fmla="*/ 7 h 21"/>
                  <a:gd name="T14" fmla="*/ 6 w 14"/>
                  <a:gd name="T15" fmla="*/ 4 h 21"/>
                  <a:gd name="T16" fmla="*/ 5 w 14"/>
                  <a:gd name="T17" fmla="*/ 1 h 21"/>
                  <a:gd name="T18" fmla="*/ 3 w 14"/>
                  <a:gd name="T19" fmla="*/ 0 h 21"/>
                  <a:gd name="T20" fmla="*/ 2 w 14"/>
                  <a:gd name="T21" fmla="*/ 2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21">
                    <a:moveTo>
                      <a:pt x="4" y="3"/>
                    </a:moveTo>
                    <a:lnTo>
                      <a:pt x="4" y="3"/>
                    </a:lnTo>
                    <a:lnTo>
                      <a:pt x="0" y="11"/>
                    </a:lnTo>
                    <a:lnTo>
                      <a:pt x="10" y="21"/>
                    </a:lnTo>
                    <a:lnTo>
                      <a:pt x="14" y="14"/>
                    </a:lnTo>
                    <a:lnTo>
                      <a:pt x="14" y="7"/>
                    </a:lnTo>
                    <a:lnTo>
                      <a:pt x="12" y="1"/>
                    </a:lnTo>
                    <a:lnTo>
                      <a:pt x="7" y="0"/>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96" name="Freeform 904"/>
              <p:cNvSpPr>
                <a:spLocks/>
              </p:cNvSpPr>
              <p:nvPr/>
            </p:nvSpPr>
            <p:spPr bwMode="auto">
              <a:xfrm>
                <a:off x="2878" y="1908"/>
                <a:ext cx="8" cy="12"/>
              </a:xfrm>
              <a:custGeom>
                <a:avLst/>
                <a:gdLst>
                  <a:gd name="T0" fmla="*/ 3 w 15"/>
                  <a:gd name="T1" fmla="*/ 1 h 23"/>
                  <a:gd name="T2" fmla="*/ 3 w 15"/>
                  <a:gd name="T3" fmla="*/ 2 h 23"/>
                  <a:gd name="T4" fmla="*/ 0 w 15"/>
                  <a:gd name="T5" fmla="*/ 6 h 23"/>
                  <a:gd name="T6" fmla="*/ 5 w 15"/>
                  <a:gd name="T7" fmla="*/ 12 h 23"/>
                  <a:gd name="T8" fmla="*/ 8 w 15"/>
                  <a:gd name="T9" fmla="*/ 7 h 23"/>
                  <a:gd name="T10" fmla="*/ 7 w 15"/>
                  <a:gd name="T11" fmla="*/ 8 h 23"/>
                  <a:gd name="T12" fmla="*/ 8 w 15"/>
                  <a:gd name="T13" fmla="*/ 7 h 23"/>
                  <a:gd name="T14" fmla="*/ 8 w 15"/>
                  <a:gd name="T15" fmla="*/ 4 h 23"/>
                  <a:gd name="T16" fmla="*/ 7 w 15"/>
                  <a:gd name="T17" fmla="*/ 1 h 23"/>
                  <a:gd name="T18" fmla="*/ 4 w 15"/>
                  <a:gd name="T19" fmla="*/ 0 h 23"/>
                  <a:gd name="T20" fmla="*/ 3 w 15"/>
                  <a:gd name="T21" fmla="*/ 2 h 23"/>
                  <a:gd name="T22" fmla="*/ 3 w 15"/>
                  <a:gd name="T23" fmla="*/ 1 h 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3">
                    <a:moveTo>
                      <a:pt x="6" y="1"/>
                    </a:moveTo>
                    <a:lnTo>
                      <a:pt x="5" y="3"/>
                    </a:lnTo>
                    <a:lnTo>
                      <a:pt x="0" y="12"/>
                    </a:lnTo>
                    <a:lnTo>
                      <a:pt x="10" y="23"/>
                    </a:lnTo>
                    <a:lnTo>
                      <a:pt x="15" y="14"/>
                    </a:lnTo>
                    <a:lnTo>
                      <a:pt x="13" y="16"/>
                    </a:lnTo>
                    <a:lnTo>
                      <a:pt x="15" y="14"/>
                    </a:lnTo>
                    <a:lnTo>
                      <a:pt x="15" y="7"/>
                    </a:lnTo>
                    <a:lnTo>
                      <a:pt x="13" y="1"/>
                    </a:lnTo>
                    <a:lnTo>
                      <a:pt x="8" y="0"/>
                    </a:lnTo>
                    <a:lnTo>
                      <a:pt x="5" y="3"/>
                    </a:ln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97" name="Freeform 905"/>
              <p:cNvSpPr>
                <a:spLocks/>
              </p:cNvSpPr>
              <p:nvPr/>
            </p:nvSpPr>
            <p:spPr bwMode="auto">
              <a:xfrm>
                <a:off x="2882" y="1905"/>
                <a:ext cx="8" cy="11"/>
              </a:xfrm>
              <a:custGeom>
                <a:avLst/>
                <a:gdLst>
                  <a:gd name="T0" fmla="*/ 3 w 17"/>
                  <a:gd name="T1" fmla="*/ 1 h 22"/>
                  <a:gd name="T2" fmla="*/ 3 w 17"/>
                  <a:gd name="T3" fmla="*/ 1 h 22"/>
                  <a:gd name="T4" fmla="*/ 0 w 17"/>
                  <a:gd name="T5" fmla="*/ 4 h 22"/>
                  <a:gd name="T6" fmla="*/ 3 w 17"/>
                  <a:gd name="T7" fmla="*/ 11 h 22"/>
                  <a:gd name="T8" fmla="*/ 7 w 17"/>
                  <a:gd name="T9" fmla="*/ 8 h 22"/>
                  <a:gd name="T10" fmla="*/ 7 w 17"/>
                  <a:gd name="T11" fmla="*/ 8 h 22"/>
                  <a:gd name="T12" fmla="*/ 7 w 17"/>
                  <a:gd name="T13" fmla="*/ 8 h 22"/>
                  <a:gd name="T14" fmla="*/ 8 w 17"/>
                  <a:gd name="T15" fmla="*/ 5 h 22"/>
                  <a:gd name="T16" fmla="*/ 7 w 17"/>
                  <a:gd name="T17" fmla="*/ 2 h 22"/>
                  <a:gd name="T18" fmla="*/ 6 w 17"/>
                  <a:gd name="T19" fmla="*/ 0 h 22"/>
                  <a:gd name="T20" fmla="*/ 3 w 17"/>
                  <a:gd name="T21" fmla="*/ 1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 h="22">
                    <a:moveTo>
                      <a:pt x="7" y="2"/>
                    </a:moveTo>
                    <a:lnTo>
                      <a:pt x="7" y="2"/>
                    </a:lnTo>
                    <a:lnTo>
                      <a:pt x="0" y="7"/>
                    </a:lnTo>
                    <a:lnTo>
                      <a:pt x="7" y="22"/>
                    </a:lnTo>
                    <a:lnTo>
                      <a:pt x="14" y="16"/>
                    </a:lnTo>
                    <a:lnTo>
                      <a:pt x="17" y="9"/>
                    </a:lnTo>
                    <a:lnTo>
                      <a:pt x="15" y="4"/>
                    </a:lnTo>
                    <a:lnTo>
                      <a:pt x="12" y="0"/>
                    </a:lnTo>
                    <a:lnTo>
                      <a:pt x="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98" name="Freeform 906"/>
              <p:cNvSpPr>
                <a:spLocks/>
              </p:cNvSpPr>
              <p:nvPr/>
            </p:nvSpPr>
            <p:spPr bwMode="auto">
              <a:xfrm>
                <a:off x="2885" y="1901"/>
                <a:ext cx="8" cy="12"/>
              </a:xfrm>
              <a:custGeom>
                <a:avLst/>
                <a:gdLst>
                  <a:gd name="T0" fmla="*/ 4 w 17"/>
                  <a:gd name="T1" fmla="*/ 0 h 23"/>
                  <a:gd name="T2" fmla="*/ 3 w 17"/>
                  <a:gd name="T3" fmla="*/ 1 h 23"/>
                  <a:gd name="T4" fmla="*/ 0 w 17"/>
                  <a:gd name="T5" fmla="*/ 5 h 23"/>
                  <a:gd name="T6" fmla="*/ 3 w 17"/>
                  <a:gd name="T7" fmla="*/ 12 h 23"/>
                  <a:gd name="T8" fmla="*/ 7 w 17"/>
                  <a:gd name="T9" fmla="*/ 8 h 23"/>
                  <a:gd name="T10" fmla="*/ 6 w 17"/>
                  <a:gd name="T11" fmla="*/ 9 h 23"/>
                  <a:gd name="T12" fmla="*/ 7 w 17"/>
                  <a:gd name="T13" fmla="*/ 8 h 23"/>
                  <a:gd name="T14" fmla="*/ 8 w 17"/>
                  <a:gd name="T15" fmla="*/ 5 h 23"/>
                  <a:gd name="T16" fmla="*/ 7 w 17"/>
                  <a:gd name="T17" fmla="*/ 2 h 23"/>
                  <a:gd name="T18" fmla="*/ 6 w 17"/>
                  <a:gd name="T19" fmla="*/ 0 h 23"/>
                  <a:gd name="T20" fmla="*/ 3 w 17"/>
                  <a:gd name="T21" fmla="*/ 1 h 23"/>
                  <a:gd name="T22" fmla="*/ 4 w 17"/>
                  <a:gd name="T23" fmla="*/ 0 h 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 h="23">
                    <a:moveTo>
                      <a:pt x="8" y="0"/>
                    </a:moveTo>
                    <a:lnTo>
                      <a:pt x="7" y="2"/>
                    </a:lnTo>
                    <a:lnTo>
                      <a:pt x="0" y="9"/>
                    </a:lnTo>
                    <a:lnTo>
                      <a:pt x="7" y="23"/>
                    </a:lnTo>
                    <a:lnTo>
                      <a:pt x="14" y="16"/>
                    </a:lnTo>
                    <a:lnTo>
                      <a:pt x="12" y="18"/>
                    </a:lnTo>
                    <a:lnTo>
                      <a:pt x="14" y="16"/>
                    </a:lnTo>
                    <a:lnTo>
                      <a:pt x="17" y="9"/>
                    </a:lnTo>
                    <a:lnTo>
                      <a:pt x="15" y="4"/>
                    </a:lnTo>
                    <a:lnTo>
                      <a:pt x="12" y="0"/>
                    </a:lnTo>
                    <a:lnTo>
                      <a:pt x="7" y="2"/>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799" name="Freeform 907"/>
              <p:cNvSpPr>
                <a:spLocks/>
              </p:cNvSpPr>
              <p:nvPr/>
            </p:nvSpPr>
            <p:spPr bwMode="auto">
              <a:xfrm>
                <a:off x="2889" y="1900"/>
                <a:ext cx="5" cy="11"/>
              </a:xfrm>
              <a:custGeom>
                <a:avLst/>
                <a:gdLst>
                  <a:gd name="T0" fmla="*/ 4 w 11"/>
                  <a:gd name="T1" fmla="*/ 5 h 22"/>
                  <a:gd name="T2" fmla="*/ 3 w 11"/>
                  <a:gd name="T3" fmla="*/ 0 h 22"/>
                  <a:gd name="T4" fmla="*/ 0 w 11"/>
                  <a:gd name="T5" fmla="*/ 2 h 22"/>
                  <a:gd name="T6" fmla="*/ 2 w 11"/>
                  <a:gd name="T7" fmla="*/ 11 h 22"/>
                  <a:gd name="T8" fmla="*/ 5 w 11"/>
                  <a:gd name="T9" fmla="*/ 9 h 22"/>
                  <a:gd name="T10" fmla="*/ 4 w 11"/>
                  <a:gd name="T11" fmla="*/ 5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22">
                    <a:moveTo>
                      <a:pt x="9" y="9"/>
                    </a:moveTo>
                    <a:lnTo>
                      <a:pt x="7" y="0"/>
                    </a:lnTo>
                    <a:lnTo>
                      <a:pt x="0" y="4"/>
                    </a:lnTo>
                    <a:lnTo>
                      <a:pt x="4" y="22"/>
                    </a:lnTo>
                    <a:lnTo>
                      <a:pt x="11" y="18"/>
                    </a:lnTo>
                    <a:lnTo>
                      <a:pt x="9"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00" name="Freeform 908"/>
              <p:cNvSpPr>
                <a:spLocks/>
              </p:cNvSpPr>
              <p:nvPr/>
            </p:nvSpPr>
            <p:spPr bwMode="auto">
              <a:xfrm>
                <a:off x="2893" y="1900"/>
                <a:ext cx="4" cy="9"/>
              </a:xfrm>
              <a:custGeom>
                <a:avLst/>
                <a:gdLst>
                  <a:gd name="T0" fmla="*/ 2 w 9"/>
                  <a:gd name="T1" fmla="*/ 9 h 18"/>
                  <a:gd name="T2" fmla="*/ 4 w 9"/>
                  <a:gd name="T3" fmla="*/ 7 h 18"/>
                  <a:gd name="T4" fmla="*/ 4 w 9"/>
                  <a:gd name="T5" fmla="*/ 3 h 18"/>
                  <a:gd name="T6" fmla="*/ 2 w 9"/>
                  <a:gd name="T7" fmla="*/ 0 h 18"/>
                  <a:gd name="T8" fmla="*/ 0 w 9"/>
                  <a:gd name="T9" fmla="*/ 0 h 18"/>
                  <a:gd name="T10" fmla="*/ 2 w 9"/>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 h="18">
                    <a:moveTo>
                      <a:pt x="4" y="18"/>
                    </a:moveTo>
                    <a:lnTo>
                      <a:pt x="9" y="13"/>
                    </a:lnTo>
                    <a:lnTo>
                      <a:pt x="9" y="6"/>
                    </a:lnTo>
                    <a:lnTo>
                      <a:pt x="5" y="0"/>
                    </a:lnTo>
                    <a:lnTo>
                      <a:pt x="0" y="0"/>
                    </a:lnTo>
                    <a:lnTo>
                      <a:pt x="4"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01" name="Freeform 909"/>
              <p:cNvSpPr>
                <a:spLocks/>
              </p:cNvSpPr>
              <p:nvPr/>
            </p:nvSpPr>
            <p:spPr bwMode="auto">
              <a:xfrm>
                <a:off x="2973" y="1933"/>
                <a:ext cx="5" cy="9"/>
              </a:xfrm>
              <a:custGeom>
                <a:avLst/>
                <a:gdLst>
                  <a:gd name="T0" fmla="*/ 5 w 10"/>
                  <a:gd name="T1" fmla="*/ 0 h 18"/>
                  <a:gd name="T2" fmla="*/ 3 w 10"/>
                  <a:gd name="T3" fmla="*/ 0 h 18"/>
                  <a:gd name="T4" fmla="*/ 0 w 10"/>
                  <a:gd name="T5" fmla="*/ 3 h 18"/>
                  <a:gd name="T6" fmla="*/ 0 w 10"/>
                  <a:gd name="T7" fmla="*/ 7 h 18"/>
                  <a:gd name="T8" fmla="*/ 2 w 10"/>
                  <a:gd name="T9" fmla="*/ 9 h 18"/>
                  <a:gd name="T10" fmla="*/ 5 w 10"/>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8">
                    <a:moveTo>
                      <a:pt x="10" y="0"/>
                    </a:moveTo>
                    <a:lnTo>
                      <a:pt x="5" y="0"/>
                    </a:lnTo>
                    <a:lnTo>
                      <a:pt x="0" y="6"/>
                    </a:lnTo>
                    <a:lnTo>
                      <a:pt x="0" y="13"/>
                    </a:lnTo>
                    <a:lnTo>
                      <a:pt x="3" y="18"/>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02" name="Freeform 910"/>
              <p:cNvSpPr>
                <a:spLocks/>
              </p:cNvSpPr>
              <p:nvPr/>
            </p:nvSpPr>
            <p:spPr bwMode="auto">
              <a:xfrm>
                <a:off x="2974" y="1933"/>
                <a:ext cx="21" cy="18"/>
              </a:xfrm>
              <a:custGeom>
                <a:avLst/>
                <a:gdLst>
                  <a:gd name="T0" fmla="*/ 19 w 40"/>
                  <a:gd name="T1" fmla="*/ 10 h 36"/>
                  <a:gd name="T2" fmla="*/ 19 w 40"/>
                  <a:gd name="T3" fmla="*/ 9 h 36"/>
                  <a:gd name="T4" fmla="*/ 4 w 40"/>
                  <a:gd name="T5" fmla="*/ 0 h 36"/>
                  <a:gd name="T6" fmla="*/ 0 w 40"/>
                  <a:gd name="T7" fmla="*/ 9 h 36"/>
                  <a:gd name="T8" fmla="*/ 16 w 40"/>
                  <a:gd name="T9" fmla="*/ 18 h 36"/>
                  <a:gd name="T10" fmla="*/ 16 w 40"/>
                  <a:gd name="T11" fmla="*/ 18 h 36"/>
                  <a:gd name="T12" fmla="*/ 16 w 40"/>
                  <a:gd name="T13" fmla="*/ 18 h 36"/>
                  <a:gd name="T14" fmla="*/ 18 w 40"/>
                  <a:gd name="T15" fmla="*/ 18 h 36"/>
                  <a:gd name="T16" fmla="*/ 21 w 40"/>
                  <a:gd name="T17" fmla="*/ 15 h 36"/>
                  <a:gd name="T18" fmla="*/ 21 w 40"/>
                  <a:gd name="T19" fmla="*/ 12 h 36"/>
                  <a:gd name="T20" fmla="*/ 19 w 40"/>
                  <a:gd name="T21" fmla="*/ 9 h 36"/>
                  <a:gd name="T22" fmla="*/ 19 w 40"/>
                  <a:gd name="T23" fmla="*/ 10 h 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0" h="36">
                    <a:moveTo>
                      <a:pt x="37" y="20"/>
                    </a:moveTo>
                    <a:lnTo>
                      <a:pt x="37" y="18"/>
                    </a:lnTo>
                    <a:lnTo>
                      <a:pt x="7" y="0"/>
                    </a:lnTo>
                    <a:lnTo>
                      <a:pt x="0" y="18"/>
                    </a:lnTo>
                    <a:lnTo>
                      <a:pt x="30" y="36"/>
                    </a:lnTo>
                    <a:lnTo>
                      <a:pt x="30" y="35"/>
                    </a:lnTo>
                    <a:lnTo>
                      <a:pt x="30" y="36"/>
                    </a:lnTo>
                    <a:lnTo>
                      <a:pt x="35" y="36"/>
                    </a:lnTo>
                    <a:lnTo>
                      <a:pt x="40" y="29"/>
                    </a:lnTo>
                    <a:lnTo>
                      <a:pt x="40" y="24"/>
                    </a:lnTo>
                    <a:lnTo>
                      <a:pt x="37" y="18"/>
                    </a:lnTo>
                    <a:lnTo>
                      <a:pt x="37"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03" name="Freeform 911"/>
              <p:cNvSpPr>
                <a:spLocks/>
              </p:cNvSpPr>
              <p:nvPr/>
            </p:nvSpPr>
            <p:spPr bwMode="auto">
              <a:xfrm>
                <a:off x="2990" y="1943"/>
                <a:ext cx="14" cy="15"/>
              </a:xfrm>
              <a:custGeom>
                <a:avLst/>
                <a:gdLst>
                  <a:gd name="T0" fmla="*/ 13 w 28"/>
                  <a:gd name="T1" fmla="*/ 6 h 29"/>
                  <a:gd name="T2" fmla="*/ 13 w 28"/>
                  <a:gd name="T3" fmla="*/ 7 h 29"/>
                  <a:gd name="T4" fmla="*/ 4 w 28"/>
                  <a:gd name="T5" fmla="*/ 0 h 29"/>
                  <a:gd name="T6" fmla="*/ 0 w 28"/>
                  <a:gd name="T7" fmla="*/ 8 h 29"/>
                  <a:gd name="T8" fmla="*/ 9 w 28"/>
                  <a:gd name="T9" fmla="*/ 14 h 29"/>
                  <a:gd name="T10" fmla="*/ 9 w 28"/>
                  <a:gd name="T11" fmla="*/ 15 h 29"/>
                  <a:gd name="T12" fmla="*/ 9 w 28"/>
                  <a:gd name="T13" fmla="*/ 14 h 29"/>
                  <a:gd name="T14" fmla="*/ 12 w 28"/>
                  <a:gd name="T15" fmla="*/ 14 h 29"/>
                  <a:gd name="T16" fmla="*/ 14 w 28"/>
                  <a:gd name="T17" fmla="*/ 11 h 29"/>
                  <a:gd name="T18" fmla="*/ 14 w 28"/>
                  <a:gd name="T19" fmla="*/ 8 h 29"/>
                  <a:gd name="T20" fmla="*/ 13 w 28"/>
                  <a:gd name="T21" fmla="*/ 7 h 29"/>
                  <a:gd name="T22" fmla="*/ 13 w 28"/>
                  <a:gd name="T23" fmla="*/ 6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25" y="11"/>
                    </a:moveTo>
                    <a:lnTo>
                      <a:pt x="25" y="13"/>
                    </a:lnTo>
                    <a:lnTo>
                      <a:pt x="7" y="0"/>
                    </a:lnTo>
                    <a:lnTo>
                      <a:pt x="0" y="15"/>
                    </a:lnTo>
                    <a:lnTo>
                      <a:pt x="18" y="27"/>
                    </a:lnTo>
                    <a:lnTo>
                      <a:pt x="18" y="29"/>
                    </a:lnTo>
                    <a:lnTo>
                      <a:pt x="18" y="27"/>
                    </a:lnTo>
                    <a:lnTo>
                      <a:pt x="23" y="27"/>
                    </a:lnTo>
                    <a:lnTo>
                      <a:pt x="27" y="22"/>
                    </a:lnTo>
                    <a:lnTo>
                      <a:pt x="28" y="16"/>
                    </a:lnTo>
                    <a:lnTo>
                      <a:pt x="25" y="13"/>
                    </a:lnTo>
                    <a:lnTo>
                      <a:pt x="25"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04" name="Freeform 912"/>
              <p:cNvSpPr>
                <a:spLocks/>
              </p:cNvSpPr>
              <p:nvPr/>
            </p:nvSpPr>
            <p:spPr bwMode="auto">
              <a:xfrm>
                <a:off x="2999" y="1949"/>
                <a:ext cx="14" cy="14"/>
              </a:xfrm>
              <a:custGeom>
                <a:avLst/>
                <a:gdLst>
                  <a:gd name="T0" fmla="*/ 12 w 29"/>
                  <a:gd name="T1" fmla="*/ 6 h 29"/>
                  <a:gd name="T2" fmla="*/ 12 w 29"/>
                  <a:gd name="T3" fmla="*/ 5 h 29"/>
                  <a:gd name="T4" fmla="*/ 3 w 29"/>
                  <a:gd name="T5" fmla="*/ 0 h 29"/>
                  <a:gd name="T6" fmla="*/ 0 w 29"/>
                  <a:gd name="T7" fmla="*/ 9 h 29"/>
                  <a:gd name="T8" fmla="*/ 9 w 29"/>
                  <a:gd name="T9" fmla="*/ 14 h 29"/>
                  <a:gd name="T10" fmla="*/ 9 w 29"/>
                  <a:gd name="T11" fmla="*/ 13 h 29"/>
                  <a:gd name="T12" fmla="*/ 9 w 29"/>
                  <a:gd name="T13" fmla="*/ 14 h 29"/>
                  <a:gd name="T14" fmla="*/ 12 w 29"/>
                  <a:gd name="T15" fmla="*/ 14 h 29"/>
                  <a:gd name="T16" fmla="*/ 14 w 29"/>
                  <a:gd name="T17" fmla="*/ 11 h 29"/>
                  <a:gd name="T18" fmla="*/ 14 w 29"/>
                  <a:gd name="T19" fmla="*/ 8 h 29"/>
                  <a:gd name="T20" fmla="*/ 12 w 29"/>
                  <a:gd name="T21" fmla="*/ 5 h 29"/>
                  <a:gd name="T22" fmla="*/ 12 w 29"/>
                  <a:gd name="T23" fmla="*/ 6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25" y="13"/>
                    </a:moveTo>
                    <a:lnTo>
                      <a:pt x="25" y="11"/>
                    </a:lnTo>
                    <a:lnTo>
                      <a:pt x="7" y="0"/>
                    </a:lnTo>
                    <a:lnTo>
                      <a:pt x="0" y="18"/>
                    </a:lnTo>
                    <a:lnTo>
                      <a:pt x="19" y="29"/>
                    </a:lnTo>
                    <a:lnTo>
                      <a:pt x="19" y="27"/>
                    </a:lnTo>
                    <a:lnTo>
                      <a:pt x="19" y="29"/>
                    </a:lnTo>
                    <a:lnTo>
                      <a:pt x="24" y="29"/>
                    </a:lnTo>
                    <a:lnTo>
                      <a:pt x="29" y="22"/>
                    </a:lnTo>
                    <a:lnTo>
                      <a:pt x="29" y="16"/>
                    </a:lnTo>
                    <a:lnTo>
                      <a:pt x="25" y="11"/>
                    </a:lnTo>
                    <a:lnTo>
                      <a:pt x="25"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05" name="Freeform 913"/>
              <p:cNvSpPr>
                <a:spLocks/>
              </p:cNvSpPr>
              <p:nvPr/>
            </p:nvSpPr>
            <p:spPr bwMode="auto">
              <a:xfrm>
                <a:off x="3008" y="1955"/>
                <a:ext cx="14" cy="14"/>
              </a:xfrm>
              <a:custGeom>
                <a:avLst/>
                <a:gdLst>
                  <a:gd name="T0" fmla="*/ 13 w 28"/>
                  <a:gd name="T1" fmla="*/ 5 h 29"/>
                  <a:gd name="T2" fmla="*/ 13 w 28"/>
                  <a:gd name="T3" fmla="*/ 6 h 29"/>
                  <a:gd name="T4" fmla="*/ 3 w 28"/>
                  <a:gd name="T5" fmla="*/ 0 h 29"/>
                  <a:gd name="T6" fmla="*/ 0 w 28"/>
                  <a:gd name="T7" fmla="*/ 7 h 29"/>
                  <a:gd name="T8" fmla="*/ 9 w 28"/>
                  <a:gd name="T9" fmla="*/ 13 h 29"/>
                  <a:gd name="T10" fmla="*/ 9 w 28"/>
                  <a:gd name="T11" fmla="*/ 14 h 29"/>
                  <a:gd name="T12" fmla="*/ 9 w 28"/>
                  <a:gd name="T13" fmla="*/ 13 h 29"/>
                  <a:gd name="T14" fmla="*/ 12 w 28"/>
                  <a:gd name="T15" fmla="*/ 13 h 29"/>
                  <a:gd name="T16" fmla="*/ 14 w 28"/>
                  <a:gd name="T17" fmla="*/ 10 h 29"/>
                  <a:gd name="T18" fmla="*/ 14 w 28"/>
                  <a:gd name="T19" fmla="*/ 8 h 29"/>
                  <a:gd name="T20" fmla="*/ 13 w 28"/>
                  <a:gd name="T21" fmla="*/ 6 h 29"/>
                  <a:gd name="T22" fmla="*/ 13 w 28"/>
                  <a:gd name="T23" fmla="*/ 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25" y="11"/>
                    </a:moveTo>
                    <a:lnTo>
                      <a:pt x="25" y="12"/>
                    </a:lnTo>
                    <a:lnTo>
                      <a:pt x="6" y="0"/>
                    </a:lnTo>
                    <a:lnTo>
                      <a:pt x="0" y="14"/>
                    </a:lnTo>
                    <a:lnTo>
                      <a:pt x="18" y="27"/>
                    </a:lnTo>
                    <a:lnTo>
                      <a:pt x="18" y="29"/>
                    </a:lnTo>
                    <a:lnTo>
                      <a:pt x="18" y="27"/>
                    </a:lnTo>
                    <a:lnTo>
                      <a:pt x="23" y="27"/>
                    </a:lnTo>
                    <a:lnTo>
                      <a:pt x="27" y="21"/>
                    </a:lnTo>
                    <a:lnTo>
                      <a:pt x="28" y="16"/>
                    </a:lnTo>
                    <a:lnTo>
                      <a:pt x="25" y="12"/>
                    </a:lnTo>
                    <a:lnTo>
                      <a:pt x="25"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06" name="Freeform 914"/>
              <p:cNvSpPr>
                <a:spLocks/>
              </p:cNvSpPr>
              <p:nvPr/>
            </p:nvSpPr>
            <p:spPr bwMode="auto">
              <a:xfrm>
                <a:off x="3017" y="1960"/>
                <a:ext cx="14" cy="15"/>
              </a:xfrm>
              <a:custGeom>
                <a:avLst/>
                <a:gdLst>
                  <a:gd name="T0" fmla="*/ 12 w 29"/>
                  <a:gd name="T1" fmla="*/ 6 h 28"/>
                  <a:gd name="T2" fmla="*/ 12 w 29"/>
                  <a:gd name="T3" fmla="*/ 5 h 28"/>
                  <a:gd name="T4" fmla="*/ 3 w 29"/>
                  <a:gd name="T5" fmla="*/ 0 h 28"/>
                  <a:gd name="T6" fmla="*/ 0 w 29"/>
                  <a:gd name="T7" fmla="*/ 10 h 28"/>
                  <a:gd name="T8" fmla="*/ 9 w 29"/>
                  <a:gd name="T9" fmla="*/ 15 h 28"/>
                  <a:gd name="T10" fmla="*/ 9 w 29"/>
                  <a:gd name="T11" fmla="*/ 14 h 28"/>
                  <a:gd name="T12" fmla="*/ 9 w 29"/>
                  <a:gd name="T13" fmla="*/ 15 h 28"/>
                  <a:gd name="T14" fmla="*/ 12 w 29"/>
                  <a:gd name="T15" fmla="*/ 15 h 28"/>
                  <a:gd name="T16" fmla="*/ 14 w 29"/>
                  <a:gd name="T17" fmla="*/ 11 h 28"/>
                  <a:gd name="T18" fmla="*/ 14 w 29"/>
                  <a:gd name="T19" fmla="*/ 9 h 28"/>
                  <a:gd name="T20" fmla="*/ 12 w 29"/>
                  <a:gd name="T21" fmla="*/ 5 h 28"/>
                  <a:gd name="T22" fmla="*/ 12 w 29"/>
                  <a:gd name="T23" fmla="*/ 6 h 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8">
                    <a:moveTo>
                      <a:pt x="25" y="12"/>
                    </a:moveTo>
                    <a:lnTo>
                      <a:pt x="25" y="10"/>
                    </a:lnTo>
                    <a:lnTo>
                      <a:pt x="7" y="0"/>
                    </a:lnTo>
                    <a:lnTo>
                      <a:pt x="0" y="18"/>
                    </a:lnTo>
                    <a:lnTo>
                      <a:pt x="19" y="28"/>
                    </a:lnTo>
                    <a:lnTo>
                      <a:pt x="19" y="27"/>
                    </a:lnTo>
                    <a:lnTo>
                      <a:pt x="19" y="28"/>
                    </a:lnTo>
                    <a:lnTo>
                      <a:pt x="24" y="28"/>
                    </a:lnTo>
                    <a:lnTo>
                      <a:pt x="29" y="21"/>
                    </a:lnTo>
                    <a:lnTo>
                      <a:pt x="29" y="16"/>
                    </a:lnTo>
                    <a:lnTo>
                      <a:pt x="25" y="10"/>
                    </a:lnTo>
                    <a:lnTo>
                      <a:pt x="25"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07" name="Freeform 915"/>
              <p:cNvSpPr>
                <a:spLocks/>
              </p:cNvSpPr>
              <p:nvPr/>
            </p:nvSpPr>
            <p:spPr bwMode="auto">
              <a:xfrm>
                <a:off x="3026" y="1967"/>
                <a:ext cx="14" cy="13"/>
              </a:xfrm>
              <a:custGeom>
                <a:avLst/>
                <a:gdLst>
                  <a:gd name="T0" fmla="*/ 13 w 28"/>
                  <a:gd name="T1" fmla="*/ 6 h 27"/>
                  <a:gd name="T2" fmla="*/ 13 w 28"/>
                  <a:gd name="T3" fmla="*/ 6 h 27"/>
                  <a:gd name="T4" fmla="*/ 3 w 28"/>
                  <a:gd name="T5" fmla="*/ 0 h 27"/>
                  <a:gd name="T6" fmla="*/ 0 w 28"/>
                  <a:gd name="T7" fmla="*/ 7 h 27"/>
                  <a:gd name="T8" fmla="*/ 9 w 28"/>
                  <a:gd name="T9" fmla="*/ 13 h 27"/>
                  <a:gd name="T10" fmla="*/ 9 w 28"/>
                  <a:gd name="T11" fmla="*/ 13 h 27"/>
                  <a:gd name="T12" fmla="*/ 9 w 28"/>
                  <a:gd name="T13" fmla="*/ 13 h 27"/>
                  <a:gd name="T14" fmla="*/ 12 w 28"/>
                  <a:gd name="T15" fmla="*/ 13 h 27"/>
                  <a:gd name="T16" fmla="*/ 13 w 28"/>
                  <a:gd name="T17" fmla="*/ 11 h 27"/>
                  <a:gd name="T18" fmla="*/ 14 w 28"/>
                  <a:gd name="T19" fmla="*/ 8 h 27"/>
                  <a:gd name="T20" fmla="*/ 13 w 28"/>
                  <a:gd name="T21" fmla="*/ 6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7">
                    <a:moveTo>
                      <a:pt x="25" y="13"/>
                    </a:moveTo>
                    <a:lnTo>
                      <a:pt x="25" y="13"/>
                    </a:lnTo>
                    <a:lnTo>
                      <a:pt x="6" y="0"/>
                    </a:lnTo>
                    <a:lnTo>
                      <a:pt x="0" y="15"/>
                    </a:lnTo>
                    <a:lnTo>
                      <a:pt x="18" y="27"/>
                    </a:lnTo>
                    <a:lnTo>
                      <a:pt x="23" y="27"/>
                    </a:lnTo>
                    <a:lnTo>
                      <a:pt x="26" y="22"/>
                    </a:lnTo>
                    <a:lnTo>
                      <a:pt x="28" y="16"/>
                    </a:lnTo>
                    <a:lnTo>
                      <a:pt x="25"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08" name="Freeform 916"/>
              <p:cNvSpPr>
                <a:spLocks/>
              </p:cNvSpPr>
              <p:nvPr/>
            </p:nvSpPr>
            <p:spPr bwMode="auto">
              <a:xfrm>
                <a:off x="3035" y="1973"/>
                <a:ext cx="15" cy="14"/>
              </a:xfrm>
              <a:custGeom>
                <a:avLst/>
                <a:gdLst>
                  <a:gd name="T0" fmla="*/ 13 w 28"/>
                  <a:gd name="T1" fmla="*/ 5 h 29"/>
                  <a:gd name="T2" fmla="*/ 13 w 28"/>
                  <a:gd name="T3" fmla="*/ 6 h 29"/>
                  <a:gd name="T4" fmla="*/ 4 w 28"/>
                  <a:gd name="T5" fmla="*/ 0 h 29"/>
                  <a:gd name="T6" fmla="*/ 0 w 28"/>
                  <a:gd name="T7" fmla="*/ 7 h 29"/>
                  <a:gd name="T8" fmla="*/ 10 w 28"/>
                  <a:gd name="T9" fmla="*/ 13 h 29"/>
                  <a:gd name="T10" fmla="*/ 10 w 28"/>
                  <a:gd name="T11" fmla="*/ 14 h 29"/>
                  <a:gd name="T12" fmla="*/ 10 w 28"/>
                  <a:gd name="T13" fmla="*/ 13 h 29"/>
                  <a:gd name="T14" fmla="*/ 12 w 28"/>
                  <a:gd name="T15" fmla="*/ 13 h 29"/>
                  <a:gd name="T16" fmla="*/ 14 w 28"/>
                  <a:gd name="T17" fmla="*/ 11 h 29"/>
                  <a:gd name="T18" fmla="*/ 15 w 28"/>
                  <a:gd name="T19" fmla="*/ 8 h 29"/>
                  <a:gd name="T20" fmla="*/ 13 w 28"/>
                  <a:gd name="T21" fmla="*/ 6 h 29"/>
                  <a:gd name="T22" fmla="*/ 13 w 28"/>
                  <a:gd name="T23" fmla="*/ 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25" y="11"/>
                    </a:moveTo>
                    <a:lnTo>
                      <a:pt x="25" y="13"/>
                    </a:lnTo>
                    <a:lnTo>
                      <a:pt x="7" y="0"/>
                    </a:lnTo>
                    <a:lnTo>
                      <a:pt x="0" y="14"/>
                    </a:lnTo>
                    <a:lnTo>
                      <a:pt x="18" y="27"/>
                    </a:lnTo>
                    <a:lnTo>
                      <a:pt x="18" y="29"/>
                    </a:lnTo>
                    <a:lnTo>
                      <a:pt x="18" y="27"/>
                    </a:lnTo>
                    <a:lnTo>
                      <a:pt x="23" y="27"/>
                    </a:lnTo>
                    <a:lnTo>
                      <a:pt x="27" y="22"/>
                    </a:lnTo>
                    <a:lnTo>
                      <a:pt x="28" y="16"/>
                    </a:lnTo>
                    <a:lnTo>
                      <a:pt x="25" y="13"/>
                    </a:lnTo>
                    <a:lnTo>
                      <a:pt x="25"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09" name="Freeform 917"/>
              <p:cNvSpPr>
                <a:spLocks/>
              </p:cNvSpPr>
              <p:nvPr/>
            </p:nvSpPr>
            <p:spPr bwMode="auto">
              <a:xfrm>
                <a:off x="3045" y="1978"/>
                <a:ext cx="14" cy="15"/>
              </a:xfrm>
              <a:custGeom>
                <a:avLst/>
                <a:gdLst>
                  <a:gd name="T0" fmla="*/ 12 w 29"/>
                  <a:gd name="T1" fmla="*/ 6 h 29"/>
                  <a:gd name="T2" fmla="*/ 12 w 29"/>
                  <a:gd name="T3" fmla="*/ 6 h 29"/>
                  <a:gd name="T4" fmla="*/ 3 w 29"/>
                  <a:gd name="T5" fmla="*/ 0 h 29"/>
                  <a:gd name="T6" fmla="*/ 0 w 29"/>
                  <a:gd name="T7" fmla="*/ 9 h 29"/>
                  <a:gd name="T8" fmla="*/ 9 w 29"/>
                  <a:gd name="T9" fmla="*/ 15 h 29"/>
                  <a:gd name="T10" fmla="*/ 9 w 29"/>
                  <a:gd name="T11" fmla="*/ 15 h 29"/>
                  <a:gd name="T12" fmla="*/ 9 w 29"/>
                  <a:gd name="T13" fmla="*/ 15 h 29"/>
                  <a:gd name="T14" fmla="*/ 12 w 29"/>
                  <a:gd name="T15" fmla="*/ 15 h 29"/>
                  <a:gd name="T16" fmla="*/ 14 w 29"/>
                  <a:gd name="T17" fmla="*/ 11 h 29"/>
                  <a:gd name="T18" fmla="*/ 14 w 29"/>
                  <a:gd name="T19" fmla="*/ 8 h 29"/>
                  <a:gd name="T20" fmla="*/ 12 w 29"/>
                  <a:gd name="T21" fmla="*/ 6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 h="29">
                    <a:moveTo>
                      <a:pt x="25" y="11"/>
                    </a:moveTo>
                    <a:lnTo>
                      <a:pt x="25" y="11"/>
                    </a:lnTo>
                    <a:lnTo>
                      <a:pt x="7" y="0"/>
                    </a:lnTo>
                    <a:lnTo>
                      <a:pt x="0" y="18"/>
                    </a:lnTo>
                    <a:lnTo>
                      <a:pt x="19" y="29"/>
                    </a:lnTo>
                    <a:lnTo>
                      <a:pt x="24" y="29"/>
                    </a:lnTo>
                    <a:lnTo>
                      <a:pt x="29" y="21"/>
                    </a:lnTo>
                    <a:lnTo>
                      <a:pt x="29" y="16"/>
                    </a:lnTo>
                    <a:lnTo>
                      <a:pt x="25"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10" name="Freeform 918"/>
              <p:cNvSpPr>
                <a:spLocks/>
              </p:cNvSpPr>
              <p:nvPr/>
            </p:nvSpPr>
            <p:spPr bwMode="auto">
              <a:xfrm>
                <a:off x="3054" y="1984"/>
                <a:ext cx="15" cy="15"/>
              </a:xfrm>
              <a:custGeom>
                <a:avLst/>
                <a:gdLst>
                  <a:gd name="T0" fmla="*/ 13 w 30"/>
                  <a:gd name="T1" fmla="*/ 7 h 30"/>
                  <a:gd name="T2" fmla="*/ 13 w 30"/>
                  <a:gd name="T3" fmla="*/ 6 h 30"/>
                  <a:gd name="T4" fmla="*/ 3 w 30"/>
                  <a:gd name="T5" fmla="*/ 0 h 30"/>
                  <a:gd name="T6" fmla="*/ 0 w 30"/>
                  <a:gd name="T7" fmla="*/ 9 h 30"/>
                  <a:gd name="T8" fmla="*/ 10 w 30"/>
                  <a:gd name="T9" fmla="*/ 15 h 30"/>
                  <a:gd name="T10" fmla="*/ 10 w 30"/>
                  <a:gd name="T11" fmla="*/ 14 h 30"/>
                  <a:gd name="T12" fmla="*/ 10 w 30"/>
                  <a:gd name="T13" fmla="*/ 15 h 30"/>
                  <a:gd name="T14" fmla="*/ 13 w 30"/>
                  <a:gd name="T15" fmla="*/ 15 h 30"/>
                  <a:gd name="T16" fmla="*/ 15 w 30"/>
                  <a:gd name="T17" fmla="*/ 12 h 30"/>
                  <a:gd name="T18" fmla="*/ 15 w 30"/>
                  <a:gd name="T19" fmla="*/ 9 h 30"/>
                  <a:gd name="T20" fmla="*/ 13 w 30"/>
                  <a:gd name="T21" fmla="*/ 6 h 30"/>
                  <a:gd name="T22" fmla="*/ 13 w 30"/>
                  <a:gd name="T23" fmla="*/ 7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0" h="30">
                    <a:moveTo>
                      <a:pt x="26" y="14"/>
                    </a:moveTo>
                    <a:lnTo>
                      <a:pt x="26" y="12"/>
                    </a:lnTo>
                    <a:lnTo>
                      <a:pt x="6" y="0"/>
                    </a:lnTo>
                    <a:lnTo>
                      <a:pt x="0" y="18"/>
                    </a:lnTo>
                    <a:lnTo>
                      <a:pt x="20" y="30"/>
                    </a:lnTo>
                    <a:lnTo>
                      <a:pt x="20" y="28"/>
                    </a:lnTo>
                    <a:lnTo>
                      <a:pt x="20" y="30"/>
                    </a:lnTo>
                    <a:lnTo>
                      <a:pt x="25" y="30"/>
                    </a:lnTo>
                    <a:lnTo>
                      <a:pt x="30" y="23"/>
                    </a:lnTo>
                    <a:lnTo>
                      <a:pt x="30" y="18"/>
                    </a:lnTo>
                    <a:lnTo>
                      <a:pt x="26" y="12"/>
                    </a:lnTo>
                    <a:lnTo>
                      <a:pt x="26"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11" name="Freeform 919"/>
              <p:cNvSpPr>
                <a:spLocks/>
              </p:cNvSpPr>
              <p:nvPr/>
            </p:nvSpPr>
            <p:spPr bwMode="auto">
              <a:xfrm>
                <a:off x="3064" y="1991"/>
                <a:ext cx="14" cy="14"/>
              </a:xfrm>
              <a:custGeom>
                <a:avLst/>
                <a:gdLst>
                  <a:gd name="T0" fmla="*/ 13 w 28"/>
                  <a:gd name="T1" fmla="*/ 5 h 29"/>
                  <a:gd name="T2" fmla="*/ 13 w 28"/>
                  <a:gd name="T3" fmla="*/ 6 h 29"/>
                  <a:gd name="T4" fmla="*/ 3 w 28"/>
                  <a:gd name="T5" fmla="*/ 0 h 29"/>
                  <a:gd name="T6" fmla="*/ 0 w 28"/>
                  <a:gd name="T7" fmla="*/ 7 h 29"/>
                  <a:gd name="T8" fmla="*/ 9 w 28"/>
                  <a:gd name="T9" fmla="*/ 13 h 29"/>
                  <a:gd name="T10" fmla="*/ 9 w 28"/>
                  <a:gd name="T11" fmla="*/ 14 h 29"/>
                  <a:gd name="T12" fmla="*/ 9 w 28"/>
                  <a:gd name="T13" fmla="*/ 13 h 29"/>
                  <a:gd name="T14" fmla="*/ 12 w 28"/>
                  <a:gd name="T15" fmla="*/ 13 h 29"/>
                  <a:gd name="T16" fmla="*/ 14 w 28"/>
                  <a:gd name="T17" fmla="*/ 11 h 29"/>
                  <a:gd name="T18" fmla="*/ 14 w 28"/>
                  <a:gd name="T19" fmla="*/ 8 h 29"/>
                  <a:gd name="T20" fmla="*/ 13 w 28"/>
                  <a:gd name="T21" fmla="*/ 6 h 29"/>
                  <a:gd name="T22" fmla="*/ 13 w 28"/>
                  <a:gd name="T23" fmla="*/ 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25" y="11"/>
                    </a:moveTo>
                    <a:lnTo>
                      <a:pt x="25" y="13"/>
                    </a:lnTo>
                    <a:lnTo>
                      <a:pt x="6" y="0"/>
                    </a:lnTo>
                    <a:lnTo>
                      <a:pt x="0" y="14"/>
                    </a:lnTo>
                    <a:lnTo>
                      <a:pt x="18" y="27"/>
                    </a:lnTo>
                    <a:lnTo>
                      <a:pt x="18" y="29"/>
                    </a:lnTo>
                    <a:lnTo>
                      <a:pt x="18" y="27"/>
                    </a:lnTo>
                    <a:lnTo>
                      <a:pt x="23" y="27"/>
                    </a:lnTo>
                    <a:lnTo>
                      <a:pt x="27" y="22"/>
                    </a:lnTo>
                    <a:lnTo>
                      <a:pt x="28" y="16"/>
                    </a:lnTo>
                    <a:lnTo>
                      <a:pt x="25" y="13"/>
                    </a:lnTo>
                    <a:lnTo>
                      <a:pt x="25"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12" name="Freeform 920"/>
              <p:cNvSpPr>
                <a:spLocks/>
              </p:cNvSpPr>
              <p:nvPr/>
            </p:nvSpPr>
            <p:spPr bwMode="auto">
              <a:xfrm>
                <a:off x="3073" y="1996"/>
                <a:ext cx="14" cy="15"/>
              </a:xfrm>
              <a:custGeom>
                <a:avLst/>
                <a:gdLst>
                  <a:gd name="T0" fmla="*/ 12 w 29"/>
                  <a:gd name="T1" fmla="*/ 7 h 29"/>
                  <a:gd name="T2" fmla="*/ 12 w 29"/>
                  <a:gd name="T3" fmla="*/ 6 h 29"/>
                  <a:gd name="T4" fmla="*/ 3 w 29"/>
                  <a:gd name="T5" fmla="*/ 0 h 29"/>
                  <a:gd name="T6" fmla="*/ 0 w 29"/>
                  <a:gd name="T7" fmla="*/ 9 h 29"/>
                  <a:gd name="T8" fmla="*/ 9 w 29"/>
                  <a:gd name="T9" fmla="*/ 15 h 29"/>
                  <a:gd name="T10" fmla="*/ 9 w 29"/>
                  <a:gd name="T11" fmla="*/ 14 h 29"/>
                  <a:gd name="T12" fmla="*/ 9 w 29"/>
                  <a:gd name="T13" fmla="*/ 15 h 29"/>
                  <a:gd name="T14" fmla="*/ 12 w 29"/>
                  <a:gd name="T15" fmla="*/ 15 h 29"/>
                  <a:gd name="T16" fmla="*/ 14 w 29"/>
                  <a:gd name="T17" fmla="*/ 11 h 29"/>
                  <a:gd name="T18" fmla="*/ 14 w 29"/>
                  <a:gd name="T19" fmla="*/ 8 h 29"/>
                  <a:gd name="T20" fmla="*/ 12 w 29"/>
                  <a:gd name="T21" fmla="*/ 6 h 29"/>
                  <a:gd name="T22" fmla="*/ 12 w 29"/>
                  <a:gd name="T23" fmla="*/ 7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25" y="13"/>
                    </a:moveTo>
                    <a:lnTo>
                      <a:pt x="25" y="11"/>
                    </a:lnTo>
                    <a:lnTo>
                      <a:pt x="7" y="0"/>
                    </a:lnTo>
                    <a:lnTo>
                      <a:pt x="0" y="18"/>
                    </a:lnTo>
                    <a:lnTo>
                      <a:pt x="19" y="29"/>
                    </a:lnTo>
                    <a:lnTo>
                      <a:pt x="19" y="27"/>
                    </a:lnTo>
                    <a:lnTo>
                      <a:pt x="19" y="29"/>
                    </a:lnTo>
                    <a:lnTo>
                      <a:pt x="24" y="29"/>
                    </a:lnTo>
                    <a:lnTo>
                      <a:pt x="29" y="22"/>
                    </a:lnTo>
                    <a:lnTo>
                      <a:pt x="29" y="16"/>
                    </a:lnTo>
                    <a:lnTo>
                      <a:pt x="25" y="11"/>
                    </a:lnTo>
                    <a:lnTo>
                      <a:pt x="25"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13" name="Freeform 921"/>
              <p:cNvSpPr>
                <a:spLocks/>
              </p:cNvSpPr>
              <p:nvPr/>
            </p:nvSpPr>
            <p:spPr bwMode="auto">
              <a:xfrm>
                <a:off x="3082" y="2003"/>
                <a:ext cx="14" cy="14"/>
              </a:xfrm>
              <a:custGeom>
                <a:avLst/>
                <a:gdLst>
                  <a:gd name="T0" fmla="*/ 13 w 28"/>
                  <a:gd name="T1" fmla="*/ 5 h 28"/>
                  <a:gd name="T2" fmla="*/ 13 w 28"/>
                  <a:gd name="T3" fmla="*/ 6 h 28"/>
                  <a:gd name="T4" fmla="*/ 3 w 28"/>
                  <a:gd name="T5" fmla="*/ 0 h 28"/>
                  <a:gd name="T6" fmla="*/ 0 w 28"/>
                  <a:gd name="T7" fmla="*/ 7 h 28"/>
                  <a:gd name="T8" fmla="*/ 9 w 28"/>
                  <a:gd name="T9" fmla="*/ 14 h 28"/>
                  <a:gd name="T10" fmla="*/ 9 w 28"/>
                  <a:gd name="T11" fmla="*/ 14 h 28"/>
                  <a:gd name="T12" fmla="*/ 9 w 28"/>
                  <a:gd name="T13" fmla="*/ 14 h 28"/>
                  <a:gd name="T14" fmla="*/ 12 w 28"/>
                  <a:gd name="T15" fmla="*/ 14 h 28"/>
                  <a:gd name="T16" fmla="*/ 13 w 28"/>
                  <a:gd name="T17" fmla="*/ 11 h 28"/>
                  <a:gd name="T18" fmla="*/ 14 w 28"/>
                  <a:gd name="T19" fmla="*/ 8 h 28"/>
                  <a:gd name="T20" fmla="*/ 13 w 28"/>
                  <a:gd name="T21" fmla="*/ 6 h 28"/>
                  <a:gd name="T22" fmla="*/ 13 w 28"/>
                  <a:gd name="T23" fmla="*/ 5 h 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8">
                    <a:moveTo>
                      <a:pt x="25" y="10"/>
                    </a:moveTo>
                    <a:lnTo>
                      <a:pt x="25" y="12"/>
                    </a:lnTo>
                    <a:lnTo>
                      <a:pt x="6" y="0"/>
                    </a:lnTo>
                    <a:lnTo>
                      <a:pt x="0" y="14"/>
                    </a:lnTo>
                    <a:lnTo>
                      <a:pt x="18" y="27"/>
                    </a:lnTo>
                    <a:lnTo>
                      <a:pt x="18" y="28"/>
                    </a:lnTo>
                    <a:lnTo>
                      <a:pt x="18" y="27"/>
                    </a:lnTo>
                    <a:lnTo>
                      <a:pt x="23" y="27"/>
                    </a:lnTo>
                    <a:lnTo>
                      <a:pt x="26" y="21"/>
                    </a:lnTo>
                    <a:lnTo>
                      <a:pt x="28" y="16"/>
                    </a:lnTo>
                    <a:lnTo>
                      <a:pt x="25" y="12"/>
                    </a:lnTo>
                    <a:lnTo>
                      <a:pt x="25"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14" name="Freeform 922"/>
              <p:cNvSpPr>
                <a:spLocks/>
              </p:cNvSpPr>
              <p:nvPr/>
            </p:nvSpPr>
            <p:spPr bwMode="auto">
              <a:xfrm>
                <a:off x="3091" y="2008"/>
                <a:ext cx="15" cy="15"/>
              </a:xfrm>
              <a:custGeom>
                <a:avLst/>
                <a:gdLst>
                  <a:gd name="T0" fmla="*/ 13 w 28"/>
                  <a:gd name="T1" fmla="*/ 7 h 29"/>
                  <a:gd name="T2" fmla="*/ 13 w 28"/>
                  <a:gd name="T3" fmla="*/ 6 h 29"/>
                  <a:gd name="T4" fmla="*/ 4 w 28"/>
                  <a:gd name="T5" fmla="*/ 0 h 29"/>
                  <a:gd name="T6" fmla="*/ 0 w 28"/>
                  <a:gd name="T7" fmla="*/ 9 h 29"/>
                  <a:gd name="T8" fmla="*/ 10 w 28"/>
                  <a:gd name="T9" fmla="*/ 15 h 29"/>
                  <a:gd name="T10" fmla="*/ 10 w 28"/>
                  <a:gd name="T11" fmla="*/ 14 h 29"/>
                  <a:gd name="T12" fmla="*/ 10 w 28"/>
                  <a:gd name="T13" fmla="*/ 15 h 29"/>
                  <a:gd name="T14" fmla="*/ 12 w 28"/>
                  <a:gd name="T15" fmla="*/ 15 h 29"/>
                  <a:gd name="T16" fmla="*/ 15 w 28"/>
                  <a:gd name="T17" fmla="*/ 11 h 29"/>
                  <a:gd name="T18" fmla="*/ 15 w 28"/>
                  <a:gd name="T19" fmla="*/ 9 h 29"/>
                  <a:gd name="T20" fmla="*/ 13 w 28"/>
                  <a:gd name="T21" fmla="*/ 6 h 29"/>
                  <a:gd name="T22" fmla="*/ 13 w 28"/>
                  <a:gd name="T23" fmla="*/ 7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25" y="13"/>
                    </a:moveTo>
                    <a:lnTo>
                      <a:pt x="25" y="11"/>
                    </a:lnTo>
                    <a:lnTo>
                      <a:pt x="7" y="0"/>
                    </a:lnTo>
                    <a:lnTo>
                      <a:pt x="0" y="18"/>
                    </a:lnTo>
                    <a:lnTo>
                      <a:pt x="18" y="29"/>
                    </a:lnTo>
                    <a:lnTo>
                      <a:pt x="18" y="28"/>
                    </a:lnTo>
                    <a:lnTo>
                      <a:pt x="18" y="29"/>
                    </a:lnTo>
                    <a:lnTo>
                      <a:pt x="23" y="29"/>
                    </a:lnTo>
                    <a:lnTo>
                      <a:pt x="28" y="22"/>
                    </a:lnTo>
                    <a:lnTo>
                      <a:pt x="28" y="17"/>
                    </a:lnTo>
                    <a:lnTo>
                      <a:pt x="25" y="11"/>
                    </a:lnTo>
                    <a:lnTo>
                      <a:pt x="25"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15" name="Freeform 923"/>
              <p:cNvSpPr>
                <a:spLocks/>
              </p:cNvSpPr>
              <p:nvPr/>
            </p:nvSpPr>
            <p:spPr bwMode="auto">
              <a:xfrm>
                <a:off x="3101" y="2015"/>
                <a:ext cx="14" cy="13"/>
              </a:xfrm>
              <a:custGeom>
                <a:avLst/>
                <a:gdLst>
                  <a:gd name="T0" fmla="*/ 12 w 29"/>
                  <a:gd name="T1" fmla="*/ 6 h 27"/>
                  <a:gd name="T2" fmla="*/ 12 w 29"/>
                  <a:gd name="T3" fmla="*/ 6 h 27"/>
                  <a:gd name="T4" fmla="*/ 3 w 29"/>
                  <a:gd name="T5" fmla="*/ 0 h 27"/>
                  <a:gd name="T6" fmla="*/ 0 w 29"/>
                  <a:gd name="T7" fmla="*/ 7 h 27"/>
                  <a:gd name="T8" fmla="*/ 9 w 29"/>
                  <a:gd name="T9" fmla="*/ 13 h 27"/>
                  <a:gd name="T10" fmla="*/ 9 w 29"/>
                  <a:gd name="T11" fmla="*/ 13 h 27"/>
                  <a:gd name="T12" fmla="*/ 9 w 29"/>
                  <a:gd name="T13" fmla="*/ 13 h 27"/>
                  <a:gd name="T14" fmla="*/ 12 w 29"/>
                  <a:gd name="T15" fmla="*/ 13 h 27"/>
                  <a:gd name="T16" fmla="*/ 13 w 29"/>
                  <a:gd name="T17" fmla="*/ 11 h 27"/>
                  <a:gd name="T18" fmla="*/ 14 w 29"/>
                  <a:gd name="T19" fmla="*/ 8 h 27"/>
                  <a:gd name="T20" fmla="*/ 12 w 29"/>
                  <a:gd name="T21" fmla="*/ 6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 h="27">
                    <a:moveTo>
                      <a:pt x="25" y="13"/>
                    </a:moveTo>
                    <a:lnTo>
                      <a:pt x="25" y="13"/>
                    </a:lnTo>
                    <a:lnTo>
                      <a:pt x="7" y="0"/>
                    </a:lnTo>
                    <a:lnTo>
                      <a:pt x="0" y="15"/>
                    </a:lnTo>
                    <a:lnTo>
                      <a:pt x="19" y="27"/>
                    </a:lnTo>
                    <a:lnTo>
                      <a:pt x="24" y="27"/>
                    </a:lnTo>
                    <a:lnTo>
                      <a:pt x="27" y="22"/>
                    </a:lnTo>
                    <a:lnTo>
                      <a:pt x="29" y="16"/>
                    </a:lnTo>
                    <a:lnTo>
                      <a:pt x="25"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16" name="Freeform 924"/>
              <p:cNvSpPr>
                <a:spLocks/>
              </p:cNvSpPr>
              <p:nvPr/>
            </p:nvSpPr>
            <p:spPr bwMode="auto">
              <a:xfrm>
                <a:off x="3110" y="2021"/>
                <a:ext cx="14" cy="14"/>
              </a:xfrm>
              <a:custGeom>
                <a:avLst/>
                <a:gdLst>
                  <a:gd name="T0" fmla="*/ 13 w 28"/>
                  <a:gd name="T1" fmla="*/ 5 h 29"/>
                  <a:gd name="T2" fmla="*/ 13 w 28"/>
                  <a:gd name="T3" fmla="*/ 6 h 29"/>
                  <a:gd name="T4" fmla="*/ 3 w 28"/>
                  <a:gd name="T5" fmla="*/ 0 h 29"/>
                  <a:gd name="T6" fmla="*/ 0 w 28"/>
                  <a:gd name="T7" fmla="*/ 7 h 29"/>
                  <a:gd name="T8" fmla="*/ 9 w 28"/>
                  <a:gd name="T9" fmla="*/ 13 h 29"/>
                  <a:gd name="T10" fmla="*/ 9 w 28"/>
                  <a:gd name="T11" fmla="*/ 14 h 29"/>
                  <a:gd name="T12" fmla="*/ 9 w 28"/>
                  <a:gd name="T13" fmla="*/ 13 h 29"/>
                  <a:gd name="T14" fmla="*/ 12 w 28"/>
                  <a:gd name="T15" fmla="*/ 13 h 29"/>
                  <a:gd name="T16" fmla="*/ 13 w 28"/>
                  <a:gd name="T17" fmla="*/ 10 h 29"/>
                  <a:gd name="T18" fmla="*/ 14 w 28"/>
                  <a:gd name="T19" fmla="*/ 8 h 29"/>
                  <a:gd name="T20" fmla="*/ 13 w 28"/>
                  <a:gd name="T21" fmla="*/ 6 h 29"/>
                  <a:gd name="T22" fmla="*/ 13 w 28"/>
                  <a:gd name="T23" fmla="*/ 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25" y="11"/>
                    </a:moveTo>
                    <a:lnTo>
                      <a:pt x="25" y="12"/>
                    </a:lnTo>
                    <a:lnTo>
                      <a:pt x="6" y="0"/>
                    </a:lnTo>
                    <a:lnTo>
                      <a:pt x="0" y="14"/>
                    </a:lnTo>
                    <a:lnTo>
                      <a:pt x="18" y="27"/>
                    </a:lnTo>
                    <a:lnTo>
                      <a:pt x="18" y="29"/>
                    </a:lnTo>
                    <a:lnTo>
                      <a:pt x="18" y="27"/>
                    </a:lnTo>
                    <a:lnTo>
                      <a:pt x="23" y="27"/>
                    </a:lnTo>
                    <a:lnTo>
                      <a:pt x="26" y="21"/>
                    </a:lnTo>
                    <a:lnTo>
                      <a:pt x="28" y="16"/>
                    </a:lnTo>
                    <a:lnTo>
                      <a:pt x="25" y="12"/>
                    </a:lnTo>
                    <a:lnTo>
                      <a:pt x="25"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17" name="Freeform 925"/>
              <p:cNvSpPr>
                <a:spLocks/>
              </p:cNvSpPr>
              <p:nvPr/>
            </p:nvSpPr>
            <p:spPr bwMode="auto">
              <a:xfrm>
                <a:off x="3119" y="2026"/>
                <a:ext cx="14" cy="15"/>
              </a:xfrm>
              <a:custGeom>
                <a:avLst/>
                <a:gdLst>
                  <a:gd name="T0" fmla="*/ 13 w 28"/>
                  <a:gd name="T1" fmla="*/ 5 h 28"/>
                  <a:gd name="T2" fmla="*/ 13 w 28"/>
                  <a:gd name="T3" fmla="*/ 5 h 28"/>
                  <a:gd name="T4" fmla="*/ 4 w 28"/>
                  <a:gd name="T5" fmla="*/ 0 h 28"/>
                  <a:gd name="T6" fmla="*/ 0 w 28"/>
                  <a:gd name="T7" fmla="*/ 10 h 28"/>
                  <a:gd name="T8" fmla="*/ 9 w 28"/>
                  <a:gd name="T9" fmla="*/ 15 h 28"/>
                  <a:gd name="T10" fmla="*/ 9 w 28"/>
                  <a:gd name="T11" fmla="*/ 15 h 28"/>
                  <a:gd name="T12" fmla="*/ 9 w 28"/>
                  <a:gd name="T13" fmla="*/ 15 h 28"/>
                  <a:gd name="T14" fmla="*/ 12 w 28"/>
                  <a:gd name="T15" fmla="*/ 15 h 28"/>
                  <a:gd name="T16" fmla="*/ 14 w 28"/>
                  <a:gd name="T17" fmla="*/ 11 h 28"/>
                  <a:gd name="T18" fmla="*/ 14 w 28"/>
                  <a:gd name="T19" fmla="*/ 9 h 28"/>
                  <a:gd name="T20" fmla="*/ 13 w 28"/>
                  <a:gd name="T21" fmla="*/ 5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8">
                    <a:moveTo>
                      <a:pt x="25" y="10"/>
                    </a:moveTo>
                    <a:lnTo>
                      <a:pt x="25" y="10"/>
                    </a:lnTo>
                    <a:lnTo>
                      <a:pt x="7" y="0"/>
                    </a:lnTo>
                    <a:lnTo>
                      <a:pt x="0" y="18"/>
                    </a:lnTo>
                    <a:lnTo>
                      <a:pt x="18" y="28"/>
                    </a:lnTo>
                    <a:lnTo>
                      <a:pt x="23" y="28"/>
                    </a:lnTo>
                    <a:lnTo>
                      <a:pt x="28" y="21"/>
                    </a:lnTo>
                    <a:lnTo>
                      <a:pt x="28" y="16"/>
                    </a:lnTo>
                    <a:lnTo>
                      <a:pt x="25"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18" name="Freeform 926"/>
              <p:cNvSpPr>
                <a:spLocks/>
              </p:cNvSpPr>
              <p:nvPr/>
            </p:nvSpPr>
            <p:spPr bwMode="auto">
              <a:xfrm>
                <a:off x="3128" y="2032"/>
                <a:ext cx="15" cy="15"/>
              </a:xfrm>
              <a:custGeom>
                <a:avLst/>
                <a:gdLst>
                  <a:gd name="T0" fmla="*/ 13 w 31"/>
                  <a:gd name="T1" fmla="*/ 7 h 31"/>
                  <a:gd name="T2" fmla="*/ 13 w 31"/>
                  <a:gd name="T3" fmla="*/ 6 h 31"/>
                  <a:gd name="T4" fmla="*/ 3 w 31"/>
                  <a:gd name="T5" fmla="*/ 0 h 31"/>
                  <a:gd name="T6" fmla="*/ 0 w 31"/>
                  <a:gd name="T7" fmla="*/ 9 h 31"/>
                  <a:gd name="T8" fmla="*/ 10 w 31"/>
                  <a:gd name="T9" fmla="*/ 15 h 31"/>
                  <a:gd name="T10" fmla="*/ 10 w 31"/>
                  <a:gd name="T11" fmla="*/ 14 h 31"/>
                  <a:gd name="T12" fmla="*/ 10 w 31"/>
                  <a:gd name="T13" fmla="*/ 15 h 31"/>
                  <a:gd name="T14" fmla="*/ 13 w 31"/>
                  <a:gd name="T15" fmla="*/ 15 h 31"/>
                  <a:gd name="T16" fmla="*/ 15 w 31"/>
                  <a:gd name="T17" fmla="*/ 12 h 31"/>
                  <a:gd name="T18" fmla="*/ 15 w 31"/>
                  <a:gd name="T19" fmla="*/ 9 h 31"/>
                  <a:gd name="T20" fmla="*/ 13 w 31"/>
                  <a:gd name="T21" fmla="*/ 6 h 31"/>
                  <a:gd name="T22" fmla="*/ 13 w 31"/>
                  <a:gd name="T23" fmla="*/ 7 h 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1" h="31">
                    <a:moveTo>
                      <a:pt x="27" y="15"/>
                    </a:moveTo>
                    <a:lnTo>
                      <a:pt x="27" y="13"/>
                    </a:lnTo>
                    <a:lnTo>
                      <a:pt x="7" y="0"/>
                    </a:lnTo>
                    <a:lnTo>
                      <a:pt x="0" y="18"/>
                    </a:lnTo>
                    <a:lnTo>
                      <a:pt x="21" y="31"/>
                    </a:lnTo>
                    <a:lnTo>
                      <a:pt x="21" y="29"/>
                    </a:lnTo>
                    <a:lnTo>
                      <a:pt x="21" y="31"/>
                    </a:lnTo>
                    <a:lnTo>
                      <a:pt x="26" y="31"/>
                    </a:lnTo>
                    <a:lnTo>
                      <a:pt x="31" y="24"/>
                    </a:lnTo>
                    <a:lnTo>
                      <a:pt x="31" y="18"/>
                    </a:lnTo>
                    <a:lnTo>
                      <a:pt x="27" y="13"/>
                    </a:lnTo>
                    <a:lnTo>
                      <a:pt x="27"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19" name="Freeform 927"/>
              <p:cNvSpPr>
                <a:spLocks/>
              </p:cNvSpPr>
              <p:nvPr/>
            </p:nvSpPr>
            <p:spPr bwMode="auto">
              <a:xfrm>
                <a:off x="3138" y="2039"/>
                <a:ext cx="14" cy="14"/>
              </a:xfrm>
              <a:custGeom>
                <a:avLst/>
                <a:gdLst>
                  <a:gd name="T0" fmla="*/ 13 w 28"/>
                  <a:gd name="T1" fmla="*/ 5 h 29"/>
                  <a:gd name="T2" fmla="*/ 13 w 28"/>
                  <a:gd name="T3" fmla="*/ 6 h 29"/>
                  <a:gd name="T4" fmla="*/ 3 w 28"/>
                  <a:gd name="T5" fmla="*/ 0 h 29"/>
                  <a:gd name="T6" fmla="*/ 0 w 28"/>
                  <a:gd name="T7" fmla="*/ 7 h 29"/>
                  <a:gd name="T8" fmla="*/ 9 w 28"/>
                  <a:gd name="T9" fmla="*/ 13 h 29"/>
                  <a:gd name="T10" fmla="*/ 9 w 28"/>
                  <a:gd name="T11" fmla="*/ 14 h 29"/>
                  <a:gd name="T12" fmla="*/ 9 w 28"/>
                  <a:gd name="T13" fmla="*/ 13 h 29"/>
                  <a:gd name="T14" fmla="*/ 12 w 28"/>
                  <a:gd name="T15" fmla="*/ 13 h 29"/>
                  <a:gd name="T16" fmla="*/ 13 w 28"/>
                  <a:gd name="T17" fmla="*/ 11 h 29"/>
                  <a:gd name="T18" fmla="*/ 14 w 28"/>
                  <a:gd name="T19" fmla="*/ 8 h 29"/>
                  <a:gd name="T20" fmla="*/ 13 w 28"/>
                  <a:gd name="T21" fmla="*/ 6 h 29"/>
                  <a:gd name="T22" fmla="*/ 13 w 28"/>
                  <a:gd name="T23" fmla="*/ 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25" y="11"/>
                    </a:moveTo>
                    <a:lnTo>
                      <a:pt x="25" y="13"/>
                    </a:lnTo>
                    <a:lnTo>
                      <a:pt x="6" y="0"/>
                    </a:lnTo>
                    <a:lnTo>
                      <a:pt x="0" y="14"/>
                    </a:lnTo>
                    <a:lnTo>
                      <a:pt x="18" y="27"/>
                    </a:lnTo>
                    <a:lnTo>
                      <a:pt x="18" y="29"/>
                    </a:lnTo>
                    <a:lnTo>
                      <a:pt x="18" y="27"/>
                    </a:lnTo>
                    <a:lnTo>
                      <a:pt x="23" y="27"/>
                    </a:lnTo>
                    <a:lnTo>
                      <a:pt x="26" y="22"/>
                    </a:lnTo>
                    <a:lnTo>
                      <a:pt x="28" y="16"/>
                    </a:lnTo>
                    <a:lnTo>
                      <a:pt x="25" y="13"/>
                    </a:lnTo>
                    <a:lnTo>
                      <a:pt x="25"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20" name="Freeform 928"/>
              <p:cNvSpPr>
                <a:spLocks/>
              </p:cNvSpPr>
              <p:nvPr/>
            </p:nvSpPr>
            <p:spPr bwMode="auto">
              <a:xfrm>
                <a:off x="3147" y="2044"/>
                <a:ext cx="15" cy="15"/>
              </a:xfrm>
              <a:custGeom>
                <a:avLst/>
                <a:gdLst>
                  <a:gd name="T0" fmla="*/ 13 w 28"/>
                  <a:gd name="T1" fmla="*/ 6 h 29"/>
                  <a:gd name="T2" fmla="*/ 13 w 28"/>
                  <a:gd name="T3" fmla="*/ 6 h 29"/>
                  <a:gd name="T4" fmla="*/ 4 w 28"/>
                  <a:gd name="T5" fmla="*/ 0 h 29"/>
                  <a:gd name="T6" fmla="*/ 0 w 28"/>
                  <a:gd name="T7" fmla="*/ 9 h 29"/>
                  <a:gd name="T8" fmla="*/ 10 w 28"/>
                  <a:gd name="T9" fmla="*/ 15 h 29"/>
                  <a:gd name="T10" fmla="*/ 10 w 28"/>
                  <a:gd name="T11" fmla="*/ 14 h 29"/>
                  <a:gd name="T12" fmla="*/ 10 w 28"/>
                  <a:gd name="T13" fmla="*/ 15 h 29"/>
                  <a:gd name="T14" fmla="*/ 12 w 28"/>
                  <a:gd name="T15" fmla="*/ 15 h 29"/>
                  <a:gd name="T16" fmla="*/ 15 w 28"/>
                  <a:gd name="T17" fmla="*/ 11 h 29"/>
                  <a:gd name="T18" fmla="*/ 15 w 28"/>
                  <a:gd name="T19" fmla="*/ 8 h 29"/>
                  <a:gd name="T20" fmla="*/ 13 w 28"/>
                  <a:gd name="T21" fmla="*/ 6 h 29"/>
                  <a:gd name="T22" fmla="*/ 13 w 28"/>
                  <a:gd name="T23" fmla="*/ 6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25" y="12"/>
                    </a:moveTo>
                    <a:lnTo>
                      <a:pt x="25" y="11"/>
                    </a:lnTo>
                    <a:lnTo>
                      <a:pt x="7" y="0"/>
                    </a:lnTo>
                    <a:lnTo>
                      <a:pt x="0" y="18"/>
                    </a:lnTo>
                    <a:lnTo>
                      <a:pt x="18" y="29"/>
                    </a:lnTo>
                    <a:lnTo>
                      <a:pt x="18" y="27"/>
                    </a:lnTo>
                    <a:lnTo>
                      <a:pt x="18" y="29"/>
                    </a:lnTo>
                    <a:lnTo>
                      <a:pt x="23" y="29"/>
                    </a:lnTo>
                    <a:lnTo>
                      <a:pt x="28" y="21"/>
                    </a:lnTo>
                    <a:lnTo>
                      <a:pt x="28" y="16"/>
                    </a:lnTo>
                    <a:lnTo>
                      <a:pt x="25" y="11"/>
                    </a:lnTo>
                    <a:lnTo>
                      <a:pt x="25"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21" name="Freeform 929"/>
              <p:cNvSpPr>
                <a:spLocks/>
              </p:cNvSpPr>
              <p:nvPr/>
            </p:nvSpPr>
            <p:spPr bwMode="auto">
              <a:xfrm>
                <a:off x="3157" y="2051"/>
                <a:ext cx="14" cy="14"/>
              </a:xfrm>
              <a:custGeom>
                <a:avLst/>
                <a:gdLst>
                  <a:gd name="T0" fmla="*/ 12 w 29"/>
                  <a:gd name="T1" fmla="*/ 5 h 29"/>
                  <a:gd name="T2" fmla="*/ 12 w 29"/>
                  <a:gd name="T3" fmla="*/ 6 h 29"/>
                  <a:gd name="T4" fmla="*/ 3 w 29"/>
                  <a:gd name="T5" fmla="*/ 0 h 29"/>
                  <a:gd name="T6" fmla="*/ 0 w 29"/>
                  <a:gd name="T7" fmla="*/ 7 h 29"/>
                  <a:gd name="T8" fmla="*/ 9 w 29"/>
                  <a:gd name="T9" fmla="*/ 14 h 29"/>
                  <a:gd name="T10" fmla="*/ 9 w 29"/>
                  <a:gd name="T11" fmla="*/ 14 h 29"/>
                  <a:gd name="T12" fmla="*/ 9 w 29"/>
                  <a:gd name="T13" fmla="*/ 14 h 29"/>
                  <a:gd name="T14" fmla="*/ 12 w 29"/>
                  <a:gd name="T15" fmla="*/ 14 h 29"/>
                  <a:gd name="T16" fmla="*/ 13 w 29"/>
                  <a:gd name="T17" fmla="*/ 11 h 29"/>
                  <a:gd name="T18" fmla="*/ 14 w 29"/>
                  <a:gd name="T19" fmla="*/ 8 h 29"/>
                  <a:gd name="T20" fmla="*/ 12 w 29"/>
                  <a:gd name="T21" fmla="*/ 6 h 29"/>
                  <a:gd name="T22" fmla="*/ 12 w 29"/>
                  <a:gd name="T23" fmla="*/ 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25" y="11"/>
                    </a:moveTo>
                    <a:lnTo>
                      <a:pt x="25" y="13"/>
                    </a:lnTo>
                    <a:lnTo>
                      <a:pt x="7" y="0"/>
                    </a:lnTo>
                    <a:lnTo>
                      <a:pt x="0" y="15"/>
                    </a:lnTo>
                    <a:lnTo>
                      <a:pt x="19" y="28"/>
                    </a:lnTo>
                    <a:lnTo>
                      <a:pt x="19" y="29"/>
                    </a:lnTo>
                    <a:lnTo>
                      <a:pt x="19" y="28"/>
                    </a:lnTo>
                    <a:lnTo>
                      <a:pt x="24" y="28"/>
                    </a:lnTo>
                    <a:lnTo>
                      <a:pt x="27" y="22"/>
                    </a:lnTo>
                    <a:lnTo>
                      <a:pt x="29" y="17"/>
                    </a:lnTo>
                    <a:lnTo>
                      <a:pt x="25" y="13"/>
                    </a:lnTo>
                    <a:lnTo>
                      <a:pt x="25"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22" name="Freeform 930"/>
              <p:cNvSpPr>
                <a:spLocks/>
              </p:cNvSpPr>
              <p:nvPr/>
            </p:nvSpPr>
            <p:spPr bwMode="auto">
              <a:xfrm>
                <a:off x="3166" y="2056"/>
                <a:ext cx="14" cy="15"/>
              </a:xfrm>
              <a:custGeom>
                <a:avLst/>
                <a:gdLst>
                  <a:gd name="T0" fmla="*/ 13 w 28"/>
                  <a:gd name="T1" fmla="*/ 7 h 29"/>
                  <a:gd name="T2" fmla="*/ 13 w 28"/>
                  <a:gd name="T3" fmla="*/ 6 h 29"/>
                  <a:gd name="T4" fmla="*/ 3 w 28"/>
                  <a:gd name="T5" fmla="*/ 0 h 29"/>
                  <a:gd name="T6" fmla="*/ 0 w 28"/>
                  <a:gd name="T7" fmla="*/ 9 h 29"/>
                  <a:gd name="T8" fmla="*/ 9 w 28"/>
                  <a:gd name="T9" fmla="*/ 15 h 29"/>
                  <a:gd name="T10" fmla="*/ 9 w 28"/>
                  <a:gd name="T11" fmla="*/ 14 h 29"/>
                  <a:gd name="T12" fmla="*/ 9 w 28"/>
                  <a:gd name="T13" fmla="*/ 15 h 29"/>
                  <a:gd name="T14" fmla="*/ 12 w 28"/>
                  <a:gd name="T15" fmla="*/ 15 h 29"/>
                  <a:gd name="T16" fmla="*/ 14 w 28"/>
                  <a:gd name="T17" fmla="*/ 11 h 29"/>
                  <a:gd name="T18" fmla="*/ 14 w 28"/>
                  <a:gd name="T19" fmla="*/ 9 h 29"/>
                  <a:gd name="T20" fmla="*/ 13 w 28"/>
                  <a:gd name="T21" fmla="*/ 6 h 29"/>
                  <a:gd name="T22" fmla="*/ 13 w 28"/>
                  <a:gd name="T23" fmla="*/ 7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25" y="13"/>
                    </a:moveTo>
                    <a:lnTo>
                      <a:pt x="25" y="11"/>
                    </a:lnTo>
                    <a:lnTo>
                      <a:pt x="6" y="0"/>
                    </a:lnTo>
                    <a:lnTo>
                      <a:pt x="0" y="18"/>
                    </a:lnTo>
                    <a:lnTo>
                      <a:pt x="18" y="29"/>
                    </a:lnTo>
                    <a:lnTo>
                      <a:pt x="18" y="27"/>
                    </a:lnTo>
                    <a:lnTo>
                      <a:pt x="18" y="29"/>
                    </a:lnTo>
                    <a:lnTo>
                      <a:pt x="23" y="29"/>
                    </a:lnTo>
                    <a:lnTo>
                      <a:pt x="28" y="22"/>
                    </a:lnTo>
                    <a:lnTo>
                      <a:pt x="28" y="17"/>
                    </a:lnTo>
                    <a:lnTo>
                      <a:pt x="25" y="11"/>
                    </a:lnTo>
                    <a:lnTo>
                      <a:pt x="25"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23" name="Freeform 931"/>
              <p:cNvSpPr>
                <a:spLocks/>
              </p:cNvSpPr>
              <p:nvPr/>
            </p:nvSpPr>
            <p:spPr bwMode="auto">
              <a:xfrm>
                <a:off x="3175" y="2062"/>
                <a:ext cx="14" cy="14"/>
              </a:xfrm>
              <a:custGeom>
                <a:avLst/>
                <a:gdLst>
                  <a:gd name="T0" fmla="*/ 13 w 28"/>
                  <a:gd name="T1" fmla="*/ 7 h 27"/>
                  <a:gd name="T2" fmla="*/ 13 w 28"/>
                  <a:gd name="T3" fmla="*/ 7 h 27"/>
                  <a:gd name="T4" fmla="*/ 4 w 28"/>
                  <a:gd name="T5" fmla="*/ 0 h 27"/>
                  <a:gd name="T6" fmla="*/ 0 w 28"/>
                  <a:gd name="T7" fmla="*/ 7 h 27"/>
                  <a:gd name="T8" fmla="*/ 9 w 28"/>
                  <a:gd name="T9" fmla="*/ 14 h 27"/>
                  <a:gd name="T10" fmla="*/ 9 w 28"/>
                  <a:gd name="T11" fmla="*/ 14 h 27"/>
                  <a:gd name="T12" fmla="*/ 9 w 28"/>
                  <a:gd name="T13" fmla="*/ 14 h 27"/>
                  <a:gd name="T14" fmla="*/ 12 w 28"/>
                  <a:gd name="T15" fmla="*/ 14 h 27"/>
                  <a:gd name="T16" fmla="*/ 14 w 28"/>
                  <a:gd name="T17" fmla="*/ 11 h 27"/>
                  <a:gd name="T18" fmla="*/ 14 w 28"/>
                  <a:gd name="T19" fmla="*/ 8 h 27"/>
                  <a:gd name="T20" fmla="*/ 13 w 28"/>
                  <a:gd name="T21" fmla="*/ 7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7">
                    <a:moveTo>
                      <a:pt x="25" y="13"/>
                    </a:moveTo>
                    <a:lnTo>
                      <a:pt x="25" y="13"/>
                    </a:lnTo>
                    <a:lnTo>
                      <a:pt x="7" y="0"/>
                    </a:lnTo>
                    <a:lnTo>
                      <a:pt x="0" y="14"/>
                    </a:lnTo>
                    <a:lnTo>
                      <a:pt x="18" y="27"/>
                    </a:lnTo>
                    <a:lnTo>
                      <a:pt x="23" y="27"/>
                    </a:lnTo>
                    <a:lnTo>
                      <a:pt x="27" y="22"/>
                    </a:lnTo>
                    <a:lnTo>
                      <a:pt x="28" y="16"/>
                    </a:lnTo>
                    <a:lnTo>
                      <a:pt x="25"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24" name="Freeform 932"/>
              <p:cNvSpPr>
                <a:spLocks/>
              </p:cNvSpPr>
              <p:nvPr/>
            </p:nvSpPr>
            <p:spPr bwMode="auto">
              <a:xfrm>
                <a:off x="3184" y="2069"/>
                <a:ext cx="14" cy="14"/>
              </a:xfrm>
              <a:custGeom>
                <a:avLst/>
                <a:gdLst>
                  <a:gd name="T0" fmla="*/ 12 w 29"/>
                  <a:gd name="T1" fmla="*/ 5 h 29"/>
                  <a:gd name="T2" fmla="*/ 12 w 29"/>
                  <a:gd name="T3" fmla="*/ 6 h 29"/>
                  <a:gd name="T4" fmla="*/ 3 w 29"/>
                  <a:gd name="T5" fmla="*/ 0 h 29"/>
                  <a:gd name="T6" fmla="*/ 0 w 29"/>
                  <a:gd name="T7" fmla="*/ 7 h 29"/>
                  <a:gd name="T8" fmla="*/ 9 w 29"/>
                  <a:gd name="T9" fmla="*/ 13 h 29"/>
                  <a:gd name="T10" fmla="*/ 9 w 29"/>
                  <a:gd name="T11" fmla="*/ 14 h 29"/>
                  <a:gd name="T12" fmla="*/ 9 w 29"/>
                  <a:gd name="T13" fmla="*/ 13 h 29"/>
                  <a:gd name="T14" fmla="*/ 12 w 29"/>
                  <a:gd name="T15" fmla="*/ 13 h 29"/>
                  <a:gd name="T16" fmla="*/ 13 w 29"/>
                  <a:gd name="T17" fmla="*/ 10 h 29"/>
                  <a:gd name="T18" fmla="*/ 14 w 29"/>
                  <a:gd name="T19" fmla="*/ 8 h 29"/>
                  <a:gd name="T20" fmla="*/ 12 w 29"/>
                  <a:gd name="T21" fmla="*/ 6 h 29"/>
                  <a:gd name="T22" fmla="*/ 12 w 29"/>
                  <a:gd name="T23" fmla="*/ 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25" y="10"/>
                    </a:moveTo>
                    <a:lnTo>
                      <a:pt x="25" y="12"/>
                    </a:lnTo>
                    <a:lnTo>
                      <a:pt x="7" y="0"/>
                    </a:lnTo>
                    <a:lnTo>
                      <a:pt x="0" y="14"/>
                    </a:lnTo>
                    <a:lnTo>
                      <a:pt x="19" y="27"/>
                    </a:lnTo>
                    <a:lnTo>
                      <a:pt x="19" y="29"/>
                    </a:lnTo>
                    <a:lnTo>
                      <a:pt x="19" y="27"/>
                    </a:lnTo>
                    <a:lnTo>
                      <a:pt x="24" y="27"/>
                    </a:lnTo>
                    <a:lnTo>
                      <a:pt x="27" y="21"/>
                    </a:lnTo>
                    <a:lnTo>
                      <a:pt x="29" y="16"/>
                    </a:lnTo>
                    <a:lnTo>
                      <a:pt x="25" y="12"/>
                    </a:lnTo>
                    <a:lnTo>
                      <a:pt x="25"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25" name="Freeform 933"/>
              <p:cNvSpPr>
                <a:spLocks/>
              </p:cNvSpPr>
              <p:nvPr/>
            </p:nvSpPr>
            <p:spPr bwMode="auto">
              <a:xfrm>
                <a:off x="3193" y="2074"/>
                <a:ext cx="15" cy="15"/>
              </a:xfrm>
              <a:custGeom>
                <a:avLst/>
                <a:gdLst>
                  <a:gd name="T0" fmla="*/ 13 w 28"/>
                  <a:gd name="T1" fmla="*/ 6 h 29"/>
                  <a:gd name="T2" fmla="*/ 13 w 28"/>
                  <a:gd name="T3" fmla="*/ 6 h 29"/>
                  <a:gd name="T4" fmla="*/ 3 w 28"/>
                  <a:gd name="T5" fmla="*/ 0 h 29"/>
                  <a:gd name="T6" fmla="*/ 0 w 28"/>
                  <a:gd name="T7" fmla="*/ 10 h 29"/>
                  <a:gd name="T8" fmla="*/ 10 w 28"/>
                  <a:gd name="T9" fmla="*/ 15 h 29"/>
                  <a:gd name="T10" fmla="*/ 10 w 28"/>
                  <a:gd name="T11" fmla="*/ 15 h 29"/>
                  <a:gd name="T12" fmla="*/ 10 w 28"/>
                  <a:gd name="T13" fmla="*/ 15 h 29"/>
                  <a:gd name="T14" fmla="*/ 12 w 28"/>
                  <a:gd name="T15" fmla="*/ 15 h 29"/>
                  <a:gd name="T16" fmla="*/ 15 w 28"/>
                  <a:gd name="T17" fmla="*/ 11 h 29"/>
                  <a:gd name="T18" fmla="*/ 15 w 28"/>
                  <a:gd name="T19" fmla="*/ 9 h 29"/>
                  <a:gd name="T20" fmla="*/ 13 w 28"/>
                  <a:gd name="T21" fmla="*/ 6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25" y="11"/>
                    </a:moveTo>
                    <a:lnTo>
                      <a:pt x="25" y="11"/>
                    </a:lnTo>
                    <a:lnTo>
                      <a:pt x="6" y="0"/>
                    </a:lnTo>
                    <a:lnTo>
                      <a:pt x="0" y="19"/>
                    </a:lnTo>
                    <a:lnTo>
                      <a:pt x="18" y="29"/>
                    </a:lnTo>
                    <a:lnTo>
                      <a:pt x="23" y="29"/>
                    </a:lnTo>
                    <a:lnTo>
                      <a:pt x="28" y="22"/>
                    </a:lnTo>
                    <a:lnTo>
                      <a:pt x="28" y="17"/>
                    </a:lnTo>
                    <a:lnTo>
                      <a:pt x="25"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26" name="Freeform 934"/>
              <p:cNvSpPr>
                <a:spLocks/>
              </p:cNvSpPr>
              <p:nvPr/>
            </p:nvSpPr>
            <p:spPr bwMode="auto">
              <a:xfrm>
                <a:off x="3203" y="2080"/>
                <a:ext cx="15" cy="15"/>
              </a:xfrm>
              <a:custGeom>
                <a:avLst/>
                <a:gdLst>
                  <a:gd name="T0" fmla="*/ 14 w 30"/>
                  <a:gd name="T1" fmla="*/ 7 h 31"/>
                  <a:gd name="T2" fmla="*/ 14 w 30"/>
                  <a:gd name="T3" fmla="*/ 6 h 31"/>
                  <a:gd name="T4" fmla="*/ 4 w 30"/>
                  <a:gd name="T5" fmla="*/ 0 h 31"/>
                  <a:gd name="T6" fmla="*/ 0 w 30"/>
                  <a:gd name="T7" fmla="*/ 9 h 31"/>
                  <a:gd name="T8" fmla="*/ 10 w 30"/>
                  <a:gd name="T9" fmla="*/ 15 h 31"/>
                  <a:gd name="T10" fmla="*/ 10 w 30"/>
                  <a:gd name="T11" fmla="*/ 14 h 31"/>
                  <a:gd name="T12" fmla="*/ 10 w 30"/>
                  <a:gd name="T13" fmla="*/ 15 h 31"/>
                  <a:gd name="T14" fmla="*/ 13 w 30"/>
                  <a:gd name="T15" fmla="*/ 15 h 31"/>
                  <a:gd name="T16" fmla="*/ 15 w 30"/>
                  <a:gd name="T17" fmla="*/ 12 h 31"/>
                  <a:gd name="T18" fmla="*/ 15 w 30"/>
                  <a:gd name="T19" fmla="*/ 9 h 31"/>
                  <a:gd name="T20" fmla="*/ 14 w 30"/>
                  <a:gd name="T21" fmla="*/ 6 h 31"/>
                  <a:gd name="T22" fmla="*/ 14 w 30"/>
                  <a:gd name="T23" fmla="*/ 7 h 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0" h="31">
                    <a:moveTo>
                      <a:pt x="27" y="15"/>
                    </a:moveTo>
                    <a:lnTo>
                      <a:pt x="27" y="13"/>
                    </a:lnTo>
                    <a:lnTo>
                      <a:pt x="7" y="0"/>
                    </a:lnTo>
                    <a:lnTo>
                      <a:pt x="0" y="18"/>
                    </a:lnTo>
                    <a:lnTo>
                      <a:pt x="20" y="31"/>
                    </a:lnTo>
                    <a:lnTo>
                      <a:pt x="20" y="29"/>
                    </a:lnTo>
                    <a:lnTo>
                      <a:pt x="20" y="31"/>
                    </a:lnTo>
                    <a:lnTo>
                      <a:pt x="25" y="31"/>
                    </a:lnTo>
                    <a:lnTo>
                      <a:pt x="30" y="24"/>
                    </a:lnTo>
                    <a:lnTo>
                      <a:pt x="30" y="18"/>
                    </a:lnTo>
                    <a:lnTo>
                      <a:pt x="27" y="13"/>
                    </a:lnTo>
                    <a:lnTo>
                      <a:pt x="27"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27" name="Freeform 935"/>
              <p:cNvSpPr>
                <a:spLocks/>
              </p:cNvSpPr>
              <p:nvPr/>
            </p:nvSpPr>
            <p:spPr bwMode="auto">
              <a:xfrm>
                <a:off x="3213" y="2087"/>
                <a:ext cx="12" cy="13"/>
              </a:xfrm>
              <a:custGeom>
                <a:avLst/>
                <a:gdLst>
                  <a:gd name="T0" fmla="*/ 11 w 25"/>
                  <a:gd name="T1" fmla="*/ 10 h 27"/>
                  <a:gd name="T2" fmla="*/ 12 w 25"/>
                  <a:gd name="T3" fmla="*/ 6 h 27"/>
                  <a:gd name="T4" fmla="*/ 3 w 25"/>
                  <a:gd name="T5" fmla="*/ 0 h 27"/>
                  <a:gd name="T6" fmla="*/ 0 w 25"/>
                  <a:gd name="T7" fmla="*/ 7 h 27"/>
                  <a:gd name="T8" fmla="*/ 9 w 25"/>
                  <a:gd name="T9" fmla="*/ 13 h 27"/>
                  <a:gd name="T10" fmla="*/ 11 w 25"/>
                  <a:gd name="T11" fmla="*/ 1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 h="27">
                    <a:moveTo>
                      <a:pt x="22" y="20"/>
                    </a:moveTo>
                    <a:lnTo>
                      <a:pt x="25" y="12"/>
                    </a:lnTo>
                    <a:lnTo>
                      <a:pt x="7" y="0"/>
                    </a:lnTo>
                    <a:lnTo>
                      <a:pt x="0" y="14"/>
                    </a:lnTo>
                    <a:lnTo>
                      <a:pt x="19" y="27"/>
                    </a:lnTo>
                    <a:lnTo>
                      <a:pt x="22"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28" name="Freeform 936"/>
              <p:cNvSpPr>
                <a:spLocks/>
              </p:cNvSpPr>
              <p:nvPr/>
            </p:nvSpPr>
            <p:spPr bwMode="auto">
              <a:xfrm>
                <a:off x="3222" y="2093"/>
                <a:ext cx="5" cy="7"/>
              </a:xfrm>
              <a:custGeom>
                <a:avLst/>
                <a:gdLst>
                  <a:gd name="T0" fmla="*/ 0 w 10"/>
                  <a:gd name="T1" fmla="*/ 7 h 15"/>
                  <a:gd name="T2" fmla="*/ 3 w 10"/>
                  <a:gd name="T3" fmla="*/ 7 h 15"/>
                  <a:gd name="T4" fmla="*/ 4 w 10"/>
                  <a:gd name="T5" fmla="*/ 4 h 15"/>
                  <a:gd name="T6" fmla="*/ 5 w 10"/>
                  <a:gd name="T7" fmla="*/ 2 h 15"/>
                  <a:gd name="T8" fmla="*/ 3 w 10"/>
                  <a:gd name="T9" fmla="*/ 0 h 15"/>
                  <a:gd name="T10" fmla="*/ 0 w 10"/>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5">
                    <a:moveTo>
                      <a:pt x="0" y="15"/>
                    </a:moveTo>
                    <a:lnTo>
                      <a:pt x="5" y="15"/>
                    </a:lnTo>
                    <a:lnTo>
                      <a:pt x="8" y="9"/>
                    </a:lnTo>
                    <a:lnTo>
                      <a:pt x="10" y="4"/>
                    </a:lnTo>
                    <a:lnTo>
                      <a:pt x="6" y="0"/>
                    </a:lnTo>
                    <a:lnTo>
                      <a:pt x="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29" name="Freeform 937"/>
              <p:cNvSpPr>
                <a:spLocks/>
              </p:cNvSpPr>
              <p:nvPr/>
            </p:nvSpPr>
            <p:spPr bwMode="auto">
              <a:xfrm>
                <a:off x="2905" y="1925"/>
                <a:ext cx="90" cy="12"/>
              </a:xfrm>
              <a:custGeom>
                <a:avLst/>
                <a:gdLst>
                  <a:gd name="T0" fmla="*/ 0 w 181"/>
                  <a:gd name="T1" fmla="*/ 0 h 23"/>
                  <a:gd name="T2" fmla="*/ 4 w 181"/>
                  <a:gd name="T3" fmla="*/ 10 h 23"/>
                  <a:gd name="T4" fmla="*/ 71 w 181"/>
                  <a:gd name="T5" fmla="*/ 12 h 23"/>
                  <a:gd name="T6" fmla="*/ 83 w 181"/>
                  <a:gd name="T7" fmla="*/ 5 h 23"/>
                  <a:gd name="T8" fmla="*/ 90 w 181"/>
                  <a:gd name="T9" fmla="*/ 0 h 23"/>
                  <a:gd name="T10" fmla="*/ 0 w 181"/>
                  <a:gd name="T11" fmla="*/ 0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 h="23">
                    <a:moveTo>
                      <a:pt x="0" y="0"/>
                    </a:moveTo>
                    <a:lnTo>
                      <a:pt x="9" y="20"/>
                    </a:lnTo>
                    <a:lnTo>
                      <a:pt x="142" y="23"/>
                    </a:lnTo>
                    <a:lnTo>
                      <a:pt x="166" y="9"/>
                    </a:lnTo>
                    <a:lnTo>
                      <a:pt x="181" y="0"/>
                    </a:lnTo>
                    <a:lnTo>
                      <a:pt x="0" y="0"/>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30" name="Freeform 938"/>
              <p:cNvSpPr>
                <a:spLocks/>
              </p:cNvSpPr>
              <p:nvPr/>
            </p:nvSpPr>
            <p:spPr bwMode="auto">
              <a:xfrm>
                <a:off x="2900" y="1914"/>
                <a:ext cx="117" cy="23"/>
              </a:xfrm>
              <a:custGeom>
                <a:avLst/>
                <a:gdLst>
                  <a:gd name="T0" fmla="*/ 0 w 234"/>
                  <a:gd name="T1" fmla="*/ 0 h 45"/>
                  <a:gd name="T2" fmla="*/ 10 w 234"/>
                  <a:gd name="T3" fmla="*/ 21 h 45"/>
                  <a:gd name="T4" fmla="*/ 76 w 234"/>
                  <a:gd name="T5" fmla="*/ 22 h 45"/>
                  <a:gd name="T6" fmla="*/ 76 w 234"/>
                  <a:gd name="T7" fmla="*/ 23 h 45"/>
                  <a:gd name="T8" fmla="*/ 88 w 234"/>
                  <a:gd name="T9" fmla="*/ 16 h 45"/>
                  <a:gd name="T10" fmla="*/ 98 w 234"/>
                  <a:gd name="T11" fmla="*/ 10 h 45"/>
                  <a:gd name="T12" fmla="*/ 106 w 234"/>
                  <a:gd name="T13" fmla="*/ 7 h 45"/>
                  <a:gd name="T14" fmla="*/ 117 w 234"/>
                  <a:gd name="T15" fmla="*/ 0 h 45"/>
                  <a:gd name="T16" fmla="*/ 0 w 234"/>
                  <a:gd name="T17" fmla="*/ 0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4" h="45">
                    <a:moveTo>
                      <a:pt x="0" y="0"/>
                    </a:moveTo>
                    <a:lnTo>
                      <a:pt x="19" y="42"/>
                    </a:lnTo>
                    <a:lnTo>
                      <a:pt x="152" y="44"/>
                    </a:lnTo>
                    <a:lnTo>
                      <a:pt x="152" y="45"/>
                    </a:lnTo>
                    <a:lnTo>
                      <a:pt x="176" y="31"/>
                    </a:lnTo>
                    <a:lnTo>
                      <a:pt x="196" y="20"/>
                    </a:lnTo>
                    <a:lnTo>
                      <a:pt x="212" y="13"/>
                    </a:lnTo>
                    <a:lnTo>
                      <a:pt x="234" y="0"/>
                    </a:lnTo>
                    <a:lnTo>
                      <a:pt x="0" y="0"/>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31" name="Freeform 939"/>
              <p:cNvSpPr>
                <a:spLocks/>
              </p:cNvSpPr>
              <p:nvPr/>
            </p:nvSpPr>
            <p:spPr bwMode="auto">
              <a:xfrm>
                <a:off x="2894" y="1903"/>
                <a:ext cx="141" cy="22"/>
              </a:xfrm>
              <a:custGeom>
                <a:avLst/>
                <a:gdLst>
                  <a:gd name="T0" fmla="*/ 0 w 282"/>
                  <a:gd name="T1" fmla="*/ 1 h 43"/>
                  <a:gd name="T2" fmla="*/ 11 w 282"/>
                  <a:gd name="T3" fmla="*/ 22 h 43"/>
                  <a:gd name="T4" fmla="*/ 101 w 282"/>
                  <a:gd name="T5" fmla="*/ 22 h 43"/>
                  <a:gd name="T6" fmla="*/ 104 w 282"/>
                  <a:gd name="T7" fmla="*/ 21 h 43"/>
                  <a:gd name="T8" fmla="*/ 112 w 282"/>
                  <a:gd name="T9" fmla="*/ 17 h 43"/>
                  <a:gd name="T10" fmla="*/ 122 w 282"/>
                  <a:gd name="T11" fmla="*/ 12 h 43"/>
                  <a:gd name="T12" fmla="*/ 130 w 282"/>
                  <a:gd name="T13" fmla="*/ 6 h 43"/>
                  <a:gd name="T14" fmla="*/ 141 w 282"/>
                  <a:gd name="T15" fmla="*/ 0 h 43"/>
                  <a:gd name="T16" fmla="*/ 1 w 282"/>
                  <a:gd name="T17" fmla="*/ 0 h 43"/>
                  <a:gd name="T18" fmla="*/ 0 w 282"/>
                  <a:gd name="T19" fmla="*/ 1 h 4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82" h="43">
                    <a:moveTo>
                      <a:pt x="0" y="1"/>
                    </a:moveTo>
                    <a:lnTo>
                      <a:pt x="21" y="43"/>
                    </a:lnTo>
                    <a:lnTo>
                      <a:pt x="202" y="43"/>
                    </a:lnTo>
                    <a:lnTo>
                      <a:pt x="207" y="41"/>
                    </a:lnTo>
                    <a:lnTo>
                      <a:pt x="223" y="34"/>
                    </a:lnTo>
                    <a:lnTo>
                      <a:pt x="244" y="23"/>
                    </a:lnTo>
                    <a:lnTo>
                      <a:pt x="260" y="12"/>
                    </a:lnTo>
                    <a:lnTo>
                      <a:pt x="282" y="0"/>
                    </a:lnTo>
                    <a:lnTo>
                      <a:pt x="1" y="0"/>
                    </a:lnTo>
                    <a:lnTo>
                      <a:pt x="0" y="1"/>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32" name="Freeform 940"/>
              <p:cNvSpPr>
                <a:spLocks/>
              </p:cNvSpPr>
              <p:nvPr/>
            </p:nvSpPr>
            <p:spPr bwMode="auto">
              <a:xfrm>
                <a:off x="2894" y="1892"/>
                <a:ext cx="159" cy="22"/>
              </a:xfrm>
              <a:custGeom>
                <a:avLst/>
                <a:gdLst>
                  <a:gd name="T0" fmla="*/ 6 w 317"/>
                  <a:gd name="T1" fmla="*/ 22 h 43"/>
                  <a:gd name="T2" fmla="*/ 0 w 317"/>
                  <a:gd name="T3" fmla="*/ 12 h 43"/>
                  <a:gd name="T4" fmla="*/ 8 w 317"/>
                  <a:gd name="T5" fmla="*/ 7 h 43"/>
                  <a:gd name="T6" fmla="*/ 19 w 317"/>
                  <a:gd name="T7" fmla="*/ 0 h 43"/>
                  <a:gd name="T8" fmla="*/ 159 w 317"/>
                  <a:gd name="T9" fmla="*/ 1 h 43"/>
                  <a:gd name="T10" fmla="*/ 149 w 317"/>
                  <a:gd name="T11" fmla="*/ 7 h 43"/>
                  <a:gd name="T12" fmla="*/ 140 w 317"/>
                  <a:gd name="T13" fmla="*/ 12 h 43"/>
                  <a:gd name="T14" fmla="*/ 130 w 317"/>
                  <a:gd name="T15" fmla="*/ 17 h 43"/>
                  <a:gd name="T16" fmla="*/ 123 w 317"/>
                  <a:gd name="T17" fmla="*/ 22 h 43"/>
                  <a:gd name="T18" fmla="*/ 6 w 317"/>
                  <a:gd name="T19" fmla="*/ 22 h 4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17" h="43">
                    <a:moveTo>
                      <a:pt x="11" y="43"/>
                    </a:moveTo>
                    <a:lnTo>
                      <a:pt x="0" y="23"/>
                    </a:lnTo>
                    <a:lnTo>
                      <a:pt x="16" y="13"/>
                    </a:lnTo>
                    <a:lnTo>
                      <a:pt x="38" y="0"/>
                    </a:lnTo>
                    <a:lnTo>
                      <a:pt x="317" y="2"/>
                    </a:lnTo>
                    <a:lnTo>
                      <a:pt x="297" y="13"/>
                    </a:lnTo>
                    <a:lnTo>
                      <a:pt x="280" y="23"/>
                    </a:lnTo>
                    <a:lnTo>
                      <a:pt x="260" y="34"/>
                    </a:lnTo>
                    <a:lnTo>
                      <a:pt x="245" y="43"/>
                    </a:lnTo>
                    <a:lnTo>
                      <a:pt x="11" y="43"/>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33" name="Freeform 941"/>
              <p:cNvSpPr>
                <a:spLocks/>
              </p:cNvSpPr>
              <p:nvPr/>
            </p:nvSpPr>
            <p:spPr bwMode="auto">
              <a:xfrm>
                <a:off x="2894" y="1882"/>
                <a:ext cx="177" cy="22"/>
              </a:xfrm>
              <a:custGeom>
                <a:avLst/>
                <a:gdLst>
                  <a:gd name="T0" fmla="*/ 0 w 354"/>
                  <a:gd name="T1" fmla="*/ 22 h 45"/>
                  <a:gd name="T2" fmla="*/ 8 w 354"/>
                  <a:gd name="T3" fmla="*/ 17 h 45"/>
                  <a:gd name="T4" fmla="*/ 18 w 354"/>
                  <a:gd name="T5" fmla="*/ 12 h 45"/>
                  <a:gd name="T6" fmla="*/ 27 w 354"/>
                  <a:gd name="T7" fmla="*/ 6 h 45"/>
                  <a:gd name="T8" fmla="*/ 38 w 354"/>
                  <a:gd name="T9" fmla="*/ 0 h 45"/>
                  <a:gd name="T10" fmla="*/ 177 w 354"/>
                  <a:gd name="T11" fmla="*/ 1 h 45"/>
                  <a:gd name="T12" fmla="*/ 167 w 354"/>
                  <a:gd name="T13" fmla="*/ 6 h 45"/>
                  <a:gd name="T14" fmla="*/ 159 w 354"/>
                  <a:gd name="T15" fmla="*/ 12 h 45"/>
                  <a:gd name="T16" fmla="*/ 149 w 354"/>
                  <a:gd name="T17" fmla="*/ 17 h 45"/>
                  <a:gd name="T18" fmla="*/ 141 w 354"/>
                  <a:gd name="T19" fmla="*/ 22 h 45"/>
                  <a:gd name="T20" fmla="*/ 1 w 354"/>
                  <a:gd name="T21" fmla="*/ 22 h 45"/>
                  <a:gd name="T22" fmla="*/ 0 w 354"/>
                  <a:gd name="T23" fmla="*/ 22 h 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54" h="45">
                    <a:moveTo>
                      <a:pt x="0" y="45"/>
                    </a:moveTo>
                    <a:lnTo>
                      <a:pt x="16" y="35"/>
                    </a:lnTo>
                    <a:lnTo>
                      <a:pt x="36" y="24"/>
                    </a:lnTo>
                    <a:lnTo>
                      <a:pt x="53" y="13"/>
                    </a:lnTo>
                    <a:lnTo>
                      <a:pt x="75" y="0"/>
                    </a:lnTo>
                    <a:lnTo>
                      <a:pt x="354" y="2"/>
                    </a:lnTo>
                    <a:lnTo>
                      <a:pt x="334" y="13"/>
                    </a:lnTo>
                    <a:lnTo>
                      <a:pt x="317" y="24"/>
                    </a:lnTo>
                    <a:lnTo>
                      <a:pt x="297" y="35"/>
                    </a:lnTo>
                    <a:lnTo>
                      <a:pt x="282" y="44"/>
                    </a:lnTo>
                    <a:lnTo>
                      <a:pt x="1" y="44"/>
                    </a:lnTo>
                    <a:lnTo>
                      <a:pt x="0" y="45"/>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34" name="Freeform 942"/>
              <p:cNvSpPr>
                <a:spLocks/>
              </p:cNvSpPr>
              <p:nvPr/>
            </p:nvSpPr>
            <p:spPr bwMode="auto">
              <a:xfrm>
                <a:off x="2913" y="1871"/>
                <a:ext cx="180" cy="22"/>
              </a:xfrm>
              <a:custGeom>
                <a:avLst/>
                <a:gdLst>
                  <a:gd name="T0" fmla="*/ 0 w 361"/>
                  <a:gd name="T1" fmla="*/ 22 h 46"/>
                  <a:gd name="T2" fmla="*/ 8 w 361"/>
                  <a:gd name="T3" fmla="*/ 17 h 46"/>
                  <a:gd name="T4" fmla="*/ 18 w 361"/>
                  <a:gd name="T5" fmla="*/ 11 h 46"/>
                  <a:gd name="T6" fmla="*/ 27 w 361"/>
                  <a:gd name="T7" fmla="*/ 6 h 46"/>
                  <a:gd name="T8" fmla="*/ 37 w 361"/>
                  <a:gd name="T9" fmla="*/ 0 h 46"/>
                  <a:gd name="T10" fmla="*/ 180 w 361"/>
                  <a:gd name="T11" fmla="*/ 0 h 46"/>
                  <a:gd name="T12" fmla="*/ 177 w 361"/>
                  <a:gd name="T13" fmla="*/ 3 h 46"/>
                  <a:gd name="T14" fmla="*/ 167 w 361"/>
                  <a:gd name="T15" fmla="*/ 8 h 46"/>
                  <a:gd name="T16" fmla="*/ 159 w 361"/>
                  <a:gd name="T17" fmla="*/ 11 h 46"/>
                  <a:gd name="T18" fmla="*/ 149 w 361"/>
                  <a:gd name="T19" fmla="*/ 17 h 46"/>
                  <a:gd name="T20" fmla="*/ 141 w 361"/>
                  <a:gd name="T21" fmla="*/ 21 h 46"/>
                  <a:gd name="T22" fmla="*/ 1 w 361"/>
                  <a:gd name="T23" fmla="*/ 21 h 46"/>
                  <a:gd name="T24" fmla="*/ 0 w 361"/>
                  <a:gd name="T25" fmla="*/ 22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1" h="46">
                    <a:moveTo>
                      <a:pt x="0" y="46"/>
                    </a:moveTo>
                    <a:lnTo>
                      <a:pt x="17" y="35"/>
                    </a:lnTo>
                    <a:lnTo>
                      <a:pt x="37" y="24"/>
                    </a:lnTo>
                    <a:lnTo>
                      <a:pt x="54" y="13"/>
                    </a:lnTo>
                    <a:lnTo>
                      <a:pt x="75" y="0"/>
                    </a:lnTo>
                    <a:lnTo>
                      <a:pt x="361" y="0"/>
                    </a:lnTo>
                    <a:lnTo>
                      <a:pt x="355" y="6"/>
                    </a:lnTo>
                    <a:lnTo>
                      <a:pt x="335" y="17"/>
                    </a:lnTo>
                    <a:lnTo>
                      <a:pt x="318" y="24"/>
                    </a:lnTo>
                    <a:lnTo>
                      <a:pt x="298" y="35"/>
                    </a:lnTo>
                    <a:lnTo>
                      <a:pt x="283" y="44"/>
                    </a:lnTo>
                    <a:lnTo>
                      <a:pt x="2" y="44"/>
                    </a:lnTo>
                    <a:lnTo>
                      <a:pt x="0" y="46"/>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35" name="Freeform 943"/>
              <p:cNvSpPr>
                <a:spLocks/>
              </p:cNvSpPr>
              <p:nvPr/>
            </p:nvSpPr>
            <p:spPr bwMode="auto">
              <a:xfrm>
                <a:off x="2931" y="1860"/>
                <a:ext cx="181" cy="22"/>
              </a:xfrm>
              <a:custGeom>
                <a:avLst/>
                <a:gdLst>
                  <a:gd name="T0" fmla="*/ 0 w 361"/>
                  <a:gd name="T1" fmla="*/ 22 h 45"/>
                  <a:gd name="T2" fmla="*/ 9 w 361"/>
                  <a:gd name="T3" fmla="*/ 17 h 45"/>
                  <a:gd name="T4" fmla="*/ 19 w 361"/>
                  <a:gd name="T5" fmla="*/ 11 h 45"/>
                  <a:gd name="T6" fmla="*/ 27 w 361"/>
                  <a:gd name="T7" fmla="*/ 6 h 45"/>
                  <a:gd name="T8" fmla="*/ 37 w 361"/>
                  <a:gd name="T9" fmla="*/ 2 h 45"/>
                  <a:gd name="T10" fmla="*/ 40 w 361"/>
                  <a:gd name="T11" fmla="*/ 0 h 45"/>
                  <a:gd name="T12" fmla="*/ 181 w 361"/>
                  <a:gd name="T13" fmla="*/ 0 h 45"/>
                  <a:gd name="T14" fmla="*/ 177 w 361"/>
                  <a:gd name="T15" fmla="*/ 2 h 45"/>
                  <a:gd name="T16" fmla="*/ 167 w 361"/>
                  <a:gd name="T17" fmla="*/ 8 h 45"/>
                  <a:gd name="T18" fmla="*/ 159 w 361"/>
                  <a:gd name="T19" fmla="*/ 13 h 45"/>
                  <a:gd name="T20" fmla="*/ 149 w 361"/>
                  <a:gd name="T21" fmla="*/ 19 h 45"/>
                  <a:gd name="T22" fmla="*/ 141 w 361"/>
                  <a:gd name="T23" fmla="*/ 21 h 45"/>
                  <a:gd name="T24" fmla="*/ 1 w 361"/>
                  <a:gd name="T25" fmla="*/ 21 h 45"/>
                  <a:gd name="T26" fmla="*/ 0 w 361"/>
                  <a:gd name="T27" fmla="*/ 22 h 4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61" h="45">
                    <a:moveTo>
                      <a:pt x="0" y="45"/>
                    </a:moveTo>
                    <a:lnTo>
                      <a:pt x="17" y="34"/>
                    </a:lnTo>
                    <a:lnTo>
                      <a:pt x="37" y="23"/>
                    </a:lnTo>
                    <a:lnTo>
                      <a:pt x="54" y="12"/>
                    </a:lnTo>
                    <a:lnTo>
                      <a:pt x="74" y="5"/>
                    </a:lnTo>
                    <a:lnTo>
                      <a:pt x="80" y="0"/>
                    </a:lnTo>
                    <a:lnTo>
                      <a:pt x="361" y="0"/>
                    </a:lnTo>
                    <a:lnTo>
                      <a:pt x="354" y="5"/>
                    </a:lnTo>
                    <a:lnTo>
                      <a:pt x="334" y="16"/>
                    </a:lnTo>
                    <a:lnTo>
                      <a:pt x="318" y="27"/>
                    </a:lnTo>
                    <a:lnTo>
                      <a:pt x="298" y="38"/>
                    </a:lnTo>
                    <a:lnTo>
                      <a:pt x="282" y="43"/>
                    </a:lnTo>
                    <a:lnTo>
                      <a:pt x="2" y="43"/>
                    </a:lnTo>
                    <a:lnTo>
                      <a:pt x="0" y="45"/>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36" name="Freeform 944"/>
              <p:cNvSpPr>
                <a:spLocks/>
              </p:cNvSpPr>
              <p:nvPr/>
            </p:nvSpPr>
            <p:spPr bwMode="auto">
              <a:xfrm>
                <a:off x="2949" y="1849"/>
                <a:ext cx="181" cy="23"/>
              </a:xfrm>
              <a:custGeom>
                <a:avLst/>
                <a:gdLst>
                  <a:gd name="T0" fmla="*/ 0 w 361"/>
                  <a:gd name="T1" fmla="*/ 23 h 45"/>
                  <a:gd name="T2" fmla="*/ 9 w 361"/>
                  <a:gd name="T3" fmla="*/ 17 h 45"/>
                  <a:gd name="T4" fmla="*/ 19 w 361"/>
                  <a:gd name="T5" fmla="*/ 14 h 45"/>
                  <a:gd name="T6" fmla="*/ 27 w 361"/>
                  <a:gd name="T7" fmla="*/ 8 h 45"/>
                  <a:gd name="T8" fmla="*/ 35 w 361"/>
                  <a:gd name="T9" fmla="*/ 3 h 45"/>
                  <a:gd name="T10" fmla="*/ 39 w 361"/>
                  <a:gd name="T11" fmla="*/ 0 h 45"/>
                  <a:gd name="T12" fmla="*/ 181 w 361"/>
                  <a:gd name="T13" fmla="*/ 0 h 45"/>
                  <a:gd name="T14" fmla="*/ 177 w 361"/>
                  <a:gd name="T15" fmla="*/ 3 h 45"/>
                  <a:gd name="T16" fmla="*/ 167 w 361"/>
                  <a:gd name="T17" fmla="*/ 8 h 45"/>
                  <a:gd name="T18" fmla="*/ 159 w 361"/>
                  <a:gd name="T19" fmla="*/ 14 h 45"/>
                  <a:gd name="T20" fmla="*/ 149 w 361"/>
                  <a:gd name="T21" fmla="*/ 19 h 45"/>
                  <a:gd name="T22" fmla="*/ 144 w 361"/>
                  <a:gd name="T23" fmla="*/ 22 h 45"/>
                  <a:gd name="T24" fmla="*/ 1 w 361"/>
                  <a:gd name="T25" fmla="*/ 22 h 45"/>
                  <a:gd name="T26" fmla="*/ 0 w 361"/>
                  <a:gd name="T27" fmla="*/ 23 h 4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61" h="45">
                    <a:moveTo>
                      <a:pt x="0" y="45"/>
                    </a:moveTo>
                    <a:lnTo>
                      <a:pt x="17" y="34"/>
                    </a:lnTo>
                    <a:lnTo>
                      <a:pt x="37" y="27"/>
                    </a:lnTo>
                    <a:lnTo>
                      <a:pt x="53" y="16"/>
                    </a:lnTo>
                    <a:lnTo>
                      <a:pt x="70" y="5"/>
                    </a:lnTo>
                    <a:lnTo>
                      <a:pt x="78" y="0"/>
                    </a:lnTo>
                    <a:lnTo>
                      <a:pt x="361" y="0"/>
                    </a:lnTo>
                    <a:lnTo>
                      <a:pt x="354" y="5"/>
                    </a:lnTo>
                    <a:lnTo>
                      <a:pt x="334" y="16"/>
                    </a:lnTo>
                    <a:lnTo>
                      <a:pt x="317" y="27"/>
                    </a:lnTo>
                    <a:lnTo>
                      <a:pt x="297" y="38"/>
                    </a:lnTo>
                    <a:lnTo>
                      <a:pt x="287" y="43"/>
                    </a:lnTo>
                    <a:lnTo>
                      <a:pt x="1" y="43"/>
                    </a:lnTo>
                    <a:lnTo>
                      <a:pt x="0" y="45"/>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37" name="Freeform 945"/>
              <p:cNvSpPr>
                <a:spLocks/>
              </p:cNvSpPr>
              <p:nvPr/>
            </p:nvSpPr>
            <p:spPr bwMode="auto">
              <a:xfrm>
                <a:off x="2971" y="1837"/>
                <a:ext cx="181" cy="23"/>
              </a:xfrm>
              <a:custGeom>
                <a:avLst/>
                <a:gdLst>
                  <a:gd name="T0" fmla="*/ 0 w 361"/>
                  <a:gd name="T1" fmla="*/ 23 h 45"/>
                  <a:gd name="T2" fmla="*/ 5 w 361"/>
                  <a:gd name="T3" fmla="*/ 20 h 45"/>
                  <a:gd name="T4" fmla="*/ 14 w 361"/>
                  <a:gd name="T5" fmla="*/ 14 h 45"/>
                  <a:gd name="T6" fmla="*/ 24 w 361"/>
                  <a:gd name="T7" fmla="*/ 9 h 45"/>
                  <a:gd name="T8" fmla="*/ 32 w 361"/>
                  <a:gd name="T9" fmla="*/ 4 h 45"/>
                  <a:gd name="T10" fmla="*/ 38 w 361"/>
                  <a:gd name="T11" fmla="*/ 0 h 45"/>
                  <a:gd name="T12" fmla="*/ 181 w 361"/>
                  <a:gd name="T13" fmla="*/ 0 h 45"/>
                  <a:gd name="T14" fmla="*/ 173 w 361"/>
                  <a:gd name="T15" fmla="*/ 4 h 45"/>
                  <a:gd name="T16" fmla="*/ 164 w 361"/>
                  <a:gd name="T17" fmla="*/ 9 h 45"/>
                  <a:gd name="T18" fmla="*/ 156 w 361"/>
                  <a:gd name="T19" fmla="*/ 14 h 45"/>
                  <a:gd name="T20" fmla="*/ 146 w 361"/>
                  <a:gd name="T21" fmla="*/ 20 h 45"/>
                  <a:gd name="T22" fmla="*/ 141 w 361"/>
                  <a:gd name="T23" fmla="*/ 23 h 45"/>
                  <a:gd name="T24" fmla="*/ 0 w 361"/>
                  <a:gd name="T25" fmla="*/ 23 h 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1" h="45">
                    <a:moveTo>
                      <a:pt x="0" y="45"/>
                    </a:moveTo>
                    <a:lnTo>
                      <a:pt x="10" y="39"/>
                    </a:lnTo>
                    <a:lnTo>
                      <a:pt x="27" y="28"/>
                    </a:lnTo>
                    <a:lnTo>
                      <a:pt x="47" y="18"/>
                    </a:lnTo>
                    <a:lnTo>
                      <a:pt x="64" y="7"/>
                    </a:lnTo>
                    <a:lnTo>
                      <a:pt x="75" y="0"/>
                    </a:lnTo>
                    <a:lnTo>
                      <a:pt x="361" y="0"/>
                    </a:lnTo>
                    <a:lnTo>
                      <a:pt x="345" y="7"/>
                    </a:lnTo>
                    <a:lnTo>
                      <a:pt x="328" y="18"/>
                    </a:lnTo>
                    <a:lnTo>
                      <a:pt x="311" y="28"/>
                    </a:lnTo>
                    <a:lnTo>
                      <a:pt x="291" y="39"/>
                    </a:lnTo>
                    <a:lnTo>
                      <a:pt x="281" y="45"/>
                    </a:lnTo>
                    <a:lnTo>
                      <a:pt x="0" y="45"/>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38" name="Freeform 946"/>
              <p:cNvSpPr>
                <a:spLocks/>
              </p:cNvSpPr>
              <p:nvPr/>
            </p:nvSpPr>
            <p:spPr bwMode="auto">
              <a:xfrm>
                <a:off x="2989" y="1826"/>
                <a:ext cx="182" cy="23"/>
              </a:xfrm>
              <a:custGeom>
                <a:avLst/>
                <a:gdLst>
                  <a:gd name="T0" fmla="*/ 0 w 365"/>
                  <a:gd name="T1" fmla="*/ 23 h 45"/>
                  <a:gd name="T2" fmla="*/ 6 w 365"/>
                  <a:gd name="T3" fmla="*/ 20 h 45"/>
                  <a:gd name="T4" fmla="*/ 14 w 365"/>
                  <a:gd name="T5" fmla="*/ 15 h 45"/>
                  <a:gd name="T6" fmla="*/ 24 w 365"/>
                  <a:gd name="T7" fmla="*/ 9 h 45"/>
                  <a:gd name="T8" fmla="*/ 33 w 365"/>
                  <a:gd name="T9" fmla="*/ 4 h 45"/>
                  <a:gd name="T10" fmla="*/ 38 w 365"/>
                  <a:gd name="T11" fmla="*/ 0 h 45"/>
                  <a:gd name="T12" fmla="*/ 182 w 365"/>
                  <a:gd name="T13" fmla="*/ 0 h 45"/>
                  <a:gd name="T14" fmla="*/ 173 w 365"/>
                  <a:gd name="T15" fmla="*/ 6 h 45"/>
                  <a:gd name="T16" fmla="*/ 165 w 365"/>
                  <a:gd name="T17" fmla="*/ 11 h 45"/>
                  <a:gd name="T18" fmla="*/ 155 w 365"/>
                  <a:gd name="T19" fmla="*/ 15 h 45"/>
                  <a:gd name="T20" fmla="*/ 146 w 365"/>
                  <a:gd name="T21" fmla="*/ 20 h 45"/>
                  <a:gd name="T22" fmla="*/ 141 w 365"/>
                  <a:gd name="T23" fmla="*/ 23 h 45"/>
                  <a:gd name="T24" fmla="*/ 0 w 365"/>
                  <a:gd name="T25" fmla="*/ 23 h 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5" h="45">
                    <a:moveTo>
                      <a:pt x="0" y="45"/>
                    </a:moveTo>
                    <a:lnTo>
                      <a:pt x="12" y="40"/>
                    </a:lnTo>
                    <a:lnTo>
                      <a:pt x="29" y="29"/>
                    </a:lnTo>
                    <a:lnTo>
                      <a:pt x="49" y="18"/>
                    </a:lnTo>
                    <a:lnTo>
                      <a:pt x="66" y="7"/>
                    </a:lnTo>
                    <a:lnTo>
                      <a:pt x="77" y="0"/>
                    </a:lnTo>
                    <a:lnTo>
                      <a:pt x="365" y="0"/>
                    </a:lnTo>
                    <a:lnTo>
                      <a:pt x="346" y="11"/>
                    </a:lnTo>
                    <a:lnTo>
                      <a:pt x="330" y="22"/>
                    </a:lnTo>
                    <a:lnTo>
                      <a:pt x="310" y="29"/>
                    </a:lnTo>
                    <a:lnTo>
                      <a:pt x="293" y="40"/>
                    </a:lnTo>
                    <a:lnTo>
                      <a:pt x="283" y="45"/>
                    </a:lnTo>
                    <a:lnTo>
                      <a:pt x="0" y="45"/>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39" name="Freeform 947"/>
              <p:cNvSpPr>
                <a:spLocks/>
              </p:cNvSpPr>
              <p:nvPr/>
            </p:nvSpPr>
            <p:spPr bwMode="auto">
              <a:xfrm>
                <a:off x="3009" y="1816"/>
                <a:ext cx="180" cy="21"/>
              </a:xfrm>
              <a:custGeom>
                <a:avLst/>
                <a:gdLst>
                  <a:gd name="T0" fmla="*/ 0 w 361"/>
                  <a:gd name="T1" fmla="*/ 21 h 44"/>
                  <a:gd name="T2" fmla="*/ 4 w 361"/>
                  <a:gd name="T3" fmla="*/ 19 h 44"/>
                  <a:gd name="T4" fmla="*/ 13 w 361"/>
                  <a:gd name="T5" fmla="*/ 14 h 44"/>
                  <a:gd name="T6" fmla="*/ 23 w 361"/>
                  <a:gd name="T7" fmla="*/ 9 h 44"/>
                  <a:gd name="T8" fmla="*/ 31 w 361"/>
                  <a:gd name="T9" fmla="*/ 5 h 44"/>
                  <a:gd name="T10" fmla="*/ 40 w 361"/>
                  <a:gd name="T11" fmla="*/ 0 h 44"/>
                  <a:gd name="T12" fmla="*/ 180 w 361"/>
                  <a:gd name="T13" fmla="*/ 0 h 44"/>
                  <a:gd name="T14" fmla="*/ 171 w 361"/>
                  <a:gd name="T15" fmla="*/ 5 h 44"/>
                  <a:gd name="T16" fmla="*/ 163 w 361"/>
                  <a:gd name="T17" fmla="*/ 11 h 44"/>
                  <a:gd name="T18" fmla="*/ 153 w 361"/>
                  <a:gd name="T19" fmla="*/ 16 h 44"/>
                  <a:gd name="T20" fmla="*/ 145 w 361"/>
                  <a:gd name="T21" fmla="*/ 21 h 44"/>
                  <a:gd name="T22" fmla="*/ 143 w 361"/>
                  <a:gd name="T23" fmla="*/ 21 h 44"/>
                  <a:gd name="T24" fmla="*/ 0 w 361"/>
                  <a:gd name="T25" fmla="*/ 21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1" h="44">
                    <a:moveTo>
                      <a:pt x="0" y="44"/>
                    </a:moveTo>
                    <a:lnTo>
                      <a:pt x="9" y="40"/>
                    </a:lnTo>
                    <a:lnTo>
                      <a:pt x="26" y="29"/>
                    </a:lnTo>
                    <a:lnTo>
                      <a:pt x="46" y="18"/>
                    </a:lnTo>
                    <a:lnTo>
                      <a:pt x="62" y="11"/>
                    </a:lnTo>
                    <a:lnTo>
                      <a:pt x="81" y="0"/>
                    </a:lnTo>
                    <a:lnTo>
                      <a:pt x="361" y="0"/>
                    </a:lnTo>
                    <a:lnTo>
                      <a:pt x="343" y="11"/>
                    </a:lnTo>
                    <a:lnTo>
                      <a:pt x="326" y="22"/>
                    </a:lnTo>
                    <a:lnTo>
                      <a:pt x="306" y="33"/>
                    </a:lnTo>
                    <a:lnTo>
                      <a:pt x="290" y="44"/>
                    </a:lnTo>
                    <a:lnTo>
                      <a:pt x="286" y="44"/>
                    </a:lnTo>
                    <a:lnTo>
                      <a:pt x="0" y="44"/>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40" name="Freeform 948"/>
              <p:cNvSpPr>
                <a:spLocks/>
              </p:cNvSpPr>
              <p:nvPr/>
            </p:nvSpPr>
            <p:spPr bwMode="auto">
              <a:xfrm>
                <a:off x="3027" y="1805"/>
                <a:ext cx="181" cy="21"/>
              </a:xfrm>
              <a:custGeom>
                <a:avLst/>
                <a:gdLst>
                  <a:gd name="T0" fmla="*/ 0 w 361"/>
                  <a:gd name="T1" fmla="*/ 21 h 44"/>
                  <a:gd name="T2" fmla="*/ 5 w 361"/>
                  <a:gd name="T3" fmla="*/ 19 h 44"/>
                  <a:gd name="T4" fmla="*/ 13 w 361"/>
                  <a:gd name="T5" fmla="*/ 16 h 44"/>
                  <a:gd name="T6" fmla="*/ 23 w 361"/>
                  <a:gd name="T7" fmla="*/ 11 h 44"/>
                  <a:gd name="T8" fmla="*/ 31 w 361"/>
                  <a:gd name="T9" fmla="*/ 5 h 44"/>
                  <a:gd name="T10" fmla="*/ 40 w 361"/>
                  <a:gd name="T11" fmla="*/ 0 h 44"/>
                  <a:gd name="T12" fmla="*/ 181 w 361"/>
                  <a:gd name="T13" fmla="*/ 0 h 44"/>
                  <a:gd name="T14" fmla="*/ 172 w 361"/>
                  <a:gd name="T15" fmla="*/ 5 h 44"/>
                  <a:gd name="T16" fmla="*/ 163 w 361"/>
                  <a:gd name="T17" fmla="*/ 11 h 44"/>
                  <a:gd name="T18" fmla="*/ 153 w 361"/>
                  <a:gd name="T19" fmla="*/ 16 h 44"/>
                  <a:gd name="T20" fmla="*/ 145 w 361"/>
                  <a:gd name="T21" fmla="*/ 21 h 44"/>
                  <a:gd name="T22" fmla="*/ 144 w 361"/>
                  <a:gd name="T23" fmla="*/ 21 h 44"/>
                  <a:gd name="T24" fmla="*/ 0 w 361"/>
                  <a:gd name="T25" fmla="*/ 21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1" h="44">
                    <a:moveTo>
                      <a:pt x="0" y="44"/>
                    </a:moveTo>
                    <a:lnTo>
                      <a:pt x="9" y="40"/>
                    </a:lnTo>
                    <a:lnTo>
                      <a:pt x="25" y="33"/>
                    </a:lnTo>
                    <a:lnTo>
                      <a:pt x="45" y="22"/>
                    </a:lnTo>
                    <a:lnTo>
                      <a:pt x="62" y="11"/>
                    </a:lnTo>
                    <a:lnTo>
                      <a:pt x="80" y="0"/>
                    </a:lnTo>
                    <a:lnTo>
                      <a:pt x="361" y="0"/>
                    </a:lnTo>
                    <a:lnTo>
                      <a:pt x="343" y="11"/>
                    </a:lnTo>
                    <a:lnTo>
                      <a:pt x="326" y="22"/>
                    </a:lnTo>
                    <a:lnTo>
                      <a:pt x="306" y="33"/>
                    </a:lnTo>
                    <a:lnTo>
                      <a:pt x="289" y="44"/>
                    </a:lnTo>
                    <a:lnTo>
                      <a:pt x="288" y="44"/>
                    </a:lnTo>
                    <a:lnTo>
                      <a:pt x="0" y="44"/>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41" name="Freeform 949"/>
              <p:cNvSpPr>
                <a:spLocks/>
              </p:cNvSpPr>
              <p:nvPr/>
            </p:nvSpPr>
            <p:spPr bwMode="auto">
              <a:xfrm>
                <a:off x="3049" y="1794"/>
                <a:ext cx="176" cy="22"/>
              </a:xfrm>
              <a:custGeom>
                <a:avLst/>
                <a:gdLst>
                  <a:gd name="T0" fmla="*/ 0 w 352"/>
                  <a:gd name="T1" fmla="*/ 22 h 43"/>
                  <a:gd name="T2" fmla="*/ 1 w 352"/>
                  <a:gd name="T3" fmla="*/ 22 h 43"/>
                  <a:gd name="T4" fmla="*/ 9 w 352"/>
                  <a:gd name="T5" fmla="*/ 16 h 43"/>
                  <a:gd name="T6" fmla="*/ 19 w 352"/>
                  <a:gd name="T7" fmla="*/ 11 h 43"/>
                  <a:gd name="T8" fmla="*/ 28 w 352"/>
                  <a:gd name="T9" fmla="*/ 6 h 43"/>
                  <a:gd name="T10" fmla="*/ 37 w 352"/>
                  <a:gd name="T11" fmla="*/ 0 h 43"/>
                  <a:gd name="T12" fmla="*/ 176 w 352"/>
                  <a:gd name="T13" fmla="*/ 0 h 43"/>
                  <a:gd name="T14" fmla="*/ 173 w 352"/>
                  <a:gd name="T15" fmla="*/ 4 h 43"/>
                  <a:gd name="T16" fmla="*/ 168 w 352"/>
                  <a:gd name="T17" fmla="*/ 6 h 43"/>
                  <a:gd name="T18" fmla="*/ 160 w 352"/>
                  <a:gd name="T19" fmla="*/ 11 h 43"/>
                  <a:gd name="T20" fmla="*/ 150 w 352"/>
                  <a:gd name="T21" fmla="*/ 16 h 43"/>
                  <a:gd name="T22" fmla="*/ 141 w 352"/>
                  <a:gd name="T23" fmla="*/ 22 h 43"/>
                  <a:gd name="T24" fmla="*/ 140 w 352"/>
                  <a:gd name="T25" fmla="*/ 22 h 43"/>
                  <a:gd name="T26" fmla="*/ 0 w 352"/>
                  <a:gd name="T27" fmla="*/ 22 h 4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52" h="43">
                    <a:moveTo>
                      <a:pt x="0" y="43"/>
                    </a:moveTo>
                    <a:lnTo>
                      <a:pt x="1" y="43"/>
                    </a:lnTo>
                    <a:lnTo>
                      <a:pt x="18" y="32"/>
                    </a:lnTo>
                    <a:lnTo>
                      <a:pt x="38" y="21"/>
                    </a:lnTo>
                    <a:lnTo>
                      <a:pt x="55" y="11"/>
                    </a:lnTo>
                    <a:lnTo>
                      <a:pt x="73" y="0"/>
                    </a:lnTo>
                    <a:lnTo>
                      <a:pt x="352" y="0"/>
                    </a:lnTo>
                    <a:lnTo>
                      <a:pt x="346" y="7"/>
                    </a:lnTo>
                    <a:lnTo>
                      <a:pt x="336" y="11"/>
                    </a:lnTo>
                    <a:lnTo>
                      <a:pt x="319" y="21"/>
                    </a:lnTo>
                    <a:lnTo>
                      <a:pt x="299" y="32"/>
                    </a:lnTo>
                    <a:lnTo>
                      <a:pt x="282" y="43"/>
                    </a:lnTo>
                    <a:lnTo>
                      <a:pt x="280" y="43"/>
                    </a:lnTo>
                    <a:lnTo>
                      <a:pt x="0" y="43"/>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42" name="Freeform 950"/>
              <p:cNvSpPr>
                <a:spLocks/>
              </p:cNvSpPr>
              <p:nvPr/>
            </p:nvSpPr>
            <p:spPr bwMode="auto">
              <a:xfrm>
                <a:off x="3067" y="1783"/>
                <a:ext cx="165" cy="22"/>
              </a:xfrm>
              <a:custGeom>
                <a:avLst/>
                <a:gdLst>
                  <a:gd name="T0" fmla="*/ 0 w 330"/>
                  <a:gd name="T1" fmla="*/ 22 h 43"/>
                  <a:gd name="T2" fmla="*/ 1 w 330"/>
                  <a:gd name="T3" fmla="*/ 22 h 43"/>
                  <a:gd name="T4" fmla="*/ 10 w 330"/>
                  <a:gd name="T5" fmla="*/ 17 h 43"/>
                  <a:gd name="T6" fmla="*/ 20 w 330"/>
                  <a:gd name="T7" fmla="*/ 11 h 43"/>
                  <a:gd name="T8" fmla="*/ 28 w 330"/>
                  <a:gd name="T9" fmla="*/ 6 h 43"/>
                  <a:gd name="T10" fmla="*/ 37 w 330"/>
                  <a:gd name="T11" fmla="*/ 0 h 43"/>
                  <a:gd name="T12" fmla="*/ 165 w 330"/>
                  <a:gd name="T13" fmla="*/ 0 h 43"/>
                  <a:gd name="T14" fmla="*/ 163 w 330"/>
                  <a:gd name="T15" fmla="*/ 4 h 43"/>
                  <a:gd name="T16" fmla="*/ 160 w 330"/>
                  <a:gd name="T17" fmla="*/ 7 h 43"/>
                  <a:gd name="T18" fmla="*/ 158 w 330"/>
                  <a:gd name="T19" fmla="*/ 11 h 43"/>
                  <a:gd name="T20" fmla="*/ 155 w 330"/>
                  <a:gd name="T21" fmla="*/ 15 h 43"/>
                  <a:gd name="T22" fmla="*/ 150 w 330"/>
                  <a:gd name="T23" fmla="*/ 17 h 43"/>
                  <a:gd name="T24" fmla="*/ 142 w 330"/>
                  <a:gd name="T25" fmla="*/ 22 h 43"/>
                  <a:gd name="T26" fmla="*/ 141 w 330"/>
                  <a:gd name="T27" fmla="*/ 22 h 43"/>
                  <a:gd name="T28" fmla="*/ 0 w 330"/>
                  <a:gd name="T29" fmla="*/ 22 h 4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30" h="43">
                    <a:moveTo>
                      <a:pt x="0" y="43"/>
                    </a:moveTo>
                    <a:lnTo>
                      <a:pt x="2" y="43"/>
                    </a:lnTo>
                    <a:lnTo>
                      <a:pt x="19" y="33"/>
                    </a:lnTo>
                    <a:lnTo>
                      <a:pt x="39" y="22"/>
                    </a:lnTo>
                    <a:lnTo>
                      <a:pt x="56" y="11"/>
                    </a:lnTo>
                    <a:lnTo>
                      <a:pt x="74" y="0"/>
                    </a:lnTo>
                    <a:lnTo>
                      <a:pt x="330" y="0"/>
                    </a:lnTo>
                    <a:lnTo>
                      <a:pt x="326" y="7"/>
                    </a:lnTo>
                    <a:lnTo>
                      <a:pt x="320" y="14"/>
                    </a:lnTo>
                    <a:lnTo>
                      <a:pt x="316" y="22"/>
                    </a:lnTo>
                    <a:lnTo>
                      <a:pt x="310" y="29"/>
                    </a:lnTo>
                    <a:lnTo>
                      <a:pt x="300" y="33"/>
                    </a:lnTo>
                    <a:lnTo>
                      <a:pt x="283" y="43"/>
                    </a:lnTo>
                    <a:lnTo>
                      <a:pt x="281" y="43"/>
                    </a:lnTo>
                    <a:lnTo>
                      <a:pt x="0" y="43"/>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43" name="Freeform 951"/>
              <p:cNvSpPr>
                <a:spLocks/>
              </p:cNvSpPr>
              <p:nvPr/>
            </p:nvSpPr>
            <p:spPr bwMode="auto">
              <a:xfrm>
                <a:off x="3086" y="1772"/>
                <a:ext cx="149" cy="22"/>
              </a:xfrm>
              <a:custGeom>
                <a:avLst/>
                <a:gdLst>
                  <a:gd name="T0" fmla="*/ 0 w 299"/>
                  <a:gd name="T1" fmla="*/ 22 h 44"/>
                  <a:gd name="T2" fmla="*/ 1 w 299"/>
                  <a:gd name="T3" fmla="*/ 22 h 44"/>
                  <a:gd name="T4" fmla="*/ 9 w 299"/>
                  <a:gd name="T5" fmla="*/ 17 h 44"/>
                  <a:gd name="T6" fmla="*/ 19 w 299"/>
                  <a:gd name="T7" fmla="*/ 11 h 44"/>
                  <a:gd name="T8" fmla="*/ 27 w 299"/>
                  <a:gd name="T9" fmla="*/ 8 h 44"/>
                  <a:gd name="T10" fmla="*/ 38 w 299"/>
                  <a:gd name="T11" fmla="*/ 0 h 44"/>
                  <a:gd name="T12" fmla="*/ 149 w 299"/>
                  <a:gd name="T13" fmla="*/ 0 h 44"/>
                  <a:gd name="T14" fmla="*/ 148 w 299"/>
                  <a:gd name="T15" fmla="*/ 6 h 44"/>
                  <a:gd name="T16" fmla="*/ 146 w 299"/>
                  <a:gd name="T17" fmla="*/ 11 h 44"/>
                  <a:gd name="T18" fmla="*/ 144 w 299"/>
                  <a:gd name="T19" fmla="*/ 15 h 44"/>
                  <a:gd name="T20" fmla="*/ 141 w 299"/>
                  <a:gd name="T21" fmla="*/ 18 h 44"/>
                  <a:gd name="T22" fmla="*/ 139 w 299"/>
                  <a:gd name="T23" fmla="*/ 22 h 44"/>
                  <a:gd name="T24" fmla="*/ 139 w 299"/>
                  <a:gd name="T25" fmla="*/ 22 h 44"/>
                  <a:gd name="T26" fmla="*/ 0 w 299"/>
                  <a:gd name="T27" fmla="*/ 22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99" h="44">
                    <a:moveTo>
                      <a:pt x="0" y="44"/>
                    </a:moveTo>
                    <a:lnTo>
                      <a:pt x="2" y="44"/>
                    </a:lnTo>
                    <a:lnTo>
                      <a:pt x="19" y="33"/>
                    </a:lnTo>
                    <a:lnTo>
                      <a:pt x="39" y="22"/>
                    </a:lnTo>
                    <a:lnTo>
                      <a:pt x="55" y="15"/>
                    </a:lnTo>
                    <a:lnTo>
                      <a:pt x="77" y="0"/>
                    </a:lnTo>
                    <a:lnTo>
                      <a:pt x="299" y="0"/>
                    </a:lnTo>
                    <a:lnTo>
                      <a:pt x="296" y="11"/>
                    </a:lnTo>
                    <a:lnTo>
                      <a:pt x="293" y="22"/>
                    </a:lnTo>
                    <a:lnTo>
                      <a:pt x="289" y="29"/>
                    </a:lnTo>
                    <a:lnTo>
                      <a:pt x="283" y="36"/>
                    </a:lnTo>
                    <a:lnTo>
                      <a:pt x="279" y="44"/>
                    </a:lnTo>
                    <a:lnTo>
                      <a:pt x="0" y="44"/>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44" name="Freeform 952"/>
              <p:cNvSpPr>
                <a:spLocks/>
              </p:cNvSpPr>
              <p:nvPr/>
            </p:nvSpPr>
            <p:spPr bwMode="auto">
              <a:xfrm>
                <a:off x="3104" y="1761"/>
                <a:ext cx="131" cy="22"/>
              </a:xfrm>
              <a:custGeom>
                <a:avLst/>
                <a:gdLst>
                  <a:gd name="T0" fmla="*/ 0 w 262"/>
                  <a:gd name="T1" fmla="*/ 22 h 43"/>
                  <a:gd name="T2" fmla="*/ 1 w 262"/>
                  <a:gd name="T3" fmla="*/ 22 h 43"/>
                  <a:gd name="T4" fmla="*/ 9 w 262"/>
                  <a:gd name="T5" fmla="*/ 18 h 43"/>
                  <a:gd name="T6" fmla="*/ 24 w 262"/>
                  <a:gd name="T7" fmla="*/ 9 h 43"/>
                  <a:gd name="T8" fmla="*/ 98 w 262"/>
                  <a:gd name="T9" fmla="*/ 7 h 43"/>
                  <a:gd name="T10" fmla="*/ 101 w 262"/>
                  <a:gd name="T11" fmla="*/ 0 h 43"/>
                  <a:gd name="T12" fmla="*/ 130 w 262"/>
                  <a:gd name="T13" fmla="*/ 0 h 43"/>
                  <a:gd name="T14" fmla="*/ 130 w 262"/>
                  <a:gd name="T15" fmla="*/ 2 h 43"/>
                  <a:gd name="T16" fmla="*/ 131 w 262"/>
                  <a:gd name="T17" fmla="*/ 7 h 43"/>
                  <a:gd name="T18" fmla="*/ 131 w 262"/>
                  <a:gd name="T19" fmla="*/ 11 h 43"/>
                  <a:gd name="T20" fmla="*/ 130 w 262"/>
                  <a:gd name="T21" fmla="*/ 16 h 43"/>
                  <a:gd name="T22" fmla="*/ 128 w 262"/>
                  <a:gd name="T23" fmla="*/ 22 h 43"/>
                  <a:gd name="T24" fmla="*/ 128 w 262"/>
                  <a:gd name="T25" fmla="*/ 22 h 43"/>
                  <a:gd name="T26" fmla="*/ 0 w 262"/>
                  <a:gd name="T27" fmla="*/ 22 h 4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62" h="43">
                    <a:moveTo>
                      <a:pt x="0" y="43"/>
                    </a:moveTo>
                    <a:lnTo>
                      <a:pt x="2" y="43"/>
                    </a:lnTo>
                    <a:lnTo>
                      <a:pt x="18" y="36"/>
                    </a:lnTo>
                    <a:lnTo>
                      <a:pt x="48" y="18"/>
                    </a:lnTo>
                    <a:lnTo>
                      <a:pt x="196" y="14"/>
                    </a:lnTo>
                    <a:lnTo>
                      <a:pt x="202" y="0"/>
                    </a:lnTo>
                    <a:lnTo>
                      <a:pt x="259" y="0"/>
                    </a:lnTo>
                    <a:lnTo>
                      <a:pt x="259" y="3"/>
                    </a:lnTo>
                    <a:lnTo>
                      <a:pt x="262" y="14"/>
                    </a:lnTo>
                    <a:lnTo>
                      <a:pt x="262" y="21"/>
                    </a:lnTo>
                    <a:lnTo>
                      <a:pt x="259" y="32"/>
                    </a:lnTo>
                    <a:lnTo>
                      <a:pt x="256" y="43"/>
                    </a:lnTo>
                    <a:lnTo>
                      <a:pt x="0" y="43"/>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45" name="Freeform 953"/>
              <p:cNvSpPr>
                <a:spLocks/>
              </p:cNvSpPr>
              <p:nvPr/>
            </p:nvSpPr>
            <p:spPr bwMode="auto">
              <a:xfrm>
                <a:off x="3124" y="1750"/>
                <a:ext cx="111" cy="22"/>
              </a:xfrm>
              <a:custGeom>
                <a:avLst/>
                <a:gdLst>
                  <a:gd name="T0" fmla="*/ 0 w 222"/>
                  <a:gd name="T1" fmla="*/ 22 h 43"/>
                  <a:gd name="T2" fmla="*/ 4 w 222"/>
                  <a:gd name="T3" fmla="*/ 20 h 43"/>
                  <a:gd name="T4" fmla="*/ 78 w 222"/>
                  <a:gd name="T5" fmla="*/ 18 h 43"/>
                  <a:gd name="T6" fmla="*/ 86 w 222"/>
                  <a:gd name="T7" fmla="*/ 0 h 43"/>
                  <a:gd name="T8" fmla="*/ 107 w 222"/>
                  <a:gd name="T9" fmla="*/ 0 h 43"/>
                  <a:gd name="T10" fmla="*/ 108 w 222"/>
                  <a:gd name="T11" fmla="*/ 4 h 43"/>
                  <a:gd name="T12" fmla="*/ 110 w 222"/>
                  <a:gd name="T13" fmla="*/ 7 h 43"/>
                  <a:gd name="T14" fmla="*/ 110 w 222"/>
                  <a:gd name="T15" fmla="*/ 13 h 43"/>
                  <a:gd name="T16" fmla="*/ 111 w 222"/>
                  <a:gd name="T17" fmla="*/ 18 h 43"/>
                  <a:gd name="T18" fmla="*/ 111 w 222"/>
                  <a:gd name="T19" fmla="*/ 22 h 43"/>
                  <a:gd name="T20" fmla="*/ 111 w 222"/>
                  <a:gd name="T21" fmla="*/ 22 h 43"/>
                  <a:gd name="T22" fmla="*/ 0 w 222"/>
                  <a:gd name="T23" fmla="*/ 22 h 4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22" h="43">
                    <a:moveTo>
                      <a:pt x="0" y="43"/>
                    </a:moveTo>
                    <a:lnTo>
                      <a:pt x="8" y="40"/>
                    </a:lnTo>
                    <a:lnTo>
                      <a:pt x="156" y="36"/>
                    </a:lnTo>
                    <a:lnTo>
                      <a:pt x="171" y="0"/>
                    </a:lnTo>
                    <a:lnTo>
                      <a:pt x="214" y="0"/>
                    </a:lnTo>
                    <a:lnTo>
                      <a:pt x="216" y="7"/>
                    </a:lnTo>
                    <a:lnTo>
                      <a:pt x="219" y="14"/>
                    </a:lnTo>
                    <a:lnTo>
                      <a:pt x="219" y="25"/>
                    </a:lnTo>
                    <a:lnTo>
                      <a:pt x="222" y="36"/>
                    </a:lnTo>
                    <a:lnTo>
                      <a:pt x="222" y="43"/>
                    </a:lnTo>
                    <a:lnTo>
                      <a:pt x="0" y="43"/>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46" name="Freeform 954"/>
              <p:cNvSpPr>
                <a:spLocks/>
              </p:cNvSpPr>
              <p:nvPr/>
            </p:nvSpPr>
            <p:spPr bwMode="auto">
              <a:xfrm>
                <a:off x="3205" y="1740"/>
                <a:ext cx="29" cy="21"/>
              </a:xfrm>
              <a:custGeom>
                <a:avLst/>
                <a:gdLst>
                  <a:gd name="T0" fmla="*/ 9 w 57"/>
                  <a:gd name="T1" fmla="*/ 0 h 44"/>
                  <a:gd name="T2" fmla="*/ 0 w 57"/>
                  <a:gd name="T3" fmla="*/ 21 h 44"/>
                  <a:gd name="T4" fmla="*/ 29 w 57"/>
                  <a:gd name="T5" fmla="*/ 21 h 44"/>
                  <a:gd name="T6" fmla="*/ 29 w 57"/>
                  <a:gd name="T7" fmla="*/ 17 h 44"/>
                  <a:gd name="T8" fmla="*/ 27 w 57"/>
                  <a:gd name="T9" fmla="*/ 14 h 44"/>
                  <a:gd name="T10" fmla="*/ 25 w 57"/>
                  <a:gd name="T11" fmla="*/ 9 h 44"/>
                  <a:gd name="T12" fmla="*/ 22 w 57"/>
                  <a:gd name="T13" fmla="*/ 5 h 44"/>
                  <a:gd name="T14" fmla="*/ 19 w 57"/>
                  <a:gd name="T15" fmla="*/ 2 h 44"/>
                  <a:gd name="T16" fmla="*/ 17 w 57"/>
                  <a:gd name="T17" fmla="*/ 0 h 44"/>
                  <a:gd name="T18" fmla="*/ 9 w 57"/>
                  <a:gd name="T19" fmla="*/ 0 h 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7" h="44">
                    <a:moveTo>
                      <a:pt x="17" y="0"/>
                    </a:moveTo>
                    <a:lnTo>
                      <a:pt x="0" y="44"/>
                    </a:lnTo>
                    <a:lnTo>
                      <a:pt x="57" y="44"/>
                    </a:lnTo>
                    <a:lnTo>
                      <a:pt x="57" y="36"/>
                    </a:lnTo>
                    <a:lnTo>
                      <a:pt x="54" y="29"/>
                    </a:lnTo>
                    <a:lnTo>
                      <a:pt x="50" y="18"/>
                    </a:lnTo>
                    <a:lnTo>
                      <a:pt x="44" y="11"/>
                    </a:lnTo>
                    <a:lnTo>
                      <a:pt x="37" y="4"/>
                    </a:lnTo>
                    <a:lnTo>
                      <a:pt x="34" y="0"/>
                    </a:lnTo>
                    <a:lnTo>
                      <a:pt x="17" y="0"/>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47" name="Freeform 955"/>
              <p:cNvSpPr>
                <a:spLocks/>
              </p:cNvSpPr>
              <p:nvPr/>
            </p:nvSpPr>
            <p:spPr bwMode="auto">
              <a:xfrm>
                <a:off x="3209" y="1736"/>
                <a:ext cx="22" cy="14"/>
              </a:xfrm>
              <a:custGeom>
                <a:avLst/>
                <a:gdLst>
                  <a:gd name="T0" fmla="*/ 0 w 43"/>
                  <a:gd name="T1" fmla="*/ 14 h 29"/>
                  <a:gd name="T2" fmla="*/ 6 w 43"/>
                  <a:gd name="T3" fmla="*/ 0 h 29"/>
                  <a:gd name="T4" fmla="*/ 11 w 43"/>
                  <a:gd name="T5" fmla="*/ 3 h 29"/>
                  <a:gd name="T6" fmla="*/ 14 w 43"/>
                  <a:gd name="T7" fmla="*/ 5 h 29"/>
                  <a:gd name="T8" fmla="*/ 18 w 43"/>
                  <a:gd name="T9" fmla="*/ 9 h 29"/>
                  <a:gd name="T10" fmla="*/ 21 w 43"/>
                  <a:gd name="T11" fmla="*/ 12 h 29"/>
                  <a:gd name="T12" fmla="*/ 22 w 43"/>
                  <a:gd name="T13" fmla="*/ 14 h 29"/>
                  <a:gd name="T14" fmla="*/ 0 w 43"/>
                  <a:gd name="T15" fmla="*/ 14 h 2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3" h="29">
                    <a:moveTo>
                      <a:pt x="0" y="29"/>
                    </a:moveTo>
                    <a:lnTo>
                      <a:pt x="11" y="0"/>
                    </a:lnTo>
                    <a:lnTo>
                      <a:pt x="21" y="7"/>
                    </a:lnTo>
                    <a:lnTo>
                      <a:pt x="28" y="11"/>
                    </a:lnTo>
                    <a:lnTo>
                      <a:pt x="35" y="18"/>
                    </a:lnTo>
                    <a:lnTo>
                      <a:pt x="41" y="25"/>
                    </a:lnTo>
                    <a:lnTo>
                      <a:pt x="43" y="29"/>
                    </a:lnTo>
                    <a:lnTo>
                      <a:pt x="0" y="29"/>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48" name="Freeform 956"/>
              <p:cNvSpPr>
                <a:spLocks/>
              </p:cNvSpPr>
              <p:nvPr/>
            </p:nvSpPr>
            <p:spPr bwMode="auto">
              <a:xfrm>
                <a:off x="3213" y="1736"/>
                <a:ext cx="9" cy="4"/>
              </a:xfrm>
              <a:custGeom>
                <a:avLst/>
                <a:gdLst>
                  <a:gd name="T0" fmla="*/ 0 w 17"/>
                  <a:gd name="T1" fmla="*/ 4 h 7"/>
                  <a:gd name="T2" fmla="*/ 2 w 17"/>
                  <a:gd name="T3" fmla="*/ 0 h 7"/>
                  <a:gd name="T4" fmla="*/ 7 w 17"/>
                  <a:gd name="T5" fmla="*/ 4 h 7"/>
                  <a:gd name="T6" fmla="*/ 9 w 17"/>
                  <a:gd name="T7" fmla="*/ 4 h 7"/>
                  <a:gd name="T8" fmla="*/ 0 w 17"/>
                  <a:gd name="T9" fmla="*/ 4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7">
                    <a:moveTo>
                      <a:pt x="0" y="7"/>
                    </a:moveTo>
                    <a:lnTo>
                      <a:pt x="3" y="0"/>
                    </a:lnTo>
                    <a:lnTo>
                      <a:pt x="13" y="7"/>
                    </a:lnTo>
                    <a:lnTo>
                      <a:pt x="17" y="7"/>
                    </a:lnTo>
                    <a:lnTo>
                      <a:pt x="0" y="7"/>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49" name="Freeform 957"/>
              <p:cNvSpPr>
                <a:spLocks/>
              </p:cNvSpPr>
              <p:nvPr/>
            </p:nvSpPr>
            <p:spPr bwMode="auto">
              <a:xfrm>
                <a:off x="2890" y="1900"/>
                <a:ext cx="5" cy="9"/>
              </a:xfrm>
              <a:custGeom>
                <a:avLst/>
                <a:gdLst>
                  <a:gd name="T0" fmla="*/ 2 w 10"/>
                  <a:gd name="T1" fmla="*/ 0 h 18"/>
                  <a:gd name="T2" fmla="*/ 0 w 10"/>
                  <a:gd name="T3" fmla="*/ 3 h 18"/>
                  <a:gd name="T4" fmla="*/ 0 w 10"/>
                  <a:gd name="T5" fmla="*/ 6 h 18"/>
                  <a:gd name="T6" fmla="*/ 3 w 10"/>
                  <a:gd name="T7" fmla="*/ 9 h 18"/>
                  <a:gd name="T8" fmla="*/ 5 w 10"/>
                  <a:gd name="T9" fmla="*/ 9 h 18"/>
                  <a:gd name="T10" fmla="*/ 2 w 10"/>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8">
                    <a:moveTo>
                      <a:pt x="4" y="0"/>
                    </a:moveTo>
                    <a:lnTo>
                      <a:pt x="0" y="6"/>
                    </a:lnTo>
                    <a:lnTo>
                      <a:pt x="0" y="11"/>
                    </a:lnTo>
                    <a:lnTo>
                      <a:pt x="5" y="18"/>
                    </a:lnTo>
                    <a:lnTo>
                      <a:pt x="10" y="18"/>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50" name="Freeform 958"/>
              <p:cNvSpPr>
                <a:spLocks/>
              </p:cNvSpPr>
              <p:nvPr/>
            </p:nvSpPr>
            <p:spPr bwMode="auto">
              <a:xfrm>
                <a:off x="2892" y="1894"/>
                <a:ext cx="14" cy="15"/>
              </a:xfrm>
              <a:custGeom>
                <a:avLst/>
                <a:gdLst>
                  <a:gd name="T0" fmla="*/ 9 w 28"/>
                  <a:gd name="T1" fmla="*/ 0 h 29"/>
                  <a:gd name="T2" fmla="*/ 9 w 28"/>
                  <a:gd name="T3" fmla="*/ 0 h 29"/>
                  <a:gd name="T4" fmla="*/ 0 w 28"/>
                  <a:gd name="T5" fmla="*/ 6 h 29"/>
                  <a:gd name="T6" fmla="*/ 3 w 28"/>
                  <a:gd name="T7" fmla="*/ 15 h 29"/>
                  <a:gd name="T8" fmla="*/ 13 w 28"/>
                  <a:gd name="T9" fmla="*/ 10 h 29"/>
                  <a:gd name="T10" fmla="*/ 13 w 28"/>
                  <a:gd name="T11" fmla="*/ 10 h 29"/>
                  <a:gd name="T12" fmla="*/ 13 w 28"/>
                  <a:gd name="T13" fmla="*/ 10 h 29"/>
                  <a:gd name="T14" fmla="*/ 14 w 28"/>
                  <a:gd name="T15" fmla="*/ 7 h 29"/>
                  <a:gd name="T16" fmla="*/ 14 w 28"/>
                  <a:gd name="T17" fmla="*/ 3 h 29"/>
                  <a:gd name="T18" fmla="*/ 12 w 28"/>
                  <a:gd name="T19" fmla="*/ 0 h 29"/>
                  <a:gd name="T20" fmla="*/ 9 w 28"/>
                  <a:gd name="T21" fmla="*/ 0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18" y="0"/>
                    </a:moveTo>
                    <a:lnTo>
                      <a:pt x="18" y="0"/>
                    </a:lnTo>
                    <a:lnTo>
                      <a:pt x="0" y="11"/>
                    </a:lnTo>
                    <a:lnTo>
                      <a:pt x="6" y="29"/>
                    </a:lnTo>
                    <a:lnTo>
                      <a:pt x="25" y="19"/>
                    </a:lnTo>
                    <a:lnTo>
                      <a:pt x="28" y="13"/>
                    </a:lnTo>
                    <a:lnTo>
                      <a:pt x="28" y="6"/>
                    </a:lnTo>
                    <a:lnTo>
                      <a:pt x="23" y="0"/>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51" name="Freeform 959"/>
              <p:cNvSpPr>
                <a:spLocks/>
              </p:cNvSpPr>
              <p:nvPr/>
            </p:nvSpPr>
            <p:spPr bwMode="auto">
              <a:xfrm>
                <a:off x="2901" y="1889"/>
                <a:ext cx="14" cy="14"/>
              </a:xfrm>
              <a:custGeom>
                <a:avLst/>
                <a:gdLst>
                  <a:gd name="T0" fmla="*/ 9 w 28"/>
                  <a:gd name="T1" fmla="*/ 0 h 29"/>
                  <a:gd name="T2" fmla="*/ 9 w 28"/>
                  <a:gd name="T3" fmla="*/ 0 h 29"/>
                  <a:gd name="T4" fmla="*/ 0 w 28"/>
                  <a:gd name="T5" fmla="*/ 5 h 29"/>
                  <a:gd name="T6" fmla="*/ 4 w 28"/>
                  <a:gd name="T7" fmla="*/ 14 h 29"/>
                  <a:gd name="T8" fmla="*/ 13 w 28"/>
                  <a:gd name="T9" fmla="*/ 9 h 29"/>
                  <a:gd name="T10" fmla="*/ 13 w 28"/>
                  <a:gd name="T11" fmla="*/ 9 h 29"/>
                  <a:gd name="T12" fmla="*/ 13 w 28"/>
                  <a:gd name="T13" fmla="*/ 9 h 29"/>
                  <a:gd name="T14" fmla="*/ 14 w 28"/>
                  <a:gd name="T15" fmla="*/ 6 h 29"/>
                  <a:gd name="T16" fmla="*/ 14 w 28"/>
                  <a:gd name="T17" fmla="*/ 2 h 29"/>
                  <a:gd name="T18" fmla="*/ 12 w 28"/>
                  <a:gd name="T19" fmla="*/ 0 h 29"/>
                  <a:gd name="T20" fmla="*/ 9 w 28"/>
                  <a:gd name="T21" fmla="*/ 0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18" y="0"/>
                    </a:moveTo>
                    <a:lnTo>
                      <a:pt x="18" y="0"/>
                    </a:lnTo>
                    <a:lnTo>
                      <a:pt x="0" y="10"/>
                    </a:lnTo>
                    <a:lnTo>
                      <a:pt x="7" y="29"/>
                    </a:lnTo>
                    <a:lnTo>
                      <a:pt x="25" y="18"/>
                    </a:lnTo>
                    <a:lnTo>
                      <a:pt x="28" y="12"/>
                    </a:lnTo>
                    <a:lnTo>
                      <a:pt x="28" y="5"/>
                    </a:lnTo>
                    <a:lnTo>
                      <a:pt x="23" y="0"/>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52" name="Freeform 960"/>
              <p:cNvSpPr>
                <a:spLocks/>
              </p:cNvSpPr>
              <p:nvPr/>
            </p:nvSpPr>
            <p:spPr bwMode="auto">
              <a:xfrm>
                <a:off x="2910" y="1883"/>
                <a:ext cx="14" cy="15"/>
              </a:xfrm>
              <a:custGeom>
                <a:avLst/>
                <a:gdLst>
                  <a:gd name="T0" fmla="*/ 10 w 29"/>
                  <a:gd name="T1" fmla="*/ 0 h 29"/>
                  <a:gd name="T2" fmla="*/ 9 w 29"/>
                  <a:gd name="T3" fmla="*/ 0 h 29"/>
                  <a:gd name="T4" fmla="*/ 0 w 29"/>
                  <a:gd name="T5" fmla="*/ 6 h 29"/>
                  <a:gd name="T6" fmla="*/ 3 w 29"/>
                  <a:gd name="T7" fmla="*/ 15 h 29"/>
                  <a:gd name="T8" fmla="*/ 12 w 29"/>
                  <a:gd name="T9" fmla="*/ 9 h 29"/>
                  <a:gd name="T10" fmla="*/ 12 w 29"/>
                  <a:gd name="T11" fmla="*/ 9 h 29"/>
                  <a:gd name="T12" fmla="*/ 12 w 29"/>
                  <a:gd name="T13" fmla="*/ 9 h 29"/>
                  <a:gd name="T14" fmla="*/ 14 w 29"/>
                  <a:gd name="T15" fmla="*/ 6 h 29"/>
                  <a:gd name="T16" fmla="*/ 14 w 29"/>
                  <a:gd name="T17" fmla="*/ 3 h 29"/>
                  <a:gd name="T18" fmla="*/ 12 w 29"/>
                  <a:gd name="T19" fmla="*/ 0 h 29"/>
                  <a:gd name="T20" fmla="*/ 9 w 29"/>
                  <a:gd name="T21" fmla="*/ 0 h 29"/>
                  <a:gd name="T22" fmla="*/ 10 w 29"/>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20" y="0"/>
                    </a:moveTo>
                    <a:lnTo>
                      <a:pt x="19" y="0"/>
                    </a:lnTo>
                    <a:lnTo>
                      <a:pt x="0" y="11"/>
                    </a:lnTo>
                    <a:lnTo>
                      <a:pt x="7" y="29"/>
                    </a:lnTo>
                    <a:lnTo>
                      <a:pt x="25" y="18"/>
                    </a:lnTo>
                    <a:lnTo>
                      <a:pt x="24" y="18"/>
                    </a:lnTo>
                    <a:lnTo>
                      <a:pt x="25" y="18"/>
                    </a:lnTo>
                    <a:lnTo>
                      <a:pt x="29" y="12"/>
                    </a:lnTo>
                    <a:lnTo>
                      <a:pt x="29" y="5"/>
                    </a:lnTo>
                    <a:lnTo>
                      <a:pt x="24" y="0"/>
                    </a:lnTo>
                    <a:lnTo>
                      <a:pt x="19"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53" name="Freeform 961"/>
              <p:cNvSpPr>
                <a:spLocks/>
              </p:cNvSpPr>
              <p:nvPr/>
            </p:nvSpPr>
            <p:spPr bwMode="auto">
              <a:xfrm>
                <a:off x="2920" y="1879"/>
                <a:ext cx="14" cy="13"/>
              </a:xfrm>
              <a:custGeom>
                <a:avLst/>
                <a:gdLst>
                  <a:gd name="T0" fmla="*/ 9 w 27"/>
                  <a:gd name="T1" fmla="*/ 0 h 27"/>
                  <a:gd name="T2" fmla="*/ 10 w 27"/>
                  <a:gd name="T3" fmla="*/ 0 h 27"/>
                  <a:gd name="T4" fmla="*/ 0 w 27"/>
                  <a:gd name="T5" fmla="*/ 4 h 27"/>
                  <a:gd name="T6" fmla="*/ 2 w 27"/>
                  <a:gd name="T7" fmla="*/ 13 h 27"/>
                  <a:gd name="T8" fmla="*/ 11 w 27"/>
                  <a:gd name="T9" fmla="*/ 9 h 27"/>
                  <a:gd name="T10" fmla="*/ 12 w 27"/>
                  <a:gd name="T11" fmla="*/ 9 h 27"/>
                  <a:gd name="T12" fmla="*/ 11 w 27"/>
                  <a:gd name="T13" fmla="*/ 9 h 27"/>
                  <a:gd name="T14" fmla="*/ 14 w 27"/>
                  <a:gd name="T15" fmla="*/ 6 h 27"/>
                  <a:gd name="T16" fmla="*/ 14 w 27"/>
                  <a:gd name="T17" fmla="*/ 2 h 27"/>
                  <a:gd name="T18" fmla="*/ 12 w 27"/>
                  <a:gd name="T19" fmla="*/ 0 h 27"/>
                  <a:gd name="T20" fmla="*/ 10 w 27"/>
                  <a:gd name="T21" fmla="*/ 0 h 27"/>
                  <a:gd name="T22" fmla="*/ 9 w 27"/>
                  <a:gd name="T23" fmla="*/ 0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7" h="27">
                    <a:moveTo>
                      <a:pt x="17" y="0"/>
                    </a:moveTo>
                    <a:lnTo>
                      <a:pt x="19" y="0"/>
                    </a:lnTo>
                    <a:lnTo>
                      <a:pt x="0" y="9"/>
                    </a:lnTo>
                    <a:lnTo>
                      <a:pt x="4" y="27"/>
                    </a:lnTo>
                    <a:lnTo>
                      <a:pt x="22" y="18"/>
                    </a:lnTo>
                    <a:lnTo>
                      <a:pt x="24" y="18"/>
                    </a:lnTo>
                    <a:lnTo>
                      <a:pt x="22" y="18"/>
                    </a:lnTo>
                    <a:lnTo>
                      <a:pt x="27" y="12"/>
                    </a:lnTo>
                    <a:lnTo>
                      <a:pt x="27" y="5"/>
                    </a:lnTo>
                    <a:lnTo>
                      <a:pt x="24" y="0"/>
                    </a:lnTo>
                    <a:lnTo>
                      <a:pt x="19" y="0"/>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54" name="Freeform 962"/>
              <p:cNvSpPr>
                <a:spLocks/>
              </p:cNvSpPr>
              <p:nvPr/>
            </p:nvSpPr>
            <p:spPr bwMode="auto">
              <a:xfrm>
                <a:off x="2929" y="1873"/>
                <a:ext cx="14" cy="15"/>
              </a:xfrm>
              <a:custGeom>
                <a:avLst/>
                <a:gdLst>
                  <a:gd name="T0" fmla="*/ 9 w 28"/>
                  <a:gd name="T1" fmla="*/ 0 h 29"/>
                  <a:gd name="T2" fmla="*/ 9 w 28"/>
                  <a:gd name="T3" fmla="*/ 0 h 29"/>
                  <a:gd name="T4" fmla="*/ 0 w 28"/>
                  <a:gd name="T5" fmla="*/ 6 h 29"/>
                  <a:gd name="T6" fmla="*/ 4 w 28"/>
                  <a:gd name="T7" fmla="*/ 15 h 29"/>
                  <a:gd name="T8" fmla="*/ 13 w 28"/>
                  <a:gd name="T9" fmla="*/ 9 h 29"/>
                  <a:gd name="T10" fmla="*/ 13 w 28"/>
                  <a:gd name="T11" fmla="*/ 9 h 29"/>
                  <a:gd name="T12" fmla="*/ 13 w 28"/>
                  <a:gd name="T13" fmla="*/ 9 h 29"/>
                  <a:gd name="T14" fmla="*/ 14 w 28"/>
                  <a:gd name="T15" fmla="*/ 7 h 29"/>
                  <a:gd name="T16" fmla="*/ 14 w 28"/>
                  <a:gd name="T17" fmla="*/ 3 h 29"/>
                  <a:gd name="T18" fmla="*/ 12 w 28"/>
                  <a:gd name="T19" fmla="*/ 0 h 29"/>
                  <a:gd name="T20" fmla="*/ 9 w 28"/>
                  <a:gd name="T21" fmla="*/ 0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18" y="0"/>
                    </a:moveTo>
                    <a:lnTo>
                      <a:pt x="18" y="0"/>
                    </a:lnTo>
                    <a:lnTo>
                      <a:pt x="0" y="11"/>
                    </a:lnTo>
                    <a:lnTo>
                      <a:pt x="7" y="29"/>
                    </a:lnTo>
                    <a:lnTo>
                      <a:pt x="25" y="18"/>
                    </a:lnTo>
                    <a:lnTo>
                      <a:pt x="28" y="13"/>
                    </a:lnTo>
                    <a:lnTo>
                      <a:pt x="28" y="5"/>
                    </a:lnTo>
                    <a:lnTo>
                      <a:pt x="23" y="0"/>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55" name="Freeform 963"/>
              <p:cNvSpPr>
                <a:spLocks/>
              </p:cNvSpPr>
              <p:nvPr/>
            </p:nvSpPr>
            <p:spPr bwMode="auto">
              <a:xfrm>
                <a:off x="2938" y="1868"/>
                <a:ext cx="14" cy="14"/>
              </a:xfrm>
              <a:custGeom>
                <a:avLst/>
                <a:gdLst>
                  <a:gd name="T0" fmla="*/ 9 w 29"/>
                  <a:gd name="T1" fmla="*/ 0 h 29"/>
                  <a:gd name="T2" fmla="*/ 9 w 29"/>
                  <a:gd name="T3" fmla="*/ 0 h 29"/>
                  <a:gd name="T4" fmla="*/ 0 w 29"/>
                  <a:gd name="T5" fmla="*/ 5 h 29"/>
                  <a:gd name="T6" fmla="*/ 3 w 29"/>
                  <a:gd name="T7" fmla="*/ 14 h 29"/>
                  <a:gd name="T8" fmla="*/ 12 w 29"/>
                  <a:gd name="T9" fmla="*/ 9 h 29"/>
                  <a:gd name="T10" fmla="*/ 12 w 29"/>
                  <a:gd name="T11" fmla="*/ 9 h 29"/>
                  <a:gd name="T12" fmla="*/ 12 w 29"/>
                  <a:gd name="T13" fmla="*/ 9 h 29"/>
                  <a:gd name="T14" fmla="*/ 14 w 29"/>
                  <a:gd name="T15" fmla="*/ 6 h 29"/>
                  <a:gd name="T16" fmla="*/ 14 w 29"/>
                  <a:gd name="T17" fmla="*/ 2 h 29"/>
                  <a:gd name="T18" fmla="*/ 12 w 29"/>
                  <a:gd name="T19" fmla="*/ 0 h 29"/>
                  <a:gd name="T20" fmla="*/ 9 w 29"/>
                  <a:gd name="T21" fmla="*/ 0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 h="29">
                    <a:moveTo>
                      <a:pt x="19" y="0"/>
                    </a:moveTo>
                    <a:lnTo>
                      <a:pt x="19" y="0"/>
                    </a:lnTo>
                    <a:lnTo>
                      <a:pt x="0" y="11"/>
                    </a:lnTo>
                    <a:lnTo>
                      <a:pt x="7" y="29"/>
                    </a:lnTo>
                    <a:lnTo>
                      <a:pt x="25" y="18"/>
                    </a:lnTo>
                    <a:lnTo>
                      <a:pt x="29" y="13"/>
                    </a:lnTo>
                    <a:lnTo>
                      <a:pt x="29" y="5"/>
                    </a:lnTo>
                    <a:lnTo>
                      <a:pt x="24" y="0"/>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56" name="Freeform 964"/>
              <p:cNvSpPr>
                <a:spLocks/>
              </p:cNvSpPr>
              <p:nvPr/>
            </p:nvSpPr>
            <p:spPr bwMode="auto">
              <a:xfrm>
                <a:off x="2947" y="1863"/>
                <a:ext cx="14" cy="14"/>
              </a:xfrm>
              <a:custGeom>
                <a:avLst/>
                <a:gdLst>
                  <a:gd name="T0" fmla="*/ 10 w 28"/>
                  <a:gd name="T1" fmla="*/ 0 h 29"/>
                  <a:gd name="T2" fmla="*/ 9 w 28"/>
                  <a:gd name="T3" fmla="*/ 0 h 29"/>
                  <a:gd name="T4" fmla="*/ 0 w 28"/>
                  <a:gd name="T5" fmla="*/ 5 h 29"/>
                  <a:gd name="T6" fmla="*/ 3 w 28"/>
                  <a:gd name="T7" fmla="*/ 14 h 29"/>
                  <a:gd name="T8" fmla="*/ 13 w 28"/>
                  <a:gd name="T9" fmla="*/ 9 h 29"/>
                  <a:gd name="T10" fmla="*/ 12 w 28"/>
                  <a:gd name="T11" fmla="*/ 9 h 29"/>
                  <a:gd name="T12" fmla="*/ 13 w 28"/>
                  <a:gd name="T13" fmla="*/ 9 h 29"/>
                  <a:gd name="T14" fmla="*/ 14 w 28"/>
                  <a:gd name="T15" fmla="*/ 6 h 29"/>
                  <a:gd name="T16" fmla="*/ 14 w 28"/>
                  <a:gd name="T17" fmla="*/ 3 h 29"/>
                  <a:gd name="T18" fmla="*/ 12 w 28"/>
                  <a:gd name="T19" fmla="*/ 0 h 29"/>
                  <a:gd name="T20" fmla="*/ 9 w 28"/>
                  <a:gd name="T21" fmla="*/ 0 h 29"/>
                  <a:gd name="T22" fmla="*/ 10 w 28"/>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20" y="0"/>
                    </a:moveTo>
                    <a:lnTo>
                      <a:pt x="18" y="0"/>
                    </a:lnTo>
                    <a:lnTo>
                      <a:pt x="0" y="11"/>
                    </a:lnTo>
                    <a:lnTo>
                      <a:pt x="6" y="29"/>
                    </a:lnTo>
                    <a:lnTo>
                      <a:pt x="25" y="18"/>
                    </a:lnTo>
                    <a:lnTo>
                      <a:pt x="23" y="18"/>
                    </a:lnTo>
                    <a:lnTo>
                      <a:pt x="25" y="18"/>
                    </a:lnTo>
                    <a:lnTo>
                      <a:pt x="28" y="13"/>
                    </a:lnTo>
                    <a:lnTo>
                      <a:pt x="28" y="6"/>
                    </a:lnTo>
                    <a:lnTo>
                      <a:pt x="23" y="0"/>
                    </a:lnTo>
                    <a:lnTo>
                      <a:pt x="18"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57" name="Freeform 965"/>
              <p:cNvSpPr>
                <a:spLocks/>
              </p:cNvSpPr>
              <p:nvPr/>
            </p:nvSpPr>
            <p:spPr bwMode="auto">
              <a:xfrm>
                <a:off x="2957" y="1858"/>
                <a:ext cx="13" cy="14"/>
              </a:xfrm>
              <a:custGeom>
                <a:avLst/>
                <a:gdLst>
                  <a:gd name="T0" fmla="*/ 8 w 27"/>
                  <a:gd name="T1" fmla="*/ 0 h 27"/>
                  <a:gd name="T2" fmla="*/ 9 w 27"/>
                  <a:gd name="T3" fmla="*/ 0 h 27"/>
                  <a:gd name="T4" fmla="*/ 0 w 27"/>
                  <a:gd name="T5" fmla="*/ 5 h 27"/>
                  <a:gd name="T6" fmla="*/ 1 w 27"/>
                  <a:gd name="T7" fmla="*/ 14 h 27"/>
                  <a:gd name="T8" fmla="*/ 11 w 27"/>
                  <a:gd name="T9" fmla="*/ 9 h 27"/>
                  <a:gd name="T10" fmla="*/ 11 w 27"/>
                  <a:gd name="T11" fmla="*/ 9 h 27"/>
                  <a:gd name="T12" fmla="*/ 11 w 27"/>
                  <a:gd name="T13" fmla="*/ 9 h 27"/>
                  <a:gd name="T14" fmla="*/ 13 w 27"/>
                  <a:gd name="T15" fmla="*/ 7 h 27"/>
                  <a:gd name="T16" fmla="*/ 13 w 27"/>
                  <a:gd name="T17" fmla="*/ 3 h 27"/>
                  <a:gd name="T18" fmla="*/ 11 w 27"/>
                  <a:gd name="T19" fmla="*/ 0 h 27"/>
                  <a:gd name="T20" fmla="*/ 9 w 27"/>
                  <a:gd name="T21" fmla="*/ 0 h 27"/>
                  <a:gd name="T22" fmla="*/ 8 w 27"/>
                  <a:gd name="T23" fmla="*/ 0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7" h="27">
                    <a:moveTo>
                      <a:pt x="17" y="0"/>
                    </a:moveTo>
                    <a:lnTo>
                      <a:pt x="18" y="0"/>
                    </a:lnTo>
                    <a:lnTo>
                      <a:pt x="0" y="9"/>
                    </a:lnTo>
                    <a:lnTo>
                      <a:pt x="3" y="27"/>
                    </a:lnTo>
                    <a:lnTo>
                      <a:pt x="22" y="18"/>
                    </a:lnTo>
                    <a:lnTo>
                      <a:pt x="23" y="18"/>
                    </a:lnTo>
                    <a:lnTo>
                      <a:pt x="22" y="18"/>
                    </a:lnTo>
                    <a:lnTo>
                      <a:pt x="27" y="13"/>
                    </a:lnTo>
                    <a:lnTo>
                      <a:pt x="27" y="6"/>
                    </a:lnTo>
                    <a:lnTo>
                      <a:pt x="23" y="0"/>
                    </a:lnTo>
                    <a:lnTo>
                      <a:pt x="18" y="0"/>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58" name="Freeform 966"/>
              <p:cNvSpPr>
                <a:spLocks/>
              </p:cNvSpPr>
              <p:nvPr/>
            </p:nvSpPr>
            <p:spPr bwMode="auto">
              <a:xfrm>
                <a:off x="2965" y="1853"/>
                <a:ext cx="14" cy="14"/>
              </a:xfrm>
              <a:custGeom>
                <a:avLst/>
                <a:gdLst>
                  <a:gd name="T0" fmla="*/ 9 w 28"/>
                  <a:gd name="T1" fmla="*/ 0 h 29"/>
                  <a:gd name="T2" fmla="*/ 9 w 28"/>
                  <a:gd name="T3" fmla="*/ 0 h 29"/>
                  <a:gd name="T4" fmla="*/ 0 w 28"/>
                  <a:gd name="T5" fmla="*/ 5 h 29"/>
                  <a:gd name="T6" fmla="*/ 3 w 28"/>
                  <a:gd name="T7" fmla="*/ 14 h 29"/>
                  <a:gd name="T8" fmla="*/ 13 w 28"/>
                  <a:gd name="T9" fmla="*/ 9 h 29"/>
                  <a:gd name="T10" fmla="*/ 13 w 28"/>
                  <a:gd name="T11" fmla="*/ 9 h 29"/>
                  <a:gd name="T12" fmla="*/ 13 w 28"/>
                  <a:gd name="T13" fmla="*/ 9 h 29"/>
                  <a:gd name="T14" fmla="*/ 14 w 28"/>
                  <a:gd name="T15" fmla="*/ 6 h 29"/>
                  <a:gd name="T16" fmla="*/ 14 w 28"/>
                  <a:gd name="T17" fmla="*/ 3 h 29"/>
                  <a:gd name="T18" fmla="*/ 12 w 28"/>
                  <a:gd name="T19" fmla="*/ 0 h 29"/>
                  <a:gd name="T20" fmla="*/ 9 w 28"/>
                  <a:gd name="T21" fmla="*/ 0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18" y="0"/>
                    </a:moveTo>
                    <a:lnTo>
                      <a:pt x="18" y="0"/>
                    </a:lnTo>
                    <a:lnTo>
                      <a:pt x="0" y="11"/>
                    </a:lnTo>
                    <a:lnTo>
                      <a:pt x="6" y="29"/>
                    </a:lnTo>
                    <a:lnTo>
                      <a:pt x="25" y="18"/>
                    </a:lnTo>
                    <a:lnTo>
                      <a:pt x="28" y="13"/>
                    </a:lnTo>
                    <a:lnTo>
                      <a:pt x="28" y="6"/>
                    </a:lnTo>
                    <a:lnTo>
                      <a:pt x="23" y="0"/>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59" name="Freeform 967"/>
              <p:cNvSpPr>
                <a:spLocks/>
              </p:cNvSpPr>
              <p:nvPr/>
            </p:nvSpPr>
            <p:spPr bwMode="auto">
              <a:xfrm>
                <a:off x="2974" y="1847"/>
                <a:ext cx="14" cy="15"/>
              </a:xfrm>
              <a:custGeom>
                <a:avLst/>
                <a:gdLst>
                  <a:gd name="T0" fmla="*/ 9 w 27"/>
                  <a:gd name="T1" fmla="*/ 0 h 29"/>
                  <a:gd name="T2" fmla="*/ 9 w 27"/>
                  <a:gd name="T3" fmla="*/ 0 h 29"/>
                  <a:gd name="T4" fmla="*/ 0 w 27"/>
                  <a:gd name="T5" fmla="*/ 6 h 29"/>
                  <a:gd name="T6" fmla="*/ 4 w 27"/>
                  <a:gd name="T7" fmla="*/ 15 h 29"/>
                  <a:gd name="T8" fmla="*/ 12 w 27"/>
                  <a:gd name="T9" fmla="*/ 10 h 29"/>
                  <a:gd name="T10" fmla="*/ 12 w 27"/>
                  <a:gd name="T11" fmla="*/ 10 h 29"/>
                  <a:gd name="T12" fmla="*/ 12 w 27"/>
                  <a:gd name="T13" fmla="*/ 10 h 29"/>
                  <a:gd name="T14" fmla="*/ 14 w 27"/>
                  <a:gd name="T15" fmla="*/ 7 h 29"/>
                  <a:gd name="T16" fmla="*/ 14 w 27"/>
                  <a:gd name="T17" fmla="*/ 3 h 29"/>
                  <a:gd name="T18" fmla="*/ 11 w 27"/>
                  <a:gd name="T19" fmla="*/ 0 h 29"/>
                  <a:gd name="T20" fmla="*/ 9 w 27"/>
                  <a:gd name="T21" fmla="*/ 0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7" h="29">
                    <a:moveTo>
                      <a:pt x="17" y="0"/>
                    </a:moveTo>
                    <a:lnTo>
                      <a:pt x="17" y="0"/>
                    </a:lnTo>
                    <a:lnTo>
                      <a:pt x="0" y="11"/>
                    </a:lnTo>
                    <a:lnTo>
                      <a:pt x="7" y="29"/>
                    </a:lnTo>
                    <a:lnTo>
                      <a:pt x="23" y="19"/>
                    </a:lnTo>
                    <a:lnTo>
                      <a:pt x="27" y="13"/>
                    </a:lnTo>
                    <a:lnTo>
                      <a:pt x="27" y="6"/>
                    </a:lnTo>
                    <a:lnTo>
                      <a:pt x="22" y="0"/>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60" name="Freeform 968"/>
              <p:cNvSpPr>
                <a:spLocks/>
              </p:cNvSpPr>
              <p:nvPr/>
            </p:nvSpPr>
            <p:spPr bwMode="auto">
              <a:xfrm>
                <a:off x="2983" y="1842"/>
                <a:ext cx="14" cy="14"/>
              </a:xfrm>
              <a:custGeom>
                <a:avLst/>
                <a:gdLst>
                  <a:gd name="T0" fmla="*/ 10 w 28"/>
                  <a:gd name="T1" fmla="*/ 0 h 29"/>
                  <a:gd name="T2" fmla="*/ 9 w 28"/>
                  <a:gd name="T3" fmla="*/ 0 h 29"/>
                  <a:gd name="T4" fmla="*/ 0 w 28"/>
                  <a:gd name="T5" fmla="*/ 5 h 29"/>
                  <a:gd name="T6" fmla="*/ 3 w 28"/>
                  <a:gd name="T7" fmla="*/ 14 h 29"/>
                  <a:gd name="T8" fmla="*/ 13 w 28"/>
                  <a:gd name="T9" fmla="*/ 9 h 29"/>
                  <a:gd name="T10" fmla="*/ 12 w 28"/>
                  <a:gd name="T11" fmla="*/ 9 h 29"/>
                  <a:gd name="T12" fmla="*/ 13 w 28"/>
                  <a:gd name="T13" fmla="*/ 9 h 29"/>
                  <a:gd name="T14" fmla="*/ 14 w 28"/>
                  <a:gd name="T15" fmla="*/ 6 h 29"/>
                  <a:gd name="T16" fmla="*/ 14 w 28"/>
                  <a:gd name="T17" fmla="*/ 2 h 29"/>
                  <a:gd name="T18" fmla="*/ 12 w 28"/>
                  <a:gd name="T19" fmla="*/ 0 h 29"/>
                  <a:gd name="T20" fmla="*/ 9 w 28"/>
                  <a:gd name="T21" fmla="*/ 0 h 29"/>
                  <a:gd name="T22" fmla="*/ 10 w 28"/>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20" y="0"/>
                    </a:moveTo>
                    <a:lnTo>
                      <a:pt x="18" y="0"/>
                    </a:lnTo>
                    <a:lnTo>
                      <a:pt x="0" y="10"/>
                    </a:lnTo>
                    <a:lnTo>
                      <a:pt x="6" y="29"/>
                    </a:lnTo>
                    <a:lnTo>
                      <a:pt x="25" y="18"/>
                    </a:lnTo>
                    <a:lnTo>
                      <a:pt x="23" y="18"/>
                    </a:lnTo>
                    <a:lnTo>
                      <a:pt x="25" y="18"/>
                    </a:lnTo>
                    <a:lnTo>
                      <a:pt x="28" y="12"/>
                    </a:lnTo>
                    <a:lnTo>
                      <a:pt x="28" y="5"/>
                    </a:lnTo>
                    <a:lnTo>
                      <a:pt x="23" y="0"/>
                    </a:lnTo>
                    <a:lnTo>
                      <a:pt x="18"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61" name="Freeform 969"/>
              <p:cNvSpPr>
                <a:spLocks/>
              </p:cNvSpPr>
              <p:nvPr/>
            </p:nvSpPr>
            <p:spPr bwMode="auto">
              <a:xfrm>
                <a:off x="2993" y="1837"/>
                <a:ext cx="13" cy="14"/>
              </a:xfrm>
              <a:custGeom>
                <a:avLst/>
                <a:gdLst>
                  <a:gd name="T0" fmla="*/ 8 w 26"/>
                  <a:gd name="T1" fmla="*/ 0 h 27"/>
                  <a:gd name="T2" fmla="*/ 9 w 26"/>
                  <a:gd name="T3" fmla="*/ 0 h 27"/>
                  <a:gd name="T4" fmla="*/ 0 w 26"/>
                  <a:gd name="T5" fmla="*/ 5 h 27"/>
                  <a:gd name="T6" fmla="*/ 2 w 26"/>
                  <a:gd name="T7" fmla="*/ 14 h 27"/>
                  <a:gd name="T8" fmla="*/ 11 w 26"/>
                  <a:gd name="T9" fmla="*/ 9 h 27"/>
                  <a:gd name="T10" fmla="*/ 12 w 26"/>
                  <a:gd name="T11" fmla="*/ 9 h 27"/>
                  <a:gd name="T12" fmla="*/ 11 w 26"/>
                  <a:gd name="T13" fmla="*/ 9 h 27"/>
                  <a:gd name="T14" fmla="*/ 13 w 26"/>
                  <a:gd name="T15" fmla="*/ 6 h 27"/>
                  <a:gd name="T16" fmla="*/ 13 w 26"/>
                  <a:gd name="T17" fmla="*/ 3 h 27"/>
                  <a:gd name="T18" fmla="*/ 12 w 26"/>
                  <a:gd name="T19" fmla="*/ 0 h 27"/>
                  <a:gd name="T20" fmla="*/ 9 w 26"/>
                  <a:gd name="T21" fmla="*/ 0 h 27"/>
                  <a:gd name="T22" fmla="*/ 8 w 26"/>
                  <a:gd name="T23" fmla="*/ 0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 h="27">
                    <a:moveTo>
                      <a:pt x="16" y="0"/>
                    </a:moveTo>
                    <a:lnTo>
                      <a:pt x="18" y="0"/>
                    </a:lnTo>
                    <a:lnTo>
                      <a:pt x="0" y="9"/>
                    </a:lnTo>
                    <a:lnTo>
                      <a:pt x="3" y="27"/>
                    </a:lnTo>
                    <a:lnTo>
                      <a:pt x="21" y="18"/>
                    </a:lnTo>
                    <a:lnTo>
                      <a:pt x="23" y="18"/>
                    </a:lnTo>
                    <a:lnTo>
                      <a:pt x="21" y="18"/>
                    </a:lnTo>
                    <a:lnTo>
                      <a:pt x="26" y="12"/>
                    </a:lnTo>
                    <a:lnTo>
                      <a:pt x="26" y="5"/>
                    </a:lnTo>
                    <a:lnTo>
                      <a:pt x="23" y="0"/>
                    </a:lnTo>
                    <a:lnTo>
                      <a:pt x="18" y="0"/>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62" name="Freeform 970"/>
              <p:cNvSpPr>
                <a:spLocks/>
              </p:cNvSpPr>
              <p:nvPr/>
            </p:nvSpPr>
            <p:spPr bwMode="auto">
              <a:xfrm>
                <a:off x="3001" y="1832"/>
                <a:ext cx="14" cy="14"/>
              </a:xfrm>
              <a:custGeom>
                <a:avLst/>
                <a:gdLst>
                  <a:gd name="T0" fmla="*/ 9 w 29"/>
                  <a:gd name="T1" fmla="*/ 0 h 29"/>
                  <a:gd name="T2" fmla="*/ 9 w 29"/>
                  <a:gd name="T3" fmla="*/ 0 h 29"/>
                  <a:gd name="T4" fmla="*/ 0 w 29"/>
                  <a:gd name="T5" fmla="*/ 5 h 29"/>
                  <a:gd name="T6" fmla="*/ 3 w 29"/>
                  <a:gd name="T7" fmla="*/ 14 h 29"/>
                  <a:gd name="T8" fmla="*/ 13 w 29"/>
                  <a:gd name="T9" fmla="*/ 9 h 29"/>
                  <a:gd name="T10" fmla="*/ 13 w 29"/>
                  <a:gd name="T11" fmla="*/ 9 h 29"/>
                  <a:gd name="T12" fmla="*/ 13 w 29"/>
                  <a:gd name="T13" fmla="*/ 9 h 29"/>
                  <a:gd name="T14" fmla="*/ 14 w 29"/>
                  <a:gd name="T15" fmla="*/ 6 h 29"/>
                  <a:gd name="T16" fmla="*/ 14 w 29"/>
                  <a:gd name="T17" fmla="*/ 2 h 29"/>
                  <a:gd name="T18" fmla="*/ 12 w 29"/>
                  <a:gd name="T19" fmla="*/ 0 h 29"/>
                  <a:gd name="T20" fmla="*/ 9 w 29"/>
                  <a:gd name="T21" fmla="*/ 0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 h="29">
                    <a:moveTo>
                      <a:pt x="19" y="0"/>
                    </a:moveTo>
                    <a:lnTo>
                      <a:pt x="19" y="0"/>
                    </a:lnTo>
                    <a:lnTo>
                      <a:pt x="0" y="11"/>
                    </a:lnTo>
                    <a:lnTo>
                      <a:pt x="7" y="29"/>
                    </a:lnTo>
                    <a:lnTo>
                      <a:pt x="26" y="18"/>
                    </a:lnTo>
                    <a:lnTo>
                      <a:pt x="29" y="12"/>
                    </a:lnTo>
                    <a:lnTo>
                      <a:pt x="29" y="5"/>
                    </a:lnTo>
                    <a:lnTo>
                      <a:pt x="24" y="0"/>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63" name="Freeform 971"/>
              <p:cNvSpPr>
                <a:spLocks/>
              </p:cNvSpPr>
              <p:nvPr/>
            </p:nvSpPr>
            <p:spPr bwMode="auto">
              <a:xfrm>
                <a:off x="3010" y="1826"/>
                <a:ext cx="15" cy="15"/>
              </a:xfrm>
              <a:custGeom>
                <a:avLst/>
                <a:gdLst>
                  <a:gd name="T0" fmla="*/ 10 w 28"/>
                  <a:gd name="T1" fmla="*/ 0 h 29"/>
                  <a:gd name="T2" fmla="*/ 10 w 28"/>
                  <a:gd name="T3" fmla="*/ 0 h 29"/>
                  <a:gd name="T4" fmla="*/ 0 w 28"/>
                  <a:gd name="T5" fmla="*/ 6 h 29"/>
                  <a:gd name="T6" fmla="*/ 4 w 28"/>
                  <a:gd name="T7" fmla="*/ 15 h 29"/>
                  <a:gd name="T8" fmla="*/ 13 w 28"/>
                  <a:gd name="T9" fmla="*/ 9 h 29"/>
                  <a:gd name="T10" fmla="*/ 13 w 28"/>
                  <a:gd name="T11" fmla="*/ 9 h 29"/>
                  <a:gd name="T12" fmla="*/ 13 w 28"/>
                  <a:gd name="T13" fmla="*/ 9 h 29"/>
                  <a:gd name="T14" fmla="*/ 15 w 28"/>
                  <a:gd name="T15" fmla="*/ 6 h 29"/>
                  <a:gd name="T16" fmla="*/ 15 w 28"/>
                  <a:gd name="T17" fmla="*/ 3 h 29"/>
                  <a:gd name="T18" fmla="*/ 12 w 28"/>
                  <a:gd name="T19" fmla="*/ 0 h 29"/>
                  <a:gd name="T20" fmla="*/ 10 w 28"/>
                  <a:gd name="T21" fmla="*/ 0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18" y="0"/>
                    </a:moveTo>
                    <a:lnTo>
                      <a:pt x="18" y="0"/>
                    </a:lnTo>
                    <a:lnTo>
                      <a:pt x="0" y="11"/>
                    </a:lnTo>
                    <a:lnTo>
                      <a:pt x="7" y="29"/>
                    </a:lnTo>
                    <a:lnTo>
                      <a:pt x="25" y="18"/>
                    </a:lnTo>
                    <a:lnTo>
                      <a:pt x="28" y="12"/>
                    </a:lnTo>
                    <a:lnTo>
                      <a:pt x="28" y="5"/>
                    </a:lnTo>
                    <a:lnTo>
                      <a:pt x="23" y="0"/>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64" name="Freeform 972"/>
              <p:cNvSpPr>
                <a:spLocks/>
              </p:cNvSpPr>
              <p:nvPr/>
            </p:nvSpPr>
            <p:spPr bwMode="auto">
              <a:xfrm>
                <a:off x="3020" y="1821"/>
                <a:ext cx="14" cy="14"/>
              </a:xfrm>
              <a:custGeom>
                <a:avLst/>
                <a:gdLst>
                  <a:gd name="T0" fmla="*/ 10 w 29"/>
                  <a:gd name="T1" fmla="*/ 0 h 29"/>
                  <a:gd name="T2" fmla="*/ 9 w 29"/>
                  <a:gd name="T3" fmla="*/ 0 h 29"/>
                  <a:gd name="T4" fmla="*/ 0 w 29"/>
                  <a:gd name="T5" fmla="*/ 5 h 29"/>
                  <a:gd name="T6" fmla="*/ 3 w 29"/>
                  <a:gd name="T7" fmla="*/ 14 h 29"/>
                  <a:gd name="T8" fmla="*/ 12 w 29"/>
                  <a:gd name="T9" fmla="*/ 9 h 29"/>
                  <a:gd name="T10" fmla="*/ 12 w 29"/>
                  <a:gd name="T11" fmla="*/ 9 h 29"/>
                  <a:gd name="T12" fmla="*/ 12 w 29"/>
                  <a:gd name="T13" fmla="*/ 9 h 29"/>
                  <a:gd name="T14" fmla="*/ 14 w 29"/>
                  <a:gd name="T15" fmla="*/ 6 h 29"/>
                  <a:gd name="T16" fmla="*/ 14 w 29"/>
                  <a:gd name="T17" fmla="*/ 2 h 29"/>
                  <a:gd name="T18" fmla="*/ 12 w 29"/>
                  <a:gd name="T19" fmla="*/ 0 h 29"/>
                  <a:gd name="T20" fmla="*/ 9 w 29"/>
                  <a:gd name="T21" fmla="*/ 0 h 29"/>
                  <a:gd name="T22" fmla="*/ 10 w 29"/>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20" y="0"/>
                    </a:moveTo>
                    <a:lnTo>
                      <a:pt x="19" y="0"/>
                    </a:lnTo>
                    <a:lnTo>
                      <a:pt x="0" y="11"/>
                    </a:lnTo>
                    <a:lnTo>
                      <a:pt x="7" y="29"/>
                    </a:lnTo>
                    <a:lnTo>
                      <a:pt x="25" y="18"/>
                    </a:lnTo>
                    <a:lnTo>
                      <a:pt x="24" y="18"/>
                    </a:lnTo>
                    <a:lnTo>
                      <a:pt x="25" y="18"/>
                    </a:lnTo>
                    <a:lnTo>
                      <a:pt x="29" y="13"/>
                    </a:lnTo>
                    <a:lnTo>
                      <a:pt x="29" y="5"/>
                    </a:lnTo>
                    <a:lnTo>
                      <a:pt x="24" y="0"/>
                    </a:lnTo>
                    <a:lnTo>
                      <a:pt x="19"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65" name="Freeform 973"/>
              <p:cNvSpPr>
                <a:spLocks/>
              </p:cNvSpPr>
              <p:nvPr/>
            </p:nvSpPr>
            <p:spPr bwMode="auto">
              <a:xfrm>
                <a:off x="3030" y="1816"/>
                <a:ext cx="13" cy="14"/>
              </a:xfrm>
              <a:custGeom>
                <a:avLst/>
                <a:gdLst>
                  <a:gd name="T0" fmla="*/ 8 w 27"/>
                  <a:gd name="T1" fmla="*/ 0 h 27"/>
                  <a:gd name="T2" fmla="*/ 9 w 27"/>
                  <a:gd name="T3" fmla="*/ 0 h 27"/>
                  <a:gd name="T4" fmla="*/ 0 w 27"/>
                  <a:gd name="T5" fmla="*/ 5 h 27"/>
                  <a:gd name="T6" fmla="*/ 2 w 27"/>
                  <a:gd name="T7" fmla="*/ 14 h 27"/>
                  <a:gd name="T8" fmla="*/ 11 w 27"/>
                  <a:gd name="T9" fmla="*/ 9 h 27"/>
                  <a:gd name="T10" fmla="*/ 12 w 27"/>
                  <a:gd name="T11" fmla="*/ 9 h 27"/>
                  <a:gd name="T12" fmla="*/ 11 w 27"/>
                  <a:gd name="T13" fmla="*/ 9 h 27"/>
                  <a:gd name="T14" fmla="*/ 13 w 27"/>
                  <a:gd name="T15" fmla="*/ 7 h 27"/>
                  <a:gd name="T16" fmla="*/ 13 w 27"/>
                  <a:gd name="T17" fmla="*/ 3 h 27"/>
                  <a:gd name="T18" fmla="*/ 12 w 27"/>
                  <a:gd name="T19" fmla="*/ 0 h 27"/>
                  <a:gd name="T20" fmla="*/ 9 w 27"/>
                  <a:gd name="T21" fmla="*/ 0 h 27"/>
                  <a:gd name="T22" fmla="*/ 8 w 27"/>
                  <a:gd name="T23" fmla="*/ 0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7" h="27">
                    <a:moveTo>
                      <a:pt x="17" y="0"/>
                    </a:moveTo>
                    <a:lnTo>
                      <a:pt x="19" y="0"/>
                    </a:lnTo>
                    <a:lnTo>
                      <a:pt x="0" y="9"/>
                    </a:lnTo>
                    <a:lnTo>
                      <a:pt x="4" y="27"/>
                    </a:lnTo>
                    <a:lnTo>
                      <a:pt x="22" y="18"/>
                    </a:lnTo>
                    <a:lnTo>
                      <a:pt x="24" y="18"/>
                    </a:lnTo>
                    <a:lnTo>
                      <a:pt x="22" y="18"/>
                    </a:lnTo>
                    <a:lnTo>
                      <a:pt x="27" y="13"/>
                    </a:lnTo>
                    <a:lnTo>
                      <a:pt x="27" y="5"/>
                    </a:lnTo>
                    <a:lnTo>
                      <a:pt x="24" y="0"/>
                    </a:lnTo>
                    <a:lnTo>
                      <a:pt x="19" y="0"/>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66" name="Freeform 974"/>
              <p:cNvSpPr>
                <a:spLocks/>
              </p:cNvSpPr>
              <p:nvPr/>
            </p:nvSpPr>
            <p:spPr bwMode="auto">
              <a:xfrm>
                <a:off x="3038" y="1811"/>
                <a:ext cx="14" cy="15"/>
              </a:xfrm>
              <a:custGeom>
                <a:avLst/>
                <a:gdLst>
                  <a:gd name="T0" fmla="*/ 9 w 28"/>
                  <a:gd name="T1" fmla="*/ 0 h 29"/>
                  <a:gd name="T2" fmla="*/ 9 w 28"/>
                  <a:gd name="T3" fmla="*/ 0 h 29"/>
                  <a:gd name="T4" fmla="*/ 0 w 28"/>
                  <a:gd name="T5" fmla="*/ 6 h 29"/>
                  <a:gd name="T6" fmla="*/ 4 w 28"/>
                  <a:gd name="T7" fmla="*/ 15 h 29"/>
                  <a:gd name="T8" fmla="*/ 13 w 28"/>
                  <a:gd name="T9" fmla="*/ 9 h 29"/>
                  <a:gd name="T10" fmla="*/ 13 w 28"/>
                  <a:gd name="T11" fmla="*/ 9 h 29"/>
                  <a:gd name="T12" fmla="*/ 13 w 28"/>
                  <a:gd name="T13" fmla="*/ 9 h 29"/>
                  <a:gd name="T14" fmla="*/ 14 w 28"/>
                  <a:gd name="T15" fmla="*/ 7 h 29"/>
                  <a:gd name="T16" fmla="*/ 14 w 28"/>
                  <a:gd name="T17" fmla="*/ 3 h 29"/>
                  <a:gd name="T18" fmla="*/ 12 w 28"/>
                  <a:gd name="T19" fmla="*/ 0 h 29"/>
                  <a:gd name="T20" fmla="*/ 9 w 28"/>
                  <a:gd name="T21" fmla="*/ 0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18" y="0"/>
                    </a:moveTo>
                    <a:lnTo>
                      <a:pt x="18" y="0"/>
                    </a:lnTo>
                    <a:lnTo>
                      <a:pt x="0" y="11"/>
                    </a:lnTo>
                    <a:lnTo>
                      <a:pt x="7" y="29"/>
                    </a:lnTo>
                    <a:lnTo>
                      <a:pt x="25" y="18"/>
                    </a:lnTo>
                    <a:lnTo>
                      <a:pt x="28" y="13"/>
                    </a:lnTo>
                    <a:lnTo>
                      <a:pt x="28" y="6"/>
                    </a:lnTo>
                    <a:lnTo>
                      <a:pt x="23" y="0"/>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67" name="Freeform 975"/>
              <p:cNvSpPr>
                <a:spLocks/>
              </p:cNvSpPr>
              <p:nvPr/>
            </p:nvSpPr>
            <p:spPr bwMode="auto">
              <a:xfrm>
                <a:off x="3047" y="1806"/>
                <a:ext cx="14" cy="14"/>
              </a:xfrm>
              <a:custGeom>
                <a:avLst/>
                <a:gdLst>
                  <a:gd name="T0" fmla="*/ 9 w 29"/>
                  <a:gd name="T1" fmla="*/ 0 h 29"/>
                  <a:gd name="T2" fmla="*/ 9 w 29"/>
                  <a:gd name="T3" fmla="*/ 0 h 29"/>
                  <a:gd name="T4" fmla="*/ 0 w 29"/>
                  <a:gd name="T5" fmla="*/ 5 h 29"/>
                  <a:gd name="T6" fmla="*/ 3 w 29"/>
                  <a:gd name="T7" fmla="*/ 14 h 29"/>
                  <a:gd name="T8" fmla="*/ 12 w 29"/>
                  <a:gd name="T9" fmla="*/ 9 h 29"/>
                  <a:gd name="T10" fmla="*/ 12 w 29"/>
                  <a:gd name="T11" fmla="*/ 9 h 29"/>
                  <a:gd name="T12" fmla="*/ 12 w 29"/>
                  <a:gd name="T13" fmla="*/ 9 h 29"/>
                  <a:gd name="T14" fmla="*/ 14 w 29"/>
                  <a:gd name="T15" fmla="*/ 6 h 29"/>
                  <a:gd name="T16" fmla="*/ 14 w 29"/>
                  <a:gd name="T17" fmla="*/ 3 h 29"/>
                  <a:gd name="T18" fmla="*/ 12 w 29"/>
                  <a:gd name="T19" fmla="*/ 0 h 29"/>
                  <a:gd name="T20" fmla="*/ 9 w 29"/>
                  <a:gd name="T21" fmla="*/ 0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 h="29">
                    <a:moveTo>
                      <a:pt x="19" y="0"/>
                    </a:moveTo>
                    <a:lnTo>
                      <a:pt x="19" y="0"/>
                    </a:lnTo>
                    <a:lnTo>
                      <a:pt x="0" y="11"/>
                    </a:lnTo>
                    <a:lnTo>
                      <a:pt x="7" y="29"/>
                    </a:lnTo>
                    <a:lnTo>
                      <a:pt x="25" y="18"/>
                    </a:lnTo>
                    <a:lnTo>
                      <a:pt x="29" y="13"/>
                    </a:lnTo>
                    <a:lnTo>
                      <a:pt x="29" y="6"/>
                    </a:lnTo>
                    <a:lnTo>
                      <a:pt x="24" y="0"/>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68" name="Freeform 976"/>
              <p:cNvSpPr>
                <a:spLocks/>
              </p:cNvSpPr>
              <p:nvPr/>
            </p:nvSpPr>
            <p:spPr bwMode="auto">
              <a:xfrm>
                <a:off x="3056" y="1800"/>
                <a:ext cx="15" cy="15"/>
              </a:xfrm>
              <a:custGeom>
                <a:avLst/>
                <a:gdLst>
                  <a:gd name="T0" fmla="*/ 11 w 28"/>
                  <a:gd name="T1" fmla="*/ 0 h 29"/>
                  <a:gd name="T2" fmla="*/ 10 w 28"/>
                  <a:gd name="T3" fmla="*/ 0 h 29"/>
                  <a:gd name="T4" fmla="*/ 0 w 28"/>
                  <a:gd name="T5" fmla="*/ 6 h 29"/>
                  <a:gd name="T6" fmla="*/ 3 w 28"/>
                  <a:gd name="T7" fmla="*/ 15 h 29"/>
                  <a:gd name="T8" fmla="*/ 13 w 28"/>
                  <a:gd name="T9" fmla="*/ 9 h 29"/>
                  <a:gd name="T10" fmla="*/ 12 w 28"/>
                  <a:gd name="T11" fmla="*/ 9 h 29"/>
                  <a:gd name="T12" fmla="*/ 13 w 28"/>
                  <a:gd name="T13" fmla="*/ 9 h 29"/>
                  <a:gd name="T14" fmla="*/ 15 w 28"/>
                  <a:gd name="T15" fmla="*/ 7 h 29"/>
                  <a:gd name="T16" fmla="*/ 15 w 28"/>
                  <a:gd name="T17" fmla="*/ 3 h 29"/>
                  <a:gd name="T18" fmla="*/ 12 w 28"/>
                  <a:gd name="T19" fmla="*/ 0 h 29"/>
                  <a:gd name="T20" fmla="*/ 10 w 28"/>
                  <a:gd name="T21" fmla="*/ 0 h 29"/>
                  <a:gd name="T22" fmla="*/ 11 w 28"/>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20" y="0"/>
                    </a:moveTo>
                    <a:lnTo>
                      <a:pt x="18" y="0"/>
                    </a:lnTo>
                    <a:lnTo>
                      <a:pt x="0" y="11"/>
                    </a:lnTo>
                    <a:lnTo>
                      <a:pt x="6" y="29"/>
                    </a:lnTo>
                    <a:lnTo>
                      <a:pt x="25" y="18"/>
                    </a:lnTo>
                    <a:lnTo>
                      <a:pt x="23" y="18"/>
                    </a:lnTo>
                    <a:lnTo>
                      <a:pt x="25" y="18"/>
                    </a:lnTo>
                    <a:lnTo>
                      <a:pt x="28" y="13"/>
                    </a:lnTo>
                    <a:lnTo>
                      <a:pt x="28" y="6"/>
                    </a:lnTo>
                    <a:lnTo>
                      <a:pt x="23" y="0"/>
                    </a:lnTo>
                    <a:lnTo>
                      <a:pt x="18"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69" name="Freeform 977"/>
              <p:cNvSpPr>
                <a:spLocks/>
              </p:cNvSpPr>
              <p:nvPr/>
            </p:nvSpPr>
            <p:spPr bwMode="auto">
              <a:xfrm>
                <a:off x="3066" y="1796"/>
                <a:ext cx="14" cy="13"/>
              </a:xfrm>
              <a:custGeom>
                <a:avLst/>
                <a:gdLst>
                  <a:gd name="T0" fmla="*/ 9 w 27"/>
                  <a:gd name="T1" fmla="*/ 0 h 27"/>
                  <a:gd name="T2" fmla="*/ 9 w 27"/>
                  <a:gd name="T3" fmla="*/ 0 h 27"/>
                  <a:gd name="T4" fmla="*/ 0 w 27"/>
                  <a:gd name="T5" fmla="*/ 4 h 27"/>
                  <a:gd name="T6" fmla="*/ 2 w 27"/>
                  <a:gd name="T7" fmla="*/ 13 h 27"/>
                  <a:gd name="T8" fmla="*/ 11 w 27"/>
                  <a:gd name="T9" fmla="*/ 9 h 27"/>
                  <a:gd name="T10" fmla="*/ 12 w 27"/>
                  <a:gd name="T11" fmla="*/ 9 h 27"/>
                  <a:gd name="T12" fmla="*/ 11 w 27"/>
                  <a:gd name="T13" fmla="*/ 9 h 27"/>
                  <a:gd name="T14" fmla="*/ 14 w 27"/>
                  <a:gd name="T15" fmla="*/ 6 h 27"/>
                  <a:gd name="T16" fmla="*/ 14 w 27"/>
                  <a:gd name="T17" fmla="*/ 3 h 27"/>
                  <a:gd name="T18" fmla="*/ 12 w 27"/>
                  <a:gd name="T19" fmla="*/ 0 h 27"/>
                  <a:gd name="T20" fmla="*/ 9 w 27"/>
                  <a:gd name="T21" fmla="*/ 0 h 27"/>
                  <a:gd name="T22" fmla="*/ 9 w 27"/>
                  <a:gd name="T23" fmla="*/ 0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7" h="27">
                    <a:moveTo>
                      <a:pt x="17" y="0"/>
                    </a:moveTo>
                    <a:lnTo>
                      <a:pt x="18" y="0"/>
                    </a:lnTo>
                    <a:lnTo>
                      <a:pt x="0" y="9"/>
                    </a:lnTo>
                    <a:lnTo>
                      <a:pt x="3" y="27"/>
                    </a:lnTo>
                    <a:lnTo>
                      <a:pt x="22" y="18"/>
                    </a:lnTo>
                    <a:lnTo>
                      <a:pt x="23" y="18"/>
                    </a:lnTo>
                    <a:lnTo>
                      <a:pt x="22" y="18"/>
                    </a:lnTo>
                    <a:lnTo>
                      <a:pt x="27" y="13"/>
                    </a:lnTo>
                    <a:lnTo>
                      <a:pt x="27" y="6"/>
                    </a:lnTo>
                    <a:lnTo>
                      <a:pt x="23" y="0"/>
                    </a:lnTo>
                    <a:lnTo>
                      <a:pt x="18" y="0"/>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70" name="Freeform 978"/>
              <p:cNvSpPr>
                <a:spLocks/>
              </p:cNvSpPr>
              <p:nvPr/>
            </p:nvSpPr>
            <p:spPr bwMode="auto">
              <a:xfrm>
                <a:off x="3075" y="1790"/>
                <a:ext cx="14" cy="15"/>
              </a:xfrm>
              <a:custGeom>
                <a:avLst/>
                <a:gdLst>
                  <a:gd name="T0" fmla="*/ 9 w 28"/>
                  <a:gd name="T1" fmla="*/ 0 h 29"/>
                  <a:gd name="T2" fmla="*/ 9 w 28"/>
                  <a:gd name="T3" fmla="*/ 0 h 29"/>
                  <a:gd name="T4" fmla="*/ 0 w 28"/>
                  <a:gd name="T5" fmla="*/ 6 h 29"/>
                  <a:gd name="T6" fmla="*/ 3 w 28"/>
                  <a:gd name="T7" fmla="*/ 15 h 29"/>
                  <a:gd name="T8" fmla="*/ 13 w 28"/>
                  <a:gd name="T9" fmla="*/ 10 h 29"/>
                  <a:gd name="T10" fmla="*/ 13 w 28"/>
                  <a:gd name="T11" fmla="*/ 10 h 29"/>
                  <a:gd name="T12" fmla="*/ 13 w 28"/>
                  <a:gd name="T13" fmla="*/ 10 h 29"/>
                  <a:gd name="T14" fmla="*/ 14 w 28"/>
                  <a:gd name="T15" fmla="*/ 7 h 29"/>
                  <a:gd name="T16" fmla="*/ 14 w 28"/>
                  <a:gd name="T17" fmla="*/ 3 h 29"/>
                  <a:gd name="T18" fmla="*/ 12 w 28"/>
                  <a:gd name="T19" fmla="*/ 0 h 29"/>
                  <a:gd name="T20" fmla="*/ 9 w 28"/>
                  <a:gd name="T21" fmla="*/ 0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18" y="0"/>
                    </a:moveTo>
                    <a:lnTo>
                      <a:pt x="18" y="0"/>
                    </a:lnTo>
                    <a:lnTo>
                      <a:pt x="0" y="11"/>
                    </a:lnTo>
                    <a:lnTo>
                      <a:pt x="6" y="29"/>
                    </a:lnTo>
                    <a:lnTo>
                      <a:pt x="25" y="19"/>
                    </a:lnTo>
                    <a:lnTo>
                      <a:pt x="28" y="13"/>
                    </a:lnTo>
                    <a:lnTo>
                      <a:pt x="28" y="6"/>
                    </a:lnTo>
                    <a:lnTo>
                      <a:pt x="23" y="0"/>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71" name="Freeform 979"/>
              <p:cNvSpPr>
                <a:spLocks/>
              </p:cNvSpPr>
              <p:nvPr/>
            </p:nvSpPr>
            <p:spPr bwMode="auto">
              <a:xfrm>
                <a:off x="3084" y="1785"/>
                <a:ext cx="14" cy="14"/>
              </a:xfrm>
              <a:custGeom>
                <a:avLst/>
                <a:gdLst>
                  <a:gd name="T0" fmla="*/ 9 w 28"/>
                  <a:gd name="T1" fmla="*/ 0 h 29"/>
                  <a:gd name="T2" fmla="*/ 9 w 28"/>
                  <a:gd name="T3" fmla="*/ 0 h 29"/>
                  <a:gd name="T4" fmla="*/ 0 w 28"/>
                  <a:gd name="T5" fmla="*/ 5 h 29"/>
                  <a:gd name="T6" fmla="*/ 4 w 28"/>
                  <a:gd name="T7" fmla="*/ 14 h 29"/>
                  <a:gd name="T8" fmla="*/ 13 w 28"/>
                  <a:gd name="T9" fmla="*/ 9 h 29"/>
                  <a:gd name="T10" fmla="*/ 13 w 28"/>
                  <a:gd name="T11" fmla="*/ 9 h 29"/>
                  <a:gd name="T12" fmla="*/ 13 w 28"/>
                  <a:gd name="T13" fmla="*/ 9 h 29"/>
                  <a:gd name="T14" fmla="*/ 14 w 28"/>
                  <a:gd name="T15" fmla="*/ 6 h 29"/>
                  <a:gd name="T16" fmla="*/ 14 w 28"/>
                  <a:gd name="T17" fmla="*/ 2 h 29"/>
                  <a:gd name="T18" fmla="*/ 12 w 28"/>
                  <a:gd name="T19" fmla="*/ 0 h 29"/>
                  <a:gd name="T20" fmla="*/ 9 w 28"/>
                  <a:gd name="T21" fmla="*/ 0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18" y="0"/>
                    </a:moveTo>
                    <a:lnTo>
                      <a:pt x="18" y="0"/>
                    </a:lnTo>
                    <a:lnTo>
                      <a:pt x="0" y="10"/>
                    </a:lnTo>
                    <a:lnTo>
                      <a:pt x="7" y="29"/>
                    </a:lnTo>
                    <a:lnTo>
                      <a:pt x="25" y="18"/>
                    </a:lnTo>
                    <a:lnTo>
                      <a:pt x="28" y="12"/>
                    </a:lnTo>
                    <a:lnTo>
                      <a:pt x="28" y="5"/>
                    </a:lnTo>
                    <a:lnTo>
                      <a:pt x="23" y="0"/>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72" name="Freeform 980"/>
              <p:cNvSpPr>
                <a:spLocks/>
              </p:cNvSpPr>
              <p:nvPr/>
            </p:nvSpPr>
            <p:spPr bwMode="auto">
              <a:xfrm>
                <a:off x="3093" y="1779"/>
                <a:ext cx="14" cy="15"/>
              </a:xfrm>
              <a:custGeom>
                <a:avLst/>
                <a:gdLst>
                  <a:gd name="T0" fmla="*/ 10 w 29"/>
                  <a:gd name="T1" fmla="*/ 0 h 29"/>
                  <a:gd name="T2" fmla="*/ 9 w 29"/>
                  <a:gd name="T3" fmla="*/ 0 h 29"/>
                  <a:gd name="T4" fmla="*/ 0 w 29"/>
                  <a:gd name="T5" fmla="*/ 6 h 29"/>
                  <a:gd name="T6" fmla="*/ 3 w 29"/>
                  <a:gd name="T7" fmla="*/ 15 h 29"/>
                  <a:gd name="T8" fmla="*/ 12 w 29"/>
                  <a:gd name="T9" fmla="*/ 9 h 29"/>
                  <a:gd name="T10" fmla="*/ 12 w 29"/>
                  <a:gd name="T11" fmla="*/ 9 h 29"/>
                  <a:gd name="T12" fmla="*/ 12 w 29"/>
                  <a:gd name="T13" fmla="*/ 9 h 29"/>
                  <a:gd name="T14" fmla="*/ 14 w 29"/>
                  <a:gd name="T15" fmla="*/ 6 h 29"/>
                  <a:gd name="T16" fmla="*/ 14 w 29"/>
                  <a:gd name="T17" fmla="*/ 3 h 29"/>
                  <a:gd name="T18" fmla="*/ 12 w 29"/>
                  <a:gd name="T19" fmla="*/ 0 h 29"/>
                  <a:gd name="T20" fmla="*/ 9 w 29"/>
                  <a:gd name="T21" fmla="*/ 0 h 29"/>
                  <a:gd name="T22" fmla="*/ 10 w 29"/>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20" y="0"/>
                    </a:moveTo>
                    <a:lnTo>
                      <a:pt x="19" y="0"/>
                    </a:lnTo>
                    <a:lnTo>
                      <a:pt x="0" y="11"/>
                    </a:lnTo>
                    <a:lnTo>
                      <a:pt x="7" y="29"/>
                    </a:lnTo>
                    <a:lnTo>
                      <a:pt x="25" y="18"/>
                    </a:lnTo>
                    <a:lnTo>
                      <a:pt x="24" y="18"/>
                    </a:lnTo>
                    <a:lnTo>
                      <a:pt x="25" y="18"/>
                    </a:lnTo>
                    <a:lnTo>
                      <a:pt x="29" y="12"/>
                    </a:lnTo>
                    <a:lnTo>
                      <a:pt x="29" y="5"/>
                    </a:lnTo>
                    <a:lnTo>
                      <a:pt x="24" y="0"/>
                    </a:lnTo>
                    <a:lnTo>
                      <a:pt x="19"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73" name="Freeform 981"/>
              <p:cNvSpPr>
                <a:spLocks/>
              </p:cNvSpPr>
              <p:nvPr/>
            </p:nvSpPr>
            <p:spPr bwMode="auto">
              <a:xfrm>
                <a:off x="3103" y="1775"/>
                <a:ext cx="14" cy="13"/>
              </a:xfrm>
              <a:custGeom>
                <a:avLst/>
                <a:gdLst>
                  <a:gd name="T0" fmla="*/ 9 w 27"/>
                  <a:gd name="T1" fmla="*/ 0 h 27"/>
                  <a:gd name="T2" fmla="*/ 10 w 27"/>
                  <a:gd name="T3" fmla="*/ 0 h 27"/>
                  <a:gd name="T4" fmla="*/ 0 w 27"/>
                  <a:gd name="T5" fmla="*/ 4 h 27"/>
                  <a:gd name="T6" fmla="*/ 2 w 27"/>
                  <a:gd name="T7" fmla="*/ 13 h 27"/>
                  <a:gd name="T8" fmla="*/ 11 w 27"/>
                  <a:gd name="T9" fmla="*/ 9 h 27"/>
                  <a:gd name="T10" fmla="*/ 12 w 27"/>
                  <a:gd name="T11" fmla="*/ 9 h 27"/>
                  <a:gd name="T12" fmla="*/ 11 w 27"/>
                  <a:gd name="T13" fmla="*/ 9 h 27"/>
                  <a:gd name="T14" fmla="*/ 14 w 27"/>
                  <a:gd name="T15" fmla="*/ 6 h 27"/>
                  <a:gd name="T16" fmla="*/ 14 w 27"/>
                  <a:gd name="T17" fmla="*/ 2 h 27"/>
                  <a:gd name="T18" fmla="*/ 12 w 27"/>
                  <a:gd name="T19" fmla="*/ 0 h 27"/>
                  <a:gd name="T20" fmla="*/ 10 w 27"/>
                  <a:gd name="T21" fmla="*/ 0 h 27"/>
                  <a:gd name="T22" fmla="*/ 9 w 27"/>
                  <a:gd name="T23" fmla="*/ 0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7" h="27">
                    <a:moveTo>
                      <a:pt x="17" y="0"/>
                    </a:moveTo>
                    <a:lnTo>
                      <a:pt x="19" y="0"/>
                    </a:lnTo>
                    <a:lnTo>
                      <a:pt x="0" y="9"/>
                    </a:lnTo>
                    <a:lnTo>
                      <a:pt x="4" y="27"/>
                    </a:lnTo>
                    <a:lnTo>
                      <a:pt x="22" y="18"/>
                    </a:lnTo>
                    <a:lnTo>
                      <a:pt x="24" y="18"/>
                    </a:lnTo>
                    <a:lnTo>
                      <a:pt x="22" y="18"/>
                    </a:lnTo>
                    <a:lnTo>
                      <a:pt x="27" y="12"/>
                    </a:lnTo>
                    <a:lnTo>
                      <a:pt x="27" y="5"/>
                    </a:lnTo>
                    <a:lnTo>
                      <a:pt x="24" y="0"/>
                    </a:lnTo>
                    <a:lnTo>
                      <a:pt x="19" y="0"/>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74" name="Freeform 982"/>
              <p:cNvSpPr>
                <a:spLocks/>
              </p:cNvSpPr>
              <p:nvPr/>
            </p:nvSpPr>
            <p:spPr bwMode="auto">
              <a:xfrm>
                <a:off x="3112" y="1766"/>
                <a:ext cx="17" cy="18"/>
              </a:xfrm>
              <a:custGeom>
                <a:avLst/>
                <a:gdLst>
                  <a:gd name="T0" fmla="*/ 16 w 35"/>
                  <a:gd name="T1" fmla="*/ 5 h 36"/>
                  <a:gd name="T2" fmla="*/ 14 w 35"/>
                  <a:gd name="T3" fmla="*/ 0 h 36"/>
                  <a:gd name="T4" fmla="*/ 0 w 35"/>
                  <a:gd name="T5" fmla="*/ 9 h 36"/>
                  <a:gd name="T6" fmla="*/ 3 w 35"/>
                  <a:gd name="T7" fmla="*/ 18 h 36"/>
                  <a:gd name="T8" fmla="*/ 17 w 35"/>
                  <a:gd name="T9" fmla="*/ 9 h 36"/>
                  <a:gd name="T10" fmla="*/ 16 w 35"/>
                  <a:gd name="T11" fmla="*/ 5 h 3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5" h="36">
                    <a:moveTo>
                      <a:pt x="32" y="9"/>
                    </a:moveTo>
                    <a:lnTo>
                      <a:pt x="28" y="0"/>
                    </a:lnTo>
                    <a:lnTo>
                      <a:pt x="0" y="18"/>
                    </a:lnTo>
                    <a:lnTo>
                      <a:pt x="7" y="36"/>
                    </a:lnTo>
                    <a:lnTo>
                      <a:pt x="35" y="18"/>
                    </a:lnTo>
                    <a:lnTo>
                      <a:pt x="32"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75" name="Freeform 983"/>
              <p:cNvSpPr>
                <a:spLocks/>
              </p:cNvSpPr>
              <p:nvPr/>
            </p:nvSpPr>
            <p:spPr bwMode="auto">
              <a:xfrm>
                <a:off x="3126" y="1766"/>
                <a:ext cx="5" cy="9"/>
              </a:xfrm>
              <a:custGeom>
                <a:avLst/>
                <a:gdLst>
                  <a:gd name="T0" fmla="*/ 4 w 10"/>
                  <a:gd name="T1" fmla="*/ 9 h 18"/>
                  <a:gd name="T2" fmla="*/ 5 w 10"/>
                  <a:gd name="T3" fmla="*/ 6 h 18"/>
                  <a:gd name="T4" fmla="*/ 5 w 10"/>
                  <a:gd name="T5" fmla="*/ 3 h 18"/>
                  <a:gd name="T6" fmla="*/ 3 w 10"/>
                  <a:gd name="T7" fmla="*/ 0 h 18"/>
                  <a:gd name="T8" fmla="*/ 0 w 10"/>
                  <a:gd name="T9" fmla="*/ 0 h 18"/>
                  <a:gd name="T10" fmla="*/ 4 w 10"/>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8">
                    <a:moveTo>
                      <a:pt x="7" y="18"/>
                    </a:moveTo>
                    <a:lnTo>
                      <a:pt x="10" y="12"/>
                    </a:lnTo>
                    <a:lnTo>
                      <a:pt x="10" y="5"/>
                    </a:lnTo>
                    <a:lnTo>
                      <a:pt x="5" y="0"/>
                    </a:lnTo>
                    <a:lnTo>
                      <a:pt x="0" y="0"/>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76" name="Freeform 984"/>
              <p:cNvSpPr>
                <a:spLocks/>
              </p:cNvSpPr>
              <p:nvPr/>
            </p:nvSpPr>
            <p:spPr bwMode="auto">
              <a:xfrm>
                <a:off x="3212" y="1733"/>
                <a:ext cx="5" cy="8"/>
              </a:xfrm>
              <a:custGeom>
                <a:avLst/>
                <a:gdLst>
                  <a:gd name="T0" fmla="*/ 5 w 10"/>
                  <a:gd name="T1" fmla="*/ 0 h 14"/>
                  <a:gd name="T2" fmla="*/ 3 w 10"/>
                  <a:gd name="T3" fmla="*/ 0 h 14"/>
                  <a:gd name="T4" fmla="*/ 1 w 10"/>
                  <a:gd name="T5" fmla="*/ 2 h 14"/>
                  <a:gd name="T6" fmla="*/ 0 w 10"/>
                  <a:gd name="T7" fmla="*/ 6 h 14"/>
                  <a:gd name="T8" fmla="*/ 2 w 10"/>
                  <a:gd name="T9" fmla="*/ 8 h 14"/>
                  <a:gd name="T10" fmla="*/ 5 w 10"/>
                  <a:gd name="T11" fmla="*/ 0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10" y="0"/>
                    </a:moveTo>
                    <a:lnTo>
                      <a:pt x="5" y="0"/>
                    </a:lnTo>
                    <a:lnTo>
                      <a:pt x="1" y="3"/>
                    </a:lnTo>
                    <a:lnTo>
                      <a:pt x="0" y="10"/>
                    </a:lnTo>
                    <a:lnTo>
                      <a:pt x="3" y="14"/>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77" name="Freeform 985"/>
              <p:cNvSpPr>
                <a:spLocks/>
              </p:cNvSpPr>
              <p:nvPr/>
            </p:nvSpPr>
            <p:spPr bwMode="auto">
              <a:xfrm>
                <a:off x="3213" y="1732"/>
                <a:ext cx="10" cy="12"/>
              </a:xfrm>
              <a:custGeom>
                <a:avLst/>
                <a:gdLst>
                  <a:gd name="T0" fmla="*/ 8 w 18"/>
                  <a:gd name="T1" fmla="*/ 3 h 23"/>
                  <a:gd name="T2" fmla="*/ 8 w 18"/>
                  <a:gd name="T3" fmla="*/ 3 h 23"/>
                  <a:gd name="T4" fmla="*/ 4 w 18"/>
                  <a:gd name="T5" fmla="*/ 0 h 23"/>
                  <a:gd name="T6" fmla="*/ 0 w 18"/>
                  <a:gd name="T7" fmla="*/ 9 h 23"/>
                  <a:gd name="T8" fmla="*/ 4 w 18"/>
                  <a:gd name="T9" fmla="*/ 12 h 23"/>
                  <a:gd name="T10" fmla="*/ 4 w 18"/>
                  <a:gd name="T11" fmla="*/ 12 h 23"/>
                  <a:gd name="T12" fmla="*/ 4 w 18"/>
                  <a:gd name="T13" fmla="*/ 11 h 23"/>
                  <a:gd name="T14" fmla="*/ 7 w 18"/>
                  <a:gd name="T15" fmla="*/ 11 h 23"/>
                  <a:gd name="T16" fmla="*/ 9 w 18"/>
                  <a:gd name="T17" fmla="*/ 8 h 23"/>
                  <a:gd name="T18" fmla="*/ 10 w 18"/>
                  <a:gd name="T19" fmla="*/ 6 h 23"/>
                  <a:gd name="T20" fmla="*/ 8 w 18"/>
                  <a:gd name="T21" fmla="*/ 4 h 23"/>
                  <a:gd name="T22" fmla="*/ 8 w 18"/>
                  <a:gd name="T23" fmla="*/ 3 h 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 h="23">
                    <a:moveTo>
                      <a:pt x="15" y="5"/>
                    </a:moveTo>
                    <a:lnTo>
                      <a:pt x="15" y="5"/>
                    </a:lnTo>
                    <a:lnTo>
                      <a:pt x="7" y="0"/>
                    </a:lnTo>
                    <a:lnTo>
                      <a:pt x="0" y="18"/>
                    </a:lnTo>
                    <a:lnTo>
                      <a:pt x="8" y="23"/>
                    </a:lnTo>
                    <a:lnTo>
                      <a:pt x="8" y="21"/>
                    </a:lnTo>
                    <a:lnTo>
                      <a:pt x="13" y="21"/>
                    </a:lnTo>
                    <a:lnTo>
                      <a:pt x="17" y="16"/>
                    </a:lnTo>
                    <a:lnTo>
                      <a:pt x="18" y="11"/>
                    </a:lnTo>
                    <a:lnTo>
                      <a:pt x="15" y="7"/>
                    </a:lnTo>
                    <a:lnTo>
                      <a:pt x="1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78" name="Freeform 986"/>
              <p:cNvSpPr>
                <a:spLocks/>
              </p:cNvSpPr>
              <p:nvPr/>
            </p:nvSpPr>
            <p:spPr bwMode="auto">
              <a:xfrm>
                <a:off x="3218" y="1735"/>
                <a:ext cx="9" cy="12"/>
              </a:xfrm>
              <a:custGeom>
                <a:avLst/>
                <a:gdLst>
                  <a:gd name="T0" fmla="*/ 8 w 19"/>
                  <a:gd name="T1" fmla="*/ 5 h 24"/>
                  <a:gd name="T2" fmla="*/ 7 w 19"/>
                  <a:gd name="T3" fmla="*/ 3 h 24"/>
                  <a:gd name="T4" fmla="*/ 3 w 19"/>
                  <a:gd name="T5" fmla="*/ 0 h 24"/>
                  <a:gd name="T6" fmla="*/ 0 w 19"/>
                  <a:gd name="T7" fmla="*/ 9 h 24"/>
                  <a:gd name="T8" fmla="*/ 4 w 19"/>
                  <a:gd name="T9" fmla="*/ 12 h 24"/>
                  <a:gd name="T10" fmla="*/ 3 w 19"/>
                  <a:gd name="T11" fmla="*/ 10 h 24"/>
                  <a:gd name="T12" fmla="*/ 4 w 19"/>
                  <a:gd name="T13" fmla="*/ 11 h 24"/>
                  <a:gd name="T14" fmla="*/ 7 w 19"/>
                  <a:gd name="T15" fmla="*/ 11 h 24"/>
                  <a:gd name="T16" fmla="*/ 8 w 19"/>
                  <a:gd name="T17" fmla="*/ 8 h 24"/>
                  <a:gd name="T18" fmla="*/ 9 w 19"/>
                  <a:gd name="T19" fmla="*/ 6 h 24"/>
                  <a:gd name="T20" fmla="*/ 7 w 19"/>
                  <a:gd name="T21" fmla="*/ 4 h 24"/>
                  <a:gd name="T22" fmla="*/ 8 w 19"/>
                  <a:gd name="T23" fmla="*/ 5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 h="24">
                    <a:moveTo>
                      <a:pt x="17" y="9"/>
                    </a:moveTo>
                    <a:lnTo>
                      <a:pt x="15" y="6"/>
                    </a:lnTo>
                    <a:lnTo>
                      <a:pt x="7" y="0"/>
                    </a:lnTo>
                    <a:lnTo>
                      <a:pt x="0" y="18"/>
                    </a:lnTo>
                    <a:lnTo>
                      <a:pt x="9" y="24"/>
                    </a:lnTo>
                    <a:lnTo>
                      <a:pt x="7" y="20"/>
                    </a:lnTo>
                    <a:lnTo>
                      <a:pt x="9" y="22"/>
                    </a:lnTo>
                    <a:lnTo>
                      <a:pt x="14" y="22"/>
                    </a:lnTo>
                    <a:lnTo>
                      <a:pt x="17" y="16"/>
                    </a:lnTo>
                    <a:lnTo>
                      <a:pt x="19" y="11"/>
                    </a:lnTo>
                    <a:lnTo>
                      <a:pt x="15" y="7"/>
                    </a:lnTo>
                    <a:lnTo>
                      <a:pt x="17"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79" name="Freeform 987"/>
              <p:cNvSpPr>
                <a:spLocks/>
              </p:cNvSpPr>
              <p:nvPr/>
            </p:nvSpPr>
            <p:spPr bwMode="auto">
              <a:xfrm>
                <a:off x="3221" y="1740"/>
                <a:ext cx="8" cy="11"/>
              </a:xfrm>
              <a:custGeom>
                <a:avLst/>
                <a:gdLst>
                  <a:gd name="T0" fmla="*/ 6 w 17"/>
                  <a:gd name="T1" fmla="*/ 3 h 24"/>
                  <a:gd name="T2" fmla="*/ 7 w 17"/>
                  <a:gd name="T3" fmla="*/ 3 h 24"/>
                  <a:gd name="T4" fmla="*/ 5 w 17"/>
                  <a:gd name="T5" fmla="*/ 0 h 24"/>
                  <a:gd name="T6" fmla="*/ 0 w 17"/>
                  <a:gd name="T7" fmla="*/ 5 h 24"/>
                  <a:gd name="T8" fmla="*/ 2 w 17"/>
                  <a:gd name="T9" fmla="*/ 8 h 24"/>
                  <a:gd name="T10" fmla="*/ 3 w 17"/>
                  <a:gd name="T11" fmla="*/ 9 h 24"/>
                  <a:gd name="T12" fmla="*/ 2 w 17"/>
                  <a:gd name="T13" fmla="*/ 9 h 24"/>
                  <a:gd name="T14" fmla="*/ 5 w 17"/>
                  <a:gd name="T15" fmla="*/ 11 h 24"/>
                  <a:gd name="T16" fmla="*/ 7 w 17"/>
                  <a:gd name="T17" fmla="*/ 9 h 24"/>
                  <a:gd name="T18" fmla="*/ 8 w 17"/>
                  <a:gd name="T19" fmla="*/ 6 h 24"/>
                  <a:gd name="T20" fmla="*/ 7 w 17"/>
                  <a:gd name="T21" fmla="*/ 3 h 24"/>
                  <a:gd name="T22" fmla="*/ 6 w 17"/>
                  <a:gd name="T23" fmla="*/ 3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 h="24">
                    <a:moveTo>
                      <a:pt x="13" y="6"/>
                    </a:moveTo>
                    <a:lnTo>
                      <a:pt x="15" y="7"/>
                    </a:lnTo>
                    <a:lnTo>
                      <a:pt x="10" y="0"/>
                    </a:lnTo>
                    <a:lnTo>
                      <a:pt x="0" y="11"/>
                    </a:lnTo>
                    <a:lnTo>
                      <a:pt x="5" y="18"/>
                    </a:lnTo>
                    <a:lnTo>
                      <a:pt x="7" y="20"/>
                    </a:lnTo>
                    <a:lnTo>
                      <a:pt x="5" y="20"/>
                    </a:lnTo>
                    <a:lnTo>
                      <a:pt x="10" y="24"/>
                    </a:lnTo>
                    <a:lnTo>
                      <a:pt x="15" y="20"/>
                    </a:lnTo>
                    <a:lnTo>
                      <a:pt x="17" y="13"/>
                    </a:lnTo>
                    <a:lnTo>
                      <a:pt x="15" y="6"/>
                    </a:lnTo>
                    <a:lnTo>
                      <a:pt x="1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80" name="Freeform 988"/>
              <p:cNvSpPr>
                <a:spLocks/>
              </p:cNvSpPr>
              <p:nvPr/>
            </p:nvSpPr>
            <p:spPr bwMode="auto">
              <a:xfrm>
                <a:off x="3224" y="1742"/>
                <a:ext cx="9" cy="12"/>
              </a:xfrm>
              <a:custGeom>
                <a:avLst/>
                <a:gdLst>
                  <a:gd name="T0" fmla="*/ 8 w 16"/>
                  <a:gd name="T1" fmla="*/ 5 h 23"/>
                  <a:gd name="T2" fmla="*/ 7 w 16"/>
                  <a:gd name="T3" fmla="*/ 4 h 23"/>
                  <a:gd name="T4" fmla="*/ 3 w 16"/>
                  <a:gd name="T5" fmla="*/ 0 h 23"/>
                  <a:gd name="T6" fmla="*/ 0 w 16"/>
                  <a:gd name="T7" fmla="*/ 7 h 23"/>
                  <a:gd name="T8" fmla="*/ 3 w 16"/>
                  <a:gd name="T9" fmla="*/ 11 h 23"/>
                  <a:gd name="T10" fmla="*/ 3 w 16"/>
                  <a:gd name="T11" fmla="*/ 9 h 23"/>
                  <a:gd name="T12" fmla="*/ 3 w 16"/>
                  <a:gd name="T13" fmla="*/ 11 h 23"/>
                  <a:gd name="T14" fmla="*/ 6 w 16"/>
                  <a:gd name="T15" fmla="*/ 12 h 23"/>
                  <a:gd name="T16" fmla="*/ 8 w 16"/>
                  <a:gd name="T17" fmla="*/ 10 h 23"/>
                  <a:gd name="T18" fmla="*/ 9 w 16"/>
                  <a:gd name="T19" fmla="*/ 6 h 23"/>
                  <a:gd name="T20" fmla="*/ 7 w 16"/>
                  <a:gd name="T21" fmla="*/ 4 h 23"/>
                  <a:gd name="T22" fmla="*/ 8 w 16"/>
                  <a:gd name="T23" fmla="*/ 5 h 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23">
                    <a:moveTo>
                      <a:pt x="15" y="10"/>
                    </a:moveTo>
                    <a:lnTo>
                      <a:pt x="13" y="7"/>
                    </a:lnTo>
                    <a:lnTo>
                      <a:pt x="6" y="0"/>
                    </a:lnTo>
                    <a:lnTo>
                      <a:pt x="0" y="14"/>
                    </a:lnTo>
                    <a:lnTo>
                      <a:pt x="6" y="21"/>
                    </a:lnTo>
                    <a:lnTo>
                      <a:pt x="5" y="18"/>
                    </a:lnTo>
                    <a:lnTo>
                      <a:pt x="6" y="21"/>
                    </a:lnTo>
                    <a:lnTo>
                      <a:pt x="11" y="23"/>
                    </a:lnTo>
                    <a:lnTo>
                      <a:pt x="15" y="20"/>
                    </a:lnTo>
                    <a:lnTo>
                      <a:pt x="16" y="12"/>
                    </a:lnTo>
                    <a:lnTo>
                      <a:pt x="13" y="7"/>
                    </a:lnTo>
                    <a:lnTo>
                      <a:pt x="15"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81" name="Freeform 989"/>
              <p:cNvSpPr>
                <a:spLocks/>
              </p:cNvSpPr>
              <p:nvPr/>
            </p:nvSpPr>
            <p:spPr bwMode="auto">
              <a:xfrm>
                <a:off x="3227" y="1748"/>
                <a:ext cx="7" cy="11"/>
              </a:xfrm>
              <a:custGeom>
                <a:avLst/>
                <a:gdLst>
                  <a:gd name="T0" fmla="*/ 7 w 13"/>
                  <a:gd name="T1" fmla="*/ 5 h 22"/>
                  <a:gd name="T2" fmla="*/ 7 w 13"/>
                  <a:gd name="T3" fmla="*/ 5 h 22"/>
                  <a:gd name="T4" fmla="*/ 5 w 13"/>
                  <a:gd name="T5" fmla="*/ 0 h 22"/>
                  <a:gd name="T6" fmla="*/ 0 w 13"/>
                  <a:gd name="T7" fmla="*/ 4 h 22"/>
                  <a:gd name="T8" fmla="*/ 2 w 13"/>
                  <a:gd name="T9" fmla="*/ 9 h 22"/>
                  <a:gd name="T10" fmla="*/ 2 w 13"/>
                  <a:gd name="T11" fmla="*/ 9 h 22"/>
                  <a:gd name="T12" fmla="*/ 2 w 13"/>
                  <a:gd name="T13" fmla="*/ 10 h 22"/>
                  <a:gd name="T14" fmla="*/ 3 w 13"/>
                  <a:gd name="T15" fmla="*/ 11 h 22"/>
                  <a:gd name="T16" fmla="*/ 6 w 13"/>
                  <a:gd name="T17" fmla="*/ 10 h 22"/>
                  <a:gd name="T18" fmla="*/ 7 w 13"/>
                  <a:gd name="T19" fmla="*/ 8 h 22"/>
                  <a:gd name="T20" fmla="*/ 7 w 13"/>
                  <a:gd name="T21" fmla="*/ 4 h 22"/>
                  <a:gd name="T22" fmla="*/ 7 w 13"/>
                  <a:gd name="T23" fmla="*/ 5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22">
                    <a:moveTo>
                      <a:pt x="13" y="10"/>
                    </a:moveTo>
                    <a:lnTo>
                      <a:pt x="13" y="10"/>
                    </a:lnTo>
                    <a:lnTo>
                      <a:pt x="10" y="0"/>
                    </a:lnTo>
                    <a:lnTo>
                      <a:pt x="0" y="8"/>
                    </a:lnTo>
                    <a:lnTo>
                      <a:pt x="3" y="17"/>
                    </a:lnTo>
                    <a:lnTo>
                      <a:pt x="3" y="19"/>
                    </a:lnTo>
                    <a:lnTo>
                      <a:pt x="6" y="22"/>
                    </a:lnTo>
                    <a:lnTo>
                      <a:pt x="11" y="20"/>
                    </a:lnTo>
                    <a:lnTo>
                      <a:pt x="13" y="15"/>
                    </a:lnTo>
                    <a:lnTo>
                      <a:pt x="13" y="8"/>
                    </a:lnTo>
                    <a:lnTo>
                      <a:pt x="1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82" name="Freeform 990"/>
              <p:cNvSpPr>
                <a:spLocks/>
              </p:cNvSpPr>
              <p:nvPr/>
            </p:nvSpPr>
            <p:spPr bwMode="auto">
              <a:xfrm>
                <a:off x="3229" y="1752"/>
                <a:ext cx="7" cy="11"/>
              </a:xfrm>
              <a:custGeom>
                <a:avLst/>
                <a:gdLst>
                  <a:gd name="T0" fmla="*/ 7 w 15"/>
                  <a:gd name="T1" fmla="*/ 5 h 21"/>
                  <a:gd name="T2" fmla="*/ 6 w 15"/>
                  <a:gd name="T3" fmla="*/ 5 h 21"/>
                  <a:gd name="T4" fmla="*/ 5 w 15"/>
                  <a:gd name="T5" fmla="*/ 0 h 21"/>
                  <a:gd name="T6" fmla="*/ 0 w 15"/>
                  <a:gd name="T7" fmla="*/ 4 h 21"/>
                  <a:gd name="T8" fmla="*/ 1 w 15"/>
                  <a:gd name="T9" fmla="*/ 8 h 21"/>
                  <a:gd name="T10" fmla="*/ 1 w 15"/>
                  <a:gd name="T11" fmla="*/ 7 h 21"/>
                  <a:gd name="T12" fmla="*/ 1 w 15"/>
                  <a:gd name="T13" fmla="*/ 9 h 21"/>
                  <a:gd name="T14" fmla="*/ 3 w 15"/>
                  <a:gd name="T15" fmla="*/ 11 h 21"/>
                  <a:gd name="T16" fmla="*/ 6 w 15"/>
                  <a:gd name="T17" fmla="*/ 10 h 21"/>
                  <a:gd name="T18" fmla="*/ 6 w 15"/>
                  <a:gd name="T19" fmla="*/ 7 h 21"/>
                  <a:gd name="T20" fmla="*/ 6 w 15"/>
                  <a:gd name="T21" fmla="*/ 4 h 21"/>
                  <a:gd name="T22" fmla="*/ 7 w 15"/>
                  <a:gd name="T23" fmla="*/ 5 h 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1">
                    <a:moveTo>
                      <a:pt x="15" y="10"/>
                    </a:moveTo>
                    <a:lnTo>
                      <a:pt x="13" y="9"/>
                    </a:lnTo>
                    <a:lnTo>
                      <a:pt x="10" y="0"/>
                    </a:lnTo>
                    <a:lnTo>
                      <a:pt x="0" y="7"/>
                    </a:lnTo>
                    <a:lnTo>
                      <a:pt x="3" y="16"/>
                    </a:lnTo>
                    <a:lnTo>
                      <a:pt x="2" y="14"/>
                    </a:lnTo>
                    <a:lnTo>
                      <a:pt x="3" y="18"/>
                    </a:lnTo>
                    <a:lnTo>
                      <a:pt x="7" y="21"/>
                    </a:lnTo>
                    <a:lnTo>
                      <a:pt x="12" y="19"/>
                    </a:lnTo>
                    <a:lnTo>
                      <a:pt x="13" y="14"/>
                    </a:lnTo>
                    <a:lnTo>
                      <a:pt x="13" y="7"/>
                    </a:lnTo>
                    <a:lnTo>
                      <a:pt x="15"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83" name="Freeform 991"/>
              <p:cNvSpPr>
                <a:spLocks/>
              </p:cNvSpPr>
              <p:nvPr/>
            </p:nvSpPr>
            <p:spPr bwMode="auto">
              <a:xfrm>
                <a:off x="3229" y="1758"/>
                <a:ext cx="8" cy="9"/>
              </a:xfrm>
              <a:custGeom>
                <a:avLst/>
                <a:gdLst>
                  <a:gd name="T0" fmla="*/ 8 w 15"/>
                  <a:gd name="T1" fmla="*/ 5 h 18"/>
                  <a:gd name="T2" fmla="*/ 8 w 15"/>
                  <a:gd name="T3" fmla="*/ 5 h 18"/>
                  <a:gd name="T4" fmla="*/ 7 w 15"/>
                  <a:gd name="T5" fmla="*/ 0 h 18"/>
                  <a:gd name="T6" fmla="*/ 0 w 15"/>
                  <a:gd name="T7" fmla="*/ 2 h 18"/>
                  <a:gd name="T8" fmla="*/ 1 w 15"/>
                  <a:gd name="T9" fmla="*/ 7 h 18"/>
                  <a:gd name="T10" fmla="*/ 1 w 15"/>
                  <a:gd name="T11" fmla="*/ 7 h 18"/>
                  <a:gd name="T12" fmla="*/ 1 w 15"/>
                  <a:gd name="T13" fmla="*/ 7 h 18"/>
                  <a:gd name="T14" fmla="*/ 3 w 15"/>
                  <a:gd name="T15" fmla="*/ 9 h 18"/>
                  <a:gd name="T16" fmla="*/ 5 w 15"/>
                  <a:gd name="T17" fmla="*/ 9 h 18"/>
                  <a:gd name="T18" fmla="*/ 7 w 15"/>
                  <a:gd name="T19" fmla="*/ 9 h 18"/>
                  <a:gd name="T20" fmla="*/ 8 w 15"/>
                  <a:gd name="T21" fmla="*/ 5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18">
                    <a:moveTo>
                      <a:pt x="15" y="9"/>
                    </a:moveTo>
                    <a:lnTo>
                      <a:pt x="15" y="9"/>
                    </a:lnTo>
                    <a:lnTo>
                      <a:pt x="13" y="0"/>
                    </a:lnTo>
                    <a:lnTo>
                      <a:pt x="0" y="4"/>
                    </a:lnTo>
                    <a:lnTo>
                      <a:pt x="1" y="13"/>
                    </a:lnTo>
                    <a:lnTo>
                      <a:pt x="5" y="18"/>
                    </a:lnTo>
                    <a:lnTo>
                      <a:pt x="10" y="18"/>
                    </a:lnTo>
                    <a:lnTo>
                      <a:pt x="13" y="17"/>
                    </a:lnTo>
                    <a:lnTo>
                      <a:pt x="1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84" name="Freeform 992"/>
              <p:cNvSpPr>
                <a:spLocks/>
              </p:cNvSpPr>
              <p:nvPr/>
            </p:nvSpPr>
            <p:spPr bwMode="auto">
              <a:xfrm>
                <a:off x="3230" y="1762"/>
                <a:ext cx="8" cy="10"/>
              </a:xfrm>
              <a:custGeom>
                <a:avLst/>
                <a:gdLst>
                  <a:gd name="T0" fmla="*/ 8 w 15"/>
                  <a:gd name="T1" fmla="*/ 7 h 20"/>
                  <a:gd name="T2" fmla="*/ 8 w 15"/>
                  <a:gd name="T3" fmla="*/ 6 h 20"/>
                  <a:gd name="T4" fmla="*/ 7 w 15"/>
                  <a:gd name="T5" fmla="*/ 0 h 20"/>
                  <a:gd name="T6" fmla="*/ 0 w 15"/>
                  <a:gd name="T7" fmla="*/ 2 h 20"/>
                  <a:gd name="T8" fmla="*/ 1 w 15"/>
                  <a:gd name="T9" fmla="*/ 8 h 20"/>
                  <a:gd name="T10" fmla="*/ 1 w 15"/>
                  <a:gd name="T11" fmla="*/ 7 h 20"/>
                  <a:gd name="T12" fmla="*/ 1 w 15"/>
                  <a:gd name="T13" fmla="*/ 8 h 20"/>
                  <a:gd name="T14" fmla="*/ 3 w 15"/>
                  <a:gd name="T15" fmla="*/ 10 h 20"/>
                  <a:gd name="T16" fmla="*/ 5 w 15"/>
                  <a:gd name="T17" fmla="*/ 10 h 20"/>
                  <a:gd name="T18" fmla="*/ 7 w 15"/>
                  <a:gd name="T19" fmla="*/ 10 h 20"/>
                  <a:gd name="T20" fmla="*/ 8 w 15"/>
                  <a:gd name="T21" fmla="*/ 6 h 20"/>
                  <a:gd name="T22" fmla="*/ 8 w 15"/>
                  <a:gd name="T23" fmla="*/ 7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0">
                    <a:moveTo>
                      <a:pt x="15" y="13"/>
                    </a:moveTo>
                    <a:lnTo>
                      <a:pt x="15" y="11"/>
                    </a:lnTo>
                    <a:lnTo>
                      <a:pt x="14" y="0"/>
                    </a:lnTo>
                    <a:lnTo>
                      <a:pt x="0" y="4"/>
                    </a:lnTo>
                    <a:lnTo>
                      <a:pt x="2" y="15"/>
                    </a:lnTo>
                    <a:lnTo>
                      <a:pt x="2" y="13"/>
                    </a:lnTo>
                    <a:lnTo>
                      <a:pt x="2" y="15"/>
                    </a:lnTo>
                    <a:lnTo>
                      <a:pt x="5" y="20"/>
                    </a:lnTo>
                    <a:lnTo>
                      <a:pt x="10" y="20"/>
                    </a:lnTo>
                    <a:lnTo>
                      <a:pt x="14" y="19"/>
                    </a:lnTo>
                    <a:lnTo>
                      <a:pt x="15" y="11"/>
                    </a:lnTo>
                    <a:lnTo>
                      <a:pt x="15"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85" name="Freeform 993"/>
              <p:cNvSpPr>
                <a:spLocks/>
              </p:cNvSpPr>
              <p:nvPr/>
            </p:nvSpPr>
            <p:spPr bwMode="auto">
              <a:xfrm>
                <a:off x="3231" y="1769"/>
                <a:ext cx="7" cy="8"/>
              </a:xfrm>
              <a:custGeom>
                <a:avLst/>
                <a:gdLst>
                  <a:gd name="T0" fmla="*/ 7 w 13"/>
                  <a:gd name="T1" fmla="*/ 6 h 16"/>
                  <a:gd name="T2" fmla="*/ 7 w 13"/>
                  <a:gd name="T3" fmla="*/ 5 h 16"/>
                  <a:gd name="T4" fmla="*/ 7 w 13"/>
                  <a:gd name="T5" fmla="*/ 0 h 16"/>
                  <a:gd name="T6" fmla="*/ 0 w 13"/>
                  <a:gd name="T7" fmla="*/ 0 h 16"/>
                  <a:gd name="T8" fmla="*/ 0 w 13"/>
                  <a:gd name="T9" fmla="*/ 5 h 16"/>
                  <a:gd name="T10" fmla="*/ 0 w 13"/>
                  <a:gd name="T11" fmla="*/ 4 h 16"/>
                  <a:gd name="T12" fmla="*/ 0 w 13"/>
                  <a:gd name="T13" fmla="*/ 5 h 16"/>
                  <a:gd name="T14" fmla="*/ 1 w 13"/>
                  <a:gd name="T15" fmla="*/ 8 h 16"/>
                  <a:gd name="T16" fmla="*/ 4 w 13"/>
                  <a:gd name="T17" fmla="*/ 8 h 16"/>
                  <a:gd name="T18" fmla="*/ 6 w 13"/>
                  <a:gd name="T19" fmla="*/ 8 h 16"/>
                  <a:gd name="T20" fmla="*/ 7 w 13"/>
                  <a:gd name="T21" fmla="*/ 5 h 16"/>
                  <a:gd name="T22" fmla="*/ 7 w 13"/>
                  <a:gd name="T23" fmla="*/ 6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16">
                    <a:moveTo>
                      <a:pt x="13" y="11"/>
                    </a:moveTo>
                    <a:lnTo>
                      <a:pt x="13" y="9"/>
                    </a:lnTo>
                    <a:lnTo>
                      <a:pt x="13" y="0"/>
                    </a:lnTo>
                    <a:lnTo>
                      <a:pt x="0" y="0"/>
                    </a:lnTo>
                    <a:lnTo>
                      <a:pt x="0" y="9"/>
                    </a:lnTo>
                    <a:lnTo>
                      <a:pt x="0" y="7"/>
                    </a:lnTo>
                    <a:lnTo>
                      <a:pt x="0" y="9"/>
                    </a:lnTo>
                    <a:lnTo>
                      <a:pt x="2" y="15"/>
                    </a:lnTo>
                    <a:lnTo>
                      <a:pt x="7" y="16"/>
                    </a:lnTo>
                    <a:lnTo>
                      <a:pt x="12" y="15"/>
                    </a:lnTo>
                    <a:lnTo>
                      <a:pt x="13" y="9"/>
                    </a:lnTo>
                    <a:lnTo>
                      <a:pt x="1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86" name="Freeform 994"/>
              <p:cNvSpPr>
                <a:spLocks/>
              </p:cNvSpPr>
              <p:nvPr/>
            </p:nvSpPr>
            <p:spPr bwMode="auto">
              <a:xfrm>
                <a:off x="3230" y="1772"/>
                <a:ext cx="8" cy="10"/>
              </a:xfrm>
              <a:custGeom>
                <a:avLst/>
                <a:gdLst>
                  <a:gd name="T0" fmla="*/ 6 w 15"/>
                  <a:gd name="T1" fmla="*/ 9 h 20"/>
                  <a:gd name="T2" fmla="*/ 7 w 15"/>
                  <a:gd name="T3" fmla="*/ 8 h 20"/>
                  <a:gd name="T4" fmla="*/ 8 w 15"/>
                  <a:gd name="T5" fmla="*/ 2 h 20"/>
                  <a:gd name="T6" fmla="*/ 1 w 15"/>
                  <a:gd name="T7" fmla="*/ 0 h 20"/>
                  <a:gd name="T8" fmla="*/ 0 w 15"/>
                  <a:gd name="T9" fmla="*/ 6 h 20"/>
                  <a:gd name="T10" fmla="*/ 1 w 15"/>
                  <a:gd name="T11" fmla="*/ 5 h 20"/>
                  <a:gd name="T12" fmla="*/ 0 w 15"/>
                  <a:gd name="T13" fmla="*/ 6 h 20"/>
                  <a:gd name="T14" fmla="*/ 1 w 15"/>
                  <a:gd name="T15" fmla="*/ 9 h 20"/>
                  <a:gd name="T16" fmla="*/ 3 w 15"/>
                  <a:gd name="T17" fmla="*/ 10 h 20"/>
                  <a:gd name="T18" fmla="*/ 5 w 15"/>
                  <a:gd name="T19" fmla="*/ 10 h 20"/>
                  <a:gd name="T20" fmla="*/ 7 w 15"/>
                  <a:gd name="T21" fmla="*/ 8 h 20"/>
                  <a:gd name="T22" fmla="*/ 6 w 15"/>
                  <a:gd name="T23" fmla="*/ 9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0">
                    <a:moveTo>
                      <a:pt x="12" y="17"/>
                    </a:moveTo>
                    <a:lnTo>
                      <a:pt x="14" y="15"/>
                    </a:lnTo>
                    <a:lnTo>
                      <a:pt x="15" y="4"/>
                    </a:lnTo>
                    <a:lnTo>
                      <a:pt x="2" y="0"/>
                    </a:lnTo>
                    <a:lnTo>
                      <a:pt x="0" y="11"/>
                    </a:lnTo>
                    <a:lnTo>
                      <a:pt x="2" y="9"/>
                    </a:lnTo>
                    <a:lnTo>
                      <a:pt x="0" y="11"/>
                    </a:lnTo>
                    <a:lnTo>
                      <a:pt x="2" y="18"/>
                    </a:lnTo>
                    <a:lnTo>
                      <a:pt x="5" y="20"/>
                    </a:lnTo>
                    <a:lnTo>
                      <a:pt x="10" y="20"/>
                    </a:lnTo>
                    <a:lnTo>
                      <a:pt x="14" y="15"/>
                    </a:lnTo>
                    <a:lnTo>
                      <a:pt x="12"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87" name="Freeform 995"/>
              <p:cNvSpPr>
                <a:spLocks/>
              </p:cNvSpPr>
              <p:nvPr/>
            </p:nvSpPr>
            <p:spPr bwMode="auto">
              <a:xfrm>
                <a:off x="3229" y="1777"/>
                <a:ext cx="7" cy="11"/>
              </a:xfrm>
              <a:custGeom>
                <a:avLst/>
                <a:gdLst>
                  <a:gd name="T0" fmla="*/ 5 w 13"/>
                  <a:gd name="T1" fmla="*/ 9 h 22"/>
                  <a:gd name="T2" fmla="*/ 5 w 13"/>
                  <a:gd name="T3" fmla="*/ 9 h 22"/>
                  <a:gd name="T4" fmla="*/ 7 w 13"/>
                  <a:gd name="T5" fmla="*/ 4 h 22"/>
                  <a:gd name="T6" fmla="*/ 2 w 13"/>
                  <a:gd name="T7" fmla="*/ 0 h 22"/>
                  <a:gd name="T8" fmla="*/ 0 w 13"/>
                  <a:gd name="T9" fmla="*/ 5 h 22"/>
                  <a:gd name="T10" fmla="*/ 0 w 13"/>
                  <a:gd name="T11" fmla="*/ 5 h 22"/>
                  <a:gd name="T12" fmla="*/ 0 w 13"/>
                  <a:gd name="T13" fmla="*/ 4 h 22"/>
                  <a:gd name="T14" fmla="*/ 0 w 13"/>
                  <a:gd name="T15" fmla="*/ 8 h 22"/>
                  <a:gd name="T16" fmla="*/ 2 w 13"/>
                  <a:gd name="T17" fmla="*/ 10 h 22"/>
                  <a:gd name="T18" fmla="*/ 3 w 13"/>
                  <a:gd name="T19" fmla="*/ 11 h 22"/>
                  <a:gd name="T20" fmla="*/ 5 w 13"/>
                  <a:gd name="T21" fmla="*/ 9 h 22"/>
                  <a:gd name="T22" fmla="*/ 5 w 13"/>
                  <a:gd name="T23" fmla="*/ 9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22">
                    <a:moveTo>
                      <a:pt x="10" y="17"/>
                    </a:moveTo>
                    <a:lnTo>
                      <a:pt x="10" y="17"/>
                    </a:lnTo>
                    <a:lnTo>
                      <a:pt x="13" y="8"/>
                    </a:lnTo>
                    <a:lnTo>
                      <a:pt x="3" y="0"/>
                    </a:lnTo>
                    <a:lnTo>
                      <a:pt x="0" y="9"/>
                    </a:lnTo>
                    <a:lnTo>
                      <a:pt x="0" y="8"/>
                    </a:lnTo>
                    <a:lnTo>
                      <a:pt x="0" y="15"/>
                    </a:lnTo>
                    <a:lnTo>
                      <a:pt x="3" y="20"/>
                    </a:lnTo>
                    <a:lnTo>
                      <a:pt x="6" y="22"/>
                    </a:lnTo>
                    <a:lnTo>
                      <a:pt x="10" y="18"/>
                    </a:lnTo>
                    <a:lnTo>
                      <a:pt x="1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88" name="Freeform 996"/>
              <p:cNvSpPr>
                <a:spLocks/>
              </p:cNvSpPr>
              <p:nvPr/>
            </p:nvSpPr>
            <p:spPr bwMode="auto">
              <a:xfrm>
                <a:off x="3228" y="1781"/>
                <a:ext cx="6" cy="11"/>
              </a:xfrm>
              <a:custGeom>
                <a:avLst/>
                <a:gdLst>
                  <a:gd name="T0" fmla="*/ 4 w 14"/>
                  <a:gd name="T1" fmla="*/ 10 h 22"/>
                  <a:gd name="T2" fmla="*/ 4 w 14"/>
                  <a:gd name="T3" fmla="*/ 9 h 22"/>
                  <a:gd name="T4" fmla="*/ 6 w 14"/>
                  <a:gd name="T5" fmla="*/ 4 h 22"/>
                  <a:gd name="T6" fmla="*/ 2 w 14"/>
                  <a:gd name="T7" fmla="*/ 0 h 22"/>
                  <a:gd name="T8" fmla="*/ 0 w 14"/>
                  <a:gd name="T9" fmla="*/ 5 h 22"/>
                  <a:gd name="T10" fmla="*/ 1 w 14"/>
                  <a:gd name="T11" fmla="*/ 3 h 22"/>
                  <a:gd name="T12" fmla="*/ 0 w 14"/>
                  <a:gd name="T13" fmla="*/ 4 h 22"/>
                  <a:gd name="T14" fmla="*/ 0 w 14"/>
                  <a:gd name="T15" fmla="*/ 8 h 22"/>
                  <a:gd name="T16" fmla="*/ 2 w 14"/>
                  <a:gd name="T17" fmla="*/ 10 h 22"/>
                  <a:gd name="T18" fmla="*/ 3 w 14"/>
                  <a:gd name="T19" fmla="*/ 11 h 22"/>
                  <a:gd name="T20" fmla="*/ 4 w 14"/>
                  <a:gd name="T21" fmla="*/ 9 h 22"/>
                  <a:gd name="T22" fmla="*/ 4 w 14"/>
                  <a:gd name="T23" fmla="*/ 10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 h="22">
                    <a:moveTo>
                      <a:pt x="9" y="20"/>
                    </a:moveTo>
                    <a:lnTo>
                      <a:pt x="10" y="17"/>
                    </a:lnTo>
                    <a:lnTo>
                      <a:pt x="14" y="8"/>
                    </a:lnTo>
                    <a:lnTo>
                      <a:pt x="4" y="0"/>
                    </a:lnTo>
                    <a:lnTo>
                      <a:pt x="0" y="9"/>
                    </a:lnTo>
                    <a:lnTo>
                      <a:pt x="2" y="6"/>
                    </a:lnTo>
                    <a:lnTo>
                      <a:pt x="0" y="8"/>
                    </a:lnTo>
                    <a:lnTo>
                      <a:pt x="0" y="15"/>
                    </a:lnTo>
                    <a:lnTo>
                      <a:pt x="4" y="20"/>
                    </a:lnTo>
                    <a:lnTo>
                      <a:pt x="7" y="22"/>
                    </a:lnTo>
                    <a:lnTo>
                      <a:pt x="10" y="18"/>
                    </a:lnTo>
                    <a:lnTo>
                      <a:pt x="9"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89" name="Freeform 997"/>
              <p:cNvSpPr>
                <a:spLocks/>
              </p:cNvSpPr>
              <p:nvPr/>
            </p:nvSpPr>
            <p:spPr bwMode="auto">
              <a:xfrm>
                <a:off x="3223" y="1784"/>
                <a:ext cx="9" cy="12"/>
              </a:xfrm>
              <a:custGeom>
                <a:avLst/>
                <a:gdLst>
                  <a:gd name="T0" fmla="*/ 6 w 17"/>
                  <a:gd name="T1" fmla="*/ 10 h 23"/>
                  <a:gd name="T2" fmla="*/ 5 w 17"/>
                  <a:gd name="T3" fmla="*/ 11 h 23"/>
                  <a:gd name="T4" fmla="*/ 9 w 17"/>
                  <a:gd name="T5" fmla="*/ 7 h 23"/>
                  <a:gd name="T6" fmla="*/ 5 w 17"/>
                  <a:gd name="T7" fmla="*/ 0 h 23"/>
                  <a:gd name="T8" fmla="*/ 2 w 17"/>
                  <a:gd name="T9" fmla="*/ 4 h 23"/>
                  <a:gd name="T10" fmla="*/ 1 w 17"/>
                  <a:gd name="T11" fmla="*/ 5 h 23"/>
                  <a:gd name="T12" fmla="*/ 2 w 17"/>
                  <a:gd name="T13" fmla="*/ 4 h 23"/>
                  <a:gd name="T14" fmla="*/ 0 w 17"/>
                  <a:gd name="T15" fmla="*/ 6 h 23"/>
                  <a:gd name="T16" fmla="*/ 1 w 17"/>
                  <a:gd name="T17" fmla="*/ 10 h 23"/>
                  <a:gd name="T18" fmla="*/ 3 w 17"/>
                  <a:gd name="T19" fmla="*/ 12 h 23"/>
                  <a:gd name="T20" fmla="*/ 5 w 17"/>
                  <a:gd name="T21" fmla="*/ 11 h 23"/>
                  <a:gd name="T22" fmla="*/ 6 w 17"/>
                  <a:gd name="T23" fmla="*/ 10 h 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 h="23">
                    <a:moveTo>
                      <a:pt x="12" y="20"/>
                    </a:moveTo>
                    <a:lnTo>
                      <a:pt x="10" y="22"/>
                    </a:lnTo>
                    <a:lnTo>
                      <a:pt x="17" y="14"/>
                    </a:lnTo>
                    <a:lnTo>
                      <a:pt x="10" y="0"/>
                    </a:lnTo>
                    <a:lnTo>
                      <a:pt x="3" y="7"/>
                    </a:lnTo>
                    <a:lnTo>
                      <a:pt x="2" y="9"/>
                    </a:lnTo>
                    <a:lnTo>
                      <a:pt x="3" y="7"/>
                    </a:lnTo>
                    <a:lnTo>
                      <a:pt x="0" y="12"/>
                    </a:lnTo>
                    <a:lnTo>
                      <a:pt x="2" y="20"/>
                    </a:lnTo>
                    <a:lnTo>
                      <a:pt x="5" y="23"/>
                    </a:lnTo>
                    <a:lnTo>
                      <a:pt x="10" y="22"/>
                    </a:lnTo>
                    <a:lnTo>
                      <a:pt x="12"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90" name="Freeform 998"/>
              <p:cNvSpPr>
                <a:spLocks/>
              </p:cNvSpPr>
              <p:nvPr/>
            </p:nvSpPr>
            <p:spPr bwMode="auto">
              <a:xfrm>
                <a:off x="3221" y="1788"/>
                <a:ext cx="8" cy="12"/>
              </a:xfrm>
              <a:custGeom>
                <a:avLst/>
                <a:gdLst>
                  <a:gd name="T0" fmla="*/ 5 w 17"/>
                  <a:gd name="T1" fmla="*/ 10 h 23"/>
                  <a:gd name="T2" fmla="*/ 6 w 17"/>
                  <a:gd name="T3" fmla="*/ 9 h 23"/>
                  <a:gd name="T4" fmla="*/ 8 w 17"/>
                  <a:gd name="T5" fmla="*/ 6 h 23"/>
                  <a:gd name="T6" fmla="*/ 3 w 17"/>
                  <a:gd name="T7" fmla="*/ 0 h 23"/>
                  <a:gd name="T8" fmla="*/ 1 w 17"/>
                  <a:gd name="T9" fmla="*/ 4 h 23"/>
                  <a:gd name="T10" fmla="*/ 1 w 17"/>
                  <a:gd name="T11" fmla="*/ 3 h 23"/>
                  <a:gd name="T12" fmla="*/ 1 w 17"/>
                  <a:gd name="T13" fmla="*/ 3 h 23"/>
                  <a:gd name="T14" fmla="*/ 0 w 17"/>
                  <a:gd name="T15" fmla="*/ 7 h 23"/>
                  <a:gd name="T16" fmla="*/ 1 w 17"/>
                  <a:gd name="T17" fmla="*/ 10 h 23"/>
                  <a:gd name="T18" fmla="*/ 3 w 17"/>
                  <a:gd name="T19" fmla="*/ 12 h 23"/>
                  <a:gd name="T20" fmla="*/ 6 w 17"/>
                  <a:gd name="T21" fmla="*/ 10 h 23"/>
                  <a:gd name="T22" fmla="*/ 5 w 17"/>
                  <a:gd name="T23" fmla="*/ 10 h 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 h="23">
                    <a:moveTo>
                      <a:pt x="10" y="20"/>
                    </a:moveTo>
                    <a:lnTo>
                      <a:pt x="12" y="18"/>
                    </a:lnTo>
                    <a:lnTo>
                      <a:pt x="17" y="11"/>
                    </a:lnTo>
                    <a:lnTo>
                      <a:pt x="7" y="0"/>
                    </a:lnTo>
                    <a:lnTo>
                      <a:pt x="2" y="7"/>
                    </a:lnTo>
                    <a:lnTo>
                      <a:pt x="3" y="5"/>
                    </a:lnTo>
                    <a:lnTo>
                      <a:pt x="2" y="5"/>
                    </a:lnTo>
                    <a:lnTo>
                      <a:pt x="0" y="13"/>
                    </a:lnTo>
                    <a:lnTo>
                      <a:pt x="2" y="20"/>
                    </a:lnTo>
                    <a:lnTo>
                      <a:pt x="7" y="23"/>
                    </a:lnTo>
                    <a:lnTo>
                      <a:pt x="12" y="20"/>
                    </a:lnTo>
                    <a:lnTo>
                      <a:pt x="1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91" name="Freeform 999"/>
              <p:cNvSpPr>
                <a:spLocks/>
              </p:cNvSpPr>
              <p:nvPr/>
            </p:nvSpPr>
            <p:spPr bwMode="auto">
              <a:xfrm>
                <a:off x="3218" y="1791"/>
                <a:ext cx="8" cy="12"/>
              </a:xfrm>
              <a:custGeom>
                <a:avLst/>
                <a:gdLst>
                  <a:gd name="T0" fmla="*/ 4 w 17"/>
                  <a:gd name="T1" fmla="*/ 12 h 24"/>
                  <a:gd name="T2" fmla="*/ 5 w 17"/>
                  <a:gd name="T3" fmla="*/ 11 h 24"/>
                  <a:gd name="T4" fmla="*/ 8 w 17"/>
                  <a:gd name="T5" fmla="*/ 8 h 24"/>
                  <a:gd name="T6" fmla="*/ 5 w 17"/>
                  <a:gd name="T7" fmla="*/ 0 h 24"/>
                  <a:gd name="T8" fmla="*/ 2 w 17"/>
                  <a:gd name="T9" fmla="*/ 4 h 24"/>
                  <a:gd name="T10" fmla="*/ 2 w 17"/>
                  <a:gd name="T11" fmla="*/ 3 h 24"/>
                  <a:gd name="T12" fmla="*/ 2 w 17"/>
                  <a:gd name="T13" fmla="*/ 4 h 24"/>
                  <a:gd name="T14" fmla="*/ 0 w 17"/>
                  <a:gd name="T15" fmla="*/ 7 h 24"/>
                  <a:gd name="T16" fmla="*/ 1 w 17"/>
                  <a:gd name="T17" fmla="*/ 10 h 24"/>
                  <a:gd name="T18" fmla="*/ 2 w 17"/>
                  <a:gd name="T19" fmla="*/ 12 h 24"/>
                  <a:gd name="T20" fmla="*/ 5 w 17"/>
                  <a:gd name="T21" fmla="*/ 11 h 24"/>
                  <a:gd name="T22" fmla="*/ 4 w 17"/>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 h="24">
                    <a:moveTo>
                      <a:pt x="9" y="24"/>
                    </a:moveTo>
                    <a:lnTo>
                      <a:pt x="10" y="22"/>
                    </a:lnTo>
                    <a:lnTo>
                      <a:pt x="17" y="15"/>
                    </a:lnTo>
                    <a:lnTo>
                      <a:pt x="10" y="0"/>
                    </a:lnTo>
                    <a:lnTo>
                      <a:pt x="4" y="8"/>
                    </a:lnTo>
                    <a:lnTo>
                      <a:pt x="5" y="6"/>
                    </a:lnTo>
                    <a:lnTo>
                      <a:pt x="4" y="8"/>
                    </a:lnTo>
                    <a:lnTo>
                      <a:pt x="0" y="13"/>
                    </a:lnTo>
                    <a:lnTo>
                      <a:pt x="2" y="20"/>
                    </a:lnTo>
                    <a:lnTo>
                      <a:pt x="5" y="24"/>
                    </a:lnTo>
                    <a:lnTo>
                      <a:pt x="10" y="22"/>
                    </a:lnTo>
                    <a:lnTo>
                      <a:pt x="9"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92" name="Freeform 1000"/>
              <p:cNvSpPr>
                <a:spLocks/>
              </p:cNvSpPr>
              <p:nvPr/>
            </p:nvSpPr>
            <p:spPr bwMode="auto">
              <a:xfrm>
                <a:off x="3213" y="1794"/>
                <a:ext cx="9" cy="11"/>
              </a:xfrm>
              <a:custGeom>
                <a:avLst/>
                <a:gdLst>
                  <a:gd name="T0" fmla="*/ 5 w 17"/>
                  <a:gd name="T1" fmla="*/ 11 h 21"/>
                  <a:gd name="T2" fmla="*/ 4 w 17"/>
                  <a:gd name="T3" fmla="*/ 11 h 21"/>
                  <a:gd name="T4" fmla="*/ 9 w 17"/>
                  <a:gd name="T5" fmla="*/ 9 h 21"/>
                  <a:gd name="T6" fmla="*/ 7 w 17"/>
                  <a:gd name="T7" fmla="*/ 0 h 21"/>
                  <a:gd name="T8" fmla="*/ 3 w 17"/>
                  <a:gd name="T9" fmla="*/ 2 h 21"/>
                  <a:gd name="T10" fmla="*/ 2 w 17"/>
                  <a:gd name="T11" fmla="*/ 2 h 21"/>
                  <a:gd name="T12" fmla="*/ 3 w 17"/>
                  <a:gd name="T13" fmla="*/ 2 h 21"/>
                  <a:gd name="T14" fmla="*/ 1 w 17"/>
                  <a:gd name="T15" fmla="*/ 5 h 21"/>
                  <a:gd name="T16" fmla="*/ 0 w 17"/>
                  <a:gd name="T17" fmla="*/ 7 h 21"/>
                  <a:gd name="T18" fmla="*/ 2 w 17"/>
                  <a:gd name="T19" fmla="*/ 11 h 21"/>
                  <a:gd name="T20" fmla="*/ 4 w 17"/>
                  <a:gd name="T21" fmla="*/ 11 h 21"/>
                  <a:gd name="T22" fmla="*/ 5 w 17"/>
                  <a:gd name="T23" fmla="*/ 11 h 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 h="21">
                    <a:moveTo>
                      <a:pt x="10" y="21"/>
                    </a:moveTo>
                    <a:lnTo>
                      <a:pt x="8" y="21"/>
                    </a:lnTo>
                    <a:lnTo>
                      <a:pt x="17" y="18"/>
                    </a:lnTo>
                    <a:lnTo>
                      <a:pt x="13" y="0"/>
                    </a:lnTo>
                    <a:lnTo>
                      <a:pt x="5" y="3"/>
                    </a:lnTo>
                    <a:lnTo>
                      <a:pt x="3" y="3"/>
                    </a:lnTo>
                    <a:lnTo>
                      <a:pt x="5" y="3"/>
                    </a:lnTo>
                    <a:lnTo>
                      <a:pt x="2" y="9"/>
                    </a:lnTo>
                    <a:lnTo>
                      <a:pt x="0" y="14"/>
                    </a:lnTo>
                    <a:lnTo>
                      <a:pt x="3" y="21"/>
                    </a:lnTo>
                    <a:lnTo>
                      <a:pt x="8" y="21"/>
                    </a:lnTo>
                    <a:lnTo>
                      <a:pt x="1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93" name="Freeform 1001"/>
              <p:cNvSpPr>
                <a:spLocks/>
              </p:cNvSpPr>
              <p:nvPr/>
            </p:nvSpPr>
            <p:spPr bwMode="auto">
              <a:xfrm>
                <a:off x="3204" y="1796"/>
                <a:ext cx="14" cy="14"/>
              </a:xfrm>
              <a:custGeom>
                <a:avLst/>
                <a:gdLst>
                  <a:gd name="T0" fmla="*/ 5 w 28"/>
                  <a:gd name="T1" fmla="*/ 14 h 29"/>
                  <a:gd name="T2" fmla="*/ 5 w 28"/>
                  <a:gd name="T3" fmla="*/ 14 h 29"/>
                  <a:gd name="T4" fmla="*/ 14 w 28"/>
                  <a:gd name="T5" fmla="*/ 9 h 29"/>
                  <a:gd name="T6" fmla="*/ 11 w 28"/>
                  <a:gd name="T7" fmla="*/ 0 h 29"/>
                  <a:gd name="T8" fmla="*/ 2 w 28"/>
                  <a:gd name="T9" fmla="*/ 5 h 29"/>
                  <a:gd name="T10" fmla="*/ 2 w 28"/>
                  <a:gd name="T11" fmla="*/ 5 h 29"/>
                  <a:gd name="T12" fmla="*/ 2 w 28"/>
                  <a:gd name="T13" fmla="*/ 5 h 29"/>
                  <a:gd name="T14" fmla="*/ 0 w 28"/>
                  <a:gd name="T15" fmla="*/ 8 h 29"/>
                  <a:gd name="T16" fmla="*/ 0 w 28"/>
                  <a:gd name="T17" fmla="*/ 11 h 29"/>
                  <a:gd name="T18" fmla="*/ 3 w 28"/>
                  <a:gd name="T19" fmla="*/ 14 h 29"/>
                  <a:gd name="T20" fmla="*/ 5 w 28"/>
                  <a:gd name="T21" fmla="*/ 14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10" y="29"/>
                    </a:moveTo>
                    <a:lnTo>
                      <a:pt x="10" y="29"/>
                    </a:lnTo>
                    <a:lnTo>
                      <a:pt x="28" y="18"/>
                    </a:lnTo>
                    <a:lnTo>
                      <a:pt x="21" y="0"/>
                    </a:lnTo>
                    <a:lnTo>
                      <a:pt x="3" y="11"/>
                    </a:lnTo>
                    <a:lnTo>
                      <a:pt x="0" y="17"/>
                    </a:lnTo>
                    <a:lnTo>
                      <a:pt x="0" y="22"/>
                    </a:lnTo>
                    <a:lnTo>
                      <a:pt x="5" y="29"/>
                    </a:lnTo>
                    <a:lnTo>
                      <a:pt x="1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94" name="Freeform 1002"/>
              <p:cNvSpPr>
                <a:spLocks/>
              </p:cNvSpPr>
              <p:nvPr/>
            </p:nvSpPr>
            <p:spPr bwMode="auto">
              <a:xfrm>
                <a:off x="3195" y="1801"/>
                <a:ext cx="14" cy="15"/>
              </a:xfrm>
              <a:custGeom>
                <a:avLst/>
                <a:gdLst>
                  <a:gd name="T0" fmla="*/ 5 w 29"/>
                  <a:gd name="T1" fmla="*/ 15 h 29"/>
                  <a:gd name="T2" fmla="*/ 5 w 29"/>
                  <a:gd name="T3" fmla="*/ 15 h 29"/>
                  <a:gd name="T4" fmla="*/ 14 w 29"/>
                  <a:gd name="T5" fmla="*/ 9 h 29"/>
                  <a:gd name="T6" fmla="*/ 11 w 29"/>
                  <a:gd name="T7" fmla="*/ 0 h 29"/>
                  <a:gd name="T8" fmla="*/ 1 w 29"/>
                  <a:gd name="T9" fmla="*/ 6 h 29"/>
                  <a:gd name="T10" fmla="*/ 1 w 29"/>
                  <a:gd name="T11" fmla="*/ 6 h 29"/>
                  <a:gd name="T12" fmla="*/ 1 w 29"/>
                  <a:gd name="T13" fmla="*/ 6 h 29"/>
                  <a:gd name="T14" fmla="*/ 0 w 29"/>
                  <a:gd name="T15" fmla="*/ 8 h 29"/>
                  <a:gd name="T16" fmla="*/ 0 w 29"/>
                  <a:gd name="T17" fmla="*/ 11 h 29"/>
                  <a:gd name="T18" fmla="*/ 2 w 29"/>
                  <a:gd name="T19" fmla="*/ 15 h 29"/>
                  <a:gd name="T20" fmla="*/ 5 w 29"/>
                  <a:gd name="T21" fmla="*/ 15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 h="29">
                    <a:moveTo>
                      <a:pt x="10" y="29"/>
                    </a:moveTo>
                    <a:lnTo>
                      <a:pt x="10" y="29"/>
                    </a:lnTo>
                    <a:lnTo>
                      <a:pt x="29" y="18"/>
                    </a:lnTo>
                    <a:lnTo>
                      <a:pt x="22" y="0"/>
                    </a:lnTo>
                    <a:lnTo>
                      <a:pt x="3" y="11"/>
                    </a:lnTo>
                    <a:lnTo>
                      <a:pt x="0" y="16"/>
                    </a:lnTo>
                    <a:lnTo>
                      <a:pt x="0" y="22"/>
                    </a:lnTo>
                    <a:lnTo>
                      <a:pt x="5" y="29"/>
                    </a:lnTo>
                    <a:lnTo>
                      <a:pt x="1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95" name="Freeform 1003"/>
              <p:cNvSpPr>
                <a:spLocks/>
              </p:cNvSpPr>
              <p:nvPr/>
            </p:nvSpPr>
            <p:spPr bwMode="auto">
              <a:xfrm>
                <a:off x="3186" y="1807"/>
                <a:ext cx="14" cy="14"/>
              </a:xfrm>
              <a:custGeom>
                <a:avLst/>
                <a:gdLst>
                  <a:gd name="T0" fmla="*/ 4 w 28"/>
                  <a:gd name="T1" fmla="*/ 14 h 29"/>
                  <a:gd name="T2" fmla="*/ 5 w 28"/>
                  <a:gd name="T3" fmla="*/ 14 h 29"/>
                  <a:gd name="T4" fmla="*/ 14 w 28"/>
                  <a:gd name="T5" fmla="*/ 9 h 29"/>
                  <a:gd name="T6" fmla="*/ 11 w 28"/>
                  <a:gd name="T7" fmla="*/ 0 h 29"/>
                  <a:gd name="T8" fmla="*/ 2 w 28"/>
                  <a:gd name="T9" fmla="*/ 5 h 29"/>
                  <a:gd name="T10" fmla="*/ 3 w 28"/>
                  <a:gd name="T11" fmla="*/ 5 h 29"/>
                  <a:gd name="T12" fmla="*/ 2 w 28"/>
                  <a:gd name="T13" fmla="*/ 5 h 29"/>
                  <a:gd name="T14" fmla="*/ 0 w 28"/>
                  <a:gd name="T15" fmla="*/ 8 h 29"/>
                  <a:gd name="T16" fmla="*/ 0 w 28"/>
                  <a:gd name="T17" fmla="*/ 11 h 29"/>
                  <a:gd name="T18" fmla="*/ 3 w 28"/>
                  <a:gd name="T19" fmla="*/ 14 h 29"/>
                  <a:gd name="T20" fmla="*/ 5 w 28"/>
                  <a:gd name="T21" fmla="*/ 14 h 29"/>
                  <a:gd name="T22" fmla="*/ 4 w 28"/>
                  <a:gd name="T23" fmla="*/ 14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8" y="29"/>
                    </a:moveTo>
                    <a:lnTo>
                      <a:pt x="10" y="29"/>
                    </a:lnTo>
                    <a:lnTo>
                      <a:pt x="28" y="18"/>
                    </a:lnTo>
                    <a:lnTo>
                      <a:pt x="21" y="0"/>
                    </a:lnTo>
                    <a:lnTo>
                      <a:pt x="3" y="11"/>
                    </a:lnTo>
                    <a:lnTo>
                      <a:pt x="5" y="11"/>
                    </a:lnTo>
                    <a:lnTo>
                      <a:pt x="3" y="11"/>
                    </a:lnTo>
                    <a:lnTo>
                      <a:pt x="0" y="16"/>
                    </a:lnTo>
                    <a:lnTo>
                      <a:pt x="0" y="22"/>
                    </a:lnTo>
                    <a:lnTo>
                      <a:pt x="5" y="29"/>
                    </a:lnTo>
                    <a:lnTo>
                      <a:pt x="10" y="29"/>
                    </a:lnTo>
                    <a:lnTo>
                      <a:pt x="8"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96" name="Freeform 1004"/>
              <p:cNvSpPr>
                <a:spLocks/>
              </p:cNvSpPr>
              <p:nvPr/>
            </p:nvSpPr>
            <p:spPr bwMode="auto">
              <a:xfrm>
                <a:off x="3177" y="1812"/>
                <a:ext cx="13" cy="14"/>
              </a:xfrm>
              <a:custGeom>
                <a:avLst/>
                <a:gdLst>
                  <a:gd name="T0" fmla="*/ 5 w 27"/>
                  <a:gd name="T1" fmla="*/ 14 h 27"/>
                  <a:gd name="T2" fmla="*/ 4 w 27"/>
                  <a:gd name="T3" fmla="*/ 14 h 27"/>
                  <a:gd name="T4" fmla="*/ 13 w 27"/>
                  <a:gd name="T5" fmla="*/ 9 h 27"/>
                  <a:gd name="T6" fmla="*/ 12 w 27"/>
                  <a:gd name="T7" fmla="*/ 0 h 27"/>
                  <a:gd name="T8" fmla="*/ 2 w 27"/>
                  <a:gd name="T9" fmla="*/ 5 h 27"/>
                  <a:gd name="T10" fmla="*/ 2 w 27"/>
                  <a:gd name="T11" fmla="*/ 5 h 27"/>
                  <a:gd name="T12" fmla="*/ 2 w 27"/>
                  <a:gd name="T13" fmla="*/ 5 h 27"/>
                  <a:gd name="T14" fmla="*/ 1 w 27"/>
                  <a:gd name="T15" fmla="*/ 7 h 27"/>
                  <a:gd name="T16" fmla="*/ 0 w 27"/>
                  <a:gd name="T17" fmla="*/ 10 h 27"/>
                  <a:gd name="T18" fmla="*/ 2 w 27"/>
                  <a:gd name="T19" fmla="*/ 14 h 27"/>
                  <a:gd name="T20" fmla="*/ 4 w 27"/>
                  <a:gd name="T21" fmla="*/ 14 h 27"/>
                  <a:gd name="T22" fmla="*/ 5 w 27"/>
                  <a:gd name="T23" fmla="*/ 14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7" h="27">
                    <a:moveTo>
                      <a:pt x="10" y="27"/>
                    </a:moveTo>
                    <a:lnTo>
                      <a:pt x="9" y="27"/>
                    </a:lnTo>
                    <a:lnTo>
                      <a:pt x="27" y="18"/>
                    </a:lnTo>
                    <a:lnTo>
                      <a:pt x="24" y="0"/>
                    </a:lnTo>
                    <a:lnTo>
                      <a:pt x="5" y="9"/>
                    </a:lnTo>
                    <a:lnTo>
                      <a:pt x="4" y="9"/>
                    </a:lnTo>
                    <a:lnTo>
                      <a:pt x="5" y="9"/>
                    </a:lnTo>
                    <a:lnTo>
                      <a:pt x="2" y="14"/>
                    </a:lnTo>
                    <a:lnTo>
                      <a:pt x="0" y="20"/>
                    </a:lnTo>
                    <a:lnTo>
                      <a:pt x="4" y="27"/>
                    </a:lnTo>
                    <a:lnTo>
                      <a:pt x="9" y="27"/>
                    </a:lnTo>
                    <a:lnTo>
                      <a:pt x="10"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97" name="Freeform 1005"/>
              <p:cNvSpPr>
                <a:spLocks/>
              </p:cNvSpPr>
              <p:nvPr/>
            </p:nvSpPr>
            <p:spPr bwMode="auto">
              <a:xfrm>
                <a:off x="3168" y="1816"/>
                <a:ext cx="14" cy="15"/>
              </a:xfrm>
              <a:custGeom>
                <a:avLst/>
                <a:gdLst>
                  <a:gd name="T0" fmla="*/ 5 w 28"/>
                  <a:gd name="T1" fmla="*/ 15 h 29"/>
                  <a:gd name="T2" fmla="*/ 5 w 28"/>
                  <a:gd name="T3" fmla="*/ 15 h 29"/>
                  <a:gd name="T4" fmla="*/ 14 w 28"/>
                  <a:gd name="T5" fmla="*/ 9 h 29"/>
                  <a:gd name="T6" fmla="*/ 11 w 28"/>
                  <a:gd name="T7" fmla="*/ 0 h 29"/>
                  <a:gd name="T8" fmla="*/ 2 w 28"/>
                  <a:gd name="T9" fmla="*/ 6 h 29"/>
                  <a:gd name="T10" fmla="*/ 2 w 28"/>
                  <a:gd name="T11" fmla="*/ 6 h 29"/>
                  <a:gd name="T12" fmla="*/ 2 w 28"/>
                  <a:gd name="T13" fmla="*/ 6 h 29"/>
                  <a:gd name="T14" fmla="*/ 0 w 28"/>
                  <a:gd name="T15" fmla="*/ 8 h 29"/>
                  <a:gd name="T16" fmla="*/ 0 w 28"/>
                  <a:gd name="T17" fmla="*/ 11 h 29"/>
                  <a:gd name="T18" fmla="*/ 3 w 28"/>
                  <a:gd name="T19" fmla="*/ 15 h 29"/>
                  <a:gd name="T20" fmla="*/ 5 w 28"/>
                  <a:gd name="T21" fmla="*/ 15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10" y="29"/>
                    </a:moveTo>
                    <a:lnTo>
                      <a:pt x="10" y="29"/>
                    </a:lnTo>
                    <a:lnTo>
                      <a:pt x="28" y="18"/>
                    </a:lnTo>
                    <a:lnTo>
                      <a:pt x="22" y="0"/>
                    </a:lnTo>
                    <a:lnTo>
                      <a:pt x="3" y="11"/>
                    </a:lnTo>
                    <a:lnTo>
                      <a:pt x="0" y="16"/>
                    </a:lnTo>
                    <a:lnTo>
                      <a:pt x="0" y="22"/>
                    </a:lnTo>
                    <a:lnTo>
                      <a:pt x="5" y="29"/>
                    </a:lnTo>
                    <a:lnTo>
                      <a:pt x="1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98" name="Freeform 1006"/>
              <p:cNvSpPr>
                <a:spLocks/>
              </p:cNvSpPr>
              <p:nvPr/>
            </p:nvSpPr>
            <p:spPr bwMode="auto">
              <a:xfrm>
                <a:off x="3158" y="1822"/>
                <a:ext cx="15" cy="14"/>
              </a:xfrm>
              <a:custGeom>
                <a:avLst/>
                <a:gdLst>
                  <a:gd name="T0" fmla="*/ 5 w 28"/>
                  <a:gd name="T1" fmla="*/ 14 h 29"/>
                  <a:gd name="T2" fmla="*/ 5 w 28"/>
                  <a:gd name="T3" fmla="*/ 14 h 29"/>
                  <a:gd name="T4" fmla="*/ 15 w 28"/>
                  <a:gd name="T5" fmla="*/ 9 h 29"/>
                  <a:gd name="T6" fmla="*/ 11 w 28"/>
                  <a:gd name="T7" fmla="*/ 0 h 29"/>
                  <a:gd name="T8" fmla="*/ 2 w 28"/>
                  <a:gd name="T9" fmla="*/ 5 h 29"/>
                  <a:gd name="T10" fmla="*/ 2 w 28"/>
                  <a:gd name="T11" fmla="*/ 5 h 29"/>
                  <a:gd name="T12" fmla="*/ 2 w 28"/>
                  <a:gd name="T13" fmla="*/ 5 h 29"/>
                  <a:gd name="T14" fmla="*/ 0 w 28"/>
                  <a:gd name="T15" fmla="*/ 8 h 29"/>
                  <a:gd name="T16" fmla="*/ 0 w 28"/>
                  <a:gd name="T17" fmla="*/ 10 h 29"/>
                  <a:gd name="T18" fmla="*/ 3 w 28"/>
                  <a:gd name="T19" fmla="*/ 14 h 29"/>
                  <a:gd name="T20" fmla="*/ 5 w 28"/>
                  <a:gd name="T21" fmla="*/ 14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10" y="29"/>
                    </a:moveTo>
                    <a:lnTo>
                      <a:pt x="10" y="29"/>
                    </a:lnTo>
                    <a:lnTo>
                      <a:pt x="28" y="18"/>
                    </a:lnTo>
                    <a:lnTo>
                      <a:pt x="21" y="0"/>
                    </a:lnTo>
                    <a:lnTo>
                      <a:pt x="3" y="11"/>
                    </a:lnTo>
                    <a:lnTo>
                      <a:pt x="0" y="16"/>
                    </a:lnTo>
                    <a:lnTo>
                      <a:pt x="0" y="21"/>
                    </a:lnTo>
                    <a:lnTo>
                      <a:pt x="5" y="29"/>
                    </a:lnTo>
                    <a:lnTo>
                      <a:pt x="1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899" name="Freeform 1007"/>
              <p:cNvSpPr>
                <a:spLocks/>
              </p:cNvSpPr>
              <p:nvPr/>
            </p:nvSpPr>
            <p:spPr bwMode="auto">
              <a:xfrm>
                <a:off x="3149" y="1827"/>
                <a:ext cx="14" cy="15"/>
              </a:xfrm>
              <a:custGeom>
                <a:avLst/>
                <a:gdLst>
                  <a:gd name="T0" fmla="*/ 4 w 29"/>
                  <a:gd name="T1" fmla="*/ 15 h 29"/>
                  <a:gd name="T2" fmla="*/ 5 w 29"/>
                  <a:gd name="T3" fmla="*/ 15 h 29"/>
                  <a:gd name="T4" fmla="*/ 14 w 29"/>
                  <a:gd name="T5" fmla="*/ 9 h 29"/>
                  <a:gd name="T6" fmla="*/ 11 w 29"/>
                  <a:gd name="T7" fmla="*/ 0 h 29"/>
                  <a:gd name="T8" fmla="*/ 2 w 29"/>
                  <a:gd name="T9" fmla="*/ 5 h 29"/>
                  <a:gd name="T10" fmla="*/ 2 w 29"/>
                  <a:gd name="T11" fmla="*/ 5 h 29"/>
                  <a:gd name="T12" fmla="*/ 2 w 29"/>
                  <a:gd name="T13" fmla="*/ 5 h 29"/>
                  <a:gd name="T14" fmla="*/ 0 w 29"/>
                  <a:gd name="T15" fmla="*/ 8 h 29"/>
                  <a:gd name="T16" fmla="*/ 0 w 29"/>
                  <a:gd name="T17" fmla="*/ 11 h 29"/>
                  <a:gd name="T18" fmla="*/ 2 w 29"/>
                  <a:gd name="T19" fmla="*/ 15 h 29"/>
                  <a:gd name="T20" fmla="*/ 5 w 29"/>
                  <a:gd name="T21" fmla="*/ 15 h 29"/>
                  <a:gd name="T22" fmla="*/ 4 w 29"/>
                  <a:gd name="T23" fmla="*/ 1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9" y="29"/>
                    </a:moveTo>
                    <a:lnTo>
                      <a:pt x="10" y="29"/>
                    </a:lnTo>
                    <a:lnTo>
                      <a:pt x="29" y="18"/>
                    </a:lnTo>
                    <a:lnTo>
                      <a:pt x="22" y="0"/>
                    </a:lnTo>
                    <a:lnTo>
                      <a:pt x="4" y="10"/>
                    </a:lnTo>
                    <a:lnTo>
                      <a:pt x="5" y="10"/>
                    </a:lnTo>
                    <a:lnTo>
                      <a:pt x="4" y="10"/>
                    </a:lnTo>
                    <a:lnTo>
                      <a:pt x="0" y="16"/>
                    </a:lnTo>
                    <a:lnTo>
                      <a:pt x="0" y="21"/>
                    </a:lnTo>
                    <a:lnTo>
                      <a:pt x="5" y="29"/>
                    </a:lnTo>
                    <a:lnTo>
                      <a:pt x="10" y="29"/>
                    </a:lnTo>
                    <a:lnTo>
                      <a:pt x="9"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grpSp>
        <p:grpSp>
          <p:nvGrpSpPr>
            <p:cNvPr id="17423" name="Group 1008"/>
            <p:cNvGrpSpPr>
              <a:grpSpLocks/>
            </p:cNvGrpSpPr>
            <p:nvPr/>
          </p:nvGrpSpPr>
          <p:grpSpPr bwMode="auto">
            <a:xfrm>
              <a:off x="2856" y="1416"/>
              <a:ext cx="382" cy="526"/>
              <a:chOff x="2856" y="1416"/>
              <a:chExt cx="382" cy="526"/>
            </a:xfrm>
          </p:grpSpPr>
          <p:sp>
            <p:nvSpPr>
              <p:cNvPr id="18500" name="Freeform 1009"/>
              <p:cNvSpPr>
                <a:spLocks/>
              </p:cNvSpPr>
              <p:nvPr/>
            </p:nvSpPr>
            <p:spPr bwMode="auto">
              <a:xfrm>
                <a:off x="3140" y="1833"/>
                <a:ext cx="13" cy="13"/>
              </a:xfrm>
              <a:custGeom>
                <a:avLst/>
                <a:gdLst>
                  <a:gd name="T0" fmla="*/ 5 w 27"/>
                  <a:gd name="T1" fmla="*/ 13 h 28"/>
                  <a:gd name="T2" fmla="*/ 4 w 27"/>
                  <a:gd name="T3" fmla="*/ 13 h 28"/>
                  <a:gd name="T4" fmla="*/ 13 w 27"/>
                  <a:gd name="T5" fmla="*/ 9 h 28"/>
                  <a:gd name="T6" fmla="*/ 11 w 27"/>
                  <a:gd name="T7" fmla="*/ 0 h 28"/>
                  <a:gd name="T8" fmla="*/ 2 w 27"/>
                  <a:gd name="T9" fmla="*/ 5 h 28"/>
                  <a:gd name="T10" fmla="*/ 1 w 27"/>
                  <a:gd name="T11" fmla="*/ 5 h 28"/>
                  <a:gd name="T12" fmla="*/ 2 w 27"/>
                  <a:gd name="T13" fmla="*/ 5 h 28"/>
                  <a:gd name="T14" fmla="*/ 1 w 27"/>
                  <a:gd name="T15" fmla="*/ 7 h 28"/>
                  <a:gd name="T16" fmla="*/ 0 w 27"/>
                  <a:gd name="T17" fmla="*/ 9 h 28"/>
                  <a:gd name="T18" fmla="*/ 1 w 27"/>
                  <a:gd name="T19" fmla="*/ 13 h 28"/>
                  <a:gd name="T20" fmla="*/ 4 w 27"/>
                  <a:gd name="T21" fmla="*/ 13 h 28"/>
                  <a:gd name="T22" fmla="*/ 5 w 27"/>
                  <a:gd name="T23" fmla="*/ 13 h 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7" h="28">
                    <a:moveTo>
                      <a:pt x="10" y="28"/>
                    </a:moveTo>
                    <a:lnTo>
                      <a:pt x="8" y="28"/>
                    </a:lnTo>
                    <a:lnTo>
                      <a:pt x="27" y="19"/>
                    </a:lnTo>
                    <a:lnTo>
                      <a:pt x="23" y="0"/>
                    </a:lnTo>
                    <a:lnTo>
                      <a:pt x="5" y="10"/>
                    </a:lnTo>
                    <a:lnTo>
                      <a:pt x="3" y="10"/>
                    </a:lnTo>
                    <a:lnTo>
                      <a:pt x="5" y="10"/>
                    </a:lnTo>
                    <a:lnTo>
                      <a:pt x="2" y="15"/>
                    </a:lnTo>
                    <a:lnTo>
                      <a:pt x="0" y="20"/>
                    </a:lnTo>
                    <a:lnTo>
                      <a:pt x="3" y="28"/>
                    </a:lnTo>
                    <a:lnTo>
                      <a:pt x="8" y="28"/>
                    </a:lnTo>
                    <a:lnTo>
                      <a:pt x="10"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01" name="Freeform 1010"/>
              <p:cNvSpPr>
                <a:spLocks/>
              </p:cNvSpPr>
              <p:nvPr/>
            </p:nvSpPr>
            <p:spPr bwMode="auto">
              <a:xfrm>
                <a:off x="3131" y="1837"/>
                <a:ext cx="14" cy="15"/>
              </a:xfrm>
              <a:custGeom>
                <a:avLst/>
                <a:gdLst>
                  <a:gd name="T0" fmla="*/ 5 w 29"/>
                  <a:gd name="T1" fmla="*/ 15 h 28"/>
                  <a:gd name="T2" fmla="*/ 5 w 29"/>
                  <a:gd name="T3" fmla="*/ 15 h 28"/>
                  <a:gd name="T4" fmla="*/ 14 w 29"/>
                  <a:gd name="T5" fmla="*/ 10 h 28"/>
                  <a:gd name="T6" fmla="*/ 11 w 29"/>
                  <a:gd name="T7" fmla="*/ 0 h 28"/>
                  <a:gd name="T8" fmla="*/ 2 w 29"/>
                  <a:gd name="T9" fmla="*/ 5 h 28"/>
                  <a:gd name="T10" fmla="*/ 2 w 29"/>
                  <a:gd name="T11" fmla="*/ 5 h 28"/>
                  <a:gd name="T12" fmla="*/ 2 w 29"/>
                  <a:gd name="T13" fmla="*/ 5 h 28"/>
                  <a:gd name="T14" fmla="*/ 0 w 29"/>
                  <a:gd name="T15" fmla="*/ 9 h 28"/>
                  <a:gd name="T16" fmla="*/ 0 w 29"/>
                  <a:gd name="T17" fmla="*/ 11 h 28"/>
                  <a:gd name="T18" fmla="*/ 2 w 29"/>
                  <a:gd name="T19" fmla="*/ 15 h 28"/>
                  <a:gd name="T20" fmla="*/ 5 w 29"/>
                  <a:gd name="T21" fmla="*/ 15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 h="28">
                    <a:moveTo>
                      <a:pt x="10" y="28"/>
                    </a:moveTo>
                    <a:lnTo>
                      <a:pt x="10" y="28"/>
                    </a:lnTo>
                    <a:lnTo>
                      <a:pt x="29" y="18"/>
                    </a:lnTo>
                    <a:lnTo>
                      <a:pt x="22" y="0"/>
                    </a:lnTo>
                    <a:lnTo>
                      <a:pt x="4" y="10"/>
                    </a:lnTo>
                    <a:lnTo>
                      <a:pt x="0" y="16"/>
                    </a:lnTo>
                    <a:lnTo>
                      <a:pt x="0" y="21"/>
                    </a:lnTo>
                    <a:lnTo>
                      <a:pt x="5" y="28"/>
                    </a:lnTo>
                    <a:lnTo>
                      <a:pt x="10"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02" name="Freeform 1011"/>
              <p:cNvSpPr>
                <a:spLocks/>
              </p:cNvSpPr>
              <p:nvPr/>
            </p:nvSpPr>
            <p:spPr bwMode="auto">
              <a:xfrm>
                <a:off x="3122" y="1843"/>
                <a:ext cx="14" cy="14"/>
              </a:xfrm>
              <a:custGeom>
                <a:avLst/>
                <a:gdLst>
                  <a:gd name="T0" fmla="*/ 5 w 26"/>
                  <a:gd name="T1" fmla="*/ 14 h 29"/>
                  <a:gd name="T2" fmla="*/ 5 w 26"/>
                  <a:gd name="T3" fmla="*/ 14 h 29"/>
                  <a:gd name="T4" fmla="*/ 14 w 26"/>
                  <a:gd name="T5" fmla="*/ 9 h 29"/>
                  <a:gd name="T6" fmla="*/ 11 w 26"/>
                  <a:gd name="T7" fmla="*/ 0 h 29"/>
                  <a:gd name="T8" fmla="*/ 2 w 26"/>
                  <a:gd name="T9" fmla="*/ 5 h 29"/>
                  <a:gd name="T10" fmla="*/ 2 w 26"/>
                  <a:gd name="T11" fmla="*/ 5 h 29"/>
                  <a:gd name="T12" fmla="*/ 2 w 26"/>
                  <a:gd name="T13" fmla="*/ 5 h 29"/>
                  <a:gd name="T14" fmla="*/ 0 w 26"/>
                  <a:gd name="T15" fmla="*/ 8 h 29"/>
                  <a:gd name="T16" fmla="*/ 0 w 26"/>
                  <a:gd name="T17" fmla="*/ 11 h 29"/>
                  <a:gd name="T18" fmla="*/ 3 w 26"/>
                  <a:gd name="T19" fmla="*/ 14 h 29"/>
                  <a:gd name="T20" fmla="*/ 5 w 26"/>
                  <a:gd name="T21" fmla="*/ 14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 h="29">
                    <a:moveTo>
                      <a:pt x="10" y="29"/>
                    </a:moveTo>
                    <a:lnTo>
                      <a:pt x="10" y="29"/>
                    </a:lnTo>
                    <a:lnTo>
                      <a:pt x="26" y="18"/>
                    </a:lnTo>
                    <a:lnTo>
                      <a:pt x="20" y="0"/>
                    </a:lnTo>
                    <a:lnTo>
                      <a:pt x="3" y="11"/>
                    </a:lnTo>
                    <a:lnTo>
                      <a:pt x="0" y="17"/>
                    </a:lnTo>
                    <a:lnTo>
                      <a:pt x="0" y="22"/>
                    </a:lnTo>
                    <a:lnTo>
                      <a:pt x="5" y="29"/>
                    </a:lnTo>
                    <a:lnTo>
                      <a:pt x="1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03" name="Freeform 1012"/>
              <p:cNvSpPr>
                <a:spLocks/>
              </p:cNvSpPr>
              <p:nvPr/>
            </p:nvSpPr>
            <p:spPr bwMode="auto">
              <a:xfrm>
                <a:off x="3113" y="1848"/>
                <a:ext cx="14" cy="15"/>
              </a:xfrm>
              <a:custGeom>
                <a:avLst/>
                <a:gdLst>
                  <a:gd name="T0" fmla="*/ 4 w 29"/>
                  <a:gd name="T1" fmla="*/ 15 h 29"/>
                  <a:gd name="T2" fmla="*/ 5 w 29"/>
                  <a:gd name="T3" fmla="*/ 15 h 29"/>
                  <a:gd name="T4" fmla="*/ 14 w 29"/>
                  <a:gd name="T5" fmla="*/ 9 h 29"/>
                  <a:gd name="T6" fmla="*/ 11 w 29"/>
                  <a:gd name="T7" fmla="*/ 0 h 29"/>
                  <a:gd name="T8" fmla="*/ 2 w 29"/>
                  <a:gd name="T9" fmla="*/ 6 h 29"/>
                  <a:gd name="T10" fmla="*/ 2 w 29"/>
                  <a:gd name="T11" fmla="*/ 6 h 29"/>
                  <a:gd name="T12" fmla="*/ 2 w 29"/>
                  <a:gd name="T13" fmla="*/ 6 h 29"/>
                  <a:gd name="T14" fmla="*/ 0 w 29"/>
                  <a:gd name="T15" fmla="*/ 9 h 29"/>
                  <a:gd name="T16" fmla="*/ 0 w 29"/>
                  <a:gd name="T17" fmla="*/ 11 h 29"/>
                  <a:gd name="T18" fmla="*/ 2 w 29"/>
                  <a:gd name="T19" fmla="*/ 15 h 29"/>
                  <a:gd name="T20" fmla="*/ 5 w 29"/>
                  <a:gd name="T21" fmla="*/ 15 h 29"/>
                  <a:gd name="T22" fmla="*/ 4 w 29"/>
                  <a:gd name="T23" fmla="*/ 1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9" y="29"/>
                    </a:moveTo>
                    <a:lnTo>
                      <a:pt x="10" y="29"/>
                    </a:lnTo>
                    <a:lnTo>
                      <a:pt x="29" y="18"/>
                    </a:lnTo>
                    <a:lnTo>
                      <a:pt x="22" y="0"/>
                    </a:lnTo>
                    <a:lnTo>
                      <a:pt x="4" y="11"/>
                    </a:lnTo>
                    <a:lnTo>
                      <a:pt x="5" y="11"/>
                    </a:lnTo>
                    <a:lnTo>
                      <a:pt x="4" y="11"/>
                    </a:lnTo>
                    <a:lnTo>
                      <a:pt x="0" y="17"/>
                    </a:lnTo>
                    <a:lnTo>
                      <a:pt x="0" y="22"/>
                    </a:lnTo>
                    <a:lnTo>
                      <a:pt x="5" y="29"/>
                    </a:lnTo>
                    <a:lnTo>
                      <a:pt x="10" y="29"/>
                    </a:lnTo>
                    <a:lnTo>
                      <a:pt x="9"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04" name="Freeform 1013"/>
              <p:cNvSpPr>
                <a:spLocks/>
              </p:cNvSpPr>
              <p:nvPr/>
            </p:nvSpPr>
            <p:spPr bwMode="auto">
              <a:xfrm>
                <a:off x="3104" y="1854"/>
                <a:ext cx="13" cy="13"/>
              </a:xfrm>
              <a:custGeom>
                <a:avLst/>
                <a:gdLst>
                  <a:gd name="T0" fmla="*/ 5 w 27"/>
                  <a:gd name="T1" fmla="*/ 13 h 27"/>
                  <a:gd name="T2" fmla="*/ 4 w 27"/>
                  <a:gd name="T3" fmla="*/ 13 h 27"/>
                  <a:gd name="T4" fmla="*/ 13 w 27"/>
                  <a:gd name="T5" fmla="*/ 9 h 27"/>
                  <a:gd name="T6" fmla="*/ 11 w 27"/>
                  <a:gd name="T7" fmla="*/ 0 h 27"/>
                  <a:gd name="T8" fmla="*/ 2 w 27"/>
                  <a:gd name="T9" fmla="*/ 4 h 27"/>
                  <a:gd name="T10" fmla="*/ 1 w 27"/>
                  <a:gd name="T11" fmla="*/ 4 h 27"/>
                  <a:gd name="T12" fmla="*/ 2 w 27"/>
                  <a:gd name="T13" fmla="*/ 4 h 27"/>
                  <a:gd name="T14" fmla="*/ 1 w 27"/>
                  <a:gd name="T15" fmla="*/ 7 h 27"/>
                  <a:gd name="T16" fmla="*/ 0 w 27"/>
                  <a:gd name="T17" fmla="*/ 10 h 27"/>
                  <a:gd name="T18" fmla="*/ 1 w 27"/>
                  <a:gd name="T19" fmla="*/ 13 h 27"/>
                  <a:gd name="T20" fmla="*/ 4 w 27"/>
                  <a:gd name="T21" fmla="*/ 13 h 27"/>
                  <a:gd name="T22" fmla="*/ 5 w 27"/>
                  <a:gd name="T23" fmla="*/ 13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7" h="27">
                    <a:moveTo>
                      <a:pt x="10" y="27"/>
                    </a:moveTo>
                    <a:lnTo>
                      <a:pt x="8" y="27"/>
                    </a:lnTo>
                    <a:lnTo>
                      <a:pt x="27" y="18"/>
                    </a:lnTo>
                    <a:lnTo>
                      <a:pt x="23" y="0"/>
                    </a:lnTo>
                    <a:lnTo>
                      <a:pt x="5" y="9"/>
                    </a:lnTo>
                    <a:lnTo>
                      <a:pt x="3" y="9"/>
                    </a:lnTo>
                    <a:lnTo>
                      <a:pt x="5" y="9"/>
                    </a:lnTo>
                    <a:lnTo>
                      <a:pt x="2" y="15"/>
                    </a:lnTo>
                    <a:lnTo>
                      <a:pt x="0" y="20"/>
                    </a:lnTo>
                    <a:lnTo>
                      <a:pt x="3" y="27"/>
                    </a:lnTo>
                    <a:lnTo>
                      <a:pt x="8" y="27"/>
                    </a:lnTo>
                    <a:lnTo>
                      <a:pt x="10"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05" name="Freeform 1014"/>
              <p:cNvSpPr>
                <a:spLocks/>
              </p:cNvSpPr>
              <p:nvPr/>
            </p:nvSpPr>
            <p:spPr bwMode="auto">
              <a:xfrm>
                <a:off x="3095" y="1858"/>
                <a:ext cx="14" cy="15"/>
              </a:xfrm>
              <a:custGeom>
                <a:avLst/>
                <a:gdLst>
                  <a:gd name="T0" fmla="*/ 5 w 28"/>
                  <a:gd name="T1" fmla="*/ 15 h 29"/>
                  <a:gd name="T2" fmla="*/ 5 w 28"/>
                  <a:gd name="T3" fmla="*/ 15 h 29"/>
                  <a:gd name="T4" fmla="*/ 14 w 28"/>
                  <a:gd name="T5" fmla="*/ 9 h 29"/>
                  <a:gd name="T6" fmla="*/ 11 w 28"/>
                  <a:gd name="T7" fmla="*/ 0 h 29"/>
                  <a:gd name="T8" fmla="*/ 2 w 28"/>
                  <a:gd name="T9" fmla="*/ 6 h 29"/>
                  <a:gd name="T10" fmla="*/ 2 w 28"/>
                  <a:gd name="T11" fmla="*/ 6 h 29"/>
                  <a:gd name="T12" fmla="*/ 2 w 28"/>
                  <a:gd name="T13" fmla="*/ 6 h 29"/>
                  <a:gd name="T14" fmla="*/ 0 w 28"/>
                  <a:gd name="T15" fmla="*/ 8 h 29"/>
                  <a:gd name="T16" fmla="*/ 0 w 28"/>
                  <a:gd name="T17" fmla="*/ 11 h 29"/>
                  <a:gd name="T18" fmla="*/ 3 w 28"/>
                  <a:gd name="T19" fmla="*/ 15 h 29"/>
                  <a:gd name="T20" fmla="*/ 5 w 28"/>
                  <a:gd name="T21" fmla="*/ 15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10" y="29"/>
                    </a:moveTo>
                    <a:lnTo>
                      <a:pt x="10" y="29"/>
                    </a:lnTo>
                    <a:lnTo>
                      <a:pt x="28" y="18"/>
                    </a:lnTo>
                    <a:lnTo>
                      <a:pt x="21" y="0"/>
                    </a:lnTo>
                    <a:lnTo>
                      <a:pt x="3" y="11"/>
                    </a:lnTo>
                    <a:lnTo>
                      <a:pt x="0" y="16"/>
                    </a:lnTo>
                    <a:lnTo>
                      <a:pt x="0" y="22"/>
                    </a:lnTo>
                    <a:lnTo>
                      <a:pt x="5" y="29"/>
                    </a:lnTo>
                    <a:lnTo>
                      <a:pt x="1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06" name="Freeform 1015"/>
              <p:cNvSpPr>
                <a:spLocks/>
              </p:cNvSpPr>
              <p:nvPr/>
            </p:nvSpPr>
            <p:spPr bwMode="auto">
              <a:xfrm>
                <a:off x="3086" y="1863"/>
                <a:ext cx="14" cy="15"/>
              </a:xfrm>
              <a:custGeom>
                <a:avLst/>
                <a:gdLst>
                  <a:gd name="T0" fmla="*/ 5 w 29"/>
                  <a:gd name="T1" fmla="*/ 15 h 29"/>
                  <a:gd name="T2" fmla="*/ 5 w 29"/>
                  <a:gd name="T3" fmla="*/ 15 h 29"/>
                  <a:gd name="T4" fmla="*/ 14 w 29"/>
                  <a:gd name="T5" fmla="*/ 9 h 29"/>
                  <a:gd name="T6" fmla="*/ 11 w 29"/>
                  <a:gd name="T7" fmla="*/ 0 h 29"/>
                  <a:gd name="T8" fmla="*/ 2 w 29"/>
                  <a:gd name="T9" fmla="*/ 6 h 29"/>
                  <a:gd name="T10" fmla="*/ 2 w 29"/>
                  <a:gd name="T11" fmla="*/ 6 h 29"/>
                  <a:gd name="T12" fmla="*/ 2 w 29"/>
                  <a:gd name="T13" fmla="*/ 6 h 29"/>
                  <a:gd name="T14" fmla="*/ 0 w 29"/>
                  <a:gd name="T15" fmla="*/ 8 h 29"/>
                  <a:gd name="T16" fmla="*/ 0 w 29"/>
                  <a:gd name="T17" fmla="*/ 11 h 29"/>
                  <a:gd name="T18" fmla="*/ 2 w 29"/>
                  <a:gd name="T19" fmla="*/ 15 h 29"/>
                  <a:gd name="T20" fmla="*/ 5 w 29"/>
                  <a:gd name="T21" fmla="*/ 15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 h="29">
                    <a:moveTo>
                      <a:pt x="10" y="29"/>
                    </a:moveTo>
                    <a:lnTo>
                      <a:pt x="10" y="29"/>
                    </a:lnTo>
                    <a:lnTo>
                      <a:pt x="29" y="18"/>
                    </a:lnTo>
                    <a:lnTo>
                      <a:pt x="22" y="0"/>
                    </a:lnTo>
                    <a:lnTo>
                      <a:pt x="4" y="11"/>
                    </a:lnTo>
                    <a:lnTo>
                      <a:pt x="0" y="16"/>
                    </a:lnTo>
                    <a:lnTo>
                      <a:pt x="0" y="22"/>
                    </a:lnTo>
                    <a:lnTo>
                      <a:pt x="5" y="29"/>
                    </a:lnTo>
                    <a:lnTo>
                      <a:pt x="1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07" name="Freeform 1016"/>
              <p:cNvSpPr>
                <a:spLocks/>
              </p:cNvSpPr>
              <p:nvPr/>
            </p:nvSpPr>
            <p:spPr bwMode="auto">
              <a:xfrm>
                <a:off x="3076" y="1869"/>
                <a:ext cx="15" cy="14"/>
              </a:xfrm>
              <a:custGeom>
                <a:avLst/>
                <a:gdLst>
                  <a:gd name="T0" fmla="*/ 4 w 28"/>
                  <a:gd name="T1" fmla="*/ 14 h 29"/>
                  <a:gd name="T2" fmla="*/ 5 w 28"/>
                  <a:gd name="T3" fmla="*/ 14 h 29"/>
                  <a:gd name="T4" fmla="*/ 15 w 28"/>
                  <a:gd name="T5" fmla="*/ 9 h 29"/>
                  <a:gd name="T6" fmla="*/ 12 w 28"/>
                  <a:gd name="T7" fmla="*/ 0 h 29"/>
                  <a:gd name="T8" fmla="*/ 2 w 28"/>
                  <a:gd name="T9" fmla="*/ 5 h 29"/>
                  <a:gd name="T10" fmla="*/ 3 w 28"/>
                  <a:gd name="T11" fmla="*/ 5 h 29"/>
                  <a:gd name="T12" fmla="*/ 2 w 28"/>
                  <a:gd name="T13" fmla="*/ 5 h 29"/>
                  <a:gd name="T14" fmla="*/ 0 w 28"/>
                  <a:gd name="T15" fmla="*/ 8 h 29"/>
                  <a:gd name="T16" fmla="*/ 0 w 28"/>
                  <a:gd name="T17" fmla="*/ 11 h 29"/>
                  <a:gd name="T18" fmla="*/ 3 w 28"/>
                  <a:gd name="T19" fmla="*/ 14 h 29"/>
                  <a:gd name="T20" fmla="*/ 5 w 28"/>
                  <a:gd name="T21" fmla="*/ 14 h 29"/>
                  <a:gd name="T22" fmla="*/ 4 w 28"/>
                  <a:gd name="T23" fmla="*/ 14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8" y="29"/>
                    </a:moveTo>
                    <a:lnTo>
                      <a:pt x="10" y="29"/>
                    </a:lnTo>
                    <a:lnTo>
                      <a:pt x="28" y="18"/>
                    </a:lnTo>
                    <a:lnTo>
                      <a:pt x="22" y="0"/>
                    </a:lnTo>
                    <a:lnTo>
                      <a:pt x="3" y="11"/>
                    </a:lnTo>
                    <a:lnTo>
                      <a:pt x="5" y="11"/>
                    </a:lnTo>
                    <a:lnTo>
                      <a:pt x="3" y="11"/>
                    </a:lnTo>
                    <a:lnTo>
                      <a:pt x="0" y="16"/>
                    </a:lnTo>
                    <a:lnTo>
                      <a:pt x="0" y="22"/>
                    </a:lnTo>
                    <a:lnTo>
                      <a:pt x="5" y="29"/>
                    </a:lnTo>
                    <a:lnTo>
                      <a:pt x="10" y="29"/>
                    </a:lnTo>
                    <a:lnTo>
                      <a:pt x="8"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08" name="Freeform 1017"/>
              <p:cNvSpPr>
                <a:spLocks/>
              </p:cNvSpPr>
              <p:nvPr/>
            </p:nvSpPr>
            <p:spPr bwMode="auto">
              <a:xfrm>
                <a:off x="3067" y="1874"/>
                <a:ext cx="14" cy="14"/>
              </a:xfrm>
              <a:custGeom>
                <a:avLst/>
                <a:gdLst>
                  <a:gd name="T0" fmla="*/ 5 w 27"/>
                  <a:gd name="T1" fmla="*/ 14 h 27"/>
                  <a:gd name="T2" fmla="*/ 5 w 27"/>
                  <a:gd name="T3" fmla="*/ 14 h 27"/>
                  <a:gd name="T4" fmla="*/ 14 w 27"/>
                  <a:gd name="T5" fmla="*/ 9 h 27"/>
                  <a:gd name="T6" fmla="*/ 12 w 27"/>
                  <a:gd name="T7" fmla="*/ 0 h 27"/>
                  <a:gd name="T8" fmla="*/ 3 w 27"/>
                  <a:gd name="T9" fmla="*/ 5 h 27"/>
                  <a:gd name="T10" fmla="*/ 2 w 27"/>
                  <a:gd name="T11" fmla="*/ 5 h 27"/>
                  <a:gd name="T12" fmla="*/ 3 w 27"/>
                  <a:gd name="T13" fmla="*/ 5 h 27"/>
                  <a:gd name="T14" fmla="*/ 1 w 27"/>
                  <a:gd name="T15" fmla="*/ 7 h 27"/>
                  <a:gd name="T16" fmla="*/ 0 w 27"/>
                  <a:gd name="T17" fmla="*/ 10 h 27"/>
                  <a:gd name="T18" fmla="*/ 2 w 27"/>
                  <a:gd name="T19" fmla="*/ 14 h 27"/>
                  <a:gd name="T20" fmla="*/ 5 w 27"/>
                  <a:gd name="T21" fmla="*/ 14 h 27"/>
                  <a:gd name="T22" fmla="*/ 5 w 27"/>
                  <a:gd name="T23" fmla="*/ 14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7" h="27">
                    <a:moveTo>
                      <a:pt x="10" y="27"/>
                    </a:moveTo>
                    <a:lnTo>
                      <a:pt x="9" y="27"/>
                    </a:lnTo>
                    <a:lnTo>
                      <a:pt x="27" y="18"/>
                    </a:lnTo>
                    <a:lnTo>
                      <a:pt x="24" y="0"/>
                    </a:lnTo>
                    <a:lnTo>
                      <a:pt x="5" y="9"/>
                    </a:lnTo>
                    <a:lnTo>
                      <a:pt x="4" y="9"/>
                    </a:lnTo>
                    <a:lnTo>
                      <a:pt x="5" y="9"/>
                    </a:lnTo>
                    <a:lnTo>
                      <a:pt x="2" y="14"/>
                    </a:lnTo>
                    <a:lnTo>
                      <a:pt x="0" y="20"/>
                    </a:lnTo>
                    <a:lnTo>
                      <a:pt x="4" y="27"/>
                    </a:lnTo>
                    <a:lnTo>
                      <a:pt x="9" y="27"/>
                    </a:lnTo>
                    <a:lnTo>
                      <a:pt x="10"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09" name="Freeform 1018"/>
              <p:cNvSpPr>
                <a:spLocks/>
              </p:cNvSpPr>
              <p:nvPr/>
            </p:nvSpPr>
            <p:spPr bwMode="auto">
              <a:xfrm>
                <a:off x="3058" y="1879"/>
                <a:ext cx="14" cy="14"/>
              </a:xfrm>
              <a:custGeom>
                <a:avLst/>
                <a:gdLst>
                  <a:gd name="T0" fmla="*/ 5 w 28"/>
                  <a:gd name="T1" fmla="*/ 14 h 29"/>
                  <a:gd name="T2" fmla="*/ 5 w 28"/>
                  <a:gd name="T3" fmla="*/ 14 h 29"/>
                  <a:gd name="T4" fmla="*/ 14 w 28"/>
                  <a:gd name="T5" fmla="*/ 9 h 29"/>
                  <a:gd name="T6" fmla="*/ 11 w 28"/>
                  <a:gd name="T7" fmla="*/ 0 h 29"/>
                  <a:gd name="T8" fmla="*/ 2 w 28"/>
                  <a:gd name="T9" fmla="*/ 5 h 29"/>
                  <a:gd name="T10" fmla="*/ 2 w 28"/>
                  <a:gd name="T11" fmla="*/ 5 h 29"/>
                  <a:gd name="T12" fmla="*/ 2 w 28"/>
                  <a:gd name="T13" fmla="*/ 5 h 29"/>
                  <a:gd name="T14" fmla="*/ 0 w 28"/>
                  <a:gd name="T15" fmla="*/ 8 h 29"/>
                  <a:gd name="T16" fmla="*/ 0 w 28"/>
                  <a:gd name="T17" fmla="*/ 10 h 29"/>
                  <a:gd name="T18" fmla="*/ 3 w 28"/>
                  <a:gd name="T19" fmla="*/ 14 h 29"/>
                  <a:gd name="T20" fmla="*/ 5 w 28"/>
                  <a:gd name="T21" fmla="*/ 14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10" y="29"/>
                    </a:moveTo>
                    <a:lnTo>
                      <a:pt x="10" y="29"/>
                    </a:lnTo>
                    <a:lnTo>
                      <a:pt x="28" y="18"/>
                    </a:lnTo>
                    <a:lnTo>
                      <a:pt x="22" y="0"/>
                    </a:lnTo>
                    <a:lnTo>
                      <a:pt x="3" y="11"/>
                    </a:lnTo>
                    <a:lnTo>
                      <a:pt x="0" y="16"/>
                    </a:lnTo>
                    <a:lnTo>
                      <a:pt x="0" y="21"/>
                    </a:lnTo>
                    <a:lnTo>
                      <a:pt x="5" y="29"/>
                    </a:lnTo>
                    <a:lnTo>
                      <a:pt x="1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10" name="Freeform 1019"/>
              <p:cNvSpPr>
                <a:spLocks/>
              </p:cNvSpPr>
              <p:nvPr/>
            </p:nvSpPr>
            <p:spPr bwMode="auto">
              <a:xfrm>
                <a:off x="3049" y="1884"/>
                <a:ext cx="14" cy="15"/>
              </a:xfrm>
              <a:custGeom>
                <a:avLst/>
                <a:gdLst>
                  <a:gd name="T0" fmla="*/ 5 w 28"/>
                  <a:gd name="T1" fmla="*/ 15 h 29"/>
                  <a:gd name="T2" fmla="*/ 5 w 28"/>
                  <a:gd name="T3" fmla="*/ 15 h 29"/>
                  <a:gd name="T4" fmla="*/ 14 w 28"/>
                  <a:gd name="T5" fmla="*/ 9 h 29"/>
                  <a:gd name="T6" fmla="*/ 11 w 28"/>
                  <a:gd name="T7" fmla="*/ 0 h 29"/>
                  <a:gd name="T8" fmla="*/ 2 w 28"/>
                  <a:gd name="T9" fmla="*/ 5 h 29"/>
                  <a:gd name="T10" fmla="*/ 2 w 28"/>
                  <a:gd name="T11" fmla="*/ 5 h 29"/>
                  <a:gd name="T12" fmla="*/ 2 w 28"/>
                  <a:gd name="T13" fmla="*/ 5 h 29"/>
                  <a:gd name="T14" fmla="*/ 0 w 28"/>
                  <a:gd name="T15" fmla="*/ 8 h 29"/>
                  <a:gd name="T16" fmla="*/ 0 w 28"/>
                  <a:gd name="T17" fmla="*/ 11 h 29"/>
                  <a:gd name="T18" fmla="*/ 3 w 28"/>
                  <a:gd name="T19" fmla="*/ 15 h 29"/>
                  <a:gd name="T20" fmla="*/ 5 w 28"/>
                  <a:gd name="T21" fmla="*/ 15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10" y="29"/>
                    </a:moveTo>
                    <a:lnTo>
                      <a:pt x="10" y="29"/>
                    </a:lnTo>
                    <a:lnTo>
                      <a:pt x="28" y="18"/>
                    </a:lnTo>
                    <a:lnTo>
                      <a:pt x="21" y="0"/>
                    </a:lnTo>
                    <a:lnTo>
                      <a:pt x="3" y="10"/>
                    </a:lnTo>
                    <a:lnTo>
                      <a:pt x="0" y="16"/>
                    </a:lnTo>
                    <a:lnTo>
                      <a:pt x="0" y="21"/>
                    </a:lnTo>
                    <a:lnTo>
                      <a:pt x="5" y="29"/>
                    </a:lnTo>
                    <a:lnTo>
                      <a:pt x="1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11" name="Freeform 1020"/>
              <p:cNvSpPr>
                <a:spLocks/>
              </p:cNvSpPr>
              <p:nvPr/>
            </p:nvSpPr>
            <p:spPr bwMode="auto">
              <a:xfrm>
                <a:off x="3040" y="1890"/>
                <a:ext cx="14" cy="14"/>
              </a:xfrm>
              <a:custGeom>
                <a:avLst/>
                <a:gdLst>
                  <a:gd name="T0" fmla="*/ 4 w 29"/>
                  <a:gd name="T1" fmla="*/ 14 h 29"/>
                  <a:gd name="T2" fmla="*/ 5 w 29"/>
                  <a:gd name="T3" fmla="*/ 14 h 29"/>
                  <a:gd name="T4" fmla="*/ 14 w 29"/>
                  <a:gd name="T5" fmla="*/ 9 h 29"/>
                  <a:gd name="T6" fmla="*/ 11 w 29"/>
                  <a:gd name="T7" fmla="*/ 0 h 29"/>
                  <a:gd name="T8" fmla="*/ 2 w 29"/>
                  <a:gd name="T9" fmla="*/ 5 h 29"/>
                  <a:gd name="T10" fmla="*/ 2 w 29"/>
                  <a:gd name="T11" fmla="*/ 5 h 29"/>
                  <a:gd name="T12" fmla="*/ 2 w 29"/>
                  <a:gd name="T13" fmla="*/ 5 h 29"/>
                  <a:gd name="T14" fmla="*/ 0 w 29"/>
                  <a:gd name="T15" fmla="*/ 8 h 29"/>
                  <a:gd name="T16" fmla="*/ 0 w 29"/>
                  <a:gd name="T17" fmla="*/ 11 h 29"/>
                  <a:gd name="T18" fmla="*/ 2 w 29"/>
                  <a:gd name="T19" fmla="*/ 14 h 29"/>
                  <a:gd name="T20" fmla="*/ 5 w 29"/>
                  <a:gd name="T21" fmla="*/ 14 h 29"/>
                  <a:gd name="T22" fmla="*/ 4 w 29"/>
                  <a:gd name="T23" fmla="*/ 14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9" y="29"/>
                    </a:moveTo>
                    <a:lnTo>
                      <a:pt x="10" y="29"/>
                    </a:lnTo>
                    <a:lnTo>
                      <a:pt x="29" y="19"/>
                    </a:lnTo>
                    <a:lnTo>
                      <a:pt x="22" y="0"/>
                    </a:lnTo>
                    <a:lnTo>
                      <a:pt x="4" y="11"/>
                    </a:lnTo>
                    <a:lnTo>
                      <a:pt x="5" y="11"/>
                    </a:lnTo>
                    <a:lnTo>
                      <a:pt x="4" y="11"/>
                    </a:lnTo>
                    <a:lnTo>
                      <a:pt x="0" y="17"/>
                    </a:lnTo>
                    <a:lnTo>
                      <a:pt x="0" y="22"/>
                    </a:lnTo>
                    <a:lnTo>
                      <a:pt x="5" y="29"/>
                    </a:lnTo>
                    <a:lnTo>
                      <a:pt x="10" y="29"/>
                    </a:lnTo>
                    <a:lnTo>
                      <a:pt x="9"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12" name="Freeform 1021"/>
              <p:cNvSpPr>
                <a:spLocks/>
              </p:cNvSpPr>
              <p:nvPr/>
            </p:nvSpPr>
            <p:spPr bwMode="auto">
              <a:xfrm>
                <a:off x="3030" y="1895"/>
                <a:ext cx="14" cy="14"/>
              </a:xfrm>
              <a:custGeom>
                <a:avLst/>
                <a:gdLst>
                  <a:gd name="T0" fmla="*/ 5 w 27"/>
                  <a:gd name="T1" fmla="*/ 14 h 27"/>
                  <a:gd name="T2" fmla="*/ 4 w 27"/>
                  <a:gd name="T3" fmla="*/ 14 h 27"/>
                  <a:gd name="T4" fmla="*/ 14 w 27"/>
                  <a:gd name="T5" fmla="*/ 9 h 27"/>
                  <a:gd name="T6" fmla="*/ 12 w 27"/>
                  <a:gd name="T7" fmla="*/ 0 h 27"/>
                  <a:gd name="T8" fmla="*/ 3 w 27"/>
                  <a:gd name="T9" fmla="*/ 5 h 27"/>
                  <a:gd name="T10" fmla="*/ 2 w 27"/>
                  <a:gd name="T11" fmla="*/ 5 h 27"/>
                  <a:gd name="T12" fmla="*/ 3 w 27"/>
                  <a:gd name="T13" fmla="*/ 5 h 27"/>
                  <a:gd name="T14" fmla="*/ 1 w 27"/>
                  <a:gd name="T15" fmla="*/ 8 h 27"/>
                  <a:gd name="T16" fmla="*/ 0 w 27"/>
                  <a:gd name="T17" fmla="*/ 10 h 27"/>
                  <a:gd name="T18" fmla="*/ 2 w 27"/>
                  <a:gd name="T19" fmla="*/ 14 h 27"/>
                  <a:gd name="T20" fmla="*/ 4 w 27"/>
                  <a:gd name="T21" fmla="*/ 14 h 27"/>
                  <a:gd name="T22" fmla="*/ 5 w 27"/>
                  <a:gd name="T23" fmla="*/ 14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7" h="27">
                    <a:moveTo>
                      <a:pt x="10" y="27"/>
                    </a:moveTo>
                    <a:lnTo>
                      <a:pt x="8" y="27"/>
                    </a:lnTo>
                    <a:lnTo>
                      <a:pt x="27" y="18"/>
                    </a:lnTo>
                    <a:lnTo>
                      <a:pt x="23" y="0"/>
                    </a:lnTo>
                    <a:lnTo>
                      <a:pt x="5" y="9"/>
                    </a:lnTo>
                    <a:lnTo>
                      <a:pt x="3" y="9"/>
                    </a:lnTo>
                    <a:lnTo>
                      <a:pt x="5" y="9"/>
                    </a:lnTo>
                    <a:lnTo>
                      <a:pt x="2" y="15"/>
                    </a:lnTo>
                    <a:lnTo>
                      <a:pt x="0" y="20"/>
                    </a:lnTo>
                    <a:lnTo>
                      <a:pt x="3" y="27"/>
                    </a:lnTo>
                    <a:lnTo>
                      <a:pt x="8" y="27"/>
                    </a:lnTo>
                    <a:lnTo>
                      <a:pt x="10"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13" name="Freeform 1022"/>
              <p:cNvSpPr>
                <a:spLocks/>
              </p:cNvSpPr>
              <p:nvPr/>
            </p:nvSpPr>
            <p:spPr bwMode="auto">
              <a:xfrm>
                <a:off x="3021" y="1900"/>
                <a:ext cx="14" cy="14"/>
              </a:xfrm>
              <a:custGeom>
                <a:avLst/>
                <a:gdLst>
                  <a:gd name="T0" fmla="*/ 5 w 28"/>
                  <a:gd name="T1" fmla="*/ 14 h 29"/>
                  <a:gd name="T2" fmla="*/ 5 w 28"/>
                  <a:gd name="T3" fmla="*/ 14 h 29"/>
                  <a:gd name="T4" fmla="*/ 14 w 28"/>
                  <a:gd name="T5" fmla="*/ 9 h 29"/>
                  <a:gd name="T6" fmla="*/ 11 w 28"/>
                  <a:gd name="T7" fmla="*/ 0 h 29"/>
                  <a:gd name="T8" fmla="*/ 2 w 28"/>
                  <a:gd name="T9" fmla="*/ 5 h 29"/>
                  <a:gd name="T10" fmla="*/ 2 w 28"/>
                  <a:gd name="T11" fmla="*/ 5 h 29"/>
                  <a:gd name="T12" fmla="*/ 2 w 28"/>
                  <a:gd name="T13" fmla="*/ 5 h 29"/>
                  <a:gd name="T14" fmla="*/ 0 w 28"/>
                  <a:gd name="T15" fmla="*/ 8 h 29"/>
                  <a:gd name="T16" fmla="*/ 0 w 28"/>
                  <a:gd name="T17" fmla="*/ 11 h 29"/>
                  <a:gd name="T18" fmla="*/ 3 w 28"/>
                  <a:gd name="T19" fmla="*/ 14 h 29"/>
                  <a:gd name="T20" fmla="*/ 5 w 28"/>
                  <a:gd name="T21" fmla="*/ 14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10" y="29"/>
                    </a:moveTo>
                    <a:lnTo>
                      <a:pt x="10" y="29"/>
                    </a:lnTo>
                    <a:lnTo>
                      <a:pt x="28" y="18"/>
                    </a:lnTo>
                    <a:lnTo>
                      <a:pt x="21" y="0"/>
                    </a:lnTo>
                    <a:lnTo>
                      <a:pt x="3" y="11"/>
                    </a:lnTo>
                    <a:lnTo>
                      <a:pt x="0" y="17"/>
                    </a:lnTo>
                    <a:lnTo>
                      <a:pt x="0" y="22"/>
                    </a:lnTo>
                    <a:lnTo>
                      <a:pt x="5" y="29"/>
                    </a:lnTo>
                    <a:lnTo>
                      <a:pt x="1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14" name="Freeform 1023"/>
              <p:cNvSpPr>
                <a:spLocks/>
              </p:cNvSpPr>
              <p:nvPr/>
            </p:nvSpPr>
            <p:spPr bwMode="auto">
              <a:xfrm>
                <a:off x="3012" y="1905"/>
                <a:ext cx="14" cy="15"/>
              </a:xfrm>
              <a:custGeom>
                <a:avLst/>
                <a:gdLst>
                  <a:gd name="T0" fmla="*/ 5 w 29"/>
                  <a:gd name="T1" fmla="*/ 15 h 29"/>
                  <a:gd name="T2" fmla="*/ 5 w 29"/>
                  <a:gd name="T3" fmla="*/ 15 h 29"/>
                  <a:gd name="T4" fmla="*/ 14 w 29"/>
                  <a:gd name="T5" fmla="*/ 9 h 29"/>
                  <a:gd name="T6" fmla="*/ 11 w 29"/>
                  <a:gd name="T7" fmla="*/ 0 h 29"/>
                  <a:gd name="T8" fmla="*/ 2 w 29"/>
                  <a:gd name="T9" fmla="*/ 6 h 29"/>
                  <a:gd name="T10" fmla="*/ 2 w 29"/>
                  <a:gd name="T11" fmla="*/ 6 h 29"/>
                  <a:gd name="T12" fmla="*/ 2 w 29"/>
                  <a:gd name="T13" fmla="*/ 6 h 29"/>
                  <a:gd name="T14" fmla="*/ 0 w 29"/>
                  <a:gd name="T15" fmla="*/ 8 h 29"/>
                  <a:gd name="T16" fmla="*/ 0 w 29"/>
                  <a:gd name="T17" fmla="*/ 11 h 29"/>
                  <a:gd name="T18" fmla="*/ 2 w 29"/>
                  <a:gd name="T19" fmla="*/ 15 h 29"/>
                  <a:gd name="T20" fmla="*/ 5 w 29"/>
                  <a:gd name="T21" fmla="*/ 15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 h="29">
                    <a:moveTo>
                      <a:pt x="10" y="29"/>
                    </a:moveTo>
                    <a:lnTo>
                      <a:pt x="10" y="29"/>
                    </a:lnTo>
                    <a:lnTo>
                      <a:pt x="29" y="18"/>
                    </a:lnTo>
                    <a:lnTo>
                      <a:pt x="22" y="0"/>
                    </a:lnTo>
                    <a:lnTo>
                      <a:pt x="4" y="11"/>
                    </a:lnTo>
                    <a:lnTo>
                      <a:pt x="0" y="16"/>
                    </a:lnTo>
                    <a:lnTo>
                      <a:pt x="0" y="22"/>
                    </a:lnTo>
                    <a:lnTo>
                      <a:pt x="5" y="29"/>
                    </a:lnTo>
                    <a:lnTo>
                      <a:pt x="1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15" name="Freeform 1024"/>
              <p:cNvSpPr>
                <a:spLocks/>
              </p:cNvSpPr>
              <p:nvPr/>
            </p:nvSpPr>
            <p:spPr bwMode="auto">
              <a:xfrm>
                <a:off x="3003" y="1911"/>
                <a:ext cx="14" cy="14"/>
              </a:xfrm>
              <a:custGeom>
                <a:avLst/>
                <a:gdLst>
                  <a:gd name="T0" fmla="*/ 4 w 28"/>
                  <a:gd name="T1" fmla="*/ 14 h 29"/>
                  <a:gd name="T2" fmla="*/ 5 w 28"/>
                  <a:gd name="T3" fmla="*/ 14 h 29"/>
                  <a:gd name="T4" fmla="*/ 14 w 28"/>
                  <a:gd name="T5" fmla="*/ 9 h 29"/>
                  <a:gd name="T6" fmla="*/ 11 w 28"/>
                  <a:gd name="T7" fmla="*/ 0 h 29"/>
                  <a:gd name="T8" fmla="*/ 2 w 28"/>
                  <a:gd name="T9" fmla="*/ 5 h 29"/>
                  <a:gd name="T10" fmla="*/ 3 w 28"/>
                  <a:gd name="T11" fmla="*/ 5 h 29"/>
                  <a:gd name="T12" fmla="*/ 2 w 28"/>
                  <a:gd name="T13" fmla="*/ 5 h 29"/>
                  <a:gd name="T14" fmla="*/ 0 w 28"/>
                  <a:gd name="T15" fmla="*/ 8 h 29"/>
                  <a:gd name="T16" fmla="*/ 0 w 28"/>
                  <a:gd name="T17" fmla="*/ 11 h 29"/>
                  <a:gd name="T18" fmla="*/ 3 w 28"/>
                  <a:gd name="T19" fmla="*/ 14 h 29"/>
                  <a:gd name="T20" fmla="*/ 5 w 28"/>
                  <a:gd name="T21" fmla="*/ 14 h 29"/>
                  <a:gd name="T22" fmla="*/ 4 w 28"/>
                  <a:gd name="T23" fmla="*/ 14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8" y="29"/>
                    </a:moveTo>
                    <a:lnTo>
                      <a:pt x="10" y="29"/>
                    </a:lnTo>
                    <a:lnTo>
                      <a:pt x="28" y="18"/>
                    </a:lnTo>
                    <a:lnTo>
                      <a:pt x="22" y="0"/>
                    </a:lnTo>
                    <a:lnTo>
                      <a:pt x="3" y="11"/>
                    </a:lnTo>
                    <a:lnTo>
                      <a:pt x="5" y="11"/>
                    </a:lnTo>
                    <a:lnTo>
                      <a:pt x="3" y="11"/>
                    </a:lnTo>
                    <a:lnTo>
                      <a:pt x="0" y="16"/>
                    </a:lnTo>
                    <a:lnTo>
                      <a:pt x="0" y="22"/>
                    </a:lnTo>
                    <a:lnTo>
                      <a:pt x="5" y="29"/>
                    </a:lnTo>
                    <a:lnTo>
                      <a:pt x="10" y="29"/>
                    </a:lnTo>
                    <a:lnTo>
                      <a:pt x="8"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16" name="Freeform 1025"/>
              <p:cNvSpPr>
                <a:spLocks/>
              </p:cNvSpPr>
              <p:nvPr/>
            </p:nvSpPr>
            <p:spPr bwMode="auto">
              <a:xfrm>
                <a:off x="2994" y="1916"/>
                <a:ext cx="13" cy="14"/>
              </a:xfrm>
              <a:custGeom>
                <a:avLst/>
                <a:gdLst>
                  <a:gd name="T0" fmla="*/ 5 w 27"/>
                  <a:gd name="T1" fmla="*/ 14 h 27"/>
                  <a:gd name="T2" fmla="*/ 4 w 27"/>
                  <a:gd name="T3" fmla="*/ 14 h 27"/>
                  <a:gd name="T4" fmla="*/ 13 w 27"/>
                  <a:gd name="T5" fmla="*/ 9 h 27"/>
                  <a:gd name="T6" fmla="*/ 12 w 27"/>
                  <a:gd name="T7" fmla="*/ 0 h 27"/>
                  <a:gd name="T8" fmla="*/ 2 w 27"/>
                  <a:gd name="T9" fmla="*/ 5 h 27"/>
                  <a:gd name="T10" fmla="*/ 2 w 27"/>
                  <a:gd name="T11" fmla="*/ 5 h 27"/>
                  <a:gd name="T12" fmla="*/ 2 w 27"/>
                  <a:gd name="T13" fmla="*/ 5 h 27"/>
                  <a:gd name="T14" fmla="*/ 1 w 27"/>
                  <a:gd name="T15" fmla="*/ 7 h 27"/>
                  <a:gd name="T16" fmla="*/ 0 w 27"/>
                  <a:gd name="T17" fmla="*/ 10 h 27"/>
                  <a:gd name="T18" fmla="*/ 2 w 27"/>
                  <a:gd name="T19" fmla="*/ 14 h 27"/>
                  <a:gd name="T20" fmla="*/ 4 w 27"/>
                  <a:gd name="T21" fmla="*/ 14 h 27"/>
                  <a:gd name="T22" fmla="*/ 5 w 27"/>
                  <a:gd name="T23" fmla="*/ 14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7" h="27">
                    <a:moveTo>
                      <a:pt x="10" y="27"/>
                    </a:moveTo>
                    <a:lnTo>
                      <a:pt x="9" y="27"/>
                    </a:lnTo>
                    <a:lnTo>
                      <a:pt x="27" y="18"/>
                    </a:lnTo>
                    <a:lnTo>
                      <a:pt x="24" y="0"/>
                    </a:lnTo>
                    <a:lnTo>
                      <a:pt x="5" y="9"/>
                    </a:lnTo>
                    <a:lnTo>
                      <a:pt x="4" y="9"/>
                    </a:lnTo>
                    <a:lnTo>
                      <a:pt x="5" y="9"/>
                    </a:lnTo>
                    <a:lnTo>
                      <a:pt x="2" y="14"/>
                    </a:lnTo>
                    <a:lnTo>
                      <a:pt x="0" y="20"/>
                    </a:lnTo>
                    <a:lnTo>
                      <a:pt x="4" y="27"/>
                    </a:lnTo>
                    <a:lnTo>
                      <a:pt x="9" y="27"/>
                    </a:lnTo>
                    <a:lnTo>
                      <a:pt x="10"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17" name="Freeform 1026"/>
              <p:cNvSpPr>
                <a:spLocks/>
              </p:cNvSpPr>
              <p:nvPr/>
            </p:nvSpPr>
            <p:spPr bwMode="auto">
              <a:xfrm>
                <a:off x="2985" y="1920"/>
                <a:ext cx="14" cy="15"/>
              </a:xfrm>
              <a:custGeom>
                <a:avLst/>
                <a:gdLst>
                  <a:gd name="T0" fmla="*/ 5 w 28"/>
                  <a:gd name="T1" fmla="*/ 15 h 29"/>
                  <a:gd name="T2" fmla="*/ 5 w 28"/>
                  <a:gd name="T3" fmla="*/ 15 h 29"/>
                  <a:gd name="T4" fmla="*/ 14 w 28"/>
                  <a:gd name="T5" fmla="*/ 9 h 29"/>
                  <a:gd name="T6" fmla="*/ 11 w 28"/>
                  <a:gd name="T7" fmla="*/ 0 h 29"/>
                  <a:gd name="T8" fmla="*/ 2 w 28"/>
                  <a:gd name="T9" fmla="*/ 6 h 29"/>
                  <a:gd name="T10" fmla="*/ 2 w 28"/>
                  <a:gd name="T11" fmla="*/ 6 h 29"/>
                  <a:gd name="T12" fmla="*/ 2 w 28"/>
                  <a:gd name="T13" fmla="*/ 6 h 29"/>
                  <a:gd name="T14" fmla="*/ 0 w 28"/>
                  <a:gd name="T15" fmla="*/ 8 h 29"/>
                  <a:gd name="T16" fmla="*/ 0 w 28"/>
                  <a:gd name="T17" fmla="*/ 11 h 29"/>
                  <a:gd name="T18" fmla="*/ 3 w 28"/>
                  <a:gd name="T19" fmla="*/ 15 h 29"/>
                  <a:gd name="T20" fmla="*/ 5 w 28"/>
                  <a:gd name="T21" fmla="*/ 15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10" y="29"/>
                    </a:moveTo>
                    <a:lnTo>
                      <a:pt x="10" y="29"/>
                    </a:lnTo>
                    <a:lnTo>
                      <a:pt x="28" y="18"/>
                    </a:lnTo>
                    <a:lnTo>
                      <a:pt x="22" y="0"/>
                    </a:lnTo>
                    <a:lnTo>
                      <a:pt x="3" y="11"/>
                    </a:lnTo>
                    <a:lnTo>
                      <a:pt x="0" y="16"/>
                    </a:lnTo>
                    <a:lnTo>
                      <a:pt x="0" y="22"/>
                    </a:lnTo>
                    <a:lnTo>
                      <a:pt x="5" y="29"/>
                    </a:lnTo>
                    <a:lnTo>
                      <a:pt x="1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18" name="Freeform 1027"/>
              <p:cNvSpPr>
                <a:spLocks/>
              </p:cNvSpPr>
              <p:nvPr/>
            </p:nvSpPr>
            <p:spPr bwMode="auto">
              <a:xfrm>
                <a:off x="2974" y="1926"/>
                <a:ext cx="16" cy="16"/>
              </a:xfrm>
              <a:custGeom>
                <a:avLst/>
                <a:gdLst>
                  <a:gd name="T0" fmla="*/ 2 w 30"/>
                  <a:gd name="T1" fmla="*/ 12 h 32"/>
                  <a:gd name="T2" fmla="*/ 4 w 30"/>
                  <a:gd name="T3" fmla="*/ 16 h 32"/>
                  <a:gd name="T4" fmla="*/ 16 w 30"/>
                  <a:gd name="T5" fmla="*/ 9 h 32"/>
                  <a:gd name="T6" fmla="*/ 12 w 30"/>
                  <a:gd name="T7" fmla="*/ 0 h 32"/>
                  <a:gd name="T8" fmla="*/ 0 w 30"/>
                  <a:gd name="T9" fmla="*/ 7 h 32"/>
                  <a:gd name="T10" fmla="*/ 2 w 30"/>
                  <a:gd name="T11" fmla="*/ 12 h 3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0" h="32">
                    <a:moveTo>
                      <a:pt x="3" y="23"/>
                    </a:moveTo>
                    <a:lnTo>
                      <a:pt x="7" y="32"/>
                    </a:lnTo>
                    <a:lnTo>
                      <a:pt x="30" y="18"/>
                    </a:lnTo>
                    <a:lnTo>
                      <a:pt x="23" y="0"/>
                    </a:lnTo>
                    <a:lnTo>
                      <a:pt x="0" y="14"/>
                    </a:lnTo>
                    <a:lnTo>
                      <a:pt x="3"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19" name="Freeform 1028"/>
              <p:cNvSpPr>
                <a:spLocks/>
              </p:cNvSpPr>
              <p:nvPr/>
            </p:nvSpPr>
            <p:spPr bwMode="auto">
              <a:xfrm>
                <a:off x="2973" y="1933"/>
                <a:ext cx="5" cy="9"/>
              </a:xfrm>
              <a:custGeom>
                <a:avLst/>
                <a:gdLst>
                  <a:gd name="T0" fmla="*/ 2 w 10"/>
                  <a:gd name="T1" fmla="*/ 0 h 18"/>
                  <a:gd name="T2" fmla="*/ 0 w 10"/>
                  <a:gd name="T3" fmla="*/ 3 h 18"/>
                  <a:gd name="T4" fmla="*/ 0 w 10"/>
                  <a:gd name="T5" fmla="*/ 6 h 18"/>
                  <a:gd name="T6" fmla="*/ 3 w 10"/>
                  <a:gd name="T7" fmla="*/ 9 h 18"/>
                  <a:gd name="T8" fmla="*/ 5 w 10"/>
                  <a:gd name="T9" fmla="*/ 9 h 18"/>
                  <a:gd name="T10" fmla="*/ 2 w 10"/>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8">
                    <a:moveTo>
                      <a:pt x="3" y="0"/>
                    </a:moveTo>
                    <a:lnTo>
                      <a:pt x="0" y="6"/>
                    </a:lnTo>
                    <a:lnTo>
                      <a:pt x="0" y="11"/>
                    </a:lnTo>
                    <a:lnTo>
                      <a:pt x="5" y="18"/>
                    </a:lnTo>
                    <a:lnTo>
                      <a:pt x="10" y="18"/>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20" name="Freeform 1029"/>
              <p:cNvSpPr>
                <a:spLocks/>
              </p:cNvSpPr>
              <p:nvPr/>
            </p:nvSpPr>
            <p:spPr bwMode="auto">
              <a:xfrm>
                <a:off x="3108" y="1759"/>
                <a:ext cx="98" cy="11"/>
              </a:xfrm>
              <a:custGeom>
                <a:avLst/>
                <a:gdLst>
                  <a:gd name="T0" fmla="*/ 94 w 196"/>
                  <a:gd name="T1" fmla="*/ 9 h 22"/>
                  <a:gd name="T2" fmla="*/ 20 w 196"/>
                  <a:gd name="T3" fmla="*/ 11 h 22"/>
                  <a:gd name="T4" fmla="*/ 22 w 196"/>
                  <a:gd name="T5" fmla="*/ 11 h 22"/>
                  <a:gd name="T6" fmla="*/ 12 w 196"/>
                  <a:gd name="T7" fmla="*/ 7 h 22"/>
                  <a:gd name="T8" fmla="*/ 2 w 196"/>
                  <a:gd name="T9" fmla="*/ 2 h 22"/>
                  <a:gd name="T10" fmla="*/ 0 w 196"/>
                  <a:gd name="T11" fmla="*/ 0 h 22"/>
                  <a:gd name="T12" fmla="*/ 98 w 196"/>
                  <a:gd name="T13" fmla="*/ 0 h 22"/>
                  <a:gd name="T14" fmla="*/ 94 w 196"/>
                  <a:gd name="T15" fmla="*/ 9 h 2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6" h="22">
                    <a:moveTo>
                      <a:pt x="188" y="18"/>
                    </a:moveTo>
                    <a:lnTo>
                      <a:pt x="40" y="22"/>
                    </a:lnTo>
                    <a:lnTo>
                      <a:pt x="44" y="22"/>
                    </a:lnTo>
                    <a:lnTo>
                      <a:pt x="24" y="14"/>
                    </a:lnTo>
                    <a:lnTo>
                      <a:pt x="4" y="4"/>
                    </a:lnTo>
                    <a:lnTo>
                      <a:pt x="0" y="0"/>
                    </a:lnTo>
                    <a:lnTo>
                      <a:pt x="196" y="0"/>
                    </a:lnTo>
                    <a:lnTo>
                      <a:pt x="188" y="18"/>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21" name="Freeform 1030"/>
              <p:cNvSpPr>
                <a:spLocks/>
              </p:cNvSpPr>
              <p:nvPr/>
            </p:nvSpPr>
            <p:spPr bwMode="auto">
              <a:xfrm>
                <a:off x="3089" y="1749"/>
                <a:ext cx="121" cy="21"/>
              </a:xfrm>
              <a:custGeom>
                <a:avLst/>
                <a:gdLst>
                  <a:gd name="T0" fmla="*/ 113 w 242"/>
                  <a:gd name="T1" fmla="*/ 19 h 44"/>
                  <a:gd name="T2" fmla="*/ 39 w 242"/>
                  <a:gd name="T3" fmla="*/ 21 h 44"/>
                  <a:gd name="T4" fmla="*/ 41 w 242"/>
                  <a:gd name="T5" fmla="*/ 21 h 44"/>
                  <a:gd name="T6" fmla="*/ 31 w 242"/>
                  <a:gd name="T7" fmla="*/ 17 h 44"/>
                  <a:gd name="T8" fmla="*/ 21 w 242"/>
                  <a:gd name="T9" fmla="*/ 12 h 44"/>
                  <a:gd name="T10" fmla="*/ 11 w 242"/>
                  <a:gd name="T11" fmla="*/ 7 h 44"/>
                  <a:gd name="T12" fmla="*/ 3 w 242"/>
                  <a:gd name="T13" fmla="*/ 2 h 44"/>
                  <a:gd name="T14" fmla="*/ 0 w 242"/>
                  <a:gd name="T15" fmla="*/ 0 h 44"/>
                  <a:gd name="T16" fmla="*/ 121 w 242"/>
                  <a:gd name="T17" fmla="*/ 0 h 44"/>
                  <a:gd name="T18" fmla="*/ 113 w 242"/>
                  <a:gd name="T19" fmla="*/ 19 h 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42" h="44">
                    <a:moveTo>
                      <a:pt x="226" y="40"/>
                    </a:moveTo>
                    <a:lnTo>
                      <a:pt x="78" y="44"/>
                    </a:lnTo>
                    <a:lnTo>
                      <a:pt x="82" y="44"/>
                    </a:lnTo>
                    <a:lnTo>
                      <a:pt x="62" y="36"/>
                    </a:lnTo>
                    <a:lnTo>
                      <a:pt x="42" y="26"/>
                    </a:lnTo>
                    <a:lnTo>
                      <a:pt x="22" y="15"/>
                    </a:lnTo>
                    <a:lnTo>
                      <a:pt x="5" y="4"/>
                    </a:lnTo>
                    <a:lnTo>
                      <a:pt x="0" y="0"/>
                    </a:lnTo>
                    <a:lnTo>
                      <a:pt x="242" y="0"/>
                    </a:lnTo>
                    <a:lnTo>
                      <a:pt x="226" y="40"/>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22" name="Freeform 1031"/>
              <p:cNvSpPr>
                <a:spLocks/>
              </p:cNvSpPr>
              <p:nvPr/>
            </p:nvSpPr>
            <p:spPr bwMode="auto">
              <a:xfrm>
                <a:off x="3068" y="1739"/>
                <a:ext cx="146" cy="20"/>
              </a:xfrm>
              <a:custGeom>
                <a:avLst/>
                <a:gdLst>
                  <a:gd name="T0" fmla="*/ 40 w 293"/>
                  <a:gd name="T1" fmla="*/ 20 h 42"/>
                  <a:gd name="T2" fmla="*/ 32 w 293"/>
                  <a:gd name="T3" fmla="*/ 17 h 42"/>
                  <a:gd name="T4" fmla="*/ 23 w 293"/>
                  <a:gd name="T5" fmla="*/ 11 h 42"/>
                  <a:gd name="T6" fmla="*/ 13 w 293"/>
                  <a:gd name="T7" fmla="*/ 8 h 42"/>
                  <a:gd name="T8" fmla="*/ 3 w 293"/>
                  <a:gd name="T9" fmla="*/ 3 h 42"/>
                  <a:gd name="T10" fmla="*/ 0 w 293"/>
                  <a:gd name="T11" fmla="*/ 0 h 42"/>
                  <a:gd name="T12" fmla="*/ 146 w 293"/>
                  <a:gd name="T13" fmla="*/ 0 h 42"/>
                  <a:gd name="T14" fmla="*/ 138 w 293"/>
                  <a:gd name="T15" fmla="*/ 20 h 42"/>
                  <a:gd name="T16" fmla="*/ 40 w 293"/>
                  <a:gd name="T17" fmla="*/ 20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93" h="42">
                    <a:moveTo>
                      <a:pt x="80" y="42"/>
                    </a:moveTo>
                    <a:lnTo>
                      <a:pt x="64" y="35"/>
                    </a:lnTo>
                    <a:lnTo>
                      <a:pt x="47" y="24"/>
                    </a:lnTo>
                    <a:lnTo>
                      <a:pt x="27" y="17"/>
                    </a:lnTo>
                    <a:lnTo>
                      <a:pt x="7" y="6"/>
                    </a:lnTo>
                    <a:lnTo>
                      <a:pt x="0" y="0"/>
                    </a:lnTo>
                    <a:lnTo>
                      <a:pt x="293" y="0"/>
                    </a:lnTo>
                    <a:lnTo>
                      <a:pt x="276" y="42"/>
                    </a:lnTo>
                    <a:lnTo>
                      <a:pt x="80" y="42"/>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23" name="Freeform 1032"/>
              <p:cNvSpPr>
                <a:spLocks/>
              </p:cNvSpPr>
              <p:nvPr/>
            </p:nvSpPr>
            <p:spPr bwMode="auto">
              <a:xfrm>
                <a:off x="3048" y="1728"/>
                <a:ext cx="167" cy="21"/>
              </a:xfrm>
              <a:custGeom>
                <a:avLst/>
                <a:gdLst>
                  <a:gd name="T0" fmla="*/ 41 w 334"/>
                  <a:gd name="T1" fmla="*/ 21 h 41"/>
                  <a:gd name="T2" fmla="*/ 34 w 334"/>
                  <a:gd name="T3" fmla="*/ 19 h 41"/>
                  <a:gd name="T4" fmla="*/ 24 w 334"/>
                  <a:gd name="T5" fmla="*/ 14 h 41"/>
                  <a:gd name="T6" fmla="*/ 14 w 334"/>
                  <a:gd name="T7" fmla="*/ 8 h 41"/>
                  <a:gd name="T8" fmla="*/ 5 w 334"/>
                  <a:gd name="T9" fmla="*/ 3 h 41"/>
                  <a:gd name="T10" fmla="*/ 0 w 334"/>
                  <a:gd name="T11" fmla="*/ 0 h 41"/>
                  <a:gd name="T12" fmla="*/ 154 w 334"/>
                  <a:gd name="T13" fmla="*/ 0 h 41"/>
                  <a:gd name="T14" fmla="*/ 159 w 334"/>
                  <a:gd name="T15" fmla="*/ 3 h 41"/>
                  <a:gd name="T16" fmla="*/ 167 w 334"/>
                  <a:gd name="T17" fmla="*/ 8 h 41"/>
                  <a:gd name="T18" fmla="*/ 162 w 334"/>
                  <a:gd name="T19" fmla="*/ 21 h 41"/>
                  <a:gd name="T20" fmla="*/ 41 w 334"/>
                  <a:gd name="T21" fmla="*/ 21 h 4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34" h="41">
                    <a:moveTo>
                      <a:pt x="82" y="41"/>
                    </a:moveTo>
                    <a:lnTo>
                      <a:pt x="67" y="38"/>
                    </a:lnTo>
                    <a:lnTo>
                      <a:pt x="47" y="27"/>
                    </a:lnTo>
                    <a:lnTo>
                      <a:pt x="27" y="16"/>
                    </a:lnTo>
                    <a:lnTo>
                      <a:pt x="10" y="5"/>
                    </a:lnTo>
                    <a:lnTo>
                      <a:pt x="0" y="0"/>
                    </a:lnTo>
                    <a:lnTo>
                      <a:pt x="308" y="0"/>
                    </a:lnTo>
                    <a:lnTo>
                      <a:pt x="318" y="5"/>
                    </a:lnTo>
                    <a:lnTo>
                      <a:pt x="334" y="16"/>
                    </a:lnTo>
                    <a:lnTo>
                      <a:pt x="324" y="41"/>
                    </a:lnTo>
                    <a:lnTo>
                      <a:pt x="82" y="41"/>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24" name="Freeform 1033"/>
              <p:cNvSpPr>
                <a:spLocks/>
              </p:cNvSpPr>
              <p:nvPr/>
            </p:nvSpPr>
            <p:spPr bwMode="auto">
              <a:xfrm>
                <a:off x="3026" y="1717"/>
                <a:ext cx="189" cy="22"/>
              </a:xfrm>
              <a:custGeom>
                <a:avLst/>
                <a:gdLst>
                  <a:gd name="T0" fmla="*/ 42 w 377"/>
                  <a:gd name="T1" fmla="*/ 22 h 43"/>
                  <a:gd name="T2" fmla="*/ 35 w 377"/>
                  <a:gd name="T3" fmla="*/ 19 h 43"/>
                  <a:gd name="T4" fmla="*/ 27 w 377"/>
                  <a:gd name="T5" fmla="*/ 14 h 43"/>
                  <a:gd name="T6" fmla="*/ 17 w 377"/>
                  <a:gd name="T7" fmla="*/ 10 h 43"/>
                  <a:gd name="T8" fmla="*/ 7 w 377"/>
                  <a:gd name="T9" fmla="*/ 5 h 43"/>
                  <a:gd name="T10" fmla="*/ 0 w 377"/>
                  <a:gd name="T11" fmla="*/ 0 h 43"/>
                  <a:gd name="T12" fmla="*/ 154 w 377"/>
                  <a:gd name="T13" fmla="*/ 0 h 43"/>
                  <a:gd name="T14" fmla="*/ 160 w 377"/>
                  <a:gd name="T15" fmla="*/ 5 h 43"/>
                  <a:gd name="T16" fmla="*/ 170 w 377"/>
                  <a:gd name="T17" fmla="*/ 10 h 43"/>
                  <a:gd name="T18" fmla="*/ 181 w 377"/>
                  <a:gd name="T19" fmla="*/ 14 h 43"/>
                  <a:gd name="T20" fmla="*/ 189 w 377"/>
                  <a:gd name="T21" fmla="*/ 19 h 43"/>
                  <a:gd name="T22" fmla="*/ 188 w 377"/>
                  <a:gd name="T23" fmla="*/ 22 h 43"/>
                  <a:gd name="T24" fmla="*/ 42 w 377"/>
                  <a:gd name="T25" fmla="*/ 22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77" h="43">
                    <a:moveTo>
                      <a:pt x="83" y="43"/>
                    </a:moveTo>
                    <a:lnTo>
                      <a:pt x="70" y="38"/>
                    </a:lnTo>
                    <a:lnTo>
                      <a:pt x="53" y="27"/>
                    </a:lnTo>
                    <a:lnTo>
                      <a:pt x="33" y="20"/>
                    </a:lnTo>
                    <a:lnTo>
                      <a:pt x="13" y="9"/>
                    </a:lnTo>
                    <a:lnTo>
                      <a:pt x="0" y="0"/>
                    </a:lnTo>
                    <a:lnTo>
                      <a:pt x="307" y="0"/>
                    </a:lnTo>
                    <a:lnTo>
                      <a:pt x="320" y="9"/>
                    </a:lnTo>
                    <a:lnTo>
                      <a:pt x="340" y="20"/>
                    </a:lnTo>
                    <a:lnTo>
                      <a:pt x="361" y="27"/>
                    </a:lnTo>
                    <a:lnTo>
                      <a:pt x="377" y="38"/>
                    </a:lnTo>
                    <a:lnTo>
                      <a:pt x="376" y="43"/>
                    </a:lnTo>
                    <a:lnTo>
                      <a:pt x="83" y="43"/>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25" name="Freeform 1034"/>
              <p:cNvSpPr>
                <a:spLocks/>
              </p:cNvSpPr>
              <p:nvPr/>
            </p:nvSpPr>
            <p:spPr bwMode="auto">
              <a:xfrm>
                <a:off x="3007" y="1707"/>
                <a:ext cx="195" cy="21"/>
              </a:xfrm>
              <a:custGeom>
                <a:avLst/>
                <a:gdLst>
                  <a:gd name="T0" fmla="*/ 41 w 390"/>
                  <a:gd name="T1" fmla="*/ 21 h 42"/>
                  <a:gd name="T2" fmla="*/ 36 w 390"/>
                  <a:gd name="T3" fmla="*/ 20 h 42"/>
                  <a:gd name="T4" fmla="*/ 26 w 390"/>
                  <a:gd name="T5" fmla="*/ 15 h 42"/>
                  <a:gd name="T6" fmla="*/ 16 w 390"/>
                  <a:gd name="T7" fmla="*/ 9 h 42"/>
                  <a:gd name="T8" fmla="*/ 6 w 390"/>
                  <a:gd name="T9" fmla="*/ 4 h 42"/>
                  <a:gd name="T10" fmla="*/ 0 w 390"/>
                  <a:gd name="T11" fmla="*/ 0 h 42"/>
                  <a:gd name="T12" fmla="*/ 154 w 390"/>
                  <a:gd name="T13" fmla="*/ 0 h 42"/>
                  <a:gd name="T14" fmla="*/ 162 w 390"/>
                  <a:gd name="T15" fmla="*/ 4 h 42"/>
                  <a:gd name="T16" fmla="*/ 170 w 390"/>
                  <a:gd name="T17" fmla="*/ 9 h 42"/>
                  <a:gd name="T18" fmla="*/ 180 w 390"/>
                  <a:gd name="T19" fmla="*/ 15 h 42"/>
                  <a:gd name="T20" fmla="*/ 190 w 390"/>
                  <a:gd name="T21" fmla="*/ 20 h 42"/>
                  <a:gd name="T22" fmla="*/ 195 w 390"/>
                  <a:gd name="T23" fmla="*/ 21 h 42"/>
                  <a:gd name="T24" fmla="*/ 41 w 390"/>
                  <a:gd name="T25" fmla="*/ 21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90" h="42">
                    <a:moveTo>
                      <a:pt x="82" y="42"/>
                    </a:moveTo>
                    <a:lnTo>
                      <a:pt x="72" y="40"/>
                    </a:lnTo>
                    <a:lnTo>
                      <a:pt x="52" y="29"/>
                    </a:lnTo>
                    <a:lnTo>
                      <a:pt x="32" y="18"/>
                    </a:lnTo>
                    <a:lnTo>
                      <a:pt x="12" y="7"/>
                    </a:lnTo>
                    <a:lnTo>
                      <a:pt x="0" y="0"/>
                    </a:lnTo>
                    <a:lnTo>
                      <a:pt x="308" y="0"/>
                    </a:lnTo>
                    <a:lnTo>
                      <a:pt x="323" y="7"/>
                    </a:lnTo>
                    <a:lnTo>
                      <a:pt x="339" y="18"/>
                    </a:lnTo>
                    <a:lnTo>
                      <a:pt x="359" y="29"/>
                    </a:lnTo>
                    <a:lnTo>
                      <a:pt x="379" y="40"/>
                    </a:lnTo>
                    <a:lnTo>
                      <a:pt x="390" y="42"/>
                    </a:lnTo>
                    <a:lnTo>
                      <a:pt x="82" y="42"/>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26" name="Freeform 1035"/>
              <p:cNvSpPr>
                <a:spLocks/>
              </p:cNvSpPr>
              <p:nvPr/>
            </p:nvSpPr>
            <p:spPr bwMode="auto">
              <a:xfrm>
                <a:off x="2986" y="1696"/>
                <a:ext cx="194" cy="21"/>
              </a:xfrm>
              <a:custGeom>
                <a:avLst/>
                <a:gdLst>
                  <a:gd name="T0" fmla="*/ 41 w 388"/>
                  <a:gd name="T1" fmla="*/ 21 h 42"/>
                  <a:gd name="T2" fmla="*/ 37 w 388"/>
                  <a:gd name="T3" fmla="*/ 20 h 42"/>
                  <a:gd name="T4" fmla="*/ 27 w 388"/>
                  <a:gd name="T5" fmla="*/ 15 h 42"/>
                  <a:gd name="T6" fmla="*/ 19 w 388"/>
                  <a:gd name="T7" fmla="*/ 11 h 42"/>
                  <a:gd name="T8" fmla="*/ 9 w 388"/>
                  <a:gd name="T9" fmla="*/ 6 h 42"/>
                  <a:gd name="T10" fmla="*/ 0 w 388"/>
                  <a:gd name="T11" fmla="*/ 0 h 42"/>
                  <a:gd name="T12" fmla="*/ 154 w 388"/>
                  <a:gd name="T13" fmla="*/ 0 h 42"/>
                  <a:gd name="T14" fmla="*/ 163 w 388"/>
                  <a:gd name="T15" fmla="*/ 6 h 42"/>
                  <a:gd name="T16" fmla="*/ 173 w 388"/>
                  <a:gd name="T17" fmla="*/ 11 h 42"/>
                  <a:gd name="T18" fmla="*/ 183 w 388"/>
                  <a:gd name="T19" fmla="*/ 15 h 42"/>
                  <a:gd name="T20" fmla="*/ 191 w 388"/>
                  <a:gd name="T21" fmla="*/ 20 h 42"/>
                  <a:gd name="T22" fmla="*/ 194 w 388"/>
                  <a:gd name="T23" fmla="*/ 21 h 42"/>
                  <a:gd name="T24" fmla="*/ 41 w 388"/>
                  <a:gd name="T25" fmla="*/ 21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88" h="42">
                    <a:moveTo>
                      <a:pt x="81" y="42"/>
                    </a:moveTo>
                    <a:lnTo>
                      <a:pt x="74" y="40"/>
                    </a:lnTo>
                    <a:lnTo>
                      <a:pt x="54" y="29"/>
                    </a:lnTo>
                    <a:lnTo>
                      <a:pt x="37" y="22"/>
                    </a:lnTo>
                    <a:lnTo>
                      <a:pt x="17" y="11"/>
                    </a:lnTo>
                    <a:lnTo>
                      <a:pt x="0" y="0"/>
                    </a:lnTo>
                    <a:lnTo>
                      <a:pt x="308" y="0"/>
                    </a:lnTo>
                    <a:lnTo>
                      <a:pt x="325" y="11"/>
                    </a:lnTo>
                    <a:lnTo>
                      <a:pt x="345" y="22"/>
                    </a:lnTo>
                    <a:lnTo>
                      <a:pt x="365" y="29"/>
                    </a:lnTo>
                    <a:lnTo>
                      <a:pt x="381" y="40"/>
                    </a:lnTo>
                    <a:lnTo>
                      <a:pt x="388" y="42"/>
                    </a:lnTo>
                    <a:lnTo>
                      <a:pt x="81" y="42"/>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27" name="Freeform 1036"/>
              <p:cNvSpPr>
                <a:spLocks/>
              </p:cNvSpPr>
              <p:nvPr/>
            </p:nvSpPr>
            <p:spPr bwMode="auto">
              <a:xfrm>
                <a:off x="2964" y="1685"/>
                <a:ext cx="197" cy="22"/>
              </a:xfrm>
              <a:custGeom>
                <a:avLst/>
                <a:gdLst>
                  <a:gd name="T0" fmla="*/ 43 w 393"/>
                  <a:gd name="T1" fmla="*/ 22 h 43"/>
                  <a:gd name="T2" fmla="*/ 40 w 393"/>
                  <a:gd name="T3" fmla="*/ 22 h 43"/>
                  <a:gd name="T4" fmla="*/ 30 w 393"/>
                  <a:gd name="T5" fmla="*/ 16 h 43"/>
                  <a:gd name="T6" fmla="*/ 20 w 393"/>
                  <a:gd name="T7" fmla="*/ 11 h 43"/>
                  <a:gd name="T8" fmla="*/ 10 w 393"/>
                  <a:gd name="T9" fmla="*/ 6 h 43"/>
                  <a:gd name="T10" fmla="*/ 2 w 393"/>
                  <a:gd name="T11" fmla="*/ 2 h 43"/>
                  <a:gd name="T12" fmla="*/ 0 w 393"/>
                  <a:gd name="T13" fmla="*/ 0 h 43"/>
                  <a:gd name="T14" fmla="*/ 154 w 393"/>
                  <a:gd name="T15" fmla="*/ 0 h 43"/>
                  <a:gd name="T16" fmla="*/ 156 w 393"/>
                  <a:gd name="T17" fmla="*/ 2 h 43"/>
                  <a:gd name="T18" fmla="*/ 164 w 393"/>
                  <a:gd name="T19" fmla="*/ 6 h 43"/>
                  <a:gd name="T20" fmla="*/ 174 w 393"/>
                  <a:gd name="T21" fmla="*/ 11 h 43"/>
                  <a:gd name="T22" fmla="*/ 184 w 393"/>
                  <a:gd name="T23" fmla="*/ 16 h 43"/>
                  <a:gd name="T24" fmla="*/ 194 w 393"/>
                  <a:gd name="T25" fmla="*/ 22 h 43"/>
                  <a:gd name="T26" fmla="*/ 197 w 393"/>
                  <a:gd name="T27" fmla="*/ 22 h 43"/>
                  <a:gd name="T28" fmla="*/ 43 w 393"/>
                  <a:gd name="T29" fmla="*/ 22 h 4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93" h="43">
                    <a:moveTo>
                      <a:pt x="85" y="43"/>
                    </a:moveTo>
                    <a:lnTo>
                      <a:pt x="80" y="43"/>
                    </a:lnTo>
                    <a:lnTo>
                      <a:pt x="60" y="32"/>
                    </a:lnTo>
                    <a:lnTo>
                      <a:pt x="40" y="21"/>
                    </a:lnTo>
                    <a:lnTo>
                      <a:pt x="20" y="11"/>
                    </a:lnTo>
                    <a:lnTo>
                      <a:pt x="3" y="3"/>
                    </a:lnTo>
                    <a:lnTo>
                      <a:pt x="0" y="0"/>
                    </a:lnTo>
                    <a:lnTo>
                      <a:pt x="307" y="0"/>
                    </a:lnTo>
                    <a:lnTo>
                      <a:pt x="311" y="3"/>
                    </a:lnTo>
                    <a:lnTo>
                      <a:pt x="327" y="11"/>
                    </a:lnTo>
                    <a:lnTo>
                      <a:pt x="348" y="21"/>
                    </a:lnTo>
                    <a:lnTo>
                      <a:pt x="368" y="32"/>
                    </a:lnTo>
                    <a:lnTo>
                      <a:pt x="388" y="43"/>
                    </a:lnTo>
                    <a:lnTo>
                      <a:pt x="393" y="43"/>
                    </a:lnTo>
                    <a:lnTo>
                      <a:pt x="85" y="43"/>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28" name="Freeform 1037"/>
              <p:cNvSpPr>
                <a:spLocks/>
              </p:cNvSpPr>
              <p:nvPr/>
            </p:nvSpPr>
            <p:spPr bwMode="auto">
              <a:xfrm>
                <a:off x="2944" y="1674"/>
                <a:ext cx="196" cy="22"/>
              </a:xfrm>
              <a:custGeom>
                <a:avLst/>
                <a:gdLst>
                  <a:gd name="T0" fmla="*/ 42 w 391"/>
                  <a:gd name="T1" fmla="*/ 22 h 43"/>
                  <a:gd name="T2" fmla="*/ 40 w 391"/>
                  <a:gd name="T3" fmla="*/ 22 h 43"/>
                  <a:gd name="T4" fmla="*/ 30 w 391"/>
                  <a:gd name="T5" fmla="*/ 17 h 43"/>
                  <a:gd name="T6" fmla="*/ 22 w 391"/>
                  <a:gd name="T7" fmla="*/ 13 h 43"/>
                  <a:gd name="T8" fmla="*/ 12 w 391"/>
                  <a:gd name="T9" fmla="*/ 7 h 43"/>
                  <a:gd name="T10" fmla="*/ 2 w 391"/>
                  <a:gd name="T11" fmla="*/ 2 h 43"/>
                  <a:gd name="T12" fmla="*/ 0 w 391"/>
                  <a:gd name="T13" fmla="*/ 0 h 43"/>
                  <a:gd name="T14" fmla="*/ 154 w 391"/>
                  <a:gd name="T15" fmla="*/ 0 h 43"/>
                  <a:gd name="T16" fmla="*/ 156 w 391"/>
                  <a:gd name="T17" fmla="*/ 2 h 43"/>
                  <a:gd name="T18" fmla="*/ 166 w 391"/>
                  <a:gd name="T19" fmla="*/ 7 h 43"/>
                  <a:gd name="T20" fmla="*/ 176 w 391"/>
                  <a:gd name="T21" fmla="*/ 13 h 43"/>
                  <a:gd name="T22" fmla="*/ 184 w 391"/>
                  <a:gd name="T23" fmla="*/ 17 h 43"/>
                  <a:gd name="T24" fmla="*/ 194 w 391"/>
                  <a:gd name="T25" fmla="*/ 22 h 43"/>
                  <a:gd name="T26" fmla="*/ 196 w 391"/>
                  <a:gd name="T27" fmla="*/ 22 h 43"/>
                  <a:gd name="T28" fmla="*/ 42 w 391"/>
                  <a:gd name="T29" fmla="*/ 22 h 4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91" h="43">
                    <a:moveTo>
                      <a:pt x="83" y="43"/>
                    </a:moveTo>
                    <a:lnTo>
                      <a:pt x="80" y="43"/>
                    </a:lnTo>
                    <a:lnTo>
                      <a:pt x="60" y="33"/>
                    </a:lnTo>
                    <a:lnTo>
                      <a:pt x="43" y="25"/>
                    </a:lnTo>
                    <a:lnTo>
                      <a:pt x="23" y="14"/>
                    </a:lnTo>
                    <a:lnTo>
                      <a:pt x="3" y="4"/>
                    </a:lnTo>
                    <a:lnTo>
                      <a:pt x="0" y="0"/>
                    </a:lnTo>
                    <a:lnTo>
                      <a:pt x="307" y="0"/>
                    </a:lnTo>
                    <a:lnTo>
                      <a:pt x="311" y="4"/>
                    </a:lnTo>
                    <a:lnTo>
                      <a:pt x="331" y="14"/>
                    </a:lnTo>
                    <a:lnTo>
                      <a:pt x="351" y="25"/>
                    </a:lnTo>
                    <a:lnTo>
                      <a:pt x="367" y="33"/>
                    </a:lnTo>
                    <a:lnTo>
                      <a:pt x="388" y="43"/>
                    </a:lnTo>
                    <a:lnTo>
                      <a:pt x="391" y="43"/>
                    </a:lnTo>
                    <a:lnTo>
                      <a:pt x="83" y="43"/>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29" name="Freeform 1038"/>
              <p:cNvSpPr>
                <a:spLocks/>
              </p:cNvSpPr>
              <p:nvPr/>
            </p:nvSpPr>
            <p:spPr bwMode="auto">
              <a:xfrm>
                <a:off x="2924" y="1665"/>
                <a:ext cx="194" cy="20"/>
              </a:xfrm>
              <a:custGeom>
                <a:avLst/>
                <a:gdLst>
                  <a:gd name="T0" fmla="*/ 41 w 389"/>
                  <a:gd name="T1" fmla="*/ 20 h 42"/>
                  <a:gd name="T2" fmla="*/ 32 w 389"/>
                  <a:gd name="T3" fmla="*/ 16 h 42"/>
                  <a:gd name="T4" fmla="*/ 22 w 389"/>
                  <a:gd name="T5" fmla="*/ 11 h 42"/>
                  <a:gd name="T6" fmla="*/ 12 w 389"/>
                  <a:gd name="T7" fmla="*/ 6 h 42"/>
                  <a:gd name="T8" fmla="*/ 2 w 389"/>
                  <a:gd name="T9" fmla="*/ 3 h 42"/>
                  <a:gd name="T10" fmla="*/ 0 w 389"/>
                  <a:gd name="T11" fmla="*/ 0 h 42"/>
                  <a:gd name="T12" fmla="*/ 154 w 389"/>
                  <a:gd name="T13" fmla="*/ 0 h 42"/>
                  <a:gd name="T14" fmla="*/ 158 w 389"/>
                  <a:gd name="T15" fmla="*/ 3 h 42"/>
                  <a:gd name="T16" fmla="*/ 166 w 389"/>
                  <a:gd name="T17" fmla="*/ 6 h 42"/>
                  <a:gd name="T18" fmla="*/ 176 w 389"/>
                  <a:gd name="T19" fmla="*/ 11 h 42"/>
                  <a:gd name="T20" fmla="*/ 186 w 389"/>
                  <a:gd name="T21" fmla="*/ 16 h 42"/>
                  <a:gd name="T22" fmla="*/ 194 w 389"/>
                  <a:gd name="T23" fmla="*/ 20 h 42"/>
                  <a:gd name="T24" fmla="*/ 41 w 389"/>
                  <a:gd name="T25" fmla="*/ 20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89" h="42">
                    <a:moveTo>
                      <a:pt x="82" y="42"/>
                    </a:moveTo>
                    <a:lnTo>
                      <a:pt x="65" y="34"/>
                    </a:lnTo>
                    <a:lnTo>
                      <a:pt x="45" y="24"/>
                    </a:lnTo>
                    <a:lnTo>
                      <a:pt x="25" y="13"/>
                    </a:lnTo>
                    <a:lnTo>
                      <a:pt x="5" y="6"/>
                    </a:lnTo>
                    <a:lnTo>
                      <a:pt x="0" y="0"/>
                    </a:lnTo>
                    <a:lnTo>
                      <a:pt x="309" y="0"/>
                    </a:lnTo>
                    <a:lnTo>
                      <a:pt x="316" y="6"/>
                    </a:lnTo>
                    <a:lnTo>
                      <a:pt x="333" y="13"/>
                    </a:lnTo>
                    <a:lnTo>
                      <a:pt x="353" y="24"/>
                    </a:lnTo>
                    <a:lnTo>
                      <a:pt x="373" y="34"/>
                    </a:lnTo>
                    <a:lnTo>
                      <a:pt x="389" y="42"/>
                    </a:lnTo>
                    <a:lnTo>
                      <a:pt x="82" y="42"/>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30" name="Freeform 1039"/>
              <p:cNvSpPr>
                <a:spLocks/>
              </p:cNvSpPr>
              <p:nvPr/>
            </p:nvSpPr>
            <p:spPr bwMode="auto">
              <a:xfrm>
                <a:off x="2904" y="1654"/>
                <a:ext cx="194" cy="20"/>
              </a:xfrm>
              <a:custGeom>
                <a:avLst/>
                <a:gdLst>
                  <a:gd name="T0" fmla="*/ 40 w 387"/>
                  <a:gd name="T1" fmla="*/ 20 h 42"/>
                  <a:gd name="T2" fmla="*/ 32 w 387"/>
                  <a:gd name="T3" fmla="*/ 17 h 42"/>
                  <a:gd name="T4" fmla="*/ 22 w 387"/>
                  <a:gd name="T5" fmla="*/ 13 h 42"/>
                  <a:gd name="T6" fmla="*/ 13 w 387"/>
                  <a:gd name="T7" fmla="*/ 8 h 42"/>
                  <a:gd name="T8" fmla="*/ 3 w 387"/>
                  <a:gd name="T9" fmla="*/ 3 h 42"/>
                  <a:gd name="T10" fmla="*/ 0 w 387"/>
                  <a:gd name="T11" fmla="*/ 0 h 42"/>
                  <a:gd name="T12" fmla="*/ 154 w 387"/>
                  <a:gd name="T13" fmla="*/ 0 h 42"/>
                  <a:gd name="T14" fmla="*/ 157 w 387"/>
                  <a:gd name="T15" fmla="*/ 3 h 42"/>
                  <a:gd name="T16" fmla="*/ 167 w 387"/>
                  <a:gd name="T17" fmla="*/ 8 h 42"/>
                  <a:gd name="T18" fmla="*/ 177 w 387"/>
                  <a:gd name="T19" fmla="*/ 13 h 42"/>
                  <a:gd name="T20" fmla="*/ 186 w 387"/>
                  <a:gd name="T21" fmla="*/ 17 h 42"/>
                  <a:gd name="T22" fmla="*/ 194 w 387"/>
                  <a:gd name="T23" fmla="*/ 20 h 42"/>
                  <a:gd name="T24" fmla="*/ 40 w 387"/>
                  <a:gd name="T25" fmla="*/ 20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87" h="42">
                    <a:moveTo>
                      <a:pt x="80" y="42"/>
                    </a:moveTo>
                    <a:lnTo>
                      <a:pt x="63" y="35"/>
                    </a:lnTo>
                    <a:lnTo>
                      <a:pt x="43" y="28"/>
                    </a:lnTo>
                    <a:lnTo>
                      <a:pt x="26" y="17"/>
                    </a:lnTo>
                    <a:lnTo>
                      <a:pt x="6" y="6"/>
                    </a:lnTo>
                    <a:lnTo>
                      <a:pt x="0" y="0"/>
                    </a:lnTo>
                    <a:lnTo>
                      <a:pt x="307" y="0"/>
                    </a:lnTo>
                    <a:lnTo>
                      <a:pt x="314" y="6"/>
                    </a:lnTo>
                    <a:lnTo>
                      <a:pt x="334" y="17"/>
                    </a:lnTo>
                    <a:lnTo>
                      <a:pt x="354" y="28"/>
                    </a:lnTo>
                    <a:lnTo>
                      <a:pt x="371" y="35"/>
                    </a:lnTo>
                    <a:lnTo>
                      <a:pt x="387" y="42"/>
                    </a:lnTo>
                    <a:lnTo>
                      <a:pt x="80" y="42"/>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31" name="Freeform 1040"/>
              <p:cNvSpPr>
                <a:spLocks/>
              </p:cNvSpPr>
              <p:nvPr/>
            </p:nvSpPr>
            <p:spPr bwMode="auto">
              <a:xfrm>
                <a:off x="2883" y="1643"/>
                <a:ext cx="195" cy="22"/>
              </a:xfrm>
              <a:custGeom>
                <a:avLst/>
                <a:gdLst>
                  <a:gd name="T0" fmla="*/ 40 w 389"/>
                  <a:gd name="T1" fmla="*/ 22 h 43"/>
                  <a:gd name="T2" fmla="*/ 34 w 389"/>
                  <a:gd name="T3" fmla="*/ 19 h 43"/>
                  <a:gd name="T4" fmla="*/ 24 w 389"/>
                  <a:gd name="T5" fmla="*/ 14 h 43"/>
                  <a:gd name="T6" fmla="*/ 14 w 389"/>
                  <a:gd name="T7" fmla="*/ 8 h 43"/>
                  <a:gd name="T8" fmla="*/ 0 w 389"/>
                  <a:gd name="T9" fmla="*/ 0 h 43"/>
                  <a:gd name="T10" fmla="*/ 153 w 389"/>
                  <a:gd name="T11" fmla="*/ 0 h 43"/>
                  <a:gd name="T12" fmla="*/ 158 w 389"/>
                  <a:gd name="T13" fmla="*/ 5 h 43"/>
                  <a:gd name="T14" fmla="*/ 168 w 389"/>
                  <a:gd name="T15" fmla="*/ 8 h 43"/>
                  <a:gd name="T16" fmla="*/ 178 w 389"/>
                  <a:gd name="T17" fmla="*/ 14 h 43"/>
                  <a:gd name="T18" fmla="*/ 188 w 389"/>
                  <a:gd name="T19" fmla="*/ 19 h 43"/>
                  <a:gd name="T20" fmla="*/ 195 w 389"/>
                  <a:gd name="T21" fmla="*/ 22 h 43"/>
                  <a:gd name="T22" fmla="*/ 40 w 389"/>
                  <a:gd name="T23" fmla="*/ 22 h 4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89" h="43">
                    <a:moveTo>
                      <a:pt x="80" y="43"/>
                    </a:moveTo>
                    <a:lnTo>
                      <a:pt x="68" y="38"/>
                    </a:lnTo>
                    <a:lnTo>
                      <a:pt x="48" y="27"/>
                    </a:lnTo>
                    <a:lnTo>
                      <a:pt x="28" y="16"/>
                    </a:lnTo>
                    <a:lnTo>
                      <a:pt x="0" y="0"/>
                    </a:lnTo>
                    <a:lnTo>
                      <a:pt x="306" y="0"/>
                    </a:lnTo>
                    <a:lnTo>
                      <a:pt x="316" y="9"/>
                    </a:lnTo>
                    <a:lnTo>
                      <a:pt x="336" y="16"/>
                    </a:lnTo>
                    <a:lnTo>
                      <a:pt x="356" y="27"/>
                    </a:lnTo>
                    <a:lnTo>
                      <a:pt x="376" y="38"/>
                    </a:lnTo>
                    <a:lnTo>
                      <a:pt x="389" y="43"/>
                    </a:lnTo>
                    <a:lnTo>
                      <a:pt x="80" y="43"/>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32" name="Freeform 1041"/>
              <p:cNvSpPr>
                <a:spLocks/>
              </p:cNvSpPr>
              <p:nvPr/>
            </p:nvSpPr>
            <p:spPr bwMode="auto">
              <a:xfrm>
                <a:off x="2868" y="1633"/>
                <a:ext cx="190" cy="21"/>
              </a:xfrm>
              <a:custGeom>
                <a:avLst/>
                <a:gdLst>
                  <a:gd name="T0" fmla="*/ 36 w 379"/>
                  <a:gd name="T1" fmla="*/ 21 h 41"/>
                  <a:gd name="T2" fmla="*/ 29 w 379"/>
                  <a:gd name="T3" fmla="*/ 18 h 41"/>
                  <a:gd name="T4" fmla="*/ 11 w 379"/>
                  <a:gd name="T5" fmla="*/ 9 h 41"/>
                  <a:gd name="T6" fmla="*/ 6 w 379"/>
                  <a:gd name="T7" fmla="*/ 6 h 41"/>
                  <a:gd name="T8" fmla="*/ 3 w 379"/>
                  <a:gd name="T9" fmla="*/ 4 h 41"/>
                  <a:gd name="T10" fmla="*/ 0 w 379"/>
                  <a:gd name="T11" fmla="*/ 0 h 41"/>
                  <a:gd name="T12" fmla="*/ 150 w 379"/>
                  <a:gd name="T13" fmla="*/ 0 h 41"/>
                  <a:gd name="T14" fmla="*/ 155 w 379"/>
                  <a:gd name="T15" fmla="*/ 4 h 41"/>
                  <a:gd name="T16" fmla="*/ 165 w 379"/>
                  <a:gd name="T17" fmla="*/ 9 h 41"/>
                  <a:gd name="T18" fmla="*/ 173 w 379"/>
                  <a:gd name="T19" fmla="*/ 15 h 41"/>
                  <a:gd name="T20" fmla="*/ 183 w 379"/>
                  <a:gd name="T21" fmla="*/ 18 h 41"/>
                  <a:gd name="T22" fmla="*/ 190 w 379"/>
                  <a:gd name="T23" fmla="*/ 21 h 41"/>
                  <a:gd name="T24" fmla="*/ 36 w 379"/>
                  <a:gd name="T25" fmla="*/ 21 h 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79" h="41">
                    <a:moveTo>
                      <a:pt x="72" y="41"/>
                    </a:moveTo>
                    <a:lnTo>
                      <a:pt x="58" y="36"/>
                    </a:lnTo>
                    <a:lnTo>
                      <a:pt x="21" y="18"/>
                    </a:lnTo>
                    <a:lnTo>
                      <a:pt x="11" y="11"/>
                    </a:lnTo>
                    <a:lnTo>
                      <a:pt x="5" y="7"/>
                    </a:lnTo>
                    <a:lnTo>
                      <a:pt x="0" y="0"/>
                    </a:lnTo>
                    <a:lnTo>
                      <a:pt x="299" y="0"/>
                    </a:lnTo>
                    <a:lnTo>
                      <a:pt x="309" y="7"/>
                    </a:lnTo>
                    <a:lnTo>
                      <a:pt x="329" y="18"/>
                    </a:lnTo>
                    <a:lnTo>
                      <a:pt x="346" y="29"/>
                    </a:lnTo>
                    <a:lnTo>
                      <a:pt x="366" y="36"/>
                    </a:lnTo>
                    <a:lnTo>
                      <a:pt x="379" y="41"/>
                    </a:lnTo>
                    <a:lnTo>
                      <a:pt x="72" y="41"/>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33" name="Freeform 1042"/>
              <p:cNvSpPr>
                <a:spLocks/>
              </p:cNvSpPr>
              <p:nvPr/>
            </p:nvSpPr>
            <p:spPr bwMode="auto">
              <a:xfrm>
                <a:off x="2863" y="1622"/>
                <a:ext cx="173" cy="21"/>
              </a:xfrm>
              <a:custGeom>
                <a:avLst/>
                <a:gdLst>
                  <a:gd name="T0" fmla="*/ 21 w 348"/>
                  <a:gd name="T1" fmla="*/ 21 h 42"/>
                  <a:gd name="T2" fmla="*/ 16 w 348"/>
                  <a:gd name="T3" fmla="*/ 20 h 42"/>
                  <a:gd name="T4" fmla="*/ 11 w 348"/>
                  <a:gd name="T5" fmla="*/ 17 h 42"/>
                  <a:gd name="T6" fmla="*/ 8 w 348"/>
                  <a:gd name="T7" fmla="*/ 15 h 42"/>
                  <a:gd name="T8" fmla="*/ 5 w 348"/>
                  <a:gd name="T9" fmla="*/ 11 h 42"/>
                  <a:gd name="T10" fmla="*/ 1 w 348"/>
                  <a:gd name="T11" fmla="*/ 8 h 42"/>
                  <a:gd name="T12" fmla="*/ 0 w 348"/>
                  <a:gd name="T13" fmla="*/ 2 h 42"/>
                  <a:gd name="T14" fmla="*/ 0 w 348"/>
                  <a:gd name="T15" fmla="*/ 0 h 42"/>
                  <a:gd name="T16" fmla="*/ 133 w 348"/>
                  <a:gd name="T17" fmla="*/ 0 h 42"/>
                  <a:gd name="T18" fmla="*/ 140 w 348"/>
                  <a:gd name="T19" fmla="*/ 6 h 42"/>
                  <a:gd name="T20" fmla="*/ 150 w 348"/>
                  <a:gd name="T21" fmla="*/ 9 h 42"/>
                  <a:gd name="T22" fmla="*/ 160 w 348"/>
                  <a:gd name="T23" fmla="*/ 15 h 42"/>
                  <a:gd name="T24" fmla="*/ 170 w 348"/>
                  <a:gd name="T25" fmla="*/ 20 h 42"/>
                  <a:gd name="T26" fmla="*/ 173 w 348"/>
                  <a:gd name="T27" fmla="*/ 21 h 42"/>
                  <a:gd name="T28" fmla="*/ 21 w 348"/>
                  <a:gd name="T29" fmla="*/ 21 h 4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8" h="42">
                    <a:moveTo>
                      <a:pt x="42" y="42"/>
                    </a:moveTo>
                    <a:lnTo>
                      <a:pt x="33" y="40"/>
                    </a:lnTo>
                    <a:lnTo>
                      <a:pt x="23" y="33"/>
                    </a:lnTo>
                    <a:lnTo>
                      <a:pt x="17" y="29"/>
                    </a:lnTo>
                    <a:lnTo>
                      <a:pt x="10" y="22"/>
                    </a:lnTo>
                    <a:lnTo>
                      <a:pt x="3" y="15"/>
                    </a:lnTo>
                    <a:lnTo>
                      <a:pt x="0" y="4"/>
                    </a:lnTo>
                    <a:lnTo>
                      <a:pt x="0" y="0"/>
                    </a:lnTo>
                    <a:lnTo>
                      <a:pt x="267" y="0"/>
                    </a:lnTo>
                    <a:lnTo>
                      <a:pt x="281" y="11"/>
                    </a:lnTo>
                    <a:lnTo>
                      <a:pt x="301" y="18"/>
                    </a:lnTo>
                    <a:lnTo>
                      <a:pt x="321" y="29"/>
                    </a:lnTo>
                    <a:lnTo>
                      <a:pt x="341" y="40"/>
                    </a:lnTo>
                    <a:lnTo>
                      <a:pt x="348" y="42"/>
                    </a:lnTo>
                    <a:lnTo>
                      <a:pt x="42" y="42"/>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34" name="Freeform 1043"/>
              <p:cNvSpPr>
                <a:spLocks/>
              </p:cNvSpPr>
              <p:nvPr/>
            </p:nvSpPr>
            <p:spPr bwMode="auto">
              <a:xfrm>
                <a:off x="2859" y="1611"/>
                <a:ext cx="159" cy="22"/>
              </a:xfrm>
              <a:custGeom>
                <a:avLst/>
                <a:gdLst>
                  <a:gd name="T0" fmla="*/ 10 w 318"/>
                  <a:gd name="T1" fmla="*/ 22 h 44"/>
                  <a:gd name="T2" fmla="*/ 9 w 318"/>
                  <a:gd name="T3" fmla="*/ 22 h 44"/>
                  <a:gd name="T4" fmla="*/ 5 w 318"/>
                  <a:gd name="T5" fmla="*/ 19 h 44"/>
                  <a:gd name="T6" fmla="*/ 4 w 318"/>
                  <a:gd name="T7" fmla="*/ 13 h 44"/>
                  <a:gd name="T8" fmla="*/ 2 w 318"/>
                  <a:gd name="T9" fmla="*/ 9 h 44"/>
                  <a:gd name="T10" fmla="*/ 0 w 318"/>
                  <a:gd name="T11" fmla="*/ 4 h 44"/>
                  <a:gd name="T12" fmla="*/ 0 w 318"/>
                  <a:gd name="T13" fmla="*/ 0 h 44"/>
                  <a:gd name="T14" fmla="*/ 116 w 318"/>
                  <a:gd name="T15" fmla="*/ 0 h 44"/>
                  <a:gd name="T16" fmla="*/ 126 w 318"/>
                  <a:gd name="T17" fmla="*/ 6 h 44"/>
                  <a:gd name="T18" fmla="*/ 136 w 318"/>
                  <a:gd name="T19" fmla="*/ 11 h 44"/>
                  <a:gd name="T20" fmla="*/ 144 w 318"/>
                  <a:gd name="T21" fmla="*/ 17 h 44"/>
                  <a:gd name="T22" fmla="*/ 154 w 318"/>
                  <a:gd name="T23" fmla="*/ 20 h 44"/>
                  <a:gd name="T24" fmla="*/ 159 w 318"/>
                  <a:gd name="T25" fmla="*/ 22 h 44"/>
                  <a:gd name="T26" fmla="*/ 10 w 318"/>
                  <a:gd name="T27" fmla="*/ 22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18" h="44">
                    <a:moveTo>
                      <a:pt x="19" y="44"/>
                    </a:moveTo>
                    <a:lnTo>
                      <a:pt x="17" y="44"/>
                    </a:lnTo>
                    <a:lnTo>
                      <a:pt x="10" y="37"/>
                    </a:lnTo>
                    <a:lnTo>
                      <a:pt x="7" y="26"/>
                    </a:lnTo>
                    <a:lnTo>
                      <a:pt x="4" y="18"/>
                    </a:lnTo>
                    <a:lnTo>
                      <a:pt x="0" y="8"/>
                    </a:lnTo>
                    <a:lnTo>
                      <a:pt x="0" y="0"/>
                    </a:lnTo>
                    <a:lnTo>
                      <a:pt x="231" y="0"/>
                    </a:lnTo>
                    <a:lnTo>
                      <a:pt x="251" y="11"/>
                    </a:lnTo>
                    <a:lnTo>
                      <a:pt x="271" y="22"/>
                    </a:lnTo>
                    <a:lnTo>
                      <a:pt x="288" y="33"/>
                    </a:lnTo>
                    <a:lnTo>
                      <a:pt x="308" y="40"/>
                    </a:lnTo>
                    <a:lnTo>
                      <a:pt x="318" y="44"/>
                    </a:lnTo>
                    <a:lnTo>
                      <a:pt x="19" y="44"/>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35" name="Freeform 1044"/>
              <p:cNvSpPr>
                <a:spLocks/>
              </p:cNvSpPr>
              <p:nvPr/>
            </p:nvSpPr>
            <p:spPr bwMode="auto">
              <a:xfrm>
                <a:off x="2859" y="1601"/>
                <a:ext cx="137" cy="21"/>
              </a:xfrm>
              <a:custGeom>
                <a:avLst/>
                <a:gdLst>
                  <a:gd name="T0" fmla="*/ 4 w 274"/>
                  <a:gd name="T1" fmla="*/ 21 h 42"/>
                  <a:gd name="T2" fmla="*/ 2 w 274"/>
                  <a:gd name="T3" fmla="*/ 19 h 42"/>
                  <a:gd name="T4" fmla="*/ 0 w 274"/>
                  <a:gd name="T5" fmla="*/ 14 h 42"/>
                  <a:gd name="T6" fmla="*/ 0 w 274"/>
                  <a:gd name="T7" fmla="*/ 9 h 42"/>
                  <a:gd name="T8" fmla="*/ 0 w 274"/>
                  <a:gd name="T9" fmla="*/ 3 h 42"/>
                  <a:gd name="T10" fmla="*/ 2 w 274"/>
                  <a:gd name="T11" fmla="*/ 0 h 42"/>
                  <a:gd name="T12" fmla="*/ 30 w 274"/>
                  <a:gd name="T13" fmla="*/ 0 h 42"/>
                  <a:gd name="T14" fmla="*/ 34 w 274"/>
                  <a:gd name="T15" fmla="*/ 9 h 42"/>
                  <a:gd name="T16" fmla="*/ 109 w 274"/>
                  <a:gd name="T17" fmla="*/ 9 h 42"/>
                  <a:gd name="T18" fmla="*/ 126 w 274"/>
                  <a:gd name="T19" fmla="*/ 16 h 42"/>
                  <a:gd name="T20" fmla="*/ 136 w 274"/>
                  <a:gd name="T21" fmla="*/ 21 h 42"/>
                  <a:gd name="T22" fmla="*/ 137 w 274"/>
                  <a:gd name="T23" fmla="*/ 21 h 42"/>
                  <a:gd name="T24" fmla="*/ 4 w 274"/>
                  <a:gd name="T25" fmla="*/ 21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4" h="42">
                    <a:moveTo>
                      <a:pt x="7" y="42"/>
                    </a:moveTo>
                    <a:lnTo>
                      <a:pt x="4" y="38"/>
                    </a:lnTo>
                    <a:lnTo>
                      <a:pt x="0" y="28"/>
                    </a:lnTo>
                    <a:lnTo>
                      <a:pt x="0" y="17"/>
                    </a:lnTo>
                    <a:lnTo>
                      <a:pt x="0" y="6"/>
                    </a:lnTo>
                    <a:lnTo>
                      <a:pt x="4" y="0"/>
                    </a:lnTo>
                    <a:lnTo>
                      <a:pt x="60" y="0"/>
                    </a:lnTo>
                    <a:lnTo>
                      <a:pt x="67" y="17"/>
                    </a:lnTo>
                    <a:lnTo>
                      <a:pt x="218" y="17"/>
                    </a:lnTo>
                    <a:lnTo>
                      <a:pt x="251" y="31"/>
                    </a:lnTo>
                    <a:lnTo>
                      <a:pt x="271" y="42"/>
                    </a:lnTo>
                    <a:lnTo>
                      <a:pt x="274" y="42"/>
                    </a:lnTo>
                    <a:lnTo>
                      <a:pt x="7" y="42"/>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36" name="Freeform 1045"/>
              <p:cNvSpPr>
                <a:spLocks/>
              </p:cNvSpPr>
              <p:nvPr/>
            </p:nvSpPr>
            <p:spPr bwMode="auto">
              <a:xfrm>
                <a:off x="2859" y="1590"/>
                <a:ext cx="115" cy="21"/>
              </a:xfrm>
              <a:custGeom>
                <a:avLst/>
                <a:gdLst>
                  <a:gd name="T0" fmla="*/ 0 w 231"/>
                  <a:gd name="T1" fmla="*/ 21 h 41"/>
                  <a:gd name="T2" fmla="*/ 0 w 231"/>
                  <a:gd name="T3" fmla="*/ 19 h 41"/>
                  <a:gd name="T4" fmla="*/ 0 w 231"/>
                  <a:gd name="T5" fmla="*/ 14 h 41"/>
                  <a:gd name="T6" fmla="*/ 2 w 231"/>
                  <a:gd name="T7" fmla="*/ 10 h 41"/>
                  <a:gd name="T8" fmla="*/ 3 w 231"/>
                  <a:gd name="T9" fmla="*/ 5 h 41"/>
                  <a:gd name="T10" fmla="*/ 6 w 231"/>
                  <a:gd name="T11" fmla="*/ 0 h 41"/>
                  <a:gd name="T12" fmla="*/ 25 w 231"/>
                  <a:gd name="T13" fmla="*/ 0 h 41"/>
                  <a:gd name="T14" fmla="*/ 33 w 231"/>
                  <a:gd name="T15" fmla="*/ 19 h 41"/>
                  <a:gd name="T16" fmla="*/ 109 w 231"/>
                  <a:gd name="T17" fmla="*/ 19 h 41"/>
                  <a:gd name="T18" fmla="*/ 115 w 231"/>
                  <a:gd name="T19" fmla="*/ 21 h 41"/>
                  <a:gd name="T20" fmla="*/ 0 w 231"/>
                  <a:gd name="T21" fmla="*/ 21 h 4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1" h="41">
                    <a:moveTo>
                      <a:pt x="0" y="41"/>
                    </a:moveTo>
                    <a:lnTo>
                      <a:pt x="0" y="38"/>
                    </a:lnTo>
                    <a:lnTo>
                      <a:pt x="0" y="27"/>
                    </a:lnTo>
                    <a:lnTo>
                      <a:pt x="4" y="20"/>
                    </a:lnTo>
                    <a:lnTo>
                      <a:pt x="7" y="9"/>
                    </a:lnTo>
                    <a:lnTo>
                      <a:pt x="12" y="0"/>
                    </a:lnTo>
                    <a:lnTo>
                      <a:pt x="50" y="0"/>
                    </a:lnTo>
                    <a:lnTo>
                      <a:pt x="67" y="38"/>
                    </a:lnTo>
                    <a:lnTo>
                      <a:pt x="218" y="38"/>
                    </a:lnTo>
                    <a:lnTo>
                      <a:pt x="231" y="41"/>
                    </a:lnTo>
                    <a:lnTo>
                      <a:pt x="0" y="41"/>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37" name="Freeform 1046"/>
              <p:cNvSpPr>
                <a:spLocks/>
              </p:cNvSpPr>
              <p:nvPr/>
            </p:nvSpPr>
            <p:spPr bwMode="auto">
              <a:xfrm>
                <a:off x="2861" y="1580"/>
                <a:ext cx="28" cy="21"/>
              </a:xfrm>
              <a:custGeom>
                <a:avLst/>
                <a:gdLst>
                  <a:gd name="T0" fmla="*/ 0 w 56"/>
                  <a:gd name="T1" fmla="*/ 21 h 43"/>
                  <a:gd name="T2" fmla="*/ 0 w 56"/>
                  <a:gd name="T3" fmla="*/ 21 h 43"/>
                  <a:gd name="T4" fmla="*/ 2 w 56"/>
                  <a:gd name="T5" fmla="*/ 15 h 43"/>
                  <a:gd name="T6" fmla="*/ 3 w 56"/>
                  <a:gd name="T7" fmla="*/ 12 h 43"/>
                  <a:gd name="T8" fmla="*/ 7 w 56"/>
                  <a:gd name="T9" fmla="*/ 6 h 43"/>
                  <a:gd name="T10" fmla="*/ 10 w 56"/>
                  <a:gd name="T11" fmla="*/ 2 h 43"/>
                  <a:gd name="T12" fmla="*/ 14 w 56"/>
                  <a:gd name="T13" fmla="*/ 0 h 43"/>
                  <a:gd name="T14" fmla="*/ 18 w 56"/>
                  <a:gd name="T15" fmla="*/ 0 h 43"/>
                  <a:gd name="T16" fmla="*/ 28 w 56"/>
                  <a:gd name="T17" fmla="*/ 21 h 43"/>
                  <a:gd name="T18" fmla="*/ 0 w 56"/>
                  <a:gd name="T19" fmla="*/ 21 h 4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6" h="43">
                    <a:moveTo>
                      <a:pt x="0" y="43"/>
                    </a:moveTo>
                    <a:lnTo>
                      <a:pt x="0" y="42"/>
                    </a:lnTo>
                    <a:lnTo>
                      <a:pt x="3" y="31"/>
                    </a:lnTo>
                    <a:lnTo>
                      <a:pt x="6" y="24"/>
                    </a:lnTo>
                    <a:lnTo>
                      <a:pt x="13" y="13"/>
                    </a:lnTo>
                    <a:lnTo>
                      <a:pt x="20" y="5"/>
                    </a:lnTo>
                    <a:lnTo>
                      <a:pt x="28" y="0"/>
                    </a:lnTo>
                    <a:lnTo>
                      <a:pt x="36" y="0"/>
                    </a:lnTo>
                    <a:lnTo>
                      <a:pt x="56" y="43"/>
                    </a:lnTo>
                    <a:lnTo>
                      <a:pt x="0" y="43"/>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38" name="Freeform 1047"/>
              <p:cNvSpPr>
                <a:spLocks/>
              </p:cNvSpPr>
              <p:nvPr/>
            </p:nvSpPr>
            <p:spPr bwMode="auto">
              <a:xfrm>
                <a:off x="2864" y="1577"/>
                <a:ext cx="20" cy="14"/>
              </a:xfrm>
              <a:custGeom>
                <a:avLst/>
                <a:gdLst>
                  <a:gd name="T0" fmla="*/ 0 w 40"/>
                  <a:gd name="T1" fmla="*/ 14 h 29"/>
                  <a:gd name="T2" fmla="*/ 4 w 40"/>
                  <a:gd name="T3" fmla="*/ 9 h 29"/>
                  <a:gd name="T4" fmla="*/ 7 w 40"/>
                  <a:gd name="T5" fmla="*/ 5 h 29"/>
                  <a:gd name="T6" fmla="*/ 10 w 40"/>
                  <a:gd name="T7" fmla="*/ 3 h 29"/>
                  <a:gd name="T8" fmla="*/ 14 w 40"/>
                  <a:gd name="T9" fmla="*/ 0 h 29"/>
                  <a:gd name="T10" fmla="*/ 20 w 40"/>
                  <a:gd name="T11" fmla="*/ 13 h 29"/>
                  <a:gd name="T12" fmla="*/ 1 w 40"/>
                  <a:gd name="T13" fmla="*/ 13 h 29"/>
                  <a:gd name="T14" fmla="*/ 0 w 40"/>
                  <a:gd name="T15" fmla="*/ 14 h 2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0" h="29">
                    <a:moveTo>
                      <a:pt x="0" y="29"/>
                    </a:moveTo>
                    <a:lnTo>
                      <a:pt x="7" y="18"/>
                    </a:lnTo>
                    <a:lnTo>
                      <a:pt x="14" y="10"/>
                    </a:lnTo>
                    <a:lnTo>
                      <a:pt x="20" y="7"/>
                    </a:lnTo>
                    <a:lnTo>
                      <a:pt x="27" y="0"/>
                    </a:lnTo>
                    <a:lnTo>
                      <a:pt x="40" y="27"/>
                    </a:lnTo>
                    <a:lnTo>
                      <a:pt x="2" y="27"/>
                    </a:lnTo>
                    <a:lnTo>
                      <a:pt x="0" y="29"/>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39" name="Freeform 1048"/>
              <p:cNvSpPr>
                <a:spLocks/>
              </p:cNvSpPr>
              <p:nvPr/>
            </p:nvSpPr>
            <p:spPr bwMode="auto">
              <a:xfrm>
                <a:off x="2874" y="1577"/>
                <a:ext cx="5" cy="3"/>
              </a:xfrm>
              <a:custGeom>
                <a:avLst/>
                <a:gdLst>
                  <a:gd name="T0" fmla="*/ 0 w 10"/>
                  <a:gd name="T1" fmla="*/ 3 h 7"/>
                  <a:gd name="T2" fmla="*/ 4 w 10"/>
                  <a:gd name="T3" fmla="*/ 0 h 7"/>
                  <a:gd name="T4" fmla="*/ 5 w 10"/>
                  <a:gd name="T5" fmla="*/ 2 h 7"/>
                  <a:gd name="T6" fmla="*/ 1 w 10"/>
                  <a:gd name="T7" fmla="*/ 2 h 7"/>
                  <a:gd name="T8" fmla="*/ 0 w 10"/>
                  <a:gd name="T9" fmla="*/ 3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7">
                    <a:moveTo>
                      <a:pt x="0" y="7"/>
                    </a:moveTo>
                    <a:lnTo>
                      <a:pt x="7" y="0"/>
                    </a:lnTo>
                    <a:lnTo>
                      <a:pt x="10" y="5"/>
                    </a:lnTo>
                    <a:lnTo>
                      <a:pt x="2" y="5"/>
                    </a:lnTo>
                    <a:lnTo>
                      <a:pt x="0" y="7"/>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40" name="Freeform 1049"/>
              <p:cNvSpPr>
                <a:spLocks/>
              </p:cNvSpPr>
              <p:nvPr/>
            </p:nvSpPr>
            <p:spPr bwMode="auto">
              <a:xfrm>
                <a:off x="3124" y="1766"/>
                <a:ext cx="4" cy="9"/>
              </a:xfrm>
              <a:custGeom>
                <a:avLst/>
                <a:gdLst>
                  <a:gd name="T0" fmla="*/ 4 w 8"/>
                  <a:gd name="T1" fmla="*/ 0 h 18"/>
                  <a:gd name="T2" fmla="*/ 2 w 8"/>
                  <a:gd name="T3" fmla="*/ 0 h 18"/>
                  <a:gd name="T4" fmla="*/ 0 w 8"/>
                  <a:gd name="T5" fmla="*/ 3 h 18"/>
                  <a:gd name="T6" fmla="*/ 1 w 8"/>
                  <a:gd name="T7" fmla="*/ 6 h 18"/>
                  <a:gd name="T8" fmla="*/ 3 w 8"/>
                  <a:gd name="T9" fmla="*/ 9 h 18"/>
                  <a:gd name="T10" fmla="*/ 4 w 8"/>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8">
                    <a:moveTo>
                      <a:pt x="8" y="0"/>
                    </a:moveTo>
                    <a:lnTo>
                      <a:pt x="3" y="0"/>
                    </a:lnTo>
                    <a:lnTo>
                      <a:pt x="0" y="5"/>
                    </a:lnTo>
                    <a:lnTo>
                      <a:pt x="2" y="12"/>
                    </a:lnTo>
                    <a:lnTo>
                      <a:pt x="5" y="18"/>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41" name="Freeform 1050"/>
              <p:cNvSpPr>
                <a:spLocks/>
              </p:cNvSpPr>
              <p:nvPr/>
            </p:nvSpPr>
            <p:spPr bwMode="auto">
              <a:xfrm>
                <a:off x="3127" y="1766"/>
                <a:ext cx="5" cy="10"/>
              </a:xfrm>
              <a:custGeom>
                <a:avLst/>
                <a:gdLst>
                  <a:gd name="T0" fmla="*/ 1 w 12"/>
                  <a:gd name="T1" fmla="*/ 10 h 20"/>
                  <a:gd name="T2" fmla="*/ 3 w 12"/>
                  <a:gd name="T3" fmla="*/ 1 h 20"/>
                  <a:gd name="T4" fmla="*/ 1 w 12"/>
                  <a:gd name="T5" fmla="*/ 0 h 20"/>
                  <a:gd name="T6" fmla="*/ 0 w 12"/>
                  <a:gd name="T7" fmla="*/ 9 h 20"/>
                  <a:gd name="T8" fmla="*/ 1 w 12"/>
                  <a:gd name="T9" fmla="*/ 10 h 20"/>
                  <a:gd name="T10" fmla="*/ 3 w 12"/>
                  <a:gd name="T11" fmla="*/ 1 h 20"/>
                  <a:gd name="T12" fmla="*/ 1 w 12"/>
                  <a:gd name="T13" fmla="*/ 10 h 20"/>
                  <a:gd name="T14" fmla="*/ 3 w 12"/>
                  <a:gd name="T15" fmla="*/ 10 h 20"/>
                  <a:gd name="T16" fmla="*/ 5 w 12"/>
                  <a:gd name="T17" fmla="*/ 6 h 20"/>
                  <a:gd name="T18" fmla="*/ 5 w 12"/>
                  <a:gd name="T19" fmla="*/ 4 h 20"/>
                  <a:gd name="T20" fmla="*/ 3 w 12"/>
                  <a:gd name="T21" fmla="*/ 1 h 20"/>
                  <a:gd name="T22" fmla="*/ 1 w 12"/>
                  <a:gd name="T23" fmla="*/ 10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 h="20">
                    <a:moveTo>
                      <a:pt x="3" y="20"/>
                    </a:moveTo>
                    <a:lnTo>
                      <a:pt x="7" y="1"/>
                    </a:lnTo>
                    <a:lnTo>
                      <a:pt x="3" y="0"/>
                    </a:lnTo>
                    <a:lnTo>
                      <a:pt x="0" y="18"/>
                    </a:lnTo>
                    <a:lnTo>
                      <a:pt x="3" y="20"/>
                    </a:lnTo>
                    <a:lnTo>
                      <a:pt x="7" y="1"/>
                    </a:lnTo>
                    <a:lnTo>
                      <a:pt x="3" y="20"/>
                    </a:lnTo>
                    <a:lnTo>
                      <a:pt x="8" y="20"/>
                    </a:lnTo>
                    <a:lnTo>
                      <a:pt x="12" y="12"/>
                    </a:lnTo>
                    <a:lnTo>
                      <a:pt x="12" y="7"/>
                    </a:lnTo>
                    <a:lnTo>
                      <a:pt x="7" y="1"/>
                    </a:lnTo>
                    <a:lnTo>
                      <a:pt x="3"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42" name="Freeform 1051"/>
              <p:cNvSpPr>
                <a:spLocks/>
              </p:cNvSpPr>
              <p:nvPr/>
            </p:nvSpPr>
            <p:spPr bwMode="auto">
              <a:xfrm>
                <a:off x="3117" y="1762"/>
                <a:ext cx="13" cy="14"/>
              </a:xfrm>
              <a:custGeom>
                <a:avLst/>
                <a:gdLst>
                  <a:gd name="T0" fmla="*/ 2 w 27"/>
                  <a:gd name="T1" fmla="*/ 10 h 28"/>
                  <a:gd name="T2" fmla="*/ 2 w 27"/>
                  <a:gd name="T3" fmla="*/ 10 h 28"/>
                  <a:gd name="T4" fmla="*/ 11 w 27"/>
                  <a:gd name="T5" fmla="*/ 14 h 28"/>
                  <a:gd name="T6" fmla="*/ 13 w 27"/>
                  <a:gd name="T7" fmla="*/ 5 h 28"/>
                  <a:gd name="T8" fmla="*/ 4 w 27"/>
                  <a:gd name="T9" fmla="*/ 0 h 28"/>
                  <a:gd name="T10" fmla="*/ 4 w 27"/>
                  <a:gd name="T11" fmla="*/ 0 h 28"/>
                  <a:gd name="T12" fmla="*/ 4 w 27"/>
                  <a:gd name="T13" fmla="*/ 0 h 28"/>
                  <a:gd name="T14" fmla="*/ 1 w 27"/>
                  <a:gd name="T15" fmla="*/ 0 h 28"/>
                  <a:gd name="T16" fmla="*/ 0 w 27"/>
                  <a:gd name="T17" fmla="*/ 3 h 28"/>
                  <a:gd name="T18" fmla="*/ 1 w 27"/>
                  <a:gd name="T19" fmla="*/ 7 h 28"/>
                  <a:gd name="T20" fmla="*/ 2 w 27"/>
                  <a:gd name="T21" fmla="*/ 10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7" h="28">
                    <a:moveTo>
                      <a:pt x="5" y="19"/>
                    </a:moveTo>
                    <a:lnTo>
                      <a:pt x="5" y="19"/>
                    </a:lnTo>
                    <a:lnTo>
                      <a:pt x="23" y="28"/>
                    </a:lnTo>
                    <a:lnTo>
                      <a:pt x="27" y="9"/>
                    </a:lnTo>
                    <a:lnTo>
                      <a:pt x="8" y="0"/>
                    </a:lnTo>
                    <a:lnTo>
                      <a:pt x="3" y="0"/>
                    </a:lnTo>
                    <a:lnTo>
                      <a:pt x="0" y="6"/>
                    </a:lnTo>
                    <a:lnTo>
                      <a:pt x="2" y="13"/>
                    </a:lnTo>
                    <a:lnTo>
                      <a:pt x="5"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43" name="Freeform 1052"/>
              <p:cNvSpPr>
                <a:spLocks/>
              </p:cNvSpPr>
              <p:nvPr/>
            </p:nvSpPr>
            <p:spPr bwMode="auto">
              <a:xfrm>
                <a:off x="3107" y="1757"/>
                <a:ext cx="14" cy="14"/>
              </a:xfrm>
              <a:custGeom>
                <a:avLst/>
                <a:gdLst>
                  <a:gd name="T0" fmla="*/ 3 w 28"/>
                  <a:gd name="T1" fmla="*/ 9 h 29"/>
                  <a:gd name="T2" fmla="*/ 3 w 28"/>
                  <a:gd name="T3" fmla="*/ 9 h 29"/>
                  <a:gd name="T4" fmla="*/ 13 w 28"/>
                  <a:gd name="T5" fmla="*/ 14 h 29"/>
                  <a:gd name="T6" fmla="*/ 14 w 28"/>
                  <a:gd name="T7" fmla="*/ 5 h 29"/>
                  <a:gd name="T8" fmla="*/ 4 w 28"/>
                  <a:gd name="T9" fmla="*/ 0 h 29"/>
                  <a:gd name="T10" fmla="*/ 4 w 28"/>
                  <a:gd name="T11" fmla="*/ 0 h 29"/>
                  <a:gd name="T12" fmla="*/ 4 w 28"/>
                  <a:gd name="T13" fmla="*/ 0 h 29"/>
                  <a:gd name="T14" fmla="*/ 2 w 28"/>
                  <a:gd name="T15" fmla="*/ 0 h 29"/>
                  <a:gd name="T16" fmla="*/ 0 w 28"/>
                  <a:gd name="T17" fmla="*/ 2 h 29"/>
                  <a:gd name="T18" fmla="*/ 1 w 28"/>
                  <a:gd name="T19" fmla="*/ 6 h 29"/>
                  <a:gd name="T20" fmla="*/ 3 w 28"/>
                  <a:gd name="T21" fmla="*/ 9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5" y="18"/>
                    </a:moveTo>
                    <a:lnTo>
                      <a:pt x="5" y="18"/>
                    </a:lnTo>
                    <a:lnTo>
                      <a:pt x="25" y="29"/>
                    </a:lnTo>
                    <a:lnTo>
                      <a:pt x="28" y="10"/>
                    </a:lnTo>
                    <a:lnTo>
                      <a:pt x="8" y="0"/>
                    </a:lnTo>
                    <a:lnTo>
                      <a:pt x="3" y="0"/>
                    </a:lnTo>
                    <a:lnTo>
                      <a:pt x="0" y="5"/>
                    </a:lnTo>
                    <a:lnTo>
                      <a:pt x="2" y="12"/>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44" name="Freeform 1053"/>
              <p:cNvSpPr>
                <a:spLocks/>
              </p:cNvSpPr>
              <p:nvPr/>
            </p:nvSpPr>
            <p:spPr bwMode="auto">
              <a:xfrm>
                <a:off x="3096" y="1752"/>
                <a:ext cx="15" cy="14"/>
              </a:xfrm>
              <a:custGeom>
                <a:avLst/>
                <a:gdLst>
                  <a:gd name="T0" fmla="*/ 2 w 28"/>
                  <a:gd name="T1" fmla="*/ 9 h 27"/>
                  <a:gd name="T2" fmla="*/ 3 w 28"/>
                  <a:gd name="T3" fmla="*/ 9 h 27"/>
                  <a:gd name="T4" fmla="*/ 13 w 28"/>
                  <a:gd name="T5" fmla="*/ 14 h 27"/>
                  <a:gd name="T6" fmla="*/ 15 w 28"/>
                  <a:gd name="T7" fmla="*/ 5 h 27"/>
                  <a:gd name="T8" fmla="*/ 4 w 28"/>
                  <a:gd name="T9" fmla="*/ 0 h 27"/>
                  <a:gd name="T10" fmla="*/ 5 w 28"/>
                  <a:gd name="T11" fmla="*/ 0 h 27"/>
                  <a:gd name="T12" fmla="*/ 4 w 28"/>
                  <a:gd name="T13" fmla="*/ 0 h 27"/>
                  <a:gd name="T14" fmla="*/ 2 w 28"/>
                  <a:gd name="T15" fmla="*/ 0 h 27"/>
                  <a:gd name="T16" fmla="*/ 0 w 28"/>
                  <a:gd name="T17" fmla="*/ 3 h 27"/>
                  <a:gd name="T18" fmla="*/ 1 w 28"/>
                  <a:gd name="T19" fmla="*/ 6 h 27"/>
                  <a:gd name="T20" fmla="*/ 3 w 28"/>
                  <a:gd name="T21" fmla="*/ 9 h 27"/>
                  <a:gd name="T22" fmla="*/ 2 w 28"/>
                  <a:gd name="T23" fmla="*/ 9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7">
                    <a:moveTo>
                      <a:pt x="3" y="18"/>
                    </a:moveTo>
                    <a:lnTo>
                      <a:pt x="5" y="18"/>
                    </a:lnTo>
                    <a:lnTo>
                      <a:pt x="25" y="27"/>
                    </a:lnTo>
                    <a:lnTo>
                      <a:pt x="28" y="9"/>
                    </a:lnTo>
                    <a:lnTo>
                      <a:pt x="8" y="0"/>
                    </a:lnTo>
                    <a:lnTo>
                      <a:pt x="10" y="0"/>
                    </a:lnTo>
                    <a:lnTo>
                      <a:pt x="8" y="0"/>
                    </a:lnTo>
                    <a:lnTo>
                      <a:pt x="3" y="0"/>
                    </a:lnTo>
                    <a:lnTo>
                      <a:pt x="0" y="5"/>
                    </a:lnTo>
                    <a:lnTo>
                      <a:pt x="2" y="12"/>
                    </a:lnTo>
                    <a:lnTo>
                      <a:pt x="5" y="18"/>
                    </a:lnTo>
                    <a:lnTo>
                      <a:pt x="3"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45" name="Freeform 1054"/>
              <p:cNvSpPr>
                <a:spLocks/>
              </p:cNvSpPr>
              <p:nvPr/>
            </p:nvSpPr>
            <p:spPr bwMode="auto">
              <a:xfrm>
                <a:off x="3087" y="1747"/>
                <a:ext cx="14" cy="14"/>
              </a:xfrm>
              <a:custGeom>
                <a:avLst/>
                <a:gdLst>
                  <a:gd name="T0" fmla="*/ 3 w 28"/>
                  <a:gd name="T1" fmla="*/ 9 h 29"/>
                  <a:gd name="T2" fmla="*/ 2 w 28"/>
                  <a:gd name="T3" fmla="*/ 9 h 29"/>
                  <a:gd name="T4" fmla="*/ 11 w 28"/>
                  <a:gd name="T5" fmla="*/ 14 h 29"/>
                  <a:gd name="T6" fmla="*/ 14 w 28"/>
                  <a:gd name="T7" fmla="*/ 5 h 29"/>
                  <a:gd name="T8" fmla="*/ 5 w 28"/>
                  <a:gd name="T9" fmla="*/ 0 h 29"/>
                  <a:gd name="T10" fmla="*/ 4 w 28"/>
                  <a:gd name="T11" fmla="*/ 0 h 29"/>
                  <a:gd name="T12" fmla="*/ 5 w 28"/>
                  <a:gd name="T13" fmla="*/ 0 h 29"/>
                  <a:gd name="T14" fmla="*/ 3 w 28"/>
                  <a:gd name="T15" fmla="*/ 0 h 29"/>
                  <a:gd name="T16" fmla="*/ 0 w 28"/>
                  <a:gd name="T17" fmla="*/ 2 h 29"/>
                  <a:gd name="T18" fmla="*/ 0 w 28"/>
                  <a:gd name="T19" fmla="*/ 6 h 29"/>
                  <a:gd name="T20" fmla="*/ 2 w 28"/>
                  <a:gd name="T21" fmla="*/ 9 h 29"/>
                  <a:gd name="T22" fmla="*/ 3 w 28"/>
                  <a:gd name="T23" fmla="*/ 9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5" y="18"/>
                    </a:moveTo>
                    <a:lnTo>
                      <a:pt x="3" y="18"/>
                    </a:lnTo>
                    <a:lnTo>
                      <a:pt x="21" y="29"/>
                    </a:lnTo>
                    <a:lnTo>
                      <a:pt x="28" y="11"/>
                    </a:lnTo>
                    <a:lnTo>
                      <a:pt x="10" y="0"/>
                    </a:lnTo>
                    <a:lnTo>
                      <a:pt x="8" y="0"/>
                    </a:lnTo>
                    <a:lnTo>
                      <a:pt x="10" y="0"/>
                    </a:lnTo>
                    <a:lnTo>
                      <a:pt x="5" y="0"/>
                    </a:lnTo>
                    <a:lnTo>
                      <a:pt x="0" y="5"/>
                    </a:lnTo>
                    <a:lnTo>
                      <a:pt x="0" y="12"/>
                    </a:lnTo>
                    <a:lnTo>
                      <a:pt x="3" y="18"/>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46" name="Freeform 1055"/>
              <p:cNvSpPr>
                <a:spLocks/>
              </p:cNvSpPr>
              <p:nvPr/>
            </p:nvSpPr>
            <p:spPr bwMode="auto">
              <a:xfrm>
                <a:off x="3077" y="1742"/>
                <a:ext cx="14" cy="14"/>
              </a:xfrm>
              <a:custGeom>
                <a:avLst/>
                <a:gdLst>
                  <a:gd name="T0" fmla="*/ 2 w 28"/>
                  <a:gd name="T1" fmla="*/ 9 h 27"/>
                  <a:gd name="T2" fmla="*/ 3 w 28"/>
                  <a:gd name="T3" fmla="*/ 9 h 27"/>
                  <a:gd name="T4" fmla="*/ 13 w 28"/>
                  <a:gd name="T5" fmla="*/ 14 h 27"/>
                  <a:gd name="T6" fmla="*/ 14 w 28"/>
                  <a:gd name="T7" fmla="*/ 5 h 27"/>
                  <a:gd name="T8" fmla="*/ 4 w 28"/>
                  <a:gd name="T9" fmla="*/ 0 h 27"/>
                  <a:gd name="T10" fmla="*/ 5 w 28"/>
                  <a:gd name="T11" fmla="*/ 0 h 27"/>
                  <a:gd name="T12" fmla="*/ 4 w 28"/>
                  <a:gd name="T13" fmla="*/ 0 h 27"/>
                  <a:gd name="T14" fmla="*/ 2 w 28"/>
                  <a:gd name="T15" fmla="*/ 0 h 27"/>
                  <a:gd name="T16" fmla="*/ 0 w 28"/>
                  <a:gd name="T17" fmla="*/ 3 h 27"/>
                  <a:gd name="T18" fmla="*/ 1 w 28"/>
                  <a:gd name="T19" fmla="*/ 6 h 27"/>
                  <a:gd name="T20" fmla="*/ 3 w 28"/>
                  <a:gd name="T21" fmla="*/ 9 h 27"/>
                  <a:gd name="T22" fmla="*/ 2 w 28"/>
                  <a:gd name="T23" fmla="*/ 9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7">
                    <a:moveTo>
                      <a:pt x="3" y="18"/>
                    </a:moveTo>
                    <a:lnTo>
                      <a:pt x="5" y="18"/>
                    </a:lnTo>
                    <a:lnTo>
                      <a:pt x="25" y="27"/>
                    </a:lnTo>
                    <a:lnTo>
                      <a:pt x="28" y="9"/>
                    </a:lnTo>
                    <a:lnTo>
                      <a:pt x="8" y="0"/>
                    </a:lnTo>
                    <a:lnTo>
                      <a:pt x="10" y="0"/>
                    </a:lnTo>
                    <a:lnTo>
                      <a:pt x="8" y="0"/>
                    </a:lnTo>
                    <a:lnTo>
                      <a:pt x="3" y="0"/>
                    </a:lnTo>
                    <a:lnTo>
                      <a:pt x="0" y="5"/>
                    </a:lnTo>
                    <a:lnTo>
                      <a:pt x="1" y="12"/>
                    </a:lnTo>
                    <a:lnTo>
                      <a:pt x="5" y="18"/>
                    </a:lnTo>
                    <a:lnTo>
                      <a:pt x="3"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47" name="Freeform 1056"/>
              <p:cNvSpPr>
                <a:spLocks/>
              </p:cNvSpPr>
              <p:nvPr/>
            </p:nvSpPr>
            <p:spPr bwMode="auto">
              <a:xfrm>
                <a:off x="3068" y="1737"/>
                <a:ext cx="14" cy="14"/>
              </a:xfrm>
              <a:custGeom>
                <a:avLst/>
                <a:gdLst>
                  <a:gd name="T0" fmla="*/ 2 w 29"/>
                  <a:gd name="T1" fmla="*/ 9 h 29"/>
                  <a:gd name="T2" fmla="*/ 1 w 29"/>
                  <a:gd name="T3" fmla="*/ 9 h 29"/>
                  <a:gd name="T4" fmla="*/ 11 w 29"/>
                  <a:gd name="T5" fmla="*/ 14 h 29"/>
                  <a:gd name="T6" fmla="*/ 14 w 29"/>
                  <a:gd name="T7" fmla="*/ 5 h 29"/>
                  <a:gd name="T8" fmla="*/ 5 w 29"/>
                  <a:gd name="T9" fmla="*/ 0 h 29"/>
                  <a:gd name="T10" fmla="*/ 4 w 29"/>
                  <a:gd name="T11" fmla="*/ 0 h 29"/>
                  <a:gd name="T12" fmla="*/ 5 w 29"/>
                  <a:gd name="T13" fmla="*/ 0 h 29"/>
                  <a:gd name="T14" fmla="*/ 2 w 29"/>
                  <a:gd name="T15" fmla="*/ 0 h 29"/>
                  <a:gd name="T16" fmla="*/ 0 w 29"/>
                  <a:gd name="T17" fmla="*/ 2 h 29"/>
                  <a:gd name="T18" fmla="*/ 0 w 29"/>
                  <a:gd name="T19" fmla="*/ 6 h 29"/>
                  <a:gd name="T20" fmla="*/ 1 w 29"/>
                  <a:gd name="T21" fmla="*/ 9 h 29"/>
                  <a:gd name="T22" fmla="*/ 2 w 29"/>
                  <a:gd name="T23" fmla="*/ 9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5" y="18"/>
                    </a:moveTo>
                    <a:lnTo>
                      <a:pt x="3" y="18"/>
                    </a:lnTo>
                    <a:lnTo>
                      <a:pt x="22" y="29"/>
                    </a:lnTo>
                    <a:lnTo>
                      <a:pt x="29" y="11"/>
                    </a:lnTo>
                    <a:lnTo>
                      <a:pt x="10" y="0"/>
                    </a:lnTo>
                    <a:lnTo>
                      <a:pt x="8" y="0"/>
                    </a:lnTo>
                    <a:lnTo>
                      <a:pt x="10" y="0"/>
                    </a:lnTo>
                    <a:lnTo>
                      <a:pt x="5" y="0"/>
                    </a:lnTo>
                    <a:lnTo>
                      <a:pt x="0" y="5"/>
                    </a:lnTo>
                    <a:lnTo>
                      <a:pt x="0" y="12"/>
                    </a:lnTo>
                    <a:lnTo>
                      <a:pt x="3" y="18"/>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48" name="Freeform 1057"/>
              <p:cNvSpPr>
                <a:spLocks/>
              </p:cNvSpPr>
              <p:nvPr/>
            </p:nvSpPr>
            <p:spPr bwMode="auto">
              <a:xfrm>
                <a:off x="3058" y="1732"/>
                <a:ext cx="14" cy="14"/>
              </a:xfrm>
              <a:custGeom>
                <a:avLst/>
                <a:gdLst>
                  <a:gd name="T0" fmla="*/ 2 w 28"/>
                  <a:gd name="T1" fmla="*/ 9 h 27"/>
                  <a:gd name="T2" fmla="*/ 3 w 28"/>
                  <a:gd name="T3" fmla="*/ 9 h 27"/>
                  <a:gd name="T4" fmla="*/ 13 w 28"/>
                  <a:gd name="T5" fmla="*/ 14 h 27"/>
                  <a:gd name="T6" fmla="*/ 14 w 28"/>
                  <a:gd name="T7" fmla="*/ 5 h 27"/>
                  <a:gd name="T8" fmla="*/ 4 w 28"/>
                  <a:gd name="T9" fmla="*/ 0 h 27"/>
                  <a:gd name="T10" fmla="*/ 5 w 28"/>
                  <a:gd name="T11" fmla="*/ 0 h 27"/>
                  <a:gd name="T12" fmla="*/ 4 w 28"/>
                  <a:gd name="T13" fmla="*/ 0 h 27"/>
                  <a:gd name="T14" fmla="*/ 2 w 28"/>
                  <a:gd name="T15" fmla="*/ 0 h 27"/>
                  <a:gd name="T16" fmla="*/ 0 w 28"/>
                  <a:gd name="T17" fmla="*/ 3 h 27"/>
                  <a:gd name="T18" fmla="*/ 1 w 28"/>
                  <a:gd name="T19" fmla="*/ 6 h 27"/>
                  <a:gd name="T20" fmla="*/ 3 w 28"/>
                  <a:gd name="T21" fmla="*/ 9 h 27"/>
                  <a:gd name="T22" fmla="*/ 2 w 28"/>
                  <a:gd name="T23" fmla="*/ 9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7">
                    <a:moveTo>
                      <a:pt x="3" y="18"/>
                    </a:moveTo>
                    <a:lnTo>
                      <a:pt x="5" y="18"/>
                    </a:lnTo>
                    <a:lnTo>
                      <a:pt x="25" y="27"/>
                    </a:lnTo>
                    <a:lnTo>
                      <a:pt x="28" y="9"/>
                    </a:lnTo>
                    <a:lnTo>
                      <a:pt x="8" y="0"/>
                    </a:lnTo>
                    <a:lnTo>
                      <a:pt x="10" y="0"/>
                    </a:lnTo>
                    <a:lnTo>
                      <a:pt x="8" y="0"/>
                    </a:lnTo>
                    <a:lnTo>
                      <a:pt x="3" y="0"/>
                    </a:lnTo>
                    <a:lnTo>
                      <a:pt x="0" y="5"/>
                    </a:lnTo>
                    <a:lnTo>
                      <a:pt x="2" y="12"/>
                    </a:lnTo>
                    <a:lnTo>
                      <a:pt x="5" y="18"/>
                    </a:lnTo>
                    <a:lnTo>
                      <a:pt x="3"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49" name="Freeform 1058"/>
              <p:cNvSpPr>
                <a:spLocks/>
              </p:cNvSpPr>
              <p:nvPr/>
            </p:nvSpPr>
            <p:spPr bwMode="auto">
              <a:xfrm>
                <a:off x="3049" y="1727"/>
                <a:ext cx="14" cy="14"/>
              </a:xfrm>
              <a:custGeom>
                <a:avLst/>
                <a:gdLst>
                  <a:gd name="T0" fmla="*/ 3 w 28"/>
                  <a:gd name="T1" fmla="*/ 9 h 29"/>
                  <a:gd name="T2" fmla="*/ 2 w 28"/>
                  <a:gd name="T3" fmla="*/ 9 h 29"/>
                  <a:gd name="T4" fmla="*/ 11 w 28"/>
                  <a:gd name="T5" fmla="*/ 14 h 29"/>
                  <a:gd name="T6" fmla="*/ 14 w 28"/>
                  <a:gd name="T7" fmla="*/ 5 h 29"/>
                  <a:gd name="T8" fmla="*/ 5 w 28"/>
                  <a:gd name="T9" fmla="*/ 0 h 29"/>
                  <a:gd name="T10" fmla="*/ 4 w 28"/>
                  <a:gd name="T11" fmla="*/ 0 h 29"/>
                  <a:gd name="T12" fmla="*/ 5 w 28"/>
                  <a:gd name="T13" fmla="*/ 0 h 29"/>
                  <a:gd name="T14" fmla="*/ 3 w 28"/>
                  <a:gd name="T15" fmla="*/ 0 h 29"/>
                  <a:gd name="T16" fmla="*/ 0 w 28"/>
                  <a:gd name="T17" fmla="*/ 2 h 29"/>
                  <a:gd name="T18" fmla="*/ 0 w 28"/>
                  <a:gd name="T19" fmla="*/ 6 h 29"/>
                  <a:gd name="T20" fmla="*/ 2 w 28"/>
                  <a:gd name="T21" fmla="*/ 9 h 29"/>
                  <a:gd name="T22" fmla="*/ 3 w 28"/>
                  <a:gd name="T23" fmla="*/ 9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5" y="18"/>
                    </a:moveTo>
                    <a:lnTo>
                      <a:pt x="3" y="18"/>
                    </a:lnTo>
                    <a:lnTo>
                      <a:pt x="21" y="29"/>
                    </a:lnTo>
                    <a:lnTo>
                      <a:pt x="28" y="11"/>
                    </a:lnTo>
                    <a:lnTo>
                      <a:pt x="10" y="0"/>
                    </a:lnTo>
                    <a:lnTo>
                      <a:pt x="8" y="0"/>
                    </a:lnTo>
                    <a:lnTo>
                      <a:pt x="10" y="0"/>
                    </a:lnTo>
                    <a:lnTo>
                      <a:pt x="5" y="0"/>
                    </a:lnTo>
                    <a:lnTo>
                      <a:pt x="0" y="5"/>
                    </a:lnTo>
                    <a:lnTo>
                      <a:pt x="0" y="13"/>
                    </a:lnTo>
                    <a:lnTo>
                      <a:pt x="3" y="18"/>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50" name="Freeform 1059"/>
              <p:cNvSpPr>
                <a:spLocks/>
              </p:cNvSpPr>
              <p:nvPr/>
            </p:nvSpPr>
            <p:spPr bwMode="auto">
              <a:xfrm>
                <a:off x="3039" y="1722"/>
                <a:ext cx="14" cy="14"/>
              </a:xfrm>
              <a:custGeom>
                <a:avLst/>
                <a:gdLst>
                  <a:gd name="T0" fmla="*/ 2 w 28"/>
                  <a:gd name="T1" fmla="*/ 9 h 27"/>
                  <a:gd name="T2" fmla="*/ 3 w 28"/>
                  <a:gd name="T3" fmla="*/ 9 h 27"/>
                  <a:gd name="T4" fmla="*/ 13 w 28"/>
                  <a:gd name="T5" fmla="*/ 14 h 27"/>
                  <a:gd name="T6" fmla="*/ 14 w 28"/>
                  <a:gd name="T7" fmla="*/ 5 h 27"/>
                  <a:gd name="T8" fmla="*/ 4 w 28"/>
                  <a:gd name="T9" fmla="*/ 0 h 27"/>
                  <a:gd name="T10" fmla="*/ 5 w 28"/>
                  <a:gd name="T11" fmla="*/ 0 h 27"/>
                  <a:gd name="T12" fmla="*/ 4 w 28"/>
                  <a:gd name="T13" fmla="*/ 0 h 27"/>
                  <a:gd name="T14" fmla="*/ 2 w 28"/>
                  <a:gd name="T15" fmla="*/ 0 h 27"/>
                  <a:gd name="T16" fmla="*/ 0 w 28"/>
                  <a:gd name="T17" fmla="*/ 3 h 27"/>
                  <a:gd name="T18" fmla="*/ 1 w 28"/>
                  <a:gd name="T19" fmla="*/ 7 h 27"/>
                  <a:gd name="T20" fmla="*/ 3 w 28"/>
                  <a:gd name="T21" fmla="*/ 9 h 27"/>
                  <a:gd name="T22" fmla="*/ 2 w 28"/>
                  <a:gd name="T23" fmla="*/ 9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7">
                    <a:moveTo>
                      <a:pt x="3" y="18"/>
                    </a:moveTo>
                    <a:lnTo>
                      <a:pt x="5" y="18"/>
                    </a:lnTo>
                    <a:lnTo>
                      <a:pt x="25" y="27"/>
                    </a:lnTo>
                    <a:lnTo>
                      <a:pt x="28" y="9"/>
                    </a:lnTo>
                    <a:lnTo>
                      <a:pt x="8" y="0"/>
                    </a:lnTo>
                    <a:lnTo>
                      <a:pt x="10" y="0"/>
                    </a:lnTo>
                    <a:lnTo>
                      <a:pt x="8" y="0"/>
                    </a:lnTo>
                    <a:lnTo>
                      <a:pt x="3" y="0"/>
                    </a:lnTo>
                    <a:lnTo>
                      <a:pt x="0" y="5"/>
                    </a:lnTo>
                    <a:lnTo>
                      <a:pt x="1" y="13"/>
                    </a:lnTo>
                    <a:lnTo>
                      <a:pt x="5" y="18"/>
                    </a:lnTo>
                    <a:lnTo>
                      <a:pt x="3"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51" name="Freeform 1060"/>
              <p:cNvSpPr>
                <a:spLocks/>
              </p:cNvSpPr>
              <p:nvPr/>
            </p:nvSpPr>
            <p:spPr bwMode="auto">
              <a:xfrm>
                <a:off x="3030" y="1717"/>
                <a:ext cx="14" cy="14"/>
              </a:xfrm>
              <a:custGeom>
                <a:avLst/>
                <a:gdLst>
                  <a:gd name="T0" fmla="*/ 2 w 29"/>
                  <a:gd name="T1" fmla="*/ 9 h 29"/>
                  <a:gd name="T2" fmla="*/ 2 w 29"/>
                  <a:gd name="T3" fmla="*/ 9 h 29"/>
                  <a:gd name="T4" fmla="*/ 11 w 29"/>
                  <a:gd name="T5" fmla="*/ 14 h 29"/>
                  <a:gd name="T6" fmla="*/ 14 w 29"/>
                  <a:gd name="T7" fmla="*/ 5 h 29"/>
                  <a:gd name="T8" fmla="*/ 5 w 29"/>
                  <a:gd name="T9" fmla="*/ 0 h 29"/>
                  <a:gd name="T10" fmla="*/ 4 w 29"/>
                  <a:gd name="T11" fmla="*/ 0 h 29"/>
                  <a:gd name="T12" fmla="*/ 5 w 29"/>
                  <a:gd name="T13" fmla="*/ 0 h 29"/>
                  <a:gd name="T14" fmla="*/ 2 w 29"/>
                  <a:gd name="T15" fmla="*/ 0 h 29"/>
                  <a:gd name="T16" fmla="*/ 0 w 29"/>
                  <a:gd name="T17" fmla="*/ 2 h 29"/>
                  <a:gd name="T18" fmla="*/ 0 w 29"/>
                  <a:gd name="T19" fmla="*/ 6 h 29"/>
                  <a:gd name="T20" fmla="*/ 2 w 29"/>
                  <a:gd name="T21" fmla="*/ 9 h 29"/>
                  <a:gd name="T22" fmla="*/ 2 w 29"/>
                  <a:gd name="T23" fmla="*/ 9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5" y="18"/>
                    </a:moveTo>
                    <a:lnTo>
                      <a:pt x="4" y="18"/>
                    </a:lnTo>
                    <a:lnTo>
                      <a:pt x="22" y="29"/>
                    </a:lnTo>
                    <a:lnTo>
                      <a:pt x="29" y="11"/>
                    </a:lnTo>
                    <a:lnTo>
                      <a:pt x="10" y="0"/>
                    </a:lnTo>
                    <a:lnTo>
                      <a:pt x="9" y="0"/>
                    </a:lnTo>
                    <a:lnTo>
                      <a:pt x="10" y="0"/>
                    </a:lnTo>
                    <a:lnTo>
                      <a:pt x="5" y="0"/>
                    </a:lnTo>
                    <a:lnTo>
                      <a:pt x="0" y="5"/>
                    </a:lnTo>
                    <a:lnTo>
                      <a:pt x="0" y="13"/>
                    </a:lnTo>
                    <a:lnTo>
                      <a:pt x="4" y="18"/>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52" name="Freeform 1061"/>
              <p:cNvSpPr>
                <a:spLocks/>
              </p:cNvSpPr>
              <p:nvPr/>
            </p:nvSpPr>
            <p:spPr bwMode="auto">
              <a:xfrm>
                <a:off x="3020" y="1712"/>
                <a:ext cx="14" cy="14"/>
              </a:xfrm>
              <a:custGeom>
                <a:avLst/>
                <a:gdLst>
                  <a:gd name="T0" fmla="*/ 2 w 29"/>
                  <a:gd name="T1" fmla="*/ 9 h 27"/>
                  <a:gd name="T2" fmla="*/ 2 w 29"/>
                  <a:gd name="T3" fmla="*/ 9 h 27"/>
                  <a:gd name="T4" fmla="*/ 12 w 29"/>
                  <a:gd name="T5" fmla="*/ 14 h 27"/>
                  <a:gd name="T6" fmla="*/ 14 w 29"/>
                  <a:gd name="T7" fmla="*/ 5 h 27"/>
                  <a:gd name="T8" fmla="*/ 4 w 29"/>
                  <a:gd name="T9" fmla="*/ 0 h 27"/>
                  <a:gd name="T10" fmla="*/ 4 w 29"/>
                  <a:gd name="T11" fmla="*/ 0 h 27"/>
                  <a:gd name="T12" fmla="*/ 4 w 29"/>
                  <a:gd name="T13" fmla="*/ 0 h 27"/>
                  <a:gd name="T14" fmla="*/ 2 w 29"/>
                  <a:gd name="T15" fmla="*/ 0 h 27"/>
                  <a:gd name="T16" fmla="*/ 0 w 29"/>
                  <a:gd name="T17" fmla="*/ 3 h 27"/>
                  <a:gd name="T18" fmla="*/ 1 w 29"/>
                  <a:gd name="T19" fmla="*/ 7 h 27"/>
                  <a:gd name="T20" fmla="*/ 2 w 29"/>
                  <a:gd name="T21" fmla="*/ 9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 h="27">
                    <a:moveTo>
                      <a:pt x="5" y="18"/>
                    </a:moveTo>
                    <a:lnTo>
                      <a:pt x="5" y="18"/>
                    </a:lnTo>
                    <a:lnTo>
                      <a:pt x="25" y="27"/>
                    </a:lnTo>
                    <a:lnTo>
                      <a:pt x="29" y="9"/>
                    </a:lnTo>
                    <a:lnTo>
                      <a:pt x="9" y="0"/>
                    </a:lnTo>
                    <a:lnTo>
                      <a:pt x="4" y="0"/>
                    </a:lnTo>
                    <a:lnTo>
                      <a:pt x="0" y="5"/>
                    </a:lnTo>
                    <a:lnTo>
                      <a:pt x="2" y="13"/>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53" name="Freeform 1062"/>
              <p:cNvSpPr>
                <a:spLocks/>
              </p:cNvSpPr>
              <p:nvPr/>
            </p:nvSpPr>
            <p:spPr bwMode="auto">
              <a:xfrm>
                <a:off x="3010" y="1707"/>
                <a:ext cx="14" cy="15"/>
              </a:xfrm>
              <a:custGeom>
                <a:avLst/>
                <a:gdLst>
                  <a:gd name="T0" fmla="*/ 2 w 29"/>
                  <a:gd name="T1" fmla="*/ 9 h 29"/>
                  <a:gd name="T2" fmla="*/ 2 w 29"/>
                  <a:gd name="T3" fmla="*/ 9 h 29"/>
                  <a:gd name="T4" fmla="*/ 12 w 29"/>
                  <a:gd name="T5" fmla="*/ 15 h 29"/>
                  <a:gd name="T6" fmla="*/ 14 w 29"/>
                  <a:gd name="T7" fmla="*/ 6 h 29"/>
                  <a:gd name="T8" fmla="*/ 4 w 29"/>
                  <a:gd name="T9" fmla="*/ 0 h 29"/>
                  <a:gd name="T10" fmla="*/ 4 w 29"/>
                  <a:gd name="T11" fmla="*/ 0 h 29"/>
                  <a:gd name="T12" fmla="*/ 4 w 29"/>
                  <a:gd name="T13" fmla="*/ 0 h 29"/>
                  <a:gd name="T14" fmla="*/ 1 w 29"/>
                  <a:gd name="T15" fmla="*/ 0 h 29"/>
                  <a:gd name="T16" fmla="*/ 0 w 29"/>
                  <a:gd name="T17" fmla="*/ 3 h 29"/>
                  <a:gd name="T18" fmla="*/ 1 w 29"/>
                  <a:gd name="T19" fmla="*/ 7 h 29"/>
                  <a:gd name="T20" fmla="*/ 2 w 29"/>
                  <a:gd name="T21" fmla="*/ 9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 h="29">
                    <a:moveTo>
                      <a:pt x="5" y="18"/>
                    </a:moveTo>
                    <a:lnTo>
                      <a:pt x="5" y="18"/>
                    </a:lnTo>
                    <a:lnTo>
                      <a:pt x="25" y="29"/>
                    </a:lnTo>
                    <a:lnTo>
                      <a:pt x="29" y="11"/>
                    </a:lnTo>
                    <a:lnTo>
                      <a:pt x="9" y="0"/>
                    </a:lnTo>
                    <a:lnTo>
                      <a:pt x="3" y="0"/>
                    </a:lnTo>
                    <a:lnTo>
                      <a:pt x="0" y="6"/>
                    </a:lnTo>
                    <a:lnTo>
                      <a:pt x="2" y="13"/>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54" name="Freeform 1063"/>
              <p:cNvSpPr>
                <a:spLocks/>
              </p:cNvSpPr>
              <p:nvPr/>
            </p:nvSpPr>
            <p:spPr bwMode="auto">
              <a:xfrm>
                <a:off x="3000" y="1703"/>
                <a:ext cx="14" cy="13"/>
              </a:xfrm>
              <a:custGeom>
                <a:avLst/>
                <a:gdLst>
                  <a:gd name="T0" fmla="*/ 3 w 27"/>
                  <a:gd name="T1" fmla="*/ 9 h 27"/>
                  <a:gd name="T2" fmla="*/ 3 w 27"/>
                  <a:gd name="T3" fmla="*/ 9 h 27"/>
                  <a:gd name="T4" fmla="*/ 12 w 27"/>
                  <a:gd name="T5" fmla="*/ 13 h 27"/>
                  <a:gd name="T6" fmla="*/ 14 w 27"/>
                  <a:gd name="T7" fmla="*/ 4 h 27"/>
                  <a:gd name="T8" fmla="*/ 4 w 27"/>
                  <a:gd name="T9" fmla="*/ 0 h 27"/>
                  <a:gd name="T10" fmla="*/ 4 w 27"/>
                  <a:gd name="T11" fmla="*/ 0 h 27"/>
                  <a:gd name="T12" fmla="*/ 4 w 27"/>
                  <a:gd name="T13" fmla="*/ 0 h 27"/>
                  <a:gd name="T14" fmla="*/ 2 w 27"/>
                  <a:gd name="T15" fmla="*/ 0 h 27"/>
                  <a:gd name="T16" fmla="*/ 0 w 27"/>
                  <a:gd name="T17" fmla="*/ 2 h 27"/>
                  <a:gd name="T18" fmla="*/ 1 w 27"/>
                  <a:gd name="T19" fmla="*/ 6 h 27"/>
                  <a:gd name="T20" fmla="*/ 3 w 27"/>
                  <a:gd name="T21" fmla="*/ 9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7" h="27">
                    <a:moveTo>
                      <a:pt x="5" y="18"/>
                    </a:moveTo>
                    <a:lnTo>
                      <a:pt x="5" y="18"/>
                    </a:lnTo>
                    <a:lnTo>
                      <a:pt x="23" y="27"/>
                    </a:lnTo>
                    <a:lnTo>
                      <a:pt x="27" y="9"/>
                    </a:lnTo>
                    <a:lnTo>
                      <a:pt x="8" y="0"/>
                    </a:lnTo>
                    <a:lnTo>
                      <a:pt x="3" y="0"/>
                    </a:lnTo>
                    <a:lnTo>
                      <a:pt x="0" y="5"/>
                    </a:lnTo>
                    <a:lnTo>
                      <a:pt x="1" y="13"/>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55" name="Freeform 1064"/>
              <p:cNvSpPr>
                <a:spLocks/>
              </p:cNvSpPr>
              <p:nvPr/>
            </p:nvSpPr>
            <p:spPr bwMode="auto">
              <a:xfrm>
                <a:off x="2990" y="1697"/>
                <a:ext cx="15" cy="15"/>
              </a:xfrm>
              <a:custGeom>
                <a:avLst/>
                <a:gdLst>
                  <a:gd name="T0" fmla="*/ 3 w 28"/>
                  <a:gd name="T1" fmla="*/ 9 h 29"/>
                  <a:gd name="T2" fmla="*/ 3 w 28"/>
                  <a:gd name="T3" fmla="*/ 9 h 29"/>
                  <a:gd name="T4" fmla="*/ 13 w 28"/>
                  <a:gd name="T5" fmla="*/ 15 h 29"/>
                  <a:gd name="T6" fmla="*/ 15 w 28"/>
                  <a:gd name="T7" fmla="*/ 6 h 29"/>
                  <a:gd name="T8" fmla="*/ 4 w 28"/>
                  <a:gd name="T9" fmla="*/ 0 h 29"/>
                  <a:gd name="T10" fmla="*/ 4 w 28"/>
                  <a:gd name="T11" fmla="*/ 0 h 29"/>
                  <a:gd name="T12" fmla="*/ 4 w 28"/>
                  <a:gd name="T13" fmla="*/ 0 h 29"/>
                  <a:gd name="T14" fmla="*/ 2 w 28"/>
                  <a:gd name="T15" fmla="*/ 0 h 29"/>
                  <a:gd name="T16" fmla="*/ 0 w 28"/>
                  <a:gd name="T17" fmla="*/ 3 h 29"/>
                  <a:gd name="T18" fmla="*/ 1 w 28"/>
                  <a:gd name="T19" fmla="*/ 7 h 29"/>
                  <a:gd name="T20" fmla="*/ 3 w 28"/>
                  <a:gd name="T21" fmla="*/ 9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5" y="18"/>
                    </a:moveTo>
                    <a:lnTo>
                      <a:pt x="5" y="18"/>
                    </a:lnTo>
                    <a:lnTo>
                      <a:pt x="25" y="29"/>
                    </a:lnTo>
                    <a:lnTo>
                      <a:pt x="28" y="11"/>
                    </a:lnTo>
                    <a:lnTo>
                      <a:pt x="8" y="0"/>
                    </a:lnTo>
                    <a:lnTo>
                      <a:pt x="3" y="0"/>
                    </a:lnTo>
                    <a:lnTo>
                      <a:pt x="0" y="6"/>
                    </a:lnTo>
                    <a:lnTo>
                      <a:pt x="1" y="13"/>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56" name="Freeform 1065"/>
              <p:cNvSpPr>
                <a:spLocks/>
              </p:cNvSpPr>
              <p:nvPr/>
            </p:nvSpPr>
            <p:spPr bwMode="auto">
              <a:xfrm>
                <a:off x="2981" y="1693"/>
                <a:ext cx="14" cy="13"/>
              </a:xfrm>
              <a:custGeom>
                <a:avLst/>
                <a:gdLst>
                  <a:gd name="T0" fmla="*/ 3 w 27"/>
                  <a:gd name="T1" fmla="*/ 9 h 27"/>
                  <a:gd name="T2" fmla="*/ 3 w 27"/>
                  <a:gd name="T3" fmla="*/ 9 h 27"/>
                  <a:gd name="T4" fmla="*/ 12 w 27"/>
                  <a:gd name="T5" fmla="*/ 13 h 27"/>
                  <a:gd name="T6" fmla="*/ 14 w 27"/>
                  <a:gd name="T7" fmla="*/ 4 h 27"/>
                  <a:gd name="T8" fmla="*/ 5 w 27"/>
                  <a:gd name="T9" fmla="*/ 0 h 27"/>
                  <a:gd name="T10" fmla="*/ 5 w 27"/>
                  <a:gd name="T11" fmla="*/ 0 h 27"/>
                  <a:gd name="T12" fmla="*/ 5 w 27"/>
                  <a:gd name="T13" fmla="*/ 0 h 27"/>
                  <a:gd name="T14" fmla="*/ 2 w 27"/>
                  <a:gd name="T15" fmla="*/ 0 h 27"/>
                  <a:gd name="T16" fmla="*/ 0 w 27"/>
                  <a:gd name="T17" fmla="*/ 3 h 27"/>
                  <a:gd name="T18" fmla="*/ 1 w 27"/>
                  <a:gd name="T19" fmla="*/ 6 h 27"/>
                  <a:gd name="T20" fmla="*/ 3 w 27"/>
                  <a:gd name="T21" fmla="*/ 9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7" h="27">
                    <a:moveTo>
                      <a:pt x="5" y="18"/>
                    </a:moveTo>
                    <a:lnTo>
                      <a:pt x="5" y="18"/>
                    </a:lnTo>
                    <a:lnTo>
                      <a:pt x="24" y="27"/>
                    </a:lnTo>
                    <a:lnTo>
                      <a:pt x="27" y="9"/>
                    </a:lnTo>
                    <a:lnTo>
                      <a:pt x="9" y="0"/>
                    </a:lnTo>
                    <a:lnTo>
                      <a:pt x="4" y="0"/>
                    </a:lnTo>
                    <a:lnTo>
                      <a:pt x="0" y="6"/>
                    </a:lnTo>
                    <a:lnTo>
                      <a:pt x="2" y="13"/>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57" name="Freeform 1066"/>
              <p:cNvSpPr>
                <a:spLocks/>
              </p:cNvSpPr>
              <p:nvPr/>
            </p:nvSpPr>
            <p:spPr bwMode="auto">
              <a:xfrm>
                <a:off x="2971" y="1687"/>
                <a:ext cx="14" cy="15"/>
              </a:xfrm>
              <a:custGeom>
                <a:avLst/>
                <a:gdLst>
                  <a:gd name="T0" fmla="*/ 2 w 29"/>
                  <a:gd name="T1" fmla="*/ 9 h 29"/>
                  <a:gd name="T2" fmla="*/ 2 w 29"/>
                  <a:gd name="T3" fmla="*/ 9 h 29"/>
                  <a:gd name="T4" fmla="*/ 12 w 29"/>
                  <a:gd name="T5" fmla="*/ 15 h 29"/>
                  <a:gd name="T6" fmla="*/ 14 w 29"/>
                  <a:gd name="T7" fmla="*/ 6 h 29"/>
                  <a:gd name="T8" fmla="*/ 4 w 29"/>
                  <a:gd name="T9" fmla="*/ 0 h 29"/>
                  <a:gd name="T10" fmla="*/ 4 w 29"/>
                  <a:gd name="T11" fmla="*/ 0 h 29"/>
                  <a:gd name="T12" fmla="*/ 4 w 29"/>
                  <a:gd name="T13" fmla="*/ 0 h 29"/>
                  <a:gd name="T14" fmla="*/ 2 w 29"/>
                  <a:gd name="T15" fmla="*/ 0 h 29"/>
                  <a:gd name="T16" fmla="*/ 0 w 29"/>
                  <a:gd name="T17" fmla="*/ 3 h 29"/>
                  <a:gd name="T18" fmla="*/ 1 w 29"/>
                  <a:gd name="T19" fmla="*/ 7 h 29"/>
                  <a:gd name="T20" fmla="*/ 2 w 29"/>
                  <a:gd name="T21" fmla="*/ 9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 h="29">
                    <a:moveTo>
                      <a:pt x="5" y="18"/>
                    </a:moveTo>
                    <a:lnTo>
                      <a:pt x="5" y="18"/>
                    </a:lnTo>
                    <a:lnTo>
                      <a:pt x="25" y="29"/>
                    </a:lnTo>
                    <a:lnTo>
                      <a:pt x="29" y="11"/>
                    </a:lnTo>
                    <a:lnTo>
                      <a:pt x="9" y="0"/>
                    </a:lnTo>
                    <a:lnTo>
                      <a:pt x="4" y="0"/>
                    </a:lnTo>
                    <a:lnTo>
                      <a:pt x="0" y="6"/>
                    </a:lnTo>
                    <a:lnTo>
                      <a:pt x="2" y="13"/>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58" name="Freeform 1067"/>
              <p:cNvSpPr>
                <a:spLocks/>
              </p:cNvSpPr>
              <p:nvPr/>
            </p:nvSpPr>
            <p:spPr bwMode="auto">
              <a:xfrm>
                <a:off x="2962" y="1683"/>
                <a:ext cx="13" cy="13"/>
              </a:xfrm>
              <a:custGeom>
                <a:avLst/>
                <a:gdLst>
                  <a:gd name="T0" fmla="*/ 2 w 27"/>
                  <a:gd name="T1" fmla="*/ 9 h 27"/>
                  <a:gd name="T2" fmla="*/ 2 w 27"/>
                  <a:gd name="T3" fmla="*/ 9 h 27"/>
                  <a:gd name="T4" fmla="*/ 11 w 27"/>
                  <a:gd name="T5" fmla="*/ 13 h 27"/>
                  <a:gd name="T6" fmla="*/ 13 w 27"/>
                  <a:gd name="T7" fmla="*/ 4 h 27"/>
                  <a:gd name="T8" fmla="*/ 4 w 27"/>
                  <a:gd name="T9" fmla="*/ 0 h 27"/>
                  <a:gd name="T10" fmla="*/ 4 w 27"/>
                  <a:gd name="T11" fmla="*/ 0 h 27"/>
                  <a:gd name="T12" fmla="*/ 4 w 27"/>
                  <a:gd name="T13" fmla="*/ 0 h 27"/>
                  <a:gd name="T14" fmla="*/ 1 w 27"/>
                  <a:gd name="T15" fmla="*/ 0 h 27"/>
                  <a:gd name="T16" fmla="*/ 0 w 27"/>
                  <a:gd name="T17" fmla="*/ 3 h 27"/>
                  <a:gd name="T18" fmla="*/ 1 w 27"/>
                  <a:gd name="T19" fmla="*/ 6 h 27"/>
                  <a:gd name="T20" fmla="*/ 2 w 27"/>
                  <a:gd name="T21" fmla="*/ 9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7" h="27">
                    <a:moveTo>
                      <a:pt x="5" y="18"/>
                    </a:moveTo>
                    <a:lnTo>
                      <a:pt x="5" y="18"/>
                    </a:lnTo>
                    <a:lnTo>
                      <a:pt x="23" y="27"/>
                    </a:lnTo>
                    <a:lnTo>
                      <a:pt x="27" y="9"/>
                    </a:lnTo>
                    <a:lnTo>
                      <a:pt x="8" y="0"/>
                    </a:lnTo>
                    <a:lnTo>
                      <a:pt x="3" y="0"/>
                    </a:lnTo>
                    <a:lnTo>
                      <a:pt x="0" y="6"/>
                    </a:lnTo>
                    <a:lnTo>
                      <a:pt x="2" y="13"/>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59" name="Freeform 1068"/>
              <p:cNvSpPr>
                <a:spLocks/>
              </p:cNvSpPr>
              <p:nvPr/>
            </p:nvSpPr>
            <p:spPr bwMode="auto">
              <a:xfrm>
                <a:off x="2952" y="1677"/>
                <a:ext cx="14" cy="15"/>
              </a:xfrm>
              <a:custGeom>
                <a:avLst/>
                <a:gdLst>
                  <a:gd name="T0" fmla="*/ 3 w 28"/>
                  <a:gd name="T1" fmla="*/ 9 h 29"/>
                  <a:gd name="T2" fmla="*/ 3 w 28"/>
                  <a:gd name="T3" fmla="*/ 9 h 29"/>
                  <a:gd name="T4" fmla="*/ 13 w 28"/>
                  <a:gd name="T5" fmla="*/ 15 h 29"/>
                  <a:gd name="T6" fmla="*/ 14 w 28"/>
                  <a:gd name="T7" fmla="*/ 6 h 29"/>
                  <a:gd name="T8" fmla="*/ 4 w 28"/>
                  <a:gd name="T9" fmla="*/ 0 h 29"/>
                  <a:gd name="T10" fmla="*/ 4 w 28"/>
                  <a:gd name="T11" fmla="*/ 0 h 29"/>
                  <a:gd name="T12" fmla="*/ 4 w 28"/>
                  <a:gd name="T13" fmla="*/ 0 h 29"/>
                  <a:gd name="T14" fmla="*/ 2 w 28"/>
                  <a:gd name="T15" fmla="*/ 0 h 29"/>
                  <a:gd name="T16" fmla="*/ 0 w 28"/>
                  <a:gd name="T17" fmla="*/ 3 h 29"/>
                  <a:gd name="T18" fmla="*/ 1 w 28"/>
                  <a:gd name="T19" fmla="*/ 7 h 29"/>
                  <a:gd name="T20" fmla="*/ 3 w 28"/>
                  <a:gd name="T21" fmla="*/ 9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5" y="18"/>
                    </a:moveTo>
                    <a:lnTo>
                      <a:pt x="5" y="18"/>
                    </a:lnTo>
                    <a:lnTo>
                      <a:pt x="25" y="29"/>
                    </a:lnTo>
                    <a:lnTo>
                      <a:pt x="28" y="11"/>
                    </a:lnTo>
                    <a:lnTo>
                      <a:pt x="8" y="0"/>
                    </a:lnTo>
                    <a:lnTo>
                      <a:pt x="3" y="0"/>
                    </a:lnTo>
                    <a:lnTo>
                      <a:pt x="0" y="6"/>
                    </a:lnTo>
                    <a:lnTo>
                      <a:pt x="2" y="13"/>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60" name="Freeform 1069"/>
              <p:cNvSpPr>
                <a:spLocks/>
              </p:cNvSpPr>
              <p:nvPr/>
            </p:nvSpPr>
            <p:spPr bwMode="auto">
              <a:xfrm>
                <a:off x="2942" y="1673"/>
                <a:ext cx="14" cy="13"/>
              </a:xfrm>
              <a:custGeom>
                <a:avLst/>
                <a:gdLst>
                  <a:gd name="T0" fmla="*/ 2 w 28"/>
                  <a:gd name="T1" fmla="*/ 9 h 27"/>
                  <a:gd name="T2" fmla="*/ 3 w 28"/>
                  <a:gd name="T3" fmla="*/ 9 h 27"/>
                  <a:gd name="T4" fmla="*/ 13 w 28"/>
                  <a:gd name="T5" fmla="*/ 13 h 27"/>
                  <a:gd name="T6" fmla="*/ 14 w 28"/>
                  <a:gd name="T7" fmla="*/ 4 h 27"/>
                  <a:gd name="T8" fmla="*/ 4 w 28"/>
                  <a:gd name="T9" fmla="*/ 0 h 27"/>
                  <a:gd name="T10" fmla="*/ 5 w 28"/>
                  <a:gd name="T11" fmla="*/ 0 h 27"/>
                  <a:gd name="T12" fmla="*/ 4 w 28"/>
                  <a:gd name="T13" fmla="*/ 0 h 27"/>
                  <a:gd name="T14" fmla="*/ 2 w 28"/>
                  <a:gd name="T15" fmla="*/ 0 h 27"/>
                  <a:gd name="T16" fmla="*/ 0 w 28"/>
                  <a:gd name="T17" fmla="*/ 3 h 27"/>
                  <a:gd name="T18" fmla="*/ 1 w 28"/>
                  <a:gd name="T19" fmla="*/ 6 h 27"/>
                  <a:gd name="T20" fmla="*/ 3 w 28"/>
                  <a:gd name="T21" fmla="*/ 9 h 27"/>
                  <a:gd name="T22" fmla="*/ 2 w 28"/>
                  <a:gd name="T23" fmla="*/ 9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7">
                    <a:moveTo>
                      <a:pt x="3" y="18"/>
                    </a:moveTo>
                    <a:lnTo>
                      <a:pt x="5" y="18"/>
                    </a:lnTo>
                    <a:lnTo>
                      <a:pt x="25" y="27"/>
                    </a:lnTo>
                    <a:lnTo>
                      <a:pt x="28" y="9"/>
                    </a:lnTo>
                    <a:lnTo>
                      <a:pt x="8" y="0"/>
                    </a:lnTo>
                    <a:lnTo>
                      <a:pt x="10" y="0"/>
                    </a:lnTo>
                    <a:lnTo>
                      <a:pt x="8" y="0"/>
                    </a:lnTo>
                    <a:lnTo>
                      <a:pt x="3" y="0"/>
                    </a:lnTo>
                    <a:lnTo>
                      <a:pt x="0" y="6"/>
                    </a:lnTo>
                    <a:lnTo>
                      <a:pt x="1" y="13"/>
                    </a:lnTo>
                    <a:lnTo>
                      <a:pt x="5" y="18"/>
                    </a:lnTo>
                    <a:lnTo>
                      <a:pt x="3"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61" name="Freeform 1070"/>
              <p:cNvSpPr>
                <a:spLocks/>
              </p:cNvSpPr>
              <p:nvPr/>
            </p:nvSpPr>
            <p:spPr bwMode="auto">
              <a:xfrm>
                <a:off x="2933" y="1667"/>
                <a:ext cx="14" cy="15"/>
              </a:xfrm>
              <a:custGeom>
                <a:avLst/>
                <a:gdLst>
                  <a:gd name="T0" fmla="*/ 2 w 29"/>
                  <a:gd name="T1" fmla="*/ 10 h 28"/>
                  <a:gd name="T2" fmla="*/ 2 w 29"/>
                  <a:gd name="T3" fmla="*/ 10 h 28"/>
                  <a:gd name="T4" fmla="*/ 11 w 29"/>
                  <a:gd name="T5" fmla="*/ 15 h 28"/>
                  <a:gd name="T6" fmla="*/ 14 w 29"/>
                  <a:gd name="T7" fmla="*/ 5 h 28"/>
                  <a:gd name="T8" fmla="*/ 5 w 29"/>
                  <a:gd name="T9" fmla="*/ 0 h 28"/>
                  <a:gd name="T10" fmla="*/ 4 w 29"/>
                  <a:gd name="T11" fmla="*/ 0 h 28"/>
                  <a:gd name="T12" fmla="*/ 5 w 29"/>
                  <a:gd name="T13" fmla="*/ 0 h 28"/>
                  <a:gd name="T14" fmla="*/ 2 w 29"/>
                  <a:gd name="T15" fmla="*/ 0 h 28"/>
                  <a:gd name="T16" fmla="*/ 0 w 29"/>
                  <a:gd name="T17" fmla="*/ 3 h 28"/>
                  <a:gd name="T18" fmla="*/ 0 w 29"/>
                  <a:gd name="T19" fmla="*/ 6 h 28"/>
                  <a:gd name="T20" fmla="*/ 2 w 29"/>
                  <a:gd name="T21" fmla="*/ 10 h 28"/>
                  <a:gd name="T22" fmla="*/ 2 w 29"/>
                  <a:gd name="T23" fmla="*/ 10 h 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8">
                    <a:moveTo>
                      <a:pt x="5" y="18"/>
                    </a:moveTo>
                    <a:lnTo>
                      <a:pt x="4" y="18"/>
                    </a:lnTo>
                    <a:lnTo>
                      <a:pt x="22" y="28"/>
                    </a:lnTo>
                    <a:lnTo>
                      <a:pt x="29" y="10"/>
                    </a:lnTo>
                    <a:lnTo>
                      <a:pt x="10" y="0"/>
                    </a:lnTo>
                    <a:lnTo>
                      <a:pt x="9" y="0"/>
                    </a:lnTo>
                    <a:lnTo>
                      <a:pt x="10" y="0"/>
                    </a:lnTo>
                    <a:lnTo>
                      <a:pt x="5" y="0"/>
                    </a:lnTo>
                    <a:lnTo>
                      <a:pt x="0" y="5"/>
                    </a:lnTo>
                    <a:lnTo>
                      <a:pt x="0" y="12"/>
                    </a:lnTo>
                    <a:lnTo>
                      <a:pt x="4" y="18"/>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62" name="Freeform 1071"/>
              <p:cNvSpPr>
                <a:spLocks/>
              </p:cNvSpPr>
              <p:nvPr/>
            </p:nvSpPr>
            <p:spPr bwMode="auto">
              <a:xfrm>
                <a:off x="2923" y="1663"/>
                <a:ext cx="14" cy="13"/>
              </a:xfrm>
              <a:custGeom>
                <a:avLst/>
                <a:gdLst>
                  <a:gd name="T0" fmla="*/ 2 w 29"/>
                  <a:gd name="T1" fmla="*/ 9 h 28"/>
                  <a:gd name="T2" fmla="*/ 2 w 29"/>
                  <a:gd name="T3" fmla="*/ 9 h 28"/>
                  <a:gd name="T4" fmla="*/ 12 w 29"/>
                  <a:gd name="T5" fmla="*/ 13 h 28"/>
                  <a:gd name="T6" fmla="*/ 14 w 29"/>
                  <a:gd name="T7" fmla="*/ 5 h 28"/>
                  <a:gd name="T8" fmla="*/ 4 w 29"/>
                  <a:gd name="T9" fmla="*/ 0 h 28"/>
                  <a:gd name="T10" fmla="*/ 5 w 29"/>
                  <a:gd name="T11" fmla="*/ 0 h 28"/>
                  <a:gd name="T12" fmla="*/ 4 w 29"/>
                  <a:gd name="T13" fmla="*/ 0 h 28"/>
                  <a:gd name="T14" fmla="*/ 2 w 29"/>
                  <a:gd name="T15" fmla="*/ 0 h 28"/>
                  <a:gd name="T16" fmla="*/ 0 w 29"/>
                  <a:gd name="T17" fmla="*/ 3 h 28"/>
                  <a:gd name="T18" fmla="*/ 1 w 29"/>
                  <a:gd name="T19" fmla="*/ 6 h 28"/>
                  <a:gd name="T20" fmla="*/ 2 w 29"/>
                  <a:gd name="T21" fmla="*/ 9 h 28"/>
                  <a:gd name="T22" fmla="*/ 2 w 29"/>
                  <a:gd name="T23" fmla="*/ 9 h 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8">
                    <a:moveTo>
                      <a:pt x="4" y="19"/>
                    </a:moveTo>
                    <a:lnTo>
                      <a:pt x="5" y="19"/>
                    </a:lnTo>
                    <a:lnTo>
                      <a:pt x="25" y="28"/>
                    </a:lnTo>
                    <a:lnTo>
                      <a:pt x="29" y="10"/>
                    </a:lnTo>
                    <a:lnTo>
                      <a:pt x="9" y="0"/>
                    </a:lnTo>
                    <a:lnTo>
                      <a:pt x="10" y="0"/>
                    </a:lnTo>
                    <a:lnTo>
                      <a:pt x="9" y="0"/>
                    </a:lnTo>
                    <a:lnTo>
                      <a:pt x="4" y="0"/>
                    </a:lnTo>
                    <a:lnTo>
                      <a:pt x="0" y="6"/>
                    </a:lnTo>
                    <a:lnTo>
                      <a:pt x="2" y="13"/>
                    </a:lnTo>
                    <a:lnTo>
                      <a:pt x="5" y="19"/>
                    </a:lnTo>
                    <a:lnTo>
                      <a:pt x="4"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63" name="Freeform 1072"/>
              <p:cNvSpPr>
                <a:spLocks/>
              </p:cNvSpPr>
              <p:nvPr/>
            </p:nvSpPr>
            <p:spPr bwMode="auto">
              <a:xfrm>
                <a:off x="2913" y="1657"/>
                <a:ext cx="15" cy="15"/>
              </a:xfrm>
              <a:custGeom>
                <a:avLst/>
                <a:gdLst>
                  <a:gd name="T0" fmla="*/ 3 w 28"/>
                  <a:gd name="T1" fmla="*/ 9 h 29"/>
                  <a:gd name="T2" fmla="*/ 2 w 28"/>
                  <a:gd name="T3" fmla="*/ 9 h 29"/>
                  <a:gd name="T4" fmla="*/ 12 w 28"/>
                  <a:gd name="T5" fmla="*/ 15 h 29"/>
                  <a:gd name="T6" fmla="*/ 15 w 28"/>
                  <a:gd name="T7" fmla="*/ 5 h 29"/>
                  <a:gd name="T8" fmla="*/ 5 w 28"/>
                  <a:gd name="T9" fmla="*/ 0 h 29"/>
                  <a:gd name="T10" fmla="*/ 4 w 28"/>
                  <a:gd name="T11" fmla="*/ 0 h 29"/>
                  <a:gd name="T12" fmla="*/ 5 w 28"/>
                  <a:gd name="T13" fmla="*/ 0 h 29"/>
                  <a:gd name="T14" fmla="*/ 3 w 28"/>
                  <a:gd name="T15" fmla="*/ 0 h 29"/>
                  <a:gd name="T16" fmla="*/ 0 w 28"/>
                  <a:gd name="T17" fmla="*/ 3 h 29"/>
                  <a:gd name="T18" fmla="*/ 0 w 28"/>
                  <a:gd name="T19" fmla="*/ 6 h 29"/>
                  <a:gd name="T20" fmla="*/ 2 w 28"/>
                  <a:gd name="T21" fmla="*/ 9 h 29"/>
                  <a:gd name="T22" fmla="*/ 3 w 28"/>
                  <a:gd name="T23" fmla="*/ 9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5" y="18"/>
                    </a:moveTo>
                    <a:lnTo>
                      <a:pt x="3" y="18"/>
                    </a:lnTo>
                    <a:lnTo>
                      <a:pt x="22" y="29"/>
                    </a:lnTo>
                    <a:lnTo>
                      <a:pt x="28" y="10"/>
                    </a:lnTo>
                    <a:lnTo>
                      <a:pt x="10" y="0"/>
                    </a:lnTo>
                    <a:lnTo>
                      <a:pt x="8" y="0"/>
                    </a:lnTo>
                    <a:lnTo>
                      <a:pt x="10" y="0"/>
                    </a:lnTo>
                    <a:lnTo>
                      <a:pt x="5" y="0"/>
                    </a:lnTo>
                    <a:lnTo>
                      <a:pt x="0" y="5"/>
                    </a:lnTo>
                    <a:lnTo>
                      <a:pt x="0" y="12"/>
                    </a:lnTo>
                    <a:lnTo>
                      <a:pt x="3" y="18"/>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64" name="Freeform 1073"/>
              <p:cNvSpPr>
                <a:spLocks/>
              </p:cNvSpPr>
              <p:nvPr/>
            </p:nvSpPr>
            <p:spPr bwMode="auto">
              <a:xfrm>
                <a:off x="2903" y="1653"/>
                <a:ext cx="15" cy="13"/>
              </a:xfrm>
              <a:custGeom>
                <a:avLst/>
                <a:gdLst>
                  <a:gd name="T0" fmla="*/ 2 w 28"/>
                  <a:gd name="T1" fmla="*/ 9 h 27"/>
                  <a:gd name="T2" fmla="*/ 3 w 28"/>
                  <a:gd name="T3" fmla="*/ 9 h 27"/>
                  <a:gd name="T4" fmla="*/ 13 w 28"/>
                  <a:gd name="T5" fmla="*/ 13 h 27"/>
                  <a:gd name="T6" fmla="*/ 15 w 28"/>
                  <a:gd name="T7" fmla="*/ 4 h 27"/>
                  <a:gd name="T8" fmla="*/ 4 w 28"/>
                  <a:gd name="T9" fmla="*/ 0 h 27"/>
                  <a:gd name="T10" fmla="*/ 5 w 28"/>
                  <a:gd name="T11" fmla="*/ 0 h 27"/>
                  <a:gd name="T12" fmla="*/ 4 w 28"/>
                  <a:gd name="T13" fmla="*/ 0 h 27"/>
                  <a:gd name="T14" fmla="*/ 2 w 28"/>
                  <a:gd name="T15" fmla="*/ 0 h 27"/>
                  <a:gd name="T16" fmla="*/ 0 w 28"/>
                  <a:gd name="T17" fmla="*/ 2 h 27"/>
                  <a:gd name="T18" fmla="*/ 1 w 28"/>
                  <a:gd name="T19" fmla="*/ 6 h 27"/>
                  <a:gd name="T20" fmla="*/ 3 w 28"/>
                  <a:gd name="T21" fmla="*/ 9 h 27"/>
                  <a:gd name="T22" fmla="*/ 2 w 28"/>
                  <a:gd name="T23" fmla="*/ 9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7">
                    <a:moveTo>
                      <a:pt x="3" y="18"/>
                    </a:moveTo>
                    <a:lnTo>
                      <a:pt x="5" y="18"/>
                    </a:lnTo>
                    <a:lnTo>
                      <a:pt x="25" y="27"/>
                    </a:lnTo>
                    <a:lnTo>
                      <a:pt x="28" y="9"/>
                    </a:lnTo>
                    <a:lnTo>
                      <a:pt x="8" y="0"/>
                    </a:lnTo>
                    <a:lnTo>
                      <a:pt x="10" y="0"/>
                    </a:lnTo>
                    <a:lnTo>
                      <a:pt x="8" y="0"/>
                    </a:lnTo>
                    <a:lnTo>
                      <a:pt x="3" y="0"/>
                    </a:lnTo>
                    <a:lnTo>
                      <a:pt x="0" y="5"/>
                    </a:lnTo>
                    <a:lnTo>
                      <a:pt x="2" y="12"/>
                    </a:lnTo>
                    <a:lnTo>
                      <a:pt x="5" y="18"/>
                    </a:lnTo>
                    <a:lnTo>
                      <a:pt x="3"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65" name="Freeform 1074"/>
              <p:cNvSpPr>
                <a:spLocks/>
              </p:cNvSpPr>
              <p:nvPr/>
            </p:nvSpPr>
            <p:spPr bwMode="auto">
              <a:xfrm>
                <a:off x="2894" y="1647"/>
                <a:ext cx="14" cy="15"/>
              </a:xfrm>
              <a:custGeom>
                <a:avLst/>
                <a:gdLst>
                  <a:gd name="T0" fmla="*/ 3 w 28"/>
                  <a:gd name="T1" fmla="*/ 9 h 29"/>
                  <a:gd name="T2" fmla="*/ 2 w 28"/>
                  <a:gd name="T3" fmla="*/ 9 h 29"/>
                  <a:gd name="T4" fmla="*/ 11 w 28"/>
                  <a:gd name="T5" fmla="*/ 15 h 29"/>
                  <a:gd name="T6" fmla="*/ 14 w 28"/>
                  <a:gd name="T7" fmla="*/ 6 h 29"/>
                  <a:gd name="T8" fmla="*/ 5 w 28"/>
                  <a:gd name="T9" fmla="*/ 0 h 29"/>
                  <a:gd name="T10" fmla="*/ 4 w 28"/>
                  <a:gd name="T11" fmla="*/ 0 h 29"/>
                  <a:gd name="T12" fmla="*/ 5 w 28"/>
                  <a:gd name="T13" fmla="*/ 0 h 29"/>
                  <a:gd name="T14" fmla="*/ 3 w 28"/>
                  <a:gd name="T15" fmla="*/ 0 h 29"/>
                  <a:gd name="T16" fmla="*/ 0 w 28"/>
                  <a:gd name="T17" fmla="*/ 3 h 29"/>
                  <a:gd name="T18" fmla="*/ 0 w 28"/>
                  <a:gd name="T19" fmla="*/ 6 h 29"/>
                  <a:gd name="T20" fmla="*/ 2 w 28"/>
                  <a:gd name="T21" fmla="*/ 9 h 29"/>
                  <a:gd name="T22" fmla="*/ 3 w 28"/>
                  <a:gd name="T23" fmla="*/ 9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5" y="18"/>
                    </a:moveTo>
                    <a:lnTo>
                      <a:pt x="3" y="18"/>
                    </a:lnTo>
                    <a:lnTo>
                      <a:pt x="21" y="29"/>
                    </a:lnTo>
                    <a:lnTo>
                      <a:pt x="28" y="11"/>
                    </a:lnTo>
                    <a:lnTo>
                      <a:pt x="10" y="0"/>
                    </a:lnTo>
                    <a:lnTo>
                      <a:pt x="8" y="0"/>
                    </a:lnTo>
                    <a:lnTo>
                      <a:pt x="10" y="0"/>
                    </a:lnTo>
                    <a:lnTo>
                      <a:pt x="5" y="0"/>
                    </a:lnTo>
                    <a:lnTo>
                      <a:pt x="0" y="5"/>
                    </a:lnTo>
                    <a:lnTo>
                      <a:pt x="0" y="12"/>
                    </a:lnTo>
                    <a:lnTo>
                      <a:pt x="3" y="18"/>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66" name="Freeform 1075"/>
              <p:cNvSpPr>
                <a:spLocks/>
              </p:cNvSpPr>
              <p:nvPr/>
            </p:nvSpPr>
            <p:spPr bwMode="auto">
              <a:xfrm>
                <a:off x="2875" y="1637"/>
                <a:ext cx="23" cy="19"/>
              </a:xfrm>
              <a:custGeom>
                <a:avLst/>
                <a:gdLst>
                  <a:gd name="T0" fmla="*/ 1 w 47"/>
                  <a:gd name="T1" fmla="*/ 9 h 38"/>
                  <a:gd name="T2" fmla="*/ 2 w 47"/>
                  <a:gd name="T3" fmla="*/ 9 h 38"/>
                  <a:gd name="T4" fmla="*/ 22 w 47"/>
                  <a:gd name="T5" fmla="*/ 19 h 38"/>
                  <a:gd name="T6" fmla="*/ 23 w 47"/>
                  <a:gd name="T7" fmla="*/ 10 h 38"/>
                  <a:gd name="T8" fmla="*/ 4 w 47"/>
                  <a:gd name="T9" fmla="*/ 0 h 38"/>
                  <a:gd name="T10" fmla="*/ 5 w 47"/>
                  <a:gd name="T11" fmla="*/ 0 h 38"/>
                  <a:gd name="T12" fmla="*/ 4 w 47"/>
                  <a:gd name="T13" fmla="*/ 0 h 38"/>
                  <a:gd name="T14" fmla="*/ 1 w 47"/>
                  <a:gd name="T15" fmla="*/ 0 h 38"/>
                  <a:gd name="T16" fmla="*/ 0 w 47"/>
                  <a:gd name="T17" fmla="*/ 3 h 38"/>
                  <a:gd name="T18" fmla="*/ 1 w 47"/>
                  <a:gd name="T19" fmla="*/ 6 h 38"/>
                  <a:gd name="T20" fmla="*/ 2 w 47"/>
                  <a:gd name="T21" fmla="*/ 9 h 38"/>
                  <a:gd name="T22" fmla="*/ 1 w 47"/>
                  <a:gd name="T23" fmla="*/ 9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7" h="38">
                    <a:moveTo>
                      <a:pt x="3" y="18"/>
                    </a:moveTo>
                    <a:lnTo>
                      <a:pt x="5" y="18"/>
                    </a:lnTo>
                    <a:lnTo>
                      <a:pt x="44" y="38"/>
                    </a:lnTo>
                    <a:lnTo>
                      <a:pt x="47" y="20"/>
                    </a:lnTo>
                    <a:lnTo>
                      <a:pt x="8" y="0"/>
                    </a:lnTo>
                    <a:lnTo>
                      <a:pt x="10" y="0"/>
                    </a:lnTo>
                    <a:lnTo>
                      <a:pt x="8" y="0"/>
                    </a:lnTo>
                    <a:lnTo>
                      <a:pt x="3" y="0"/>
                    </a:lnTo>
                    <a:lnTo>
                      <a:pt x="0" y="5"/>
                    </a:lnTo>
                    <a:lnTo>
                      <a:pt x="2" y="12"/>
                    </a:lnTo>
                    <a:lnTo>
                      <a:pt x="5" y="18"/>
                    </a:lnTo>
                    <a:lnTo>
                      <a:pt x="3"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67" name="Freeform 1076"/>
              <p:cNvSpPr>
                <a:spLocks/>
              </p:cNvSpPr>
              <p:nvPr/>
            </p:nvSpPr>
            <p:spPr bwMode="auto">
              <a:xfrm>
                <a:off x="2871" y="1635"/>
                <a:ext cx="9" cy="11"/>
              </a:xfrm>
              <a:custGeom>
                <a:avLst/>
                <a:gdLst>
                  <a:gd name="T0" fmla="*/ 2 w 18"/>
                  <a:gd name="T1" fmla="*/ 8 h 24"/>
                  <a:gd name="T2" fmla="*/ 2 w 18"/>
                  <a:gd name="T3" fmla="*/ 8 h 24"/>
                  <a:gd name="T4" fmla="*/ 6 w 18"/>
                  <a:gd name="T5" fmla="*/ 11 h 24"/>
                  <a:gd name="T6" fmla="*/ 9 w 18"/>
                  <a:gd name="T7" fmla="*/ 3 h 24"/>
                  <a:gd name="T8" fmla="*/ 5 w 18"/>
                  <a:gd name="T9" fmla="*/ 0 h 24"/>
                  <a:gd name="T10" fmla="*/ 5 w 18"/>
                  <a:gd name="T11" fmla="*/ 0 h 24"/>
                  <a:gd name="T12" fmla="*/ 5 w 18"/>
                  <a:gd name="T13" fmla="*/ 1 h 24"/>
                  <a:gd name="T14" fmla="*/ 3 w 18"/>
                  <a:gd name="T15" fmla="*/ 1 h 24"/>
                  <a:gd name="T16" fmla="*/ 1 w 18"/>
                  <a:gd name="T17" fmla="*/ 3 h 24"/>
                  <a:gd name="T18" fmla="*/ 0 w 18"/>
                  <a:gd name="T19" fmla="*/ 6 h 24"/>
                  <a:gd name="T20" fmla="*/ 2 w 18"/>
                  <a:gd name="T21" fmla="*/ 8 h 24"/>
                  <a:gd name="T22" fmla="*/ 2 w 18"/>
                  <a:gd name="T23" fmla="*/ 8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 h="24">
                    <a:moveTo>
                      <a:pt x="3" y="18"/>
                    </a:moveTo>
                    <a:lnTo>
                      <a:pt x="3" y="18"/>
                    </a:lnTo>
                    <a:lnTo>
                      <a:pt x="11" y="24"/>
                    </a:lnTo>
                    <a:lnTo>
                      <a:pt x="18" y="6"/>
                    </a:lnTo>
                    <a:lnTo>
                      <a:pt x="10" y="0"/>
                    </a:lnTo>
                    <a:lnTo>
                      <a:pt x="10" y="2"/>
                    </a:lnTo>
                    <a:lnTo>
                      <a:pt x="5" y="2"/>
                    </a:lnTo>
                    <a:lnTo>
                      <a:pt x="1" y="6"/>
                    </a:lnTo>
                    <a:lnTo>
                      <a:pt x="0" y="13"/>
                    </a:lnTo>
                    <a:lnTo>
                      <a:pt x="3" y="17"/>
                    </a:lnTo>
                    <a:lnTo>
                      <a:pt x="3"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68" name="Freeform 1077"/>
              <p:cNvSpPr>
                <a:spLocks/>
              </p:cNvSpPr>
              <p:nvPr/>
            </p:nvSpPr>
            <p:spPr bwMode="auto">
              <a:xfrm>
                <a:off x="2867" y="1632"/>
                <a:ext cx="9" cy="12"/>
              </a:xfrm>
              <a:custGeom>
                <a:avLst/>
                <a:gdLst>
                  <a:gd name="T0" fmla="*/ 2 w 19"/>
                  <a:gd name="T1" fmla="*/ 8 h 23"/>
                  <a:gd name="T2" fmla="*/ 2 w 19"/>
                  <a:gd name="T3" fmla="*/ 9 h 23"/>
                  <a:gd name="T4" fmla="*/ 6 w 19"/>
                  <a:gd name="T5" fmla="*/ 12 h 23"/>
                  <a:gd name="T6" fmla="*/ 9 w 19"/>
                  <a:gd name="T7" fmla="*/ 3 h 23"/>
                  <a:gd name="T8" fmla="*/ 5 w 19"/>
                  <a:gd name="T9" fmla="*/ 0 h 23"/>
                  <a:gd name="T10" fmla="*/ 5 w 19"/>
                  <a:gd name="T11" fmla="*/ 1 h 23"/>
                  <a:gd name="T12" fmla="*/ 5 w 19"/>
                  <a:gd name="T13" fmla="*/ 1 h 23"/>
                  <a:gd name="T14" fmla="*/ 2 w 19"/>
                  <a:gd name="T15" fmla="*/ 1 h 23"/>
                  <a:gd name="T16" fmla="*/ 1 w 19"/>
                  <a:gd name="T17" fmla="*/ 3 h 23"/>
                  <a:gd name="T18" fmla="*/ 0 w 19"/>
                  <a:gd name="T19" fmla="*/ 7 h 23"/>
                  <a:gd name="T20" fmla="*/ 2 w 19"/>
                  <a:gd name="T21" fmla="*/ 8 h 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9" h="23">
                    <a:moveTo>
                      <a:pt x="4" y="16"/>
                    </a:moveTo>
                    <a:lnTo>
                      <a:pt x="4" y="18"/>
                    </a:lnTo>
                    <a:lnTo>
                      <a:pt x="12" y="23"/>
                    </a:lnTo>
                    <a:lnTo>
                      <a:pt x="19" y="5"/>
                    </a:lnTo>
                    <a:lnTo>
                      <a:pt x="10" y="0"/>
                    </a:lnTo>
                    <a:lnTo>
                      <a:pt x="10" y="2"/>
                    </a:lnTo>
                    <a:lnTo>
                      <a:pt x="5" y="2"/>
                    </a:lnTo>
                    <a:lnTo>
                      <a:pt x="2" y="5"/>
                    </a:lnTo>
                    <a:lnTo>
                      <a:pt x="0" y="13"/>
                    </a:lnTo>
                    <a:lnTo>
                      <a:pt x="4"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69" name="Freeform 1078"/>
              <p:cNvSpPr>
                <a:spLocks/>
              </p:cNvSpPr>
              <p:nvPr/>
            </p:nvSpPr>
            <p:spPr bwMode="auto">
              <a:xfrm>
                <a:off x="2863" y="1628"/>
                <a:ext cx="9" cy="12"/>
              </a:xfrm>
              <a:custGeom>
                <a:avLst/>
                <a:gdLst>
                  <a:gd name="T0" fmla="*/ 1 w 16"/>
                  <a:gd name="T1" fmla="*/ 7 h 23"/>
                  <a:gd name="T2" fmla="*/ 2 w 16"/>
                  <a:gd name="T3" fmla="*/ 8 h 23"/>
                  <a:gd name="T4" fmla="*/ 6 w 16"/>
                  <a:gd name="T5" fmla="*/ 12 h 23"/>
                  <a:gd name="T6" fmla="*/ 9 w 16"/>
                  <a:gd name="T7" fmla="*/ 5 h 23"/>
                  <a:gd name="T8" fmla="*/ 6 w 16"/>
                  <a:gd name="T9" fmla="*/ 1 h 23"/>
                  <a:gd name="T10" fmla="*/ 6 w 16"/>
                  <a:gd name="T11" fmla="*/ 2 h 23"/>
                  <a:gd name="T12" fmla="*/ 6 w 16"/>
                  <a:gd name="T13" fmla="*/ 1 h 23"/>
                  <a:gd name="T14" fmla="*/ 3 w 16"/>
                  <a:gd name="T15" fmla="*/ 0 h 23"/>
                  <a:gd name="T16" fmla="*/ 1 w 16"/>
                  <a:gd name="T17" fmla="*/ 2 h 23"/>
                  <a:gd name="T18" fmla="*/ 0 w 16"/>
                  <a:gd name="T19" fmla="*/ 5 h 23"/>
                  <a:gd name="T20" fmla="*/ 2 w 16"/>
                  <a:gd name="T21" fmla="*/ 8 h 23"/>
                  <a:gd name="T22" fmla="*/ 1 w 16"/>
                  <a:gd name="T23" fmla="*/ 7 h 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23">
                    <a:moveTo>
                      <a:pt x="1" y="14"/>
                    </a:moveTo>
                    <a:lnTo>
                      <a:pt x="3" y="16"/>
                    </a:lnTo>
                    <a:lnTo>
                      <a:pt x="10" y="23"/>
                    </a:lnTo>
                    <a:lnTo>
                      <a:pt x="16" y="9"/>
                    </a:lnTo>
                    <a:lnTo>
                      <a:pt x="10" y="2"/>
                    </a:lnTo>
                    <a:lnTo>
                      <a:pt x="11" y="3"/>
                    </a:lnTo>
                    <a:lnTo>
                      <a:pt x="10" y="2"/>
                    </a:lnTo>
                    <a:lnTo>
                      <a:pt x="5" y="0"/>
                    </a:lnTo>
                    <a:lnTo>
                      <a:pt x="1" y="3"/>
                    </a:lnTo>
                    <a:lnTo>
                      <a:pt x="0" y="9"/>
                    </a:lnTo>
                    <a:lnTo>
                      <a:pt x="3" y="16"/>
                    </a:lnTo>
                    <a:lnTo>
                      <a:pt x="1"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70" name="Freeform 1079"/>
              <p:cNvSpPr>
                <a:spLocks/>
              </p:cNvSpPr>
              <p:nvPr/>
            </p:nvSpPr>
            <p:spPr bwMode="auto">
              <a:xfrm>
                <a:off x="2861" y="1624"/>
                <a:ext cx="8" cy="12"/>
              </a:xfrm>
              <a:custGeom>
                <a:avLst/>
                <a:gdLst>
                  <a:gd name="T0" fmla="*/ 1 w 16"/>
                  <a:gd name="T1" fmla="*/ 7 h 23"/>
                  <a:gd name="T2" fmla="*/ 1 w 16"/>
                  <a:gd name="T3" fmla="*/ 8 h 23"/>
                  <a:gd name="T4" fmla="*/ 3 w 16"/>
                  <a:gd name="T5" fmla="*/ 12 h 23"/>
                  <a:gd name="T6" fmla="*/ 8 w 16"/>
                  <a:gd name="T7" fmla="*/ 6 h 23"/>
                  <a:gd name="T8" fmla="*/ 6 w 16"/>
                  <a:gd name="T9" fmla="*/ 3 h 23"/>
                  <a:gd name="T10" fmla="*/ 6 w 16"/>
                  <a:gd name="T11" fmla="*/ 4 h 23"/>
                  <a:gd name="T12" fmla="*/ 6 w 16"/>
                  <a:gd name="T13" fmla="*/ 2 h 23"/>
                  <a:gd name="T14" fmla="*/ 3 w 16"/>
                  <a:gd name="T15" fmla="*/ 0 h 23"/>
                  <a:gd name="T16" fmla="*/ 1 w 16"/>
                  <a:gd name="T17" fmla="*/ 2 h 23"/>
                  <a:gd name="T18" fmla="*/ 0 w 16"/>
                  <a:gd name="T19" fmla="*/ 6 h 23"/>
                  <a:gd name="T20" fmla="*/ 1 w 16"/>
                  <a:gd name="T21" fmla="*/ 9 h 23"/>
                  <a:gd name="T22" fmla="*/ 1 w 16"/>
                  <a:gd name="T23" fmla="*/ 7 h 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23">
                    <a:moveTo>
                      <a:pt x="1" y="14"/>
                    </a:moveTo>
                    <a:lnTo>
                      <a:pt x="1" y="16"/>
                    </a:lnTo>
                    <a:lnTo>
                      <a:pt x="6" y="23"/>
                    </a:lnTo>
                    <a:lnTo>
                      <a:pt x="16" y="12"/>
                    </a:lnTo>
                    <a:lnTo>
                      <a:pt x="11" y="5"/>
                    </a:lnTo>
                    <a:lnTo>
                      <a:pt x="11" y="7"/>
                    </a:lnTo>
                    <a:lnTo>
                      <a:pt x="11" y="3"/>
                    </a:lnTo>
                    <a:lnTo>
                      <a:pt x="6" y="0"/>
                    </a:lnTo>
                    <a:lnTo>
                      <a:pt x="1" y="3"/>
                    </a:lnTo>
                    <a:lnTo>
                      <a:pt x="0" y="11"/>
                    </a:lnTo>
                    <a:lnTo>
                      <a:pt x="1" y="18"/>
                    </a:lnTo>
                    <a:lnTo>
                      <a:pt x="1"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71" name="Freeform 1080"/>
              <p:cNvSpPr>
                <a:spLocks/>
              </p:cNvSpPr>
              <p:nvPr/>
            </p:nvSpPr>
            <p:spPr bwMode="auto">
              <a:xfrm>
                <a:off x="2860" y="1620"/>
                <a:ext cx="7" cy="11"/>
              </a:xfrm>
              <a:custGeom>
                <a:avLst/>
                <a:gdLst>
                  <a:gd name="T0" fmla="*/ 0 w 13"/>
                  <a:gd name="T1" fmla="*/ 7 h 22"/>
                  <a:gd name="T2" fmla="*/ 0 w 13"/>
                  <a:gd name="T3" fmla="*/ 7 h 22"/>
                  <a:gd name="T4" fmla="*/ 2 w 13"/>
                  <a:gd name="T5" fmla="*/ 11 h 22"/>
                  <a:gd name="T6" fmla="*/ 7 w 13"/>
                  <a:gd name="T7" fmla="*/ 8 h 22"/>
                  <a:gd name="T8" fmla="*/ 5 w 13"/>
                  <a:gd name="T9" fmla="*/ 3 h 22"/>
                  <a:gd name="T10" fmla="*/ 5 w 13"/>
                  <a:gd name="T11" fmla="*/ 3 h 22"/>
                  <a:gd name="T12" fmla="*/ 5 w 13"/>
                  <a:gd name="T13" fmla="*/ 2 h 22"/>
                  <a:gd name="T14" fmla="*/ 4 w 13"/>
                  <a:gd name="T15" fmla="*/ 0 h 22"/>
                  <a:gd name="T16" fmla="*/ 2 w 13"/>
                  <a:gd name="T17" fmla="*/ 1 h 22"/>
                  <a:gd name="T18" fmla="*/ 0 w 13"/>
                  <a:gd name="T19" fmla="*/ 4 h 22"/>
                  <a:gd name="T20" fmla="*/ 0 w 13"/>
                  <a:gd name="T21" fmla="*/ 8 h 22"/>
                  <a:gd name="T22" fmla="*/ 0 w 13"/>
                  <a:gd name="T23" fmla="*/ 7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22">
                    <a:moveTo>
                      <a:pt x="0" y="13"/>
                    </a:moveTo>
                    <a:lnTo>
                      <a:pt x="0" y="13"/>
                    </a:lnTo>
                    <a:lnTo>
                      <a:pt x="3" y="22"/>
                    </a:lnTo>
                    <a:lnTo>
                      <a:pt x="13" y="15"/>
                    </a:lnTo>
                    <a:lnTo>
                      <a:pt x="10" y="6"/>
                    </a:lnTo>
                    <a:lnTo>
                      <a:pt x="10" y="4"/>
                    </a:lnTo>
                    <a:lnTo>
                      <a:pt x="7" y="0"/>
                    </a:lnTo>
                    <a:lnTo>
                      <a:pt x="3" y="2"/>
                    </a:lnTo>
                    <a:lnTo>
                      <a:pt x="0" y="8"/>
                    </a:lnTo>
                    <a:lnTo>
                      <a:pt x="0" y="15"/>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72" name="Freeform 1081"/>
              <p:cNvSpPr>
                <a:spLocks/>
              </p:cNvSpPr>
              <p:nvPr/>
            </p:nvSpPr>
            <p:spPr bwMode="auto">
              <a:xfrm>
                <a:off x="2857" y="1616"/>
                <a:ext cx="8" cy="11"/>
              </a:xfrm>
              <a:custGeom>
                <a:avLst/>
                <a:gdLst>
                  <a:gd name="T0" fmla="*/ 0 w 15"/>
                  <a:gd name="T1" fmla="*/ 7 h 22"/>
                  <a:gd name="T2" fmla="*/ 1 w 15"/>
                  <a:gd name="T3" fmla="*/ 7 h 22"/>
                  <a:gd name="T4" fmla="*/ 3 w 15"/>
                  <a:gd name="T5" fmla="*/ 11 h 22"/>
                  <a:gd name="T6" fmla="*/ 8 w 15"/>
                  <a:gd name="T7" fmla="*/ 8 h 22"/>
                  <a:gd name="T8" fmla="*/ 6 w 15"/>
                  <a:gd name="T9" fmla="*/ 3 h 22"/>
                  <a:gd name="T10" fmla="*/ 7 w 15"/>
                  <a:gd name="T11" fmla="*/ 3 h 22"/>
                  <a:gd name="T12" fmla="*/ 6 w 15"/>
                  <a:gd name="T13" fmla="*/ 2 h 22"/>
                  <a:gd name="T14" fmla="*/ 4 w 15"/>
                  <a:gd name="T15" fmla="*/ 0 h 22"/>
                  <a:gd name="T16" fmla="*/ 3 w 15"/>
                  <a:gd name="T17" fmla="*/ 1 h 22"/>
                  <a:gd name="T18" fmla="*/ 1 w 15"/>
                  <a:gd name="T19" fmla="*/ 4 h 22"/>
                  <a:gd name="T20" fmla="*/ 1 w 15"/>
                  <a:gd name="T21" fmla="*/ 8 h 22"/>
                  <a:gd name="T22" fmla="*/ 0 w 15"/>
                  <a:gd name="T23" fmla="*/ 7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2">
                    <a:moveTo>
                      <a:pt x="0" y="13"/>
                    </a:moveTo>
                    <a:lnTo>
                      <a:pt x="2" y="13"/>
                    </a:lnTo>
                    <a:lnTo>
                      <a:pt x="5" y="22"/>
                    </a:lnTo>
                    <a:lnTo>
                      <a:pt x="15" y="15"/>
                    </a:lnTo>
                    <a:lnTo>
                      <a:pt x="12" y="6"/>
                    </a:lnTo>
                    <a:lnTo>
                      <a:pt x="13" y="6"/>
                    </a:lnTo>
                    <a:lnTo>
                      <a:pt x="12" y="4"/>
                    </a:lnTo>
                    <a:lnTo>
                      <a:pt x="8" y="0"/>
                    </a:lnTo>
                    <a:lnTo>
                      <a:pt x="5" y="2"/>
                    </a:lnTo>
                    <a:lnTo>
                      <a:pt x="2" y="8"/>
                    </a:lnTo>
                    <a:lnTo>
                      <a:pt x="2" y="15"/>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73" name="Freeform 1082"/>
              <p:cNvSpPr>
                <a:spLocks/>
              </p:cNvSpPr>
              <p:nvPr/>
            </p:nvSpPr>
            <p:spPr bwMode="auto">
              <a:xfrm>
                <a:off x="2856" y="1611"/>
                <a:ext cx="8" cy="11"/>
              </a:xfrm>
              <a:custGeom>
                <a:avLst/>
                <a:gdLst>
                  <a:gd name="T0" fmla="*/ 0 w 16"/>
                  <a:gd name="T1" fmla="*/ 4 h 22"/>
                  <a:gd name="T2" fmla="*/ 0 w 16"/>
                  <a:gd name="T3" fmla="*/ 6 h 22"/>
                  <a:gd name="T4" fmla="*/ 2 w 16"/>
                  <a:gd name="T5" fmla="*/ 11 h 22"/>
                  <a:gd name="T6" fmla="*/ 8 w 16"/>
                  <a:gd name="T7" fmla="*/ 8 h 22"/>
                  <a:gd name="T8" fmla="*/ 7 w 16"/>
                  <a:gd name="T9" fmla="*/ 2 h 22"/>
                  <a:gd name="T10" fmla="*/ 7 w 16"/>
                  <a:gd name="T11" fmla="*/ 4 h 22"/>
                  <a:gd name="T12" fmla="*/ 6 w 16"/>
                  <a:gd name="T13" fmla="*/ 2 h 22"/>
                  <a:gd name="T14" fmla="*/ 4 w 16"/>
                  <a:gd name="T15" fmla="*/ 0 h 22"/>
                  <a:gd name="T16" fmla="*/ 3 w 16"/>
                  <a:gd name="T17" fmla="*/ 0 h 22"/>
                  <a:gd name="T18" fmla="*/ 1 w 16"/>
                  <a:gd name="T19" fmla="*/ 3 h 22"/>
                  <a:gd name="T20" fmla="*/ 1 w 16"/>
                  <a:gd name="T21" fmla="*/ 6 h 22"/>
                  <a:gd name="T22" fmla="*/ 0 w 16"/>
                  <a:gd name="T23" fmla="*/ 4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22">
                    <a:moveTo>
                      <a:pt x="0" y="8"/>
                    </a:moveTo>
                    <a:lnTo>
                      <a:pt x="0" y="11"/>
                    </a:lnTo>
                    <a:lnTo>
                      <a:pt x="3" y="22"/>
                    </a:lnTo>
                    <a:lnTo>
                      <a:pt x="16" y="15"/>
                    </a:lnTo>
                    <a:lnTo>
                      <a:pt x="13" y="4"/>
                    </a:lnTo>
                    <a:lnTo>
                      <a:pt x="13" y="8"/>
                    </a:lnTo>
                    <a:lnTo>
                      <a:pt x="11" y="4"/>
                    </a:lnTo>
                    <a:lnTo>
                      <a:pt x="8" y="0"/>
                    </a:lnTo>
                    <a:lnTo>
                      <a:pt x="5" y="0"/>
                    </a:lnTo>
                    <a:lnTo>
                      <a:pt x="1" y="6"/>
                    </a:lnTo>
                    <a:lnTo>
                      <a:pt x="1" y="11"/>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74" name="Freeform 1083"/>
              <p:cNvSpPr>
                <a:spLocks/>
              </p:cNvSpPr>
              <p:nvPr/>
            </p:nvSpPr>
            <p:spPr bwMode="auto">
              <a:xfrm>
                <a:off x="2856" y="1606"/>
                <a:ext cx="7" cy="9"/>
              </a:xfrm>
              <a:custGeom>
                <a:avLst/>
                <a:gdLst>
                  <a:gd name="T0" fmla="*/ 0 w 13"/>
                  <a:gd name="T1" fmla="*/ 5 h 18"/>
                  <a:gd name="T2" fmla="*/ 0 w 13"/>
                  <a:gd name="T3" fmla="*/ 5 h 18"/>
                  <a:gd name="T4" fmla="*/ 0 w 13"/>
                  <a:gd name="T5" fmla="*/ 9 h 18"/>
                  <a:gd name="T6" fmla="*/ 7 w 13"/>
                  <a:gd name="T7" fmla="*/ 9 h 18"/>
                  <a:gd name="T8" fmla="*/ 7 w 13"/>
                  <a:gd name="T9" fmla="*/ 5 h 18"/>
                  <a:gd name="T10" fmla="*/ 7 w 13"/>
                  <a:gd name="T11" fmla="*/ 5 h 18"/>
                  <a:gd name="T12" fmla="*/ 7 w 13"/>
                  <a:gd name="T13" fmla="*/ 5 h 18"/>
                  <a:gd name="T14" fmla="*/ 6 w 13"/>
                  <a:gd name="T15" fmla="*/ 2 h 18"/>
                  <a:gd name="T16" fmla="*/ 3 w 13"/>
                  <a:gd name="T17" fmla="*/ 0 h 18"/>
                  <a:gd name="T18" fmla="*/ 1 w 13"/>
                  <a:gd name="T19" fmla="*/ 2 h 18"/>
                  <a:gd name="T20" fmla="*/ 0 w 13"/>
                  <a:gd name="T21" fmla="*/ 5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8">
                    <a:moveTo>
                      <a:pt x="0" y="9"/>
                    </a:moveTo>
                    <a:lnTo>
                      <a:pt x="0" y="9"/>
                    </a:lnTo>
                    <a:lnTo>
                      <a:pt x="0" y="18"/>
                    </a:lnTo>
                    <a:lnTo>
                      <a:pt x="13" y="18"/>
                    </a:lnTo>
                    <a:lnTo>
                      <a:pt x="13" y="9"/>
                    </a:lnTo>
                    <a:lnTo>
                      <a:pt x="11" y="3"/>
                    </a:lnTo>
                    <a:lnTo>
                      <a:pt x="6" y="0"/>
                    </a:lnTo>
                    <a:lnTo>
                      <a:pt x="1"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75" name="Freeform 1084"/>
              <p:cNvSpPr>
                <a:spLocks/>
              </p:cNvSpPr>
              <p:nvPr/>
            </p:nvSpPr>
            <p:spPr bwMode="auto">
              <a:xfrm>
                <a:off x="2856" y="1600"/>
                <a:ext cx="7" cy="10"/>
              </a:xfrm>
              <a:custGeom>
                <a:avLst/>
                <a:gdLst>
                  <a:gd name="T0" fmla="*/ 0 w 13"/>
                  <a:gd name="T1" fmla="*/ 4 h 20"/>
                  <a:gd name="T2" fmla="*/ 0 w 13"/>
                  <a:gd name="T3" fmla="*/ 5 h 20"/>
                  <a:gd name="T4" fmla="*/ 0 w 13"/>
                  <a:gd name="T5" fmla="*/ 10 h 20"/>
                  <a:gd name="T6" fmla="*/ 7 w 13"/>
                  <a:gd name="T7" fmla="*/ 10 h 20"/>
                  <a:gd name="T8" fmla="*/ 7 w 13"/>
                  <a:gd name="T9" fmla="*/ 5 h 20"/>
                  <a:gd name="T10" fmla="*/ 7 w 13"/>
                  <a:gd name="T11" fmla="*/ 6 h 20"/>
                  <a:gd name="T12" fmla="*/ 7 w 13"/>
                  <a:gd name="T13" fmla="*/ 5 h 20"/>
                  <a:gd name="T14" fmla="*/ 6 w 13"/>
                  <a:gd name="T15" fmla="*/ 2 h 20"/>
                  <a:gd name="T16" fmla="*/ 3 w 13"/>
                  <a:gd name="T17" fmla="*/ 0 h 20"/>
                  <a:gd name="T18" fmla="*/ 1 w 13"/>
                  <a:gd name="T19" fmla="*/ 2 h 20"/>
                  <a:gd name="T20" fmla="*/ 0 w 13"/>
                  <a:gd name="T21" fmla="*/ 5 h 20"/>
                  <a:gd name="T22" fmla="*/ 0 w 13"/>
                  <a:gd name="T23" fmla="*/ 4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20">
                    <a:moveTo>
                      <a:pt x="0" y="7"/>
                    </a:moveTo>
                    <a:lnTo>
                      <a:pt x="0" y="9"/>
                    </a:lnTo>
                    <a:lnTo>
                      <a:pt x="0" y="20"/>
                    </a:lnTo>
                    <a:lnTo>
                      <a:pt x="13" y="20"/>
                    </a:lnTo>
                    <a:lnTo>
                      <a:pt x="13" y="9"/>
                    </a:lnTo>
                    <a:lnTo>
                      <a:pt x="13" y="11"/>
                    </a:lnTo>
                    <a:lnTo>
                      <a:pt x="13" y="9"/>
                    </a:lnTo>
                    <a:lnTo>
                      <a:pt x="11" y="3"/>
                    </a:lnTo>
                    <a:lnTo>
                      <a:pt x="6" y="0"/>
                    </a:lnTo>
                    <a:lnTo>
                      <a:pt x="1" y="3"/>
                    </a:lnTo>
                    <a:lnTo>
                      <a:pt x="0" y="9"/>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76" name="Freeform 1085"/>
              <p:cNvSpPr>
                <a:spLocks/>
              </p:cNvSpPr>
              <p:nvPr/>
            </p:nvSpPr>
            <p:spPr bwMode="auto">
              <a:xfrm>
                <a:off x="2856" y="1596"/>
                <a:ext cx="7" cy="10"/>
              </a:xfrm>
              <a:custGeom>
                <a:avLst/>
                <a:gdLst>
                  <a:gd name="T0" fmla="*/ 1 w 15"/>
                  <a:gd name="T1" fmla="*/ 3 h 20"/>
                  <a:gd name="T2" fmla="*/ 0 w 15"/>
                  <a:gd name="T3" fmla="*/ 4 h 20"/>
                  <a:gd name="T4" fmla="*/ 0 w 15"/>
                  <a:gd name="T5" fmla="*/ 8 h 20"/>
                  <a:gd name="T6" fmla="*/ 6 w 15"/>
                  <a:gd name="T7" fmla="*/ 10 h 20"/>
                  <a:gd name="T8" fmla="*/ 7 w 15"/>
                  <a:gd name="T9" fmla="*/ 5 h 20"/>
                  <a:gd name="T10" fmla="*/ 6 w 15"/>
                  <a:gd name="T11" fmla="*/ 6 h 20"/>
                  <a:gd name="T12" fmla="*/ 7 w 15"/>
                  <a:gd name="T13" fmla="*/ 5 h 20"/>
                  <a:gd name="T14" fmla="*/ 6 w 15"/>
                  <a:gd name="T15" fmla="*/ 2 h 20"/>
                  <a:gd name="T16" fmla="*/ 5 w 15"/>
                  <a:gd name="T17" fmla="*/ 0 h 20"/>
                  <a:gd name="T18" fmla="*/ 2 w 15"/>
                  <a:gd name="T19" fmla="*/ 1 h 20"/>
                  <a:gd name="T20" fmla="*/ 0 w 15"/>
                  <a:gd name="T21" fmla="*/ 4 h 20"/>
                  <a:gd name="T22" fmla="*/ 1 w 15"/>
                  <a:gd name="T23" fmla="*/ 3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0">
                    <a:moveTo>
                      <a:pt x="3" y="5"/>
                    </a:moveTo>
                    <a:lnTo>
                      <a:pt x="1" y="7"/>
                    </a:lnTo>
                    <a:lnTo>
                      <a:pt x="0" y="16"/>
                    </a:lnTo>
                    <a:lnTo>
                      <a:pt x="13" y="20"/>
                    </a:lnTo>
                    <a:lnTo>
                      <a:pt x="15" y="10"/>
                    </a:lnTo>
                    <a:lnTo>
                      <a:pt x="13" y="12"/>
                    </a:lnTo>
                    <a:lnTo>
                      <a:pt x="15" y="10"/>
                    </a:lnTo>
                    <a:lnTo>
                      <a:pt x="13" y="3"/>
                    </a:lnTo>
                    <a:lnTo>
                      <a:pt x="10" y="0"/>
                    </a:lnTo>
                    <a:lnTo>
                      <a:pt x="5" y="1"/>
                    </a:lnTo>
                    <a:lnTo>
                      <a:pt x="1" y="7"/>
                    </a:lnTo>
                    <a:lnTo>
                      <a:pt x="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77" name="Freeform 1086"/>
              <p:cNvSpPr>
                <a:spLocks/>
              </p:cNvSpPr>
              <p:nvPr/>
            </p:nvSpPr>
            <p:spPr bwMode="auto">
              <a:xfrm>
                <a:off x="2857" y="1591"/>
                <a:ext cx="7" cy="11"/>
              </a:xfrm>
              <a:custGeom>
                <a:avLst/>
                <a:gdLst>
                  <a:gd name="T0" fmla="*/ 2 w 13"/>
                  <a:gd name="T1" fmla="*/ 2 h 21"/>
                  <a:gd name="T2" fmla="*/ 2 w 13"/>
                  <a:gd name="T3" fmla="*/ 3 h 21"/>
                  <a:gd name="T4" fmla="*/ 0 w 13"/>
                  <a:gd name="T5" fmla="*/ 7 h 21"/>
                  <a:gd name="T6" fmla="*/ 5 w 13"/>
                  <a:gd name="T7" fmla="*/ 11 h 21"/>
                  <a:gd name="T8" fmla="*/ 7 w 13"/>
                  <a:gd name="T9" fmla="*/ 6 h 21"/>
                  <a:gd name="T10" fmla="*/ 7 w 13"/>
                  <a:gd name="T11" fmla="*/ 7 h 21"/>
                  <a:gd name="T12" fmla="*/ 7 w 13"/>
                  <a:gd name="T13" fmla="*/ 7 h 21"/>
                  <a:gd name="T14" fmla="*/ 7 w 13"/>
                  <a:gd name="T15" fmla="*/ 4 h 21"/>
                  <a:gd name="T16" fmla="*/ 6 w 13"/>
                  <a:gd name="T17" fmla="*/ 1 h 21"/>
                  <a:gd name="T18" fmla="*/ 4 w 13"/>
                  <a:gd name="T19" fmla="*/ 0 h 21"/>
                  <a:gd name="T20" fmla="*/ 2 w 13"/>
                  <a:gd name="T21" fmla="*/ 2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1">
                    <a:moveTo>
                      <a:pt x="3" y="3"/>
                    </a:moveTo>
                    <a:lnTo>
                      <a:pt x="3" y="5"/>
                    </a:lnTo>
                    <a:lnTo>
                      <a:pt x="0" y="14"/>
                    </a:lnTo>
                    <a:lnTo>
                      <a:pt x="10" y="21"/>
                    </a:lnTo>
                    <a:lnTo>
                      <a:pt x="13" y="12"/>
                    </a:lnTo>
                    <a:lnTo>
                      <a:pt x="13" y="14"/>
                    </a:lnTo>
                    <a:lnTo>
                      <a:pt x="13" y="7"/>
                    </a:lnTo>
                    <a:lnTo>
                      <a:pt x="12" y="1"/>
                    </a:lnTo>
                    <a:lnTo>
                      <a:pt x="7"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78" name="Freeform 1087"/>
              <p:cNvSpPr>
                <a:spLocks/>
              </p:cNvSpPr>
              <p:nvPr/>
            </p:nvSpPr>
            <p:spPr bwMode="auto">
              <a:xfrm>
                <a:off x="2859" y="1587"/>
                <a:ext cx="8" cy="12"/>
              </a:xfrm>
              <a:custGeom>
                <a:avLst/>
                <a:gdLst>
                  <a:gd name="T0" fmla="*/ 3 w 15"/>
                  <a:gd name="T1" fmla="*/ 2 h 23"/>
                  <a:gd name="T2" fmla="*/ 3 w 15"/>
                  <a:gd name="T3" fmla="*/ 2 h 23"/>
                  <a:gd name="T4" fmla="*/ 0 w 15"/>
                  <a:gd name="T5" fmla="*/ 6 h 23"/>
                  <a:gd name="T6" fmla="*/ 5 w 15"/>
                  <a:gd name="T7" fmla="*/ 12 h 23"/>
                  <a:gd name="T8" fmla="*/ 8 w 15"/>
                  <a:gd name="T9" fmla="*/ 7 h 23"/>
                  <a:gd name="T10" fmla="*/ 8 w 15"/>
                  <a:gd name="T11" fmla="*/ 7 h 23"/>
                  <a:gd name="T12" fmla="*/ 8 w 15"/>
                  <a:gd name="T13" fmla="*/ 7 h 23"/>
                  <a:gd name="T14" fmla="*/ 8 w 15"/>
                  <a:gd name="T15" fmla="*/ 4 h 23"/>
                  <a:gd name="T16" fmla="*/ 7 w 15"/>
                  <a:gd name="T17" fmla="*/ 1 h 23"/>
                  <a:gd name="T18" fmla="*/ 5 w 15"/>
                  <a:gd name="T19" fmla="*/ 0 h 23"/>
                  <a:gd name="T20" fmla="*/ 3 w 15"/>
                  <a:gd name="T21" fmla="*/ 2 h 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23">
                    <a:moveTo>
                      <a:pt x="5" y="3"/>
                    </a:moveTo>
                    <a:lnTo>
                      <a:pt x="5" y="3"/>
                    </a:lnTo>
                    <a:lnTo>
                      <a:pt x="0" y="12"/>
                    </a:lnTo>
                    <a:lnTo>
                      <a:pt x="10" y="23"/>
                    </a:lnTo>
                    <a:lnTo>
                      <a:pt x="15" y="14"/>
                    </a:lnTo>
                    <a:lnTo>
                      <a:pt x="15" y="7"/>
                    </a:lnTo>
                    <a:lnTo>
                      <a:pt x="14" y="1"/>
                    </a:lnTo>
                    <a:lnTo>
                      <a:pt x="9" y="0"/>
                    </a:lnTo>
                    <a:lnTo>
                      <a:pt x="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79" name="Freeform 1088"/>
              <p:cNvSpPr>
                <a:spLocks/>
              </p:cNvSpPr>
              <p:nvPr/>
            </p:nvSpPr>
            <p:spPr bwMode="auto">
              <a:xfrm>
                <a:off x="2862" y="1582"/>
                <a:ext cx="7" cy="12"/>
              </a:xfrm>
              <a:custGeom>
                <a:avLst/>
                <a:gdLst>
                  <a:gd name="T0" fmla="*/ 3 w 15"/>
                  <a:gd name="T1" fmla="*/ 1 h 24"/>
                  <a:gd name="T2" fmla="*/ 2 w 15"/>
                  <a:gd name="T3" fmla="*/ 2 h 24"/>
                  <a:gd name="T4" fmla="*/ 0 w 15"/>
                  <a:gd name="T5" fmla="*/ 7 h 24"/>
                  <a:gd name="T6" fmla="*/ 5 w 15"/>
                  <a:gd name="T7" fmla="*/ 12 h 24"/>
                  <a:gd name="T8" fmla="*/ 7 w 15"/>
                  <a:gd name="T9" fmla="*/ 8 h 24"/>
                  <a:gd name="T10" fmla="*/ 7 w 15"/>
                  <a:gd name="T11" fmla="*/ 9 h 24"/>
                  <a:gd name="T12" fmla="*/ 7 w 15"/>
                  <a:gd name="T13" fmla="*/ 8 h 24"/>
                  <a:gd name="T14" fmla="*/ 7 w 15"/>
                  <a:gd name="T15" fmla="*/ 4 h 24"/>
                  <a:gd name="T16" fmla="*/ 7 w 15"/>
                  <a:gd name="T17" fmla="*/ 1 h 24"/>
                  <a:gd name="T18" fmla="*/ 4 w 15"/>
                  <a:gd name="T19" fmla="*/ 0 h 24"/>
                  <a:gd name="T20" fmla="*/ 2 w 15"/>
                  <a:gd name="T21" fmla="*/ 2 h 24"/>
                  <a:gd name="T22" fmla="*/ 3 w 15"/>
                  <a:gd name="T23" fmla="*/ 1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4">
                    <a:moveTo>
                      <a:pt x="7" y="2"/>
                    </a:moveTo>
                    <a:lnTo>
                      <a:pt x="5" y="4"/>
                    </a:lnTo>
                    <a:lnTo>
                      <a:pt x="0" y="13"/>
                    </a:lnTo>
                    <a:lnTo>
                      <a:pt x="10" y="24"/>
                    </a:lnTo>
                    <a:lnTo>
                      <a:pt x="15" y="15"/>
                    </a:lnTo>
                    <a:lnTo>
                      <a:pt x="14" y="17"/>
                    </a:lnTo>
                    <a:lnTo>
                      <a:pt x="15" y="15"/>
                    </a:lnTo>
                    <a:lnTo>
                      <a:pt x="15" y="8"/>
                    </a:lnTo>
                    <a:lnTo>
                      <a:pt x="14" y="2"/>
                    </a:lnTo>
                    <a:lnTo>
                      <a:pt x="9" y="0"/>
                    </a:lnTo>
                    <a:lnTo>
                      <a:pt x="5" y="4"/>
                    </a:lnTo>
                    <a:lnTo>
                      <a:pt x="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80" name="Freeform 1089"/>
              <p:cNvSpPr>
                <a:spLocks/>
              </p:cNvSpPr>
              <p:nvPr/>
            </p:nvSpPr>
            <p:spPr bwMode="auto">
              <a:xfrm>
                <a:off x="2865" y="1579"/>
                <a:ext cx="8" cy="11"/>
              </a:xfrm>
              <a:custGeom>
                <a:avLst/>
                <a:gdLst>
                  <a:gd name="T0" fmla="*/ 3 w 17"/>
                  <a:gd name="T1" fmla="*/ 1 h 24"/>
                  <a:gd name="T2" fmla="*/ 3 w 17"/>
                  <a:gd name="T3" fmla="*/ 1 h 24"/>
                  <a:gd name="T4" fmla="*/ 0 w 17"/>
                  <a:gd name="T5" fmla="*/ 4 h 24"/>
                  <a:gd name="T6" fmla="*/ 3 w 17"/>
                  <a:gd name="T7" fmla="*/ 11 h 24"/>
                  <a:gd name="T8" fmla="*/ 6 w 17"/>
                  <a:gd name="T9" fmla="*/ 8 h 24"/>
                  <a:gd name="T10" fmla="*/ 6 w 17"/>
                  <a:gd name="T11" fmla="*/ 8 h 24"/>
                  <a:gd name="T12" fmla="*/ 6 w 17"/>
                  <a:gd name="T13" fmla="*/ 8 h 24"/>
                  <a:gd name="T14" fmla="*/ 8 w 17"/>
                  <a:gd name="T15" fmla="*/ 4 h 24"/>
                  <a:gd name="T16" fmla="*/ 7 w 17"/>
                  <a:gd name="T17" fmla="*/ 2 h 24"/>
                  <a:gd name="T18" fmla="*/ 6 w 17"/>
                  <a:gd name="T19" fmla="*/ 0 h 24"/>
                  <a:gd name="T20" fmla="*/ 3 w 17"/>
                  <a:gd name="T21" fmla="*/ 1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 h="24">
                    <a:moveTo>
                      <a:pt x="7" y="2"/>
                    </a:moveTo>
                    <a:lnTo>
                      <a:pt x="7" y="2"/>
                    </a:lnTo>
                    <a:lnTo>
                      <a:pt x="0" y="9"/>
                    </a:lnTo>
                    <a:lnTo>
                      <a:pt x="7" y="24"/>
                    </a:lnTo>
                    <a:lnTo>
                      <a:pt x="13" y="17"/>
                    </a:lnTo>
                    <a:lnTo>
                      <a:pt x="17" y="9"/>
                    </a:lnTo>
                    <a:lnTo>
                      <a:pt x="15" y="4"/>
                    </a:lnTo>
                    <a:lnTo>
                      <a:pt x="12" y="0"/>
                    </a:lnTo>
                    <a:lnTo>
                      <a:pt x="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81" name="Freeform 1090"/>
              <p:cNvSpPr>
                <a:spLocks/>
              </p:cNvSpPr>
              <p:nvPr/>
            </p:nvSpPr>
            <p:spPr bwMode="auto">
              <a:xfrm>
                <a:off x="2868" y="1576"/>
                <a:ext cx="9" cy="11"/>
              </a:xfrm>
              <a:custGeom>
                <a:avLst/>
                <a:gdLst>
                  <a:gd name="T0" fmla="*/ 3 w 16"/>
                  <a:gd name="T1" fmla="*/ 0 h 22"/>
                  <a:gd name="T2" fmla="*/ 3 w 16"/>
                  <a:gd name="T3" fmla="*/ 1 h 22"/>
                  <a:gd name="T4" fmla="*/ 0 w 16"/>
                  <a:gd name="T5" fmla="*/ 4 h 22"/>
                  <a:gd name="T6" fmla="*/ 3 w 16"/>
                  <a:gd name="T7" fmla="*/ 11 h 22"/>
                  <a:gd name="T8" fmla="*/ 7 w 16"/>
                  <a:gd name="T9" fmla="*/ 8 h 22"/>
                  <a:gd name="T10" fmla="*/ 7 w 16"/>
                  <a:gd name="T11" fmla="*/ 9 h 22"/>
                  <a:gd name="T12" fmla="*/ 7 w 16"/>
                  <a:gd name="T13" fmla="*/ 8 h 22"/>
                  <a:gd name="T14" fmla="*/ 9 w 16"/>
                  <a:gd name="T15" fmla="*/ 5 h 22"/>
                  <a:gd name="T16" fmla="*/ 8 w 16"/>
                  <a:gd name="T17" fmla="*/ 2 h 22"/>
                  <a:gd name="T18" fmla="*/ 6 w 16"/>
                  <a:gd name="T19" fmla="*/ 0 h 22"/>
                  <a:gd name="T20" fmla="*/ 3 w 16"/>
                  <a:gd name="T21" fmla="*/ 1 h 22"/>
                  <a:gd name="T22" fmla="*/ 3 w 16"/>
                  <a:gd name="T23" fmla="*/ 0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22">
                    <a:moveTo>
                      <a:pt x="6" y="0"/>
                    </a:moveTo>
                    <a:lnTo>
                      <a:pt x="6" y="2"/>
                    </a:lnTo>
                    <a:lnTo>
                      <a:pt x="0" y="7"/>
                    </a:lnTo>
                    <a:lnTo>
                      <a:pt x="6" y="22"/>
                    </a:lnTo>
                    <a:lnTo>
                      <a:pt x="13" y="16"/>
                    </a:lnTo>
                    <a:lnTo>
                      <a:pt x="13" y="18"/>
                    </a:lnTo>
                    <a:lnTo>
                      <a:pt x="13" y="16"/>
                    </a:lnTo>
                    <a:lnTo>
                      <a:pt x="16" y="9"/>
                    </a:lnTo>
                    <a:lnTo>
                      <a:pt x="15" y="3"/>
                    </a:lnTo>
                    <a:lnTo>
                      <a:pt x="11" y="0"/>
                    </a:lnTo>
                    <a:lnTo>
                      <a:pt x="6" y="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82" name="Freeform 1091"/>
              <p:cNvSpPr>
                <a:spLocks/>
              </p:cNvSpPr>
              <p:nvPr/>
            </p:nvSpPr>
            <p:spPr bwMode="auto">
              <a:xfrm>
                <a:off x="2872" y="1573"/>
                <a:ext cx="7" cy="12"/>
              </a:xfrm>
              <a:custGeom>
                <a:avLst/>
                <a:gdLst>
                  <a:gd name="T0" fmla="*/ 6 w 15"/>
                  <a:gd name="T1" fmla="*/ 5 h 24"/>
                  <a:gd name="T2" fmla="*/ 4 w 15"/>
                  <a:gd name="T3" fmla="*/ 0 h 24"/>
                  <a:gd name="T4" fmla="*/ 0 w 15"/>
                  <a:gd name="T5" fmla="*/ 3 h 24"/>
                  <a:gd name="T6" fmla="*/ 3 w 15"/>
                  <a:gd name="T7" fmla="*/ 12 h 24"/>
                  <a:gd name="T8" fmla="*/ 7 w 15"/>
                  <a:gd name="T9" fmla="*/ 9 h 24"/>
                  <a:gd name="T10" fmla="*/ 6 w 15"/>
                  <a:gd name="T11" fmla="*/ 5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4">
                    <a:moveTo>
                      <a:pt x="12" y="9"/>
                    </a:moveTo>
                    <a:lnTo>
                      <a:pt x="9" y="0"/>
                    </a:lnTo>
                    <a:lnTo>
                      <a:pt x="0" y="6"/>
                    </a:lnTo>
                    <a:lnTo>
                      <a:pt x="7" y="24"/>
                    </a:lnTo>
                    <a:lnTo>
                      <a:pt x="15" y="18"/>
                    </a:lnTo>
                    <a:lnTo>
                      <a:pt x="12"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83" name="Freeform 1092"/>
              <p:cNvSpPr>
                <a:spLocks/>
              </p:cNvSpPr>
              <p:nvPr/>
            </p:nvSpPr>
            <p:spPr bwMode="auto">
              <a:xfrm>
                <a:off x="2876" y="1574"/>
                <a:ext cx="5" cy="7"/>
              </a:xfrm>
              <a:custGeom>
                <a:avLst/>
                <a:gdLst>
                  <a:gd name="T0" fmla="*/ 3 w 10"/>
                  <a:gd name="T1" fmla="*/ 7 h 15"/>
                  <a:gd name="T2" fmla="*/ 5 w 10"/>
                  <a:gd name="T3" fmla="*/ 5 h 15"/>
                  <a:gd name="T4" fmla="*/ 4 w 10"/>
                  <a:gd name="T5" fmla="*/ 2 h 15"/>
                  <a:gd name="T6" fmla="*/ 3 w 10"/>
                  <a:gd name="T7" fmla="*/ 0 h 15"/>
                  <a:gd name="T8" fmla="*/ 0 w 10"/>
                  <a:gd name="T9" fmla="*/ 0 h 15"/>
                  <a:gd name="T10" fmla="*/ 3 w 10"/>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5">
                    <a:moveTo>
                      <a:pt x="6" y="15"/>
                    </a:moveTo>
                    <a:lnTo>
                      <a:pt x="10" y="11"/>
                    </a:lnTo>
                    <a:lnTo>
                      <a:pt x="8" y="4"/>
                    </a:lnTo>
                    <a:lnTo>
                      <a:pt x="5" y="0"/>
                    </a:lnTo>
                    <a:lnTo>
                      <a:pt x="0" y="0"/>
                    </a:lnTo>
                    <a:lnTo>
                      <a:pt x="6"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84" name="Freeform 1093"/>
              <p:cNvSpPr>
                <a:spLocks/>
              </p:cNvSpPr>
              <p:nvPr/>
            </p:nvSpPr>
            <p:spPr bwMode="auto">
              <a:xfrm>
                <a:off x="2964" y="1605"/>
                <a:ext cx="5" cy="9"/>
              </a:xfrm>
              <a:custGeom>
                <a:avLst/>
                <a:gdLst>
                  <a:gd name="T0" fmla="*/ 5 w 8"/>
                  <a:gd name="T1" fmla="*/ 0 h 18"/>
                  <a:gd name="T2" fmla="*/ 2 w 8"/>
                  <a:gd name="T3" fmla="*/ 0 h 18"/>
                  <a:gd name="T4" fmla="*/ 0 w 8"/>
                  <a:gd name="T5" fmla="*/ 3 h 18"/>
                  <a:gd name="T6" fmla="*/ 1 w 8"/>
                  <a:gd name="T7" fmla="*/ 6 h 18"/>
                  <a:gd name="T8" fmla="*/ 3 w 8"/>
                  <a:gd name="T9" fmla="*/ 9 h 18"/>
                  <a:gd name="T10" fmla="*/ 5 w 8"/>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8">
                    <a:moveTo>
                      <a:pt x="8" y="0"/>
                    </a:moveTo>
                    <a:lnTo>
                      <a:pt x="3" y="0"/>
                    </a:lnTo>
                    <a:lnTo>
                      <a:pt x="0" y="5"/>
                    </a:lnTo>
                    <a:lnTo>
                      <a:pt x="2" y="12"/>
                    </a:lnTo>
                    <a:lnTo>
                      <a:pt x="5" y="18"/>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85" name="Freeform 1094"/>
              <p:cNvSpPr>
                <a:spLocks/>
              </p:cNvSpPr>
              <p:nvPr/>
            </p:nvSpPr>
            <p:spPr bwMode="auto">
              <a:xfrm>
                <a:off x="2967" y="1605"/>
                <a:ext cx="20" cy="17"/>
              </a:xfrm>
              <a:custGeom>
                <a:avLst/>
                <a:gdLst>
                  <a:gd name="T0" fmla="*/ 18 w 40"/>
                  <a:gd name="T1" fmla="*/ 8 h 34"/>
                  <a:gd name="T2" fmla="*/ 18 w 40"/>
                  <a:gd name="T3" fmla="*/ 8 h 34"/>
                  <a:gd name="T4" fmla="*/ 2 w 40"/>
                  <a:gd name="T5" fmla="*/ 0 h 34"/>
                  <a:gd name="T6" fmla="*/ 0 w 40"/>
                  <a:gd name="T7" fmla="*/ 9 h 34"/>
                  <a:gd name="T8" fmla="*/ 16 w 40"/>
                  <a:gd name="T9" fmla="*/ 17 h 34"/>
                  <a:gd name="T10" fmla="*/ 16 w 40"/>
                  <a:gd name="T11" fmla="*/ 17 h 34"/>
                  <a:gd name="T12" fmla="*/ 16 w 40"/>
                  <a:gd name="T13" fmla="*/ 17 h 34"/>
                  <a:gd name="T14" fmla="*/ 19 w 40"/>
                  <a:gd name="T15" fmla="*/ 17 h 34"/>
                  <a:gd name="T16" fmla="*/ 20 w 40"/>
                  <a:gd name="T17" fmla="*/ 14 h 34"/>
                  <a:gd name="T18" fmla="*/ 20 w 40"/>
                  <a:gd name="T19" fmla="*/ 11 h 34"/>
                  <a:gd name="T20" fmla="*/ 18 w 40"/>
                  <a:gd name="T21" fmla="*/ 8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34">
                    <a:moveTo>
                      <a:pt x="35" y="16"/>
                    </a:moveTo>
                    <a:lnTo>
                      <a:pt x="35" y="16"/>
                    </a:lnTo>
                    <a:lnTo>
                      <a:pt x="3" y="0"/>
                    </a:lnTo>
                    <a:lnTo>
                      <a:pt x="0" y="18"/>
                    </a:lnTo>
                    <a:lnTo>
                      <a:pt x="32" y="34"/>
                    </a:lnTo>
                    <a:lnTo>
                      <a:pt x="37" y="34"/>
                    </a:lnTo>
                    <a:lnTo>
                      <a:pt x="40" y="27"/>
                    </a:lnTo>
                    <a:lnTo>
                      <a:pt x="40" y="21"/>
                    </a:lnTo>
                    <a:lnTo>
                      <a:pt x="35"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86" name="Freeform 1095"/>
              <p:cNvSpPr>
                <a:spLocks/>
              </p:cNvSpPr>
              <p:nvPr/>
            </p:nvSpPr>
            <p:spPr bwMode="auto">
              <a:xfrm>
                <a:off x="2983" y="1613"/>
                <a:ext cx="14" cy="14"/>
              </a:xfrm>
              <a:custGeom>
                <a:avLst/>
                <a:gdLst>
                  <a:gd name="T0" fmla="*/ 13 w 28"/>
                  <a:gd name="T1" fmla="*/ 5 h 27"/>
                  <a:gd name="T2" fmla="*/ 12 w 28"/>
                  <a:gd name="T3" fmla="*/ 5 h 27"/>
                  <a:gd name="T4" fmla="*/ 2 w 28"/>
                  <a:gd name="T5" fmla="*/ 0 h 27"/>
                  <a:gd name="T6" fmla="*/ 0 w 28"/>
                  <a:gd name="T7" fmla="*/ 9 h 27"/>
                  <a:gd name="T8" fmla="*/ 10 w 28"/>
                  <a:gd name="T9" fmla="*/ 14 h 27"/>
                  <a:gd name="T10" fmla="*/ 9 w 28"/>
                  <a:gd name="T11" fmla="*/ 14 h 27"/>
                  <a:gd name="T12" fmla="*/ 10 w 28"/>
                  <a:gd name="T13" fmla="*/ 14 h 27"/>
                  <a:gd name="T14" fmla="*/ 13 w 28"/>
                  <a:gd name="T15" fmla="*/ 14 h 27"/>
                  <a:gd name="T16" fmla="*/ 14 w 28"/>
                  <a:gd name="T17" fmla="*/ 10 h 27"/>
                  <a:gd name="T18" fmla="*/ 14 w 28"/>
                  <a:gd name="T19" fmla="*/ 7 h 27"/>
                  <a:gd name="T20" fmla="*/ 12 w 28"/>
                  <a:gd name="T21" fmla="*/ 5 h 27"/>
                  <a:gd name="T22" fmla="*/ 13 w 28"/>
                  <a:gd name="T23" fmla="*/ 5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7">
                    <a:moveTo>
                      <a:pt x="25" y="9"/>
                    </a:moveTo>
                    <a:lnTo>
                      <a:pt x="23" y="9"/>
                    </a:lnTo>
                    <a:lnTo>
                      <a:pt x="3" y="0"/>
                    </a:lnTo>
                    <a:lnTo>
                      <a:pt x="0" y="18"/>
                    </a:lnTo>
                    <a:lnTo>
                      <a:pt x="20" y="27"/>
                    </a:lnTo>
                    <a:lnTo>
                      <a:pt x="18" y="27"/>
                    </a:lnTo>
                    <a:lnTo>
                      <a:pt x="20" y="27"/>
                    </a:lnTo>
                    <a:lnTo>
                      <a:pt x="25" y="27"/>
                    </a:lnTo>
                    <a:lnTo>
                      <a:pt x="28" y="20"/>
                    </a:lnTo>
                    <a:lnTo>
                      <a:pt x="28" y="14"/>
                    </a:lnTo>
                    <a:lnTo>
                      <a:pt x="23" y="9"/>
                    </a:lnTo>
                    <a:lnTo>
                      <a:pt x="2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87" name="Freeform 1096"/>
              <p:cNvSpPr>
                <a:spLocks/>
              </p:cNvSpPr>
              <p:nvPr/>
            </p:nvSpPr>
            <p:spPr bwMode="auto">
              <a:xfrm>
                <a:off x="2992" y="1618"/>
                <a:ext cx="14" cy="14"/>
              </a:xfrm>
              <a:custGeom>
                <a:avLst/>
                <a:gdLst>
                  <a:gd name="T0" fmla="*/ 12 w 28"/>
                  <a:gd name="T1" fmla="*/ 5 h 29"/>
                  <a:gd name="T2" fmla="*/ 13 w 28"/>
                  <a:gd name="T3" fmla="*/ 5 h 29"/>
                  <a:gd name="T4" fmla="*/ 4 w 28"/>
                  <a:gd name="T5" fmla="*/ 0 h 29"/>
                  <a:gd name="T6" fmla="*/ 0 w 28"/>
                  <a:gd name="T7" fmla="*/ 9 h 29"/>
                  <a:gd name="T8" fmla="*/ 9 w 28"/>
                  <a:gd name="T9" fmla="*/ 14 h 29"/>
                  <a:gd name="T10" fmla="*/ 10 w 28"/>
                  <a:gd name="T11" fmla="*/ 14 h 29"/>
                  <a:gd name="T12" fmla="*/ 9 w 28"/>
                  <a:gd name="T13" fmla="*/ 14 h 29"/>
                  <a:gd name="T14" fmla="*/ 12 w 28"/>
                  <a:gd name="T15" fmla="*/ 14 h 29"/>
                  <a:gd name="T16" fmla="*/ 14 w 28"/>
                  <a:gd name="T17" fmla="*/ 11 h 29"/>
                  <a:gd name="T18" fmla="*/ 14 w 28"/>
                  <a:gd name="T19" fmla="*/ 8 h 29"/>
                  <a:gd name="T20" fmla="*/ 13 w 28"/>
                  <a:gd name="T21" fmla="*/ 5 h 29"/>
                  <a:gd name="T22" fmla="*/ 12 w 28"/>
                  <a:gd name="T23" fmla="*/ 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23" y="11"/>
                    </a:moveTo>
                    <a:lnTo>
                      <a:pt x="25" y="11"/>
                    </a:lnTo>
                    <a:lnTo>
                      <a:pt x="7" y="0"/>
                    </a:lnTo>
                    <a:lnTo>
                      <a:pt x="0" y="18"/>
                    </a:lnTo>
                    <a:lnTo>
                      <a:pt x="18" y="29"/>
                    </a:lnTo>
                    <a:lnTo>
                      <a:pt x="20" y="29"/>
                    </a:lnTo>
                    <a:lnTo>
                      <a:pt x="18" y="29"/>
                    </a:lnTo>
                    <a:lnTo>
                      <a:pt x="23" y="29"/>
                    </a:lnTo>
                    <a:lnTo>
                      <a:pt x="28" y="22"/>
                    </a:lnTo>
                    <a:lnTo>
                      <a:pt x="28" y="16"/>
                    </a:lnTo>
                    <a:lnTo>
                      <a:pt x="25" y="11"/>
                    </a:lnTo>
                    <a:lnTo>
                      <a:pt x="2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88" name="Freeform 1097"/>
              <p:cNvSpPr>
                <a:spLocks/>
              </p:cNvSpPr>
              <p:nvPr/>
            </p:nvSpPr>
            <p:spPr bwMode="auto">
              <a:xfrm>
                <a:off x="3002" y="1623"/>
                <a:ext cx="14" cy="14"/>
              </a:xfrm>
              <a:custGeom>
                <a:avLst/>
                <a:gdLst>
                  <a:gd name="T0" fmla="*/ 12 w 29"/>
                  <a:gd name="T1" fmla="*/ 5 h 27"/>
                  <a:gd name="T2" fmla="*/ 12 w 29"/>
                  <a:gd name="T3" fmla="*/ 5 h 27"/>
                  <a:gd name="T4" fmla="*/ 1 w 29"/>
                  <a:gd name="T5" fmla="*/ 0 h 27"/>
                  <a:gd name="T6" fmla="*/ 0 w 29"/>
                  <a:gd name="T7" fmla="*/ 9 h 27"/>
                  <a:gd name="T8" fmla="*/ 10 w 29"/>
                  <a:gd name="T9" fmla="*/ 14 h 27"/>
                  <a:gd name="T10" fmla="*/ 9 w 29"/>
                  <a:gd name="T11" fmla="*/ 14 h 27"/>
                  <a:gd name="T12" fmla="*/ 10 w 29"/>
                  <a:gd name="T13" fmla="*/ 14 h 27"/>
                  <a:gd name="T14" fmla="*/ 12 w 29"/>
                  <a:gd name="T15" fmla="*/ 14 h 27"/>
                  <a:gd name="T16" fmla="*/ 14 w 29"/>
                  <a:gd name="T17" fmla="*/ 10 h 27"/>
                  <a:gd name="T18" fmla="*/ 14 w 29"/>
                  <a:gd name="T19" fmla="*/ 7 h 27"/>
                  <a:gd name="T20" fmla="*/ 12 w 29"/>
                  <a:gd name="T21" fmla="*/ 5 h 27"/>
                  <a:gd name="T22" fmla="*/ 12 w 29"/>
                  <a:gd name="T23" fmla="*/ 5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7">
                    <a:moveTo>
                      <a:pt x="25" y="9"/>
                    </a:moveTo>
                    <a:lnTo>
                      <a:pt x="24" y="9"/>
                    </a:lnTo>
                    <a:lnTo>
                      <a:pt x="3" y="0"/>
                    </a:lnTo>
                    <a:lnTo>
                      <a:pt x="0" y="18"/>
                    </a:lnTo>
                    <a:lnTo>
                      <a:pt x="20" y="27"/>
                    </a:lnTo>
                    <a:lnTo>
                      <a:pt x="18" y="27"/>
                    </a:lnTo>
                    <a:lnTo>
                      <a:pt x="20" y="27"/>
                    </a:lnTo>
                    <a:lnTo>
                      <a:pt x="25" y="27"/>
                    </a:lnTo>
                    <a:lnTo>
                      <a:pt x="29" y="20"/>
                    </a:lnTo>
                    <a:lnTo>
                      <a:pt x="29" y="14"/>
                    </a:lnTo>
                    <a:lnTo>
                      <a:pt x="24" y="9"/>
                    </a:lnTo>
                    <a:lnTo>
                      <a:pt x="2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89" name="Freeform 1098"/>
              <p:cNvSpPr>
                <a:spLocks/>
              </p:cNvSpPr>
              <p:nvPr/>
            </p:nvSpPr>
            <p:spPr bwMode="auto">
              <a:xfrm>
                <a:off x="3011" y="1627"/>
                <a:ext cx="14" cy="15"/>
              </a:xfrm>
              <a:custGeom>
                <a:avLst/>
                <a:gdLst>
                  <a:gd name="T0" fmla="*/ 12 w 29"/>
                  <a:gd name="T1" fmla="*/ 6 h 29"/>
                  <a:gd name="T2" fmla="*/ 13 w 29"/>
                  <a:gd name="T3" fmla="*/ 6 h 29"/>
                  <a:gd name="T4" fmla="*/ 3 w 29"/>
                  <a:gd name="T5" fmla="*/ 0 h 29"/>
                  <a:gd name="T6" fmla="*/ 0 w 29"/>
                  <a:gd name="T7" fmla="*/ 9 h 29"/>
                  <a:gd name="T8" fmla="*/ 9 w 29"/>
                  <a:gd name="T9" fmla="*/ 15 h 29"/>
                  <a:gd name="T10" fmla="*/ 10 w 29"/>
                  <a:gd name="T11" fmla="*/ 15 h 29"/>
                  <a:gd name="T12" fmla="*/ 9 w 29"/>
                  <a:gd name="T13" fmla="*/ 15 h 29"/>
                  <a:gd name="T14" fmla="*/ 12 w 29"/>
                  <a:gd name="T15" fmla="*/ 15 h 29"/>
                  <a:gd name="T16" fmla="*/ 14 w 29"/>
                  <a:gd name="T17" fmla="*/ 11 h 29"/>
                  <a:gd name="T18" fmla="*/ 14 w 29"/>
                  <a:gd name="T19" fmla="*/ 8 h 29"/>
                  <a:gd name="T20" fmla="*/ 13 w 29"/>
                  <a:gd name="T21" fmla="*/ 6 h 29"/>
                  <a:gd name="T22" fmla="*/ 12 w 29"/>
                  <a:gd name="T23" fmla="*/ 6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24" y="11"/>
                    </a:moveTo>
                    <a:lnTo>
                      <a:pt x="26" y="11"/>
                    </a:lnTo>
                    <a:lnTo>
                      <a:pt x="7" y="0"/>
                    </a:lnTo>
                    <a:lnTo>
                      <a:pt x="0" y="18"/>
                    </a:lnTo>
                    <a:lnTo>
                      <a:pt x="19" y="29"/>
                    </a:lnTo>
                    <a:lnTo>
                      <a:pt x="21" y="29"/>
                    </a:lnTo>
                    <a:lnTo>
                      <a:pt x="19" y="29"/>
                    </a:lnTo>
                    <a:lnTo>
                      <a:pt x="24" y="29"/>
                    </a:lnTo>
                    <a:lnTo>
                      <a:pt x="29" y="22"/>
                    </a:lnTo>
                    <a:lnTo>
                      <a:pt x="29" y="16"/>
                    </a:lnTo>
                    <a:lnTo>
                      <a:pt x="26" y="11"/>
                    </a:lnTo>
                    <a:lnTo>
                      <a:pt x="2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90" name="Freeform 1099"/>
              <p:cNvSpPr>
                <a:spLocks/>
              </p:cNvSpPr>
              <p:nvPr/>
            </p:nvSpPr>
            <p:spPr bwMode="auto">
              <a:xfrm>
                <a:off x="3021" y="1633"/>
                <a:ext cx="14" cy="13"/>
              </a:xfrm>
              <a:custGeom>
                <a:avLst/>
                <a:gdLst>
                  <a:gd name="T0" fmla="*/ 13 w 28"/>
                  <a:gd name="T1" fmla="*/ 4 h 27"/>
                  <a:gd name="T2" fmla="*/ 12 w 28"/>
                  <a:gd name="T3" fmla="*/ 4 h 27"/>
                  <a:gd name="T4" fmla="*/ 2 w 28"/>
                  <a:gd name="T5" fmla="*/ 0 h 27"/>
                  <a:gd name="T6" fmla="*/ 0 w 28"/>
                  <a:gd name="T7" fmla="*/ 9 h 27"/>
                  <a:gd name="T8" fmla="*/ 10 w 28"/>
                  <a:gd name="T9" fmla="*/ 13 h 27"/>
                  <a:gd name="T10" fmla="*/ 9 w 28"/>
                  <a:gd name="T11" fmla="*/ 13 h 27"/>
                  <a:gd name="T12" fmla="*/ 10 w 28"/>
                  <a:gd name="T13" fmla="*/ 13 h 27"/>
                  <a:gd name="T14" fmla="*/ 13 w 28"/>
                  <a:gd name="T15" fmla="*/ 13 h 27"/>
                  <a:gd name="T16" fmla="*/ 14 w 28"/>
                  <a:gd name="T17" fmla="*/ 10 h 27"/>
                  <a:gd name="T18" fmla="*/ 14 w 28"/>
                  <a:gd name="T19" fmla="*/ 7 h 27"/>
                  <a:gd name="T20" fmla="*/ 12 w 28"/>
                  <a:gd name="T21" fmla="*/ 4 h 27"/>
                  <a:gd name="T22" fmla="*/ 13 w 28"/>
                  <a:gd name="T23" fmla="*/ 4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7">
                    <a:moveTo>
                      <a:pt x="25" y="9"/>
                    </a:moveTo>
                    <a:lnTo>
                      <a:pt x="23" y="9"/>
                    </a:lnTo>
                    <a:lnTo>
                      <a:pt x="3" y="0"/>
                    </a:lnTo>
                    <a:lnTo>
                      <a:pt x="0" y="18"/>
                    </a:lnTo>
                    <a:lnTo>
                      <a:pt x="20" y="27"/>
                    </a:lnTo>
                    <a:lnTo>
                      <a:pt x="18" y="27"/>
                    </a:lnTo>
                    <a:lnTo>
                      <a:pt x="20" y="27"/>
                    </a:lnTo>
                    <a:lnTo>
                      <a:pt x="25" y="27"/>
                    </a:lnTo>
                    <a:lnTo>
                      <a:pt x="28" y="20"/>
                    </a:lnTo>
                    <a:lnTo>
                      <a:pt x="28" y="14"/>
                    </a:lnTo>
                    <a:lnTo>
                      <a:pt x="23" y="9"/>
                    </a:lnTo>
                    <a:lnTo>
                      <a:pt x="2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91" name="Freeform 1100"/>
              <p:cNvSpPr>
                <a:spLocks/>
              </p:cNvSpPr>
              <p:nvPr/>
            </p:nvSpPr>
            <p:spPr bwMode="auto">
              <a:xfrm>
                <a:off x="3030" y="1637"/>
                <a:ext cx="15" cy="15"/>
              </a:xfrm>
              <a:custGeom>
                <a:avLst/>
                <a:gdLst>
                  <a:gd name="T0" fmla="*/ 12 w 28"/>
                  <a:gd name="T1" fmla="*/ 6 h 29"/>
                  <a:gd name="T2" fmla="*/ 13 w 28"/>
                  <a:gd name="T3" fmla="*/ 6 h 29"/>
                  <a:gd name="T4" fmla="*/ 4 w 28"/>
                  <a:gd name="T5" fmla="*/ 0 h 29"/>
                  <a:gd name="T6" fmla="*/ 0 w 28"/>
                  <a:gd name="T7" fmla="*/ 9 h 29"/>
                  <a:gd name="T8" fmla="*/ 10 w 28"/>
                  <a:gd name="T9" fmla="*/ 15 h 29"/>
                  <a:gd name="T10" fmla="*/ 11 w 28"/>
                  <a:gd name="T11" fmla="*/ 15 h 29"/>
                  <a:gd name="T12" fmla="*/ 10 w 28"/>
                  <a:gd name="T13" fmla="*/ 15 h 29"/>
                  <a:gd name="T14" fmla="*/ 12 w 28"/>
                  <a:gd name="T15" fmla="*/ 15 h 29"/>
                  <a:gd name="T16" fmla="*/ 15 w 28"/>
                  <a:gd name="T17" fmla="*/ 11 h 29"/>
                  <a:gd name="T18" fmla="*/ 15 w 28"/>
                  <a:gd name="T19" fmla="*/ 8 h 29"/>
                  <a:gd name="T20" fmla="*/ 13 w 28"/>
                  <a:gd name="T21" fmla="*/ 6 h 29"/>
                  <a:gd name="T22" fmla="*/ 12 w 28"/>
                  <a:gd name="T23" fmla="*/ 6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23" y="11"/>
                    </a:moveTo>
                    <a:lnTo>
                      <a:pt x="25" y="11"/>
                    </a:lnTo>
                    <a:lnTo>
                      <a:pt x="7" y="0"/>
                    </a:lnTo>
                    <a:lnTo>
                      <a:pt x="0" y="18"/>
                    </a:lnTo>
                    <a:lnTo>
                      <a:pt x="18" y="29"/>
                    </a:lnTo>
                    <a:lnTo>
                      <a:pt x="20" y="29"/>
                    </a:lnTo>
                    <a:lnTo>
                      <a:pt x="18" y="29"/>
                    </a:lnTo>
                    <a:lnTo>
                      <a:pt x="23" y="29"/>
                    </a:lnTo>
                    <a:lnTo>
                      <a:pt x="28" y="22"/>
                    </a:lnTo>
                    <a:lnTo>
                      <a:pt x="28" y="16"/>
                    </a:lnTo>
                    <a:lnTo>
                      <a:pt x="25" y="11"/>
                    </a:lnTo>
                    <a:lnTo>
                      <a:pt x="2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92" name="Freeform 1101"/>
              <p:cNvSpPr>
                <a:spLocks/>
              </p:cNvSpPr>
              <p:nvPr/>
            </p:nvSpPr>
            <p:spPr bwMode="auto">
              <a:xfrm>
                <a:off x="3040" y="1643"/>
                <a:ext cx="15" cy="13"/>
              </a:xfrm>
              <a:custGeom>
                <a:avLst/>
                <a:gdLst>
                  <a:gd name="T0" fmla="*/ 13 w 28"/>
                  <a:gd name="T1" fmla="*/ 4 h 27"/>
                  <a:gd name="T2" fmla="*/ 12 w 28"/>
                  <a:gd name="T3" fmla="*/ 4 h 27"/>
                  <a:gd name="T4" fmla="*/ 2 w 28"/>
                  <a:gd name="T5" fmla="*/ 0 h 27"/>
                  <a:gd name="T6" fmla="*/ 0 w 28"/>
                  <a:gd name="T7" fmla="*/ 9 h 27"/>
                  <a:gd name="T8" fmla="*/ 11 w 28"/>
                  <a:gd name="T9" fmla="*/ 13 h 27"/>
                  <a:gd name="T10" fmla="*/ 10 w 28"/>
                  <a:gd name="T11" fmla="*/ 13 h 27"/>
                  <a:gd name="T12" fmla="*/ 11 w 28"/>
                  <a:gd name="T13" fmla="*/ 13 h 27"/>
                  <a:gd name="T14" fmla="*/ 13 w 28"/>
                  <a:gd name="T15" fmla="*/ 13 h 27"/>
                  <a:gd name="T16" fmla="*/ 15 w 28"/>
                  <a:gd name="T17" fmla="*/ 10 h 27"/>
                  <a:gd name="T18" fmla="*/ 15 w 28"/>
                  <a:gd name="T19" fmla="*/ 7 h 27"/>
                  <a:gd name="T20" fmla="*/ 12 w 28"/>
                  <a:gd name="T21" fmla="*/ 4 h 27"/>
                  <a:gd name="T22" fmla="*/ 13 w 28"/>
                  <a:gd name="T23" fmla="*/ 4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7">
                    <a:moveTo>
                      <a:pt x="25" y="9"/>
                    </a:moveTo>
                    <a:lnTo>
                      <a:pt x="23" y="9"/>
                    </a:lnTo>
                    <a:lnTo>
                      <a:pt x="3" y="0"/>
                    </a:lnTo>
                    <a:lnTo>
                      <a:pt x="0" y="18"/>
                    </a:lnTo>
                    <a:lnTo>
                      <a:pt x="20" y="27"/>
                    </a:lnTo>
                    <a:lnTo>
                      <a:pt x="18" y="27"/>
                    </a:lnTo>
                    <a:lnTo>
                      <a:pt x="20" y="27"/>
                    </a:lnTo>
                    <a:lnTo>
                      <a:pt x="25" y="27"/>
                    </a:lnTo>
                    <a:lnTo>
                      <a:pt x="28" y="20"/>
                    </a:lnTo>
                    <a:lnTo>
                      <a:pt x="28" y="14"/>
                    </a:lnTo>
                    <a:lnTo>
                      <a:pt x="23" y="9"/>
                    </a:lnTo>
                    <a:lnTo>
                      <a:pt x="2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93" name="Freeform 1102"/>
              <p:cNvSpPr>
                <a:spLocks/>
              </p:cNvSpPr>
              <p:nvPr/>
            </p:nvSpPr>
            <p:spPr bwMode="auto">
              <a:xfrm>
                <a:off x="3050" y="1647"/>
                <a:ext cx="14" cy="15"/>
              </a:xfrm>
              <a:custGeom>
                <a:avLst/>
                <a:gdLst>
                  <a:gd name="T0" fmla="*/ 12 w 29"/>
                  <a:gd name="T1" fmla="*/ 6 h 29"/>
                  <a:gd name="T2" fmla="*/ 12 w 29"/>
                  <a:gd name="T3" fmla="*/ 6 h 29"/>
                  <a:gd name="T4" fmla="*/ 3 w 29"/>
                  <a:gd name="T5" fmla="*/ 0 h 29"/>
                  <a:gd name="T6" fmla="*/ 0 w 29"/>
                  <a:gd name="T7" fmla="*/ 9 h 29"/>
                  <a:gd name="T8" fmla="*/ 9 w 29"/>
                  <a:gd name="T9" fmla="*/ 15 h 29"/>
                  <a:gd name="T10" fmla="*/ 10 w 29"/>
                  <a:gd name="T11" fmla="*/ 15 h 29"/>
                  <a:gd name="T12" fmla="*/ 9 w 29"/>
                  <a:gd name="T13" fmla="*/ 15 h 29"/>
                  <a:gd name="T14" fmla="*/ 12 w 29"/>
                  <a:gd name="T15" fmla="*/ 15 h 29"/>
                  <a:gd name="T16" fmla="*/ 14 w 29"/>
                  <a:gd name="T17" fmla="*/ 11 h 29"/>
                  <a:gd name="T18" fmla="*/ 14 w 29"/>
                  <a:gd name="T19" fmla="*/ 8 h 29"/>
                  <a:gd name="T20" fmla="*/ 12 w 29"/>
                  <a:gd name="T21" fmla="*/ 6 h 29"/>
                  <a:gd name="T22" fmla="*/ 12 w 29"/>
                  <a:gd name="T23" fmla="*/ 6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24" y="11"/>
                    </a:moveTo>
                    <a:lnTo>
                      <a:pt x="25" y="11"/>
                    </a:lnTo>
                    <a:lnTo>
                      <a:pt x="7" y="0"/>
                    </a:lnTo>
                    <a:lnTo>
                      <a:pt x="0" y="18"/>
                    </a:lnTo>
                    <a:lnTo>
                      <a:pt x="19" y="29"/>
                    </a:lnTo>
                    <a:lnTo>
                      <a:pt x="20" y="29"/>
                    </a:lnTo>
                    <a:lnTo>
                      <a:pt x="19" y="29"/>
                    </a:lnTo>
                    <a:lnTo>
                      <a:pt x="24" y="29"/>
                    </a:lnTo>
                    <a:lnTo>
                      <a:pt x="29" y="21"/>
                    </a:lnTo>
                    <a:lnTo>
                      <a:pt x="29" y="16"/>
                    </a:lnTo>
                    <a:lnTo>
                      <a:pt x="25" y="11"/>
                    </a:lnTo>
                    <a:lnTo>
                      <a:pt x="2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94" name="Freeform 1103"/>
              <p:cNvSpPr>
                <a:spLocks/>
              </p:cNvSpPr>
              <p:nvPr/>
            </p:nvSpPr>
            <p:spPr bwMode="auto">
              <a:xfrm>
                <a:off x="3060" y="1653"/>
                <a:ext cx="14" cy="13"/>
              </a:xfrm>
              <a:custGeom>
                <a:avLst/>
                <a:gdLst>
                  <a:gd name="T0" fmla="*/ 12 w 29"/>
                  <a:gd name="T1" fmla="*/ 4 h 27"/>
                  <a:gd name="T2" fmla="*/ 12 w 29"/>
                  <a:gd name="T3" fmla="*/ 4 h 27"/>
                  <a:gd name="T4" fmla="*/ 2 w 29"/>
                  <a:gd name="T5" fmla="*/ 0 h 27"/>
                  <a:gd name="T6" fmla="*/ 0 w 29"/>
                  <a:gd name="T7" fmla="*/ 9 h 27"/>
                  <a:gd name="T8" fmla="*/ 10 w 29"/>
                  <a:gd name="T9" fmla="*/ 13 h 27"/>
                  <a:gd name="T10" fmla="*/ 10 w 29"/>
                  <a:gd name="T11" fmla="*/ 13 h 27"/>
                  <a:gd name="T12" fmla="*/ 10 w 29"/>
                  <a:gd name="T13" fmla="*/ 13 h 27"/>
                  <a:gd name="T14" fmla="*/ 12 w 29"/>
                  <a:gd name="T15" fmla="*/ 13 h 27"/>
                  <a:gd name="T16" fmla="*/ 14 w 29"/>
                  <a:gd name="T17" fmla="*/ 9 h 27"/>
                  <a:gd name="T18" fmla="*/ 14 w 29"/>
                  <a:gd name="T19" fmla="*/ 7 h 27"/>
                  <a:gd name="T20" fmla="*/ 12 w 29"/>
                  <a:gd name="T21" fmla="*/ 4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 h="27">
                    <a:moveTo>
                      <a:pt x="24" y="9"/>
                    </a:moveTo>
                    <a:lnTo>
                      <a:pt x="24" y="9"/>
                    </a:lnTo>
                    <a:lnTo>
                      <a:pt x="4" y="0"/>
                    </a:lnTo>
                    <a:lnTo>
                      <a:pt x="0" y="18"/>
                    </a:lnTo>
                    <a:lnTo>
                      <a:pt x="20" y="27"/>
                    </a:lnTo>
                    <a:lnTo>
                      <a:pt x="25" y="27"/>
                    </a:lnTo>
                    <a:lnTo>
                      <a:pt x="29" y="19"/>
                    </a:lnTo>
                    <a:lnTo>
                      <a:pt x="29" y="14"/>
                    </a:lnTo>
                    <a:lnTo>
                      <a:pt x="24"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95" name="Freeform 1104"/>
              <p:cNvSpPr>
                <a:spLocks/>
              </p:cNvSpPr>
              <p:nvPr/>
            </p:nvSpPr>
            <p:spPr bwMode="auto">
              <a:xfrm>
                <a:off x="3070" y="1657"/>
                <a:ext cx="14" cy="15"/>
              </a:xfrm>
              <a:custGeom>
                <a:avLst/>
                <a:gdLst>
                  <a:gd name="T0" fmla="*/ 12 w 29"/>
                  <a:gd name="T1" fmla="*/ 5 h 29"/>
                  <a:gd name="T2" fmla="*/ 12 w 29"/>
                  <a:gd name="T3" fmla="*/ 5 h 29"/>
                  <a:gd name="T4" fmla="*/ 2 w 29"/>
                  <a:gd name="T5" fmla="*/ 0 h 29"/>
                  <a:gd name="T6" fmla="*/ 0 w 29"/>
                  <a:gd name="T7" fmla="*/ 9 h 29"/>
                  <a:gd name="T8" fmla="*/ 10 w 29"/>
                  <a:gd name="T9" fmla="*/ 15 h 29"/>
                  <a:gd name="T10" fmla="*/ 10 w 29"/>
                  <a:gd name="T11" fmla="*/ 15 h 29"/>
                  <a:gd name="T12" fmla="*/ 10 w 29"/>
                  <a:gd name="T13" fmla="*/ 15 h 29"/>
                  <a:gd name="T14" fmla="*/ 13 w 29"/>
                  <a:gd name="T15" fmla="*/ 15 h 29"/>
                  <a:gd name="T16" fmla="*/ 14 w 29"/>
                  <a:gd name="T17" fmla="*/ 11 h 29"/>
                  <a:gd name="T18" fmla="*/ 14 w 29"/>
                  <a:gd name="T19" fmla="*/ 8 h 29"/>
                  <a:gd name="T20" fmla="*/ 12 w 29"/>
                  <a:gd name="T21" fmla="*/ 5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 h="29">
                    <a:moveTo>
                      <a:pt x="24" y="10"/>
                    </a:moveTo>
                    <a:lnTo>
                      <a:pt x="24" y="10"/>
                    </a:lnTo>
                    <a:lnTo>
                      <a:pt x="4" y="0"/>
                    </a:lnTo>
                    <a:lnTo>
                      <a:pt x="0" y="18"/>
                    </a:lnTo>
                    <a:lnTo>
                      <a:pt x="21" y="29"/>
                    </a:lnTo>
                    <a:lnTo>
                      <a:pt x="26" y="29"/>
                    </a:lnTo>
                    <a:lnTo>
                      <a:pt x="29" y="21"/>
                    </a:lnTo>
                    <a:lnTo>
                      <a:pt x="29" y="16"/>
                    </a:lnTo>
                    <a:lnTo>
                      <a:pt x="24"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96" name="Freeform 1105"/>
              <p:cNvSpPr>
                <a:spLocks/>
              </p:cNvSpPr>
              <p:nvPr/>
            </p:nvSpPr>
            <p:spPr bwMode="auto">
              <a:xfrm>
                <a:off x="3080" y="1663"/>
                <a:ext cx="13" cy="13"/>
              </a:xfrm>
              <a:custGeom>
                <a:avLst/>
                <a:gdLst>
                  <a:gd name="T0" fmla="*/ 11 w 26"/>
                  <a:gd name="T1" fmla="*/ 5 h 28"/>
                  <a:gd name="T2" fmla="*/ 11 w 26"/>
                  <a:gd name="T3" fmla="*/ 5 h 28"/>
                  <a:gd name="T4" fmla="*/ 2 w 26"/>
                  <a:gd name="T5" fmla="*/ 0 h 28"/>
                  <a:gd name="T6" fmla="*/ 0 w 26"/>
                  <a:gd name="T7" fmla="*/ 9 h 28"/>
                  <a:gd name="T8" fmla="*/ 9 w 26"/>
                  <a:gd name="T9" fmla="*/ 13 h 28"/>
                  <a:gd name="T10" fmla="*/ 9 w 26"/>
                  <a:gd name="T11" fmla="*/ 13 h 28"/>
                  <a:gd name="T12" fmla="*/ 9 w 26"/>
                  <a:gd name="T13" fmla="*/ 13 h 28"/>
                  <a:gd name="T14" fmla="*/ 12 w 26"/>
                  <a:gd name="T15" fmla="*/ 13 h 28"/>
                  <a:gd name="T16" fmla="*/ 13 w 26"/>
                  <a:gd name="T17" fmla="*/ 9 h 28"/>
                  <a:gd name="T18" fmla="*/ 13 w 26"/>
                  <a:gd name="T19" fmla="*/ 7 h 28"/>
                  <a:gd name="T20" fmla="*/ 11 w 26"/>
                  <a:gd name="T21" fmla="*/ 5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 h="28">
                    <a:moveTo>
                      <a:pt x="21" y="10"/>
                    </a:moveTo>
                    <a:lnTo>
                      <a:pt x="21" y="10"/>
                    </a:lnTo>
                    <a:lnTo>
                      <a:pt x="3" y="0"/>
                    </a:lnTo>
                    <a:lnTo>
                      <a:pt x="0" y="19"/>
                    </a:lnTo>
                    <a:lnTo>
                      <a:pt x="18" y="28"/>
                    </a:lnTo>
                    <a:lnTo>
                      <a:pt x="23" y="28"/>
                    </a:lnTo>
                    <a:lnTo>
                      <a:pt x="26" y="20"/>
                    </a:lnTo>
                    <a:lnTo>
                      <a:pt x="26" y="15"/>
                    </a:lnTo>
                    <a:lnTo>
                      <a:pt x="21"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97" name="Freeform 1106"/>
              <p:cNvSpPr>
                <a:spLocks/>
              </p:cNvSpPr>
              <p:nvPr/>
            </p:nvSpPr>
            <p:spPr bwMode="auto">
              <a:xfrm>
                <a:off x="3089" y="1667"/>
                <a:ext cx="14" cy="15"/>
              </a:xfrm>
              <a:custGeom>
                <a:avLst/>
                <a:gdLst>
                  <a:gd name="T0" fmla="*/ 12 w 28"/>
                  <a:gd name="T1" fmla="*/ 5 h 28"/>
                  <a:gd name="T2" fmla="*/ 12 w 28"/>
                  <a:gd name="T3" fmla="*/ 5 h 28"/>
                  <a:gd name="T4" fmla="*/ 2 w 28"/>
                  <a:gd name="T5" fmla="*/ 0 h 28"/>
                  <a:gd name="T6" fmla="*/ 0 w 28"/>
                  <a:gd name="T7" fmla="*/ 10 h 28"/>
                  <a:gd name="T8" fmla="*/ 10 w 28"/>
                  <a:gd name="T9" fmla="*/ 15 h 28"/>
                  <a:gd name="T10" fmla="*/ 10 w 28"/>
                  <a:gd name="T11" fmla="*/ 15 h 28"/>
                  <a:gd name="T12" fmla="*/ 10 w 28"/>
                  <a:gd name="T13" fmla="*/ 15 h 28"/>
                  <a:gd name="T14" fmla="*/ 13 w 28"/>
                  <a:gd name="T15" fmla="*/ 15 h 28"/>
                  <a:gd name="T16" fmla="*/ 14 w 28"/>
                  <a:gd name="T17" fmla="*/ 11 h 28"/>
                  <a:gd name="T18" fmla="*/ 14 w 28"/>
                  <a:gd name="T19" fmla="*/ 9 h 28"/>
                  <a:gd name="T20" fmla="*/ 12 w 28"/>
                  <a:gd name="T21" fmla="*/ 5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8">
                    <a:moveTo>
                      <a:pt x="23" y="10"/>
                    </a:moveTo>
                    <a:lnTo>
                      <a:pt x="23" y="10"/>
                    </a:lnTo>
                    <a:lnTo>
                      <a:pt x="3" y="0"/>
                    </a:lnTo>
                    <a:lnTo>
                      <a:pt x="0" y="18"/>
                    </a:lnTo>
                    <a:lnTo>
                      <a:pt x="20" y="28"/>
                    </a:lnTo>
                    <a:lnTo>
                      <a:pt x="25" y="28"/>
                    </a:lnTo>
                    <a:lnTo>
                      <a:pt x="28" y="21"/>
                    </a:lnTo>
                    <a:lnTo>
                      <a:pt x="28" y="16"/>
                    </a:lnTo>
                    <a:lnTo>
                      <a:pt x="2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98" name="Freeform 1107"/>
              <p:cNvSpPr>
                <a:spLocks/>
              </p:cNvSpPr>
              <p:nvPr/>
            </p:nvSpPr>
            <p:spPr bwMode="auto">
              <a:xfrm>
                <a:off x="3099" y="1673"/>
                <a:ext cx="13" cy="13"/>
              </a:xfrm>
              <a:custGeom>
                <a:avLst/>
                <a:gdLst>
                  <a:gd name="T0" fmla="*/ 11 w 27"/>
                  <a:gd name="T1" fmla="*/ 4 h 27"/>
                  <a:gd name="T2" fmla="*/ 11 w 27"/>
                  <a:gd name="T3" fmla="*/ 4 h 27"/>
                  <a:gd name="T4" fmla="*/ 1 w 27"/>
                  <a:gd name="T5" fmla="*/ 0 h 27"/>
                  <a:gd name="T6" fmla="*/ 0 w 27"/>
                  <a:gd name="T7" fmla="*/ 9 h 27"/>
                  <a:gd name="T8" fmla="*/ 9 w 27"/>
                  <a:gd name="T9" fmla="*/ 13 h 27"/>
                  <a:gd name="T10" fmla="*/ 9 w 27"/>
                  <a:gd name="T11" fmla="*/ 13 h 27"/>
                  <a:gd name="T12" fmla="*/ 9 w 27"/>
                  <a:gd name="T13" fmla="*/ 13 h 27"/>
                  <a:gd name="T14" fmla="*/ 11 w 27"/>
                  <a:gd name="T15" fmla="*/ 13 h 27"/>
                  <a:gd name="T16" fmla="*/ 13 w 27"/>
                  <a:gd name="T17" fmla="*/ 10 h 27"/>
                  <a:gd name="T18" fmla="*/ 13 w 27"/>
                  <a:gd name="T19" fmla="*/ 7 h 27"/>
                  <a:gd name="T20" fmla="*/ 11 w 27"/>
                  <a:gd name="T21" fmla="*/ 4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7" h="27">
                    <a:moveTo>
                      <a:pt x="22" y="9"/>
                    </a:moveTo>
                    <a:lnTo>
                      <a:pt x="22" y="9"/>
                    </a:lnTo>
                    <a:lnTo>
                      <a:pt x="3" y="0"/>
                    </a:lnTo>
                    <a:lnTo>
                      <a:pt x="0" y="18"/>
                    </a:lnTo>
                    <a:lnTo>
                      <a:pt x="18" y="27"/>
                    </a:lnTo>
                    <a:lnTo>
                      <a:pt x="23" y="27"/>
                    </a:lnTo>
                    <a:lnTo>
                      <a:pt x="27" y="20"/>
                    </a:lnTo>
                    <a:lnTo>
                      <a:pt x="27" y="15"/>
                    </a:lnTo>
                    <a:lnTo>
                      <a:pt x="22"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599" name="Freeform 1108"/>
              <p:cNvSpPr>
                <a:spLocks/>
              </p:cNvSpPr>
              <p:nvPr/>
            </p:nvSpPr>
            <p:spPr bwMode="auto">
              <a:xfrm>
                <a:off x="3108" y="1677"/>
                <a:ext cx="14" cy="15"/>
              </a:xfrm>
              <a:custGeom>
                <a:avLst/>
                <a:gdLst>
                  <a:gd name="T0" fmla="*/ 12 w 29"/>
                  <a:gd name="T1" fmla="*/ 6 h 29"/>
                  <a:gd name="T2" fmla="*/ 12 w 29"/>
                  <a:gd name="T3" fmla="*/ 6 h 29"/>
                  <a:gd name="T4" fmla="*/ 2 w 29"/>
                  <a:gd name="T5" fmla="*/ 0 h 29"/>
                  <a:gd name="T6" fmla="*/ 0 w 29"/>
                  <a:gd name="T7" fmla="*/ 9 h 29"/>
                  <a:gd name="T8" fmla="*/ 10 w 29"/>
                  <a:gd name="T9" fmla="*/ 15 h 29"/>
                  <a:gd name="T10" fmla="*/ 10 w 29"/>
                  <a:gd name="T11" fmla="*/ 15 h 29"/>
                  <a:gd name="T12" fmla="*/ 10 w 29"/>
                  <a:gd name="T13" fmla="*/ 15 h 29"/>
                  <a:gd name="T14" fmla="*/ 12 w 29"/>
                  <a:gd name="T15" fmla="*/ 15 h 29"/>
                  <a:gd name="T16" fmla="*/ 14 w 29"/>
                  <a:gd name="T17" fmla="*/ 11 h 29"/>
                  <a:gd name="T18" fmla="*/ 14 w 29"/>
                  <a:gd name="T19" fmla="*/ 9 h 29"/>
                  <a:gd name="T20" fmla="*/ 12 w 29"/>
                  <a:gd name="T21" fmla="*/ 6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 h="29">
                    <a:moveTo>
                      <a:pt x="24" y="11"/>
                    </a:moveTo>
                    <a:lnTo>
                      <a:pt x="24" y="11"/>
                    </a:lnTo>
                    <a:lnTo>
                      <a:pt x="4" y="0"/>
                    </a:lnTo>
                    <a:lnTo>
                      <a:pt x="0" y="18"/>
                    </a:lnTo>
                    <a:lnTo>
                      <a:pt x="20" y="29"/>
                    </a:lnTo>
                    <a:lnTo>
                      <a:pt x="25" y="29"/>
                    </a:lnTo>
                    <a:lnTo>
                      <a:pt x="29" y="22"/>
                    </a:lnTo>
                    <a:lnTo>
                      <a:pt x="29" y="17"/>
                    </a:lnTo>
                    <a:lnTo>
                      <a:pt x="2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00" name="Freeform 1109"/>
              <p:cNvSpPr>
                <a:spLocks/>
              </p:cNvSpPr>
              <p:nvPr/>
            </p:nvSpPr>
            <p:spPr bwMode="auto">
              <a:xfrm>
                <a:off x="3118" y="1683"/>
                <a:ext cx="14" cy="13"/>
              </a:xfrm>
              <a:custGeom>
                <a:avLst/>
                <a:gdLst>
                  <a:gd name="T0" fmla="*/ 11 w 27"/>
                  <a:gd name="T1" fmla="*/ 4 h 27"/>
                  <a:gd name="T2" fmla="*/ 11 w 27"/>
                  <a:gd name="T3" fmla="*/ 4 h 27"/>
                  <a:gd name="T4" fmla="*/ 2 w 27"/>
                  <a:gd name="T5" fmla="*/ 0 h 27"/>
                  <a:gd name="T6" fmla="*/ 0 w 27"/>
                  <a:gd name="T7" fmla="*/ 9 h 27"/>
                  <a:gd name="T8" fmla="*/ 10 w 27"/>
                  <a:gd name="T9" fmla="*/ 13 h 27"/>
                  <a:gd name="T10" fmla="*/ 10 w 27"/>
                  <a:gd name="T11" fmla="*/ 13 h 27"/>
                  <a:gd name="T12" fmla="*/ 10 w 27"/>
                  <a:gd name="T13" fmla="*/ 13 h 27"/>
                  <a:gd name="T14" fmla="*/ 12 w 27"/>
                  <a:gd name="T15" fmla="*/ 13 h 27"/>
                  <a:gd name="T16" fmla="*/ 14 w 27"/>
                  <a:gd name="T17" fmla="*/ 10 h 27"/>
                  <a:gd name="T18" fmla="*/ 14 w 27"/>
                  <a:gd name="T19" fmla="*/ 7 h 27"/>
                  <a:gd name="T20" fmla="*/ 11 w 27"/>
                  <a:gd name="T21" fmla="*/ 4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7" h="27">
                    <a:moveTo>
                      <a:pt x="22" y="9"/>
                    </a:moveTo>
                    <a:lnTo>
                      <a:pt x="22" y="9"/>
                    </a:lnTo>
                    <a:lnTo>
                      <a:pt x="4" y="0"/>
                    </a:lnTo>
                    <a:lnTo>
                      <a:pt x="0" y="18"/>
                    </a:lnTo>
                    <a:lnTo>
                      <a:pt x="19" y="27"/>
                    </a:lnTo>
                    <a:lnTo>
                      <a:pt x="24" y="27"/>
                    </a:lnTo>
                    <a:lnTo>
                      <a:pt x="27" y="20"/>
                    </a:lnTo>
                    <a:lnTo>
                      <a:pt x="27" y="15"/>
                    </a:lnTo>
                    <a:lnTo>
                      <a:pt x="22"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01" name="Freeform 1110"/>
              <p:cNvSpPr>
                <a:spLocks/>
              </p:cNvSpPr>
              <p:nvPr/>
            </p:nvSpPr>
            <p:spPr bwMode="auto">
              <a:xfrm>
                <a:off x="3127" y="1687"/>
                <a:ext cx="15" cy="15"/>
              </a:xfrm>
              <a:custGeom>
                <a:avLst/>
                <a:gdLst>
                  <a:gd name="T0" fmla="*/ 12 w 28"/>
                  <a:gd name="T1" fmla="*/ 6 h 29"/>
                  <a:gd name="T2" fmla="*/ 12 w 28"/>
                  <a:gd name="T3" fmla="*/ 6 h 29"/>
                  <a:gd name="T4" fmla="*/ 2 w 28"/>
                  <a:gd name="T5" fmla="*/ 0 h 29"/>
                  <a:gd name="T6" fmla="*/ 0 w 28"/>
                  <a:gd name="T7" fmla="*/ 9 h 29"/>
                  <a:gd name="T8" fmla="*/ 11 w 28"/>
                  <a:gd name="T9" fmla="*/ 15 h 29"/>
                  <a:gd name="T10" fmla="*/ 11 w 28"/>
                  <a:gd name="T11" fmla="*/ 15 h 29"/>
                  <a:gd name="T12" fmla="*/ 11 w 28"/>
                  <a:gd name="T13" fmla="*/ 15 h 29"/>
                  <a:gd name="T14" fmla="*/ 13 w 28"/>
                  <a:gd name="T15" fmla="*/ 15 h 29"/>
                  <a:gd name="T16" fmla="*/ 15 w 28"/>
                  <a:gd name="T17" fmla="*/ 11 h 29"/>
                  <a:gd name="T18" fmla="*/ 15 w 28"/>
                  <a:gd name="T19" fmla="*/ 9 h 29"/>
                  <a:gd name="T20" fmla="*/ 12 w 28"/>
                  <a:gd name="T21" fmla="*/ 6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23" y="11"/>
                    </a:moveTo>
                    <a:lnTo>
                      <a:pt x="23" y="11"/>
                    </a:lnTo>
                    <a:lnTo>
                      <a:pt x="3" y="0"/>
                    </a:lnTo>
                    <a:lnTo>
                      <a:pt x="0" y="18"/>
                    </a:lnTo>
                    <a:lnTo>
                      <a:pt x="20" y="29"/>
                    </a:lnTo>
                    <a:lnTo>
                      <a:pt x="25" y="29"/>
                    </a:lnTo>
                    <a:lnTo>
                      <a:pt x="28" y="22"/>
                    </a:lnTo>
                    <a:lnTo>
                      <a:pt x="28" y="17"/>
                    </a:lnTo>
                    <a:lnTo>
                      <a:pt x="2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02" name="Freeform 1111"/>
              <p:cNvSpPr>
                <a:spLocks/>
              </p:cNvSpPr>
              <p:nvPr/>
            </p:nvSpPr>
            <p:spPr bwMode="auto">
              <a:xfrm>
                <a:off x="3137" y="1693"/>
                <a:ext cx="15" cy="13"/>
              </a:xfrm>
              <a:custGeom>
                <a:avLst/>
                <a:gdLst>
                  <a:gd name="T0" fmla="*/ 13 w 28"/>
                  <a:gd name="T1" fmla="*/ 4 h 27"/>
                  <a:gd name="T2" fmla="*/ 12 w 28"/>
                  <a:gd name="T3" fmla="*/ 4 h 27"/>
                  <a:gd name="T4" fmla="*/ 2 w 28"/>
                  <a:gd name="T5" fmla="*/ 0 h 27"/>
                  <a:gd name="T6" fmla="*/ 0 w 28"/>
                  <a:gd name="T7" fmla="*/ 9 h 27"/>
                  <a:gd name="T8" fmla="*/ 11 w 28"/>
                  <a:gd name="T9" fmla="*/ 13 h 27"/>
                  <a:gd name="T10" fmla="*/ 10 w 28"/>
                  <a:gd name="T11" fmla="*/ 13 h 27"/>
                  <a:gd name="T12" fmla="*/ 11 w 28"/>
                  <a:gd name="T13" fmla="*/ 13 h 27"/>
                  <a:gd name="T14" fmla="*/ 13 w 28"/>
                  <a:gd name="T15" fmla="*/ 13 h 27"/>
                  <a:gd name="T16" fmla="*/ 15 w 28"/>
                  <a:gd name="T17" fmla="*/ 10 h 27"/>
                  <a:gd name="T18" fmla="*/ 15 w 28"/>
                  <a:gd name="T19" fmla="*/ 7 h 27"/>
                  <a:gd name="T20" fmla="*/ 12 w 28"/>
                  <a:gd name="T21" fmla="*/ 4 h 27"/>
                  <a:gd name="T22" fmla="*/ 13 w 28"/>
                  <a:gd name="T23" fmla="*/ 4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7">
                    <a:moveTo>
                      <a:pt x="25" y="9"/>
                    </a:moveTo>
                    <a:lnTo>
                      <a:pt x="23" y="9"/>
                    </a:lnTo>
                    <a:lnTo>
                      <a:pt x="3" y="0"/>
                    </a:lnTo>
                    <a:lnTo>
                      <a:pt x="0" y="18"/>
                    </a:lnTo>
                    <a:lnTo>
                      <a:pt x="20" y="27"/>
                    </a:lnTo>
                    <a:lnTo>
                      <a:pt x="18" y="27"/>
                    </a:lnTo>
                    <a:lnTo>
                      <a:pt x="20" y="27"/>
                    </a:lnTo>
                    <a:lnTo>
                      <a:pt x="25" y="27"/>
                    </a:lnTo>
                    <a:lnTo>
                      <a:pt x="28" y="20"/>
                    </a:lnTo>
                    <a:lnTo>
                      <a:pt x="28" y="15"/>
                    </a:lnTo>
                    <a:lnTo>
                      <a:pt x="23" y="9"/>
                    </a:lnTo>
                    <a:lnTo>
                      <a:pt x="2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03" name="Freeform 1112"/>
              <p:cNvSpPr>
                <a:spLocks/>
              </p:cNvSpPr>
              <p:nvPr/>
            </p:nvSpPr>
            <p:spPr bwMode="auto">
              <a:xfrm>
                <a:off x="3147" y="1697"/>
                <a:ext cx="14" cy="15"/>
              </a:xfrm>
              <a:custGeom>
                <a:avLst/>
                <a:gdLst>
                  <a:gd name="T0" fmla="*/ 12 w 29"/>
                  <a:gd name="T1" fmla="*/ 6 h 29"/>
                  <a:gd name="T2" fmla="*/ 12 w 29"/>
                  <a:gd name="T3" fmla="*/ 6 h 29"/>
                  <a:gd name="T4" fmla="*/ 3 w 29"/>
                  <a:gd name="T5" fmla="*/ 0 h 29"/>
                  <a:gd name="T6" fmla="*/ 0 w 29"/>
                  <a:gd name="T7" fmla="*/ 9 h 29"/>
                  <a:gd name="T8" fmla="*/ 9 w 29"/>
                  <a:gd name="T9" fmla="*/ 15 h 29"/>
                  <a:gd name="T10" fmla="*/ 10 w 29"/>
                  <a:gd name="T11" fmla="*/ 15 h 29"/>
                  <a:gd name="T12" fmla="*/ 9 w 29"/>
                  <a:gd name="T13" fmla="*/ 15 h 29"/>
                  <a:gd name="T14" fmla="*/ 12 w 29"/>
                  <a:gd name="T15" fmla="*/ 15 h 29"/>
                  <a:gd name="T16" fmla="*/ 14 w 29"/>
                  <a:gd name="T17" fmla="*/ 11 h 29"/>
                  <a:gd name="T18" fmla="*/ 14 w 29"/>
                  <a:gd name="T19" fmla="*/ 8 h 29"/>
                  <a:gd name="T20" fmla="*/ 12 w 29"/>
                  <a:gd name="T21" fmla="*/ 6 h 29"/>
                  <a:gd name="T22" fmla="*/ 12 w 29"/>
                  <a:gd name="T23" fmla="*/ 6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24" y="11"/>
                    </a:moveTo>
                    <a:lnTo>
                      <a:pt x="25" y="11"/>
                    </a:lnTo>
                    <a:lnTo>
                      <a:pt x="7" y="0"/>
                    </a:lnTo>
                    <a:lnTo>
                      <a:pt x="0" y="18"/>
                    </a:lnTo>
                    <a:lnTo>
                      <a:pt x="19" y="29"/>
                    </a:lnTo>
                    <a:lnTo>
                      <a:pt x="20" y="29"/>
                    </a:lnTo>
                    <a:lnTo>
                      <a:pt x="19" y="29"/>
                    </a:lnTo>
                    <a:lnTo>
                      <a:pt x="24" y="29"/>
                    </a:lnTo>
                    <a:lnTo>
                      <a:pt x="29" y="22"/>
                    </a:lnTo>
                    <a:lnTo>
                      <a:pt x="29" y="16"/>
                    </a:lnTo>
                    <a:lnTo>
                      <a:pt x="25" y="11"/>
                    </a:lnTo>
                    <a:lnTo>
                      <a:pt x="2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04" name="Freeform 1113"/>
              <p:cNvSpPr>
                <a:spLocks/>
              </p:cNvSpPr>
              <p:nvPr/>
            </p:nvSpPr>
            <p:spPr bwMode="auto">
              <a:xfrm>
                <a:off x="3157" y="1703"/>
                <a:ext cx="14" cy="13"/>
              </a:xfrm>
              <a:custGeom>
                <a:avLst/>
                <a:gdLst>
                  <a:gd name="T0" fmla="*/ 12 w 29"/>
                  <a:gd name="T1" fmla="*/ 4 h 27"/>
                  <a:gd name="T2" fmla="*/ 12 w 29"/>
                  <a:gd name="T3" fmla="*/ 4 h 27"/>
                  <a:gd name="T4" fmla="*/ 2 w 29"/>
                  <a:gd name="T5" fmla="*/ 0 h 27"/>
                  <a:gd name="T6" fmla="*/ 0 w 29"/>
                  <a:gd name="T7" fmla="*/ 9 h 27"/>
                  <a:gd name="T8" fmla="*/ 10 w 29"/>
                  <a:gd name="T9" fmla="*/ 13 h 27"/>
                  <a:gd name="T10" fmla="*/ 9 w 29"/>
                  <a:gd name="T11" fmla="*/ 13 h 27"/>
                  <a:gd name="T12" fmla="*/ 10 w 29"/>
                  <a:gd name="T13" fmla="*/ 13 h 27"/>
                  <a:gd name="T14" fmla="*/ 12 w 29"/>
                  <a:gd name="T15" fmla="*/ 13 h 27"/>
                  <a:gd name="T16" fmla="*/ 14 w 29"/>
                  <a:gd name="T17" fmla="*/ 10 h 27"/>
                  <a:gd name="T18" fmla="*/ 14 w 29"/>
                  <a:gd name="T19" fmla="*/ 7 h 27"/>
                  <a:gd name="T20" fmla="*/ 12 w 29"/>
                  <a:gd name="T21" fmla="*/ 4 h 27"/>
                  <a:gd name="T22" fmla="*/ 12 w 29"/>
                  <a:gd name="T23" fmla="*/ 4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7">
                    <a:moveTo>
                      <a:pt x="25" y="9"/>
                    </a:moveTo>
                    <a:lnTo>
                      <a:pt x="24" y="9"/>
                    </a:lnTo>
                    <a:lnTo>
                      <a:pt x="4" y="0"/>
                    </a:lnTo>
                    <a:lnTo>
                      <a:pt x="0" y="18"/>
                    </a:lnTo>
                    <a:lnTo>
                      <a:pt x="20" y="27"/>
                    </a:lnTo>
                    <a:lnTo>
                      <a:pt x="19" y="27"/>
                    </a:lnTo>
                    <a:lnTo>
                      <a:pt x="20" y="27"/>
                    </a:lnTo>
                    <a:lnTo>
                      <a:pt x="25" y="27"/>
                    </a:lnTo>
                    <a:lnTo>
                      <a:pt x="29" y="20"/>
                    </a:lnTo>
                    <a:lnTo>
                      <a:pt x="29" y="15"/>
                    </a:lnTo>
                    <a:lnTo>
                      <a:pt x="24" y="9"/>
                    </a:lnTo>
                    <a:lnTo>
                      <a:pt x="2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05" name="Freeform 1114"/>
              <p:cNvSpPr>
                <a:spLocks/>
              </p:cNvSpPr>
              <p:nvPr/>
            </p:nvSpPr>
            <p:spPr bwMode="auto">
              <a:xfrm>
                <a:off x="3166" y="1707"/>
                <a:ext cx="14" cy="15"/>
              </a:xfrm>
              <a:custGeom>
                <a:avLst/>
                <a:gdLst>
                  <a:gd name="T0" fmla="*/ 12 w 28"/>
                  <a:gd name="T1" fmla="*/ 6 h 29"/>
                  <a:gd name="T2" fmla="*/ 13 w 28"/>
                  <a:gd name="T3" fmla="*/ 6 h 29"/>
                  <a:gd name="T4" fmla="*/ 3 w 28"/>
                  <a:gd name="T5" fmla="*/ 0 h 29"/>
                  <a:gd name="T6" fmla="*/ 0 w 28"/>
                  <a:gd name="T7" fmla="*/ 9 h 29"/>
                  <a:gd name="T8" fmla="*/ 9 w 28"/>
                  <a:gd name="T9" fmla="*/ 15 h 29"/>
                  <a:gd name="T10" fmla="*/ 10 w 28"/>
                  <a:gd name="T11" fmla="*/ 15 h 29"/>
                  <a:gd name="T12" fmla="*/ 9 w 28"/>
                  <a:gd name="T13" fmla="*/ 15 h 29"/>
                  <a:gd name="T14" fmla="*/ 12 w 28"/>
                  <a:gd name="T15" fmla="*/ 15 h 29"/>
                  <a:gd name="T16" fmla="*/ 14 w 28"/>
                  <a:gd name="T17" fmla="*/ 11 h 29"/>
                  <a:gd name="T18" fmla="*/ 14 w 28"/>
                  <a:gd name="T19" fmla="*/ 8 h 29"/>
                  <a:gd name="T20" fmla="*/ 13 w 28"/>
                  <a:gd name="T21" fmla="*/ 6 h 29"/>
                  <a:gd name="T22" fmla="*/ 12 w 28"/>
                  <a:gd name="T23" fmla="*/ 6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23" y="11"/>
                    </a:moveTo>
                    <a:lnTo>
                      <a:pt x="25" y="11"/>
                    </a:lnTo>
                    <a:lnTo>
                      <a:pt x="6" y="0"/>
                    </a:lnTo>
                    <a:lnTo>
                      <a:pt x="0" y="18"/>
                    </a:lnTo>
                    <a:lnTo>
                      <a:pt x="18" y="29"/>
                    </a:lnTo>
                    <a:lnTo>
                      <a:pt x="20" y="29"/>
                    </a:lnTo>
                    <a:lnTo>
                      <a:pt x="18" y="29"/>
                    </a:lnTo>
                    <a:lnTo>
                      <a:pt x="23" y="29"/>
                    </a:lnTo>
                    <a:lnTo>
                      <a:pt x="28" y="22"/>
                    </a:lnTo>
                    <a:lnTo>
                      <a:pt x="28" y="16"/>
                    </a:lnTo>
                    <a:lnTo>
                      <a:pt x="25" y="11"/>
                    </a:lnTo>
                    <a:lnTo>
                      <a:pt x="2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06" name="Freeform 1115"/>
              <p:cNvSpPr>
                <a:spLocks/>
              </p:cNvSpPr>
              <p:nvPr/>
            </p:nvSpPr>
            <p:spPr bwMode="auto">
              <a:xfrm>
                <a:off x="3176" y="1712"/>
                <a:ext cx="14" cy="14"/>
              </a:xfrm>
              <a:custGeom>
                <a:avLst/>
                <a:gdLst>
                  <a:gd name="T0" fmla="*/ 13 w 28"/>
                  <a:gd name="T1" fmla="*/ 5 h 27"/>
                  <a:gd name="T2" fmla="*/ 12 w 28"/>
                  <a:gd name="T3" fmla="*/ 5 h 27"/>
                  <a:gd name="T4" fmla="*/ 2 w 28"/>
                  <a:gd name="T5" fmla="*/ 0 h 27"/>
                  <a:gd name="T6" fmla="*/ 0 w 28"/>
                  <a:gd name="T7" fmla="*/ 9 h 27"/>
                  <a:gd name="T8" fmla="*/ 10 w 28"/>
                  <a:gd name="T9" fmla="*/ 14 h 27"/>
                  <a:gd name="T10" fmla="*/ 9 w 28"/>
                  <a:gd name="T11" fmla="*/ 14 h 27"/>
                  <a:gd name="T12" fmla="*/ 10 w 28"/>
                  <a:gd name="T13" fmla="*/ 14 h 27"/>
                  <a:gd name="T14" fmla="*/ 13 w 28"/>
                  <a:gd name="T15" fmla="*/ 14 h 27"/>
                  <a:gd name="T16" fmla="*/ 14 w 28"/>
                  <a:gd name="T17" fmla="*/ 10 h 27"/>
                  <a:gd name="T18" fmla="*/ 14 w 28"/>
                  <a:gd name="T19" fmla="*/ 7 h 27"/>
                  <a:gd name="T20" fmla="*/ 12 w 28"/>
                  <a:gd name="T21" fmla="*/ 5 h 27"/>
                  <a:gd name="T22" fmla="*/ 13 w 28"/>
                  <a:gd name="T23" fmla="*/ 5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7">
                    <a:moveTo>
                      <a:pt x="25" y="9"/>
                    </a:moveTo>
                    <a:lnTo>
                      <a:pt x="23" y="9"/>
                    </a:lnTo>
                    <a:lnTo>
                      <a:pt x="3" y="0"/>
                    </a:lnTo>
                    <a:lnTo>
                      <a:pt x="0" y="18"/>
                    </a:lnTo>
                    <a:lnTo>
                      <a:pt x="20" y="27"/>
                    </a:lnTo>
                    <a:lnTo>
                      <a:pt x="18" y="27"/>
                    </a:lnTo>
                    <a:lnTo>
                      <a:pt x="20" y="27"/>
                    </a:lnTo>
                    <a:lnTo>
                      <a:pt x="25" y="27"/>
                    </a:lnTo>
                    <a:lnTo>
                      <a:pt x="28" y="20"/>
                    </a:lnTo>
                    <a:lnTo>
                      <a:pt x="28" y="14"/>
                    </a:lnTo>
                    <a:lnTo>
                      <a:pt x="23" y="9"/>
                    </a:lnTo>
                    <a:lnTo>
                      <a:pt x="2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07" name="Freeform 1116"/>
              <p:cNvSpPr>
                <a:spLocks/>
              </p:cNvSpPr>
              <p:nvPr/>
            </p:nvSpPr>
            <p:spPr bwMode="auto">
              <a:xfrm>
                <a:off x="3185" y="1717"/>
                <a:ext cx="14" cy="14"/>
              </a:xfrm>
              <a:custGeom>
                <a:avLst/>
                <a:gdLst>
                  <a:gd name="T0" fmla="*/ 11 w 29"/>
                  <a:gd name="T1" fmla="*/ 5 h 29"/>
                  <a:gd name="T2" fmla="*/ 12 w 29"/>
                  <a:gd name="T3" fmla="*/ 5 h 29"/>
                  <a:gd name="T4" fmla="*/ 3 w 29"/>
                  <a:gd name="T5" fmla="*/ 0 h 29"/>
                  <a:gd name="T6" fmla="*/ 0 w 29"/>
                  <a:gd name="T7" fmla="*/ 9 h 29"/>
                  <a:gd name="T8" fmla="*/ 9 w 29"/>
                  <a:gd name="T9" fmla="*/ 14 h 29"/>
                  <a:gd name="T10" fmla="*/ 10 w 29"/>
                  <a:gd name="T11" fmla="*/ 14 h 29"/>
                  <a:gd name="T12" fmla="*/ 9 w 29"/>
                  <a:gd name="T13" fmla="*/ 14 h 29"/>
                  <a:gd name="T14" fmla="*/ 11 w 29"/>
                  <a:gd name="T15" fmla="*/ 14 h 29"/>
                  <a:gd name="T16" fmla="*/ 14 w 29"/>
                  <a:gd name="T17" fmla="*/ 11 h 29"/>
                  <a:gd name="T18" fmla="*/ 14 w 29"/>
                  <a:gd name="T19" fmla="*/ 8 h 29"/>
                  <a:gd name="T20" fmla="*/ 12 w 29"/>
                  <a:gd name="T21" fmla="*/ 5 h 29"/>
                  <a:gd name="T22" fmla="*/ 11 w 29"/>
                  <a:gd name="T23" fmla="*/ 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23" y="11"/>
                    </a:moveTo>
                    <a:lnTo>
                      <a:pt x="25" y="11"/>
                    </a:lnTo>
                    <a:lnTo>
                      <a:pt x="7" y="0"/>
                    </a:lnTo>
                    <a:lnTo>
                      <a:pt x="0" y="18"/>
                    </a:lnTo>
                    <a:lnTo>
                      <a:pt x="18" y="29"/>
                    </a:lnTo>
                    <a:lnTo>
                      <a:pt x="20" y="29"/>
                    </a:lnTo>
                    <a:lnTo>
                      <a:pt x="18" y="29"/>
                    </a:lnTo>
                    <a:lnTo>
                      <a:pt x="23" y="29"/>
                    </a:lnTo>
                    <a:lnTo>
                      <a:pt x="29" y="22"/>
                    </a:lnTo>
                    <a:lnTo>
                      <a:pt x="29" y="16"/>
                    </a:lnTo>
                    <a:lnTo>
                      <a:pt x="25" y="11"/>
                    </a:lnTo>
                    <a:lnTo>
                      <a:pt x="2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08" name="Freeform 1117"/>
              <p:cNvSpPr>
                <a:spLocks/>
              </p:cNvSpPr>
              <p:nvPr/>
            </p:nvSpPr>
            <p:spPr bwMode="auto">
              <a:xfrm>
                <a:off x="3195" y="1722"/>
                <a:ext cx="14" cy="14"/>
              </a:xfrm>
              <a:custGeom>
                <a:avLst/>
                <a:gdLst>
                  <a:gd name="T0" fmla="*/ 12 w 29"/>
                  <a:gd name="T1" fmla="*/ 5 h 27"/>
                  <a:gd name="T2" fmla="*/ 12 w 29"/>
                  <a:gd name="T3" fmla="*/ 5 h 27"/>
                  <a:gd name="T4" fmla="*/ 1 w 29"/>
                  <a:gd name="T5" fmla="*/ 0 h 27"/>
                  <a:gd name="T6" fmla="*/ 0 w 29"/>
                  <a:gd name="T7" fmla="*/ 9 h 27"/>
                  <a:gd name="T8" fmla="*/ 10 w 29"/>
                  <a:gd name="T9" fmla="*/ 14 h 27"/>
                  <a:gd name="T10" fmla="*/ 9 w 29"/>
                  <a:gd name="T11" fmla="*/ 14 h 27"/>
                  <a:gd name="T12" fmla="*/ 10 w 29"/>
                  <a:gd name="T13" fmla="*/ 14 h 27"/>
                  <a:gd name="T14" fmla="*/ 12 w 29"/>
                  <a:gd name="T15" fmla="*/ 14 h 27"/>
                  <a:gd name="T16" fmla="*/ 14 w 29"/>
                  <a:gd name="T17" fmla="*/ 10 h 27"/>
                  <a:gd name="T18" fmla="*/ 14 w 29"/>
                  <a:gd name="T19" fmla="*/ 7 h 27"/>
                  <a:gd name="T20" fmla="*/ 12 w 29"/>
                  <a:gd name="T21" fmla="*/ 5 h 27"/>
                  <a:gd name="T22" fmla="*/ 12 w 29"/>
                  <a:gd name="T23" fmla="*/ 5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7">
                    <a:moveTo>
                      <a:pt x="25" y="9"/>
                    </a:moveTo>
                    <a:lnTo>
                      <a:pt x="24" y="9"/>
                    </a:lnTo>
                    <a:lnTo>
                      <a:pt x="3" y="0"/>
                    </a:lnTo>
                    <a:lnTo>
                      <a:pt x="0" y="18"/>
                    </a:lnTo>
                    <a:lnTo>
                      <a:pt x="20" y="27"/>
                    </a:lnTo>
                    <a:lnTo>
                      <a:pt x="19" y="27"/>
                    </a:lnTo>
                    <a:lnTo>
                      <a:pt x="20" y="27"/>
                    </a:lnTo>
                    <a:lnTo>
                      <a:pt x="25" y="27"/>
                    </a:lnTo>
                    <a:lnTo>
                      <a:pt x="29" y="20"/>
                    </a:lnTo>
                    <a:lnTo>
                      <a:pt x="29" y="14"/>
                    </a:lnTo>
                    <a:lnTo>
                      <a:pt x="24" y="9"/>
                    </a:lnTo>
                    <a:lnTo>
                      <a:pt x="2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09" name="Freeform 1118"/>
              <p:cNvSpPr>
                <a:spLocks/>
              </p:cNvSpPr>
              <p:nvPr/>
            </p:nvSpPr>
            <p:spPr bwMode="auto">
              <a:xfrm>
                <a:off x="3204" y="1727"/>
                <a:ext cx="13" cy="14"/>
              </a:xfrm>
              <a:custGeom>
                <a:avLst/>
                <a:gdLst>
                  <a:gd name="T0" fmla="*/ 11 w 25"/>
                  <a:gd name="T1" fmla="*/ 10 h 29"/>
                  <a:gd name="T2" fmla="*/ 13 w 25"/>
                  <a:gd name="T3" fmla="*/ 5 h 29"/>
                  <a:gd name="T4" fmla="*/ 3 w 25"/>
                  <a:gd name="T5" fmla="*/ 0 h 29"/>
                  <a:gd name="T6" fmla="*/ 0 w 25"/>
                  <a:gd name="T7" fmla="*/ 9 h 29"/>
                  <a:gd name="T8" fmla="*/ 9 w 25"/>
                  <a:gd name="T9" fmla="*/ 14 h 29"/>
                  <a:gd name="T10" fmla="*/ 11 w 25"/>
                  <a:gd name="T11" fmla="*/ 10 h 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 h="29">
                    <a:moveTo>
                      <a:pt x="21" y="20"/>
                    </a:moveTo>
                    <a:lnTo>
                      <a:pt x="25" y="11"/>
                    </a:lnTo>
                    <a:lnTo>
                      <a:pt x="6" y="0"/>
                    </a:lnTo>
                    <a:lnTo>
                      <a:pt x="0" y="18"/>
                    </a:lnTo>
                    <a:lnTo>
                      <a:pt x="18" y="29"/>
                    </a:lnTo>
                    <a:lnTo>
                      <a:pt x="21"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10" name="Freeform 1119"/>
              <p:cNvSpPr>
                <a:spLocks/>
              </p:cNvSpPr>
              <p:nvPr/>
            </p:nvSpPr>
            <p:spPr bwMode="auto">
              <a:xfrm>
                <a:off x="3213" y="1732"/>
                <a:ext cx="5" cy="9"/>
              </a:xfrm>
              <a:custGeom>
                <a:avLst/>
                <a:gdLst>
                  <a:gd name="T0" fmla="*/ 0 w 10"/>
                  <a:gd name="T1" fmla="*/ 9 h 18"/>
                  <a:gd name="T2" fmla="*/ 3 w 10"/>
                  <a:gd name="T3" fmla="*/ 9 h 18"/>
                  <a:gd name="T4" fmla="*/ 5 w 10"/>
                  <a:gd name="T5" fmla="*/ 6 h 18"/>
                  <a:gd name="T6" fmla="*/ 5 w 10"/>
                  <a:gd name="T7" fmla="*/ 3 h 18"/>
                  <a:gd name="T8" fmla="*/ 4 w 10"/>
                  <a:gd name="T9" fmla="*/ 0 h 18"/>
                  <a:gd name="T10" fmla="*/ 0 w 10"/>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8">
                    <a:moveTo>
                      <a:pt x="0" y="18"/>
                    </a:moveTo>
                    <a:lnTo>
                      <a:pt x="5" y="18"/>
                    </a:lnTo>
                    <a:lnTo>
                      <a:pt x="10" y="11"/>
                    </a:lnTo>
                    <a:lnTo>
                      <a:pt x="10" y="5"/>
                    </a:lnTo>
                    <a:lnTo>
                      <a:pt x="7" y="0"/>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11" name="Freeform 1120"/>
              <p:cNvSpPr>
                <a:spLocks/>
              </p:cNvSpPr>
              <p:nvPr/>
            </p:nvSpPr>
            <p:spPr bwMode="auto">
              <a:xfrm>
                <a:off x="3208" y="1441"/>
                <a:ext cx="27" cy="27"/>
              </a:xfrm>
              <a:custGeom>
                <a:avLst/>
                <a:gdLst>
                  <a:gd name="T0" fmla="*/ 0 w 55"/>
                  <a:gd name="T1" fmla="*/ 0 h 55"/>
                  <a:gd name="T2" fmla="*/ 27 w 55"/>
                  <a:gd name="T3" fmla="*/ 0 h 55"/>
                  <a:gd name="T4" fmla="*/ 27 w 55"/>
                  <a:gd name="T5" fmla="*/ 4 h 55"/>
                  <a:gd name="T6" fmla="*/ 27 w 55"/>
                  <a:gd name="T7" fmla="*/ 5 h 55"/>
                  <a:gd name="T8" fmla="*/ 26 w 55"/>
                  <a:gd name="T9" fmla="*/ 9 h 55"/>
                  <a:gd name="T10" fmla="*/ 26 w 55"/>
                  <a:gd name="T11" fmla="*/ 11 h 55"/>
                  <a:gd name="T12" fmla="*/ 26 w 55"/>
                  <a:gd name="T13" fmla="*/ 13 h 55"/>
                  <a:gd name="T14" fmla="*/ 24 w 55"/>
                  <a:gd name="T15" fmla="*/ 14 h 55"/>
                  <a:gd name="T16" fmla="*/ 22 w 55"/>
                  <a:gd name="T17" fmla="*/ 18 h 55"/>
                  <a:gd name="T18" fmla="*/ 22 w 55"/>
                  <a:gd name="T19" fmla="*/ 20 h 55"/>
                  <a:gd name="T20" fmla="*/ 21 w 55"/>
                  <a:gd name="T21" fmla="*/ 22 h 55"/>
                  <a:gd name="T22" fmla="*/ 19 w 55"/>
                  <a:gd name="T23" fmla="*/ 23 h 55"/>
                  <a:gd name="T24" fmla="*/ 17 w 55"/>
                  <a:gd name="T25" fmla="*/ 25 h 55"/>
                  <a:gd name="T26" fmla="*/ 16 w 55"/>
                  <a:gd name="T27" fmla="*/ 27 h 55"/>
                  <a:gd name="T28" fmla="*/ 16 w 55"/>
                  <a:gd name="T29" fmla="*/ 27 h 55"/>
                  <a:gd name="T30" fmla="*/ 0 w 55"/>
                  <a:gd name="T31" fmla="*/ 0 h 5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5" h="55">
                    <a:moveTo>
                      <a:pt x="0" y="0"/>
                    </a:moveTo>
                    <a:lnTo>
                      <a:pt x="55" y="0"/>
                    </a:lnTo>
                    <a:lnTo>
                      <a:pt x="55" y="8"/>
                    </a:lnTo>
                    <a:lnTo>
                      <a:pt x="55" y="11"/>
                    </a:lnTo>
                    <a:lnTo>
                      <a:pt x="52" y="18"/>
                    </a:lnTo>
                    <a:lnTo>
                      <a:pt x="52" y="22"/>
                    </a:lnTo>
                    <a:lnTo>
                      <a:pt x="52" y="26"/>
                    </a:lnTo>
                    <a:lnTo>
                      <a:pt x="49" y="29"/>
                    </a:lnTo>
                    <a:lnTo>
                      <a:pt x="45" y="37"/>
                    </a:lnTo>
                    <a:lnTo>
                      <a:pt x="45" y="40"/>
                    </a:lnTo>
                    <a:lnTo>
                      <a:pt x="42" y="44"/>
                    </a:lnTo>
                    <a:lnTo>
                      <a:pt x="39" y="47"/>
                    </a:lnTo>
                    <a:lnTo>
                      <a:pt x="35" y="51"/>
                    </a:lnTo>
                    <a:lnTo>
                      <a:pt x="32" y="55"/>
                    </a:lnTo>
                    <a:lnTo>
                      <a:pt x="0"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12" name="Freeform 1121"/>
              <p:cNvSpPr>
                <a:spLocks/>
              </p:cNvSpPr>
              <p:nvPr/>
            </p:nvSpPr>
            <p:spPr bwMode="auto">
              <a:xfrm>
                <a:off x="3173" y="1422"/>
                <a:ext cx="62" cy="58"/>
              </a:xfrm>
              <a:custGeom>
                <a:avLst/>
                <a:gdLst>
                  <a:gd name="T0" fmla="*/ 0 w 123"/>
                  <a:gd name="T1" fmla="*/ 0 h 116"/>
                  <a:gd name="T2" fmla="*/ 29 w 123"/>
                  <a:gd name="T3" fmla="*/ 19 h 116"/>
                  <a:gd name="T4" fmla="*/ 59 w 123"/>
                  <a:gd name="T5" fmla="*/ 19 h 116"/>
                  <a:gd name="T6" fmla="*/ 62 w 123"/>
                  <a:gd name="T7" fmla="*/ 26 h 116"/>
                  <a:gd name="T8" fmla="*/ 60 w 123"/>
                  <a:gd name="T9" fmla="*/ 28 h 116"/>
                  <a:gd name="T10" fmla="*/ 60 w 123"/>
                  <a:gd name="T11" fmla="*/ 30 h 116"/>
                  <a:gd name="T12" fmla="*/ 60 w 123"/>
                  <a:gd name="T13" fmla="*/ 32 h 116"/>
                  <a:gd name="T14" fmla="*/ 59 w 123"/>
                  <a:gd name="T15" fmla="*/ 34 h 116"/>
                  <a:gd name="T16" fmla="*/ 57 w 123"/>
                  <a:gd name="T17" fmla="*/ 38 h 116"/>
                  <a:gd name="T18" fmla="*/ 57 w 123"/>
                  <a:gd name="T19" fmla="*/ 39 h 116"/>
                  <a:gd name="T20" fmla="*/ 55 w 123"/>
                  <a:gd name="T21" fmla="*/ 41 h 116"/>
                  <a:gd name="T22" fmla="*/ 54 w 123"/>
                  <a:gd name="T23" fmla="*/ 43 h 116"/>
                  <a:gd name="T24" fmla="*/ 52 w 123"/>
                  <a:gd name="T25" fmla="*/ 45 h 116"/>
                  <a:gd name="T26" fmla="*/ 50 w 123"/>
                  <a:gd name="T27" fmla="*/ 47 h 116"/>
                  <a:gd name="T28" fmla="*/ 49 w 123"/>
                  <a:gd name="T29" fmla="*/ 48 h 116"/>
                  <a:gd name="T30" fmla="*/ 47 w 123"/>
                  <a:gd name="T31" fmla="*/ 50 h 116"/>
                  <a:gd name="T32" fmla="*/ 45 w 123"/>
                  <a:gd name="T33" fmla="*/ 52 h 116"/>
                  <a:gd name="T34" fmla="*/ 44 w 123"/>
                  <a:gd name="T35" fmla="*/ 52 h 116"/>
                  <a:gd name="T36" fmla="*/ 34 w 123"/>
                  <a:gd name="T37" fmla="*/ 57 h 116"/>
                  <a:gd name="T38" fmla="*/ 32 w 123"/>
                  <a:gd name="T39" fmla="*/ 58 h 116"/>
                  <a:gd name="T40" fmla="*/ 0 w 123"/>
                  <a:gd name="T41" fmla="*/ 0 h 1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23" h="116">
                    <a:moveTo>
                      <a:pt x="0" y="0"/>
                    </a:moveTo>
                    <a:lnTo>
                      <a:pt x="57" y="38"/>
                    </a:lnTo>
                    <a:lnTo>
                      <a:pt x="117" y="38"/>
                    </a:lnTo>
                    <a:lnTo>
                      <a:pt x="123" y="51"/>
                    </a:lnTo>
                    <a:lnTo>
                      <a:pt x="120" y="56"/>
                    </a:lnTo>
                    <a:lnTo>
                      <a:pt x="120" y="60"/>
                    </a:lnTo>
                    <a:lnTo>
                      <a:pt x="120" y="64"/>
                    </a:lnTo>
                    <a:lnTo>
                      <a:pt x="117" y="67"/>
                    </a:lnTo>
                    <a:lnTo>
                      <a:pt x="113" y="75"/>
                    </a:lnTo>
                    <a:lnTo>
                      <a:pt x="113" y="78"/>
                    </a:lnTo>
                    <a:lnTo>
                      <a:pt x="110" y="82"/>
                    </a:lnTo>
                    <a:lnTo>
                      <a:pt x="107" y="85"/>
                    </a:lnTo>
                    <a:lnTo>
                      <a:pt x="103" y="89"/>
                    </a:lnTo>
                    <a:lnTo>
                      <a:pt x="100" y="93"/>
                    </a:lnTo>
                    <a:lnTo>
                      <a:pt x="97" y="96"/>
                    </a:lnTo>
                    <a:lnTo>
                      <a:pt x="93" y="100"/>
                    </a:lnTo>
                    <a:lnTo>
                      <a:pt x="90" y="103"/>
                    </a:lnTo>
                    <a:lnTo>
                      <a:pt x="87" y="103"/>
                    </a:lnTo>
                    <a:lnTo>
                      <a:pt x="67" y="114"/>
                    </a:lnTo>
                    <a:lnTo>
                      <a:pt x="63" y="116"/>
                    </a:lnTo>
                    <a:lnTo>
                      <a:pt x="0" y="0"/>
                    </a:lnTo>
                    <a:close/>
                  </a:path>
                </a:pathLst>
              </a:custGeom>
              <a:solidFill>
                <a:srgbClr val="FA91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13" name="Freeform 1122"/>
              <p:cNvSpPr>
                <a:spLocks/>
              </p:cNvSpPr>
              <p:nvPr/>
            </p:nvSpPr>
            <p:spPr bwMode="auto">
              <a:xfrm>
                <a:off x="3153" y="1419"/>
                <a:ext cx="70" cy="71"/>
              </a:xfrm>
              <a:custGeom>
                <a:avLst/>
                <a:gdLst>
                  <a:gd name="T0" fmla="*/ 0 w 140"/>
                  <a:gd name="T1" fmla="*/ 9 h 141"/>
                  <a:gd name="T2" fmla="*/ 5 w 140"/>
                  <a:gd name="T3" fmla="*/ 7 h 141"/>
                  <a:gd name="T4" fmla="*/ 15 w 140"/>
                  <a:gd name="T5" fmla="*/ 0 h 141"/>
                  <a:gd name="T6" fmla="*/ 49 w 140"/>
                  <a:gd name="T7" fmla="*/ 22 h 141"/>
                  <a:gd name="T8" fmla="*/ 54 w 140"/>
                  <a:gd name="T9" fmla="*/ 22 h 141"/>
                  <a:gd name="T10" fmla="*/ 70 w 140"/>
                  <a:gd name="T11" fmla="*/ 49 h 141"/>
                  <a:gd name="T12" fmla="*/ 69 w 140"/>
                  <a:gd name="T13" fmla="*/ 51 h 141"/>
                  <a:gd name="T14" fmla="*/ 67 w 140"/>
                  <a:gd name="T15" fmla="*/ 53 h 141"/>
                  <a:gd name="T16" fmla="*/ 65 w 140"/>
                  <a:gd name="T17" fmla="*/ 54 h 141"/>
                  <a:gd name="T18" fmla="*/ 64 w 140"/>
                  <a:gd name="T19" fmla="*/ 54 h 141"/>
                  <a:gd name="T20" fmla="*/ 54 w 140"/>
                  <a:gd name="T21" fmla="*/ 60 h 141"/>
                  <a:gd name="T22" fmla="*/ 43 w 140"/>
                  <a:gd name="T23" fmla="*/ 65 h 141"/>
                  <a:gd name="T24" fmla="*/ 33 w 140"/>
                  <a:gd name="T25" fmla="*/ 71 h 141"/>
                  <a:gd name="T26" fmla="*/ 33 w 140"/>
                  <a:gd name="T27" fmla="*/ 71 h 141"/>
                  <a:gd name="T28" fmla="*/ 0 w 140"/>
                  <a:gd name="T29" fmla="*/ 9 h 14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0" h="141">
                    <a:moveTo>
                      <a:pt x="0" y="18"/>
                    </a:moveTo>
                    <a:lnTo>
                      <a:pt x="10" y="14"/>
                    </a:lnTo>
                    <a:lnTo>
                      <a:pt x="30" y="0"/>
                    </a:lnTo>
                    <a:lnTo>
                      <a:pt x="97" y="43"/>
                    </a:lnTo>
                    <a:lnTo>
                      <a:pt x="108" y="43"/>
                    </a:lnTo>
                    <a:lnTo>
                      <a:pt x="140" y="98"/>
                    </a:lnTo>
                    <a:lnTo>
                      <a:pt x="137" y="101"/>
                    </a:lnTo>
                    <a:lnTo>
                      <a:pt x="133" y="105"/>
                    </a:lnTo>
                    <a:lnTo>
                      <a:pt x="130" y="108"/>
                    </a:lnTo>
                    <a:lnTo>
                      <a:pt x="127" y="108"/>
                    </a:lnTo>
                    <a:lnTo>
                      <a:pt x="107" y="119"/>
                    </a:lnTo>
                    <a:lnTo>
                      <a:pt x="86" y="130"/>
                    </a:lnTo>
                    <a:lnTo>
                      <a:pt x="66" y="141"/>
                    </a:lnTo>
                    <a:lnTo>
                      <a:pt x="0" y="18"/>
                    </a:lnTo>
                    <a:close/>
                  </a:path>
                </a:pathLst>
              </a:custGeom>
              <a:solidFill>
                <a:srgbClr val="F58A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14" name="Freeform 1123"/>
              <p:cNvSpPr>
                <a:spLocks/>
              </p:cNvSpPr>
              <p:nvPr/>
            </p:nvSpPr>
            <p:spPr bwMode="auto">
              <a:xfrm>
                <a:off x="3133" y="1419"/>
                <a:ext cx="72" cy="82"/>
              </a:xfrm>
              <a:custGeom>
                <a:avLst/>
                <a:gdLst>
                  <a:gd name="T0" fmla="*/ 0 w 144"/>
                  <a:gd name="T1" fmla="*/ 19 h 163"/>
                  <a:gd name="T2" fmla="*/ 6 w 144"/>
                  <a:gd name="T3" fmla="*/ 16 h 163"/>
                  <a:gd name="T4" fmla="*/ 16 w 144"/>
                  <a:gd name="T5" fmla="*/ 11 h 163"/>
                  <a:gd name="T6" fmla="*/ 26 w 144"/>
                  <a:gd name="T7" fmla="*/ 7 h 163"/>
                  <a:gd name="T8" fmla="*/ 36 w 144"/>
                  <a:gd name="T9" fmla="*/ 0 h 163"/>
                  <a:gd name="T10" fmla="*/ 41 w 144"/>
                  <a:gd name="T11" fmla="*/ 3 h 163"/>
                  <a:gd name="T12" fmla="*/ 72 w 144"/>
                  <a:gd name="T13" fmla="*/ 61 h 163"/>
                  <a:gd name="T14" fmla="*/ 64 w 144"/>
                  <a:gd name="T15" fmla="*/ 65 h 163"/>
                  <a:gd name="T16" fmla="*/ 54 w 144"/>
                  <a:gd name="T17" fmla="*/ 71 h 163"/>
                  <a:gd name="T18" fmla="*/ 46 w 144"/>
                  <a:gd name="T19" fmla="*/ 76 h 163"/>
                  <a:gd name="T20" fmla="*/ 36 w 144"/>
                  <a:gd name="T21" fmla="*/ 82 h 163"/>
                  <a:gd name="T22" fmla="*/ 36 w 144"/>
                  <a:gd name="T23" fmla="*/ 82 h 163"/>
                  <a:gd name="T24" fmla="*/ 0 w 144"/>
                  <a:gd name="T25" fmla="*/ 19 h 16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4" h="163">
                    <a:moveTo>
                      <a:pt x="0" y="38"/>
                    </a:moveTo>
                    <a:lnTo>
                      <a:pt x="11" y="32"/>
                    </a:lnTo>
                    <a:lnTo>
                      <a:pt x="31" y="22"/>
                    </a:lnTo>
                    <a:lnTo>
                      <a:pt x="51" y="14"/>
                    </a:lnTo>
                    <a:lnTo>
                      <a:pt x="71" y="0"/>
                    </a:lnTo>
                    <a:lnTo>
                      <a:pt x="81" y="5"/>
                    </a:lnTo>
                    <a:lnTo>
                      <a:pt x="144" y="121"/>
                    </a:lnTo>
                    <a:lnTo>
                      <a:pt x="127" y="130"/>
                    </a:lnTo>
                    <a:lnTo>
                      <a:pt x="107" y="141"/>
                    </a:lnTo>
                    <a:lnTo>
                      <a:pt x="91" y="152"/>
                    </a:lnTo>
                    <a:lnTo>
                      <a:pt x="71" y="163"/>
                    </a:lnTo>
                    <a:lnTo>
                      <a:pt x="0" y="38"/>
                    </a:lnTo>
                    <a:close/>
                  </a:path>
                </a:pathLst>
              </a:custGeom>
              <a:solidFill>
                <a:srgbClr val="F08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15" name="Freeform 1124"/>
              <p:cNvSpPr>
                <a:spLocks/>
              </p:cNvSpPr>
              <p:nvPr/>
            </p:nvSpPr>
            <p:spPr bwMode="auto">
              <a:xfrm>
                <a:off x="3116" y="1429"/>
                <a:ext cx="71" cy="80"/>
              </a:xfrm>
              <a:custGeom>
                <a:avLst/>
                <a:gdLst>
                  <a:gd name="T0" fmla="*/ 0 w 142"/>
                  <a:gd name="T1" fmla="*/ 20 h 161"/>
                  <a:gd name="T2" fmla="*/ 5 w 142"/>
                  <a:gd name="T3" fmla="*/ 18 h 161"/>
                  <a:gd name="T4" fmla="*/ 13 w 142"/>
                  <a:gd name="T5" fmla="*/ 12 h 161"/>
                  <a:gd name="T6" fmla="*/ 23 w 142"/>
                  <a:gd name="T7" fmla="*/ 7 h 161"/>
                  <a:gd name="T8" fmla="*/ 33 w 142"/>
                  <a:gd name="T9" fmla="*/ 2 h 161"/>
                  <a:gd name="T10" fmla="*/ 38 w 142"/>
                  <a:gd name="T11" fmla="*/ 0 h 161"/>
                  <a:gd name="T12" fmla="*/ 71 w 142"/>
                  <a:gd name="T13" fmla="*/ 61 h 161"/>
                  <a:gd name="T14" fmla="*/ 63 w 142"/>
                  <a:gd name="T15" fmla="*/ 67 h 161"/>
                  <a:gd name="T16" fmla="*/ 53 w 142"/>
                  <a:gd name="T17" fmla="*/ 72 h 161"/>
                  <a:gd name="T18" fmla="*/ 43 w 142"/>
                  <a:gd name="T19" fmla="*/ 78 h 161"/>
                  <a:gd name="T20" fmla="*/ 34 w 142"/>
                  <a:gd name="T21" fmla="*/ 80 h 161"/>
                  <a:gd name="T22" fmla="*/ 0 w 142"/>
                  <a:gd name="T23" fmla="*/ 20 h 16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2" h="161">
                    <a:moveTo>
                      <a:pt x="0" y="40"/>
                    </a:moveTo>
                    <a:lnTo>
                      <a:pt x="9" y="36"/>
                    </a:lnTo>
                    <a:lnTo>
                      <a:pt x="25" y="25"/>
                    </a:lnTo>
                    <a:lnTo>
                      <a:pt x="46" y="14"/>
                    </a:lnTo>
                    <a:lnTo>
                      <a:pt x="66" y="4"/>
                    </a:lnTo>
                    <a:lnTo>
                      <a:pt x="76" y="0"/>
                    </a:lnTo>
                    <a:lnTo>
                      <a:pt x="142" y="123"/>
                    </a:lnTo>
                    <a:lnTo>
                      <a:pt x="126" y="134"/>
                    </a:lnTo>
                    <a:lnTo>
                      <a:pt x="106" y="145"/>
                    </a:lnTo>
                    <a:lnTo>
                      <a:pt x="86" y="156"/>
                    </a:lnTo>
                    <a:lnTo>
                      <a:pt x="67" y="161"/>
                    </a:lnTo>
                    <a:lnTo>
                      <a:pt x="0" y="40"/>
                    </a:lnTo>
                    <a:close/>
                  </a:path>
                </a:pathLst>
              </a:custGeom>
              <a:solidFill>
                <a:srgbClr val="EB7B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16" name="Freeform 1125"/>
              <p:cNvSpPr>
                <a:spLocks/>
              </p:cNvSpPr>
              <p:nvPr/>
            </p:nvSpPr>
            <p:spPr bwMode="auto">
              <a:xfrm>
                <a:off x="3097" y="1438"/>
                <a:ext cx="71" cy="82"/>
              </a:xfrm>
              <a:custGeom>
                <a:avLst/>
                <a:gdLst>
                  <a:gd name="T0" fmla="*/ 0 w 142"/>
                  <a:gd name="T1" fmla="*/ 20 h 163"/>
                  <a:gd name="T2" fmla="*/ 3 w 142"/>
                  <a:gd name="T3" fmla="*/ 19 h 163"/>
                  <a:gd name="T4" fmla="*/ 13 w 142"/>
                  <a:gd name="T5" fmla="*/ 14 h 163"/>
                  <a:gd name="T6" fmla="*/ 23 w 142"/>
                  <a:gd name="T7" fmla="*/ 8 h 163"/>
                  <a:gd name="T8" fmla="*/ 31 w 142"/>
                  <a:gd name="T9" fmla="*/ 3 h 163"/>
                  <a:gd name="T10" fmla="*/ 36 w 142"/>
                  <a:gd name="T11" fmla="*/ 0 h 163"/>
                  <a:gd name="T12" fmla="*/ 71 w 142"/>
                  <a:gd name="T13" fmla="*/ 63 h 163"/>
                  <a:gd name="T14" fmla="*/ 61 w 142"/>
                  <a:gd name="T15" fmla="*/ 68 h 163"/>
                  <a:gd name="T16" fmla="*/ 51 w 142"/>
                  <a:gd name="T17" fmla="*/ 72 h 163"/>
                  <a:gd name="T18" fmla="*/ 43 w 142"/>
                  <a:gd name="T19" fmla="*/ 77 h 163"/>
                  <a:gd name="T20" fmla="*/ 34 w 142"/>
                  <a:gd name="T21" fmla="*/ 82 h 163"/>
                  <a:gd name="T22" fmla="*/ 0 w 142"/>
                  <a:gd name="T23" fmla="*/ 20 h 16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2" h="163">
                    <a:moveTo>
                      <a:pt x="0" y="40"/>
                    </a:moveTo>
                    <a:lnTo>
                      <a:pt x="5" y="38"/>
                    </a:lnTo>
                    <a:lnTo>
                      <a:pt x="25" y="27"/>
                    </a:lnTo>
                    <a:lnTo>
                      <a:pt x="45" y="16"/>
                    </a:lnTo>
                    <a:lnTo>
                      <a:pt x="61" y="5"/>
                    </a:lnTo>
                    <a:lnTo>
                      <a:pt x="71" y="0"/>
                    </a:lnTo>
                    <a:lnTo>
                      <a:pt x="142" y="125"/>
                    </a:lnTo>
                    <a:lnTo>
                      <a:pt x="122" y="136"/>
                    </a:lnTo>
                    <a:lnTo>
                      <a:pt x="102" y="143"/>
                    </a:lnTo>
                    <a:lnTo>
                      <a:pt x="85" y="154"/>
                    </a:lnTo>
                    <a:lnTo>
                      <a:pt x="68" y="163"/>
                    </a:lnTo>
                    <a:lnTo>
                      <a:pt x="0" y="40"/>
                    </a:lnTo>
                    <a:close/>
                  </a:path>
                </a:pathLst>
              </a:custGeom>
              <a:solidFill>
                <a:srgbClr val="E572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17" name="Freeform 1126"/>
              <p:cNvSpPr>
                <a:spLocks/>
              </p:cNvSpPr>
              <p:nvPr/>
            </p:nvSpPr>
            <p:spPr bwMode="auto">
              <a:xfrm>
                <a:off x="3079" y="1448"/>
                <a:ext cx="70" cy="82"/>
              </a:xfrm>
              <a:custGeom>
                <a:avLst/>
                <a:gdLst>
                  <a:gd name="T0" fmla="*/ 0 w 140"/>
                  <a:gd name="T1" fmla="*/ 21 h 163"/>
                  <a:gd name="T2" fmla="*/ 3 w 140"/>
                  <a:gd name="T3" fmla="*/ 20 h 163"/>
                  <a:gd name="T4" fmla="*/ 11 w 140"/>
                  <a:gd name="T5" fmla="*/ 15 h 163"/>
                  <a:gd name="T6" fmla="*/ 21 w 140"/>
                  <a:gd name="T7" fmla="*/ 9 h 163"/>
                  <a:gd name="T8" fmla="*/ 31 w 140"/>
                  <a:gd name="T9" fmla="*/ 4 h 163"/>
                  <a:gd name="T10" fmla="*/ 37 w 140"/>
                  <a:gd name="T11" fmla="*/ 0 h 163"/>
                  <a:gd name="T12" fmla="*/ 70 w 140"/>
                  <a:gd name="T13" fmla="*/ 61 h 163"/>
                  <a:gd name="T14" fmla="*/ 70 w 140"/>
                  <a:gd name="T15" fmla="*/ 62 h 163"/>
                  <a:gd name="T16" fmla="*/ 61 w 140"/>
                  <a:gd name="T17" fmla="*/ 67 h 163"/>
                  <a:gd name="T18" fmla="*/ 51 w 140"/>
                  <a:gd name="T19" fmla="*/ 73 h 163"/>
                  <a:gd name="T20" fmla="*/ 41 w 140"/>
                  <a:gd name="T21" fmla="*/ 78 h 163"/>
                  <a:gd name="T22" fmla="*/ 34 w 140"/>
                  <a:gd name="T23" fmla="*/ 82 h 163"/>
                  <a:gd name="T24" fmla="*/ 0 w 140"/>
                  <a:gd name="T25" fmla="*/ 21 h 16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0" h="163">
                    <a:moveTo>
                      <a:pt x="0" y="41"/>
                    </a:moveTo>
                    <a:lnTo>
                      <a:pt x="5" y="40"/>
                    </a:lnTo>
                    <a:lnTo>
                      <a:pt x="22" y="29"/>
                    </a:lnTo>
                    <a:lnTo>
                      <a:pt x="42" y="18"/>
                    </a:lnTo>
                    <a:lnTo>
                      <a:pt x="62" y="7"/>
                    </a:lnTo>
                    <a:lnTo>
                      <a:pt x="73" y="0"/>
                    </a:lnTo>
                    <a:lnTo>
                      <a:pt x="140" y="121"/>
                    </a:lnTo>
                    <a:lnTo>
                      <a:pt x="139" y="123"/>
                    </a:lnTo>
                    <a:lnTo>
                      <a:pt x="122" y="134"/>
                    </a:lnTo>
                    <a:lnTo>
                      <a:pt x="102" y="145"/>
                    </a:lnTo>
                    <a:lnTo>
                      <a:pt x="82" y="155"/>
                    </a:lnTo>
                    <a:lnTo>
                      <a:pt x="67" y="163"/>
                    </a:lnTo>
                    <a:lnTo>
                      <a:pt x="0" y="41"/>
                    </a:lnTo>
                    <a:close/>
                  </a:path>
                </a:pathLst>
              </a:custGeom>
              <a:solidFill>
                <a:srgbClr val="DE6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18" name="Freeform 1127"/>
              <p:cNvSpPr>
                <a:spLocks/>
              </p:cNvSpPr>
              <p:nvPr/>
            </p:nvSpPr>
            <p:spPr bwMode="auto">
              <a:xfrm>
                <a:off x="3060" y="1458"/>
                <a:ext cx="72" cy="83"/>
              </a:xfrm>
              <a:custGeom>
                <a:avLst/>
                <a:gdLst>
                  <a:gd name="T0" fmla="*/ 0 w 144"/>
                  <a:gd name="T1" fmla="*/ 20 h 164"/>
                  <a:gd name="T2" fmla="*/ 2 w 144"/>
                  <a:gd name="T3" fmla="*/ 19 h 164"/>
                  <a:gd name="T4" fmla="*/ 12 w 144"/>
                  <a:gd name="T5" fmla="*/ 15 h 164"/>
                  <a:gd name="T6" fmla="*/ 22 w 144"/>
                  <a:gd name="T7" fmla="*/ 10 h 164"/>
                  <a:gd name="T8" fmla="*/ 31 w 144"/>
                  <a:gd name="T9" fmla="*/ 5 h 164"/>
                  <a:gd name="T10" fmla="*/ 38 w 144"/>
                  <a:gd name="T11" fmla="*/ 0 h 164"/>
                  <a:gd name="T12" fmla="*/ 72 w 144"/>
                  <a:gd name="T13" fmla="*/ 62 h 164"/>
                  <a:gd name="T14" fmla="*/ 71 w 144"/>
                  <a:gd name="T15" fmla="*/ 63 h 164"/>
                  <a:gd name="T16" fmla="*/ 61 w 144"/>
                  <a:gd name="T17" fmla="*/ 68 h 164"/>
                  <a:gd name="T18" fmla="*/ 51 w 144"/>
                  <a:gd name="T19" fmla="*/ 74 h 164"/>
                  <a:gd name="T20" fmla="*/ 41 w 144"/>
                  <a:gd name="T21" fmla="*/ 79 h 164"/>
                  <a:gd name="T22" fmla="*/ 36 w 144"/>
                  <a:gd name="T23" fmla="*/ 83 h 164"/>
                  <a:gd name="T24" fmla="*/ 0 w 144"/>
                  <a:gd name="T25" fmla="*/ 20 h 16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4" h="164">
                    <a:moveTo>
                      <a:pt x="0" y="40"/>
                    </a:moveTo>
                    <a:lnTo>
                      <a:pt x="4" y="38"/>
                    </a:lnTo>
                    <a:lnTo>
                      <a:pt x="24" y="30"/>
                    </a:lnTo>
                    <a:lnTo>
                      <a:pt x="44" y="20"/>
                    </a:lnTo>
                    <a:lnTo>
                      <a:pt x="61" y="9"/>
                    </a:lnTo>
                    <a:lnTo>
                      <a:pt x="76" y="0"/>
                    </a:lnTo>
                    <a:lnTo>
                      <a:pt x="144" y="123"/>
                    </a:lnTo>
                    <a:lnTo>
                      <a:pt x="141" y="125"/>
                    </a:lnTo>
                    <a:lnTo>
                      <a:pt x="121" y="135"/>
                    </a:lnTo>
                    <a:lnTo>
                      <a:pt x="101" y="146"/>
                    </a:lnTo>
                    <a:lnTo>
                      <a:pt x="81" y="157"/>
                    </a:lnTo>
                    <a:lnTo>
                      <a:pt x="71" y="164"/>
                    </a:lnTo>
                    <a:lnTo>
                      <a:pt x="0" y="40"/>
                    </a:lnTo>
                    <a:close/>
                  </a:path>
                </a:pathLst>
              </a:custGeom>
              <a:solidFill>
                <a:srgbClr val="D961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19" name="Freeform 1128"/>
              <p:cNvSpPr>
                <a:spLocks/>
              </p:cNvSpPr>
              <p:nvPr/>
            </p:nvSpPr>
            <p:spPr bwMode="auto">
              <a:xfrm>
                <a:off x="3040" y="1469"/>
                <a:ext cx="72" cy="82"/>
              </a:xfrm>
              <a:custGeom>
                <a:avLst/>
                <a:gdLst>
                  <a:gd name="T0" fmla="*/ 0 w 144"/>
                  <a:gd name="T1" fmla="*/ 19 h 163"/>
                  <a:gd name="T2" fmla="*/ 1 w 144"/>
                  <a:gd name="T3" fmla="*/ 19 h 163"/>
                  <a:gd name="T4" fmla="*/ 11 w 144"/>
                  <a:gd name="T5" fmla="*/ 14 h 163"/>
                  <a:gd name="T6" fmla="*/ 21 w 144"/>
                  <a:gd name="T7" fmla="*/ 9 h 163"/>
                  <a:gd name="T8" fmla="*/ 31 w 144"/>
                  <a:gd name="T9" fmla="*/ 5 h 163"/>
                  <a:gd name="T10" fmla="*/ 39 w 144"/>
                  <a:gd name="T11" fmla="*/ 0 h 163"/>
                  <a:gd name="T12" fmla="*/ 72 w 144"/>
                  <a:gd name="T13" fmla="*/ 61 h 163"/>
                  <a:gd name="T14" fmla="*/ 70 w 144"/>
                  <a:gd name="T15" fmla="*/ 63 h 163"/>
                  <a:gd name="T16" fmla="*/ 60 w 144"/>
                  <a:gd name="T17" fmla="*/ 68 h 163"/>
                  <a:gd name="T18" fmla="*/ 51 w 144"/>
                  <a:gd name="T19" fmla="*/ 74 h 163"/>
                  <a:gd name="T20" fmla="*/ 41 w 144"/>
                  <a:gd name="T21" fmla="*/ 79 h 163"/>
                  <a:gd name="T22" fmla="*/ 35 w 144"/>
                  <a:gd name="T23" fmla="*/ 82 h 163"/>
                  <a:gd name="T24" fmla="*/ 0 w 144"/>
                  <a:gd name="T25" fmla="*/ 19 h 16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4" h="163">
                    <a:moveTo>
                      <a:pt x="0" y="38"/>
                    </a:moveTo>
                    <a:lnTo>
                      <a:pt x="2" y="38"/>
                    </a:lnTo>
                    <a:lnTo>
                      <a:pt x="22" y="28"/>
                    </a:lnTo>
                    <a:lnTo>
                      <a:pt x="42" y="17"/>
                    </a:lnTo>
                    <a:lnTo>
                      <a:pt x="62" y="9"/>
                    </a:lnTo>
                    <a:lnTo>
                      <a:pt x="77" y="0"/>
                    </a:lnTo>
                    <a:lnTo>
                      <a:pt x="144" y="122"/>
                    </a:lnTo>
                    <a:lnTo>
                      <a:pt x="139" y="125"/>
                    </a:lnTo>
                    <a:lnTo>
                      <a:pt x="119" y="136"/>
                    </a:lnTo>
                    <a:lnTo>
                      <a:pt x="102" y="147"/>
                    </a:lnTo>
                    <a:lnTo>
                      <a:pt x="82" y="158"/>
                    </a:lnTo>
                    <a:lnTo>
                      <a:pt x="70" y="163"/>
                    </a:lnTo>
                    <a:lnTo>
                      <a:pt x="0" y="38"/>
                    </a:lnTo>
                    <a:close/>
                  </a:path>
                </a:pathLst>
              </a:custGeom>
              <a:solidFill>
                <a:srgbClr val="D65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20" name="Freeform 1129"/>
              <p:cNvSpPr>
                <a:spLocks/>
              </p:cNvSpPr>
              <p:nvPr/>
            </p:nvSpPr>
            <p:spPr bwMode="auto">
              <a:xfrm>
                <a:off x="3023" y="1478"/>
                <a:ext cx="72" cy="82"/>
              </a:xfrm>
              <a:custGeom>
                <a:avLst/>
                <a:gdLst>
                  <a:gd name="T0" fmla="*/ 0 w 144"/>
                  <a:gd name="T1" fmla="*/ 21 h 162"/>
                  <a:gd name="T2" fmla="*/ 0 w 144"/>
                  <a:gd name="T3" fmla="*/ 21 h 162"/>
                  <a:gd name="T4" fmla="*/ 10 w 144"/>
                  <a:gd name="T5" fmla="*/ 15 h 162"/>
                  <a:gd name="T6" fmla="*/ 19 w 144"/>
                  <a:gd name="T7" fmla="*/ 10 h 162"/>
                  <a:gd name="T8" fmla="*/ 29 w 144"/>
                  <a:gd name="T9" fmla="*/ 5 h 162"/>
                  <a:gd name="T10" fmla="*/ 37 w 144"/>
                  <a:gd name="T11" fmla="*/ 0 h 162"/>
                  <a:gd name="T12" fmla="*/ 72 w 144"/>
                  <a:gd name="T13" fmla="*/ 63 h 162"/>
                  <a:gd name="T14" fmla="*/ 69 w 144"/>
                  <a:gd name="T15" fmla="*/ 65 h 162"/>
                  <a:gd name="T16" fmla="*/ 59 w 144"/>
                  <a:gd name="T17" fmla="*/ 70 h 162"/>
                  <a:gd name="T18" fmla="*/ 49 w 144"/>
                  <a:gd name="T19" fmla="*/ 76 h 162"/>
                  <a:gd name="T20" fmla="*/ 39 w 144"/>
                  <a:gd name="T21" fmla="*/ 79 h 162"/>
                  <a:gd name="T22" fmla="*/ 34 w 144"/>
                  <a:gd name="T23" fmla="*/ 82 h 162"/>
                  <a:gd name="T24" fmla="*/ 0 w 144"/>
                  <a:gd name="T25" fmla="*/ 21 h 1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4" h="162">
                    <a:moveTo>
                      <a:pt x="0" y="41"/>
                    </a:moveTo>
                    <a:lnTo>
                      <a:pt x="0" y="41"/>
                    </a:lnTo>
                    <a:lnTo>
                      <a:pt x="20" y="30"/>
                    </a:lnTo>
                    <a:lnTo>
                      <a:pt x="37" y="19"/>
                    </a:lnTo>
                    <a:lnTo>
                      <a:pt x="57" y="9"/>
                    </a:lnTo>
                    <a:lnTo>
                      <a:pt x="73" y="0"/>
                    </a:lnTo>
                    <a:lnTo>
                      <a:pt x="144" y="124"/>
                    </a:lnTo>
                    <a:lnTo>
                      <a:pt x="137" y="128"/>
                    </a:lnTo>
                    <a:lnTo>
                      <a:pt x="117" y="139"/>
                    </a:lnTo>
                    <a:lnTo>
                      <a:pt x="97" y="150"/>
                    </a:lnTo>
                    <a:lnTo>
                      <a:pt x="77" y="157"/>
                    </a:lnTo>
                    <a:lnTo>
                      <a:pt x="68" y="162"/>
                    </a:lnTo>
                    <a:lnTo>
                      <a:pt x="0" y="41"/>
                    </a:lnTo>
                    <a:close/>
                  </a:path>
                </a:pathLst>
              </a:custGeom>
              <a:solidFill>
                <a:srgbClr val="CF5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21" name="Freeform 1130"/>
              <p:cNvSpPr>
                <a:spLocks/>
              </p:cNvSpPr>
              <p:nvPr/>
            </p:nvSpPr>
            <p:spPr bwMode="auto">
              <a:xfrm>
                <a:off x="3005" y="1488"/>
                <a:ext cx="71" cy="82"/>
              </a:xfrm>
              <a:custGeom>
                <a:avLst/>
                <a:gdLst>
                  <a:gd name="T0" fmla="*/ 0 w 142"/>
                  <a:gd name="T1" fmla="*/ 21 h 163"/>
                  <a:gd name="T2" fmla="*/ 9 w 142"/>
                  <a:gd name="T3" fmla="*/ 17 h 163"/>
                  <a:gd name="T4" fmla="*/ 19 w 142"/>
                  <a:gd name="T5" fmla="*/ 11 h 163"/>
                  <a:gd name="T6" fmla="*/ 29 w 142"/>
                  <a:gd name="T7" fmla="*/ 6 h 163"/>
                  <a:gd name="T8" fmla="*/ 36 w 142"/>
                  <a:gd name="T9" fmla="*/ 0 h 163"/>
                  <a:gd name="T10" fmla="*/ 71 w 142"/>
                  <a:gd name="T11" fmla="*/ 63 h 163"/>
                  <a:gd name="T12" fmla="*/ 67 w 142"/>
                  <a:gd name="T13" fmla="*/ 66 h 163"/>
                  <a:gd name="T14" fmla="*/ 57 w 142"/>
                  <a:gd name="T15" fmla="*/ 69 h 163"/>
                  <a:gd name="T16" fmla="*/ 49 w 142"/>
                  <a:gd name="T17" fmla="*/ 75 h 163"/>
                  <a:gd name="T18" fmla="*/ 39 w 142"/>
                  <a:gd name="T19" fmla="*/ 80 h 163"/>
                  <a:gd name="T20" fmla="*/ 35 w 142"/>
                  <a:gd name="T21" fmla="*/ 82 h 163"/>
                  <a:gd name="T22" fmla="*/ 0 w 142"/>
                  <a:gd name="T23" fmla="*/ 21 h 16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2" h="163">
                    <a:moveTo>
                      <a:pt x="0" y="42"/>
                    </a:moveTo>
                    <a:lnTo>
                      <a:pt x="17" y="33"/>
                    </a:lnTo>
                    <a:lnTo>
                      <a:pt x="37" y="22"/>
                    </a:lnTo>
                    <a:lnTo>
                      <a:pt x="57" y="11"/>
                    </a:lnTo>
                    <a:lnTo>
                      <a:pt x="72" y="0"/>
                    </a:lnTo>
                    <a:lnTo>
                      <a:pt x="142" y="125"/>
                    </a:lnTo>
                    <a:lnTo>
                      <a:pt x="134" y="131"/>
                    </a:lnTo>
                    <a:lnTo>
                      <a:pt x="114" y="138"/>
                    </a:lnTo>
                    <a:lnTo>
                      <a:pt x="97" y="149"/>
                    </a:lnTo>
                    <a:lnTo>
                      <a:pt x="77" y="160"/>
                    </a:lnTo>
                    <a:lnTo>
                      <a:pt x="69" y="163"/>
                    </a:lnTo>
                    <a:lnTo>
                      <a:pt x="0" y="42"/>
                    </a:lnTo>
                    <a:close/>
                  </a:path>
                </a:pathLst>
              </a:custGeom>
              <a:solidFill>
                <a:srgbClr val="C94A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22" name="Freeform 1131"/>
              <p:cNvSpPr>
                <a:spLocks/>
              </p:cNvSpPr>
              <p:nvPr/>
            </p:nvSpPr>
            <p:spPr bwMode="auto">
              <a:xfrm>
                <a:off x="2986" y="1499"/>
                <a:ext cx="71" cy="81"/>
              </a:xfrm>
              <a:custGeom>
                <a:avLst/>
                <a:gdLst>
                  <a:gd name="T0" fmla="*/ 0 w 142"/>
                  <a:gd name="T1" fmla="*/ 21 h 163"/>
                  <a:gd name="T2" fmla="*/ 9 w 142"/>
                  <a:gd name="T3" fmla="*/ 16 h 163"/>
                  <a:gd name="T4" fmla="*/ 17 w 142"/>
                  <a:gd name="T5" fmla="*/ 11 h 163"/>
                  <a:gd name="T6" fmla="*/ 27 w 142"/>
                  <a:gd name="T7" fmla="*/ 5 h 163"/>
                  <a:gd name="T8" fmla="*/ 37 w 142"/>
                  <a:gd name="T9" fmla="*/ 0 h 163"/>
                  <a:gd name="T10" fmla="*/ 71 w 142"/>
                  <a:gd name="T11" fmla="*/ 60 h 163"/>
                  <a:gd name="T12" fmla="*/ 67 w 142"/>
                  <a:gd name="T13" fmla="*/ 63 h 163"/>
                  <a:gd name="T14" fmla="*/ 57 w 142"/>
                  <a:gd name="T15" fmla="*/ 69 h 163"/>
                  <a:gd name="T16" fmla="*/ 47 w 142"/>
                  <a:gd name="T17" fmla="*/ 74 h 163"/>
                  <a:gd name="T18" fmla="*/ 37 w 142"/>
                  <a:gd name="T19" fmla="*/ 79 h 163"/>
                  <a:gd name="T20" fmla="*/ 34 w 142"/>
                  <a:gd name="T21" fmla="*/ 81 h 163"/>
                  <a:gd name="T22" fmla="*/ 0 w 142"/>
                  <a:gd name="T23" fmla="*/ 21 h 16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2" h="163">
                    <a:moveTo>
                      <a:pt x="0" y="42"/>
                    </a:moveTo>
                    <a:lnTo>
                      <a:pt x="17" y="33"/>
                    </a:lnTo>
                    <a:lnTo>
                      <a:pt x="34" y="22"/>
                    </a:lnTo>
                    <a:lnTo>
                      <a:pt x="54" y="11"/>
                    </a:lnTo>
                    <a:lnTo>
                      <a:pt x="74" y="0"/>
                    </a:lnTo>
                    <a:lnTo>
                      <a:pt x="142" y="121"/>
                    </a:lnTo>
                    <a:lnTo>
                      <a:pt x="134" y="127"/>
                    </a:lnTo>
                    <a:lnTo>
                      <a:pt x="114" y="138"/>
                    </a:lnTo>
                    <a:lnTo>
                      <a:pt x="94" y="148"/>
                    </a:lnTo>
                    <a:lnTo>
                      <a:pt x="74" y="159"/>
                    </a:lnTo>
                    <a:lnTo>
                      <a:pt x="67" y="163"/>
                    </a:lnTo>
                    <a:lnTo>
                      <a:pt x="0" y="42"/>
                    </a:lnTo>
                    <a:close/>
                  </a:path>
                </a:pathLst>
              </a:custGeom>
              <a:solidFill>
                <a:srgbClr val="C44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23" name="Freeform 1132"/>
              <p:cNvSpPr>
                <a:spLocks/>
              </p:cNvSpPr>
              <p:nvPr/>
            </p:nvSpPr>
            <p:spPr bwMode="auto">
              <a:xfrm>
                <a:off x="2968" y="1509"/>
                <a:ext cx="71" cy="81"/>
              </a:xfrm>
              <a:custGeom>
                <a:avLst/>
                <a:gdLst>
                  <a:gd name="T0" fmla="*/ 0 w 142"/>
                  <a:gd name="T1" fmla="*/ 19 h 163"/>
                  <a:gd name="T2" fmla="*/ 7 w 142"/>
                  <a:gd name="T3" fmla="*/ 15 h 163"/>
                  <a:gd name="T4" fmla="*/ 17 w 142"/>
                  <a:gd name="T5" fmla="*/ 12 h 163"/>
                  <a:gd name="T6" fmla="*/ 27 w 142"/>
                  <a:gd name="T7" fmla="*/ 6 h 163"/>
                  <a:gd name="T8" fmla="*/ 35 w 142"/>
                  <a:gd name="T9" fmla="*/ 1 h 163"/>
                  <a:gd name="T10" fmla="*/ 37 w 142"/>
                  <a:gd name="T11" fmla="*/ 0 h 163"/>
                  <a:gd name="T12" fmla="*/ 71 w 142"/>
                  <a:gd name="T13" fmla="*/ 60 h 163"/>
                  <a:gd name="T14" fmla="*/ 65 w 142"/>
                  <a:gd name="T15" fmla="*/ 64 h 163"/>
                  <a:gd name="T16" fmla="*/ 55 w 142"/>
                  <a:gd name="T17" fmla="*/ 69 h 163"/>
                  <a:gd name="T18" fmla="*/ 45 w 142"/>
                  <a:gd name="T19" fmla="*/ 75 h 163"/>
                  <a:gd name="T20" fmla="*/ 37 w 142"/>
                  <a:gd name="T21" fmla="*/ 80 h 163"/>
                  <a:gd name="T22" fmla="*/ 34 w 142"/>
                  <a:gd name="T23" fmla="*/ 81 h 163"/>
                  <a:gd name="T24" fmla="*/ 0 w 142"/>
                  <a:gd name="T25" fmla="*/ 19 h 16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2" h="163">
                    <a:moveTo>
                      <a:pt x="0" y="38"/>
                    </a:moveTo>
                    <a:lnTo>
                      <a:pt x="13" y="31"/>
                    </a:lnTo>
                    <a:lnTo>
                      <a:pt x="33" y="24"/>
                    </a:lnTo>
                    <a:lnTo>
                      <a:pt x="53" y="13"/>
                    </a:lnTo>
                    <a:lnTo>
                      <a:pt x="70" y="2"/>
                    </a:lnTo>
                    <a:lnTo>
                      <a:pt x="73" y="0"/>
                    </a:lnTo>
                    <a:lnTo>
                      <a:pt x="142" y="121"/>
                    </a:lnTo>
                    <a:lnTo>
                      <a:pt x="130" y="128"/>
                    </a:lnTo>
                    <a:lnTo>
                      <a:pt x="110" y="139"/>
                    </a:lnTo>
                    <a:lnTo>
                      <a:pt x="90" y="150"/>
                    </a:lnTo>
                    <a:lnTo>
                      <a:pt x="73" y="161"/>
                    </a:lnTo>
                    <a:lnTo>
                      <a:pt x="68" y="163"/>
                    </a:lnTo>
                    <a:lnTo>
                      <a:pt x="0" y="38"/>
                    </a:lnTo>
                    <a:close/>
                  </a:path>
                </a:pathLst>
              </a:custGeom>
              <a:solidFill>
                <a:srgbClr val="BF38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24" name="Freeform 1133"/>
              <p:cNvSpPr>
                <a:spLocks/>
              </p:cNvSpPr>
              <p:nvPr/>
            </p:nvSpPr>
            <p:spPr bwMode="auto">
              <a:xfrm>
                <a:off x="2949" y="1520"/>
                <a:ext cx="71" cy="81"/>
              </a:xfrm>
              <a:custGeom>
                <a:avLst/>
                <a:gdLst>
                  <a:gd name="T0" fmla="*/ 0 w 142"/>
                  <a:gd name="T1" fmla="*/ 19 h 162"/>
                  <a:gd name="T2" fmla="*/ 6 w 142"/>
                  <a:gd name="T3" fmla="*/ 15 h 162"/>
                  <a:gd name="T4" fmla="*/ 16 w 142"/>
                  <a:gd name="T5" fmla="*/ 10 h 162"/>
                  <a:gd name="T6" fmla="*/ 26 w 142"/>
                  <a:gd name="T7" fmla="*/ 5 h 162"/>
                  <a:gd name="T8" fmla="*/ 36 w 142"/>
                  <a:gd name="T9" fmla="*/ 1 h 162"/>
                  <a:gd name="T10" fmla="*/ 38 w 142"/>
                  <a:gd name="T11" fmla="*/ 0 h 162"/>
                  <a:gd name="T12" fmla="*/ 71 w 142"/>
                  <a:gd name="T13" fmla="*/ 61 h 162"/>
                  <a:gd name="T14" fmla="*/ 65 w 142"/>
                  <a:gd name="T15" fmla="*/ 64 h 162"/>
                  <a:gd name="T16" fmla="*/ 56 w 142"/>
                  <a:gd name="T17" fmla="*/ 70 h 162"/>
                  <a:gd name="T18" fmla="*/ 46 w 142"/>
                  <a:gd name="T19" fmla="*/ 75 h 162"/>
                  <a:gd name="T20" fmla="*/ 36 w 142"/>
                  <a:gd name="T21" fmla="*/ 81 h 162"/>
                  <a:gd name="T22" fmla="*/ 35 w 142"/>
                  <a:gd name="T23" fmla="*/ 81 h 162"/>
                  <a:gd name="T24" fmla="*/ 0 w 142"/>
                  <a:gd name="T25" fmla="*/ 19 h 1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2" h="162">
                    <a:moveTo>
                      <a:pt x="0" y="38"/>
                    </a:moveTo>
                    <a:lnTo>
                      <a:pt x="12" y="30"/>
                    </a:lnTo>
                    <a:lnTo>
                      <a:pt x="32" y="20"/>
                    </a:lnTo>
                    <a:lnTo>
                      <a:pt x="52" y="9"/>
                    </a:lnTo>
                    <a:lnTo>
                      <a:pt x="72" y="2"/>
                    </a:lnTo>
                    <a:lnTo>
                      <a:pt x="75" y="0"/>
                    </a:lnTo>
                    <a:lnTo>
                      <a:pt x="142" y="121"/>
                    </a:lnTo>
                    <a:lnTo>
                      <a:pt x="129" y="128"/>
                    </a:lnTo>
                    <a:lnTo>
                      <a:pt x="112" y="139"/>
                    </a:lnTo>
                    <a:lnTo>
                      <a:pt x="92" y="150"/>
                    </a:lnTo>
                    <a:lnTo>
                      <a:pt x="72" y="161"/>
                    </a:lnTo>
                    <a:lnTo>
                      <a:pt x="69" y="162"/>
                    </a:lnTo>
                    <a:lnTo>
                      <a:pt x="0" y="38"/>
                    </a:lnTo>
                    <a:close/>
                  </a:path>
                </a:pathLst>
              </a:custGeom>
              <a:solidFill>
                <a:srgbClr val="BA3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25" name="Freeform 1134"/>
              <p:cNvSpPr>
                <a:spLocks/>
              </p:cNvSpPr>
              <p:nvPr/>
            </p:nvSpPr>
            <p:spPr bwMode="auto">
              <a:xfrm>
                <a:off x="2930" y="1528"/>
                <a:ext cx="72" cy="81"/>
              </a:xfrm>
              <a:custGeom>
                <a:avLst/>
                <a:gdLst>
                  <a:gd name="T0" fmla="*/ 0 w 144"/>
                  <a:gd name="T1" fmla="*/ 21 h 163"/>
                  <a:gd name="T2" fmla="*/ 6 w 144"/>
                  <a:gd name="T3" fmla="*/ 18 h 163"/>
                  <a:gd name="T4" fmla="*/ 16 w 144"/>
                  <a:gd name="T5" fmla="*/ 12 h 163"/>
                  <a:gd name="T6" fmla="*/ 25 w 144"/>
                  <a:gd name="T7" fmla="*/ 7 h 163"/>
                  <a:gd name="T8" fmla="*/ 35 w 144"/>
                  <a:gd name="T9" fmla="*/ 2 h 163"/>
                  <a:gd name="T10" fmla="*/ 38 w 144"/>
                  <a:gd name="T11" fmla="*/ 0 h 163"/>
                  <a:gd name="T12" fmla="*/ 72 w 144"/>
                  <a:gd name="T13" fmla="*/ 62 h 163"/>
                  <a:gd name="T14" fmla="*/ 65 w 144"/>
                  <a:gd name="T15" fmla="*/ 67 h 163"/>
                  <a:gd name="T16" fmla="*/ 55 w 144"/>
                  <a:gd name="T17" fmla="*/ 72 h 163"/>
                  <a:gd name="T18" fmla="*/ 38 w 144"/>
                  <a:gd name="T19" fmla="*/ 81 h 163"/>
                  <a:gd name="T20" fmla="*/ 34 w 144"/>
                  <a:gd name="T21" fmla="*/ 81 h 163"/>
                  <a:gd name="T22" fmla="*/ 0 w 144"/>
                  <a:gd name="T23" fmla="*/ 21 h 16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63">
                    <a:moveTo>
                      <a:pt x="0" y="42"/>
                    </a:moveTo>
                    <a:lnTo>
                      <a:pt x="12" y="36"/>
                    </a:lnTo>
                    <a:lnTo>
                      <a:pt x="32" y="25"/>
                    </a:lnTo>
                    <a:lnTo>
                      <a:pt x="49" y="14"/>
                    </a:lnTo>
                    <a:lnTo>
                      <a:pt x="69" y="4"/>
                    </a:lnTo>
                    <a:lnTo>
                      <a:pt x="76" y="0"/>
                    </a:lnTo>
                    <a:lnTo>
                      <a:pt x="144" y="125"/>
                    </a:lnTo>
                    <a:lnTo>
                      <a:pt x="129" y="134"/>
                    </a:lnTo>
                    <a:lnTo>
                      <a:pt x="109" y="145"/>
                    </a:lnTo>
                    <a:lnTo>
                      <a:pt x="76" y="163"/>
                    </a:lnTo>
                    <a:lnTo>
                      <a:pt x="67" y="163"/>
                    </a:lnTo>
                    <a:lnTo>
                      <a:pt x="0" y="42"/>
                    </a:lnTo>
                    <a:close/>
                  </a:path>
                </a:pathLst>
              </a:custGeom>
              <a:solidFill>
                <a:srgbClr val="B52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26" name="Freeform 1135"/>
              <p:cNvSpPr>
                <a:spLocks/>
              </p:cNvSpPr>
              <p:nvPr/>
            </p:nvSpPr>
            <p:spPr bwMode="auto">
              <a:xfrm>
                <a:off x="2913" y="1539"/>
                <a:ext cx="70" cy="70"/>
              </a:xfrm>
              <a:custGeom>
                <a:avLst/>
                <a:gdLst>
                  <a:gd name="T0" fmla="*/ 0 w 141"/>
                  <a:gd name="T1" fmla="*/ 19 h 141"/>
                  <a:gd name="T2" fmla="*/ 3 w 141"/>
                  <a:gd name="T3" fmla="*/ 18 h 141"/>
                  <a:gd name="T4" fmla="*/ 13 w 141"/>
                  <a:gd name="T5" fmla="*/ 12 h 141"/>
                  <a:gd name="T6" fmla="*/ 23 w 141"/>
                  <a:gd name="T7" fmla="*/ 7 h 141"/>
                  <a:gd name="T8" fmla="*/ 33 w 141"/>
                  <a:gd name="T9" fmla="*/ 1 h 141"/>
                  <a:gd name="T10" fmla="*/ 36 w 141"/>
                  <a:gd name="T11" fmla="*/ 0 h 141"/>
                  <a:gd name="T12" fmla="*/ 70 w 141"/>
                  <a:gd name="T13" fmla="*/ 62 h 141"/>
                  <a:gd name="T14" fmla="*/ 55 w 141"/>
                  <a:gd name="T15" fmla="*/ 70 h 141"/>
                  <a:gd name="T16" fmla="*/ 27 w 141"/>
                  <a:gd name="T17" fmla="*/ 70 h 141"/>
                  <a:gd name="T18" fmla="*/ 0 w 141"/>
                  <a:gd name="T19" fmla="*/ 19 h 1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1" h="141">
                    <a:moveTo>
                      <a:pt x="0" y="39"/>
                    </a:moveTo>
                    <a:lnTo>
                      <a:pt x="7" y="36"/>
                    </a:lnTo>
                    <a:lnTo>
                      <a:pt x="27" y="25"/>
                    </a:lnTo>
                    <a:lnTo>
                      <a:pt x="47" y="14"/>
                    </a:lnTo>
                    <a:lnTo>
                      <a:pt x="67" y="3"/>
                    </a:lnTo>
                    <a:lnTo>
                      <a:pt x="72" y="0"/>
                    </a:lnTo>
                    <a:lnTo>
                      <a:pt x="141" y="124"/>
                    </a:lnTo>
                    <a:lnTo>
                      <a:pt x="111" y="141"/>
                    </a:lnTo>
                    <a:lnTo>
                      <a:pt x="55" y="141"/>
                    </a:lnTo>
                    <a:lnTo>
                      <a:pt x="0" y="39"/>
                    </a:lnTo>
                    <a:close/>
                  </a:path>
                </a:pathLst>
              </a:custGeom>
              <a:solidFill>
                <a:srgbClr val="B021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27" name="Freeform 1136"/>
              <p:cNvSpPr>
                <a:spLocks/>
              </p:cNvSpPr>
              <p:nvPr/>
            </p:nvSpPr>
            <p:spPr bwMode="auto">
              <a:xfrm>
                <a:off x="2893" y="1549"/>
                <a:ext cx="71" cy="60"/>
              </a:xfrm>
              <a:custGeom>
                <a:avLst/>
                <a:gdLst>
                  <a:gd name="T0" fmla="*/ 0 w 140"/>
                  <a:gd name="T1" fmla="*/ 19 h 121"/>
                  <a:gd name="T2" fmla="*/ 4 w 140"/>
                  <a:gd name="T3" fmla="*/ 19 h 121"/>
                  <a:gd name="T4" fmla="*/ 14 w 140"/>
                  <a:gd name="T5" fmla="*/ 13 h 121"/>
                  <a:gd name="T6" fmla="*/ 23 w 140"/>
                  <a:gd name="T7" fmla="*/ 8 h 121"/>
                  <a:gd name="T8" fmla="*/ 33 w 140"/>
                  <a:gd name="T9" fmla="*/ 2 h 121"/>
                  <a:gd name="T10" fmla="*/ 37 w 140"/>
                  <a:gd name="T11" fmla="*/ 0 h 121"/>
                  <a:gd name="T12" fmla="*/ 71 w 140"/>
                  <a:gd name="T13" fmla="*/ 60 h 121"/>
                  <a:gd name="T14" fmla="*/ 23 w 140"/>
                  <a:gd name="T15" fmla="*/ 60 h 121"/>
                  <a:gd name="T16" fmla="*/ 0 w 140"/>
                  <a:gd name="T17" fmla="*/ 19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0" h="121">
                    <a:moveTo>
                      <a:pt x="0" y="39"/>
                    </a:moveTo>
                    <a:lnTo>
                      <a:pt x="8" y="38"/>
                    </a:lnTo>
                    <a:lnTo>
                      <a:pt x="28" y="27"/>
                    </a:lnTo>
                    <a:lnTo>
                      <a:pt x="45" y="16"/>
                    </a:lnTo>
                    <a:lnTo>
                      <a:pt x="65" y="5"/>
                    </a:lnTo>
                    <a:lnTo>
                      <a:pt x="73" y="0"/>
                    </a:lnTo>
                    <a:lnTo>
                      <a:pt x="140" y="121"/>
                    </a:lnTo>
                    <a:lnTo>
                      <a:pt x="45" y="121"/>
                    </a:lnTo>
                    <a:lnTo>
                      <a:pt x="0" y="39"/>
                    </a:lnTo>
                    <a:close/>
                  </a:path>
                </a:pathLst>
              </a:custGeom>
              <a:solidFill>
                <a:srgbClr val="AB1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28" name="Freeform 1137"/>
              <p:cNvSpPr>
                <a:spLocks/>
              </p:cNvSpPr>
              <p:nvPr/>
            </p:nvSpPr>
            <p:spPr bwMode="auto">
              <a:xfrm>
                <a:off x="2878" y="1559"/>
                <a:ext cx="62" cy="50"/>
              </a:xfrm>
              <a:custGeom>
                <a:avLst/>
                <a:gdLst>
                  <a:gd name="T0" fmla="*/ 15 w 125"/>
                  <a:gd name="T1" fmla="*/ 50 h 102"/>
                  <a:gd name="T2" fmla="*/ 0 w 125"/>
                  <a:gd name="T3" fmla="*/ 18 h 102"/>
                  <a:gd name="T4" fmla="*/ 10 w 125"/>
                  <a:gd name="T5" fmla="*/ 13 h 102"/>
                  <a:gd name="T6" fmla="*/ 20 w 125"/>
                  <a:gd name="T7" fmla="*/ 9 h 102"/>
                  <a:gd name="T8" fmla="*/ 30 w 125"/>
                  <a:gd name="T9" fmla="*/ 4 h 102"/>
                  <a:gd name="T10" fmla="*/ 35 w 125"/>
                  <a:gd name="T11" fmla="*/ 0 h 102"/>
                  <a:gd name="T12" fmla="*/ 62 w 125"/>
                  <a:gd name="T13" fmla="*/ 50 h 102"/>
                  <a:gd name="T14" fmla="*/ 15 w 125"/>
                  <a:gd name="T15" fmla="*/ 50 h 10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5" h="102">
                    <a:moveTo>
                      <a:pt x="30" y="102"/>
                    </a:moveTo>
                    <a:lnTo>
                      <a:pt x="0" y="37"/>
                    </a:lnTo>
                    <a:lnTo>
                      <a:pt x="20" y="26"/>
                    </a:lnTo>
                    <a:lnTo>
                      <a:pt x="40" y="19"/>
                    </a:lnTo>
                    <a:lnTo>
                      <a:pt x="60" y="8"/>
                    </a:lnTo>
                    <a:lnTo>
                      <a:pt x="70" y="0"/>
                    </a:lnTo>
                    <a:lnTo>
                      <a:pt x="125" y="102"/>
                    </a:lnTo>
                    <a:lnTo>
                      <a:pt x="30" y="102"/>
                    </a:lnTo>
                    <a:close/>
                  </a:path>
                </a:pathLst>
              </a:custGeom>
              <a:solidFill>
                <a:srgbClr val="A31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29" name="Freeform 1138"/>
              <p:cNvSpPr>
                <a:spLocks/>
              </p:cNvSpPr>
              <p:nvPr/>
            </p:nvSpPr>
            <p:spPr bwMode="auto">
              <a:xfrm>
                <a:off x="2878" y="1569"/>
                <a:ext cx="38" cy="40"/>
              </a:xfrm>
              <a:custGeom>
                <a:avLst/>
                <a:gdLst>
                  <a:gd name="T0" fmla="*/ 15 w 77"/>
                  <a:gd name="T1" fmla="*/ 40 h 82"/>
                  <a:gd name="T2" fmla="*/ 0 w 77"/>
                  <a:gd name="T3" fmla="*/ 8 h 82"/>
                  <a:gd name="T4" fmla="*/ 10 w 77"/>
                  <a:gd name="T5" fmla="*/ 3 h 82"/>
                  <a:gd name="T6" fmla="*/ 16 w 77"/>
                  <a:gd name="T7" fmla="*/ 0 h 82"/>
                  <a:gd name="T8" fmla="*/ 38 w 77"/>
                  <a:gd name="T9" fmla="*/ 40 h 82"/>
                  <a:gd name="T10" fmla="*/ 15 w 77"/>
                  <a:gd name="T11" fmla="*/ 40 h 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7" h="82">
                    <a:moveTo>
                      <a:pt x="30" y="82"/>
                    </a:moveTo>
                    <a:lnTo>
                      <a:pt x="0" y="17"/>
                    </a:lnTo>
                    <a:lnTo>
                      <a:pt x="20" y="6"/>
                    </a:lnTo>
                    <a:lnTo>
                      <a:pt x="32" y="0"/>
                    </a:lnTo>
                    <a:lnTo>
                      <a:pt x="77" y="82"/>
                    </a:lnTo>
                    <a:lnTo>
                      <a:pt x="30" y="82"/>
                    </a:lnTo>
                    <a:close/>
                  </a:path>
                </a:pathLst>
              </a:custGeom>
              <a:solidFill>
                <a:srgbClr val="9E0A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30" name="Freeform 1139"/>
              <p:cNvSpPr>
                <a:spLocks/>
              </p:cNvSpPr>
              <p:nvPr/>
            </p:nvSpPr>
            <p:spPr bwMode="auto">
              <a:xfrm>
                <a:off x="2874" y="1573"/>
                <a:ext cx="5" cy="9"/>
              </a:xfrm>
              <a:custGeom>
                <a:avLst/>
                <a:gdLst>
                  <a:gd name="T0" fmla="*/ 2 w 10"/>
                  <a:gd name="T1" fmla="*/ 0 h 18"/>
                  <a:gd name="T2" fmla="*/ 0 w 10"/>
                  <a:gd name="T3" fmla="*/ 3 h 18"/>
                  <a:gd name="T4" fmla="*/ 0 w 10"/>
                  <a:gd name="T5" fmla="*/ 6 h 18"/>
                  <a:gd name="T6" fmla="*/ 3 w 10"/>
                  <a:gd name="T7" fmla="*/ 9 h 18"/>
                  <a:gd name="T8" fmla="*/ 5 w 10"/>
                  <a:gd name="T9" fmla="*/ 9 h 18"/>
                  <a:gd name="T10" fmla="*/ 2 w 10"/>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8">
                    <a:moveTo>
                      <a:pt x="4" y="0"/>
                    </a:moveTo>
                    <a:lnTo>
                      <a:pt x="0" y="6"/>
                    </a:lnTo>
                    <a:lnTo>
                      <a:pt x="0" y="11"/>
                    </a:lnTo>
                    <a:lnTo>
                      <a:pt x="5" y="18"/>
                    </a:lnTo>
                    <a:lnTo>
                      <a:pt x="10" y="18"/>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31" name="Freeform 1140"/>
              <p:cNvSpPr>
                <a:spLocks/>
              </p:cNvSpPr>
              <p:nvPr/>
            </p:nvSpPr>
            <p:spPr bwMode="auto">
              <a:xfrm>
                <a:off x="2876" y="1568"/>
                <a:ext cx="14" cy="14"/>
              </a:xfrm>
              <a:custGeom>
                <a:avLst/>
                <a:gdLst>
                  <a:gd name="T0" fmla="*/ 10 w 28"/>
                  <a:gd name="T1" fmla="*/ 0 h 28"/>
                  <a:gd name="T2" fmla="*/ 9 w 28"/>
                  <a:gd name="T3" fmla="*/ 0 h 28"/>
                  <a:gd name="T4" fmla="*/ 0 w 28"/>
                  <a:gd name="T5" fmla="*/ 5 h 28"/>
                  <a:gd name="T6" fmla="*/ 3 w 28"/>
                  <a:gd name="T7" fmla="*/ 14 h 28"/>
                  <a:gd name="T8" fmla="*/ 13 w 28"/>
                  <a:gd name="T9" fmla="*/ 9 h 28"/>
                  <a:gd name="T10" fmla="*/ 12 w 28"/>
                  <a:gd name="T11" fmla="*/ 9 h 28"/>
                  <a:gd name="T12" fmla="*/ 13 w 28"/>
                  <a:gd name="T13" fmla="*/ 9 h 28"/>
                  <a:gd name="T14" fmla="*/ 14 w 28"/>
                  <a:gd name="T15" fmla="*/ 6 h 28"/>
                  <a:gd name="T16" fmla="*/ 14 w 28"/>
                  <a:gd name="T17" fmla="*/ 3 h 28"/>
                  <a:gd name="T18" fmla="*/ 12 w 28"/>
                  <a:gd name="T19" fmla="*/ 0 h 28"/>
                  <a:gd name="T20" fmla="*/ 9 w 28"/>
                  <a:gd name="T21" fmla="*/ 0 h 28"/>
                  <a:gd name="T22" fmla="*/ 10 w 28"/>
                  <a:gd name="T23" fmla="*/ 0 h 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8">
                    <a:moveTo>
                      <a:pt x="20" y="0"/>
                    </a:moveTo>
                    <a:lnTo>
                      <a:pt x="18" y="0"/>
                    </a:lnTo>
                    <a:lnTo>
                      <a:pt x="0" y="10"/>
                    </a:lnTo>
                    <a:lnTo>
                      <a:pt x="6" y="28"/>
                    </a:lnTo>
                    <a:lnTo>
                      <a:pt x="25" y="18"/>
                    </a:lnTo>
                    <a:lnTo>
                      <a:pt x="23" y="18"/>
                    </a:lnTo>
                    <a:lnTo>
                      <a:pt x="25" y="18"/>
                    </a:lnTo>
                    <a:lnTo>
                      <a:pt x="28" y="12"/>
                    </a:lnTo>
                    <a:lnTo>
                      <a:pt x="28" y="5"/>
                    </a:lnTo>
                    <a:lnTo>
                      <a:pt x="23" y="0"/>
                    </a:lnTo>
                    <a:lnTo>
                      <a:pt x="18"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32" name="Freeform 1141"/>
              <p:cNvSpPr>
                <a:spLocks/>
              </p:cNvSpPr>
              <p:nvPr/>
            </p:nvSpPr>
            <p:spPr bwMode="auto">
              <a:xfrm>
                <a:off x="2886" y="1563"/>
                <a:ext cx="14" cy="14"/>
              </a:xfrm>
              <a:custGeom>
                <a:avLst/>
                <a:gdLst>
                  <a:gd name="T0" fmla="*/ 10 w 28"/>
                  <a:gd name="T1" fmla="*/ 0 h 27"/>
                  <a:gd name="T2" fmla="*/ 10 w 28"/>
                  <a:gd name="T3" fmla="*/ 0 h 27"/>
                  <a:gd name="T4" fmla="*/ 0 w 28"/>
                  <a:gd name="T5" fmla="*/ 5 h 27"/>
                  <a:gd name="T6" fmla="*/ 2 w 28"/>
                  <a:gd name="T7" fmla="*/ 14 h 27"/>
                  <a:gd name="T8" fmla="*/ 12 w 28"/>
                  <a:gd name="T9" fmla="*/ 9 h 27"/>
                  <a:gd name="T10" fmla="*/ 12 w 28"/>
                  <a:gd name="T11" fmla="*/ 9 h 27"/>
                  <a:gd name="T12" fmla="*/ 12 w 28"/>
                  <a:gd name="T13" fmla="*/ 9 h 27"/>
                  <a:gd name="T14" fmla="*/ 14 w 28"/>
                  <a:gd name="T15" fmla="*/ 6 h 27"/>
                  <a:gd name="T16" fmla="*/ 14 w 28"/>
                  <a:gd name="T17" fmla="*/ 3 h 27"/>
                  <a:gd name="T18" fmla="*/ 13 w 28"/>
                  <a:gd name="T19" fmla="*/ 0 h 27"/>
                  <a:gd name="T20" fmla="*/ 10 w 28"/>
                  <a:gd name="T21" fmla="*/ 0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7">
                    <a:moveTo>
                      <a:pt x="20" y="0"/>
                    </a:moveTo>
                    <a:lnTo>
                      <a:pt x="20" y="0"/>
                    </a:lnTo>
                    <a:lnTo>
                      <a:pt x="0" y="9"/>
                    </a:lnTo>
                    <a:lnTo>
                      <a:pt x="3" y="27"/>
                    </a:lnTo>
                    <a:lnTo>
                      <a:pt x="23" y="18"/>
                    </a:lnTo>
                    <a:lnTo>
                      <a:pt x="28" y="12"/>
                    </a:lnTo>
                    <a:lnTo>
                      <a:pt x="28" y="5"/>
                    </a:lnTo>
                    <a:lnTo>
                      <a:pt x="25"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33" name="Freeform 1142"/>
              <p:cNvSpPr>
                <a:spLocks/>
              </p:cNvSpPr>
              <p:nvPr/>
            </p:nvSpPr>
            <p:spPr bwMode="auto">
              <a:xfrm>
                <a:off x="2896" y="1558"/>
                <a:ext cx="14" cy="14"/>
              </a:xfrm>
              <a:custGeom>
                <a:avLst/>
                <a:gdLst>
                  <a:gd name="T0" fmla="*/ 9 w 28"/>
                  <a:gd name="T1" fmla="*/ 0 h 29"/>
                  <a:gd name="T2" fmla="*/ 10 w 28"/>
                  <a:gd name="T3" fmla="*/ 0 h 29"/>
                  <a:gd name="T4" fmla="*/ 0 w 28"/>
                  <a:gd name="T5" fmla="*/ 5 h 29"/>
                  <a:gd name="T6" fmla="*/ 2 w 28"/>
                  <a:gd name="T7" fmla="*/ 14 h 29"/>
                  <a:gd name="T8" fmla="*/ 12 w 28"/>
                  <a:gd name="T9" fmla="*/ 9 h 29"/>
                  <a:gd name="T10" fmla="*/ 13 w 28"/>
                  <a:gd name="T11" fmla="*/ 9 h 29"/>
                  <a:gd name="T12" fmla="*/ 12 w 28"/>
                  <a:gd name="T13" fmla="*/ 9 h 29"/>
                  <a:gd name="T14" fmla="*/ 14 w 28"/>
                  <a:gd name="T15" fmla="*/ 6 h 29"/>
                  <a:gd name="T16" fmla="*/ 14 w 28"/>
                  <a:gd name="T17" fmla="*/ 2 h 29"/>
                  <a:gd name="T18" fmla="*/ 13 w 28"/>
                  <a:gd name="T19" fmla="*/ 0 h 29"/>
                  <a:gd name="T20" fmla="*/ 10 w 28"/>
                  <a:gd name="T21" fmla="*/ 0 h 29"/>
                  <a:gd name="T22" fmla="*/ 9 w 28"/>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18" y="0"/>
                    </a:moveTo>
                    <a:lnTo>
                      <a:pt x="20" y="0"/>
                    </a:lnTo>
                    <a:lnTo>
                      <a:pt x="0" y="11"/>
                    </a:lnTo>
                    <a:lnTo>
                      <a:pt x="3" y="29"/>
                    </a:lnTo>
                    <a:lnTo>
                      <a:pt x="23" y="18"/>
                    </a:lnTo>
                    <a:lnTo>
                      <a:pt x="25" y="18"/>
                    </a:lnTo>
                    <a:lnTo>
                      <a:pt x="23" y="18"/>
                    </a:lnTo>
                    <a:lnTo>
                      <a:pt x="28" y="12"/>
                    </a:lnTo>
                    <a:lnTo>
                      <a:pt x="28" y="5"/>
                    </a:lnTo>
                    <a:lnTo>
                      <a:pt x="25" y="0"/>
                    </a:lnTo>
                    <a:lnTo>
                      <a:pt x="20" y="0"/>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34" name="Freeform 1143"/>
              <p:cNvSpPr>
                <a:spLocks/>
              </p:cNvSpPr>
              <p:nvPr/>
            </p:nvSpPr>
            <p:spPr bwMode="auto">
              <a:xfrm>
                <a:off x="2905" y="1552"/>
                <a:ext cx="14" cy="15"/>
              </a:xfrm>
              <a:custGeom>
                <a:avLst/>
                <a:gdLst>
                  <a:gd name="T0" fmla="*/ 10 w 29"/>
                  <a:gd name="T1" fmla="*/ 0 h 29"/>
                  <a:gd name="T2" fmla="*/ 9 w 29"/>
                  <a:gd name="T3" fmla="*/ 0 h 29"/>
                  <a:gd name="T4" fmla="*/ 0 w 29"/>
                  <a:gd name="T5" fmla="*/ 6 h 29"/>
                  <a:gd name="T6" fmla="*/ 3 w 29"/>
                  <a:gd name="T7" fmla="*/ 15 h 29"/>
                  <a:gd name="T8" fmla="*/ 12 w 29"/>
                  <a:gd name="T9" fmla="*/ 9 h 29"/>
                  <a:gd name="T10" fmla="*/ 12 w 29"/>
                  <a:gd name="T11" fmla="*/ 9 h 29"/>
                  <a:gd name="T12" fmla="*/ 12 w 29"/>
                  <a:gd name="T13" fmla="*/ 9 h 29"/>
                  <a:gd name="T14" fmla="*/ 14 w 29"/>
                  <a:gd name="T15" fmla="*/ 6 h 29"/>
                  <a:gd name="T16" fmla="*/ 14 w 29"/>
                  <a:gd name="T17" fmla="*/ 3 h 29"/>
                  <a:gd name="T18" fmla="*/ 12 w 29"/>
                  <a:gd name="T19" fmla="*/ 0 h 29"/>
                  <a:gd name="T20" fmla="*/ 9 w 29"/>
                  <a:gd name="T21" fmla="*/ 0 h 29"/>
                  <a:gd name="T22" fmla="*/ 10 w 29"/>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20" y="0"/>
                    </a:moveTo>
                    <a:lnTo>
                      <a:pt x="19" y="0"/>
                    </a:lnTo>
                    <a:lnTo>
                      <a:pt x="0" y="11"/>
                    </a:lnTo>
                    <a:lnTo>
                      <a:pt x="7" y="29"/>
                    </a:lnTo>
                    <a:lnTo>
                      <a:pt x="25" y="18"/>
                    </a:lnTo>
                    <a:lnTo>
                      <a:pt x="24" y="18"/>
                    </a:lnTo>
                    <a:lnTo>
                      <a:pt x="25" y="18"/>
                    </a:lnTo>
                    <a:lnTo>
                      <a:pt x="29" y="12"/>
                    </a:lnTo>
                    <a:lnTo>
                      <a:pt x="29" y="5"/>
                    </a:lnTo>
                    <a:lnTo>
                      <a:pt x="24" y="0"/>
                    </a:lnTo>
                    <a:lnTo>
                      <a:pt x="19"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35" name="Freeform 1144"/>
              <p:cNvSpPr>
                <a:spLocks/>
              </p:cNvSpPr>
              <p:nvPr/>
            </p:nvSpPr>
            <p:spPr bwMode="auto">
              <a:xfrm>
                <a:off x="2915" y="1547"/>
                <a:ext cx="14" cy="14"/>
              </a:xfrm>
              <a:custGeom>
                <a:avLst/>
                <a:gdLst>
                  <a:gd name="T0" fmla="*/ 9 w 29"/>
                  <a:gd name="T1" fmla="*/ 0 h 29"/>
                  <a:gd name="T2" fmla="*/ 10 w 29"/>
                  <a:gd name="T3" fmla="*/ 0 h 29"/>
                  <a:gd name="T4" fmla="*/ 0 w 29"/>
                  <a:gd name="T5" fmla="*/ 5 h 29"/>
                  <a:gd name="T6" fmla="*/ 2 w 29"/>
                  <a:gd name="T7" fmla="*/ 14 h 29"/>
                  <a:gd name="T8" fmla="*/ 12 w 29"/>
                  <a:gd name="T9" fmla="*/ 9 h 29"/>
                  <a:gd name="T10" fmla="*/ 12 w 29"/>
                  <a:gd name="T11" fmla="*/ 9 h 29"/>
                  <a:gd name="T12" fmla="*/ 12 w 29"/>
                  <a:gd name="T13" fmla="*/ 9 h 29"/>
                  <a:gd name="T14" fmla="*/ 14 w 29"/>
                  <a:gd name="T15" fmla="*/ 6 h 29"/>
                  <a:gd name="T16" fmla="*/ 14 w 29"/>
                  <a:gd name="T17" fmla="*/ 2 h 29"/>
                  <a:gd name="T18" fmla="*/ 12 w 29"/>
                  <a:gd name="T19" fmla="*/ 0 h 29"/>
                  <a:gd name="T20" fmla="*/ 10 w 29"/>
                  <a:gd name="T21" fmla="*/ 0 h 29"/>
                  <a:gd name="T22" fmla="*/ 9 w 29"/>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19" y="0"/>
                    </a:moveTo>
                    <a:lnTo>
                      <a:pt x="20" y="0"/>
                    </a:lnTo>
                    <a:lnTo>
                      <a:pt x="0" y="11"/>
                    </a:lnTo>
                    <a:lnTo>
                      <a:pt x="4" y="29"/>
                    </a:lnTo>
                    <a:lnTo>
                      <a:pt x="24" y="18"/>
                    </a:lnTo>
                    <a:lnTo>
                      <a:pt x="25" y="18"/>
                    </a:lnTo>
                    <a:lnTo>
                      <a:pt x="24" y="18"/>
                    </a:lnTo>
                    <a:lnTo>
                      <a:pt x="29" y="13"/>
                    </a:lnTo>
                    <a:lnTo>
                      <a:pt x="29" y="5"/>
                    </a:lnTo>
                    <a:lnTo>
                      <a:pt x="25" y="0"/>
                    </a:lnTo>
                    <a:lnTo>
                      <a:pt x="20" y="0"/>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36" name="Freeform 1145"/>
              <p:cNvSpPr>
                <a:spLocks/>
              </p:cNvSpPr>
              <p:nvPr/>
            </p:nvSpPr>
            <p:spPr bwMode="auto">
              <a:xfrm>
                <a:off x="2924" y="1542"/>
                <a:ext cx="15" cy="14"/>
              </a:xfrm>
              <a:custGeom>
                <a:avLst/>
                <a:gdLst>
                  <a:gd name="T0" fmla="*/ 11 w 28"/>
                  <a:gd name="T1" fmla="*/ 0 h 29"/>
                  <a:gd name="T2" fmla="*/ 10 w 28"/>
                  <a:gd name="T3" fmla="*/ 0 h 29"/>
                  <a:gd name="T4" fmla="*/ 0 w 28"/>
                  <a:gd name="T5" fmla="*/ 5 h 29"/>
                  <a:gd name="T6" fmla="*/ 3 w 28"/>
                  <a:gd name="T7" fmla="*/ 14 h 29"/>
                  <a:gd name="T8" fmla="*/ 13 w 28"/>
                  <a:gd name="T9" fmla="*/ 9 h 29"/>
                  <a:gd name="T10" fmla="*/ 12 w 28"/>
                  <a:gd name="T11" fmla="*/ 9 h 29"/>
                  <a:gd name="T12" fmla="*/ 13 w 28"/>
                  <a:gd name="T13" fmla="*/ 9 h 29"/>
                  <a:gd name="T14" fmla="*/ 15 w 28"/>
                  <a:gd name="T15" fmla="*/ 6 h 29"/>
                  <a:gd name="T16" fmla="*/ 15 w 28"/>
                  <a:gd name="T17" fmla="*/ 3 h 29"/>
                  <a:gd name="T18" fmla="*/ 12 w 28"/>
                  <a:gd name="T19" fmla="*/ 0 h 29"/>
                  <a:gd name="T20" fmla="*/ 10 w 28"/>
                  <a:gd name="T21" fmla="*/ 0 h 29"/>
                  <a:gd name="T22" fmla="*/ 11 w 28"/>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20" y="0"/>
                    </a:moveTo>
                    <a:lnTo>
                      <a:pt x="18" y="0"/>
                    </a:lnTo>
                    <a:lnTo>
                      <a:pt x="0" y="11"/>
                    </a:lnTo>
                    <a:lnTo>
                      <a:pt x="6" y="29"/>
                    </a:lnTo>
                    <a:lnTo>
                      <a:pt x="25" y="18"/>
                    </a:lnTo>
                    <a:lnTo>
                      <a:pt x="23" y="18"/>
                    </a:lnTo>
                    <a:lnTo>
                      <a:pt x="25" y="18"/>
                    </a:lnTo>
                    <a:lnTo>
                      <a:pt x="28" y="13"/>
                    </a:lnTo>
                    <a:lnTo>
                      <a:pt x="28" y="6"/>
                    </a:lnTo>
                    <a:lnTo>
                      <a:pt x="23" y="0"/>
                    </a:lnTo>
                    <a:lnTo>
                      <a:pt x="18"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37" name="Freeform 1146"/>
              <p:cNvSpPr>
                <a:spLocks/>
              </p:cNvSpPr>
              <p:nvPr/>
            </p:nvSpPr>
            <p:spPr bwMode="auto">
              <a:xfrm>
                <a:off x="2934" y="1537"/>
                <a:ext cx="15" cy="14"/>
              </a:xfrm>
              <a:custGeom>
                <a:avLst/>
                <a:gdLst>
                  <a:gd name="T0" fmla="*/ 10 w 28"/>
                  <a:gd name="T1" fmla="*/ 0 h 27"/>
                  <a:gd name="T2" fmla="*/ 11 w 28"/>
                  <a:gd name="T3" fmla="*/ 0 h 27"/>
                  <a:gd name="T4" fmla="*/ 0 w 28"/>
                  <a:gd name="T5" fmla="*/ 5 h 27"/>
                  <a:gd name="T6" fmla="*/ 2 w 28"/>
                  <a:gd name="T7" fmla="*/ 14 h 27"/>
                  <a:gd name="T8" fmla="*/ 12 w 28"/>
                  <a:gd name="T9" fmla="*/ 9 h 27"/>
                  <a:gd name="T10" fmla="*/ 13 w 28"/>
                  <a:gd name="T11" fmla="*/ 9 h 27"/>
                  <a:gd name="T12" fmla="*/ 12 w 28"/>
                  <a:gd name="T13" fmla="*/ 9 h 27"/>
                  <a:gd name="T14" fmla="*/ 15 w 28"/>
                  <a:gd name="T15" fmla="*/ 7 h 27"/>
                  <a:gd name="T16" fmla="*/ 15 w 28"/>
                  <a:gd name="T17" fmla="*/ 3 h 27"/>
                  <a:gd name="T18" fmla="*/ 13 w 28"/>
                  <a:gd name="T19" fmla="*/ 0 h 27"/>
                  <a:gd name="T20" fmla="*/ 11 w 28"/>
                  <a:gd name="T21" fmla="*/ 0 h 27"/>
                  <a:gd name="T22" fmla="*/ 10 w 28"/>
                  <a:gd name="T23" fmla="*/ 0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7">
                    <a:moveTo>
                      <a:pt x="18" y="0"/>
                    </a:moveTo>
                    <a:lnTo>
                      <a:pt x="20" y="0"/>
                    </a:lnTo>
                    <a:lnTo>
                      <a:pt x="0" y="9"/>
                    </a:lnTo>
                    <a:lnTo>
                      <a:pt x="3" y="27"/>
                    </a:lnTo>
                    <a:lnTo>
                      <a:pt x="23" y="18"/>
                    </a:lnTo>
                    <a:lnTo>
                      <a:pt x="25" y="18"/>
                    </a:lnTo>
                    <a:lnTo>
                      <a:pt x="23" y="18"/>
                    </a:lnTo>
                    <a:lnTo>
                      <a:pt x="28" y="13"/>
                    </a:lnTo>
                    <a:lnTo>
                      <a:pt x="28" y="5"/>
                    </a:lnTo>
                    <a:lnTo>
                      <a:pt x="25" y="0"/>
                    </a:lnTo>
                    <a:lnTo>
                      <a:pt x="20" y="0"/>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38" name="Freeform 1147"/>
              <p:cNvSpPr>
                <a:spLocks/>
              </p:cNvSpPr>
              <p:nvPr/>
            </p:nvSpPr>
            <p:spPr bwMode="auto">
              <a:xfrm>
                <a:off x="2944" y="1532"/>
                <a:ext cx="14" cy="14"/>
              </a:xfrm>
              <a:custGeom>
                <a:avLst/>
                <a:gdLst>
                  <a:gd name="T0" fmla="*/ 10 w 29"/>
                  <a:gd name="T1" fmla="*/ 0 h 29"/>
                  <a:gd name="T2" fmla="*/ 9 w 29"/>
                  <a:gd name="T3" fmla="*/ 0 h 29"/>
                  <a:gd name="T4" fmla="*/ 0 w 29"/>
                  <a:gd name="T5" fmla="*/ 5 h 29"/>
                  <a:gd name="T6" fmla="*/ 3 w 29"/>
                  <a:gd name="T7" fmla="*/ 14 h 29"/>
                  <a:gd name="T8" fmla="*/ 12 w 29"/>
                  <a:gd name="T9" fmla="*/ 9 h 29"/>
                  <a:gd name="T10" fmla="*/ 12 w 29"/>
                  <a:gd name="T11" fmla="*/ 9 h 29"/>
                  <a:gd name="T12" fmla="*/ 12 w 29"/>
                  <a:gd name="T13" fmla="*/ 9 h 29"/>
                  <a:gd name="T14" fmla="*/ 14 w 29"/>
                  <a:gd name="T15" fmla="*/ 6 h 29"/>
                  <a:gd name="T16" fmla="*/ 14 w 29"/>
                  <a:gd name="T17" fmla="*/ 3 h 29"/>
                  <a:gd name="T18" fmla="*/ 12 w 29"/>
                  <a:gd name="T19" fmla="*/ 0 h 29"/>
                  <a:gd name="T20" fmla="*/ 9 w 29"/>
                  <a:gd name="T21" fmla="*/ 0 h 29"/>
                  <a:gd name="T22" fmla="*/ 10 w 29"/>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20" y="0"/>
                    </a:moveTo>
                    <a:lnTo>
                      <a:pt x="19" y="0"/>
                    </a:lnTo>
                    <a:lnTo>
                      <a:pt x="0" y="11"/>
                    </a:lnTo>
                    <a:lnTo>
                      <a:pt x="7" y="29"/>
                    </a:lnTo>
                    <a:lnTo>
                      <a:pt x="25" y="18"/>
                    </a:lnTo>
                    <a:lnTo>
                      <a:pt x="24" y="18"/>
                    </a:lnTo>
                    <a:lnTo>
                      <a:pt x="25" y="18"/>
                    </a:lnTo>
                    <a:lnTo>
                      <a:pt x="29" y="13"/>
                    </a:lnTo>
                    <a:lnTo>
                      <a:pt x="29" y="6"/>
                    </a:lnTo>
                    <a:lnTo>
                      <a:pt x="24" y="0"/>
                    </a:lnTo>
                    <a:lnTo>
                      <a:pt x="19"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39" name="Freeform 1148"/>
              <p:cNvSpPr>
                <a:spLocks/>
              </p:cNvSpPr>
              <p:nvPr/>
            </p:nvSpPr>
            <p:spPr bwMode="auto">
              <a:xfrm>
                <a:off x="2954" y="1526"/>
                <a:ext cx="14" cy="15"/>
              </a:xfrm>
              <a:custGeom>
                <a:avLst/>
                <a:gdLst>
                  <a:gd name="T0" fmla="*/ 9 w 29"/>
                  <a:gd name="T1" fmla="*/ 0 h 29"/>
                  <a:gd name="T2" fmla="*/ 10 w 29"/>
                  <a:gd name="T3" fmla="*/ 0 h 29"/>
                  <a:gd name="T4" fmla="*/ 0 w 29"/>
                  <a:gd name="T5" fmla="*/ 6 h 29"/>
                  <a:gd name="T6" fmla="*/ 2 w 29"/>
                  <a:gd name="T7" fmla="*/ 15 h 29"/>
                  <a:gd name="T8" fmla="*/ 12 w 29"/>
                  <a:gd name="T9" fmla="*/ 9 h 29"/>
                  <a:gd name="T10" fmla="*/ 12 w 29"/>
                  <a:gd name="T11" fmla="*/ 9 h 29"/>
                  <a:gd name="T12" fmla="*/ 12 w 29"/>
                  <a:gd name="T13" fmla="*/ 9 h 29"/>
                  <a:gd name="T14" fmla="*/ 14 w 29"/>
                  <a:gd name="T15" fmla="*/ 7 h 29"/>
                  <a:gd name="T16" fmla="*/ 14 w 29"/>
                  <a:gd name="T17" fmla="*/ 3 h 29"/>
                  <a:gd name="T18" fmla="*/ 12 w 29"/>
                  <a:gd name="T19" fmla="*/ 0 h 29"/>
                  <a:gd name="T20" fmla="*/ 10 w 29"/>
                  <a:gd name="T21" fmla="*/ 0 h 29"/>
                  <a:gd name="T22" fmla="*/ 9 w 29"/>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19" y="0"/>
                    </a:moveTo>
                    <a:lnTo>
                      <a:pt x="20" y="0"/>
                    </a:lnTo>
                    <a:lnTo>
                      <a:pt x="0" y="11"/>
                    </a:lnTo>
                    <a:lnTo>
                      <a:pt x="4" y="29"/>
                    </a:lnTo>
                    <a:lnTo>
                      <a:pt x="24" y="18"/>
                    </a:lnTo>
                    <a:lnTo>
                      <a:pt x="25" y="18"/>
                    </a:lnTo>
                    <a:lnTo>
                      <a:pt x="24" y="18"/>
                    </a:lnTo>
                    <a:lnTo>
                      <a:pt x="29" y="13"/>
                    </a:lnTo>
                    <a:lnTo>
                      <a:pt x="29" y="6"/>
                    </a:lnTo>
                    <a:lnTo>
                      <a:pt x="25" y="0"/>
                    </a:lnTo>
                    <a:lnTo>
                      <a:pt x="20" y="0"/>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40" name="Freeform 1149"/>
              <p:cNvSpPr>
                <a:spLocks/>
              </p:cNvSpPr>
              <p:nvPr/>
            </p:nvSpPr>
            <p:spPr bwMode="auto">
              <a:xfrm>
                <a:off x="2963" y="1521"/>
                <a:ext cx="14" cy="14"/>
              </a:xfrm>
              <a:custGeom>
                <a:avLst/>
                <a:gdLst>
                  <a:gd name="T0" fmla="*/ 10 w 28"/>
                  <a:gd name="T1" fmla="*/ 0 h 28"/>
                  <a:gd name="T2" fmla="*/ 9 w 28"/>
                  <a:gd name="T3" fmla="*/ 0 h 28"/>
                  <a:gd name="T4" fmla="*/ 0 w 28"/>
                  <a:gd name="T5" fmla="*/ 5 h 28"/>
                  <a:gd name="T6" fmla="*/ 3 w 28"/>
                  <a:gd name="T7" fmla="*/ 14 h 28"/>
                  <a:gd name="T8" fmla="*/ 13 w 28"/>
                  <a:gd name="T9" fmla="*/ 9 h 28"/>
                  <a:gd name="T10" fmla="*/ 12 w 28"/>
                  <a:gd name="T11" fmla="*/ 9 h 28"/>
                  <a:gd name="T12" fmla="*/ 13 w 28"/>
                  <a:gd name="T13" fmla="*/ 9 h 28"/>
                  <a:gd name="T14" fmla="*/ 14 w 28"/>
                  <a:gd name="T15" fmla="*/ 6 h 28"/>
                  <a:gd name="T16" fmla="*/ 14 w 28"/>
                  <a:gd name="T17" fmla="*/ 3 h 28"/>
                  <a:gd name="T18" fmla="*/ 12 w 28"/>
                  <a:gd name="T19" fmla="*/ 0 h 28"/>
                  <a:gd name="T20" fmla="*/ 9 w 28"/>
                  <a:gd name="T21" fmla="*/ 0 h 28"/>
                  <a:gd name="T22" fmla="*/ 10 w 28"/>
                  <a:gd name="T23" fmla="*/ 0 h 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8">
                    <a:moveTo>
                      <a:pt x="20" y="0"/>
                    </a:moveTo>
                    <a:lnTo>
                      <a:pt x="18" y="0"/>
                    </a:lnTo>
                    <a:lnTo>
                      <a:pt x="0" y="10"/>
                    </a:lnTo>
                    <a:lnTo>
                      <a:pt x="6" y="28"/>
                    </a:lnTo>
                    <a:lnTo>
                      <a:pt x="25" y="18"/>
                    </a:lnTo>
                    <a:lnTo>
                      <a:pt x="23" y="18"/>
                    </a:lnTo>
                    <a:lnTo>
                      <a:pt x="25" y="18"/>
                    </a:lnTo>
                    <a:lnTo>
                      <a:pt x="28" y="12"/>
                    </a:lnTo>
                    <a:lnTo>
                      <a:pt x="28" y="5"/>
                    </a:lnTo>
                    <a:lnTo>
                      <a:pt x="23" y="0"/>
                    </a:lnTo>
                    <a:lnTo>
                      <a:pt x="18"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41" name="Freeform 1150"/>
              <p:cNvSpPr>
                <a:spLocks/>
              </p:cNvSpPr>
              <p:nvPr/>
            </p:nvSpPr>
            <p:spPr bwMode="auto">
              <a:xfrm>
                <a:off x="2973" y="1516"/>
                <a:ext cx="14" cy="14"/>
              </a:xfrm>
              <a:custGeom>
                <a:avLst/>
                <a:gdLst>
                  <a:gd name="T0" fmla="*/ 10 w 28"/>
                  <a:gd name="T1" fmla="*/ 0 h 28"/>
                  <a:gd name="T2" fmla="*/ 10 w 28"/>
                  <a:gd name="T3" fmla="*/ 0 h 28"/>
                  <a:gd name="T4" fmla="*/ 0 w 28"/>
                  <a:gd name="T5" fmla="*/ 5 h 28"/>
                  <a:gd name="T6" fmla="*/ 2 w 28"/>
                  <a:gd name="T7" fmla="*/ 14 h 28"/>
                  <a:gd name="T8" fmla="*/ 12 w 28"/>
                  <a:gd name="T9" fmla="*/ 10 h 28"/>
                  <a:gd name="T10" fmla="*/ 12 w 28"/>
                  <a:gd name="T11" fmla="*/ 10 h 28"/>
                  <a:gd name="T12" fmla="*/ 12 w 28"/>
                  <a:gd name="T13" fmla="*/ 10 h 28"/>
                  <a:gd name="T14" fmla="*/ 14 w 28"/>
                  <a:gd name="T15" fmla="*/ 7 h 28"/>
                  <a:gd name="T16" fmla="*/ 14 w 28"/>
                  <a:gd name="T17" fmla="*/ 3 h 28"/>
                  <a:gd name="T18" fmla="*/ 13 w 28"/>
                  <a:gd name="T19" fmla="*/ 0 h 28"/>
                  <a:gd name="T20" fmla="*/ 10 w 28"/>
                  <a:gd name="T21" fmla="*/ 0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8">
                    <a:moveTo>
                      <a:pt x="20" y="0"/>
                    </a:moveTo>
                    <a:lnTo>
                      <a:pt x="20" y="0"/>
                    </a:lnTo>
                    <a:lnTo>
                      <a:pt x="0" y="10"/>
                    </a:lnTo>
                    <a:lnTo>
                      <a:pt x="3" y="28"/>
                    </a:lnTo>
                    <a:lnTo>
                      <a:pt x="23" y="19"/>
                    </a:lnTo>
                    <a:lnTo>
                      <a:pt x="28" y="13"/>
                    </a:lnTo>
                    <a:lnTo>
                      <a:pt x="28" y="6"/>
                    </a:lnTo>
                    <a:lnTo>
                      <a:pt x="25"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42" name="Freeform 1151"/>
              <p:cNvSpPr>
                <a:spLocks/>
              </p:cNvSpPr>
              <p:nvPr/>
            </p:nvSpPr>
            <p:spPr bwMode="auto">
              <a:xfrm>
                <a:off x="2983" y="1511"/>
                <a:ext cx="14" cy="14"/>
              </a:xfrm>
              <a:custGeom>
                <a:avLst/>
                <a:gdLst>
                  <a:gd name="T0" fmla="*/ 9 w 28"/>
                  <a:gd name="T1" fmla="*/ 0 h 29"/>
                  <a:gd name="T2" fmla="*/ 10 w 28"/>
                  <a:gd name="T3" fmla="*/ 0 h 29"/>
                  <a:gd name="T4" fmla="*/ 0 w 28"/>
                  <a:gd name="T5" fmla="*/ 5 h 29"/>
                  <a:gd name="T6" fmla="*/ 2 w 28"/>
                  <a:gd name="T7" fmla="*/ 14 h 29"/>
                  <a:gd name="T8" fmla="*/ 12 w 28"/>
                  <a:gd name="T9" fmla="*/ 9 h 29"/>
                  <a:gd name="T10" fmla="*/ 13 w 28"/>
                  <a:gd name="T11" fmla="*/ 9 h 29"/>
                  <a:gd name="T12" fmla="*/ 12 w 28"/>
                  <a:gd name="T13" fmla="*/ 9 h 29"/>
                  <a:gd name="T14" fmla="*/ 14 w 28"/>
                  <a:gd name="T15" fmla="*/ 6 h 29"/>
                  <a:gd name="T16" fmla="*/ 14 w 28"/>
                  <a:gd name="T17" fmla="*/ 2 h 29"/>
                  <a:gd name="T18" fmla="*/ 13 w 28"/>
                  <a:gd name="T19" fmla="*/ 0 h 29"/>
                  <a:gd name="T20" fmla="*/ 10 w 28"/>
                  <a:gd name="T21" fmla="*/ 0 h 29"/>
                  <a:gd name="T22" fmla="*/ 9 w 28"/>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18" y="0"/>
                    </a:moveTo>
                    <a:lnTo>
                      <a:pt x="20" y="0"/>
                    </a:lnTo>
                    <a:lnTo>
                      <a:pt x="0" y="10"/>
                    </a:lnTo>
                    <a:lnTo>
                      <a:pt x="3" y="29"/>
                    </a:lnTo>
                    <a:lnTo>
                      <a:pt x="23" y="18"/>
                    </a:lnTo>
                    <a:lnTo>
                      <a:pt x="25" y="18"/>
                    </a:lnTo>
                    <a:lnTo>
                      <a:pt x="23" y="18"/>
                    </a:lnTo>
                    <a:lnTo>
                      <a:pt x="28" y="12"/>
                    </a:lnTo>
                    <a:lnTo>
                      <a:pt x="28" y="5"/>
                    </a:lnTo>
                    <a:lnTo>
                      <a:pt x="25" y="0"/>
                    </a:lnTo>
                    <a:lnTo>
                      <a:pt x="20" y="0"/>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43" name="Freeform 1152"/>
              <p:cNvSpPr>
                <a:spLocks/>
              </p:cNvSpPr>
              <p:nvPr/>
            </p:nvSpPr>
            <p:spPr bwMode="auto">
              <a:xfrm>
                <a:off x="2992" y="1505"/>
                <a:ext cx="14" cy="15"/>
              </a:xfrm>
              <a:custGeom>
                <a:avLst/>
                <a:gdLst>
                  <a:gd name="T0" fmla="*/ 10 w 28"/>
                  <a:gd name="T1" fmla="*/ 0 h 29"/>
                  <a:gd name="T2" fmla="*/ 9 w 28"/>
                  <a:gd name="T3" fmla="*/ 0 h 29"/>
                  <a:gd name="T4" fmla="*/ 0 w 28"/>
                  <a:gd name="T5" fmla="*/ 6 h 29"/>
                  <a:gd name="T6" fmla="*/ 4 w 28"/>
                  <a:gd name="T7" fmla="*/ 15 h 29"/>
                  <a:gd name="T8" fmla="*/ 13 w 28"/>
                  <a:gd name="T9" fmla="*/ 9 h 29"/>
                  <a:gd name="T10" fmla="*/ 12 w 28"/>
                  <a:gd name="T11" fmla="*/ 9 h 29"/>
                  <a:gd name="T12" fmla="*/ 13 w 28"/>
                  <a:gd name="T13" fmla="*/ 9 h 29"/>
                  <a:gd name="T14" fmla="*/ 14 w 28"/>
                  <a:gd name="T15" fmla="*/ 6 h 29"/>
                  <a:gd name="T16" fmla="*/ 14 w 28"/>
                  <a:gd name="T17" fmla="*/ 3 h 29"/>
                  <a:gd name="T18" fmla="*/ 12 w 28"/>
                  <a:gd name="T19" fmla="*/ 0 h 29"/>
                  <a:gd name="T20" fmla="*/ 9 w 28"/>
                  <a:gd name="T21" fmla="*/ 0 h 29"/>
                  <a:gd name="T22" fmla="*/ 10 w 28"/>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20" y="0"/>
                    </a:moveTo>
                    <a:lnTo>
                      <a:pt x="18" y="0"/>
                    </a:lnTo>
                    <a:lnTo>
                      <a:pt x="0" y="11"/>
                    </a:lnTo>
                    <a:lnTo>
                      <a:pt x="7" y="29"/>
                    </a:lnTo>
                    <a:lnTo>
                      <a:pt x="25" y="18"/>
                    </a:lnTo>
                    <a:lnTo>
                      <a:pt x="23" y="18"/>
                    </a:lnTo>
                    <a:lnTo>
                      <a:pt x="25" y="18"/>
                    </a:lnTo>
                    <a:lnTo>
                      <a:pt x="28" y="12"/>
                    </a:lnTo>
                    <a:lnTo>
                      <a:pt x="28" y="5"/>
                    </a:lnTo>
                    <a:lnTo>
                      <a:pt x="23" y="0"/>
                    </a:lnTo>
                    <a:lnTo>
                      <a:pt x="18"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44" name="Freeform 1153"/>
              <p:cNvSpPr>
                <a:spLocks/>
              </p:cNvSpPr>
              <p:nvPr/>
            </p:nvSpPr>
            <p:spPr bwMode="auto">
              <a:xfrm>
                <a:off x="3002" y="1500"/>
                <a:ext cx="14" cy="14"/>
              </a:xfrm>
              <a:custGeom>
                <a:avLst/>
                <a:gdLst>
                  <a:gd name="T0" fmla="*/ 9 w 29"/>
                  <a:gd name="T1" fmla="*/ 0 h 29"/>
                  <a:gd name="T2" fmla="*/ 10 w 29"/>
                  <a:gd name="T3" fmla="*/ 0 h 29"/>
                  <a:gd name="T4" fmla="*/ 0 w 29"/>
                  <a:gd name="T5" fmla="*/ 5 h 29"/>
                  <a:gd name="T6" fmla="*/ 1 w 29"/>
                  <a:gd name="T7" fmla="*/ 14 h 29"/>
                  <a:gd name="T8" fmla="*/ 12 w 29"/>
                  <a:gd name="T9" fmla="*/ 9 h 29"/>
                  <a:gd name="T10" fmla="*/ 12 w 29"/>
                  <a:gd name="T11" fmla="*/ 9 h 29"/>
                  <a:gd name="T12" fmla="*/ 12 w 29"/>
                  <a:gd name="T13" fmla="*/ 9 h 29"/>
                  <a:gd name="T14" fmla="*/ 14 w 29"/>
                  <a:gd name="T15" fmla="*/ 6 h 29"/>
                  <a:gd name="T16" fmla="*/ 14 w 29"/>
                  <a:gd name="T17" fmla="*/ 2 h 29"/>
                  <a:gd name="T18" fmla="*/ 12 w 29"/>
                  <a:gd name="T19" fmla="*/ 0 h 29"/>
                  <a:gd name="T20" fmla="*/ 10 w 29"/>
                  <a:gd name="T21" fmla="*/ 0 h 29"/>
                  <a:gd name="T22" fmla="*/ 9 w 29"/>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18" y="0"/>
                    </a:moveTo>
                    <a:lnTo>
                      <a:pt x="20" y="0"/>
                    </a:lnTo>
                    <a:lnTo>
                      <a:pt x="0" y="11"/>
                    </a:lnTo>
                    <a:lnTo>
                      <a:pt x="3" y="29"/>
                    </a:lnTo>
                    <a:lnTo>
                      <a:pt x="24" y="18"/>
                    </a:lnTo>
                    <a:lnTo>
                      <a:pt x="25" y="18"/>
                    </a:lnTo>
                    <a:lnTo>
                      <a:pt x="24" y="18"/>
                    </a:lnTo>
                    <a:lnTo>
                      <a:pt x="29" y="13"/>
                    </a:lnTo>
                    <a:lnTo>
                      <a:pt x="29" y="5"/>
                    </a:lnTo>
                    <a:lnTo>
                      <a:pt x="25" y="0"/>
                    </a:lnTo>
                    <a:lnTo>
                      <a:pt x="20" y="0"/>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45" name="Freeform 1154"/>
              <p:cNvSpPr>
                <a:spLocks/>
              </p:cNvSpPr>
              <p:nvPr/>
            </p:nvSpPr>
            <p:spPr bwMode="auto">
              <a:xfrm>
                <a:off x="3011" y="1495"/>
                <a:ext cx="14" cy="14"/>
              </a:xfrm>
              <a:custGeom>
                <a:avLst/>
                <a:gdLst>
                  <a:gd name="T0" fmla="*/ 10 w 29"/>
                  <a:gd name="T1" fmla="*/ 0 h 29"/>
                  <a:gd name="T2" fmla="*/ 9 w 29"/>
                  <a:gd name="T3" fmla="*/ 0 h 29"/>
                  <a:gd name="T4" fmla="*/ 0 w 29"/>
                  <a:gd name="T5" fmla="*/ 5 h 29"/>
                  <a:gd name="T6" fmla="*/ 3 w 29"/>
                  <a:gd name="T7" fmla="*/ 14 h 29"/>
                  <a:gd name="T8" fmla="*/ 13 w 29"/>
                  <a:gd name="T9" fmla="*/ 9 h 29"/>
                  <a:gd name="T10" fmla="*/ 12 w 29"/>
                  <a:gd name="T11" fmla="*/ 9 h 29"/>
                  <a:gd name="T12" fmla="*/ 13 w 29"/>
                  <a:gd name="T13" fmla="*/ 9 h 29"/>
                  <a:gd name="T14" fmla="*/ 14 w 29"/>
                  <a:gd name="T15" fmla="*/ 6 h 29"/>
                  <a:gd name="T16" fmla="*/ 14 w 29"/>
                  <a:gd name="T17" fmla="*/ 2 h 29"/>
                  <a:gd name="T18" fmla="*/ 12 w 29"/>
                  <a:gd name="T19" fmla="*/ 0 h 29"/>
                  <a:gd name="T20" fmla="*/ 9 w 29"/>
                  <a:gd name="T21" fmla="*/ 0 h 29"/>
                  <a:gd name="T22" fmla="*/ 10 w 29"/>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21" y="0"/>
                    </a:moveTo>
                    <a:lnTo>
                      <a:pt x="19" y="0"/>
                    </a:lnTo>
                    <a:lnTo>
                      <a:pt x="0" y="11"/>
                    </a:lnTo>
                    <a:lnTo>
                      <a:pt x="7" y="29"/>
                    </a:lnTo>
                    <a:lnTo>
                      <a:pt x="26" y="18"/>
                    </a:lnTo>
                    <a:lnTo>
                      <a:pt x="24" y="18"/>
                    </a:lnTo>
                    <a:lnTo>
                      <a:pt x="26" y="18"/>
                    </a:lnTo>
                    <a:lnTo>
                      <a:pt x="29" y="13"/>
                    </a:lnTo>
                    <a:lnTo>
                      <a:pt x="29" y="5"/>
                    </a:lnTo>
                    <a:lnTo>
                      <a:pt x="24" y="0"/>
                    </a:lnTo>
                    <a:lnTo>
                      <a:pt x="19" y="0"/>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46" name="Freeform 1155"/>
              <p:cNvSpPr>
                <a:spLocks/>
              </p:cNvSpPr>
              <p:nvPr/>
            </p:nvSpPr>
            <p:spPr bwMode="auto">
              <a:xfrm>
                <a:off x="3021" y="1490"/>
                <a:ext cx="14" cy="14"/>
              </a:xfrm>
              <a:custGeom>
                <a:avLst/>
                <a:gdLst>
                  <a:gd name="T0" fmla="*/ 9 w 28"/>
                  <a:gd name="T1" fmla="*/ 0 h 27"/>
                  <a:gd name="T2" fmla="*/ 10 w 28"/>
                  <a:gd name="T3" fmla="*/ 0 h 27"/>
                  <a:gd name="T4" fmla="*/ 0 w 28"/>
                  <a:gd name="T5" fmla="*/ 5 h 27"/>
                  <a:gd name="T6" fmla="*/ 2 w 28"/>
                  <a:gd name="T7" fmla="*/ 14 h 27"/>
                  <a:gd name="T8" fmla="*/ 12 w 28"/>
                  <a:gd name="T9" fmla="*/ 9 h 27"/>
                  <a:gd name="T10" fmla="*/ 13 w 28"/>
                  <a:gd name="T11" fmla="*/ 9 h 27"/>
                  <a:gd name="T12" fmla="*/ 12 w 28"/>
                  <a:gd name="T13" fmla="*/ 9 h 27"/>
                  <a:gd name="T14" fmla="*/ 14 w 28"/>
                  <a:gd name="T15" fmla="*/ 7 h 27"/>
                  <a:gd name="T16" fmla="*/ 14 w 28"/>
                  <a:gd name="T17" fmla="*/ 3 h 27"/>
                  <a:gd name="T18" fmla="*/ 13 w 28"/>
                  <a:gd name="T19" fmla="*/ 0 h 27"/>
                  <a:gd name="T20" fmla="*/ 10 w 28"/>
                  <a:gd name="T21" fmla="*/ 0 h 27"/>
                  <a:gd name="T22" fmla="*/ 9 w 28"/>
                  <a:gd name="T23" fmla="*/ 0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7">
                    <a:moveTo>
                      <a:pt x="18" y="0"/>
                    </a:moveTo>
                    <a:lnTo>
                      <a:pt x="20" y="0"/>
                    </a:lnTo>
                    <a:lnTo>
                      <a:pt x="0" y="9"/>
                    </a:lnTo>
                    <a:lnTo>
                      <a:pt x="3" y="27"/>
                    </a:lnTo>
                    <a:lnTo>
                      <a:pt x="23" y="18"/>
                    </a:lnTo>
                    <a:lnTo>
                      <a:pt x="25" y="18"/>
                    </a:lnTo>
                    <a:lnTo>
                      <a:pt x="23" y="18"/>
                    </a:lnTo>
                    <a:lnTo>
                      <a:pt x="28" y="13"/>
                    </a:lnTo>
                    <a:lnTo>
                      <a:pt x="28" y="5"/>
                    </a:lnTo>
                    <a:lnTo>
                      <a:pt x="25" y="0"/>
                    </a:lnTo>
                    <a:lnTo>
                      <a:pt x="20" y="0"/>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47" name="Freeform 1156"/>
              <p:cNvSpPr>
                <a:spLocks/>
              </p:cNvSpPr>
              <p:nvPr/>
            </p:nvSpPr>
            <p:spPr bwMode="auto">
              <a:xfrm>
                <a:off x="3030" y="1485"/>
                <a:ext cx="15" cy="14"/>
              </a:xfrm>
              <a:custGeom>
                <a:avLst/>
                <a:gdLst>
                  <a:gd name="T0" fmla="*/ 11 w 28"/>
                  <a:gd name="T1" fmla="*/ 0 h 29"/>
                  <a:gd name="T2" fmla="*/ 10 w 28"/>
                  <a:gd name="T3" fmla="*/ 0 h 29"/>
                  <a:gd name="T4" fmla="*/ 0 w 28"/>
                  <a:gd name="T5" fmla="*/ 5 h 29"/>
                  <a:gd name="T6" fmla="*/ 4 w 28"/>
                  <a:gd name="T7" fmla="*/ 14 h 29"/>
                  <a:gd name="T8" fmla="*/ 13 w 28"/>
                  <a:gd name="T9" fmla="*/ 9 h 29"/>
                  <a:gd name="T10" fmla="*/ 12 w 28"/>
                  <a:gd name="T11" fmla="*/ 9 h 29"/>
                  <a:gd name="T12" fmla="*/ 13 w 28"/>
                  <a:gd name="T13" fmla="*/ 9 h 29"/>
                  <a:gd name="T14" fmla="*/ 15 w 28"/>
                  <a:gd name="T15" fmla="*/ 6 h 29"/>
                  <a:gd name="T16" fmla="*/ 15 w 28"/>
                  <a:gd name="T17" fmla="*/ 3 h 29"/>
                  <a:gd name="T18" fmla="*/ 12 w 28"/>
                  <a:gd name="T19" fmla="*/ 0 h 29"/>
                  <a:gd name="T20" fmla="*/ 10 w 28"/>
                  <a:gd name="T21" fmla="*/ 0 h 29"/>
                  <a:gd name="T22" fmla="*/ 11 w 28"/>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20" y="0"/>
                    </a:moveTo>
                    <a:lnTo>
                      <a:pt x="18" y="0"/>
                    </a:lnTo>
                    <a:lnTo>
                      <a:pt x="0" y="11"/>
                    </a:lnTo>
                    <a:lnTo>
                      <a:pt x="7" y="29"/>
                    </a:lnTo>
                    <a:lnTo>
                      <a:pt x="25" y="18"/>
                    </a:lnTo>
                    <a:lnTo>
                      <a:pt x="23" y="18"/>
                    </a:lnTo>
                    <a:lnTo>
                      <a:pt x="25" y="18"/>
                    </a:lnTo>
                    <a:lnTo>
                      <a:pt x="28" y="13"/>
                    </a:lnTo>
                    <a:lnTo>
                      <a:pt x="28" y="6"/>
                    </a:lnTo>
                    <a:lnTo>
                      <a:pt x="23" y="0"/>
                    </a:lnTo>
                    <a:lnTo>
                      <a:pt x="18"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48" name="Freeform 1157"/>
              <p:cNvSpPr>
                <a:spLocks/>
              </p:cNvSpPr>
              <p:nvPr/>
            </p:nvSpPr>
            <p:spPr bwMode="auto">
              <a:xfrm>
                <a:off x="3040" y="1479"/>
                <a:ext cx="15" cy="15"/>
              </a:xfrm>
              <a:custGeom>
                <a:avLst/>
                <a:gdLst>
                  <a:gd name="T0" fmla="*/ 11 w 28"/>
                  <a:gd name="T1" fmla="*/ 0 h 29"/>
                  <a:gd name="T2" fmla="*/ 11 w 28"/>
                  <a:gd name="T3" fmla="*/ 0 h 29"/>
                  <a:gd name="T4" fmla="*/ 0 w 28"/>
                  <a:gd name="T5" fmla="*/ 6 h 29"/>
                  <a:gd name="T6" fmla="*/ 2 w 28"/>
                  <a:gd name="T7" fmla="*/ 15 h 29"/>
                  <a:gd name="T8" fmla="*/ 12 w 28"/>
                  <a:gd name="T9" fmla="*/ 9 h 29"/>
                  <a:gd name="T10" fmla="*/ 12 w 28"/>
                  <a:gd name="T11" fmla="*/ 9 h 29"/>
                  <a:gd name="T12" fmla="*/ 12 w 28"/>
                  <a:gd name="T13" fmla="*/ 9 h 29"/>
                  <a:gd name="T14" fmla="*/ 15 w 28"/>
                  <a:gd name="T15" fmla="*/ 7 h 29"/>
                  <a:gd name="T16" fmla="*/ 15 w 28"/>
                  <a:gd name="T17" fmla="*/ 3 h 29"/>
                  <a:gd name="T18" fmla="*/ 13 w 28"/>
                  <a:gd name="T19" fmla="*/ 0 h 29"/>
                  <a:gd name="T20" fmla="*/ 11 w 28"/>
                  <a:gd name="T21" fmla="*/ 0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20" y="0"/>
                    </a:moveTo>
                    <a:lnTo>
                      <a:pt x="20" y="0"/>
                    </a:lnTo>
                    <a:lnTo>
                      <a:pt x="0" y="11"/>
                    </a:lnTo>
                    <a:lnTo>
                      <a:pt x="3" y="29"/>
                    </a:lnTo>
                    <a:lnTo>
                      <a:pt x="23" y="18"/>
                    </a:lnTo>
                    <a:lnTo>
                      <a:pt x="28" y="13"/>
                    </a:lnTo>
                    <a:lnTo>
                      <a:pt x="28" y="6"/>
                    </a:lnTo>
                    <a:lnTo>
                      <a:pt x="25"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49" name="Freeform 1158"/>
              <p:cNvSpPr>
                <a:spLocks/>
              </p:cNvSpPr>
              <p:nvPr/>
            </p:nvSpPr>
            <p:spPr bwMode="auto">
              <a:xfrm>
                <a:off x="3051" y="1474"/>
                <a:ext cx="14" cy="14"/>
              </a:xfrm>
              <a:custGeom>
                <a:avLst/>
                <a:gdLst>
                  <a:gd name="T0" fmla="*/ 10 w 28"/>
                  <a:gd name="T1" fmla="*/ 0 h 29"/>
                  <a:gd name="T2" fmla="*/ 10 w 28"/>
                  <a:gd name="T3" fmla="*/ 0 h 29"/>
                  <a:gd name="T4" fmla="*/ 0 w 28"/>
                  <a:gd name="T5" fmla="*/ 5 h 29"/>
                  <a:gd name="T6" fmla="*/ 2 w 28"/>
                  <a:gd name="T7" fmla="*/ 14 h 29"/>
                  <a:gd name="T8" fmla="*/ 12 w 28"/>
                  <a:gd name="T9" fmla="*/ 9 h 29"/>
                  <a:gd name="T10" fmla="*/ 12 w 28"/>
                  <a:gd name="T11" fmla="*/ 9 h 29"/>
                  <a:gd name="T12" fmla="*/ 12 w 28"/>
                  <a:gd name="T13" fmla="*/ 9 h 29"/>
                  <a:gd name="T14" fmla="*/ 14 w 28"/>
                  <a:gd name="T15" fmla="*/ 6 h 29"/>
                  <a:gd name="T16" fmla="*/ 14 w 28"/>
                  <a:gd name="T17" fmla="*/ 3 h 29"/>
                  <a:gd name="T18" fmla="*/ 13 w 28"/>
                  <a:gd name="T19" fmla="*/ 0 h 29"/>
                  <a:gd name="T20" fmla="*/ 10 w 28"/>
                  <a:gd name="T21" fmla="*/ 0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20" y="0"/>
                    </a:moveTo>
                    <a:lnTo>
                      <a:pt x="20" y="0"/>
                    </a:lnTo>
                    <a:lnTo>
                      <a:pt x="0" y="11"/>
                    </a:lnTo>
                    <a:lnTo>
                      <a:pt x="3" y="29"/>
                    </a:lnTo>
                    <a:lnTo>
                      <a:pt x="23" y="19"/>
                    </a:lnTo>
                    <a:lnTo>
                      <a:pt x="28" y="13"/>
                    </a:lnTo>
                    <a:lnTo>
                      <a:pt x="28" y="6"/>
                    </a:lnTo>
                    <a:lnTo>
                      <a:pt x="25"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50" name="Freeform 1159"/>
              <p:cNvSpPr>
                <a:spLocks/>
              </p:cNvSpPr>
              <p:nvPr/>
            </p:nvSpPr>
            <p:spPr bwMode="auto">
              <a:xfrm>
                <a:off x="3061" y="1469"/>
                <a:ext cx="13" cy="14"/>
              </a:xfrm>
              <a:custGeom>
                <a:avLst/>
                <a:gdLst>
                  <a:gd name="T0" fmla="*/ 9 w 27"/>
                  <a:gd name="T1" fmla="*/ 0 h 28"/>
                  <a:gd name="T2" fmla="*/ 9 w 27"/>
                  <a:gd name="T3" fmla="*/ 0 h 28"/>
                  <a:gd name="T4" fmla="*/ 0 w 27"/>
                  <a:gd name="T5" fmla="*/ 5 h 28"/>
                  <a:gd name="T6" fmla="*/ 1 w 27"/>
                  <a:gd name="T7" fmla="*/ 14 h 28"/>
                  <a:gd name="T8" fmla="*/ 11 w 27"/>
                  <a:gd name="T9" fmla="*/ 10 h 28"/>
                  <a:gd name="T10" fmla="*/ 11 w 27"/>
                  <a:gd name="T11" fmla="*/ 10 h 28"/>
                  <a:gd name="T12" fmla="*/ 11 w 27"/>
                  <a:gd name="T13" fmla="*/ 10 h 28"/>
                  <a:gd name="T14" fmla="*/ 13 w 27"/>
                  <a:gd name="T15" fmla="*/ 7 h 28"/>
                  <a:gd name="T16" fmla="*/ 13 w 27"/>
                  <a:gd name="T17" fmla="*/ 3 h 28"/>
                  <a:gd name="T18" fmla="*/ 11 w 27"/>
                  <a:gd name="T19" fmla="*/ 0 h 28"/>
                  <a:gd name="T20" fmla="*/ 9 w 27"/>
                  <a:gd name="T21" fmla="*/ 0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7" h="28">
                    <a:moveTo>
                      <a:pt x="18" y="0"/>
                    </a:moveTo>
                    <a:lnTo>
                      <a:pt x="18" y="0"/>
                    </a:lnTo>
                    <a:lnTo>
                      <a:pt x="0" y="9"/>
                    </a:lnTo>
                    <a:lnTo>
                      <a:pt x="3" y="28"/>
                    </a:lnTo>
                    <a:lnTo>
                      <a:pt x="22" y="19"/>
                    </a:lnTo>
                    <a:lnTo>
                      <a:pt x="27" y="13"/>
                    </a:lnTo>
                    <a:lnTo>
                      <a:pt x="27" y="6"/>
                    </a:lnTo>
                    <a:lnTo>
                      <a:pt x="23" y="0"/>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51" name="Freeform 1160"/>
              <p:cNvSpPr>
                <a:spLocks/>
              </p:cNvSpPr>
              <p:nvPr/>
            </p:nvSpPr>
            <p:spPr bwMode="auto">
              <a:xfrm>
                <a:off x="3070" y="1464"/>
                <a:ext cx="14" cy="14"/>
              </a:xfrm>
              <a:custGeom>
                <a:avLst/>
                <a:gdLst>
                  <a:gd name="T0" fmla="*/ 9 w 29"/>
                  <a:gd name="T1" fmla="*/ 0 h 29"/>
                  <a:gd name="T2" fmla="*/ 10 w 29"/>
                  <a:gd name="T3" fmla="*/ 0 h 29"/>
                  <a:gd name="T4" fmla="*/ 0 w 29"/>
                  <a:gd name="T5" fmla="*/ 5 h 29"/>
                  <a:gd name="T6" fmla="*/ 2 w 29"/>
                  <a:gd name="T7" fmla="*/ 14 h 29"/>
                  <a:gd name="T8" fmla="*/ 12 w 29"/>
                  <a:gd name="T9" fmla="*/ 9 h 29"/>
                  <a:gd name="T10" fmla="*/ 13 w 29"/>
                  <a:gd name="T11" fmla="*/ 9 h 29"/>
                  <a:gd name="T12" fmla="*/ 12 w 29"/>
                  <a:gd name="T13" fmla="*/ 9 h 29"/>
                  <a:gd name="T14" fmla="*/ 14 w 29"/>
                  <a:gd name="T15" fmla="*/ 6 h 29"/>
                  <a:gd name="T16" fmla="*/ 14 w 29"/>
                  <a:gd name="T17" fmla="*/ 2 h 29"/>
                  <a:gd name="T18" fmla="*/ 13 w 29"/>
                  <a:gd name="T19" fmla="*/ 0 h 29"/>
                  <a:gd name="T20" fmla="*/ 10 w 29"/>
                  <a:gd name="T21" fmla="*/ 0 h 29"/>
                  <a:gd name="T22" fmla="*/ 9 w 29"/>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19" y="0"/>
                    </a:moveTo>
                    <a:lnTo>
                      <a:pt x="21" y="0"/>
                    </a:lnTo>
                    <a:lnTo>
                      <a:pt x="0" y="10"/>
                    </a:lnTo>
                    <a:lnTo>
                      <a:pt x="4" y="29"/>
                    </a:lnTo>
                    <a:lnTo>
                      <a:pt x="24" y="18"/>
                    </a:lnTo>
                    <a:lnTo>
                      <a:pt x="26" y="18"/>
                    </a:lnTo>
                    <a:lnTo>
                      <a:pt x="24" y="18"/>
                    </a:lnTo>
                    <a:lnTo>
                      <a:pt x="29" y="12"/>
                    </a:lnTo>
                    <a:lnTo>
                      <a:pt x="29" y="5"/>
                    </a:lnTo>
                    <a:lnTo>
                      <a:pt x="26" y="0"/>
                    </a:lnTo>
                    <a:lnTo>
                      <a:pt x="21" y="0"/>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52" name="Freeform 1161"/>
              <p:cNvSpPr>
                <a:spLocks/>
              </p:cNvSpPr>
              <p:nvPr/>
            </p:nvSpPr>
            <p:spPr bwMode="auto">
              <a:xfrm>
                <a:off x="3079" y="1458"/>
                <a:ext cx="14" cy="15"/>
              </a:xfrm>
              <a:custGeom>
                <a:avLst/>
                <a:gdLst>
                  <a:gd name="T0" fmla="*/ 10 w 28"/>
                  <a:gd name="T1" fmla="*/ 0 h 29"/>
                  <a:gd name="T2" fmla="*/ 9 w 28"/>
                  <a:gd name="T3" fmla="*/ 0 h 29"/>
                  <a:gd name="T4" fmla="*/ 0 w 28"/>
                  <a:gd name="T5" fmla="*/ 6 h 29"/>
                  <a:gd name="T6" fmla="*/ 4 w 28"/>
                  <a:gd name="T7" fmla="*/ 15 h 29"/>
                  <a:gd name="T8" fmla="*/ 13 w 28"/>
                  <a:gd name="T9" fmla="*/ 9 h 29"/>
                  <a:gd name="T10" fmla="*/ 12 w 28"/>
                  <a:gd name="T11" fmla="*/ 9 h 29"/>
                  <a:gd name="T12" fmla="*/ 13 w 28"/>
                  <a:gd name="T13" fmla="*/ 9 h 29"/>
                  <a:gd name="T14" fmla="*/ 14 w 28"/>
                  <a:gd name="T15" fmla="*/ 6 h 29"/>
                  <a:gd name="T16" fmla="*/ 14 w 28"/>
                  <a:gd name="T17" fmla="*/ 3 h 29"/>
                  <a:gd name="T18" fmla="*/ 12 w 28"/>
                  <a:gd name="T19" fmla="*/ 0 h 29"/>
                  <a:gd name="T20" fmla="*/ 9 w 28"/>
                  <a:gd name="T21" fmla="*/ 0 h 29"/>
                  <a:gd name="T22" fmla="*/ 10 w 28"/>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20" y="0"/>
                    </a:moveTo>
                    <a:lnTo>
                      <a:pt x="18" y="0"/>
                    </a:lnTo>
                    <a:lnTo>
                      <a:pt x="0" y="11"/>
                    </a:lnTo>
                    <a:lnTo>
                      <a:pt x="7" y="29"/>
                    </a:lnTo>
                    <a:lnTo>
                      <a:pt x="25" y="18"/>
                    </a:lnTo>
                    <a:lnTo>
                      <a:pt x="23" y="18"/>
                    </a:lnTo>
                    <a:lnTo>
                      <a:pt x="25" y="18"/>
                    </a:lnTo>
                    <a:lnTo>
                      <a:pt x="28" y="12"/>
                    </a:lnTo>
                    <a:lnTo>
                      <a:pt x="28" y="5"/>
                    </a:lnTo>
                    <a:lnTo>
                      <a:pt x="23" y="0"/>
                    </a:lnTo>
                    <a:lnTo>
                      <a:pt x="18"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53" name="Freeform 1162"/>
              <p:cNvSpPr>
                <a:spLocks/>
              </p:cNvSpPr>
              <p:nvPr/>
            </p:nvSpPr>
            <p:spPr bwMode="auto">
              <a:xfrm>
                <a:off x="3089" y="1453"/>
                <a:ext cx="14" cy="14"/>
              </a:xfrm>
              <a:custGeom>
                <a:avLst/>
                <a:gdLst>
                  <a:gd name="T0" fmla="*/ 9 w 28"/>
                  <a:gd name="T1" fmla="*/ 0 h 29"/>
                  <a:gd name="T2" fmla="*/ 10 w 28"/>
                  <a:gd name="T3" fmla="*/ 0 h 29"/>
                  <a:gd name="T4" fmla="*/ 0 w 28"/>
                  <a:gd name="T5" fmla="*/ 5 h 29"/>
                  <a:gd name="T6" fmla="*/ 2 w 28"/>
                  <a:gd name="T7" fmla="*/ 14 h 29"/>
                  <a:gd name="T8" fmla="*/ 12 w 28"/>
                  <a:gd name="T9" fmla="*/ 9 h 29"/>
                  <a:gd name="T10" fmla="*/ 13 w 28"/>
                  <a:gd name="T11" fmla="*/ 9 h 29"/>
                  <a:gd name="T12" fmla="*/ 12 w 28"/>
                  <a:gd name="T13" fmla="*/ 9 h 29"/>
                  <a:gd name="T14" fmla="*/ 14 w 28"/>
                  <a:gd name="T15" fmla="*/ 6 h 29"/>
                  <a:gd name="T16" fmla="*/ 14 w 28"/>
                  <a:gd name="T17" fmla="*/ 2 h 29"/>
                  <a:gd name="T18" fmla="*/ 13 w 28"/>
                  <a:gd name="T19" fmla="*/ 0 h 29"/>
                  <a:gd name="T20" fmla="*/ 10 w 28"/>
                  <a:gd name="T21" fmla="*/ 0 h 29"/>
                  <a:gd name="T22" fmla="*/ 9 w 28"/>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18" y="0"/>
                    </a:moveTo>
                    <a:lnTo>
                      <a:pt x="20" y="0"/>
                    </a:lnTo>
                    <a:lnTo>
                      <a:pt x="0" y="11"/>
                    </a:lnTo>
                    <a:lnTo>
                      <a:pt x="3" y="29"/>
                    </a:lnTo>
                    <a:lnTo>
                      <a:pt x="23" y="18"/>
                    </a:lnTo>
                    <a:lnTo>
                      <a:pt x="25" y="18"/>
                    </a:lnTo>
                    <a:lnTo>
                      <a:pt x="23" y="18"/>
                    </a:lnTo>
                    <a:lnTo>
                      <a:pt x="28" y="13"/>
                    </a:lnTo>
                    <a:lnTo>
                      <a:pt x="28" y="5"/>
                    </a:lnTo>
                    <a:lnTo>
                      <a:pt x="25" y="0"/>
                    </a:lnTo>
                    <a:lnTo>
                      <a:pt x="20" y="0"/>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54" name="Freeform 1163"/>
              <p:cNvSpPr>
                <a:spLocks/>
              </p:cNvSpPr>
              <p:nvPr/>
            </p:nvSpPr>
            <p:spPr bwMode="auto">
              <a:xfrm>
                <a:off x="3098" y="1448"/>
                <a:ext cx="14" cy="14"/>
              </a:xfrm>
              <a:custGeom>
                <a:avLst/>
                <a:gdLst>
                  <a:gd name="T0" fmla="*/ 10 w 29"/>
                  <a:gd name="T1" fmla="*/ 0 h 29"/>
                  <a:gd name="T2" fmla="*/ 9 w 29"/>
                  <a:gd name="T3" fmla="*/ 0 h 29"/>
                  <a:gd name="T4" fmla="*/ 0 w 29"/>
                  <a:gd name="T5" fmla="*/ 5 h 29"/>
                  <a:gd name="T6" fmla="*/ 3 w 29"/>
                  <a:gd name="T7" fmla="*/ 14 h 29"/>
                  <a:gd name="T8" fmla="*/ 12 w 29"/>
                  <a:gd name="T9" fmla="*/ 9 h 29"/>
                  <a:gd name="T10" fmla="*/ 12 w 29"/>
                  <a:gd name="T11" fmla="*/ 9 h 29"/>
                  <a:gd name="T12" fmla="*/ 12 w 29"/>
                  <a:gd name="T13" fmla="*/ 9 h 29"/>
                  <a:gd name="T14" fmla="*/ 14 w 29"/>
                  <a:gd name="T15" fmla="*/ 6 h 29"/>
                  <a:gd name="T16" fmla="*/ 14 w 29"/>
                  <a:gd name="T17" fmla="*/ 2 h 29"/>
                  <a:gd name="T18" fmla="*/ 12 w 29"/>
                  <a:gd name="T19" fmla="*/ 0 h 29"/>
                  <a:gd name="T20" fmla="*/ 9 w 29"/>
                  <a:gd name="T21" fmla="*/ 0 h 29"/>
                  <a:gd name="T22" fmla="*/ 10 w 29"/>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20" y="0"/>
                    </a:moveTo>
                    <a:lnTo>
                      <a:pt x="19" y="0"/>
                    </a:lnTo>
                    <a:lnTo>
                      <a:pt x="0" y="11"/>
                    </a:lnTo>
                    <a:lnTo>
                      <a:pt x="7" y="29"/>
                    </a:lnTo>
                    <a:lnTo>
                      <a:pt x="25" y="18"/>
                    </a:lnTo>
                    <a:lnTo>
                      <a:pt x="24" y="18"/>
                    </a:lnTo>
                    <a:lnTo>
                      <a:pt x="25" y="18"/>
                    </a:lnTo>
                    <a:lnTo>
                      <a:pt x="29" y="13"/>
                    </a:lnTo>
                    <a:lnTo>
                      <a:pt x="29" y="5"/>
                    </a:lnTo>
                    <a:lnTo>
                      <a:pt x="24" y="0"/>
                    </a:lnTo>
                    <a:lnTo>
                      <a:pt x="19"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55" name="Freeform 1164"/>
              <p:cNvSpPr>
                <a:spLocks/>
              </p:cNvSpPr>
              <p:nvPr/>
            </p:nvSpPr>
            <p:spPr bwMode="auto">
              <a:xfrm>
                <a:off x="3108" y="1443"/>
                <a:ext cx="14" cy="14"/>
              </a:xfrm>
              <a:custGeom>
                <a:avLst/>
                <a:gdLst>
                  <a:gd name="T0" fmla="*/ 9 w 29"/>
                  <a:gd name="T1" fmla="*/ 0 h 27"/>
                  <a:gd name="T2" fmla="*/ 10 w 29"/>
                  <a:gd name="T3" fmla="*/ 0 h 27"/>
                  <a:gd name="T4" fmla="*/ 0 w 29"/>
                  <a:gd name="T5" fmla="*/ 5 h 27"/>
                  <a:gd name="T6" fmla="*/ 2 w 29"/>
                  <a:gd name="T7" fmla="*/ 14 h 27"/>
                  <a:gd name="T8" fmla="*/ 12 w 29"/>
                  <a:gd name="T9" fmla="*/ 9 h 27"/>
                  <a:gd name="T10" fmla="*/ 12 w 29"/>
                  <a:gd name="T11" fmla="*/ 9 h 27"/>
                  <a:gd name="T12" fmla="*/ 12 w 29"/>
                  <a:gd name="T13" fmla="*/ 9 h 27"/>
                  <a:gd name="T14" fmla="*/ 14 w 29"/>
                  <a:gd name="T15" fmla="*/ 7 h 27"/>
                  <a:gd name="T16" fmla="*/ 14 w 29"/>
                  <a:gd name="T17" fmla="*/ 3 h 27"/>
                  <a:gd name="T18" fmla="*/ 12 w 29"/>
                  <a:gd name="T19" fmla="*/ 0 h 27"/>
                  <a:gd name="T20" fmla="*/ 10 w 29"/>
                  <a:gd name="T21" fmla="*/ 0 h 27"/>
                  <a:gd name="T22" fmla="*/ 9 w 29"/>
                  <a:gd name="T23" fmla="*/ 0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7">
                    <a:moveTo>
                      <a:pt x="19" y="0"/>
                    </a:moveTo>
                    <a:lnTo>
                      <a:pt x="20" y="0"/>
                    </a:lnTo>
                    <a:lnTo>
                      <a:pt x="0" y="9"/>
                    </a:lnTo>
                    <a:lnTo>
                      <a:pt x="4" y="27"/>
                    </a:lnTo>
                    <a:lnTo>
                      <a:pt x="24" y="18"/>
                    </a:lnTo>
                    <a:lnTo>
                      <a:pt x="25" y="18"/>
                    </a:lnTo>
                    <a:lnTo>
                      <a:pt x="24" y="18"/>
                    </a:lnTo>
                    <a:lnTo>
                      <a:pt x="29" y="13"/>
                    </a:lnTo>
                    <a:lnTo>
                      <a:pt x="29" y="5"/>
                    </a:lnTo>
                    <a:lnTo>
                      <a:pt x="25" y="0"/>
                    </a:lnTo>
                    <a:lnTo>
                      <a:pt x="20" y="0"/>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56" name="Freeform 1165"/>
              <p:cNvSpPr>
                <a:spLocks/>
              </p:cNvSpPr>
              <p:nvPr/>
            </p:nvSpPr>
            <p:spPr bwMode="auto">
              <a:xfrm>
                <a:off x="3117" y="1438"/>
                <a:ext cx="15" cy="14"/>
              </a:xfrm>
              <a:custGeom>
                <a:avLst/>
                <a:gdLst>
                  <a:gd name="T0" fmla="*/ 11 w 28"/>
                  <a:gd name="T1" fmla="*/ 0 h 29"/>
                  <a:gd name="T2" fmla="*/ 10 w 28"/>
                  <a:gd name="T3" fmla="*/ 0 h 29"/>
                  <a:gd name="T4" fmla="*/ 0 w 28"/>
                  <a:gd name="T5" fmla="*/ 5 h 29"/>
                  <a:gd name="T6" fmla="*/ 3 w 28"/>
                  <a:gd name="T7" fmla="*/ 14 h 29"/>
                  <a:gd name="T8" fmla="*/ 13 w 28"/>
                  <a:gd name="T9" fmla="*/ 9 h 29"/>
                  <a:gd name="T10" fmla="*/ 12 w 28"/>
                  <a:gd name="T11" fmla="*/ 9 h 29"/>
                  <a:gd name="T12" fmla="*/ 13 w 28"/>
                  <a:gd name="T13" fmla="*/ 9 h 29"/>
                  <a:gd name="T14" fmla="*/ 15 w 28"/>
                  <a:gd name="T15" fmla="*/ 6 h 29"/>
                  <a:gd name="T16" fmla="*/ 15 w 28"/>
                  <a:gd name="T17" fmla="*/ 3 h 29"/>
                  <a:gd name="T18" fmla="*/ 12 w 28"/>
                  <a:gd name="T19" fmla="*/ 0 h 29"/>
                  <a:gd name="T20" fmla="*/ 10 w 28"/>
                  <a:gd name="T21" fmla="*/ 0 h 29"/>
                  <a:gd name="T22" fmla="*/ 11 w 28"/>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20" y="0"/>
                    </a:moveTo>
                    <a:lnTo>
                      <a:pt x="18" y="0"/>
                    </a:lnTo>
                    <a:lnTo>
                      <a:pt x="0" y="11"/>
                    </a:lnTo>
                    <a:lnTo>
                      <a:pt x="6" y="29"/>
                    </a:lnTo>
                    <a:lnTo>
                      <a:pt x="25" y="18"/>
                    </a:lnTo>
                    <a:lnTo>
                      <a:pt x="23" y="18"/>
                    </a:lnTo>
                    <a:lnTo>
                      <a:pt x="25" y="18"/>
                    </a:lnTo>
                    <a:lnTo>
                      <a:pt x="28" y="13"/>
                    </a:lnTo>
                    <a:lnTo>
                      <a:pt x="28" y="6"/>
                    </a:lnTo>
                    <a:lnTo>
                      <a:pt x="23" y="0"/>
                    </a:lnTo>
                    <a:lnTo>
                      <a:pt x="18"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57" name="Freeform 1166"/>
              <p:cNvSpPr>
                <a:spLocks/>
              </p:cNvSpPr>
              <p:nvPr/>
            </p:nvSpPr>
            <p:spPr bwMode="auto">
              <a:xfrm>
                <a:off x="3127" y="1432"/>
                <a:ext cx="15" cy="15"/>
              </a:xfrm>
              <a:custGeom>
                <a:avLst/>
                <a:gdLst>
                  <a:gd name="T0" fmla="*/ 11 w 28"/>
                  <a:gd name="T1" fmla="*/ 0 h 29"/>
                  <a:gd name="T2" fmla="*/ 11 w 28"/>
                  <a:gd name="T3" fmla="*/ 0 h 29"/>
                  <a:gd name="T4" fmla="*/ 0 w 28"/>
                  <a:gd name="T5" fmla="*/ 6 h 29"/>
                  <a:gd name="T6" fmla="*/ 2 w 28"/>
                  <a:gd name="T7" fmla="*/ 15 h 29"/>
                  <a:gd name="T8" fmla="*/ 12 w 28"/>
                  <a:gd name="T9" fmla="*/ 9 h 29"/>
                  <a:gd name="T10" fmla="*/ 12 w 28"/>
                  <a:gd name="T11" fmla="*/ 9 h 29"/>
                  <a:gd name="T12" fmla="*/ 12 w 28"/>
                  <a:gd name="T13" fmla="*/ 9 h 29"/>
                  <a:gd name="T14" fmla="*/ 15 w 28"/>
                  <a:gd name="T15" fmla="*/ 7 h 29"/>
                  <a:gd name="T16" fmla="*/ 15 w 28"/>
                  <a:gd name="T17" fmla="*/ 3 h 29"/>
                  <a:gd name="T18" fmla="*/ 13 w 28"/>
                  <a:gd name="T19" fmla="*/ 0 h 29"/>
                  <a:gd name="T20" fmla="*/ 11 w 28"/>
                  <a:gd name="T21" fmla="*/ 0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20" y="0"/>
                    </a:moveTo>
                    <a:lnTo>
                      <a:pt x="20" y="0"/>
                    </a:lnTo>
                    <a:lnTo>
                      <a:pt x="0" y="11"/>
                    </a:lnTo>
                    <a:lnTo>
                      <a:pt x="3" y="29"/>
                    </a:lnTo>
                    <a:lnTo>
                      <a:pt x="23" y="18"/>
                    </a:lnTo>
                    <a:lnTo>
                      <a:pt x="28" y="13"/>
                    </a:lnTo>
                    <a:lnTo>
                      <a:pt x="28" y="6"/>
                    </a:lnTo>
                    <a:lnTo>
                      <a:pt x="25"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58" name="Freeform 1167"/>
              <p:cNvSpPr>
                <a:spLocks/>
              </p:cNvSpPr>
              <p:nvPr/>
            </p:nvSpPr>
            <p:spPr bwMode="auto">
              <a:xfrm>
                <a:off x="3137" y="1427"/>
                <a:ext cx="15" cy="14"/>
              </a:xfrm>
              <a:custGeom>
                <a:avLst/>
                <a:gdLst>
                  <a:gd name="T0" fmla="*/ 11 w 28"/>
                  <a:gd name="T1" fmla="*/ 0 h 29"/>
                  <a:gd name="T2" fmla="*/ 11 w 28"/>
                  <a:gd name="T3" fmla="*/ 0 h 29"/>
                  <a:gd name="T4" fmla="*/ 0 w 28"/>
                  <a:gd name="T5" fmla="*/ 5 h 29"/>
                  <a:gd name="T6" fmla="*/ 2 w 28"/>
                  <a:gd name="T7" fmla="*/ 14 h 29"/>
                  <a:gd name="T8" fmla="*/ 12 w 28"/>
                  <a:gd name="T9" fmla="*/ 9 h 29"/>
                  <a:gd name="T10" fmla="*/ 12 w 28"/>
                  <a:gd name="T11" fmla="*/ 9 h 29"/>
                  <a:gd name="T12" fmla="*/ 12 w 28"/>
                  <a:gd name="T13" fmla="*/ 9 h 29"/>
                  <a:gd name="T14" fmla="*/ 15 w 28"/>
                  <a:gd name="T15" fmla="*/ 6 h 29"/>
                  <a:gd name="T16" fmla="*/ 15 w 28"/>
                  <a:gd name="T17" fmla="*/ 3 h 29"/>
                  <a:gd name="T18" fmla="*/ 13 w 28"/>
                  <a:gd name="T19" fmla="*/ 0 h 29"/>
                  <a:gd name="T20" fmla="*/ 11 w 28"/>
                  <a:gd name="T21" fmla="*/ 0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20" y="0"/>
                    </a:moveTo>
                    <a:lnTo>
                      <a:pt x="20" y="0"/>
                    </a:lnTo>
                    <a:lnTo>
                      <a:pt x="0" y="11"/>
                    </a:lnTo>
                    <a:lnTo>
                      <a:pt x="3" y="29"/>
                    </a:lnTo>
                    <a:lnTo>
                      <a:pt x="23" y="18"/>
                    </a:lnTo>
                    <a:lnTo>
                      <a:pt x="28" y="13"/>
                    </a:lnTo>
                    <a:lnTo>
                      <a:pt x="28" y="6"/>
                    </a:lnTo>
                    <a:lnTo>
                      <a:pt x="25"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59" name="Freeform 1168"/>
              <p:cNvSpPr>
                <a:spLocks/>
              </p:cNvSpPr>
              <p:nvPr/>
            </p:nvSpPr>
            <p:spPr bwMode="auto">
              <a:xfrm>
                <a:off x="3147" y="1422"/>
                <a:ext cx="14" cy="14"/>
              </a:xfrm>
              <a:custGeom>
                <a:avLst/>
                <a:gdLst>
                  <a:gd name="T0" fmla="*/ 9 w 27"/>
                  <a:gd name="T1" fmla="*/ 0 h 27"/>
                  <a:gd name="T2" fmla="*/ 9 w 27"/>
                  <a:gd name="T3" fmla="*/ 0 h 27"/>
                  <a:gd name="T4" fmla="*/ 0 w 27"/>
                  <a:gd name="T5" fmla="*/ 5 h 27"/>
                  <a:gd name="T6" fmla="*/ 2 w 27"/>
                  <a:gd name="T7" fmla="*/ 14 h 27"/>
                  <a:gd name="T8" fmla="*/ 11 w 27"/>
                  <a:gd name="T9" fmla="*/ 9 h 27"/>
                  <a:gd name="T10" fmla="*/ 11 w 27"/>
                  <a:gd name="T11" fmla="*/ 9 h 27"/>
                  <a:gd name="T12" fmla="*/ 11 w 27"/>
                  <a:gd name="T13" fmla="*/ 9 h 27"/>
                  <a:gd name="T14" fmla="*/ 14 w 27"/>
                  <a:gd name="T15" fmla="*/ 7 h 27"/>
                  <a:gd name="T16" fmla="*/ 14 w 27"/>
                  <a:gd name="T17" fmla="*/ 3 h 27"/>
                  <a:gd name="T18" fmla="*/ 12 w 27"/>
                  <a:gd name="T19" fmla="*/ 0 h 27"/>
                  <a:gd name="T20" fmla="*/ 9 w 27"/>
                  <a:gd name="T21" fmla="*/ 0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7" h="27">
                    <a:moveTo>
                      <a:pt x="18" y="0"/>
                    </a:moveTo>
                    <a:lnTo>
                      <a:pt x="18" y="0"/>
                    </a:lnTo>
                    <a:lnTo>
                      <a:pt x="0" y="9"/>
                    </a:lnTo>
                    <a:lnTo>
                      <a:pt x="3" y="27"/>
                    </a:lnTo>
                    <a:lnTo>
                      <a:pt x="22" y="18"/>
                    </a:lnTo>
                    <a:lnTo>
                      <a:pt x="27" y="13"/>
                    </a:lnTo>
                    <a:lnTo>
                      <a:pt x="27" y="6"/>
                    </a:lnTo>
                    <a:lnTo>
                      <a:pt x="23" y="0"/>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60" name="Freeform 1169"/>
              <p:cNvSpPr>
                <a:spLocks/>
              </p:cNvSpPr>
              <p:nvPr/>
            </p:nvSpPr>
            <p:spPr bwMode="auto">
              <a:xfrm>
                <a:off x="3157" y="1416"/>
                <a:ext cx="12" cy="15"/>
              </a:xfrm>
              <a:custGeom>
                <a:avLst/>
                <a:gdLst>
                  <a:gd name="T0" fmla="*/ 12 w 25"/>
                  <a:gd name="T1" fmla="*/ 5 h 30"/>
                  <a:gd name="T2" fmla="*/ 11 w 25"/>
                  <a:gd name="T3" fmla="*/ 0 h 30"/>
                  <a:gd name="T4" fmla="*/ 0 w 25"/>
                  <a:gd name="T5" fmla="*/ 6 h 30"/>
                  <a:gd name="T6" fmla="*/ 2 w 25"/>
                  <a:gd name="T7" fmla="*/ 15 h 30"/>
                  <a:gd name="T8" fmla="*/ 12 w 25"/>
                  <a:gd name="T9" fmla="*/ 9 h 30"/>
                  <a:gd name="T10" fmla="*/ 12 w 25"/>
                  <a:gd name="T11" fmla="*/ 5 h 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 h="30">
                    <a:moveTo>
                      <a:pt x="24" y="9"/>
                    </a:moveTo>
                    <a:lnTo>
                      <a:pt x="22" y="0"/>
                    </a:lnTo>
                    <a:lnTo>
                      <a:pt x="0" y="12"/>
                    </a:lnTo>
                    <a:lnTo>
                      <a:pt x="4" y="30"/>
                    </a:lnTo>
                    <a:lnTo>
                      <a:pt x="25" y="18"/>
                    </a:lnTo>
                    <a:lnTo>
                      <a:pt x="24"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61" name="Freeform 1170"/>
              <p:cNvSpPr>
                <a:spLocks/>
              </p:cNvSpPr>
              <p:nvPr/>
            </p:nvSpPr>
            <p:spPr bwMode="auto">
              <a:xfrm>
                <a:off x="3168" y="1416"/>
                <a:ext cx="4" cy="9"/>
              </a:xfrm>
              <a:custGeom>
                <a:avLst/>
                <a:gdLst>
                  <a:gd name="T0" fmla="*/ 2 w 8"/>
                  <a:gd name="T1" fmla="*/ 9 h 18"/>
                  <a:gd name="T2" fmla="*/ 4 w 8"/>
                  <a:gd name="T3" fmla="*/ 6 h 18"/>
                  <a:gd name="T4" fmla="*/ 4 w 8"/>
                  <a:gd name="T5" fmla="*/ 3 h 18"/>
                  <a:gd name="T6" fmla="*/ 3 w 8"/>
                  <a:gd name="T7" fmla="*/ 0 h 18"/>
                  <a:gd name="T8" fmla="*/ 0 w 8"/>
                  <a:gd name="T9" fmla="*/ 0 h 18"/>
                  <a:gd name="T10" fmla="*/ 2 w 8"/>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8">
                    <a:moveTo>
                      <a:pt x="3" y="18"/>
                    </a:moveTo>
                    <a:lnTo>
                      <a:pt x="8" y="12"/>
                    </a:lnTo>
                    <a:lnTo>
                      <a:pt x="8" y="5"/>
                    </a:lnTo>
                    <a:lnTo>
                      <a:pt x="5" y="0"/>
                    </a:lnTo>
                    <a:lnTo>
                      <a:pt x="0" y="0"/>
                    </a:lnTo>
                    <a:lnTo>
                      <a:pt x="3"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62" name="Freeform 1171"/>
              <p:cNvSpPr>
                <a:spLocks/>
              </p:cNvSpPr>
              <p:nvPr/>
            </p:nvSpPr>
            <p:spPr bwMode="auto">
              <a:xfrm>
                <a:off x="3231" y="1438"/>
                <a:ext cx="7" cy="4"/>
              </a:xfrm>
              <a:custGeom>
                <a:avLst/>
                <a:gdLst>
                  <a:gd name="T0" fmla="*/ 7 w 13"/>
                  <a:gd name="T1" fmla="*/ 4 h 9"/>
                  <a:gd name="T2" fmla="*/ 6 w 13"/>
                  <a:gd name="T3" fmla="*/ 2 h 9"/>
                  <a:gd name="T4" fmla="*/ 4 w 13"/>
                  <a:gd name="T5" fmla="*/ 0 h 9"/>
                  <a:gd name="T6" fmla="*/ 1 w 13"/>
                  <a:gd name="T7" fmla="*/ 2 h 9"/>
                  <a:gd name="T8" fmla="*/ 0 w 13"/>
                  <a:gd name="T9" fmla="*/ 4 h 9"/>
                  <a:gd name="T10" fmla="*/ 7 w 13"/>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
                    <a:moveTo>
                      <a:pt x="13" y="9"/>
                    </a:moveTo>
                    <a:lnTo>
                      <a:pt x="12" y="4"/>
                    </a:lnTo>
                    <a:lnTo>
                      <a:pt x="7" y="0"/>
                    </a:lnTo>
                    <a:lnTo>
                      <a:pt x="2" y="4"/>
                    </a:lnTo>
                    <a:lnTo>
                      <a:pt x="0" y="9"/>
                    </a:lnTo>
                    <a:lnTo>
                      <a:pt x="13"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63" name="Freeform 1172"/>
              <p:cNvSpPr>
                <a:spLocks/>
              </p:cNvSpPr>
              <p:nvPr/>
            </p:nvSpPr>
            <p:spPr bwMode="auto">
              <a:xfrm>
                <a:off x="3231" y="1442"/>
                <a:ext cx="7" cy="6"/>
              </a:xfrm>
              <a:custGeom>
                <a:avLst/>
                <a:gdLst>
                  <a:gd name="T0" fmla="*/ 7 w 13"/>
                  <a:gd name="T1" fmla="*/ 3 h 13"/>
                  <a:gd name="T2" fmla="*/ 7 w 13"/>
                  <a:gd name="T3" fmla="*/ 3 h 13"/>
                  <a:gd name="T4" fmla="*/ 7 w 13"/>
                  <a:gd name="T5" fmla="*/ 0 h 13"/>
                  <a:gd name="T6" fmla="*/ 0 w 13"/>
                  <a:gd name="T7" fmla="*/ 0 h 13"/>
                  <a:gd name="T8" fmla="*/ 0 w 13"/>
                  <a:gd name="T9" fmla="*/ 3 h 13"/>
                  <a:gd name="T10" fmla="*/ 0 w 13"/>
                  <a:gd name="T11" fmla="*/ 3 h 13"/>
                  <a:gd name="T12" fmla="*/ 0 w 13"/>
                  <a:gd name="T13" fmla="*/ 3 h 13"/>
                  <a:gd name="T14" fmla="*/ 1 w 13"/>
                  <a:gd name="T15" fmla="*/ 5 h 13"/>
                  <a:gd name="T16" fmla="*/ 4 w 13"/>
                  <a:gd name="T17" fmla="*/ 6 h 13"/>
                  <a:gd name="T18" fmla="*/ 6 w 13"/>
                  <a:gd name="T19" fmla="*/ 5 h 13"/>
                  <a:gd name="T20" fmla="*/ 7 w 13"/>
                  <a:gd name="T21" fmla="*/ 3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13" y="6"/>
                    </a:moveTo>
                    <a:lnTo>
                      <a:pt x="13" y="6"/>
                    </a:lnTo>
                    <a:lnTo>
                      <a:pt x="13" y="0"/>
                    </a:lnTo>
                    <a:lnTo>
                      <a:pt x="0" y="0"/>
                    </a:lnTo>
                    <a:lnTo>
                      <a:pt x="0" y="6"/>
                    </a:lnTo>
                    <a:lnTo>
                      <a:pt x="2" y="11"/>
                    </a:lnTo>
                    <a:lnTo>
                      <a:pt x="7" y="13"/>
                    </a:lnTo>
                    <a:lnTo>
                      <a:pt x="12" y="11"/>
                    </a:lnTo>
                    <a:lnTo>
                      <a:pt x="1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64" name="Freeform 1173"/>
              <p:cNvSpPr>
                <a:spLocks/>
              </p:cNvSpPr>
              <p:nvPr/>
            </p:nvSpPr>
            <p:spPr bwMode="auto">
              <a:xfrm>
                <a:off x="3231" y="1445"/>
                <a:ext cx="7" cy="6"/>
              </a:xfrm>
              <a:custGeom>
                <a:avLst/>
                <a:gdLst>
                  <a:gd name="T0" fmla="*/ 7 w 13"/>
                  <a:gd name="T1" fmla="*/ 5 h 12"/>
                  <a:gd name="T2" fmla="*/ 7 w 13"/>
                  <a:gd name="T3" fmla="*/ 3 h 12"/>
                  <a:gd name="T4" fmla="*/ 7 w 13"/>
                  <a:gd name="T5" fmla="*/ 0 h 12"/>
                  <a:gd name="T6" fmla="*/ 0 w 13"/>
                  <a:gd name="T7" fmla="*/ 0 h 12"/>
                  <a:gd name="T8" fmla="*/ 0 w 13"/>
                  <a:gd name="T9" fmla="*/ 3 h 12"/>
                  <a:gd name="T10" fmla="*/ 0 w 13"/>
                  <a:gd name="T11" fmla="*/ 1 h 12"/>
                  <a:gd name="T12" fmla="*/ 0 w 13"/>
                  <a:gd name="T13" fmla="*/ 3 h 12"/>
                  <a:gd name="T14" fmla="*/ 1 w 13"/>
                  <a:gd name="T15" fmla="*/ 5 h 12"/>
                  <a:gd name="T16" fmla="*/ 4 w 13"/>
                  <a:gd name="T17" fmla="*/ 6 h 12"/>
                  <a:gd name="T18" fmla="*/ 6 w 13"/>
                  <a:gd name="T19" fmla="*/ 5 h 12"/>
                  <a:gd name="T20" fmla="*/ 7 w 13"/>
                  <a:gd name="T21" fmla="*/ 3 h 12"/>
                  <a:gd name="T22" fmla="*/ 7 w 13"/>
                  <a:gd name="T23" fmla="*/ 5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12">
                    <a:moveTo>
                      <a:pt x="13" y="9"/>
                    </a:moveTo>
                    <a:lnTo>
                      <a:pt x="13" y="5"/>
                    </a:lnTo>
                    <a:lnTo>
                      <a:pt x="13" y="0"/>
                    </a:lnTo>
                    <a:lnTo>
                      <a:pt x="0" y="0"/>
                    </a:lnTo>
                    <a:lnTo>
                      <a:pt x="0" y="5"/>
                    </a:lnTo>
                    <a:lnTo>
                      <a:pt x="0" y="1"/>
                    </a:lnTo>
                    <a:lnTo>
                      <a:pt x="0" y="5"/>
                    </a:lnTo>
                    <a:lnTo>
                      <a:pt x="2" y="10"/>
                    </a:lnTo>
                    <a:lnTo>
                      <a:pt x="7" y="12"/>
                    </a:lnTo>
                    <a:lnTo>
                      <a:pt x="12" y="10"/>
                    </a:lnTo>
                    <a:lnTo>
                      <a:pt x="13" y="5"/>
                    </a:lnTo>
                    <a:lnTo>
                      <a:pt x="13"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65" name="Freeform 1174"/>
              <p:cNvSpPr>
                <a:spLocks/>
              </p:cNvSpPr>
              <p:nvPr/>
            </p:nvSpPr>
            <p:spPr bwMode="auto">
              <a:xfrm>
                <a:off x="3230" y="1446"/>
                <a:ext cx="8" cy="9"/>
              </a:xfrm>
              <a:custGeom>
                <a:avLst/>
                <a:gdLst>
                  <a:gd name="T0" fmla="*/ 6 w 15"/>
                  <a:gd name="T1" fmla="*/ 8 h 18"/>
                  <a:gd name="T2" fmla="*/ 7 w 15"/>
                  <a:gd name="T3" fmla="*/ 7 h 18"/>
                  <a:gd name="T4" fmla="*/ 8 w 15"/>
                  <a:gd name="T5" fmla="*/ 4 h 18"/>
                  <a:gd name="T6" fmla="*/ 1 w 15"/>
                  <a:gd name="T7" fmla="*/ 0 h 18"/>
                  <a:gd name="T8" fmla="*/ 0 w 15"/>
                  <a:gd name="T9" fmla="*/ 3 h 18"/>
                  <a:gd name="T10" fmla="*/ 1 w 15"/>
                  <a:gd name="T11" fmla="*/ 2 h 18"/>
                  <a:gd name="T12" fmla="*/ 0 w 15"/>
                  <a:gd name="T13" fmla="*/ 3 h 18"/>
                  <a:gd name="T14" fmla="*/ 1 w 15"/>
                  <a:gd name="T15" fmla="*/ 7 h 18"/>
                  <a:gd name="T16" fmla="*/ 3 w 15"/>
                  <a:gd name="T17" fmla="*/ 9 h 18"/>
                  <a:gd name="T18" fmla="*/ 5 w 15"/>
                  <a:gd name="T19" fmla="*/ 9 h 18"/>
                  <a:gd name="T20" fmla="*/ 7 w 15"/>
                  <a:gd name="T21" fmla="*/ 7 h 18"/>
                  <a:gd name="T22" fmla="*/ 6 w 15"/>
                  <a:gd name="T23" fmla="*/ 8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18">
                    <a:moveTo>
                      <a:pt x="12" y="15"/>
                    </a:moveTo>
                    <a:lnTo>
                      <a:pt x="14" y="13"/>
                    </a:lnTo>
                    <a:lnTo>
                      <a:pt x="15" y="8"/>
                    </a:lnTo>
                    <a:lnTo>
                      <a:pt x="2" y="0"/>
                    </a:lnTo>
                    <a:lnTo>
                      <a:pt x="0" y="6"/>
                    </a:lnTo>
                    <a:lnTo>
                      <a:pt x="2" y="4"/>
                    </a:lnTo>
                    <a:lnTo>
                      <a:pt x="0" y="6"/>
                    </a:lnTo>
                    <a:lnTo>
                      <a:pt x="2" y="13"/>
                    </a:lnTo>
                    <a:lnTo>
                      <a:pt x="5" y="17"/>
                    </a:lnTo>
                    <a:lnTo>
                      <a:pt x="10" y="18"/>
                    </a:lnTo>
                    <a:lnTo>
                      <a:pt x="14" y="13"/>
                    </a:lnTo>
                    <a:lnTo>
                      <a:pt x="12"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66" name="Freeform 1175"/>
              <p:cNvSpPr>
                <a:spLocks/>
              </p:cNvSpPr>
              <p:nvPr/>
            </p:nvSpPr>
            <p:spPr bwMode="auto">
              <a:xfrm>
                <a:off x="3229" y="1448"/>
                <a:ext cx="7" cy="8"/>
              </a:xfrm>
              <a:custGeom>
                <a:avLst/>
                <a:gdLst>
                  <a:gd name="T0" fmla="*/ 7 w 13"/>
                  <a:gd name="T1" fmla="*/ 5 h 16"/>
                  <a:gd name="T2" fmla="*/ 6 w 13"/>
                  <a:gd name="T3" fmla="*/ 7 h 16"/>
                  <a:gd name="T4" fmla="*/ 7 w 13"/>
                  <a:gd name="T5" fmla="*/ 6 h 16"/>
                  <a:gd name="T6" fmla="*/ 2 w 13"/>
                  <a:gd name="T7" fmla="*/ 0 h 16"/>
                  <a:gd name="T8" fmla="*/ 1 w 13"/>
                  <a:gd name="T9" fmla="*/ 2 h 16"/>
                  <a:gd name="T10" fmla="*/ 0 w 13"/>
                  <a:gd name="T11" fmla="*/ 5 h 16"/>
                  <a:gd name="T12" fmla="*/ 1 w 13"/>
                  <a:gd name="T13" fmla="*/ 3 h 16"/>
                  <a:gd name="T14" fmla="*/ 1 w 13"/>
                  <a:gd name="T15" fmla="*/ 6 h 16"/>
                  <a:gd name="T16" fmla="*/ 3 w 13"/>
                  <a:gd name="T17" fmla="*/ 8 h 16"/>
                  <a:gd name="T18" fmla="*/ 4 w 13"/>
                  <a:gd name="T19" fmla="*/ 8 h 16"/>
                  <a:gd name="T20" fmla="*/ 6 w 13"/>
                  <a:gd name="T21" fmla="*/ 7 h 16"/>
                  <a:gd name="T22" fmla="*/ 7 w 13"/>
                  <a:gd name="T23" fmla="*/ 5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16">
                    <a:moveTo>
                      <a:pt x="13" y="9"/>
                    </a:moveTo>
                    <a:lnTo>
                      <a:pt x="11" y="14"/>
                    </a:lnTo>
                    <a:lnTo>
                      <a:pt x="13" y="11"/>
                    </a:lnTo>
                    <a:lnTo>
                      <a:pt x="3" y="0"/>
                    </a:lnTo>
                    <a:lnTo>
                      <a:pt x="1" y="4"/>
                    </a:lnTo>
                    <a:lnTo>
                      <a:pt x="0" y="9"/>
                    </a:lnTo>
                    <a:lnTo>
                      <a:pt x="1" y="5"/>
                    </a:lnTo>
                    <a:lnTo>
                      <a:pt x="1" y="11"/>
                    </a:lnTo>
                    <a:lnTo>
                      <a:pt x="5" y="16"/>
                    </a:lnTo>
                    <a:lnTo>
                      <a:pt x="8" y="16"/>
                    </a:lnTo>
                    <a:lnTo>
                      <a:pt x="11" y="13"/>
                    </a:lnTo>
                    <a:lnTo>
                      <a:pt x="13"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67" name="Freeform 1176"/>
              <p:cNvSpPr>
                <a:spLocks/>
              </p:cNvSpPr>
              <p:nvPr/>
            </p:nvSpPr>
            <p:spPr bwMode="auto">
              <a:xfrm>
                <a:off x="3229" y="1452"/>
                <a:ext cx="7" cy="6"/>
              </a:xfrm>
              <a:custGeom>
                <a:avLst/>
                <a:gdLst>
                  <a:gd name="T0" fmla="*/ 6 w 13"/>
                  <a:gd name="T1" fmla="*/ 5 h 13"/>
                  <a:gd name="T2" fmla="*/ 7 w 13"/>
                  <a:gd name="T3" fmla="*/ 2 h 13"/>
                  <a:gd name="T4" fmla="*/ 7 w 13"/>
                  <a:gd name="T5" fmla="*/ 0 h 13"/>
                  <a:gd name="T6" fmla="*/ 0 w 13"/>
                  <a:gd name="T7" fmla="*/ 0 h 13"/>
                  <a:gd name="T8" fmla="*/ 0 w 13"/>
                  <a:gd name="T9" fmla="*/ 2 h 13"/>
                  <a:gd name="T10" fmla="*/ 1 w 13"/>
                  <a:gd name="T11" fmla="*/ 0 h 13"/>
                  <a:gd name="T12" fmla="*/ 0 w 13"/>
                  <a:gd name="T13" fmla="*/ 2 h 13"/>
                  <a:gd name="T14" fmla="*/ 1 w 13"/>
                  <a:gd name="T15" fmla="*/ 5 h 13"/>
                  <a:gd name="T16" fmla="*/ 3 w 13"/>
                  <a:gd name="T17" fmla="*/ 6 h 13"/>
                  <a:gd name="T18" fmla="*/ 6 w 13"/>
                  <a:gd name="T19" fmla="*/ 5 h 13"/>
                  <a:gd name="T20" fmla="*/ 7 w 13"/>
                  <a:gd name="T21" fmla="*/ 2 h 13"/>
                  <a:gd name="T22" fmla="*/ 6 w 13"/>
                  <a:gd name="T23" fmla="*/ 5 h 1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13">
                    <a:moveTo>
                      <a:pt x="11" y="11"/>
                    </a:moveTo>
                    <a:lnTo>
                      <a:pt x="13" y="5"/>
                    </a:lnTo>
                    <a:lnTo>
                      <a:pt x="13" y="0"/>
                    </a:lnTo>
                    <a:lnTo>
                      <a:pt x="0" y="0"/>
                    </a:lnTo>
                    <a:lnTo>
                      <a:pt x="0" y="5"/>
                    </a:lnTo>
                    <a:lnTo>
                      <a:pt x="1" y="0"/>
                    </a:lnTo>
                    <a:lnTo>
                      <a:pt x="0" y="5"/>
                    </a:lnTo>
                    <a:lnTo>
                      <a:pt x="1" y="11"/>
                    </a:lnTo>
                    <a:lnTo>
                      <a:pt x="6" y="13"/>
                    </a:lnTo>
                    <a:lnTo>
                      <a:pt x="11" y="11"/>
                    </a:lnTo>
                    <a:lnTo>
                      <a:pt x="13" y="5"/>
                    </a:lnTo>
                    <a:lnTo>
                      <a:pt x="11"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68" name="Freeform 1177"/>
              <p:cNvSpPr>
                <a:spLocks/>
              </p:cNvSpPr>
              <p:nvPr/>
            </p:nvSpPr>
            <p:spPr bwMode="auto">
              <a:xfrm>
                <a:off x="3229" y="1452"/>
                <a:ext cx="6" cy="8"/>
              </a:xfrm>
              <a:custGeom>
                <a:avLst/>
                <a:gdLst>
                  <a:gd name="T0" fmla="*/ 5 w 11"/>
                  <a:gd name="T1" fmla="*/ 8 h 16"/>
                  <a:gd name="T2" fmla="*/ 5 w 11"/>
                  <a:gd name="T3" fmla="*/ 8 h 16"/>
                  <a:gd name="T4" fmla="*/ 6 w 11"/>
                  <a:gd name="T5" fmla="*/ 6 h 16"/>
                  <a:gd name="T6" fmla="*/ 1 w 11"/>
                  <a:gd name="T7" fmla="*/ 0 h 16"/>
                  <a:gd name="T8" fmla="*/ 0 w 11"/>
                  <a:gd name="T9" fmla="*/ 2 h 16"/>
                  <a:gd name="T10" fmla="*/ 0 w 11"/>
                  <a:gd name="T11" fmla="*/ 2 h 16"/>
                  <a:gd name="T12" fmla="*/ 0 w 11"/>
                  <a:gd name="T13" fmla="*/ 3 h 16"/>
                  <a:gd name="T14" fmla="*/ 0 w 11"/>
                  <a:gd name="T15" fmla="*/ 6 h 16"/>
                  <a:gd name="T16" fmla="*/ 2 w 11"/>
                  <a:gd name="T17" fmla="*/ 8 h 16"/>
                  <a:gd name="T18" fmla="*/ 3 w 11"/>
                  <a:gd name="T19" fmla="*/ 8 h 16"/>
                  <a:gd name="T20" fmla="*/ 5 w 11"/>
                  <a:gd name="T21" fmla="*/ 7 h 16"/>
                  <a:gd name="T22" fmla="*/ 5 w 11"/>
                  <a:gd name="T23" fmla="*/ 8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1" h="16">
                    <a:moveTo>
                      <a:pt x="10" y="15"/>
                    </a:moveTo>
                    <a:lnTo>
                      <a:pt x="10" y="15"/>
                    </a:lnTo>
                    <a:lnTo>
                      <a:pt x="11" y="11"/>
                    </a:lnTo>
                    <a:lnTo>
                      <a:pt x="1" y="0"/>
                    </a:lnTo>
                    <a:lnTo>
                      <a:pt x="0" y="4"/>
                    </a:lnTo>
                    <a:lnTo>
                      <a:pt x="0" y="5"/>
                    </a:lnTo>
                    <a:lnTo>
                      <a:pt x="0" y="11"/>
                    </a:lnTo>
                    <a:lnTo>
                      <a:pt x="3" y="16"/>
                    </a:lnTo>
                    <a:lnTo>
                      <a:pt x="6" y="16"/>
                    </a:lnTo>
                    <a:lnTo>
                      <a:pt x="10" y="13"/>
                    </a:lnTo>
                    <a:lnTo>
                      <a:pt x="1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69" name="Freeform 1178"/>
              <p:cNvSpPr>
                <a:spLocks/>
              </p:cNvSpPr>
              <p:nvPr/>
            </p:nvSpPr>
            <p:spPr bwMode="auto">
              <a:xfrm>
                <a:off x="3227" y="1454"/>
                <a:ext cx="7" cy="11"/>
              </a:xfrm>
              <a:custGeom>
                <a:avLst/>
                <a:gdLst>
                  <a:gd name="T0" fmla="*/ 5 w 15"/>
                  <a:gd name="T1" fmla="*/ 8 h 21"/>
                  <a:gd name="T2" fmla="*/ 5 w 15"/>
                  <a:gd name="T3" fmla="*/ 8 h 21"/>
                  <a:gd name="T4" fmla="*/ 7 w 15"/>
                  <a:gd name="T5" fmla="*/ 6 h 21"/>
                  <a:gd name="T6" fmla="*/ 2 w 15"/>
                  <a:gd name="T7" fmla="*/ 0 h 21"/>
                  <a:gd name="T8" fmla="*/ 0 w 15"/>
                  <a:gd name="T9" fmla="*/ 3 h 21"/>
                  <a:gd name="T10" fmla="*/ 0 w 15"/>
                  <a:gd name="T11" fmla="*/ 3 h 21"/>
                  <a:gd name="T12" fmla="*/ 0 w 15"/>
                  <a:gd name="T13" fmla="*/ 2 h 21"/>
                  <a:gd name="T14" fmla="*/ 0 w 15"/>
                  <a:gd name="T15" fmla="*/ 6 h 21"/>
                  <a:gd name="T16" fmla="*/ 0 w 15"/>
                  <a:gd name="T17" fmla="*/ 9 h 21"/>
                  <a:gd name="T18" fmla="*/ 3 w 15"/>
                  <a:gd name="T19" fmla="*/ 11 h 21"/>
                  <a:gd name="T20" fmla="*/ 5 w 15"/>
                  <a:gd name="T21" fmla="*/ 9 h 21"/>
                  <a:gd name="T22" fmla="*/ 5 w 15"/>
                  <a:gd name="T23" fmla="*/ 8 h 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1">
                    <a:moveTo>
                      <a:pt x="11" y="16"/>
                    </a:moveTo>
                    <a:lnTo>
                      <a:pt x="11" y="16"/>
                    </a:lnTo>
                    <a:lnTo>
                      <a:pt x="15" y="11"/>
                    </a:lnTo>
                    <a:lnTo>
                      <a:pt x="5" y="0"/>
                    </a:lnTo>
                    <a:lnTo>
                      <a:pt x="1" y="5"/>
                    </a:lnTo>
                    <a:lnTo>
                      <a:pt x="1" y="3"/>
                    </a:lnTo>
                    <a:lnTo>
                      <a:pt x="0" y="11"/>
                    </a:lnTo>
                    <a:lnTo>
                      <a:pt x="1" y="18"/>
                    </a:lnTo>
                    <a:lnTo>
                      <a:pt x="6" y="21"/>
                    </a:lnTo>
                    <a:lnTo>
                      <a:pt x="11" y="18"/>
                    </a:lnTo>
                    <a:lnTo>
                      <a:pt x="11"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70" name="Freeform 1179"/>
              <p:cNvSpPr>
                <a:spLocks/>
              </p:cNvSpPr>
              <p:nvPr/>
            </p:nvSpPr>
            <p:spPr bwMode="auto">
              <a:xfrm>
                <a:off x="3226" y="1457"/>
                <a:ext cx="7" cy="8"/>
              </a:xfrm>
              <a:custGeom>
                <a:avLst/>
                <a:gdLst>
                  <a:gd name="T0" fmla="*/ 7 w 13"/>
                  <a:gd name="T1" fmla="*/ 7 h 16"/>
                  <a:gd name="T2" fmla="*/ 6 w 13"/>
                  <a:gd name="T3" fmla="*/ 8 h 16"/>
                  <a:gd name="T4" fmla="*/ 7 w 13"/>
                  <a:gd name="T5" fmla="*/ 6 h 16"/>
                  <a:gd name="T6" fmla="*/ 2 w 13"/>
                  <a:gd name="T7" fmla="*/ 0 h 16"/>
                  <a:gd name="T8" fmla="*/ 1 w 13"/>
                  <a:gd name="T9" fmla="*/ 2 h 16"/>
                  <a:gd name="T10" fmla="*/ 0 w 13"/>
                  <a:gd name="T11" fmla="*/ 3 h 16"/>
                  <a:gd name="T12" fmla="*/ 1 w 13"/>
                  <a:gd name="T13" fmla="*/ 3 h 16"/>
                  <a:gd name="T14" fmla="*/ 1 w 13"/>
                  <a:gd name="T15" fmla="*/ 6 h 16"/>
                  <a:gd name="T16" fmla="*/ 3 w 13"/>
                  <a:gd name="T17" fmla="*/ 8 h 16"/>
                  <a:gd name="T18" fmla="*/ 4 w 13"/>
                  <a:gd name="T19" fmla="*/ 8 h 16"/>
                  <a:gd name="T20" fmla="*/ 6 w 13"/>
                  <a:gd name="T21" fmla="*/ 7 h 16"/>
                  <a:gd name="T22" fmla="*/ 7 w 13"/>
                  <a:gd name="T23" fmla="*/ 7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16">
                    <a:moveTo>
                      <a:pt x="13" y="13"/>
                    </a:moveTo>
                    <a:lnTo>
                      <a:pt x="12" y="15"/>
                    </a:lnTo>
                    <a:lnTo>
                      <a:pt x="13" y="11"/>
                    </a:lnTo>
                    <a:lnTo>
                      <a:pt x="3" y="0"/>
                    </a:lnTo>
                    <a:lnTo>
                      <a:pt x="2" y="4"/>
                    </a:lnTo>
                    <a:lnTo>
                      <a:pt x="0" y="6"/>
                    </a:lnTo>
                    <a:lnTo>
                      <a:pt x="2" y="6"/>
                    </a:lnTo>
                    <a:lnTo>
                      <a:pt x="2" y="11"/>
                    </a:lnTo>
                    <a:lnTo>
                      <a:pt x="5" y="16"/>
                    </a:lnTo>
                    <a:lnTo>
                      <a:pt x="8" y="16"/>
                    </a:lnTo>
                    <a:lnTo>
                      <a:pt x="12" y="13"/>
                    </a:lnTo>
                    <a:lnTo>
                      <a:pt x="13"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71" name="Freeform 1180"/>
              <p:cNvSpPr>
                <a:spLocks/>
              </p:cNvSpPr>
              <p:nvPr/>
            </p:nvSpPr>
            <p:spPr bwMode="auto">
              <a:xfrm>
                <a:off x="3225" y="1459"/>
                <a:ext cx="8" cy="9"/>
              </a:xfrm>
              <a:custGeom>
                <a:avLst/>
                <a:gdLst>
                  <a:gd name="T0" fmla="*/ 5 w 15"/>
                  <a:gd name="T1" fmla="*/ 8 h 18"/>
                  <a:gd name="T2" fmla="*/ 7 w 15"/>
                  <a:gd name="T3" fmla="*/ 6 h 18"/>
                  <a:gd name="T4" fmla="*/ 8 w 15"/>
                  <a:gd name="T5" fmla="*/ 4 h 18"/>
                  <a:gd name="T6" fmla="*/ 1 w 15"/>
                  <a:gd name="T7" fmla="*/ 0 h 18"/>
                  <a:gd name="T8" fmla="*/ 0 w 15"/>
                  <a:gd name="T9" fmla="*/ 3 h 18"/>
                  <a:gd name="T10" fmla="*/ 2 w 15"/>
                  <a:gd name="T11" fmla="*/ 1 h 18"/>
                  <a:gd name="T12" fmla="*/ 0 w 15"/>
                  <a:gd name="T13" fmla="*/ 3 h 18"/>
                  <a:gd name="T14" fmla="*/ 1 w 15"/>
                  <a:gd name="T15" fmla="*/ 6 h 18"/>
                  <a:gd name="T16" fmla="*/ 3 w 15"/>
                  <a:gd name="T17" fmla="*/ 8 h 18"/>
                  <a:gd name="T18" fmla="*/ 5 w 15"/>
                  <a:gd name="T19" fmla="*/ 9 h 18"/>
                  <a:gd name="T20" fmla="*/ 7 w 15"/>
                  <a:gd name="T21" fmla="*/ 6 h 18"/>
                  <a:gd name="T22" fmla="*/ 5 w 15"/>
                  <a:gd name="T23" fmla="*/ 8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18">
                    <a:moveTo>
                      <a:pt x="10" y="16"/>
                    </a:moveTo>
                    <a:lnTo>
                      <a:pt x="14" y="12"/>
                    </a:lnTo>
                    <a:lnTo>
                      <a:pt x="15" y="7"/>
                    </a:lnTo>
                    <a:lnTo>
                      <a:pt x="2" y="0"/>
                    </a:lnTo>
                    <a:lnTo>
                      <a:pt x="0" y="5"/>
                    </a:lnTo>
                    <a:lnTo>
                      <a:pt x="4" y="1"/>
                    </a:lnTo>
                    <a:lnTo>
                      <a:pt x="0" y="5"/>
                    </a:lnTo>
                    <a:lnTo>
                      <a:pt x="2" y="12"/>
                    </a:lnTo>
                    <a:lnTo>
                      <a:pt x="5" y="16"/>
                    </a:lnTo>
                    <a:lnTo>
                      <a:pt x="10" y="18"/>
                    </a:lnTo>
                    <a:lnTo>
                      <a:pt x="14" y="12"/>
                    </a:lnTo>
                    <a:lnTo>
                      <a:pt x="1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72" name="Freeform 1181"/>
              <p:cNvSpPr>
                <a:spLocks/>
              </p:cNvSpPr>
              <p:nvPr/>
            </p:nvSpPr>
            <p:spPr bwMode="auto">
              <a:xfrm>
                <a:off x="3223" y="1460"/>
                <a:ext cx="7" cy="10"/>
              </a:xfrm>
              <a:custGeom>
                <a:avLst/>
                <a:gdLst>
                  <a:gd name="T0" fmla="*/ 5 w 13"/>
                  <a:gd name="T1" fmla="*/ 9 h 20"/>
                  <a:gd name="T2" fmla="*/ 5 w 13"/>
                  <a:gd name="T3" fmla="*/ 9 h 20"/>
                  <a:gd name="T4" fmla="*/ 7 w 13"/>
                  <a:gd name="T5" fmla="*/ 8 h 20"/>
                  <a:gd name="T6" fmla="*/ 4 w 13"/>
                  <a:gd name="T7" fmla="*/ 0 h 20"/>
                  <a:gd name="T8" fmla="*/ 2 w 13"/>
                  <a:gd name="T9" fmla="*/ 2 h 20"/>
                  <a:gd name="T10" fmla="*/ 2 w 13"/>
                  <a:gd name="T11" fmla="*/ 2 h 20"/>
                  <a:gd name="T12" fmla="*/ 2 w 13"/>
                  <a:gd name="T13" fmla="*/ 2 h 20"/>
                  <a:gd name="T14" fmla="*/ 0 w 13"/>
                  <a:gd name="T15" fmla="*/ 5 h 20"/>
                  <a:gd name="T16" fmla="*/ 1 w 13"/>
                  <a:gd name="T17" fmla="*/ 9 h 20"/>
                  <a:gd name="T18" fmla="*/ 3 w 13"/>
                  <a:gd name="T19" fmla="*/ 10 h 20"/>
                  <a:gd name="T20" fmla="*/ 5 w 13"/>
                  <a:gd name="T21" fmla="*/ 9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0">
                    <a:moveTo>
                      <a:pt x="10" y="18"/>
                    </a:moveTo>
                    <a:lnTo>
                      <a:pt x="10" y="18"/>
                    </a:lnTo>
                    <a:lnTo>
                      <a:pt x="13" y="15"/>
                    </a:lnTo>
                    <a:lnTo>
                      <a:pt x="7" y="0"/>
                    </a:lnTo>
                    <a:lnTo>
                      <a:pt x="3" y="4"/>
                    </a:lnTo>
                    <a:lnTo>
                      <a:pt x="0" y="9"/>
                    </a:lnTo>
                    <a:lnTo>
                      <a:pt x="2" y="17"/>
                    </a:lnTo>
                    <a:lnTo>
                      <a:pt x="5" y="20"/>
                    </a:lnTo>
                    <a:lnTo>
                      <a:pt x="1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73" name="Freeform 1182"/>
              <p:cNvSpPr>
                <a:spLocks/>
              </p:cNvSpPr>
              <p:nvPr/>
            </p:nvSpPr>
            <p:spPr bwMode="auto">
              <a:xfrm>
                <a:off x="3222" y="1462"/>
                <a:ext cx="7" cy="10"/>
              </a:xfrm>
              <a:custGeom>
                <a:avLst/>
                <a:gdLst>
                  <a:gd name="T0" fmla="*/ 5 w 13"/>
                  <a:gd name="T1" fmla="*/ 9 h 20"/>
                  <a:gd name="T2" fmla="*/ 5 w 13"/>
                  <a:gd name="T3" fmla="*/ 9 h 20"/>
                  <a:gd name="T4" fmla="*/ 7 w 13"/>
                  <a:gd name="T5" fmla="*/ 7 h 20"/>
                  <a:gd name="T6" fmla="*/ 3 w 13"/>
                  <a:gd name="T7" fmla="*/ 0 h 20"/>
                  <a:gd name="T8" fmla="*/ 2 w 13"/>
                  <a:gd name="T9" fmla="*/ 2 h 20"/>
                  <a:gd name="T10" fmla="*/ 2 w 13"/>
                  <a:gd name="T11" fmla="*/ 2 h 20"/>
                  <a:gd name="T12" fmla="*/ 2 w 13"/>
                  <a:gd name="T13" fmla="*/ 2 h 20"/>
                  <a:gd name="T14" fmla="*/ 0 w 13"/>
                  <a:gd name="T15" fmla="*/ 5 h 20"/>
                  <a:gd name="T16" fmla="*/ 1 w 13"/>
                  <a:gd name="T17" fmla="*/ 8 h 20"/>
                  <a:gd name="T18" fmla="*/ 3 w 13"/>
                  <a:gd name="T19" fmla="*/ 10 h 20"/>
                  <a:gd name="T20" fmla="*/ 5 w 13"/>
                  <a:gd name="T21" fmla="*/ 9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0">
                    <a:moveTo>
                      <a:pt x="10" y="18"/>
                    </a:moveTo>
                    <a:lnTo>
                      <a:pt x="10" y="18"/>
                    </a:lnTo>
                    <a:lnTo>
                      <a:pt x="13" y="14"/>
                    </a:lnTo>
                    <a:lnTo>
                      <a:pt x="6" y="0"/>
                    </a:lnTo>
                    <a:lnTo>
                      <a:pt x="3" y="4"/>
                    </a:lnTo>
                    <a:lnTo>
                      <a:pt x="0" y="9"/>
                    </a:lnTo>
                    <a:lnTo>
                      <a:pt x="1" y="16"/>
                    </a:lnTo>
                    <a:lnTo>
                      <a:pt x="5" y="20"/>
                    </a:lnTo>
                    <a:lnTo>
                      <a:pt x="1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74" name="Freeform 1183"/>
              <p:cNvSpPr>
                <a:spLocks/>
              </p:cNvSpPr>
              <p:nvPr/>
            </p:nvSpPr>
            <p:spPr bwMode="auto">
              <a:xfrm>
                <a:off x="3220" y="1464"/>
                <a:ext cx="7" cy="10"/>
              </a:xfrm>
              <a:custGeom>
                <a:avLst/>
                <a:gdLst>
                  <a:gd name="T0" fmla="*/ 5 w 14"/>
                  <a:gd name="T1" fmla="*/ 10 h 19"/>
                  <a:gd name="T2" fmla="*/ 5 w 14"/>
                  <a:gd name="T3" fmla="*/ 9 h 19"/>
                  <a:gd name="T4" fmla="*/ 7 w 14"/>
                  <a:gd name="T5" fmla="*/ 7 h 19"/>
                  <a:gd name="T6" fmla="*/ 4 w 14"/>
                  <a:gd name="T7" fmla="*/ 0 h 19"/>
                  <a:gd name="T8" fmla="*/ 2 w 14"/>
                  <a:gd name="T9" fmla="*/ 2 h 19"/>
                  <a:gd name="T10" fmla="*/ 3 w 14"/>
                  <a:gd name="T11" fmla="*/ 1 h 19"/>
                  <a:gd name="T12" fmla="*/ 2 w 14"/>
                  <a:gd name="T13" fmla="*/ 2 h 19"/>
                  <a:gd name="T14" fmla="*/ 0 w 14"/>
                  <a:gd name="T15" fmla="*/ 5 h 19"/>
                  <a:gd name="T16" fmla="*/ 1 w 14"/>
                  <a:gd name="T17" fmla="*/ 8 h 19"/>
                  <a:gd name="T18" fmla="*/ 3 w 14"/>
                  <a:gd name="T19" fmla="*/ 10 h 19"/>
                  <a:gd name="T20" fmla="*/ 5 w 14"/>
                  <a:gd name="T21" fmla="*/ 9 h 19"/>
                  <a:gd name="T22" fmla="*/ 5 w 14"/>
                  <a:gd name="T23" fmla="*/ 10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 h="19">
                    <a:moveTo>
                      <a:pt x="9" y="19"/>
                    </a:moveTo>
                    <a:lnTo>
                      <a:pt x="10" y="18"/>
                    </a:lnTo>
                    <a:lnTo>
                      <a:pt x="14" y="14"/>
                    </a:lnTo>
                    <a:lnTo>
                      <a:pt x="7" y="0"/>
                    </a:lnTo>
                    <a:lnTo>
                      <a:pt x="4" y="3"/>
                    </a:lnTo>
                    <a:lnTo>
                      <a:pt x="5" y="1"/>
                    </a:lnTo>
                    <a:lnTo>
                      <a:pt x="4" y="3"/>
                    </a:lnTo>
                    <a:lnTo>
                      <a:pt x="0" y="9"/>
                    </a:lnTo>
                    <a:lnTo>
                      <a:pt x="2" y="16"/>
                    </a:lnTo>
                    <a:lnTo>
                      <a:pt x="5" y="19"/>
                    </a:lnTo>
                    <a:lnTo>
                      <a:pt x="10" y="18"/>
                    </a:lnTo>
                    <a:lnTo>
                      <a:pt x="9"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75" name="Freeform 1184"/>
              <p:cNvSpPr>
                <a:spLocks/>
              </p:cNvSpPr>
              <p:nvPr/>
            </p:nvSpPr>
            <p:spPr bwMode="auto">
              <a:xfrm>
                <a:off x="3218" y="1465"/>
                <a:ext cx="6" cy="10"/>
              </a:xfrm>
              <a:custGeom>
                <a:avLst/>
                <a:gdLst>
                  <a:gd name="T0" fmla="*/ 5 w 12"/>
                  <a:gd name="T1" fmla="*/ 9 h 20"/>
                  <a:gd name="T2" fmla="*/ 4 w 12"/>
                  <a:gd name="T3" fmla="*/ 10 h 20"/>
                  <a:gd name="T4" fmla="*/ 6 w 12"/>
                  <a:gd name="T5" fmla="*/ 9 h 20"/>
                  <a:gd name="T6" fmla="*/ 4 w 12"/>
                  <a:gd name="T7" fmla="*/ 0 h 20"/>
                  <a:gd name="T8" fmla="*/ 3 w 12"/>
                  <a:gd name="T9" fmla="*/ 1 h 20"/>
                  <a:gd name="T10" fmla="*/ 2 w 12"/>
                  <a:gd name="T11" fmla="*/ 2 h 20"/>
                  <a:gd name="T12" fmla="*/ 3 w 12"/>
                  <a:gd name="T13" fmla="*/ 1 h 20"/>
                  <a:gd name="T14" fmla="*/ 1 w 12"/>
                  <a:gd name="T15" fmla="*/ 4 h 20"/>
                  <a:gd name="T16" fmla="*/ 0 w 12"/>
                  <a:gd name="T17" fmla="*/ 7 h 20"/>
                  <a:gd name="T18" fmla="*/ 2 w 12"/>
                  <a:gd name="T19" fmla="*/ 10 h 20"/>
                  <a:gd name="T20" fmla="*/ 4 w 12"/>
                  <a:gd name="T21" fmla="*/ 10 h 20"/>
                  <a:gd name="T22" fmla="*/ 5 w 12"/>
                  <a:gd name="T23" fmla="*/ 9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 h="20">
                    <a:moveTo>
                      <a:pt x="10" y="18"/>
                    </a:moveTo>
                    <a:lnTo>
                      <a:pt x="8" y="20"/>
                    </a:lnTo>
                    <a:lnTo>
                      <a:pt x="12" y="18"/>
                    </a:lnTo>
                    <a:lnTo>
                      <a:pt x="8" y="0"/>
                    </a:lnTo>
                    <a:lnTo>
                      <a:pt x="5" y="2"/>
                    </a:lnTo>
                    <a:lnTo>
                      <a:pt x="3" y="4"/>
                    </a:lnTo>
                    <a:lnTo>
                      <a:pt x="5" y="2"/>
                    </a:lnTo>
                    <a:lnTo>
                      <a:pt x="2" y="8"/>
                    </a:lnTo>
                    <a:lnTo>
                      <a:pt x="0" y="13"/>
                    </a:lnTo>
                    <a:lnTo>
                      <a:pt x="3" y="20"/>
                    </a:lnTo>
                    <a:lnTo>
                      <a:pt x="8" y="20"/>
                    </a:lnTo>
                    <a:lnTo>
                      <a:pt x="1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76" name="Freeform 1185"/>
              <p:cNvSpPr>
                <a:spLocks/>
              </p:cNvSpPr>
              <p:nvPr/>
            </p:nvSpPr>
            <p:spPr bwMode="auto">
              <a:xfrm>
                <a:off x="3217" y="1466"/>
                <a:ext cx="6" cy="10"/>
              </a:xfrm>
              <a:custGeom>
                <a:avLst/>
                <a:gdLst>
                  <a:gd name="T0" fmla="*/ 5 w 13"/>
                  <a:gd name="T1" fmla="*/ 9 h 20"/>
                  <a:gd name="T2" fmla="*/ 5 w 13"/>
                  <a:gd name="T3" fmla="*/ 9 h 20"/>
                  <a:gd name="T4" fmla="*/ 6 w 13"/>
                  <a:gd name="T5" fmla="*/ 7 h 20"/>
                  <a:gd name="T6" fmla="*/ 3 w 13"/>
                  <a:gd name="T7" fmla="*/ 0 h 20"/>
                  <a:gd name="T8" fmla="*/ 1 w 13"/>
                  <a:gd name="T9" fmla="*/ 2 h 20"/>
                  <a:gd name="T10" fmla="*/ 1 w 13"/>
                  <a:gd name="T11" fmla="*/ 2 h 20"/>
                  <a:gd name="T12" fmla="*/ 1 w 13"/>
                  <a:gd name="T13" fmla="*/ 2 h 20"/>
                  <a:gd name="T14" fmla="*/ 0 w 13"/>
                  <a:gd name="T15" fmla="*/ 5 h 20"/>
                  <a:gd name="T16" fmla="*/ 0 w 13"/>
                  <a:gd name="T17" fmla="*/ 8 h 20"/>
                  <a:gd name="T18" fmla="*/ 2 w 13"/>
                  <a:gd name="T19" fmla="*/ 10 h 20"/>
                  <a:gd name="T20" fmla="*/ 5 w 13"/>
                  <a:gd name="T21" fmla="*/ 9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0">
                    <a:moveTo>
                      <a:pt x="10" y="18"/>
                    </a:moveTo>
                    <a:lnTo>
                      <a:pt x="10" y="18"/>
                    </a:lnTo>
                    <a:lnTo>
                      <a:pt x="13" y="14"/>
                    </a:lnTo>
                    <a:lnTo>
                      <a:pt x="6" y="0"/>
                    </a:lnTo>
                    <a:lnTo>
                      <a:pt x="3" y="4"/>
                    </a:lnTo>
                    <a:lnTo>
                      <a:pt x="0" y="9"/>
                    </a:lnTo>
                    <a:lnTo>
                      <a:pt x="1" y="16"/>
                    </a:lnTo>
                    <a:lnTo>
                      <a:pt x="5" y="20"/>
                    </a:lnTo>
                    <a:lnTo>
                      <a:pt x="1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77" name="Freeform 1186"/>
              <p:cNvSpPr>
                <a:spLocks/>
              </p:cNvSpPr>
              <p:nvPr/>
            </p:nvSpPr>
            <p:spPr bwMode="auto">
              <a:xfrm>
                <a:off x="3215" y="1468"/>
                <a:ext cx="7" cy="10"/>
              </a:xfrm>
              <a:custGeom>
                <a:avLst/>
                <a:gdLst>
                  <a:gd name="T0" fmla="*/ 5 w 14"/>
                  <a:gd name="T1" fmla="*/ 10 h 20"/>
                  <a:gd name="T2" fmla="*/ 5 w 14"/>
                  <a:gd name="T3" fmla="*/ 9 h 20"/>
                  <a:gd name="T4" fmla="*/ 7 w 14"/>
                  <a:gd name="T5" fmla="*/ 7 h 20"/>
                  <a:gd name="T6" fmla="*/ 4 w 14"/>
                  <a:gd name="T7" fmla="*/ 0 h 20"/>
                  <a:gd name="T8" fmla="*/ 2 w 14"/>
                  <a:gd name="T9" fmla="*/ 2 h 20"/>
                  <a:gd name="T10" fmla="*/ 3 w 14"/>
                  <a:gd name="T11" fmla="*/ 1 h 20"/>
                  <a:gd name="T12" fmla="*/ 2 w 14"/>
                  <a:gd name="T13" fmla="*/ 2 h 20"/>
                  <a:gd name="T14" fmla="*/ 0 w 14"/>
                  <a:gd name="T15" fmla="*/ 5 h 20"/>
                  <a:gd name="T16" fmla="*/ 1 w 14"/>
                  <a:gd name="T17" fmla="*/ 8 h 20"/>
                  <a:gd name="T18" fmla="*/ 3 w 14"/>
                  <a:gd name="T19" fmla="*/ 10 h 20"/>
                  <a:gd name="T20" fmla="*/ 5 w 14"/>
                  <a:gd name="T21" fmla="*/ 9 h 20"/>
                  <a:gd name="T22" fmla="*/ 5 w 14"/>
                  <a:gd name="T23" fmla="*/ 10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 h="20">
                    <a:moveTo>
                      <a:pt x="9" y="20"/>
                    </a:moveTo>
                    <a:lnTo>
                      <a:pt x="10" y="18"/>
                    </a:lnTo>
                    <a:lnTo>
                      <a:pt x="14" y="14"/>
                    </a:lnTo>
                    <a:lnTo>
                      <a:pt x="7" y="0"/>
                    </a:lnTo>
                    <a:lnTo>
                      <a:pt x="4" y="3"/>
                    </a:lnTo>
                    <a:lnTo>
                      <a:pt x="5" y="1"/>
                    </a:lnTo>
                    <a:lnTo>
                      <a:pt x="4" y="3"/>
                    </a:lnTo>
                    <a:lnTo>
                      <a:pt x="0" y="9"/>
                    </a:lnTo>
                    <a:lnTo>
                      <a:pt x="2" y="16"/>
                    </a:lnTo>
                    <a:lnTo>
                      <a:pt x="5" y="20"/>
                    </a:lnTo>
                    <a:lnTo>
                      <a:pt x="10" y="18"/>
                    </a:lnTo>
                    <a:lnTo>
                      <a:pt x="9"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78" name="Freeform 1187"/>
              <p:cNvSpPr>
                <a:spLocks/>
              </p:cNvSpPr>
              <p:nvPr/>
            </p:nvSpPr>
            <p:spPr bwMode="auto">
              <a:xfrm>
                <a:off x="3213" y="1469"/>
                <a:ext cx="6" cy="10"/>
              </a:xfrm>
              <a:custGeom>
                <a:avLst/>
                <a:gdLst>
                  <a:gd name="T0" fmla="*/ 4 w 14"/>
                  <a:gd name="T1" fmla="*/ 10 h 20"/>
                  <a:gd name="T2" fmla="*/ 4 w 14"/>
                  <a:gd name="T3" fmla="*/ 10 h 20"/>
                  <a:gd name="T4" fmla="*/ 6 w 14"/>
                  <a:gd name="T5" fmla="*/ 10 h 20"/>
                  <a:gd name="T6" fmla="*/ 4 w 14"/>
                  <a:gd name="T7" fmla="*/ 0 h 20"/>
                  <a:gd name="T8" fmla="*/ 2 w 14"/>
                  <a:gd name="T9" fmla="*/ 1 h 20"/>
                  <a:gd name="T10" fmla="*/ 2 w 14"/>
                  <a:gd name="T11" fmla="*/ 1 h 20"/>
                  <a:gd name="T12" fmla="*/ 2 w 14"/>
                  <a:gd name="T13" fmla="*/ 1 h 20"/>
                  <a:gd name="T14" fmla="*/ 1 w 14"/>
                  <a:gd name="T15" fmla="*/ 3 h 20"/>
                  <a:gd name="T16" fmla="*/ 0 w 14"/>
                  <a:gd name="T17" fmla="*/ 7 h 20"/>
                  <a:gd name="T18" fmla="*/ 2 w 14"/>
                  <a:gd name="T19" fmla="*/ 10 h 20"/>
                  <a:gd name="T20" fmla="*/ 4 w 14"/>
                  <a:gd name="T21" fmla="*/ 10 h 20"/>
                  <a:gd name="T22" fmla="*/ 4 w 14"/>
                  <a:gd name="T23" fmla="*/ 10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 h="20">
                    <a:moveTo>
                      <a:pt x="10" y="20"/>
                    </a:moveTo>
                    <a:lnTo>
                      <a:pt x="9" y="20"/>
                    </a:lnTo>
                    <a:lnTo>
                      <a:pt x="14" y="19"/>
                    </a:lnTo>
                    <a:lnTo>
                      <a:pt x="10" y="0"/>
                    </a:lnTo>
                    <a:lnTo>
                      <a:pt x="5" y="2"/>
                    </a:lnTo>
                    <a:lnTo>
                      <a:pt x="4" y="2"/>
                    </a:lnTo>
                    <a:lnTo>
                      <a:pt x="5" y="2"/>
                    </a:lnTo>
                    <a:lnTo>
                      <a:pt x="2" y="6"/>
                    </a:lnTo>
                    <a:lnTo>
                      <a:pt x="0" y="13"/>
                    </a:lnTo>
                    <a:lnTo>
                      <a:pt x="4" y="19"/>
                    </a:lnTo>
                    <a:lnTo>
                      <a:pt x="9" y="20"/>
                    </a:lnTo>
                    <a:lnTo>
                      <a:pt x="1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79" name="Freeform 1188"/>
              <p:cNvSpPr>
                <a:spLocks/>
              </p:cNvSpPr>
              <p:nvPr/>
            </p:nvSpPr>
            <p:spPr bwMode="auto">
              <a:xfrm>
                <a:off x="3203" y="1470"/>
                <a:ext cx="15" cy="15"/>
              </a:xfrm>
              <a:custGeom>
                <a:avLst/>
                <a:gdLst>
                  <a:gd name="T0" fmla="*/ 4 w 28"/>
                  <a:gd name="T1" fmla="*/ 15 h 29"/>
                  <a:gd name="T2" fmla="*/ 5 w 28"/>
                  <a:gd name="T3" fmla="*/ 15 h 29"/>
                  <a:gd name="T4" fmla="*/ 15 w 28"/>
                  <a:gd name="T5" fmla="*/ 9 h 29"/>
                  <a:gd name="T6" fmla="*/ 12 w 28"/>
                  <a:gd name="T7" fmla="*/ 0 h 29"/>
                  <a:gd name="T8" fmla="*/ 2 w 28"/>
                  <a:gd name="T9" fmla="*/ 6 h 29"/>
                  <a:gd name="T10" fmla="*/ 3 w 28"/>
                  <a:gd name="T11" fmla="*/ 6 h 29"/>
                  <a:gd name="T12" fmla="*/ 2 w 28"/>
                  <a:gd name="T13" fmla="*/ 6 h 29"/>
                  <a:gd name="T14" fmla="*/ 0 w 28"/>
                  <a:gd name="T15" fmla="*/ 9 h 29"/>
                  <a:gd name="T16" fmla="*/ 0 w 28"/>
                  <a:gd name="T17" fmla="*/ 11 h 29"/>
                  <a:gd name="T18" fmla="*/ 3 w 28"/>
                  <a:gd name="T19" fmla="*/ 15 h 29"/>
                  <a:gd name="T20" fmla="*/ 5 w 28"/>
                  <a:gd name="T21" fmla="*/ 15 h 29"/>
                  <a:gd name="T22" fmla="*/ 4 w 28"/>
                  <a:gd name="T23" fmla="*/ 1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8" y="29"/>
                    </a:moveTo>
                    <a:lnTo>
                      <a:pt x="10" y="29"/>
                    </a:lnTo>
                    <a:lnTo>
                      <a:pt x="28" y="18"/>
                    </a:lnTo>
                    <a:lnTo>
                      <a:pt x="22" y="0"/>
                    </a:lnTo>
                    <a:lnTo>
                      <a:pt x="3" y="11"/>
                    </a:lnTo>
                    <a:lnTo>
                      <a:pt x="5" y="11"/>
                    </a:lnTo>
                    <a:lnTo>
                      <a:pt x="3" y="11"/>
                    </a:lnTo>
                    <a:lnTo>
                      <a:pt x="0" y="17"/>
                    </a:lnTo>
                    <a:lnTo>
                      <a:pt x="0" y="22"/>
                    </a:lnTo>
                    <a:lnTo>
                      <a:pt x="5" y="29"/>
                    </a:lnTo>
                    <a:lnTo>
                      <a:pt x="10" y="29"/>
                    </a:lnTo>
                    <a:lnTo>
                      <a:pt x="8"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80" name="Freeform 1189"/>
              <p:cNvSpPr>
                <a:spLocks/>
              </p:cNvSpPr>
              <p:nvPr/>
            </p:nvSpPr>
            <p:spPr bwMode="auto">
              <a:xfrm>
                <a:off x="3193" y="1476"/>
                <a:ext cx="15" cy="13"/>
              </a:xfrm>
              <a:custGeom>
                <a:avLst/>
                <a:gdLst>
                  <a:gd name="T0" fmla="*/ 4 w 28"/>
                  <a:gd name="T1" fmla="*/ 13 h 27"/>
                  <a:gd name="T2" fmla="*/ 4 w 28"/>
                  <a:gd name="T3" fmla="*/ 13 h 27"/>
                  <a:gd name="T4" fmla="*/ 15 w 28"/>
                  <a:gd name="T5" fmla="*/ 9 h 27"/>
                  <a:gd name="T6" fmla="*/ 13 w 28"/>
                  <a:gd name="T7" fmla="*/ 0 h 27"/>
                  <a:gd name="T8" fmla="*/ 3 w 28"/>
                  <a:gd name="T9" fmla="*/ 4 h 27"/>
                  <a:gd name="T10" fmla="*/ 3 w 28"/>
                  <a:gd name="T11" fmla="*/ 4 h 27"/>
                  <a:gd name="T12" fmla="*/ 3 w 28"/>
                  <a:gd name="T13" fmla="*/ 4 h 27"/>
                  <a:gd name="T14" fmla="*/ 1 w 28"/>
                  <a:gd name="T15" fmla="*/ 7 h 27"/>
                  <a:gd name="T16" fmla="*/ 0 w 28"/>
                  <a:gd name="T17" fmla="*/ 10 h 27"/>
                  <a:gd name="T18" fmla="*/ 2 w 28"/>
                  <a:gd name="T19" fmla="*/ 13 h 27"/>
                  <a:gd name="T20" fmla="*/ 4 w 28"/>
                  <a:gd name="T21" fmla="*/ 13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7">
                    <a:moveTo>
                      <a:pt x="8" y="27"/>
                    </a:moveTo>
                    <a:lnTo>
                      <a:pt x="8" y="27"/>
                    </a:lnTo>
                    <a:lnTo>
                      <a:pt x="28" y="18"/>
                    </a:lnTo>
                    <a:lnTo>
                      <a:pt x="25" y="0"/>
                    </a:lnTo>
                    <a:lnTo>
                      <a:pt x="5" y="9"/>
                    </a:lnTo>
                    <a:lnTo>
                      <a:pt x="1" y="15"/>
                    </a:lnTo>
                    <a:lnTo>
                      <a:pt x="0" y="20"/>
                    </a:lnTo>
                    <a:lnTo>
                      <a:pt x="3" y="27"/>
                    </a:lnTo>
                    <a:lnTo>
                      <a:pt x="8"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81" name="Freeform 1190"/>
              <p:cNvSpPr>
                <a:spLocks/>
              </p:cNvSpPr>
              <p:nvPr/>
            </p:nvSpPr>
            <p:spPr bwMode="auto">
              <a:xfrm>
                <a:off x="3183" y="1480"/>
                <a:ext cx="15" cy="15"/>
              </a:xfrm>
              <a:custGeom>
                <a:avLst/>
                <a:gdLst>
                  <a:gd name="T0" fmla="*/ 5 w 28"/>
                  <a:gd name="T1" fmla="*/ 15 h 29"/>
                  <a:gd name="T2" fmla="*/ 4 w 28"/>
                  <a:gd name="T3" fmla="*/ 15 h 29"/>
                  <a:gd name="T4" fmla="*/ 15 w 28"/>
                  <a:gd name="T5" fmla="*/ 9 h 29"/>
                  <a:gd name="T6" fmla="*/ 13 w 28"/>
                  <a:gd name="T7" fmla="*/ 0 h 29"/>
                  <a:gd name="T8" fmla="*/ 3 w 28"/>
                  <a:gd name="T9" fmla="*/ 6 h 29"/>
                  <a:gd name="T10" fmla="*/ 2 w 28"/>
                  <a:gd name="T11" fmla="*/ 6 h 29"/>
                  <a:gd name="T12" fmla="*/ 3 w 28"/>
                  <a:gd name="T13" fmla="*/ 6 h 29"/>
                  <a:gd name="T14" fmla="*/ 1 w 28"/>
                  <a:gd name="T15" fmla="*/ 8 h 29"/>
                  <a:gd name="T16" fmla="*/ 0 w 28"/>
                  <a:gd name="T17" fmla="*/ 11 h 29"/>
                  <a:gd name="T18" fmla="*/ 2 w 28"/>
                  <a:gd name="T19" fmla="*/ 15 h 29"/>
                  <a:gd name="T20" fmla="*/ 4 w 28"/>
                  <a:gd name="T21" fmla="*/ 15 h 29"/>
                  <a:gd name="T22" fmla="*/ 5 w 28"/>
                  <a:gd name="T23" fmla="*/ 1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10" y="29"/>
                    </a:moveTo>
                    <a:lnTo>
                      <a:pt x="8" y="29"/>
                    </a:lnTo>
                    <a:lnTo>
                      <a:pt x="28" y="18"/>
                    </a:lnTo>
                    <a:lnTo>
                      <a:pt x="25" y="0"/>
                    </a:lnTo>
                    <a:lnTo>
                      <a:pt x="5" y="11"/>
                    </a:lnTo>
                    <a:lnTo>
                      <a:pt x="3" y="11"/>
                    </a:lnTo>
                    <a:lnTo>
                      <a:pt x="5" y="11"/>
                    </a:lnTo>
                    <a:lnTo>
                      <a:pt x="1" y="16"/>
                    </a:lnTo>
                    <a:lnTo>
                      <a:pt x="0" y="22"/>
                    </a:lnTo>
                    <a:lnTo>
                      <a:pt x="3" y="29"/>
                    </a:lnTo>
                    <a:lnTo>
                      <a:pt x="8" y="29"/>
                    </a:lnTo>
                    <a:lnTo>
                      <a:pt x="1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82" name="Freeform 1191"/>
              <p:cNvSpPr>
                <a:spLocks/>
              </p:cNvSpPr>
              <p:nvPr/>
            </p:nvSpPr>
            <p:spPr bwMode="auto">
              <a:xfrm>
                <a:off x="3174" y="1485"/>
                <a:ext cx="14" cy="15"/>
              </a:xfrm>
              <a:custGeom>
                <a:avLst/>
                <a:gdLst>
                  <a:gd name="T0" fmla="*/ 4 w 29"/>
                  <a:gd name="T1" fmla="*/ 15 h 29"/>
                  <a:gd name="T2" fmla="*/ 5 w 29"/>
                  <a:gd name="T3" fmla="*/ 15 h 29"/>
                  <a:gd name="T4" fmla="*/ 14 w 29"/>
                  <a:gd name="T5" fmla="*/ 9 h 29"/>
                  <a:gd name="T6" fmla="*/ 11 w 29"/>
                  <a:gd name="T7" fmla="*/ 0 h 29"/>
                  <a:gd name="T8" fmla="*/ 2 w 29"/>
                  <a:gd name="T9" fmla="*/ 6 h 29"/>
                  <a:gd name="T10" fmla="*/ 2 w 29"/>
                  <a:gd name="T11" fmla="*/ 6 h 29"/>
                  <a:gd name="T12" fmla="*/ 2 w 29"/>
                  <a:gd name="T13" fmla="*/ 6 h 29"/>
                  <a:gd name="T14" fmla="*/ 0 w 29"/>
                  <a:gd name="T15" fmla="*/ 8 h 29"/>
                  <a:gd name="T16" fmla="*/ 0 w 29"/>
                  <a:gd name="T17" fmla="*/ 11 h 29"/>
                  <a:gd name="T18" fmla="*/ 2 w 29"/>
                  <a:gd name="T19" fmla="*/ 15 h 29"/>
                  <a:gd name="T20" fmla="*/ 5 w 29"/>
                  <a:gd name="T21" fmla="*/ 15 h 29"/>
                  <a:gd name="T22" fmla="*/ 4 w 29"/>
                  <a:gd name="T23" fmla="*/ 1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9" y="29"/>
                    </a:moveTo>
                    <a:lnTo>
                      <a:pt x="10" y="29"/>
                    </a:lnTo>
                    <a:lnTo>
                      <a:pt x="29" y="18"/>
                    </a:lnTo>
                    <a:lnTo>
                      <a:pt x="22" y="0"/>
                    </a:lnTo>
                    <a:lnTo>
                      <a:pt x="4" y="11"/>
                    </a:lnTo>
                    <a:lnTo>
                      <a:pt x="5" y="11"/>
                    </a:lnTo>
                    <a:lnTo>
                      <a:pt x="4" y="11"/>
                    </a:lnTo>
                    <a:lnTo>
                      <a:pt x="0" y="16"/>
                    </a:lnTo>
                    <a:lnTo>
                      <a:pt x="0" y="22"/>
                    </a:lnTo>
                    <a:lnTo>
                      <a:pt x="5" y="29"/>
                    </a:lnTo>
                    <a:lnTo>
                      <a:pt x="10" y="29"/>
                    </a:lnTo>
                    <a:lnTo>
                      <a:pt x="9"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83" name="Freeform 1192"/>
              <p:cNvSpPr>
                <a:spLocks/>
              </p:cNvSpPr>
              <p:nvPr/>
            </p:nvSpPr>
            <p:spPr bwMode="auto">
              <a:xfrm>
                <a:off x="3164" y="1491"/>
                <a:ext cx="14" cy="14"/>
              </a:xfrm>
              <a:custGeom>
                <a:avLst/>
                <a:gdLst>
                  <a:gd name="T0" fmla="*/ 5 w 29"/>
                  <a:gd name="T1" fmla="*/ 14 h 29"/>
                  <a:gd name="T2" fmla="*/ 4 w 29"/>
                  <a:gd name="T3" fmla="*/ 14 h 29"/>
                  <a:gd name="T4" fmla="*/ 14 w 29"/>
                  <a:gd name="T5" fmla="*/ 9 h 29"/>
                  <a:gd name="T6" fmla="*/ 12 w 29"/>
                  <a:gd name="T7" fmla="*/ 0 h 29"/>
                  <a:gd name="T8" fmla="*/ 2 w 29"/>
                  <a:gd name="T9" fmla="*/ 5 h 29"/>
                  <a:gd name="T10" fmla="*/ 2 w 29"/>
                  <a:gd name="T11" fmla="*/ 5 h 29"/>
                  <a:gd name="T12" fmla="*/ 2 w 29"/>
                  <a:gd name="T13" fmla="*/ 5 h 29"/>
                  <a:gd name="T14" fmla="*/ 1 w 29"/>
                  <a:gd name="T15" fmla="*/ 8 h 29"/>
                  <a:gd name="T16" fmla="*/ 0 w 29"/>
                  <a:gd name="T17" fmla="*/ 11 h 29"/>
                  <a:gd name="T18" fmla="*/ 2 w 29"/>
                  <a:gd name="T19" fmla="*/ 14 h 29"/>
                  <a:gd name="T20" fmla="*/ 4 w 29"/>
                  <a:gd name="T21" fmla="*/ 14 h 29"/>
                  <a:gd name="T22" fmla="*/ 5 w 29"/>
                  <a:gd name="T23" fmla="*/ 14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10" y="29"/>
                    </a:moveTo>
                    <a:lnTo>
                      <a:pt x="9" y="29"/>
                    </a:lnTo>
                    <a:lnTo>
                      <a:pt x="29" y="18"/>
                    </a:lnTo>
                    <a:lnTo>
                      <a:pt x="25" y="0"/>
                    </a:lnTo>
                    <a:lnTo>
                      <a:pt x="5" y="11"/>
                    </a:lnTo>
                    <a:lnTo>
                      <a:pt x="4" y="11"/>
                    </a:lnTo>
                    <a:lnTo>
                      <a:pt x="5" y="11"/>
                    </a:lnTo>
                    <a:lnTo>
                      <a:pt x="2" y="16"/>
                    </a:lnTo>
                    <a:lnTo>
                      <a:pt x="0" y="22"/>
                    </a:lnTo>
                    <a:lnTo>
                      <a:pt x="4" y="29"/>
                    </a:lnTo>
                    <a:lnTo>
                      <a:pt x="9" y="29"/>
                    </a:lnTo>
                    <a:lnTo>
                      <a:pt x="1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84" name="Freeform 1193"/>
              <p:cNvSpPr>
                <a:spLocks/>
              </p:cNvSpPr>
              <p:nvPr/>
            </p:nvSpPr>
            <p:spPr bwMode="auto">
              <a:xfrm>
                <a:off x="3155" y="1496"/>
                <a:ext cx="14" cy="15"/>
              </a:xfrm>
              <a:custGeom>
                <a:avLst/>
                <a:gdLst>
                  <a:gd name="T0" fmla="*/ 4 w 28"/>
                  <a:gd name="T1" fmla="*/ 15 h 29"/>
                  <a:gd name="T2" fmla="*/ 5 w 28"/>
                  <a:gd name="T3" fmla="*/ 15 h 29"/>
                  <a:gd name="T4" fmla="*/ 14 w 28"/>
                  <a:gd name="T5" fmla="*/ 9 h 29"/>
                  <a:gd name="T6" fmla="*/ 11 w 28"/>
                  <a:gd name="T7" fmla="*/ 0 h 29"/>
                  <a:gd name="T8" fmla="*/ 2 w 28"/>
                  <a:gd name="T9" fmla="*/ 6 h 29"/>
                  <a:gd name="T10" fmla="*/ 3 w 28"/>
                  <a:gd name="T11" fmla="*/ 6 h 29"/>
                  <a:gd name="T12" fmla="*/ 2 w 28"/>
                  <a:gd name="T13" fmla="*/ 6 h 29"/>
                  <a:gd name="T14" fmla="*/ 0 w 28"/>
                  <a:gd name="T15" fmla="*/ 8 h 29"/>
                  <a:gd name="T16" fmla="*/ 0 w 28"/>
                  <a:gd name="T17" fmla="*/ 11 h 29"/>
                  <a:gd name="T18" fmla="*/ 3 w 28"/>
                  <a:gd name="T19" fmla="*/ 15 h 29"/>
                  <a:gd name="T20" fmla="*/ 5 w 28"/>
                  <a:gd name="T21" fmla="*/ 15 h 29"/>
                  <a:gd name="T22" fmla="*/ 4 w 28"/>
                  <a:gd name="T23" fmla="*/ 1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8" y="29"/>
                    </a:moveTo>
                    <a:lnTo>
                      <a:pt x="10" y="29"/>
                    </a:lnTo>
                    <a:lnTo>
                      <a:pt x="28" y="18"/>
                    </a:lnTo>
                    <a:lnTo>
                      <a:pt x="22" y="0"/>
                    </a:lnTo>
                    <a:lnTo>
                      <a:pt x="3" y="11"/>
                    </a:lnTo>
                    <a:lnTo>
                      <a:pt x="5" y="11"/>
                    </a:lnTo>
                    <a:lnTo>
                      <a:pt x="3" y="11"/>
                    </a:lnTo>
                    <a:lnTo>
                      <a:pt x="0" y="16"/>
                    </a:lnTo>
                    <a:lnTo>
                      <a:pt x="0" y="21"/>
                    </a:lnTo>
                    <a:lnTo>
                      <a:pt x="5" y="29"/>
                    </a:lnTo>
                    <a:lnTo>
                      <a:pt x="10" y="29"/>
                    </a:lnTo>
                    <a:lnTo>
                      <a:pt x="8"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85" name="Freeform 1194"/>
              <p:cNvSpPr>
                <a:spLocks/>
              </p:cNvSpPr>
              <p:nvPr/>
            </p:nvSpPr>
            <p:spPr bwMode="auto">
              <a:xfrm>
                <a:off x="3145" y="1502"/>
                <a:ext cx="14" cy="13"/>
              </a:xfrm>
              <a:custGeom>
                <a:avLst/>
                <a:gdLst>
                  <a:gd name="T0" fmla="*/ 5 w 28"/>
                  <a:gd name="T1" fmla="*/ 13 h 27"/>
                  <a:gd name="T2" fmla="*/ 4 w 28"/>
                  <a:gd name="T3" fmla="*/ 13 h 27"/>
                  <a:gd name="T4" fmla="*/ 14 w 28"/>
                  <a:gd name="T5" fmla="*/ 9 h 27"/>
                  <a:gd name="T6" fmla="*/ 13 w 28"/>
                  <a:gd name="T7" fmla="*/ 0 h 27"/>
                  <a:gd name="T8" fmla="*/ 3 w 28"/>
                  <a:gd name="T9" fmla="*/ 4 h 27"/>
                  <a:gd name="T10" fmla="*/ 2 w 28"/>
                  <a:gd name="T11" fmla="*/ 4 h 27"/>
                  <a:gd name="T12" fmla="*/ 3 w 28"/>
                  <a:gd name="T13" fmla="*/ 4 h 27"/>
                  <a:gd name="T14" fmla="*/ 1 w 28"/>
                  <a:gd name="T15" fmla="*/ 7 h 27"/>
                  <a:gd name="T16" fmla="*/ 0 w 28"/>
                  <a:gd name="T17" fmla="*/ 9 h 27"/>
                  <a:gd name="T18" fmla="*/ 2 w 28"/>
                  <a:gd name="T19" fmla="*/ 13 h 27"/>
                  <a:gd name="T20" fmla="*/ 4 w 28"/>
                  <a:gd name="T21" fmla="*/ 13 h 27"/>
                  <a:gd name="T22" fmla="*/ 5 w 28"/>
                  <a:gd name="T23" fmla="*/ 13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7">
                    <a:moveTo>
                      <a:pt x="10" y="27"/>
                    </a:moveTo>
                    <a:lnTo>
                      <a:pt x="8" y="27"/>
                    </a:lnTo>
                    <a:lnTo>
                      <a:pt x="28" y="18"/>
                    </a:lnTo>
                    <a:lnTo>
                      <a:pt x="25" y="0"/>
                    </a:lnTo>
                    <a:lnTo>
                      <a:pt x="5" y="9"/>
                    </a:lnTo>
                    <a:lnTo>
                      <a:pt x="3" y="9"/>
                    </a:lnTo>
                    <a:lnTo>
                      <a:pt x="5" y="9"/>
                    </a:lnTo>
                    <a:lnTo>
                      <a:pt x="2" y="14"/>
                    </a:lnTo>
                    <a:lnTo>
                      <a:pt x="0" y="19"/>
                    </a:lnTo>
                    <a:lnTo>
                      <a:pt x="3" y="27"/>
                    </a:lnTo>
                    <a:lnTo>
                      <a:pt x="8" y="27"/>
                    </a:lnTo>
                    <a:lnTo>
                      <a:pt x="10"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86" name="Freeform 1195"/>
              <p:cNvSpPr>
                <a:spLocks/>
              </p:cNvSpPr>
              <p:nvPr/>
            </p:nvSpPr>
            <p:spPr bwMode="auto">
              <a:xfrm>
                <a:off x="3136" y="1506"/>
                <a:ext cx="14" cy="15"/>
              </a:xfrm>
              <a:custGeom>
                <a:avLst/>
                <a:gdLst>
                  <a:gd name="T0" fmla="*/ 4 w 29"/>
                  <a:gd name="T1" fmla="*/ 15 h 29"/>
                  <a:gd name="T2" fmla="*/ 5 w 29"/>
                  <a:gd name="T3" fmla="*/ 15 h 29"/>
                  <a:gd name="T4" fmla="*/ 14 w 29"/>
                  <a:gd name="T5" fmla="*/ 9 h 29"/>
                  <a:gd name="T6" fmla="*/ 11 w 29"/>
                  <a:gd name="T7" fmla="*/ 0 h 29"/>
                  <a:gd name="T8" fmla="*/ 2 w 29"/>
                  <a:gd name="T9" fmla="*/ 5 h 29"/>
                  <a:gd name="T10" fmla="*/ 3 w 29"/>
                  <a:gd name="T11" fmla="*/ 5 h 29"/>
                  <a:gd name="T12" fmla="*/ 2 w 29"/>
                  <a:gd name="T13" fmla="*/ 5 h 29"/>
                  <a:gd name="T14" fmla="*/ 0 w 29"/>
                  <a:gd name="T15" fmla="*/ 8 h 29"/>
                  <a:gd name="T16" fmla="*/ 0 w 29"/>
                  <a:gd name="T17" fmla="*/ 11 h 29"/>
                  <a:gd name="T18" fmla="*/ 3 w 29"/>
                  <a:gd name="T19" fmla="*/ 15 h 29"/>
                  <a:gd name="T20" fmla="*/ 5 w 29"/>
                  <a:gd name="T21" fmla="*/ 15 h 29"/>
                  <a:gd name="T22" fmla="*/ 4 w 29"/>
                  <a:gd name="T23" fmla="*/ 1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9" y="29"/>
                    </a:moveTo>
                    <a:lnTo>
                      <a:pt x="11" y="29"/>
                    </a:lnTo>
                    <a:lnTo>
                      <a:pt x="29" y="18"/>
                    </a:lnTo>
                    <a:lnTo>
                      <a:pt x="22" y="0"/>
                    </a:lnTo>
                    <a:lnTo>
                      <a:pt x="4" y="10"/>
                    </a:lnTo>
                    <a:lnTo>
                      <a:pt x="6" y="10"/>
                    </a:lnTo>
                    <a:lnTo>
                      <a:pt x="4" y="10"/>
                    </a:lnTo>
                    <a:lnTo>
                      <a:pt x="0" y="16"/>
                    </a:lnTo>
                    <a:lnTo>
                      <a:pt x="0" y="21"/>
                    </a:lnTo>
                    <a:lnTo>
                      <a:pt x="6" y="29"/>
                    </a:lnTo>
                    <a:lnTo>
                      <a:pt x="11" y="29"/>
                    </a:lnTo>
                    <a:lnTo>
                      <a:pt x="9"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87" name="Freeform 1196"/>
              <p:cNvSpPr>
                <a:spLocks/>
              </p:cNvSpPr>
              <p:nvPr/>
            </p:nvSpPr>
            <p:spPr bwMode="auto">
              <a:xfrm>
                <a:off x="3126" y="1512"/>
                <a:ext cx="14" cy="14"/>
              </a:xfrm>
              <a:custGeom>
                <a:avLst/>
                <a:gdLst>
                  <a:gd name="T0" fmla="*/ 5 w 29"/>
                  <a:gd name="T1" fmla="*/ 14 h 29"/>
                  <a:gd name="T2" fmla="*/ 4 w 29"/>
                  <a:gd name="T3" fmla="*/ 14 h 29"/>
                  <a:gd name="T4" fmla="*/ 14 w 29"/>
                  <a:gd name="T5" fmla="*/ 9 h 29"/>
                  <a:gd name="T6" fmla="*/ 13 w 29"/>
                  <a:gd name="T7" fmla="*/ 0 h 29"/>
                  <a:gd name="T8" fmla="*/ 2 w 29"/>
                  <a:gd name="T9" fmla="*/ 5 h 29"/>
                  <a:gd name="T10" fmla="*/ 2 w 29"/>
                  <a:gd name="T11" fmla="*/ 5 h 29"/>
                  <a:gd name="T12" fmla="*/ 2 w 29"/>
                  <a:gd name="T13" fmla="*/ 5 h 29"/>
                  <a:gd name="T14" fmla="*/ 1 w 29"/>
                  <a:gd name="T15" fmla="*/ 8 h 29"/>
                  <a:gd name="T16" fmla="*/ 0 w 29"/>
                  <a:gd name="T17" fmla="*/ 11 h 29"/>
                  <a:gd name="T18" fmla="*/ 2 w 29"/>
                  <a:gd name="T19" fmla="*/ 14 h 29"/>
                  <a:gd name="T20" fmla="*/ 4 w 29"/>
                  <a:gd name="T21" fmla="*/ 14 h 29"/>
                  <a:gd name="T22" fmla="*/ 5 w 29"/>
                  <a:gd name="T23" fmla="*/ 14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10" y="29"/>
                    </a:moveTo>
                    <a:lnTo>
                      <a:pt x="9" y="29"/>
                    </a:lnTo>
                    <a:lnTo>
                      <a:pt x="29" y="19"/>
                    </a:lnTo>
                    <a:lnTo>
                      <a:pt x="26" y="0"/>
                    </a:lnTo>
                    <a:lnTo>
                      <a:pt x="5" y="11"/>
                    </a:lnTo>
                    <a:lnTo>
                      <a:pt x="4" y="11"/>
                    </a:lnTo>
                    <a:lnTo>
                      <a:pt x="5" y="11"/>
                    </a:lnTo>
                    <a:lnTo>
                      <a:pt x="2" y="17"/>
                    </a:lnTo>
                    <a:lnTo>
                      <a:pt x="0" y="22"/>
                    </a:lnTo>
                    <a:lnTo>
                      <a:pt x="4" y="29"/>
                    </a:lnTo>
                    <a:lnTo>
                      <a:pt x="9" y="29"/>
                    </a:lnTo>
                    <a:lnTo>
                      <a:pt x="1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88" name="Freeform 1197"/>
              <p:cNvSpPr>
                <a:spLocks/>
              </p:cNvSpPr>
              <p:nvPr/>
            </p:nvSpPr>
            <p:spPr bwMode="auto">
              <a:xfrm>
                <a:off x="3117" y="1517"/>
                <a:ext cx="14" cy="15"/>
              </a:xfrm>
              <a:custGeom>
                <a:avLst/>
                <a:gdLst>
                  <a:gd name="T0" fmla="*/ 4 w 28"/>
                  <a:gd name="T1" fmla="*/ 15 h 29"/>
                  <a:gd name="T2" fmla="*/ 5 w 28"/>
                  <a:gd name="T3" fmla="*/ 15 h 29"/>
                  <a:gd name="T4" fmla="*/ 14 w 28"/>
                  <a:gd name="T5" fmla="*/ 9 h 29"/>
                  <a:gd name="T6" fmla="*/ 11 w 28"/>
                  <a:gd name="T7" fmla="*/ 0 h 29"/>
                  <a:gd name="T8" fmla="*/ 2 w 28"/>
                  <a:gd name="T9" fmla="*/ 6 h 29"/>
                  <a:gd name="T10" fmla="*/ 3 w 28"/>
                  <a:gd name="T11" fmla="*/ 6 h 29"/>
                  <a:gd name="T12" fmla="*/ 2 w 28"/>
                  <a:gd name="T13" fmla="*/ 6 h 29"/>
                  <a:gd name="T14" fmla="*/ 0 w 28"/>
                  <a:gd name="T15" fmla="*/ 9 h 29"/>
                  <a:gd name="T16" fmla="*/ 0 w 28"/>
                  <a:gd name="T17" fmla="*/ 11 h 29"/>
                  <a:gd name="T18" fmla="*/ 3 w 28"/>
                  <a:gd name="T19" fmla="*/ 15 h 29"/>
                  <a:gd name="T20" fmla="*/ 5 w 28"/>
                  <a:gd name="T21" fmla="*/ 15 h 29"/>
                  <a:gd name="T22" fmla="*/ 4 w 28"/>
                  <a:gd name="T23" fmla="*/ 1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8" y="29"/>
                    </a:moveTo>
                    <a:lnTo>
                      <a:pt x="10" y="29"/>
                    </a:lnTo>
                    <a:lnTo>
                      <a:pt x="28" y="18"/>
                    </a:lnTo>
                    <a:lnTo>
                      <a:pt x="22" y="0"/>
                    </a:lnTo>
                    <a:lnTo>
                      <a:pt x="3" y="11"/>
                    </a:lnTo>
                    <a:lnTo>
                      <a:pt x="5" y="11"/>
                    </a:lnTo>
                    <a:lnTo>
                      <a:pt x="3" y="11"/>
                    </a:lnTo>
                    <a:lnTo>
                      <a:pt x="0" y="17"/>
                    </a:lnTo>
                    <a:lnTo>
                      <a:pt x="0" y="22"/>
                    </a:lnTo>
                    <a:lnTo>
                      <a:pt x="5" y="29"/>
                    </a:lnTo>
                    <a:lnTo>
                      <a:pt x="10" y="29"/>
                    </a:lnTo>
                    <a:lnTo>
                      <a:pt x="8"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89" name="Freeform 1198"/>
              <p:cNvSpPr>
                <a:spLocks/>
              </p:cNvSpPr>
              <p:nvPr/>
            </p:nvSpPr>
            <p:spPr bwMode="auto">
              <a:xfrm>
                <a:off x="3107" y="1523"/>
                <a:ext cx="14" cy="13"/>
              </a:xfrm>
              <a:custGeom>
                <a:avLst/>
                <a:gdLst>
                  <a:gd name="T0" fmla="*/ 4 w 28"/>
                  <a:gd name="T1" fmla="*/ 13 h 27"/>
                  <a:gd name="T2" fmla="*/ 4 w 28"/>
                  <a:gd name="T3" fmla="*/ 13 h 27"/>
                  <a:gd name="T4" fmla="*/ 14 w 28"/>
                  <a:gd name="T5" fmla="*/ 9 h 27"/>
                  <a:gd name="T6" fmla="*/ 13 w 28"/>
                  <a:gd name="T7" fmla="*/ 0 h 27"/>
                  <a:gd name="T8" fmla="*/ 3 w 28"/>
                  <a:gd name="T9" fmla="*/ 4 h 27"/>
                  <a:gd name="T10" fmla="*/ 3 w 28"/>
                  <a:gd name="T11" fmla="*/ 4 h 27"/>
                  <a:gd name="T12" fmla="*/ 3 w 28"/>
                  <a:gd name="T13" fmla="*/ 4 h 27"/>
                  <a:gd name="T14" fmla="*/ 1 w 28"/>
                  <a:gd name="T15" fmla="*/ 7 h 27"/>
                  <a:gd name="T16" fmla="*/ 0 w 28"/>
                  <a:gd name="T17" fmla="*/ 10 h 27"/>
                  <a:gd name="T18" fmla="*/ 2 w 28"/>
                  <a:gd name="T19" fmla="*/ 13 h 27"/>
                  <a:gd name="T20" fmla="*/ 4 w 28"/>
                  <a:gd name="T21" fmla="*/ 13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7">
                    <a:moveTo>
                      <a:pt x="8" y="27"/>
                    </a:moveTo>
                    <a:lnTo>
                      <a:pt x="8" y="27"/>
                    </a:lnTo>
                    <a:lnTo>
                      <a:pt x="28" y="18"/>
                    </a:lnTo>
                    <a:lnTo>
                      <a:pt x="25" y="0"/>
                    </a:lnTo>
                    <a:lnTo>
                      <a:pt x="5" y="9"/>
                    </a:lnTo>
                    <a:lnTo>
                      <a:pt x="2" y="15"/>
                    </a:lnTo>
                    <a:lnTo>
                      <a:pt x="0" y="20"/>
                    </a:lnTo>
                    <a:lnTo>
                      <a:pt x="3" y="27"/>
                    </a:lnTo>
                    <a:lnTo>
                      <a:pt x="8"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90" name="Freeform 1199"/>
              <p:cNvSpPr>
                <a:spLocks/>
              </p:cNvSpPr>
              <p:nvPr/>
            </p:nvSpPr>
            <p:spPr bwMode="auto">
              <a:xfrm>
                <a:off x="3096" y="1527"/>
                <a:ext cx="15" cy="15"/>
              </a:xfrm>
              <a:custGeom>
                <a:avLst/>
                <a:gdLst>
                  <a:gd name="T0" fmla="*/ 5 w 28"/>
                  <a:gd name="T1" fmla="*/ 15 h 29"/>
                  <a:gd name="T2" fmla="*/ 4 w 28"/>
                  <a:gd name="T3" fmla="*/ 15 h 29"/>
                  <a:gd name="T4" fmla="*/ 15 w 28"/>
                  <a:gd name="T5" fmla="*/ 9 h 29"/>
                  <a:gd name="T6" fmla="*/ 13 w 28"/>
                  <a:gd name="T7" fmla="*/ 0 h 29"/>
                  <a:gd name="T8" fmla="*/ 3 w 28"/>
                  <a:gd name="T9" fmla="*/ 6 h 29"/>
                  <a:gd name="T10" fmla="*/ 2 w 28"/>
                  <a:gd name="T11" fmla="*/ 6 h 29"/>
                  <a:gd name="T12" fmla="*/ 3 w 28"/>
                  <a:gd name="T13" fmla="*/ 6 h 29"/>
                  <a:gd name="T14" fmla="*/ 1 w 28"/>
                  <a:gd name="T15" fmla="*/ 8 h 29"/>
                  <a:gd name="T16" fmla="*/ 0 w 28"/>
                  <a:gd name="T17" fmla="*/ 11 h 29"/>
                  <a:gd name="T18" fmla="*/ 2 w 28"/>
                  <a:gd name="T19" fmla="*/ 15 h 29"/>
                  <a:gd name="T20" fmla="*/ 4 w 28"/>
                  <a:gd name="T21" fmla="*/ 15 h 29"/>
                  <a:gd name="T22" fmla="*/ 5 w 28"/>
                  <a:gd name="T23" fmla="*/ 1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10" y="29"/>
                    </a:moveTo>
                    <a:lnTo>
                      <a:pt x="8" y="29"/>
                    </a:lnTo>
                    <a:lnTo>
                      <a:pt x="28" y="18"/>
                    </a:lnTo>
                    <a:lnTo>
                      <a:pt x="25" y="0"/>
                    </a:lnTo>
                    <a:lnTo>
                      <a:pt x="5" y="11"/>
                    </a:lnTo>
                    <a:lnTo>
                      <a:pt x="3" y="11"/>
                    </a:lnTo>
                    <a:lnTo>
                      <a:pt x="5" y="11"/>
                    </a:lnTo>
                    <a:lnTo>
                      <a:pt x="2" y="16"/>
                    </a:lnTo>
                    <a:lnTo>
                      <a:pt x="0" y="22"/>
                    </a:lnTo>
                    <a:lnTo>
                      <a:pt x="3" y="29"/>
                    </a:lnTo>
                    <a:lnTo>
                      <a:pt x="8" y="29"/>
                    </a:lnTo>
                    <a:lnTo>
                      <a:pt x="1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91" name="Freeform 1200"/>
              <p:cNvSpPr>
                <a:spLocks/>
              </p:cNvSpPr>
              <p:nvPr/>
            </p:nvSpPr>
            <p:spPr bwMode="auto">
              <a:xfrm>
                <a:off x="3087" y="1533"/>
                <a:ext cx="14" cy="14"/>
              </a:xfrm>
              <a:custGeom>
                <a:avLst/>
                <a:gdLst>
                  <a:gd name="T0" fmla="*/ 4 w 28"/>
                  <a:gd name="T1" fmla="*/ 14 h 29"/>
                  <a:gd name="T2" fmla="*/ 5 w 28"/>
                  <a:gd name="T3" fmla="*/ 14 h 29"/>
                  <a:gd name="T4" fmla="*/ 14 w 28"/>
                  <a:gd name="T5" fmla="*/ 9 h 29"/>
                  <a:gd name="T6" fmla="*/ 11 w 28"/>
                  <a:gd name="T7" fmla="*/ 0 h 29"/>
                  <a:gd name="T8" fmla="*/ 2 w 28"/>
                  <a:gd name="T9" fmla="*/ 5 h 29"/>
                  <a:gd name="T10" fmla="*/ 3 w 28"/>
                  <a:gd name="T11" fmla="*/ 5 h 29"/>
                  <a:gd name="T12" fmla="*/ 2 w 28"/>
                  <a:gd name="T13" fmla="*/ 5 h 29"/>
                  <a:gd name="T14" fmla="*/ 0 w 28"/>
                  <a:gd name="T15" fmla="*/ 8 h 29"/>
                  <a:gd name="T16" fmla="*/ 0 w 28"/>
                  <a:gd name="T17" fmla="*/ 11 h 29"/>
                  <a:gd name="T18" fmla="*/ 3 w 28"/>
                  <a:gd name="T19" fmla="*/ 14 h 29"/>
                  <a:gd name="T20" fmla="*/ 5 w 28"/>
                  <a:gd name="T21" fmla="*/ 14 h 29"/>
                  <a:gd name="T22" fmla="*/ 4 w 28"/>
                  <a:gd name="T23" fmla="*/ 14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8" y="29"/>
                    </a:moveTo>
                    <a:lnTo>
                      <a:pt x="10" y="29"/>
                    </a:lnTo>
                    <a:lnTo>
                      <a:pt x="28" y="18"/>
                    </a:lnTo>
                    <a:lnTo>
                      <a:pt x="21" y="0"/>
                    </a:lnTo>
                    <a:lnTo>
                      <a:pt x="3" y="11"/>
                    </a:lnTo>
                    <a:lnTo>
                      <a:pt x="5" y="11"/>
                    </a:lnTo>
                    <a:lnTo>
                      <a:pt x="3" y="11"/>
                    </a:lnTo>
                    <a:lnTo>
                      <a:pt x="0" y="16"/>
                    </a:lnTo>
                    <a:lnTo>
                      <a:pt x="0" y="22"/>
                    </a:lnTo>
                    <a:lnTo>
                      <a:pt x="5" y="29"/>
                    </a:lnTo>
                    <a:lnTo>
                      <a:pt x="10" y="29"/>
                    </a:lnTo>
                    <a:lnTo>
                      <a:pt x="8"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92" name="Freeform 1201"/>
              <p:cNvSpPr>
                <a:spLocks/>
              </p:cNvSpPr>
              <p:nvPr/>
            </p:nvSpPr>
            <p:spPr bwMode="auto">
              <a:xfrm>
                <a:off x="3077" y="1538"/>
                <a:ext cx="14" cy="14"/>
              </a:xfrm>
              <a:custGeom>
                <a:avLst/>
                <a:gdLst>
                  <a:gd name="T0" fmla="*/ 5 w 28"/>
                  <a:gd name="T1" fmla="*/ 14 h 29"/>
                  <a:gd name="T2" fmla="*/ 4 w 28"/>
                  <a:gd name="T3" fmla="*/ 14 h 29"/>
                  <a:gd name="T4" fmla="*/ 14 w 28"/>
                  <a:gd name="T5" fmla="*/ 9 h 29"/>
                  <a:gd name="T6" fmla="*/ 13 w 28"/>
                  <a:gd name="T7" fmla="*/ 0 h 29"/>
                  <a:gd name="T8" fmla="*/ 3 w 28"/>
                  <a:gd name="T9" fmla="*/ 5 h 29"/>
                  <a:gd name="T10" fmla="*/ 2 w 28"/>
                  <a:gd name="T11" fmla="*/ 5 h 29"/>
                  <a:gd name="T12" fmla="*/ 3 w 28"/>
                  <a:gd name="T13" fmla="*/ 5 h 29"/>
                  <a:gd name="T14" fmla="*/ 1 w 28"/>
                  <a:gd name="T15" fmla="*/ 8 h 29"/>
                  <a:gd name="T16" fmla="*/ 0 w 28"/>
                  <a:gd name="T17" fmla="*/ 11 h 29"/>
                  <a:gd name="T18" fmla="*/ 2 w 28"/>
                  <a:gd name="T19" fmla="*/ 14 h 29"/>
                  <a:gd name="T20" fmla="*/ 4 w 28"/>
                  <a:gd name="T21" fmla="*/ 14 h 29"/>
                  <a:gd name="T22" fmla="*/ 5 w 28"/>
                  <a:gd name="T23" fmla="*/ 14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10" y="29"/>
                    </a:moveTo>
                    <a:lnTo>
                      <a:pt x="8" y="29"/>
                    </a:lnTo>
                    <a:lnTo>
                      <a:pt x="28" y="18"/>
                    </a:lnTo>
                    <a:lnTo>
                      <a:pt x="25" y="0"/>
                    </a:lnTo>
                    <a:lnTo>
                      <a:pt x="5" y="11"/>
                    </a:lnTo>
                    <a:lnTo>
                      <a:pt x="3" y="11"/>
                    </a:lnTo>
                    <a:lnTo>
                      <a:pt x="5" y="11"/>
                    </a:lnTo>
                    <a:lnTo>
                      <a:pt x="1" y="16"/>
                    </a:lnTo>
                    <a:lnTo>
                      <a:pt x="0" y="22"/>
                    </a:lnTo>
                    <a:lnTo>
                      <a:pt x="3" y="29"/>
                    </a:lnTo>
                    <a:lnTo>
                      <a:pt x="8" y="29"/>
                    </a:lnTo>
                    <a:lnTo>
                      <a:pt x="1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93" name="Freeform 1202"/>
              <p:cNvSpPr>
                <a:spLocks/>
              </p:cNvSpPr>
              <p:nvPr/>
            </p:nvSpPr>
            <p:spPr bwMode="auto">
              <a:xfrm>
                <a:off x="3068" y="1543"/>
                <a:ext cx="14" cy="15"/>
              </a:xfrm>
              <a:custGeom>
                <a:avLst/>
                <a:gdLst>
                  <a:gd name="T0" fmla="*/ 4 w 29"/>
                  <a:gd name="T1" fmla="*/ 15 h 29"/>
                  <a:gd name="T2" fmla="*/ 5 w 29"/>
                  <a:gd name="T3" fmla="*/ 15 h 29"/>
                  <a:gd name="T4" fmla="*/ 14 w 29"/>
                  <a:gd name="T5" fmla="*/ 9 h 29"/>
                  <a:gd name="T6" fmla="*/ 11 w 29"/>
                  <a:gd name="T7" fmla="*/ 0 h 29"/>
                  <a:gd name="T8" fmla="*/ 1 w 29"/>
                  <a:gd name="T9" fmla="*/ 6 h 29"/>
                  <a:gd name="T10" fmla="*/ 2 w 29"/>
                  <a:gd name="T11" fmla="*/ 6 h 29"/>
                  <a:gd name="T12" fmla="*/ 1 w 29"/>
                  <a:gd name="T13" fmla="*/ 6 h 29"/>
                  <a:gd name="T14" fmla="*/ 0 w 29"/>
                  <a:gd name="T15" fmla="*/ 8 h 29"/>
                  <a:gd name="T16" fmla="*/ 0 w 29"/>
                  <a:gd name="T17" fmla="*/ 11 h 29"/>
                  <a:gd name="T18" fmla="*/ 2 w 29"/>
                  <a:gd name="T19" fmla="*/ 15 h 29"/>
                  <a:gd name="T20" fmla="*/ 5 w 29"/>
                  <a:gd name="T21" fmla="*/ 15 h 29"/>
                  <a:gd name="T22" fmla="*/ 4 w 29"/>
                  <a:gd name="T23" fmla="*/ 1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8" y="29"/>
                    </a:moveTo>
                    <a:lnTo>
                      <a:pt x="10" y="29"/>
                    </a:lnTo>
                    <a:lnTo>
                      <a:pt x="29" y="18"/>
                    </a:lnTo>
                    <a:lnTo>
                      <a:pt x="22" y="0"/>
                    </a:lnTo>
                    <a:lnTo>
                      <a:pt x="3" y="11"/>
                    </a:lnTo>
                    <a:lnTo>
                      <a:pt x="5" y="11"/>
                    </a:lnTo>
                    <a:lnTo>
                      <a:pt x="3" y="11"/>
                    </a:lnTo>
                    <a:lnTo>
                      <a:pt x="0" y="16"/>
                    </a:lnTo>
                    <a:lnTo>
                      <a:pt x="0" y="21"/>
                    </a:lnTo>
                    <a:lnTo>
                      <a:pt x="5" y="29"/>
                    </a:lnTo>
                    <a:lnTo>
                      <a:pt x="10" y="29"/>
                    </a:lnTo>
                    <a:lnTo>
                      <a:pt x="8"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94" name="Freeform 1203"/>
              <p:cNvSpPr>
                <a:spLocks/>
              </p:cNvSpPr>
              <p:nvPr/>
            </p:nvSpPr>
            <p:spPr bwMode="auto">
              <a:xfrm>
                <a:off x="3058" y="1549"/>
                <a:ext cx="14" cy="13"/>
              </a:xfrm>
              <a:custGeom>
                <a:avLst/>
                <a:gdLst>
                  <a:gd name="T0" fmla="*/ 5 w 28"/>
                  <a:gd name="T1" fmla="*/ 13 h 27"/>
                  <a:gd name="T2" fmla="*/ 4 w 28"/>
                  <a:gd name="T3" fmla="*/ 13 h 27"/>
                  <a:gd name="T4" fmla="*/ 14 w 28"/>
                  <a:gd name="T5" fmla="*/ 9 h 27"/>
                  <a:gd name="T6" fmla="*/ 13 w 28"/>
                  <a:gd name="T7" fmla="*/ 0 h 27"/>
                  <a:gd name="T8" fmla="*/ 3 w 28"/>
                  <a:gd name="T9" fmla="*/ 4 h 27"/>
                  <a:gd name="T10" fmla="*/ 2 w 28"/>
                  <a:gd name="T11" fmla="*/ 4 h 27"/>
                  <a:gd name="T12" fmla="*/ 3 w 28"/>
                  <a:gd name="T13" fmla="*/ 4 h 27"/>
                  <a:gd name="T14" fmla="*/ 1 w 28"/>
                  <a:gd name="T15" fmla="*/ 7 h 27"/>
                  <a:gd name="T16" fmla="*/ 0 w 28"/>
                  <a:gd name="T17" fmla="*/ 9 h 27"/>
                  <a:gd name="T18" fmla="*/ 2 w 28"/>
                  <a:gd name="T19" fmla="*/ 13 h 27"/>
                  <a:gd name="T20" fmla="*/ 4 w 28"/>
                  <a:gd name="T21" fmla="*/ 13 h 27"/>
                  <a:gd name="T22" fmla="*/ 5 w 28"/>
                  <a:gd name="T23" fmla="*/ 13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7">
                    <a:moveTo>
                      <a:pt x="10" y="27"/>
                    </a:moveTo>
                    <a:lnTo>
                      <a:pt x="8" y="27"/>
                    </a:lnTo>
                    <a:lnTo>
                      <a:pt x="28" y="18"/>
                    </a:lnTo>
                    <a:lnTo>
                      <a:pt x="25" y="0"/>
                    </a:lnTo>
                    <a:lnTo>
                      <a:pt x="5" y="9"/>
                    </a:lnTo>
                    <a:lnTo>
                      <a:pt x="3" y="9"/>
                    </a:lnTo>
                    <a:lnTo>
                      <a:pt x="5" y="9"/>
                    </a:lnTo>
                    <a:lnTo>
                      <a:pt x="2" y="14"/>
                    </a:lnTo>
                    <a:lnTo>
                      <a:pt x="0" y="19"/>
                    </a:lnTo>
                    <a:lnTo>
                      <a:pt x="3" y="27"/>
                    </a:lnTo>
                    <a:lnTo>
                      <a:pt x="8" y="27"/>
                    </a:lnTo>
                    <a:lnTo>
                      <a:pt x="10"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95" name="Freeform 1204"/>
              <p:cNvSpPr>
                <a:spLocks/>
              </p:cNvSpPr>
              <p:nvPr/>
            </p:nvSpPr>
            <p:spPr bwMode="auto">
              <a:xfrm>
                <a:off x="3049" y="1553"/>
                <a:ext cx="14" cy="15"/>
              </a:xfrm>
              <a:custGeom>
                <a:avLst/>
                <a:gdLst>
                  <a:gd name="T0" fmla="*/ 4 w 28"/>
                  <a:gd name="T1" fmla="*/ 15 h 29"/>
                  <a:gd name="T2" fmla="*/ 5 w 28"/>
                  <a:gd name="T3" fmla="*/ 15 h 29"/>
                  <a:gd name="T4" fmla="*/ 14 w 28"/>
                  <a:gd name="T5" fmla="*/ 9 h 29"/>
                  <a:gd name="T6" fmla="*/ 11 w 28"/>
                  <a:gd name="T7" fmla="*/ 0 h 29"/>
                  <a:gd name="T8" fmla="*/ 2 w 28"/>
                  <a:gd name="T9" fmla="*/ 5 h 29"/>
                  <a:gd name="T10" fmla="*/ 3 w 28"/>
                  <a:gd name="T11" fmla="*/ 5 h 29"/>
                  <a:gd name="T12" fmla="*/ 2 w 28"/>
                  <a:gd name="T13" fmla="*/ 5 h 29"/>
                  <a:gd name="T14" fmla="*/ 0 w 28"/>
                  <a:gd name="T15" fmla="*/ 8 h 29"/>
                  <a:gd name="T16" fmla="*/ 0 w 28"/>
                  <a:gd name="T17" fmla="*/ 11 h 29"/>
                  <a:gd name="T18" fmla="*/ 3 w 28"/>
                  <a:gd name="T19" fmla="*/ 15 h 29"/>
                  <a:gd name="T20" fmla="*/ 5 w 28"/>
                  <a:gd name="T21" fmla="*/ 15 h 29"/>
                  <a:gd name="T22" fmla="*/ 4 w 28"/>
                  <a:gd name="T23" fmla="*/ 1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8" y="29"/>
                    </a:moveTo>
                    <a:lnTo>
                      <a:pt x="10" y="29"/>
                    </a:lnTo>
                    <a:lnTo>
                      <a:pt x="28" y="18"/>
                    </a:lnTo>
                    <a:lnTo>
                      <a:pt x="21" y="0"/>
                    </a:lnTo>
                    <a:lnTo>
                      <a:pt x="3" y="10"/>
                    </a:lnTo>
                    <a:lnTo>
                      <a:pt x="5" y="10"/>
                    </a:lnTo>
                    <a:lnTo>
                      <a:pt x="3" y="10"/>
                    </a:lnTo>
                    <a:lnTo>
                      <a:pt x="0" y="16"/>
                    </a:lnTo>
                    <a:lnTo>
                      <a:pt x="0" y="21"/>
                    </a:lnTo>
                    <a:lnTo>
                      <a:pt x="5" y="29"/>
                    </a:lnTo>
                    <a:lnTo>
                      <a:pt x="10" y="29"/>
                    </a:lnTo>
                    <a:lnTo>
                      <a:pt x="8"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96" name="Freeform 1205"/>
              <p:cNvSpPr>
                <a:spLocks/>
              </p:cNvSpPr>
              <p:nvPr/>
            </p:nvSpPr>
            <p:spPr bwMode="auto">
              <a:xfrm>
                <a:off x="3039" y="1559"/>
                <a:ext cx="14" cy="14"/>
              </a:xfrm>
              <a:custGeom>
                <a:avLst/>
                <a:gdLst>
                  <a:gd name="T0" fmla="*/ 4 w 28"/>
                  <a:gd name="T1" fmla="*/ 14 h 29"/>
                  <a:gd name="T2" fmla="*/ 4 w 28"/>
                  <a:gd name="T3" fmla="*/ 14 h 29"/>
                  <a:gd name="T4" fmla="*/ 14 w 28"/>
                  <a:gd name="T5" fmla="*/ 9 h 29"/>
                  <a:gd name="T6" fmla="*/ 13 w 28"/>
                  <a:gd name="T7" fmla="*/ 0 h 29"/>
                  <a:gd name="T8" fmla="*/ 3 w 28"/>
                  <a:gd name="T9" fmla="*/ 5 h 29"/>
                  <a:gd name="T10" fmla="*/ 3 w 28"/>
                  <a:gd name="T11" fmla="*/ 5 h 29"/>
                  <a:gd name="T12" fmla="*/ 3 w 28"/>
                  <a:gd name="T13" fmla="*/ 5 h 29"/>
                  <a:gd name="T14" fmla="*/ 1 w 28"/>
                  <a:gd name="T15" fmla="*/ 8 h 29"/>
                  <a:gd name="T16" fmla="*/ 0 w 28"/>
                  <a:gd name="T17" fmla="*/ 11 h 29"/>
                  <a:gd name="T18" fmla="*/ 2 w 28"/>
                  <a:gd name="T19" fmla="*/ 14 h 29"/>
                  <a:gd name="T20" fmla="*/ 4 w 28"/>
                  <a:gd name="T21" fmla="*/ 14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8" y="29"/>
                    </a:moveTo>
                    <a:lnTo>
                      <a:pt x="8" y="29"/>
                    </a:lnTo>
                    <a:lnTo>
                      <a:pt x="28" y="19"/>
                    </a:lnTo>
                    <a:lnTo>
                      <a:pt x="25" y="0"/>
                    </a:lnTo>
                    <a:lnTo>
                      <a:pt x="5" y="11"/>
                    </a:lnTo>
                    <a:lnTo>
                      <a:pt x="1" y="17"/>
                    </a:lnTo>
                    <a:lnTo>
                      <a:pt x="0" y="22"/>
                    </a:lnTo>
                    <a:lnTo>
                      <a:pt x="3" y="29"/>
                    </a:lnTo>
                    <a:lnTo>
                      <a:pt x="8"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97" name="Freeform 1206"/>
              <p:cNvSpPr>
                <a:spLocks/>
              </p:cNvSpPr>
              <p:nvPr/>
            </p:nvSpPr>
            <p:spPr bwMode="auto">
              <a:xfrm>
                <a:off x="3029" y="1564"/>
                <a:ext cx="14" cy="15"/>
              </a:xfrm>
              <a:custGeom>
                <a:avLst/>
                <a:gdLst>
                  <a:gd name="T0" fmla="*/ 4 w 28"/>
                  <a:gd name="T1" fmla="*/ 15 h 29"/>
                  <a:gd name="T2" fmla="*/ 4 w 28"/>
                  <a:gd name="T3" fmla="*/ 15 h 29"/>
                  <a:gd name="T4" fmla="*/ 14 w 28"/>
                  <a:gd name="T5" fmla="*/ 9 h 29"/>
                  <a:gd name="T6" fmla="*/ 13 w 28"/>
                  <a:gd name="T7" fmla="*/ 0 h 29"/>
                  <a:gd name="T8" fmla="*/ 3 w 28"/>
                  <a:gd name="T9" fmla="*/ 6 h 29"/>
                  <a:gd name="T10" fmla="*/ 3 w 28"/>
                  <a:gd name="T11" fmla="*/ 6 h 29"/>
                  <a:gd name="T12" fmla="*/ 3 w 28"/>
                  <a:gd name="T13" fmla="*/ 6 h 29"/>
                  <a:gd name="T14" fmla="*/ 1 w 28"/>
                  <a:gd name="T15" fmla="*/ 9 h 29"/>
                  <a:gd name="T16" fmla="*/ 0 w 28"/>
                  <a:gd name="T17" fmla="*/ 11 h 29"/>
                  <a:gd name="T18" fmla="*/ 2 w 28"/>
                  <a:gd name="T19" fmla="*/ 15 h 29"/>
                  <a:gd name="T20" fmla="*/ 4 w 28"/>
                  <a:gd name="T21" fmla="*/ 15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8" y="29"/>
                    </a:moveTo>
                    <a:lnTo>
                      <a:pt x="8" y="29"/>
                    </a:lnTo>
                    <a:lnTo>
                      <a:pt x="28" y="18"/>
                    </a:lnTo>
                    <a:lnTo>
                      <a:pt x="25" y="0"/>
                    </a:lnTo>
                    <a:lnTo>
                      <a:pt x="5" y="11"/>
                    </a:lnTo>
                    <a:lnTo>
                      <a:pt x="1" y="17"/>
                    </a:lnTo>
                    <a:lnTo>
                      <a:pt x="0" y="22"/>
                    </a:lnTo>
                    <a:lnTo>
                      <a:pt x="3" y="29"/>
                    </a:lnTo>
                    <a:lnTo>
                      <a:pt x="8"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98" name="Freeform 1207"/>
              <p:cNvSpPr>
                <a:spLocks/>
              </p:cNvSpPr>
              <p:nvPr/>
            </p:nvSpPr>
            <p:spPr bwMode="auto">
              <a:xfrm>
                <a:off x="3020" y="1570"/>
                <a:ext cx="13" cy="13"/>
              </a:xfrm>
              <a:custGeom>
                <a:avLst/>
                <a:gdLst>
                  <a:gd name="T0" fmla="*/ 4 w 27"/>
                  <a:gd name="T1" fmla="*/ 13 h 27"/>
                  <a:gd name="T2" fmla="*/ 4 w 27"/>
                  <a:gd name="T3" fmla="*/ 13 h 27"/>
                  <a:gd name="T4" fmla="*/ 13 w 27"/>
                  <a:gd name="T5" fmla="*/ 9 h 27"/>
                  <a:gd name="T6" fmla="*/ 12 w 27"/>
                  <a:gd name="T7" fmla="*/ 0 h 27"/>
                  <a:gd name="T8" fmla="*/ 2 w 27"/>
                  <a:gd name="T9" fmla="*/ 4 h 27"/>
                  <a:gd name="T10" fmla="*/ 2 w 27"/>
                  <a:gd name="T11" fmla="*/ 4 h 27"/>
                  <a:gd name="T12" fmla="*/ 2 w 27"/>
                  <a:gd name="T13" fmla="*/ 4 h 27"/>
                  <a:gd name="T14" fmla="*/ 1 w 27"/>
                  <a:gd name="T15" fmla="*/ 7 h 27"/>
                  <a:gd name="T16" fmla="*/ 0 w 27"/>
                  <a:gd name="T17" fmla="*/ 10 h 27"/>
                  <a:gd name="T18" fmla="*/ 2 w 27"/>
                  <a:gd name="T19" fmla="*/ 13 h 27"/>
                  <a:gd name="T20" fmla="*/ 4 w 27"/>
                  <a:gd name="T21" fmla="*/ 13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7" h="27">
                    <a:moveTo>
                      <a:pt x="9" y="27"/>
                    </a:moveTo>
                    <a:lnTo>
                      <a:pt x="9" y="27"/>
                    </a:lnTo>
                    <a:lnTo>
                      <a:pt x="27" y="18"/>
                    </a:lnTo>
                    <a:lnTo>
                      <a:pt x="24" y="0"/>
                    </a:lnTo>
                    <a:lnTo>
                      <a:pt x="5" y="9"/>
                    </a:lnTo>
                    <a:lnTo>
                      <a:pt x="2" y="15"/>
                    </a:lnTo>
                    <a:lnTo>
                      <a:pt x="0" y="20"/>
                    </a:lnTo>
                    <a:lnTo>
                      <a:pt x="4" y="27"/>
                    </a:lnTo>
                    <a:lnTo>
                      <a:pt x="9"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699" name="Freeform 1208"/>
              <p:cNvSpPr>
                <a:spLocks/>
              </p:cNvSpPr>
              <p:nvPr/>
            </p:nvSpPr>
            <p:spPr bwMode="auto">
              <a:xfrm>
                <a:off x="3010" y="1574"/>
                <a:ext cx="14" cy="15"/>
              </a:xfrm>
              <a:custGeom>
                <a:avLst/>
                <a:gdLst>
                  <a:gd name="T0" fmla="*/ 5 w 29"/>
                  <a:gd name="T1" fmla="*/ 15 h 29"/>
                  <a:gd name="T2" fmla="*/ 4 w 29"/>
                  <a:gd name="T3" fmla="*/ 15 h 29"/>
                  <a:gd name="T4" fmla="*/ 14 w 29"/>
                  <a:gd name="T5" fmla="*/ 9 h 29"/>
                  <a:gd name="T6" fmla="*/ 12 w 29"/>
                  <a:gd name="T7" fmla="*/ 0 h 29"/>
                  <a:gd name="T8" fmla="*/ 2 w 29"/>
                  <a:gd name="T9" fmla="*/ 6 h 29"/>
                  <a:gd name="T10" fmla="*/ 1 w 29"/>
                  <a:gd name="T11" fmla="*/ 6 h 29"/>
                  <a:gd name="T12" fmla="*/ 2 w 29"/>
                  <a:gd name="T13" fmla="*/ 6 h 29"/>
                  <a:gd name="T14" fmla="*/ 1 w 29"/>
                  <a:gd name="T15" fmla="*/ 8 h 29"/>
                  <a:gd name="T16" fmla="*/ 0 w 29"/>
                  <a:gd name="T17" fmla="*/ 11 h 29"/>
                  <a:gd name="T18" fmla="*/ 1 w 29"/>
                  <a:gd name="T19" fmla="*/ 15 h 29"/>
                  <a:gd name="T20" fmla="*/ 4 w 29"/>
                  <a:gd name="T21" fmla="*/ 15 h 29"/>
                  <a:gd name="T22" fmla="*/ 5 w 29"/>
                  <a:gd name="T23" fmla="*/ 1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10" y="29"/>
                    </a:moveTo>
                    <a:lnTo>
                      <a:pt x="9" y="29"/>
                    </a:lnTo>
                    <a:lnTo>
                      <a:pt x="29" y="18"/>
                    </a:lnTo>
                    <a:lnTo>
                      <a:pt x="25" y="0"/>
                    </a:lnTo>
                    <a:lnTo>
                      <a:pt x="5" y="11"/>
                    </a:lnTo>
                    <a:lnTo>
                      <a:pt x="3" y="11"/>
                    </a:lnTo>
                    <a:lnTo>
                      <a:pt x="5" y="11"/>
                    </a:lnTo>
                    <a:lnTo>
                      <a:pt x="2" y="16"/>
                    </a:lnTo>
                    <a:lnTo>
                      <a:pt x="0" y="22"/>
                    </a:lnTo>
                    <a:lnTo>
                      <a:pt x="3" y="29"/>
                    </a:lnTo>
                    <a:lnTo>
                      <a:pt x="9" y="29"/>
                    </a:lnTo>
                    <a:lnTo>
                      <a:pt x="1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grpSp>
        <p:grpSp>
          <p:nvGrpSpPr>
            <p:cNvPr id="17424" name="Group 1209"/>
            <p:cNvGrpSpPr>
              <a:grpSpLocks/>
            </p:cNvGrpSpPr>
            <p:nvPr/>
          </p:nvGrpSpPr>
          <p:grpSpPr bwMode="auto">
            <a:xfrm>
              <a:off x="2964" y="1265"/>
              <a:ext cx="955" cy="349"/>
              <a:chOff x="2964" y="1265"/>
              <a:chExt cx="955" cy="349"/>
            </a:xfrm>
          </p:grpSpPr>
          <p:sp>
            <p:nvSpPr>
              <p:cNvPr id="18300" name="Freeform 1210"/>
              <p:cNvSpPr>
                <a:spLocks/>
              </p:cNvSpPr>
              <p:nvPr/>
            </p:nvSpPr>
            <p:spPr bwMode="auto">
              <a:xfrm>
                <a:off x="3000" y="1580"/>
                <a:ext cx="15" cy="14"/>
              </a:xfrm>
              <a:custGeom>
                <a:avLst/>
                <a:gdLst>
                  <a:gd name="T0" fmla="*/ 4 w 28"/>
                  <a:gd name="T1" fmla="*/ 14 h 29"/>
                  <a:gd name="T2" fmla="*/ 5 w 28"/>
                  <a:gd name="T3" fmla="*/ 14 h 29"/>
                  <a:gd name="T4" fmla="*/ 15 w 28"/>
                  <a:gd name="T5" fmla="*/ 9 h 29"/>
                  <a:gd name="T6" fmla="*/ 11 w 28"/>
                  <a:gd name="T7" fmla="*/ 0 h 29"/>
                  <a:gd name="T8" fmla="*/ 2 w 28"/>
                  <a:gd name="T9" fmla="*/ 5 h 29"/>
                  <a:gd name="T10" fmla="*/ 3 w 28"/>
                  <a:gd name="T11" fmla="*/ 5 h 29"/>
                  <a:gd name="T12" fmla="*/ 2 w 28"/>
                  <a:gd name="T13" fmla="*/ 5 h 29"/>
                  <a:gd name="T14" fmla="*/ 0 w 28"/>
                  <a:gd name="T15" fmla="*/ 8 h 29"/>
                  <a:gd name="T16" fmla="*/ 0 w 28"/>
                  <a:gd name="T17" fmla="*/ 11 h 29"/>
                  <a:gd name="T18" fmla="*/ 3 w 28"/>
                  <a:gd name="T19" fmla="*/ 14 h 29"/>
                  <a:gd name="T20" fmla="*/ 5 w 28"/>
                  <a:gd name="T21" fmla="*/ 14 h 29"/>
                  <a:gd name="T22" fmla="*/ 4 w 28"/>
                  <a:gd name="T23" fmla="*/ 14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8" y="29"/>
                    </a:moveTo>
                    <a:lnTo>
                      <a:pt x="10" y="29"/>
                    </a:lnTo>
                    <a:lnTo>
                      <a:pt x="28" y="18"/>
                    </a:lnTo>
                    <a:lnTo>
                      <a:pt x="21" y="0"/>
                    </a:lnTo>
                    <a:lnTo>
                      <a:pt x="3" y="11"/>
                    </a:lnTo>
                    <a:lnTo>
                      <a:pt x="5" y="11"/>
                    </a:lnTo>
                    <a:lnTo>
                      <a:pt x="3" y="11"/>
                    </a:lnTo>
                    <a:lnTo>
                      <a:pt x="0" y="16"/>
                    </a:lnTo>
                    <a:lnTo>
                      <a:pt x="0" y="22"/>
                    </a:lnTo>
                    <a:lnTo>
                      <a:pt x="5" y="29"/>
                    </a:lnTo>
                    <a:lnTo>
                      <a:pt x="10" y="29"/>
                    </a:lnTo>
                    <a:lnTo>
                      <a:pt x="8"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01" name="Freeform 1211"/>
              <p:cNvSpPr>
                <a:spLocks/>
              </p:cNvSpPr>
              <p:nvPr/>
            </p:nvSpPr>
            <p:spPr bwMode="auto">
              <a:xfrm>
                <a:off x="2990" y="1585"/>
                <a:ext cx="15" cy="14"/>
              </a:xfrm>
              <a:custGeom>
                <a:avLst/>
                <a:gdLst>
                  <a:gd name="T0" fmla="*/ 5 w 28"/>
                  <a:gd name="T1" fmla="*/ 14 h 29"/>
                  <a:gd name="T2" fmla="*/ 4 w 28"/>
                  <a:gd name="T3" fmla="*/ 14 h 29"/>
                  <a:gd name="T4" fmla="*/ 15 w 28"/>
                  <a:gd name="T5" fmla="*/ 9 h 29"/>
                  <a:gd name="T6" fmla="*/ 13 w 28"/>
                  <a:gd name="T7" fmla="*/ 0 h 29"/>
                  <a:gd name="T8" fmla="*/ 3 w 28"/>
                  <a:gd name="T9" fmla="*/ 5 h 29"/>
                  <a:gd name="T10" fmla="*/ 2 w 28"/>
                  <a:gd name="T11" fmla="*/ 5 h 29"/>
                  <a:gd name="T12" fmla="*/ 3 w 28"/>
                  <a:gd name="T13" fmla="*/ 5 h 29"/>
                  <a:gd name="T14" fmla="*/ 1 w 28"/>
                  <a:gd name="T15" fmla="*/ 8 h 29"/>
                  <a:gd name="T16" fmla="*/ 0 w 28"/>
                  <a:gd name="T17" fmla="*/ 11 h 29"/>
                  <a:gd name="T18" fmla="*/ 2 w 28"/>
                  <a:gd name="T19" fmla="*/ 14 h 29"/>
                  <a:gd name="T20" fmla="*/ 4 w 28"/>
                  <a:gd name="T21" fmla="*/ 14 h 29"/>
                  <a:gd name="T22" fmla="*/ 5 w 28"/>
                  <a:gd name="T23" fmla="*/ 14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10" y="29"/>
                    </a:moveTo>
                    <a:lnTo>
                      <a:pt x="8" y="29"/>
                    </a:lnTo>
                    <a:lnTo>
                      <a:pt x="28" y="18"/>
                    </a:lnTo>
                    <a:lnTo>
                      <a:pt x="25" y="0"/>
                    </a:lnTo>
                    <a:lnTo>
                      <a:pt x="5" y="11"/>
                    </a:lnTo>
                    <a:lnTo>
                      <a:pt x="3" y="11"/>
                    </a:lnTo>
                    <a:lnTo>
                      <a:pt x="5" y="11"/>
                    </a:lnTo>
                    <a:lnTo>
                      <a:pt x="1" y="16"/>
                    </a:lnTo>
                    <a:lnTo>
                      <a:pt x="0" y="22"/>
                    </a:lnTo>
                    <a:lnTo>
                      <a:pt x="3" y="29"/>
                    </a:lnTo>
                    <a:lnTo>
                      <a:pt x="8" y="29"/>
                    </a:lnTo>
                    <a:lnTo>
                      <a:pt x="1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02" name="Freeform 1212"/>
              <p:cNvSpPr>
                <a:spLocks/>
              </p:cNvSpPr>
              <p:nvPr/>
            </p:nvSpPr>
            <p:spPr bwMode="auto">
              <a:xfrm>
                <a:off x="2981" y="1590"/>
                <a:ext cx="14" cy="15"/>
              </a:xfrm>
              <a:custGeom>
                <a:avLst/>
                <a:gdLst>
                  <a:gd name="T0" fmla="*/ 4 w 29"/>
                  <a:gd name="T1" fmla="*/ 15 h 29"/>
                  <a:gd name="T2" fmla="*/ 5 w 29"/>
                  <a:gd name="T3" fmla="*/ 15 h 29"/>
                  <a:gd name="T4" fmla="*/ 14 w 29"/>
                  <a:gd name="T5" fmla="*/ 9 h 29"/>
                  <a:gd name="T6" fmla="*/ 11 w 29"/>
                  <a:gd name="T7" fmla="*/ 0 h 29"/>
                  <a:gd name="T8" fmla="*/ 2 w 29"/>
                  <a:gd name="T9" fmla="*/ 6 h 29"/>
                  <a:gd name="T10" fmla="*/ 2 w 29"/>
                  <a:gd name="T11" fmla="*/ 6 h 29"/>
                  <a:gd name="T12" fmla="*/ 2 w 29"/>
                  <a:gd name="T13" fmla="*/ 6 h 29"/>
                  <a:gd name="T14" fmla="*/ 0 w 29"/>
                  <a:gd name="T15" fmla="*/ 8 h 29"/>
                  <a:gd name="T16" fmla="*/ 0 w 29"/>
                  <a:gd name="T17" fmla="*/ 11 h 29"/>
                  <a:gd name="T18" fmla="*/ 2 w 29"/>
                  <a:gd name="T19" fmla="*/ 15 h 29"/>
                  <a:gd name="T20" fmla="*/ 5 w 29"/>
                  <a:gd name="T21" fmla="*/ 15 h 29"/>
                  <a:gd name="T22" fmla="*/ 4 w 29"/>
                  <a:gd name="T23" fmla="*/ 1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9" y="29"/>
                    </a:moveTo>
                    <a:lnTo>
                      <a:pt x="10" y="29"/>
                    </a:lnTo>
                    <a:lnTo>
                      <a:pt x="29" y="18"/>
                    </a:lnTo>
                    <a:lnTo>
                      <a:pt x="22" y="0"/>
                    </a:lnTo>
                    <a:lnTo>
                      <a:pt x="4" y="11"/>
                    </a:lnTo>
                    <a:lnTo>
                      <a:pt x="5" y="11"/>
                    </a:lnTo>
                    <a:lnTo>
                      <a:pt x="4" y="11"/>
                    </a:lnTo>
                    <a:lnTo>
                      <a:pt x="0" y="16"/>
                    </a:lnTo>
                    <a:lnTo>
                      <a:pt x="0" y="21"/>
                    </a:lnTo>
                    <a:lnTo>
                      <a:pt x="5" y="29"/>
                    </a:lnTo>
                    <a:lnTo>
                      <a:pt x="10" y="29"/>
                    </a:lnTo>
                    <a:lnTo>
                      <a:pt x="9"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03" name="Freeform 1213"/>
              <p:cNvSpPr>
                <a:spLocks/>
              </p:cNvSpPr>
              <p:nvPr/>
            </p:nvSpPr>
            <p:spPr bwMode="auto">
              <a:xfrm>
                <a:off x="2967" y="1596"/>
                <a:ext cx="18" cy="18"/>
              </a:xfrm>
              <a:custGeom>
                <a:avLst/>
                <a:gdLst>
                  <a:gd name="T0" fmla="*/ 1 w 37"/>
                  <a:gd name="T1" fmla="*/ 14 h 36"/>
                  <a:gd name="T2" fmla="*/ 1 w 37"/>
                  <a:gd name="T3" fmla="*/ 18 h 36"/>
                  <a:gd name="T4" fmla="*/ 18 w 37"/>
                  <a:gd name="T5" fmla="*/ 9 h 36"/>
                  <a:gd name="T6" fmla="*/ 16 w 37"/>
                  <a:gd name="T7" fmla="*/ 0 h 36"/>
                  <a:gd name="T8" fmla="*/ 0 w 37"/>
                  <a:gd name="T9" fmla="*/ 9 h 36"/>
                  <a:gd name="T10" fmla="*/ 1 w 37"/>
                  <a:gd name="T11" fmla="*/ 14 h 3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7" h="36">
                    <a:moveTo>
                      <a:pt x="2" y="27"/>
                    </a:moveTo>
                    <a:lnTo>
                      <a:pt x="3" y="36"/>
                    </a:lnTo>
                    <a:lnTo>
                      <a:pt x="37" y="18"/>
                    </a:lnTo>
                    <a:lnTo>
                      <a:pt x="33" y="0"/>
                    </a:lnTo>
                    <a:lnTo>
                      <a:pt x="0" y="18"/>
                    </a:lnTo>
                    <a:lnTo>
                      <a:pt x="2"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04" name="Freeform 1214"/>
              <p:cNvSpPr>
                <a:spLocks/>
              </p:cNvSpPr>
              <p:nvPr/>
            </p:nvSpPr>
            <p:spPr bwMode="auto">
              <a:xfrm>
                <a:off x="2964" y="1605"/>
                <a:ext cx="5" cy="9"/>
              </a:xfrm>
              <a:custGeom>
                <a:avLst/>
                <a:gdLst>
                  <a:gd name="T0" fmla="*/ 3 w 8"/>
                  <a:gd name="T1" fmla="*/ 0 h 18"/>
                  <a:gd name="T2" fmla="*/ 1 w 8"/>
                  <a:gd name="T3" fmla="*/ 3 h 18"/>
                  <a:gd name="T4" fmla="*/ 0 w 8"/>
                  <a:gd name="T5" fmla="*/ 6 h 18"/>
                  <a:gd name="T6" fmla="*/ 2 w 8"/>
                  <a:gd name="T7" fmla="*/ 9 h 18"/>
                  <a:gd name="T8" fmla="*/ 5 w 8"/>
                  <a:gd name="T9" fmla="*/ 9 h 18"/>
                  <a:gd name="T10" fmla="*/ 3 w 8"/>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8">
                    <a:moveTo>
                      <a:pt x="5" y="0"/>
                    </a:moveTo>
                    <a:lnTo>
                      <a:pt x="2" y="5"/>
                    </a:lnTo>
                    <a:lnTo>
                      <a:pt x="0" y="11"/>
                    </a:lnTo>
                    <a:lnTo>
                      <a:pt x="3" y="18"/>
                    </a:lnTo>
                    <a:lnTo>
                      <a:pt x="8" y="18"/>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05" name="Freeform 1215"/>
              <p:cNvSpPr>
                <a:spLocks/>
              </p:cNvSpPr>
              <p:nvPr/>
            </p:nvSpPr>
            <p:spPr bwMode="auto">
              <a:xfrm>
                <a:off x="3233" y="1437"/>
                <a:ext cx="2" cy="4"/>
              </a:xfrm>
              <a:custGeom>
                <a:avLst/>
                <a:gdLst>
                  <a:gd name="T0" fmla="*/ 2 w 5"/>
                  <a:gd name="T1" fmla="*/ 0 h 9"/>
                  <a:gd name="T2" fmla="*/ 2 w 5"/>
                  <a:gd name="T3" fmla="*/ 1 h 9"/>
                  <a:gd name="T4" fmla="*/ 2 w 5"/>
                  <a:gd name="T5" fmla="*/ 3 h 9"/>
                  <a:gd name="T6" fmla="*/ 2 w 5"/>
                  <a:gd name="T7" fmla="*/ 4 h 9"/>
                  <a:gd name="T8" fmla="*/ 0 w 5"/>
                  <a:gd name="T9" fmla="*/ 4 h 9"/>
                  <a:gd name="T10" fmla="*/ 2 w 5"/>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9">
                    <a:moveTo>
                      <a:pt x="5" y="0"/>
                    </a:moveTo>
                    <a:lnTo>
                      <a:pt x="5" y="2"/>
                    </a:lnTo>
                    <a:lnTo>
                      <a:pt x="5" y="6"/>
                    </a:lnTo>
                    <a:lnTo>
                      <a:pt x="5" y="9"/>
                    </a:lnTo>
                    <a:lnTo>
                      <a:pt x="0" y="9"/>
                    </a:lnTo>
                    <a:lnTo>
                      <a:pt x="5"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06" name="Freeform 1216"/>
              <p:cNvSpPr>
                <a:spLocks/>
              </p:cNvSpPr>
              <p:nvPr/>
            </p:nvSpPr>
            <p:spPr bwMode="auto">
              <a:xfrm>
                <a:off x="3226" y="1428"/>
                <a:ext cx="9" cy="13"/>
              </a:xfrm>
              <a:custGeom>
                <a:avLst/>
                <a:gdLst>
                  <a:gd name="T0" fmla="*/ 9 w 18"/>
                  <a:gd name="T1" fmla="*/ 0 h 27"/>
                  <a:gd name="T2" fmla="*/ 9 w 18"/>
                  <a:gd name="T3" fmla="*/ 1 h 27"/>
                  <a:gd name="T4" fmla="*/ 9 w 18"/>
                  <a:gd name="T5" fmla="*/ 4 h 27"/>
                  <a:gd name="T6" fmla="*/ 9 w 18"/>
                  <a:gd name="T7" fmla="*/ 6 h 27"/>
                  <a:gd name="T8" fmla="*/ 9 w 18"/>
                  <a:gd name="T9" fmla="*/ 8 h 27"/>
                  <a:gd name="T10" fmla="*/ 9 w 18"/>
                  <a:gd name="T11" fmla="*/ 10 h 27"/>
                  <a:gd name="T12" fmla="*/ 9 w 18"/>
                  <a:gd name="T13" fmla="*/ 12 h 27"/>
                  <a:gd name="T14" fmla="*/ 9 w 18"/>
                  <a:gd name="T15" fmla="*/ 13 h 27"/>
                  <a:gd name="T16" fmla="*/ 0 w 18"/>
                  <a:gd name="T17" fmla="*/ 13 h 27"/>
                  <a:gd name="T18" fmla="*/ 9 w 18"/>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 h="27">
                    <a:moveTo>
                      <a:pt x="18" y="0"/>
                    </a:moveTo>
                    <a:lnTo>
                      <a:pt x="18" y="2"/>
                    </a:lnTo>
                    <a:lnTo>
                      <a:pt x="18" y="9"/>
                    </a:lnTo>
                    <a:lnTo>
                      <a:pt x="18" y="13"/>
                    </a:lnTo>
                    <a:lnTo>
                      <a:pt x="18" y="16"/>
                    </a:lnTo>
                    <a:lnTo>
                      <a:pt x="18" y="20"/>
                    </a:lnTo>
                    <a:lnTo>
                      <a:pt x="18" y="24"/>
                    </a:lnTo>
                    <a:lnTo>
                      <a:pt x="18" y="27"/>
                    </a:lnTo>
                    <a:lnTo>
                      <a:pt x="0" y="27"/>
                    </a:lnTo>
                    <a:lnTo>
                      <a:pt x="18"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07" name="Freeform 1217"/>
              <p:cNvSpPr>
                <a:spLocks/>
              </p:cNvSpPr>
              <p:nvPr/>
            </p:nvSpPr>
            <p:spPr bwMode="auto">
              <a:xfrm>
                <a:off x="3218" y="1419"/>
                <a:ext cx="17" cy="22"/>
              </a:xfrm>
              <a:custGeom>
                <a:avLst/>
                <a:gdLst>
                  <a:gd name="T0" fmla="*/ 17 w 33"/>
                  <a:gd name="T1" fmla="*/ 0 h 45"/>
                  <a:gd name="T2" fmla="*/ 17 w 33"/>
                  <a:gd name="T3" fmla="*/ 3 h 45"/>
                  <a:gd name="T4" fmla="*/ 17 w 33"/>
                  <a:gd name="T5" fmla="*/ 4 h 45"/>
                  <a:gd name="T6" fmla="*/ 17 w 33"/>
                  <a:gd name="T7" fmla="*/ 6 h 45"/>
                  <a:gd name="T8" fmla="*/ 17 w 33"/>
                  <a:gd name="T9" fmla="*/ 8 h 45"/>
                  <a:gd name="T10" fmla="*/ 17 w 33"/>
                  <a:gd name="T11" fmla="*/ 10 h 45"/>
                  <a:gd name="T12" fmla="*/ 17 w 33"/>
                  <a:gd name="T13" fmla="*/ 13 h 45"/>
                  <a:gd name="T14" fmla="*/ 17 w 33"/>
                  <a:gd name="T15" fmla="*/ 15 h 45"/>
                  <a:gd name="T16" fmla="*/ 17 w 33"/>
                  <a:gd name="T17" fmla="*/ 17 h 45"/>
                  <a:gd name="T18" fmla="*/ 17 w 33"/>
                  <a:gd name="T19" fmla="*/ 18 h 45"/>
                  <a:gd name="T20" fmla="*/ 14 w 33"/>
                  <a:gd name="T21" fmla="*/ 22 h 45"/>
                  <a:gd name="T22" fmla="*/ 0 w 33"/>
                  <a:gd name="T23" fmla="*/ 22 h 45"/>
                  <a:gd name="T24" fmla="*/ 17 w 33"/>
                  <a:gd name="T25" fmla="*/ 0 h 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45">
                    <a:moveTo>
                      <a:pt x="33" y="0"/>
                    </a:moveTo>
                    <a:lnTo>
                      <a:pt x="33" y="6"/>
                    </a:lnTo>
                    <a:lnTo>
                      <a:pt x="33" y="9"/>
                    </a:lnTo>
                    <a:lnTo>
                      <a:pt x="33" y="13"/>
                    </a:lnTo>
                    <a:lnTo>
                      <a:pt x="33" y="16"/>
                    </a:lnTo>
                    <a:lnTo>
                      <a:pt x="33" y="20"/>
                    </a:lnTo>
                    <a:lnTo>
                      <a:pt x="33" y="27"/>
                    </a:lnTo>
                    <a:lnTo>
                      <a:pt x="33" y="31"/>
                    </a:lnTo>
                    <a:lnTo>
                      <a:pt x="33" y="34"/>
                    </a:lnTo>
                    <a:lnTo>
                      <a:pt x="33" y="36"/>
                    </a:lnTo>
                    <a:lnTo>
                      <a:pt x="28" y="45"/>
                    </a:lnTo>
                    <a:lnTo>
                      <a:pt x="0" y="45"/>
                    </a:lnTo>
                    <a:lnTo>
                      <a:pt x="33"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08" name="Freeform 1218"/>
              <p:cNvSpPr>
                <a:spLocks/>
              </p:cNvSpPr>
              <p:nvPr/>
            </p:nvSpPr>
            <p:spPr bwMode="auto">
              <a:xfrm>
                <a:off x="3212" y="1410"/>
                <a:ext cx="23" cy="31"/>
              </a:xfrm>
              <a:custGeom>
                <a:avLst/>
                <a:gdLst>
                  <a:gd name="T0" fmla="*/ 23 w 46"/>
                  <a:gd name="T1" fmla="*/ 0 h 63"/>
                  <a:gd name="T2" fmla="*/ 23 w 46"/>
                  <a:gd name="T3" fmla="*/ 1 h 63"/>
                  <a:gd name="T4" fmla="*/ 23 w 46"/>
                  <a:gd name="T5" fmla="*/ 2 h 63"/>
                  <a:gd name="T6" fmla="*/ 23 w 46"/>
                  <a:gd name="T7" fmla="*/ 4 h 63"/>
                  <a:gd name="T8" fmla="*/ 23 w 46"/>
                  <a:gd name="T9" fmla="*/ 6 h 63"/>
                  <a:gd name="T10" fmla="*/ 23 w 46"/>
                  <a:gd name="T11" fmla="*/ 8 h 63"/>
                  <a:gd name="T12" fmla="*/ 23 w 46"/>
                  <a:gd name="T13" fmla="*/ 12 h 63"/>
                  <a:gd name="T14" fmla="*/ 23 w 46"/>
                  <a:gd name="T15" fmla="*/ 13 h 63"/>
                  <a:gd name="T16" fmla="*/ 23 w 46"/>
                  <a:gd name="T17" fmla="*/ 15 h 63"/>
                  <a:gd name="T18" fmla="*/ 23 w 46"/>
                  <a:gd name="T19" fmla="*/ 17 h 63"/>
                  <a:gd name="T20" fmla="*/ 23 w 46"/>
                  <a:gd name="T21" fmla="*/ 18 h 63"/>
                  <a:gd name="T22" fmla="*/ 14 w 46"/>
                  <a:gd name="T23" fmla="*/ 31 h 63"/>
                  <a:gd name="T24" fmla="*/ 0 w 46"/>
                  <a:gd name="T25" fmla="*/ 31 h 63"/>
                  <a:gd name="T26" fmla="*/ 23 w 46"/>
                  <a:gd name="T27" fmla="*/ 0 h 6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6" h="63">
                    <a:moveTo>
                      <a:pt x="46" y="0"/>
                    </a:moveTo>
                    <a:lnTo>
                      <a:pt x="46" y="2"/>
                    </a:lnTo>
                    <a:lnTo>
                      <a:pt x="46" y="5"/>
                    </a:lnTo>
                    <a:lnTo>
                      <a:pt x="46" y="9"/>
                    </a:lnTo>
                    <a:lnTo>
                      <a:pt x="46" y="13"/>
                    </a:lnTo>
                    <a:lnTo>
                      <a:pt x="46" y="16"/>
                    </a:lnTo>
                    <a:lnTo>
                      <a:pt x="46" y="24"/>
                    </a:lnTo>
                    <a:lnTo>
                      <a:pt x="46" y="27"/>
                    </a:lnTo>
                    <a:lnTo>
                      <a:pt x="46" y="31"/>
                    </a:lnTo>
                    <a:lnTo>
                      <a:pt x="46" y="34"/>
                    </a:lnTo>
                    <a:lnTo>
                      <a:pt x="46" y="36"/>
                    </a:lnTo>
                    <a:lnTo>
                      <a:pt x="28" y="63"/>
                    </a:lnTo>
                    <a:lnTo>
                      <a:pt x="0" y="63"/>
                    </a:lnTo>
                    <a:lnTo>
                      <a:pt x="46"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09" name="Freeform 1219"/>
              <p:cNvSpPr>
                <a:spLocks/>
              </p:cNvSpPr>
              <p:nvPr/>
            </p:nvSpPr>
            <p:spPr bwMode="auto">
              <a:xfrm>
                <a:off x="3205" y="1400"/>
                <a:ext cx="30" cy="41"/>
              </a:xfrm>
              <a:custGeom>
                <a:avLst/>
                <a:gdLst>
                  <a:gd name="T0" fmla="*/ 30 w 60"/>
                  <a:gd name="T1" fmla="*/ 0 h 81"/>
                  <a:gd name="T2" fmla="*/ 30 w 60"/>
                  <a:gd name="T3" fmla="*/ 1 h 81"/>
                  <a:gd name="T4" fmla="*/ 30 w 60"/>
                  <a:gd name="T5" fmla="*/ 3 h 81"/>
                  <a:gd name="T6" fmla="*/ 30 w 60"/>
                  <a:gd name="T7" fmla="*/ 5 h 81"/>
                  <a:gd name="T8" fmla="*/ 30 w 60"/>
                  <a:gd name="T9" fmla="*/ 8 h 81"/>
                  <a:gd name="T10" fmla="*/ 30 w 60"/>
                  <a:gd name="T11" fmla="*/ 10 h 81"/>
                  <a:gd name="T12" fmla="*/ 30 w 60"/>
                  <a:gd name="T13" fmla="*/ 12 h 81"/>
                  <a:gd name="T14" fmla="*/ 30 w 60"/>
                  <a:gd name="T15" fmla="*/ 14 h 81"/>
                  <a:gd name="T16" fmla="*/ 30 w 60"/>
                  <a:gd name="T17" fmla="*/ 16 h 81"/>
                  <a:gd name="T18" fmla="*/ 30 w 60"/>
                  <a:gd name="T19" fmla="*/ 17 h 81"/>
                  <a:gd name="T20" fmla="*/ 30 w 60"/>
                  <a:gd name="T21" fmla="*/ 18 h 81"/>
                  <a:gd name="T22" fmla="*/ 14 w 60"/>
                  <a:gd name="T23" fmla="*/ 41 h 81"/>
                  <a:gd name="T24" fmla="*/ 0 w 60"/>
                  <a:gd name="T25" fmla="*/ 41 h 81"/>
                  <a:gd name="T26" fmla="*/ 30 w 60"/>
                  <a:gd name="T27" fmla="*/ 0 h 8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0" h="81">
                    <a:moveTo>
                      <a:pt x="60" y="0"/>
                    </a:moveTo>
                    <a:lnTo>
                      <a:pt x="60" y="2"/>
                    </a:lnTo>
                    <a:lnTo>
                      <a:pt x="60" y="5"/>
                    </a:lnTo>
                    <a:lnTo>
                      <a:pt x="60" y="9"/>
                    </a:lnTo>
                    <a:lnTo>
                      <a:pt x="60" y="16"/>
                    </a:lnTo>
                    <a:lnTo>
                      <a:pt x="60" y="20"/>
                    </a:lnTo>
                    <a:lnTo>
                      <a:pt x="60" y="23"/>
                    </a:lnTo>
                    <a:lnTo>
                      <a:pt x="60" y="27"/>
                    </a:lnTo>
                    <a:lnTo>
                      <a:pt x="60" y="31"/>
                    </a:lnTo>
                    <a:lnTo>
                      <a:pt x="60" y="34"/>
                    </a:lnTo>
                    <a:lnTo>
                      <a:pt x="60" y="36"/>
                    </a:lnTo>
                    <a:lnTo>
                      <a:pt x="27" y="81"/>
                    </a:lnTo>
                    <a:lnTo>
                      <a:pt x="0" y="81"/>
                    </a:lnTo>
                    <a:lnTo>
                      <a:pt x="60"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10" name="Freeform 1220"/>
              <p:cNvSpPr>
                <a:spLocks/>
              </p:cNvSpPr>
              <p:nvPr/>
            </p:nvSpPr>
            <p:spPr bwMode="auto">
              <a:xfrm>
                <a:off x="3199" y="1391"/>
                <a:ext cx="36" cy="50"/>
              </a:xfrm>
              <a:custGeom>
                <a:avLst/>
                <a:gdLst>
                  <a:gd name="T0" fmla="*/ 0 w 71"/>
                  <a:gd name="T1" fmla="*/ 48 h 101"/>
                  <a:gd name="T2" fmla="*/ 3 w 71"/>
                  <a:gd name="T3" fmla="*/ 50 h 101"/>
                  <a:gd name="T4" fmla="*/ 13 w 71"/>
                  <a:gd name="T5" fmla="*/ 50 h 101"/>
                  <a:gd name="T6" fmla="*/ 36 w 71"/>
                  <a:gd name="T7" fmla="*/ 19 h 101"/>
                  <a:gd name="T8" fmla="*/ 36 w 71"/>
                  <a:gd name="T9" fmla="*/ 18 h 101"/>
                  <a:gd name="T10" fmla="*/ 36 w 71"/>
                  <a:gd name="T11" fmla="*/ 14 h 101"/>
                  <a:gd name="T12" fmla="*/ 36 w 71"/>
                  <a:gd name="T13" fmla="*/ 12 h 101"/>
                  <a:gd name="T14" fmla="*/ 36 w 71"/>
                  <a:gd name="T15" fmla="*/ 11 h 101"/>
                  <a:gd name="T16" fmla="*/ 36 w 71"/>
                  <a:gd name="T17" fmla="*/ 9 h 101"/>
                  <a:gd name="T18" fmla="*/ 36 w 71"/>
                  <a:gd name="T19" fmla="*/ 7 h 101"/>
                  <a:gd name="T20" fmla="*/ 36 w 71"/>
                  <a:gd name="T21" fmla="*/ 3 h 101"/>
                  <a:gd name="T22" fmla="*/ 36 w 71"/>
                  <a:gd name="T23" fmla="*/ 2 h 101"/>
                  <a:gd name="T24" fmla="*/ 36 w 71"/>
                  <a:gd name="T25" fmla="*/ 0 h 101"/>
                  <a:gd name="T26" fmla="*/ 0 w 71"/>
                  <a:gd name="T27" fmla="*/ 48 h 10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1" h="101">
                    <a:moveTo>
                      <a:pt x="0" y="96"/>
                    </a:moveTo>
                    <a:lnTo>
                      <a:pt x="5" y="101"/>
                    </a:lnTo>
                    <a:lnTo>
                      <a:pt x="25" y="101"/>
                    </a:lnTo>
                    <a:lnTo>
                      <a:pt x="71" y="38"/>
                    </a:lnTo>
                    <a:lnTo>
                      <a:pt x="71" y="36"/>
                    </a:lnTo>
                    <a:lnTo>
                      <a:pt x="71" y="29"/>
                    </a:lnTo>
                    <a:lnTo>
                      <a:pt x="71" y="25"/>
                    </a:lnTo>
                    <a:lnTo>
                      <a:pt x="71" y="22"/>
                    </a:lnTo>
                    <a:lnTo>
                      <a:pt x="71" y="18"/>
                    </a:lnTo>
                    <a:lnTo>
                      <a:pt x="71" y="15"/>
                    </a:lnTo>
                    <a:lnTo>
                      <a:pt x="71" y="7"/>
                    </a:lnTo>
                    <a:lnTo>
                      <a:pt x="71" y="4"/>
                    </a:lnTo>
                    <a:lnTo>
                      <a:pt x="71" y="0"/>
                    </a:lnTo>
                    <a:lnTo>
                      <a:pt x="0" y="96"/>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11" name="Freeform 1221"/>
              <p:cNvSpPr>
                <a:spLocks/>
              </p:cNvSpPr>
              <p:nvPr/>
            </p:nvSpPr>
            <p:spPr bwMode="auto">
              <a:xfrm>
                <a:off x="3194" y="1381"/>
                <a:ext cx="41" cy="60"/>
              </a:xfrm>
              <a:custGeom>
                <a:avLst/>
                <a:gdLst>
                  <a:gd name="T0" fmla="*/ 0 w 82"/>
                  <a:gd name="T1" fmla="*/ 54 h 119"/>
                  <a:gd name="T2" fmla="*/ 8 w 82"/>
                  <a:gd name="T3" fmla="*/ 60 h 119"/>
                  <a:gd name="T4" fmla="*/ 11 w 82"/>
                  <a:gd name="T5" fmla="*/ 60 h 119"/>
                  <a:gd name="T6" fmla="*/ 41 w 82"/>
                  <a:gd name="T7" fmla="*/ 19 h 119"/>
                  <a:gd name="T8" fmla="*/ 41 w 82"/>
                  <a:gd name="T9" fmla="*/ 18 h 119"/>
                  <a:gd name="T10" fmla="*/ 41 w 82"/>
                  <a:gd name="T11" fmla="*/ 17 h 119"/>
                  <a:gd name="T12" fmla="*/ 41 w 82"/>
                  <a:gd name="T13" fmla="*/ 13 h 119"/>
                  <a:gd name="T14" fmla="*/ 41 w 82"/>
                  <a:gd name="T15" fmla="*/ 11 h 119"/>
                  <a:gd name="T16" fmla="*/ 41 w 82"/>
                  <a:gd name="T17" fmla="*/ 9 h 119"/>
                  <a:gd name="T18" fmla="*/ 41 w 82"/>
                  <a:gd name="T19" fmla="*/ 7 h 119"/>
                  <a:gd name="T20" fmla="*/ 41 w 82"/>
                  <a:gd name="T21" fmla="*/ 6 h 119"/>
                  <a:gd name="T22" fmla="*/ 41 w 82"/>
                  <a:gd name="T23" fmla="*/ 2 h 119"/>
                  <a:gd name="T24" fmla="*/ 41 w 82"/>
                  <a:gd name="T25" fmla="*/ 0 h 119"/>
                  <a:gd name="T26" fmla="*/ 0 w 82"/>
                  <a:gd name="T27" fmla="*/ 54 h 1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2" h="119">
                    <a:moveTo>
                      <a:pt x="0" y="108"/>
                    </a:moveTo>
                    <a:lnTo>
                      <a:pt x="16" y="119"/>
                    </a:lnTo>
                    <a:lnTo>
                      <a:pt x="22" y="119"/>
                    </a:lnTo>
                    <a:lnTo>
                      <a:pt x="82" y="38"/>
                    </a:lnTo>
                    <a:lnTo>
                      <a:pt x="82" y="36"/>
                    </a:lnTo>
                    <a:lnTo>
                      <a:pt x="82" y="33"/>
                    </a:lnTo>
                    <a:lnTo>
                      <a:pt x="82" y="25"/>
                    </a:lnTo>
                    <a:lnTo>
                      <a:pt x="82" y="22"/>
                    </a:lnTo>
                    <a:lnTo>
                      <a:pt x="82" y="18"/>
                    </a:lnTo>
                    <a:lnTo>
                      <a:pt x="82" y="14"/>
                    </a:lnTo>
                    <a:lnTo>
                      <a:pt x="82" y="11"/>
                    </a:lnTo>
                    <a:lnTo>
                      <a:pt x="82" y="4"/>
                    </a:lnTo>
                    <a:lnTo>
                      <a:pt x="82" y="0"/>
                    </a:lnTo>
                    <a:lnTo>
                      <a:pt x="0" y="108"/>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12" name="Freeform 1222"/>
              <p:cNvSpPr>
                <a:spLocks/>
              </p:cNvSpPr>
              <p:nvPr/>
            </p:nvSpPr>
            <p:spPr bwMode="auto">
              <a:xfrm>
                <a:off x="3189" y="1372"/>
                <a:ext cx="46" cy="66"/>
              </a:xfrm>
              <a:custGeom>
                <a:avLst/>
                <a:gdLst>
                  <a:gd name="T0" fmla="*/ 0 w 92"/>
                  <a:gd name="T1" fmla="*/ 60 h 132"/>
                  <a:gd name="T2" fmla="*/ 11 w 92"/>
                  <a:gd name="T3" fmla="*/ 66 h 132"/>
                  <a:gd name="T4" fmla="*/ 46 w 92"/>
                  <a:gd name="T5" fmla="*/ 18 h 132"/>
                  <a:gd name="T6" fmla="*/ 46 w 92"/>
                  <a:gd name="T7" fmla="*/ 18 h 132"/>
                  <a:gd name="T8" fmla="*/ 46 w 92"/>
                  <a:gd name="T9" fmla="*/ 16 h 132"/>
                  <a:gd name="T10" fmla="*/ 46 w 92"/>
                  <a:gd name="T11" fmla="*/ 15 h 132"/>
                  <a:gd name="T12" fmla="*/ 46 w 92"/>
                  <a:gd name="T13" fmla="*/ 11 h 132"/>
                  <a:gd name="T14" fmla="*/ 46 w 92"/>
                  <a:gd name="T15" fmla="*/ 9 h 132"/>
                  <a:gd name="T16" fmla="*/ 46 w 92"/>
                  <a:gd name="T17" fmla="*/ 7 h 132"/>
                  <a:gd name="T18" fmla="*/ 46 w 92"/>
                  <a:gd name="T19" fmla="*/ 6 h 132"/>
                  <a:gd name="T20" fmla="*/ 46 w 92"/>
                  <a:gd name="T21" fmla="*/ 4 h 132"/>
                  <a:gd name="T22" fmla="*/ 46 w 92"/>
                  <a:gd name="T23" fmla="*/ 0 h 132"/>
                  <a:gd name="T24" fmla="*/ 0 w 92"/>
                  <a:gd name="T25" fmla="*/ 60 h 1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2" h="132">
                    <a:moveTo>
                      <a:pt x="0" y="119"/>
                    </a:moveTo>
                    <a:lnTo>
                      <a:pt x="21" y="132"/>
                    </a:lnTo>
                    <a:lnTo>
                      <a:pt x="92" y="36"/>
                    </a:lnTo>
                    <a:lnTo>
                      <a:pt x="92" y="32"/>
                    </a:lnTo>
                    <a:lnTo>
                      <a:pt x="92" y="29"/>
                    </a:lnTo>
                    <a:lnTo>
                      <a:pt x="92" y="22"/>
                    </a:lnTo>
                    <a:lnTo>
                      <a:pt x="92" y="18"/>
                    </a:lnTo>
                    <a:lnTo>
                      <a:pt x="92" y="14"/>
                    </a:lnTo>
                    <a:lnTo>
                      <a:pt x="92" y="11"/>
                    </a:lnTo>
                    <a:lnTo>
                      <a:pt x="92" y="7"/>
                    </a:lnTo>
                    <a:lnTo>
                      <a:pt x="92" y="0"/>
                    </a:lnTo>
                    <a:lnTo>
                      <a:pt x="0" y="119"/>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13" name="Freeform 1223"/>
              <p:cNvSpPr>
                <a:spLocks/>
              </p:cNvSpPr>
              <p:nvPr/>
            </p:nvSpPr>
            <p:spPr bwMode="auto">
              <a:xfrm>
                <a:off x="3185" y="1372"/>
                <a:ext cx="50" cy="64"/>
              </a:xfrm>
              <a:custGeom>
                <a:avLst/>
                <a:gdLst>
                  <a:gd name="T0" fmla="*/ 0 w 100"/>
                  <a:gd name="T1" fmla="*/ 58 h 126"/>
                  <a:gd name="T2" fmla="*/ 9 w 100"/>
                  <a:gd name="T3" fmla="*/ 64 h 126"/>
                  <a:gd name="T4" fmla="*/ 50 w 100"/>
                  <a:gd name="T5" fmla="*/ 9 h 126"/>
                  <a:gd name="T6" fmla="*/ 50 w 100"/>
                  <a:gd name="T7" fmla="*/ 9 h 126"/>
                  <a:gd name="T8" fmla="*/ 50 w 100"/>
                  <a:gd name="T9" fmla="*/ 7 h 126"/>
                  <a:gd name="T10" fmla="*/ 50 w 100"/>
                  <a:gd name="T11" fmla="*/ 6 h 126"/>
                  <a:gd name="T12" fmla="*/ 50 w 100"/>
                  <a:gd name="T13" fmla="*/ 4 h 126"/>
                  <a:gd name="T14" fmla="*/ 50 w 100"/>
                  <a:gd name="T15" fmla="*/ 0 h 126"/>
                  <a:gd name="T16" fmla="*/ 45 w 100"/>
                  <a:gd name="T17" fmla="*/ 0 h 126"/>
                  <a:gd name="T18" fmla="*/ 0 w 100"/>
                  <a:gd name="T19" fmla="*/ 58 h 1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0" h="126">
                    <a:moveTo>
                      <a:pt x="0" y="114"/>
                    </a:moveTo>
                    <a:lnTo>
                      <a:pt x="18" y="126"/>
                    </a:lnTo>
                    <a:lnTo>
                      <a:pt x="100" y="18"/>
                    </a:lnTo>
                    <a:lnTo>
                      <a:pt x="100" y="14"/>
                    </a:lnTo>
                    <a:lnTo>
                      <a:pt x="100" y="11"/>
                    </a:lnTo>
                    <a:lnTo>
                      <a:pt x="100" y="7"/>
                    </a:lnTo>
                    <a:lnTo>
                      <a:pt x="100" y="0"/>
                    </a:lnTo>
                    <a:lnTo>
                      <a:pt x="89" y="0"/>
                    </a:lnTo>
                    <a:lnTo>
                      <a:pt x="0" y="114"/>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14" name="Freeform 1224"/>
              <p:cNvSpPr>
                <a:spLocks/>
              </p:cNvSpPr>
              <p:nvPr/>
            </p:nvSpPr>
            <p:spPr bwMode="auto">
              <a:xfrm>
                <a:off x="3180" y="1372"/>
                <a:ext cx="55" cy="60"/>
              </a:xfrm>
              <a:custGeom>
                <a:avLst/>
                <a:gdLst>
                  <a:gd name="T0" fmla="*/ 0 w 110"/>
                  <a:gd name="T1" fmla="*/ 54 h 119"/>
                  <a:gd name="T2" fmla="*/ 9 w 110"/>
                  <a:gd name="T3" fmla="*/ 60 h 119"/>
                  <a:gd name="T4" fmla="*/ 55 w 110"/>
                  <a:gd name="T5" fmla="*/ 0 h 119"/>
                  <a:gd name="T6" fmla="*/ 55 w 110"/>
                  <a:gd name="T7" fmla="*/ 0 h 119"/>
                  <a:gd name="T8" fmla="*/ 42 w 110"/>
                  <a:gd name="T9" fmla="*/ 0 h 119"/>
                  <a:gd name="T10" fmla="*/ 0 w 110"/>
                  <a:gd name="T11" fmla="*/ 54 h 1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0" h="119">
                    <a:moveTo>
                      <a:pt x="0" y="108"/>
                    </a:moveTo>
                    <a:lnTo>
                      <a:pt x="18" y="119"/>
                    </a:lnTo>
                    <a:lnTo>
                      <a:pt x="110" y="0"/>
                    </a:lnTo>
                    <a:lnTo>
                      <a:pt x="84" y="0"/>
                    </a:lnTo>
                    <a:lnTo>
                      <a:pt x="0" y="108"/>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15" name="Freeform 1225"/>
              <p:cNvSpPr>
                <a:spLocks/>
              </p:cNvSpPr>
              <p:nvPr/>
            </p:nvSpPr>
            <p:spPr bwMode="auto">
              <a:xfrm>
                <a:off x="3176" y="1372"/>
                <a:ext cx="53" cy="57"/>
              </a:xfrm>
              <a:custGeom>
                <a:avLst/>
                <a:gdLst>
                  <a:gd name="T0" fmla="*/ 0 w 107"/>
                  <a:gd name="T1" fmla="*/ 51 h 114"/>
                  <a:gd name="T2" fmla="*/ 9 w 107"/>
                  <a:gd name="T3" fmla="*/ 57 h 114"/>
                  <a:gd name="T4" fmla="*/ 53 w 107"/>
                  <a:gd name="T5" fmla="*/ 0 h 114"/>
                  <a:gd name="T6" fmla="*/ 38 w 107"/>
                  <a:gd name="T7" fmla="*/ 1 h 114"/>
                  <a:gd name="T8" fmla="*/ 0 w 107"/>
                  <a:gd name="T9" fmla="*/ 51 h 1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114">
                    <a:moveTo>
                      <a:pt x="0" y="101"/>
                    </a:moveTo>
                    <a:lnTo>
                      <a:pt x="18" y="114"/>
                    </a:lnTo>
                    <a:lnTo>
                      <a:pt x="107" y="0"/>
                    </a:lnTo>
                    <a:lnTo>
                      <a:pt x="77" y="2"/>
                    </a:lnTo>
                    <a:lnTo>
                      <a:pt x="0" y="101"/>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16" name="Freeform 1226"/>
              <p:cNvSpPr>
                <a:spLocks/>
              </p:cNvSpPr>
              <p:nvPr/>
            </p:nvSpPr>
            <p:spPr bwMode="auto">
              <a:xfrm>
                <a:off x="3171" y="1372"/>
                <a:ext cx="51" cy="55"/>
              </a:xfrm>
              <a:custGeom>
                <a:avLst/>
                <a:gdLst>
                  <a:gd name="T0" fmla="*/ 0 w 102"/>
                  <a:gd name="T1" fmla="*/ 49 h 108"/>
                  <a:gd name="T2" fmla="*/ 9 w 102"/>
                  <a:gd name="T3" fmla="*/ 55 h 108"/>
                  <a:gd name="T4" fmla="*/ 51 w 102"/>
                  <a:gd name="T5" fmla="*/ 0 h 108"/>
                  <a:gd name="T6" fmla="*/ 37 w 102"/>
                  <a:gd name="T7" fmla="*/ 1 h 108"/>
                  <a:gd name="T8" fmla="*/ 0 w 102"/>
                  <a:gd name="T9" fmla="*/ 49 h 10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 h="108">
                    <a:moveTo>
                      <a:pt x="0" y="96"/>
                    </a:moveTo>
                    <a:lnTo>
                      <a:pt x="18" y="108"/>
                    </a:lnTo>
                    <a:lnTo>
                      <a:pt x="102" y="0"/>
                    </a:lnTo>
                    <a:lnTo>
                      <a:pt x="73" y="2"/>
                    </a:lnTo>
                    <a:lnTo>
                      <a:pt x="0" y="96"/>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17" name="Freeform 1227"/>
              <p:cNvSpPr>
                <a:spLocks/>
              </p:cNvSpPr>
              <p:nvPr/>
            </p:nvSpPr>
            <p:spPr bwMode="auto">
              <a:xfrm>
                <a:off x="3168" y="1373"/>
                <a:ext cx="46" cy="50"/>
              </a:xfrm>
              <a:custGeom>
                <a:avLst/>
                <a:gdLst>
                  <a:gd name="T0" fmla="*/ 8 w 92"/>
                  <a:gd name="T1" fmla="*/ 50 h 99"/>
                  <a:gd name="T2" fmla="*/ 0 w 92"/>
                  <a:gd name="T3" fmla="*/ 46 h 99"/>
                  <a:gd name="T4" fmla="*/ 0 w 92"/>
                  <a:gd name="T5" fmla="*/ 48 h 99"/>
                  <a:gd name="T6" fmla="*/ 0 w 92"/>
                  <a:gd name="T7" fmla="*/ 44 h 99"/>
                  <a:gd name="T8" fmla="*/ 0 w 92"/>
                  <a:gd name="T9" fmla="*/ 43 h 99"/>
                  <a:gd name="T10" fmla="*/ 0 w 92"/>
                  <a:gd name="T11" fmla="*/ 41 h 99"/>
                  <a:gd name="T12" fmla="*/ 0 w 92"/>
                  <a:gd name="T13" fmla="*/ 40 h 99"/>
                  <a:gd name="T14" fmla="*/ 31 w 92"/>
                  <a:gd name="T15" fmla="*/ 1 h 99"/>
                  <a:gd name="T16" fmla="*/ 34 w 92"/>
                  <a:gd name="T17" fmla="*/ 1 h 99"/>
                  <a:gd name="T18" fmla="*/ 46 w 92"/>
                  <a:gd name="T19" fmla="*/ 0 h 99"/>
                  <a:gd name="T20" fmla="*/ 8 w 92"/>
                  <a:gd name="T21" fmla="*/ 50 h 9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2" h="99">
                    <a:moveTo>
                      <a:pt x="15" y="99"/>
                    </a:moveTo>
                    <a:lnTo>
                      <a:pt x="0" y="92"/>
                    </a:lnTo>
                    <a:lnTo>
                      <a:pt x="0" y="96"/>
                    </a:lnTo>
                    <a:lnTo>
                      <a:pt x="0" y="88"/>
                    </a:lnTo>
                    <a:lnTo>
                      <a:pt x="0" y="85"/>
                    </a:lnTo>
                    <a:lnTo>
                      <a:pt x="0" y="81"/>
                    </a:lnTo>
                    <a:lnTo>
                      <a:pt x="0" y="79"/>
                    </a:lnTo>
                    <a:lnTo>
                      <a:pt x="62" y="2"/>
                    </a:lnTo>
                    <a:lnTo>
                      <a:pt x="67" y="2"/>
                    </a:lnTo>
                    <a:lnTo>
                      <a:pt x="92" y="0"/>
                    </a:lnTo>
                    <a:lnTo>
                      <a:pt x="15" y="99"/>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18" name="Freeform 1228"/>
              <p:cNvSpPr>
                <a:spLocks/>
              </p:cNvSpPr>
              <p:nvPr/>
            </p:nvSpPr>
            <p:spPr bwMode="auto">
              <a:xfrm>
                <a:off x="3168" y="1373"/>
                <a:ext cx="40" cy="48"/>
              </a:xfrm>
              <a:custGeom>
                <a:avLst/>
                <a:gdLst>
                  <a:gd name="T0" fmla="*/ 3 w 78"/>
                  <a:gd name="T1" fmla="*/ 47 h 96"/>
                  <a:gd name="T2" fmla="*/ 0 w 78"/>
                  <a:gd name="T3" fmla="*/ 46 h 96"/>
                  <a:gd name="T4" fmla="*/ 0 w 78"/>
                  <a:gd name="T5" fmla="*/ 48 h 96"/>
                  <a:gd name="T6" fmla="*/ 0 w 78"/>
                  <a:gd name="T7" fmla="*/ 44 h 96"/>
                  <a:gd name="T8" fmla="*/ 0 w 78"/>
                  <a:gd name="T9" fmla="*/ 43 h 96"/>
                  <a:gd name="T10" fmla="*/ 0 w 78"/>
                  <a:gd name="T11" fmla="*/ 41 h 96"/>
                  <a:gd name="T12" fmla="*/ 0 w 78"/>
                  <a:gd name="T13" fmla="*/ 39 h 96"/>
                  <a:gd name="T14" fmla="*/ 0 w 78"/>
                  <a:gd name="T15" fmla="*/ 37 h 96"/>
                  <a:gd name="T16" fmla="*/ 0 w 78"/>
                  <a:gd name="T17" fmla="*/ 35 h 96"/>
                  <a:gd name="T18" fmla="*/ 0 w 78"/>
                  <a:gd name="T19" fmla="*/ 32 h 96"/>
                  <a:gd name="T20" fmla="*/ 0 w 78"/>
                  <a:gd name="T21" fmla="*/ 31 h 96"/>
                  <a:gd name="T22" fmla="*/ 25 w 78"/>
                  <a:gd name="T23" fmla="*/ 1 h 96"/>
                  <a:gd name="T24" fmla="*/ 34 w 78"/>
                  <a:gd name="T25" fmla="*/ 1 h 96"/>
                  <a:gd name="T26" fmla="*/ 40 w 78"/>
                  <a:gd name="T27" fmla="*/ 0 h 96"/>
                  <a:gd name="T28" fmla="*/ 3 w 78"/>
                  <a:gd name="T29" fmla="*/ 47 h 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8" h="96">
                    <a:moveTo>
                      <a:pt x="5" y="94"/>
                    </a:moveTo>
                    <a:lnTo>
                      <a:pt x="0" y="92"/>
                    </a:lnTo>
                    <a:lnTo>
                      <a:pt x="0" y="96"/>
                    </a:lnTo>
                    <a:lnTo>
                      <a:pt x="0" y="88"/>
                    </a:lnTo>
                    <a:lnTo>
                      <a:pt x="0" y="85"/>
                    </a:lnTo>
                    <a:lnTo>
                      <a:pt x="0" y="81"/>
                    </a:lnTo>
                    <a:lnTo>
                      <a:pt x="0" y="77"/>
                    </a:lnTo>
                    <a:lnTo>
                      <a:pt x="0" y="74"/>
                    </a:lnTo>
                    <a:lnTo>
                      <a:pt x="0" y="70"/>
                    </a:lnTo>
                    <a:lnTo>
                      <a:pt x="0" y="63"/>
                    </a:lnTo>
                    <a:lnTo>
                      <a:pt x="0" y="61"/>
                    </a:lnTo>
                    <a:lnTo>
                      <a:pt x="48" y="2"/>
                    </a:lnTo>
                    <a:lnTo>
                      <a:pt x="67" y="2"/>
                    </a:lnTo>
                    <a:lnTo>
                      <a:pt x="78" y="0"/>
                    </a:lnTo>
                    <a:lnTo>
                      <a:pt x="5" y="94"/>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19" name="Freeform 1229"/>
              <p:cNvSpPr>
                <a:spLocks/>
              </p:cNvSpPr>
              <p:nvPr/>
            </p:nvSpPr>
            <p:spPr bwMode="auto">
              <a:xfrm>
                <a:off x="3168" y="1374"/>
                <a:ext cx="31" cy="39"/>
              </a:xfrm>
              <a:custGeom>
                <a:avLst/>
                <a:gdLst>
                  <a:gd name="T0" fmla="*/ 0 w 62"/>
                  <a:gd name="T1" fmla="*/ 39 h 77"/>
                  <a:gd name="T2" fmla="*/ 0 w 62"/>
                  <a:gd name="T3" fmla="*/ 38 h 77"/>
                  <a:gd name="T4" fmla="*/ 0 w 62"/>
                  <a:gd name="T5" fmla="*/ 36 h 77"/>
                  <a:gd name="T6" fmla="*/ 0 w 62"/>
                  <a:gd name="T7" fmla="*/ 34 h 77"/>
                  <a:gd name="T8" fmla="*/ 0 w 62"/>
                  <a:gd name="T9" fmla="*/ 31 h 77"/>
                  <a:gd name="T10" fmla="*/ 0 w 62"/>
                  <a:gd name="T11" fmla="*/ 29 h 77"/>
                  <a:gd name="T12" fmla="*/ 0 w 62"/>
                  <a:gd name="T13" fmla="*/ 27 h 77"/>
                  <a:gd name="T14" fmla="*/ 0 w 62"/>
                  <a:gd name="T15" fmla="*/ 25 h 77"/>
                  <a:gd name="T16" fmla="*/ 0 w 62"/>
                  <a:gd name="T17" fmla="*/ 24 h 77"/>
                  <a:gd name="T18" fmla="*/ 0 w 62"/>
                  <a:gd name="T19" fmla="*/ 21 h 77"/>
                  <a:gd name="T20" fmla="*/ 17 w 62"/>
                  <a:gd name="T21" fmla="*/ 0 h 77"/>
                  <a:gd name="T22" fmla="*/ 31 w 62"/>
                  <a:gd name="T23" fmla="*/ 0 h 77"/>
                  <a:gd name="T24" fmla="*/ 0 w 62"/>
                  <a:gd name="T25" fmla="*/ 39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2" h="77">
                    <a:moveTo>
                      <a:pt x="0" y="77"/>
                    </a:moveTo>
                    <a:lnTo>
                      <a:pt x="0" y="75"/>
                    </a:lnTo>
                    <a:lnTo>
                      <a:pt x="0" y="72"/>
                    </a:lnTo>
                    <a:lnTo>
                      <a:pt x="0" y="68"/>
                    </a:lnTo>
                    <a:lnTo>
                      <a:pt x="0" y="61"/>
                    </a:lnTo>
                    <a:lnTo>
                      <a:pt x="0" y="57"/>
                    </a:lnTo>
                    <a:lnTo>
                      <a:pt x="0" y="54"/>
                    </a:lnTo>
                    <a:lnTo>
                      <a:pt x="0" y="50"/>
                    </a:lnTo>
                    <a:lnTo>
                      <a:pt x="0" y="47"/>
                    </a:lnTo>
                    <a:lnTo>
                      <a:pt x="0" y="41"/>
                    </a:lnTo>
                    <a:lnTo>
                      <a:pt x="33" y="0"/>
                    </a:lnTo>
                    <a:lnTo>
                      <a:pt x="62" y="0"/>
                    </a:lnTo>
                    <a:lnTo>
                      <a:pt x="0" y="77"/>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20" name="Freeform 1230"/>
              <p:cNvSpPr>
                <a:spLocks/>
              </p:cNvSpPr>
              <p:nvPr/>
            </p:nvSpPr>
            <p:spPr bwMode="auto">
              <a:xfrm>
                <a:off x="3168" y="1374"/>
                <a:ext cx="25" cy="30"/>
              </a:xfrm>
              <a:custGeom>
                <a:avLst/>
                <a:gdLst>
                  <a:gd name="T0" fmla="*/ 0 w 48"/>
                  <a:gd name="T1" fmla="*/ 30 h 59"/>
                  <a:gd name="T2" fmla="*/ 0 w 48"/>
                  <a:gd name="T3" fmla="*/ 29 h 59"/>
                  <a:gd name="T4" fmla="*/ 0 w 48"/>
                  <a:gd name="T5" fmla="*/ 27 h 59"/>
                  <a:gd name="T6" fmla="*/ 0 w 48"/>
                  <a:gd name="T7" fmla="*/ 25 h 59"/>
                  <a:gd name="T8" fmla="*/ 0 w 48"/>
                  <a:gd name="T9" fmla="*/ 24 h 59"/>
                  <a:gd name="T10" fmla="*/ 0 w 48"/>
                  <a:gd name="T11" fmla="*/ 20 h 59"/>
                  <a:gd name="T12" fmla="*/ 0 w 48"/>
                  <a:gd name="T13" fmla="*/ 18 h 59"/>
                  <a:gd name="T14" fmla="*/ 0 w 48"/>
                  <a:gd name="T15" fmla="*/ 16 h 59"/>
                  <a:gd name="T16" fmla="*/ 0 w 48"/>
                  <a:gd name="T17" fmla="*/ 14 h 59"/>
                  <a:gd name="T18" fmla="*/ 0 w 48"/>
                  <a:gd name="T19" fmla="*/ 13 h 59"/>
                  <a:gd name="T20" fmla="*/ 0 w 48"/>
                  <a:gd name="T21" fmla="*/ 12 h 59"/>
                  <a:gd name="T22" fmla="*/ 10 w 48"/>
                  <a:gd name="T23" fmla="*/ 0 h 59"/>
                  <a:gd name="T24" fmla="*/ 25 w 48"/>
                  <a:gd name="T25" fmla="*/ 0 h 59"/>
                  <a:gd name="T26" fmla="*/ 0 w 48"/>
                  <a:gd name="T27" fmla="*/ 30 h 5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8" h="59">
                    <a:moveTo>
                      <a:pt x="0" y="59"/>
                    </a:moveTo>
                    <a:lnTo>
                      <a:pt x="0" y="57"/>
                    </a:lnTo>
                    <a:lnTo>
                      <a:pt x="0" y="54"/>
                    </a:lnTo>
                    <a:lnTo>
                      <a:pt x="0" y="50"/>
                    </a:lnTo>
                    <a:lnTo>
                      <a:pt x="0" y="47"/>
                    </a:lnTo>
                    <a:lnTo>
                      <a:pt x="0" y="39"/>
                    </a:lnTo>
                    <a:lnTo>
                      <a:pt x="0" y="36"/>
                    </a:lnTo>
                    <a:lnTo>
                      <a:pt x="0" y="32"/>
                    </a:lnTo>
                    <a:lnTo>
                      <a:pt x="0" y="28"/>
                    </a:lnTo>
                    <a:lnTo>
                      <a:pt x="0" y="25"/>
                    </a:lnTo>
                    <a:lnTo>
                      <a:pt x="0" y="23"/>
                    </a:lnTo>
                    <a:lnTo>
                      <a:pt x="20" y="0"/>
                    </a:lnTo>
                    <a:lnTo>
                      <a:pt x="48" y="0"/>
                    </a:lnTo>
                    <a:lnTo>
                      <a:pt x="0" y="59"/>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21" name="Freeform 1231"/>
              <p:cNvSpPr>
                <a:spLocks/>
              </p:cNvSpPr>
              <p:nvPr/>
            </p:nvSpPr>
            <p:spPr bwMode="auto">
              <a:xfrm>
                <a:off x="3168" y="1374"/>
                <a:ext cx="17" cy="21"/>
              </a:xfrm>
              <a:custGeom>
                <a:avLst/>
                <a:gdLst>
                  <a:gd name="T0" fmla="*/ 0 w 33"/>
                  <a:gd name="T1" fmla="*/ 21 h 41"/>
                  <a:gd name="T2" fmla="*/ 0 w 33"/>
                  <a:gd name="T3" fmla="*/ 20 h 41"/>
                  <a:gd name="T4" fmla="*/ 0 w 33"/>
                  <a:gd name="T5" fmla="*/ 18 h 41"/>
                  <a:gd name="T6" fmla="*/ 0 w 33"/>
                  <a:gd name="T7" fmla="*/ 16 h 41"/>
                  <a:gd name="T8" fmla="*/ 0 w 33"/>
                  <a:gd name="T9" fmla="*/ 14 h 41"/>
                  <a:gd name="T10" fmla="*/ 0 w 33"/>
                  <a:gd name="T11" fmla="*/ 13 h 41"/>
                  <a:gd name="T12" fmla="*/ 0 w 33"/>
                  <a:gd name="T13" fmla="*/ 9 h 41"/>
                  <a:gd name="T14" fmla="*/ 0 w 33"/>
                  <a:gd name="T15" fmla="*/ 7 h 41"/>
                  <a:gd name="T16" fmla="*/ 0 w 33"/>
                  <a:gd name="T17" fmla="*/ 5 h 41"/>
                  <a:gd name="T18" fmla="*/ 0 w 33"/>
                  <a:gd name="T19" fmla="*/ 4 h 41"/>
                  <a:gd name="T20" fmla="*/ 0 w 33"/>
                  <a:gd name="T21" fmla="*/ 3 h 41"/>
                  <a:gd name="T22" fmla="*/ 3 w 33"/>
                  <a:gd name="T23" fmla="*/ 0 h 41"/>
                  <a:gd name="T24" fmla="*/ 17 w 33"/>
                  <a:gd name="T25" fmla="*/ 0 h 41"/>
                  <a:gd name="T26" fmla="*/ 0 w 33"/>
                  <a:gd name="T27" fmla="*/ 21 h 4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3" h="41">
                    <a:moveTo>
                      <a:pt x="0" y="41"/>
                    </a:moveTo>
                    <a:lnTo>
                      <a:pt x="0" y="39"/>
                    </a:lnTo>
                    <a:lnTo>
                      <a:pt x="0" y="36"/>
                    </a:lnTo>
                    <a:lnTo>
                      <a:pt x="0" y="32"/>
                    </a:lnTo>
                    <a:lnTo>
                      <a:pt x="0" y="28"/>
                    </a:lnTo>
                    <a:lnTo>
                      <a:pt x="0" y="25"/>
                    </a:lnTo>
                    <a:lnTo>
                      <a:pt x="0" y="18"/>
                    </a:lnTo>
                    <a:lnTo>
                      <a:pt x="0" y="14"/>
                    </a:lnTo>
                    <a:lnTo>
                      <a:pt x="0" y="10"/>
                    </a:lnTo>
                    <a:lnTo>
                      <a:pt x="0" y="7"/>
                    </a:lnTo>
                    <a:lnTo>
                      <a:pt x="0" y="5"/>
                    </a:lnTo>
                    <a:lnTo>
                      <a:pt x="6" y="0"/>
                    </a:lnTo>
                    <a:lnTo>
                      <a:pt x="33" y="0"/>
                    </a:lnTo>
                    <a:lnTo>
                      <a:pt x="0" y="41"/>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22" name="Freeform 1232"/>
              <p:cNvSpPr>
                <a:spLocks/>
              </p:cNvSpPr>
              <p:nvPr/>
            </p:nvSpPr>
            <p:spPr bwMode="auto">
              <a:xfrm>
                <a:off x="3168" y="1374"/>
                <a:ext cx="10" cy="12"/>
              </a:xfrm>
              <a:custGeom>
                <a:avLst/>
                <a:gdLst>
                  <a:gd name="T0" fmla="*/ 0 w 20"/>
                  <a:gd name="T1" fmla="*/ 12 h 23"/>
                  <a:gd name="T2" fmla="*/ 0 w 20"/>
                  <a:gd name="T3" fmla="*/ 9 h 23"/>
                  <a:gd name="T4" fmla="*/ 0 w 20"/>
                  <a:gd name="T5" fmla="*/ 7 h 23"/>
                  <a:gd name="T6" fmla="*/ 0 w 20"/>
                  <a:gd name="T7" fmla="*/ 5 h 23"/>
                  <a:gd name="T8" fmla="*/ 0 w 20"/>
                  <a:gd name="T9" fmla="*/ 4 h 23"/>
                  <a:gd name="T10" fmla="*/ 0 w 20"/>
                  <a:gd name="T11" fmla="*/ 2 h 23"/>
                  <a:gd name="T12" fmla="*/ 0 w 20"/>
                  <a:gd name="T13" fmla="*/ 0 h 23"/>
                  <a:gd name="T14" fmla="*/ 10 w 20"/>
                  <a:gd name="T15" fmla="*/ 0 h 23"/>
                  <a:gd name="T16" fmla="*/ 0 w 20"/>
                  <a:gd name="T17" fmla="*/ 12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23">
                    <a:moveTo>
                      <a:pt x="0" y="23"/>
                    </a:moveTo>
                    <a:lnTo>
                      <a:pt x="0" y="18"/>
                    </a:lnTo>
                    <a:lnTo>
                      <a:pt x="0" y="14"/>
                    </a:lnTo>
                    <a:lnTo>
                      <a:pt x="0" y="10"/>
                    </a:lnTo>
                    <a:lnTo>
                      <a:pt x="0" y="7"/>
                    </a:lnTo>
                    <a:lnTo>
                      <a:pt x="0" y="3"/>
                    </a:lnTo>
                    <a:lnTo>
                      <a:pt x="0" y="0"/>
                    </a:lnTo>
                    <a:lnTo>
                      <a:pt x="20" y="0"/>
                    </a:lnTo>
                    <a:lnTo>
                      <a:pt x="0" y="23"/>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23" name="Freeform 1233"/>
              <p:cNvSpPr>
                <a:spLocks/>
              </p:cNvSpPr>
              <p:nvPr/>
            </p:nvSpPr>
            <p:spPr bwMode="auto">
              <a:xfrm>
                <a:off x="3168" y="1374"/>
                <a:ext cx="4" cy="3"/>
              </a:xfrm>
              <a:custGeom>
                <a:avLst/>
                <a:gdLst>
                  <a:gd name="T0" fmla="*/ 0 w 6"/>
                  <a:gd name="T1" fmla="*/ 3 h 5"/>
                  <a:gd name="T2" fmla="*/ 0 w 6"/>
                  <a:gd name="T3" fmla="*/ 2 h 5"/>
                  <a:gd name="T4" fmla="*/ 0 w 6"/>
                  <a:gd name="T5" fmla="*/ 0 h 5"/>
                  <a:gd name="T6" fmla="*/ 4 w 6"/>
                  <a:gd name="T7" fmla="*/ 0 h 5"/>
                  <a:gd name="T8" fmla="*/ 0 w 6"/>
                  <a:gd name="T9" fmla="*/ 3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5">
                    <a:moveTo>
                      <a:pt x="0" y="5"/>
                    </a:moveTo>
                    <a:lnTo>
                      <a:pt x="0" y="3"/>
                    </a:lnTo>
                    <a:lnTo>
                      <a:pt x="0" y="0"/>
                    </a:lnTo>
                    <a:lnTo>
                      <a:pt x="6" y="0"/>
                    </a:lnTo>
                    <a:lnTo>
                      <a:pt x="0" y="5"/>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24" name="Freeform 1234"/>
              <p:cNvSpPr>
                <a:spLocks/>
              </p:cNvSpPr>
              <p:nvPr/>
            </p:nvSpPr>
            <p:spPr bwMode="auto">
              <a:xfrm>
                <a:off x="3165" y="1416"/>
                <a:ext cx="7" cy="4"/>
              </a:xfrm>
              <a:custGeom>
                <a:avLst/>
                <a:gdLst>
                  <a:gd name="T0" fmla="*/ 7 w 13"/>
                  <a:gd name="T1" fmla="*/ 4 h 9"/>
                  <a:gd name="T2" fmla="*/ 6 w 13"/>
                  <a:gd name="T3" fmla="*/ 1 h 9"/>
                  <a:gd name="T4" fmla="*/ 4 w 13"/>
                  <a:gd name="T5" fmla="*/ 0 h 9"/>
                  <a:gd name="T6" fmla="*/ 1 w 13"/>
                  <a:gd name="T7" fmla="*/ 1 h 9"/>
                  <a:gd name="T8" fmla="*/ 0 w 13"/>
                  <a:gd name="T9" fmla="*/ 4 h 9"/>
                  <a:gd name="T10" fmla="*/ 7 w 13"/>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
                    <a:moveTo>
                      <a:pt x="13" y="9"/>
                    </a:moveTo>
                    <a:lnTo>
                      <a:pt x="12" y="3"/>
                    </a:lnTo>
                    <a:lnTo>
                      <a:pt x="7" y="0"/>
                    </a:lnTo>
                    <a:lnTo>
                      <a:pt x="2" y="3"/>
                    </a:lnTo>
                    <a:lnTo>
                      <a:pt x="0" y="9"/>
                    </a:lnTo>
                    <a:lnTo>
                      <a:pt x="13"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25" name="Freeform 1235"/>
              <p:cNvSpPr>
                <a:spLocks/>
              </p:cNvSpPr>
              <p:nvPr/>
            </p:nvSpPr>
            <p:spPr bwMode="auto">
              <a:xfrm>
                <a:off x="3165" y="1420"/>
                <a:ext cx="7" cy="5"/>
              </a:xfrm>
              <a:custGeom>
                <a:avLst/>
                <a:gdLst>
                  <a:gd name="T0" fmla="*/ 0 w 13"/>
                  <a:gd name="T1" fmla="*/ 1 h 9"/>
                  <a:gd name="T2" fmla="*/ 7 w 13"/>
                  <a:gd name="T3" fmla="*/ 1 h 9"/>
                  <a:gd name="T4" fmla="*/ 7 w 13"/>
                  <a:gd name="T5" fmla="*/ 0 h 9"/>
                  <a:gd name="T6" fmla="*/ 0 w 13"/>
                  <a:gd name="T7" fmla="*/ 0 h 9"/>
                  <a:gd name="T8" fmla="*/ 0 w 13"/>
                  <a:gd name="T9" fmla="*/ 1 h 9"/>
                  <a:gd name="T10" fmla="*/ 7 w 13"/>
                  <a:gd name="T11" fmla="*/ 1 h 9"/>
                  <a:gd name="T12" fmla="*/ 0 w 13"/>
                  <a:gd name="T13" fmla="*/ 1 h 9"/>
                  <a:gd name="T14" fmla="*/ 1 w 13"/>
                  <a:gd name="T15" fmla="*/ 4 h 9"/>
                  <a:gd name="T16" fmla="*/ 4 w 13"/>
                  <a:gd name="T17" fmla="*/ 5 h 9"/>
                  <a:gd name="T18" fmla="*/ 6 w 13"/>
                  <a:gd name="T19" fmla="*/ 4 h 9"/>
                  <a:gd name="T20" fmla="*/ 7 w 13"/>
                  <a:gd name="T21" fmla="*/ 1 h 9"/>
                  <a:gd name="T22" fmla="*/ 0 w 13"/>
                  <a:gd name="T23" fmla="*/ 1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9">
                    <a:moveTo>
                      <a:pt x="0" y="2"/>
                    </a:moveTo>
                    <a:lnTo>
                      <a:pt x="13" y="2"/>
                    </a:lnTo>
                    <a:lnTo>
                      <a:pt x="13" y="0"/>
                    </a:lnTo>
                    <a:lnTo>
                      <a:pt x="0" y="0"/>
                    </a:lnTo>
                    <a:lnTo>
                      <a:pt x="0" y="2"/>
                    </a:lnTo>
                    <a:lnTo>
                      <a:pt x="13" y="2"/>
                    </a:lnTo>
                    <a:lnTo>
                      <a:pt x="0" y="2"/>
                    </a:lnTo>
                    <a:lnTo>
                      <a:pt x="2" y="7"/>
                    </a:lnTo>
                    <a:lnTo>
                      <a:pt x="7" y="9"/>
                    </a:lnTo>
                    <a:lnTo>
                      <a:pt x="12" y="7"/>
                    </a:lnTo>
                    <a:lnTo>
                      <a:pt x="13"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26" name="Freeform 1236"/>
              <p:cNvSpPr>
                <a:spLocks/>
              </p:cNvSpPr>
              <p:nvPr/>
            </p:nvSpPr>
            <p:spPr bwMode="auto">
              <a:xfrm>
                <a:off x="3165" y="1414"/>
                <a:ext cx="7" cy="7"/>
              </a:xfrm>
              <a:custGeom>
                <a:avLst/>
                <a:gdLst>
                  <a:gd name="T0" fmla="*/ 0 w 13"/>
                  <a:gd name="T1" fmla="*/ 4 h 15"/>
                  <a:gd name="T2" fmla="*/ 0 w 13"/>
                  <a:gd name="T3" fmla="*/ 4 h 15"/>
                  <a:gd name="T4" fmla="*/ 0 w 13"/>
                  <a:gd name="T5" fmla="*/ 7 h 15"/>
                  <a:gd name="T6" fmla="*/ 7 w 13"/>
                  <a:gd name="T7" fmla="*/ 7 h 15"/>
                  <a:gd name="T8" fmla="*/ 7 w 13"/>
                  <a:gd name="T9" fmla="*/ 4 h 15"/>
                  <a:gd name="T10" fmla="*/ 7 w 13"/>
                  <a:gd name="T11" fmla="*/ 4 h 15"/>
                  <a:gd name="T12" fmla="*/ 7 w 13"/>
                  <a:gd name="T13" fmla="*/ 4 h 15"/>
                  <a:gd name="T14" fmla="*/ 6 w 13"/>
                  <a:gd name="T15" fmla="*/ 2 h 15"/>
                  <a:gd name="T16" fmla="*/ 4 w 13"/>
                  <a:gd name="T17" fmla="*/ 0 h 15"/>
                  <a:gd name="T18" fmla="*/ 1 w 13"/>
                  <a:gd name="T19" fmla="*/ 2 h 15"/>
                  <a:gd name="T20" fmla="*/ 0 w 13"/>
                  <a:gd name="T21" fmla="*/ 4 h 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5">
                    <a:moveTo>
                      <a:pt x="0" y="9"/>
                    </a:moveTo>
                    <a:lnTo>
                      <a:pt x="0" y="9"/>
                    </a:lnTo>
                    <a:lnTo>
                      <a:pt x="0" y="15"/>
                    </a:lnTo>
                    <a:lnTo>
                      <a:pt x="13" y="15"/>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27" name="Freeform 1237"/>
              <p:cNvSpPr>
                <a:spLocks/>
              </p:cNvSpPr>
              <p:nvPr/>
            </p:nvSpPr>
            <p:spPr bwMode="auto">
              <a:xfrm>
                <a:off x="3165" y="1412"/>
                <a:ext cx="7" cy="7"/>
              </a:xfrm>
              <a:custGeom>
                <a:avLst/>
                <a:gdLst>
                  <a:gd name="T0" fmla="*/ 0 w 13"/>
                  <a:gd name="T1" fmla="*/ 5 h 13"/>
                  <a:gd name="T2" fmla="*/ 0 w 13"/>
                  <a:gd name="T3" fmla="*/ 5 h 13"/>
                  <a:gd name="T4" fmla="*/ 0 w 13"/>
                  <a:gd name="T5" fmla="*/ 7 h 13"/>
                  <a:gd name="T6" fmla="*/ 7 w 13"/>
                  <a:gd name="T7" fmla="*/ 7 h 13"/>
                  <a:gd name="T8" fmla="*/ 7 w 13"/>
                  <a:gd name="T9" fmla="*/ 5 h 13"/>
                  <a:gd name="T10" fmla="*/ 7 w 13"/>
                  <a:gd name="T11" fmla="*/ 5 h 13"/>
                  <a:gd name="T12" fmla="*/ 7 w 13"/>
                  <a:gd name="T13" fmla="*/ 5 h 13"/>
                  <a:gd name="T14" fmla="*/ 6 w 13"/>
                  <a:gd name="T15" fmla="*/ 2 h 13"/>
                  <a:gd name="T16" fmla="*/ 4 w 13"/>
                  <a:gd name="T17" fmla="*/ 0 h 13"/>
                  <a:gd name="T18" fmla="*/ 1 w 13"/>
                  <a:gd name="T19" fmla="*/ 2 h 13"/>
                  <a:gd name="T20" fmla="*/ 0 w 13"/>
                  <a:gd name="T21" fmla="*/ 5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0" y="10"/>
                    </a:moveTo>
                    <a:lnTo>
                      <a:pt x="0" y="10"/>
                    </a:lnTo>
                    <a:lnTo>
                      <a:pt x="0" y="13"/>
                    </a:lnTo>
                    <a:lnTo>
                      <a:pt x="13" y="13"/>
                    </a:lnTo>
                    <a:lnTo>
                      <a:pt x="13" y="10"/>
                    </a:lnTo>
                    <a:lnTo>
                      <a:pt x="12" y="4"/>
                    </a:lnTo>
                    <a:lnTo>
                      <a:pt x="7" y="0"/>
                    </a:lnTo>
                    <a:lnTo>
                      <a:pt x="2" y="4"/>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28" name="Freeform 1238"/>
              <p:cNvSpPr>
                <a:spLocks/>
              </p:cNvSpPr>
              <p:nvPr/>
            </p:nvSpPr>
            <p:spPr bwMode="auto">
              <a:xfrm>
                <a:off x="3165" y="1410"/>
                <a:ext cx="7" cy="7"/>
              </a:xfrm>
              <a:custGeom>
                <a:avLst/>
                <a:gdLst>
                  <a:gd name="T0" fmla="*/ 0 w 13"/>
                  <a:gd name="T1" fmla="*/ 5 h 13"/>
                  <a:gd name="T2" fmla="*/ 0 w 13"/>
                  <a:gd name="T3" fmla="*/ 5 h 13"/>
                  <a:gd name="T4" fmla="*/ 0 w 13"/>
                  <a:gd name="T5" fmla="*/ 7 h 13"/>
                  <a:gd name="T6" fmla="*/ 7 w 13"/>
                  <a:gd name="T7" fmla="*/ 7 h 13"/>
                  <a:gd name="T8" fmla="*/ 7 w 13"/>
                  <a:gd name="T9" fmla="*/ 5 h 13"/>
                  <a:gd name="T10" fmla="*/ 7 w 13"/>
                  <a:gd name="T11" fmla="*/ 5 h 13"/>
                  <a:gd name="T12" fmla="*/ 7 w 13"/>
                  <a:gd name="T13" fmla="*/ 5 h 13"/>
                  <a:gd name="T14" fmla="*/ 6 w 13"/>
                  <a:gd name="T15" fmla="*/ 2 h 13"/>
                  <a:gd name="T16" fmla="*/ 4 w 13"/>
                  <a:gd name="T17" fmla="*/ 0 h 13"/>
                  <a:gd name="T18" fmla="*/ 1 w 13"/>
                  <a:gd name="T19" fmla="*/ 2 h 13"/>
                  <a:gd name="T20" fmla="*/ 0 w 13"/>
                  <a:gd name="T21" fmla="*/ 5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0" y="9"/>
                    </a:moveTo>
                    <a:lnTo>
                      <a:pt x="0" y="9"/>
                    </a:lnTo>
                    <a:lnTo>
                      <a:pt x="0" y="13"/>
                    </a:lnTo>
                    <a:lnTo>
                      <a:pt x="13" y="13"/>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29" name="Freeform 1239"/>
              <p:cNvSpPr>
                <a:spLocks/>
              </p:cNvSpPr>
              <p:nvPr/>
            </p:nvSpPr>
            <p:spPr bwMode="auto">
              <a:xfrm>
                <a:off x="3165" y="1408"/>
                <a:ext cx="7" cy="7"/>
              </a:xfrm>
              <a:custGeom>
                <a:avLst/>
                <a:gdLst>
                  <a:gd name="T0" fmla="*/ 0 w 13"/>
                  <a:gd name="T1" fmla="*/ 4 h 15"/>
                  <a:gd name="T2" fmla="*/ 0 w 13"/>
                  <a:gd name="T3" fmla="*/ 4 h 15"/>
                  <a:gd name="T4" fmla="*/ 0 w 13"/>
                  <a:gd name="T5" fmla="*/ 7 h 15"/>
                  <a:gd name="T6" fmla="*/ 7 w 13"/>
                  <a:gd name="T7" fmla="*/ 7 h 15"/>
                  <a:gd name="T8" fmla="*/ 7 w 13"/>
                  <a:gd name="T9" fmla="*/ 4 h 15"/>
                  <a:gd name="T10" fmla="*/ 7 w 13"/>
                  <a:gd name="T11" fmla="*/ 4 h 15"/>
                  <a:gd name="T12" fmla="*/ 7 w 13"/>
                  <a:gd name="T13" fmla="*/ 4 h 15"/>
                  <a:gd name="T14" fmla="*/ 6 w 13"/>
                  <a:gd name="T15" fmla="*/ 2 h 15"/>
                  <a:gd name="T16" fmla="*/ 4 w 13"/>
                  <a:gd name="T17" fmla="*/ 0 h 15"/>
                  <a:gd name="T18" fmla="*/ 1 w 13"/>
                  <a:gd name="T19" fmla="*/ 2 h 15"/>
                  <a:gd name="T20" fmla="*/ 0 w 13"/>
                  <a:gd name="T21" fmla="*/ 4 h 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5">
                    <a:moveTo>
                      <a:pt x="0" y="9"/>
                    </a:moveTo>
                    <a:lnTo>
                      <a:pt x="0" y="9"/>
                    </a:lnTo>
                    <a:lnTo>
                      <a:pt x="0" y="15"/>
                    </a:lnTo>
                    <a:lnTo>
                      <a:pt x="13" y="15"/>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30" name="Freeform 1240"/>
              <p:cNvSpPr>
                <a:spLocks/>
              </p:cNvSpPr>
              <p:nvPr/>
            </p:nvSpPr>
            <p:spPr bwMode="auto">
              <a:xfrm>
                <a:off x="3165" y="1406"/>
                <a:ext cx="7" cy="6"/>
              </a:xfrm>
              <a:custGeom>
                <a:avLst/>
                <a:gdLst>
                  <a:gd name="T0" fmla="*/ 0 w 13"/>
                  <a:gd name="T1" fmla="*/ 5 h 12"/>
                  <a:gd name="T2" fmla="*/ 0 w 13"/>
                  <a:gd name="T3" fmla="*/ 5 h 12"/>
                  <a:gd name="T4" fmla="*/ 0 w 13"/>
                  <a:gd name="T5" fmla="*/ 6 h 12"/>
                  <a:gd name="T6" fmla="*/ 7 w 13"/>
                  <a:gd name="T7" fmla="*/ 6 h 12"/>
                  <a:gd name="T8" fmla="*/ 7 w 13"/>
                  <a:gd name="T9" fmla="*/ 5 h 12"/>
                  <a:gd name="T10" fmla="*/ 7 w 13"/>
                  <a:gd name="T11" fmla="*/ 5 h 12"/>
                  <a:gd name="T12" fmla="*/ 7 w 13"/>
                  <a:gd name="T13" fmla="*/ 5 h 12"/>
                  <a:gd name="T14" fmla="*/ 6 w 13"/>
                  <a:gd name="T15" fmla="*/ 2 h 12"/>
                  <a:gd name="T16" fmla="*/ 4 w 13"/>
                  <a:gd name="T17" fmla="*/ 0 h 12"/>
                  <a:gd name="T18" fmla="*/ 1 w 13"/>
                  <a:gd name="T19" fmla="*/ 2 h 12"/>
                  <a:gd name="T20" fmla="*/ 0 w 13"/>
                  <a:gd name="T21" fmla="*/ 5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2">
                    <a:moveTo>
                      <a:pt x="0" y="9"/>
                    </a:moveTo>
                    <a:lnTo>
                      <a:pt x="0" y="9"/>
                    </a:lnTo>
                    <a:lnTo>
                      <a:pt x="0" y="12"/>
                    </a:lnTo>
                    <a:lnTo>
                      <a:pt x="13" y="12"/>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31" name="Freeform 1241"/>
              <p:cNvSpPr>
                <a:spLocks/>
              </p:cNvSpPr>
              <p:nvPr/>
            </p:nvSpPr>
            <p:spPr bwMode="auto">
              <a:xfrm>
                <a:off x="3165" y="1404"/>
                <a:ext cx="7" cy="6"/>
              </a:xfrm>
              <a:custGeom>
                <a:avLst/>
                <a:gdLst>
                  <a:gd name="T0" fmla="*/ 0 w 13"/>
                  <a:gd name="T1" fmla="*/ 4 h 13"/>
                  <a:gd name="T2" fmla="*/ 0 w 13"/>
                  <a:gd name="T3" fmla="*/ 4 h 13"/>
                  <a:gd name="T4" fmla="*/ 0 w 13"/>
                  <a:gd name="T5" fmla="*/ 6 h 13"/>
                  <a:gd name="T6" fmla="*/ 7 w 13"/>
                  <a:gd name="T7" fmla="*/ 6 h 13"/>
                  <a:gd name="T8" fmla="*/ 7 w 13"/>
                  <a:gd name="T9" fmla="*/ 4 h 13"/>
                  <a:gd name="T10" fmla="*/ 7 w 13"/>
                  <a:gd name="T11" fmla="*/ 4 h 13"/>
                  <a:gd name="T12" fmla="*/ 7 w 13"/>
                  <a:gd name="T13" fmla="*/ 4 h 13"/>
                  <a:gd name="T14" fmla="*/ 6 w 13"/>
                  <a:gd name="T15" fmla="*/ 2 h 13"/>
                  <a:gd name="T16" fmla="*/ 4 w 13"/>
                  <a:gd name="T17" fmla="*/ 0 h 13"/>
                  <a:gd name="T18" fmla="*/ 1 w 13"/>
                  <a:gd name="T19" fmla="*/ 2 h 13"/>
                  <a:gd name="T20" fmla="*/ 0 w 13"/>
                  <a:gd name="T21" fmla="*/ 4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0" y="9"/>
                    </a:moveTo>
                    <a:lnTo>
                      <a:pt x="0" y="9"/>
                    </a:lnTo>
                    <a:lnTo>
                      <a:pt x="0" y="13"/>
                    </a:lnTo>
                    <a:lnTo>
                      <a:pt x="13" y="13"/>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32" name="Freeform 1242"/>
              <p:cNvSpPr>
                <a:spLocks/>
              </p:cNvSpPr>
              <p:nvPr/>
            </p:nvSpPr>
            <p:spPr bwMode="auto">
              <a:xfrm>
                <a:off x="3165" y="1401"/>
                <a:ext cx="7" cy="8"/>
              </a:xfrm>
              <a:custGeom>
                <a:avLst/>
                <a:gdLst>
                  <a:gd name="T0" fmla="*/ 0 w 13"/>
                  <a:gd name="T1" fmla="*/ 5 h 14"/>
                  <a:gd name="T2" fmla="*/ 0 w 13"/>
                  <a:gd name="T3" fmla="*/ 5 h 14"/>
                  <a:gd name="T4" fmla="*/ 0 w 13"/>
                  <a:gd name="T5" fmla="*/ 8 h 14"/>
                  <a:gd name="T6" fmla="*/ 7 w 13"/>
                  <a:gd name="T7" fmla="*/ 8 h 14"/>
                  <a:gd name="T8" fmla="*/ 7 w 13"/>
                  <a:gd name="T9" fmla="*/ 5 h 14"/>
                  <a:gd name="T10" fmla="*/ 7 w 13"/>
                  <a:gd name="T11" fmla="*/ 5 h 14"/>
                  <a:gd name="T12" fmla="*/ 7 w 13"/>
                  <a:gd name="T13" fmla="*/ 5 h 14"/>
                  <a:gd name="T14" fmla="*/ 6 w 13"/>
                  <a:gd name="T15" fmla="*/ 2 h 14"/>
                  <a:gd name="T16" fmla="*/ 4 w 13"/>
                  <a:gd name="T17" fmla="*/ 0 h 14"/>
                  <a:gd name="T18" fmla="*/ 1 w 13"/>
                  <a:gd name="T19" fmla="*/ 2 h 14"/>
                  <a:gd name="T20" fmla="*/ 0 w 13"/>
                  <a:gd name="T21" fmla="*/ 5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4">
                    <a:moveTo>
                      <a:pt x="0" y="9"/>
                    </a:moveTo>
                    <a:lnTo>
                      <a:pt x="0" y="9"/>
                    </a:lnTo>
                    <a:lnTo>
                      <a:pt x="0" y="14"/>
                    </a:lnTo>
                    <a:lnTo>
                      <a:pt x="13" y="14"/>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33" name="Freeform 1243"/>
              <p:cNvSpPr>
                <a:spLocks/>
              </p:cNvSpPr>
              <p:nvPr/>
            </p:nvSpPr>
            <p:spPr bwMode="auto">
              <a:xfrm>
                <a:off x="3165" y="1400"/>
                <a:ext cx="7" cy="6"/>
              </a:xfrm>
              <a:custGeom>
                <a:avLst/>
                <a:gdLst>
                  <a:gd name="T0" fmla="*/ 0 w 13"/>
                  <a:gd name="T1" fmla="*/ 4 h 13"/>
                  <a:gd name="T2" fmla="*/ 0 w 13"/>
                  <a:gd name="T3" fmla="*/ 4 h 13"/>
                  <a:gd name="T4" fmla="*/ 0 w 13"/>
                  <a:gd name="T5" fmla="*/ 6 h 13"/>
                  <a:gd name="T6" fmla="*/ 7 w 13"/>
                  <a:gd name="T7" fmla="*/ 6 h 13"/>
                  <a:gd name="T8" fmla="*/ 7 w 13"/>
                  <a:gd name="T9" fmla="*/ 4 h 13"/>
                  <a:gd name="T10" fmla="*/ 7 w 13"/>
                  <a:gd name="T11" fmla="*/ 4 h 13"/>
                  <a:gd name="T12" fmla="*/ 7 w 13"/>
                  <a:gd name="T13" fmla="*/ 4 h 13"/>
                  <a:gd name="T14" fmla="*/ 6 w 13"/>
                  <a:gd name="T15" fmla="*/ 2 h 13"/>
                  <a:gd name="T16" fmla="*/ 4 w 13"/>
                  <a:gd name="T17" fmla="*/ 0 h 13"/>
                  <a:gd name="T18" fmla="*/ 1 w 13"/>
                  <a:gd name="T19" fmla="*/ 2 h 13"/>
                  <a:gd name="T20" fmla="*/ 0 w 13"/>
                  <a:gd name="T21" fmla="*/ 4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0" y="9"/>
                    </a:moveTo>
                    <a:lnTo>
                      <a:pt x="0" y="9"/>
                    </a:lnTo>
                    <a:lnTo>
                      <a:pt x="0" y="13"/>
                    </a:lnTo>
                    <a:lnTo>
                      <a:pt x="13" y="13"/>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34" name="Freeform 1244"/>
              <p:cNvSpPr>
                <a:spLocks/>
              </p:cNvSpPr>
              <p:nvPr/>
            </p:nvSpPr>
            <p:spPr bwMode="auto">
              <a:xfrm>
                <a:off x="3165" y="1397"/>
                <a:ext cx="7" cy="7"/>
              </a:xfrm>
              <a:custGeom>
                <a:avLst/>
                <a:gdLst>
                  <a:gd name="T0" fmla="*/ 0 w 13"/>
                  <a:gd name="T1" fmla="*/ 5 h 14"/>
                  <a:gd name="T2" fmla="*/ 0 w 13"/>
                  <a:gd name="T3" fmla="*/ 5 h 14"/>
                  <a:gd name="T4" fmla="*/ 0 w 13"/>
                  <a:gd name="T5" fmla="*/ 7 h 14"/>
                  <a:gd name="T6" fmla="*/ 7 w 13"/>
                  <a:gd name="T7" fmla="*/ 7 h 14"/>
                  <a:gd name="T8" fmla="*/ 7 w 13"/>
                  <a:gd name="T9" fmla="*/ 5 h 14"/>
                  <a:gd name="T10" fmla="*/ 7 w 13"/>
                  <a:gd name="T11" fmla="*/ 5 h 14"/>
                  <a:gd name="T12" fmla="*/ 7 w 13"/>
                  <a:gd name="T13" fmla="*/ 5 h 14"/>
                  <a:gd name="T14" fmla="*/ 6 w 13"/>
                  <a:gd name="T15" fmla="*/ 2 h 14"/>
                  <a:gd name="T16" fmla="*/ 4 w 13"/>
                  <a:gd name="T17" fmla="*/ 0 h 14"/>
                  <a:gd name="T18" fmla="*/ 1 w 13"/>
                  <a:gd name="T19" fmla="*/ 2 h 14"/>
                  <a:gd name="T20" fmla="*/ 0 w 13"/>
                  <a:gd name="T21" fmla="*/ 5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4">
                    <a:moveTo>
                      <a:pt x="0" y="9"/>
                    </a:moveTo>
                    <a:lnTo>
                      <a:pt x="0" y="9"/>
                    </a:lnTo>
                    <a:lnTo>
                      <a:pt x="0" y="14"/>
                    </a:lnTo>
                    <a:lnTo>
                      <a:pt x="13" y="14"/>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35" name="Freeform 1245"/>
              <p:cNvSpPr>
                <a:spLocks/>
              </p:cNvSpPr>
              <p:nvPr/>
            </p:nvSpPr>
            <p:spPr bwMode="auto">
              <a:xfrm>
                <a:off x="3165" y="1395"/>
                <a:ext cx="7" cy="6"/>
              </a:xfrm>
              <a:custGeom>
                <a:avLst/>
                <a:gdLst>
                  <a:gd name="T0" fmla="*/ 0 w 13"/>
                  <a:gd name="T1" fmla="*/ 4 h 13"/>
                  <a:gd name="T2" fmla="*/ 0 w 13"/>
                  <a:gd name="T3" fmla="*/ 4 h 13"/>
                  <a:gd name="T4" fmla="*/ 0 w 13"/>
                  <a:gd name="T5" fmla="*/ 6 h 13"/>
                  <a:gd name="T6" fmla="*/ 7 w 13"/>
                  <a:gd name="T7" fmla="*/ 6 h 13"/>
                  <a:gd name="T8" fmla="*/ 7 w 13"/>
                  <a:gd name="T9" fmla="*/ 4 h 13"/>
                  <a:gd name="T10" fmla="*/ 7 w 13"/>
                  <a:gd name="T11" fmla="*/ 4 h 13"/>
                  <a:gd name="T12" fmla="*/ 7 w 13"/>
                  <a:gd name="T13" fmla="*/ 4 h 13"/>
                  <a:gd name="T14" fmla="*/ 6 w 13"/>
                  <a:gd name="T15" fmla="*/ 2 h 13"/>
                  <a:gd name="T16" fmla="*/ 4 w 13"/>
                  <a:gd name="T17" fmla="*/ 0 h 13"/>
                  <a:gd name="T18" fmla="*/ 1 w 13"/>
                  <a:gd name="T19" fmla="*/ 2 h 13"/>
                  <a:gd name="T20" fmla="*/ 0 w 13"/>
                  <a:gd name="T21" fmla="*/ 4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0" y="9"/>
                    </a:moveTo>
                    <a:lnTo>
                      <a:pt x="0" y="9"/>
                    </a:lnTo>
                    <a:lnTo>
                      <a:pt x="0" y="13"/>
                    </a:lnTo>
                    <a:lnTo>
                      <a:pt x="13" y="13"/>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36" name="Freeform 1246"/>
              <p:cNvSpPr>
                <a:spLocks/>
              </p:cNvSpPr>
              <p:nvPr/>
            </p:nvSpPr>
            <p:spPr bwMode="auto">
              <a:xfrm>
                <a:off x="3165" y="1393"/>
                <a:ext cx="7" cy="7"/>
              </a:xfrm>
              <a:custGeom>
                <a:avLst/>
                <a:gdLst>
                  <a:gd name="T0" fmla="*/ 0 w 13"/>
                  <a:gd name="T1" fmla="*/ 5 h 13"/>
                  <a:gd name="T2" fmla="*/ 0 w 13"/>
                  <a:gd name="T3" fmla="*/ 5 h 13"/>
                  <a:gd name="T4" fmla="*/ 0 w 13"/>
                  <a:gd name="T5" fmla="*/ 7 h 13"/>
                  <a:gd name="T6" fmla="*/ 7 w 13"/>
                  <a:gd name="T7" fmla="*/ 7 h 13"/>
                  <a:gd name="T8" fmla="*/ 7 w 13"/>
                  <a:gd name="T9" fmla="*/ 5 h 13"/>
                  <a:gd name="T10" fmla="*/ 7 w 13"/>
                  <a:gd name="T11" fmla="*/ 5 h 13"/>
                  <a:gd name="T12" fmla="*/ 7 w 13"/>
                  <a:gd name="T13" fmla="*/ 5 h 13"/>
                  <a:gd name="T14" fmla="*/ 6 w 13"/>
                  <a:gd name="T15" fmla="*/ 2 h 13"/>
                  <a:gd name="T16" fmla="*/ 4 w 13"/>
                  <a:gd name="T17" fmla="*/ 0 h 13"/>
                  <a:gd name="T18" fmla="*/ 1 w 13"/>
                  <a:gd name="T19" fmla="*/ 2 h 13"/>
                  <a:gd name="T20" fmla="*/ 0 w 13"/>
                  <a:gd name="T21" fmla="*/ 5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0" y="10"/>
                    </a:moveTo>
                    <a:lnTo>
                      <a:pt x="0" y="10"/>
                    </a:lnTo>
                    <a:lnTo>
                      <a:pt x="0" y="13"/>
                    </a:lnTo>
                    <a:lnTo>
                      <a:pt x="13" y="13"/>
                    </a:lnTo>
                    <a:lnTo>
                      <a:pt x="13" y="10"/>
                    </a:lnTo>
                    <a:lnTo>
                      <a:pt x="12" y="4"/>
                    </a:lnTo>
                    <a:lnTo>
                      <a:pt x="7" y="0"/>
                    </a:lnTo>
                    <a:lnTo>
                      <a:pt x="2" y="4"/>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37" name="Freeform 1247"/>
              <p:cNvSpPr>
                <a:spLocks/>
              </p:cNvSpPr>
              <p:nvPr/>
            </p:nvSpPr>
            <p:spPr bwMode="auto">
              <a:xfrm>
                <a:off x="3165" y="1391"/>
                <a:ext cx="7" cy="7"/>
              </a:xfrm>
              <a:custGeom>
                <a:avLst/>
                <a:gdLst>
                  <a:gd name="T0" fmla="*/ 0 w 13"/>
                  <a:gd name="T1" fmla="*/ 4 h 15"/>
                  <a:gd name="T2" fmla="*/ 0 w 13"/>
                  <a:gd name="T3" fmla="*/ 4 h 15"/>
                  <a:gd name="T4" fmla="*/ 0 w 13"/>
                  <a:gd name="T5" fmla="*/ 7 h 15"/>
                  <a:gd name="T6" fmla="*/ 7 w 13"/>
                  <a:gd name="T7" fmla="*/ 7 h 15"/>
                  <a:gd name="T8" fmla="*/ 7 w 13"/>
                  <a:gd name="T9" fmla="*/ 4 h 15"/>
                  <a:gd name="T10" fmla="*/ 7 w 13"/>
                  <a:gd name="T11" fmla="*/ 4 h 15"/>
                  <a:gd name="T12" fmla="*/ 7 w 13"/>
                  <a:gd name="T13" fmla="*/ 4 h 15"/>
                  <a:gd name="T14" fmla="*/ 6 w 13"/>
                  <a:gd name="T15" fmla="*/ 2 h 15"/>
                  <a:gd name="T16" fmla="*/ 4 w 13"/>
                  <a:gd name="T17" fmla="*/ 0 h 15"/>
                  <a:gd name="T18" fmla="*/ 1 w 13"/>
                  <a:gd name="T19" fmla="*/ 2 h 15"/>
                  <a:gd name="T20" fmla="*/ 0 w 13"/>
                  <a:gd name="T21" fmla="*/ 4 h 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5">
                    <a:moveTo>
                      <a:pt x="0" y="9"/>
                    </a:moveTo>
                    <a:lnTo>
                      <a:pt x="0" y="9"/>
                    </a:lnTo>
                    <a:lnTo>
                      <a:pt x="0" y="15"/>
                    </a:lnTo>
                    <a:lnTo>
                      <a:pt x="13" y="15"/>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38" name="Freeform 1248"/>
              <p:cNvSpPr>
                <a:spLocks/>
              </p:cNvSpPr>
              <p:nvPr/>
            </p:nvSpPr>
            <p:spPr bwMode="auto">
              <a:xfrm>
                <a:off x="3165" y="1389"/>
                <a:ext cx="7" cy="6"/>
              </a:xfrm>
              <a:custGeom>
                <a:avLst/>
                <a:gdLst>
                  <a:gd name="T0" fmla="*/ 0 w 13"/>
                  <a:gd name="T1" fmla="*/ 4 h 13"/>
                  <a:gd name="T2" fmla="*/ 0 w 13"/>
                  <a:gd name="T3" fmla="*/ 4 h 13"/>
                  <a:gd name="T4" fmla="*/ 0 w 13"/>
                  <a:gd name="T5" fmla="*/ 6 h 13"/>
                  <a:gd name="T6" fmla="*/ 7 w 13"/>
                  <a:gd name="T7" fmla="*/ 6 h 13"/>
                  <a:gd name="T8" fmla="*/ 7 w 13"/>
                  <a:gd name="T9" fmla="*/ 4 h 13"/>
                  <a:gd name="T10" fmla="*/ 7 w 13"/>
                  <a:gd name="T11" fmla="*/ 4 h 13"/>
                  <a:gd name="T12" fmla="*/ 7 w 13"/>
                  <a:gd name="T13" fmla="*/ 4 h 13"/>
                  <a:gd name="T14" fmla="*/ 6 w 13"/>
                  <a:gd name="T15" fmla="*/ 2 h 13"/>
                  <a:gd name="T16" fmla="*/ 4 w 13"/>
                  <a:gd name="T17" fmla="*/ 0 h 13"/>
                  <a:gd name="T18" fmla="*/ 1 w 13"/>
                  <a:gd name="T19" fmla="*/ 2 h 13"/>
                  <a:gd name="T20" fmla="*/ 0 w 13"/>
                  <a:gd name="T21" fmla="*/ 4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0" y="9"/>
                    </a:moveTo>
                    <a:lnTo>
                      <a:pt x="0" y="9"/>
                    </a:lnTo>
                    <a:lnTo>
                      <a:pt x="0" y="13"/>
                    </a:lnTo>
                    <a:lnTo>
                      <a:pt x="13" y="13"/>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39" name="Freeform 1249"/>
              <p:cNvSpPr>
                <a:spLocks/>
              </p:cNvSpPr>
              <p:nvPr/>
            </p:nvSpPr>
            <p:spPr bwMode="auto">
              <a:xfrm>
                <a:off x="3165" y="1387"/>
                <a:ext cx="7" cy="6"/>
              </a:xfrm>
              <a:custGeom>
                <a:avLst/>
                <a:gdLst>
                  <a:gd name="T0" fmla="*/ 0 w 13"/>
                  <a:gd name="T1" fmla="*/ 5 h 12"/>
                  <a:gd name="T2" fmla="*/ 0 w 13"/>
                  <a:gd name="T3" fmla="*/ 5 h 12"/>
                  <a:gd name="T4" fmla="*/ 0 w 13"/>
                  <a:gd name="T5" fmla="*/ 6 h 12"/>
                  <a:gd name="T6" fmla="*/ 7 w 13"/>
                  <a:gd name="T7" fmla="*/ 6 h 12"/>
                  <a:gd name="T8" fmla="*/ 7 w 13"/>
                  <a:gd name="T9" fmla="*/ 5 h 12"/>
                  <a:gd name="T10" fmla="*/ 7 w 13"/>
                  <a:gd name="T11" fmla="*/ 5 h 12"/>
                  <a:gd name="T12" fmla="*/ 7 w 13"/>
                  <a:gd name="T13" fmla="*/ 5 h 12"/>
                  <a:gd name="T14" fmla="*/ 6 w 13"/>
                  <a:gd name="T15" fmla="*/ 2 h 12"/>
                  <a:gd name="T16" fmla="*/ 4 w 13"/>
                  <a:gd name="T17" fmla="*/ 0 h 12"/>
                  <a:gd name="T18" fmla="*/ 1 w 13"/>
                  <a:gd name="T19" fmla="*/ 2 h 12"/>
                  <a:gd name="T20" fmla="*/ 0 w 13"/>
                  <a:gd name="T21" fmla="*/ 5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2">
                    <a:moveTo>
                      <a:pt x="0" y="9"/>
                    </a:moveTo>
                    <a:lnTo>
                      <a:pt x="0" y="9"/>
                    </a:lnTo>
                    <a:lnTo>
                      <a:pt x="0" y="12"/>
                    </a:lnTo>
                    <a:lnTo>
                      <a:pt x="13" y="12"/>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40" name="Freeform 1250"/>
              <p:cNvSpPr>
                <a:spLocks/>
              </p:cNvSpPr>
              <p:nvPr/>
            </p:nvSpPr>
            <p:spPr bwMode="auto">
              <a:xfrm>
                <a:off x="3165" y="1384"/>
                <a:ext cx="7" cy="7"/>
              </a:xfrm>
              <a:custGeom>
                <a:avLst/>
                <a:gdLst>
                  <a:gd name="T0" fmla="*/ 0 w 13"/>
                  <a:gd name="T1" fmla="*/ 4 h 15"/>
                  <a:gd name="T2" fmla="*/ 0 w 13"/>
                  <a:gd name="T3" fmla="*/ 4 h 15"/>
                  <a:gd name="T4" fmla="*/ 0 w 13"/>
                  <a:gd name="T5" fmla="*/ 7 h 15"/>
                  <a:gd name="T6" fmla="*/ 7 w 13"/>
                  <a:gd name="T7" fmla="*/ 7 h 15"/>
                  <a:gd name="T8" fmla="*/ 7 w 13"/>
                  <a:gd name="T9" fmla="*/ 4 h 15"/>
                  <a:gd name="T10" fmla="*/ 7 w 13"/>
                  <a:gd name="T11" fmla="*/ 4 h 15"/>
                  <a:gd name="T12" fmla="*/ 7 w 13"/>
                  <a:gd name="T13" fmla="*/ 4 h 15"/>
                  <a:gd name="T14" fmla="*/ 6 w 13"/>
                  <a:gd name="T15" fmla="*/ 2 h 15"/>
                  <a:gd name="T16" fmla="*/ 4 w 13"/>
                  <a:gd name="T17" fmla="*/ 0 h 15"/>
                  <a:gd name="T18" fmla="*/ 1 w 13"/>
                  <a:gd name="T19" fmla="*/ 2 h 15"/>
                  <a:gd name="T20" fmla="*/ 0 w 13"/>
                  <a:gd name="T21" fmla="*/ 4 h 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5">
                    <a:moveTo>
                      <a:pt x="0" y="9"/>
                    </a:moveTo>
                    <a:lnTo>
                      <a:pt x="0" y="9"/>
                    </a:lnTo>
                    <a:lnTo>
                      <a:pt x="0" y="15"/>
                    </a:lnTo>
                    <a:lnTo>
                      <a:pt x="13" y="15"/>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41" name="Freeform 1251"/>
              <p:cNvSpPr>
                <a:spLocks/>
              </p:cNvSpPr>
              <p:nvPr/>
            </p:nvSpPr>
            <p:spPr bwMode="auto">
              <a:xfrm>
                <a:off x="3165" y="1382"/>
                <a:ext cx="7" cy="7"/>
              </a:xfrm>
              <a:custGeom>
                <a:avLst/>
                <a:gdLst>
                  <a:gd name="T0" fmla="*/ 0 w 13"/>
                  <a:gd name="T1" fmla="*/ 5 h 12"/>
                  <a:gd name="T2" fmla="*/ 0 w 13"/>
                  <a:gd name="T3" fmla="*/ 5 h 12"/>
                  <a:gd name="T4" fmla="*/ 0 w 13"/>
                  <a:gd name="T5" fmla="*/ 7 h 12"/>
                  <a:gd name="T6" fmla="*/ 7 w 13"/>
                  <a:gd name="T7" fmla="*/ 7 h 12"/>
                  <a:gd name="T8" fmla="*/ 7 w 13"/>
                  <a:gd name="T9" fmla="*/ 5 h 12"/>
                  <a:gd name="T10" fmla="*/ 7 w 13"/>
                  <a:gd name="T11" fmla="*/ 5 h 12"/>
                  <a:gd name="T12" fmla="*/ 7 w 13"/>
                  <a:gd name="T13" fmla="*/ 5 h 12"/>
                  <a:gd name="T14" fmla="*/ 6 w 13"/>
                  <a:gd name="T15" fmla="*/ 2 h 12"/>
                  <a:gd name="T16" fmla="*/ 4 w 13"/>
                  <a:gd name="T17" fmla="*/ 0 h 12"/>
                  <a:gd name="T18" fmla="*/ 1 w 13"/>
                  <a:gd name="T19" fmla="*/ 2 h 12"/>
                  <a:gd name="T20" fmla="*/ 0 w 13"/>
                  <a:gd name="T21" fmla="*/ 5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2">
                    <a:moveTo>
                      <a:pt x="0" y="9"/>
                    </a:moveTo>
                    <a:lnTo>
                      <a:pt x="0" y="9"/>
                    </a:lnTo>
                    <a:lnTo>
                      <a:pt x="0" y="12"/>
                    </a:lnTo>
                    <a:lnTo>
                      <a:pt x="13" y="12"/>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42" name="Freeform 1252"/>
              <p:cNvSpPr>
                <a:spLocks/>
              </p:cNvSpPr>
              <p:nvPr/>
            </p:nvSpPr>
            <p:spPr bwMode="auto">
              <a:xfrm>
                <a:off x="3165" y="1380"/>
                <a:ext cx="7" cy="7"/>
              </a:xfrm>
              <a:custGeom>
                <a:avLst/>
                <a:gdLst>
                  <a:gd name="T0" fmla="*/ 0 w 13"/>
                  <a:gd name="T1" fmla="*/ 4 h 15"/>
                  <a:gd name="T2" fmla="*/ 0 w 13"/>
                  <a:gd name="T3" fmla="*/ 4 h 15"/>
                  <a:gd name="T4" fmla="*/ 0 w 13"/>
                  <a:gd name="T5" fmla="*/ 7 h 15"/>
                  <a:gd name="T6" fmla="*/ 7 w 13"/>
                  <a:gd name="T7" fmla="*/ 7 h 15"/>
                  <a:gd name="T8" fmla="*/ 7 w 13"/>
                  <a:gd name="T9" fmla="*/ 4 h 15"/>
                  <a:gd name="T10" fmla="*/ 7 w 13"/>
                  <a:gd name="T11" fmla="*/ 4 h 15"/>
                  <a:gd name="T12" fmla="*/ 7 w 13"/>
                  <a:gd name="T13" fmla="*/ 4 h 15"/>
                  <a:gd name="T14" fmla="*/ 6 w 13"/>
                  <a:gd name="T15" fmla="*/ 2 h 15"/>
                  <a:gd name="T16" fmla="*/ 4 w 13"/>
                  <a:gd name="T17" fmla="*/ 0 h 15"/>
                  <a:gd name="T18" fmla="*/ 1 w 13"/>
                  <a:gd name="T19" fmla="*/ 2 h 15"/>
                  <a:gd name="T20" fmla="*/ 0 w 13"/>
                  <a:gd name="T21" fmla="*/ 4 h 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5">
                    <a:moveTo>
                      <a:pt x="0" y="9"/>
                    </a:moveTo>
                    <a:lnTo>
                      <a:pt x="0" y="9"/>
                    </a:lnTo>
                    <a:lnTo>
                      <a:pt x="0" y="15"/>
                    </a:lnTo>
                    <a:lnTo>
                      <a:pt x="13" y="15"/>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43" name="Freeform 1253"/>
              <p:cNvSpPr>
                <a:spLocks/>
              </p:cNvSpPr>
              <p:nvPr/>
            </p:nvSpPr>
            <p:spPr bwMode="auto">
              <a:xfrm>
                <a:off x="3165" y="1378"/>
                <a:ext cx="7" cy="6"/>
              </a:xfrm>
              <a:custGeom>
                <a:avLst/>
                <a:gdLst>
                  <a:gd name="T0" fmla="*/ 0 w 13"/>
                  <a:gd name="T1" fmla="*/ 5 h 12"/>
                  <a:gd name="T2" fmla="*/ 0 w 13"/>
                  <a:gd name="T3" fmla="*/ 5 h 12"/>
                  <a:gd name="T4" fmla="*/ 0 w 13"/>
                  <a:gd name="T5" fmla="*/ 6 h 12"/>
                  <a:gd name="T6" fmla="*/ 7 w 13"/>
                  <a:gd name="T7" fmla="*/ 6 h 12"/>
                  <a:gd name="T8" fmla="*/ 7 w 13"/>
                  <a:gd name="T9" fmla="*/ 5 h 12"/>
                  <a:gd name="T10" fmla="*/ 7 w 13"/>
                  <a:gd name="T11" fmla="*/ 5 h 12"/>
                  <a:gd name="T12" fmla="*/ 7 w 13"/>
                  <a:gd name="T13" fmla="*/ 5 h 12"/>
                  <a:gd name="T14" fmla="*/ 6 w 13"/>
                  <a:gd name="T15" fmla="*/ 2 h 12"/>
                  <a:gd name="T16" fmla="*/ 4 w 13"/>
                  <a:gd name="T17" fmla="*/ 0 h 12"/>
                  <a:gd name="T18" fmla="*/ 1 w 13"/>
                  <a:gd name="T19" fmla="*/ 2 h 12"/>
                  <a:gd name="T20" fmla="*/ 0 w 13"/>
                  <a:gd name="T21" fmla="*/ 5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2">
                    <a:moveTo>
                      <a:pt x="0" y="9"/>
                    </a:moveTo>
                    <a:lnTo>
                      <a:pt x="0" y="9"/>
                    </a:lnTo>
                    <a:lnTo>
                      <a:pt x="0" y="12"/>
                    </a:lnTo>
                    <a:lnTo>
                      <a:pt x="13" y="12"/>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44" name="Freeform 1254"/>
              <p:cNvSpPr>
                <a:spLocks/>
              </p:cNvSpPr>
              <p:nvPr/>
            </p:nvSpPr>
            <p:spPr bwMode="auto">
              <a:xfrm>
                <a:off x="3165" y="1376"/>
                <a:ext cx="7" cy="6"/>
              </a:xfrm>
              <a:custGeom>
                <a:avLst/>
                <a:gdLst>
                  <a:gd name="T0" fmla="*/ 0 w 13"/>
                  <a:gd name="T1" fmla="*/ 4 h 13"/>
                  <a:gd name="T2" fmla="*/ 0 w 13"/>
                  <a:gd name="T3" fmla="*/ 4 h 13"/>
                  <a:gd name="T4" fmla="*/ 0 w 13"/>
                  <a:gd name="T5" fmla="*/ 6 h 13"/>
                  <a:gd name="T6" fmla="*/ 7 w 13"/>
                  <a:gd name="T7" fmla="*/ 6 h 13"/>
                  <a:gd name="T8" fmla="*/ 7 w 13"/>
                  <a:gd name="T9" fmla="*/ 4 h 13"/>
                  <a:gd name="T10" fmla="*/ 7 w 13"/>
                  <a:gd name="T11" fmla="*/ 4 h 13"/>
                  <a:gd name="T12" fmla="*/ 7 w 13"/>
                  <a:gd name="T13" fmla="*/ 4 h 13"/>
                  <a:gd name="T14" fmla="*/ 6 w 13"/>
                  <a:gd name="T15" fmla="*/ 2 h 13"/>
                  <a:gd name="T16" fmla="*/ 4 w 13"/>
                  <a:gd name="T17" fmla="*/ 0 h 13"/>
                  <a:gd name="T18" fmla="*/ 1 w 13"/>
                  <a:gd name="T19" fmla="*/ 2 h 13"/>
                  <a:gd name="T20" fmla="*/ 0 w 13"/>
                  <a:gd name="T21" fmla="*/ 4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0" y="9"/>
                    </a:moveTo>
                    <a:lnTo>
                      <a:pt x="0" y="9"/>
                    </a:lnTo>
                    <a:lnTo>
                      <a:pt x="0" y="13"/>
                    </a:lnTo>
                    <a:lnTo>
                      <a:pt x="13" y="13"/>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45" name="Freeform 1255"/>
              <p:cNvSpPr>
                <a:spLocks/>
              </p:cNvSpPr>
              <p:nvPr/>
            </p:nvSpPr>
            <p:spPr bwMode="auto">
              <a:xfrm>
                <a:off x="3165" y="1373"/>
                <a:ext cx="7" cy="8"/>
              </a:xfrm>
              <a:custGeom>
                <a:avLst/>
                <a:gdLst>
                  <a:gd name="T0" fmla="*/ 0 w 13"/>
                  <a:gd name="T1" fmla="*/ 5 h 14"/>
                  <a:gd name="T2" fmla="*/ 0 w 13"/>
                  <a:gd name="T3" fmla="*/ 5 h 14"/>
                  <a:gd name="T4" fmla="*/ 0 w 13"/>
                  <a:gd name="T5" fmla="*/ 8 h 14"/>
                  <a:gd name="T6" fmla="*/ 7 w 13"/>
                  <a:gd name="T7" fmla="*/ 8 h 14"/>
                  <a:gd name="T8" fmla="*/ 7 w 13"/>
                  <a:gd name="T9" fmla="*/ 5 h 14"/>
                  <a:gd name="T10" fmla="*/ 7 w 13"/>
                  <a:gd name="T11" fmla="*/ 5 h 14"/>
                  <a:gd name="T12" fmla="*/ 7 w 13"/>
                  <a:gd name="T13" fmla="*/ 5 h 14"/>
                  <a:gd name="T14" fmla="*/ 6 w 13"/>
                  <a:gd name="T15" fmla="*/ 2 h 14"/>
                  <a:gd name="T16" fmla="*/ 4 w 13"/>
                  <a:gd name="T17" fmla="*/ 0 h 14"/>
                  <a:gd name="T18" fmla="*/ 1 w 13"/>
                  <a:gd name="T19" fmla="*/ 2 h 14"/>
                  <a:gd name="T20" fmla="*/ 0 w 13"/>
                  <a:gd name="T21" fmla="*/ 5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4">
                    <a:moveTo>
                      <a:pt x="0" y="9"/>
                    </a:moveTo>
                    <a:lnTo>
                      <a:pt x="0" y="9"/>
                    </a:lnTo>
                    <a:lnTo>
                      <a:pt x="0" y="14"/>
                    </a:lnTo>
                    <a:lnTo>
                      <a:pt x="13" y="14"/>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46" name="Freeform 1256"/>
              <p:cNvSpPr>
                <a:spLocks/>
              </p:cNvSpPr>
              <p:nvPr/>
            </p:nvSpPr>
            <p:spPr bwMode="auto">
              <a:xfrm>
                <a:off x="3165" y="1372"/>
                <a:ext cx="7" cy="6"/>
              </a:xfrm>
              <a:custGeom>
                <a:avLst/>
                <a:gdLst>
                  <a:gd name="T0" fmla="*/ 0 w 13"/>
                  <a:gd name="T1" fmla="*/ 4 h 13"/>
                  <a:gd name="T2" fmla="*/ 0 w 13"/>
                  <a:gd name="T3" fmla="*/ 4 h 13"/>
                  <a:gd name="T4" fmla="*/ 0 w 13"/>
                  <a:gd name="T5" fmla="*/ 6 h 13"/>
                  <a:gd name="T6" fmla="*/ 7 w 13"/>
                  <a:gd name="T7" fmla="*/ 6 h 13"/>
                  <a:gd name="T8" fmla="*/ 7 w 13"/>
                  <a:gd name="T9" fmla="*/ 4 h 13"/>
                  <a:gd name="T10" fmla="*/ 7 w 13"/>
                  <a:gd name="T11" fmla="*/ 4 h 13"/>
                  <a:gd name="T12" fmla="*/ 7 w 13"/>
                  <a:gd name="T13" fmla="*/ 4 h 13"/>
                  <a:gd name="T14" fmla="*/ 6 w 13"/>
                  <a:gd name="T15" fmla="*/ 2 h 13"/>
                  <a:gd name="T16" fmla="*/ 4 w 13"/>
                  <a:gd name="T17" fmla="*/ 0 h 13"/>
                  <a:gd name="T18" fmla="*/ 1 w 13"/>
                  <a:gd name="T19" fmla="*/ 2 h 13"/>
                  <a:gd name="T20" fmla="*/ 0 w 13"/>
                  <a:gd name="T21" fmla="*/ 4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0" y="9"/>
                    </a:moveTo>
                    <a:lnTo>
                      <a:pt x="0" y="9"/>
                    </a:lnTo>
                    <a:lnTo>
                      <a:pt x="0" y="13"/>
                    </a:lnTo>
                    <a:lnTo>
                      <a:pt x="13" y="13"/>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47" name="Freeform 1257"/>
              <p:cNvSpPr>
                <a:spLocks/>
              </p:cNvSpPr>
              <p:nvPr/>
            </p:nvSpPr>
            <p:spPr bwMode="auto">
              <a:xfrm>
                <a:off x="3165" y="1370"/>
                <a:ext cx="7" cy="9"/>
              </a:xfrm>
              <a:custGeom>
                <a:avLst/>
                <a:gdLst>
                  <a:gd name="T0" fmla="*/ 4 w 13"/>
                  <a:gd name="T1" fmla="*/ 0 h 19"/>
                  <a:gd name="T2" fmla="*/ 0 w 13"/>
                  <a:gd name="T3" fmla="*/ 5 h 19"/>
                  <a:gd name="T4" fmla="*/ 0 w 13"/>
                  <a:gd name="T5" fmla="*/ 6 h 19"/>
                  <a:gd name="T6" fmla="*/ 7 w 13"/>
                  <a:gd name="T7" fmla="*/ 6 h 19"/>
                  <a:gd name="T8" fmla="*/ 7 w 13"/>
                  <a:gd name="T9" fmla="*/ 5 h 19"/>
                  <a:gd name="T10" fmla="*/ 4 w 13"/>
                  <a:gd name="T11" fmla="*/ 9 h 19"/>
                  <a:gd name="T12" fmla="*/ 7 w 13"/>
                  <a:gd name="T13" fmla="*/ 5 h 19"/>
                  <a:gd name="T14" fmla="*/ 6 w 13"/>
                  <a:gd name="T15" fmla="*/ 2 h 19"/>
                  <a:gd name="T16" fmla="*/ 4 w 13"/>
                  <a:gd name="T17" fmla="*/ 0 h 19"/>
                  <a:gd name="T18" fmla="*/ 1 w 13"/>
                  <a:gd name="T19" fmla="*/ 2 h 19"/>
                  <a:gd name="T20" fmla="*/ 0 w 13"/>
                  <a:gd name="T21" fmla="*/ 5 h 19"/>
                  <a:gd name="T22" fmla="*/ 4 w 13"/>
                  <a:gd name="T23" fmla="*/ 0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19">
                    <a:moveTo>
                      <a:pt x="7" y="0"/>
                    </a:moveTo>
                    <a:lnTo>
                      <a:pt x="0" y="10"/>
                    </a:lnTo>
                    <a:lnTo>
                      <a:pt x="0" y="13"/>
                    </a:lnTo>
                    <a:lnTo>
                      <a:pt x="13" y="13"/>
                    </a:lnTo>
                    <a:lnTo>
                      <a:pt x="13" y="10"/>
                    </a:lnTo>
                    <a:lnTo>
                      <a:pt x="7" y="19"/>
                    </a:lnTo>
                    <a:lnTo>
                      <a:pt x="13" y="10"/>
                    </a:lnTo>
                    <a:lnTo>
                      <a:pt x="12" y="4"/>
                    </a:lnTo>
                    <a:lnTo>
                      <a:pt x="7" y="0"/>
                    </a:lnTo>
                    <a:lnTo>
                      <a:pt x="2" y="4"/>
                    </a:lnTo>
                    <a:lnTo>
                      <a:pt x="0" y="10"/>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48" name="Freeform 1258"/>
              <p:cNvSpPr>
                <a:spLocks/>
              </p:cNvSpPr>
              <p:nvPr/>
            </p:nvSpPr>
            <p:spPr bwMode="auto">
              <a:xfrm>
                <a:off x="3168" y="1370"/>
                <a:ext cx="36" cy="9"/>
              </a:xfrm>
              <a:custGeom>
                <a:avLst/>
                <a:gdLst>
                  <a:gd name="T0" fmla="*/ 33 w 72"/>
                  <a:gd name="T1" fmla="*/ 0 h 19"/>
                  <a:gd name="T2" fmla="*/ 33 w 72"/>
                  <a:gd name="T3" fmla="*/ 0 h 19"/>
                  <a:gd name="T4" fmla="*/ 0 w 72"/>
                  <a:gd name="T5" fmla="*/ 0 h 19"/>
                  <a:gd name="T6" fmla="*/ 0 w 72"/>
                  <a:gd name="T7" fmla="*/ 9 h 19"/>
                  <a:gd name="T8" fmla="*/ 33 w 72"/>
                  <a:gd name="T9" fmla="*/ 9 h 19"/>
                  <a:gd name="T10" fmla="*/ 33 w 72"/>
                  <a:gd name="T11" fmla="*/ 9 h 19"/>
                  <a:gd name="T12" fmla="*/ 33 w 72"/>
                  <a:gd name="T13" fmla="*/ 9 h 19"/>
                  <a:gd name="T14" fmla="*/ 35 w 72"/>
                  <a:gd name="T15" fmla="*/ 7 h 19"/>
                  <a:gd name="T16" fmla="*/ 36 w 72"/>
                  <a:gd name="T17" fmla="*/ 5 h 19"/>
                  <a:gd name="T18" fmla="*/ 35 w 72"/>
                  <a:gd name="T19" fmla="*/ 2 h 19"/>
                  <a:gd name="T20" fmla="*/ 33 w 72"/>
                  <a:gd name="T21" fmla="*/ 0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2" h="19">
                    <a:moveTo>
                      <a:pt x="65" y="0"/>
                    </a:moveTo>
                    <a:lnTo>
                      <a:pt x="65" y="0"/>
                    </a:lnTo>
                    <a:lnTo>
                      <a:pt x="0" y="0"/>
                    </a:lnTo>
                    <a:lnTo>
                      <a:pt x="0" y="19"/>
                    </a:lnTo>
                    <a:lnTo>
                      <a:pt x="65" y="19"/>
                    </a:lnTo>
                    <a:lnTo>
                      <a:pt x="70" y="15"/>
                    </a:lnTo>
                    <a:lnTo>
                      <a:pt x="72" y="10"/>
                    </a:lnTo>
                    <a:lnTo>
                      <a:pt x="70" y="4"/>
                    </a:lnTo>
                    <a:lnTo>
                      <a:pt x="6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49" name="Freeform 1259"/>
              <p:cNvSpPr>
                <a:spLocks/>
              </p:cNvSpPr>
              <p:nvPr/>
            </p:nvSpPr>
            <p:spPr bwMode="auto">
              <a:xfrm>
                <a:off x="3201" y="1369"/>
                <a:ext cx="37" cy="10"/>
              </a:xfrm>
              <a:custGeom>
                <a:avLst/>
                <a:gdLst>
                  <a:gd name="T0" fmla="*/ 37 w 73"/>
                  <a:gd name="T1" fmla="*/ 5 h 20"/>
                  <a:gd name="T2" fmla="*/ 34 w 73"/>
                  <a:gd name="T3" fmla="*/ 0 h 20"/>
                  <a:gd name="T4" fmla="*/ 0 w 73"/>
                  <a:gd name="T5" fmla="*/ 1 h 20"/>
                  <a:gd name="T6" fmla="*/ 0 w 73"/>
                  <a:gd name="T7" fmla="*/ 10 h 20"/>
                  <a:gd name="T8" fmla="*/ 34 w 73"/>
                  <a:gd name="T9" fmla="*/ 9 h 20"/>
                  <a:gd name="T10" fmla="*/ 30 w 73"/>
                  <a:gd name="T11" fmla="*/ 5 h 20"/>
                  <a:gd name="T12" fmla="*/ 34 w 73"/>
                  <a:gd name="T13" fmla="*/ 9 h 20"/>
                  <a:gd name="T14" fmla="*/ 36 w 73"/>
                  <a:gd name="T15" fmla="*/ 7 h 20"/>
                  <a:gd name="T16" fmla="*/ 37 w 73"/>
                  <a:gd name="T17" fmla="*/ 5 h 20"/>
                  <a:gd name="T18" fmla="*/ 36 w 73"/>
                  <a:gd name="T19" fmla="*/ 2 h 20"/>
                  <a:gd name="T20" fmla="*/ 34 w 73"/>
                  <a:gd name="T21" fmla="*/ 0 h 20"/>
                  <a:gd name="T22" fmla="*/ 37 w 73"/>
                  <a:gd name="T23" fmla="*/ 5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3" h="20">
                    <a:moveTo>
                      <a:pt x="73" y="9"/>
                    </a:moveTo>
                    <a:lnTo>
                      <a:pt x="67" y="0"/>
                    </a:lnTo>
                    <a:lnTo>
                      <a:pt x="0" y="1"/>
                    </a:lnTo>
                    <a:lnTo>
                      <a:pt x="0" y="20"/>
                    </a:lnTo>
                    <a:lnTo>
                      <a:pt x="67" y="18"/>
                    </a:lnTo>
                    <a:lnTo>
                      <a:pt x="60" y="9"/>
                    </a:lnTo>
                    <a:lnTo>
                      <a:pt x="67" y="18"/>
                    </a:lnTo>
                    <a:lnTo>
                      <a:pt x="72" y="14"/>
                    </a:lnTo>
                    <a:lnTo>
                      <a:pt x="73" y="9"/>
                    </a:lnTo>
                    <a:lnTo>
                      <a:pt x="72" y="3"/>
                    </a:lnTo>
                    <a:lnTo>
                      <a:pt x="67" y="0"/>
                    </a:lnTo>
                    <a:lnTo>
                      <a:pt x="73"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50" name="Freeform 1260"/>
              <p:cNvSpPr>
                <a:spLocks/>
              </p:cNvSpPr>
              <p:nvPr/>
            </p:nvSpPr>
            <p:spPr bwMode="auto">
              <a:xfrm>
                <a:off x="3231" y="1373"/>
                <a:ext cx="7" cy="7"/>
              </a:xfrm>
              <a:custGeom>
                <a:avLst/>
                <a:gdLst>
                  <a:gd name="T0" fmla="*/ 7 w 13"/>
                  <a:gd name="T1" fmla="*/ 3 h 12"/>
                  <a:gd name="T2" fmla="*/ 7 w 13"/>
                  <a:gd name="T3" fmla="*/ 3 h 12"/>
                  <a:gd name="T4" fmla="*/ 7 w 13"/>
                  <a:gd name="T5" fmla="*/ 0 h 12"/>
                  <a:gd name="T6" fmla="*/ 0 w 13"/>
                  <a:gd name="T7" fmla="*/ 0 h 12"/>
                  <a:gd name="T8" fmla="*/ 0 w 13"/>
                  <a:gd name="T9" fmla="*/ 3 h 12"/>
                  <a:gd name="T10" fmla="*/ 0 w 13"/>
                  <a:gd name="T11" fmla="*/ 3 h 12"/>
                  <a:gd name="T12" fmla="*/ 0 w 13"/>
                  <a:gd name="T13" fmla="*/ 3 h 12"/>
                  <a:gd name="T14" fmla="*/ 1 w 13"/>
                  <a:gd name="T15" fmla="*/ 6 h 12"/>
                  <a:gd name="T16" fmla="*/ 4 w 13"/>
                  <a:gd name="T17" fmla="*/ 7 h 12"/>
                  <a:gd name="T18" fmla="*/ 6 w 13"/>
                  <a:gd name="T19" fmla="*/ 6 h 12"/>
                  <a:gd name="T20" fmla="*/ 7 w 13"/>
                  <a:gd name="T21" fmla="*/ 3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2">
                    <a:moveTo>
                      <a:pt x="13" y="5"/>
                    </a:moveTo>
                    <a:lnTo>
                      <a:pt x="13" y="5"/>
                    </a:lnTo>
                    <a:lnTo>
                      <a:pt x="13" y="0"/>
                    </a:lnTo>
                    <a:lnTo>
                      <a:pt x="0" y="0"/>
                    </a:lnTo>
                    <a:lnTo>
                      <a:pt x="0" y="5"/>
                    </a:lnTo>
                    <a:lnTo>
                      <a:pt x="2" y="11"/>
                    </a:lnTo>
                    <a:lnTo>
                      <a:pt x="7" y="12"/>
                    </a:lnTo>
                    <a:lnTo>
                      <a:pt x="12" y="11"/>
                    </a:lnTo>
                    <a:lnTo>
                      <a:pt x="1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51" name="Freeform 1261"/>
              <p:cNvSpPr>
                <a:spLocks/>
              </p:cNvSpPr>
              <p:nvPr/>
            </p:nvSpPr>
            <p:spPr bwMode="auto">
              <a:xfrm>
                <a:off x="3231" y="1376"/>
                <a:ext cx="7" cy="5"/>
              </a:xfrm>
              <a:custGeom>
                <a:avLst/>
                <a:gdLst>
                  <a:gd name="T0" fmla="*/ 7 w 13"/>
                  <a:gd name="T1" fmla="*/ 2 h 11"/>
                  <a:gd name="T2" fmla="*/ 7 w 13"/>
                  <a:gd name="T3" fmla="*/ 2 h 11"/>
                  <a:gd name="T4" fmla="*/ 7 w 13"/>
                  <a:gd name="T5" fmla="*/ 0 h 11"/>
                  <a:gd name="T6" fmla="*/ 0 w 13"/>
                  <a:gd name="T7" fmla="*/ 0 h 11"/>
                  <a:gd name="T8" fmla="*/ 0 w 13"/>
                  <a:gd name="T9" fmla="*/ 2 h 11"/>
                  <a:gd name="T10" fmla="*/ 0 w 13"/>
                  <a:gd name="T11" fmla="*/ 2 h 11"/>
                  <a:gd name="T12" fmla="*/ 0 w 13"/>
                  <a:gd name="T13" fmla="*/ 2 h 11"/>
                  <a:gd name="T14" fmla="*/ 1 w 13"/>
                  <a:gd name="T15" fmla="*/ 4 h 11"/>
                  <a:gd name="T16" fmla="*/ 4 w 13"/>
                  <a:gd name="T17" fmla="*/ 5 h 11"/>
                  <a:gd name="T18" fmla="*/ 6 w 13"/>
                  <a:gd name="T19" fmla="*/ 4 h 11"/>
                  <a:gd name="T20" fmla="*/ 7 w 13"/>
                  <a:gd name="T21" fmla="*/ 2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1">
                    <a:moveTo>
                      <a:pt x="13" y="4"/>
                    </a:moveTo>
                    <a:lnTo>
                      <a:pt x="13" y="4"/>
                    </a:lnTo>
                    <a:lnTo>
                      <a:pt x="13" y="0"/>
                    </a:lnTo>
                    <a:lnTo>
                      <a:pt x="0" y="0"/>
                    </a:lnTo>
                    <a:lnTo>
                      <a:pt x="0" y="4"/>
                    </a:lnTo>
                    <a:lnTo>
                      <a:pt x="2" y="9"/>
                    </a:lnTo>
                    <a:lnTo>
                      <a:pt x="7" y="11"/>
                    </a:lnTo>
                    <a:lnTo>
                      <a:pt x="12" y="9"/>
                    </a:lnTo>
                    <a:lnTo>
                      <a:pt x="1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52" name="Freeform 1262"/>
              <p:cNvSpPr>
                <a:spLocks/>
              </p:cNvSpPr>
              <p:nvPr/>
            </p:nvSpPr>
            <p:spPr bwMode="auto">
              <a:xfrm>
                <a:off x="3231" y="1378"/>
                <a:ext cx="7" cy="6"/>
              </a:xfrm>
              <a:custGeom>
                <a:avLst/>
                <a:gdLst>
                  <a:gd name="T0" fmla="*/ 7 w 13"/>
                  <a:gd name="T1" fmla="*/ 3 h 12"/>
                  <a:gd name="T2" fmla="*/ 7 w 13"/>
                  <a:gd name="T3" fmla="*/ 3 h 12"/>
                  <a:gd name="T4" fmla="*/ 7 w 13"/>
                  <a:gd name="T5" fmla="*/ 0 h 12"/>
                  <a:gd name="T6" fmla="*/ 0 w 13"/>
                  <a:gd name="T7" fmla="*/ 0 h 12"/>
                  <a:gd name="T8" fmla="*/ 0 w 13"/>
                  <a:gd name="T9" fmla="*/ 3 h 12"/>
                  <a:gd name="T10" fmla="*/ 0 w 13"/>
                  <a:gd name="T11" fmla="*/ 3 h 12"/>
                  <a:gd name="T12" fmla="*/ 0 w 13"/>
                  <a:gd name="T13" fmla="*/ 3 h 12"/>
                  <a:gd name="T14" fmla="*/ 1 w 13"/>
                  <a:gd name="T15" fmla="*/ 6 h 12"/>
                  <a:gd name="T16" fmla="*/ 4 w 13"/>
                  <a:gd name="T17" fmla="*/ 6 h 12"/>
                  <a:gd name="T18" fmla="*/ 6 w 13"/>
                  <a:gd name="T19" fmla="*/ 6 h 12"/>
                  <a:gd name="T20" fmla="*/ 7 w 13"/>
                  <a:gd name="T21" fmla="*/ 3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2">
                    <a:moveTo>
                      <a:pt x="13" y="5"/>
                    </a:moveTo>
                    <a:lnTo>
                      <a:pt x="13" y="5"/>
                    </a:lnTo>
                    <a:lnTo>
                      <a:pt x="13" y="0"/>
                    </a:lnTo>
                    <a:lnTo>
                      <a:pt x="0" y="0"/>
                    </a:lnTo>
                    <a:lnTo>
                      <a:pt x="0" y="5"/>
                    </a:lnTo>
                    <a:lnTo>
                      <a:pt x="2" y="11"/>
                    </a:lnTo>
                    <a:lnTo>
                      <a:pt x="7" y="12"/>
                    </a:lnTo>
                    <a:lnTo>
                      <a:pt x="12" y="11"/>
                    </a:lnTo>
                    <a:lnTo>
                      <a:pt x="1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53" name="Freeform 1263"/>
              <p:cNvSpPr>
                <a:spLocks/>
              </p:cNvSpPr>
              <p:nvPr/>
            </p:nvSpPr>
            <p:spPr bwMode="auto">
              <a:xfrm>
                <a:off x="3231" y="1381"/>
                <a:ext cx="7" cy="5"/>
              </a:xfrm>
              <a:custGeom>
                <a:avLst/>
                <a:gdLst>
                  <a:gd name="T0" fmla="*/ 7 w 13"/>
                  <a:gd name="T1" fmla="*/ 2 h 11"/>
                  <a:gd name="T2" fmla="*/ 7 w 13"/>
                  <a:gd name="T3" fmla="*/ 2 h 11"/>
                  <a:gd name="T4" fmla="*/ 7 w 13"/>
                  <a:gd name="T5" fmla="*/ 0 h 11"/>
                  <a:gd name="T6" fmla="*/ 0 w 13"/>
                  <a:gd name="T7" fmla="*/ 0 h 11"/>
                  <a:gd name="T8" fmla="*/ 0 w 13"/>
                  <a:gd name="T9" fmla="*/ 2 h 11"/>
                  <a:gd name="T10" fmla="*/ 0 w 13"/>
                  <a:gd name="T11" fmla="*/ 2 h 11"/>
                  <a:gd name="T12" fmla="*/ 0 w 13"/>
                  <a:gd name="T13" fmla="*/ 2 h 11"/>
                  <a:gd name="T14" fmla="*/ 1 w 13"/>
                  <a:gd name="T15" fmla="*/ 4 h 11"/>
                  <a:gd name="T16" fmla="*/ 4 w 13"/>
                  <a:gd name="T17" fmla="*/ 5 h 11"/>
                  <a:gd name="T18" fmla="*/ 6 w 13"/>
                  <a:gd name="T19" fmla="*/ 4 h 11"/>
                  <a:gd name="T20" fmla="*/ 7 w 13"/>
                  <a:gd name="T21" fmla="*/ 2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1">
                    <a:moveTo>
                      <a:pt x="13" y="4"/>
                    </a:moveTo>
                    <a:lnTo>
                      <a:pt x="13" y="4"/>
                    </a:lnTo>
                    <a:lnTo>
                      <a:pt x="13" y="0"/>
                    </a:lnTo>
                    <a:lnTo>
                      <a:pt x="0" y="0"/>
                    </a:lnTo>
                    <a:lnTo>
                      <a:pt x="0" y="4"/>
                    </a:lnTo>
                    <a:lnTo>
                      <a:pt x="2" y="9"/>
                    </a:lnTo>
                    <a:lnTo>
                      <a:pt x="7" y="11"/>
                    </a:lnTo>
                    <a:lnTo>
                      <a:pt x="12" y="9"/>
                    </a:lnTo>
                    <a:lnTo>
                      <a:pt x="1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54" name="Freeform 1264"/>
              <p:cNvSpPr>
                <a:spLocks/>
              </p:cNvSpPr>
              <p:nvPr/>
            </p:nvSpPr>
            <p:spPr bwMode="auto">
              <a:xfrm>
                <a:off x="3231" y="1382"/>
                <a:ext cx="7" cy="6"/>
              </a:xfrm>
              <a:custGeom>
                <a:avLst/>
                <a:gdLst>
                  <a:gd name="T0" fmla="*/ 7 w 13"/>
                  <a:gd name="T1" fmla="*/ 2 h 11"/>
                  <a:gd name="T2" fmla="*/ 7 w 13"/>
                  <a:gd name="T3" fmla="*/ 2 h 11"/>
                  <a:gd name="T4" fmla="*/ 7 w 13"/>
                  <a:gd name="T5" fmla="*/ 0 h 11"/>
                  <a:gd name="T6" fmla="*/ 0 w 13"/>
                  <a:gd name="T7" fmla="*/ 0 h 11"/>
                  <a:gd name="T8" fmla="*/ 0 w 13"/>
                  <a:gd name="T9" fmla="*/ 2 h 11"/>
                  <a:gd name="T10" fmla="*/ 0 w 13"/>
                  <a:gd name="T11" fmla="*/ 2 h 11"/>
                  <a:gd name="T12" fmla="*/ 0 w 13"/>
                  <a:gd name="T13" fmla="*/ 2 h 11"/>
                  <a:gd name="T14" fmla="*/ 1 w 13"/>
                  <a:gd name="T15" fmla="*/ 5 h 11"/>
                  <a:gd name="T16" fmla="*/ 4 w 13"/>
                  <a:gd name="T17" fmla="*/ 6 h 11"/>
                  <a:gd name="T18" fmla="*/ 6 w 13"/>
                  <a:gd name="T19" fmla="*/ 5 h 11"/>
                  <a:gd name="T20" fmla="*/ 7 w 13"/>
                  <a:gd name="T21" fmla="*/ 2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1">
                    <a:moveTo>
                      <a:pt x="13" y="3"/>
                    </a:moveTo>
                    <a:lnTo>
                      <a:pt x="13" y="3"/>
                    </a:lnTo>
                    <a:lnTo>
                      <a:pt x="13" y="0"/>
                    </a:lnTo>
                    <a:lnTo>
                      <a:pt x="0" y="0"/>
                    </a:lnTo>
                    <a:lnTo>
                      <a:pt x="0" y="3"/>
                    </a:lnTo>
                    <a:lnTo>
                      <a:pt x="2" y="9"/>
                    </a:lnTo>
                    <a:lnTo>
                      <a:pt x="7" y="11"/>
                    </a:lnTo>
                    <a:lnTo>
                      <a:pt x="12" y="9"/>
                    </a:lnTo>
                    <a:lnTo>
                      <a:pt x="1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55" name="Freeform 1265"/>
              <p:cNvSpPr>
                <a:spLocks/>
              </p:cNvSpPr>
              <p:nvPr/>
            </p:nvSpPr>
            <p:spPr bwMode="auto">
              <a:xfrm>
                <a:off x="3231" y="1384"/>
                <a:ext cx="7" cy="7"/>
              </a:xfrm>
              <a:custGeom>
                <a:avLst/>
                <a:gdLst>
                  <a:gd name="T0" fmla="*/ 7 w 13"/>
                  <a:gd name="T1" fmla="*/ 3 h 13"/>
                  <a:gd name="T2" fmla="*/ 7 w 13"/>
                  <a:gd name="T3" fmla="*/ 3 h 13"/>
                  <a:gd name="T4" fmla="*/ 7 w 13"/>
                  <a:gd name="T5" fmla="*/ 0 h 13"/>
                  <a:gd name="T6" fmla="*/ 0 w 13"/>
                  <a:gd name="T7" fmla="*/ 0 h 13"/>
                  <a:gd name="T8" fmla="*/ 0 w 13"/>
                  <a:gd name="T9" fmla="*/ 3 h 13"/>
                  <a:gd name="T10" fmla="*/ 0 w 13"/>
                  <a:gd name="T11" fmla="*/ 3 h 13"/>
                  <a:gd name="T12" fmla="*/ 0 w 13"/>
                  <a:gd name="T13" fmla="*/ 3 h 13"/>
                  <a:gd name="T14" fmla="*/ 1 w 13"/>
                  <a:gd name="T15" fmla="*/ 6 h 13"/>
                  <a:gd name="T16" fmla="*/ 4 w 13"/>
                  <a:gd name="T17" fmla="*/ 7 h 13"/>
                  <a:gd name="T18" fmla="*/ 6 w 13"/>
                  <a:gd name="T19" fmla="*/ 6 h 13"/>
                  <a:gd name="T20" fmla="*/ 7 w 13"/>
                  <a:gd name="T21" fmla="*/ 3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13" y="6"/>
                    </a:moveTo>
                    <a:lnTo>
                      <a:pt x="13" y="6"/>
                    </a:lnTo>
                    <a:lnTo>
                      <a:pt x="13" y="0"/>
                    </a:lnTo>
                    <a:lnTo>
                      <a:pt x="0" y="0"/>
                    </a:lnTo>
                    <a:lnTo>
                      <a:pt x="0" y="6"/>
                    </a:lnTo>
                    <a:lnTo>
                      <a:pt x="2" y="11"/>
                    </a:lnTo>
                    <a:lnTo>
                      <a:pt x="7" y="13"/>
                    </a:lnTo>
                    <a:lnTo>
                      <a:pt x="12" y="11"/>
                    </a:lnTo>
                    <a:lnTo>
                      <a:pt x="1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56" name="Freeform 1266"/>
              <p:cNvSpPr>
                <a:spLocks/>
              </p:cNvSpPr>
              <p:nvPr/>
            </p:nvSpPr>
            <p:spPr bwMode="auto">
              <a:xfrm>
                <a:off x="3231" y="1387"/>
                <a:ext cx="7" cy="5"/>
              </a:xfrm>
              <a:custGeom>
                <a:avLst/>
                <a:gdLst>
                  <a:gd name="T0" fmla="*/ 7 w 13"/>
                  <a:gd name="T1" fmla="*/ 1 h 11"/>
                  <a:gd name="T2" fmla="*/ 7 w 13"/>
                  <a:gd name="T3" fmla="*/ 1 h 11"/>
                  <a:gd name="T4" fmla="*/ 7 w 13"/>
                  <a:gd name="T5" fmla="*/ 0 h 11"/>
                  <a:gd name="T6" fmla="*/ 0 w 13"/>
                  <a:gd name="T7" fmla="*/ 0 h 11"/>
                  <a:gd name="T8" fmla="*/ 0 w 13"/>
                  <a:gd name="T9" fmla="*/ 1 h 11"/>
                  <a:gd name="T10" fmla="*/ 0 w 13"/>
                  <a:gd name="T11" fmla="*/ 1 h 11"/>
                  <a:gd name="T12" fmla="*/ 0 w 13"/>
                  <a:gd name="T13" fmla="*/ 1 h 11"/>
                  <a:gd name="T14" fmla="*/ 1 w 13"/>
                  <a:gd name="T15" fmla="*/ 4 h 11"/>
                  <a:gd name="T16" fmla="*/ 4 w 13"/>
                  <a:gd name="T17" fmla="*/ 5 h 11"/>
                  <a:gd name="T18" fmla="*/ 6 w 13"/>
                  <a:gd name="T19" fmla="*/ 4 h 11"/>
                  <a:gd name="T20" fmla="*/ 7 w 13"/>
                  <a:gd name="T21" fmla="*/ 1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1">
                    <a:moveTo>
                      <a:pt x="13" y="3"/>
                    </a:moveTo>
                    <a:lnTo>
                      <a:pt x="13" y="3"/>
                    </a:lnTo>
                    <a:lnTo>
                      <a:pt x="13" y="0"/>
                    </a:lnTo>
                    <a:lnTo>
                      <a:pt x="0" y="0"/>
                    </a:lnTo>
                    <a:lnTo>
                      <a:pt x="0" y="3"/>
                    </a:lnTo>
                    <a:lnTo>
                      <a:pt x="2" y="9"/>
                    </a:lnTo>
                    <a:lnTo>
                      <a:pt x="7" y="11"/>
                    </a:lnTo>
                    <a:lnTo>
                      <a:pt x="12" y="9"/>
                    </a:lnTo>
                    <a:lnTo>
                      <a:pt x="1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57" name="Freeform 1267"/>
              <p:cNvSpPr>
                <a:spLocks/>
              </p:cNvSpPr>
              <p:nvPr/>
            </p:nvSpPr>
            <p:spPr bwMode="auto">
              <a:xfrm>
                <a:off x="3231" y="1389"/>
                <a:ext cx="7" cy="6"/>
              </a:xfrm>
              <a:custGeom>
                <a:avLst/>
                <a:gdLst>
                  <a:gd name="T0" fmla="*/ 7 w 13"/>
                  <a:gd name="T1" fmla="*/ 3 h 13"/>
                  <a:gd name="T2" fmla="*/ 7 w 13"/>
                  <a:gd name="T3" fmla="*/ 3 h 13"/>
                  <a:gd name="T4" fmla="*/ 7 w 13"/>
                  <a:gd name="T5" fmla="*/ 0 h 13"/>
                  <a:gd name="T6" fmla="*/ 0 w 13"/>
                  <a:gd name="T7" fmla="*/ 0 h 13"/>
                  <a:gd name="T8" fmla="*/ 0 w 13"/>
                  <a:gd name="T9" fmla="*/ 3 h 13"/>
                  <a:gd name="T10" fmla="*/ 0 w 13"/>
                  <a:gd name="T11" fmla="*/ 3 h 13"/>
                  <a:gd name="T12" fmla="*/ 0 w 13"/>
                  <a:gd name="T13" fmla="*/ 3 h 13"/>
                  <a:gd name="T14" fmla="*/ 1 w 13"/>
                  <a:gd name="T15" fmla="*/ 5 h 13"/>
                  <a:gd name="T16" fmla="*/ 4 w 13"/>
                  <a:gd name="T17" fmla="*/ 6 h 13"/>
                  <a:gd name="T18" fmla="*/ 6 w 13"/>
                  <a:gd name="T19" fmla="*/ 5 h 13"/>
                  <a:gd name="T20" fmla="*/ 7 w 13"/>
                  <a:gd name="T21" fmla="*/ 3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13" y="6"/>
                    </a:moveTo>
                    <a:lnTo>
                      <a:pt x="13" y="6"/>
                    </a:lnTo>
                    <a:lnTo>
                      <a:pt x="13" y="0"/>
                    </a:lnTo>
                    <a:lnTo>
                      <a:pt x="0" y="0"/>
                    </a:lnTo>
                    <a:lnTo>
                      <a:pt x="0" y="6"/>
                    </a:lnTo>
                    <a:lnTo>
                      <a:pt x="2" y="11"/>
                    </a:lnTo>
                    <a:lnTo>
                      <a:pt x="7" y="13"/>
                    </a:lnTo>
                    <a:lnTo>
                      <a:pt x="12" y="11"/>
                    </a:lnTo>
                    <a:lnTo>
                      <a:pt x="1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58" name="Freeform 1268"/>
              <p:cNvSpPr>
                <a:spLocks/>
              </p:cNvSpPr>
              <p:nvPr/>
            </p:nvSpPr>
            <p:spPr bwMode="auto">
              <a:xfrm>
                <a:off x="3231" y="1391"/>
                <a:ext cx="7" cy="6"/>
              </a:xfrm>
              <a:custGeom>
                <a:avLst/>
                <a:gdLst>
                  <a:gd name="T0" fmla="*/ 7 w 13"/>
                  <a:gd name="T1" fmla="*/ 2 h 11"/>
                  <a:gd name="T2" fmla="*/ 7 w 13"/>
                  <a:gd name="T3" fmla="*/ 2 h 11"/>
                  <a:gd name="T4" fmla="*/ 7 w 13"/>
                  <a:gd name="T5" fmla="*/ 0 h 11"/>
                  <a:gd name="T6" fmla="*/ 0 w 13"/>
                  <a:gd name="T7" fmla="*/ 0 h 11"/>
                  <a:gd name="T8" fmla="*/ 0 w 13"/>
                  <a:gd name="T9" fmla="*/ 2 h 11"/>
                  <a:gd name="T10" fmla="*/ 0 w 13"/>
                  <a:gd name="T11" fmla="*/ 2 h 11"/>
                  <a:gd name="T12" fmla="*/ 0 w 13"/>
                  <a:gd name="T13" fmla="*/ 2 h 11"/>
                  <a:gd name="T14" fmla="*/ 1 w 13"/>
                  <a:gd name="T15" fmla="*/ 5 h 11"/>
                  <a:gd name="T16" fmla="*/ 4 w 13"/>
                  <a:gd name="T17" fmla="*/ 6 h 11"/>
                  <a:gd name="T18" fmla="*/ 6 w 13"/>
                  <a:gd name="T19" fmla="*/ 5 h 11"/>
                  <a:gd name="T20" fmla="*/ 7 w 13"/>
                  <a:gd name="T21" fmla="*/ 2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1">
                    <a:moveTo>
                      <a:pt x="13" y="3"/>
                    </a:moveTo>
                    <a:lnTo>
                      <a:pt x="13" y="3"/>
                    </a:lnTo>
                    <a:lnTo>
                      <a:pt x="13" y="0"/>
                    </a:lnTo>
                    <a:lnTo>
                      <a:pt x="0" y="0"/>
                    </a:lnTo>
                    <a:lnTo>
                      <a:pt x="0" y="3"/>
                    </a:lnTo>
                    <a:lnTo>
                      <a:pt x="2" y="9"/>
                    </a:lnTo>
                    <a:lnTo>
                      <a:pt x="7" y="11"/>
                    </a:lnTo>
                    <a:lnTo>
                      <a:pt x="12" y="9"/>
                    </a:lnTo>
                    <a:lnTo>
                      <a:pt x="1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59" name="Freeform 1269"/>
              <p:cNvSpPr>
                <a:spLocks/>
              </p:cNvSpPr>
              <p:nvPr/>
            </p:nvSpPr>
            <p:spPr bwMode="auto">
              <a:xfrm>
                <a:off x="3231" y="1393"/>
                <a:ext cx="7" cy="6"/>
              </a:xfrm>
              <a:custGeom>
                <a:avLst/>
                <a:gdLst>
                  <a:gd name="T0" fmla="*/ 7 w 13"/>
                  <a:gd name="T1" fmla="*/ 2 h 11"/>
                  <a:gd name="T2" fmla="*/ 7 w 13"/>
                  <a:gd name="T3" fmla="*/ 2 h 11"/>
                  <a:gd name="T4" fmla="*/ 7 w 13"/>
                  <a:gd name="T5" fmla="*/ 0 h 11"/>
                  <a:gd name="T6" fmla="*/ 0 w 13"/>
                  <a:gd name="T7" fmla="*/ 0 h 11"/>
                  <a:gd name="T8" fmla="*/ 0 w 13"/>
                  <a:gd name="T9" fmla="*/ 2 h 11"/>
                  <a:gd name="T10" fmla="*/ 0 w 13"/>
                  <a:gd name="T11" fmla="*/ 2 h 11"/>
                  <a:gd name="T12" fmla="*/ 0 w 13"/>
                  <a:gd name="T13" fmla="*/ 2 h 11"/>
                  <a:gd name="T14" fmla="*/ 1 w 13"/>
                  <a:gd name="T15" fmla="*/ 5 h 11"/>
                  <a:gd name="T16" fmla="*/ 4 w 13"/>
                  <a:gd name="T17" fmla="*/ 6 h 11"/>
                  <a:gd name="T18" fmla="*/ 6 w 13"/>
                  <a:gd name="T19" fmla="*/ 5 h 11"/>
                  <a:gd name="T20" fmla="*/ 7 w 13"/>
                  <a:gd name="T21" fmla="*/ 2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1">
                    <a:moveTo>
                      <a:pt x="13" y="4"/>
                    </a:moveTo>
                    <a:lnTo>
                      <a:pt x="13" y="4"/>
                    </a:lnTo>
                    <a:lnTo>
                      <a:pt x="13" y="0"/>
                    </a:lnTo>
                    <a:lnTo>
                      <a:pt x="0" y="0"/>
                    </a:lnTo>
                    <a:lnTo>
                      <a:pt x="0" y="4"/>
                    </a:lnTo>
                    <a:lnTo>
                      <a:pt x="2" y="10"/>
                    </a:lnTo>
                    <a:lnTo>
                      <a:pt x="7" y="11"/>
                    </a:lnTo>
                    <a:lnTo>
                      <a:pt x="12" y="10"/>
                    </a:lnTo>
                    <a:lnTo>
                      <a:pt x="1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60" name="Freeform 1270"/>
              <p:cNvSpPr>
                <a:spLocks/>
              </p:cNvSpPr>
              <p:nvPr/>
            </p:nvSpPr>
            <p:spPr bwMode="auto">
              <a:xfrm>
                <a:off x="3231" y="1395"/>
                <a:ext cx="7" cy="6"/>
              </a:xfrm>
              <a:custGeom>
                <a:avLst/>
                <a:gdLst>
                  <a:gd name="T0" fmla="*/ 7 w 13"/>
                  <a:gd name="T1" fmla="*/ 3 h 13"/>
                  <a:gd name="T2" fmla="*/ 7 w 13"/>
                  <a:gd name="T3" fmla="*/ 3 h 13"/>
                  <a:gd name="T4" fmla="*/ 7 w 13"/>
                  <a:gd name="T5" fmla="*/ 0 h 13"/>
                  <a:gd name="T6" fmla="*/ 0 w 13"/>
                  <a:gd name="T7" fmla="*/ 0 h 13"/>
                  <a:gd name="T8" fmla="*/ 0 w 13"/>
                  <a:gd name="T9" fmla="*/ 3 h 13"/>
                  <a:gd name="T10" fmla="*/ 0 w 13"/>
                  <a:gd name="T11" fmla="*/ 3 h 13"/>
                  <a:gd name="T12" fmla="*/ 0 w 13"/>
                  <a:gd name="T13" fmla="*/ 3 h 13"/>
                  <a:gd name="T14" fmla="*/ 1 w 13"/>
                  <a:gd name="T15" fmla="*/ 5 h 13"/>
                  <a:gd name="T16" fmla="*/ 4 w 13"/>
                  <a:gd name="T17" fmla="*/ 6 h 13"/>
                  <a:gd name="T18" fmla="*/ 6 w 13"/>
                  <a:gd name="T19" fmla="*/ 5 h 13"/>
                  <a:gd name="T20" fmla="*/ 7 w 13"/>
                  <a:gd name="T21" fmla="*/ 3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13" y="6"/>
                    </a:moveTo>
                    <a:lnTo>
                      <a:pt x="13" y="6"/>
                    </a:lnTo>
                    <a:lnTo>
                      <a:pt x="13" y="0"/>
                    </a:lnTo>
                    <a:lnTo>
                      <a:pt x="0" y="0"/>
                    </a:lnTo>
                    <a:lnTo>
                      <a:pt x="0" y="6"/>
                    </a:lnTo>
                    <a:lnTo>
                      <a:pt x="2" y="11"/>
                    </a:lnTo>
                    <a:lnTo>
                      <a:pt x="7" y="13"/>
                    </a:lnTo>
                    <a:lnTo>
                      <a:pt x="12" y="11"/>
                    </a:lnTo>
                    <a:lnTo>
                      <a:pt x="1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61" name="Freeform 1271"/>
              <p:cNvSpPr>
                <a:spLocks/>
              </p:cNvSpPr>
              <p:nvPr/>
            </p:nvSpPr>
            <p:spPr bwMode="auto">
              <a:xfrm>
                <a:off x="3231" y="1398"/>
                <a:ext cx="7" cy="5"/>
              </a:xfrm>
              <a:custGeom>
                <a:avLst/>
                <a:gdLst>
                  <a:gd name="T0" fmla="*/ 7 w 13"/>
                  <a:gd name="T1" fmla="*/ 2 h 10"/>
                  <a:gd name="T2" fmla="*/ 7 w 13"/>
                  <a:gd name="T3" fmla="*/ 2 h 10"/>
                  <a:gd name="T4" fmla="*/ 7 w 13"/>
                  <a:gd name="T5" fmla="*/ 0 h 10"/>
                  <a:gd name="T6" fmla="*/ 0 w 13"/>
                  <a:gd name="T7" fmla="*/ 0 h 10"/>
                  <a:gd name="T8" fmla="*/ 0 w 13"/>
                  <a:gd name="T9" fmla="*/ 2 h 10"/>
                  <a:gd name="T10" fmla="*/ 0 w 13"/>
                  <a:gd name="T11" fmla="*/ 2 h 10"/>
                  <a:gd name="T12" fmla="*/ 0 w 13"/>
                  <a:gd name="T13" fmla="*/ 2 h 10"/>
                  <a:gd name="T14" fmla="*/ 1 w 13"/>
                  <a:gd name="T15" fmla="*/ 5 h 10"/>
                  <a:gd name="T16" fmla="*/ 4 w 13"/>
                  <a:gd name="T17" fmla="*/ 5 h 10"/>
                  <a:gd name="T18" fmla="*/ 6 w 13"/>
                  <a:gd name="T19" fmla="*/ 5 h 10"/>
                  <a:gd name="T20" fmla="*/ 7 w 13"/>
                  <a:gd name="T21" fmla="*/ 2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0">
                    <a:moveTo>
                      <a:pt x="13" y="3"/>
                    </a:moveTo>
                    <a:lnTo>
                      <a:pt x="13" y="3"/>
                    </a:lnTo>
                    <a:lnTo>
                      <a:pt x="13" y="0"/>
                    </a:lnTo>
                    <a:lnTo>
                      <a:pt x="0" y="0"/>
                    </a:lnTo>
                    <a:lnTo>
                      <a:pt x="0" y="3"/>
                    </a:lnTo>
                    <a:lnTo>
                      <a:pt x="2" y="9"/>
                    </a:lnTo>
                    <a:lnTo>
                      <a:pt x="7" y="10"/>
                    </a:lnTo>
                    <a:lnTo>
                      <a:pt x="12" y="9"/>
                    </a:lnTo>
                    <a:lnTo>
                      <a:pt x="1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62" name="Freeform 1272"/>
              <p:cNvSpPr>
                <a:spLocks/>
              </p:cNvSpPr>
              <p:nvPr/>
            </p:nvSpPr>
            <p:spPr bwMode="auto">
              <a:xfrm>
                <a:off x="3231" y="1400"/>
                <a:ext cx="7" cy="5"/>
              </a:xfrm>
              <a:custGeom>
                <a:avLst/>
                <a:gdLst>
                  <a:gd name="T0" fmla="*/ 7 w 13"/>
                  <a:gd name="T1" fmla="*/ 2 h 11"/>
                  <a:gd name="T2" fmla="*/ 7 w 13"/>
                  <a:gd name="T3" fmla="*/ 2 h 11"/>
                  <a:gd name="T4" fmla="*/ 7 w 13"/>
                  <a:gd name="T5" fmla="*/ 0 h 11"/>
                  <a:gd name="T6" fmla="*/ 0 w 13"/>
                  <a:gd name="T7" fmla="*/ 0 h 11"/>
                  <a:gd name="T8" fmla="*/ 0 w 13"/>
                  <a:gd name="T9" fmla="*/ 2 h 11"/>
                  <a:gd name="T10" fmla="*/ 0 w 13"/>
                  <a:gd name="T11" fmla="*/ 2 h 11"/>
                  <a:gd name="T12" fmla="*/ 0 w 13"/>
                  <a:gd name="T13" fmla="*/ 2 h 11"/>
                  <a:gd name="T14" fmla="*/ 1 w 13"/>
                  <a:gd name="T15" fmla="*/ 4 h 11"/>
                  <a:gd name="T16" fmla="*/ 4 w 13"/>
                  <a:gd name="T17" fmla="*/ 5 h 11"/>
                  <a:gd name="T18" fmla="*/ 6 w 13"/>
                  <a:gd name="T19" fmla="*/ 4 h 11"/>
                  <a:gd name="T20" fmla="*/ 7 w 13"/>
                  <a:gd name="T21" fmla="*/ 2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1">
                    <a:moveTo>
                      <a:pt x="13" y="4"/>
                    </a:moveTo>
                    <a:lnTo>
                      <a:pt x="13" y="4"/>
                    </a:lnTo>
                    <a:lnTo>
                      <a:pt x="13" y="0"/>
                    </a:lnTo>
                    <a:lnTo>
                      <a:pt x="0" y="0"/>
                    </a:lnTo>
                    <a:lnTo>
                      <a:pt x="0" y="4"/>
                    </a:lnTo>
                    <a:lnTo>
                      <a:pt x="2" y="9"/>
                    </a:lnTo>
                    <a:lnTo>
                      <a:pt x="7" y="11"/>
                    </a:lnTo>
                    <a:lnTo>
                      <a:pt x="12" y="9"/>
                    </a:lnTo>
                    <a:lnTo>
                      <a:pt x="1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63" name="Freeform 1273"/>
              <p:cNvSpPr>
                <a:spLocks/>
              </p:cNvSpPr>
              <p:nvPr/>
            </p:nvSpPr>
            <p:spPr bwMode="auto">
              <a:xfrm>
                <a:off x="3231" y="1401"/>
                <a:ext cx="7" cy="7"/>
              </a:xfrm>
              <a:custGeom>
                <a:avLst/>
                <a:gdLst>
                  <a:gd name="T0" fmla="*/ 7 w 13"/>
                  <a:gd name="T1" fmla="*/ 3 h 12"/>
                  <a:gd name="T2" fmla="*/ 7 w 13"/>
                  <a:gd name="T3" fmla="*/ 3 h 12"/>
                  <a:gd name="T4" fmla="*/ 7 w 13"/>
                  <a:gd name="T5" fmla="*/ 0 h 12"/>
                  <a:gd name="T6" fmla="*/ 0 w 13"/>
                  <a:gd name="T7" fmla="*/ 0 h 12"/>
                  <a:gd name="T8" fmla="*/ 0 w 13"/>
                  <a:gd name="T9" fmla="*/ 3 h 12"/>
                  <a:gd name="T10" fmla="*/ 0 w 13"/>
                  <a:gd name="T11" fmla="*/ 3 h 12"/>
                  <a:gd name="T12" fmla="*/ 0 w 13"/>
                  <a:gd name="T13" fmla="*/ 3 h 12"/>
                  <a:gd name="T14" fmla="*/ 1 w 13"/>
                  <a:gd name="T15" fmla="*/ 6 h 12"/>
                  <a:gd name="T16" fmla="*/ 4 w 13"/>
                  <a:gd name="T17" fmla="*/ 7 h 12"/>
                  <a:gd name="T18" fmla="*/ 6 w 13"/>
                  <a:gd name="T19" fmla="*/ 6 h 12"/>
                  <a:gd name="T20" fmla="*/ 7 w 13"/>
                  <a:gd name="T21" fmla="*/ 3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2">
                    <a:moveTo>
                      <a:pt x="13" y="5"/>
                    </a:moveTo>
                    <a:lnTo>
                      <a:pt x="13" y="5"/>
                    </a:lnTo>
                    <a:lnTo>
                      <a:pt x="13" y="0"/>
                    </a:lnTo>
                    <a:lnTo>
                      <a:pt x="0" y="0"/>
                    </a:lnTo>
                    <a:lnTo>
                      <a:pt x="0" y="5"/>
                    </a:lnTo>
                    <a:lnTo>
                      <a:pt x="2" y="11"/>
                    </a:lnTo>
                    <a:lnTo>
                      <a:pt x="7" y="12"/>
                    </a:lnTo>
                    <a:lnTo>
                      <a:pt x="12" y="11"/>
                    </a:lnTo>
                    <a:lnTo>
                      <a:pt x="1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64" name="Freeform 1274"/>
              <p:cNvSpPr>
                <a:spLocks/>
              </p:cNvSpPr>
              <p:nvPr/>
            </p:nvSpPr>
            <p:spPr bwMode="auto">
              <a:xfrm>
                <a:off x="3231" y="1404"/>
                <a:ext cx="7" cy="6"/>
              </a:xfrm>
              <a:custGeom>
                <a:avLst/>
                <a:gdLst>
                  <a:gd name="T0" fmla="*/ 7 w 13"/>
                  <a:gd name="T1" fmla="*/ 2 h 11"/>
                  <a:gd name="T2" fmla="*/ 7 w 13"/>
                  <a:gd name="T3" fmla="*/ 2 h 11"/>
                  <a:gd name="T4" fmla="*/ 7 w 13"/>
                  <a:gd name="T5" fmla="*/ 0 h 11"/>
                  <a:gd name="T6" fmla="*/ 0 w 13"/>
                  <a:gd name="T7" fmla="*/ 0 h 11"/>
                  <a:gd name="T8" fmla="*/ 0 w 13"/>
                  <a:gd name="T9" fmla="*/ 2 h 11"/>
                  <a:gd name="T10" fmla="*/ 0 w 13"/>
                  <a:gd name="T11" fmla="*/ 2 h 11"/>
                  <a:gd name="T12" fmla="*/ 0 w 13"/>
                  <a:gd name="T13" fmla="*/ 2 h 11"/>
                  <a:gd name="T14" fmla="*/ 1 w 13"/>
                  <a:gd name="T15" fmla="*/ 5 h 11"/>
                  <a:gd name="T16" fmla="*/ 4 w 13"/>
                  <a:gd name="T17" fmla="*/ 6 h 11"/>
                  <a:gd name="T18" fmla="*/ 6 w 13"/>
                  <a:gd name="T19" fmla="*/ 5 h 11"/>
                  <a:gd name="T20" fmla="*/ 7 w 13"/>
                  <a:gd name="T21" fmla="*/ 2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1">
                    <a:moveTo>
                      <a:pt x="13" y="4"/>
                    </a:moveTo>
                    <a:lnTo>
                      <a:pt x="13" y="4"/>
                    </a:lnTo>
                    <a:lnTo>
                      <a:pt x="13" y="0"/>
                    </a:lnTo>
                    <a:lnTo>
                      <a:pt x="0" y="0"/>
                    </a:lnTo>
                    <a:lnTo>
                      <a:pt x="0" y="4"/>
                    </a:lnTo>
                    <a:lnTo>
                      <a:pt x="2" y="9"/>
                    </a:lnTo>
                    <a:lnTo>
                      <a:pt x="7" y="11"/>
                    </a:lnTo>
                    <a:lnTo>
                      <a:pt x="12" y="9"/>
                    </a:lnTo>
                    <a:lnTo>
                      <a:pt x="1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65" name="Freeform 1275"/>
              <p:cNvSpPr>
                <a:spLocks/>
              </p:cNvSpPr>
              <p:nvPr/>
            </p:nvSpPr>
            <p:spPr bwMode="auto">
              <a:xfrm>
                <a:off x="3231" y="1406"/>
                <a:ext cx="7" cy="6"/>
              </a:xfrm>
              <a:custGeom>
                <a:avLst/>
                <a:gdLst>
                  <a:gd name="T0" fmla="*/ 7 w 13"/>
                  <a:gd name="T1" fmla="*/ 3 h 12"/>
                  <a:gd name="T2" fmla="*/ 7 w 13"/>
                  <a:gd name="T3" fmla="*/ 3 h 12"/>
                  <a:gd name="T4" fmla="*/ 7 w 13"/>
                  <a:gd name="T5" fmla="*/ 0 h 12"/>
                  <a:gd name="T6" fmla="*/ 0 w 13"/>
                  <a:gd name="T7" fmla="*/ 0 h 12"/>
                  <a:gd name="T8" fmla="*/ 0 w 13"/>
                  <a:gd name="T9" fmla="*/ 3 h 12"/>
                  <a:gd name="T10" fmla="*/ 0 w 13"/>
                  <a:gd name="T11" fmla="*/ 3 h 12"/>
                  <a:gd name="T12" fmla="*/ 0 w 13"/>
                  <a:gd name="T13" fmla="*/ 3 h 12"/>
                  <a:gd name="T14" fmla="*/ 1 w 13"/>
                  <a:gd name="T15" fmla="*/ 6 h 12"/>
                  <a:gd name="T16" fmla="*/ 4 w 13"/>
                  <a:gd name="T17" fmla="*/ 6 h 12"/>
                  <a:gd name="T18" fmla="*/ 6 w 13"/>
                  <a:gd name="T19" fmla="*/ 6 h 12"/>
                  <a:gd name="T20" fmla="*/ 7 w 13"/>
                  <a:gd name="T21" fmla="*/ 3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2">
                    <a:moveTo>
                      <a:pt x="13" y="5"/>
                    </a:moveTo>
                    <a:lnTo>
                      <a:pt x="13" y="5"/>
                    </a:lnTo>
                    <a:lnTo>
                      <a:pt x="13" y="0"/>
                    </a:lnTo>
                    <a:lnTo>
                      <a:pt x="0" y="0"/>
                    </a:lnTo>
                    <a:lnTo>
                      <a:pt x="0" y="5"/>
                    </a:lnTo>
                    <a:lnTo>
                      <a:pt x="2" y="11"/>
                    </a:lnTo>
                    <a:lnTo>
                      <a:pt x="7" y="12"/>
                    </a:lnTo>
                    <a:lnTo>
                      <a:pt x="12" y="11"/>
                    </a:lnTo>
                    <a:lnTo>
                      <a:pt x="1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66" name="Freeform 1276"/>
              <p:cNvSpPr>
                <a:spLocks/>
              </p:cNvSpPr>
              <p:nvPr/>
            </p:nvSpPr>
            <p:spPr bwMode="auto">
              <a:xfrm>
                <a:off x="3231" y="1409"/>
                <a:ext cx="7" cy="5"/>
              </a:xfrm>
              <a:custGeom>
                <a:avLst/>
                <a:gdLst>
                  <a:gd name="T0" fmla="*/ 7 w 13"/>
                  <a:gd name="T1" fmla="*/ 2 h 11"/>
                  <a:gd name="T2" fmla="*/ 7 w 13"/>
                  <a:gd name="T3" fmla="*/ 2 h 11"/>
                  <a:gd name="T4" fmla="*/ 7 w 13"/>
                  <a:gd name="T5" fmla="*/ 0 h 11"/>
                  <a:gd name="T6" fmla="*/ 0 w 13"/>
                  <a:gd name="T7" fmla="*/ 0 h 11"/>
                  <a:gd name="T8" fmla="*/ 0 w 13"/>
                  <a:gd name="T9" fmla="*/ 2 h 11"/>
                  <a:gd name="T10" fmla="*/ 0 w 13"/>
                  <a:gd name="T11" fmla="*/ 2 h 11"/>
                  <a:gd name="T12" fmla="*/ 0 w 13"/>
                  <a:gd name="T13" fmla="*/ 2 h 11"/>
                  <a:gd name="T14" fmla="*/ 1 w 13"/>
                  <a:gd name="T15" fmla="*/ 4 h 11"/>
                  <a:gd name="T16" fmla="*/ 4 w 13"/>
                  <a:gd name="T17" fmla="*/ 5 h 11"/>
                  <a:gd name="T18" fmla="*/ 6 w 13"/>
                  <a:gd name="T19" fmla="*/ 4 h 11"/>
                  <a:gd name="T20" fmla="*/ 7 w 13"/>
                  <a:gd name="T21" fmla="*/ 2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1">
                    <a:moveTo>
                      <a:pt x="13" y="4"/>
                    </a:moveTo>
                    <a:lnTo>
                      <a:pt x="13" y="4"/>
                    </a:lnTo>
                    <a:lnTo>
                      <a:pt x="13" y="0"/>
                    </a:lnTo>
                    <a:lnTo>
                      <a:pt x="0" y="0"/>
                    </a:lnTo>
                    <a:lnTo>
                      <a:pt x="0" y="4"/>
                    </a:lnTo>
                    <a:lnTo>
                      <a:pt x="2" y="9"/>
                    </a:lnTo>
                    <a:lnTo>
                      <a:pt x="7" y="11"/>
                    </a:lnTo>
                    <a:lnTo>
                      <a:pt x="12" y="9"/>
                    </a:lnTo>
                    <a:lnTo>
                      <a:pt x="1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67" name="Freeform 1277"/>
              <p:cNvSpPr>
                <a:spLocks/>
              </p:cNvSpPr>
              <p:nvPr/>
            </p:nvSpPr>
            <p:spPr bwMode="auto">
              <a:xfrm>
                <a:off x="3231" y="1410"/>
                <a:ext cx="7" cy="6"/>
              </a:xfrm>
              <a:custGeom>
                <a:avLst/>
                <a:gdLst>
                  <a:gd name="T0" fmla="*/ 7 w 13"/>
                  <a:gd name="T1" fmla="*/ 2 h 11"/>
                  <a:gd name="T2" fmla="*/ 7 w 13"/>
                  <a:gd name="T3" fmla="*/ 2 h 11"/>
                  <a:gd name="T4" fmla="*/ 7 w 13"/>
                  <a:gd name="T5" fmla="*/ 0 h 11"/>
                  <a:gd name="T6" fmla="*/ 0 w 13"/>
                  <a:gd name="T7" fmla="*/ 0 h 11"/>
                  <a:gd name="T8" fmla="*/ 0 w 13"/>
                  <a:gd name="T9" fmla="*/ 2 h 11"/>
                  <a:gd name="T10" fmla="*/ 0 w 13"/>
                  <a:gd name="T11" fmla="*/ 2 h 11"/>
                  <a:gd name="T12" fmla="*/ 0 w 13"/>
                  <a:gd name="T13" fmla="*/ 2 h 11"/>
                  <a:gd name="T14" fmla="*/ 1 w 13"/>
                  <a:gd name="T15" fmla="*/ 5 h 11"/>
                  <a:gd name="T16" fmla="*/ 4 w 13"/>
                  <a:gd name="T17" fmla="*/ 6 h 11"/>
                  <a:gd name="T18" fmla="*/ 6 w 13"/>
                  <a:gd name="T19" fmla="*/ 5 h 11"/>
                  <a:gd name="T20" fmla="*/ 7 w 13"/>
                  <a:gd name="T21" fmla="*/ 2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1">
                    <a:moveTo>
                      <a:pt x="13" y="3"/>
                    </a:moveTo>
                    <a:lnTo>
                      <a:pt x="13" y="3"/>
                    </a:lnTo>
                    <a:lnTo>
                      <a:pt x="13" y="0"/>
                    </a:lnTo>
                    <a:lnTo>
                      <a:pt x="0" y="0"/>
                    </a:lnTo>
                    <a:lnTo>
                      <a:pt x="0" y="3"/>
                    </a:lnTo>
                    <a:lnTo>
                      <a:pt x="2" y="9"/>
                    </a:lnTo>
                    <a:lnTo>
                      <a:pt x="7" y="11"/>
                    </a:lnTo>
                    <a:lnTo>
                      <a:pt x="12" y="9"/>
                    </a:lnTo>
                    <a:lnTo>
                      <a:pt x="1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68" name="Freeform 1278"/>
              <p:cNvSpPr>
                <a:spLocks/>
              </p:cNvSpPr>
              <p:nvPr/>
            </p:nvSpPr>
            <p:spPr bwMode="auto">
              <a:xfrm>
                <a:off x="3231" y="1412"/>
                <a:ext cx="7" cy="7"/>
              </a:xfrm>
              <a:custGeom>
                <a:avLst/>
                <a:gdLst>
                  <a:gd name="T0" fmla="*/ 7 w 13"/>
                  <a:gd name="T1" fmla="*/ 3 h 13"/>
                  <a:gd name="T2" fmla="*/ 7 w 13"/>
                  <a:gd name="T3" fmla="*/ 3 h 13"/>
                  <a:gd name="T4" fmla="*/ 7 w 13"/>
                  <a:gd name="T5" fmla="*/ 0 h 13"/>
                  <a:gd name="T6" fmla="*/ 0 w 13"/>
                  <a:gd name="T7" fmla="*/ 0 h 13"/>
                  <a:gd name="T8" fmla="*/ 0 w 13"/>
                  <a:gd name="T9" fmla="*/ 3 h 13"/>
                  <a:gd name="T10" fmla="*/ 0 w 13"/>
                  <a:gd name="T11" fmla="*/ 3 h 13"/>
                  <a:gd name="T12" fmla="*/ 0 w 13"/>
                  <a:gd name="T13" fmla="*/ 3 h 13"/>
                  <a:gd name="T14" fmla="*/ 1 w 13"/>
                  <a:gd name="T15" fmla="*/ 6 h 13"/>
                  <a:gd name="T16" fmla="*/ 4 w 13"/>
                  <a:gd name="T17" fmla="*/ 7 h 13"/>
                  <a:gd name="T18" fmla="*/ 6 w 13"/>
                  <a:gd name="T19" fmla="*/ 6 h 13"/>
                  <a:gd name="T20" fmla="*/ 7 w 13"/>
                  <a:gd name="T21" fmla="*/ 3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13" y="6"/>
                    </a:moveTo>
                    <a:lnTo>
                      <a:pt x="13" y="6"/>
                    </a:lnTo>
                    <a:lnTo>
                      <a:pt x="13" y="0"/>
                    </a:lnTo>
                    <a:lnTo>
                      <a:pt x="0" y="0"/>
                    </a:lnTo>
                    <a:lnTo>
                      <a:pt x="0" y="6"/>
                    </a:lnTo>
                    <a:lnTo>
                      <a:pt x="2" y="11"/>
                    </a:lnTo>
                    <a:lnTo>
                      <a:pt x="7" y="13"/>
                    </a:lnTo>
                    <a:lnTo>
                      <a:pt x="12" y="11"/>
                    </a:lnTo>
                    <a:lnTo>
                      <a:pt x="1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69" name="Freeform 1279"/>
              <p:cNvSpPr>
                <a:spLocks/>
              </p:cNvSpPr>
              <p:nvPr/>
            </p:nvSpPr>
            <p:spPr bwMode="auto">
              <a:xfrm>
                <a:off x="3231" y="1415"/>
                <a:ext cx="7" cy="5"/>
              </a:xfrm>
              <a:custGeom>
                <a:avLst/>
                <a:gdLst>
                  <a:gd name="T0" fmla="*/ 7 w 13"/>
                  <a:gd name="T1" fmla="*/ 2 h 11"/>
                  <a:gd name="T2" fmla="*/ 7 w 13"/>
                  <a:gd name="T3" fmla="*/ 2 h 11"/>
                  <a:gd name="T4" fmla="*/ 7 w 13"/>
                  <a:gd name="T5" fmla="*/ 0 h 11"/>
                  <a:gd name="T6" fmla="*/ 0 w 13"/>
                  <a:gd name="T7" fmla="*/ 0 h 11"/>
                  <a:gd name="T8" fmla="*/ 0 w 13"/>
                  <a:gd name="T9" fmla="*/ 2 h 11"/>
                  <a:gd name="T10" fmla="*/ 0 w 13"/>
                  <a:gd name="T11" fmla="*/ 2 h 11"/>
                  <a:gd name="T12" fmla="*/ 0 w 13"/>
                  <a:gd name="T13" fmla="*/ 2 h 11"/>
                  <a:gd name="T14" fmla="*/ 1 w 13"/>
                  <a:gd name="T15" fmla="*/ 4 h 11"/>
                  <a:gd name="T16" fmla="*/ 4 w 13"/>
                  <a:gd name="T17" fmla="*/ 5 h 11"/>
                  <a:gd name="T18" fmla="*/ 6 w 13"/>
                  <a:gd name="T19" fmla="*/ 4 h 11"/>
                  <a:gd name="T20" fmla="*/ 7 w 13"/>
                  <a:gd name="T21" fmla="*/ 2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1">
                    <a:moveTo>
                      <a:pt x="13" y="4"/>
                    </a:moveTo>
                    <a:lnTo>
                      <a:pt x="13" y="4"/>
                    </a:lnTo>
                    <a:lnTo>
                      <a:pt x="13" y="0"/>
                    </a:lnTo>
                    <a:lnTo>
                      <a:pt x="0" y="0"/>
                    </a:lnTo>
                    <a:lnTo>
                      <a:pt x="0" y="4"/>
                    </a:lnTo>
                    <a:lnTo>
                      <a:pt x="2" y="9"/>
                    </a:lnTo>
                    <a:lnTo>
                      <a:pt x="7" y="11"/>
                    </a:lnTo>
                    <a:lnTo>
                      <a:pt x="12" y="9"/>
                    </a:lnTo>
                    <a:lnTo>
                      <a:pt x="1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70" name="Freeform 1280"/>
              <p:cNvSpPr>
                <a:spLocks/>
              </p:cNvSpPr>
              <p:nvPr/>
            </p:nvSpPr>
            <p:spPr bwMode="auto">
              <a:xfrm>
                <a:off x="3231" y="1417"/>
                <a:ext cx="7" cy="5"/>
              </a:xfrm>
              <a:custGeom>
                <a:avLst/>
                <a:gdLst>
                  <a:gd name="T0" fmla="*/ 7 w 13"/>
                  <a:gd name="T1" fmla="*/ 2 h 10"/>
                  <a:gd name="T2" fmla="*/ 7 w 13"/>
                  <a:gd name="T3" fmla="*/ 2 h 10"/>
                  <a:gd name="T4" fmla="*/ 7 w 13"/>
                  <a:gd name="T5" fmla="*/ 0 h 10"/>
                  <a:gd name="T6" fmla="*/ 0 w 13"/>
                  <a:gd name="T7" fmla="*/ 0 h 10"/>
                  <a:gd name="T8" fmla="*/ 0 w 13"/>
                  <a:gd name="T9" fmla="*/ 2 h 10"/>
                  <a:gd name="T10" fmla="*/ 0 w 13"/>
                  <a:gd name="T11" fmla="*/ 2 h 10"/>
                  <a:gd name="T12" fmla="*/ 0 w 13"/>
                  <a:gd name="T13" fmla="*/ 2 h 10"/>
                  <a:gd name="T14" fmla="*/ 1 w 13"/>
                  <a:gd name="T15" fmla="*/ 5 h 10"/>
                  <a:gd name="T16" fmla="*/ 4 w 13"/>
                  <a:gd name="T17" fmla="*/ 5 h 10"/>
                  <a:gd name="T18" fmla="*/ 6 w 13"/>
                  <a:gd name="T19" fmla="*/ 5 h 10"/>
                  <a:gd name="T20" fmla="*/ 7 w 13"/>
                  <a:gd name="T21" fmla="*/ 2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0">
                    <a:moveTo>
                      <a:pt x="13" y="3"/>
                    </a:moveTo>
                    <a:lnTo>
                      <a:pt x="13" y="3"/>
                    </a:lnTo>
                    <a:lnTo>
                      <a:pt x="13" y="0"/>
                    </a:lnTo>
                    <a:lnTo>
                      <a:pt x="0" y="0"/>
                    </a:lnTo>
                    <a:lnTo>
                      <a:pt x="0" y="3"/>
                    </a:lnTo>
                    <a:lnTo>
                      <a:pt x="2" y="9"/>
                    </a:lnTo>
                    <a:lnTo>
                      <a:pt x="7" y="10"/>
                    </a:lnTo>
                    <a:lnTo>
                      <a:pt x="12" y="9"/>
                    </a:lnTo>
                    <a:lnTo>
                      <a:pt x="1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71" name="Freeform 1281"/>
              <p:cNvSpPr>
                <a:spLocks/>
              </p:cNvSpPr>
              <p:nvPr/>
            </p:nvSpPr>
            <p:spPr bwMode="auto">
              <a:xfrm>
                <a:off x="3231" y="1419"/>
                <a:ext cx="7" cy="6"/>
              </a:xfrm>
              <a:custGeom>
                <a:avLst/>
                <a:gdLst>
                  <a:gd name="T0" fmla="*/ 7 w 13"/>
                  <a:gd name="T1" fmla="*/ 3 h 13"/>
                  <a:gd name="T2" fmla="*/ 7 w 13"/>
                  <a:gd name="T3" fmla="*/ 3 h 13"/>
                  <a:gd name="T4" fmla="*/ 7 w 13"/>
                  <a:gd name="T5" fmla="*/ 0 h 13"/>
                  <a:gd name="T6" fmla="*/ 0 w 13"/>
                  <a:gd name="T7" fmla="*/ 0 h 13"/>
                  <a:gd name="T8" fmla="*/ 0 w 13"/>
                  <a:gd name="T9" fmla="*/ 3 h 13"/>
                  <a:gd name="T10" fmla="*/ 0 w 13"/>
                  <a:gd name="T11" fmla="*/ 3 h 13"/>
                  <a:gd name="T12" fmla="*/ 0 w 13"/>
                  <a:gd name="T13" fmla="*/ 3 h 13"/>
                  <a:gd name="T14" fmla="*/ 1 w 13"/>
                  <a:gd name="T15" fmla="*/ 5 h 13"/>
                  <a:gd name="T16" fmla="*/ 4 w 13"/>
                  <a:gd name="T17" fmla="*/ 6 h 13"/>
                  <a:gd name="T18" fmla="*/ 6 w 13"/>
                  <a:gd name="T19" fmla="*/ 5 h 13"/>
                  <a:gd name="T20" fmla="*/ 7 w 13"/>
                  <a:gd name="T21" fmla="*/ 3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13" y="6"/>
                    </a:moveTo>
                    <a:lnTo>
                      <a:pt x="13" y="6"/>
                    </a:lnTo>
                    <a:lnTo>
                      <a:pt x="13" y="0"/>
                    </a:lnTo>
                    <a:lnTo>
                      <a:pt x="0" y="0"/>
                    </a:lnTo>
                    <a:lnTo>
                      <a:pt x="0" y="6"/>
                    </a:lnTo>
                    <a:lnTo>
                      <a:pt x="2" y="11"/>
                    </a:lnTo>
                    <a:lnTo>
                      <a:pt x="7" y="13"/>
                    </a:lnTo>
                    <a:lnTo>
                      <a:pt x="12" y="11"/>
                    </a:lnTo>
                    <a:lnTo>
                      <a:pt x="1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72" name="Freeform 1282"/>
              <p:cNvSpPr>
                <a:spLocks/>
              </p:cNvSpPr>
              <p:nvPr/>
            </p:nvSpPr>
            <p:spPr bwMode="auto">
              <a:xfrm>
                <a:off x="3231" y="1421"/>
                <a:ext cx="7" cy="6"/>
              </a:xfrm>
              <a:custGeom>
                <a:avLst/>
                <a:gdLst>
                  <a:gd name="T0" fmla="*/ 7 w 13"/>
                  <a:gd name="T1" fmla="*/ 2 h 10"/>
                  <a:gd name="T2" fmla="*/ 7 w 13"/>
                  <a:gd name="T3" fmla="*/ 2 h 10"/>
                  <a:gd name="T4" fmla="*/ 7 w 13"/>
                  <a:gd name="T5" fmla="*/ 0 h 10"/>
                  <a:gd name="T6" fmla="*/ 0 w 13"/>
                  <a:gd name="T7" fmla="*/ 0 h 10"/>
                  <a:gd name="T8" fmla="*/ 0 w 13"/>
                  <a:gd name="T9" fmla="*/ 2 h 10"/>
                  <a:gd name="T10" fmla="*/ 0 w 13"/>
                  <a:gd name="T11" fmla="*/ 2 h 10"/>
                  <a:gd name="T12" fmla="*/ 0 w 13"/>
                  <a:gd name="T13" fmla="*/ 2 h 10"/>
                  <a:gd name="T14" fmla="*/ 1 w 13"/>
                  <a:gd name="T15" fmla="*/ 5 h 10"/>
                  <a:gd name="T16" fmla="*/ 4 w 13"/>
                  <a:gd name="T17" fmla="*/ 6 h 10"/>
                  <a:gd name="T18" fmla="*/ 6 w 13"/>
                  <a:gd name="T19" fmla="*/ 5 h 10"/>
                  <a:gd name="T20" fmla="*/ 7 w 13"/>
                  <a:gd name="T21" fmla="*/ 2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0">
                    <a:moveTo>
                      <a:pt x="13" y="3"/>
                    </a:moveTo>
                    <a:lnTo>
                      <a:pt x="13" y="3"/>
                    </a:lnTo>
                    <a:lnTo>
                      <a:pt x="13" y="0"/>
                    </a:lnTo>
                    <a:lnTo>
                      <a:pt x="0" y="0"/>
                    </a:lnTo>
                    <a:lnTo>
                      <a:pt x="0" y="3"/>
                    </a:lnTo>
                    <a:lnTo>
                      <a:pt x="2" y="9"/>
                    </a:lnTo>
                    <a:lnTo>
                      <a:pt x="7" y="10"/>
                    </a:lnTo>
                    <a:lnTo>
                      <a:pt x="12" y="9"/>
                    </a:lnTo>
                    <a:lnTo>
                      <a:pt x="1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73" name="Freeform 1283"/>
              <p:cNvSpPr>
                <a:spLocks/>
              </p:cNvSpPr>
              <p:nvPr/>
            </p:nvSpPr>
            <p:spPr bwMode="auto">
              <a:xfrm>
                <a:off x="3231" y="1423"/>
                <a:ext cx="7" cy="6"/>
              </a:xfrm>
              <a:custGeom>
                <a:avLst/>
                <a:gdLst>
                  <a:gd name="T0" fmla="*/ 7 w 13"/>
                  <a:gd name="T1" fmla="*/ 3 h 13"/>
                  <a:gd name="T2" fmla="*/ 7 w 13"/>
                  <a:gd name="T3" fmla="*/ 3 h 13"/>
                  <a:gd name="T4" fmla="*/ 7 w 13"/>
                  <a:gd name="T5" fmla="*/ 0 h 13"/>
                  <a:gd name="T6" fmla="*/ 0 w 13"/>
                  <a:gd name="T7" fmla="*/ 0 h 13"/>
                  <a:gd name="T8" fmla="*/ 0 w 13"/>
                  <a:gd name="T9" fmla="*/ 3 h 13"/>
                  <a:gd name="T10" fmla="*/ 0 w 13"/>
                  <a:gd name="T11" fmla="*/ 3 h 13"/>
                  <a:gd name="T12" fmla="*/ 0 w 13"/>
                  <a:gd name="T13" fmla="*/ 3 h 13"/>
                  <a:gd name="T14" fmla="*/ 1 w 13"/>
                  <a:gd name="T15" fmla="*/ 5 h 13"/>
                  <a:gd name="T16" fmla="*/ 4 w 13"/>
                  <a:gd name="T17" fmla="*/ 6 h 13"/>
                  <a:gd name="T18" fmla="*/ 6 w 13"/>
                  <a:gd name="T19" fmla="*/ 5 h 13"/>
                  <a:gd name="T20" fmla="*/ 7 w 13"/>
                  <a:gd name="T21" fmla="*/ 3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13" y="6"/>
                    </a:moveTo>
                    <a:lnTo>
                      <a:pt x="13" y="6"/>
                    </a:lnTo>
                    <a:lnTo>
                      <a:pt x="13" y="0"/>
                    </a:lnTo>
                    <a:lnTo>
                      <a:pt x="0" y="0"/>
                    </a:lnTo>
                    <a:lnTo>
                      <a:pt x="0" y="6"/>
                    </a:lnTo>
                    <a:lnTo>
                      <a:pt x="2" y="11"/>
                    </a:lnTo>
                    <a:lnTo>
                      <a:pt x="7" y="13"/>
                    </a:lnTo>
                    <a:lnTo>
                      <a:pt x="12" y="11"/>
                    </a:lnTo>
                    <a:lnTo>
                      <a:pt x="1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74" name="Freeform 1284"/>
              <p:cNvSpPr>
                <a:spLocks/>
              </p:cNvSpPr>
              <p:nvPr/>
            </p:nvSpPr>
            <p:spPr bwMode="auto">
              <a:xfrm>
                <a:off x="3231" y="1426"/>
                <a:ext cx="7" cy="5"/>
              </a:xfrm>
              <a:custGeom>
                <a:avLst/>
                <a:gdLst>
                  <a:gd name="T0" fmla="*/ 7 w 13"/>
                  <a:gd name="T1" fmla="*/ 2 h 10"/>
                  <a:gd name="T2" fmla="*/ 7 w 13"/>
                  <a:gd name="T3" fmla="*/ 2 h 10"/>
                  <a:gd name="T4" fmla="*/ 7 w 13"/>
                  <a:gd name="T5" fmla="*/ 0 h 10"/>
                  <a:gd name="T6" fmla="*/ 0 w 13"/>
                  <a:gd name="T7" fmla="*/ 0 h 10"/>
                  <a:gd name="T8" fmla="*/ 0 w 13"/>
                  <a:gd name="T9" fmla="*/ 2 h 10"/>
                  <a:gd name="T10" fmla="*/ 0 w 13"/>
                  <a:gd name="T11" fmla="*/ 2 h 10"/>
                  <a:gd name="T12" fmla="*/ 0 w 13"/>
                  <a:gd name="T13" fmla="*/ 2 h 10"/>
                  <a:gd name="T14" fmla="*/ 1 w 13"/>
                  <a:gd name="T15" fmla="*/ 5 h 10"/>
                  <a:gd name="T16" fmla="*/ 4 w 13"/>
                  <a:gd name="T17" fmla="*/ 5 h 10"/>
                  <a:gd name="T18" fmla="*/ 6 w 13"/>
                  <a:gd name="T19" fmla="*/ 5 h 10"/>
                  <a:gd name="T20" fmla="*/ 7 w 13"/>
                  <a:gd name="T21" fmla="*/ 2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0">
                    <a:moveTo>
                      <a:pt x="13" y="3"/>
                    </a:moveTo>
                    <a:lnTo>
                      <a:pt x="13" y="3"/>
                    </a:lnTo>
                    <a:lnTo>
                      <a:pt x="13" y="0"/>
                    </a:lnTo>
                    <a:lnTo>
                      <a:pt x="0" y="0"/>
                    </a:lnTo>
                    <a:lnTo>
                      <a:pt x="0" y="3"/>
                    </a:lnTo>
                    <a:lnTo>
                      <a:pt x="2" y="9"/>
                    </a:lnTo>
                    <a:lnTo>
                      <a:pt x="7" y="10"/>
                    </a:lnTo>
                    <a:lnTo>
                      <a:pt x="12" y="9"/>
                    </a:lnTo>
                    <a:lnTo>
                      <a:pt x="1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75" name="Freeform 1285"/>
              <p:cNvSpPr>
                <a:spLocks/>
              </p:cNvSpPr>
              <p:nvPr/>
            </p:nvSpPr>
            <p:spPr bwMode="auto">
              <a:xfrm>
                <a:off x="3231" y="1428"/>
                <a:ext cx="7" cy="5"/>
              </a:xfrm>
              <a:custGeom>
                <a:avLst/>
                <a:gdLst>
                  <a:gd name="T0" fmla="*/ 7 w 13"/>
                  <a:gd name="T1" fmla="*/ 2 h 11"/>
                  <a:gd name="T2" fmla="*/ 7 w 13"/>
                  <a:gd name="T3" fmla="*/ 2 h 11"/>
                  <a:gd name="T4" fmla="*/ 7 w 13"/>
                  <a:gd name="T5" fmla="*/ 0 h 11"/>
                  <a:gd name="T6" fmla="*/ 0 w 13"/>
                  <a:gd name="T7" fmla="*/ 0 h 11"/>
                  <a:gd name="T8" fmla="*/ 0 w 13"/>
                  <a:gd name="T9" fmla="*/ 2 h 11"/>
                  <a:gd name="T10" fmla="*/ 0 w 13"/>
                  <a:gd name="T11" fmla="*/ 2 h 11"/>
                  <a:gd name="T12" fmla="*/ 0 w 13"/>
                  <a:gd name="T13" fmla="*/ 2 h 11"/>
                  <a:gd name="T14" fmla="*/ 1 w 13"/>
                  <a:gd name="T15" fmla="*/ 4 h 11"/>
                  <a:gd name="T16" fmla="*/ 4 w 13"/>
                  <a:gd name="T17" fmla="*/ 5 h 11"/>
                  <a:gd name="T18" fmla="*/ 6 w 13"/>
                  <a:gd name="T19" fmla="*/ 4 h 11"/>
                  <a:gd name="T20" fmla="*/ 7 w 13"/>
                  <a:gd name="T21" fmla="*/ 2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1">
                    <a:moveTo>
                      <a:pt x="13" y="4"/>
                    </a:moveTo>
                    <a:lnTo>
                      <a:pt x="13" y="4"/>
                    </a:lnTo>
                    <a:lnTo>
                      <a:pt x="13" y="0"/>
                    </a:lnTo>
                    <a:lnTo>
                      <a:pt x="0" y="0"/>
                    </a:lnTo>
                    <a:lnTo>
                      <a:pt x="0" y="4"/>
                    </a:lnTo>
                    <a:lnTo>
                      <a:pt x="2" y="9"/>
                    </a:lnTo>
                    <a:lnTo>
                      <a:pt x="7" y="11"/>
                    </a:lnTo>
                    <a:lnTo>
                      <a:pt x="12" y="9"/>
                    </a:lnTo>
                    <a:lnTo>
                      <a:pt x="1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76" name="Freeform 1286"/>
              <p:cNvSpPr>
                <a:spLocks/>
              </p:cNvSpPr>
              <p:nvPr/>
            </p:nvSpPr>
            <p:spPr bwMode="auto">
              <a:xfrm>
                <a:off x="3231" y="1429"/>
                <a:ext cx="7" cy="7"/>
              </a:xfrm>
              <a:custGeom>
                <a:avLst/>
                <a:gdLst>
                  <a:gd name="T0" fmla="*/ 7 w 13"/>
                  <a:gd name="T1" fmla="*/ 3 h 12"/>
                  <a:gd name="T2" fmla="*/ 7 w 13"/>
                  <a:gd name="T3" fmla="*/ 3 h 12"/>
                  <a:gd name="T4" fmla="*/ 7 w 13"/>
                  <a:gd name="T5" fmla="*/ 0 h 12"/>
                  <a:gd name="T6" fmla="*/ 0 w 13"/>
                  <a:gd name="T7" fmla="*/ 0 h 12"/>
                  <a:gd name="T8" fmla="*/ 0 w 13"/>
                  <a:gd name="T9" fmla="*/ 3 h 12"/>
                  <a:gd name="T10" fmla="*/ 0 w 13"/>
                  <a:gd name="T11" fmla="*/ 3 h 12"/>
                  <a:gd name="T12" fmla="*/ 0 w 13"/>
                  <a:gd name="T13" fmla="*/ 3 h 12"/>
                  <a:gd name="T14" fmla="*/ 1 w 13"/>
                  <a:gd name="T15" fmla="*/ 6 h 12"/>
                  <a:gd name="T16" fmla="*/ 4 w 13"/>
                  <a:gd name="T17" fmla="*/ 7 h 12"/>
                  <a:gd name="T18" fmla="*/ 6 w 13"/>
                  <a:gd name="T19" fmla="*/ 6 h 12"/>
                  <a:gd name="T20" fmla="*/ 7 w 13"/>
                  <a:gd name="T21" fmla="*/ 3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2">
                    <a:moveTo>
                      <a:pt x="13" y="5"/>
                    </a:moveTo>
                    <a:lnTo>
                      <a:pt x="13" y="5"/>
                    </a:lnTo>
                    <a:lnTo>
                      <a:pt x="13" y="0"/>
                    </a:lnTo>
                    <a:lnTo>
                      <a:pt x="0" y="0"/>
                    </a:lnTo>
                    <a:lnTo>
                      <a:pt x="0" y="5"/>
                    </a:lnTo>
                    <a:lnTo>
                      <a:pt x="2" y="11"/>
                    </a:lnTo>
                    <a:lnTo>
                      <a:pt x="7" y="12"/>
                    </a:lnTo>
                    <a:lnTo>
                      <a:pt x="12" y="11"/>
                    </a:lnTo>
                    <a:lnTo>
                      <a:pt x="1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77" name="Freeform 1287"/>
              <p:cNvSpPr>
                <a:spLocks/>
              </p:cNvSpPr>
              <p:nvPr/>
            </p:nvSpPr>
            <p:spPr bwMode="auto">
              <a:xfrm>
                <a:off x="3231" y="1432"/>
                <a:ext cx="7" cy="6"/>
              </a:xfrm>
              <a:custGeom>
                <a:avLst/>
                <a:gdLst>
                  <a:gd name="T0" fmla="*/ 7 w 13"/>
                  <a:gd name="T1" fmla="*/ 2 h 11"/>
                  <a:gd name="T2" fmla="*/ 7 w 13"/>
                  <a:gd name="T3" fmla="*/ 2 h 11"/>
                  <a:gd name="T4" fmla="*/ 7 w 13"/>
                  <a:gd name="T5" fmla="*/ 0 h 11"/>
                  <a:gd name="T6" fmla="*/ 0 w 13"/>
                  <a:gd name="T7" fmla="*/ 0 h 11"/>
                  <a:gd name="T8" fmla="*/ 0 w 13"/>
                  <a:gd name="T9" fmla="*/ 2 h 11"/>
                  <a:gd name="T10" fmla="*/ 0 w 13"/>
                  <a:gd name="T11" fmla="*/ 2 h 11"/>
                  <a:gd name="T12" fmla="*/ 0 w 13"/>
                  <a:gd name="T13" fmla="*/ 2 h 11"/>
                  <a:gd name="T14" fmla="*/ 1 w 13"/>
                  <a:gd name="T15" fmla="*/ 5 h 11"/>
                  <a:gd name="T16" fmla="*/ 4 w 13"/>
                  <a:gd name="T17" fmla="*/ 6 h 11"/>
                  <a:gd name="T18" fmla="*/ 6 w 13"/>
                  <a:gd name="T19" fmla="*/ 5 h 11"/>
                  <a:gd name="T20" fmla="*/ 7 w 13"/>
                  <a:gd name="T21" fmla="*/ 2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1">
                    <a:moveTo>
                      <a:pt x="13" y="4"/>
                    </a:moveTo>
                    <a:lnTo>
                      <a:pt x="13" y="4"/>
                    </a:lnTo>
                    <a:lnTo>
                      <a:pt x="13" y="0"/>
                    </a:lnTo>
                    <a:lnTo>
                      <a:pt x="0" y="0"/>
                    </a:lnTo>
                    <a:lnTo>
                      <a:pt x="0" y="4"/>
                    </a:lnTo>
                    <a:lnTo>
                      <a:pt x="2" y="9"/>
                    </a:lnTo>
                    <a:lnTo>
                      <a:pt x="7" y="11"/>
                    </a:lnTo>
                    <a:lnTo>
                      <a:pt x="12" y="9"/>
                    </a:lnTo>
                    <a:lnTo>
                      <a:pt x="1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78" name="Freeform 1288"/>
              <p:cNvSpPr>
                <a:spLocks/>
              </p:cNvSpPr>
              <p:nvPr/>
            </p:nvSpPr>
            <p:spPr bwMode="auto">
              <a:xfrm>
                <a:off x="3231" y="1434"/>
                <a:ext cx="7" cy="5"/>
              </a:xfrm>
              <a:custGeom>
                <a:avLst/>
                <a:gdLst>
                  <a:gd name="T0" fmla="*/ 7 w 13"/>
                  <a:gd name="T1" fmla="*/ 1 h 11"/>
                  <a:gd name="T2" fmla="*/ 7 w 13"/>
                  <a:gd name="T3" fmla="*/ 1 h 11"/>
                  <a:gd name="T4" fmla="*/ 7 w 13"/>
                  <a:gd name="T5" fmla="*/ 0 h 11"/>
                  <a:gd name="T6" fmla="*/ 0 w 13"/>
                  <a:gd name="T7" fmla="*/ 0 h 11"/>
                  <a:gd name="T8" fmla="*/ 0 w 13"/>
                  <a:gd name="T9" fmla="*/ 1 h 11"/>
                  <a:gd name="T10" fmla="*/ 0 w 13"/>
                  <a:gd name="T11" fmla="*/ 1 h 11"/>
                  <a:gd name="T12" fmla="*/ 0 w 13"/>
                  <a:gd name="T13" fmla="*/ 1 h 11"/>
                  <a:gd name="T14" fmla="*/ 1 w 13"/>
                  <a:gd name="T15" fmla="*/ 4 h 11"/>
                  <a:gd name="T16" fmla="*/ 4 w 13"/>
                  <a:gd name="T17" fmla="*/ 5 h 11"/>
                  <a:gd name="T18" fmla="*/ 6 w 13"/>
                  <a:gd name="T19" fmla="*/ 4 h 11"/>
                  <a:gd name="T20" fmla="*/ 7 w 13"/>
                  <a:gd name="T21" fmla="*/ 1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1">
                    <a:moveTo>
                      <a:pt x="13" y="3"/>
                    </a:moveTo>
                    <a:lnTo>
                      <a:pt x="13" y="3"/>
                    </a:lnTo>
                    <a:lnTo>
                      <a:pt x="13" y="0"/>
                    </a:lnTo>
                    <a:lnTo>
                      <a:pt x="0" y="0"/>
                    </a:lnTo>
                    <a:lnTo>
                      <a:pt x="0" y="3"/>
                    </a:lnTo>
                    <a:lnTo>
                      <a:pt x="2" y="9"/>
                    </a:lnTo>
                    <a:lnTo>
                      <a:pt x="7" y="11"/>
                    </a:lnTo>
                    <a:lnTo>
                      <a:pt x="12" y="9"/>
                    </a:lnTo>
                    <a:lnTo>
                      <a:pt x="1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79" name="Freeform 1289"/>
              <p:cNvSpPr>
                <a:spLocks/>
              </p:cNvSpPr>
              <p:nvPr/>
            </p:nvSpPr>
            <p:spPr bwMode="auto">
              <a:xfrm>
                <a:off x="3231" y="1436"/>
                <a:ext cx="7" cy="6"/>
              </a:xfrm>
              <a:custGeom>
                <a:avLst/>
                <a:gdLst>
                  <a:gd name="T0" fmla="*/ 7 w 13"/>
                  <a:gd name="T1" fmla="*/ 3 h 13"/>
                  <a:gd name="T2" fmla="*/ 7 w 13"/>
                  <a:gd name="T3" fmla="*/ 3 h 13"/>
                  <a:gd name="T4" fmla="*/ 7 w 13"/>
                  <a:gd name="T5" fmla="*/ 0 h 13"/>
                  <a:gd name="T6" fmla="*/ 0 w 13"/>
                  <a:gd name="T7" fmla="*/ 0 h 13"/>
                  <a:gd name="T8" fmla="*/ 0 w 13"/>
                  <a:gd name="T9" fmla="*/ 3 h 13"/>
                  <a:gd name="T10" fmla="*/ 0 w 13"/>
                  <a:gd name="T11" fmla="*/ 3 h 13"/>
                  <a:gd name="T12" fmla="*/ 0 w 13"/>
                  <a:gd name="T13" fmla="*/ 3 h 13"/>
                  <a:gd name="T14" fmla="*/ 1 w 13"/>
                  <a:gd name="T15" fmla="*/ 5 h 13"/>
                  <a:gd name="T16" fmla="*/ 4 w 13"/>
                  <a:gd name="T17" fmla="*/ 6 h 13"/>
                  <a:gd name="T18" fmla="*/ 6 w 13"/>
                  <a:gd name="T19" fmla="*/ 5 h 13"/>
                  <a:gd name="T20" fmla="*/ 7 w 13"/>
                  <a:gd name="T21" fmla="*/ 3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13" y="6"/>
                    </a:moveTo>
                    <a:lnTo>
                      <a:pt x="13" y="6"/>
                    </a:lnTo>
                    <a:lnTo>
                      <a:pt x="13" y="0"/>
                    </a:lnTo>
                    <a:lnTo>
                      <a:pt x="0" y="0"/>
                    </a:lnTo>
                    <a:lnTo>
                      <a:pt x="0" y="6"/>
                    </a:lnTo>
                    <a:lnTo>
                      <a:pt x="2" y="11"/>
                    </a:lnTo>
                    <a:lnTo>
                      <a:pt x="7" y="13"/>
                    </a:lnTo>
                    <a:lnTo>
                      <a:pt x="12" y="11"/>
                    </a:lnTo>
                    <a:lnTo>
                      <a:pt x="1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80" name="Freeform 1290"/>
              <p:cNvSpPr>
                <a:spLocks/>
              </p:cNvSpPr>
              <p:nvPr/>
            </p:nvSpPr>
            <p:spPr bwMode="auto">
              <a:xfrm>
                <a:off x="3231" y="1438"/>
                <a:ext cx="7" cy="6"/>
              </a:xfrm>
              <a:custGeom>
                <a:avLst/>
                <a:gdLst>
                  <a:gd name="T0" fmla="*/ 7 w 13"/>
                  <a:gd name="T1" fmla="*/ 2 h 11"/>
                  <a:gd name="T2" fmla="*/ 7 w 13"/>
                  <a:gd name="T3" fmla="*/ 2 h 11"/>
                  <a:gd name="T4" fmla="*/ 7 w 13"/>
                  <a:gd name="T5" fmla="*/ 0 h 11"/>
                  <a:gd name="T6" fmla="*/ 0 w 13"/>
                  <a:gd name="T7" fmla="*/ 0 h 11"/>
                  <a:gd name="T8" fmla="*/ 0 w 13"/>
                  <a:gd name="T9" fmla="*/ 2 h 11"/>
                  <a:gd name="T10" fmla="*/ 0 w 13"/>
                  <a:gd name="T11" fmla="*/ 2 h 11"/>
                  <a:gd name="T12" fmla="*/ 0 w 13"/>
                  <a:gd name="T13" fmla="*/ 2 h 11"/>
                  <a:gd name="T14" fmla="*/ 1 w 13"/>
                  <a:gd name="T15" fmla="*/ 5 h 11"/>
                  <a:gd name="T16" fmla="*/ 4 w 13"/>
                  <a:gd name="T17" fmla="*/ 6 h 11"/>
                  <a:gd name="T18" fmla="*/ 6 w 13"/>
                  <a:gd name="T19" fmla="*/ 5 h 11"/>
                  <a:gd name="T20" fmla="*/ 7 w 13"/>
                  <a:gd name="T21" fmla="*/ 2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1">
                    <a:moveTo>
                      <a:pt x="13" y="4"/>
                    </a:moveTo>
                    <a:lnTo>
                      <a:pt x="13" y="4"/>
                    </a:lnTo>
                    <a:lnTo>
                      <a:pt x="13" y="0"/>
                    </a:lnTo>
                    <a:lnTo>
                      <a:pt x="0" y="0"/>
                    </a:lnTo>
                    <a:lnTo>
                      <a:pt x="0" y="4"/>
                    </a:lnTo>
                    <a:lnTo>
                      <a:pt x="2" y="9"/>
                    </a:lnTo>
                    <a:lnTo>
                      <a:pt x="7" y="11"/>
                    </a:lnTo>
                    <a:lnTo>
                      <a:pt x="12" y="9"/>
                    </a:lnTo>
                    <a:lnTo>
                      <a:pt x="1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81" name="Freeform 1291"/>
              <p:cNvSpPr>
                <a:spLocks/>
              </p:cNvSpPr>
              <p:nvPr/>
            </p:nvSpPr>
            <p:spPr bwMode="auto">
              <a:xfrm>
                <a:off x="3231" y="1440"/>
                <a:ext cx="7" cy="2"/>
              </a:xfrm>
              <a:custGeom>
                <a:avLst/>
                <a:gdLst>
                  <a:gd name="T0" fmla="*/ 4 w 13"/>
                  <a:gd name="T1" fmla="*/ 2 h 3"/>
                  <a:gd name="T2" fmla="*/ 7 w 13"/>
                  <a:gd name="T3" fmla="*/ 2 h 3"/>
                  <a:gd name="T4" fmla="*/ 7 w 13"/>
                  <a:gd name="T5" fmla="*/ 0 h 3"/>
                  <a:gd name="T6" fmla="*/ 0 w 13"/>
                  <a:gd name="T7" fmla="*/ 0 h 3"/>
                  <a:gd name="T8" fmla="*/ 0 w 13"/>
                  <a:gd name="T9" fmla="*/ 2 h 3"/>
                  <a:gd name="T10" fmla="*/ 4 w 13"/>
                  <a:gd name="T11" fmla="*/ 2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3">
                    <a:moveTo>
                      <a:pt x="7" y="3"/>
                    </a:moveTo>
                    <a:lnTo>
                      <a:pt x="13" y="3"/>
                    </a:lnTo>
                    <a:lnTo>
                      <a:pt x="13" y="0"/>
                    </a:lnTo>
                    <a:lnTo>
                      <a:pt x="0" y="0"/>
                    </a:lnTo>
                    <a:lnTo>
                      <a:pt x="0" y="3"/>
                    </a:lnTo>
                    <a:lnTo>
                      <a:pt x="7"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82" name="Freeform 1292"/>
              <p:cNvSpPr>
                <a:spLocks/>
              </p:cNvSpPr>
              <p:nvPr/>
            </p:nvSpPr>
            <p:spPr bwMode="auto">
              <a:xfrm>
                <a:off x="3231" y="1442"/>
                <a:ext cx="7" cy="4"/>
              </a:xfrm>
              <a:custGeom>
                <a:avLst/>
                <a:gdLst>
                  <a:gd name="T0" fmla="*/ 0 w 13"/>
                  <a:gd name="T1" fmla="*/ 0 h 7"/>
                  <a:gd name="T2" fmla="*/ 1 w 13"/>
                  <a:gd name="T3" fmla="*/ 3 h 7"/>
                  <a:gd name="T4" fmla="*/ 4 w 13"/>
                  <a:gd name="T5" fmla="*/ 4 h 7"/>
                  <a:gd name="T6" fmla="*/ 6 w 13"/>
                  <a:gd name="T7" fmla="*/ 3 h 7"/>
                  <a:gd name="T8" fmla="*/ 7 w 13"/>
                  <a:gd name="T9" fmla="*/ 0 h 7"/>
                  <a:gd name="T10" fmla="*/ 0 w 13"/>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7">
                    <a:moveTo>
                      <a:pt x="0" y="0"/>
                    </a:moveTo>
                    <a:lnTo>
                      <a:pt x="2" y="6"/>
                    </a:lnTo>
                    <a:lnTo>
                      <a:pt x="7" y="7"/>
                    </a:lnTo>
                    <a:lnTo>
                      <a:pt x="12" y="6"/>
                    </a:lnTo>
                    <a:lnTo>
                      <a:pt x="1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83" name="Freeform 1293"/>
              <p:cNvSpPr>
                <a:spLocks/>
              </p:cNvSpPr>
              <p:nvPr/>
            </p:nvSpPr>
            <p:spPr bwMode="auto">
              <a:xfrm>
                <a:off x="3230" y="1365"/>
                <a:ext cx="5" cy="7"/>
              </a:xfrm>
              <a:custGeom>
                <a:avLst/>
                <a:gdLst>
                  <a:gd name="T0" fmla="*/ 5 w 10"/>
                  <a:gd name="T1" fmla="*/ 0 h 15"/>
                  <a:gd name="T2" fmla="*/ 5 w 10"/>
                  <a:gd name="T3" fmla="*/ 2 h 15"/>
                  <a:gd name="T4" fmla="*/ 5 w 10"/>
                  <a:gd name="T5" fmla="*/ 4 h 15"/>
                  <a:gd name="T6" fmla="*/ 5 w 10"/>
                  <a:gd name="T7" fmla="*/ 5 h 15"/>
                  <a:gd name="T8" fmla="*/ 5 w 10"/>
                  <a:gd name="T9" fmla="*/ 7 h 15"/>
                  <a:gd name="T10" fmla="*/ 0 w 10"/>
                  <a:gd name="T11" fmla="*/ 7 h 15"/>
                  <a:gd name="T12" fmla="*/ 5 w 10"/>
                  <a:gd name="T13" fmla="*/ 0 h 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15">
                    <a:moveTo>
                      <a:pt x="10" y="0"/>
                    </a:moveTo>
                    <a:lnTo>
                      <a:pt x="10" y="4"/>
                    </a:lnTo>
                    <a:lnTo>
                      <a:pt x="10" y="8"/>
                    </a:lnTo>
                    <a:lnTo>
                      <a:pt x="10" y="11"/>
                    </a:lnTo>
                    <a:lnTo>
                      <a:pt x="10" y="15"/>
                    </a:lnTo>
                    <a:lnTo>
                      <a:pt x="0" y="15"/>
                    </a:lnTo>
                    <a:lnTo>
                      <a:pt x="10"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84" name="Freeform 1294"/>
              <p:cNvSpPr>
                <a:spLocks/>
              </p:cNvSpPr>
              <p:nvPr/>
            </p:nvSpPr>
            <p:spPr bwMode="auto">
              <a:xfrm>
                <a:off x="3222" y="1354"/>
                <a:ext cx="13" cy="18"/>
              </a:xfrm>
              <a:custGeom>
                <a:avLst/>
                <a:gdLst>
                  <a:gd name="T0" fmla="*/ 13 w 26"/>
                  <a:gd name="T1" fmla="*/ 0 h 36"/>
                  <a:gd name="T2" fmla="*/ 13 w 26"/>
                  <a:gd name="T3" fmla="*/ 2 h 36"/>
                  <a:gd name="T4" fmla="*/ 13 w 26"/>
                  <a:gd name="T5" fmla="*/ 4 h 36"/>
                  <a:gd name="T6" fmla="*/ 13 w 26"/>
                  <a:gd name="T7" fmla="*/ 6 h 36"/>
                  <a:gd name="T8" fmla="*/ 13 w 26"/>
                  <a:gd name="T9" fmla="*/ 9 h 36"/>
                  <a:gd name="T10" fmla="*/ 13 w 26"/>
                  <a:gd name="T11" fmla="*/ 11 h 36"/>
                  <a:gd name="T12" fmla="*/ 13 w 26"/>
                  <a:gd name="T13" fmla="*/ 13 h 36"/>
                  <a:gd name="T14" fmla="*/ 13 w 26"/>
                  <a:gd name="T15" fmla="*/ 15 h 36"/>
                  <a:gd name="T16" fmla="*/ 13 w 26"/>
                  <a:gd name="T17" fmla="*/ 16 h 36"/>
                  <a:gd name="T18" fmla="*/ 13 w 26"/>
                  <a:gd name="T19" fmla="*/ 18 h 36"/>
                  <a:gd name="T20" fmla="*/ 0 w 26"/>
                  <a:gd name="T21" fmla="*/ 18 h 36"/>
                  <a:gd name="T22" fmla="*/ 13 w 26"/>
                  <a:gd name="T23" fmla="*/ 0 h 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 h="36">
                    <a:moveTo>
                      <a:pt x="26" y="0"/>
                    </a:moveTo>
                    <a:lnTo>
                      <a:pt x="26" y="3"/>
                    </a:lnTo>
                    <a:lnTo>
                      <a:pt x="26" y="7"/>
                    </a:lnTo>
                    <a:lnTo>
                      <a:pt x="26" y="11"/>
                    </a:lnTo>
                    <a:lnTo>
                      <a:pt x="26" y="18"/>
                    </a:lnTo>
                    <a:lnTo>
                      <a:pt x="26" y="21"/>
                    </a:lnTo>
                    <a:lnTo>
                      <a:pt x="26" y="25"/>
                    </a:lnTo>
                    <a:lnTo>
                      <a:pt x="26" y="29"/>
                    </a:lnTo>
                    <a:lnTo>
                      <a:pt x="26" y="32"/>
                    </a:lnTo>
                    <a:lnTo>
                      <a:pt x="26" y="36"/>
                    </a:lnTo>
                    <a:lnTo>
                      <a:pt x="0" y="36"/>
                    </a:lnTo>
                    <a:lnTo>
                      <a:pt x="26"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85" name="Freeform 1295"/>
              <p:cNvSpPr>
                <a:spLocks/>
              </p:cNvSpPr>
              <p:nvPr/>
            </p:nvSpPr>
            <p:spPr bwMode="auto">
              <a:xfrm>
                <a:off x="3213" y="1344"/>
                <a:ext cx="22" cy="28"/>
              </a:xfrm>
              <a:custGeom>
                <a:avLst/>
                <a:gdLst>
                  <a:gd name="T0" fmla="*/ 22 w 43"/>
                  <a:gd name="T1" fmla="*/ 0 h 58"/>
                  <a:gd name="T2" fmla="*/ 22 w 43"/>
                  <a:gd name="T3" fmla="*/ 2 h 58"/>
                  <a:gd name="T4" fmla="*/ 22 w 43"/>
                  <a:gd name="T5" fmla="*/ 3 h 58"/>
                  <a:gd name="T6" fmla="*/ 22 w 43"/>
                  <a:gd name="T7" fmla="*/ 5 h 58"/>
                  <a:gd name="T8" fmla="*/ 22 w 43"/>
                  <a:gd name="T9" fmla="*/ 9 h 58"/>
                  <a:gd name="T10" fmla="*/ 22 w 43"/>
                  <a:gd name="T11" fmla="*/ 11 h 58"/>
                  <a:gd name="T12" fmla="*/ 22 w 43"/>
                  <a:gd name="T13" fmla="*/ 12 h 58"/>
                  <a:gd name="T14" fmla="*/ 22 w 43"/>
                  <a:gd name="T15" fmla="*/ 14 h 58"/>
                  <a:gd name="T16" fmla="*/ 22 w 43"/>
                  <a:gd name="T17" fmla="*/ 16 h 58"/>
                  <a:gd name="T18" fmla="*/ 22 w 43"/>
                  <a:gd name="T19" fmla="*/ 19 h 58"/>
                  <a:gd name="T20" fmla="*/ 22 w 43"/>
                  <a:gd name="T21" fmla="*/ 21 h 58"/>
                  <a:gd name="T22" fmla="*/ 22 w 43"/>
                  <a:gd name="T23" fmla="*/ 21 h 58"/>
                  <a:gd name="T24" fmla="*/ 17 w 43"/>
                  <a:gd name="T25" fmla="*/ 28 h 58"/>
                  <a:gd name="T26" fmla="*/ 0 w 43"/>
                  <a:gd name="T27" fmla="*/ 28 h 58"/>
                  <a:gd name="T28" fmla="*/ 22 w 43"/>
                  <a:gd name="T29" fmla="*/ 0 h 5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3" h="58">
                    <a:moveTo>
                      <a:pt x="43" y="0"/>
                    </a:moveTo>
                    <a:lnTo>
                      <a:pt x="43" y="4"/>
                    </a:lnTo>
                    <a:lnTo>
                      <a:pt x="43" y="7"/>
                    </a:lnTo>
                    <a:lnTo>
                      <a:pt x="43" y="11"/>
                    </a:lnTo>
                    <a:lnTo>
                      <a:pt x="43" y="18"/>
                    </a:lnTo>
                    <a:lnTo>
                      <a:pt x="43" y="22"/>
                    </a:lnTo>
                    <a:lnTo>
                      <a:pt x="43" y="25"/>
                    </a:lnTo>
                    <a:lnTo>
                      <a:pt x="43" y="29"/>
                    </a:lnTo>
                    <a:lnTo>
                      <a:pt x="43" y="33"/>
                    </a:lnTo>
                    <a:lnTo>
                      <a:pt x="43" y="40"/>
                    </a:lnTo>
                    <a:lnTo>
                      <a:pt x="43" y="43"/>
                    </a:lnTo>
                    <a:lnTo>
                      <a:pt x="33" y="58"/>
                    </a:lnTo>
                    <a:lnTo>
                      <a:pt x="0" y="58"/>
                    </a:lnTo>
                    <a:lnTo>
                      <a:pt x="43"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86" name="Freeform 1296"/>
              <p:cNvSpPr>
                <a:spLocks/>
              </p:cNvSpPr>
              <p:nvPr/>
            </p:nvSpPr>
            <p:spPr bwMode="auto">
              <a:xfrm>
                <a:off x="3205" y="1336"/>
                <a:ext cx="30" cy="36"/>
              </a:xfrm>
              <a:custGeom>
                <a:avLst/>
                <a:gdLst>
                  <a:gd name="T0" fmla="*/ 28 w 60"/>
                  <a:gd name="T1" fmla="*/ 0 h 72"/>
                  <a:gd name="T2" fmla="*/ 30 w 60"/>
                  <a:gd name="T3" fmla="*/ 4 h 72"/>
                  <a:gd name="T4" fmla="*/ 30 w 60"/>
                  <a:gd name="T5" fmla="*/ 7 h 72"/>
                  <a:gd name="T6" fmla="*/ 30 w 60"/>
                  <a:gd name="T7" fmla="*/ 9 h 72"/>
                  <a:gd name="T8" fmla="*/ 30 w 60"/>
                  <a:gd name="T9" fmla="*/ 11 h 72"/>
                  <a:gd name="T10" fmla="*/ 30 w 60"/>
                  <a:gd name="T11" fmla="*/ 13 h 72"/>
                  <a:gd name="T12" fmla="*/ 30 w 60"/>
                  <a:gd name="T13" fmla="*/ 16 h 72"/>
                  <a:gd name="T14" fmla="*/ 30 w 60"/>
                  <a:gd name="T15" fmla="*/ 18 h 72"/>
                  <a:gd name="T16" fmla="*/ 30 w 60"/>
                  <a:gd name="T17" fmla="*/ 18 h 72"/>
                  <a:gd name="T18" fmla="*/ 17 w 60"/>
                  <a:gd name="T19" fmla="*/ 36 h 72"/>
                  <a:gd name="T20" fmla="*/ 0 w 60"/>
                  <a:gd name="T21" fmla="*/ 36 h 72"/>
                  <a:gd name="T22" fmla="*/ 28 w 60"/>
                  <a:gd name="T23" fmla="*/ 0 h 7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 h="72">
                    <a:moveTo>
                      <a:pt x="55" y="0"/>
                    </a:moveTo>
                    <a:lnTo>
                      <a:pt x="60" y="7"/>
                    </a:lnTo>
                    <a:lnTo>
                      <a:pt x="60" y="14"/>
                    </a:lnTo>
                    <a:lnTo>
                      <a:pt x="60" y="18"/>
                    </a:lnTo>
                    <a:lnTo>
                      <a:pt x="60" y="21"/>
                    </a:lnTo>
                    <a:lnTo>
                      <a:pt x="60" y="25"/>
                    </a:lnTo>
                    <a:lnTo>
                      <a:pt x="60" y="32"/>
                    </a:lnTo>
                    <a:lnTo>
                      <a:pt x="60" y="36"/>
                    </a:lnTo>
                    <a:lnTo>
                      <a:pt x="34" y="72"/>
                    </a:lnTo>
                    <a:lnTo>
                      <a:pt x="0" y="72"/>
                    </a:lnTo>
                    <a:lnTo>
                      <a:pt x="55"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87" name="Freeform 1297"/>
              <p:cNvSpPr>
                <a:spLocks/>
              </p:cNvSpPr>
              <p:nvPr/>
            </p:nvSpPr>
            <p:spPr bwMode="auto">
              <a:xfrm>
                <a:off x="3197" y="1332"/>
                <a:ext cx="38" cy="40"/>
              </a:xfrm>
              <a:custGeom>
                <a:avLst/>
                <a:gdLst>
                  <a:gd name="T0" fmla="*/ 0 w 77"/>
                  <a:gd name="T1" fmla="*/ 40 h 82"/>
                  <a:gd name="T2" fmla="*/ 5 w 77"/>
                  <a:gd name="T3" fmla="*/ 40 h 82"/>
                  <a:gd name="T4" fmla="*/ 17 w 77"/>
                  <a:gd name="T5" fmla="*/ 40 h 82"/>
                  <a:gd name="T6" fmla="*/ 38 w 77"/>
                  <a:gd name="T7" fmla="*/ 12 h 82"/>
                  <a:gd name="T8" fmla="*/ 38 w 77"/>
                  <a:gd name="T9" fmla="*/ 12 h 82"/>
                  <a:gd name="T10" fmla="*/ 38 w 77"/>
                  <a:gd name="T11" fmla="*/ 8 h 82"/>
                  <a:gd name="T12" fmla="*/ 32 w 77"/>
                  <a:gd name="T13" fmla="*/ 0 h 82"/>
                  <a:gd name="T14" fmla="*/ 0 w 77"/>
                  <a:gd name="T15" fmla="*/ 40 h 8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7" h="82">
                    <a:moveTo>
                      <a:pt x="0" y="82"/>
                    </a:moveTo>
                    <a:lnTo>
                      <a:pt x="11" y="82"/>
                    </a:lnTo>
                    <a:lnTo>
                      <a:pt x="34" y="82"/>
                    </a:lnTo>
                    <a:lnTo>
                      <a:pt x="77" y="24"/>
                    </a:lnTo>
                    <a:lnTo>
                      <a:pt x="77" y="17"/>
                    </a:lnTo>
                    <a:lnTo>
                      <a:pt x="64" y="0"/>
                    </a:lnTo>
                    <a:lnTo>
                      <a:pt x="0" y="82"/>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88" name="Freeform 1298"/>
              <p:cNvSpPr>
                <a:spLocks/>
              </p:cNvSpPr>
              <p:nvPr/>
            </p:nvSpPr>
            <p:spPr bwMode="auto">
              <a:xfrm>
                <a:off x="3188" y="1326"/>
                <a:ext cx="45" cy="46"/>
              </a:xfrm>
              <a:custGeom>
                <a:avLst/>
                <a:gdLst>
                  <a:gd name="T0" fmla="*/ 0 w 90"/>
                  <a:gd name="T1" fmla="*/ 46 h 92"/>
                  <a:gd name="T2" fmla="*/ 15 w 90"/>
                  <a:gd name="T3" fmla="*/ 46 h 92"/>
                  <a:gd name="T4" fmla="*/ 18 w 90"/>
                  <a:gd name="T5" fmla="*/ 46 h 92"/>
                  <a:gd name="T6" fmla="*/ 45 w 90"/>
                  <a:gd name="T7" fmla="*/ 10 h 92"/>
                  <a:gd name="T8" fmla="*/ 36 w 90"/>
                  <a:gd name="T9" fmla="*/ 0 h 92"/>
                  <a:gd name="T10" fmla="*/ 0 w 90"/>
                  <a:gd name="T11" fmla="*/ 46 h 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0" h="92">
                    <a:moveTo>
                      <a:pt x="0" y="92"/>
                    </a:moveTo>
                    <a:lnTo>
                      <a:pt x="29" y="92"/>
                    </a:lnTo>
                    <a:lnTo>
                      <a:pt x="35" y="92"/>
                    </a:lnTo>
                    <a:lnTo>
                      <a:pt x="90" y="20"/>
                    </a:lnTo>
                    <a:lnTo>
                      <a:pt x="72" y="0"/>
                    </a:lnTo>
                    <a:lnTo>
                      <a:pt x="0" y="92"/>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89" name="Freeform 1299"/>
              <p:cNvSpPr>
                <a:spLocks/>
              </p:cNvSpPr>
              <p:nvPr/>
            </p:nvSpPr>
            <p:spPr bwMode="auto">
              <a:xfrm>
                <a:off x="3179" y="1321"/>
                <a:ext cx="50" cy="51"/>
              </a:xfrm>
              <a:custGeom>
                <a:avLst/>
                <a:gdLst>
                  <a:gd name="T0" fmla="*/ 0 w 99"/>
                  <a:gd name="T1" fmla="*/ 51 h 103"/>
                  <a:gd name="T2" fmla="*/ 18 w 99"/>
                  <a:gd name="T3" fmla="*/ 51 h 103"/>
                  <a:gd name="T4" fmla="*/ 50 w 99"/>
                  <a:gd name="T5" fmla="*/ 10 h 103"/>
                  <a:gd name="T6" fmla="*/ 40 w 99"/>
                  <a:gd name="T7" fmla="*/ 0 h 103"/>
                  <a:gd name="T8" fmla="*/ 0 w 99"/>
                  <a:gd name="T9" fmla="*/ 51 h 10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9" h="103">
                    <a:moveTo>
                      <a:pt x="0" y="103"/>
                    </a:moveTo>
                    <a:lnTo>
                      <a:pt x="35" y="103"/>
                    </a:lnTo>
                    <a:lnTo>
                      <a:pt x="99" y="21"/>
                    </a:lnTo>
                    <a:lnTo>
                      <a:pt x="79" y="0"/>
                    </a:lnTo>
                    <a:lnTo>
                      <a:pt x="0" y="103"/>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90" name="Freeform 1300"/>
              <p:cNvSpPr>
                <a:spLocks/>
              </p:cNvSpPr>
              <p:nvPr/>
            </p:nvSpPr>
            <p:spPr bwMode="auto">
              <a:xfrm>
                <a:off x="3171" y="1316"/>
                <a:ext cx="52" cy="56"/>
              </a:xfrm>
              <a:custGeom>
                <a:avLst/>
                <a:gdLst>
                  <a:gd name="T0" fmla="*/ 0 w 105"/>
                  <a:gd name="T1" fmla="*/ 56 h 112"/>
                  <a:gd name="T2" fmla="*/ 16 w 105"/>
                  <a:gd name="T3" fmla="*/ 56 h 112"/>
                  <a:gd name="T4" fmla="*/ 52 w 105"/>
                  <a:gd name="T5" fmla="*/ 10 h 112"/>
                  <a:gd name="T6" fmla="*/ 43 w 105"/>
                  <a:gd name="T7" fmla="*/ 0 h 112"/>
                  <a:gd name="T8" fmla="*/ 0 w 105"/>
                  <a:gd name="T9" fmla="*/ 56 h 1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5" h="112">
                    <a:moveTo>
                      <a:pt x="0" y="112"/>
                    </a:moveTo>
                    <a:lnTo>
                      <a:pt x="33" y="112"/>
                    </a:lnTo>
                    <a:lnTo>
                      <a:pt x="105" y="20"/>
                    </a:lnTo>
                    <a:lnTo>
                      <a:pt x="87" y="0"/>
                    </a:lnTo>
                    <a:lnTo>
                      <a:pt x="0" y="112"/>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91" name="Freeform 1301"/>
              <p:cNvSpPr>
                <a:spLocks/>
              </p:cNvSpPr>
              <p:nvPr/>
            </p:nvSpPr>
            <p:spPr bwMode="auto">
              <a:xfrm>
                <a:off x="3168" y="1311"/>
                <a:ext cx="50" cy="61"/>
              </a:xfrm>
              <a:custGeom>
                <a:avLst/>
                <a:gdLst>
                  <a:gd name="T0" fmla="*/ 11 w 100"/>
                  <a:gd name="T1" fmla="*/ 61 h 123"/>
                  <a:gd name="T2" fmla="*/ 0 w 100"/>
                  <a:gd name="T3" fmla="*/ 61 h 123"/>
                  <a:gd name="T4" fmla="*/ 0 w 100"/>
                  <a:gd name="T5" fmla="*/ 59 h 123"/>
                  <a:gd name="T6" fmla="*/ 0 w 100"/>
                  <a:gd name="T7" fmla="*/ 58 h 123"/>
                  <a:gd name="T8" fmla="*/ 0 w 100"/>
                  <a:gd name="T9" fmla="*/ 56 h 123"/>
                  <a:gd name="T10" fmla="*/ 0 w 100"/>
                  <a:gd name="T11" fmla="*/ 54 h 123"/>
                  <a:gd name="T12" fmla="*/ 0 w 100"/>
                  <a:gd name="T13" fmla="*/ 52 h 123"/>
                  <a:gd name="T14" fmla="*/ 41 w 100"/>
                  <a:gd name="T15" fmla="*/ 0 h 123"/>
                  <a:gd name="T16" fmla="*/ 50 w 100"/>
                  <a:gd name="T17" fmla="*/ 10 h 123"/>
                  <a:gd name="T18" fmla="*/ 11 w 100"/>
                  <a:gd name="T19" fmla="*/ 61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0" h="123">
                    <a:moveTo>
                      <a:pt x="21" y="123"/>
                    </a:moveTo>
                    <a:lnTo>
                      <a:pt x="0" y="123"/>
                    </a:lnTo>
                    <a:lnTo>
                      <a:pt x="0" y="119"/>
                    </a:lnTo>
                    <a:lnTo>
                      <a:pt x="0" y="116"/>
                    </a:lnTo>
                    <a:lnTo>
                      <a:pt x="0" y="112"/>
                    </a:lnTo>
                    <a:lnTo>
                      <a:pt x="0" y="108"/>
                    </a:lnTo>
                    <a:lnTo>
                      <a:pt x="0" y="105"/>
                    </a:lnTo>
                    <a:lnTo>
                      <a:pt x="82" y="0"/>
                    </a:lnTo>
                    <a:lnTo>
                      <a:pt x="100" y="20"/>
                    </a:lnTo>
                    <a:lnTo>
                      <a:pt x="21" y="123"/>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92" name="Freeform 1302"/>
              <p:cNvSpPr>
                <a:spLocks/>
              </p:cNvSpPr>
              <p:nvPr/>
            </p:nvSpPr>
            <p:spPr bwMode="auto">
              <a:xfrm>
                <a:off x="3168" y="1306"/>
                <a:ext cx="46" cy="66"/>
              </a:xfrm>
              <a:custGeom>
                <a:avLst/>
                <a:gdLst>
                  <a:gd name="T0" fmla="*/ 3 w 92"/>
                  <a:gd name="T1" fmla="*/ 66 h 132"/>
                  <a:gd name="T2" fmla="*/ 0 w 92"/>
                  <a:gd name="T3" fmla="*/ 66 h 132"/>
                  <a:gd name="T4" fmla="*/ 0 w 92"/>
                  <a:gd name="T5" fmla="*/ 64 h 132"/>
                  <a:gd name="T6" fmla="*/ 0 w 92"/>
                  <a:gd name="T7" fmla="*/ 63 h 132"/>
                  <a:gd name="T8" fmla="*/ 0 w 92"/>
                  <a:gd name="T9" fmla="*/ 61 h 132"/>
                  <a:gd name="T10" fmla="*/ 0 w 92"/>
                  <a:gd name="T11" fmla="*/ 59 h 132"/>
                  <a:gd name="T12" fmla="*/ 0 w 92"/>
                  <a:gd name="T13" fmla="*/ 57 h 132"/>
                  <a:gd name="T14" fmla="*/ 0 w 92"/>
                  <a:gd name="T15" fmla="*/ 54 h 132"/>
                  <a:gd name="T16" fmla="*/ 0 w 92"/>
                  <a:gd name="T17" fmla="*/ 52 h 132"/>
                  <a:gd name="T18" fmla="*/ 0 w 92"/>
                  <a:gd name="T19" fmla="*/ 50 h 132"/>
                  <a:gd name="T20" fmla="*/ 0 w 92"/>
                  <a:gd name="T21" fmla="*/ 48 h 132"/>
                  <a:gd name="T22" fmla="*/ 0 w 92"/>
                  <a:gd name="T23" fmla="*/ 46 h 132"/>
                  <a:gd name="T24" fmla="*/ 37 w 92"/>
                  <a:gd name="T25" fmla="*/ 0 h 132"/>
                  <a:gd name="T26" fmla="*/ 46 w 92"/>
                  <a:gd name="T27" fmla="*/ 10 h 132"/>
                  <a:gd name="T28" fmla="*/ 3 w 92"/>
                  <a:gd name="T29" fmla="*/ 66 h 1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92" h="132">
                    <a:moveTo>
                      <a:pt x="5" y="132"/>
                    </a:moveTo>
                    <a:lnTo>
                      <a:pt x="0" y="132"/>
                    </a:lnTo>
                    <a:lnTo>
                      <a:pt x="0" y="128"/>
                    </a:lnTo>
                    <a:lnTo>
                      <a:pt x="0" y="125"/>
                    </a:lnTo>
                    <a:lnTo>
                      <a:pt x="0" y="121"/>
                    </a:lnTo>
                    <a:lnTo>
                      <a:pt x="0" y="117"/>
                    </a:lnTo>
                    <a:lnTo>
                      <a:pt x="0" y="114"/>
                    </a:lnTo>
                    <a:lnTo>
                      <a:pt x="0" y="107"/>
                    </a:lnTo>
                    <a:lnTo>
                      <a:pt x="0" y="103"/>
                    </a:lnTo>
                    <a:lnTo>
                      <a:pt x="0" y="99"/>
                    </a:lnTo>
                    <a:lnTo>
                      <a:pt x="0" y="96"/>
                    </a:lnTo>
                    <a:lnTo>
                      <a:pt x="0" y="92"/>
                    </a:lnTo>
                    <a:lnTo>
                      <a:pt x="73" y="0"/>
                    </a:lnTo>
                    <a:lnTo>
                      <a:pt x="92" y="20"/>
                    </a:lnTo>
                    <a:lnTo>
                      <a:pt x="5" y="132"/>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93" name="Freeform 1303"/>
              <p:cNvSpPr>
                <a:spLocks/>
              </p:cNvSpPr>
              <p:nvPr/>
            </p:nvSpPr>
            <p:spPr bwMode="auto">
              <a:xfrm>
                <a:off x="3168" y="1299"/>
                <a:ext cx="41" cy="64"/>
              </a:xfrm>
              <a:custGeom>
                <a:avLst/>
                <a:gdLst>
                  <a:gd name="T0" fmla="*/ 0 w 82"/>
                  <a:gd name="T1" fmla="*/ 64 h 129"/>
                  <a:gd name="T2" fmla="*/ 0 w 82"/>
                  <a:gd name="T3" fmla="*/ 64 h 129"/>
                  <a:gd name="T4" fmla="*/ 0 w 82"/>
                  <a:gd name="T5" fmla="*/ 61 h 129"/>
                  <a:gd name="T6" fmla="*/ 0 w 82"/>
                  <a:gd name="T7" fmla="*/ 59 h 129"/>
                  <a:gd name="T8" fmla="*/ 0 w 82"/>
                  <a:gd name="T9" fmla="*/ 57 h 129"/>
                  <a:gd name="T10" fmla="*/ 0 w 82"/>
                  <a:gd name="T11" fmla="*/ 55 h 129"/>
                  <a:gd name="T12" fmla="*/ 0 w 82"/>
                  <a:gd name="T13" fmla="*/ 53 h 129"/>
                  <a:gd name="T14" fmla="*/ 0 w 82"/>
                  <a:gd name="T15" fmla="*/ 50 h 129"/>
                  <a:gd name="T16" fmla="*/ 0 w 82"/>
                  <a:gd name="T17" fmla="*/ 48 h 129"/>
                  <a:gd name="T18" fmla="*/ 0 w 82"/>
                  <a:gd name="T19" fmla="*/ 46 h 129"/>
                  <a:gd name="T20" fmla="*/ 0 w 82"/>
                  <a:gd name="T21" fmla="*/ 44 h 129"/>
                  <a:gd name="T22" fmla="*/ 0 w 82"/>
                  <a:gd name="T23" fmla="*/ 42 h 129"/>
                  <a:gd name="T24" fmla="*/ 34 w 82"/>
                  <a:gd name="T25" fmla="*/ 0 h 129"/>
                  <a:gd name="T26" fmla="*/ 34 w 82"/>
                  <a:gd name="T27" fmla="*/ 4 h 129"/>
                  <a:gd name="T28" fmla="*/ 41 w 82"/>
                  <a:gd name="T29" fmla="*/ 12 h 129"/>
                  <a:gd name="T30" fmla="*/ 0 w 82"/>
                  <a:gd name="T31" fmla="*/ 64 h 12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82" h="129">
                    <a:moveTo>
                      <a:pt x="0" y="129"/>
                    </a:moveTo>
                    <a:lnTo>
                      <a:pt x="0" y="129"/>
                    </a:lnTo>
                    <a:lnTo>
                      <a:pt x="0" y="122"/>
                    </a:lnTo>
                    <a:lnTo>
                      <a:pt x="0" y="118"/>
                    </a:lnTo>
                    <a:lnTo>
                      <a:pt x="0" y="114"/>
                    </a:lnTo>
                    <a:lnTo>
                      <a:pt x="0" y="111"/>
                    </a:lnTo>
                    <a:lnTo>
                      <a:pt x="0" y="107"/>
                    </a:lnTo>
                    <a:lnTo>
                      <a:pt x="0" y="100"/>
                    </a:lnTo>
                    <a:lnTo>
                      <a:pt x="0" y="96"/>
                    </a:lnTo>
                    <a:lnTo>
                      <a:pt x="0" y="93"/>
                    </a:lnTo>
                    <a:lnTo>
                      <a:pt x="0" y="89"/>
                    </a:lnTo>
                    <a:lnTo>
                      <a:pt x="0" y="85"/>
                    </a:lnTo>
                    <a:lnTo>
                      <a:pt x="67" y="0"/>
                    </a:lnTo>
                    <a:lnTo>
                      <a:pt x="67" y="9"/>
                    </a:lnTo>
                    <a:lnTo>
                      <a:pt x="82" y="24"/>
                    </a:lnTo>
                    <a:lnTo>
                      <a:pt x="0" y="129"/>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94" name="Freeform 1304"/>
              <p:cNvSpPr>
                <a:spLocks/>
              </p:cNvSpPr>
              <p:nvPr/>
            </p:nvSpPr>
            <p:spPr bwMode="auto">
              <a:xfrm>
                <a:off x="3168" y="1287"/>
                <a:ext cx="37" cy="66"/>
              </a:xfrm>
              <a:custGeom>
                <a:avLst/>
                <a:gdLst>
                  <a:gd name="T0" fmla="*/ 0 w 73"/>
                  <a:gd name="T1" fmla="*/ 66 h 130"/>
                  <a:gd name="T2" fmla="*/ 0 w 73"/>
                  <a:gd name="T3" fmla="*/ 66 h 130"/>
                  <a:gd name="T4" fmla="*/ 0 w 73"/>
                  <a:gd name="T5" fmla="*/ 62 h 130"/>
                  <a:gd name="T6" fmla="*/ 0 w 73"/>
                  <a:gd name="T7" fmla="*/ 60 h 130"/>
                  <a:gd name="T8" fmla="*/ 0 w 73"/>
                  <a:gd name="T9" fmla="*/ 59 h 130"/>
                  <a:gd name="T10" fmla="*/ 0 w 73"/>
                  <a:gd name="T11" fmla="*/ 57 h 130"/>
                  <a:gd name="T12" fmla="*/ 0 w 73"/>
                  <a:gd name="T13" fmla="*/ 55 h 130"/>
                  <a:gd name="T14" fmla="*/ 0 w 73"/>
                  <a:gd name="T15" fmla="*/ 53 h 130"/>
                  <a:gd name="T16" fmla="*/ 0 w 73"/>
                  <a:gd name="T17" fmla="*/ 50 h 130"/>
                  <a:gd name="T18" fmla="*/ 0 w 73"/>
                  <a:gd name="T19" fmla="*/ 48 h 130"/>
                  <a:gd name="T20" fmla="*/ 0 w 73"/>
                  <a:gd name="T21" fmla="*/ 46 h 130"/>
                  <a:gd name="T22" fmla="*/ 0 w 73"/>
                  <a:gd name="T23" fmla="*/ 44 h 130"/>
                  <a:gd name="T24" fmla="*/ 34 w 73"/>
                  <a:gd name="T25" fmla="*/ 0 h 130"/>
                  <a:gd name="T26" fmla="*/ 34 w 73"/>
                  <a:gd name="T27" fmla="*/ 16 h 130"/>
                  <a:gd name="T28" fmla="*/ 37 w 73"/>
                  <a:gd name="T29" fmla="*/ 19 h 130"/>
                  <a:gd name="T30" fmla="*/ 0 w 73"/>
                  <a:gd name="T31" fmla="*/ 66 h 13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3" h="130">
                    <a:moveTo>
                      <a:pt x="0" y="130"/>
                    </a:moveTo>
                    <a:lnTo>
                      <a:pt x="0" y="130"/>
                    </a:lnTo>
                    <a:lnTo>
                      <a:pt x="0" y="123"/>
                    </a:lnTo>
                    <a:lnTo>
                      <a:pt x="0" y="119"/>
                    </a:lnTo>
                    <a:lnTo>
                      <a:pt x="0" y="116"/>
                    </a:lnTo>
                    <a:lnTo>
                      <a:pt x="0" y="112"/>
                    </a:lnTo>
                    <a:lnTo>
                      <a:pt x="0" y="108"/>
                    </a:lnTo>
                    <a:lnTo>
                      <a:pt x="0" y="105"/>
                    </a:lnTo>
                    <a:lnTo>
                      <a:pt x="0" y="98"/>
                    </a:lnTo>
                    <a:lnTo>
                      <a:pt x="0" y="94"/>
                    </a:lnTo>
                    <a:lnTo>
                      <a:pt x="0" y="90"/>
                    </a:lnTo>
                    <a:lnTo>
                      <a:pt x="0" y="87"/>
                    </a:lnTo>
                    <a:lnTo>
                      <a:pt x="67" y="0"/>
                    </a:lnTo>
                    <a:lnTo>
                      <a:pt x="67" y="32"/>
                    </a:lnTo>
                    <a:lnTo>
                      <a:pt x="73" y="38"/>
                    </a:lnTo>
                    <a:lnTo>
                      <a:pt x="0" y="13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95" name="Freeform 1305"/>
              <p:cNvSpPr>
                <a:spLocks/>
              </p:cNvSpPr>
              <p:nvPr/>
            </p:nvSpPr>
            <p:spPr bwMode="auto">
              <a:xfrm>
                <a:off x="3168" y="1277"/>
                <a:ext cx="34" cy="65"/>
              </a:xfrm>
              <a:custGeom>
                <a:avLst/>
                <a:gdLst>
                  <a:gd name="T0" fmla="*/ 0 w 67"/>
                  <a:gd name="T1" fmla="*/ 65 h 130"/>
                  <a:gd name="T2" fmla="*/ 0 w 67"/>
                  <a:gd name="T3" fmla="*/ 65 h 130"/>
                  <a:gd name="T4" fmla="*/ 0 w 67"/>
                  <a:gd name="T5" fmla="*/ 64 h 130"/>
                  <a:gd name="T6" fmla="*/ 0 w 67"/>
                  <a:gd name="T7" fmla="*/ 60 h 130"/>
                  <a:gd name="T8" fmla="*/ 0 w 67"/>
                  <a:gd name="T9" fmla="*/ 58 h 130"/>
                  <a:gd name="T10" fmla="*/ 0 w 67"/>
                  <a:gd name="T11" fmla="*/ 56 h 130"/>
                  <a:gd name="T12" fmla="*/ 0 w 67"/>
                  <a:gd name="T13" fmla="*/ 55 h 130"/>
                  <a:gd name="T14" fmla="*/ 0 w 67"/>
                  <a:gd name="T15" fmla="*/ 53 h 130"/>
                  <a:gd name="T16" fmla="*/ 0 w 67"/>
                  <a:gd name="T17" fmla="*/ 49 h 130"/>
                  <a:gd name="T18" fmla="*/ 0 w 67"/>
                  <a:gd name="T19" fmla="*/ 47 h 130"/>
                  <a:gd name="T20" fmla="*/ 0 w 67"/>
                  <a:gd name="T21" fmla="*/ 46 h 130"/>
                  <a:gd name="T22" fmla="*/ 0 w 67"/>
                  <a:gd name="T23" fmla="*/ 44 h 130"/>
                  <a:gd name="T24" fmla="*/ 34 w 67"/>
                  <a:gd name="T25" fmla="*/ 0 h 130"/>
                  <a:gd name="T26" fmla="*/ 34 w 67"/>
                  <a:gd name="T27" fmla="*/ 23 h 130"/>
                  <a:gd name="T28" fmla="*/ 0 w 67"/>
                  <a:gd name="T29" fmla="*/ 65 h 1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7" h="130">
                    <a:moveTo>
                      <a:pt x="0" y="130"/>
                    </a:moveTo>
                    <a:lnTo>
                      <a:pt x="0" y="130"/>
                    </a:lnTo>
                    <a:lnTo>
                      <a:pt x="0" y="127"/>
                    </a:lnTo>
                    <a:lnTo>
                      <a:pt x="0" y="120"/>
                    </a:lnTo>
                    <a:lnTo>
                      <a:pt x="0" y="116"/>
                    </a:lnTo>
                    <a:lnTo>
                      <a:pt x="0" y="112"/>
                    </a:lnTo>
                    <a:lnTo>
                      <a:pt x="0" y="109"/>
                    </a:lnTo>
                    <a:lnTo>
                      <a:pt x="0" y="105"/>
                    </a:lnTo>
                    <a:lnTo>
                      <a:pt x="0" y="98"/>
                    </a:lnTo>
                    <a:lnTo>
                      <a:pt x="0" y="94"/>
                    </a:lnTo>
                    <a:lnTo>
                      <a:pt x="0" y="91"/>
                    </a:lnTo>
                    <a:lnTo>
                      <a:pt x="0" y="87"/>
                    </a:lnTo>
                    <a:lnTo>
                      <a:pt x="67" y="0"/>
                    </a:lnTo>
                    <a:lnTo>
                      <a:pt x="67" y="45"/>
                    </a:lnTo>
                    <a:lnTo>
                      <a:pt x="0" y="13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96" name="Freeform 1306"/>
              <p:cNvSpPr>
                <a:spLocks/>
              </p:cNvSpPr>
              <p:nvPr/>
            </p:nvSpPr>
            <p:spPr bwMode="auto">
              <a:xfrm>
                <a:off x="3168" y="1269"/>
                <a:ext cx="34" cy="62"/>
              </a:xfrm>
              <a:custGeom>
                <a:avLst/>
                <a:gdLst>
                  <a:gd name="T0" fmla="*/ 0 w 67"/>
                  <a:gd name="T1" fmla="*/ 62 h 123"/>
                  <a:gd name="T2" fmla="*/ 0 w 67"/>
                  <a:gd name="T3" fmla="*/ 62 h 123"/>
                  <a:gd name="T4" fmla="*/ 0 w 67"/>
                  <a:gd name="T5" fmla="*/ 60 h 123"/>
                  <a:gd name="T6" fmla="*/ 0 w 67"/>
                  <a:gd name="T7" fmla="*/ 56 h 123"/>
                  <a:gd name="T8" fmla="*/ 0 w 67"/>
                  <a:gd name="T9" fmla="*/ 54 h 123"/>
                  <a:gd name="T10" fmla="*/ 0 w 67"/>
                  <a:gd name="T11" fmla="*/ 53 h 123"/>
                  <a:gd name="T12" fmla="*/ 0 w 67"/>
                  <a:gd name="T13" fmla="*/ 51 h 123"/>
                  <a:gd name="T14" fmla="*/ 0 w 67"/>
                  <a:gd name="T15" fmla="*/ 49 h 123"/>
                  <a:gd name="T16" fmla="*/ 0 w 67"/>
                  <a:gd name="T17" fmla="*/ 45 h 123"/>
                  <a:gd name="T18" fmla="*/ 0 w 67"/>
                  <a:gd name="T19" fmla="*/ 44 h 123"/>
                  <a:gd name="T20" fmla="*/ 0 w 67"/>
                  <a:gd name="T21" fmla="*/ 42 h 123"/>
                  <a:gd name="T22" fmla="*/ 0 w 67"/>
                  <a:gd name="T23" fmla="*/ 40 h 123"/>
                  <a:gd name="T24" fmla="*/ 32 w 67"/>
                  <a:gd name="T25" fmla="*/ 0 h 123"/>
                  <a:gd name="T26" fmla="*/ 34 w 67"/>
                  <a:gd name="T27" fmla="*/ 0 h 123"/>
                  <a:gd name="T28" fmla="*/ 34 w 67"/>
                  <a:gd name="T29" fmla="*/ 18 h 123"/>
                  <a:gd name="T30" fmla="*/ 0 w 67"/>
                  <a:gd name="T31" fmla="*/ 62 h 12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7" h="123">
                    <a:moveTo>
                      <a:pt x="0" y="123"/>
                    </a:moveTo>
                    <a:lnTo>
                      <a:pt x="0" y="123"/>
                    </a:lnTo>
                    <a:lnTo>
                      <a:pt x="0" y="119"/>
                    </a:lnTo>
                    <a:lnTo>
                      <a:pt x="0" y="112"/>
                    </a:lnTo>
                    <a:lnTo>
                      <a:pt x="0" y="108"/>
                    </a:lnTo>
                    <a:lnTo>
                      <a:pt x="0" y="105"/>
                    </a:lnTo>
                    <a:lnTo>
                      <a:pt x="0" y="101"/>
                    </a:lnTo>
                    <a:lnTo>
                      <a:pt x="0" y="97"/>
                    </a:lnTo>
                    <a:lnTo>
                      <a:pt x="0" y="90"/>
                    </a:lnTo>
                    <a:lnTo>
                      <a:pt x="0" y="87"/>
                    </a:lnTo>
                    <a:lnTo>
                      <a:pt x="0" y="83"/>
                    </a:lnTo>
                    <a:lnTo>
                      <a:pt x="0" y="79"/>
                    </a:lnTo>
                    <a:lnTo>
                      <a:pt x="63" y="0"/>
                    </a:lnTo>
                    <a:lnTo>
                      <a:pt x="67" y="0"/>
                    </a:lnTo>
                    <a:lnTo>
                      <a:pt x="67" y="36"/>
                    </a:lnTo>
                    <a:lnTo>
                      <a:pt x="0" y="123"/>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97" name="Freeform 1307"/>
              <p:cNvSpPr>
                <a:spLocks/>
              </p:cNvSpPr>
              <p:nvPr/>
            </p:nvSpPr>
            <p:spPr bwMode="auto">
              <a:xfrm>
                <a:off x="3168" y="1269"/>
                <a:ext cx="34" cy="51"/>
              </a:xfrm>
              <a:custGeom>
                <a:avLst/>
                <a:gdLst>
                  <a:gd name="T0" fmla="*/ 0 w 67"/>
                  <a:gd name="T1" fmla="*/ 51 h 101"/>
                  <a:gd name="T2" fmla="*/ 0 w 67"/>
                  <a:gd name="T3" fmla="*/ 51 h 101"/>
                  <a:gd name="T4" fmla="*/ 0 w 67"/>
                  <a:gd name="T5" fmla="*/ 49 h 101"/>
                  <a:gd name="T6" fmla="*/ 0 w 67"/>
                  <a:gd name="T7" fmla="*/ 45 h 101"/>
                  <a:gd name="T8" fmla="*/ 0 w 67"/>
                  <a:gd name="T9" fmla="*/ 44 h 101"/>
                  <a:gd name="T10" fmla="*/ 0 w 67"/>
                  <a:gd name="T11" fmla="*/ 42 h 101"/>
                  <a:gd name="T12" fmla="*/ 0 w 67"/>
                  <a:gd name="T13" fmla="*/ 40 h 101"/>
                  <a:gd name="T14" fmla="*/ 0 w 67"/>
                  <a:gd name="T15" fmla="*/ 38 h 101"/>
                  <a:gd name="T16" fmla="*/ 0 w 67"/>
                  <a:gd name="T17" fmla="*/ 34 h 101"/>
                  <a:gd name="T18" fmla="*/ 0 w 67"/>
                  <a:gd name="T19" fmla="*/ 33 h 101"/>
                  <a:gd name="T20" fmla="*/ 2 w 67"/>
                  <a:gd name="T21" fmla="*/ 29 h 101"/>
                  <a:gd name="T22" fmla="*/ 2 w 67"/>
                  <a:gd name="T23" fmla="*/ 26 h 101"/>
                  <a:gd name="T24" fmla="*/ 22 w 67"/>
                  <a:gd name="T25" fmla="*/ 2 h 101"/>
                  <a:gd name="T26" fmla="*/ 23 w 67"/>
                  <a:gd name="T27" fmla="*/ 2 h 101"/>
                  <a:gd name="T28" fmla="*/ 27 w 67"/>
                  <a:gd name="T29" fmla="*/ 0 h 101"/>
                  <a:gd name="T30" fmla="*/ 30 w 67"/>
                  <a:gd name="T31" fmla="*/ 0 h 101"/>
                  <a:gd name="T32" fmla="*/ 34 w 67"/>
                  <a:gd name="T33" fmla="*/ 0 h 101"/>
                  <a:gd name="T34" fmla="*/ 34 w 67"/>
                  <a:gd name="T35" fmla="*/ 7 h 101"/>
                  <a:gd name="T36" fmla="*/ 0 w 67"/>
                  <a:gd name="T37" fmla="*/ 51 h 10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7" h="101">
                    <a:moveTo>
                      <a:pt x="0" y="101"/>
                    </a:moveTo>
                    <a:lnTo>
                      <a:pt x="0" y="101"/>
                    </a:lnTo>
                    <a:lnTo>
                      <a:pt x="0" y="97"/>
                    </a:lnTo>
                    <a:lnTo>
                      <a:pt x="0" y="90"/>
                    </a:lnTo>
                    <a:lnTo>
                      <a:pt x="0" y="87"/>
                    </a:lnTo>
                    <a:lnTo>
                      <a:pt x="0" y="83"/>
                    </a:lnTo>
                    <a:lnTo>
                      <a:pt x="0" y="79"/>
                    </a:lnTo>
                    <a:lnTo>
                      <a:pt x="0" y="76"/>
                    </a:lnTo>
                    <a:lnTo>
                      <a:pt x="0" y="68"/>
                    </a:lnTo>
                    <a:lnTo>
                      <a:pt x="0" y="65"/>
                    </a:lnTo>
                    <a:lnTo>
                      <a:pt x="3" y="58"/>
                    </a:lnTo>
                    <a:lnTo>
                      <a:pt x="3" y="52"/>
                    </a:lnTo>
                    <a:lnTo>
                      <a:pt x="43" y="3"/>
                    </a:lnTo>
                    <a:lnTo>
                      <a:pt x="46" y="3"/>
                    </a:lnTo>
                    <a:lnTo>
                      <a:pt x="53" y="0"/>
                    </a:lnTo>
                    <a:lnTo>
                      <a:pt x="60" y="0"/>
                    </a:lnTo>
                    <a:lnTo>
                      <a:pt x="67" y="0"/>
                    </a:lnTo>
                    <a:lnTo>
                      <a:pt x="67" y="14"/>
                    </a:lnTo>
                    <a:lnTo>
                      <a:pt x="0" y="101"/>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98" name="Freeform 1308"/>
              <p:cNvSpPr>
                <a:spLocks/>
              </p:cNvSpPr>
              <p:nvPr/>
            </p:nvSpPr>
            <p:spPr bwMode="auto">
              <a:xfrm>
                <a:off x="3168" y="1269"/>
                <a:ext cx="32" cy="40"/>
              </a:xfrm>
              <a:custGeom>
                <a:avLst/>
                <a:gdLst>
                  <a:gd name="T0" fmla="*/ 0 w 63"/>
                  <a:gd name="T1" fmla="*/ 40 h 79"/>
                  <a:gd name="T2" fmla="*/ 0 w 63"/>
                  <a:gd name="T3" fmla="*/ 40 h 79"/>
                  <a:gd name="T4" fmla="*/ 0 w 63"/>
                  <a:gd name="T5" fmla="*/ 38 h 79"/>
                  <a:gd name="T6" fmla="*/ 0 w 63"/>
                  <a:gd name="T7" fmla="*/ 34 h 79"/>
                  <a:gd name="T8" fmla="*/ 0 w 63"/>
                  <a:gd name="T9" fmla="*/ 33 h 79"/>
                  <a:gd name="T10" fmla="*/ 2 w 63"/>
                  <a:gd name="T11" fmla="*/ 29 h 79"/>
                  <a:gd name="T12" fmla="*/ 2 w 63"/>
                  <a:gd name="T13" fmla="*/ 25 h 79"/>
                  <a:gd name="T14" fmla="*/ 3 w 63"/>
                  <a:gd name="T15" fmla="*/ 22 h 79"/>
                  <a:gd name="T16" fmla="*/ 5 w 63"/>
                  <a:gd name="T17" fmla="*/ 18 h 79"/>
                  <a:gd name="T18" fmla="*/ 7 w 63"/>
                  <a:gd name="T19" fmla="*/ 16 h 79"/>
                  <a:gd name="T20" fmla="*/ 8 w 63"/>
                  <a:gd name="T21" fmla="*/ 13 h 79"/>
                  <a:gd name="T22" fmla="*/ 10 w 63"/>
                  <a:gd name="T23" fmla="*/ 11 h 79"/>
                  <a:gd name="T24" fmla="*/ 12 w 63"/>
                  <a:gd name="T25" fmla="*/ 7 h 79"/>
                  <a:gd name="T26" fmla="*/ 15 w 63"/>
                  <a:gd name="T27" fmla="*/ 6 h 79"/>
                  <a:gd name="T28" fmla="*/ 18 w 63"/>
                  <a:gd name="T29" fmla="*/ 4 h 79"/>
                  <a:gd name="T30" fmla="*/ 20 w 63"/>
                  <a:gd name="T31" fmla="*/ 2 h 79"/>
                  <a:gd name="T32" fmla="*/ 23 w 63"/>
                  <a:gd name="T33" fmla="*/ 2 h 79"/>
                  <a:gd name="T34" fmla="*/ 27 w 63"/>
                  <a:gd name="T35" fmla="*/ 0 h 79"/>
                  <a:gd name="T36" fmla="*/ 30 w 63"/>
                  <a:gd name="T37" fmla="*/ 0 h 79"/>
                  <a:gd name="T38" fmla="*/ 32 w 63"/>
                  <a:gd name="T39" fmla="*/ 0 h 79"/>
                  <a:gd name="T40" fmla="*/ 0 w 63"/>
                  <a:gd name="T41" fmla="*/ 40 h 7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79">
                    <a:moveTo>
                      <a:pt x="0" y="79"/>
                    </a:moveTo>
                    <a:lnTo>
                      <a:pt x="0" y="79"/>
                    </a:lnTo>
                    <a:lnTo>
                      <a:pt x="0" y="76"/>
                    </a:lnTo>
                    <a:lnTo>
                      <a:pt x="0" y="68"/>
                    </a:lnTo>
                    <a:lnTo>
                      <a:pt x="0" y="65"/>
                    </a:lnTo>
                    <a:lnTo>
                      <a:pt x="3" y="58"/>
                    </a:lnTo>
                    <a:lnTo>
                      <a:pt x="3" y="50"/>
                    </a:lnTo>
                    <a:lnTo>
                      <a:pt x="6" y="43"/>
                    </a:lnTo>
                    <a:lnTo>
                      <a:pt x="10" y="36"/>
                    </a:lnTo>
                    <a:lnTo>
                      <a:pt x="13" y="32"/>
                    </a:lnTo>
                    <a:lnTo>
                      <a:pt x="16" y="25"/>
                    </a:lnTo>
                    <a:lnTo>
                      <a:pt x="20" y="21"/>
                    </a:lnTo>
                    <a:lnTo>
                      <a:pt x="23" y="14"/>
                    </a:lnTo>
                    <a:lnTo>
                      <a:pt x="30" y="11"/>
                    </a:lnTo>
                    <a:lnTo>
                      <a:pt x="36" y="7"/>
                    </a:lnTo>
                    <a:lnTo>
                      <a:pt x="40" y="3"/>
                    </a:lnTo>
                    <a:lnTo>
                      <a:pt x="46" y="3"/>
                    </a:lnTo>
                    <a:lnTo>
                      <a:pt x="53" y="0"/>
                    </a:lnTo>
                    <a:lnTo>
                      <a:pt x="60" y="0"/>
                    </a:lnTo>
                    <a:lnTo>
                      <a:pt x="63" y="0"/>
                    </a:lnTo>
                    <a:lnTo>
                      <a:pt x="0" y="79"/>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399" name="Freeform 1309"/>
              <p:cNvSpPr>
                <a:spLocks/>
              </p:cNvSpPr>
              <p:nvPr/>
            </p:nvSpPr>
            <p:spPr bwMode="auto">
              <a:xfrm>
                <a:off x="3170" y="1271"/>
                <a:ext cx="20" cy="25"/>
              </a:xfrm>
              <a:custGeom>
                <a:avLst/>
                <a:gdLst>
                  <a:gd name="T0" fmla="*/ 0 w 40"/>
                  <a:gd name="T1" fmla="*/ 25 h 49"/>
                  <a:gd name="T2" fmla="*/ 0 w 40"/>
                  <a:gd name="T3" fmla="*/ 24 h 49"/>
                  <a:gd name="T4" fmla="*/ 2 w 40"/>
                  <a:gd name="T5" fmla="*/ 20 h 49"/>
                  <a:gd name="T6" fmla="*/ 4 w 40"/>
                  <a:gd name="T7" fmla="*/ 17 h 49"/>
                  <a:gd name="T8" fmla="*/ 5 w 40"/>
                  <a:gd name="T9" fmla="*/ 15 h 49"/>
                  <a:gd name="T10" fmla="*/ 7 w 40"/>
                  <a:gd name="T11" fmla="*/ 11 h 49"/>
                  <a:gd name="T12" fmla="*/ 9 w 40"/>
                  <a:gd name="T13" fmla="*/ 9 h 49"/>
                  <a:gd name="T14" fmla="*/ 10 w 40"/>
                  <a:gd name="T15" fmla="*/ 6 h 49"/>
                  <a:gd name="T16" fmla="*/ 14 w 40"/>
                  <a:gd name="T17" fmla="*/ 4 h 49"/>
                  <a:gd name="T18" fmla="*/ 17 w 40"/>
                  <a:gd name="T19" fmla="*/ 2 h 49"/>
                  <a:gd name="T20" fmla="*/ 19 w 40"/>
                  <a:gd name="T21" fmla="*/ 0 h 49"/>
                  <a:gd name="T22" fmla="*/ 20 w 40"/>
                  <a:gd name="T23" fmla="*/ 0 h 49"/>
                  <a:gd name="T24" fmla="*/ 0 w 40"/>
                  <a:gd name="T25" fmla="*/ 25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 h="49">
                    <a:moveTo>
                      <a:pt x="0" y="49"/>
                    </a:moveTo>
                    <a:lnTo>
                      <a:pt x="0" y="47"/>
                    </a:lnTo>
                    <a:lnTo>
                      <a:pt x="3" y="40"/>
                    </a:lnTo>
                    <a:lnTo>
                      <a:pt x="7" y="33"/>
                    </a:lnTo>
                    <a:lnTo>
                      <a:pt x="10" y="29"/>
                    </a:lnTo>
                    <a:lnTo>
                      <a:pt x="13" y="22"/>
                    </a:lnTo>
                    <a:lnTo>
                      <a:pt x="17" y="18"/>
                    </a:lnTo>
                    <a:lnTo>
                      <a:pt x="20" y="11"/>
                    </a:lnTo>
                    <a:lnTo>
                      <a:pt x="27" y="8"/>
                    </a:lnTo>
                    <a:lnTo>
                      <a:pt x="33" y="4"/>
                    </a:lnTo>
                    <a:lnTo>
                      <a:pt x="37" y="0"/>
                    </a:lnTo>
                    <a:lnTo>
                      <a:pt x="40" y="0"/>
                    </a:lnTo>
                    <a:lnTo>
                      <a:pt x="0" y="49"/>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00" name="Freeform 1310"/>
              <p:cNvSpPr>
                <a:spLocks/>
              </p:cNvSpPr>
              <p:nvPr/>
            </p:nvSpPr>
            <p:spPr bwMode="auto">
              <a:xfrm>
                <a:off x="3201" y="1369"/>
                <a:ext cx="3" cy="9"/>
              </a:xfrm>
              <a:custGeom>
                <a:avLst/>
                <a:gdLst>
                  <a:gd name="T0" fmla="*/ 0 w 7"/>
                  <a:gd name="T1" fmla="*/ 9 h 18"/>
                  <a:gd name="T2" fmla="*/ 2 w 7"/>
                  <a:gd name="T3" fmla="*/ 7 h 18"/>
                  <a:gd name="T4" fmla="*/ 3 w 7"/>
                  <a:gd name="T5" fmla="*/ 5 h 18"/>
                  <a:gd name="T6" fmla="*/ 2 w 7"/>
                  <a:gd name="T7" fmla="*/ 2 h 18"/>
                  <a:gd name="T8" fmla="*/ 0 w 7"/>
                  <a:gd name="T9" fmla="*/ 0 h 18"/>
                  <a:gd name="T10" fmla="*/ 0 w 7"/>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0" y="18"/>
                    </a:moveTo>
                    <a:lnTo>
                      <a:pt x="5" y="14"/>
                    </a:lnTo>
                    <a:lnTo>
                      <a:pt x="7" y="9"/>
                    </a:lnTo>
                    <a:lnTo>
                      <a:pt x="5" y="3"/>
                    </a:lnTo>
                    <a:lnTo>
                      <a:pt x="0" y="0"/>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01" name="Freeform 1311"/>
              <p:cNvSpPr>
                <a:spLocks/>
              </p:cNvSpPr>
              <p:nvPr/>
            </p:nvSpPr>
            <p:spPr bwMode="auto">
              <a:xfrm>
                <a:off x="3165" y="1369"/>
                <a:ext cx="36" cy="9"/>
              </a:xfrm>
              <a:custGeom>
                <a:avLst/>
                <a:gdLst>
                  <a:gd name="T0" fmla="*/ 0 w 72"/>
                  <a:gd name="T1" fmla="*/ 5 h 18"/>
                  <a:gd name="T2" fmla="*/ 4 w 72"/>
                  <a:gd name="T3" fmla="*/ 9 h 18"/>
                  <a:gd name="T4" fmla="*/ 36 w 72"/>
                  <a:gd name="T5" fmla="*/ 9 h 18"/>
                  <a:gd name="T6" fmla="*/ 36 w 72"/>
                  <a:gd name="T7" fmla="*/ 0 h 18"/>
                  <a:gd name="T8" fmla="*/ 4 w 72"/>
                  <a:gd name="T9" fmla="*/ 0 h 18"/>
                  <a:gd name="T10" fmla="*/ 7 w 72"/>
                  <a:gd name="T11" fmla="*/ 5 h 18"/>
                  <a:gd name="T12" fmla="*/ 4 w 72"/>
                  <a:gd name="T13" fmla="*/ 0 h 18"/>
                  <a:gd name="T14" fmla="*/ 1 w 72"/>
                  <a:gd name="T15" fmla="*/ 2 h 18"/>
                  <a:gd name="T16" fmla="*/ 0 w 72"/>
                  <a:gd name="T17" fmla="*/ 5 h 18"/>
                  <a:gd name="T18" fmla="*/ 1 w 72"/>
                  <a:gd name="T19" fmla="*/ 7 h 18"/>
                  <a:gd name="T20" fmla="*/ 4 w 72"/>
                  <a:gd name="T21" fmla="*/ 9 h 18"/>
                  <a:gd name="T22" fmla="*/ 0 w 72"/>
                  <a:gd name="T23" fmla="*/ 5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2" h="18">
                    <a:moveTo>
                      <a:pt x="0" y="9"/>
                    </a:moveTo>
                    <a:lnTo>
                      <a:pt x="7" y="18"/>
                    </a:lnTo>
                    <a:lnTo>
                      <a:pt x="72" y="18"/>
                    </a:lnTo>
                    <a:lnTo>
                      <a:pt x="72" y="0"/>
                    </a:lnTo>
                    <a:lnTo>
                      <a:pt x="7" y="0"/>
                    </a:lnTo>
                    <a:lnTo>
                      <a:pt x="13" y="9"/>
                    </a:lnTo>
                    <a:lnTo>
                      <a:pt x="7" y="0"/>
                    </a:lnTo>
                    <a:lnTo>
                      <a:pt x="2" y="3"/>
                    </a:lnTo>
                    <a:lnTo>
                      <a:pt x="0" y="9"/>
                    </a:lnTo>
                    <a:lnTo>
                      <a:pt x="2" y="14"/>
                    </a:lnTo>
                    <a:lnTo>
                      <a:pt x="7" y="18"/>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02" name="Freeform 1312"/>
              <p:cNvSpPr>
                <a:spLocks/>
              </p:cNvSpPr>
              <p:nvPr/>
            </p:nvSpPr>
            <p:spPr bwMode="auto">
              <a:xfrm>
                <a:off x="3165" y="1367"/>
                <a:ext cx="7" cy="6"/>
              </a:xfrm>
              <a:custGeom>
                <a:avLst/>
                <a:gdLst>
                  <a:gd name="T0" fmla="*/ 0 w 13"/>
                  <a:gd name="T1" fmla="*/ 4 h 13"/>
                  <a:gd name="T2" fmla="*/ 0 w 13"/>
                  <a:gd name="T3" fmla="*/ 4 h 13"/>
                  <a:gd name="T4" fmla="*/ 0 w 13"/>
                  <a:gd name="T5" fmla="*/ 6 h 13"/>
                  <a:gd name="T6" fmla="*/ 7 w 13"/>
                  <a:gd name="T7" fmla="*/ 6 h 13"/>
                  <a:gd name="T8" fmla="*/ 7 w 13"/>
                  <a:gd name="T9" fmla="*/ 4 h 13"/>
                  <a:gd name="T10" fmla="*/ 7 w 13"/>
                  <a:gd name="T11" fmla="*/ 4 h 13"/>
                  <a:gd name="T12" fmla="*/ 7 w 13"/>
                  <a:gd name="T13" fmla="*/ 4 h 13"/>
                  <a:gd name="T14" fmla="*/ 6 w 13"/>
                  <a:gd name="T15" fmla="*/ 2 h 13"/>
                  <a:gd name="T16" fmla="*/ 4 w 13"/>
                  <a:gd name="T17" fmla="*/ 0 h 13"/>
                  <a:gd name="T18" fmla="*/ 1 w 13"/>
                  <a:gd name="T19" fmla="*/ 2 h 13"/>
                  <a:gd name="T20" fmla="*/ 0 w 13"/>
                  <a:gd name="T21" fmla="*/ 4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0" y="9"/>
                    </a:moveTo>
                    <a:lnTo>
                      <a:pt x="0" y="9"/>
                    </a:lnTo>
                    <a:lnTo>
                      <a:pt x="0" y="13"/>
                    </a:lnTo>
                    <a:lnTo>
                      <a:pt x="13" y="13"/>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03" name="Freeform 1313"/>
              <p:cNvSpPr>
                <a:spLocks/>
              </p:cNvSpPr>
              <p:nvPr/>
            </p:nvSpPr>
            <p:spPr bwMode="auto">
              <a:xfrm>
                <a:off x="3165" y="1365"/>
                <a:ext cx="7" cy="7"/>
              </a:xfrm>
              <a:custGeom>
                <a:avLst/>
                <a:gdLst>
                  <a:gd name="T0" fmla="*/ 0 w 13"/>
                  <a:gd name="T1" fmla="*/ 5 h 13"/>
                  <a:gd name="T2" fmla="*/ 0 w 13"/>
                  <a:gd name="T3" fmla="*/ 5 h 13"/>
                  <a:gd name="T4" fmla="*/ 0 w 13"/>
                  <a:gd name="T5" fmla="*/ 7 h 13"/>
                  <a:gd name="T6" fmla="*/ 7 w 13"/>
                  <a:gd name="T7" fmla="*/ 7 h 13"/>
                  <a:gd name="T8" fmla="*/ 7 w 13"/>
                  <a:gd name="T9" fmla="*/ 5 h 13"/>
                  <a:gd name="T10" fmla="*/ 7 w 13"/>
                  <a:gd name="T11" fmla="*/ 5 h 13"/>
                  <a:gd name="T12" fmla="*/ 7 w 13"/>
                  <a:gd name="T13" fmla="*/ 5 h 13"/>
                  <a:gd name="T14" fmla="*/ 6 w 13"/>
                  <a:gd name="T15" fmla="*/ 2 h 13"/>
                  <a:gd name="T16" fmla="*/ 4 w 13"/>
                  <a:gd name="T17" fmla="*/ 0 h 13"/>
                  <a:gd name="T18" fmla="*/ 1 w 13"/>
                  <a:gd name="T19" fmla="*/ 2 h 13"/>
                  <a:gd name="T20" fmla="*/ 0 w 13"/>
                  <a:gd name="T21" fmla="*/ 5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0" y="9"/>
                    </a:moveTo>
                    <a:lnTo>
                      <a:pt x="0" y="9"/>
                    </a:lnTo>
                    <a:lnTo>
                      <a:pt x="0" y="13"/>
                    </a:lnTo>
                    <a:lnTo>
                      <a:pt x="13" y="13"/>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04" name="Freeform 1314"/>
              <p:cNvSpPr>
                <a:spLocks/>
              </p:cNvSpPr>
              <p:nvPr/>
            </p:nvSpPr>
            <p:spPr bwMode="auto">
              <a:xfrm>
                <a:off x="3165" y="1362"/>
                <a:ext cx="7" cy="8"/>
              </a:xfrm>
              <a:custGeom>
                <a:avLst/>
                <a:gdLst>
                  <a:gd name="T0" fmla="*/ 0 w 13"/>
                  <a:gd name="T1" fmla="*/ 5 h 14"/>
                  <a:gd name="T2" fmla="*/ 0 w 13"/>
                  <a:gd name="T3" fmla="*/ 5 h 14"/>
                  <a:gd name="T4" fmla="*/ 0 w 13"/>
                  <a:gd name="T5" fmla="*/ 8 h 14"/>
                  <a:gd name="T6" fmla="*/ 7 w 13"/>
                  <a:gd name="T7" fmla="*/ 8 h 14"/>
                  <a:gd name="T8" fmla="*/ 7 w 13"/>
                  <a:gd name="T9" fmla="*/ 5 h 14"/>
                  <a:gd name="T10" fmla="*/ 7 w 13"/>
                  <a:gd name="T11" fmla="*/ 5 h 14"/>
                  <a:gd name="T12" fmla="*/ 7 w 13"/>
                  <a:gd name="T13" fmla="*/ 5 h 14"/>
                  <a:gd name="T14" fmla="*/ 6 w 13"/>
                  <a:gd name="T15" fmla="*/ 2 h 14"/>
                  <a:gd name="T16" fmla="*/ 4 w 13"/>
                  <a:gd name="T17" fmla="*/ 0 h 14"/>
                  <a:gd name="T18" fmla="*/ 1 w 13"/>
                  <a:gd name="T19" fmla="*/ 2 h 14"/>
                  <a:gd name="T20" fmla="*/ 0 w 13"/>
                  <a:gd name="T21" fmla="*/ 5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4">
                    <a:moveTo>
                      <a:pt x="0" y="9"/>
                    </a:moveTo>
                    <a:lnTo>
                      <a:pt x="0" y="9"/>
                    </a:lnTo>
                    <a:lnTo>
                      <a:pt x="0" y="14"/>
                    </a:lnTo>
                    <a:lnTo>
                      <a:pt x="13" y="14"/>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05" name="Freeform 1315"/>
              <p:cNvSpPr>
                <a:spLocks/>
              </p:cNvSpPr>
              <p:nvPr/>
            </p:nvSpPr>
            <p:spPr bwMode="auto">
              <a:xfrm>
                <a:off x="3165" y="1361"/>
                <a:ext cx="7" cy="6"/>
              </a:xfrm>
              <a:custGeom>
                <a:avLst/>
                <a:gdLst>
                  <a:gd name="T0" fmla="*/ 0 w 13"/>
                  <a:gd name="T1" fmla="*/ 4 h 13"/>
                  <a:gd name="T2" fmla="*/ 0 w 13"/>
                  <a:gd name="T3" fmla="*/ 4 h 13"/>
                  <a:gd name="T4" fmla="*/ 0 w 13"/>
                  <a:gd name="T5" fmla="*/ 6 h 13"/>
                  <a:gd name="T6" fmla="*/ 7 w 13"/>
                  <a:gd name="T7" fmla="*/ 6 h 13"/>
                  <a:gd name="T8" fmla="*/ 7 w 13"/>
                  <a:gd name="T9" fmla="*/ 4 h 13"/>
                  <a:gd name="T10" fmla="*/ 7 w 13"/>
                  <a:gd name="T11" fmla="*/ 4 h 13"/>
                  <a:gd name="T12" fmla="*/ 7 w 13"/>
                  <a:gd name="T13" fmla="*/ 4 h 13"/>
                  <a:gd name="T14" fmla="*/ 6 w 13"/>
                  <a:gd name="T15" fmla="*/ 2 h 13"/>
                  <a:gd name="T16" fmla="*/ 4 w 13"/>
                  <a:gd name="T17" fmla="*/ 0 h 13"/>
                  <a:gd name="T18" fmla="*/ 1 w 13"/>
                  <a:gd name="T19" fmla="*/ 2 h 13"/>
                  <a:gd name="T20" fmla="*/ 0 w 13"/>
                  <a:gd name="T21" fmla="*/ 4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0" y="9"/>
                    </a:moveTo>
                    <a:lnTo>
                      <a:pt x="0" y="9"/>
                    </a:lnTo>
                    <a:lnTo>
                      <a:pt x="0" y="13"/>
                    </a:lnTo>
                    <a:lnTo>
                      <a:pt x="13" y="13"/>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06" name="Freeform 1316"/>
              <p:cNvSpPr>
                <a:spLocks/>
              </p:cNvSpPr>
              <p:nvPr/>
            </p:nvSpPr>
            <p:spPr bwMode="auto">
              <a:xfrm>
                <a:off x="3165" y="1359"/>
                <a:ext cx="7" cy="6"/>
              </a:xfrm>
              <a:custGeom>
                <a:avLst/>
                <a:gdLst>
                  <a:gd name="T0" fmla="*/ 0 w 13"/>
                  <a:gd name="T1" fmla="*/ 5 h 12"/>
                  <a:gd name="T2" fmla="*/ 0 w 13"/>
                  <a:gd name="T3" fmla="*/ 5 h 12"/>
                  <a:gd name="T4" fmla="*/ 0 w 13"/>
                  <a:gd name="T5" fmla="*/ 6 h 12"/>
                  <a:gd name="T6" fmla="*/ 7 w 13"/>
                  <a:gd name="T7" fmla="*/ 6 h 12"/>
                  <a:gd name="T8" fmla="*/ 7 w 13"/>
                  <a:gd name="T9" fmla="*/ 5 h 12"/>
                  <a:gd name="T10" fmla="*/ 7 w 13"/>
                  <a:gd name="T11" fmla="*/ 5 h 12"/>
                  <a:gd name="T12" fmla="*/ 7 w 13"/>
                  <a:gd name="T13" fmla="*/ 5 h 12"/>
                  <a:gd name="T14" fmla="*/ 6 w 13"/>
                  <a:gd name="T15" fmla="*/ 2 h 12"/>
                  <a:gd name="T16" fmla="*/ 4 w 13"/>
                  <a:gd name="T17" fmla="*/ 0 h 12"/>
                  <a:gd name="T18" fmla="*/ 1 w 13"/>
                  <a:gd name="T19" fmla="*/ 2 h 12"/>
                  <a:gd name="T20" fmla="*/ 0 w 13"/>
                  <a:gd name="T21" fmla="*/ 5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2">
                    <a:moveTo>
                      <a:pt x="0" y="9"/>
                    </a:moveTo>
                    <a:lnTo>
                      <a:pt x="0" y="9"/>
                    </a:lnTo>
                    <a:lnTo>
                      <a:pt x="0" y="12"/>
                    </a:lnTo>
                    <a:lnTo>
                      <a:pt x="13" y="12"/>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07" name="Freeform 1317"/>
              <p:cNvSpPr>
                <a:spLocks/>
              </p:cNvSpPr>
              <p:nvPr/>
            </p:nvSpPr>
            <p:spPr bwMode="auto">
              <a:xfrm>
                <a:off x="3165" y="1356"/>
                <a:ext cx="7" cy="7"/>
              </a:xfrm>
              <a:custGeom>
                <a:avLst/>
                <a:gdLst>
                  <a:gd name="T0" fmla="*/ 0 w 13"/>
                  <a:gd name="T1" fmla="*/ 4 h 15"/>
                  <a:gd name="T2" fmla="*/ 0 w 13"/>
                  <a:gd name="T3" fmla="*/ 4 h 15"/>
                  <a:gd name="T4" fmla="*/ 0 w 13"/>
                  <a:gd name="T5" fmla="*/ 7 h 15"/>
                  <a:gd name="T6" fmla="*/ 7 w 13"/>
                  <a:gd name="T7" fmla="*/ 7 h 15"/>
                  <a:gd name="T8" fmla="*/ 7 w 13"/>
                  <a:gd name="T9" fmla="*/ 4 h 15"/>
                  <a:gd name="T10" fmla="*/ 7 w 13"/>
                  <a:gd name="T11" fmla="*/ 4 h 15"/>
                  <a:gd name="T12" fmla="*/ 7 w 13"/>
                  <a:gd name="T13" fmla="*/ 4 h 15"/>
                  <a:gd name="T14" fmla="*/ 6 w 13"/>
                  <a:gd name="T15" fmla="*/ 2 h 15"/>
                  <a:gd name="T16" fmla="*/ 4 w 13"/>
                  <a:gd name="T17" fmla="*/ 0 h 15"/>
                  <a:gd name="T18" fmla="*/ 1 w 13"/>
                  <a:gd name="T19" fmla="*/ 2 h 15"/>
                  <a:gd name="T20" fmla="*/ 0 w 13"/>
                  <a:gd name="T21" fmla="*/ 4 h 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5">
                    <a:moveTo>
                      <a:pt x="0" y="9"/>
                    </a:moveTo>
                    <a:lnTo>
                      <a:pt x="0" y="9"/>
                    </a:lnTo>
                    <a:lnTo>
                      <a:pt x="0" y="15"/>
                    </a:lnTo>
                    <a:lnTo>
                      <a:pt x="13" y="15"/>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08" name="Freeform 1318"/>
              <p:cNvSpPr>
                <a:spLocks/>
              </p:cNvSpPr>
              <p:nvPr/>
            </p:nvSpPr>
            <p:spPr bwMode="auto">
              <a:xfrm>
                <a:off x="3165" y="1354"/>
                <a:ext cx="7" cy="7"/>
              </a:xfrm>
              <a:custGeom>
                <a:avLst/>
                <a:gdLst>
                  <a:gd name="T0" fmla="*/ 0 w 13"/>
                  <a:gd name="T1" fmla="*/ 5 h 12"/>
                  <a:gd name="T2" fmla="*/ 0 w 13"/>
                  <a:gd name="T3" fmla="*/ 5 h 12"/>
                  <a:gd name="T4" fmla="*/ 0 w 13"/>
                  <a:gd name="T5" fmla="*/ 7 h 12"/>
                  <a:gd name="T6" fmla="*/ 7 w 13"/>
                  <a:gd name="T7" fmla="*/ 7 h 12"/>
                  <a:gd name="T8" fmla="*/ 7 w 13"/>
                  <a:gd name="T9" fmla="*/ 5 h 12"/>
                  <a:gd name="T10" fmla="*/ 7 w 13"/>
                  <a:gd name="T11" fmla="*/ 5 h 12"/>
                  <a:gd name="T12" fmla="*/ 7 w 13"/>
                  <a:gd name="T13" fmla="*/ 5 h 12"/>
                  <a:gd name="T14" fmla="*/ 6 w 13"/>
                  <a:gd name="T15" fmla="*/ 2 h 12"/>
                  <a:gd name="T16" fmla="*/ 4 w 13"/>
                  <a:gd name="T17" fmla="*/ 0 h 12"/>
                  <a:gd name="T18" fmla="*/ 1 w 13"/>
                  <a:gd name="T19" fmla="*/ 2 h 12"/>
                  <a:gd name="T20" fmla="*/ 0 w 13"/>
                  <a:gd name="T21" fmla="*/ 5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2">
                    <a:moveTo>
                      <a:pt x="0" y="9"/>
                    </a:moveTo>
                    <a:lnTo>
                      <a:pt x="0" y="9"/>
                    </a:lnTo>
                    <a:lnTo>
                      <a:pt x="0" y="12"/>
                    </a:lnTo>
                    <a:lnTo>
                      <a:pt x="13" y="12"/>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09" name="Freeform 1319"/>
              <p:cNvSpPr>
                <a:spLocks/>
              </p:cNvSpPr>
              <p:nvPr/>
            </p:nvSpPr>
            <p:spPr bwMode="auto">
              <a:xfrm>
                <a:off x="3165" y="1353"/>
                <a:ext cx="7" cy="6"/>
              </a:xfrm>
              <a:custGeom>
                <a:avLst/>
                <a:gdLst>
                  <a:gd name="T0" fmla="*/ 0 w 13"/>
                  <a:gd name="T1" fmla="*/ 4 h 13"/>
                  <a:gd name="T2" fmla="*/ 0 w 13"/>
                  <a:gd name="T3" fmla="*/ 4 h 13"/>
                  <a:gd name="T4" fmla="*/ 0 w 13"/>
                  <a:gd name="T5" fmla="*/ 6 h 13"/>
                  <a:gd name="T6" fmla="*/ 7 w 13"/>
                  <a:gd name="T7" fmla="*/ 6 h 13"/>
                  <a:gd name="T8" fmla="*/ 7 w 13"/>
                  <a:gd name="T9" fmla="*/ 4 h 13"/>
                  <a:gd name="T10" fmla="*/ 7 w 13"/>
                  <a:gd name="T11" fmla="*/ 4 h 13"/>
                  <a:gd name="T12" fmla="*/ 7 w 13"/>
                  <a:gd name="T13" fmla="*/ 4 h 13"/>
                  <a:gd name="T14" fmla="*/ 6 w 13"/>
                  <a:gd name="T15" fmla="*/ 2 h 13"/>
                  <a:gd name="T16" fmla="*/ 4 w 13"/>
                  <a:gd name="T17" fmla="*/ 0 h 13"/>
                  <a:gd name="T18" fmla="*/ 1 w 13"/>
                  <a:gd name="T19" fmla="*/ 2 h 13"/>
                  <a:gd name="T20" fmla="*/ 0 w 13"/>
                  <a:gd name="T21" fmla="*/ 4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0" y="9"/>
                    </a:moveTo>
                    <a:lnTo>
                      <a:pt x="0" y="9"/>
                    </a:lnTo>
                    <a:lnTo>
                      <a:pt x="0" y="13"/>
                    </a:lnTo>
                    <a:lnTo>
                      <a:pt x="13" y="13"/>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10" name="Freeform 1320"/>
              <p:cNvSpPr>
                <a:spLocks/>
              </p:cNvSpPr>
              <p:nvPr/>
            </p:nvSpPr>
            <p:spPr bwMode="auto">
              <a:xfrm>
                <a:off x="3165" y="1350"/>
                <a:ext cx="7" cy="7"/>
              </a:xfrm>
              <a:custGeom>
                <a:avLst/>
                <a:gdLst>
                  <a:gd name="T0" fmla="*/ 0 w 13"/>
                  <a:gd name="T1" fmla="*/ 5 h 14"/>
                  <a:gd name="T2" fmla="*/ 0 w 13"/>
                  <a:gd name="T3" fmla="*/ 5 h 14"/>
                  <a:gd name="T4" fmla="*/ 0 w 13"/>
                  <a:gd name="T5" fmla="*/ 7 h 14"/>
                  <a:gd name="T6" fmla="*/ 7 w 13"/>
                  <a:gd name="T7" fmla="*/ 7 h 14"/>
                  <a:gd name="T8" fmla="*/ 7 w 13"/>
                  <a:gd name="T9" fmla="*/ 5 h 14"/>
                  <a:gd name="T10" fmla="*/ 7 w 13"/>
                  <a:gd name="T11" fmla="*/ 5 h 14"/>
                  <a:gd name="T12" fmla="*/ 7 w 13"/>
                  <a:gd name="T13" fmla="*/ 5 h 14"/>
                  <a:gd name="T14" fmla="*/ 6 w 13"/>
                  <a:gd name="T15" fmla="*/ 2 h 14"/>
                  <a:gd name="T16" fmla="*/ 4 w 13"/>
                  <a:gd name="T17" fmla="*/ 0 h 14"/>
                  <a:gd name="T18" fmla="*/ 1 w 13"/>
                  <a:gd name="T19" fmla="*/ 2 h 14"/>
                  <a:gd name="T20" fmla="*/ 0 w 13"/>
                  <a:gd name="T21" fmla="*/ 5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4">
                    <a:moveTo>
                      <a:pt x="0" y="9"/>
                    </a:moveTo>
                    <a:lnTo>
                      <a:pt x="0" y="9"/>
                    </a:lnTo>
                    <a:lnTo>
                      <a:pt x="0" y="14"/>
                    </a:lnTo>
                    <a:lnTo>
                      <a:pt x="13" y="14"/>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11" name="Freeform 1321"/>
              <p:cNvSpPr>
                <a:spLocks/>
              </p:cNvSpPr>
              <p:nvPr/>
            </p:nvSpPr>
            <p:spPr bwMode="auto">
              <a:xfrm>
                <a:off x="3165" y="1348"/>
                <a:ext cx="7" cy="6"/>
              </a:xfrm>
              <a:custGeom>
                <a:avLst/>
                <a:gdLst>
                  <a:gd name="T0" fmla="*/ 0 w 13"/>
                  <a:gd name="T1" fmla="*/ 4 h 13"/>
                  <a:gd name="T2" fmla="*/ 0 w 13"/>
                  <a:gd name="T3" fmla="*/ 4 h 13"/>
                  <a:gd name="T4" fmla="*/ 0 w 13"/>
                  <a:gd name="T5" fmla="*/ 6 h 13"/>
                  <a:gd name="T6" fmla="*/ 7 w 13"/>
                  <a:gd name="T7" fmla="*/ 6 h 13"/>
                  <a:gd name="T8" fmla="*/ 7 w 13"/>
                  <a:gd name="T9" fmla="*/ 4 h 13"/>
                  <a:gd name="T10" fmla="*/ 7 w 13"/>
                  <a:gd name="T11" fmla="*/ 4 h 13"/>
                  <a:gd name="T12" fmla="*/ 7 w 13"/>
                  <a:gd name="T13" fmla="*/ 4 h 13"/>
                  <a:gd name="T14" fmla="*/ 6 w 13"/>
                  <a:gd name="T15" fmla="*/ 2 h 13"/>
                  <a:gd name="T16" fmla="*/ 4 w 13"/>
                  <a:gd name="T17" fmla="*/ 0 h 13"/>
                  <a:gd name="T18" fmla="*/ 1 w 13"/>
                  <a:gd name="T19" fmla="*/ 2 h 13"/>
                  <a:gd name="T20" fmla="*/ 0 w 13"/>
                  <a:gd name="T21" fmla="*/ 4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0" y="9"/>
                    </a:moveTo>
                    <a:lnTo>
                      <a:pt x="0" y="9"/>
                    </a:lnTo>
                    <a:lnTo>
                      <a:pt x="0" y="13"/>
                    </a:lnTo>
                    <a:lnTo>
                      <a:pt x="13" y="13"/>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12" name="Freeform 1322"/>
              <p:cNvSpPr>
                <a:spLocks/>
              </p:cNvSpPr>
              <p:nvPr/>
            </p:nvSpPr>
            <p:spPr bwMode="auto">
              <a:xfrm>
                <a:off x="3165" y="1345"/>
                <a:ext cx="7" cy="8"/>
              </a:xfrm>
              <a:custGeom>
                <a:avLst/>
                <a:gdLst>
                  <a:gd name="T0" fmla="*/ 0 w 13"/>
                  <a:gd name="T1" fmla="*/ 5 h 14"/>
                  <a:gd name="T2" fmla="*/ 0 w 13"/>
                  <a:gd name="T3" fmla="*/ 5 h 14"/>
                  <a:gd name="T4" fmla="*/ 0 w 13"/>
                  <a:gd name="T5" fmla="*/ 8 h 14"/>
                  <a:gd name="T6" fmla="*/ 7 w 13"/>
                  <a:gd name="T7" fmla="*/ 8 h 14"/>
                  <a:gd name="T8" fmla="*/ 7 w 13"/>
                  <a:gd name="T9" fmla="*/ 5 h 14"/>
                  <a:gd name="T10" fmla="*/ 7 w 13"/>
                  <a:gd name="T11" fmla="*/ 5 h 14"/>
                  <a:gd name="T12" fmla="*/ 7 w 13"/>
                  <a:gd name="T13" fmla="*/ 5 h 14"/>
                  <a:gd name="T14" fmla="*/ 6 w 13"/>
                  <a:gd name="T15" fmla="*/ 2 h 14"/>
                  <a:gd name="T16" fmla="*/ 4 w 13"/>
                  <a:gd name="T17" fmla="*/ 0 h 14"/>
                  <a:gd name="T18" fmla="*/ 1 w 13"/>
                  <a:gd name="T19" fmla="*/ 2 h 14"/>
                  <a:gd name="T20" fmla="*/ 0 w 13"/>
                  <a:gd name="T21" fmla="*/ 5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4">
                    <a:moveTo>
                      <a:pt x="0" y="9"/>
                    </a:moveTo>
                    <a:lnTo>
                      <a:pt x="0" y="9"/>
                    </a:lnTo>
                    <a:lnTo>
                      <a:pt x="0" y="14"/>
                    </a:lnTo>
                    <a:lnTo>
                      <a:pt x="13" y="14"/>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13" name="Freeform 1323"/>
              <p:cNvSpPr>
                <a:spLocks/>
              </p:cNvSpPr>
              <p:nvPr/>
            </p:nvSpPr>
            <p:spPr bwMode="auto">
              <a:xfrm>
                <a:off x="3165" y="1344"/>
                <a:ext cx="7" cy="6"/>
              </a:xfrm>
              <a:custGeom>
                <a:avLst/>
                <a:gdLst>
                  <a:gd name="T0" fmla="*/ 0 w 13"/>
                  <a:gd name="T1" fmla="*/ 4 h 13"/>
                  <a:gd name="T2" fmla="*/ 0 w 13"/>
                  <a:gd name="T3" fmla="*/ 4 h 13"/>
                  <a:gd name="T4" fmla="*/ 0 w 13"/>
                  <a:gd name="T5" fmla="*/ 6 h 13"/>
                  <a:gd name="T6" fmla="*/ 7 w 13"/>
                  <a:gd name="T7" fmla="*/ 6 h 13"/>
                  <a:gd name="T8" fmla="*/ 7 w 13"/>
                  <a:gd name="T9" fmla="*/ 4 h 13"/>
                  <a:gd name="T10" fmla="*/ 7 w 13"/>
                  <a:gd name="T11" fmla="*/ 4 h 13"/>
                  <a:gd name="T12" fmla="*/ 7 w 13"/>
                  <a:gd name="T13" fmla="*/ 4 h 13"/>
                  <a:gd name="T14" fmla="*/ 6 w 13"/>
                  <a:gd name="T15" fmla="*/ 2 h 13"/>
                  <a:gd name="T16" fmla="*/ 4 w 13"/>
                  <a:gd name="T17" fmla="*/ 0 h 13"/>
                  <a:gd name="T18" fmla="*/ 1 w 13"/>
                  <a:gd name="T19" fmla="*/ 2 h 13"/>
                  <a:gd name="T20" fmla="*/ 0 w 13"/>
                  <a:gd name="T21" fmla="*/ 4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0" y="9"/>
                    </a:moveTo>
                    <a:lnTo>
                      <a:pt x="0" y="9"/>
                    </a:lnTo>
                    <a:lnTo>
                      <a:pt x="0" y="13"/>
                    </a:lnTo>
                    <a:lnTo>
                      <a:pt x="13" y="13"/>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14" name="Freeform 1324"/>
              <p:cNvSpPr>
                <a:spLocks/>
              </p:cNvSpPr>
              <p:nvPr/>
            </p:nvSpPr>
            <p:spPr bwMode="auto">
              <a:xfrm>
                <a:off x="3165" y="1342"/>
                <a:ext cx="7" cy="6"/>
              </a:xfrm>
              <a:custGeom>
                <a:avLst/>
                <a:gdLst>
                  <a:gd name="T0" fmla="*/ 0 w 13"/>
                  <a:gd name="T1" fmla="*/ 4 h 13"/>
                  <a:gd name="T2" fmla="*/ 0 w 13"/>
                  <a:gd name="T3" fmla="*/ 4 h 13"/>
                  <a:gd name="T4" fmla="*/ 0 w 13"/>
                  <a:gd name="T5" fmla="*/ 6 h 13"/>
                  <a:gd name="T6" fmla="*/ 7 w 13"/>
                  <a:gd name="T7" fmla="*/ 6 h 13"/>
                  <a:gd name="T8" fmla="*/ 7 w 13"/>
                  <a:gd name="T9" fmla="*/ 4 h 13"/>
                  <a:gd name="T10" fmla="*/ 7 w 13"/>
                  <a:gd name="T11" fmla="*/ 4 h 13"/>
                  <a:gd name="T12" fmla="*/ 7 w 13"/>
                  <a:gd name="T13" fmla="*/ 4 h 13"/>
                  <a:gd name="T14" fmla="*/ 6 w 13"/>
                  <a:gd name="T15" fmla="*/ 2 h 13"/>
                  <a:gd name="T16" fmla="*/ 4 w 13"/>
                  <a:gd name="T17" fmla="*/ 0 h 13"/>
                  <a:gd name="T18" fmla="*/ 1 w 13"/>
                  <a:gd name="T19" fmla="*/ 2 h 13"/>
                  <a:gd name="T20" fmla="*/ 0 w 13"/>
                  <a:gd name="T21" fmla="*/ 4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0" y="9"/>
                    </a:moveTo>
                    <a:lnTo>
                      <a:pt x="0" y="9"/>
                    </a:lnTo>
                    <a:lnTo>
                      <a:pt x="0" y="13"/>
                    </a:lnTo>
                    <a:lnTo>
                      <a:pt x="13" y="13"/>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15" name="Freeform 1325"/>
              <p:cNvSpPr>
                <a:spLocks/>
              </p:cNvSpPr>
              <p:nvPr/>
            </p:nvSpPr>
            <p:spPr bwMode="auto">
              <a:xfrm>
                <a:off x="3165" y="1339"/>
                <a:ext cx="7" cy="7"/>
              </a:xfrm>
              <a:custGeom>
                <a:avLst/>
                <a:gdLst>
                  <a:gd name="T0" fmla="*/ 0 w 13"/>
                  <a:gd name="T1" fmla="*/ 5 h 14"/>
                  <a:gd name="T2" fmla="*/ 0 w 13"/>
                  <a:gd name="T3" fmla="*/ 5 h 14"/>
                  <a:gd name="T4" fmla="*/ 0 w 13"/>
                  <a:gd name="T5" fmla="*/ 7 h 14"/>
                  <a:gd name="T6" fmla="*/ 7 w 13"/>
                  <a:gd name="T7" fmla="*/ 7 h 14"/>
                  <a:gd name="T8" fmla="*/ 7 w 13"/>
                  <a:gd name="T9" fmla="*/ 5 h 14"/>
                  <a:gd name="T10" fmla="*/ 7 w 13"/>
                  <a:gd name="T11" fmla="*/ 5 h 14"/>
                  <a:gd name="T12" fmla="*/ 7 w 13"/>
                  <a:gd name="T13" fmla="*/ 5 h 14"/>
                  <a:gd name="T14" fmla="*/ 6 w 13"/>
                  <a:gd name="T15" fmla="*/ 2 h 14"/>
                  <a:gd name="T16" fmla="*/ 4 w 13"/>
                  <a:gd name="T17" fmla="*/ 0 h 14"/>
                  <a:gd name="T18" fmla="*/ 1 w 13"/>
                  <a:gd name="T19" fmla="*/ 2 h 14"/>
                  <a:gd name="T20" fmla="*/ 0 w 13"/>
                  <a:gd name="T21" fmla="*/ 5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4">
                    <a:moveTo>
                      <a:pt x="0" y="9"/>
                    </a:moveTo>
                    <a:lnTo>
                      <a:pt x="0" y="9"/>
                    </a:lnTo>
                    <a:lnTo>
                      <a:pt x="0" y="14"/>
                    </a:lnTo>
                    <a:lnTo>
                      <a:pt x="13" y="14"/>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16" name="Freeform 1326"/>
              <p:cNvSpPr>
                <a:spLocks/>
              </p:cNvSpPr>
              <p:nvPr/>
            </p:nvSpPr>
            <p:spPr bwMode="auto">
              <a:xfrm>
                <a:off x="3165" y="1337"/>
                <a:ext cx="7" cy="7"/>
              </a:xfrm>
              <a:custGeom>
                <a:avLst/>
                <a:gdLst>
                  <a:gd name="T0" fmla="*/ 0 w 13"/>
                  <a:gd name="T1" fmla="*/ 5 h 13"/>
                  <a:gd name="T2" fmla="*/ 0 w 13"/>
                  <a:gd name="T3" fmla="*/ 5 h 13"/>
                  <a:gd name="T4" fmla="*/ 0 w 13"/>
                  <a:gd name="T5" fmla="*/ 7 h 13"/>
                  <a:gd name="T6" fmla="*/ 7 w 13"/>
                  <a:gd name="T7" fmla="*/ 7 h 13"/>
                  <a:gd name="T8" fmla="*/ 7 w 13"/>
                  <a:gd name="T9" fmla="*/ 5 h 13"/>
                  <a:gd name="T10" fmla="*/ 7 w 13"/>
                  <a:gd name="T11" fmla="*/ 5 h 13"/>
                  <a:gd name="T12" fmla="*/ 7 w 13"/>
                  <a:gd name="T13" fmla="*/ 5 h 13"/>
                  <a:gd name="T14" fmla="*/ 6 w 13"/>
                  <a:gd name="T15" fmla="*/ 2 h 13"/>
                  <a:gd name="T16" fmla="*/ 4 w 13"/>
                  <a:gd name="T17" fmla="*/ 0 h 13"/>
                  <a:gd name="T18" fmla="*/ 1 w 13"/>
                  <a:gd name="T19" fmla="*/ 2 h 13"/>
                  <a:gd name="T20" fmla="*/ 0 w 13"/>
                  <a:gd name="T21" fmla="*/ 5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0" y="9"/>
                    </a:moveTo>
                    <a:lnTo>
                      <a:pt x="0" y="9"/>
                    </a:lnTo>
                    <a:lnTo>
                      <a:pt x="0" y="13"/>
                    </a:lnTo>
                    <a:lnTo>
                      <a:pt x="13" y="13"/>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17" name="Freeform 1327"/>
              <p:cNvSpPr>
                <a:spLocks/>
              </p:cNvSpPr>
              <p:nvPr/>
            </p:nvSpPr>
            <p:spPr bwMode="auto">
              <a:xfrm>
                <a:off x="3165" y="1335"/>
                <a:ext cx="7" cy="7"/>
              </a:xfrm>
              <a:custGeom>
                <a:avLst/>
                <a:gdLst>
                  <a:gd name="T0" fmla="*/ 0 w 13"/>
                  <a:gd name="T1" fmla="*/ 5 h 12"/>
                  <a:gd name="T2" fmla="*/ 0 w 13"/>
                  <a:gd name="T3" fmla="*/ 5 h 12"/>
                  <a:gd name="T4" fmla="*/ 0 w 13"/>
                  <a:gd name="T5" fmla="*/ 7 h 12"/>
                  <a:gd name="T6" fmla="*/ 7 w 13"/>
                  <a:gd name="T7" fmla="*/ 7 h 12"/>
                  <a:gd name="T8" fmla="*/ 7 w 13"/>
                  <a:gd name="T9" fmla="*/ 5 h 12"/>
                  <a:gd name="T10" fmla="*/ 7 w 13"/>
                  <a:gd name="T11" fmla="*/ 5 h 12"/>
                  <a:gd name="T12" fmla="*/ 7 w 13"/>
                  <a:gd name="T13" fmla="*/ 5 h 12"/>
                  <a:gd name="T14" fmla="*/ 6 w 13"/>
                  <a:gd name="T15" fmla="*/ 2 h 12"/>
                  <a:gd name="T16" fmla="*/ 4 w 13"/>
                  <a:gd name="T17" fmla="*/ 0 h 12"/>
                  <a:gd name="T18" fmla="*/ 1 w 13"/>
                  <a:gd name="T19" fmla="*/ 2 h 12"/>
                  <a:gd name="T20" fmla="*/ 0 w 13"/>
                  <a:gd name="T21" fmla="*/ 5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2">
                    <a:moveTo>
                      <a:pt x="0" y="9"/>
                    </a:moveTo>
                    <a:lnTo>
                      <a:pt x="0" y="9"/>
                    </a:lnTo>
                    <a:lnTo>
                      <a:pt x="0" y="12"/>
                    </a:lnTo>
                    <a:lnTo>
                      <a:pt x="13" y="12"/>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18" name="Freeform 1328"/>
              <p:cNvSpPr>
                <a:spLocks/>
              </p:cNvSpPr>
              <p:nvPr/>
            </p:nvSpPr>
            <p:spPr bwMode="auto">
              <a:xfrm>
                <a:off x="3165" y="1333"/>
                <a:ext cx="7" cy="7"/>
              </a:xfrm>
              <a:custGeom>
                <a:avLst/>
                <a:gdLst>
                  <a:gd name="T0" fmla="*/ 0 w 13"/>
                  <a:gd name="T1" fmla="*/ 4 h 15"/>
                  <a:gd name="T2" fmla="*/ 0 w 13"/>
                  <a:gd name="T3" fmla="*/ 4 h 15"/>
                  <a:gd name="T4" fmla="*/ 0 w 13"/>
                  <a:gd name="T5" fmla="*/ 7 h 15"/>
                  <a:gd name="T6" fmla="*/ 7 w 13"/>
                  <a:gd name="T7" fmla="*/ 7 h 15"/>
                  <a:gd name="T8" fmla="*/ 7 w 13"/>
                  <a:gd name="T9" fmla="*/ 4 h 15"/>
                  <a:gd name="T10" fmla="*/ 7 w 13"/>
                  <a:gd name="T11" fmla="*/ 4 h 15"/>
                  <a:gd name="T12" fmla="*/ 7 w 13"/>
                  <a:gd name="T13" fmla="*/ 4 h 15"/>
                  <a:gd name="T14" fmla="*/ 6 w 13"/>
                  <a:gd name="T15" fmla="*/ 2 h 15"/>
                  <a:gd name="T16" fmla="*/ 4 w 13"/>
                  <a:gd name="T17" fmla="*/ 0 h 15"/>
                  <a:gd name="T18" fmla="*/ 1 w 13"/>
                  <a:gd name="T19" fmla="*/ 2 h 15"/>
                  <a:gd name="T20" fmla="*/ 0 w 13"/>
                  <a:gd name="T21" fmla="*/ 4 h 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5">
                    <a:moveTo>
                      <a:pt x="0" y="9"/>
                    </a:moveTo>
                    <a:lnTo>
                      <a:pt x="0" y="9"/>
                    </a:lnTo>
                    <a:lnTo>
                      <a:pt x="0" y="15"/>
                    </a:lnTo>
                    <a:lnTo>
                      <a:pt x="13" y="15"/>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19" name="Freeform 1329"/>
              <p:cNvSpPr>
                <a:spLocks/>
              </p:cNvSpPr>
              <p:nvPr/>
            </p:nvSpPr>
            <p:spPr bwMode="auto">
              <a:xfrm>
                <a:off x="3165" y="1331"/>
                <a:ext cx="7" cy="6"/>
              </a:xfrm>
              <a:custGeom>
                <a:avLst/>
                <a:gdLst>
                  <a:gd name="T0" fmla="*/ 0 w 13"/>
                  <a:gd name="T1" fmla="*/ 5 h 12"/>
                  <a:gd name="T2" fmla="*/ 0 w 13"/>
                  <a:gd name="T3" fmla="*/ 5 h 12"/>
                  <a:gd name="T4" fmla="*/ 0 w 13"/>
                  <a:gd name="T5" fmla="*/ 6 h 12"/>
                  <a:gd name="T6" fmla="*/ 7 w 13"/>
                  <a:gd name="T7" fmla="*/ 6 h 12"/>
                  <a:gd name="T8" fmla="*/ 7 w 13"/>
                  <a:gd name="T9" fmla="*/ 5 h 12"/>
                  <a:gd name="T10" fmla="*/ 7 w 13"/>
                  <a:gd name="T11" fmla="*/ 5 h 12"/>
                  <a:gd name="T12" fmla="*/ 7 w 13"/>
                  <a:gd name="T13" fmla="*/ 5 h 12"/>
                  <a:gd name="T14" fmla="*/ 6 w 13"/>
                  <a:gd name="T15" fmla="*/ 2 h 12"/>
                  <a:gd name="T16" fmla="*/ 4 w 13"/>
                  <a:gd name="T17" fmla="*/ 0 h 12"/>
                  <a:gd name="T18" fmla="*/ 1 w 13"/>
                  <a:gd name="T19" fmla="*/ 2 h 12"/>
                  <a:gd name="T20" fmla="*/ 0 w 13"/>
                  <a:gd name="T21" fmla="*/ 5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2">
                    <a:moveTo>
                      <a:pt x="0" y="9"/>
                    </a:moveTo>
                    <a:lnTo>
                      <a:pt x="0" y="9"/>
                    </a:lnTo>
                    <a:lnTo>
                      <a:pt x="0" y="12"/>
                    </a:lnTo>
                    <a:lnTo>
                      <a:pt x="13" y="12"/>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20" name="Freeform 1330"/>
              <p:cNvSpPr>
                <a:spLocks/>
              </p:cNvSpPr>
              <p:nvPr/>
            </p:nvSpPr>
            <p:spPr bwMode="auto">
              <a:xfrm>
                <a:off x="3165" y="1328"/>
                <a:ext cx="7" cy="7"/>
              </a:xfrm>
              <a:custGeom>
                <a:avLst/>
                <a:gdLst>
                  <a:gd name="T0" fmla="*/ 0 w 13"/>
                  <a:gd name="T1" fmla="*/ 4 h 15"/>
                  <a:gd name="T2" fmla="*/ 0 w 13"/>
                  <a:gd name="T3" fmla="*/ 4 h 15"/>
                  <a:gd name="T4" fmla="*/ 0 w 13"/>
                  <a:gd name="T5" fmla="*/ 7 h 15"/>
                  <a:gd name="T6" fmla="*/ 7 w 13"/>
                  <a:gd name="T7" fmla="*/ 7 h 15"/>
                  <a:gd name="T8" fmla="*/ 7 w 13"/>
                  <a:gd name="T9" fmla="*/ 4 h 15"/>
                  <a:gd name="T10" fmla="*/ 7 w 13"/>
                  <a:gd name="T11" fmla="*/ 4 h 15"/>
                  <a:gd name="T12" fmla="*/ 7 w 13"/>
                  <a:gd name="T13" fmla="*/ 4 h 15"/>
                  <a:gd name="T14" fmla="*/ 6 w 13"/>
                  <a:gd name="T15" fmla="*/ 2 h 15"/>
                  <a:gd name="T16" fmla="*/ 4 w 13"/>
                  <a:gd name="T17" fmla="*/ 0 h 15"/>
                  <a:gd name="T18" fmla="*/ 1 w 13"/>
                  <a:gd name="T19" fmla="*/ 2 h 15"/>
                  <a:gd name="T20" fmla="*/ 0 w 13"/>
                  <a:gd name="T21" fmla="*/ 4 h 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5">
                    <a:moveTo>
                      <a:pt x="0" y="9"/>
                    </a:moveTo>
                    <a:lnTo>
                      <a:pt x="0" y="9"/>
                    </a:lnTo>
                    <a:lnTo>
                      <a:pt x="0" y="15"/>
                    </a:lnTo>
                    <a:lnTo>
                      <a:pt x="13" y="15"/>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21" name="Freeform 1331"/>
              <p:cNvSpPr>
                <a:spLocks/>
              </p:cNvSpPr>
              <p:nvPr/>
            </p:nvSpPr>
            <p:spPr bwMode="auto">
              <a:xfrm>
                <a:off x="3165" y="1326"/>
                <a:ext cx="7" cy="7"/>
              </a:xfrm>
              <a:custGeom>
                <a:avLst/>
                <a:gdLst>
                  <a:gd name="T0" fmla="*/ 0 w 13"/>
                  <a:gd name="T1" fmla="*/ 5 h 12"/>
                  <a:gd name="T2" fmla="*/ 0 w 13"/>
                  <a:gd name="T3" fmla="*/ 5 h 12"/>
                  <a:gd name="T4" fmla="*/ 0 w 13"/>
                  <a:gd name="T5" fmla="*/ 7 h 12"/>
                  <a:gd name="T6" fmla="*/ 7 w 13"/>
                  <a:gd name="T7" fmla="*/ 7 h 12"/>
                  <a:gd name="T8" fmla="*/ 7 w 13"/>
                  <a:gd name="T9" fmla="*/ 5 h 12"/>
                  <a:gd name="T10" fmla="*/ 7 w 13"/>
                  <a:gd name="T11" fmla="*/ 5 h 12"/>
                  <a:gd name="T12" fmla="*/ 7 w 13"/>
                  <a:gd name="T13" fmla="*/ 5 h 12"/>
                  <a:gd name="T14" fmla="*/ 6 w 13"/>
                  <a:gd name="T15" fmla="*/ 2 h 12"/>
                  <a:gd name="T16" fmla="*/ 4 w 13"/>
                  <a:gd name="T17" fmla="*/ 0 h 12"/>
                  <a:gd name="T18" fmla="*/ 1 w 13"/>
                  <a:gd name="T19" fmla="*/ 2 h 12"/>
                  <a:gd name="T20" fmla="*/ 0 w 13"/>
                  <a:gd name="T21" fmla="*/ 5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2">
                    <a:moveTo>
                      <a:pt x="0" y="9"/>
                    </a:moveTo>
                    <a:lnTo>
                      <a:pt x="0" y="9"/>
                    </a:lnTo>
                    <a:lnTo>
                      <a:pt x="0" y="12"/>
                    </a:lnTo>
                    <a:lnTo>
                      <a:pt x="13" y="12"/>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22" name="Freeform 1332"/>
              <p:cNvSpPr>
                <a:spLocks/>
              </p:cNvSpPr>
              <p:nvPr/>
            </p:nvSpPr>
            <p:spPr bwMode="auto">
              <a:xfrm>
                <a:off x="3165" y="1325"/>
                <a:ext cx="7" cy="6"/>
              </a:xfrm>
              <a:custGeom>
                <a:avLst/>
                <a:gdLst>
                  <a:gd name="T0" fmla="*/ 0 w 13"/>
                  <a:gd name="T1" fmla="*/ 4 h 13"/>
                  <a:gd name="T2" fmla="*/ 0 w 13"/>
                  <a:gd name="T3" fmla="*/ 4 h 13"/>
                  <a:gd name="T4" fmla="*/ 0 w 13"/>
                  <a:gd name="T5" fmla="*/ 6 h 13"/>
                  <a:gd name="T6" fmla="*/ 7 w 13"/>
                  <a:gd name="T7" fmla="*/ 6 h 13"/>
                  <a:gd name="T8" fmla="*/ 7 w 13"/>
                  <a:gd name="T9" fmla="*/ 4 h 13"/>
                  <a:gd name="T10" fmla="*/ 7 w 13"/>
                  <a:gd name="T11" fmla="*/ 4 h 13"/>
                  <a:gd name="T12" fmla="*/ 7 w 13"/>
                  <a:gd name="T13" fmla="*/ 4 h 13"/>
                  <a:gd name="T14" fmla="*/ 6 w 13"/>
                  <a:gd name="T15" fmla="*/ 2 h 13"/>
                  <a:gd name="T16" fmla="*/ 4 w 13"/>
                  <a:gd name="T17" fmla="*/ 0 h 13"/>
                  <a:gd name="T18" fmla="*/ 1 w 13"/>
                  <a:gd name="T19" fmla="*/ 2 h 13"/>
                  <a:gd name="T20" fmla="*/ 0 w 13"/>
                  <a:gd name="T21" fmla="*/ 4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0" y="9"/>
                    </a:moveTo>
                    <a:lnTo>
                      <a:pt x="0" y="9"/>
                    </a:lnTo>
                    <a:lnTo>
                      <a:pt x="0" y="13"/>
                    </a:lnTo>
                    <a:lnTo>
                      <a:pt x="13" y="13"/>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23" name="Freeform 1333"/>
              <p:cNvSpPr>
                <a:spLocks/>
              </p:cNvSpPr>
              <p:nvPr/>
            </p:nvSpPr>
            <p:spPr bwMode="auto">
              <a:xfrm>
                <a:off x="3165" y="1322"/>
                <a:ext cx="7" cy="7"/>
              </a:xfrm>
              <a:custGeom>
                <a:avLst/>
                <a:gdLst>
                  <a:gd name="T0" fmla="*/ 0 w 13"/>
                  <a:gd name="T1" fmla="*/ 5 h 14"/>
                  <a:gd name="T2" fmla="*/ 0 w 13"/>
                  <a:gd name="T3" fmla="*/ 5 h 14"/>
                  <a:gd name="T4" fmla="*/ 0 w 13"/>
                  <a:gd name="T5" fmla="*/ 7 h 14"/>
                  <a:gd name="T6" fmla="*/ 7 w 13"/>
                  <a:gd name="T7" fmla="*/ 7 h 14"/>
                  <a:gd name="T8" fmla="*/ 7 w 13"/>
                  <a:gd name="T9" fmla="*/ 5 h 14"/>
                  <a:gd name="T10" fmla="*/ 7 w 13"/>
                  <a:gd name="T11" fmla="*/ 5 h 14"/>
                  <a:gd name="T12" fmla="*/ 7 w 13"/>
                  <a:gd name="T13" fmla="*/ 5 h 14"/>
                  <a:gd name="T14" fmla="*/ 6 w 13"/>
                  <a:gd name="T15" fmla="*/ 2 h 14"/>
                  <a:gd name="T16" fmla="*/ 4 w 13"/>
                  <a:gd name="T17" fmla="*/ 0 h 14"/>
                  <a:gd name="T18" fmla="*/ 1 w 13"/>
                  <a:gd name="T19" fmla="*/ 2 h 14"/>
                  <a:gd name="T20" fmla="*/ 0 w 13"/>
                  <a:gd name="T21" fmla="*/ 5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4">
                    <a:moveTo>
                      <a:pt x="0" y="9"/>
                    </a:moveTo>
                    <a:lnTo>
                      <a:pt x="0" y="9"/>
                    </a:lnTo>
                    <a:lnTo>
                      <a:pt x="0" y="14"/>
                    </a:lnTo>
                    <a:lnTo>
                      <a:pt x="13" y="14"/>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24" name="Freeform 1334"/>
              <p:cNvSpPr>
                <a:spLocks/>
              </p:cNvSpPr>
              <p:nvPr/>
            </p:nvSpPr>
            <p:spPr bwMode="auto">
              <a:xfrm>
                <a:off x="3165" y="1320"/>
                <a:ext cx="7" cy="6"/>
              </a:xfrm>
              <a:custGeom>
                <a:avLst/>
                <a:gdLst>
                  <a:gd name="T0" fmla="*/ 0 w 13"/>
                  <a:gd name="T1" fmla="*/ 4 h 13"/>
                  <a:gd name="T2" fmla="*/ 0 w 13"/>
                  <a:gd name="T3" fmla="*/ 4 h 13"/>
                  <a:gd name="T4" fmla="*/ 0 w 13"/>
                  <a:gd name="T5" fmla="*/ 6 h 13"/>
                  <a:gd name="T6" fmla="*/ 7 w 13"/>
                  <a:gd name="T7" fmla="*/ 6 h 13"/>
                  <a:gd name="T8" fmla="*/ 7 w 13"/>
                  <a:gd name="T9" fmla="*/ 4 h 13"/>
                  <a:gd name="T10" fmla="*/ 7 w 13"/>
                  <a:gd name="T11" fmla="*/ 4 h 13"/>
                  <a:gd name="T12" fmla="*/ 7 w 13"/>
                  <a:gd name="T13" fmla="*/ 4 h 13"/>
                  <a:gd name="T14" fmla="*/ 6 w 13"/>
                  <a:gd name="T15" fmla="*/ 2 h 13"/>
                  <a:gd name="T16" fmla="*/ 4 w 13"/>
                  <a:gd name="T17" fmla="*/ 0 h 13"/>
                  <a:gd name="T18" fmla="*/ 1 w 13"/>
                  <a:gd name="T19" fmla="*/ 2 h 13"/>
                  <a:gd name="T20" fmla="*/ 0 w 13"/>
                  <a:gd name="T21" fmla="*/ 4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0" y="9"/>
                    </a:moveTo>
                    <a:lnTo>
                      <a:pt x="0" y="9"/>
                    </a:lnTo>
                    <a:lnTo>
                      <a:pt x="0" y="13"/>
                    </a:lnTo>
                    <a:lnTo>
                      <a:pt x="13" y="13"/>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25" name="Freeform 1335"/>
              <p:cNvSpPr>
                <a:spLocks/>
              </p:cNvSpPr>
              <p:nvPr/>
            </p:nvSpPr>
            <p:spPr bwMode="auto">
              <a:xfrm>
                <a:off x="3165" y="1318"/>
                <a:ext cx="7" cy="7"/>
              </a:xfrm>
              <a:custGeom>
                <a:avLst/>
                <a:gdLst>
                  <a:gd name="T0" fmla="*/ 0 w 13"/>
                  <a:gd name="T1" fmla="*/ 5 h 13"/>
                  <a:gd name="T2" fmla="*/ 0 w 13"/>
                  <a:gd name="T3" fmla="*/ 5 h 13"/>
                  <a:gd name="T4" fmla="*/ 0 w 13"/>
                  <a:gd name="T5" fmla="*/ 7 h 13"/>
                  <a:gd name="T6" fmla="*/ 7 w 13"/>
                  <a:gd name="T7" fmla="*/ 7 h 13"/>
                  <a:gd name="T8" fmla="*/ 7 w 13"/>
                  <a:gd name="T9" fmla="*/ 5 h 13"/>
                  <a:gd name="T10" fmla="*/ 7 w 13"/>
                  <a:gd name="T11" fmla="*/ 5 h 13"/>
                  <a:gd name="T12" fmla="*/ 7 w 13"/>
                  <a:gd name="T13" fmla="*/ 5 h 13"/>
                  <a:gd name="T14" fmla="*/ 6 w 13"/>
                  <a:gd name="T15" fmla="*/ 2 h 13"/>
                  <a:gd name="T16" fmla="*/ 4 w 13"/>
                  <a:gd name="T17" fmla="*/ 0 h 13"/>
                  <a:gd name="T18" fmla="*/ 1 w 13"/>
                  <a:gd name="T19" fmla="*/ 2 h 13"/>
                  <a:gd name="T20" fmla="*/ 0 w 13"/>
                  <a:gd name="T21" fmla="*/ 5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0" y="9"/>
                    </a:moveTo>
                    <a:lnTo>
                      <a:pt x="0" y="9"/>
                    </a:lnTo>
                    <a:lnTo>
                      <a:pt x="0" y="13"/>
                    </a:lnTo>
                    <a:lnTo>
                      <a:pt x="13" y="13"/>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26" name="Freeform 1336"/>
              <p:cNvSpPr>
                <a:spLocks/>
              </p:cNvSpPr>
              <p:nvPr/>
            </p:nvSpPr>
            <p:spPr bwMode="auto">
              <a:xfrm>
                <a:off x="3165" y="1315"/>
                <a:ext cx="7" cy="8"/>
              </a:xfrm>
              <a:custGeom>
                <a:avLst/>
                <a:gdLst>
                  <a:gd name="T0" fmla="*/ 0 w 13"/>
                  <a:gd name="T1" fmla="*/ 5 h 14"/>
                  <a:gd name="T2" fmla="*/ 0 w 13"/>
                  <a:gd name="T3" fmla="*/ 5 h 14"/>
                  <a:gd name="T4" fmla="*/ 0 w 13"/>
                  <a:gd name="T5" fmla="*/ 8 h 14"/>
                  <a:gd name="T6" fmla="*/ 7 w 13"/>
                  <a:gd name="T7" fmla="*/ 8 h 14"/>
                  <a:gd name="T8" fmla="*/ 7 w 13"/>
                  <a:gd name="T9" fmla="*/ 5 h 14"/>
                  <a:gd name="T10" fmla="*/ 7 w 13"/>
                  <a:gd name="T11" fmla="*/ 5 h 14"/>
                  <a:gd name="T12" fmla="*/ 7 w 13"/>
                  <a:gd name="T13" fmla="*/ 5 h 14"/>
                  <a:gd name="T14" fmla="*/ 6 w 13"/>
                  <a:gd name="T15" fmla="*/ 2 h 14"/>
                  <a:gd name="T16" fmla="*/ 4 w 13"/>
                  <a:gd name="T17" fmla="*/ 0 h 14"/>
                  <a:gd name="T18" fmla="*/ 1 w 13"/>
                  <a:gd name="T19" fmla="*/ 2 h 14"/>
                  <a:gd name="T20" fmla="*/ 0 w 13"/>
                  <a:gd name="T21" fmla="*/ 5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4">
                    <a:moveTo>
                      <a:pt x="0" y="9"/>
                    </a:moveTo>
                    <a:lnTo>
                      <a:pt x="0" y="9"/>
                    </a:lnTo>
                    <a:lnTo>
                      <a:pt x="0" y="14"/>
                    </a:lnTo>
                    <a:lnTo>
                      <a:pt x="13" y="14"/>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27" name="Freeform 1337"/>
              <p:cNvSpPr>
                <a:spLocks/>
              </p:cNvSpPr>
              <p:nvPr/>
            </p:nvSpPr>
            <p:spPr bwMode="auto">
              <a:xfrm>
                <a:off x="3165" y="1314"/>
                <a:ext cx="7" cy="6"/>
              </a:xfrm>
              <a:custGeom>
                <a:avLst/>
                <a:gdLst>
                  <a:gd name="T0" fmla="*/ 0 w 13"/>
                  <a:gd name="T1" fmla="*/ 4 h 13"/>
                  <a:gd name="T2" fmla="*/ 0 w 13"/>
                  <a:gd name="T3" fmla="*/ 4 h 13"/>
                  <a:gd name="T4" fmla="*/ 0 w 13"/>
                  <a:gd name="T5" fmla="*/ 6 h 13"/>
                  <a:gd name="T6" fmla="*/ 7 w 13"/>
                  <a:gd name="T7" fmla="*/ 6 h 13"/>
                  <a:gd name="T8" fmla="*/ 7 w 13"/>
                  <a:gd name="T9" fmla="*/ 4 h 13"/>
                  <a:gd name="T10" fmla="*/ 7 w 13"/>
                  <a:gd name="T11" fmla="*/ 4 h 13"/>
                  <a:gd name="T12" fmla="*/ 7 w 13"/>
                  <a:gd name="T13" fmla="*/ 4 h 13"/>
                  <a:gd name="T14" fmla="*/ 6 w 13"/>
                  <a:gd name="T15" fmla="*/ 2 h 13"/>
                  <a:gd name="T16" fmla="*/ 4 w 13"/>
                  <a:gd name="T17" fmla="*/ 0 h 13"/>
                  <a:gd name="T18" fmla="*/ 1 w 13"/>
                  <a:gd name="T19" fmla="*/ 2 h 13"/>
                  <a:gd name="T20" fmla="*/ 0 w 13"/>
                  <a:gd name="T21" fmla="*/ 4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0" y="9"/>
                    </a:moveTo>
                    <a:lnTo>
                      <a:pt x="0" y="9"/>
                    </a:lnTo>
                    <a:lnTo>
                      <a:pt x="0" y="13"/>
                    </a:lnTo>
                    <a:lnTo>
                      <a:pt x="13" y="13"/>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28" name="Freeform 1338"/>
              <p:cNvSpPr>
                <a:spLocks/>
              </p:cNvSpPr>
              <p:nvPr/>
            </p:nvSpPr>
            <p:spPr bwMode="auto">
              <a:xfrm>
                <a:off x="3165" y="1311"/>
                <a:ext cx="7" cy="7"/>
              </a:xfrm>
              <a:custGeom>
                <a:avLst/>
                <a:gdLst>
                  <a:gd name="T0" fmla="*/ 0 w 13"/>
                  <a:gd name="T1" fmla="*/ 5 h 14"/>
                  <a:gd name="T2" fmla="*/ 0 w 13"/>
                  <a:gd name="T3" fmla="*/ 5 h 14"/>
                  <a:gd name="T4" fmla="*/ 0 w 13"/>
                  <a:gd name="T5" fmla="*/ 7 h 14"/>
                  <a:gd name="T6" fmla="*/ 7 w 13"/>
                  <a:gd name="T7" fmla="*/ 7 h 14"/>
                  <a:gd name="T8" fmla="*/ 7 w 13"/>
                  <a:gd name="T9" fmla="*/ 5 h 14"/>
                  <a:gd name="T10" fmla="*/ 7 w 13"/>
                  <a:gd name="T11" fmla="*/ 5 h 14"/>
                  <a:gd name="T12" fmla="*/ 7 w 13"/>
                  <a:gd name="T13" fmla="*/ 5 h 14"/>
                  <a:gd name="T14" fmla="*/ 6 w 13"/>
                  <a:gd name="T15" fmla="*/ 2 h 14"/>
                  <a:gd name="T16" fmla="*/ 4 w 13"/>
                  <a:gd name="T17" fmla="*/ 0 h 14"/>
                  <a:gd name="T18" fmla="*/ 1 w 13"/>
                  <a:gd name="T19" fmla="*/ 2 h 14"/>
                  <a:gd name="T20" fmla="*/ 0 w 13"/>
                  <a:gd name="T21" fmla="*/ 5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4">
                    <a:moveTo>
                      <a:pt x="0" y="9"/>
                    </a:moveTo>
                    <a:lnTo>
                      <a:pt x="0" y="9"/>
                    </a:lnTo>
                    <a:lnTo>
                      <a:pt x="0" y="14"/>
                    </a:lnTo>
                    <a:lnTo>
                      <a:pt x="13" y="14"/>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29" name="Freeform 1339"/>
              <p:cNvSpPr>
                <a:spLocks/>
              </p:cNvSpPr>
              <p:nvPr/>
            </p:nvSpPr>
            <p:spPr bwMode="auto">
              <a:xfrm>
                <a:off x="3165" y="1309"/>
                <a:ext cx="7" cy="6"/>
              </a:xfrm>
              <a:custGeom>
                <a:avLst/>
                <a:gdLst>
                  <a:gd name="T0" fmla="*/ 0 w 13"/>
                  <a:gd name="T1" fmla="*/ 4 h 13"/>
                  <a:gd name="T2" fmla="*/ 0 w 13"/>
                  <a:gd name="T3" fmla="*/ 4 h 13"/>
                  <a:gd name="T4" fmla="*/ 0 w 13"/>
                  <a:gd name="T5" fmla="*/ 6 h 13"/>
                  <a:gd name="T6" fmla="*/ 7 w 13"/>
                  <a:gd name="T7" fmla="*/ 6 h 13"/>
                  <a:gd name="T8" fmla="*/ 7 w 13"/>
                  <a:gd name="T9" fmla="*/ 4 h 13"/>
                  <a:gd name="T10" fmla="*/ 7 w 13"/>
                  <a:gd name="T11" fmla="*/ 4 h 13"/>
                  <a:gd name="T12" fmla="*/ 7 w 13"/>
                  <a:gd name="T13" fmla="*/ 4 h 13"/>
                  <a:gd name="T14" fmla="*/ 6 w 13"/>
                  <a:gd name="T15" fmla="*/ 2 h 13"/>
                  <a:gd name="T16" fmla="*/ 4 w 13"/>
                  <a:gd name="T17" fmla="*/ 0 h 13"/>
                  <a:gd name="T18" fmla="*/ 1 w 13"/>
                  <a:gd name="T19" fmla="*/ 2 h 13"/>
                  <a:gd name="T20" fmla="*/ 0 w 13"/>
                  <a:gd name="T21" fmla="*/ 4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0" y="9"/>
                    </a:moveTo>
                    <a:lnTo>
                      <a:pt x="0" y="9"/>
                    </a:lnTo>
                    <a:lnTo>
                      <a:pt x="0" y="13"/>
                    </a:lnTo>
                    <a:lnTo>
                      <a:pt x="13" y="13"/>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30" name="Freeform 1340"/>
              <p:cNvSpPr>
                <a:spLocks/>
              </p:cNvSpPr>
              <p:nvPr/>
            </p:nvSpPr>
            <p:spPr bwMode="auto">
              <a:xfrm>
                <a:off x="3165" y="1307"/>
                <a:ext cx="7" cy="7"/>
              </a:xfrm>
              <a:custGeom>
                <a:avLst/>
                <a:gdLst>
                  <a:gd name="T0" fmla="*/ 0 w 13"/>
                  <a:gd name="T1" fmla="*/ 5 h 12"/>
                  <a:gd name="T2" fmla="*/ 0 w 13"/>
                  <a:gd name="T3" fmla="*/ 5 h 12"/>
                  <a:gd name="T4" fmla="*/ 0 w 13"/>
                  <a:gd name="T5" fmla="*/ 7 h 12"/>
                  <a:gd name="T6" fmla="*/ 7 w 13"/>
                  <a:gd name="T7" fmla="*/ 7 h 12"/>
                  <a:gd name="T8" fmla="*/ 7 w 13"/>
                  <a:gd name="T9" fmla="*/ 5 h 12"/>
                  <a:gd name="T10" fmla="*/ 7 w 13"/>
                  <a:gd name="T11" fmla="*/ 5 h 12"/>
                  <a:gd name="T12" fmla="*/ 7 w 13"/>
                  <a:gd name="T13" fmla="*/ 5 h 12"/>
                  <a:gd name="T14" fmla="*/ 6 w 13"/>
                  <a:gd name="T15" fmla="*/ 2 h 12"/>
                  <a:gd name="T16" fmla="*/ 4 w 13"/>
                  <a:gd name="T17" fmla="*/ 0 h 12"/>
                  <a:gd name="T18" fmla="*/ 1 w 13"/>
                  <a:gd name="T19" fmla="*/ 2 h 12"/>
                  <a:gd name="T20" fmla="*/ 0 w 13"/>
                  <a:gd name="T21" fmla="*/ 5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2">
                    <a:moveTo>
                      <a:pt x="0" y="9"/>
                    </a:moveTo>
                    <a:lnTo>
                      <a:pt x="0" y="9"/>
                    </a:lnTo>
                    <a:lnTo>
                      <a:pt x="0" y="12"/>
                    </a:lnTo>
                    <a:lnTo>
                      <a:pt x="13" y="12"/>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31" name="Freeform 1341"/>
              <p:cNvSpPr>
                <a:spLocks/>
              </p:cNvSpPr>
              <p:nvPr/>
            </p:nvSpPr>
            <p:spPr bwMode="auto">
              <a:xfrm>
                <a:off x="3165" y="1305"/>
                <a:ext cx="7" cy="7"/>
              </a:xfrm>
              <a:custGeom>
                <a:avLst/>
                <a:gdLst>
                  <a:gd name="T0" fmla="*/ 0 w 13"/>
                  <a:gd name="T1" fmla="*/ 4 h 15"/>
                  <a:gd name="T2" fmla="*/ 0 w 13"/>
                  <a:gd name="T3" fmla="*/ 4 h 15"/>
                  <a:gd name="T4" fmla="*/ 0 w 13"/>
                  <a:gd name="T5" fmla="*/ 7 h 15"/>
                  <a:gd name="T6" fmla="*/ 7 w 13"/>
                  <a:gd name="T7" fmla="*/ 7 h 15"/>
                  <a:gd name="T8" fmla="*/ 7 w 13"/>
                  <a:gd name="T9" fmla="*/ 4 h 15"/>
                  <a:gd name="T10" fmla="*/ 7 w 13"/>
                  <a:gd name="T11" fmla="*/ 4 h 15"/>
                  <a:gd name="T12" fmla="*/ 7 w 13"/>
                  <a:gd name="T13" fmla="*/ 4 h 15"/>
                  <a:gd name="T14" fmla="*/ 6 w 13"/>
                  <a:gd name="T15" fmla="*/ 2 h 15"/>
                  <a:gd name="T16" fmla="*/ 4 w 13"/>
                  <a:gd name="T17" fmla="*/ 0 h 15"/>
                  <a:gd name="T18" fmla="*/ 1 w 13"/>
                  <a:gd name="T19" fmla="*/ 2 h 15"/>
                  <a:gd name="T20" fmla="*/ 0 w 13"/>
                  <a:gd name="T21" fmla="*/ 4 h 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5">
                    <a:moveTo>
                      <a:pt x="0" y="9"/>
                    </a:moveTo>
                    <a:lnTo>
                      <a:pt x="0" y="9"/>
                    </a:lnTo>
                    <a:lnTo>
                      <a:pt x="0" y="15"/>
                    </a:lnTo>
                    <a:lnTo>
                      <a:pt x="13" y="15"/>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32" name="Freeform 1342"/>
              <p:cNvSpPr>
                <a:spLocks/>
              </p:cNvSpPr>
              <p:nvPr/>
            </p:nvSpPr>
            <p:spPr bwMode="auto">
              <a:xfrm>
                <a:off x="3165" y="1303"/>
                <a:ext cx="7" cy="6"/>
              </a:xfrm>
              <a:custGeom>
                <a:avLst/>
                <a:gdLst>
                  <a:gd name="T0" fmla="*/ 0 w 13"/>
                  <a:gd name="T1" fmla="*/ 5 h 12"/>
                  <a:gd name="T2" fmla="*/ 0 w 13"/>
                  <a:gd name="T3" fmla="*/ 5 h 12"/>
                  <a:gd name="T4" fmla="*/ 0 w 13"/>
                  <a:gd name="T5" fmla="*/ 6 h 12"/>
                  <a:gd name="T6" fmla="*/ 7 w 13"/>
                  <a:gd name="T7" fmla="*/ 6 h 12"/>
                  <a:gd name="T8" fmla="*/ 7 w 13"/>
                  <a:gd name="T9" fmla="*/ 5 h 12"/>
                  <a:gd name="T10" fmla="*/ 7 w 13"/>
                  <a:gd name="T11" fmla="*/ 5 h 12"/>
                  <a:gd name="T12" fmla="*/ 7 w 13"/>
                  <a:gd name="T13" fmla="*/ 5 h 12"/>
                  <a:gd name="T14" fmla="*/ 6 w 13"/>
                  <a:gd name="T15" fmla="*/ 2 h 12"/>
                  <a:gd name="T16" fmla="*/ 4 w 13"/>
                  <a:gd name="T17" fmla="*/ 0 h 12"/>
                  <a:gd name="T18" fmla="*/ 1 w 13"/>
                  <a:gd name="T19" fmla="*/ 2 h 12"/>
                  <a:gd name="T20" fmla="*/ 0 w 13"/>
                  <a:gd name="T21" fmla="*/ 5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2">
                    <a:moveTo>
                      <a:pt x="0" y="9"/>
                    </a:moveTo>
                    <a:lnTo>
                      <a:pt x="0" y="9"/>
                    </a:lnTo>
                    <a:lnTo>
                      <a:pt x="0" y="12"/>
                    </a:lnTo>
                    <a:lnTo>
                      <a:pt x="13" y="12"/>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33" name="Freeform 1343"/>
              <p:cNvSpPr>
                <a:spLocks/>
              </p:cNvSpPr>
              <p:nvPr/>
            </p:nvSpPr>
            <p:spPr bwMode="auto">
              <a:xfrm>
                <a:off x="3165" y="1300"/>
                <a:ext cx="7" cy="7"/>
              </a:xfrm>
              <a:custGeom>
                <a:avLst/>
                <a:gdLst>
                  <a:gd name="T0" fmla="*/ 0 w 13"/>
                  <a:gd name="T1" fmla="*/ 4 h 15"/>
                  <a:gd name="T2" fmla="*/ 0 w 13"/>
                  <a:gd name="T3" fmla="*/ 4 h 15"/>
                  <a:gd name="T4" fmla="*/ 0 w 13"/>
                  <a:gd name="T5" fmla="*/ 7 h 15"/>
                  <a:gd name="T6" fmla="*/ 7 w 13"/>
                  <a:gd name="T7" fmla="*/ 7 h 15"/>
                  <a:gd name="T8" fmla="*/ 7 w 13"/>
                  <a:gd name="T9" fmla="*/ 4 h 15"/>
                  <a:gd name="T10" fmla="*/ 7 w 13"/>
                  <a:gd name="T11" fmla="*/ 4 h 15"/>
                  <a:gd name="T12" fmla="*/ 7 w 13"/>
                  <a:gd name="T13" fmla="*/ 4 h 15"/>
                  <a:gd name="T14" fmla="*/ 6 w 13"/>
                  <a:gd name="T15" fmla="*/ 2 h 15"/>
                  <a:gd name="T16" fmla="*/ 4 w 13"/>
                  <a:gd name="T17" fmla="*/ 0 h 15"/>
                  <a:gd name="T18" fmla="*/ 1 w 13"/>
                  <a:gd name="T19" fmla="*/ 2 h 15"/>
                  <a:gd name="T20" fmla="*/ 0 w 13"/>
                  <a:gd name="T21" fmla="*/ 4 h 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5">
                    <a:moveTo>
                      <a:pt x="0" y="9"/>
                    </a:moveTo>
                    <a:lnTo>
                      <a:pt x="0" y="9"/>
                    </a:lnTo>
                    <a:lnTo>
                      <a:pt x="0" y="15"/>
                    </a:lnTo>
                    <a:lnTo>
                      <a:pt x="13" y="15"/>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34" name="Freeform 1344"/>
              <p:cNvSpPr>
                <a:spLocks/>
              </p:cNvSpPr>
              <p:nvPr/>
            </p:nvSpPr>
            <p:spPr bwMode="auto">
              <a:xfrm>
                <a:off x="3165" y="1297"/>
                <a:ext cx="7" cy="8"/>
              </a:xfrm>
              <a:custGeom>
                <a:avLst/>
                <a:gdLst>
                  <a:gd name="T0" fmla="*/ 0 w 13"/>
                  <a:gd name="T1" fmla="*/ 3 h 14"/>
                  <a:gd name="T2" fmla="*/ 0 w 13"/>
                  <a:gd name="T3" fmla="*/ 5 h 14"/>
                  <a:gd name="T4" fmla="*/ 0 w 13"/>
                  <a:gd name="T5" fmla="*/ 8 h 14"/>
                  <a:gd name="T6" fmla="*/ 7 w 13"/>
                  <a:gd name="T7" fmla="*/ 8 h 14"/>
                  <a:gd name="T8" fmla="*/ 7 w 13"/>
                  <a:gd name="T9" fmla="*/ 5 h 14"/>
                  <a:gd name="T10" fmla="*/ 7 w 13"/>
                  <a:gd name="T11" fmla="*/ 7 h 14"/>
                  <a:gd name="T12" fmla="*/ 7 w 13"/>
                  <a:gd name="T13" fmla="*/ 5 h 14"/>
                  <a:gd name="T14" fmla="*/ 6 w 13"/>
                  <a:gd name="T15" fmla="*/ 2 h 14"/>
                  <a:gd name="T16" fmla="*/ 4 w 13"/>
                  <a:gd name="T17" fmla="*/ 0 h 14"/>
                  <a:gd name="T18" fmla="*/ 1 w 13"/>
                  <a:gd name="T19" fmla="*/ 2 h 14"/>
                  <a:gd name="T20" fmla="*/ 0 w 13"/>
                  <a:gd name="T21" fmla="*/ 5 h 14"/>
                  <a:gd name="T22" fmla="*/ 0 w 13"/>
                  <a:gd name="T23" fmla="*/ 3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14">
                    <a:moveTo>
                      <a:pt x="0" y="5"/>
                    </a:moveTo>
                    <a:lnTo>
                      <a:pt x="0" y="9"/>
                    </a:lnTo>
                    <a:lnTo>
                      <a:pt x="0" y="14"/>
                    </a:lnTo>
                    <a:lnTo>
                      <a:pt x="13" y="14"/>
                    </a:lnTo>
                    <a:lnTo>
                      <a:pt x="13" y="9"/>
                    </a:lnTo>
                    <a:lnTo>
                      <a:pt x="13" y="12"/>
                    </a:lnTo>
                    <a:lnTo>
                      <a:pt x="13" y="9"/>
                    </a:lnTo>
                    <a:lnTo>
                      <a:pt x="12" y="3"/>
                    </a:lnTo>
                    <a:lnTo>
                      <a:pt x="7" y="0"/>
                    </a:lnTo>
                    <a:lnTo>
                      <a:pt x="2" y="3"/>
                    </a:lnTo>
                    <a:lnTo>
                      <a:pt x="0" y="9"/>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35" name="Freeform 1345"/>
              <p:cNvSpPr>
                <a:spLocks/>
              </p:cNvSpPr>
              <p:nvPr/>
            </p:nvSpPr>
            <p:spPr bwMode="auto">
              <a:xfrm>
                <a:off x="3165" y="1294"/>
                <a:ext cx="8" cy="10"/>
              </a:xfrm>
              <a:custGeom>
                <a:avLst/>
                <a:gdLst>
                  <a:gd name="T0" fmla="*/ 1 w 15"/>
                  <a:gd name="T1" fmla="*/ 3 h 19"/>
                  <a:gd name="T2" fmla="*/ 1 w 15"/>
                  <a:gd name="T3" fmla="*/ 3 h 19"/>
                  <a:gd name="T4" fmla="*/ 0 w 15"/>
                  <a:gd name="T5" fmla="*/ 6 h 19"/>
                  <a:gd name="T6" fmla="*/ 7 w 15"/>
                  <a:gd name="T7" fmla="*/ 10 h 19"/>
                  <a:gd name="T8" fmla="*/ 8 w 15"/>
                  <a:gd name="T9" fmla="*/ 6 h 19"/>
                  <a:gd name="T10" fmla="*/ 8 w 15"/>
                  <a:gd name="T11" fmla="*/ 6 h 19"/>
                  <a:gd name="T12" fmla="*/ 8 w 15"/>
                  <a:gd name="T13" fmla="*/ 5 h 19"/>
                  <a:gd name="T14" fmla="*/ 7 w 15"/>
                  <a:gd name="T15" fmla="*/ 2 h 19"/>
                  <a:gd name="T16" fmla="*/ 5 w 15"/>
                  <a:gd name="T17" fmla="*/ 0 h 19"/>
                  <a:gd name="T18" fmla="*/ 3 w 15"/>
                  <a:gd name="T19" fmla="*/ 1 h 19"/>
                  <a:gd name="T20" fmla="*/ 1 w 15"/>
                  <a:gd name="T21" fmla="*/ 4 h 19"/>
                  <a:gd name="T22" fmla="*/ 1 w 15"/>
                  <a:gd name="T23" fmla="*/ 3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19">
                    <a:moveTo>
                      <a:pt x="2" y="5"/>
                    </a:moveTo>
                    <a:lnTo>
                      <a:pt x="2" y="5"/>
                    </a:lnTo>
                    <a:lnTo>
                      <a:pt x="0" y="12"/>
                    </a:lnTo>
                    <a:lnTo>
                      <a:pt x="13" y="19"/>
                    </a:lnTo>
                    <a:lnTo>
                      <a:pt x="15" y="12"/>
                    </a:lnTo>
                    <a:lnTo>
                      <a:pt x="15" y="10"/>
                    </a:lnTo>
                    <a:lnTo>
                      <a:pt x="13" y="3"/>
                    </a:lnTo>
                    <a:lnTo>
                      <a:pt x="10" y="0"/>
                    </a:lnTo>
                    <a:lnTo>
                      <a:pt x="5" y="1"/>
                    </a:lnTo>
                    <a:lnTo>
                      <a:pt x="2" y="7"/>
                    </a:lnTo>
                    <a:lnTo>
                      <a:pt x="2"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36" name="Freeform 1346"/>
              <p:cNvSpPr>
                <a:spLocks/>
              </p:cNvSpPr>
              <p:nvPr/>
            </p:nvSpPr>
            <p:spPr bwMode="auto">
              <a:xfrm>
                <a:off x="3166" y="1290"/>
                <a:ext cx="7" cy="10"/>
              </a:xfrm>
              <a:custGeom>
                <a:avLst/>
                <a:gdLst>
                  <a:gd name="T0" fmla="*/ 0 w 15"/>
                  <a:gd name="T1" fmla="*/ 3 h 20"/>
                  <a:gd name="T2" fmla="*/ 0 w 15"/>
                  <a:gd name="T3" fmla="*/ 3 h 20"/>
                  <a:gd name="T4" fmla="*/ 0 w 15"/>
                  <a:gd name="T5" fmla="*/ 7 h 20"/>
                  <a:gd name="T6" fmla="*/ 6 w 15"/>
                  <a:gd name="T7" fmla="*/ 10 h 20"/>
                  <a:gd name="T8" fmla="*/ 7 w 15"/>
                  <a:gd name="T9" fmla="*/ 7 h 20"/>
                  <a:gd name="T10" fmla="*/ 7 w 15"/>
                  <a:gd name="T11" fmla="*/ 7 h 20"/>
                  <a:gd name="T12" fmla="*/ 7 w 15"/>
                  <a:gd name="T13" fmla="*/ 6 h 20"/>
                  <a:gd name="T14" fmla="*/ 6 w 15"/>
                  <a:gd name="T15" fmla="*/ 2 h 20"/>
                  <a:gd name="T16" fmla="*/ 5 w 15"/>
                  <a:gd name="T17" fmla="*/ 0 h 20"/>
                  <a:gd name="T18" fmla="*/ 2 w 15"/>
                  <a:gd name="T19" fmla="*/ 1 h 20"/>
                  <a:gd name="T20" fmla="*/ 0 w 15"/>
                  <a:gd name="T21" fmla="*/ 4 h 20"/>
                  <a:gd name="T22" fmla="*/ 0 w 15"/>
                  <a:gd name="T23" fmla="*/ 3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0">
                    <a:moveTo>
                      <a:pt x="1" y="6"/>
                    </a:moveTo>
                    <a:lnTo>
                      <a:pt x="1" y="6"/>
                    </a:lnTo>
                    <a:lnTo>
                      <a:pt x="0" y="13"/>
                    </a:lnTo>
                    <a:lnTo>
                      <a:pt x="13" y="20"/>
                    </a:lnTo>
                    <a:lnTo>
                      <a:pt x="15" y="13"/>
                    </a:lnTo>
                    <a:lnTo>
                      <a:pt x="15" y="11"/>
                    </a:lnTo>
                    <a:lnTo>
                      <a:pt x="13" y="4"/>
                    </a:lnTo>
                    <a:lnTo>
                      <a:pt x="10" y="0"/>
                    </a:lnTo>
                    <a:lnTo>
                      <a:pt x="5" y="2"/>
                    </a:lnTo>
                    <a:lnTo>
                      <a:pt x="1" y="8"/>
                    </a:lnTo>
                    <a:lnTo>
                      <a:pt x="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37" name="Freeform 1347"/>
              <p:cNvSpPr>
                <a:spLocks/>
              </p:cNvSpPr>
              <p:nvPr/>
            </p:nvSpPr>
            <p:spPr bwMode="auto">
              <a:xfrm>
                <a:off x="3167" y="1287"/>
                <a:ext cx="7" cy="9"/>
              </a:xfrm>
              <a:custGeom>
                <a:avLst/>
                <a:gdLst>
                  <a:gd name="T0" fmla="*/ 2 w 15"/>
                  <a:gd name="T1" fmla="*/ 2 h 20"/>
                  <a:gd name="T2" fmla="*/ 1 w 15"/>
                  <a:gd name="T3" fmla="*/ 2 h 20"/>
                  <a:gd name="T4" fmla="*/ 0 w 15"/>
                  <a:gd name="T5" fmla="*/ 6 h 20"/>
                  <a:gd name="T6" fmla="*/ 7 w 15"/>
                  <a:gd name="T7" fmla="*/ 9 h 20"/>
                  <a:gd name="T8" fmla="*/ 7 w 15"/>
                  <a:gd name="T9" fmla="*/ 6 h 20"/>
                  <a:gd name="T10" fmla="*/ 7 w 15"/>
                  <a:gd name="T11" fmla="*/ 7 h 20"/>
                  <a:gd name="T12" fmla="*/ 7 w 15"/>
                  <a:gd name="T13" fmla="*/ 5 h 20"/>
                  <a:gd name="T14" fmla="*/ 7 w 15"/>
                  <a:gd name="T15" fmla="*/ 2 h 20"/>
                  <a:gd name="T16" fmla="*/ 5 w 15"/>
                  <a:gd name="T17" fmla="*/ 0 h 20"/>
                  <a:gd name="T18" fmla="*/ 2 w 15"/>
                  <a:gd name="T19" fmla="*/ 1 h 20"/>
                  <a:gd name="T20" fmla="*/ 1 w 15"/>
                  <a:gd name="T21" fmla="*/ 3 h 20"/>
                  <a:gd name="T22" fmla="*/ 2 w 15"/>
                  <a:gd name="T23" fmla="*/ 2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0">
                    <a:moveTo>
                      <a:pt x="4" y="4"/>
                    </a:moveTo>
                    <a:lnTo>
                      <a:pt x="2" y="5"/>
                    </a:lnTo>
                    <a:lnTo>
                      <a:pt x="0" y="13"/>
                    </a:lnTo>
                    <a:lnTo>
                      <a:pt x="14" y="20"/>
                    </a:lnTo>
                    <a:lnTo>
                      <a:pt x="15" y="13"/>
                    </a:lnTo>
                    <a:lnTo>
                      <a:pt x="14" y="15"/>
                    </a:lnTo>
                    <a:lnTo>
                      <a:pt x="15" y="11"/>
                    </a:lnTo>
                    <a:lnTo>
                      <a:pt x="14" y="4"/>
                    </a:lnTo>
                    <a:lnTo>
                      <a:pt x="10" y="0"/>
                    </a:lnTo>
                    <a:lnTo>
                      <a:pt x="5" y="2"/>
                    </a:lnTo>
                    <a:lnTo>
                      <a:pt x="2" y="7"/>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38" name="Freeform 1348"/>
              <p:cNvSpPr>
                <a:spLocks/>
              </p:cNvSpPr>
              <p:nvPr/>
            </p:nvSpPr>
            <p:spPr bwMode="auto">
              <a:xfrm>
                <a:off x="3168" y="1283"/>
                <a:ext cx="8" cy="11"/>
              </a:xfrm>
              <a:custGeom>
                <a:avLst/>
                <a:gdLst>
                  <a:gd name="T0" fmla="*/ 2 w 15"/>
                  <a:gd name="T1" fmla="*/ 3 h 22"/>
                  <a:gd name="T2" fmla="*/ 2 w 15"/>
                  <a:gd name="T3" fmla="*/ 3 h 22"/>
                  <a:gd name="T4" fmla="*/ 0 w 15"/>
                  <a:gd name="T5" fmla="*/ 6 h 22"/>
                  <a:gd name="T6" fmla="*/ 5 w 15"/>
                  <a:gd name="T7" fmla="*/ 11 h 22"/>
                  <a:gd name="T8" fmla="*/ 7 w 15"/>
                  <a:gd name="T9" fmla="*/ 8 h 22"/>
                  <a:gd name="T10" fmla="*/ 7 w 15"/>
                  <a:gd name="T11" fmla="*/ 8 h 22"/>
                  <a:gd name="T12" fmla="*/ 7 w 15"/>
                  <a:gd name="T13" fmla="*/ 9 h 22"/>
                  <a:gd name="T14" fmla="*/ 8 w 15"/>
                  <a:gd name="T15" fmla="*/ 6 h 22"/>
                  <a:gd name="T16" fmla="*/ 7 w 15"/>
                  <a:gd name="T17" fmla="*/ 2 h 22"/>
                  <a:gd name="T18" fmla="*/ 4 w 15"/>
                  <a:gd name="T19" fmla="*/ 0 h 22"/>
                  <a:gd name="T20" fmla="*/ 2 w 15"/>
                  <a:gd name="T21" fmla="*/ 2 h 22"/>
                  <a:gd name="T22" fmla="*/ 2 w 15"/>
                  <a:gd name="T23" fmla="*/ 3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2">
                    <a:moveTo>
                      <a:pt x="3" y="5"/>
                    </a:moveTo>
                    <a:lnTo>
                      <a:pt x="3" y="5"/>
                    </a:lnTo>
                    <a:lnTo>
                      <a:pt x="0" y="11"/>
                    </a:lnTo>
                    <a:lnTo>
                      <a:pt x="10" y="22"/>
                    </a:lnTo>
                    <a:lnTo>
                      <a:pt x="13" y="16"/>
                    </a:lnTo>
                    <a:lnTo>
                      <a:pt x="13" y="18"/>
                    </a:lnTo>
                    <a:lnTo>
                      <a:pt x="15" y="11"/>
                    </a:lnTo>
                    <a:lnTo>
                      <a:pt x="13" y="3"/>
                    </a:lnTo>
                    <a:lnTo>
                      <a:pt x="8" y="0"/>
                    </a:lnTo>
                    <a:lnTo>
                      <a:pt x="3" y="3"/>
                    </a:lnTo>
                    <a:lnTo>
                      <a:pt x="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39" name="Freeform 1349"/>
              <p:cNvSpPr>
                <a:spLocks/>
              </p:cNvSpPr>
              <p:nvPr/>
            </p:nvSpPr>
            <p:spPr bwMode="auto">
              <a:xfrm>
                <a:off x="3170" y="1280"/>
                <a:ext cx="8" cy="11"/>
              </a:xfrm>
              <a:custGeom>
                <a:avLst/>
                <a:gdLst>
                  <a:gd name="T0" fmla="*/ 2 w 15"/>
                  <a:gd name="T1" fmla="*/ 3 h 22"/>
                  <a:gd name="T2" fmla="*/ 2 w 15"/>
                  <a:gd name="T3" fmla="*/ 3 h 22"/>
                  <a:gd name="T4" fmla="*/ 0 w 15"/>
                  <a:gd name="T5" fmla="*/ 6 h 22"/>
                  <a:gd name="T6" fmla="*/ 5 w 15"/>
                  <a:gd name="T7" fmla="*/ 11 h 22"/>
                  <a:gd name="T8" fmla="*/ 7 w 15"/>
                  <a:gd name="T9" fmla="*/ 9 h 22"/>
                  <a:gd name="T10" fmla="*/ 7 w 15"/>
                  <a:gd name="T11" fmla="*/ 9 h 22"/>
                  <a:gd name="T12" fmla="*/ 7 w 15"/>
                  <a:gd name="T13" fmla="*/ 9 h 22"/>
                  <a:gd name="T14" fmla="*/ 8 w 15"/>
                  <a:gd name="T15" fmla="*/ 6 h 22"/>
                  <a:gd name="T16" fmla="*/ 7 w 15"/>
                  <a:gd name="T17" fmla="*/ 2 h 22"/>
                  <a:gd name="T18" fmla="*/ 4 w 15"/>
                  <a:gd name="T19" fmla="*/ 0 h 22"/>
                  <a:gd name="T20" fmla="*/ 2 w 15"/>
                  <a:gd name="T21" fmla="*/ 2 h 22"/>
                  <a:gd name="T22" fmla="*/ 2 w 15"/>
                  <a:gd name="T23" fmla="*/ 3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2">
                    <a:moveTo>
                      <a:pt x="3" y="6"/>
                    </a:moveTo>
                    <a:lnTo>
                      <a:pt x="3" y="6"/>
                    </a:lnTo>
                    <a:lnTo>
                      <a:pt x="0" y="11"/>
                    </a:lnTo>
                    <a:lnTo>
                      <a:pt x="10" y="22"/>
                    </a:lnTo>
                    <a:lnTo>
                      <a:pt x="13" y="17"/>
                    </a:lnTo>
                    <a:lnTo>
                      <a:pt x="13" y="18"/>
                    </a:lnTo>
                    <a:lnTo>
                      <a:pt x="15" y="11"/>
                    </a:lnTo>
                    <a:lnTo>
                      <a:pt x="13" y="4"/>
                    </a:lnTo>
                    <a:lnTo>
                      <a:pt x="8" y="0"/>
                    </a:lnTo>
                    <a:lnTo>
                      <a:pt x="3" y="4"/>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40" name="Freeform 1350"/>
              <p:cNvSpPr>
                <a:spLocks/>
              </p:cNvSpPr>
              <p:nvPr/>
            </p:nvSpPr>
            <p:spPr bwMode="auto">
              <a:xfrm>
                <a:off x="3172" y="1277"/>
                <a:ext cx="6" cy="11"/>
              </a:xfrm>
              <a:custGeom>
                <a:avLst/>
                <a:gdLst>
                  <a:gd name="T0" fmla="*/ 2 w 14"/>
                  <a:gd name="T1" fmla="*/ 1 h 22"/>
                  <a:gd name="T2" fmla="*/ 2 w 14"/>
                  <a:gd name="T3" fmla="*/ 2 h 22"/>
                  <a:gd name="T4" fmla="*/ 0 w 14"/>
                  <a:gd name="T5" fmla="*/ 6 h 22"/>
                  <a:gd name="T6" fmla="*/ 4 w 14"/>
                  <a:gd name="T7" fmla="*/ 11 h 22"/>
                  <a:gd name="T8" fmla="*/ 6 w 14"/>
                  <a:gd name="T9" fmla="*/ 7 h 22"/>
                  <a:gd name="T10" fmla="*/ 5 w 14"/>
                  <a:gd name="T11" fmla="*/ 8 h 22"/>
                  <a:gd name="T12" fmla="*/ 6 w 14"/>
                  <a:gd name="T13" fmla="*/ 7 h 22"/>
                  <a:gd name="T14" fmla="*/ 6 w 14"/>
                  <a:gd name="T15" fmla="*/ 4 h 22"/>
                  <a:gd name="T16" fmla="*/ 5 w 14"/>
                  <a:gd name="T17" fmla="*/ 1 h 22"/>
                  <a:gd name="T18" fmla="*/ 3 w 14"/>
                  <a:gd name="T19" fmla="*/ 0 h 22"/>
                  <a:gd name="T20" fmla="*/ 2 w 14"/>
                  <a:gd name="T21" fmla="*/ 2 h 22"/>
                  <a:gd name="T22" fmla="*/ 2 w 14"/>
                  <a:gd name="T23" fmla="*/ 1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 h="22">
                    <a:moveTo>
                      <a:pt x="5" y="2"/>
                    </a:moveTo>
                    <a:lnTo>
                      <a:pt x="4" y="4"/>
                    </a:lnTo>
                    <a:lnTo>
                      <a:pt x="0" y="11"/>
                    </a:lnTo>
                    <a:lnTo>
                      <a:pt x="10" y="22"/>
                    </a:lnTo>
                    <a:lnTo>
                      <a:pt x="14" y="14"/>
                    </a:lnTo>
                    <a:lnTo>
                      <a:pt x="12" y="16"/>
                    </a:lnTo>
                    <a:lnTo>
                      <a:pt x="14" y="14"/>
                    </a:lnTo>
                    <a:lnTo>
                      <a:pt x="14" y="7"/>
                    </a:lnTo>
                    <a:lnTo>
                      <a:pt x="12" y="2"/>
                    </a:lnTo>
                    <a:lnTo>
                      <a:pt x="7" y="0"/>
                    </a:lnTo>
                    <a:lnTo>
                      <a:pt x="4" y="4"/>
                    </a:lnTo>
                    <a:lnTo>
                      <a:pt x="5"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41" name="Freeform 1351"/>
              <p:cNvSpPr>
                <a:spLocks/>
              </p:cNvSpPr>
              <p:nvPr/>
            </p:nvSpPr>
            <p:spPr bwMode="auto">
              <a:xfrm>
                <a:off x="3174" y="1277"/>
                <a:ext cx="8" cy="9"/>
              </a:xfrm>
              <a:custGeom>
                <a:avLst/>
                <a:gdLst>
                  <a:gd name="T0" fmla="*/ 2 w 15"/>
                  <a:gd name="T1" fmla="*/ 1 h 18"/>
                  <a:gd name="T2" fmla="*/ 3 w 15"/>
                  <a:gd name="T3" fmla="*/ 0 h 18"/>
                  <a:gd name="T4" fmla="*/ 0 w 15"/>
                  <a:gd name="T5" fmla="*/ 2 h 18"/>
                  <a:gd name="T6" fmla="*/ 4 w 15"/>
                  <a:gd name="T7" fmla="*/ 9 h 18"/>
                  <a:gd name="T8" fmla="*/ 6 w 15"/>
                  <a:gd name="T9" fmla="*/ 8 h 18"/>
                  <a:gd name="T10" fmla="*/ 7 w 15"/>
                  <a:gd name="T11" fmla="*/ 7 h 18"/>
                  <a:gd name="T12" fmla="*/ 6 w 15"/>
                  <a:gd name="T13" fmla="*/ 8 h 18"/>
                  <a:gd name="T14" fmla="*/ 8 w 15"/>
                  <a:gd name="T15" fmla="*/ 6 h 18"/>
                  <a:gd name="T16" fmla="*/ 7 w 15"/>
                  <a:gd name="T17" fmla="*/ 2 h 18"/>
                  <a:gd name="T18" fmla="*/ 5 w 15"/>
                  <a:gd name="T19" fmla="*/ 0 h 18"/>
                  <a:gd name="T20" fmla="*/ 3 w 15"/>
                  <a:gd name="T21" fmla="*/ 0 h 18"/>
                  <a:gd name="T22" fmla="*/ 2 w 15"/>
                  <a:gd name="T23" fmla="*/ 1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18">
                    <a:moveTo>
                      <a:pt x="4" y="2"/>
                    </a:moveTo>
                    <a:lnTo>
                      <a:pt x="5" y="0"/>
                    </a:lnTo>
                    <a:lnTo>
                      <a:pt x="0" y="4"/>
                    </a:lnTo>
                    <a:lnTo>
                      <a:pt x="7" y="18"/>
                    </a:lnTo>
                    <a:lnTo>
                      <a:pt x="12" y="15"/>
                    </a:lnTo>
                    <a:lnTo>
                      <a:pt x="14" y="13"/>
                    </a:lnTo>
                    <a:lnTo>
                      <a:pt x="12" y="15"/>
                    </a:lnTo>
                    <a:lnTo>
                      <a:pt x="15" y="11"/>
                    </a:lnTo>
                    <a:lnTo>
                      <a:pt x="14" y="4"/>
                    </a:lnTo>
                    <a:lnTo>
                      <a:pt x="10" y="0"/>
                    </a:lnTo>
                    <a:lnTo>
                      <a:pt x="5" y="0"/>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42" name="Freeform 1352"/>
              <p:cNvSpPr>
                <a:spLocks/>
              </p:cNvSpPr>
              <p:nvPr/>
            </p:nvSpPr>
            <p:spPr bwMode="auto">
              <a:xfrm>
                <a:off x="3176" y="1272"/>
                <a:ext cx="7" cy="11"/>
              </a:xfrm>
              <a:custGeom>
                <a:avLst/>
                <a:gdLst>
                  <a:gd name="T0" fmla="*/ 3 w 15"/>
                  <a:gd name="T1" fmla="*/ 1 h 22"/>
                  <a:gd name="T2" fmla="*/ 1 w 15"/>
                  <a:gd name="T3" fmla="*/ 3 h 22"/>
                  <a:gd name="T4" fmla="*/ 0 w 15"/>
                  <a:gd name="T5" fmla="*/ 6 h 22"/>
                  <a:gd name="T6" fmla="*/ 5 w 15"/>
                  <a:gd name="T7" fmla="*/ 11 h 22"/>
                  <a:gd name="T8" fmla="*/ 6 w 15"/>
                  <a:gd name="T9" fmla="*/ 8 h 22"/>
                  <a:gd name="T10" fmla="*/ 5 w 15"/>
                  <a:gd name="T11" fmla="*/ 10 h 22"/>
                  <a:gd name="T12" fmla="*/ 6 w 15"/>
                  <a:gd name="T13" fmla="*/ 9 h 22"/>
                  <a:gd name="T14" fmla="*/ 7 w 15"/>
                  <a:gd name="T15" fmla="*/ 6 h 22"/>
                  <a:gd name="T16" fmla="*/ 6 w 15"/>
                  <a:gd name="T17" fmla="*/ 2 h 22"/>
                  <a:gd name="T18" fmla="*/ 4 w 15"/>
                  <a:gd name="T19" fmla="*/ 0 h 22"/>
                  <a:gd name="T20" fmla="*/ 1 w 15"/>
                  <a:gd name="T21" fmla="*/ 2 h 22"/>
                  <a:gd name="T22" fmla="*/ 3 w 15"/>
                  <a:gd name="T23" fmla="*/ 1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2">
                    <a:moveTo>
                      <a:pt x="6" y="2"/>
                    </a:moveTo>
                    <a:lnTo>
                      <a:pt x="3" y="6"/>
                    </a:lnTo>
                    <a:lnTo>
                      <a:pt x="0" y="11"/>
                    </a:lnTo>
                    <a:lnTo>
                      <a:pt x="10" y="22"/>
                    </a:lnTo>
                    <a:lnTo>
                      <a:pt x="13" y="16"/>
                    </a:lnTo>
                    <a:lnTo>
                      <a:pt x="10" y="20"/>
                    </a:lnTo>
                    <a:lnTo>
                      <a:pt x="13" y="18"/>
                    </a:lnTo>
                    <a:lnTo>
                      <a:pt x="15" y="11"/>
                    </a:lnTo>
                    <a:lnTo>
                      <a:pt x="13" y="4"/>
                    </a:lnTo>
                    <a:lnTo>
                      <a:pt x="8" y="0"/>
                    </a:lnTo>
                    <a:lnTo>
                      <a:pt x="3" y="4"/>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43" name="Freeform 1353"/>
              <p:cNvSpPr>
                <a:spLocks/>
              </p:cNvSpPr>
              <p:nvPr/>
            </p:nvSpPr>
            <p:spPr bwMode="auto">
              <a:xfrm>
                <a:off x="3179" y="1271"/>
                <a:ext cx="8" cy="11"/>
              </a:xfrm>
              <a:custGeom>
                <a:avLst/>
                <a:gdLst>
                  <a:gd name="T0" fmla="*/ 3 w 15"/>
                  <a:gd name="T1" fmla="*/ 1 h 22"/>
                  <a:gd name="T2" fmla="*/ 4 w 15"/>
                  <a:gd name="T3" fmla="*/ 0 h 22"/>
                  <a:gd name="T4" fmla="*/ 0 w 15"/>
                  <a:gd name="T5" fmla="*/ 2 h 22"/>
                  <a:gd name="T6" fmla="*/ 2 w 15"/>
                  <a:gd name="T7" fmla="*/ 11 h 22"/>
                  <a:gd name="T8" fmla="*/ 5 w 15"/>
                  <a:gd name="T9" fmla="*/ 9 h 22"/>
                  <a:gd name="T10" fmla="*/ 6 w 15"/>
                  <a:gd name="T11" fmla="*/ 9 h 22"/>
                  <a:gd name="T12" fmla="*/ 5 w 15"/>
                  <a:gd name="T13" fmla="*/ 9 h 22"/>
                  <a:gd name="T14" fmla="*/ 8 w 15"/>
                  <a:gd name="T15" fmla="*/ 7 h 22"/>
                  <a:gd name="T16" fmla="*/ 8 w 15"/>
                  <a:gd name="T17" fmla="*/ 3 h 22"/>
                  <a:gd name="T18" fmla="*/ 6 w 15"/>
                  <a:gd name="T19" fmla="*/ 0 h 22"/>
                  <a:gd name="T20" fmla="*/ 4 w 15"/>
                  <a:gd name="T21" fmla="*/ 0 h 22"/>
                  <a:gd name="T22" fmla="*/ 3 w 15"/>
                  <a:gd name="T23" fmla="*/ 1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2">
                    <a:moveTo>
                      <a:pt x="5" y="2"/>
                    </a:moveTo>
                    <a:lnTo>
                      <a:pt x="7" y="0"/>
                    </a:lnTo>
                    <a:lnTo>
                      <a:pt x="0" y="4"/>
                    </a:lnTo>
                    <a:lnTo>
                      <a:pt x="4" y="22"/>
                    </a:lnTo>
                    <a:lnTo>
                      <a:pt x="10" y="18"/>
                    </a:lnTo>
                    <a:lnTo>
                      <a:pt x="12" y="17"/>
                    </a:lnTo>
                    <a:lnTo>
                      <a:pt x="10" y="18"/>
                    </a:lnTo>
                    <a:lnTo>
                      <a:pt x="15" y="13"/>
                    </a:lnTo>
                    <a:lnTo>
                      <a:pt x="15" y="6"/>
                    </a:lnTo>
                    <a:lnTo>
                      <a:pt x="12" y="0"/>
                    </a:lnTo>
                    <a:lnTo>
                      <a:pt x="7" y="0"/>
                    </a:lnTo>
                    <a:lnTo>
                      <a:pt x="5"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44" name="Freeform 1354"/>
              <p:cNvSpPr>
                <a:spLocks/>
              </p:cNvSpPr>
              <p:nvPr/>
            </p:nvSpPr>
            <p:spPr bwMode="auto">
              <a:xfrm>
                <a:off x="3182" y="1270"/>
                <a:ext cx="7" cy="9"/>
              </a:xfrm>
              <a:custGeom>
                <a:avLst/>
                <a:gdLst>
                  <a:gd name="T0" fmla="*/ 2 w 15"/>
                  <a:gd name="T1" fmla="*/ 0 h 18"/>
                  <a:gd name="T2" fmla="*/ 2 w 15"/>
                  <a:gd name="T3" fmla="*/ 0 h 18"/>
                  <a:gd name="T4" fmla="*/ 0 w 15"/>
                  <a:gd name="T5" fmla="*/ 2 h 18"/>
                  <a:gd name="T6" fmla="*/ 3 w 15"/>
                  <a:gd name="T7" fmla="*/ 9 h 18"/>
                  <a:gd name="T8" fmla="*/ 6 w 15"/>
                  <a:gd name="T9" fmla="*/ 7 h 18"/>
                  <a:gd name="T10" fmla="*/ 6 w 15"/>
                  <a:gd name="T11" fmla="*/ 7 h 18"/>
                  <a:gd name="T12" fmla="*/ 6 w 15"/>
                  <a:gd name="T13" fmla="*/ 7 h 18"/>
                  <a:gd name="T14" fmla="*/ 7 w 15"/>
                  <a:gd name="T15" fmla="*/ 5 h 18"/>
                  <a:gd name="T16" fmla="*/ 7 w 15"/>
                  <a:gd name="T17" fmla="*/ 2 h 18"/>
                  <a:gd name="T18" fmla="*/ 5 w 15"/>
                  <a:gd name="T19" fmla="*/ 0 h 18"/>
                  <a:gd name="T20" fmla="*/ 2 w 15"/>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18">
                    <a:moveTo>
                      <a:pt x="5" y="0"/>
                    </a:moveTo>
                    <a:lnTo>
                      <a:pt x="5" y="0"/>
                    </a:lnTo>
                    <a:lnTo>
                      <a:pt x="0" y="3"/>
                    </a:lnTo>
                    <a:lnTo>
                      <a:pt x="7" y="18"/>
                    </a:lnTo>
                    <a:lnTo>
                      <a:pt x="12" y="14"/>
                    </a:lnTo>
                    <a:lnTo>
                      <a:pt x="15" y="10"/>
                    </a:lnTo>
                    <a:lnTo>
                      <a:pt x="14" y="3"/>
                    </a:lnTo>
                    <a:lnTo>
                      <a:pt x="10" y="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45" name="Freeform 1355"/>
              <p:cNvSpPr>
                <a:spLocks/>
              </p:cNvSpPr>
              <p:nvPr/>
            </p:nvSpPr>
            <p:spPr bwMode="auto">
              <a:xfrm>
                <a:off x="3184" y="1268"/>
                <a:ext cx="8" cy="9"/>
              </a:xfrm>
              <a:custGeom>
                <a:avLst/>
                <a:gdLst>
                  <a:gd name="T0" fmla="*/ 4 w 15"/>
                  <a:gd name="T1" fmla="*/ 0 h 20"/>
                  <a:gd name="T2" fmla="*/ 3 w 15"/>
                  <a:gd name="T3" fmla="*/ 1 h 20"/>
                  <a:gd name="T4" fmla="*/ 0 w 15"/>
                  <a:gd name="T5" fmla="*/ 3 h 20"/>
                  <a:gd name="T6" fmla="*/ 4 w 15"/>
                  <a:gd name="T7" fmla="*/ 9 h 20"/>
                  <a:gd name="T8" fmla="*/ 6 w 15"/>
                  <a:gd name="T9" fmla="*/ 7 h 20"/>
                  <a:gd name="T10" fmla="*/ 5 w 15"/>
                  <a:gd name="T11" fmla="*/ 8 h 20"/>
                  <a:gd name="T12" fmla="*/ 6 w 15"/>
                  <a:gd name="T13" fmla="*/ 7 h 20"/>
                  <a:gd name="T14" fmla="*/ 8 w 15"/>
                  <a:gd name="T15" fmla="*/ 6 h 20"/>
                  <a:gd name="T16" fmla="*/ 7 w 15"/>
                  <a:gd name="T17" fmla="*/ 3 h 20"/>
                  <a:gd name="T18" fmla="*/ 5 w 15"/>
                  <a:gd name="T19" fmla="*/ 1 h 20"/>
                  <a:gd name="T20" fmla="*/ 3 w 15"/>
                  <a:gd name="T21" fmla="*/ 1 h 20"/>
                  <a:gd name="T22" fmla="*/ 4 w 15"/>
                  <a:gd name="T23" fmla="*/ 0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0">
                    <a:moveTo>
                      <a:pt x="7" y="0"/>
                    </a:moveTo>
                    <a:lnTo>
                      <a:pt x="5" y="2"/>
                    </a:lnTo>
                    <a:lnTo>
                      <a:pt x="0" y="6"/>
                    </a:lnTo>
                    <a:lnTo>
                      <a:pt x="7" y="20"/>
                    </a:lnTo>
                    <a:lnTo>
                      <a:pt x="12" y="16"/>
                    </a:lnTo>
                    <a:lnTo>
                      <a:pt x="10" y="18"/>
                    </a:lnTo>
                    <a:lnTo>
                      <a:pt x="12" y="16"/>
                    </a:lnTo>
                    <a:lnTo>
                      <a:pt x="15" y="13"/>
                    </a:lnTo>
                    <a:lnTo>
                      <a:pt x="14" y="6"/>
                    </a:lnTo>
                    <a:lnTo>
                      <a:pt x="10" y="2"/>
                    </a:lnTo>
                    <a:lnTo>
                      <a:pt x="5" y="2"/>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46" name="Freeform 1356"/>
              <p:cNvSpPr>
                <a:spLocks/>
              </p:cNvSpPr>
              <p:nvPr/>
            </p:nvSpPr>
            <p:spPr bwMode="auto">
              <a:xfrm>
                <a:off x="3188" y="1267"/>
                <a:ext cx="7" cy="10"/>
              </a:xfrm>
              <a:custGeom>
                <a:avLst/>
                <a:gdLst>
                  <a:gd name="T0" fmla="*/ 3 w 15"/>
                  <a:gd name="T1" fmla="*/ 0 h 20"/>
                  <a:gd name="T2" fmla="*/ 3 w 15"/>
                  <a:gd name="T3" fmla="*/ 0 h 20"/>
                  <a:gd name="T4" fmla="*/ 0 w 15"/>
                  <a:gd name="T5" fmla="*/ 1 h 20"/>
                  <a:gd name="T6" fmla="*/ 1 w 15"/>
                  <a:gd name="T7" fmla="*/ 10 h 20"/>
                  <a:gd name="T8" fmla="*/ 5 w 15"/>
                  <a:gd name="T9" fmla="*/ 9 h 20"/>
                  <a:gd name="T10" fmla="*/ 5 w 15"/>
                  <a:gd name="T11" fmla="*/ 9 h 20"/>
                  <a:gd name="T12" fmla="*/ 5 w 15"/>
                  <a:gd name="T13" fmla="*/ 9 h 20"/>
                  <a:gd name="T14" fmla="*/ 7 w 15"/>
                  <a:gd name="T15" fmla="*/ 8 h 20"/>
                  <a:gd name="T16" fmla="*/ 7 w 15"/>
                  <a:gd name="T17" fmla="*/ 4 h 20"/>
                  <a:gd name="T18" fmla="*/ 6 w 15"/>
                  <a:gd name="T19" fmla="*/ 1 h 20"/>
                  <a:gd name="T20" fmla="*/ 3 w 15"/>
                  <a:gd name="T21" fmla="*/ 0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20">
                    <a:moveTo>
                      <a:pt x="7" y="0"/>
                    </a:moveTo>
                    <a:lnTo>
                      <a:pt x="7" y="0"/>
                    </a:lnTo>
                    <a:lnTo>
                      <a:pt x="0" y="2"/>
                    </a:lnTo>
                    <a:lnTo>
                      <a:pt x="3" y="20"/>
                    </a:lnTo>
                    <a:lnTo>
                      <a:pt x="10" y="18"/>
                    </a:lnTo>
                    <a:lnTo>
                      <a:pt x="15" y="15"/>
                    </a:lnTo>
                    <a:lnTo>
                      <a:pt x="15" y="8"/>
                    </a:lnTo>
                    <a:lnTo>
                      <a:pt x="12" y="2"/>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47" name="Freeform 1357"/>
              <p:cNvSpPr>
                <a:spLocks/>
              </p:cNvSpPr>
              <p:nvPr/>
            </p:nvSpPr>
            <p:spPr bwMode="auto">
              <a:xfrm>
                <a:off x="3191" y="1266"/>
                <a:ext cx="7" cy="10"/>
              </a:xfrm>
              <a:custGeom>
                <a:avLst/>
                <a:gdLst>
                  <a:gd name="T0" fmla="*/ 3 w 15"/>
                  <a:gd name="T1" fmla="*/ 0 h 20"/>
                  <a:gd name="T2" fmla="*/ 3 w 15"/>
                  <a:gd name="T3" fmla="*/ 0 h 20"/>
                  <a:gd name="T4" fmla="*/ 0 w 15"/>
                  <a:gd name="T5" fmla="*/ 1 h 20"/>
                  <a:gd name="T6" fmla="*/ 1 w 15"/>
                  <a:gd name="T7" fmla="*/ 10 h 20"/>
                  <a:gd name="T8" fmla="*/ 5 w 15"/>
                  <a:gd name="T9" fmla="*/ 10 h 20"/>
                  <a:gd name="T10" fmla="*/ 5 w 15"/>
                  <a:gd name="T11" fmla="*/ 10 h 20"/>
                  <a:gd name="T12" fmla="*/ 5 w 15"/>
                  <a:gd name="T13" fmla="*/ 10 h 20"/>
                  <a:gd name="T14" fmla="*/ 7 w 15"/>
                  <a:gd name="T15" fmla="*/ 8 h 20"/>
                  <a:gd name="T16" fmla="*/ 7 w 15"/>
                  <a:gd name="T17" fmla="*/ 4 h 20"/>
                  <a:gd name="T18" fmla="*/ 5 w 15"/>
                  <a:gd name="T19" fmla="*/ 1 h 20"/>
                  <a:gd name="T20" fmla="*/ 3 w 15"/>
                  <a:gd name="T21" fmla="*/ 0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20">
                    <a:moveTo>
                      <a:pt x="6" y="0"/>
                    </a:moveTo>
                    <a:lnTo>
                      <a:pt x="6" y="0"/>
                    </a:lnTo>
                    <a:lnTo>
                      <a:pt x="0" y="2"/>
                    </a:lnTo>
                    <a:lnTo>
                      <a:pt x="3" y="20"/>
                    </a:lnTo>
                    <a:lnTo>
                      <a:pt x="10" y="19"/>
                    </a:lnTo>
                    <a:lnTo>
                      <a:pt x="15" y="15"/>
                    </a:lnTo>
                    <a:lnTo>
                      <a:pt x="15" y="8"/>
                    </a:lnTo>
                    <a:lnTo>
                      <a:pt x="11" y="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48" name="Freeform 1358"/>
              <p:cNvSpPr>
                <a:spLocks/>
              </p:cNvSpPr>
              <p:nvPr/>
            </p:nvSpPr>
            <p:spPr bwMode="auto">
              <a:xfrm>
                <a:off x="3194" y="1265"/>
                <a:ext cx="8" cy="10"/>
              </a:xfrm>
              <a:custGeom>
                <a:avLst/>
                <a:gdLst>
                  <a:gd name="T0" fmla="*/ 5 w 16"/>
                  <a:gd name="T1" fmla="*/ 0 h 20"/>
                  <a:gd name="T2" fmla="*/ 4 w 16"/>
                  <a:gd name="T3" fmla="*/ 0 h 20"/>
                  <a:gd name="T4" fmla="*/ 0 w 16"/>
                  <a:gd name="T5" fmla="*/ 1 h 20"/>
                  <a:gd name="T6" fmla="*/ 2 w 16"/>
                  <a:gd name="T7" fmla="*/ 10 h 20"/>
                  <a:gd name="T8" fmla="*/ 6 w 16"/>
                  <a:gd name="T9" fmla="*/ 9 h 20"/>
                  <a:gd name="T10" fmla="*/ 5 w 16"/>
                  <a:gd name="T11" fmla="*/ 9 h 20"/>
                  <a:gd name="T12" fmla="*/ 6 w 16"/>
                  <a:gd name="T13" fmla="*/ 9 h 20"/>
                  <a:gd name="T14" fmla="*/ 8 w 16"/>
                  <a:gd name="T15" fmla="*/ 7 h 20"/>
                  <a:gd name="T16" fmla="*/ 8 w 16"/>
                  <a:gd name="T17" fmla="*/ 4 h 20"/>
                  <a:gd name="T18" fmla="*/ 6 w 16"/>
                  <a:gd name="T19" fmla="*/ 1 h 20"/>
                  <a:gd name="T20" fmla="*/ 4 w 16"/>
                  <a:gd name="T21" fmla="*/ 0 h 20"/>
                  <a:gd name="T22" fmla="*/ 5 w 16"/>
                  <a:gd name="T23" fmla="*/ 0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20">
                    <a:moveTo>
                      <a:pt x="9" y="0"/>
                    </a:moveTo>
                    <a:lnTo>
                      <a:pt x="7" y="0"/>
                    </a:lnTo>
                    <a:lnTo>
                      <a:pt x="0" y="1"/>
                    </a:lnTo>
                    <a:lnTo>
                      <a:pt x="4" y="20"/>
                    </a:lnTo>
                    <a:lnTo>
                      <a:pt x="11" y="18"/>
                    </a:lnTo>
                    <a:lnTo>
                      <a:pt x="9" y="18"/>
                    </a:lnTo>
                    <a:lnTo>
                      <a:pt x="11" y="18"/>
                    </a:lnTo>
                    <a:lnTo>
                      <a:pt x="16" y="14"/>
                    </a:lnTo>
                    <a:lnTo>
                      <a:pt x="16" y="7"/>
                    </a:lnTo>
                    <a:lnTo>
                      <a:pt x="12" y="1"/>
                    </a:lnTo>
                    <a:lnTo>
                      <a:pt x="7"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49" name="Freeform 1359"/>
              <p:cNvSpPr>
                <a:spLocks/>
              </p:cNvSpPr>
              <p:nvPr/>
            </p:nvSpPr>
            <p:spPr bwMode="auto">
              <a:xfrm>
                <a:off x="3198" y="1265"/>
                <a:ext cx="3" cy="9"/>
              </a:xfrm>
              <a:custGeom>
                <a:avLst/>
                <a:gdLst>
                  <a:gd name="T0" fmla="*/ 3 w 5"/>
                  <a:gd name="T1" fmla="*/ 5 h 18"/>
                  <a:gd name="T2" fmla="*/ 3 w 5"/>
                  <a:gd name="T3" fmla="*/ 0 h 18"/>
                  <a:gd name="T4" fmla="*/ 0 w 5"/>
                  <a:gd name="T5" fmla="*/ 0 h 18"/>
                  <a:gd name="T6" fmla="*/ 0 w 5"/>
                  <a:gd name="T7" fmla="*/ 9 h 18"/>
                  <a:gd name="T8" fmla="*/ 3 w 5"/>
                  <a:gd name="T9" fmla="*/ 9 h 18"/>
                  <a:gd name="T10" fmla="*/ 3 w 5"/>
                  <a:gd name="T11" fmla="*/ 5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8">
                    <a:moveTo>
                      <a:pt x="5" y="9"/>
                    </a:moveTo>
                    <a:lnTo>
                      <a:pt x="5" y="0"/>
                    </a:lnTo>
                    <a:lnTo>
                      <a:pt x="0" y="0"/>
                    </a:lnTo>
                    <a:lnTo>
                      <a:pt x="0" y="18"/>
                    </a:lnTo>
                    <a:lnTo>
                      <a:pt x="5" y="18"/>
                    </a:lnTo>
                    <a:lnTo>
                      <a:pt x="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50" name="Freeform 1360"/>
              <p:cNvSpPr>
                <a:spLocks/>
              </p:cNvSpPr>
              <p:nvPr/>
            </p:nvSpPr>
            <p:spPr bwMode="auto">
              <a:xfrm>
                <a:off x="3201" y="1265"/>
                <a:ext cx="3" cy="9"/>
              </a:xfrm>
              <a:custGeom>
                <a:avLst/>
                <a:gdLst>
                  <a:gd name="T0" fmla="*/ 0 w 7"/>
                  <a:gd name="T1" fmla="*/ 9 h 18"/>
                  <a:gd name="T2" fmla="*/ 2 w 7"/>
                  <a:gd name="T3" fmla="*/ 7 h 18"/>
                  <a:gd name="T4" fmla="*/ 3 w 7"/>
                  <a:gd name="T5" fmla="*/ 5 h 18"/>
                  <a:gd name="T6" fmla="*/ 2 w 7"/>
                  <a:gd name="T7" fmla="*/ 2 h 18"/>
                  <a:gd name="T8" fmla="*/ 0 w 7"/>
                  <a:gd name="T9" fmla="*/ 0 h 18"/>
                  <a:gd name="T10" fmla="*/ 0 w 7"/>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0" y="18"/>
                    </a:moveTo>
                    <a:lnTo>
                      <a:pt x="5" y="14"/>
                    </a:lnTo>
                    <a:lnTo>
                      <a:pt x="7" y="9"/>
                    </a:lnTo>
                    <a:lnTo>
                      <a:pt x="5" y="3"/>
                    </a:lnTo>
                    <a:lnTo>
                      <a:pt x="0" y="0"/>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51" name="Freeform 1361"/>
              <p:cNvSpPr>
                <a:spLocks/>
              </p:cNvSpPr>
              <p:nvPr/>
            </p:nvSpPr>
            <p:spPr bwMode="auto">
              <a:xfrm>
                <a:off x="3231" y="1336"/>
                <a:ext cx="7" cy="5"/>
              </a:xfrm>
              <a:custGeom>
                <a:avLst/>
                <a:gdLst>
                  <a:gd name="T0" fmla="*/ 7 w 13"/>
                  <a:gd name="T1" fmla="*/ 5 h 9"/>
                  <a:gd name="T2" fmla="*/ 6 w 13"/>
                  <a:gd name="T3" fmla="*/ 2 h 9"/>
                  <a:gd name="T4" fmla="*/ 4 w 13"/>
                  <a:gd name="T5" fmla="*/ 0 h 9"/>
                  <a:gd name="T6" fmla="*/ 1 w 13"/>
                  <a:gd name="T7" fmla="*/ 2 h 9"/>
                  <a:gd name="T8" fmla="*/ 0 w 13"/>
                  <a:gd name="T9" fmla="*/ 5 h 9"/>
                  <a:gd name="T10" fmla="*/ 7 w 13"/>
                  <a:gd name="T11" fmla="*/ 5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
                    <a:moveTo>
                      <a:pt x="13" y="9"/>
                    </a:moveTo>
                    <a:lnTo>
                      <a:pt x="12" y="3"/>
                    </a:lnTo>
                    <a:lnTo>
                      <a:pt x="7" y="0"/>
                    </a:lnTo>
                    <a:lnTo>
                      <a:pt x="2" y="3"/>
                    </a:lnTo>
                    <a:lnTo>
                      <a:pt x="0" y="9"/>
                    </a:lnTo>
                    <a:lnTo>
                      <a:pt x="13"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52" name="Freeform 1362"/>
              <p:cNvSpPr>
                <a:spLocks/>
              </p:cNvSpPr>
              <p:nvPr/>
            </p:nvSpPr>
            <p:spPr bwMode="auto">
              <a:xfrm>
                <a:off x="3231" y="1341"/>
                <a:ext cx="7" cy="6"/>
              </a:xfrm>
              <a:custGeom>
                <a:avLst/>
                <a:gdLst>
                  <a:gd name="T0" fmla="*/ 7 w 13"/>
                  <a:gd name="T1" fmla="*/ 3 h 12"/>
                  <a:gd name="T2" fmla="*/ 7 w 13"/>
                  <a:gd name="T3" fmla="*/ 3 h 12"/>
                  <a:gd name="T4" fmla="*/ 7 w 13"/>
                  <a:gd name="T5" fmla="*/ 0 h 12"/>
                  <a:gd name="T6" fmla="*/ 0 w 13"/>
                  <a:gd name="T7" fmla="*/ 0 h 12"/>
                  <a:gd name="T8" fmla="*/ 0 w 13"/>
                  <a:gd name="T9" fmla="*/ 3 h 12"/>
                  <a:gd name="T10" fmla="*/ 0 w 13"/>
                  <a:gd name="T11" fmla="*/ 3 h 12"/>
                  <a:gd name="T12" fmla="*/ 0 w 13"/>
                  <a:gd name="T13" fmla="*/ 3 h 12"/>
                  <a:gd name="T14" fmla="*/ 1 w 13"/>
                  <a:gd name="T15" fmla="*/ 5 h 12"/>
                  <a:gd name="T16" fmla="*/ 4 w 13"/>
                  <a:gd name="T17" fmla="*/ 6 h 12"/>
                  <a:gd name="T18" fmla="*/ 6 w 13"/>
                  <a:gd name="T19" fmla="*/ 5 h 12"/>
                  <a:gd name="T20" fmla="*/ 7 w 13"/>
                  <a:gd name="T21" fmla="*/ 3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2">
                    <a:moveTo>
                      <a:pt x="13" y="5"/>
                    </a:moveTo>
                    <a:lnTo>
                      <a:pt x="13" y="5"/>
                    </a:lnTo>
                    <a:lnTo>
                      <a:pt x="13" y="0"/>
                    </a:lnTo>
                    <a:lnTo>
                      <a:pt x="0" y="0"/>
                    </a:lnTo>
                    <a:lnTo>
                      <a:pt x="0" y="5"/>
                    </a:lnTo>
                    <a:lnTo>
                      <a:pt x="2" y="10"/>
                    </a:lnTo>
                    <a:lnTo>
                      <a:pt x="7" y="12"/>
                    </a:lnTo>
                    <a:lnTo>
                      <a:pt x="12" y="10"/>
                    </a:lnTo>
                    <a:lnTo>
                      <a:pt x="1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53" name="Freeform 1363"/>
              <p:cNvSpPr>
                <a:spLocks/>
              </p:cNvSpPr>
              <p:nvPr/>
            </p:nvSpPr>
            <p:spPr bwMode="auto">
              <a:xfrm>
                <a:off x="3231" y="1344"/>
                <a:ext cx="7" cy="6"/>
              </a:xfrm>
              <a:custGeom>
                <a:avLst/>
                <a:gdLst>
                  <a:gd name="T0" fmla="*/ 7 w 13"/>
                  <a:gd name="T1" fmla="*/ 2 h 13"/>
                  <a:gd name="T2" fmla="*/ 7 w 13"/>
                  <a:gd name="T3" fmla="*/ 2 h 13"/>
                  <a:gd name="T4" fmla="*/ 7 w 13"/>
                  <a:gd name="T5" fmla="*/ 0 h 13"/>
                  <a:gd name="T6" fmla="*/ 0 w 13"/>
                  <a:gd name="T7" fmla="*/ 0 h 13"/>
                  <a:gd name="T8" fmla="*/ 0 w 13"/>
                  <a:gd name="T9" fmla="*/ 2 h 13"/>
                  <a:gd name="T10" fmla="*/ 0 w 13"/>
                  <a:gd name="T11" fmla="*/ 2 h 13"/>
                  <a:gd name="T12" fmla="*/ 0 w 13"/>
                  <a:gd name="T13" fmla="*/ 2 h 13"/>
                  <a:gd name="T14" fmla="*/ 1 w 13"/>
                  <a:gd name="T15" fmla="*/ 5 h 13"/>
                  <a:gd name="T16" fmla="*/ 4 w 13"/>
                  <a:gd name="T17" fmla="*/ 6 h 13"/>
                  <a:gd name="T18" fmla="*/ 6 w 13"/>
                  <a:gd name="T19" fmla="*/ 5 h 13"/>
                  <a:gd name="T20" fmla="*/ 7 w 13"/>
                  <a:gd name="T21" fmla="*/ 2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13" y="5"/>
                    </a:moveTo>
                    <a:lnTo>
                      <a:pt x="13" y="5"/>
                    </a:lnTo>
                    <a:lnTo>
                      <a:pt x="13" y="0"/>
                    </a:lnTo>
                    <a:lnTo>
                      <a:pt x="0" y="0"/>
                    </a:lnTo>
                    <a:lnTo>
                      <a:pt x="0" y="5"/>
                    </a:lnTo>
                    <a:lnTo>
                      <a:pt x="2" y="11"/>
                    </a:lnTo>
                    <a:lnTo>
                      <a:pt x="7" y="13"/>
                    </a:lnTo>
                    <a:lnTo>
                      <a:pt x="12" y="11"/>
                    </a:lnTo>
                    <a:lnTo>
                      <a:pt x="1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54" name="Freeform 1364"/>
              <p:cNvSpPr>
                <a:spLocks/>
              </p:cNvSpPr>
              <p:nvPr/>
            </p:nvSpPr>
            <p:spPr bwMode="auto">
              <a:xfrm>
                <a:off x="3231" y="1346"/>
                <a:ext cx="7" cy="6"/>
              </a:xfrm>
              <a:custGeom>
                <a:avLst/>
                <a:gdLst>
                  <a:gd name="T0" fmla="*/ 7 w 13"/>
                  <a:gd name="T1" fmla="*/ 2 h 11"/>
                  <a:gd name="T2" fmla="*/ 7 w 13"/>
                  <a:gd name="T3" fmla="*/ 2 h 11"/>
                  <a:gd name="T4" fmla="*/ 7 w 13"/>
                  <a:gd name="T5" fmla="*/ 0 h 11"/>
                  <a:gd name="T6" fmla="*/ 0 w 13"/>
                  <a:gd name="T7" fmla="*/ 0 h 11"/>
                  <a:gd name="T8" fmla="*/ 0 w 13"/>
                  <a:gd name="T9" fmla="*/ 2 h 11"/>
                  <a:gd name="T10" fmla="*/ 0 w 13"/>
                  <a:gd name="T11" fmla="*/ 2 h 11"/>
                  <a:gd name="T12" fmla="*/ 0 w 13"/>
                  <a:gd name="T13" fmla="*/ 2 h 11"/>
                  <a:gd name="T14" fmla="*/ 1 w 13"/>
                  <a:gd name="T15" fmla="*/ 5 h 11"/>
                  <a:gd name="T16" fmla="*/ 4 w 13"/>
                  <a:gd name="T17" fmla="*/ 6 h 11"/>
                  <a:gd name="T18" fmla="*/ 6 w 13"/>
                  <a:gd name="T19" fmla="*/ 5 h 11"/>
                  <a:gd name="T20" fmla="*/ 7 w 13"/>
                  <a:gd name="T21" fmla="*/ 2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1">
                    <a:moveTo>
                      <a:pt x="13" y="4"/>
                    </a:moveTo>
                    <a:lnTo>
                      <a:pt x="13" y="4"/>
                    </a:lnTo>
                    <a:lnTo>
                      <a:pt x="13" y="0"/>
                    </a:lnTo>
                    <a:lnTo>
                      <a:pt x="0" y="0"/>
                    </a:lnTo>
                    <a:lnTo>
                      <a:pt x="0" y="4"/>
                    </a:lnTo>
                    <a:lnTo>
                      <a:pt x="2" y="9"/>
                    </a:lnTo>
                    <a:lnTo>
                      <a:pt x="7" y="11"/>
                    </a:lnTo>
                    <a:lnTo>
                      <a:pt x="12" y="9"/>
                    </a:lnTo>
                    <a:lnTo>
                      <a:pt x="1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55" name="Freeform 1365"/>
              <p:cNvSpPr>
                <a:spLocks/>
              </p:cNvSpPr>
              <p:nvPr/>
            </p:nvSpPr>
            <p:spPr bwMode="auto">
              <a:xfrm>
                <a:off x="3231" y="1348"/>
                <a:ext cx="7" cy="5"/>
              </a:xfrm>
              <a:custGeom>
                <a:avLst/>
                <a:gdLst>
                  <a:gd name="T0" fmla="*/ 7 w 13"/>
                  <a:gd name="T1" fmla="*/ 2 h 11"/>
                  <a:gd name="T2" fmla="*/ 7 w 13"/>
                  <a:gd name="T3" fmla="*/ 2 h 11"/>
                  <a:gd name="T4" fmla="*/ 7 w 13"/>
                  <a:gd name="T5" fmla="*/ 0 h 11"/>
                  <a:gd name="T6" fmla="*/ 0 w 13"/>
                  <a:gd name="T7" fmla="*/ 0 h 11"/>
                  <a:gd name="T8" fmla="*/ 0 w 13"/>
                  <a:gd name="T9" fmla="*/ 2 h 11"/>
                  <a:gd name="T10" fmla="*/ 0 w 13"/>
                  <a:gd name="T11" fmla="*/ 2 h 11"/>
                  <a:gd name="T12" fmla="*/ 0 w 13"/>
                  <a:gd name="T13" fmla="*/ 2 h 11"/>
                  <a:gd name="T14" fmla="*/ 1 w 13"/>
                  <a:gd name="T15" fmla="*/ 4 h 11"/>
                  <a:gd name="T16" fmla="*/ 4 w 13"/>
                  <a:gd name="T17" fmla="*/ 5 h 11"/>
                  <a:gd name="T18" fmla="*/ 6 w 13"/>
                  <a:gd name="T19" fmla="*/ 4 h 11"/>
                  <a:gd name="T20" fmla="*/ 7 w 13"/>
                  <a:gd name="T21" fmla="*/ 2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1">
                    <a:moveTo>
                      <a:pt x="13" y="4"/>
                    </a:moveTo>
                    <a:lnTo>
                      <a:pt x="13" y="4"/>
                    </a:lnTo>
                    <a:lnTo>
                      <a:pt x="13" y="0"/>
                    </a:lnTo>
                    <a:lnTo>
                      <a:pt x="0" y="0"/>
                    </a:lnTo>
                    <a:lnTo>
                      <a:pt x="0" y="4"/>
                    </a:lnTo>
                    <a:lnTo>
                      <a:pt x="2" y="9"/>
                    </a:lnTo>
                    <a:lnTo>
                      <a:pt x="7" y="11"/>
                    </a:lnTo>
                    <a:lnTo>
                      <a:pt x="12" y="9"/>
                    </a:lnTo>
                    <a:lnTo>
                      <a:pt x="1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56" name="Freeform 1366"/>
              <p:cNvSpPr>
                <a:spLocks/>
              </p:cNvSpPr>
              <p:nvPr/>
            </p:nvSpPr>
            <p:spPr bwMode="auto">
              <a:xfrm>
                <a:off x="3231" y="1350"/>
                <a:ext cx="7" cy="6"/>
              </a:xfrm>
              <a:custGeom>
                <a:avLst/>
                <a:gdLst>
                  <a:gd name="T0" fmla="*/ 7 w 13"/>
                  <a:gd name="T1" fmla="*/ 3 h 12"/>
                  <a:gd name="T2" fmla="*/ 7 w 13"/>
                  <a:gd name="T3" fmla="*/ 3 h 12"/>
                  <a:gd name="T4" fmla="*/ 7 w 13"/>
                  <a:gd name="T5" fmla="*/ 0 h 12"/>
                  <a:gd name="T6" fmla="*/ 0 w 13"/>
                  <a:gd name="T7" fmla="*/ 0 h 12"/>
                  <a:gd name="T8" fmla="*/ 0 w 13"/>
                  <a:gd name="T9" fmla="*/ 3 h 12"/>
                  <a:gd name="T10" fmla="*/ 0 w 13"/>
                  <a:gd name="T11" fmla="*/ 3 h 12"/>
                  <a:gd name="T12" fmla="*/ 0 w 13"/>
                  <a:gd name="T13" fmla="*/ 3 h 12"/>
                  <a:gd name="T14" fmla="*/ 1 w 13"/>
                  <a:gd name="T15" fmla="*/ 6 h 12"/>
                  <a:gd name="T16" fmla="*/ 4 w 13"/>
                  <a:gd name="T17" fmla="*/ 6 h 12"/>
                  <a:gd name="T18" fmla="*/ 6 w 13"/>
                  <a:gd name="T19" fmla="*/ 6 h 12"/>
                  <a:gd name="T20" fmla="*/ 7 w 13"/>
                  <a:gd name="T21" fmla="*/ 3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2">
                    <a:moveTo>
                      <a:pt x="13" y="5"/>
                    </a:moveTo>
                    <a:lnTo>
                      <a:pt x="13" y="5"/>
                    </a:lnTo>
                    <a:lnTo>
                      <a:pt x="13" y="0"/>
                    </a:lnTo>
                    <a:lnTo>
                      <a:pt x="0" y="0"/>
                    </a:lnTo>
                    <a:lnTo>
                      <a:pt x="0" y="5"/>
                    </a:lnTo>
                    <a:lnTo>
                      <a:pt x="2" y="11"/>
                    </a:lnTo>
                    <a:lnTo>
                      <a:pt x="7" y="12"/>
                    </a:lnTo>
                    <a:lnTo>
                      <a:pt x="12" y="11"/>
                    </a:lnTo>
                    <a:lnTo>
                      <a:pt x="1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57" name="Freeform 1367"/>
              <p:cNvSpPr>
                <a:spLocks/>
              </p:cNvSpPr>
              <p:nvPr/>
            </p:nvSpPr>
            <p:spPr bwMode="auto">
              <a:xfrm>
                <a:off x="3231" y="1353"/>
                <a:ext cx="7" cy="5"/>
              </a:xfrm>
              <a:custGeom>
                <a:avLst/>
                <a:gdLst>
                  <a:gd name="T0" fmla="*/ 7 w 13"/>
                  <a:gd name="T1" fmla="*/ 2 h 11"/>
                  <a:gd name="T2" fmla="*/ 7 w 13"/>
                  <a:gd name="T3" fmla="*/ 2 h 11"/>
                  <a:gd name="T4" fmla="*/ 7 w 13"/>
                  <a:gd name="T5" fmla="*/ 0 h 11"/>
                  <a:gd name="T6" fmla="*/ 0 w 13"/>
                  <a:gd name="T7" fmla="*/ 0 h 11"/>
                  <a:gd name="T8" fmla="*/ 0 w 13"/>
                  <a:gd name="T9" fmla="*/ 2 h 11"/>
                  <a:gd name="T10" fmla="*/ 0 w 13"/>
                  <a:gd name="T11" fmla="*/ 2 h 11"/>
                  <a:gd name="T12" fmla="*/ 0 w 13"/>
                  <a:gd name="T13" fmla="*/ 2 h 11"/>
                  <a:gd name="T14" fmla="*/ 1 w 13"/>
                  <a:gd name="T15" fmla="*/ 4 h 11"/>
                  <a:gd name="T16" fmla="*/ 4 w 13"/>
                  <a:gd name="T17" fmla="*/ 5 h 11"/>
                  <a:gd name="T18" fmla="*/ 6 w 13"/>
                  <a:gd name="T19" fmla="*/ 4 h 11"/>
                  <a:gd name="T20" fmla="*/ 7 w 13"/>
                  <a:gd name="T21" fmla="*/ 2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1">
                    <a:moveTo>
                      <a:pt x="13" y="4"/>
                    </a:moveTo>
                    <a:lnTo>
                      <a:pt x="13" y="4"/>
                    </a:lnTo>
                    <a:lnTo>
                      <a:pt x="13" y="0"/>
                    </a:lnTo>
                    <a:lnTo>
                      <a:pt x="0" y="0"/>
                    </a:lnTo>
                    <a:lnTo>
                      <a:pt x="0" y="4"/>
                    </a:lnTo>
                    <a:lnTo>
                      <a:pt x="2" y="9"/>
                    </a:lnTo>
                    <a:lnTo>
                      <a:pt x="7" y="11"/>
                    </a:lnTo>
                    <a:lnTo>
                      <a:pt x="12" y="9"/>
                    </a:lnTo>
                    <a:lnTo>
                      <a:pt x="1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58" name="Freeform 1368"/>
              <p:cNvSpPr>
                <a:spLocks/>
              </p:cNvSpPr>
              <p:nvPr/>
            </p:nvSpPr>
            <p:spPr bwMode="auto">
              <a:xfrm>
                <a:off x="3231" y="1354"/>
                <a:ext cx="7" cy="7"/>
              </a:xfrm>
              <a:custGeom>
                <a:avLst/>
                <a:gdLst>
                  <a:gd name="T0" fmla="*/ 7 w 13"/>
                  <a:gd name="T1" fmla="*/ 3 h 12"/>
                  <a:gd name="T2" fmla="*/ 7 w 13"/>
                  <a:gd name="T3" fmla="*/ 3 h 12"/>
                  <a:gd name="T4" fmla="*/ 7 w 13"/>
                  <a:gd name="T5" fmla="*/ 0 h 12"/>
                  <a:gd name="T6" fmla="*/ 0 w 13"/>
                  <a:gd name="T7" fmla="*/ 0 h 12"/>
                  <a:gd name="T8" fmla="*/ 0 w 13"/>
                  <a:gd name="T9" fmla="*/ 3 h 12"/>
                  <a:gd name="T10" fmla="*/ 0 w 13"/>
                  <a:gd name="T11" fmla="*/ 3 h 12"/>
                  <a:gd name="T12" fmla="*/ 0 w 13"/>
                  <a:gd name="T13" fmla="*/ 3 h 12"/>
                  <a:gd name="T14" fmla="*/ 1 w 13"/>
                  <a:gd name="T15" fmla="*/ 6 h 12"/>
                  <a:gd name="T16" fmla="*/ 4 w 13"/>
                  <a:gd name="T17" fmla="*/ 7 h 12"/>
                  <a:gd name="T18" fmla="*/ 6 w 13"/>
                  <a:gd name="T19" fmla="*/ 6 h 12"/>
                  <a:gd name="T20" fmla="*/ 7 w 13"/>
                  <a:gd name="T21" fmla="*/ 3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2">
                    <a:moveTo>
                      <a:pt x="13" y="5"/>
                    </a:moveTo>
                    <a:lnTo>
                      <a:pt x="13" y="5"/>
                    </a:lnTo>
                    <a:lnTo>
                      <a:pt x="13" y="0"/>
                    </a:lnTo>
                    <a:lnTo>
                      <a:pt x="0" y="0"/>
                    </a:lnTo>
                    <a:lnTo>
                      <a:pt x="0" y="5"/>
                    </a:lnTo>
                    <a:lnTo>
                      <a:pt x="2" y="11"/>
                    </a:lnTo>
                    <a:lnTo>
                      <a:pt x="7" y="12"/>
                    </a:lnTo>
                    <a:lnTo>
                      <a:pt x="12" y="11"/>
                    </a:lnTo>
                    <a:lnTo>
                      <a:pt x="1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59" name="Freeform 1369"/>
              <p:cNvSpPr>
                <a:spLocks/>
              </p:cNvSpPr>
              <p:nvPr/>
            </p:nvSpPr>
            <p:spPr bwMode="auto">
              <a:xfrm>
                <a:off x="3231" y="1357"/>
                <a:ext cx="7" cy="5"/>
              </a:xfrm>
              <a:custGeom>
                <a:avLst/>
                <a:gdLst>
                  <a:gd name="T0" fmla="*/ 7 w 13"/>
                  <a:gd name="T1" fmla="*/ 2 h 11"/>
                  <a:gd name="T2" fmla="*/ 7 w 13"/>
                  <a:gd name="T3" fmla="*/ 2 h 11"/>
                  <a:gd name="T4" fmla="*/ 7 w 13"/>
                  <a:gd name="T5" fmla="*/ 0 h 11"/>
                  <a:gd name="T6" fmla="*/ 0 w 13"/>
                  <a:gd name="T7" fmla="*/ 0 h 11"/>
                  <a:gd name="T8" fmla="*/ 0 w 13"/>
                  <a:gd name="T9" fmla="*/ 2 h 11"/>
                  <a:gd name="T10" fmla="*/ 0 w 13"/>
                  <a:gd name="T11" fmla="*/ 2 h 11"/>
                  <a:gd name="T12" fmla="*/ 0 w 13"/>
                  <a:gd name="T13" fmla="*/ 2 h 11"/>
                  <a:gd name="T14" fmla="*/ 1 w 13"/>
                  <a:gd name="T15" fmla="*/ 4 h 11"/>
                  <a:gd name="T16" fmla="*/ 4 w 13"/>
                  <a:gd name="T17" fmla="*/ 5 h 11"/>
                  <a:gd name="T18" fmla="*/ 6 w 13"/>
                  <a:gd name="T19" fmla="*/ 4 h 11"/>
                  <a:gd name="T20" fmla="*/ 7 w 13"/>
                  <a:gd name="T21" fmla="*/ 2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1">
                    <a:moveTo>
                      <a:pt x="13" y="4"/>
                    </a:moveTo>
                    <a:lnTo>
                      <a:pt x="13" y="4"/>
                    </a:lnTo>
                    <a:lnTo>
                      <a:pt x="13" y="0"/>
                    </a:lnTo>
                    <a:lnTo>
                      <a:pt x="0" y="0"/>
                    </a:lnTo>
                    <a:lnTo>
                      <a:pt x="0" y="4"/>
                    </a:lnTo>
                    <a:lnTo>
                      <a:pt x="2" y="9"/>
                    </a:lnTo>
                    <a:lnTo>
                      <a:pt x="7" y="11"/>
                    </a:lnTo>
                    <a:lnTo>
                      <a:pt x="12" y="9"/>
                    </a:lnTo>
                    <a:lnTo>
                      <a:pt x="1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60" name="Freeform 1370"/>
              <p:cNvSpPr>
                <a:spLocks/>
              </p:cNvSpPr>
              <p:nvPr/>
            </p:nvSpPr>
            <p:spPr bwMode="auto">
              <a:xfrm>
                <a:off x="3231" y="1359"/>
                <a:ext cx="7" cy="5"/>
              </a:xfrm>
              <a:custGeom>
                <a:avLst/>
                <a:gdLst>
                  <a:gd name="T0" fmla="*/ 7 w 13"/>
                  <a:gd name="T1" fmla="*/ 1 h 11"/>
                  <a:gd name="T2" fmla="*/ 7 w 13"/>
                  <a:gd name="T3" fmla="*/ 1 h 11"/>
                  <a:gd name="T4" fmla="*/ 7 w 13"/>
                  <a:gd name="T5" fmla="*/ 0 h 11"/>
                  <a:gd name="T6" fmla="*/ 0 w 13"/>
                  <a:gd name="T7" fmla="*/ 0 h 11"/>
                  <a:gd name="T8" fmla="*/ 0 w 13"/>
                  <a:gd name="T9" fmla="*/ 1 h 11"/>
                  <a:gd name="T10" fmla="*/ 0 w 13"/>
                  <a:gd name="T11" fmla="*/ 1 h 11"/>
                  <a:gd name="T12" fmla="*/ 0 w 13"/>
                  <a:gd name="T13" fmla="*/ 1 h 11"/>
                  <a:gd name="T14" fmla="*/ 1 w 13"/>
                  <a:gd name="T15" fmla="*/ 4 h 11"/>
                  <a:gd name="T16" fmla="*/ 4 w 13"/>
                  <a:gd name="T17" fmla="*/ 5 h 11"/>
                  <a:gd name="T18" fmla="*/ 6 w 13"/>
                  <a:gd name="T19" fmla="*/ 4 h 11"/>
                  <a:gd name="T20" fmla="*/ 7 w 13"/>
                  <a:gd name="T21" fmla="*/ 1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1">
                    <a:moveTo>
                      <a:pt x="13" y="3"/>
                    </a:moveTo>
                    <a:lnTo>
                      <a:pt x="13" y="3"/>
                    </a:lnTo>
                    <a:lnTo>
                      <a:pt x="13" y="0"/>
                    </a:lnTo>
                    <a:lnTo>
                      <a:pt x="0" y="0"/>
                    </a:lnTo>
                    <a:lnTo>
                      <a:pt x="0" y="3"/>
                    </a:lnTo>
                    <a:lnTo>
                      <a:pt x="2" y="9"/>
                    </a:lnTo>
                    <a:lnTo>
                      <a:pt x="7" y="11"/>
                    </a:lnTo>
                    <a:lnTo>
                      <a:pt x="12" y="9"/>
                    </a:lnTo>
                    <a:lnTo>
                      <a:pt x="1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61" name="Freeform 1371"/>
              <p:cNvSpPr>
                <a:spLocks/>
              </p:cNvSpPr>
              <p:nvPr/>
            </p:nvSpPr>
            <p:spPr bwMode="auto">
              <a:xfrm>
                <a:off x="3231" y="1361"/>
                <a:ext cx="7" cy="6"/>
              </a:xfrm>
              <a:custGeom>
                <a:avLst/>
                <a:gdLst>
                  <a:gd name="T0" fmla="*/ 7 w 13"/>
                  <a:gd name="T1" fmla="*/ 3 h 13"/>
                  <a:gd name="T2" fmla="*/ 7 w 13"/>
                  <a:gd name="T3" fmla="*/ 3 h 13"/>
                  <a:gd name="T4" fmla="*/ 7 w 13"/>
                  <a:gd name="T5" fmla="*/ 0 h 13"/>
                  <a:gd name="T6" fmla="*/ 0 w 13"/>
                  <a:gd name="T7" fmla="*/ 0 h 13"/>
                  <a:gd name="T8" fmla="*/ 0 w 13"/>
                  <a:gd name="T9" fmla="*/ 3 h 13"/>
                  <a:gd name="T10" fmla="*/ 0 w 13"/>
                  <a:gd name="T11" fmla="*/ 3 h 13"/>
                  <a:gd name="T12" fmla="*/ 0 w 13"/>
                  <a:gd name="T13" fmla="*/ 3 h 13"/>
                  <a:gd name="T14" fmla="*/ 1 w 13"/>
                  <a:gd name="T15" fmla="*/ 5 h 13"/>
                  <a:gd name="T16" fmla="*/ 4 w 13"/>
                  <a:gd name="T17" fmla="*/ 6 h 13"/>
                  <a:gd name="T18" fmla="*/ 6 w 13"/>
                  <a:gd name="T19" fmla="*/ 5 h 13"/>
                  <a:gd name="T20" fmla="*/ 7 w 13"/>
                  <a:gd name="T21" fmla="*/ 3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13" y="6"/>
                    </a:moveTo>
                    <a:lnTo>
                      <a:pt x="13" y="6"/>
                    </a:lnTo>
                    <a:lnTo>
                      <a:pt x="13" y="0"/>
                    </a:lnTo>
                    <a:lnTo>
                      <a:pt x="0" y="0"/>
                    </a:lnTo>
                    <a:lnTo>
                      <a:pt x="0" y="6"/>
                    </a:lnTo>
                    <a:lnTo>
                      <a:pt x="2" y="11"/>
                    </a:lnTo>
                    <a:lnTo>
                      <a:pt x="7" y="13"/>
                    </a:lnTo>
                    <a:lnTo>
                      <a:pt x="12" y="11"/>
                    </a:lnTo>
                    <a:lnTo>
                      <a:pt x="1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62" name="Freeform 1372"/>
              <p:cNvSpPr>
                <a:spLocks/>
              </p:cNvSpPr>
              <p:nvPr/>
            </p:nvSpPr>
            <p:spPr bwMode="auto">
              <a:xfrm>
                <a:off x="3231" y="1363"/>
                <a:ext cx="7" cy="6"/>
              </a:xfrm>
              <a:custGeom>
                <a:avLst/>
                <a:gdLst>
                  <a:gd name="T0" fmla="*/ 7 w 13"/>
                  <a:gd name="T1" fmla="*/ 2 h 11"/>
                  <a:gd name="T2" fmla="*/ 7 w 13"/>
                  <a:gd name="T3" fmla="*/ 2 h 11"/>
                  <a:gd name="T4" fmla="*/ 7 w 13"/>
                  <a:gd name="T5" fmla="*/ 0 h 11"/>
                  <a:gd name="T6" fmla="*/ 0 w 13"/>
                  <a:gd name="T7" fmla="*/ 0 h 11"/>
                  <a:gd name="T8" fmla="*/ 0 w 13"/>
                  <a:gd name="T9" fmla="*/ 2 h 11"/>
                  <a:gd name="T10" fmla="*/ 0 w 13"/>
                  <a:gd name="T11" fmla="*/ 2 h 11"/>
                  <a:gd name="T12" fmla="*/ 0 w 13"/>
                  <a:gd name="T13" fmla="*/ 2 h 11"/>
                  <a:gd name="T14" fmla="*/ 1 w 13"/>
                  <a:gd name="T15" fmla="*/ 5 h 11"/>
                  <a:gd name="T16" fmla="*/ 4 w 13"/>
                  <a:gd name="T17" fmla="*/ 6 h 11"/>
                  <a:gd name="T18" fmla="*/ 6 w 13"/>
                  <a:gd name="T19" fmla="*/ 5 h 11"/>
                  <a:gd name="T20" fmla="*/ 7 w 13"/>
                  <a:gd name="T21" fmla="*/ 2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1">
                    <a:moveTo>
                      <a:pt x="13" y="3"/>
                    </a:moveTo>
                    <a:lnTo>
                      <a:pt x="13" y="3"/>
                    </a:lnTo>
                    <a:lnTo>
                      <a:pt x="13" y="0"/>
                    </a:lnTo>
                    <a:lnTo>
                      <a:pt x="0" y="0"/>
                    </a:lnTo>
                    <a:lnTo>
                      <a:pt x="0" y="3"/>
                    </a:lnTo>
                    <a:lnTo>
                      <a:pt x="2" y="9"/>
                    </a:lnTo>
                    <a:lnTo>
                      <a:pt x="7" y="11"/>
                    </a:lnTo>
                    <a:lnTo>
                      <a:pt x="12" y="9"/>
                    </a:lnTo>
                    <a:lnTo>
                      <a:pt x="1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63" name="Freeform 1373"/>
              <p:cNvSpPr>
                <a:spLocks/>
              </p:cNvSpPr>
              <p:nvPr/>
            </p:nvSpPr>
            <p:spPr bwMode="auto">
              <a:xfrm>
                <a:off x="3231" y="1365"/>
                <a:ext cx="7" cy="6"/>
              </a:xfrm>
              <a:custGeom>
                <a:avLst/>
                <a:gdLst>
                  <a:gd name="T0" fmla="*/ 7 w 13"/>
                  <a:gd name="T1" fmla="*/ 2 h 11"/>
                  <a:gd name="T2" fmla="*/ 7 w 13"/>
                  <a:gd name="T3" fmla="*/ 2 h 11"/>
                  <a:gd name="T4" fmla="*/ 7 w 13"/>
                  <a:gd name="T5" fmla="*/ 0 h 11"/>
                  <a:gd name="T6" fmla="*/ 0 w 13"/>
                  <a:gd name="T7" fmla="*/ 0 h 11"/>
                  <a:gd name="T8" fmla="*/ 0 w 13"/>
                  <a:gd name="T9" fmla="*/ 2 h 11"/>
                  <a:gd name="T10" fmla="*/ 0 w 13"/>
                  <a:gd name="T11" fmla="*/ 2 h 11"/>
                  <a:gd name="T12" fmla="*/ 0 w 13"/>
                  <a:gd name="T13" fmla="*/ 2 h 11"/>
                  <a:gd name="T14" fmla="*/ 1 w 13"/>
                  <a:gd name="T15" fmla="*/ 5 h 11"/>
                  <a:gd name="T16" fmla="*/ 4 w 13"/>
                  <a:gd name="T17" fmla="*/ 6 h 11"/>
                  <a:gd name="T18" fmla="*/ 6 w 13"/>
                  <a:gd name="T19" fmla="*/ 5 h 11"/>
                  <a:gd name="T20" fmla="*/ 7 w 13"/>
                  <a:gd name="T21" fmla="*/ 2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1">
                    <a:moveTo>
                      <a:pt x="13" y="4"/>
                    </a:moveTo>
                    <a:lnTo>
                      <a:pt x="13" y="4"/>
                    </a:lnTo>
                    <a:lnTo>
                      <a:pt x="13" y="0"/>
                    </a:lnTo>
                    <a:lnTo>
                      <a:pt x="0" y="0"/>
                    </a:lnTo>
                    <a:lnTo>
                      <a:pt x="0" y="4"/>
                    </a:lnTo>
                    <a:lnTo>
                      <a:pt x="2" y="9"/>
                    </a:lnTo>
                    <a:lnTo>
                      <a:pt x="7" y="11"/>
                    </a:lnTo>
                    <a:lnTo>
                      <a:pt x="12" y="9"/>
                    </a:lnTo>
                    <a:lnTo>
                      <a:pt x="1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64" name="Freeform 1374"/>
              <p:cNvSpPr>
                <a:spLocks/>
              </p:cNvSpPr>
              <p:nvPr/>
            </p:nvSpPr>
            <p:spPr bwMode="auto">
              <a:xfrm>
                <a:off x="3231" y="1367"/>
                <a:ext cx="7" cy="6"/>
              </a:xfrm>
              <a:custGeom>
                <a:avLst/>
                <a:gdLst>
                  <a:gd name="T0" fmla="*/ 7 w 13"/>
                  <a:gd name="T1" fmla="*/ 2 h 13"/>
                  <a:gd name="T2" fmla="*/ 7 w 13"/>
                  <a:gd name="T3" fmla="*/ 2 h 13"/>
                  <a:gd name="T4" fmla="*/ 7 w 13"/>
                  <a:gd name="T5" fmla="*/ 0 h 13"/>
                  <a:gd name="T6" fmla="*/ 0 w 13"/>
                  <a:gd name="T7" fmla="*/ 0 h 13"/>
                  <a:gd name="T8" fmla="*/ 0 w 13"/>
                  <a:gd name="T9" fmla="*/ 2 h 13"/>
                  <a:gd name="T10" fmla="*/ 0 w 13"/>
                  <a:gd name="T11" fmla="*/ 2 h 13"/>
                  <a:gd name="T12" fmla="*/ 0 w 13"/>
                  <a:gd name="T13" fmla="*/ 2 h 13"/>
                  <a:gd name="T14" fmla="*/ 1 w 13"/>
                  <a:gd name="T15" fmla="*/ 5 h 13"/>
                  <a:gd name="T16" fmla="*/ 4 w 13"/>
                  <a:gd name="T17" fmla="*/ 6 h 13"/>
                  <a:gd name="T18" fmla="*/ 6 w 13"/>
                  <a:gd name="T19" fmla="*/ 5 h 13"/>
                  <a:gd name="T20" fmla="*/ 7 w 13"/>
                  <a:gd name="T21" fmla="*/ 2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13" y="5"/>
                    </a:moveTo>
                    <a:lnTo>
                      <a:pt x="13" y="5"/>
                    </a:lnTo>
                    <a:lnTo>
                      <a:pt x="13" y="0"/>
                    </a:lnTo>
                    <a:lnTo>
                      <a:pt x="0" y="0"/>
                    </a:lnTo>
                    <a:lnTo>
                      <a:pt x="0" y="5"/>
                    </a:lnTo>
                    <a:lnTo>
                      <a:pt x="2" y="11"/>
                    </a:lnTo>
                    <a:lnTo>
                      <a:pt x="7" y="13"/>
                    </a:lnTo>
                    <a:lnTo>
                      <a:pt x="12" y="11"/>
                    </a:lnTo>
                    <a:lnTo>
                      <a:pt x="1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65" name="Freeform 1375"/>
              <p:cNvSpPr>
                <a:spLocks/>
              </p:cNvSpPr>
              <p:nvPr/>
            </p:nvSpPr>
            <p:spPr bwMode="auto">
              <a:xfrm>
                <a:off x="3231" y="1370"/>
                <a:ext cx="7" cy="5"/>
              </a:xfrm>
              <a:custGeom>
                <a:avLst/>
                <a:gdLst>
                  <a:gd name="T0" fmla="*/ 7 w 13"/>
                  <a:gd name="T1" fmla="*/ 2 h 11"/>
                  <a:gd name="T2" fmla="*/ 7 w 13"/>
                  <a:gd name="T3" fmla="*/ 2 h 11"/>
                  <a:gd name="T4" fmla="*/ 7 w 13"/>
                  <a:gd name="T5" fmla="*/ 0 h 11"/>
                  <a:gd name="T6" fmla="*/ 0 w 13"/>
                  <a:gd name="T7" fmla="*/ 0 h 11"/>
                  <a:gd name="T8" fmla="*/ 0 w 13"/>
                  <a:gd name="T9" fmla="*/ 2 h 11"/>
                  <a:gd name="T10" fmla="*/ 0 w 13"/>
                  <a:gd name="T11" fmla="*/ 2 h 11"/>
                  <a:gd name="T12" fmla="*/ 0 w 13"/>
                  <a:gd name="T13" fmla="*/ 2 h 11"/>
                  <a:gd name="T14" fmla="*/ 1 w 13"/>
                  <a:gd name="T15" fmla="*/ 5 h 11"/>
                  <a:gd name="T16" fmla="*/ 4 w 13"/>
                  <a:gd name="T17" fmla="*/ 5 h 11"/>
                  <a:gd name="T18" fmla="*/ 6 w 13"/>
                  <a:gd name="T19" fmla="*/ 5 h 11"/>
                  <a:gd name="T20" fmla="*/ 7 w 13"/>
                  <a:gd name="T21" fmla="*/ 2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1">
                    <a:moveTo>
                      <a:pt x="13" y="4"/>
                    </a:moveTo>
                    <a:lnTo>
                      <a:pt x="13" y="4"/>
                    </a:lnTo>
                    <a:lnTo>
                      <a:pt x="13" y="0"/>
                    </a:lnTo>
                    <a:lnTo>
                      <a:pt x="0" y="0"/>
                    </a:lnTo>
                    <a:lnTo>
                      <a:pt x="0" y="4"/>
                    </a:lnTo>
                    <a:lnTo>
                      <a:pt x="2" y="10"/>
                    </a:lnTo>
                    <a:lnTo>
                      <a:pt x="7" y="11"/>
                    </a:lnTo>
                    <a:lnTo>
                      <a:pt x="12" y="10"/>
                    </a:lnTo>
                    <a:lnTo>
                      <a:pt x="1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66" name="Freeform 1376"/>
              <p:cNvSpPr>
                <a:spLocks/>
              </p:cNvSpPr>
              <p:nvPr/>
            </p:nvSpPr>
            <p:spPr bwMode="auto">
              <a:xfrm>
                <a:off x="3231" y="1369"/>
                <a:ext cx="7" cy="9"/>
              </a:xfrm>
              <a:custGeom>
                <a:avLst/>
                <a:gdLst>
                  <a:gd name="T0" fmla="*/ 4 w 13"/>
                  <a:gd name="T1" fmla="*/ 9 h 18"/>
                  <a:gd name="T2" fmla="*/ 7 w 13"/>
                  <a:gd name="T3" fmla="*/ 5 h 18"/>
                  <a:gd name="T4" fmla="*/ 7 w 13"/>
                  <a:gd name="T5" fmla="*/ 3 h 18"/>
                  <a:gd name="T6" fmla="*/ 0 w 13"/>
                  <a:gd name="T7" fmla="*/ 3 h 18"/>
                  <a:gd name="T8" fmla="*/ 0 w 13"/>
                  <a:gd name="T9" fmla="*/ 5 h 18"/>
                  <a:gd name="T10" fmla="*/ 4 w 13"/>
                  <a:gd name="T11" fmla="*/ 0 h 18"/>
                  <a:gd name="T12" fmla="*/ 0 w 13"/>
                  <a:gd name="T13" fmla="*/ 5 h 18"/>
                  <a:gd name="T14" fmla="*/ 1 w 13"/>
                  <a:gd name="T15" fmla="*/ 7 h 18"/>
                  <a:gd name="T16" fmla="*/ 4 w 13"/>
                  <a:gd name="T17" fmla="*/ 8 h 18"/>
                  <a:gd name="T18" fmla="*/ 6 w 13"/>
                  <a:gd name="T19" fmla="*/ 7 h 18"/>
                  <a:gd name="T20" fmla="*/ 7 w 13"/>
                  <a:gd name="T21" fmla="*/ 5 h 18"/>
                  <a:gd name="T22" fmla="*/ 4 w 13"/>
                  <a:gd name="T23" fmla="*/ 9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18">
                    <a:moveTo>
                      <a:pt x="7" y="18"/>
                    </a:moveTo>
                    <a:lnTo>
                      <a:pt x="13" y="9"/>
                    </a:lnTo>
                    <a:lnTo>
                      <a:pt x="13" y="5"/>
                    </a:lnTo>
                    <a:lnTo>
                      <a:pt x="0" y="5"/>
                    </a:lnTo>
                    <a:lnTo>
                      <a:pt x="0" y="9"/>
                    </a:lnTo>
                    <a:lnTo>
                      <a:pt x="7" y="0"/>
                    </a:lnTo>
                    <a:lnTo>
                      <a:pt x="0" y="9"/>
                    </a:lnTo>
                    <a:lnTo>
                      <a:pt x="2" y="14"/>
                    </a:lnTo>
                    <a:lnTo>
                      <a:pt x="7" y="16"/>
                    </a:lnTo>
                    <a:lnTo>
                      <a:pt x="12" y="14"/>
                    </a:lnTo>
                    <a:lnTo>
                      <a:pt x="13" y="9"/>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67" name="Freeform 1377"/>
              <p:cNvSpPr>
                <a:spLocks/>
              </p:cNvSpPr>
              <p:nvPr/>
            </p:nvSpPr>
            <p:spPr bwMode="auto">
              <a:xfrm>
                <a:off x="3201" y="1369"/>
                <a:ext cx="33" cy="9"/>
              </a:xfrm>
              <a:custGeom>
                <a:avLst/>
                <a:gdLst>
                  <a:gd name="T0" fmla="*/ 0 w 67"/>
                  <a:gd name="T1" fmla="*/ 5 h 18"/>
                  <a:gd name="T2" fmla="*/ 0 w 67"/>
                  <a:gd name="T3" fmla="*/ 9 h 18"/>
                  <a:gd name="T4" fmla="*/ 33 w 67"/>
                  <a:gd name="T5" fmla="*/ 9 h 18"/>
                  <a:gd name="T6" fmla="*/ 33 w 67"/>
                  <a:gd name="T7" fmla="*/ 0 h 18"/>
                  <a:gd name="T8" fmla="*/ 0 w 67"/>
                  <a:gd name="T9" fmla="*/ 0 h 18"/>
                  <a:gd name="T10" fmla="*/ 0 w 67"/>
                  <a:gd name="T11" fmla="*/ 5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7" h="18">
                    <a:moveTo>
                      <a:pt x="0" y="9"/>
                    </a:moveTo>
                    <a:lnTo>
                      <a:pt x="0" y="18"/>
                    </a:lnTo>
                    <a:lnTo>
                      <a:pt x="67" y="18"/>
                    </a:lnTo>
                    <a:lnTo>
                      <a:pt x="67" y="0"/>
                    </a:lnTo>
                    <a:lnTo>
                      <a:pt x="0" y="0"/>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68" name="Freeform 1378"/>
              <p:cNvSpPr>
                <a:spLocks/>
              </p:cNvSpPr>
              <p:nvPr/>
            </p:nvSpPr>
            <p:spPr bwMode="auto">
              <a:xfrm>
                <a:off x="3198" y="1369"/>
                <a:ext cx="3" cy="9"/>
              </a:xfrm>
              <a:custGeom>
                <a:avLst/>
                <a:gdLst>
                  <a:gd name="T0" fmla="*/ 3 w 7"/>
                  <a:gd name="T1" fmla="*/ 0 h 18"/>
                  <a:gd name="T2" fmla="*/ 1 w 7"/>
                  <a:gd name="T3" fmla="*/ 2 h 18"/>
                  <a:gd name="T4" fmla="*/ 0 w 7"/>
                  <a:gd name="T5" fmla="*/ 5 h 18"/>
                  <a:gd name="T6" fmla="*/ 1 w 7"/>
                  <a:gd name="T7" fmla="*/ 7 h 18"/>
                  <a:gd name="T8" fmla="*/ 3 w 7"/>
                  <a:gd name="T9" fmla="*/ 9 h 18"/>
                  <a:gd name="T10" fmla="*/ 3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7" y="0"/>
                    </a:moveTo>
                    <a:lnTo>
                      <a:pt x="2" y="3"/>
                    </a:lnTo>
                    <a:lnTo>
                      <a:pt x="0" y="9"/>
                    </a:lnTo>
                    <a:lnTo>
                      <a:pt x="2" y="14"/>
                    </a:lnTo>
                    <a:lnTo>
                      <a:pt x="7" y="18"/>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69" name="Freeform 1379"/>
              <p:cNvSpPr>
                <a:spLocks/>
              </p:cNvSpPr>
              <p:nvPr/>
            </p:nvSpPr>
            <p:spPr bwMode="auto">
              <a:xfrm>
                <a:off x="3853" y="1274"/>
                <a:ext cx="66" cy="66"/>
              </a:xfrm>
              <a:custGeom>
                <a:avLst/>
                <a:gdLst>
                  <a:gd name="T0" fmla="*/ 51 w 132"/>
                  <a:gd name="T1" fmla="*/ 0 h 132"/>
                  <a:gd name="T2" fmla="*/ 51 w 132"/>
                  <a:gd name="T3" fmla="*/ 1 h 132"/>
                  <a:gd name="T4" fmla="*/ 55 w 132"/>
                  <a:gd name="T5" fmla="*/ 3 h 132"/>
                  <a:gd name="T6" fmla="*/ 56 w 132"/>
                  <a:gd name="T7" fmla="*/ 5 h 132"/>
                  <a:gd name="T8" fmla="*/ 60 w 132"/>
                  <a:gd name="T9" fmla="*/ 6 h 132"/>
                  <a:gd name="T10" fmla="*/ 61 w 132"/>
                  <a:gd name="T11" fmla="*/ 10 h 132"/>
                  <a:gd name="T12" fmla="*/ 63 w 132"/>
                  <a:gd name="T13" fmla="*/ 14 h 132"/>
                  <a:gd name="T14" fmla="*/ 65 w 132"/>
                  <a:gd name="T15" fmla="*/ 15 h 132"/>
                  <a:gd name="T16" fmla="*/ 65 w 132"/>
                  <a:gd name="T17" fmla="*/ 19 h 132"/>
                  <a:gd name="T18" fmla="*/ 66 w 132"/>
                  <a:gd name="T19" fmla="*/ 23 h 132"/>
                  <a:gd name="T20" fmla="*/ 66 w 132"/>
                  <a:gd name="T21" fmla="*/ 26 h 132"/>
                  <a:gd name="T22" fmla="*/ 33 w 132"/>
                  <a:gd name="T23" fmla="*/ 30 h 132"/>
                  <a:gd name="T24" fmla="*/ 1 w 132"/>
                  <a:gd name="T25" fmla="*/ 66 h 132"/>
                  <a:gd name="T26" fmla="*/ 0 w 132"/>
                  <a:gd name="T27" fmla="*/ 66 h 132"/>
                  <a:gd name="T28" fmla="*/ 51 w 132"/>
                  <a:gd name="T29" fmla="*/ 0 h 1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2" h="132">
                    <a:moveTo>
                      <a:pt x="102" y="0"/>
                    </a:moveTo>
                    <a:lnTo>
                      <a:pt x="102" y="2"/>
                    </a:lnTo>
                    <a:lnTo>
                      <a:pt x="109" y="5"/>
                    </a:lnTo>
                    <a:lnTo>
                      <a:pt x="112" y="9"/>
                    </a:lnTo>
                    <a:lnTo>
                      <a:pt x="119" y="12"/>
                    </a:lnTo>
                    <a:lnTo>
                      <a:pt x="122" y="20"/>
                    </a:lnTo>
                    <a:lnTo>
                      <a:pt x="126" y="27"/>
                    </a:lnTo>
                    <a:lnTo>
                      <a:pt x="129" y="30"/>
                    </a:lnTo>
                    <a:lnTo>
                      <a:pt x="129" y="38"/>
                    </a:lnTo>
                    <a:lnTo>
                      <a:pt x="132" y="45"/>
                    </a:lnTo>
                    <a:lnTo>
                      <a:pt x="132" y="52"/>
                    </a:lnTo>
                    <a:lnTo>
                      <a:pt x="66" y="59"/>
                    </a:lnTo>
                    <a:lnTo>
                      <a:pt x="2" y="132"/>
                    </a:lnTo>
                    <a:lnTo>
                      <a:pt x="0" y="132"/>
                    </a:lnTo>
                    <a:lnTo>
                      <a:pt x="102"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70" name="Freeform 1380"/>
              <p:cNvSpPr>
                <a:spLocks/>
              </p:cNvSpPr>
              <p:nvPr/>
            </p:nvSpPr>
            <p:spPr bwMode="auto">
              <a:xfrm>
                <a:off x="3812" y="1268"/>
                <a:ext cx="107" cy="72"/>
              </a:xfrm>
              <a:custGeom>
                <a:avLst/>
                <a:gdLst>
                  <a:gd name="T0" fmla="*/ 56 w 214"/>
                  <a:gd name="T1" fmla="*/ 0 h 145"/>
                  <a:gd name="T2" fmla="*/ 74 w 214"/>
                  <a:gd name="T3" fmla="*/ 0 h 145"/>
                  <a:gd name="T4" fmla="*/ 77 w 214"/>
                  <a:gd name="T5" fmla="*/ 0 h 145"/>
                  <a:gd name="T6" fmla="*/ 81 w 214"/>
                  <a:gd name="T7" fmla="*/ 2 h 145"/>
                  <a:gd name="T8" fmla="*/ 84 w 214"/>
                  <a:gd name="T9" fmla="*/ 2 h 145"/>
                  <a:gd name="T10" fmla="*/ 87 w 214"/>
                  <a:gd name="T11" fmla="*/ 3 h 145"/>
                  <a:gd name="T12" fmla="*/ 91 w 214"/>
                  <a:gd name="T13" fmla="*/ 5 h 145"/>
                  <a:gd name="T14" fmla="*/ 92 w 214"/>
                  <a:gd name="T15" fmla="*/ 7 h 145"/>
                  <a:gd name="T16" fmla="*/ 96 w 214"/>
                  <a:gd name="T17" fmla="*/ 9 h 145"/>
                  <a:gd name="T18" fmla="*/ 97 w 214"/>
                  <a:gd name="T19" fmla="*/ 11 h 145"/>
                  <a:gd name="T20" fmla="*/ 101 w 214"/>
                  <a:gd name="T21" fmla="*/ 12 h 145"/>
                  <a:gd name="T22" fmla="*/ 102 w 214"/>
                  <a:gd name="T23" fmla="*/ 16 h 145"/>
                  <a:gd name="T24" fmla="*/ 104 w 214"/>
                  <a:gd name="T25" fmla="*/ 20 h 145"/>
                  <a:gd name="T26" fmla="*/ 106 w 214"/>
                  <a:gd name="T27" fmla="*/ 21 h 145"/>
                  <a:gd name="T28" fmla="*/ 106 w 214"/>
                  <a:gd name="T29" fmla="*/ 25 h 145"/>
                  <a:gd name="T30" fmla="*/ 107 w 214"/>
                  <a:gd name="T31" fmla="*/ 29 h 145"/>
                  <a:gd name="T32" fmla="*/ 107 w 214"/>
                  <a:gd name="T33" fmla="*/ 32 h 145"/>
                  <a:gd name="T34" fmla="*/ 74 w 214"/>
                  <a:gd name="T35" fmla="*/ 36 h 145"/>
                  <a:gd name="T36" fmla="*/ 42 w 214"/>
                  <a:gd name="T37" fmla="*/ 72 h 145"/>
                  <a:gd name="T38" fmla="*/ 11 w 214"/>
                  <a:gd name="T39" fmla="*/ 72 h 145"/>
                  <a:gd name="T40" fmla="*/ 0 w 214"/>
                  <a:gd name="T41" fmla="*/ 72 h 145"/>
                  <a:gd name="T42" fmla="*/ 56 w 214"/>
                  <a:gd name="T43" fmla="*/ 0 h 14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14" h="145">
                    <a:moveTo>
                      <a:pt x="112" y="0"/>
                    </a:moveTo>
                    <a:lnTo>
                      <a:pt x="148" y="0"/>
                    </a:lnTo>
                    <a:lnTo>
                      <a:pt x="154" y="0"/>
                    </a:lnTo>
                    <a:lnTo>
                      <a:pt x="161" y="4"/>
                    </a:lnTo>
                    <a:lnTo>
                      <a:pt x="168" y="4"/>
                    </a:lnTo>
                    <a:lnTo>
                      <a:pt x="174" y="7"/>
                    </a:lnTo>
                    <a:lnTo>
                      <a:pt x="181" y="11"/>
                    </a:lnTo>
                    <a:lnTo>
                      <a:pt x="184" y="15"/>
                    </a:lnTo>
                    <a:lnTo>
                      <a:pt x="191" y="18"/>
                    </a:lnTo>
                    <a:lnTo>
                      <a:pt x="194" y="22"/>
                    </a:lnTo>
                    <a:lnTo>
                      <a:pt x="201" y="25"/>
                    </a:lnTo>
                    <a:lnTo>
                      <a:pt x="204" y="33"/>
                    </a:lnTo>
                    <a:lnTo>
                      <a:pt x="208" y="40"/>
                    </a:lnTo>
                    <a:lnTo>
                      <a:pt x="211" y="43"/>
                    </a:lnTo>
                    <a:lnTo>
                      <a:pt x="211" y="51"/>
                    </a:lnTo>
                    <a:lnTo>
                      <a:pt x="214" y="58"/>
                    </a:lnTo>
                    <a:lnTo>
                      <a:pt x="214" y="65"/>
                    </a:lnTo>
                    <a:lnTo>
                      <a:pt x="148" y="72"/>
                    </a:lnTo>
                    <a:lnTo>
                      <a:pt x="84" y="145"/>
                    </a:lnTo>
                    <a:lnTo>
                      <a:pt x="21" y="145"/>
                    </a:lnTo>
                    <a:lnTo>
                      <a:pt x="0" y="145"/>
                    </a:lnTo>
                    <a:lnTo>
                      <a:pt x="112"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71" name="Freeform 1381"/>
              <p:cNvSpPr>
                <a:spLocks/>
              </p:cNvSpPr>
              <p:nvPr/>
            </p:nvSpPr>
            <p:spPr bwMode="auto">
              <a:xfrm>
                <a:off x="3772" y="1268"/>
                <a:ext cx="132" cy="72"/>
              </a:xfrm>
              <a:custGeom>
                <a:avLst/>
                <a:gdLst>
                  <a:gd name="T0" fmla="*/ 56 w 262"/>
                  <a:gd name="T1" fmla="*/ 0 h 145"/>
                  <a:gd name="T2" fmla="*/ 72 w 262"/>
                  <a:gd name="T3" fmla="*/ 0 h 145"/>
                  <a:gd name="T4" fmla="*/ 93 w 262"/>
                  <a:gd name="T5" fmla="*/ 0 h 145"/>
                  <a:gd name="T6" fmla="*/ 114 w 262"/>
                  <a:gd name="T7" fmla="*/ 0 h 145"/>
                  <a:gd name="T8" fmla="*/ 117 w 262"/>
                  <a:gd name="T9" fmla="*/ 0 h 145"/>
                  <a:gd name="T10" fmla="*/ 120 w 262"/>
                  <a:gd name="T11" fmla="*/ 2 h 145"/>
                  <a:gd name="T12" fmla="*/ 124 w 262"/>
                  <a:gd name="T13" fmla="*/ 2 h 145"/>
                  <a:gd name="T14" fmla="*/ 127 w 262"/>
                  <a:gd name="T15" fmla="*/ 3 h 145"/>
                  <a:gd name="T16" fmla="*/ 130 w 262"/>
                  <a:gd name="T17" fmla="*/ 5 h 145"/>
                  <a:gd name="T18" fmla="*/ 132 w 262"/>
                  <a:gd name="T19" fmla="*/ 6 h 145"/>
                  <a:gd name="T20" fmla="*/ 81 w 262"/>
                  <a:gd name="T21" fmla="*/ 72 h 145"/>
                  <a:gd name="T22" fmla="*/ 50 w 262"/>
                  <a:gd name="T23" fmla="*/ 72 h 145"/>
                  <a:gd name="T24" fmla="*/ 28 w 262"/>
                  <a:gd name="T25" fmla="*/ 72 h 145"/>
                  <a:gd name="T26" fmla="*/ 8 w 262"/>
                  <a:gd name="T27" fmla="*/ 72 h 145"/>
                  <a:gd name="T28" fmla="*/ 0 w 262"/>
                  <a:gd name="T29" fmla="*/ 72 h 145"/>
                  <a:gd name="T30" fmla="*/ 56 w 262"/>
                  <a:gd name="T31" fmla="*/ 0 h 1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62" h="145">
                    <a:moveTo>
                      <a:pt x="112" y="0"/>
                    </a:moveTo>
                    <a:lnTo>
                      <a:pt x="142" y="0"/>
                    </a:lnTo>
                    <a:lnTo>
                      <a:pt x="185" y="0"/>
                    </a:lnTo>
                    <a:lnTo>
                      <a:pt x="226" y="0"/>
                    </a:lnTo>
                    <a:lnTo>
                      <a:pt x="232" y="0"/>
                    </a:lnTo>
                    <a:lnTo>
                      <a:pt x="239" y="4"/>
                    </a:lnTo>
                    <a:lnTo>
                      <a:pt x="246" y="4"/>
                    </a:lnTo>
                    <a:lnTo>
                      <a:pt x="252" y="7"/>
                    </a:lnTo>
                    <a:lnTo>
                      <a:pt x="259" y="11"/>
                    </a:lnTo>
                    <a:lnTo>
                      <a:pt x="262" y="13"/>
                    </a:lnTo>
                    <a:lnTo>
                      <a:pt x="160" y="145"/>
                    </a:lnTo>
                    <a:lnTo>
                      <a:pt x="99" y="145"/>
                    </a:lnTo>
                    <a:lnTo>
                      <a:pt x="55" y="145"/>
                    </a:lnTo>
                    <a:lnTo>
                      <a:pt x="15" y="145"/>
                    </a:lnTo>
                    <a:lnTo>
                      <a:pt x="0" y="145"/>
                    </a:lnTo>
                    <a:lnTo>
                      <a:pt x="112"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72" name="Freeform 1382"/>
              <p:cNvSpPr>
                <a:spLocks/>
              </p:cNvSpPr>
              <p:nvPr/>
            </p:nvSpPr>
            <p:spPr bwMode="auto">
              <a:xfrm>
                <a:off x="3732" y="1268"/>
                <a:ext cx="136" cy="72"/>
              </a:xfrm>
              <a:custGeom>
                <a:avLst/>
                <a:gdLst>
                  <a:gd name="T0" fmla="*/ 56 w 270"/>
                  <a:gd name="T1" fmla="*/ 0 h 145"/>
                  <a:gd name="T2" fmla="*/ 68 w 270"/>
                  <a:gd name="T3" fmla="*/ 0 h 145"/>
                  <a:gd name="T4" fmla="*/ 90 w 270"/>
                  <a:gd name="T5" fmla="*/ 0 h 145"/>
                  <a:gd name="T6" fmla="*/ 112 w 270"/>
                  <a:gd name="T7" fmla="*/ 0 h 145"/>
                  <a:gd name="T8" fmla="*/ 133 w 270"/>
                  <a:gd name="T9" fmla="*/ 0 h 145"/>
                  <a:gd name="T10" fmla="*/ 136 w 270"/>
                  <a:gd name="T11" fmla="*/ 0 h 145"/>
                  <a:gd name="T12" fmla="*/ 80 w 270"/>
                  <a:gd name="T13" fmla="*/ 72 h 145"/>
                  <a:gd name="T14" fmla="*/ 68 w 270"/>
                  <a:gd name="T15" fmla="*/ 72 h 145"/>
                  <a:gd name="T16" fmla="*/ 48 w 270"/>
                  <a:gd name="T17" fmla="*/ 72 h 145"/>
                  <a:gd name="T18" fmla="*/ 26 w 270"/>
                  <a:gd name="T19" fmla="*/ 72 h 145"/>
                  <a:gd name="T20" fmla="*/ 4 w 270"/>
                  <a:gd name="T21" fmla="*/ 72 h 145"/>
                  <a:gd name="T22" fmla="*/ 0 w 270"/>
                  <a:gd name="T23" fmla="*/ 72 h 145"/>
                  <a:gd name="T24" fmla="*/ 56 w 270"/>
                  <a:gd name="T25" fmla="*/ 0 h 1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0" h="145">
                    <a:moveTo>
                      <a:pt x="112" y="0"/>
                    </a:moveTo>
                    <a:lnTo>
                      <a:pt x="135" y="0"/>
                    </a:lnTo>
                    <a:lnTo>
                      <a:pt x="179" y="0"/>
                    </a:lnTo>
                    <a:lnTo>
                      <a:pt x="222" y="0"/>
                    </a:lnTo>
                    <a:lnTo>
                      <a:pt x="265" y="0"/>
                    </a:lnTo>
                    <a:lnTo>
                      <a:pt x="270" y="0"/>
                    </a:lnTo>
                    <a:lnTo>
                      <a:pt x="158" y="145"/>
                    </a:lnTo>
                    <a:lnTo>
                      <a:pt x="135" y="145"/>
                    </a:lnTo>
                    <a:lnTo>
                      <a:pt x="95" y="145"/>
                    </a:lnTo>
                    <a:lnTo>
                      <a:pt x="52" y="145"/>
                    </a:lnTo>
                    <a:lnTo>
                      <a:pt x="8" y="145"/>
                    </a:lnTo>
                    <a:lnTo>
                      <a:pt x="0" y="145"/>
                    </a:lnTo>
                    <a:lnTo>
                      <a:pt x="112"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73" name="Freeform 1383"/>
              <p:cNvSpPr>
                <a:spLocks/>
              </p:cNvSpPr>
              <p:nvPr/>
            </p:nvSpPr>
            <p:spPr bwMode="auto">
              <a:xfrm>
                <a:off x="3693" y="1268"/>
                <a:ext cx="135" cy="72"/>
              </a:xfrm>
              <a:custGeom>
                <a:avLst/>
                <a:gdLst>
                  <a:gd name="T0" fmla="*/ 56 w 271"/>
                  <a:gd name="T1" fmla="*/ 0 h 145"/>
                  <a:gd name="T2" fmla="*/ 65 w 271"/>
                  <a:gd name="T3" fmla="*/ 0 h 145"/>
                  <a:gd name="T4" fmla="*/ 85 w 271"/>
                  <a:gd name="T5" fmla="*/ 0 h 145"/>
                  <a:gd name="T6" fmla="*/ 107 w 271"/>
                  <a:gd name="T7" fmla="*/ 0 h 145"/>
                  <a:gd name="T8" fmla="*/ 129 w 271"/>
                  <a:gd name="T9" fmla="*/ 0 h 145"/>
                  <a:gd name="T10" fmla="*/ 135 w 271"/>
                  <a:gd name="T11" fmla="*/ 0 h 145"/>
                  <a:gd name="T12" fmla="*/ 79 w 271"/>
                  <a:gd name="T13" fmla="*/ 72 h 145"/>
                  <a:gd name="T14" fmla="*/ 65 w 271"/>
                  <a:gd name="T15" fmla="*/ 72 h 145"/>
                  <a:gd name="T16" fmla="*/ 43 w 271"/>
                  <a:gd name="T17" fmla="*/ 72 h 145"/>
                  <a:gd name="T18" fmla="*/ 22 w 271"/>
                  <a:gd name="T19" fmla="*/ 72 h 145"/>
                  <a:gd name="T20" fmla="*/ 0 w 271"/>
                  <a:gd name="T21" fmla="*/ 72 h 145"/>
                  <a:gd name="T22" fmla="*/ 0 w 271"/>
                  <a:gd name="T23" fmla="*/ 72 h 145"/>
                  <a:gd name="T24" fmla="*/ 56 w 271"/>
                  <a:gd name="T25" fmla="*/ 0 h 1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1" h="145">
                    <a:moveTo>
                      <a:pt x="112" y="0"/>
                    </a:moveTo>
                    <a:lnTo>
                      <a:pt x="131" y="0"/>
                    </a:lnTo>
                    <a:lnTo>
                      <a:pt x="171" y="0"/>
                    </a:lnTo>
                    <a:lnTo>
                      <a:pt x="214" y="0"/>
                    </a:lnTo>
                    <a:lnTo>
                      <a:pt x="258" y="0"/>
                    </a:lnTo>
                    <a:lnTo>
                      <a:pt x="271" y="0"/>
                    </a:lnTo>
                    <a:lnTo>
                      <a:pt x="159" y="145"/>
                    </a:lnTo>
                    <a:lnTo>
                      <a:pt x="131" y="145"/>
                    </a:lnTo>
                    <a:lnTo>
                      <a:pt x="87" y="145"/>
                    </a:lnTo>
                    <a:lnTo>
                      <a:pt x="44" y="145"/>
                    </a:lnTo>
                    <a:lnTo>
                      <a:pt x="0" y="145"/>
                    </a:lnTo>
                    <a:lnTo>
                      <a:pt x="112"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74" name="Freeform 1384"/>
              <p:cNvSpPr>
                <a:spLocks/>
              </p:cNvSpPr>
              <p:nvPr/>
            </p:nvSpPr>
            <p:spPr bwMode="auto">
              <a:xfrm>
                <a:off x="3653" y="1268"/>
                <a:ext cx="135" cy="72"/>
              </a:xfrm>
              <a:custGeom>
                <a:avLst/>
                <a:gdLst>
                  <a:gd name="T0" fmla="*/ 56 w 271"/>
                  <a:gd name="T1" fmla="*/ 0 h 145"/>
                  <a:gd name="T2" fmla="*/ 62 w 271"/>
                  <a:gd name="T3" fmla="*/ 0 h 145"/>
                  <a:gd name="T4" fmla="*/ 83 w 271"/>
                  <a:gd name="T5" fmla="*/ 0 h 145"/>
                  <a:gd name="T6" fmla="*/ 105 w 271"/>
                  <a:gd name="T7" fmla="*/ 0 h 145"/>
                  <a:gd name="T8" fmla="*/ 125 w 271"/>
                  <a:gd name="T9" fmla="*/ 0 h 145"/>
                  <a:gd name="T10" fmla="*/ 135 w 271"/>
                  <a:gd name="T11" fmla="*/ 0 h 145"/>
                  <a:gd name="T12" fmla="*/ 79 w 271"/>
                  <a:gd name="T13" fmla="*/ 72 h 145"/>
                  <a:gd name="T14" fmla="*/ 62 w 271"/>
                  <a:gd name="T15" fmla="*/ 72 h 145"/>
                  <a:gd name="T16" fmla="*/ 40 w 271"/>
                  <a:gd name="T17" fmla="*/ 72 h 145"/>
                  <a:gd name="T18" fmla="*/ 20 w 271"/>
                  <a:gd name="T19" fmla="*/ 72 h 145"/>
                  <a:gd name="T20" fmla="*/ 0 w 271"/>
                  <a:gd name="T21" fmla="*/ 72 h 145"/>
                  <a:gd name="T22" fmla="*/ 56 w 271"/>
                  <a:gd name="T23" fmla="*/ 0 h 1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71" h="145">
                    <a:moveTo>
                      <a:pt x="112" y="0"/>
                    </a:moveTo>
                    <a:lnTo>
                      <a:pt x="124" y="0"/>
                    </a:lnTo>
                    <a:lnTo>
                      <a:pt x="167" y="0"/>
                    </a:lnTo>
                    <a:lnTo>
                      <a:pt x="211" y="0"/>
                    </a:lnTo>
                    <a:lnTo>
                      <a:pt x="251" y="0"/>
                    </a:lnTo>
                    <a:lnTo>
                      <a:pt x="271" y="0"/>
                    </a:lnTo>
                    <a:lnTo>
                      <a:pt x="159" y="145"/>
                    </a:lnTo>
                    <a:lnTo>
                      <a:pt x="124" y="145"/>
                    </a:lnTo>
                    <a:lnTo>
                      <a:pt x="80" y="145"/>
                    </a:lnTo>
                    <a:lnTo>
                      <a:pt x="40" y="145"/>
                    </a:lnTo>
                    <a:lnTo>
                      <a:pt x="0" y="145"/>
                    </a:lnTo>
                    <a:lnTo>
                      <a:pt x="112"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75" name="Freeform 1385"/>
              <p:cNvSpPr>
                <a:spLocks/>
              </p:cNvSpPr>
              <p:nvPr/>
            </p:nvSpPr>
            <p:spPr bwMode="auto">
              <a:xfrm>
                <a:off x="3614" y="1268"/>
                <a:ext cx="135" cy="72"/>
              </a:xfrm>
              <a:custGeom>
                <a:avLst/>
                <a:gdLst>
                  <a:gd name="T0" fmla="*/ 55 w 271"/>
                  <a:gd name="T1" fmla="*/ 0 h 145"/>
                  <a:gd name="T2" fmla="*/ 59 w 271"/>
                  <a:gd name="T3" fmla="*/ 0 h 145"/>
                  <a:gd name="T4" fmla="*/ 79 w 271"/>
                  <a:gd name="T5" fmla="*/ 0 h 145"/>
                  <a:gd name="T6" fmla="*/ 101 w 271"/>
                  <a:gd name="T7" fmla="*/ 0 h 145"/>
                  <a:gd name="T8" fmla="*/ 123 w 271"/>
                  <a:gd name="T9" fmla="*/ 0 h 145"/>
                  <a:gd name="T10" fmla="*/ 135 w 271"/>
                  <a:gd name="T11" fmla="*/ 0 h 145"/>
                  <a:gd name="T12" fmla="*/ 79 w 271"/>
                  <a:gd name="T13" fmla="*/ 72 h 145"/>
                  <a:gd name="T14" fmla="*/ 59 w 271"/>
                  <a:gd name="T15" fmla="*/ 72 h 145"/>
                  <a:gd name="T16" fmla="*/ 38 w 271"/>
                  <a:gd name="T17" fmla="*/ 72 h 145"/>
                  <a:gd name="T18" fmla="*/ 16 w 271"/>
                  <a:gd name="T19" fmla="*/ 72 h 145"/>
                  <a:gd name="T20" fmla="*/ 0 w 271"/>
                  <a:gd name="T21" fmla="*/ 72 h 145"/>
                  <a:gd name="T22" fmla="*/ 55 w 271"/>
                  <a:gd name="T23" fmla="*/ 0 h 1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71" h="145">
                    <a:moveTo>
                      <a:pt x="111" y="0"/>
                    </a:moveTo>
                    <a:lnTo>
                      <a:pt x="119" y="0"/>
                    </a:lnTo>
                    <a:lnTo>
                      <a:pt x="159" y="0"/>
                    </a:lnTo>
                    <a:lnTo>
                      <a:pt x="203" y="0"/>
                    </a:lnTo>
                    <a:lnTo>
                      <a:pt x="246" y="0"/>
                    </a:lnTo>
                    <a:lnTo>
                      <a:pt x="271" y="0"/>
                    </a:lnTo>
                    <a:lnTo>
                      <a:pt x="159" y="145"/>
                    </a:lnTo>
                    <a:lnTo>
                      <a:pt x="119" y="145"/>
                    </a:lnTo>
                    <a:lnTo>
                      <a:pt x="76" y="145"/>
                    </a:lnTo>
                    <a:lnTo>
                      <a:pt x="32" y="145"/>
                    </a:lnTo>
                    <a:lnTo>
                      <a:pt x="0" y="145"/>
                    </a:lnTo>
                    <a:lnTo>
                      <a:pt x="111"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76" name="Freeform 1386"/>
              <p:cNvSpPr>
                <a:spLocks/>
              </p:cNvSpPr>
              <p:nvPr/>
            </p:nvSpPr>
            <p:spPr bwMode="auto">
              <a:xfrm>
                <a:off x="3573" y="1268"/>
                <a:ext cx="136" cy="72"/>
              </a:xfrm>
              <a:custGeom>
                <a:avLst/>
                <a:gdLst>
                  <a:gd name="T0" fmla="*/ 56 w 272"/>
                  <a:gd name="T1" fmla="*/ 0 h 145"/>
                  <a:gd name="T2" fmla="*/ 57 w 272"/>
                  <a:gd name="T3" fmla="*/ 0 h 145"/>
                  <a:gd name="T4" fmla="*/ 79 w 272"/>
                  <a:gd name="T5" fmla="*/ 0 h 145"/>
                  <a:gd name="T6" fmla="*/ 100 w 272"/>
                  <a:gd name="T7" fmla="*/ 0 h 145"/>
                  <a:gd name="T8" fmla="*/ 120 w 272"/>
                  <a:gd name="T9" fmla="*/ 0 h 145"/>
                  <a:gd name="T10" fmla="*/ 136 w 272"/>
                  <a:gd name="T11" fmla="*/ 0 h 145"/>
                  <a:gd name="T12" fmla="*/ 80 w 272"/>
                  <a:gd name="T13" fmla="*/ 72 h 145"/>
                  <a:gd name="T14" fmla="*/ 79 w 272"/>
                  <a:gd name="T15" fmla="*/ 72 h 145"/>
                  <a:gd name="T16" fmla="*/ 57 w 272"/>
                  <a:gd name="T17" fmla="*/ 72 h 145"/>
                  <a:gd name="T18" fmla="*/ 35 w 272"/>
                  <a:gd name="T19" fmla="*/ 72 h 145"/>
                  <a:gd name="T20" fmla="*/ 13 w 272"/>
                  <a:gd name="T21" fmla="*/ 72 h 145"/>
                  <a:gd name="T22" fmla="*/ 0 w 272"/>
                  <a:gd name="T23" fmla="*/ 72 h 145"/>
                  <a:gd name="T24" fmla="*/ 56 w 272"/>
                  <a:gd name="T25" fmla="*/ 0 h 1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2" h="145">
                    <a:moveTo>
                      <a:pt x="112" y="0"/>
                    </a:moveTo>
                    <a:lnTo>
                      <a:pt x="113" y="0"/>
                    </a:lnTo>
                    <a:lnTo>
                      <a:pt x="157" y="0"/>
                    </a:lnTo>
                    <a:lnTo>
                      <a:pt x="200" y="0"/>
                    </a:lnTo>
                    <a:lnTo>
                      <a:pt x="240" y="0"/>
                    </a:lnTo>
                    <a:lnTo>
                      <a:pt x="272" y="0"/>
                    </a:lnTo>
                    <a:lnTo>
                      <a:pt x="160" y="145"/>
                    </a:lnTo>
                    <a:lnTo>
                      <a:pt x="157" y="145"/>
                    </a:lnTo>
                    <a:lnTo>
                      <a:pt x="113" y="145"/>
                    </a:lnTo>
                    <a:lnTo>
                      <a:pt x="70" y="145"/>
                    </a:lnTo>
                    <a:lnTo>
                      <a:pt x="26" y="145"/>
                    </a:lnTo>
                    <a:lnTo>
                      <a:pt x="0" y="145"/>
                    </a:lnTo>
                    <a:lnTo>
                      <a:pt x="112"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77" name="Freeform 1387"/>
              <p:cNvSpPr>
                <a:spLocks/>
              </p:cNvSpPr>
              <p:nvPr/>
            </p:nvSpPr>
            <p:spPr bwMode="auto">
              <a:xfrm>
                <a:off x="3533" y="1268"/>
                <a:ext cx="136" cy="72"/>
              </a:xfrm>
              <a:custGeom>
                <a:avLst/>
                <a:gdLst>
                  <a:gd name="T0" fmla="*/ 56 w 271"/>
                  <a:gd name="T1" fmla="*/ 0 h 145"/>
                  <a:gd name="T2" fmla="*/ 75 w 271"/>
                  <a:gd name="T3" fmla="*/ 0 h 145"/>
                  <a:gd name="T4" fmla="*/ 96 w 271"/>
                  <a:gd name="T5" fmla="*/ 0 h 145"/>
                  <a:gd name="T6" fmla="*/ 118 w 271"/>
                  <a:gd name="T7" fmla="*/ 0 h 145"/>
                  <a:gd name="T8" fmla="*/ 136 w 271"/>
                  <a:gd name="T9" fmla="*/ 0 h 145"/>
                  <a:gd name="T10" fmla="*/ 80 w 271"/>
                  <a:gd name="T11" fmla="*/ 72 h 145"/>
                  <a:gd name="T12" fmla="*/ 75 w 271"/>
                  <a:gd name="T13" fmla="*/ 72 h 145"/>
                  <a:gd name="T14" fmla="*/ 53 w 271"/>
                  <a:gd name="T15" fmla="*/ 72 h 145"/>
                  <a:gd name="T16" fmla="*/ 33 w 271"/>
                  <a:gd name="T17" fmla="*/ 72 h 145"/>
                  <a:gd name="T18" fmla="*/ 11 w 271"/>
                  <a:gd name="T19" fmla="*/ 72 h 145"/>
                  <a:gd name="T20" fmla="*/ 0 w 271"/>
                  <a:gd name="T21" fmla="*/ 72 h 145"/>
                  <a:gd name="T22" fmla="*/ 56 w 271"/>
                  <a:gd name="T23" fmla="*/ 0 h 1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71" h="145">
                    <a:moveTo>
                      <a:pt x="112" y="0"/>
                    </a:moveTo>
                    <a:lnTo>
                      <a:pt x="149" y="0"/>
                    </a:lnTo>
                    <a:lnTo>
                      <a:pt x="192" y="0"/>
                    </a:lnTo>
                    <a:lnTo>
                      <a:pt x="236" y="0"/>
                    </a:lnTo>
                    <a:lnTo>
                      <a:pt x="271" y="0"/>
                    </a:lnTo>
                    <a:lnTo>
                      <a:pt x="160" y="145"/>
                    </a:lnTo>
                    <a:lnTo>
                      <a:pt x="149" y="145"/>
                    </a:lnTo>
                    <a:lnTo>
                      <a:pt x="105" y="145"/>
                    </a:lnTo>
                    <a:lnTo>
                      <a:pt x="65" y="145"/>
                    </a:lnTo>
                    <a:lnTo>
                      <a:pt x="22" y="145"/>
                    </a:lnTo>
                    <a:lnTo>
                      <a:pt x="0" y="145"/>
                    </a:lnTo>
                    <a:lnTo>
                      <a:pt x="112"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78" name="Freeform 1388"/>
              <p:cNvSpPr>
                <a:spLocks/>
              </p:cNvSpPr>
              <p:nvPr/>
            </p:nvSpPr>
            <p:spPr bwMode="auto">
              <a:xfrm>
                <a:off x="3494" y="1268"/>
                <a:ext cx="135" cy="72"/>
              </a:xfrm>
              <a:custGeom>
                <a:avLst/>
                <a:gdLst>
                  <a:gd name="T0" fmla="*/ 56 w 270"/>
                  <a:gd name="T1" fmla="*/ 1 h 145"/>
                  <a:gd name="T2" fmla="*/ 72 w 270"/>
                  <a:gd name="T3" fmla="*/ 0 h 145"/>
                  <a:gd name="T4" fmla="*/ 92 w 270"/>
                  <a:gd name="T5" fmla="*/ 0 h 145"/>
                  <a:gd name="T6" fmla="*/ 114 w 270"/>
                  <a:gd name="T7" fmla="*/ 0 h 145"/>
                  <a:gd name="T8" fmla="*/ 135 w 270"/>
                  <a:gd name="T9" fmla="*/ 0 h 145"/>
                  <a:gd name="T10" fmla="*/ 79 w 270"/>
                  <a:gd name="T11" fmla="*/ 72 h 145"/>
                  <a:gd name="T12" fmla="*/ 72 w 270"/>
                  <a:gd name="T13" fmla="*/ 72 h 145"/>
                  <a:gd name="T14" fmla="*/ 51 w 270"/>
                  <a:gd name="T15" fmla="*/ 72 h 145"/>
                  <a:gd name="T16" fmla="*/ 29 w 270"/>
                  <a:gd name="T17" fmla="*/ 72 h 145"/>
                  <a:gd name="T18" fmla="*/ 7 w 270"/>
                  <a:gd name="T19" fmla="*/ 72 h 145"/>
                  <a:gd name="T20" fmla="*/ 0 w 270"/>
                  <a:gd name="T21" fmla="*/ 72 h 145"/>
                  <a:gd name="T22" fmla="*/ 56 w 270"/>
                  <a:gd name="T23" fmla="*/ 1 h 1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70" h="145">
                    <a:moveTo>
                      <a:pt x="111" y="2"/>
                    </a:moveTo>
                    <a:lnTo>
                      <a:pt x="144" y="0"/>
                    </a:lnTo>
                    <a:lnTo>
                      <a:pt x="184" y="0"/>
                    </a:lnTo>
                    <a:lnTo>
                      <a:pt x="228" y="0"/>
                    </a:lnTo>
                    <a:lnTo>
                      <a:pt x="270" y="0"/>
                    </a:lnTo>
                    <a:lnTo>
                      <a:pt x="158" y="145"/>
                    </a:lnTo>
                    <a:lnTo>
                      <a:pt x="144" y="145"/>
                    </a:lnTo>
                    <a:lnTo>
                      <a:pt x="101" y="145"/>
                    </a:lnTo>
                    <a:lnTo>
                      <a:pt x="57" y="145"/>
                    </a:lnTo>
                    <a:lnTo>
                      <a:pt x="14" y="145"/>
                    </a:lnTo>
                    <a:lnTo>
                      <a:pt x="0" y="145"/>
                    </a:lnTo>
                    <a:lnTo>
                      <a:pt x="111" y="2"/>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79" name="Freeform 1389"/>
              <p:cNvSpPr>
                <a:spLocks/>
              </p:cNvSpPr>
              <p:nvPr/>
            </p:nvSpPr>
            <p:spPr bwMode="auto">
              <a:xfrm>
                <a:off x="3454" y="1268"/>
                <a:ext cx="135" cy="72"/>
              </a:xfrm>
              <a:custGeom>
                <a:avLst/>
                <a:gdLst>
                  <a:gd name="T0" fmla="*/ 55 w 271"/>
                  <a:gd name="T1" fmla="*/ 2 h 145"/>
                  <a:gd name="T2" fmla="*/ 68 w 271"/>
                  <a:gd name="T3" fmla="*/ 2 h 145"/>
                  <a:gd name="T4" fmla="*/ 90 w 271"/>
                  <a:gd name="T5" fmla="*/ 2 h 145"/>
                  <a:gd name="T6" fmla="*/ 112 w 271"/>
                  <a:gd name="T7" fmla="*/ 0 h 145"/>
                  <a:gd name="T8" fmla="*/ 132 w 271"/>
                  <a:gd name="T9" fmla="*/ 0 h 145"/>
                  <a:gd name="T10" fmla="*/ 135 w 271"/>
                  <a:gd name="T11" fmla="*/ 0 h 145"/>
                  <a:gd name="T12" fmla="*/ 79 w 271"/>
                  <a:gd name="T13" fmla="*/ 72 h 145"/>
                  <a:gd name="T14" fmla="*/ 68 w 271"/>
                  <a:gd name="T15" fmla="*/ 72 h 145"/>
                  <a:gd name="T16" fmla="*/ 47 w 271"/>
                  <a:gd name="T17" fmla="*/ 72 h 145"/>
                  <a:gd name="T18" fmla="*/ 25 w 271"/>
                  <a:gd name="T19" fmla="*/ 72 h 145"/>
                  <a:gd name="T20" fmla="*/ 5 w 271"/>
                  <a:gd name="T21" fmla="*/ 72 h 145"/>
                  <a:gd name="T22" fmla="*/ 0 w 271"/>
                  <a:gd name="T23" fmla="*/ 72 h 145"/>
                  <a:gd name="T24" fmla="*/ 55 w 271"/>
                  <a:gd name="T25" fmla="*/ 2 h 1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1" h="145">
                    <a:moveTo>
                      <a:pt x="111" y="4"/>
                    </a:moveTo>
                    <a:lnTo>
                      <a:pt x="137" y="4"/>
                    </a:lnTo>
                    <a:lnTo>
                      <a:pt x="181" y="4"/>
                    </a:lnTo>
                    <a:lnTo>
                      <a:pt x="224" y="0"/>
                    </a:lnTo>
                    <a:lnTo>
                      <a:pt x="264" y="0"/>
                    </a:lnTo>
                    <a:lnTo>
                      <a:pt x="271" y="0"/>
                    </a:lnTo>
                    <a:lnTo>
                      <a:pt x="159" y="145"/>
                    </a:lnTo>
                    <a:lnTo>
                      <a:pt x="137" y="145"/>
                    </a:lnTo>
                    <a:lnTo>
                      <a:pt x="94" y="145"/>
                    </a:lnTo>
                    <a:lnTo>
                      <a:pt x="50" y="145"/>
                    </a:lnTo>
                    <a:lnTo>
                      <a:pt x="10" y="145"/>
                    </a:lnTo>
                    <a:lnTo>
                      <a:pt x="0" y="145"/>
                    </a:lnTo>
                    <a:lnTo>
                      <a:pt x="111" y="4"/>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80" name="Freeform 1390"/>
              <p:cNvSpPr>
                <a:spLocks/>
              </p:cNvSpPr>
              <p:nvPr/>
            </p:nvSpPr>
            <p:spPr bwMode="auto">
              <a:xfrm>
                <a:off x="3415" y="1268"/>
                <a:ext cx="134" cy="72"/>
              </a:xfrm>
              <a:custGeom>
                <a:avLst/>
                <a:gdLst>
                  <a:gd name="T0" fmla="*/ 54 w 269"/>
                  <a:gd name="T1" fmla="*/ 1 h 143"/>
                  <a:gd name="T2" fmla="*/ 64 w 269"/>
                  <a:gd name="T3" fmla="*/ 1 h 143"/>
                  <a:gd name="T4" fmla="*/ 86 w 269"/>
                  <a:gd name="T5" fmla="*/ 1 h 143"/>
                  <a:gd name="T6" fmla="*/ 107 w 269"/>
                  <a:gd name="T7" fmla="*/ 1 h 143"/>
                  <a:gd name="T8" fmla="*/ 129 w 269"/>
                  <a:gd name="T9" fmla="*/ 1 h 143"/>
                  <a:gd name="T10" fmla="*/ 134 w 269"/>
                  <a:gd name="T11" fmla="*/ 0 h 143"/>
                  <a:gd name="T12" fmla="*/ 79 w 269"/>
                  <a:gd name="T13" fmla="*/ 72 h 143"/>
                  <a:gd name="T14" fmla="*/ 64 w 269"/>
                  <a:gd name="T15" fmla="*/ 72 h 143"/>
                  <a:gd name="T16" fmla="*/ 44 w 269"/>
                  <a:gd name="T17" fmla="*/ 72 h 143"/>
                  <a:gd name="T18" fmla="*/ 22 w 269"/>
                  <a:gd name="T19" fmla="*/ 72 h 143"/>
                  <a:gd name="T20" fmla="*/ 0 w 269"/>
                  <a:gd name="T21" fmla="*/ 72 h 143"/>
                  <a:gd name="T22" fmla="*/ 0 w 269"/>
                  <a:gd name="T23" fmla="*/ 72 h 143"/>
                  <a:gd name="T24" fmla="*/ 54 w 269"/>
                  <a:gd name="T25" fmla="*/ 1 h 1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9" h="143">
                    <a:moveTo>
                      <a:pt x="108" y="2"/>
                    </a:moveTo>
                    <a:lnTo>
                      <a:pt x="128" y="2"/>
                    </a:lnTo>
                    <a:lnTo>
                      <a:pt x="172" y="2"/>
                    </a:lnTo>
                    <a:lnTo>
                      <a:pt x="215" y="2"/>
                    </a:lnTo>
                    <a:lnTo>
                      <a:pt x="259" y="2"/>
                    </a:lnTo>
                    <a:lnTo>
                      <a:pt x="269" y="0"/>
                    </a:lnTo>
                    <a:lnTo>
                      <a:pt x="158" y="143"/>
                    </a:lnTo>
                    <a:lnTo>
                      <a:pt x="128" y="143"/>
                    </a:lnTo>
                    <a:lnTo>
                      <a:pt x="88" y="143"/>
                    </a:lnTo>
                    <a:lnTo>
                      <a:pt x="45" y="143"/>
                    </a:lnTo>
                    <a:lnTo>
                      <a:pt x="1" y="143"/>
                    </a:lnTo>
                    <a:lnTo>
                      <a:pt x="0" y="143"/>
                    </a:lnTo>
                    <a:lnTo>
                      <a:pt x="108" y="2"/>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81" name="Freeform 1391"/>
              <p:cNvSpPr>
                <a:spLocks/>
              </p:cNvSpPr>
              <p:nvPr/>
            </p:nvSpPr>
            <p:spPr bwMode="auto">
              <a:xfrm>
                <a:off x="3375" y="1269"/>
                <a:ext cx="134" cy="71"/>
              </a:xfrm>
              <a:custGeom>
                <a:avLst/>
                <a:gdLst>
                  <a:gd name="T0" fmla="*/ 54 w 270"/>
                  <a:gd name="T1" fmla="*/ 0 h 141"/>
                  <a:gd name="T2" fmla="*/ 63 w 270"/>
                  <a:gd name="T3" fmla="*/ 0 h 141"/>
                  <a:gd name="T4" fmla="*/ 84 w 270"/>
                  <a:gd name="T5" fmla="*/ 0 h 141"/>
                  <a:gd name="T6" fmla="*/ 104 w 270"/>
                  <a:gd name="T7" fmla="*/ 0 h 141"/>
                  <a:gd name="T8" fmla="*/ 126 w 270"/>
                  <a:gd name="T9" fmla="*/ 0 h 141"/>
                  <a:gd name="T10" fmla="*/ 134 w 270"/>
                  <a:gd name="T11" fmla="*/ 0 h 141"/>
                  <a:gd name="T12" fmla="*/ 79 w 270"/>
                  <a:gd name="T13" fmla="*/ 71 h 141"/>
                  <a:gd name="T14" fmla="*/ 63 w 270"/>
                  <a:gd name="T15" fmla="*/ 71 h 141"/>
                  <a:gd name="T16" fmla="*/ 41 w 270"/>
                  <a:gd name="T17" fmla="*/ 71 h 141"/>
                  <a:gd name="T18" fmla="*/ 19 w 270"/>
                  <a:gd name="T19" fmla="*/ 71 h 141"/>
                  <a:gd name="T20" fmla="*/ 0 w 270"/>
                  <a:gd name="T21" fmla="*/ 71 h 141"/>
                  <a:gd name="T22" fmla="*/ 54 w 270"/>
                  <a:gd name="T23" fmla="*/ 0 h 1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70" h="141">
                    <a:moveTo>
                      <a:pt x="109" y="0"/>
                    </a:moveTo>
                    <a:lnTo>
                      <a:pt x="126" y="0"/>
                    </a:lnTo>
                    <a:lnTo>
                      <a:pt x="169" y="0"/>
                    </a:lnTo>
                    <a:lnTo>
                      <a:pt x="209" y="0"/>
                    </a:lnTo>
                    <a:lnTo>
                      <a:pt x="253" y="0"/>
                    </a:lnTo>
                    <a:lnTo>
                      <a:pt x="270" y="0"/>
                    </a:lnTo>
                    <a:lnTo>
                      <a:pt x="159" y="141"/>
                    </a:lnTo>
                    <a:lnTo>
                      <a:pt x="126" y="141"/>
                    </a:lnTo>
                    <a:lnTo>
                      <a:pt x="82" y="141"/>
                    </a:lnTo>
                    <a:lnTo>
                      <a:pt x="39" y="141"/>
                    </a:lnTo>
                    <a:lnTo>
                      <a:pt x="0" y="141"/>
                    </a:lnTo>
                    <a:lnTo>
                      <a:pt x="109"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82" name="Freeform 1392"/>
              <p:cNvSpPr>
                <a:spLocks/>
              </p:cNvSpPr>
              <p:nvPr/>
            </p:nvSpPr>
            <p:spPr bwMode="auto">
              <a:xfrm>
                <a:off x="3335" y="1269"/>
                <a:ext cx="134" cy="71"/>
              </a:xfrm>
              <a:custGeom>
                <a:avLst/>
                <a:gdLst>
                  <a:gd name="T0" fmla="*/ 55 w 269"/>
                  <a:gd name="T1" fmla="*/ 0 h 141"/>
                  <a:gd name="T2" fmla="*/ 59 w 269"/>
                  <a:gd name="T3" fmla="*/ 0 h 141"/>
                  <a:gd name="T4" fmla="*/ 81 w 269"/>
                  <a:gd name="T5" fmla="*/ 0 h 141"/>
                  <a:gd name="T6" fmla="*/ 103 w 269"/>
                  <a:gd name="T7" fmla="*/ 0 h 141"/>
                  <a:gd name="T8" fmla="*/ 124 w 269"/>
                  <a:gd name="T9" fmla="*/ 0 h 141"/>
                  <a:gd name="T10" fmla="*/ 134 w 269"/>
                  <a:gd name="T11" fmla="*/ 0 h 141"/>
                  <a:gd name="T12" fmla="*/ 80 w 269"/>
                  <a:gd name="T13" fmla="*/ 71 h 141"/>
                  <a:gd name="T14" fmla="*/ 59 w 269"/>
                  <a:gd name="T15" fmla="*/ 71 h 141"/>
                  <a:gd name="T16" fmla="*/ 37 w 269"/>
                  <a:gd name="T17" fmla="*/ 71 h 141"/>
                  <a:gd name="T18" fmla="*/ 17 w 269"/>
                  <a:gd name="T19" fmla="*/ 71 h 141"/>
                  <a:gd name="T20" fmla="*/ 0 w 269"/>
                  <a:gd name="T21" fmla="*/ 71 h 141"/>
                  <a:gd name="T22" fmla="*/ 55 w 269"/>
                  <a:gd name="T23" fmla="*/ 0 h 1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9" h="141">
                    <a:moveTo>
                      <a:pt x="111" y="0"/>
                    </a:moveTo>
                    <a:lnTo>
                      <a:pt x="119" y="0"/>
                    </a:lnTo>
                    <a:lnTo>
                      <a:pt x="162" y="0"/>
                    </a:lnTo>
                    <a:lnTo>
                      <a:pt x="206" y="0"/>
                    </a:lnTo>
                    <a:lnTo>
                      <a:pt x="249" y="0"/>
                    </a:lnTo>
                    <a:lnTo>
                      <a:pt x="269" y="0"/>
                    </a:lnTo>
                    <a:lnTo>
                      <a:pt x="161" y="141"/>
                    </a:lnTo>
                    <a:lnTo>
                      <a:pt x="119" y="141"/>
                    </a:lnTo>
                    <a:lnTo>
                      <a:pt x="75" y="141"/>
                    </a:lnTo>
                    <a:lnTo>
                      <a:pt x="35" y="141"/>
                    </a:lnTo>
                    <a:lnTo>
                      <a:pt x="0" y="141"/>
                    </a:lnTo>
                    <a:lnTo>
                      <a:pt x="111"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83" name="Freeform 1393"/>
              <p:cNvSpPr>
                <a:spLocks/>
              </p:cNvSpPr>
              <p:nvPr/>
            </p:nvSpPr>
            <p:spPr bwMode="auto">
              <a:xfrm>
                <a:off x="3295" y="1269"/>
                <a:ext cx="134" cy="71"/>
              </a:xfrm>
              <a:custGeom>
                <a:avLst/>
                <a:gdLst>
                  <a:gd name="T0" fmla="*/ 55 w 269"/>
                  <a:gd name="T1" fmla="*/ 0 h 141"/>
                  <a:gd name="T2" fmla="*/ 57 w 269"/>
                  <a:gd name="T3" fmla="*/ 0 h 141"/>
                  <a:gd name="T4" fmla="*/ 77 w 269"/>
                  <a:gd name="T5" fmla="*/ 0 h 141"/>
                  <a:gd name="T6" fmla="*/ 99 w 269"/>
                  <a:gd name="T7" fmla="*/ 0 h 141"/>
                  <a:gd name="T8" fmla="*/ 121 w 269"/>
                  <a:gd name="T9" fmla="*/ 0 h 141"/>
                  <a:gd name="T10" fmla="*/ 134 w 269"/>
                  <a:gd name="T11" fmla="*/ 0 h 141"/>
                  <a:gd name="T12" fmla="*/ 80 w 269"/>
                  <a:gd name="T13" fmla="*/ 71 h 141"/>
                  <a:gd name="T14" fmla="*/ 77 w 269"/>
                  <a:gd name="T15" fmla="*/ 71 h 141"/>
                  <a:gd name="T16" fmla="*/ 57 w 269"/>
                  <a:gd name="T17" fmla="*/ 71 h 141"/>
                  <a:gd name="T18" fmla="*/ 36 w 269"/>
                  <a:gd name="T19" fmla="*/ 71 h 141"/>
                  <a:gd name="T20" fmla="*/ 14 w 269"/>
                  <a:gd name="T21" fmla="*/ 71 h 141"/>
                  <a:gd name="T22" fmla="*/ 0 w 269"/>
                  <a:gd name="T23" fmla="*/ 71 h 141"/>
                  <a:gd name="T24" fmla="*/ 55 w 269"/>
                  <a:gd name="T25" fmla="*/ 0 h 1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9" h="141">
                    <a:moveTo>
                      <a:pt x="110" y="0"/>
                    </a:moveTo>
                    <a:lnTo>
                      <a:pt x="115" y="0"/>
                    </a:lnTo>
                    <a:lnTo>
                      <a:pt x="155" y="0"/>
                    </a:lnTo>
                    <a:lnTo>
                      <a:pt x="199" y="0"/>
                    </a:lnTo>
                    <a:lnTo>
                      <a:pt x="242" y="0"/>
                    </a:lnTo>
                    <a:lnTo>
                      <a:pt x="269" y="0"/>
                    </a:lnTo>
                    <a:lnTo>
                      <a:pt x="160" y="141"/>
                    </a:lnTo>
                    <a:lnTo>
                      <a:pt x="155" y="141"/>
                    </a:lnTo>
                    <a:lnTo>
                      <a:pt x="115" y="141"/>
                    </a:lnTo>
                    <a:lnTo>
                      <a:pt x="72" y="141"/>
                    </a:lnTo>
                    <a:lnTo>
                      <a:pt x="28" y="141"/>
                    </a:lnTo>
                    <a:lnTo>
                      <a:pt x="0" y="141"/>
                    </a:lnTo>
                    <a:lnTo>
                      <a:pt x="110"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84" name="Freeform 1394"/>
              <p:cNvSpPr>
                <a:spLocks/>
              </p:cNvSpPr>
              <p:nvPr/>
            </p:nvSpPr>
            <p:spPr bwMode="auto">
              <a:xfrm>
                <a:off x="3255" y="1269"/>
                <a:ext cx="135" cy="71"/>
              </a:xfrm>
              <a:custGeom>
                <a:avLst/>
                <a:gdLst>
                  <a:gd name="T0" fmla="*/ 55 w 270"/>
                  <a:gd name="T1" fmla="*/ 0 h 141"/>
                  <a:gd name="T2" fmla="*/ 76 w 270"/>
                  <a:gd name="T3" fmla="*/ 0 h 141"/>
                  <a:gd name="T4" fmla="*/ 97 w 270"/>
                  <a:gd name="T5" fmla="*/ 0 h 141"/>
                  <a:gd name="T6" fmla="*/ 117 w 270"/>
                  <a:gd name="T7" fmla="*/ 0 h 141"/>
                  <a:gd name="T8" fmla="*/ 135 w 270"/>
                  <a:gd name="T9" fmla="*/ 0 h 141"/>
                  <a:gd name="T10" fmla="*/ 80 w 270"/>
                  <a:gd name="T11" fmla="*/ 71 h 141"/>
                  <a:gd name="T12" fmla="*/ 76 w 270"/>
                  <a:gd name="T13" fmla="*/ 71 h 141"/>
                  <a:gd name="T14" fmla="*/ 54 w 270"/>
                  <a:gd name="T15" fmla="*/ 71 h 141"/>
                  <a:gd name="T16" fmla="*/ 32 w 270"/>
                  <a:gd name="T17" fmla="*/ 71 h 141"/>
                  <a:gd name="T18" fmla="*/ 11 w 270"/>
                  <a:gd name="T19" fmla="*/ 71 h 141"/>
                  <a:gd name="T20" fmla="*/ 0 w 270"/>
                  <a:gd name="T21" fmla="*/ 71 h 141"/>
                  <a:gd name="T22" fmla="*/ 55 w 270"/>
                  <a:gd name="T23" fmla="*/ 0 h 1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70" h="141">
                    <a:moveTo>
                      <a:pt x="109" y="0"/>
                    </a:moveTo>
                    <a:lnTo>
                      <a:pt x="151" y="0"/>
                    </a:lnTo>
                    <a:lnTo>
                      <a:pt x="194" y="0"/>
                    </a:lnTo>
                    <a:lnTo>
                      <a:pt x="234" y="0"/>
                    </a:lnTo>
                    <a:lnTo>
                      <a:pt x="270" y="0"/>
                    </a:lnTo>
                    <a:lnTo>
                      <a:pt x="159" y="141"/>
                    </a:lnTo>
                    <a:lnTo>
                      <a:pt x="151" y="141"/>
                    </a:lnTo>
                    <a:lnTo>
                      <a:pt x="107" y="141"/>
                    </a:lnTo>
                    <a:lnTo>
                      <a:pt x="64" y="141"/>
                    </a:lnTo>
                    <a:lnTo>
                      <a:pt x="21" y="141"/>
                    </a:lnTo>
                    <a:lnTo>
                      <a:pt x="0" y="141"/>
                    </a:lnTo>
                    <a:lnTo>
                      <a:pt x="109"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85" name="Freeform 1395"/>
              <p:cNvSpPr>
                <a:spLocks/>
              </p:cNvSpPr>
              <p:nvPr/>
            </p:nvSpPr>
            <p:spPr bwMode="auto">
              <a:xfrm>
                <a:off x="3224" y="1269"/>
                <a:ext cx="126" cy="71"/>
              </a:xfrm>
              <a:custGeom>
                <a:avLst/>
                <a:gdLst>
                  <a:gd name="T0" fmla="*/ 45 w 250"/>
                  <a:gd name="T1" fmla="*/ 0 h 141"/>
                  <a:gd name="T2" fmla="*/ 63 w 250"/>
                  <a:gd name="T3" fmla="*/ 0 h 141"/>
                  <a:gd name="T4" fmla="*/ 85 w 250"/>
                  <a:gd name="T5" fmla="*/ 0 h 141"/>
                  <a:gd name="T6" fmla="*/ 107 w 250"/>
                  <a:gd name="T7" fmla="*/ 0 h 141"/>
                  <a:gd name="T8" fmla="*/ 126 w 250"/>
                  <a:gd name="T9" fmla="*/ 0 h 141"/>
                  <a:gd name="T10" fmla="*/ 71 w 250"/>
                  <a:gd name="T11" fmla="*/ 71 h 141"/>
                  <a:gd name="T12" fmla="*/ 63 w 250"/>
                  <a:gd name="T13" fmla="*/ 71 h 141"/>
                  <a:gd name="T14" fmla="*/ 41 w 250"/>
                  <a:gd name="T15" fmla="*/ 71 h 141"/>
                  <a:gd name="T16" fmla="*/ 11 w 250"/>
                  <a:gd name="T17" fmla="*/ 71 h 141"/>
                  <a:gd name="T18" fmla="*/ 0 w 250"/>
                  <a:gd name="T19" fmla="*/ 58 h 141"/>
                  <a:gd name="T20" fmla="*/ 45 w 250"/>
                  <a:gd name="T21" fmla="*/ 0 h 14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50" h="141">
                    <a:moveTo>
                      <a:pt x="90" y="0"/>
                    </a:moveTo>
                    <a:lnTo>
                      <a:pt x="125" y="0"/>
                    </a:lnTo>
                    <a:lnTo>
                      <a:pt x="168" y="0"/>
                    </a:lnTo>
                    <a:lnTo>
                      <a:pt x="212" y="0"/>
                    </a:lnTo>
                    <a:lnTo>
                      <a:pt x="250" y="0"/>
                    </a:lnTo>
                    <a:lnTo>
                      <a:pt x="140" y="141"/>
                    </a:lnTo>
                    <a:lnTo>
                      <a:pt x="125" y="141"/>
                    </a:lnTo>
                    <a:lnTo>
                      <a:pt x="82" y="141"/>
                    </a:lnTo>
                    <a:lnTo>
                      <a:pt x="21" y="141"/>
                    </a:lnTo>
                    <a:lnTo>
                      <a:pt x="0" y="115"/>
                    </a:lnTo>
                    <a:lnTo>
                      <a:pt x="90"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86" name="Freeform 1396"/>
              <p:cNvSpPr>
                <a:spLocks/>
              </p:cNvSpPr>
              <p:nvPr/>
            </p:nvSpPr>
            <p:spPr bwMode="auto">
              <a:xfrm>
                <a:off x="3203" y="1269"/>
                <a:ext cx="107" cy="71"/>
              </a:xfrm>
              <a:custGeom>
                <a:avLst/>
                <a:gdLst>
                  <a:gd name="T0" fmla="*/ 28 w 214"/>
                  <a:gd name="T1" fmla="*/ 0 h 141"/>
                  <a:gd name="T2" fmla="*/ 43 w 214"/>
                  <a:gd name="T3" fmla="*/ 0 h 141"/>
                  <a:gd name="T4" fmla="*/ 63 w 214"/>
                  <a:gd name="T5" fmla="*/ 0 h 141"/>
                  <a:gd name="T6" fmla="*/ 85 w 214"/>
                  <a:gd name="T7" fmla="*/ 0 h 141"/>
                  <a:gd name="T8" fmla="*/ 106 w 214"/>
                  <a:gd name="T9" fmla="*/ 0 h 141"/>
                  <a:gd name="T10" fmla="*/ 107 w 214"/>
                  <a:gd name="T11" fmla="*/ 0 h 141"/>
                  <a:gd name="T12" fmla="*/ 53 w 214"/>
                  <a:gd name="T13" fmla="*/ 71 h 141"/>
                  <a:gd name="T14" fmla="*/ 33 w 214"/>
                  <a:gd name="T15" fmla="*/ 71 h 141"/>
                  <a:gd name="T16" fmla="*/ 0 w 214"/>
                  <a:gd name="T17" fmla="*/ 34 h 141"/>
                  <a:gd name="T18" fmla="*/ 28 w 214"/>
                  <a:gd name="T19" fmla="*/ 0 h 1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4" h="141">
                    <a:moveTo>
                      <a:pt x="55" y="0"/>
                    </a:moveTo>
                    <a:lnTo>
                      <a:pt x="85" y="0"/>
                    </a:lnTo>
                    <a:lnTo>
                      <a:pt x="126" y="0"/>
                    </a:lnTo>
                    <a:lnTo>
                      <a:pt x="169" y="0"/>
                    </a:lnTo>
                    <a:lnTo>
                      <a:pt x="212" y="0"/>
                    </a:lnTo>
                    <a:lnTo>
                      <a:pt x="214" y="0"/>
                    </a:lnTo>
                    <a:lnTo>
                      <a:pt x="105" y="141"/>
                    </a:lnTo>
                    <a:lnTo>
                      <a:pt x="65" y="141"/>
                    </a:lnTo>
                    <a:lnTo>
                      <a:pt x="0" y="68"/>
                    </a:lnTo>
                    <a:lnTo>
                      <a:pt x="55"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87" name="Freeform 1397"/>
              <p:cNvSpPr>
                <a:spLocks/>
              </p:cNvSpPr>
              <p:nvPr/>
            </p:nvSpPr>
            <p:spPr bwMode="auto">
              <a:xfrm>
                <a:off x="3202" y="1269"/>
                <a:ext cx="67" cy="58"/>
              </a:xfrm>
              <a:custGeom>
                <a:avLst/>
                <a:gdLst>
                  <a:gd name="T0" fmla="*/ 0 w 135"/>
                  <a:gd name="T1" fmla="*/ 34 h 115"/>
                  <a:gd name="T2" fmla="*/ 0 w 135"/>
                  <a:gd name="T3" fmla="*/ 0 h 115"/>
                  <a:gd name="T4" fmla="*/ 21 w 135"/>
                  <a:gd name="T5" fmla="*/ 0 h 115"/>
                  <a:gd name="T6" fmla="*/ 43 w 135"/>
                  <a:gd name="T7" fmla="*/ 0 h 115"/>
                  <a:gd name="T8" fmla="*/ 63 w 135"/>
                  <a:gd name="T9" fmla="*/ 0 h 115"/>
                  <a:gd name="T10" fmla="*/ 67 w 135"/>
                  <a:gd name="T11" fmla="*/ 0 h 115"/>
                  <a:gd name="T12" fmla="*/ 22 w 135"/>
                  <a:gd name="T13" fmla="*/ 58 h 115"/>
                  <a:gd name="T14" fmla="*/ 0 w 135"/>
                  <a:gd name="T15" fmla="*/ 34 h 11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5" h="115">
                    <a:moveTo>
                      <a:pt x="0" y="68"/>
                    </a:moveTo>
                    <a:lnTo>
                      <a:pt x="0" y="0"/>
                    </a:lnTo>
                    <a:lnTo>
                      <a:pt x="43" y="0"/>
                    </a:lnTo>
                    <a:lnTo>
                      <a:pt x="86" y="0"/>
                    </a:lnTo>
                    <a:lnTo>
                      <a:pt x="127" y="0"/>
                    </a:lnTo>
                    <a:lnTo>
                      <a:pt x="135" y="0"/>
                    </a:lnTo>
                    <a:lnTo>
                      <a:pt x="45" y="115"/>
                    </a:lnTo>
                    <a:lnTo>
                      <a:pt x="0" y="68"/>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88" name="Freeform 1398"/>
              <p:cNvSpPr>
                <a:spLocks/>
              </p:cNvSpPr>
              <p:nvPr/>
            </p:nvSpPr>
            <p:spPr bwMode="auto">
              <a:xfrm>
                <a:off x="3202" y="1269"/>
                <a:ext cx="28" cy="35"/>
              </a:xfrm>
              <a:custGeom>
                <a:avLst/>
                <a:gdLst>
                  <a:gd name="T0" fmla="*/ 0 w 56"/>
                  <a:gd name="T1" fmla="*/ 35 h 68"/>
                  <a:gd name="T2" fmla="*/ 0 w 56"/>
                  <a:gd name="T3" fmla="*/ 0 h 68"/>
                  <a:gd name="T4" fmla="*/ 22 w 56"/>
                  <a:gd name="T5" fmla="*/ 0 h 68"/>
                  <a:gd name="T6" fmla="*/ 28 w 56"/>
                  <a:gd name="T7" fmla="*/ 0 h 68"/>
                  <a:gd name="T8" fmla="*/ 1 w 56"/>
                  <a:gd name="T9" fmla="*/ 35 h 68"/>
                  <a:gd name="T10" fmla="*/ 0 w 56"/>
                  <a:gd name="T11" fmla="*/ 35 h 6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6" h="68">
                    <a:moveTo>
                      <a:pt x="0" y="68"/>
                    </a:moveTo>
                    <a:lnTo>
                      <a:pt x="0" y="0"/>
                    </a:lnTo>
                    <a:lnTo>
                      <a:pt x="43" y="0"/>
                    </a:lnTo>
                    <a:lnTo>
                      <a:pt x="56" y="0"/>
                    </a:lnTo>
                    <a:lnTo>
                      <a:pt x="1" y="68"/>
                    </a:lnTo>
                    <a:lnTo>
                      <a:pt x="0" y="68"/>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89" name="Freeform 1399"/>
              <p:cNvSpPr>
                <a:spLocks/>
              </p:cNvSpPr>
              <p:nvPr/>
            </p:nvSpPr>
            <p:spPr bwMode="auto">
              <a:xfrm>
                <a:off x="3198" y="1265"/>
                <a:ext cx="3" cy="9"/>
              </a:xfrm>
              <a:custGeom>
                <a:avLst/>
                <a:gdLst>
                  <a:gd name="T0" fmla="*/ 3 w 7"/>
                  <a:gd name="T1" fmla="*/ 0 h 18"/>
                  <a:gd name="T2" fmla="*/ 1 w 7"/>
                  <a:gd name="T3" fmla="*/ 2 h 18"/>
                  <a:gd name="T4" fmla="*/ 0 w 7"/>
                  <a:gd name="T5" fmla="*/ 5 h 18"/>
                  <a:gd name="T6" fmla="*/ 1 w 7"/>
                  <a:gd name="T7" fmla="*/ 7 h 18"/>
                  <a:gd name="T8" fmla="*/ 3 w 7"/>
                  <a:gd name="T9" fmla="*/ 9 h 18"/>
                  <a:gd name="T10" fmla="*/ 3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7" y="0"/>
                    </a:moveTo>
                    <a:lnTo>
                      <a:pt x="2" y="3"/>
                    </a:lnTo>
                    <a:lnTo>
                      <a:pt x="0" y="9"/>
                    </a:lnTo>
                    <a:lnTo>
                      <a:pt x="2" y="14"/>
                    </a:lnTo>
                    <a:lnTo>
                      <a:pt x="7" y="18"/>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90" name="Freeform 1400"/>
              <p:cNvSpPr>
                <a:spLocks/>
              </p:cNvSpPr>
              <p:nvPr/>
            </p:nvSpPr>
            <p:spPr bwMode="auto">
              <a:xfrm>
                <a:off x="3201" y="1265"/>
                <a:ext cx="25" cy="9"/>
              </a:xfrm>
              <a:custGeom>
                <a:avLst/>
                <a:gdLst>
                  <a:gd name="T0" fmla="*/ 22 w 50"/>
                  <a:gd name="T1" fmla="*/ 0 h 18"/>
                  <a:gd name="T2" fmla="*/ 22 w 50"/>
                  <a:gd name="T3" fmla="*/ 0 h 18"/>
                  <a:gd name="T4" fmla="*/ 0 w 50"/>
                  <a:gd name="T5" fmla="*/ 0 h 18"/>
                  <a:gd name="T6" fmla="*/ 0 w 50"/>
                  <a:gd name="T7" fmla="*/ 9 h 18"/>
                  <a:gd name="T8" fmla="*/ 22 w 50"/>
                  <a:gd name="T9" fmla="*/ 9 h 18"/>
                  <a:gd name="T10" fmla="*/ 22 w 50"/>
                  <a:gd name="T11" fmla="*/ 9 h 18"/>
                  <a:gd name="T12" fmla="*/ 22 w 50"/>
                  <a:gd name="T13" fmla="*/ 9 h 18"/>
                  <a:gd name="T14" fmla="*/ 24 w 50"/>
                  <a:gd name="T15" fmla="*/ 7 h 18"/>
                  <a:gd name="T16" fmla="*/ 25 w 50"/>
                  <a:gd name="T17" fmla="*/ 5 h 18"/>
                  <a:gd name="T18" fmla="*/ 24 w 50"/>
                  <a:gd name="T19" fmla="*/ 2 h 18"/>
                  <a:gd name="T20" fmla="*/ 22 w 5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 h="18">
                    <a:moveTo>
                      <a:pt x="43" y="0"/>
                    </a:moveTo>
                    <a:lnTo>
                      <a:pt x="43" y="0"/>
                    </a:lnTo>
                    <a:lnTo>
                      <a:pt x="0" y="0"/>
                    </a:lnTo>
                    <a:lnTo>
                      <a:pt x="0" y="18"/>
                    </a:lnTo>
                    <a:lnTo>
                      <a:pt x="43" y="18"/>
                    </a:lnTo>
                    <a:lnTo>
                      <a:pt x="48" y="14"/>
                    </a:lnTo>
                    <a:lnTo>
                      <a:pt x="50" y="9"/>
                    </a:lnTo>
                    <a:lnTo>
                      <a:pt x="48" y="3"/>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91" name="Freeform 1401"/>
              <p:cNvSpPr>
                <a:spLocks/>
              </p:cNvSpPr>
              <p:nvPr/>
            </p:nvSpPr>
            <p:spPr bwMode="auto">
              <a:xfrm>
                <a:off x="3223" y="1265"/>
                <a:ext cx="25" cy="9"/>
              </a:xfrm>
              <a:custGeom>
                <a:avLst/>
                <a:gdLst>
                  <a:gd name="T0" fmla="*/ 22 w 50"/>
                  <a:gd name="T1" fmla="*/ 0 h 18"/>
                  <a:gd name="T2" fmla="*/ 22 w 50"/>
                  <a:gd name="T3" fmla="*/ 0 h 18"/>
                  <a:gd name="T4" fmla="*/ 0 w 50"/>
                  <a:gd name="T5" fmla="*/ 0 h 18"/>
                  <a:gd name="T6" fmla="*/ 0 w 50"/>
                  <a:gd name="T7" fmla="*/ 9 h 18"/>
                  <a:gd name="T8" fmla="*/ 22 w 50"/>
                  <a:gd name="T9" fmla="*/ 9 h 18"/>
                  <a:gd name="T10" fmla="*/ 22 w 50"/>
                  <a:gd name="T11" fmla="*/ 9 h 18"/>
                  <a:gd name="T12" fmla="*/ 22 w 50"/>
                  <a:gd name="T13" fmla="*/ 9 h 18"/>
                  <a:gd name="T14" fmla="*/ 25 w 50"/>
                  <a:gd name="T15" fmla="*/ 7 h 18"/>
                  <a:gd name="T16" fmla="*/ 25 w 50"/>
                  <a:gd name="T17" fmla="*/ 5 h 18"/>
                  <a:gd name="T18" fmla="*/ 25 w 50"/>
                  <a:gd name="T19" fmla="*/ 2 h 18"/>
                  <a:gd name="T20" fmla="*/ 22 w 5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 h="18">
                    <a:moveTo>
                      <a:pt x="44" y="0"/>
                    </a:moveTo>
                    <a:lnTo>
                      <a:pt x="44" y="0"/>
                    </a:lnTo>
                    <a:lnTo>
                      <a:pt x="0" y="0"/>
                    </a:lnTo>
                    <a:lnTo>
                      <a:pt x="0" y="18"/>
                    </a:lnTo>
                    <a:lnTo>
                      <a:pt x="44" y="18"/>
                    </a:lnTo>
                    <a:lnTo>
                      <a:pt x="49" y="14"/>
                    </a:lnTo>
                    <a:lnTo>
                      <a:pt x="50" y="9"/>
                    </a:lnTo>
                    <a:lnTo>
                      <a:pt x="49" y="3"/>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92" name="Freeform 1402"/>
              <p:cNvSpPr>
                <a:spLocks/>
              </p:cNvSpPr>
              <p:nvPr/>
            </p:nvSpPr>
            <p:spPr bwMode="auto">
              <a:xfrm>
                <a:off x="3244" y="1265"/>
                <a:ext cx="25" cy="9"/>
              </a:xfrm>
              <a:custGeom>
                <a:avLst/>
                <a:gdLst>
                  <a:gd name="T0" fmla="*/ 22 w 48"/>
                  <a:gd name="T1" fmla="*/ 0 h 18"/>
                  <a:gd name="T2" fmla="*/ 22 w 48"/>
                  <a:gd name="T3" fmla="*/ 0 h 18"/>
                  <a:gd name="T4" fmla="*/ 0 w 48"/>
                  <a:gd name="T5" fmla="*/ 0 h 18"/>
                  <a:gd name="T6" fmla="*/ 0 w 48"/>
                  <a:gd name="T7" fmla="*/ 9 h 18"/>
                  <a:gd name="T8" fmla="*/ 22 w 48"/>
                  <a:gd name="T9" fmla="*/ 9 h 18"/>
                  <a:gd name="T10" fmla="*/ 22 w 48"/>
                  <a:gd name="T11" fmla="*/ 9 h 18"/>
                  <a:gd name="T12" fmla="*/ 22 w 48"/>
                  <a:gd name="T13" fmla="*/ 9 h 18"/>
                  <a:gd name="T14" fmla="*/ 24 w 48"/>
                  <a:gd name="T15" fmla="*/ 7 h 18"/>
                  <a:gd name="T16" fmla="*/ 25 w 48"/>
                  <a:gd name="T17" fmla="*/ 5 h 18"/>
                  <a:gd name="T18" fmla="*/ 24 w 48"/>
                  <a:gd name="T19" fmla="*/ 2 h 18"/>
                  <a:gd name="T20" fmla="*/ 22 w 48"/>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8" h="18">
                    <a:moveTo>
                      <a:pt x="42" y="0"/>
                    </a:moveTo>
                    <a:lnTo>
                      <a:pt x="42" y="0"/>
                    </a:lnTo>
                    <a:lnTo>
                      <a:pt x="0" y="0"/>
                    </a:lnTo>
                    <a:lnTo>
                      <a:pt x="0" y="18"/>
                    </a:lnTo>
                    <a:lnTo>
                      <a:pt x="42" y="18"/>
                    </a:lnTo>
                    <a:lnTo>
                      <a:pt x="47" y="14"/>
                    </a:lnTo>
                    <a:lnTo>
                      <a:pt x="48" y="9"/>
                    </a:lnTo>
                    <a:lnTo>
                      <a:pt x="47" y="3"/>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93" name="Freeform 1403"/>
              <p:cNvSpPr>
                <a:spLocks/>
              </p:cNvSpPr>
              <p:nvPr/>
            </p:nvSpPr>
            <p:spPr bwMode="auto">
              <a:xfrm>
                <a:off x="3265" y="1265"/>
                <a:ext cx="25" cy="9"/>
              </a:xfrm>
              <a:custGeom>
                <a:avLst/>
                <a:gdLst>
                  <a:gd name="T0" fmla="*/ 22 w 50"/>
                  <a:gd name="T1" fmla="*/ 0 h 18"/>
                  <a:gd name="T2" fmla="*/ 22 w 50"/>
                  <a:gd name="T3" fmla="*/ 0 h 18"/>
                  <a:gd name="T4" fmla="*/ 0 w 50"/>
                  <a:gd name="T5" fmla="*/ 0 h 18"/>
                  <a:gd name="T6" fmla="*/ 0 w 50"/>
                  <a:gd name="T7" fmla="*/ 9 h 18"/>
                  <a:gd name="T8" fmla="*/ 22 w 50"/>
                  <a:gd name="T9" fmla="*/ 9 h 18"/>
                  <a:gd name="T10" fmla="*/ 22 w 50"/>
                  <a:gd name="T11" fmla="*/ 9 h 18"/>
                  <a:gd name="T12" fmla="*/ 22 w 50"/>
                  <a:gd name="T13" fmla="*/ 9 h 18"/>
                  <a:gd name="T14" fmla="*/ 24 w 50"/>
                  <a:gd name="T15" fmla="*/ 7 h 18"/>
                  <a:gd name="T16" fmla="*/ 25 w 50"/>
                  <a:gd name="T17" fmla="*/ 5 h 18"/>
                  <a:gd name="T18" fmla="*/ 24 w 50"/>
                  <a:gd name="T19" fmla="*/ 2 h 18"/>
                  <a:gd name="T20" fmla="*/ 22 w 5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 h="18">
                    <a:moveTo>
                      <a:pt x="43" y="0"/>
                    </a:moveTo>
                    <a:lnTo>
                      <a:pt x="43" y="0"/>
                    </a:lnTo>
                    <a:lnTo>
                      <a:pt x="0" y="0"/>
                    </a:lnTo>
                    <a:lnTo>
                      <a:pt x="0" y="18"/>
                    </a:lnTo>
                    <a:lnTo>
                      <a:pt x="43" y="18"/>
                    </a:lnTo>
                    <a:lnTo>
                      <a:pt x="48" y="14"/>
                    </a:lnTo>
                    <a:lnTo>
                      <a:pt x="50" y="9"/>
                    </a:lnTo>
                    <a:lnTo>
                      <a:pt x="48" y="3"/>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94" name="Freeform 1404"/>
              <p:cNvSpPr>
                <a:spLocks/>
              </p:cNvSpPr>
              <p:nvPr/>
            </p:nvSpPr>
            <p:spPr bwMode="auto">
              <a:xfrm>
                <a:off x="3287" y="1265"/>
                <a:ext cx="24" cy="9"/>
              </a:xfrm>
              <a:custGeom>
                <a:avLst/>
                <a:gdLst>
                  <a:gd name="T0" fmla="*/ 21 w 48"/>
                  <a:gd name="T1" fmla="*/ 0 h 18"/>
                  <a:gd name="T2" fmla="*/ 21 w 48"/>
                  <a:gd name="T3" fmla="*/ 0 h 18"/>
                  <a:gd name="T4" fmla="*/ 0 w 48"/>
                  <a:gd name="T5" fmla="*/ 0 h 18"/>
                  <a:gd name="T6" fmla="*/ 0 w 48"/>
                  <a:gd name="T7" fmla="*/ 9 h 18"/>
                  <a:gd name="T8" fmla="*/ 21 w 48"/>
                  <a:gd name="T9" fmla="*/ 9 h 18"/>
                  <a:gd name="T10" fmla="*/ 21 w 48"/>
                  <a:gd name="T11" fmla="*/ 9 h 18"/>
                  <a:gd name="T12" fmla="*/ 21 w 48"/>
                  <a:gd name="T13" fmla="*/ 9 h 18"/>
                  <a:gd name="T14" fmla="*/ 24 w 48"/>
                  <a:gd name="T15" fmla="*/ 7 h 18"/>
                  <a:gd name="T16" fmla="*/ 24 w 48"/>
                  <a:gd name="T17" fmla="*/ 5 h 18"/>
                  <a:gd name="T18" fmla="*/ 24 w 48"/>
                  <a:gd name="T19" fmla="*/ 2 h 18"/>
                  <a:gd name="T20" fmla="*/ 21 w 48"/>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8" h="18">
                    <a:moveTo>
                      <a:pt x="42" y="0"/>
                    </a:moveTo>
                    <a:lnTo>
                      <a:pt x="42" y="0"/>
                    </a:lnTo>
                    <a:lnTo>
                      <a:pt x="0" y="0"/>
                    </a:lnTo>
                    <a:lnTo>
                      <a:pt x="0" y="18"/>
                    </a:lnTo>
                    <a:lnTo>
                      <a:pt x="42" y="18"/>
                    </a:lnTo>
                    <a:lnTo>
                      <a:pt x="47" y="14"/>
                    </a:lnTo>
                    <a:lnTo>
                      <a:pt x="48" y="9"/>
                    </a:lnTo>
                    <a:lnTo>
                      <a:pt x="47" y="3"/>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95" name="Freeform 1405"/>
              <p:cNvSpPr>
                <a:spLocks/>
              </p:cNvSpPr>
              <p:nvPr/>
            </p:nvSpPr>
            <p:spPr bwMode="auto">
              <a:xfrm>
                <a:off x="3308" y="1265"/>
                <a:ext cx="25" cy="9"/>
              </a:xfrm>
              <a:custGeom>
                <a:avLst/>
                <a:gdLst>
                  <a:gd name="T0" fmla="*/ 22 w 50"/>
                  <a:gd name="T1" fmla="*/ 0 h 18"/>
                  <a:gd name="T2" fmla="*/ 22 w 50"/>
                  <a:gd name="T3" fmla="*/ 0 h 18"/>
                  <a:gd name="T4" fmla="*/ 0 w 50"/>
                  <a:gd name="T5" fmla="*/ 0 h 18"/>
                  <a:gd name="T6" fmla="*/ 0 w 50"/>
                  <a:gd name="T7" fmla="*/ 9 h 18"/>
                  <a:gd name="T8" fmla="*/ 22 w 50"/>
                  <a:gd name="T9" fmla="*/ 9 h 18"/>
                  <a:gd name="T10" fmla="*/ 22 w 50"/>
                  <a:gd name="T11" fmla="*/ 9 h 18"/>
                  <a:gd name="T12" fmla="*/ 22 w 50"/>
                  <a:gd name="T13" fmla="*/ 9 h 18"/>
                  <a:gd name="T14" fmla="*/ 24 w 50"/>
                  <a:gd name="T15" fmla="*/ 7 h 18"/>
                  <a:gd name="T16" fmla="*/ 25 w 50"/>
                  <a:gd name="T17" fmla="*/ 5 h 18"/>
                  <a:gd name="T18" fmla="*/ 24 w 50"/>
                  <a:gd name="T19" fmla="*/ 2 h 18"/>
                  <a:gd name="T20" fmla="*/ 22 w 5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 h="18">
                    <a:moveTo>
                      <a:pt x="43" y="0"/>
                    </a:moveTo>
                    <a:lnTo>
                      <a:pt x="43" y="0"/>
                    </a:lnTo>
                    <a:lnTo>
                      <a:pt x="0" y="0"/>
                    </a:lnTo>
                    <a:lnTo>
                      <a:pt x="0" y="18"/>
                    </a:lnTo>
                    <a:lnTo>
                      <a:pt x="43" y="18"/>
                    </a:lnTo>
                    <a:lnTo>
                      <a:pt x="48" y="14"/>
                    </a:lnTo>
                    <a:lnTo>
                      <a:pt x="50" y="9"/>
                    </a:lnTo>
                    <a:lnTo>
                      <a:pt x="48" y="3"/>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96" name="Freeform 1406"/>
              <p:cNvSpPr>
                <a:spLocks/>
              </p:cNvSpPr>
              <p:nvPr/>
            </p:nvSpPr>
            <p:spPr bwMode="auto">
              <a:xfrm>
                <a:off x="3330" y="1265"/>
                <a:ext cx="25" cy="9"/>
              </a:xfrm>
              <a:custGeom>
                <a:avLst/>
                <a:gdLst>
                  <a:gd name="T0" fmla="*/ 22 w 50"/>
                  <a:gd name="T1" fmla="*/ 0 h 18"/>
                  <a:gd name="T2" fmla="*/ 22 w 50"/>
                  <a:gd name="T3" fmla="*/ 0 h 18"/>
                  <a:gd name="T4" fmla="*/ 0 w 50"/>
                  <a:gd name="T5" fmla="*/ 0 h 18"/>
                  <a:gd name="T6" fmla="*/ 0 w 50"/>
                  <a:gd name="T7" fmla="*/ 9 h 18"/>
                  <a:gd name="T8" fmla="*/ 22 w 50"/>
                  <a:gd name="T9" fmla="*/ 9 h 18"/>
                  <a:gd name="T10" fmla="*/ 22 w 50"/>
                  <a:gd name="T11" fmla="*/ 9 h 18"/>
                  <a:gd name="T12" fmla="*/ 22 w 50"/>
                  <a:gd name="T13" fmla="*/ 9 h 18"/>
                  <a:gd name="T14" fmla="*/ 25 w 50"/>
                  <a:gd name="T15" fmla="*/ 7 h 18"/>
                  <a:gd name="T16" fmla="*/ 25 w 50"/>
                  <a:gd name="T17" fmla="*/ 5 h 18"/>
                  <a:gd name="T18" fmla="*/ 25 w 50"/>
                  <a:gd name="T19" fmla="*/ 2 h 18"/>
                  <a:gd name="T20" fmla="*/ 22 w 5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 h="18">
                    <a:moveTo>
                      <a:pt x="44" y="0"/>
                    </a:moveTo>
                    <a:lnTo>
                      <a:pt x="44" y="0"/>
                    </a:lnTo>
                    <a:lnTo>
                      <a:pt x="0" y="0"/>
                    </a:lnTo>
                    <a:lnTo>
                      <a:pt x="0" y="18"/>
                    </a:lnTo>
                    <a:lnTo>
                      <a:pt x="44" y="18"/>
                    </a:lnTo>
                    <a:lnTo>
                      <a:pt x="49" y="14"/>
                    </a:lnTo>
                    <a:lnTo>
                      <a:pt x="50" y="9"/>
                    </a:lnTo>
                    <a:lnTo>
                      <a:pt x="49" y="3"/>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97" name="Freeform 1407"/>
              <p:cNvSpPr>
                <a:spLocks/>
              </p:cNvSpPr>
              <p:nvPr/>
            </p:nvSpPr>
            <p:spPr bwMode="auto">
              <a:xfrm>
                <a:off x="3351" y="1265"/>
                <a:ext cx="25" cy="9"/>
              </a:xfrm>
              <a:custGeom>
                <a:avLst/>
                <a:gdLst>
                  <a:gd name="T0" fmla="*/ 21 w 48"/>
                  <a:gd name="T1" fmla="*/ 0 h 18"/>
                  <a:gd name="T2" fmla="*/ 21 w 48"/>
                  <a:gd name="T3" fmla="*/ 0 h 18"/>
                  <a:gd name="T4" fmla="*/ 0 w 48"/>
                  <a:gd name="T5" fmla="*/ 0 h 18"/>
                  <a:gd name="T6" fmla="*/ 0 w 48"/>
                  <a:gd name="T7" fmla="*/ 9 h 18"/>
                  <a:gd name="T8" fmla="*/ 21 w 48"/>
                  <a:gd name="T9" fmla="*/ 9 h 18"/>
                  <a:gd name="T10" fmla="*/ 21 w 48"/>
                  <a:gd name="T11" fmla="*/ 9 h 18"/>
                  <a:gd name="T12" fmla="*/ 21 w 48"/>
                  <a:gd name="T13" fmla="*/ 9 h 18"/>
                  <a:gd name="T14" fmla="*/ 24 w 48"/>
                  <a:gd name="T15" fmla="*/ 7 h 18"/>
                  <a:gd name="T16" fmla="*/ 25 w 48"/>
                  <a:gd name="T17" fmla="*/ 5 h 18"/>
                  <a:gd name="T18" fmla="*/ 24 w 48"/>
                  <a:gd name="T19" fmla="*/ 2 h 18"/>
                  <a:gd name="T20" fmla="*/ 21 w 48"/>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8" h="18">
                    <a:moveTo>
                      <a:pt x="41" y="0"/>
                    </a:moveTo>
                    <a:lnTo>
                      <a:pt x="41" y="0"/>
                    </a:lnTo>
                    <a:lnTo>
                      <a:pt x="0" y="0"/>
                    </a:lnTo>
                    <a:lnTo>
                      <a:pt x="0" y="18"/>
                    </a:lnTo>
                    <a:lnTo>
                      <a:pt x="41" y="18"/>
                    </a:lnTo>
                    <a:lnTo>
                      <a:pt x="46" y="14"/>
                    </a:lnTo>
                    <a:lnTo>
                      <a:pt x="48" y="9"/>
                    </a:lnTo>
                    <a:lnTo>
                      <a:pt x="46" y="3"/>
                    </a:lnTo>
                    <a:lnTo>
                      <a:pt x="4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98" name="Freeform 1408"/>
              <p:cNvSpPr>
                <a:spLocks/>
              </p:cNvSpPr>
              <p:nvPr/>
            </p:nvSpPr>
            <p:spPr bwMode="auto">
              <a:xfrm>
                <a:off x="3372" y="1265"/>
                <a:ext cx="25" cy="9"/>
              </a:xfrm>
              <a:custGeom>
                <a:avLst/>
                <a:gdLst>
                  <a:gd name="T0" fmla="*/ 22 w 51"/>
                  <a:gd name="T1" fmla="*/ 0 h 18"/>
                  <a:gd name="T2" fmla="*/ 22 w 51"/>
                  <a:gd name="T3" fmla="*/ 0 h 18"/>
                  <a:gd name="T4" fmla="*/ 0 w 51"/>
                  <a:gd name="T5" fmla="*/ 0 h 18"/>
                  <a:gd name="T6" fmla="*/ 0 w 51"/>
                  <a:gd name="T7" fmla="*/ 9 h 18"/>
                  <a:gd name="T8" fmla="*/ 22 w 51"/>
                  <a:gd name="T9" fmla="*/ 9 h 18"/>
                  <a:gd name="T10" fmla="*/ 22 w 51"/>
                  <a:gd name="T11" fmla="*/ 9 h 18"/>
                  <a:gd name="T12" fmla="*/ 22 w 51"/>
                  <a:gd name="T13" fmla="*/ 9 h 18"/>
                  <a:gd name="T14" fmla="*/ 24 w 51"/>
                  <a:gd name="T15" fmla="*/ 7 h 18"/>
                  <a:gd name="T16" fmla="*/ 25 w 51"/>
                  <a:gd name="T17" fmla="*/ 5 h 18"/>
                  <a:gd name="T18" fmla="*/ 24 w 51"/>
                  <a:gd name="T19" fmla="*/ 2 h 18"/>
                  <a:gd name="T20" fmla="*/ 22 w 51"/>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1" h="18">
                    <a:moveTo>
                      <a:pt x="44" y="0"/>
                    </a:moveTo>
                    <a:lnTo>
                      <a:pt x="44" y="0"/>
                    </a:lnTo>
                    <a:lnTo>
                      <a:pt x="0" y="0"/>
                    </a:lnTo>
                    <a:lnTo>
                      <a:pt x="0" y="18"/>
                    </a:lnTo>
                    <a:lnTo>
                      <a:pt x="44" y="18"/>
                    </a:lnTo>
                    <a:lnTo>
                      <a:pt x="49" y="14"/>
                    </a:lnTo>
                    <a:lnTo>
                      <a:pt x="51" y="9"/>
                    </a:lnTo>
                    <a:lnTo>
                      <a:pt x="49" y="3"/>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499" name="Freeform 1409"/>
              <p:cNvSpPr>
                <a:spLocks/>
              </p:cNvSpPr>
              <p:nvPr/>
            </p:nvSpPr>
            <p:spPr bwMode="auto">
              <a:xfrm>
                <a:off x="3394" y="1265"/>
                <a:ext cx="24" cy="9"/>
              </a:xfrm>
              <a:custGeom>
                <a:avLst/>
                <a:gdLst>
                  <a:gd name="T0" fmla="*/ 21 w 48"/>
                  <a:gd name="T1" fmla="*/ 0 h 18"/>
                  <a:gd name="T2" fmla="*/ 21 w 48"/>
                  <a:gd name="T3" fmla="*/ 0 h 18"/>
                  <a:gd name="T4" fmla="*/ 0 w 48"/>
                  <a:gd name="T5" fmla="*/ 0 h 18"/>
                  <a:gd name="T6" fmla="*/ 0 w 48"/>
                  <a:gd name="T7" fmla="*/ 9 h 18"/>
                  <a:gd name="T8" fmla="*/ 21 w 48"/>
                  <a:gd name="T9" fmla="*/ 9 h 18"/>
                  <a:gd name="T10" fmla="*/ 21 w 48"/>
                  <a:gd name="T11" fmla="*/ 9 h 18"/>
                  <a:gd name="T12" fmla="*/ 21 w 48"/>
                  <a:gd name="T13" fmla="*/ 9 h 18"/>
                  <a:gd name="T14" fmla="*/ 24 w 48"/>
                  <a:gd name="T15" fmla="*/ 7 h 18"/>
                  <a:gd name="T16" fmla="*/ 24 w 48"/>
                  <a:gd name="T17" fmla="*/ 5 h 18"/>
                  <a:gd name="T18" fmla="*/ 24 w 48"/>
                  <a:gd name="T19" fmla="*/ 2 h 18"/>
                  <a:gd name="T20" fmla="*/ 21 w 48"/>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8" h="18">
                    <a:moveTo>
                      <a:pt x="42" y="0"/>
                    </a:moveTo>
                    <a:lnTo>
                      <a:pt x="42" y="0"/>
                    </a:lnTo>
                    <a:lnTo>
                      <a:pt x="0" y="0"/>
                    </a:lnTo>
                    <a:lnTo>
                      <a:pt x="0" y="18"/>
                    </a:lnTo>
                    <a:lnTo>
                      <a:pt x="42" y="18"/>
                    </a:lnTo>
                    <a:lnTo>
                      <a:pt x="47" y="14"/>
                    </a:lnTo>
                    <a:lnTo>
                      <a:pt x="48" y="9"/>
                    </a:lnTo>
                    <a:lnTo>
                      <a:pt x="47" y="3"/>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grpSp>
        <p:sp>
          <p:nvSpPr>
            <p:cNvPr id="17425" name="Freeform 1410"/>
            <p:cNvSpPr>
              <a:spLocks/>
            </p:cNvSpPr>
            <p:nvPr/>
          </p:nvSpPr>
          <p:spPr bwMode="auto">
            <a:xfrm>
              <a:off x="3415" y="1265"/>
              <a:ext cx="25" cy="9"/>
            </a:xfrm>
            <a:custGeom>
              <a:avLst/>
              <a:gdLst>
                <a:gd name="T0" fmla="*/ 22 w 50"/>
                <a:gd name="T1" fmla="*/ 0 h 18"/>
                <a:gd name="T2" fmla="*/ 22 w 50"/>
                <a:gd name="T3" fmla="*/ 0 h 18"/>
                <a:gd name="T4" fmla="*/ 0 w 50"/>
                <a:gd name="T5" fmla="*/ 0 h 18"/>
                <a:gd name="T6" fmla="*/ 0 w 50"/>
                <a:gd name="T7" fmla="*/ 9 h 18"/>
                <a:gd name="T8" fmla="*/ 22 w 50"/>
                <a:gd name="T9" fmla="*/ 9 h 18"/>
                <a:gd name="T10" fmla="*/ 22 w 50"/>
                <a:gd name="T11" fmla="*/ 9 h 18"/>
                <a:gd name="T12" fmla="*/ 22 w 50"/>
                <a:gd name="T13" fmla="*/ 9 h 18"/>
                <a:gd name="T14" fmla="*/ 24 w 50"/>
                <a:gd name="T15" fmla="*/ 7 h 18"/>
                <a:gd name="T16" fmla="*/ 25 w 50"/>
                <a:gd name="T17" fmla="*/ 5 h 18"/>
                <a:gd name="T18" fmla="*/ 24 w 50"/>
                <a:gd name="T19" fmla="*/ 2 h 18"/>
                <a:gd name="T20" fmla="*/ 22 w 5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 h="18">
                  <a:moveTo>
                    <a:pt x="43" y="0"/>
                  </a:moveTo>
                  <a:lnTo>
                    <a:pt x="43" y="0"/>
                  </a:lnTo>
                  <a:lnTo>
                    <a:pt x="0" y="0"/>
                  </a:lnTo>
                  <a:lnTo>
                    <a:pt x="0" y="18"/>
                  </a:lnTo>
                  <a:lnTo>
                    <a:pt x="43" y="18"/>
                  </a:lnTo>
                  <a:lnTo>
                    <a:pt x="48" y="14"/>
                  </a:lnTo>
                  <a:lnTo>
                    <a:pt x="50" y="9"/>
                  </a:lnTo>
                  <a:lnTo>
                    <a:pt x="48" y="3"/>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26" name="Freeform 1411"/>
            <p:cNvSpPr>
              <a:spLocks/>
            </p:cNvSpPr>
            <p:nvPr/>
          </p:nvSpPr>
          <p:spPr bwMode="auto">
            <a:xfrm>
              <a:off x="3437" y="1265"/>
              <a:ext cx="25" cy="9"/>
            </a:xfrm>
            <a:custGeom>
              <a:avLst/>
              <a:gdLst>
                <a:gd name="T0" fmla="*/ 22 w 50"/>
                <a:gd name="T1" fmla="*/ 0 h 18"/>
                <a:gd name="T2" fmla="*/ 22 w 50"/>
                <a:gd name="T3" fmla="*/ 0 h 18"/>
                <a:gd name="T4" fmla="*/ 0 w 50"/>
                <a:gd name="T5" fmla="*/ 0 h 18"/>
                <a:gd name="T6" fmla="*/ 0 w 50"/>
                <a:gd name="T7" fmla="*/ 9 h 18"/>
                <a:gd name="T8" fmla="*/ 22 w 50"/>
                <a:gd name="T9" fmla="*/ 9 h 18"/>
                <a:gd name="T10" fmla="*/ 22 w 50"/>
                <a:gd name="T11" fmla="*/ 9 h 18"/>
                <a:gd name="T12" fmla="*/ 22 w 50"/>
                <a:gd name="T13" fmla="*/ 9 h 18"/>
                <a:gd name="T14" fmla="*/ 25 w 50"/>
                <a:gd name="T15" fmla="*/ 7 h 18"/>
                <a:gd name="T16" fmla="*/ 25 w 50"/>
                <a:gd name="T17" fmla="*/ 5 h 18"/>
                <a:gd name="T18" fmla="*/ 25 w 50"/>
                <a:gd name="T19" fmla="*/ 2 h 18"/>
                <a:gd name="T20" fmla="*/ 22 w 5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 h="18">
                  <a:moveTo>
                    <a:pt x="44" y="0"/>
                  </a:moveTo>
                  <a:lnTo>
                    <a:pt x="44" y="0"/>
                  </a:lnTo>
                  <a:lnTo>
                    <a:pt x="0" y="0"/>
                  </a:lnTo>
                  <a:lnTo>
                    <a:pt x="0" y="18"/>
                  </a:lnTo>
                  <a:lnTo>
                    <a:pt x="44" y="18"/>
                  </a:lnTo>
                  <a:lnTo>
                    <a:pt x="49" y="14"/>
                  </a:lnTo>
                  <a:lnTo>
                    <a:pt x="50" y="9"/>
                  </a:lnTo>
                  <a:lnTo>
                    <a:pt x="49" y="3"/>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27" name="Freeform 1412"/>
            <p:cNvSpPr>
              <a:spLocks/>
            </p:cNvSpPr>
            <p:nvPr/>
          </p:nvSpPr>
          <p:spPr bwMode="auto">
            <a:xfrm>
              <a:off x="3458" y="1265"/>
              <a:ext cx="25" cy="9"/>
            </a:xfrm>
            <a:custGeom>
              <a:avLst/>
              <a:gdLst>
                <a:gd name="T0" fmla="*/ 21 w 48"/>
                <a:gd name="T1" fmla="*/ 0 h 18"/>
                <a:gd name="T2" fmla="*/ 21 w 48"/>
                <a:gd name="T3" fmla="*/ 0 h 18"/>
                <a:gd name="T4" fmla="*/ 0 w 48"/>
                <a:gd name="T5" fmla="*/ 0 h 18"/>
                <a:gd name="T6" fmla="*/ 0 w 48"/>
                <a:gd name="T7" fmla="*/ 9 h 18"/>
                <a:gd name="T8" fmla="*/ 21 w 48"/>
                <a:gd name="T9" fmla="*/ 9 h 18"/>
                <a:gd name="T10" fmla="*/ 21 w 48"/>
                <a:gd name="T11" fmla="*/ 9 h 18"/>
                <a:gd name="T12" fmla="*/ 21 w 48"/>
                <a:gd name="T13" fmla="*/ 9 h 18"/>
                <a:gd name="T14" fmla="*/ 24 w 48"/>
                <a:gd name="T15" fmla="*/ 7 h 18"/>
                <a:gd name="T16" fmla="*/ 25 w 48"/>
                <a:gd name="T17" fmla="*/ 5 h 18"/>
                <a:gd name="T18" fmla="*/ 24 w 48"/>
                <a:gd name="T19" fmla="*/ 2 h 18"/>
                <a:gd name="T20" fmla="*/ 21 w 48"/>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8" h="18">
                  <a:moveTo>
                    <a:pt x="41" y="0"/>
                  </a:moveTo>
                  <a:lnTo>
                    <a:pt x="41" y="0"/>
                  </a:lnTo>
                  <a:lnTo>
                    <a:pt x="0" y="0"/>
                  </a:lnTo>
                  <a:lnTo>
                    <a:pt x="0" y="18"/>
                  </a:lnTo>
                  <a:lnTo>
                    <a:pt x="41" y="18"/>
                  </a:lnTo>
                  <a:lnTo>
                    <a:pt x="46" y="14"/>
                  </a:lnTo>
                  <a:lnTo>
                    <a:pt x="48" y="9"/>
                  </a:lnTo>
                  <a:lnTo>
                    <a:pt x="46" y="3"/>
                  </a:lnTo>
                  <a:lnTo>
                    <a:pt x="4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28" name="Freeform 1413"/>
            <p:cNvSpPr>
              <a:spLocks/>
            </p:cNvSpPr>
            <p:nvPr/>
          </p:nvSpPr>
          <p:spPr bwMode="auto">
            <a:xfrm>
              <a:off x="3479" y="1265"/>
              <a:ext cx="25" cy="9"/>
            </a:xfrm>
            <a:custGeom>
              <a:avLst/>
              <a:gdLst>
                <a:gd name="T0" fmla="*/ 22 w 50"/>
                <a:gd name="T1" fmla="*/ 0 h 18"/>
                <a:gd name="T2" fmla="*/ 22 w 50"/>
                <a:gd name="T3" fmla="*/ 0 h 18"/>
                <a:gd name="T4" fmla="*/ 0 w 50"/>
                <a:gd name="T5" fmla="*/ 0 h 18"/>
                <a:gd name="T6" fmla="*/ 0 w 50"/>
                <a:gd name="T7" fmla="*/ 9 h 18"/>
                <a:gd name="T8" fmla="*/ 22 w 50"/>
                <a:gd name="T9" fmla="*/ 9 h 18"/>
                <a:gd name="T10" fmla="*/ 22 w 50"/>
                <a:gd name="T11" fmla="*/ 9 h 18"/>
                <a:gd name="T12" fmla="*/ 22 w 50"/>
                <a:gd name="T13" fmla="*/ 9 h 18"/>
                <a:gd name="T14" fmla="*/ 25 w 50"/>
                <a:gd name="T15" fmla="*/ 7 h 18"/>
                <a:gd name="T16" fmla="*/ 25 w 50"/>
                <a:gd name="T17" fmla="*/ 5 h 18"/>
                <a:gd name="T18" fmla="*/ 25 w 50"/>
                <a:gd name="T19" fmla="*/ 2 h 18"/>
                <a:gd name="T20" fmla="*/ 22 w 5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 h="18">
                  <a:moveTo>
                    <a:pt x="44" y="0"/>
                  </a:moveTo>
                  <a:lnTo>
                    <a:pt x="44" y="0"/>
                  </a:lnTo>
                  <a:lnTo>
                    <a:pt x="0" y="0"/>
                  </a:lnTo>
                  <a:lnTo>
                    <a:pt x="0" y="18"/>
                  </a:lnTo>
                  <a:lnTo>
                    <a:pt x="44" y="18"/>
                  </a:lnTo>
                  <a:lnTo>
                    <a:pt x="49" y="14"/>
                  </a:lnTo>
                  <a:lnTo>
                    <a:pt x="50" y="9"/>
                  </a:lnTo>
                  <a:lnTo>
                    <a:pt x="49" y="3"/>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29" name="Freeform 1414"/>
            <p:cNvSpPr>
              <a:spLocks/>
            </p:cNvSpPr>
            <p:nvPr/>
          </p:nvSpPr>
          <p:spPr bwMode="auto">
            <a:xfrm>
              <a:off x="3501" y="1265"/>
              <a:ext cx="24" cy="9"/>
            </a:xfrm>
            <a:custGeom>
              <a:avLst/>
              <a:gdLst>
                <a:gd name="T0" fmla="*/ 21 w 48"/>
                <a:gd name="T1" fmla="*/ 0 h 18"/>
                <a:gd name="T2" fmla="*/ 21 w 48"/>
                <a:gd name="T3" fmla="*/ 0 h 18"/>
                <a:gd name="T4" fmla="*/ 0 w 48"/>
                <a:gd name="T5" fmla="*/ 0 h 18"/>
                <a:gd name="T6" fmla="*/ 0 w 48"/>
                <a:gd name="T7" fmla="*/ 9 h 18"/>
                <a:gd name="T8" fmla="*/ 21 w 48"/>
                <a:gd name="T9" fmla="*/ 9 h 18"/>
                <a:gd name="T10" fmla="*/ 21 w 48"/>
                <a:gd name="T11" fmla="*/ 9 h 18"/>
                <a:gd name="T12" fmla="*/ 21 w 48"/>
                <a:gd name="T13" fmla="*/ 9 h 18"/>
                <a:gd name="T14" fmla="*/ 24 w 48"/>
                <a:gd name="T15" fmla="*/ 7 h 18"/>
                <a:gd name="T16" fmla="*/ 24 w 48"/>
                <a:gd name="T17" fmla="*/ 5 h 18"/>
                <a:gd name="T18" fmla="*/ 24 w 48"/>
                <a:gd name="T19" fmla="*/ 2 h 18"/>
                <a:gd name="T20" fmla="*/ 21 w 48"/>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8" h="18">
                  <a:moveTo>
                    <a:pt x="42" y="0"/>
                  </a:moveTo>
                  <a:lnTo>
                    <a:pt x="42" y="0"/>
                  </a:lnTo>
                  <a:lnTo>
                    <a:pt x="0" y="0"/>
                  </a:lnTo>
                  <a:lnTo>
                    <a:pt x="0" y="18"/>
                  </a:lnTo>
                  <a:lnTo>
                    <a:pt x="42" y="18"/>
                  </a:lnTo>
                  <a:lnTo>
                    <a:pt x="47" y="14"/>
                  </a:lnTo>
                  <a:lnTo>
                    <a:pt x="48" y="9"/>
                  </a:lnTo>
                  <a:lnTo>
                    <a:pt x="47" y="3"/>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30" name="Freeform 1415"/>
            <p:cNvSpPr>
              <a:spLocks/>
            </p:cNvSpPr>
            <p:nvPr/>
          </p:nvSpPr>
          <p:spPr bwMode="auto">
            <a:xfrm>
              <a:off x="3522" y="1265"/>
              <a:ext cx="25" cy="9"/>
            </a:xfrm>
            <a:custGeom>
              <a:avLst/>
              <a:gdLst>
                <a:gd name="T0" fmla="*/ 22 w 50"/>
                <a:gd name="T1" fmla="*/ 0 h 18"/>
                <a:gd name="T2" fmla="*/ 22 w 50"/>
                <a:gd name="T3" fmla="*/ 0 h 18"/>
                <a:gd name="T4" fmla="*/ 0 w 50"/>
                <a:gd name="T5" fmla="*/ 0 h 18"/>
                <a:gd name="T6" fmla="*/ 0 w 50"/>
                <a:gd name="T7" fmla="*/ 9 h 18"/>
                <a:gd name="T8" fmla="*/ 22 w 50"/>
                <a:gd name="T9" fmla="*/ 9 h 18"/>
                <a:gd name="T10" fmla="*/ 22 w 50"/>
                <a:gd name="T11" fmla="*/ 9 h 18"/>
                <a:gd name="T12" fmla="*/ 22 w 50"/>
                <a:gd name="T13" fmla="*/ 9 h 18"/>
                <a:gd name="T14" fmla="*/ 24 w 50"/>
                <a:gd name="T15" fmla="*/ 7 h 18"/>
                <a:gd name="T16" fmla="*/ 25 w 50"/>
                <a:gd name="T17" fmla="*/ 5 h 18"/>
                <a:gd name="T18" fmla="*/ 24 w 50"/>
                <a:gd name="T19" fmla="*/ 2 h 18"/>
                <a:gd name="T20" fmla="*/ 22 w 5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 h="18">
                  <a:moveTo>
                    <a:pt x="43" y="0"/>
                  </a:moveTo>
                  <a:lnTo>
                    <a:pt x="43" y="0"/>
                  </a:lnTo>
                  <a:lnTo>
                    <a:pt x="0" y="0"/>
                  </a:lnTo>
                  <a:lnTo>
                    <a:pt x="0" y="18"/>
                  </a:lnTo>
                  <a:lnTo>
                    <a:pt x="43" y="18"/>
                  </a:lnTo>
                  <a:lnTo>
                    <a:pt x="48" y="14"/>
                  </a:lnTo>
                  <a:lnTo>
                    <a:pt x="50" y="9"/>
                  </a:lnTo>
                  <a:lnTo>
                    <a:pt x="48" y="3"/>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31" name="Freeform 1416"/>
            <p:cNvSpPr>
              <a:spLocks/>
            </p:cNvSpPr>
            <p:nvPr/>
          </p:nvSpPr>
          <p:spPr bwMode="auto">
            <a:xfrm>
              <a:off x="3544" y="1264"/>
              <a:ext cx="25" cy="10"/>
            </a:xfrm>
            <a:custGeom>
              <a:avLst/>
              <a:gdLst>
                <a:gd name="T0" fmla="*/ 22 w 50"/>
                <a:gd name="T1" fmla="*/ 0 h 20"/>
                <a:gd name="T2" fmla="*/ 22 w 50"/>
                <a:gd name="T3" fmla="*/ 0 h 20"/>
                <a:gd name="T4" fmla="*/ 0 w 50"/>
                <a:gd name="T5" fmla="*/ 1 h 20"/>
                <a:gd name="T6" fmla="*/ 0 w 50"/>
                <a:gd name="T7" fmla="*/ 10 h 20"/>
                <a:gd name="T8" fmla="*/ 22 w 50"/>
                <a:gd name="T9" fmla="*/ 9 h 20"/>
                <a:gd name="T10" fmla="*/ 22 w 50"/>
                <a:gd name="T11" fmla="*/ 9 h 20"/>
                <a:gd name="T12" fmla="*/ 22 w 50"/>
                <a:gd name="T13" fmla="*/ 9 h 20"/>
                <a:gd name="T14" fmla="*/ 25 w 50"/>
                <a:gd name="T15" fmla="*/ 7 h 20"/>
                <a:gd name="T16" fmla="*/ 25 w 50"/>
                <a:gd name="T17" fmla="*/ 5 h 20"/>
                <a:gd name="T18" fmla="*/ 25 w 50"/>
                <a:gd name="T19" fmla="*/ 2 h 20"/>
                <a:gd name="T20" fmla="*/ 22 w 50"/>
                <a:gd name="T21" fmla="*/ 0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 h="20">
                  <a:moveTo>
                    <a:pt x="43" y="0"/>
                  </a:moveTo>
                  <a:lnTo>
                    <a:pt x="43" y="0"/>
                  </a:lnTo>
                  <a:lnTo>
                    <a:pt x="0" y="2"/>
                  </a:lnTo>
                  <a:lnTo>
                    <a:pt x="0" y="20"/>
                  </a:lnTo>
                  <a:lnTo>
                    <a:pt x="43" y="18"/>
                  </a:lnTo>
                  <a:lnTo>
                    <a:pt x="49" y="14"/>
                  </a:lnTo>
                  <a:lnTo>
                    <a:pt x="50" y="9"/>
                  </a:lnTo>
                  <a:lnTo>
                    <a:pt x="49" y="3"/>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32" name="Freeform 1417"/>
            <p:cNvSpPr>
              <a:spLocks/>
            </p:cNvSpPr>
            <p:nvPr/>
          </p:nvSpPr>
          <p:spPr bwMode="auto">
            <a:xfrm>
              <a:off x="3565" y="1264"/>
              <a:ext cx="24" cy="9"/>
            </a:xfrm>
            <a:custGeom>
              <a:avLst/>
              <a:gdLst>
                <a:gd name="T0" fmla="*/ 21 w 49"/>
                <a:gd name="T1" fmla="*/ 0 h 18"/>
                <a:gd name="T2" fmla="*/ 21 w 49"/>
                <a:gd name="T3" fmla="*/ 0 h 18"/>
                <a:gd name="T4" fmla="*/ 0 w 49"/>
                <a:gd name="T5" fmla="*/ 0 h 18"/>
                <a:gd name="T6" fmla="*/ 0 w 49"/>
                <a:gd name="T7" fmla="*/ 9 h 18"/>
                <a:gd name="T8" fmla="*/ 21 w 49"/>
                <a:gd name="T9" fmla="*/ 9 h 18"/>
                <a:gd name="T10" fmla="*/ 21 w 49"/>
                <a:gd name="T11" fmla="*/ 9 h 18"/>
                <a:gd name="T12" fmla="*/ 21 w 49"/>
                <a:gd name="T13" fmla="*/ 9 h 18"/>
                <a:gd name="T14" fmla="*/ 23 w 49"/>
                <a:gd name="T15" fmla="*/ 7 h 18"/>
                <a:gd name="T16" fmla="*/ 24 w 49"/>
                <a:gd name="T17" fmla="*/ 5 h 18"/>
                <a:gd name="T18" fmla="*/ 23 w 49"/>
                <a:gd name="T19" fmla="*/ 2 h 18"/>
                <a:gd name="T20" fmla="*/ 21 w 49"/>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9" h="18">
                  <a:moveTo>
                    <a:pt x="42" y="0"/>
                  </a:moveTo>
                  <a:lnTo>
                    <a:pt x="42" y="0"/>
                  </a:lnTo>
                  <a:lnTo>
                    <a:pt x="0" y="0"/>
                  </a:lnTo>
                  <a:lnTo>
                    <a:pt x="0" y="18"/>
                  </a:lnTo>
                  <a:lnTo>
                    <a:pt x="42" y="18"/>
                  </a:lnTo>
                  <a:lnTo>
                    <a:pt x="47" y="14"/>
                  </a:lnTo>
                  <a:lnTo>
                    <a:pt x="49" y="9"/>
                  </a:lnTo>
                  <a:lnTo>
                    <a:pt x="47" y="3"/>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33" name="Freeform 1418"/>
            <p:cNvSpPr>
              <a:spLocks/>
            </p:cNvSpPr>
            <p:nvPr/>
          </p:nvSpPr>
          <p:spPr bwMode="auto">
            <a:xfrm>
              <a:off x="3586" y="1264"/>
              <a:ext cx="25" cy="9"/>
            </a:xfrm>
            <a:custGeom>
              <a:avLst/>
              <a:gdLst>
                <a:gd name="T0" fmla="*/ 22 w 50"/>
                <a:gd name="T1" fmla="*/ 0 h 18"/>
                <a:gd name="T2" fmla="*/ 22 w 50"/>
                <a:gd name="T3" fmla="*/ 0 h 18"/>
                <a:gd name="T4" fmla="*/ 0 w 50"/>
                <a:gd name="T5" fmla="*/ 0 h 18"/>
                <a:gd name="T6" fmla="*/ 0 w 50"/>
                <a:gd name="T7" fmla="*/ 9 h 18"/>
                <a:gd name="T8" fmla="*/ 22 w 50"/>
                <a:gd name="T9" fmla="*/ 9 h 18"/>
                <a:gd name="T10" fmla="*/ 22 w 50"/>
                <a:gd name="T11" fmla="*/ 9 h 18"/>
                <a:gd name="T12" fmla="*/ 22 w 50"/>
                <a:gd name="T13" fmla="*/ 9 h 18"/>
                <a:gd name="T14" fmla="*/ 25 w 50"/>
                <a:gd name="T15" fmla="*/ 7 h 18"/>
                <a:gd name="T16" fmla="*/ 25 w 50"/>
                <a:gd name="T17" fmla="*/ 5 h 18"/>
                <a:gd name="T18" fmla="*/ 25 w 50"/>
                <a:gd name="T19" fmla="*/ 2 h 18"/>
                <a:gd name="T20" fmla="*/ 22 w 5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 h="18">
                  <a:moveTo>
                    <a:pt x="44" y="0"/>
                  </a:moveTo>
                  <a:lnTo>
                    <a:pt x="44" y="0"/>
                  </a:lnTo>
                  <a:lnTo>
                    <a:pt x="0" y="0"/>
                  </a:lnTo>
                  <a:lnTo>
                    <a:pt x="0" y="18"/>
                  </a:lnTo>
                  <a:lnTo>
                    <a:pt x="44" y="18"/>
                  </a:lnTo>
                  <a:lnTo>
                    <a:pt x="49" y="14"/>
                  </a:lnTo>
                  <a:lnTo>
                    <a:pt x="50" y="9"/>
                  </a:lnTo>
                  <a:lnTo>
                    <a:pt x="49" y="3"/>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34" name="Freeform 1419"/>
            <p:cNvSpPr>
              <a:spLocks/>
            </p:cNvSpPr>
            <p:nvPr/>
          </p:nvSpPr>
          <p:spPr bwMode="auto">
            <a:xfrm>
              <a:off x="3608" y="1264"/>
              <a:ext cx="24" cy="9"/>
            </a:xfrm>
            <a:custGeom>
              <a:avLst/>
              <a:gdLst>
                <a:gd name="T0" fmla="*/ 21 w 48"/>
                <a:gd name="T1" fmla="*/ 0 h 18"/>
                <a:gd name="T2" fmla="*/ 21 w 48"/>
                <a:gd name="T3" fmla="*/ 0 h 18"/>
                <a:gd name="T4" fmla="*/ 0 w 48"/>
                <a:gd name="T5" fmla="*/ 0 h 18"/>
                <a:gd name="T6" fmla="*/ 0 w 48"/>
                <a:gd name="T7" fmla="*/ 9 h 18"/>
                <a:gd name="T8" fmla="*/ 21 w 48"/>
                <a:gd name="T9" fmla="*/ 9 h 18"/>
                <a:gd name="T10" fmla="*/ 21 w 48"/>
                <a:gd name="T11" fmla="*/ 9 h 18"/>
                <a:gd name="T12" fmla="*/ 21 w 48"/>
                <a:gd name="T13" fmla="*/ 9 h 18"/>
                <a:gd name="T14" fmla="*/ 24 w 48"/>
                <a:gd name="T15" fmla="*/ 7 h 18"/>
                <a:gd name="T16" fmla="*/ 24 w 48"/>
                <a:gd name="T17" fmla="*/ 5 h 18"/>
                <a:gd name="T18" fmla="*/ 24 w 48"/>
                <a:gd name="T19" fmla="*/ 2 h 18"/>
                <a:gd name="T20" fmla="*/ 21 w 48"/>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8" h="18">
                  <a:moveTo>
                    <a:pt x="42" y="0"/>
                  </a:moveTo>
                  <a:lnTo>
                    <a:pt x="42" y="0"/>
                  </a:lnTo>
                  <a:lnTo>
                    <a:pt x="0" y="0"/>
                  </a:lnTo>
                  <a:lnTo>
                    <a:pt x="0" y="18"/>
                  </a:lnTo>
                  <a:lnTo>
                    <a:pt x="42" y="18"/>
                  </a:lnTo>
                  <a:lnTo>
                    <a:pt x="47" y="14"/>
                  </a:lnTo>
                  <a:lnTo>
                    <a:pt x="48" y="9"/>
                  </a:lnTo>
                  <a:lnTo>
                    <a:pt x="47" y="3"/>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35" name="Freeform 1420"/>
            <p:cNvSpPr>
              <a:spLocks/>
            </p:cNvSpPr>
            <p:nvPr/>
          </p:nvSpPr>
          <p:spPr bwMode="auto">
            <a:xfrm>
              <a:off x="3629" y="1264"/>
              <a:ext cx="25" cy="9"/>
            </a:xfrm>
            <a:custGeom>
              <a:avLst/>
              <a:gdLst>
                <a:gd name="T0" fmla="*/ 22 w 50"/>
                <a:gd name="T1" fmla="*/ 0 h 18"/>
                <a:gd name="T2" fmla="*/ 22 w 50"/>
                <a:gd name="T3" fmla="*/ 0 h 18"/>
                <a:gd name="T4" fmla="*/ 0 w 50"/>
                <a:gd name="T5" fmla="*/ 0 h 18"/>
                <a:gd name="T6" fmla="*/ 0 w 50"/>
                <a:gd name="T7" fmla="*/ 9 h 18"/>
                <a:gd name="T8" fmla="*/ 22 w 50"/>
                <a:gd name="T9" fmla="*/ 9 h 18"/>
                <a:gd name="T10" fmla="*/ 22 w 50"/>
                <a:gd name="T11" fmla="*/ 9 h 18"/>
                <a:gd name="T12" fmla="*/ 22 w 50"/>
                <a:gd name="T13" fmla="*/ 9 h 18"/>
                <a:gd name="T14" fmla="*/ 24 w 50"/>
                <a:gd name="T15" fmla="*/ 7 h 18"/>
                <a:gd name="T16" fmla="*/ 25 w 50"/>
                <a:gd name="T17" fmla="*/ 5 h 18"/>
                <a:gd name="T18" fmla="*/ 24 w 50"/>
                <a:gd name="T19" fmla="*/ 2 h 18"/>
                <a:gd name="T20" fmla="*/ 22 w 5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 h="18">
                  <a:moveTo>
                    <a:pt x="43" y="0"/>
                  </a:moveTo>
                  <a:lnTo>
                    <a:pt x="43" y="0"/>
                  </a:lnTo>
                  <a:lnTo>
                    <a:pt x="0" y="0"/>
                  </a:lnTo>
                  <a:lnTo>
                    <a:pt x="0" y="18"/>
                  </a:lnTo>
                  <a:lnTo>
                    <a:pt x="43" y="18"/>
                  </a:lnTo>
                  <a:lnTo>
                    <a:pt x="48" y="14"/>
                  </a:lnTo>
                  <a:lnTo>
                    <a:pt x="50" y="9"/>
                  </a:lnTo>
                  <a:lnTo>
                    <a:pt x="48" y="3"/>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36" name="Freeform 1421"/>
            <p:cNvSpPr>
              <a:spLocks/>
            </p:cNvSpPr>
            <p:nvPr/>
          </p:nvSpPr>
          <p:spPr bwMode="auto">
            <a:xfrm>
              <a:off x="3650" y="1264"/>
              <a:ext cx="26" cy="9"/>
            </a:xfrm>
            <a:custGeom>
              <a:avLst/>
              <a:gdLst>
                <a:gd name="T0" fmla="*/ 22 w 50"/>
                <a:gd name="T1" fmla="*/ 0 h 18"/>
                <a:gd name="T2" fmla="*/ 22 w 50"/>
                <a:gd name="T3" fmla="*/ 0 h 18"/>
                <a:gd name="T4" fmla="*/ 0 w 50"/>
                <a:gd name="T5" fmla="*/ 0 h 18"/>
                <a:gd name="T6" fmla="*/ 0 w 50"/>
                <a:gd name="T7" fmla="*/ 9 h 18"/>
                <a:gd name="T8" fmla="*/ 22 w 50"/>
                <a:gd name="T9" fmla="*/ 9 h 18"/>
                <a:gd name="T10" fmla="*/ 22 w 50"/>
                <a:gd name="T11" fmla="*/ 9 h 18"/>
                <a:gd name="T12" fmla="*/ 22 w 50"/>
                <a:gd name="T13" fmla="*/ 9 h 18"/>
                <a:gd name="T14" fmla="*/ 25 w 50"/>
                <a:gd name="T15" fmla="*/ 7 h 18"/>
                <a:gd name="T16" fmla="*/ 26 w 50"/>
                <a:gd name="T17" fmla="*/ 5 h 18"/>
                <a:gd name="T18" fmla="*/ 25 w 50"/>
                <a:gd name="T19" fmla="*/ 2 h 18"/>
                <a:gd name="T20" fmla="*/ 22 w 5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 h="18">
                  <a:moveTo>
                    <a:pt x="43" y="0"/>
                  </a:moveTo>
                  <a:lnTo>
                    <a:pt x="43" y="0"/>
                  </a:lnTo>
                  <a:lnTo>
                    <a:pt x="0" y="0"/>
                  </a:lnTo>
                  <a:lnTo>
                    <a:pt x="0" y="18"/>
                  </a:lnTo>
                  <a:lnTo>
                    <a:pt x="43" y="18"/>
                  </a:lnTo>
                  <a:lnTo>
                    <a:pt x="48" y="14"/>
                  </a:lnTo>
                  <a:lnTo>
                    <a:pt x="50" y="9"/>
                  </a:lnTo>
                  <a:lnTo>
                    <a:pt x="48" y="3"/>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37" name="Freeform 1422"/>
            <p:cNvSpPr>
              <a:spLocks/>
            </p:cNvSpPr>
            <p:nvPr/>
          </p:nvSpPr>
          <p:spPr bwMode="auto">
            <a:xfrm>
              <a:off x="3672" y="1264"/>
              <a:ext cx="24" cy="9"/>
            </a:xfrm>
            <a:custGeom>
              <a:avLst/>
              <a:gdLst>
                <a:gd name="T0" fmla="*/ 21 w 49"/>
                <a:gd name="T1" fmla="*/ 0 h 18"/>
                <a:gd name="T2" fmla="*/ 21 w 49"/>
                <a:gd name="T3" fmla="*/ 0 h 18"/>
                <a:gd name="T4" fmla="*/ 0 w 49"/>
                <a:gd name="T5" fmla="*/ 0 h 18"/>
                <a:gd name="T6" fmla="*/ 0 w 49"/>
                <a:gd name="T7" fmla="*/ 9 h 18"/>
                <a:gd name="T8" fmla="*/ 21 w 49"/>
                <a:gd name="T9" fmla="*/ 9 h 18"/>
                <a:gd name="T10" fmla="*/ 21 w 49"/>
                <a:gd name="T11" fmla="*/ 9 h 18"/>
                <a:gd name="T12" fmla="*/ 21 w 49"/>
                <a:gd name="T13" fmla="*/ 9 h 18"/>
                <a:gd name="T14" fmla="*/ 23 w 49"/>
                <a:gd name="T15" fmla="*/ 7 h 18"/>
                <a:gd name="T16" fmla="*/ 24 w 49"/>
                <a:gd name="T17" fmla="*/ 5 h 18"/>
                <a:gd name="T18" fmla="*/ 23 w 49"/>
                <a:gd name="T19" fmla="*/ 2 h 18"/>
                <a:gd name="T20" fmla="*/ 21 w 49"/>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9" h="18">
                  <a:moveTo>
                    <a:pt x="42" y="0"/>
                  </a:moveTo>
                  <a:lnTo>
                    <a:pt x="42" y="0"/>
                  </a:lnTo>
                  <a:lnTo>
                    <a:pt x="0" y="0"/>
                  </a:lnTo>
                  <a:lnTo>
                    <a:pt x="0" y="18"/>
                  </a:lnTo>
                  <a:lnTo>
                    <a:pt x="42" y="18"/>
                  </a:lnTo>
                  <a:lnTo>
                    <a:pt x="47" y="14"/>
                  </a:lnTo>
                  <a:lnTo>
                    <a:pt x="49" y="9"/>
                  </a:lnTo>
                  <a:lnTo>
                    <a:pt x="47" y="3"/>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38" name="Freeform 1423"/>
            <p:cNvSpPr>
              <a:spLocks/>
            </p:cNvSpPr>
            <p:nvPr/>
          </p:nvSpPr>
          <p:spPr bwMode="auto">
            <a:xfrm>
              <a:off x="3693" y="1264"/>
              <a:ext cx="25" cy="9"/>
            </a:xfrm>
            <a:custGeom>
              <a:avLst/>
              <a:gdLst>
                <a:gd name="T0" fmla="*/ 22 w 50"/>
                <a:gd name="T1" fmla="*/ 0 h 18"/>
                <a:gd name="T2" fmla="*/ 22 w 50"/>
                <a:gd name="T3" fmla="*/ 0 h 18"/>
                <a:gd name="T4" fmla="*/ 0 w 50"/>
                <a:gd name="T5" fmla="*/ 0 h 18"/>
                <a:gd name="T6" fmla="*/ 0 w 50"/>
                <a:gd name="T7" fmla="*/ 9 h 18"/>
                <a:gd name="T8" fmla="*/ 22 w 50"/>
                <a:gd name="T9" fmla="*/ 9 h 18"/>
                <a:gd name="T10" fmla="*/ 22 w 50"/>
                <a:gd name="T11" fmla="*/ 9 h 18"/>
                <a:gd name="T12" fmla="*/ 22 w 50"/>
                <a:gd name="T13" fmla="*/ 9 h 18"/>
                <a:gd name="T14" fmla="*/ 25 w 50"/>
                <a:gd name="T15" fmla="*/ 7 h 18"/>
                <a:gd name="T16" fmla="*/ 25 w 50"/>
                <a:gd name="T17" fmla="*/ 5 h 18"/>
                <a:gd name="T18" fmla="*/ 25 w 50"/>
                <a:gd name="T19" fmla="*/ 2 h 18"/>
                <a:gd name="T20" fmla="*/ 22 w 5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 h="18">
                  <a:moveTo>
                    <a:pt x="44" y="0"/>
                  </a:moveTo>
                  <a:lnTo>
                    <a:pt x="44" y="0"/>
                  </a:lnTo>
                  <a:lnTo>
                    <a:pt x="0" y="0"/>
                  </a:lnTo>
                  <a:lnTo>
                    <a:pt x="0" y="18"/>
                  </a:lnTo>
                  <a:lnTo>
                    <a:pt x="44" y="18"/>
                  </a:lnTo>
                  <a:lnTo>
                    <a:pt x="49" y="14"/>
                  </a:lnTo>
                  <a:lnTo>
                    <a:pt x="50" y="9"/>
                  </a:lnTo>
                  <a:lnTo>
                    <a:pt x="49" y="3"/>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39" name="Freeform 1424"/>
            <p:cNvSpPr>
              <a:spLocks/>
            </p:cNvSpPr>
            <p:nvPr/>
          </p:nvSpPr>
          <p:spPr bwMode="auto">
            <a:xfrm>
              <a:off x="3715" y="1264"/>
              <a:ext cx="24" cy="9"/>
            </a:xfrm>
            <a:custGeom>
              <a:avLst/>
              <a:gdLst>
                <a:gd name="T0" fmla="*/ 21 w 48"/>
                <a:gd name="T1" fmla="*/ 0 h 18"/>
                <a:gd name="T2" fmla="*/ 21 w 48"/>
                <a:gd name="T3" fmla="*/ 0 h 18"/>
                <a:gd name="T4" fmla="*/ 0 w 48"/>
                <a:gd name="T5" fmla="*/ 0 h 18"/>
                <a:gd name="T6" fmla="*/ 0 w 48"/>
                <a:gd name="T7" fmla="*/ 9 h 18"/>
                <a:gd name="T8" fmla="*/ 21 w 48"/>
                <a:gd name="T9" fmla="*/ 9 h 18"/>
                <a:gd name="T10" fmla="*/ 21 w 48"/>
                <a:gd name="T11" fmla="*/ 9 h 18"/>
                <a:gd name="T12" fmla="*/ 21 w 48"/>
                <a:gd name="T13" fmla="*/ 9 h 18"/>
                <a:gd name="T14" fmla="*/ 23 w 48"/>
                <a:gd name="T15" fmla="*/ 7 h 18"/>
                <a:gd name="T16" fmla="*/ 24 w 48"/>
                <a:gd name="T17" fmla="*/ 5 h 18"/>
                <a:gd name="T18" fmla="*/ 23 w 48"/>
                <a:gd name="T19" fmla="*/ 2 h 18"/>
                <a:gd name="T20" fmla="*/ 21 w 48"/>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8" h="18">
                  <a:moveTo>
                    <a:pt x="41" y="0"/>
                  </a:moveTo>
                  <a:lnTo>
                    <a:pt x="41" y="0"/>
                  </a:lnTo>
                  <a:lnTo>
                    <a:pt x="0" y="0"/>
                  </a:lnTo>
                  <a:lnTo>
                    <a:pt x="0" y="18"/>
                  </a:lnTo>
                  <a:lnTo>
                    <a:pt x="41" y="18"/>
                  </a:lnTo>
                  <a:lnTo>
                    <a:pt x="46" y="14"/>
                  </a:lnTo>
                  <a:lnTo>
                    <a:pt x="48" y="9"/>
                  </a:lnTo>
                  <a:lnTo>
                    <a:pt x="46" y="3"/>
                  </a:lnTo>
                  <a:lnTo>
                    <a:pt x="4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40" name="Freeform 1425"/>
            <p:cNvSpPr>
              <a:spLocks/>
            </p:cNvSpPr>
            <p:nvPr/>
          </p:nvSpPr>
          <p:spPr bwMode="auto">
            <a:xfrm>
              <a:off x="3736" y="1264"/>
              <a:ext cx="25" cy="9"/>
            </a:xfrm>
            <a:custGeom>
              <a:avLst/>
              <a:gdLst>
                <a:gd name="T0" fmla="*/ 22 w 51"/>
                <a:gd name="T1" fmla="*/ 0 h 18"/>
                <a:gd name="T2" fmla="*/ 22 w 51"/>
                <a:gd name="T3" fmla="*/ 0 h 18"/>
                <a:gd name="T4" fmla="*/ 0 w 51"/>
                <a:gd name="T5" fmla="*/ 0 h 18"/>
                <a:gd name="T6" fmla="*/ 0 w 51"/>
                <a:gd name="T7" fmla="*/ 9 h 18"/>
                <a:gd name="T8" fmla="*/ 22 w 51"/>
                <a:gd name="T9" fmla="*/ 9 h 18"/>
                <a:gd name="T10" fmla="*/ 22 w 51"/>
                <a:gd name="T11" fmla="*/ 9 h 18"/>
                <a:gd name="T12" fmla="*/ 22 w 51"/>
                <a:gd name="T13" fmla="*/ 9 h 18"/>
                <a:gd name="T14" fmla="*/ 24 w 51"/>
                <a:gd name="T15" fmla="*/ 7 h 18"/>
                <a:gd name="T16" fmla="*/ 25 w 51"/>
                <a:gd name="T17" fmla="*/ 5 h 18"/>
                <a:gd name="T18" fmla="*/ 24 w 51"/>
                <a:gd name="T19" fmla="*/ 2 h 18"/>
                <a:gd name="T20" fmla="*/ 22 w 51"/>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1" h="18">
                  <a:moveTo>
                    <a:pt x="44" y="0"/>
                  </a:moveTo>
                  <a:lnTo>
                    <a:pt x="44" y="0"/>
                  </a:lnTo>
                  <a:lnTo>
                    <a:pt x="0" y="0"/>
                  </a:lnTo>
                  <a:lnTo>
                    <a:pt x="0" y="18"/>
                  </a:lnTo>
                  <a:lnTo>
                    <a:pt x="44" y="18"/>
                  </a:lnTo>
                  <a:lnTo>
                    <a:pt x="49" y="14"/>
                  </a:lnTo>
                  <a:lnTo>
                    <a:pt x="51" y="9"/>
                  </a:lnTo>
                  <a:lnTo>
                    <a:pt x="49" y="3"/>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41" name="Freeform 1426"/>
            <p:cNvSpPr>
              <a:spLocks/>
            </p:cNvSpPr>
            <p:nvPr/>
          </p:nvSpPr>
          <p:spPr bwMode="auto">
            <a:xfrm>
              <a:off x="3757" y="1264"/>
              <a:ext cx="25" cy="9"/>
            </a:xfrm>
            <a:custGeom>
              <a:avLst/>
              <a:gdLst>
                <a:gd name="T0" fmla="*/ 22 w 48"/>
                <a:gd name="T1" fmla="*/ 0 h 18"/>
                <a:gd name="T2" fmla="*/ 22 w 48"/>
                <a:gd name="T3" fmla="*/ 0 h 18"/>
                <a:gd name="T4" fmla="*/ 0 w 48"/>
                <a:gd name="T5" fmla="*/ 0 h 18"/>
                <a:gd name="T6" fmla="*/ 0 w 48"/>
                <a:gd name="T7" fmla="*/ 9 h 18"/>
                <a:gd name="T8" fmla="*/ 22 w 48"/>
                <a:gd name="T9" fmla="*/ 9 h 18"/>
                <a:gd name="T10" fmla="*/ 22 w 48"/>
                <a:gd name="T11" fmla="*/ 9 h 18"/>
                <a:gd name="T12" fmla="*/ 22 w 48"/>
                <a:gd name="T13" fmla="*/ 9 h 18"/>
                <a:gd name="T14" fmla="*/ 24 w 48"/>
                <a:gd name="T15" fmla="*/ 7 h 18"/>
                <a:gd name="T16" fmla="*/ 25 w 48"/>
                <a:gd name="T17" fmla="*/ 5 h 18"/>
                <a:gd name="T18" fmla="*/ 24 w 48"/>
                <a:gd name="T19" fmla="*/ 2 h 18"/>
                <a:gd name="T20" fmla="*/ 22 w 48"/>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8" h="18">
                  <a:moveTo>
                    <a:pt x="42" y="0"/>
                  </a:moveTo>
                  <a:lnTo>
                    <a:pt x="42" y="0"/>
                  </a:lnTo>
                  <a:lnTo>
                    <a:pt x="0" y="0"/>
                  </a:lnTo>
                  <a:lnTo>
                    <a:pt x="0" y="18"/>
                  </a:lnTo>
                  <a:lnTo>
                    <a:pt x="42" y="18"/>
                  </a:lnTo>
                  <a:lnTo>
                    <a:pt x="47" y="14"/>
                  </a:lnTo>
                  <a:lnTo>
                    <a:pt x="48" y="9"/>
                  </a:lnTo>
                  <a:lnTo>
                    <a:pt x="47" y="3"/>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42" name="Freeform 1427"/>
            <p:cNvSpPr>
              <a:spLocks/>
            </p:cNvSpPr>
            <p:nvPr/>
          </p:nvSpPr>
          <p:spPr bwMode="auto">
            <a:xfrm>
              <a:off x="3778" y="1264"/>
              <a:ext cx="25" cy="9"/>
            </a:xfrm>
            <a:custGeom>
              <a:avLst/>
              <a:gdLst>
                <a:gd name="T0" fmla="*/ 22 w 50"/>
                <a:gd name="T1" fmla="*/ 0 h 18"/>
                <a:gd name="T2" fmla="*/ 22 w 50"/>
                <a:gd name="T3" fmla="*/ 0 h 18"/>
                <a:gd name="T4" fmla="*/ 0 w 50"/>
                <a:gd name="T5" fmla="*/ 0 h 18"/>
                <a:gd name="T6" fmla="*/ 0 w 50"/>
                <a:gd name="T7" fmla="*/ 9 h 18"/>
                <a:gd name="T8" fmla="*/ 22 w 50"/>
                <a:gd name="T9" fmla="*/ 9 h 18"/>
                <a:gd name="T10" fmla="*/ 22 w 50"/>
                <a:gd name="T11" fmla="*/ 9 h 18"/>
                <a:gd name="T12" fmla="*/ 22 w 50"/>
                <a:gd name="T13" fmla="*/ 9 h 18"/>
                <a:gd name="T14" fmla="*/ 24 w 50"/>
                <a:gd name="T15" fmla="*/ 7 h 18"/>
                <a:gd name="T16" fmla="*/ 25 w 50"/>
                <a:gd name="T17" fmla="*/ 5 h 18"/>
                <a:gd name="T18" fmla="*/ 24 w 50"/>
                <a:gd name="T19" fmla="*/ 2 h 18"/>
                <a:gd name="T20" fmla="*/ 22 w 5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 h="18">
                  <a:moveTo>
                    <a:pt x="43" y="0"/>
                  </a:moveTo>
                  <a:lnTo>
                    <a:pt x="43" y="0"/>
                  </a:lnTo>
                  <a:lnTo>
                    <a:pt x="0" y="0"/>
                  </a:lnTo>
                  <a:lnTo>
                    <a:pt x="0" y="18"/>
                  </a:lnTo>
                  <a:lnTo>
                    <a:pt x="43" y="18"/>
                  </a:lnTo>
                  <a:lnTo>
                    <a:pt x="48" y="14"/>
                  </a:lnTo>
                  <a:lnTo>
                    <a:pt x="50" y="9"/>
                  </a:lnTo>
                  <a:lnTo>
                    <a:pt x="48" y="3"/>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43" name="Freeform 1428"/>
            <p:cNvSpPr>
              <a:spLocks/>
            </p:cNvSpPr>
            <p:nvPr/>
          </p:nvSpPr>
          <p:spPr bwMode="auto">
            <a:xfrm>
              <a:off x="3800" y="1264"/>
              <a:ext cx="25" cy="9"/>
            </a:xfrm>
            <a:custGeom>
              <a:avLst/>
              <a:gdLst>
                <a:gd name="T0" fmla="*/ 22 w 50"/>
                <a:gd name="T1" fmla="*/ 0 h 18"/>
                <a:gd name="T2" fmla="*/ 22 w 50"/>
                <a:gd name="T3" fmla="*/ 0 h 18"/>
                <a:gd name="T4" fmla="*/ 0 w 50"/>
                <a:gd name="T5" fmla="*/ 0 h 18"/>
                <a:gd name="T6" fmla="*/ 0 w 50"/>
                <a:gd name="T7" fmla="*/ 9 h 18"/>
                <a:gd name="T8" fmla="*/ 22 w 50"/>
                <a:gd name="T9" fmla="*/ 9 h 18"/>
                <a:gd name="T10" fmla="*/ 22 w 50"/>
                <a:gd name="T11" fmla="*/ 9 h 18"/>
                <a:gd name="T12" fmla="*/ 22 w 50"/>
                <a:gd name="T13" fmla="*/ 9 h 18"/>
                <a:gd name="T14" fmla="*/ 25 w 50"/>
                <a:gd name="T15" fmla="*/ 7 h 18"/>
                <a:gd name="T16" fmla="*/ 25 w 50"/>
                <a:gd name="T17" fmla="*/ 5 h 18"/>
                <a:gd name="T18" fmla="*/ 25 w 50"/>
                <a:gd name="T19" fmla="*/ 2 h 18"/>
                <a:gd name="T20" fmla="*/ 22 w 5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 h="18">
                  <a:moveTo>
                    <a:pt x="44" y="0"/>
                  </a:moveTo>
                  <a:lnTo>
                    <a:pt x="44" y="0"/>
                  </a:lnTo>
                  <a:lnTo>
                    <a:pt x="0" y="0"/>
                  </a:lnTo>
                  <a:lnTo>
                    <a:pt x="0" y="18"/>
                  </a:lnTo>
                  <a:lnTo>
                    <a:pt x="44" y="18"/>
                  </a:lnTo>
                  <a:lnTo>
                    <a:pt x="49" y="14"/>
                  </a:lnTo>
                  <a:lnTo>
                    <a:pt x="50" y="9"/>
                  </a:lnTo>
                  <a:lnTo>
                    <a:pt x="49" y="3"/>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44" name="Freeform 1429"/>
            <p:cNvSpPr>
              <a:spLocks/>
            </p:cNvSpPr>
            <p:nvPr/>
          </p:nvSpPr>
          <p:spPr bwMode="auto">
            <a:xfrm>
              <a:off x="3822" y="1264"/>
              <a:ext cx="24" cy="9"/>
            </a:xfrm>
            <a:custGeom>
              <a:avLst/>
              <a:gdLst>
                <a:gd name="T0" fmla="*/ 21 w 48"/>
                <a:gd name="T1" fmla="*/ 0 h 18"/>
                <a:gd name="T2" fmla="*/ 21 w 48"/>
                <a:gd name="T3" fmla="*/ 0 h 18"/>
                <a:gd name="T4" fmla="*/ 0 w 48"/>
                <a:gd name="T5" fmla="*/ 0 h 18"/>
                <a:gd name="T6" fmla="*/ 0 w 48"/>
                <a:gd name="T7" fmla="*/ 9 h 18"/>
                <a:gd name="T8" fmla="*/ 21 w 48"/>
                <a:gd name="T9" fmla="*/ 9 h 18"/>
                <a:gd name="T10" fmla="*/ 21 w 48"/>
                <a:gd name="T11" fmla="*/ 9 h 18"/>
                <a:gd name="T12" fmla="*/ 21 w 48"/>
                <a:gd name="T13" fmla="*/ 9 h 18"/>
                <a:gd name="T14" fmla="*/ 23 w 48"/>
                <a:gd name="T15" fmla="*/ 7 h 18"/>
                <a:gd name="T16" fmla="*/ 24 w 48"/>
                <a:gd name="T17" fmla="*/ 5 h 18"/>
                <a:gd name="T18" fmla="*/ 23 w 48"/>
                <a:gd name="T19" fmla="*/ 2 h 18"/>
                <a:gd name="T20" fmla="*/ 21 w 48"/>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8" h="18">
                  <a:moveTo>
                    <a:pt x="41" y="0"/>
                  </a:moveTo>
                  <a:lnTo>
                    <a:pt x="41" y="0"/>
                  </a:lnTo>
                  <a:lnTo>
                    <a:pt x="0" y="0"/>
                  </a:lnTo>
                  <a:lnTo>
                    <a:pt x="0" y="18"/>
                  </a:lnTo>
                  <a:lnTo>
                    <a:pt x="41" y="18"/>
                  </a:lnTo>
                  <a:lnTo>
                    <a:pt x="46" y="14"/>
                  </a:lnTo>
                  <a:lnTo>
                    <a:pt x="48" y="9"/>
                  </a:lnTo>
                  <a:lnTo>
                    <a:pt x="46" y="3"/>
                  </a:lnTo>
                  <a:lnTo>
                    <a:pt x="4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45" name="Freeform 1430"/>
            <p:cNvSpPr>
              <a:spLocks/>
            </p:cNvSpPr>
            <p:nvPr/>
          </p:nvSpPr>
          <p:spPr bwMode="auto">
            <a:xfrm>
              <a:off x="3843" y="1264"/>
              <a:ext cx="25" cy="9"/>
            </a:xfrm>
            <a:custGeom>
              <a:avLst/>
              <a:gdLst>
                <a:gd name="T0" fmla="*/ 22 w 50"/>
                <a:gd name="T1" fmla="*/ 0 h 18"/>
                <a:gd name="T2" fmla="*/ 22 w 50"/>
                <a:gd name="T3" fmla="*/ 0 h 18"/>
                <a:gd name="T4" fmla="*/ 0 w 50"/>
                <a:gd name="T5" fmla="*/ 0 h 18"/>
                <a:gd name="T6" fmla="*/ 0 w 50"/>
                <a:gd name="T7" fmla="*/ 9 h 18"/>
                <a:gd name="T8" fmla="*/ 22 w 50"/>
                <a:gd name="T9" fmla="*/ 9 h 18"/>
                <a:gd name="T10" fmla="*/ 22 w 50"/>
                <a:gd name="T11" fmla="*/ 9 h 18"/>
                <a:gd name="T12" fmla="*/ 22 w 50"/>
                <a:gd name="T13" fmla="*/ 9 h 18"/>
                <a:gd name="T14" fmla="*/ 25 w 50"/>
                <a:gd name="T15" fmla="*/ 7 h 18"/>
                <a:gd name="T16" fmla="*/ 25 w 50"/>
                <a:gd name="T17" fmla="*/ 5 h 18"/>
                <a:gd name="T18" fmla="*/ 25 w 50"/>
                <a:gd name="T19" fmla="*/ 2 h 18"/>
                <a:gd name="T20" fmla="*/ 22 w 5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 h="18">
                  <a:moveTo>
                    <a:pt x="44" y="0"/>
                  </a:moveTo>
                  <a:lnTo>
                    <a:pt x="44" y="0"/>
                  </a:lnTo>
                  <a:lnTo>
                    <a:pt x="0" y="0"/>
                  </a:lnTo>
                  <a:lnTo>
                    <a:pt x="0" y="18"/>
                  </a:lnTo>
                  <a:lnTo>
                    <a:pt x="44" y="18"/>
                  </a:lnTo>
                  <a:lnTo>
                    <a:pt x="49" y="14"/>
                  </a:lnTo>
                  <a:lnTo>
                    <a:pt x="50" y="9"/>
                  </a:lnTo>
                  <a:lnTo>
                    <a:pt x="49" y="3"/>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46" name="Freeform 1431"/>
            <p:cNvSpPr>
              <a:spLocks/>
            </p:cNvSpPr>
            <p:nvPr/>
          </p:nvSpPr>
          <p:spPr bwMode="auto">
            <a:xfrm>
              <a:off x="3864" y="1264"/>
              <a:ext cx="25" cy="9"/>
            </a:xfrm>
            <a:custGeom>
              <a:avLst/>
              <a:gdLst>
                <a:gd name="T0" fmla="*/ 22 w 48"/>
                <a:gd name="T1" fmla="*/ 0 h 18"/>
                <a:gd name="T2" fmla="*/ 22 w 48"/>
                <a:gd name="T3" fmla="*/ 0 h 18"/>
                <a:gd name="T4" fmla="*/ 0 w 48"/>
                <a:gd name="T5" fmla="*/ 0 h 18"/>
                <a:gd name="T6" fmla="*/ 0 w 48"/>
                <a:gd name="T7" fmla="*/ 9 h 18"/>
                <a:gd name="T8" fmla="*/ 22 w 48"/>
                <a:gd name="T9" fmla="*/ 9 h 18"/>
                <a:gd name="T10" fmla="*/ 22 w 48"/>
                <a:gd name="T11" fmla="*/ 9 h 18"/>
                <a:gd name="T12" fmla="*/ 22 w 48"/>
                <a:gd name="T13" fmla="*/ 9 h 18"/>
                <a:gd name="T14" fmla="*/ 24 w 48"/>
                <a:gd name="T15" fmla="*/ 7 h 18"/>
                <a:gd name="T16" fmla="*/ 25 w 48"/>
                <a:gd name="T17" fmla="*/ 5 h 18"/>
                <a:gd name="T18" fmla="*/ 24 w 48"/>
                <a:gd name="T19" fmla="*/ 2 h 18"/>
                <a:gd name="T20" fmla="*/ 22 w 48"/>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8" h="18">
                  <a:moveTo>
                    <a:pt x="42" y="0"/>
                  </a:moveTo>
                  <a:lnTo>
                    <a:pt x="42" y="0"/>
                  </a:lnTo>
                  <a:lnTo>
                    <a:pt x="0" y="0"/>
                  </a:lnTo>
                  <a:lnTo>
                    <a:pt x="0" y="18"/>
                  </a:lnTo>
                  <a:lnTo>
                    <a:pt x="42" y="18"/>
                  </a:lnTo>
                  <a:lnTo>
                    <a:pt x="47" y="14"/>
                  </a:lnTo>
                  <a:lnTo>
                    <a:pt x="48" y="9"/>
                  </a:lnTo>
                  <a:lnTo>
                    <a:pt x="47" y="3"/>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47" name="Freeform 1432"/>
            <p:cNvSpPr>
              <a:spLocks/>
            </p:cNvSpPr>
            <p:nvPr/>
          </p:nvSpPr>
          <p:spPr bwMode="auto">
            <a:xfrm>
              <a:off x="3885" y="1264"/>
              <a:ext cx="7" cy="9"/>
            </a:xfrm>
            <a:custGeom>
              <a:avLst/>
              <a:gdLst>
                <a:gd name="T0" fmla="*/ 4 w 13"/>
                <a:gd name="T1" fmla="*/ 0 h 18"/>
                <a:gd name="T2" fmla="*/ 3 w 13"/>
                <a:gd name="T3" fmla="*/ 0 h 18"/>
                <a:gd name="T4" fmla="*/ 0 w 13"/>
                <a:gd name="T5" fmla="*/ 0 h 18"/>
                <a:gd name="T6" fmla="*/ 0 w 13"/>
                <a:gd name="T7" fmla="*/ 9 h 18"/>
                <a:gd name="T8" fmla="*/ 3 w 13"/>
                <a:gd name="T9" fmla="*/ 9 h 18"/>
                <a:gd name="T10" fmla="*/ 3 w 13"/>
                <a:gd name="T11" fmla="*/ 9 h 18"/>
                <a:gd name="T12" fmla="*/ 3 w 13"/>
                <a:gd name="T13" fmla="*/ 9 h 18"/>
                <a:gd name="T14" fmla="*/ 6 w 13"/>
                <a:gd name="T15" fmla="*/ 7 h 18"/>
                <a:gd name="T16" fmla="*/ 7 w 13"/>
                <a:gd name="T17" fmla="*/ 5 h 18"/>
                <a:gd name="T18" fmla="*/ 6 w 13"/>
                <a:gd name="T19" fmla="*/ 2 h 18"/>
                <a:gd name="T20" fmla="*/ 3 w 13"/>
                <a:gd name="T21" fmla="*/ 0 h 18"/>
                <a:gd name="T22" fmla="*/ 4 w 13"/>
                <a:gd name="T23" fmla="*/ 0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18">
                  <a:moveTo>
                    <a:pt x="8" y="0"/>
                  </a:moveTo>
                  <a:lnTo>
                    <a:pt x="6" y="0"/>
                  </a:lnTo>
                  <a:lnTo>
                    <a:pt x="0" y="0"/>
                  </a:lnTo>
                  <a:lnTo>
                    <a:pt x="0" y="18"/>
                  </a:lnTo>
                  <a:lnTo>
                    <a:pt x="6" y="18"/>
                  </a:lnTo>
                  <a:lnTo>
                    <a:pt x="5" y="18"/>
                  </a:lnTo>
                  <a:lnTo>
                    <a:pt x="6" y="18"/>
                  </a:lnTo>
                  <a:lnTo>
                    <a:pt x="11" y="14"/>
                  </a:lnTo>
                  <a:lnTo>
                    <a:pt x="13" y="9"/>
                  </a:lnTo>
                  <a:lnTo>
                    <a:pt x="11" y="3"/>
                  </a:lnTo>
                  <a:lnTo>
                    <a:pt x="6" y="0"/>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48" name="Freeform 1433"/>
            <p:cNvSpPr>
              <a:spLocks/>
            </p:cNvSpPr>
            <p:nvPr/>
          </p:nvSpPr>
          <p:spPr bwMode="auto">
            <a:xfrm>
              <a:off x="3888" y="1264"/>
              <a:ext cx="7" cy="10"/>
            </a:xfrm>
            <a:custGeom>
              <a:avLst/>
              <a:gdLst>
                <a:gd name="T0" fmla="*/ 5 w 15"/>
                <a:gd name="T1" fmla="*/ 1 h 20"/>
                <a:gd name="T2" fmla="*/ 5 w 15"/>
                <a:gd name="T3" fmla="*/ 1 h 20"/>
                <a:gd name="T4" fmla="*/ 1 w 15"/>
                <a:gd name="T5" fmla="*/ 0 h 20"/>
                <a:gd name="T6" fmla="*/ 0 w 15"/>
                <a:gd name="T7" fmla="*/ 9 h 20"/>
                <a:gd name="T8" fmla="*/ 3 w 15"/>
                <a:gd name="T9" fmla="*/ 10 h 20"/>
                <a:gd name="T10" fmla="*/ 3 w 15"/>
                <a:gd name="T11" fmla="*/ 10 h 20"/>
                <a:gd name="T12" fmla="*/ 3 w 15"/>
                <a:gd name="T13" fmla="*/ 10 h 20"/>
                <a:gd name="T14" fmla="*/ 5 w 15"/>
                <a:gd name="T15" fmla="*/ 9 h 20"/>
                <a:gd name="T16" fmla="*/ 7 w 15"/>
                <a:gd name="T17" fmla="*/ 7 h 20"/>
                <a:gd name="T18" fmla="*/ 7 w 15"/>
                <a:gd name="T19" fmla="*/ 3 h 20"/>
                <a:gd name="T20" fmla="*/ 5 w 15"/>
                <a:gd name="T21" fmla="*/ 1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20">
                  <a:moveTo>
                    <a:pt x="10" y="2"/>
                  </a:moveTo>
                  <a:lnTo>
                    <a:pt x="10" y="2"/>
                  </a:lnTo>
                  <a:lnTo>
                    <a:pt x="3" y="0"/>
                  </a:lnTo>
                  <a:lnTo>
                    <a:pt x="0" y="18"/>
                  </a:lnTo>
                  <a:lnTo>
                    <a:pt x="6" y="20"/>
                  </a:lnTo>
                  <a:lnTo>
                    <a:pt x="11" y="18"/>
                  </a:lnTo>
                  <a:lnTo>
                    <a:pt x="15" y="13"/>
                  </a:lnTo>
                  <a:lnTo>
                    <a:pt x="15" y="5"/>
                  </a:lnTo>
                  <a:lnTo>
                    <a:pt x="1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49" name="Freeform 1434"/>
            <p:cNvSpPr>
              <a:spLocks/>
            </p:cNvSpPr>
            <p:nvPr/>
          </p:nvSpPr>
          <p:spPr bwMode="auto">
            <a:xfrm>
              <a:off x="3891" y="1265"/>
              <a:ext cx="8" cy="10"/>
            </a:xfrm>
            <a:custGeom>
              <a:avLst/>
              <a:gdLst>
                <a:gd name="T0" fmla="*/ 5 w 15"/>
                <a:gd name="T1" fmla="*/ 1 h 20"/>
                <a:gd name="T2" fmla="*/ 5 w 15"/>
                <a:gd name="T3" fmla="*/ 1 h 20"/>
                <a:gd name="T4" fmla="*/ 2 w 15"/>
                <a:gd name="T5" fmla="*/ 0 h 20"/>
                <a:gd name="T6" fmla="*/ 0 w 15"/>
                <a:gd name="T7" fmla="*/ 9 h 20"/>
                <a:gd name="T8" fmla="*/ 4 w 15"/>
                <a:gd name="T9" fmla="*/ 10 h 20"/>
                <a:gd name="T10" fmla="*/ 4 w 15"/>
                <a:gd name="T11" fmla="*/ 10 h 20"/>
                <a:gd name="T12" fmla="*/ 4 w 15"/>
                <a:gd name="T13" fmla="*/ 10 h 20"/>
                <a:gd name="T14" fmla="*/ 6 w 15"/>
                <a:gd name="T15" fmla="*/ 9 h 20"/>
                <a:gd name="T16" fmla="*/ 8 w 15"/>
                <a:gd name="T17" fmla="*/ 6 h 20"/>
                <a:gd name="T18" fmla="*/ 8 w 15"/>
                <a:gd name="T19" fmla="*/ 3 h 20"/>
                <a:gd name="T20" fmla="*/ 5 w 15"/>
                <a:gd name="T21" fmla="*/ 1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20">
                  <a:moveTo>
                    <a:pt x="10" y="1"/>
                  </a:moveTo>
                  <a:lnTo>
                    <a:pt x="10" y="1"/>
                  </a:lnTo>
                  <a:lnTo>
                    <a:pt x="4" y="0"/>
                  </a:lnTo>
                  <a:lnTo>
                    <a:pt x="0" y="18"/>
                  </a:lnTo>
                  <a:lnTo>
                    <a:pt x="7" y="20"/>
                  </a:lnTo>
                  <a:lnTo>
                    <a:pt x="12" y="18"/>
                  </a:lnTo>
                  <a:lnTo>
                    <a:pt x="15" y="12"/>
                  </a:lnTo>
                  <a:lnTo>
                    <a:pt x="15" y="5"/>
                  </a:lnTo>
                  <a:lnTo>
                    <a:pt x="1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50" name="Freeform 1435"/>
            <p:cNvSpPr>
              <a:spLocks/>
            </p:cNvSpPr>
            <p:nvPr/>
          </p:nvSpPr>
          <p:spPr bwMode="auto">
            <a:xfrm>
              <a:off x="3894" y="1266"/>
              <a:ext cx="8" cy="10"/>
            </a:xfrm>
            <a:custGeom>
              <a:avLst/>
              <a:gdLst>
                <a:gd name="T0" fmla="*/ 6 w 15"/>
                <a:gd name="T1" fmla="*/ 2 h 20"/>
                <a:gd name="T2" fmla="*/ 5 w 15"/>
                <a:gd name="T3" fmla="*/ 1 h 20"/>
                <a:gd name="T4" fmla="*/ 2 w 15"/>
                <a:gd name="T5" fmla="*/ 0 h 20"/>
                <a:gd name="T6" fmla="*/ 0 w 15"/>
                <a:gd name="T7" fmla="*/ 10 h 20"/>
                <a:gd name="T8" fmla="*/ 4 w 15"/>
                <a:gd name="T9" fmla="*/ 10 h 20"/>
                <a:gd name="T10" fmla="*/ 3 w 15"/>
                <a:gd name="T11" fmla="*/ 10 h 20"/>
                <a:gd name="T12" fmla="*/ 4 w 15"/>
                <a:gd name="T13" fmla="*/ 10 h 20"/>
                <a:gd name="T14" fmla="*/ 6 w 15"/>
                <a:gd name="T15" fmla="*/ 10 h 20"/>
                <a:gd name="T16" fmla="*/ 8 w 15"/>
                <a:gd name="T17" fmla="*/ 7 h 20"/>
                <a:gd name="T18" fmla="*/ 8 w 15"/>
                <a:gd name="T19" fmla="*/ 3 h 20"/>
                <a:gd name="T20" fmla="*/ 5 w 15"/>
                <a:gd name="T21" fmla="*/ 1 h 20"/>
                <a:gd name="T22" fmla="*/ 6 w 15"/>
                <a:gd name="T23" fmla="*/ 2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0">
                  <a:moveTo>
                    <a:pt x="12" y="4"/>
                  </a:moveTo>
                  <a:lnTo>
                    <a:pt x="10" y="2"/>
                  </a:lnTo>
                  <a:lnTo>
                    <a:pt x="3" y="0"/>
                  </a:lnTo>
                  <a:lnTo>
                    <a:pt x="0" y="19"/>
                  </a:lnTo>
                  <a:lnTo>
                    <a:pt x="7" y="20"/>
                  </a:lnTo>
                  <a:lnTo>
                    <a:pt x="5" y="19"/>
                  </a:lnTo>
                  <a:lnTo>
                    <a:pt x="7" y="20"/>
                  </a:lnTo>
                  <a:lnTo>
                    <a:pt x="12" y="19"/>
                  </a:lnTo>
                  <a:lnTo>
                    <a:pt x="15" y="13"/>
                  </a:lnTo>
                  <a:lnTo>
                    <a:pt x="15" y="6"/>
                  </a:lnTo>
                  <a:lnTo>
                    <a:pt x="10" y="2"/>
                  </a:lnTo>
                  <a:lnTo>
                    <a:pt x="1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51" name="Freeform 1436"/>
            <p:cNvSpPr>
              <a:spLocks/>
            </p:cNvSpPr>
            <p:nvPr/>
          </p:nvSpPr>
          <p:spPr bwMode="auto">
            <a:xfrm>
              <a:off x="3897" y="1268"/>
              <a:ext cx="8" cy="9"/>
            </a:xfrm>
            <a:custGeom>
              <a:avLst/>
              <a:gdLst>
                <a:gd name="T0" fmla="*/ 6 w 15"/>
                <a:gd name="T1" fmla="*/ 2 h 18"/>
                <a:gd name="T2" fmla="*/ 6 w 15"/>
                <a:gd name="T3" fmla="*/ 2 h 18"/>
                <a:gd name="T4" fmla="*/ 4 w 15"/>
                <a:gd name="T5" fmla="*/ 0 h 18"/>
                <a:gd name="T6" fmla="*/ 0 w 15"/>
                <a:gd name="T7" fmla="*/ 8 h 18"/>
                <a:gd name="T8" fmla="*/ 3 w 15"/>
                <a:gd name="T9" fmla="*/ 9 h 18"/>
                <a:gd name="T10" fmla="*/ 3 w 15"/>
                <a:gd name="T11" fmla="*/ 9 h 18"/>
                <a:gd name="T12" fmla="*/ 3 w 15"/>
                <a:gd name="T13" fmla="*/ 9 h 18"/>
                <a:gd name="T14" fmla="*/ 5 w 15"/>
                <a:gd name="T15" fmla="*/ 9 h 18"/>
                <a:gd name="T16" fmla="*/ 7 w 15"/>
                <a:gd name="T17" fmla="*/ 7 h 18"/>
                <a:gd name="T18" fmla="*/ 8 w 15"/>
                <a:gd name="T19" fmla="*/ 4 h 18"/>
                <a:gd name="T20" fmla="*/ 6 w 15"/>
                <a:gd name="T21" fmla="*/ 2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18">
                  <a:moveTo>
                    <a:pt x="12" y="4"/>
                  </a:moveTo>
                  <a:lnTo>
                    <a:pt x="12" y="4"/>
                  </a:lnTo>
                  <a:lnTo>
                    <a:pt x="7" y="0"/>
                  </a:lnTo>
                  <a:lnTo>
                    <a:pt x="0" y="15"/>
                  </a:lnTo>
                  <a:lnTo>
                    <a:pt x="5" y="18"/>
                  </a:lnTo>
                  <a:lnTo>
                    <a:pt x="10" y="18"/>
                  </a:lnTo>
                  <a:lnTo>
                    <a:pt x="13" y="13"/>
                  </a:lnTo>
                  <a:lnTo>
                    <a:pt x="15" y="7"/>
                  </a:lnTo>
                  <a:lnTo>
                    <a:pt x="1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52" name="Freeform 1437"/>
            <p:cNvSpPr>
              <a:spLocks/>
            </p:cNvSpPr>
            <p:nvPr/>
          </p:nvSpPr>
          <p:spPr bwMode="auto">
            <a:xfrm>
              <a:off x="3899" y="1269"/>
              <a:ext cx="8" cy="10"/>
            </a:xfrm>
            <a:custGeom>
              <a:avLst/>
              <a:gdLst>
                <a:gd name="T0" fmla="*/ 5 w 15"/>
                <a:gd name="T1" fmla="*/ 1 h 20"/>
                <a:gd name="T2" fmla="*/ 6 w 15"/>
                <a:gd name="T3" fmla="*/ 2 h 20"/>
                <a:gd name="T4" fmla="*/ 4 w 15"/>
                <a:gd name="T5" fmla="*/ 0 h 20"/>
                <a:gd name="T6" fmla="*/ 0 w 15"/>
                <a:gd name="T7" fmla="*/ 7 h 20"/>
                <a:gd name="T8" fmla="*/ 3 w 15"/>
                <a:gd name="T9" fmla="*/ 9 h 20"/>
                <a:gd name="T10" fmla="*/ 4 w 15"/>
                <a:gd name="T11" fmla="*/ 10 h 20"/>
                <a:gd name="T12" fmla="*/ 3 w 15"/>
                <a:gd name="T13" fmla="*/ 9 h 20"/>
                <a:gd name="T14" fmla="*/ 5 w 15"/>
                <a:gd name="T15" fmla="*/ 9 h 20"/>
                <a:gd name="T16" fmla="*/ 7 w 15"/>
                <a:gd name="T17" fmla="*/ 6 h 20"/>
                <a:gd name="T18" fmla="*/ 8 w 15"/>
                <a:gd name="T19" fmla="*/ 4 h 20"/>
                <a:gd name="T20" fmla="*/ 6 w 15"/>
                <a:gd name="T21" fmla="*/ 2 h 20"/>
                <a:gd name="T22" fmla="*/ 5 w 15"/>
                <a:gd name="T23" fmla="*/ 1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0">
                  <a:moveTo>
                    <a:pt x="10" y="2"/>
                  </a:moveTo>
                  <a:lnTo>
                    <a:pt x="12" y="3"/>
                  </a:lnTo>
                  <a:lnTo>
                    <a:pt x="7" y="0"/>
                  </a:lnTo>
                  <a:lnTo>
                    <a:pt x="0" y="14"/>
                  </a:lnTo>
                  <a:lnTo>
                    <a:pt x="5" y="18"/>
                  </a:lnTo>
                  <a:lnTo>
                    <a:pt x="7" y="20"/>
                  </a:lnTo>
                  <a:lnTo>
                    <a:pt x="5" y="18"/>
                  </a:lnTo>
                  <a:lnTo>
                    <a:pt x="10" y="18"/>
                  </a:lnTo>
                  <a:lnTo>
                    <a:pt x="13" y="12"/>
                  </a:lnTo>
                  <a:lnTo>
                    <a:pt x="15" y="7"/>
                  </a:lnTo>
                  <a:lnTo>
                    <a:pt x="12" y="3"/>
                  </a:lnTo>
                  <a:lnTo>
                    <a:pt x="1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53" name="Freeform 1438"/>
            <p:cNvSpPr>
              <a:spLocks/>
            </p:cNvSpPr>
            <p:nvPr/>
          </p:nvSpPr>
          <p:spPr bwMode="auto">
            <a:xfrm>
              <a:off x="3903" y="1270"/>
              <a:ext cx="7" cy="11"/>
            </a:xfrm>
            <a:custGeom>
              <a:avLst/>
              <a:gdLst>
                <a:gd name="T0" fmla="*/ 6 w 15"/>
                <a:gd name="T1" fmla="*/ 4 h 21"/>
                <a:gd name="T2" fmla="*/ 5 w 15"/>
                <a:gd name="T3" fmla="*/ 2 h 21"/>
                <a:gd name="T4" fmla="*/ 1 w 15"/>
                <a:gd name="T5" fmla="*/ 0 h 21"/>
                <a:gd name="T6" fmla="*/ 0 w 15"/>
                <a:gd name="T7" fmla="*/ 9 h 21"/>
                <a:gd name="T8" fmla="*/ 3 w 15"/>
                <a:gd name="T9" fmla="*/ 11 h 21"/>
                <a:gd name="T10" fmla="*/ 1 w 15"/>
                <a:gd name="T11" fmla="*/ 9 h 21"/>
                <a:gd name="T12" fmla="*/ 3 w 15"/>
                <a:gd name="T13" fmla="*/ 11 h 21"/>
                <a:gd name="T14" fmla="*/ 5 w 15"/>
                <a:gd name="T15" fmla="*/ 11 h 21"/>
                <a:gd name="T16" fmla="*/ 7 w 15"/>
                <a:gd name="T17" fmla="*/ 7 h 21"/>
                <a:gd name="T18" fmla="*/ 7 w 15"/>
                <a:gd name="T19" fmla="*/ 5 h 21"/>
                <a:gd name="T20" fmla="*/ 5 w 15"/>
                <a:gd name="T21" fmla="*/ 2 h 21"/>
                <a:gd name="T22" fmla="*/ 6 w 15"/>
                <a:gd name="T23" fmla="*/ 4 h 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1">
                  <a:moveTo>
                    <a:pt x="13" y="7"/>
                  </a:moveTo>
                  <a:lnTo>
                    <a:pt x="10" y="3"/>
                  </a:lnTo>
                  <a:lnTo>
                    <a:pt x="3" y="0"/>
                  </a:lnTo>
                  <a:lnTo>
                    <a:pt x="0" y="18"/>
                  </a:lnTo>
                  <a:lnTo>
                    <a:pt x="6" y="21"/>
                  </a:lnTo>
                  <a:lnTo>
                    <a:pt x="3" y="18"/>
                  </a:lnTo>
                  <a:lnTo>
                    <a:pt x="6" y="21"/>
                  </a:lnTo>
                  <a:lnTo>
                    <a:pt x="11" y="21"/>
                  </a:lnTo>
                  <a:lnTo>
                    <a:pt x="15" y="14"/>
                  </a:lnTo>
                  <a:lnTo>
                    <a:pt x="15" y="9"/>
                  </a:lnTo>
                  <a:lnTo>
                    <a:pt x="10" y="3"/>
                  </a:lnTo>
                  <a:lnTo>
                    <a:pt x="1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54" name="Freeform 1439"/>
            <p:cNvSpPr>
              <a:spLocks/>
            </p:cNvSpPr>
            <p:nvPr/>
          </p:nvSpPr>
          <p:spPr bwMode="auto">
            <a:xfrm>
              <a:off x="3905" y="1274"/>
              <a:ext cx="7" cy="11"/>
            </a:xfrm>
            <a:custGeom>
              <a:avLst/>
              <a:gdLst>
                <a:gd name="T0" fmla="*/ 6 w 15"/>
                <a:gd name="T1" fmla="*/ 2 h 21"/>
                <a:gd name="T2" fmla="*/ 6 w 15"/>
                <a:gd name="T3" fmla="*/ 3 h 21"/>
                <a:gd name="T4" fmla="*/ 5 w 15"/>
                <a:gd name="T5" fmla="*/ 0 h 21"/>
                <a:gd name="T6" fmla="*/ 0 w 15"/>
                <a:gd name="T7" fmla="*/ 6 h 21"/>
                <a:gd name="T8" fmla="*/ 1 w 15"/>
                <a:gd name="T9" fmla="*/ 8 h 21"/>
                <a:gd name="T10" fmla="*/ 2 w 15"/>
                <a:gd name="T11" fmla="*/ 9 h 21"/>
                <a:gd name="T12" fmla="*/ 1 w 15"/>
                <a:gd name="T13" fmla="*/ 9 h 21"/>
                <a:gd name="T14" fmla="*/ 4 w 15"/>
                <a:gd name="T15" fmla="*/ 11 h 21"/>
                <a:gd name="T16" fmla="*/ 6 w 15"/>
                <a:gd name="T17" fmla="*/ 9 h 21"/>
                <a:gd name="T18" fmla="*/ 7 w 15"/>
                <a:gd name="T19" fmla="*/ 6 h 21"/>
                <a:gd name="T20" fmla="*/ 6 w 15"/>
                <a:gd name="T21" fmla="*/ 2 h 21"/>
                <a:gd name="T22" fmla="*/ 6 w 15"/>
                <a:gd name="T23" fmla="*/ 2 h 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1">
                  <a:moveTo>
                    <a:pt x="12" y="3"/>
                  </a:moveTo>
                  <a:lnTo>
                    <a:pt x="13" y="5"/>
                  </a:lnTo>
                  <a:lnTo>
                    <a:pt x="10" y="0"/>
                  </a:lnTo>
                  <a:lnTo>
                    <a:pt x="0" y="11"/>
                  </a:lnTo>
                  <a:lnTo>
                    <a:pt x="3" y="16"/>
                  </a:lnTo>
                  <a:lnTo>
                    <a:pt x="5" y="18"/>
                  </a:lnTo>
                  <a:lnTo>
                    <a:pt x="3" y="18"/>
                  </a:lnTo>
                  <a:lnTo>
                    <a:pt x="8" y="21"/>
                  </a:lnTo>
                  <a:lnTo>
                    <a:pt x="13" y="18"/>
                  </a:lnTo>
                  <a:lnTo>
                    <a:pt x="15" y="11"/>
                  </a:lnTo>
                  <a:lnTo>
                    <a:pt x="13" y="3"/>
                  </a:lnTo>
                  <a:lnTo>
                    <a:pt x="1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55" name="Freeform 1440"/>
            <p:cNvSpPr>
              <a:spLocks/>
            </p:cNvSpPr>
            <p:nvPr/>
          </p:nvSpPr>
          <p:spPr bwMode="auto">
            <a:xfrm>
              <a:off x="3907" y="1276"/>
              <a:ext cx="8" cy="9"/>
            </a:xfrm>
            <a:custGeom>
              <a:avLst/>
              <a:gdLst>
                <a:gd name="T0" fmla="*/ 7 w 15"/>
                <a:gd name="T1" fmla="*/ 3 h 18"/>
                <a:gd name="T2" fmla="*/ 6 w 15"/>
                <a:gd name="T3" fmla="*/ 2 h 18"/>
                <a:gd name="T4" fmla="*/ 4 w 15"/>
                <a:gd name="T5" fmla="*/ 0 h 18"/>
                <a:gd name="T6" fmla="*/ 0 w 15"/>
                <a:gd name="T7" fmla="*/ 8 h 18"/>
                <a:gd name="T8" fmla="*/ 3 w 15"/>
                <a:gd name="T9" fmla="*/ 9 h 18"/>
                <a:gd name="T10" fmla="*/ 2 w 15"/>
                <a:gd name="T11" fmla="*/ 9 h 18"/>
                <a:gd name="T12" fmla="*/ 3 w 15"/>
                <a:gd name="T13" fmla="*/ 9 h 18"/>
                <a:gd name="T14" fmla="*/ 5 w 15"/>
                <a:gd name="T15" fmla="*/ 9 h 18"/>
                <a:gd name="T16" fmla="*/ 7 w 15"/>
                <a:gd name="T17" fmla="*/ 7 h 18"/>
                <a:gd name="T18" fmla="*/ 8 w 15"/>
                <a:gd name="T19" fmla="*/ 4 h 18"/>
                <a:gd name="T20" fmla="*/ 6 w 15"/>
                <a:gd name="T21" fmla="*/ 2 h 18"/>
                <a:gd name="T22" fmla="*/ 7 w 15"/>
                <a:gd name="T23" fmla="*/ 3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18">
                  <a:moveTo>
                    <a:pt x="13" y="6"/>
                  </a:moveTo>
                  <a:lnTo>
                    <a:pt x="12" y="4"/>
                  </a:lnTo>
                  <a:lnTo>
                    <a:pt x="7" y="0"/>
                  </a:lnTo>
                  <a:lnTo>
                    <a:pt x="0" y="15"/>
                  </a:lnTo>
                  <a:lnTo>
                    <a:pt x="5" y="18"/>
                  </a:lnTo>
                  <a:lnTo>
                    <a:pt x="3" y="17"/>
                  </a:lnTo>
                  <a:lnTo>
                    <a:pt x="5" y="18"/>
                  </a:lnTo>
                  <a:lnTo>
                    <a:pt x="10" y="18"/>
                  </a:lnTo>
                  <a:lnTo>
                    <a:pt x="13" y="13"/>
                  </a:lnTo>
                  <a:lnTo>
                    <a:pt x="15" y="8"/>
                  </a:lnTo>
                  <a:lnTo>
                    <a:pt x="12" y="4"/>
                  </a:lnTo>
                  <a:lnTo>
                    <a:pt x="1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56" name="Freeform 1441"/>
            <p:cNvSpPr>
              <a:spLocks/>
            </p:cNvSpPr>
            <p:nvPr/>
          </p:nvSpPr>
          <p:spPr bwMode="auto">
            <a:xfrm>
              <a:off x="3909" y="1278"/>
              <a:ext cx="6" cy="11"/>
            </a:xfrm>
            <a:custGeom>
              <a:avLst/>
              <a:gdLst>
                <a:gd name="T0" fmla="*/ 6 w 14"/>
                <a:gd name="T1" fmla="*/ 4 h 21"/>
                <a:gd name="T2" fmla="*/ 6 w 14"/>
                <a:gd name="T3" fmla="*/ 4 h 21"/>
                <a:gd name="T4" fmla="*/ 4 w 14"/>
                <a:gd name="T5" fmla="*/ 0 h 21"/>
                <a:gd name="T6" fmla="*/ 0 w 14"/>
                <a:gd name="T7" fmla="*/ 6 h 21"/>
                <a:gd name="T8" fmla="*/ 2 w 14"/>
                <a:gd name="T9" fmla="*/ 9 h 21"/>
                <a:gd name="T10" fmla="*/ 2 w 14"/>
                <a:gd name="T11" fmla="*/ 9 h 21"/>
                <a:gd name="T12" fmla="*/ 2 w 14"/>
                <a:gd name="T13" fmla="*/ 9 h 21"/>
                <a:gd name="T14" fmla="*/ 3 w 14"/>
                <a:gd name="T15" fmla="*/ 11 h 21"/>
                <a:gd name="T16" fmla="*/ 5 w 14"/>
                <a:gd name="T17" fmla="*/ 10 h 21"/>
                <a:gd name="T18" fmla="*/ 6 w 14"/>
                <a:gd name="T19" fmla="*/ 7 h 21"/>
                <a:gd name="T20" fmla="*/ 6 w 14"/>
                <a:gd name="T21" fmla="*/ 4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21">
                  <a:moveTo>
                    <a:pt x="14" y="7"/>
                  </a:moveTo>
                  <a:lnTo>
                    <a:pt x="14" y="7"/>
                  </a:lnTo>
                  <a:lnTo>
                    <a:pt x="10" y="0"/>
                  </a:lnTo>
                  <a:lnTo>
                    <a:pt x="0" y="11"/>
                  </a:lnTo>
                  <a:lnTo>
                    <a:pt x="4" y="18"/>
                  </a:lnTo>
                  <a:lnTo>
                    <a:pt x="7" y="21"/>
                  </a:lnTo>
                  <a:lnTo>
                    <a:pt x="12" y="20"/>
                  </a:lnTo>
                  <a:lnTo>
                    <a:pt x="14" y="14"/>
                  </a:lnTo>
                  <a:lnTo>
                    <a:pt x="1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57" name="Freeform 1442"/>
            <p:cNvSpPr>
              <a:spLocks/>
            </p:cNvSpPr>
            <p:nvPr/>
          </p:nvSpPr>
          <p:spPr bwMode="auto">
            <a:xfrm>
              <a:off x="3910" y="1282"/>
              <a:ext cx="8" cy="11"/>
            </a:xfrm>
            <a:custGeom>
              <a:avLst/>
              <a:gdLst>
                <a:gd name="T0" fmla="*/ 7 w 15"/>
                <a:gd name="T1" fmla="*/ 3 h 22"/>
                <a:gd name="T2" fmla="*/ 7 w 15"/>
                <a:gd name="T3" fmla="*/ 3 h 22"/>
                <a:gd name="T4" fmla="*/ 5 w 15"/>
                <a:gd name="T5" fmla="*/ 0 h 22"/>
                <a:gd name="T6" fmla="*/ 0 w 15"/>
                <a:gd name="T7" fmla="*/ 6 h 22"/>
                <a:gd name="T8" fmla="*/ 2 w 15"/>
                <a:gd name="T9" fmla="*/ 8 h 22"/>
                <a:gd name="T10" fmla="*/ 2 w 15"/>
                <a:gd name="T11" fmla="*/ 8 h 22"/>
                <a:gd name="T12" fmla="*/ 2 w 15"/>
                <a:gd name="T13" fmla="*/ 9 h 22"/>
                <a:gd name="T14" fmla="*/ 4 w 15"/>
                <a:gd name="T15" fmla="*/ 11 h 22"/>
                <a:gd name="T16" fmla="*/ 7 w 15"/>
                <a:gd name="T17" fmla="*/ 9 h 22"/>
                <a:gd name="T18" fmla="*/ 8 w 15"/>
                <a:gd name="T19" fmla="*/ 6 h 22"/>
                <a:gd name="T20" fmla="*/ 7 w 15"/>
                <a:gd name="T21" fmla="*/ 2 h 22"/>
                <a:gd name="T22" fmla="*/ 7 w 15"/>
                <a:gd name="T23" fmla="*/ 3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2">
                  <a:moveTo>
                    <a:pt x="13" y="5"/>
                  </a:moveTo>
                  <a:lnTo>
                    <a:pt x="13" y="5"/>
                  </a:lnTo>
                  <a:lnTo>
                    <a:pt x="10" y="0"/>
                  </a:lnTo>
                  <a:lnTo>
                    <a:pt x="0" y="11"/>
                  </a:lnTo>
                  <a:lnTo>
                    <a:pt x="3" y="16"/>
                  </a:lnTo>
                  <a:lnTo>
                    <a:pt x="3" y="18"/>
                  </a:lnTo>
                  <a:lnTo>
                    <a:pt x="8" y="22"/>
                  </a:lnTo>
                  <a:lnTo>
                    <a:pt x="13" y="18"/>
                  </a:lnTo>
                  <a:lnTo>
                    <a:pt x="15" y="11"/>
                  </a:lnTo>
                  <a:lnTo>
                    <a:pt x="13" y="4"/>
                  </a:lnTo>
                  <a:lnTo>
                    <a:pt x="1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58" name="Freeform 1443"/>
            <p:cNvSpPr>
              <a:spLocks/>
            </p:cNvSpPr>
            <p:nvPr/>
          </p:nvSpPr>
          <p:spPr bwMode="auto">
            <a:xfrm>
              <a:off x="3912" y="1285"/>
              <a:ext cx="8" cy="11"/>
            </a:xfrm>
            <a:custGeom>
              <a:avLst/>
              <a:gdLst>
                <a:gd name="T0" fmla="*/ 8 w 15"/>
                <a:gd name="T1" fmla="*/ 4 h 22"/>
                <a:gd name="T2" fmla="*/ 7 w 15"/>
                <a:gd name="T3" fmla="*/ 3 h 22"/>
                <a:gd name="T4" fmla="*/ 5 w 15"/>
                <a:gd name="T5" fmla="*/ 0 h 22"/>
                <a:gd name="T6" fmla="*/ 0 w 15"/>
                <a:gd name="T7" fmla="*/ 6 h 22"/>
                <a:gd name="T8" fmla="*/ 2 w 15"/>
                <a:gd name="T9" fmla="*/ 9 h 22"/>
                <a:gd name="T10" fmla="*/ 1 w 15"/>
                <a:gd name="T11" fmla="*/ 8 h 22"/>
                <a:gd name="T12" fmla="*/ 2 w 15"/>
                <a:gd name="T13" fmla="*/ 10 h 22"/>
                <a:gd name="T14" fmla="*/ 4 w 15"/>
                <a:gd name="T15" fmla="*/ 11 h 22"/>
                <a:gd name="T16" fmla="*/ 7 w 15"/>
                <a:gd name="T17" fmla="*/ 10 h 22"/>
                <a:gd name="T18" fmla="*/ 8 w 15"/>
                <a:gd name="T19" fmla="*/ 6 h 22"/>
                <a:gd name="T20" fmla="*/ 7 w 15"/>
                <a:gd name="T21" fmla="*/ 2 h 22"/>
                <a:gd name="T22" fmla="*/ 8 w 15"/>
                <a:gd name="T23" fmla="*/ 4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2">
                  <a:moveTo>
                    <a:pt x="15" y="8"/>
                  </a:moveTo>
                  <a:lnTo>
                    <a:pt x="13" y="6"/>
                  </a:lnTo>
                  <a:lnTo>
                    <a:pt x="10" y="0"/>
                  </a:lnTo>
                  <a:lnTo>
                    <a:pt x="0" y="11"/>
                  </a:lnTo>
                  <a:lnTo>
                    <a:pt x="3" y="17"/>
                  </a:lnTo>
                  <a:lnTo>
                    <a:pt x="2" y="15"/>
                  </a:lnTo>
                  <a:lnTo>
                    <a:pt x="3" y="19"/>
                  </a:lnTo>
                  <a:lnTo>
                    <a:pt x="8" y="22"/>
                  </a:lnTo>
                  <a:lnTo>
                    <a:pt x="13" y="19"/>
                  </a:lnTo>
                  <a:lnTo>
                    <a:pt x="15" y="11"/>
                  </a:lnTo>
                  <a:lnTo>
                    <a:pt x="13" y="4"/>
                  </a:lnTo>
                  <a:lnTo>
                    <a:pt x="15"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59" name="Freeform 1444"/>
            <p:cNvSpPr>
              <a:spLocks/>
            </p:cNvSpPr>
            <p:nvPr/>
          </p:nvSpPr>
          <p:spPr bwMode="auto">
            <a:xfrm>
              <a:off x="3913" y="1288"/>
              <a:ext cx="7" cy="9"/>
            </a:xfrm>
            <a:custGeom>
              <a:avLst/>
              <a:gdLst>
                <a:gd name="T0" fmla="*/ 7 w 15"/>
                <a:gd name="T1" fmla="*/ 4 h 18"/>
                <a:gd name="T2" fmla="*/ 7 w 15"/>
                <a:gd name="T3" fmla="*/ 4 h 18"/>
                <a:gd name="T4" fmla="*/ 6 w 15"/>
                <a:gd name="T5" fmla="*/ 0 h 18"/>
                <a:gd name="T6" fmla="*/ 0 w 15"/>
                <a:gd name="T7" fmla="*/ 4 h 18"/>
                <a:gd name="T8" fmla="*/ 0 w 15"/>
                <a:gd name="T9" fmla="*/ 7 h 18"/>
                <a:gd name="T10" fmla="*/ 0 w 15"/>
                <a:gd name="T11" fmla="*/ 7 h 18"/>
                <a:gd name="T12" fmla="*/ 0 w 15"/>
                <a:gd name="T13" fmla="*/ 6 h 18"/>
                <a:gd name="T14" fmla="*/ 2 w 15"/>
                <a:gd name="T15" fmla="*/ 9 h 18"/>
                <a:gd name="T16" fmla="*/ 5 w 15"/>
                <a:gd name="T17" fmla="*/ 9 h 18"/>
                <a:gd name="T18" fmla="*/ 6 w 15"/>
                <a:gd name="T19" fmla="*/ 8 h 18"/>
                <a:gd name="T20" fmla="*/ 7 w 15"/>
                <a:gd name="T21" fmla="*/ 5 h 18"/>
                <a:gd name="T22" fmla="*/ 7 w 15"/>
                <a:gd name="T23" fmla="*/ 4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18">
                  <a:moveTo>
                    <a:pt x="15" y="7"/>
                  </a:moveTo>
                  <a:lnTo>
                    <a:pt x="15" y="7"/>
                  </a:lnTo>
                  <a:lnTo>
                    <a:pt x="13" y="0"/>
                  </a:lnTo>
                  <a:lnTo>
                    <a:pt x="0" y="7"/>
                  </a:lnTo>
                  <a:lnTo>
                    <a:pt x="1" y="14"/>
                  </a:lnTo>
                  <a:lnTo>
                    <a:pt x="1" y="12"/>
                  </a:lnTo>
                  <a:lnTo>
                    <a:pt x="5" y="18"/>
                  </a:lnTo>
                  <a:lnTo>
                    <a:pt x="10" y="18"/>
                  </a:lnTo>
                  <a:lnTo>
                    <a:pt x="13" y="16"/>
                  </a:lnTo>
                  <a:lnTo>
                    <a:pt x="15" y="9"/>
                  </a:lnTo>
                  <a:lnTo>
                    <a:pt x="15"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60" name="Freeform 1445"/>
            <p:cNvSpPr>
              <a:spLocks/>
            </p:cNvSpPr>
            <p:nvPr/>
          </p:nvSpPr>
          <p:spPr bwMode="auto">
            <a:xfrm>
              <a:off x="3914" y="1292"/>
              <a:ext cx="7" cy="9"/>
            </a:xfrm>
            <a:custGeom>
              <a:avLst/>
              <a:gdLst>
                <a:gd name="T0" fmla="*/ 7 w 15"/>
                <a:gd name="T1" fmla="*/ 4 h 18"/>
                <a:gd name="T2" fmla="*/ 7 w 15"/>
                <a:gd name="T3" fmla="*/ 4 h 18"/>
                <a:gd name="T4" fmla="*/ 7 w 15"/>
                <a:gd name="T5" fmla="*/ 0 h 18"/>
                <a:gd name="T6" fmla="*/ 0 w 15"/>
                <a:gd name="T7" fmla="*/ 4 h 18"/>
                <a:gd name="T8" fmla="*/ 1 w 15"/>
                <a:gd name="T9" fmla="*/ 7 h 18"/>
                <a:gd name="T10" fmla="*/ 1 w 15"/>
                <a:gd name="T11" fmla="*/ 7 h 18"/>
                <a:gd name="T12" fmla="*/ 1 w 15"/>
                <a:gd name="T13" fmla="*/ 7 h 18"/>
                <a:gd name="T14" fmla="*/ 2 w 15"/>
                <a:gd name="T15" fmla="*/ 9 h 18"/>
                <a:gd name="T16" fmla="*/ 5 w 15"/>
                <a:gd name="T17" fmla="*/ 9 h 18"/>
                <a:gd name="T18" fmla="*/ 7 w 15"/>
                <a:gd name="T19" fmla="*/ 8 h 18"/>
                <a:gd name="T20" fmla="*/ 7 w 15"/>
                <a:gd name="T21" fmla="*/ 5 h 18"/>
                <a:gd name="T22" fmla="*/ 7 w 15"/>
                <a:gd name="T23" fmla="*/ 4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18">
                  <a:moveTo>
                    <a:pt x="15" y="7"/>
                  </a:moveTo>
                  <a:lnTo>
                    <a:pt x="15" y="7"/>
                  </a:lnTo>
                  <a:lnTo>
                    <a:pt x="14" y="0"/>
                  </a:lnTo>
                  <a:lnTo>
                    <a:pt x="0" y="7"/>
                  </a:lnTo>
                  <a:lnTo>
                    <a:pt x="2" y="14"/>
                  </a:lnTo>
                  <a:lnTo>
                    <a:pt x="2" y="13"/>
                  </a:lnTo>
                  <a:lnTo>
                    <a:pt x="5" y="18"/>
                  </a:lnTo>
                  <a:lnTo>
                    <a:pt x="10" y="18"/>
                  </a:lnTo>
                  <a:lnTo>
                    <a:pt x="14" y="16"/>
                  </a:lnTo>
                  <a:lnTo>
                    <a:pt x="15" y="9"/>
                  </a:lnTo>
                  <a:lnTo>
                    <a:pt x="15"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61" name="Freeform 1446"/>
            <p:cNvSpPr>
              <a:spLocks/>
            </p:cNvSpPr>
            <p:nvPr/>
          </p:nvSpPr>
          <p:spPr bwMode="auto">
            <a:xfrm>
              <a:off x="3915" y="1296"/>
              <a:ext cx="7" cy="7"/>
            </a:xfrm>
            <a:custGeom>
              <a:avLst/>
              <a:gdLst>
                <a:gd name="T0" fmla="*/ 4 w 15"/>
                <a:gd name="T1" fmla="*/ 5 h 15"/>
                <a:gd name="T2" fmla="*/ 7 w 15"/>
                <a:gd name="T3" fmla="*/ 3 h 15"/>
                <a:gd name="T4" fmla="*/ 6 w 15"/>
                <a:gd name="T5" fmla="*/ 0 h 15"/>
                <a:gd name="T6" fmla="*/ 0 w 15"/>
                <a:gd name="T7" fmla="*/ 3 h 15"/>
                <a:gd name="T8" fmla="*/ 1 w 15"/>
                <a:gd name="T9" fmla="*/ 7 h 15"/>
                <a:gd name="T10" fmla="*/ 4 w 15"/>
                <a:gd name="T11" fmla="*/ 5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15">
                  <a:moveTo>
                    <a:pt x="8" y="11"/>
                  </a:moveTo>
                  <a:lnTo>
                    <a:pt x="15" y="7"/>
                  </a:lnTo>
                  <a:lnTo>
                    <a:pt x="13" y="0"/>
                  </a:lnTo>
                  <a:lnTo>
                    <a:pt x="0" y="7"/>
                  </a:lnTo>
                  <a:lnTo>
                    <a:pt x="2" y="15"/>
                  </a:lnTo>
                  <a:lnTo>
                    <a:pt x="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62" name="Freeform 1447"/>
            <p:cNvSpPr>
              <a:spLocks/>
            </p:cNvSpPr>
            <p:nvPr/>
          </p:nvSpPr>
          <p:spPr bwMode="auto">
            <a:xfrm>
              <a:off x="3915" y="1300"/>
              <a:ext cx="7" cy="5"/>
            </a:xfrm>
            <a:custGeom>
              <a:avLst/>
              <a:gdLst>
                <a:gd name="T0" fmla="*/ 0 w 13"/>
                <a:gd name="T1" fmla="*/ 2 h 9"/>
                <a:gd name="T2" fmla="*/ 2 w 13"/>
                <a:gd name="T3" fmla="*/ 5 h 9"/>
                <a:gd name="T4" fmla="*/ 4 w 13"/>
                <a:gd name="T5" fmla="*/ 5 h 9"/>
                <a:gd name="T6" fmla="*/ 6 w 13"/>
                <a:gd name="T7" fmla="*/ 4 h 9"/>
                <a:gd name="T8" fmla="*/ 7 w 13"/>
                <a:gd name="T9" fmla="*/ 0 h 9"/>
                <a:gd name="T10" fmla="*/ 0 w 13"/>
                <a:gd name="T11" fmla="*/ 2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
                  <a:moveTo>
                    <a:pt x="0" y="4"/>
                  </a:moveTo>
                  <a:lnTo>
                    <a:pt x="3" y="9"/>
                  </a:lnTo>
                  <a:lnTo>
                    <a:pt x="8" y="9"/>
                  </a:lnTo>
                  <a:lnTo>
                    <a:pt x="11" y="7"/>
                  </a:lnTo>
                  <a:lnTo>
                    <a:pt x="13"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63" name="Freeform 1448"/>
            <p:cNvSpPr>
              <a:spLocks/>
            </p:cNvSpPr>
            <p:nvPr/>
          </p:nvSpPr>
          <p:spPr bwMode="auto">
            <a:xfrm>
              <a:off x="3853" y="1335"/>
              <a:ext cx="3" cy="9"/>
            </a:xfrm>
            <a:custGeom>
              <a:avLst/>
              <a:gdLst>
                <a:gd name="T0" fmla="*/ 0 w 7"/>
                <a:gd name="T1" fmla="*/ 9 h 18"/>
                <a:gd name="T2" fmla="*/ 2 w 7"/>
                <a:gd name="T3" fmla="*/ 7 h 18"/>
                <a:gd name="T4" fmla="*/ 3 w 7"/>
                <a:gd name="T5" fmla="*/ 5 h 18"/>
                <a:gd name="T6" fmla="*/ 2 w 7"/>
                <a:gd name="T7" fmla="*/ 2 h 18"/>
                <a:gd name="T8" fmla="*/ 0 w 7"/>
                <a:gd name="T9" fmla="*/ 0 h 18"/>
                <a:gd name="T10" fmla="*/ 0 w 7"/>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0" y="18"/>
                  </a:moveTo>
                  <a:lnTo>
                    <a:pt x="5" y="14"/>
                  </a:lnTo>
                  <a:lnTo>
                    <a:pt x="7" y="9"/>
                  </a:lnTo>
                  <a:lnTo>
                    <a:pt x="5" y="3"/>
                  </a:lnTo>
                  <a:lnTo>
                    <a:pt x="0" y="0"/>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64" name="Freeform 1449"/>
            <p:cNvSpPr>
              <a:spLocks/>
            </p:cNvSpPr>
            <p:nvPr/>
          </p:nvSpPr>
          <p:spPr bwMode="auto">
            <a:xfrm>
              <a:off x="3818" y="1335"/>
              <a:ext cx="35" cy="9"/>
            </a:xfrm>
            <a:custGeom>
              <a:avLst/>
              <a:gdLst>
                <a:gd name="T0" fmla="*/ 4 w 68"/>
                <a:gd name="T1" fmla="*/ 9 h 18"/>
                <a:gd name="T2" fmla="*/ 4 w 68"/>
                <a:gd name="T3" fmla="*/ 9 h 18"/>
                <a:gd name="T4" fmla="*/ 35 w 68"/>
                <a:gd name="T5" fmla="*/ 9 h 18"/>
                <a:gd name="T6" fmla="*/ 35 w 68"/>
                <a:gd name="T7" fmla="*/ 0 h 18"/>
                <a:gd name="T8" fmla="*/ 4 w 68"/>
                <a:gd name="T9" fmla="*/ 0 h 18"/>
                <a:gd name="T10" fmla="*/ 4 w 68"/>
                <a:gd name="T11" fmla="*/ 0 h 18"/>
                <a:gd name="T12" fmla="*/ 4 w 68"/>
                <a:gd name="T13" fmla="*/ 0 h 18"/>
                <a:gd name="T14" fmla="*/ 1 w 68"/>
                <a:gd name="T15" fmla="*/ 2 h 18"/>
                <a:gd name="T16" fmla="*/ 0 w 68"/>
                <a:gd name="T17" fmla="*/ 5 h 18"/>
                <a:gd name="T18" fmla="*/ 1 w 68"/>
                <a:gd name="T19" fmla="*/ 7 h 18"/>
                <a:gd name="T20" fmla="*/ 4 w 68"/>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8" h="18">
                  <a:moveTo>
                    <a:pt x="7" y="18"/>
                  </a:moveTo>
                  <a:lnTo>
                    <a:pt x="7" y="18"/>
                  </a:lnTo>
                  <a:lnTo>
                    <a:pt x="68" y="18"/>
                  </a:lnTo>
                  <a:lnTo>
                    <a:pt x="68"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65" name="Freeform 1450"/>
            <p:cNvSpPr>
              <a:spLocks/>
            </p:cNvSpPr>
            <p:nvPr/>
          </p:nvSpPr>
          <p:spPr bwMode="auto">
            <a:xfrm>
              <a:off x="3797" y="1335"/>
              <a:ext cx="25" cy="9"/>
            </a:xfrm>
            <a:custGeom>
              <a:avLst/>
              <a:gdLst>
                <a:gd name="T0" fmla="*/ 3 w 51"/>
                <a:gd name="T1" fmla="*/ 9 h 18"/>
                <a:gd name="T2" fmla="*/ 3 w 51"/>
                <a:gd name="T3" fmla="*/ 9 h 18"/>
                <a:gd name="T4" fmla="*/ 25 w 51"/>
                <a:gd name="T5" fmla="*/ 9 h 18"/>
                <a:gd name="T6" fmla="*/ 25 w 51"/>
                <a:gd name="T7" fmla="*/ 0 h 18"/>
                <a:gd name="T8" fmla="*/ 3 w 51"/>
                <a:gd name="T9" fmla="*/ 0 h 18"/>
                <a:gd name="T10" fmla="*/ 3 w 51"/>
                <a:gd name="T11" fmla="*/ 0 h 18"/>
                <a:gd name="T12" fmla="*/ 3 w 51"/>
                <a:gd name="T13" fmla="*/ 0 h 18"/>
                <a:gd name="T14" fmla="*/ 1 w 51"/>
                <a:gd name="T15" fmla="*/ 2 h 18"/>
                <a:gd name="T16" fmla="*/ 0 w 51"/>
                <a:gd name="T17" fmla="*/ 5 h 18"/>
                <a:gd name="T18" fmla="*/ 1 w 51"/>
                <a:gd name="T19" fmla="*/ 7 h 18"/>
                <a:gd name="T20" fmla="*/ 3 w 51"/>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1" h="18">
                  <a:moveTo>
                    <a:pt x="7" y="18"/>
                  </a:moveTo>
                  <a:lnTo>
                    <a:pt x="7" y="18"/>
                  </a:lnTo>
                  <a:lnTo>
                    <a:pt x="51" y="18"/>
                  </a:lnTo>
                  <a:lnTo>
                    <a:pt x="51"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66" name="Freeform 1451"/>
            <p:cNvSpPr>
              <a:spLocks/>
            </p:cNvSpPr>
            <p:nvPr/>
          </p:nvSpPr>
          <p:spPr bwMode="auto">
            <a:xfrm>
              <a:off x="3776" y="1335"/>
              <a:ext cx="24" cy="9"/>
            </a:xfrm>
            <a:custGeom>
              <a:avLst/>
              <a:gdLst>
                <a:gd name="T0" fmla="*/ 3 w 48"/>
                <a:gd name="T1" fmla="*/ 9 h 18"/>
                <a:gd name="T2" fmla="*/ 3 w 48"/>
                <a:gd name="T3" fmla="*/ 9 h 18"/>
                <a:gd name="T4" fmla="*/ 24 w 48"/>
                <a:gd name="T5" fmla="*/ 9 h 18"/>
                <a:gd name="T6" fmla="*/ 24 w 48"/>
                <a:gd name="T7" fmla="*/ 0 h 18"/>
                <a:gd name="T8" fmla="*/ 3 w 48"/>
                <a:gd name="T9" fmla="*/ 0 h 18"/>
                <a:gd name="T10" fmla="*/ 3 w 48"/>
                <a:gd name="T11" fmla="*/ 0 h 18"/>
                <a:gd name="T12" fmla="*/ 3 w 48"/>
                <a:gd name="T13" fmla="*/ 0 h 18"/>
                <a:gd name="T14" fmla="*/ 1 w 48"/>
                <a:gd name="T15" fmla="*/ 2 h 18"/>
                <a:gd name="T16" fmla="*/ 0 w 48"/>
                <a:gd name="T17" fmla="*/ 5 h 18"/>
                <a:gd name="T18" fmla="*/ 1 w 48"/>
                <a:gd name="T19" fmla="*/ 7 h 18"/>
                <a:gd name="T20" fmla="*/ 3 w 48"/>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8" h="18">
                  <a:moveTo>
                    <a:pt x="6" y="18"/>
                  </a:moveTo>
                  <a:lnTo>
                    <a:pt x="6" y="18"/>
                  </a:lnTo>
                  <a:lnTo>
                    <a:pt x="48" y="18"/>
                  </a:lnTo>
                  <a:lnTo>
                    <a:pt x="48" y="0"/>
                  </a:lnTo>
                  <a:lnTo>
                    <a:pt x="6" y="0"/>
                  </a:lnTo>
                  <a:lnTo>
                    <a:pt x="1" y="3"/>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67" name="Freeform 1452"/>
            <p:cNvSpPr>
              <a:spLocks/>
            </p:cNvSpPr>
            <p:nvPr/>
          </p:nvSpPr>
          <p:spPr bwMode="auto">
            <a:xfrm>
              <a:off x="3754" y="1335"/>
              <a:ext cx="25" cy="9"/>
            </a:xfrm>
            <a:custGeom>
              <a:avLst/>
              <a:gdLst>
                <a:gd name="T0" fmla="*/ 4 w 50"/>
                <a:gd name="T1" fmla="*/ 9 h 18"/>
                <a:gd name="T2" fmla="*/ 4 w 50"/>
                <a:gd name="T3" fmla="*/ 9 h 18"/>
                <a:gd name="T4" fmla="*/ 25 w 50"/>
                <a:gd name="T5" fmla="*/ 9 h 18"/>
                <a:gd name="T6" fmla="*/ 25 w 50"/>
                <a:gd name="T7" fmla="*/ 0 h 18"/>
                <a:gd name="T8" fmla="*/ 4 w 50"/>
                <a:gd name="T9" fmla="*/ 0 h 18"/>
                <a:gd name="T10" fmla="*/ 4 w 50"/>
                <a:gd name="T11" fmla="*/ 0 h 18"/>
                <a:gd name="T12" fmla="*/ 4 w 50"/>
                <a:gd name="T13" fmla="*/ 0 h 18"/>
                <a:gd name="T14" fmla="*/ 1 w 50"/>
                <a:gd name="T15" fmla="*/ 2 h 18"/>
                <a:gd name="T16" fmla="*/ 0 w 50"/>
                <a:gd name="T17" fmla="*/ 5 h 18"/>
                <a:gd name="T18" fmla="*/ 1 w 50"/>
                <a:gd name="T19" fmla="*/ 7 h 18"/>
                <a:gd name="T20" fmla="*/ 4 w 5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 h="18">
                  <a:moveTo>
                    <a:pt x="7" y="18"/>
                  </a:moveTo>
                  <a:lnTo>
                    <a:pt x="7" y="18"/>
                  </a:lnTo>
                  <a:lnTo>
                    <a:pt x="50" y="18"/>
                  </a:lnTo>
                  <a:lnTo>
                    <a:pt x="50"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68" name="Freeform 1453"/>
            <p:cNvSpPr>
              <a:spLocks/>
            </p:cNvSpPr>
            <p:nvPr/>
          </p:nvSpPr>
          <p:spPr bwMode="auto">
            <a:xfrm>
              <a:off x="3732" y="1335"/>
              <a:ext cx="25" cy="9"/>
            </a:xfrm>
            <a:custGeom>
              <a:avLst/>
              <a:gdLst>
                <a:gd name="T0" fmla="*/ 3 w 50"/>
                <a:gd name="T1" fmla="*/ 9 h 18"/>
                <a:gd name="T2" fmla="*/ 3 w 50"/>
                <a:gd name="T3" fmla="*/ 9 h 18"/>
                <a:gd name="T4" fmla="*/ 25 w 50"/>
                <a:gd name="T5" fmla="*/ 9 h 18"/>
                <a:gd name="T6" fmla="*/ 25 w 50"/>
                <a:gd name="T7" fmla="*/ 0 h 18"/>
                <a:gd name="T8" fmla="*/ 3 w 50"/>
                <a:gd name="T9" fmla="*/ 0 h 18"/>
                <a:gd name="T10" fmla="*/ 3 w 50"/>
                <a:gd name="T11" fmla="*/ 0 h 18"/>
                <a:gd name="T12" fmla="*/ 3 w 50"/>
                <a:gd name="T13" fmla="*/ 0 h 18"/>
                <a:gd name="T14" fmla="*/ 1 w 50"/>
                <a:gd name="T15" fmla="*/ 2 h 18"/>
                <a:gd name="T16" fmla="*/ 0 w 50"/>
                <a:gd name="T17" fmla="*/ 5 h 18"/>
                <a:gd name="T18" fmla="*/ 1 w 50"/>
                <a:gd name="T19" fmla="*/ 7 h 18"/>
                <a:gd name="T20" fmla="*/ 3 w 5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 h="18">
                  <a:moveTo>
                    <a:pt x="6" y="18"/>
                  </a:moveTo>
                  <a:lnTo>
                    <a:pt x="6" y="18"/>
                  </a:lnTo>
                  <a:lnTo>
                    <a:pt x="50" y="18"/>
                  </a:lnTo>
                  <a:lnTo>
                    <a:pt x="50" y="0"/>
                  </a:lnTo>
                  <a:lnTo>
                    <a:pt x="6" y="0"/>
                  </a:lnTo>
                  <a:lnTo>
                    <a:pt x="1" y="3"/>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69" name="Freeform 1454"/>
            <p:cNvSpPr>
              <a:spLocks/>
            </p:cNvSpPr>
            <p:nvPr/>
          </p:nvSpPr>
          <p:spPr bwMode="auto">
            <a:xfrm>
              <a:off x="3711" y="1335"/>
              <a:ext cx="25" cy="9"/>
            </a:xfrm>
            <a:custGeom>
              <a:avLst/>
              <a:gdLst>
                <a:gd name="T0" fmla="*/ 4 w 48"/>
                <a:gd name="T1" fmla="*/ 9 h 18"/>
                <a:gd name="T2" fmla="*/ 4 w 48"/>
                <a:gd name="T3" fmla="*/ 9 h 18"/>
                <a:gd name="T4" fmla="*/ 25 w 48"/>
                <a:gd name="T5" fmla="*/ 9 h 18"/>
                <a:gd name="T6" fmla="*/ 25 w 48"/>
                <a:gd name="T7" fmla="*/ 0 h 18"/>
                <a:gd name="T8" fmla="*/ 4 w 48"/>
                <a:gd name="T9" fmla="*/ 0 h 18"/>
                <a:gd name="T10" fmla="*/ 4 w 48"/>
                <a:gd name="T11" fmla="*/ 0 h 18"/>
                <a:gd name="T12" fmla="*/ 4 w 48"/>
                <a:gd name="T13" fmla="*/ 0 h 18"/>
                <a:gd name="T14" fmla="*/ 1 w 48"/>
                <a:gd name="T15" fmla="*/ 2 h 18"/>
                <a:gd name="T16" fmla="*/ 0 w 48"/>
                <a:gd name="T17" fmla="*/ 5 h 18"/>
                <a:gd name="T18" fmla="*/ 1 w 48"/>
                <a:gd name="T19" fmla="*/ 7 h 18"/>
                <a:gd name="T20" fmla="*/ 4 w 48"/>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8" h="18">
                  <a:moveTo>
                    <a:pt x="7" y="18"/>
                  </a:moveTo>
                  <a:lnTo>
                    <a:pt x="7" y="18"/>
                  </a:lnTo>
                  <a:lnTo>
                    <a:pt x="48" y="18"/>
                  </a:lnTo>
                  <a:lnTo>
                    <a:pt x="48"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70" name="Freeform 1455"/>
            <p:cNvSpPr>
              <a:spLocks/>
            </p:cNvSpPr>
            <p:nvPr/>
          </p:nvSpPr>
          <p:spPr bwMode="auto">
            <a:xfrm>
              <a:off x="3690" y="1335"/>
              <a:ext cx="25" cy="9"/>
            </a:xfrm>
            <a:custGeom>
              <a:avLst/>
              <a:gdLst>
                <a:gd name="T0" fmla="*/ 3 w 50"/>
                <a:gd name="T1" fmla="*/ 9 h 18"/>
                <a:gd name="T2" fmla="*/ 3 w 50"/>
                <a:gd name="T3" fmla="*/ 9 h 18"/>
                <a:gd name="T4" fmla="*/ 25 w 50"/>
                <a:gd name="T5" fmla="*/ 9 h 18"/>
                <a:gd name="T6" fmla="*/ 25 w 50"/>
                <a:gd name="T7" fmla="*/ 0 h 18"/>
                <a:gd name="T8" fmla="*/ 3 w 50"/>
                <a:gd name="T9" fmla="*/ 0 h 18"/>
                <a:gd name="T10" fmla="*/ 3 w 50"/>
                <a:gd name="T11" fmla="*/ 0 h 18"/>
                <a:gd name="T12" fmla="*/ 3 w 50"/>
                <a:gd name="T13" fmla="*/ 0 h 18"/>
                <a:gd name="T14" fmla="*/ 1 w 50"/>
                <a:gd name="T15" fmla="*/ 2 h 18"/>
                <a:gd name="T16" fmla="*/ 0 w 50"/>
                <a:gd name="T17" fmla="*/ 5 h 18"/>
                <a:gd name="T18" fmla="*/ 1 w 50"/>
                <a:gd name="T19" fmla="*/ 7 h 18"/>
                <a:gd name="T20" fmla="*/ 3 w 5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 h="18">
                  <a:moveTo>
                    <a:pt x="6" y="18"/>
                  </a:moveTo>
                  <a:lnTo>
                    <a:pt x="6" y="18"/>
                  </a:lnTo>
                  <a:lnTo>
                    <a:pt x="50" y="18"/>
                  </a:lnTo>
                  <a:lnTo>
                    <a:pt x="50" y="0"/>
                  </a:lnTo>
                  <a:lnTo>
                    <a:pt x="6" y="0"/>
                  </a:lnTo>
                  <a:lnTo>
                    <a:pt x="1" y="3"/>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71" name="Freeform 1456"/>
            <p:cNvSpPr>
              <a:spLocks/>
            </p:cNvSpPr>
            <p:nvPr/>
          </p:nvSpPr>
          <p:spPr bwMode="auto">
            <a:xfrm>
              <a:off x="3669" y="1335"/>
              <a:ext cx="24" cy="9"/>
            </a:xfrm>
            <a:custGeom>
              <a:avLst/>
              <a:gdLst>
                <a:gd name="T0" fmla="*/ 3 w 48"/>
                <a:gd name="T1" fmla="*/ 9 h 18"/>
                <a:gd name="T2" fmla="*/ 3 w 48"/>
                <a:gd name="T3" fmla="*/ 9 h 18"/>
                <a:gd name="T4" fmla="*/ 24 w 48"/>
                <a:gd name="T5" fmla="*/ 9 h 18"/>
                <a:gd name="T6" fmla="*/ 24 w 48"/>
                <a:gd name="T7" fmla="*/ 0 h 18"/>
                <a:gd name="T8" fmla="*/ 3 w 48"/>
                <a:gd name="T9" fmla="*/ 0 h 18"/>
                <a:gd name="T10" fmla="*/ 3 w 48"/>
                <a:gd name="T11" fmla="*/ 0 h 18"/>
                <a:gd name="T12" fmla="*/ 3 w 48"/>
                <a:gd name="T13" fmla="*/ 0 h 18"/>
                <a:gd name="T14" fmla="*/ 1 w 48"/>
                <a:gd name="T15" fmla="*/ 2 h 18"/>
                <a:gd name="T16" fmla="*/ 0 w 48"/>
                <a:gd name="T17" fmla="*/ 5 h 18"/>
                <a:gd name="T18" fmla="*/ 1 w 48"/>
                <a:gd name="T19" fmla="*/ 7 h 18"/>
                <a:gd name="T20" fmla="*/ 3 w 48"/>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8" h="18">
                  <a:moveTo>
                    <a:pt x="6" y="18"/>
                  </a:moveTo>
                  <a:lnTo>
                    <a:pt x="6" y="18"/>
                  </a:lnTo>
                  <a:lnTo>
                    <a:pt x="48" y="18"/>
                  </a:lnTo>
                  <a:lnTo>
                    <a:pt x="48" y="0"/>
                  </a:lnTo>
                  <a:lnTo>
                    <a:pt x="6" y="0"/>
                  </a:lnTo>
                  <a:lnTo>
                    <a:pt x="1" y="3"/>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72" name="Freeform 1457"/>
            <p:cNvSpPr>
              <a:spLocks/>
            </p:cNvSpPr>
            <p:nvPr/>
          </p:nvSpPr>
          <p:spPr bwMode="auto">
            <a:xfrm>
              <a:off x="3647" y="1335"/>
              <a:ext cx="25" cy="9"/>
            </a:xfrm>
            <a:custGeom>
              <a:avLst/>
              <a:gdLst>
                <a:gd name="T0" fmla="*/ 4 w 50"/>
                <a:gd name="T1" fmla="*/ 9 h 18"/>
                <a:gd name="T2" fmla="*/ 4 w 50"/>
                <a:gd name="T3" fmla="*/ 9 h 18"/>
                <a:gd name="T4" fmla="*/ 25 w 50"/>
                <a:gd name="T5" fmla="*/ 9 h 18"/>
                <a:gd name="T6" fmla="*/ 25 w 50"/>
                <a:gd name="T7" fmla="*/ 0 h 18"/>
                <a:gd name="T8" fmla="*/ 4 w 50"/>
                <a:gd name="T9" fmla="*/ 0 h 18"/>
                <a:gd name="T10" fmla="*/ 4 w 50"/>
                <a:gd name="T11" fmla="*/ 0 h 18"/>
                <a:gd name="T12" fmla="*/ 4 w 50"/>
                <a:gd name="T13" fmla="*/ 0 h 18"/>
                <a:gd name="T14" fmla="*/ 1 w 50"/>
                <a:gd name="T15" fmla="*/ 2 h 18"/>
                <a:gd name="T16" fmla="*/ 0 w 50"/>
                <a:gd name="T17" fmla="*/ 5 h 18"/>
                <a:gd name="T18" fmla="*/ 1 w 50"/>
                <a:gd name="T19" fmla="*/ 7 h 18"/>
                <a:gd name="T20" fmla="*/ 4 w 5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 h="18">
                  <a:moveTo>
                    <a:pt x="7" y="18"/>
                  </a:moveTo>
                  <a:lnTo>
                    <a:pt x="7" y="18"/>
                  </a:lnTo>
                  <a:lnTo>
                    <a:pt x="50" y="18"/>
                  </a:lnTo>
                  <a:lnTo>
                    <a:pt x="50"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73" name="Freeform 1458"/>
            <p:cNvSpPr>
              <a:spLocks/>
            </p:cNvSpPr>
            <p:nvPr/>
          </p:nvSpPr>
          <p:spPr bwMode="auto">
            <a:xfrm>
              <a:off x="3625" y="1335"/>
              <a:ext cx="25" cy="9"/>
            </a:xfrm>
            <a:custGeom>
              <a:avLst/>
              <a:gdLst>
                <a:gd name="T0" fmla="*/ 4 w 50"/>
                <a:gd name="T1" fmla="*/ 9 h 18"/>
                <a:gd name="T2" fmla="*/ 4 w 50"/>
                <a:gd name="T3" fmla="*/ 9 h 18"/>
                <a:gd name="T4" fmla="*/ 25 w 50"/>
                <a:gd name="T5" fmla="*/ 9 h 18"/>
                <a:gd name="T6" fmla="*/ 25 w 50"/>
                <a:gd name="T7" fmla="*/ 0 h 18"/>
                <a:gd name="T8" fmla="*/ 4 w 50"/>
                <a:gd name="T9" fmla="*/ 0 h 18"/>
                <a:gd name="T10" fmla="*/ 4 w 50"/>
                <a:gd name="T11" fmla="*/ 0 h 18"/>
                <a:gd name="T12" fmla="*/ 4 w 50"/>
                <a:gd name="T13" fmla="*/ 0 h 18"/>
                <a:gd name="T14" fmla="*/ 1 w 50"/>
                <a:gd name="T15" fmla="*/ 2 h 18"/>
                <a:gd name="T16" fmla="*/ 0 w 50"/>
                <a:gd name="T17" fmla="*/ 5 h 18"/>
                <a:gd name="T18" fmla="*/ 1 w 50"/>
                <a:gd name="T19" fmla="*/ 7 h 18"/>
                <a:gd name="T20" fmla="*/ 4 w 5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 h="18">
                  <a:moveTo>
                    <a:pt x="7" y="18"/>
                  </a:moveTo>
                  <a:lnTo>
                    <a:pt x="7" y="18"/>
                  </a:lnTo>
                  <a:lnTo>
                    <a:pt x="50" y="18"/>
                  </a:lnTo>
                  <a:lnTo>
                    <a:pt x="50" y="0"/>
                  </a:lnTo>
                  <a:lnTo>
                    <a:pt x="7" y="0"/>
                  </a:lnTo>
                  <a:lnTo>
                    <a:pt x="1" y="3"/>
                  </a:lnTo>
                  <a:lnTo>
                    <a:pt x="0" y="9"/>
                  </a:lnTo>
                  <a:lnTo>
                    <a:pt x="1"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74" name="Freeform 1459"/>
            <p:cNvSpPr>
              <a:spLocks/>
            </p:cNvSpPr>
            <p:nvPr/>
          </p:nvSpPr>
          <p:spPr bwMode="auto">
            <a:xfrm>
              <a:off x="3605" y="1335"/>
              <a:ext cx="24" cy="9"/>
            </a:xfrm>
            <a:custGeom>
              <a:avLst/>
              <a:gdLst>
                <a:gd name="T0" fmla="*/ 3 w 49"/>
                <a:gd name="T1" fmla="*/ 9 h 18"/>
                <a:gd name="T2" fmla="*/ 3 w 49"/>
                <a:gd name="T3" fmla="*/ 9 h 18"/>
                <a:gd name="T4" fmla="*/ 24 w 49"/>
                <a:gd name="T5" fmla="*/ 9 h 18"/>
                <a:gd name="T6" fmla="*/ 24 w 49"/>
                <a:gd name="T7" fmla="*/ 0 h 18"/>
                <a:gd name="T8" fmla="*/ 3 w 49"/>
                <a:gd name="T9" fmla="*/ 0 h 18"/>
                <a:gd name="T10" fmla="*/ 3 w 49"/>
                <a:gd name="T11" fmla="*/ 0 h 18"/>
                <a:gd name="T12" fmla="*/ 3 w 49"/>
                <a:gd name="T13" fmla="*/ 0 h 18"/>
                <a:gd name="T14" fmla="*/ 1 w 49"/>
                <a:gd name="T15" fmla="*/ 2 h 18"/>
                <a:gd name="T16" fmla="*/ 0 w 49"/>
                <a:gd name="T17" fmla="*/ 5 h 18"/>
                <a:gd name="T18" fmla="*/ 1 w 49"/>
                <a:gd name="T19" fmla="*/ 7 h 18"/>
                <a:gd name="T20" fmla="*/ 3 w 49"/>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9" h="18">
                  <a:moveTo>
                    <a:pt x="7" y="18"/>
                  </a:moveTo>
                  <a:lnTo>
                    <a:pt x="7" y="18"/>
                  </a:lnTo>
                  <a:lnTo>
                    <a:pt x="49" y="18"/>
                  </a:lnTo>
                  <a:lnTo>
                    <a:pt x="49"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75" name="Freeform 1460"/>
            <p:cNvSpPr>
              <a:spLocks/>
            </p:cNvSpPr>
            <p:nvPr/>
          </p:nvSpPr>
          <p:spPr bwMode="auto">
            <a:xfrm>
              <a:off x="3583" y="1335"/>
              <a:ext cx="25" cy="9"/>
            </a:xfrm>
            <a:custGeom>
              <a:avLst/>
              <a:gdLst>
                <a:gd name="T0" fmla="*/ 3 w 50"/>
                <a:gd name="T1" fmla="*/ 9 h 18"/>
                <a:gd name="T2" fmla="*/ 3 w 50"/>
                <a:gd name="T3" fmla="*/ 9 h 18"/>
                <a:gd name="T4" fmla="*/ 25 w 50"/>
                <a:gd name="T5" fmla="*/ 9 h 18"/>
                <a:gd name="T6" fmla="*/ 25 w 50"/>
                <a:gd name="T7" fmla="*/ 0 h 18"/>
                <a:gd name="T8" fmla="*/ 3 w 50"/>
                <a:gd name="T9" fmla="*/ 0 h 18"/>
                <a:gd name="T10" fmla="*/ 3 w 50"/>
                <a:gd name="T11" fmla="*/ 0 h 18"/>
                <a:gd name="T12" fmla="*/ 3 w 50"/>
                <a:gd name="T13" fmla="*/ 0 h 18"/>
                <a:gd name="T14" fmla="*/ 1 w 50"/>
                <a:gd name="T15" fmla="*/ 2 h 18"/>
                <a:gd name="T16" fmla="*/ 0 w 50"/>
                <a:gd name="T17" fmla="*/ 5 h 18"/>
                <a:gd name="T18" fmla="*/ 1 w 50"/>
                <a:gd name="T19" fmla="*/ 7 h 18"/>
                <a:gd name="T20" fmla="*/ 3 w 5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 h="18">
                  <a:moveTo>
                    <a:pt x="6" y="18"/>
                  </a:moveTo>
                  <a:lnTo>
                    <a:pt x="6" y="18"/>
                  </a:lnTo>
                  <a:lnTo>
                    <a:pt x="50" y="18"/>
                  </a:lnTo>
                  <a:lnTo>
                    <a:pt x="50" y="0"/>
                  </a:lnTo>
                  <a:lnTo>
                    <a:pt x="6" y="0"/>
                  </a:lnTo>
                  <a:lnTo>
                    <a:pt x="1" y="3"/>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76" name="Freeform 1461"/>
            <p:cNvSpPr>
              <a:spLocks/>
            </p:cNvSpPr>
            <p:nvPr/>
          </p:nvSpPr>
          <p:spPr bwMode="auto">
            <a:xfrm>
              <a:off x="3562" y="1335"/>
              <a:ext cx="24" cy="9"/>
            </a:xfrm>
            <a:custGeom>
              <a:avLst/>
              <a:gdLst>
                <a:gd name="T0" fmla="*/ 3 w 48"/>
                <a:gd name="T1" fmla="*/ 9 h 18"/>
                <a:gd name="T2" fmla="*/ 3 w 48"/>
                <a:gd name="T3" fmla="*/ 9 h 18"/>
                <a:gd name="T4" fmla="*/ 24 w 48"/>
                <a:gd name="T5" fmla="*/ 9 h 18"/>
                <a:gd name="T6" fmla="*/ 24 w 48"/>
                <a:gd name="T7" fmla="*/ 0 h 18"/>
                <a:gd name="T8" fmla="*/ 3 w 48"/>
                <a:gd name="T9" fmla="*/ 0 h 18"/>
                <a:gd name="T10" fmla="*/ 3 w 48"/>
                <a:gd name="T11" fmla="*/ 0 h 18"/>
                <a:gd name="T12" fmla="*/ 3 w 48"/>
                <a:gd name="T13" fmla="*/ 0 h 18"/>
                <a:gd name="T14" fmla="*/ 1 w 48"/>
                <a:gd name="T15" fmla="*/ 2 h 18"/>
                <a:gd name="T16" fmla="*/ 0 w 48"/>
                <a:gd name="T17" fmla="*/ 5 h 18"/>
                <a:gd name="T18" fmla="*/ 1 w 48"/>
                <a:gd name="T19" fmla="*/ 7 h 18"/>
                <a:gd name="T20" fmla="*/ 3 w 48"/>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8" h="18">
                  <a:moveTo>
                    <a:pt x="6" y="18"/>
                  </a:moveTo>
                  <a:lnTo>
                    <a:pt x="6" y="18"/>
                  </a:lnTo>
                  <a:lnTo>
                    <a:pt x="48" y="18"/>
                  </a:lnTo>
                  <a:lnTo>
                    <a:pt x="48" y="0"/>
                  </a:lnTo>
                  <a:lnTo>
                    <a:pt x="6" y="0"/>
                  </a:lnTo>
                  <a:lnTo>
                    <a:pt x="1" y="3"/>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77" name="Freeform 1462"/>
            <p:cNvSpPr>
              <a:spLocks/>
            </p:cNvSpPr>
            <p:nvPr/>
          </p:nvSpPr>
          <p:spPr bwMode="auto">
            <a:xfrm>
              <a:off x="3540" y="1335"/>
              <a:ext cx="25" cy="9"/>
            </a:xfrm>
            <a:custGeom>
              <a:avLst/>
              <a:gdLst>
                <a:gd name="T0" fmla="*/ 4 w 50"/>
                <a:gd name="T1" fmla="*/ 9 h 18"/>
                <a:gd name="T2" fmla="*/ 4 w 50"/>
                <a:gd name="T3" fmla="*/ 9 h 18"/>
                <a:gd name="T4" fmla="*/ 25 w 50"/>
                <a:gd name="T5" fmla="*/ 9 h 18"/>
                <a:gd name="T6" fmla="*/ 25 w 50"/>
                <a:gd name="T7" fmla="*/ 0 h 18"/>
                <a:gd name="T8" fmla="*/ 4 w 50"/>
                <a:gd name="T9" fmla="*/ 0 h 18"/>
                <a:gd name="T10" fmla="*/ 4 w 50"/>
                <a:gd name="T11" fmla="*/ 0 h 18"/>
                <a:gd name="T12" fmla="*/ 4 w 50"/>
                <a:gd name="T13" fmla="*/ 0 h 18"/>
                <a:gd name="T14" fmla="*/ 1 w 50"/>
                <a:gd name="T15" fmla="*/ 2 h 18"/>
                <a:gd name="T16" fmla="*/ 0 w 50"/>
                <a:gd name="T17" fmla="*/ 5 h 18"/>
                <a:gd name="T18" fmla="*/ 1 w 50"/>
                <a:gd name="T19" fmla="*/ 7 h 18"/>
                <a:gd name="T20" fmla="*/ 4 w 5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 h="18">
                  <a:moveTo>
                    <a:pt x="7" y="18"/>
                  </a:moveTo>
                  <a:lnTo>
                    <a:pt x="7" y="18"/>
                  </a:lnTo>
                  <a:lnTo>
                    <a:pt x="50" y="18"/>
                  </a:lnTo>
                  <a:lnTo>
                    <a:pt x="50"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78" name="Freeform 1463"/>
            <p:cNvSpPr>
              <a:spLocks/>
            </p:cNvSpPr>
            <p:nvPr/>
          </p:nvSpPr>
          <p:spPr bwMode="auto">
            <a:xfrm>
              <a:off x="3518" y="1335"/>
              <a:ext cx="26" cy="10"/>
            </a:xfrm>
            <a:custGeom>
              <a:avLst/>
              <a:gdLst>
                <a:gd name="T0" fmla="*/ 4 w 50"/>
                <a:gd name="T1" fmla="*/ 10 h 20"/>
                <a:gd name="T2" fmla="*/ 4 w 50"/>
                <a:gd name="T3" fmla="*/ 10 h 20"/>
                <a:gd name="T4" fmla="*/ 26 w 50"/>
                <a:gd name="T5" fmla="*/ 9 h 20"/>
                <a:gd name="T6" fmla="*/ 26 w 50"/>
                <a:gd name="T7" fmla="*/ 0 h 20"/>
                <a:gd name="T8" fmla="*/ 4 w 50"/>
                <a:gd name="T9" fmla="*/ 1 h 20"/>
                <a:gd name="T10" fmla="*/ 4 w 50"/>
                <a:gd name="T11" fmla="*/ 1 h 20"/>
                <a:gd name="T12" fmla="*/ 4 w 50"/>
                <a:gd name="T13" fmla="*/ 1 h 20"/>
                <a:gd name="T14" fmla="*/ 1 w 50"/>
                <a:gd name="T15" fmla="*/ 3 h 20"/>
                <a:gd name="T16" fmla="*/ 0 w 50"/>
                <a:gd name="T17" fmla="*/ 6 h 20"/>
                <a:gd name="T18" fmla="*/ 1 w 50"/>
                <a:gd name="T19" fmla="*/ 8 h 20"/>
                <a:gd name="T20" fmla="*/ 4 w 50"/>
                <a:gd name="T21" fmla="*/ 10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 h="20">
                  <a:moveTo>
                    <a:pt x="7" y="20"/>
                  </a:moveTo>
                  <a:lnTo>
                    <a:pt x="7" y="20"/>
                  </a:lnTo>
                  <a:lnTo>
                    <a:pt x="50" y="18"/>
                  </a:lnTo>
                  <a:lnTo>
                    <a:pt x="50" y="0"/>
                  </a:lnTo>
                  <a:lnTo>
                    <a:pt x="7" y="2"/>
                  </a:lnTo>
                  <a:lnTo>
                    <a:pt x="2" y="5"/>
                  </a:lnTo>
                  <a:lnTo>
                    <a:pt x="0" y="11"/>
                  </a:lnTo>
                  <a:lnTo>
                    <a:pt x="2" y="16"/>
                  </a:lnTo>
                  <a:lnTo>
                    <a:pt x="7"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79" name="Freeform 1464"/>
            <p:cNvSpPr>
              <a:spLocks/>
            </p:cNvSpPr>
            <p:nvPr/>
          </p:nvSpPr>
          <p:spPr bwMode="auto">
            <a:xfrm>
              <a:off x="3498" y="1336"/>
              <a:ext cx="24" cy="9"/>
            </a:xfrm>
            <a:custGeom>
              <a:avLst/>
              <a:gdLst>
                <a:gd name="T0" fmla="*/ 3 w 49"/>
                <a:gd name="T1" fmla="*/ 9 h 18"/>
                <a:gd name="T2" fmla="*/ 3 w 49"/>
                <a:gd name="T3" fmla="*/ 9 h 18"/>
                <a:gd name="T4" fmla="*/ 24 w 49"/>
                <a:gd name="T5" fmla="*/ 9 h 18"/>
                <a:gd name="T6" fmla="*/ 24 w 49"/>
                <a:gd name="T7" fmla="*/ 0 h 18"/>
                <a:gd name="T8" fmla="*/ 3 w 49"/>
                <a:gd name="T9" fmla="*/ 0 h 18"/>
                <a:gd name="T10" fmla="*/ 3 w 49"/>
                <a:gd name="T11" fmla="*/ 0 h 18"/>
                <a:gd name="T12" fmla="*/ 3 w 49"/>
                <a:gd name="T13" fmla="*/ 0 h 18"/>
                <a:gd name="T14" fmla="*/ 1 w 49"/>
                <a:gd name="T15" fmla="*/ 2 h 18"/>
                <a:gd name="T16" fmla="*/ 0 w 49"/>
                <a:gd name="T17" fmla="*/ 5 h 18"/>
                <a:gd name="T18" fmla="*/ 1 w 49"/>
                <a:gd name="T19" fmla="*/ 7 h 18"/>
                <a:gd name="T20" fmla="*/ 3 w 49"/>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9" h="18">
                  <a:moveTo>
                    <a:pt x="7" y="18"/>
                  </a:moveTo>
                  <a:lnTo>
                    <a:pt x="7" y="18"/>
                  </a:lnTo>
                  <a:lnTo>
                    <a:pt x="49" y="18"/>
                  </a:lnTo>
                  <a:lnTo>
                    <a:pt x="49"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80" name="Freeform 1465"/>
            <p:cNvSpPr>
              <a:spLocks/>
            </p:cNvSpPr>
            <p:nvPr/>
          </p:nvSpPr>
          <p:spPr bwMode="auto">
            <a:xfrm>
              <a:off x="3476" y="1336"/>
              <a:ext cx="25" cy="9"/>
            </a:xfrm>
            <a:custGeom>
              <a:avLst/>
              <a:gdLst>
                <a:gd name="T0" fmla="*/ 3 w 50"/>
                <a:gd name="T1" fmla="*/ 9 h 18"/>
                <a:gd name="T2" fmla="*/ 3 w 50"/>
                <a:gd name="T3" fmla="*/ 9 h 18"/>
                <a:gd name="T4" fmla="*/ 25 w 50"/>
                <a:gd name="T5" fmla="*/ 9 h 18"/>
                <a:gd name="T6" fmla="*/ 25 w 50"/>
                <a:gd name="T7" fmla="*/ 0 h 18"/>
                <a:gd name="T8" fmla="*/ 3 w 50"/>
                <a:gd name="T9" fmla="*/ 0 h 18"/>
                <a:gd name="T10" fmla="*/ 3 w 50"/>
                <a:gd name="T11" fmla="*/ 0 h 18"/>
                <a:gd name="T12" fmla="*/ 3 w 50"/>
                <a:gd name="T13" fmla="*/ 0 h 18"/>
                <a:gd name="T14" fmla="*/ 1 w 50"/>
                <a:gd name="T15" fmla="*/ 2 h 18"/>
                <a:gd name="T16" fmla="*/ 0 w 50"/>
                <a:gd name="T17" fmla="*/ 5 h 18"/>
                <a:gd name="T18" fmla="*/ 1 w 50"/>
                <a:gd name="T19" fmla="*/ 7 h 18"/>
                <a:gd name="T20" fmla="*/ 3 w 5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 h="18">
                  <a:moveTo>
                    <a:pt x="6" y="18"/>
                  </a:moveTo>
                  <a:lnTo>
                    <a:pt x="6" y="18"/>
                  </a:lnTo>
                  <a:lnTo>
                    <a:pt x="50" y="18"/>
                  </a:lnTo>
                  <a:lnTo>
                    <a:pt x="50" y="0"/>
                  </a:lnTo>
                  <a:lnTo>
                    <a:pt x="6" y="0"/>
                  </a:lnTo>
                  <a:lnTo>
                    <a:pt x="1" y="3"/>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81" name="Freeform 1466"/>
            <p:cNvSpPr>
              <a:spLocks/>
            </p:cNvSpPr>
            <p:nvPr/>
          </p:nvSpPr>
          <p:spPr bwMode="auto">
            <a:xfrm>
              <a:off x="3455" y="1336"/>
              <a:ext cx="24" cy="9"/>
            </a:xfrm>
            <a:custGeom>
              <a:avLst/>
              <a:gdLst>
                <a:gd name="T0" fmla="*/ 4 w 48"/>
                <a:gd name="T1" fmla="*/ 9 h 18"/>
                <a:gd name="T2" fmla="*/ 4 w 48"/>
                <a:gd name="T3" fmla="*/ 9 h 18"/>
                <a:gd name="T4" fmla="*/ 24 w 48"/>
                <a:gd name="T5" fmla="*/ 9 h 18"/>
                <a:gd name="T6" fmla="*/ 24 w 48"/>
                <a:gd name="T7" fmla="*/ 0 h 18"/>
                <a:gd name="T8" fmla="*/ 4 w 48"/>
                <a:gd name="T9" fmla="*/ 0 h 18"/>
                <a:gd name="T10" fmla="*/ 4 w 48"/>
                <a:gd name="T11" fmla="*/ 0 h 18"/>
                <a:gd name="T12" fmla="*/ 4 w 48"/>
                <a:gd name="T13" fmla="*/ 0 h 18"/>
                <a:gd name="T14" fmla="*/ 1 w 48"/>
                <a:gd name="T15" fmla="*/ 2 h 18"/>
                <a:gd name="T16" fmla="*/ 0 w 48"/>
                <a:gd name="T17" fmla="*/ 5 h 18"/>
                <a:gd name="T18" fmla="*/ 1 w 48"/>
                <a:gd name="T19" fmla="*/ 7 h 18"/>
                <a:gd name="T20" fmla="*/ 4 w 48"/>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8" h="18">
                  <a:moveTo>
                    <a:pt x="7" y="18"/>
                  </a:moveTo>
                  <a:lnTo>
                    <a:pt x="7" y="18"/>
                  </a:lnTo>
                  <a:lnTo>
                    <a:pt x="48" y="18"/>
                  </a:lnTo>
                  <a:lnTo>
                    <a:pt x="48"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82" name="Freeform 1467"/>
            <p:cNvSpPr>
              <a:spLocks/>
            </p:cNvSpPr>
            <p:nvPr/>
          </p:nvSpPr>
          <p:spPr bwMode="auto">
            <a:xfrm>
              <a:off x="3433" y="1336"/>
              <a:ext cx="25" cy="9"/>
            </a:xfrm>
            <a:custGeom>
              <a:avLst/>
              <a:gdLst>
                <a:gd name="T0" fmla="*/ 3 w 51"/>
                <a:gd name="T1" fmla="*/ 9 h 18"/>
                <a:gd name="T2" fmla="*/ 3 w 51"/>
                <a:gd name="T3" fmla="*/ 9 h 18"/>
                <a:gd name="T4" fmla="*/ 25 w 51"/>
                <a:gd name="T5" fmla="*/ 9 h 18"/>
                <a:gd name="T6" fmla="*/ 25 w 51"/>
                <a:gd name="T7" fmla="*/ 0 h 18"/>
                <a:gd name="T8" fmla="*/ 3 w 51"/>
                <a:gd name="T9" fmla="*/ 0 h 18"/>
                <a:gd name="T10" fmla="*/ 3 w 51"/>
                <a:gd name="T11" fmla="*/ 0 h 18"/>
                <a:gd name="T12" fmla="*/ 3 w 51"/>
                <a:gd name="T13" fmla="*/ 0 h 18"/>
                <a:gd name="T14" fmla="*/ 1 w 51"/>
                <a:gd name="T15" fmla="*/ 2 h 18"/>
                <a:gd name="T16" fmla="*/ 0 w 51"/>
                <a:gd name="T17" fmla="*/ 5 h 18"/>
                <a:gd name="T18" fmla="*/ 1 w 51"/>
                <a:gd name="T19" fmla="*/ 7 h 18"/>
                <a:gd name="T20" fmla="*/ 3 w 51"/>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1" h="18">
                  <a:moveTo>
                    <a:pt x="7" y="18"/>
                  </a:moveTo>
                  <a:lnTo>
                    <a:pt x="7" y="18"/>
                  </a:lnTo>
                  <a:lnTo>
                    <a:pt x="51" y="18"/>
                  </a:lnTo>
                  <a:lnTo>
                    <a:pt x="51"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83" name="Freeform 1468"/>
            <p:cNvSpPr>
              <a:spLocks/>
            </p:cNvSpPr>
            <p:nvPr/>
          </p:nvSpPr>
          <p:spPr bwMode="auto">
            <a:xfrm>
              <a:off x="3411" y="1336"/>
              <a:ext cx="26" cy="9"/>
            </a:xfrm>
            <a:custGeom>
              <a:avLst/>
              <a:gdLst>
                <a:gd name="T0" fmla="*/ 4 w 50"/>
                <a:gd name="T1" fmla="*/ 9 h 18"/>
                <a:gd name="T2" fmla="*/ 4 w 50"/>
                <a:gd name="T3" fmla="*/ 9 h 18"/>
                <a:gd name="T4" fmla="*/ 26 w 50"/>
                <a:gd name="T5" fmla="*/ 9 h 18"/>
                <a:gd name="T6" fmla="*/ 26 w 50"/>
                <a:gd name="T7" fmla="*/ 0 h 18"/>
                <a:gd name="T8" fmla="*/ 4 w 50"/>
                <a:gd name="T9" fmla="*/ 0 h 18"/>
                <a:gd name="T10" fmla="*/ 4 w 50"/>
                <a:gd name="T11" fmla="*/ 0 h 18"/>
                <a:gd name="T12" fmla="*/ 4 w 50"/>
                <a:gd name="T13" fmla="*/ 0 h 18"/>
                <a:gd name="T14" fmla="*/ 1 w 50"/>
                <a:gd name="T15" fmla="*/ 2 h 18"/>
                <a:gd name="T16" fmla="*/ 0 w 50"/>
                <a:gd name="T17" fmla="*/ 5 h 18"/>
                <a:gd name="T18" fmla="*/ 1 w 50"/>
                <a:gd name="T19" fmla="*/ 7 h 18"/>
                <a:gd name="T20" fmla="*/ 4 w 5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 h="18">
                  <a:moveTo>
                    <a:pt x="7" y="18"/>
                  </a:moveTo>
                  <a:lnTo>
                    <a:pt x="7" y="18"/>
                  </a:lnTo>
                  <a:lnTo>
                    <a:pt x="50" y="18"/>
                  </a:lnTo>
                  <a:lnTo>
                    <a:pt x="50"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84" name="Freeform 1469"/>
            <p:cNvSpPr>
              <a:spLocks/>
            </p:cNvSpPr>
            <p:nvPr/>
          </p:nvSpPr>
          <p:spPr bwMode="auto">
            <a:xfrm>
              <a:off x="3391" y="1336"/>
              <a:ext cx="24" cy="9"/>
            </a:xfrm>
            <a:custGeom>
              <a:avLst/>
              <a:gdLst>
                <a:gd name="T0" fmla="*/ 3 w 49"/>
                <a:gd name="T1" fmla="*/ 9 h 18"/>
                <a:gd name="T2" fmla="*/ 3 w 49"/>
                <a:gd name="T3" fmla="*/ 9 h 18"/>
                <a:gd name="T4" fmla="*/ 24 w 49"/>
                <a:gd name="T5" fmla="*/ 9 h 18"/>
                <a:gd name="T6" fmla="*/ 24 w 49"/>
                <a:gd name="T7" fmla="*/ 0 h 18"/>
                <a:gd name="T8" fmla="*/ 3 w 49"/>
                <a:gd name="T9" fmla="*/ 0 h 18"/>
                <a:gd name="T10" fmla="*/ 3 w 49"/>
                <a:gd name="T11" fmla="*/ 0 h 18"/>
                <a:gd name="T12" fmla="*/ 3 w 49"/>
                <a:gd name="T13" fmla="*/ 0 h 18"/>
                <a:gd name="T14" fmla="*/ 1 w 49"/>
                <a:gd name="T15" fmla="*/ 2 h 18"/>
                <a:gd name="T16" fmla="*/ 0 w 49"/>
                <a:gd name="T17" fmla="*/ 5 h 18"/>
                <a:gd name="T18" fmla="*/ 1 w 49"/>
                <a:gd name="T19" fmla="*/ 7 h 18"/>
                <a:gd name="T20" fmla="*/ 3 w 49"/>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9" h="18">
                  <a:moveTo>
                    <a:pt x="7" y="18"/>
                  </a:moveTo>
                  <a:lnTo>
                    <a:pt x="7" y="18"/>
                  </a:lnTo>
                  <a:lnTo>
                    <a:pt x="49" y="18"/>
                  </a:lnTo>
                  <a:lnTo>
                    <a:pt x="49"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85" name="Freeform 1470"/>
            <p:cNvSpPr>
              <a:spLocks/>
            </p:cNvSpPr>
            <p:nvPr/>
          </p:nvSpPr>
          <p:spPr bwMode="auto">
            <a:xfrm>
              <a:off x="3369" y="1336"/>
              <a:ext cx="25" cy="9"/>
            </a:xfrm>
            <a:custGeom>
              <a:avLst/>
              <a:gdLst>
                <a:gd name="T0" fmla="*/ 3 w 50"/>
                <a:gd name="T1" fmla="*/ 9 h 18"/>
                <a:gd name="T2" fmla="*/ 3 w 50"/>
                <a:gd name="T3" fmla="*/ 9 h 18"/>
                <a:gd name="T4" fmla="*/ 25 w 50"/>
                <a:gd name="T5" fmla="*/ 9 h 18"/>
                <a:gd name="T6" fmla="*/ 25 w 50"/>
                <a:gd name="T7" fmla="*/ 0 h 18"/>
                <a:gd name="T8" fmla="*/ 3 w 50"/>
                <a:gd name="T9" fmla="*/ 0 h 18"/>
                <a:gd name="T10" fmla="*/ 3 w 50"/>
                <a:gd name="T11" fmla="*/ 0 h 18"/>
                <a:gd name="T12" fmla="*/ 3 w 50"/>
                <a:gd name="T13" fmla="*/ 0 h 18"/>
                <a:gd name="T14" fmla="*/ 1 w 50"/>
                <a:gd name="T15" fmla="*/ 2 h 18"/>
                <a:gd name="T16" fmla="*/ 0 w 50"/>
                <a:gd name="T17" fmla="*/ 5 h 18"/>
                <a:gd name="T18" fmla="*/ 1 w 50"/>
                <a:gd name="T19" fmla="*/ 7 h 18"/>
                <a:gd name="T20" fmla="*/ 3 w 5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 h="18">
                  <a:moveTo>
                    <a:pt x="6" y="18"/>
                  </a:moveTo>
                  <a:lnTo>
                    <a:pt x="6" y="18"/>
                  </a:lnTo>
                  <a:lnTo>
                    <a:pt x="50" y="18"/>
                  </a:lnTo>
                  <a:lnTo>
                    <a:pt x="50" y="0"/>
                  </a:lnTo>
                  <a:lnTo>
                    <a:pt x="6" y="0"/>
                  </a:lnTo>
                  <a:lnTo>
                    <a:pt x="1" y="3"/>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86" name="Freeform 1471"/>
            <p:cNvSpPr>
              <a:spLocks/>
            </p:cNvSpPr>
            <p:nvPr/>
          </p:nvSpPr>
          <p:spPr bwMode="auto">
            <a:xfrm>
              <a:off x="3348" y="1336"/>
              <a:ext cx="24" cy="9"/>
            </a:xfrm>
            <a:custGeom>
              <a:avLst/>
              <a:gdLst>
                <a:gd name="T0" fmla="*/ 4 w 48"/>
                <a:gd name="T1" fmla="*/ 9 h 18"/>
                <a:gd name="T2" fmla="*/ 4 w 48"/>
                <a:gd name="T3" fmla="*/ 9 h 18"/>
                <a:gd name="T4" fmla="*/ 24 w 48"/>
                <a:gd name="T5" fmla="*/ 9 h 18"/>
                <a:gd name="T6" fmla="*/ 24 w 48"/>
                <a:gd name="T7" fmla="*/ 0 h 18"/>
                <a:gd name="T8" fmla="*/ 4 w 48"/>
                <a:gd name="T9" fmla="*/ 0 h 18"/>
                <a:gd name="T10" fmla="*/ 4 w 48"/>
                <a:gd name="T11" fmla="*/ 0 h 18"/>
                <a:gd name="T12" fmla="*/ 4 w 48"/>
                <a:gd name="T13" fmla="*/ 0 h 18"/>
                <a:gd name="T14" fmla="*/ 1 w 48"/>
                <a:gd name="T15" fmla="*/ 2 h 18"/>
                <a:gd name="T16" fmla="*/ 0 w 48"/>
                <a:gd name="T17" fmla="*/ 5 h 18"/>
                <a:gd name="T18" fmla="*/ 1 w 48"/>
                <a:gd name="T19" fmla="*/ 7 h 18"/>
                <a:gd name="T20" fmla="*/ 4 w 48"/>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8" h="18">
                  <a:moveTo>
                    <a:pt x="7" y="18"/>
                  </a:moveTo>
                  <a:lnTo>
                    <a:pt x="7" y="18"/>
                  </a:lnTo>
                  <a:lnTo>
                    <a:pt x="48" y="18"/>
                  </a:lnTo>
                  <a:lnTo>
                    <a:pt x="48"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87" name="Freeform 1472"/>
            <p:cNvSpPr>
              <a:spLocks/>
            </p:cNvSpPr>
            <p:nvPr/>
          </p:nvSpPr>
          <p:spPr bwMode="auto">
            <a:xfrm>
              <a:off x="3326" y="1336"/>
              <a:ext cx="25" cy="9"/>
            </a:xfrm>
            <a:custGeom>
              <a:avLst/>
              <a:gdLst>
                <a:gd name="T0" fmla="*/ 3 w 50"/>
                <a:gd name="T1" fmla="*/ 9 h 18"/>
                <a:gd name="T2" fmla="*/ 3 w 50"/>
                <a:gd name="T3" fmla="*/ 9 h 18"/>
                <a:gd name="T4" fmla="*/ 25 w 50"/>
                <a:gd name="T5" fmla="*/ 9 h 18"/>
                <a:gd name="T6" fmla="*/ 25 w 50"/>
                <a:gd name="T7" fmla="*/ 0 h 18"/>
                <a:gd name="T8" fmla="*/ 3 w 50"/>
                <a:gd name="T9" fmla="*/ 0 h 18"/>
                <a:gd name="T10" fmla="*/ 3 w 50"/>
                <a:gd name="T11" fmla="*/ 0 h 18"/>
                <a:gd name="T12" fmla="*/ 3 w 50"/>
                <a:gd name="T13" fmla="*/ 0 h 18"/>
                <a:gd name="T14" fmla="*/ 1 w 50"/>
                <a:gd name="T15" fmla="*/ 2 h 18"/>
                <a:gd name="T16" fmla="*/ 0 w 50"/>
                <a:gd name="T17" fmla="*/ 5 h 18"/>
                <a:gd name="T18" fmla="*/ 1 w 50"/>
                <a:gd name="T19" fmla="*/ 7 h 18"/>
                <a:gd name="T20" fmla="*/ 3 w 5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 h="18">
                  <a:moveTo>
                    <a:pt x="6" y="18"/>
                  </a:moveTo>
                  <a:lnTo>
                    <a:pt x="6" y="18"/>
                  </a:lnTo>
                  <a:lnTo>
                    <a:pt x="50" y="18"/>
                  </a:lnTo>
                  <a:lnTo>
                    <a:pt x="50" y="0"/>
                  </a:lnTo>
                  <a:lnTo>
                    <a:pt x="6" y="0"/>
                  </a:lnTo>
                  <a:lnTo>
                    <a:pt x="1" y="3"/>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88" name="Freeform 1473"/>
            <p:cNvSpPr>
              <a:spLocks/>
            </p:cNvSpPr>
            <p:nvPr/>
          </p:nvSpPr>
          <p:spPr bwMode="auto">
            <a:xfrm>
              <a:off x="3305" y="1336"/>
              <a:ext cx="25" cy="9"/>
            </a:xfrm>
            <a:custGeom>
              <a:avLst/>
              <a:gdLst>
                <a:gd name="T0" fmla="*/ 3 w 48"/>
                <a:gd name="T1" fmla="*/ 9 h 18"/>
                <a:gd name="T2" fmla="*/ 3 w 48"/>
                <a:gd name="T3" fmla="*/ 9 h 18"/>
                <a:gd name="T4" fmla="*/ 25 w 48"/>
                <a:gd name="T5" fmla="*/ 9 h 18"/>
                <a:gd name="T6" fmla="*/ 25 w 48"/>
                <a:gd name="T7" fmla="*/ 0 h 18"/>
                <a:gd name="T8" fmla="*/ 3 w 48"/>
                <a:gd name="T9" fmla="*/ 0 h 18"/>
                <a:gd name="T10" fmla="*/ 3 w 48"/>
                <a:gd name="T11" fmla="*/ 0 h 18"/>
                <a:gd name="T12" fmla="*/ 3 w 48"/>
                <a:gd name="T13" fmla="*/ 0 h 18"/>
                <a:gd name="T14" fmla="*/ 1 w 48"/>
                <a:gd name="T15" fmla="*/ 2 h 18"/>
                <a:gd name="T16" fmla="*/ 0 w 48"/>
                <a:gd name="T17" fmla="*/ 5 h 18"/>
                <a:gd name="T18" fmla="*/ 1 w 48"/>
                <a:gd name="T19" fmla="*/ 7 h 18"/>
                <a:gd name="T20" fmla="*/ 3 w 48"/>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8" h="18">
                  <a:moveTo>
                    <a:pt x="6" y="18"/>
                  </a:moveTo>
                  <a:lnTo>
                    <a:pt x="6" y="18"/>
                  </a:lnTo>
                  <a:lnTo>
                    <a:pt x="48" y="18"/>
                  </a:lnTo>
                  <a:lnTo>
                    <a:pt x="48" y="0"/>
                  </a:lnTo>
                  <a:lnTo>
                    <a:pt x="6" y="0"/>
                  </a:lnTo>
                  <a:lnTo>
                    <a:pt x="1" y="3"/>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89" name="Freeform 1474"/>
            <p:cNvSpPr>
              <a:spLocks/>
            </p:cNvSpPr>
            <p:nvPr/>
          </p:nvSpPr>
          <p:spPr bwMode="auto">
            <a:xfrm>
              <a:off x="3284" y="1336"/>
              <a:ext cx="25" cy="9"/>
            </a:xfrm>
            <a:custGeom>
              <a:avLst/>
              <a:gdLst>
                <a:gd name="T0" fmla="*/ 4 w 50"/>
                <a:gd name="T1" fmla="*/ 9 h 18"/>
                <a:gd name="T2" fmla="*/ 4 w 50"/>
                <a:gd name="T3" fmla="*/ 9 h 18"/>
                <a:gd name="T4" fmla="*/ 25 w 50"/>
                <a:gd name="T5" fmla="*/ 9 h 18"/>
                <a:gd name="T6" fmla="*/ 25 w 50"/>
                <a:gd name="T7" fmla="*/ 0 h 18"/>
                <a:gd name="T8" fmla="*/ 4 w 50"/>
                <a:gd name="T9" fmla="*/ 0 h 18"/>
                <a:gd name="T10" fmla="*/ 4 w 50"/>
                <a:gd name="T11" fmla="*/ 0 h 18"/>
                <a:gd name="T12" fmla="*/ 4 w 50"/>
                <a:gd name="T13" fmla="*/ 0 h 18"/>
                <a:gd name="T14" fmla="*/ 1 w 50"/>
                <a:gd name="T15" fmla="*/ 2 h 18"/>
                <a:gd name="T16" fmla="*/ 0 w 50"/>
                <a:gd name="T17" fmla="*/ 5 h 18"/>
                <a:gd name="T18" fmla="*/ 1 w 50"/>
                <a:gd name="T19" fmla="*/ 7 h 18"/>
                <a:gd name="T20" fmla="*/ 4 w 5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 h="18">
                  <a:moveTo>
                    <a:pt x="7" y="18"/>
                  </a:moveTo>
                  <a:lnTo>
                    <a:pt x="7" y="18"/>
                  </a:lnTo>
                  <a:lnTo>
                    <a:pt x="50" y="18"/>
                  </a:lnTo>
                  <a:lnTo>
                    <a:pt x="50"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90" name="Freeform 1475"/>
            <p:cNvSpPr>
              <a:spLocks/>
            </p:cNvSpPr>
            <p:nvPr/>
          </p:nvSpPr>
          <p:spPr bwMode="auto">
            <a:xfrm>
              <a:off x="3262" y="1336"/>
              <a:ext cx="25" cy="9"/>
            </a:xfrm>
            <a:custGeom>
              <a:avLst/>
              <a:gdLst>
                <a:gd name="T0" fmla="*/ 4 w 50"/>
                <a:gd name="T1" fmla="*/ 9 h 18"/>
                <a:gd name="T2" fmla="*/ 4 w 50"/>
                <a:gd name="T3" fmla="*/ 9 h 18"/>
                <a:gd name="T4" fmla="*/ 25 w 50"/>
                <a:gd name="T5" fmla="*/ 9 h 18"/>
                <a:gd name="T6" fmla="*/ 25 w 50"/>
                <a:gd name="T7" fmla="*/ 0 h 18"/>
                <a:gd name="T8" fmla="*/ 4 w 50"/>
                <a:gd name="T9" fmla="*/ 0 h 18"/>
                <a:gd name="T10" fmla="*/ 4 w 50"/>
                <a:gd name="T11" fmla="*/ 0 h 18"/>
                <a:gd name="T12" fmla="*/ 4 w 50"/>
                <a:gd name="T13" fmla="*/ 0 h 18"/>
                <a:gd name="T14" fmla="*/ 1 w 50"/>
                <a:gd name="T15" fmla="*/ 2 h 18"/>
                <a:gd name="T16" fmla="*/ 0 w 50"/>
                <a:gd name="T17" fmla="*/ 5 h 18"/>
                <a:gd name="T18" fmla="*/ 1 w 50"/>
                <a:gd name="T19" fmla="*/ 7 h 18"/>
                <a:gd name="T20" fmla="*/ 4 w 5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 h="18">
                  <a:moveTo>
                    <a:pt x="7" y="18"/>
                  </a:moveTo>
                  <a:lnTo>
                    <a:pt x="7" y="18"/>
                  </a:lnTo>
                  <a:lnTo>
                    <a:pt x="50" y="18"/>
                  </a:lnTo>
                  <a:lnTo>
                    <a:pt x="50"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91" name="Freeform 1476"/>
            <p:cNvSpPr>
              <a:spLocks/>
            </p:cNvSpPr>
            <p:nvPr/>
          </p:nvSpPr>
          <p:spPr bwMode="auto">
            <a:xfrm>
              <a:off x="3234" y="1336"/>
              <a:ext cx="31" cy="9"/>
            </a:xfrm>
            <a:custGeom>
              <a:avLst/>
              <a:gdLst>
                <a:gd name="T0" fmla="*/ 0 w 62"/>
                <a:gd name="T1" fmla="*/ 5 h 18"/>
                <a:gd name="T2" fmla="*/ 0 w 62"/>
                <a:gd name="T3" fmla="*/ 9 h 18"/>
                <a:gd name="T4" fmla="*/ 31 w 62"/>
                <a:gd name="T5" fmla="*/ 9 h 18"/>
                <a:gd name="T6" fmla="*/ 31 w 62"/>
                <a:gd name="T7" fmla="*/ 0 h 18"/>
                <a:gd name="T8" fmla="*/ 0 w 62"/>
                <a:gd name="T9" fmla="*/ 0 h 18"/>
                <a:gd name="T10" fmla="*/ 0 w 62"/>
                <a:gd name="T11" fmla="*/ 5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 h="18">
                  <a:moveTo>
                    <a:pt x="0" y="9"/>
                  </a:moveTo>
                  <a:lnTo>
                    <a:pt x="0" y="18"/>
                  </a:lnTo>
                  <a:lnTo>
                    <a:pt x="62" y="18"/>
                  </a:lnTo>
                  <a:lnTo>
                    <a:pt x="62" y="0"/>
                  </a:lnTo>
                  <a:lnTo>
                    <a:pt x="0" y="0"/>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92" name="Freeform 1477"/>
            <p:cNvSpPr>
              <a:spLocks/>
            </p:cNvSpPr>
            <p:nvPr/>
          </p:nvSpPr>
          <p:spPr bwMode="auto">
            <a:xfrm>
              <a:off x="3231" y="1336"/>
              <a:ext cx="3" cy="9"/>
            </a:xfrm>
            <a:custGeom>
              <a:avLst/>
              <a:gdLst>
                <a:gd name="T0" fmla="*/ 3 w 7"/>
                <a:gd name="T1" fmla="*/ 0 h 18"/>
                <a:gd name="T2" fmla="*/ 1 w 7"/>
                <a:gd name="T3" fmla="*/ 2 h 18"/>
                <a:gd name="T4" fmla="*/ 0 w 7"/>
                <a:gd name="T5" fmla="*/ 5 h 18"/>
                <a:gd name="T6" fmla="*/ 1 w 7"/>
                <a:gd name="T7" fmla="*/ 7 h 18"/>
                <a:gd name="T8" fmla="*/ 3 w 7"/>
                <a:gd name="T9" fmla="*/ 9 h 18"/>
                <a:gd name="T10" fmla="*/ 3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7" y="0"/>
                  </a:moveTo>
                  <a:lnTo>
                    <a:pt x="2" y="3"/>
                  </a:lnTo>
                  <a:lnTo>
                    <a:pt x="0" y="9"/>
                  </a:lnTo>
                  <a:lnTo>
                    <a:pt x="2" y="14"/>
                  </a:lnTo>
                  <a:lnTo>
                    <a:pt x="7" y="18"/>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93" name="Freeform 1478"/>
            <p:cNvSpPr>
              <a:spLocks/>
            </p:cNvSpPr>
            <p:nvPr/>
          </p:nvSpPr>
          <p:spPr bwMode="auto">
            <a:xfrm>
              <a:off x="3889" y="1685"/>
              <a:ext cx="30" cy="38"/>
            </a:xfrm>
            <a:custGeom>
              <a:avLst/>
              <a:gdLst>
                <a:gd name="T0" fmla="*/ 30 w 58"/>
                <a:gd name="T1" fmla="*/ 0 h 76"/>
                <a:gd name="T2" fmla="*/ 30 w 58"/>
                <a:gd name="T3" fmla="*/ 13 h 76"/>
                <a:gd name="T4" fmla="*/ 30 w 58"/>
                <a:gd name="T5" fmla="*/ 25 h 76"/>
                <a:gd name="T6" fmla="*/ 30 w 58"/>
                <a:gd name="T7" fmla="*/ 38 h 76"/>
                <a:gd name="T8" fmla="*/ 0 w 58"/>
                <a:gd name="T9" fmla="*/ 38 h 76"/>
                <a:gd name="T10" fmla="*/ 30 w 58"/>
                <a:gd name="T11" fmla="*/ 0 h 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8" h="76">
                  <a:moveTo>
                    <a:pt x="58" y="0"/>
                  </a:moveTo>
                  <a:lnTo>
                    <a:pt x="58" y="25"/>
                  </a:lnTo>
                  <a:lnTo>
                    <a:pt x="58" y="50"/>
                  </a:lnTo>
                  <a:lnTo>
                    <a:pt x="58" y="76"/>
                  </a:lnTo>
                  <a:lnTo>
                    <a:pt x="0" y="76"/>
                  </a:lnTo>
                  <a:lnTo>
                    <a:pt x="58"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94" name="Freeform 1479"/>
            <p:cNvSpPr>
              <a:spLocks/>
            </p:cNvSpPr>
            <p:nvPr/>
          </p:nvSpPr>
          <p:spPr bwMode="auto">
            <a:xfrm>
              <a:off x="3869" y="1659"/>
              <a:ext cx="50" cy="64"/>
            </a:xfrm>
            <a:custGeom>
              <a:avLst/>
              <a:gdLst>
                <a:gd name="T0" fmla="*/ 50 w 98"/>
                <a:gd name="T1" fmla="*/ 0 h 129"/>
                <a:gd name="T2" fmla="*/ 50 w 98"/>
                <a:gd name="T3" fmla="*/ 12 h 129"/>
                <a:gd name="T4" fmla="*/ 50 w 98"/>
                <a:gd name="T5" fmla="*/ 26 h 129"/>
                <a:gd name="T6" fmla="*/ 50 w 98"/>
                <a:gd name="T7" fmla="*/ 39 h 129"/>
                <a:gd name="T8" fmla="*/ 50 w 98"/>
                <a:gd name="T9" fmla="*/ 51 h 129"/>
                <a:gd name="T10" fmla="*/ 50 w 98"/>
                <a:gd name="T11" fmla="*/ 53 h 129"/>
                <a:gd name="T12" fmla="*/ 42 w 98"/>
                <a:gd name="T13" fmla="*/ 64 h 129"/>
                <a:gd name="T14" fmla="*/ 16 w 98"/>
                <a:gd name="T15" fmla="*/ 64 h 129"/>
                <a:gd name="T16" fmla="*/ 0 w 98"/>
                <a:gd name="T17" fmla="*/ 64 h 129"/>
                <a:gd name="T18" fmla="*/ 50 w 98"/>
                <a:gd name="T19" fmla="*/ 0 h 1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8" h="129">
                  <a:moveTo>
                    <a:pt x="98" y="0"/>
                  </a:moveTo>
                  <a:lnTo>
                    <a:pt x="98" y="24"/>
                  </a:lnTo>
                  <a:lnTo>
                    <a:pt x="98" y="53"/>
                  </a:lnTo>
                  <a:lnTo>
                    <a:pt x="98" y="78"/>
                  </a:lnTo>
                  <a:lnTo>
                    <a:pt x="98" y="103"/>
                  </a:lnTo>
                  <a:lnTo>
                    <a:pt x="98" y="107"/>
                  </a:lnTo>
                  <a:lnTo>
                    <a:pt x="83" y="129"/>
                  </a:lnTo>
                  <a:lnTo>
                    <a:pt x="32" y="129"/>
                  </a:lnTo>
                  <a:lnTo>
                    <a:pt x="0" y="129"/>
                  </a:lnTo>
                  <a:lnTo>
                    <a:pt x="98"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95" name="Freeform 1480"/>
            <p:cNvSpPr>
              <a:spLocks/>
            </p:cNvSpPr>
            <p:nvPr/>
          </p:nvSpPr>
          <p:spPr bwMode="auto">
            <a:xfrm>
              <a:off x="3854" y="1632"/>
              <a:ext cx="65" cy="91"/>
            </a:xfrm>
            <a:custGeom>
              <a:avLst/>
              <a:gdLst>
                <a:gd name="T0" fmla="*/ 65 w 130"/>
                <a:gd name="T1" fmla="*/ 0 h 183"/>
                <a:gd name="T2" fmla="*/ 65 w 130"/>
                <a:gd name="T3" fmla="*/ 1 h 183"/>
                <a:gd name="T4" fmla="*/ 65 w 130"/>
                <a:gd name="T5" fmla="*/ 13 h 183"/>
                <a:gd name="T6" fmla="*/ 65 w 130"/>
                <a:gd name="T7" fmla="*/ 26 h 183"/>
                <a:gd name="T8" fmla="*/ 65 w 130"/>
                <a:gd name="T9" fmla="*/ 39 h 183"/>
                <a:gd name="T10" fmla="*/ 65 w 130"/>
                <a:gd name="T11" fmla="*/ 53 h 183"/>
                <a:gd name="T12" fmla="*/ 65 w 130"/>
                <a:gd name="T13" fmla="*/ 53 h 183"/>
                <a:gd name="T14" fmla="*/ 36 w 130"/>
                <a:gd name="T15" fmla="*/ 91 h 183"/>
                <a:gd name="T16" fmla="*/ 32 w 130"/>
                <a:gd name="T17" fmla="*/ 91 h 183"/>
                <a:gd name="T18" fmla="*/ 0 w 130"/>
                <a:gd name="T19" fmla="*/ 91 h 183"/>
                <a:gd name="T20" fmla="*/ 0 w 130"/>
                <a:gd name="T21" fmla="*/ 84 h 183"/>
                <a:gd name="T22" fmla="*/ 65 w 130"/>
                <a:gd name="T23" fmla="*/ 0 h 18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0" h="183">
                  <a:moveTo>
                    <a:pt x="130" y="0"/>
                  </a:moveTo>
                  <a:lnTo>
                    <a:pt x="130" y="2"/>
                  </a:lnTo>
                  <a:lnTo>
                    <a:pt x="130" y="27"/>
                  </a:lnTo>
                  <a:lnTo>
                    <a:pt x="130" y="52"/>
                  </a:lnTo>
                  <a:lnTo>
                    <a:pt x="130" y="78"/>
                  </a:lnTo>
                  <a:lnTo>
                    <a:pt x="130" y="107"/>
                  </a:lnTo>
                  <a:lnTo>
                    <a:pt x="72" y="183"/>
                  </a:lnTo>
                  <a:lnTo>
                    <a:pt x="64" y="183"/>
                  </a:lnTo>
                  <a:lnTo>
                    <a:pt x="0" y="183"/>
                  </a:lnTo>
                  <a:lnTo>
                    <a:pt x="0" y="168"/>
                  </a:lnTo>
                  <a:lnTo>
                    <a:pt x="130"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96" name="Freeform 1481"/>
            <p:cNvSpPr>
              <a:spLocks/>
            </p:cNvSpPr>
            <p:nvPr/>
          </p:nvSpPr>
          <p:spPr bwMode="auto">
            <a:xfrm>
              <a:off x="3854" y="1605"/>
              <a:ext cx="65" cy="118"/>
            </a:xfrm>
            <a:custGeom>
              <a:avLst/>
              <a:gdLst>
                <a:gd name="T0" fmla="*/ 65 w 130"/>
                <a:gd name="T1" fmla="*/ 0 h 237"/>
                <a:gd name="T2" fmla="*/ 65 w 130"/>
                <a:gd name="T3" fmla="*/ 1 h 237"/>
                <a:gd name="T4" fmla="*/ 65 w 130"/>
                <a:gd name="T5" fmla="*/ 13 h 237"/>
                <a:gd name="T6" fmla="*/ 65 w 130"/>
                <a:gd name="T7" fmla="*/ 28 h 237"/>
                <a:gd name="T8" fmla="*/ 65 w 130"/>
                <a:gd name="T9" fmla="*/ 40 h 237"/>
                <a:gd name="T10" fmla="*/ 65 w 130"/>
                <a:gd name="T11" fmla="*/ 53 h 237"/>
                <a:gd name="T12" fmla="*/ 65 w 130"/>
                <a:gd name="T13" fmla="*/ 54 h 237"/>
                <a:gd name="T14" fmla="*/ 16 w 130"/>
                <a:gd name="T15" fmla="*/ 118 h 237"/>
                <a:gd name="T16" fmla="*/ 0 w 130"/>
                <a:gd name="T17" fmla="*/ 118 h 237"/>
                <a:gd name="T18" fmla="*/ 0 w 130"/>
                <a:gd name="T19" fmla="*/ 105 h 237"/>
                <a:gd name="T20" fmla="*/ 0 w 130"/>
                <a:gd name="T21" fmla="*/ 93 h 237"/>
                <a:gd name="T22" fmla="*/ 0 w 130"/>
                <a:gd name="T23" fmla="*/ 84 h 237"/>
                <a:gd name="T24" fmla="*/ 65 w 130"/>
                <a:gd name="T25" fmla="*/ 0 h 2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0" h="237">
                  <a:moveTo>
                    <a:pt x="130" y="0"/>
                  </a:moveTo>
                  <a:lnTo>
                    <a:pt x="130" y="2"/>
                  </a:lnTo>
                  <a:lnTo>
                    <a:pt x="130" y="27"/>
                  </a:lnTo>
                  <a:lnTo>
                    <a:pt x="130" y="56"/>
                  </a:lnTo>
                  <a:lnTo>
                    <a:pt x="130" y="81"/>
                  </a:lnTo>
                  <a:lnTo>
                    <a:pt x="130" y="106"/>
                  </a:lnTo>
                  <a:lnTo>
                    <a:pt x="130" y="108"/>
                  </a:lnTo>
                  <a:lnTo>
                    <a:pt x="32" y="237"/>
                  </a:lnTo>
                  <a:lnTo>
                    <a:pt x="0" y="237"/>
                  </a:lnTo>
                  <a:lnTo>
                    <a:pt x="0" y="211"/>
                  </a:lnTo>
                  <a:lnTo>
                    <a:pt x="0" y="186"/>
                  </a:lnTo>
                  <a:lnTo>
                    <a:pt x="0" y="168"/>
                  </a:lnTo>
                  <a:lnTo>
                    <a:pt x="130"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97" name="Freeform 1482"/>
            <p:cNvSpPr>
              <a:spLocks/>
            </p:cNvSpPr>
            <p:nvPr/>
          </p:nvSpPr>
          <p:spPr bwMode="auto">
            <a:xfrm>
              <a:off x="3854" y="1578"/>
              <a:ext cx="65" cy="138"/>
            </a:xfrm>
            <a:custGeom>
              <a:avLst/>
              <a:gdLst>
                <a:gd name="T0" fmla="*/ 65 w 130"/>
                <a:gd name="T1" fmla="*/ 0 h 277"/>
                <a:gd name="T2" fmla="*/ 65 w 130"/>
                <a:gd name="T3" fmla="*/ 3 h 277"/>
                <a:gd name="T4" fmla="*/ 65 w 130"/>
                <a:gd name="T5" fmla="*/ 15 h 277"/>
                <a:gd name="T6" fmla="*/ 65 w 130"/>
                <a:gd name="T7" fmla="*/ 28 h 277"/>
                <a:gd name="T8" fmla="*/ 65 w 130"/>
                <a:gd name="T9" fmla="*/ 41 h 277"/>
                <a:gd name="T10" fmla="*/ 65 w 130"/>
                <a:gd name="T11" fmla="*/ 54 h 277"/>
                <a:gd name="T12" fmla="*/ 0 w 130"/>
                <a:gd name="T13" fmla="*/ 138 h 277"/>
                <a:gd name="T14" fmla="*/ 0 w 130"/>
                <a:gd name="T15" fmla="*/ 133 h 277"/>
                <a:gd name="T16" fmla="*/ 0 w 130"/>
                <a:gd name="T17" fmla="*/ 120 h 277"/>
                <a:gd name="T18" fmla="*/ 0 w 130"/>
                <a:gd name="T19" fmla="*/ 108 h 277"/>
                <a:gd name="T20" fmla="*/ 0 w 130"/>
                <a:gd name="T21" fmla="*/ 93 h 277"/>
                <a:gd name="T22" fmla="*/ 0 w 130"/>
                <a:gd name="T23" fmla="*/ 85 h 277"/>
                <a:gd name="T24" fmla="*/ 65 w 130"/>
                <a:gd name="T25" fmla="*/ 0 h 2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0" h="277">
                  <a:moveTo>
                    <a:pt x="130" y="0"/>
                  </a:moveTo>
                  <a:lnTo>
                    <a:pt x="130" y="6"/>
                  </a:lnTo>
                  <a:lnTo>
                    <a:pt x="130" y="31"/>
                  </a:lnTo>
                  <a:lnTo>
                    <a:pt x="130" y="57"/>
                  </a:lnTo>
                  <a:lnTo>
                    <a:pt x="130" y="82"/>
                  </a:lnTo>
                  <a:lnTo>
                    <a:pt x="130" y="109"/>
                  </a:lnTo>
                  <a:lnTo>
                    <a:pt x="0" y="277"/>
                  </a:lnTo>
                  <a:lnTo>
                    <a:pt x="0" y="266"/>
                  </a:lnTo>
                  <a:lnTo>
                    <a:pt x="0" y="241"/>
                  </a:lnTo>
                  <a:lnTo>
                    <a:pt x="0" y="216"/>
                  </a:lnTo>
                  <a:lnTo>
                    <a:pt x="0" y="187"/>
                  </a:lnTo>
                  <a:lnTo>
                    <a:pt x="0" y="170"/>
                  </a:lnTo>
                  <a:lnTo>
                    <a:pt x="130"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98" name="Freeform 1483"/>
            <p:cNvSpPr>
              <a:spLocks/>
            </p:cNvSpPr>
            <p:nvPr/>
          </p:nvSpPr>
          <p:spPr bwMode="auto">
            <a:xfrm>
              <a:off x="3854" y="1552"/>
              <a:ext cx="65" cy="137"/>
            </a:xfrm>
            <a:custGeom>
              <a:avLst/>
              <a:gdLst>
                <a:gd name="T0" fmla="*/ 65 w 130"/>
                <a:gd name="T1" fmla="*/ 0 h 273"/>
                <a:gd name="T2" fmla="*/ 65 w 130"/>
                <a:gd name="T3" fmla="*/ 1 h 273"/>
                <a:gd name="T4" fmla="*/ 65 w 130"/>
                <a:gd name="T5" fmla="*/ 14 h 273"/>
                <a:gd name="T6" fmla="*/ 65 w 130"/>
                <a:gd name="T7" fmla="*/ 28 h 273"/>
                <a:gd name="T8" fmla="*/ 65 w 130"/>
                <a:gd name="T9" fmla="*/ 41 h 273"/>
                <a:gd name="T10" fmla="*/ 65 w 130"/>
                <a:gd name="T11" fmla="*/ 53 h 273"/>
                <a:gd name="T12" fmla="*/ 0 w 130"/>
                <a:gd name="T13" fmla="*/ 137 h 273"/>
                <a:gd name="T14" fmla="*/ 0 w 130"/>
                <a:gd name="T15" fmla="*/ 133 h 273"/>
                <a:gd name="T16" fmla="*/ 0 w 130"/>
                <a:gd name="T17" fmla="*/ 119 h 273"/>
                <a:gd name="T18" fmla="*/ 0 w 130"/>
                <a:gd name="T19" fmla="*/ 106 h 273"/>
                <a:gd name="T20" fmla="*/ 0 w 130"/>
                <a:gd name="T21" fmla="*/ 93 h 273"/>
                <a:gd name="T22" fmla="*/ 0 w 130"/>
                <a:gd name="T23" fmla="*/ 84 h 273"/>
                <a:gd name="T24" fmla="*/ 65 w 130"/>
                <a:gd name="T25" fmla="*/ 0 h 27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0" h="273">
                  <a:moveTo>
                    <a:pt x="130" y="0"/>
                  </a:moveTo>
                  <a:lnTo>
                    <a:pt x="130" y="2"/>
                  </a:lnTo>
                  <a:lnTo>
                    <a:pt x="130" y="27"/>
                  </a:lnTo>
                  <a:lnTo>
                    <a:pt x="130" y="56"/>
                  </a:lnTo>
                  <a:lnTo>
                    <a:pt x="130" y="81"/>
                  </a:lnTo>
                  <a:lnTo>
                    <a:pt x="130" y="105"/>
                  </a:lnTo>
                  <a:lnTo>
                    <a:pt x="0" y="273"/>
                  </a:lnTo>
                  <a:lnTo>
                    <a:pt x="0" y="266"/>
                  </a:lnTo>
                  <a:lnTo>
                    <a:pt x="0" y="237"/>
                  </a:lnTo>
                  <a:lnTo>
                    <a:pt x="0" y="211"/>
                  </a:lnTo>
                  <a:lnTo>
                    <a:pt x="0" y="186"/>
                  </a:lnTo>
                  <a:lnTo>
                    <a:pt x="0" y="168"/>
                  </a:lnTo>
                  <a:lnTo>
                    <a:pt x="130"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499" name="Freeform 1484"/>
            <p:cNvSpPr>
              <a:spLocks/>
            </p:cNvSpPr>
            <p:nvPr/>
          </p:nvSpPr>
          <p:spPr bwMode="auto">
            <a:xfrm>
              <a:off x="3854" y="1525"/>
              <a:ext cx="65" cy="138"/>
            </a:xfrm>
            <a:custGeom>
              <a:avLst/>
              <a:gdLst>
                <a:gd name="T0" fmla="*/ 65 w 130"/>
                <a:gd name="T1" fmla="*/ 0 h 274"/>
                <a:gd name="T2" fmla="*/ 65 w 130"/>
                <a:gd name="T3" fmla="*/ 3 h 274"/>
                <a:gd name="T4" fmla="*/ 65 w 130"/>
                <a:gd name="T5" fmla="*/ 15 h 274"/>
                <a:gd name="T6" fmla="*/ 65 w 130"/>
                <a:gd name="T7" fmla="*/ 28 h 274"/>
                <a:gd name="T8" fmla="*/ 65 w 130"/>
                <a:gd name="T9" fmla="*/ 41 h 274"/>
                <a:gd name="T10" fmla="*/ 65 w 130"/>
                <a:gd name="T11" fmla="*/ 52 h 274"/>
                <a:gd name="T12" fmla="*/ 0 w 130"/>
                <a:gd name="T13" fmla="*/ 138 h 274"/>
                <a:gd name="T14" fmla="*/ 0 w 130"/>
                <a:gd name="T15" fmla="*/ 133 h 274"/>
                <a:gd name="T16" fmla="*/ 0 w 130"/>
                <a:gd name="T17" fmla="*/ 121 h 274"/>
                <a:gd name="T18" fmla="*/ 0 w 130"/>
                <a:gd name="T19" fmla="*/ 108 h 274"/>
                <a:gd name="T20" fmla="*/ 0 w 130"/>
                <a:gd name="T21" fmla="*/ 94 h 274"/>
                <a:gd name="T22" fmla="*/ 0 w 130"/>
                <a:gd name="T23" fmla="*/ 85 h 274"/>
                <a:gd name="T24" fmla="*/ 65 w 130"/>
                <a:gd name="T25" fmla="*/ 0 h 2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0" h="274">
                  <a:moveTo>
                    <a:pt x="130" y="0"/>
                  </a:moveTo>
                  <a:lnTo>
                    <a:pt x="130" y="5"/>
                  </a:lnTo>
                  <a:lnTo>
                    <a:pt x="130" y="30"/>
                  </a:lnTo>
                  <a:lnTo>
                    <a:pt x="130" y="56"/>
                  </a:lnTo>
                  <a:lnTo>
                    <a:pt x="130" y="81"/>
                  </a:lnTo>
                  <a:lnTo>
                    <a:pt x="130" y="104"/>
                  </a:lnTo>
                  <a:lnTo>
                    <a:pt x="0" y="274"/>
                  </a:lnTo>
                  <a:lnTo>
                    <a:pt x="0" y="265"/>
                  </a:lnTo>
                  <a:lnTo>
                    <a:pt x="0" y="240"/>
                  </a:lnTo>
                  <a:lnTo>
                    <a:pt x="0" y="215"/>
                  </a:lnTo>
                  <a:lnTo>
                    <a:pt x="0" y="186"/>
                  </a:lnTo>
                  <a:lnTo>
                    <a:pt x="0" y="168"/>
                  </a:lnTo>
                  <a:lnTo>
                    <a:pt x="130"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00" name="Freeform 1485"/>
            <p:cNvSpPr>
              <a:spLocks/>
            </p:cNvSpPr>
            <p:nvPr/>
          </p:nvSpPr>
          <p:spPr bwMode="auto">
            <a:xfrm>
              <a:off x="3854" y="1499"/>
              <a:ext cx="65" cy="138"/>
            </a:xfrm>
            <a:custGeom>
              <a:avLst/>
              <a:gdLst>
                <a:gd name="T0" fmla="*/ 65 w 130"/>
                <a:gd name="T1" fmla="*/ 0 h 275"/>
                <a:gd name="T2" fmla="*/ 65 w 130"/>
                <a:gd name="T3" fmla="*/ 2 h 275"/>
                <a:gd name="T4" fmla="*/ 65 w 130"/>
                <a:gd name="T5" fmla="*/ 15 h 275"/>
                <a:gd name="T6" fmla="*/ 65 w 130"/>
                <a:gd name="T7" fmla="*/ 29 h 275"/>
                <a:gd name="T8" fmla="*/ 65 w 130"/>
                <a:gd name="T9" fmla="*/ 42 h 275"/>
                <a:gd name="T10" fmla="*/ 65 w 130"/>
                <a:gd name="T11" fmla="*/ 54 h 275"/>
                <a:gd name="T12" fmla="*/ 0 w 130"/>
                <a:gd name="T13" fmla="*/ 138 h 275"/>
                <a:gd name="T14" fmla="*/ 0 w 130"/>
                <a:gd name="T15" fmla="*/ 134 h 275"/>
                <a:gd name="T16" fmla="*/ 0 w 130"/>
                <a:gd name="T17" fmla="*/ 120 h 275"/>
                <a:gd name="T18" fmla="*/ 0 w 130"/>
                <a:gd name="T19" fmla="*/ 107 h 275"/>
                <a:gd name="T20" fmla="*/ 0 w 130"/>
                <a:gd name="T21" fmla="*/ 94 h 275"/>
                <a:gd name="T22" fmla="*/ 0 w 130"/>
                <a:gd name="T23" fmla="*/ 84 h 275"/>
                <a:gd name="T24" fmla="*/ 65 w 130"/>
                <a:gd name="T25" fmla="*/ 0 h 27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0" h="275">
                  <a:moveTo>
                    <a:pt x="130" y="0"/>
                  </a:moveTo>
                  <a:lnTo>
                    <a:pt x="130" y="4"/>
                  </a:lnTo>
                  <a:lnTo>
                    <a:pt x="130" y="29"/>
                  </a:lnTo>
                  <a:lnTo>
                    <a:pt x="130" y="58"/>
                  </a:lnTo>
                  <a:lnTo>
                    <a:pt x="130" y="83"/>
                  </a:lnTo>
                  <a:lnTo>
                    <a:pt x="130" y="107"/>
                  </a:lnTo>
                  <a:lnTo>
                    <a:pt x="0" y="275"/>
                  </a:lnTo>
                  <a:lnTo>
                    <a:pt x="0" y="268"/>
                  </a:lnTo>
                  <a:lnTo>
                    <a:pt x="0" y="239"/>
                  </a:lnTo>
                  <a:lnTo>
                    <a:pt x="0" y="214"/>
                  </a:lnTo>
                  <a:lnTo>
                    <a:pt x="0" y="188"/>
                  </a:lnTo>
                  <a:lnTo>
                    <a:pt x="0" y="168"/>
                  </a:lnTo>
                  <a:lnTo>
                    <a:pt x="130"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01" name="Freeform 1486"/>
            <p:cNvSpPr>
              <a:spLocks/>
            </p:cNvSpPr>
            <p:nvPr/>
          </p:nvSpPr>
          <p:spPr bwMode="auto">
            <a:xfrm>
              <a:off x="3854" y="1471"/>
              <a:ext cx="65" cy="138"/>
            </a:xfrm>
            <a:custGeom>
              <a:avLst/>
              <a:gdLst>
                <a:gd name="T0" fmla="*/ 65 w 130"/>
                <a:gd name="T1" fmla="*/ 0 h 277"/>
                <a:gd name="T2" fmla="*/ 65 w 130"/>
                <a:gd name="T3" fmla="*/ 2 h 277"/>
                <a:gd name="T4" fmla="*/ 65 w 130"/>
                <a:gd name="T5" fmla="*/ 17 h 277"/>
                <a:gd name="T6" fmla="*/ 65 w 130"/>
                <a:gd name="T7" fmla="*/ 30 h 277"/>
                <a:gd name="T8" fmla="*/ 65 w 130"/>
                <a:gd name="T9" fmla="*/ 42 h 277"/>
                <a:gd name="T10" fmla="*/ 65 w 130"/>
                <a:gd name="T11" fmla="*/ 54 h 277"/>
                <a:gd name="T12" fmla="*/ 0 w 130"/>
                <a:gd name="T13" fmla="*/ 138 h 277"/>
                <a:gd name="T14" fmla="*/ 0 w 130"/>
                <a:gd name="T15" fmla="*/ 135 h 277"/>
                <a:gd name="T16" fmla="*/ 0 w 130"/>
                <a:gd name="T17" fmla="*/ 122 h 277"/>
                <a:gd name="T18" fmla="*/ 0 w 130"/>
                <a:gd name="T19" fmla="*/ 109 h 277"/>
                <a:gd name="T20" fmla="*/ 0 w 130"/>
                <a:gd name="T21" fmla="*/ 95 h 277"/>
                <a:gd name="T22" fmla="*/ 0 w 130"/>
                <a:gd name="T23" fmla="*/ 84 h 277"/>
                <a:gd name="T24" fmla="*/ 65 w 130"/>
                <a:gd name="T25" fmla="*/ 0 h 2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0" h="277">
                  <a:moveTo>
                    <a:pt x="130" y="0"/>
                  </a:moveTo>
                  <a:lnTo>
                    <a:pt x="130" y="5"/>
                  </a:lnTo>
                  <a:lnTo>
                    <a:pt x="130" y="34"/>
                  </a:lnTo>
                  <a:lnTo>
                    <a:pt x="130" y="60"/>
                  </a:lnTo>
                  <a:lnTo>
                    <a:pt x="130" y="85"/>
                  </a:lnTo>
                  <a:lnTo>
                    <a:pt x="130" y="109"/>
                  </a:lnTo>
                  <a:lnTo>
                    <a:pt x="0" y="277"/>
                  </a:lnTo>
                  <a:lnTo>
                    <a:pt x="0" y="270"/>
                  </a:lnTo>
                  <a:lnTo>
                    <a:pt x="0" y="244"/>
                  </a:lnTo>
                  <a:lnTo>
                    <a:pt x="0" y="219"/>
                  </a:lnTo>
                  <a:lnTo>
                    <a:pt x="0" y="190"/>
                  </a:lnTo>
                  <a:lnTo>
                    <a:pt x="0" y="168"/>
                  </a:lnTo>
                  <a:lnTo>
                    <a:pt x="130"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02" name="Freeform 1487"/>
            <p:cNvSpPr>
              <a:spLocks/>
            </p:cNvSpPr>
            <p:nvPr/>
          </p:nvSpPr>
          <p:spPr bwMode="auto">
            <a:xfrm>
              <a:off x="3854" y="1444"/>
              <a:ext cx="65" cy="139"/>
            </a:xfrm>
            <a:custGeom>
              <a:avLst/>
              <a:gdLst>
                <a:gd name="T0" fmla="*/ 65 w 130"/>
                <a:gd name="T1" fmla="*/ 0 h 278"/>
                <a:gd name="T2" fmla="*/ 65 w 130"/>
                <a:gd name="T3" fmla="*/ 5 h 278"/>
                <a:gd name="T4" fmla="*/ 65 w 130"/>
                <a:gd name="T5" fmla="*/ 17 h 278"/>
                <a:gd name="T6" fmla="*/ 65 w 130"/>
                <a:gd name="T7" fmla="*/ 30 h 278"/>
                <a:gd name="T8" fmla="*/ 65 w 130"/>
                <a:gd name="T9" fmla="*/ 44 h 278"/>
                <a:gd name="T10" fmla="*/ 65 w 130"/>
                <a:gd name="T11" fmla="*/ 55 h 278"/>
                <a:gd name="T12" fmla="*/ 0 w 130"/>
                <a:gd name="T13" fmla="*/ 139 h 278"/>
                <a:gd name="T14" fmla="*/ 0 w 130"/>
                <a:gd name="T15" fmla="*/ 137 h 278"/>
                <a:gd name="T16" fmla="*/ 0 w 130"/>
                <a:gd name="T17" fmla="*/ 122 h 278"/>
                <a:gd name="T18" fmla="*/ 0 w 130"/>
                <a:gd name="T19" fmla="*/ 110 h 278"/>
                <a:gd name="T20" fmla="*/ 0 w 130"/>
                <a:gd name="T21" fmla="*/ 97 h 278"/>
                <a:gd name="T22" fmla="*/ 0 w 130"/>
                <a:gd name="T23" fmla="*/ 84 h 278"/>
                <a:gd name="T24" fmla="*/ 65 w 130"/>
                <a:gd name="T25" fmla="*/ 0 h 2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0" h="278">
                  <a:moveTo>
                    <a:pt x="130" y="0"/>
                  </a:moveTo>
                  <a:lnTo>
                    <a:pt x="130" y="9"/>
                  </a:lnTo>
                  <a:lnTo>
                    <a:pt x="130" y="34"/>
                  </a:lnTo>
                  <a:lnTo>
                    <a:pt x="130" y="59"/>
                  </a:lnTo>
                  <a:lnTo>
                    <a:pt x="130" y="88"/>
                  </a:lnTo>
                  <a:lnTo>
                    <a:pt x="130" y="110"/>
                  </a:lnTo>
                  <a:lnTo>
                    <a:pt x="0" y="278"/>
                  </a:lnTo>
                  <a:lnTo>
                    <a:pt x="0" y="273"/>
                  </a:lnTo>
                  <a:lnTo>
                    <a:pt x="0" y="244"/>
                  </a:lnTo>
                  <a:lnTo>
                    <a:pt x="0" y="219"/>
                  </a:lnTo>
                  <a:lnTo>
                    <a:pt x="0" y="193"/>
                  </a:lnTo>
                  <a:lnTo>
                    <a:pt x="0" y="168"/>
                  </a:lnTo>
                  <a:lnTo>
                    <a:pt x="130"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03" name="Freeform 1488"/>
            <p:cNvSpPr>
              <a:spLocks/>
            </p:cNvSpPr>
            <p:nvPr/>
          </p:nvSpPr>
          <p:spPr bwMode="auto">
            <a:xfrm>
              <a:off x="3854" y="1419"/>
              <a:ext cx="65" cy="136"/>
            </a:xfrm>
            <a:custGeom>
              <a:avLst/>
              <a:gdLst>
                <a:gd name="T0" fmla="*/ 65 w 130"/>
                <a:gd name="T1" fmla="*/ 0 h 273"/>
                <a:gd name="T2" fmla="*/ 65 w 130"/>
                <a:gd name="T3" fmla="*/ 3 h 273"/>
                <a:gd name="T4" fmla="*/ 65 w 130"/>
                <a:gd name="T5" fmla="*/ 17 h 273"/>
                <a:gd name="T6" fmla="*/ 65 w 130"/>
                <a:gd name="T7" fmla="*/ 30 h 273"/>
                <a:gd name="T8" fmla="*/ 65 w 130"/>
                <a:gd name="T9" fmla="*/ 42 h 273"/>
                <a:gd name="T10" fmla="*/ 65 w 130"/>
                <a:gd name="T11" fmla="*/ 52 h 273"/>
                <a:gd name="T12" fmla="*/ 0 w 130"/>
                <a:gd name="T13" fmla="*/ 136 h 273"/>
                <a:gd name="T14" fmla="*/ 0 w 130"/>
                <a:gd name="T15" fmla="*/ 135 h 273"/>
                <a:gd name="T16" fmla="*/ 0 w 130"/>
                <a:gd name="T17" fmla="*/ 122 h 273"/>
                <a:gd name="T18" fmla="*/ 0 w 130"/>
                <a:gd name="T19" fmla="*/ 109 h 273"/>
                <a:gd name="T20" fmla="*/ 0 w 130"/>
                <a:gd name="T21" fmla="*/ 95 h 273"/>
                <a:gd name="T22" fmla="*/ 0 w 130"/>
                <a:gd name="T23" fmla="*/ 84 h 273"/>
                <a:gd name="T24" fmla="*/ 65 w 130"/>
                <a:gd name="T25" fmla="*/ 0 h 27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0" h="273">
                  <a:moveTo>
                    <a:pt x="130" y="0"/>
                  </a:moveTo>
                  <a:lnTo>
                    <a:pt x="130" y="6"/>
                  </a:lnTo>
                  <a:lnTo>
                    <a:pt x="130" y="34"/>
                  </a:lnTo>
                  <a:lnTo>
                    <a:pt x="130" y="60"/>
                  </a:lnTo>
                  <a:lnTo>
                    <a:pt x="130" y="85"/>
                  </a:lnTo>
                  <a:lnTo>
                    <a:pt x="130" y="105"/>
                  </a:lnTo>
                  <a:lnTo>
                    <a:pt x="0" y="273"/>
                  </a:lnTo>
                  <a:lnTo>
                    <a:pt x="0" y="270"/>
                  </a:lnTo>
                  <a:lnTo>
                    <a:pt x="0" y="244"/>
                  </a:lnTo>
                  <a:lnTo>
                    <a:pt x="0" y="219"/>
                  </a:lnTo>
                  <a:lnTo>
                    <a:pt x="0" y="190"/>
                  </a:lnTo>
                  <a:lnTo>
                    <a:pt x="0" y="168"/>
                  </a:lnTo>
                  <a:lnTo>
                    <a:pt x="130"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04" name="Freeform 1489"/>
            <p:cNvSpPr>
              <a:spLocks/>
            </p:cNvSpPr>
            <p:nvPr/>
          </p:nvSpPr>
          <p:spPr bwMode="auto">
            <a:xfrm>
              <a:off x="3854" y="1391"/>
              <a:ext cx="65" cy="137"/>
            </a:xfrm>
            <a:custGeom>
              <a:avLst/>
              <a:gdLst>
                <a:gd name="T0" fmla="*/ 65 w 130"/>
                <a:gd name="T1" fmla="*/ 0 h 273"/>
                <a:gd name="T2" fmla="*/ 65 w 130"/>
                <a:gd name="T3" fmla="*/ 5 h 273"/>
                <a:gd name="T4" fmla="*/ 65 w 130"/>
                <a:gd name="T5" fmla="*/ 17 h 273"/>
                <a:gd name="T6" fmla="*/ 65 w 130"/>
                <a:gd name="T7" fmla="*/ 30 h 273"/>
                <a:gd name="T8" fmla="*/ 65 w 130"/>
                <a:gd name="T9" fmla="*/ 44 h 273"/>
                <a:gd name="T10" fmla="*/ 65 w 130"/>
                <a:gd name="T11" fmla="*/ 53 h 273"/>
                <a:gd name="T12" fmla="*/ 0 w 130"/>
                <a:gd name="T13" fmla="*/ 137 h 273"/>
                <a:gd name="T14" fmla="*/ 0 w 130"/>
                <a:gd name="T15" fmla="*/ 137 h 273"/>
                <a:gd name="T16" fmla="*/ 0 w 130"/>
                <a:gd name="T17" fmla="*/ 122 h 273"/>
                <a:gd name="T18" fmla="*/ 0 w 130"/>
                <a:gd name="T19" fmla="*/ 110 h 273"/>
                <a:gd name="T20" fmla="*/ 0 w 130"/>
                <a:gd name="T21" fmla="*/ 97 h 273"/>
                <a:gd name="T22" fmla="*/ 0 w 130"/>
                <a:gd name="T23" fmla="*/ 84 h 273"/>
                <a:gd name="T24" fmla="*/ 65 w 130"/>
                <a:gd name="T25" fmla="*/ 0 h 27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0" h="273">
                  <a:moveTo>
                    <a:pt x="130" y="0"/>
                  </a:moveTo>
                  <a:lnTo>
                    <a:pt x="130" y="9"/>
                  </a:lnTo>
                  <a:lnTo>
                    <a:pt x="130" y="34"/>
                  </a:lnTo>
                  <a:lnTo>
                    <a:pt x="130" y="60"/>
                  </a:lnTo>
                  <a:lnTo>
                    <a:pt x="130" y="88"/>
                  </a:lnTo>
                  <a:lnTo>
                    <a:pt x="130" y="105"/>
                  </a:lnTo>
                  <a:lnTo>
                    <a:pt x="0" y="273"/>
                  </a:lnTo>
                  <a:lnTo>
                    <a:pt x="0" y="244"/>
                  </a:lnTo>
                  <a:lnTo>
                    <a:pt x="0" y="219"/>
                  </a:lnTo>
                  <a:lnTo>
                    <a:pt x="0" y="193"/>
                  </a:lnTo>
                  <a:lnTo>
                    <a:pt x="0" y="168"/>
                  </a:lnTo>
                  <a:lnTo>
                    <a:pt x="130"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05" name="Freeform 1490"/>
            <p:cNvSpPr>
              <a:spLocks/>
            </p:cNvSpPr>
            <p:nvPr/>
          </p:nvSpPr>
          <p:spPr bwMode="auto">
            <a:xfrm>
              <a:off x="3854" y="1365"/>
              <a:ext cx="65" cy="138"/>
            </a:xfrm>
            <a:custGeom>
              <a:avLst/>
              <a:gdLst>
                <a:gd name="T0" fmla="*/ 65 w 130"/>
                <a:gd name="T1" fmla="*/ 0 h 275"/>
                <a:gd name="T2" fmla="*/ 65 w 130"/>
                <a:gd name="T3" fmla="*/ 4 h 275"/>
                <a:gd name="T4" fmla="*/ 65 w 130"/>
                <a:gd name="T5" fmla="*/ 19 h 275"/>
                <a:gd name="T6" fmla="*/ 65 w 130"/>
                <a:gd name="T7" fmla="*/ 31 h 275"/>
                <a:gd name="T8" fmla="*/ 65 w 130"/>
                <a:gd name="T9" fmla="*/ 44 h 275"/>
                <a:gd name="T10" fmla="*/ 65 w 130"/>
                <a:gd name="T11" fmla="*/ 54 h 275"/>
                <a:gd name="T12" fmla="*/ 0 w 130"/>
                <a:gd name="T13" fmla="*/ 138 h 275"/>
                <a:gd name="T14" fmla="*/ 0 w 130"/>
                <a:gd name="T15" fmla="*/ 136 h 275"/>
                <a:gd name="T16" fmla="*/ 0 w 130"/>
                <a:gd name="T17" fmla="*/ 123 h 275"/>
                <a:gd name="T18" fmla="*/ 0 w 130"/>
                <a:gd name="T19" fmla="*/ 109 h 275"/>
                <a:gd name="T20" fmla="*/ 0 w 130"/>
                <a:gd name="T21" fmla="*/ 96 h 275"/>
                <a:gd name="T22" fmla="*/ 0 w 130"/>
                <a:gd name="T23" fmla="*/ 85 h 275"/>
                <a:gd name="T24" fmla="*/ 65 w 130"/>
                <a:gd name="T25" fmla="*/ 0 h 27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0" h="275">
                  <a:moveTo>
                    <a:pt x="130" y="0"/>
                  </a:moveTo>
                  <a:lnTo>
                    <a:pt x="130" y="8"/>
                  </a:lnTo>
                  <a:lnTo>
                    <a:pt x="130" y="37"/>
                  </a:lnTo>
                  <a:lnTo>
                    <a:pt x="130" y="62"/>
                  </a:lnTo>
                  <a:lnTo>
                    <a:pt x="130" y="87"/>
                  </a:lnTo>
                  <a:lnTo>
                    <a:pt x="130" y="107"/>
                  </a:lnTo>
                  <a:lnTo>
                    <a:pt x="0" y="275"/>
                  </a:lnTo>
                  <a:lnTo>
                    <a:pt x="0" y="272"/>
                  </a:lnTo>
                  <a:lnTo>
                    <a:pt x="0" y="246"/>
                  </a:lnTo>
                  <a:lnTo>
                    <a:pt x="0" y="217"/>
                  </a:lnTo>
                  <a:lnTo>
                    <a:pt x="0" y="192"/>
                  </a:lnTo>
                  <a:lnTo>
                    <a:pt x="0" y="169"/>
                  </a:lnTo>
                  <a:lnTo>
                    <a:pt x="130"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06" name="Freeform 1491"/>
            <p:cNvSpPr>
              <a:spLocks/>
            </p:cNvSpPr>
            <p:nvPr/>
          </p:nvSpPr>
          <p:spPr bwMode="auto">
            <a:xfrm>
              <a:off x="3854" y="1337"/>
              <a:ext cx="65" cy="139"/>
            </a:xfrm>
            <a:custGeom>
              <a:avLst/>
              <a:gdLst>
                <a:gd name="T0" fmla="*/ 65 w 130"/>
                <a:gd name="T1" fmla="*/ 0 h 277"/>
                <a:gd name="T2" fmla="*/ 65 w 130"/>
                <a:gd name="T3" fmla="*/ 7 h 277"/>
                <a:gd name="T4" fmla="*/ 65 w 130"/>
                <a:gd name="T5" fmla="*/ 19 h 277"/>
                <a:gd name="T6" fmla="*/ 65 w 130"/>
                <a:gd name="T7" fmla="*/ 32 h 277"/>
                <a:gd name="T8" fmla="*/ 65 w 130"/>
                <a:gd name="T9" fmla="*/ 47 h 277"/>
                <a:gd name="T10" fmla="*/ 65 w 130"/>
                <a:gd name="T11" fmla="*/ 55 h 277"/>
                <a:gd name="T12" fmla="*/ 0 w 130"/>
                <a:gd name="T13" fmla="*/ 139 h 277"/>
                <a:gd name="T14" fmla="*/ 0 w 130"/>
                <a:gd name="T15" fmla="*/ 137 h 277"/>
                <a:gd name="T16" fmla="*/ 0 w 130"/>
                <a:gd name="T17" fmla="*/ 124 h 277"/>
                <a:gd name="T18" fmla="*/ 0 w 130"/>
                <a:gd name="T19" fmla="*/ 112 h 277"/>
                <a:gd name="T20" fmla="*/ 0 w 130"/>
                <a:gd name="T21" fmla="*/ 99 h 277"/>
                <a:gd name="T22" fmla="*/ 0 w 130"/>
                <a:gd name="T23" fmla="*/ 85 h 277"/>
                <a:gd name="T24" fmla="*/ 65 w 130"/>
                <a:gd name="T25" fmla="*/ 0 h 2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0" h="277">
                  <a:moveTo>
                    <a:pt x="130" y="0"/>
                  </a:moveTo>
                  <a:lnTo>
                    <a:pt x="130" y="13"/>
                  </a:lnTo>
                  <a:lnTo>
                    <a:pt x="130" y="38"/>
                  </a:lnTo>
                  <a:lnTo>
                    <a:pt x="130" y="64"/>
                  </a:lnTo>
                  <a:lnTo>
                    <a:pt x="130" y="93"/>
                  </a:lnTo>
                  <a:lnTo>
                    <a:pt x="130" y="109"/>
                  </a:lnTo>
                  <a:lnTo>
                    <a:pt x="0" y="277"/>
                  </a:lnTo>
                  <a:lnTo>
                    <a:pt x="0" y="273"/>
                  </a:lnTo>
                  <a:lnTo>
                    <a:pt x="0" y="248"/>
                  </a:lnTo>
                  <a:lnTo>
                    <a:pt x="0" y="223"/>
                  </a:lnTo>
                  <a:lnTo>
                    <a:pt x="0" y="197"/>
                  </a:lnTo>
                  <a:lnTo>
                    <a:pt x="0" y="169"/>
                  </a:lnTo>
                  <a:lnTo>
                    <a:pt x="130"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07" name="Freeform 1492"/>
            <p:cNvSpPr>
              <a:spLocks/>
            </p:cNvSpPr>
            <p:nvPr/>
          </p:nvSpPr>
          <p:spPr bwMode="auto">
            <a:xfrm>
              <a:off x="3854" y="1311"/>
              <a:ext cx="65" cy="138"/>
            </a:xfrm>
            <a:custGeom>
              <a:avLst/>
              <a:gdLst>
                <a:gd name="T0" fmla="*/ 65 w 130"/>
                <a:gd name="T1" fmla="*/ 0 h 277"/>
                <a:gd name="T2" fmla="*/ 65 w 130"/>
                <a:gd name="T3" fmla="*/ 5 h 277"/>
                <a:gd name="T4" fmla="*/ 65 w 130"/>
                <a:gd name="T5" fmla="*/ 20 h 277"/>
                <a:gd name="T6" fmla="*/ 65 w 130"/>
                <a:gd name="T7" fmla="*/ 32 h 277"/>
                <a:gd name="T8" fmla="*/ 65 w 130"/>
                <a:gd name="T9" fmla="*/ 45 h 277"/>
                <a:gd name="T10" fmla="*/ 65 w 130"/>
                <a:gd name="T11" fmla="*/ 54 h 277"/>
                <a:gd name="T12" fmla="*/ 0 w 130"/>
                <a:gd name="T13" fmla="*/ 138 h 277"/>
                <a:gd name="T14" fmla="*/ 0 w 130"/>
                <a:gd name="T15" fmla="*/ 137 h 277"/>
                <a:gd name="T16" fmla="*/ 0 w 130"/>
                <a:gd name="T17" fmla="*/ 124 h 277"/>
                <a:gd name="T18" fmla="*/ 0 w 130"/>
                <a:gd name="T19" fmla="*/ 110 h 277"/>
                <a:gd name="T20" fmla="*/ 0 w 130"/>
                <a:gd name="T21" fmla="*/ 97 h 277"/>
                <a:gd name="T22" fmla="*/ 0 w 130"/>
                <a:gd name="T23" fmla="*/ 85 h 277"/>
                <a:gd name="T24" fmla="*/ 65 w 130"/>
                <a:gd name="T25" fmla="*/ 0 h 2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0" h="277">
                  <a:moveTo>
                    <a:pt x="130" y="0"/>
                  </a:moveTo>
                  <a:lnTo>
                    <a:pt x="130" y="11"/>
                  </a:lnTo>
                  <a:lnTo>
                    <a:pt x="130" y="40"/>
                  </a:lnTo>
                  <a:lnTo>
                    <a:pt x="130" y="65"/>
                  </a:lnTo>
                  <a:lnTo>
                    <a:pt x="130" y="90"/>
                  </a:lnTo>
                  <a:lnTo>
                    <a:pt x="130" y="108"/>
                  </a:lnTo>
                  <a:lnTo>
                    <a:pt x="0" y="277"/>
                  </a:lnTo>
                  <a:lnTo>
                    <a:pt x="0" y="275"/>
                  </a:lnTo>
                  <a:lnTo>
                    <a:pt x="0" y="249"/>
                  </a:lnTo>
                  <a:lnTo>
                    <a:pt x="0" y="221"/>
                  </a:lnTo>
                  <a:lnTo>
                    <a:pt x="0" y="195"/>
                  </a:lnTo>
                  <a:lnTo>
                    <a:pt x="0" y="170"/>
                  </a:lnTo>
                  <a:lnTo>
                    <a:pt x="130"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08" name="Freeform 1493"/>
            <p:cNvSpPr>
              <a:spLocks/>
            </p:cNvSpPr>
            <p:nvPr/>
          </p:nvSpPr>
          <p:spPr bwMode="auto">
            <a:xfrm>
              <a:off x="3854" y="1304"/>
              <a:ext cx="65" cy="117"/>
            </a:xfrm>
            <a:custGeom>
              <a:avLst/>
              <a:gdLst>
                <a:gd name="T0" fmla="*/ 51 w 130"/>
                <a:gd name="T1" fmla="*/ 0 h 236"/>
                <a:gd name="T2" fmla="*/ 65 w 130"/>
                <a:gd name="T3" fmla="*/ 0 h 236"/>
                <a:gd name="T4" fmla="*/ 65 w 130"/>
                <a:gd name="T5" fmla="*/ 13 h 236"/>
                <a:gd name="T6" fmla="*/ 65 w 130"/>
                <a:gd name="T7" fmla="*/ 27 h 236"/>
                <a:gd name="T8" fmla="*/ 65 w 130"/>
                <a:gd name="T9" fmla="*/ 33 h 236"/>
                <a:gd name="T10" fmla="*/ 0 w 130"/>
                <a:gd name="T11" fmla="*/ 117 h 236"/>
                <a:gd name="T12" fmla="*/ 0 w 130"/>
                <a:gd name="T13" fmla="*/ 117 h 236"/>
                <a:gd name="T14" fmla="*/ 0 w 130"/>
                <a:gd name="T15" fmla="*/ 104 h 236"/>
                <a:gd name="T16" fmla="*/ 0 w 130"/>
                <a:gd name="T17" fmla="*/ 92 h 236"/>
                <a:gd name="T18" fmla="*/ 0 w 130"/>
                <a:gd name="T19" fmla="*/ 79 h 236"/>
                <a:gd name="T20" fmla="*/ 0 w 130"/>
                <a:gd name="T21" fmla="*/ 65 h 236"/>
                <a:gd name="T22" fmla="*/ 51 w 130"/>
                <a:gd name="T23" fmla="*/ 0 h 2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0" h="236">
                  <a:moveTo>
                    <a:pt x="102" y="0"/>
                  </a:moveTo>
                  <a:lnTo>
                    <a:pt x="130" y="0"/>
                  </a:lnTo>
                  <a:lnTo>
                    <a:pt x="130" y="26"/>
                  </a:lnTo>
                  <a:lnTo>
                    <a:pt x="130" y="55"/>
                  </a:lnTo>
                  <a:lnTo>
                    <a:pt x="130" y="67"/>
                  </a:lnTo>
                  <a:lnTo>
                    <a:pt x="0" y="236"/>
                  </a:lnTo>
                  <a:lnTo>
                    <a:pt x="0" y="210"/>
                  </a:lnTo>
                  <a:lnTo>
                    <a:pt x="0" y="185"/>
                  </a:lnTo>
                  <a:lnTo>
                    <a:pt x="0" y="160"/>
                  </a:lnTo>
                  <a:lnTo>
                    <a:pt x="0" y="131"/>
                  </a:lnTo>
                  <a:lnTo>
                    <a:pt x="102"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09" name="Freeform 1494"/>
            <p:cNvSpPr>
              <a:spLocks/>
            </p:cNvSpPr>
            <p:nvPr/>
          </p:nvSpPr>
          <p:spPr bwMode="auto">
            <a:xfrm>
              <a:off x="3854" y="1304"/>
              <a:ext cx="65" cy="92"/>
            </a:xfrm>
            <a:custGeom>
              <a:avLst/>
              <a:gdLst>
                <a:gd name="T0" fmla="*/ 32 w 130"/>
                <a:gd name="T1" fmla="*/ 0 h 185"/>
                <a:gd name="T2" fmla="*/ 65 w 130"/>
                <a:gd name="T3" fmla="*/ 0 h 185"/>
                <a:gd name="T4" fmla="*/ 65 w 130"/>
                <a:gd name="T5" fmla="*/ 7 h 185"/>
                <a:gd name="T6" fmla="*/ 0 w 130"/>
                <a:gd name="T7" fmla="*/ 92 h 185"/>
                <a:gd name="T8" fmla="*/ 0 w 130"/>
                <a:gd name="T9" fmla="*/ 92 h 185"/>
                <a:gd name="T10" fmla="*/ 0 w 130"/>
                <a:gd name="T11" fmla="*/ 80 h 185"/>
                <a:gd name="T12" fmla="*/ 0 w 130"/>
                <a:gd name="T13" fmla="*/ 65 h 185"/>
                <a:gd name="T14" fmla="*/ 0 w 130"/>
                <a:gd name="T15" fmla="*/ 52 h 185"/>
                <a:gd name="T16" fmla="*/ 0 w 130"/>
                <a:gd name="T17" fmla="*/ 39 h 185"/>
                <a:gd name="T18" fmla="*/ 21 w 130"/>
                <a:gd name="T19" fmla="*/ 13 h 185"/>
                <a:gd name="T20" fmla="*/ 32 w 130"/>
                <a:gd name="T21" fmla="*/ 0 h 1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0" h="185">
                  <a:moveTo>
                    <a:pt x="64" y="0"/>
                  </a:moveTo>
                  <a:lnTo>
                    <a:pt x="130" y="0"/>
                  </a:lnTo>
                  <a:lnTo>
                    <a:pt x="130" y="15"/>
                  </a:lnTo>
                  <a:lnTo>
                    <a:pt x="0" y="185"/>
                  </a:lnTo>
                  <a:lnTo>
                    <a:pt x="0" y="160"/>
                  </a:lnTo>
                  <a:lnTo>
                    <a:pt x="0" y="131"/>
                  </a:lnTo>
                  <a:lnTo>
                    <a:pt x="0" y="105"/>
                  </a:lnTo>
                  <a:lnTo>
                    <a:pt x="0" y="78"/>
                  </a:lnTo>
                  <a:lnTo>
                    <a:pt x="42" y="26"/>
                  </a:lnTo>
                  <a:lnTo>
                    <a:pt x="64"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10" name="Freeform 1495"/>
            <p:cNvSpPr>
              <a:spLocks/>
            </p:cNvSpPr>
            <p:nvPr/>
          </p:nvSpPr>
          <p:spPr bwMode="auto">
            <a:xfrm>
              <a:off x="3854" y="1304"/>
              <a:ext cx="51" cy="65"/>
            </a:xfrm>
            <a:custGeom>
              <a:avLst/>
              <a:gdLst>
                <a:gd name="T0" fmla="*/ 51 w 102"/>
                <a:gd name="T1" fmla="*/ 0 h 131"/>
                <a:gd name="T2" fmla="*/ 32 w 102"/>
                <a:gd name="T3" fmla="*/ 0 h 131"/>
                <a:gd name="T4" fmla="*/ 0 w 102"/>
                <a:gd name="T5" fmla="*/ 36 h 131"/>
                <a:gd name="T6" fmla="*/ 0 w 102"/>
                <a:gd name="T7" fmla="*/ 52 h 131"/>
                <a:gd name="T8" fmla="*/ 0 w 102"/>
                <a:gd name="T9" fmla="*/ 65 h 131"/>
                <a:gd name="T10" fmla="*/ 0 w 102"/>
                <a:gd name="T11" fmla="*/ 65 h 131"/>
                <a:gd name="T12" fmla="*/ 51 w 102"/>
                <a:gd name="T13" fmla="*/ 0 h 1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2" h="131">
                  <a:moveTo>
                    <a:pt x="102" y="0"/>
                  </a:moveTo>
                  <a:lnTo>
                    <a:pt x="64" y="0"/>
                  </a:lnTo>
                  <a:lnTo>
                    <a:pt x="0" y="73"/>
                  </a:lnTo>
                  <a:lnTo>
                    <a:pt x="0" y="105"/>
                  </a:lnTo>
                  <a:lnTo>
                    <a:pt x="0" y="131"/>
                  </a:lnTo>
                  <a:lnTo>
                    <a:pt x="102"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11" name="Freeform 1496"/>
            <p:cNvSpPr>
              <a:spLocks/>
            </p:cNvSpPr>
            <p:nvPr/>
          </p:nvSpPr>
          <p:spPr bwMode="auto">
            <a:xfrm>
              <a:off x="3854" y="1316"/>
              <a:ext cx="20" cy="27"/>
            </a:xfrm>
            <a:custGeom>
              <a:avLst/>
              <a:gdLst>
                <a:gd name="T0" fmla="*/ 0 w 42"/>
                <a:gd name="T1" fmla="*/ 27 h 52"/>
                <a:gd name="T2" fmla="*/ 0 w 42"/>
                <a:gd name="T3" fmla="*/ 24 h 52"/>
                <a:gd name="T4" fmla="*/ 20 w 42"/>
                <a:gd name="T5" fmla="*/ 0 h 52"/>
                <a:gd name="T6" fmla="*/ 0 w 42"/>
                <a:gd name="T7" fmla="*/ 27 h 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2" h="52">
                  <a:moveTo>
                    <a:pt x="0" y="52"/>
                  </a:moveTo>
                  <a:lnTo>
                    <a:pt x="0" y="47"/>
                  </a:lnTo>
                  <a:lnTo>
                    <a:pt x="42" y="0"/>
                  </a:lnTo>
                  <a:lnTo>
                    <a:pt x="0" y="52"/>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12" name="Freeform 1497"/>
            <p:cNvSpPr>
              <a:spLocks/>
            </p:cNvSpPr>
            <p:nvPr/>
          </p:nvSpPr>
          <p:spPr bwMode="auto">
            <a:xfrm>
              <a:off x="3915" y="1299"/>
              <a:ext cx="7" cy="5"/>
            </a:xfrm>
            <a:custGeom>
              <a:avLst/>
              <a:gdLst>
                <a:gd name="T0" fmla="*/ 7 w 13"/>
                <a:gd name="T1" fmla="*/ 5 h 9"/>
                <a:gd name="T2" fmla="*/ 6 w 13"/>
                <a:gd name="T3" fmla="*/ 2 h 9"/>
                <a:gd name="T4" fmla="*/ 3 w 13"/>
                <a:gd name="T5" fmla="*/ 0 h 9"/>
                <a:gd name="T6" fmla="*/ 1 w 13"/>
                <a:gd name="T7" fmla="*/ 2 h 9"/>
                <a:gd name="T8" fmla="*/ 0 w 13"/>
                <a:gd name="T9" fmla="*/ 5 h 9"/>
                <a:gd name="T10" fmla="*/ 7 w 13"/>
                <a:gd name="T11" fmla="*/ 5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
                  <a:moveTo>
                    <a:pt x="13" y="9"/>
                  </a:moveTo>
                  <a:lnTo>
                    <a:pt x="11" y="4"/>
                  </a:lnTo>
                  <a:lnTo>
                    <a:pt x="6" y="0"/>
                  </a:lnTo>
                  <a:lnTo>
                    <a:pt x="1" y="4"/>
                  </a:lnTo>
                  <a:lnTo>
                    <a:pt x="0" y="9"/>
                  </a:lnTo>
                  <a:lnTo>
                    <a:pt x="13"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13" name="Freeform 1498"/>
            <p:cNvSpPr>
              <a:spLocks/>
            </p:cNvSpPr>
            <p:nvPr/>
          </p:nvSpPr>
          <p:spPr bwMode="auto">
            <a:xfrm>
              <a:off x="3915" y="1304"/>
              <a:ext cx="7" cy="17"/>
            </a:xfrm>
            <a:custGeom>
              <a:avLst/>
              <a:gdLst>
                <a:gd name="T0" fmla="*/ 7 w 13"/>
                <a:gd name="T1" fmla="*/ 14 h 35"/>
                <a:gd name="T2" fmla="*/ 7 w 13"/>
                <a:gd name="T3" fmla="*/ 14 h 35"/>
                <a:gd name="T4" fmla="*/ 7 w 13"/>
                <a:gd name="T5" fmla="*/ 0 h 35"/>
                <a:gd name="T6" fmla="*/ 0 w 13"/>
                <a:gd name="T7" fmla="*/ 0 h 35"/>
                <a:gd name="T8" fmla="*/ 0 w 13"/>
                <a:gd name="T9" fmla="*/ 14 h 35"/>
                <a:gd name="T10" fmla="*/ 0 w 13"/>
                <a:gd name="T11" fmla="*/ 14 h 35"/>
                <a:gd name="T12" fmla="*/ 0 w 13"/>
                <a:gd name="T13" fmla="*/ 14 h 35"/>
                <a:gd name="T14" fmla="*/ 1 w 13"/>
                <a:gd name="T15" fmla="*/ 16 h 35"/>
                <a:gd name="T16" fmla="*/ 3 w 13"/>
                <a:gd name="T17" fmla="*/ 17 h 35"/>
                <a:gd name="T18" fmla="*/ 6 w 13"/>
                <a:gd name="T19" fmla="*/ 16 h 35"/>
                <a:gd name="T20" fmla="*/ 7 w 13"/>
                <a:gd name="T21" fmla="*/ 14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5">
                  <a:moveTo>
                    <a:pt x="13" y="28"/>
                  </a:moveTo>
                  <a:lnTo>
                    <a:pt x="13" y="28"/>
                  </a:lnTo>
                  <a:lnTo>
                    <a:pt x="13" y="0"/>
                  </a:lnTo>
                  <a:lnTo>
                    <a:pt x="0" y="0"/>
                  </a:lnTo>
                  <a:lnTo>
                    <a:pt x="0" y="28"/>
                  </a:lnTo>
                  <a:lnTo>
                    <a:pt x="1" y="33"/>
                  </a:lnTo>
                  <a:lnTo>
                    <a:pt x="6" y="35"/>
                  </a:lnTo>
                  <a:lnTo>
                    <a:pt x="11" y="33"/>
                  </a:lnTo>
                  <a:lnTo>
                    <a:pt x="13"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14" name="Freeform 1499"/>
            <p:cNvSpPr>
              <a:spLocks/>
            </p:cNvSpPr>
            <p:nvPr/>
          </p:nvSpPr>
          <p:spPr bwMode="auto">
            <a:xfrm>
              <a:off x="3915" y="1317"/>
              <a:ext cx="7" cy="17"/>
            </a:xfrm>
            <a:custGeom>
              <a:avLst/>
              <a:gdLst>
                <a:gd name="T0" fmla="*/ 7 w 13"/>
                <a:gd name="T1" fmla="*/ 14 h 34"/>
                <a:gd name="T2" fmla="*/ 7 w 13"/>
                <a:gd name="T3" fmla="*/ 14 h 34"/>
                <a:gd name="T4" fmla="*/ 7 w 13"/>
                <a:gd name="T5" fmla="*/ 0 h 34"/>
                <a:gd name="T6" fmla="*/ 0 w 13"/>
                <a:gd name="T7" fmla="*/ 0 h 34"/>
                <a:gd name="T8" fmla="*/ 0 w 13"/>
                <a:gd name="T9" fmla="*/ 14 h 34"/>
                <a:gd name="T10" fmla="*/ 0 w 13"/>
                <a:gd name="T11" fmla="*/ 14 h 34"/>
                <a:gd name="T12" fmla="*/ 0 w 13"/>
                <a:gd name="T13" fmla="*/ 14 h 34"/>
                <a:gd name="T14" fmla="*/ 1 w 13"/>
                <a:gd name="T15" fmla="*/ 16 h 34"/>
                <a:gd name="T16" fmla="*/ 3 w 13"/>
                <a:gd name="T17" fmla="*/ 17 h 34"/>
                <a:gd name="T18" fmla="*/ 6 w 13"/>
                <a:gd name="T19" fmla="*/ 16 h 34"/>
                <a:gd name="T20" fmla="*/ 7 w 13"/>
                <a:gd name="T21" fmla="*/ 14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4">
                  <a:moveTo>
                    <a:pt x="13" y="27"/>
                  </a:moveTo>
                  <a:lnTo>
                    <a:pt x="13" y="27"/>
                  </a:lnTo>
                  <a:lnTo>
                    <a:pt x="13" y="0"/>
                  </a:lnTo>
                  <a:lnTo>
                    <a:pt x="0" y="0"/>
                  </a:lnTo>
                  <a:lnTo>
                    <a:pt x="0" y="27"/>
                  </a:lnTo>
                  <a:lnTo>
                    <a:pt x="1" y="32"/>
                  </a:lnTo>
                  <a:lnTo>
                    <a:pt x="6" y="34"/>
                  </a:lnTo>
                  <a:lnTo>
                    <a:pt x="11" y="32"/>
                  </a:lnTo>
                  <a:lnTo>
                    <a:pt x="1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15" name="Freeform 1500"/>
            <p:cNvSpPr>
              <a:spLocks/>
            </p:cNvSpPr>
            <p:nvPr/>
          </p:nvSpPr>
          <p:spPr bwMode="auto">
            <a:xfrm>
              <a:off x="3915" y="1331"/>
              <a:ext cx="7" cy="16"/>
            </a:xfrm>
            <a:custGeom>
              <a:avLst/>
              <a:gdLst>
                <a:gd name="T0" fmla="*/ 7 w 13"/>
                <a:gd name="T1" fmla="*/ 13 h 32"/>
                <a:gd name="T2" fmla="*/ 7 w 13"/>
                <a:gd name="T3" fmla="*/ 13 h 32"/>
                <a:gd name="T4" fmla="*/ 7 w 13"/>
                <a:gd name="T5" fmla="*/ 0 h 32"/>
                <a:gd name="T6" fmla="*/ 0 w 13"/>
                <a:gd name="T7" fmla="*/ 0 h 32"/>
                <a:gd name="T8" fmla="*/ 0 w 13"/>
                <a:gd name="T9" fmla="*/ 13 h 32"/>
                <a:gd name="T10" fmla="*/ 0 w 13"/>
                <a:gd name="T11" fmla="*/ 13 h 32"/>
                <a:gd name="T12" fmla="*/ 0 w 13"/>
                <a:gd name="T13" fmla="*/ 13 h 32"/>
                <a:gd name="T14" fmla="*/ 1 w 13"/>
                <a:gd name="T15" fmla="*/ 15 h 32"/>
                <a:gd name="T16" fmla="*/ 3 w 13"/>
                <a:gd name="T17" fmla="*/ 16 h 32"/>
                <a:gd name="T18" fmla="*/ 6 w 13"/>
                <a:gd name="T19" fmla="*/ 15 h 32"/>
                <a:gd name="T20" fmla="*/ 7 w 13"/>
                <a:gd name="T21" fmla="*/ 13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2">
                  <a:moveTo>
                    <a:pt x="13" y="25"/>
                  </a:moveTo>
                  <a:lnTo>
                    <a:pt x="13" y="25"/>
                  </a:lnTo>
                  <a:lnTo>
                    <a:pt x="13" y="0"/>
                  </a:lnTo>
                  <a:lnTo>
                    <a:pt x="0" y="0"/>
                  </a:lnTo>
                  <a:lnTo>
                    <a:pt x="0" y="25"/>
                  </a:lnTo>
                  <a:lnTo>
                    <a:pt x="1" y="30"/>
                  </a:lnTo>
                  <a:lnTo>
                    <a:pt x="6" y="32"/>
                  </a:lnTo>
                  <a:lnTo>
                    <a:pt x="11" y="30"/>
                  </a:lnTo>
                  <a:lnTo>
                    <a:pt x="13"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16" name="Freeform 1501"/>
            <p:cNvSpPr>
              <a:spLocks/>
            </p:cNvSpPr>
            <p:nvPr/>
          </p:nvSpPr>
          <p:spPr bwMode="auto">
            <a:xfrm>
              <a:off x="3915" y="1344"/>
              <a:ext cx="7" cy="17"/>
            </a:xfrm>
            <a:custGeom>
              <a:avLst/>
              <a:gdLst>
                <a:gd name="T0" fmla="*/ 7 w 13"/>
                <a:gd name="T1" fmla="*/ 14 h 34"/>
                <a:gd name="T2" fmla="*/ 7 w 13"/>
                <a:gd name="T3" fmla="*/ 14 h 34"/>
                <a:gd name="T4" fmla="*/ 7 w 13"/>
                <a:gd name="T5" fmla="*/ 0 h 34"/>
                <a:gd name="T6" fmla="*/ 0 w 13"/>
                <a:gd name="T7" fmla="*/ 0 h 34"/>
                <a:gd name="T8" fmla="*/ 0 w 13"/>
                <a:gd name="T9" fmla="*/ 14 h 34"/>
                <a:gd name="T10" fmla="*/ 0 w 13"/>
                <a:gd name="T11" fmla="*/ 14 h 34"/>
                <a:gd name="T12" fmla="*/ 0 w 13"/>
                <a:gd name="T13" fmla="*/ 14 h 34"/>
                <a:gd name="T14" fmla="*/ 1 w 13"/>
                <a:gd name="T15" fmla="*/ 17 h 34"/>
                <a:gd name="T16" fmla="*/ 3 w 13"/>
                <a:gd name="T17" fmla="*/ 17 h 34"/>
                <a:gd name="T18" fmla="*/ 6 w 13"/>
                <a:gd name="T19" fmla="*/ 17 h 34"/>
                <a:gd name="T20" fmla="*/ 7 w 13"/>
                <a:gd name="T21" fmla="*/ 14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4">
                  <a:moveTo>
                    <a:pt x="13" y="27"/>
                  </a:moveTo>
                  <a:lnTo>
                    <a:pt x="13" y="27"/>
                  </a:lnTo>
                  <a:lnTo>
                    <a:pt x="13" y="0"/>
                  </a:lnTo>
                  <a:lnTo>
                    <a:pt x="0" y="0"/>
                  </a:lnTo>
                  <a:lnTo>
                    <a:pt x="0" y="27"/>
                  </a:lnTo>
                  <a:lnTo>
                    <a:pt x="1" y="33"/>
                  </a:lnTo>
                  <a:lnTo>
                    <a:pt x="6" y="34"/>
                  </a:lnTo>
                  <a:lnTo>
                    <a:pt x="11" y="33"/>
                  </a:lnTo>
                  <a:lnTo>
                    <a:pt x="1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17" name="Freeform 1502"/>
            <p:cNvSpPr>
              <a:spLocks/>
            </p:cNvSpPr>
            <p:nvPr/>
          </p:nvSpPr>
          <p:spPr bwMode="auto">
            <a:xfrm>
              <a:off x="3915" y="1357"/>
              <a:ext cx="7" cy="16"/>
            </a:xfrm>
            <a:custGeom>
              <a:avLst/>
              <a:gdLst>
                <a:gd name="T0" fmla="*/ 7 w 13"/>
                <a:gd name="T1" fmla="*/ 12 h 33"/>
                <a:gd name="T2" fmla="*/ 7 w 13"/>
                <a:gd name="T3" fmla="*/ 12 h 33"/>
                <a:gd name="T4" fmla="*/ 7 w 13"/>
                <a:gd name="T5" fmla="*/ 0 h 33"/>
                <a:gd name="T6" fmla="*/ 0 w 13"/>
                <a:gd name="T7" fmla="*/ 0 h 33"/>
                <a:gd name="T8" fmla="*/ 0 w 13"/>
                <a:gd name="T9" fmla="*/ 12 h 33"/>
                <a:gd name="T10" fmla="*/ 0 w 13"/>
                <a:gd name="T11" fmla="*/ 12 h 33"/>
                <a:gd name="T12" fmla="*/ 0 w 13"/>
                <a:gd name="T13" fmla="*/ 12 h 33"/>
                <a:gd name="T14" fmla="*/ 1 w 13"/>
                <a:gd name="T15" fmla="*/ 15 h 33"/>
                <a:gd name="T16" fmla="*/ 3 w 13"/>
                <a:gd name="T17" fmla="*/ 16 h 33"/>
                <a:gd name="T18" fmla="*/ 6 w 13"/>
                <a:gd name="T19" fmla="*/ 15 h 33"/>
                <a:gd name="T20" fmla="*/ 7 w 13"/>
                <a:gd name="T21" fmla="*/ 12 h 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3">
                  <a:moveTo>
                    <a:pt x="13" y="25"/>
                  </a:moveTo>
                  <a:lnTo>
                    <a:pt x="13" y="25"/>
                  </a:lnTo>
                  <a:lnTo>
                    <a:pt x="13" y="0"/>
                  </a:lnTo>
                  <a:lnTo>
                    <a:pt x="0" y="0"/>
                  </a:lnTo>
                  <a:lnTo>
                    <a:pt x="0" y="25"/>
                  </a:lnTo>
                  <a:lnTo>
                    <a:pt x="1" y="31"/>
                  </a:lnTo>
                  <a:lnTo>
                    <a:pt x="6" y="33"/>
                  </a:lnTo>
                  <a:lnTo>
                    <a:pt x="11" y="31"/>
                  </a:lnTo>
                  <a:lnTo>
                    <a:pt x="13"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18" name="Freeform 1503"/>
            <p:cNvSpPr>
              <a:spLocks/>
            </p:cNvSpPr>
            <p:nvPr/>
          </p:nvSpPr>
          <p:spPr bwMode="auto">
            <a:xfrm>
              <a:off x="3915" y="1370"/>
              <a:ext cx="7" cy="17"/>
            </a:xfrm>
            <a:custGeom>
              <a:avLst/>
              <a:gdLst>
                <a:gd name="T0" fmla="*/ 7 w 13"/>
                <a:gd name="T1" fmla="*/ 14 h 35"/>
                <a:gd name="T2" fmla="*/ 7 w 13"/>
                <a:gd name="T3" fmla="*/ 14 h 35"/>
                <a:gd name="T4" fmla="*/ 7 w 13"/>
                <a:gd name="T5" fmla="*/ 0 h 35"/>
                <a:gd name="T6" fmla="*/ 0 w 13"/>
                <a:gd name="T7" fmla="*/ 0 h 35"/>
                <a:gd name="T8" fmla="*/ 0 w 13"/>
                <a:gd name="T9" fmla="*/ 14 h 35"/>
                <a:gd name="T10" fmla="*/ 0 w 13"/>
                <a:gd name="T11" fmla="*/ 14 h 35"/>
                <a:gd name="T12" fmla="*/ 0 w 13"/>
                <a:gd name="T13" fmla="*/ 14 h 35"/>
                <a:gd name="T14" fmla="*/ 1 w 13"/>
                <a:gd name="T15" fmla="*/ 16 h 35"/>
                <a:gd name="T16" fmla="*/ 3 w 13"/>
                <a:gd name="T17" fmla="*/ 17 h 35"/>
                <a:gd name="T18" fmla="*/ 6 w 13"/>
                <a:gd name="T19" fmla="*/ 16 h 35"/>
                <a:gd name="T20" fmla="*/ 7 w 13"/>
                <a:gd name="T21" fmla="*/ 14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5">
                  <a:moveTo>
                    <a:pt x="13" y="28"/>
                  </a:moveTo>
                  <a:lnTo>
                    <a:pt x="13" y="28"/>
                  </a:lnTo>
                  <a:lnTo>
                    <a:pt x="13" y="0"/>
                  </a:lnTo>
                  <a:lnTo>
                    <a:pt x="0" y="0"/>
                  </a:lnTo>
                  <a:lnTo>
                    <a:pt x="0" y="28"/>
                  </a:lnTo>
                  <a:lnTo>
                    <a:pt x="1" y="33"/>
                  </a:lnTo>
                  <a:lnTo>
                    <a:pt x="6" y="35"/>
                  </a:lnTo>
                  <a:lnTo>
                    <a:pt x="11" y="33"/>
                  </a:lnTo>
                  <a:lnTo>
                    <a:pt x="13"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19" name="Freeform 1504"/>
            <p:cNvSpPr>
              <a:spLocks/>
            </p:cNvSpPr>
            <p:nvPr/>
          </p:nvSpPr>
          <p:spPr bwMode="auto">
            <a:xfrm>
              <a:off x="3915" y="1383"/>
              <a:ext cx="7" cy="17"/>
            </a:xfrm>
            <a:custGeom>
              <a:avLst/>
              <a:gdLst>
                <a:gd name="T0" fmla="*/ 7 w 13"/>
                <a:gd name="T1" fmla="*/ 13 h 32"/>
                <a:gd name="T2" fmla="*/ 7 w 13"/>
                <a:gd name="T3" fmla="*/ 13 h 32"/>
                <a:gd name="T4" fmla="*/ 7 w 13"/>
                <a:gd name="T5" fmla="*/ 0 h 32"/>
                <a:gd name="T6" fmla="*/ 0 w 13"/>
                <a:gd name="T7" fmla="*/ 0 h 32"/>
                <a:gd name="T8" fmla="*/ 0 w 13"/>
                <a:gd name="T9" fmla="*/ 13 h 32"/>
                <a:gd name="T10" fmla="*/ 0 w 13"/>
                <a:gd name="T11" fmla="*/ 13 h 32"/>
                <a:gd name="T12" fmla="*/ 0 w 13"/>
                <a:gd name="T13" fmla="*/ 13 h 32"/>
                <a:gd name="T14" fmla="*/ 1 w 13"/>
                <a:gd name="T15" fmla="*/ 16 h 32"/>
                <a:gd name="T16" fmla="*/ 3 w 13"/>
                <a:gd name="T17" fmla="*/ 17 h 32"/>
                <a:gd name="T18" fmla="*/ 6 w 13"/>
                <a:gd name="T19" fmla="*/ 16 h 32"/>
                <a:gd name="T20" fmla="*/ 7 w 13"/>
                <a:gd name="T21" fmla="*/ 13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2">
                  <a:moveTo>
                    <a:pt x="13" y="25"/>
                  </a:moveTo>
                  <a:lnTo>
                    <a:pt x="13" y="25"/>
                  </a:lnTo>
                  <a:lnTo>
                    <a:pt x="13" y="0"/>
                  </a:lnTo>
                  <a:lnTo>
                    <a:pt x="0" y="0"/>
                  </a:lnTo>
                  <a:lnTo>
                    <a:pt x="0" y="25"/>
                  </a:lnTo>
                  <a:lnTo>
                    <a:pt x="1" y="30"/>
                  </a:lnTo>
                  <a:lnTo>
                    <a:pt x="6" y="32"/>
                  </a:lnTo>
                  <a:lnTo>
                    <a:pt x="11" y="30"/>
                  </a:lnTo>
                  <a:lnTo>
                    <a:pt x="13"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20" name="Freeform 1505"/>
            <p:cNvSpPr>
              <a:spLocks/>
            </p:cNvSpPr>
            <p:nvPr/>
          </p:nvSpPr>
          <p:spPr bwMode="auto">
            <a:xfrm>
              <a:off x="3915" y="1396"/>
              <a:ext cx="7" cy="17"/>
            </a:xfrm>
            <a:custGeom>
              <a:avLst/>
              <a:gdLst>
                <a:gd name="T0" fmla="*/ 7 w 13"/>
                <a:gd name="T1" fmla="*/ 14 h 34"/>
                <a:gd name="T2" fmla="*/ 7 w 13"/>
                <a:gd name="T3" fmla="*/ 14 h 34"/>
                <a:gd name="T4" fmla="*/ 7 w 13"/>
                <a:gd name="T5" fmla="*/ 0 h 34"/>
                <a:gd name="T6" fmla="*/ 0 w 13"/>
                <a:gd name="T7" fmla="*/ 0 h 34"/>
                <a:gd name="T8" fmla="*/ 0 w 13"/>
                <a:gd name="T9" fmla="*/ 14 h 34"/>
                <a:gd name="T10" fmla="*/ 0 w 13"/>
                <a:gd name="T11" fmla="*/ 14 h 34"/>
                <a:gd name="T12" fmla="*/ 0 w 13"/>
                <a:gd name="T13" fmla="*/ 14 h 34"/>
                <a:gd name="T14" fmla="*/ 1 w 13"/>
                <a:gd name="T15" fmla="*/ 16 h 34"/>
                <a:gd name="T16" fmla="*/ 3 w 13"/>
                <a:gd name="T17" fmla="*/ 17 h 34"/>
                <a:gd name="T18" fmla="*/ 6 w 13"/>
                <a:gd name="T19" fmla="*/ 16 h 34"/>
                <a:gd name="T20" fmla="*/ 7 w 13"/>
                <a:gd name="T21" fmla="*/ 14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4">
                  <a:moveTo>
                    <a:pt x="13" y="27"/>
                  </a:moveTo>
                  <a:lnTo>
                    <a:pt x="13" y="27"/>
                  </a:lnTo>
                  <a:lnTo>
                    <a:pt x="13" y="0"/>
                  </a:lnTo>
                  <a:lnTo>
                    <a:pt x="0" y="0"/>
                  </a:lnTo>
                  <a:lnTo>
                    <a:pt x="0" y="27"/>
                  </a:lnTo>
                  <a:lnTo>
                    <a:pt x="1" y="32"/>
                  </a:lnTo>
                  <a:lnTo>
                    <a:pt x="6" y="34"/>
                  </a:lnTo>
                  <a:lnTo>
                    <a:pt x="11" y="32"/>
                  </a:lnTo>
                  <a:lnTo>
                    <a:pt x="1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21" name="Freeform 1506"/>
            <p:cNvSpPr>
              <a:spLocks/>
            </p:cNvSpPr>
            <p:nvPr/>
          </p:nvSpPr>
          <p:spPr bwMode="auto">
            <a:xfrm>
              <a:off x="3915" y="1410"/>
              <a:ext cx="7" cy="16"/>
            </a:xfrm>
            <a:custGeom>
              <a:avLst/>
              <a:gdLst>
                <a:gd name="T0" fmla="*/ 7 w 13"/>
                <a:gd name="T1" fmla="*/ 12 h 33"/>
                <a:gd name="T2" fmla="*/ 7 w 13"/>
                <a:gd name="T3" fmla="*/ 12 h 33"/>
                <a:gd name="T4" fmla="*/ 7 w 13"/>
                <a:gd name="T5" fmla="*/ 0 h 33"/>
                <a:gd name="T6" fmla="*/ 0 w 13"/>
                <a:gd name="T7" fmla="*/ 0 h 33"/>
                <a:gd name="T8" fmla="*/ 0 w 13"/>
                <a:gd name="T9" fmla="*/ 12 h 33"/>
                <a:gd name="T10" fmla="*/ 0 w 13"/>
                <a:gd name="T11" fmla="*/ 12 h 33"/>
                <a:gd name="T12" fmla="*/ 0 w 13"/>
                <a:gd name="T13" fmla="*/ 12 h 33"/>
                <a:gd name="T14" fmla="*/ 1 w 13"/>
                <a:gd name="T15" fmla="*/ 15 h 33"/>
                <a:gd name="T16" fmla="*/ 3 w 13"/>
                <a:gd name="T17" fmla="*/ 16 h 33"/>
                <a:gd name="T18" fmla="*/ 6 w 13"/>
                <a:gd name="T19" fmla="*/ 15 h 33"/>
                <a:gd name="T20" fmla="*/ 7 w 13"/>
                <a:gd name="T21" fmla="*/ 12 h 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3">
                  <a:moveTo>
                    <a:pt x="13" y="25"/>
                  </a:moveTo>
                  <a:lnTo>
                    <a:pt x="13" y="25"/>
                  </a:lnTo>
                  <a:lnTo>
                    <a:pt x="13" y="0"/>
                  </a:lnTo>
                  <a:lnTo>
                    <a:pt x="0" y="0"/>
                  </a:lnTo>
                  <a:lnTo>
                    <a:pt x="0" y="25"/>
                  </a:lnTo>
                  <a:lnTo>
                    <a:pt x="1" y="31"/>
                  </a:lnTo>
                  <a:lnTo>
                    <a:pt x="6" y="33"/>
                  </a:lnTo>
                  <a:lnTo>
                    <a:pt x="11" y="31"/>
                  </a:lnTo>
                  <a:lnTo>
                    <a:pt x="13"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22" name="Freeform 1507"/>
            <p:cNvSpPr>
              <a:spLocks/>
            </p:cNvSpPr>
            <p:nvPr/>
          </p:nvSpPr>
          <p:spPr bwMode="auto">
            <a:xfrm>
              <a:off x="3915" y="1422"/>
              <a:ext cx="7" cy="17"/>
            </a:xfrm>
            <a:custGeom>
              <a:avLst/>
              <a:gdLst>
                <a:gd name="T0" fmla="*/ 7 w 13"/>
                <a:gd name="T1" fmla="*/ 13 h 35"/>
                <a:gd name="T2" fmla="*/ 7 w 13"/>
                <a:gd name="T3" fmla="*/ 13 h 35"/>
                <a:gd name="T4" fmla="*/ 7 w 13"/>
                <a:gd name="T5" fmla="*/ 0 h 35"/>
                <a:gd name="T6" fmla="*/ 0 w 13"/>
                <a:gd name="T7" fmla="*/ 0 h 35"/>
                <a:gd name="T8" fmla="*/ 0 w 13"/>
                <a:gd name="T9" fmla="*/ 13 h 35"/>
                <a:gd name="T10" fmla="*/ 0 w 13"/>
                <a:gd name="T11" fmla="*/ 13 h 35"/>
                <a:gd name="T12" fmla="*/ 0 w 13"/>
                <a:gd name="T13" fmla="*/ 13 h 35"/>
                <a:gd name="T14" fmla="*/ 1 w 13"/>
                <a:gd name="T15" fmla="*/ 16 h 35"/>
                <a:gd name="T16" fmla="*/ 3 w 13"/>
                <a:gd name="T17" fmla="*/ 17 h 35"/>
                <a:gd name="T18" fmla="*/ 6 w 13"/>
                <a:gd name="T19" fmla="*/ 16 h 35"/>
                <a:gd name="T20" fmla="*/ 7 w 13"/>
                <a:gd name="T21" fmla="*/ 13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5">
                  <a:moveTo>
                    <a:pt x="13" y="27"/>
                  </a:moveTo>
                  <a:lnTo>
                    <a:pt x="13" y="27"/>
                  </a:lnTo>
                  <a:lnTo>
                    <a:pt x="13" y="0"/>
                  </a:lnTo>
                  <a:lnTo>
                    <a:pt x="0" y="0"/>
                  </a:lnTo>
                  <a:lnTo>
                    <a:pt x="0" y="27"/>
                  </a:lnTo>
                  <a:lnTo>
                    <a:pt x="1" y="33"/>
                  </a:lnTo>
                  <a:lnTo>
                    <a:pt x="6" y="35"/>
                  </a:lnTo>
                  <a:lnTo>
                    <a:pt x="11" y="33"/>
                  </a:lnTo>
                  <a:lnTo>
                    <a:pt x="1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23" name="Freeform 1508"/>
            <p:cNvSpPr>
              <a:spLocks/>
            </p:cNvSpPr>
            <p:nvPr/>
          </p:nvSpPr>
          <p:spPr bwMode="auto">
            <a:xfrm>
              <a:off x="3915" y="1436"/>
              <a:ext cx="7" cy="16"/>
            </a:xfrm>
            <a:custGeom>
              <a:avLst/>
              <a:gdLst>
                <a:gd name="T0" fmla="*/ 7 w 13"/>
                <a:gd name="T1" fmla="*/ 13 h 33"/>
                <a:gd name="T2" fmla="*/ 7 w 13"/>
                <a:gd name="T3" fmla="*/ 13 h 33"/>
                <a:gd name="T4" fmla="*/ 7 w 13"/>
                <a:gd name="T5" fmla="*/ 0 h 33"/>
                <a:gd name="T6" fmla="*/ 0 w 13"/>
                <a:gd name="T7" fmla="*/ 0 h 33"/>
                <a:gd name="T8" fmla="*/ 0 w 13"/>
                <a:gd name="T9" fmla="*/ 13 h 33"/>
                <a:gd name="T10" fmla="*/ 0 w 13"/>
                <a:gd name="T11" fmla="*/ 13 h 33"/>
                <a:gd name="T12" fmla="*/ 0 w 13"/>
                <a:gd name="T13" fmla="*/ 13 h 33"/>
                <a:gd name="T14" fmla="*/ 1 w 13"/>
                <a:gd name="T15" fmla="*/ 15 h 33"/>
                <a:gd name="T16" fmla="*/ 3 w 13"/>
                <a:gd name="T17" fmla="*/ 16 h 33"/>
                <a:gd name="T18" fmla="*/ 6 w 13"/>
                <a:gd name="T19" fmla="*/ 15 h 33"/>
                <a:gd name="T20" fmla="*/ 7 w 13"/>
                <a:gd name="T21" fmla="*/ 13 h 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3">
                  <a:moveTo>
                    <a:pt x="13" y="26"/>
                  </a:moveTo>
                  <a:lnTo>
                    <a:pt x="13" y="26"/>
                  </a:lnTo>
                  <a:lnTo>
                    <a:pt x="13" y="0"/>
                  </a:lnTo>
                  <a:lnTo>
                    <a:pt x="0" y="0"/>
                  </a:lnTo>
                  <a:lnTo>
                    <a:pt x="0" y="26"/>
                  </a:lnTo>
                  <a:lnTo>
                    <a:pt x="1" y="31"/>
                  </a:lnTo>
                  <a:lnTo>
                    <a:pt x="6" y="33"/>
                  </a:lnTo>
                  <a:lnTo>
                    <a:pt x="11" y="31"/>
                  </a:lnTo>
                  <a:lnTo>
                    <a:pt x="1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24" name="Freeform 1509"/>
            <p:cNvSpPr>
              <a:spLocks/>
            </p:cNvSpPr>
            <p:nvPr/>
          </p:nvSpPr>
          <p:spPr bwMode="auto">
            <a:xfrm>
              <a:off x="3915" y="1448"/>
              <a:ext cx="7" cy="18"/>
            </a:xfrm>
            <a:custGeom>
              <a:avLst/>
              <a:gdLst>
                <a:gd name="T0" fmla="*/ 7 w 13"/>
                <a:gd name="T1" fmla="*/ 14 h 34"/>
                <a:gd name="T2" fmla="*/ 7 w 13"/>
                <a:gd name="T3" fmla="*/ 14 h 34"/>
                <a:gd name="T4" fmla="*/ 7 w 13"/>
                <a:gd name="T5" fmla="*/ 0 h 34"/>
                <a:gd name="T6" fmla="*/ 0 w 13"/>
                <a:gd name="T7" fmla="*/ 0 h 34"/>
                <a:gd name="T8" fmla="*/ 0 w 13"/>
                <a:gd name="T9" fmla="*/ 14 h 34"/>
                <a:gd name="T10" fmla="*/ 0 w 13"/>
                <a:gd name="T11" fmla="*/ 14 h 34"/>
                <a:gd name="T12" fmla="*/ 0 w 13"/>
                <a:gd name="T13" fmla="*/ 14 h 34"/>
                <a:gd name="T14" fmla="*/ 1 w 13"/>
                <a:gd name="T15" fmla="*/ 17 h 34"/>
                <a:gd name="T16" fmla="*/ 3 w 13"/>
                <a:gd name="T17" fmla="*/ 18 h 34"/>
                <a:gd name="T18" fmla="*/ 6 w 13"/>
                <a:gd name="T19" fmla="*/ 17 h 34"/>
                <a:gd name="T20" fmla="*/ 7 w 13"/>
                <a:gd name="T21" fmla="*/ 14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4">
                  <a:moveTo>
                    <a:pt x="13" y="27"/>
                  </a:moveTo>
                  <a:lnTo>
                    <a:pt x="13" y="27"/>
                  </a:lnTo>
                  <a:lnTo>
                    <a:pt x="13" y="0"/>
                  </a:lnTo>
                  <a:lnTo>
                    <a:pt x="0" y="0"/>
                  </a:lnTo>
                  <a:lnTo>
                    <a:pt x="0" y="27"/>
                  </a:lnTo>
                  <a:lnTo>
                    <a:pt x="1" y="32"/>
                  </a:lnTo>
                  <a:lnTo>
                    <a:pt x="6" y="34"/>
                  </a:lnTo>
                  <a:lnTo>
                    <a:pt x="11" y="32"/>
                  </a:lnTo>
                  <a:lnTo>
                    <a:pt x="1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25" name="Freeform 1510"/>
            <p:cNvSpPr>
              <a:spLocks/>
            </p:cNvSpPr>
            <p:nvPr/>
          </p:nvSpPr>
          <p:spPr bwMode="auto">
            <a:xfrm>
              <a:off x="3915" y="1462"/>
              <a:ext cx="7" cy="16"/>
            </a:xfrm>
            <a:custGeom>
              <a:avLst/>
              <a:gdLst>
                <a:gd name="T0" fmla="*/ 7 w 13"/>
                <a:gd name="T1" fmla="*/ 12 h 33"/>
                <a:gd name="T2" fmla="*/ 7 w 13"/>
                <a:gd name="T3" fmla="*/ 12 h 33"/>
                <a:gd name="T4" fmla="*/ 7 w 13"/>
                <a:gd name="T5" fmla="*/ 0 h 33"/>
                <a:gd name="T6" fmla="*/ 0 w 13"/>
                <a:gd name="T7" fmla="*/ 0 h 33"/>
                <a:gd name="T8" fmla="*/ 0 w 13"/>
                <a:gd name="T9" fmla="*/ 12 h 33"/>
                <a:gd name="T10" fmla="*/ 0 w 13"/>
                <a:gd name="T11" fmla="*/ 12 h 33"/>
                <a:gd name="T12" fmla="*/ 0 w 13"/>
                <a:gd name="T13" fmla="*/ 12 h 33"/>
                <a:gd name="T14" fmla="*/ 1 w 13"/>
                <a:gd name="T15" fmla="*/ 15 h 33"/>
                <a:gd name="T16" fmla="*/ 3 w 13"/>
                <a:gd name="T17" fmla="*/ 16 h 33"/>
                <a:gd name="T18" fmla="*/ 6 w 13"/>
                <a:gd name="T19" fmla="*/ 15 h 33"/>
                <a:gd name="T20" fmla="*/ 7 w 13"/>
                <a:gd name="T21" fmla="*/ 12 h 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3">
                  <a:moveTo>
                    <a:pt x="13" y="25"/>
                  </a:moveTo>
                  <a:lnTo>
                    <a:pt x="13" y="25"/>
                  </a:lnTo>
                  <a:lnTo>
                    <a:pt x="13" y="0"/>
                  </a:lnTo>
                  <a:lnTo>
                    <a:pt x="0" y="0"/>
                  </a:lnTo>
                  <a:lnTo>
                    <a:pt x="0" y="25"/>
                  </a:lnTo>
                  <a:lnTo>
                    <a:pt x="1" y="31"/>
                  </a:lnTo>
                  <a:lnTo>
                    <a:pt x="6" y="33"/>
                  </a:lnTo>
                  <a:lnTo>
                    <a:pt x="11" y="31"/>
                  </a:lnTo>
                  <a:lnTo>
                    <a:pt x="13"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26" name="Freeform 1511"/>
            <p:cNvSpPr>
              <a:spLocks/>
            </p:cNvSpPr>
            <p:nvPr/>
          </p:nvSpPr>
          <p:spPr bwMode="auto">
            <a:xfrm>
              <a:off x="3915" y="1475"/>
              <a:ext cx="7" cy="17"/>
            </a:xfrm>
            <a:custGeom>
              <a:avLst/>
              <a:gdLst>
                <a:gd name="T0" fmla="*/ 7 w 13"/>
                <a:gd name="T1" fmla="*/ 13 h 35"/>
                <a:gd name="T2" fmla="*/ 7 w 13"/>
                <a:gd name="T3" fmla="*/ 13 h 35"/>
                <a:gd name="T4" fmla="*/ 7 w 13"/>
                <a:gd name="T5" fmla="*/ 0 h 35"/>
                <a:gd name="T6" fmla="*/ 0 w 13"/>
                <a:gd name="T7" fmla="*/ 0 h 35"/>
                <a:gd name="T8" fmla="*/ 0 w 13"/>
                <a:gd name="T9" fmla="*/ 13 h 35"/>
                <a:gd name="T10" fmla="*/ 0 w 13"/>
                <a:gd name="T11" fmla="*/ 13 h 35"/>
                <a:gd name="T12" fmla="*/ 0 w 13"/>
                <a:gd name="T13" fmla="*/ 13 h 35"/>
                <a:gd name="T14" fmla="*/ 1 w 13"/>
                <a:gd name="T15" fmla="*/ 16 h 35"/>
                <a:gd name="T16" fmla="*/ 3 w 13"/>
                <a:gd name="T17" fmla="*/ 17 h 35"/>
                <a:gd name="T18" fmla="*/ 6 w 13"/>
                <a:gd name="T19" fmla="*/ 16 h 35"/>
                <a:gd name="T20" fmla="*/ 7 w 13"/>
                <a:gd name="T21" fmla="*/ 13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5">
                  <a:moveTo>
                    <a:pt x="13" y="27"/>
                  </a:moveTo>
                  <a:lnTo>
                    <a:pt x="13" y="27"/>
                  </a:lnTo>
                  <a:lnTo>
                    <a:pt x="13" y="0"/>
                  </a:lnTo>
                  <a:lnTo>
                    <a:pt x="0" y="0"/>
                  </a:lnTo>
                  <a:lnTo>
                    <a:pt x="0" y="27"/>
                  </a:lnTo>
                  <a:lnTo>
                    <a:pt x="1" y="33"/>
                  </a:lnTo>
                  <a:lnTo>
                    <a:pt x="6" y="35"/>
                  </a:lnTo>
                  <a:lnTo>
                    <a:pt x="11" y="33"/>
                  </a:lnTo>
                  <a:lnTo>
                    <a:pt x="1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27" name="Freeform 1512"/>
            <p:cNvSpPr>
              <a:spLocks/>
            </p:cNvSpPr>
            <p:nvPr/>
          </p:nvSpPr>
          <p:spPr bwMode="auto">
            <a:xfrm>
              <a:off x="3915" y="1488"/>
              <a:ext cx="7" cy="16"/>
            </a:xfrm>
            <a:custGeom>
              <a:avLst/>
              <a:gdLst>
                <a:gd name="T0" fmla="*/ 7 w 13"/>
                <a:gd name="T1" fmla="*/ 13 h 33"/>
                <a:gd name="T2" fmla="*/ 7 w 13"/>
                <a:gd name="T3" fmla="*/ 13 h 33"/>
                <a:gd name="T4" fmla="*/ 7 w 13"/>
                <a:gd name="T5" fmla="*/ 0 h 33"/>
                <a:gd name="T6" fmla="*/ 0 w 13"/>
                <a:gd name="T7" fmla="*/ 0 h 33"/>
                <a:gd name="T8" fmla="*/ 0 w 13"/>
                <a:gd name="T9" fmla="*/ 13 h 33"/>
                <a:gd name="T10" fmla="*/ 0 w 13"/>
                <a:gd name="T11" fmla="*/ 13 h 33"/>
                <a:gd name="T12" fmla="*/ 0 w 13"/>
                <a:gd name="T13" fmla="*/ 13 h 33"/>
                <a:gd name="T14" fmla="*/ 1 w 13"/>
                <a:gd name="T15" fmla="*/ 15 h 33"/>
                <a:gd name="T16" fmla="*/ 3 w 13"/>
                <a:gd name="T17" fmla="*/ 16 h 33"/>
                <a:gd name="T18" fmla="*/ 6 w 13"/>
                <a:gd name="T19" fmla="*/ 15 h 33"/>
                <a:gd name="T20" fmla="*/ 7 w 13"/>
                <a:gd name="T21" fmla="*/ 13 h 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3">
                  <a:moveTo>
                    <a:pt x="13" y="26"/>
                  </a:moveTo>
                  <a:lnTo>
                    <a:pt x="13" y="26"/>
                  </a:lnTo>
                  <a:lnTo>
                    <a:pt x="13" y="0"/>
                  </a:lnTo>
                  <a:lnTo>
                    <a:pt x="0" y="0"/>
                  </a:lnTo>
                  <a:lnTo>
                    <a:pt x="0" y="26"/>
                  </a:lnTo>
                  <a:lnTo>
                    <a:pt x="1" y="31"/>
                  </a:lnTo>
                  <a:lnTo>
                    <a:pt x="6" y="33"/>
                  </a:lnTo>
                  <a:lnTo>
                    <a:pt x="11" y="31"/>
                  </a:lnTo>
                  <a:lnTo>
                    <a:pt x="1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28" name="Freeform 1513"/>
            <p:cNvSpPr>
              <a:spLocks/>
            </p:cNvSpPr>
            <p:nvPr/>
          </p:nvSpPr>
          <p:spPr bwMode="auto">
            <a:xfrm>
              <a:off x="3915" y="1501"/>
              <a:ext cx="7" cy="17"/>
            </a:xfrm>
            <a:custGeom>
              <a:avLst/>
              <a:gdLst>
                <a:gd name="T0" fmla="*/ 7 w 13"/>
                <a:gd name="T1" fmla="*/ 14 h 34"/>
                <a:gd name="T2" fmla="*/ 7 w 13"/>
                <a:gd name="T3" fmla="*/ 14 h 34"/>
                <a:gd name="T4" fmla="*/ 7 w 13"/>
                <a:gd name="T5" fmla="*/ 0 h 34"/>
                <a:gd name="T6" fmla="*/ 0 w 13"/>
                <a:gd name="T7" fmla="*/ 0 h 34"/>
                <a:gd name="T8" fmla="*/ 0 w 13"/>
                <a:gd name="T9" fmla="*/ 14 h 34"/>
                <a:gd name="T10" fmla="*/ 0 w 13"/>
                <a:gd name="T11" fmla="*/ 14 h 34"/>
                <a:gd name="T12" fmla="*/ 0 w 13"/>
                <a:gd name="T13" fmla="*/ 14 h 34"/>
                <a:gd name="T14" fmla="*/ 1 w 13"/>
                <a:gd name="T15" fmla="*/ 16 h 34"/>
                <a:gd name="T16" fmla="*/ 3 w 13"/>
                <a:gd name="T17" fmla="*/ 17 h 34"/>
                <a:gd name="T18" fmla="*/ 6 w 13"/>
                <a:gd name="T19" fmla="*/ 16 h 34"/>
                <a:gd name="T20" fmla="*/ 7 w 13"/>
                <a:gd name="T21" fmla="*/ 14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4">
                  <a:moveTo>
                    <a:pt x="13" y="27"/>
                  </a:moveTo>
                  <a:lnTo>
                    <a:pt x="13" y="27"/>
                  </a:lnTo>
                  <a:lnTo>
                    <a:pt x="13" y="0"/>
                  </a:lnTo>
                  <a:lnTo>
                    <a:pt x="0" y="0"/>
                  </a:lnTo>
                  <a:lnTo>
                    <a:pt x="0" y="27"/>
                  </a:lnTo>
                  <a:lnTo>
                    <a:pt x="1" y="32"/>
                  </a:lnTo>
                  <a:lnTo>
                    <a:pt x="6" y="34"/>
                  </a:lnTo>
                  <a:lnTo>
                    <a:pt x="11" y="32"/>
                  </a:lnTo>
                  <a:lnTo>
                    <a:pt x="1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29" name="Freeform 1514"/>
            <p:cNvSpPr>
              <a:spLocks/>
            </p:cNvSpPr>
            <p:nvPr/>
          </p:nvSpPr>
          <p:spPr bwMode="auto">
            <a:xfrm>
              <a:off x="3915" y="1514"/>
              <a:ext cx="7" cy="18"/>
            </a:xfrm>
            <a:custGeom>
              <a:avLst/>
              <a:gdLst>
                <a:gd name="T0" fmla="*/ 7 w 13"/>
                <a:gd name="T1" fmla="*/ 14 h 34"/>
                <a:gd name="T2" fmla="*/ 7 w 13"/>
                <a:gd name="T3" fmla="*/ 14 h 34"/>
                <a:gd name="T4" fmla="*/ 7 w 13"/>
                <a:gd name="T5" fmla="*/ 0 h 34"/>
                <a:gd name="T6" fmla="*/ 0 w 13"/>
                <a:gd name="T7" fmla="*/ 0 h 34"/>
                <a:gd name="T8" fmla="*/ 0 w 13"/>
                <a:gd name="T9" fmla="*/ 14 h 34"/>
                <a:gd name="T10" fmla="*/ 0 w 13"/>
                <a:gd name="T11" fmla="*/ 14 h 34"/>
                <a:gd name="T12" fmla="*/ 0 w 13"/>
                <a:gd name="T13" fmla="*/ 14 h 34"/>
                <a:gd name="T14" fmla="*/ 1 w 13"/>
                <a:gd name="T15" fmla="*/ 17 h 34"/>
                <a:gd name="T16" fmla="*/ 3 w 13"/>
                <a:gd name="T17" fmla="*/ 18 h 34"/>
                <a:gd name="T18" fmla="*/ 6 w 13"/>
                <a:gd name="T19" fmla="*/ 17 h 34"/>
                <a:gd name="T20" fmla="*/ 7 w 13"/>
                <a:gd name="T21" fmla="*/ 14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4">
                  <a:moveTo>
                    <a:pt x="13" y="27"/>
                  </a:moveTo>
                  <a:lnTo>
                    <a:pt x="13" y="27"/>
                  </a:lnTo>
                  <a:lnTo>
                    <a:pt x="13" y="0"/>
                  </a:lnTo>
                  <a:lnTo>
                    <a:pt x="0" y="0"/>
                  </a:lnTo>
                  <a:lnTo>
                    <a:pt x="0" y="27"/>
                  </a:lnTo>
                  <a:lnTo>
                    <a:pt x="1" y="32"/>
                  </a:lnTo>
                  <a:lnTo>
                    <a:pt x="6" y="34"/>
                  </a:lnTo>
                  <a:lnTo>
                    <a:pt x="11" y="32"/>
                  </a:lnTo>
                  <a:lnTo>
                    <a:pt x="1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30" name="Freeform 1515"/>
            <p:cNvSpPr>
              <a:spLocks/>
            </p:cNvSpPr>
            <p:nvPr/>
          </p:nvSpPr>
          <p:spPr bwMode="auto">
            <a:xfrm>
              <a:off x="3915" y="1528"/>
              <a:ext cx="7" cy="16"/>
            </a:xfrm>
            <a:custGeom>
              <a:avLst/>
              <a:gdLst>
                <a:gd name="T0" fmla="*/ 7 w 13"/>
                <a:gd name="T1" fmla="*/ 12 h 33"/>
                <a:gd name="T2" fmla="*/ 7 w 13"/>
                <a:gd name="T3" fmla="*/ 12 h 33"/>
                <a:gd name="T4" fmla="*/ 7 w 13"/>
                <a:gd name="T5" fmla="*/ 0 h 33"/>
                <a:gd name="T6" fmla="*/ 0 w 13"/>
                <a:gd name="T7" fmla="*/ 0 h 33"/>
                <a:gd name="T8" fmla="*/ 0 w 13"/>
                <a:gd name="T9" fmla="*/ 12 h 33"/>
                <a:gd name="T10" fmla="*/ 0 w 13"/>
                <a:gd name="T11" fmla="*/ 12 h 33"/>
                <a:gd name="T12" fmla="*/ 0 w 13"/>
                <a:gd name="T13" fmla="*/ 12 h 33"/>
                <a:gd name="T14" fmla="*/ 1 w 13"/>
                <a:gd name="T15" fmla="*/ 15 h 33"/>
                <a:gd name="T16" fmla="*/ 3 w 13"/>
                <a:gd name="T17" fmla="*/ 16 h 33"/>
                <a:gd name="T18" fmla="*/ 6 w 13"/>
                <a:gd name="T19" fmla="*/ 15 h 33"/>
                <a:gd name="T20" fmla="*/ 7 w 13"/>
                <a:gd name="T21" fmla="*/ 12 h 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3">
                  <a:moveTo>
                    <a:pt x="13" y="25"/>
                  </a:moveTo>
                  <a:lnTo>
                    <a:pt x="13" y="25"/>
                  </a:lnTo>
                  <a:lnTo>
                    <a:pt x="13" y="0"/>
                  </a:lnTo>
                  <a:lnTo>
                    <a:pt x="0" y="0"/>
                  </a:lnTo>
                  <a:lnTo>
                    <a:pt x="0" y="25"/>
                  </a:lnTo>
                  <a:lnTo>
                    <a:pt x="1" y="31"/>
                  </a:lnTo>
                  <a:lnTo>
                    <a:pt x="6" y="33"/>
                  </a:lnTo>
                  <a:lnTo>
                    <a:pt x="11" y="31"/>
                  </a:lnTo>
                  <a:lnTo>
                    <a:pt x="13"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31" name="Freeform 1516"/>
            <p:cNvSpPr>
              <a:spLocks/>
            </p:cNvSpPr>
            <p:nvPr/>
          </p:nvSpPr>
          <p:spPr bwMode="auto">
            <a:xfrm>
              <a:off x="3915" y="1541"/>
              <a:ext cx="7" cy="17"/>
            </a:xfrm>
            <a:custGeom>
              <a:avLst/>
              <a:gdLst>
                <a:gd name="T0" fmla="*/ 7 w 13"/>
                <a:gd name="T1" fmla="*/ 13 h 35"/>
                <a:gd name="T2" fmla="*/ 7 w 13"/>
                <a:gd name="T3" fmla="*/ 13 h 35"/>
                <a:gd name="T4" fmla="*/ 7 w 13"/>
                <a:gd name="T5" fmla="*/ 0 h 35"/>
                <a:gd name="T6" fmla="*/ 0 w 13"/>
                <a:gd name="T7" fmla="*/ 0 h 35"/>
                <a:gd name="T8" fmla="*/ 0 w 13"/>
                <a:gd name="T9" fmla="*/ 13 h 35"/>
                <a:gd name="T10" fmla="*/ 0 w 13"/>
                <a:gd name="T11" fmla="*/ 13 h 35"/>
                <a:gd name="T12" fmla="*/ 0 w 13"/>
                <a:gd name="T13" fmla="*/ 13 h 35"/>
                <a:gd name="T14" fmla="*/ 1 w 13"/>
                <a:gd name="T15" fmla="*/ 16 h 35"/>
                <a:gd name="T16" fmla="*/ 3 w 13"/>
                <a:gd name="T17" fmla="*/ 17 h 35"/>
                <a:gd name="T18" fmla="*/ 6 w 13"/>
                <a:gd name="T19" fmla="*/ 16 h 35"/>
                <a:gd name="T20" fmla="*/ 7 w 13"/>
                <a:gd name="T21" fmla="*/ 13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5">
                  <a:moveTo>
                    <a:pt x="13" y="27"/>
                  </a:moveTo>
                  <a:lnTo>
                    <a:pt x="13" y="27"/>
                  </a:lnTo>
                  <a:lnTo>
                    <a:pt x="13" y="0"/>
                  </a:lnTo>
                  <a:lnTo>
                    <a:pt x="0" y="0"/>
                  </a:lnTo>
                  <a:lnTo>
                    <a:pt x="0" y="27"/>
                  </a:lnTo>
                  <a:lnTo>
                    <a:pt x="1" y="33"/>
                  </a:lnTo>
                  <a:lnTo>
                    <a:pt x="6" y="35"/>
                  </a:lnTo>
                  <a:lnTo>
                    <a:pt x="11" y="33"/>
                  </a:lnTo>
                  <a:lnTo>
                    <a:pt x="1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32" name="Freeform 1517"/>
            <p:cNvSpPr>
              <a:spLocks/>
            </p:cNvSpPr>
            <p:nvPr/>
          </p:nvSpPr>
          <p:spPr bwMode="auto">
            <a:xfrm>
              <a:off x="3915" y="1554"/>
              <a:ext cx="7" cy="16"/>
            </a:xfrm>
            <a:custGeom>
              <a:avLst/>
              <a:gdLst>
                <a:gd name="T0" fmla="*/ 7 w 13"/>
                <a:gd name="T1" fmla="*/ 13 h 33"/>
                <a:gd name="T2" fmla="*/ 7 w 13"/>
                <a:gd name="T3" fmla="*/ 13 h 33"/>
                <a:gd name="T4" fmla="*/ 7 w 13"/>
                <a:gd name="T5" fmla="*/ 0 h 33"/>
                <a:gd name="T6" fmla="*/ 0 w 13"/>
                <a:gd name="T7" fmla="*/ 0 h 33"/>
                <a:gd name="T8" fmla="*/ 0 w 13"/>
                <a:gd name="T9" fmla="*/ 13 h 33"/>
                <a:gd name="T10" fmla="*/ 0 w 13"/>
                <a:gd name="T11" fmla="*/ 13 h 33"/>
                <a:gd name="T12" fmla="*/ 0 w 13"/>
                <a:gd name="T13" fmla="*/ 13 h 33"/>
                <a:gd name="T14" fmla="*/ 1 w 13"/>
                <a:gd name="T15" fmla="*/ 15 h 33"/>
                <a:gd name="T16" fmla="*/ 3 w 13"/>
                <a:gd name="T17" fmla="*/ 16 h 33"/>
                <a:gd name="T18" fmla="*/ 6 w 13"/>
                <a:gd name="T19" fmla="*/ 15 h 33"/>
                <a:gd name="T20" fmla="*/ 7 w 13"/>
                <a:gd name="T21" fmla="*/ 13 h 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3">
                  <a:moveTo>
                    <a:pt x="13" y="26"/>
                  </a:moveTo>
                  <a:lnTo>
                    <a:pt x="13" y="26"/>
                  </a:lnTo>
                  <a:lnTo>
                    <a:pt x="13" y="0"/>
                  </a:lnTo>
                  <a:lnTo>
                    <a:pt x="0" y="0"/>
                  </a:lnTo>
                  <a:lnTo>
                    <a:pt x="0" y="26"/>
                  </a:lnTo>
                  <a:lnTo>
                    <a:pt x="1" y="31"/>
                  </a:lnTo>
                  <a:lnTo>
                    <a:pt x="6" y="33"/>
                  </a:lnTo>
                  <a:lnTo>
                    <a:pt x="11" y="31"/>
                  </a:lnTo>
                  <a:lnTo>
                    <a:pt x="1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33" name="Freeform 1518"/>
            <p:cNvSpPr>
              <a:spLocks/>
            </p:cNvSpPr>
            <p:nvPr/>
          </p:nvSpPr>
          <p:spPr bwMode="auto">
            <a:xfrm>
              <a:off x="3915" y="1567"/>
              <a:ext cx="7" cy="17"/>
            </a:xfrm>
            <a:custGeom>
              <a:avLst/>
              <a:gdLst>
                <a:gd name="T0" fmla="*/ 7 w 13"/>
                <a:gd name="T1" fmla="*/ 14 h 34"/>
                <a:gd name="T2" fmla="*/ 7 w 13"/>
                <a:gd name="T3" fmla="*/ 14 h 34"/>
                <a:gd name="T4" fmla="*/ 7 w 13"/>
                <a:gd name="T5" fmla="*/ 0 h 34"/>
                <a:gd name="T6" fmla="*/ 0 w 13"/>
                <a:gd name="T7" fmla="*/ 0 h 34"/>
                <a:gd name="T8" fmla="*/ 0 w 13"/>
                <a:gd name="T9" fmla="*/ 14 h 34"/>
                <a:gd name="T10" fmla="*/ 0 w 13"/>
                <a:gd name="T11" fmla="*/ 14 h 34"/>
                <a:gd name="T12" fmla="*/ 0 w 13"/>
                <a:gd name="T13" fmla="*/ 14 h 34"/>
                <a:gd name="T14" fmla="*/ 1 w 13"/>
                <a:gd name="T15" fmla="*/ 16 h 34"/>
                <a:gd name="T16" fmla="*/ 3 w 13"/>
                <a:gd name="T17" fmla="*/ 17 h 34"/>
                <a:gd name="T18" fmla="*/ 6 w 13"/>
                <a:gd name="T19" fmla="*/ 16 h 34"/>
                <a:gd name="T20" fmla="*/ 7 w 13"/>
                <a:gd name="T21" fmla="*/ 14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4">
                  <a:moveTo>
                    <a:pt x="13" y="27"/>
                  </a:moveTo>
                  <a:lnTo>
                    <a:pt x="13" y="27"/>
                  </a:lnTo>
                  <a:lnTo>
                    <a:pt x="13" y="0"/>
                  </a:lnTo>
                  <a:lnTo>
                    <a:pt x="0" y="0"/>
                  </a:lnTo>
                  <a:lnTo>
                    <a:pt x="0" y="27"/>
                  </a:lnTo>
                  <a:lnTo>
                    <a:pt x="1" y="32"/>
                  </a:lnTo>
                  <a:lnTo>
                    <a:pt x="6" y="34"/>
                  </a:lnTo>
                  <a:lnTo>
                    <a:pt x="11" y="32"/>
                  </a:lnTo>
                  <a:lnTo>
                    <a:pt x="1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34" name="Freeform 1519"/>
            <p:cNvSpPr>
              <a:spLocks/>
            </p:cNvSpPr>
            <p:nvPr/>
          </p:nvSpPr>
          <p:spPr bwMode="auto">
            <a:xfrm>
              <a:off x="3915" y="1580"/>
              <a:ext cx="7" cy="17"/>
            </a:xfrm>
            <a:custGeom>
              <a:avLst/>
              <a:gdLst>
                <a:gd name="T0" fmla="*/ 7 w 13"/>
                <a:gd name="T1" fmla="*/ 13 h 32"/>
                <a:gd name="T2" fmla="*/ 7 w 13"/>
                <a:gd name="T3" fmla="*/ 13 h 32"/>
                <a:gd name="T4" fmla="*/ 7 w 13"/>
                <a:gd name="T5" fmla="*/ 0 h 32"/>
                <a:gd name="T6" fmla="*/ 0 w 13"/>
                <a:gd name="T7" fmla="*/ 0 h 32"/>
                <a:gd name="T8" fmla="*/ 0 w 13"/>
                <a:gd name="T9" fmla="*/ 13 h 32"/>
                <a:gd name="T10" fmla="*/ 0 w 13"/>
                <a:gd name="T11" fmla="*/ 13 h 32"/>
                <a:gd name="T12" fmla="*/ 0 w 13"/>
                <a:gd name="T13" fmla="*/ 13 h 32"/>
                <a:gd name="T14" fmla="*/ 1 w 13"/>
                <a:gd name="T15" fmla="*/ 16 h 32"/>
                <a:gd name="T16" fmla="*/ 3 w 13"/>
                <a:gd name="T17" fmla="*/ 17 h 32"/>
                <a:gd name="T18" fmla="*/ 6 w 13"/>
                <a:gd name="T19" fmla="*/ 16 h 32"/>
                <a:gd name="T20" fmla="*/ 7 w 13"/>
                <a:gd name="T21" fmla="*/ 13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2">
                  <a:moveTo>
                    <a:pt x="13" y="25"/>
                  </a:moveTo>
                  <a:lnTo>
                    <a:pt x="13" y="25"/>
                  </a:lnTo>
                  <a:lnTo>
                    <a:pt x="13" y="0"/>
                  </a:lnTo>
                  <a:lnTo>
                    <a:pt x="0" y="0"/>
                  </a:lnTo>
                  <a:lnTo>
                    <a:pt x="0" y="25"/>
                  </a:lnTo>
                  <a:lnTo>
                    <a:pt x="1" y="31"/>
                  </a:lnTo>
                  <a:lnTo>
                    <a:pt x="6" y="32"/>
                  </a:lnTo>
                  <a:lnTo>
                    <a:pt x="11" y="31"/>
                  </a:lnTo>
                  <a:lnTo>
                    <a:pt x="13"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35" name="Freeform 1520"/>
            <p:cNvSpPr>
              <a:spLocks/>
            </p:cNvSpPr>
            <p:nvPr/>
          </p:nvSpPr>
          <p:spPr bwMode="auto">
            <a:xfrm>
              <a:off x="3915" y="1593"/>
              <a:ext cx="7" cy="17"/>
            </a:xfrm>
            <a:custGeom>
              <a:avLst/>
              <a:gdLst>
                <a:gd name="T0" fmla="*/ 7 w 13"/>
                <a:gd name="T1" fmla="*/ 13 h 35"/>
                <a:gd name="T2" fmla="*/ 7 w 13"/>
                <a:gd name="T3" fmla="*/ 13 h 35"/>
                <a:gd name="T4" fmla="*/ 7 w 13"/>
                <a:gd name="T5" fmla="*/ 0 h 35"/>
                <a:gd name="T6" fmla="*/ 0 w 13"/>
                <a:gd name="T7" fmla="*/ 0 h 35"/>
                <a:gd name="T8" fmla="*/ 0 w 13"/>
                <a:gd name="T9" fmla="*/ 13 h 35"/>
                <a:gd name="T10" fmla="*/ 0 w 13"/>
                <a:gd name="T11" fmla="*/ 13 h 35"/>
                <a:gd name="T12" fmla="*/ 0 w 13"/>
                <a:gd name="T13" fmla="*/ 13 h 35"/>
                <a:gd name="T14" fmla="*/ 1 w 13"/>
                <a:gd name="T15" fmla="*/ 16 h 35"/>
                <a:gd name="T16" fmla="*/ 3 w 13"/>
                <a:gd name="T17" fmla="*/ 17 h 35"/>
                <a:gd name="T18" fmla="*/ 6 w 13"/>
                <a:gd name="T19" fmla="*/ 16 h 35"/>
                <a:gd name="T20" fmla="*/ 7 w 13"/>
                <a:gd name="T21" fmla="*/ 13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5">
                  <a:moveTo>
                    <a:pt x="13" y="27"/>
                  </a:moveTo>
                  <a:lnTo>
                    <a:pt x="13" y="27"/>
                  </a:lnTo>
                  <a:lnTo>
                    <a:pt x="13" y="0"/>
                  </a:lnTo>
                  <a:lnTo>
                    <a:pt x="0" y="0"/>
                  </a:lnTo>
                  <a:lnTo>
                    <a:pt x="0" y="27"/>
                  </a:lnTo>
                  <a:lnTo>
                    <a:pt x="1" y="33"/>
                  </a:lnTo>
                  <a:lnTo>
                    <a:pt x="6" y="35"/>
                  </a:lnTo>
                  <a:lnTo>
                    <a:pt x="11" y="33"/>
                  </a:lnTo>
                  <a:lnTo>
                    <a:pt x="1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36" name="Freeform 1521"/>
            <p:cNvSpPr>
              <a:spLocks/>
            </p:cNvSpPr>
            <p:nvPr/>
          </p:nvSpPr>
          <p:spPr bwMode="auto">
            <a:xfrm>
              <a:off x="3915" y="1607"/>
              <a:ext cx="7" cy="16"/>
            </a:xfrm>
            <a:custGeom>
              <a:avLst/>
              <a:gdLst>
                <a:gd name="T0" fmla="*/ 7 w 13"/>
                <a:gd name="T1" fmla="*/ 13 h 33"/>
                <a:gd name="T2" fmla="*/ 7 w 13"/>
                <a:gd name="T3" fmla="*/ 13 h 33"/>
                <a:gd name="T4" fmla="*/ 7 w 13"/>
                <a:gd name="T5" fmla="*/ 0 h 33"/>
                <a:gd name="T6" fmla="*/ 0 w 13"/>
                <a:gd name="T7" fmla="*/ 0 h 33"/>
                <a:gd name="T8" fmla="*/ 0 w 13"/>
                <a:gd name="T9" fmla="*/ 13 h 33"/>
                <a:gd name="T10" fmla="*/ 0 w 13"/>
                <a:gd name="T11" fmla="*/ 13 h 33"/>
                <a:gd name="T12" fmla="*/ 0 w 13"/>
                <a:gd name="T13" fmla="*/ 13 h 33"/>
                <a:gd name="T14" fmla="*/ 1 w 13"/>
                <a:gd name="T15" fmla="*/ 15 h 33"/>
                <a:gd name="T16" fmla="*/ 3 w 13"/>
                <a:gd name="T17" fmla="*/ 16 h 33"/>
                <a:gd name="T18" fmla="*/ 6 w 13"/>
                <a:gd name="T19" fmla="*/ 15 h 33"/>
                <a:gd name="T20" fmla="*/ 7 w 13"/>
                <a:gd name="T21" fmla="*/ 13 h 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3">
                  <a:moveTo>
                    <a:pt x="13" y="26"/>
                  </a:moveTo>
                  <a:lnTo>
                    <a:pt x="13" y="26"/>
                  </a:lnTo>
                  <a:lnTo>
                    <a:pt x="13" y="0"/>
                  </a:lnTo>
                  <a:lnTo>
                    <a:pt x="0" y="0"/>
                  </a:lnTo>
                  <a:lnTo>
                    <a:pt x="0" y="26"/>
                  </a:lnTo>
                  <a:lnTo>
                    <a:pt x="1" y="31"/>
                  </a:lnTo>
                  <a:lnTo>
                    <a:pt x="6" y="33"/>
                  </a:lnTo>
                  <a:lnTo>
                    <a:pt x="11" y="31"/>
                  </a:lnTo>
                  <a:lnTo>
                    <a:pt x="1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37" name="Freeform 1522"/>
            <p:cNvSpPr>
              <a:spLocks/>
            </p:cNvSpPr>
            <p:nvPr/>
          </p:nvSpPr>
          <p:spPr bwMode="auto">
            <a:xfrm>
              <a:off x="3915" y="1619"/>
              <a:ext cx="7" cy="18"/>
            </a:xfrm>
            <a:custGeom>
              <a:avLst/>
              <a:gdLst>
                <a:gd name="T0" fmla="*/ 7 w 13"/>
                <a:gd name="T1" fmla="*/ 14 h 34"/>
                <a:gd name="T2" fmla="*/ 7 w 13"/>
                <a:gd name="T3" fmla="*/ 14 h 34"/>
                <a:gd name="T4" fmla="*/ 7 w 13"/>
                <a:gd name="T5" fmla="*/ 0 h 34"/>
                <a:gd name="T6" fmla="*/ 0 w 13"/>
                <a:gd name="T7" fmla="*/ 0 h 34"/>
                <a:gd name="T8" fmla="*/ 0 w 13"/>
                <a:gd name="T9" fmla="*/ 14 h 34"/>
                <a:gd name="T10" fmla="*/ 0 w 13"/>
                <a:gd name="T11" fmla="*/ 14 h 34"/>
                <a:gd name="T12" fmla="*/ 0 w 13"/>
                <a:gd name="T13" fmla="*/ 14 h 34"/>
                <a:gd name="T14" fmla="*/ 1 w 13"/>
                <a:gd name="T15" fmla="*/ 17 h 34"/>
                <a:gd name="T16" fmla="*/ 3 w 13"/>
                <a:gd name="T17" fmla="*/ 18 h 34"/>
                <a:gd name="T18" fmla="*/ 6 w 13"/>
                <a:gd name="T19" fmla="*/ 17 h 34"/>
                <a:gd name="T20" fmla="*/ 7 w 13"/>
                <a:gd name="T21" fmla="*/ 14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4">
                  <a:moveTo>
                    <a:pt x="13" y="27"/>
                  </a:moveTo>
                  <a:lnTo>
                    <a:pt x="13" y="27"/>
                  </a:lnTo>
                  <a:lnTo>
                    <a:pt x="13" y="0"/>
                  </a:lnTo>
                  <a:lnTo>
                    <a:pt x="0" y="0"/>
                  </a:lnTo>
                  <a:lnTo>
                    <a:pt x="0" y="27"/>
                  </a:lnTo>
                  <a:lnTo>
                    <a:pt x="1" y="32"/>
                  </a:lnTo>
                  <a:lnTo>
                    <a:pt x="6" y="34"/>
                  </a:lnTo>
                  <a:lnTo>
                    <a:pt x="11" y="32"/>
                  </a:lnTo>
                  <a:lnTo>
                    <a:pt x="1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38" name="Freeform 1523"/>
            <p:cNvSpPr>
              <a:spLocks/>
            </p:cNvSpPr>
            <p:nvPr/>
          </p:nvSpPr>
          <p:spPr bwMode="auto">
            <a:xfrm>
              <a:off x="3915" y="1633"/>
              <a:ext cx="7" cy="16"/>
            </a:xfrm>
            <a:custGeom>
              <a:avLst/>
              <a:gdLst>
                <a:gd name="T0" fmla="*/ 7 w 13"/>
                <a:gd name="T1" fmla="*/ 13 h 32"/>
                <a:gd name="T2" fmla="*/ 7 w 13"/>
                <a:gd name="T3" fmla="*/ 13 h 32"/>
                <a:gd name="T4" fmla="*/ 7 w 13"/>
                <a:gd name="T5" fmla="*/ 0 h 32"/>
                <a:gd name="T6" fmla="*/ 0 w 13"/>
                <a:gd name="T7" fmla="*/ 0 h 32"/>
                <a:gd name="T8" fmla="*/ 0 w 13"/>
                <a:gd name="T9" fmla="*/ 13 h 32"/>
                <a:gd name="T10" fmla="*/ 0 w 13"/>
                <a:gd name="T11" fmla="*/ 13 h 32"/>
                <a:gd name="T12" fmla="*/ 0 w 13"/>
                <a:gd name="T13" fmla="*/ 13 h 32"/>
                <a:gd name="T14" fmla="*/ 1 w 13"/>
                <a:gd name="T15" fmla="*/ 16 h 32"/>
                <a:gd name="T16" fmla="*/ 3 w 13"/>
                <a:gd name="T17" fmla="*/ 16 h 32"/>
                <a:gd name="T18" fmla="*/ 6 w 13"/>
                <a:gd name="T19" fmla="*/ 16 h 32"/>
                <a:gd name="T20" fmla="*/ 7 w 13"/>
                <a:gd name="T21" fmla="*/ 13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2">
                  <a:moveTo>
                    <a:pt x="13" y="25"/>
                  </a:moveTo>
                  <a:lnTo>
                    <a:pt x="13" y="25"/>
                  </a:lnTo>
                  <a:lnTo>
                    <a:pt x="13" y="0"/>
                  </a:lnTo>
                  <a:lnTo>
                    <a:pt x="0" y="0"/>
                  </a:lnTo>
                  <a:lnTo>
                    <a:pt x="0" y="25"/>
                  </a:lnTo>
                  <a:lnTo>
                    <a:pt x="1" y="31"/>
                  </a:lnTo>
                  <a:lnTo>
                    <a:pt x="6" y="32"/>
                  </a:lnTo>
                  <a:lnTo>
                    <a:pt x="11" y="31"/>
                  </a:lnTo>
                  <a:lnTo>
                    <a:pt x="13"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39" name="Freeform 1524"/>
            <p:cNvSpPr>
              <a:spLocks/>
            </p:cNvSpPr>
            <p:nvPr/>
          </p:nvSpPr>
          <p:spPr bwMode="auto">
            <a:xfrm>
              <a:off x="3915" y="1646"/>
              <a:ext cx="7" cy="17"/>
            </a:xfrm>
            <a:custGeom>
              <a:avLst/>
              <a:gdLst>
                <a:gd name="T0" fmla="*/ 7 w 13"/>
                <a:gd name="T1" fmla="*/ 14 h 34"/>
                <a:gd name="T2" fmla="*/ 7 w 13"/>
                <a:gd name="T3" fmla="*/ 14 h 34"/>
                <a:gd name="T4" fmla="*/ 7 w 13"/>
                <a:gd name="T5" fmla="*/ 0 h 34"/>
                <a:gd name="T6" fmla="*/ 0 w 13"/>
                <a:gd name="T7" fmla="*/ 0 h 34"/>
                <a:gd name="T8" fmla="*/ 0 w 13"/>
                <a:gd name="T9" fmla="*/ 14 h 34"/>
                <a:gd name="T10" fmla="*/ 0 w 13"/>
                <a:gd name="T11" fmla="*/ 14 h 34"/>
                <a:gd name="T12" fmla="*/ 0 w 13"/>
                <a:gd name="T13" fmla="*/ 14 h 34"/>
                <a:gd name="T14" fmla="*/ 1 w 13"/>
                <a:gd name="T15" fmla="*/ 17 h 34"/>
                <a:gd name="T16" fmla="*/ 3 w 13"/>
                <a:gd name="T17" fmla="*/ 17 h 34"/>
                <a:gd name="T18" fmla="*/ 6 w 13"/>
                <a:gd name="T19" fmla="*/ 17 h 34"/>
                <a:gd name="T20" fmla="*/ 7 w 13"/>
                <a:gd name="T21" fmla="*/ 14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4">
                  <a:moveTo>
                    <a:pt x="13" y="27"/>
                  </a:moveTo>
                  <a:lnTo>
                    <a:pt x="13" y="27"/>
                  </a:lnTo>
                  <a:lnTo>
                    <a:pt x="13" y="0"/>
                  </a:lnTo>
                  <a:lnTo>
                    <a:pt x="0" y="0"/>
                  </a:lnTo>
                  <a:lnTo>
                    <a:pt x="0" y="27"/>
                  </a:lnTo>
                  <a:lnTo>
                    <a:pt x="1" y="33"/>
                  </a:lnTo>
                  <a:lnTo>
                    <a:pt x="6" y="34"/>
                  </a:lnTo>
                  <a:lnTo>
                    <a:pt x="11" y="33"/>
                  </a:lnTo>
                  <a:lnTo>
                    <a:pt x="1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40" name="Freeform 1525"/>
            <p:cNvSpPr>
              <a:spLocks/>
            </p:cNvSpPr>
            <p:nvPr/>
          </p:nvSpPr>
          <p:spPr bwMode="auto">
            <a:xfrm>
              <a:off x="3915" y="1659"/>
              <a:ext cx="7" cy="16"/>
            </a:xfrm>
            <a:custGeom>
              <a:avLst/>
              <a:gdLst>
                <a:gd name="T0" fmla="*/ 7 w 13"/>
                <a:gd name="T1" fmla="*/ 13 h 33"/>
                <a:gd name="T2" fmla="*/ 7 w 13"/>
                <a:gd name="T3" fmla="*/ 13 h 33"/>
                <a:gd name="T4" fmla="*/ 7 w 13"/>
                <a:gd name="T5" fmla="*/ 0 h 33"/>
                <a:gd name="T6" fmla="*/ 0 w 13"/>
                <a:gd name="T7" fmla="*/ 0 h 33"/>
                <a:gd name="T8" fmla="*/ 0 w 13"/>
                <a:gd name="T9" fmla="*/ 13 h 33"/>
                <a:gd name="T10" fmla="*/ 0 w 13"/>
                <a:gd name="T11" fmla="*/ 13 h 33"/>
                <a:gd name="T12" fmla="*/ 0 w 13"/>
                <a:gd name="T13" fmla="*/ 13 h 33"/>
                <a:gd name="T14" fmla="*/ 1 w 13"/>
                <a:gd name="T15" fmla="*/ 15 h 33"/>
                <a:gd name="T16" fmla="*/ 3 w 13"/>
                <a:gd name="T17" fmla="*/ 16 h 33"/>
                <a:gd name="T18" fmla="*/ 6 w 13"/>
                <a:gd name="T19" fmla="*/ 15 h 33"/>
                <a:gd name="T20" fmla="*/ 7 w 13"/>
                <a:gd name="T21" fmla="*/ 13 h 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3">
                  <a:moveTo>
                    <a:pt x="13" y="26"/>
                  </a:moveTo>
                  <a:lnTo>
                    <a:pt x="13" y="26"/>
                  </a:lnTo>
                  <a:lnTo>
                    <a:pt x="13" y="0"/>
                  </a:lnTo>
                  <a:lnTo>
                    <a:pt x="0" y="0"/>
                  </a:lnTo>
                  <a:lnTo>
                    <a:pt x="0" y="26"/>
                  </a:lnTo>
                  <a:lnTo>
                    <a:pt x="1" y="31"/>
                  </a:lnTo>
                  <a:lnTo>
                    <a:pt x="6" y="33"/>
                  </a:lnTo>
                  <a:lnTo>
                    <a:pt x="11" y="31"/>
                  </a:lnTo>
                  <a:lnTo>
                    <a:pt x="1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41" name="Freeform 1526"/>
            <p:cNvSpPr>
              <a:spLocks/>
            </p:cNvSpPr>
            <p:nvPr/>
          </p:nvSpPr>
          <p:spPr bwMode="auto">
            <a:xfrm>
              <a:off x="3915" y="1672"/>
              <a:ext cx="7" cy="17"/>
            </a:xfrm>
            <a:custGeom>
              <a:avLst/>
              <a:gdLst>
                <a:gd name="T0" fmla="*/ 7 w 13"/>
                <a:gd name="T1" fmla="*/ 14 h 34"/>
                <a:gd name="T2" fmla="*/ 7 w 13"/>
                <a:gd name="T3" fmla="*/ 14 h 34"/>
                <a:gd name="T4" fmla="*/ 7 w 13"/>
                <a:gd name="T5" fmla="*/ 0 h 34"/>
                <a:gd name="T6" fmla="*/ 0 w 13"/>
                <a:gd name="T7" fmla="*/ 0 h 34"/>
                <a:gd name="T8" fmla="*/ 0 w 13"/>
                <a:gd name="T9" fmla="*/ 14 h 34"/>
                <a:gd name="T10" fmla="*/ 0 w 13"/>
                <a:gd name="T11" fmla="*/ 14 h 34"/>
                <a:gd name="T12" fmla="*/ 0 w 13"/>
                <a:gd name="T13" fmla="*/ 14 h 34"/>
                <a:gd name="T14" fmla="*/ 1 w 13"/>
                <a:gd name="T15" fmla="*/ 16 h 34"/>
                <a:gd name="T16" fmla="*/ 3 w 13"/>
                <a:gd name="T17" fmla="*/ 17 h 34"/>
                <a:gd name="T18" fmla="*/ 6 w 13"/>
                <a:gd name="T19" fmla="*/ 16 h 34"/>
                <a:gd name="T20" fmla="*/ 7 w 13"/>
                <a:gd name="T21" fmla="*/ 14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4">
                  <a:moveTo>
                    <a:pt x="13" y="27"/>
                  </a:moveTo>
                  <a:lnTo>
                    <a:pt x="13" y="27"/>
                  </a:lnTo>
                  <a:lnTo>
                    <a:pt x="13" y="0"/>
                  </a:lnTo>
                  <a:lnTo>
                    <a:pt x="0" y="0"/>
                  </a:lnTo>
                  <a:lnTo>
                    <a:pt x="0" y="27"/>
                  </a:lnTo>
                  <a:lnTo>
                    <a:pt x="1" y="32"/>
                  </a:lnTo>
                  <a:lnTo>
                    <a:pt x="6" y="34"/>
                  </a:lnTo>
                  <a:lnTo>
                    <a:pt x="11" y="32"/>
                  </a:lnTo>
                  <a:lnTo>
                    <a:pt x="1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42" name="Freeform 1527"/>
            <p:cNvSpPr>
              <a:spLocks/>
            </p:cNvSpPr>
            <p:nvPr/>
          </p:nvSpPr>
          <p:spPr bwMode="auto">
            <a:xfrm>
              <a:off x="3915" y="1685"/>
              <a:ext cx="7" cy="17"/>
            </a:xfrm>
            <a:custGeom>
              <a:avLst/>
              <a:gdLst>
                <a:gd name="T0" fmla="*/ 7 w 13"/>
                <a:gd name="T1" fmla="*/ 13 h 32"/>
                <a:gd name="T2" fmla="*/ 7 w 13"/>
                <a:gd name="T3" fmla="*/ 13 h 32"/>
                <a:gd name="T4" fmla="*/ 7 w 13"/>
                <a:gd name="T5" fmla="*/ 0 h 32"/>
                <a:gd name="T6" fmla="*/ 0 w 13"/>
                <a:gd name="T7" fmla="*/ 0 h 32"/>
                <a:gd name="T8" fmla="*/ 0 w 13"/>
                <a:gd name="T9" fmla="*/ 13 h 32"/>
                <a:gd name="T10" fmla="*/ 0 w 13"/>
                <a:gd name="T11" fmla="*/ 13 h 32"/>
                <a:gd name="T12" fmla="*/ 0 w 13"/>
                <a:gd name="T13" fmla="*/ 13 h 32"/>
                <a:gd name="T14" fmla="*/ 1 w 13"/>
                <a:gd name="T15" fmla="*/ 16 h 32"/>
                <a:gd name="T16" fmla="*/ 3 w 13"/>
                <a:gd name="T17" fmla="*/ 17 h 32"/>
                <a:gd name="T18" fmla="*/ 6 w 13"/>
                <a:gd name="T19" fmla="*/ 16 h 32"/>
                <a:gd name="T20" fmla="*/ 7 w 13"/>
                <a:gd name="T21" fmla="*/ 13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2">
                  <a:moveTo>
                    <a:pt x="13" y="25"/>
                  </a:moveTo>
                  <a:lnTo>
                    <a:pt x="13" y="25"/>
                  </a:lnTo>
                  <a:lnTo>
                    <a:pt x="13" y="0"/>
                  </a:lnTo>
                  <a:lnTo>
                    <a:pt x="0" y="0"/>
                  </a:lnTo>
                  <a:lnTo>
                    <a:pt x="0" y="25"/>
                  </a:lnTo>
                  <a:lnTo>
                    <a:pt x="1" y="30"/>
                  </a:lnTo>
                  <a:lnTo>
                    <a:pt x="6" y="32"/>
                  </a:lnTo>
                  <a:lnTo>
                    <a:pt x="11" y="30"/>
                  </a:lnTo>
                  <a:lnTo>
                    <a:pt x="13"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43" name="Freeform 1528"/>
            <p:cNvSpPr>
              <a:spLocks/>
            </p:cNvSpPr>
            <p:nvPr/>
          </p:nvSpPr>
          <p:spPr bwMode="auto">
            <a:xfrm>
              <a:off x="3915" y="1698"/>
              <a:ext cx="7" cy="17"/>
            </a:xfrm>
            <a:custGeom>
              <a:avLst/>
              <a:gdLst>
                <a:gd name="T0" fmla="*/ 7 w 13"/>
                <a:gd name="T1" fmla="*/ 14 h 34"/>
                <a:gd name="T2" fmla="*/ 7 w 13"/>
                <a:gd name="T3" fmla="*/ 14 h 34"/>
                <a:gd name="T4" fmla="*/ 7 w 13"/>
                <a:gd name="T5" fmla="*/ 0 h 34"/>
                <a:gd name="T6" fmla="*/ 0 w 13"/>
                <a:gd name="T7" fmla="*/ 0 h 34"/>
                <a:gd name="T8" fmla="*/ 0 w 13"/>
                <a:gd name="T9" fmla="*/ 14 h 34"/>
                <a:gd name="T10" fmla="*/ 0 w 13"/>
                <a:gd name="T11" fmla="*/ 14 h 34"/>
                <a:gd name="T12" fmla="*/ 0 w 13"/>
                <a:gd name="T13" fmla="*/ 14 h 34"/>
                <a:gd name="T14" fmla="*/ 1 w 13"/>
                <a:gd name="T15" fmla="*/ 17 h 34"/>
                <a:gd name="T16" fmla="*/ 3 w 13"/>
                <a:gd name="T17" fmla="*/ 17 h 34"/>
                <a:gd name="T18" fmla="*/ 6 w 13"/>
                <a:gd name="T19" fmla="*/ 17 h 34"/>
                <a:gd name="T20" fmla="*/ 7 w 13"/>
                <a:gd name="T21" fmla="*/ 14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4">
                  <a:moveTo>
                    <a:pt x="13" y="27"/>
                  </a:moveTo>
                  <a:lnTo>
                    <a:pt x="13" y="27"/>
                  </a:lnTo>
                  <a:lnTo>
                    <a:pt x="13" y="0"/>
                  </a:lnTo>
                  <a:lnTo>
                    <a:pt x="0" y="0"/>
                  </a:lnTo>
                  <a:lnTo>
                    <a:pt x="0" y="27"/>
                  </a:lnTo>
                  <a:lnTo>
                    <a:pt x="1" y="33"/>
                  </a:lnTo>
                  <a:lnTo>
                    <a:pt x="6" y="34"/>
                  </a:lnTo>
                  <a:lnTo>
                    <a:pt x="11" y="33"/>
                  </a:lnTo>
                  <a:lnTo>
                    <a:pt x="1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44" name="Freeform 1529"/>
            <p:cNvSpPr>
              <a:spLocks/>
            </p:cNvSpPr>
            <p:nvPr/>
          </p:nvSpPr>
          <p:spPr bwMode="auto">
            <a:xfrm>
              <a:off x="3915" y="1712"/>
              <a:ext cx="7" cy="17"/>
            </a:xfrm>
            <a:custGeom>
              <a:avLst/>
              <a:gdLst>
                <a:gd name="T0" fmla="*/ 3 w 13"/>
                <a:gd name="T1" fmla="*/ 17 h 35"/>
                <a:gd name="T2" fmla="*/ 7 w 13"/>
                <a:gd name="T3" fmla="*/ 12 h 35"/>
                <a:gd name="T4" fmla="*/ 7 w 13"/>
                <a:gd name="T5" fmla="*/ 0 h 35"/>
                <a:gd name="T6" fmla="*/ 0 w 13"/>
                <a:gd name="T7" fmla="*/ 0 h 35"/>
                <a:gd name="T8" fmla="*/ 0 w 13"/>
                <a:gd name="T9" fmla="*/ 12 h 35"/>
                <a:gd name="T10" fmla="*/ 3 w 13"/>
                <a:gd name="T11" fmla="*/ 8 h 35"/>
                <a:gd name="T12" fmla="*/ 0 w 13"/>
                <a:gd name="T13" fmla="*/ 12 h 35"/>
                <a:gd name="T14" fmla="*/ 1 w 13"/>
                <a:gd name="T15" fmla="*/ 15 h 35"/>
                <a:gd name="T16" fmla="*/ 3 w 13"/>
                <a:gd name="T17" fmla="*/ 16 h 35"/>
                <a:gd name="T18" fmla="*/ 6 w 13"/>
                <a:gd name="T19" fmla="*/ 15 h 35"/>
                <a:gd name="T20" fmla="*/ 7 w 13"/>
                <a:gd name="T21" fmla="*/ 12 h 35"/>
                <a:gd name="T22" fmla="*/ 3 w 13"/>
                <a:gd name="T23" fmla="*/ 17 h 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35">
                  <a:moveTo>
                    <a:pt x="6" y="35"/>
                  </a:moveTo>
                  <a:lnTo>
                    <a:pt x="13" y="25"/>
                  </a:lnTo>
                  <a:lnTo>
                    <a:pt x="13" y="0"/>
                  </a:lnTo>
                  <a:lnTo>
                    <a:pt x="0" y="0"/>
                  </a:lnTo>
                  <a:lnTo>
                    <a:pt x="0" y="25"/>
                  </a:lnTo>
                  <a:lnTo>
                    <a:pt x="6" y="16"/>
                  </a:lnTo>
                  <a:lnTo>
                    <a:pt x="0" y="25"/>
                  </a:lnTo>
                  <a:lnTo>
                    <a:pt x="1" y="31"/>
                  </a:lnTo>
                  <a:lnTo>
                    <a:pt x="6" y="33"/>
                  </a:lnTo>
                  <a:lnTo>
                    <a:pt x="11" y="31"/>
                  </a:lnTo>
                  <a:lnTo>
                    <a:pt x="13" y="25"/>
                  </a:lnTo>
                  <a:lnTo>
                    <a:pt x="6"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45" name="Freeform 1530"/>
            <p:cNvSpPr>
              <a:spLocks/>
            </p:cNvSpPr>
            <p:nvPr/>
          </p:nvSpPr>
          <p:spPr bwMode="auto">
            <a:xfrm>
              <a:off x="3882" y="1720"/>
              <a:ext cx="37" cy="9"/>
            </a:xfrm>
            <a:custGeom>
              <a:avLst/>
              <a:gdLst>
                <a:gd name="T0" fmla="*/ 4 w 73"/>
                <a:gd name="T1" fmla="*/ 9 h 19"/>
                <a:gd name="T2" fmla="*/ 4 w 73"/>
                <a:gd name="T3" fmla="*/ 9 h 19"/>
                <a:gd name="T4" fmla="*/ 37 w 73"/>
                <a:gd name="T5" fmla="*/ 9 h 19"/>
                <a:gd name="T6" fmla="*/ 37 w 73"/>
                <a:gd name="T7" fmla="*/ 0 h 19"/>
                <a:gd name="T8" fmla="*/ 4 w 73"/>
                <a:gd name="T9" fmla="*/ 0 h 19"/>
                <a:gd name="T10" fmla="*/ 4 w 73"/>
                <a:gd name="T11" fmla="*/ 0 h 19"/>
                <a:gd name="T12" fmla="*/ 4 w 73"/>
                <a:gd name="T13" fmla="*/ 0 h 19"/>
                <a:gd name="T14" fmla="*/ 1 w 73"/>
                <a:gd name="T15" fmla="*/ 2 h 19"/>
                <a:gd name="T16" fmla="*/ 0 w 73"/>
                <a:gd name="T17" fmla="*/ 4 h 19"/>
                <a:gd name="T18" fmla="*/ 1 w 73"/>
                <a:gd name="T19" fmla="*/ 7 h 19"/>
                <a:gd name="T20" fmla="*/ 4 w 73"/>
                <a:gd name="T21" fmla="*/ 9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3" h="19">
                  <a:moveTo>
                    <a:pt x="7" y="19"/>
                  </a:moveTo>
                  <a:lnTo>
                    <a:pt x="7" y="19"/>
                  </a:lnTo>
                  <a:lnTo>
                    <a:pt x="73" y="19"/>
                  </a:lnTo>
                  <a:lnTo>
                    <a:pt x="73" y="0"/>
                  </a:lnTo>
                  <a:lnTo>
                    <a:pt x="7" y="0"/>
                  </a:lnTo>
                  <a:lnTo>
                    <a:pt x="2" y="4"/>
                  </a:lnTo>
                  <a:lnTo>
                    <a:pt x="0" y="9"/>
                  </a:lnTo>
                  <a:lnTo>
                    <a:pt x="2" y="15"/>
                  </a:lnTo>
                  <a:lnTo>
                    <a:pt x="7"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46" name="Freeform 1531"/>
            <p:cNvSpPr>
              <a:spLocks/>
            </p:cNvSpPr>
            <p:nvPr/>
          </p:nvSpPr>
          <p:spPr bwMode="auto">
            <a:xfrm>
              <a:off x="3849" y="1720"/>
              <a:ext cx="36" cy="9"/>
            </a:xfrm>
            <a:custGeom>
              <a:avLst/>
              <a:gdLst>
                <a:gd name="T0" fmla="*/ 0 w 72"/>
                <a:gd name="T1" fmla="*/ 4 h 19"/>
                <a:gd name="T2" fmla="*/ 3 w 72"/>
                <a:gd name="T3" fmla="*/ 9 h 19"/>
                <a:gd name="T4" fmla="*/ 36 w 72"/>
                <a:gd name="T5" fmla="*/ 9 h 19"/>
                <a:gd name="T6" fmla="*/ 36 w 72"/>
                <a:gd name="T7" fmla="*/ 0 h 19"/>
                <a:gd name="T8" fmla="*/ 3 w 72"/>
                <a:gd name="T9" fmla="*/ 0 h 19"/>
                <a:gd name="T10" fmla="*/ 7 w 72"/>
                <a:gd name="T11" fmla="*/ 4 h 19"/>
                <a:gd name="T12" fmla="*/ 3 w 72"/>
                <a:gd name="T13" fmla="*/ 0 h 19"/>
                <a:gd name="T14" fmla="*/ 1 w 72"/>
                <a:gd name="T15" fmla="*/ 2 h 19"/>
                <a:gd name="T16" fmla="*/ 0 w 72"/>
                <a:gd name="T17" fmla="*/ 4 h 19"/>
                <a:gd name="T18" fmla="*/ 1 w 72"/>
                <a:gd name="T19" fmla="*/ 7 h 19"/>
                <a:gd name="T20" fmla="*/ 3 w 72"/>
                <a:gd name="T21" fmla="*/ 9 h 19"/>
                <a:gd name="T22" fmla="*/ 0 w 72"/>
                <a:gd name="T23" fmla="*/ 4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2" h="19">
                  <a:moveTo>
                    <a:pt x="0" y="9"/>
                  </a:moveTo>
                  <a:lnTo>
                    <a:pt x="6" y="19"/>
                  </a:lnTo>
                  <a:lnTo>
                    <a:pt x="72" y="19"/>
                  </a:lnTo>
                  <a:lnTo>
                    <a:pt x="72" y="0"/>
                  </a:lnTo>
                  <a:lnTo>
                    <a:pt x="6" y="0"/>
                  </a:lnTo>
                  <a:lnTo>
                    <a:pt x="13" y="9"/>
                  </a:lnTo>
                  <a:lnTo>
                    <a:pt x="6" y="0"/>
                  </a:lnTo>
                  <a:lnTo>
                    <a:pt x="1" y="4"/>
                  </a:lnTo>
                  <a:lnTo>
                    <a:pt x="0" y="9"/>
                  </a:lnTo>
                  <a:lnTo>
                    <a:pt x="1" y="15"/>
                  </a:lnTo>
                  <a:lnTo>
                    <a:pt x="6" y="19"/>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47" name="Freeform 1532"/>
            <p:cNvSpPr>
              <a:spLocks/>
            </p:cNvSpPr>
            <p:nvPr/>
          </p:nvSpPr>
          <p:spPr bwMode="auto">
            <a:xfrm>
              <a:off x="3849" y="1707"/>
              <a:ext cx="7" cy="17"/>
            </a:xfrm>
            <a:custGeom>
              <a:avLst/>
              <a:gdLst>
                <a:gd name="T0" fmla="*/ 0 w 13"/>
                <a:gd name="T1" fmla="*/ 5 h 34"/>
                <a:gd name="T2" fmla="*/ 0 w 13"/>
                <a:gd name="T3" fmla="*/ 5 h 34"/>
                <a:gd name="T4" fmla="*/ 0 w 13"/>
                <a:gd name="T5" fmla="*/ 17 h 34"/>
                <a:gd name="T6" fmla="*/ 7 w 13"/>
                <a:gd name="T7" fmla="*/ 17 h 34"/>
                <a:gd name="T8" fmla="*/ 7 w 13"/>
                <a:gd name="T9" fmla="*/ 5 h 34"/>
                <a:gd name="T10" fmla="*/ 7 w 13"/>
                <a:gd name="T11" fmla="*/ 5 h 34"/>
                <a:gd name="T12" fmla="*/ 7 w 13"/>
                <a:gd name="T13" fmla="*/ 5 h 34"/>
                <a:gd name="T14" fmla="*/ 6 w 13"/>
                <a:gd name="T15" fmla="*/ 2 h 34"/>
                <a:gd name="T16" fmla="*/ 3 w 13"/>
                <a:gd name="T17" fmla="*/ 0 h 34"/>
                <a:gd name="T18" fmla="*/ 1 w 13"/>
                <a:gd name="T19" fmla="*/ 2 h 34"/>
                <a:gd name="T20" fmla="*/ 0 w 13"/>
                <a:gd name="T21" fmla="*/ 5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4">
                  <a:moveTo>
                    <a:pt x="0" y="9"/>
                  </a:moveTo>
                  <a:lnTo>
                    <a:pt x="0" y="9"/>
                  </a:lnTo>
                  <a:lnTo>
                    <a:pt x="0" y="34"/>
                  </a:lnTo>
                  <a:lnTo>
                    <a:pt x="13" y="34"/>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48" name="Freeform 1533"/>
            <p:cNvSpPr>
              <a:spLocks/>
            </p:cNvSpPr>
            <p:nvPr/>
          </p:nvSpPr>
          <p:spPr bwMode="auto">
            <a:xfrm>
              <a:off x="3849" y="1693"/>
              <a:ext cx="7" cy="19"/>
            </a:xfrm>
            <a:custGeom>
              <a:avLst/>
              <a:gdLst>
                <a:gd name="T0" fmla="*/ 0 w 13"/>
                <a:gd name="T1" fmla="*/ 5 h 36"/>
                <a:gd name="T2" fmla="*/ 0 w 13"/>
                <a:gd name="T3" fmla="*/ 5 h 36"/>
                <a:gd name="T4" fmla="*/ 0 w 13"/>
                <a:gd name="T5" fmla="*/ 19 h 36"/>
                <a:gd name="T6" fmla="*/ 7 w 13"/>
                <a:gd name="T7" fmla="*/ 19 h 36"/>
                <a:gd name="T8" fmla="*/ 7 w 13"/>
                <a:gd name="T9" fmla="*/ 5 h 36"/>
                <a:gd name="T10" fmla="*/ 7 w 13"/>
                <a:gd name="T11" fmla="*/ 5 h 36"/>
                <a:gd name="T12" fmla="*/ 7 w 13"/>
                <a:gd name="T13" fmla="*/ 5 h 36"/>
                <a:gd name="T14" fmla="*/ 6 w 13"/>
                <a:gd name="T15" fmla="*/ 2 h 36"/>
                <a:gd name="T16" fmla="*/ 3 w 13"/>
                <a:gd name="T17" fmla="*/ 0 h 36"/>
                <a:gd name="T18" fmla="*/ 1 w 13"/>
                <a:gd name="T19" fmla="*/ 2 h 36"/>
                <a:gd name="T20" fmla="*/ 0 w 13"/>
                <a:gd name="T21" fmla="*/ 5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6">
                  <a:moveTo>
                    <a:pt x="0" y="9"/>
                  </a:moveTo>
                  <a:lnTo>
                    <a:pt x="0" y="9"/>
                  </a:lnTo>
                  <a:lnTo>
                    <a:pt x="0" y="36"/>
                  </a:lnTo>
                  <a:lnTo>
                    <a:pt x="13" y="36"/>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49" name="Freeform 1534"/>
            <p:cNvSpPr>
              <a:spLocks/>
            </p:cNvSpPr>
            <p:nvPr/>
          </p:nvSpPr>
          <p:spPr bwMode="auto">
            <a:xfrm>
              <a:off x="3849" y="1681"/>
              <a:ext cx="7" cy="17"/>
            </a:xfrm>
            <a:custGeom>
              <a:avLst/>
              <a:gdLst>
                <a:gd name="T0" fmla="*/ 0 w 13"/>
                <a:gd name="T1" fmla="*/ 5 h 34"/>
                <a:gd name="T2" fmla="*/ 0 w 13"/>
                <a:gd name="T3" fmla="*/ 5 h 34"/>
                <a:gd name="T4" fmla="*/ 0 w 13"/>
                <a:gd name="T5" fmla="*/ 17 h 34"/>
                <a:gd name="T6" fmla="*/ 7 w 13"/>
                <a:gd name="T7" fmla="*/ 17 h 34"/>
                <a:gd name="T8" fmla="*/ 7 w 13"/>
                <a:gd name="T9" fmla="*/ 5 h 34"/>
                <a:gd name="T10" fmla="*/ 7 w 13"/>
                <a:gd name="T11" fmla="*/ 5 h 34"/>
                <a:gd name="T12" fmla="*/ 7 w 13"/>
                <a:gd name="T13" fmla="*/ 5 h 34"/>
                <a:gd name="T14" fmla="*/ 6 w 13"/>
                <a:gd name="T15" fmla="*/ 2 h 34"/>
                <a:gd name="T16" fmla="*/ 3 w 13"/>
                <a:gd name="T17" fmla="*/ 0 h 34"/>
                <a:gd name="T18" fmla="*/ 1 w 13"/>
                <a:gd name="T19" fmla="*/ 2 h 34"/>
                <a:gd name="T20" fmla="*/ 0 w 13"/>
                <a:gd name="T21" fmla="*/ 5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4">
                  <a:moveTo>
                    <a:pt x="0" y="9"/>
                  </a:moveTo>
                  <a:lnTo>
                    <a:pt x="0" y="9"/>
                  </a:lnTo>
                  <a:lnTo>
                    <a:pt x="0" y="34"/>
                  </a:lnTo>
                  <a:lnTo>
                    <a:pt x="13" y="34"/>
                  </a:lnTo>
                  <a:lnTo>
                    <a:pt x="13" y="9"/>
                  </a:lnTo>
                  <a:lnTo>
                    <a:pt x="11" y="3"/>
                  </a:lnTo>
                  <a:lnTo>
                    <a:pt x="6" y="0"/>
                  </a:lnTo>
                  <a:lnTo>
                    <a:pt x="1"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50" name="Freeform 1535"/>
            <p:cNvSpPr>
              <a:spLocks/>
            </p:cNvSpPr>
            <p:nvPr/>
          </p:nvSpPr>
          <p:spPr bwMode="auto">
            <a:xfrm>
              <a:off x="3849" y="1667"/>
              <a:ext cx="7" cy="18"/>
            </a:xfrm>
            <a:custGeom>
              <a:avLst/>
              <a:gdLst>
                <a:gd name="T0" fmla="*/ 0 w 13"/>
                <a:gd name="T1" fmla="*/ 5 h 36"/>
                <a:gd name="T2" fmla="*/ 0 w 13"/>
                <a:gd name="T3" fmla="*/ 5 h 36"/>
                <a:gd name="T4" fmla="*/ 0 w 13"/>
                <a:gd name="T5" fmla="*/ 18 h 36"/>
                <a:gd name="T6" fmla="*/ 7 w 13"/>
                <a:gd name="T7" fmla="*/ 18 h 36"/>
                <a:gd name="T8" fmla="*/ 7 w 13"/>
                <a:gd name="T9" fmla="*/ 5 h 36"/>
                <a:gd name="T10" fmla="*/ 7 w 13"/>
                <a:gd name="T11" fmla="*/ 5 h 36"/>
                <a:gd name="T12" fmla="*/ 7 w 13"/>
                <a:gd name="T13" fmla="*/ 5 h 36"/>
                <a:gd name="T14" fmla="*/ 6 w 13"/>
                <a:gd name="T15" fmla="*/ 2 h 36"/>
                <a:gd name="T16" fmla="*/ 3 w 13"/>
                <a:gd name="T17" fmla="*/ 0 h 36"/>
                <a:gd name="T18" fmla="*/ 1 w 13"/>
                <a:gd name="T19" fmla="*/ 2 h 36"/>
                <a:gd name="T20" fmla="*/ 0 w 13"/>
                <a:gd name="T21" fmla="*/ 5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6">
                  <a:moveTo>
                    <a:pt x="0" y="9"/>
                  </a:moveTo>
                  <a:lnTo>
                    <a:pt x="0" y="9"/>
                  </a:lnTo>
                  <a:lnTo>
                    <a:pt x="0" y="36"/>
                  </a:lnTo>
                  <a:lnTo>
                    <a:pt x="13" y="36"/>
                  </a:lnTo>
                  <a:lnTo>
                    <a:pt x="13" y="9"/>
                  </a:lnTo>
                  <a:lnTo>
                    <a:pt x="11" y="3"/>
                  </a:lnTo>
                  <a:lnTo>
                    <a:pt x="6" y="0"/>
                  </a:lnTo>
                  <a:lnTo>
                    <a:pt x="1"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51" name="Freeform 1536"/>
            <p:cNvSpPr>
              <a:spLocks/>
            </p:cNvSpPr>
            <p:nvPr/>
          </p:nvSpPr>
          <p:spPr bwMode="auto">
            <a:xfrm>
              <a:off x="3849" y="1655"/>
              <a:ext cx="7" cy="17"/>
            </a:xfrm>
            <a:custGeom>
              <a:avLst/>
              <a:gdLst>
                <a:gd name="T0" fmla="*/ 0 w 13"/>
                <a:gd name="T1" fmla="*/ 4 h 35"/>
                <a:gd name="T2" fmla="*/ 0 w 13"/>
                <a:gd name="T3" fmla="*/ 4 h 35"/>
                <a:gd name="T4" fmla="*/ 0 w 13"/>
                <a:gd name="T5" fmla="*/ 17 h 35"/>
                <a:gd name="T6" fmla="*/ 7 w 13"/>
                <a:gd name="T7" fmla="*/ 17 h 35"/>
                <a:gd name="T8" fmla="*/ 7 w 13"/>
                <a:gd name="T9" fmla="*/ 4 h 35"/>
                <a:gd name="T10" fmla="*/ 7 w 13"/>
                <a:gd name="T11" fmla="*/ 4 h 35"/>
                <a:gd name="T12" fmla="*/ 7 w 13"/>
                <a:gd name="T13" fmla="*/ 4 h 35"/>
                <a:gd name="T14" fmla="*/ 6 w 13"/>
                <a:gd name="T15" fmla="*/ 2 h 35"/>
                <a:gd name="T16" fmla="*/ 3 w 13"/>
                <a:gd name="T17" fmla="*/ 0 h 35"/>
                <a:gd name="T18" fmla="*/ 1 w 13"/>
                <a:gd name="T19" fmla="*/ 2 h 35"/>
                <a:gd name="T20" fmla="*/ 0 w 13"/>
                <a:gd name="T21" fmla="*/ 4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5">
                  <a:moveTo>
                    <a:pt x="0" y="9"/>
                  </a:moveTo>
                  <a:lnTo>
                    <a:pt x="0" y="9"/>
                  </a:lnTo>
                  <a:lnTo>
                    <a:pt x="0" y="35"/>
                  </a:lnTo>
                  <a:lnTo>
                    <a:pt x="13" y="35"/>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52" name="Freeform 1537"/>
            <p:cNvSpPr>
              <a:spLocks/>
            </p:cNvSpPr>
            <p:nvPr/>
          </p:nvSpPr>
          <p:spPr bwMode="auto">
            <a:xfrm>
              <a:off x="3849" y="1641"/>
              <a:ext cx="7" cy="18"/>
            </a:xfrm>
            <a:custGeom>
              <a:avLst/>
              <a:gdLst>
                <a:gd name="T0" fmla="*/ 0 w 13"/>
                <a:gd name="T1" fmla="*/ 5 h 36"/>
                <a:gd name="T2" fmla="*/ 0 w 13"/>
                <a:gd name="T3" fmla="*/ 5 h 36"/>
                <a:gd name="T4" fmla="*/ 0 w 13"/>
                <a:gd name="T5" fmla="*/ 18 h 36"/>
                <a:gd name="T6" fmla="*/ 7 w 13"/>
                <a:gd name="T7" fmla="*/ 18 h 36"/>
                <a:gd name="T8" fmla="*/ 7 w 13"/>
                <a:gd name="T9" fmla="*/ 5 h 36"/>
                <a:gd name="T10" fmla="*/ 7 w 13"/>
                <a:gd name="T11" fmla="*/ 5 h 36"/>
                <a:gd name="T12" fmla="*/ 7 w 13"/>
                <a:gd name="T13" fmla="*/ 5 h 36"/>
                <a:gd name="T14" fmla="*/ 6 w 13"/>
                <a:gd name="T15" fmla="*/ 2 h 36"/>
                <a:gd name="T16" fmla="*/ 3 w 13"/>
                <a:gd name="T17" fmla="*/ 0 h 36"/>
                <a:gd name="T18" fmla="*/ 1 w 13"/>
                <a:gd name="T19" fmla="*/ 2 h 36"/>
                <a:gd name="T20" fmla="*/ 0 w 13"/>
                <a:gd name="T21" fmla="*/ 5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6">
                  <a:moveTo>
                    <a:pt x="0" y="9"/>
                  </a:moveTo>
                  <a:lnTo>
                    <a:pt x="0" y="9"/>
                  </a:lnTo>
                  <a:lnTo>
                    <a:pt x="0" y="36"/>
                  </a:lnTo>
                  <a:lnTo>
                    <a:pt x="13" y="36"/>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53" name="Freeform 1538"/>
            <p:cNvSpPr>
              <a:spLocks/>
            </p:cNvSpPr>
            <p:nvPr/>
          </p:nvSpPr>
          <p:spPr bwMode="auto">
            <a:xfrm>
              <a:off x="3849" y="1628"/>
              <a:ext cx="7" cy="18"/>
            </a:xfrm>
            <a:custGeom>
              <a:avLst/>
              <a:gdLst>
                <a:gd name="T0" fmla="*/ 0 w 13"/>
                <a:gd name="T1" fmla="*/ 5 h 34"/>
                <a:gd name="T2" fmla="*/ 0 w 13"/>
                <a:gd name="T3" fmla="*/ 5 h 34"/>
                <a:gd name="T4" fmla="*/ 0 w 13"/>
                <a:gd name="T5" fmla="*/ 18 h 34"/>
                <a:gd name="T6" fmla="*/ 7 w 13"/>
                <a:gd name="T7" fmla="*/ 18 h 34"/>
                <a:gd name="T8" fmla="*/ 7 w 13"/>
                <a:gd name="T9" fmla="*/ 5 h 34"/>
                <a:gd name="T10" fmla="*/ 7 w 13"/>
                <a:gd name="T11" fmla="*/ 5 h 34"/>
                <a:gd name="T12" fmla="*/ 7 w 13"/>
                <a:gd name="T13" fmla="*/ 5 h 34"/>
                <a:gd name="T14" fmla="*/ 6 w 13"/>
                <a:gd name="T15" fmla="*/ 2 h 34"/>
                <a:gd name="T16" fmla="*/ 3 w 13"/>
                <a:gd name="T17" fmla="*/ 0 h 34"/>
                <a:gd name="T18" fmla="*/ 1 w 13"/>
                <a:gd name="T19" fmla="*/ 2 h 34"/>
                <a:gd name="T20" fmla="*/ 0 w 13"/>
                <a:gd name="T21" fmla="*/ 5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4">
                  <a:moveTo>
                    <a:pt x="0" y="9"/>
                  </a:moveTo>
                  <a:lnTo>
                    <a:pt x="0" y="9"/>
                  </a:lnTo>
                  <a:lnTo>
                    <a:pt x="0" y="34"/>
                  </a:lnTo>
                  <a:lnTo>
                    <a:pt x="13" y="34"/>
                  </a:lnTo>
                  <a:lnTo>
                    <a:pt x="13" y="9"/>
                  </a:lnTo>
                  <a:lnTo>
                    <a:pt x="11" y="3"/>
                  </a:lnTo>
                  <a:lnTo>
                    <a:pt x="6" y="0"/>
                  </a:lnTo>
                  <a:lnTo>
                    <a:pt x="1"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54" name="Freeform 1539"/>
            <p:cNvSpPr>
              <a:spLocks/>
            </p:cNvSpPr>
            <p:nvPr/>
          </p:nvSpPr>
          <p:spPr bwMode="auto">
            <a:xfrm>
              <a:off x="3849" y="1615"/>
              <a:ext cx="7" cy="18"/>
            </a:xfrm>
            <a:custGeom>
              <a:avLst/>
              <a:gdLst>
                <a:gd name="T0" fmla="*/ 0 w 13"/>
                <a:gd name="T1" fmla="*/ 5 h 36"/>
                <a:gd name="T2" fmla="*/ 0 w 13"/>
                <a:gd name="T3" fmla="*/ 5 h 36"/>
                <a:gd name="T4" fmla="*/ 0 w 13"/>
                <a:gd name="T5" fmla="*/ 18 h 36"/>
                <a:gd name="T6" fmla="*/ 7 w 13"/>
                <a:gd name="T7" fmla="*/ 18 h 36"/>
                <a:gd name="T8" fmla="*/ 7 w 13"/>
                <a:gd name="T9" fmla="*/ 5 h 36"/>
                <a:gd name="T10" fmla="*/ 7 w 13"/>
                <a:gd name="T11" fmla="*/ 5 h 36"/>
                <a:gd name="T12" fmla="*/ 7 w 13"/>
                <a:gd name="T13" fmla="*/ 5 h 36"/>
                <a:gd name="T14" fmla="*/ 6 w 13"/>
                <a:gd name="T15" fmla="*/ 2 h 36"/>
                <a:gd name="T16" fmla="*/ 3 w 13"/>
                <a:gd name="T17" fmla="*/ 0 h 36"/>
                <a:gd name="T18" fmla="*/ 1 w 13"/>
                <a:gd name="T19" fmla="*/ 2 h 36"/>
                <a:gd name="T20" fmla="*/ 0 w 13"/>
                <a:gd name="T21" fmla="*/ 5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6">
                  <a:moveTo>
                    <a:pt x="0" y="9"/>
                  </a:moveTo>
                  <a:lnTo>
                    <a:pt x="0" y="9"/>
                  </a:lnTo>
                  <a:lnTo>
                    <a:pt x="0" y="36"/>
                  </a:lnTo>
                  <a:lnTo>
                    <a:pt x="13" y="36"/>
                  </a:lnTo>
                  <a:lnTo>
                    <a:pt x="13" y="9"/>
                  </a:lnTo>
                  <a:lnTo>
                    <a:pt x="11" y="3"/>
                  </a:lnTo>
                  <a:lnTo>
                    <a:pt x="6" y="0"/>
                  </a:lnTo>
                  <a:lnTo>
                    <a:pt x="1"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55" name="Freeform 1540"/>
            <p:cNvSpPr>
              <a:spLocks/>
            </p:cNvSpPr>
            <p:nvPr/>
          </p:nvSpPr>
          <p:spPr bwMode="auto">
            <a:xfrm>
              <a:off x="3849" y="1602"/>
              <a:ext cx="7" cy="17"/>
            </a:xfrm>
            <a:custGeom>
              <a:avLst/>
              <a:gdLst>
                <a:gd name="T0" fmla="*/ 0 w 13"/>
                <a:gd name="T1" fmla="*/ 4 h 35"/>
                <a:gd name="T2" fmla="*/ 0 w 13"/>
                <a:gd name="T3" fmla="*/ 4 h 35"/>
                <a:gd name="T4" fmla="*/ 0 w 13"/>
                <a:gd name="T5" fmla="*/ 17 h 35"/>
                <a:gd name="T6" fmla="*/ 7 w 13"/>
                <a:gd name="T7" fmla="*/ 17 h 35"/>
                <a:gd name="T8" fmla="*/ 7 w 13"/>
                <a:gd name="T9" fmla="*/ 4 h 35"/>
                <a:gd name="T10" fmla="*/ 7 w 13"/>
                <a:gd name="T11" fmla="*/ 4 h 35"/>
                <a:gd name="T12" fmla="*/ 7 w 13"/>
                <a:gd name="T13" fmla="*/ 4 h 35"/>
                <a:gd name="T14" fmla="*/ 6 w 13"/>
                <a:gd name="T15" fmla="*/ 2 h 35"/>
                <a:gd name="T16" fmla="*/ 3 w 13"/>
                <a:gd name="T17" fmla="*/ 0 h 35"/>
                <a:gd name="T18" fmla="*/ 1 w 13"/>
                <a:gd name="T19" fmla="*/ 2 h 35"/>
                <a:gd name="T20" fmla="*/ 0 w 13"/>
                <a:gd name="T21" fmla="*/ 4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5">
                  <a:moveTo>
                    <a:pt x="0" y="9"/>
                  </a:moveTo>
                  <a:lnTo>
                    <a:pt x="0" y="9"/>
                  </a:lnTo>
                  <a:lnTo>
                    <a:pt x="0" y="35"/>
                  </a:lnTo>
                  <a:lnTo>
                    <a:pt x="13" y="35"/>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56" name="Freeform 1541"/>
            <p:cNvSpPr>
              <a:spLocks/>
            </p:cNvSpPr>
            <p:nvPr/>
          </p:nvSpPr>
          <p:spPr bwMode="auto">
            <a:xfrm>
              <a:off x="3849" y="1589"/>
              <a:ext cx="7" cy="18"/>
            </a:xfrm>
            <a:custGeom>
              <a:avLst/>
              <a:gdLst>
                <a:gd name="T0" fmla="*/ 0 w 13"/>
                <a:gd name="T1" fmla="*/ 5 h 36"/>
                <a:gd name="T2" fmla="*/ 0 w 13"/>
                <a:gd name="T3" fmla="*/ 5 h 36"/>
                <a:gd name="T4" fmla="*/ 0 w 13"/>
                <a:gd name="T5" fmla="*/ 18 h 36"/>
                <a:gd name="T6" fmla="*/ 7 w 13"/>
                <a:gd name="T7" fmla="*/ 18 h 36"/>
                <a:gd name="T8" fmla="*/ 7 w 13"/>
                <a:gd name="T9" fmla="*/ 5 h 36"/>
                <a:gd name="T10" fmla="*/ 7 w 13"/>
                <a:gd name="T11" fmla="*/ 5 h 36"/>
                <a:gd name="T12" fmla="*/ 7 w 13"/>
                <a:gd name="T13" fmla="*/ 5 h 36"/>
                <a:gd name="T14" fmla="*/ 6 w 13"/>
                <a:gd name="T15" fmla="*/ 2 h 36"/>
                <a:gd name="T16" fmla="*/ 3 w 13"/>
                <a:gd name="T17" fmla="*/ 0 h 36"/>
                <a:gd name="T18" fmla="*/ 1 w 13"/>
                <a:gd name="T19" fmla="*/ 2 h 36"/>
                <a:gd name="T20" fmla="*/ 0 w 13"/>
                <a:gd name="T21" fmla="*/ 5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6">
                  <a:moveTo>
                    <a:pt x="0" y="9"/>
                  </a:moveTo>
                  <a:lnTo>
                    <a:pt x="0" y="9"/>
                  </a:lnTo>
                  <a:lnTo>
                    <a:pt x="0" y="36"/>
                  </a:lnTo>
                  <a:lnTo>
                    <a:pt x="13" y="36"/>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57" name="Freeform 1542"/>
            <p:cNvSpPr>
              <a:spLocks/>
            </p:cNvSpPr>
            <p:nvPr/>
          </p:nvSpPr>
          <p:spPr bwMode="auto">
            <a:xfrm>
              <a:off x="3849" y="1576"/>
              <a:ext cx="7" cy="17"/>
            </a:xfrm>
            <a:custGeom>
              <a:avLst/>
              <a:gdLst>
                <a:gd name="T0" fmla="*/ 0 w 13"/>
                <a:gd name="T1" fmla="*/ 5 h 34"/>
                <a:gd name="T2" fmla="*/ 0 w 13"/>
                <a:gd name="T3" fmla="*/ 5 h 34"/>
                <a:gd name="T4" fmla="*/ 0 w 13"/>
                <a:gd name="T5" fmla="*/ 17 h 34"/>
                <a:gd name="T6" fmla="*/ 7 w 13"/>
                <a:gd name="T7" fmla="*/ 17 h 34"/>
                <a:gd name="T8" fmla="*/ 7 w 13"/>
                <a:gd name="T9" fmla="*/ 5 h 34"/>
                <a:gd name="T10" fmla="*/ 7 w 13"/>
                <a:gd name="T11" fmla="*/ 5 h 34"/>
                <a:gd name="T12" fmla="*/ 7 w 13"/>
                <a:gd name="T13" fmla="*/ 5 h 34"/>
                <a:gd name="T14" fmla="*/ 6 w 13"/>
                <a:gd name="T15" fmla="*/ 2 h 34"/>
                <a:gd name="T16" fmla="*/ 3 w 13"/>
                <a:gd name="T17" fmla="*/ 0 h 34"/>
                <a:gd name="T18" fmla="*/ 1 w 13"/>
                <a:gd name="T19" fmla="*/ 2 h 34"/>
                <a:gd name="T20" fmla="*/ 0 w 13"/>
                <a:gd name="T21" fmla="*/ 5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4">
                  <a:moveTo>
                    <a:pt x="0" y="9"/>
                  </a:moveTo>
                  <a:lnTo>
                    <a:pt x="0" y="9"/>
                  </a:lnTo>
                  <a:lnTo>
                    <a:pt x="0" y="34"/>
                  </a:lnTo>
                  <a:lnTo>
                    <a:pt x="13" y="34"/>
                  </a:lnTo>
                  <a:lnTo>
                    <a:pt x="13" y="9"/>
                  </a:lnTo>
                  <a:lnTo>
                    <a:pt x="11" y="3"/>
                  </a:lnTo>
                  <a:lnTo>
                    <a:pt x="6" y="0"/>
                  </a:lnTo>
                  <a:lnTo>
                    <a:pt x="1"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58" name="Freeform 1543"/>
            <p:cNvSpPr>
              <a:spLocks/>
            </p:cNvSpPr>
            <p:nvPr/>
          </p:nvSpPr>
          <p:spPr bwMode="auto">
            <a:xfrm>
              <a:off x="3849" y="1562"/>
              <a:ext cx="7" cy="18"/>
            </a:xfrm>
            <a:custGeom>
              <a:avLst/>
              <a:gdLst>
                <a:gd name="T0" fmla="*/ 0 w 13"/>
                <a:gd name="T1" fmla="*/ 5 h 36"/>
                <a:gd name="T2" fmla="*/ 0 w 13"/>
                <a:gd name="T3" fmla="*/ 5 h 36"/>
                <a:gd name="T4" fmla="*/ 0 w 13"/>
                <a:gd name="T5" fmla="*/ 18 h 36"/>
                <a:gd name="T6" fmla="*/ 7 w 13"/>
                <a:gd name="T7" fmla="*/ 18 h 36"/>
                <a:gd name="T8" fmla="*/ 7 w 13"/>
                <a:gd name="T9" fmla="*/ 5 h 36"/>
                <a:gd name="T10" fmla="*/ 7 w 13"/>
                <a:gd name="T11" fmla="*/ 5 h 36"/>
                <a:gd name="T12" fmla="*/ 7 w 13"/>
                <a:gd name="T13" fmla="*/ 5 h 36"/>
                <a:gd name="T14" fmla="*/ 6 w 13"/>
                <a:gd name="T15" fmla="*/ 2 h 36"/>
                <a:gd name="T16" fmla="*/ 3 w 13"/>
                <a:gd name="T17" fmla="*/ 0 h 36"/>
                <a:gd name="T18" fmla="*/ 1 w 13"/>
                <a:gd name="T19" fmla="*/ 2 h 36"/>
                <a:gd name="T20" fmla="*/ 0 w 13"/>
                <a:gd name="T21" fmla="*/ 5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6">
                  <a:moveTo>
                    <a:pt x="0" y="9"/>
                  </a:moveTo>
                  <a:lnTo>
                    <a:pt x="0" y="9"/>
                  </a:lnTo>
                  <a:lnTo>
                    <a:pt x="0" y="36"/>
                  </a:lnTo>
                  <a:lnTo>
                    <a:pt x="13" y="36"/>
                  </a:lnTo>
                  <a:lnTo>
                    <a:pt x="13" y="9"/>
                  </a:lnTo>
                  <a:lnTo>
                    <a:pt x="11" y="3"/>
                  </a:lnTo>
                  <a:lnTo>
                    <a:pt x="6" y="0"/>
                  </a:lnTo>
                  <a:lnTo>
                    <a:pt x="1"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59" name="Freeform 1544"/>
            <p:cNvSpPr>
              <a:spLocks/>
            </p:cNvSpPr>
            <p:nvPr/>
          </p:nvSpPr>
          <p:spPr bwMode="auto">
            <a:xfrm>
              <a:off x="3849" y="1550"/>
              <a:ext cx="7" cy="17"/>
            </a:xfrm>
            <a:custGeom>
              <a:avLst/>
              <a:gdLst>
                <a:gd name="T0" fmla="*/ 0 w 13"/>
                <a:gd name="T1" fmla="*/ 4 h 35"/>
                <a:gd name="T2" fmla="*/ 0 w 13"/>
                <a:gd name="T3" fmla="*/ 4 h 35"/>
                <a:gd name="T4" fmla="*/ 0 w 13"/>
                <a:gd name="T5" fmla="*/ 17 h 35"/>
                <a:gd name="T6" fmla="*/ 7 w 13"/>
                <a:gd name="T7" fmla="*/ 17 h 35"/>
                <a:gd name="T8" fmla="*/ 7 w 13"/>
                <a:gd name="T9" fmla="*/ 4 h 35"/>
                <a:gd name="T10" fmla="*/ 7 w 13"/>
                <a:gd name="T11" fmla="*/ 4 h 35"/>
                <a:gd name="T12" fmla="*/ 7 w 13"/>
                <a:gd name="T13" fmla="*/ 4 h 35"/>
                <a:gd name="T14" fmla="*/ 6 w 13"/>
                <a:gd name="T15" fmla="*/ 2 h 35"/>
                <a:gd name="T16" fmla="*/ 3 w 13"/>
                <a:gd name="T17" fmla="*/ 0 h 35"/>
                <a:gd name="T18" fmla="*/ 1 w 13"/>
                <a:gd name="T19" fmla="*/ 2 h 35"/>
                <a:gd name="T20" fmla="*/ 0 w 13"/>
                <a:gd name="T21" fmla="*/ 4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5">
                  <a:moveTo>
                    <a:pt x="0" y="9"/>
                  </a:moveTo>
                  <a:lnTo>
                    <a:pt x="0" y="9"/>
                  </a:lnTo>
                  <a:lnTo>
                    <a:pt x="0" y="35"/>
                  </a:lnTo>
                  <a:lnTo>
                    <a:pt x="13" y="35"/>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60" name="Freeform 1545"/>
            <p:cNvSpPr>
              <a:spLocks/>
            </p:cNvSpPr>
            <p:nvPr/>
          </p:nvSpPr>
          <p:spPr bwMode="auto">
            <a:xfrm>
              <a:off x="3849" y="1536"/>
              <a:ext cx="7" cy="18"/>
            </a:xfrm>
            <a:custGeom>
              <a:avLst/>
              <a:gdLst>
                <a:gd name="T0" fmla="*/ 0 w 13"/>
                <a:gd name="T1" fmla="*/ 5 h 36"/>
                <a:gd name="T2" fmla="*/ 0 w 13"/>
                <a:gd name="T3" fmla="*/ 5 h 36"/>
                <a:gd name="T4" fmla="*/ 0 w 13"/>
                <a:gd name="T5" fmla="*/ 18 h 36"/>
                <a:gd name="T6" fmla="*/ 7 w 13"/>
                <a:gd name="T7" fmla="*/ 18 h 36"/>
                <a:gd name="T8" fmla="*/ 7 w 13"/>
                <a:gd name="T9" fmla="*/ 5 h 36"/>
                <a:gd name="T10" fmla="*/ 7 w 13"/>
                <a:gd name="T11" fmla="*/ 5 h 36"/>
                <a:gd name="T12" fmla="*/ 7 w 13"/>
                <a:gd name="T13" fmla="*/ 5 h 36"/>
                <a:gd name="T14" fmla="*/ 6 w 13"/>
                <a:gd name="T15" fmla="*/ 2 h 36"/>
                <a:gd name="T16" fmla="*/ 3 w 13"/>
                <a:gd name="T17" fmla="*/ 0 h 36"/>
                <a:gd name="T18" fmla="*/ 1 w 13"/>
                <a:gd name="T19" fmla="*/ 2 h 36"/>
                <a:gd name="T20" fmla="*/ 0 w 13"/>
                <a:gd name="T21" fmla="*/ 5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6">
                  <a:moveTo>
                    <a:pt x="0" y="9"/>
                  </a:moveTo>
                  <a:lnTo>
                    <a:pt x="0" y="9"/>
                  </a:lnTo>
                  <a:lnTo>
                    <a:pt x="0" y="36"/>
                  </a:lnTo>
                  <a:lnTo>
                    <a:pt x="13" y="36"/>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61" name="Freeform 1546"/>
            <p:cNvSpPr>
              <a:spLocks/>
            </p:cNvSpPr>
            <p:nvPr/>
          </p:nvSpPr>
          <p:spPr bwMode="auto">
            <a:xfrm>
              <a:off x="3849" y="1523"/>
              <a:ext cx="7" cy="18"/>
            </a:xfrm>
            <a:custGeom>
              <a:avLst/>
              <a:gdLst>
                <a:gd name="T0" fmla="*/ 0 w 13"/>
                <a:gd name="T1" fmla="*/ 5 h 34"/>
                <a:gd name="T2" fmla="*/ 0 w 13"/>
                <a:gd name="T3" fmla="*/ 5 h 34"/>
                <a:gd name="T4" fmla="*/ 0 w 13"/>
                <a:gd name="T5" fmla="*/ 18 h 34"/>
                <a:gd name="T6" fmla="*/ 7 w 13"/>
                <a:gd name="T7" fmla="*/ 18 h 34"/>
                <a:gd name="T8" fmla="*/ 7 w 13"/>
                <a:gd name="T9" fmla="*/ 5 h 34"/>
                <a:gd name="T10" fmla="*/ 7 w 13"/>
                <a:gd name="T11" fmla="*/ 5 h 34"/>
                <a:gd name="T12" fmla="*/ 7 w 13"/>
                <a:gd name="T13" fmla="*/ 5 h 34"/>
                <a:gd name="T14" fmla="*/ 6 w 13"/>
                <a:gd name="T15" fmla="*/ 2 h 34"/>
                <a:gd name="T16" fmla="*/ 3 w 13"/>
                <a:gd name="T17" fmla="*/ 0 h 34"/>
                <a:gd name="T18" fmla="*/ 1 w 13"/>
                <a:gd name="T19" fmla="*/ 2 h 34"/>
                <a:gd name="T20" fmla="*/ 0 w 13"/>
                <a:gd name="T21" fmla="*/ 5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4">
                  <a:moveTo>
                    <a:pt x="0" y="9"/>
                  </a:moveTo>
                  <a:lnTo>
                    <a:pt x="0" y="9"/>
                  </a:lnTo>
                  <a:lnTo>
                    <a:pt x="0" y="34"/>
                  </a:lnTo>
                  <a:lnTo>
                    <a:pt x="13" y="34"/>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62" name="Freeform 1547"/>
            <p:cNvSpPr>
              <a:spLocks/>
            </p:cNvSpPr>
            <p:nvPr/>
          </p:nvSpPr>
          <p:spPr bwMode="auto">
            <a:xfrm>
              <a:off x="3849" y="1510"/>
              <a:ext cx="7" cy="18"/>
            </a:xfrm>
            <a:custGeom>
              <a:avLst/>
              <a:gdLst>
                <a:gd name="T0" fmla="*/ 0 w 13"/>
                <a:gd name="T1" fmla="*/ 5 h 36"/>
                <a:gd name="T2" fmla="*/ 0 w 13"/>
                <a:gd name="T3" fmla="*/ 5 h 36"/>
                <a:gd name="T4" fmla="*/ 0 w 13"/>
                <a:gd name="T5" fmla="*/ 18 h 36"/>
                <a:gd name="T6" fmla="*/ 7 w 13"/>
                <a:gd name="T7" fmla="*/ 18 h 36"/>
                <a:gd name="T8" fmla="*/ 7 w 13"/>
                <a:gd name="T9" fmla="*/ 5 h 36"/>
                <a:gd name="T10" fmla="*/ 7 w 13"/>
                <a:gd name="T11" fmla="*/ 5 h 36"/>
                <a:gd name="T12" fmla="*/ 7 w 13"/>
                <a:gd name="T13" fmla="*/ 5 h 36"/>
                <a:gd name="T14" fmla="*/ 6 w 13"/>
                <a:gd name="T15" fmla="*/ 2 h 36"/>
                <a:gd name="T16" fmla="*/ 3 w 13"/>
                <a:gd name="T17" fmla="*/ 0 h 36"/>
                <a:gd name="T18" fmla="*/ 1 w 13"/>
                <a:gd name="T19" fmla="*/ 2 h 36"/>
                <a:gd name="T20" fmla="*/ 0 w 13"/>
                <a:gd name="T21" fmla="*/ 5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6">
                  <a:moveTo>
                    <a:pt x="0" y="9"/>
                  </a:moveTo>
                  <a:lnTo>
                    <a:pt x="0" y="9"/>
                  </a:lnTo>
                  <a:lnTo>
                    <a:pt x="0" y="36"/>
                  </a:lnTo>
                  <a:lnTo>
                    <a:pt x="13" y="36"/>
                  </a:lnTo>
                  <a:lnTo>
                    <a:pt x="13" y="9"/>
                  </a:lnTo>
                  <a:lnTo>
                    <a:pt x="11" y="3"/>
                  </a:lnTo>
                  <a:lnTo>
                    <a:pt x="6" y="0"/>
                  </a:lnTo>
                  <a:lnTo>
                    <a:pt x="1"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63" name="Freeform 1548"/>
            <p:cNvSpPr>
              <a:spLocks/>
            </p:cNvSpPr>
            <p:nvPr/>
          </p:nvSpPr>
          <p:spPr bwMode="auto">
            <a:xfrm>
              <a:off x="3849" y="1496"/>
              <a:ext cx="7" cy="18"/>
            </a:xfrm>
            <a:custGeom>
              <a:avLst/>
              <a:gdLst>
                <a:gd name="T0" fmla="*/ 0 w 13"/>
                <a:gd name="T1" fmla="*/ 5 h 36"/>
                <a:gd name="T2" fmla="*/ 0 w 13"/>
                <a:gd name="T3" fmla="*/ 5 h 36"/>
                <a:gd name="T4" fmla="*/ 0 w 13"/>
                <a:gd name="T5" fmla="*/ 18 h 36"/>
                <a:gd name="T6" fmla="*/ 7 w 13"/>
                <a:gd name="T7" fmla="*/ 18 h 36"/>
                <a:gd name="T8" fmla="*/ 7 w 13"/>
                <a:gd name="T9" fmla="*/ 5 h 36"/>
                <a:gd name="T10" fmla="*/ 7 w 13"/>
                <a:gd name="T11" fmla="*/ 5 h 36"/>
                <a:gd name="T12" fmla="*/ 7 w 13"/>
                <a:gd name="T13" fmla="*/ 5 h 36"/>
                <a:gd name="T14" fmla="*/ 6 w 13"/>
                <a:gd name="T15" fmla="*/ 2 h 36"/>
                <a:gd name="T16" fmla="*/ 3 w 13"/>
                <a:gd name="T17" fmla="*/ 0 h 36"/>
                <a:gd name="T18" fmla="*/ 1 w 13"/>
                <a:gd name="T19" fmla="*/ 2 h 36"/>
                <a:gd name="T20" fmla="*/ 0 w 13"/>
                <a:gd name="T21" fmla="*/ 5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6">
                  <a:moveTo>
                    <a:pt x="0" y="9"/>
                  </a:moveTo>
                  <a:lnTo>
                    <a:pt x="0" y="9"/>
                  </a:lnTo>
                  <a:lnTo>
                    <a:pt x="0" y="36"/>
                  </a:lnTo>
                  <a:lnTo>
                    <a:pt x="13" y="36"/>
                  </a:lnTo>
                  <a:lnTo>
                    <a:pt x="13" y="9"/>
                  </a:lnTo>
                  <a:lnTo>
                    <a:pt x="11" y="3"/>
                  </a:lnTo>
                  <a:lnTo>
                    <a:pt x="6" y="0"/>
                  </a:lnTo>
                  <a:lnTo>
                    <a:pt x="1"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64" name="Freeform 1549"/>
            <p:cNvSpPr>
              <a:spLocks/>
            </p:cNvSpPr>
            <p:nvPr/>
          </p:nvSpPr>
          <p:spPr bwMode="auto">
            <a:xfrm>
              <a:off x="3849" y="1484"/>
              <a:ext cx="7" cy="17"/>
            </a:xfrm>
            <a:custGeom>
              <a:avLst/>
              <a:gdLst>
                <a:gd name="T0" fmla="*/ 0 w 13"/>
                <a:gd name="T1" fmla="*/ 4 h 35"/>
                <a:gd name="T2" fmla="*/ 0 w 13"/>
                <a:gd name="T3" fmla="*/ 4 h 35"/>
                <a:gd name="T4" fmla="*/ 0 w 13"/>
                <a:gd name="T5" fmla="*/ 17 h 35"/>
                <a:gd name="T6" fmla="*/ 7 w 13"/>
                <a:gd name="T7" fmla="*/ 17 h 35"/>
                <a:gd name="T8" fmla="*/ 7 w 13"/>
                <a:gd name="T9" fmla="*/ 4 h 35"/>
                <a:gd name="T10" fmla="*/ 7 w 13"/>
                <a:gd name="T11" fmla="*/ 4 h 35"/>
                <a:gd name="T12" fmla="*/ 7 w 13"/>
                <a:gd name="T13" fmla="*/ 4 h 35"/>
                <a:gd name="T14" fmla="*/ 6 w 13"/>
                <a:gd name="T15" fmla="*/ 2 h 35"/>
                <a:gd name="T16" fmla="*/ 3 w 13"/>
                <a:gd name="T17" fmla="*/ 0 h 35"/>
                <a:gd name="T18" fmla="*/ 1 w 13"/>
                <a:gd name="T19" fmla="*/ 2 h 35"/>
                <a:gd name="T20" fmla="*/ 0 w 13"/>
                <a:gd name="T21" fmla="*/ 4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5">
                  <a:moveTo>
                    <a:pt x="0" y="9"/>
                  </a:moveTo>
                  <a:lnTo>
                    <a:pt x="0" y="9"/>
                  </a:lnTo>
                  <a:lnTo>
                    <a:pt x="0" y="35"/>
                  </a:lnTo>
                  <a:lnTo>
                    <a:pt x="13" y="35"/>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65" name="Freeform 1550"/>
            <p:cNvSpPr>
              <a:spLocks/>
            </p:cNvSpPr>
            <p:nvPr/>
          </p:nvSpPr>
          <p:spPr bwMode="auto">
            <a:xfrm>
              <a:off x="3849" y="1470"/>
              <a:ext cx="7" cy="18"/>
            </a:xfrm>
            <a:custGeom>
              <a:avLst/>
              <a:gdLst>
                <a:gd name="T0" fmla="*/ 0 w 13"/>
                <a:gd name="T1" fmla="*/ 5 h 36"/>
                <a:gd name="T2" fmla="*/ 0 w 13"/>
                <a:gd name="T3" fmla="*/ 5 h 36"/>
                <a:gd name="T4" fmla="*/ 0 w 13"/>
                <a:gd name="T5" fmla="*/ 18 h 36"/>
                <a:gd name="T6" fmla="*/ 7 w 13"/>
                <a:gd name="T7" fmla="*/ 18 h 36"/>
                <a:gd name="T8" fmla="*/ 7 w 13"/>
                <a:gd name="T9" fmla="*/ 5 h 36"/>
                <a:gd name="T10" fmla="*/ 7 w 13"/>
                <a:gd name="T11" fmla="*/ 5 h 36"/>
                <a:gd name="T12" fmla="*/ 7 w 13"/>
                <a:gd name="T13" fmla="*/ 5 h 36"/>
                <a:gd name="T14" fmla="*/ 6 w 13"/>
                <a:gd name="T15" fmla="*/ 2 h 36"/>
                <a:gd name="T16" fmla="*/ 3 w 13"/>
                <a:gd name="T17" fmla="*/ 0 h 36"/>
                <a:gd name="T18" fmla="*/ 1 w 13"/>
                <a:gd name="T19" fmla="*/ 2 h 36"/>
                <a:gd name="T20" fmla="*/ 0 w 13"/>
                <a:gd name="T21" fmla="*/ 5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6">
                  <a:moveTo>
                    <a:pt x="0" y="9"/>
                  </a:moveTo>
                  <a:lnTo>
                    <a:pt x="0" y="9"/>
                  </a:lnTo>
                  <a:lnTo>
                    <a:pt x="0" y="36"/>
                  </a:lnTo>
                  <a:lnTo>
                    <a:pt x="13" y="36"/>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66" name="Freeform 1551"/>
            <p:cNvSpPr>
              <a:spLocks/>
            </p:cNvSpPr>
            <p:nvPr/>
          </p:nvSpPr>
          <p:spPr bwMode="auto">
            <a:xfrm>
              <a:off x="3849" y="1457"/>
              <a:ext cx="7" cy="18"/>
            </a:xfrm>
            <a:custGeom>
              <a:avLst/>
              <a:gdLst>
                <a:gd name="T0" fmla="*/ 0 w 13"/>
                <a:gd name="T1" fmla="*/ 5 h 34"/>
                <a:gd name="T2" fmla="*/ 0 w 13"/>
                <a:gd name="T3" fmla="*/ 5 h 34"/>
                <a:gd name="T4" fmla="*/ 0 w 13"/>
                <a:gd name="T5" fmla="*/ 18 h 34"/>
                <a:gd name="T6" fmla="*/ 7 w 13"/>
                <a:gd name="T7" fmla="*/ 18 h 34"/>
                <a:gd name="T8" fmla="*/ 7 w 13"/>
                <a:gd name="T9" fmla="*/ 5 h 34"/>
                <a:gd name="T10" fmla="*/ 7 w 13"/>
                <a:gd name="T11" fmla="*/ 5 h 34"/>
                <a:gd name="T12" fmla="*/ 7 w 13"/>
                <a:gd name="T13" fmla="*/ 5 h 34"/>
                <a:gd name="T14" fmla="*/ 6 w 13"/>
                <a:gd name="T15" fmla="*/ 2 h 34"/>
                <a:gd name="T16" fmla="*/ 3 w 13"/>
                <a:gd name="T17" fmla="*/ 0 h 34"/>
                <a:gd name="T18" fmla="*/ 1 w 13"/>
                <a:gd name="T19" fmla="*/ 2 h 34"/>
                <a:gd name="T20" fmla="*/ 0 w 13"/>
                <a:gd name="T21" fmla="*/ 5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4">
                  <a:moveTo>
                    <a:pt x="0" y="9"/>
                  </a:moveTo>
                  <a:lnTo>
                    <a:pt x="0" y="9"/>
                  </a:lnTo>
                  <a:lnTo>
                    <a:pt x="0" y="34"/>
                  </a:lnTo>
                  <a:lnTo>
                    <a:pt x="13" y="34"/>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67" name="Freeform 1552"/>
            <p:cNvSpPr>
              <a:spLocks/>
            </p:cNvSpPr>
            <p:nvPr/>
          </p:nvSpPr>
          <p:spPr bwMode="auto">
            <a:xfrm>
              <a:off x="3849" y="1444"/>
              <a:ext cx="7" cy="18"/>
            </a:xfrm>
            <a:custGeom>
              <a:avLst/>
              <a:gdLst>
                <a:gd name="T0" fmla="*/ 0 w 13"/>
                <a:gd name="T1" fmla="*/ 5 h 36"/>
                <a:gd name="T2" fmla="*/ 0 w 13"/>
                <a:gd name="T3" fmla="*/ 5 h 36"/>
                <a:gd name="T4" fmla="*/ 0 w 13"/>
                <a:gd name="T5" fmla="*/ 18 h 36"/>
                <a:gd name="T6" fmla="*/ 7 w 13"/>
                <a:gd name="T7" fmla="*/ 18 h 36"/>
                <a:gd name="T8" fmla="*/ 7 w 13"/>
                <a:gd name="T9" fmla="*/ 5 h 36"/>
                <a:gd name="T10" fmla="*/ 7 w 13"/>
                <a:gd name="T11" fmla="*/ 5 h 36"/>
                <a:gd name="T12" fmla="*/ 7 w 13"/>
                <a:gd name="T13" fmla="*/ 5 h 36"/>
                <a:gd name="T14" fmla="*/ 6 w 13"/>
                <a:gd name="T15" fmla="*/ 2 h 36"/>
                <a:gd name="T16" fmla="*/ 3 w 13"/>
                <a:gd name="T17" fmla="*/ 0 h 36"/>
                <a:gd name="T18" fmla="*/ 1 w 13"/>
                <a:gd name="T19" fmla="*/ 2 h 36"/>
                <a:gd name="T20" fmla="*/ 0 w 13"/>
                <a:gd name="T21" fmla="*/ 5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6">
                  <a:moveTo>
                    <a:pt x="0" y="9"/>
                  </a:moveTo>
                  <a:lnTo>
                    <a:pt x="0" y="9"/>
                  </a:lnTo>
                  <a:lnTo>
                    <a:pt x="0" y="36"/>
                  </a:lnTo>
                  <a:lnTo>
                    <a:pt x="13" y="36"/>
                  </a:lnTo>
                  <a:lnTo>
                    <a:pt x="13" y="9"/>
                  </a:lnTo>
                  <a:lnTo>
                    <a:pt x="11" y="3"/>
                  </a:lnTo>
                  <a:lnTo>
                    <a:pt x="6" y="0"/>
                  </a:lnTo>
                  <a:lnTo>
                    <a:pt x="1"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68" name="Freeform 1553"/>
            <p:cNvSpPr>
              <a:spLocks/>
            </p:cNvSpPr>
            <p:nvPr/>
          </p:nvSpPr>
          <p:spPr bwMode="auto">
            <a:xfrm>
              <a:off x="3849" y="1431"/>
              <a:ext cx="7" cy="17"/>
            </a:xfrm>
            <a:custGeom>
              <a:avLst/>
              <a:gdLst>
                <a:gd name="T0" fmla="*/ 0 w 13"/>
                <a:gd name="T1" fmla="*/ 4 h 35"/>
                <a:gd name="T2" fmla="*/ 0 w 13"/>
                <a:gd name="T3" fmla="*/ 4 h 35"/>
                <a:gd name="T4" fmla="*/ 0 w 13"/>
                <a:gd name="T5" fmla="*/ 17 h 35"/>
                <a:gd name="T6" fmla="*/ 7 w 13"/>
                <a:gd name="T7" fmla="*/ 17 h 35"/>
                <a:gd name="T8" fmla="*/ 7 w 13"/>
                <a:gd name="T9" fmla="*/ 4 h 35"/>
                <a:gd name="T10" fmla="*/ 7 w 13"/>
                <a:gd name="T11" fmla="*/ 4 h 35"/>
                <a:gd name="T12" fmla="*/ 7 w 13"/>
                <a:gd name="T13" fmla="*/ 4 h 35"/>
                <a:gd name="T14" fmla="*/ 6 w 13"/>
                <a:gd name="T15" fmla="*/ 2 h 35"/>
                <a:gd name="T16" fmla="*/ 3 w 13"/>
                <a:gd name="T17" fmla="*/ 0 h 35"/>
                <a:gd name="T18" fmla="*/ 1 w 13"/>
                <a:gd name="T19" fmla="*/ 2 h 35"/>
                <a:gd name="T20" fmla="*/ 0 w 13"/>
                <a:gd name="T21" fmla="*/ 4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5">
                  <a:moveTo>
                    <a:pt x="0" y="9"/>
                  </a:moveTo>
                  <a:lnTo>
                    <a:pt x="0" y="9"/>
                  </a:lnTo>
                  <a:lnTo>
                    <a:pt x="0" y="35"/>
                  </a:lnTo>
                  <a:lnTo>
                    <a:pt x="13" y="35"/>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69" name="Freeform 1554"/>
            <p:cNvSpPr>
              <a:spLocks/>
            </p:cNvSpPr>
            <p:nvPr/>
          </p:nvSpPr>
          <p:spPr bwMode="auto">
            <a:xfrm>
              <a:off x="3849" y="1418"/>
              <a:ext cx="7" cy="18"/>
            </a:xfrm>
            <a:custGeom>
              <a:avLst/>
              <a:gdLst>
                <a:gd name="T0" fmla="*/ 0 w 13"/>
                <a:gd name="T1" fmla="*/ 5 h 36"/>
                <a:gd name="T2" fmla="*/ 0 w 13"/>
                <a:gd name="T3" fmla="*/ 5 h 36"/>
                <a:gd name="T4" fmla="*/ 0 w 13"/>
                <a:gd name="T5" fmla="*/ 18 h 36"/>
                <a:gd name="T6" fmla="*/ 7 w 13"/>
                <a:gd name="T7" fmla="*/ 18 h 36"/>
                <a:gd name="T8" fmla="*/ 7 w 13"/>
                <a:gd name="T9" fmla="*/ 5 h 36"/>
                <a:gd name="T10" fmla="*/ 7 w 13"/>
                <a:gd name="T11" fmla="*/ 5 h 36"/>
                <a:gd name="T12" fmla="*/ 7 w 13"/>
                <a:gd name="T13" fmla="*/ 5 h 36"/>
                <a:gd name="T14" fmla="*/ 6 w 13"/>
                <a:gd name="T15" fmla="*/ 2 h 36"/>
                <a:gd name="T16" fmla="*/ 3 w 13"/>
                <a:gd name="T17" fmla="*/ 0 h 36"/>
                <a:gd name="T18" fmla="*/ 1 w 13"/>
                <a:gd name="T19" fmla="*/ 2 h 36"/>
                <a:gd name="T20" fmla="*/ 0 w 13"/>
                <a:gd name="T21" fmla="*/ 5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6">
                  <a:moveTo>
                    <a:pt x="0" y="9"/>
                  </a:moveTo>
                  <a:lnTo>
                    <a:pt x="0" y="9"/>
                  </a:lnTo>
                  <a:lnTo>
                    <a:pt x="0" y="36"/>
                  </a:lnTo>
                  <a:lnTo>
                    <a:pt x="13" y="36"/>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70" name="Freeform 1555"/>
            <p:cNvSpPr>
              <a:spLocks/>
            </p:cNvSpPr>
            <p:nvPr/>
          </p:nvSpPr>
          <p:spPr bwMode="auto">
            <a:xfrm>
              <a:off x="3849" y="1405"/>
              <a:ext cx="7" cy="17"/>
            </a:xfrm>
            <a:custGeom>
              <a:avLst/>
              <a:gdLst>
                <a:gd name="T0" fmla="*/ 0 w 13"/>
                <a:gd name="T1" fmla="*/ 5 h 34"/>
                <a:gd name="T2" fmla="*/ 0 w 13"/>
                <a:gd name="T3" fmla="*/ 5 h 34"/>
                <a:gd name="T4" fmla="*/ 0 w 13"/>
                <a:gd name="T5" fmla="*/ 17 h 34"/>
                <a:gd name="T6" fmla="*/ 7 w 13"/>
                <a:gd name="T7" fmla="*/ 17 h 34"/>
                <a:gd name="T8" fmla="*/ 7 w 13"/>
                <a:gd name="T9" fmla="*/ 5 h 34"/>
                <a:gd name="T10" fmla="*/ 7 w 13"/>
                <a:gd name="T11" fmla="*/ 5 h 34"/>
                <a:gd name="T12" fmla="*/ 7 w 13"/>
                <a:gd name="T13" fmla="*/ 5 h 34"/>
                <a:gd name="T14" fmla="*/ 6 w 13"/>
                <a:gd name="T15" fmla="*/ 2 h 34"/>
                <a:gd name="T16" fmla="*/ 3 w 13"/>
                <a:gd name="T17" fmla="*/ 0 h 34"/>
                <a:gd name="T18" fmla="*/ 1 w 13"/>
                <a:gd name="T19" fmla="*/ 2 h 34"/>
                <a:gd name="T20" fmla="*/ 0 w 13"/>
                <a:gd name="T21" fmla="*/ 5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4">
                  <a:moveTo>
                    <a:pt x="0" y="9"/>
                  </a:moveTo>
                  <a:lnTo>
                    <a:pt x="0" y="9"/>
                  </a:lnTo>
                  <a:lnTo>
                    <a:pt x="0" y="34"/>
                  </a:lnTo>
                  <a:lnTo>
                    <a:pt x="13" y="34"/>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71" name="Freeform 1556"/>
            <p:cNvSpPr>
              <a:spLocks/>
            </p:cNvSpPr>
            <p:nvPr/>
          </p:nvSpPr>
          <p:spPr bwMode="auto">
            <a:xfrm>
              <a:off x="3849" y="1391"/>
              <a:ext cx="7" cy="19"/>
            </a:xfrm>
            <a:custGeom>
              <a:avLst/>
              <a:gdLst>
                <a:gd name="T0" fmla="*/ 0 w 13"/>
                <a:gd name="T1" fmla="*/ 5 h 36"/>
                <a:gd name="T2" fmla="*/ 0 w 13"/>
                <a:gd name="T3" fmla="*/ 5 h 36"/>
                <a:gd name="T4" fmla="*/ 0 w 13"/>
                <a:gd name="T5" fmla="*/ 19 h 36"/>
                <a:gd name="T6" fmla="*/ 7 w 13"/>
                <a:gd name="T7" fmla="*/ 19 h 36"/>
                <a:gd name="T8" fmla="*/ 7 w 13"/>
                <a:gd name="T9" fmla="*/ 5 h 36"/>
                <a:gd name="T10" fmla="*/ 7 w 13"/>
                <a:gd name="T11" fmla="*/ 5 h 36"/>
                <a:gd name="T12" fmla="*/ 7 w 13"/>
                <a:gd name="T13" fmla="*/ 5 h 36"/>
                <a:gd name="T14" fmla="*/ 6 w 13"/>
                <a:gd name="T15" fmla="*/ 2 h 36"/>
                <a:gd name="T16" fmla="*/ 3 w 13"/>
                <a:gd name="T17" fmla="*/ 0 h 36"/>
                <a:gd name="T18" fmla="*/ 1 w 13"/>
                <a:gd name="T19" fmla="*/ 2 h 36"/>
                <a:gd name="T20" fmla="*/ 0 w 13"/>
                <a:gd name="T21" fmla="*/ 5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6">
                  <a:moveTo>
                    <a:pt x="0" y="9"/>
                  </a:moveTo>
                  <a:lnTo>
                    <a:pt x="0" y="9"/>
                  </a:lnTo>
                  <a:lnTo>
                    <a:pt x="0" y="36"/>
                  </a:lnTo>
                  <a:lnTo>
                    <a:pt x="13" y="36"/>
                  </a:lnTo>
                  <a:lnTo>
                    <a:pt x="13" y="9"/>
                  </a:lnTo>
                  <a:lnTo>
                    <a:pt x="11" y="3"/>
                  </a:lnTo>
                  <a:lnTo>
                    <a:pt x="6" y="0"/>
                  </a:lnTo>
                  <a:lnTo>
                    <a:pt x="1"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72" name="Freeform 1557"/>
            <p:cNvSpPr>
              <a:spLocks/>
            </p:cNvSpPr>
            <p:nvPr/>
          </p:nvSpPr>
          <p:spPr bwMode="auto">
            <a:xfrm>
              <a:off x="3849" y="1379"/>
              <a:ext cx="7" cy="17"/>
            </a:xfrm>
            <a:custGeom>
              <a:avLst/>
              <a:gdLst>
                <a:gd name="T0" fmla="*/ 0 w 13"/>
                <a:gd name="T1" fmla="*/ 5 h 34"/>
                <a:gd name="T2" fmla="*/ 0 w 13"/>
                <a:gd name="T3" fmla="*/ 5 h 34"/>
                <a:gd name="T4" fmla="*/ 0 w 13"/>
                <a:gd name="T5" fmla="*/ 17 h 34"/>
                <a:gd name="T6" fmla="*/ 7 w 13"/>
                <a:gd name="T7" fmla="*/ 17 h 34"/>
                <a:gd name="T8" fmla="*/ 7 w 13"/>
                <a:gd name="T9" fmla="*/ 5 h 34"/>
                <a:gd name="T10" fmla="*/ 7 w 13"/>
                <a:gd name="T11" fmla="*/ 5 h 34"/>
                <a:gd name="T12" fmla="*/ 7 w 13"/>
                <a:gd name="T13" fmla="*/ 5 h 34"/>
                <a:gd name="T14" fmla="*/ 6 w 13"/>
                <a:gd name="T15" fmla="*/ 2 h 34"/>
                <a:gd name="T16" fmla="*/ 3 w 13"/>
                <a:gd name="T17" fmla="*/ 0 h 34"/>
                <a:gd name="T18" fmla="*/ 1 w 13"/>
                <a:gd name="T19" fmla="*/ 2 h 34"/>
                <a:gd name="T20" fmla="*/ 0 w 13"/>
                <a:gd name="T21" fmla="*/ 5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4">
                  <a:moveTo>
                    <a:pt x="0" y="9"/>
                  </a:moveTo>
                  <a:lnTo>
                    <a:pt x="0" y="9"/>
                  </a:lnTo>
                  <a:lnTo>
                    <a:pt x="0" y="34"/>
                  </a:lnTo>
                  <a:lnTo>
                    <a:pt x="13" y="34"/>
                  </a:lnTo>
                  <a:lnTo>
                    <a:pt x="13" y="9"/>
                  </a:lnTo>
                  <a:lnTo>
                    <a:pt x="11" y="3"/>
                  </a:lnTo>
                  <a:lnTo>
                    <a:pt x="6" y="0"/>
                  </a:lnTo>
                  <a:lnTo>
                    <a:pt x="1"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73" name="Freeform 1558"/>
            <p:cNvSpPr>
              <a:spLocks/>
            </p:cNvSpPr>
            <p:nvPr/>
          </p:nvSpPr>
          <p:spPr bwMode="auto">
            <a:xfrm>
              <a:off x="3849" y="1365"/>
              <a:ext cx="7" cy="18"/>
            </a:xfrm>
            <a:custGeom>
              <a:avLst/>
              <a:gdLst>
                <a:gd name="T0" fmla="*/ 0 w 13"/>
                <a:gd name="T1" fmla="*/ 4 h 37"/>
                <a:gd name="T2" fmla="*/ 0 w 13"/>
                <a:gd name="T3" fmla="*/ 4 h 37"/>
                <a:gd name="T4" fmla="*/ 0 w 13"/>
                <a:gd name="T5" fmla="*/ 18 h 37"/>
                <a:gd name="T6" fmla="*/ 7 w 13"/>
                <a:gd name="T7" fmla="*/ 18 h 37"/>
                <a:gd name="T8" fmla="*/ 7 w 13"/>
                <a:gd name="T9" fmla="*/ 4 h 37"/>
                <a:gd name="T10" fmla="*/ 7 w 13"/>
                <a:gd name="T11" fmla="*/ 4 h 37"/>
                <a:gd name="T12" fmla="*/ 7 w 13"/>
                <a:gd name="T13" fmla="*/ 4 h 37"/>
                <a:gd name="T14" fmla="*/ 6 w 13"/>
                <a:gd name="T15" fmla="*/ 2 h 37"/>
                <a:gd name="T16" fmla="*/ 3 w 13"/>
                <a:gd name="T17" fmla="*/ 0 h 37"/>
                <a:gd name="T18" fmla="*/ 1 w 13"/>
                <a:gd name="T19" fmla="*/ 2 h 37"/>
                <a:gd name="T20" fmla="*/ 0 w 13"/>
                <a:gd name="T21" fmla="*/ 4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7">
                  <a:moveTo>
                    <a:pt x="0" y="9"/>
                  </a:moveTo>
                  <a:lnTo>
                    <a:pt x="0" y="9"/>
                  </a:lnTo>
                  <a:lnTo>
                    <a:pt x="0" y="37"/>
                  </a:lnTo>
                  <a:lnTo>
                    <a:pt x="13" y="37"/>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74" name="Freeform 1559"/>
            <p:cNvSpPr>
              <a:spLocks/>
            </p:cNvSpPr>
            <p:nvPr/>
          </p:nvSpPr>
          <p:spPr bwMode="auto">
            <a:xfrm>
              <a:off x="3849" y="1353"/>
              <a:ext cx="7" cy="17"/>
            </a:xfrm>
            <a:custGeom>
              <a:avLst/>
              <a:gdLst>
                <a:gd name="T0" fmla="*/ 0 w 13"/>
                <a:gd name="T1" fmla="*/ 5 h 34"/>
                <a:gd name="T2" fmla="*/ 0 w 13"/>
                <a:gd name="T3" fmla="*/ 5 h 34"/>
                <a:gd name="T4" fmla="*/ 0 w 13"/>
                <a:gd name="T5" fmla="*/ 17 h 34"/>
                <a:gd name="T6" fmla="*/ 7 w 13"/>
                <a:gd name="T7" fmla="*/ 17 h 34"/>
                <a:gd name="T8" fmla="*/ 7 w 13"/>
                <a:gd name="T9" fmla="*/ 5 h 34"/>
                <a:gd name="T10" fmla="*/ 7 w 13"/>
                <a:gd name="T11" fmla="*/ 5 h 34"/>
                <a:gd name="T12" fmla="*/ 7 w 13"/>
                <a:gd name="T13" fmla="*/ 5 h 34"/>
                <a:gd name="T14" fmla="*/ 6 w 13"/>
                <a:gd name="T15" fmla="*/ 2 h 34"/>
                <a:gd name="T16" fmla="*/ 3 w 13"/>
                <a:gd name="T17" fmla="*/ 0 h 34"/>
                <a:gd name="T18" fmla="*/ 1 w 13"/>
                <a:gd name="T19" fmla="*/ 2 h 34"/>
                <a:gd name="T20" fmla="*/ 0 w 13"/>
                <a:gd name="T21" fmla="*/ 5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4">
                  <a:moveTo>
                    <a:pt x="0" y="9"/>
                  </a:moveTo>
                  <a:lnTo>
                    <a:pt x="0" y="9"/>
                  </a:lnTo>
                  <a:lnTo>
                    <a:pt x="0" y="34"/>
                  </a:lnTo>
                  <a:lnTo>
                    <a:pt x="13" y="34"/>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75" name="Freeform 1560"/>
            <p:cNvSpPr>
              <a:spLocks/>
            </p:cNvSpPr>
            <p:nvPr/>
          </p:nvSpPr>
          <p:spPr bwMode="auto">
            <a:xfrm>
              <a:off x="3849" y="1340"/>
              <a:ext cx="7" cy="17"/>
            </a:xfrm>
            <a:custGeom>
              <a:avLst/>
              <a:gdLst>
                <a:gd name="T0" fmla="*/ 3 w 13"/>
                <a:gd name="T1" fmla="*/ 0 h 34"/>
                <a:gd name="T2" fmla="*/ 0 w 13"/>
                <a:gd name="T3" fmla="*/ 0 h 34"/>
                <a:gd name="T4" fmla="*/ 0 w 13"/>
                <a:gd name="T5" fmla="*/ 17 h 34"/>
                <a:gd name="T6" fmla="*/ 7 w 13"/>
                <a:gd name="T7" fmla="*/ 17 h 34"/>
                <a:gd name="T8" fmla="*/ 7 w 13"/>
                <a:gd name="T9" fmla="*/ 0 h 34"/>
                <a:gd name="T10" fmla="*/ 3 w 13"/>
                <a:gd name="T11" fmla="*/ 0 h 3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34">
                  <a:moveTo>
                    <a:pt x="6" y="0"/>
                  </a:moveTo>
                  <a:lnTo>
                    <a:pt x="0" y="0"/>
                  </a:lnTo>
                  <a:lnTo>
                    <a:pt x="0" y="34"/>
                  </a:lnTo>
                  <a:lnTo>
                    <a:pt x="13" y="34"/>
                  </a:lnTo>
                  <a:lnTo>
                    <a:pt x="13"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76" name="Freeform 1561"/>
            <p:cNvSpPr>
              <a:spLocks/>
            </p:cNvSpPr>
            <p:nvPr/>
          </p:nvSpPr>
          <p:spPr bwMode="auto">
            <a:xfrm>
              <a:off x="3849" y="1335"/>
              <a:ext cx="7" cy="5"/>
            </a:xfrm>
            <a:custGeom>
              <a:avLst/>
              <a:gdLst>
                <a:gd name="T0" fmla="*/ 7 w 13"/>
                <a:gd name="T1" fmla="*/ 5 h 9"/>
                <a:gd name="T2" fmla="*/ 6 w 13"/>
                <a:gd name="T3" fmla="*/ 2 h 9"/>
                <a:gd name="T4" fmla="*/ 3 w 13"/>
                <a:gd name="T5" fmla="*/ 0 h 9"/>
                <a:gd name="T6" fmla="*/ 1 w 13"/>
                <a:gd name="T7" fmla="*/ 2 h 9"/>
                <a:gd name="T8" fmla="*/ 0 w 13"/>
                <a:gd name="T9" fmla="*/ 5 h 9"/>
                <a:gd name="T10" fmla="*/ 7 w 13"/>
                <a:gd name="T11" fmla="*/ 5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
                  <a:moveTo>
                    <a:pt x="13" y="9"/>
                  </a:moveTo>
                  <a:lnTo>
                    <a:pt x="11" y="3"/>
                  </a:lnTo>
                  <a:lnTo>
                    <a:pt x="6" y="0"/>
                  </a:lnTo>
                  <a:lnTo>
                    <a:pt x="1" y="3"/>
                  </a:lnTo>
                  <a:lnTo>
                    <a:pt x="0" y="9"/>
                  </a:lnTo>
                  <a:lnTo>
                    <a:pt x="13"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77" name="Freeform 1562"/>
            <p:cNvSpPr>
              <a:spLocks noEditPoints="1"/>
            </p:cNvSpPr>
            <p:nvPr/>
          </p:nvSpPr>
          <p:spPr bwMode="auto">
            <a:xfrm>
              <a:off x="2857" y="3170"/>
              <a:ext cx="62" cy="91"/>
            </a:xfrm>
            <a:custGeom>
              <a:avLst/>
              <a:gdLst>
                <a:gd name="T0" fmla="*/ 0 w 124"/>
                <a:gd name="T1" fmla="*/ 91 h 180"/>
                <a:gd name="T2" fmla="*/ 0 w 124"/>
                <a:gd name="T3" fmla="*/ 0 h 180"/>
                <a:gd name="T4" fmla="*/ 30 w 124"/>
                <a:gd name="T5" fmla="*/ 0 h 180"/>
                <a:gd name="T6" fmla="*/ 35 w 124"/>
                <a:gd name="T7" fmla="*/ 0 h 180"/>
                <a:gd name="T8" fmla="*/ 38 w 124"/>
                <a:gd name="T9" fmla="*/ 0 h 180"/>
                <a:gd name="T10" fmla="*/ 41 w 124"/>
                <a:gd name="T11" fmla="*/ 1 h 180"/>
                <a:gd name="T12" fmla="*/ 44 w 124"/>
                <a:gd name="T13" fmla="*/ 1 h 180"/>
                <a:gd name="T14" fmla="*/ 46 w 124"/>
                <a:gd name="T15" fmla="*/ 1 h 180"/>
                <a:gd name="T16" fmla="*/ 49 w 124"/>
                <a:gd name="T17" fmla="*/ 2 h 180"/>
                <a:gd name="T18" fmla="*/ 51 w 124"/>
                <a:gd name="T19" fmla="*/ 4 h 180"/>
                <a:gd name="T20" fmla="*/ 54 w 124"/>
                <a:gd name="T21" fmla="*/ 5 h 180"/>
                <a:gd name="T22" fmla="*/ 55 w 124"/>
                <a:gd name="T23" fmla="*/ 7 h 180"/>
                <a:gd name="T24" fmla="*/ 57 w 124"/>
                <a:gd name="T25" fmla="*/ 9 h 180"/>
                <a:gd name="T26" fmla="*/ 59 w 124"/>
                <a:gd name="T27" fmla="*/ 12 h 180"/>
                <a:gd name="T28" fmla="*/ 60 w 124"/>
                <a:gd name="T29" fmla="*/ 14 h 180"/>
                <a:gd name="T30" fmla="*/ 61 w 124"/>
                <a:gd name="T31" fmla="*/ 17 h 180"/>
                <a:gd name="T32" fmla="*/ 62 w 124"/>
                <a:gd name="T33" fmla="*/ 20 h 180"/>
                <a:gd name="T34" fmla="*/ 62 w 124"/>
                <a:gd name="T35" fmla="*/ 24 h 180"/>
                <a:gd name="T36" fmla="*/ 62 w 124"/>
                <a:gd name="T37" fmla="*/ 26 h 180"/>
                <a:gd name="T38" fmla="*/ 62 w 124"/>
                <a:gd name="T39" fmla="*/ 33 h 180"/>
                <a:gd name="T40" fmla="*/ 60 w 124"/>
                <a:gd name="T41" fmla="*/ 37 h 180"/>
                <a:gd name="T42" fmla="*/ 59 w 124"/>
                <a:gd name="T43" fmla="*/ 43 h 180"/>
                <a:gd name="T44" fmla="*/ 56 w 124"/>
                <a:gd name="T45" fmla="*/ 47 h 180"/>
                <a:gd name="T46" fmla="*/ 52 w 124"/>
                <a:gd name="T47" fmla="*/ 50 h 180"/>
                <a:gd name="T48" fmla="*/ 47 w 124"/>
                <a:gd name="T49" fmla="*/ 52 h 180"/>
                <a:gd name="T50" fmla="*/ 40 w 124"/>
                <a:gd name="T51" fmla="*/ 54 h 180"/>
                <a:gd name="T52" fmla="*/ 32 w 124"/>
                <a:gd name="T53" fmla="*/ 55 h 180"/>
                <a:gd name="T54" fmla="*/ 11 w 124"/>
                <a:gd name="T55" fmla="*/ 55 h 180"/>
                <a:gd name="T56" fmla="*/ 11 w 124"/>
                <a:gd name="T57" fmla="*/ 91 h 180"/>
                <a:gd name="T58" fmla="*/ 0 w 124"/>
                <a:gd name="T59" fmla="*/ 91 h 180"/>
                <a:gd name="T60" fmla="*/ 11 w 124"/>
                <a:gd name="T61" fmla="*/ 43 h 180"/>
                <a:gd name="T62" fmla="*/ 32 w 124"/>
                <a:gd name="T63" fmla="*/ 43 h 180"/>
                <a:gd name="T64" fmla="*/ 37 w 124"/>
                <a:gd name="T65" fmla="*/ 43 h 180"/>
                <a:gd name="T66" fmla="*/ 41 w 124"/>
                <a:gd name="T67" fmla="*/ 43 h 180"/>
                <a:gd name="T68" fmla="*/ 45 w 124"/>
                <a:gd name="T69" fmla="*/ 41 h 180"/>
                <a:gd name="T70" fmla="*/ 47 w 124"/>
                <a:gd name="T71" fmla="*/ 39 h 180"/>
                <a:gd name="T72" fmla="*/ 49 w 124"/>
                <a:gd name="T73" fmla="*/ 37 h 180"/>
                <a:gd name="T74" fmla="*/ 50 w 124"/>
                <a:gd name="T75" fmla="*/ 33 h 180"/>
                <a:gd name="T76" fmla="*/ 51 w 124"/>
                <a:gd name="T77" fmla="*/ 31 h 180"/>
                <a:gd name="T78" fmla="*/ 51 w 124"/>
                <a:gd name="T79" fmla="*/ 26 h 180"/>
                <a:gd name="T80" fmla="*/ 51 w 124"/>
                <a:gd name="T81" fmla="*/ 24 h 180"/>
                <a:gd name="T82" fmla="*/ 51 w 124"/>
                <a:gd name="T83" fmla="*/ 22 h 180"/>
                <a:gd name="T84" fmla="*/ 50 w 124"/>
                <a:gd name="T85" fmla="*/ 20 h 180"/>
                <a:gd name="T86" fmla="*/ 50 w 124"/>
                <a:gd name="T87" fmla="*/ 18 h 180"/>
                <a:gd name="T88" fmla="*/ 48 w 124"/>
                <a:gd name="T89" fmla="*/ 15 h 180"/>
                <a:gd name="T90" fmla="*/ 46 w 124"/>
                <a:gd name="T91" fmla="*/ 14 h 180"/>
                <a:gd name="T92" fmla="*/ 44 w 124"/>
                <a:gd name="T93" fmla="*/ 13 h 180"/>
                <a:gd name="T94" fmla="*/ 41 w 124"/>
                <a:gd name="T95" fmla="*/ 12 h 180"/>
                <a:gd name="T96" fmla="*/ 40 w 124"/>
                <a:gd name="T97" fmla="*/ 12 h 180"/>
                <a:gd name="T98" fmla="*/ 38 w 124"/>
                <a:gd name="T99" fmla="*/ 11 h 180"/>
                <a:gd name="T100" fmla="*/ 35 w 124"/>
                <a:gd name="T101" fmla="*/ 11 h 180"/>
                <a:gd name="T102" fmla="*/ 32 w 124"/>
                <a:gd name="T103" fmla="*/ 11 h 180"/>
                <a:gd name="T104" fmla="*/ 11 w 124"/>
                <a:gd name="T105" fmla="*/ 11 h 180"/>
                <a:gd name="T106" fmla="*/ 11 w 124"/>
                <a:gd name="T107" fmla="*/ 43 h 18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4" h="180">
                  <a:moveTo>
                    <a:pt x="0" y="180"/>
                  </a:moveTo>
                  <a:lnTo>
                    <a:pt x="0" y="0"/>
                  </a:lnTo>
                  <a:lnTo>
                    <a:pt x="60" y="0"/>
                  </a:lnTo>
                  <a:lnTo>
                    <a:pt x="69" y="0"/>
                  </a:lnTo>
                  <a:lnTo>
                    <a:pt x="75" y="0"/>
                  </a:lnTo>
                  <a:lnTo>
                    <a:pt x="82" y="1"/>
                  </a:lnTo>
                  <a:lnTo>
                    <a:pt x="87" y="1"/>
                  </a:lnTo>
                  <a:lnTo>
                    <a:pt x="92" y="1"/>
                  </a:lnTo>
                  <a:lnTo>
                    <a:pt x="97" y="3"/>
                  </a:lnTo>
                  <a:lnTo>
                    <a:pt x="102" y="7"/>
                  </a:lnTo>
                  <a:lnTo>
                    <a:pt x="107" y="10"/>
                  </a:lnTo>
                  <a:lnTo>
                    <a:pt x="110" y="14"/>
                  </a:lnTo>
                  <a:lnTo>
                    <a:pt x="114" y="18"/>
                  </a:lnTo>
                  <a:lnTo>
                    <a:pt x="117" y="23"/>
                  </a:lnTo>
                  <a:lnTo>
                    <a:pt x="120" y="27"/>
                  </a:lnTo>
                  <a:lnTo>
                    <a:pt x="122" y="34"/>
                  </a:lnTo>
                  <a:lnTo>
                    <a:pt x="124" y="39"/>
                  </a:lnTo>
                  <a:lnTo>
                    <a:pt x="124" y="47"/>
                  </a:lnTo>
                  <a:lnTo>
                    <a:pt x="124" y="52"/>
                  </a:lnTo>
                  <a:lnTo>
                    <a:pt x="124" y="65"/>
                  </a:lnTo>
                  <a:lnTo>
                    <a:pt x="120" y="74"/>
                  </a:lnTo>
                  <a:lnTo>
                    <a:pt x="117" y="85"/>
                  </a:lnTo>
                  <a:lnTo>
                    <a:pt x="112" y="92"/>
                  </a:lnTo>
                  <a:lnTo>
                    <a:pt x="104" y="99"/>
                  </a:lnTo>
                  <a:lnTo>
                    <a:pt x="94" y="103"/>
                  </a:lnTo>
                  <a:lnTo>
                    <a:pt x="80" y="106"/>
                  </a:lnTo>
                  <a:lnTo>
                    <a:pt x="63" y="108"/>
                  </a:lnTo>
                  <a:lnTo>
                    <a:pt x="22" y="108"/>
                  </a:lnTo>
                  <a:lnTo>
                    <a:pt x="22" y="180"/>
                  </a:lnTo>
                  <a:lnTo>
                    <a:pt x="0" y="180"/>
                  </a:lnTo>
                  <a:close/>
                  <a:moveTo>
                    <a:pt x="22" y="86"/>
                  </a:moveTo>
                  <a:lnTo>
                    <a:pt x="63" y="86"/>
                  </a:lnTo>
                  <a:lnTo>
                    <a:pt x="74" y="86"/>
                  </a:lnTo>
                  <a:lnTo>
                    <a:pt x="82" y="85"/>
                  </a:lnTo>
                  <a:lnTo>
                    <a:pt x="89" y="81"/>
                  </a:lnTo>
                  <a:lnTo>
                    <a:pt x="94" y="77"/>
                  </a:lnTo>
                  <a:lnTo>
                    <a:pt x="97" y="74"/>
                  </a:lnTo>
                  <a:lnTo>
                    <a:pt x="100" y="66"/>
                  </a:lnTo>
                  <a:lnTo>
                    <a:pt x="102" y="61"/>
                  </a:lnTo>
                  <a:lnTo>
                    <a:pt x="102" y="52"/>
                  </a:lnTo>
                  <a:lnTo>
                    <a:pt x="102" y="48"/>
                  </a:lnTo>
                  <a:lnTo>
                    <a:pt x="102" y="43"/>
                  </a:lnTo>
                  <a:lnTo>
                    <a:pt x="100" y="39"/>
                  </a:lnTo>
                  <a:lnTo>
                    <a:pt x="99" y="36"/>
                  </a:lnTo>
                  <a:lnTo>
                    <a:pt x="95" y="30"/>
                  </a:lnTo>
                  <a:lnTo>
                    <a:pt x="92" y="27"/>
                  </a:lnTo>
                  <a:lnTo>
                    <a:pt x="87" y="25"/>
                  </a:lnTo>
                  <a:lnTo>
                    <a:pt x="82" y="23"/>
                  </a:lnTo>
                  <a:lnTo>
                    <a:pt x="80" y="23"/>
                  </a:lnTo>
                  <a:lnTo>
                    <a:pt x="75" y="21"/>
                  </a:lnTo>
                  <a:lnTo>
                    <a:pt x="70" y="21"/>
                  </a:lnTo>
                  <a:lnTo>
                    <a:pt x="63" y="21"/>
                  </a:lnTo>
                  <a:lnTo>
                    <a:pt x="22" y="21"/>
                  </a:lnTo>
                  <a:lnTo>
                    <a:pt x="22" y="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78" name="Freeform 1563"/>
            <p:cNvSpPr>
              <a:spLocks/>
            </p:cNvSpPr>
            <p:nvPr/>
          </p:nvSpPr>
          <p:spPr bwMode="auto">
            <a:xfrm>
              <a:off x="2934" y="3195"/>
              <a:ext cx="48" cy="67"/>
            </a:xfrm>
            <a:custGeom>
              <a:avLst/>
              <a:gdLst>
                <a:gd name="T0" fmla="*/ 38 w 95"/>
                <a:gd name="T1" fmla="*/ 66 h 134"/>
                <a:gd name="T2" fmla="*/ 38 w 95"/>
                <a:gd name="T3" fmla="*/ 56 h 134"/>
                <a:gd name="T4" fmla="*/ 34 w 95"/>
                <a:gd name="T5" fmla="*/ 60 h 134"/>
                <a:gd name="T6" fmla="*/ 29 w 95"/>
                <a:gd name="T7" fmla="*/ 64 h 134"/>
                <a:gd name="T8" fmla="*/ 24 w 95"/>
                <a:gd name="T9" fmla="*/ 66 h 134"/>
                <a:gd name="T10" fmla="*/ 19 w 95"/>
                <a:gd name="T11" fmla="*/ 67 h 134"/>
                <a:gd name="T12" fmla="*/ 17 w 95"/>
                <a:gd name="T13" fmla="*/ 67 h 134"/>
                <a:gd name="T14" fmla="*/ 14 w 95"/>
                <a:gd name="T15" fmla="*/ 66 h 134"/>
                <a:gd name="T16" fmla="*/ 12 w 95"/>
                <a:gd name="T17" fmla="*/ 66 h 134"/>
                <a:gd name="T18" fmla="*/ 9 w 95"/>
                <a:gd name="T19" fmla="*/ 66 h 134"/>
                <a:gd name="T20" fmla="*/ 8 w 95"/>
                <a:gd name="T21" fmla="*/ 65 h 134"/>
                <a:gd name="T22" fmla="*/ 6 w 95"/>
                <a:gd name="T23" fmla="*/ 63 h 134"/>
                <a:gd name="T24" fmla="*/ 4 w 95"/>
                <a:gd name="T25" fmla="*/ 61 h 134"/>
                <a:gd name="T26" fmla="*/ 3 w 95"/>
                <a:gd name="T27" fmla="*/ 60 h 134"/>
                <a:gd name="T28" fmla="*/ 3 w 95"/>
                <a:gd name="T29" fmla="*/ 58 h 134"/>
                <a:gd name="T30" fmla="*/ 1 w 95"/>
                <a:gd name="T31" fmla="*/ 56 h 134"/>
                <a:gd name="T32" fmla="*/ 0 w 95"/>
                <a:gd name="T33" fmla="*/ 54 h 134"/>
                <a:gd name="T34" fmla="*/ 0 w 95"/>
                <a:gd name="T35" fmla="*/ 52 h 134"/>
                <a:gd name="T36" fmla="*/ 0 w 95"/>
                <a:gd name="T37" fmla="*/ 50 h 134"/>
                <a:gd name="T38" fmla="*/ 0 w 95"/>
                <a:gd name="T39" fmla="*/ 47 h 134"/>
                <a:gd name="T40" fmla="*/ 0 w 95"/>
                <a:gd name="T41" fmla="*/ 45 h 134"/>
                <a:gd name="T42" fmla="*/ 0 w 95"/>
                <a:gd name="T43" fmla="*/ 41 h 134"/>
                <a:gd name="T44" fmla="*/ 0 w 95"/>
                <a:gd name="T45" fmla="*/ 0 h 134"/>
                <a:gd name="T46" fmla="*/ 9 w 95"/>
                <a:gd name="T47" fmla="*/ 0 h 134"/>
                <a:gd name="T48" fmla="*/ 9 w 95"/>
                <a:gd name="T49" fmla="*/ 37 h 134"/>
                <a:gd name="T50" fmla="*/ 9 w 95"/>
                <a:gd name="T51" fmla="*/ 40 h 134"/>
                <a:gd name="T52" fmla="*/ 9 w 95"/>
                <a:gd name="T53" fmla="*/ 43 h 134"/>
                <a:gd name="T54" fmla="*/ 9 w 95"/>
                <a:gd name="T55" fmla="*/ 46 h 134"/>
                <a:gd name="T56" fmla="*/ 9 w 95"/>
                <a:gd name="T57" fmla="*/ 47 h 134"/>
                <a:gd name="T58" fmla="*/ 10 w 95"/>
                <a:gd name="T59" fmla="*/ 49 h 134"/>
                <a:gd name="T60" fmla="*/ 11 w 95"/>
                <a:gd name="T61" fmla="*/ 51 h 134"/>
                <a:gd name="T62" fmla="*/ 13 w 95"/>
                <a:gd name="T63" fmla="*/ 53 h 134"/>
                <a:gd name="T64" fmla="*/ 14 w 95"/>
                <a:gd name="T65" fmla="*/ 54 h 134"/>
                <a:gd name="T66" fmla="*/ 16 w 95"/>
                <a:gd name="T67" fmla="*/ 55 h 134"/>
                <a:gd name="T68" fmla="*/ 18 w 95"/>
                <a:gd name="T69" fmla="*/ 56 h 134"/>
                <a:gd name="T70" fmla="*/ 19 w 95"/>
                <a:gd name="T71" fmla="*/ 56 h 134"/>
                <a:gd name="T72" fmla="*/ 22 w 95"/>
                <a:gd name="T73" fmla="*/ 56 h 134"/>
                <a:gd name="T74" fmla="*/ 24 w 95"/>
                <a:gd name="T75" fmla="*/ 56 h 134"/>
                <a:gd name="T76" fmla="*/ 26 w 95"/>
                <a:gd name="T77" fmla="*/ 56 h 134"/>
                <a:gd name="T78" fmla="*/ 28 w 95"/>
                <a:gd name="T79" fmla="*/ 56 h 134"/>
                <a:gd name="T80" fmla="*/ 29 w 95"/>
                <a:gd name="T81" fmla="*/ 55 h 134"/>
                <a:gd name="T82" fmla="*/ 32 w 95"/>
                <a:gd name="T83" fmla="*/ 53 h 134"/>
                <a:gd name="T84" fmla="*/ 34 w 95"/>
                <a:gd name="T85" fmla="*/ 51 h 134"/>
                <a:gd name="T86" fmla="*/ 35 w 95"/>
                <a:gd name="T87" fmla="*/ 49 h 134"/>
                <a:gd name="T88" fmla="*/ 36 w 95"/>
                <a:gd name="T89" fmla="*/ 47 h 134"/>
                <a:gd name="T90" fmla="*/ 37 w 95"/>
                <a:gd name="T91" fmla="*/ 45 h 134"/>
                <a:gd name="T92" fmla="*/ 37 w 95"/>
                <a:gd name="T93" fmla="*/ 42 h 134"/>
                <a:gd name="T94" fmla="*/ 38 w 95"/>
                <a:gd name="T95" fmla="*/ 38 h 134"/>
                <a:gd name="T96" fmla="*/ 38 w 95"/>
                <a:gd name="T97" fmla="*/ 35 h 134"/>
                <a:gd name="T98" fmla="*/ 38 w 95"/>
                <a:gd name="T99" fmla="*/ 0 h 134"/>
                <a:gd name="T100" fmla="*/ 48 w 95"/>
                <a:gd name="T101" fmla="*/ 0 h 134"/>
                <a:gd name="T102" fmla="*/ 48 w 95"/>
                <a:gd name="T103" fmla="*/ 66 h 134"/>
                <a:gd name="T104" fmla="*/ 38 w 95"/>
                <a:gd name="T105" fmla="*/ 66 h 13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95" h="134">
                  <a:moveTo>
                    <a:pt x="75" y="132"/>
                  </a:moveTo>
                  <a:lnTo>
                    <a:pt x="75" y="111"/>
                  </a:lnTo>
                  <a:lnTo>
                    <a:pt x="68" y="120"/>
                  </a:lnTo>
                  <a:lnTo>
                    <a:pt x="58" y="127"/>
                  </a:lnTo>
                  <a:lnTo>
                    <a:pt x="48" y="132"/>
                  </a:lnTo>
                  <a:lnTo>
                    <a:pt x="37" y="134"/>
                  </a:lnTo>
                  <a:lnTo>
                    <a:pt x="33" y="134"/>
                  </a:lnTo>
                  <a:lnTo>
                    <a:pt x="28" y="132"/>
                  </a:lnTo>
                  <a:lnTo>
                    <a:pt x="23" y="132"/>
                  </a:lnTo>
                  <a:lnTo>
                    <a:pt x="18" y="131"/>
                  </a:lnTo>
                  <a:lnTo>
                    <a:pt x="15" y="129"/>
                  </a:lnTo>
                  <a:lnTo>
                    <a:pt x="11" y="125"/>
                  </a:lnTo>
                  <a:lnTo>
                    <a:pt x="8" y="122"/>
                  </a:lnTo>
                  <a:lnTo>
                    <a:pt x="6" y="120"/>
                  </a:lnTo>
                  <a:lnTo>
                    <a:pt x="5" y="116"/>
                  </a:lnTo>
                  <a:lnTo>
                    <a:pt x="1" y="112"/>
                  </a:lnTo>
                  <a:lnTo>
                    <a:pt x="0" y="107"/>
                  </a:lnTo>
                  <a:lnTo>
                    <a:pt x="0" y="103"/>
                  </a:lnTo>
                  <a:lnTo>
                    <a:pt x="0" y="100"/>
                  </a:lnTo>
                  <a:lnTo>
                    <a:pt x="0" y="94"/>
                  </a:lnTo>
                  <a:lnTo>
                    <a:pt x="0" y="89"/>
                  </a:lnTo>
                  <a:lnTo>
                    <a:pt x="0" y="82"/>
                  </a:lnTo>
                  <a:lnTo>
                    <a:pt x="0" y="0"/>
                  </a:lnTo>
                  <a:lnTo>
                    <a:pt x="18" y="0"/>
                  </a:lnTo>
                  <a:lnTo>
                    <a:pt x="18" y="73"/>
                  </a:lnTo>
                  <a:lnTo>
                    <a:pt x="18" y="80"/>
                  </a:lnTo>
                  <a:lnTo>
                    <a:pt x="18" y="85"/>
                  </a:lnTo>
                  <a:lnTo>
                    <a:pt x="18" y="91"/>
                  </a:lnTo>
                  <a:lnTo>
                    <a:pt x="18" y="94"/>
                  </a:lnTo>
                  <a:lnTo>
                    <a:pt x="20" y="98"/>
                  </a:lnTo>
                  <a:lnTo>
                    <a:pt x="21" y="102"/>
                  </a:lnTo>
                  <a:lnTo>
                    <a:pt x="25" y="105"/>
                  </a:lnTo>
                  <a:lnTo>
                    <a:pt x="28" y="107"/>
                  </a:lnTo>
                  <a:lnTo>
                    <a:pt x="31" y="109"/>
                  </a:lnTo>
                  <a:lnTo>
                    <a:pt x="35" y="111"/>
                  </a:lnTo>
                  <a:lnTo>
                    <a:pt x="38" y="112"/>
                  </a:lnTo>
                  <a:lnTo>
                    <a:pt x="43" y="112"/>
                  </a:lnTo>
                  <a:lnTo>
                    <a:pt x="47" y="112"/>
                  </a:lnTo>
                  <a:lnTo>
                    <a:pt x="52" y="111"/>
                  </a:lnTo>
                  <a:lnTo>
                    <a:pt x="55" y="111"/>
                  </a:lnTo>
                  <a:lnTo>
                    <a:pt x="58" y="109"/>
                  </a:lnTo>
                  <a:lnTo>
                    <a:pt x="63" y="105"/>
                  </a:lnTo>
                  <a:lnTo>
                    <a:pt x="67" y="102"/>
                  </a:lnTo>
                  <a:lnTo>
                    <a:pt x="70" y="98"/>
                  </a:lnTo>
                  <a:lnTo>
                    <a:pt x="72" y="94"/>
                  </a:lnTo>
                  <a:lnTo>
                    <a:pt x="73" y="89"/>
                  </a:lnTo>
                  <a:lnTo>
                    <a:pt x="73" y="84"/>
                  </a:lnTo>
                  <a:lnTo>
                    <a:pt x="75" y="76"/>
                  </a:lnTo>
                  <a:lnTo>
                    <a:pt x="75" y="69"/>
                  </a:lnTo>
                  <a:lnTo>
                    <a:pt x="75" y="0"/>
                  </a:lnTo>
                  <a:lnTo>
                    <a:pt x="95" y="0"/>
                  </a:lnTo>
                  <a:lnTo>
                    <a:pt x="95" y="132"/>
                  </a:lnTo>
                  <a:lnTo>
                    <a:pt x="75" y="1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79" name="Freeform 1564"/>
            <p:cNvSpPr>
              <a:spLocks/>
            </p:cNvSpPr>
            <p:nvPr/>
          </p:nvSpPr>
          <p:spPr bwMode="auto">
            <a:xfrm>
              <a:off x="2998" y="3194"/>
              <a:ext cx="82" cy="67"/>
            </a:xfrm>
            <a:custGeom>
              <a:avLst/>
              <a:gdLst>
                <a:gd name="T0" fmla="*/ 0 w 164"/>
                <a:gd name="T1" fmla="*/ 1 h 133"/>
                <a:gd name="T2" fmla="*/ 9 w 164"/>
                <a:gd name="T3" fmla="*/ 13 h 133"/>
                <a:gd name="T4" fmla="*/ 13 w 164"/>
                <a:gd name="T5" fmla="*/ 7 h 133"/>
                <a:gd name="T6" fmla="*/ 17 w 164"/>
                <a:gd name="T7" fmla="*/ 3 h 133"/>
                <a:gd name="T8" fmla="*/ 22 w 164"/>
                <a:gd name="T9" fmla="*/ 1 h 133"/>
                <a:gd name="T10" fmla="*/ 28 w 164"/>
                <a:gd name="T11" fmla="*/ 0 h 133"/>
                <a:gd name="T12" fmla="*/ 34 w 164"/>
                <a:gd name="T13" fmla="*/ 1 h 133"/>
                <a:gd name="T14" fmla="*/ 39 w 164"/>
                <a:gd name="T15" fmla="*/ 3 h 133"/>
                <a:gd name="T16" fmla="*/ 42 w 164"/>
                <a:gd name="T17" fmla="*/ 7 h 133"/>
                <a:gd name="T18" fmla="*/ 44 w 164"/>
                <a:gd name="T19" fmla="*/ 13 h 133"/>
                <a:gd name="T20" fmla="*/ 53 w 164"/>
                <a:gd name="T21" fmla="*/ 4 h 133"/>
                <a:gd name="T22" fmla="*/ 63 w 164"/>
                <a:gd name="T23" fmla="*/ 0 h 133"/>
                <a:gd name="T24" fmla="*/ 71 w 164"/>
                <a:gd name="T25" fmla="*/ 1 h 133"/>
                <a:gd name="T26" fmla="*/ 77 w 164"/>
                <a:gd name="T27" fmla="*/ 5 h 133"/>
                <a:gd name="T28" fmla="*/ 81 w 164"/>
                <a:gd name="T29" fmla="*/ 13 h 133"/>
                <a:gd name="T30" fmla="*/ 82 w 164"/>
                <a:gd name="T31" fmla="*/ 23 h 133"/>
                <a:gd name="T32" fmla="*/ 72 w 164"/>
                <a:gd name="T33" fmla="*/ 67 h 133"/>
                <a:gd name="T34" fmla="*/ 72 w 164"/>
                <a:gd name="T35" fmla="*/ 24 h 133"/>
                <a:gd name="T36" fmla="*/ 71 w 164"/>
                <a:gd name="T37" fmla="*/ 20 h 133"/>
                <a:gd name="T38" fmla="*/ 70 w 164"/>
                <a:gd name="T39" fmla="*/ 16 h 133"/>
                <a:gd name="T40" fmla="*/ 68 w 164"/>
                <a:gd name="T41" fmla="*/ 14 h 133"/>
                <a:gd name="T42" fmla="*/ 65 w 164"/>
                <a:gd name="T43" fmla="*/ 12 h 133"/>
                <a:gd name="T44" fmla="*/ 63 w 164"/>
                <a:gd name="T45" fmla="*/ 11 h 133"/>
                <a:gd name="T46" fmla="*/ 58 w 164"/>
                <a:gd name="T47" fmla="*/ 11 h 133"/>
                <a:gd name="T48" fmla="*/ 53 w 164"/>
                <a:gd name="T49" fmla="*/ 14 h 133"/>
                <a:gd name="T50" fmla="*/ 49 w 164"/>
                <a:gd name="T51" fmla="*/ 17 h 133"/>
                <a:gd name="T52" fmla="*/ 46 w 164"/>
                <a:gd name="T53" fmla="*/ 25 h 133"/>
                <a:gd name="T54" fmla="*/ 46 w 164"/>
                <a:gd name="T55" fmla="*/ 67 h 133"/>
                <a:gd name="T56" fmla="*/ 36 w 164"/>
                <a:gd name="T57" fmla="*/ 25 h 133"/>
                <a:gd name="T58" fmla="*/ 35 w 164"/>
                <a:gd name="T59" fmla="*/ 18 h 133"/>
                <a:gd name="T60" fmla="*/ 34 w 164"/>
                <a:gd name="T61" fmla="*/ 14 h 133"/>
                <a:gd name="T62" fmla="*/ 29 w 164"/>
                <a:gd name="T63" fmla="*/ 12 h 133"/>
                <a:gd name="T64" fmla="*/ 25 w 164"/>
                <a:gd name="T65" fmla="*/ 11 h 133"/>
                <a:gd name="T66" fmla="*/ 21 w 164"/>
                <a:gd name="T67" fmla="*/ 12 h 133"/>
                <a:gd name="T68" fmla="*/ 18 w 164"/>
                <a:gd name="T69" fmla="*/ 13 h 133"/>
                <a:gd name="T70" fmla="*/ 14 w 164"/>
                <a:gd name="T71" fmla="*/ 16 h 133"/>
                <a:gd name="T72" fmla="*/ 12 w 164"/>
                <a:gd name="T73" fmla="*/ 21 h 133"/>
                <a:gd name="T74" fmla="*/ 10 w 164"/>
                <a:gd name="T75" fmla="*/ 26 h 133"/>
                <a:gd name="T76" fmla="*/ 9 w 164"/>
                <a:gd name="T77" fmla="*/ 34 h 133"/>
                <a:gd name="T78" fmla="*/ 0 w 164"/>
                <a:gd name="T79" fmla="*/ 67 h 13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64" h="133">
                  <a:moveTo>
                    <a:pt x="0" y="133"/>
                  </a:moveTo>
                  <a:lnTo>
                    <a:pt x="0" y="1"/>
                  </a:lnTo>
                  <a:lnTo>
                    <a:pt x="18" y="1"/>
                  </a:lnTo>
                  <a:lnTo>
                    <a:pt x="18" y="25"/>
                  </a:lnTo>
                  <a:lnTo>
                    <a:pt x="21" y="19"/>
                  </a:lnTo>
                  <a:lnTo>
                    <a:pt x="26" y="14"/>
                  </a:lnTo>
                  <a:lnTo>
                    <a:pt x="30" y="9"/>
                  </a:lnTo>
                  <a:lnTo>
                    <a:pt x="33" y="5"/>
                  </a:lnTo>
                  <a:lnTo>
                    <a:pt x="38" y="3"/>
                  </a:lnTo>
                  <a:lnTo>
                    <a:pt x="43" y="1"/>
                  </a:lnTo>
                  <a:lnTo>
                    <a:pt x="50" y="0"/>
                  </a:lnTo>
                  <a:lnTo>
                    <a:pt x="55" y="0"/>
                  </a:lnTo>
                  <a:lnTo>
                    <a:pt x="60" y="0"/>
                  </a:lnTo>
                  <a:lnTo>
                    <a:pt x="67" y="1"/>
                  </a:lnTo>
                  <a:lnTo>
                    <a:pt x="72" y="3"/>
                  </a:lnTo>
                  <a:lnTo>
                    <a:pt x="77" y="5"/>
                  </a:lnTo>
                  <a:lnTo>
                    <a:pt x="80" y="9"/>
                  </a:lnTo>
                  <a:lnTo>
                    <a:pt x="83" y="14"/>
                  </a:lnTo>
                  <a:lnTo>
                    <a:pt x="85" y="19"/>
                  </a:lnTo>
                  <a:lnTo>
                    <a:pt x="88" y="25"/>
                  </a:lnTo>
                  <a:lnTo>
                    <a:pt x="95" y="14"/>
                  </a:lnTo>
                  <a:lnTo>
                    <a:pt x="105" y="7"/>
                  </a:lnTo>
                  <a:lnTo>
                    <a:pt x="113" y="1"/>
                  </a:lnTo>
                  <a:lnTo>
                    <a:pt x="125" y="0"/>
                  </a:lnTo>
                  <a:lnTo>
                    <a:pt x="133" y="0"/>
                  </a:lnTo>
                  <a:lnTo>
                    <a:pt x="142" y="1"/>
                  </a:lnTo>
                  <a:lnTo>
                    <a:pt x="148" y="5"/>
                  </a:lnTo>
                  <a:lnTo>
                    <a:pt x="154" y="10"/>
                  </a:lnTo>
                  <a:lnTo>
                    <a:pt x="159" y="16"/>
                  </a:lnTo>
                  <a:lnTo>
                    <a:pt x="162" y="25"/>
                  </a:lnTo>
                  <a:lnTo>
                    <a:pt x="164" y="34"/>
                  </a:lnTo>
                  <a:lnTo>
                    <a:pt x="164" y="45"/>
                  </a:lnTo>
                  <a:lnTo>
                    <a:pt x="164" y="133"/>
                  </a:lnTo>
                  <a:lnTo>
                    <a:pt x="143" y="133"/>
                  </a:lnTo>
                  <a:lnTo>
                    <a:pt x="143" y="52"/>
                  </a:lnTo>
                  <a:lnTo>
                    <a:pt x="143" y="48"/>
                  </a:lnTo>
                  <a:lnTo>
                    <a:pt x="143" y="43"/>
                  </a:lnTo>
                  <a:lnTo>
                    <a:pt x="142" y="39"/>
                  </a:lnTo>
                  <a:lnTo>
                    <a:pt x="142" y="36"/>
                  </a:lnTo>
                  <a:lnTo>
                    <a:pt x="140" y="32"/>
                  </a:lnTo>
                  <a:lnTo>
                    <a:pt x="138" y="28"/>
                  </a:lnTo>
                  <a:lnTo>
                    <a:pt x="135" y="27"/>
                  </a:lnTo>
                  <a:lnTo>
                    <a:pt x="133" y="25"/>
                  </a:lnTo>
                  <a:lnTo>
                    <a:pt x="130" y="23"/>
                  </a:lnTo>
                  <a:lnTo>
                    <a:pt x="127" y="23"/>
                  </a:lnTo>
                  <a:lnTo>
                    <a:pt x="125" y="21"/>
                  </a:lnTo>
                  <a:lnTo>
                    <a:pt x="122" y="21"/>
                  </a:lnTo>
                  <a:lnTo>
                    <a:pt x="115" y="21"/>
                  </a:lnTo>
                  <a:lnTo>
                    <a:pt x="110" y="23"/>
                  </a:lnTo>
                  <a:lnTo>
                    <a:pt x="105" y="27"/>
                  </a:lnTo>
                  <a:lnTo>
                    <a:pt x="100" y="28"/>
                  </a:lnTo>
                  <a:lnTo>
                    <a:pt x="97" y="34"/>
                  </a:lnTo>
                  <a:lnTo>
                    <a:pt x="93" y="41"/>
                  </a:lnTo>
                  <a:lnTo>
                    <a:pt x="92" y="50"/>
                  </a:lnTo>
                  <a:lnTo>
                    <a:pt x="92" y="59"/>
                  </a:lnTo>
                  <a:lnTo>
                    <a:pt x="92" y="133"/>
                  </a:lnTo>
                  <a:lnTo>
                    <a:pt x="72" y="133"/>
                  </a:lnTo>
                  <a:lnTo>
                    <a:pt x="72" y="50"/>
                  </a:lnTo>
                  <a:lnTo>
                    <a:pt x="72" y="43"/>
                  </a:lnTo>
                  <a:lnTo>
                    <a:pt x="70" y="36"/>
                  </a:lnTo>
                  <a:lnTo>
                    <a:pt x="68" y="30"/>
                  </a:lnTo>
                  <a:lnTo>
                    <a:pt x="67" y="27"/>
                  </a:lnTo>
                  <a:lnTo>
                    <a:pt x="63" y="25"/>
                  </a:lnTo>
                  <a:lnTo>
                    <a:pt x="58" y="23"/>
                  </a:lnTo>
                  <a:lnTo>
                    <a:pt x="55" y="21"/>
                  </a:lnTo>
                  <a:lnTo>
                    <a:pt x="50" y="21"/>
                  </a:lnTo>
                  <a:lnTo>
                    <a:pt x="47" y="21"/>
                  </a:lnTo>
                  <a:lnTo>
                    <a:pt x="42" y="23"/>
                  </a:lnTo>
                  <a:lnTo>
                    <a:pt x="38" y="23"/>
                  </a:lnTo>
                  <a:lnTo>
                    <a:pt x="35" y="25"/>
                  </a:lnTo>
                  <a:lnTo>
                    <a:pt x="32" y="28"/>
                  </a:lnTo>
                  <a:lnTo>
                    <a:pt x="28" y="32"/>
                  </a:lnTo>
                  <a:lnTo>
                    <a:pt x="25" y="38"/>
                  </a:lnTo>
                  <a:lnTo>
                    <a:pt x="23" y="41"/>
                  </a:lnTo>
                  <a:lnTo>
                    <a:pt x="21" y="47"/>
                  </a:lnTo>
                  <a:lnTo>
                    <a:pt x="20" y="52"/>
                  </a:lnTo>
                  <a:lnTo>
                    <a:pt x="18" y="61"/>
                  </a:lnTo>
                  <a:lnTo>
                    <a:pt x="18" y="68"/>
                  </a:lnTo>
                  <a:lnTo>
                    <a:pt x="18" y="133"/>
                  </a:lnTo>
                  <a:lnTo>
                    <a:pt x="0"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80" name="Freeform 1565"/>
            <p:cNvSpPr>
              <a:spLocks noEditPoints="1"/>
            </p:cNvSpPr>
            <p:nvPr/>
          </p:nvSpPr>
          <p:spPr bwMode="auto">
            <a:xfrm>
              <a:off x="3095" y="3194"/>
              <a:ext cx="52" cy="93"/>
            </a:xfrm>
            <a:custGeom>
              <a:avLst/>
              <a:gdLst>
                <a:gd name="T0" fmla="*/ 0 w 105"/>
                <a:gd name="T1" fmla="*/ 1 h 186"/>
                <a:gd name="T2" fmla="*/ 9 w 105"/>
                <a:gd name="T3" fmla="*/ 13 h 186"/>
                <a:gd name="T4" fmla="*/ 13 w 105"/>
                <a:gd name="T5" fmla="*/ 7 h 186"/>
                <a:gd name="T6" fmla="*/ 16 w 105"/>
                <a:gd name="T7" fmla="*/ 3 h 186"/>
                <a:gd name="T8" fmla="*/ 21 w 105"/>
                <a:gd name="T9" fmla="*/ 1 h 186"/>
                <a:gd name="T10" fmla="*/ 26 w 105"/>
                <a:gd name="T11" fmla="*/ 0 h 186"/>
                <a:gd name="T12" fmla="*/ 33 w 105"/>
                <a:gd name="T13" fmla="*/ 1 h 186"/>
                <a:gd name="T14" fmla="*/ 40 w 105"/>
                <a:gd name="T15" fmla="*/ 5 h 186"/>
                <a:gd name="T16" fmla="*/ 45 w 105"/>
                <a:gd name="T17" fmla="*/ 10 h 186"/>
                <a:gd name="T18" fmla="*/ 49 w 105"/>
                <a:gd name="T19" fmla="*/ 15 h 186"/>
                <a:gd name="T20" fmla="*/ 51 w 105"/>
                <a:gd name="T21" fmla="*/ 24 h 186"/>
                <a:gd name="T22" fmla="*/ 52 w 105"/>
                <a:gd name="T23" fmla="*/ 33 h 186"/>
                <a:gd name="T24" fmla="*/ 51 w 105"/>
                <a:gd name="T25" fmla="*/ 43 h 186"/>
                <a:gd name="T26" fmla="*/ 49 w 105"/>
                <a:gd name="T27" fmla="*/ 51 h 186"/>
                <a:gd name="T28" fmla="*/ 44 w 105"/>
                <a:gd name="T29" fmla="*/ 58 h 186"/>
                <a:gd name="T30" fmla="*/ 39 w 105"/>
                <a:gd name="T31" fmla="*/ 62 h 186"/>
                <a:gd name="T32" fmla="*/ 32 w 105"/>
                <a:gd name="T33" fmla="*/ 66 h 186"/>
                <a:gd name="T34" fmla="*/ 25 w 105"/>
                <a:gd name="T35" fmla="*/ 68 h 186"/>
                <a:gd name="T36" fmla="*/ 20 w 105"/>
                <a:gd name="T37" fmla="*/ 67 h 186"/>
                <a:gd name="T38" fmla="*/ 16 w 105"/>
                <a:gd name="T39" fmla="*/ 65 h 186"/>
                <a:gd name="T40" fmla="*/ 13 w 105"/>
                <a:gd name="T41" fmla="*/ 62 h 186"/>
                <a:gd name="T42" fmla="*/ 9 w 105"/>
                <a:gd name="T43" fmla="*/ 59 h 186"/>
                <a:gd name="T44" fmla="*/ 0 w 105"/>
                <a:gd name="T45" fmla="*/ 93 h 186"/>
                <a:gd name="T46" fmla="*/ 10 w 105"/>
                <a:gd name="T47" fmla="*/ 40 h 186"/>
                <a:gd name="T48" fmla="*/ 12 w 105"/>
                <a:gd name="T49" fmla="*/ 48 h 186"/>
                <a:gd name="T50" fmla="*/ 16 w 105"/>
                <a:gd name="T51" fmla="*/ 53 h 186"/>
                <a:gd name="T52" fmla="*/ 22 w 105"/>
                <a:gd name="T53" fmla="*/ 57 h 186"/>
                <a:gd name="T54" fmla="*/ 29 w 105"/>
                <a:gd name="T55" fmla="*/ 57 h 186"/>
                <a:gd name="T56" fmla="*/ 35 w 105"/>
                <a:gd name="T57" fmla="*/ 53 h 186"/>
                <a:gd name="T58" fmla="*/ 39 w 105"/>
                <a:gd name="T59" fmla="*/ 48 h 186"/>
                <a:gd name="T60" fmla="*/ 41 w 105"/>
                <a:gd name="T61" fmla="*/ 40 h 186"/>
                <a:gd name="T62" fmla="*/ 41 w 105"/>
                <a:gd name="T63" fmla="*/ 29 h 186"/>
                <a:gd name="T64" fmla="*/ 39 w 105"/>
                <a:gd name="T65" fmla="*/ 20 h 186"/>
                <a:gd name="T66" fmla="*/ 35 w 105"/>
                <a:gd name="T67" fmla="*/ 14 h 186"/>
                <a:gd name="T68" fmla="*/ 29 w 105"/>
                <a:gd name="T69" fmla="*/ 11 h 186"/>
                <a:gd name="T70" fmla="*/ 23 w 105"/>
                <a:gd name="T71" fmla="*/ 11 h 186"/>
                <a:gd name="T72" fmla="*/ 17 w 105"/>
                <a:gd name="T73" fmla="*/ 14 h 186"/>
                <a:gd name="T74" fmla="*/ 12 w 105"/>
                <a:gd name="T75" fmla="*/ 21 h 186"/>
                <a:gd name="T76" fmla="*/ 10 w 105"/>
                <a:gd name="T77" fmla="*/ 30 h 186"/>
                <a:gd name="T78" fmla="*/ 9 w 105"/>
                <a:gd name="T79" fmla="*/ 34 h 18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05" h="186">
                  <a:moveTo>
                    <a:pt x="0" y="186"/>
                  </a:moveTo>
                  <a:lnTo>
                    <a:pt x="0" y="1"/>
                  </a:lnTo>
                  <a:lnTo>
                    <a:pt x="18" y="1"/>
                  </a:lnTo>
                  <a:lnTo>
                    <a:pt x="18" y="25"/>
                  </a:lnTo>
                  <a:lnTo>
                    <a:pt x="21" y="19"/>
                  </a:lnTo>
                  <a:lnTo>
                    <a:pt x="26" y="14"/>
                  </a:lnTo>
                  <a:lnTo>
                    <a:pt x="30" y="9"/>
                  </a:lnTo>
                  <a:lnTo>
                    <a:pt x="33" y="5"/>
                  </a:lnTo>
                  <a:lnTo>
                    <a:pt x="38" y="3"/>
                  </a:lnTo>
                  <a:lnTo>
                    <a:pt x="43" y="1"/>
                  </a:lnTo>
                  <a:lnTo>
                    <a:pt x="48" y="0"/>
                  </a:lnTo>
                  <a:lnTo>
                    <a:pt x="53" y="0"/>
                  </a:lnTo>
                  <a:lnTo>
                    <a:pt x="60" y="0"/>
                  </a:lnTo>
                  <a:lnTo>
                    <a:pt x="66" y="1"/>
                  </a:lnTo>
                  <a:lnTo>
                    <a:pt x="75" y="5"/>
                  </a:lnTo>
                  <a:lnTo>
                    <a:pt x="80" y="9"/>
                  </a:lnTo>
                  <a:lnTo>
                    <a:pt x="85" y="14"/>
                  </a:lnTo>
                  <a:lnTo>
                    <a:pt x="90" y="19"/>
                  </a:lnTo>
                  <a:lnTo>
                    <a:pt x="95" y="25"/>
                  </a:lnTo>
                  <a:lnTo>
                    <a:pt x="98" y="30"/>
                  </a:lnTo>
                  <a:lnTo>
                    <a:pt x="100" y="39"/>
                  </a:lnTo>
                  <a:lnTo>
                    <a:pt x="103" y="48"/>
                  </a:lnTo>
                  <a:lnTo>
                    <a:pt x="105" y="57"/>
                  </a:lnTo>
                  <a:lnTo>
                    <a:pt x="105" y="66"/>
                  </a:lnTo>
                  <a:lnTo>
                    <a:pt x="105" y="76"/>
                  </a:lnTo>
                  <a:lnTo>
                    <a:pt x="103" y="85"/>
                  </a:lnTo>
                  <a:lnTo>
                    <a:pt x="100" y="94"/>
                  </a:lnTo>
                  <a:lnTo>
                    <a:pt x="98" y="101"/>
                  </a:lnTo>
                  <a:lnTo>
                    <a:pt x="93" y="110"/>
                  </a:lnTo>
                  <a:lnTo>
                    <a:pt x="88" y="115"/>
                  </a:lnTo>
                  <a:lnTo>
                    <a:pt x="83" y="121"/>
                  </a:lnTo>
                  <a:lnTo>
                    <a:pt x="78" y="124"/>
                  </a:lnTo>
                  <a:lnTo>
                    <a:pt x="71" y="130"/>
                  </a:lnTo>
                  <a:lnTo>
                    <a:pt x="65" y="132"/>
                  </a:lnTo>
                  <a:lnTo>
                    <a:pt x="58" y="135"/>
                  </a:lnTo>
                  <a:lnTo>
                    <a:pt x="51" y="135"/>
                  </a:lnTo>
                  <a:lnTo>
                    <a:pt x="46" y="135"/>
                  </a:lnTo>
                  <a:lnTo>
                    <a:pt x="41" y="133"/>
                  </a:lnTo>
                  <a:lnTo>
                    <a:pt x="36" y="132"/>
                  </a:lnTo>
                  <a:lnTo>
                    <a:pt x="33" y="130"/>
                  </a:lnTo>
                  <a:lnTo>
                    <a:pt x="30" y="126"/>
                  </a:lnTo>
                  <a:lnTo>
                    <a:pt x="26" y="123"/>
                  </a:lnTo>
                  <a:lnTo>
                    <a:pt x="21" y="121"/>
                  </a:lnTo>
                  <a:lnTo>
                    <a:pt x="18" y="117"/>
                  </a:lnTo>
                  <a:lnTo>
                    <a:pt x="18" y="184"/>
                  </a:lnTo>
                  <a:lnTo>
                    <a:pt x="0" y="186"/>
                  </a:lnTo>
                  <a:close/>
                  <a:moveTo>
                    <a:pt x="18" y="68"/>
                  </a:moveTo>
                  <a:lnTo>
                    <a:pt x="20" y="79"/>
                  </a:lnTo>
                  <a:lnTo>
                    <a:pt x="21" y="88"/>
                  </a:lnTo>
                  <a:lnTo>
                    <a:pt x="25" y="95"/>
                  </a:lnTo>
                  <a:lnTo>
                    <a:pt x="28" y="101"/>
                  </a:lnTo>
                  <a:lnTo>
                    <a:pt x="33" y="106"/>
                  </a:lnTo>
                  <a:lnTo>
                    <a:pt x="38" y="110"/>
                  </a:lnTo>
                  <a:lnTo>
                    <a:pt x="45" y="113"/>
                  </a:lnTo>
                  <a:lnTo>
                    <a:pt x="51" y="113"/>
                  </a:lnTo>
                  <a:lnTo>
                    <a:pt x="58" y="113"/>
                  </a:lnTo>
                  <a:lnTo>
                    <a:pt x="63" y="110"/>
                  </a:lnTo>
                  <a:lnTo>
                    <a:pt x="70" y="106"/>
                  </a:lnTo>
                  <a:lnTo>
                    <a:pt x="75" y="101"/>
                  </a:lnTo>
                  <a:lnTo>
                    <a:pt x="78" y="95"/>
                  </a:lnTo>
                  <a:lnTo>
                    <a:pt x="81" y="88"/>
                  </a:lnTo>
                  <a:lnTo>
                    <a:pt x="83" y="79"/>
                  </a:lnTo>
                  <a:lnTo>
                    <a:pt x="83" y="68"/>
                  </a:lnTo>
                  <a:lnTo>
                    <a:pt x="83" y="57"/>
                  </a:lnTo>
                  <a:lnTo>
                    <a:pt x="81" y="48"/>
                  </a:lnTo>
                  <a:lnTo>
                    <a:pt x="78" y="39"/>
                  </a:lnTo>
                  <a:lnTo>
                    <a:pt x="75" y="34"/>
                  </a:lnTo>
                  <a:lnTo>
                    <a:pt x="70" y="28"/>
                  </a:lnTo>
                  <a:lnTo>
                    <a:pt x="63" y="25"/>
                  </a:lnTo>
                  <a:lnTo>
                    <a:pt x="58" y="21"/>
                  </a:lnTo>
                  <a:lnTo>
                    <a:pt x="51" y="21"/>
                  </a:lnTo>
                  <a:lnTo>
                    <a:pt x="46" y="21"/>
                  </a:lnTo>
                  <a:lnTo>
                    <a:pt x="41" y="25"/>
                  </a:lnTo>
                  <a:lnTo>
                    <a:pt x="35" y="28"/>
                  </a:lnTo>
                  <a:lnTo>
                    <a:pt x="30" y="34"/>
                  </a:lnTo>
                  <a:lnTo>
                    <a:pt x="25" y="41"/>
                  </a:lnTo>
                  <a:lnTo>
                    <a:pt x="21" y="48"/>
                  </a:lnTo>
                  <a:lnTo>
                    <a:pt x="20" y="59"/>
                  </a:lnTo>
                  <a:lnTo>
                    <a:pt x="18" y="70"/>
                  </a:lnTo>
                  <a:lnTo>
                    <a:pt x="18"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81" name="Freeform 1566"/>
            <p:cNvSpPr>
              <a:spLocks/>
            </p:cNvSpPr>
            <p:nvPr/>
          </p:nvSpPr>
          <p:spPr bwMode="auto">
            <a:xfrm>
              <a:off x="3890" y="1914"/>
              <a:ext cx="66" cy="90"/>
            </a:xfrm>
            <a:custGeom>
              <a:avLst/>
              <a:gdLst>
                <a:gd name="T0" fmla="*/ 28 w 132"/>
                <a:gd name="T1" fmla="*/ 90 h 179"/>
                <a:gd name="T2" fmla="*/ 28 w 132"/>
                <a:gd name="T3" fmla="*/ 10 h 179"/>
                <a:gd name="T4" fmla="*/ 0 w 132"/>
                <a:gd name="T5" fmla="*/ 10 h 179"/>
                <a:gd name="T6" fmla="*/ 0 w 132"/>
                <a:gd name="T7" fmla="*/ 0 h 179"/>
                <a:gd name="T8" fmla="*/ 66 w 132"/>
                <a:gd name="T9" fmla="*/ 0 h 179"/>
                <a:gd name="T10" fmla="*/ 66 w 132"/>
                <a:gd name="T11" fmla="*/ 10 h 179"/>
                <a:gd name="T12" fmla="*/ 38 w 132"/>
                <a:gd name="T13" fmla="*/ 10 h 179"/>
                <a:gd name="T14" fmla="*/ 38 w 132"/>
                <a:gd name="T15" fmla="*/ 90 h 179"/>
                <a:gd name="T16" fmla="*/ 28 w 132"/>
                <a:gd name="T17" fmla="*/ 90 h 1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2" h="179">
                  <a:moveTo>
                    <a:pt x="55" y="179"/>
                  </a:moveTo>
                  <a:lnTo>
                    <a:pt x="55" y="20"/>
                  </a:lnTo>
                  <a:lnTo>
                    <a:pt x="0" y="20"/>
                  </a:lnTo>
                  <a:lnTo>
                    <a:pt x="0" y="0"/>
                  </a:lnTo>
                  <a:lnTo>
                    <a:pt x="132" y="0"/>
                  </a:lnTo>
                  <a:lnTo>
                    <a:pt x="132" y="20"/>
                  </a:lnTo>
                  <a:lnTo>
                    <a:pt x="76" y="20"/>
                  </a:lnTo>
                  <a:lnTo>
                    <a:pt x="76" y="179"/>
                  </a:lnTo>
                  <a:lnTo>
                    <a:pt x="55" y="1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82" name="Freeform 1567"/>
            <p:cNvSpPr>
              <a:spLocks/>
            </p:cNvSpPr>
            <p:nvPr/>
          </p:nvSpPr>
          <p:spPr bwMode="auto">
            <a:xfrm>
              <a:off x="3963" y="1939"/>
              <a:ext cx="48" cy="66"/>
            </a:xfrm>
            <a:custGeom>
              <a:avLst/>
              <a:gdLst>
                <a:gd name="T0" fmla="*/ 38 w 95"/>
                <a:gd name="T1" fmla="*/ 65 h 132"/>
                <a:gd name="T2" fmla="*/ 38 w 95"/>
                <a:gd name="T3" fmla="*/ 55 h 132"/>
                <a:gd name="T4" fmla="*/ 35 w 95"/>
                <a:gd name="T5" fmla="*/ 59 h 132"/>
                <a:gd name="T6" fmla="*/ 30 w 95"/>
                <a:gd name="T7" fmla="*/ 63 h 132"/>
                <a:gd name="T8" fmla="*/ 25 w 95"/>
                <a:gd name="T9" fmla="*/ 65 h 132"/>
                <a:gd name="T10" fmla="*/ 19 w 95"/>
                <a:gd name="T11" fmla="*/ 66 h 132"/>
                <a:gd name="T12" fmla="*/ 17 w 95"/>
                <a:gd name="T13" fmla="*/ 66 h 132"/>
                <a:gd name="T14" fmla="*/ 14 w 95"/>
                <a:gd name="T15" fmla="*/ 65 h 132"/>
                <a:gd name="T16" fmla="*/ 12 w 95"/>
                <a:gd name="T17" fmla="*/ 65 h 132"/>
                <a:gd name="T18" fmla="*/ 10 w 95"/>
                <a:gd name="T19" fmla="*/ 65 h 132"/>
                <a:gd name="T20" fmla="*/ 9 w 95"/>
                <a:gd name="T21" fmla="*/ 64 h 132"/>
                <a:gd name="T22" fmla="*/ 6 w 95"/>
                <a:gd name="T23" fmla="*/ 62 h 132"/>
                <a:gd name="T24" fmla="*/ 4 w 95"/>
                <a:gd name="T25" fmla="*/ 61 h 132"/>
                <a:gd name="T26" fmla="*/ 4 w 95"/>
                <a:gd name="T27" fmla="*/ 60 h 132"/>
                <a:gd name="T28" fmla="*/ 3 w 95"/>
                <a:gd name="T29" fmla="*/ 58 h 132"/>
                <a:gd name="T30" fmla="*/ 1 w 95"/>
                <a:gd name="T31" fmla="*/ 55 h 132"/>
                <a:gd name="T32" fmla="*/ 0 w 95"/>
                <a:gd name="T33" fmla="*/ 53 h 132"/>
                <a:gd name="T34" fmla="*/ 0 w 95"/>
                <a:gd name="T35" fmla="*/ 51 h 132"/>
                <a:gd name="T36" fmla="*/ 0 w 95"/>
                <a:gd name="T37" fmla="*/ 49 h 132"/>
                <a:gd name="T38" fmla="*/ 0 w 95"/>
                <a:gd name="T39" fmla="*/ 46 h 132"/>
                <a:gd name="T40" fmla="*/ 0 w 95"/>
                <a:gd name="T41" fmla="*/ 44 h 132"/>
                <a:gd name="T42" fmla="*/ 0 w 95"/>
                <a:gd name="T43" fmla="*/ 40 h 132"/>
                <a:gd name="T44" fmla="*/ 0 w 95"/>
                <a:gd name="T45" fmla="*/ 0 h 132"/>
                <a:gd name="T46" fmla="*/ 10 w 95"/>
                <a:gd name="T47" fmla="*/ 0 h 132"/>
                <a:gd name="T48" fmla="*/ 10 w 95"/>
                <a:gd name="T49" fmla="*/ 36 h 132"/>
                <a:gd name="T50" fmla="*/ 10 w 95"/>
                <a:gd name="T51" fmla="*/ 40 h 132"/>
                <a:gd name="T52" fmla="*/ 10 w 95"/>
                <a:gd name="T53" fmla="*/ 43 h 132"/>
                <a:gd name="T54" fmla="*/ 10 w 95"/>
                <a:gd name="T55" fmla="*/ 46 h 132"/>
                <a:gd name="T56" fmla="*/ 10 w 95"/>
                <a:gd name="T57" fmla="*/ 47 h 132"/>
                <a:gd name="T58" fmla="*/ 11 w 95"/>
                <a:gd name="T59" fmla="*/ 49 h 132"/>
                <a:gd name="T60" fmla="*/ 12 w 95"/>
                <a:gd name="T61" fmla="*/ 50 h 132"/>
                <a:gd name="T62" fmla="*/ 13 w 95"/>
                <a:gd name="T63" fmla="*/ 52 h 132"/>
                <a:gd name="T64" fmla="*/ 14 w 95"/>
                <a:gd name="T65" fmla="*/ 53 h 132"/>
                <a:gd name="T66" fmla="*/ 16 w 95"/>
                <a:gd name="T67" fmla="*/ 54 h 132"/>
                <a:gd name="T68" fmla="*/ 18 w 95"/>
                <a:gd name="T69" fmla="*/ 55 h 132"/>
                <a:gd name="T70" fmla="*/ 20 w 95"/>
                <a:gd name="T71" fmla="*/ 55 h 132"/>
                <a:gd name="T72" fmla="*/ 22 w 95"/>
                <a:gd name="T73" fmla="*/ 55 h 132"/>
                <a:gd name="T74" fmla="*/ 24 w 95"/>
                <a:gd name="T75" fmla="*/ 55 h 132"/>
                <a:gd name="T76" fmla="*/ 26 w 95"/>
                <a:gd name="T77" fmla="*/ 55 h 132"/>
                <a:gd name="T78" fmla="*/ 29 w 95"/>
                <a:gd name="T79" fmla="*/ 55 h 132"/>
                <a:gd name="T80" fmla="*/ 30 w 95"/>
                <a:gd name="T81" fmla="*/ 54 h 132"/>
                <a:gd name="T82" fmla="*/ 32 w 95"/>
                <a:gd name="T83" fmla="*/ 52 h 132"/>
                <a:gd name="T84" fmla="*/ 34 w 95"/>
                <a:gd name="T85" fmla="*/ 50 h 132"/>
                <a:gd name="T86" fmla="*/ 35 w 95"/>
                <a:gd name="T87" fmla="*/ 49 h 132"/>
                <a:gd name="T88" fmla="*/ 36 w 95"/>
                <a:gd name="T89" fmla="*/ 47 h 132"/>
                <a:gd name="T90" fmla="*/ 37 w 95"/>
                <a:gd name="T91" fmla="*/ 45 h 132"/>
                <a:gd name="T92" fmla="*/ 37 w 95"/>
                <a:gd name="T93" fmla="*/ 41 h 132"/>
                <a:gd name="T94" fmla="*/ 38 w 95"/>
                <a:gd name="T95" fmla="*/ 37 h 132"/>
                <a:gd name="T96" fmla="*/ 38 w 95"/>
                <a:gd name="T97" fmla="*/ 34 h 132"/>
                <a:gd name="T98" fmla="*/ 38 w 95"/>
                <a:gd name="T99" fmla="*/ 0 h 132"/>
                <a:gd name="T100" fmla="*/ 48 w 95"/>
                <a:gd name="T101" fmla="*/ 0 h 132"/>
                <a:gd name="T102" fmla="*/ 48 w 95"/>
                <a:gd name="T103" fmla="*/ 65 h 132"/>
                <a:gd name="T104" fmla="*/ 38 w 95"/>
                <a:gd name="T105" fmla="*/ 65 h 13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95" h="132">
                  <a:moveTo>
                    <a:pt x="75" y="130"/>
                  </a:moveTo>
                  <a:lnTo>
                    <a:pt x="75" y="109"/>
                  </a:lnTo>
                  <a:lnTo>
                    <a:pt x="69" y="118"/>
                  </a:lnTo>
                  <a:lnTo>
                    <a:pt x="60" y="125"/>
                  </a:lnTo>
                  <a:lnTo>
                    <a:pt x="50" y="130"/>
                  </a:lnTo>
                  <a:lnTo>
                    <a:pt x="38" y="132"/>
                  </a:lnTo>
                  <a:lnTo>
                    <a:pt x="33" y="132"/>
                  </a:lnTo>
                  <a:lnTo>
                    <a:pt x="28" y="130"/>
                  </a:lnTo>
                  <a:lnTo>
                    <a:pt x="23" y="130"/>
                  </a:lnTo>
                  <a:lnTo>
                    <a:pt x="20" y="129"/>
                  </a:lnTo>
                  <a:lnTo>
                    <a:pt x="17" y="127"/>
                  </a:lnTo>
                  <a:lnTo>
                    <a:pt x="12" y="123"/>
                  </a:lnTo>
                  <a:lnTo>
                    <a:pt x="8" y="121"/>
                  </a:lnTo>
                  <a:lnTo>
                    <a:pt x="7" y="119"/>
                  </a:lnTo>
                  <a:lnTo>
                    <a:pt x="5" y="116"/>
                  </a:lnTo>
                  <a:lnTo>
                    <a:pt x="2" y="110"/>
                  </a:lnTo>
                  <a:lnTo>
                    <a:pt x="0" y="105"/>
                  </a:lnTo>
                  <a:lnTo>
                    <a:pt x="0" y="101"/>
                  </a:lnTo>
                  <a:lnTo>
                    <a:pt x="0" y="98"/>
                  </a:lnTo>
                  <a:lnTo>
                    <a:pt x="0" y="92"/>
                  </a:lnTo>
                  <a:lnTo>
                    <a:pt x="0" y="87"/>
                  </a:lnTo>
                  <a:lnTo>
                    <a:pt x="0" y="80"/>
                  </a:lnTo>
                  <a:lnTo>
                    <a:pt x="0" y="0"/>
                  </a:lnTo>
                  <a:lnTo>
                    <a:pt x="20" y="0"/>
                  </a:lnTo>
                  <a:lnTo>
                    <a:pt x="20" y="72"/>
                  </a:lnTo>
                  <a:lnTo>
                    <a:pt x="20" y="80"/>
                  </a:lnTo>
                  <a:lnTo>
                    <a:pt x="20" y="85"/>
                  </a:lnTo>
                  <a:lnTo>
                    <a:pt x="20" y="91"/>
                  </a:lnTo>
                  <a:lnTo>
                    <a:pt x="20" y="94"/>
                  </a:lnTo>
                  <a:lnTo>
                    <a:pt x="22" y="98"/>
                  </a:lnTo>
                  <a:lnTo>
                    <a:pt x="23" y="100"/>
                  </a:lnTo>
                  <a:lnTo>
                    <a:pt x="25" y="103"/>
                  </a:lnTo>
                  <a:lnTo>
                    <a:pt x="28" y="105"/>
                  </a:lnTo>
                  <a:lnTo>
                    <a:pt x="32" y="107"/>
                  </a:lnTo>
                  <a:lnTo>
                    <a:pt x="35" y="109"/>
                  </a:lnTo>
                  <a:lnTo>
                    <a:pt x="40" y="110"/>
                  </a:lnTo>
                  <a:lnTo>
                    <a:pt x="43" y="110"/>
                  </a:lnTo>
                  <a:lnTo>
                    <a:pt x="47" y="110"/>
                  </a:lnTo>
                  <a:lnTo>
                    <a:pt x="52" y="109"/>
                  </a:lnTo>
                  <a:lnTo>
                    <a:pt x="57" y="109"/>
                  </a:lnTo>
                  <a:lnTo>
                    <a:pt x="60" y="107"/>
                  </a:lnTo>
                  <a:lnTo>
                    <a:pt x="63" y="103"/>
                  </a:lnTo>
                  <a:lnTo>
                    <a:pt x="67" y="100"/>
                  </a:lnTo>
                  <a:lnTo>
                    <a:pt x="70" y="98"/>
                  </a:lnTo>
                  <a:lnTo>
                    <a:pt x="72" y="94"/>
                  </a:lnTo>
                  <a:lnTo>
                    <a:pt x="74" y="89"/>
                  </a:lnTo>
                  <a:lnTo>
                    <a:pt x="74" y="82"/>
                  </a:lnTo>
                  <a:lnTo>
                    <a:pt x="75" y="74"/>
                  </a:lnTo>
                  <a:lnTo>
                    <a:pt x="75" y="67"/>
                  </a:lnTo>
                  <a:lnTo>
                    <a:pt x="75" y="0"/>
                  </a:lnTo>
                  <a:lnTo>
                    <a:pt x="95" y="0"/>
                  </a:lnTo>
                  <a:lnTo>
                    <a:pt x="95" y="130"/>
                  </a:lnTo>
                  <a:lnTo>
                    <a:pt x="75" y="1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83" name="Freeform 1568"/>
            <p:cNvSpPr>
              <a:spLocks/>
            </p:cNvSpPr>
            <p:nvPr/>
          </p:nvSpPr>
          <p:spPr bwMode="auto">
            <a:xfrm>
              <a:off x="4027" y="1938"/>
              <a:ext cx="32" cy="66"/>
            </a:xfrm>
            <a:custGeom>
              <a:avLst/>
              <a:gdLst>
                <a:gd name="T0" fmla="*/ 0 w 63"/>
                <a:gd name="T1" fmla="*/ 66 h 132"/>
                <a:gd name="T2" fmla="*/ 0 w 63"/>
                <a:gd name="T3" fmla="*/ 1 h 132"/>
                <a:gd name="T4" fmla="*/ 8 w 63"/>
                <a:gd name="T5" fmla="*/ 1 h 132"/>
                <a:gd name="T6" fmla="*/ 8 w 63"/>
                <a:gd name="T7" fmla="*/ 10 h 132"/>
                <a:gd name="T8" fmla="*/ 10 w 63"/>
                <a:gd name="T9" fmla="*/ 8 h 132"/>
                <a:gd name="T10" fmla="*/ 12 w 63"/>
                <a:gd name="T11" fmla="*/ 5 h 132"/>
                <a:gd name="T12" fmla="*/ 13 w 63"/>
                <a:gd name="T13" fmla="*/ 3 h 132"/>
                <a:gd name="T14" fmla="*/ 14 w 63"/>
                <a:gd name="T15" fmla="*/ 2 h 132"/>
                <a:gd name="T16" fmla="*/ 16 w 63"/>
                <a:gd name="T17" fmla="*/ 1 h 132"/>
                <a:gd name="T18" fmla="*/ 18 w 63"/>
                <a:gd name="T19" fmla="*/ 1 h 132"/>
                <a:gd name="T20" fmla="*/ 19 w 63"/>
                <a:gd name="T21" fmla="*/ 0 h 132"/>
                <a:gd name="T22" fmla="*/ 21 w 63"/>
                <a:gd name="T23" fmla="*/ 0 h 132"/>
                <a:gd name="T24" fmla="*/ 23 w 63"/>
                <a:gd name="T25" fmla="*/ 0 h 132"/>
                <a:gd name="T26" fmla="*/ 27 w 63"/>
                <a:gd name="T27" fmla="*/ 1 h 132"/>
                <a:gd name="T28" fmla="*/ 29 w 63"/>
                <a:gd name="T29" fmla="*/ 2 h 132"/>
                <a:gd name="T30" fmla="*/ 32 w 63"/>
                <a:gd name="T31" fmla="*/ 3 h 132"/>
                <a:gd name="T32" fmla="*/ 28 w 63"/>
                <a:gd name="T33" fmla="*/ 13 h 132"/>
                <a:gd name="T34" fmla="*/ 26 w 63"/>
                <a:gd name="T35" fmla="*/ 12 h 132"/>
                <a:gd name="T36" fmla="*/ 24 w 63"/>
                <a:gd name="T37" fmla="*/ 11 h 132"/>
                <a:gd name="T38" fmla="*/ 23 w 63"/>
                <a:gd name="T39" fmla="*/ 10 h 132"/>
                <a:gd name="T40" fmla="*/ 21 w 63"/>
                <a:gd name="T41" fmla="*/ 10 h 132"/>
                <a:gd name="T42" fmla="*/ 19 w 63"/>
                <a:gd name="T43" fmla="*/ 10 h 132"/>
                <a:gd name="T44" fmla="*/ 18 w 63"/>
                <a:gd name="T45" fmla="*/ 11 h 132"/>
                <a:gd name="T46" fmla="*/ 17 w 63"/>
                <a:gd name="T47" fmla="*/ 12 h 132"/>
                <a:gd name="T48" fmla="*/ 15 w 63"/>
                <a:gd name="T49" fmla="*/ 13 h 132"/>
                <a:gd name="T50" fmla="*/ 14 w 63"/>
                <a:gd name="T51" fmla="*/ 14 h 132"/>
                <a:gd name="T52" fmla="*/ 13 w 63"/>
                <a:gd name="T53" fmla="*/ 16 h 132"/>
                <a:gd name="T54" fmla="*/ 12 w 63"/>
                <a:gd name="T55" fmla="*/ 18 h 132"/>
                <a:gd name="T56" fmla="*/ 11 w 63"/>
                <a:gd name="T57" fmla="*/ 19 h 132"/>
                <a:gd name="T58" fmla="*/ 11 w 63"/>
                <a:gd name="T59" fmla="*/ 22 h 132"/>
                <a:gd name="T60" fmla="*/ 11 w 63"/>
                <a:gd name="T61" fmla="*/ 26 h 132"/>
                <a:gd name="T62" fmla="*/ 10 w 63"/>
                <a:gd name="T63" fmla="*/ 28 h 132"/>
                <a:gd name="T64" fmla="*/ 10 w 63"/>
                <a:gd name="T65" fmla="*/ 32 h 132"/>
                <a:gd name="T66" fmla="*/ 10 w 63"/>
                <a:gd name="T67" fmla="*/ 66 h 132"/>
                <a:gd name="T68" fmla="*/ 0 w 63"/>
                <a:gd name="T69" fmla="*/ 66 h 13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3" h="132">
                  <a:moveTo>
                    <a:pt x="0" y="132"/>
                  </a:moveTo>
                  <a:lnTo>
                    <a:pt x="0" y="2"/>
                  </a:lnTo>
                  <a:lnTo>
                    <a:pt x="16" y="2"/>
                  </a:lnTo>
                  <a:lnTo>
                    <a:pt x="16" y="20"/>
                  </a:lnTo>
                  <a:lnTo>
                    <a:pt x="20" y="15"/>
                  </a:lnTo>
                  <a:lnTo>
                    <a:pt x="23" y="9"/>
                  </a:lnTo>
                  <a:lnTo>
                    <a:pt x="25" y="6"/>
                  </a:lnTo>
                  <a:lnTo>
                    <a:pt x="28" y="4"/>
                  </a:lnTo>
                  <a:lnTo>
                    <a:pt x="31" y="2"/>
                  </a:lnTo>
                  <a:lnTo>
                    <a:pt x="35" y="2"/>
                  </a:lnTo>
                  <a:lnTo>
                    <a:pt x="38" y="0"/>
                  </a:lnTo>
                  <a:lnTo>
                    <a:pt x="41" y="0"/>
                  </a:lnTo>
                  <a:lnTo>
                    <a:pt x="46" y="0"/>
                  </a:lnTo>
                  <a:lnTo>
                    <a:pt x="53" y="2"/>
                  </a:lnTo>
                  <a:lnTo>
                    <a:pt x="58" y="4"/>
                  </a:lnTo>
                  <a:lnTo>
                    <a:pt x="63" y="6"/>
                  </a:lnTo>
                  <a:lnTo>
                    <a:pt x="55" y="26"/>
                  </a:lnTo>
                  <a:lnTo>
                    <a:pt x="51" y="24"/>
                  </a:lnTo>
                  <a:lnTo>
                    <a:pt x="48" y="22"/>
                  </a:lnTo>
                  <a:lnTo>
                    <a:pt x="45" y="20"/>
                  </a:lnTo>
                  <a:lnTo>
                    <a:pt x="41" y="20"/>
                  </a:lnTo>
                  <a:lnTo>
                    <a:pt x="38" y="20"/>
                  </a:lnTo>
                  <a:lnTo>
                    <a:pt x="36" y="22"/>
                  </a:lnTo>
                  <a:lnTo>
                    <a:pt x="33" y="24"/>
                  </a:lnTo>
                  <a:lnTo>
                    <a:pt x="30" y="26"/>
                  </a:lnTo>
                  <a:lnTo>
                    <a:pt x="28" y="27"/>
                  </a:lnTo>
                  <a:lnTo>
                    <a:pt x="25" y="31"/>
                  </a:lnTo>
                  <a:lnTo>
                    <a:pt x="23" y="35"/>
                  </a:lnTo>
                  <a:lnTo>
                    <a:pt x="21" y="38"/>
                  </a:lnTo>
                  <a:lnTo>
                    <a:pt x="21" y="44"/>
                  </a:lnTo>
                  <a:lnTo>
                    <a:pt x="21" y="51"/>
                  </a:lnTo>
                  <a:lnTo>
                    <a:pt x="20" y="56"/>
                  </a:lnTo>
                  <a:lnTo>
                    <a:pt x="20" y="64"/>
                  </a:lnTo>
                  <a:lnTo>
                    <a:pt x="20" y="132"/>
                  </a:lnTo>
                  <a:lnTo>
                    <a:pt x="0" y="1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84" name="Freeform 1569"/>
            <p:cNvSpPr>
              <a:spLocks noEditPoints="1"/>
            </p:cNvSpPr>
            <p:nvPr/>
          </p:nvSpPr>
          <p:spPr bwMode="auto">
            <a:xfrm>
              <a:off x="4066" y="1914"/>
              <a:ext cx="53" cy="91"/>
            </a:xfrm>
            <a:custGeom>
              <a:avLst/>
              <a:gdLst>
                <a:gd name="T0" fmla="*/ 0 w 106"/>
                <a:gd name="T1" fmla="*/ 90 h 181"/>
                <a:gd name="T2" fmla="*/ 10 w 106"/>
                <a:gd name="T3" fmla="*/ 0 h 181"/>
                <a:gd name="T4" fmla="*/ 13 w 106"/>
                <a:gd name="T5" fmla="*/ 29 h 181"/>
                <a:gd name="T6" fmla="*/ 22 w 106"/>
                <a:gd name="T7" fmla="*/ 25 h 181"/>
                <a:gd name="T8" fmla="*/ 29 w 106"/>
                <a:gd name="T9" fmla="*/ 24 h 181"/>
                <a:gd name="T10" fmla="*/ 34 w 106"/>
                <a:gd name="T11" fmla="*/ 25 h 181"/>
                <a:gd name="T12" fmla="*/ 39 w 106"/>
                <a:gd name="T13" fmla="*/ 28 h 181"/>
                <a:gd name="T14" fmla="*/ 43 w 106"/>
                <a:gd name="T15" fmla="*/ 30 h 181"/>
                <a:gd name="T16" fmla="*/ 47 w 106"/>
                <a:gd name="T17" fmla="*/ 35 h 181"/>
                <a:gd name="T18" fmla="*/ 49 w 106"/>
                <a:gd name="T19" fmla="*/ 40 h 181"/>
                <a:gd name="T20" fmla="*/ 52 w 106"/>
                <a:gd name="T21" fmla="*/ 46 h 181"/>
                <a:gd name="T22" fmla="*/ 53 w 106"/>
                <a:gd name="T23" fmla="*/ 53 h 181"/>
                <a:gd name="T24" fmla="*/ 53 w 106"/>
                <a:gd name="T25" fmla="*/ 65 h 181"/>
                <a:gd name="T26" fmla="*/ 48 w 106"/>
                <a:gd name="T27" fmla="*/ 77 h 181"/>
                <a:gd name="T28" fmla="*/ 41 w 106"/>
                <a:gd name="T29" fmla="*/ 85 h 181"/>
                <a:gd name="T30" fmla="*/ 31 w 106"/>
                <a:gd name="T31" fmla="*/ 90 h 181"/>
                <a:gd name="T32" fmla="*/ 22 w 106"/>
                <a:gd name="T33" fmla="*/ 90 h 181"/>
                <a:gd name="T34" fmla="*/ 13 w 106"/>
                <a:gd name="T35" fmla="*/ 84 h 181"/>
                <a:gd name="T36" fmla="*/ 10 w 106"/>
                <a:gd name="T37" fmla="*/ 90 h 181"/>
                <a:gd name="T38" fmla="*/ 10 w 106"/>
                <a:gd name="T39" fmla="*/ 62 h 181"/>
                <a:gd name="T40" fmla="*/ 12 w 106"/>
                <a:gd name="T41" fmla="*/ 70 h 181"/>
                <a:gd name="T42" fmla="*/ 15 w 106"/>
                <a:gd name="T43" fmla="*/ 75 h 181"/>
                <a:gd name="T44" fmla="*/ 23 w 106"/>
                <a:gd name="T45" fmla="*/ 79 h 181"/>
                <a:gd name="T46" fmla="*/ 29 w 106"/>
                <a:gd name="T47" fmla="*/ 80 h 181"/>
                <a:gd name="T48" fmla="*/ 35 w 106"/>
                <a:gd name="T49" fmla="*/ 77 h 181"/>
                <a:gd name="T50" fmla="*/ 40 w 106"/>
                <a:gd name="T51" fmla="*/ 72 h 181"/>
                <a:gd name="T52" fmla="*/ 43 w 106"/>
                <a:gd name="T53" fmla="*/ 63 h 181"/>
                <a:gd name="T54" fmla="*/ 43 w 106"/>
                <a:gd name="T55" fmla="*/ 52 h 181"/>
                <a:gd name="T56" fmla="*/ 40 w 106"/>
                <a:gd name="T57" fmla="*/ 44 h 181"/>
                <a:gd name="T58" fmla="*/ 35 w 106"/>
                <a:gd name="T59" fmla="*/ 37 h 181"/>
                <a:gd name="T60" fmla="*/ 29 w 106"/>
                <a:gd name="T61" fmla="*/ 35 h 181"/>
                <a:gd name="T62" fmla="*/ 23 w 106"/>
                <a:gd name="T63" fmla="*/ 35 h 181"/>
                <a:gd name="T64" fmla="*/ 18 w 106"/>
                <a:gd name="T65" fmla="*/ 37 h 181"/>
                <a:gd name="T66" fmla="*/ 13 w 106"/>
                <a:gd name="T67" fmla="*/ 43 h 181"/>
                <a:gd name="T68" fmla="*/ 10 w 106"/>
                <a:gd name="T69" fmla="*/ 51 h 18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6" h="181">
                  <a:moveTo>
                    <a:pt x="20" y="179"/>
                  </a:moveTo>
                  <a:lnTo>
                    <a:pt x="0" y="179"/>
                  </a:lnTo>
                  <a:lnTo>
                    <a:pt x="0" y="0"/>
                  </a:lnTo>
                  <a:lnTo>
                    <a:pt x="20" y="0"/>
                  </a:lnTo>
                  <a:lnTo>
                    <a:pt x="20" y="67"/>
                  </a:lnTo>
                  <a:lnTo>
                    <a:pt x="26" y="58"/>
                  </a:lnTo>
                  <a:lnTo>
                    <a:pt x="35" y="51"/>
                  </a:lnTo>
                  <a:lnTo>
                    <a:pt x="43" y="49"/>
                  </a:lnTo>
                  <a:lnTo>
                    <a:pt x="53" y="47"/>
                  </a:lnTo>
                  <a:lnTo>
                    <a:pt x="58" y="47"/>
                  </a:lnTo>
                  <a:lnTo>
                    <a:pt x="63" y="49"/>
                  </a:lnTo>
                  <a:lnTo>
                    <a:pt x="68" y="49"/>
                  </a:lnTo>
                  <a:lnTo>
                    <a:pt x="73" y="51"/>
                  </a:lnTo>
                  <a:lnTo>
                    <a:pt x="78" y="55"/>
                  </a:lnTo>
                  <a:lnTo>
                    <a:pt x="83" y="56"/>
                  </a:lnTo>
                  <a:lnTo>
                    <a:pt x="86" y="60"/>
                  </a:lnTo>
                  <a:lnTo>
                    <a:pt x="90" y="64"/>
                  </a:lnTo>
                  <a:lnTo>
                    <a:pt x="93" y="69"/>
                  </a:lnTo>
                  <a:lnTo>
                    <a:pt x="95" y="74"/>
                  </a:lnTo>
                  <a:lnTo>
                    <a:pt x="98" y="80"/>
                  </a:lnTo>
                  <a:lnTo>
                    <a:pt x="100" y="85"/>
                  </a:lnTo>
                  <a:lnTo>
                    <a:pt x="103" y="91"/>
                  </a:lnTo>
                  <a:lnTo>
                    <a:pt x="105" y="98"/>
                  </a:lnTo>
                  <a:lnTo>
                    <a:pt x="106" y="105"/>
                  </a:lnTo>
                  <a:lnTo>
                    <a:pt x="106" y="112"/>
                  </a:lnTo>
                  <a:lnTo>
                    <a:pt x="105" y="129"/>
                  </a:lnTo>
                  <a:lnTo>
                    <a:pt x="101" y="141"/>
                  </a:lnTo>
                  <a:lnTo>
                    <a:pt x="96" y="154"/>
                  </a:lnTo>
                  <a:lnTo>
                    <a:pt x="90" y="163"/>
                  </a:lnTo>
                  <a:lnTo>
                    <a:pt x="81" y="170"/>
                  </a:lnTo>
                  <a:lnTo>
                    <a:pt x="71" y="176"/>
                  </a:lnTo>
                  <a:lnTo>
                    <a:pt x="61" y="179"/>
                  </a:lnTo>
                  <a:lnTo>
                    <a:pt x="51" y="181"/>
                  </a:lnTo>
                  <a:lnTo>
                    <a:pt x="43" y="179"/>
                  </a:lnTo>
                  <a:lnTo>
                    <a:pt x="33" y="176"/>
                  </a:lnTo>
                  <a:lnTo>
                    <a:pt x="26" y="168"/>
                  </a:lnTo>
                  <a:lnTo>
                    <a:pt x="20" y="159"/>
                  </a:lnTo>
                  <a:lnTo>
                    <a:pt x="20" y="179"/>
                  </a:lnTo>
                  <a:close/>
                  <a:moveTo>
                    <a:pt x="20" y="112"/>
                  </a:moveTo>
                  <a:lnTo>
                    <a:pt x="20" y="123"/>
                  </a:lnTo>
                  <a:lnTo>
                    <a:pt x="21" y="131"/>
                  </a:lnTo>
                  <a:lnTo>
                    <a:pt x="23" y="140"/>
                  </a:lnTo>
                  <a:lnTo>
                    <a:pt x="25" y="145"/>
                  </a:lnTo>
                  <a:lnTo>
                    <a:pt x="30" y="150"/>
                  </a:lnTo>
                  <a:lnTo>
                    <a:pt x="36" y="156"/>
                  </a:lnTo>
                  <a:lnTo>
                    <a:pt x="45" y="158"/>
                  </a:lnTo>
                  <a:lnTo>
                    <a:pt x="51" y="159"/>
                  </a:lnTo>
                  <a:lnTo>
                    <a:pt x="58" y="159"/>
                  </a:lnTo>
                  <a:lnTo>
                    <a:pt x="65" y="156"/>
                  </a:lnTo>
                  <a:lnTo>
                    <a:pt x="70" y="154"/>
                  </a:lnTo>
                  <a:lnTo>
                    <a:pt x="75" y="149"/>
                  </a:lnTo>
                  <a:lnTo>
                    <a:pt x="80" y="143"/>
                  </a:lnTo>
                  <a:lnTo>
                    <a:pt x="83" y="134"/>
                  </a:lnTo>
                  <a:lnTo>
                    <a:pt x="85" y="125"/>
                  </a:lnTo>
                  <a:lnTo>
                    <a:pt x="85" y="114"/>
                  </a:lnTo>
                  <a:lnTo>
                    <a:pt x="85" y="103"/>
                  </a:lnTo>
                  <a:lnTo>
                    <a:pt x="83" y="94"/>
                  </a:lnTo>
                  <a:lnTo>
                    <a:pt x="80" y="87"/>
                  </a:lnTo>
                  <a:lnTo>
                    <a:pt x="75" y="80"/>
                  </a:lnTo>
                  <a:lnTo>
                    <a:pt x="70" y="74"/>
                  </a:lnTo>
                  <a:lnTo>
                    <a:pt x="65" y="71"/>
                  </a:lnTo>
                  <a:lnTo>
                    <a:pt x="58" y="69"/>
                  </a:lnTo>
                  <a:lnTo>
                    <a:pt x="51" y="67"/>
                  </a:lnTo>
                  <a:lnTo>
                    <a:pt x="45" y="69"/>
                  </a:lnTo>
                  <a:lnTo>
                    <a:pt x="40" y="71"/>
                  </a:lnTo>
                  <a:lnTo>
                    <a:pt x="35" y="74"/>
                  </a:lnTo>
                  <a:lnTo>
                    <a:pt x="30" y="78"/>
                  </a:lnTo>
                  <a:lnTo>
                    <a:pt x="25" y="85"/>
                  </a:lnTo>
                  <a:lnTo>
                    <a:pt x="23" y="93"/>
                  </a:lnTo>
                  <a:lnTo>
                    <a:pt x="20" y="102"/>
                  </a:lnTo>
                  <a:lnTo>
                    <a:pt x="20" y="1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85" name="Freeform 1570"/>
            <p:cNvSpPr>
              <a:spLocks noEditPoints="1"/>
            </p:cNvSpPr>
            <p:nvPr/>
          </p:nvSpPr>
          <p:spPr bwMode="auto">
            <a:xfrm>
              <a:off x="4131" y="1914"/>
              <a:ext cx="10" cy="90"/>
            </a:xfrm>
            <a:custGeom>
              <a:avLst/>
              <a:gdLst>
                <a:gd name="T0" fmla="*/ 0 w 20"/>
                <a:gd name="T1" fmla="*/ 10 h 179"/>
                <a:gd name="T2" fmla="*/ 0 w 20"/>
                <a:gd name="T3" fmla="*/ 0 h 179"/>
                <a:gd name="T4" fmla="*/ 10 w 20"/>
                <a:gd name="T5" fmla="*/ 0 h 179"/>
                <a:gd name="T6" fmla="*/ 10 w 20"/>
                <a:gd name="T7" fmla="*/ 10 h 179"/>
                <a:gd name="T8" fmla="*/ 0 w 20"/>
                <a:gd name="T9" fmla="*/ 10 h 179"/>
                <a:gd name="T10" fmla="*/ 0 w 20"/>
                <a:gd name="T11" fmla="*/ 90 h 179"/>
                <a:gd name="T12" fmla="*/ 0 w 20"/>
                <a:gd name="T13" fmla="*/ 25 h 179"/>
                <a:gd name="T14" fmla="*/ 10 w 20"/>
                <a:gd name="T15" fmla="*/ 25 h 179"/>
                <a:gd name="T16" fmla="*/ 10 w 20"/>
                <a:gd name="T17" fmla="*/ 90 h 179"/>
                <a:gd name="T18" fmla="*/ 0 w 20"/>
                <a:gd name="T19" fmla="*/ 90 h 1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179">
                  <a:moveTo>
                    <a:pt x="0" y="20"/>
                  </a:moveTo>
                  <a:lnTo>
                    <a:pt x="0" y="0"/>
                  </a:lnTo>
                  <a:lnTo>
                    <a:pt x="20" y="0"/>
                  </a:lnTo>
                  <a:lnTo>
                    <a:pt x="20" y="20"/>
                  </a:lnTo>
                  <a:lnTo>
                    <a:pt x="0" y="20"/>
                  </a:lnTo>
                  <a:close/>
                  <a:moveTo>
                    <a:pt x="0" y="179"/>
                  </a:moveTo>
                  <a:lnTo>
                    <a:pt x="0" y="49"/>
                  </a:lnTo>
                  <a:lnTo>
                    <a:pt x="20" y="49"/>
                  </a:lnTo>
                  <a:lnTo>
                    <a:pt x="20" y="179"/>
                  </a:lnTo>
                  <a:lnTo>
                    <a:pt x="0" y="1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86" name="Freeform 1571"/>
            <p:cNvSpPr>
              <a:spLocks/>
            </p:cNvSpPr>
            <p:nvPr/>
          </p:nvSpPr>
          <p:spPr bwMode="auto">
            <a:xfrm>
              <a:off x="4157" y="1938"/>
              <a:ext cx="47" cy="66"/>
            </a:xfrm>
            <a:custGeom>
              <a:avLst/>
              <a:gdLst>
                <a:gd name="T0" fmla="*/ 0 w 95"/>
                <a:gd name="T1" fmla="*/ 66 h 132"/>
                <a:gd name="T2" fmla="*/ 0 w 95"/>
                <a:gd name="T3" fmla="*/ 1 h 132"/>
                <a:gd name="T4" fmla="*/ 10 w 95"/>
                <a:gd name="T5" fmla="*/ 1 h 132"/>
                <a:gd name="T6" fmla="*/ 10 w 95"/>
                <a:gd name="T7" fmla="*/ 10 h 132"/>
                <a:gd name="T8" fmla="*/ 13 w 95"/>
                <a:gd name="T9" fmla="*/ 6 h 132"/>
                <a:gd name="T10" fmla="*/ 17 w 95"/>
                <a:gd name="T11" fmla="*/ 2 h 132"/>
                <a:gd name="T12" fmla="*/ 21 w 95"/>
                <a:gd name="T13" fmla="*/ 1 h 132"/>
                <a:gd name="T14" fmla="*/ 27 w 95"/>
                <a:gd name="T15" fmla="*/ 0 h 132"/>
                <a:gd name="T16" fmla="*/ 30 w 95"/>
                <a:gd name="T17" fmla="*/ 0 h 132"/>
                <a:gd name="T18" fmla="*/ 32 w 95"/>
                <a:gd name="T19" fmla="*/ 0 h 132"/>
                <a:gd name="T20" fmla="*/ 35 w 95"/>
                <a:gd name="T21" fmla="*/ 1 h 132"/>
                <a:gd name="T22" fmla="*/ 36 w 95"/>
                <a:gd name="T23" fmla="*/ 1 h 132"/>
                <a:gd name="T24" fmla="*/ 39 w 95"/>
                <a:gd name="T25" fmla="*/ 3 h 132"/>
                <a:gd name="T26" fmla="*/ 41 w 95"/>
                <a:gd name="T27" fmla="*/ 4 h 132"/>
                <a:gd name="T28" fmla="*/ 42 w 95"/>
                <a:gd name="T29" fmla="*/ 6 h 132"/>
                <a:gd name="T30" fmla="*/ 43 w 95"/>
                <a:gd name="T31" fmla="*/ 8 h 132"/>
                <a:gd name="T32" fmla="*/ 44 w 95"/>
                <a:gd name="T33" fmla="*/ 9 h 132"/>
                <a:gd name="T34" fmla="*/ 46 w 95"/>
                <a:gd name="T35" fmla="*/ 11 h 132"/>
                <a:gd name="T36" fmla="*/ 46 w 95"/>
                <a:gd name="T37" fmla="*/ 14 h 132"/>
                <a:gd name="T38" fmla="*/ 46 w 95"/>
                <a:gd name="T39" fmla="*/ 16 h 132"/>
                <a:gd name="T40" fmla="*/ 46 w 95"/>
                <a:gd name="T41" fmla="*/ 18 h 132"/>
                <a:gd name="T42" fmla="*/ 47 w 95"/>
                <a:gd name="T43" fmla="*/ 19 h 132"/>
                <a:gd name="T44" fmla="*/ 47 w 95"/>
                <a:gd name="T45" fmla="*/ 23 h 132"/>
                <a:gd name="T46" fmla="*/ 47 w 95"/>
                <a:gd name="T47" fmla="*/ 27 h 132"/>
                <a:gd name="T48" fmla="*/ 47 w 95"/>
                <a:gd name="T49" fmla="*/ 66 h 132"/>
                <a:gd name="T50" fmla="*/ 37 w 95"/>
                <a:gd name="T51" fmla="*/ 66 h 132"/>
                <a:gd name="T52" fmla="*/ 37 w 95"/>
                <a:gd name="T53" fmla="*/ 28 h 132"/>
                <a:gd name="T54" fmla="*/ 37 w 95"/>
                <a:gd name="T55" fmla="*/ 25 h 132"/>
                <a:gd name="T56" fmla="*/ 37 w 95"/>
                <a:gd name="T57" fmla="*/ 23 h 132"/>
                <a:gd name="T58" fmla="*/ 36 w 95"/>
                <a:gd name="T59" fmla="*/ 20 h 132"/>
                <a:gd name="T60" fmla="*/ 36 w 95"/>
                <a:gd name="T61" fmla="*/ 18 h 132"/>
                <a:gd name="T62" fmla="*/ 36 w 95"/>
                <a:gd name="T63" fmla="*/ 17 h 132"/>
                <a:gd name="T64" fmla="*/ 35 w 95"/>
                <a:gd name="T65" fmla="*/ 16 h 132"/>
                <a:gd name="T66" fmla="*/ 33 w 95"/>
                <a:gd name="T67" fmla="*/ 14 h 132"/>
                <a:gd name="T68" fmla="*/ 32 w 95"/>
                <a:gd name="T69" fmla="*/ 13 h 132"/>
                <a:gd name="T70" fmla="*/ 31 w 95"/>
                <a:gd name="T71" fmla="*/ 12 h 132"/>
                <a:gd name="T72" fmla="*/ 29 w 95"/>
                <a:gd name="T73" fmla="*/ 11 h 132"/>
                <a:gd name="T74" fmla="*/ 26 w 95"/>
                <a:gd name="T75" fmla="*/ 10 h 132"/>
                <a:gd name="T76" fmla="*/ 25 w 95"/>
                <a:gd name="T77" fmla="*/ 10 h 132"/>
                <a:gd name="T78" fmla="*/ 21 w 95"/>
                <a:gd name="T79" fmla="*/ 10 h 132"/>
                <a:gd name="T80" fmla="*/ 19 w 95"/>
                <a:gd name="T81" fmla="*/ 12 h 132"/>
                <a:gd name="T82" fmla="*/ 16 w 95"/>
                <a:gd name="T83" fmla="*/ 13 h 132"/>
                <a:gd name="T84" fmla="*/ 14 w 95"/>
                <a:gd name="T85" fmla="*/ 15 h 132"/>
                <a:gd name="T86" fmla="*/ 12 w 95"/>
                <a:gd name="T87" fmla="*/ 18 h 132"/>
                <a:gd name="T88" fmla="*/ 10 w 95"/>
                <a:gd name="T89" fmla="*/ 22 h 132"/>
                <a:gd name="T90" fmla="*/ 10 w 95"/>
                <a:gd name="T91" fmla="*/ 27 h 132"/>
                <a:gd name="T92" fmla="*/ 10 w 95"/>
                <a:gd name="T93" fmla="*/ 32 h 132"/>
                <a:gd name="T94" fmla="*/ 10 w 95"/>
                <a:gd name="T95" fmla="*/ 66 h 132"/>
                <a:gd name="T96" fmla="*/ 0 w 95"/>
                <a:gd name="T97" fmla="*/ 66 h 13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95" h="132">
                  <a:moveTo>
                    <a:pt x="0" y="132"/>
                  </a:moveTo>
                  <a:lnTo>
                    <a:pt x="0" y="2"/>
                  </a:lnTo>
                  <a:lnTo>
                    <a:pt x="20" y="2"/>
                  </a:lnTo>
                  <a:lnTo>
                    <a:pt x="20" y="20"/>
                  </a:lnTo>
                  <a:lnTo>
                    <a:pt x="26" y="11"/>
                  </a:lnTo>
                  <a:lnTo>
                    <a:pt x="35" y="4"/>
                  </a:lnTo>
                  <a:lnTo>
                    <a:pt x="43" y="2"/>
                  </a:lnTo>
                  <a:lnTo>
                    <a:pt x="55" y="0"/>
                  </a:lnTo>
                  <a:lnTo>
                    <a:pt x="60" y="0"/>
                  </a:lnTo>
                  <a:lnTo>
                    <a:pt x="65" y="0"/>
                  </a:lnTo>
                  <a:lnTo>
                    <a:pt x="70" y="2"/>
                  </a:lnTo>
                  <a:lnTo>
                    <a:pt x="73" y="2"/>
                  </a:lnTo>
                  <a:lnTo>
                    <a:pt x="78" y="6"/>
                  </a:lnTo>
                  <a:lnTo>
                    <a:pt x="83" y="8"/>
                  </a:lnTo>
                  <a:lnTo>
                    <a:pt x="85" y="11"/>
                  </a:lnTo>
                  <a:lnTo>
                    <a:pt x="87" y="15"/>
                  </a:lnTo>
                  <a:lnTo>
                    <a:pt x="88" y="18"/>
                  </a:lnTo>
                  <a:lnTo>
                    <a:pt x="92" y="22"/>
                  </a:lnTo>
                  <a:lnTo>
                    <a:pt x="93" y="27"/>
                  </a:lnTo>
                  <a:lnTo>
                    <a:pt x="93" y="31"/>
                  </a:lnTo>
                  <a:lnTo>
                    <a:pt x="93" y="35"/>
                  </a:lnTo>
                  <a:lnTo>
                    <a:pt x="95" y="38"/>
                  </a:lnTo>
                  <a:lnTo>
                    <a:pt x="95" y="46"/>
                  </a:lnTo>
                  <a:lnTo>
                    <a:pt x="95" y="53"/>
                  </a:lnTo>
                  <a:lnTo>
                    <a:pt x="95" y="132"/>
                  </a:lnTo>
                  <a:lnTo>
                    <a:pt x="75" y="132"/>
                  </a:lnTo>
                  <a:lnTo>
                    <a:pt x="75" y="55"/>
                  </a:lnTo>
                  <a:lnTo>
                    <a:pt x="75" y="49"/>
                  </a:lnTo>
                  <a:lnTo>
                    <a:pt x="75" y="46"/>
                  </a:lnTo>
                  <a:lnTo>
                    <a:pt x="73" y="40"/>
                  </a:lnTo>
                  <a:lnTo>
                    <a:pt x="73" y="36"/>
                  </a:lnTo>
                  <a:lnTo>
                    <a:pt x="72" y="33"/>
                  </a:lnTo>
                  <a:lnTo>
                    <a:pt x="70" y="31"/>
                  </a:lnTo>
                  <a:lnTo>
                    <a:pt x="67" y="27"/>
                  </a:lnTo>
                  <a:lnTo>
                    <a:pt x="65" y="26"/>
                  </a:lnTo>
                  <a:lnTo>
                    <a:pt x="62" y="24"/>
                  </a:lnTo>
                  <a:lnTo>
                    <a:pt x="58" y="22"/>
                  </a:lnTo>
                  <a:lnTo>
                    <a:pt x="53" y="20"/>
                  </a:lnTo>
                  <a:lnTo>
                    <a:pt x="50" y="20"/>
                  </a:lnTo>
                  <a:lnTo>
                    <a:pt x="43" y="20"/>
                  </a:lnTo>
                  <a:lnTo>
                    <a:pt x="38" y="24"/>
                  </a:lnTo>
                  <a:lnTo>
                    <a:pt x="33" y="26"/>
                  </a:lnTo>
                  <a:lnTo>
                    <a:pt x="28" y="29"/>
                  </a:lnTo>
                  <a:lnTo>
                    <a:pt x="25" y="35"/>
                  </a:lnTo>
                  <a:lnTo>
                    <a:pt x="21" y="44"/>
                  </a:lnTo>
                  <a:lnTo>
                    <a:pt x="20" y="53"/>
                  </a:lnTo>
                  <a:lnTo>
                    <a:pt x="20" y="64"/>
                  </a:lnTo>
                  <a:lnTo>
                    <a:pt x="20" y="132"/>
                  </a:lnTo>
                  <a:lnTo>
                    <a:pt x="0" y="1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87" name="Freeform 1572"/>
            <p:cNvSpPr>
              <a:spLocks noEditPoints="1"/>
            </p:cNvSpPr>
            <p:nvPr/>
          </p:nvSpPr>
          <p:spPr bwMode="auto">
            <a:xfrm>
              <a:off x="4219" y="1938"/>
              <a:ext cx="56" cy="67"/>
            </a:xfrm>
            <a:custGeom>
              <a:avLst/>
              <a:gdLst>
                <a:gd name="T0" fmla="*/ 56 w 112"/>
                <a:gd name="T1" fmla="*/ 48 h 134"/>
                <a:gd name="T2" fmla="*/ 51 w 112"/>
                <a:gd name="T3" fmla="*/ 56 h 134"/>
                <a:gd name="T4" fmla="*/ 46 w 112"/>
                <a:gd name="T5" fmla="*/ 62 h 134"/>
                <a:gd name="T6" fmla="*/ 38 w 112"/>
                <a:gd name="T7" fmla="*/ 66 h 134"/>
                <a:gd name="T8" fmla="*/ 28 w 112"/>
                <a:gd name="T9" fmla="*/ 67 h 134"/>
                <a:gd name="T10" fmla="*/ 16 w 112"/>
                <a:gd name="T11" fmla="*/ 66 h 134"/>
                <a:gd name="T12" fmla="*/ 7 w 112"/>
                <a:gd name="T13" fmla="*/ 60 h 134"/>
                <a:gd name="T14" fmla="*/ 2 w 112"/>
                <a:gd name="T15" fmla="*/ 48 h 134"/>
                <a:gd name="T16" fmla="*/ 0 w 112"/>
                <a:gd name="T17" fmla="*/ 35 h 134"/>
                <a:gd name="T18" fmla="*/ 2 w 112"/>
                <a:gd name="T19" fmla="*/ 20 h 134"/>
                <a:gd name="T20" fmla="*/ 7 w 112"/>
                <a:gd name="T21" fmla="*/ 9 h 134"/>
                <a:gd name="T22" fmla="*/ 16 w 112"/>
                <a:gd name="T23" fmla="*/ 2 h 134"/>
                <a:gd name="T24" fmla="*/ 27 w 112"/>
                <a:gd name="T25" fmla="*/ 0 h 134"/>
                <a:gd name="T26" fmla="*/ 39 w 112"/>
                <a:gd name="T27" fmla="*/ 2 h 134"/>
                <a:gd name="T28" fmla="*/ 47 w 112"/>
                <a:gd name="T29" fmla="*/ 9 h 134"/>
                <a:gd name="T30" fmla="*/ 54 w 112"/>
                <a:gd name="T31" fmla="*/ 19 h 134"/>
                <a:gd name="T32" fmla="*/ 56 w 112"/>
                <a:gd name="T33" fmla="*/ 34 h 134"/>
                <a:gd name="T34" fmla="*/ 56 w 112"/>
                <a:gd name="T35" fmla="*/ 36 h 134"/>
                <a:gd name="T36" fmla="*/ 56 w 112"/>
                <a:gd name="T37" fmla="*/ 37 h 134"/>
                <a:gd name="T38" fmla="*/ 10 w 112"/>
                <a:gd name="T39" fmla="*/ 42 h 134"/>
                <a:gd name="T40" fmla="*/ 13 w 112"/>
                <a:gd name="T41" fmla="*/ 49 h 134"/>
                <a:gd name="T42" fmla="*/ 17 w 112"/>
                <a:gd name="T43" fmla="*/ 54 h 134"/>
                <a:gd name="T44" fmla="*/ 25 w 112"/>
                <a:gd name="T45" fmla="*/ 56 h 134"/>
                <a:gd name="T46" fmla="*/ 31 w 112"/>
                <a:gd name="T47" fmla="*/ 56 h 134"/>
                <a:gd name="T48" fmla="*/ 36 w 112"/>
                <a:gd name="T49" fmla="*/ 56 h 134"/>
                <a:gd name="T50" fmla="*/ 40 w 112"/>
                <a:gd name="T51" fmla="*/ 53 h 134"/>
                <a:gd name="T52" fmla="*/ 44 w 112"/>
                <a:gd name="T53" fmla="*/ 48 h 134"/>
                <a:gd name="T54" fmla="*/ 46 w 112"/>
                <a:gd name="T55" fmla="*/ 46 h 134"/>
                <a:gd name="T56" fmla="*/ 46 w 112"/>
                <a:gd name="T57" fmla="*/ 26 h 134"/>
                <a:gd name="T58" fmla="*/ 44 w 112"/>
                <a:gd name="T59" fmla="*/ 20 h 134"/>
                <a:gd name="T60" fmla="*/ 41 w 112"/>
                <a:gd name="T61" fmla="*/ 16 h 134"/>
                <a:gd name="T62" fmla="*/ 36 w 112"/>
                <a:gd name="T63" fmla="*/ 12 h 134"/>
                <a:gd name="T64" fmla="*/ 27 w 112"/>
                <a:gd name="T65" fmla="*/ 10 h 134"/>
                <a:gd name="T66" fmla="*/ 20 w 112"/>
                <a:gd name="T67" fmla="*/ 12 h 134"/>
                <a:gd name="T68" fmla="*/ 15 w 112"/>
                <a:gd name="T69" fmla="*/ 15 h 134"/>
                <a:gd name="T70" fmla="*/ 11 w 112"/>
                <a:gd name="T71" fmla="*/ 20 h 134"/>
                <a:gd name="T72" fmla="*/ 10 w 112"/>
                <a:gd name="T73" fmla="*/ 26 h 13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12" h="134">
                  <a:moveTo>
                    <a:pt x="91" y="91"/>
                  </a:moveTo>
                  <a:lnTo>
                    <a:pt x="111" y="96"/>
                  </a:lnTo>
                  <a:lnTo>
                    <a:pt x="107" y="105"/>
                  </a:lnTo>
                  <a:lnTo>
                    <a:pt x="102" y="112"/>
                  </a:lnTo>
                  <a:lnTo>
                    <a:pt x="97" y="120"/>
                  </a:lnTo>
                  <a:lnTo>
                    <a:pt x="91" y="123"/>
                  </a:lnTo>
                  <a:lnTo>
                    <a:pt x="84" y="129"/>
                  </a:lnTo>
                  <a:lnTo>
                    <a:pt x="76" y="131"/>
                  </a:lnTo>
                  <a:lnTo>
                    <a:pt x="66" y="134"/>
                  </a:lnTo>
                  <a:lnTo>
                    <a:pt x="56" y="134"/>
                  </a:lnTo>
                  <a:lnTo>
                    <a:pt x="44" y="132"/>
                  </a:lnTo>
                  <a:lnTo>
                    <a:pt x="32" y="131"/>
                  </a:lnTo>
                  <a:lnTo>
                    <a:pt x="22" y="125"/>
                  </a:lnTo>
                  <a:lnTo>
                    <a:pt x="14" y="120"/>
                  </a:lnTo>
                  <a:lnTo>
                    <a:pt x="7" y="109"/>
                  </a:lnTo>
                  <a:lnTo>
                    <a:pt x="4" y="96"/>
                  </a:lnTo>
                  <a:lnTo>
                    <a:pt x="0" y="84"/>
                  </a:lnTo>
                  <a:lnTo>
                    <a:pt x="0" y="69"/>
                  </a:lnTo>
                  <a:lnTo>
                    <a:pt x="0" y="55"/>
                  </a:lnTo>
                  <a:lnTo>
                    <a:pt x="4" y="40"/>
                  </a:lnTo>
                  <a:lnTo>
                    <a:pt x="7" y="27"/>
                  </a:lnTo>
                  <a:lnTo>
                    <a:pt x="14" y="17"/>
                  </a:lnTo>
                  <a:lnTo>
                    <a:pt x="22" y="9"/>
                  </a:lnTo>
                  <a:lnTo>
                    <a:pt x="32" y="4"/>
                  </a:lnTo>
                  <a:lnTo>
                    <a:pt x="42" y="2"/>
                  </a:lnTo>
                  <a:lnTo>
                    <a:pt x="54" y="0"/>
                  </a:lnTo>
                  <a:lnTo>
                    <a:pt x="66" y="2"/>
                  </a:lnTo>
                  <a:lnTo>
                    <a:pt x="77" y="4"/>
                  </a:lnTo>
                  <a:lnTo>
                    <a:pt x="86" y="9"/>
                  </a:lnTo>
                  <a:lnTo>
                    <a:pt x="94" y="17"/>
                  </a:lnTo>
                  <a:lnTo>
                    <a:pt x="101" y="26"/>
                  </a:lnTo>
                  <a:lnTo>
                    <a:pt x="107" y="38"/>
                  </a:lnTo>
                  <a:lnTo>
                    <a:pt x="111" y="51"/>
                  </a:lnTo>
                  <a:lnTo>
                    <a:pt x="112" y="67"/>
                  </a:lnTo>
                  <a:lnTo>
                    <a:pt x="112" y="71"/>
                  </a:lnTo>
                  <a:lnTo>
                    <a:pt x="111" y="73"/>
                  </a:lnTo>
                  <a:lnTo>
                    <a:pt x="111" y="74"/>
                  </a:lnTo>
                  <a:lnTo>
                    <a:pt x="19" y="74"/>
                  </a:lnTo>
                  <a:lnTo>
                    <a:pt x="20" y="84"/>
                  </a:lnTo>
                  <a:lnTo>
                    <a:pt x="22" y="91"/>
                  </a:lnTo>
                  <a:lnTo>
                    <a:pt x="25" y="98"/>
                  </a:lnTo>
                  <a:lnTo>
                    <a:pt x="29" y="102"/>
                  </a:lnTo>
                  <a:lnTo>
                    <a:pt x="34" y="107"/>
                  </a:lnTo>
                  <a:lnTo>
                    <a:pt x="40" y="109"/>
                  </a:lnTo>
                  <a:lnTo>
                    <a:pt x="49" y="112"/>
                  </a:lnTo>
                  <a:lnTo>
                    <a:pt x="56" y="112"/>
                  </a:lnTo>
                  <a:lnTo>
                    <a:pt x="61" y="112"/>
                  </a:lnTo>
                  <a:lnTo>
                    <a:pt x="66" y="111"/>
                  </a:lnTo>
                  <a:lnTo>
                    <a:pt x="71" y="111"/>
                  </a:lnTo>
                  <a:lnTo>
                    <a:pt x="76" y="109"/>
                  </a:lnTo>
                  <a:lnTo>
                    <a:pt x="79" y="105"/>
                  </a:lnTo>
                  <a:lnTo>
                    <a:pt x="84" y="102"/>
                  </a:lnTo>
                  <a:lnTo>
                    <a:pt x="87" y="96"/>
                  </a:lnTo>
                  <a:lnTo>
                    <a:pt x="91" y="91"/>
                  </a:lnTo>
                  <a:close/>
                  <a:moveTo>
                    <a:pt x="19" y="51"/>
                  </a:moveTo>
                  <a:lnTo>
                    <a:pt x="91" y="51"/>
                  </a:lnTo>
                  <a:lnTo>
                    <a:pt x="91" y="46"/>
                  </a:lnTo>
                  <a:lnTo>
                    <a:pt x="87" y="40"/>
                  </a:lnTo>
                  <a:lnTo>
                    <a:pt x="86" y="35"/>
                  </a:lnTo>
                  <a:lnTo>
                    <a:pt x="82" y="31"/>
                  </a:lnTo>
                  <a:lnTo>
                    <a:pt x="77" y="27"/>
                  </a:lnTo>
                  <a:lnTo>
                    <a:pt x="71" y="24"/>
                  </a:lnTo>
                  <a:lnTo>
                    <a:pt x="62" y="22"/>
                  </a:lnTo>
                  <a:lnTo>
                    <a:pt x="54" y="20"/>
                  </a:lnTo>
                  <a:lnTo>
                    <a:pt x="47" y="20"/>
                  </a:lnTo>
                  <a:lnTo>
                    <a:pt x="40" y="24"/>
                  </a:lnTo>
                  <a:lnTo>
                    <a:pt x="34" y="26"/>
                  </a:lnTo>
                  <a:lnTo>
                    <a:pt x="29" y="29"/>
                  </a:lnTo>
                  <a:lnTo>
                    <a:pt x="25" y="35"/>
                  </a:lnTo>
                  <a:lnTo>
                    <a:pt x="22" y="40"/>
                  </a:lnTo>
                  <a:lnTo>
                    <a:pt x="20" y="46"/>
                  </a:lnTo>
                  <a:lnTo>
                    <a:pt x="19"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88" name="Freeform 1573"/>
            <p:cNvSpPr>
              <a:spLocks/>
            </p:cNvSpPr>
            <p:nvPr/>
          </p:nvSpPr>
          <p:spPr bwMode="auto">
            <a:xfrm>
              <a:off x="3884" y="1698"/>
              <a:ext cx="30" cy="38"/>
            </a:xfrm>
            <a:custGeom>
              <a:avLst/>
              <a:gdLst>
                <a:gd name="T0" fmla="*/ 30 w 58"/>
                <a:gd name="T1" fmla="*/ 0 h 76"/>
                <a:gd name="T2" fmla="*/ 30 w 58"/>
                <a:gd name="T3" fmla="*/ 38 h 76"/>
                <a:gd name="T4" fmla="*/ 0 w 58"/>
                <a:gd name="T5" fmla="*/ 38 h 76"/>
                <a:gd name="T6" fmla="*/ 30 w 58"/>
                <a:gd name="T7" fmla="*/ 0 h 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 h="76">
                  <a:moveTo>
                    <a:pt x="58" y="0"/>
                  </a:moveTo>
                  <a:lnTo>
                    <a:pt x="58" y="76"/>
                  </a:lnTo>
                  <a:lnTo>
                    <a:pt x="0" y="76"/>
                  </a:lnTo>
                  <a:lnTo>
                    <a:pt x="58"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89" name="Freeform 1574"/>
            <p:cNvSpPr>
              <a:spLocks/>
            </p:cNvSpPr>
            <p:nvPr/>
          </p:nvSpPr>
          <p:spPr bwMode="auto">
            <a:xfrm>
              <a:off x="3864" y="1672"/>
              <a:ext cx="50" cy="64"/>
            </a:xfrm>
            <a:custGeom>
              <a:avLst/>
              <a:gdLst>
                <a:gd name="T0" fmla="*/ 50 w 98"/>
                <a:gd name="T1" fmla="*/ 0 h 128"/>
                <a:gd name="T2" fmla="*/ 50 w 98"/>
                <a:gd name="T3" fmla="*/ 52 h 128"/>
                <a:gd name="T4" fmla="*/ 42 w 98"/>
                <a:gd name="T5" fmla="*/ 64 h 128"/>
                <a:gd name="T6" fmla="*/ 0 w 98"/>
                <a:gd name="T7" fmla="*/ 64 h 128"/>
                <a:gd name="T8" fmla="*/ 50 w 98"/>
                <a:gd name="T9" fmla="*/ 0 h 1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8" h="128">
                  <a:moveTo>
                    <a:pt x="98" y="0"/>
                  </a:moveTo>
                  <a:lnTo>
                    <a:pt x="98" y="104"/>
                  </a:lnTo>
                  <a:lnTo>
                    <a:pt x="82" y="128"/>
                  </a:lnTo>
                  <a:lnTo>
                    <a:pt x="0" y="128"/>
                  </a:lnTo>
                  <a:lnTo>
                    <a:pt x="98"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90" name="Freeform 1575"/>
            <p:cNvSpPr>
              <a:spLocks/>
            </p:cNvSpPr>
            <p:nvPr/>
          </p:nvSpPr>
          <p:spPr bwMode="auto">
            <a:xfrm>
              <a:off x="3857" y="1645"/>
              <a:ext cx="57" cy="91"/>
            </a:xfrm>
            <a:custGeom>
              <a:avLst/>
              <a:gdLst>
                <a:gd name="T0" fmla="*/ 57 w 113"/>
                <a:gd name="T1" fmla="*/ 0 h 183"/>
                <a:gd name="T2" fmla="*/ 57 w 113"/>
                <a:gd name="T3" fmla="*/ 53 h 183"/>
                <a:gd name="T4" fmla="*/ 28 w 113"/>
                <a:gd name="T5" fmla="*/ 91 h 183"/>
                <a:gd name="T6" fmla="*/ 0 w 113"/>
                <a:gd name="T7" fmla="*/ 91 h 183"/>
                <a:gd name="T8" fmla="*/ 0 w 113"/>
                <a:gd name="T9" fmla="*/ 73 h 183"/>
                <a:gd name="T10" fmla="*/ 57 w 113"/>
                <a:gd name="T11" fmla="*/ 0 h 18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3" h="183">
                  <a:moveTo>
                    <a:pt x="113" y="0"/>
                  </a:moveTo>
                  <a:lnTo>
                    <a:pt x="113" y="107"/>
                  </a:lnTo>
                  <a:lnTo>
                    <a:pt x="55" y="183"/>
                  </a:lnTo>
                  <a:lnTo>
                    <a:pt x="0" y="183"/>
                  </a:lnTo>
                  <a:lnTo>
                    <a:pt x="0" y="147"/>
                  </a:lnTo>
                  <a:lnTo>
                    <a:pt x="113"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91" name="Freeform 1576"/>
            <p:cNvSpPr>
              <a:spLocks/>
            </p:cNvSpPr>
            <p:nvPr/>
          </p:nvSpPr>
          <p:spPr bwMode="auto">
            <a:xfrm>
              <a:off x="3857" y="1618"/>
              <a:ext cx="57" cy="118"/>
            </a:xfrm>
            <a:custGeom>
              <a:avLst/>
              <a:gdLst>
                <a:gd name="T0" fmla="*/ 57 w 113"/>
                <a:gd name="T1" fmla="*/ 0 h 237"/>
                <a:gd name="T2" fmla="*/ 57 w 113"/>
                <a:gd name="T3" fmla="*/ 54 h 237"/>
                <a:gd name="T4" fmla="*/ 8 w 113"/>
                <a:gd name="T5" fmla="*/ 118 h 237"/>
                <a:gd name="T6" fmla="*/ 0 w 113"/>
                <a:gd name="T7" fmla="*/ 118 h 237"/>
                <a:gd name="T8" fmla="*/ 0 w 113"/>
                <a:gd name="T9" fmla="*/ 73 h 237"/>
                <a:gd name="T10" fmla="*/ 57 w 113"/>
                <a:gd name="T11" fmla="*/ 0 h 23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3" h="237">
                  <a:moveTo>
                    <a:pt x="113" y="0"/>
                  </a:moveTo>
                  <a:lnTo>
                    <a:pt x="113" y="109"/>
                  </a:lnTo>
                  <a:lnTo>
                    <a:pt x="15" y="237"/>
                  </a:lnTo>
                  <a:lnTo>
                    <a:pt x="0" y="237"/>
                  </a:lnTo>
                  <a:lnTo>
                    <a:pt x="0" y="147"/>
                  </a:lnTo>
                  <a:lnTo>
                    <a:pt x="113"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92" name="Freeform 1577"/>
            <p:cNvSpPr>
              <a:spLocks/>
            </p:cNvSpPr>
            <p:nvPr/>
          </p:nvSpPr>
          <p:spPr bwMode="auto">
            <a:xfrm>
              <a:off x="3857" y="1590"/>
              <a:ext cx="57" cy="128"/>
            </a:xfrm>
            <a:custGeom>
              <a:avLst/>
              <a:gdLst>
                <a:gd name="T0" fmla="*/ 57 w 113"/>
                <a:gd name="T1" fmla="*/ 0 h 255"/>
                <a:gd name="T2" fmla="*/ 57 w 113"/>
                <a:gd name="T3" fmla="*/ 54 h 255"/>
                <a:gd name="T4" fmla="*/ 0 w 113"/>
                <a:gd name="T5" fmla="*/ 128 h 255"/>
                <a:gd name="T6" fmla="*/ 0 w 113"/>
                <a:gd name="T7" fmla="*/ 74 h 255"/>
                <a:gd name="T8" fmla="*/ 57 w 113"/>
                <a:gd name="T9" fmla="*/ 0 h 2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3" h="255">
                  <a:moveTo>
                    <a:pt x="113" y="0"/>
                  </a:moveTo>
                  <a:lnTo>
                    <a:pt x="113" y="108"/>
                  </a:lnTo>
                  <a:lnTo>
                    <a:pt x="0" y="255"/>
                  </a:lnTo>
                  <a:lnTo>
                    <a:pt x="0" y="148"/>
                  </a:lnTo>
                  <a:lnTo>
                    <a:pt x="113"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93" name="Freeform 1578"/>
            <p:cNvSpPr>
              <a:spLocks/>
            </p:cNvSpPr>
            <p:nvPr/>
          </p:nvSpPr>
          <p:spPr bwMode="auto">
            <a:xfrm>
              <a:off x="3857" y="1565"/>
              <a:ext cx="57" cy="126"/>
            </a:xfrm>
            <a:custGeom>
              <a:avLst/>
              <a:gdLst>
                <a:gd name="T0" fmla="*/ 57 w 113"/>
                <a:gd name="T1" fmla="*/ 0 h 252"/>
                <a:gd name="T2" fmla="*/ 57 w 113"/>
                <a:gd name="T3" fmla="*/ 53 h 252"/>
                <a:gd name="T4" fmla="*/ 0 w 113"/>
                <a:gd name="T5" fmla="*/ 126 h 252"/>
                <a:gd name="T6" fmla="*/ 0 w 113"/>
                <a:gd name="T7" fmla="*/ 74 h 252"/>
                <a:gd name="T8" fmla="*/ 57 w 113"/>
                <a:gd name="T9" fmla="*/ 0 h 2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3" h="252">
                  <a:moveTo>
                    <a:pt x="113" y="0"/>
                  </a:moveTo>
                  <a:lnTo>
                    <a:pt x="113" y="105"/>
                  </a:lnTo>
                  <a:lnTo>
                    <a:pt x="0" y="252"/>
                  </a:lnTo>
                  <a:lnTo>
                    <a:pt x="0" y="147"/>
                  </a:lnTo>
                  <a:lnTo>
                    <a:pt x="113"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94" name="Freeform 1579"/>
            <p:cNvSpPr>
              <a:spLocks/>
            </p:cNvSpPr>
            <p:nvPr/>
          </p:nvSpPr>
          <p:spPr bwMode="auto">
            <a:xfrm>
              <a:off x="3857" y="1538"/>
              <a:ext cx="57" cy="127"/>
            </a:xfrm>
            <a:custGeom>
              <a:avLst/>
              <a:gdLst>
                <a:gd name="T0" fmla="*/ 57 w 113"/>
                <a:gd name="T1" fmla="*/ 0 h 253"/>
                <a:gd name="T2" fmla="*/ 57 w 113"/>
                <a:gd name="T3" fmla="*/ 53 h 253"/>
                <a:gd name="T4" fmla="*/ 0 w 113"/>
                <a:gd name="T5" fmla="*/ 127 h 253"/>
                <a:gd name="T6" fmla="*/ 0 w 113"/>
                <a:gd name="T7" fmla="*/ 73 h 253"/>
                <a:gd name="T8" fmla="*/ 57 w 113"/>
                <a:gd name="T9" fmla="*/ 0 h 2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3" h="253">
                  <a:moveTo>
                    <a:pt x="113" y="0"/>
                  </a:moveTo>
                  <a:lnTo>
                    <a:pt x="113" y="105"/>
                  </a:lnTo>
                  <a:lnTo>
                    <a:pt x="0" y="253"/>
                  </a:lnTo>
                  <a:lnTo>
                    <a:pt x="0" y="146"/>
                  </a:lnTo>
                  <a:lnTo>
                    <a:pt x="113"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95" name="Freeform 1580"/>
            <p:cNvSpPr>
              <a:spLocks/>
            </p:cNvSpPr>
            <p:nvPr/>
          </p:nvSpPr>
          <p:spPr bwMode="auto">
            <a:xfrm>
              <a:off x="3857" y="1512"/>
              <a:ext cx="57" cy="126"/>
            </a:xfrm>
            <a:custGeom>
              <a:avLst/>
              <a:gdLst>
                <a:gd name="T0" fmla="*/ 57 w 113"/>
                <a:gd name="T1" fmla="*/ 0 h 254"/>
                <a:gd name="T2" fmla="*/ 57 w 113"/>
                <a:gd name="T3" fmla="*/ 53 h 254"/>
                <a:gd name="T4" fmla="*/ 0 w 113"/>
                <a:gd name="T5" fmla="*/ 126 h 254"/>
                <a:gd name="T6" fmla="*/ 0 w 113"/>
                <a:gd name="T7" fmla="*/ 73 h 254"/>
                <a:gd name="T8" fmla="*/ 57 w 113"/>
                <a:gd name="T9" fmla="*/ 0 h 2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3" h="254">
                  <a:moveTo>
                    <a:pt x="113" y="0"/>
                  </a:moveTo>
                  <a:lnTo>
                    <a:pt x="113" y="107"/>
                  </a:lnTo>
                  <a:lnTo>
                    <a:pt x="0" y="254"/>
                  </a:lnTo>
                  <a:lnTo>
                    <a:pt x="0" y="147"/>
                  </a:lnTo>
                  <a:lnTo>
                    <a:pt x="113"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96" name="Freeform 1581"/>
            <p:cNvSpPr>
              <a:spLocks/>
            </p:cNvSpPr>
            <p:nvPr/>
          </p:nvSpPr>
          <p:spPr bwMode="auto">
            <a:xfrm>
              <a:off x="3857" y="1484"/>
              <a:ext cx="57" cy="127"/>
            </a:xfrm>
            <a:custGeom>
              <a:avLst/>
              <a:gdLst>
                <a:gd name="T0" fmla="*/ 57 w 113"/>
                <a:gd name="T1" fmla="*/ 0 h 255"/>
                <a:gd name="T2" fmla="*/ 57 w 113"/>
                <a:gd name="T3" fmla="*/ 54 h 255"/>
                <a:gd name="T4" fmla="*/ 0 w 113"/>
                <a:gd name="T5" fmla="*/ 127 h 255"/>
                <a:gd name="T6" fmla="*/ 0 w 113"/>
                <a:gd name="T7" fmla="*/ 73 h 255"/>
                <a:gd name="T8" fmla="*/ 57 w 113"/>
                <a:gd name="T9" fmla="*/ 0 h 2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3" h="255">
                  <a:moveTo>
                    <a:pt x="113" y="0"/>
                  </a:moveTo>
                  <a:lnTo>
                    <a:pt x="113" y="109"/>
                  </a:lnTo>
                  <a:lnTo>
                    <a:pt x="0" y="255"/>
                  </a:lnTo>
                  <a:lnTo>
                    <a:pt x="0" y="147"/>
                  </a:lnTo>
                  <a:lnTo>
                    <a:pt x="113"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97" name="Freeform 1582"/>
            <p:cNvSpPr>
              <a:spLocks/>
            </p:cNvSpPr>
            <p:nvPr/>
          </p:nvSpPr>
          <p:spPr bwMode="auto">
            <a:xfrm>
              <a:off x="3857" y="1457"/>
              <a:ext cx="57" cy="128"/>
            </a:xfrm>
            <a:custGeom>
              <a:avLst/>
              <a:gdLst>
                <a:gd name="T0" fmla="*/ 57 w 113"/>
                <a:gd name="T1" fmla="*/ 0 h 255"/>
                <a:gd name="T2" fmla="*/ 57 w 113"/>
                <a:gd name="T3" fmla="*/ 54 h 255"/>
                <a:gd name="T4" fmla="*/ 0 w 113"/>
                <a:gd name="T5" fmla="*/ 128 h 255"/>
                <a:gd name="T6" fmla="*/ 0 w 113"/>
                <a:gd name="T7" fmla="*/ 73 h 255"/>
                <a:gd name="T8" fmla="*/ 57 w 113"/>
                <a:gd name="T9" fmla="*/ 0 h 2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3" h="255">
                  <a:moveTo>
                    <a:pt x="113" y="0"/>
                  </a:moveTo>
                  <a:lnTo>
                    <a:pt x="113" y="108"/>
                  </a:lnTo>
                  <a:lnTo>
                    <a:pt x="0" y="255"/>
                  </a:lnTo>
                  <a:lnTo>
                    <a:pt x="0" y="146"/>
                  </a:lnTo>
                  <a:lnTo>
                    <a:pt x="113"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98" name="Freeform 1583"/>
            <p:cNvSpPr>
              <a:spLocks/>
            </p:cNvSpPr>
            <p:nvPr/>
          </p:nvSpPr>
          <p:spPr bwMode="auto">
            <a:xfrm>
              <a:off x="3857" y="1431"/>
              <a:ext cx="57" cy="126"/>
            </a:xfrm>
            <a:custGeom>
              <a:avLst/>
              <a:gdLst>
                <a:gd name="T0" fmla="*/ 57 w 113"/>
                <a:gd name="T1" fmla="*/ 0 h 252"/>
                <a:gd name="T2" fmla="*/ 57 w 113"/>
                <a:gd name="T3" fmla="*/ 53 h 252"/>
                <a:gd name="T4" fmla="*/ 0 w 113"/>
                <a:gd name="T5" fmla="*/ 126 h 252"/>
                <a:gd name="T6" fmla="*/ 0 w 113"/>
                <a:gd name="T7" fmla="*/ 74 h 252"/>
                <a:gd name="T8" fmla="*/ 57 w 113"/>
                <a:gd name="T9" fmla="*/ 0 h 2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3" h="252">
                  <a:moveTo>
                    <a:pt x="113" y="0"/>
                  </a:moveTo>
                  <a:lnTo>
                    <a:pt x="113" y="105"/>
                  </a:lnTo>
                  <a:lnTo>
                    <a:pt x="0" y="252"/>
                  </a:lnTo>
                  <a:lnTo>
                    <a:pt x="0" y="147"/>
                  </a:lnTo>
                  <a:lnTo>
                    <a:pt x="113"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599" name="Freeform 1584"/>
            <p:cNvSpPr>
              <a:spLocks/>
            </p:cNvSpPr>
            <p:nvPr/>
          </p:nvSpPr>
          <p:spPr bwMode="auto">
            <a:xfrm>
              <a:off x="3857" y="1404"/>
              <a:ext cx="57" cy="127"/>
            </a:xfrm>
            <a:custGeom>
              <a:avLst/>
              <a:gdLst>
                <a:gd name="T0" fmla="*/ 57 w 113"/>
                <a:gd name="T1" fmla="*/ 0 h 253"/>
                <a:gd name="T2" fmla="*/ 57 w 113"/>
                <a:gd name="T3" fmla="*/ 54 h 253"/>
                <a:gd name="T4" fmla="*/ 0 w 113"/>
                <a:gd name="T5" fmla="*/ 127 h 253"/>
                <a:gd name="T6" fmla="*/ 0 w 113"/>
                <a:gd name="T7" fmla="*/ 74 h 253"/>
                <a:gd name="T8" fmla="*/ 57 w 113"/>
                <a:gd name="T9" fmla="*/ 0 h 2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3" h="253">
                  <a:moveTo>
                    <a:pt x="113" y="0"/>
                  </a:moveTo>
                  <a:lnTo>
                    <a:pt x="113" y="107"/>
                  </a:lnTo>
                  <a:lnTo>
                    <a:pt x="0" y="253"/>
                  </a:lnTo>
                  <a:lnTo>
                    <a:pt x="0" y="147"/>
                  </a:lnTo>
                  <a:lnTo>
                    <a:pt x="113"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00" name="Freeform 1585"/>
            <p:cNvSpPr>
              <a:spLocks/>
            </p:cNvSpPr>
            <p:nvPr/>
          </p:nvSpPr>
          <p:spPr bwMode="auto">
            <a:xfrm>
              <a:off x="3857" y="1378"/>
              <a:ext cx="57" cy="126"/>
            </a:xfrm>
            <a:custGeom>
              <a:avLst/>
              <a:gdLst>
                <a:gd name="T0" fmla="*/ 57 w 113"/>
                <a:gd name="T1" fmla="*/ 0 h 253"/>
                <a:gd name="T2" fmla="*/ 57 w 113"/>
                <a:gd name="T3" fmla="*/ 53 h 253"/>
                <a:gd name="T4" fmla="*/ 0 w 113"/>
                <a:gd name="T5" fmla="*/ 126 h 253"/>
                <a:gd name="T6" fmla="*/ 0 w 113"/>
                <a:gd name="T7" fmla="*/ 73 h 253"/>
                <a:gd name="T8" fmla="*/ 57 w 113"/>
                <a:gd name="T9" fmla="*/ 0 h 2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3" h="253">
                  <a:moveTo>
                    <a:pt x="113" y="0"/>
                  </a:moveTo>
                  <a:lnTo>
                    <a:pt x="113" y="106"/>
                  </a:lnTo>
                  <a:lnTo>
                    <a:pt x="0" y="253"/>
                  </a:lnTo>
                  <a:lnTo>
                    <a:pt x="0" y="146"/>
                  </a:lnTo>
                  <a:lnTo>
                    <a:pt x="113"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01" name="Freeform 1586"/>
            <p:cNvSpPr>
              <a:spLocks/>
            </p:cNvSpPr>
            <p:nvPr/>
          </p:nvSpPr>
          <p:spPr bwMode="auto">
            <a:xfrm>
              <a:off x="3857" y="1350"/>
              <a:ext cx="57" cy="127"/>
            </a:xfrm>
            <a:custGeom>
              <a:avLst/>
              <a:gdLst>
                <a:gd name="T0" fmla="*/ 57 w 113"/>
                <a:gd name="T1" fmla="*/ 0 h 255"/>
                <a:gd name="T2" fmla="*/ 57 w 113"/>
                <a:gd name="T3" fmla="*/ 54 h 255"/>
                <a:gd name="T4" fmla="*/ 0 w 113"/>
                <a:gd name="T5" fmla="*/ 127 h 255"/>
                <a:gd name="T6" fmla="*/ 0 w 113"/>
                <a:gd name="T7" fmla="*/ 73 h 255"/>
                <a:gd name="T8" fmla="*/ 57 w 113"/>
                <a:gd name="T9" fmla="*/ 0 h 2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3" h="255">
                  <a:moveTo>
                    <a:pt x="113" y="0"/>
                  </a:moveTo>
                  <a:lnTo>
                    <a:pt x="113" y="108"/>
                  </a:lnTo>
                  <a:lnTo>
                    <a:pt x="0" y="255"/>
                  </a:lnTo>
                  <a:lnTo>
                    <a:pt x="0" y="146"/>
                  </a:lnTo>
                  <a:lnTo>
                    <a:pt x="113"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02" name="Freeform 1587"/>
            <p:cNvSpPr>
              <a:spLocks/>
            </p:cNvSpPr>
            <p:nvPr/>
          </p:nvSpPr>
          <p:spPr bwMode="auto">
            <a:xfrm>
              <a:off x="3857" y="1325"/>
              <a:ext cx="57" cy="126"/>
            </a:xfrm>
            <a:custGeom>
              <a:avLst/>
              <a:gdLst>
                <a:gd name="T0" fmla="*/ 57 w 113"/>
                <a:gd name="T1" fmla="*/ 0 h 253"/>
                <a:gd name="T2" fmla="*/ 57 w 113"/>
                <a:gd name="T3" fmla="*/ 53 h 253"/>
                <a:gd name="T4" fmla="*/ 0 w 113"/>
                <a:gd name="T5" fmla="*/ 126 h 253"/>
                <a:gd name="T6" fmla="*/ 0 w 113"/>
                <a:gd name="T7" fmla="*/ 73 h 253"/>
                <a:gd name="T8" fmla="*/ 57 w 113"/>
                <a:gd name="T9" fmla="*/ 0 h 2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3" h="253">
                  <a:moveTo>
                    <a:pt x="113" y="0"/>
                  </a:moveTo>
                  <a:lnTo>
                    <a:pt x="113" y="107"/>
                  </a:lnTo>
                  <a:lnTo>
                    <a:pt x="0" y="253"/>
                  </a:lnTo>
                  <a:lnTo>
                    <a:pt x="0" y="147"/>
                  </a:lnTo>
                  <a:lnTo>
                    <a:pt x="113"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03" name="Freeform 1588"/>
            <p:cNvSpPr>
              <a:spLocks/>
            </p:cNvSpPr>
            <p:nvPr/>
          </p:nvSpPr>
          <p:spPr bwMode="auto">
            <a:xfrm>
              <a:off x="3857" y="1304"/>
              <a:ext cx="57" cy="119"/>
            </a:xfrm>
            <a:custGeom>
              <a:avLst/>
              <a:gdLst>
                <a:gd name="T0" fmla="*/ 57 w 113"/>
                <a:gd name="T1" fmla="*/ 46 h 239"/>
                <a:gd name="T2" fmla="*/ 57 w 113"/>
                <a:gd name="T3" fmla="*/ 0 h 239"/>
                <a:gd name="T4" fmla="*/ 53 w 113"/>
                <a:gd name="T5" fmla="*/ 0 h 239"/>
                <a:gd name="T6" fmla="*/ 0 w 113"/>
                <a:gd name="T7" fmla="*/ 67 h 239"/>
                <a:gd name="T8" fmla="*/ 0 w 113"/>
                <a:gd name="T9" fmla="*/ 119 h 239"/>
                <a:gd name="T10" fmla="*/ 57 w 113"/>
                <a:gd name="T11" fmla="*/ 46 h 2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3" h="239">
                  <a:moveTo>
                    <a:pt x="113" y="93"/>
                  </a:moveTo>
                  <a:lnTo>
                    <a:pt x="113" y="0"/>
                  </a:lnTo>
                  <a:lnTo>
                    <a:pt x="105" y="0"/>
                  </a:lnTo>
                  <a:lnTo>
                    <a:pt x="0" y="134"/>
                  </a:lnTo>
                  <a:lnTo>
                    <a:pt x="0" y="239"/>
                  </a:lnTo>
                  <a:lnTo>
                    <a:pt x="113" y="93"/>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04" name="Freeform 1589"/>
            <p:cNvSpPr>
              <a:spLocks/>
            </p:cNvSpPr>
            <p:nvPr/>
          </p:nvSpPr>
          <p:spPr bwMode="auto">
            <a:xfrm>
              <a:off x="3857" y="1304"/>
              <a:ext cx="57" cy="94"/>
            </a:xfrm>
            <a:custGeom>
              <a:avLst/>
              <a:gdLst>
                <a:gd name="T0" fmla="*/ 57 w 113"/>
                <a:gd name="T1" fmla="*/ 21 h 189"/>
                <a:gd name="T2" fmla="*/ 57 w 113"/>
                <a:gd name="T3" fmla="*/ 0 h 189"/>
                <a:gd name="T4" fmla="*/ 33 w 113"/>
                <a:gd name="T5" fmla="*/ 0 h 189"/>
                <a:gd name="T6" fmla="*/ 0 w 113"/>
                <a:gd name="T7" fmla="*/ 41 h 189"/>
                <a:gd name="T8" fmla="*/ 0 w 113"/>
                <a:gd name="T9" fmla="*/ 94 h 189"/>
                <a:gd name="T10" fmla="*/ 57 w 113"/>
                <a:gd name="T11" fmla="*/ 21 h 1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3" h="189">
                  <a:moveTo>
                    <a:pt x="113" y="42"/>
                  </a:moveTo>
                  <a:lnTo>
                    <a:pt x="113" y="0"/>
                  </a:lnTo>
                  <a:lnTo>
                    <a:pt x="65" y="0"/>
                  </a:lnTo>
                  <a:lnTo>
                    <a:pt x="0" y="82"/>
                  </a:lnTo>
                  <a:lnTo>
                    <a:pt x="0" y="189"/>
                  </a:lnTo>
                  <a:lnTo>
                    <a:pt x="113" y="42"/>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05" name="Freeform 1590"/>
            <p:cNvSpPr>
              <a:spLocks/>
            </p:cNvSpPr>
            <p:nvPr/>
          </p:nvSpPr>
          <p:spPr bwMode="auto">
            <a:xfrm>
              <a:off x="3857" y="1304"/>
              <a:ext cx="53" cy="67"/>
            </a:xfrm>
            <a:custGeom>
              <a:avLst/>
              <a:gdLst>
                <a:gd name="T0" fmla="*/ 12 w 105"/>
                <a:gd name="T1" fmla="*/ 0 h 134"/>
                <a:gd name="T2" fmla="*/ 53 w 105"/>
                <a:gd name="T3" fmla="*/ 0 h 134"/>
                <a:gd name="T4" fmla="*/ 0 w 105"/>
                <a:gd name="T5" fmla="*/ 67 h 134"/>
                <a:gd name="T6" fmla="*/ 0 w 105"/>
                <a:gd name="T7" fmla="*/ 14 h 134"/>
                <a:gd name="T8" fmla="*/ 12 w 105"/>
                <a:gd name="T9" fmla="*/ 0 h 1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5" h="134">
                  <a:moveTo>
                    <a:pt x="23" y="0"/>
                  </a:moveTo>
                  <a:lnTo>
                    <a:pt x="105" y="0"/>
                  </a:lnTo>
                  <a:lnTo>
                    <a:pt x="0" y="134"/>
                  </a:lnTo>
                  <a:lnTo>
                    <a:pt x="0" y="28"/>
                  </a:lnTo>
                  <a:lnTo>
                    <a:pt x="23"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06" name="Freeform 1591"/>
            <p:cNvSpPr>
              <a:spLocks/>
            </p:cNvSpPr>
            <p:nvPr/>
          </p:nvSpPr>
          <p:spPr bwMode="auto">
            <a:xfrm>
              <a:off x="3857" y="1304"/>
              <a:ext cx="32" cy="40"/>
            </a:xfrm>
            <a:custGeom>
              <a:avLst/>
              <a:gdLst>
                <a:gd name="T0" fmla="*/ 32 w 65"/>
                <a:gd name="T1" fmla="*/ 0 h 82"/>
                <a:gd name="T2" fmla="*/ 0 w 65"/>
                <a:gd name="T3" fmla="*/ 0 h 82"/>
                <a:gd name="T4" fmla="*/ 0 w 65"/>
                <a:gd name="T5" fmla="*/ 40 h 82"/>
                <a:gd name="T6" fmla="*/ 32 w 65"/>
                <a:gd name="T7" fmla="*/ 0 h 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5" h="82">
                  <a:moveTo>
                    <a:pt x="65" y="0"/>
                  </a:moveTo>
                  <a:lnTo>
                    <a:pt x="0" y="0"/>
                  </a:lnTo>
                  <a:lnTo>
                    <a:pt x="0" y="82"/>
                  </a:lnTo>
                  <a:lnTo>
                    <a:pt x="65"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07" name="Freeform 1592"/>
            <p:cNvSpPr>
              <a:spLocks/>
            </p:cNvSpPr>
            <p:nvPr/>
          </p:nvSpPr>
          <p:spPr bwMode="auto">
            <a:xfrm>
              <a:off x="3857" y="1304"/>
              <a:ext cx="12" cy="13"/>
            </a:xfrm>
            <a:custGeom>
              <a:avLst/>
              <a:gdLst>
                <a:gd name="T0" fmla="*/ 12 w 23"/>
                <a:gd name="T1" fmla="*/ 0 h 28"/>
                <a:gd name="T2" fmla="*/ 0 w 23"/>
                <a:gd name="T3" fmla="*/ 0 h 28"/>
                <a:gd name="T4" fmla="*/ 0 w 23"/>
                <a:gd name="T5" fmla="*/ 13 h 28"/>
                <a:gd name="T6" fmla="*/ 12 w 23"/>
                <a:gd name="T7" fmla="*/ 0 h 2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3" h="28">
                  <a:moveTo>
                    <a:pt x="23" y="0"/>
                  </a:moveTo>
                  <a:lnTo>
                    <a:pt x="0" y="0"/>
                  </a:lnTo>
                  <a:lnTo>
                    <a:pt x="0" y="28"/>
                  </a:lnTo>
                  <a:lnTo>
                    <a:pt x="23"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08" name="Freeform 1593"/>
            <p:cNvSpPr>
              <a:spLocks/>
            </p:cNvSpPr>
            <p:nvPr/>
          </p:nvSpPr>
          <p:spPr bwMode="auto">
            <a:xfrm>
              <a:off x="4860" y="813"/>
              <a:ext cx="66" cy="672"/>
            </a:xfrm>
            <a:custGeom>
              <a:avLst/>
              <a:gdLst>
                <a:gd name="T0" fmla="*/ 64 w 132"/>
                <a:gd name="T1" fmla="*/ 648 h 1346"/>
                <a:gd name="T2" fmla="*/ 59 w 132"/>
                <a:gd name="T3" fmla="*/ 606 h 1346"/>
                <a:gd name="T4" fmla="*/ 54 w 132"/>
                <a:gd name="T5" fmla="*/ 564 h 1346"/>
                <a:gd name="T6" fmla="*/ 50 w 132"/>
                <a:gd name="T7" fmla="*/ 522 h 1346"/>
                <a:gd name="T8" fmla="*/ 46 w 132"/>
                <a:gd name="T9" fmla="*/ 481 h 1346"/>
                <a:gd name="T10" fmla="*/ 43 w 132"/>
                <a:gd name="T11" fmla="*/ 439 h 1346"/>
                <a:gd name="T12" fmla="*/ 39 w 132"/>
                <a:gd name="T13" fmla="*/ 396 h 1346"/>
                <a:gd name="T14" fmla="*/ 37 w 132"/>
                <a:gd name="T15" fmla="*/ 355 h 1346"/>
                <a:gd name="T16" fmla="*/ 34 w 132"/>
                <a:gd name="T17" fmla="*/ 313 h 1346"/>
                <a:gd name="T18" fmla="*/ 31 w 132"/>
                <a:gd name="T19" fmla="*/ 271 h 1346"/>
                <a:gd name="T20" fmla="*/ 29 w 132"/>
                <a:gd name="T21" fmla="*/ 230 h 1346"/>
                <a:gd name="T22" fmla="*/ 28 w 132"/>
                <a:gd name="T23" fmla="*/ 187 h 1346"/>
                <a:gd name="T24" fmla="*/ 26 w 132"/>
                <a:gd name="T25" fmla="*/ 146 h 1346"/>
                <a:gd name="T26" fmla="*/ 25 w 132"/>
                <a:gd name="T27" fmla="*/ 105 h 1346"/>
                <a:gd name="T28" fmla="*/ 24 w 132"/>
                <a:gd name="T29" fmla="*/ 62 h 1346"/>
                <a:gd name="T30" fmla="*/ 24 w 132"/>
                <a:gd name="T31" fmla="*/ 21 h 1346"/>
                <a:gd name="T32" fmla="*/ 0 w 132"/>
                <a:gd name="T33" fmla="*/ 0 h 1346"/>
                <a:gd name="T34" fmla="*/ 0 w 132"/>
                <a:gd name="T35" fmla="*/ 42 h 1346"/>
                <a:gd name="T36" fmla="*/ 1 w 132"/>
                <a:gd name="T37" fmla="*/ 84 h 1346"/>
                <a:gd name="T38" fmla="*/ 2 w 132"/>
                <a:gd name="T39" fmla="*/ 126 h 1346"/>
                <a:gd name="T40" fmla="*/ 4 w 132"/>
                <a:gd name="T41" fmla="*/ 168 h 1346"/>
                <a:gd name="T42" fmla="*/ 5 w 132"/>
                <a:gd name="T43" fmla="*/ 211 h 1346"/>
                <a:gd name="T44" fmla="*/ 7 w 132"/>
                <a:gd name="T45" fmla="*/ 252 h 1346"/>
                <a:gd name="T46" fmla="*/ 9 w 132"/>
                <a:gd name="T47" fmla="*/ 294 h 1346"/>
                <a:gd name="T48" fmla="*/ 12 w 132"/>
                <a:gd name="T49" fmla="*/ 336 h 1346"/>
                <a:gd name="T50" fmla="*/ 14 w 132"/>
                <a:gd name="T51" fmla="*/ 377 h 1346"/>
                <a:gd name="T52" fmla="*/ 18 w 132"/>
                <a:gd name="T53" fmla="*/ 419 h 1346"/>
                <a:gd name="T54" fmla="*/ 21 w 132"/>
                <a:gd name="T55" fmla="*/ 462 h 1346"/>
                <a:gd name="T56" fmla="*/ 25 w 132"/>
                <a:gd name="T57" fmla="*/ 503 h 1346"/>
                <a:gd name="T58" fmla="*/ 29 w 132"/>
                <a:gd name="T59" fmla="*/ 546 h 1346"/>
                <a:gd name="T60" fmla="*/ 34 w 132"/>
                <a:gd name="T61" fmla="*/ 587 h 1346"/>
                <a:gd name="T62" fmla="*/ 38 w 132"/>
                <a:gd name="T63" fmla="*/ 631 h 1346"/>
                <a:gd name="T64" fmla="*/ 43 w 132"/>
                <a:gd name="T65" fmla="*/ 672 h 13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32" h="1346">
                  <a:moveTo>
                    <a:pt x="132" y="1339"/>
                  </a:moveTo>
                  <a:lnTo>
                    <a:pt x="127" y="1297"/>
                  </a:lnTo>
                  <a:lnTo>
                    <a:pt x="122" y="1256"/>
                  </a:lnTo>
                  <a:lnTo>
                    <a:pt x="117" y="1214"/>
                  </a:lnTo>
                  <a:lnTo>
                    <a:pt x="113" y="1172"/>
                  </a:lnTo>
                  <a:lnTo>
                    <a:pt x="108" y="1129"/>
                  </a:lnTo>
                  <a:lnTo>
                    <a:pt x="103" y="1089"/>
                  </a:lnTo>
                  <a:lnTo>
                    <a:pt x="100" y="1046"/>
                  </a:lnTo>
                  <a:lnTo>
                    <a:pt x="97" y="1004"/>
                  </a:lnTo>
                  <a:lnTo>
                    <a:pt x="92" y="963"/>
                  </a:lnTo>
                  <a:lnTo>
                    <a:pt x="88" y="921"/>
                  </a:lnTo>
                  <a:lnTo>
                    <a:pt x="85" y="879"/>
                  </a:lnTo>
                  <a:lnTo>
                    <a:pt x="82" y="836"/>
                  </a:lnTo>
                  <a:lnTo>
                    <a:pt x="78" y="794"/>
                  </a:lnTo>
                  <a:lnTo>
                    <a:pt x="75" y="753"/>
                  </a:lnTo>
                  <a:lnTo>
                    <a:pt x="73" y="711"/>
                  </a:lnTo>
                  <a:lnTo>
                    <a:pt x="70" y="670"/>
                  </a:lnTo>
                  <a:lnTo>
                    <a:pt x="67" y="626"/>
                  </a:lnTo>
                  <a:lnTo>
                    <a:pt x="65" y="585"/>
                  </a:lnTo>
                  <a:lnTo>
                    <a:pt x="62" y="543"/>
                  </a:lnTo>
                  <a:lnTo>
                    <a:pt x="60" y="501"/>
                  </a:lnTo>
                  <a:lnTo>
                    <a:pt x="58" y="460"/>
                  </a:lnTo>
                  <a:lnTo>
                    <a:pt x="57" y="418"/>
                  </a:lnTo>
                  <a:lnTo>
                    <a:pt x="55" y="375"/>
                  </a:lnTo>
                  <a:lnTo>
                    <a:pt x="53" y="333"/>
                  </a:lnTo>
                  <a:lnTo>
                    <a:pt x="52" y="292"/>
                  </a:lnTo>
                  <a:lnTo>
                    <a:pt x="50" y="252"/>
                  </a:lnTo>
                  <a:lnTo>
                    <a:pt x="50" y="210"/>
                  </a:lnTo>
                  <a:lnTo>
                    <a:pt x="48" y="169"/>
                  </a:lnTo>
                  <a:lnTo>
                    <a:pt x="48" y="125"/>
                  </a:lnTo>
                  <a:lnTo>
                    <a:pt x="47" y="84"/>
                  </a:lnTo>
                  <a:lnTo>
                    <a:pt x="47" y="42"/>
                  </a:lnTo>
                  <a:lnTo>
                    <a:pt x="47" y="0"/>
                  </a:lnTo>
                  <a:lnTo>
                    <a:pt x="0" y="0"/>
                  </a:lnTo>
                  <a:lnTo>
                    <a:pt x="0" y="42"/>
                  </a:lnTo>
                  <a:lnTo>
                    <a:pt x="0" y="84"/>
                  </a:lnTo>
                  <a:lnTo>
                    <a:pt x="2" y="125"/>
                  </a:lnTo>
                  <a:lnTo>
                    <a:pt x="2" y="169"/>
                  </a:lnTo>
                  <a:lnTo>
                    <a:pt x="3" y="210"/>
                  </a:lnTo>
                  <a:lnTo>
                    <a:pt x="3" y="252"/>
                  </a:lnTo>
                  <a:lnTo>
                    <a:pt x="5" y="295"/>
                  </a:lnTo>
                  <a:lnTo>
                    <a:pt x="7" y="337"/>
                  </a:lnTo>
                  <a:lnTo>
                    <a:pt x="8" y="378"/>
                  </a:lnTo>
                  <a:lnTo>
                    <a:pt x="10" y="422"/>
                  </a:lnTo>
                  <a:lnTo>
                    <a:pt x="12" y="463"/>
                  </a:lnTo>
                  <a:lnTo>
                    <a:pt x="13" y="505"/>
                  </a:lnTo>
                  <a:lnTo>
                    <a:pt x="15" y="547"/>
                  </a:lnTo>
                  <a:lnTo>
                    <a:pt x="18" y="588"/>
                  </a:lnTo>
                  <a:lnTo>
                    <a:pt x="20" y="630"/>
                  </a:lnTo>
                  <a:lnTo>
                    <a:pt x="23" y="673"/>
                  </a:lnTo>
                  <a:lnTo>
                    <a:pt x="27" y="715"/>
                  </a:lnTo>
                  <a:lnTo>
                    <a:pt x="28" y="756"/>
                  </a:lnTo>
                  <a:lnTo>
                    <a:pt x="32" y="798"/>
                  </a:lnTo>
                  <a:lnTo>
                    <a:pt x="35" y="840"/>
                  </a:lnTo>
                  <a:lnTo>
                    <a:pt x="38" y="883"/>
                  </a:lnTo>
                  <a:lnTo>
                    <a:pt x="42" y="925"/>
                  </a:lnTo>
                  <a:lnTo>
                    <a:pt x="45" y="966"/>
                  </a:lnTo>
                  <a:lnTo>
                    <a:pt x="50" y="1008"/>
                  </a:lnTo>
                  <a:lnTo>
                    <a:pt x="53" y="1049"/>
                  </a:lnTo>
                  <a:lnTo>
                    <a:pt x="57" y="1093"/>
                  </a:lnTo>
                  <a:lnTo>
                    <a:pt x="62" y="1136"/>
                  </a:lnTo>
                  <a:lnTo>
                    <a:pt x="67" y="1176"/>
                  </a:lnTo>
                  <a:lnTo>
                    <a:pt x="70" y="1218"/>
                  </a:lnTo>
                  <a:lnTo>
                    <a:pt x="75" y="1263"/>
                  </a:lnTo>
                  <a:lnTo>
                    <a:pt x="80" y="1304"/>
                  </a:lnTo>
                  <a:lnTo>
                    <a:pt x="85" y="1346"/>
                  </a:lnTo>
                  <a:lnTo>
                    <a:pt x="132" y="13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09" name="Freeform 1594"/>
            <p:cNvSpPr>
              <a:spLocks/>
            </p:cNvSpPr>
            <p:nvPr/>
          </p:nvSpPr>
          <p:spPr bwMode="auto">
            <a:xfrm>
              <a:off x="4710" y="811"/>
              <a:ext cx="67" cy="673"/>
            </a:xfrm>
            <a:custGeom>
              <a:avLst/>
              <a:gdLst>
                <a:gd name="T0" fmla="*/ 26 w 134"/>
                <a:gd name="T1" fmla="*/ 652 h 1345"/>
                <a:gd name="T2" fmla="*/ 31 w 134"/>
                <a:gd name="T3" fmla="*/ 610 h 1345"/>
                <a:gd name="T4" fmla="*/ 35 w 134"/>
                <a:gd name="T5" fmla="*/ 567 h 1345"/>
                <a:gd name="T6" fmla="*/ 40 w 134"/>
                <a:gd name="T7" fmla="*/ 525 h 1345"/>
                <a:gd name="T8" fmla="*/ 44 w 134"/>
                <a:gd name="T9" fmla="*/ 483 h 1345"/>
                <a:gd name="T10" fmla="*/ 47 w 134"/>
                <a:gd name="T11" fmla="*/ 441 h 1345"/>
                <a:gd name="T12" fmla="*/ 50 w 134"/>
                <a:gd name="T13" fmla="*/ 399 h 1345"/>
                <a:gd name="T14" fmla="*/ 54 w 134"/>
                <a:gd name="T15" fmla="*/ 357 h 1345"/>
                <a:gd name="T16" fmla="*/ 56 w 134"/>
                <a:gd name="T17" fmla="*/ 315 h 1345"/>
                <a:gd name="T18" fmla="*/ 59 w 134"/>
                <a:gd name="T19" fmla="*/ 273 h 1345"/>
                <a:gd name="T20" fmla="*/ 61 w 134"/>
                <a:gd name="T21" fmla="*/ 232 h 1345"/>
                <a:gd name="T22" fmla="*/ 63 w 134"/>
                <a:gd name="T23" fmla="*/ 189 h 1345"/>
                <a:gd name="T24" fmla="*/ 65 w 134"/>
                <a:gd name="T25" fmla="*/ 147 h 1345"/>
                <a:gd name="T26" fmla="*/ 65 w 134"/>
                <a:gd name="T27" fmla="*/ 106 h 1345"/>
                <a:gd name="T28" fmla="*/ 66 w 134"/>
                <a:gd name="T29" fmla="*/ 63 h 1345"/>
                <a:gd name="T30" fmla="*/ 67 w 134"/>
                <a:gd name="T31" fmla="*/ 21 h 1345"/>
                <a:gd name="T32" fmla="*/ 44 w 134"/>
                <a:gd name="T33" fmla="*/ 0 h 1345"/>
                <a:gd name="T34" fmla="*/ 43 w 134"/>
                <a:gd name="T35" fmla="*/ 42 h 1345"/>
                <a:gd name="T36" fmla="*/ 43 w 134"/>
                <a:gd name="T37" fmla="*/ 84 h 1345"/>
                <a:gd name="T38" fmla="*/ 41 w 134"/>
                <a:gd name="T39" fmla="*/ 126 h 1345"/>
                <a:gd name="T40" fmla="*/ 40 w 134"/>
                <a:gd name="T41" fmla="*/ 166 h 1345"/>
                <a:gd name="T42" fmla="*/ 39 w 134"/>
                <a:gd name="T43" fmla="*/ 209 h 1345"/>
                <a:gd name="T44" fmla="*/ 36 w 134"/>
                <a:gd name="T45" fmla="*/ 251 h 1345"/>
                <a:gd name="T46" fmla="*/ 35 w 134"/>
                <a:gd name="T47" fmla="*/ 292 h 1345"/>
                <a:gd name="T48" fmla="*/ 32 w 134"/>
                <a:gd name="T49" fmla="*/ 335 h 1345"/>
                <a:gd name="T50" fmla="*/ 29 w 134"/>
                <a:gd name="T51" fmla="*/ 376 h 1345"/>
                <a:gd name="T52" fmla="*/ 25 w 134"/>
                <a:gd name="T53" fmla="*/ 418 h 1345"/>
                <a:gd name="T54" fmla="*/ 22 w 134"/>
                <a:gd name="T55" fmla="*/ 460 h 1345"/>
                <a:gd name="T56" fmla="*/ 19 w 134"/>
                <a:gd name="T57" fmla="*/ 502 h 1345"/>
                <a:gd name="T58" fmla="*/ 14 w 134"/>
                <a:gd name="T59" fmla="*/ 545 h 1345"/>
                <a:gd name="T60" fmla="*/ 10 w 134"/>
                <a:gd name="T61" fmla="*/ 586 h 1345"/>
                <a:gd name="T62" fmla="*/ 5 w 134"/>
                <a:gd name="T63" fmla="*/ 628 h 1345"/>
                <a:gd name="T64" fmla="*/ 0 w 134"/>
                <a:gd name="T65" fmla="*/ 669 h 13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34" h="1345">
                  <a:moveTo>
                    <a:pt x="47" y="1345"/>
                  </a:moveTo>
                  <a:lnTo>
                    <a:pt x="52" y="1304"/>
                  </a:lnTo>
                  <a:lnTo>
                    <a:pt x="57" y="1262"/>
                  </a:lnTo>
                  <a:lnTo>
                    <a:pt x="62" y="1219"/>
                  </a:lnTo>
                  <a:lnTo>
                    <a:pt x="67" y="1175"/>
                  </a:lnTo>
                  <a:lnTo>
                    <a:pt x="70" y="1134"/>
                  </a:lnTo>
                  <a:lnTo>
                    <a:pt x="75" y="1092"/>
                  </a:lnTo>
                  <a:lnTo>
                    <a:pt x="79" y="1049"/>
                  </a:lnTo>
                  <a:lnTo>
                    <a:pt x="84" y="1007"/>
                  </a:lnTo>
                  <a:lnTo>
                    <a:pt x="87" y="966"/>
                  </a:lnTo>
                  <a:lnTo>
                    <a:pt x="90" y="924"/>
                  </a:lnTo>
                  <a:lnTo>
                    <a:pt x="94" y="882"/>
                  </a:lnTo>
                  <a:lnTo>
                    <a:pt x="97" y="839"/>
                  </a:lnTo>
                  <a:lnTo>
                    <a:pt x="100" y="797"/>
                  </a:lnTo>
                  <a:lnTo>
                    <a:pt x="104" y="756"/>
                  </a:lnTo>
                  <a:lnTo>
                    <a:pt x="107" y="714"/>
                  </a:lnTo>
                  <a:lnTo>
                    <a:pt x="110" y="673"/>
                  </a:lnTo>
                  <a:lnTo>
                    <a:pt x="112" y="629"/>
                  </a:lnTo>
                  <a:lnTo>
                    <a:pt x="115" y="588"/>
                  </a:lnTo>
                  <a:lnTo>
                    <a:pt x="117" y="546"/>
                  </a:lnTo>
                  <a:lnTo>
                    <a:pt x="119" y="504"/>
                  </a:lnTo>
                  <a:lnTo>
                    <a:pt x="122" y="463"/>
                  </a:lnTo>
                  <a:lnTo>
                    <a:pt x="124" y="421"/>
                  </a:lnTo>
                  <a:lnTo>
                    <a:pt x="125" y="378"/>
                  </a:lnTo>
                  <a:lnTo>
                    <a:pt x="127" y="336"/>
                  </a:lnTo>
                  <a:lnTo>
                    <a:pt x="129" y="293"/>
                  </a:lnTo>
                  <a:lnTo>
                    <a:pt x="129" y="251"/>
                  </a:lnTo>
                  <a:lnTo>
                    <a:pt x="130" y="211"/>
                  </a:lnTo>
                  <a:lnTo>
                    <a:pt x="132" y="168"/>
                  </a:lnTo>
                  <a:lnTo>
                    <a:pt x="132" y="125"/>
                  </a:lnTo>
                  <a:lnTo>
                    <a:pt x="132" y="83"/>
                  </a:lnTo>
                  <a:lnTo>
                    <a:pt x="134" y="41"/>
                  </a:lnTo>
                  <a:lnTo>
                    <a:pt x="134" y="0"/>
                  </a:lnTo>
                  <a:lnTo>
                    <a:pt x="87" y="0"/>
                  </a:lnTo>
                  <a:lnTo>
                    <a:pt x="87" y="41"/>
                  </a:lnTo>
                  <a:lnTo>
                    <a:pt x="85" y="83"/>
                  </a:lnTo>
                  <a:lnTo>
                    <a:pt x="85" y="125"/>
                  </a:lnTo>
                  <a:lnTo>
                    <a:pt x="85" y="168"/>
                  </a:lnTo>
                  <a:lnTo>
                    <a:pt x="84" y="208"/>
                  </a:lnTo>
                  <a:lnTo>
                    <a:pt x="82" y="251"/>
                  </a:lnTo>
                  <a:lnTo>
                    <a:pt x="82" y="293"/>
                  </a:lnTo>
                  <a:lnTo>
                    <a:pt x="80" y="332"/>
                  </a:lnTo>
                  <a:lnTo>
                    <a:pt x="79" y="374"/>
                  </a:lnTo>
                  <a:lnTo>
                    <a:pt x="77" y="418"/>
                  </a:lnTo>
                  <a:lnTo>
                    <a:pt x="75" y="459"/>
                  </a:lnTo>
                  <a:lnTo>
                    <a:pt x="72" y="501"/>
                  </a:lnTo>
                  <a:lnTo>
                    <a:pt x="70" y="542"/>
                  </a:lnTo>
                  <a:lnTo>
                    <a:pt x="69" y="584"/>
                  </a:lnTo>
                  <a:lnTo>
                    <a:pt x="65" y="626"/>
                  </a:lnTo>
                  <a:lnTo>
                    <a:pt x="64" y="669"/>
                  </a:lnTo>
                  <a:lnTo>
                    <a:pt x="60" y="711"/>
                  </a:lnTo>
                  <a:lnTo>
                    <a:pt x="57" y="752"/>
                  </a:lnTo>
                  <a:lnTo>
                    <a:pt x="54" y="794"/>
                  </a:lnTo>
                  <a:lnTo>
                    <a:pt x="50" y="835"/>
                  </a:lnTo>
                  <a:lnTo>
                    <a:pt x="47" y="879"/>
                  </a:lnTo>
                  <a:lnTo>
                    <a:pt x="43" y="920"/>
                  </a:lnTo>
                  <a:lnTo>
                    <a:pt x="40" y="962"/>
                  </a:lnTo>
                  <a:lnTo>
                    <a:pt x="37" y="1004"/>
                  </a:lnTo>
                  <a:lnTo>
                    <a:pt x="32" y="1045"/>
                  </a:lnTo>
                  <a:lnTo>
                    <a:pt x="28" y="1089"/>
                  </a:lnTo>
                  <a:lnTo>
                    <a:pt x="23" y="1130"/>
                  </a:lnTo>
                  <a:lnTo>
                    <a:pt x="20" y="1172"/>
                  </a:lnTo>
                  <a:lnTo>
                    <a:pt x="15" y="1212"/>
                  </a:lnTo>
                  <a:lnTo>
                    <a:pt x="10" y="1255"/>
                  </a:lnTo>
                  <a:lnTo>
                    <a:pt x="5" y="1297"/>
                  </a:lnTo>
                  <a:lnTo>
                    <a:pt x="0" y="1338"/>
                  </a:lnTo>
                  <a:lnTo>
                    <a:pt x="47" y="13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10" name="Rectangle 1595"/>
            <p:cNvSpPr>
              <a:spLocks noChangeArrowheads="1"/>
            </p:cNvSpPr>
            <p:nvPr/>
          </p:nvSpPr>
          <p:spPr bwMode="auto">
            <a:xfrm>
              <a:off x="4891" y="1452"/>
              <a:ext cx="49" cy="43"/>
            </a:xfrm>
            <a:prstGeom prst="rect">
              <a:avLst/>
            </a:prstGeom>
            <a:solidFill>
              <a:srgbClr val="1617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611" name="Freeform 1596"/>
            <p:cNvSpPr>
              <a:spLocks/>
            </p:cNvSpPr>
            <p:nvPr/>
          </p:nvSpPr>
          <p:spPr bwMode="auto">
            <a:xfrm>
              <a:off x="4880" y="1439"/>
              <a:ext cx="60" cy="26"/>
            </a:xfrm>
            <a:custGeom>
              <a:avLst/>
              <a:gdLst>
                <a:gd name="T0" fmla="*/ 23 w 121"/>
                <a:gd name="T1" fmla="*/ 13 h 50"/>
                <a:gd name="T2" fmla="*/ 12 w 121"/>
                <a:gd name="T3" fmla="*/ 26 h 50"/>
                <a:gd name="T4" fmla="*/ 60 w 121"/>
                <a:gd name="T5" fmla="*/ 26 h 50"/>
                <a:gd name="T6" fmla="*/ 60 w 121"/>
                <a:gd name="T7" fmla="*/ 0 h 50"/>
                <a:gd name="T8" fmla="*/ 12 w 121"/>
                <a:gd name="T9" fmla="*/ 0 h 50"/>
                <a:gd name="T10" fmla="*/ 0 w 121"/>
                <a:gd name="T11" fmla="*/ 13 h 50"/>
                <a:gd name="T12" fmla="*/ 12 w 121"/>
                <a:gd name="T13" fmla="*/ 0 h 50"/>
                <a:gd name="T14" fmla="*/ 0 w 121"/>
                <a:gd name="T15" fmla="*/ 0 h 50"/>
                <a:gd name="T16" fmla="*/ 0 w 121"/>
                <a:gd name="T17" fmla="*/ 13 h 50"/>
                <a:gd name="T18" fmla="*/ 23 w 121"/>
                <a:gd name="T19" fmla="*/ 13 h 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1" h="50">
                  <a:moveTo>
                    <a:pt x="47" y="25"/>
                  </a:moveTo>
                  <a:lnTo>
                    <a:pt x="24" y="50"/>
                  </a:lnTo>
                  <a:lnTo>
                    <a:pt x="121" y="50"/>
                  </a:lnTo>
                  <a:lnTo>
                    <a:pt x="121" y="0"/>
                  </a:lnTo>
                  <a:lnTo>
                    <a:pt x="24" y="0"/>
                  </a:lnTo>
                  <a:lnTo>
                    <a:pt x="0" y="25"/>
                  </a:lnTo>
                  <a:lnTo>
                    <a:pt x="24" y="0"/>
                  </a:lnTo>
                  <a:lnTo>
                    <a:pt x="0" y="0"/>
                  </a:lnTo>
                  <a:lnTo>
                    <a:pt x="0" y="25"/>
                  </a:lnTo>
                  <a:lnTo>
                    <a:pt x="47"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12" name="Freeform 1597"/>
            <p:cNvSpPr>
              <a:spLocks/>
            </p:cNvSpPr>
            <p:nvPr/>
          </p:nvSpPr>
          <p:spPr bwMode="auto">
            <a:xfrm>
              <a:off x="4880" y="1452"/>
              <a:ext cx="23" cy="55"/>
            </a:xfrm>
            <a:custGeom>
              <a:avLst/>
              <a:gdLst>
                <a:gd name="T0" fmla="*/ 12 w 47"/>
                <a:gd name="T1" fmla="*/ 30 h 110"/>
                <a:gd name="T2" fmla="*/ 23 w 47"/>
                <a:gd name="T3" fmla="*/ 43 h 110"/>
                <a:gd name="T4" fmla="*/ 23 w 47"/>
                <a:gd name="T5" fmla="*/ 0 h 110"/>
                <a:gd name="T6" fmla="*/ 0 w 47"/>
                <a:gd name="T7" fmla="*/ 0 h 110"/>
                <a:gd name="T8" fmla="*/ 0 w 47"/>
                <a:gd name="T9" fmla="*/ 43 h 110"/>
                <a:gd name="T10" fmla="*/ 12 w 47"/>
                <a:gd name="T11" fmla="*/ 55 h 110"/>
                <a:gd name="T12" fmla="*/ 0 w 47"/>
                <a:gd name="T13" fmla="*/ 43 h 110"/>
                <a:gd name="T14" fmla="*/ 0 w 47"/>
                <a:gd name="T15" fmla="*/ 55 h 110"/>
                <a:gd name="T16" fmla="*/ 12 w 47"/>
                <a:gd name="T17" fmla="*/ 55 h 110"/>
                <a:gd name="T18" fmla="*/ 12 w 47"/>
                <a:gd name="T19" fmla="*/ 30 h 1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 h="110">
                  <a:moveTo>
                    <a:pt x="24" y="60"/>
                  </a:moveTo>
                  <a:lnTo>
                    <a:pt x="47" y="85"/>
                  </a:lnTo>
                  <a:lnTo>
                    <a:pt x="47" y="0"/>
                  </a:lnTo>
                  <a:lnTo>
                    <a:pt x="0" y="0"/>
                  </a:lnTo>
                  <a:lnTo>
                    <a:pt x="0" y="85"/>
                  </a:lnTo>
                  <a:lnTo>
                    <a:pt x="24" y="110"/>
                  </a:lnTo>
                  <a:lnTo>
                    <a:pt x="0" y="85"/>
                  </a:lnTo>
                  <a:lnTo>
                    <a:pt x="0" y="110"/>
                  </a:lnTo>
                  <a:lnTo>
                    <a:pt x="24" y="110"/>
                  </a:lnTo>
                  <a:lnTo>
                    <a:pt x="24"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13" name="Freeform 1598"/>
            <p:cNvSpPr>
              <a:spLocks/>
            </p:cNvSpPr>
            <p:nvPr/>
          </p:nvSpPr>
          <p:spPr bwMode="auto">
            <a:xfrm>
              <a:off x="4891" y="1482"/>
              <a:ext cx="61" cy="25"/>
            </a:xfrm>
            <a:custGeom>
              <a:avLst/>
              <a:gdLst>
                <a:gd name="T0" fmla="*/ 37 w 120"/>
                <a:gd name="T1" fmla="*/ 13 h 50"/>
                <a:gd name="T2" fmla="*/ 49 w 120"/>
                <a:gd name="T3" fmla="*/ 0 h 50"/>
                <a:gd name="T4" fmla="*/ 0 w 120"/>
                <a:gd name="T5" fmla="*/ 0 h 50"/>
                <a:gd name="T6" fmla="*/ 0 w 120"/>
                <a:gd name="T7" fmla="*/ 25 h 50"/>
                <a:gd name="T8" fmla="*/ 49 w 120"/>
                <a:gd name="T9" fmla="*/ 25 h 50"/>
                <a:gd name="T10" fmla="*/ 61 w 120"/>
                <a:gd name="T11" fmla="*/ 13 h 50"/>
                <a:gd name="T12" fmla="*/ 49 w 120"/>
                <a:gd name="T13" fmla="*/ 25 h 50"/>
                <a:gd name="T14" fmla="*/ 61 w 120"/>
                <a:gd name="T15" fmla="*/ 25 h 50"/>
                <a:gd name="T16" fmla="*/ 61 w 120"/>
                <a:gd name="T17" fmla="*/ 13 h 50"/>
                <a:gd name="T18" fmla="*/ 37 w 120"/>
                <a:gd name="T19" fmla="*/ 13 h 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0" h="50">
                  <a:moveTo>
                    <a:pt x="73" y="25"/>
                  </a:moveTo>
                  <a:lnTo>
                    <a:pt x="97" y="0"/>
                  </a:lnTo>
                  <a:lnTo>
                    <a:pt x="0" y="0"/>
                  </a:lnTo>
                  <a:lnTo>
                    <a:pt x="0" y="50"/>
                  </a:lnTo>
                  <a:lnTo>
                    <a:pt x="97" y="50"/>
                  </a:lnTo>
                  <a:lnTo>
                    <a:pt x="120" y="25"/>
                  </a:lnTo>
                  <a:lnTo>
                    <a:pt x="97" y="50"/>
                  </a:lnTo>
                  <a:lnTo>
                    <a:pt x="120" y="50"/>
                  </a:lnTo>
                  <a:lnTo>
                    <a:pt x="120" y="25"/>
                  </a:lnTo>
                  <a:lnTo>
                    <a:pt x="73"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14" name="Freeform 1599"/>
            <p:cNvSpPr>
              <a:spLocks/>
            </p:cNvSpPr>
            <p:nvPr/>
          </p:nvSpPr>
          <p:spPr bwMode="auto">
            <a:xfrm>
              <a:off x="4928" y="1439"/>
              <a:ext cx="24" cy="56"/>
            </a:xfrm>
            <a:custGeom>
              <a:avLst/>
              <a:gdLst>
                <a:gd name="T0" fmla="*/ 12 w 47"/>
                <a:gd name="T1" fmla="*/ 25 h 110"/>
                <a:gd name="T2" fmla="*/ 0 w 47"/>
                <a:gd name="T3" fmla="*/ 13 h 110"/>
                <a:gd name="T4" fmla="*/ 0 w 47"/>
                <a:gd name="T5" fmla="*/ 56 h 110"/>
                <a:gd name="T6" fmla="*/ 24 w 47"/>
                <a:gd name="T7" fmla="*/ 56 h 110"/>
                <a:gd name="T8" fmla="*/ 24 w 47"/>
                <a:gd name="T9" fmla="*/ 13 h 110"/>
                <a:gd name="T10" fmla="*/ 12 w 47"/>
                <a:gd name="T11" fmla="*/ 0 h 110"/>
                <a:gd name="T12" fmla="*/ 24 w 47"/>
                <a:gd name="T13" fmla="*/ 13 h 110"/>
                <a:gd name="T14" fmla="*/ 24 w 47"/>
                <a:gd name="T15" fmla="*/ 0 h 110"/>
                <a:gd name="T16" fmla="*/ 12 w 47"/>
                <a:gd name="T17" fmla="*/ 0 h 110"/>
                <a:gd name="T18" fmla="*/ 12 w 47"/>
                <a:gd name="T19" fmla="*/ 25 h 1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 h="110">
                  <a:moveTo>
                    <a:pt x="24" y="50"/>
                  </a:moveTo>
                  <a:lnTo>
                    <a:pt x="0" y="25"/>
                  </a:lnTo>
                  <a:lnTo>
                    <a:pt x="0" y="110"/>
                  </a:lnTo>
                  <a:lnTo>
                    <a:pt x="47" y="110"/>
                  </a:lnTo>
                  <a:lnTo>
                    <a:pt x="47" y="25"/>
                  </a:lnTo>
                  <a:lnTo>
                    <a:pt x="24" y="0"/>
                  </a:lnTo>
                  <a:lnTo>
                    <a:pt x="47" y="25"/>
                  </a:lnTo>
                  <a:lnTo>
                    <a:pt x="47" y="0"/>
                  </a:lnTo>
                  <a:lnTo>
                    <a:pt x="24" y="0"/>
                  </a:lnTo>
                  <a:lnTo>
                    <a:pt x="24"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15" name="Rectangle 1600"/>
            <p:cNvSpPr>
              <a:spLocks noChangeArrowheads="1"/>
            </p:cNvSpPr>
            <p:nvPr/>
          </p:nvSpPr>
          <p:spPr bwMode="auto">
            <a:xfrm>
              <a:off x="4695" y="1451"/>
              <a:ext cx="48" cy="44"/>
            </a:xfrm>
            <a:prstGeom prst="rect">
              <a:avLst/>
            </a:prstGeom>
            <a:solidFill>
              <a:srgbClr val="1617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616" name="Freeform 1601"/>
            <p:cNvSpPr>
              <a:spLocks/>
            </p:cNvSpPr>
            <p:nvPr/>
          </p:nvSpPr>
          <p:spPr bwMode="auto">
            <a:xfrm>
              <a:off x="4683" y="1438"/>
              <a:ext cx="60" cy="26"/>
            </a:xfrm>
            <a:custGeom>
              <a:avLst/>
              <a:gdLst>
                <a:gd name="T0" fmla="*/ 23 w 120"/>
                <a:gd name="T1" fmla="*/ 13 h 51"/>
                <a:gd name="T2" fmla="*/ 12 w 120"/>
                <a:gd name="T3" fmla="*/ 26 h 51"/>
                <a:gd name="T4" fmla="*/ 60 w 120"/>
                <a:gd name="T5" fmla="*/ 26 h 51"/>
                <a:gd name="T6" fmla="*/ 60 w 120"/>
                <a:gd name="T7" fmla="*/ 0 h 51"/>
                <a:gd name="T8" fmla="*/ 12 w 120"/>
                <a:gd name="T9" fmla="*/ 0 h 51"/>
                <a:gd name="T10" fmla="*/ 0 w 120"/>
                <a:gd name="T11" fmla="*/ 13 h 51"/>
                <a:gd name="T12" fmla="*/ 12 w 120"/>
                <a:gd name="T13" fmla="*/ 0 h 51"/>
                <a:gd name="T14" fmla="*/ 0 w 120"/>
                <a:gd name="T15" fmla="*/ 0 h 51"/>
                <a:gd name="T16" fmla="*/ 0 w 120"/>
                <a:gd name="T17" fmla="*/ 13 h 51"/>
                <a:gd name="T18" fmla="*/ 23 w 120"/>
                <a:gd name="T19" fmla="*/ 13 h 5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0" h="51">
                  <a:moveTo>
                    <a:pt x="46" y="25"/>
                  </a:moveTo>
                  <a:lnTo>
                    <a:pt x="23" y="51"/>
                  </a:lnTo>
                  <a:lnTo>
                    <a:pt x="120" y="51"/>
                  </a:lnTo>
                  <a:lnTo>
                    <a:pt x="120" y="0"/>
                  </a:lnTo>
                  <a:lnTo>
                    <a:pt x="23" y="0"/>
                  </a:lnTo>
                  <a:lnTo>
                    <a:pt x="0" y="25"/>
                  </a:lnTo>
                  <a:lnTo>
                    <a:pt x="23" y="0"/>
                  </a:lnTo>
                  <a:lnTo>
                    <a:pt x="0" y="0"/>
                  </a:lnTo>
                  <a:lnTo>
                    <a:pt x="0" y="25"/>
                  </a:lnTo>
                  <a:lnTo>
                    <a:pt x="46"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17" name="Freeform 1602"/>
            <p:cNvSpPr>
              <a:spLocks/>
            </p:cNvSpPr>
            <p:nvPr/>
          </p:nvSpPr>
          <p:spPr bwMode="auto">
            <a:xfrm>
              <a:off x="4683" y="1451"/>
              <a:ext cx="24" cy="56"/>
            </a:xfrm>
            <a:custGeom>
              <a:avLst/>
              <a:gdLst>
                <a:gd name="T0" fmla="*/ 12 w 46"/>
                <a:gd name="T1" fmla="*/ 31 h 112"/>
                <a:gd name="T2" fmla="*/ 24 w 46"/>
                <a:gd name="T3" fmla="*/ 44 h 112"/>
                <a:gd name="T4" fmla="*/ 24 w 46"/>
                <a:gd name="T5" fmla="*/ 0 h 112"/>
                <a:gd name="T6" fmla="*/ 0 w 46"/>
                <a:gd name="T7" fmla="*/ 0 h 112"/>
                <a:gd name="T8" fmla="*/ 0 w 46"/>
                <a:gd name="T9" fmla="*/ 44 h 112"/>
                <a:gd name="T10" fmla="*/ 12 w 46"/>
                <a:gd name="T11" fmla="*/ 56 h 112"/>
                <a:gd name="T12" fmla="*/ 0 w 46"/>
                <a:gd name="T13" fmla="*/ 44 h 112"/>
                <a:gd name="T14" fmla="*/ 0 w 46"/>
                <a:gd name="T15" fmla="*/ 56 h 112"/>
                <a:gd name="T16" fmla="*/ 12 w 46"/>
                <a:gd name="T17" fmla="*/ 56 h 112"/>
                <a:gd name="T18" fmla="*/ 12 w 46"/>
                <a:gd name="T19" fmla="*/ 31 h 1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6" h="112">
                  <a:moveTo>
                    <a:pt x="23" y="62"/>
                  </a:moveTo>
                  <a:lnTo>
                    <a:pt x="46" y="87"/>
                  </a:lnTo>
                  <a:lnTo>
                    <a:pt x="46" y="0"/>
                  </a:lnTo>
                  <a:lnTo>
                    <a:pt x="0" y="0"/>
                  </a:lnTo>
                  <a:lnTo>
                    <a:pt x="0" y="87"/>
                  </a:lnTo>
                  <a:lnTo>
                    <a:pt x="23" y="112"/>
                  </a:lnTo>
                  <a:lnTo>
                    <a:pt x="0" y="87"/>
                  </a:lnTo>
                  <a:lnTo>
                    <a:pt x="0" y="112"/>
                  </a:lnTo>
                  <a:lnTo>
                    <a:pt x="23" y="112"/>
                  </a:lnTo>
                  <a:lnTo>
                    <a:pt x="23"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18" name="Freeform 1603"/>
            <p:cNvSpPr>
              <a:spLocks/>
            </p:cNvSpPr>
            <p:nvPr/>
          </p:nvSpPr>
          <p:spPr bwMode="auto">
            <a:xfrm>
              <a:off x="4695" y="1482"/>
              <a:ext cx="60" cy="25"/>
            </a:xfrm>
            <a:custGeom>
              <a:avLst/>
              <a:gdLst>
                <a:gd name="T0" fmla="*/ 37 w 120"/>
                <a:gd name="T1" fmla="*/ 13 h 50"/>
                <a:gd name="T2" fmla="*/ 49 w 120"/>
                <a:gd name="T3" fmla="*/ 0 h 50"/>
                <a:gd name="T4" fmla="*/ 0 w 120"/>
                <a:gd name="T5" fmla="*/ 0 h 50"/>
                <a:gd name="T6" fmla="*/ 0 w 120"/>
                <a:gd name="T7" fmla="*/ 25 h 50"/>
                <a:gd name="T8" fmla="*/ 49 w 120"/>
                <a:gd name="T9" fmla="*/ 25 h 50"/>
                <a:gd name="T10" fmla="*/ 60 w 120"/>
                <a:gd name="T11" fmla="*/ 13 h 50"/>
                <a:gd name="T12" fmla="*/ 49 w 120"/>
                <a:gd name="T13" fmla="*/ 25 h 50"/>
                <a:gd name="T14" fmla="*/ 60 w 120"/>
                <a:gd name="T15" fmla="*/ 25 h 50"/>
                <a:gd name="T16" fmla="*/ 60 w 120"/>
                <a:gd name="T17" fmla="*/ 13 h 50"/>
                <a:gd name="T18" fmla="*/ 37 w 120"/>
                <a:gd name="T19" fmla="*/ 13 h 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0" h="50">
                  <a:moveTo>
                    <a:pt x="73" y="25"/>
                  </a:moveTo>
                  <a:lnTo>
                    <a:pt x="97" y="0"/>
                  </a:lnTo>
                  <a:lnTo>
                    <a:pt x="0" y="0"/>
                  </a:lnTo>
                  <a:lnTo>
                    <a:pt x="0" y="50"/>
                  </a:lnTo>
                  <a:lnTo>
                    <a:pt x="97" y="50"/>
                  </a:lnTo>
                  <a:lnTo>
                    <a:pt x="120" y="25"/>
                  </a:lnTo>
                  <a:lnTo>
                    <a:pt x="97" y="50"/>
                  </a:lnTo>
                  <a:lnTo>
                    <a:pt x="120" y="50"/>
                  </a:lnTo>
                  <a:lnTo>
                    <a:pt x="120" y="25"/>
                  </a:lnTo>
                  <a:lnTo>
                    <a:pt x="73"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19" name="Freeform 1604"/>
            <p:cNvSpPr>
              <a:spLocks/>
            </p:cNvSpPr>
            <p:nvPr/>
          </p:nvSpPr>
          <p:spPr bwMode="auto">
            <a:xfrm>
              <a:off x="4732" y="1438"/>
              <a:ext cx="23" cy="57"/>
            </a:xfrm>
            <a:custGeom>
              <a:avLst/>
              <a:gdLst>
                <a:gd name="T0" fmla="*/ 12 w 47"/>
                <a:gd name="T1" fmla="*/ 26 h 112"/>
                <a:gd name="T2" fmla="*/ 0 w 47"/>
                <a:gd name="T3" fmla="*/ 13 h 112"/>
                <a:gd name="T4" fmla="*/ 0 w 47"/>
                <a:gd name="T5" fmla="*/ 57 h 112"/>
                <a:gd name="T6" fmla="*/ 23 w 47"/>
                <a:gd name="T7" fmla="*/ 57 h 112"/>
                <a:gd name="T8" fmla="*/ 23 w 47"/>
                <a:gd name="T9" fmla="*/ 13 h 112"/>
                <a:gd name="T10" fmla="*/ 12 w 47"/>
                <a:gd name="T11" fmla="*/ 0 h 112"/>
                <a:gd name="T12" fmla="*/ 23 w 47"/>
                <a:gd name="T13" fmla="*/ 13 h 112"/>
                <a:gd name="T14" fmla="*/ 23 w 47"/>
                <a:gd name="T15" fmla="*/ 0 h 112"/>
                <a:gd name="T16" fmla="*/ 12 w 47"/>
                <a:gd name="T17" fmla="*/ 0 h 112"/>
                <a:gd name="T18" fmla="*/ 12 w 47"/>
                <a:gd name="T19" fmla="*/ 26 h 1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 h="112">
                  <a:moveTo>
                    <a:pt x="24" y="51"/>
                  </a:moveTo>
                  <a:lnTo>
                    <a:pt x="0" y="25"/>
                  </a:lnTo>
                  <a:lnTo>
                    <a:pt x="0" y="112"/>
                  </a:lnTo>
                  <a:lnTo>
                    <a:pt x="47" y="112"/>
                  </a:lnTo>
                  <a:lnTo>
                    <a:pt x="47" y="25"/>
                  </a:lnTo>
                  <a:lnTo>
                    <a:pt x="24" y="0"/>
                  </a:lnTo>
                  <a:lnTo>
                    <a:pt x="47" y="25"/>
                  </a:lnTo>
                  <a:lnTo>
                    <a:pt x="47" y="0"/>
                  </a:lnTo>
                  <a:lnTo>
                    <a:pt x="24" y="0"/>
                  </a:lnTo>
                  <a:lnTo>
                    <a:pt x="24"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20" name="Freeform 1605"/>
            <p:cNvSpPr>
              <a:spLocks/>
            </p:cNvSpPr>
            <p:nvPr/>
          </p:nvSpPr>
          <p:spPr bwMode="auto">
            <a:xfrm>
              <a:off x="4755" y="896"/>
              <a:ext cx="141" cy="152"/>
            </a:xfrm>
            <a:custGeom>
              <a:avLst/>
              <a:gdLst>
                <a:gd name="T0" fmla="*/ 125 w 283"/>
                <a:gd name="T1" fmla="*/ 152 h 304"/>
                <a:gd name="T2" fmla="*/ 129 w 283"/>
                <a:gd name="T3" fmla="*/ 132 h 304"/>
                <a:gd name="T4" fmla="*/ 17 w 283"/>
                <a:gd name="T5" fmla="*/ 0 h 304"/>
                <a:gd name="T6" fmla="*/ 0 w 283"/>
                <a:gd name="T7" fmla="*/ 16 h 304"/>
                <a:gd name="T8" fmla="*/ 113 w 283"/>
                <a:gd name="T9" fmla="*/ 148 h 304"/>
                <a:gd name="T10" fmla="*/ 117 w 283"/>
                <a:gd name="T11" fmla="*/ 129 h 304"/>
                <a:gd name="T12" fmla="*/ 125 w 283"/>
                <a:gd name="T13" fmla="*/ 152 h 304"/>
                <a:gd name="T14" fmla="*/ 141 w 283"/>
                <a:gd name="T15" fmla="*/ 146 h 304"/>
                <a:gd name="T16" fmla="*/ 129 w 283"/>
                <a:gd name="T17" fmla="*/ 132 h 304"/>
                <a:gd name="T18" fmla="*/ 125 w 283"/>
                <a:gd name="T19" fmla="*/ 152 h 3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83" h="304">
                  <a:moveTo>
                    <a:pt x="251" y="304"/>
                  </a:moveTo>
                  <a:lnTo>
                    <a:pt x="259" y="264"/>
                  </a:lnTo>
                  <a:lnTo>
                    <a:pt x="34" y="0"/>
                  </a:lnTo>
                  <a:lnTo>
                    <a:pt x="0" y="32"/>
                  </a:lnTo>
                  <a:lnTo>
                    <a:pt x="226" y="296"/>
                  </a:lnTo>
                  <a:lnTo>
                    <a:pt x="234" y="257"/>
                  </a:lnTo>
                  <a:lnTo>
                    <a:pt x="251" y="304"/>
                  </a:lnTo>
                  <a:lnTo>
                    <a:pt x="283" y="291"/>
                  </a:lnTo>
                  <a:lnTo>
                    <a:pt x="259" y="264"/>
                  </a:lnTo>
                  <a:lnTo>
                    <a:pt x="251" y="3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21" name="Freeform 1606"/>
            <p:cNvSpPr>
              <a:spLocks/>
            </p:cNvSpPr>
            <p:nvPr/>
          </p:nvSpPr>
          <p:spPr bwMode="auto">
            <a:xfrm>
              <a:off x="4728" y="1024"/>
              <a:ext cx="152" cy="71"/>
            </a:xfrm>
            <a:custGeom>
              <a:avLst/>
              <a:gdLst>
                <a:gd name="T0" fmla="*/ 34 w 304"/>
                <a:gd name="T1" fmla="*/ 48 h 141"/>
                <a:gd name="T2" fmla="*/ 33 w 304"/>
                <a:gd name="T3" fmla="*/ 71 h 141"/>
                <a:gd name="T4" fmla="*/ 152 w 304"/>
                <a:gd name="T5" fmla="*/ 24 h 141"/>
                <a:gd name="T6" fmla="*/ 144 w 304"/>
                <a:gd name="T7" fmla="*/ 0 h 141"/>
                <a:gd name="T8" fmla="*/ 24 w 304"/>
                <a:gd name="T9" fmla="*/ 47 h 141"/>
                <a:gd name="T10" fmla="*/ 24 w 304"/>
                <a:gd name="T11" fmla="*/ 70 h 141"/>
                <a:gd name="T12" fmla="*/ 24 w 304"/>
                <a:gd name="T13" fmla="*/ 47 h 141"/>
                <a:gd name="T14" fmla="*/ 0 w 304"/>
                <a:gd name="T15" fmla="*/ 57 h 141"/>
                <a:gd name="T16" fmla="*/ 24 w 304"/>
                <a:gd name="T17" fmla="*/ 70 h 141"/>
                <a:gd name="T18" fmla="*/ 34 w 304"/>
                <a:gd name="T19" fmla="*/ 48 h 1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04" h="141">
                  <a:moveTo>
                    <a:pt x="67" y="95"/>
                  </a:moveTo>
                  <a:lnTo>
                    <a:pt x="65" y="141"/>
                  </a:lnTo>
                  <a:lnTo>
                    <a:pt x="304" y="47"/>
                  </a:lnTo>
                  <a:lnTo>
                    <a:pt x="287" y="0"/>
                  </a:lnTo>
                  <a:lnTo>
                    <a:pt x="48" y="94"/>
                  </a:lnTo>
                  <a:lnTo>
                    <a:pt x="47" y="139"/>
                  </a:lnTo>
                  <a:lnTo>
                    <a:pt x="48" y="94"/>
                  </a:lnTo>
                  <a:lnTo>
                    <a:pt x="0" y="113"/>
                  </a:lnTo>
                  <a:lnTo>
                    <a:pt x="47" y="139"/>
                  </a:lnTo>
                  <a:lnTo>
                    <a:pt x="67"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22" name="Freeform 1607"/>
            <p:cNvSpPr>
              <a:spLocks/>
            </p:cNvSpPr>
            <p:nvPr/>
          </p:nvSpPr>
          <p:spPr bwMode="auto">
            <a:xfrm>
              <a:off x="4752" y="1072"/>
              <a:ext cx="156" cy="93"/>
            </a:xfrm>
            <a:custGeom>
              <a:avLst/>
              <a:gdLst>
                <a:gd name="T0" fmla="*/ 139 w 312"/>
                <a:gd name="T1" fmla="*/ 93 h 187"/>
                <a:gd name="T2" fmla="*/ 138 w 312"/>
                <a:gd name="T3" fmla="*/ 71 h 187"/>
                <a:gd name="T4" fmla="*/ 10 w 312"/>
                <a:gd name="T5" fmla="*/ 0 h 187"/>
                <a:gd name="T6" fmla="*/ 0 w 312"/>
                <a:gd name="T7" fmla="*/ 22 h 187"/>
                <a:gd name="T8" fmla="*/ 128 w 312"/>
                <a:gd name="T9" fmla="*/ 93 h 187"/>
                <a:gd name="T10" fmla="*/ 127 w 312"/>
                <a:gd name="T11" fmla="*/ 71 h 187"/>
                <a:gd name="T12" fmla="*/ 139 w 312"/>
                <a:gd name="T13" fmla="*/ 93 h 187"/>
                <a:gd name="T14" fmla="*/ 156 w 312"/>
                <a:gd name="T15" fmla="*/ 81 h 187"/>
                <a:gd name="T16" fmla="*/ 138 w 312"/>
                <a:gd name="T17" fmla="*/ 71 h 187"/>
                <a:gd name="T18" fmla="*/ 139 w 312"/>
                <a:gd name="T19" fmla="*/ 93 h 18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12" h="187">
                  <a:moveTo>
                    <a:pt x="277" y="187"/>
                  </a:moveTo>
                  <a:lnTo>
                    <a:pt x="275" y="143"/>
                  </a:lnTo>
                  <a:lnTo>
                    <a:pt x="20" y="0"/>
                  </a:lnTo>
                  <a:lnTo>
                    <a:pt x="0" y="44"/>
                  </a:lnTo>
                  <a:lnTo>
                    <a:pt x="255" y="187"/>
                  </a:lnTo>
                  <a:lnTo>
                    <a:pt x="254" y="143"/>
                  </a:lnTo>
                  <a:lnTo>
                    <a:pt x="277" y="187"/>
                  </a:lnTo>
                  <a:lnTo>
                    <a:pt x="312" y="163"/>
                  </a:lnTo>
                  <a:lnTo>
                    <a:pt x="275" y="143"/>
                  </a:lnTo>
                  <a:lnTo>
                    <a:pt x="277" y="1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23" name="Freeform 1608"/>
            <p:cNvSpPr>
              <a:spLocks/>
            </p:cNvSpPr>
            <p:nvPr/>
          </p:nvSpPr>
          <p:spPr bwMode="auto">
            <a:xfrm>
              <a:off x="4724" y="1144"/>
              <a:ext cx="167" cy="112"/>
            </a:xfrm>
            <a:custGeom>
              <a:avLst/>
              <a:gdLst>
                <a:gd name="T0" fmla="*/ 29 w 333"/>
                <a:gd name="T1" fmla="*/ 90 h 225"/>
                <a:gd name="T2" fmla="*/ 29 w 333"/>
                <a:gd name="T3" fmla="*/ 112 h 225"/>
                <a:gd name="T4" fmla="*/ 167 w 333"/>
                <a:gd name="T5" fmla="*/ 22 h 225"/>
                <a:gd name="T6" fmla="*/ 155 w 333"/>
                <a:gd name="T7" fmla="*/ 0 h 225"/>
                <a:gd name="T8" fmla="*/ 17 w 333"/>
                <a:gd name="T9" fmla="*/ 90 h 225"/>
                <a:gd name="T10" fmla="*/ 17 w 333"/>
                <a:gd name="T11" fmla="*/ 112 h 225"/>
                <a:gd name="T12" fmla="*/ 17 w 333"/>
                <a:gd name="T13" fmla="*/ 90 h 225"/>
                <a:gd name="T14" fmla="*/ 0 w 333"/>
                <a:gd name="T15" fmla="*/ 101 h 225"/>
                <a:gd name="T16" fmla="*/ 17 w 333"/>
                <a:gd name="T17" fmla="*/ 112 h 225"/>
                <a:gd name="T18" fmla="*/ 29 w 333"/>
                <a:gd name="T19" fmla="*/ 90 h 2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33" h="225">
                  <a:moveTo>
                    <a:pt x="57" y="181"/>
                  </a:moveTo>
                  <a:lnTo>
                    <a:pt x="57" y="225"/>
                  </a:lnTo>
                  <a:lnTo>
                    <a:pt x="333" y="44"/>
                  </a:lnTo>
                  <a:lnTo>
                    <a:pt x="310" y="0"/>
                  </a:lnTo>
                  <a:lnTo>
                    <a:pt x="34" y="181"/>
                  </a:lnTo>
                  <a:lnTo>
                    <a:pt x="34" y="225"/>
                  </a:lnTo>
                  <a:lnTo>
                    <a:pt x="34" y="181"/>
                  </a:lnTo>
                  <a:lnTo>
                    <a:pt x="0" y="203"/>
                  </a:lnTo>
                  <a:lnTo>
                    <a:pt x="34" y="225"/>
                  </a:lnTo>
                  <a:lnTo>
                    <a:pt x="57" y="1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24" name="Freeform 1609"/>
            <p:cNvSpPr>
              <a:spLocks/>
            </p:cNvSpPr>
            <p:nvPr/>
          </p:nvSpPr>
          <p:spPr bwMode="auto">
            <a:xfrm>
              <a:off x="4741" y="1234"/>
              <a:ext cx="183" cy="119"/>
            </a:xfrm>
            <a:custGeom>
              <a:avLst/>
              <a:gdLst>
                <a:gd name="T0" fmla="*/ 163 w 366"/>
                <a:gd name="T1" fmla="*/ 119 h 237"/>
                <a:gd name="T2" fmla="*/ 164 w 366"/>
                <a:gd name="T3" fmla="*/ 96 h 237"/>
                <a:gd name="T4" fmla="*/ 12 w 366"/>
                <a:gd name="T5" fmla="*/ 0 h 237"/>
                <a:gd name="T6" fmla="*/ 0 w 366"/>
                <a:gd name="T7" fmla="*/ 22 h 237"/>
                <a:gd name="T8" fmla="*/ 152 w 366"/>
                <a:gd name="T9" fmla="*/ 118 h 237"/>
                <a:gd name="T10" fmla="*/ 153 w 366"/>
                <a:gd name="T11" fmla="*/ 95 h 237"/>
                <a:gd name="T12" fmla="*/ 163 w 366"/>
                <a:gd name="T13" fmla="*/ 119 h 237"/>
                <a:gd name="T14" fmla="*/ 183 w 366"/>
                <a:gd name="T15" fmla="*/ 108 h 237"/>
                <a:gd name="T16" fmla="*/ 164 w 366"/>
                <a:gd name="T17" fmla="*/ 96 h 237"/>
                <a:gd name="T18" fmla="*/ 163 w 366"/>
                <a:gd name="T19" fmla="*/ 119 h 23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66" h="237">
                  <a:moveTo>
                    <a:pt x="326" y="237"/>
                  </a:moveTo>
                  <a:lnTo>
                    <a:pt x="327" y="192"/>
                  </a:lnTo>
                  <a:lnTo>
                    <a:pt x="23" y="0"/>
                  </a:lnTo>
                  <a:lnTo>
                    <a:pt x="0" y="44"/>
                  </a:lnTo>
                  <a:lnTo>
                    <a:pt x="304" y="235"/>
                  </a:lnTo>
                  <a:lnTo>
                    <a:pt x="306" y="190"/>
                  </a:lnTo>
                  <a:lnTo>
                    <a:pt x="326" y="237"/>
                  </a:lnTo>
                  <a:lnTo>
                    <a:pt x="366" y="215"/>
                  </a:lnTo>
                  <a:lnTo>
                    <a:pt x="327" y="192"/>
                  </a:lnTo>
                  <a:lnTo>
                    <a:pt x="326" y="2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25" name="Freeform 1610"/>
            <p:cNvSpPr>
              <a:spLocks/>
            </p:cNvSpPr>
            <p:nvPr/>
          </p:nvSpPr>
          <p:spPr bwMode="auto">
            <a:xfrm>
              <a:off x="4725" y="1329"/>
              <a:ext cx="179" cy="111"/>
            </a:xfrm>
            <a:custGeom>
              <a:avLst/>
              <a:gdLst>
                <a:gd name="T0" fmla="*/ 5 w 358"/>
                <a:gd name="T1" fmla="*/ 99 h 223"/>
                <a:gd name="T2" fmla="*/ 10 w 358"/>
                <a:gd name="T3" fmla="*/ 111 h 223"/>
                <a:gd name="T4" fmla="*/ 179 w 358"/>
                <a:gd name="T5" fmla="*/ 23 h 223"/>
                <a:gd name="T6" fmla="*/ 169 w 358"/>
                <a:gd name="T7" fmla="*/ 0 h 223"/>
                <a:gd name="T8" fmla="*/ 0 w 358"/>
                <a:gd name="T9" fmla="*/ 88 h 223"/>
                <a:gd name="T10" fmla="*/ 5 w 358"/>
                <a:gd name="T11" fmla="*/ 99 h 2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58" h="223">
                  <a:moveTo>
                    <a:pt x="10" y="199"/>
                  </a:moveTo>
                  <a:lnTo>
                    <a:pt x="20" y="223"/>
                  </a:lnTo>
                  <a:lnTo>
                    <a:pt x="358" y="47"/>
                  </a:lnTo>
                  <a:lnTo>
                    <a:pt x="338" y="0"/>
                  </a:lnTo>
                  <a:lnTo>
                    <a:pt x="0" y="176"/>
                  </a:lnTo>
                  <a:lnTo>
                    <a:pt x="10"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26" name="Freeform 1611"/>
            <p:cNvSpPr>
              <a:spLocks/>
            </p:cNvSpPr>
            <p:nvPr/>
          </p:nvSpPr>
          <p:spPr bwMode="auto">
            <a:xfrm>
              <a:off x="4722" y="824"/>
              <a:ext cx="191" cy="25"/>
            </a:xfrm>
            <a:custGeom>
              <a:avLst/>
              <a:gdLst>
                <a:gd name="T0" fmla="*/ 0 w 383"/>
                <a:gd name="T1" fmla="*/ 12 h 51"/>
                <a:gd name="T2" fmla="*/ 0 w 383"/>
                <a:gd name="T3" fmla="*/ 25 h 51"/>
                <a:gd name="T4" fmla="*/ 191 w 383"/>
                <a:gd name="T5" fmla="*/ 25 h 51"/>
                <a:gd name="T6" fmla="*/ 191 w 383"/>
                <a:gd name="T7" fmla="*/ 0 h 51"/>
                <a:gd name="T8" fmla="*/ 0 w 383"/>
                <a:gd name="T9" fmla="*/ 0 h 51"/>
                <a:gd name="T10" fmla="*/ 0 w 383"/>
                <a:gd name="T11" fmla="*/ 12 h 5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3" h="51">
                  <a:moveTo>
                    <a:pt x="0" y="25"/>
                  </a:moveTo>
                  <a:lnTo>
                    <a:pt x="0" y="51"/>
                  </a:lnTo>
                  <a:lnTo>
                    <a:pt x="383" y="51"/>
                  </a:lnTo>
                  <a:lnTo>
                    <a:pt x="383" y="0"/>
                  </a:lnTo>
                  <a:lnTo>
                    <a:pt x="0" y="0"/>
                  </a:lnTo>
                  <a:lnTo>
                    <a:pt x="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27" name="Freeform 1612"/>
            <p:cNvSpPr>
              <a:spLocks/>
            </p:cNvSpPr>
            <p:nvPr/>
          </p:nvSpPr>
          <p:spPr bwMode="auto">
            <a:xfrm>
              <a:off x="4722" y="890"/>
              <a:ext cx="197" cy="25"/>
            </a:xfrm>
            <a:custGeom>
              <a:avLst/>
              <a:gdLst>
                <a:gd name="T0" fmla="*/ 0 w 395"/>
                <a:gd name="T1" fmla="*/ 12 h 51"/>
                <a:gd name="T2" fmla="*/ 0 w 395"/>
                <a:gd name="T3" fmla="*/ 25 h 51"/>
                <a:gd name="T4" fmla="*/ 197 w 395"/>
                <a:gd name="T5" fmla="*/ 25 h 51"/>
                <a:gd name="T6" fmla="*/ 197 w 395"/>
                <a:gd name="T7" fmla="*/ 0 h 51"/>
                <a:gd name="T8" fmla="*/ 0 w 395"/>
                <a:gd name="T9" fmla="*/ 0 h 51"/>
                <a:gd name="T10" fmla="*/ 0 w 395"/>
                <a:gd name="T11" fmla="*/ 12 h 5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95" h="51">
                  <a:moveTo>
                    <a:pt x="0" y="25"/>
                  </a:moveTo>
                  <a:lnTo>
                    <a:pt x="0" y="51"/>
                  </a:lnTo>
                  <a:lnTo>
                    <a:pt x="395" y="51"/>
                  </a:lnTo>
                  <a:lnTo>
                    <a:pt x="395" y="0"/>
                  </a:lnTo>
                  <a:lnTo>
                    <a:pt x="0" y="0"/>
                  </a:lnTo>
                  <a:lnTo>
                    <a:pt x="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28" name="Freeform 1613"/>
            <p:cNvSpPr>
              <a:spLocks/>
            </p:cNvSpPr>
            <p:nvPr/>
          </p:nvSpPr>
          <p:spPr bwMode="auto">
            <a:xfrm>
              <a:off x="4759" y="824"/>
              <a:ext cx="119" cy="85"/>
            </a:xfrm>
            <a:custGeom>
              <a:avLst/>
              <a:gdLst>
                <a:gd name="T0" fmla="*/ 113 w 237"/>
                <a:gd name="T1" fmla="*/ 11 h 172"/>
                <a:gd name="T2" fmla="*/ 107 w 237"/>
                <a:gd name="T3" fmla="*/ 0 h 172"/>
                <a:gd name="T4" fmla="*/ 0 w 237"/>
                <a:gd name="T5" fmla="*/ 63 h 172"/>
                <a:gd name="T6" fmla="*/ 12 w 237"/>
                <a:gd name="T7" fmla="*/ 85 h 172"/>
                <a:gd name="T8" fmla="*/ 119 w 237"/>
                <a:gd name="T9" fmla="*/ 21 h 172"/>
                <a:gd name="T10" fmla="*/ 113 w 237"/>
                <a:gd name="T11" fmla="*/ 11 h 1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7" h="172">
                  <a:moveTo>
                    <a:pt x="225" y="22"/>
                  </a:moveTo>
                  <a:lnTo>
                    <a:pt x="214" y="0"/>
                  </a:lnTo>
                  <a:lnTo>
                    <a:pt x="0" y="128"/>
                  </a:lnTo>
                  <a:lnTo>
                    <a:pt x="23" y="172"/>
                  </a:lnTo>
                  <a:lnTo>
                    <a:pt x="237" y="43"/>
                  </a:lnTo>
                  <a:lnTo>
                    <a:pt x="225"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29" name="Freeform 1614"/>
            <p:cNvSpPr>
              <a:spLocks/>
            </p:cNvSpPr>
            <p:nvPr/>
          </p:nvSpPr>
          <p:spPr bwMode="auto">
            <a:xfrm>
              <a:off x="4901" y="831"/>
              <a:ext cx="152" cy="169"/>
            </a:xfrm>
            <a:custGeom>
              <a:avLst/>
              <a:gdLst>
                <a:gd name="T0" fmla="*/ 152 w 302"/>
                <a:gd name="T1" fmla="*/ 156 h 339"/>
                <a:gd name="T2" fmla="*/ 144 w 302"/>
                <a:gd name="T3" fmla="*/ 152 h 339"/>
                <a:gd name="T4" fmla="*/ 136 w 302"/>
                <a:gd name="T5" fmla="*/ 146 h 339"/>
                <a:gd name="T6" fmla="*/ 128 w 302"/>
                <a:gd name="T7" fmla="*/ 141 h 339"/>
                <a:gd name="T8" fmla="*/ 120 w 302"/>
                <a:gd name="T9" fmla="*/ 135 h 339"/>
                <a:gd name="T10" fmla="*/ 112 w 302"/>
                <a:gd name="T11" fmla="*/ 128 h 339"/>
                <a:gd name="T12" fmla="*/ 103 w 302"/>
                <a:gd name="T13" fmla="*/ 119 h 339"/>
                <a:gd name="T14" fmla="*/ 95 w 302"/>
                <a:gd name="T15" fmla="*/ 110 h 339"/>
                <a:gd name="T16" fmla="*/ 86 w 302"/>
                <a:gd name="T17" fmla="*/ 101 h 339"/>
                <a:gd name="T18" fmla="*/ 77 w 302"/>
                <a:gd name="T19" fmla="*/ 91 h 339"/>
                <a:gd name="T20" fmla="*/ 68 w 302"/>
                <a:gd name="T21" fmla="*/ 80 h 339"/>
                <a:gd name="T22" fmla="*/ 59 w 302"/>
                <a:gd name="T23" fmla="*/ 69 h 339"/>
                <a:gd name="T24" fmla="*/ 49 w 302"/>
                <a:gd name="T25" fmla="*/ 56 h 339"/>
                <a:gd name="T26" fmla="*/ 39 w 302"/>
                <a:gd name="T27" fmla="*/ 43 h 339"/>
                <a:gd name="T28" fmla="*/ 31 w 302"/>
                <a:gd name="T29" fmla="*/ 29 h 339"/>
                <a:gd name="T30" fmla="*/ 22 w 302"/>
                <a:gd name="T31" fmla="*/ 14 h 339"/>
                <a:gd name="T32" fmla="*/ 12 w 302"/>
                <a:gd name="T33" fmla="*/ 0 h 339"/>
                <a:gd name="T34" fmla="*/ 0 w 302"/>
                <a:gd name="T35" fmla="*/ 7 h 339"/>
                <a:gd name="T36" fmla="*/ 10 w 302"/>
                <a:gd name="T37" fmla="*/ 24 h 339"/>
                <a:gd name="T38" fmla="*/ 19 w 302"/>
                <a:gd name="T39" fmla="*/ 38 h 339"/>
                <a:gd name="T40" fmla="*/ 29 w 302"/>
                <a:gd name="T41" fmla="*/ 52 h 339"/>
                <a:gd name="T42" fmla="*/ 39 w 302"/>
                <a:gd name="T43" fmla="*/ 65 h 339"/>
                <a:gd name="T44" fmla="*/ 49 w 302"/>
                <a:gd name="T45" fmla="*/ 78 h 339"/>
                <a:gd name="T46" fmla="*/ 58 w 302"/>
                <a:gd name="T47" fmla="*/ 90 h 339"/>
                <a:gd name="T48" fmla="*/ 67 w 302"/>
                <a:gd name="T49" fmla="*/ 100 h 339"/>
                <a:gd name="T50" fmla="*/ 75 w 302"/>
                <a:gd name="T51" fmla="*/ 112 h 339"/>
                <a:gd name="T52" fmla="*/ 85 w 302"/>
                <a:gd name="T53" fmla="*/ 121 h 339"/>
                <a:gd name="T54" fmla="*/ 94 w 302"/>
                <a:gd name="T55" fmla="*/ 130 h 339"/>
                <a:gd name="T56" fmla="*/ 103 w 302"/>
                <a:gd name="T57" fmla="*/ 138 h 339"/>
                <a:gd name="T58" fmla="*/ 112 w 302"/>
                <a:gd name="T59" fmla="*/ 146 h 339"/>
                <a:gd name="T60" fmla="*/ 120 w 302"/>
                <a:gd name="T61" fmla="*/ 154 h 339"/>
                <a:gd name="T62" fmla="*/ 129 w 302"/>
                <a:gd name="T63" fmla="*/ 159 h 339"/>
                <a:gd name="T64" fmla="*/ 138 w 302"/>
                <a:gd name="T65" fmla="*/ 165 h 339"/>
                <a:gd name="T66" fmla="*/ 147 w 302"/>
                <a:gd name="T67" fmla="*/ 169 h 339"/>
                <a:gd name="T68" fmla="*/ 152 w 302"/>
                <a:gd name="T69" fmla="*/ 156 h 3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02" h="339">
                  <a:moveTo>
                    <a:pt x="302" y="313"/>
                  </a:moveTo>
                  <a:lnTo>
                    <a:pt x="287" y="304"/>
                  </a:lnTo>
                  <a:lnTo>
                    <a:pt x="270" y="293"/>
                  </a:lnTo>
                  <a:lnTo>
                    <a:pt x="255" y="283"/>
                  </a:lnTo>
                  <a:lnTo>
                    <a:pt x="239" y="270"/>
                  </a:lnTo>
                  <a:lnTo>
                    <a:pt x="222" y="256"/>
                  </a:lnTo>
                  <a:lnTo>
                    <a:pt x="204" y="239"/>
                  </a:lnTo>
                  <a:lnTo>
                    <a:pt x="189" y="221"/>
                  </a:lnTo>
                  <a:lnTo>
                    <a:pt x="170" y="203"/>
                  </a:lnTo>
                  <a:lnTo>
                    <a:pt x="153" y="183"/>
                  </a:lnTo>
                  <a:lnTo>
                    <a:pt x="135" y="161"/>
                  </a:lnTo>
                  <a:lnTo>
                    <a:pt x="117" y="138"/>
                  </a:lnTo>
                  <a:lnTo>
                    <a:pt x="98" y="113"/>
                  </a:lnTo>
                  <a:lnTo>
                    <a:pt x="78" y="87"/>
                  </a:lnTo>
                  <a:lnTo>
                    <a:pt x="62" y="58"/>
                  </a:lnTo>
                  <a:lnTo>
                    <a:pt x="43" y="29"/>
                  </a:lnTo>
                  <a:lnTo>
                    <a:pt x="23" y="0"/>
                  </a:lnTo>
                  <a:lnTo>
                    <a:pt x="0" y="15"/>
                  </a:lnTo>
                  <a:lnTo>
                    <a:pt x="20" y="48"/>
                  </a:lnTo>
                  <a:lnTo>
                    <a:pt x="38" y="76"/>
                  </a:lnTo>
                  <a:lnTo>
                    <a:pt x="58" y="105"/>
                  </a:lnTo>
                  <a:lnTo>
                    <a:pt x="78" y="131"/>
                  </a:lnTo>
                  <a:lnTo>
                    <a:pt x="97" y="156"/>
                  </a:lnTo>
                  <a:lnTo>
                    <a:pt x="115" y="180"/>
                  </a:lnTo>
                  <a:lnTo>
                    <a:pt x="133" y="201"/>
                  </a:lnTo>
                  <a:lnTo>
                    <a:pt x="150" y="225"/>
                  </a:lnTo>
                  <a:lnTo>
                    <a:pt x="169" y="243"/>
                  </a:lnTo>
                  <a:lnTo>
                    <a:pt x="187" y="261"/>
                  </a:lnTo>
                  <a:lnTo>
                    <a:pt x="205" y="277"/>
                  </a:lnTo>
                  <a:lnTo>
                    <a:pt x="222" y="292"/>
                  </a:lnTo>
                  <a:lnTo>
                    <a:pt x="239" y="308"/>
                  </a:lnTo>
                  <a:lnTo>
                    <a:pt x="257" y="319"/>
                  </a:lnTo>
                  <a:lnTo>
                    <a:pt x="274" y="330"/>
                  </a:lnTo>
                  <a:lnTo>
                    <a:pt x="292" y="339"/>
                  </a:lnTo>
                  <a:lnTo>
                    <a:pt x="302" y="3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30" name="Freeform 1615"/>
            <p:cNvSpPr>
              <a:spLocks/>
            </p:cNvSpPr>
            <p:nvPr/>
          </p:nvSpPr>
          <p:spPr bwMode="auto">
            <a:xfrm>
              <a:off x="4812" y="831"/>
              <a:ext cx="224" cy="186"/>
            </a:xfrm>
            <a:custGeom>
              <a:avLst/>
              <a:gdLst>
                <a:gd name="T0" fmla="*/ 224 w 448"/>
                <a:gd name="T1" fmla="*/ 172 h 373"/>
                <a:gd name="T2" fmla="*/ 218 w 448"/>
                <a:gd name="T3" fmla="*/ 170 h 373"/>
                <a:gd name="T4" fmla="*/ 210 w 448"/>
                <a:gd name="T5" fmla="*/ 166 h 373"/>
                <a:gd name="T6" fmla="*/ 202 w 448"/>
                <a:gd name="T7" fmla="*/ 162 h 373"/>
                <a:gd name="T8" fmla="*/ 193 w 448"/>
                <a:gd name="T9" fmla="*/ 156 h 373"/>
                <a:gd name="T10" fmla="*/ 182 w 448"/>
                <a:gd name="T11" fmla="*/ 150 h 373"/>
                <a:gd name="T12" fmla="*/ 172 w 448"/>
                <a:gd name="T13" fmla="*/ 142 h 373"/>
                <a:gd name="T14" fmla="*/ 161 w 448"/>
                <a:gd name="T15" fmla="*/ 133 h 373"/>
                <a:gd name="T16" fmla="*/ 147 w 448"/>
                <a:gd name="T17" fmla="*/ 123 h 373"/>
                <a:gd name="T18" fmla="*/ 133 w 448"/>
                <a:gd name="T19" fmla="*/ 113 h 373"/>
                <a:gd name="T20" fmla="*/ 119 w 448"/>
                <a:gd name="T21" fmla="*/ 100 h 373"/>
                <a:gd name="T22" fmla="*/ 103 w 448"/>
                <a:gd name="T23" fmla="*/ 87 h 373"/>
                <a:gd name="T24" fmla="*/ 86 w 448"/>
                <a:gd name="T25" fmla="*/ 72 h 373"/>
                <a:gd name="T26" fmla="*/ 68 w 448"/>
                <a:gd name="T27" fmla="*/ 56 h 373"/>
                <a:gd name="T28" fmla="*/ 50 w 448"/>
                <a:gd name="T29" fmla="*/ 39 h 373"/>
                <a:gd name="T30" fmla="*/ 29 w 448"/>
                <a:gd name="T31" fmla="*/ 20 h 373"/>
                <a:gd name="T32" fmla="*/ 9 w 448"/>
                <a:gd name="T33" fmla="*/ 0 h 373"/>
                <a:gd name="T34" fmla="*/ 0 w 448"/>
                <a:gd name="T35" fmla="*/ 11 h 373"/>
                <a:gd name="T36" fmla="*/ 21 w 448"/>
                <a:gd name="T37" fmla="*/ 31 h 373"/>
                <a:gd name="T38" fmla="*/ 41 w 448"/>
                <a:gd name="T39" fmla="*/ 50 h 373"/>
                <a:gd name="T40" fmla="*/ 60 w 448"/>
                <a:gd name="T41" fmla="*/ 67 h 373"/>
                <a:gd name="T42" fmla="*/ 78 w 448"/>
                <a:gd name="T43" fmla="*/ 83 h 373"/>
                <a:gd name="T44" fmla="*/ 95 w 448"/>
                <a:gd name="T45" fmla="*/ 98 h 373"/>
                <a:gd name="T46" fmla="*/ 111 w 448"/>
                <a:gd name="T47" fmla="*/ 111 h 373"/>
                <a:gd name="T48" fmla="*/ 125 w 448"/>
                <a:gd name="T49" fmla="*/ 124 h 373"/>
                <a:gd name="T50" fmla="*/ 139 w 448"/>
                <a:gd name="T51" fmla="*/ 136 h 373"/>
                <a:gd name="T52" fmla="*/ 152 w 448"/>
                <a:gd name="T53" fmla="*/ 146 h 373"/>
                <a:gd name="T54" fmla="*/ 164 w 448"/>
                <a:gd name="T55" fmla="*/ 155 h 373"/>
                <a:gd name="T56" fmla="*/ 176 w 448"/>
                <a:gd name="T57" fmla="*/ 163 h 373"/>
                <a:gd name="T58" fmla="*/ 187 w 448"/>
                <a:gd name="T59" fmla="*/ 169 h 373"/>
                <a:gd name="T60" fmla="*/ 196 w 448"/>
                <a:gd name="T61" fmla="*/ 175 h 373"/>
                <a:gd name="T62" fmla="*/ 205 w 448"/>
                <a:gd name="T63" fmla="*/ 179 h 373"/>
                <a:gd name="T64" fmla="*/ 213 w 448"/>
                <a:gd name="T65" fmla="*/ 183 h 373"/>
                <a:gd name="T66" fmla="*/ 221 w 448"/>
                <a:gd name="T67" fmla="*/ 186 h 373"/>
                <a:gd name="T68" fmla="*/ 224 w 448"/>
                <a:gd name="T69" fmla="*/ 172 h 37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48" h="373">
                  <a:moveTo>
                    <a:pt x="448" y="344"/>
                  </a:moveTo>
                  <a:lnTo>
                    <a:pt x="436" y="341"/>
                  </a:lnTo>
                  <a:lnTo>
                    <a:pt x="419" y="333"/>
                  </a:lnTo>
                  <a:lnTo>
                    <a:pt x="404" y="324"/>
                  </a:lnTo>
                  <a:lnTo>
                    <a:pt x="386" y="313"/>
                  </a:lnTo>
                  <a:lnTo>
                    <a:pt x="364" y="301"/>
                  </a:lnTo>
                  <a:lnTo>
                    <a:pt x="344" y="284"/>
                  </a:lnTo>
                  <a:lnTo>
                    <a:pt x="321" y="266"/>
                  </a:lnTo>
                  <a:lnTo>
                    <a:pt x="294" y="246"/>
                  </a:lnTo>
                  <a:lnTo>
                    <a:pt x="266" y="227"/>
                  </a:lnTo>
                  <a:lnTo>
                    <a:pt x="237" y="201"/>
                  </a:lnTo>
                  <a:lnTo>
                    <a:pt x="205" y="174"/>
                  </a:lnTo>
                  <a:lnTo>
                    <a:pt x="172" y="145"/>
                  </a:lnTo>
                  <a:lnTo>
                    <a:pt x="135" y="113"/>
                  </a:lnTo>
                  <a:lnTo>
                    <a:pt x="99" y="78"/>
                  </a:lnTo>
                  <a:lnTo>
                    <a:pt x="58" y="40"/>
                  </a:lnTo>
                  <a:lnTo>
                    <a:pt x="17" y="0"/>
                  </a:lnTo>
                  <a:lnTo>
                    <a:pt x="0" y="22"/>
                  </a:lnTo>
                  <a:lnTo>
                    <a:pt x="42" y="62"/>
                  </a:lnTo>
                  <a:lnTo>
                    <a:pt x="82" y="100"/>
                  </a:lnTo>
                  <a:lnTo>
                    <a:pt x="119" y="134"/>
                  </a:lnTo>
                  <a:lnTo>
                    <a:pt x="155" y="167"/>
                  </a:lnTo>
                  <a:lnTo>
                    <a:pt x="189" y="196"/>
                  </a:lnTo>
                  <a:lnTo>
                    <a:pt x="221" y="223"/>
                  </a:lnTo>
                  <a:lnTo>
                    <a:pt x="249" y="248"/>
                  </a:lnTo>
                  <a:lnTo>
                    <a:pt x="277" y="272"/>
                  </a:lnTo>
                  <a:lnTo>
                    <a:pt x="304" y="292"/>
                  </a:lnTo>
                  <a:lnTo>
                    <a:pt x="327" y="310"/>
                  </a:lnTo>
                  <a:lnTo>
                    <a:pt x="351" y="326"/>
                  </a:lnTo>
                  <a:lnTo>
                    <a:pt x="373" y="339"/>
                  </a:lnTo>
                  <a:lnTo>
                    <a:pt x="391" y="350"/>
                  </a:lnTo>
                  <a:lnTo>
                    <a:pt x="409" y="359"/>
                  </a:lnTo>
                  <a:lnTo>
                    <a:pt x="426" y="366"/>
                  </a:lnTo>
                  <a:lnTo>
                    <a:pt x="441" y="373"/>
                  </a:lnTo>
                  <a:lnTo>
                    <a:pt x="448" y="3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31" name="Freeform 1616"/>
            <p:cNvSpPr>
              <a:spLocks/>
            </p:cNvSpPr>
            <p:nvPr/>
          </p:nvSpPr>
          <p:spPr bwMode="auto">
            <a:xfrm>
              <a:off x="4723" y="826"/>
              <a:ext cx="299" cy="215"/>
            </a:xfrm>
            <a:custGeom>
              <a:avLst/>
              <a:gdLst>
                <a:gd name="T0" fmla="*/ 14 w 596"/>
                <a:gd name="T1" fmla="*/ 15 h 429"/>
                <a:gd name="T2" fmla="*/ 3 w 596"/>
                <a:gd name="T3" fmla="*/ 19 h 429"/>
                <a:gd name="T4" fmla="*/ 24 w 596"/>
                <a:gd name="T5" fmla="*/ 38 h 429"/>
                <a:gd name="T6" fmla="*/ 45 w 596"/>
                <a:gd name="T7" fmla="*/ 57 h 429"/>
                <a:gd name="T8" fmla="*/ 66 w 596"/>
                <a:gd name="T9" fmla="*/ 76 h 429"/>
                <a:gd name="T10" fmla="*/ 86 w 596"/>
                <a:gd name="T11" fmla="*/ 92 h 429"/>
                <a:gd name="T12" fmla="*/ 106 w 596"/>
                <a:gd name="T13" fmla="*/ 108 h 429"/>
                <a:gd name="T14" fmla="*/ 126 w 596"/>
                <a:gd name="T15" fmla="*/ 124 h 429"/>
                <a:gd name="T16" fmla="*/ 146 w 596"/>
                <a:gd name="T17" fmla="*/ 138 h 429"/>
                <a:gd name="T18" fmla="*/ 165 w 596"/>
                <a:gd name="T19" fmla="*/ 151 h 429"/>
                <a:gd name="T20" fmla="*/ 183 w 596"/>
                <a:gd name="T21" fmla="*/ 163 h 429"/>
                <a:gd name="T22" fmla="*/ 200 w 596"/>
                <a:gd name="T23" fmla="*/ 174 h 429"/>
                <a:gd name="T24" fmla="*/ 218 w 596"/>
                <a:gd name="T25" fmla="*/ 184 h 429"/>
                <a:gd name="T26" fmla="*/ 235 w 596"/>
                <a:gd name="T27" fmla="*/ 192 h 429"/>
                <a:gd name="T28" fmla="*/ 250 w 596"/>
                <a:gd name="T29" fmla="*/ 199 h 429"/>
                <a:gd name="T30" fmla="*/ 266 w 596"/>
                <a:gd name="T31" fmla="*/ 207 h 429"/>
                <a:gd name="T32" fmla="*/ 281 w 596"/>
                <a:gd name="T33" fmla="*/ 211 h 429"/>
                <a:gd name="T34" fmla="*/ 296 w 596"/>
                <a:gd name="T35" fmla="*/ 215 h 429"/>
                <a:gd name="T36" fmla="*/ 299 w 596"/>
                <a:gd name="T37" fmla="*/ 200 h 429"/>
                <a:gd name="T38" fmla="*/ 285 w 596"/>
                <a:gd name="T39" fmla="*/ 197 h 429"/>
                <a:gd name="T40" fmla="*/ 271 w 596"/>
                <a:gd name="T41" fmla="*/ 192 h 429"/>
                <a:gd name="T42" fmla="*/ 255 w 596"/>
                <a:gd name="T43" fmla="*/ 187 h 429"/>
                <a:gd name="T44" fmla="*/ 240 w 596"/>
                <a:gd name="T45" fmla="*/ 180 h 429"/>
                <a:gd name="T46" fmla="*/ 225 w 596"/>
                <a:gd name="T47" fmla="*/ 171 h 429"/>
                <a:gd name="T48" fmla="*/ 207 w 596"/>
                <a:gd name="T49" fmla="*/ 161 h 429"/>
                <a:gd name="T50" fmla="*/ 189 w 596"/>
                <a:gd name="T51" fmla="*/ 151 h 429"/>
                <a:gd name="T52" fmla="*/ 172 w 596"/>
                <a:gd name="T53" fmla="*/ 139 h 429"/>
                <a:gd name="T54" fmla="*/ 153 w 596"/>
                <a:gd name="T55" fmla="*/ 125 h 429"/>
                <a:gd name="T56" fmla="*/ 135 w 596"/>
                <a:gd name="T57" fmla="*/ 112 h 429"/>
                <a:gd name="T58" fmla="*/ 115 w 596"/>
                <a:gd name="T59" fmla="*/ 97 h 429"/>
                <a:gd name="T60" fmla="*/ 95 w 596"/>
                <a:gd name="T61" fmla="*/ 81 h 429"/>
                <a:gd name="T62" fmla="*/ 75 w 596"/>
                <a:gd name="T63" fmla="*/ 65 h 429"/>
                <a:gd name="T64" fmla="*/ 54 w 596"/>
                <a:gd name="T65" fmla="*/ 47 h 429"/>
                <a:gd name="T66" fmla="*/ 33 w 596"/>
                <a:gd name="T67" fmla="*/ 28 h 429"/>
                <a:gd name="T68" fmla="*/ 11 w 596"/>
                <a:gd name="T69" fmla="*/ 8 h 429"/>
                <a:gd name="T70" fmla="*/ 0 w 596"/>
                <a:gd name="T71" fmla="*/ 11 h 429"/>
                <a:gd name="T72" fmla="*/ 11 w 596"/>
                <a:gd name="T73" fmla="*/ 8 h 429"/>
                <a:gd name="T74" fmla="*/ 3 w 596"/>
                <a:gd name="T75" fmla="*/ 0 h 429"/>
                <a:gd name="T76" fmla="*/ 0 w 596"/>
                <a:gd name="T77" fmla="*/ 11 h 429"/>
                <a:gd name="T78" fmla="*/ 14 w 596"/>
                <a:gd name="T79" fmla="*/ 15 h 42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596" h="429">
                  <a:moveTo>
                    <a:pt x="27" y="29"/>
                  </a:moveTo>
                  <a:lnTo>
                    <a:pt x="5" y="37"/>
                  </a:lnTo>
                  <a:lnTo>
                    <a:pt x="48" y="76"/>
                  </a:lnTo>
                  <a:lnTo>
                    <a:pt x="90" y="114"/>
                  </a:lnTo>
                  <a:lnTo>
                    <a:pt x="132" y="151"/>
                  </a:lnTo>
                  <a:lnTo>
                    <a:pt x="172" y="183"/>
                  </a:lnTo>
                  <a:lnTo>
                    <a:pt x="212" y="216"/>
                  </a:lnTo>
                  <a:lnTo>
                    <a:pt x="252" y="248"/>
                  </a:lnTo>
                  <a:lnTo>
                    <a:pt x="291" y="275"/>
                  </a:lnTo>
                  <a:lnTo>
                    <a:pt x="329" y="302"/>
                  </a:lnTo>
                  <a:lnTo>
                    <a:pt x="364" y="326"/>
                  </a:lnTo>
                  <a:lnTo>
                    <a:pt x="399" y="348"/>
                  </a:lnTo>
                  <a:lnTo>
                    <a:pt x="434" y="368"/>
                  </a:lnTo>
                  <a:lnTo>
                    <a:pt x="468" y="384"/>
                  </a:lnTo>
                  <a:lnTo>
                    <a:pt x="499" y="398"/>
                  </a:lnTo>
                  <a:lnTo>
                    <a:pt x="531" y="413"/>
                  </a:lnTo>
                  <a:lnTo>
                    <a:pt x="561" y="422"/>
                  </a:lnTo>
                  <a:lnTo>
                    <a:pt x="590" y="429"/>
                  </a:lnTo>
                  <a:lnTo>
                    <a:pt x="596" y="400"/>
                  </a:lnTo>
                  <a:lnTo>
                    <a:pt x="568" y="393"/>
                  </a:lnTo>
                  <a:lnTo>
                    <a:pt x="541" y="384"/>
                  </a:lnTo>
                  <a:lnTo>
                    <a:pt x="509" y="373"/>
                  </a:lnTo>
                  <a:lnTo>
                    <a:pt x="478" y="359"/>
                  </a:lnTo>
                  <a:lnTo>
                    <a:pt x="448" y="342"/>
                  </a:lnTo>
                  <a:lnTo>
                    <a:pt x="413" y="322"/>
                  </a:lnTo>
                  <a:lnTo>
                    <a:pt x="377" y="301"/>
                  </a:lnTo>
                  <a:lnTo>
                    <a:pt x="342" y="277"/>
                  </a:lnTo>
                  <a:lnTo>
                    <a:pt x="304" y="250"/>
                  </a:lnTo>
                  <a:lnTo>
                    <a:pt x="269" y="223"/>
                  </a:lnTo>
                  <a:lnTo>
                    <a:pt x="229" y="194"/>
                  </a:lnTo>
                  <a:lnTo>
                    <a:pt x="189" y="161"/>
                  </a:lnTo>
                  <a:lnTo>
                    <a:pt x="149" y="129"/>
                  </a:lnTo>
                  <a:lnTo>
                    <a:pt x="107" y="93"/>
                  </a:lnTo>
                  <a:lnTo>
                    <a:pt x="65" y="55"/>
                  </a:lnTo>
                  <a:lnTo>
                    <a:pt x="22" y="15"/>
                  </a:lnTo>
                  <a:lnTo>
                    <a:pt x="0" y="22"/>
                  </a:lnTo>
                  <a:lnTo>
                    <a:pt x="22" y="15"/>
                  </a:lnTo>
                  <a:lnTo>
                    <a:pt x="5" y="0"/>
                  </a:lnTo>
                  <a:lnTo>
                    <a:pt x="0" y="22"/>
                  </a:lnTo>
                  <a:lnTo>
                    <a:pt x="27"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32" name="Freeform 1617"/>
            <p:cNvSpPr>
              <a:spLocks/>
            </p:cNvSpPr>
            <p:nvPr/>
          </p:nvSpPr>
          <p:spPr bwMode="auto">
            <a:xfrm>
              <a:off x="4469" y="837"/>
              <a:ext cx="268" cy="776"/>
            </a:xfrm>
            <a:custGeom>
              <a:avLst/>
              <a:gdLst>
                <a:gd name="T0" fmla="*/ 20 w 535"/>
                <a:gd name="T1" fmla="*/ 760 h 1552"/>
                <a:gd name="T2" fmla="*/ 37 w 535"/>
                <a:gd name="T3" fmla="*/ 727 h 1552"/>
                <a:gd name="T4" fmla="*/ 53 w 535"/>
                <a:gd name="T5" fmla="*/ 689 h 1552"/>
                <a:gd name="T6" fmla="*/ 69 w 535"/>
                <a:gd name="T7" fmla="*/ 651 h 1552"/>
                <a:gd name="T8" fmla="*/ 85 w 535"/>
                <a:gd name="T9" fmla="*/ 613 h 1552"/>
                <a:gd name="T10" fmla="*/ 102 w 535"/>
                <a:gd name="T11" fmla="*/ 571 h 1552"/>
                <a:gd name="T12" fmla="*/ 118 w 535"/>
                <a:gd name="T13" fmla="*/ 527 h 1552"/>
                <a:gd name="T14" fmla="*/ 134 w 535"/>
                <a:gd name="T15" fmla="*/ 481 h 1552"/>
                <a:gd name="T16" fmla="*/ 151 w 535"/>
                <a:gd name="T17" fmla="*/ 434 h 1552"/>
                <a:gd name="T18" fmla="*/ 166 w 535"/>
                <a:gd name="T19" fmla="*/ 384 h 1552"/>
                <a:gd name="T20" fmla="*/ 182 w 535"/>
                <a:gd name="T21" fmla="*/ 330 h 1552"/>
                <a:gd name="T22" fmla="*/ 198 w 535"/>
                <a:gd name="T23" fmla="*/ 276 h 1552"/>
                <a:gd name="T24" fmla="*/ 214 w 535"/>
                <a:gd name="T25" fmla="*/ 220 h 1552"/>
                <a:gd name="T26" fmla="*/ 229 w 535"/>
                <a:gd name="T27" fmla="*/ 161 h 1552"/>
                <a:gd name="T28" fmla="*/ 245 w 535"/>
                <a:gd name="T29" fmla="*/ 100 h 1552"/>
                <a:gd name="T30" fmla="*/ 260 w 535"/>
                <a:gd name="T31" fmla="*/ 37 h 1552"/>
                <a:gd name="T32" fmla="*/ 254 w 535"/>
                <a:gd name="T33" fmla="*/ 0 h 1552"/>
                <a:gd name="T34" fmla="*/ 239 w 535"/>
                <a:gd name="T35" fmla="*/ 65 h 1552"/>
                <a:gd name="T36" fmla="*/ 223 w 535"/>
                <a:gd name="T37" fmla="*/ 127 h 1552"/>
                <a:gd name="T38" fmla="*/ 208 w 535"/>
                <a:gd name="T39" fmla="*/ 188 h 1552"/>
                <a:gd name="T40" fmla="*/ 192 w 535"/>
                <a:gd name="T41" fmla="*/ 244 h 1552"/>
                <a:gd name="T42" fmla="*/ 177 w 535"/>
                <a:gd name="T43" fmla="*/ 300 h 1552"/>
                <a:gd name="T44" fmla="*/ 161 w 535"/>
                <a:gd name="T45" fmla="*/ 353 h 1552"/>
                <a:gd name="T46" fmla="*/ 146 w 535"/>
                <a:gd name="T47" fmla="*/ 404 h 1552"/>
                <a:gd name="T48" fmla="*/ 130 w 535"/>
                <a:gd name="T49" fmla="*/ 452 h 1552"/>
                <a:gd name="T50" fmla="*/ 115 w 535"/>
                <a:gd name="T51" fmla="*/ 499 h 1552"/>
                <a:gd name="T52" fmla="*/ 99 w 535"/>
                <a:gd name="T53" fmla="*/ 544 h 1552"/>
                <a:gd name="T54" fmla="*/ 82 w 535"/>
                <a:gd name="T55" fmla="*/ 586 h 1552"/>
                <a:gd name="T56" fmla="*/ 66 w 535"/>
                <a:gd name="T57" fmla="*/ 627 h 1552"/>
                <a:gd name="T58" fmla="*/ 49 w 535"/>
                <a:gd name="T59" fmla="*/ 665 h 1552"/>
                <a:gd name="T60" fmla="*/ 34 w 535"/>
                <a:gd name="T61" fmla="*/ 702 h 1552"/>
                <a:gd name="T62" fmla="*/ 17 w 535"/>
                <a:gd name="T63" fmla="*/ 736 h 1552"/>
                <a:gd name="T64" fmla="*/ 0 w 535"/>
                <a:gd name="T65" fmla="*/ 769 h 15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35" h="1552">
                  <a:moveTo>
                    <a:pt x="23" y="1552"/>
                  </a:moveTo>
                  <a:lnTo>
                    <a:pt x="40" y="1519"/>
                  </a:lnTo>
                  <a:lnTo>
                    <a:pt x="57" y="1487"/>
                  </a:lnTo>
                  <a:lnTo>
                    <a:pt x="73" y="1453"/>
                  </a:lnTo>
                  <a:lnTo>
                    <a:pt x="90" y="1415"/>
                  </a:lnTo>
                  <a:lnTo>
                    <a:pt x="105" y="1378"/>
                  </a:lnTo>
                  <a:lnTo>
                    <a:pt x="122" y="1340"/>
                  </a:lnTo>
                  <a:lnTo>
                    <a:pt x="138" y="1302"/>
                  </a:lnTo>
                  <a:lnTo>
                    <a:pt x="155" y="1264"/>
                  </a:lnTo>
                  <a:lnTo>
                    <a:pt x="170" y="1225"/>
                  </a:lnTo>
                  <a:lnTo>
                    <a:pt x="187" y="1183"/>
                  </a:lnTo>
                  <a:lnTo>
                    <a:pt x="204" y="1141"/>
                  </a:lnTo>
                  <a:lnTo>
                    <a:pt x="220" y="1098"/>
                  </a:lnTo>
                  <a:lnTo>
                    <a:pt x="235" y="1053"/>
                  </a:lnTo>
                  <a:lnTo>
                    <a:pt x="252" y="1008"/>
                  </a:lnTo>
                  <a:lnTo>
                    <a:pt x="267" y="962"/>
                  </a:lnTo>
                  <a:lnTo>
                    <a:pt x="286" y="915"/>
                  </a:lnTo>
                  <a:lnTo>
                    <a:pt x="301" y="867"/>
                  </a:lnTo>
                  <a:lnTo>
                    <a:pt x="317" y="818"/>
                  </a:lnTo>
                  <a:lnTo>
                    <a:pt x="332" y="767"/>
                  </a:lnTo>
                  <a:lnTo>
                    <a:pt x="349" y="713"/>
                  </a:lnTo>
                  <a:lnTo>
                    <a:pt x="364" y="660"/>
                  </a:lnTo>
                  <a:lnTo>
                    <a:pt x="381" y="606"/>
                  </a:lnTo>
                  <a:lnTo>
                    <a:pt x="396" y="552"/>
                  </a:lnTo>
                  <a:lnTo>
                    <a:pt x="411" y="496"/>
                  </a:lnTo>
                  <a:lnTo>
                    <a:pt x="428" y="440"/>
                  </a:lnTo>
                  <a:lnTo>
                    <a:pt x="443" y="382"/>
                  </a:lnTo>
                  <a:lnTo>
                    <a:pt x="458" y="322"/>
                  </a:lnTo>
                  <a:lnTo>
                    <a:pt x="473" y="261"/>
                  </a:lnTo>
                  <a:lnTo>
                    <a:pt x="489" y="199"/>
                  </a:lnTo>
                  <a:lnTo>
                    <a:pt x="504" y="136"/>
                  </a:lnTo>
                  <a:lnTo>
                    <a:pt x="519" y="73"/>
                  </a:lnTo>
                  <a:lnTo>
                    <a:pt x="535" y="7"/>
                  </a:lnTo>
                  <a:lnTo>
                    <a:pt x="508" y="0"/>
                  </a:lnTo>
                  <a:lnTo>
                    <a:pt x="493" y="65"/>
                  </a:lnTo>
                  <a:lnTo>
                    <a:pt x="478" y="129"/>
                  </a:lnTo>
                  <a:lnTo>
                    <a:pt x="463" y="192"/>
                  </a:lnTo>
                  <a:lnTo>
                    <a:pt x="446" y="253"/>
                  </a:lnTo>
                  <a:lnTo>
                    <a:pt x="431" y="315"/>
                  </a:lnTo>
                  <a:lnTo>
                    <a:pt x="416" y="375"/>
                  </a:lnTo>
                  <a:lnTo>
                    <a:pt x="401" y="432"/>
                  </a:lnTo>
                  <a:lnTo>
                    <a:pt x="384" y="488"/>
                  </a:lnTo>
                  <a:lnTo>
                    <a:pt x="369" y="545"/>
                  </a:lnTo>
                  <a:lnTo>
                    <a:pt x="354" y="599"/>
                  </a:lnTo>
                  <a:lnTo>
                    <a:pt x="337" y="653"/>
                  </a:lnTo>
                  <a:lnTo>
                    <a:pt x="322" y="706"/>
                  </a:lnTo>
                  <a:lnTo>
                    <a:pt x="306" y="756"/>
                  </a:lnTo>
                  <a:lnTo>
                    <a:pt x="291" y="807"/>
                  </a:lnTo>
                  <a:lnTo>
                    <a:pt x="274" y="856"/>
                  </a:lnTo>
                  <a:lnTo>
                    <a:pt x="259" y="904"/>
                  </a:lnTo>
                  <a:lnTo>
                    <a:pt x="244" y="952"/>
                  </a:lnTo>
                  <a:lnTo>
                    <a:pt x="229" y="997"/>
                  </a:lnTo>
                  <a:lnTo>
                    <a:pt x="212" y="1042"/>
                  </a:lnTo>
                  <a:lnTo>
                    <a:pt x="197" y="1087"/>
                  </a:lnTo>
                  <a:lnTo>
                    <a:pt x="180" y="1131"/>
                  </a:lnTo>
                  <a:lnTo>
                    <a:pt x="164" y="1172"/>
                  </a:lnTo>
                  <a:lnTo>
                    <a:pt x="147" y="1214"/>
                  </a:lnTo>
                  <a:lnTo>
                    <a:pt x="132" y="1254"/>
                  </a:lnTo>
                  <a:lnTo>
                    <a:pt x="115" y="1292"/>
                  </a:lnTo>
                  <a:lnTo>
                    <a:pt x="98" y="1330"/>
                  </a:lnTo>
                  <a:lnTo>
                    <a:pt x="82" y="1368"/>
                  </a:lnTo>
                  <a:lnTo>
                    <a:pt x="67" y="1404"/>
                  </a:lnTo>
                  <a:lnTo>
                    <a:pt x="50" y="1438"/>
                  </a:lnTo>
                  <a:lnTo>
                    <a:pt x="33" y="1472"/>
                  </a:lnTo>
                  <a:lnTo>
                    <a:pt x="16" y="1505"/>
                  </a:lnTo>
                  <a:lnTo>
                    <a:pt x="0" y="1538"/>
                  </a:lnTo>
                  <a:lnTo>
                    <a:pt x="23" y="15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33" name="Freeform 1618"/>
            <p:cNvSpPr>
              <a:spLocks/>
            </p:cNvSpPr>
            <p:nvPr/>
          </p:nvSpPr>
          <p:spPr bwMode="auto">
            <a:xfrm>
              <a:off x="4486" y="833"/>
              <a:ext cx="333" cy="784"/>
            </a:xfrm>
            <a:custGeom>
              <a:avLst/>
              <a:gdLst>
                <a:gd name="T0" fmla="*/ 22 w 665"/>
                <a:gd name="T1" fmla="*/ 766 h 1566"/>
                <a:gd name="T2" fmla="*/ 42 w 665"/>
                <a:gd name="T3" fmla="*/ 728 h 1566"/>
                <a:gd name="T4" fmla="*/ 62 w 665"/>
                <a:gd name="T5" fmla="*/ 689 h 1566"/>
                <a:gd name="T6" fmla="*/ 82 w 665"/>
                <a:gd name="T7" fmla="*/ 647 h 1566"/>
                <a:gd name="T8" fmla="*/ 102 w 665"/>
                <a:gd name="T9" fmla="*/ 605 h 1566"/>
                <a:gd name="T10" fmla="*/ 122 w 665"/>
                <a:gd name="T11" fmla="*/ 559 h 1566"/>
                <a:gd name="T12" fmla="*/ 142 w 665"/>
                <a:gd name="T13" fmla="*/ 513 h 1566"/>
                <a:gd name="T14" fmla="*/ 162 w 665"/>
                <a:gd name="T15" fmla="*/ 465 h 1566"/>
                <a:gd name="T16" fmla="*/ 182 w 665"/>
                <a:gd name="T17" fmla="*/ 415 h 1566"/>
                <a:gd name="T18" fmla="*/ 203 w 665"/>
                <a:gd name="T19" fmla="*/ 364 h 1566"/>
                <a:gd name="T20" fmla="*/ 223 w 665"/>
                <a:gd name="T21" fmla="*/ 312 h 1566"/>
                <a:gd name="T22" fmla="*/ 243 w 665"/>
                <a:gd name="T23" fmla="*/ 259 h 1566"/>
                <a:gd name="T24" fmla="*/ 263 w 665"/>
                <a:gd name="T25" fmla="*/ 205 h 1566"/>
                <a:gd name="T26" fmla="*/ 283 w 665"/>
                <a:gd name="T27" fmla="*/ 149 h 1566"/>
                <a:gd name="T28" fmla="*/ 303 w 665"/>
                <a:gd name="T29" fmla="*/ 92 h 1566"/>
                <a:gd name="T30" fmla="*/ 323 w 665"/>
                <a:gd name="T31" fmla="*/ 35 h 1566"/>
                <a:gd name="T32" fmla="*/ 321 w 665"/>
                <a:gd name="T33" fmla="*/ 0 h 1566"/>
                <a:gd name="T34" fmla="*/ 301 w 665"/>
                <a:gd name="T35" fmla="*/ 58 h 1566"/>
                <a:gd name="T36" fmla="*/ 281 w 665"/>
                <a:gd name="T37" fmla="*/ 115 h 1566"/>
                <a:gd name="T38" fmla="*/ 261 w 665"/>
                <a:gd name="T39" fmla="*/ 171 h 1566"/>
                <a:gd name="T40" fmla="*/ 241 w 665"/>
                <a:gd name="T41" fmla="*/ 226 h 1566"/>
                <a:gd name="T42" fmla="*/ 221 w 665"/>
                <a:gd name="T43" fmla="*/ 280 h 1566"/>
                <a:gd name="T44" fmla="*/ 201 w 665"/>
                <a:gd name="T45" fmla="*/ 333 h 1566"/>
                <a:gd name="T46" fmla="*/ 181 w 665"/>
                <a:gd name="T47" fmla="*/ 384 h 1566"/>
                <a:gd name="T48" fmla="*/ 161 w 665"/>
                <a:gd name="T49" fmla="*/ 435 h 1566"/>
                <a:gd name="T50" fmla="*/ 141 w 665"/>
                <a:gd name="T51" fmla="*/ 484 h 1566"/>
                <a:gd name="T52" fmla="*/ 121 w 665"/>
                <a:gd name="T53" fmla="*/ 531 h 1566"/>
                <a:gd name="T54" fmla="*/ 101 w 665"/>
                <a:gd name="T55" fmla="*/ 576 h 1566"/>
                <a:gd name="T56" fmla="*/ 81 w 665"/>
                <a:gd name="T57" fmla="*/ 619 h 1566"/>
                <a:gd name="T58" fmla="*/ 60 w 665"/>
                <a:gd name="T59" fmla="*/ 661 h 1566"/>
                <a:gd name="T60" fmla="*/ 40 w 665"/>
                <a:gd name="T61" fmla="*/ 702 h 1566"/>
                <a:gd name="T62" fmla="*/ 20 w 665"/>
                <a:gd name="T63" fmla="*/ 740 h 1566"/>
                <a:gd name="T64" fmla="*/ 0 w 665"/>
                <a:gd name="T65" fmla="*/ 777 h 15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65" h="1566">
                  <a:moveTo>
                    <a:pt x="24" y="1566"/>
                  </a:moveTo>
                  <a:lnTo>
                    <a:pt x="44" y="1530"/>
                  </a:lnTo>
                  <a:lnTo>
                    <a:pt x="64" y="1494"/>
                  </a:lnTo>
                  <a:lnTo>
                    <a:pt x="84" y="1454"/>
                  </a:lnTo>
                  <a:lnTo>
                    <a:pt x="104" y="1416"/>
                  </a:lnTo>
                  <a:lnTo>
                    <a:pt x="124" y="1376"/>
                  </a:lnTo>
                  <a:lnTo>
                    <a:pt x="144" y="1335"/>
                  </a:lnTo>
                  <a:lnTo>
                    <a:pt x="164" y="1293"/>
                  </a:lnTo>
                  <a:lnTo>
                    <a:pt x="184" y="1252"/>
                  </a:lnTo>
                  <a:lnTo>
                    <a:pt x="204" y="1208"/>
                  </a:lnTo>
                  <a:lnTo>
                    <a:pt x="224" y="1161"/>
                  </a:lnTo>
                  <a:lnTo>
                    <a:pt x="244" y="1116"/>
                  </a:lnTo>
                  <a:lnTo>
                    <a:pt x="264" y="1071"/>
                  </a:lnTo>
                  <a:lnTo>
                    <a:pt x="284" y="1024"/>
                  </a:lnTo>
                  <a:lnTo>
                    <a:pt x="304" y="977"/>
                  </a:lnTo>
                  <a:lnTo>
                    <a:pt x="324" y="928"/>
                  </a:lnTo>
                  <a:lnTo>
                    <a:pt x="344" y="879"/>
                  </a:lnTo>
                  <a:lnTo>
                    <a:pt x="364" y="828"/>
                  </a:lnTo>
                  <a:lnTo>
                    <a:pt x="385" y="778"/>
                  </a:lnTo>
                  <a:lnTo>
                    <a:pt x="405" y="727"/>
                  </a:lnTo>
                  <a:lnTo>
                    <a:pt x="425" y="676"/>
                  </a:lnTo>
                  <a:lnTo>
                    <a:pt x="445" y="624"/>
                  </a:lnTo>
                  <a:lnTo>
                    <a:pt x="465" y="570"/>
                  </a:lnTo>
                  <a:lnTo>
                    <a:pt x="485" y="517"/>
                  </a:lnTo>
                  <a:lnTo>
                    <a:pt x="505" y="463"/>
                  </a:lnTo>
                  <a:lnTo>
                    <a:pt x="525" y="409"/>
                  </a:lnTo>
                  <a:lnTo>
                    <a:pt x="545" y="353"/>
                  </a:lnTo>
                  <a:lnTo>
                    <a:pt x="565" y="297"/>
                  </a:lnTo>
                  <a:lnTo>
                    <a:pt x="585" y="240"/>
                  </a:lnTo>
                  <a:lnTo>
                    <a:pt x="605" y="184"/>
                  </a:lnTo>
                  <a:lnTo>
                    <a:pt x="625" y="127"/>
                  </a:lnTo>
                  <a:lnTo>
                    <a:pt x="645" y="69"/>
                  </a:lnTo>
                  <a:lnTo>
                    <a:pt x="665" y="11"/>
                  </a:lnTo>
                  <a:lnTo>
                    <a:pt x="642" y="0"/>
                  </a:lnTo>
                  <a:lnTo>
                    <a:pt x="622" y="58"/>
                  </a:lnTo>
                  <a:lnTo>
                    <a:pt x="602" y="116"/>
                  </a:lnTo>
                  <a:lnTo>
                    <a:pt x="582" y="174"/>
                  </a:lnTo>
                  <a:lnTo>
                    <a:pt x="562" y="230"/>
                  </a:lnTo>
                  <a:lnTo>
                    <a:pt x="542" y="286"/>
                  </a:lnTo>
                  <a:lnTo>
                    <a:pt x="522" y="342"/>
                  </a:lnTo>
                  <a:lnTo>
                    <a:pt x="502" y="398"/>
                  </a:lnTo>
                  <a:lnTo>
                    <a:pt x="481" y="452"/>
                  </a:lnTo>
                  <a:lnTo>
                    <a:pt x="461" y="506"/>
                  </a:lnTo>
                  <a:lnTo>
                    <a:pt x="441" y="559"/>
                  </a:lnTo>
                  <a:lnTo>
                    <a:pt x="421" y="613"/>
                  </a:lnTo>
                  <a:lnTo>
                    <a:pt x="401" y="666"/>
                  </a:lnTo>
                  <a:lnTo>
                    <a:pt x="381" y="716"/>
                  </a:lnTo>
                  <a:lnTo>
                    <a:pt x="361" y="767"/>
                  </a:lnTo>
                  <a:lnTo>
                    <a:pt x="341" y="817"/>
                  </a:lnTo>
                  <a:lnTo>
                    <a:pt x="321" y="868"/>
                  </a:lnTo>
                  <a:lnTo>
                    <a:pt x="301" y="917"/>
                  </a:lnTo>
                  <a:lnTo>
                    <a:pt x="281" y="966"/>
                  </a:lnTo>
                  <a:lnTo>
                    <a:pt x="261" y="1013"/>
                  </a:lnTo>
                  <a:lnTo>
                    <a:pt x="241" y="1060"/>
                  </a:lnTo>
                  <a:lnTo>
                    <a:pt x="221" y="1105"/>
                  </a:lnTo>
                  <a:lnTo>
                    <a:pt x="201" y="1150"/>
                  </a:lnTo>
                  <a:lnTo>
                    <a:pt x="181" y="1194"/>
                  </a:lnTo>
                  <a:lnTo>
                    <a:pt x="161" y="1237"/>
                  </a:lnTo>
                  <a:lnTo>
                    <a:pt x="141" y="1279"/>
                  </a:lnTo>
                  <a:lnTo>
                    <a:pt x="120" y="1320"/>
                  </a:lnTo>
                  <a:lnTo>
                    <a:pt x="100" y="1362"/>
                  </a:lnTo>
                  <a:lnTo>
                    <a:pt x="80" y="1402"/>
                  </a:lnTo>
                  <a:lnTo>
                    <a:pt x="60" y="1440"/>
                  </a:lnTo>
                  <a:lnTo>
                    <a:pt x="40" y="1479"/>
                  </a:lnTo>
                  <a:lnTo>
                    <a:pt x="20" y="1516"/>
                  </a:lnTo>
                  <a:lnTo>
                    <a:pt x="0" y="1552"/>
                  </a:lnTo>
                  <a:lnTo>
                    <a:pt x="24" y="15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34" name="Freeform 1619"/>
            <p:cNvSpPr>
              <a:spLocks/>
            </p:cNvSpPr>
            <p:nvPr/>
          </p:nvSpPr>
          <p:spPr bwMode="auto">
            <a:xfrm>
              <a:off x="4514" y="835"/>
              <a:ext cx="403" cy="775"/>
            </a:xfrm>
            <a:custGeom>
              <a:avLst/>
              <a:gdLst>
                <a:gd name="T0" fmla="*/ 21 w 807"/>
                <a:gd name="T1" fmla="*/ 761 h 1550"/>
                <a:gd name="T2" fmla="*/ 43 w 807"/>
                <a:gd name="T3" fmla="*/ 733 h 1550"/>
                <a:gd name="T4" fmla="*/ 66 w 807"/>
                <a:gd name="T5" fmla="*/ 700 h 1550"/>
                <a:gd name="T6" fmla="*/ 89 w 807"/>
                <a:gd name="T7" fmla="*/ 663 h 1550"/>
                <a:gd name="T8" fmla="*/ 114 w 807"/>
                <a:gd name="T9" fmla="*/ 624 h 1550"/>
                <a:gd name="T10" fmla="*/ 137 w 807"/>
                <a:gd name="T11" fmla="*/ 582 h 1550"/>
                <a:gd name="T12" fmla="*/ 161 w 807"/>
                <a:gd name="T13" fmla="*/ 537 h 1550"/>
                <a:gd name="T14" fmla="*/ 185 w 807"/>
                <a:gd name="T15" fmla="*/ 490 h 1550"/>
                <a:gd name="T16" fmla="*/ 210 w 807"/>
                <a:gd name="T17" fmla="*/ 440 h 1550"/>
                <a:gd name="T18" fmla="*/ 236 w 807"/>
                <a:gd name="T19" fmla="*/ 388 h 1550"/>
                <a:gd name="T20" fmla="*/ 261 w 807"/>
                <a:gd name="T21" fmla="*/ 335 h 1550"/>
                <a:gd name="T22" fmla="*/ 287 w 807"/>
                <a:gd name="T23" fmla="*/ 278 h 1550"/>
                <a:gd name="T24" fmla="*/ 312 w 807"/>
                <a:gd name="T25" fmla="*/ 220 h 1550"/>
                <a:gd name="T26" fmla="*/ 338 w 807"/>
                <a:gd name="T27" fmla="*/ 160 h 1550"/>
                <a:gd name="T28" fmla="*/ 364 w 807"/>
                <a:gd name="T29" fmla="*/ 99 h 1550"/>
                <a:gd name="T30" fmla="*/ 390 w 807"/>
                <a:gd name="T31" fmla="*/ 37 h 1550"/>
                <a:gd name="T32" fmla="*/ 392 w 807"/>
                <a:gd name="T33" fmla="*/ 0 h 1550"/>
                <a:gd name="T34" fmla="*/ 366 w 807"/>
                <a:gd name="T35" fmla="*/ 62 h 1550"/>
                <a:gd name="T36" fmla="*/ 339 w 807"/>
                <a:gd name="T37" fmla="*/ 124 h 1550"/>
                <a:gd name="T38" fmla="*/ 313 w 807"/>
                <a:gd name="T39" fmla="*/ 185 h 1550"/>
                <a:gd name="T40" fmla="*/ 287 w 807"/>
                <a:gd name="T41" fmla="*/ 243 h 1550"/>
                <a:gd name="T42" fmla="*/ 262 w 807"/>
                <a:gd name="T43" fmla="*/ 299 h 1550"/>
                <a:gd name="T44" fmla="*/ 236 w 807"/>
                <a:gd name="T45" fmla="*/ 355 h 1550"/>
                <a:gd name="T46" fmla="*/ 211 w 807"/>
                <a:gd name="T47" fmla="*/ 407 h 1550"/>
                <a:gd name="T48" fmla="*/ 186 w 807"/>
                <a:gd name="T49" fmla="*/ 459 h 1550"/>
                <a:gd name="T50" fmla="*/ 162 w 807"/>
                <a:gd name="T51" fmla="*/ 506 h 1550"/>
                <a:gd name="T52" fmla="*/ 137 w 807"/>
                <a:gd name="T53" fmla="*/ 553 h 1550"/>
                <a:gd name="T54" fmla="*/ 114 w 807"/>
                <a:gd name="T55" fmla="*/ 596 h 1550"/>
                <a:gd name="T56" fmla="*/ 89 w 807"/>
                <a:gd name="T57" fmla="*/ 637 h 1550"/>
                <a:gd name="T58" fmla="*/ 67 w 807"/>
                <a:gd name="T59" fmla="*/ 675 h 1550"/>
                <a:gd name="T60" fmla="*/ 44 w 807"/>
                <a:gd name="T61" fmla="*/ 707 h 1550"/>
                <a:gd name="T62" fmla="*/ 22 w 807"/>
                <a:gd name="T63" fmla="*/ 739 h 1550"/>
                <a:gd name="T64" fmla="*/ 0 w 807"/>
                <a:gd name="T65" fmla="*/ 766 h 15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7" h="1550">
                  <a:moveTo>
                    <a:pt x="20" y="1550"/>
                  </a:moveTo>
                  <a:lnTo>
                    <a:pt x="42" y="1522"/>
                  </a:lnTo>
                  <a:lnTo>
                    <a:pt x="64" y="1495"/>
                  </a:lnTo>
                  <a:lnTo>
                    <a:pt x="87" y="1465"/>
                  </a:lnTo>
                  <a:lnTo>
                    <a:pt x="109" y="1432"/>
                  </a:lnTo>
                  <a:lnTo>
                    <a:pt x="132" y="1399"/>
                  </a:lnTo>
                  <a:lnTo>
                    <a:pt x="157" y="1363"/>
                  </a:lnTo>
                  <a:lnTo>
                    <a:pt x="179" y="1325"/>
                  </a:lnTo>
                  <a:lnTo>
                    <a:pt x="203" y="1287"/>
                  </a:lnTo>
                  <a:lnTo>
                    <a:pt x="228" y="1248"/>
                  </a:lnTo>
                  <a:lnTo>
                    <a:pt x="251" y="1206"/>
                  </a:lnTo>
                  <a:lnTo>
                    <a:pt x="274" y="1164"/>
                  </a:lnTo>
                  <a:lnTo>
                    <a:pt x="298" y="1119"/>
                  </a:lnTo>
                  <a:lnTo>
                    <a:pt x="323" y="1074"/>
                  </a:lnTo>
                  <a:lnTo>
                    <a:pt x="348" y="1027"/>
                  </a:lnTo>
                  <a:lnTo>
                    <a:pt x="371" y="980"/>
                  </a:lnTo>
                  <a:lnTo>
                    <a:pt x="396" y="931"/>
                  </a:lnTo>
                  <a:lnTo>
                    <a:pt x="421" y="880"/>
                  </a:lnTo>
                  <a:lnTo>
                    <a:pt x="447" y="828"/>
                  </a:lnTo>
                  <a:lnTo>
                    <a:pt x="472" y="775"/>
                  </a:lnTo>
                  <a:lnTo>
                    <a:pt x="497" y="723"/>
                  </a:lnTo>
                  <a:lnTo>
                    <a:pt x="522" y="669"/>
                  </a:lnTo>
                  <a:lnTo>
                    <a:pt x="548" y="613"/>
                  </a:lnTo>
                  <a:lnTo>
                    <a:pt x="574" y="555"/>
                  </a:lnTo>
                  <a:lnTo>
                    <a:pt x="599" y="497"/>
                  </a:lnTo>
                  <a:lnTo>
                    <a:pt x="625" y="439"/>
                  </a:lnTo>
                  <a:lnTo>
                    <a:pt x="650" y="379"/>
                  </a:lnTo>
                  <a:lnTo>
                    <a:pt x="677" y="320"/>
                  </a:lnTo>
                  <a:lnTo>
                    <a:pt x="702" y="258"/>
                  </a:lnTo>
                  <a:lnTo>
                    <a:pt x="729" y="198"/>
                  </a:lnTo>
                  <a:lnTo>
                    <a:pt x="756" y="135"/>
                  </a:lnTo>
                  <a:lnTo>
                    <a:pt x="781" y="74"/>
                  </a:lnTo>
                  <a:lnTo>
                    <a:pt x="807" y="10"/>
                  </a:lnTo>
                  <a:lnTo>
                    <a:pt x="784" y="0"/>
                  </a:lnTo>
                  <a:lnTo>
                    <a:pt x="757" y="63"/>
                  </a:lnTo>
                  <a:lnTo>
                    <a:pt x="732" y="124"/>
                  </a:lnTo>
                  <a:lnTo>
                    <a:pt x="706" y="188"/>
                  </a:lnTo>
                  <a:lnTo>
                    <a:pt x="679" y="247"/>
                  </a:lnTo>
                  <a:lnTo>
                    <a:pt x="654" y="309"/>
                  </a:lnTo>
                  <a:lnTo>
                    <a:pt x="627" y="369"/>
                  </a:lnTo>
                  <a:lnTo>
                    <a:pt x="602" y="428"/>
                  </a:lnTo>
                  <a:lnTo>
                    <a:pt x="575" y="486"/>
                  </a:lnTo>
                  <a:lnTo>
                    <a:pt x="550" y="544"/>
                  </a:lnTo>
                  <a:lnTo>
                    <a:pt x="525" y="598"/>
                  </a:lnTo>
                  <a:lnTo>
                    <a:pt x="498" y="654"/>
                  </a:lnTo>
                  <a:lnTo>
                    <a:pt x="473" y="709"/>
                  </a:lnTo>
                  <a:lnTo>
                    <a:pt x="448" y="761"/>
                  </a:lnTo>
                  <a:lnTo>
                    <a:pt x="423" y="813"/>
                  </a:lnTo>
                  <a:lnTo>
                    <a:pt x="398" y="866"/>
                  </a:lnTo>
                  <a:lnTo>
                    <a:pt x="373" y="917"/>
                  </a:lnTo>
                  <a:lnTo>
                    <a:pt x="348" y="965"/>
                  </a:lnTo>
                  <a:lnTo>
                    <a:pt x="325" y="1012"/>
                  </a:lnTo>
                  <a:lnTo>
                    <a:pt x="299" y="1059"/>
                  </a:lnTo>
                  <a:lnTo>
                    <a:pt x="274" y="1105"/>
                  </a:lnTo>
                  <a:lnTo>
                    <a:pt x="251" y="1150"/>
                  </a:lnTo>
                  <a:lnTo>
                    <a:pt x="228" y="1191"/>
                  </a:lnTo>
                  <a:lnTo>
                    <a:pt x="204" y="1233"/>
                  </a:lnTo>
                  <a:lnTo>
                    <a:pt x="179" y="1273"/>
                  </a:lnTo>
                  <a:lnTo>
                    <a:pt x="156" y="1311"/>
                  </a:lnTo>
                  <a:lnTo>
                    <a:pt x="134" y="1349"/>
                  </a:lnTo>
                  <a:lnTo>
                    <a:pt x="112" y="1381"/>
                  </a:lnTo>
                  <a:lnTo>
                    <a:pt x="89" y="1414"/>
                  </a:lnTo>
                  <a:lnTo>
                    <a:pt x="67" y="1446"/>
                  </a:lnTo>
                  <a:lnTo>
                    <a:pt x="44" y="1477"/>
                  </a:lnTo>
                  <a:lnTo>
                    <a:pt x="22" y="1504"/>
                  </a:lnTo>
                  <a:lnTo>
                    <a:pt x="0" y="1531"/>
                  </a:lnTo>
                  <a:lnTo>
                    <a:pt x="20" y="15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35" name="Freeform 1620"/>
            <p:cNvSpPr>
              <a:spLocks/>
            </p:cNvSpPr>
            <p:nvPr/>
          </p:nvSpPr>
          <p:spPr bwMode="auto">
            <a:xfrm>
              <a:off x="2380" y="1870"/>
              <a:ext cx="66" cy="90"/>
            </a:xfrm>
            <a:custGeom>
              <a:avLst/>
              <a:gdLst>
                <a:gd name="T0" fmla="*/ 0 w 130"/>
                <a:gd name="T1" fmla="*/ 90 h 181"/>
                <a:gd name="T2" fmla="*/ 0 w 130"/>
                <a:gd name="T3" fmla="*/ 0 h 181"/>
                <a:gd name="T4" fmla="*/ 11 w 130"/>
                <a:gd name="T5" fmla="*/ 0 h 181"/>
                <a:gd name="T6" fmla="*/ 11 w 130"/>
                <a:gd name="T7" fmla="*/ 37 h 181"/>
                <a:gd name="T8" fmla="*/ 55 w 130"/>
                <a:gd name="T9" fmla="*/ 37 h 181"/>
                <a:gd name="T10" fmla="*/ 55 w 130"/>
                <a:gd name="T11" fmla="*/ 0 h 181"/>
                <a:gd name="T12" fmla="*/ 66 w 130"/>
                <a:gd name="T13" fmla="*/ 0 h 181"/>
                <a:gd name="T14" fmla="*/ 66 w 130"/>
                <a:gd name="T15" fmla="*/ 90 h 181"/>
                <a:gd name="T16" fmla="*/ 55 w 130"/>
                <a:gd name="T17" fmla="*/ 90 h 181"/>
                <a:gd name="T18" fmla="*/ 55 w 130"/>
                <a:gd name="T19" fmla="*/ 47 h 181"/>
                <a:gd name="T20" fmla="*/ 11 w 130"/>
                <a:gd name="T21" fmla="*/ 47 h 181"/>
                <a:gd name="T22" fmla="*/ 11 w 130"/>
                <a:gd name="T23" fmla="*/ 90 h 181"/>
                <a:gd name="T24" fmla="*/ 0 w 130"/>
                <a:gd name="T25" fmla="*/ 90 h 18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0" h="181">
                  <a:moveTo>
                    <a:pt x="0" y="181"/>
                  </a:moveTo>
                  <a:lnTo>
                    <a:pt x="0" y="0"/>
                  </a:lnTo>
                  <a:lnTo>
                    <a:pt x="21" y="0"/>
                  </a:lnTo>
                  <a:lnTo>
                    <a:pt x="21" y="74"/>
                  </a:lnTo>
                  <a:lnTo>
                    <a:pt x="108" y="74"/>
                  </a:lnTo>
                  <a:lnTo>
                    <a:pt x="108" y="0"/>
                  </a:lnTo>
                  <a:lnTo>
                    <a:pt x="130" y="0"/>
                  </a:lnTo>
                  <a:lnTo>
                    <a:pt x="130" y="181"/>
                  </a:lnTo>
                  <a:lnTo>
                    <a:pt x="108" y="181"/>
                  </a:lnTo>
                  <a:lnTo>
                    <a:pt x="108" y="94"/>
                  </a:lnTo>
                  <a:lnTo>
                    <a:pt x="21" y="94"/>
                  </a:lnTo>
                  <a:lnTo>
                    <a:pt x="21" y="181"/>
                  </a:lnTo>
                  <a:lnTo>
                    <a:pt x="0" y="1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36" name="Freeform 1621"/>
            <p:cNvSpPr>
              <a:spLocks noEditPoints="1"/>
            </p:cNvSpPr>
            <p:nvPr/>
          </p:nvSpPr>
          <p:spPr bwMode="auto">
            <a:xfrm>
              <a:off x="2460" y="1892"/>
              <a:ext cx="56" cy="68"/>
            </a:xfrm>
            <a:custGeom>
              <a:avLst/>
              <a:gdLst>
                <a:gd name="T0" fmla="*/ 56 w 112"/>
                <a:gd name="T1" fmla="*/ 49 h 136"/>
                <a:gd name="T2" fmla="*/ 52 w 112"/>
                <a:gd name="T3" fmla="*/ 57 h 136"/>
                <a:gd name="T4" fmla="*/ 46 w 112"/>
                <a:gd name="T5" fmla="*/ 63 h 136"/>
                <a:gd name="T6" fmla="*/ 39 w 112"/>
                <a:gd name="T7" fmla="*/ 67 h 136"/>
                <a:gd name="T8" fmla="*/ 29 w 112"/>
                <a:gd name="T9" fmla="*/ 68 h 136"/>
                <a:gd name="T10" fmla="*/ 17 w 112"/>
                <a:gd name="T11" fmla="*/ 66 h 136"/>
                <a:gd name="T12" fmla="*/ 8 w 112"/>
                <a:gd name="T13" fmla="*/ 61 h 136"/>
                <a:gd name="T14" fmla="*/ 2 w 112"/>
                <a:gd name="T15" fmla="*/ 50 h 136"/>
                <a:gd name="T16" fmla="*/ 0 w 112"/>
                <a:gd name="T17" fmla="*/ 36 h 136"/>
                <a:gd name="T18" fmla="*/ 2 w 112"/>
                <a:gd name="T19" fmla="*/ 21 h 136"/>
                <a:gd name="T20" fmla="*/ 8 w 112"/>
                <a:gd name="T21" fmla="*/ 10 h 136"/>
                <a:gd name="T22" fmla="*/ 17 w 112"/>
                <a:gd name="T23" fmla="*/ 3 h 136"/>
                <a:gd name="T24" fmla="*/ 28 w 112"/>
                <a:gd name="T25" fmla="*/ 0 h 136"/>
                <a:gd name="T26" fmla="*/ 40 w 112"/>
                <a:gd name="T27" fmla="*/ 3 h 136"/>
                <a:gd name="T28" fmla="*/ 48 w 112"/>
                <a:gd name="T29" fmla="*/ 10 h 136"/>
                <a:gd name="T30" fmla="*/ 54 w 112"/>
                <a:gd name="T31" fmla="*/ 21 h 136"/>
                <a:gd name="T32" fmla="*/ 56 w 112"/>
                <a:gd name="T33" fmla="*/ 35 h 136"/>
                <a:gd name="T34" fmla="*/ 56 w 112"/>
                <a:gd name="T35" fmla="*/ 36 h 136"/>
                <a:gd name="T36" fmla="*/ 56 w 112"/>
                <a:gd name="T37" fmla="*/ 38 h 136"/>
                <a:gd name="T38" fmla="*/ 11 w 112"/>
                <a:gd name="T39" fmla="*/ 42 h 136"/>
                <a:gd name="T40" fmla="*/ 13 w 112"/>
                <a:gd name="T41" fmla="*/ 50 h 136"/>
                <a:gd name="T42" fmla="*/ 18 w 112"/>
                <a:gd name="T43" fmla="*/ 55 h 136"/>
                <a:gd name="T44" fmla="*/ 26 w 112"/>
                <a:gd name="T45" fmla="*/ 58 h 136"/>
                <a:gd name="T46" fmla="*/ 31 w 112"/>
                <a:gd name="T47" fmla="*/ 58 h 136"/>
                <a:gd name="T48" fmla="*/ 36 w 112"/>
                <a:gd name="T49" fmla="*/ 57 h 136"/>
                <a:gd name="T50" fmla="*/ 41 w 112"/>
                <a:gd name="T51" fmla="*/ 54 h 136"/>
                <a:gd name="T52" fmla="*/ 44 w 112"/>
                <a:gd name="T53" fmla="*/ 50 h 136"/>
                <a:gd name="T54" fmla="*/ 46 w 112"/>
                <a:gd name="T55" fmla="*/ 47 h 136"/>
                <a:gd name="T56" fmla="*/ 46 w 112"/>
                <a:gd name="T57" fmla="*/ 26 h 136"/>
                <a:gd name="T58" fmla="*/ 45 w 112"/>
                <a:gd name="T59" fmla="*/ 21 h 136"/>
                <a:gd name="T60" fmla="*/ 42 w 112"/>
                <a:gd name="T61" fmla="*/ 17 h 136"/>
                <a:gd name="T62" fmla="*/ 36 w 112"/>
                <a:gd name="T63" fmla="*/ 13 h 136"/>
                <a:gd name="T64" fmla="*/ 28 w 112"/>
                <a:gd name="T65" fmla="*/ 12 h 136"/>
                <a:gd name="T66" fmla="*/ 21 w 112"/>
                <a:gd name="T67" fmla="*/ 13 h 136"/>
                <a:gd name="T68" fmla="*/ 16 w 112"/>
                <a:gd name="T69" fmla="*/ 16 h 136"/>
                <a:gd name="T70" fmla="*/ 12 w 112"/>
                <a:gd name="T71" fmla="*/ 21 h 136"/>
                <a:gd name="T72" fmla="*/ 11 w 112"/>
                <a:gd name="T73" fmla="*/ 26 h 1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12" h="136">
                  <a:moveTo>
                    <a:pt x="92" y="94"/>
                  </a:moveTo>
                  <a:lnTo>
                    <a:pt x="111" y="98"/>
                  </a:lnTo>
                  <a:lnTo>
                    <a:pt x="107" y="107"/>
                  </a:lnTo>
                  <a:lnTo>
                    <a:pt x="104" y="114"/>
                  </a:lnTo>
                  <a:lnTo>
                    <a:pt x="99" y="121"/>
                  </a:lnTo>
                  <a:lnTo>
                    <a:pt x="92" y="126"/>
                  </a:lnTo>
                  <a:lnTo>
                    <a:pt x="86" y="130"/>
                  </a:lnTo>
                  <a:lnTo>
                    <a:pt x="77" y="134"/>
                  </a:lnTo>
                  <a:lnTo>
                    <a:pt x="67" y="136"/>
                  </a:lnTo>
                  <a:lnTo>
                    <a:pt x="57" y="136"/>
                  </a:lnTo>
                  <a:lnTo>
                    <a:pt x="46" y="136"/>
                  </a:lnTo>
                  <a:lnTo>
                    <a:pt x="34" y="132"/>
                  </a:lnTo>
                  <a:lnTo>
                    <a:pt x="24" y="128"/>
                  </a:lnTo>
                  <a:lnTo>
                    <a:pt x="16" y="121"/>
                  </a:lnTo>
                  <a:lnTo>
                    <a:pt x="9" y="110"/>
                  </a:lnTo>
                  <a:lnTo>
                    <a:pt x="4" y="99"/>
                  </a:lnTo>
                  <a:lnTo>
                    <a:pt x="2" y="85"/>
                  </a:lnTo>
                  <a:lnTo>
                    <a:pt x="0" y="72"/>
                  </a:lnTo>
                  <a:lnTo>
                    <a:pt x="2" y="56"/>
                  </a:lnTo>
                  <a:lnTo>
                    <a:pt x="4" y="41"/>
                  </a:lnTo>
                  <a:lnTo>
                    <a:pt x="9" y="29"/>
                  </a:lnTo>
                  <a:lnTo>
                    <a:pt x="16" y="20"/>
                  </a:lnTo>
                  <a:lnTo>
                    <a:pt x="24" y="11"/>
                  </a:lnTo>
                  <a:lnTo>
                    <a:pt x="34" y="5"/>
                  </a:lnTo>
                  <a:lnTo>
                    <a:pt x="44" y="2"/>
                  </a:lnTo>
                  <a:lnTo>
                    <a:pt x="56" y="0"/>
                  </a:lnTo>
                  <a:lnTo>
                    <a:pt x="67" y="2"/>
                  </a:lnTo>
                  <a:lnTo>
                    <a:pt x="79" y="5"/>
                  </a:lnTo>
                  <a:lnTo>
                    <a:pt x="87" y="11"/>
                  </a:lnTo>
                  <a:lnTo>
                    <a:pt x="96" y="20"/>
                  </a:lnTo>
                  <a:lnTo>
                    <a:pt x="102" y="29"/>
                  </a:lnTo>
                  <a:lnTo>
                    <a:pt x="107" y="41"/>
                  </a:lnTo>
                  <a:lnTo>
                    <a:pt x="111" y="54"/>
                  </a:lnTo>
                  <a:lnTo>
                    <a:pt x="112" y="70"/>
                  </a:lnTo>
                  <a:lnTo>
                    <a:pt x="112" y="72"/>
                  </a:lnTo>
                  <a:lnTo>
                    <a:pt x="111" y="74"/>
                  </a:lnTo>
                  <a:lnTo>
                    <a:pt x="111" y="76"/>
                  </a:lnTo>
                  <a:lnTo>
                    <a:pt x="21" y="76"/>
                  </a:lnTo>
                  <a:lnTo>
                    <a:pt x="21" y="83"/>
                  </a:lnTo>
                  <a:lnTo>
                    <a:pt x="24" y="92"/>
                  </a:lnTo>
                  <a:lnTo>
                    <a:pt x="26" y="99"/>
                  </a:lnTo>
                  <a:lnTo>
                    <a:pt x="31" y="105"/>
                  </a:lnTo>
                  <a:lnTo>
                    <a:pt x="36" y="110"/>
                  </a:lnTo>
                  <a:lnTo>
                    <a:pt x="42" y="112"/>
                  </a:lnTo>
                  <a:lnTo>
                    <a:pt x="51" y="116"/>
                  </a:lnTo>
                  <a:lnTo>
                    <a:pt x="57" y="116"/>
                  </a:lnTo>
                  <a:lnTo>
                    <a:pt x="62" y="116"/>
                  </a:lnTo>
                  <a:lnTo>
                    <a:pt x="67" y="114"/>
                  </a:lnTo>
                  <a:lnTo>
                    <a:pt x="72" y="114"/>
                  </a:lnTo>
                  <a:lnTo>
                    <a:pt x="77" y="112"/>
                  </a:lnTo>
                  <a:lnTo>
                    <a:pt x="81" y="108"/>
                  </a:lnTo>
                  <a:lnTo>
                    <a:pt x="84" y="105"/>
                  </a:lnTo>
                  <a:lnTo>
                    <a:pt x="87" y="99"/>
                  </a:lnTo>
                  <a:lnTo>
                    <a:pt x="91" y="94"/>
                  </a:lnTo>
                  <a:lnTo>
                    <a:pt x="92" y="94"/>
                  </a:lnTo>
                  <a:close/>
                  <a:moveTo>
                    <a:pt x="21" y="52"/>
                  </a:moveTo>
                  <a:lnTo>
                    <a:pt x="92" y="52"/>
                  </a:lnTo>
                  <a:lnTo>
                    <a:pt x="92" y="47"/>
                  </a:lnTo>
                  <a:lnTo>
                    <a:pt x="89" y="41"/>
                  </a:lnTo>
                  <a:lnTo>
                    <a:pt x="87" y="38"/>
                  </a:lnTo>
                  <a:lnTo>
                    <a:pt x="84" y="34"/>
                  </a:lnTo>
                  <a:lnTo>
                    <a:pt x="79" y="29"/>
                  </a:lnTo>
                  <a:lnTo>
                    <a:pt x="71" y="25"/>
                  </a:lnTo>
                  <a:lnTo>
                    <a:pt x="64" y="23"/>
                  </a:lnTo>
                  <a:lnTo>
                    <a:pt x="56" y="23"/>
                  </a:lnTo>
                  <a:lnTo>
                    <a:pt x="49" y="23"/>
                  </a:lnTo>
                  <a:lnTo>
                    <a:pt x="42" y="25"/>
                  </a:lnTo>
                  <a:lnTo>
                    <a:pt x="36" y="29"/>
                  </a:lnTo>
                  <a:lnTo>
                    <a:pt x="31" y="32"/>
                  </a:lnTo>
                  <a:lnTo>
                    <a:pt x="26" y="36"/>
                  </a:lnTo>
                  <a:lnTo>
                    <a:pt x="24" y="41"/>
                  </a:lnTo>
                  <a:lnTo>
                    <a:pt x="21" y="47"/>
                  </a:lnTo>
                  <a:lnTo>
                    <a:pt x="21"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37" name="Freeform 1622"/>
            <p:cNvSpPr>
              <a:spLocks noEditPoints="1"/>
            </p:cNvSpPr>
            <p:nvPr/>
          </p:nvSpPr>
          <p:spPr bwMode="auto">
            <a:xfrm>
              <a:off x="2525" y="1892"/>
              <a:ext cx="54" cy="68"/>
            </a:xfrm>
            <a:custGeom>
              <a:avLst/>
              <a:gdLst>
                <a:gd name="T0" fmla="*/ 36 w 108"/>
                <a:gd name="T1" fmla="*/ 64 h 136"/>
                <a:gd name="T2" fmla="*/ 28 w 108"/>
                <a:gd name="T3" fmla="*/ 68 h 136"/>
                <a:gd name="T4" fmla="*/ 19 w 108"/>
                <a:gd name="T5" fmla="*/ 68 h 136"/>
                <a:gd name="T6" fmla="*/ 8 w 108"/>
                <a:gd name="T7" fmla="*/ 66 h 136"/>
                <a:gd name="T8" fmla="*/ 2 w 108"/>
                <a:gd name="T9" fmla="*/ 58 h 136"/>
                <a:gd name="T10" fmla="*/ 0 w 108"/>
                <a:gd name="T11" fmla="*/ 48 h 136"/>
                <a:gd name="T12" fmla="*/ 2 w 108"/>
                <a:gd name="T13" fmla="*/ 43 h 136"/>
                <a:gd name="T14" fmla="*/ 5 w 108"/>
                <a:gd name="T15" fmla="*/ 37 h 136"/>
                <a:gd name="T16" fmla="*/ 10 w 108"/>
                <a:gd name="T17" fmla="*/ 34 h 136"/>
                <a:gd name="T18" fmla="*/ 15 w 108"/>
                <a:gd name="T19" fmla="*/ 32 h 136"/>
                <a:gd name="T20" fmla="*/ 23 w 108"/>
                <a:gd name="T21" fmla="*/ 30 h 136"/>
                <a:gd name="T22" fmla="*/ 36 w 108"/>
                <a:gd name="T23" fmla="*/ 27 h 136"/>
                <a:gd name="T24" fmla="*/ 40 w 108"/>
                <a:gd name="T25" fmla="*/ 25 h 136"/>
                <a:gd name="T26" fmla="*/ 40 w 108"/>
                <a:gd name="T27" fmla="*/ 22 h 136"/>
                <a:gd name="T28" fmla="*/ 37 w 108"/>
                <a:gd name="T29" fmla="*/ 16 h 136"/>
                <a:gd name="T30" fmla="*/ 29 w 108"/>
                <a:gd name="T31" fmla="*/ 12 h 136"/>
                <a:gd name="T32" fmla="*/ 20 w 108"/>
                <a:gd name="T33" fmla="*/ 13 h 136"/>
                <a:gd name="T34" fmla="*/ 14 w 108"/>
                <a:gd name="T35" fmla="*/ 16 h 136"/>
                <a:gd name="T36" fmla="*/ 12 w 108"/>
                <a:gd name="T37" fmla="*/ 23 h 136"/>
                <a:gd name="T38" fmla="*/ 3 w 108"/>
                <a:gd name="T39" fmla="*/ 16 h 136"/>
                <a:gd name="T40" fmla="*/ 7 w 108"/>
                <a:gd name="T41" fmla="*/ 8 h 136"/>
                <a:gd name="T42" fmla="*/ 14 w 108"/>
                <a:gd name="T43" fmla="*/ 4 h 136"/>
                <a:gd name="T44" fmla="*/ 24 w 108"/>
                <a:gd name="T45" fmla="*/ 0 h 136"/>
                <a:gd name="T46" fmla="*/ 34 w 108"/>
                <a:gd name="T47" fmla="*/ 1 h 136"/>
                <a:gd name="T48" fmla="*/ 43 w 108"/>
                <a:gd name="T49" fmla="*/ 3 h 136"/>
                <a:gd name="T50" fmla="*/ 47 w 108"/>
                <a:gd name="T51" fmla="*/ 7 h 136"/>
                <a:gd name="T52" fmla="*/ 50 w 108"/>
                <a:gd name="T53" fmla="*/ 15 h 136"/>
                <a:gd name="T54" fmla="*/ 51 w 108"/>
                <a:gd name="T55" fmla="*/ 20 h 136"/>
                <a:gd name="T56" fmla="*/ 51 w 108"/>
                <a:gd name="T57" fmla="*/ 40 h 136"/>
                <a:gd name="T58" fmla="*/ 51 w 108"/>
                <a:gd name="T59" fmla="*/ 56 h 136"/>
                <a:gd name="T60" fmla="*/ 52 w 108"/>
                <a:gd name="T61" fmla="*/ 64 h 136"/>
                <a:gd name="T62" fmla="*/ 44 w 108"/>
                <a:gd name="T63" fmla="*/ 68 h 136"/>
                <a:gd name="T64" fmla="*/ 41 w 108"/>
                <a:gd name="T65" fmla="*/ 63 h 136"/>
                <a:gd name="T66" fmla="*/ 37 w 108"/>
                <a:gd name="T67" fmla="*/ 38 h 136"/>
                <a:gd name="T68" fmla="*/ 24 w 108"/>
                <a:gd name="T69" fmla="*/ 41 h 136"/>
                <a:gd name="T70" fmla="*/ 17 w 108"/>
                <a:gd name="T71" fmla="*/ 43 h 136"/>
                <a:gd name="T72" fmla="*/ 13 w 108"/>
                <a:gd name="T73" fmla="*/ 44 h 136"/>
                <a:gd name="T74" fmla="*/ 11 w 108"/>
                <a:gd name="T75" fmla="*/ 46 h 136"/>
                <a:gd name="T76" fmla="*/ 10 w 108"/>
                <a:gd name="T77" fmla="*/ 49 h 136"/>
                <a:gd name="T78" fmla="*/ 12 w 108"/>
                <a:gd name="T79" fmla="*/ 54 h 136"/>
                <a:gd name="T80" fmla="*/ 17 w 108"/>
                <a:gd name="T81" fmla="*/ 57 h 136"/>
                <a:gd name="T82" fmla="*/ 24 w 108"/>
                <a:gd name="T83" fmla="*/ 58 h 136"/>
                <a:gd name="T84" fmla="*/ 31 w 108"/>
                <a:gd name="T85" fmla="*/ 56 h 136"/>
                <a:gd name="T86" fmla="*/ 37 w 108"/>
                <a:gd name="T87" fmla="*/ 51 h 136"/>
                <a:gd name="T88" fmla="*/ 39 w 108"/>
                <a:gd name="T89" fmla="*/ 45 h 136"/>
                <a:gd name="T90" fmla="*/ 40 w 108"/>
                <a:gd name="T91" fmla="*/ 37 h 1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08" h="136">
                  <a:moveTo>
                    <a:pt x="82" y="119"/>
                  </a:moveTo>
                  <a:lnTo>
                    <a:pt x="77" y="125"/>
                  </a:lnTo>
                  <a:lnTo>
                    <a:pt x="72" y="128"/>
                  </a:lnTo>
                  <a:lnTo>
                    <a:pt x="65" y="132"/>
                  </a:lnTo>
                  <a:lnTo>
                    <a:pt x="60" y="134"/>
                  </a:lnTo>
                  <a:lnTo>
                    <a:pt x="55" y="136"/>
                  </a:lnTo>
                  <a:lnTo>
                    <a:pt x="50" y="136"/>
                  </a:lnTo>
                  <a:lnTo>
                    <a:pt x="43" y="136"/>
                  </a:lnTo>
                  <a:lnTo>
                    <a:pt x="38" y="136"/>
                  </a:lnTo>
                  <a:lnTo>
                    <a:pt x="30" y="136"/>
                  </a:lnTo>
                  <a:lnTo>
                    <a:pt x="22" y="134"/>
                  </a:lnTo>
                  <a:lnTo>
                    <a:pt x="15" y="132"/>
                  </a:lnTo>
                  <a:lnTo>
                    <a:pt x="10" y="128"/>
                  </a:lnTo>
                  <a:lnTo>
                    <a:pt x="5" y="123"/>
                  </a:lnTo>
                  <a:lnTo>
                    <a:pt x="3" y="116"/>
                  </a:lnTo>
                  <a:lnTo>
                    <a:pt x="0" y="108"/>
                  </a:lnTo>
                  <a:lnTo>
                    <a:pt x="0" y="101"/>
                  </a:lnTo>
                  <a:lnTo>
                    <a:pt x="0" y="96"/>
                  </a:lnTo>
                  <a:lnTo>
                    <a:pt x="2" y="90"/>
                  </a:lnTo>
                  <a:lnTo>
                    <a:pt x="2" y="87"/>
                  </a:lnTo>
                  <a:lnTo>
                    <a:pt x="3" y="85"/>
                  </a:lnTo>
                  <a:lnTo>
                    <a:pt x="5" y="81"/>
                  </a:lnTo>
                  <a:lnTo>
                    <a:pt x="8" y="78"/>
                  </a:lnTo>
                  <a:lnTo>
                    <a:pt x="10" y="74"/>
                  </a:lnTo>
                  <a:lnTo>
                    <a:pt x="13" y="72"/>
                  </a:lnTo>
                  <a:lnTo>
                    <a:pt x="17" y="70"/>
                  </a:lnTo>
                  <a:lnTo>
                    <a:pt x="20" y="67"/>
                  </a:lnTo>
                  <a:lnTo>
                    <a:pt x="23" y="65"/>
                  </a:lnTo>
                  <a:lnTo>
                    <a:pt x="27" y="63"/>
                  </a:lnTo>
                  <a:lnTo>
                    <a:pt x="30" y="63"/>
                  </a:lnTo>
                  <a:lnTo>
                    <a:pt x="35" y="61"/>
                  </a:lnTo>
                  <a:lnTo>
                    <a:pt x="40" y="60"/>
                  </a:lnTo>
                  <a:lnTo>
                    <a:pt x="45" y="60"/>
                  </a:lnTo>
                  <a:lnTo>
                    <a:pt x="55" y="60"/>
                  </a:lnTo>
                  <a:lnTo>
                    <a:pt x="65" y="58"/>
                  </a:lnTo>
                  <a:lnTo>
                    <a:pt x="72" y="54"/>
                  </a:lnTo>
                  <a:lnTo>
                    <a:pt x="78" y="52"/>
                  </a:lnTo>
                  <a:lnTo>
                    <a:pt x="78" y="51"/>
                  </a:lnTo>
                  <a:lnTo>
                    <a:pt x="80" y="49"/>
                  </a:lnTo>
                  <a:lnTo>
                    <a:pt x="80" y="43"/>
                  </a:lnTo>
                  <a:lnTo>
                    <a:pt x="78" y="38"/>
                  </a:lnTo>
                  <a:lnTo>
                    <a:pt x="75" y="34"/>
                  </a:lnTo>
                  <a:lnTo>
                    <a:pt x="73" y="31"/>
                  </a:lnTo>
                  <a:lnTo>
                    <a:pt x="70" y="29"/>
                  </a:lnTo>
                  <a:lnTo>
                    <a:pt x="65" y="25"/>
                  </a:lnTo>
                  <a:lnTo>
                    <a:pt x="58" y="23"/>
                  </a:lnTo>
                  <a:lnTo>
                    <a:pt x="52" y="23"/>
                  </a:lnTo>
                  <a:lnTo>
                    <a:pt x="45" y="23"/>
                  </a:lnTo>
                  <a:lnTo>
                    <a:pt x="40" y="25"/>
                  </a:lnTo>
                  <a:lnTo>
                    <a:pt x="35" y="27"/>
                  </a:lnTo>
                  <a:lnTo>
                    <a:pt x="32" y="29"/>
                  </a:lnTo>
                  <a:lnTo>
                    <a:pt x="28" y="32"/>
                  </a:lnTo>
                  <a:lnTo>
                    <a:pt x="27" y="36"/>
                  </a:lnTo>
                  <a:lnTo>
                    <a:pt x="25" y="40"/>
                  </a:lnTo>
                  <a:lnTo>
                    <a:pt x="23" y="45"/>
                  </a:lnTo>
                  <a:lnTo>
                    <a:pt x="3" y="41"/>
                  </a:lnTo>
                  <a:lnTo>
                    <a:pt x="3" y="36"/>
                  </a:lnTo>
                  <a:lnTo>
                    <a:pt x="5" y="31"/>
                  </a:lnTo>
                  <a:lnTo>
                    <a:pt x="8" y="25"/>
                  </a:lnTo>
                  <a:lnTo>
                    <a:pt x="10" y="22"/>
                  </a:lnTo>
                  <a:lnTo>
                    <a:pt x="13" y="16"/>
                  </a:lnTo>
                  <a:lnTo>
                    <a:pt x="18" y="13"/>
                  </a:lnTo>
                  <a:lnTo>
                    <a:pt x="23" y="11"/>
                  </a:lnTo>
                  <a:lnTo>
                    <a:pt x="28" y="7"/>
                  </a:lnTo>
                  <a:lnTo>
                    <a:pt x="33" y="5"/>
                  </a:lnTo>
                  <a:lnTo>
                    <a:pt x="40" y="2"/>
                  </a:lnTo>
                  <a:lnTo>
                    <a:pt x="48" y="0"/>
                  </a:lnTo>
                  <a:lnTo>
                    <a:pt x="55" y="0"/>
                  </a:lnTo>
                  <a:lnTo>
                    <a:pt x="62" y="0"/>
                  </a:lnTo>
                  <a:lnTo>
                    <a:pt x="68" y="2"/>
                  </a:lnTo>
                  <a:lnTo>
                    <a:pt x="75" y="3"/>
                  </a:lnTo>
                  <a:lnTo>
                    <a:pt x="80" y="3"/>
                  </a:lnTo>
                  <a:lnTo>
                    <a:pt x="85" y="5"/>
                  </a:lnTo>
                  <a:lnTo>
                    <a:pt x="88" y="9"/>
                  </a:lnTo>
                  <a:lnTo>
                    <a:pt x="92" y="11"/>
                  </a:lnTo>
                  <a:lnTo>
                    <a:pt x="93" y="14"/>
                  </a:lnTo>
                  <a:lnTo>
                    <a:pt x="95" y="18"/>
                  </a:lnTo>
                  <a:lnTo>
                    <a:pt x="98" y="23"/>
                  </a:lnTo>
                  <a:lnTo>
                    <a:pt x="100" y="29"/>
                  </a:lnTo>
                  <a:lnTo>
                    <a:pt x="100" y="32"/>
                  </a:lnTo>
                  <a:lnTo>
                    <a:pt x="100" y="36"/>
                  </a:lnTo>
                  <a:lnTo>
                    <a:pt x="102" y="40"/>
                  </a:lnTo>
                  <a:lnTo>
                    <a:pt x="102" y="45"/>
                  </a:lnTo>
                  <a:lnTo>
                    <a:pt x="102" y="52"/>
                  </a:lnTo>
                  <a:lnTo>
                    <a:pt x="102" y="79"/>
                  </a:lnTo>
                  <a:lnTo>
                    <a:pt x="102" y="92"/>
                  </a:lnTo>
                  <a:lnTo>
                    <a:pt x="102" y="103"/>
                  </a:lnTo>
                  <a:lnTo>
                    <a:pt x="102" y="112"/>
                  </a:lnTo>
                  <a:lnTo>
                    <a:pt x="102" y="117"/>
                  </a:lnTo>
                  <a:lnTo>
                    <a:pt x="102" y="123"/>
                  </a:lnTo>
                  <a:lnTo>
                    <a:pt x="103" y="128"/>
                  </a:lnTo>
                  <a:lnTo>
                    <a:pt x="107" y="132"/>
                  </a:lnTo>
                  <a:lnTo>
                    <a:pt x="108" y="136"/>
                  </a:lnTo>
                  <a:lnTo>
                    <a:pt x="88" y="136"/>
                  </a:lnTo>
                  <a:lnTo>
                    <a:pt x="87" y="132"/>
                  </a:lnTo>
                  <a:lnTo>
                    <a:pt x="83" y="128"/>
                  </a:lnTo>
                  <a:lnTo>
                    <a:pt x="82" y="125"/>
                  </a:lnTo>
                  <a:lnTo>
                    <a:pt x="82" y="119"/>
                  </a:lnTo>
                  <a:close/>
                  <a:moveTo>
                    <a:pt x="80" y="74"/>
                  </a:moveTo>
                  <a:lnTo>
                    <a:pt x="73" y="76"/>
                  </a:lnTo>
                  <a:lnTo>
                    <a:pt x="67" y="79"/>
                  </a:lnTo>
                  <a:lnTo>
                    <a:pt x="57" y="81"/>
                  </a:lnTo>
                  <a:lnTo>
                    <a:pt x="47" y="81"/>
                  </a:lnTo>
                  <a:lnTo>
                    <a:pt x="42" y="81"/>
                  </a:lnTo>
                  <a:lnTo>
                    <a:pt x="37" y="83"/>
                  </a:lnTo>
                  <a:lnTo>
                    <a:pt x="33" y="85"/>
                  </a:lnTo>
                  <a:lnTo>
                    <a:pt x="30" y="85"/>
                  </a:lnTo>
                  <a:lnTo>
                    <a:pt x="28" y="85"/>
                  </a:lnTo>
                  <a:lnTo>
                    <a:pt x="25" y="87"/>
                  </a:lnTo>
                  <a:lnTo>
                    <a:pt x="23" y="88"/>
                  </a:lnTo>
                  <a:lnTo>
                    <a:pt x="23" y="90"/>
                  </a:lnTo>
                  <a:lnTo>
                    <a:pt x="22" y="92"/>
                  </a:lnTo>
                  <a:lnTo>
                    <a:pt x="22" y="96"/>
                  </a:lnTo>
                  <a:lnTo>
                    <a:pt x="20" y="98"/>
                  </a:lnTo>
                  <a:lnTo>
                    <a:pt x="20" y="101"/>
                  </a:lnTo>
                  <a:lnTo>
                    <a:pt x="22" y="105"/>
                  </a:lnTo>
                  <a:lnTo>
                    <a:pt x="23" y="107"/>
                  </a:lnTo>
                  <a:lnTo>
                    <a:pt x="25" y="108"/>
                  </a:lnTo>
                  <a:lnTo>
                    <a:pt x="28" y="112"/>
                  </a:lnTo>
                  <a:lnTo>
                    <a:pt x="33" y="114"/>
                  </a:lnTo>
                  <a:lnTo>
                    <a:pt x="38" y="116"/>
                  </a:lnTo>
                  <a:lnTo>
                    <a:pt x="43" y="116"/>
                  </a:lnTo>
                  <a:lnTo>
                    <a:pt x="48" y="116"/>
                  </a:lnTo>
                  <a:lnTo>
                    <a:pt x="53" y="114"/>
                  </a:lnTo>
                  <a:lnTo>
                    <a:pt x="58" y="114"/>
                  </a:lnTo>
                  <a:lnTo>
                    <a:pt x="62" y="112"/>
                  </a:lnTo>
                  <a:lnTo>
                    <a:pt x="67" y="108"/>
                  </a:lnTo>
                  <a:lnTo>
                    <a:pt x="70" y="105"/>
                  </a:lnTo>
                  <a:lnTo>
                    <a:pt x="73" y="101"/>
                  </a:lnTo>
                  <a:lnTo>
                    <a:pt x="77" y="98"/>
                  </a:lnTo>
                  <a:lnTo>
                    <a:pt x="77" y="94"/>
                  </a:lnTo>
                  <a:lnTo>
                    <a:pt x="78" y="90"/>
                  </a:lnTo>
                  <a:lnTo>
                    <a:pt x="78" y="85"/>
                  </a:lnTo>
                  <a:lnTo>
                    <a:pt x="78" y="81"/>
                  </a:lnTo>
                  <a:lnTo>
                    <a:pt x="80"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38" name="Freeform 1623"/>
            <p:cNvSpPr>
              <a:spLocks/>
            </p:cNvSpPr>
            <p:nvPr/>
          </p:nvSpPr>
          <p:spPr bwMode="auto">
            <a:xfrm>
              <a:off x="2587" y="1872"/>
              <a:ext cx="29" cy="88"/>
            </a:xfrm>
            <a:custGeom>
              <a:avLst/>
              <a:gdLst>
                <a:gd name="T0" fmla="*/ 28 w 58"/>
                <a:gd name="T1" fmla="*/ 78 h 178"/>
                <a:gd name="T2" fmla="*/ 29 w 58"/>
                <a:gd name="T3" fmla="*/ 88 h 178"/>
                <a:gd name="T4" fmla="*/ 27 w 58"/>
                <a:gd name="T5" fmla="*/ 88 h 178"/>
                <a:gd name="T6" fmla="*/ 24 w 58"/>
                <a:gd name="T7" fmla="*/ 88 h 178"/>
                <a:gd name="T8" fmla="*/ 23 w 58"/>
                <a:gd name="T9" fmla="*/ 88 h 178"/>
                <a:gd name="T10" fmla="*/ 21 w 58"/>
                <a:gd name="T11" fmla="*/ 88 h 178"/>
                <a:gd name="T12" fmla="*/ 18 w 58"/>
                <a:gd name="T13" fmla="*/ 88 h 178"/>
                <a:gd name="T14" fmla="*/ 16 w 58"/>
                <a:gd name="T15" fmla="*/ 88 h 178"/>
                <a:gd name="T16" fmla="*/ 14 w 58"/>
                <a:gd name="T17" fmla="*/ 88 h 178"/>
                <a:gd name="T18" fmla="*/ 13 w 58"/>
                <a:gd name="T19" fmla="*/ 87 h 178"/>
                <a:gd name="T20" fmla="*/ 11 w 58"/>
                <a:gd name="T21" fmla="*/ 86 h 178"/>
                <a:gd name="T22" fmla="*/ 10 w 58"/>
                <a:gd name="T23" fmla="*/ 85 h 178"/>
                <a:gd name="T24" fmla="*/ 9 w 58"/>
                <a:gd name="T25" fmla="*/ 83 h 178"/>
                <a:gd name="T26" fmla="*/ 8 w 58"/>
                <a:gd name="T27" fmla="*/ 83 h 178"/>
                <a:gd name="T28" fmla="*/ 8 w 58"/>
                <a:gd name="T29" fmla="*/ 81 h 178"/>
                <a:gd name="T30" fmla="*/ 8 w 58"/>
                <a:gd name="T31" fmla="*/ 78 h 178"/>
                <a:gd name="T32" fmla="*/ 8 w 58"/>
                <a:gd name="T33" fmla="*/ 74 h 178"/>
                <a:gd name="T34" fmla="*/ 8 w 58"/>
                <a:gd name="T35" fmla="*/ 69 h 178"/>
                <a:gd name="T36" fmla="*/ 8 w 58"/>
                <a:gd name="T37" fmla="*/ 33 h 178"/>
                <a:gd name="T38" fmla="*/ 0 w 58"/>
                <a:gd name="T39" fmla="*/ 33 h 178"/>
                <a:gd name="T40" fmla="*/ 0 w 58"/>
                <a:gd name="T41" fmla="*/ 22 h 178"/>
                <a:gd name="T42" fmla="*/ 8 w 58"/>
                <a:gd name="T43" fmla="*/ 22 h 178"/>
                <a:gd name="T44" fmla="*/ 8 w 58"/>
                <a:gd name="T45" fmla="*/ 7 h 178"/>
                <a:gd name="T46" fmla="*/ 18 w 58"/>
                <a:gd name="T47" fmla="*/ 0 h 178"/>
                <a:gd name="T48" fmla="*/ 18 w 58"/>
                <a:gd name="T49" fmla="*/ 22 h 178"/>
                <a:gd name="T50" fmla="*/ 28 w 58"/>
                <a:gd name="T51" fmla="*/ 22 h 178"/>
                <a:gd name="T52" fmla="*/ 28 w 58"/>
                <a:gd name="T53" fmla="*/ 33 h 178"/>
                <a:gd name="T54" fmla="*/ 18 w 58"/>
                <a:gd name="T55" fmla="*/ 33 h 178"/>
                <a:gd name="T56" fmla="*/ 18 w 58"/>
                <a:gd name="T57" fmla="*/ 69 h 178"/>
                <a:gd name="T58" fmla="*/ 18 w 58"/>
                <a:gd name="T59" fmla="*/ 72 h 178"/>
                <a:gd name="T60" fmla="*/ 18 w 58"/>
                <a:gd name="T61" fmla="*/ 73 h 178"/>
                <a:gd name="T62" fmla="*/ 18 w 58"/>
                <a:gd name="T63" fmla="*/ 74 h 178"/>
                <a:gd name="T64" fmla="*/ 18 w 58"/>
                <a:gd name="T65" fmla="*/ 74 h 178"/>
                <a:gd name="T66" fmla="*/ 18 w 58"/>
                <a:gd name="T67" fmla="*/ 75 h 178"/>
                <a:gd name="T68" fmla="*/ 18 w 58"/>
                <a:gd name="T69" fmla="*/ 76 h 178"/>
                <a:gd name="T70" fmla="*/ 19 w 58"/>
                <a:gd name="T71" fmla="*/ 77 h 178"/>
                <a:gd name="T72" fmla="*/ 19 w 58"/>
                <a:gd name="T73" fmla="*/ 77 h 178"/>
                <a:gd name="T74" fmla="*/ 20 w 58"/>
                <a:gd name="T75" fmla="*/ 77 h 178"/>
                <a:gd name="T76" fmla="*/ 21 w 58"/>
                <a:gd name="T77" fmla="*/ 77 h 178"/>
                <a:gd name="T78" fmla="*/ 22 w 58"/>
                <a:gd name="T79" fmla="*/ 78 h 178"/>
                <a:gd name="T80" fmla="*/ 23 w 58"/>
                <a:gd name="T81" fmla="*/ 78 h 178"/>
                <a:gd name="T82" fmla="*/ 23 w 58"/>
                <a:gd name="T83" fmla="*/ 78 h 178"/>
                <a:gd name="T84" fmla="*/ 25 w 58"/>
                <a:gd name="T85" fmla="*/ 78 h 178"/>
                <a:gd name="T86" fmla="*/ 26 w 58"/>
                <a:gd name="T87" fmla="*/ 79 h 178"/>
                <a:gd name="T88" fmla="*/ 28 w 58"/>
                <a:gd name="T89" fmla="*/ 79 h 178"/>
                <a:gd name="T90" fmla="*/ 28 w 58"/>
                <a:gd name="T91" fmla="*/ 78 h 17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8" h="178">
                  <a:moveTo>
                    <a:pt x="55" y="158"/>
                  </a:moveTo>
                  <a:lnTo>
                    <a:pt x="58" y="178"/>
                  </a:lnTo>
                  <a:lnTo>
                    <a:pt x="53" y="178"/>
                  </a:lnTo>
                  <a:lnTo>
                    <a:pt x="48" y="178"/>
                  </a:lnTo>
                  <a:lnTo>
                    <a:pt x="45" y="178"/>
                  </a:lnTo>
                  <a:lnTo>
                    <a:pt x="41" y="178"/>
                  </a:lnTo>
                  <a:lnTo>
                    <a:pt x="36" y="178"/>
                  </a:lnTo>
                  <a:lnTo>
                    <a:pt x="31" y="178"/>
                  </a:lnTo>
                  <a:lnTo>
                    <a:pt x="28" y="178"/>
                  </a:lnTo>
                  <a:lnTo>
                    <a:pt x="25" y="176"/>
                  </a:lnTo>
                  <a:lnTo>
                    <a:pt x="21" y="174"/>
                  </a:lnTo>
                  <a:lnTo>
                    <a:pt x="20" y="172"/>
                  </a:lnTo>
                  <a:lnTo>
                    <a:pt x="18" y="168"/>
                  </a:lnTo>
                  <a:lnTo>
                    <a:pt x="16" y="167"/>
                  </a:lnTo>
                  <a:lnTo>
                    <a:pt x="16" y="163"/>
                  </a:lnTo>
                  <a:lnTo>
                    <a:pt x="16" y="158"/>
                  </a:lnTo>
                  <a:lnTo>
                    <a:pt x="15" y="149"/>
                  </a:lnTo>
                  <a:lnTo>
                    <a:pt x="15" y="140"/>
                  </a:lnTo>
                  <a:lnTo>
                    <a:pt x="15" y="67"/>
                  </a:lnTo>
                  <a:lnTo>
                    <a:pt x="0" y="67"/>
                  </a:lnTo>
                  <a:lnTo>
                    <a:pt x="0" y="45"/>
                  </a:lnTo>
                  <a:lnTo>
                    <a:pt x="15" y="45"/>
                  </a:lnTo>
                  <a:lnTo>
                    <a:pt x="15" y="15"/>
                  </a:lnTo>
                  <a:lnTo>
                    <a:pt x="35" y="0"/>
                  </a:lnTo>
                  <a:lnTo>
                    <a:pt x="35" y="45"/>
                  </a:lnTo>
                  <a:lnTo>
                    <a:pt x="55" y="45"/>
                  </a:lnTo>
                  <a:lnTo>
                    <a:pt x="55" y="67"/>
                  </a:lnTo>
                  <a:lnTo>
                    <a:pt x="35" y="67"/>
                  </a:lnTo>
                  <a:lnTo>
                    <a:pt x="35" y="140"/>
                  </a:lnTo>
                  <a:lnTo>
                    <a:pt x="35" y="145"/>
                  </a:lnTo>
                  <a:lnTo>
                    <a:pt x="35" y="147"/>
                  </a:lnTo>
                  <a:lnTo>
                    <a:pt x="35" y="150"/>
                  </a:lnTo>
                  <a:lnTo>
                    <a:pt x="35" y="152"/>
                  </a:lnTo>
                  <a:lnTo>
                    <a:pt x="36" y="154"/>
                  </a:lnTo>
                  <a:lnTo>
                    <a:pt x="38" y="156"/>
                  </a:lnTo>
                  <a:lnTo>
                    <a:pt x="40" y="156"/>
                  </a:lnTo>
                  <a:lnTo>
                    <a:pt x="41" y="156"/>
                  </a:lnTo>
                  <a:lnTo>
                    <a:pt x="43" y="158"/>
                  </a:lnTo>
                  <a:lnTo>
                    <a:pt x="45" y="158"/>
                  </a:lnTo>
                  <a:lnTo>
                    <a:pt x="46" y="158"/>
                  </a:lnTo>
                  <a:lnTo>
                    <a:pt x="50" y="158"/>
                  </a:lnTo>
                  <a:lnTo>
                    <a:pt x="51" y="159"/>
                  </a:lnTo>
                  <a:lnTo>
                    <a:pt x="55" y="159"/>
                  </a:lnTo>
                  <a:lnTo>
                    <a:pt x="55" y="1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39" name="Freeform 1624"/>
            <p:cNvSpPr>
              <a:spLocks/>
            </p:cNvSpPr>
            <p:nvPr/>
          </p:nvSpPr>
          <p:spPr bwMode="auto">
            <a:xfrm>
              <a:off x="5055" y="2195"/>
              <a:ext cx="69" cy="69"/>
            </a:xfrm>
            <a:custGeom>
              <a:avLst/>
              <a:gdLst>
                <a:gd name="T0" fmla="*/ 52 w 137"/>
                <a:gd name="T1" fmla="*/ 24 h 137"/>
                <a:gd name="T2" fmla="*/ 69 w 137"/>
                <a:gd name="T3" fmla="*/ 56 h 137"/>
                <a:gd name="T4" fmla="*/ 67 w 137"/>
                <a:gd name="T5" fmla="*/ 60 h 137"/>
                <a:gd name="T6" fmla="*/ 63 w 137"/>
                <a:gd name="T7" fmla="*/ 69 h 137"/>
                <a:gd name="T8" fmla="*/ 0 w 137"/>
                <a:gd name="T9" fmla="*/ 69 h 137"/>
                <a:gd name="T10" fmla="*/ 0 w 137"/>
                <a:gd name="T11" fmla="*/ 69 h 137"/>
                <a:gd name="T12" fmla="*/ 7 w 137"/>
                <a:gd name="T13" fmla="*/ 56 h 137"/>
                <a:gd name="T14" fmla="*/ 12 w 137"/>
                <a:gd name="T15" fmla="*/ 42 h 137"/>
                <a:gd name="T16" fmla="*/ 17 w 137"/>
                <a:gd name="T17" fmla="*/ 29 h 137"/>
                <a:gd name="T18" fmla="*/ 24 w 137"/>
                <a:gd name="T19" fmla="*/ 15 h 137"/>
                <a:gd name="T20" fmla="*/ 39 w 137"/>
                <a:gd name="T21" fmla="*/ 0 h 137"/>
                <a:gd name="T22" fmla="*/ 52 w 137"/>
                <a:gd name="T23" fmla="*/ 24 h 13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7" h="137">
                  <a:moveTo>
                    <a:pt x="104" y="47"/>
                  </a:moveTo>
                  <a:lnTo>
                    <a:pt x="137" y="112"/>
                  </a:lnTo>
                  <a:lnTo>
                    <a:pt x="134" y="119"/>
                  </a:lnTo>
                  <a:lnTo>
                    <a:pt x="126" y="137"/>
                  </a:lnTo>
                  <a:lnTo>
                    <a:pt x="0" y="137"/>
                  </a:lnTo>
                  <a:lnTo>
                    <a:pt x="14" y="112"/>
                  </a:lnTo>
                  <a:lnTo>
                    <a:pt x="24" y="83"/>
                  </a:lnTo>
                  <a:lnTo>
                    <a:pt x="34" y="58"/>
                  </a:lnTo>
                  <a:lnTo>
                    <a:pt x="47" y="29"/>
                  </a:lnTo>
                  <a:lnTo>
                    <a:pt x="77" y="0"/>
                  </a:lnTo>
                  <a:lnTo>
                    <a:pt x="104" y="47"/>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40" name="Freeform 1625"/>
            <p:cNvSpPr>
              <a:spLocks/>
            </p:cNvSpPr>
            <p:nvPr/>
          </p:nvSpPr>
          <p:spPr bwMode="auto">
            <a:xfrm>
              <a:off x="5039" y="2225"/>
              <a:ext cx="85" cy="78"/>
            </a:xfrm>
            <a:custGeom>
              <a:avLst/>
              <a:gdLst>
                <a:gd name="T0" fmla="*/ 72 w 169"/>
                <a:gd name="T1" fmla="*/ 0 h 156"/>
                <a:gd name="T2" fmla="*/ 85 w 169"/>
                <a:gd name="T3" fmla="*/ 27 h 156"/>
                <a:gd name="T4" fmla="*/ 83 w 169"/>
                <a:gd name="T5" fmla="*/ 30 h 156"/>
                <a:gd name="T6" fmla="*/ 77 w 169"/>
                <a:gd name="T7" fmla="*/ 45 h 156"/>
                <a:gd name="T8" fmla="*/ 70 w 169"/>
                <a:gd name="T9" fmla="*/ 57 h 156"/>
                <a:gd name="T10" fmla="*/ 63 w 169"/>
                <a:gd name="T11" fmla="*/ 72 h 156"/>
                <a:gd name="T12" fmla="*/ 61 w 169"/>
                <a:gd name="T13" fmla="*/ 78 h 156"/>
                <a:gd name="T14" fmla="*/ 0 w 169"/>
                <a:gd name="T15" fmla="*/ 78 h 156"/>
                <a:gd name="T16" fmla="*/ 5 w 169"/>
                <a:gd name="T17" fmla="*/ 68 h 156"/>
                <a:gd name="T18" fmla="*/ 11 w 169"/>
                <a:gd name="T19" fmla="*/ 54 h 156"/>
                <a:gd name="T20" fmla="*/ 16 w 169"/>
                <a:gd name="T21" fmla="*/ 39 h 156"/>
                <a:gd name="T22" fmla="*/ 23 w 169"/>
                <a:gd name="T23" fmla="*/ 27 h 156"/>
                <a:gd name="T24" fmla="*/ 28 w 169"/>
                <a:gd name="T25" fmla="*/ 12 h 156"/>
                <a:gd name="T26" fmla="*/ 33 w 169"/>
                <a:gd name="T27" fmla="*/ 0 h 156"/>
                <a:gd name="T28" fmla="*/ 72 w 169"/>
                <a:gd name="T29" fmla="*/ 0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69" h="156">
                  <a:moveTo>
                    <a:pt x="144" y="0"/>
                  </a:moveTo>
                  <a:lnTo>
                    <a:pt x="169" y="53"/>
                  </a:lnTo>
                  <a:lnTo>
                    <a:pt x="166" y="60"/>
                  </a:lnTo>
                  <a:lnTo>
                    <a:pt x="153" y="89"/>
                  </a:lnTo>
                  <a:lnTo>
                    <a:pt x="139" y="114"/>
                  </a:lnTo>
                  <a:lnTo>
                    <a:pt x="126" y="143"/>
                  </a:lnTo>
                  <a:lnTo>
                    <a:pt x="121" y="156"/>
                  </a:lnTo>
                  <a:lnTo>
                    <a:pt x="0" y="156"/>
                  </a:lnTo>
                  <a:lnTo>
                    <a:pt x="9" y="136"/>
                  </a:lnTo>
                  <a:lnTo>
                    <a:pt x="22" y="107"/>
                  </a:lnTo>
                  <a:lnTo>
                    <a:pt x="32" y="78"/>
                  </a:lnTo>
                  <a:lnTo>
                    <a:pt x="46" y="53"/>
                  </a:lnTo>
                  <a:lnTo>
                    <a:pt x="56" y="24"/>
                  </a:lnTo>
                  <a:lnTo>
                    <a:pt x="66" y="0"/>
                  </a:lnTo>
                  <a:lnTo>
                    <a:pt x="144" y="0"/>
                  </a:lnTo>
                  <a:close/>
                </a:path>
              </a:pathLst>
            </a:cu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41" name="Freeform 1626"/>
            <p:cNvSpPr>
              <a:spLocks/>
            </p:cNvSpPr>
            <p:nvPr/>
          </p:nvSpPr>
          <p:spPr bwMode="auto">
            <a:xfrm>
              <a:off x="5023" y="2264"/>
              <a:ext cx="95" cy="78"/>
            </a:xfrm>
            <a:custGeom>
              <a:avLst/>
              <a:gdLst>
                <a:gd name="T0" fmla="*/ 95 w 191"/>
                <a:gd name="T1" fmla="*/ 0 h 156"/>
                <a:gd name="T2" fmla="*/ 93 w 191"/>
                <a:gd name="T3" fmla="*/ 6 h 156"/>
                <a:gd name="T4" fmla="*/ 86 w 191"/>
                <a:gd name="T5" fmla="*/ 18 h 156"/>
                <a:gd name="T6" fmla="*/ 79 w 191"/>
                <a:gd name="T7" fmla="*/ 33 h 156"/>
                <a:gd name="T8" fmla="*/ 74 w 191"/>
                <a:gd name="T9" fmla="*/ 46 h 156"/>
                <a:gd name="T10" fmla="*/ 67 w 191"/>
                <a:gd name="T11" fmla="*/ 60 h 156"/>
                <a:gd name="T12" fmla="*/ 61 w 191"/>
                <a:gd name="T13" fmla="*/ 73 h 156"/>
                <a:gd name="T14" fmla="*/ 57 w 191"/>
                <a:gd name="T15" fmla="*/ 78 h 156"/>
                <a:gd name="T16" fmla="*/ 0 w 191"/>
                <a:gd name="T17" fmla="*/ 78 h 156"/>
                <a:gd name="T18" fmla="*/ 4 w 191"/>
                <a:gd name="T19" fmla="*/ 69 h 156"/>
                <a:gd name="T20" fmla="*/ 9 w 191"/>
                <a:gd name="T21" fmla="*/ 56 h 156"/>
                <a:gd name="T22" fmla="*/ 16 w 191"/>
                <a:gd name="T23" fmla="*/ 42 h 156"/>
                <a:gd name="T24" fmla="*/ 21 w 191"/>
                <a:gd name="T25" fmla="*/ 29 h 156"/>
                <a:gd name="T26" fmla="*/ 27 w 191"/>
                <a:gd name="T27" fmla="*/ 15 h 156"/>
                <a:gd name="T28" fmla="*/ 32 w 191"/>
                <a:gd name="T29" fmla="*/ 0 h 156"/>
                <a:gd name="T30" fmla="*/ 95 w 191"/>
                <a:gd name="T31" fmla="*/ 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91" h="156">
                  <a:moveTo>
                    <a:pt x="191" y="0"/>
                  </a:moveTo>
                  <a:lnTo>
                    <a:pt x="186" y="11"/>
                  </a:lnTo>
                  <a:lnTo>
                    <a:pt x="172" y="36"/>
                  </a:lnTo>
                  <a:lnTo>
                    <a:pt x="159" y="65"/>
                  </a:lnTo>
                  <a:lnTo>
                    <a:pt x="149" y="91"/>
                  </a:lnTo>
                  <a:lnTo>
                    <a:pt x="135" y="120"/>
                  </a:lnTo>
                  <a:lnTo>
                    <a:pt x="122" y="145"/>
                  </a:lnTo>
                  <a:lnTo>
                    <a:pt x="115" y="156"/>
                  </a:lnTo>
                  <a:lnTo>
                    <a:pt x="0" y="156"/>
                  </a:lnTo>
                  <a:lnTo>
                    <a:pt x="8" y="138"/>
                  </a:lnTo>
                  <a:lnTo>
                    <a:pt x="18" y="112"/>
                  </a:lnTo>
                  <a:lnTo>
                    <a:pt x="32" y="83"/>
                  </a:lnTo>
                  <a:lnTo>
                    <a:pt x="42" y="58"/>
                  </a:lnTo>
                  <a:lnTo>
                    <a:pt x="55" y="29"/>
                  </a:lnTo>
                  <a:lnTo>
                    <a:pt x="65" y="0"/>
                  </a:lnTo>
                  <a:lnTo>
                    <a:pt x="191" y="0"/>
                  </a:lnTo>
                  <a:close/>
                </a:path>
              </a:pathLst>
            </a:custGeom>
            <a:solidFill>
              <a:srgbClr val="FFE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42" name="Freeform 1627"/>
            <p:cNvSpPr>
              <a:spLocks/>
            </p:cNvSpPr>
            <p:nvPr/>
          </p:nvSpPr>
          <p:spPr bwMode="auto">
            <a:xfrm>
              <a:off x="5006" y="2303"/>
              <a:ext cx="93" cy="78"/>
            </a:xfrm>
            <a:custGeom>
              <a:avLst/>
              <a:gdLst>
                <a:gd name="T0" fmla="*/ 93 w 187"/>
                <a:gd name="T1" fmla="*/ 0 h 156"/>
                <a:gd name="T2" fmla="*/ 91 w 187"/>
                <a:gd name="T3" fmla="*/ 7 h 156"/>
                <a:gd name="T4" fmla="*/ 84 w 187"/>
                <a:gd name="T5" fmla="*/ 21 h 156"/>
                <a:gd name="T6" fmla="*/ 77 w 187"/>
                <a:gd name="T7" fmla="*/ 34 h 156"/>
                <a:gd name="T8" fmla="*/ 71 w 187"/>
                <a:gd name="T9" fmla="*/ 46 h 156"/>
                <a:gd name="T10" fmla="*/ 64 w 187"/>
                <a:gd name="T11" fmla="*/ 61 h 156"/>
                <a:gd name="T12" fmla="*/ 57 w 187"/>
                <a:gd name="T13" fmla="*/ 74 h 156"/>
                <a:gd name="T14" fmla="*/ 55 w 187"/>
                <a:gd name="T15" fmla="*/ 78 h 156"/>
                <a:gd name="T16" fmla="*/ 0 w 187"/>
                <a:gd name="T17" fmla="*/ 78 h 156"/>
                <a:gd name="T18" fmla="*/ 2 w 187"/>
                <a:gd name="T19" fmla="*/ 72 h 156"/>
                <a:gd name="T20" fmla="*/ 9 w 187"/>
                <a:gd name="T21" fmla="*/ 57 h 156"/>
                <a:gd name="T22" fmla="*/ 14 w 187"/>
                <a:gd name="T23" fmla="*/ 45 h 156"/>
                <a:gd name="T24" fmla="*/ 20 w 187"/>
                <a:gd name="T25" fmla="*/ 30 h 156"/>
                <a:gd name="T26" fmla="*/ 25 w 187"/>
                <a:gd name="T27" fmla="*/ 17 h 156"/>
                <a:gd name="T28" fmla="*/ 32 w 187"/>
                <a:gd name="T29" fmla="*/ 3 h 156"/>
                <a:gd name="T30" fmla="*/ 33 w 187"/>
                <a:gd name="T31" fmla="*/ 0 h 156"/>
                <a:gd name="T32" fmla="*/ 93 w 187"/>
                <a:gd name="T33" fmla="*/ 0 h 1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7" h="156">
                  <a:moveTo>
                    <a:pt x="187" y="0"/>
                  </a:moveTo>
                  <a:lnTo>
                    <a:pt x="182" y="13"/>
                  </a:lnTo>
                  <a:lnTo>
                    <a:pt x="168" y="42"/>
                  </a:lnTo>
                  <a:lnTo>
                    <a:pt x="155" y="67"/>
                  </a:lnTo>
                  <a:lnTo>
                    <a:pt x="142" y="92"/>
                  </a:lnTo>
                  <a:lnTo>
                    <a:pt x="128" y="121"/>
                  </a:lnTo>
                  <a:lnTo>
                    <a:pt x="115" y="147"/>
                  </a:lnTo>
                  <a:lnTo>
                    <a:pt x="110" y="156"/>
                  </a:lnTo>
                  <a:lnTo>
                    <a:pt x="0" y="156"/>
                  </a:lnTo>
                  <a:lnTo>
                    <a:pt x="5" y="143"/>
                  </a:lnTo>
                  <a:lnTo>
                    <a:pt x="18" y="114"/>
                  </a:lnTo>
                  <a:lnTo>
                    <a:pt x="28" y="89"/>
                  </a:lnTo>
                  <a:lnTo>
                    <a:pt x="41" y="60"/>
                  </a:lnTo>
                  <a:lnTo>
                    <a:pt x="51" y="34"/>
                  </a:lnTo>
                  <a:lnTo>
                    <a:pt x="65" y="5"/>
                  </a:lnTo>
                  <a:lnTo>
                    <a:pt x="66" y="0"/>
                  </a:lnTo>
                  <a:lnTo>
                    <a:pt x="187" y="0"/>
                  </a:lnTo>
                  <a:close/>
                </a:path>
              </a:pathLst>
            </a:custGeom>
            <a:solidFill>
              <a:srgbClr val="FFD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43" name="Freeform 1628"/>
            <p:cNvSpPr>
              <a:spLocks/>
            </p:cNvSpPr>
            <p:nvPr/>
          </p:nvSpPr>
          <p:spPr bwMode="auto">
            <a:xfrm>
              <a:off x="4990" y="2342"/>
              <a:ext cx="90" cy="78"/>
            </a:xfrm>
            <a:custGeom>
              <a:avLst/>
              <a:gdLst>
                <a:gd name="T0" fmla="*/ 90 w 180"/>
                <a:gd name="T1" fmla="*/ 0 h 155"/>
                <a:gd name="T2" fmla="*/ 87 w 180"/>
                <a:gd name="T3" fmla="*/ 7 h 155"/>
                <a:gd name="T4" fmla="*/ 80 w 180"/>
                <a:gd name="T5" fmla="*/ 22 h 155"/>
                <a:gd name="T6" fmla="*/ 74 w 180"/>
                <a:gd name="T7" fmla="*/ 35 h 155"/>
                <a:gd name="T8" fmla="*/ 67 w 180"/>
                <a:gd name="T9" fmla="*/ 49 h 155"/>
                <a:gd name="T10" fmla="*/ 60 w 180"/>
                <a:gd name="T11" fmla="*/ 62 h 155"/>
                <a:gd name="T12" fmla="*/ 54 w 180"/>
                <a:gd name="T13" fmla="*/ 76 h 155"/>
                <a:gd name="T14" fmla="*/ 53 w 180"/>
                <a:gd name="T15" fmla="*/ 78 h 155"/>
                <a:gd name="T16" fmla="*/ 0 w 180"/>
                <a:gd name="T17" fmla="*/ 78 h 155"/>
                <a:gd name="T18" fmla="*/ 2 w 180"/>
                <a:gd name="T19" fmla="*/ 72 h 155"/>
                <a:gd name="T20" fmla="*/ 9 w 180"/>
                <a:gd name="T21" fmla="*/ 60 h 155"/>
                <a:gd name="T22" fmla="*/ 14 w 180"/>
                <a:gd name="T23" fmla="*/ 45 h 155"/>
                <a:gd name="T24" fmla="*/ 19 w 180"/>
                <a:gd name="T25" fmla="*/ 33 h 155"/>
                <a:gd name="T26" fmla="*/ 25 w 180"/>
                <a:gd name="T27" fmla="*/ 18 h 155"/>
                <a:gd name="T28" fmla="*/ 30 w 180"/>
                <a:gd name="T29" fmla="*/ 6 h 155"/>
                <a:gd name="T30" fmla="*/ 33 w 180"/>
                <a:gd name="T31" fmla="*/ 0 h 155"/>
                <a:gd name="T32" fmla="*/ 90 w 180"/>
                <a:gd name="T33" fmla="*/ 0 h 1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0" h="155">
                  <a:moveTo>
                    <a:pt x="180" y="0"/>
                  </a:moveTo>
                  <a:lnTo>
                    <a:pt x="174" y="14"/>
                  </a:lnTo>
                  <a:lnTo>
                    <a:pt x="160" y="43"/>
                  </a:lnTo>
                  <a:lnTo>
                    <a:pt x="147" y="69"/>
                  </a:lnTo>
                  <a:lnTo>
                    <a:pt x="134" y="97"/>
                  </a:lnTo>
                  <a:lnTo>
                    <a:pt x="120" y="123"/>
                  </a:lnTo>
                  <a:lnTo>
                    <a:pt x="107" y="152"/>
                  </a:lnTo>
                  <a:lnTo>
                    <a:pt x="105" y="155"/>
                  </a:lnTo>
                  <a:lnTo>
                    <a:pt x="0" y="155"/>
                  </a:lnTo>
                  <a:lnTo>
                    <a:pt x="3" y="144"/>
                  </a:lnTo>
                  <a:lnTo>
                    <a:pt x="17" y="119"/>
                  </a:lnTo>
                  <a:lnTo>
                    <a:pt x="27" y="90"/>
                  </a:lnTo>
                  <a:lnTo>
                    <a:pt x="37" y="65"/>
                  </a:lnTo>
                  <a:lnTo>
                    <a:pt x="50" y="36"/>
                  </a:lnTo>
                  <a:lnTo>
                    <a:pt x="60" y="11"/>
                  </a:lnTo>
                  <a:lnTo>
                    <a:pt x="65" y="0"/>
                  </a:lnTo>
                  <a:lnTo>
                    <a:pt x="180" y="0"/>
                  </a:lnTo>
                  <a:close/>
                </a:path>
              </a:pathLst>
            </a:custGeom>
            <a:solidFill>
              <a:srgbClr val="FFC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44" name="Freeform 1629"/>
            <p:cNvSpPr>
              <a:spLocks/>
            </p:cNvSpPr>
            <p:nvPr/>
          </p:nvSpPr>
          <p:spPr bwMode="auto">
            <a:xfrm>
              <a:off x="4974" y="2381"/>
              <a:ext cx="87" cy="77"/>
            </a:xfrm>
            <a:custGeom>
              <a:avLst/>
              <a:gdLst>
                <a:gd name="T0" fmla="*/ 87 w 174"/>
                <a:gd name="T1" fmla="*/ 0 h 153"/>
                <a:gd name="T2" fmla="*/ 83 w 174"/>
                <a:gd name="T3" fmla="*/ 10 h 153"/>
                <a:gd name="T4" fmla="*/ 76 w 174"/>
                <a:gd name="T5" fmla="*/ 23 h 153"/>
                <a:gd name="T6" fmla="*/ 70 w 174"/>
                <a:gd name="T7" fmla="*/ 37 h 153"/>
                <a:gd name="T8" fmla="*/ 63 w 174"/>
                <a:gd name="T9" fmla="*/ 50 h 153"/>
                <a:gd name="T10" fmla="*/ 56 w 174"/>
                <a:gd name="T11" fmla="*/ 62 h 153"/>
                <a:gd name="T12" fmla="*/ 51 w 174"/>
                <a:gd name="T13" fmla="*/ 77 h 153"/>
                <a:gd name="T14" fmla="*/ 51 w 174"/>
                <a:gd name="T15" fmla="*/ 77 h 153"/>
                <a:gd name="T16" fmla="*/ 0 w 174"/>
                <a:gd name="T17" fmla="*/ 77 h 153"/>
                <a:gd name="T18" fmla="*/ 1 w 174"/>
                <a:gd name="T19" fmla="*/ 75 h 153"/>
                <a:gd name="T20" fmla="*/ 6 w 174"/>
                <a:gd name="T21" fmla="*/ 62 h 153"/>
                <a:gd name="T22" fmla="*/ 13 w 174"/>
                <a:gd name="T23" fmla="*/ 48 h 153"/>
                <a:gd name="T24" fmla="*/ 18 w 174"/>
                <a:gd name="T25" fmla="*/ 33 h 153"/>
                <a:gd name="T26" fmla="*/ 25 w 174"/>
                <a:gd name="T27" fmla="*/ 21 h 153"/>
                <a:gd name="T28" fmla="*/ 30 w 174"/>
                <a:gd name="T29" fmla="*/ 6 h 153"/>
                <a:gd name="T30" fmla="*/ 32 w 174"/>
                <a:gd name="T31" fmla="*/ 0 h 153"/>
                <a:gd name="T32" fmla="*/ 87 w 174"/>
                <a:gd name="T33" fmla="*/ 0 h 1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74" h="153">
                  <a:moveTo>
                    <a:pt x="174" y="0"/>
                  </a:moveTo>
                  <a:lnTo>
                    <a:pt x="166" y="19"/>
                  </a:lnTo>
                  <a:lnTo>
                    <a:pt x="152" y="45"/>
                  </a:lnTo>
                  <a:lnTo>
                    <a:pt x="139" y="74"/>
                  </a:lnTo>
                  <a:lnTo>
                    <a:pt x="125" y="99"/>
                  </a:lnTo>
                  <a:lnTo>
                    <a:pt x="112" y="124"/>
                  </a:lnTo>
                  <a:lnTo>
                    <a:pt x="102" y="153"/>
                  </a:lnTo>
                  <a:lnTo>
                    <a:pt x="0" y="153"/>
                  </a:lnTo>
                  <a:lnTo>
                    <a:pt x="2" y="150"/>
                  </a:lnTo>
                  <a:lnTo>
                    <a:pt x="12" y="124"/>
                  </a:lnTo>
                  <a:lnTo>
                    <a:pt x="25" y="95"/>
                  </a:lnTo>
                  <a:lnTo>
                    <a:pt x="35" y="66"/>
                  </a:lnTo>
                  <a:lnTo>
                    <a:pt x="49" y="41"/>
                  </a:lnTo>
                  <a:lnTo>
                    <a:pt x="59" y="12"/>
                  </a:lnTo>
                  <a:lnTo>
                    <a:pt x="64" y="0"/>
                  </a:lnTo>
                  <a:lnTo>
                    <a:pt x="174" y="0"/>
                  </a:lnTo>
                  <a:close/>
                </a:path>
              </a:pathLst>
            </a:custGeom>
            <a:solidFill>
              <a:srgbClr val="FF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45" name="Freeform 1630"/>
            <p:cNvSpPr>
              <a:spLocks/>
            </p:cNvSpPr>
            <p:nvPr/>
          </p:nvSpPr>
          <p:spPr bwMode="auto">
            <a:xfrm>
              <a:off x="4957" y="2420"/>
              <a:ext cx="86" cy="77"/>
            </a:xfrm>
            <a:custGeom>
              <a:avLst/>
              <a:gdLst>
                <a:gd name="T0" fmla="*/ 86 w 172"/>
                <a:gd name="T1" fmla="*/ 0 h 156"/>
                <a:gd name="T2" fmla="*/ 80 w 172"/>
                <a:gd name="T3" fmla="*/ 11 h 156"/>
                <a:gd name="T4" fmla="*/ 74 w 172"/>
                <a:gd name="T5" fmla="*/ 23 h 156"/>
                <a:gd name="T6" fmla="*/ 69 w 172"/>
                <a:gd name="T7" fmla="*/ 38 h 156"/>
                <a:gd name="T8" fmla="*/ 60 w 172"/>
                <a:gd name="T9" fmla="*/ 50 h 156"/>
                <a:gd name="T10" fmla="*/ 55 w 172"/>
                <a:gd name="T11" fmla="*/ 65 h 156"/>
                <a:gd name="T12" fmla="*/ 49 w 172"/>
                <a:gd name="T13" fmla="*/ 76 h 156"/>
                <a:gd name="T14" fmla="*/ 0 w 172"/>
                <a:gd name="T15" fmla="*/ 77 h 156"/>
                <a:gd name="T16" fmla="*/ 7 w 172"/>
                <a:gd name="T17" fmla="*/ 63 h 156"/>
                <a:gd name="T18" fmla="*/ 12 w 172"/>
                <a:gd name="T19" fmla="*/ 50 h 156"/>
                <a:gd name="T20" fmla="*/ 19 w 172"/>
                <a:gd name="T21" fmla="*/ 36 h 156"/>
                <a:gd name="T22" fmla="*/ 24 w 172"/>
                <a:gd name="T23" fmla="*/ 23 h 156"/>
                <a:gd name="T24" fmla="*/ 30 w 172"/>
                <a:gd name="T25" fmla="*/ 9 h 156"/>
                <a:gd name="T26" fmla="*/ 34 w 172"/>
                <a:gd name="T27" fmla="*/ 0 h 156"/>
                <a:gd name="T28" fmla="*/ 86 w 172"/>
                <a:gd name="T29" fmla="*/ 0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72" h="156">
                  <a:moveTo>
                    <a:pt x="172" y="0"/>
                  </a:moveTo>
                  <a:lnTo>
                    <a:pt x="160" y="22"/>
                  </a:lnTo>
                  <a:lnTo>
                    <a:pt x="147" y="47"/>
                  </a:lnTo>
                  <a:lnTo>
                    <a:pt x="137" y="76"/>
                  </a:lnTo>
                  <a:lnTo>
                    <a:pt x="120" y="102"/>
                  </a:lnTo>
                  <a:lnTo>
                    <a:pt x="110" y="131"/>
                  </a:lnTo>
                  <a:lnTo>
                    <a:pt x="97" y="154"/>
                  </a:lnTo>
                  <a:lnTo>
                    <a:pt x="0" y="156"/>
                  </a:lnTo>
                  <a:lnTo>
                    <a:pt x="13" y="127"/>
                  </a:lnTo>
                  <a:lnTo>
                    <a:pt x="23" y="102"/>
                  </a:lnTo>
                  <a:lnTo>
                    <a:pt x="37" y="73"/>
                  </a:lnTo>
                  <a:lnTo>
                    <a:pt x="47" y="47"/>
                  </a:lnTo>
                  <a:lnTo>
                    <a:pt x="60" y="18"/>
                  </a:lnTo>
                  <a:lnTo>
                    <a:pt x="67" y="0"/>
                  </a:lnTo>
                  <a:lnTo>
                    <a:pt x="172" y="0"/>
                  </a:lnTo>
                  <a:close/>
                </a:path>
              </a:pathLst>
            </a:custGeom>
            <a:solidFill>
              <a:srgbClr val="FFB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46" name="Freeform 1631"/>
            <p:cNvSpPr>
              <a:spLocks/>
            </p:cNvSpPr>
            <p:nvPr/>
          </p:nvSpPr>
          <p:spPr bwMode="auto">
            <a:xfrm>
              <a:off x="4941" y="2458"/>
              <a:ext cx="84" cy="77"/>
            </a:xfrm>
            <a:custGeom>
              <a:avLst/>
              <a:gdLst>
                <a:gd name="T0" fmla="*/ 84 w 167"/>
                <a:gd name="T1" fmla="*/ 0 h 156"/>
                <a:gd name="T2" fmla="*/ 75 w 167"/>
                <a:gd name="T3" fmla="*/ 13 h 156"/>
                <a:gd name="T4" fmla="*/ 70 w 167"/>
                <a:gd name="T5" fmla="*/ 27 h 156"/>
                <a:gd name="T6" fmla="*/ 64 w 167"/>
                <a:gd name="T7" fmla="*/ 39 h 156"/>
                <a:gd name="T8" fmla="*/ 57 w 167"/>
                <a:gd name="T9" fmla="*/ 52 h 156"/>
                <a:gd name="T10" fmla="*/ 50 w 167"/>
                <a:gd name="T11" fmla="*/ 66 h 156"/>
                <a:gd name="T12" fmla="*/ 45 w 167"/>
                <a:gd name="T13" fmla="*/ 77 h 156"/>
                <a:gd name="T14" fmla="*/ 0 w 167"/>
                <a:gd name="T15" fmla="*/ 77 h 156"/>
                <a:gd name="T16" fmla="*/ 4 w 167"/>
                <a:gd name="T17" fmla="*/ 66 h 156"/>
                <a:gd name="T18" fmla="*/ 10 w 167"/>
                <a:gd name="T19" fmla="*/ 52 h 156"/>
                <a:gd name="T20" fmla="*/ 15 w 167"/>
                <a:gd name="T21" fmla="*/ 39 h 156"/>
                <a:gd name="T22" fmla="*/ 22 w 167"/>
                <a:gd name="T23" fmla="*/ 25 h 156"/>
                <a:gd name="T24" fmla="*/ 27 w 167"/>
                <a:gd name="T25" fmla="*/ 13 h 156"/>
                <a:gd name="T26" fmla="*/ 33 w 167"/>
                <a:gd name="T27" fmla="*/ 0 h 156"/>
                <a:gd name="T28" fmla="*/ 84 w 167"/>
                <a:gd name="T29" fmla="*/ 0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67" h="156">
                  <a:moveTo>
                    <a:pt x="167" y="0"/>
                  </a:moveTo>
                  <a:lnTo>
                    <a:pt x="150" y="26"/>
                  </a:lnTo>
                  <a:lnTo>
                    <a:pt x="140" y="55"/>
                  </a:lnTo>
                  <a:lnTo>
                    <a:pt x="127" y="80"/>
                  </a:lnTo>
                  <a:lnTo>
                    <a:pt x="114" y="105"/>
                  </a:lnTo>
                  <a:lnTo>
                    <a:pt x="100" y="134"/>
                  </a:lnTo>
                  <a:lnTo>
                    <a:pt x="89" y="156"/>
                  </a:lnTo>
                  <a:lnTo>
                    <a:pt x="0" y="156"/>
                  </a:lnTo>
                  <a:lnTo>
                    <a:pt x="7" y="134"/>
                  </a:lnTo>
                  <a:lnTo>
                    <a:pt x="20" y="105"/>
                  </a:lnTo>
                  <a:lnTo>
                    <a:pt x="30" y="80"/>
                  </a:lnTo>
                  <a:lnTo>
                    <a:pt x="43" y="51"/>
                  </a:lnTo>
                  <a:lnTo>
                    <a:pt x="53" y="26"/>
                  </a:lnTo>
                  <a:lnTo>
                    <a:pt x="65" y="0"/>
                  </a:lnTo>
                  <a:lnTo>
                    <a:pt x="167" y="0"/>
                  </a:lnTo>
                  <a:close/>
                </a:path>
              </a:pathLst>
            </a:custGeom>
            <a:solidFill>
              <a:srgbClr val="FFA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47" name="Freeform 1632"/>
            <p:cNvSpPr>
              <a:spLocks/>
            </p:cNvSpPr>
            <p:nvPr/>
          </p:nvSpPr>
          <p:spPr bwMode="auto">
            <a:xfrm>
              <a:off x="4925" y="2497"/>
              <a:ext cx="80" cy="77"/>
            </a:xfrm>
            <a:custGeom>
              <a:avLst/>
              <a:gdLst>
                <a:gd name="T0" fmla="*/ 80 w 160"/>
                <a:gd name="T1" fmla="*/ 1 h 156"/>
                <a:gd name="T2" fmla="*/ 74 w 160"/>
                <a:gd name="T3" fmla="*/ 13 h 156"/>
                <a:gd name="T4" fmla="*/ 67 w 160"/>
                <a:gd name="T5" fmla="*/ 28 h 156"/>
                <a:gd name="T6" fmla="*/ 60 w 160"/>
                <a:gd name="T7" fmla="*/ 40 h 156"/>
                <a:gd name="T8" fmla="*/ 53 w 160"/>
                <a:gd name="T9" fmla="*/ 54 h 156"/>
                <a:gd name="T10" fmla="*/ 47 w 160"/>
                <a:gd name="T11" fmla="*/ 67 h 156"/>
                <a:gd name="T12" fmla="*/ 42 w 160"/>
                <a:gd name="T13" fmla="*/ 77 h 156"/>
                <a:gd name="T14" fmla="*/ 0 w 160"/>
                <a:gd name="T15" fmla="*/ 77 h 156"/>
                <a:gd name="T16" fmla="*/ 3 w 160"/>
                <a:gd name="T17" fmla="*/ 69 h 156"/>
                <a:gd name="T18" fmla="*/ 8 w 160"/>
                <a:gd name="T19" fmla="*/ 54 h 156"/>
                <a:gd name="T20" fmla="*/ 15 w 160"/>
                <a:gd name="T21" fmla="*/ 42 h 156"/>
                <a:gd name="T22" fmla="*/ 20 w 160"/>
                <a:gd name="T23" fmla="*/ 28 h 156"/>
                <a:gd name="T24" fmla="*/ 27 w 160"/>
                <a:gd name="T25" fmla="*/ 13 h 156"/>
                <a:gd name="T26" fmla="*/ 32 w 160"/>
                <a:gd name="T27" fmla="*/ 0 h 156"/>
                <a:gd name="T28" fmla="*/ 80 w 160"/>
                <a:gd name="T29" fmla="*/ 0 h 156"/>
                <a:gd name="T30" fmla="*/ 80 w 160"/>
                <a:gd name="T31" fmla="*/ 1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60" h="156">
                  <a:moveTo>
                    <a:pt x="160" y="2"/>
                  </a:moveTo>
                  <a:lnTo>
                    <a:pt x="147" y="27"/>
                  </a:lnTo>
                  <a:lnTo>
                    <a:pt x="133" y="56"/>
                  </a:lnTo>
                  <a:lnTo>
                    <a:pt x="120" y="81"/>
                  </a:lnTo>
                  <a:lnTo>
                    <a:pt x="106" y="110"/>
                  </a:lnTo>
                  <a:lnTo>
                    <a:pt x="93" y="136"/>
                  </a:lnTo>
                  <a:lnTo>
                    <a:pt x="83" y="156"/>
                  </a:lnTo>
                  <a:lnTo>
                    <a:pt x="0" y="156"/>
                  </a:lnTo>
                  <a:lnTo>
                    <a:pt x="6" y="139"/>
                  </a:lnTo>
                  <a:lnTo>
                    <a:pt x="16" y="110"/>
                  </a:lnTo>
                  <a:lnTo>
                    <a:pt x="30" y="85"/>
                  </a:lnTo>
                  <a:lnTo>
                    <a:pt x="40" y="56"/>
                  </a:lnTo>
                  <a:lnTo>
                    <a:pt x="53" y="27"/>
                  </a:lnTo>
                  <a:lnTo>
                    <a:pt x="63" y="0"/>
                  </a:lnTo>
                  <a:lnTo>
                    <a:pt x="160" y="0"/>
                  </a:lnTo>
                  <a:lnTo>
                    <a:pt x="160" y="2"/>
                  </a:lnTo>
                  <a:close/>
                </a:path>
              </a:pathLst>
            </a:custGeom>
            <a:solidFill>
              <a:srgbClr val="FF9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48" name="Freeform 1633"/>
            <p:cNvSpPr>
              <a:spLocks/>
            </p:cNvSpPr>
            <p:nvPr/>
          </p:nvSpPr>
          <p:spPr bwMode="auto">
            <a:xfrm>
              <a:off x="4908" y="2535"/>
              <a:ext cx="78" cy="78"/>
            </a:xfrm>
            <a:custGeom>
              <a:avLst/>
              <a:gdLst>
                <a:gd name="T0" fmla="*/ 78 w 156"/>
                <a:gd name="T1" fmla="*/ 0 h 155"/>
                <a:gd name="T2" fmla="*/ 77 w 156"/>
                <a:gd name="T3" fmla="*/ 2 h 155"/>
                <a:gd name="T4" fmla="*/ 70 w 156"/>
                <a:gd name="T5" fmla="*/ 16 h 155"/>
                <a:gd name="T6" fmla="*/ 64 w 156"/>
                <a:gd name="T7" fmla="*/ 29 h 155"/>
                <a:gd name="T8" fmla="*/ 57 w 156"/>
                <a:gd name="T9" fmla="*/ 44 h 155"/>
                <a:gd name="T10" fmla="*/ 50 w 156"/>
                <a:gd name="T11" fmla="*/ 56 h 155"/>
                <a:gd name="T12" fmla="*/ 41 w 156"/>
                <a:gd name="T13" fmla="*/ 78 h 155"/>
                <a:gd name="T14" fmla="*/ 0 w 156"/>
                <a:gd name="T15" fmla="*/ 78 h 155"/>
                <a:gd name="T16" fmla="*/ 4 w 156"/>
                <a:gd name="T17" fmla="*/ 71 h 155"/>
                <a:gd name="T18" fmla="*/ 9 w 156"/>
                <a:gd name="T19" fmla="*/ 58 h 155"/>
                <a:gd name="T20" fmla="*/ 15 w 156"/>
                <a:gd name="T21" fmla="*/ 44 h 155"/>
                <a:gd name="T22" fmla="*/ 20 w 156"/>
                <a:gd name="T23" fmla="*/ 31 h 155"/>
                <a:gd name="T24" fmla="*/ 25 w 156"/>
                <a:gd name="T25" fmla="*/ 16 h 155"/>
                <a:gd name="T26" fmla="*/ 32 w 156"/>
                <a:gd name="T27" fmla="*/ 4 h 155"/>
                <a:gd name="T28" fmla="*/ 34 w 156"/>
                <a:gd name="T29" fmla="*/ 0 h 155"/>
                <a:gd name="T30" fmla="*/ 78 w 156"/>
                <a:gd name="T31" fmla="*/ 0 h 15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56" h="155">
                  <a:moveTo>
                    <a:pt x="156" y="0"/>
                  </a:moveTo>
                  <a:lnTo>
                    <a:pt x="154" y="3"/>
                  </a:lnTo>
                  <a:lnTo>
                    <a:pt x="140" y="32"/>
                  </a:lnTo>
                  <a:lnTo>
                    <a:pt x="127" y="58"/>
                  </a:lnTo>
                  <a:lnTo>
                    <a:pt x="114" y="87"/>
                  </a:lnTo>
                  <a:lnTo>
                    <a:pt x="100" y="112"/>
                  </a:lnTo>
                  <a:lnTo>
                    <a:pt x="82" y="155"/>
                  </a:lnTo>
                  <a:lnTo>
                    <a:pt x="0" y="155"/>
                  </a:lnTo>
                  <a:lnTo>
                    <a:pt x="7" y="141"/>
                  </a:lnTo>
                  <a:lnTo>
                    <a:pt x="17" y="116"/>
                  </a:lnTo>
                  <a:lnTo>
                    <a:pt x="30" y="87"/>
                  </a:lnTo>
                  <a:lnTo>
                    <a:pt x="40" y="61"/>
                  </a:lnTo>
                  <a:lnTo>
                    <a:pt x="50" y="32"/>
                  </a:lnTo>
                  <a:lnTo>
                    <a:pt x="64" y="7"/>
                  </a:lnTo>
                  <a:lnTo>
                    <a:pt x="67" y="0"/>
                  </a:lnTo>
                  <a:lnTo>
                    <a:pt x="156" y="0"/>
                  </a:lnTo>
                  <a:close/>
                </a:path>
              </a:pathLst>
            </a:custGeom>
            <a:solidFill>
              <a:srgbClr val="FF87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49" name="Freeform 1634"/>
            <p:cNvSpPr>
              <a:spLocks/>
            </p:cNvSpPr>
            <p:nvPr/>
          </p:nvSpPr>
          <p:spPr bwMode="auto">
            <a:xfrm>
              <a:off x="4900" y="2574"/>
              <a:ext cx="67" cy="79"/>
            </a:xfrm>
            <a:custGeom>
              <a:avLst/>
              <a:gdLst>
                <a:gd name="T0" fmla="*/ 67 w 134"/>
                <a:gd name="T1" fmla="*/ 0 h 157"/>
                <a:gd name="T2" fmla="*/ 66 w 134"/>
                <a:gd name="T3" fmla="*/ 5 h 157"/>
                <a:gd name="T4" fmla="*/ 59 w 134"/>
                <a:gd name="T5" fmla="*/ 17 h 157"/>
                <a:gd name="T6" fmla="*/ 47 w 134"/>
                <a:gd name="T7" fmla="*/ 44 h 157"/>
                <a:gd name="T8" fmla="*/ 10 w 134"/>
                <a:gd name="T9" fmla="*/ 79 h 157"/>
                <a:gd name="T10" fmla="*/ 0 w 134"/>
                <a:gd name="T11" fmla="*/ 59 h 157"/>
                <a:gd name="T12" fmla="*/ 5 w 134"/>
                <a:gd name="T13" fmla="*/ 46 h 157"/>
                <a:gd name="T14" fmla="*/ 12 w 134"/>
                <a:gd name="T15" fmla="*/ 32 h 157"/>
                <a:gd name="T16" fmla="*/ 17 w 134"/>
                <a:gd name="T17" fmla="*/ 19 h 157"/>
                <a:gd name="T18" fmla="*/ 24 w 134"/>
                <a:gd name="T19" fmla="*/ 5 h 157"/>
                <a:gd name="T20" fmla="*/ 26 w 134"/>
                <a:gd name="T21" fmla="*/ 0 h 157"/>
                <a:gd name="T22" fmla="*/ 67 w 134"/>
                <a:gd name="T23" fmla="*/ 0 h 15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4" h="157">
                  <a:moveTo>
                    <a:pt x="134" y="0"/>
                  </a:moveTo>
                  <a:lnTo>
                    <a:pt x="131" y="9"/>
                  </a:lnTo>
                  <a:lnTo>
                    <a:pt x="117" y="34"/>
                  </a:lnTo>
                  <a:lnTo>
                    <a:pt x="94" y="88"/>
                  </a:lnTo>
                  <a:lnTo>
                    <a:pt x="20" y="157"/>
                  </a:lnTo>
                  <a:lnTo>
                    <a:pt x="0" y="117"/>
                  </a:lnTo>
                  <a:lnTo>
                    <a:pt x="10" y="92"/>
                  </a:lnTo>
                  <a:lnTo>
                    <a:pt x="24" y="63"/>
                  </a:lnTo>
                  <a:lnTo>
                    <a:pt x="34" y="38"/>
                  </a:lnTo>
                  <a:lnTo>
                    <a:pt x="47" y="9"/>
                  </a:lnTo>
                  <a:lnTo>
                    <a:pt x="51" y="0"/>
                  </a:lnTo>
                  <a:lnTo>
                    <a:pt x="134" y="0"/>
                  </a:lnTo>
                  <a:close/>
                </a:path>
              </a:pathLst>
            </a:custGeom>
            <a:solidFill>
              <a:srgbClr val="FF7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50" name="Freeform 1635"/>
            <p:cNvSpPr>
              <a:spLocks/>
            </p:cNvSpPr>
            <p:nvPr/>
          </p:nvSpPr>
          <p:spPr bwMode="auto">
            <a:xfrm>
              <a:off x="4900" y="2613"/>
              <a:ext cx="49" cy="40"/>
            </a:xfrm>
            <a:custGeom>
              <a:avLst/>
              <a:gdLst>
                <a:gd name="T0" fmla="*/ 49 w 99"/>
                <a:gd name="T1" fmla="*/ 0 h 80"/>
                <a:gd name="T2" fmla="*/ 47 w 99"/>
                <a:gd name="T3" fmla="*/ 6 h 80"/>
                <a:gd name="T4" fmla="*/ 10 w 99"/>
                <a:gd name="T5" fmla="*/ 40 h 80"/>
                <a:gd name="T6" fmla="*/ 0 w 99"/>
                <a:gd name="T7" fmla="*/ 20 h 80"/>
                <a:gd name="T8" fmla="*/ 5 w 99"/>
                <a:gd name="T9" fmla="*/ 8 h 80"/>
                <a:gd name="T10" fmla="*/ 8 w 99"/>
                <a:gd name="T11" fmla="*/ 0 h 80"/>
                <a:gd name="T12" fmla="*/ 49 w 99"/>
                <a:gd name="T13" fmla="*/ 0 h 8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 h="80">
                  <a:moveTo>
                    <a:pt x="99" y="0"/>
                  </a:moveTo>
                  <a:lnTo>
                    <a:pt x="94" y="11"/>
                  </a:lnTo>
                  <a:lnTo>
                    <a:pt x="20" y="80"/>
                  </a:lnTo>
                  <a:lnTo>
                    <a:pt x="0" y="40"/>
                  </a:lnTo>
                  <a:lnTo>
                    <a:pt x="10" y="15"/>
                  </a:lnTo>
                  <a:lnTo>
                    <a:pt x="17" y="0"/>
                  </a:lnTo>
                  <a:lnTo>
                    <a:pt x="99" y="0"/>
                  </a:lnTo>
                  <a:close/>
                </a:path>
              </a:pathLst>
            </a:custGeom>
            <a:solidFill>
              <a:srgbClr val="FF6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51" name="Line 1636"/>
            <p:cNvSpPr>
              <a:spLocks noChangeShapeType="1"/>
            </p:cNvSpPr>
            <p:nvPr/>
          </p:nvSpPr>
          <p:spPr bwMode="auto">
            <a:xfrm>
              <a:off x="5107" y="2220"/>
              <a:ext cx="17" cy="3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de-DE"/>
            </a:p>
          </p:txBody>
        </p:sp>
        <p:sp>
          <p:nvSpPr>
            <p:cNvPr id="17652" name="Freeform 1637"/>
            <p:cNvSpPr>
              <a:spLocks/>
            </p:cNvSpPr>
            <p:nvPr/>
          </p:nvSpPr>
          <p:spPr bwMode="auto">
            <a:xfrm>
              <a:off x="4946" y="2256"/>
              <a:ext cx="176" cy="363"/>
            </a:xfrm>
            <a:custGeom>
              <a:avLst/>
              <a:gdLst>
                <a:gd name="T0" fmla="*/ 176 w 353"/>
                <a:gd name="T1" fmla="*/ 0 h 725"/>
                <a:gd name="T2" fmla="*/ 170 w 353"/>
                <a:gd name="T3" fmla="*/ 14 h 725"/>
                <a:gd name="T4" fmla="*/ 163 w 353"/>
                <a:gd name="T5" fmla="*/ 27 h 725"/>
                <a:gd name="T6" fmla="*/ 156 w 353"/>
                <a:gd name="T7" fmla="*/ 41 h 725"/>
                <a:gd name="T8" fmla="*/ 150 w 353"/>
                <a:gd name="T9" fmla="*/ 54 h 725"/>
                <a:gd name="T10" fmla="*/ 144 w 353"/>
                <a:gd name="T11" fmla="*/ 68 h 725"/>
                <a:gd name="T12" fmla="*/ 137 w 353"/>
                <a:gd name="T13" fmla="*/ 81 h 725"/>
                <a:gd name="T14" fmla="*/ 130 w 353"/>
                <a:gd name="T15" fmla="*/ 94 h 725"/>
                <a:gd name="T16" fmla="*/ 124 w 353"/>
                <a:gd name="T17" fmla="*/ 108 h 725"/>
                <a:gd name="T18" fmla="*/ 117 w 353"/>
                <a:gd name="T19" fmla="*/ 121 h 725"/>
                <a:gd name="T20" fmla="*/ 111 w 353"/>
                <a:gd name="T21" fmla="*/ 135 h 725"/>
                <a:gd name="T22" fmla="*/ 104 w 353"/>
                <a:gd name="T23" fmla="*/ 149 h 725"/>
                <a:gd name="T24" fmla="*/ 98 w 353"/>
                <a:gd name="T25" fmla="*/ 162 h 725"/>
                <a:gd name="T26" fmla="*/ 91 w 353"/>
                <a:gd name="T27" fmla="*/ 175 h 725"/>
                <a:gd name="T28" fmla="*/ 84 w 353"/>
                <a:gd name="T29" fmla="*/ 188 h 725"/>
                <a:gd name="T30" fmla="*/ 78 w 353"/>
                <a:gd name="T31" fmla="*/ 202 h 725"/>
                <a:gd name="T32" fmla="*/ 71 w 353"/>
                <a:gd name="T33" fmla="*/ 215 h 725"/>
                <a:gd name="T34" fmla="*/ 65 w 353"/>
                <a:gd name="T35" fmla="*/ 229 h 725"/>
                <a:gd name="T36" fmla="*/ 58 w 353"/>
                <a:gd name="T37" fmla="*/ 243 h 725"/>
                <a:gd name="T38" fmla="*/ 52 w 353"/>
                <a:gd name="T39" fmla="*/ 255 h 725"/>
                <a:gd name="T40" fmla="*/ 45 w 353"/>
                <a:gd name="T41" fmla="*/ 269 h 725"/>
                <a:gd name="T42" fmla="*/ 39 w 353"/>
                <a:gd name="T43" fmla="*/ 282 h 725"/>
                <a:gd name="T44" fmla="*/ 32 w 353"/>
                <a:gd name="T45" fmla="*/ 296 h 725"/>
                <a:gd name="T46" fmla="*/ 26 w 353"/>
                <a:gd name="T47" fmla="*/ 310 h 725"/>
                <a:gd name="T48" fmla="*/ 19 w 353"/>
                <a:gd name="T49" fmla="*/ 323 h 725"/>
                <a:gd name="T50" fmla="*/ 12 w 353"/>
                <a:gd name="T51" fmla="*/ 337 h 725"/>
                <a:gd name="T52" fmla="*/ 0 w 353"/>
                <a:gd name="T53" fmla="*/ 363 h 72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53" h="725">
                  <a:moveTo>
                    <a:pt x="353" y="0"/>
                  </a:moveTo>
                  <a:lnTo>
                    <a:pt x="340" y="27"/>
                  </a:lnTo>
                  <a:lnTo>
                    <a:pt x="326" y="54"/>
                  </a:lnTo>
                  <a:lnTo>
                    <a:pt x="313" y="81"/>
                  </a:lnTo>
                  <a:lnTo>
                    <a:pt x="301" y="108"/>
                  </a:lnTo>
                  <a:lnTo>
                    <a:pt x="288" y="136"/>
                  </a:lnTo>
                  <a:lnTo>
                    <a:pt x="274" y="161"/>
                  </a:lnTo>
                  <a:lnTo>
                    <a:pt x="261" y="188"/>
                  </a:lnTo>
                  <a:lnTo>
                    <a:pt x="248" y="215"/>
                  </a:lnTo>
                  <a:lnTo>
                    <a:pt x="234" y="242"/>
                  </a:lnTo>
                  <a:lnTo>
                    <a:pt x="223" y="269"/>
                  </a:lnTo>
                  <a:lnTo>
                    <a:pt x="209" y="297"/>
                  </a:lnTo>
                  <a:lnTo>
                    <a:pt x="196" y="324"/>
                  </a:lnTo>
                  <a:lnTo>
                    <a:pt x="182" y="349"/>
                  </a:lnTo>
                  <a:lnTo>
                    <a:pt x="169" y="376"/>
                  </a:lnTo>
                  <a:lnTo>
                    <a:pt x="157" y="403"/>
                  </a:lnTo>
                  <a:lnTo>
                    <a:pt x="142" y="430"/>
                  </a:lnTo>
                  <a:lnTo>
                    <a:pt x="131" y="458"/>
                  </a:lnTo>
                  <a:lnTo>
                    <a:pt x="117" y="485"/>
                  </a:lnTo>
                  <a:lnTo>
                    <a:pt x="104" y="510"/>
                  </a:lnTo>
                  <a:lnTo>
                    <a:pt x="91" y="537"/>
                  </a:lnTo>
                  <a:lnTo>
                    <a:pt x="79" y="564"/>
                  </a:lnTo>
                  <a:lnTo>
                    <a:pt x="65" y="591"/>
                  </a:lnTo>
                  <a:lnTo>
                    <a:pt x="52" y="619"/>
                  </a:lnTo>
                  <a:lnTo>
                    <a:pt x="39" y="646"/>
                  </a:lnTo>
                  <a:lnTo>
                    <a:pt x="25" y="673"/>
                  </a:lnTo>
                  <a:lnTo>
                    <a:pt x="0" y="72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e-DE"/>
            </a:p>
          </p:txBody>
        </p:sp>
        <p:sp>
          <p:nvSpPr>
            <p:cNvPr id="17653" name="Freeform 1638"/>
            <p:cNvSpPr>
              <a:spLocks/>
            </p:cNvSpPr>
            <p:nvPr/>
          </p:nvSpPr>
          <p:spPr bwMode="auto">
            <a:xfrm>
              <a:off x="4899" y="2196"/>
              <a:ext cx="208" cy="457"/>
            </a:xfrm>
            <a:custGeom>
              <a:avLst/>
              <a:gdLst>
                <a:gd name="T0" fmla="*/ 11 w 416"/>
                <a:gd name="T1" fmla="*/ 457 h 913"/>
                <a:gd name="T2" fmla="*/ 0 w 416"/>
                <a:gd name="T3" fmla="*/ 438 h 913"/>
                <a:gd name="T4" fmla="*/ 6 w 416"/>
                <a:gd name="T5" fmla="*/ 424 h 913"/>
                <a:gd name="T6" fmla="*/ 12 w 416"/>
                <a:gd name="T7" fmla="*/ 411 h 913"/>
                <a:gd name="T8" fmla="*/ 18 w 416"/>
                <a:gd name="T9" fmla="*/ 397 h 913"/>
                <a:gd name="T10" fmla="*/ 24 w 416"/>
                <a:gd name="T11" fmla="*/ 383 h 913"/>
                <a:gd name="T12" fmla="*/ 29 w 416"/>
                <a:gd name="T13" fmla="*/ 370 h 913"/>
                <a:gd name="T14" fmla="*/ 34 w 416"/>
                <a:gd name="T15" fmla="*/ 356 h 913"/>
                <a:gd name="T16" fmla="*/ 40 w 416"/>
                <a:gd name="T17" fmla="*/ 343 h 913"/>
                <a:gd name="T18" fmla="*/ 46 w 416"/>
                <a:gd name="T19" fmla="*/ 328 h 913"/>
                <a:gd name="T20" fmla="*/ 52 w 416"/>
                <a:gd name="T21" fmla="*/ 315 h 913"/>
                <a:gd name="T22" fmla="*/ 58 w 416"/>
                <a:gd name="T23" fmla="*/ 301 h 913"/>
                <a:gd name="T24" fmla="*/ 64 w 416"/>
                <a:gd name="T25" fmla="*/ 288 h 913"/>
                <a:gd name="T26" fmla="*/ 69 w 416"/>
                <a:gd name="T27" fmla="*/ 274 h 913"/>
                <a:gd name="T28" fmla="*/ 75 w 416"/>
                <a:gd name="T29" fmla="*/ 260 h 913"/>
                <a:gd name="T30" fmla="*/ 81 w 416"/>
                <a:gd name="T31" fmla="*/ 247 h 913"/>
                <a:gd name="T32" fmla="*/ 87 w 416"/>
                <a:gd name="T33" fmla="*/ 233 h 913"/>
                <a:gd name="T34" fmla="*/ 93 w 416"/>
                <a:gd name="T35" fmla="*/ 219 h 913"/>
                <a:gd name="T36" fmla="*/ 99 w 416"/>
                <a:gd name="T37" fmla="*/ 206 h 913"/>
                <a:gd name="T38" fmla="*/ 104 w 416"/>
                <a:gd name="T39" fmla="*/ 192 h 913"/>
                <a:gd name="T40" fmla="*/ 110 w 416"/>
                <a:gd name="T41" fmla="*/ 178 h 913"/>
                <a:gd name="T42" fmla="*/ 115 w 416"/>
                <a:gd name="T43" fmla="*/ 165 h 913"/>
                <a:gd name="T44" fmla="*/ 121 w 416"/>
                <a:gd name="T45" fmla="*/ 151 h 913"/>
                <a:gd name="T46" fmla="*/ 127 w 416"/>
                <a:gd name="T47" fmla="*/ 138 h 913"/>
                <a:gd name="T48" fmla="*/ 133 w 416"/>
                <a:gd name="T49" fmla="*/ 124 h 913"/>
                <a:gd name="T50" fmla="*/ 139 w 416"/>
                <a:gd name="T51" fmla="*/ 110 h 913"/>
                <a:gd name="T52" fmla="*/ 145 w 416"/>
                <a:gd name="T53" fmla="*/ 97 h 913"/>
                <a:gd name="T54" fmla="*/ 151 w 416"/>
                <a:gd name="T55" fmla="*/ 82 h 913"/>
                <a:gd name="T56" fmla="*/ 156 w 416"/>
                <a:gd name="T57" fmla="*/ 69 h 913"/>
                <a:gd name="T58" fmla="*/ 162 w 416"/>
                <a:gd name="T59" fmla="*/ 55 h 913"/>
                <a:gd name="T60" fmla="*/ 167 w 416"/>
                <a:gd name="T61" fmla="*/ 42 h 913"/>
                <a:gd name="T62" fmla="*/ 173 w 416"/>
                <a:gd name="T63" fmla="*/ 28 h 913"/>
                <a:gd name="T64" fmla="*/ 180 w 416"/>
                <a:gd name="T65" fmla="*/ 15 h 913"/>
                <a:gd name="T66" fmla="*/ 195 w 416"/>
                <a:gd name="T67" fmla="*/ 0 h 913"/>
                <a:gd name="T68" fmla="*/ 208 w 416"/>
                <a:gd name="T69" fmla="*/ 24 h 9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16" h="913">
                  <a:moveTo>
                    <a:pt x="21" y="913"/>
                  </a:moveTo>
                  <a:lnTo>
                    <a:pt x="0" y="875"/>
                  </a:lnTo>
                  <a:lnTo>
                    <a:pt x="11" y="848"/>
                  </a:lnTo>
                  <a:lnTo>
                    <a:pt x="23" y="821"/>
                  </a:lnTo>
                  <a:lnTo>
                    <a:pt x="35" y="794"/>
                  </a:lnTo>
                  <a:lnTo>
                    <a:pt x="47" y="766"/>
                  </a:lnTo>
                  <a:lnTo>
                    <a:pt x="58" y="739"/>
                  </a:lnTo>
                  <a:lnTo>
                    <a:pt x="68" y="712"/>
                  </a:lnTo>
                  <a:lnTo>
                    <a:pt x="80" y="685"/>
                  </a:lnTo>
                  <a:lnTo>
                    <a:pt x="92" y="656"/>
                  </a:lnTo>
                  <a:lnTo>
                    <a:pt x="103" y="629"/>
                  </a:lnTo>
                  <a:lnTo>
                    <a:pt x="115" y="602"/>
                  </a:lnTo>
                  <a:lnTo>
                    <a:pt x="127" y="575"/>
                  </a:lnTo>
                  <a:lnTo>
                    <a:pt x="138" y="548"/>
                  </a:lnTo>
                  <a:lnTo>
                    <a:pt x="150" y="520"/>
                  </a:lnTo>
                  <a:lnTo>
                    <a:pt x="162" y="493"/>
                  </a:lnTo>
                  <a:lnTo>
                    <a:pt x="174" y="466"/>
                  </a:lnTo>
                  <a:lnTo>
                    <a:pt x="185" y="437"/>
                  </a:lnTo>
                  <a:lnTo>
                    <a:pt x="197" y="412"/>
                  </a:lnTo>
                  <a:lnTo>
                    <a:pt x="207" y="383"/>
                  </a:lnTo>
                  <a:lnTo>
                    <a:pt x="219" y="356"/>
                  </a:lnTo>
                  <a:lnTo>
                    <a:pt x="230" y="329"/>
                  </a:lnTo>
                  <a:lnTo>
                    <a:pt x="242" y="302"/>
                  </a:lnTo>
                  <a:lnTo>
                    <a:pt x="254" y="275"/>
                  </a:lnTo>
                  <a:lnTo>
                    <a:pt x="265" y="247"/>
                  </a:lnTo>
                  <a:lnTo>
                    <a:pt x="277" y="220"/>
                  </a:lnTo>
                  <a:lnTo>
                    <a:pt x="289" y="193"/>
                  </a:lnTo>
                  <a:lnTo>
                    <a:pt x="301" y="164"/>
                  </a:lnTo>
                  <a:lnTo>
                    <a:pt x="312" y="137"/>
                  </a:lnTo>
                  <a:lnTo>
                    <a:pt x="324" y="110"/>
                  </a:lnTo>
                  <a:lnTo>
                    <a:pt x="334" y="83"/>
                  </a:lnTo>
                  <a:lnTo>
                    <a:pt x="346" y="56"/>
                  </a:lnTo>
                  <a:lnTo>
                    <a:pt x="359" y="29"/>
                  </a:lnTo>
                  <a:lnTo>
                    <a:pt x="389" y="0"/>
                  </a:lnTo>
                  <a:lnTo>
                    <a:pt x="416" y="4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e-DE"/>
            </a:p>
          </p:txBody>
        </p:sp>
        <p:sp>
          <p:nvSpPr>
            <p:cNvPr id="17654" name="Freeform 1639"/>
            <p:cNvSpPr>
              <a:spLocks/>
            </p:cNvSpPr>
            <p:nvPr/>
          </p:nvSpPr>
          <p:spPr bwMode="auto">
            <a:xfrm>
              <a:off x="4958" y="2563"/>
              <a:ext cx="227" cy="50"/>
            </a:xfrm>
            <a:custGeom>
              <a:avLst/>
              <a:gdLst>
                <a:gd name="T0" fmla="*/ 0 w 455"/>
                <a:gd name="T1" fmla="*/ 50 h 101"/>
                <a:gd name="T2" fmla="*/ 3 w 455"/>
                <a:gd name="T3" fmla="*/ 50 h 101"/>
                <a:gd name="T4" fmla="*/ 12 w 455"/>
                <a:gd name="T5" fmla="*/ 49 h 101"/>
                <a:gd name="T6" fmla="*/ 20 w 455"/>
                <a:gd name="T7" fmla="*/ 47 h 101"/>
                <a:gd name="T8" fmla="*/ 30 w 455"/>
                <a:gd name="T9" fmla="*/ 45 h 101"/>
                <a:gd name="T10" fmla="*/ 38 w 455"/>
                <a:gd name="T11" fmla="*/ 43 h 101"/>
                <a:gd name="T12" fmla="*/ 47 w 455"/>
                <a:gd name="T13" fmla="*/ 40 h 101"/>
                <a:gd name="T14" fmla="*/ 55 w 455"/>
                <a:gd name="T15" fmla="*/ 38 h 101"/>
                <a:gd name="T16" fmla="*/ 63 w 455"/>
                <a:gd name="T17" fmla="*/ 36 h 101"/>
                <a:gd name="T18" fmla="*/ 72 w 455"/>
                <a:gd name="T19" fmla="*/ 34 h 101"/>
                <a:gd name="T20" fmla="*/ 82 w 455"/>
                <a:gd name="T21" fmla="*/ 32 h 101"/>
                <a:gd name="T22" fmla="*/ 90 w 455"/>
                <a:gd name="T23" fmla="*/ 31 h 101"/>
                <a:gd name="T24" fmla="*/ 99 w 455"/>
                <a:gd name="T25" fmla="*/ 27 h 101"/>
                <a:gd name="T26" fmla="*/ 107 w 455"/>
                <a:gd name="T27" fmla="*/ 25 h 101"/>
                <a:gd name="T28" fmla="*/ 115 w 455"/>
                <a:gd name="T29" fmla="*/ 23 h 101"/>
                <a:gd name="T30" fmla="*/ 124 w 455"/>
                <a:gd name="T31" fmla="*/ 22 h 101"/>
                <a:gd name="T32" fmla="*/ 134 w 455"/>
                <a:gd name="T33" fmla="*/ 20 h 101"/>
                <a:gd name="T34" fmla="*/ 142 w 455"/>
                <a:gd name="T35" fmla="*/ 18 h 101"/>
                <a:gd name="T36" fmla="*/ 150 w 455"/>
                <a:gd name="T37" fmla="*/ 14 h 101"/>
                <a:gd name="T38" fmla="*/ 159 w 455"/>
                <a:gd name="T39" fmla="*/ 12 h 101"/>
                <a:gd name="T40" fmla="*/ 167 w 455"/>
                <a:gd name="T41" fmla="*/ 11 h 101"/>
                <a:gd name="T42" fmla="*/ 175 w 455"/>
                <a:gd name="T43" fmla="*/ 9 h 101"/>
                <a:gd name="T44" fmla="*/ 185 w 455"/>
                <a:gd name="T45" fmla="*/ 7 h 101"/>
                <a:gd name="T46" fmla="*/ 194 w 455"/>
                <a:gd name="T47" fmla="*/ 5 h 101"/>
                <a:gd name="T48" fmla="*/ 202 w 455"/>
                <a:gd name="T49" fmla="*/ 2 h 101"/>
                <a:gd name="T50" fmla="*/ 211 w 455"/>
                <a:gd name="T51" fmla="*/ 0 h 101"/>
                <a:gd name="T52" fmla="*/ 214 w 455"/>
                <a:gd name="T53" fmla="*/ 0 h 101"/>
                <a:gd name="T54" fmla="*/ 227 w 455"/>
                <a:gd name="T55" fmla="*/ 22 h 101"/>
                <a:gd name="T56" fmla="*/ 197 w 455"/>
                <a:gd name="T57" fmla="*/ 50 h 101"/>
                <a:gd name="T58" fmla="*/ 0 w 455"/>
                <a:gd name="T59" fmla="*/ 50 h 10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55" h="101">
                  <a:moveTo>
                    <a:pt x="0" y="101"/>
                  </a:moveTo>
                  <a:lnTo>
                    <a:pt x="7" y="101"/>
                  </a:lnTo>
                  <a:lnTo>
                    <a:pt x="24" y="98"/>
                  </a:lnTo>
                  <a:lnTo>
                    <a:pt x="40" y="94"/>
                  </a:lnTo>
                  <a:lnTo>
                    <a:pt x="61" y="91"/>
                  </a:lnTo>
                  <a:lnTo>
                    <a:pt x="77" y="87"/>
                  </a:lnTo>
                  <a:lnTo>
                    <a:pt x="94" y="80"/>
                  </a:lnTo>
                  <a:lnTo>
                    <a:pt x="111" y="76"/>
                  </a:lnTo>
                  <a:lnTo>
                    <a:pt x="127" y="72"/>
                  </a:lnTo>
                  <a:lnTo>
                    <a:pt x="144" y="69"/>
                  </a:lnTo>
                  <a:lnTo>
                    <a:pt x="164" y="65"/>
                  </a:lnTo>
                  <a:lnTo>
                    <a:pt x="181" y="62"/>
                  </a:lnTo>
                  <a:lnTo>
                    <a:pt x="198" y="54"/>
                  </a:lnTo>
                  <a:lnTo>
                    <a:pt x="214" y="51"/>
                  </a:lnTo>
                  <a:lnTo>
                    <a:pt x="231" y="47"/>
                  </a:lnTo>
                  <a:lnTo>
                    <a:pt x="248" y="44"/>
                  </a:lnTo>
                  <a:lnTo>
                    <a:pt x="268" y="40"/>
                  </a:lnTo>
                  <a:lnTo>
                    <a:pt x="284" y="36"/>
                  </a:lnTo>
                  <a:lnTo>
                    <a:pt x="301" y="29"/>
                  </a:lnTo>
                  <a:lnTo>
                    <a:pt x="318" y="25"/>
                  </a:lnTo>
                  <a:lnTo>
                    <a:pt x="335" y="22"/>
                  </a:lnTo>
                  <a:lnTo>
                    <a:pt x="351" y="18"/>
                  </a:lnTo>
                  <a:lnTo>
                    <a:pt x="371" y="15"/>
                  </a:lnTo>
                  <a:lnTo>
                    <a:pt x="388" y="11"/>
                  </a:lnTo>
                  <a:lnTo>
                    <a:pt x="405" y="4"/>
                  </a:lnTo>
                  <a:lnTo>
                    <a:pt x="422" y="0"/>
                  </a:lnTo>
                  <a:lnTo>
                    <a:pt x="428" y="0"/>
                  </a:lnTo>
                  <a:lnTo>
                    <a:pt x="455" y="44"/>
                  </a:lnTo>
                  <a:lnTo>
                    <a:pt x="395" y="101"/>
                  </a:lnTo>
                  <a:lnTo>
                    <a:pt x="0" y="101"/>
                  </a:lnTo>
                  <a:close/>
                </a:path>
              </a:pathLst>
            </a:custGeom>
            <a:solidFill>
              <a:srgbClr val="FF87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55" name="Freeform 1640"/>
            <p:cNvSpPr>
              <a:spLocks/>
            </p:cNvSpPr>
            <p:nvPr/>
          </p:nvSpPr>
          <p:spPr bwMode="auto">
            <a:xfrm>
              <a:off x="4910" y="2574"/>
              <a:ext cx="275" cy="79"/>
            </a:xfrm>
            <a:custGeom>
              <a:avLst/>
              <a:gdLst>
                <a:gd name="T0" fmla="*/ 0 w 552"/>
                <a:gd name="T1" fmla="*/ 79 h 157"/>
                <a:gd name="T2" fmla="*/ 37 w 552"/>
                <a:gd name="T3" fmla="*/ 44 h 157"/>
                <a:gd name="T4" fmla="*/ 35 w 552"/>
                <a:gd name="T5" fmla="*/ 44 h 157"/>
                <a:gd name="T6" fmla="*/ 43 w 552"/>
                <a:gd name="T7" fmla="*/ 41 h 157"/>
                <a:gd name="T8" fmla="*/ 52 w 552"/>
                <a:gd name="T9" fmla="*/ 39 h 157"/>
                <a:gd name="T10" fmla="*/ 60 w 552"/>
                <a:gd name="T11" fmla="*/ 37 h 157"/>
                <a:gd name="T12" fmla="*/ 68 w 552"/>
                <a:gd name="T13" fmla="*/ 35 h 157"/>
                <a:gd name="T14" fmla="*/ 79 w 552"/>
                <a:gd name="T15" fmla="*/ 34 h 157"/>
                <a:gd name="T16" fmla="*/ 87 w 552"/>
                <a:gd name="T17" fmla="*/ 32 h 157"/>
                <a:gd name="T18" fmla="*/ 95 w 552"/>
                <a:gd name="T19" fmla="*/ 28 h 157"/>
                <a:gd name="T20" fmla="*/ 104 w 552"/>
                <a:gd name="T21" fmla="*/ 26 h 157"/>
                <a:gd name="T22" fmla="*/ 112 w 552"/>
                <a:gd name="T23" fmla="*/ 24 h 157"/>
                <a:gd name="T24" fmla="*/ 120 w 552"/>
                <a:gd name="T25" fmla="*/ 23 h 157"/>
                <a:gd name="T26" fmla="*/ 130 w 552"/>
                <a:gd name="T27" fmla="*/ 21 h 157"/>
                <a:gd name="T28" fmla="*/ 138 w 552"/>
                <a:gd name="T29" fmla="*/ 19 h 157"/>
                <a:gd name="T30" fmla="*/ 147 w 552"/>
                <a:gd name="T31" fmla="*/ 15 h 157"/>
                <a:gd name="T32" fmla="*/ 155 w 552"/>
                <a:gd name="T33" fmla="*/ 14 h 157"/>
                <a:gd name="T34" fmla="*/ 163 w 552"/>
                <a:gd name="T35" fmla="*/ 12 h 157"/>
                <a:gd name="T36" fmla="*/ 172 w 552"/>
                <a:gd name="T37" fmla="*/ 10 h 157"/>
                <a:gd name="T38" fmla="*/ 182 w 552"/>
                <a:gd name="T39" fmla="*/ 8 h 157"/>
                <a:gd name="T40" fmla="*/ 190 w 552"/>
                <a:gd name="T41" fmla="*/ 6 h 157"/>
                <a:gd name="T42" fmla="*/ 198 w 552"/>
                <a:gd name="T43" fmla="*/ 3 h 157"/>
                <a:gd name="T44" fmla="*/ 208 w 552"/>
                <a:gd name="T45" fmla="*/ 0 h 157"/>
                <a:gd name="T46" fmla="*/ 270 w 552"/>
                <a:gd name="T47" fmla="*/ 0 h 157"/>
                <a:gd name="T48" fmla="*/ 275 w 552"/>
                <a:gd name="T49" fmla="*/ 10 h 157"/>
                <a:gd name="T50" fmla="*/ 237 w 552"/>
                <a:gd name="T51" fmla="*/ 48 h 157"/>
                <a:gd name="T52" fmla="*/ 223 w 552"/>
                <a:gd name="T53" fmla="*/ 50 h 157"/>
                <a:gd name="T54" fmla="*/ 215 w 552"/>
                <a:gd name="T55" fmla="*/ 52 h 157"/>
                <a:gd name="T56" fmla="*/ 207 w 552"/>
                <a:gd name="T57" fmla="*/ 55 h 157"/>
                <a:gd name="T58" fmla="*/ 197 w 552"/>
                <a:gd name="T59" fmla="*/ 57 h 157"/>
                <a:gd name="T60" fmla="*/ 188 w 552"/>
                <a:gd name="T61" fmla="*/ 59 h 157"/>
                <a:gd name="T62" fmla="*/ 180 w 552"/>
                <a:gd name="T63" fmla="*/ 61 h 157"/>
                <a:gd name="T64" fmla="*/ 172 w 552"/>
                <a:gd name="T65" fmla="*/ 62 h 157"/>
                <a:gd name="T66" fmla="*/ 163 w 552"/>
                <a:gd name="T67" fmla="*/ 66 h 157"/>
                <a:gd name="T68" fmla="*/ 155 w 552"/>
                <a:gd name="T69" fmla="*/ 68 h 157"/>
                <a:gd name="T70" fmla="*/ 145 w 552"/>
                <a:gd name="T71" fmla="*/ 70 h 157"/>
                <a:gd name="T72" fmla="*/ 137 w 552"/>
                <a:gd name="T73" fmla="*/ 71 h 157"/>
                <a:gd name="T74" fmla="*/ 129 w 552"/>
                <a:gd name="T75" fmla="*/ 73 h 157"/>
                <a:gd name="T76" fmla="*/ 120 w 552"/>
                <a:gd name="T77" fmla="*/ 75 h 157"/>
                <a:gd name="T78" fmla="*/ 113 w 552"/>
                <a:gd name="T79" fmla="*/ 78 h 157"/>
                <a:gd name="T80" fmla="*/ 1 w 552"/>
                <a:gd name="T81" fmla="*/ 78 h 157"/>
                <a:gd name="T82" fmla="*/ 0 w 552"/>
                <a:gd name="T83" fmla="*/ 79 h 15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52" h="157">
                  <a:moveTo>
                    <a:pt x="0" y="157"/>
                  </a:moveTo>
                  <a:lnTo>
                    <a:pt x="74" y="88"/>
                  </a:lnTo>
                  <a:lnTo>
                    <a:pt x="71" y="88"/>
                  </a:lnTo>
                  <a:lnTo>
                    <a:pt x="87" y="81"/>
                  </a:lnTo>
                  <a:lnTo>
                    <a:pt x="104" y="77"/>
                  </a:lnTo>
                  <a:lnTo>
                    <a:pt x="121" y="74"/>
                  </a:lnTo>
                  <a:lnTo>
                    <a:pt x="137" y="70"/>
                  </a:lnTo>
                  <a:lnTo>
                    <a:pt x="158" y="67"/>
                  </a:lnTo>
                  <a:lnTo>
                    <a:pt x="174" y="63"/>
                  </a:lnTo>
                  <a:lnTo>
                    <a:pt x="191" y="56"/>
                  </a:lnTo>
                  <a:lnTo>
                    <a:pt x="208" y="52"/>
                  </a:lnTo>
                  <a:lnTo>
                    <a:pt x="224" y="48"/>
                  </a:lnTo>
                  <a:lnTo>
                    <a:pt x="241" y="45"/>
                  </a:lnTo>
                  <a:lnTo>
                    <a:pt x="261" y="41"/>
                  </a:lnTo>
                  <a:lnTo>
                    <a:pt x="278" y="38"/>
                  </a:lnTo>
                  <a:lnTo>
                    <a:pt x="295" y="30"/>
                  </a:lnTo>
                  <a:lnTo>
                    <a:pt x="311" y="27"/>
                  </a:lnTo>
                  <a:lnTo>
                    <a:pt x="328" y="23"/>
                  </a:lnTo>
                  <a:lnTo>
                    <a:pt x="345" y="20"/>
                  </a:lnTo>
                  <a:lnTo>
                    <a:pt x="365" y="16"/>
                  </a:lnTo>
                  <a:lnTo>
                    <a:pt x="381" y="12"/>
                  </a:lnTo>
                  <a:lnTo>
                    <a:pt x="398" y="5"/>
                  </a:lnTo>
                  <a:lnTo>
                    <a:pt x="417" y="0"/>
                  </a:lnTo>
                  <a:lnTo>
                    <a:pt x="542" y="0"/>
                  </a:lnTo>
                  <a:lnTo>
                    <a:pt x="552" y="20"/>
                  </a:lnTo>
                  <a:lnTo>
                    <a:pt x="475" y="95"/>
                  </a:lnTo>
                  <a:lnTo>
                    <a:pt x="448" y="99"/>
                  </a:lnTo>
                  <a:lnTo>
                    <a:pt x="432" y="103"/>
                  </a:lnTo>
                  <a:lnTo>
                    <a:pt x="415" y="110"/>
                  </a:lnTo>
                  <a:lnTo>
                    <a:pt x="395" y="114"/>
                  </a:lnTo>
                  <a:lnTo>
                    <a:pt x="378" y="117"/>
                  </a:lnTo>
                  <a:lnTo>
                    <a:pt x="361" y="121"/>
                  </a:lnTo>
                  <a:lnTo>
                    <a:pt x="345" y="124"/>
                  </a:lnTo>
                  <a:lnTo>
                    <a:pt x="328" y="132"/>
                  </a:lnTo>
                  <a:lnTo>
                    <a:pt x="311" y="135"/>
                  </a:lnTo>
                  <a:lnTo>
                    <a:pt x="291" y="139"/>
                  </a:lnTo>
                  <a:lnTo>
                    <a:pt x="275" y="142"/>
                  </a:lnTo>
                  <a:lnTo>
                    <a:pt x="258" y="146"/>
                  </a:lnTo>
                  <a:lnTo>
                    <a:pt x="241" y="150"/>
                  </a:lnTo>
                  <a:lnTo>
                    <a:pt x="226" y="155"/>
                  </a:lnTo>
                  <a:lnTo>
                    <a:pt x="2" y="155"/>
                  </a:lnTo>
                  <a:lnTo>
                    <a:pt x="0" y="157"/>
                  </a:lnTo>
                  <a:close/>
                </a:path>
              </a:pathLst>
            </a:custGeom>
            <a:solidFill>
              <a:srgbClr val="FF7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56" name="Freeform 1641"/>
            <p:cNvSpPr>
              <a:spLocks/>
            </p:cNvSpPr>
            <p:nvPr/>
          </p:nvSpPr>
          <p:spPr bwMode="auto">
            <a:xfrm>
              <a:off x="4910" y="2613"/>
              <a:ext cx="245" cy="62"/>
            </a:xfrm>
            <a:custGeom>
              <a:avLst/>
              <a:gdLst>
                <a:gd name="T0" fmla="*/ 0 w 492"/>
                <a:gd name="T1" fmla="*/ 40 h 123"/>
                <a:gd name="T2" fmla="*/ 37 w 492"/>
                <a:gd name="T3" fmla="*/ 6 h 123"/>
                <a:gd name="T4" fmla="*/ 35 w 492"/>
                <a:gd name="T5" fmla="*/ 6 h 123"/>
                <a:gd name="T6" fmla="*/ 43 w 492"/>
                <a:gd name="T7" fmla="*/ 2 h 123"/>
                <a:gd name="T8" fmla="*/ 48 w 492"/>
                <a:gd name="T9" fmla="*/ 0 h 123"/>
                <a:gd name="T10" fmla="*/ 245 w 492"/>
                <a:gd name="T11" fmla="*/ 0 h 123"/>
                <a:gd name="T12" fmla="*/ 237 w 492"/>
                <a:gd name="T13" fmla="*/ 9 h 123"/>
                <a:gd name="T14" fmla="*/ 223 w 492"/>
                <a:gd name="T15" fmla="*/ 11 h 123"/>
                <a:gd name="T16" fmla="*/ 215 w 492"/>
                <a:gd name="T17" fmla="*/ 13 h 123"/>
                <a:gd name="T18" fmla="*/ 207 w 492"/>
                <a:gd name="T19" fmla="*/ 17 h 123"/>
                <a:gd name="T20" fmla="*/ 197 w 492"/>
                <a:gd name="T21" fmla="*/ 19 h 123"/>
                <a:gd name="T22" fmla="*/ 188 w 492"/>
                <a:gd name="T23" fmla="*/ 20 h 123"/>
                <a:gd name="T24" fmla="*/ 180 w 492"/>
                <a:gd name="T25" fmla="*/ 22 h 123"/>
                <a:gd name="T26" fmla="*/ 172 w 492"/>
                <a:gd name="T27" fmla="*/ 24 h 123"/>
                <a:gd name="T28" fmla="*/ 163 w 492"/>
                <a:gd name="T29" fmla="*/ 28 h 123"/>
                <a:gd name="T30" fmla="*/ 155 w 492"/>
                <a:gd name="T31" fmla="*/ 29 h 123"/>
                <a:gd name="T32" fmla="*/ 145 w 492"/>
                <a:gd name="T33" fmla="*/ 31 h 123"/>
                <a:gd name="T34" fmla="*/ 137 w 492"/>
                <a:gd name="T35" fmla="*/ 33 h 123"/>
                <a:gd name="T36" fmla="*/ 128 w 492"/>
                <a:gd name="T37" fmla="*/ 35 h 123"/>
                <a:gd name="T38" fmla="*/ 120 w 492"/>
                <a:gd name="T39" fmla="*/ 37 h 123"/>
                <a:gd name="T40" fmla="*/ 112 w 492"/>
                <a:gd name="T41" fmla="*/ 40 h 123"/>
                <a:gd name="T42" fmla="*/ 104 w 492"/>
                <a:gd name="T43" fmla="*/ 42 h 123"/>
                <a:gd name="T44" fmla="*/ 95 w 492"/>
                <a:gd name="T45" fmla="*/ 44 h 123"/>
                <a:gd name="T46" fmla="*/ 85 w 492"/>
                <a:gd name="T47" fmla="*/ 46 h 123"/>
                <a:gd name="T48" fmla="*/ 77 w 492"/>
                <a:gd name="T49" fmla="*/ 47 h 123"/>
                <a:gd name="T50" fmla="*/ 68 w 492"/>
                <a:gd name="T51" fmla="*/ 49 h 123"/>
                <a:gd name="T52" fmla="*/ 60 w 492"/>
                <a:gd name="T53" fmla="*/ 53 h 123"/>
                <a:gd name="T54" fmla="*/ 52 w 492"/>
                <a:gd name="T55" fmla="*/ 55 h 123"/>
                <a:gd name="T56" fmla="*/ 43 w 492"/>
                <a:gd name="T57" fmla="*/ 57 h 123"/>
                <a:gd name="T58" fmla="*/ 35 w 492"/>
                <a:gd name="T59" fmla="*/ 58 h 123"/>
                <a:gd name="T60" fmla="*/ 25 w 492"/>
                <a:gd name="T61" fmla="*/ 60 h 123"/>
                <a:gd name="T62" fmla="*/ 17 w 492"/>
                <a:gd name="T63" fmla="*/ 62 h 123"/>
                <a:gd name="T64" fmla="*/ 8 w 492"/>
                <a:gd name="T65" fmla="*/ 55 h 123"/>
                <a:gd name="T66" fmla="*/ 0 w 492"/>
                <a:gd name="T67" fmla="*/ 40 h 1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92" h="123">
                  <a:moveTo>
                    <a:pt x="0" y="80"/>
                  </a:moveTo>
                  <a:lnTo>
                    <a:pt x="74" y="11"/>
                  </a:lnTo>
                  <a:lnTo>
                    <a:pt x="71" y="11"/>
                  </a:lnTo>
                  <a:lnTo>
                    <a:pt x="87" y="4"/>
                  </a:lnTo>
                  <a:lnTo>
                    <a:pt x="97" y="0"/>
                  </a:lnTo>
                  <a:lnTo>
                    <a:pt x="492" y="0"/>
                  </a:lnTo>
                  <a:lnTo>
                    <a:pt x="475" y="18"/>
                  </a:lnTo>
                  <a:lnTo>
                    <a:pt x="448" y="22"/>
                  </a:lnTo>
                  <a:lnTo>
                    <a:pt x="432" y="26"/>
                  </a:lnTo>
                  <a:lnTo>
                    <a:pt x="415" y="33"/>
                  </a:lnTo>
                  <a:lnTo>
                    <a:pt x="395" y="37"/>
                  </a:lnTo>
                  <a:lnTo>
                    <a:pt x="378" y="40"/>
                  </a:lnTo>
                  <a:lnTo>
                    <a:pt x="361" y="44"/>
                  </a:lnTo>
                  <a:lnTo>
                    <a:pt x="345" y="47"/>
                  </a:lnTo>
                  <a:lnTo>
                    <a:pt x="328" y="55"/>
                  </a:lnTo>
                  <a:lnTo>
                    <a:pt x="311" y="58"/>
                  </a:lnTo>
                  <a:lnTo>
                    <a:pt x="291" y="62"/>
                  </a:lnTo>
                  <a:lnTo>
                    <a:pt x="275" y="65"/>
                  </a:lnTo>
                  <a:lnTo>
                    <a:pt x="258" y="69"/>
                  </a:lnTo>
                  <a:lnTo>
                    <a:pt x="241" y="73"/>
                  </a:lnTo>
                  <a:lnTo>
                    <a:pt x="224" y="80"/>
                  </a:lnTo>
                  <a:lnTo>
                    <a:pt x="208" y="84"/>
                  </a:lnTo>
                  <a:lnTo>
                    <a:pt x="191" y="87"/>
                  </a:lnTo>
                  <a:lnTo>
                    <a:pt x="171" y="91"/>
                  </a:lnTo>
                  <a:lnTo>
                    <a:pt x="154" y="94"/>
                  </a:lnTo>
                  <a:lnTo>
                    <a:pt x="137" y="98"/>
                  </a:lnTo>
                  <a:lnTo>
                    <a:pt x="121" y="105"/>
                  </a:lnTo>
                  <a:lnTo>
                    <a:pt x="104" y="109"/>
                  </a:lnTo>
                  <a:lnTo>
                    <a:pt x="87" y="113"/>
                  </a:lnTo>
                  <a:lnTo>
                    <a:pt x="71" y="116"/>
                  </a:lnTo>
                  <a:lnTo>
                    <a:pt x="51" y="120"/>
                  </a:lnTo>
                  <a:lnTo>
                    <a:pt x="34" y="123"/>
                  </a:lnTo>
                  <a:lnTo>
                    <a:pt x="17" y="109"/>
                  </a:lnTo>
                  <a:lnTo>
                    <a:pt x="0" y="80"/>
                  </a:lnTo>
                  <a:close/>
                </a:path>
              </a:pathLst>
            </a:custGeom>
            <a:solidFill>
              <a:srgbClr val="FF6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57" name="Freeform 1642"/>
            <p:cNvSpPr>
              <a:spLocks/>
            </p:cNvSpPr>
            <p:nvPr/>
          </p:nvSpPr>
          <p:spPr bwMode="auto">
            <a:xfrm>
              <a:off x="4911" y="2652"/>
              <a:ext cx="112" cy="23"/>
            </a:xfrm>
            <a:custGeom>
              <a:avLst/>
              <a:gdLst>
                <a:gd name="T0" fmla="*/ 111 w 224"/>
                <a:gd name="T1" fmla="*/ 1 h 45"/>
                <a:gd name="T2" fmla="*/ 103 w 224"/>
                <a:gd name="T3" fmla="*/ 3 h 45"/>
                <a:gd name="T4" fmla="*/ 95 w 224"/>
                <a:gd name="T5" fmla="*/ 5 h 45"/>
                <a:gd name="T6" fmla="*/ 85 w 224"/>
                <a:gd name="T7" fmla="*/ 7 h 45"/>
                <a:gd name="T8" fmla="*/ 76 w 224"/>
                <a:gd name="T9" fmla="*/ 8 h 45"/>
                <a:gd name="T10" fmla="*/ 68 w 224"/>
                <a:gd name="T11" fmla="*/ 10 h 45"/>
                <a:gd name="T12" fmla="*/ 60 w 224"/>
                <a:gd name="T13" fmla="*/ 14 h 45"/>
                <a:gd name="T14" fmla="*/ 51 w 224"/>
                <a:gd name="T15" fmla="*/ 16 h 45"/>
                <a:gd name="T16" fmla="*/ 43 w 224"/>
                <a:gd name="T17" fmla="*/ 18 h 45"/>
                <a:gd name="T18" fmla="*/ 35 w 224"/>
                <a:gd name="T19" fmla="*/ 19 h 45"/>
                <a:gd name="T20" fmla="*/ 25 w 224"/>
                <a:gd name="T21" fmla="*/ 21 h 45"/>
                <a:gd name="T22" fmla="*/ 16 w 224"/>
                <a:gd name="T23" fmla="*/ 23 h 45"/>
                <a:gd name="T24" fmla="*/ 8 w 224"/>
                <a:gd name="T25" fmla="*/ 16 h 45"/>
                <a:gd name="T26" fmla="*/ 0 w 224"/>
                <a:gd name="T27" fmla="*/ 0 h 45"/>
                <a:gd name="T28" fmla="*/ 112 w 224"/>
                <a:gd name="T29" fmla="*/ 0 h 45"/>
                <a:gd name="T30" fmla="*/ 111 w 224"/>
                <a:gd name="T31" fmla="*/ 1 h 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4" h="45">
                  <a:moveTo>
                    <a:pt x="222" y="2"/>
                  </a:moveTo>
                  <a:lnTo>
                    <a:pt x="206" y="6"/>
                  </a:lnTo>
                  <a:lnTo>
                    <a:pt x="189" y="9"/>
                  </a:lnTo>
                  <a:lnTo>
                    <a:pt x="169" y="13"/>
                  </a:lnTo>
                  <a:lnTo>
                    <a:pt x="152" y="16"/>
                  </a:lnTo>
                  <a:lnTo>
                    <a:pt x="135" y="20"/>
                  </a:lnTo>
                  <a:lnTo>
                    <a:pt x="119" y="27"/>
                  </a:lnTo>
                  <a:lnTo>
                    <a:pt x="102" y="31"/>
                  </a:lnTo>
                  <a:lnTo>
                    <a:pt x="85" y="35"/>
                  </a:lnTo>
                  <a:lnTo>
                    <a:pt x="69" y="38"/>
                  </a:lnTo>
                  <a:lnTo>
                    <a:pt x="49" y="42"/>
                  </a:lnTo>
                  <a:lnTo>
                    <a:pt x="32" y="45"/>
                  </a:lnTo>
                  <a:lnTo>
                    <a:pt x="15" y="31"/>
                  </a:lnTo>
                  <a:lnTo>
                    <a:pt x="0" y="0"/>
                  </a:lnTo>
                  <a:lnTo>
                    <a:pt x="224" y="0"/>
                  </a:lnTo>
                  <a:lnTo>
                    <a:pt x="222" y="2"/>
                  </a:lnTo>
                  <a:close/>
                </a:path>
              </a:pathLst>
            </a:custGeom>
            <a:solidFill>
              <a:srgbClr val="FF5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58" name="Freeform 1643"/>
            <p:cNvSpPr>
              <a:spLocks/>
            </p:cNvSpPr>
            <p:nvPr/>
          </p:nvSpPr>
          <p:spPr bwMode="auto">
            <a:xfrm>
              <a:off x="4944" y="2563"/>
              <a:ext cx="241" cy="56"/>
            </a:xfrm>
            <a:custGeom>
              <a:avLst/>
              <a:gdLst>
                <a:gd name="T0" fmla="*/ 1 w 483"/>
                <a:gd name="T1" fmla="*/ 56 h 112"/>
                <a:gd name="T2" fmla="*/ 0 w 483"/>
                <a:gd name="T3" fmla="*/ 56 h 112"/>
                <a:gd name="T4" fmla="*/ 9 w 483"/>
                <a:gd name="T5" fmla="*/ 54 h 112"/>
                <a:gd name="T6" fmla="*/ 17 w 483"/>
                <a:gd name="T7" fmla="*/ 52 h 112"/>
                <a:gd name="T8" fmla="*/ 26 w 483"/>
                <a:gd name="T9" fmla="*/ 50 h 112"/>
                <a:gd name="T10" fmla="*/ 34 w 483"/>
                <a:gd name="T11" fmla="*/ 47 h 112"/>
                <a:gd name="T12" fmla="*/ 43 w 483"/>
                <a:gd name="T13" fmla="*/ 46 h 112"/>
                <a:gd name="T14" fmla="*/ 52 w 483"/>
                <a:gd name="T15" fmla="*/ 44 h 112"/>
                <a:gd name="T16" fmla="*/ 61 w 483"/>
                <a:gd name="T17" fmla="*/ 41 h 112"/>
                <a:gd name="T18" fmla="*/ 69 w 483"/>
                <a:gd name="T19" fmla="*/ 39 h 112"/>
                <a:gd name="T20" fmla="*/ 77 w 483"/>
                <a:gd name="T21" fmla="*/ 37 h 112"/>
                <a:gd name="T22" fmla="*/ 86 w 483"/>
                <a:gd name="T23" fmla="*/ 35 h 112"/>
                <a:gd name="T24" fmla="*/ 95 w 483"/>
                <a:gd name="T25" fmla="*/ 33 h 112"/>
                <a:gd name="T26" fmla="*/ 103 w 483"/>
                <a:gd name="T27" fmla="*/ 31 h 112"/>
                <a:gd name="T28" fmla="*/ 113 w 483"/>
                <a:gd name="T29" fmla="*/ 28 h 112"/>
                <a:gd name="T30" fmla="*/ 121 w 483"/>
                <a:gd name="T31" fmla="*/ 27 h 112"/>
                <a:gd name="T32" fmla="*/ 129 w 483"/>
                <a:gd name="T33" fmla="*/ 25 h 112"/>
                <a:gd name="T34" fmla="*/ 138 w 483"/>
                <a:gd name="T35" fmla="*/ 22 h 112"/>
                <a:gd name="T36" fmla="*/ 147 w 483"/>
                <a:gd name="T37" fmla="*/ 20 h 112"/>
                <a:gd name="T38" fmla="*/ 155 w 483"/>
                <a:gd name="T39" fmla="*/ 18 h 112"/>
                <a:gd name="T40" fmla="*/ 164 w 483"/>
                <a:gd name="T41" fmla="*/ 16 h 112"/>
                <a:gd name="T42" fmla="*/ 173 w 483"/>
                <a:gd name="T43" fmla="*/ 14 h 112"/>
                <a:gd name="T44" fmla="*/ 181 w 483"/>
                <a:gd name="T45" fmla="*/ 12 h 112"/>
                <a:gd name="T46" fmla="*/ 189 w 483"/>
                <a:gd name="T47" fmla="*/ 9 h 112"/>
                <a:gd name="T48" fmla="*/ 199 w 483"/>
                <a:gd name="T49" fmla="*/ 8 h 112"/>
                <a:gd name="T50" fmla="*/ 207 w 483"/>
                <a:gd name="T51" fmla="*/ 6 h 112"/>
                <a:gd name="T52" fmla="*/ 215 w 483"/>
                <a:gd name="T53" fmla="*/ 3 h 112"/>
                <a:gd name="T54" fmla="*/ 225 w 483"/>
                <a:gd name="T55" fmla="*/ 1 h 112"/>
                <a:gd name="T56" fmla="*/ 228 w 483"/>
                <a:gd name="T57" fmla="*/ 0 h 112"/>
                <a:gd name="T58" fmla="*/ 241 w 483"/>
                <a:gd name="T59" fmla="*/ 23 h 11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83" h="112">
                  <a:moveTo>
                    <a:pt x="3" y="112"/>
                  </a:moveTo>
                  <a:lnTo>
                    <a:pt x="0" y="112"/>
                  </a:lnTo>
                  <a:lnTo>
                    <a:pt x="18" y="107"/>
                  </a:lnTo>
                  <a:lnTo>
                    <a:pt x="35" y="103"/>
                  </a:lnTo>
                  <a:lnTo>
                    <a:pt x="52" y="100"/>
                  </a:lnTo>
                  <a:lnTo>
                    <a:pt x="68" y="94"/>
                  </a:lnTo>
                  <a:lnTo>
                    <a:pt x="87" y="91"/>
                  </a:lnTo>
                  <a:lnTo>
                    <a:pt x="104" y="87"/>
                  </a:lnTo>
                  <a:lnTo>
                    <a:pt x="122" y="81"/>
                  </a:lnTo>
                  <a:lnTo>
                    <a:pt x="139" y="78"/>
                  </a:lnTo>
                  <a:lnTo>
                    <a:pt x="155" y="74"/>
                  </a:lnTo>
                  <a:lnTo>
                    <a:pt x="172" y="69"/>
                  </a:lnTo>
                  <a:lnTo>
                    <a:pt x="190" y="65"/>
                  </a:lnTo>
                  <a:lnTo>
                    <a:pt x="207" y="62"/>
                  </a:lnTo>
                  <a:lnTo>
                    <a:pt x="226" y="56"/>
                  </a:lnTo>
                  <a:lnTo>
                    <a:pt x="242" y="53"/>
                  </a:lnTo>
                  <a:lnTo>
                    <a:pt x="259" y="49"/>
                  </a:lnTo>
                  <a:lnTo>
                    <a:pt x="276" y="44"/>
                  </a:lnTo>
                  <a:lnTo>
                    <a:pt x="294" y="40"/>
                  </a:lnTo>
                  <a:lnTo>
                    <a:pt x="311" y="36"/>
                  </a:lnTo>
                  <a:lnTo>
                    <a:pt x="328" y="31"/>
                  </a:lnTo>
                  <a:lnTo>
                    <a:pt x="346" y="27"/>
                  </a:lnTo>
                  <a:lnTo>
                    <a:pt x="363" y="24"/>
                  </a:lnTo>
                  <a:lnTo>
                    <a:pt x="379" y="18"/>
                  </a:lnTo>
                  <a:lnTo>
                    <a:pt x="398" y="15"/>
                  </a:lnTo>
                  <a:lnTo>
                    <a:pt x="414" y="11"/>
                  </a:lnTo>
                  <a:lnTo>
                    <a:pt x="431" y="6"/>
                  </a:lnTo>
                  <a:lnTo>
                    <a:pt x="450" y="2"/>
                  </a:lnTo>
                  <a:lnTo>
                    <a:pt x="456" y="0"/>
                  </a:lnTo>
                  <a:lnTo>
                    <a:pt x="483" y="4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e-DE"/>
            </a:p>
          </p:txBody>
        </p:sp>
        <p:sp>
          <p:nvSpPr>
            <p:cNvPr id="17659" name="Freeform 1644"/>
            <p:cNvSpPr>
              <a:spLocks/>
            </p:cNvSpPr>
            <p:nvPr/>
          </p:nvSpPr>
          <p:spPr bwMode="auto">
            <a:xfrm>
              <a:off x="4910" y="2622"/>
              <a:ext cx="236" cy="54"/>
            </a:xfrm>
            <a:custGeom>
              <a:avLst/>
              <a:gdLst>
                <a:gd name="T0" fmla="*/ 236 w 473"/>
                <a:gd name="T1" fmla="*/ 0 h 107"/>
                <a:gd name="T2" fmla="*/ 223 w 473"/>
                <a:gd name="T3" fmla="*/ 3 h 107"/>
                <a:gd name="T4" fmla="*/ 215 w 473"/>
                <a:gd name="T5" fmla="*/ 5 h 107"/>
                <a:gd name="T6" fmla="*/ 206 w 473"/>
                <a:gd name="T7" fmla="*/ 8 h 107"/>
                <a:gd name="T8" fmla="*/ 197 w 473"/>
                <a:gd name="T9" fmla="*/ 10 h 107"/>
                <a:gd name="T10" fmla="*/ 189 w 473"/>
                <a:gd name="T11" fmla="*/ 12 h 107"/>
                <a:gd name="T12" fmla="*/ 180 w 473"/>
                <a:gd name="T13" fmla="*/ 14 h 107"/>
                <a:gd name="T14" fmla="*/ 172 w 473"/>
                <a:gd name="T15" fmla="*/ 16 h 107"/>
                <a:gd name="T16" fmla="*/ 163 w 473"/>
                <a:gd name="T17" fmla="*/ 19 h 107"/>
                <a:gd name="T18" fmla="*/ 155 w 473"/>
                <a:gd name="T19" fmla="*/ 20 h 107"/>
                <a:gd name="T20" fmla="*/ 145 w 473"/>
                <a:gd name="T21" fmla="*/ 22 h 107"/>
                <a:gd name="T22" fmla="*/ 137 w 473"/>
                <a:gd name="T23" fmla="*/ 25 h 107"/>
                <a:gd name="T24" fmla="*/ 129 w 473"/>
                <a:gd name="T25" fmla="*/ 27 h 107"/>
                <a:gd name="T26" fmla="*/ 120 w 473"/>
                <a:gd name="T27" fmla="*/ 29 h 107"/>
                <a:gd name="T28" fmla="*/ 111 w 473"/>
                <a:gd name="T29" fmla="*/ 31 h 107"/>
                <a:gd name="T30" fmla="*/ 103 w 473"/>
                <a:gd name="T31" fmla="*/ 33 h 107"/>
                <a:gd name="T32" fmla="*/ 94 w 473"/>
                <a:gd name="T33" fmla="*/ 35 h 107"/>
                <a:gd name="T34" fmla="*/ 85 w 473"/>
                <a:gd name="T35" fmla="*/ 38 h 107"/>
                <a:gd name="T36" fmla="*/ 77 w 473"/>
                <a:gd name="T37" fmla="*/ 39 h 107"/>
                <a:gd name="T38" fmla="*/ 68 w 473"/>
                <a:gd name="T39" fmla="*/ 41 h 107"/>
                <a:gd name="T40" fmla="*/ 59 w 473"/>
                <a:gd name="T41" fmla="*/ 44 h 107"/>
                <a:gd name="T42" fmla="*/ 51 w 473"/>
                <a:gd name="T43" fmla="*/ 46 h 107"/>
                <a:gd name="T44" fmla="*/ 43 w 473"/>
                <a:gd name="T45" fmla="*/ 48 h 107"/>
                <a:gd name="T46" fmla="*/ 34 w 473"/>
                <a:gd name="T47" fmla="*/ 50 h 107"/>
                <a:gd name="T48" fmla="*/ 25 w 473"/>
                <a:gd name="T49" fmla="*/ 52 h 107"/>
                <a:gd name="T50" fmla="*/ 17 w 473"/>
                <a:gd name="T51" fmla="*/ 54 h 107"/>
                <a:gd name="T52" fmla="*/ 7 w 473"/>
                <a:gd name="T53" fmla="*/ 46 h 107"/>
                <a:gd name="T54" fmla="*/ 0 w 473"/>
                <a:gd name="T55" fmla="*/ 31 h 10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73" h="107">
                  <a:moveTo>
                    <a:pt x="473" y="0"/>
                  </a:moveTo>
                  <a:lnTo>
                    <a:pt x="447" y="6"/>
                  </a:lnTo>
                  <a:lnTo>
                    <a:pt x="430" y="10"/>
                  </a:lnTo>
                  <a:lnTo>
                    <a:pt x="413" y="15"/>
                  </a:lnTo>
                  <a:lnTo>
                    <a:pt x="395" y="19"/>
                  </a:lnTo>
                  <a:lnTo>
                    <a:pt x="378" y="24"/>
                  </a:lnTo>
                  <a:lnTo>
                    <a:pt x="361" y="28"/>
                  </a:lnTo>
                  <a:lnTo>
                    <a:pt x="345" y="31"/>
                  </a:lnTo>
                  <a:lnTo>
                    <a:pt x="326" y="37"/>
                  </a:lnTo>
                  <a:lnTo>
                    <a:pt x="310" y="40"/>
                  </a:lnTo>
                  <a:lnTo>
                    <a:pt x="291" y="44"/>
                  </a:lnTo>
                  <a:lnTo>
                    <a:pt x="275" y="49"/>
                  </a:lnTo>
                  <a:lnTo>
                    <a:pt x="258" y="53"/>
                  </a:lnTo>
                  <a:lnTo>
                    <a:pt x="241" y="57"/>
                  </a:lnTo>
                  <a:lnTo>
                    <a:pt x="223" y="62"/>
                  </a:lnTo>
                  <a:lnTo>
                    <a:pt x="206" y="66"/>
                  </a:lnTo>
                  <a:lnTo>
                    <a:pt x="189" y="69"/>
                  </a:lnTo>
                  <a:lnTo>
                    <a:pt x="171" y="75"/>
                  </a:lnTo>
                  <a:lnTo>
                    <a:pt x="154" y="78"/>
                  </a:lnTo>
                  <a:lnTo>
                    <a:pt x="137" y="82"/>
                  </a:lnTo>
                  <a:lnTo>
                    <a:pt x="119" y="87"/>
                  </a:lnTo>
                  <a:lnTo>
                    <a:pt x="102" y="91"/>
                  </a:lnTo>
                  <a:lnTo>
                    <a:pt x="86" y="95"/>
                  </a:lnTo>
                  <a:lnTo>
                    <a:pt x="69" y="100"/>
                  </a:lnTo>
                  <a:lnTo>
                    <a:pt x="51" y="104"/>
                  </a:lnTo>
                  <a:lnTo>
                    <a:pt x="34" y="107"/>
                  </a:lnTo>
                  <a:lnTo>
                    <a:pt x="15" y="91"/>
                  </a:lnTo>
                  <a:lnTo>
                    <a:pt x="0" y="6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e-DE"/>
            </a:p>
          </p:txBody>
        </p:sp>
        <p:sp>
          <p:nvSpPr>
            <p:cNvPr id="17660" name="Freeform 1645"/>
            <p:cNvSpPr>
              <a:spLocks/>
            </p:cNvSpPr>
            <p:nvPr/>
          </p:nvSpPr>
          <p:spPr bwMode="auto">
            <a:xfrm>
              <a:off x="5130" y="2584"/>
              <a:ext cx="66" cy="68"/>
            </a:xfrm>
            <a:custGeom>
              <a:avLst/>
              <a:gdLst>
                <a:gd name="T0" fmla="*/ 56 w 130"/>
                <a:gd name="T1" fmla="*/ 0 h 135"/>
                <a:gd name="T2" fmla="*/ 66 w 130"/>
                <a:gd name="T3" fmla="*/ 18 h 135"/>
                <a:gd name="T4" fmla="*/ 61 w 130"/>
                <a:gd name="T5" fmla="*/ 29 h 135"/>
                <a:gd name="T6" fmla="*/ 54 w 130"/>
                <a:gd name="T7" fmla="*/ 40 h 135"/>
                <a:gd name="T8" fmla="*/ 49 w 130"/>
                <a:gd name="T9" fmla="*/ 51 h 135"/>
                <a:gd name="T10" fmla="*/ 44 w 130"/>
                <a:gd name="T11" fmla="*/ 61 h 135"/>
                <a:gd name="T12" fmla="*/ 40 w 130"/>
                <a:gd name="T13" fmla="*/ 68 h 135"/>
                <a:gd name="T14" fmla="*/ 0 w 130"/>
                <a:gd name="T15" fmla="*/ 68 h 135"/>
                <a:gd name="T16" fmla="*/ 5 w 130"/>
                <a:gd name="T17" fmla="*/ 60 h 135"/>
                <a:gd name="T18" fmla="*/ 10 w 130"/>
                <a:gd name="T19" fmla="*/ 49 h 135"/>
                <a:gd name="T20" fmla="*/ 17 w 130"/>
                <a:gd name="T21" fmla="*/ 38 h 135"/>
                <a:gd name="T22" fmla="*/ 56 w 130"/>
                <a:gd name="T23" fmla="*/ 0 h 1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0" h="135">
                  <a:moveTo>
                    <a:pt x="110" y="0"/>
                  </a:moveTo>
                  <a:lnTo>
                    <a:pt x="130" y="36"/>
                  </a:lnTo>
                  <a:lnTo>
                    <a:pt x="120" y="57"/>
                  </a:lnTo>
                  <a:lnTo>
                    <a:pt x="107" y="79"/>
                  </a:lnTo>
                  <a:lnTo>
                    <a:pt x="97" y="101"/>
                  </a:lnTo>
                  <a:lnTo>
                    <a:pt x="87" y="122"/>
                  </a:lnTo>
                  <a:lnTo>
                    <a:pt x="78" y="135"/>
                  </a:lnTo>
                  <a:lnTo>
                    <a:pt x="0" y="135"/>
                  </a:lnTo>
                  <a:lnTo>
                    <a:pt x="10" y="119"/>
                  </a:lnTo>
                  <a:lnTo>
                    <a:pt x="20" y="97"/>
                  </a:lnTo>
                  <a:lnTo>
                    <a:pt x="33" y="75"/>
                  </a:lnTo>
                  <a:lnTo>
                    <a:pt x="110" y="0"/>
                  </a:lnTo>
                  <a:close/>
                </a:path>
              </a:pathLst>
            </a:custGeom>
            <a:solidFill>
              <a:srgbClr val="FF7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61" name="Freeform 1646"/>
            <p:cNvSpPr>
              <a:spLocks/>
            </p:cNvSpPr>
            <p:nvPr/>
          </p:nvSpPr>
          <p:spPr bwMode="auto">
            <a:xfrm>
              <a:off x="5109" y="2613"/>
              <a:ext cx="81" cy="78"/>
            </a:xfrm>
            <a:custGeom>
              <a:avLst/>
              <a:gdLst>
                <a:gd name="T0" fmla="*/ 81 w 162"/>
                <a:gd name="T1" fmla="*/ 0 h 156"/>
                <a:gd name="T2" fmla="*/ 75 w 162"/>
                <a:gd name="T3" fmla="*/ 11 h 156"/>
                <a:gd name="T4" fmla="*/ 70 w 162"/>
                <a:gd name="T5" fmla="*/ 22 h 156"/>
                <a:gd name="T6" fmla="*/ 65 w 162"/>
                <a:gd name="T7" fmla="*/ 33 h 156"/>
                <a:gd name="T8" fmla="*/ 58 w 162"/>
                <a:gd name="T9" fmla="*/ 44 h 156"/>
                <a:gd name="T10" fmla="*/ 53 w 162"/>
                <a:gd name="T11" fmla="*/ 55 h 156"/>
                <a:gd name="T12" fmla="*/ 46 w 162"/>
                <a:gd name="T13" fmla="*/ 64 h 156"/>
                <a:gd name="T14" fmla="*/ 41 w 162"/>
                <a:gd name="T15" fmla="*/ 75 h 156"/>
                <a:gd name="T16" fmla="*/ 39 w 162"/>
                <a:gd name="T17" fmla="*/ 78 h 156"/>
                <a:gd name="T18" fmla="*/ 0 w 162"/>
                <a:gd name="T19" fmla="*/ 78 h 156"/>
                <a:gd name="T20" fmla="*/ 3 w 162"/>
                <a:gd name="T21" fmla="*/ 73 h 156"/>
                <a:gd name="T22" fmla="*/ 9 w 162"/>
                <a:gd name="T23" fmla="*/ 64 h 156"/>
                <a:gd name="T24" fmla="*/ 14 w 162"/>
                <a:gd name="T25" fmla="*/ 53 h 156"/>
                <a:gd name="T26" fmla="*/ 19 w 162"/>
                <a:gd name="T27" fmla="*/ 42 h 156"/>
                <a:gd name="T28" fmla="*/ 26 w 162"/>
                <a:gd name="T29" fmla="*/ 31 h 156"/>
                <a:gd name="T30" fmla="*/ 31 w 162"/>
                <a:gd name="T31" fmla="*/ 20 h 156"/>
                <a:gd name="T32" fmla="*/ 38 w 162"/>
                <a:gd name="T33" fmla="*/ 9 h 156"/>
                <a:gd name="T34" fmla="*/ 46 w 162"/>
                <a:gd name="T35" fmla="*/ 0 h 156"/>
                <a:gd name="T36" fmla="*/ 81 w 162"/>
                <a:gd name="T37" fmla="*/ 0 h 15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62" h="156">
                  <a:moveTo>
                    <a:pt x="162" y="0"/>
                  </a:moveTo>
                  <a:lnTo>
                    <a:pt x="149" y="22"/>
                  </a:lnTo>
                  <a:lnTo>
                    <a:pt x="139" y="44"/>
                  </a:lnTo>
                  <a:lnTo>
                    <a:pt x="129" y="65"/>
                  </a:lnTo>
                  <a:lnTo>
                    <a:pt x="115" y="87"/>
                  </a:lnTo>
                  <a:lnTo>
                    <a:pt x="105" y="109"/>
                  </a:lnTo>
                  <a:lnTo>
                    <a:pt x="92" y="127"/>
                  </a:lnTo>
                  <a:lnTo>
                    <a:pt x="82" y="149"/>
                  </a:lnTo>
                  <a:lnTo>
                    <a:pt x="77" y="156"/>
                  </a:lnTo>
                  <a:lnTo>
                    <a:pt x="0" y="156"/>
                  </a:lnTo>
                  <a:lnTo>
                    <a:pt x="5" y="145"/>
                  </a:lnTo>
                  <a:lnTo>
                    <a:pt x="18" y="127"/>
                  </a:lnTo>
                  <a:lnTo>
                    <a:pt x="28" y="105"/>
                  </a:lnTo>
                  <a:lnTo>
                    <a:pt x="38" y="84"/>
                  </a:lnTo>
                  <a:lnTo>
                    <a:pt x="52" y="62"/>
                  </a:lnTo>
                  <a:lnTo>
                    <a:pt x="62" y="40"/>
                  </a:lnTo>
                  <a:lnTo>
                    <a:pt x="75" y="18"/>
                  </a:lnTo>
                  <a:lnTo>
                    <a:pt x="92" y="0"/>
                  </a:lnTo>
                  <a:lnTo>
                    <a:pt x="162" y="0"/>
                  </a:lnTo>
                  <a:close/>
                </a:path>
              </a:pathLst>
            </a:custGeom>
            <a:solidFill>
              <a:srgbClr val="FF6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62" name="Freeform 1647"/>
            <p:cNvSpPr>
              <a:spLocks/>
            </p:cNvSpPr>
            <p:nvPr/>
          </p:nvSpPr>
          <p:spPr bwMode="auto">
            <a:xfrm>
              <a:off x="5089" y="2652"/>
              <a:ext cx="81" cy="77"/>
            </a:xfrm>
            <a:custGeom>
              <a:avLst/>
              <a:gdLst>
                <a:gd name="T0" fmla="*/ 81 w 162"/>
                <a:gd name="T1" fmla="*/ 0 h 154"/>
                <a:gd name="T2" fmla="*/ 79 w 162"/>
                <a:gd name="T3" fmla="*/ 5 h 154"/>
                <a:gd name="T4" fmla="*/ 74 w 162"/>
                <a:gd name="T5" fmla="*/ 16 h 154"/>
                <a:gd name="T6" fmla="*/ 67 w 162"/>
                <a:gd name="T7" fmla="*/ 25 h 154"/>
                <a:gd name="T8" fmla="*/ 62 w 162"/>
                <a:gd name="T9" fmla="*/ 36 h 154"/>
                <a:gd name="T10" fmla="*/ 55 w 162"/>
                <a:gd name="T11" fmla="*/ 46 h 154"/>
                <a:gd name="T12" fmla="*/ 50 w 162"/>
                <a:gd name="T13" fmla="*/ 57 h 154"/>
                <a:gd name="T14" fmla="*/ 44 w 162"/>
                <a:gd name="T15" fmla="*/ 68 h 154"/>
                <a:gd name="T16" fmla="*/ 40 w 162"/>
                <a:gd name="T17" fmla="*/ 77 h 154"/>
                <a:gd name="T18" fmla="*/ 0 w 162"/>
                <a:gd name="T19" fmla="*/ 77 h 154"/>
                <a:gd name="T20" fmla="*/ 0 w 162"/>
                <a:gd name="T21" fmla="*/ 77 h 154"/>
                <a:gd name="T22" fmla="*/ 7 w 162"/>
                <a:gd name="T23" fmla="*/ 66 h 154"/>
                <a:gd name="T24" fmla="*/ 12 w 162"/>
                <a:gd name="T25" fmla="*/ 55 h 154"/>
                <a:gd name="T26" fmla="*/ 19 w 162"/>
                <a:gd name="T27" fmla="*/ 45 h 154"/>
                <a:gd name="T28" fmla="*/ 24 w 162"/>
                <a:gd name="T29" fmla="*/ 34 h 154"/>
                <a:gd name="T30" fmla="*/ 30 w 162"/>
                <a:gd name="T31" fmla="*/ 25 h 154"/>
                <a:gd name="T32" fmla="*/ 35 w 162"/>
                <a:gd name="T33" fmla="*/ 14 h 154"/>
                <a:gd name="T34" fmla="*/ 40 w 162"/>
                <a:gd name="T35" fmla="*/ 3 h 154"/>
                <a:gd name="T36" fmla="*/ 42 w 162"/>
                <a:gd name="T37" fmla="*/ 0 h 154"/>
                <a:gd name="T38" fmla="*/ 81 w 162"/>
                <a:gd name="T39" fmla="*/ 0 h 15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62" h="154">
                  <a:moveTo>
                    <a:pt x="162" y="0"/>
                  </a:moveTo>
                  <a:lnTo>
                    <a:pt x="157" y="9"/>
                  </a:lnTo>
                  <a:lnTo>
                    <a:pt x="147" y="31"/>
                  </a:lnTo>
                  <a:lnTo>
                    <a:pt x="134" y="49"/>
                  </a:lnTo>
                  <a:lnTo>
                    <a:pt x="124" y="71"/>
                  </a:lnTo>
                  <a:lnTo>
                    <a:pt x="110" y="92"/>
                  </a:lnTo>
                  <a:lnTo>
                    <a:pt x="100" y="114"/>
                  </a:lnTo>
                  <a:lnTo>
                    <a:pt x="87" y="136"/>
                  </a:lnTo>
                  <a:lnTo>
                    <a:pt x="79" y="154"/>
                  </a:lnTo>
                  <a:lnTo>
                    <a:pt x="0" y="154"/>
                  </a:lnTo>
                  <a:lnTo>
                    <a:pt x="13" y="132"/>
                  </a:lnTo>
                  <a:lnTo>
                    <a:pt x="23" y="110"/>
                  </a:lnTo>
                  <a:lnTo>
                    <a:pt x="37" y="89"/>
                  </a:lnTo>
                  <a:lnTo>
                    <a:pt x="47" y="67"/>
                  </a:lnTo>
                  <a:lnTo>
                    <a:pt x="60" y="49"/>
                  </a:lnTo>
                  <a:lnTo>
                    <a:pt x="70" y="27"/>
                  </a:lnTo>
                  <a:lnTo>
                    <a:pt x="80" y="6"/>
                  </a:lnTo>
                  <a:lnTo>
                    <a:pt x="84" y="0"/>
                  </a:lnTo>
                  <a:lnTo>
                    <a:pt x="162" y="0"/>
                  </a:lnTo>
                  <a:close/>
                </a:path>
              </a:pathLst>
            </a:custGeom>
            <a:solidFill>
              <a:srgbClr val="FF5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63" name="Freeform 1648"/>
            <p:cNvSpPr>
              <a:spLocks/>
            </p:cNvSpPr>
            <p:nvPr/>
          </p:nvSpPr>
          <p:spPr bwMode="auto">
            <a:xfrm>
              <a:off x="5068" y="2691"/>
              <a:ext cx="80" cy="77"/>
            </a:xfrm>
            <a:custGeom>
              <a:avLst/>
              <a:gdLst>
                <a:gd name="T0" fmla="*/ 80 w 159"/>
                <a:gd name="T1" fmla="*/ 0 h 154"/>
                <a:gd name="T2" fmla="*/ 75 w 159"/>
                <a:gd name="T3" fmla="*/ 7 h 154"/>
                <a:gd name="T4" fmla="*/ 70 w 159"/>
                <a:gd name="T5" fmla="*/ 18 h 154"/>
                <a:gd name="T6" fmla="*/ 64 w 159"/>
                <a:gd name="T7" fmla="*/ 29 h 154"/>
                <a:gd name="T8" fmla="*/ 59 w 159"/>
                <a:gd name="T9" fmla="*/ 40 h 154"/>
                <a:gd name="T10" fmla="*/ 54 w 159"/>
                <a:gd name="T11" fmla="*/ 51 h 154"/>
                <a:gd name="T12" fmla="*/ 47 w 159"/>
                <a:gd name="T13" fmla="*/ 62 h 154"/>
                <a:gd name="T14" fmla="*/ 42 w 159"/>
                <a:gd name="T15" fmla="*/ 73 h 154"/>
                <a:gd name="T16" fmla="*/ 39 w 159"/>
                <a:gd name="T17" fmla="*/ 77 h 154"/>
                <a:gd name="T18" fmla="*/ 0 w 159"/>
                <a:gd name="T19" fmla="*/ 77 h 154"/>
                <a:gd name="T20" fmla="*/ 4 w 159"/>
                <a:gd name="T21" fmla="*/ 71 h 154"/>
                <a:gd name="T22" fmla="*/ 9 w 159"/>
                <a:gd name="T23" fmla="*/ 60 h 154"/>
                <a:gd name="T24" fmla="*/ 15 w 159"/>
                <a:gd name="T25" fmla="*/ 49 h 154"/>
                <a:gd name="T26" fmla="*/ 20 w 159"/>
                <a:gd name="T27" fmla="*/ 38 h 154"/>
                <a:gd name="T28" fmla="*/ 27 w 159"/>
                <a:gd name="T29" fmla="*/ 27 h 154"/>
                <a:gd name="T30" fmla="*/ 32 w 159"/>
                <a:gd name="T31" fmla="*/ 16 h 154"/>
                <a:gd name="T32" fmla="*/ 39 w 159"/>
                <a:gd name="T33" fmla="*/ 6 h 154"/>
                <a:gd name="T34" fmla="*/ 41 w 159"/>
                <a:gd name="T35" fmla="*/ 0 h 154"/>
                <a:gd name="T36" fmla="*/ 80 w 159"/>
                <a:gd name="T37" fmla="*/ 0 h 1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59" h="154">
                  <a:moveTo>
                    <a:pt x="159" y="0"/>
                  </a:moveTo>
                  <a:lnTo>
                    <a:pt x="150" y="14"/>
                  </a:lnTo>
                  <a:lnTo>
                    <a:pt x="140" y="36"/>
                  </a:lnTo>
                  <a:lnTo>
                    <a:pt x="127" y="58"/>
                  </a:lnTo>
                  <a:lnTo>
                    <a:pt x="117" y="80"/>
                  </a:lnTo>
                  <a:lnTo>
                    <a:pt x="107" y="101"/>
                  </a:lnTo>
                  <a:lnTo>
                    <a:pt x="94" y="123"/>
                  </a:lnTo>
                  <a:lnTo>
                    <a:pt x="84" y="145"/>
                  </a:lnTo>
                  <a:lnTo>
                    <a:pt x="77" y="154"/>
                  </a:lnTo>
                  <a:lnTo>
                    <a:pt x="0" y="154"/>
                  </a:lnTo>
                  <a:lnTo>
                    <a:pt x="7" y="141"/>
                  </a:lnTo>
                  <a:lnTo>
                    <a:pt x="17" y="119"/>
                  </a:lnTo>
                  <a:lnTo>
                    <a:pt x="30" y="98"/>
                  </a:lnTo>
                  <a:lnTo>
                    <a:pt x="40" y="76"/>
                  </a:lnTo>
                  <a:lnTo>
                    <a:pt x="53" y="54"/>
                  </a:lnTo>
                  <a:lnTo>
                    <a:pt x="63" y="32"/>
                  </a:lnTo>
                  <a:lnTo>
                    <a:pt x="77" y="11"/>
                  </a:lnTo>
                  <a:lnTo>
                    <a:pt x="82" y="0"/>
                  </a:lnTo>
                  <a:lnTo>
                    <a:pt x="159" y="0"/>
                  </a:lnTo>
                  <a:close/>
                </a:path>
              </a:pathLst>
            </a:custGeom>
            <a:solidFill>
              <a:srgbClr val="FF5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64" name="Freeform 1649"/>
            <p:cNvSpPr>
              <a:spLocks/>
            </p:cNvSpPr>
            <p:nvPr/>
          </p:nvSpPr>
          <p:spPr bwMode="auto">
            <a:xfrm>
              <a:off x="5048" y="2729"/>
              <a:ext cx="80" cy="78"/>
            </a:xfrm>
            <a:custGeom>
              <a:avLst/>
              <a:gdLst>
                <a:gd name="T0" fmla="*/ 80 w 161"/>
                <a:gd name="T1" fmla="*/ 0 h 155"/>
                <a:gd name="T2" fmla="*/ 79 w 161"/>
                <a:gd name="T3" fmla="*/ 2 h 155"/>
                <a:gd name="T4" fmla="*/ 74 w 161"/>
                <a:gd name="T5" fmla="*/ 13 h 155"/>
                <a:gd name="T6" fmla="*/ 68 w 161"/>
                <a:gd name="T7" fmla="*/ 24 h 155"/>
                <a:gd name="T8" fmla="*/ 63 w 161"/>
                <a:gd name="T9" fmla="*/ 35 h 155"/>
                <a:gd name="T10" fmla="*/ 56 w 161"/>
                <a:gd name="T11" fmla="*/ 45 h 155"/>
                <a:gd name="T12" fmla="*/ 51 w 161"/>
                <a:gd name="T13" fmla="*/ 56 h 155"/>
                <a:gd name="T14" fmla="*/ 44 w 161"/>
                <a:gd name="T15" fmla="*/ 67 h 155"/>
                <a:gd name="T16" fmla="*/ 39 w 161"/>
                <a:gd name="T17" fmla="*/ 78 h 155"/>
                <a:gd name="T18" fmla="*/ 39 w 161"/>
                <a:gd name="T19" fmla="*/ 78 h 155"/>
                <a:gd name="T20" fmla="*/ 0 w 161"/>
                <a:gd name="T21" fmla="*/ 78 h 155"/>
                <a:gd name="T22" fmla="*/ 1 w 161"/>
                <a:gd name="T23" fmla="*/ 76 h 155"/>
                <a:gd name="T24" fmla="*/ 7 w 161"/>
                <a:gd name="T25" fmla="*/ 65 h 155"/>
                <a:gd name="T26" fmla="*/ 12 w 161"/>
                <a:gd name="T27" fmla="*/ 54 h 155"/>
                <a:gd name="T28" fmla="*/ 19 w 161"/>
                <a:gd name="T29" fmla="*/ 44 h 155"/>
                <a:gd name="T30" fmla="*/ 24 w 161"/>
                <a:gd name="T31" fmla="*/ 33 h 155"/>
                <a:gd name="T32" fmla="*/ 29 w 161"/>
                <a:gd name="T33" fmla="*/ 22 h 155"/>
                <a:gd name="T34" fmla="*/ 36 w 161"/>
                <a:gd name="T35" fmla="*/ 11 h 155"/>
                <a:gd name="T36" fmla="*/ 41 w 161"/>
                <a:gd name="T37" fmla="*/ 0 h 155"/>
                <a:gd name="T38" fmla="*/ 80 w 161"/>
                <a:gd name="T39" fmla="*/ 0 h 15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61" h="155">
                  <a:moveTo>
                    <a:pt x="161" y="0"/>
                  </a:moveTo>
                  <a:lnTo>
                    <a:pt x="159" y="4"/>
                  </a:lnTo>
                  <a:lnTo>
                    <a:pt x="149" y="25"/>
                  </a:lnTo>
                  <a:lnTo>
                    <a:pt x="136" y="47"/>
                  </a:lnTo>
                  <a:lnTo>
                    <a:pt x="126" y="69"/>
                  </a:lnTo>
                  <a:lnTo>
                    <a:pt x="112" y="90"/>
                  </a:lnTo>
                  <a:lnTo>
                    <a:pt x="102" y="112"/>
                  </a:lnTo>
                  <a:lnTo>
                    <a:pt x="89" y="134"/>
                  </a:lnTo>
                  <a:lnTo>
                    <a:pt x="79" y="155"/>
                  </a:lnTo>
                  <a:lnTo>
                    <a:pt x="0" y="155"/>
                  </a:lnTo>
                  <a:lnTo>
                    <a:pt x="2" y="152"/>
                  </a:lnTo>
                  <a:lnTo>
                    <a:pt x="15" y="130"/>
                  </a:lnTo>
                  <a:lnTo>
                    <a:pt x="25" y="108"/>
                  </a:lnTo>
                  <a:lnTo>
                    <a:pt x="39" y="87"/>
                  </a:lnTo>
                  <a:lnTo>
                    <a:pt x="49" y="65"/>
                  </a:lnTo>
                  <a:lnTo>
                    <a:pt x="59" y="43"/>
                  </a:lnTo>
                  <a:lnTo>
                    <a:pt x="72" y="22"/>
                  </a:lnTo>
                  <a:lnTo>
                    <a:pt x="82" y="0"/>
                  </a:lnTo>
                  <a:lnTo>
                    <a:pt x="161" y="0"/>
                  </a:lnTo>
                  <a:close/>
                </a:path>
              </a:pathLst>
            </a:custGeom>
            <a:solidFill>
              <a:srgbClr val="FF4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65" name="Freeform 1650"/>
            <p:cNvSpPr>
              <a:spLocks/>
            </p:cNvSpPr>
            <p:nvPr/>
          </p:nvSpPr>
          <p:spPr bwMode="auto">
            <a:xfrm>
              <a:off x="5025" y="2768"/>
              <a:ext cx="82" cy="79"/>
            </a:xfrm>
            <a:custGeom>
              <a:avLst/>
              <a:gdLst>
                <a:gd name="T0" fmla="*/ 82 w 164"/>
                <a:gd name="T1" fmla="*/ 0 h 157"/>
                <a:gd name="T2" fmla="*/ 79 w 164"/>
                <a:gd name="T3" fmla="*/ 6 h 157"/>
                <a:gd name="T4" fmla="*/ 74 w 164"/>
                <a:gd name="T5" fmla="*/ 17 h 157"/>
                <a:gd name="T6" fmla="*/ 67 w 164"/>
                <a:gd name="T7" fmla="*/ 28 h 157"/>
                <a:gd name="T8" fmla="*/ 62 w 164"/>
                <a:gd name="T9" fmla="*/ 39 h 157"/>
                <a:gd name="T10" fmla="*/ 57 w 164"/>
                <a:gd name="T11" fmla="*/ 50 h 157"/>
                <a:gd name="T12" fmla="*/ 50 w 164"/>
                <a:gd name="T13" fmla="*/ 61 h 157"/>
                <a:gd name="T14" fmla="*/ 45 w 164"/>
                <a:gd name="T15" fmla="*/ 70 h 157"/>
                <a:gd name="T16" fmla="*/ 40 w 164"/>
                <a:gd name="T17" fmla="*/ 78 h 157"/>
                <a:gd name="T18" fmla="*/ 0 w 164"/>
                <a:gd name="T19" fmla="*/ 79 h 157"/>
                <a:gd name="T20" fmla="*/ 7 w 164"/>
                <a:gd name="T21" fmla="*/ 70 h 157"/>
                <a:gd name="T22" fmla="*/ 12 w 164"/>
                <a:gd name="T23" fmla="*/ 59 h 157"/>
                <a:gd name="T24" fmla="*/ 19 w 164"/>
                <a:gd name="T25" fmla="*/ 48 h 157"/>
                <a:gd name="T26" fmla="*/ 24 w 164"/>
                <a:gd name="T27" fmla="*/ 37 h 157"/>
                <a:gd name="T28" fmla="*/ 30 w 164"/>
                <a:gd name="T29" fmla="*/ 26 h 157"/>
                <a:gd name="T30" fmla="*/ 35 w 164"/>
                <a:gd name="T31" fmla="*/ 15 h 157"/>
                <a:gd name="T32" fmla="*/ 42 w 164"/>
                <a:gd name="T33" fmla="*/ 5 h 157"/>
                <a:gd name="T34" fmla="*/ 44 w 164"/>
                <a:gd name="T35" fmla="*/ 0 h 157"/>
                <a:gd name="T36" fmla="*/ 82 w 164"/>
                <a:gd name="T37" fmla="*/ 0 h 15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64" h="157">
                  <a:moveTo>
                    <a:pt x="164" y="0"/>
                  </a:moveTo>
                  <a:lnTo>
                    <a:pt x="157" y="12"/>
                  </a:lnTo>
                  <a:lnTo>
                    <a:pt x="147" y="34"/>
                  </a:lnTo>
                  <a:lnTo>
                    <a:pt x="134" y="56"/>
                  </a:lnTo>
                  <a:lnTo>
                    <a:pt x="124" y="77"/>
                  </a:lnTo>
                  <a:lnTo>
                    <a:pt x="114" y="99"/>
                  </a:lnTo>
                  <a:lnTo>
                    <a:pt x="100" y="121"/>
                  </a:lnTo>
                  <a:lnTo>
                    <a:pt x="90" y="139"/>
                  </a:lnTo>
                  <a:lnTo>
                    <a:pt x="80" y="155"/>
                  </a:lnTo>
                  <a:lnTo>
                    <a:pt x="0" y="157"/>
                  </a:lnTo>
                  <a:lnTo>
                    <a:pt x="13" y="139"/>
                  </a:lnTo>
                  <a:lnTo>
                    <a:pt x="23" y="117"/>
                  </a:lnTo>
                  <a:lnTo>
                    <a:pt x="37" y="96"/>
                  </a:lnTo>
                  <a:lnTo>
                    <a:pt x="47" y="74"/>
                  </a:lnTo>
                  <a:lnTo>
                    <a:pt x="60" y="52"/>
                  </a:lnTo>
                  <a:lnTo>
                    <a:pt x="70" y="30"/>
                  </a:lnTo>
                  <a:lnTo>
                    <a:pt x="84" y="9"/>
                  </a:lnTo>
                  <a:lnTo>
                    <a:pt x="87" y="0"/>
                  </a:lnTo>
                  <a:lnTo>
                    <a:pt x="164" y="0"/>
                  </a:lnTo>
                  <a:close/>
                </a:path>
              </a:pathLst>
            </a:custGeom>
            <a:solidFill>
              <a:srgbClr val="FF3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66" name="Freeform 1651"/>
            <p:cNvSpPr>
              <a:spLocks/>
            </p:cNvSpPr>
            <p:nvPr/>
          </p:nvSpPr>
          <p:spPr bwMode="auto">
            <a:xfrm>
              <a:off x="5006" y="2807"/>
              <a:ext cx="81" cy="77"/>
            </a:xfrm>
            <a:custGeom>
              <a:avLst/>
              <a:gdLst>
                <a:gd name="T0" fmla="*/ 81 w 162"/>
                <a:gd name="T1" fmla="*/ 0 h 156"/>
                <a:gd name="T2" fmla="*/ 76 w 162"/>
                <a:gd name="T3" fmla="*/ 11 h 156"/>
                <a:gd name="T4" fmla="*/ 69 w 162"/>
                <a:gd name="T5" fmla="*/ 22 h 156"/>
                <a:gd name="T6" fmla="*/ 64 w 162"/>
                <a:gd name="T7" fmla="*/ 31 h 156"/>
                <a:gd name="T8" fmla="*/ 58 w 162"/>
                <a:gd name="T9" fmla="*/ 41 h 156"/>
                <a:gd name="T10" fmla="*/ 53 w 162"/>
                <a:gd name="T11" fmla="*/ 54 h 156"/>
                <a:gd name="T12" fmla="*/ 46 w 162"/>
                <a:gd name="T13" fmla="*/ 63 h 156"/>
                <a:gd name="T14" fmla="*/ 41 w 162"/>
                <a:gd name="T15" fmla="*/ 74 h 156"/>
                <a:gd name="T16" fmla="*/ 39 w 162"/>
                <a:gd name="T17" fmla="*/ 77 h 156"/>
                <a:gd name="T18" fmla="*/ 0 w 162"/>
                <a:gd name="T19" fmla="*/ 77 h 156"/>
                <a:gd name="T20" fmla="*/ 3 w 162"/>
                <a:gd name="T21" fmla="*/ 72 h 156"/>
                <a:gd name="T22" fmla="*/ 9 w 162"/>
                <a:gd name="T23" fmla="*/ 61 h 156"/>
                <a:gd name="T24" fmla="*/ 14 w 162"/>
                <a:gd name="T25" fmla="*/ 50 h 156"/>
                <a:gd name="T26" fmla="*/ 19 w 162"/>
                <a:gd name="T27" fmla="*/ 39 h 156"/>
                <a:gd name="T28" fmla="*/ 26 w 162"/>
                <a:gd name="T29" fmla="*/ 31 h 156"/>
                <a:gd name="T30" fmla="*/ 31 w 162"/>
                <a:gd name="T31" fmla="*/ 20 h 156"/>
                <a:gd name="T32" fmla="*/ 38 w 162"/>
                <a:gd name="T33" fmla="*/ 9 h 156"/>
                <a:gd name="T34" fmla="*/ 42 w 162"/>
                <a:gd name="T35" fmla="*/ 0 h 156"/>
                <a:gd name="T36" fmla="*/ 81 w 162"/>
                <a:gd name="T37" fmla="*/ 0 h 15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62" h="156">
                  <a:moveTo>
                    <a:pt x="162" y="0"/>
                  </a:moveTo>
                  <a:lnTo>
                    <a:pt x="152" y="22"/>
                  </a:lnTo>
                  <a:lnTo>
                    <a:pt x="138" y="44"/>
                  </a:lnTo>
                  <a:lnTo>
                    <a:pt x="128" y="62"/>
                  </a:lnTo>
                  <a:lnTo>
                    <a:pt x="115" y="84"/>
                  </a:lnTo>
                  <a:lnTo>
                    <a:pt x="105" y="109"/>
                  </a:lnTo>
                  <a:lnTo>
                    <a:pt x="92" y="127"/>
                  </a:lnTo>
                  <a:lnTo>
                    <a:pt x="82" y="149"/>
                  </a:lnTo>
                  <a:lnTo>
                    <a:pt x="78" y="156"/>
                  </a:lnTo>
                  <a:lnTo>
                    <a:pt x="0" y="156"/>
                  </a:lnTo>
                  <a:lnTo>
                    <a:pt x="5" y="145"/>
                  </a:lnTo>
                  <a:lnTo>
                    <a:pt x="18" y="123"/>
                  </a:lnTo>
                  <a:lnTo>
                    <a:pt x="28" y="102"/>
                  </a:lnTo>
                  <a:lnTo>
                    <a:pt x="38" y="80"/>
                  </a:lnTo>
                  <a:lnTo>
                    <a:pt x="51" y="62"/>
                  </a:lnTo>
                  <a:lnTo>
                    <a:pt x="61" y="40"/>
                  </a:lnTo>
                  <a:lnTo>
                    <a:pt x="75" y="19"/>
                  </a:lnTo>
                  <a:lnTo>
                    <a:pt x="83" y="0"/>
                  </a:lnTo>
                  <a:lnTo>
                    <a:pt x="162" y="0"/>
                  </a:lnTo>
                  <a:close/>
                </a:path>
              </a:pathLst>
            </a:custGeom>
            <a:solidFill>
              <a:srgbClr val="FF2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67" name="Freeform 1652"/>
            <p:cNvSpPr>
              <a:spLocks/>
            </p:cNvSpPr>
            <p:nvPr/>
          </p:nvSpPr>
          <p:spPr bwMode="auto">
            <a:xfrm>
              <a:off x="4992" y="2846"/>
              <a:ext cx="73" cy="77"/>
            </a:xfrm>
            <a:custGeom>
              <a:avLst/>
              <a:gdLst>
                <a:gd name="T0" fmla="*/ 73 w 147"/>
                <a:gd name="T1" fmla="*/ 0 h 156"/>
                <a:gd name="T2" fmla="*/ 72 w 147"/>
                <a:gd name="T3" fmla="*/ 3 h 156"/>
                <a:gd name="T4" fmla="*/ 67 w 147"/>
                <a:gd name="T5" fmla="*/ 15 h 156"/>
                <a:gd name="T6" fmla="*/ 60 w 147"/>
                <a:gd name="T7" fmla="*/ 24 h 156"/>
                <a:gd name="T8" fmla="*/ 55 w 147"/>
                <a:gd name="T9" fmla="*/ 35 h 156"/>
                <a:gd name="T10" fmla="*/ 50 w 147"/>
                <a:gd name="T11" fmla="*/ 45 h 156"/>
                <a:gd name="T12" fmla="*/ 43 w 147"/>
                <a:gd name="T13" fmla="*/ 56 h 156"/>
                <a:gd name="T14" fmla="*/ 38 w 147"/>
                <a:gd name="T15" fmla="*/ 67 h 156"/>
                <a:gd name="T16" fmla="*/ 32 w 147"/>
                <a:gd name="T17" fmla="*/ 77 h 156"/>
                <a:gd name="T18" fmla="*/ 8 w 147"/>
                <a:gd name="T19" fmla="*/ 77 h 156"/>
                <a:gd name="T20" fmla="*/ 0 w 147"/>
                <a:gd name="T21" fmla="*/ 65 h 156"/>
                <a:gd name="T22" fmla="*/ 5 w 147"/>
                <a:gd name="T23" fmla="*/ 55 h 156"/>
                <a:gd name="T24" fmla="*/ 12 w 147"/>
                <a:gd name="T25" fmla="*/ 44 h 156"/>
                <a:gd name="T26" fmla="*/ 17 w 147"/>
                <a:gd name="T27" fmla="*/ 33 h 156"/>
                <a:gd name="T28" fmla="*/ 23 w 147"/>
                <a:gd name="T29" fmla="*/ 22 h 156"/>
                <a:gd name="T30" fmla="*/ 28 w 147"/>
                <a:gd name="T31" fmla="*/ 12 h 156"/>
                <a:gd name="T32" fmla="*/ 33 w 147"/>
                <a:gd name="T33" fmla="*/ 0 h 156"/>
                <a:gd name="T34" fmla="*/ 73 w 147"/>
                <a:gd name="T35" fmla="*/ 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7" h="156">
                  <a:moveTo>
                    <a:pt x="147" y="0"/>
                  </a:moveTo>
                  <a:lnTo>
                    <a:pt x="144" y="6"/>
                  </a:lnTo>
                  <a:lnTo>
                    <a:pt x="134" y="31"/>
                  </a:lnTo>
                  <a:lnTo>
                    <a:pt x="121" y="49"/>
                  </a:lnTo>
                  <a:lnTo>
                    <a:pt x="111" y="71"/>
                  </a:lnTo>
                  <a:lnTo>
                    <a:pt x="101" y="92"/>
                  </a:lnTo>
                  <a:lnTo>
                    <a:pt x="87" y="114"/>
                  </a:lnTo>
                  <a:lnTo>
                    <a:pt x="77" y="136"/>
                  </a:lnTo>
                  <a:lnTo>
                    <a:pt x="64" y="156"/>
                  </a:lnTo>
                  <a:lnTo>
                    <a:pt x="17" y="156"/>
                  </a:lnTo>
                  <a:lnTo>
                    <a:pt x="0" y="132"/>
                  </a:lnTo>
                  <a:lnTo>
                    <a:pt x="10" y="111"/>
                  </a:lnTo>
                  <a:lnTo>
                    <a:pt x="24" y="89"/>
                  </a:lnTo>
                  <a:lnTo>
                    <a:pt x="34" y="67"/>
                  </a:lnTo>
                  <a:lnTo>
                    <a:pt x="47" y="45"/>
                  </a:lnTo>
                  <a:lnTo>
                    <a:pt x="57" y="24"/>
                  </a:lnTo>
                  <a:lnTo>
                    <a:pt x="67" y="0"/>
                  </a:lnTo>
                  <a:lnTo>
                    <a:pt x="147" y="0"/>
                  </a:lnTo>
                  <a:close/>
                </a:path>
              </a:pathLst>
            </a:custGeom>
            <a:solidFill>
              <a:srgbClr val="FF1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68" name="Freeform 1653"/>
            <p:cNvSpPr>
              <a:spLocks/>
            </p:cNvSpPr>
            <p:nvPr/>
          </p:nvSpPr>
          <p:spPr bwMode="auto">
            <a:xfrm>
              <a:off x="4992" y="2884"/>
              <a:ext cx="53" cy="69"/>
            </a:xfrm>
            <a:custGeom>
              <a:avLst/>
              <a:gdLst>
                <a:gd name="T0" fmla="*/ 53 w 107"/>
                <a:gd name="T1" fmla="*/ 0 h 137"/>
                <a:gd name="T2" fmla="*/ 50 w 107"/>
                <a:gd name="T3" fmla="*/ 7 h 137"/>
                <a:gd name="T4" fmla="*/ 43 w 107"/>
                <a:gd name="T5" fmla="*/ 18 h 137"/>
                <a:gd name="T6" fmla="*/ 38 w 107"/>
                <a:gd name="T7" fmla="*/ 29 h 137"/>
                <a:gd name="T8" fmla="*/ 32 w 107"/>
                <a:gd name="T9" fmla="*/ 40 h 137"/>
                <a:gd name="T10" fmla="*/ 27 w 107"/>
                <a:gd name="T11" fmla="*/ 51 h 137"/>
                <a:gd name="T12" fmla="*/ 23 w 107"/>
                <a:gd name="T13" fmla="*/ 69 h 137"/>
                <a:gd name="T14" fmla="*/ 10 w 107"/>
                <a:gd name="T15" fmla="*/ 44 h 137"/>
                <a:gd name="T16" fmla="*/ 0 w 107"/>
                <a:gd name="T17" fmla="*/ 27 h 137"/>
                <a:gd name="T18" fmla="*/ 5 w 107"/>
                <a:gd name="T19" fmla="*/ 17 h 137"/>
                <a:gd name="T20" fmla="*/ 12 w 107"/>
                <a:gd name="T21" fmla="*/ 6 h 137"/>
                <a:gd name="T22" fmla="*/ 14 w 107"/>
                <a:gd name="T23" fmla="*/ 0 h 137"/>
                <a:gd name="T24" fmla="*/ 53 w 107"/>
                <a:gd name="T25" fmla="*/ 0 h 1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7" h="137">
                  <a:moveTo>
                    <a:pt x="107" y="0"/>
                  </a:moveTo>
                  <a:lnTo>
                    <a:pt x="101" y="14"/>
                  </a:lnTo>
                  <a:lnTo>
                    <a:pt x="87" y="36"/>
                  </a:lnTo>
                  <a:lnTo>
                    <a:pt x="77" y="58"/>
                  </a:lnTo>
                  <a:lnTo>
                    <a:pt x="64" y="80"/>
                  </a:lnTo>
                  <a:lnTo>
                    <a:pt x="54" y="101"/>
                  </a:lnTo>
                  <a:lnTo>
                    <a:pt x="47" y="137"/>
                  </a:lnTo>
                  <a:lnTo>
                    <a:pt x="20" y="87"/>
                  </a:lnTo>
                  <a:lnTo>
                    <a:pt x="0" y="54"/>
                  </a:lnTo>
                  <a:lnTo>
                    <a:pt x="10" y="33"/>
                  </a:lnTo>
                  <a:lnTo>
                    <a:pt x="24" y="11"/>
                  </a:lnTo>
                  <a:lnTo>
                    <a:pt x="29" y="0"/>
                  </a:lnTo>
                  <a:lnTo>
                    <a:pt x="107" y="0"/>
                  </a:lnTo>
                  <a:close/>
                </a:path>
              </a:pathLst>
            </a:custGeom>
            <a:solidFill>
              <a:srgbClr val="FF0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69" name="Freeform 1654"/>
            <p:cNvSpPr>
              <a:spLocks/>
            </p:cNvSpPr>
            <p:nvPr/>
          </p:nvSpPr>
          <p:spPr bwMode="auto">
            <a:xfrm>
              <a:off x="5000" y="2923"/>
              <a:ext cx="23" cy="30"/>
            </a:xfrm>
            <a:custGeom>
              <a:avLst/>
              <a:gdLst>
                <a:gd name="T0" fmla="*/ 23 w 47"/>
                <a:gd name="T1" fmla="*/ 1 h 59"/>
                <a:gd name="T2" fmla="*/ 18 w 47"/>
                <a:gd name="T3" fmla="*/ 12 h 59"/>
                <a:gd name="T4" fmla="*/ 15 w 47"/>
                <a:gd name="T5" fmla="*/ 30 h 59"/>
                <a:gd name="T6" fmla="*/ 1 w 47"/>
                <a:gd name="T7" fmla="*/ 5 h 59"/>
                <a:gd name="T8" fmla="*/ 0 w 47"/>
                <a:gd name="T9" fmla="*/ 0 h 59"/>
                <a:gd name="T10" fmla="*/ 23 w 47"/>
                <a:gd name="T11" fmla="*/ 0 h 59"/>
                <a:gd name="T12" fmla="*/ 23 w 47"/>
                <a:gd name="T13" fmla="*/ 1 h 5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7" h="59">
                  <a:moveTo>
                    <a:pt x="47" y="2"/>
                  </a:moveTo>
                  <a:lnTo>
                    <a:pt x="37" y="23"/>
                  </a:lnTo>
                  <a:lnTo>
                    <a:pt x="30" y="59"/>
                  </a:lnTo>
                  <a:lnTo>
                    <a:pt x="3" y="9"/>
                  </a:lnTo>
                  <a:lnTo>
                    <a:pt x="0" y="0"/>
                  </a:lnTo>
                  <a:lnTo>
                    <a:pt x="47" y="0"/>
                  </a:lnTo>
                  <a:lnTo>
                    <a:pt x="47" y="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70" name="Freeform 1655"/>
            <p:cNvSpPr>
              <a:spLocks/>
            </p:cNvSpPr>
            <p:nvPr/>
          </p:nvSpPr>
          <p:spPr bwMode="auto">
            <a:xfrm>
              <a:off x="4992" y="2585"/>
              <a:ext cx="203" cy="368"/>
            </a:xfrm>
            <a:custGeom>
              <a:avLst/>
              <a:gdLst>
                <a:gd name="T0" fmla="*/ 194 w 406"/>
                <a:gd name="T1" fmla="*/ 0 h 736"/>
                <a:gd name="T2" fmla="*/ 203 w 406"/>
                <a:gd name="T3" fmla="*/ 18 h 736"/>
                <a:gd name="T4" fmla="*/ 198 w 406"/>
                <a:gd name="T5" fmla="*/ 28 h 736"/>
                <a:gd name="T6" fmla="*/ 193 w 406"/>
                <a:gd name="T7" fmla="*/ 39 h 736"/>
                <a:gd name="T8" fmla="*/ 187 w 406"/>
                <a:gd name="T9" fmla="*/ 50 h 736"/>
                <a:gd name="T10" fmla="*/ 182 w 406"/>
                <a:gd name="T11" fmla="*/ 61 h 736"/>
                <a:gd name="T12" fmla="*/ 176 w 406"/>
                <a:gd name="T13" fmla="*/ 72 h 736"/>
                <a:gd name="T14" fmla="*/ 170 w 406"/>
                <a:gd name="T15" fmla="*/ 83 h 736"/>
                <a:gd name="T16" fmla="*/ 164 w 406"/>
                <a:gd name="T17" fmla="*/ 93 h 736"/>
                <a:gd name="T18" fmla="*/ 158 w 406"/>
                <a:gd name="T19" fmla="*/ 104 h 736"/>
                <a:gd name="T20" fmla="*/ 152 w 406"/>
                <a:gd name="T21" fmla="*/ 114 h 736"/>
                <a:gd name="T22" fmla="*/ 147 w 406"/>
                <a:gd name="T23" fmla="*/ 125 h 736"/>
                <a:gd name="T24" fmla="*/ 141 w 406"/>
                <a:gd name="T25" fmla="*/ 136 h 736"/>
                <a:gd name="T26" fmla="*/ 135 w 406"/>
                <a:gd name="T27" fmla="*/ 147 h 736"/>
                <a:gd name="T28" fmla="*/ 130 w 406"/>
                <a:gd name="T29" fmla="*/ 158 h 736"/>
                <a:gd name="T30" fmla="*/ 124 w 406"/>
                <a:gd name="T31" fmla="*/ 169 h 736"/>
                <a:gd name="T32" fmla="*/ 118 w 406"/>
                <a:gd name="T33" fmla="*/ 179 h 736"/>
                <a:gd name="T34" fmla="*/ 112 w 406"/>
                <a:gd name="T35" fmla="*/ 189 h 736"/>
                <a:gd name="T36" fmla="*/ 106 w 406"/>
                <a:gd name="T37" fmla="*/ 200 h 736"/>
                <a:gd name="T38" fmla="*/ 101 w 406"/>
                <a:gd name="T39" fmla="*/ 211 h 736"/>
                <a:gd name="T40" fmla="*/ 96 w 406"/>
                <a:gd name="T41" fmla="*/ 222 h 736"/>
                <a:gd name="T42" fmla="*/ 90 w 406"/>
                <a:gd name="T43" fmla="*/ 233 h 736"/>
                <a:gd name="T44" fmla="*/ 84 w 406"/>
                <a:gd name="T45" fmla="*/ 244 h 736"/>
                <a:gd name="T46" fmla="*/ 78 w 406"/>
                <a:gd name="T47" fmla="*/ 254 h 736"/>
                <a:gd name="T48" fmla="*/ 72 w 406"/>
                <a:gd name="T49" fmla="*/ 264 h 736"/>
                <a:gd name="T50" fmla="*/ 66 w 406"/>
                <a:gd name="T51" fmla="*/ 276 h 736"/>
                <a:gd name="T52" fmla="*/ 61 w 406"/>
                <a:gd name="T53" fmla="*/ 286 h 736"/>
                <a:gd name="T54" fmla="*/ 55 w 406"/>
                <a:gd name="T55" fmla="*/ 297 h 736"/>
                <a:gd name="T56" fmla="*/ 50 w 406"/>
                <a:gd name="T57" fmla="*/ 308 h 736"/>
                <a:gd name="T58" fmla="*/ 44 w 406"/>
                <a:gd name="T59" fmla="*/ 319 h 736"/>
                <a:gd name="T60" fmla="*/ 38 w 406"/>
                <a:gd name="T61" fmla="*/ 330 h 736"/>
                <a:gd name="T62" fmla="*/ 32 w 406"/>
                <a:gd name="T63" fmla="*/ 340 h 736"/>
                <a:gd name="T64" fmla="*/ 26 w 406"/>
                <a:gd name="T65" fmla="*/ 350 h 736"/>
                <a:gd name="T66" fmla="*/ 23 w 406"/>
                <a:gd name="T67" fmla="*/ 368 h 736"/>
                <a:gd name="T68" fmla="*/ 10 w 406"/>
                <a:gd name="T69" fmla="*/ 344 h 736"/>
                <a:gd name="T70" fmla="*/ 0 w 406"/>
                <a:gd name="T71" fmla="*/ 327 h 736"/>
                <a:gd name="T72" fmla="*/ 5 w 406"/>
                <a:gd name="T73" fmla="*/ 317 h 736"/>
                <a:gd name="T74" fmla="*/ 11 w 406"/>
                <a:gd name="T75" fmla="*/ 306 h 736"/>
                <a:gd name="T76" fmla="*/ 17 w 406"/>
                <a:gd name="T77" fmla="*/ 295 h 736"/>
                <a:gd name="T78" fmla="*/ 23 w 406"/>
                <a:gd name="T79" fmla="*/ 284 h 736"/>
                <a:gd name="T80" fmla="*/ 29 w 406"/>
                <a:gd name="T81" fmla="*/ 274 h 736"/>
                <a:gd name="T82" fmla="*/ 34 w 406"/>
                <a:gd name="T83" fmla="*/ 263 h 736"/>
                <a:gd name="T84" fmla="*/ 40 w 406"/>
                <a:gd name="T85" fmla="*/ 253 h 736"/>
                <a:gd name="T86" fmla="*/ 45 w 406"/>
                <a:gd name="T87" fmla="*/ 242 h 736"/>
                <a:gd name="T88" fmla="*/ 51 w 406"/>
                <a:gd name="T89" fmla="*/ 231 h 736"/>
                <a:gd name="T90" fmla="*/ 57 w 406"/>
                <a:gd name="T91" fmla="*/ 220 h 736"/>
                <a:gd name="T92" fmla="*/ 63 w 406"/>
                <a:gd name="T93" fmla="*/ 209 h 736"/>
                <a:gd name="T94" fmla="*/ 69 w 406"/>
                <a:gd name="T95" fmla="*/ 198 h 736"/>
                <a:gd name="T96" fmla="*/ 75 w 406"/>
                <a:gd name="T97" fmla="*/ 188 h 736"/>
                <a:gd name="T98" fmla="*/ 81 w 406"/>
                <a:gd name="T99" fmla="*/ 178 h 736"/>
                <a:gd name="T100" fmla="*/ 86 w 406"/>
                <a:gd name="T101" fmla="*/ 167 h 736"/>
                <a:gd name="T102" fmla="*/ 91 w 406"/>
                <a:gd name="T103" fmla="*/ 156 h 736"/>
                <a:gd name="T104" fmla="*/ 97 w 406"/>
                <a:gd name="T105" fmla="*/ 145 h 736"/>
                <a:gd name="T106" fmla="*/ 103 w 406"/>
                <a:gd name="T107" fmla="*/ 134 h 736"/>
                <a:gd name="T108" fmla="*/ 109 w 406"/>
                <a:gd name="T109" fmla="*/ 123 h 736"/>
                <a:gd name="T110" fmla="*/ 115 w 406"/>
                <a:gd name="T111" fmla="*/ 113 h 736"/>
                <a:gd name="T112" fmla="*/ 121 w 406"/>
                <a:gd name="T113" fmla="*/ 102 h 736"/>
                <a:gd name="T114" fmla="*/ 127 w 406"/>
                <a:gd name="T115" fmla="*/ 92 h 736"/>
                <a:gd name="T116" fmla="*/ 132 w 406"/>
                <a:gd name="T117" fmla="*/ 81 h 736"/>
                <a:gd name="T118" fmla="*/ 137 w 406"/>
                <a:gd name="T119" fmla="*/ 70 h 736"/>
                <a:gd name="T120" fmla="*/ 143 w 406"/>
                <a:gd name="T121" fmla="*/ 59 h 736"/>
                <a:gd name="T122" fmla="*/ 149 w 406"/>
                <a:gd name="T123" fmla="*/ 48 h 736"/>
                <a:gd name="T124" fmla="*/ 155 w 406"/>
                <a:gd name="T125" fmla="*/ 37 h 7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06" h="736">
                  <a:moveTo>
                    <a:pt x="388" y="0"/>
                  </a:moveTo>
                  <a:lnTo>
                    <a:pt x="406" y="36"/>
                  </a:lnTo>
                  <a:lnTo>
                    <a:pt x="396" y="56"/>
                  </a:lnTo>
                  <a:lnTo>
                    <a:pt x="385" y="78"/>
                  </a:lnTo>
                  <a:lnTo>
                    <a:pt x="373" y="100"/>
                  </a:lnTo>
                  <a:lnTo>
                    <a:pt x="363" y="121"/>
                  </a:lnTo>
                  <a:lnTo>
                    <a:pt x="351" y="143"/>
                  </a:lnTo>
                  <a:lnTo>
                    <a:pt x="339" y="165"/>
                  </a:lnTo>
                  <a:lnTo>
                    <a:pt x="328" y="185"/>
                  </a:lnTo>
                  <a:lnTo>
                    <a:pt x="316" y="207"/>
                  </a:lnTo>
                  <a:lnTo>
                    <a:pt x="304" y="228"/>
                  </a:lnTo>
                  <a:lnTo>
                    <a:pt x="294" y="250"/>
                  </a:lnTo>
                  <a:lnTo>
                    <a:pt x="281" y="272"/>
                  </a:lnTo>
                  <a:lnTo>
                    <a:pt x="269" y="293"/>
                  </a:lnTo>
                  <a:lnTo>
                    <a:pt x="259" y="315"/>
                  </a:lnTo>
                  <a:lnTo>
                    <a:pt x="248" y="337"/>
                  </a:lnTo>
                  <a:lnTo>
                    <a:pt x="236" y="358"/>
                  </a:lnTo>
                  <a:lnTo>
                    <a:pt x="224" y="378"/>
                  </a:lnTo>
                  <a:lnTo>
                    <a:pt x="212" y="400"/>
                  </a:lnTo>
                  <a:lnTo>
                    <a:pt x="201" y="422"/>
                  </a:lnTo>
                  <a:lnTo>
                    <a:pt x="191" y="443"/>
                  </a:lnTo>
                  <a:lnTo>
                    <a:pt x="179" y="465"/>
                  </a:lnTo>
                  <a:lnTo>
                    <a:pt x="167" y="487"/>
                  </a:lnTo>
                  <a:lnTo>
                    <a:pt x="156" y="507"/>
                  </a:lnTo>
                  <a:lnTo>
                    <a:pt x="144" y="528"/>
                  </a:lnTo>
                  <a:lnTo>
                    <a:pt x="132" y="552"/>
                  </a:lnTo>
                  <a:lnTo>
                    <a:pt x="121" y="572"/>
                  </a:lnTo>
                  <a:lnTo>
                    <a:pt x="109" y="594"/>
                  </a:lnTo>
                  <a:lnTo>
                    <a:pt x="99" y="615"/>
                  </a:lnTo>
                  <a:lnTo>
                    <a:pt x="87" y="637"/>
                  </a:lnTo>
                  <a:lnTo>
                    <a:pt x="75" y="659"/>
                  </a:lnTo>
                  <a:lnTo>
                    <a:pt x="64" y="680"/>
                  </a:lnTo>
                  <a:lnTo>
                    <a:pt x="52" y="700"/>
                  </a:lnTo>
                  <a:lnTo>
                    <a:pt x="45" y="736"/>
                  </a:lnTo>
                  <a:lnTo>
                    <a:pt x="20" y="688"/>
                  </a:lnTo>
                  <a:lnTo>
                    <a:pt x="0" y="653"/>
                  </a:lnTo>
                  <a:lnTo>
                    <a:pt x="10" y="633"/>
                  </a:lnTo>
                  <a:lnTo>
                    <a:pt x="22" y="612"/>
                  </a:lnTo>
                  <a:lnTo>
                    <a:pt x="34" y="590"/>
                  </a:lnTo>
                  <a:lnTo>
                    <a:pt x="45" y="568"/>
                  </a:lnTo>
                  <a:lnTo>
                    <a:pt x="57" y="547"/>
                  </a:lnTo>
                  <a:lnTo>
                    <a:pt x="67" y="525"/>
                  </a:lnTo>
                  <a:lnTo>
                    <a:pt x="80" y="505"/>
                  </a:lnTo>
                  <a:lnTo>
                    <a:pt x="90" y="483"/>
                  </a:lnTo>
                  <a:lnTo>
                    <a:pt x="102" y="462"/>
                  </a:lnTo>
                  <a:lnTo>
                    <a:pt x="114" y="440"/>
                  </a:lnTo>
                  <a:lnTo>
                    <a:pt x="126" y="418"/>
                  </a:lnTo>
                  <a:lnTo>
                    <a:pt x="137" y="396"/>
                  </a:lnTo>
                  <a:lnTo>
                    <a:pt x="149" y="375"/>
                  </a:lnTo>
                  <a:lnTo>
                    <a:pt x="161" y="355"/>
                  </a:lnTo>
                  <a:lnTo>
                    <a:pt x="171" y="333"/>
                  </a:lnTo>
                  <a:lnTo>
                    <a:pt x="182" y="311"/>
                  </a:lnTo>
                  <a:lnTo>
                    <a:pt x="194" y="290"/>
                  </a:lnTo>
                  <a:lnTo>
                    <a:pt x="206" y="268"/>
                  </a:lnTo>
                  <a:lnTo>
                    <a:pt x="217" y="246"/>
                  </a:lnTo>
                  <a:lnTo>
                    <a:pt x="229" y="225"/>
                  </a:lnTo>
                  <a:lnTo>
                    <a:pt x="241" y="203"/>
                  </a:lnTo>
                  <a:lnTo>
                    <a:pt x="253" y="183"/>
                  </a:lnTo>
                  <a:lnTo>
                    <a:pt x="263" y="161"/>
                  </a:lnTo>
                  <a:lnTo>
                    <a:pt x="274" y="140"/>
                  </a:lnTo>
                  <a:lnTo>
                    <a:pt x="286" y="118"/>
                  </a:lnTo>
                  <a:lnTo>
                    <a:pt x="298" y="96"/>
                  </a:lnTo>
                  <a:lnTo>
                    <a:pt x="309" y="7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e-DE"/>
            </a:p>
          </p:txBody>
        </p:sp>
        <p:sp>
          <p:nvSpPr>
            <p:cNvPr id="17671" name="Freeform 1656"/>
            <p:cNvSpPr>
              <a:spLocks/>
            </p:cNvSpPr>
            <p:nvPr/>
          </p:nvSpPr>
          <p:spPr bwMode="auto">
            <a:xfrm>
              <a:off x="4929" y="2891"/>
              <a:ext cx="117" cy="151"/>
            </a:xfrm>
            <a:custGeom>
              <a:avLst/>
              <a:gdLst>
                <a:gd name="T0" fmla="*/ 117 w 234"/>
                <a:gd name="T1" fmla="*/ 33 h 302"/>
                <a:gd name="T2" fmla="*/ 110 w 234"/>
                <a:gd name="T3" fmla="*/ 40 h 302"/>
                <a:gd name="T4" fmla="*/ 103 w 234"/>
                <a:gd name="T5" fmla="*/ 47 h 302"/>
                <a:gd name="T6" fmla="*/ 95 w 234"/>
                <a:gd name="T7" fmla="*/ 55 h 302"/>
                <a:gd name="T8" fmla="*/ 88 w 234"/>
                <a:gd name="T9" fmla="*/ 62 h 302"/>
                <a:gd name="T10" fmla="*/ 81 w 234"/>
                <a:gd name="T11" fmla="*/ 70 h 302"/>
                <a:gd name="T12" fmla="*/ 74 w 234"/>
                <a:gd name="T13" fmla="*/ 77 h 302"/>
                <a:gd name="T14" fmla="*/ 66 w 234"/>
                <a:gd name="T15" fmla="*/ 84 h 302"/>
                <a:gd name="T16" fmla="*/ 59 w 234"/>
                <a:gd name="T17" fmla="*/ 92 h 302"/>
                <a:gd name="T18" fmla="*/ 51 w 234"/>
                <a:gd name="T19" fmla="*/ 100 h 302"/>
                <a:gd name="T20" fmla="*/ 44 w 234"/>
                <a:gd name="T21" fmla="*/ 107 h 302"/>
                <a:gd name="T22" fmla="*/ 37 w 234"/>
                <a:gd name="T23" fmla="*/ 114 h 302"/>
                <a:gd name="T24" fmla="*/ 29 w 234"/>
                <a:gd name="T25" fmla="*/ 121 h 302"/>
                <a:gd name="T26" fmla="*/ 22 w 234"/>
                <a:gd name="T27" fmla="*/ 129 h 302"/>
                <a:gd name="T28" fmla="*/ 15 w 234"/>
                <a:gd name="T29" fmla="*/ 137 h 302"/>
                <a:gd name="T30" fmla="*/ 8 w 234"/>
                <a:gd name="T31" fmla="*/ 144 h 302"/>
                <a:gd name="T32" fmla="*/ 0 w 234"/>
                <a:gd name="T33" fmla="*/ 151 h 302"/>
                <a:gd name="T34" fmla="*/ 3 w 234"/>
                <a:gd name="T35" fmla="*/ 142 h 302"/>
                <a:gd name="T36" fmla="*/ 5 w 234"/>
                <a:gd name="T37" fmla="*/ 132 h 302"/>
                <a:gd name="T38" fmla="*/ 8 w 234"/>
                <a:gd name="T39" fmla="*/ 123 h 302"/>
                <a:gd name="T40" fmla="*/ 10 w 234"/>
                <a:gd name="T41" fmla="*/ 114 h 302"/>
                <a:gd name="T42" fmla="*/ 13 w 234"/>
                <a:gd name="T43" fmla="*/ 104 h 302"/>
                <a:gd name="T44" fmla="*/ 15 w 234"/>
                <a:gd name="T45" fmla="*/ 94 h 302"/>
                <a:gd name="T46" fmla="*/ 18 w 234"/>
                <a:gd name="T47" fmla="*/ 85 h 302"/>
                <a:gd name="T48" fmla="*/ 20 w 234"/>
                <a:gd name="T49" fmla="*/ 76 h 302"/>
                <a:gd name="T50" fmla="*/ 24 w 234"/>
                <a:gd name="T51" fmla="*/ 66 h 302"/>
                <a:gd name="T52" fmla="*/ 26 w 234"/>
                <a:gd name="T53" fmla="*/ 57 h 302"/>
                <a:gd name="T54" fmla="*/ 28 w 234"/>
                <a:gd name="T55" fmla="*/ 47 h 302"/>
                <a:gd name="T56" fmla="*/ 30 w 234"/>
                <a:gd name="T57" fmla="*/ 38 h 302"/>
                <a:gd name="T58" fmla="*/ 33 w 234"/>
                <a:gd name="T59" fmla="*/ 28 h 302"/>
                <a:gd name="T60" fmla="*/ 36 w 234"/>
                <a:gd name="T61" fmla="*/ 19 h 302"/>
                <a:gd name="T62" fmla="*/ 39 w 234"/>
                <a:gd name="T63" fmla="*/ 9 h 302"/>
                <a:gd name="T64" fmla="*/ 41 w 234"/>
                <a:gd name="T65" fmla="*/ 0 h 30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34" h="302">
                  <a:moveTo>
                    <a:pt x="159" y="32"/>
                  </a:moveTo>
                  <a:lnTo>
                    <a:pt x="234" y="65"/>
                  </a:lnTo>
                  <a:lnTo>
                    <a:pt x="227" y="72"/>
                  </a:lnTo>
                  <a:lnTo>
                    <a:pt x="219" y="79"/>
                  </a:lnTo>
                  <a:lnTo>
                    <a:pt x="212" y="86"/>
                  </a:lnTo>
                  <a:lnTo>
                    <a:pt x="205" y="94"/>
                  </a:lnTo>
                  <a:lnTo>
                    <a:pt x="197" y="101"/>
                  </a:lnTo>
                  <a:lnTo>
                    <a:pt x="190" y="110"/>
                  </a:lnTo>
                  <a:lnTo>
                    <a:pt x="184" y="117"/>
                  </a:lnTo>
                  <a:lnTo>
                    <a:pt x="175" y="124"/>
                  </a:lnTo>
                  <a:lnTo>
                    <a:pt x="169" y="132"/>
                  </a:lnTo>
                  <a:lnTo>
                    <a:pt x="162" y="139"/>
                  </a:lnTo>
                  <a:lnTo>
                    <a:pt x="154" y="146"/>
                  </a:lnTo>
                  <a:lnTo>
                    <a:pt x="147" y="153"/>
                  </a:lnTo>
                  <a:lnTo>
                    <a:pt x="139" y="161"/>
                  </a:lnTo>
                  <a:lnTo>
                    <a:pt x="132" y="168"/>
                  </a:lnTo>
                  <a:lnTo>
                    <a:pt x="125" y="175"/>
                  </a:lnTo>
                  <a:lnTo>
                    <a:pt x="117" y="184"/>
                  </a:lnTo>
                  <a:lnTo>
                    <a:pt x="110" y="191"/>
                  </a:lnTo>
                  <a:lnTo>
                    <a:pt x="102" y="199"/>
                  </a:lnTo>
                  <a:lnTo>
                    <a:pt x="95" y="206"/>
                  </a:lnTo>
                  <a:lnTo>
                    <a:pt x="87" y="213"/>
                  </a:lnTo>
                  <a:lnTo>
                    <a:pt x="80" y="220"/>
                  </a:lnTo>
                  <a:lnTo>
                    <a:pt x="73" y="228"/>
                  </a:lnTo>
                  <a:lnTo>
                    <a:pt x="65" y="235"/>
                  </a:lnTo>
                  <a:lnTo>
                    <a:pt x="58" y="242"/>
                  </a:lnTo>
                  <a:lnTo>
                    <a:pt x="52" y="249"/>
                  </a:lnTo>
                  <a:lnTo>
                    <a:pt x="43" y="258"/>
                  </a:lnTo>
                  <a:lnTo>
                    <a:pt x="37" y="266"/>
                  </a:lnTo>
                  <a:lnTo>
                    <a:pt x="30" y="273"/>
                  </a:lnTo>
                  <a:lnTo>
                    <a:pt x="22" y="280"/>
                  </a:lnTo>
                  <a:lnTo>
                    <a:pt x="15" y="287"/>
                  </a:lnTo>
                  <a:lnTo>
                    <a:pt x="7" y="294"/>
                  </a:lnTo>
                  <a:lnTo>
                    <a:pt x="0" y="302"/>
                  </a:lnTo>
                  <a:lnTo>
                    <a:pt x="3" y="293"/>
                  </a:lnTo>
                  <a:lnTo>
                    <a:pt x="5" y="284"/>
                  </a:lnTo>
                  <a:lnTo>
                    <a:pt x="8" y="275"/>
                  </a:lnTo>
                  <a:lnTo>
                    <a:pt x="10" y="264"/>
                  </a:lnTo>
                  <a:lnTo>
                    <a:pt x="13" y="255"/>
                  </a:lnTo>
                  <a:lnTo>
                    <a:pt x="15" y="246"/>
                  </a:lnTo>
                  <a:lnTo>
                    <a:pt x="17" y="237"/>
                  </a:lnTo>
                  <a:lnTo>
                    <a:pt x="20" y="228"/>
                  </a:lnTo>
                  <a:lnTo>
                    <a:pt x="23" y="217"/>
                  </a:lnTo>
                  <a:lnTo>
                    <a:pt x="25" y="208"/>
                  </a:lnTo>
                  <a:lnTo>
                    <a:pt x="28" y="199"/>
                  </a:lnTo>
                  <a:lnTo>
                    <a:pt x="30" y="188"/>
                  </a:lnTo>
                  <a:lnTo>
                    <a:pt x="33" y="179"/>
                  </a:lnTo>
                  <a:lnTo>
                    <a:pt x="35" y="170"/>
                  </a:lnTo>
                  <a:lnTo>
                    <a:pt x="38" y="161"/>
                  </a:lnTo>
                  <a:lnTo>
                    <a:pt x="40" y="152"/>
                  </a:lnTo>
                  <a:lnTo>
                    <a:pt x="43" y="141"/>
                  </a:lnTo>
                  <a:lnTo>
                    <a:pt x="47" y="132"/>
                  </a:lnTo>
                  <a:lnTo>
                    <a:pt x="48" y="123"/>
                  </a:lnTo>
                  <a:lnTo>
                    <a:pt x="52" y="114"/>
                  </a:lnTo>
                  <a:lnTo>
                    <a:pt x="53" y="103"/>
                  </a:lnTo>
                  <a:lnTo>
                    <a:pt x="55" y="94"/>
                  </a:lnTo>
                  <a:lnTo>
                    <a:pt x="58" y="85"/>
                  </a:lnTo>
                  <a:lnTo>
                    <a:pt x="60" y="76"/>
                  </a:lnTo>
                  <a:lnTo>
                    <a:pt x="63" y="65"/>
                  </a:lnTo>
                  <a:lnTo>
                    <a:pt x="65" y="56"/>
                  </a:lnTo>
                  <a:lnTo>
                    <a:pt x="68" y="47"/>
                  </a:lnTo>
                  <a:lnTo>
                    <a:pt x="72" y="38"/>
                  </a:lnTo>
                  <a:lnTo>
                    <a:pt x="73" y="27"/>
                  </a:lnTo>
                  <a:lnTo>
                    <a:pt x="77" y="18"/>
                  </a:lnTo>
                  <a:lnTo>
                    <a:pt x="78" y="9"/>
                  </a:lnTo>
                  <a:lnTo>
                    <a:pt x="82" y="0"/>
                  </a:lnTo>
                  <a:lnTo>
                    <a:pt x="159" y="3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72" name="Freeform 1657"/>
            <p:cNvSpPr>
              <a:spLocks/>
            </p:cNvSpPr>
            <p:nvPr/>
          </p:nvSpPr>
          <p:spPr bwMode="auto">
            <a:xfrm>
              <a:off x="4929" y="2891"/>
              <a:ext cx="117" cy="151"/>
            </a:xfrm>
            <a:custGeom>
              <a:avLst/>
              <a:gdLst>
                <a:gd name="T0" fmla="*/ 117 w 234"/>
                <a:gd name="T1" fmla="*/ 33 h 302"/>
                <a:gd name="T2" fmla="*/ 110 w 234"/>
                <a:gd name="T3" fmla="*/ 40 h 302"/>
                <a:gd name="T4" fmla="*/ 103 w 234"/>
                <a:gd name="T5" fmla="*/ 47 h 302"/>
                <a:gd name="T6" fmla="*/ 95 w 234"/>
                <a:gd name="T7" fmla="*/ 55 h 302"/>
                <a:gd name="T8" fmla="*/ 88 w 234"/>
                <a:gd name="T9" fmla="*/ 62 h 302"/>
                <a:gd name="T10" fmla="*/ 81 w 234"/>
                <a:gd name="T11" fmla="*/ 70 h 302"/>
                <a:gd name="T12" fmla="*/ 74 w 234"/>
                <a:gd name="T13" fmla="*/ 77 h 302"/>
                <a:gd name="T14" fmla="*/ 66 w 234"/>
                <a:gd name="T15" fmla="*/ 84 h 302"/>
                <a:gd name="T16" fmla="*/ 59 w 234"/>
                <a:gd name="T17" fmla="*/ 92 h 302"/>
                <a:gd name="T18" fmla="*/ 51 w 234"/>
                <a:gd name="T19" fmla="*/ 100 h 302"/>
                <a:gd name="T20" fmla="*/ 44 w 234"/>
                <a:gd name="T21" fmla="*/ 107 h 302"/>
                <a:gd name="T22" fmla="*/ 37 w 234"/>
                <a:gd name="T23" fmla="*/ 114 h 302"/>
                <a:gd name="T24" fmla="*/ 29 w 234"/>
                <a:gd name="T25" fmla="*/ 121 h 302"/>
                <a:gd name="T26" fmla="*/ 22 w 234"/>
                <a:gd name="T27" fmla="*/ 129 h 302"/>
                <a:gd name="T28" fmla="*/ 15 w 234"/>
                <a:gd name="T29" fmla="*/ 137 h 302"/>
                <a:gd name="T30" fmla="*/ 8 w 234"/>
                <a:gd name="T31" fmla="*/ 144 h 302"/>
                <a:gd name="T32" fmla="*/ 0 w 234"/>
                <a:gd name="T33" fmla="*/ 151 h 302"/>
                <a:gd name="T34" fmla="*/ 3 w 234"/>
                <a:gd name="T35" fmla="*/ 142 h 302"/>
                <a:gd name="T36" fmla="*/ 5 w 234"/>
                <a:gd name="T37" fmla="*/ 132 h 302"/>
                <a:gd name="T38" fmla="*/ 8 w 234"/>
                <a:gd name="T39" fmla="*/ 123 h 302"/>
                <a:gd name="T40" fmla="*/ 10 w 234"/>
                <a:gd name="T41" fmla="*/ 114 h 302"/>
                <a:gd name="T42" fmla="*/ 13 w 234"/>
                <a:gd name="T43" fmla="*/ 104 h 302"/>
                <a:gd name="T44" fmla="*/ 15 w 234"/>
                <a:gd name="T45" fmla="*/ 94 h 302"/>
                <a:gd name="T46" fmla="*/ 18 w 234"/>
                <a:gd name="T47" fmla="*/ 85 h 302"/>
                <a:gd name="T48" fmla="*/ 20 w 234"/>
                <a:gd name="T49" fmla="*/ 76 h 302"/>
                <a:gd name="T50" fmla="*/ 24 w 234"/>
                <a:gd name="T51" fmla="*/ 66 h 302"/>
                <a:gd name="T52" fmla="*/ 26 w 234"/>
                <a:gd name="T53" fmla="*/ 57 h 302"/>
                <a:gd name="T54" fmla="*/ 28 w 234"/>
                <a:gd name="T55" fmla="*/ 47 h 302"/>
                <a:gd name="T56" fmla="*/ 30 w 234"/>
                <a:gd name="T57" fmla="*/ 38 h 302"/>
                <a:gd name="T58" fmla="*/ 33 w 234"/>
                <a:gd name="T59" fmla="*/ 28 h 302"/>
                <a:gd name="T60" fmla="*/ 36 w 234"/>
                <a:gd name="T61" fmla="*/ 19 h 302"/>
                <a:gd name="T62" fmla="*/ 39 w 234"/>
                <a:gd name="T63" fmla="*/ 9 h 302"/>
                <a:gd name="T64" fmla="*/ 41 w 234"/>
                <a:gd name="T65" fmla="*/ 0 h 30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34" h="302">
                  <a:moveTo>
                    <a:pt x="159" y="32"/>
                  </a:moveTo>
                  <a:lnTo>
                    <a:pt x="234" y="65"/>
                  </a:lnTo>
                  <a:lnTo>
                    <a:pt x="227" y="72"/>
                  </a:lnTo>
                  <a:lnTo>
                    <a:pt x="219" y="79"/>
                  </a:lnTo>
                  <a:lnTo>
                    <a:pt x="212" y="86"/>
                  </a:lnTo>
                  <a:lnTo>
                    <a:pt x="205" y="94"/>
                  </a:lnTo>
                  <a:lnTo>
                    <a:pt x="197" y="101"/>
                  </a:lnTo>
                  <a:lnTo>
                    <a:pt x="190" y="110"/>
                  </a:lnTo>
                  <a:lnTo>
                    <a:pt x="184" y="117"/>
                  </a:lnTo>
                  <a:lnTo>
                    <a:pt x="175" y="124"/>
                  </a:lnTo>
                  <a:lnTo>
                    <a:pt x="169" y="132"/>
                  </a:lnTo>
                  <a:lnTo>
                    <a:pt x="162" y="139"/>
                  </a:lnTo>
                  <a:lnTo>
                    <a:pt x="154" y="146"/>
                  </a:lnTo>
                  <a:lnTo>
                    <a:pt x="147" y="153"/>
                  </a:lnTo>
                  <a:lnTo>
                    <a:pt x="139" y="161"/>
                  </a:lnTo>
                  <a:lnTo>
                    <a:pt x="132" y="168"/>
                  </a:lnTo>
                  <a:lnTo>
                    <a:pt x="125" y="175"/>
                  </a:lnTo>
                  <a:lnTo>
                    <a:pt x="117" y="184"/>
                  </a:lnTo>
                  <a:lnTo>
                    <a:pt x="110" y="191"/>
                  </a:lnTo>
                  <a:lnTo>
                    <a:pt x="102" y="199"/>
                  </a:lnTo>
                  <a:lnTo>
                    <a:pt x="95" y="206"/>
                  </a:lnTo>
                  <a:lnTo>
                    <a:pt x="87" y="213"/>
                  </a:lnTo>
                  <a:lnTo>
                    <a:pt x="80" y="220"/>
                  </a:lnTo>
                  <a:lnTo>
                    <a:pt x="73" y="228"/>
                  </a:lnTo>
                  <a:lnTo>
                    <a:pt x="65" y="235"/>
                  </a:lnTo>
                  <a:lnTo>
                    <a:pt x="58" y="242"/>
                  </a:lnTo>
                  <a:lnTo>
                    <a:pt x="52" y="249"/>
                  </a:lnTo>
                  <a:lnTo>
                    <a:pt x="43" y="258"/>
                  </a:lnTo>
                  <a:lnTo>
                    <a:pt x="37" y="266"/>
                  </a:lnTo>
                  <a:lnTo>
                    <a:pt x="30" y="273"/>
                  </a:lnTo>
                  <a:lnTo>
                    <a:pt x="22" y="280"/>
                  </a:lnTo>
                  <a:lnTo>
                    <a:pt x="15" y="287"/>
                  </a:lnTo>
                  <a:lnTo>
                    <a:pt x="7" y="294"/>
                  </a:lnTo>
                  <a:lnTo>
                    <a:pt x="0" y="302"/>
                  </a:lnTo>
                  <a:lnTo>
                    <a:pt x="3" y="293"/>
                  </a:lnTo>
                  <a:lnTo>
                    <a:pt x="5" y="284"/>
                  </a:lnTo>
                  <a:lnTo>
                    <a:pt x="8" y="275"/>
                  </a:lnTo>
                  <a:lnTo>
                    <a:pt x="10" y="264"/>
                  </a:lnTo>
                  <a:lnTo>
                    <a:pt x="13" y="255"/>
                  </a:lnTo>
                  <a:lnTo>
                    <a:pt x="15" y="246"/>
                  </a:lnTo>
                  <a:lnTo>
                    <a:pt x="17" y="237"/>
                  </a:lnTo>
                  <a:lnTo>
                    <a:pt x="20" y="228"/>
                  </a:lnTo>
                  <a:lnTo>
                    <a:pt x="23" y="217"/>
                  </a:lnTo>
                  <a:lnTo>
                    <a:pt x="25" y="208"/>
                  </a:lnTo>
                  <a:lnTo>
                    <a:pt x="28" y="199"/>
                  </a:lnTo>
                  <a:lnTo>
                    <a:pt x="30" y="188"/>
                  </a:lnTo>
                  <a:lnTo>
                    <a:pt x="33" y="179"/>
                  </a:lnTo>
                  <a:lnTo>
                    <a:pt x="35" y="170"/>
                  </a:lnTo>
                  <a:lnTo>
                    <a:pt x="38" y="161"/>
                  </a:lnTo>
                  <a:lnTo>
                    <a:pt x="40" y="152"/>
                  </a:lnTo>
                  <a:lnTo>
                    <a:pt x="43" y="141"/>
                  </a:lnTo>
                  <a:lnTo>
                    <a:pt x="47" y="132"/>
                  </a:lnTo>
                  <a:lnTo>
                    <a:pt x="48" y="123"/>
                  </a:lnTo>
                  <a:lnTo>
                    <a:pt x="52" y="114"/>
                  </a:lnTo>
                  <a:lnTo>
                    <a:pt x="53" y="103"/>
                  </a:lnTo>
                  <a:lnTo>
                    <a:pt x="55" y="94"/>
                  </a:lnTo>
                  <a:lnTo>
                    <a:pt x="58" y="85"/>
                  </a:lnTo>
                  <a:lnTo>
                    <a:pt x="60" y="76"/>
                  </a:lnTo>
                  <a:lnTo>
                    <a:pt x="63" y="65"/>
                  </a:lnTo>
                  <a:lnTo>
                    <a:pt x="65" y="56"/>
                  </a:lnTo>
                  <a:lnTo>
                    <a:pt x="68" y="47"/>
                  </a:lnTo>
                  <a:lnTo>
                    <a:pt x="72" y="38"/>
                  </a:lnTo>
                  <a:lnTo>
                    <a:pt x="73" y="27"/>
                  </a:lnTo>
                  <a:lnTo>
                    <a:pt x="77" y="18"/>
                  </a:lnTo>
                  <a:lnTo>
                    <a:pt x="78" y="9"/>
                  </a:lnTo>
                  <a:lnTo>
                    <a:pt x="82" y="0"/>
                  </a:lnTo>
                  <a:lnTo>
                    <a:pt x="159" y="3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e-DE"/>
            </a:p>
          </p:txBody>
        </p:sp>
        <p:sp>
          <p:nvSpPr>
            <p:cNvPr id="17673" name="Freeform 1658"/>
            <p:cNvSpPr>
              <a:spLocks/>
            </p:cNvSpPr>
            <p:nvPr/>
          </p:nvSpPr>
          <p:spPr bwMode="auto">
            <a:xfrm>
              <a:off x="4901" y="1649"/>
              <a:ext cx="650" cy="540"/>
            </a:xfrm>
            <a:custGeom>
              <a:avLst/>
              <a:gdLst>
                <a:gd name="T0" fmla="*/ 0 w 1302"/>
                <a:gd name="T1" fmla="*/ 406 h 1080"/>
                <a:gd name="T2" fmla="*/ 476 w 1302"/>
                <a:gd name="T3" fmla="*/ 406 h 1080"/>
                <a:gd name="T4" fmla="*/ 476 w 1302"/>
                <a:gd name="T5" fmla="*/ 540 h 1080"/>
                <a:gd name="T6" fmla="*/ 650 w 1302"/>
                <a:gd name="T7" fmla="*/ 271 h 1080"/>
                <a:gd name="T8" fmla="*/ 476 w 1302"/>
                <a:gd name="T9" fmla="*/ 0 h 1080"/>
                <a:gd name="T10" fmla="*/ 475 w 1302"/>
                <a:gd name="T11" fmla="*/ 135 h 1080"/>
                <a:gd name="T12" fmla="*/ 0 w 1302"/>
                <a:gd name="T13" fmla="*/ 135 h 1080"/>
                <a:gd name="T14" fmla="*/ 0 w 1302"/>
                <a:gd name="T15" fmla="*/ 406 h 108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02" h="1080">
                  <a:moveTo>
                    <a:pt x="0" y="811"/>
                  </a:moveTo>
                  <a:lnTo>
                    <a:pt x="954" y="811"/>
                  </a:lnTo>
                  <a:lnTo>
                    <a:pt x="954" y="1080"/>
                  </a:lnTo>
                  <a:lnTo>
                    <a:pt x="1302" y="541"/>
                  </a:lnTo>
                  <a:lnTo>
                    <a:pt x="954" y="0"/>
                  </a:lnTo>
                  <a:lnTo>
                    <a:pt x="951" y="270"/>
                  </a:lnTo>
                  <a:lnTo>
                    <a:pt x="0" y="270"/>
                  </a:lnTo>
                  <a:lnTo>
                    <a:pt x="0" y="811"/>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74" name="Freeform 1659"/>
            <p:cNvSpPr>
              <a:spLocks/>
            </p:cNvSpPr>
            <p:nvPr/>
          </p:nvSpPr>
          <p:spPr bwMode="auto">
            <a:xfrm>
              <a:off x="4901" y="2047"/>
              <a:ext cx="483" cy="15"/>
            </a:xfrm>
            <a:custGeom>
              <a:avLst/>
              <a:gdLst>
                <a:gd name="T0" fmla="*/ 483 w 968"/>
                <a:gd name="T1" fmla="*/ 8 h 29"/>
                <a:gd name="T2" fmla="*/ 476 w 968"/>
                <a:gd name="T3" fmla="*/ 0 h 29"/>
                <a:gd name="T4" fmla="*/ 0 w 968"/>
                <a:gd name="T5" fmla="*/ 0 h 29"/>
                <a:gd name="T6" fmla="*/ 0 w 968"/>
                <a:gd name="T7" fmla="*/ 15 h 29"/>
                <a:gd name="T8" fmla="*/ 476 w 968"/>
                <a:gd name="T9" fmla="*/ 15 h 29"/>
                <a:gd name="T10" fmla="*/ 470 w 968"/>
                <a:gd name="T11" fmla="*/ 8 h 29"/>
                <a:gd name="T12" fmla="*/ 483 w 968"/>
                <a:gd name="T13" fmla="*/ 8 h 29"/>
                <a:gd name="T14" fmla="*/ 483 w 968"/>
                <a:gd name="T15" fmla="*/ 0 h 29"/>
                <a:gd name="T16" fmla="*/ 476 w 968"/>
                <a:gd name="T17" fmla="*/ 0 h 29"/>
                <a:gd name="T18" fmla="*/ 483 w 968"/>
                <a:gd name="T19" fmla="*/ 8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68" h="29">
                  <a:moveTo>
                    <a:pt x="968" y="15"/>
                  </a:moveTo>
                  <a:lnTo>
                    <a:pt x="954" y="0"/>
                  </a:lnTo>
                  <a:lnTo>
                    <a:pt x="0" y="0"/>
                  </a:lnTo>
                  <a:lnTo>
                    <a:pt x="0" y="29"/>
                  </a:lnTo>
                  <a:lnTo>
                    <a:pt x="954" y="29"/>
                  </a:lnTo>
                  <a:lnTo>
                    <a:pt x="941" y="15"/>
                  </a:lnTo>
                  <a:lnTo>
                    <a:pt x="968" y="15"/>
                  </a:lnTo>
                  <a:lnTo>
                    <a:pt x="968" y="0"/>
                  </a:lnTo>
                  <a:lnTo>
                    <a:pt x="954" y="0"/>
                  </a:lnTo>
                  <a:lnTo>
                    <a:pt x="968"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75" name="Freeform 1660"/>
            <p:cNvSpPr>
              <a:spLocks/>
            </p:cNvSpPr>
            <p:nvPr/>
          </p:nvSpPr>
          <p:spPr bwMode="auto">
            <a:xfrm>
              <a:off x="5371" y="2054"/>
              <a:ext cx="13" cy="158"/>
            </a:xfrm>
            <a:custGeom>
              <a:avLst/>
              <a:gdLst>
                <a:gd name="T0" fmla="*/ 1 w 27"/>
                <a:gd name="T1" fmla="*/ 131 h 314"/>
                <a:gd name="T2" fmla="*/ 13 w 27"/>
                <a:gd name="T3" fmla="*/ 135 h 314"/>
                <a:gd name="T4" fmla="*/ 13 w 27"/>
                <a:gd name="T5" fmla="*/ 0 h 314"/>
                <a:gd name="T6" fmla="*/ 0 w 27"/>
                <a:gd name="T7" fmla="*/ 0 h 314"/>
                <a:gd name="T8" fmla="*/ 0 w 27"/>
                <a:gd name="T9" fmla="*/ 135 h 314"/>
                <a:gd name="T10" fmla="*/ 12 w 27"/>
                <a:gd name="T11" fmla="*/ 140 h 314"/>
                <a:gd name="T12" fmla="*/ 0 w 27"/>
                <a:gd name="T13" fmla="*/ 135 h 314"/>
                <a:gd name="T14" fmla="*/ 0 w 27"/>
                <a:gd name="T15" fmla="*/ 158 h 314"/>
                <a:gd name="T16" fmla="*/ 12 w 27"/>
                <a:gd name="T17" fmla="*/ 140 h 314"/>
                <a:gd name="T18" fmla="*/ 1 w 27"/>
                <a:gd name="T19" fmla="*/ 131 h 3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7" h="314">
                  <a:moveTo>
                    <a:pt x="2" y="260"/>
                  </a:moveTo>
                  <a:lnTo>
                    <a:pt x="27" y="269"/>
                  </a:lnTo>
                  <a:lnTo>
                    <a:pt x="27" y="0"/>
                  </a:lnTo>
                  <a:lnTo>
                    <a:pt x="0" y="0"/>
                  </a:lnTo>
                  <a:lnTo>
                    <a:pt x="0" y="269"/>
                  </a:lnTo>
                  <a:lnTo>
                    <a:pt x="25" y="278"/>
                  </a:lnTo>
                  <a:lnTo>
                    <a:pt x="0" y="269"/>
                  </a:lnTo>
                  <a:lnTo>
                    <a:pt x="0" y="314"/>
                  </a:lnTo>
                  <a:lnTo>
                    <a:pt x="25" y="278"/>
                  </a:lnTo>
                  <a:lnTo>
                    <a:pt x="2" y="2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76" name="Freeform 1661"/>
            <p:cNvSpPr>
              <a:spLocks/>
            </p:cNvSpPr>
            <p:nvPr/>
          </p:nvSpPr>
          <p:spPr bwMode="auto">
            <a:xfrm>
              <a:off x="5372" y="1915"/>
              <a:ext cx="188" cy="279"/>
            </a:xfrm>
            <a:custGeom>
              <a:avLst/>
              <a:gdLst>
                <a:gd name="T0" fmla="*/ 174 w 376"/>
                <a:gd name="T1" fmla="*/ 9 h 557"/>
                <a:gd name="T2" fmla="*/ 174 w 376"/>
                <a:gd name="T3" fmla="*/ 0 h 557"/>
                <a:gd name="T4" fmla="*/ 0 w 376"/>
                <a:gd name="T5" fmla="*/ 270 h 557"/>
                <a:gd name="T6" fmla="*/ 12 w 376"/>
                <a:gd name="T7" fmla="*/ 279 h 557"/>
                <a:gd name="T8" fmla="*/ 186 w 376"/>
                <a:gd name="T9" fmla="*/ 9 h 557"/>
                <a:gd name="T10" fmla="*/ 186 w 376"/>
                <a:gd name="T11" fmla="*/ 0 h 557"/>
                <a:gd name="T12" fmla="*/ 186 w 376"/>
                <a:gd name="T13" fmla="*/ 9 h 557"/>
                <a:gd name="T14" fmla="*/ 188 w 376"/>
                <a:gd name="T15" fmla="*/ 5 h 557"/>
                <a:gd name="T16" fmla="*/ 186 w 376"/>
                <a:gd name="T17" fmla="*/ 0 h 557"/>
                <a:gd name="T18" fmla="*/ 174 w 376"/>
                <a:gd name="T19" fmla="*/ 9 h 5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76" h="557">
                  <a:moveTo>
                    <a:pt x="347" y="18"/>
                  </a:moveTo>
                  <a:lnTo>
                    <a:pt x="347" y="0"/>
                  </a:lnTo>
                  <a:lnTo>
                    <a:pt x="0" y="539"/>
                  </a:lnTo>
                  <a:lnTo>
                    <a:pt x="23" y="557"/>
                  </a:lnTo>
                  <a:lnTo>
                    <a:pt x="371" y="18"/>
                  </a:lnTo>
                  <a:lnTo>
                    <a:pt x="371" y="0"/>
                  </a:lnTo>
                  <a:lnTo>
                    <a:pt x="371" y="18"/>
                  </a:lnTo>
                  <a:lnTo>
                    <a:pt x="376" y="9"/>
                  </a:lnTo>
                  <a:lnTo>
                    <a:pt x="371" y="0"/>
                  </a:lnTo>
                  <a:lnTo>
                    <a:pt x="34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77" name="Freeform 1662"/>
            <p:cNvSpPr>
              <a:spLocks/>
            </p:cNvSpPr>
            <p:nvPr/>
          </p:nvSpPr>
          <p:spPr bwMode="auto">
            <a:xfrm>
              <a:off x="5371" y="1627"/>
              <a:ext cx="186" cy="297"/>
            </a:xfrm>
            <a:custGeom>
              <a:avLst/>
              <a:gdLst>
                <a:gd name="T0" fmla="*/ 13 w 373"/>
                <a:gd name="T1" fmla="*/ 22 h 595"/>
                <a:gd name="T2" fmla="*/ 1 w 373"/>
                <a:gd name="T3" fmla="*/ 27 h 595"/>
                <a:gd name="T4" fmla="*/ 174 w 373"/>
                <a:gd name="T5" fmla="*/ 297 h 595"/>
                <a:gd name="T6" fmla="*/ 186 w 373"/>
                <a:gd name="T7" fmla="*/ 288 h 595"/>
                <a:gd name="T8" fmla="*/ 12 w 373"/>
                <a:gd name="T9" fmla="*/ 18 h 595"/>
                <a:gd name="T10" fmla="*/ 0 w 373"/>
                <a:gd name="T11" fmla="*/ 22 h 595"/>
                <a:gd name="T12" fmla="*/ 12 w 373"/>
                <a:gd name="T13" fmla="*/ 18 h 595"/>
                <a:gd name="T14" fmla="*/ 0 w 373"/>
                <a:gd name="T15" fmla="*/ 0 h 595"/>
                <a:gd name="T16" fmla="*/ 0 w 373"/>
                <a:gd name="T17" fmla="*/ 22 h 595"/>
                <a:gd name="T18" fmla="*/ 13 w 373"/>
                <a:gd name="T19" fmla="*/ 22 h 5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73" h="595">
                  <a:moveTo>
                    <a:pt x="27" y="45"/>
                  </a:moveTo>
                  <a:lnTo>
                    <a:pt x="2" y="54"/>
                  </a:lnTo>
                  <a:lnTo>
                    <a:pt x="349" y="595"/>
                  </a:lnTo>
                  <a:lnTo>
                    <a:pt x="373" y="577"/>
                  </a:lnTo>
                  <a:lnTo>
                    <a:pt x="25" y="36"/>
                  </a:lnTo>
                  <a:lnTo>
                    <a:pt x="0" y="45"/>
                  </a:lnTo>
                  <a:lnTo>
                    <a:pt x="25" y="36"/>
                  </a:lnTo>
                  <a:lnTo>
                    <a:pt x="0" y="0"/>
                  </a:lnTo>
                  <a:lnTo>
                    <a:pt x="0" y="45"/>
                  </a:lnTo>
                  <a:lnTo>
                    <a:pt x="27"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78" name="Freeform 1663"/>
            <p:cNvSpPr>
              <a:spLocks/>
            </p:cNvSpPr>
            <p:nvPr/>
          </p:nvSpPr>
          <p:spPr bwMode="auto">
            <a:xfrm>
              <a:off x="5369" y="1649"/>
              <a:ext cx="15" cy="142"/>
            </a:xfrm>
            <a:custGeom>
              <a:avLst/>
              <a:gdLst>
                <a:gd name="T0" fmla="*/ 7 w 30"/>
                <a:gd name="T1" fmla="*/ 142 h 284"/>
                <a:gd name="T2" fmla="*/ 13 w 30"/>
                <a:gd name="T3" fmla="*/ 135 h 284"/>
                <a:gd name="T4" fmla="*/ 15 w 30"/>
                <a:gd name="T5" fmla="*/ 0 h 284"/>
                <a:gd name="T6" fmla="*/ 2 w 30"/>
                <a:gd name="T7" fmla="*/ 0 h 284"/>
                <a:gd name="T8" fmla="*/ 0 w 30"/>
                <a:gd name="T9" fmla="*/ 135 h 284"/>
                <a:gd name="T10" fmla="*/ 7 w 30"/>
                <a:gd name="T11" fmla="*/ 128 h 284"/>
                <a:gd name="T12" fmla="*/ 7 w 30"/>
                <a:gd name="T13" fmla="*/ 142 h 284"/>
                <a:gd name="T14" fmla="*/ 13 w 30"/>
                <a:gd name="T15" fmla="*/ 142 h 284"/>
                <a:gd name="T16" fmla="*/ 13 w 30"/>
                <a:gd name="T17" fmla="*/ 135 h 284"/>
                <a:gd name="T18" fmla="*/ 7 w 30"/>
                <a:gd name="T19" fmla="*/ 142 h 28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0" h="284">
                  <a:moveTo>
                    <a:pt x="13" y="284"/>
                  </a:moveTo>
                  <a:lnTo>
                    <a:pt x="26" y="270"/>
                  </a:lnTo>
                  <a:lnTo>
                    <a:pt x="30" y="0"/>
                  </a:lnTo>
                  <a:lnTo>
                    <a:pt x="3" y="0"/>
                  </a:lnTo>
                  <a:lnTo>
                    <a:pt x="0" y="270"/>
                  </a:lnTo>
                  <a:lnTo>
                    <a:pt x="13" y="255"/>
                  </a:lnTo>
                  <a:lnTo>
                    <a:pt x="13" y="284"/>
                  </a:lnTo>
                  <a:lnTo>
                    <a:pt x="26" y="284"/>
                  </a:lnTo>
                  <a:lnTo>
                    <a:pt x="26" y="270"/>
                  </a:lnTo>
                  <a:lnTo>
                    <a:pt x="13" y="2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79" name="Freeform 1664"/>
            <p:cNvSpPr>
              <a:spLocks/>
            </p:cNvSpPr>
            <p:nvPr/>
          </p:nvSpPr>
          <p:spPr bwMode="auto">
            <a:xfrm>
              <a:off x="4894" y="1777"/>
              <a:ext cx="482" cy="14"/>
            </a:xfrm>
            <a:custGeom>
              <a:avLst/>
              <a:gdLst>
                <a:gd name="T0" fmla="*/ 13 w 964"/>
                <a:gd name="T1" fmla="*/ 7 h 29"/>
                <a:gd name="T2" fmla="*/ 7 w 964"/>
                <a:gd name="T3" fmla="*/ 14 h 29"/>
                <a:gd name="T4" fmla="*/ 482 w 964"/>
                <a:gd name="T5" fmla="*/ 14 h 29"/>
                <a:gd name="T6" fmla="*/ 482 w 964"/>
                <a:gd name="T7" fmla="*/ 0 h 29"/>
                <a:gd name="T8" fmla="*/ 7 w 964"/>
                <a:gd name="T9" fmla="*/ 0 h 29"/>
                <a:gd name="T10" fmla="*/ 0 w 964"/>
                <a:gd name="T11" fmla="*/ 7 h 29"/>
                <a:gd name="T12" fmla="*/ 7 w 964"/>
                <a:gd name="T13" fmla="*/ 0 h 29"/>
                <a:gd name="T14" fmla="*/ 0 w 964"/>
                <a:gd name="T15" fmla="*/ 0 h 29"/>
                <a:gd name="T16" fmla="*/ 0 w 964"/>
                <a:gd name="T17" fmla="*/ 7 h 29"/>
                <a:gd name="T18" fmla="*/ 13 w 964"/>
                <a:gd name="T19" fmla="*/ 7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64" h="29">
                  <a:moveTo>
                    <a:pt x="26" y="15"/>
                  </a:moveTo>
                  <a:lnTo>
                    <a:pt x="13" y="29"/>
                  </a:lnTo>
                  <a:lnTo>
                    <a:pt x="964" y="29"/>
                  </a:lnTo>
                  <a:lnTo>
                    <a:pt x="964" y="0"/>
                  </a:lnTo>
                  <a:lnTo>
                    <a:pt x="13" y="0"/>
                  </a:lnTo>
                  <a:lnTo>
                    <a:pt x="0" y="15"/>
                  </a:lnTo>
                  <a:lnTo>
                    <a:pt x="13" y="0"/>
                  </a:lnTo>
                  <a:lnTo>
                    <a:pt x="0" y="0"/>
                  </a:lnTo>
                  <a:lnTo>
                    <a:pt x="0" y="15"/>
                  </a:lnTo>
                  <a:lnTo>
                    <a:pt x="26"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80" name="Freeform 1665"/>
            <p:cNvSpPr>
              <a:spLocks/>
            </p:cNvSpPr>
            <p:nvPr/>
          </p:nvSpPr>
          <p:spPr bwMode="auto">
            <a:xfrm>
              <a:off x="4894" y="1784"/>
              <a:ext cx="13" cy="278"/>
            </a:xfrm>
            <a:custGeom>
              <a:avLst/>
              <a:gdLst>
                <a:gd name="T0" fmla="*/ 7 w 26"/>
                <a:gd name="T1" fmla="*/ 263 h 555"/>
                <a:gd name="T2" fmla="*/ 13 w 26"/>
                <a:gd name="T3" fmla="*/ 271 h 555"/>
                <a:gd name="T4" fmla="*/ 13 w 26"/>
                <a:gd name="T5" fmla="*/ 0 h 555"/>
                <a:gd name="T6" fmla="*/ 0 w 26"/>
                <a:gd name="T7" fmla="*/ 0 h 555"/>
                <a:gd name="T8" fmla="*/ 0 w 26"/>
                <a:gd name="T9" fmla="*/ 271 h 555"/>
                <a:gd name="T10" fmla="*/ 7 w 26"/>
                <a:gd name="T11" fmla="*/ 278 h 555"/>
                <a:gd name="T12" fmla="*/ 0 w 26"/>
                <a:gd name="T13" fmla="*/ 271 h 555"/>
                <a:gd name="T14" fmla="*/ 0 w 26"/>
                <a:gd name="T15" fmla="*/ 278 h 555"/>
                <a:gd name="T16" fmla="*/ 7 w 26"/>
                <a:gd name="T17" fmla="*/ 278 h 555"/>
                <a:gd name="T18" fmla="*/ 7 w 26"/>
                <a:gd name="T19" fmla="*/ 263 h 55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 h="555">
                  <a:moveTo>
                    <a:pt x="13" y="526"/>
                  </a:moveTo>
                  <a:lnTo>
                    <a:pt x="26" y="541"/>
                  </a:lnTo>
                  <a:lnTo>
                    <a:pt x="26" y="0"/>
                  </a:lnTo>
                  <a:lnTo>
                    <a:pt x="0" y="0"/>
                  </a:lnTo>
                  <a:lnTo>
                    <a:pt x="0" y="541"/>
                  </a:lnTo>
                  <a:lnTo>
                    <a:pt x="13" y="555"/>
                  </a:lnTo>
                  <a:lnTo>
                    <a:pt x="0" y="541"/>
                  </a:lnTo>
                  <a:lnTo>
                    <a:pt x="0" y="555"/>
                  </a:lnTo>
                  <a:lnTo>
                    <a:pt x="13" y="555"/>
                  </a:lnTo>
                  <a:lnTo>
                    <a:pt x="13" y="5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81" name="Freeform 1666"/>
            <p:cNvSpPr>
              <a:spLocks/>
            </p:cNvSpPr>
            <p:nvPr/>
          </p:nvSpPr>
          <p:spPr bwMode="auto">
            <a:xfrm>
              <a:off x="4941" y="1885"/>
              <a:ext cx="61" cy="91"/>
            </a:xfrm>
            <a:custGeom>
              <a:avLst/>
              <a:gdLst>
                <a:gd name="T0" fmla="*/ 0 w 124"/>
                <a:gd name="T1" fmla="*/ 91 h 181"/>
                <a:gd name="T2" fmla="*/ 0 w 124"/>
                <a:gd name="T3" fmla="*/ 0 h 181"/>
                <a:gd name="T4" fmla="*/ 60 w 124"/>
                <a:gd name="T5" fmla="*/ 0 h 181"/>
                <a:gd name="T6" fmla="*/ 60 w 124"/>
                <a:gd name="T7" fmla="*/ 11 h 181"/>
                <a:gd name="T8" fmla="*/ 11 w 124"/>
                <a:gd name="T9" fmla="*/ 11 h 181"/>
                <a:gd name="T10" fmla="*/ 11 w 124"/>
                <a:gd name="T11" fmla="*/ 38 h 181"/>
                <a:gd name="T12" fmla="*/ 57 w 124"/>
                <a:gd name="T13" fmla="*/ 38 h 181"/>
                <a:gd name="T14" fmla="*/ 57 w 124"/>
                <a:gd name="T15" fmla="*/ 49 h 181"/>
                <a:gd name="T16" fmla="*/ 11 w 124"/>
                <a:gd name="T17" fmla="*/ 49 h 181"/>
                <a:gd name="T18" fmla="*/ 11 w 124"/>
                <a:gd name="T19" fmla="*/ 80 h 181"/>
                <a:gd name="T20" fmla="*/ 61 w 124"/>
                <a:gd name="T21" fmla="*/ 80 h 181"/>
                <a:gd name="T22" fmla="*/ 61 w 124"/>
                <a:gd name="T23" fmla="*/ 91 h 181"/>
                <a:gd name="T24" fmla="*/ 0 w 124"/>
                <a:gd name="T25" fmla="*/ 91 h 18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4" h="181">
                  <a:moveTo>
                    <a:pt x="0" y="181"/>
                  </a:moveTo>
                  <a:lnTo>
                    <a:pt x="0" y="0"/>
                  </a:lnTo>
                  <a:lnTo>
                    <a:pt x="122" y="0"/>
                  </a:lnTo>
                  <a:lnTo>
                    <a:pt x="122" y="22"/>
                  </a:lnTo>
                  <a:lnTo>
                    <a:pt x="22" y="22"/>
                  </a:lnTo>
                  <a:lnTo>
                    <a:pt x="22" y="75"/>
                  </a:lnTo>
                  <a:lnTo>
                    <a:pt x="116" y="75"/>
                  </a:lnTo>
                  <a:lnTo>
                    <a:pt x="116" y="98"/>
                  </a:lnTo>
                  <a:lnTo>
                    <a:pt x="22" y="98"/>
                  </a:lnTo>
                  <a:lnTo>
                    <a:pt x="22" y="160"/>
                  </a:lnTo>
                  <a:lnTo>
                    <a:pt x="124" y="160"/>
                  </a:lnTo>
                  <a:lnTo>
                    <a:pt x="124" y="181"/>
                  </a:lnTo>
                  <a:lnTo>
                    <a:pt x="0" y="1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82" name="Rectangle 1667"/>
            <p:cNvSpPr>
              <a:spLocks noChangeArrowheads="1"/>
            </p:cNvSpPr>
            <p:nvPr/>
          </p:nvSpPr>
          <p:spPr bwMode="auto">
            <a:xfrm>
              <a:off x="5018" y="1885"/>
              <a:ext cx="10" cy="9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683" name="Freeform 1668"/>
            <p:cNvSpPr>
              <a:spLocks noEditPoints="1"/>
            </p:cNvSpPr>
            <p:nvPr/>
          </p:nvSpPr>
          <p:spPr bwMode="auto">
            <a:xfrm>
              <a:off x="5039" y="1909"/>
              <a:ext cx="56" cy="68"/>
            </a:xfrm>
            <a:custGeom>
              <a:avLst/>
              <a:gdLst>
                <a:gd name="T0" fmla="*/ 56 w 112"/>
                <a:gd name="T1" fmla="*/ 48 h 136"/>
                <a:gd name="T2" fmla="*/ 52 w 112"/>
                <a:gd name="T3" fmla="*/ 57 h 136"/>
                <a:gd name="T4" fmla="*/ 46 w 112"/>
                <a:gd name="T5" fmla="*/ 62 h 136"/>
                <a:gd name="T6" fmla="*/ 38 w 112"/>
                <a:gd name="T7" fmla="*/ 66 h 136"/>
                <a:gd name="T8" fmla="*/ 29 w 112"/>
                <a:gd name="T9" fmla="*/ 68 h 136"/>
                <a:gd name="T10" fmla="*/ 17 w 112"/>
                <a:gd name="T11" fmla="*/ 66 h 136"/>
                <a:gd name="T12" fmla="*/ 8 w 112"/>
                <a:gd name="T13" fmla="*/ 60 h 136"/>
                <a:gd name="T14" fmla="*/ 2 w 112"/>
                <a:gd name="T15" fmla="*/ 49 h 136"/>
                <a:gd name="T16" fmla="*/ 0 w 112"/>
                <a:gd name="T17" fmla="*/ 36 h 136"/>
                <a:gd name="T18" fmla="*/ 2 w 112"/>
                <a:gd name="T19" fmla="*/ 20 h 136"/>
                <a:gd name="T20" fmla="*/ 8 w 112"/>
                <a:gd name="T21" fmla="*/ 10 h 136"/>
                <a:gd name="T22" fmla="*/ 16 w 112"/>
                <a:gd name="T23" fmla="*/ 2 h 136"/>
                <a:gd name="T24" fmla="*/ 28 w 112"/>
                <a:gd name="T25" fmla="*/ 0 h 136"/>
                <a:gd name="T26" fmla="*/ 40 w 112"/>
                <a:gd name="T27" fmla="*/ 2 h 136"/>
                <a:gd name="T28" fmla="*/ 48 w 112"/>
                <a:gd name="T29" fmla="*/ 10 h 136"/>
                <a:gd name="T30" fmla="*/ 54 w 112"/>
                <a:gd name="T31" fmla="*/ 19 h 136"/>
                <a:gd name="T32" fmla="*/ 56 w 112"/>
                <a:gd name="T33" fmla="*/ 35 h 136"/>
                <a:gd name="T34" fmla="*/ 56 w 112"/>
                <a:gd name="T35" fmla="*/ 36 h 136"/>
                <a:gd name="T36" fmla="*/ 56 w 112"/>
                <a:gd name="T37" fmla="*/ 38 h 136"/>
                <a:gd name="T38" fmla="*/ 11 w 112"/>
                <a:gd name="T39" fmla="*/ 42 h 136"/>
                <a:gd name="T40" fmla="*/ 13 w 112"/>
                <a:gd name="T41" fmla="*/ 49 h 136"/>
                <a:gd name="T42" fmla="*/ 18 w 112"/>
                <a:gd name="T43" fmla="*/ 54 h 136"/>
                <a:gd name="T44" fmla="*/ 25 w 112"/>
                <a:gd name="T45" fmla="*/ 57 h 136"/>
                <a:gd name="T46" fmla="*/ 31 w 112"/>
                <a:gd name="T47" fmla="*/ 57 h 136"/>
                <a:gd name="T48" fmla="*/ 36 w 112"/>
                <a:gd name="T49" fmla="*/ 57 h 136"/>
                <a:gd name="T50" fmla="*/ 41 w 112"/>
                <a:gd name="T51" fmla="*/ 54 h 136"/>
                <a:gd name="T52" fmla="*/ 44 w 112"/>
                <a:gd name="T53" fmla="*/ 48 h 136"/>
                <a:gd name="T54" fmla="*/ 46 w 112"/>
                <a:gd name="T55" fmla="*/ 47 h 136"/>
                <a:gd name="T56" fmla="*/ 46 w 112"/>
                <a:gd name="T57" fmla="*/ 26 h 136"/>
                <a:gd name="T58" fmla="*/ 45 w 112"/>
                <a:gd name="T59" fmla="*/ 20 h 136"/>
                <a:gd name="T60" fmla="*/ 42 w 112"/>
                <a:gd name="T61" fmla="*/ 16 h 136"/>
                <a:gd name="T62" fmla="*/ 36 w 112"/>
                <a:gd name="T63" fmla="*/ 12 h 136"/>
                <a:gd name="T64" fmla="*/ 28 w 112"/>
                <a:gd name="T65" fmla="*/ 11 h 136"/>
                <a:gd name="T66" fmla="*/ 21 w 112"/>
                <a:gd name="T67" fmla="*/ 12 h 136"/>
                <a:gd name="T68" fmla="*/ 16 w 112"/>
                <a:gd name="T69" fmla="*/ 15 h 136"/>
                <a:gd name="T70" fmla="*/ 12 w 112"/>
                <a:gd name="T71" fmla="*/ 20 h 136"/>
                <a:gd name="T72" fmla="*/ 11 w 112"/>
                <a:gd name="T73" fmla="*/ 26 h 1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12" h="136">
                  <a:moveTo>
                    <a:pt x="91" y="93"/>
                  </a:moveTo>
                  <a:lnTo>
                    <a:pt x="111" y="96"/>
                  </a:lnTo>
                  <a:lnTo>
                    <a:pt x="107" y="105"/>
                  </a:lnTo>
                  <a:lnTo>
                    <a:pt x="104" y="113"/>
                  </a:lnTo>
                  <a:lnTo>
                    <a:pt x="97" y="120"/>
                  </a:lnTo>
                  <a:lnTo>
                    <a:pt x="91" y="123"/>
                  </a:lnTo>
                  <a:lnTo>
                    <a:pt x="84" y="129"/>
                  </a:lnTo>
                  <a:lnTo>
                    <a:pt x="76" y="132"/>
                  </a:lnTo>
                  <a:lnTo>
                    <a:pt x="67" y="134"/>
                  </a:lnTo>
                  <a:lnTo>
                    <a:pt x="57" y="136"/>
                  </a:lnTo>
                  <a:lnTo>
                    <a:pt x="46" y="134"/>
                  </a:lnTo>
                  <a:lnTo>
                    <a:pt x="34" y="131"/>
                  </a:lnTo>
                  <a:lnTo>
                    <a:pt x="24" y="127"/>
                  </a:lnTo>
                  <a:lnTo>
                    <a:pt x="16" y="120"/>
                  </a:lnTo>
                  <a:lnTo>
                    <a:pt x="9" y="109"/>
                  </a:lnTo>
                  <a:lnTo>
                    <a:pt x="4" y="98"/>
                  </a:lnTo>
                  <a:lnTo>
                    <a:pt x="0" y="85"/>
                  </a:lnTo>
                  <a:lnTo>
                    <a:pt x="0" y="71"/>
                  </a:lnTo>
                  <a:lnTo>
                    <a:pt x="0" y="55"/>
                  </a:lnTo>
                  <a:lnTo>
                    <a:pt x="4" y="40"/>
                  </a:lnTo>
                  <a:lnTo>
                    <a:pt x="9" y="28"/>
                  </a:lnTo>
                  <a:lnTo>
                    <a:pt x="16" y="19"/>
                  </a:lnTo>
                  <a:lnTo>
                    <a:pt x="22" y="9"/>
                  </a:lnTo>
                  <a:lnTo>
                    <a:pt x="32" y="4"/>
                  </a:lnTo>
                  <a:lnTo>
                    <a:pt x="44" y="2"/>
                  </a:lnTo>
                  <a:lnTo>
                    <a:pt x="56" y="0"/>
                  </a:lnTo>
                  <a:lnTo>
                    <a:pt x="67" y="2"/>
                  </a:lnTo>
                  <a:lnTo>
                    <a:pt x="79" y="4"/>
                  </a:lnTo>
                  <a:lnTo>
                    <a:pt x="87" y="9"/>
                  </a:lnTo>
                  <a:lnTo>
                    <a:pt x="96" y="19"/>
                  </a:lnTo>
                  <a:lnTo>
                    <a:pt x="102" y="28"/>
                  </a:lnTo>
                  <a:lnTo>
                    <a:pt x="107" y="38"/>
                  </a:lnTo>
                  <a:lnTo>
                    <a:pt x="111" y="53"/>
                  </a:lnTo>
                  <a:lnTo>
                    <a:pt x="112" y="69"/>
                  </a:lnTo>
                  <a:lnTo>
                    <a:pt x="112" y="71"/>
                  </a:lnTo>
                  <a:lnTo>
                    <a:pt x="111" y="73"/>
                  </a:lnTo>
                  <a:lnTo>
                    <a:pt x="111" y="75"/>
                  </a:lnTo>
                  <a:lnTo>
                    <a:pt x="21" y="75"/>
                  </a:lnTo>
                  <a:lnTo>
                    <a:pt x="21" y="84"/>
                  </a:lnTo>
                  <a:lnTo>
                    <a:pt x="24" y="91"/>
                  </a:lnTo>
                  <a:lnTo>
                    <a:pt x="26" y="98"/>
                  </a:lnTo>
                  <a:lnTo>
                    <a:pt x="31" y="102"/>
                  </a:lnTo>
                  <a:lnTo>
                    <a:pt x="36" y="107"/>
                  </a:lnTo>
                  <a:lnTo>
                    <a:pt x="42" y="111"/>
                  </a:lnTo>
                  <a:lnTo>
                    <a:pt x="49" y="114"/>
                  </a:lnTo>
                  <a:lnTo>
                    <a:pt x="57" y="114"/>
                  </a:lnTo>
                  <a:lnTo>
                    <a:pt x="62" y="114"/>
                  </a:lnTo>
                  <a:lnTo>
                    <a:pt x="67" y="113"/>
                  </a:lnTo>
                  <a:lnTo>
                    <a:pt x="72" y="113"/>
                  </a:lnTo>
                  <a:lnTo>
                    <a:pt x="77" y="111"/>
                  </a:lnTo>
                  <a:lnTo>
                    <a:pt x="81" y="107"/>
                  </a:lnTo>
                  <a:lnTo>
                    <a:pt x="84" y="102"/>
                  </a:lnTo>
                  <a:lnTo>
                    <a:pt x="87" y="96"/>
                  </a:lnTo>
                  <a:lnTo>
                    <a:pt x="91" y="93"/>
                  </a:lnTo>
                  <a:close/>
                  <a:moveTo>
                    <a:pt x="21" y="51"/>
                  </a:moveTo>
                  <a:lnTo>
                    <a:pt x="91" y="51"/>
                  </a:lnTo>
                  <a:lnTo>
                    <a:pt x="91" y="46"/>
                  </a:lnTo>
                  <a:lnTo>
                    <a:pt x="89" y="40"/>
                  </a:lnTo>
                  <a:lnTo>
                    <a:pt x="86" y="35"/>
                  </a:lnTo>
                  <a:lnTo>
                    <a:pt x="84" y="31"/>
                  </a:lnTo>
                  <a:lnTo>
                    <a:pt x="79" y="28"/>
                  </a:lnTo>
                  <a:lnTo>
                    <a:pt x="71" y="24"/>
                  </a:lnTo>
                  <a:lnTo>
                    <a:pt x="64" y="22"/>
                  </a:lnTo>
                  <a:lnTo>
                    <a:pt x="56" y="22"/>
                  </a:lnTo>
                  <a:lnTo>
                    <a:pt x="49" y="22"/>
                  </a:lnTo>
                  <a:lnTo>
                    <a:pt x="42" y="24"/>
                  </a:lnTo>
                  <a:lnTo>
                    <a:pt x="36" y="28"/>
                  </a:lnTo>
                  <a:lnTo>
                    <a:pt x="31" y="29"/>
                  </a:lnTo>
                  <a:lnTo>
                    <a:pt x="26" y="35"/>
                  </a:lnTo>
                  <a:lnTo>
                    <a:pt x="24" y="40"/>
                  </a:lnTo>
                  <a:lnTo>
                    <a:pt x="21" y="46"/>
                  </a:lnTo>
                  <a:lnTo>
                    <a:pt x="21"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84" name="Freeform 1669"/>
            <p:cNvSpPr>
              <a:spLocks/>
            </p:cNvSpPr>
            <p:nvPr/>
          </p:nvSpPr>
          <p:spPr bwMode="auto">
            <a:xfrm>
              <a:off x="5105" y="1909"/>
              <a:ext cx="53" cy="68"/>
            </a:xfrm>
            <a:custGeom>
              <a:avLst/>
              <a:gdLst>
                <a:gd name="T0" fmla="*/ 53 w 105"/>
                <a:gd name="T1" fmla="*/ 45 h 136"/>
                <a:gd name="T2" fmla="*/ 50 w 105"/>
                <a:gd name="T3" fmla="*/ 54 h 136"/>
                <a:gd name="T4" fmla="*/ 44 w 105"/>
                <a:gd name="T5" fmla="*/ 61 h 136"/>
                <a:gd name="T6" fmla="*/ 36 w 105"/>
                <a:gd name="T7" fmla="*/ 66 h 136"/>
                <a:gd name="T8" fmla="*/ 27 w 105"/>
                <a:gd name="T9" fmla="*/ 68 h 136"/>
                <a:gd name="T10" fmla="*/ 16 w 105"/>
                <a:gd name="T11" fmla="*/ 66 h 136"/>
                <a:gd name="T12" fmla="*/ 8 w 105"/>
                <a:gd name="T13" fmla="*/ 60 h 136"/>
                <a:gd name="T14" fmla="*/ 2 w 105"/>
                <a:gd name="T15" fmla="*/ 49 h 136"/>
                <a:gd name="T16" fmla="*/ 0 w 105"/>
                <a:gd name="T17" fmla="*/ 35 h 136"/>
                <a:gd name="T18" fmla="*/ 0 w 105"/>
                <a:gd name="T19" fmla="*/ 25 h 136"/>
                <a:gd name="T20" fmla="*/ 3 w 105"/>
                <a:gd name="T21" fmla="*/ 16 h 136"/>
                <a:gd name="T22" fmla="*/ 7 w 105"/>
                <a:gd name="T23" fmla="*/ 9 h 136"/>
                <a:gd name="T24" fmla="*/ 12 w 105"/>
                <a:gd name="T25" fmla="*/ 4 h 136"/>
                <a:gd name="T26" fmla="*/ 19 w 105"/>
                <a:gd name="T27" fmla="*/ 1 h 136"/>
                <a:gd name="T28" fmla="*/ 27 w 105"/>
                <a:gd name="T29" fmla="*/ 0 h 136"/>
                <a:gd name="T30" fmla="*/ 36 w 105"/>
                <a:gd name="T31" fmla="*/ 1 h 136"/>
                <a:gd name="T32" fmla="*/ 43 w 105"/>
                <a:gd name="T33" fmla="*/ 5 h 136"/>
                <a:gd name="T34" fmla="*/ 48 w 105"/>
                <a:gd name="T35" fmla="*/ 12 h 136"/>
                <a:gd name="T36" fmla="*/ 51 w 105"/>
                <a:gd name="T37" fmla="*/ 21 h 136"/>
                <a:gd name="T38" fmla="*/ 40 w 105"/>
                <a:gd name="T39" fmla="*/ 20 h 136"/>
                <a:gd name="T40" fmla="*/ 38 w 105"/>
                <a:gd name="T41" fmla="*/ 16 h 136"/>
                <a:gd name="T42" fmla="*/ 33 w 105"/>
                <a:gd name="T43" fmla="*/ 13 h 136"/>
                <a:gd name="T44" fmla="*/ 29 w 105"/>
                <a:gd name="T45" fmla="*/ 11 h 136"/>
                <a:gd name="T46" fmla="*/ 23 w 105"/>
                <a:gd name="T47" fmla="*/ 11 h 136"/>
                <a:gd name="T48" fmla="*/ 18 w 105"/>
                <a:gd name="T49" fmla="*/ 14 h 136"/>
                <a:gd name="T50" fmla="*/ 13 w 105"/>
                <a:gd name="T51" fmla="*/ 19 h 136"/>
                <a:gd name="T52" fmla="*/ 10 w 105"/>
                <a:gd name="T53" fmla="*/ 29 h 136"/>
                <a:gd name="T54" fmla="*/ 10 w 105"/>
                <a:gd name="T55" fmla="*/ 39 h 136"/>
                <a:gd name="T56" fmla="*/ 13 w 105"/>
                <a:gd name="T57" fmla="*/ 48 h 136"/>
                <a:gd name="T58" fmla="*/ 17 w 105"/>
                <a:gd name="T59" fmla="*/ 54 h 136"/>
                <a:gd name="T60" fmla="*/ 23 w 105"/>
                <a:gd name="T61" fmla="*/ 57 h 136"/>
                <a:gd name="T62" fmla="*/ 29 w 105"/>
                <a:gd name="T63" fmla="*/ 57 h 136"/>
                <a:gd name="T64" fmla="*/ 34 w 105"/>
                <a:gd name="T65" fmla="*/ 56 h 136"/>
                <a:gd name="T66" fmla="*/ 38 w 105"/>
                <a:gd name="T67" fmla="*/ 52 h 136"/>
                <a:gd name="T68" fmla="*/ 42 w 105"/>
                <a:gd name="T69" fmla="*/ 47 h 1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5" h="136">
                  <a:moveTo>
                    <a:pt x="85" y="85"/>
                  </a:moveTo>
                  <a:lnTo>
                    <a:pt x="105" y="89"/>
                  </a:lnTo>
                  <a:lnTo>
                    <a:pt x="103" y="98"/>
                  </a:lnTo>
                  <a:lnTo>
                    <a:pt x="100" y="107"/>
                  </a:lnTo>
                  <a:lnTo>
                    <a:pt x="95" y="116"/>
                  </a:lnTo>
                  <a:lnTo>
                    <a:pt x="88" y="122"/>
                  </a:lnTo>
                  <a:lnTo>
                    <a:pt x="80" y="127"/>
                  </a:lnTo>
                  <a:lnTo>
                    <a:pt x="71" y="131"/>
                  </a:lnTo>
                  <a:lnTo>
                    <a:pt x="61" y="134"/>
                  </a:lnTo>
                  <a:lnTo>
                    <a:pt x="53" y="136"/>
                  </a:lnTo>
                  <a:lnTo>
                    <a:pt x="41" y="134"/>
                  </a:lnTo>
                  <a:lnTo>
                    <a:pt x="31" y="131"/>
                  </a:lnTo>
                  <a:lnTo>
                    <a:pt x="21" y="127"/>
                  </a:lnTo>
                  <a:lnTo>
                    <a:pt x="15" y="120"/>
                  </a:lnTo>
                  <a:lnTo>
                    <a:pt x="8" y="109"/>
                  </a:lnTo>
                  <a:lnTo>
                    <a:pt x="3" y="98"/>
                  </a:lnTo>
                  <a:lnTo>
                    <a:pt x="1" y="84"/>
                  </a:lnTo>
                  <a:lnTo>
                    <a:pt x="0" y="69"/>
                  </a:lnTo>
                  <a:lnTo>
                    <a:pt x="0" y="58"/>
                  </a:lnTo>
                  <a:lnTo>
                    <a:pt x="0" y="49"/>
                  </a:lnTo>
                  <a:lnTo>
                    <a:pt x="1" y="40"/>
                  </a:lnTo>
                  <a:lnTo>
                    <a:pt x="5" y="31"/>
                  </a:lnTo>
                  <a:lnTo>
                    <a:pt x="8" y="24"/>
                  </a:lnTo>
                  <a:lnTo>
                    <a:pt x="13" y="17"/>
                  </a:lnTo>
                  <a:lnTo>
                    <a:pt x="18" y="11"/>
                  </a:lnTo>
                  <a:lnTo>
                    <a:pt x="23" y="8"/>
                  </a:lnTo>
                  <a:lnTo>
                    <a:pt x="31" y="4"/>
                  </a:lnTo>
                  <a:lnTo>
                    <a:pt x="38" y="2"/>
                  </a:lnTo>
                  <a:lnTo>
                    <a:pt x="46" y="0"/>
                  </a:lnTo>
                  <a:lnTo>
                    <a:pt x="53" y="0"/>
                  </a:lnTo>
                  <a:lnTo>
                    <a:pt x="61" y="0"/>
                  </a:lnTo>
                  <a:lnTo>
                    <a:pt x="71" y="2"/>
                  </a:lnTo>
                  <a:lnTo>
                    <a:pt x="78" y="6"/>
                  </a:lnTo>
                  <a:lnTo>
                    <a:pt x="85" y="9"/>
                  </a:lnTo>
                  <a:lnTo>
                    <a:pt x="90" y="17"/>
                  </a:lnTo>
                  <a:lnTo>
                    <a:pt x="95" y="24"/>
                  </a:lnTo>
                  <a:lnTo>
                    <a:pt x="98" y="33"/>
                  </a:lnTo>
                  <a:lnTo>
                    <a:pt x="101" y="42"/>
                  </a:lnTo>
                  <a:lnTo>
                    <a:pt x="81" y="46"/>
                  </a:lnTo>
                  <a:lnTo>
                    <a:pt x="80" y="40"/>
                  </a:lnTo>
                  <a:lnTo>
                    <a:pt x="76" y="35"/>
                  </a:lnTo>
                  <a:lnTo>
                    <a:pt x="75" y="31"/>
                  </a:lnTo>
                  <a:lnTo>
                    <a:pt x="71" y="28"/>
                  </a:lnTo>
                  <a:lnTo>
                    <a:pt x="66" y="26"/>
                  </a:lnTo>
                  <a:lnTo>
                    <a:pt x="63" y="24"/>
                  </a:lnTo>
                  <a:lnTo>
                    <a:pt x="58" y="22"/>
                  </a:lnTo>
                  <a:lnTo>
                    <a:pt x="53" y="22"/>
                  </a:lnTo>
                  <a:lnTo>
                    <a:pt x="46" y="22"/>
                  </a:lnTo>
                  <a:lnTo>
                    <a:pt x="40" y="24"/>
                  </a:lnTo>
                  <a:lnTo>
                    <a:pt x="35" y="28"/>
                  </a:lnTo>
                  <a:lnTo>
                    <a:pt x="30" y="31"/>
                  </a:lnTo>
                  <a:lnTo>
                    <a:pt x="25" y="38"/>
                  </a:lnTo>
                  <a:lnTo>
                    <a:pt x="21" y="47"/>
                  </a:lnTo>
                  <a:lnTo>
                    <a:pt x="20" y="58"/>
                  </a:lnTo>
                  <a:lnTo>
                    <a:pt x="20" y="69"/>
                  </a:lnTo>
                  <a:lnTo>
                    <a:pt x="20" y="78"/>
                  </a:lnTo>
                  <a:lnTo>
                    <a:pt x="21" y="87"/>
                  </a:lnTo>
                  <a:lnTo>
                    <a:pt x="25" y="96"/>
                  </a:lnTo>
                  <a:lnTo>
                    <a:pt x="28" y="102"/>
                  </a:lnTo>
                  <a:lnTo>
                    <a:pt x="33" y="107"/>
                  </a:lnTo>
                  <a:lnTo>
                    <a:pt x="40" y="111"/>
                  </a:lnTo>
                  <a:lnTo>
                    <a:pt x="46" y="114"/>
                  </a:lnTo>
                  <a:lnTo>
                    <a:pt x="53" y="114"/>
                  </a:lnTo>
                  <a:lnTo>
                    <a:pt x="58" y="114"/>
                  </a:lnTo>
                  <a:lnTo>
                    <a:pt x="63" y="113"/>
                  </a:lnTo>
                  <a:lnTo>
                    <a:pt x="68" y="111"/>
                  </a:lnTo>
                  <a:lnTo>
                    <a:pt x="73" y="107"/>
                  </a:lnTo>
                  <a:lnTo>
                    <a:pt x="76" y="104"/>
                  </a:lnTo>
                  <a:lnTo>
                    <a:pt x="80" y="98"/>
                  </a:lnTo>
                  <a:lnTo>
                    <a:pt x="83" y="93"/>
                  </a:lnTo>
                  <a:lnTo>
                    <a:pt x="85"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85" name="Freeform 1670"/>
            <p:cNvSpPr>
              <a:spLocks/>
            </p:cNvSpPr>
            <p:nvPr/>
          </p:nvSpPr>
          <p:spPr bwMode="auto">
            <a:xfrm>
              <a:off x="5160" y="1886"/>
              <a:ext cx="29" cy="91"/>
            </a:xfrm>
            <a:custGeom>
              <a:avLst/>
              <a:gdLst>
                <a:gd name="T0" fmla="*/ 27 w 59"/>
                <a:gd name="T1" fmla="*/ 80 h 181"/>
                <a:gd name="T2" fmla="*/ 29 w 59"/>
                <a:gd name="T3" fmla="*/ 90 h 181"/>
                <a:gd name="T4" fmla="*/ 27 w 59"/>
                <a:gd name="T5" fmla="*/ 90 h 181"/>
                <a:gd name="T6" fmla="*/ 24 w 59"/>
                <a:gd name="T7" fmla="*/ 90 h 181"/>
                <a:gd name="T8" fmla="*/ 22 w 59"/>
                <a:gd name="T9" fmla="*/ 91 h 181"/>
                <a:gd name="T10" fmla="*/ 21 w 59"/>
                <a:gd name="T11" fmla="*/ 91 h 181"/>
                <a:gd name="T12" fmla="*/ 18 w 59"/>
                <a:gd name="T13" fmla="*/ 91 h 181"/>
                <a:gd name="T14" fmla="*/ 16 w 59"/>
                <a:gd name="T15" fmla="*/ 90 h 181"/>
                <a:gd name="T16" fmla="*/ 14 w 59"/>
                <a:gd name="T17" fmla="*/ 89 h 181"/>
                <a:gd name="T18" fmla="*/ 12 w 59"/>
                <a:gd name="T19" fmla="*/ 88 h 181"/>
                <a:gd name="T20" fmla="*/ 11 w 59"/>
                <a:gd name="T21" fmla="*/ 87 h 181"/>
                <a:gd name="T22" fmla="*/ 10 w 59"/>
                <a:gd name="T23" fmla="*/ 86 h 181"/>
                <a:gd name="T24" fmla="*/ 9 w 59"/>
                <a:gd name="T25" fmla="*/ 84 h 181"/>
                <a:gd name="T26" fmla="*/ 8 w 59"/>
                <a:gd name="T27" fmla="*/ 84 h 181"/>
                <a:gd name="T28" fmla="*/ 8 w 59"/>
                <a:gd name="T29" fmla="*/ 83 h 181"/>
                <a:gd name="T30" fmla="*/ 8 w 59"/>
                <a:gd name="T31" fmla="*/ 80 h 181"/>
                <a:gd name="T32" fmla="*/ 7 w 59"/>
                <a:gd name="T33" fmla="*/ 76 h 181"/>
                <a:gd name="T34" fmla="*/ 7 w 59"/>
                <a:gd name="T35" fmla="*/ 72 h 181"/>
                <a:gd name="T36" fmla="*/ 7 w 59"/>
                <a:gd name="T37" fmla="*/ 35 h 181"/>
                <a:gd name="T38" fmla="*/ 0 w 59"/>
                <a:gd name="T39" fmla="*/ 35 h 181"/>
                <a:gd name="T40" fmla="*/ 0 w 59"/>
                <a:gd name="T41" fmla="*/ 24 h 181"/>
                <a:gd name="T42" fmla="*/ 7 w 59"/>
                <a:gd name="T43" fmla="*/ 24 h 181"/>
                <a:gd name="T44" fmla="*/ 7 w 59"/>
                <a:gd name="T45" fmla="*/ 8 h 181"/>
                <a:gd name="T46" fmla="*/ 17 w 59"/>
                <a:gd name="T47" fmla="*/ 0 h 181"/>
                <a:gd name="T48" fmla="*/ 17 w 59"/>
                <a:gd name="T49" fmla="*/ 24 h 181"/>
                <a:gd name="T50" fmla="*/ 27 w 59"/>
                <a:gd name="T51" fmla="*/ 24 h 181"/>
                <a:gd name="T52" fmla="*/ 27 w 59"/>
                <a:gd name="T53" fmla="*/ 35 h 181"/>
                <a:gd name="T54" fmla="*/ 17 w 59"/>
                <a:gd name="T55" fmla="*/ 35 h 181"/>
                <a:gd name="T56" fmla="*/ 17 w 59"/>
                <a:gd name="T57" fmla="*/ 72 h 181"/>
                <a:gd name="T58" fmla="*/ 17 w 59"/>
                <a:gd name="T59" fmla="*/ 74 h 181"/>
                <a:gd name="T60" fmla="*/ 17 w 59"/>
                <a:gd name="T61" fmla="*/ 75 h 181"/>
                <a:gd name="T62" fmla="*/ 17 w 59"/>
                <a:gd name="T63" fmla="*/ 75 h 181"/>
                <a:gd name="T64" fmla="*/ 17 w 59"/>
                <a:gd name="T65" fmla="*/ 76 h 181"/>
                <a:gd name="T66" fmla="*/ 17 w 59"/>
                <a:gd name="T67" fmla="*/ 77 h 181"/>
                <a:gd name="T68" fmla="*/ 18 w 59"/>
                <a:gd name="T69" fmla="*/ 78 h 181"/>
                <a:gd name="T70" fmla="*/ 19 w 59"/>
                <a:gd name="T71" fmla="*/ 79 h 181"/>
                <a:gd name="T72" fmla="*/ 19 w 59"/>
                <a:gd name="T73" fmla="*/ 79 h 181"/>
                <a:gd name="T74" fmla="*/ 20 w 59"/>
                <a:gd name="T75" fmla="*/ 79 h 181"/>
                <a:gd name="T76" fmla="*/ 21 w 59"/>
                <a:gd name="T77" fmla="*/ 79 h 181"/>
                <a:gd name="T78" fmla="*/ 22 w 59"/>
                <a:gd name="T79" fmla="*/ 80 h 181"/>
                <a:gd name="T80" fmla="*/ 22 w 59"/>
                <a:gd name="T81" fmla="*/ 80 h 181"/>
                <a:gd name="T82" fmla="*/ 23 w 59"/>
                <a:gd name="T83" fmla="*/ 80 h 181"/>
                <a:gd name="T84" fmla="*/ 24 w 59"/>
                <a:gd name="T85" fmla="*/ 80 h 181"/>
                <a:gd name="T86" fmla="*/ 26 w 59"/>
                <a:gd name="T87" fmla="*/ 81 h 181"/>
                <a:gd name="T88" fmla="*/ 27 w 59"/>
                <a:gd name="T89" fmla="*/ 81 h 181"/>
                <a:gd name="T90" fmla="*/ 27 w 59"/>
                <a:gd name="T91" fmla="*/ 80 h 18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9" h="181">
                  <a:moveTo>
                    <a:pt x="55" y="159"/>
                  </a:moveTo>
                  <a:lnTo>
                    <a:pt x="59" y="179"/>
                  </a:lnTo>
                  <a:lnTo>
                    <a:pt x="54" y="179"/>
                  </a:lnTo>
                  <a:lnTo>
                    <a:pt x="49" y="179"/>
                  </a:lnTo>
                  <a:lnTo>
                    <a:pt x="45" y="181"/>
                  </a:lnTo>
                  <a:lnTo>
                    <a:pt x="42" y="181"/>
                  </a:lnTo>
                  <a:lnTo>
                    <a:pt x="37" y="181"/>
                  </a:lnTo>
                  <a:lnTo>
                    <a:pt x="32" y="179"/>
                  </a:lnTo>
                  <a:lnTo>
                    <a:pt x="29" y="177"/>
                  </a:lnTo>
                  <a:lnTo>
                    <a:pt x="25" y="176"/>
                  </a:lnTo>
                  <a:lnTo>
                    <a:pt x="22" y="174"/>
                  </a:lnTo>
                  <a:lnTo>
                    <a:pt x="20" y="172"/>
                  </a:lnTo>
                  <a:lnTo>
                    <a:pt x="19" y="168"/>
                  </a:lnTo>
                  <a:lnTo>
                    <a:pt x="17" y="167"/>
                  </a:lnTo>
                  <a:lnTo>
                    <a:pt x="17" y="165"/>
                  </a:lnTo>
                  <a:lnTo>
                    <a:pt x="17" y="159"/>
                  </a:lnTo>
                  <a:lnTo>
                    <a:pt x="15" y="152"/>
                  </a:lnTo>
                  <a:lnTo>
                    <a:pt x="15" y="143"/>
                  </a:lnTo>
                  <a:lnTo>
                    <a:pt x="15" y="69"/>
                  </a:lnTo>
                  <a:lnTo>
                    <a:pt x="0" y="69"/>
                  </a:lnTo>
                  <a:lnTo>
                    <a:pt x="0" y="47"/>
                  </a:lnTo>
                  <a:lnTo>
                    <a:pt x="15" y="47"/>
                  </a:lnTo>
                  <a:lnTo>
                    <a:pt x="15" y="16"/>
                  </a:lnTo>
                  <a:lnTo>
                    <a:pt x="35" y="0"/>
                  </a:lnTo>
                  <a:lnTo>
                    <a:pt x="35" y="47"/>
                  </a:lnTo>
                  <a:lnTo>
                    <a:pt x="55" y="47"/>
                  </a:lnTo>
                  <a:lnTo>
                    <a:pt x="55" y="69"/>
                  </a:lnTo>
                  <a:lnTo>
                    <a:pt x="35" y="69"/>
                  </a:lnTo>
                  <a:lnTo>
                    <a:pt x="35" y="143"/>
                  </a:lnTo>
                  <a:lnTo>
                    <a:pt x="35" y="147"/>
                  </a:lnTo>
                  <a:lnTo>
                    <a:pt x="35" y="149"/>
                  </a:lnTo>
                  <a:lnTo>
                    <a:pt x="35" y="150"/>
                  </a:lnTo>
                  <a:lnTo>
                    <a:pt x="35" y="152"/>
                  </a:lnTo>
                  <a:lnTo>
                    <a:pt x="35" y="154"/>
                  </a:lnTo>
                  <a:lnTo>
                    <a:pt x="37" y="156"/>
                  </a:lnTo>
                  <a:lnTo>
                    <a:pt x="39" y="158"/>
                  </a:lnTo>
                  <a:lnTo>
                    <a:pt x="40" y="158"/>
                  </a:lnTo>
                  <a:lnTo>
                    <a:pt x="42" y="158"/>
                  </a:lnTo>
                  <a:lnTo>
                    <a:pt x="44" y="159"/>
                  </a:lnTo>
                  <a:lnTo>
                    <a:pt x="45" y="159"/>
                  </a:lnTo>
                  <a:lnTo>
                    <a:pt x="47" y="159"/>
                  </a:lnTo>
                  <a:lnTo>
                    <a:pt x="49" y="159"/>
                  </a:lnTo>
                  <a:lnTo>
                    <a:pt x="52" y="161"/>
                  </a:lnTo>
                  <a:lnTo>
                    <a:pt x="55" y="161"/>
                  </a:lnTo>
                  <a:lnTo>
                    <a:pt x="55" y="1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86" name="Freeform 1671"/>
            <p:cNvSpPr>
              <a:spLocks/>
            </p:cNvSpPr>
            <p:nvPr/>
          </p:nvSpPr>
          <p:spPr bwMode="auto">
            <a:xfrm>
              <a:off x="5199" y="1909"/>
              <a:ext cx="32" cy="67"/>
            </a:xfrm>
            <a:custGeom>
              <a:avLst/>
              <a:gdLst>
                <a:gd name="T0" fmla="*/ 0 w 63"/>
                <a:gd name="T1" fmla="*/ 67 h 134"/>
                <a:gd name="T2" fmla="*/ 0 w 63"/>
                <a:gd name="T3" fmla="*/ 1 h 134"/>
                <a:gd name="T4" fmla="*/ 8 w 63"/>
                <a:gd name="T5" fmla="*/ 1 h 134"/>
                <a:gd name="T6" fmla="*/ 8 w 63"/>
                <a:gd name="T7" fmla="*/ 11 h 134"/>
                <a:gd name="T8" fmla="*/ 9 w 63"/>
                <a:gd name="T9" fmla="*/ 9 h 134"/>
                <a:gd name="T10" fmla="*/ 11 w 63"/>
                <a:gd name="T11" fmla="*/ 6 h 134"/>
                <a:gd name="T12" fmla="*/ 13 w 63"/>
                <a:gd name="T13" fmla="*/ 3 h 134"/>
                <a:gd name="T14" fmla="*/ 14 w 63"/>
                <a:gd name="T15" fmla="*/ 2 h 134"/>
                <a:gd name="T16" fmla="*/ 16 w 63"/>
                <a:gd name="T17" fmla="*/ 1 h 134"/>
                <a:gd name="T18" fmla="*/ 18 w 63"/>
                <a:gd name="T19" fmla="*/ 1 h 134"/>
                <a:gd name="T20" fmla="*/ 19 w 63"/>
                <a:gd name="T21" fmla="*/ 0 h 134"/>
                <a:gd name="T22" fmla="*/ 21 w 63"/>
                <a:gd name="T23" fmla="*/ 0 h 134"/>
                <a:gd name="T24" fmla="*/ 23 w 63"/>
                <a:gd name="T25" fmla="*/ 0 h 134"/>
                <a:gd name="T26" fmla="*/ 27 w 63"/>
                <a:gd name="T27" fmla="*/ 1 h 134"/>
                <a:gd name="T28" fmla="*/ 29 w 63"/>
                <a:gd name="T29" fmla="*/ 2 h 134"/>
                <a:gd name="T30" fmla="*/ 32 w 63"/>
                <a:gd name="T31" fmla="*/ 3 h 134"/>
                <a:gd name="T32" fmla="*/ 28 w 63"/>
                <a:gd name="T33" fmla="*/ 13 h 134"/>
                <a:gd name="T34" fmla="*/ 26 w 63"/>
                <a:gd name="T35" fmla="*/ 12 h 134"/>
                <a:gd name="T36" fmla="*/ 24 w 63"/>
                <a:gd name="T37" fmla="*/ 12 h 134"/>
                <a:gd name="T38" fmla="*/ 23 w 63"/>
                <a:gd name="T39" fmla="*/ 11 h 134"/>
                <a:gd name="T40" fmla="*/ 21 w 63"/>
                <a:gd name="T41" fmla="*/ 11 h 134"/>
                <a:gd name="T42" fmla="*/ 19 w 63"/>
                <a:gd name="T43" fmla="*/ 11 h 134"/>
                <a:gd name="T44" fmla="*/ 18 w 63"/>
                <a:gd name="T45" fmla="*/ 12 h 134"/>
                <a:gd name="T46" fmla="*/ 17 w 63"/>
                <a:gd name="T47" fmla="*/ 12 h 134"/>
                <a:gd name="T48" fmla="*/ 15 w 63"/>
                <a:gd name="T49" fmla="*/ 13 h 134"/>
                <a:gd name="T50" fmla="*/ 14 w 63"/>
                <a:gd name="T51" fmla="*/ 14 h 134"/>
                <a:gd name="T52" fmla="*/ 13 w 63"/>
                <a:gd name="T53" fmla="*/ 16 h 134"/>
                <a:gd name="T54" fmla="*/ 12 w 63"/>
                <a:gd name="T55" fmla="*/ 18 h 134"/>
                <a:gd name="T56" fmla="*/ 11 w 63"/>
                <a:gd name="T57" fmla="*/ 20 h 134"/>
                <a:gd name="T58" fmla="*/ 11 w 63"/>
                <a:gd name="T59" fmla="*/ 23 h 134"/>
                <a:gd name="T60" fmla="*/ 11 w 63"/>
                <a:gd name="T61" fmla="*/ 26 h 134"/>
                <a:gd name="T62" fmla="*/ 10 w 63"/>
                <a:gd name="T63" fmla="*/ 29 h 134"/>
                <a:gd name="T64" fmla="*/ 10 w 63"/>
                <a:gd name="T65" fmla="*/ 33 h 134"/>
                <a:gd name="T66" fmla="*/ 10 w 63"/>
                <a:gd name="T67" fmla="*/ 67 h 134"/>
                <a:gd name="T68" fmla="*/ 0 w 63"/>
                <a:gd name="T69" fmla="*/ 67 h 1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3" h="134">
                  <a:moveTo>
                    <a:pt x="0" y="134"/>
                  </a:moveTo>
                  <a:lnTo>
                    <a:pt x="0" y="2"/>
                  </a:lnTo>
                  <a:lnTo>
                    <a:pt x="15" y="2"/>
                  </a:lnTo>
                  <a:lnTo>
                    <a:pt x="15" y="22"/>
                  </a:lnTo>
                  <a:lnTo>
                    <a:pt x="18" y="17"/>
                  </a:lnTo>
                  <a:lnTo>
                    <a:pt x="21" y="11"/>
                  </a:lnTo>
                  <a:lnTo>
                    <a:pt x="25" y="6"/>
                  </a:lnTo>
                  <a:lnTo>
                    <a:pt x="28" y="4"/>
                  </a:lnTo>
                  <a:lnTo>
                    <a:pt x="31" y="2"/>
                  </a:lnTo>
                  <a:lnTo>
                    <a:pt x="35" y="2"/>
                  </a:lnTo>
                  <a:lnTo>
                    <a:pt x="38" y="0"/>
                  </a:lnTo>
                  <a:lnTo>
                    <a:pt x="41" y="0"/>
                  </a:lnTo>
                  <a:lnTo>
                    <a:pt x="46" y="0"/>
                  </a:lnTo>
                  <a:lnTo>
                    <a:pt x="53" y="2"/>
                  </a:lnTo>
                  <a:lnTo>
                    <a:pt x="58" y="4"/>
                  </a:lnTo>
                  <a:lnTo>
                    <a:pt x="63" y="6"/>
                  </a:lnTo>
                  <a:lnTo>
                    <a:pt x="55" y="26"/>
                  </a:lnTo>
                  <a:lnTo>
                    <a:pt x="51" y="24"/>
                  </a:lnTo>
                  <a:lnTo>
                    <a:pt x="48" y="24"/>
                  </a:lnTo>
                  <a:lnTo>
                    <a:pt x="45" y="22"/>
                  </a:lnTo>
                  <a:lnTo>
                    <a:pt x="41" y="22"/>
                  </a:lnTo>
                  <a:lnTo>
                    <a:pt x="38" y="22"/>
                  </a:lnTo>
                  <a:lnTo>
                    <a:pt x="35" y="24"/>
                  </a:lnTo>
                  <a:lnTo>
                    <a:pt x="33" y="24"/>
                  </a:lnTo>
                  <a:lnTo>
                    <a:pt x="30" y="26"/>
                  </a:lnTo>
                  <a:lnTo>
                    <a:pt x="28" y="28"/>
                  </a:lnTo>
                  <a:lnTo>
                    <a:pt x="25" y="31"/>
                  </a:lnTo>
                  <a:lnTo>
                    <a:pt x="23" y="35"/>
                  </a:lnTo>
                  <a:lnTo>
                    <a:pt x="21" y="40"/>
                  </a:lnTo>
                  <a:lnTo>
                    <a:pt x="21" y="46"/>
                  </a:lnTo>
                  <a:lnTo>
                    <a:pt x="21" y="51"/>
                  </a:lnTo>
                  <a:lnTo>
                    <a:pt x="20" y="58"/>
                  </a:lnTo>
                  <a:lnTo>
                    <a:pt x="20" y="66"/>
                  </a:lnTo>
                  <a:lnTo>
                    <a:pt x="20" y="134"/>
                  </a:lnTo>
                  <a:lnTo>
                    <a:pt x="0" y="1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87" name="Freeform 1672"/>
            <p:cNvSpPr>
              <a:spLocks noEditPoints="1"/>
            </p:cNvSpPr>
            <p:nvPr/>
          </p:nvSpPr>
          <p:spPr bwMode="auto">
            <a:xfrm>
              <a:off x="5237" y="1885"/>
              <a:ext cx="10" cy="91"/>
            </a:xfrm>
            <a:custGeom>
              <a:avLst/>
              <a:gdLst>
                <a:gd name="T0" fmla="*/ 0 w 20"/>
                <a:gd name="T1" fmla="*/ 11 h 181"/>
                <a:gd name="T2" fmla="*/ 0 w 20"/>
                <a:gd name="T3" fmla="*/ 0 h 181"/>
                <a:gd name="T4" fmla="*/ 10 w 20"/>
                <a:gd name="T5" fmla="*/ 0 h 181"/>
                <a:gd name="T6" fmla="*/ 10 w 20"/>
                <a:gd name="T7" fmla="*/ 11 h 181"/>
                <a:gd name="T8" fmla="*/ 0 w 20"/>
                <a:gd name="T9" fmla="*/ 11 h 181"/>
                <a:gd name="T10" fmla="*/ 0 w 20"/>
                <a:gd name="T11" fmla="*/ 91 h 181"/>
                <a:gd name="T12" fmla="*/ 0 w 20"/>
                <a:gd name="T13" fmla="*/ 25 h 181"/>
                <a:gd name="T14" fmla="*/ 10 w 20"/>
                <a:gd name="T15" fmla="*/ 25 h 181"/>
                <a:gd name="T16" fmla="*/ 10 w 20"/>
                <a:gd name="T17" fmla="*/ 91 h 181"/>
                <a:gd name="T18" fmla="*/ 0 w 20"/>
                <a:gd name="T19" fmla="*/ 91 h 18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181">
                  <a:moveTo>
                    <a:pt x="0" y="22"/>
                  </a:moveTo>
                  <a:lnTo>
                    <a:pt x="0" y="0"/>
                  </a:lnTo>
                  <a:lnTo>
                    <a:pt x="20" y="0"/>
                  </a:lnTo>
                  <a:lnTo>
                    <a:pt x="20" y="22"/>
                  </a:lnTo>
                  <a:lnTo>
                    <a:pt x="0" y="22"/>
                  </a:lnTo>
                  <a:close/>
                  <a:moveTo>
                    <a:pt x="0" y="181"/>
                  </a:moveTo>
                  <a:lnTo>
                    <a:pt x="0" y="49"/>
                  </a:lnTo>
                  <a:lnTo>
                    <a:pt x="20" y="49"/>
                  </a:lnTo>
                  <a:lnTo>
                    <a:pt x="20" y="181"/>
                  </a:lnTo>
                  <a:lnTo>
                    <a:pt x="0" y="1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88" name="Freeform 1673"/>
            <p:cNvSpPr>
              <a:spLocks/>
            </p:cNvSpPr>
            <p:nvPr/>
          </p:nvSpPr>
          <p:spPr bwMode="auto">
            <a:xfrm>
              <a:off x="5260" y="1909"/>
              <a:ext cx="52" cy="68"/>
            </a:xfrm>
            <a:custGeom>
              <a:avLst/>
              <a:gdLst>
                <a:gd name="T0" fmla="*/ 52 w 105"/>
                <a:gd name="T1" fmla="*/ 45 h 136"/>
                <a:gd name="T2" fmla="*/ 50 w 105"/>
                <a:gd name="T3" fmla="*/ 54 h 136"/>
                <a:gd name="T4" fmla="*/ 44 w 105"/>
                <a:gd name="T5" fmla="*/ 61 h 136"/>
                <a:gd name="T6" fmla="*/ 36 w 105"/>
                <a:gd name="T7" fmla="*/ 66 h 136"/>
                <a:gd name="T8" fmla="*/ 26 w 105"/>
                <a:gd name="T9" fmla="*/ 68 h 136"/>
                <a:gd name="T10" fmla="*/ 15 w 105"/>
                <a:gd name="T11" fmla="*/ 66 h 136"/>
                <a:gd name="T12" fmla="*/ 7 w 105"/>
                <a:gd name="T13" fmla="*/ 60 h 136"/>
                <a:gd name="T14" fmla="*/ 1 w 105"/>
                <a:gd name="T15" fmla="*/ 49 h 136"/>
                <a:gd name="T16" fmla="*/ 0 w 105"/>
                <a:gd name="T17" fmla="*/ 35 h 136"/>
                <a:gd name="T18" fmla="*/ 0 w 105"/>
                <a:gd name="T19" fmla="*/ 25 h 136"/>
                <a:gd name="T20" fmla="*/ 2 w 105"/>
                <a:gd name="T21" fmla="*/ 16 h 136"/>
                <a:gd name="T22" fmla="*/ 6 w 105"/>
                <a:gd name="T23" fmla="*/ 9 h 136"/>
                <a:gd name="T24" fmla="*/ 11 w 105"/>
                <a:gd name="T25" fmla="*/ 4 h 136"/>
                <a:gd name="T26" fmla="*/ 19 w 105"/>
                <a:gd name="T27" fmla="*/ 1 h 136"/>
                <a:gd name="T28" fmla="*/ 26 w 105"/>
                <a:gd name="T29" fmla="*/ 0 h 136"/>
                <a:gd name="T30" fmla="*/ 36 w 105"/>
                <a:gd name="T31" fmla="*/ 1 h 136"/>
                <a:gd name="T32" fmla="*/ 42 w 105"/>
                <a:gd name="T33" fmla="*/ 5 h 136"/>
                <a:gd name="T34" fmla="*/ 47 w 105"/>
                <a:gd name="T35" fmla="*/ 12 h 136"/>
                <a:gd name="T36" fmla="*/ 51 w 105"/>
                <a:gd name="T37" fmla="*/ 21 h 136"/>
                <a:gd name="T38" fmla="*/ 40 w 105"/>
                <a:gd name="T39" fmla="*/ 20 h 136"/>
                <a:gd name="T40" fmla="*/ 37 w 105"/>
                <a:gd name="T41" fmla="*/ 16 h 136"/>
                <a:gd name="T42" fmla="*/ 33 w 105"/>
                <a:gd name="T43" fmla="*/ 13 h 136"/>
                <a:gd name="T44" fmla="*/ 29 w 105"/>
                <a:gd name="T45" fmla="*/ 11 h 136"/>
                <a:gd name="T46" fmla="*/ 23 w 105"/>
                <a:gd name="T47" fmla="*/ 11 h 136"/>
                <a:gd name="T48" fmla="*/ 17 w 105"/>
                <a:gd name="T49" fmla="*/ 14 h 136"/>
                <a:gd name="T50" fmla="*/ 12 w 105"/>
                <a:gd name="T51" fmla="*/ 19 h 136"/>
                <a:gd name="T52" fmla="*/ 10 w 105"/>
                <a:gd name="T53" fmla="*/ 29 h 136"/>
                <a:gd name="T54" fmla="*/ 10 w 105"/>
                <a:gd name="T55" fmla="*/ 39 h 136"/>
                <a:gd name="T56" fmla="*/ 12 w 105"/>
                <a:gd name="T57" fmla="*/ 48 h 136"/>
                <a:gd name="T58" fmla="*/ 16 w 105"/>
                <a:gd name="T59" fmla="*/ 54 h 136"/>
                <a:gd name="T60" fmla="*/ 23 w 105"/>
                <a:gd name="T61" fmla="*/ 57 h 136"/>
                <a:gd name="T62" fmla="*/ 29 w 105"/>
                <a:gd name="T63" fmla="*/ 57 h 136"/>
                <a:gd name="T64" fmla="*/ 34 w 105"/>
                <a:gd name="T65" fmla="*/ 56 h 136"/>
                <a:gd name="T66" fmla="*/ 38 w 105"/>
                <a:gd name="T67" fmla="*/ 52 h 136"/>
                <a:gd name="T68" fmla="*/ 41 w 105"/>
                <a:gd name="T69" fmla="*/ 47 h 1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5" h="136">
                  <a:moveTo>
                    <a:pt x="85" y="85"/>
                  </a:moveTo>
                  <a:lnTo>
                    <a:pt x="105" y="89"/>
                  </a:lnTo>
                  <a:lnTo>
                    <a:pt x="103" y="98"/>
                  </a:lnTo>
                  <a:lnTo>
                    <a:pt x="100" y="107"/>
                  </a:lnTo>
                  <a:lnTo>
                    <a:pt x="95" y="116"/>
                  </a:lnTo>
                  <a:lnTo>
                    <a:pt x="88" y="122"/>
                  </a:lnTo>
                  <a:lnTo>
                    <a:pt x="80" y="127"/>
                  </a:lnTo>
                  <a:lnTo>
                    <a:pt x="72" y="131"/>
                  </a:lnTo>
                  <a:lnTo>
                    <a:pt x="62" y="134"/>
                  </a:lnTo>
                  <a:lnTo>
                    <a:pt x="53" y="136"/>
                  </a:lnTo>
                  <a:lnTo>
                    <a:pt x="41" y="134"/>
                  </a:lnTo>
                  <a:lnTo>
                    <a:pt x="31" y="131"/>
                  </a:lnTo>
                  <a:lnTo>
                    <a:pt x="21" y="127"/>
                  </a:lnTo>
                  <a:lnTo>
                    <a:pt x="15" y="120"/>
                  </a:lnTo>
                  <a:lnTo>
                    <a:pt x="8" y="109"/>
                  </a:lnTo>
                  <a:lnTo>
                    <a:pt x="3" y="98"/>
                  </a:lnTo>
                  <a:lnTo>
                    <a:pt x="1" y="84"/>
                  </a:lnTo>
                  <a:lnTo>
                    <a:pt x="0" y="69"/>
                  </a:lnTo>
                  <a:lnTo>
                    <a:pt x="0" y="58"/>
                  </a:lnTo>
                  <a:lnTo>
                    <a:pt x="0" y="49"/>
                  </a:lnTo>
                  <a:lnTo>
                    <a:pt x="1" y="40"/>
                  </a:lnTo>
                  <a:lnTo>
                    <a:pt x="5" y="31"/>
                  </a:lnTo>
                  <a:lnTo>
                    <a:pt x="8" y="24"/>
                  </a:lnTo>
                  <a:lnTo>
                    <a:pt x="13" y="17"/>
                  </a:lnTo>
                  <a:lnTo>
                    <a:pt x="18" y="11"/>
                  </a:lnTo>
                  <a:lnTo>
                    <a:pt x="23" y="8"/>
                  </a:lnTo>
                  <a:lnTo>
                    <a:pt x="31" y="4"/>
                  </a:lnTo>
                  <a:lnTo>
                    <a:pt x="38" y="2"/>
                  </a:lnTo>
                  <a:lnTo>
                    <a:pt x="46" y="0"/>
                  </a:lnTo>
                  <a:lnTo>
                    <a:pt x="53" y="0"/>
                  </a:lnTo>
                  <a:lnTo>
                    <a:pt x="62" y="0"/>
                  </a:lnTo>
                  <a:lnTo>
                    <a:pt x="72" y="2"/>
                  </a:lnTo>
                  <a:lnTo>
                    <a:pt x="78" y="6"/>
                  </a:lnTo>
                  <a:lnTo>
                    <a:pt x="85" y="9"/>
                  </a:lnTo>
                  <a:lnTo>
                    <a:pt x="90" y="17"/>
                  </a:lnTo>
                  <a:lnTo>
                    <a:pt x="95" y="24"/>
                  </a:lnTo>
                  <a:lnTo>
                    <a:pt x="98" y="33"/>
                  </a:lnTo>
                  <a:lnTo>
                    <a:pt x="102" y="42"/>
                  </a:lnTo>
                  <a:lnTo>
                    <a:pt x="82" y="46"/>
                  </a:lnTo>
                  <a:lnTo>
                    <a:pt x="80" y="40"/>
                  </a:lnTo>
                  <a:lnTo>
                    <a:pt x="77" y="35"/>
                  </a:lnTo>
                  <a:lnTo>
                    <a:pt x="75" y="31"/>
                  </a:lnTo>
                  <a:lnTo>
                    <a:pt x="72" y="28"/>
                  </a:lnTo>
                  <a:lnTo>
                    <a:pt x="67" y="26"/>
                  </a:lnTo>
                  <a:lnTo>
                    <a:pt x="63" y="24"/>
                  </a:lnTo>
                  <a:lnTo>
                    <a:pt x="58" y="22"/>
                  </a:lnTo>
                  <a:lnTo>
                    <a:pt x="53" y="22"/>
                  </a:lnTo>
                  <a:lnTo>
                    <a:pt x="46" y="22"/>
                  </a:lnTo>
                  <a:lnTo>
                    <a:pt x="40" y="24"/>
                  </a:lnTo>
                  <a:lnTo>
                    <a:pt x="35" y="28"/>
                  </a:lnTo>
                  <a:lnTo>
                    <a:pt x="30" y="31"/>
                  </a:lnTo>
                  <a:lnTo>
                    <a:pt x="25" y="38"/>
                  </a:lnTo>
                  <a:lnTo>
                    <a:pt x="21" y="47"/>
                  </a:lnTo>
                  <a:lnTo>
                    <a:pt x="20" y="58"/>
                  </a:lnTo>
                  <a:lnTo>
                    <a:pt x="20" y="69"/>
                  </a:lnTo>
                  <a:lnTo>
                    <a:pt x="20" y="78"/>
                  </a:lnTo>
                  <a:lnTo>
                    <a:pt x="21" y="87"/>
                  </a:lnTo>
                  <a:lnTo>
                    <a:pt x="25" y="96"/>
                  </a:lnTo>
                  <a:lnTo>
                    <a:pt x="28" y="102"/>
                  </a:lnTo>
                  <a:lnTo>
                    <a:pt x="33" y="107"/>
                  </a:lnTo>
                  <a:lnTo>
                    <a:pt x="40" y="111"/>
                  </a:lnTo>
                  <a:lnTo>
                    <a:pt x="46" y="114"/>
                  </a:lnTo>
                  <a:lnTo>
                    <a:pt x="53" y="114"/>
                  </a:lnTo>
                  <a:lnTo>
                    <a:pt x="58" y="114"/>
                  </a:lnTo>
                  <a:lnTo>
                    <a:pt x="63" y="113"/>
                  </a:lnTo>
                  <a:lnTo>
                    <a:pt x="68" y="111"/>
                  </a:lnTo>
                  <a:lnTo>
                    <a:pt x="73" y="107"/>
                  </a:lnTo>
                  <a:lnTo>
                    <a:pt x="77" y="104"/>
                  </a:lnTo>
                  <a:lnTo>
                    <a:pt x="80" y="98"/>
                  </a:lnTo>
                  <a:lnTo>
                    <a:pt x="83" y="93"/>
                  </a:lnTo>
                  <a:lnTo>
                    <a:pt x="85"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89" name="Freeform 1674"/>
            <p:cNvSpPr>
              <a:spLocks noEditPoints="1"/>
            </p:cNvSpPr>
            <p:nvPr/>
          </p:nvSpPr>
          <p:spPr bwMode="auto">
            <a:xfrm>
              <a:off x="5322" y="1885"/>
              <a:ext cx="10" cy="91"/>
            </a:xfrm>
            <a:custGeom>
              <a:avLst/>
              <a:gdLst>
                <a:gd name="T0" fmla="*/ 0 w 20"/>
                <a:gd name="T1" fmla="*/ 11 h 181"/>
                <a:gd name="T2" fmla="*/ 0 w 20"/>
                <a:gd name="T3" fmla="*/ 0 h 181"/>
                <a:gd name="T4" fmla="*/ 10 w 20"/>
                <a:gd name="T5" fmla="*/ 0 h 181"/>
                <a:gd name="T6" fmla="*/ 10 w 20"/>
                <a:gd name="T7" fmla="*/ 11 h 181"/>
                <a:gd name="T8" fmla="*/ 0 w 20"/>
                <a:gd name="T9" fmla="*/ 11 h 181"/>
                <a:gd name="T10" fmla="*/ 0 w 20"/>
                <a:gd name="T11" fmla="*/ 91 h 181"/>
                <a:gd name="T12" fmla="*/ 0 w 20"/>
                <a:gd name="T13" fmla="*/ 25 h 181"/>
                <a:gd name="T14" fmla="*/ 10 w 20"/>
                <a:gd name="T15" fmla="*/ 25 h 181"/>
                <a:gd name="T16" fmla="*/ 10 w 20"/>
                <a:gd name="T17" fmla="*/ 91 h 181"/>
                <a:gd name="T18" fmla="*/ 0 w 20"/>
                <a:gd name="T19" fmla="*/ 91 h 18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181">
                  <a:moveTo>
                    <a:pt x="0" y="22"/>
                  </a:moveTo>
                  <a:lnTo>
                    <a:pt x="0" y="0"/>
                  </a:lnTo>
                  <a:lnTo>
                    <a:pt x="20" y="0"/>
                  </a:lnTo>
                  <a:lnTo>
                    <a:pt x="20" y="22"/>
                  </a:lnTo>
                  <a:lnTo>
                    <a:pt x="0" y="22"/>
                  </a:lnTo>
                  <a:close/>
                  <a:moveTo>
                    <a:pt x="0" y="181"/>
                  </a:moveTo>
                  <a:lnTo>
                    <a:pt x="0" y="49"/>
                  </a:lnTo>
                  <a:lnTo>
                    <a:pt x="20" y="49"/>
                  </a:lnTo>
                  <a:lnTo>
                    <a:pt x="20" y="181"/>
                  </a:lnTo>
                  <a:lnTo>
                    <a:pt x="0" y="1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90" name="Freeform 1675"/>
            <p:cNvSpPr>
              <a:spLocks/>
            </p:cNvSpPr>
            <p:nvPr/>
          </p:nvSpPr>
          <p:spPr bwMode="auto">
            <a:xfrm>
              <a:off x="5341" y="1886"/>
              <a:ext cx="29" cy="91"/>
            </a:xfrm>
            <a:custGeom>
              <a:avLst/>
              <a:gdLst>
                <a:gd name="T0" fmla="*/ 28 w 58"/>
                <a:gd name="T1" fmla="*/ 80 h 181"/>
                <a:gd name="T2" fmla="*/ 29 w 58"/>
                <a:gd name="T3" fmla="*/ 90 h 181"/>
                <a:gd name="T4" fmla="*/ 27 w 58"/>
                <a:gd name="T5" fmla="*/ 90 h 181"/>
                <a:gd name="T6" fmla="*/ 24 w 58"/>
                <a:gd name="T7" fmla="*/ 90 h 181"/>
                <a:gd name="T8" fmla="*/ 23 w 58"/>
                <a:gd name="T9" fmla="*/ 91 h 181"/>
                <a:gd name="T10" fmla="*/ 21 w 58"/>
                <a:gd name="T11" fmla="*/ 91 h 181"/>
                <a:gd name="T12" fmla="*/ 19 w 58"/>
                <a:gd name="T13" fmla="*/ 91 h 181"/>
                <a:gd name="T14" fmla="*/ 16 w 58"/>
                <a:gd name="T15" fmla="*/ 90 h 181"/>
                <a:gd name="T16" fmla="*/ 14 w 58"/>
                <a:gd name="T17" fmla="*/ 89 h 181"/>
                <a:gd name="T18" fmla="*/ 13 w 58"/>
                <a:gd name="T19" fmla="*/ 88 h 181"/>
                <a:gd name="T20" fmla="*/ 11 w 58"/>
                <a:gd name="T21" fmla="*/ 87 h 181"/>
                <a:gd name="T22" fmla="*/ 10 w 58"/>
                <a:gd name="T23" fmla="*/ 86 h 181"/>
                <a:gd name="T24" fmla="*/ 9 w 58"/>
                <a:gd name="T25" fmla="*/ 84 h 181"/>
                <a:gd name="T26" fmla="*/ 9 w 58"/>
                <a:gd name="T27" fmla="*/ 84 h 181"/>
                <a:gd name="T28" fmla="*/ 9 w 58"/>
                <a:gd name="T29" fmla="*/ 83 h 181"/>
                <a:gd name="T30" fmla="*/ 9 w 58"/>
                <a:gd name="T31" fmla="*/ 80 h 181"/>
                <a:gd name="T32" fmla="*/ 8 w 58"/>
                <a:gd name="T33" fmla="*/ 76 h 181"/>
                <a:gd name="T34" fmla="*/ 8 w 58"/>
                <a:gd name="T35" fmla="*/ 72 h 181"/>
                <a:gd name="T36" fmla="*/ 8 w 58"/>
                <a:gd name="T37" fmla="*/ 35 h 181"/>
                <a:gd name="T38" fmla="*/ 0 w 58"/>
                <a:gd name="T39" fmla="*/ 35 h 181"/>
                <a:gd name="T40" fmla="*/ 0 w 58"/>
                <a:gd name="T41" fmla="*/ 24 h 181"/>
                <a:gd name="T42" fmla="*/ 8 w 58"/>
                <a:gd name="T43" fmla="*/ 24 h 181"/>
                <a:gd name="T44" fmla="*/ 8 w 58"/>
                <a:gd name="T45" fmla="*/ 8 h 181"/>
                <a:gd name="T46" fmla="*/ 18 w 58"/>
                <a:gd name="T47" fmla="*/ 0 h 181"/>
                <a:gd name="T48" fmla="*/ 18 w 58"/>
                <a:gd name="T49" fmla="*/ 24 h 181"/>
                <a:gd name="T50" fmla="*/ 28 w 58"/>
                <a:gd name="T51" fmla="*/ 24 h 181"/>
                <a:gd name="T52" fmla="*/ 28 w 58"/>
                <a:gd name="T53" fmla="*/ 35 h 181"/>
                <a:gd name="T54" fmla="*/ 18 w 58"/>
                <a:gd name="T55" fmla="*/ 35 h 181"/>
                <a:gd name="T56" fmla="*/ 18 w 58"/>
                <a:gd name="T57" fmla="*/ 72 h 181"/>
                <a:gd name="T58" fmla="*/ 18 w 58"/>
                <a:gd name="T59" fmla="*/ 74 h 181"/>
                <a:gd name="T60" fmla="*/ 18 w 58"/>
                <a:gd name="T61" fmla="*/ 75 h 181"/>
                <a:gd name="T62" fmla="*/ 18 w 58"/>
                <a:gd name="T63" fmla="*/ 75 h 181"/>
                <a:gd name="T64" fmla="*/ 18 w 58"/>
                <a:gd name="T65" fmla="*/ 76 h 181"/>
                <a:gd name="T66" fmla="*/ 18 w 58"/>
                <a:gd name="T67" fmla="*/ 77 h 181"/>
                <a:gd name="T68" fmla="*/ 19 w 58"/>
                <a:gd name="T69" fmla="*/ 78 h 181"/>
                <a:gd name="T70" fmla="*/ 19 w 58"/>
                <a:gd name="T71" fmla="*/ 79 h 181"/>
                <a:gd name="T72" fmla="*/ 19 w 58"/>
                <a:gd name="T73" fmla="*/ 79 h 181"/>
                <a:gd name="T74" fmla="*/ 20 w 58"/>
                <a:gd name="T75" fmla="*/ 79 h 181"/>
                <a:gd name="T76" fmla="*/ 21 w 58"/>
                <a:gd name="T77" fmla="*/ 79 h 181"/>
                <a:gd name="T78" fmla="*/ 22 w 58"/>
                <a:gd name="T79" fmla="*/ 80 h 181"/>
                <a:gd name="T80" fmla="*/ 23 w 58"/>
                <a:gd name="T81" fmla="*/ 80 h 181"/>
                <a:gd name="T82" fmla="*/ 24 w 58"/>
                <a:gd name="T83" fmla="*/ 80 h 181"/>
                <a:gd name="T84" fmla="*/ 24 w 58"/>
                <a:gd name="T85" fmla="*/ 80 h 181"/>
                <a:gd name="T86" fmla="*/ 26 w 58"/>
                <a:gd name="T87" fmla="*/ 81 h 181"/>
                <a:gd name="T88" fmla="*/ 28 w 58"/>
                <a:gd name="T89" fmla="*/ 81 h 181"/>
                <a:gd name="T90" fmla="*/ 28 w 58"/>
                <a:gd name="T91" fmla="*/ 80 h 18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8" h="181">
                  <a:moveTo>
                    <a:pt x="55" y="159"/>
                  </a:moveTo>
                  <a:lnTo>
                    <a:pt x="58" y="179"/>
                  </a:lnTo>
                  <a:lnTo>
                    <a:pt x="53" y="179"/>
                  </a:lnTo>
                  <a:lnTo>
                    <a:pt x="48" y="179"/>
                  </a:lnTo>
                  <a:lnTo>
                    <a:pt x="45" y="181"/>
                  </a:lnTo>
                  <a:lnTo>
                    <a:pt x="42" y="181"/>
                  </a:lnTo>
                  <a:lnTo>
                    <a:pt x="37" y="181"/>
                  </a:lnTo>
                  <a:lnTo>
                    <a:pt x="32" y="179"/>
                  </a:lnTo>
                  <a:lnTo>
                    <a:pt x="28" y="177"/>
                  </a:lnTo>
                  <a:lnTo>
                    <a:pt x="25" y="176"/>
                  </a:lnTo>
                  <a:lnTo>
                    <a:pt x="22" y="174"/>
                  </a:lnTo>
                  <a:lnTo>
                    <a:pt x="20" y="172"/>
                  </a:lnTo>
                  <a:lnTo>
                    <a:pt x="18" y="168"/>
                  </a:lnTo>
                  <a:lnTo>
                    <a:pt x="17" y="167"/>
                  </a:lnTo>
                  <a:lnTo>
                    <a:pt x="17" y="165"/>
                  </a:lnTo>
                  <a:lnTo>
                    <a:pt x="17" y="159"/>
                  </a:lnTo>
                  <a:lnTo>
                    <a:pt x="15" y="152"/>
                  </a:lnTo>
                  <a:lnTo>
                    <a:pt x="15" y="143"/>
                  </a:lnTo>
                  <a:lnTo>
                    <a:pt x="15" y="69"/>
                  </a:lnTo>
                  <a:lnTo>
                    <a:pt x="0" y="69"/>
                  </a:lnTo>
                  <a:lnTo>
                    <a:pt x="0" y="47"/>
                  </a:lnTo>
                  <a:lnTo>
                    <a:pt x="15" y="47"/>
                  </a:lnTo>
                  <a:lnTo>
                    <a:pt x="15" y="16"/>
                  </a:lnTo>
                  <a:lnTo>
                    <a:pt x="35" y="0"/>
                  </a:lnTo>
                  <a:lnTo>
                    <a:pt x="35" y="47"/>
                  </a:lnTo>
                  <a:lnTo>
                    <a:pt x="55" y="47"/>
                  </a:lnTo>
                  <a:lnTo>
                    <a:pt x="55" y="69"/>
                  </a:lnTo>
                  <a:lnTo>
                    <a:pt x="35" y="69"/>
                  </a:lnTo>
                  <a:lnTo>
                    <a:pt x="35" y="143"/>
                  </a:lnTo>
                  <a:lnTo>
                    <a:pt x="35" y="147"/>
                  </a:lnTo>
                  <a:lnTo>
                    <a:pt x="35" y="149"/>
                  </a:lnTo>
                  <a:lnTo>
                    <a:pt x="35" y="150"/>
                  </a:lnTo>
                  <a:lnTo>
                    <a:pt x="35" y="152"/>
                  </a:lnTo>
                  <a:lnTo>
                    <a:pt x="35" y="154"/>
                  </a:lnTo>
                  <a:lnTo>
                    <a:pt x="37" y="156"/>
                  </a:lnTo>
                  <a:lnTo>
                    <a:pt x="38" y="158"/>
                  </a:lnTo>
                  <a:lnTo>
                    <a:pt x="40" y="158"/>
                  </a:lnTo>
                  <a:lnTo>
                    <a:pt x="42" y="158"/>
                  </a:lnTo>
                  <a:lnTo>
                    <a:pt x="43" y="159"/>
                  </a:lnTo>
                  <a:lnTo>
                    <a:pt x="45" y="159"/>
                  </a:lnTo>
                  <a:lnTo>
                    <a:pt x="47" y="159"/>
                  </a:lnTo>
                  <a:lnTo>
                    <a:pt x="48" y="159"/>
                  </a:lnTo>
                  <a:lnTo>
                    <a:pt x="52" y="161"/>
                  </a:lnTo>
                  <a:lnTo>
                    <a:pt x="55" y="161"/>
                  </a:lnTo>
                  <a:lnTo>
                    <a:pt x="55" y="1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91" name="Freeform 1676"/>
            <p:cNvSpPr>
              <a:spLocks/>
            </p:cNvSpPr>
            <p:nvPr/>
          </p:nvSpPr>
          <p:spPr bwMode="auto">
            <a:xfrm>
              <a:off x="5373" y="1910"/>
              <a:ext cx="53" cy="92"/>
            </a:xfrm>
            <a:custGeom>
              <a:avLst/>
              <a:gdLst>
                <a:gd name="T0" fmla="*/ 6 w 105"/>
                <a:gd name="T1" fmla="*/ 91 h 185"/>
                <a:gd name="T2" fmla="*/ 4 w 105"/>
                <a:gd name="T3" fmla="*/ 80 h 185"/>
                <a:gd name="T4" fmla="*/ 5 w 105"/>
                <a:gd name="T5" fmla="*/ 80 h 185"/>
                <a:gd name="T6" fmla="*/ 7 w 105"/>
                <a:gd name="T7" fmla="*/ 80 h 185"/>
                <a:gd name="T8" fmla="*/ 8 w 105"/>
                <a:gd name="T9" fmla="*/ 81 h 185"/>
                <a:gd name="T10" fmla="*/ 9 w 105"/>
                <a:gd name="T11" fmla="*/ 81 h 185"/>
                <a:gd name="T12" fmla="*/ 11 w 105"/>
                <a:gd name="T13" fmla="*/ 81 h 185"/>
                <a:gd name="T14" fmla="*/ 12 w 105"/>
                <a:gd name="T15" fmla="*/ 80 h 185"/>
                <a:gd name="T16" fmla="*/ 14 w 105"/>
                <a:gd name="T17" fmla="*/ 80 h 185"/>
                <a:gd name="T18" fmla="*/ 14 w 105"/>
                <a:gd name="T19" fmla="*/ 80 h 185"/>
                <a:gd name="T20" fmla="*/ 15 w 105"/>
                <a:gd name="T21" fmla="*/ 80 h 185"/>
                <a:gd name="T22" fmla="*/ 16 w 105"/>
                <a:gd name="T23" fmla="*/ 79 h 185"/>
                <a:gd name="T24" fmla="*/ 18 w 105"/>
                <a:gd name="T25" fmla="*/ 78 h 185"/>
                <a:gd name="T26" fmla="*/ 18 w 105"/>
                <a:gd name="T27" fmla="*/ 76 h 185"/>
                <a:gd name="T28" fmla="*/ 18 w 105"/>
                <a:gd name="T29" fmla="*/ 75 h 185"/>
                <a:gd name="T30" fmla="*/ 19 w 105"/>
                <a:gd name="T31" fmla="*/ 73 h 185"/>
                <a:gd name="T32" fmla="*/ 19 w 105"/>
                <a:gd name="T33" fmla="*/ 70 h 185"/>
                <a:gd name="T34" fmla="*/ 20 w 105"/>
                <a:gd name="T35" fmla="*/ 69 h 185"/>
                <a:gd name="T36" fmla="*/ 20 w 105"/>
                <a:gd name="T37" fmla="*/ 69 h 185"/>
                <a:gd name="T38" fmla="*/ 21 w 105"/>
                <a:gd name="T39" fmla="*/ 68 h 185"/>
                <a:gd name="T40" fmla="*/ 22 w 105"/>
                <a:gd name="T41" fmla="*/ 67 h 185"/>
                <a:gd name="T42" fmla="*/ 22 w 105"/>
                <a:gd name="T43" fmla="*/ 66 h 185"/>
                <a:gd name="T44" fmla="*/ 0 w 105"/>
                <a:gd name="T45" fmla="*/ 0 h 185"/>
                <a:gd name="T46" fmla="*/ 10 w 105"/>
                <a:gd name="T47" fmla="*/ 0 h 185"/>
                <a:gd name="T48" fmla="*/ 22 w 105"/>
                <a:gd name="T49" fmla="*/ 36 h 185"/>
                <a:gd name="T50" fmla="*/ 23 w 105"/>
                <a:gd name="T51" fmla="*/ 39 h 185"/>
                <a:gd name="T52" fmla="*/ 24 w 105"/>
                <a:gd name="T53" fmla="*/ 43 h 185"/>
                <a:gd name="T54" fmla="*/ 25 w 105"/>
                <a:gd name="T55" fmla="*/ 47 h 185"/>
                <a:gd name="T56" fmla="*/ 25 w 105"/>
                <a:gd name="T57" fmla="*/ 51 h 185"/>
                <a:gd name="T58" fmla="*/ 26 w 105"/>
                <a:gd name="T59" fmla="*/ 48 h 185"/>
                <a:gd name="T60" fmla="*/ 28 w 105"/>
                <a:gd name="T61" fmla="*/ 45 h 185"/>
                <a:gd name="T62" fmla="*/ 29 w 105"/>
                <a:gd name="T63" fmla="*/ 41 h 185"/>
                <a:gd name="T64" fmla="*/ 30 w 105"/>
                <a:gd name="T65" fmla="*/ 38 h 185"/>
                <a:gd name="T66" fmla="*/ 43 w 105"/>
                <a:gd name="T67" fmla="*/ 0 h 185"/>
                <a:gd name="T68" fmla="*/ 53 w 105"/>
                <a:gd name="T69" fmla="*/ 0 h 185"/>
                <a:gd name="T70" fmla="*/ 32 w 105"/>
                <a:gd name="T71" fmla="*/ 68 h 185"/>
                <a:gd name="T72" fmla="*/ 30 w 105"/>
                <a:gd name="T73" fmla="*/ 72 h 185"/>
                <a:gd name="T74" fmla="*/ 28 w 105"/>
                <a:gd name="T75" fmla="*/ 77 h 185"/>
                <a:gd name="T76" fmla="*/ 26 w 105"/>
                <a:gd name="T77" fmla="*/ 80 h 185"/>
                <a:gd name="T78" fmla="*/ 25 w 105"/>
                <a:gd name="T79" fmla="*/ 82 h 185"/>
                <a:gd name="T80" fmla="*/ 24 w 105"/>
                <a:gd name="T81" fmla="*/ 84 h 185"/>
                <a:gd name="T82" fmla="*/ 23 w 105"/>
                <a:gd name="T83" fmla="*/ 86 h 185"/>
                <a:gd name="T84" fmla="*/ 22 w 105"/>
                <a:gd name="T85" fmla="*/ 88 h 185"/>
                <a:gd name="T86" fmla="*/ 20 w 105"/>
                <a:gd name="T87" fmla="*/ 89 h 185"/>
                <a:gd name="T88" fmla="*/ 19 w 105"/>
                <a:gd name="T89" fmla="*/ 90 h 185"/>
                <a:gd name="T90" fmla="*/ 16 w 105"/>
                <a:gd name="T91" fmla="*/ 91 h 185"/>
                <a:gd name="T92" fmla="*/ 14 w 105"/>
                <a:gd name="T93" fmla="*/ 92 h 185"/>
                <a:gd name="T94" fmla="*/ 12 w 105"/>
                <a:gd name="T95" fmla="*/ 92 h 185"/>
                <a:gd name="T96" fmla="*/ 10 w 105"/>
                <a:gd name="T97" fmla="*/ 92 h 185"/>
                <a:gd name="T98" fmla="*/ 9 w 105"/>
                <a:gd name="T99" fmla="*/ 91 h 185"/>
                <a:gd name="T100" fmla="*/ 8 w 105"/>
                <a:gd name="T101" fmla="*/ 91 h 185"/>
                <a:gd name="T102" fmla="*/ 6 w 105"/>
                <a:gd name="T103" fmla="*/ 91 h 1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05" h="185">
                  <a:moveTo>
                    <a:pt x="12" y="183"/>
                  </a:moveTo>
                  <a:lnTo>
                    <a:pt x="7" y="161"/>
                  </a:lnTo>
                  <a:lnTo>
                    <a:pt x="10" y="161"/>
                  </a:lnTo>
                  <a:lnTo>
                    <a:pt x="13" y="161"/>
                  </a:lnTo>
                  <a:lnTo>
                    <a:pt x="15" y="163"/>
                  </a:lnTo>
                  <a:lnTo>
                    <a:pt x="18" y="163"/>
                  </a:lnTo>
                  <a:lnTo>
                    <a:pt x="22" y="163"/>
                  </a:lnTo>
                  <a:lnTo>
                    <a:pt x="23" y="161"/>
                  </a:lnTo>
                  <a:lnTo>
                    <a:pt x="27" y="161"/>
                  </a:lnTo>
                  <a:lnTo>
                    <a:pt x="28" y="161"/>
                  </a:lnTo>
                  <a:lnTo>
                    <a:pt x="30" y="161"/>
                  </a:lnTo>
                  <a:lnTo>
                    <a:pt x="32" y="159"/>
                  </a:lnTo>
                  <a:lnTo>
                    <a:pt x="35" y="156"/>
                  </a:lnTo>
                  <a:lnTo>
                    <a:pt x="35" y="152"/>
                  </a:lnTo>
                  <a:lnTo>
                    <a:pt x="35" y="150"/>
                  </a:lnTo>
                  <a:lnTo>
                    <a:pt x="37" y="147"/>
                  </a:lnTo>
                  <a:lnTo>
                    <a:pt x="38" y="141"/>
                  </a:lnTo>
                  <a:lnTo>
                    <a:pt x="40" y="138"/>
                  </a:lnTo>
                  <a:lnTo>
                    <a:pt x="42" y="136"/>
                  </a:lnTo>
                  <a:lnTo>
                    <a:pt x="43" y="134"/>
                  </a:lnTo>
                  <a:lnTo>
                    <a:pt x="43" y="132"/>
                  </a:lnTo>
                  <a:lnTo>
                    <a:pt x="0" y="0"/>
                  </a:lnTo>
                  <a:lnTo>
                    <a:pt x="20" y="0"/>
                  </a:lnTo>
                  <a:lnTo>
                    <a:pt x="43" y="73"/>
                  </a:lnTo>
                  <a:lnTo>
                    <a:pt x="45" y="78"/>
                  </a:lnTo>
                  <a:lnTo>
                    <a:pt x="48" y="87"/>
                  </a:lnTo>
                  <a:lnTo>
                    <a:pt x="50" y="94"/>
                  </a:lnTo>
                  <a:lnTo>
                    <a:pt x="50" y="102"/>
                  </a:lnTo>
                  <a:lnTo>
                    <a:pt x="52" y="96"/>
                  </a:lnTo>
                  <a:lnTo>
                    <a:pt x="55" y="91"/>
                  </a:lnTo>
                  <a:lnTo>
                    <a:pt x="57" y="83"/>
                  </a:lnTo>
                  <a:lnTo>
                    <a:pt x="60" y="76"/>
                  </a:lnTo>
                  <a:lnTo>
                    <a:pt x="85" y="0"/>
                  </a:lnTo>
                  <a:lnTo>
                    <a:pt x="105" y="0"/>
                  </a:lnTo>
                  <a:lnTo>
                    <a:pt x="63" y="136"/>
                  </a:lnTo>
                  <a:lnTo>
                    <a:pt x="60" y="145"/>
                  </a:lnTo>
                  <a:lnTo>
                    <a:pt x="55" y="154"/>
                  </a:lnTo>
                  <a:lnTo>
                    <a:pt x="52" y="161"/>
                  </a:lnTo>
                  <a:lnTo>
                    <a:pt x="50" y="165"/>
                  </a:lnTo>
                  <a:lnTo>
                    <a:pt x="48" y="168"/>
                  </a:lnTo>
                  <a:lnTo>
                    <a:pt x="45" y="172"/>
                  </a:lnTo>
                  <a:lnTo>
                    <a:pt x="43" y="176"/>
                  </a:lnTo>
                  <a:lnTo>
                    <a:pt x="40" y="179"/>
                  </a:lnTo>
                  <a:lnTo>
                    <a:pt x="37" y="181"/>
                  </a:lnTo>
                  <a:lnTo>
                    <a:pt x="32" y="183"/>
                  </a:lnTo>
                  <a:lnTo>
                    <a:pt x="28" y="185"/>
                  </a:lnTo>
                  <a:lnTo>
                    <a:pt x="23" y="185"/>
                  </a:lnTo>
                  <a:lnTo>
                    <a:pt x="20" y="185"/>
                  </a:lnTo>
                  <a:lnTo>
                    <a:pt x="18" y="183"/>
                  </a:lnTo>
                  <a:lnTo>
                    <a:pt x="15" y="183"/>
                  </a:lnTo>
                  <a:lnTo>
                    <a:pt x="12" y="1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92" name="Freeform 1677"/>
            <p:cNvSpPr>
              <a:spLocks/>
            </p:cNvSpPr>
            <p:nvPr/>
          </p:nvSpPr>
          <p:spPr bwMode="auto">
            <a:xfrm>
              <a:off x="3505" y="3448"/>
              <a:ext cx="53" cy="12"/>
            </a:xfrm>
            <a:custGeom>
              <a:avLst/>
              <a:gdLst>
                <a:gd name="T0" fmla="*/ 53 w 105"/>
                <a:gd name="T1" fmla="*/ 0 h 23"/>
                <a:gd name="T2" fmla="*/ 52 w 105"/>
                <a:gd name="T3" fmla="*/ 1 h 23"/>
                <a:gd name="T4" fmla="*/ 51 w 105"/>
                <a:gd name="T5" fmla="*/ 2 h 23"/>
                <a:gd name="T6" fmla="*/ 50 w 105"/>
                <a:gd name="T7" fmla="*/ 4 h 23"/>
                <a:gd name="T8" fmla="*/ 50 w 105"/>
                <a:gd name="T9" fmla="*/ 5 h 23"/>
                <a:gd name="T10" fmla="*/ 45 w 105"/>
                <a:gd name="T11" fmla="*/ 8 h 23"/>
                <a:gd name="T12" fmla="*/ 40 w 105"/>
                <a:gd name="T13" fmla="*/ 10 h 23"/>
                <a:gd name="T14" fmla="*/ 34 w 105"/>
                <a:gd name="T15" fmla="*/ 12 h 23"/>
                <a:gd name="T16" fmla="*/ 28 w 105"/>
                <a:gd name="T17" fmla="*/ 12 h 23"/>
                <a:gd name="T18" fmla="*/ 22 w 105"/>
                <a:gd name="T19" fmla="*/ 12 h 23"/>
                <a:gd name="T20" fmla="*/ 16 w 105"/>
                <a:gd name="T21" fmla="*/ 10 h 23"/>
                <a:gd name="T22" fmla="*/ 10 w 105"/>
                <a:gd name="T23" fmla="*/ 9 h 23"/>
                <a:gd name="T24" fmla="*/ 6 w 105"/>
                <a:gd name="T25" fmla="*/ 6 h 23"/>
                <a:gd name="T26" fmla="*/ 5 w 105"/>
                <a:gd name="T27" fmla="*/ 5 h 23"/>
                <a:gd name="T28" fmla="*/ 4 w 105"/>
                <a:gd name="T29" fmla="*/ 4 h 23"/>
                <a:gd name="T30" fmla="*/ 2 w 105"/>
                <a:gd name="T31" fmla="*/ 2 h 23"/>
                <a:gd name="T32" fmla="*/ 0 w 105"/>
                <a:gd name="T33" fmla="*/ 0 h 23"/>
                <a:gd name="T34" fmla="*/ 26 w 105"/>
                <a:gd name="T35" fmla="*/ 0 h 23"/>
                <a:gd name="T36" fmla="*/ 26 w 105"/>
                <a:gd name="T37" fmla="*/ 0 h 23"/>
                <a:gd name="T38" fmla="*/ 26 w 105"/>
                <a:gd name="T39" fmla="*/ 0 h 23"/>
                <a:gd name="T40" fmla="*/ 26 w 105"/>
                <a:gd name="T41" fmla="*/ 0 h 23"/>
                <a:gd name="T42" fmla="*/ 26 w 105"/>
                <a:gd name="T43" fmla="*/ 0 h 23"/>
                <a:gd name="T44" fmla="*/ 27 w 105"/>
                <a:gd name="T45" fmla="*/ 0 h 23"/>
                <a:gd name="T46" fmla="*/ 27 w 105"/>
                <a:gd name="T47" fmla="*/ 1 h 23"/>
                <a:gd name="T48" fmla="*/ 27 w 105"/>
                <a:gd name="T49" fmla="*/ 1 h 23"/>
                <a:gd name="T50" fmla="*/ 27 w 105"/>
                <a:gd name="T51" fmla="*/ 1 h 23"/>
                <a:gd name="T52" fmla="*/ 26 w 105"/>
                <a:gd name="T53" fmla="*/ 0 h 23"/>
                <a:gd name="T54" fmla="*/ 26 w 105"/>
                <a:gd name="T55" fmla="*/ 0 h 23"/>
                <a:gd name="T56" fmla="*/ 53 w 105"/>
                <a:gd name="T57" fmla="*/ 0 h 23"/>
                <a:gd name="T58" fmla="*/ 27 w 105"/>
                <a:gd name="T59" fmla="*/ 0 h 23"/>
                <a:gd name="T60" fmla="*/ 53 w 105"/>
                <a:gd name="T61" fmla="*/ 0 h 23"/>
                <a:gd name="T62" fmla="*/ 27 w 105"/>
                <a:gd name="T63" fmla="*/ 0 h 23"/>
                <a:gd name="T64" fmla="*/ 53 w 105"/>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5" h="23">
                  <a:moveTo>
                    <a:pt x="105" y="0"/>
                  </a:moveTo>
                  <a:lnTo>
                    <a:pt x="104" y="2"/>
                  </a:lnTo>
                  <a:lnTo>
                    <a:pt x="102" y="3"/>
                  </a:lnTo>
                  <a:lnTo>
                    <a:pt x="100" y="7"/>
                  </a:lnTo>
                  <a:lnTo>
                    <a:pt x="99" y="9"/>
                  </a:lnTo>
                  <a:lnTo>
                    <a:pt x="89" y="16"/>
                  </a:lnTo>
                  <a:lnTo>
                    <a:pt x="79" y="20"/>
                  </a:lnTo>
                  <a:lnTo>
                    <a:pt x="67" y="23"/>
                  </a:lnTo>
                  <a:lnTo>
                    <a:pt x="55" y="23"/>
                  </a:lnTo>
                  <a:lnTo>
                    <a:pt x="44" y="23"/>
                  </a:lnTo>
                  <a:lnTo>
                    <a:pt x="32" y="20"/>
                  </a:lnTo>
                  <a:lnTo>
                    <a:pt x="20" y="18"/>
                  </a:lnTo>
                  <a:lnTo>
                    <a:pt x="12" y="12"/>
                  </a:lnTo>
                  <a:lnTo>
                    <a:pt x="9" y="9"/>
                  </a:lnTo>
                  <a:lnTo>
                    <a:pt x="7" y="7"/>
                  </a:lnTo>
                  <a:lnTo>
                    <a:pt x="4" y="3"/>
                  </a:lnTo>
                  <a:lnTo>
                    <a:pt x="0" y="0"/>
                  </a:lnTo>
                  <a:lnTo>
                    <a:pt x="52" y="0"/>
                  </a:lnTo>
                  <a:lnTo>
                    <a:pt x="54" y="0"/>
                  </a:lnTo>
                  <a:lnTo>
                    <a:pt x="54" y="2"/>
                  </a:lnTo>
                  <a:lnTo>
                    <a:pt x="52" y="0"/>
                  </a:lnTo>
                  <a:lnTo>
                    <a:pt x="105" y="0"/>
                  </a:lnTo>
                  <a:lnTo>
                    <a:pt x="54" y="0"/>
                  </a:lnTo>
                  <a:lnTo>
                    <a:pt x="105" y="0"/>
                  </a:lnTo>
                  <a:lnTo>
                    <a:pt x="54" y="0"/>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93" name="Freeform 1678"/>
            <p:cNvSpPr>
              <a:spLocks/>
            </p:cNvSpPr>
            <p:nvPr/>
          </p:nvSpPr>
          <p:spPr bwMode="auto">
            <a:xfrm>
              <a:off x="3498" y="3435"/>
              <a:ext cx="67" cy="25"/>
            </a:xfrm>
            <a:custGeom>
              <a:avLst/>
              <a:gdLst>
                <a:gd name="T0" fmla="*/ 67 w 135"/>
                <a:gd name="T1" fmla="*/ 0 h 49"/>
                <a:gd name="T2" fmla="*/ 65 w 135"/>
                <a:gd name="T3" fmla="*/ 6 h 49"/>
                <a:gd name="T4" fmla="*/ 62 w 135"/>
                <a:gd name="T5" fmla="*/ 10 h 49"/>
                <a:gd name="T6" fmla="*/ 60 w 135"/>
                <a:gd name="T7" fmla="*/ 14 h 49"/>
                <a:gd name="T8" fmla="*/ 57 w 135"/>
                <a:gd name="T9" fmla="*/ 18 h 49"/>
                <a:gd name="T10" fmla="*/ 52 w 135"/>
                <a:gd name="T11" fmla="*/ 21 h 49"/>
                <a:gd name="T12" fmla="*/ 47 w 135"/>
                <a:gd name="T13" fmla="*/ 23 h 49"/>
                <a:gd name="T14" fmla="*/ 41 w 135"/>
                <a:gd name="T15" fmla="*/ 25 h 49"/>
                <a:gd name="T16" fmla="*/ 35 w 135"/>
                <a:gd name="T17" fmla="*/ 25 h 49"/>
                <a:gd name="T18" fmla="*/ 29 w 135"/>
                <a:gd name="T19" fmla="*/ 25 h 49"/>
                <a:gd name="T20" fmla="*/ 23 w 135"/>
                <a:gd name="T21" fmla="*/ 23 h 49"/>
                <a:gd name="T22" fmla="*/ 17 w 135"/>
                <a:gd name="T23" fmla="*/ 22 h 49"/>
                <a:gd name="T24" fmla="*/ 13 w 135"/>
                <a:gd name="T25" fmla="*/ 19 h 49"/>
                <a:gd name="T26" fmla="*/ 10 w 135"/>
                <a:gd name="T27" fmla="*/ 17 h 49"/>
                <a:gd name="T28" fmla="*/ 6 w 135"/>
                <a:gd name="T29" fmla="*/ 12 h 49"/>
                <a:gd name="T30" fmla="*/ 2 w 135"/>
                <a:gd name="T31" fmla="*/ 9 h 49"/>
                <a:gd name="T32" fmla="*/ 0 w 135"/>
                <a:gd name="T33" fmla="*/ 3 h 49"/>
                <a:gd name="T34" fmla="*/ 0 w 135"/>
                <a:gd name="T35" fmla="*/ 2 h 49"/>
                <a:gd name="T36" fmla="*/ 0 w 135"/>
                <a:gd name="T37" fmla="*/ 1 h 49"/>
                <a:gd name="T38" fmla="*/ 0 w 135"/>
                <a:gd name="T39" fmla="*/ 1 h 49"/>
                <a:gd name="T40" fmla="*/ 0 w 135"/>
                <a:gd name="T41" fmla="*/ 0 h 49"/>
                <a:gd name="T42" fmla="*/ 12 w 135"/>
                <a:gd name="T43" fmla="*/ 0 h 49"/>
                <a:gd name="T44" fmla="*/ 13 w 135"/>
                <a:gd name="T45" fmla="*/ 4 h 49"/>
                <a:gd name="T46" fmla="*/ 15 w 135"/>
                <a:gd name="T47" fmla="*/ 7 h 49"/>
                <a:gd name="T48" fmla="*/ 17 w 135"/>
                <a:gd name="T49" fmla="*/ 9 h 49"/>
                <a:gd name="T50" fmla="*/ 18 w 135"/>
                <a:gd name="T51" fmla="*/ 10 h 49"/>
                <a:gd name="T52" fmla="*/ 22 w 135"/>
                <a:gd name="T53" fmla="*/ 11 h 49"/>
                <a:gd name="T54" fmla="*/ 26 w 135"/>
                <a:gd name="T55" fmla="*/ 13 h 49"/>
                <a:gd name="T56" fmla="*/ 30 w 135"/>
                <a:gd name="T57" fmla="*/ 14 h 49"/>
                <a:gd name="T58" fmla="*/ 33 w 135"/>
                <a:gd name="T59" fmla="*/ 14 h 49"/>
                <a:gd name="T60" fmla="*/ 38 w 135"/>
                <a:gd name="T61" fmla="*/ 14 h 49"/>
                <a:gd name="T62" fmla="*/ 42 w 135"/>
                <a:gd name="T63" fmla="*/ 12 h 49"/>
                <a:gd name="T64" fmla="*/ 46 w 135"/>
                <a:gd name="T65" fmla="*/ 11 h 49"/>
                <a:gd name="T66" fmla="*/ 48 w 135"/>
                <a:gd name="T67" fmla="*/ 9 h 49"/>
                <a:gd name="T68" fmla="*/ 51 w 135"/>
                <a:gd name="T69" fmla="*/ 7 h 49"/>
                <a:gd name="T70" fmla="*/ 52 w 135"/>
                <a:gd name="T71" fmla="*/ 5 h 49"/>
                <a:gd name="T72" fmla="*/ 53 w 135"/>
                <a:gd name="T73" fmla="*/ 3 h 49"/>
                <a:gd name="T74" fmla="*/ 55 w 135"/>
                <a:gd name="T75" fmla="*/ 0 h 49"/>
                <a:gd name="T76" fmla="*/ 67 w 135"/>
                <a:gd name="T77" fmla="*/ 0 h 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35" h="49">
                  <a:moveTo>
                    <a:pt x="135" y="0"/>
                  </a:moveTo>
                  <a:lnTo>
                    <a:pt x="130" y="11"/>
                  </a:lnTo>
                  <a:lnTo>
                    <a:pt x="125" y="20"/>
                  </a:lnTo>
                  <a:lnTo>
                    <a:pt x="120" y="28"/>
                  </a:lnTo>
                  <a:lnTo>
                    <a:pt x="114" y="35"/>
                  </a:lnTo>
                  <a:lnTo>
                    <a:pt x="104" y="42"/>
                  </a:lnTo>
                  <a:lnTo>
                    <a:pt x="94" y="46"/>
                  </a:lnTo>
                  <a:lnTo>
                    <a:pt x="82" y="49"/>
                  </a:lnTo>
                  <a:lnTo>
                    <a:pt x="70" y="49"/>
                  </a:lnTo>
                  <a:lnTo>
                    <a:pt x="59" y="49"/>
                  </a:lnTo>
                  <a:lnTo>
                    <a:pt x="47" y="46"/>
                  </a:lnTo>
                  <a:lnTo>
                    <a:pt x="35" y="44"/>
                  </a:lnTo>
                  <a:lnTo>
                    <a:pt x="27" y="38"/>
                  </a:lnTo>
                  <a:lnTo>
                    <a:pt x="20" y="33"/>
                  </a:lnTo>
                  <a:lnTo>
                    <a:pt x="12" y="24"/>
                  </a:lnTo>
                  <a:lnTo>
                    <a:pt x="5" y="17"/>
                  </a:lnTo>
                  <a:lnTo>
                    <a:pt x="0" y="6"/>
                  </a:lnTo>
                  <a:lnTo>
                    <a:pt x="0" y="4"/>
                  </a:lnTo>
                  <a:lnTo>
                    <a:pt x="0" y="2"/>
                  </a:lnTo>
                  <a:lnTo>
                    <a:pt x="0" y="0"/>
                  </a:lnTo>
                  <a:lnTo>
                    <a:pt x="24" y="0"/>
                  </a:lnTo>
                  <a:lnTo>
                    <a:pt x="27" y="8"/>
                  </a:lnTo>
                  <a:lnTo>
                    <a:pt x="30" y="13"/>
                  </a:lnTo>
                  <a:lnTo>
                    <a:pt x="34" y="17"/>
                  </a:lnTo>
                  <a:lnTo>
                    <a:pt x="37" y="20"/>
                  </a:lnTo>
                  <a:lnTo>
                    <a:pt x="45" y="22"/>
                  </a:lnTo>
                  <a:lnTo>
                    <a:pt x="52" y="26"/>
                  </a:lnTo>
                  <a:lnTo>
                    <a:pt x="60" y="28"/>
                  </a:lnTo>
                  <a:lnTo>
                    <a:pt x="67" y="28"/>
                  </a:lnTo>
                  <a:lnTo>
                    <a:pt x="77" y="28"/>
                  </a:lnTo>
                  <a:lnTo>
                    <a:pt x="85" y="24"/>
                  </a:lnTo>
                  <a:lnTo>
                    <a:pt x="92" y="22"/>
                  </a:lnTo>
                  <a:lnTo>
                    <a:pt x="97" y="17"/>
                  </a:lnTo>
                  <a:lnTo>
                    <a:pt x="102" y="13"/>
                  </a:lnTo>
                  <a:lnTo>
                    <a:pt x="105" y="10"/>
                  </a:lnTo>
                  <a:lnTo>
                    <a:pt x="107" y="6"/>
                  </a:lnTo>
                  <a:lnTo>
                    <a:pt x="110" y="0"/>
                  </a:lnTo>
                  <a:lnTo>
                    <a:pt x="13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94" name="Freeform 1679"/>
            <p:cNvSpPr>
              <a:spLocks noEditPoints="1"/>
            </p:cNvSpPr>
            <p:nvPr/>
          </p:nvSpPr>
          <p:spPr bwMode="auto">
            <a:xfrm>
              <a:off x="3495" y="3423"/>
              <a:ext cx="71" cy="26"/>
            </a:xfrm>
            <a:custGeom>
              <a:avLst/>
              <a:gdLst>
                <a:gd name="T0" fmla="*/ 61 w 142"/>
                <a:gd name="T1" fmla="*/ 4 h 53"/>
                <a:gd name="T2" fmla="*/ 71 w 142"/>
                <a:gd name="T3" fmla="*/ 8 h 53"/>
                <a:gd name="T4" fmla="*/ 70 w 142"/>
                <a:gd name="T5" fmla="*/ 12 h 53"/>
                <a:gd name="T6" fmla="*/ 69 w 142"/>
                <a:gd name="T7" fmla="*/ 17 h 53"/>
                <a:gd name="T8" fmla="*/ 66 w 142"/>
                <a:gd name="T9" fmla="*/ 22 h 53"/>
                <a:gd name="T10" fmla="*/ 63 w 142"/>
                <a:gd name="T11" fmla="*/ 25 h 53"/>
                <a:gd name="T12" fmla="*/ 37 w 142"/>
                <a:gd name="T13" fmla="*/ 25 h 53"/>
                <a:gd name="T14" fmla="*/ 42 w 142"/>
                <a:gd name="T15" fmla="*/ 25 h 53"/>
                <a:gd name="T16" fmla="*/ 45 w 142"/>
                <a:gd name="T17" fmla="*/ 24 h 53"/>
                <a:gd name="T18" fmla="*/ 49 w 142"/>
                <a:gd name="T19" fmla="*/ 22 h 53"/>
                <a:gd name="T20" fmla="*/ 51 w 142"/>
                <a:gd name="T21" fmla="*/ 21 h 53"/>
                <a:gd name="T22" fmla="*/ 55 w 142"/>
                <a:gd name="T23" fmla="*/ 18 h 53"/>
                <a:gd name="T24" fmla="*/ 58 w 142"/>
                <a:gd name="T25" fmla="*/ 13 h 53"/>
                <a:gd name="T26" fmla="*/ 60 w 142"/>
                <a:gd name="T27" fmla="*/ 10 h 53"/>
                <a:gd name="T28" fmla="*/ 61 w 142"/>
                <a:gd name="T29" fmla="*/ 4 h 53"/>
                <a:gd name="T30" fmla="*/ 10 w 142"/>
                <a:gd name="T31" fmla="*/ 25 h 53"/>
                <a:gd name="T32" fmla="*/ 9 w 142"/>
                <a:gd name="T33" fmla="*/ 23 h 53"/>
                <a:gd name="T34" fmla="*/ 7 w 142"/>
                <a:gd name="T35" fmla="*/ 21 h 53"/>
                <a:gd name="T36" fmla="*/ 4 w 142"/>
                <a:gd name="T37" fmla="*/ 18 h 53"/>
                <a:gd name="T38" fmla="*/ 3 w 142"/>
                <a:gd name="T39" fmla="*/ 15 h 53"/>
                <a:gd name="T40" fmla="*/ 2 w 142"/>
                <a:gd name="T41" fmla="*/ 12 h 53"/>
                <a:gd name="T42" fmla="*/ 2 w 142"/>
                <a:gd name="T43" fmla="*/ 8 h 53"/>
                <a:gd name="T44" fmla="*/ 1 w 142"/>
                <a:gd name="T45" fmla="*/ 3 h 53"/>
                <a:gd name="T46" fmla="*/ 0 w 142"/>
                <a:gd name="T47" fmla="*/ 0 h 53"/>
                <a:gd name="T48" fmla="*/ 11 w 142"/>
                <a:gd name="T49" fmla="*/ 0 h 53"/>
                <a:gd name="T50" fmla="*/ 12 w 142"/>
                <a:gd name="T51" fmla="*/ 3 h 53"/>
                <a:gd name="T52" fmla="*/ 12 w 142"/>
                <a:gd name="T53" fmla="*/ 5 h 53"/>
                <a:gd name="T54" fmla="*/ 13 w 142"/>
                <a:gd name="T55" fmla="*/ 8 h 53"/>
                <a:gd name="T56" fmla="*/ 13 w 142"/>
                <a:gd name="T57" fmla="*/ 10 h 53"/>
                <a:gd name="T58" fmla="*/ 15 w 142"/>
                <a:gd name="T59" fmla="*/ 13 h 53"/>
                <a:gd name="T60" fmla="*/ 16 w 142"/>
                <a:gd name="T61" fmla="*/ 17 h 53"/>
                <a:gd name="T62" fmla="*/ 19 w 142"/>
                <a:gd name="T63" fmla="*/ 21 h 53"/>
                <a:gd name="T64" fmla="*/ 21 w 142"/>
                <a:gd name="T65" fmla="*/ 22 h 53"/>
                <a:gd name="T66" fmla="*/ 25 w 142"/>
                <a:gd name="T67" fmla="*/ 23 h 53"/>
                <a:gd name="T68" fmla="*/ 29 w 142"/>
                <a:gd name="T69" fmla="*/ 24 h 53"/>
                <a:gd name="T70" fmla="*/ 33 w 142"/>
                <a:gd name="T71" fmla="*/ 25 h 53"/>
                <a:gd name="T72" fmla="*/ 36 w 142"/>
                <a:gd name="T73" fmla="*/ 25 h 53"/>
                <a:gd name="T74" fmla="*/ 10 w 142"/>
                <a:gd name="T75" fmla="*/ 25 h 53"/>
                <a:gd name="T76" fmla="*/ 36 w 142"/>
                <a:gd name="T77" fmla="*/ 26 h 53"/>
                <a:gd name="T78" fmla="*/ 36 w 142"/>
                <a:gd name="T79" fmla="*/ 26 h 53"/>
                <a:gd name="T80" fmla="*/ 36 w 142"/>
                <a:gd name="T81" fmla="*/ 25 h 53"/>
                <a:gd name="T82" fmla="*/ 36 w 142"/>
                <a:gd name="T83" fmla="*/ 25 h 53"/>
                <a:gd name="T84" fmla="*/ 36 w 142"/>
                <a:gd name="T85" fmla="*/ 25 h 53"/>
                <a:gd name="T86" fmla="*/ 36 w 142"/>
                <a:gd name="T87" fmla="*/ 25 h 53"/>
                <a:gd name="T88" fmla="*/ 37 w 142"/>
                <a:gd name="T89" fmla="*/ 25 h 53"/>
                <a:gd name="T90" fmla="*/ 36 w 142"/>
                <a:gd name="T91" fmla="*/ 26 h 5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42" h="53">
                  <a:moveTo>
                    <a:pt x="122" y="9"/>
                  </a:moveTo>
                  <a:lnTo>
                    <a:pt x="142" y="16"/>
                  </a:lnTo>
                  <a:lnTo>
                    <a:pt x="140" y="25"/>
                  </a:lnTo>
                  <a:lnTo>
                    <a:pt x="137" y="35"/>
                  </a:lnTo>
                  <a:lnTo>
                    <a:pt x="132" y="44"/>
                  </a:lnTo>
                  <a:lnTo>
                    <a:pt x="125" y="51"/>
                  </a:lnTo>
                  <a:lnTo>
                    <a:pt x="74" y="51"/>
                  </a:lnTo>
                  <a:lnTo>
                    <a:pt x="84" y="51"/>
                  </a:lnTo>
                  <a:lnTo>
                    <a:pt x="90" y="49"/>
                  </a:lnTo>
                  <a:lnTo>
                    <a:pt x="97" y="45"/>
                  </a:lnTo>
                  <a:lnTo>
                    <a:pt x="102" y="42"/>
                  </a:lnTo>
                  <a:lnTo>
                    <a:pt x="109" y="36"/>
                  </a:lnTo>
                  <a:lnTo>
                    <a:pt x="115" y="27"/>
                  </a:lnTo>
                  <a:lnTo>
                    <a:pt x="119" y="20"/>
                  </a:lnTo>
                  <a:lnTo>
                    <a:pt x="122" y="9"/>
                  </a:lnTo>
                  <a:close/>
                  <a:moveTo>
                    <a:pt x="20" y="51"/>
                  </a:moveTo>
                  <a:lnTo>
                    <a:pt x="17" y="47"/>
                  </a:lnTo>
                  <a:lnTo>
                    <a:pt x="13" y="42"/>
                  </a:lnTo>
                  <a:lnTo>
                    <a:pt x="8" y="36"/>
                  </a:lnTo>
                  <a:lnTo>
                    <a:pt x="5" y="31"/>
                  </a:lnTo>
                  <a:lnTo>
                    <a:pt x="3" y="24"/>
                  </a:lnTo>
                  <a:lnTo>
                    <a:pt x="3" y="16"/>
                  </a:lnTo>
                  <a:lnTo>
                    <a:pt x="2" y="7"/>
                  </a:lnTo>
                  <a:lnTo>
                    <a:pt x="0" y="0"/>
                  </a:lnTo>
                  <a:lnTo>
                    <a:pt x="22" y="0"/>
                  </a:lnTo>
                  <a:lnTo>
                    <a:pt x="24" y="6"/>
                  </a:lnTo>
                  <a:lnTo>
                    <a:pt x="24" y="11"/>
                  </a:lnTo>
                  <a:lnTo>
                    <a:pt x="25" y="16"/>
                  </a:lnTo>
                  <a:lnTo>
                    <a:pt x="25" y="20"/>
                  </a:lnTo>
                  <a:lnTo>
                    <a:pt x="29" y="27"/>
                  </a:lnTo>
                  <a:lnTo>
                    <a:pt x="32" y="35"/>
                  </a:lnTo>
                  <a:lnTo>
                    <a:pt x="37" y="42"/>
                  </a:lnTo>
                  <a:lnTo>
                    <a:pt x="42" y="45"/>
                  </a:lnTo>
                  <a:lnTo>
                    <a:pt x="50" y="47"/>
                  </a:lnTo>
                  <a:lnTo>
                    <a:pt x="57" y="49"/>
                  </a:lnTo>
                  <a:lnTo>
                    <a:pt x="65" y="51"/>
                  </a:lnTo>
                  <a:lnTo>
                    <a:pt x="72" y="51"/>
                  </a:lnTo>
                  <a:lnTo>
                    <a:pt x="20" y="51"/>
                  </a:lnTo>
                  <a:close/>
                  <a:moveTo>
                    <a:pt x="72" y="53"/>
                  </a:moveTo>
                  <a:lnTo>
                    <a:pt x="72" y="53"/>
                  </a:lnTo>
                  <a:lnTo>
                    <a:pt x="72" y="51"/>
                  </a:lnTo>
                  <a:lnTo>
                    <a:pt x="74" y="51"/>
                  </a:lnTo>
                  <a:lnTo>
                    <a:pt x="72" y="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95" name="Freeform 1680"/>
            <p:cNvSpPr>
              <a:spLocks noEditPoints="1"/>
            </p:cNvSpPr>
            <p:nvPr/>
          </p:nvSpPr>
          <p:spPr bwMode="auto">
            <a:xfrm>
              <a:off x="3494" y="3410"/>
              <a:ext cx="72" cy="25"/>
            </a:xfrm>
            <a:custGeom>
              <a:avLst/>
              <a:gdLst>
                <a:gd name="T0" fmla="*/ 62 w 144"/>
                <a:gd name="T1" fmla="*/ 17 h 50"/>
                <a:gd name="T2" fmla="*/ 72 w 144"/>
                <a:gd name="T3" fmla="*/ 21 h 50"/>
                <a:gd name="T4" fmla="*/ 72 w 144"/>
                <a:gd name="T5" fmla="*/ 22 h 50"/>
                <a:gd name="T6" fmla="*/ 72 w 144"/>
                <a:gd name="T7" fmla="*/ 24 h 50"/>
                <a:gd name="T8" fmla="*/ 71 w 144"/>
                <a:gd name="T9" fmla="*/ 25 h 50"/>
                <a:gd name="T10" fmla="*/ 71 w 144"/>
                <a:gd name="T11" fmla="*/ 25 h 50"/>
                <a:gd name="T12" fmla="*/ 59 w 144"/>
                <a:gd name="T13" fmla="*/ 25 h 50"/>
                <a:gd name="T14" fmla="*/ 60 w 144"/>
                <a:gd name="T15" fmla="*/ 24 h 50"/>
                <a:gd name="T16" fmla="*/ 61 w 144"/>
                <a:gd name="T17" fmla="*/ 22 h 50"/>
                <a:gd name="T18" fmla="*/ 62 w 144"/>
                <a:gd name="T19" fmla="*/ 19 h 50"/>
                <a:gd name="T20" fmla="*/ 62 w 144"/>
                <a:gd name="T21" fmla="*/ 17 h 50"/>
                <a:gd name="T22" fmla="*/ 4 w 144"/>
                <a:gd name="T23" fmla="*/ 25 h 50"/>
                <a:gd name="T24" fmla="*/ 3 w 144"/>
                <a:gd name="T25" fmla="*/ 20 h 50"/>
                <a:gd name="T26" fmla="*/ 1 w 144"/>
                <a:gd name="T27" fmla="*/ 15 h 50"/>
                <a:gd name="T28" fmla="*/ 0 w 144"/>
                <a:gd name="T29" fmla="*/ 9 h 50"/>
                <a:gd name="T30" fmla="*/ 0 w 144"/>
                <a:gd name="T31" fmla="*/ 3 h 50"/>
                <a:gd name="T32" fmla="*/ 0 w 144"/>
                <a:gd name="T33" fmla="*/ 2 h 50"/>
                <a:gd name="T34" fmla="*/ 1 w 144"/>
                <a:gd name="T35" fmla="*/ 1 h 50"/>
                <a:gd name="T36" fmla="*/ 1 w 144"/>
                <a:gd name="T37" fmla="*/ 1 h 50"/>
                <a:gd name="T38" fmla="*/ 1 w 144"/>
                <a:gd name="T39" fmla="*/ 0 h 50"/>
                <a:gd name="T40" fmla="*/ 11 w 144"/>
                <a:gd name="T41" fmla="*/ 0 h 50"/>
                <a:gd name="T42" fmla="*/ 11 w 144"/>
                <a:gd name="T43" fmla="*/ 1 h 50"/>
                <a:gd name="T44" fmla="*/ 11 w 144"/>
                <a:gd name="T45" fmla="*/ 1 h 50"/>
                <a:gd name="T46" fmla="*/ 10 w 144"/>
                <a:gd name="T47" fmla="*/ 2 h 50"/>
                <a:gd name="T48" fmla="*/ 10 w 144"/>
                <a:gd name="T49" fmla="*/ 3 h 50"/>
                <a:gd name="T50" fmla="*/ 10 w 144"/>
                <a:gd name="T51" fmla="*/ 8 h 50"/>
                <a:gd name="T52" fmla="*/ 11 w 144"/>
                <a:gd name="T53" fmla="*/ 14 h 50"/>
                <a:gd name="T54" fmla="*/ 13 w 144"/>
                <a:gd name="T55" fmla="*/ 18 h 50"/>
                <a:gd name="T56" fmla="*/ 14 w 144"/>
                <a:gd name="T57" fmla="*/ 23 h 50"/>
                <a:gd name="T58" fmla="*/ 15 w 144"/>
                <a:gd name="T59" fmla="*/ 24 h 50"/>
                <a:gd name="T60" fmla="*/ 15 w 144"/>
                <a:gd name="T61" fmla="*/ 24 h 50"/>
                <a:gd name="T62" fmla="*/ 16 w 144"/>
                <a:gd name="T63" fmla="*/ 25 h 50"/>
                <a:gd name="T64" fmla="*/ 16 w 144"/>
                <a:gd name="T65" fmla="*/ 25 h 50"/>
                <a:gd name="T66" fmla="*/ 4 w 144"/>
                <a:gd name="T67" fmla="*/ 25 h 5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4" h="50">
                  <a:moveTo>
                    <a:pt x="124" y="34"/>
                  </a:moveTo>
                  <a:lnTo>
                    <a:pt x="144" y="41"/>
                  </a:lnTo>
                  <a:lnTo>
                    <a:pt x="144" y="43"/>
                  </a:lnTo>
                  <a:lnTo>
                    <a:pt x="144" y="47"/>
                  </a:lnTo>
                  <a:lnTo>
                    <a:pt x="142" y="49"/>
                  </a:lnTo>
                  <a:lnTo>
                    <a:pt x="142" y="50"/>
                  </a:lnTo>
                  <a:lnTo>
                    <a:pt x="117" y="50"/>
                  </a:lnTo>
                  <a:lnTo>
                    <a:pt x="119" y="47"/>
                  </a:lnTo>
                  <a:lnTo>
                    <a:pt x="122" y="43"/>
                  </a:lnTo>
                  <a:lnTo>
                    <a:pt x="124" y="38"/>
                  </a:lnTo>
                  <a:lnTo>
                    <a:pt x="124" y="34"/>
                  </a:lnTo>
                  <a:close/>
                  <a:moveTo>
                    <a:pt x="7" y="50"/>
                  </a:moveTo>
                  <a:lnTo>
                    <a:pt x="5" y="40"/>
                  </a:lnTo>
                  <a:lnTo>
                    <a:pt x="2" y="29"/>
                  </a:lnTo>
                  <a:lnTo>
                    <a:pt x="0" y="18"/>
                  </a:lnTo>
                  <a:lnTo>
                    <a:pt x="0" y="5"/>
                  </a:lnTo>
                  <a:lnTo>
                    <a:pt x="0" y="3"/>
                  </a:lnTo>
                  <a:lnTo>
                    <a:pt x="2" y="2"/>
                  </a:lnTo>
                  <a:lnTo>
                    <a:pt x="2" y="0"/>
                  </a:lnTo>
                  <a:lnTo>
                    <a:pt x="22" y="0"/>
                  </a:lnTo>
                  <a:lnTo>
                    <a:pt x="22" y="2"/>
                  </a:lnTo>
                  <a:lnTo>
                    <a:pt x="20" y="3"/>
                  </a:lnTo>
                  <a:lnTo>
                    <a:pt x="20" y="5"/>
                  </a:lnTo>
                  <a:lnTo>
                    <a:pt x="20" y="16"/>
                  </a:lnTo>
                  <a:lnTo>
                    <a:pt x="22" y="27"/>
                  </a:lnTo>
                  <a:lnTo>
                    <a:pt x="26" y="36"/>
                  </a:lnTo>
                  <a:lnTo>
                    <a:pt x="27" y="45"/>
                  </a:lnTo>
                  <a:lnTo>
                    <a:pt x="29" y="47"/>
                  </a:lnTo>
                  <a:lnTo>
                    <a:pt x="31" y="49"/>
                  </a:lnTo>
                  <a:lnTo>
                    <a:pt x="31" y="50"/>
                  </a:lnTo>
                  <a:lnTo>
                    <a:pt x="7"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96" name="Freeform 1681"/>
            <p:cNvSpPr>
              <a:spLocks/>
            </p:cNvSpPr>
            <p:nvPr/>
          </p:nvSpPr>
          <p:spPr bwMode="auto">
            <a:xfrm>
              <a:off x="3494" y="3397"/>
              <a:ext cx="14" cy="26"/>
            </a:xfrm>
            <a:custGeom>
              <a:avLst/>
              <a:gdLst>
                <a:gd name="T0" fmla="*/ 1 w 27"/>
                <a:gd name="T1" fmla="*/ 26 h 51"/>
                <a:gd name="T2" fmla="*/ 1 w 27"/>
                <a:gd name="T3" fmla="*/ 24 h 51"/>
                <a:gd name="T4" fmla="*/ 1 w 27"/>
                <a:gd name="T5" fmla="*/ 21 h 51"/>
                <a:gd name="T6" fmla="*/ 0 w 27"/>
                <a:gd name="T7" fmla="*/ 19 h 51"/>
                <a:gd name="T8" fmla="*/ 0 w 27"/>
                <a:gd name="T9" fmla="*/ 16 h 51"/>
                <a:gd name="T10" fmla="*/ 0 w 27"/>
                <a:gd name="T11" fmla="*/ 12 h 51"/>
                <a:gd name="T12" fmla="*/ 1 w 27"/>
                <a:gd name="T13" fmla="*/ 8 h 51"/>
                <a:gd name="T14" fmla="*/ 1 w 27"/>
                <a:gd name="T15" fmla="*/ 4 h 51"/>
                <a:gd name="T16" fmla="*/ 2 w 27"/>
                <a:gd name="T17" fmla="*/ 0 h 51"/>
                <a:gd name="T18" fmla="*/ 14 w 27"/>
                <a:gd name="T19" fmla="*/ 0 h 51"/>
                <a:gd name="T20" fmla="*/ 13 w 27"/>
                <a:gd name="T21" fmla="*/ 4 h 51"/>
                <a:gd name="T22" fmla="*/ 11 w 27"/>
                <a:gd name="T23" fmla="*/ 8 h 51"/>
                <a:gd name="T24" fmla="*/ 10 w 27"/>
                <a:gd name="T25" fmla="*/ 12 h 51"/>
                <a:gd name="T26" fmla="*/ 10 w 27"/>
                <a:gd name="T27" fmla="*/ 16 h 51"/>
                <a:gd name="T28" fmla="*/ 10 w 27"/>
                <a:gd name="T29" fmla="*/ 19 h 51"/>
                <a:gd name="T30" fmla="*/ 11 w 27"/>
                <a:gd name="T31" fmla="*/ 21 h 51"/>
                <a:gd name="T32" fmla="*/ 11 w 27"/>
                <a:gd name="T33" fmla="*/ 24 h 51"/>
                <a:gd name="T34" fmla="*/ 12 w 27"/>
                <a:gd name="T35" fmla="*/ 26 h 51"/>
                <a:gd name="T36" fmla="*/ 1 w 27"/>
                <a:gd name="T37" fmla="*/ 26 h 5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7" h="51">
                  <a:moveTo>
                    <a:pt x="2" y="51"/>
                  </a:moveTo>
                  <a:lnTo>
                    <a:pt x="2" y="48"/>
                  </a:lnTo>
                  <a:lnTo>
                    <a:pt x="2" y="42"/>
                  </a:lnTo>
                  <a:lnTo>
                    <a:pt x="0" y="37"/>
                  </a:lnTo>
                  <a:lnTo>
                    <a:pt x="0" y="31"/>
                  </a:lnTo>
                  <a:lnTo>
                    <a:pt x="0" y="24"/>
                  </a:lnTo>
                  <a:lnTo>
                    <a:pt x="2" y="15"/>
                  </a:lnTo>
                  <a:lnTo>
                    <a:pt x="2" y="8"/>
                  </a:lnTo>
                  <a:lnTo>
                    <a:pt x="4" y="0"/>
                  </a:lnTo>
                  <a:lnTo>
                    <a:pt x="27" y="0"/>
                  </a:lnTo>
                  <a:lnTo>
                    <a:pt x="26" y="8"/>
                  </a:lnTo>
                  <a:lnTo>
                    <a:pt x="22" y="15"/>
                  </a:lnTo>
                  <a:lnTo>
                    <a:pt x="20" y="24"/>
                  </a:lnTo>
                  <a:lnTo>
                    <a:pt x="20" y="31"/>
                  </a:lnTo>
                  <a:lnTo>
                    <a:pt x="20" y="37"/>
                  </a:lnTo>
                  <a:lnTo>
                    <a:pt x="22" y="42"/>
                  </a:lnTo>
                  <a:lnTo>
                    <a:pt x="22" y="48"/>
                  </a:lnTo>
                  <a:lnTo>
                    <a:pt x="24" y="51"/>
                  </a:lnTo>
                  <a:lnTo>
                    <a:pt x="2"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97" name="Freeform 1682"/>
            <p:cNvSpPr>
              <a:spLocks noEditPoints="1"/>
            </p:cNvSpPr>
            <p:nvPr/>
          </p:nvSpPr>
          <p:spPr bwMode="auto">
            <a:xfrm>
              <a:off x="3495" y="3385"/>
              <a:ext cx="69" cy="25"/>
            </a:xfrm>
            <a:custGeom>
              <a:avLst/>
              <a:gdLst>
                <a:gd name="T0" fmla="*/ 0 w 139"/>
                <a:gd name="T1" fmla="*/ 25 h 51"/>
                <a:gd name="T2" fmla="*/ 0 w 139"/>
                <a:gd name="T3" fmla="*/ 20 h 51"/>
                <a:gd name="T4" fmla="*/ 1 w 139"/>
                <a:gd name="T5" fmla="*/ 14 h 51"/>
                <a:gd name="T6" fmla="*/ 1 w 139"/>
                <a:gd name="T7" fmla="*/ 9 h 51"/>
                <a:gd name="T8" fmla="*/ 2 w 139"/>
                <a:gd name="T9" fmla="*/ 4 h 51"/>
                <a:gd name="T10" fmla="*/ 3 w 139"/>
                <a:gd name="T11" fmla="*/ 3 h 51"/>
                <a:gd name="T12" fmla="*/ 4 w 139"/>
                <a:gd name="T13" fmla="*/ 2 h 51"/>
                <a:gd name="T14" fmla="*/ 4 w 139"/>
                <a:gd name="T15" fmla="*/ 1 h 51"/>
                <a:gd name="T16" fmla="*/ 5 w 139"/>
                <a:gd name="T17" fmla="*/ 0 h 51"/>
                <a:gd name="T18" fmla="*/ 18 w 139"/>
                <a:gd name="T19" fmla="*/ 0 h 51"/>
                <a:gd name="T20" fmla="*/ 17 w 139"/>
                <a:gd name="T21" fmla="*/ 3 h 51"/>
                <a:gd name="T22" fmla="*/ 15 w 139"/>
                <a:gd name="T23" fmla="*/ 5 h 51"/>
                <a:gd name="T24" fmla="*/ 14 w 139"/>
                <a:gd name="T25" fmla="*/ 8 h 51"/>
                <a:gd name="T26" fmla="*/ 12 w 139"/>
                <a:gd name="T27" fmla="*/ 12 h 51"/>
                <a:gd name="T28" fmla="*/ 12 w 139"/>
                <a:gd name="T29" fmla="*/ 15 h 51"/>
                <a:gd name="T30" fmla="*/ 11 w 139"/>
                <a:gd name="T31" fmla="*/ 18 h 51"/>
                <a:gd name="T32" fmla="*/ 10 w 139"/>
                <a:gd name="T33" fmla="*/ 22 h 51"/>
                <a:gd name="T34" fmla="*/ 10 w 139"/>
                <a:gd name="T35" fmla="*/ 25 h 51"/>
                <a:gd name="T36" fmla="*/ 0 w 139"/>
                <a:gd name="T37" fmla="*/ 25 h 51"/>
                <a:gd name="T38" fmla="*/ 67 w 139"/>
                <a:gd name="T39" fmla="*/ 0 h 51"/>
                <a:gd name="T40" fmla="*/ 67 w 139"/>
                <a:gd name="T41" fmla="*/ 3 h 51"/>
                <a:gd name="T42" fmla="*/ 68 w 139"/>
                <a:gd name="T43" fmla="*/ 4 h 51"/>
                <a:gd name="T44" fmla="*/ 69 w 139"/>
                <a:gd name="T45" fmla="*/ 7 h 51"/>
                <a:gd name="T46" fmla="*/ 69 w 139"/>
                <a:gd name="T47" fmla="*/ 10 h 51"/>
                <a:gd name="T48" fmla="*/ 59 w 139"/>
                <a:gd name="T49" fmla="*/ 12 h 51"/>
                <a:gd name="T50" fmla="*/ 58 w 139"/>
                <a:gd name="T51" fmla="*/ 8 h 51"/>
                <a:gd name="T52" fmla="*/ 57 w 139"/>
                <a:gd name="T53" fmla="*/ 5 h 51"/>
                <a:gd name="T54" fmla="*/ 56 w 139"/>
                <a:gd name="T55" fmla="*/ 3 h 51"/>
                <a:gd name="T56" fmla="*/ 54 w 139"/>
                <a:gd name="T57" fmla="*/ 0 h 51"/>
                <a:gd name="T58" fmla="*/ 67 w 13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39" h="51">
                  <a:moveTo>
                    <a:pt x="0" y="51"/>
                  </a:moveTo>
                  <a:lnTo>
                    <a:pt x="0" y="40"/>
                  </a:lnTo>
                  <a:lnTo>
                    <a:pt x="2" y="29"/>
                  </a:lnTo>
                  <a:lnTo>
                    <a:pt x="3" y="18"/>
                  </a:lnTo>
                  <a:lnTo>
                    <a:pt x="5" y="9"/>
                  </a:lnTo>
                  <a:lnTo>
                    <a:pt x="7" y="7"/>
                  </a:lnTo>
                  <a:lnTo>
                    <a:pt x="8" y="4"/>
                  </a:lnTo>
                  <a:lnTo>
                    <a:pt x="8" y="2"/>
                  </a:lnTo>
                  <a:lnTo>
                    <a:pt x="10" y="0"/>
                  </a:lnTo>
                  <a:lnTo>
                    <a:pt x="37" y="0"/>
                  </a:lnTo>
                  <a:lnTo>
                    <a:pt x="34" y="6"/>
                  </a:lnTo>
                  <a:lnTo>
                    <a:pt x="30" y="11"/>
                  </a:lnTo>
                  <a:lnTo>
                    <a:pt x="29" y="16"/>
                  </a:lnTo>
                  <a:lnTo>
                    <a:pt x="25" y="24"/>
                  </a:lnTo>
                  <a:lnTo>
                    <a:pt x="24" y="31"/>
                  </a:lnTo>
                  <a:lnTo>
                    <a:pt x="22" y="36"/>
                  </a:lnTo>
                  <a:lnTo>
                    <a:pt x="20" y="44"/>
                  </a:lnTo>
                  <a:lnTo>
                    <a:pt x="20" y="51"/>
                  </a:lnTo>
                  <a:lnTo>
                    <a:pt x="0" y="51"/>
                  </a:lnTo>
                  <a:close/>
                  <a:moveTo>
                    <a:pt x="134" y="0"/>
                  </a:moveTo>
                  <a:lnTo>
                    <a:pt x="135" y="6"/>
                  </a:lnTo>
                  <a:lnTo>
                    <a:pt x="137" y="9"/>
                  </a:lnTo>
                  <a:lnTo>
                    <a:pt x="139" y="15"/>
                  </a:lnTo>
                  <a:lnTo>
                    <a:pt x="139" y="20"/>
                  </a:lnTo>
                  <a:lnTo>
                    <a:pt x="119" y="24"/>
                  </a:lnTo>
                  <a:lnTo>
                    <a:pt x="117" y="16"/>
                  </a:lnTo>
                  <a:lnTo>
                    <a:pt x="115" y="11"/>
                  </a:lnTo>
                  <a:lnTo>
                    <a:pt x="112" y="6"/>
                  </a:lnTo>
                  <a:lnTo>
                    <a:pt x="109" y="0"/>
                  </a:lnTo>
                  <a:lnTo>
                    <a:pt x="13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98" name="Freeform 1683"/>
            <p:cNvSpPr>
              <a:spLocks/>
            </p:cNvSpPr>
            <p:nvPr/>
          </p:nvSpPr>
          <p:spPr bwMode="auto">
            <a:xfrm>
              <a:off x="3496" y="3372"/>
              <a:ext cx="68" cy="25"/>
            </a:xfrm>
            <a:custGeom>
              <a:avLst/>
              <a:gdLst>
                <a:gd name="T0" fmla="*/ 0 w 137"/>
                <a:gd name="T1" fmla="*/ 25 h 50"/>
                <a:gd name="T2" fmla="*/ 0 w 137"/>
                <a:gd name="T3" fmla="*/ 24 h 50"/>
                <a:gd name="T4" fmla="*/ 0 w 137"/>
                <a:gd name="T5" fmla="*/ 21 h 50"/>
                <a:gd name="T6" fmla="*/ 1 w 137"/>
                <a:gd name="T7" fmla="*/ 19 h 50"/>
                <a:gd name="T8" fmla="*/ 1 w 137"/>
                <a:gd name="T9" fmla="*/ 17 h 50"/>
                <a:gd name="T10" fmla="*/ 4 w 137"/>
                <a:gd name="T11" fmla="*/ 12 h 50"/>
                <a:gd name="T12" fmla="*/ 8 w 137"/>
                <a:gd name="T13" fmla="*/ 7 h 50"/>
                <a:gd name="T14" fmla="*/ 12 w 137"/>
                <a:gd name="T15" fmla="*/ 4 h 50"/>
                <a:gd name="T16" fmla="*/ 17 w 137"/>
                <a:gd name="T17" fmla="*/ 0 h 50"/>
                <a:gd name="T18" fmla="*/ 55 w 137"/>
                <a:gd name="T19" fmla="*/ 0 h 50"/>
                <a:gd name="T20" fmla="*/ 56 w 137"/>
                <a:gd name="T21" fmla="*/ 1 h 50"/>
                <a:gd name="T22" fmla="*/ 56 w 137"/>
                <a:gd name="T23" fmla="*/ 1 h 50"/>
                <a:gd name="T24" fmla="*/ 56 w 137"/>
                <a:gd name="T25" fmla="*/ 2 h 50"/>
                <a:gd name="T26" fmla="*/ 56 w 137"/>
                <a:gd name="T27" fmla="*/ 3 h 50"/>
                <a:gd name="T28" fmla="*/ 60 w 137"/>
                <a:gd name="T29" fmla="*/ 7 h 50"/>
                <a:gd name="T30" fmla="*/ 64 w 137"/>
                <a:gd name="T31" fmla="*/ 11 h 50"/>
                <a:gd name="T32" fmla="*/ 66 w 137"/>
                <a:gd name="T33" fmla="*/ 16 h 50"/>
                <a:gd name="T34" fmla="*/ 68 w 137"/>
                <a:gd name="T35" fmla="*/ 23 h 50"/>
                <a:gd name="T36" fmla="*/ 58 w 137"/>
                <a:gd name="T37" fmla="*/ 25 h 50"/>
                <a:gd name="T38" fmla="*/ 56 w 137"/>
                <a:gd name="T39" fmla="*/ 21 h 50"/>
                <a:gd name="T40" fmla="*/ 55 w 137"/>
                <a:gd name="T41" fmla="*/ 16 h 50"/>
                <a:gd name="T42" fmla="*/ 52 w 137"/>
                <a:gd name="T43" fmla="*/ 13 h 50"/>
                <a:gd name="T44" fmla="*/ 50 w 137"/>
                <a:gd name="T45" fmla="*/ 10 h 50"/>
                <a:gd name="T46" fmla="*/ 46 w 137"/>
                <a:gd name="T47" fmla="*/ 9 h 50"/>
                <a:gd name="T48" fmla="*/ 43 w 137"/>
                <a:gd name="T49" fmla="*/ 7 h 50"/>
                <a:gd name="T50" fmla="*/ 39 w 137"/>
                <a:gd name="T51" fmla="*/ 7 h 50"/>
                <a:gd name="T52" fmla="*/ 35 w 137"/>
                <a:gd name="T53" fmla="*/ 7 h 50"/>
                <a:gd name="T54" fmla="*/ 31 w 137"/>
                <a:gd name="T55" fmla="*/ 7 h 50"/>
                <a:gd name="T56" fmla="*/ 26 w 137"/>
                <a:gd name="T57" fmla="*/ 7 h 50"/>
                <a:gd name="T58" fmla="*/ 23 w 137"/>
                <a:gd name="T59" fmla="*/ 9 h 50"/>
                <a:gd name="T60" fmla="*/ 20 w 137"/>
                <a:gd name="T61" fmla="*/ 10 h 50"/>
                <a:gd name="T62" fmla="*/ 17 w 137"/>
                <a:gd name="T63" fmla="*/ 13 h 50"/>
                <a:gd name="T64" fmla="*/ 15 w 137"/>
                <a:gd name="T65" fmla="*/ 16 h 50"/>
                <a:gd name="T66" fmla="*/ 13 w 137"/>
                <a:gd name="T67" fmla="*/ 21 h 50"/>
                <a:gd name="T68" fmla="*/ 11 w 137"/>
                <a:gd name="T69" fmla="*/ 25 h 50"/>
                <a:gd name="T70" fmla="*/ 11 w 137"/>
                <a:gd name="T71" fmla="*/ 25 h 50"/>
                <a:gd name="T72" fmla="*/ 11 w 137"/>
                <a:gd name="T73" fmla="*/ 25 h 50"/>
                <a:gd name="T74" fmla="*/ 11 w 137"/>
                <a:gd name="T75" fmla="*/ 25 h 50"/>
                <a:gd name="T76" fmla="*/ 11 w 137"/>
                <a:gd name="T77" fmla="*/ 25 h 50"/>
                <a:gd name="T78" fmla="*/ 0 w 137"/>
                <a:gd name="T79" fmla="*/ 25 h 5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37" h="50">
                  <a:moveTo>
                    <a:pt x="0" y="50"/>
                  </a:moveTo>
                  <a:lnTo>
                    <a:pt x="1" y="47"/>
                  </a:lnTo>
                  <a:lnTo>
                    <a:pt x="1" y="41"/>
                  </a:lnTo>
                  <a:lnTo>
                    <a:pt x="3" y="38"/>
                  </a:lnTo>
                  <a:lnTo>
                    <a:pt x="3" y="34"/>
                  </a:lnTo>
                  <a:lnTo>
                    <a:pt x="8" y="23"/>
                  </a:lnTo>
                  <a:lnTo>
                    <a:pt x="16" y="14"/>
                  </a:lnTo>
                  <a:lnTo>
                    <a:pt x="25" y="7"/>
                  </a:lnTo>
                  <a:lnTo>
                    <a:pt x="35" y="0"/>
                  </a:lnTo>
                  <a:lnTo>
                    <a:pt x="110" y="0"/>
                  </a:lnTo>
                  <a:lnTo>
                    <a:pt x="112" y="2"/>
                  </a:lnTo>
                  <a:lnTo>
                    <a:pt x="113" y="3"/>
                  </a:lnTo>
                  <a:lnTo>
                    <a:pt x="113" y="5"/>
                  </a:lnTo>
                  <a:lnTo>
                    <a:pt x="120" y="13"/>
                  </a:lnTo>
                  <a:lnTo>
                    <a:pt x="128" y="22"/>
                  </a:lnTo>
                  <a:lnTo>
                    <a:pt x="133" y="32"/>
                  </a:lnTo>
                  <a:lnTo>
                    <a:pt x="137" y="45"/>
                  </a:lnTo>
                  <a:lnTo>
                    <a:pt x="117" y="49"/>
                  </a:lnTo>
                  <a:lnTo>
                    <a:pt x="113" y="41"/>
                  </a:lnTo>
                  <a:lnTo>
                    <a:pt x="110" y="32"/>
                  </a:lnTo>
                  <a:lnTo>
                    <a:pt x="105" y="25"/>
                  </a:lnTo>
                  <a:lnTo>
                    <a:pt x="100" y="20"/>
                  </a:lnTo>
                  <a:lnTo>
                    <a:pt x="93" y="18"/>
                  </a:lnTo>
                  <a:lnTo>
                    <a:pt x="87" y="14"/>
                  </a:lnTo>
                  <a:lnTo>
                    <a:pt x="78" y="13"/>
                  </a:lnTo>
                  <a:lnTo>
                    <a:pt x="70" y="13"/>
                  </a:lnTo>
                  <a:lnTo>
                    <a:pt x="62" y="13"/>
                  </a:lnTo>
                  <a:lnTo>
                    <a:pt x="53" y="14"/>
                  </a:lnTo>
                  <a:lnTo>
                    <a:pt x="47" y="18"/>
                  </a:lnTo>
                  <a:lnTo>
                    <a:pt x="40" y="20"/>
                  </a:lnTo>
                  <a:lnTo>
                    <a:pt x="35" y="25"/>
                  </a:lnTo>
                  <a:lnTo>
                    <a:pt x="30" y="32"/>
                  </a:lnTo>
                  <a:lnTo>
                    <a:pt x="27" y="41"/>
                  </a:lnTo>
                  <a:lnTo>
                    <a:pt x="23" y="49"/>
                  </a:lnTo>
                  <a:lnTo>
                    <a:pt x="23" y="50"/>
                  </a:lnTo>
                  <a:lnTo>
                    <a:pt x="0"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699" name="Freeform 1684"/>
            <p:cNvSpPr>
              <a:spLocks/>
            </p:cNvSpPr>
            <p:nvPr/>
          </p:nvSpPr>
          <p:spPr bwMode="auto">
            <a:xfrm>
              <a:off x="3500" y="3367"/>
              <a:ext cx="62" cy="18"/>
            </a:xfrm>
            <a:custGeom>
              <a:avLst/>
              <a:gdLst>
                <a:gd name="T0" fmla="*/ 0 w 124"/>
                <a:gd name="T1" fmla="*/ 18 h 34"/>
                <a:gd name="T2" fmla="*/ 3 w 124"/>
                <a:gd name="T3" fmla="*/ 14 h 34"/>
                <a:gd name="T4" fmla="*/ 6 w 124"/>
                <a:gd name="T5" fmla="*/ 11 h 34"/>
                <a:gd name="T6" fmla="*/ 10 w 124"/>
                <a:gd name="T7" fmla="*/ 7 h 34"/>
                <a:gd name="T8" fmla="*/ 13 w 124"/>
                <a:gd name="T9" fmla="*/ 6 h 34"/>
                <a:gd name="T10" fmla="*/ 17 w 124"/>
                <a:gd name="T11" fmla="*/ 3 h 34"/>
                <a:gd name="T12" fmla="*/ 22 w 124"/>
                <a:gd name="T13" fmla="*/ 1 h 34"/>
                <a:gd name="T14" fmla="*/ 28 w 124"/>
                <a:gd name="T15" fmla="*/ 0 h 34"/>
                <a:gd name="T16" fmla="*/ 33 w 124"/>
                <a:gd name="T17" fmla="*/ 0 h 34"/>
                <a:gd name="T18" fmla="*/ 38 w 124"/>
                <a:gd name="T19" fmla="*/ 0 h 34"/>
                <a:gd name="T20" fmla="*/ 44 w 124"/>
                <a:gd name="T21" fmla="*/ 2 h 34"/>
                <a:gd name="T22" fmla="*/ 49 w 124"/>
                <a:gd name="T23" fmla="*/ 4 h 34"/>
                <a:gd name="T24" fmla="*/ 53 w 124"/>
                <a:gd name="T25" fmla="*/ 7 h 34"/>
                <a:gd name="T26" fmla="*/ 55 w 124"/>
                <a:gd name="T27" fmla="*/ 10 h 34"/>
                <a:gd name="T28" fmla="*/ 58 w 124"/>
                <a:gd name="T29" fmla="*/ 12 h 34"/>
                <a:gd name="T30" fmla="*/ 60 w 124"/>
                <a:gd name="T31" fmla="*/ 14 h 34"/>
                <a:gd name="T32" fmla="*/ 62 w 124"/>
                <a:gd name="T33" fmla="*/ 18 h 34"/>
                <a:gd name="T34" fmla="*/ 50 w 124"/>
                <a:gd name="T35" fmla="*/ 18 h 34"/>
                <a:gd name="T36" fmla="*/ 49 w 124"/>
                <a:gd name="T37" fmla="*/ 17 h 34"/>
                <a:gd name="T38" fmla="*/ 48 w 124"/>
                <a:gd name="T39" fmla="*/ 16 h 34"/>
                <a:gd name="T40" fmla="*/ 47 w 124"/>
                <a:gd name="T41" fmla="*/ 16 h 34"/>
                <a:gd name="T42" fmla="*/ 46 w 124"/>
                <a:gd name="T43" fmla="*/ 15 h 34"/>
                <a:gd name="T44" fmla="*/ 43 w 124"/>
                <a:gd name="T45" fmla="*/ 14 h 34"/>
                <a:gd name="T46" fmla="*/ 40 w 124"/>
                <a:gd name="T47" fmla="*/ 12 h 34"/>
                <a:gd name="T48" fmla="*/ 35 w 124"/>
                <a:gd name="T49" fmla="*/ 12 h 34"/>
                <a:gd name="T50" fmla="*/ 31 w 124"/>
                <a:gd name="T51" fmla="*/ 12 h 34"/>
                <a:gd name="T52" fmla="*/ 27 w 124"/>
                <a:gd name="T53" fmla="*/ 12 h 34"/>
                <a:gd name="T54" fmla="*/ 23 w 124"/>
                <a:gd name="T55" fmla="*/ 12 h 34"/>
                <a:gd name="T56" fmla="*/ 20 w 124"/>
                <a:gd name="T57" fmla="*/ 14 h 34"/>
                <a:gd name="T58" fmla="*/ 16 w 124"/>
                <a:gd name="T59" fmla="*/ 15 h 34"/>
                <a:gd name="T60" fmla="*/ 15 w 124"/>
                <a:gd name="T61" fmla="*/ 16 h 34"/>
                <a:gd name="T62" fmla="*/ 15 w 124"/>
                <a:gd name="T63" fmla="*/ 16 h 34"/>
                <a:gd name="T64" fmla="*/ 15 w 124"/>
                <a:gd name="T65" fmla="*/ 17 h 34"/>
                <a:gd name="T66" fmla="*/ 14 w 124"/>
                <a:gd name="T67" fmla="*/ 18 h 34"/>
                <a:gd name="T68" fmla="*/ 0 w 124"/>
                <a:gd name="T69" fmla="*/ 18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24" h="34">
                  <a:moveTo>
                    <a:pt x="0" y="34"/>
                  </a:moveTo>
                  <a:lnTo>
                    <a:pt x="5" y="27"/>
                  </a:lnTo>
                  <a:lnTo>
                    <a:pt x="12" y="20"/>
                  </a:lnTo>
                  <a:lnTo>
                    <a:pt x="19" y="14"/>
                  </a:lnTo>
                  <a:lnTo>
                    <a:pt x="25" y="11"/>
                  </a:lnTo>
                  <a:lnTo>
                    <a:pt x="34" y="5"/>
                  </a:lnTo>
                  <a:lnTo>
                    <a:pt x="44" y="2"/>
                  </a:lnTo>
                  <a:lnTo>
                    <a:pt x="55" y="0"/>
                  </a:lnTo>
                  <a:lnTo>
                    <a:pt x="65" y="0"/>
                  </a:lnTo>
                  <a:lnTo>
                    <a:pt x="75" y="0"/>
                  </a:lnTo>
                  <a:lnTo>
                    <a:pt x="87" y="3"/>
                  </a:lnTo>
                  <a:lnTo>
                    <a:pt x="97" y="7"/>
                  </a:lnTo>
                  <a:lnTo>
                    <a:pt x="105" y="14"/>
                  </a:lnTo>
                  <a:lnTo>
                    <a:pt x="110" y="18"/>
                  </a:lnTo>
                  <a:lnTo>
                    <a:pt x="115" y="22"/>
                  </a:lnTo>
                  <a:lnTo>
                    <a:pt x="120" y="27"/>
                  </a:lnTo>
                  <a:lnTo>
                    <a:pt x="124" y="34"/>
                  </a:lnTo>
                  <a:lnTo>
                    <a:pt x="99" y="34"/>
                  </a:lnTo>
                  <a:lnTo>
                    <a:pt x="97" y="32"/>
                  </a:lnTo>
                  <a:lnTo>
                    <a:pt x="95" y="31"/>
                  </a:lnTo>
                  <a:lnTo>
                    <a:pt x="94" y="31"/>
                  </a:lnTo>
                  <a:lnTo>
                    <a:pt x="92" y="29"/>
                  </a:lnTo>
                  <a:lnTo>
                    <a:pt x="85" y="27"/>
                  </a:lnTo>
                  <a:lnTo>
                    <a:pt x="79" y="23"/>
                  </a:lnTo>
                  <a:lnTo>
                    <a:pt x="70" y="22"/>
                  </a:lnTo>
                  <a:lnTo>
                    <a:pt x="62" y="22"/>
                  </a:lnTo>
                  <a:lnTo>
                    <a:pt x="54" y="22"/>
                  </a:lnTo>
                  <a:lnTo>
                    <a:pt x="45" y="23"/>
                  </a:lnTo>
                  <a:lnTo>
                    <a:pt x="39" y="27"/>
                  </a:lnTo>
                  <a:lnTo>
                    <a:pt x="32" y="29"/>
                  </a:lnTo>
                  <a:lnTo>
                    <a:pt x="30" y="31"/>
                  </a:lnTo>
                  <a:lnTo>
                    <a:pt x="29" y="32"/>
                  </a:lnTo>
                  <a:lnTo>
                    <a:pt x="27" y="34"/>
                  </a:lnTo>
                  <a:lnTo>
                    <a:pt x="0" y="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00" name="Freeform 1685"/>
            <p:cNvSpPr>
              <a:spLocks/>
            </p:cNvSpPr>
            <p:nvPr/>
          </p:nvSpPr>
          <p:spPr bwMode="auto">
            <a:xfrm>
              <a:off x="3513" y="3367"/>
              <a:ext cx="38" cy="6"/>
            </a:xfrm>
            <a:custGeom>
              <a:avLst/>
              <a:gdLst>
                <a:gd name="T0" fmla="*/ 0 w 77"/>
                <a:gd name="T1" fmla="*/ 6 h 11"/>
                <a:gd name="T2" fmla="*/ 4 w 77"/>
                <a:gd name="T3" fmla="*/ 3 h 11"/>
                <a:gd name="T4" fmla="*/ 9 w 77"/>
                <a:gd name="T5" fmla="*/ 1 h 11"/>
                <a:gd name="T6" fmla="*/ 15 w 77"/>
                <a:gd name="T7" fmla="*/ 0 h 11"/>
                <a:gd name="T8" fmla="*/ 20 w 77"/>
                <a:gd name="T9" fmla="*/ 0 h 11"/>
                <a:gd name="T10" fmla="*/ 25 w 77"/>
                <a:gd name="T11" fmla="*/ 0 h 11"/>
                <a:gd name="T12" fmla="*/ 30 w 77"/>
                <a:gd name="T13" fmla="*/ 1 h 11"/>
                <a:gd name="T14" fmla="*/ 34 w 77"/>
                <a:gd name="T15" fmla="*/ 3 h 11"/>
                <a:gd name="T16" fmla="*/ 38 w 77"/>
                <a:gd name="T17" fmla="*/ 5 h 11"/>
                <a:gd name="T18" fmla="*/ 1 w 77"/>
                <a:gd name="T19" fmla="*/ 5 h 11"/>
                <a:gd name="T20" fmla="*/ 0 w 77"/>
                <a:gd name="T21" fmla="*/ 6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7" h="11">
                  <a:moveTo>
                    <a:pt x="0" y="11"/>
                  </a:moveTo>
                  <a:lnTo>
                    <a:pt x="9" y="5"/>
                  </a:lnTo>
                  <a:lnTo>
                    <a:pt x="19" y="2"/>
                  </a:lnTo>
                  <a:lnTo>
                    <a:pt x="30" y="0"/>
                  </a:lnTo>
                  <a:lnTo>
                    <a:pt x="40" y="0"/>
                  </a:lnTo>
                  <a:lnTo>
                    <a:pt x="50" y="0"/>
                  </a:lnTo>
                  <a:lnTo>
                    <a:pt x="60" y="2"/>
                  </a:lnTo>
                  <a:lnTo>
                    <a:pt x="69" y="5"/>
                  </a:lnTo>
                  <a:lnTo>
                    <a:pt x="77" y="9"/>
                  </a:lnTo>
                  <a:lnTo>
                    <a:pt x="2" y="9"/>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01" name="Freeform 1686"/>
            <p:cNvSpPr>
              <a:spLocks/>
            </p:cNvSpPr>
            <p:nvPr/>
          </p:nvSpPr>
          <p:spPr bwMode="auto">
            <a:xfrm>
              <a:off x="3582" y="3448"/>
              <a:ext cx="44" cy="12"/>
            </a:xfrm>
            <a:custGeom>
              <a:avLst/>
              <a:gdLst>
                <a:gd name="T0" fmla="*/ 44 w 88"/>
                <a:gd name="T1" fmla="*/ 0 h 23"/>
                <a:gd name="T2" fmla="*/ 43 w 88"/>
                <a:gd name="T3" fmla="*/ 3 h 23"/>
                <a:gd name="T4" fmla="*/ 41 w 88"/>
                <a:gd name="T5" fmla="*/ 5 h 23"/>
                <a:gd name="T6" fmla="*/ 39 w 88"/>
                <a:gd name="T7" fmla="*/ 6 h 23"/>
                <a:gd name="T8" fmla="*/ 36 w 88"/>
                <a:gd name="T9" fmla="*/ 8 h 23"/>
                <a:gd name="T10" fmla="*/ 34 w 88"/>
                <a:gd name="T11" fmla="*/ 9 h 23"/>
                <a:gd name="T12" fmla="*/ 30 w 88"/>
                <a:gd name="T13" fmla="*/ 11 h 23"/>
                <a:gd name="T14" fmla="*/ 26 w 88"/>
                <a:gd name="T15" fmla="*/ 12 h 23"/>
                <a:gd name="T16" fmla="*/ 23 w 88"/>
                <a:gd name="T17" fmla="*/ 12 h 23"/>
                <a:gd name="T18" fmla="*/ 17 w 88"/>
                <a:gd name="T19" fmla="*/ 12 h 23"/>
                <a:gd name="T20" fmla="*/ 12 w 88"/>
                <a:gd name="T21" fmla="*/ 10 h 23"/>
                <a:gd name="T22" fmla="*/ 7 w 88"/>
                <a:gd name="T23" fmla="*/ 8 h 23"/>
                <a:gd name="T24" fmla="*/ 3 w 88"/>
                <a:gd name="T25" fmla="*/ 5 h 23"/>
                <a:gd name="T26" fmla="*/ 2 w 88"/>
                <a:gd name="T27" fmla="*/ 4 h 23"/>
                <a:gd name="T28" fmla="*/ 2 w 88"/>
                <a:gd name="T29" fmla="*/ 2 h 23"/>
                <a:gd name="T30" fmla="*/ 1 w 88"/>
                <a:gd name="T31" fmla="*/ 1 h 23"/>
                <a:gd name="T32" fmla="*/ 0 w 88"/>
                <a:gd name="T33" fmla="*/ 0 h 23"/>
                <a:gd name="T34" fmla="*/ 23 w 88"/>
                <a:gd name="T35" fmla="*/ 0 h 23"/>
                <a:gd name="T36" fmla="*/ 23 w 88"/>
                <a:gd name="T37" fmla="*/ 0 h 23"/>
                <a:gd name="T38" fmla="*/ 23 w 88"/>
                <a:gd name="T39" fmla="*/ 0 h 23"/>
                <a:gd name="T40" fmla="*/ 23 w 88"/>
                <a:gd name="T41" fmla="*/ 0 h 23"/>
                <a:gd name="T42" fmla="*/ 23 w 88"/>
                <a:gd name="T43" fmla="*/ 0 h 23"/>
                <a:gd name="T44" fmla="*/ 23 w 88"/>
                <a:gd name="T45" fmla="*/ 0 h 23"/>
                <a:gd name="T46" fmla="*/ 23 w 88"/>
                <a:gd name="T47" fmla="*/ 0 h 23"/>
                <a:gd name="T48" fmla="*/ 23 w 88"/>
                <a:gd name="T49" fmla="*/ 0 h 23"/>
                <a:gd name="T50" fmla="*/ 23 w 88"/>
                <a:gd name="T51" fmla="*/ 0 h 23"/>
                <a:gd name="T52" fmla="*/ 23 w 88"/>
                <a:gd name="T53" fmla="*/ 0 h 23"/>
                <a:gd name="T54" fmla="*/ 24 w 88"/>
                <a:gd name="T55" fmla="*/ 0 h 23"/>
                <a:gd name="T56" fmla="*/ 24 w 88"/>
                <a:gd name="T57" fmla="*/ 1 h 23"/>
                <a:gd name="T58" fmla="*/ 24 w 88"/>
                <a:gd name="T59" fmla="*/ 1 h 23"/>
                <a:gd name="T60" fmla="*/ 24 w 88"/>
                <a:gd name="T61" fmla="*/ 1 h 23"/>
                <a:gd name="T62" fmla="*/ 23 w 88"/>
                <a:gd name="T63" fmla="*/ 1 h 23"/>
                <a:gd name="T64" fmla="*/ 23 w 88"/>
                <a:gd name="T65" fmla="*/ 1 h 23"/>
                <a:gd name="T66" fmla="*/ 23 w 88"/>
                <a:gd name="T67" fmla="*/ 1 h 23"/>
                <a:gd name="T68" fmla="*/ 23 w 88"/>
                <a:gd name="T69" fmla="*/ 1 h 23"/>
                <a:gd name="T70" fmla="*/ 23 w 88"/>
                <a:gd name="T71" fmla="*/ 0 h 23"/>
                <a:gd name="T72" fmla="*/ 23 w 88"/>
                <a:gd name="T73" fmla="*/ 0 h 23"/>
                <a:gd name="T74" fmla="*/ 23 w 88"/>
                <a:gd name="T75" fmla="*/ 0 h 23"/>
                <a:gd name="T76" fmla="*/ 23 w 88"/>
                <a:gd name="T77" fmla="*/ 0 h 23"/>
                <a:gd name="T78" fmla="*/ 23 w 88"/>
                <a:gd name="T79" fmla="*/ 0 h 23"/>
                <a:gd name="T80" fmla="*/ 23 w 88"/>
                <a:gd name="T81" fmla="*/ 0 h 23"/>
                <a:gd name="T82" fmla="*/ 23 w 88"/>
                <a:gd name="T83" fmla="*/ 0 h 23"/>
                <a:gd name="T84" fmla="*/ 44 w 88"/>
                <a:gd name="T85" fmla="*/ 0 h 23"/>
                <a:gd name="T86" fmla="*/ 24 w 88"/>
                <a:gd name="T87" fmla="*/ 0 h 23"/>
                <a:gd name="T88" fmla="*/ 44 w 88"/>
                <a:gd name="T89" fmla="*/ 0 h 23"/>
                <a:gd name="T90" fmla="*/ 24 w 88"/>
                <a:gd name="T91" fmla="*/ 0 h 23"/>
                <a:gd name="T92" fmla="*/ 44 w 88"/>
                <a:gd name="T93" fmla="*/ 0 h 2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88" h="23">
                  <a:moveTo>
                    <a:pt x="88" y="0"/>
                  </a:moveTo>
                  <a:lnTo>
                    <a:pt x="85" y="5"/>
                  </a:lnTo>
                  <a:lnTo>
                    <a:pt x="82" y="9"/>
                  </a:lnTo>
                  <a:lnTo>
                    <a:pt x="77" y="12"/>
                  </a:lnTo>
                  <a:lnTo>
                    <a:pt x="72" y="16"/>
                  </a:lnTo>
                  <a:lnTo>
                    <a:pt x="67" y="18"/>
                  </a:lnTo>
                  <a:lnTo>
                    <a:pt x="60" y="21"/>
                  </a:lnTo>
                  <a:lnTo>
                    <a:pt x="52" y="23"/>
                  </a:lnTo>
                  <a:lnTo>
                    <a:pt x="45" y="23"/>
                  </a:lnTo>
                  <a:lnTo>
                    <a:pt x="33" y="23"/>
                  </a:lnTo>
                  <a:lnTo>
                    <a:pt x="23" y="20"/>
                  </a:lnTo>
                  <a:lnTo>
                    <a:pt x="13" y="16"/>
                  </a:lnTo>
                  <a:lnTo>
                    <a:pt x="5" y="9"/>
                  </a:lnTo>
                  <a:lnTo>
                    <a:pt x="3" y="7"/>
                  </a:lnTo>
                  <a:lnTo>
                    <a:pt x="3" y="3"/>
                  </a:lnTo>
                  <a:lnTo>
                    <a:pt x="2" y="2"/>
                  </a:lnTo>
                  <a:lnTo>
                    <a:pt x="0" y="0"/>
                  </a:lnTo>
                  <a:lnTo>
                    <a:pt x="45" y="0"/>
                  </a:lnTo>
                  <a:lnTo>
                    <a:pt x="47" y="0"/>
                  </a:lnTo>
                  <a:lnTo>
                    <a:pt x="47" y="2"/>
                  </a:lnTo>
                  <a:lnTo>
                    <a:pt x="45" y="2"/>
                  </a:lnTo>
                  <a:lnTo>
                    <a:pt x="45" y="0"/>
                  </a:lnTo>
                  <a:lnTo>
                    <a:pt x="88" y="0"/>
                  </a:lnTo>
                  <a:lnTo>
                    <a:pt x="47" y="0"/>
                  </a:lnTo>
                  <a:lnTo>
                    <a:pt x="88" y="0"/>
                  </a:lnTo>
                  <a:lnTo>
                    <a:pt x="47" y="0"/>
                  </a:lnTo>
                  <a:lnTo>
                    <a:pt x="8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02" name="Freeform 1687"/>
            <p:cNvSpPr>
              <a:spLocks/>
            </p:cNvSpPr>
            <p:nvPr/>
          </p:nvSpPr>
          <p:spPr bwMode="auto">
            <a:xfrm>
              <a:off x="3579" y="3435"/>
              <a:ext cx="51" cy="25"/>
            </a:xfrm>
            <a:custGeom>
              <a:avLst/>
              <a:gdLst>
                <a:gd name="T0" fmla="*/ 51 w 104"/>
                <a:gd name="T1" fmla="*/ 0 h 49"/>
                <a:gd name="T2" fmla="*/ 51 w 104"/>
                <a:gd name="T3" fmla="*/ 3 h 49"/>
                <a:gd name="T4" fmla="*/ 50 w 104"/>
                <a:gd name="T5" fmla="*/ 6 h 49"/>
                <a:gd name="T6" fmla="*/ 50 w 104"/>
                <a:gd name="T7" fmla="*/ 9 h 49"/>
                <a:gd name="T8" fmla="*/ 49 w 104"/>
                <a:gd name="T9" fmla="*/ 10 h 49"/>
                <a:gd name="T10" fmla="*/ 47 w 104"/>
                <a:gd name="T11" fmla="*/ 14 h 49"/>
                <a:gd name="T12" fmla="*/ 44 w 104"/>
                <a:gd name="T13" fmla="*/ 17 h 49"/>
                <a:gd name="T14" fmla="*/ 41 w 104"/>
                <a:gd name="T15" fmla="*/ 19 h 49"/>
                <a:gd name="T16" fmla="*/ 39 w 104"/>
                <a:gd name="T17" fmla="*/ 21 h 49"/>
                <a:gd name="T18" fmla="*/ 36 w 104"/>
                <a:gd name="T19" fmla="*/ 22 h 49"/>
                <a:gd name="T20" fmla="*/ 33 w 104"/>
                <a:gd name="T21" fmla="*/ 24 h 49"/>
                <a:gd name="T22" fmla="*/ 29 w 104"/>
                <a:gd name="T23" fmla="*/ 25 h 49"/>
                <a:gd name="T24" fmla="*/ 26 w 104"/>
                <a:gd name="T25" fmla="*/ 25 h 49"/>
                <a:gd name="T26" fmla="*/ 20 w 104"/>
                <a:gd name="T27" fmla="*/ 25 h 49"/>
                <a:gd name="T28" fmla="*/ 15 w 104"/>
                <a:gd name="T29" fmla="*/ 23 h 49"/>
                <a:gd name="T30" fmla="*/ 10 w 104"/>
                <a:gd name="T31" fmla="*/ 21 h 49"/>
                <a:gd name="T32" fmla="*/ 6 w 104"/>
                <a:gd name="T33" fmla="*/ 18 h 49"/>
                <a:gd name="T34" fmla="*/ 3 w 104"/>
                <a:gd name="T35" fmla="*/ 14 h 49"/>
                <a:gd name="T36" fmla="*/ 2 w 104"/>
                <a:gd name="T37" fmla="*/ 10 h 49"/>
                <a:gd name="T38" fmla="*/ 1 w 104"/>
                <a:gd name="T39" fmla="*/ 6 h 49"/>
                <a:gd name="T40" fmla="*/ 0 w 104"/>
                <a:gd name="T41" fmla="*/ 0 h 49"/>
                <a:gd name="T42" fmla="*/ 11 w 104"/>
                <a:gd name="T43" fmla="*/ 0 h 49"/>
                <a:gd name="T44" fmla="*/ 11 w 104"/>
                <a:gd name="T45" fmla="*/ 3 h 49"/>
                <a:gd name="T46" fmla="*/ 12 w 104"/>
                <a:gd name="T47" fmla="*/ 5 h 49"/>
                <a:gd name="T48" fmla="*/ 12 w 104"/>
                <a:gd name="T49" fmla="*/ 7 h 49"/>
                <a:gd name="T50" fmla="*/ 12 w 104"/>
                <a:gd name="T51" fmla="*/ 9 h 49"/>
                <a:gd name="T52" fmla="*/ 15 w 104"/>
                <a:gd name="T53" fmla="*/ 11 h 49"/>
                <a:gd name="T54" fmla="*/ 18 w 104"/>
                <a:gd name="T55" fmla="*/ 12 h 49"/>
                <a:gd name="T56" fmla="*/ 22 w 104"/>
                <a:gd name="T57" fmla="*/ 14 h 49"/>
                <a:gd name="T58" fmla="*/ 26 w 104"/>
                <a:gd name="T59" fmla="*/ 14 h 49"/>
                <a:gd name="T60" fmla="*/ 29 w 104"/>
                <a:gd name="T61" fmla="*/ 14 h 49"/>
                <a:gd name="T62" fmla="*/ 32 w 104"/>
                <a:gd name="T63" fmla="*/ 12 h 49"/>
                <a:gd name="T64" fmla="*/ 34 w 104"/>
                <a:gd name="T65" fmla="*/ 11 h 49"/>
                <a:gd name="T66" fmla="*/ 37 w 104"/>
                <a:gd name="T67" fmla="*/ 9 h 49"/>
                <a:gd name="T68" fmla="*/ 39 w 104"/>
                <a:gd name="T69" fmla="*/ 7 h 49"/>
                <a:gd name="T70" fmla="*/ 39 w 104"/>
                <a:gd name="T71" fmla="*/ 5 h 49"/>
                <a:gd name="T72" fmla="*/ 40 w 104"/>
                <a:gd name="T73" fmla="*/ 3 h 49"/>
                <a:gd name="T74" fmla="*/ 41 w 104"/>
                <a:gd name="T75" fmla="*/ 0 h 49"/>
                <a:gd name="T76" fmla="*/ 51 w 104"/>
                <a:gd name="T77" fmla="*/ 0 h 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04" h="49">
                  <a:moveTo>
                    <a:pt x="104" y="0"/>
                  </a:moveTo>
                  <a:lnTo>
                    <a:pt x="104" y="6"/>
                  </a:lnTo>
                  <a:lnTo>
                    <a:pt x="102" y="11"/>
                  </a:lnTo>
                  <a:lnTo>
                    <a:pt x="101" y="17"/>
                  </a:lnTo>
                  <a:lnTo>
                    <a:pt x="99" y="20"/>
                  </a:lnTo>
                  <a:lnTo>
                    <a:pt x="95" y="28"/>
                  </a:lnTo>
                  <a:lnTo>
                    <a:pt x="90" y="33"/>
                  </a:lnTo>
                  <a:lnTo>
                    <a:pt x="84" y="38"/>
                  </a:lnTo>
                  <a:lnTo>
                    <a:pt x="79" y="42"/>
                  </a:lnTo>
                  <a:lnTo>
                    <a:pt x="74" y="44"/>
                  </a:lnTo>
                  <a:lnTo>
                    <a:pt x="67" y="47"/>
                  </a:lnTo>
                  <a:lnTo>
                    <a:pt x="59" y="49"/>
                  </a:lnTo>
                  <a:lnTo>
                    <a:pt x="52" y="49"/>
                  </a:lnTo>
                  <a:lnTo>
                    <a:pt x="40" y="49"/>
                  </a:lnTo>
                  <a:lnTo>
                    <a:pt x="30" y="46"/>
                  </a:lnTo>
                  <a:lnTo>
                    <a:pt x="20" y="42"/>
                  </a:lnTo>
                  <a:lnTo>
                    <a:pt x="12" y="35"/>
                  </a:lnTo>
                  <a:lnTo>
                    <a:pt x="7" y="28"/>
                  </a:lnTo>
                  <a:lnTo>
                    <a:pt x="4" y="20"/>
                  </a:lnTo>
                  <a:lnTo>
                    <a:pt x="2" y="11"/>
                  </a:lnTo>
                  <a:lnTo>
                    <a:pt x="0" y="0"/>
                  </a:lnTo>
                  <a:lnTo>
                    <a:pt x="22" y="0"/>
                  </a:lnTo>
                  <a:lnTo>
                    <a:pt x="22" y="6"/>
                  </a:lnTo>
                  <a:lnTo>
                    <a:pt x="24" y="10"/>
                  </a:lnTo>
                  <a:lnTo>
                    <a:pt x="24" y="13"/>
                  </a:lnTo>
                  <a:lnTo>
                    <a:pt x="25" y="17"/>
                  </a:lnTo>
                  <a:lnTo>
                    <a:pt x="30" y="22"/>
                  </a:lnTo>
                  <a:lnTo>
                    <a:pt x="37" y="24"/>
                  </a:lnTo>
                  <a:lnTo>
                    <a:pt x="45" y="28"/>
                  </a:lnTo>
                  <a:lnTo>
                    <a:pt x="52" y="28"/>
                  </a:lnTo>
                  <a:lnTo>
                    <a:pt x="59" y="28"/>
                  </a:lnTo>
                  <a:lnTo>
                    <a:pt x="65" y="24"/>
                  </a:lnTo>
                  <a:lnTo>
                    <a:pt x="70" y="22"/>
                  </a:lnTo>
                  <a:lnTo>
                    <a:pt x="75" y="17"/>
                  </a:lnTo>
                  <a:lnTo>
                    <a:pt x="79" y="13"/>
                  </a:lnTo>
                  <a:lnTo>
                    <a:pt x="80" y="10"/>
                  </a:lnTo>
                  <a:lnTo>
                    <a:pt x="82" y="6"/>
                  </a:lnTo>
                  <a:lnTo>
                    <a:pt x="84" y="0"/>
                  </a:lnTo>
                  <a:lnTo>
                    <a:pt x="10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03" name="Freeform 1688"/>
            <p:cNvSpPr>
              <a:spLocks noEditPoints="1"/>
            </p:cNvSpPr>
            <p:nvPr/>
          </p:nvSpPr>
          <p:spPr bwMode="auto">
            <a:xfrm>
              <a:off x="3578" y="3423"/>
              <a:ext cx="53" cy="25"/>
            </a:xfrm>
            <a:custGeom>
              <a:avLst/>
              <a:gdLst>
                <a:gd name="T0" fmla="*/ 0 w 107"/>
                <a:gd name="T1" fmla="*/ 1 h 51"/>
                <a:gd name="T2" fmla="*/ 0 w 107"/>
                <a:gd name="T3" fmla="*/ 3 h 51"/>
                <a:gd name="T4" fmla="*/ 0 w 107"/>
                <a:gd name="T5" fmla="*/ 11 h 51"/>
                <a:gd name="T6" fmla="*/ 2 w 107"/>
                <a:gd name="T7" fmla="*/ 21 h 51"/>
                <a:gd name="T8" fmla="*/ 26 w 107"/>
                <a:gd name="T9" fmla="*/ 25 h 51"/>
                <a:gd name="T10" fmla="*/ 19 w 107"/>
                <a:gd name="T11" fmla="*/ 24 h 51"/>
                <a:gd name="T12" fmla="*/ 13 w 107"/>
                <a:gd name="T13" fmla="*/ 21 h 51"/>
                <a:gd name="T14" fmla="*/ 10 w 107"/>
                <a:gd name="T15" fmla="*/ 13 h 51"/>
                <a:gd name="T16" fmla="*/ 10 w 107"/>
                <a:gd name="T17" fmla="*/ 3 h 51"/>
                <a:gd name="T18" fmla="*/ 10 w 107"/>
                <a:gd name="T19" fmla="*/ 3 h 51"/>
                <a:gd name="T20" fmla="*/ 10 w 107"/>
                <a:gd name="T21" fmla="*/ 1 h 51"/>
                <a:gd name="T22" fmla="*/ 0 w 107"/>
                <a:gd name="T23" fmla="*/ 0 h 51"/>
                <a:gd name="T24" fmla="*/ 53 w 107"/>
                <a:gd name="T25" fmla="*/ 1 h 51"/>
                <a:gd name="T26" fmla="*/ 53 w 107"/>
                <a:gd name="T27" fmla="*/ 2 h 51"/>
                <a:gd name="T28" fmla="*/ 53 w 107"/>
                <a:gd name="T29" fmla="*/ 9 h 51"/>
                <a:gd name="T30" fmla="*/ 51 w 107"/>
                <a:gd name="T31" fmla="*/ 19 h 51"/>
                <a:gd name="T32" fmla="*/ 50 w 107"/>
                <a:gd name="T33" fmla="*/ 23 h 51"/>
                <a:gd name="T34" fmla="*/ 49 w 107"/>
                <a:gd name="T35" fmla="*/ 24 h 51"/>
                <a:gd name="T36" fmla="*/ 27 w 107"/>
                <a:gd name="T37" fmla="*/ 25 h 51"/>
                <a:gd name="T38" fmla="*/ 34 w 107"/>
                <a:gd name="T39" fmla="*/ 24 h 51"/>
                <a:gd name="T40" fmla="*/ 38 w 107"/>
                <a:gd name="T41" fmla="*/ 21 h 51"/>
                <a:gd name="T42" fmla="*/ 42 w 107"/>
                <a:gd name="T43" fmla="*/ 13 h 51"/>
                <a:gd name="T44" fmla="*/ 43 w 107"/>
                <a:gd name="T45" fmla="*/ 4 h 51"/>
                <a:gd name="T46" fmla="*/ 43 w 107"/>
                <a:gd name="T47" fmla="*/ 2 h 51"/>
                <a:gd name="T48" fmla="*/ 43 w 107"/>
                <a:gd name="T49" fmla="*/ 0 h 51"/>
                <a:gd name="T50" fmla="*/ 27 w 107"/>
                <a:gd name="T51" fmla="*/ 25 h 51"/>
                <a:gd name="T52" fmla="*/ 26 w 107"/>
                <a:gd name="T53" fmla="*/ 25 h 51"/>
                <a:gd name="T54" fmla="*/ 26 w 107"/>
                <a:gd name="T55" fmla="*/ 25 h 51"/>
                <a:gd name="T56" fmla="*/ 26 w 107"/>
                <a:gd name="T57" fmla="*/ 25 h 51"/>
                <a:gd name="T58" fmla="*/ 26 w 107"/>
                <a:gd name="T59" fmla="*/ 25 h 51"/>
                <a:gd name="T60" fmla="*/ 26 w 107"/>
                <a:gd name="T61" fmla="*/ 25 h 51"/>
                <a:gd name="T62" fmla="*/ 26 w 107"/>
                <a:gd name="T63" fmla="*/ 25 h 5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7" h="51">
                  <a:moveTo>
                    <a:pt x="1" y="0"/>
                  </a:moveTo>
                  <a:lnTo>
                    <a:pt x="1" y="2"/>
                  </a:lnTo>
                  <a:lnTo>
                    <a:pt x="1" y="4"/>
                  </a:lnTo>
                  <a:lnTo>
                    <a:pt x="0" y="7"/>
                  </a:lnTo>
                  <a:lnTo>
                    <a:pt x="0" y="9"/>
                  </a:lnTo>
                  <a:lnTo>
                    <a:pt x="0" y="22"/>
                  </a:lnTo>
                  <a:lnTo>
                    <a:pt x="1" y="33"/>
                  </a:lnTo>
                  <a:lnTo>
                    <a:pt x="5" y="42"/>
                  </a:lnTo>
                  <a:lnTo>
                    <a:pt x="8" y="51"/>
                  </a:lnTo>
                  <a:lnTo>
                    <a:pt x="53" y="51"/>
                  </a:lnTo>
                  <a:lnTo>
                    <a:pt x="46" y="51"/>
                  </a:lnTo>
                  <a:lnTo>
                    <a:pt x="38" y="49"/>
                  </a:lnTo>
                  <a:lnTo>
                    <a:pt x="31" y="45"/>
                  </a:lnTo>
                  <a:lnTo>
                    <a:pt x="26" y="42"/>
                  </a:lnTo>
                  <a:lnTo>
                    <a:pt x="25" y="36"/>
                  </a:lnTo>
                  <a:lnTo>
                    <a:pt x="21" y="27"/>
                  </a:lnTo>
                  <a:lnTo>
                    <a:pt x="20" y="18"/>
                  </a:lnTo>
                  <a:lnTo>
                    <a:pt x="20" y="6"/>
                  </a:lnTo>
                  <a:lnTo>
                    <a:pt x="20" y="9"/>
                  </a:lnTo>
                  <a:lnTo>
                    <a:pt x="20" y="7"/>
                  </a:lnTo>
                  <a:lnTo>
                    <a:pt x="21" y="4"/>
                  </a:lnTo>
                  <a:lnTo>
                    <a:pt x="21" y="2"/>
                  </a:lnTo>
                  <a:lnTo>
                    <a:pt x="21" y="0"/>
                  </a:lnTo>
                  <a:lnTo>
                    <a:pt x="1" y="0"/>
                  </a:lnTo>
                  <a:close/>
                  <a:moveTo>
                    <a:pt x="107" y="0"/>
                  </a:moveTo>
                  <a:lnTo>
                    <a:pt x="107" y="2"/>
                  </a:lnTo>
                  <a:lnTo>
                    <a:pt x="107" y="4"/>
                  </a:lnTo>
                  <a:lnTo>
                    <a:pt x="107" y="6"/>
                  </a:lnTo>
                  <a:lnTo>
                    <a:pt x="107" y="18"/>
                  </a:lnTo>
                  <a:lnTo>
                    <a:pt x="105" y="29"/>
                  </a:lnTo>
                  <a:lnTo>
                    <a:pt x="102" y="38"/>
                  </a:lnTo>
                  <a:lnTo>
                    <a:pt x="100" y="45"/>
                  </a:lnTo>
                  <a:lnTo>
                    <a:pt x="100" y="47"/>
                  </a:lnTo>
                  <a:lnTo>
                    <a:pt x="98" y="47"/>
                  </a:lnTo>
                  <a:lnTo>
                    <a:pt x="98" y="49"/>
                  </a:lnTo>
                  <a:lnTo>
                    <a:pt x="96" y="51"/>
                  </a:lnTo>
                  <a:lnTo>
                    <a:pt x="55" y="51"/>
                  </a:lnTo>
                  <a:lnTo>
                    <a:pt x="61" y="51"/>
                  </a:lnTo>
                  <a:lnTo>
                    <a:pt x="68" y="49"/>
                  </a:lnTo>
                  <a:lnTo>
                    <a:pt x="73" y="45"/>
                  </a:lnTo>
                  <a:lnTo>
                    <a:pt x="76" y="42"/>
                  </a:lnTo>
                  <a:lnTo>
                    <a:pt x="81" y="36"/>
                  </a:lnTo>
                  <a:lnTo>
                    <a:pt x="85" y="27"/>
                  </a:lnTo>
                  <a:lnTo>
                    <a:pt x="86" y="20"/>
                  </a:lnTo>
                  <a:lnTo>
                    <a:pt x="86" y="9"/>
                  </a:lnTo>
                  <a:lnTo>
                    <a:pt x="86" y="7"/>
                  </a:lnTo>
                  <a:lnTo>
                    <a:pt x="86" y="4"/>
                  </a:lnTo>
                  <a:lnTo>
                    <a:pt x="86" y="2"/>
                  </a:lnTo>
                  <a:lnTo>
                    <a:pt x="86" y="0"/>
                  </a:lnTo>
                  <a:lnTo>
                    <a:pt x="107" y="0"/>
                  </a:lnTo>
                  <a:close/>
                  <a:moveTo>
                    <a:pt x="55" y="51"/>
                  </a:moveTo>
                  <a:lnTo>
                    <a:pt x="53" y="51"/>
                  </a:lnTo>
                  <a:lnTo>
                    <a:pt x="55" y="51"/>
                  </a:lnTo>
                  <a:close/>
                  <a:moveTo>
                    <a:pt x="53" y="51"/>
                  </a:moveTo>
                  <a:lnTo>
                    <a:pt x="53"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04" name="Freeform 1689"/>
            <p:cNvSpPr>
              <a:spLocks noEditPoints="1"/>
            </p:cNvSpPr>
            <p:nvPr/>
          </p:nvSpPr>
          <p:spPr bwMode="auto">
            <a:xfrm>
              <a:off x="3578" y="3410"/>
              <a:ext cx="53" cy="25"/>
            </a:xfrm>
            <a:custGeom>
              <a:avLst/>
              <a:gdLst>
                <a:gd name="T0" fmla="*/ 2 w 107"/>
                <a:gd name="T1" fmla="*/ 0 h 50"/>
                <a:gd name="T2" fmla="*/ 1 w 107"/>
                <a:gd name="T3" fmla="*/ 5 h 50"/>
                <a:gd name="T4" fmla="*/ 0 w 107"/>
                <a:gd name="T5" fmla="*/ 8 h 50"/>
                <a:gd name="T6" fmla="*/ 0 w 107"/>
                <a:gd name="T7" fmla="*/ 13 h 50"/>
                <a:gd name="T8" fmla="*/ 0 w 107"/>
                <a:gd name="T9" fmla="*/ 17 h 50"/>
                <a:gd name="T10" fmla="*/ 0 w 107"/>
                <a:gd name="T11" fmla="*/ 19 h 50"/>
                <a:gd name="T12" fmla="*/ 0 w 107"/>
                <a:gd name="T13" fmla="*/ 21 h 50"/>
                <a:gd name="T14" fmla="*/ 0 w 107"/>
                <a:gd name="T15" fmla="*/ 24 h 50"/>
                <a:gd name="T16" fmla="*/ 0 w 107"/>
                <a:gd name="T17" fmla="*/ 25 h 50"/>
                <a:gd name="T18" fmla="*/ 11 w 107"/>
                <a:gd name="T19" fmla="*/ 25 h 50"/>
                <a:gd name="T20" fmla="*/ 10 w 107"/>
                <a:gd name="T21" fmla="*/ 24 h 50"/>
                <a:gd name="T22" fmla="*/ 10 w 107"/>
                <a:gd name="T23" fmla="*/ 21 h 50"/>
                <a:gd name="T24" fmla="*/ 10 w 107"/>
                <a:gd name="T25" fmla="*/ 18 h 50"/>
                <a:gd name="T26" fmla="*/ 10 w 107"/>
                <a:gd name="T27" fmla="*/ 16 h 50"/>
                <a:gd name="T28" fmla="*/ 10 w 107"/>
                <a:gd name="T29" fmla="*/ 17 h 50"/>
                <a:gd name="T30" fmla="*/ 10 w 107"/>
                <a:gd name="T31" fmla="*/ 13 h 50"/>
                <a:gd name="T32" fmla="*/ 10 w 107"/>
                <a:gd name="T33" fmla="*/ 8 h 50"/>
                <a:gd name="T34" fmla="*/ 12 w 107"/>
                <a:gd name="T35" fmla="*/ 4 h 50"/>
                <a:gd name="T36" fmla="*/ 14 w 107"/>
                <a:gd name="T37" fmla="*/ 0 h 50"/>
                <a:gd name="T38" fmla="*/ 2 w 107"/>
                <a:gd name="T39" fmla="*/ 0 h 50"/>
                <a:gd name="T40" fmla="*/ 51 w 107"/>
                <a:gd name="T41" fmla="*/ 0 h 50"/>
                <a:gd name="T42" fmla="*/ 51 w 107"/>
                <a:gd name="T43" fmla="*/ 4 h 50"/>
                <a:gd name="T44" fmla="*/ 52 w 107"/>
                <a:gd name="T45" fmla="*/ 7 h 50"/>
                <a:gd name="T46" fmla="*/ 53 w 107"/>
                <a:gd name="T47" fmla="*/ 12 h 50"/>
                <a:gd name="T48" fmla="*/ 53 w 107"/>
                <a:gd name="T49" fmla="*/ 16 h 50"/>
                <a:gd name="T50" fmla="*/ 53 w 107"/>
                <a:gd name="T51" fmla="*/ 18 h 50"/>
                <a:gd name="T52" fmla="*/ 53 w 107"/>
                <a:gd name="T53" fmla="*/ 21 h 50"/>
                <a:gd name="T54" fmla="*/ 53 w 107"/>
                <a:gd name="T55" fmla="*/ 24 h 50"/>
                <a:gd name="T56" fmla="*/ 52 w 107"/>
                <a:gd name="T57" fmla="*/ 25 h 50"/>
                <a:gd name="T58" fmla="*/ 42 w 107"/>
                <a:gd name="T59" fmla="*/ 25 h 50"/>
                <a:gd name="T60" fmla="*/ 43 w 107"/>
                <a:gd name="T61" fmla="*/ 24 h 50"/>
                <a:gd name="T62" fmla="*/ 43 w 107"/>
                <a:gd name="T63" fmla="*/ 22 h 50"/>
                <a:gd name="T64" fmla="*/ 43 w 107"/>
                <a:gd name="T65" fmla="*/ 19 h 50"/>
                <a:gd name="T66" fmla="*/ 43 w 107"/>
                <a:gd name="T67" fmla="*/ 17 h 50"/>
                <a:gd name="T68" fmla="*/ 43 w 107"/>
                <a:gd name="T69" fmla="*/ 13 h 50"/>
                <a:gd name="T70" fmla="*/ 42 w 107"/>
                <a:gd name="T71" fmla="*/ 8 h 50"/>
                <a:gd name="T72" fmla="*/ 41 w 107"/>
                <a:gd name="T73" fmla="*/ 4 h 50"/>
                <a:gd name="T74" fmla="*/ 40 w 107"/>
                <a:gd name="T75" fmla="*/ 0 h 50"/>
                <a:gd name="T76" fmla="*/ 51 w 107"/>
                <a:gd name="T77" fmla="*/ 0 h 5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07" h="50">
                  <a:moveTo>
                    <a:pt x="5" y="0"/>
                  </a:moveTo>
                  <a:lnTo>
                    <a:pt x="3" y="9"/>
                  </a:lnTo>
                  <a:lnTo>
                    <a:pt x="1" y="16"/>
                  </a:lnTo>
                  <a:lnTo>
                    <a:pt x="0" y="25"/>
                  </a:lnTo>
                  <a:lnTo>
                    <a:pt x="0" y="34"/>
                  </a:lnTo>
                  <a:lnTo>
                    <a:pt x="0" y="38"/>
                  </a:lnTo>
                  <a:lnTo>
                    <a:pt x="1" y="41"/>
                  </a:lnTo>
                  <a:lnTo>
                    <a:pt x="1" y="47"/>
                  </a:lnTo>
                  <a:lnTo>
                    <a:pt x="1" y="50"/>
                  </a:lnTo>
                  <a:lnTo>
                    <a:pt x="23" y="50"/>
                  </a:lnTo>
                  <a:lnTo>
                    <a:pt x="21" y="47"/>
                  </a:lnTo>
                  <a:lnTo>
                    <a:pt x="21" y="41"/>
                  </a:lnTo>
                  <a:lnTo>
                    <a:pt x="20" y="36"/>
                  </a:lnTo>
                  <a:lnTo>
                    <a:pt x="20" y="31"/>
                  </a:lnTo>
                  <a:lnTo>
                    <a:pt x="20" y="34"/>
                  </a:lnTo>
                  <a:lnTo>
                    <a:pt x="20" y="25"/>
                  </a:lnTo>
                  <a:lnTo>
                    <a:pt x="21" y="16"/>
                  </a:lnTo>
                  <a:lnTo>
                    <a:pt x="25" y="7"/>
                  </a:lnTo>
                  <a:lnTo>
                    <a:pt x="28" y="0"/>
                  </a:lnTo>
                  <a:lnTo>
                    <a:pt x="5" y="0"/>
                  </a:lnTo>
                  <a:close/>
                  <a:moveTo>
                    <a:pt x="102" y="0"/>
                  </a:moveTo>
                  <a:lnTo>
                    <a:pt x="103" y="7"/>
                  </a:lnTo>
                  <a:lnTo>
                    <a:pt x="105" y="14"/>
                  </a:lnTo>
                  <a:lnTo>
                    <a:pt x="107" y="23"/>
                  </a:lnTo>
                  <a:lnTo>
                    <a:pt x="107" y="31"/>
                  </a:lnTo>
                  <a:lnTo>
                    <a:pt x="107" y="36"/>
                  </a:lnTo>
                  <a:lnTo>
                    <a:pt x="107" y="41"/>
                  </a:lnTo>
                  <a:lnTo>
                    <a:pt x="107" y="47"/>
                  </a:lnTo>
                  <a:lnTo>
                    <a:pt x="105" y="50"/>
                  </a:lnTo>
                  <a:lnTo>
                    <a:pt x="85" y="50"/>
                  </a:lnTo>
                  <a:lnTo>
                    <a:pt x="86" y="47"/>
                  </a:lnTo>
                  <a:lnTo>
                    <a:pt x="86" y="43"/>
                  </a:lnTo>
                  <a:lnTo>
                    <a:pt x="86" y="38"/>
                  </a:lnTo>
                  <a:lnTo>
                    <a:pt x="86" y="34"/>
                  </a:lnTo>
                  <a:lnTo>
                    <a:pt x="86" y="25"/>
                  </a:lnTo>
                  <a:lnTo>
                    <a:pt x="85" y="16"/>
                  </a:lnTo>
                  <a:lnTo>
                    <a:pt x="83" y="7"/>
                  </a:lnTo>
                  <a:lnTo>
                    <a:pt x="80" y="0"/>
                  </a:lnTo>
                  <a:lnTo>
                    <a:pt x="10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05" name="Freeform 1690"/>
            <p:cNvSpPr>
              <a:spLocks/>
            </p:cNvSpPr>
            <p:nvPr/>
          </p:nvSpPr>
          <p:spPr bwMode="auto">
            <a:xfrm>
              <a:off x="3579" y="3397"/>
              <a:ext cx="52" cy="26"/>
            </a:xfrm>
            <a:custGeom>
              <a:avLst/>
              <a:gdLst>
                <a:gd name="T0" fmla="*/ 0 w 106"/>
                <a:gd name="T1" fmla="*/ 26 h 51"/>
                <a:gd name="T2" fmla="*/ 1 w 106"/>
                <a:gd name="T3" fmla="*/ 19 h 51"/>
                <a:gd name="T4" fmla="*/ 2 w 106"/>
                <a:gd name="T5" fmla="*/ 12 h 51"/>
                <a:gd name="T6" fmla="*/ 4 w 106"/>
                <a:gd name="T7" fmla="*/ 7 h 51"/>
                <a:gd name="T8" fmla="*/ 7 w 106"/>
                <a:gd name="T9" fmla="*/ 3 h 51"/>
                <a:gd name="T10" fmla="*/ 8 w 106"/>
                <a:gd name="T11" fmla="*/ 2 h 51"/>
                <a:gd name="T12" fmla="*/ 9 w 106"/>
                <a:gd name="T13" fmla="*/ 1 h 51"/>
                <a:gd name="T14" fmla="*/ 9 w 106"/>
                <a:gd name="T15" fmla="*/ 1 h 51"/>
                <a:gd name="T16" fmla="*/ 10 w 106"/>
                <a:gd name="T17" fmla="*/ 0 h 51"/>
                <a:gd name="T18" fmla="*/ 40 w 106"/>
                <a:gd name="T19" fmla="*/ 0 h 51"/>
                <a:gd name="T20" fmla="*/ 41 w 106"/>
                <a:gd name="T21" fmla="*/ 1 h 51"/>
                <a:gd name="T22" fmla="*/ 42 w 106"/>
                <a:gd name="T23" fmla="*/ 2 h 51"/>
                <a:gd name="T24" fmla="*/ 43 w 106"/>
                <a:gd name="T25" fmla="*/ 4 h 51"/>
                <a:gd name="T26" fmla="*/ 44 w 106"/>
                <a:gd name="T27" fmla="*/ 5 h 51"/>
                <a:gd name="T28" fmla="*/ 47 w 106"/>
                <a:gd name="T29" fmla="*/ 9 h 51"/>
                <a:gd name="T30" fmla="*/ 50 w 106"/>
                <a:gd name="T31" fmla="*/ 14 h 51"/>
                <a:gd name="T32" fmla="*/ 51 w 106"/>
                <a:gd name="T33" fmla="*/ 19 h 51"/>
                <a:gd name="T34" fmla="*/ 52 w 106"/>
                <a:gd name="T35" fmla="*/ 26 h 51"/>
                <a:gd name="T36" fmla="*/ 42 w 106"/>
                <a:gd name="T37" fmla="*/ 26 h 51"/>
                <a:gd name="T38" fmla="*/ 42 w 106"/>
                <a:gd name="T39" fmla="*/ 22 h 51"/>
                <a:gd name="T40" fmla="*/ 41 w 106"/>
                <a:gd name="T41" fmla="*/ 18 h 51"/>
                <a:gd name="T42" fmla="*/ 39 w 106"/>
                <a:gd name="T43" fmla="*/ 15 h 51"/>
                <a:gd name="T44" fmla="*/ 37 w 106"/>
                <a:gd name="T45" fmla="*/ 12 h 51"/>
                <a:gd name="T46" fmla="*/ 34 w 106"/>
                <a:gd name="T47" fmla="*/ 10 h 51"/>
                <a:gd name="T48" fmla="*/ 32 w 106"/>
                <a:gd name="T49" fmla="*/ 8 h 51"/>
                <a:gd name="T50" fmla="*/ 29 w 106"/>
                <a:gd name="T51" fmla="*/ 7 h 51"/>
                <a:gd name="T52" fmla="*/ 26 w 106"/>
                <a:gd name="T53" fmla="*/ 7 h 51"/>
                <a:gd name="T54" fmla="*/ 22 w 106"/>
                <a:gd name="T55" fmla="*/ 7 h 51"/>
                <a:gd name="T56" fmla="*/ 19 w 106"/>
                <a:gd name="T57" fmla="*/ 8 h 51"/>
                <a:gd name="T58" fmla="*/ 16 w 106"/>
                <a:gd name="T59" fmla="*/ 10 h 51"/>
                <a:gd name="T60" fmla="*/ 14 w 106"/>
                <a:gd name="T61" fmla="*/ 12 h 51"/>
                <a:gd name="T62" fmla="*/ 12 w 106"/>
                <a:gd name="T63" fmla="*/ 15 h 51"/>
                <a:gd name="T64" fmla="*/ 11 w 106"/>
                <a:gd name="T65" fmla="*/ 18 h 51"/>
                <a:gd name="T66" fmla="*/ 10 w 106"/>
                <a:gd name="T67" fmla="*/ 22 h 51"/>
                <a:gd name="T68" fmla="*/ 10 w 106"/>
                <a:gd name="T69" fmla="*/ 26 h 51"/>
                <a:gd name="T70" fmla="*/ 0 w 106"/>
                <a:gd name="T71" fmla="*/ 26 h 5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06" h="51">
                  <a:moveTo>
                    <a:pt x="0" y="51"/>
                  </a:moveTo>
                  <a:lnTo>
                    <a:pt x="2" y="37"/>
                  </a:lnTo>
                  <a:lnTo>
                    <a:pt x="5" y="24"/>
                  </a:lnTo>
                  <a:lnTo>
                    <a:pt x="9" y="13"/>
                  </a:lnTo>
                  <a:lnTo>
                    <a:pt x="15" y="6"/>
                  </a:lnTo>
                  <a:lnTo>
                    <a:pt x="17" y="4"/>
                  </a:lnTo>
                  <a:lnTo>
                    <a:pt x="19" y="2"/>
                  </a:lnTo>
                  <a:lnTo>
                    <a:pt x="20" y="0"/>
                  </a:lnTo>
                  <a:lnTo>
                    <a:pt x="82" y="0"/>
                  </a:lnTo>
                  <a:lnTo>
                    <a:pt x="84" y="2"/>
                  </a:lnTo>
                  <a:lnTo>
                    <a:pt x="85" y="4"/>
                  </a:lnTo>
                  <a:lnTo>
                    <a:pt x="87" y="8"/>
                  </a:lnTo>
                  <a:lnTo>
                    <a:pt x="89" y="10"/>
                  </a:lnTo>
                  <a:lnTo>
                    <a:pt x="95" y="17"/>
                  </a:lnTo>
                  <a:lnTo>
                    <a:pt x="101" y="28"/>
                  </a:lnTo>
                  <a:lnTo>
                    <a:pt x="104" y="38"/>
                  </a:lnTo>
                  <a:lnTo>
                    <a:pt x="106" y="51"/>
                  </a:lnTo>
                  <a:lnTo>
                    <a:pt x="85" y="51"/>
                  </a:lnTo>
                  <a:lnTo>
                    <a:pt x="85" y="44"/>
                  </a:lnTo>
                  <a:lnTo>
                    <a:pt x="84" y="35"/>
                  </a:lnTo>
                  <a:lnTo>
                    <a:pt x="80" y="29"/>
                  </a:lnTo>
                  <a:lnTo>
                    <a:pt x="75" y="24"/>
                  </a:lnTo>
                  <a:lnTo>
                    <a:pt x="70" y="19"/>
                  </a:lnTo>
                  <a:lnTo>
                    <a:pt x="65" y="15"/>
                  </a:lnTo>
                  <a:lnTo>
                    <a:pt x="59" y="13"/>
                  </a:lnTo>
                  <a:lnTo>
                    <a:pt x="52" y="13"/>
                  </a:lnTo>
                  <a:lnTo>
                    <a:pt x="45" y="13"/>
                  </a:lnTo>
                  <a:lnTo>
                    <a:pt x="39" y="15"/>
                  </a:lnTo>
                  <a:lnTo>
                    <a:pt x="32" y="19"/>
                  </a:lnTo>
                  <a:lnTo>
                    <a:pt x="29" y="24"/>
                  </a:lnTo>
                  <a:lnTo>
                    <a:pt x="25" y="29"/>
                  </a:lnTo>
                  <a:lnTo>
                    <a:pt x="22" y="35"/>
                  </a:lnTo>
                  <a:lnTo>
                    <a:pt x="20" y="44"/>
                  </a:lnTo>
                  <a:lnTo>
                    <a:pt x="20" y="51"/>
                  </a:lnTo>
                  <a:lnTo>
                    <a:pt x="0"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06" name="Freeform 1691"/>
            <p:cNvSpPr>
              <a:spLocks/>
            </p:cNvSpPr>
            <p:nvPr/>
          </p:nvSpPr>
          <p:spPr bwMode="auto">
            <a:xfrm>
              <a:off x="3580" y="3393"/>
              <a:ext cx="49" cy="17"/>
            </a:xfrm>
            <a:custGeom>
              <a:avLst/>
              <a:gdLst>
                <a:gd name="T0" fmla="*/ 0 w 97"/>
                <a:gd name="T1" fmla="*/ 17 h 35"/>
                <a:gd name="T2" fmla="*/ 2 w 97"/>
                <a:gd name="T3" fmla="*/ 14 h 35"/>
                <a:gd name="T4" fmla="*/ 3 w 97"/>
                <a:gd name="T5" fmla="*/ 11 h 35"/>
                <a:gd name="T6" fmla="*/ 4 w 97"/>
                <a:gd name="T7" fmla="*/ 9 h 35"/>
                <a:gd name="T8" fmla="*/ 6 w 97"/>
                <a:gd name="T9" fmla="*/ 7 h 35"/>
                <a:gd name="T10" fmla="*/ 10 w 97"/>
                <a:gd name="T11" fmla="*/ 4 h 35"/>
                <a:gd name="T12" fmla="*/ 14 w 97"/>
                <a:gd name="T13" fmla="*/ 2 h 35"/>
                <a:gd name="T14" fmla="*/ 19 w 97"/>
                <a:gd name="T15" fmla="*/ 0 h 35"/>
                <a:gd name="T16" fmla="*/ 24 w 97"/>
                <a:gd name="T17" fmla="*/ 0 h 35"/>
                <a:gd name="T18" fmla="*/ 29 w 97"/>
                <a:gd name="T19" fmla="*/ 1 h 35"/>
                <a:gd name="T20" fmla="*/ 34 w 97"/>
                <a:gd name="T21" fmla="*/ 3 h 35"/>
                <a:gd name="T22" fmla="*/ 38 w 97"/>
                <a:gd name="T23" fmla="*/ 5 h 35"/>
                <a:gd name="T24" fmla="*/ 43 w 97"/>
                <a:gd name="T25" fmla="*/ 9 h 35"/>
                <a:gd name="T26" fmla="*/ 44 w 97"/>
                <a:gd name="T27" fmla="*/ 11 h 35"/>
                <a:gd name="T28" fmla="*/ 46 w 97"/>
                <a:gd name="T29" fmla="*/ 13 h 35"/>
                <a:gd name="T30" fmla="*/ 47 w 97"/>
                <a:gd name="T31" fmla="*/ 15 h 35"/>
                <a:gd name="T32" fmla="*/ 49 w 97"/>
                <a:gd name="T33" fmla="*/ 17 h 35"/>
                <a:gd name="T34" fmla="*/ 38 w 97"/>
                <a:gd name="T35" fmla="*/ 17 h 35"/>
                <a:gd name="T36" fmla="*/ 38 w 97"/>
                <a:gd name="T37" fmla="*/ 17 h 35"/>
                <a:gd name="T38" fmla="*/ 37 w 97"/>
                <a:gd name="T39" fmla="*/ 16 h 35"/>
                <a:gd name="T40" fmla="*/ 37 w 97"/>
                <a:gd name="T41" fmla="*/ 16 h 35"/>
                <a:gd name="T42" fmla="*/ 36 w 97"/>
                <a:gd name="T43" fmla="*/ 16 h 35"/>
                <a:gd name="T44" fmla="*/ 33 w 97"/>
                <a:gd name="T45" fmla="*/ 14 h 35"/>
                <a:gd name="T46" fmla="*/ 31 w 97"/>
                <a:gd name="T47" fmla="*/ 12 h 35"/>
                <a:gd name="T48" fmla="*/ 28 w 97"/>
                <a:gd name="T49" fmla="*/ 11 h 35"/>
                <a:gd name="T50" fmla="*/ 24 w 97"/>
                <a:gd name="T51" fmla="*/ 11 h 35"/>
                <a:gd name="T52" fmla="*/ 21 w 97"/>
                <a:gd name="T53" fmla="*/ 11 h 35"/>
                <a:gd name="T54" fmla="*/ 18 w 97"/>
                <a:gd name="T55" fmla="*/ 12 h 35"/>
                <a:gd name="T56" fmla="*/ 14 w 97"/>
                <a:gd name="T57" fmla="*/ 14 h 35"/>
                <a:gd name="T58" fmla="*/ 13 w 97"/>
                <a:gd name="T59" fmla="*/ 16 h 35"/>
                <a:gd name="T60" fmla="*/ 13 w 97"/>
                <a:gd name="T61" fmla="*/ 16 h 35"/>
                <a:gd name="T62" fmla="*/ 13 w 97"/>
                <a:gd name="T63" fmla="*/ 16 h 35"/>
                <a:gd name="T64" fmla="*/ 12 w 97"/>
                <a:gd name="T65" fmla="*/ 17 h 35"/>
                <a:gd name="T66" fmla="*/ 12 w 97"/>
                <a:gd name="T67" fmla="*/ 17 h 35"/>
                <a:gd name="T68" fmla="*/ 0 w 97"/>
                <a:gd name="T69" fmla="*/ 17 h 3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7" h="35">
                  <a:moveTo>
                    <a:pt x="0" y="35"/>
                  </a:moveTo>
                  <a:lnTo>
                    <a:pt x="3" y="28"/>
                  </a:lnTo>
                  <a:lnTo>
                    <a:pt x="6" y="22"/>
                  </a:lnTo>
                  <a:lnTo>
                    <a:pt x="8" y="19"/>
                  </a:lnTo>
                  <a:lnTo>
                    <a:pt x="11" y="15"/>
                  </a:lnTo>
                  <a:lnTo>
                    <a:pt x="20" y="8"/>
                  </a:lnTo>
                  <a:lnTo>
                    <a:pt x="28" y="4"/>
                  </a:lnTo>
                  <a:lnTo>
                    <a:pt x="38" y="0"/>
                  </a:lnTo>
                  <a:lnTo>
                    <a:pt x="48" y="0"/>
                  </a:lnTo>
                  <a:lnTo>
                    <a:pt x="58" y="2"/>
                  </a:lnTo>
                  <a:lnTo>
                    <a:pt x="68" y="6"/>
                  </a:lnTo>
                  <a:lnTo>
                    <a:pt x="76" y="11"/>
                  </a:lnTo>
                  <a:lnTo>
                    <a:pt x="85" y="19"/>
                  </a:lnTo>
                  <a:lnTo>
                    <a:pt x="88" y="22"/>
                  </a:lnTo>
                  <a:lnTo>
                    <a:pt x="91" y="26"/>
                  </a:lnTo>
                  <a:lnTo>
                    <a:pt x="93" y="31"/>
                  </a:lnTo>
                  <a:lnTo>
                    <a:pt x="97" y="35"/>
                  </a:lnTo>
                  <a:lnTo>
                    <a:pt x="75" y="35"/>
                  </a:lnTo>
                  <a:lnTo>
                    <a:pt x="73" y="33"/>
                  </a:lnTo>
                  <a:lnTo>
                    <a:pt x="71" y="33"/>
                  </a:lnTo>
                  <a:lnTo>
                    <a:pt x="66" y="28"/>
                  </a:lnTo>
                  <a:lnTo>
                    <a:pt x="61" y="24"/>
                  </a:lnTo>
                  <a:lnTo>
                    <a:pt x="55" y="22"/>
                  </a:lnTo>
                  <a:lnTo>
                    <a:pt x="48" y="22"/>
                  </a:lnTo>
                  <a:lnTo>
                    <a:pt x="41" y="22"/>
                  </a:lnTo>
                  <a:lnTo>
                    <a:pt x="35" y="24"/>
                  </a:lnTo>
                  <a:lnTo>
                    <a:pt x="28" y="28"/>
                  </a:lnTo>
                  <a:lnTo>
                    <a:pt x="25" y="33"/>
                  </a:lnTo>
                  <a:lnTo>
                    <a:pt x="23" y="35"/>
                  </a:lnTo>
                  <a:lnTo>
                    <a:pt x="0"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07" name="Freeform 1692"/>
            <p:cNvSpPr>
              <a:spLocks/>
            </p:cNvSpPr>
            <p:nvPr/>
          </p:nvSpPr>
          <p:spPr bwMode="auto">
            <a:xfrm>
              <a:off x="3589" y="3393"/>
              <a:ext cx="31" cy="4"/>
            </a:xfrm>
            <a:custGeom>
              <a:avLst/>
              <a:gdLst>
                <a:gd name="T0" fmla="*/ 0 w 62"/>
                <a:gd name="T1" fmla="*/ 4 h 9"/>
                <a:gd name="T2" fmla="*/ 4 w 62"/>
                <a:gd name="T3" fmla="*/ 3 h 9"/>
                <a:gd name="T4" fmla="*/ 8 w 62"/>
                <a:gd name="T5" fmla="*/ 1 h 9"/>
                <a:gd name="T6" fmla="*/ 12 w 62"/>
                <a:gd name="T7" fmla="*/ 0 h 9"/>
                <a:gd name="T8" fmla="*/ 16 w 62"/>
                <a:gd name="T9" fmla="*/ 0 h 9"/>
                <a:gd name="T10" fmla="*/ 20 w 62"/>
                <a:gd name="T11" fmla="*/ 0 h 9"/>
                <a:gd name="T12" fmla="*/ 25 w 62"/>
                <a:gd name="T13" fmla="*/ 1 h 9"/>
                <a:gd name="T14" fmla="*/ 28 w 62"/>
                <a:gd name="T15" fmla="*/ 3 h 9"/>
                <a:gd name="T16" fmla="*/ 31 w 62"/>
                <a:gd name="T17" fmla="*/ 4 h 9"/>
                <a:gd name="T18" fmla="*/ 0 w 62"/>
                <a:gd name="T19" fmla="*/ 4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2" h="9">
                  <a:moveTo>
                    <a:pt x="0" y="9"/>
                  </a:moveTo>
                  <a:lnTo>
                    <a:pt x="7" y="6"/>
                  </a:lnTo>
                  <a:lnTo>
                    <a:pt x="15" y="2"/>
                  </a:lnTo>
                  <a:lnTo>
                    <a:pt x="24" y="0"/>
                  </a:lnTo>
                  <a:lnTo>
                    <a:pt x="32" y="0"/>
                  </a:lnTo>
                  <a:lnTo>
                    <a:pt x="40" y="0"/>
                  </a:lnTo>
                  <a:lnTo>
                    <a:pt x="49" y="2"/>
                  </a:lnTo>
                  <a:lnTo>
                    <a:pt x="55" y="6"/>
                  </a:lnTo>
                  <a:lnTo>
                    <a:pt x="62" y="9"/>
                  </a:ln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08" name="Freeform 1693"/>
            <p:cNvSpPr>
              <a:spLocks/>
            </p:cNvSpPr>
            <p:nvPr/>
          </p:nvSpPr>
          <p:spPr bwMode="auto">
            <a:xfrm>
              <a:off x="3647" y="3448"/>
              <a:ext cx="44" cy="12"/>
            </a:xfrm>
            <a:custGeom>
              <a:avLst/>
              <a:gdLst>
                <a:gd name="T0" fmla="*/ 44 w 89"/>
                <a:gd name="T1" fmla="*/ 0 h 23"/>
                <a:gd name="T2" fmla="*/ 43 w 89"/>
                <a:gd name="T3" fmla="*/ 3 h 23"/>
                <a:gd name="T4" fmla="*/ 41 w 89"/>
                <a:gd name="T5" fmla="*/ 5 h 23"/>
                <a:gd name="T6" fmla="*/ 38 w 89"/>
                <a:gd name="T7" fmla="*/ 6 h 23"/>
                <a:gd name="T8" fmla="*/ 36 w 89"/>
                <a:gd name="T9" fmla="*/ 8 h 23"/>
                <a:gd name="T10" fmla="*/ 33 w 89"/>
                <a:gd name="T11" fmla="*/ 9 h 23"/>
                <a:gd name="T12" fmla="*/ 30 w 89"/>
                <a:gd name="T13" fmla="*/ 11 h 23"/>
                <a:gd name="T14" fmla="*/ 26 w 89"/>
                <a:gd name="T15" fmla="*/ 12 h 23"/>
                <a:gd name="T16" fmla="*/ 22 w 89"/>
                <a:gd name="T17" fmla="*/ 12 h 23"/>
                <a:gd name="T18" fmla="*/ 17 w 89"/>
                <a:gd name="T19" fmla="*/ 12 h 23"/>
                <a:gd name="T20" fmla="*/ 12 w 89"/>
                <a:gd name="T21" fmla="*/ 10 h 23"/>
                <a:gd name="T22" fmla="*/ 7 w 89"/>
                <a:gd name="T23" fmla="*/ 8 h 23"/>
                <a:gd name="T24" fmla="*/ 2 w 89"/>
                <a:gd name="T25" fmla="*/ 5 h 23"/>
                <a:gd name="T26" fmla="*/ 2 w 89"/>
                <a:gd name="T27" fmla="*/ 4 h 23"/>
                <a:gd name="T28" fmla="*/ 2 w 89"/>
                <a:gd name="T29" fmla="*/ 2 h 23"/>
                <a:gd name="T30" fmla="*/ 1 w 89"/>
                <a:gd name="T31" fmla="*/ 1 h 23"/>
                <a:gd name="T32" fmla="*/ 0 w 89"/>
                <a:gd name="T33" fmla="*/ 0 h 23"/>
                <a:gd name="T34" fmla="*/ 22 w 89"/>
                <a:gd name="T35" fmla="*/ 0 h 23"/>
                <a:gd name="T36" fmla="*/ 22 w 89"/>
                <a:gd name="T37" fmla="*/ 0 h 23"/>
                <a:gd name="T38" fmla="*/ 22 w 89"/>
                <a:gd name="T39" fmla="*/ 0 h 23"/>
                <a:gd name="T40" fmla="*/ 22 w 89"/>
                <a:gd name="T41" fmla="*/ 0 h 23"/>
                <a:gd name="T42" fmla="*/ 22 w 89"/>
                <a:gd name="T43" fmla="*/ 0 h 23"/>
                <a:gd name="T44" fmla="*/ 22 w 89"/>
                <a:gd name="T45" fmla="*/ 0 h 23"/>
                <a:gd name="T46" fmla="*/ 22 w 89"/>
                <a:gd name="T47" fmla="*/ 0 h 23"/>
                <a:gd name="T48" fmla="*/ 22 w 89"/>
                <a:gd name="T49" fmla="*/ 0 h 23"/>
                <a:gd name="T50" fmla="*/ 22 w 89"/>
                <a:gd name="T51" fmla="*/ 0 h 23"/>
                <a:gd name="T52" fmla="*/ 22 w 89"/>
                <a:gd name="T53" fmla="*/ 0 h 23"/>
                <a:gd name="T54" fmla="*/ 23 w 89"/>
                <a:gd name="T55" fmla="*/ 0 h 23"/>
                <a:gd name="T56" fmla="*/ 23 w 89"/>
                <a:gd name="T57" fmla="*/ 1 h 23"/>
                <a:gd name="T58" fmla="*/ 23 w 89"/>
                <a:gd name="T59" fmla="*/ 1 h 23"/>
                <a:gd name="T60" fmla="*/ 23 w 89"/>
                <a:gd name="T61" fmla="*/ 1 h 23"/>
                <a:gd name="T62" fmla="*/ 22 w 89"/>
                <a:gd name="T63" fmla="*/ 1 h 23"/>
                <a:gd name="T64" fmla="*/ 22 w 89"/>
                <a:gd name="T65" fmla="*/ 1 h 23"/>
                <a:gd name="T66" fmla="*/ 22 w 89"/>
                <a:gd name="T67" fmla="*/ 1 h 23"/>
                <a:gd name="T68" fmla="*/ 22 w 89"/>
                <a:gd name="T69" fmla="*/ 1 h 23"/>
                <a:gd name="T70" fmla="*/ 22 w 89"/>
                <a:gd name="T71" fmla="*/ 0 h 23"/>
                <a:gd name="T72" fmla="*/ 22 w 89"/>
                <a:gd name="T73" fmla="*/ 0 h 23"/>
                <a:gd name="T74" fmla="*/ 22 w 89"/>
                <a:gd name="T75" fmla="*/ 0 h 23"/>
                <a:gd name="T76" fmla="*/ 22 w 89"/>
                <a:gd name="T77" fmla="*/ 0 h 23"/>
                <a:gd name="T78" fmla="*/ 22 w 89"/>
                <a:gd name="T79" fmla="*/ 0 h 23"/>
                <a:gd name="T80" fmla="*/ 22 w 89"/>
                <a:gd name="T81" fmla="*/ 0 h 23"/>
                <a:gd name="T82" fmla="*/ 22 w 89"/>
                <a:gd name="T83" fmla="*/ 0 h 23"/>
                <a:gd name="T84" fmla="*/ 44 w 89"/>
                <a:gd name="T85" fmla="*/ 0 h 23"/>
                <a:gd name="T86" fmla="*/ 23 w 89"/>
                <a:gd name="T87" fmla="*/ 0 h 23"/>
                <a:gd name="T88" fmla="*/ 44 w 89"/>
                <a:gd name="T89" fmla="*/ 0 h 23"/>
                <a:gd name="T90" fmla="*/ 23 w 89"/>
                <a:gd name="T91" fmla="*/ 0 h 23"/>
                <a:gd name="T92" fmla="*/ 44 w 89"/>
                <a:gd name="T93" fmla="*/ 0 h 2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89" h="23">
                  <a:moveTo>
                    <a:pt x="89" y="0"/>
                  </a:moveTo>
                  <a:lnTo>
                    <a:pt x="86" y="5"/>
                  </a:lnTo>
                  <a:lnTo>
                    <a:pt x="82" y="9"/>
                  </a:lnTo>
                  <a:lnTo>
                    <a:pt x="77" y="12"/>
                  </a:lnTo>
                  <a:lnTo>
                    <a:pt x="72" y="16"/>
                  </a:lnTo>
                  <a:lnTo>
                    <a:pt x="67" y="18"/>
                  </a:lnTo>
                  <a:lnTo>
                    <a:pt x="60" y="21"/>
                  </a:lnTo>
                  <a:lnTo>
                    <a:pt x="52" y="23"/>
                  </a:lnTo>
                  <a:lnTo>
                    <a:pt x="45" y="23"/>
                  </a:lnTo>
                  <a:lnTo>
                    <a:pt x="34" y="23"/>
                  </a:lnTo>
                  <a:lnTo>
                    <a:pt x="24" y="20"/>
                  </a:lnTo>
                  <a:lnTo>
                    <a:pt x="14" y="16"/>
                  </a:lnTo>
                  <a:lnTo>
                    <a:pt x="5" y="9"/>
                  </a:lnTo>
                  <a:lnTo>
                    <a:pt x="4" y="7"/>
                  </a:lnTo>
                  <a:lnTo>
                    <a:pt x="4" y="3"/>
                  </a:lnTo>
                  <a:lnTo>
                    <a:pt x="2" y="2"/>
                  </a:lnTo>
                  <a:lnTo>
                    <a:pt x="0" y="0"/>
                  </a:lnTo>
                  <a:lnTo>
                    <a:pt x="45" y="0"/>
                  </a:lnTo>
                  <a:lnTo>
                    <a:pt x="47" y="0"/>
                  </a:lnTo>
                  <a:lnTo>
                    <a:pt x="47" y="2"/>
                  </a:lnTo>
                  <a:lnTo>
                    <a:pt x="45" y="2"/>
                  </a:lnTo>
                  <a:lnTo>
                    <a:pt x="45" y="0"/>
                  </a:lnTo>
                  <a:lnTo>
                    <a:pt x="89" y="0"/>
                  </a:lnTo>
                  <a:lnTo>
                    <a:pt x="47" y="0"/>
                  </a:lnTo>
                  <a:lnTo>
                    <a:pt x="89" y="0"/>
                  </a:lnTo>
                  <a:lnTo>
                    <a:pt x="47" y="0"/>
                  </a:lnTo>
                  <a:lnTo>
                    <a:pt x="8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09" name="Freeform 1694"/>
            <p:cNvSpPr>
              <a:spLocks/>
            </p:cNvSpPr>
            <p:nvPr/>
          </p:nvSpPr>
          <p:spPr bwMode="auto">
            <a:xfrm>
              <a:off x="3644" y="3435"/>
              <a:ext cx="52" cy="25"/>
            </a:xfrm>
            <a:custGeom>
              <a:avLst/>
              <a:gdLst>
                <a:gd name="T0" fmla="*/ 52 w 103"/>
                <a:gd name="T1" fmla="*/ 0 h 49"/>
                <a:gd name="T2" fmla="*/ 52 w 103"/>
                <a:gd name="T3" fmla="*/ 3 h 49"/>
                <a:gd name="T4" fmla="*/ 51 w 103"/>
                <a:gd name="T5" fmla="*/ 6 h 49"/>
                <a:gd name="T6" fmla="*/ 50 w 103"/>
                <a:gd name="T7" fmla="*/ 9 h 49"/>
                <a:gd name="T8" fmla="*/ 49 w 103"/>
                <a:gd name="T9" fmla="*/ 10 h 49"/>
                <a:gd name="T10" fmla="*/ 48 w 103"/>
                <a:gd name="T11" fmla="*/ 14 h 49"/>
                <a:gd name="T12" fmla="*/ 45 w 103"/>
                <a:gd name="T13" fmla="*/ 17 h 49"/>
                <a:gd name="T14" fmla="*/ 42 w 103"/>
                <a:gd name="T15" fmla="*/ 19 h 49"/>
                <a:gd name="T16" fmla="*/ 39 w 103"/>
                <a:gd name="T17" fmla="*/ 21 h 49"/>
                <a:gd name="T18" fmla="*/ 37 w 103"/>
                <a:gd name="T19" fmla="*/ 22 h 49"/>
                <a:gd name="T20" fmla="*/ 33 w 103"/>
                <a:gd name="T21" fmla="*/ 24 h 49"/>
                <a:gd name="T22" fmla="*/ 29 w 103"/>
                <a:gd name="T23" fmla="*/ 25 h 49"/>
                <a:gd name="T24" fmla="*/ 26 w 103"/>
                <a:gd name="T25" fmla="*/ 25 h 49"/>
                <a:gd name="T26" fmla="*/ 20 w 103"/>
                <a:gd name="T27" fmla="*/ 25 h 49"/>
                <a:gd name="T28" fmla="*/ 15 w 103"/>
                <a:gd name="T29" fmla="*/ 23 h 49"/>
                <a:gd name="T30" fmla="*/ 10 w 103"/>
                <a:gd name="T31" fmla="*/ 21 h 49"/>
                <a:gd name="T32" fmla="*/ 6 w 103"/>
                <a:gd name="T33" fmla="*/ 18 h 49"/>
                <a:gd name="T34" fmla="*/ 3 w 103"/>
                <a:gd name="T35" fmla="*/ 14 h 49"/>
                <a:gd name="T36" fmla="*/ 2 w 103"/>
                <a:gd name="T37" fmla="*/ 10 h 49"/>
                <a:gd name="T38" fmla="*/ 1 w 103"/>
                <a:gd name="T39" fmla="*/ 6 h 49"/>
                <a:gd name="T40" fmla="*/ 0 w 103"/>
                <a:gd name="T41" fmla="*/ 0 h 49"/>
                <a:gd name="T42" fmla="*/ 11 w 103"/>
                <a:gd name="T43" fmla="*/ 0 h 49"/>
                <a:gd name="T44" fmla="*/ 11 w 103"/>
                <a:gd name="T45" fmla="*/ 3 h 49"/>
                <a:gd name="T46" fmla="*/ 12 w 103"/>
                <a:gd name="T47" fmla="*/ 5 h 49"/>
                <a:gd name="T48" fmla="*/ 12 w 103"/>
                <a:gd name="T49" fmla="*/ 7 h 49"/>
                <a:gd name="T50" fmla="*/ 13 w 103"/>
                <a:gd name="T51" fmla="*/ 9 h 49"/>
                <a:gd name="T52" fmla="*/ 15 w 103"/>
                <a:gd name="T53" fmla="*/ 11 h 49"/>
                <a:gd name="T54" fmla="*/ 18 w 103"/>
                <a:gd name="T55" fmla="*/ 12 h 49"/>
                <a:gd name="T56" fmla="*/ 23 w 103"/>
                <a:gd name="T57" fmla="*/ 14 h 49"/>
                <a:gd name="T58" fmla="*/ 26 w 103"/>
                <a:gd name="T59" fmla="*/ 14 h 49"/>
                <a:gd name="T60" fmla="*/ 29 w 103"/>
                <a:gd name="T61" fmla="*/ 14 h 49"/>
                <a:gd name="T62" fmla="*/ 33 w 103"/>
                <a:gd name="T63" fmla="*/ 12 h 49"/>
                <a:gd name="T64" fmla="*/ 35 w 103"/>
                <a:gd name="T65" fmla="*/ 11 h 49"/>
                <a:gd name="T66" fmla="*/ 38 w 103"/>
                <a:gd name="T67" fmla="*/ 9 h 49"/>
                <a:gd name="T68" fmla="*/ 39 w 103"/>
                <a:gd name="T69" fmla="*/ 7 h 49"/>
                <a:gd name="T70" fmla="*/ 40 w 103"/>
                <a:gd name="T71" fmla="*/ 5 h 49"/>
                <a:gd name="T72" fmla="*/ 41 w 103"/>
                <a:gd name="T73" fmla="*/ 3 h 49"/>
                <a:gd name="T74" fmla="*/ 42 w 103"/>
                <a:gd name="T75" fmla="*/ 0 h 49"/>
                <a:gd name="T76" fmla="*/ 52 w 103"/>
                <a:gd name="T77" fmla="*/ 0 h 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03" h="49">
                  <a:moveTo>
                    <a:pt x="103" y="0"/>
                  </a:moveTo>
                  <a:lnTo>
                    <a:pt x="103" y="6"/>
                  </a:lnTo>
                  <a:lnTo>
                    <a:pt x="102" y="11"/>
                  </a:lnTo>
                  <a:lnTo>
                    <a:pt x="100" y="17"/>
                  </a:lnTo>
                  <a:lnTo>
                    <a:pt x="98" y="20"/>
                  </a:lnTo>
                  <a:lnTo>
                    <a:pt x="95" y="28"/>
                  </a:lnTo>
                  <a:lnTo>
                    <a:pt x="90" y="33"/>
                  </a:lnTo>
                  <a:lnTo>
                    <a:pt x="83" y="38"/>
                  </a:lnTo>
                  <a:lnTo>
                    <a:pt x="78" y="42"/>
                  </a:lnTo>
                  <a:lnTo>
                    <a:pt x="73" y="44"/>
                  </a:lnTo>
                  <a:lnTo>
                    <a:pt x="66" y="47"/>
                  </a:lnTo>
                  <a:lnTo>
                    <a:pt x="58" y="49"/>
                  </a:lnTo>
                  <a:lnTo>
                    <a:pt x="51" y="49"/>
                  </a:lnTo>
                  <a:lnTo>
                    <a:pt x="40" y="49"/>
                  </a:lnTo>
                  <a:lnTo>
                    <a:pt x="30" y="46"/>
                  </a:lnTo>
                  <a:lnTo>
                    <a:pt x="20" y="42"/>
                  </a:lnTo>
                  <a:lnTo>
                    <a:pt x="11" y="35"/>
                  </a:lnTo>
                  <a:lnTo>
                    <a:pt x="6" y="28"/>
                  </a:lnTo>
                  <a:lnTo>
                    <a:pt x="3" y="20"/>
                  </a:lnTo>
                  <a:lnTo>
                    <a:pt x="1" y="11"/>
                  </a:lnTo>
                  <a:lnTo>
                    <a:pt x="0" y="0"/>
                  </a:lnTo>
                  <a:lnTo>
                    <a:pt x="21" y="0"/>
                  </a:lnTo>
                  <a:lnTo>
                    <a:pt x="21" y="6"/>
                  </a:lnTo>
                  <a:lnTo>
                    <a:pt x="23" y="10"/>
                  </a:lnTo>
                  <a:lnTo>
                    <a:pt x="23" y="13"/>
                  </a:lnTo>
                  <a:lnTo>
                    <a:pt x="25" y="17"/>
                  </a:lnTo>
                  <a:lnTo>
                    <a:pt x="30" y="22"/>
                  </a:lnTo>
                  <a:lnTo>
                    <a:pt x="36" y="24"/>
                  </a:lnTo>
                  <a:lnTo>
                    <a:pt x="45" y="28"/>
                  </a:lnTo>
                  <a:lnTo>
                    <a:pt x="51" y="28"/>
                  </a:lnTo>
                  <a:lnTo>
                    <a:pt x="58" y="28"/>
                  </a:lnTo>
                  <a:lnTo>
                    <a:pt x="65" y="24"/>
                  </a:lnTo>
                  <a:lnTo>
                    <a:pt x="70" y="22"/>
                  </a:lnTo>
                  <a:lnTo>
                    <a:pt x="75" y="17"/>
                  </a:lnTo>
                  <a:lnTo>
                    <a:pt x="78" y="13"/>
                  </a:lnTo>
                  <a:lnTo>
                    <a:pt x="80" y="10"/>
                  </a:lnTo>
                  <a:lnTo>
                    <a:pt x="81" y="6"/>
                  </a:lnTo>
                  <a:lnTo>
                    <a:pt x="83" y="0"/>
                  </a:lnTo>
                  <a:lnTo>
                    <a:pt x="10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10" name="Freeform 1695"/>
            <p:cNvSpPr>
              <a:spLocks noEditPoints="1"/>
            </p:cNvSpPr>
            <p:nvPr/>
          </p:nvSpPr>
          <p:spPr bwMode="auto">
            <a:xfrm>
              <a:off x="3643" y="3423"/>
              <a:ext cx="53" cy="25"/>
            </a:xfrm>
            <a:custGeom>
              <a:avLst/>
              <a:gdLst>
                <a:gd name="T0" fmla="*/ 1 w 107"/>
                <a:gd name="T1" fmla="*/ 1 h 51"/>
                <a:gd name="T2" fmla="*/ 0 w 107"/>
                <a:gd name="T3" fmla="*/ 3 h 51"/>
                <a:gd name="T4" fmla="*/ 0 w 107"/>
                <a:gd name="T5" fmla="*/ 11 h 51"/>
                <a:gd name="T6" fmla="*/ 2 w 107"/>
                <a:gd name="T7" fmla="*/ 21 h 51"/>
                <a:gd name="T8" fmla="*/ 26 w 107"/>
                <a:gd name="T9" fmla="*/ 25 h 51"/>
                <a:gd name="T10" fmla="*/ 19 w 107"/>
                <a:gd name="T11" fmla="*/ 24 h 51"/>
                <a:gd name="T12" fmla="*/ 13 w 107"/>
                <a:gd name="T13" fmla="*/ 21 h 51"/>
                <a:gd name="T14" fmla="*/ 11 w 107"/>
                <a:gd name="T15" fmla="*/ 13 h 51"/>
                <a:gd name="T16" fmla="*/ 10 w 107"/>
                <a:gd name="T17" fmla="*/ 3 h 51"/>
                <a:gd name="T18" fmla="*/ 10 w 107"/>
                <a:gd name="T19" fmla="*/ 3 h 51"/>
                <a:gd name="T20" fmla="*/ 11 w 107"/>
                <a:gd name="T21" fmla="*/ 1 h 51"/>
                <a:gd name="T22" fmla="*/ 1 w 107"/>
                <a:gd name="T23" fmla="*/ 0 h 51"/>
                <a:gd name="T24" fmla="*/ 53 w 107"/>
                <a:gd name="T25" fmla="*/ 1 h 51"/>
                <a:gd name="T26" fmla="*/ 53 w 107"/>
                <a:gd name="T27" fmla="*/ 2 h 51"/>
                <a:gd name="T28" fmla="*/ 53 w 107"/>
                <a:gd name="T29" fmla="*/ 9 h 51"/>
                <a:gd name="T30" fmla="*/ 51 w 107"/>
                <a:gd name="T31" fmla="*/ 19 h 51"/>
                <a:gd name="T32" fmla="*/ 50 w 107"/>
                <a:gd name="T33" fmla="*/ 23 h 51"/>
                <a:gd name="T34" fmla="*/ 49 w 107"/>
                <a:gd name="T35" fmla="*/ 24 h 51"/>
                <a:gd name="T36" fmla="*/ 27 w 107"/>
                <a:gd name="T37" fmla="*/ 25 h 51"/>
                <a:gd name="T38" fmla="*/ 34 w 107"/>
                <a:gd name="T39" fmla="*/ 24 h 51"/>
                <a:gd name="T40" fmla="*/ 38 w 107"/>
                <a:gd name="T41" fmla="*/ 21 h 51"/>
                <a:gd name="T42" fmla="*/ 42 w 107"/>
                <a:gd name="T43" fmla="*/ 13 h 51"/>
                <a:gd name="T44" fmla="*/ 43 w 107"/>
                <a:gd name="T45" fmla="*/ 4 h 51"/>
                <a:gd name="T46" fmla="*/ 43 w 107"/>
                <a:gd name="T47" fmla="*/ 2 h 51"/>
                <a:gd name="T48" fmla="*/ 43 w 107"/>
                <a:gd name="T49" fmla="*/ 0 h 51"/>
                <a:gd name="T50" fmla="*/ 27 w 107"/>
                <a:gd name="T51" fmla="*/ 25 h 51"/>
                <a:gd name="T52" fmla="*/ 26 w 107"/>
                <a:gd name="T53" fmla="*/ 25 h 51"/>
                <a:gd name="T54" fmla="*/ 26 w 107"/>
                <a:gd name="T55" fmla="*/ 25 h 51"/>
                <a:gd name="T56" fmla="*/ 26 w 107"/>
                <a:gd name="T57" fmla="*/ 25 h 51"/>
                <a:gd name="T58" fmla="*/ 26 w 107"/>
                <a:gd name="T59" fmla="*/ 25 h 51"/>
                <a:gd name="T60" fmla="*/ 26 w 107"/>
                <a:gd name="T61" fmla="*/ 25 h 51"/>
                <a:gd name="T62" fmla="*/ 26 w 107"/>
                <a:gd name="T63" fmla="*/ 25 h 5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7" h="51">
                  <a:moveTo>
                    <a:pt x="2" y="0"/>
                  </a:moveTo>
                  <a:lnTo>
                    <a:pt x="2" y="2"/>
                  </a:lnTo>
                  <a:lnTo>
                    <a:pt x="2" y="4"/>
                  </a:lnTo>
                  <a:lnTo>
                    <a:pt x="0" y="7"/>
                  </a:lnTo>
                  <a:lnTo>
                    <a:pt x="0" y="9"/>
                  </a:lnTo>
                  <a:lnTo>
                    <a:pt x="0" y="22"/>
                  </a:lnTo>
                  <a:lnTo>
                    <a:pt x="2" y="33"/>
                  </a:lnTo>
                  <a:lnTo>
                    <a:pt x="5" y="42"/>
                  </a:lnTo>
                  <a:lnTo>
                    <a:pt x="8" y="51"/>
                  </a:lnTo>
                  <a:lnTo>
                    <a:pt x="53" y="51"/>
                  </a:lnTo>
                  <a:lnTo>
                    <a:pt x="47" y="51"/>
                  </a:lnTo>
                  <a:lnTo>
                    <a:pt x="38" y="49"/>
                  </a:lnTo>
                  <a:lnTo>
                    <a:pt x="32" y="45"/>
                  </a:lnTo>
                  <a:lnTo>
                    <a:pt x="27" y="42"/>
                  </a:lnTo>
                  <a:lnTo>
                    <a:pt x="25" y="36"/>
                  </a:lnTo>
                  <a:lnTo>
                    <a:pt x="22" y="27"/>
                  </a:lnTo>
                  <a:lnTo>
                    <a:pt x="20" y="18"/>
                  </a:lnTo>
                  <a:lnTo>
                    <a:pt x="20" y="6"/>
                  </a:lnTo>
                  <a:lnTo>
                    <a:pt x="20" y="9"/>
                  </a:lnTo>
                  <a:lnTo>
                    <a:pt x="20" y="7"/>
                  </a:lnTo>
                  <a:lnTo>
                    <a:pt x="22" y="4"/>
                  </a:lnTo>
                  <a:lnTo>
                    <a:pt x="22" y="2"/>
                  </a:lnTo>
                  <a:lnTo>
                    <a:pt x="22" y="0"/>
                  </a:lnTo>
                  <a:lnTo>
                    <a:pt x="2" y="0"/>
                  </a:lnTo>
                  <a:close/>
                  <a:moveTo>
                    <a:pt x="107" y="0"/>
                  </a:moveTo>
                  <a:lnTo>
                    <a:pt x="107" y="2"/>
                  </a:lnTo>
                  <a:lnTo>
                    <a:pt x="107" y="4"/>
                  </a:lnTo>
                  <a:lnTo>
                    <a:pt x="107" y="6"/>
                  </a:lnTo>
                  <a:lnTo>
                    <a:pt x="107" y="18"/>
                  </a:lnTo>
                  <a:lnTo>
                    <a:pt x="105" y="29"/>
                  </a:lnTo>
                  <a:lnTo>
                    <a:pt x="102" y="38"/>
                  </a:lnTo>
                  <a:lnTo>
                    <a:pt x="100" y="45"/>
                  </a:lnTo>
                  <a:lnTo>
                    <a:pt x="100" y="47"/>
                  </a:lnTo>
                  <a:lnTo>
                    <a:pt x="99" y="47"/>
                  </a:lnTo>
                  <a:lnTo>
                    <a:pt x="99" y="49"/>
                  </a:lnTo>
                  <a:lnTo>
                    <a:pt x="97" y="51"/>
                  </a:lnTo>
                  <a:lnTo>
                    <a:pt x="55" y="51"/>
                  </a:lnTo>
                  <a:lnTo>
                    <a:pt x="62" y="51"/>
                  </a:lnTo>
                  <a:lnTo>
                    <a:pt x="68" y="49"/>
                  </a:lnTo>
                  <a:lnTo>
                    <a:pt x="73" y="45"/>
                  </a:lnTo>
                  <a:lnTo>
                    <a:pt x="77" y="42"/>
                  </a:lnTo>
                  <a:lnTo>
                    <a:pt x="82" y="36"/>
                  </a:lnTo>
                  <a:lnTo>
                    <a:pt x="85" y="27"/>
                  </a:lnTo>
                  <a:lnTo>
                    <a:pt x="87" y="20"/>
                  </a:lnTo>
                  <a:lnTo>
                    <a:pt x="87" y="9"/>
                  </a:lnTo>
                  <a:lnTo>
                    <a:pt x="87" y="7"/>
                  </a:lnTo>
                  <a:lnTo>
                    <a:pt x="87" y="4"/>
                  </a:lnTo>
                  <a:lnTo>
                    <a:pt x="87" y="2"/>
                  </a:lnTo>
                  <a:lnTo>
                    <a:pt x="87" y="0"/>
                  </a:lnTo>
                  <a:lnTo>
                    <a:pt x="107" y="0"/>
                  </a:lnTo>
                  <a:close/>
                  <a:moveTo>
                    <a:pt x="55" y="51"/>
                  </a:moveTo>
                  <a:lnTo>
                    <a:pt x="53" y="51"/>
                  </a:lnTo>
                  <a:lnTo>
                    <a:pt x="55" y="51"/>
                  </a:lnTo>
                  <a:close/>
                  <a:moveTo>
                    <a:pt x="53" y="51"/>
                  </a:moveTo>
                  <a:lnTo>
                    <a:pt x="53"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11" name="Freeform 1696"/>
            <p:cNvSpPr>
              <a:spLocks noEditPoints="1"/>
            </p:cNvSpPr>
            <p:nvPr/>
          </p:nvSpPr>
          <p:spPr bwMode="auto">
            <a:xfrm>
              <a:off x="3643" y="3410"/>
              <a:ext cx="53" cy="25"/>
            </a:xfrm>
            <a:custGeom>
              <a:avLst/>
              <a:gdLst>
                <a:gd name="T0" fmla="*/ 2 w 107"/>
                <a:gd name="T1" fmla="*/ 0 h 50"/>
                <a:gd name="T2" fmla="*/ 1 w 107"/>
                <a:gd name="T3" fmla="*/ 5 h 50"/>
                <a:gd name="T4" fmla="*/ 1 w 107"/>
                <a:gd name="T5" fmla="*/ 8 h 50"/>
                <a:gd name="T6" fmla="*/ 0 w 107"/>
                <a:gd name="T7" fmla="*/ 13 h 50"/>
                <a:gd name="T8" fmla="*/ 0 w 107"/>
                <a:gd name="T9" fmla="*/ 17 h 50"/>
                <a:gd name="T10" fmla="*/ 0 w 107"/>
                <a:gd name="T11" fmla="*/ 19 h 50"/>
                <a:gd name="T12" fmla="*/ 1 w 107"/>
                <a:gd name="T13" fmla="*/ 21 h 50"/>
                <a:gd name="T14" fmla="*/ 1 w 107"/>
                <a:gd name="T15" fmla="*/ 24 h 50"/>
                <a:gd name="T16" fmla="*/ 1 w 107"/>
                <a:gd name="T17" fmla="*/ 25 h 50"/>
                <a:gd name="T18" fmla="*/ 11 w 107"/>
                <a:gd name="T19" fmla="*/ 25 h 50"/>
                <a:gd name="T20" fmla="*/ 11 w 107"/>
                <a:gd name="T21" fmla="*/ 24 h 50"/>
                <a:gd name="T22" fmla="*/ 11 w 107"/>
                <a:gd name="T23" fmla="*/ 21 h 50"/>
                <a:gd name="T24" fmla="*/ 10 w 107"/>
                <a:gd name="T25" fmla="*/ 18 h 50"/>
                <a:gd name="T26" fmla="*/ 10 w 107"/>
                <a:gd name="T27" fmla="*/ 16 h 50"/>
                <a:gd name="T28" fmla="*/ 10 w 107"/>
                <a:gd name="T29" fmla="*/ 17 h 50"/>
                <a:gd name="T30" fmla="*/ 10 w 107"/>
                <a:gd name="T31" fmla="*/ 13 h 50"/>
                <a:gd name="T32" fmla="*/ 11 w 107"/>
                <a:gd name="T33" fmla="*/ 8 h 50"/>
                <a:gd name="T34" fmla="*/ 12 w 107"/>
                <a:gd name="T35" fmla="*/ 4 h 50"/>
                <a:gd name="T36" fmla="*/ 14 w 107"/>
                <a:gd name="T37" fmla="*/ 0 h 50"/>
                <a:gd name="T38" fmla="*/ 2 w 107"/>
                <a:gd name="T39" fmla="*/ 0 h 50"/>
                <a:gd name="T40" fmla="*/ 51 w 107"/>
                <a:gd name="T41" fmla="*/ 0 h 50"/>
                <a:gd name="T42" fmla="*/ 52 w 107"/>
                <a:gd name="T43" fmla="*/ 4 h 50"/>
                <a:gd name="T44" fmla="*/ 52 w 107"/>
                <a:gd name="T45" fmla="*/ 7 h 50"/>
                <a:gd name="T46" fmla="*/ 53 w 107"/>
                <a:gd name="T47" fmla="*/ 12 h 50"/>
                <a:gd name="T48" fmla="*/ 53 w 107"/>
                <a:gd name="T49" fmla="*/ 16 h 50"/>
                <a:gd name="T50" fmla="*/ 53 w 107"/>
                <a:gd name="T51" fmla="*/ 18 h 50"/>
                <a:gd name="T52" fmla="*/ 53 w 107"/>
                <a:gd name="T53" fmla="*/ 21 h 50"/>
                <a:gd name="T54" fmla="*/ 53 w 107"/>
                <a:gd name="T55" fmla="*/ 24 h 50"/>
                <a:gd name="T56" fmla="*/ 52 w 107"/>
                <a:gd name="T57" fmla="*/ 25 h 50"/>
                <a:gd name="T58" fmla="*/ 42 w 107"/>
                <a:gd name="T59" fmla="*/ 25 h 50"/>
                <a:gd name="T60" fmla="*/ 43 w 107"/>
                <a:gd name="T61" fmla="*/ 24 h 50"/>
                <a:gd name="T62" fmla="*/ 43 w 107"/>
                <a:gd name="T63" fmla="*/ 22 h 50"/>
                <a:gd name="T64" fmla="*/ 43 w 107"/>
                <a:gd name="T65" fmla="*/ 19 h 50"/>
                <a:gd name="T66" fmla="*/ 43 w 107"/>
                <a:gd name="T67" fmla="*/ 17 h 50"/>
                <a:gd name="T68" fmla="*/ 43 w 107"/>
                <a:gd name="T69" fmla="*/ 13 h 50"/>
                <a:gd name="T70" fmla="*/ 42 w 107"/>
                <a:gd name="T71" fmla="*/ 8 h 50"/>
                <a:gd name="T72" fmla="*/ 41 w 107"/>
                <a:gd name="T73" fmla="*/ 4 h 50"/>
                <a:gd name="T74" fmla="*/ 40 w 107"/>
                <a:gd name="T75" fmla="*/ 0 h 50"/>
                <a:gd name="T76" fmla="*/ 51 w 107"/>
                <a:gd name="T77" fmla="*/ 0 h 5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07" h="50">
                  <a:moveTo>
                    <a:pt x="5" y="0"/>
                  </a:moveTo>
                  <a:lnTo>
                    <a:pt x="3" y="9"/>
                  </a:lnTo>
                  <a:lnTo>
                    <a:pt x="2" y="16"/>
                  </a:lnTo>
                  <a:lnTo>
                    <a:pt x="0" y="25"/>
                  </a:lnTo>
                  <a:lnTo>
                    <a:pt x="0" y="34"/>
                  </a:lnTo>
                  <a:lnTo>
                    <a:pt x="0" y="38"/>
                  </a:lnTo>
                  <a:lnTo>
                    <a:pt x="2" y="41"/>
                  </a:lnTo>
                  <a:lnTo>
                    <a:pt x="2" y="47"/>
                  </a:lnTo>
                  <a:lnTo>
                    <a:pt x="2" y="50"/>
                  </a:lnTo>
                  <a:lnTo>
                    <a:pt x="23" y="50"/>
                  </a:lnTo>
                  <a:lnTo>
                    <a:pt x="22" y="47"/>
                  </a:lnTo>
                  <a:lnTo>
                    <a:pt x="22" y="41"/>
                  </a:lnTo>
                  <a:lnTo>
                    <a:pt x="20" y="36"/>
                  </a:lnTo>
                  <a:lnTo>
                    <a:pt x="20" y="31"/>
                  </a:lnTo>
                  <a:lnTo>
                    <a:pt x="20" y="34"/>
                  </a:lnTo>
                  <a:lnTo>
                    <a:pt x="20" y="25"/>
                  </a:lnTo>
                  <a:lnTo>
                    <a:pt x="22" y="16"/>
                  </a:lnTo>
                  <a:lnTo>
                    <a:pt x="25" y="7"/>
                  </a:lnTo>
                  <a:lnTo>
                    <a:pt x="28" y="0"/>
                  </a:lnTo>
                  <a:lnTo>
                    <a:pt x="5" y="0"/>
                  </a:lnTo>
                  <a:close/>
                  <a:moveTo>
                    <a:pt x="102" y="0"/>
                  </a:moveTo>
                  <a:lnTo>
                    <a:pt x="104" y="7"/>
                  </a:lnTo>
                  <a:lnTo>
                    <a:pt x="105" y="14"/>
                  </a:lnTo>
                  <a:lnTo>
                    <a:pt x="107" y="23"/>
                  </a:lnTo>
                  <a:lnTo>
                    <a:pt x="107" y="31"/>
                  </a:lnTo>
                  <a:lnTo>
                    <a:pt x="107" y="36"/>
                  </a:lnTo>
                  <a:lnTo>
                    <a:pt x="107" y="41"/>
                  </a:lnTo>
                  <a:lnTo>
                    <a:pt x="107" y="47"/>
                  </a:lnTo>
                  <a:lnTo>
                    <a:pt x="105" y="50"/>
                  </a:lnTo>
                  <a:lnTo>
                    <a:pt x="85" y="50"/>
                  </a:lnTo>
                  <a:lnTo>
                    <a:pt x="87" y="47"/>
                  </a:lnTo>
                  <a:lnTo>
                    <a:pt x="87" y="43"/>
                  </a:lnTo>
                  <a:lnTo>
                    <a:pt x="87" y="38"/>
                  </a:lnTo>
                  <a:lnTo>
                    <a:pt x="87" y="34"/>
                  </a:lnTo>
                  <a:lnTo>
                    <a:pt x="87" y="25"/>
                  </a:lnTo>
                  <a:lnTo>
                    <a:pt x="85" y="16"/>
                  </a:lnTo>
                  <a:lnTo>
                    <a:pt x="83" y="7"/>
                  </a:lnTo>
                  <a:lnTo>
                    <a:pt x="80" y="0"/>
                  </a:lnTo>
                  <a:lnTo>
                    <a:pt x="10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12" name="Freeform 1697"/>
            <p:cNvSpPr>
              <a:spLocks/>
            </p:cNvSpPr>
            <p:nvPr/>
          </p:nvSpPr>
          <p:spPr bwMode="auto">
            <a:xfrm>
              <a:off x="3644" y="3397"/>
              <a:ext cx="52" cy="26"/>
            </a:xfrm>
            <a:custGeom>
              <a:avLst/>
              <a:gdLst>
                <a:gd name="T0" fmla="*/ 0 w 105"/>
                <a:gd name="T1" fmla="*/ 26 h 51"/>
                <a:gd name="T2" fmla="*/ 0 w 105"/>
                <a:gd name="T3" fmla="*/ 19 h 51"/>
                <a:gd name="T4" fmla="*/ 2 w 105"/>
                <a:gd name="T5" fmla="*/ 12 h 51"/>
                <a:gd name="T6" fmla="*/ 4 w 105"/>
                <a:gd name="T7" fmla="*/ 7 h 51"/>
                <a:gd name="T8" fmla="*/ 7 w 105"/>
                <a:gd name="T9" fmla="*/ 3 h 51"/>
                <a:gd name="T10" fmla="*/ 8 w 105"/>
                <a:gd name="T11" fmla="*/ 2 h 51"/>
                <a:gd name="T12" fmla="*/ 9 w 105"/>
                <a:gd name="T13" fmla="*/ 1 h 51"/>
                <a:gd name="T14" fmla="*/ 9 w 105"/>
                <a:gd name="T15" fmla="*/ 1 h 51"/>
                <a:gd name="T16" fmla="*/ 10 w 105"/>
                <a:gd name="T17" fmla="*/ 0 h 51"/>
                <a:gd name="T18" fmla="*/ 40 w 105"/>
                <a:gd name="T19" fmla="*/ 0 h 51"/>
                <a:gd name="T20" fmla="*/ 41 w 105"/>
                <a:gd name="T21" fmla="*/ 1 h 51"/>
                <a:gd name="T22" fmla="*/ 42 w 105"/>
                <a:gd name="T23" fmla="*/ 2 h 51"/>
                <a:gd name="T24" fmla="*/ 43 w 105"/>
                <a:gd name="T25" fmla="*/ 4 h 51"/>
                <a:gd name="T26" fmla="*/ 44 w 105"/>
                <a:gd name="T27" fmla="*/ 5 h 51"/>
                <a:gd name="T28" fmla="*/ 47 w 105"/>
                <a:gd name="T29" fmla="*/ 9 h 51"/>
                <a:gd name="T30" fmla="*/ 50 w 105"/>
                <a:gd name="T31" fmla="*/ 14 h 51"/>
                <a:gd name="T32" fmla="*/ 51 w 105"/>
                <a:gd name="T33" fmla="*/ 19 h 51"/>
                <a:gd name="T34" fmla="*/ 52 w 105"/>
                <a:gd name="T35" fmla="*/ 26 h 51"/>
                <a:gd name="T36" fmla="*/ 42 w 105"/>
                <a:gd name="T37" fmla="*/ 26 h 51"/>
                <a:gd name="T38" fmla="*/ 42 w 105"/>
                <a:gd name="T39" fmla="*/ 22 h 51"/>
                <a:gd name="T40" fmla="*/ 41 w 105"/>
                <a:gd name="T41" fmla="*/ 18 h 51"/>
                <a:gd name="T42" fmla="*/ 40 w 105"/>
                <a:gd name="T43" fmla="*/ 15 h 51"/>
                <a:gd name="T44" fmla="*/ 37 w 105"/>
                <a:gd name="T45" fmla="*/ 12 h 51"/>
                <a:gd name="T46" fmla="*/ 35 w 105"/>
                <a:gd name="T47" fmla="*/ 10 h 51"/>
                <a:gd name="T48" fmla="*/ 32 w 105"/>
                <a:gd name="T49" fmla="*/ 8 h 51"/>
                <a:gd name="T50" fmla="*/ 29 w 105"/>
                <a:gd name="T51" fmla="*/ 7 h 51"/>
                <a:gd name="T52" fmla="*/ 25 w 105"/>
                <a:gd name="T53" fmla="*/ 7 h 51"/>
                <a:gd name="T54" fmla="*/ 22 w 105"/>
                <a:gd name="T55" fmla="*/ 7 h 51"/>
                <a:gd name="T56" fmla="*/ 19 w 105"/>
                <a:gd name="T57" fmla="*/ 8 h 51"/>
                <a:gd name="T58" fmla="*/ 15 w 105"/>
                <a:gd name="T59" fmla="*/ 10 h 51"/>
                <a:gd name="T60" fmla="*/ 14 w 105"/>
                <a:gd name="T61" fmla="*/ 12 h 51"/>
                <a:gd name="T62" fmla="*/ 12 w 105"/>
                <a:gd name="T63" fmla="*/ 15 h 51"/>
                <a:gd name="T64" fmla="*/ 10 w 105"/>
                <a:gd name="T65" fmla="*/ 18 h 51"/>
                <a:gd name="T66" fmla="*/ 10 w 105"/>
                <a:gd name="T67" fmla="*/ 22 h 51"/>
                <a:gd name="T68" fmla="*/ 10 w 105"/>
                <a:gd name="T69" fmla="*/ 26 h 51"/>
                <a:gd name="T70" fmla="*/ 0 w 105"/>
                <a:gd name="T71" fmla="*/ 26 h 5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05" h="51">
                  <a:moveTo>
                    <a:pt x="0" y="51"/>
                  </a:moveTo>
                  <a:lnTo>
                    <a:pt x="1" y="37"/>
                  </a:lnTo>
                  <a:lnTo>
                    <a:pt x="5" y="24"/>
                  </a:lnTo>
                  <a:lnTo>
                    <a:pt x="8" y="13"/>
                  </a:lnTo>
                  <a:lnTo>
                    <a:pt x="15" y="6"/>
                  </a:lnTo>
                  <a:lnTo>
                    <a:pt x="16" y="4"/>
                  </a:lnTo>
                  <a:lnTo>
                    <a:pt x="18" y="2"/>
                  </a:lnTo>
                  <a:lnTo>
                    <a:pt x="20" y="0"/>
                  </a:lnTo>
                  <a:lnTo>
                    <a:pt x="81" y="0"/>
                  </a:lnTo>
                  <a:lnTo>
                    <a:pt x="83" y="2"/>
                  </a:lnTo>
                  <a:lnTo>
                    <a:pt x="85" y="4"/>
                  </a:lnTo>
                  <a:lnTo>
                    <a:pt x="86" y="8"/>
                  </a:lnTo>
                  <a:lnTo>
                    <a:pt x="88" y="10"/>
                  </a:lnTo>
                  <a:lnTo>
                    <a:pt x="95" y="17"/>
                  </a:lnTo>
                  <a:lnTo>
                    <a:pt x="100" y="28"/>
                  </a:lnTo>
                  <a:lnTo>
                    <a:pt x="103" y="38"/>
                  </a:lnTo>
                  <a:lnTo>
                    <a:pt x="105" y="51"/>
                  </a:lnTo>
                  <a:lnTo>
                    <a:pt x="85" y="51"/>
                  </a:lnTo>
                  <a:lnTo>
                    <a:pt x="85" y="44"/>
                  </a:lnTo>
                  <a:lnTo>
                    <a:pt x="83" y="35"/>
                  </a:lnTo>
                  <a:lnTo>
                    <a:pt x="80" y="29"/>
                  </a:lnTo>
                  <a:lnTo>
                    <a:pt x="75" y="24"/>
                  </a:lnTo>
                  <a:lnTo>
                    <a:pt x="70" y="19"/>
                  </a:lnTo>
                  <a:lnTo>
                    <a:pt x="65" y="15"/>
                  </a:lnTo>
                  <a:lnTo>
                    <a:pt x="58" y="13"/>
                  </a:lnTo>
                  <a:lnTo>
                    <a:pt x="51" y="13"/>
                  </a:lnTo>
                  <a:lnTo>
                    <a:pt x="45" y="13"/>
                  </a:lnTo>
                  <a:lnTo>
                    <a:pt x="38" y="15"/>
                  </a:lnTo>
                  <a:lnTo>
                    <a:pt x="31" y="19"/>
                  </a:lnTo>
                  <a:lnTo>
                    <a:pt x="28" y="24"/>
                  </a:lnTo>
                  <a:lnTo>
                    <a:pt x="25" y="29"/>
                  </a:lnTo>
                  <a:lnTo>
                    <a:pt x="21" y="35"/>
                  </a:lnTo>
                  <a:lnTo>
                    <a:pt x="20" y="44"/>
                  </a:lnTo>
                  <a:lnTo>
                    <a:pt x="20" y="51"/>
                  </a:lnTo>
                  <a:lnTo>
                    <a:pt x="0"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13" name="Freeform 1698"/>
            <p:cNvSpPr>
              <a:spLocks/>
            </p:cNvSpPr>
            <p:nvPr/>
          </p:nvSpPr>
          <p:spPr bwMode="auto">
            <a:xfrm>
              <a:off x="3645" y="3393"/>
              <a:ext cx="49" cy="17"/>
            </a:xfrm>
            <a:custGeom>
              <a:avLst/>
              <a:gdLst>
                <a:gd name="T0" fmla="*/ 0 w 97"/>
                <a:gd name="T1" fmla="*/ 17 h 35"/>
                <a:gd name="T2" fmla="*/ 2 w 97"/>
                <a:gd name="T3" fmla="*/ 14 h 35"/>
                <a:gd name="T4" fmla="*/ 4 w 97"/>
                <a:gd name="T5" fmla="*/ 11 h 35"/>
                <a:gd name="T6" fmla="*/ 4 w 97"/>
                <a:gd name="T7" fmla="*/ 9 h 35"/>
                <a:gd name="T8" fmla="*/ 6 w 97"/>
                <a:gd name="T9" fmla="*/ 7 h 35"/>
                <a:gd name="T10" fmla="*/ 10 w 97"/>
                <a:gd name="T11" fmla="*/ 4 h 35"/>
                <a:gd name="T12" fmla="*/ 14 w 97"/>
                <a:gd name="T13" fmla="*/ 2 h 35"/>
                <a:gd name="T14" fmla="*/ 19 w 97"/>
                <a:gd name="T15" fmla="*/ 0 h 35"/>
                <a:gd name="T16" fmla="*/ 24 w 97"/>
                <a:gd name="T17" fmla="*/ 0 h 35"/>
                <a:gd name="T18" fmla="*/ 29 w 97"/>
                <a:gd name="T19" fmla="*/ 1 h 35"/>
                <a:gd name="T20" fmla="*/ 34 w 97"/>
                <a:gd name="T21" fmla="*/ 3 h 35"/>
                <a:gd name="T22" fmla="*/ 39 w 97"/>
                <a:gd name="T23" fmla="*/ 5 h 35"/>
                <a:gd name="T24" fmla="*/ 43 w 97"/>
                <a:gd name="T25" fmla="*/ 9 h 35"/>
                <a:gd name="T26" fmla="*/ 45 w 97"/>
                <a:gd name="T27" fmla="*/ 11 h 35"/>
                <a:gd name="T28" fmla="*/ 46 w 97"/>
                <a:gd name="T29" fmla="*/ 13 h 35"/>
                <a:gd name="T30" fmla="*/ 47 w 97"/>
                <a:gd name="T31" fmla="*/ 15 h 35"/>
                <a:gd name="T32" fmla="*/ 49 w 97"/>
                <a:gd name="T33" fmla="*/ 17 h 35"/>
                <a:gd name="T34" fmla="*/ 38 w 97"/>
                <a:gd name="T35" fmla="*/ 17 h 35"/>
                <a:gd name="T36" fmla="*/ 38 w 97"/>
                <a:gd name="T37" fmla="*/ 17 h 35"/>
                <a:gd name="T38" fmla="*/ 37 w 97"/>
                <a:gd name="T39" fmla="*/ 16 h 35"/>
                <a:gd name="T40" fmla="*/ 37 w 97"/>
                <a:gd name="T41" fmla="*/ 16 h 35"/>
                <a:gd name="T42" fmla="*/ 36 w 97"/>
                <a:gd name="T43" fmla="*/ 16 h 35"/>
                <a:gd name="T44" fmla="*/ 34 w 97"/>
                <a:gd name="T45" fmla="*/ 14 h 35"/>
                <a:gd name="T46" fmla="*/ 31 w 97"/>
                <a:gd name="T47" fmla="*/ 12 h 35"/>
                <a:gd name="T48" fmla="*/ 28 w 97"/>
                <a:gd name="T49" fmla="*/ 11 h 35"/>
                <a:gd name="T50" fmla="*/ 24 w 97"/>
                <a:gd name="T51" fmla="*/ 11 h 35"/>
                <a:gd name="T52" fmla="*/ 21 w 97"/>
                <a:gd name="T53" fmla="*/ 11 h 35"/>
                <a:gd name="T54" fmla="*/ 18 w 97"/>
                <a:gd name="T55" fmla="*/ 12 h 35"/>
                <a:gd name="T56" fmla="*/ 14 w 97"/>
                <a:gd name="T57" fmla="*/ 14 h 35"/>
                <a:gd name="T58" fmla="*/ 13 w 97"/>
                <a:gd name="T59" fmla="*/ 16 h 35"/>
                <a:gd name="T60" fmla="*/ 13 w 97"/>
                <a:gd name="T61" fmla="*/ 16 h 35"/>
                <a:gd name="T62" fmla="*/ 13 w 97"/>
                <a:gd name="T63" fmla="*/ 16 h 35"/>
                <a:gd name="T64" fmla="*/ 12 w 97"/>
                <a:gd name="T65" fmla="*/ 17 h 35"/>
                <a:gd name="T66" fmla="*/ 12 w 97"/>
                <a:gd name="T67" fmla="*/ 17 h 35"/>
                <a:gd name="T68" fmla="*/ 0 w 97"/>
                <a:gd name="T69" fmla="*/ 17 h 3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7" h="35">
                  <a:moveTo>
                    <a:pt x="0" y="35"/>
                  </a:moveTo>
                  <a:lnTo>
                    <a:pt x="3" y="28"/>
                  </a:lnTo>
                  <a:lnTo>
                    <a:pt x="7" y="22"/>
                  </a:lnTo>
                  <a:lnTo>
                    <a:pt x="8" y="19"/>
                  </a:lnTo>
                  <a:lnTo>
                    <a:pt x="12" y="15"/>
                  </a:lnTo>
                  <a:lnTo>
                    <a:pt x="20" y="8"/>
                  </a:lnTo>
                  <a:lnTo>
                    <a:pt x="28" y="4"/>
                  </a:lnTo>
                  <a:lnTo>
                    <a:pt x="38" y="0"/>
                  </a:lnTo>
                  <a:lnTo>
                    <a:pt x="48" y="0"/>
                  </a:lnTo>
                  <a:lnTo>
                    <a:pt x="58" y="2"/>
                  </a:lnTo>
                  <a:lnTo>
                    <a:pt x="68" y="6"/>
                  </a:lnTo>
                  <a:lnTo>
                    <a:pt x="77" y="11"/>
                  </a:lnTo>
                  <a:lnTo>
                    <a:pt x="85" y="19"/>
                  </a:lnTo>
                  <a:lnTo>
                    <a:pt x="89" y="22"/>
                  </a:lnTo>
                  <a:lnTo>
                    <a:pt x="92" y="26"/>
                  </a:lnTo>
                  <a:lnTo>
                    <a:pt x="94" y="31"/>
                  </a:lnTo>
                  <a:lnTo>
                    <a:pt x="97" y="35"/>
                  </a:lnTo>
                  <a:lnTo>
                    <a:pt x="75" y="35"/>
                  </a:lnTo>
                  <a:lnTo>
                    <a:pt x="73" y="33"/>
                  </a:lnTo>
                  <a:lnTo>
                    <a:pt x="72" y="33"/>
                  </a:lnTo>
                  <a:lnTo>
                    <a:pt x="67" y="28"/>
                  </a:lnTo>
                  <a:lnTo>
                    <a:pt x="62" y="24"/>
                  </a:lnTo>
                  <a:lnTo>
                    <a:pt x="55" y="22"/>
                  </a:lnTo>
                  <a:lnTo>
                    <a:pt x="48" y="22"/>
                  </a:lnTo>
                  <a:lnTo>
                    <a:pt x="42" y="22"/>
                  </a:lnTo>
                  <a:lnTo>
                    <a:pt x="35" y="24"/>
                  </a:lnTo>
                  <a:lnTo>
                    <a:pt x="28" y="28"/>
                  </a:lnTo>
                  <a:lnTo>
                    <a:pt x="25" y="33"/>
                  </a:lnTo>
                  <a:lnTo>
                    <a:pt x="23" y="35"/>
                  </a:lnTo>
                  <a:lnTo>
                    <a:pt x="0"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14" name="Freeform 1699"/>
            <p:cNvSpPr>
              <a:spLocks/>
            </p:cNvSpPr>
            <p:nvPr/>
          </p:nvSpPr>
          <p:spPr bwMode="auto">
            <a:xfrm>
              <a:off x="3654" y="3393"/>
              <a:ext cx="31" cy="4"/>
            </a:xfrm>
            <a:custGeom>
              <a:avLst/>
              <a:gdLst>
                <a:gd name="T0" fmla="*/ 0 w 61"/>
                <a:gd name="T1" fmla="*/ 4 h 9"/>
                <a:gd name="T2" fmla="*/ 3 w 61"/>
                <a:gd name="T3" fmla="*/ 3 h 9"/>
                <a:gd name="T4" fmla="*/ 8 w 61"/>
                <a:gd name="T5" fmla="*/ 1 h 9"/>
                <a:gd name="T6" fmla="*/ 12 w 61"/>
                <a:gd name="T7" fmla="*/ 0 h 9"/>
                <a:gd name="T8" fmla="*/ 16 w 61"/>
                <a:gd name="T9" fmla="*/ 0 h 9"/>
                <a:gd name="T10" fmla="*/ 20 w 61"/>
                <a:gd name="T11" fmla="*/ 0 h 9"/>
                <a:gd name="T12" fmla="*/ 24 w 61"/>
                <a:gd name="T13" fmla="*/ 1 h 9"/>
                <a:gd name="T14" fmla="*/ 28 w 61"/>
                <a:gd name="T15" fmla="*/ 3 h 9"/>
                <a:gd name="T16" fmla="*/ 31 w 61"/>
                <a:gd name="T17" fmla="*/ 4 h 9"/>
                <a:gd name="T18" fmla="*/ 0 w 61"/>
                <a:gd name="T19" fmla="*/ 4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1" h="9">
                  <a:moveTo>
                    <a:pt x="0" y="9"/>
                  </a:moveTo>
                  <a:lnTo>
                    <a:pt x="6" y="6"/>
                  </a:lnTo>
                  <a:lnTo>
                    <a:pt x="15" y="2"/>
                  </a:lnTo>
                  <a:lnTo>
                    <a:pt x="23" y="0"/>
                  </a:lnTo>
                  <a:lnTo>
                    <a:pt x="31" y="0"/>
                  </a:lnTo>
                  <a:lnTo>
                    <a:pt x="40" y="0"/>
                  </a:lnTo>
                  <a:lnTo>
                    <a:pt x="48" y="2"/>
                  </a:lnTo>
                  <a:lnTo>
                    <a:pt x="55" y="6"/>
                  </a:lnTo>
                  <a:lnTo>
                    <a:pt x="61" y="9"/>
                  </a:ln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15" name="Rectangle 1700"/>
            <p:cNvSpPr>
              <a:spLocks noChangeArrowheads="1"/>
            </p:cNvSpPr>
            <p:nvPr/>
          </p:nvSpPr>
          <p:spPr bwMode="auto">
            <a:xfrm>
              <a:off x="3710" y="3448"/>
              <a:ext cx="10" cy="1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716" name="Rectangle 1701"/>
            <p:cNvSpPr>
              <a:spLocks noChangeArrowheads="1"/>
            </p:cNvSpPr>
            <p:nvPr/>
          </p:nvSpPr>
          <p:spPr bwMode="auto">
            <a:xfrm>
              <a:off x="3710" y="3435"/>
              <a:ext cx="10" cy="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717" name="Rectangle 1702"/>
            <p:cNvSpPr>
              <a:spLocks noChangeArrowheads="1"/>
            </p:cNvSpPr>
            <p:nvPr/>
          </p:nvSpPr>
          <p:spPr bwMode="auto">
            <a:xfrm>
              <a:off x="3710" y="3423"/>
              <a:ext cx="10" cy="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718" name="Rectangle 1703"/>
            <p:cNvSpPr>
              <a:spLocks noChangeArrowheads="1"/>
            </p:cNvSpPr>
            <p:nvPr/>
          </p:nvSpPr>
          <p:spPr bwMode="auto">
            <a:xfrm>
              <a:off x="3710" y="3410"/>
              <a:ext cx="10" cy="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719" name="Rectangle 1704"/>
            <p:cNvSpPr>
              <a:spLocks noChangeArrowheads="1"/>
            </p:cNvSpPr>
            <p:nvPr/>
          </p:nvSpPr>
          <p:spPr bwMode="auto">
            <a:xfrm>
              <a:off x="3710" y="3397"/>
              <a:ext cx="10" cy="2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720" name="Rectangle 1705"/>
            <p:cNvSpPr>
              <a:spLocks noChangeArrowheads="1"/>
            </p:cNvSpPr>
            <p:nvPr/>
          </p:nvSpPr>
          <p:spPr bwMode="auto">
            <a:xfrm>
              <a:off x="3710" y="3385"/>
              <a:ext cx="10" cy="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721" name="Rectangle 1706"/>
            <p:cNvSpPr>
              <a:spLocks noChangeArrowheads="1"/>
            </p:cNvSpPr>
            <p:nvPr/>
          </p:nvSpPr>
          <p:spPr bwMode="auto">
            <a:xfrm>
              <a:off x="3710" y="3372"/>
              <a:ext cx="10" cy="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722" name="Rectangle 1707"/>
            <p:cNvSpPr>
              <a:spLocks noChangeArrowheads="1"/>
            </p:cNvSpPr>
            <p:nvPr/>
          </p:nvSpPr>
          <p:spPr bwMode="auto">
            <a:xfrm>
              <a:off x="3710" y="3369"/>
              <a:ext cx="10" cy="1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723" name="Rectangle 1708"/>
            <p:cNvSpPr>
              <a:spLocks noChangeArrowheads="1"/>
            </p:cNvSpPr>
            <p:nvPr/>
          </p:nvSpPr>
          <p:spPr bwMode="auto">
            <a:xfrm>
              <a:off x="3710" y="3369"/>
              <a:ext cx="10" cy="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724" name="Rectangle 1709"/>
            <p:cNvSpPr>
              <a:spLocks noChangeArrowheads="1"/>
            </p:cNvSpPr>
            <p:nvPr/>
          </p:nvSpPr>
          <p:spPr bwMode="auto">
            <a:xfrm>
              <a:off x="3737" y="3448"/>
              <a:ext cx="10" cy="1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725" name="Rectangle 1710"/>
            <p:cNvSpPr>
              <a:spLocks noChangeArrowheads="1"/>
            </p:cNvSpPr>
            <p:nvPr/>
          </p:nvSpPr>
          <p:spPr bwMode="auto">
            <a:xfrm>
              <a:off x="3737" y="3435"/>
              <a:ext cx="10" cy="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726" name="Rectangle 1711"/>
            <p:cNvSpPr>
              <a:spLocks noChangeArrowheads="1"/>
            </p:cNvSpPr>
            <p:nvPr/>
          </p:nvSpPr>
          <p:spPr bwMode="auto">
            <a:xfrm>
              <a:off x="3737" y="3423"/>
              <a:ext cx="10" cy="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727" name="Rectangle 1712"/>
            <p:cNvSpPr>
              <a:spLocks noChangeArrowheads="1"/>
            </p:cNvSpPr>
            <p:nvPr/>
          </p:nvSpPr>
          <p:spPr bwMode="auto">
            <a:xfrm>
              <a:off x="3737" y="3410"/>
              <a:ext cx="10" cy="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728" name="Rectangle 1713"/>
            <p:cNvSpPr>
              <a:spLocks noChangeArrowheads="1"/>
            </p:cNvSpPr>
            <p:nvPr/>
          </p:nvSpPr>
          <p:spPr bwMode="auto">
            <a:xfrm>
              <a:off x="3737" y="3397"/>
              <a:ext cx="10" cy="2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729" name="Rectangle 1714"/>
            <p:cNvSpPr>
              <a:spLocks noChangeArrowheads="1"/>
            </p:cNvSpPr>
            <p:nvPr/>
          </p:nvSpPr>
          <p:spPr bwMode="auto">
            <a:xfrm>
              <a:off x="3737" y="3393"/>
              <a:ext cx="10" cy="1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730" name="Freeform 1715"/>
            <p:cNvSpPr>
              <a:spLocks noEditPoints="1"/>
            </p:cNvSpPr>
            <p:nvPr/>
          </p:nvSpPr>
          <p:spPr bwMode="auto">
            <a:xfrm>
              <a:off x="3737" y="3372"/>
              <a:ext cx="10" cy="25"/>
            </a:xfrm>
            <a:custGeom>
              <a:avLst/>
              <a:gdLst>
                <a:gd name="T0" fmla="*/ 0 w 20"/>
                <a:gd name="T1" fmla="*/ 0 h 50"/>
                <a:gd name="T2" fmla="*/ 0 w 20"/>
                <a:gd name="T3" fmla="*/ 8 h 50"/>
                <a:gd name="T4" fmla="*/ 10 w 20"/>
                <a:gd name="T5" fmla="*/ 8 h 50"/>
                <a:gd name="T6" fmla="*/ 10 w 20"/>
                <a:gd name="T7" fmla="*/ 0 h 50"/>
                <a:gd name="T8" fmla="*/ 0 w 20"/>
                <a:gd name="T9" fmla="*/ 0 h 50"/>
                <a:gd name="T10" fmla="*/ 0 w 20"/>
                <a:gd name="T11" fmla="*/ 25 h 50"/>
                <a:gd name="T12" fmla="*/ 10 w 20"/>
                <a:gd name="T13" fmla="*/ 25 h 50"/>
                <a:gd name="T14" fmla="*/ 10 w 20"/>
                <a:gd name="T15" fmla="*/ 21 h 50"/>
                <a:gd name="T16" fmla="*/ 0 w 20"/>
                <a:gd name="T17" fmla="*/ 21 h 50"/>
                <a:gd name="T18" fmla="*/ 0 w 20"/>
                <a:gd name="T19" fmla="*/ 25 h 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50">
                  <a:moveTo>
                    <a:pt x="0" y="0"/>
                  </a:moveTo>
                  <a:lnTo>
                    <a:pt x="0" y="16"/>
                  </a:lnTo>
                  <a:lnTo>
                    <a:pt x="20" y="16"/>
                  </a:lnTo>
                  <a:lnTo>
                    <a:pt x="20" y="0"/>
                  </a:lnTo>
                  <a:lnTo>
                    <a:pt x="0" y="0"/>
                  </a:lnTo>
                  <a:close/>
                  <a:moveTo>
                    <a:pt x="0" y="50"/>
                  </a:moveTo>
                  <a:lnTo>
                    <a:pt x="20" y="50"/>
                  </a:lnTo>
                  <a:lnTo>
                    <a:pt x="20" y="41"/>
                  </a:lnTo>
                  <a:lnTo>
                    <a:pt x="0" y="41"/>
                  </a:lnTo>
                  <a:lnTo>
                    <a:pt x="0"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31" name="Rectangle 1716"/>
            <p:cNvSpPr>
              <a:spLocks noChangeArrowheads="1"/>
            </p:cNvSpPr>
            <p:nvPr/>
          </p:nvSpPr>
          <p:spPr bwMode="auto">
            <a:xfrm>
              <a:off x="3737" y="3369"/>
              <a:ext cx="10" cy="1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732" name="Rectangle 1717"/>
            <p:cNvSpPr>
              <a:spLocks noChangeArrowheads="1"/>
            </p:cNvSpPr>
            <p:nvPr/>
          </p:nvSpPr>
          <p:spPr bwMode="auto">
            <a:xfrm>
              <a:off x="3737" y="3369"/>
              <a:ext cx="10" cy="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733" name="Freeform 1718"/>
            <p:cNvSpPr>
              <a:spLocks noEditPoints="1"/>
            </p:cNvSpPr>
            <p:nvPr/>
          </p:nvSpPr>
          <p:spPr bwMode="auto">
            <a:xfrm>
              <a:off x="3763" y="3448"/>
              <a:ext cx="47" cy="12"/>
            </a:xfrm>
            <a:custGeom>
              <a:avLst/>
              <a:gdLst>
                <a:gd name="T0" fmla="*/ 0 w 93"/>
                <a:gd name="T1" fmla="*/ 0 h 23"/>
                <a:gd name="T2" fmla="*/ 0 w 93"/>
                <a:gd name="T3" fmla="*/ 12 h 23"/>
                <a:gd name="T4" fmla="*/ 10 w 93"/>
                <a:gd name="T5" fmla="*/ 12 h 23"/>
                <a:gd name="T6" fmla="*/ 10 w 93"/>
                <a:gd name="T7" fmla="*/ 0 h 23"/>
                <a:gd name="T8" fmla="*/ 0 w 93"/>
                <a:gd name="T9" fmla="*/ 0 h 23"/>
                <a:gd name="T10" fmla="*/ 47 w 93"/>
                <a:gd name="T11" fmla="*/ 0 h 23"/>
                <a:gd name="T12" fmla="*/ 47 w 93"/>
                <a:gd name="T13" fmla="*/ 12 h 23"/>
                <a:gd name="T14" fmla="*/ 37 w 93"/>
                <a:gd name="T15" fmla="*/ 12 h 23"/>
                <a:gd name="T16" fmla="*/ 37 w 93"/>
                <a:gd name="T17" fmla="*/ 0 h 23"/>
                <a:gd name="T18" fmla="*/ 47 w 93"/>
                <a:gd name="T19" fmla="*/ 0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3" h="23">
                  <a:moveTo>
                    <a:pt x="0" y="0"/>
                  </a:moveTo>
                  <a:lnTo>
                    <a:pt x="0" y="23"/>
                  </a:lnTo>
                  <a:lnTo>
                    <a:pt x="20" y="23"/>
                  </a:lnTo>
                  <a:lnTo>
                    <a:pt x="20" y="0"/>
                  </a:lnTo>
                  <a:lnTo>
                    <a:pt x="0" y="0"/>
                  </a:lnTo>
                  <a:close/>
                  <a:moveTo>
                    <a:pt x="93" y="0"/>
                  </a:moveTo>
                  <a:lnTo>
                    <a:pt x="93" y="23"/>
                  </a:lnTo>
                  <a:lnTo>
                    <a:pt x="73" y="23"/>
                  </a:lnTo>
                  <a:lnTo>
                    <a:pt x="73" y="0"/>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34" name="Freeform 1719"/>
            <p:cNvSpPr>
              <a:spLocks noEditPoints="1"/>
            </p:cNvSpPr>
            <p:nvPr/>
          </p:nvSpPr>
          <p:spPr bwMode="auto">
            <a:xfrm>
              <a:off x="3763" y="3435"/>
              <a:ext cx="47" cy="25"/>
            </a:xfrm>
            <a:custGeom>
              <a:avLst/>
              <a:gdLst>
                <a:gd name="T0" fmla="*/ 0 w 93"/>
                <a:gd name="T1" fmla="*/ 0 h 49"/>
                <a:gd name="T2" fmla="*/ 0 w 93"/>
                <a:gd name="T3" fmla="*/ 25 h 49"/>
                <a:gd name="T4" fmla="*/ 10 w 93"/>
                <a:gd name="T5" fmla="*/ 25 h 49"/>
                <a:gd name="T6" fmla="*/ 10 w 93"/>
                <a:gd name="T7" fmla="*/ 0 h 49"/>
                <a:gd name="T8" fmla="*/ 0 w 93"/>
                <a:gd name="T9" fmla="*/ 0 h 49"/>
                <a:gd name="T10" fmla="*/ 47 w 93"/>
                <a:gd name="T11" fmla="*/ 0 h 49"/>
                <a:gd name="T12" fmla="*/ 47 w 93"/>
                <a:gd name="T13" fmla="*/ 25 h 49"/>
                <a:gd name="T14" fmla="*/ 37 w 93"/>
                <a:gd name="T15" fmla="*/ 25 h 49"/>
                <a:gd name="T16" fmla="*/ 37 w 93"/>
                <a:gd name="T17" fmla="*/ 0 h 49"/>
                <a:gd name="T18" fmla="*/ 47 w 93"/>
                <a:gd name="T19" fmla="*/ 0 h 4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3" h="49">
                  <a:moveTo>
                    <a:pt x="0" y="0"/>
                  </a:moveTo>
                  <a:lnTo>
                    <a:pt x="0" y="49"/>
                  </a:lnTo>
                  <a:lnTo>
                    <a:pt x="20" y="49"/>
                  </a:lnTo>
                  <a:lnTo>
                    <a:pt x="20" y="0"/>
                  </a:lnTo>
                  <a:lnTo>
                    <a:pt x="0" y="0"/>
                  </a:lnTo>
                  <a:close/>
                  <a:moveTo>
                    <a:pt x="93" y="0"/>
                  </a:moveTo>
                  <a:lnTo>
                    <a:pt x="93" y="49"/>
                  </a:lnTo>
                  <a:lnTo>
                    <a:pt x="73" y="49"/>
                  </a:lnTo>
                  <a:lnTo>
                    <a:pt x="73" y="0"/>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35" name="Freeform 1720"/>
            <p:cNvSpPr>
              <a:spLocks noEditPoints="1"/>
            </p:cNvSpPr>
            <p:nvPr/>
          </p:nvSpPr>
          <p:spPr bwMode="auto">
            <a:xfrm>
              <a:off x="3763" y="3423"/>
              <a:ext cx="47" cy="25"/>
            </a:xfrm>
            <a:custGeom>
              <a:avLst/>
              <a:gdLst>
                <a:gd name="T0" fmla="*/ 0 w 93"/>
                <a:gd name="T1" fmla="*/ 0 h 51"/>
                <a:gd name="T2" fmla="*/ 0 w 93"/>
                <a:gd name="T3" fmla="*/ 25 h 51"/>
                <a:gd name="T4" fmla="*/ 10 w 93"/>
                <a:gd name="T5" fmla="*/ 25 h 51"/>
                <a:gd name="T6" fmla="*/ 10 w 93"/>
                <a:gd name="T7" fmla="*/ 3 h 51"/>
                <a:gd name="T8" fmla="*/ 10 w 93"/>
                <a:gd name="T9" fmla="*/ 2 h 51"/>
                <a:gd name="T10" fmla="*/ 11 w 93"/>
                <a:gd name="T11" fmla="*/ 1 h 51"/>
                <a:gd name="T12" fmla="*/ 11 w 93"/>
                <a:gd name="T13" fmla="*/ 1 h 51"/>
                <a:gd name="T14" fmla="*/ 11 w 93"/>
                <a:gd name="T15" fmla="*/ 0 h 51"/>
                <a:gd name="T16" fmla="*/ 0 w 93"/>
                <a:gd name="T17" fmla="*/ 0 h 51"/>
                <a:gd name="T18" fmla="*/ 47 w 93"/>
                <a:gd name="T19" fmla="*/ 25 h 51"/>
                <a:gd name="T20" fmla="*/ 47 w 93"/>
                <a:gd name="T21" fmla="*/ 0 h 51"/>
                <a:gd name="T22" fmla="*/ 37 w 93"/>
                <a:gd name="T23" fmla="*/ 0 h 51"/>
                <a:gd name="T24" fmla="*/ 37 w 93"/>
                <a:gd name="T25" fmla="*/ 25 h 51"/>
                <a:gd name="T26" fmla="*/ 47 w 93"/>
                <a:gd name="T27" fmla="*/ 25 h 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3" h="51">
                  <a:moveTo>
                    <a:pt x="0" y="0"/>
                  </a:moveTo>
                  <a:lnTo>
                    <a:pt x="0" y="51"/>
                  </a:lnTo>
                  <a:lnTo>
                    <a:pt x="20" y="51"/>
                  </a:lnTo>
                  <a:lnTo>
                    <a:pt x="20" y="6"/>
                  </a:lnTo>
                  <a:lnTo>
                    <a:pt x="20" y="4"/>
                  </a:lnTo>
                  <a:lnTo>
                    <a:pt x="21" y="2"/>
                  </a:lnTo>
                  <a:lnTo>
                    <a:pt x="21" y="0"/>
                  </a:lnTo>
                  <a:lnTo>
                    <a:pt x="0" y="0"/>
                  </a:lnTo>
                  <a:close/>
                  <a:moveTo>
                    <a:pt x="93" y="51"/>
                  </a:moveTo>
                  <a:lnTo>
                    <a:pt x="93" y="0"/>
                  </a:lnTo>
                  <a:lnTo>
                    <a:pt x="73" y="0"/>
                  </a:lnTo>
                  <a:lnTo>
                    <a:pt x="73" y="51"/>
                  </a:lnTo>
                  <a:lnTo>
                    <a:pt x="93"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36" name="Freeform 1721"/>
            <p:cNvSpPr>
              <a:spLocks noEditPoints="1"/>
            </p:cNvSpPr>
            <p:nvPr/>
          </p:nvSpPr>
          <p:spPr bwMode="auto">
            <a:xfrm>
              <a:off x="3763" y="3410"/>
              <a:ext cx="47" cy="25"/>
            </a:xfrm>
            <a:custGeom>
              <a:avLst/>
              <a:gdLst>
                <a:gd name="T0" fmla="*/ 0 w 93"/>
                <a:gd name="T1" fmla="*/ 0 h 50"/>
                <a:gd name="T2" fmla="*/ 0 w 93"/>
                <a:gd name="T3" fmla="*/ 25 h 50"/>
                <a:gd name="T4" fmla="*/ 10 w 93"/>
                <a:gd name="T5" fmla="*/ 25 h 50"/>
                <a:gd name="T6" fmla="*/ 10 w 93"/>
                <a:gd name="T7" fmla="*/ 16 h 50"/>
                <a:gd name="T8" fmla="*/ 10 w 93"/>
                <a:gd name="T9" fmla="*/ 11 h 50"/>
                <a:gd name="T10" fmla="*/ 11 w 93"/>
                <a:gd name="T11" fmla="*/ 6 h 50"/>
                <a:gd name="T12" fmla="*/ 12 w 93"/>
                <a:gd name="T13" fmla="*/ 3 h 50"/>
                <a:gd name="T14" fmla="*/ 13 w 93"/>
                <a:gd name="T15" fmla="*/ 0 h 50"/>
                <a:gd name="T16" fmla="*/ 0 w 93"/>
                <a:gd name="T17" fmla="*/ 0 h 50"/>
                <a:gd name="T18" fmla="*/ 47 w 93"/>
                <a:gd name="T19" fmla="*/ 0 h 50"/>
                <a:gd name="T20" fmla="*/ 47 w 93"/>
                <a:gd name="T21" fmla="*/ 2 h 50"/>
                <a:gd name="T22" fmla="*/ 47 w 93"/>
                <a:gd name="T23" fmla="*/ 5 h 50"/>
                <a:gd name="T24" fmla="*/ 47 w 93"/>
                <a:gd name="T25" fmla="*/ 7 h 50"/>
                <a:gd name="T26" fmla="*/ 47 w 93"/>
                <a:gd name="T27" fmla="*/ 10 h 50"/>
                <a:gd name="T28" fmla="*/ 47 w 93"/>
                <a:gd name="T29" fmla="*/ 25 h 50"/>
                <a:gd name="T30" fmla="*/ 37 w 93"/>
                <a:gd name="T31" fmla="*/ 25 h 50"/>
                <a:gd name="T32" fmla="*/ 37 w 93"/>
                <a:gd name="T33" fmla="*/ 10 h 50"/>
                <a:gd name="T34" fmla="*/ 37 w 93"/>
                <a:gd name="T35" fmla="*/ 7 h 50"/>
                <a:gd name="T36" fmla="*/ 37 w 93"/>
                <a:gd name="T37" fmla="*/ 5 h 50"/>
                <a:gd name="T38" fmla="*/ 37 w 93"/>
                <a:gd name="T39" fmla="*/ 2 h 50"/>
                <a:gd name="T40" fmla="*/ 37 w 93"/>
                <a:gd name="T41" fmla="*/ 0 h 50"/>
                <a:gd name="T42" fmla="*/ 47 w 93"/>
                <a:gd name="T43" fmla="*/ 0 h 5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3" h="50">
                  <a:moveTo>
                    <a:pt x="0" y="0"/>
                  </a:moveTo>
                  <a:lnTo>
                    <a:pt x="0" y="50"/>
                  </a:lnTo>
                  <a:lnTo>
                    <a:pt x="20" y="50"/>
                  </a:lnTo>
                  <a:lnTo>
                    <a:pt x="20" y="31"/>
                  </a:lnTo>
                  <a:lnTo>
                    <a:pt x="20" y="22"/>
                  </a:lnTo>
                  <a:lnTo>
                    <a:pt x="21" y="12"/>
                  </a:lnTo>
                  <a:lnTo>
                    <a:pt x="23" y="5"/>
                  </a:lnTo>
                  <a:lnTo>
                    <a:pt x="25" y="0"/>
                  </a:lnTo>
                  <a:lnTo>
                    <a:pt x="0" y="0"/>
                  </a:lnTo>
                  <a:close/>
                  <a:moveTo>
                    <a:pt x="93" y="0"/>
                  </a:moveTo>
                  <a:lnTo>
                    <a:pt x="93" y="3"/>
                  </a:lnTo>
                  <a:lnTo>
                    <a:pt x="93" y="9"/>
                  </a:lnTo>
                  <a:lnTo>
                    <a:pt x="93" y="14"/>
                  </a:lnTo>
                  <a:lnTo>
                    <a:pt x="93" y="20"/>
                  </a:lnTo>
                  <a:lnTo>
                    <a:pt x="93" y="50"/>
                  </a:lnTo>
                  <a:lnTo>
                    <a:pt x="73" y="50"/>
                  </a:lnTo>
                  <a:lnTo>
                    <a:pt x="73" y="20"/>
                  </a:lnTo>
                  <a:lnTo>
                    <a:pt x="73" y="14"/>
                  </a:lnTo>
                  <a:lnTo>
                    <a:pt x="73" y="9"/>
                  </a:lnTo>
                  <a:lnTo>
                    <a:pt x="73" y="3"/>
                  </a:lnTo>
                  <a:lnTo>
                    <a:pt x="73" y="0"/>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37" name="Freeform 1722"/>
            <p:cNvSpPr>
              <a:spLocks/>
            </p:cNvSpPr>
            <p:nvPr/>
          </p:nvSpPr>
          <p:spPr bwMode="auto">
            <a:xfrm>
              <a:off x="3763" y="3397"/>
              <a:ext cx="47" cy="26"/>
            </a:xfrm>
            <a:custGeom>
              <a:avLst/>
              <a:gdLst>
                <a:gd name="T0" fmla="*/ 0 w 93"/>
                <a:gd name="T1" fmla="*/ 0 h 51"/>
                <a:gd name="T2" fmla="*/ 0 w 93"/>
                <a:gd name="T3" fmla="*/ 26 h 51"/>
                <a:gd name="T4" fmla="*/ 11 w 93"/>
                <a:gd name="T5" fmla="*/ 26 h 51"/>
                <a:gd name="T6" fmla="*/ 11 w 93"/>
                <a:gd name="T7" fmla="*/ 20 h 51"/>
                <a:gd name="T8" fmla="*/ 12 w 93"/>
                <a:gd name="T9" fmla="*/ 17 h 51"/>
                <a:gd name="T10" fmla="*/ 13 w 93"/>
                <a:gd name="T11" fmla="*/ 13 h 51"/>
                <a:gd name="T12" fmla="*/ 13 w 93"/>
                <a:gd name="T13" fmla="*/ 10 h 51"/>
                <a:gd name="T14" fmla="*/ 16 w 93"/>
                <a:gd name="T15" fmla="*/ 10 h 51"/>
                <a:gd name="T16" fmla="*/ 18 w 93"/>
                <a:gd name="T17" fmla="*/ 8 h 51"/>
                <a:gd name="T18" fmla="*/ 22 w 93"/>
                <a:gd name="T19" fmla="*/ 7 h 51"/>
                <a:gd name="T20" fmla="*/ 25 w 93"/>
                <a:gd name="T21" fmla="*/ 7 h 51"/>
                <a:gd name="T22" fmla="*/ 27 w 93"/>
                <a:gd name="T23" fmla="*/ 7 h 51"/>
                <a:gd name="T24" fmla="*/ 28 w 93"/>
                <a:gd name="T25" fmla="*/ 7 h 51"/>
                <a:gd name="T26" fmla="*/ 30 w 93"/>
                <a:gd name="T27" fmla="*/ 8 h 51"/>
                <a:gd name="T28" fmla="*/ 32 w 93"/>
                <a:gd name="T29" fmla="*/ 9 h 51"/>
                <a:gd name="T30" fmla="*/ 33 w 93"/>
                <a:gd name="T31" fmla="*/ 10 h 51"/>
                <a:gd name="T32" fmla="*/ 34 w 93"/>
                <a:gd name="T33" fmla="*/ 11 h 51"/>
                <a:gd name="T34" fmla="*/ 36 w 93"/>
                <a:gd name="T35" fmla="*/ 12 h 51"/>
                <a:gd name="T36" fmla="*/ 37 w 93"/>
                <a:gd name="T37" fmla="*/ 14 h 51"/>
                <a:gd name="T38" fmla="*/ 37 w 93"/>
                <a:gd name="T39" fmla="*/ 16 h 51"/>
                <a:gd name="T40" fmla="*/ 37 w 93"/>
                <a:gd name="T41" fmla="*/ 18 h 51"/>
                <a:gd name="T42" fmla="*/ 37 w 93"/>
                <a:gd name="T43" fmla="*/ 20 h 51"/>
                <a:gd name="T44" fmla="*/ 37 w 93"/>
                <a:gd name="T45" fmla="*/ 23 h 51"/>
                <a:gd name="T46" fmla="*/ 37 w 93"/>
                <a:gd name="T47" fmla="*/ 26 h 51"/>
                <a:gd name="T48" fmla="*/ 47 w 93"/>
                <a:gd name="T49" fmla="*/ 26 h 51"/>
                <a:gd name="T50" fmla="*/ 47 w 93"/>
                <a:gd name="T51" fmla="*/ 23 h 51"/>
                <a:gd name="T52" fmla="*/ 47 w 93"/>
                <a:gd name="T53" fmla="*/ 19 h 51"/>
                <a:gd name="T54" fmla="*/ 47 w 93"/>
                <a:gd name="T55" fmla="*/ 16 h 51"/>
                <a:gd name="T56" fmla="*/ 47 w 93"/>
                <a:gd name="T57" fmla="*/ 14 h 51"/>
                <a:gd name="T58" fmla="*/ 47 w 93"/>
                <a:gd name="T59" fmla="*/ 12 h 51"/>
                <a:gd name="T60" fmla="*/ 47 w 93"/>
                <a:gd name="T61" fmla="*/ 10 h 51"/>
                <a:gd name="T62" fmla="*/ 46 w 93"/>
                <a:gd name="T63" fmla="*/ 7 h 51"/>
                <a:gd name="T64" fmla="*/ 44 w 93"/>
                <a:gd name="T65" fmla="*/ 5 h 51"/>
                <a:gd name="T66" fmla="*/ 43 w 93"/>
                <a:gd name="T67" fmla="*/ 3 h 51"/>
                <a:gd name="T68" fmla="*/ 43 w 93"/>
                <a:gd name="T69" fmla="*/ 2 h 51"/>
                <a:gd name="T70" fmla="*/ 43 w 93"/>
                <a:gd name="T71" fmla="*/ 1 h 51"/>
                <a:gd name="T72" fmla="*/ 43 w 93"/>
                <a:gd name="T73" fmla="*/ 1 h 51"/>
                <a:gd name="T74" fmla="*/ 42 w 93"/>
                <a:gd name="T75" fmla="*/ 0 h 51"/>
                <a:gd name="T76" fmla="*/ 14 w 93"/>
                <a:gd name="T77" fmla="*/ 0 h 51"/>
                <a:gd name="T78" fmla="*/ 13 w 93"/>
                <a:gd name="T79" fmla="*/ 2 h 51"/>
                <a:gd name="T80" fmla="*/ 13 w 93"/>
                <a:gd name="T81" fmla="*/ 3 h 51"/>
                <a:gd name="T82" fmla="*/ 11 w 93"/>
                <a:gd name="T83" fmla="*/ 5 h 51"/>
                <a:gd name="T84" fmla="*/ 10 w 93"/>
                <a:gd name="T85" fmla="*/ 7 h 51"/>
                <a:gd name="T86" fmla="*/ 10 w 93"/>
                <a:gd name="T87" fmla="*/ 0 h 51"/>
                <a:gd name="T88" fmla="*/ 0 w 93"/>
                <a:gd name="T89" fmla="*/ 0 h 5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3" h="51">
                  <a:moveTo>
                    <a:pt x="0" y="0"/>
                  </a:moveTo>
                  <a:lnTo>
                    <a:pt x="0" y="51"/>
                  </a:lnTo>
                  <a:lnTo>
                    <a:pt x="21" y="51"/>
                  </a:lnTo>
                  <a:lnTo>
                    <a:pt x="21" y="40"/>
                  </a:lnTo>
                  <a:lnTo>
                    <a:pt x="23" y="33"/>
                  </a:lnTo>
                  <a:lnTo>
                    <a:pt x="25" y="26"/>
                  </a:lnTo>
                  <a:lnTo>
                    <a:pt x="26" y="20"/>
                  </a:lnTo>
                  <a:lnTo>
                    <a:pt x="31" y="19"/>
                  </a:lnTo>
                  <a:lnTo>
                    <a:pt x="36" y="15"/>
                  </a:lnTo>
                  <a:lnTo>
                    <a:pt x="43" y="13"/>
                  </a:lnTo>
                  <a:lnTo>
                    <a:pt x="50" y="13"/>
                  </a:lnTo>
                  <a:lnTo>
                    <a:pt x="53" y="13"/>
                  </a:lnTo>
                  <a:lnTo>
                    <a:pt x="56" y="13"/>
                  </a:lnTo>
                  <a:lnTo>
                    <a:pt x="60" y="15"/>
                  </a:lnTo>
                  <a:lnTo>
                    <a:pt x="63" y="17"/>
                  </a:lnTo>
                  <a:lnTo>
                    <a:pt x="66" y="19"/>
                  </a:lnTo>
                  <a:lnTo>
                    <a:pt x="68" y="22"/>
                  </a:lnTo>
                  <a:lnTo>
                    <a:pt x="71" y="24"/>
                  </a:lnTo>
                  <a:lnTo>
                    <a:pt x="73" y="28"/>
                  </a:lnTo>
                  <a:lnTo>
                    <a:pt x="73" y="31"/>
                  </a:lnTo>
                  <a:lnTo>
                    <a:pt x="73" y="35"/>
                  </a:lnTo>
                  <a:lnTo>
                    <a:pt x="73" y="40"/>
                  </a:lnTo>
                  <a:lnTo>
                    <a:pt x="73" y="46"/>
                  </a:lnTo>
                  <a:lnTo>
                    <a:pt x="73" y="51"/>
                  </a:lnTo>
                  <a:lnTo>
                    <a:pt x="93" y="51"/>
                  </a:lnTo>
                  <a:lnTo>
                    <a:pt x="93" y="46"/>
                  </a:lnTo>
                  <a:lnTo>
                    <a:pt x="93" y="38"/>
                  </a:lnTo>
                  <a:lnTo>
                    <a:pt x="93" y="31"/>
                  </a:lnTo>
                  <a:lnTo>
                    <a:pt x="93" y="28"/>
                  </a:lnTo>
                  <a:lnTo>
                    <a:pt x="93" y="24"/>
                  </a:lnTo>
                  <a:lnTo>
                    <a:pt x="93" y="19"/>
                  </a:lnTo>
                  <a:lnTo>
                    <a:pt x="91" y="13"/>
                  </a:lnTo>
                  <a:lnTo>
                    <a:pt x="88" y="10"/>
                  </a:lnTo>
                  <a:lnTo>
                    <a:pt x="86" y="6"/>
                  </a:lnTo>
                  <a:lnTo>
                    <a:pt x="86" y="4"/>
                  </a:lnTo>
                  <a:lnTo>
                    <a:pt x="85" y="2"/>
                  </a:lnTo>
                  <a:lnTo>
                    <a:pt x="83" y="0"/>
                  </a:lnTo>
                  <a:lnTo>
                    <a:pt x="28" y="0"/>
                  </a:lnTo>
                  <a:lnTo>
                    <a:pt x="26" y="4"/>
                  </a:lnTo>
                  <a:lnTo>
                    <a:pt x="25" y="6"/>
                  </a:lnTo>
                  <a:lnTo>
                    <a:pt x="21" y="10"/>
                  </a:lnTo>
                  <a:lnTo>
                    <a:pt x="20" y="13"/>
                  </a:lnTo>
                  <a:lnTo>
                    <a:pt x="2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38" name="Freeform 1723"/>
            <p:cNvSpPr>
              <a:spLocks/>
            </p:cNvSpPr>
            <p:nvPr/>
          </p:nvSpPr>
          <p:spPr bwMode="auto">
            <a:xfrm>
              <a:off x="3763" y="3393"/>
              <a:ext cx="47" cy="18"/>
            </a:xfrm>
            <a:custGeom>
              <a:avLst/>
              <a:gdLst>
                <a:gd name="T0" fmla="*/ 0 w 93"/>
                <a:gd name="T1" fmla="*/ 17 h 37"/>
                <a:gd name="T2" fmla="*/ 0 w 93"/>
                <a:gd name="T3" fmla="*/ 0 h 37"/>
                <a:gd name="T4" fmla="*/ 10 w 93"/>
                <a:gd name="T5" fmla="*/ 0 h 37"/>
                <a:gd name="T6" fmla="*/ 10 w 93"/>
                <a:gd name="T7" fmla="*/ 11 h 37"/>
                <a:gd name="T8" fmla="*/ 13 w 93"/>
                <a:gd name="T9" fmla="*/ 6 h 37"/>
                <a:gd name="T10" fmla="*/ 18 w 93"/>
                <a:gd name="T11" fmla="*/ 3 h 37"/>
                <a:gd name="T12" fmla="*/ 22 w 93"/>
                <a:gd name="T13" fmla="*/ 1 h 37"/>
                <a:gd name="T14" fmla="*/ 27 w 93"/>
                <a:gd name="T15" fmla="*/ 0 h 37"/>
                <a:gd name="T16" fmla="*/ 29 w 93"/>
                <a:gd name="T17" fmla="*/ 0 h 37"/>
                <a:gd name="T18" fmla="*/ 32 w 93"/>
                <a:gd name="T19" fmla="*/ 0 h 37"/>
                <a:gd name="T20" fmla="*/ 34 w 93"/>
                <a:gd name="T21" fmla="*/ 1 h 37"/>
                <a:gd name="T22" fmla="*/ 37 w 93"/>
                <a:gd name="T23" fmla="*/ 2 h 37"/>
                <a:gd name="T24" fmla="*/ 39 w 93"/>
                <a:gd name="T25" fmla="*/ 3 h 37"/>
                <a:gd name="T26" fmla="*/ 41 w 93"/>
                <a:gd name="T27" fmla="*/ 4 h 37"/>
                <a:gd name="T28" fmla="*/ 42 w 93"/>
                <a:gd name="T29" fmla="*/ 5 h 37"/>
                <a:gd name="T30" fmla="*/ 43 w 93"/>
                <a:gd name="T31" fmla="*/ 7 h 37"/>
                <a:gd name="T32" fmla="*/ 44 w 93"/>
                <a:gd name="T33" fmla="*/ 9 h 37"/>
                <a:gd name="T34" fmla="*/ 46 w 93"/>
                <a:gd name="T35" fmla="*/ 11 h 37"/>
                <a:gd name="T36" fmla="*/ 47 w 93"/>
                <a:gd name="T37" fmla="*/ 14 h 37"/>
                <a:gd name="T38" fmla="*/ 47 w 93"/>
                <a:gd name="T39" fmla="*/ 16 h 37"/>
                <a:gd name="T40" fmla="*/ 47 w 93"/>
                <a:gd name="T41" fmla="*/ 16 h 37"/>
                <a:gd name="T42" fmla="*/ 47 w 93"/>
                <a:gd name="T43" fmla="*/ 16 h 37"/>
                <a:gd name="T44" fmla="*/ 47 w 93"/>
                <a:gd name="T45" fmla="*/ 17 h 37"/>
                <a:gd name="T46" fmla="*/ 47 w 93"/>
                <a:gd name="T47" fmla="*/ 17 h 37"/>
                <a:gd name="T48" fmla="*/ 37 w 93"/>
                <a:gd name="T49" fmla="*/ 18 h 37"/>
                <a:gd name="T50" fmla="*/ 36 w 93"/>
                <a:gd name="T51" fmla="*/ 16 h 37"/>
                <a:gd name="T52" fmla="*/ 34 w 93"/>
                <a:gd name="T53" fmla="*/ 15 h 37"/>
                <a:gd name="T54" fmla="*/ 33 w 93"/>
                <a:gd name="T55" fmla="*/ 14 h 37"/>
                <a:gd name="T56" fmla="*/ 32 w 93"/>
                <a:gd name="T57" fmla="*/ 13 h 37"/>
                <a:gd name="T58" fmla="*/ 30 w 93"/>
                <a:gd name="T59" fmla="*/ 12 h 37"/>
                <a:gd name="T60" fmla="*/ 28 w 93"/>
                <a:gd name="T61" fmla="*/ 11 h 37"/>
                <a:gd name="T62" fmla="*/ 27 w 93"/>
                <a:gd name="T63" fmla="*/ 11 h 37"/>
                <a:gd name="T64" fmla="*/ 25 w 93"/>
                <a:gd name="T65" fmla="*/ 11 h 37"/>
                <a:gd name="T66" fmla="*/ 22 w 93"/>
                <a:gd name="T67" fmla="*/ 11 h 37"/>
                <a:gd name="T68" fmla="*/ 18 w 93"/>
                <a:gd name="T69" fmla="*/ 12 h 37"/>
                <a:gd name="T70" fmla="*/ 16 w 93"/>
                <a:gd name="T71" fmla="*/ 14 h 37"/>
                <a:gd name="T72" fmla="*/ 13 w 93"/>
                <a:gd name="T73" fmla="*/ 14 h 37"/>
                <a:gd name="T74" fmla="*/ 13 w 93"/>
                <a:gd name="T75" fmla="*/ 15 h 37"/>
                <a:gd name="T76" fmla="*/ 13 w 93"/>
                <a:gd name="T77" fmla="*/ 15 h 37"/>
                <a:gd name="T78" fmla="*/ 13 w 93"/>
                <a:gd name="T79" fmla="*/ 16 h 37"/>
                <a:gd name="T80" fmla="*/ 13 w 93"/>
                <a:gd name="T81" fmla="*/ 17 h 37"/>
                <a:gd name="T82" fmla="*/ 0 w 93"/>
                <a:gd name="T83" fmla="*/ 17 h 3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93" h="37">
                  <a:moveTo>
                    <a:pt x="0" y="35"/>
                  </a:moveTo>
                  <a:lnTo>
                    <a:pt x="0" y="0"/>
                  </a:lnTo>
                  <a:lnTo>
                    <a:pt x="20" y="0"/>
                  </a:lnTo>
                  <a:lnTo>
                    <a:pt x="20" y="22"/>
                  </a:lnTo>
                  <a:lnTo>
                    <a:pt x="26" y="13"/>
                  </a:lnTo>
                  <a:lnTo>
                    <a:pt x="35" y="6"/>
                  </a:lnTo>
                  <a:lnTo>
                    <a:pt x="43" y="2"/>
                  </a:lnTo>
                  <a:lnTo>
                    <a:pt x="53" y="0"/>
                  </a:lnTo>
                  <a:lnTo>
                    <a:pt x="58" y="0"/>
                  </a:lnTo>
                  <a:lnTo>
                    <a:pt x="63" y="0"/>
                  </a:lnTo>
                  <a:lnTo>
                    <a:pt x="68" y="2"/>
                  </a:lnTo>
                  <a:lnTo>
                    <a:pt x="73" y="4"/>
                  </a:lnTo>
                  <a:lnTo>
                    <a:pt x="78" y="6"/>
                  </a:lnTo>
                  <a:lnTo>
                    <a:pt x="81" y="9"/>
                  </a:lnTo>
                  <a:lnTo>
                    <a:pt x="83" y="11"/>
                  </a:lnTo>
                  <a:lnTo>
                    <a:pt x="86" y="15"/>
                  </a:lnTo>
                  <a:lnTo>
                    <a:pt x="88" y="19"/>
                  </a:lnTo>
                  <a:lnTo>
                    <a:pt x="91" y="22"/>
                  </a:lnTo>
                  <a:lnTo>
                    <a:pt x="93" y="28"/>
                  </a:lnTo>
                  <a:lnTo>
                    <a:pt x="93" y="33"/>
                  </a:lnTo>
                  <a:lnTo>
                    <a:pt x="93" y="35"/>
                  </a:lnTo>
                  <a:lnTo>
                    <a:pt x="73" y="37"/>
                  </a:lnTo>
                  <a:lnTo>
                    <a:pt x="71" y="33"/>
                  </a:lnTo>
                  <a:lnTo>
                    <a:pt x="68" y="31"/>
                  </a:lnTo>
                  <a:lnTo>
                    <a:pt x="66" y="28"/>
                  </a:lnTo>
                  <a:lnTo>
                    <a:pt x="63" y="26"/>
                  </a:lnTo>
                  <a:lnTo>
                    <a:pt x="60" y="24"/>
                  </a:lnTo>
                  <a:lnTo>
                    <a:pt x="56" y="22"/>
                  </a:lnTo>
                  <a:lnTo>
                    <a:pt x="53" y="22"/>
                  </a:lnTo>
                  <a:lnTo>
                    <a:pt x="50" y="22"/>
                  </a:lnTo>
                  <a:lnTo>
                    <a:pt x="43" y="22"/>
                  </a:lnTo>
                  <a:lnTo>
                    <a:pt x="36" y="24"/>
                  </a:lnTo>
                  <a:lnTo>
                    <a:pt x="31" y="28"/>
                  </a:lnTo>
                  <a:lnTo>
                    <a:pt x="26" y="29"/>
                  </a:lnTo>
                  <a:lnTo>
                    <a:pt x="26" y="31"/>
                  </a:lnTo>
                  <a:lnTo>
                    <a:pt x="25" y="33"/>
                  </a:lnTo>
                  <a:lnTo>
                    <a:pt x="25" y="35"/>
                  </a:lnTo>
                  <a:lnTo>
                    <a:pt x="0"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39" name="Freeform 1724"/>
            <p:cNvSpPr>
              <a:spLocks noEditPoints="1"/>
            </p:cNvSpPr>
            <p:nvPr/>
          </p:nvSpPr>
          <p:spPr bwMode="auto">
            <a:xfrm>
              <a:off x="3763" y="3393"/>
              <a:ext cx="42" cy="4"/>
            </a:xfrm>
            <a:custGeom>
              <a:avLst/>
              <a:gdLst>
                <a:gd name="T0" fmla="*/ 0 w 83"/>
                <a:gd name="T1" fmla="*/ 4 h 9"/>
                <a:gd name="T2" fmla="*/ 0 w 83"/>
                <a:gd name="T3" fmla="*/ 0 h 9"/>
                <a:gd name="T4" fmla="*/ 10 w 83"/>
                <a:gd name="T5" fmla="*/ 0 h 9"/>
                <a:gd name="T6" fmla="*/ 10 w 83"/>
                <a:gd name="T7" fmla="*/ 4 h 9"/>
                <a:gd name="T8" fmla="*/ 0 w 83"/>
                <a:gd name="T9" fmla="*/ 4 h 9"/>
                <a:gd name="T10" fmla="*/ 14 w 83"/>
                <a:gd name="T11" fmla="*/ 4 h 9"/>
                <a:gd name="T12" fmla="*/ 17 w 83"/>
                <a:gd name="T13" fmla="*/ 3 h 9"/>
                <a:gd name="T14" fmla="*/ 20 w 83"/>
                <a:gd name="T15" fmla="*/ 1 h 9"/>
                <a:gd name="T16" fmla="*/ 23 w 83"/>
                <a:gd name="T17" fmla="*/ 0 h 9"/>
                <a:gd name="T18" fmla="*/ 27 w 83"/>
                <a:gd name="T19" fmla="*/ 0 h 9"/>
                <a:gd name="T20" fmla="*/ 29 w 83"/>
                <a:gd name="T21" fmla="*/ 0 h 9"/>
                <a:gd name="T22" fmla="*/ 32 w 83"/>
                <a:gd name="T23" fmla="*/ 0 h 9"/>
                <a:gd name="T24" fmla="*/ 34 w 83"/>
                <a:gd name="T25" fmla="*/ 1 h 9"/>
                <a:gd name="T26" fmla="*/ 37 w 83"/>
                <a:gd name="T27" fmla="*/ 2 h 9"/>
                <a:gd name="T28" fmla="*/ 38 w 83"/>
                <a:gd name="T29" fmla="*/ 3 h 9"/>
                <a:gd name="T30" fmla="*/ 40 w 83"/>
                <a:gd name="T31" fmla="*/ 3 h 9"/>
                <a:gd name="T32" fmla="*/ 41 w 83"/>
                <a:gd name="T33" fmla="*/ 4 h 9"/>
                <a:gd name="T34" fmla="*/ 42 w 83"/>
                <a:gd name="T35" fmla="*/ 4 h 9"/>
                <a:gd name="T36" fmla="*/ 14 w 83"/>
                <a:gd name="T37" fmla="*/ 4 h 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83" h="9">
                  <a:moveTo>
                    <a:pt x="0" y="9"/>
                  </a:moveTo>
                  <a:lnTo>
                    <a:pt x="0" y="0"/>
                  </a:lnTo>
                  <a:lnTo>
                    <a:pt x="20" y="0"/>
                  </a:lnTo>
                  <a:lnTo>
                    <a:pt x="20" y="9"/>
                  </a:lnTo>
                  <a:lnTo>
                    <a:pt x="0" y="9"/>
                  </a:lnTo>
                  <a:close/>
                  <a:moveTo>
                    <a:pt x="28" y="9"/>
                  </a:moveTo>
                  <a:lnTo>
                    <a:pt x="33" y="6"/>
                  </a:lnTo>
                  <a:lnTo>
                    <a:pt x="40" y="2"/>
                  </a:lnTo>
                  <a:lnTo>
                    <a:pt x="46" y="0"/>
                  </a:lnTo>
                  <a:lnTo>
                    <a:pt x="53" y="0"/>
                  </a:lnTo>
                  <a:lnTo>
                    <a:pt x="58" y="0"/>
                  </a:lnTo>
                  <a:lnTo>
                    <a:pt x="63" y="0"/>
                  </a:lnTo>
                  <a:lnTo>
                    <a:pt x="68" y="2"/>
                  </a:lnTo>
                  <a:lnTo>
                    <a:pt x="73" y="4"/>
                  </a:lnTo>
                  <a:lnTo>
                    <a:pt x="76" y="6"/>
                  </a:lnTo>
                  <a:lnTo>
                    <a:pt x="80" y="6"/>
                  </a:lnTo>
                  <a:lnTo>
                    <a:pt x="81" y="8"/>
                  </a:lnTo>
                  <a:lnTo>
                    <a:pt x="83" y="9"/>
                  </a:lnTo>
                  <a:lnTo>
                    <a:pt x="28"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40" name="Freeform 1725"/>
            <p:cNvSpPr>
              <a:spLocks noEditPoints="1"/>
            </p:cNvSpPr>
            <p:nvPr/>
          </p:nvSpPr>
          <p:spPr bwMode="auto">
            <a:xfrm>
              <a:off x="3826" y="3473"/>
              <a:ext cx="45" cy="12"/>
            </a:xfrm>
            <a:custGeom>
              <a:avLst/>
              <a:gdLst>
                <a:gd name="T0" fmla="*/ 23 w 90"/>
                <a:gd name="T1" fmla="*/ 0 h 24"/>
                <a:gd name="T2" fmla="*/ 23 w 90"/>
                <a:gd name="T3" fmla="*/ 0 h 24"/>
                <a:gd name="T4" fmla="*/ 23 w 90"/>
                <a:gd name="T5" fmla="*/ 0 h 24"/>
                <a:gd name="T6" fmla="*/ 23 w 90"/>
                <a:gd name="T7" fmla="*/ 0 h 24"/>
                <a:gd name="T8" fmla="*/ 23 w 90"/>
                <a:gd name="T9" fmla="*/ 0 h 24"/>
                <a:gd name="T10" fmla="*/ 23 w 90"/>
                <a:gd name="T11" fmla="*/ 0 h 24"/>
                <a:gd name="T12" fmla="*/ 23 w 90"/>
                <a:gd name="T13" fmla="*/ 0 h 24"/>
                <a:gd name="T14" fmla="*/ 23 w 90"/>
                <a:gd name="T15" fmla="*/ 0 h 24"/>
                <a:gd name="T16" fmla="*/ 23 w 90"/>
                <a:gd name="T17" fmla="*/ 0 h 24"/>
                <a:gd name="T18" fmla="*/ 23 w 90"/>
                <a:gd name="T19" fmla="*/ 0 h 24"/>
                <a:gd name="T20" fmla="*/ 23 w 90"/>
                <a:gd name="T21" fmla="*/ 0 h 24"/>
                <a:gd name="T22" fmla="*/ 23 w 90"/>
                <a:gd name="T23" fmla="*/ 0 h 24"/>
                <a:gd name="T24" fmla="*/ 23 w 90"/>
                <a:gd name="T25" fmla="*/ 0 h 24"/>
                <a:gd name="T26" fmla="*/ 23 w 90"/>
                <a:gd name="T27" fmla="*/ 1 h 24"/>
                <a:gd name="T28" fmla="*/ 23 w 90"/>
                <a:gd name="T29" fmla="*/ 0 h 24"/>
                <a:gd name="T30" fmla="*/ 23 w 90"/>
                <a:gd name="T31" fmla="*/ 0 h 24"/>
                <a:gd name="T32" fmla="*/ 23 w 90"/>
                <a:gd name="T33" fmla="*/ 0 h 24"/>
                <a:gd name="T34" fmla="*/ 23 w 90"/>
                <a:gd name="T35" fmla="*/ 0 h 24"/>
                <a:gd name="T36" fmla="*/ 23 w 90"/>
                <a:gd name="T37" fmla="*/ 0 h 24"/>
                <a:gd name="T38" fmla="*/ 23 w 90"/>
                <a:gd name="T39" fmla="*/ 0 h 24"/>
                <a:gd name="T40" fmla="*/ 23 w 90"/>
                <a:gd name="T41" fmla="*/ 0 h 24"/>
                <a:gd name="T42" fmla="*/ 23 w 90"/>
                <a:gd name="T43" fmla="*/ 0 h 24"/>
                <a:gd name="T44" fmla="*/ 23 w 90"/>
                <a:gd name="T45" fmla="*/ 0 h 24"/>
                <a:gd name="T46" fmla="*/ 23 w 90"/>
                <a:gd name="T47" fmla="*/ 0 h 24"/>
                <a:gd name="T48" fmla="*/ 23 w 90"/>
                <a:gd name="T49" fmla="*/ 0 h 24"/>
                <a:gd name="T50" fmla="*/ 23 w 90"/>
                <a:gd name="T51" fmla="*/ 0 h 24"/>
                <a:gd name="T52" fmla="*/ 23 w 90"/>
                <a:gd name="T53" fmla="*/ 0 h 24"/>
                <a:gd name="T54" fmla="*/ 23 w 90"/>
                <a:gd name="T55" fmla="*/ 0 h 24"/>
                <a:gd name="T56" fmla="*/ 24 w 90"/>
                <a:gd name="T57" fmla="*/ 1 h 24"/>
                <a:gd name="T58" fmla="*/ 24 w 90"/>
                <a:gd name="T59" fmla="*/ 1 h 24"/>
                <a:gd name="T60" fmla="*/ 24 w 90"/>
                <a:gd name="T61" fmla="*/ 0 h 24"/>
                <a:gd name="T62" fmla="*/ 44 w 90"/>
                <a:gd name="T63" fmla="*/ 3 h 24"/>
                <a:gd name="T64" fmla="*/ 40 w 90"/>
                <a:gd name="T65" fmla="*/ 7 h 24"/>
                <a:gd name="T66" fmla="*/ 34 w 90"/>
                <a:gd name="T67" fmla="*/ 10 h 24"/>
                <a:gd name="T68" fmla="*/ 27 w 90"/>
                <a:gd name="T69" fmla="*/ 12 h 24"/>
                <a:gd name="T70" fmla="*/ 18 w 90"/>
                <a:gd name="T71" fmla="*/ 12 h 24"/>
                <a:gd name="T72" fmla="*/ 9 w 90"/>
                <a:gd name="T73" fmla="*/ 10 h 24"/>
                <a:gd name="T74" fmla="*/ 4 w 90"/>
                <a:gd name="T75" fmla="*/ 7 h 24"/>
                <a:gd name="T76" fmla="*/ 1 w 90"/>
                <a:gd name="T77" fmla="*/ 3 h 24"/>
                <a:gd name="T78" fmla="*/ 23 w 90"/>
                <a:gd name="T79" fmla="*/ 0 h 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90" h="24">
                  <a:moveTo>
                    <a:pt x="45" y="0"/>
                  </a:moveTo>
                  <a:lnTo>
                    <a:pt x="45" y="0"/>
                  </a:lnTo>
                  <a:lnTo>
                    <a:pt x="45" y="2"/>
                  </a:lnTo>
                  <a:lnTo>
                    <a:pt x="45" y="0"/>
                  </a:lnTo>
                  <a:close/>
                  <a:moveTo>
                    <a:pt x="47" y="0"/>
                  </a:moveTo>
                  <a:lnTo>
                    <a:pt x="47" y="2"/>
                  </a:lnTo>
                  <a:lnTo>
                    <a:pt x="45" y="2"/>
                  </a:lnTo>
                  <a:lnTo>
                    <a:pt x="47" y="0"/>
                  </a:lnTo>
                  <a:close/>
                  <a:moveTo>
                    <a:pt x="90" y="0"/>
                  </a:moveTo>
                  <a:lnTo>
                    <a:pt x="87" y="6"/>
                  </a:lnTo>
                  <a:lnTo>
                    <a:pt x="83" y="9"/>
                  </a:lnTo>
                  <a:lnTo>
                    <a:pt x="80" y="13"/>
                  </a:lnTo>
                  <a:lnTo>
                    <a:pt x="75" y="17"/>
                  </a:lnTo>
                  <a:lnTo>
                    <a:pt x="68" y="19"/>
                  </a:lnTo>
                  <a:lnTo>
                    <a:pt x="62" y="22"/>
                  </a:lnTo>
                  <a:lnTo>
                    <a:pt x="53" y="24"/>
                  </a:lnTo>
                  <a:lnTo>
                    <a:pt x="45" y="24"/>
                  </a:lnTo>
                  <a:lnTo>
                    <a:pt x="35" y="24"/>
                  </a:lnTo>
                  <a:lnTo>
                    <a:pt x="25" y="22"/>
                  </a:lnTo>
                  <a:lnTo>
                    <a:pt x="17" y="19"/>
                  </a:lnTo>
                  <a:lnTo>
                    <a:pt x="8" y="17"/>
                  </a:lnTo>
                  <a:lnTo>
                    <a:pt x="7" y="13"/>
                  </a:lnTo>
                  <a:lnTo>
                    <a:pt x="5" y="9"/>
                  </a:lnTo>
                  <a:lnTo>
                    <a:pt x="2" y="6"/>
                  </a:lnTo>
                  <a:lnTo>
                    <a:pt x="0" y="0"/>
                  </a:lnTo>
                  <a:lnTo>
                    <a:pt x="45" y="0"/>
                  </a:lnTo>
                  <a:lnTo>
                    <a:pt x="9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41" name="Freeform 1726"/>
            <p:cNvSpPr>
              <a:spLocks/>
            </p:cNvSpPr>
            <p:nvPr/>
          </p:nvSpPr>
          <p:spPr bwMode="auto">
            <a:xfrm>
              <a:off x="3823" y="3461"/>
              <a:ext cx="52" cy="24"/>
            </a:xfrm>
            <a:custGeom>
              <a:avLst/>
              <a:gdLst>
                <a:gd name="T0" fmla="*/ 2 w 104"/>
                <a:gd name="T1" fmla="*/ 4 h 49"/>
                <a:gd name="T2" fmla="*/ 10 w 104"/>
                <a:gd name="T3" fmla="*/ 4 h 49"/>
                <a:gd name="T4" fmla="*/ 11 w 104"/>
                <a:gd name="T5" fmla="*/ 7 h 49"/>
                <a:gd name="T6" fmla="*/ 12 w 104"/>
                <a:gd name="T7" fmla="*/ 9 h 49"/>
                <a:gd name="T8" fmla="*/ 14 w 104"/>
                <a:gd name="T9" fmla="*/ 10 h 49"/>
                <a:gd name="T10" fmla="*/ 15 w 104"/>
                <a:gd name="T11" fmla="*/ 12 h 49"/>
                <a:gd name="T12" fmla="*/ 17 w 104"/>
                <a:gd name="T13" fmla="*/ 12 h 49"/>
                <a:gd name="T14" fmla="*/ 19 w 104"/>
                <a:gd name="T15" fmla="*/ 13 h 49"/>
                <a:gd name="T16" fmla="*/ 22 w 104"/>
                <a:gd name="T17" fmla="*/ 13 h 49"/>
                <a:gd name="T18" fmla="*/ 25 w 104"/>
                <a:gd name="T19" fmla="*/ 13 h 49"/>
                <a:gd name="T20" fmla="*/ 29 w 104"/>
                <a:gd name="T21" fmla="*/ 13 h 49"/>
                <a:gd name="T22" fmla="*/ 32 w 104"/>
                <a:gd name="T23" fmla="*/ 13 h 49"/>
                <a:gd name="T24" fmla="*/ 34 w 104"/>
                <a:gd name="T25" fmla="*/ 12 h 49"/>
                <a:gd name="T26" fmla="*/ 35 w 104"/>
                <a:gd name="T27" fmla="*/ 12 h 49"/>
                <a:gd name="T28" fmla="*/ 38 w 104"/>
                <a:gd name="T29" fmla="*/ 10 h 49"/>
                <a:gd name="T30" fmla="*/ 39 w 104"/>
                <a:gd name="T31" fmla="*/ 8 h 49"/>
                <a:gd name="T32" fmla="*/ 40 w 104"/>
                <a:gd name="T33" fmla="*/ 6 h 49"/>
                <a:gd name="T34" fmla="*/ 42 w 104"/>
                <a:gd name="T35" fmla="*/ 4 h 49"/>
                <a:gd name="T36" fmla="*/ 42 w 104"/>
                <a:gd name="T37" fmla="*/ 3 h 49"/>
                <a:gd name="T38" fmla="*/ 42 w 104"/>
                <a:gd name="T39" fmla="*/ 3 h 49"/>
                <a:gd name="T40" fmla="*/ 42 w 104"/>
                <a:gd name="T41" fmla="*/ 1 h 49"/>
                <a:gd name="T42" fmla="*/ 42 w 104"/>
                <a:gd name="T43" fmla="*/ 0 h 49"/>
                <a:gd name="T44" fmla="*/ 52 w 104"/>
                <a:gd name="T45" fmla="*/ 0 h 49"/>
                <a:gd name="T46" fmla="*/ 51 w 104"/>
                <a:gd name="T47" fmla="*/ 3 h 49"/>
                <a:gd name="T48" fmla="*/ 50 w 104"/>
                <a:gd name="T49" fmla="*/ 7 h 49"/>
                <a:gd name="T50" fmla="*/ 49 w 104"/>
                <a:gd name="T51" fmla="*/ 10 h 49"/>
                <a:gd name="T52" fmla="*/ 49 w 104"/>
                <a:gd name="T53" fmla="*/ 12 h 49"/>
                <a:gd name="T54" fmla="*/ 47 w 104"/>
                <a:gd name="T55" fmla="*/ 14 h 49"/>
                <a:gd name="T56" fmla="*/ 45 w 104"/>
                <a:gd name="T57" fmla="*/ 17 h 49"/>
                <a:gd name="T58" fmla="*/ 43 w 104"/>
                <a:gd name="T59" fmla="*/ 19 h 49"/>
                <a:gd name="T60" fmla="*/ 40 w 104"/>
                <a:gd name="T61" fmla="*/ 21 h 49"/>
                <a:gd name="T62" fmla="*/ 37 w 104"/>
                <a:gd name="T63" fmla="*/ 22 h 49"/>
                <a:gd name="T64" fmla="*/ 34 w 104"/>
                <a:gd name="T65" fmla="*/ 23 h 49"/>
                <a:gd name="T66" fmla="*/ 29 w 104"/>
                <a:gd name="T67" fmla="*/ 24 h 49"/>
                <a:gd name="T68" fmla="*/ 25 w 104"/>
                <a:gd name="T69" fmla="*/ 24 h 49"/>
                <a:gd name="T70" fmla="*/ 20 w 104"/>
                <a:gd name="T71" fmla="*/ 24 h 49"/>
                <a:gd name="T72" fmla="*/ 15 w 104"/>
                <a:gd name="T73" fmla="*/ 23 h 49"/>
                <a:gd name="T74" fmla="*/ 11 w 104"/>
                <a:gd name="T75" fmla="*/ 22 h 49"/>
                <a:gd name="T76" fmla="*/ 7 w 104"/>
                <a:gd name="T77" fmla="*/ 21 h 49"/>
                <a:gd name="T78" fmla="*/ 4 w 104"/>
                <a:gd name="T79" fmla="*/ 17 h 49"/>
                <a:gd name="T80" fmla="*/ 3 w 104"/>
                <a:gd name="T81" fmla="*/ 12 h 49"/>
                <a:gd name="T82" fmla="*/ 1 w 104"/>
                <a:gd name="T83" fmla="*/ 8 h 49"/>
                <a:gd name="T84" fmla="*/ 0 w 104"/>
                <a:gd name="T85" fmla="*/ 3 h 49"/>
                <a:gd name="T86" fmla="*/ 2 w 104"/>
                <a:gd name="T87" fmla="*/ 4 h 4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04" h="49">
                  <a:moveTo>
                    <a:pt x="3" y="9"/>
                  </a:moveTo>
                  <a:lnTo>
                    <a:pt x="20" y="9"/>
                  </a:lnTo>
                  <a:lnTo>
                    <a:pt x="22" y="15"/>
                  </a:lnTo>
                  <a:lnTo>
                    <a:pt x="23" y="18"/>
                  </a:lnTo>
                  <a:lnTo>
                    <a:pt x="27" y="20"/>
                  </a:lnTo>
                  <a:lnTo>
                    <a:pt x="30" y="24"/>
                  </a:lnTo>
                  <a:lnTo>
                    <a:pt x="33" y="25"/>
                  </a:lnTo>
                  <a:lnTo>
                    <a:pt x="38" y="27"/>
                  </a:lnTo>
                  <a:lnTo>
                    <a:pt x="43" y="27"/>
                  </a:lnTo>
                  <a:lnTo>
                    <a:pt x="50" y="27"/>
                  </a:lnTo>
                  <a:lnTo>
                    <a:pt x="57" y="27"/>
                  </a:lnTo>
                  <a:lnTo>
                    <a:pt x="63" y="27"/>
                  </a:lnTo>
                  <a:lnTo>
                    <a:pt x="67" y="25"/>
                  </a:lnTo>
                  <a:lnTo>
                    <a:pt x="70" y="24"/>
                  </a:lnTo>
                  <a:lnTo>
                    <a:pt x="75" y="20"/>
                  </a:lnTo>
                  <a:lnTo>
                    <a:pt x="78" y="16"/>
                  </a:lnTo>
                  <a:lnTo>
                    <a:pt x="80" y="13"/>
                  </a:lnTo>
                  <a:lnTo>
                    <a:pt x="83" y="9"/>
                  </a:lnTo>
                  <a:lnTo>
                    <a:pt x="83" y="7"/>
                  </a:lnTo>
                  <a:lnTo>
                    <a:pt x="83" y="6"/>
                  </a:lnTo>
                  <a:lnTo>
                    <a:pt x="83" y="2"/>
                  </a:lnTo>
                  <a:lnTo>
                    <a:pt x="83" y="0"/>
                  </a:lnTo>
                  <a:lnTo>
                    <a:pt x="104" y="0"/>
                  </a:lnTo>
                  <a:lnTo>
                    <a:pt x="102" y="7"/>
                  </a:lnTo>
                  <a:lnTo>
                    <a:pt x="100" y="15"/>
                  </a:lnTo>
                  <a:lnTo>
                    <a:pt x="98" y="20"/>
                  </a:lnTo>
                  <a:lnTo>
                    <a:pt x="97" y="24"/>
                  </a:lnTo>
                  <a:lnTo>
                    <a:pt x="93" y="29"/>
                  </a:lnTo>
                  <a:lnTo>
                    <a:pt x="90" y="34"/>
                  </a:lnTo>
                  <a:lnTo>
                    <a:pt x="85" y="38"/>
                  </a:lnTo>
                  <a:lnTo>
                    <a:pt x="80" y="42"/>
                  </a:lnTo>
                  <a:lnTo>
                    <a:pt x="73" y="44"/>
                  </a:lnTo>
                  <a:lnTo>
                    <a:pt x="67" y="47"/>
                  </a:lnTo>
                  <a:lnTo>
                    <a:pt x="58" y="49"/>
                  </a:lnTo>
                  <a:lnTo>
                    <a:pt x="50" y="49"/>
                  </a:lnTo>
                  <a:lnTo>
                    <a:pt x="40" y="49"/>
                  </a:lnTo>
                  <a:lnTo>
                    <a:pt x="30" y="47"/>
                  </a:lnTo>
                  <a:lnTo>
                    <a:pt x="22" y="44"/>
                  </a:lnTo>
                  <a:lnTo>
                    <a:pt x="13" y="42"/>
                  </a:lnTo>
                  <a:lnTo>
                    <a:pt x="8" y="34"/>
                  </a:lnTo>
                  <a:lnTo>
                    <a:pt x="5" y="25"/>
                  </a:lnTo>
                  <a:lnTo>
                    <a:pt x="2" y="16"/>
                  </a:lnTo>
                  <a:lnTo>
                    <a:pt x="0" y="6"/>
                  </a:lnTo>
                  <a:lnTo>
                    <a:pt x="3"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42" name="Freeform 1727"/>
            <p:cNvSpPr>
              <a:spLocks noEditPoints="1"/>
            </p:cNvSpPr>
            <p:nvPr/>
          </p:nvSpPr>
          <p:spPr bwMode="auto">
            <a:xfrm>
              <a:off x="3823" y="3448"/>
              <a:ext cx="52" cy="25"/>
            </a:xfrm>
            <a:custGeom>
              <a:avLst/>
              <a:gdLst>
                <a:gd name="T0" fmla="*/ 10 w 104"/>
                <a:gd name="T1" fmla="*/ 17 h 50"/>
                <a:gd name="T2" fmla="*/ 12 w 104"/>
                <a:gd name="T3" fmla="*/ 22 h 50"/>
                <a:gd name="T4" fmla="*/ 15 w 104"/>
                <a:gd name="T5" fmla="*/ 25 h 50"/>
                <a:gd name="T6" fmla="*/ 19 w 104"/>
                <a:gd name="T7" fmla="*/ 25 h 50"/>
                <a:gd name="T8" fmla="*/ 25 w 104"/>
                <a:gd name="T9" fmla="*/ 25 h 50"/>
                <a:gd name="T10" fmla="*/ 2 w 104"/>
                <a:gd name="T11" fmla="*/ 24 h 50"/>
                <a:gd name="T12" fmla="*/ 0 w 104"/>
                <a:gd name="T13" fmla="*/ 18 h 50"/>
                <a:gd name="T14" fmla="*/ 2 w 104"/>
                <a:gd name="T15" fmla="*/ 17 h 50"/>
                <a:gd name="T16" fmla="*/ 25 w 104"/>
                <a:gd name="T17" fmla="*/ 25 h 50"/>
                <a:gd name="T18" fmla="*/ 25 w 104"/>
                <a:gd name="T19" fmla="*/ 25 h 50"/>
                <a:gd name="T20" fmla="*/ 25 w 104"/>
                <a:gd name="T21" fmla="*/ 25 h 50"/>
                <a:gd name="T22" fmla="*/ 29 w 104"/>
                <a:gd name="T23" fmla="*/ 25 h 50"/>
                <a:gd name="T24" fmla="*/ 34 w 104"/>
                <a:gd name="T25" fmla="*/ 25 h 50"/>
                <a:gd name="T26" fmla="*/ 38 w 104"/>
                <a:gd name="T27" fmla="*/ 23 h 50"/>
                <a:gd name="T28" fmla="*/ 40 w 104"/>
                <a:gd name="T29" fmla="*/ 19 h 50"/>
                <a:gd name="T30" fmla="*/ 42 w 104"/>
                <a:gd name="T31" fmla="*/ 16 h 50"/>
                <a:gd name="T32" fmla="*/ 42 w 104"/>
                <a:gd name="T33" fmla="*/ 8 h 50"/>
                <a:gd name="T34" fmla="*/ 38 w 104"/>
                <a:gd name="T35" fmla="*/ 6 h 50"/>
                <a:gd name="T36" fmla="*/ 30 w 104"/>
                <a:gd name="T37" fmla="*/ 11 h 50"/>
                <a:gd name="T38" fmla="*/ 19 w 104"/>
                <a:gd name="T39" fmla="*/ 11 h 50"/>
                <a:gd name="T40" fmla="*/ 10 w 104"/>
                <a:gd name="T41" fmla="*/ 6 h 50"/>
                <a:gd name="T42" fmla="*/ 7 w 104"/>
                <a:gd name="T43" fmla="*/ 2 h 50"/>
                <a:gd name="T44" fmla="*/ 7 w 104"/>
                <a:gd name="T45" fmla="*/ 1 h 50"/>
                <a:gd name="T46" fmla="*/ 25 w 104"/>
                <a:gd name="T47" fmla="*/ 0 h 50"/>
                <a:gd name="T48" fmla="*/ 25 w 104"/>
                <a:gd name="T49" fmla="*/ 0 h 50"/>
                <a:gd name="T50" fmla="*/ 25 w 104"/>
                <a:gd name="T51" fmla="*/ 0 h 50"/>
                <a:gd name="T52" fmla="*/ 25 w 104"/>
                <a:gd name="T53" fmla="*/ 1 h 50"/>
                <a:gd name="T54" fmla="*/ 25 w 104"/>
                <a:gd name="T55" fmla="*/ 1 h 50"/>
                <a:gd name="T56" fmla="*/ 26 w 104"/>
                <a:gd name="T57" fmla="*/ 1 h 50"/>
                <a:gd name="T58" fmla="*/ 26 w 104"/>
                <a:gd name="T59" fmla="*/ 1 h 50"/>
                <a:gd name="T60" fmla="*/ 52 w 104"/>
                <a:gd name="T61" fmla="*/ 0 h 50"/>
                <a:gd name="T62" fmla="*/ 52 w 104"/>
                <a:gd name="T63" fmla="*/ 9 h 50"/>
                <a:gd name="T64" fmla="*/ 49 w 104"/>
                <a:gd name="T65" fmla="*/ 21 h 50"/>
                <a:gd name="T66" fmla="*/ 49 w 104"/>
                <a:gd name="T67" fmla="*/ 25 h 50"/>
                <a:gd name="T68" fmla="*/ 49 w 104"/>
                <a:gd name="T69" fmla="*/ 25 h 50"/>
                <a:gd name="T70" fmla="*/ 26 w 104"/>
                <a:gd name="T71" fmla="*/ 25 h 50"/>
                <a:gd name="T72" fmla="*/ 25 w 104"/>
                <a:gd name="T73" fmla="*/ 0 h 50"/>
                <a:gd name="T74" fmla="*/ 25 w 104"/>
                <a:gd name="T75" fmla="*/ 0 h 50"/>
                <a:gd name="T76" fmla="*/ 25 w 104"/>
                <a:gd name="T77" fmla="*/ 0 h 50"/>
                <a:gd name="T78" fmla="*/ 25 w 104"/>
                <a:gd name="T79" fmla="*/ 0 h 5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04" h="50">
                  <a:moveTo>
                    <a:pt x="3" y="34"/>
                  </a:moveTo>
                  <a:lnTo>
                    <a:pt x="20" y="34"/>
                  </a:lnTo>
                  <a:lnTo>
                    <a:pt x="22" y="40"/>
                  </a:lnTo>
                  <a:lnTo>
                    <a:pt x="23" y="43"/>
                  </a:lnTo>
                  <a:lnTo>
                    <a:pt x="27" y="45"/>
                  </a:lnTo>
                  <a:lnTo>
                    <a:pt x="30" y="49"/>
                  </a:lnTo>
                  <a:lnTo>
                    <a:pt x="33" y="50"/>
                  </a:lnTo>
                  <a:lnTo>
                    <a:pt x="38" y="50"/>
                  </a:lnTo>
                  <a:lnTo>
                    <a:pt x="43" y="50"/>
                  </a:lnTo>
                  <a:lnTo>
                    <a:pt x="50" y="50"/>
                  </a:lnTo>
                  <a:lnTo>
                    <a:pt x="5" y="50"/>
                  </a:lnTo>
                  <a:lnTo>
                    <a:pt x="3" y="47"/>
                  </a:lnTo>
                  <a:lnTo>
                    <a:pt x="2" y="41"/>
                  </a:lnTo>
                  <a:lnTo>
                    <a:pt x="0" y="36"/>
                  </a:lnTo>
                  <a:lnTo>
                    <a:pt x="0" y="31"/>
                  </a:lnTo>
                  <a:lnTo>
                    <a:pt x="3" y="34"/>
                  </a:lnTo>
                  <a:close/>
                  <a:moveTo>
                    <a:pt x="50" y="50"/>
                  </a:moveTo>
                  <a:lnTo>
                    <a:pt x="50" y="50"/>
                  </a:lnTo>
                  <a:close/>
                  <a:moveTo>
                    <a:pt x="52" y="50"/>
                  </a:moveTo>
                  <a:lnTo>
                    <a:pt x="58" y="50"/>
                  </a:lnTo>
                  <a:lnTo>
                    <a:pt x="63" y="50"/>
                  </a:lnTo>
                  <a:lnTo>
                    <a:pt x="68" y="50"/>
                  </a:lnTo>
                  <a:lnTo>
                    <a:pt x="70" y="49"/>
                  </a:lnTo>
                  <a:lnTo>
                    <a:pt x="75" y="45"/>
                  </a:lnTo>
                  <a:lnTo>
                    <a:pt x="78" y="41"/>
                  </a:lnTo>
                  <a:lnTo>
                    <a:pt x="80" y="38"/>
                  </a:lnTo>
                  <a:lnTo>
                    <a:pt x="83" y="34"/>
                  </a:lnTo>
                  <a:lnTo>
                    <a:pt x="83" y="31"/>
                  </a:lnTo>
                  <a:lnTo>
                    <a:pt x="83" y="23"/>
                  </a:lnTo>
                  <a:lnTo>
                    <a:pt x="83" y="16"/>
                  </a:lnTo>
                  <a:lnTo>
                    <a:pt x="83" y="5"/>
                  </a:lnTo>
                  <a:lnTo>
                    <a:pt x="75" y="12"/>
                  </a:lnTo>
                  <a:lnTo>
                    <a:pt x="68" y="18"/>
                  </a:lnTo>
                  <a:lnTo>
                    <a:pt x="60" y="21"/>
                  </a:lnTo>
                  <a:lnTo>
                    <a:pt x="50" y="23"/>
                  </a:lnTo>
                  <a:lnTo>
                    <a:pt x="38" y="21"/>
                  </a:lnTo>
                  <a:lnTo>
                    <a:pt x="28" y="18"/>
                  </a:lnTo>
                  <a:lnTo>
                    <a:pt x="20" y="12"/>
                  </a:lnTo>
                  <a:lnTo>
                    <a:pt x="13" y="5"/>
                  </a:lnTo>
                  <a:lnTo>
                    <a:pt x="13" y="3"/>
                  </a:lnTo>
                  <a:lnTo>
                    <a:pt x="13" y="2"/>
                  </a:lnTo>
                  <a:lnTo>
                    <a:pt x="12" y="0"/>
                  </a:lnTo>
                  <a:lnTo>
                    <a:pt x="50" y="0"/>
                  </a:lnTo>
                  <a:lnTo>
                    <a:pt x="50" y="2"/>
                  </a:lnTo>
                  <a:lnTo>
                    <a:pt x="52" y="2"/>
                  </a:lnTo>
                  <a:lnTo>
                    <a:pt x="52" y="0"/>
                  </a:lnTo>
                  <a:lnTo>
                    <a:pt x="104" y="0"/>
                  </a:lnTo>
                  <a:lnTo>
                    <a:pt x="104" y="5"/>
                  </a:lnTo>
                  <a:lnTo>
                    <a:pt x="104" y="18"/>
                  </a:lnTo>
                  <a:lnTo>
                    <a:pt x="102" y="31"/>
                  </a:lnTo>
                  <a:lnTo>
                    <a:pt x="98" y="41"/>
                  </a:lnTo>
                  <a:lnTo>
                    <a:pt x="97" y="49"/>
                  </a:lnTo>
                  <a:lnTo>
                    <a:pt x="97" y="50"/>
                  </a:lnTo>
                  <a:lnTo>
                    <a:pt x="95" y="50"/>
                  </a:lnTo>
                  <a:lnTo>
                    <a:pt x="52" y="50"/>
                  </a:lnTo>
                  <a:close/>
                  <a:moveTo>
                    <a:pt x="50" y="0"/>
                  </a:moveTo>
                  <a:lnTo>
                    <a:pt x="50" y="0"/>
                  </a:lnTo>
                  <a:lnTo>
                    <a:pt x="52" y="0"/>
                  </a:lnTo>
                  <a:lnTo>
                    <a:pt x="5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43" name="Freeform 1728"/>
            <p:cNvSpPr>
              <a:spLocks/>
            </p:cNvSpPr>
            <p:nvPr/>
          </p:nvSpPr>
          <p:spPr bwMode="auto">
            <a:xfrm>
              <a:off x="3823" y="3435"/>
              <a:ext cx="52" cy="26"/>
            </a:xfrm>
            <a:custGeom>
              <a:avLst/>
              <a:gdLst>
                <a:gd name="T0" fmla="*/ 42 w 104"/>
                <a:gd name="T1" fmla="*/ 26 h 51"/>
                <a:gd name="T2" fmla="*/ 42 w 104"/>
                <a:gd name="T3" fmla="*/ 24 h 51"/>
                <a:gd name="T4" fmla="*/ 42 w 104"/>
                <a:gd name="T5" fmla="*/ 21 h 51"/>
                <a:gd name="T6" fmla="*/ 42 w 104"/>
                <a:gd name="T7" fmla="*/ 19 h 51"/>
                <a:gd name="T8" fmla="*/ 42 w 104"/>
                <a:gd name="T9" fmla="*/ 16 h 51"/>
                <a:gd name="T10" fmla="*/ 38 w 104"/>
                <a:gd name="T11" fmla="*/ 19 h 51"/>
                <a:gd name="T12" fmla="*/ 34 w 104"/>
                <a:gd name="T13" fmla="*/ 22 h 51"/>
                <a:gd name="T14" fmla="*/ 30 w 104"/>
                <a:gd name="T15" fmla="*/ 24 h 51"/>
                <a:gd name="T16" fmla="*/ 25 w 104"/>
                <a:gd name="T17" fmla="*/ 25 h 51"/>
                <a:gd name="T18" fmla="*/ 19 w 104"/>
                <a:gd name="T19" fmla="*/ 24 h 51"/>
                <a:gd name="T20" fmla="*/ 14 w 104"/>
                <a:gd name="T21" fmla="*/ 22 h 51"/>
                <a:gd name="T22" fmla="*/ 10 w 104"/>
                <a:gd name="T23" fmla="*/ 19 h 51"/>
                <a:gd name="T24" fmla="*/ 7 w 104"/>
                <a:gd name="T25" fmla="*/ 16 h 51"/>
                <a:gd name="T26" fmla="*/ 5 w 104"/>
                <a:gd name="T27" fmla="*/ 12 h 51"/>
                <a:gd name="T28" fmla="*/ 4 w 104"/>
                <a:gd name="T29" fmla="*/ 8 h 51"/>
                <a:gd name="T30" fmla="*/ 2 w 104"/>
                <a:gd name="T31" fmla="*/ 4 h 51"/>
                <a:gd name="T32" fmla="*/ 0 w 104"/>
                <a:gd name="T33" fmla="*/ 0 h 51"/>
                <a:gd name="T34" fmla="*/ 11 w 104"/>
                <a:gd name="T35" fmla="*/ 0 h 51"/>
                <a:gd name="T36" fmla="*/ 12 w 104"/>
                <a:gd name="T37" fmla="*/ 3 h 51"/>
                <a:gd name="T38" fmla="*/ 13 w 104"/>
                <a:gd name="T39" fmla="*/ 5 h 51"/>
                <a:gd name="T40" fmla="*/ 13 w 104"/>
                <a:gd name="T41" fmla="*/ 7 h 51"/>
                <a:gd name="T42" fmla="*/ 14 w 104"/>
                <a:gd name="T43" fmla="*/ 9 h 51"/>
                <a:gd name="T44" fmla="*/ 16 w 104"/>
                <a:gd name="T45" fmla="*/ 11 h 51"/>
                <a:gd name="T46" fmla="*/ 19 w 104"/>
                <a:gd name="T47" fmla="*/ 12 h 51"/>
                <a:gd name="T48" fmla="*/ 23 w 104"/>
                <a:gd name="T49" fmla="*/ 14 h 51"/>
                <a:gd name="T50" fmla="*/ 25 w 104"/>
                <a:gd name="T51" fmla="*/ 14 h 51"/>
                <a:gd name="T52" fmla="*/ 29 w 104"/>
                <a:gd name="T53" fmla="*/ 14 h 51"/>
                <a:gd name="T54" fmla="*/ 32 w 104"/>
                <a:gd name="T55" fmla="*/ 12 h 51"/>
                <a:gd name="T56" fmla="*/ 34 w 104"/>
                <a:gd name="T57" fmla="*/ 11 h 51"/>
                <a:gd name="T58" fmla="*/ 37 w 104"/>
                <a:gd name="T59" fmla="*/ 9 h 51"/>
                <a:gd name="T60" fmla="*/ 38 w 104"/>
                <a:gd name="T61" fmla="*/ 7 h 51"/>
                <a:gd name="T62" fmla="*/ 39 w 104"/>
                <a:gd name="T63" fmla="*/ 5 h 51"/>
                <a:gd name="T64" fmla="*/ 40 w 104"/>
                <a:gd name="T65" fmla="*/ 3 h 51"/>
                <a:gd name="T66" fmla="*/ 41 w 104"/>
                <a:gd name="T67" fmla="*/ 0 h 51"/>
                <a:gd name="T68" fmla="*/ 52 w 104"/>
                <a:gd name="T69" fmla="*/ 0 h 51"/>
                <a:gd name="T70" fmla="*/ 52 w 104"/>
                <a:gd name="T71" fmla="*/ 16 h 51"/>
                <a:gd name="T72" fmla="*/ 52 w 104"/>
                <a:gd name="T73" fmla="*/ 19 h 51"/>
                <a:gd name="T74" fmla="*/ 52 w 104"/>
                <a:gd name="T75" fmla="*/ 21 h 51"/>
                <a:gd name="T76" fmla="*/ 52 w 104"/>
                <a:gd name="T77" fmla="*/ 24 h 51"/>
                <a:gd name="T78" fmla="*/ 52 w 104"/>
                <a:gd name="T79" fmla="*/ 26 h 51"/>
                <a:gd name="T80" fmla="*/ 42 w 104"/>
                <a:gd name="T81" fmla="*/ 26 h 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04" h="51">
                  <a:moveTo>
                    <a:pt x="83" y="51"/>
                  </a:moveTo>
                  <a:lnTo>
                    <a:pt x="83" y="47"/>
                  </a:lnTo>
                  <a:lnTo>
                    <a:pt x="83" y="42"/>
                  </a:lnTo>
                  <a:lnTo>
                    <a:pt x="83" y="37"/>
                  </a:lnTo>
                  <a:lnTo>
                    <a:pt x="83" y="31"/>
                  </a:lnTo>
                  <a:lnTo>
                    <a:pt x="75" y="38"/>
                  </a:lnTo>
                  <a:lnTo>
                    <a:pt x="68" y="44"/>
                  </a:lnTo>
                  <a:lnTo>
                    <a:pt x="60" y="47"/>
                  </a:lnTo>
                  <a:lnTo>
                    <a:pt x="50" y="49"/>
                  </a:lnTo>
                  <a:lnTo>
                    <a:pt x="38" y="47"/>
                  </a:lnTo>
                  <a:lnTo>
                    <a:pt x="28" y="44"/>
                  </a:lnTo>
                  <a:lnTo>
                    <a:pt x="20" y="38"/>
                  </a:lnTo>
                  <a:lnTo>
                    <a:pt x="13" y="31"/>
                  </a:lnTo>
                  <a:lnTo>
                    <a:pt x="10" y="24"/>
                  </a:lnTo>
                  <a:lnTo>
                    <a:pt x="7" y="15"/>
                  </a:lnTo>
                  <a:lnTo>
                    <a:pt x="3" y="8"/>
                  </a:lnTo>
                  <a:lnTo>
                    <a:pt x="0" y="0"/>
                  </a:lnTo>
                  <a:lnTo>
                    <a:pt x="22" y="0"/>
                  </a:lnTo>
                  <a:lnTo>
                    <a:pt x="23" y="6"/>
                  </a:lnTo>
                  <a:lnTo>
                    <a:pt x="25" y="10"/>
                  </a:lnTo>
                  <a:lnTo>
                    <a:pt x="25" y="13"/>
                  </a:lnTo>
                  <a:lnTo>
                    <a:pt x="27" y="17"/>
                  </a:lnTo>
                  <a:lnTo>
                    <a:pt x="32" y="22"/>
                  </a:lnTo>
                  <a:lnTo>
                    <a:pt x="38" y="24"/>
                  </a:lnTo>
                  <a:lnTo>
                    <a:pt x="45" y="28"/>
                  </a:lnTo>
                  <a:lnTo>
                    <a:pt x="50" y="28"/>
                  </a:lnTo>
                  <a:lnTo>
                    <a:pt x="57" y="28"/>
                  </a:lnTo>
                  <a:lnTo>
                    <a:pt x="63" y="24"/>
                  </a:lnTo>
                  <a:lnTo>
                    <a:pt x="68" y="22"/>
                  </a:lnTo>
                  <a:lnTo>
                    <a:pt x="73" y="17"/>
                  </a:lnTo>
                  <a:lnTo>
                    <a:pt x="75" y="13"/>
                  </a:lnTo>
                  <a:lnTo>
                    <a:pt x="78" y="10"/>
                  </a:lnTo>
                  <a:lnTo>
                    <a:pt x="80" y="6"/>
                  </a:lnTo>
                  <a:lnTo>
                    <a:pt x="82" y="0"/>
                  </a:lnTo>
                  <a:lnTo>
                    <a:pt x="104" y="0"/>
                  </a:lnTo>
                  <a:lnTo>
                    <a:pt x="104" y="31"/>
                  </a:lnTo>
                  <a:lnTo>
                    <a:pt x="104" y="37"/>
                  </a:lnTo>
                  <a:lnTo>
                    <a:pt x="104" y="42"/>
                  </a:lnTo>
                  <a:lnTo>
                    <a:pt x="104" y="47"/>
                  </a:lnTo>
                  <a:lnTo>
                    <a:pt x="104" y="51"/>
                  </a:lnTo>
                  <a:lnTo>
                    <a:pt x="83"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44" name="Freeform 1729"/>
            <p:cNvSpPr>
              <a:spLocks noEditPoints="1"/>
            </p:cNvSpPr>
            <p:nvPr/>
          </p:nvSpPr>
          <p:spPr bwMode="auto">
            <a:xfrm>
              <a:off x="3822" y="3423"/>
              <a:ext cx="53" cy="25"/>
            </a:xfrm>
            <a:custGeom>
              <a:avLst/>
              <a:gdLst>
                <a:gd name="T0" fmla="*/ 7 w 107"/>
                <a:gd name="T1" fmla="*/ 25 h 51"/>
                <a:gd name="T2" fmla="*/ 4 w 107"/>
                <a:gd name="T3" fmla="*/ 21 h 51"/>
                <a:gd name="T4" fmla="*/ 2 w 107"/>
                <a:gd name="T5" fmla="*/ 15 h 51"/>
                <a:gd name="T6" fmla="*/ 0 w 107"/>
                <a:gd name="T7" fmla="*/ 10 h 51"/>
                <a:gd name="T8" fmla="*/ 0 w 107"/>
                <a:gd name="T9" fmla="*/ 4 h 51"/>
                <a:gd name="T10" fmla="*/ 0 w 107"/>
                <a:gd name="T11" fmla="*/ 3 h 51"/>
                <a:gd name="T12" fmla="*/ 0 w 107"/>
                <a:gd name="T13" fmla="*/ 2 h 51"/>
                <a:gd name="T14" fmla="*/ 0 w 107"/>
                <a:gd name="T15" fmla="*/ 1 h 51"/>
                <a:gd name="T16" fmla="*/ 0 w 107"/>
                <a:gd name="T17" fmla="*/ 0 h 51"/>
                <a:gd name="T18" fmla="*/ 10 w 107"/>
                <a:gd name="T19" fmla="*/ 0 h 51"/>
                <a:gd name="T20" fmla="*/ 10 w 107"/>
                <a:gd name="T21" fmla="*/ 1 h 51"/>
                <a:gd name="T22" fmla="*/ 10 w 107"/>
                <a:gd name="T23" fmla="*/ 1 h 51"/>
                <a:gd name="T24" fmla="*/ 10 w 107"/>
                <a:gd name="T25" fmla="*/ 2 h 51"/>
                <a:gd name="T26" fmla="*/ 10 w 107"/>
                <a:gd name="T27" fmla="*/ 3 h 51"/>
                <a:gd name="T28" fmla="*/ 11 w 107"/>
                <a:gd name="T29" fmla="*/ 3 h 51"/>
                <a:gd name="T30" fmla="*/ 11 w 107"/>
                <a:gd name="T31" fmla="*/ 8 h 51"/>
                <a:gd name="T32" fmla="*/ 12 w 107"/>
                <a:gd name="T33" fmla="*/ 12 h 51"/>
                <a:gd name="T34" fmla="*/ 13 w 107"/>
                <a:gd name="T35" fmla="*/ 17 h 51"/>
                <a:gd name="T36" fmla="*/ 15 w 107"/>
                <a:gd name="T37" fmla="*/ 21 h 51"/>
                <a:gd name="T38" fmla="*/ 17 w 107"/>
                <a:gd name="T39" fmla="*/ 22 h 51"/>
                <a:gd name="T40" fmla="*/ 20 w 107"/>
                <a:gd name="T41" fmla="*/ 24 h 51"/>
                <a:gd name="T42" fmla="*/ 24 w 107"/>
                <a:gd name="T43" fmla="*/ 25 h 51"/>
                <a:gd name="T44" fmla="*/ 26 w 107"/>
                <a:gd name="T45" fmla="*/ 25 h 51"/>
                <a:gd name="T46" fmla="*/ 7 w 107"/>
                <a:gd name="T47" fmla="*/ 25 h 51"/>
                <a:gd name="T48" fmla="*/ 53 w 107"/>
                <a:gd name="T49" fmla="*/ 25 h 51"/>
                <a:gd name="T50" fmla="*/ 53 w 107"/>
                <a:gd name="T51" fmla="*/ 0 h 51"/>
                <a:gd name="T52" fmla="*/ 43 w 107"/>
                <a:gd name="T53" fmla="*/ 0 h 51"/>
                <a:gd name="T54" fmla="*/ 43 w 107"/>
                <a:gd name="T55" fmla="*/ 1 h 51"/>
                <a:gd name="T56" fmla="*/ 43 w 107"/>
                <a:gd name="T57" fmla="*/ 1 h 51"/>
                <a:gd name="T58" fmla="*/ 43 w 107"/>
                <a:gd name="T59" fmla="*/ 2 h 51"/>
                <a:gd name="T60" fmla="*/ 43 w 107"/>
                <a:gd name="T61" fmla="*/ 3 h 51"/>
                <a:gd name="T62" fmla="*/ 43 w 107"/>
                <a:gd name="T63" fmla="*/ 8 h 51"/>
                <a:gd name="T64" fmla="*/ 42 w 107"/>
                <a:gd name="T65" fmla="*/ 12 h 51"/>
                <a:gd name="T66" fmla="*/ 40 w 107"/>
                <a:gd name="T67" fmla="*/ 17 h 51"/>
                <a:gd name="T68" fmla="*/ 38 w 107"/>
                <a:gd name="T69" fmla="*/ 21 h 51"/>
                <a:gd name="T70" fmla="*/ 36 w 107"/>
                <a:gd name="T71" fmla="*/ 22 h 51"/>
                <a:gd name="T72" fmla="*/ 34 w 107"/>
                <a:gd name="T73" fmla="*/ 24 h 51"/>
                <a:gd name="T74" fmla="*/ 30 w 107"/>
                <a:gd name="T75" fmla="*/ 25 h 51"/>
                <a:gd name="T76" fmla="*/ 27 w 107"/>
                <a:gd name="T77" fmla="*/ 25 h 51"/>
                <a:gd name="T78" fmla="*/ 53 w 107"/>
                <a:gd name="T79" fmla="*/ 25 h 51"/>
                <a:gd name="T80" fmla="*/ 27 w 107"/>
                <a:gd name="T81" fmla="*/ 25 h 51"/>
                <a:gd name="T82" fmla="*/ 26 w 107"/>
                <a:gd name="T83" fmla="*/ 25 h 51"/>
                <a:gd name="T84" fmla="*/ 26 w 107"/>
                <a:gd name="T85" fmla="*/ 25 h 51"/>
                <a:gd name="T86" fmla="*/ 26 w 107"/>
                <a:gd name="T87" fmla="*/ 25 h 51"/>
                <a:gd name="T88" fmla="*/ 26 w 107"/>
                <a:gd name="T89" fmla="*/ 25 h 51"/>
                <a:gd name="T90" fmla="*/ 26 w 107"/>
                <a:gd name="T91" fmla="*/ 25 h 51"/>
                <a:gd name="T92" fmla="*/ 26 w 107"/>
                <a:gd name="T93" fmla="*/ 25 h 51"/>
                <a:gd name="T94" fmla="*/ 27 w 107"/>
                <a:gd name="T95" fmla="*/ 25 h 51"/>
                <a:gd name="T96" fmla="*/ 26 w 107"/>
                <a:gd name="T97" fmla="*/ 25 h 51"/>
                <a:gd name="T98" fmla="*/ 26 w 107"/>
                <a:gd name="T99" fmla="*/ 25 h 51"/>
                <a:gd name="T100" fmla="*/ 26 w 107"/>
                <a:gd name="T101" fmla="*/ 25 h 51"/>
                <a:gd name="T102" fmla="*/ 26 w 107"/>
                <a:gd name="T103" fmla="*/ 25 h 51"/>
                <a:gd name="T104" fmla="*/ 26 w 107"/>
                <a:gd name="T105" fmla="*/ 25 h 51"/>
                <a:gd name="T106" fmla="*/ 26 w 107"/>
                <a:gd name="T107" fmla="*/ 25 h 5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07" h="51">
                  <a:moveTo>
                    <a:pt x="15" y="51"/>
                  </a:moveTo>
                  <a:lnTo>
                    <a:pt x="8" y="42"/>
                  </a:lnTo>
                  <a:lnTo>
                    <a:pt x="5" y="31"/>
                  </a:lnTo>
                  <a:lnTo>
                    <a:pt x="1" y="20"/>
                  </a:lnTo>
                  <a:lnTo>
                    <a:pt x="0" y="9"/>
                  </a:lnTo>
                  <a:lnTo>
                    <a:pt x="0" y="7"/>
                  </a:lnTo>
                  <a:lnTo>
                    <a:pt x="1" y="4"/>
                  </a:lnTo>
                  <a:lnTo>
                    <a:pt x="1" y="2"/>
                  </a:lnTo>
                  <a:lnTo>
                    <a:pt x="1" y="0"/>
                  </a:lnTo>
                  <a:lnTo>
                    <a:pt x="21" y="0"/>
                  </a:lnTo>
                  <a:lnTo>
                    <a:pt x="21" y="2"/>
                  </a:lnTo>
                  <a:lnTo>
                    <a:pt x="20" y="4"/>
                  </a:lnTo>
                  <a:lnTo>
                    <a:pt x="20" y="6"/>
                  </a:lnTo>
                  <a:lnTo>
                    <a:pt x="23" y="6"/>
                  </a:lnTo>
                  <a:lnTo>
                    <a:pt x="23" y="16"/>
                  </a:lnTo>
                  <a:lnTo>
                    <a:pt x="25" y="25"/>
                  </a:lnTo>
                  <a:lnTo>
                    <a:pt x="26" y="35"/>
                  </a:lnTo>
                  <a:lnTo>
                    <a:pt x="30" y="42"/>
                  </a:lnTo>
                  <a:lnTo>
                    <a:pt x="35" y="45"/>
                  </a:lnTo>
                  <a:lnTo>
                    <a:pt x="41" y="49"/>
                  </a:lnTo>
                  <a:lnTo>
                    <a:pt x="48" y="51"/>
                  </a:lnTo>
                  <a:lnTo>
                    <a:pt x="53" y="51"/>
                  </a:lnTo>
                  <a:lnTo>
                    <a:pt x="15" y="51"/>
                  </a:lnTo>
                  <a:close/>
                  <a:moveTo>
                    <a:pt x="107" y="51"/>
                  </a:moveTo>
                  <a:lnTo>
                    <a:pt x="107" y="0"/>
                  </a:lnTo>
                  <a:lnTo>
                    <a:pt x="86" y="0"/>
                  </a:lnTo>
                  <a:lnTo>
                    <a:pt x="86" y="2"/>
                  </a:lnTo>
                  <a:lnTo>
                    <a:pt x="86" y="4"/>
                  </a:lnTo>
                  <a:lnTo>
                    <a:pt x="86" y="6"/>
                  </a:lnTo>
                  <a:lnTo>
                    <a:pt x="86" y="16"/>
                  </a:lnTo>
                  <a:lnTo>
                    <a:pt x="85" y="25"/>
                  </a:lnTo>
                  <a:lnTo>
                    <a:pt x="81" y="35"/>
                  </a:lnTo>
                  <a:lnTo>
                    <a:pt x="76" y="42"/>
                  </a:lnTo>
                  <a:lnTo>
                    <a:pt x="73" y="45"/>
                  </a:lnTo>
                  <a:lnTo>
                    <a:pt x="68" y="49"/>
                  </a:lnTo>
                  <a:lnTo>
                    <a:pt x="61" y="51"/>
                  </a:lnTo>
                  <a:lnTo>
                    <a:pt x="55" y="51"/>
                  </a:lnTo>
                  <a:lnTo>
                    <a:pt x="107" y="51"/>
                  </a:lnTo>
                  <a:close/>
                  <a:moveTo>
                    <a:pt x="55" y="51"/>
                  </a:moveTo>
                  <a:lnTo>
                    <a:pt x="53" y="51"/>
                  </a:lnTo>
                  <a:lnTo>
                    <a:pt x="55" y="51"/>
                  </a:lnTo>
                  <a:close/>
                  <a:moveTo>
                    <a:pt x="53" y="51"/>
                  </a:moveTo>
                  <a:lnTo>
                    <a:pt x="53"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45" name="Freeform 1730"/>
            <p:cNvSpPr>
              <a:spLocks noEditPoints="1"/>
            </p:cNvSpPr>
            <p:nvPr/>
          </p:nvSpPr>
          <p:spPr bwMode="auto">
            <a:xfrm>
              <a:off x="3822" y="3410"/>
              <a:ext cx="53" cy="25"/>
            </a:xfrm>
            <a:custGeom>
              <a:avLst/>
              <a:gdLst>
                <a:gd name="T0" fmla="*/ 1 w 107"/>
                <a:gd name="T1" fmla="*/ 25 h 50"/>
                <a:gd name="T2" fmla="*/ 0 w 107"/>
                <a:gd name="T3" fmla="*/ 24 h 50"/>
                <a:gd name="T4" fmla="*/ 0 w 107"/>
                <a:gd name="T5" fmla="*/ 21 h 50"/>
                <a:gd name="T6" fmla="*/ 0 w 107"/>
                <a:gd name="T7" fmla="*/ 19 h 50"/>
                <a:gd name="T8" fmla="*/ 0 w 107"/>
                <a:gd name="T9" fmla="*/ 17 h 50"/>
                <a:gd name="T10" fmla="*/ 0 w 107"/>
                <a:gd name="T11" fmla="*/ 13 h 50"/>
                <a:gd name="T12" fmla="*/ 0 w 107"/>
                <a:gd name="T13" fmla="*/ 8 h 50"/>
                <a:gd name="T14" fmla="*/ 2 w 107"/>
                <a:gd name="T15" fmla="*/ 5 h 50"/>
                <a:gd name="T16" fmla="*/ 3 w 107"/>
                <a:gd name="T17" fmla="*/ 0 h 50"/>
                <a:gd name="T18" fmla="*/ 14 w 107"/>
                <a:gd name="T19" fmla="*/ 0 h 50"/>
                <a:gd name="T20" fmla="*/ 12 w 107"/>
                <a:gd name="T21" fmla="*/ 3 h 50"/>
                <a:gd name="T22" fmla="*/ 10 w 107"/>
                <a:gd name="T23" fmla="*/ 6 h 50"/>
                <a:gd name="T24" fmla="*/ 10 w 107"/>
                <a:gd name="T25" fmla="*/ 11 h 50"/>
                <a:gd name="T26" fmla="*/ 10 w 107"/>
                <a:gd name="T27" fmla="*/ 16 h 50"/>
                <a:gd name="T28" fmla="*/ 11 w 107"/>
                <a:gd name="T29" fmla="*/ 16 h 50"/>
                <a:gd name="T30" fmla="*/ 11 w 107"/>
                <a:gd name="T31" fmla="*/ 18 h 50"/>
                <a:gd name="T32" fmla="*/ 12 w 107"/>
                <a:gd name="T33" fmla="*/ 21 h 50"/>
                <a:gd name="T34" fmla="*/ 12 w 107"/>
                <a:gd name="T35" fmla="*/ 24 h 50"/>
                <a:gd name="T36" fmla="*/ 12 w 107"/>
                <a:gd name="T37" fmla="*/ 25 h 50"/>
                <a:gd name="T38" fmla="*/ 1 w 107"/>
                <a:gd name="T39" fmla="*/ 25 h 50"/>
                <a:gd name="T40" fmla="*/ 53 w 107"/>
                <a:gd name="T41" fmla="*/ 25 h 50"/>
                <a:gd name="T42" fmla="*/ 53 w 107"/>
                <a:gd name="T43" fmla="*/ 0 h 50"/>
                <a:gd name="T44" fmla="*/ 40 w 107"/>
                <a:gd name="T45" fmla="*/ 0 h 50"/>
                <a:gd name="T46" fmla="*/ 41 w 107"/>
                <a:gd name="T47" fmla="*/ 3 h 50"/>
                <a:gd name="T48" fmla="*/ 42 w 107"/>
                <a:gd name="T49" fmla="*/ 6 h 50"/>
                <a:gd name="T50" fmla="*/ 43 w 107"/>
                <a:gd name="T51" fmla="*/ 11 h 50"/>
                <a:gd name="T52" fmla="*/ 43 w 107"/>
                <a:gd name="T53" fmla="*/ 16 h 50"/>
                <a:gd name="T54" fmla="*/ 43 w 107"/>
                <a:gd name="T55" fmla="*/ 18 h 50"/>
                <a:gd name="T56" fmla="*/ 43 w 107"/>
                <a:gd name="T57" fmla="*/ 21 h 50"/>
                <a:gd name="T58" fmla="*/ 43 w 107"/>
                <a:gd name="T59" fmla="*/ 24 h 50"/>
                <a:gd name="T60" fmla="*/ 42 w 107"/>
                <a:gd name="T61" fmla="*/ 25 h 50"/>
                <a:gd name="T62" fmla="*/ 53 w 107"/>
                <a:gd name="T63" fmla="*/ 25 h 5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7" h="50">
                  <a:moveTo>
                    <a:pt x="3" y="50"/>
                  </a:moveTo>
                  <a:lnTo>
                    <a:pt x="1" y="47"/>
                  </a:lnTo>
                  <a:lnTo>
                    <a:pt x="1" y="41"/>
                  </a:lnTo>
                  <a:lnTo>
                    <a:pt x="0" y="38"/>
                  </a:lnTo>
                  <a:lnTo>
                    <a:pt x="0" y="34"/>
                  </a:lnTo>
                  <a:lnTo>
                    <a:pt x="0" y="25"/>
                  </a:lnTo>
                  <a:lnTo>
                    <a:pt x="1" y="16"/>
                  </a:lnTo>
                  <a:lnTo>
                    <a:pt x="5" y="9"/>
                  </a:lnTo>
                  <a:lnTo>
                    <a:pt x="6" y="0"/>
                  </a:lnTo>
                  <a:lnTo>
                    <a:pt x="28" y="0"/>
                  </a:lnTo>
                  <a:lnTo>
                    <a:pt x="25" y="5"/>
                  </a:lnTo>
                  <a:lnTo>
                    <a:pt x="21" y="12"/>
                  </a:lnTo>
                  <a:lnTo>
                    <a:pt x="20" y="22"/>
                  </a:lnTo>
                  <a:lnTo>
                    <a:pt x="20" y="31"/>
                  </a:lnTo>
                  <a:lnTo>
                    <a:pt x="23" y="31"/>
                  </a:lnTo>
                  <a:lnTo>
                    <a:pt x="23" y="36"/>
                  </a:lnTo>
                  <a:lnTo>
                    <a:pt x="25" y="41"/>
                  </a:lnTo>
                  <a:lnTo>
                    <a:pt x="25" y="47"/>
                  </a:lnTo>
                  <a:lnTo>
                    <a:pt x="25" y="50"/>
                  </a:lnTo>
                  <a:lnTo>
                    <a:pt x="3" y="50"/>
                  </a:lnTo>
                  <a:close/>
                  <a:moveTo>
                    <a:pt x="107" y="50"/>
                  </a:moveTo>
                  <a:lnTo>
                    <a:pt x="107" y="0"/>
                  </a:lnTo>
                  <a:lnTo>
                    <a:pt x="80" y="0"/>
                  </a:lnTo>
                  <a:lnTo>
                    <a:pt x="83" y="5"/>
                  </a:lnTo>
                  <a:lnTo>
                    <a:pt x="85" y="12"/>
                  </a:lnTo>
                  <a:lnTo>
                    <a:pt x="86" y="22"/>
                  </a:lnTo>
                  <a:lnTo>
                    <a:pt x="86" y="31"/>
                  </a:lnTo>
                  <a:lnTo>
                    <a:pt x="86" y="36"/>
                  </a:lnTo>
                  <a:lnTo>
                    <a:pt x="86" y="41"/>
                  </a:lnTo>
                  <a:lnTo>
                    <a:pt x="86" y="47"/>
                  </a:lnTo>
                  <a:lnTo>
                    <a:pt x="85" y="50"/>
                  </a:lnTo>
                  <a:lnTo>
                    <a:pt x="107"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46" name="Freeform 1731"/>
            <p:cNvSpPr>
              <a:spLocks/>
            </p:cNvSpPr>
            <p:nvPr/>
          </p:nvSpPr>
          <p:spPr bwMode="auto">
            <a:xfrm>
              <a:off x="3823" y="3397"/>
              <a:ext cx="52" cy="26"/>
            </a:xfrm>
            <a:custGeom>
              <a:avLst/>
              <a:gdLst>
                <a:gd name="T0" fmla="*/ 0 w 106"/>
                <a:gd name="T1" fmla="*/ 26 h 51"/>
                <a:gd name="T2" fmla="*/ 0 w 106"/>
                <a:gd name="T3" fmla="*/ 22 h 51"/>
                <a:gd name="T4" fmla="*/ 1 w 106"/>
                <a:gd name="T5" fmla="*/ 19 h 51"/>
                <a:gd name="T6" fmla="*/ 2 w 106"/>
                <a:gd name="T7" fmla="*/ 15 h 51"/>
                <a:gd name="T8" fmla="*/ 2 w 106"/>
                <a:gd name="T9" fmla="*/ 12 h 51"/>
                <a:gd name="T10" fmla="*/ 4 w 106"/>
                <a:gd name="T11" fmla="*/ 9 h 51"/>
                <a:gd name="T12" fmla="*/ 7 w 106"/>
                <a:gd name="T13" fmla="*/ 6 h 51"/>
                <a:gd name="T14" fmla="*/ 8 w 106"/>
                <a:gd name="T15" fmla="*/ 3 h 51"/>
                <a:gd name="T16" fmla="*/ 11 w 106"/>
                <a:gd name="T17" fmla="*/ 0 h 51"/>
                <a:gd name="T18" fmla="*/ 39 w 106"/>
                <a:gd name="T19" fmla="*/ 0 h 51"/>
                <a:gd name="T20" fmla="*/ 39 w 106"/>
                <a:gd name="T21" fmla="*/ 1 h 51"/>
                <a:gd name="T22" fmla="*/ 40 w 106"/>
                <a:gd name="T23" fmla="*/ 2 h 51"/>
                <a:gd name="T24" fmla="*/ 41 w 106"/>
                <a:gd name="T25" fmla="*/ 4 h 51"/>
                <a:gd name="T26" fmla="*/ 42 w 106"/>
                <a:gd name="T27" fmla="*/ 5 h 51"/>
                <a:gd name="T28" fmla="*/ 42 w 106"/>
                <a:gd name="T29" fmla="*/ 0 h 51"/>
                <a:gd name="T30" fmla="*/ 52 w 106"/>
                <a:gd name="T31" fmla="*/ 0 h 51"/>
                <a:gd name="T32" fmla="*/ 52 w 106"/>
                <a:gd name="T33" fmla="*/ 26 h 51"/>
                <a:gd name="T34" fmla="*/ 42 w 106"/>
                <a:gd name="T35" fmla="*/ 26 h 51"/>
                <a:gd name="T36" fmla="*/ 42 w 106"/>
                <a:gd name="T37" fmla="*/ 21 h 51"/>
                <a:gd name="T38" fmla="*/ 41 w 106"/>
                <a:gd name="T39" fmla="*/ 18 h 51"/>
                <a:gd name="T40" fmla="*/ 39 w 106"/>
                <a:gd name="T41" fmla="*/ 15 h 51"/>
                <a:gd name="T42" fmla="*/ 37 w 106"/>
                <a:gd name="T43" fmla="*/ 12 h 51"/>
                <a:gd name="T44" fmla="*/ 34 w 106"/>
                <a:gd name="T45" fmla="*/ 10 h 51"/>
                <a:gd name="T46" fmla="*/ 32 w 106"/>
                <a:gd name="T47" fmla="*/ 8 h 51"/>
                <a:gd name="T48" fmla="*/ 29 w 106"/>
                <a:gd name="T49" fmla="*/ 7 h 51"/>
                <a:gd name="T50" fmla="*/ 26 w 106"/>
                <a:gd name="T51" fmla="*/ 7 h 51"/>
                <a:gd name="T52" fmla="*/ 23 w 106"/>
                <a:gd name="T53" fmla="*/ 7 h 51"/>
                <a:gd name="T54" fmla="*/ 20 w 106"/>
                <a:gd name="T55" fmla="*/ 8 h 51"/>
                <a:gd name="T56" fmla="*/ 17 w 106"/>
                <a:gd name="T57" fmla="*/ 10 h 51"/>
                <a:gd name="T58" fmla="*/ 14 w 106"/>
                <a:gd name="T59" fmla="*/ 12 h 51"/>
                <a:gd name="T60" fmla="*/ 12 w 106"/>
                <a:gd name="T61" fmla="*/ 15 h 51"/>
                <a:gd name="T62" fmla="*/ 11 w 106"/>
                <a:gd name="T63" fmla="*/ 18 h 51"/>
                <a:gd name="T64" fmla="*/ 10 w 106"/>
                <a:gd name="T65" fmla="*/ 21 h 51"/>
                <a:gd name="T66" fmla="*/ 10 w 106"/>
                <a:gd name="T67" fmla="*/ 26 h 51"/>
                <a:gd name="T68" fmla="*/ 0 w 106"/>
                <a:gd name="T69" fmla="*/ 26 h 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6" h="51">
                  <a:moveTo>
                    <a:pt x="0" y="51"/>
                  </a:moveTo>
                  <a:lnTo>
                    <a:pt x="0" y="44"/>
                  </a:lnTo>
                  <a:lnTo>
                    <a:pt x="2" y="37"/>
                  </a:lnTo>
                  <a:lnTo>
                    <a:pt x="4" y="29"/>
                  </a:lnTo>
                  <a:lnTo>
                    <a:pt x="5" y="24"/>
                  </a:lnTo>
                  <a:lnTo>
                    <a:pt x="9" y="17"/>
                  </a:lnTo>
                  <a:lnTo>
                    <a:pt x="14" y="11"/>
                  </a:lnTo>
                  <a:lnTo>
                    <a:pt x="17" y="6"/>
                  </a:lnTo>
                  <a:lnTo>
                    <a:pt x="22" y="0"/>
                  </a:lnTo>
                  <a:lnTo>
                    <a:pt x="79" y="0"/>
                  </a:lnTo>
                  <a:lnTo>
                    <a:pt x="80" y="2"/>
                  </a:lnTo>
                  <a:lnTo>
                    <a:pt x="82" y="4"/>
                  </a:lnTo>
                  <a:lnTo>
                    <a:pt x="84" y="8"/>
                  </a:lnTo>
                  <a:lnTo>
                    <a:pt x="85" y="10"/>
                  </a:lnTo>
                  <a:lnTo>
                    <a:pt x="85" y="0"/>
                  </a:lnTo>
                  <a:lnTo>
                    <a:pt x="106" y="0"/>
                  </a:lnTo>
                  <a:lnTo>
                    <a:pt x="106" y="51"/>
                  </a:lnTo>
                  <a:lnTo>
                    <a:pt x="85" y="51"/>
                  </a:lnTo>
                  <a:lnTo>
                    <a:pt x="85" y="42"/>
                  </a:lnTo>
                  <a:lnTo>
                    <a:pt x="84" y="35"/>
                  </a:lnTo>
                  <a:lnTo>
                    <a:pt x="80" y="29"/>
                  </a:lnTo>
                  <a:lnTo>
                    <a:pt x="75" y="24"/>
                  </a:lnTo>
                  <a:lnTo>
                    <a:pt x="70" y="19"/>
                  </a:lnTo>
                  <a:lnTo>
                    <a:pt x="65" y="15"/>
                  </a:lnTo>
                  <a:lnTo>
                    <a:pt x="59" y="13"/>
                  </a:lnTo>
                  <a:lnTo>
                    <a:pt x="52" y="13"/>
                  </a:lnTo>
                  <a:lnTo>
                    <a:pt x="47" y="13"/>
                  </a:lnTo>
                  <a:lnTo>
                    <a:pt x="40" y="15"/>
                  </a:lnTo>
                  <a:lnTo>
                    <a:pt x="34" y="19"/>
                  </a:lnTo>
                  <a:lnTo>
                    <a:pt x="29" y="24"/>
                  </a:lnTo>
                  <a:lnTo>
                    <a:pt x="25" y="29"/>
                  </a:lnTo>
                  <a:lnTo>
                    <a:pt x="22" y="35"/>
                  </a:lnTo>
                  <a:lnTo>
                    <a:pt x="20" y="42"/>
                  </a:lnTo>
                  <a:lnTo>
                    <a:pt x="20" y="51"/>
                  </a:lnTo>
                  <a:lnTo>
                    <a:pt x="0"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47" name="Freeform 1732"/>
            <p:cNvSpPr>
              <a:spLocks/>
            </p:cNvSpPr>
            <p:nvPr/>
          </p:nvSpPr>
          <p:spPr bwMode="auto">
            <a:xfrm>
              <a:off x="3825" y="3393"/>
              <a:ext cx="50" cy="17"/>
            </a:xfrm>
            <a:custGeom>
              <a:avLst/>
              <a:gdLst>
                <a:gd name="T0" fmla="*/ 0 w 101"/>
                <a:gd name="T1" fmla="*/ 17 h 35"/>
                <a:gd name="T2" fmla="*/ 0 w 101"/>
                <a:gd name="T3" fmla="*/ 17 h 35"/>
                <a:gd name="T4" fmla="*/ 0 w 101"/>
                <a:gd name="T5" fmla="*/ 16 h 35"/>
                <a:gd name="T6" fmla="*/ 0 w 101"/>
                <a:gd name="T7" fmla="*/ 16 h 35"/>
                <a:gd name="T8" fmla="*/ 0 w 101"/>
                <a:gd name="T9" fmla="*/ 16 h 35"/>
                <a:gd name="T10" fmla="*/ 2 w 101"/>
                <a:gd name="T11" fmla="*/ 13 h 35"/>
                <a:gd name="T12" fmla="*/ 4 w 101"/>
                <a:gd name="T13" fmla="*/ 9 h 35"/>
                <a:gd name="T14" fmla="*/ 7 w 101"/>
                <a:gd name="T15" fmla="*/ 6 h 35"/>
                <a:gd name="T16" fmla="*/ 10 w 101"/>
                <a:gd name="T17" fmla="*/ 4 h 35"/>
                <a:gd name="T18" fmla="*/ 12 w 101"/>
                <a:gd name="T19" fmla="*/ 3 h 35"/>
                <a:gd name="T20" fmla="*/ 16 w 101"/>
                <a:gd name="T21" fmla="*/ 1 h 35"/>
                <a:gd name="T22" fmla="*/ 20 w 101"/>
                <a:gd name="T23" fmla="*/ 0 h 35"/>
                <a:gd name="T24" fmla="*/ 23 w 101"/>
                <a:gd name="T25" fmla="*/ 0 h 35"/>
                <a:gd name="T26" fmla="*/ 28 w 101"/>
                <a:gd name="T27" fmla="*/ 1 h 35"/>
                <a:gd name="T28" fmla="*/ 32 w 101"/>
                <a:gd name="T29" fmla="*/ 3 h 35"/>
                <a:gd name="T30" fmla="*/ 36 w 101"/>
                <a:gd name="T31" fmla="*/ 5 h 35"/>
                <a:gd name="T32" fmla="*/ 40 w 101"/>
                <a:gd name="T33" fmla="*/ 9 h 35"/>
                <a:gd name="T34" fmla="*/ 40 w 101"/>
                <a:gd name="T35" fmla="*/ 0 h 35"/>
                <a:gd name="T36" fmla="*/ 50 w 101"/>
                <a:gd name="T37" fmla="*/ 0 h 35"/>
                <a:gd name="T38" fmla="*/ 50 w 101"/>
                <a:gd name="T39" fmla="*/ 17 h 35"/>
                <a:gd name="T40" fmla="*/ 37 w 101"/>
                <a:gd name="T41" fmla="*/ 17 h 35"/>
                <a:gd name="T42" fmla="*/ 37 w 101"/>
                <a:gd name="T43" fmla="*/ 17 h 35"/>
                <a:gd name="T44" fmla="*/ 36 w 101"/>
                <a:gd name="T45" fmla="*/ 16 h 35"/>
                <a:gd name="T46" fmla="*/ 36 w 101"/>
                <a:gd name="T47" fmla="*/ 16 h 35"/>
                <a:gd name="T48" fmla="*/ 35 w 101"/>
                <a:gd name="T49" fmla="*/ 16 h 35"/>
                <a:gd name="T50" fmla="*/ 32 w 101"/>
                <a:gd name="T51" fmla="*/ 14 h 35"/>
                <a:gd name="T52" fmla="*/ 30 w 101"/>
                <a:gd name="T53" fmla="*/ 12 h 35"/>
                <a:gd name="T54" fmla="*/ 27 w 101"/>
                <a:gd name="T55" fmla="*/ 11 h 35"/>
                <a:gd name="T56" fmla="*/ 23 w 101"/>
                <a:gd name="T57" fmla="*/ 11 h 35"/>
                <a:gd name="T58" fmla="*/ 21 w 101"/>
                <a:gd name="T59" fmla="*/ 11 h 35"/>
                <a:gd name="T60" fmla="*/ 17 w 101"/>
                <a:gd name="T61" fmla="*/ 12 h 35"/>
                <a:gd name="T62" fmla="*/ 14 w 101"/>
                <a:gd name="T63" fmla="*/ 14 h 35"/>
                <a:gd name="T64" fmla="*/ 12 w 101"/>
                <a:gd name="T65" fmla="*/ 16 h 35"/>
                <a:gd name="T66" fmla="*/ 12 w 101"/>
                <a:gd name="T67" fmla="*/ 16 h 35"/>
                <a:gd name="T68" fmla="*/ 12 w 101"/>
                <a:gd name="T69" fmla="*/ 16 h 35"/>
                <a:gd name="T70" fmla="*/ 11 w 101"/>
                <a:gd name="T71" fmla="*/ 17 h 35"/>
                <a:gd name="T72" fmla="*/ 11 w 101"/>
                <a:gd name="T73" fmla="*/ 17 h 35"/>
                <a:gd name="T74" fmla="*/ 0 w 101"/>
                <a:gd name="T75" fmla="*/ 17 h 3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01" h="35">
                  <a:moveTo>
                    <a:pt x="0" y="35"/>
                  </a:moveTo>
                  <a:lnTo>
                    <a:pt x="0" y="35"/>
                  </a:lnTo>
                  <a:lnTo>
                    <a:pt x="0" y="33"/>
                  </a:lnTo>
                  <a:lnTo>
                    <a:pt x="4" y="26"/>
                  </a:lnTo>
                  <a:lnTo>
                    <a:pt x="9" y="19"/>
                  </a:lnTo>
                  <a:lnTo>
                    <a:pt x="15" y="13"/>
                  </a:lnTo>
                  <a:lnTo>
                    <a:pt x="20" y="8"/>
                  </a:lnTo>
                  <a:lnTo>
                    <a:pt x="25" y="6"/>
                  </a:lnTo>
                  <a:lnTo>
                    <a:pt x="32" y="2"/>
                  </a:lnTo>
                  <a:lnTo>
                    <a:pt x="40" y="0"/>
                  </a:lnTo>
                  <a:lnTo>
                    <a:pt x="47" y="0"/>
                  </a:lnTo>
                  <a:lnTo>
                    <a:pt x="57" y="2"/>
                  </a:lnTo>
                  <a:lnTo>
                    <a:pt x="65" y="6"/>
                  </a:lnTo>
                  <a:lnTo>
                    <a:pt x="72" y="11"/>
                  </a:lnTo>
                  <a:lnTo>
                    <a:pt x="80" y="19"/>
                  </a:lnTo>
                  <a:lnTo>
                    <a:pt x="80" y="0"/>
                  </a:lnTo>
                  <a:lnTo>
                    <a:pt x="101" y="0"/>
                  </a:lnTo>
                  <a:lnTo>
                    <a:pt x="101" y="35"/>
                  </a:lnTo>
                  <a:lnTo>
                    <a:pt x="74" y="35"/>
                  </a:lnTo>
                  <a:lnTo>
                    <a:pt x="72" y="33"/>
                  </a:lnTo>
                  <a:lnTo>
                    <a:pt x="70" y="33"/>
                  </a:lnTo>
                  <a:lnTo>
                    <a:pt x="65" y="28"/>
                  </a:lnTo>
                  <a:lnTo>
                    <a:pt x="60" y="24"/>
                  </a:lnTo>
                  <a:lnTo>
                    <a:pt x="54" y="22"/>
                  </a:lnTo>
                  <a:lnTo>
                    <a:pt x="47" y="22"/>
                  </a:lnTo>
                  <a:lnTo>
                    <a:pt x="42" y="22"/>
                  </a:lnTo>
                  <a:lnTo>
                    <a:pt x="35" y="24"/>
                  </a:lnTo>
                  <a:lnTo>
                    <a:pt x="29" y="28"/>
                  </a:lnTo>
                  <a:lnTo>
                    <a:pt x="24" y="33"/>
                  </a:lnTo>
                  <a:lnTo>
                    <a:pt x="22" y="35"/>
                  </a:lnTo>
                  <a:lnTo>
                    <a:pt x="0"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48" name="Freeform 1733"/>
            <p:cNvSpPr>
              <a:spLocks noEditPoints="1"/>
            </p:cNvSpPr>
            <p:nvPr/>
          </p:nvSpPr>
          <p:spPr bwMode="auto">
            <a:xfrm>
              <a:off x="3833" y="3393"/>
              <a:ext cx="42" cy="4"/>
            </a:xfrm>
            <a:custGeom>
              <a:avLst/>
              <a:gdLst>
                <a:gd name="T0" fmla="*/ 0 w 84"/>
                <a:gd name="T1" fmla="*/ 4 h 9"/>
                <a:gd name="T2" fmla="*/ 1 w 84"/>
                <a:gd name="T3" fmla="*/ 4 h 9"/>
                <a:gd name="T4" fmla="*/ 1 w 84"/>
                <a:gd name="T5" fmla="*/ 4 h 9"/>
                <a:gd name="T6" fmla="*/ 2 w 84"/>
                <a:gd name="T7" fmla="*/ 4 h 9"/>
                <a:gd name="T8" fmla="*/ 2 w 84"/>
                <a:gd name="T9" fmla="*/ 4 h 9"/>
                <a:gd name="T10" fmla="*/ 4 w 84"/>
                <a:gd name="T11" fmla="*/ 3 h 9"/>
                <a:gd name="T12" fmla="*/ 8 w 84"/>
                <a:gd name="T13" fmla="*/ 1 h 9"/>
                <a:gd name="T14" fmla="*/ 12 w 84"/>
                <a:gd name="T15" fmla="*/ 0 h 9"/>
                <a:gd name="T16" fmla="*/ 15 w 84"/>
                <a:gd name="T17" fmla="*/ 0 h 9"/>
                <a:gd name="T18" fmla="*/ 19 w 84"/>
                <a:gd name="T19" fmla="*/ 0 h 9"/>
                <a:gd name="T20" fmla="*/ 23 w 84"/>
                <a:gd name="T21" fmla="*/ 1 h 9"/>
                <a:gd name="T22" fmla="*/ 25 w 84"/>
                <a:gd name="T23" fmla="*/ 3 h 9"/>
                <a:gd name="T24" fmla="*/ 29 w 84"/>
                <a:gd name="T25" fmla="*/ 4 h 9"/>
                <a:gd name="T26" fmla="*/ 0 w 84"/>
                <a:gd name="T27" fmla="*/ 4 h 9"/>
                <a:gd name="T28" fmla="*/ 32 w 84"/>
                <a:gd name="T29" fmla="*/ 4 h 9"/>
                <a:gd name="T30" fmla="*/ 32 w 84"/>
                <a:gd name="T31" fmla="*/ 0 h 9"/>
                <a:gd name="T32" fmla="*/ 42 w 84"/>
                <a:gd name="T33" fmla="*/ 0 h 9"/>
                <a:gd name="T34" fmla="*/ 42 w 84"/>
                <a:gd name="T35" fmla="*/ 4 h 9"/>
                <a:gd name="T36" fmla="*/ 32 w 84"/>
                <a:gd name="T37" fmla="*/ 4 h 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84" h="9">
                  <a:moveTo>
                    <a:pt x="0" y="9"/>
                  </a:moveTo>
                  <a:lnTo>
                    <a:pt x="2" y="9"/>
                  </a:lnTo>
                  <a:lnTo>
                    <a:pt x="2" y="8"/>
                  </a:lnTo>
                  <a:lnTo>
                    <a:pt x="3" y="8"/>
                  </a:lnTo>
                  <a:lnTo>
                    <a:pt x="8" y="6"/>
                  </a:lnTo>
                  <a:lnTo>
                    <a:pt x="15" y="2"/>
                  </a:lnTo>
                  <a:lnTo>
                    <a:pt x="23" y="0"/>
                  </a:lnTo>
                  <a:lnTo>
                    <a:pt x="30" y="0"/>
                  </a:lnTo>
                  <a:lnTo>
                    <a:pt x="38" y="0"/>
                  </a:lnTo>
                  <a:lnTo>
                    <a:pt x="45" y="2"/>
                  </a:lnTo>
                  <a:lnTo>
                    <a:pt x="50" y="6"/>
                  </a:lnTo>
                  <a:lnTo>
                    <a:pt x="57" y="9"/>
                  </a:lnTo>
                  <a:lnTo>
                    <a:pt x="0" y="9"/>
                  </a:lnTo>
                  <a:close/>
                  <a:moveTo>
                    <a:pt x="63" y="9"/>
                  </a:moveTo>
                  <a:lnTo>
                    <a:pt x="63" y="0"/>
                  </a:lnTo>
                  <a:lnTo>
                    <a:pt x="84" y="0"/>
                  </a:lnTo>
                  <a:lnTo>
                    <a:pt x="84" y="9"/>
                  </a:lnTo>
                  <a:lnTo>
                    <a:pt x="63"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49" name="Rectangle 1734"/>
            <p:cNvSpPr>
              <a:spLocks noChangeArrowheads="1"/>
            </p:cNvSpPr>
            <p:nvPr/>
          </p:nvSpPr>
          <p:spPr bwMode="auto">
            <a:xfrm>
              <a:off x="3561" y="3586"/>
              <a:ext cx="10" cy="1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750" name="Rectangle 1735"/>
            <p:cNvSpPr>
              <a:spLocks noChangeArrowheads="1"/>
            </p:cNvSpPr>
            <p:nvPr/>
          </p:nvSpPr>
          <p:spPr bwMode="auto">
            <a:xfrm>
              <a:off x="3561" y="3574"/>
              <a:ext cx="10" cy="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751" name="Rectangle 1736"/>
            <p:cNvSpPr>
              <a:spLocks noChangeArrowheads="1"/>
            </p:cNvSpPr>
            <p:nvPr/>
          </p:nvSpPr>
          <p:spPr bwMode="auto">
            <a:xfrm>
              <a:off x="3561" y="3561"/>
              <a:ext cx="10" cy="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752" name="Rectangle 1737"/>
            <p:cNvSpPr>
              <a:spLocks noChangeArrowheads="1"/>
            </p:cNvSpPr>
            <p:nvPr/>
          </p:nvSpPr>
          <p:spPr bwMode="auto">
            <a:xfrm>
              <a:off x="3561" y="3548"/>
              <a:ext cx="10" cy="2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753" name="Rectangle 1738"/>
            <p:cNvSpPr>
              <a:spLocks noChangeArrowheads="1"/>
            </p:cNvSpPr>
            <p:nvPr/>
          </p:nvSpPr>
          <p:spPr bwMode="auto">
            <a:xfrm>
              <a:off x="3561" y="3536"/>
              <a:ext cx="10" cy="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754" name="Rectangle 1739"/>
            <p:cNvSpPr>
              <a:spLocks noChangeArrowheads="1"/>
            </p:cNvSpPr>
            <p:nvPr/>
          </p:nvSpPr>
          <p:spPr bwMode="auto">
            <a:xfrm>
              <a:off x="3561" y="3523"/>
              <a:ext cx="10" cy="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755" name="Freeform 1740"/>
            <p:cNvSpPr>
              <a:spLocks/>
            </p:cNvSpPr>
            <p:nvPr/>
          </p:nvSpPr>
          <p:spPr bwMode="auto">
            <a:xfrm>
              <a:off x="3533" y="3510"/>
              <a:ext cx="67" cy="26"/>
            </a:xfrm>
            <a:custGeom>
              <a:avLst/>
              <a:gdLst>
                <a:gd name="T0" fmla="*/ 29 w 134"/>
                <a:gd name="T1" fmla="*/ 26 h 50"/>
                <a:gd name="T2" fmla="*/ 29 w 134"/>
                <a:gd name="T3" fmla="*/ 11 h 50"/>
                <a:gd name="T4" fmla="*/ 0 w 134"/>
                <a:gd name="T5" fmla="*/ 11 h 50"/>
                <a:gd name="T6" fmla="*/ 0 w 134"/>
                <a:gd name="T7" fmla="*/ 0 h 50"/>
                <a:gd name="T8" fmla="*/ 67 w 134"/>
                <a:gd name="T9" fmla="*/ 0 h 50"/>
                <a:gd name="T10" fmla="*/ 67 w 134"/>
                <a:gd name="T11" fmla="*/ 11 h 50"/>
                <a:gd name="T12" fmla="*/ 39 w 134"/>
                <a:gd name="T13" fmla="*/ 11 h 50"/>
                <a:gd name="T14" fmla="*/ 39 w 134"/>
                <a:gd name="T15" fmla="*/ 26 h 50"/>
                <a:gd name="T16" fmla="*/ 29 w 134"/>
                <a:gd name="T17" fmla="*/ 26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4" h="50">
                  <a:moveTo>
                    <a:pt x="57" y="50"/>
                  </a:moveTo>
                  <a:lnTo>
                    <a:pt x="57" y="21"/>
                  </a:lnTo>
                  <a:lnTo>
                    <a:pt x="0" y="21"/>
                  </a:lnTo>
                  <a:lnTo>
                    <a:pt x="0" y="0"/>
                  </a:lnTo>
                  <a:lnTo>
                    <a:pt x="134" y="0"/>
                  </a:lnTo>
                  <a:lnTo>
                    <a:pt x="134" y="21"/>
                  </a:lnTo>
                  <a:lnTo>
                    <a:pt x="77" y="21"/>
                  </a:lnTo>
                  <a:lnTo>
                    <a:pt x="77" y="50"/>
                  </a:lnTo>
                  <a:lnTo>
                    <a:pt x="57"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56" name="Freeform 1741"/>
            <p:cNvSpPr>
              <a:spLocks/>
            </p:cNvSpPr>
            <p:nvPr/>
          </p:nvSpPr>
          <p:spPr bwMode="auto">
            <a:xfrm>
              <a:off x="3533" y="3510"/>
              <a:ext cx="67" cy="13"/>
            </a:xfrm>
            <a:custGeom>
              <a:avLst/>
              <a:gdLst>
                <a:gd name="T0" fmla="*/ 29 w 134"/>
                <a:gd name="T1" fmla="*/ 13 h 25"/>
                <a:gd name="T2" fmla="*/ 29 w 134"/>
                <a:gd name="T3" fmla="*/ 11 h 25"/>
                <a:gd name="T4" fmla="*/ 0 w 134"/>
                <a:gd name="T5" fmla="*/ 11 h 25"/>
                <a:gd name="T6" fmla="*/ 0 w 134"/>
                <a:gd name="T7" fmla="*/ 0 h 25"/>
                <a:gd name="T8" fmla="*/ 67 w 134"/>
                <a:gd name="T9" fmla="*/ 0 h 25"/>
                <a:gd name="T10" fmla="*/ 67 w 134"/>
                <a:gd name="T11" fmla="*/ 11 h 25"/>
                <a:gd name="T12" fmla="*/ 39 w 134"/>
                <a:gd name="T13" fmla="*/ 11 h 25"/>
                <a:gd name="T14" fmla="*/ 39 w 134"/>
                <a:gd name="T15" fmla="*/ 13 h 25"/>
                <a:gd name="T16" fmla="*/ 29 w 134"/>
                <a:gd name="T17" fmla="*/ 13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4" h="25">
                  <a:moveTo>
                    <a:pt x="57" y="25"/>
                  </a:moveTo>
                  <a:lnTo>
                    <a:pt x="57" y="21"/>
                  </a:lnTo>
                  <a:lnTo>
                    <a:pt x="0" y="21"/>
                  </a:lnTo>
                  <a:lnTo>
                    <a:pt x="0" y="0"/>
                  </a:lnTo>
                  <a:lnTo>
                    <a:pt x="134" y="0"/>
                  </a:lnTo>
                  <a:lnTo>
                    <a:pt x="134" y="21"/>
                  </a:lnTo>
                  <a:lnTo>
                    <a:pt x="77" y="21"/>
                  </a:lnTo>
                  <a:lnTo>
                    <a:pt x="77" y="25"/>
                  </a:lnTo>
                  <a:lnTo>
                    <a:pt x="57" y="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57" name="Rectangle 1742"/>
            <p:cNvSpPr>
              <a:spLocks noChangeArrowheads="1"/>
            </p:cNvSpPr>
            <p:nvPr/>
          </p:nvSpPr>
          <p:spPr bwMode="auto">
            <a:xfrm>
              <a:off x="3533" y="3510"/>
              <a:ext cx="67" cy="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758" name="Freeform 1743"/>
            <p:cNvSpPr>
              <a:spLocks/>
            </p:cNvSpPr>
            <p:nvPr/>
          </p:nvSpPr>
          <p:spPr bwMode="auto">
            <a:xfrm>
              <a:off x="3598" y="3586"/>
              <a:ext cx="47" cy="15"/>
            </a:xfrm>
            <a:custGeom>
              <a:avLst/>
              <a:gdLst>
                <a:gd name="T0" fmla="*/ 47 w 93"/>
                <a:gd name="T1" fmla="*/ 0 h 28"/>
                <a:gd name="T2" fmla="*/ 45 w 93"/>
                <a:gd name="T3" fmla="*/ 4 h 28"/>
                <a:gd name="T4" fmla="*/ 43 w 93"/>
                <a:gd name="T5" fmla="*/ 6 h 28"/>
                <a:gd name="T6" fmla="*/ 39 w 93"/>
                <a:gd name="T7" fmla="*/ 10 h 28"/>
                <a:gd name="T8" fmla="*/ 37 w 93"/>
                <a:gd name="T9" fmla="*/ 11 h 28"/>
                <a:gd name="T10" fmla="*/ 34 w 93"/>
                <a:gd name="T11" fmla="*/ 12 h 28"/>
                <a:gd name="T12" fmla="*/ 31 w 93"/>
                <a:gd name="T13" fmla="*/ 14 h 28"/>
                <a:gd name="T14" fmla="*/ 27 w 93"/>
                <a:gd name="T15" fmla="*/ 15 h 28"/>
                <a:gd name="T16" fmla="*/ 23 w 93"/>
                <a:gd name="T17" fmla="*/ 15 h 28"/>
                <a:gd name="T18" fmla="*/ 18 w 93"/>
                <a:gd name="T19" fmla="*/ 15 h 28"/>
                <a:gd name="T20" fmla="*/ 13 w 93"/>
                <a:gd name="T21" fmla="*/ 13 h 28"/>
                <a:gd name="T22" fmla="*/ 8 w 93"/>
                <a:gd name="T23" fmla="*/ 11 h 28"/>
                <a:gd name="T24" fmla="*/ 3 w 93"/>
                <a:gd name="T25" fmla="*/ 8 h 28"/>
                <a:gd name="T26" fmla="*/ 3 w 93"/>
                <a:gd name="T27" fmla="*/ 5 h 28"/>
                <a:gd name="T28" fmla="*/ 2 w 93"/>
                <a:gd name="T29" fmla="*/ 4 h 28"/>
                <a:gd name="T30" fmla="*/ 1 w 93"/>
                <a:gd name="T31" fmla="*/ 2 h 28"/>
                <a:gd name="T32" fmla="*/ 0 w 93"/>
                <a:gd name="T33" fmla="*/ 0 h 28"/>
                <a:gd name="T34" fmla="*/ 13 w 93"/>
                <a:gd name="T35" fmla="*/ 0 h 28"/>
                <a:gd name="T36" fmla="*/ 16 w 93"/>
                <a:gd name="T37" fmla="*/ 1 h 28"/>
                <a:gd name="T38" fmla="*/ 18 w 93"/>
                <a:gd name="T39" fmla="*/ 3 h 28"/>
                <a:gd name="T40" fmla="*/ 21 w 93"/>
                <a:gd name="T41" fmla="*/ 4 h 28"/>
                <a:gd name="T42" fmla="*/ 23 w 93"/>
                <a:gd name="T43" fmla="*/ 4 h 28"/>
                <a:gd name="T44" fmla="*/ 26 w 93"/>
                <a:gd name="T45" fmla="*/ 4 h 28"/>
                <a:gd name="T46" fmla="*/ 28 w 93"/>
                <a:gd name="T47" fmla="*/ 3 h 28"/>
                <a:gd name="T48" fmla="*/ 31 w 93"/>
                <a:gd name="T49" fmla="*/ 2 h 28"/>
                <a:gd name="T50" fmla="*/ 33 w 93"/>
                <a:gd name="T51" fmla="*/ 0 h 28"/>
                <a:gd name="T52" fmla="*/ 47 w 93"/>
                <a:gd name="T53" fmla="*/ 0 h 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93" h="28">
                  <a:moveTo>
                    <a:pt x="93" y="0"/>
                  </a:moveTo>
                  <a:lnTo>
                    <a:pt x="90" y="7"/>
                  </a:lnTo>
                  <a:lnTo>
                    <a:pt x="85" y="12"/>
                  </a:lnTo>
                  <a:lnTo>
                    <a:pt x="78" y="18"/>
                  </a:lnTo>
                  <a:lnTo>
                    <a:pt x="73" y="21"/>
                  </a:lnTo>
                  <a:lnTo>
                    <a:pt x="68" y="23"/>
                  </a:lnTo>
                  <a:lnTo>
                    <a:pt x="62" y="27"/>
                  </a:lnTo>
                  <a:lnTo>
                    <a:pt x="53" y="28"/>
                  </a:lnTo>
                  <a:lnTo>
                    <a:pt x="46" y="28"/>
                  </a:lnTo>
                  <a:lnTo>
                    <a:pt x="35" y="28"/>
                  </a:lnTo>
                  <a:lnTo>
                    <a:pt x="25" y="25"/>
                  </a:lnTo>
                  <a:lnTo>
                    <a:pt x="15" y="21"/>
                  </a:lnTo>
                  <a:lnTo>
                    <a:pt x="6" y="14"/>
                  </a:lnTo>
                  <a:lnTo>
                    <a:pt x="5" y="10"/>
                  </a:lnTo>
                  <a:lnTo>
                    <a:pt x="3" y="7"/>
                  </a:lnTo>
                  <a:lnTo>
                    <a:pt x="1" y="3"/>
                  </a:lnTo>
                  <a:lnTo>
                    <a:pt x="0" y="0"/>
                  </a:lnTo>
                  <a:lnTo>
                    <a:pt x="26" y="0"/>
                  </a:lnTo>
                  <a:lnTo>
                    <a:pt x="31" y="1"/>
                  </a:lnTo>
                  <a:lnTo>
                    <a:pt x="36" y="5"/>
                  </a:lnTo>
                  <a:lnTo>
                    <a:pt x="41" y="7"/>
                  </a:lnTo>
                  <a:lnTo>
                    <a:pt x="46" y="7"/>
                  </a:lnTo>
                  <a:lnTo>
                    <a:pt x="51" y="7"/>
                  </a:lnTo>
                  <a:lnTo>
                    <a:pt x="56" y="5"/>
                  </a:lnTo>
                  <a:lnTo>
                    <a:pt x="62" y="3"/>
                  </a:lnTo>
                  <a:lnTo>
                    <a:pt x="65" y="0"/>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59" name="Freeform 1744"/>
            <p:cNvSpPr>
              <a:spLocks/>
            </p:cNvSpPr>
            <p:nvPr/>
          </p:nvSpPr>
          <p:spPr bwMode="auto">
            <a:xfrm>
              <a:off x="3595" y="3574"/>
              <a:ext cx="53" cy="25"/>
            </a:xfrm>
            <a:custGeom>
              <a:avLst/>
              <a:gdLst>
                <a:gd name="T0" fmla="*/ 53 w 105"/>
                <a:gd name="T1" fmla="*/ 0 h 51"/>
                <a:gd name="T2" fmla="*/ 52 w 105"/>
                <a:gd name="T3" fmla="*/ 3 h 51"/>
                <a:gd name="T4" fmla="*/ 51 w 105"/>
                <a:gd name="T5" fmla="*/ 7 h 51"/>
                <a:gd name="T6" fmla="*/ 50 w 105"/>
                <a:gd name="T7" fmla="*/ 10 h 51"/>
                <a:gd name="T8" fmla="*/ 49 w 105"/>
                <a:gd name="T9" fmla="*/ 13 h 51"/>
                <a:gd name="T10" fmla="*/ 48 w 105"/>
                <a:gd name="T11" fmla="*/ 16 h 51"/>
                <a:gd name="T12" fmla="*/ 45 w 105"/>
                <a:gd name="T13" fmla="*/ 19 h 51"/>
                <a:gd name="T14" fmla="*/ 42 w 105"/>
                <a:gd name="T15" fmla="*/ 22 h 51"/>
                <a:gd name="T16" fmla="*/ 39 w 105"/>
                <a:gd name="T17" fmla="*/ 23 h 51"/>
                <a:gd name="T18" fmla="*/ 38 w 105"/>
                <a:gd name="T19" fmla="*/ 24 h 51"/>
                <a:gd name="T20" fmla="*/ 36 w 105"/>
                <a:gd name="T21" fmla="*/ 24 h 51"/>
                <a:gd name="T22" fmla="*/ 34 w 105"/>
                <a:gd name="T23" fmla="*/ 25 h 51"/>
                <a:gd name="T24" fmla="*/ 33 w 105"/>
                <a:gd name="T25" fmla="*/ 25 h 51"/>
                <a:gd name="T26" fmla="*/ 18 w 105"/>
                <a:gd name="T27" fmla="*/ 25 h 51"/>
                <a:gd name="T28" fmla="*/ 14 w 105"/>
                <a:gd name="T29" fmla="*/ 24 h 51"/>
                <a:gd name="T30" fmla="*/ 12 w 105"/>
                <a:gd name="T31" fmla="*/ 23 h 51"/>
                <a:gd name="T32" fmla="*/ 8 w 105"/>
                <a:gd name="T33" fmla="*/ 22 h 51"/>
                <a:gd name="T34" fmla="*/ 6 w 105"/>
                <a:gd name="T35" fmla="*/ 20 h 51"/>
                <a:gd name="T36" fmla="*/ 3 w 105"/>
                <a:gd name="T37" fmla="*/ 16 h 51"/>
                <a:gd name="T38" fmla="*/ 2 w 105"/>
                <a:gd name="T39" fmla="*/ 11 h 51"/>
                <a:gd name="T40" fmla="*/ 1 w 105"/>
                <a:gd name="T41" fmla="*/ 6 h 51"/>
                <a:gd name="T42" fmla="*/ 0 w 105"/>
                <a:gd name="T43" fmla="*/ 0 h 51"/>
                <a:gd name="T44" fmla="*/ 10 w 105"/>
                <a:gd name="T45" fmla="*/ 0 h 51"/>
                <a:gd name="T46" fmla="*/ 11 w 105"/>
                <a:gd name="T47" fmla="*/ 3 h 51"/>
                <a:gd name="T48" fmla="*/ 12 w 105"/>
                <a:gd name="T49" fmla="*/ 6 h 51"/>
                <a:gd name="T50" fmla="*/ 12 w 105"/>
                <a:gd name="T51" fmla="*/ 9 h 51"/>
                <a:gd name="T52" fmla="*/ 13 w 105"/>
                <a:gd name="T53" fmla="*/ 11 h 51"/>
                <a:gd name="T54" fmla="*/ 15 w 105"/>
                <a:gd name="T55" fmla="*/ 13 h 51"/>
                <a:gd name="T56" fmla="*/ 18 w 105"/>
                <a:gd name="T57" fmla="*/ 14 h 51"/>
                <a:gd name="T58" fmla="*/ 23 w 105"/>
                <a:gd name="T59" fmla="*/ 16 h 51"/>
                <a:gd name="T60" fmla="*/ 26 w 105"/>
                <a:gd name="T61" fmla="*/ 16 h 51"/>
                <a:gd name="T62" fmla="*/ 29 w 105"/>
                <a:gd name="T63" fmla="*/ 16 h 51"/>
                <a:gd name="T64" fmla="*/ 33 w 105"/>
                <a:gd name="T65" fmla="*/ 14 h 51"/>
                <a:gd name="T66" fmla="*/ 35 w 105"/>
                <a:gd name="T67" fmla="*/ 13 h 51"/>
                <a:gd name="T68" fmla="*/ 38 w 105"/>
                <a:gd name="T69" fmla="*/ 11 h 51"/>
                <a:gd name="T70" fmla="*/ 39 w 105"/>
                <a:gd name="T71" fmla="*/ 9 h 51"/>
                <a:gd name="T72" fmla="*/ 41 w 105"/>
                <a:gd name="T73" fmla="*/ 6 h 51"/>
                <a:gd name="T74" fmla="*/ 42 w 105"/>
                <a:gd name="T75" fmla="*/ 3 h 51"/>
                <a:gd name="T76" fmla="*/ 43 w 105"/>
                <a:gd name="T77" fmla="*/ 0 h 51"/>
                <a:gd name="T78" fmla="*/ 53 w 105"/>
                <a:gd name="T79" fmla="*/ 0 h 5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05" h="51">
                  <a:moveTo>
                    <a:pt x="105" y="0"/>
                  </a:moveTo>
                  <a:lnTo>
                    <a:pt x="103" y="7"/>
                  </a:lnTo>
                  <a:lnTo>
                    <a:pt x="102" y="15"/>
                  </a:lnTo>
                  <a:lnTo>
                    <a:pt x="100" y="20"/>
                  </a:lnTo>
                  <a:lnTo>
                    <a:pt x="98" y="26"/>
                  </a:lnTo>
                  <a:lnTo>
                    <a:pt x="95" y="33"/>
                  </a:lnTo>
                  <a:lnTo>
                    <a:pt x="90" y="38"/>
                  </a:lnTo>
                  <a:lnTo>
                    <a:pt x="83" y="44"/>
                  </a:lnTo>
                  <a:lnTo>
                    <a:pt x="78" y="47"/>
                  </a:lnTo>
                  <a:lnTo>
                    <a:pt x="75" y="49"/>
                  </a:lnTo>
                  <a:lnTo>
                    <a:pt x="72" y="49"/>
                  </a:lnTo>
                  <a:lnTo>
                    <a:pt x="68" y="51"/>
                  </a:lnTo>
                  <a:lnTo>
                    <a:pt x="65" y="51"/>
                  </a:lnTo>
                  <a:lnTo>
                    <a:pt x="35" y="51"/>
                  </a:lnTo>
                  <a:lnTo>
                    <a:pt x="28" y="49"/>
                  </a:lnTo>
                  <a:lnTo>
                    <a:pt x="23" y="47"/>
                  </a:lnTo>
                  <a:lnTo>
                    <a:pt x="16" y="44"/>
                  </a:lnTo>
                  <a:lnTo>
                    <a:pt x="11" y="40"/>
                  </a:lnTo>
                  <a:lnTo>
                    <a:pt x="6" y="33"/>
                  </a:lnTo>
                  <a:lnTo>
                    <a:pt x="3" y="22"/>
                  </a:lnTo>
                  <a:lnTo>
                    <a:pt x="1" y="13"/>
                  </a:lnTo>
                  <a:lnTo>
                    <a:pt x="0" y="0"/>
                  </a:lnTo>
                  <a:lnTo>
                    <a:pt x="20" y="0"/>
                  </a:lnTo>
                  <a:lnTo>
                    <a:pt x="21" y="7"/>
                  </a:lnTo>
                  <a:lnTo>
                    <a:pt x="23" y="13"/>
                  </a:lnTo>
                  <a:lnTo>
                    <a:pt x="23" y="18"/>
                  </a:lnTo>
                  <a:lnTo>
                    <a:pt x="25" y="22"/>
                  </a:lnTo>
                  <a:lnTo>
                    <a:pt x="30" y="27"/>
                  </a:lnTo>
                  <a:lnTo>
                    <a:pt x="36" y="29"/>
                  </a:lnTo>
                  <a:lnTo>
                    <a:pt x="45" y="33"/>
                  </a:lnTo>
                  <a:lnTo>
                    <a:pt x="51" y="33"/>
                  </a:lnTo>
                  <a:lnTo>
                    <a:pt x="58" y="33"/>
                  </a:lnTo>
                  <a:lnTo>
                    <a:pt x="65" y="29"/>
                  </a:lnTo>
                  <a:lnTo>
                    <a:pt x="70" y="27"/>
                  </a:lnTo>
                  <a:lnTo>
                    <a:pt x="75" y="22"/>
                  </a:lnTo>
                  <a:lnTo>
                    <a:pt x="78" y="18"/>
                  </a:lnTo>
                  <a:lnTo>
                    <a:pt x="82" y="13"/>
                  </a:lnTo>
                  <a:lnTo>
                    <a:pt x="83" y="7"/>
                  </a:lnTo>
                  <a:lnTo>
                    <a:pt x="85" y="0"/>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60" name="Freeform 1745"/>
            <p:cNvSpPr>
              <a:spLocks noEditPoints="1"/>
            </p:cNvSpPr>
            <p:nvPr/>
          </p:nvSpPr>
          <p:spPr bwMode="auto">
            <a:xfrm>
              <a:off x="3594" y="3561"/>
              <a:ext cx="54" cy="25"/>
            </a:xfrm>
            <a:custGeom>
              <a:avLst/>
              <a:gdLst>
                <a:gd name="T0" fmla="*/ 1 w 107"/>
                <a:gd name="T1" fmla="*/ 0 h 51"/>
                <a:gd name="T2" fmla="*/ 1 w 107"/>
                <a:gd name="T3" fmla="*/ 1 h 51"/>
                <a:gd name="T4" fmla="*/ 1 w 107"/>
                <a:gd name="T5" fmla="*/ 3 h 51"/>
                <a:gd name="T6" fmla="*/ 0 w 107"/>
                <a:gd name="T7" fmla="*/ 5 h 51"/>
                <a:gd name="T8" fmla="*/ 0 w 107"/>
                <a:gd name="T9" fmla="*/ 7 h 51"/>
                <a:gd name="T10" fmla="*/ 0 w 107"/>
                <a:gd name="T11" fmla="*/ 12 h 51"/>
                <a:gd name="T12" fmla="*/ 1 w 107"/>
                <a:gd name="T13" fmla="*/ 17 h 51"/>
                <a:gd name="T14" fmla="*/ 2 w 107"/>
                <a:gd name="T15" fmla="*/ 21 h 51"/>
                <a:gd name="T16" fmla="*/ 4 w 107"/>
                <a:gd name="T17" fmla="*/ 25 h 51"/>
                <a:gd name="T18" fmla="*/ 17 w 107"/>
                <a:gd name="T19" fmla="*/ 25 h 51"/>
                <a:gd name="T20" fmla="*/ 16 w 107"/>
                <a:gd name="T21" fmla="*/ 25 h 51"/>
                <a:gd name="T22" fmla="*/ 15 w 107"/>
                <a:gd name="T23" fmla="*/ 24 h 51"/>
                <a:gd name="T24" fmla="*/ 14 w 107"/>
                <a:gd name="T25" fmla="*/ 24 h 51"/>
                <a:gd name="T26" fmla="*/ 14 w 107"/>
                <a:gd name="T27" fmla="*/ 23 h 51"/>
                <a:gd name="T28" fmla="*/ 13 w 107"/>
                <a:gd name="T29" fmla="*/ 20 h 51"/>
                <a:gd name="T30" fmla="*/ 11 w 107"/>
                <a:gd name="T31" fmla="*/ 16 h 51"/>
                <a:gd name="T32" fmla="*/ 10 w 107"/>
                <a:gd name="T33" fmla="*/ 11 h 51"/>
                <a:gd name="T34" fmla="*/ 10 w 107"/>
                <a:gd name="T35" fmla="*/ 5 h 51"/>
                <a:gd name="T36" fmla="*/ 10 w 107"/>
                <a:gd name="T37" fmla="*/ 7 h 51"/>
                <a:gd name="T38" fmla="*/ 10 w 107"/>
                <a:gd name="T39" fmla="*/ 5 h 51"/>
                <a:gd name="T40" fmla="*/ 11 w 107"/>
                <a:gd name="T41" fmla="*/ 3 h 51"/>
                <a:gd name="T42" fmla="*/ 11 w 107"/>
                <a:gd name="T43" fmla="*/ 1 h 51"/>
                <a:gd name="T44" fmla="*/ 11 w 107"/>
                <a:gd name="T45" fmla="*/ 0 h 51"/>
                <a:gd name="T46" fmla="*/ 1 w 107"/>
                <a:gd name="T47" fmla="*/ 0 h 51"/>
                <a:gd name="T48" fmla="*/ 54 w 107"/>
                <a:gd name="T49" fmla="*/ 0 h 51"/>
                <a:gd name="T50" fmla="*/ 54 w 107"/>
                <a:gd name="T51" fmla="*/ 1 h 51"/>
                <a:gd name="T52" fmla="*/ 54 w 107"/>
                <a:gd name="T53" fmla="*/ 2 h 51"/>
                <a:gd name="T54" fmla="*/ 54 w 107"/>
                <a:gd name="T55" fmla="*/ 3 h 51"/>
                <a:gd name="T56" fmla="*/ 54 w 107"/>
                <a:gd name="T57" fmla="*/ 5 h 51"/>
                <a:gd name="T58" fmla="*/ 54 w 107"/>
                <a:gd name="T59" fmla="*/ 11 h 51"/>
                <a:gd name="T60" fmla="*/ 53 w 107"/>
                <a:gd name="T61" fmla="*/ 17 h 51"/>
                <a:gd name="T62" fmla="*/ 51 w 107"/>
                <a:gd name="T63" fmla="*/ 21 h 51"/>
                <a:gd name="T64" fmla="*/ 50 w 107"/>
                <a:gd name="T65" fmla="*/ 25 h 51"/>
                <a:gd name="T66" fmla="*/ 50 w 107"/>
                <a:gd name="T67" fmla="*/ 25 h 51"/>
                <a:gd name="T68" fmla="*/ 50 w 107"/>
                <a:gd name="T69" fmla="*/ 25 h 51"/>
                <a:gd name="T70" fmla="*/ 50 w 107"/>
                <a:gd name="T71" fmla="*/ 25 h 51"/>
                <a:gd name="T72" fmla="*/ 50 w 107"/>
                <a:gd name="T73" fmla="*/ 25 h 51"/>
                <a:gd name="T74" fmla="*/ 36 w 107"/>
                <a:gd name="T75" fmla="*/ 25 h 51"/>
                <a:gd name="T76" fmla="*/ 37 w 107"/>
                <a:gd name="T77" fmla="*/ 25 h 51"/>
                <a:gd name="T78" fmla="*/ 38 w 107"/>
                <a:gd name="T79" fmla="*/ 24 h 51"/>
                <a:gd name="T80" fmla="*/ 38 w 107"/>
                <a:gd name="T81" fmla="*/ 24 h 51"/>
                <a:gd name="T82" fmla="*/ 39 w 107"/>
                <a:gd name="T83" fmla="*/ 23 h 51"/>
                <a:gd name="T84" fmla="*/ 41 w 107"/>
                <a:gd name="T85" fmla="*/ 20 h 51"/>
                <a:gd name="T86" fmla="*/ 43 w 107"/>
                <a:gd name="T87" fmla="*/ 16 h 51"/>
                <a:gd name="T88" fmla="*/ 44 w 107"/>
                <a:gd name="T89" fmla="*/ 12 h 51"/>
                <a:gd name="T90" fmla="*/ 44 w 107"/>
                <a:gd name="T91" fmla="*/ 7 h 51"/>
                <a:gd name="T92" fmla="*/ 44 w 107"/>
                <a:gd name="T93" fmla="*/ 5 h 51"/>
                <a:gd name="T94" fmla="*/ 44 w 107"/>
                <a:gd name="T95" fmla="*/ 3 h 51"/>
                <a:gd name="T96" fmla="*/ 44 w 107"/>
                <a:gd name="T97" fmla="*/ 1 h 51"/>
                <a:gd name="T98" fmla="*/ 44 w 107"/>
                <a:gd name="T99" fmla="*/ 0 h 51"/>
                <a:gd name="T100" fmla="*/ 54 w 107"/>
                <a:gd name="T101" fmla="*/ 0 h 5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07" h="51">
                  <a:moveTo>
                    <a:pt x="2" y="0"/>
                  </a:moveTo>
                  <a:lnTo>
                    <a:pt x="2" y="3"/>
                  </a:lnTo>
                  <a:lnTo>
                    <a:pt x="2" y="7"/>
                  </a:lnTo>
                  <a:lnTo>
                    <a:pt x="0" y="11"/>
                  </a:lnTo>
                  <a:lnTo>
                    <a:pt x="0" y="14"/>
                  </a:lnTo>
                  <a:lnTo>
                    <a:pt x="0" y="25"/>
                  </a:lnTo>
                  <a:lnTo>
                    <a:pt x="2" y="34"/>
                  </a:lnTo>
                  <a:lnTo>
                    <a:pt x="3" y="43"/>
                  </a:lnTo>
                  <a:lnTo>
                    <a:pt x="7" y="51"/>
                  </a:lnTo>
                  <a:lnTo>
                    <a:pt x="33" y="51"/>
                  </a:lnTo>
                  <a:lnTo>
                    <a:pt x="32" y="51"/>
                  </a:lnTo>
                  <a:lnTo>
                    <a:pt x="30" y="49"/>
                  </a:lnTo>
                  <a:lnTo>
                    <a:pt x="28" y="49"/>
                  </a:lnTo>
                  <a:lnTo>
                    <a:pt x="27" y="47"/>
                  </a:lnTo>
                  <a:lnTo>
                    <a:pt x="25" y="41"/>
                  </a:lnTo>
                  <a:lnTo>
                    <a:pt x="22" y="32"/>
                  </a:lnTo>
                  <a:lnTo>
                    <a:pt x="20" y="23"/>
                  </a:lnTo>
                  <a:lnTo>
                    <a:pt x="20" y="11"/>
                  </a:lnTo>
                  <a:lnTo>
                    <a:pt x="20" y="14"/>
                  </a:lnTo>
                  <a:lnTo>
                    <a:pt x="20" y="11"/>
                  </a:lnTo>
                  <a:lnTo>
                    <a:pt x="22" y="7"/>
                  </a:lnTo>
                  <a:lnTo>
                    <a:pt x="22" y="3"/>
                  </a:lnTo>
                  <a:lnTo>
                    <a:pt x="22" y="0"/>
                  </a:lnTo>
                  <a:lnTo>
                    <a:pt x="2" y="0"/>
                  </a:lnTo>
                  <a:close/>
                  <a:moveTo>
                    <a:pt x="107" y="0"/>
                  </a:moveTo>
                  <a:lnTo>
                    <a:pt x="107" y="2"/>
                  </a:lnTo>
                  <a:lnTo>
                    <a:pt x="107" y="5"/>
                  </a:lnTo>
                  <a:lnTo>
                    <a:pt x="107" y="7"/>
                  </a:lnTo>
                  <a:lnTo>
                    <a:pt x="107" y="11"/>
                  </a:lnTo>
                  <a:lnTo>
                    <a:pt x="107" y="23"/>
                  </a:lnTo>
                  <a:lnTo>
                    <a:pt x="105" y="34"/>
                  </a:lnTo>
                  <a:lnTo>
                    <a:pt x="102" y="43"/>
                  </a:lnTo>
                  <a:lnTo>
                    <a:pt x="100" y="51"/>
                  </a:lnTo>
                  <a:lnTo>
                    <a:pt x="72" y="51"/>
                  </a:lnTo>
                  <a:lnTo>
                    <a:pt x="74" y="51"/>
                  </a:lnTo>
                  <a:lnTo>
                    <a:pt x="75" y="49"/>
                  </a:lnTo>
                  <a:lnTo>
                    <a:pt x="77" y="47"/>
                  </a:lnTo>
                  <a:lnTo>
                    <a:pt x="82" y="41"/>
                  </a:lnTo>
                  <a:lnTo>
                    <a:pt x="85" y="32"/>
                  </a:lnTo>
                  <a:lnTo>
                    <a:pt x="87" y="25"/>
                  </a:lnTo>
                  <a:lnTo>
                    <a:pt x="87" y="14"/>
                  </a:lnTo>
                  <a:lnTo>
                    <a:pt x="87" y="11"/>
                  </a:lnTo>
                  <a:lnTo>
                    <a:pt x="87" y="7"/>
                  </a:lnTo>
                  <a:lnTo>
                    <a:pt x="87" y="3"/>
                  </a:lnTo>
                  <a:lnTo>
                    <a:pt x="87" y="0"/>
                  </a:lnTo>
                  <a:lnTo>
                    <a:pt x="10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61" name="Freeform 1746"/>
            <p:cNvSpPr>
              <a:spLocks noEditPoints="1"/>
            </p:cNvSpPr>
            <p:nvPr/>
          </p:nvSpPr>
          <p:spPr bwMode="auto">
            <a:xfrm>
              <a:off x="3594" y="3548"/>
              <a:ext cx="54" cy="26"/>
            </a:xfrm>
            <a:custGeom>
              <a:avLst/>
              <a:gdLst>
                <a:gd name="T0" fmla="*/ 4 w 107"/>
                <a:gd name="T1" fmla="*/ 0 h 50"/>
                <a:gd name="T2" fmla="*/ 3 w 107"/>
                <a:gd name="T3" fmla="*/ 5 h 50"/>
                <a:gd name="T4" fmla="*/ 1 w 107"/>
                <a:gd name="T5" fmla="*/ 9 h 50"/>
                <a:gd name="T6" fmla="*/ 0 w 107"/>
                <a:gd name="T7" fmla="*/ 15 h 50"/>
                <a:gd name="T8" fmla="*/ 0 w 107"/>
                <a:gd name="T9" fmla="*/ 20 h 50"/>
                <a:gd name="T10" fmla="*/ 0 w 107"/>
                <a:gd name="T11" fmla="*/ 21 h 50"/>
                <a:gd name="T12" fmla="*/ 1 w 107"/>
                <a:gd name="T13" fmla="*/ 23 h 50"/>
                <a:gd name="T14" fmla="*/ 1 w 107"/>
                <a:gd name="T15" fmla="*/ 24 h 50"/>
                <a:gd name="T16" fmla="*/ 1 w 107"/>
                <a:gd name="T17" fmla="*/ 26 h 50"/>
                <a:gd name="T18" fmla="*/ 11 w 107"/>
                <a:gd name="T19" fmla="*/ 26 h 50"/>
                <a:gd name="T20" fmla="*/ 11 w 107"/>
                <a:gd name="T21" fmla="*/ 24 h 50"/>
                <a:gd name="T22" fmla="*/ 11 w 107"/>
                <a:gd name="T23" fmla="*/ 22 h 50"/>
                <a:gd name="T24" fmla="*/ 10 w 107"/>
                <a:gd name="T25" fmla="*/ 20 h 50"/>
                <a:gd name="T26" fmla="*/ 10 w 107"/>
                <a:gd name="T27" fmla="*/ 19 h 50"/>
                <a:gd name="T28" fmla="*/ 10 w 107"/>
                <a:gd name="T29" fmla="*/ 20 h 50"/>
                <a:gd name="T30" fmla="*/ 10 w 107"/>
                <a:gd name="T31" fmla="*/ 15 h 50"/>
                <a:gd name="T32" fmla="*/ 12 w 107"/>
                <a:gd name="T33" fmla="*/ 9 h 50"/>
                <a:gd name="T34" fmla="*/ 13 w 107"/>
                <a:gd name="T35" fmla="*/ 5 h 50"/>
                <a:gd name="T36" fmla="*/ 15 w 107"/>
                <a:gd name="T37" fmla="*/ 2 h 50"/>
                <a:gd name="T38" fmla="*/ 16 w 107"/>
                <a:gd name="T39" fmla="*/ 1 h 50"/>
                <a:gd name="T40" fmla="*/ 16 w 107"/>
                <a:gd name="T41" fmla="*/ 1 h 50"/>
                <a:gd name="T42" fmla="*/ 16 w 107"/>
                <a:gd name="T43" fmla="*/ 1 h 50"/>
                <a:gd name="T44" fmla="*/ 16 w 107"/>
                <a:gd name="T45" fmla="*/ 0 h 50"/>
                <a:gd name="T46" fmla="*/ 4 w 107"/>
                <a:gd name="T47" fmla="*/ 0 h 50"/>
                <a:gd name="T48" fmla="*/ 50 w 107"/>
                <a:gd name="T49" fmla="*/ 0 h 50"/>
                <a:gd name="T50" fmla="*/ 52 w 107"/>
                <a:gd name="T51" fmla="*/ 5 h 50"/>
                <a:gd name="T52" fmla="*/ 53 w 107"/>
                <a:gd name="T53" fmla="*/ 9 h 50"/>
                <a:gd name="T54" fmla="*/ 54 w 107"/>
                <a:gd name="T55" fmla="*/ 14 h 50"/>
                <a:gd name="T56" fmla="*/ 54 w 107"/>
                <a:gd name="T57" fmla="*/ 19 h 50"/>
                <a:gd name="T58" fmla="*/ 54 w 107"/>
                <a:gd name="T59" fmla="*/ 20 h 50"/>
                <a:gd name="T60" fmla="*/ 54 w 107"/>
                <a:gd name="T61" fmla="*/ 22 h 50"/>
                <a:gd name="T62" fmla="*/ 54 w 107"/>
                <a:gd name="T63" fmla="*/ 24 h 50"/>
                <a:gd name="T64" fmla="*/ 54 w 107"/>
                <a:gd name="T65" fmla="*/ 26 h 50"/>
                <a:gd name="T66" fmla="*/ 44 w 107"/>
                <a:gd name="T67" fmla="*/ 26 h 50"/>
                <a:gd name="T68" fmla="*/ 44 w 107"/>
                <a:gd name="T69" fmla="*/ 24 h 50"/>
                <a:gd name="T70" fmla="*/ 44 w 107"/>
                <a:gd name="T71" fmla="*/ 23 h 50"/>
                <a:gd name="T72" fmla="*/ 44 w 107"/>
                <a:gd name="T73" fmla="*/ 21 h 50"/>
                <a:gd name="T74" fmla="*/ 44 w 107"/>
                <a:gd name="T75" fmla="*/ 20 h 50"/>
                <a:gd name="T76" fmla="*/ 44 w 107"/>
                <a:gd name="T77" fmla="*/ 15 h 50"/>
                <a:gd name="T78" fmla="*/ 43 w 107"/>
                <a:gd name="T79" fmla="*/ 9 h 50"/>
                <a:gd name="T80" fmla="*/ 41 w 107"/>
                <a:gd name="T81" fmla="*/ 5 h 50"/>
                <a:gd name="T82" fmla="*/ 39 w 107"/>
                <a:gd name="T83" fmla="*/ 2 h 50"/>
                <a:gd name="T84" fmla="*/ 39 w 107"/>
                <a:gd name="T85" fmla="*/ 1 h 50"/>
                <a:gd name="T86" fmla="*/ 39 w 107"/>
                <a:gd name="T87" fmla="*/ 1 h 50"/>
                <a:gd name="T88" fmla="*/ 39 w 107"/>
                <a:gd name="T89" fmla="*/ 1 h 50"/>
                <a:gd name="T90" fmla="*/ 38 w 107"/>
                <a:gd name="T91" fmla="*/ 0 h 50"/>
                <a:gd name="T92" fmla="*/ 50 w 107"/>
                <a:gd name="T93" fmla="*/ 0 h 5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7" h="50">
                  <a:moveTo>
                    <a:pt x="7" y="0"/>
                  </a:moveTo>
                  <a:lnTo>
                    <a:pt x="5" y="9"/>
                  </a:lnTo>
                  <a:lnTo>
                    <a:pt x="2" y="18"/>
                  </a:lnTo>
                  <a:lnTo>
                    <a:pt x="0" y="28"/>
                  </a:lnTo>
                  <a:lnTo>
                    <a:pt x="0" y="39"/>
                  </a:lnTo>
                  <a:lnTo>
                    <a:pt x="0" y="41"/>
                  </a:lnTo>
                  <a:lnTo>
                    <a:pt x="2" y="45"/>
                  </a:lnTo>
                  <a:lnTo>
                    <a:pt x="2" y="47"/>
                  </a:lnTo>
                  <a:lnTo>
                    <a:pt x="2" y="50"/>
                  </a:lnTo>
                  <a:lnTo>
                    <a:pt x="22" y="50"/>
                  </a:lnTo>
                  <a:lnTo>
                    <a:pt x="22" y="47"/>
                  </a:lnTo>
                  <a:lnTo>
                    <a:pt x="22" y="43"/>
                  </a:lnTo>
                  <a:lnTo>
                    <a:pt x="20" y="39"/>
                  </a:lnTo>
                  <a:lnTo>
                    <a:pt x="20" y="36"/>
                  </a:lnTo>
                  <a:lnTo>
                    <a:pt x="20" y="39"/>
                  </a:lnTo>
                  <a:lnTo>
                    <a:pt x="20" y="28"/>
                  </a:lnTo>
                  <a:lnTo>
                    <a:pt x="23" y="18"/>
                  </a:lnTo>
                  <a:lnTo>
                    <a:pt x="25" y="10"/>
                  </a:lnTo>
                  <a:lnTo>
                    <a:pt x="30" y="3"/>
                  </a:lnTo>
                  <a:lnTo>
                    <a:pt x="32" y="1"/>
                  </a:lnTo>
                  <a:lnTo>
                    <a:pt x="32" y="0"/>
                  </a:lnTo>
                  <a:lnTo>
                    <a:pt x="7" y="0"/>
                  </a:lnTo>
                  <a:close/>
                  <a:moveTo>
                    <a:pt x="100" y="0"/>
                  </a:moveTo>
                  <a:lnTo>
                    <a:pt x="104" y="9"/>
                  </a:lnTo>
                  <a:lnTo>
                    <a:pt x="105" y="18"/>
                  </a:lnTo>
                  <a:lnTo>
                    <a:pt x="107" y="27"/>
                  </a:lnTo>
                  <a:lnTo>
                    <a:pt x="107" y="36"/>
                  </a:lnTo>
                  <a:lnTo>
                    <a:pt x="107" y="39"/>
                  </a:lnTo>
                  <a:lnTo>
                    <a:pt x="107" y="43"/>
                  </a:lnTo>
                  <a:lnTo>
                    <a:pt x="107" y="47"/>
                  </a:lnTo>
                  <a:lnTo>
                    <a:pt x="107" y="50"/>
                  </a:lnTo>
                  <a:lnTo>
                    <a:pt x="87" y="50"/>
                  </a:lnTo>
                  <a:lnTo>
                    <a:pt x="87" y="47"/>
                  </a:lnTo>
                  <a:lnTo>
                    <a:pt x="87" y="45"/>
                  </a:lnTo>
                  <a:lnTo>
                    <a:pt x="87" y="41"/>
                  </a:lnTo>
                  <a:lnTo>
                    <a:pt x="87" y="39"/>
                  </a:lnTo>
                  <a:lnTo>
                    <a:pt x="87" y="28"/>
                  </a:lnTo>
                  <a:lnTo>
                    <a:pt x="85" y="18"/>
                  </a:lnTo>
                  <a:lnTo>
                    <a:pt x="82" y="10"/>
                  </a:lnTo>
                  <a:lnTo>
                    <a:pt x="77" y="3"/>
                  </a:lnTo>
                  <a:lnTo>
                    <a:pt x="77" y="1"/>
                  </a:lnTo>
                  <a:lnTo>
                    <a:pt x="75" y="0"/>
                  </a:lnTo>
                  <a:lnTo>
                    <a:pt x="10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62" name="Freeform 1747"/>
            <p:cNvSpPr>
              <a:spLocks/>
            </p:cNvSpPr>
            <p:nvPr/>
          </p:nvSpPr>
          <p:spPr bwMode="auto">
            <a:xfrm>
              <a:off x="3595" y="3536"/>
              <a:ext cx="53" cy="25"/>
            </a:xfrm>
            <a:custGeom>
              <a:avLst/>
              <a:gdLst>
                <a:gd name="T0" fmla="*/ 0 w 105"/>
                <a:gd name="T1" fmla="*/ 25 h 51"/>
                <a:gd name="T2" fmla="*/ 1 w 105"/>
                <a:gd name="T3" fmla="*/ 19 h 51"/>
                <a:gd name="T4" fmla="*/ 3 w 105"/>
                <a:gd name="T5" fmla="*/ 13 h 51"/>
                <a:gd name="T6" fmla="*/ 5 w 105"/>
                <a:gd name="T7" fmla="*/ 9 h 51"/>
                <a:gd name="T8" fmla="*/ 8 w 105"/>
                <a:gd name="T9" fmla="*/ 5 h 51"/>
                <a:gd name="T10" fmla="*/ 9 w 105"/>
                <a:gd name="T11" fmla="*/ 3 h 51"/>
                <a:gd name="T12" fmla="*/ 11 w 105"/>
                <a:gd name="T13" fmla="*/ 3 h 51"/>
                <a:gd name="T14" fmla="*/ 13 w 105"/>
                <a:gd name="T15" fmla="*/ 1 h 51"/>
                <a:gd name="T16" fmla="*/ 14 w 105"/>
                <a:gd name="T17" fmla="*/ 0 h 51"/>
                <a:gd name="T18" fmla="*/ 37 w 105"/>
                <a:gd name="T19" fmla="*/ 0 h 51"/>
                <a:gd name="T20" fmla="*/ 39 w 105"/>
                <a:gd name="T21" fmla="*/ 2 h 51"/>
                <a:gd name="T22" fmla="*/ 41 w 105"/>
                <a:gd name="T23" fmla="*/ 3 h 51"/>
                <a:gd name="T24" fmla="*/ 43 w 105"/>
                <a:gd name="T25" fmla="*/ 5 h 51"/>
                <a:gd name="T26" fmla="*/ 44 w 105"/>
                <a:gd name="T27" fmla="*/ 7 h 51"/>
                <a:gd name="T28" fmla="*/ 48 w 105"/>
                <a:gd name="T29" fmla="*/ 11 h 51"/>
                <a:gd name="T30" fmla="*/ 50 w 105"/>
                <a:gd name="T31" fmla="*/ 14 h 51"/>
                <a:gd name="T32" fmla="*/ 52 w 105"/>
                <a:gd name="T33" fmla="*/ 20 h 51"/>
                <a:gd name="T34" fmla="*/ 53 w 105"/>
                <a:gd name="T35" fmla="*/ 25 h 51"/>
                <a:gd name="T36" fmla="*/ 43 w 105"/>
                <a:gd name="T37" fmla="*/ 25 h 51"/>
                <a:gd name="T38" fmla="*/ 42 w 105"/>
                <a:gd name="T39" fmla="*/ 22 h 51"/>
                <a:gd name="T40" fmla="*/ 41 w 105"/>
                <a:gd name="T41" fmla="*/ 19 h 51"/>
                <a:gd name="T42" fmla="*/ 39 w 105"/>
                <a:gd name="T43" fmla="*/ 16 h 51"/>
                <a:gd name="T44" fmla="*/ 38 w 105"/>
                <a:gd name="T45" fmla="*/ 14 h 51"/>
                <a:gd name="T46" fmla="*/ 35 w 105"/>
                <a:gd name="T47" fmla="*/ 12 h 51"/>
                <a:gd name="T48" fmla="*/ 33 w 105"/>
                <a:gd name="T49" fmla="*/ 10 h 51"/>
                <a:gd name="T50" fmla="*/ 29 w 105"/>
                <a:gd name="T51" fmla="*/ 9 h 51"/>
                <a:gd name="T52" fmla="*/ 26 w 105"/>
                <a:gd name="T53" fmla="*/ 9 h 51"/>
                <a:gd name="T54" fmla="*/ 23 w 105"/>
                <a:gd name="T55" fmla="*/ 9 h 51"/>
                <a:gd name="T56" fmla="*/ 19 w 105"/>
                <a:gd name="T57" fmla="*/ 10 h 51"/>
                <a:gd name="T58" fmla="*/ 16 w 105"/>
                <a:gd name="T59" fmla="*/ 12 h 51"/>
                <a:gd name="T60" fmla="*/ 14 w 105"/>
                <a:gd name="T61" fmla="*/ 14 h 51"/>
                <a:gd name="T62" fmla="*/ 13 w 105"/>
                <a:gd name="T63" fmla="*/ 16 h 51"/>
                <a:gd name="T64" fmla="*/ 12 w 105"/>
                <a:gd name="T65" fmla="*/ 19 h 51"/>
                <a:gd name="T66" fmla="*/ 11 w 105"/>
                <a:gd name="T67" fmla="*/ 22 h 51"/>
                <a:gd name="T68" fmla="*/ 10 w 105"/>
                <a:gd name="T69" fmla="*/ 25 h 51"/>
                <a:gd name="T70" fmla="*/ 0 w 105"/>
                <a:gd name="T71" fmla="*/ 25 h 5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05" h="51">
                  <a:moveTo>
                    <a:pt x="0" y="51"/>
                  </a:moveTo>
                  <a:lnTo>
                    <a:pt x="1" y="38"/>
                  </a:lnTo>
                  <a:lnTo>
                    <a:pt x="5" y="27"/>
                  </a:lnTo>
                  <a:lnTo>
                    <a:pt x="10" y="18"/>
                  </a:lnTo>
                  <a:lnTo>
                    <a:pt x="15" y="11"/>
                  </a:lnTo>
                  <a:lnTo>
                    <a:pt x="18" y="7"/>
                  </a:lnTo>
                  <a:lnTo>
                    <a:pt x="21" y="6"/>
                  </a:lnTo>
                  <a:lnTo>
                    <a:pt x="25" y="2"/>
                  </a:lnTo>
                  <a:lnTo>
                    <a:pt x="28" y="0"/>
                  </a:lnTo>
                  <a:lnTo>
                    <a:pt x="73" y="0"/>
                  </a:lnTo>
                  <a:lnTo>
                    <a:pt x="77" y="4"/>
                  </a:lnTo>
                  <a:lnTo>
                    <a:pt x="82" y="7"/>
                  </a:lnTo>
                  <a:lnTo>
                    <a:pt x="85" y="11"/>
                  </a:lnTo>
                  <a:lnTo>
                    <a:pt x="88" y="15"/>
                  </a:lnTo>
                  <a:lnTo>
                    <a:pt x="95" y="22"/>
                  </a:lnTo>
                  <a:lnTo>
                    <a:pt x="100" y="29"/>
                  </a:lnTo>
                  <a:lnTo>
                    <a:pt x="103" y="40"/>
                  </a:lnTo>
                  <a:lnTo>
                    <a:pt x="105" y="51"/>
                  </a:lnTo>
                  <a:lnTo>
                    <a:pt x="85" y="51"/>
                  </a:lnTo>
                  <a:lnTo>
                    <a:pt x="83" y="44"/>
                  </a:lnTo>
                  <a:lnTo>
                    <a:pt x="82" y="38"/>
                  </a:lnTo>
                  <a:lnTo>
                    <a:pt x="78" y="33"/>
                  </a:lnTo>
                  <a:lnTo>
                    <a:pt x="75" y="29"/>
                  </a:lnTo>
                  <a:lnTo>
                    <a:pt x="70" y="24"/>
                  </a:lnTo>
                  <a:lnTo>
                    <a:pt x="65" y="20"/>
                  </a:lnTo>
                  <a:lnTo>
                    <a:pt x="58" y="18"/>
                  </a:lnTo>
                  <a:lnTo>
                    <a:pt x="51" y="18"/>
                  </a:lnTo>
                  <a:lnTo>
                    <a:pt x="45" y="18"/>
                  </a:lnTo>
                  <a:lnTo>
                    <a:pt x="38" y="20"/>
                  </a:lnTo>
                  <a:lnTo>
                    <a:pt x="31" y="24"/>
                  </a:lnTo>
                  <a:lnTo>
                    <a:pt x="28" y="29"/>
                  </a:lnTo>
                  <a:lnTo>
                    <a:pt x="26" y="33"/>
                  </a:lnTo>
                  <a:lnTo>
                    <a:pt x="23" y="38"/>
                  </a:lnTo>
                  <a:lnTo>
                    <a:pt x="21" y="44"/>
                  </a:lnTo>
                  <a:lnTo>
                    <a:pt x="20" y="51"/>
                  </a:lnTo>
                  <a:lnTo>
                    <a:pt x="0"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63" name="Freeform 1748"/>
            <p:cNvSpPr>
              <a:spLocks/>
            </p:cNvSpPr>
            <p:nvPr/>
          </p:nvSpPr>
          <p:spPr bwMode="auto">
            <a:xfrm>
              <a:off x="3598" y="3534"/>
              <a:ext cx="47" cy="14"/>
            </a:xfrm>
            <a:custGeom>
              <a:avLst/>
              <a:gdLst>
                <a:gd name="T0" fmla="*/ 0 w 93"/>
                <a:gd name="T1" fmla="*/ 14 h 29"/>
                <a:gd name="T2" fmla="*/ 2 w 93"/>
                <a:gd name="T3" fmla="*/ 12 h 29"/>
                <a:gd name="T4" fmla="*/ 3 w 93"/>
                <a:gd name="T5" fmla="*/ 10 h 29"/>
                <a:gd name="T6" fmla="*/ 4 w 93"/>
                <a:gd name="T7" fmla="*/ 9 h 29"/>
                <a:gd name="T8" fmla="*/ 5 w 93"/>
                <a:gd name="T9" fmla="*/ 7 h 29"/>
                <a:gd name="T10" fmla="*/ 9 w 93"/>
                <a:gd name="T11" fmla="*/ 3 h 29"/>
                <a:gd name="T12" fmla="*/ 13 w 93"/>
                <a:gd name="T13" fmla="*/ 1 h 29"/>
                <a:gd name="T14" fmla="*/ 18 w 93"/>
                <a:gd name="T15" fmla="*/ 0 h 29"/>
                <a:gd name="T16" fmla="*/ 23 w 93"/>
                <a:gd name="T17" fmla="*/ 0 h 29"/>
                <a:gd name="T18" fmla="*/ 28 w 93"/>
                <a:gd name="T19" fmla="*/ 0 h 29"/>
                <a:gd name="T20" fmla="*/ 34 w 93"/>
                <a:gd name="T21" fmla="*/ 2 h 29"/>
                <a:gd name="T22" fmla="*/ 38 w 93"/>
                <a:gd name="T23" fmla="*/ 5 h 29"/>
                <a:gd name="T24" fmla="*/ 42 w 93"/>
                <a:gd name="T25" fmla="*/ 9 h 29"/>
                <a:gd name="T26" fmla="*/ 44 w 93"/>
                <a:gd name="T27" fmla="*/ 10 h 29"/>
                <a:gd name="T28" fmla="*/ 44 w 93"/>
                <a:gd name="T29" fmla="*/ 11 h 29"/>
                <a:gd name="T30" fmla="*/ 46 w 93"/>
                <a:gd name="T31" fmla="*/ 12 h 29"/>
                <a:gd name="T32" fmla="*/ 47 w 93"/>
                <a:gd name="T33" fmla="*/ 14 h 29"/>
                <a:gd name="T34" fmla="*/ 34 w 93"/>
                <a:gd name="T35" fmla="*/ 14 h 29"/>
                <a:gd name="T36" fmla="*/ 33 w 93"/>
                <a:gd name="T37" fmla="*/ 12 h 29"/>
                <a:gd name="T38" fmla="*/ 30 w 93"/>
                <a:gd name="T39" fmla="*/ 11 h 29"/>
                <a:gd name="T40" fmla="*/ 27 w 93"/>
                <a:gd name="T41" fmla="*/ 10 h 29"/>
                <a:gd name="T42" fmla="*/ 23 w 93"/>
                <a:gd name="T43" fmla="*/ 10 h 29"/>
                <a:gd name="T44" fmla="*/ 20 w 93"/>
                <a:gd name="T45" fmla="*/ 10 h 29"/>
                <a:gd name="T46" fmla="*/ 18 w 93"/>
                <a:gd name="T47" fmla="*/ 11 h 29"/>
                <a:gd name="T48" fmla="*/ 15 w 93"/>
                <a:gd name="T49" fmla="*/ 12 h 29"/>
                <a:gd name="T50" fmla="*/ 13 w 93"/>
                <a:gd name="T51" fmla="*/ 14 h 29"/>
                <a:gd name="T52" fmla="*/ 0 w 93"/>
                <a:gd name="T53" fmla="*/ 14 h 2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93" h="29">
                  <a:moveTo>
                    <a:pt x="0" y="29"/>
                  </a:moveTo>
                  <a:lnTo>
                    <a:pt x="3" y="25"/>
                  </a:lnTo>
                  <a:lnTo>
                    <a:pt x="5" y="21"/>
                  </a:lnTo>
                  <a:lnTo>
                    <a:pt x="8" y="18"/>
                  </a:lnTo>
                  <a:lnTo>
                    <a:pt x="10" y="14"/>
                  </a:lnTo>
                  <a:lnTo>
                    <a:pt x="18" y="7"/>
                  </a:lnTo>
                  <a:lnTo>
                    <a:pt x="26" y="3"/>
                  </a:lnTo>
                  <a:lnTo>
                    <a:pt x="36" y="0"/>
                  </a:lnTo>
                  <a:lnTo>
                    <a:pt x="46" y="0"/>
                  </a:lnTo>
                  <a:lnTo>
                    <a:pt x="56" y="1"/>
                  </a:lnTo>
                  <a:lnTo>
                    <a:pt x="67" y="5"/>
                  </a:lnTo>
                  <a:lnTo>
                    <a:pt x="75" y="10"/>
                  </a:lnTo>
                  <a:lnTo>
                    <a:pt x="83" y="18"/>
                  </a:lnTo>
                  <a:lnTo>
                    <a:pt x="87" y="20"/>
                  </a:lnTo>
                  <a:lnTo>
                    <a:pt x="88" y="23"/>
                  </a:lnTo>
                  <a:lnTo>
                    <a:pt x="92" y="25"/>
                  </a:lnTo>
                  <a:lnTo>
                    <a:pt x="93" y="29"/>
                  </a:lnTo>
                  <a:lnTo>
                    <a:pt x="68" y="29"/>
                  </a:lnTo>
                  <a:lnTo>
                    <a:pt x="65" y="25"/>
                  </a:lnTo>
                  <a:lnTo>
                    <a:pt x="60" y="23"/>
                  </a:lnTo>
                  <a:lnTo>
                    <a:pt x="53" y="21"/>
                  </a:lnTo>
                  <a:lnTo>
                    <a:pt x="46" y="21"/>
                  </a:lnTo>
                  <a:lnTo>
                    <a:pt x="40" y="21"/>
                  </a:lnTo>
                  <a:lnTo>
                    <a:pt x="35" y="23"/>
                  </a:lnTo>
                  <a:lnTo>
                    <a:pt x="30" y="25"/>
                  </a:lnTo>
                  <a:lnTo>
                    <a:pt x="25" y="29"/>
                  </a:lnTo>
                  <a:lnTo>
                    <a:pt x="0"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64" name="Freeform 1749"/>
            <p:cNvSpPr>
              <a:spLocks/>
            </p:cNvSpPr>
            <p:nvPr/>
          </p:nvSpPr>
          <p:spPr bwMode="auto">
            <a:xfrm>
              <a:off x="3610" y="3534"/>
              <a:ext cx="22" cy="2"/>
            </a:xfrm>
            <a:custGeom>
              <a:avLst/>
              <a:gdLst>
                <a:gd name="T0" fmla="*/ 0 w 45"/>
                <a:gd name="T1" fmla="*/ 2 h 3"/>
                <a:gd name="T2" fmla="*/ 2 w 45"/>
                <a:gd name="T3" fmla="*/ 1 h 3"/>
                <a:gd name="T4" fmla="*/ 6 w 45"/>
                <a:gd name="T5" fmla="*/ 0 h 3"/>
                <a:gd name="T6" fmla="*/ 8 w 45"/>
                <a:gd name="T7" fmla="*/ 0 h 3"/>
                <a:gd name="T8" fmla="*/ 11 w 45"/>
                <a:gd name="T9" fmla="*/ 0 h 3"/>
                <a:gd name="T10" fmla="*/ 15 w 45"/>
                <a:gd name="T11" fmla="*/ 0 h 3"/>
                <a:gd name="T12" fmla="*/ 17 w 45"/>
                <a:gd name="T13" fmla="*/ 1 h 3"/>
                <a:gd name="T14" fmla="*/ 20 w 45"/>
                <a:gd name="T15" fmla="*/ 1 h 3"/>
                <a:gd name="T16" fmla="*/ 22 w 45"/>
                <a:gd name="T17" fmla="*/ 2 h 3"/>
                <a:gd name="T18" fmla="*/ 0 w 45"/>
                <a:gd name="T19" fmla="*/ 2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5" h="3">
                  <a:moveTo>
                    <a:pt x="0" y="3"/>
                  </a:moveTo>
                  <a:lnTo>
                    <a:pt x="5" y="1"/>
                  </a:lnTo>
                  <a:lnTo>
                    <a:pt x="12" y="0"/>
                  </a:lnTo>
                  <a:lnTo>
                    <a:pt x="17" y="0"/>
                  </a:lnTo>
                  <a:lnTo>
                    <a:pt x="23" y="0"/>
                  </a:lnTo>
                  <a:lnTo>
                    <a:pt x="30" y="0"/>
                  </a:lnTo>
                  <a:lnTo>
                    <a:pt x="35" y="1"/>
                  </a:lnTo>
                  <a:lnTo>
                    <a:pt x="40" y="1"/>
                  </a:lnTo>
                  <a:lnTo>
                    <a:pt x="45" y="3"/>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65" name="Freeform 1750"/>
            <p:cNvSpPr>
              <a:spLocks noEditPoints="1"/>
            </p:cNvSpPr>
            <p:nvPr/>
          </p:nvSpPr>
          <p:spPr bwMode="auto">
            <a:xfrm>
              <a:off x="3668" y="3586"/>
              <a:ext cx="53" cy="15"/>
            </a:xfrm>
            <a:custGeom>
              <a:avLst/>
              <a:gdLst>
                <a:gd name="T0" fmla="*/ 0 w 105"/>
                <a:gd name="T1" fmla="*/ 0 h 28"/>
                <a:gd name="T2" fmla="*/ 4 w 105"/>
                <a:gd name="T3" fmla="*/ 15 h 28"/>
                <a:gd name="T4" fmla="*/ 15 w 105"/>
                <a:gd name="T5" fmla="*/ 15 h 28"/>
                <a:gd name="T6" fmla="*/ 19 w 105"/>
                <a:gd name="T7" fmla="*/ 0 h 28"/>
                <a:gd name="T8" fmla="*/ 0 w 105"/>
                <a:gd name="T9" fmla="*/ 0 h 28"/>
                <a:gd name="T10" fmla="*/ 53 w 105"/>
                <a:gd name="T11" fmla="*/ 0 h 28"/>
                <a:gd name="T12" fmla="*/ 49 w 105"/>
                <a:gd name="T13" fmla="*/ 15 h 28"/>
                <a:gd name="T14" fmla="*/ 37 w 105"/>
                <a:gd name="T15" fmla="*/ 15 h 28"/>
                <a:gd name="T16" fmla="*/ 35 w 105"/>
                <a:gd name="T17" fmla="*/ 0 h 28"/>
                <a:gd name="T18" fmla="*/ 53 w 105"/>
                <a:gd name="T19" fmla="*/ 0 h 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5" h="28">
                  <a:moveTo>
                    <a:pt x="0" y="0"/>
                  </a:moveTo>
                  <a:lnTo>
                    <a:pt x="7" y="28"/>
                  </a:lnTo>
                  <a:lnTo>
                    <a:pt x="30" y="28"/>
                  </a:lnTo>
                  <a:lnTo>
                    <a:pt x="37" y="0"/>
                  </a:lnTo>
                  <a:lnTo>
                    <a:pt x="0" y="0"/>
                  </a:lnTo>
                  <a:close/>
                  <a:moveTo>
                    <a:pt x="105" y="0"/>
                  </a:moveTo>
                  <a:lnTo>
                    <a:pt x="97" y="28"/>
                  </a:lnTo>
                  <a:lnTo>
                    <a:pt x="74" y="28"/>
                  </a:lnTo>
                  <a:lnTo>
                    <a:pt x="69" y="0"/>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66" name="Freeform 1751"/>
            <p:cNvSpPr>
              <a:spLocks noEditPoints="1"/>
            </p:cNvSpPr>
            <p:nvPr/>
          </p:nvSpPr>
          <p:spPr bwMode="auto">
            <a:xfrm>
              <a:off x="3665" y="3574"/>
              <a:ext cx="60" cy="25"/>
            </a:xfrm>
            <a:custGeom>
              <a:avLst/>
              <a:gdLst>
                <a:gd name="T0" fmla="*/ 0 w 121"/>
                <a:gd name="T1" fmla="*/ 0 h 51"/>
                <a:gd name="T2" fmla="*/ 7 w 121"/>
                <a:gd name="T3" fmla="*/ 25 h 51"/>
                <a:gd name="T4" fmla="*/ 19 w 121"/>
                <a:gd name="T5" fmla="*/ 25 h 51"/>
                <a:gd name="T6" fmla="*/ 25 w 121"/>
                <a:gd name="T7" fmla="*/ 0 h 51"/>
                <a:gd name="T8" fmla="*/ 15 w 121"/>
                <a:gd name="T9" fmla="*/ 0 h 51"/>
                <a:gd name="T10" fmla="*/ 14 w 121"/>
                <a:gd name="T11" fmla="*/ 5 h 51"/>
                <a:gd name="T12" fmla="*/ 12 w 121"/>
                <a:gd name="T13" fmla="*/ 9 h 51"/>
                <a:gd name="T14" fmla="*/ 12 w 121"/>
                <a:gd name="T15" fmla="*/ 12 h 51"/>
                <a:gd name="T16" fmla="*/ 12 w 121"/>
                <a:gd name="T17" fmla="*/ 13 h 51"/>
                <a:gd name="T18" fmla="*/ 9 w 121"/>
                <a:gd name="T19" fmla="*/ 0 h 51"/>
                <a:gd name="T20" fmla="*/ 0 w 121"/>
                <a:gd name="T21" fmla="*/ 0 h 51"/>
                <a:gd name="T22" fmla="*/ 46 w 121"/>
                <a:gd name="T23" fmla="*/ 0 h 51"/>
                <a:gd name="T24" fmla="*/ 47 w 121"/>
                <a:gd name="T25" fmla="*/ 13 h 51"/>
                <a:gd name="T26" fmla="*/ 50 w 121"/>
                <a:gd name="T27" fmla="*/ 0 h 51"/>
                <a:gd name="T28" fmla="*/ 60 w 121"/>
                <a:gd name="T29" fmla="*/ 0 h 51"/>
                <a:gd name="T30" fmla="*/ 53 w 121"/>
                <a:gd name="T31" fmla="*/ 25 h 51"/>
                <a:gd name="T32" fmla="*/ 40 w 121"/>
                <a:gd name="T33" fmla="*/ 25 h 51"/>
                <a:gd name="T34" fmla="*/ 35 w 121"/>
                <a:gd name="T35" fmla="*/ 0 h 51"/>
                <a:gd name="T36" fmla="*/ 46 w 121"/>
                <a:gd name="T37" fmla="*/ 0 h 5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1" h="51">
                  <a:moveTo>
                    <a:pt x="0" y="0"/>
                  </a:moveTo>
                  <a:lnTo>
                    <a:pt x="14" y="51"/>
                  </a:lnTo>
                  <a:lnTo>
                    <a:pt x="39" y="51"/>
                  </a:lnTo>
                  <a:lnTo>
                    <a:pt x="51" y="0"/>
                  </a:lnTo>
                  <a:lnTo>
                    <a:pt x="30" y="0"/>
                  </a:lnTo>
                  <a:lnTo>
                    <a:pt x="29" y="11"/>
                  </a:lnTo>
                  <a:lnTo>
                    <a:pt x="25" y="18"/>
                  </a:lnTo>
                  <a:lnTo>
                    <a:pt x="24" y="24"/>
                  </a:lnTo>
                  <a:lnTo>
                    <a:pt x="24" y="26"/>
                  </a:lnTo>
                  <a:lnTo>
                    <a:pt x="19" y="0"/>
                  </a:lnTo>
                  <a:lnTo>
                    <a:pt x="0" y="0"/>
                  </a:lnTo>
                  <a:close/>
                  <a:moveTo>
                    <a:pt x="92" y="0"/>
                  </a:moveTo>
                  <a:lnTo>
                    <a:pt x="94" y="26"/>
                  </a:lnTo>
                  <a:lnTo>
                    <a:pt x="101" y="0"/>
                  </a:lnTo>
                  <a:lnTo>
                    <a:pt x="121" y="0"/>
                  </a:lnTo>
                  <a:lnTo>
                    <a:pt x="106" y="51"/>
                  </a:lnTo>
                  <a:lnTo>
                    <a:pt x="81" y="51"/>
                  </a:lnTo>
                  <a:lnTo>
                    <a:pt x="71" y="0"/>
                  </a:lnTo>
                  <a:lnTo>
                    <a:pt x="9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67" name="Freeform 1752"/>
            <p:cNvSpPr>
              <a:spLocks noEditPoints="1"/>
            </p:cNvSpPr>
            <p:nvPr/>
          </p:nvSpPr>
          <p:spPr bwMode="auto">
            <a:xfrm>
              <a:off x="3661" y="3561"/>
              <a:ext cx="67" cy="25"/>
            </a:xfrm>
            <a:custGeom>
              <a:avLst/>
              <a:gdLst>
                <a:gd name="T0" fmla="*/ 0 w 133"/>
                <a:gd name="T1" fmla="*/ 0 h 51"/>
                <a:gd name="T2" fmla="*/ 7 w 133"/>
                <a:gd name="T3" fmla="*/ 25 h 51"/>
                <a:gd name="T4" fmla="*/ 25 w 133"/>
                <a:gd name="T5" fmla="*/ 25 h 51"/>
                <a:gd name="T6" fmla="*/ 31 w 133"/>
                <a:gd name="T7" fmla="*/ 0 h 51"/>
                <a:gd name="T8" fmla="*/ 21 w 133"/>
                <a:gd name="T9" fmla="*/ 0 h 51"/>
                <a:gd name="T10" fmla="*/ 18 w 133"/>
                <a:gd name="T11" fmla="*/ 12 h 51"/>
                <a:gd name="T12" fmla="*/ 18 w 133"/>
                <a:gd name="T13" fmla="*/ 18 h 51"/>
                <a:gd name="T14" fmla="*/ 16 w 133"/>
                <a:gd name="T15" fmla="*/ 21 h 51"/>
                <a:gd name="T16" fmla="*/ 15 w 133"/>
                <a:gd name="T17" fmla="*/ 24 h 51"/>
                <a:gd name="T18" fmla="*/ 15 w 133"/>
                <a:gd name="T19" fmla="*/ 25 h 51"/>
                <a:gd name="T20" fmla="*/ 12 w 133"/>
                <a:gd name="T21" fmla="*/ 12 h 51"/>
                <a:gd name="T22" fmla="*/ 9 w 133"/>
                <a:gd name="T23" fmla="*/ 0 h 51"/>
                <a:gd name="T24" fmla="*/ 0 w 133"/>
                <a:gd name="T25" fmla="*/ 0 h 51"/>
                <a:gd name="T26" fmla="*/ 46 w 133"/>
                <a:gd name="T27" fmla="*/ 0 h 51"/>
                <a:gd name="T28" fmla="*/ 49 w 133"/>
                <a:gd name="T29" fmla="*/ 12 h 51"/>
                <a:gd name="T30" fmla="*/ 50 w 133"/>
                <a:gd name="T31" fmla="*/ 25 h 51"/>
                <a:gd name="T32" fmla="*/ 54 w 133"/>
                <a:gd name="T33" fmla="*/ 12 h 51"/>
                <a:gd name="T34" fmla="*/ 57 w 133"/>
                <a:gd name="T35" fmla="*/ 0 h 51"/>
                <a:gd name="T36" fmla="*/ 67 w 133"/>
                <a:gd name="T37" fmla="*/ 0 h 51"/>
                <a:gd name="T38" fmla="*/ 59 w 133"/>
                <a:gd name="T39" fmla="*/ 25 h 51"/>
                <a:gd name="T40" fmla="*/ 41 w 133"/>
                <a:gd name="T41" fmla="*/ 25 h 51"/>
                <a:gd name="T42" fmla="*/ 36 w 133"/>
                <a:gd name="T43" fmla="*/ 0 h 51"/>
                <a:gd name="T44" fmla="*/ 46 w 133"/>
                <a:gd name="T45" fmla="*/ 0 h 5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3" h="51">
                  <a:moveTo>
                    <a:pt x="0" y="0"/>
                  </a:moveTo>
                  <a:lnTo>
                    <a:pt x="13" y="51"/>
                  </a:lnTo>
                  <a:lnTo>
                    <a:pt x="50" y="51"/>
                  </a:lnTo>
                  <a:lnTo>
                    <a:pt x="62" y="0"/>
                  </a:lnTo>
                  <a:lnTo>
                    <a:pt x="41" y="0"/>
                  </a:lnTo>
                  <a:lnTo>
                    <a:pt x="36" y="25"/>
                  </a:lnTo>
                  <a:lnTo>
                    <a:pt x="35" y="36"/>
                  </a:lnTo>
                  <a:lnTo>
                    <a:pt x="31" y="43"/>
                  </a:lnTo>
                  <a:lnTo>
                    <a:pt x="30" y="49"/>
                  </a:lnTo>
                  <a:lnTo>
                    <a:pt x="30" y="51"/>
                  </a:lnTo>
                  <a:lnTo>
                    <a:pt x="23" y="25"/>
                  </a:lnTo>
                  <a:lnTo>
                    <a:pt x="18" y="0"/>
                  </a:lnTo>
                  <a:lnTo>
                    <a:pt x="0" y="0"/>
                  </a:lnTo>
                  <a:close/>
                  <a:moveTo>
                    <a:pt x="92" y="0"/>
                  </a:moveTo>
                  <a:lnTo>
                    <a:pt x="97" y="25"/>
                  </a:lnTo>
                  <a:lnTo>
                    <a:pt x="100" y="51"/>
                  </a:lnTo>
                  <a:lnTo>
                    <a:pt x="107" y="25"/>
                  </a:lnTo>
                  <a:lnTo>
                    <a:pt x="113" y="0"/>
                  </a:lnTo>
                  <a:lnTo>
                    <a:pt x="133" y="0"/>
                  </a:lnTo>
                  <a:lnTo>
                    <a:pt x="118" y="51"/>
                  </a:lnTo>
                  <a:lnTo>
                    <a:pt x="82" y="51"/>
                  </a:lnTo>
                  <a:lnTo>
                    <a:pt x="72" y="0"/>
                  </a:lnTo>
                  <a:lnTo>
                    <a:pt x="9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68" name="Freeform 1753"/>
            <p:cNvSpPr>
              <a:spLocks noEditPoints="1"/>
            </p:cNvSpPr>
            <p:nvPr/>
          </p:nvSpPr>
          <p:spPr bwMode="auto">
            <a:xfrm>
              <a:off x="3658" y="3548"/>
              <a:ext cx="74" cy="26"/>
            </a:xfrm>
            <a:custGeom>
              <a:avLst/>
              <a:gdLst>
                <a:gd name="T0" fmla="*/ 0 w 149"/>
                <a:gd name="T1" fmla="*/ 0 h 50"/>
                <a:gd name="T2" fmla="*/ 6 w 149"/>
                <a:gd name="T3" fmla="*/ 26 h 50"/>
                <a:gd name="T4" fmla="*/ 16 w 149"/>
                <a:gd name="T5" fmla="*/ 26 h 50"/>
                <a:gd name="T6" fmla="*/ 15 w 149"/>
                <a:gd name="T7" fmla="*/ 26 h 50"/>
                <a:gd name="T8" fmla="*/ 9 w 149"/>
                <a:gd name="T9" fmla="*/ 0 h 50"/>
                <a:gd name="T10" fmla="*/ 0 w 149"/>
                <a:gd name="T11" fmla="*/ 0 h 50"/>
                <a:gd name="T12" fmla="*/ 21 w 149"/>
                <a:gd name="T13" fmla="*/ 26 h 50"/>
                <a:gd name="T14" fmla="*/ 21 w 149"/>
                <a:gd name="T15" fmla="*/ 26 h 50"/>
                <a:gd name="T16" fmla="*/ 21 w 149"/>
                <a:gd name="T17" fmla="*/ 26 h 50"/>
                <a:gd name="T18" fmla="*/ 21 w 149"/>
                <a:gd name="T19" fmla="*/ 26 h 50"/>
                <a:gd name="T20" fmla="*/ 21 w 149"/>
                <a:gd name="T21" fmla="*/ 26 h 50"/>
                <a:gd name="T22" fmla="*/ 27 w 149"/>
                <a:gd name="T23" fmla="*/ 0 h 50"/>
                <a:gd name="T24" fmla="*/ 46 w 149"/>
                <a:gd name="T25" fmla="*/ 0 h 50"/>
                <a:gd name="T26" fmla="*/ 52 w 149"/>
                <a:gd name="T27" fmla="*/ 26 h 50"/>
                <a:gd name="T28" fmla="*/ 52 w 149"/>
                <a:gd name="T29" fmla="*/ 26 h 50"/>
                <a:gd name="T30" fmla="*/ 42 w 149"/>
                <a:gd name="T31" fmla="*/ 26 h 50"/>
                <a:gd name="T32" fmla="*/ 38 w 149"/>
                <a:gd name="T33" fmla="*/ 13 h 50"/>
                <a:gd name="T34" fmla="*/ 37 w 149"/>
                <a:gd name="T35" fmla="*/ 2 h 50"/>
                <a:gd name="T36" fmla="*/ 32 w 149"/>
                <a:gd name="T37" fmla="*/ 26 h 50"/>
                <a:gd name="T38" fmla="*/ 21 w 149"/>
                <a:gd name="T39" fmla="*/ 26 h 50"/>
                <a:gd name="T40" fmla="*/ 57 w 149"/>
                <a:gd name="T41" fmla="*/ 26 h 50"/>
                <a:gd name="T42" fmla="*/ 57 w 149"/>
                <a:gd name="T43" fmla="*/ 26 h 50"/>
                <a:gd name="T44" fmla="*/ 63 w 149"/>
                <a:gd name="T45" fmla="*/ 0 h 50"/>
                <a:gd name="T46" fmla="*/ 74 w 149"/>
                <a:gd name="T47" fmla="*/ 0 h 50"/>
                <a:gd name="T48" fmla="*/ 67 w 149"/>
                <a:gd name="T49" fmla="*/ 26 h 50"/>
                <a:gd name="T50" fmla="*/ 57 w 149"/>
                <a:gd name="T51" fmla="*/ 26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49" h="50">
                  <a:moveTo>
                    <a:pt x="0" y="0"/>
                  </a:moveTo>
                  <a:lnTo>
                    <a:pt x="13" y="50"/>
                  </a:lnTo>
                  <a:lnTo>
                    <a:pt x="32" y="50"/>
                  </a:lnTo>
                  <a:lnTo>
                    <a:pt x="30" y="50"/>
                  </a:lnTo>
                  <a:lnTo>
                    <a:pt x="18" y="0"/>
                  </a:lnTo>
                  <a:lnTo>
                    <a:pt x="0" y="0"/>
                  </a:lnTo>
                  <a:close/>
                  <a:moveTo>
                    <a:pt x="43" y="50"/>
                  </a:moveTo>
                  <a:lnTo>
                    <a:pt x="43" y="50"/>
                  </a:lnTo>
                  <a:lnTo>
                    <a:pt x="55" y="0"/>
                  </a:lnTo>
                  <a:lnTo>
                    <a:pt x="92" y="0"/>
                  </a:lnTo>
                  <a:lnTo>
                    <a:pt x="104" y="50"/>
                  </a:lnTo>
                  <a:lnTo>
                    <a:pt x="105" y="50"/>
                  </a:lnTo>
                  <a:lnTo>
                    <a:pt x="84" y="50"/>
                  </a:lnTo>
                  <a:lnTo>
                    <a:pt x="77" y="25"/>
                  </a:lnTo>
                  <a:lnTo>
                    <a:pt x="74" y="3"/>
                  </a:lnTo>
                  <a:lnTo>
                    <a:pt x="64" y="50"/>
                  </a:lnTo>
                  <a:lnTo>
                    <a:pt x="43" y="50"/>
                  </a:lnTo>
                  <a:close/>
                  <a:moveTo>
                    <a:pt x="114" y="50"/>
                  </a:moveTo>
                  <a:lnTo>
                    <a:pt x="114" y="50"/>
                  </a:lnTo>
                  <a:lnTo>
                    <a:pt x="127" y="0"/>
                  </a:lnTo>
                  <a:lnTo>
                    <a:pt x="149" y="0"/>
                  </a:lnTo>
                  <a:lnTo>
                    <a:pt x="134" y="50"/>
                  </a:lnTo>
                  <a:lnTo>
                    <a:pt x="114"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69" name="Freeform 1754"/>
            <p:cNvSpPr>
              <a:spLocks noEditPoints="1"/>
            </p:cNvSpPr>
            <p:nvPr/>
          </p:nvSpPr>
          <p:spPr bwMode="auto">
            <a:xfrm>
              <a:off x="3654" y="3536"/>
              <a:ext cx="83" cy="25"/>
            </a:xfrm>
            <a:custGeom>
              <a:avLst/>
              <a:gdLst>
                <a:gd name="T0" fmla="*/ 0 w 165"/>
                <a:gd name="T1" fmla="*/ 0 h 51"/>
                <a:gd name="T2" fmla="*/ 8 w 165"/>
                <a:gd name="T3" fmla="*/ 25 h 51"/>
                <a:gd name="T4" fmla="*/ 17 w 165"/>
                <a:gd name="T5" fmla="*/ 25 h 51"/>
                <a:gd name="T6" fmla="*/ 10 w 165"/>
                <a:gd name="T7" fmla="*/ 0 h 51"/>
                <a:gd name="T8" fmla="*/ 0 w 165"/>
                <a:gd name="T9" fmla="*/ 0 h 51"/>
                <a:gd name="T10" fmla="*/ 34 w 165"/>
                <a:gd name="T11" fmla="*/ 0 h 51"/>
                <a:gd name="T12" fmla="*/ 28 w 165"/>
                <a:gd name="T13" fmla="*/ 25 h 51"/>
                <a:gd name="T14" fmla="*/ 39 w 165"/>
                <a:gd name="T15" fmla="*/ 25 h 51"/>
                <a:gd name="T16" fmla="*/ 41 w 165"/>
                <a:gd name="T17" fmla="*/ 14 h 51"/>
                <a:gd name="T18" fmla="*/ 43 w 165"/>
                <a:gd name="T19" fmla="*/ 25 h 51"/>
                <a:gd name="T20" fmla="*/ 44 w 165"/>
                <a:gd name="T21" fmla="*/ 25 h 51"/>
                <a:gd name="T22" fmla="*/ 54 w 165"/>
                <a:gd name="T23" fmla="*/ 25 h 51"/>
                <a:gd name="T24" fmla="*/ 47 w 165"/>
                <a:gd name="T25" fmla="*/ 0 h 51"/>
                <a:gd name="T26" fmla="*/ 34 w 165"/>
                <a:gd name="T27" fmla="*/ 0 h 51"/>
                <a:gd name="T28" fmla="*/ 71 w 165"/>
                <a:gd name="T29" fmla="*/ 0 h 51"/>
                <a:gd name="T30" fmla="*/ 64 w 165"/>
                <a:gd name="T31" fmla="*/ 25 h 51"/>
                <a:gd name="T32" fmla="*/ 74 w 165"/>
                <a:gd name="T33" fmla="*/ 25 h 51"/>
                <a:gd name="T34" fmla="*/ 83 w 165"/>
                <a:gd name="T35" fmla="*/ 0 h 51"/>
                <a:gd name="T36" fmla="*/ 71 w 165"/>
                <a:gd name="T37" fmla="*/ 0 h 5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65" h="51">
                  <a:moveTo>
                    <a:pt x="0" y="0"/>
                  </a:moveTo>
                  <a:lnTo>
                    <a:pt x="15" y="51"/>
                  </a:lnTo>
                  <a:lnTo>
                    <a:pt x="33" y="51"/>
                  </a:lnTo>
                  <a:lnTo>
                    <a:pt x="20" y="0"/>
                  </a:lnTo>
                  <a:lnTo>
                    <a:pt x="0" y="0"/>
                  </a:lnTo>
                  <a:close/>
                  <a:moveTo>
                    <a:pt x="68" y="0"/>
                  </a:moveTo>
                  <a:lnTo>
                    <a:pt x="56" y="51"/>
                  </a:lnTo>
                  <a:lnTo>
                    <a:pt x="77" y="51"/>
                  </a:lnTo>
                  <a:lnTo>
                    <a:pt x="82" y="29"/>
                  </a:lnTo>
                  <a:lnTo>
                    <a:pt x="85" y="51"/>
                  </a:lnTo>
                  <a:lnTo>
                    <a:pt x="87" y="51"/>
                  </a:lnTo>
                  <a:lnTo>
                    <a:pt x="107" y="51"/>
                  </a:lnTo>
                  <a:lnTo>
                    <a:pt x="93" y="0"/>
                  </a:lnTo>
                  <a:lnTo>
                    <a:pt x="68" y="0"/>
                  </a:lnTo>
                  <a:close/>
                  <a:moveTo>
                    <a:pt x="142" y="0"/>
                  </a:moveTo>
                  <a:lnTo>
                    <a:pt x="128" y="51"/>
                  </a:lnTo>
                  <a:lnTo>
                    <a:pt x="148" y="51"/>
                  </a:lnTo>
                  <a:lnTo>
                    <a:pt x="165" y="0"/>
                  </a:lnTo>
                  <a:lnTo>
                    <a:pt x="14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70" name="Freeform 1755"/>
            <p:cNvSpPr>
              <a:spLocks noEditPoints="1"/>
            </p:cNvSpPr>
            <p:nvPr/>
          </p:nvSpPr>
          <p:spPr bwMode="auto">
            <a:xfrm>
              <a:off x="3653" y="3534"/>
              <a:ext cx="84" cy="14"/>
            </a:xfrm>
            <a:custGeom>
              <a:avLst/>
              <a:gdLst>
                <a:gd name="T0" fmla="*/ 5 w 167"/>
                <a:gd name="T1" fmla="*/ 14 h 29"/>
                <a:gd name="T2" fmla="*/ 0 w 167"/>
                <a:gd name="T3" fmla="*/ 0 h 29"/>
                <a:gd name="T4" fmla="*/ 10 w 167"/>
                <a:gd name="T5" fmla="*/ 0 h 29"/>
                <a:gd name="T6" fmla="*/ 14 w 167"/>
                <a:gd name="T7" fmla="*/ 14 h 29"/>
                <a:gd name="T8" fmla="*/ 5 w 167"/>
                <a:gd name="T9" fmla="*/ 14 h 29"/>
                <a:gd name="T10" fmla="*/ 33 w 167"/>
                <a:gd name="T11" fmla="*/ 14 h 29"/>
                <a:gd name="T12" fmla="*/ 35 w 167"/>
                <a:gd name="T13" fmla="*/ 0 h 29"/>
                <a:gd name="T14" fmla="*/ 47 w 167"/>
                <a:gd name="T15" fmla="*/ 0 h 29"/>
                <a:gd name="T16" fmla="*/ 51 w 167"/>
                <a:gd name="T17" fmla="*/ 14 h 29"/>
                <a:gd name="T18" fmla="*/ 33 w 167"/>
                <a:gd name="T19" fmla="*/ 14 h 29"/>
                <a:gd name="T20" fmla="*/ 69 w 167"/>
                <a:gd name="T21" fmla="*/ 14 h 29"/>
                <a:gd name="T22" fmla="*/ 72 w 167"/>
                <a:gd name="T23" fmla="*/ 0 h 29"/>
                <a:gd name="T24" fmla="*/ 84 w 167"/>
                <a:gd name="T25" fmla="*/ 0 h 29"/>
                <a:gd name="T26" fmla="*/ 80 w 167"/>
                <a:gd name="T27" fmla="*/ 14 h 29"/>
                <a:gd name="T28" fmla="*/ 69 w 167"/>
                <a:gd name="T29" fmla="*/ 14 h 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67" h="29">
                  <a:moveTo>
                    <a:pt x="10" y="29"/>
                  </a:moveTo>
                  <a:lnTo>
                    <a:pt x="0" y="0"/>
                  </a:lnTo>
                  <a:lnTo>
                    <a:pt x="20" y="0"/>
                  </a:lnTo>
                  <a:lnTo>
                    <a:pt x="28" y="29"/>
                  </a:lnTo>
                  <a:lnTo>
                    <a:pt x="10" y="29"/>
                  </a:lnTo>
                  <a:close/>
                  <a:moveTo>
                    <a:pt x="65" y="29"/>
                  </a:moveTo>
                  <a:lnTo>
                    <a:pt x="70" y="0"/>
                  </a:lnTo>
                  <a:lnTo>
                    <a:pt x="94" y="0"/>
                  </a:lnTo>
                  <a:lnTo>
                    <a:pt x="102" y="29"/>
                  </a:lnTo>
                  <a:lnTo>
                    <a:pt x="65" y="29"/>
                  </a:lnTo>
                  <a:close/>
                  <a:moveTo>
                    <a:pt x="137" y="29"/>
                  </a:moveTo>
                  <a:lnTo>
                    <a:pt x="144" y="0"/>
                  </a:lnTo>
                  <a:lnTo>
                    <a:pt x="167" y="0"/>
                  </a:lnTo>
                  <a:lnTo>
                    <a:pt x="159" y="29"/>
                  </a:lnTo>
                  <a:lnTo>
                    <a:pt x="137"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71" name="Freeform 1756"/>
            <p:cNvSpPr>
              <a:spLocks noEditPoints="1"/>
            </p:cNvSpPr>
            <p:nvPr/>
          </p:nvSpPr>
          <p:spPr bwMode="auto">
            <a:xfrm>
              <a:off x="3653" y="3534"/>
              <a:ext cx="84" cy="2"/>
            </a:xfrm>
            <a:custGeom>
              <a:avLst/>
              <a:gdLst>
                <a:gd name="T0" fmla="*/ 1 w 167"/>
                <a:gd name="T1" fmla="*/ 2 h 3"/>
                <a:gd name="T2" fmla="*/ 0 w 167"/>
                <a:gd name="T3" fmla="*/ 0 h 3"/>
                <a:gd name="T4" fmla="*/ 10 w 167"/>
                <a:gd name="T5" fmla="*/ 0 h 3"/>
                <a:gd name="T6" fmla="*/ 11 w 167"/>
                <a:gd name="T7" fmla="*/ 2 h 3"/>
                <a:gd name="T8" fmla="*/ 1 w 167"/>
                <a:gd name="T9" fmla="*/ 2 h 3"/>
                <a:gd name="T10" fmla="*/ 35 w 167"/>
                <a:gd name="T11" fmla="*/ 2 h 3"/>
                <a:gd name="T12" fmla="*/ 35 w 167"/>
                <a:gd name="T13" fmla="*/ 0 h 3"/>
                <a:gd name="T14" fmla="*/ 47 w 167"/>
                <a:gd name="T15" fmla="*/ 0 h 3"/>
                <a:gd name="T16" fmla="*/ 48 w 167"/>
                <a:gd name="T17" fmla="*/ 2 h 3"/>
                <a:gd name="T18" fmla="*/ 35 w 167"/>
                <a:gd name="T19" fmla="*/ 2 h 3"/>
                <a:gd name="T20" fmla="*/ 72 w 167"/>
                <a:gd name="T21" fmla="*/ 2 h 3"/>
                <a:gd name="T22" fmla="*/ 72 w 167"/>
                <a:gd name="T23" fmla="*/ 0 h 3"/>
                <a:gd name="T24" fmla="*/ 84 w 167"/>
                <a:gd name="T25" fmla="*/ 0 h 3"/>
                <a:gd name="T26" fmla="*/ 84 w 167"/>
                <a:gd name="T27" fmla="*/ 2 h 3"/>
                <a:gd name="T28" fmla="*/ 72 w 167"/>
                <a:gd name="T29" fmla="*/ 2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67" h="3">
                  <a:moveTo>
                    <a:pt x="2" y="3"/>
                  </a:moveTo>
                  <a:lnTo>
                    <a:pt x="0" y="0"/>
                  </a:lnTo>
                  <a:lnTo>
                    <a:pt x="20" y="0"/>
                  </a:lnTo>
                  <a:lnTo>
                    <a:pt x="22" y="3"/>
                  </a:lnTo>
                  <a:lnTo>
                    <a:pt x="2" y="3"/>
                  </a:lnTo>
                  <a:close/>
                  <a:moveTo>
                    <a:pt x="70" y="3"/>
                  </a:moveTo>
                  <a:lnTo>
                    <a:pt x="70" y="0"/>
                  </a:lnTo>
                  <a:lnTo>
                    <a:pt x="94" y="0"/>
                  </a:lnTo>
                  <a:lnTo>
                    <a:pt x="95" y="3"/>
                  </a:lnTo>
                  <a:lnTo>
                    <a:pt x="70" y="3"/>
                  </a:lnTo>
                  <a:close/>
                  <a:moveTo>
                    <a:pt x="144" y="3"/>
                  </a:moveTo>
                  <a:lnTo>
                    <a:pt x="144" y="0"/>
                  </a:lnTo>
                  <a:lnTo>
                    <a:pt x="167" y="0"/>
                  </a:lnTo>
                  <a:lnTo>
                    <a:pt x="167" y="3"/>
                  </a:lnTo>
                  <a:lnTo>
                    <a:pt x="144"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72" name="Freeform 1757"/>
            <p:cNvSpPr>
              <a:spLocks/>
            </p:cNvSpPr>
            <p:nvPr/>
          </p:nvSpPr>
          <p:spPr bwMode="auto">
            <a:xfrm>
              <a:off x="3746" y="3586"/>
              <a:ext cx="49" cy="15"/>
            </a:xfrm>
            <a:custGeom>
              <a:avLst/>
              <a:gdLst>
                <a:gd name="T0" fmla="*/ 49 w 99"/>
                <a:gd name="T1" fmla="*/ 0 h 28"/>
                <a:gd name="T2" fmla="*/ 48 w 99"/>
                <a:gd name="T3" fmla="*/ 3 h 28"/>
                <a:gd name="T4" fmla="*/ 46 w 99"/>
                <a:gd name="T5" fmla="*/ 5 h 28"/>
                <a:gd name="T6" fmla="*/ 44 w 99"/>
                <a:gd name="T7" fmla="*/ 8 h 28"/>
                <a:gd name="T8" fmla="*/ 43 w 99"/>
                <a:gd name="T9" fmla="*/ 10 h 28"/>
                <a:gd name="T10" fmla="*/ 38 w 99"/>
                <a:gd name="T11" fmla="*/ 12 h 28"/>
                <a:gd name="T12" fmla="*/ 34 w 99"/>
                <a:gd name="T13" fmla="*/ 13 h 28"/>
                <a:gd name="T14" fmla="*/ 29 w 99"/>
                <a:gd name="T15" fmla="*/ 15 h 28"/>
                <a:gd name="T16" fmla="*/ 24 w 99"/>
                <a:gd name="T17" fmla="*/ 15 h 28"/>
                <a:gd name="T18" fmla="*/ 18 w 99"/>
                <a:gd name="T19" fmla="*/ 15 h 28"/>
                <a:gd name="T20" fmla="*/ 13 w 99"/>
                <a:gd name="T21" fmla="*/ 13 h 28"/>
                <a:gd name="T22" fmla="*/ 8 w 99"/>
                <a:gd name="T23" fmla="*/ 11 h 28"/>
                <a:gd name="T24" fmla="*/ 4 w 99"/>
                <a:gd name="T25" fmla="*/ 8 h 28"/>
                <a:gd name="T26" fmla="*/ 3 w 99"/>
                <a:gd name="T27" fmla="*/ 5 h 28"/>
                <a:gd name="T28" fmla="*/ 2 w 99"/>
                <a:gd name="T29" fmla="*/ 4 h 28"/>
                <a:gd name="T30" fmla="*/ 1 w 99"/>
                <a:gd name="T31" fmla="*/ 2 h 28"/>
                <a:gd name="T32" fmla="*/ 0 w 99"/>
                <a:gd name="T33" fmla="*/ 0 h 28"/>
                <a:gd name="T34" fmla="*/ 14 w 99"/>
                <a:gd name="T35" fmla="*/ 0 h 28"/>
                <a:gd name="T36" fmla="*/ 17 w 99"/>
                <a:gd name="T37" fmla="*/ 1 h 28"/>
                <a:gd name="T38" fmla="*/ 19 w 99"/>
                <a:gd name="T39" fmla="*/ 3 h 28"/>
                <a:gd name="T40" fmla="*/ 22 w 99"/>
                <a:gd name="T41" fmla="*/ 4 h 28"/>
                <a:gd name="T42" fmla="*/ 24 w 99"/>
                <a:gd name="T43" fmla="*/ 4 h 28"/>
                <a:gd name="T44" fmla="*/ 27 w 99"/>
                <a:gd name="T45" fmla="*/ 4 h 28"/>
                <a:gd name="T46" fmla="*/ 30 w 99"/>
                <a:gd name="T47" fmla="*/ 4 h 28"/>
                <a:gd name="T48" fmla="*/ 33 w 99"/>
                <a:gd name="T49" fmla="*/ 3 h 28"/>
                <a:gd name="T50" fmla="*/ 34 w 99"/>
                <a:gd name="T51" fmla="*/ 2 h 28"/>
                <a:gd name="T52" fmla="*/ 35 w 99"/>
                <a:gd name="T53" fmla="*/ 1 h 28"/>
                <a:gd name="T54" fmla="*/ 35 w 99"/>
                <a:gd name="T55" fmla="*/ 1 h 28"/>
                <a:gd name="T56" fmla="*/ 36 w 99"/>
                <a:gd name="T57" fmla="*/ 1 h 28"/>
                <a:gd name="T58" fmla="*/ 36 w 99"/>
                <a:gd name="T59" fmla="*/ 0 h 28"/>
                <a:gd name="T60" fmla="*/ 49 w 99"/>
                <a:gd name="T61" fmla="*/ 0 h 2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99" h="28">
                  <a:moveTo>
                    <a:pt x="99" y="0"/>
                  </a:moveTo>
                  <a:lnTo>
                    <a:pt x="96" y="5"/>
                  </a:lnTo>
                  <a:lnTo>
                    <a:pt x="92" y="10"/>
                  </a:lnTo>
                  <a:lnTo>
                    <a:pt x="89" y="14"/>
                  </a:lnTo>
                  <a:lnTo>
                    <a:pt x="86" y="18"/>
                  </a:lnTo>
                  <a:lnTo>
                    <a:pt x="77" y="23"/>
                  </a:lnTo>
                  <a:lnTo>
                    <a:pt x="69" y="25"/>
                  </a:lnTo>
                  <a:lnTo>
                    <a:pt x="59" y="28"/>
                  </a:lnTo>
                  <a:lnTo>
                    <a:pt x="49" y="28"/>
                  </a:lnTo>
                  <a:lnTo>
                    <a:pt x="37" y="28"/>
                  </a:lnTo>
                  <a:lnTo>
                    <a:pt x="27" y="25"/>
                  </a:lnTo>
                  <a:lnTo>
                    <a:pt x="17" y="21"/>
                  </a:lnTo>
                  <a:lnTo>
                    <a:pt x="9" y="14"/>
                  </a:lnTo>
                  <a:lnTo>
                    <a:pt x="7" y="10"/>
                  </a:lnTo>
                  <a:lnTo>
                    <a:pt x="5" y="7"/>
                  </a:lnTo>
                  <a:lnTo>
                    <a:pt x="2" y="3"/>
                  </a:lnTo>
                  <a:lnTo>
                    <a:pt x="0" y="0"/>
                  </a:lnTo>
                  <a:lnTo>
                    <a:pt x="29" y="0"/>
                  </a:lnTo>
                  <a:lnTo>
                    <a:pt x="34" y="1"/>
                  </a:lnTo>
                  <a:lnTo>
                    <a:pt x="39" y="5"/>
                  </a:lnTo>
                  <a:lnTo>
                    <a:pt x="44" y="7"/>
                  </a:lnTo>
                  <a:lnTo>
                    <a:pt x="49" y="7"/>
                  </a:lnTo>
                  <a:lnTo>
                    <a:pt x="54" y="7"/>
                  </a:lnTo>
                  <a:lnTo>
                    <a:pt x="61" y="7"/>
                  </a:lnTo>
                  <a:lnTo>
                    <a:pt x="66" y="5"/>
                  </a:lnTo>
                  <a:lnTo>
                    <a:pt x="69" y="3"/>
                  </a:lnTo>
                  <a:lnTo>
                    <a:pt x="71" y="1"/>
                  </a:lnTo>
                  <a:lnTo>
                    <a:pt x="72" y="1"/>
                  </a:lnTo>
                  <a:lnTo>
                    <a:pt x="72" y="0"/>
                  </a:lnTo>
                  <a:lnTo>
                    <a:pt x="9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73" name="Freeform 1758"/>
            <p:cNvSpPr>
              <a:spLocks/>
            </p:cNvSpPr>
            <p:nvPr/>
          </p:nvSpPr>
          <p:spPr bwMode="auto">
            <a:xfrm>
              <a:off x="3742" y="3574"/>
              <a:ext cx="55" cy="25"/>
            </a:xfrm>
            <a:custGeom>
              <a:avLst/>
              <a:gdLst>
                <a:gd name="T0" fmla="*/ 47 w 108"/>
                <a:gd name="T1" fmla="*/ 5 h 51"/>
                <a:gd name="T2" fmla="*/ 55 w 108"/>
                <a:gd name="T3" fmla="*/ 7 h 51"/>
                <a:gd name="T4" fmla="*/ 53 w 108"/>
                <a:gd name="T5" fmla="*/ 13 h 51"/>
                <a:gd name="T6" fmla="*/ 52 w 108"/>
                <a:gd name="T7" fmla="*/ 16 h 51"/>
                <a:gd name="T8" fmla="*/ 49 w 108"/>
                <a:gd name="T9" fmla="*/ 20 h 51"/>
                <a:gd name="T10" fmla="*/ 47 w 108"/>
                <a:gd name="T11" fmla="*/ 22 h 51"/>
                <a:gd name="T12" fmla="*/ 45 w 108"/>
                <a:gd name="T13" fmla="*/ 22 h 51"/>
                <a:gd name="T14" fmla="*/ 42 w 108"/>
                <a:gd name="T15" fmla="*/ 24 h 51"/>
                <a:gd name="T16" fmla="*/ 40 w 108"/>
                <a:gd name="T17" fmla="*/ 25 h 51"/>
                <a:gd name="T18" fmla="*/ 37 w 108"/>
                <a:gd name="T19" fmla="*/ 25 h 51"/>
                <a:gd name="T20" fmla="*/ 19 w 108"/>
                <a:gd name="T21" fmla="*/ 25 h 51"/>
                <a:gd name="T22" fmla="*/ 16 w 108"/>
                <a:gd name="T23" fmla="*/ 24 h 51"/>
                <a:gd name="T24" fmla="*/ 14 w 108"/>
                <a:gd name="T25" fmla="*/ 23 h 51"/>
                <a:gd name="T26" fmla="*/ 10 w 108"/>
                <a:gd name="T27" fmla="*/ 22 h 51"/>
                <a:gd name="T28" fmla="*/ 8 w 108"/>
                <a:gd name="T29" fmla="*/ 20 h 51"/>
                <a:gd name="T30" fmla="*/ 5 w 108"/>
                <a:gd name="T31" fmla="*/ 16 h 51"/>
                <a:gd name="T32" fmla="*/ 3 w 108"/>
                <a:gd name="T33" fmla="*/ 11 h 51"/>
                <a:gd name="T34" fmla="*/ 1 w 108"/>
                <a:gd name="T35" fmla="*/ 6 h 51"/>
                <a:gd name="T36" fmla="*/ 0 w 108"/>
                <a:gd name="T37" fmla="*/ 0 h 51"/>
                <a:gd name="T38" fmla="*/ 10 w 108"/>
                <a:gd name="T39" fmla="*/ 0 h 51"/>
                <a:gd name="T40" fmla="*/ 10 w 108"/>
                <a:gd name="T41" fmla="*/ 3 h 51"/>
                <a:gd name="T42" fmla="*/ 11 w 108"/>
                <a:gd name="T43" fmla="*/ 6 h 51"/>
                <a:gd name="T44" fmla="*/ 13 w 108"/>
                <a:gd name="T45" fmla="*/ 9 h 51"/>
                <a:gd name="T46" fmla="*/ 14 w 108"/>
                <a:gd name="T47" fmla="*/ 11 h 51"/>
                <a:gd name="T48" fmla="*/ 17 w 108"/>
                <a:gd name="T49" fmla="*/ 13 h 51"/>
                <a:gd name="T50" fmla="*/ 20 w 108"/>
                <a:gd name="T51" fmla="*/ 14 h 51"/>
                <a:gd name="T52" fmla="*/ 24 w 108"/>
                <a:gd name="T53" fmla="*/ 16 h 51"/>
                <a:gd name="T54" fmla="*/ 28 w 108"/>
                <a:gd name="T55" fmla="*/ 16 h 51"/>
                <a:gd name="T56" fmla="*/ 31 w 108"/>
                <a:gd name="T57" fmla="*/ 16 h 51"/>
                <a:gd name="T58" fmla="*/ 34 w 108"/>
                <a:gd name="T59" fmla="*/ 16 h 51"/>
                <a:gd name="T60" fmla="*/ 37 w 108"/>
                <a:gd name="T61" fmla="*/ 15 h 51"/>
                <a:gd name="T62" fmla="*/ 38 w 108"/>
                <a:gd name="T63" fmla="*/ 14 h 51"/>
                <a:gd name="T64" fmla="*/ 41 w 108"/>
                <a:gd name="T65" fmla="*/ 13 h 51"/>
                <a:gd name="T66" fmla="*/ 42 w 108"/>
                <a:gd name="T67" fmla="*/ 11 h 51"/>
                <a:gd name="T68" fmla="*/ 43 w 108"/>
                <a:gd name="T69" fmla="*/ 8 h 51"/>
                <a:gd name="T70" fmla="*/ 45 w 108"/>
                <a:gd name="T71" fmla="*/ 5 h 51"/>
                <a:gd name="T72" fmla="*/ 47 w 108"/>
                <a:gd name="T73" fmla="*/ 5 h 5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08" h="51">
                  <a:moveTo>
                    <a:pt x="92" y="11"/>
                  </a:moveTo>
                  <a:lnTo>
                    <a:pt x="108" y="15"/>
                  </a:lnTo>
                  <a:lnTo>
                    <a:pt x="105" y="26"/>
                  </a:lnTo>
                  <a:lnTo>
                    <a:pt x="102" y="33"/>
                  </a:lnTo>
                  <a:lnTo>
                    <a:pt x="97" y="40"/>
                  </a:lnTo>
                  <a:lnTo>
                    <a:pt x="92" y="44"/>
                  </a:lnTo>
                  <a:lnTo>
                    <a:pt x="88" y="45"/>
                  </a:lnTo>
                  <a:lnTo>
                    <a:pt x="83" y="49"/>
                  </a:lnTo>
                  <a:lnTo>
                    <a:pt x="78" y="51"/>
                  </a:lnTo>
                  <a:lnTo>
                    <a:pt x="72" y="51"/>
                  </a:lnTo>
                  <a:lnTo>
                    <a:pt x="38" y="51"/>
                  </a:lnTo>
                  <a:lnTo>
                    <a:pt x="32" y="49"/>
                  </a:lnTo>
                  <a:lnTo>
                    <a:pt x="27" y="47"/>
                  </a:lnTo>
                  <a:lnTo>
                    <a:pt x="20" y="44"/>
                  </a:lnTo>
                  <a:lnTo>
                    <a:pt x="15" y="40"/>
                  </a:lnTo>
                  <a:lnTo>
                    <a:pt x="10" y="33"/>
                  </a:lnTo>
                  <a:lnTo>
                    <a:pt x="5" y="22"/>
                  </a:lnTo>
                  <a:lnTo>
                    <a:pt x="1" y="13"/>
                  </a:lnTo>
                  <a:lnTo>
                    <a:pt x="0" y="0"/>
                  </a:lnTo>
                  <a:lnTo>
                    <a:pt x="20" y="0"/>
                  </a:lnTo>
                  <a:lnTo>
                    <a:pt x="20" y="7"/>
                  </a:lnTo>
                  <a:lnTo>
                    <a:pt x="22" y="13"/>
                  </a:lnTo>
                  <a:lnTo>
                    <a:pt x="25" y="18"/>
                  </a:lnTo>
                  <a:lnTo>
                    <a:pt x="28" y="22"/>
                  </a:lnTo>
                  <a:lnTo>
                    <a:pt x="33" y="27"/>
                  </a:lnTo>
                  <a:lnTo>
                    <a:pt x="40" y="29"/>
                  </a:lnTo>
                  <a:lnTo>
                    <a:pt x="48" y="33"/>
                  </a:lnTo>
                  <a:lnTo>
                    <a:pt x="55" y="33"/>
                  </a:lnTo>
                  <a:lnTo>
                    <a:pt x="60" y="33"/>
                  </a:lnTo>
                  <a:lnTo>
                    <a:pt x="67" y="33"/>
                  </a:lnTo>
                  <a:lnTo>
                    <a:pt x="72" y="31"/>
                  </a:lnTo>
                  <a:lnTo>
                    <a:pt x="75" y="29"/>
                  </a:lnTo>
                  <a:lnTo>
                    <a:pt x="80" y="26"/>
                  </a:lnTo>
                  <a:lnTo>
                    <a:pt x="83" y="22"/>
                  </a:lnTo>
                  <a:lnTo>
                    <a:pt x="85" y="16"/>
                  </a:lnTo>
                  <a:lnTo>
                    <a:pt x="88" y="11"/>
                  </a:lnTo>
                  <a:lnTo>
                    <a:pt x="92"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74" name="Freeform 1759"/>
            <p:cNvSpPr>
              <a:spLocks noEditPoints="1"/>
            </p:cNvSpPr>
            <p:nvPr/>
          </p:nvSpPr>
          <p:spPr bwMode="auto">
            <a:xfrm>
              <a:off x="3742" y="3561"/>
              <a:ext cx="56" cy="25"/>
            </a:xfrm>
            <a:custGeom>
              <a:avLst/>
              <a:gdLst>
                <a:gd name="T0" fmla="*/ 46 w 114"/>
                <a:gd name="T1" fmla="*/ 18 h 51"/>
                <a:gd name="T2" fmla="*/ 54 w 114"/>
                <a:gd name="T3" fmla="*/ 20 h 51"/>
                <a:gd name="T4" fmla="*/ 54 w 114"/>
                <a:gd name="T5" fmla="*/ 20 h 51"/>
                <a:gd name="T6" fmla="*/ 54 w 114"/>
                <a:gd name="T7" fmla="*/ 22 h 51"/>
                <a:gd name="T8" fmla="*/ 54 w 114"/>
                <a:gd name="T9" fmla="*/ 23 h 51"/>
                <a:gd name="T10" fmla="*/ 53 w 114"/>
                <a:gd name="T11" fmla="*/ 25 h 51"/>
                <a:gd name="T12" fmla="*/ 39 w 114"/>
                <a:gd name="T13" fmla="*/ 25 h 51"/>
                <a:gd name="T14" fmla="*/ 41 w 114"/>
                <a:gd name="T15" fmla="*/ 23 h 51"/>
                <a:gd name="T16" fmla="*/ 43 w 114"/>
                <a:gd name="T17" fmla="*/ 21 h 51"/>
                <a:gd name="T18" fmla="*/ 44 w 114"/>
                <a:gd name="T19" fmla="*/ 20 h 51"/>
                <a:gd name="T20" fmla="*/ 44 w 114"/>
                <a:gd name="T21" fmla="*/ 18 h 51"/>
                <a:gd name="T22" fmla="*/ 46 w 114"/>
                <a:gd name="T23" fmla="*/ 18 h 51"/>
                <a:gd name="T24" fmla="*/ 4 w 114"/>
                <a:gd name="T25" fmla="*/ 25 h 51"/>
                <a:gd name="T26" fmla="*/ 2 w 114"/>
                <a:gd name="T27" fmla="*/ 21 h 51"/>
                <a:gd name="T28" fmla="*/ 1 w 114"/>
                <a:gd name="T29" fmla="*/ 17 h 51"/>
                <a:gd name="T30" fmla="*/ 0 w 114"/>
                <a:gd name="T31" fmla="*/ 12 h 51"/>
                <a:gd name="T32" fmla="*/ 0 w 114"/>
                <a:gd name="T33" fmla="*/ 7 h 51"/>
                <a:gd name="T34" fmla="*/ 0 w 114"/>
                <a:gd name="T35" fmla="*/ 5 h 51"/>
                <a:gd name="T36" fmla="*/ 1 w 114"/>
                <a:gd name="T37" fmla="*/ 3 h 51"/>
                <a:gd name="T38" fmla="*/ 1 w 114"/>
                <a:gd name="T39" fmla="*/ 1 h 51"/>
                <a:gd name="T40" fmla="*/ 1 w 114"/>
                <a:gd name="T41" fmla="*/ 0 h 51"/>
                <a:gd name="T42" fmla="*/ 56 w 114"/>
                <a:gd name="T43" fmla="*/ 0 h 51"/>
                <a:gd name="T44" fmla="*/ 56 w 114"/>
                <a:gd name="T45" fmla="*/ 1 h 51"/>
                <a:gd name="T46" fmla="*/ 56 w 114"/>
                <a:gd name="T47" fmla="*/ 3 h 51"/>
                <a:gd name="T48" fmla="*/ 56 w 114"/>
                <a:gd name="T49" fmla="*/ 5 h 51"/>
                <a:gd name="T50" fmla="*/ 56 w 114"/>
                <a:gd name="T51" fmla="*/ 7 h 51"/>
                <a:gd name="T52" fmla="*/ 56 w 114"/>
                <a:gd name="T53" fmla="*/ 7 h 51"/>
                <a:gd name="T54" fmla="*/ 55 w 114"/>
                <a:gd name="T55" fmla="*/ 8 h 51"/>
                <a:gd name="T56" fmla="*/ 54 w 114"/>
                <a:gd name="T57" fmla="*/ 9 h 51"/>
                <a:gd name="T58" fmla="*/ 54 w 114"/>
                <a:gd name="T59" fmla="*/ 9 h 51"/>
                <a:gd name="T60" fmla="*/ 10 w 114"/>
                <a:gd name="T61" fmla="*/ 9 h 51"/>
                <a:gd name="T62" fmla="*/ 10 w 114"/>
                <a:gd name="T63" fmla="*/ 14 h 51"/>
                <a:gd name="T64" fmla="*/ 12 w 114"/>
                <a:gd name="T65" fmla="*/ 18 h 51"/>
                <a:gd name="T66" fmla="*/ 12 w 114"/>
                <a:gd name="T67" fmla="*/ 21 h 51"/>
                <a:gd name="T68" fmla="*/ 15 w 114"/>
                <a:gd name="T69" fmla="*/ 23 h 51"/>
                <a:gd name="T70" fmla="*/ 16 w 114"/>
                <a:gd name="T71" fmla="*/ 24 h 51"/>
                <a:gd name="T72" fmla="*/ 17 w 114"/>
                <a:gd name="T73" fmla="*/ 24 h 51"/>
                <a:gd name="T74" fmla="*/ 17 w 114"/>
                <a:gd name="T75" fmla="*/ 25 h 51"/>
                <a:gd name="T76" fmla="*/ 18 w 114"/>
                <a:gd name="T77" fmla="*/ 25 h 51"/>
                <a:gd name="T78" fmla="*/ 4 w 114"/>
                <a:gd name="T79" fmla="*/ 25 h 5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4" h="51">
                  <a:moveTo>
                    <a:pt x="94" y="36"/>
                  </a:moveTo>
                  <a:lnTo>
                    <a:pt x="110" y="40"/>
                  </a:lnTo>
                  <a:lnTo>
                    <a:pt x="110" y="41"/>
                  </a:lnTo>
                  <a:lnTo>
                    <a:pt x="109" y="45"/>
                  </a:lnTo>
                  <a:lnTo>
                    <a:pt x="109" y="47"/>
                  </a:lnTo>
                  <a:lnTo>
                    <a:pt x="107" y="51"/>
                  </a:lnTo>
                  <a:lnTo>
                    <a:pt x="80" y="51"/>
                  </a:lnTo>
                  <a:lnTo>
                    <a:pt x="84" y="47"/>
                  </a:lnTo>
                  <a:lnTo>
                    <a:pt x="87" y="43"/>
                  </a:lnTo>
                  <a:lnTo>
                    <a:pt x="89" y="40"/>
                  </a:lnTo>
                  <a:lnTo>
                    <a:pt x="90" y="36"/>
                  </a:lnTo>
                  <a:lnTo>
                    <a:pt x="94" y="36"/>
                  </a:lnTo>
                  <a:close/>
                  <a:moveTo>
                    <a:pt x="8" y="51"/>
                  </a:moveTo>
                  <a:lnTo>
                    <a:pt x="5" y="43"/>
                  </a:lnTo>
                  <a:lnTo>
                    <a:pt x="2" y="34"/>
                  </a:lnTo>
                  <a:lnTo>
                    <a:pt x="0" y="25"/>
                  </a:lnTo>
                  <a:lnTo>
                    <a:pt x="0" y="14"/>
                  </a:lnTo>
                  <a:lnTo>
                    <a:pt x="0" y="11"/>
                  </a:lnTo>
                  <a:lnTo>
                    <a:pt x="2" y="7"/>
                  </a:lnTo>
                  <a:lnTo>
                    <a:pt x="2" y="3"/>
                  </a:lnTo>
                  <a:lnTo>
                    <a:pt x="2" y="0"/>
                  </a:lnTo>
                  <a:lnTo>
                    <a:pt x="114" y="0"/>
                  </a:lnTo>
                  <a:lnTo>
                    <a:pt x="114" y="3"/>
                  </a:lnTo>
                  <a:lnTo>
                    <a:pt x="114" y="7"/>
                  </a:lnTo>
                  <a:lnTo>
                    <a:pt x="114" y="11"/>
                  </a:lnTo>
                  <a:lnTo>
                    <a:pt x="114" y="14"/>
                  </a:lnTo>
                  <a:lnTo>
                    <a:pt x="112" y="16"/>
                  </a:lnTo>
                  <a:lnTo>
                    <a:pt x="110" y="18"/>
                  </a:lnTo>
                  <a:lnTo>
                    <a:pt x="20" y="18"/>
                  </a:lnTo>
                  <a:lnTo>
                    <a:pt x="20" y="29"/>
                  </a:lnTo>
                  <a:lnTo>
                    <a:pt x="24" y="36"/>
                  </a:lnTo>
                  <a:lnTo>
                    <a:pt x="25" y="43"/>
                  </a:lnTo>
                  <a:lnTo>
                    <a:pt x="30" y="47"/>
                  </a:lnTo>
                  <a:lnTo>
                    <a:pt x="32" y="49"/>
                  </a:lnTo>
                  <a:lnTo>
                    <a:pt x="34" y="49"/>
                  </a:lnTo>
                  <a:lnTo>
                    <a:pt x="35" y="51"/>
                  </a:lnTo>
                  <a:lnTo>
                    <a:pt x="37" y="51"/>
                  </a:lnTo>
                  <a:lnTo>
                    <a:pt x="8"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75" name="Freeform 1760"/>
            <p:cNvSpPr>
              <a:spLocks/>
            </p:cNvSpPr>
            <p:nvPr/>
          </p:nvSpPr>
          <p:spPr bwMode="auto">
            <a:xfrm>
              <a:off x="3742" y="3548"/>
              <a:ext cx="56" cy="26"/>
            </a:xfrm>
            <a:custGeom>
              <a:avLst/>
              <a:gdLst>
                <a:gd name="T0" fmla="*/ 1 w 114"/>
                <a:gd name="T1" fmla="*/ 26 h 50"/>
                <a:gd name="T2" fmla="*/ 1 w 114"/>
                <a:gd name="T3" fmla="*/ 24 h 50"/>
                <a:gd name="T4" fmla="*/ 1 w 114"/>
                <a:gd name="T5" fmla="*/ 23 h 50"/>
                <a:gd name="T6" fmla="*/ 0 w 114"/>
                <a:gd name="T7" fmla="*/ 21 h 50"/>
                <a:gd name="T8" fmla="*/ 0 w 114"/>
                <a:gd name="T9" fmla="*/ 20 h 50"/>
                <a:gd name="T10" fmla="*/ 0 w 114"/>
                <a:gd name="T11" fmla="*/ 15 h 50"/>
                <a:gd name="T12" fmla="*/ 1 w 114"/>
                <a:gd name="T13" fmla="*/ 9 h 50"/>
                <a:gd name="T14" fmla="*/ 2 w 114"/>
                <a:gd name="T15" fmla="*/ 5 h 50"/>
                <a:gd name="T16" fmla="*/ 4 w 114"/>
                <a:gd name="T17" fmla="*/ 0 h 50"/>
                <a:gd name="T18" fmla="*/ 15 w 114"/>
                <a:gd name="T19" fmla="*/ 0 h 50"/>
                <a:gd name="T20" fmla="*/ 12 w 114"/>
                <a:gd name="T21" fmla="*/ 3 h 50"/>
                <a:gd name="T22" fmla="*/ 12 w 114"/>
                <a:gd name="T23" fmla="*/ 5 h 50"/>
                <a:gd name="T24" fmla="*/ 10 w 114"/>
                <a:gd name="T25" fmla="*/ 8 h 50"/>
                <a:gd name="T26" fmla="*/ 10 w 114"/>
                <a:gd name="T27" fmla="*/ 11 h 50"/>
                <a:gd name="T28" fmla="*/ 46 w 114"/>
                <a:gd name="T29" fmla="*/ 11 h 50"/>
                <a:gd name="T30" fmla="*/ 45 w 114"/>
                <a:gd name="T31" fmla="*/ 8 h 50"/>
                <a:gd name="T32" fmla="*/ 44 w 114"/>
                <a:gd name="T33" fmla="*/ 5 h 50"/>
                <a:gd name="T34" fmla="*/ 43 w 114"/>
                <a:gd name="T35" fmla="*/ 4 h 50"/>
                <a:gd name="T36" fmla="*/ 41 w 114"/>
                <a:gd name="T37" fmla="*/ 2 h 50"/>
                <a:gd name="T38" fmla="*/ 41 w 114"/>
                <a:gd name="T39" fmla="*/ 1 h 50"/>
                <a:gd name="T40" fmla="*/ 41 w 114"/>
                <a:gd name="T41" fmla="*/ 1 h 50"/>
                <a:gd name="T42" fmla="*/ 41 w 114"/>
                <a:gd name="T43" fmla="*/ 1 h 50"/>
                <a:gd name="T44" fmla="*/ 40 w 114"/>
                <a:gd name="T45" fmla="*/ 0 h 50"/>
                <a:gd name="T46" fmla="*/ 53 w 114"/>
                <a:gd name="T47" fmla="*/ 0 h 50"/>
                <a:gd name="T48" fmla="*/ 54 w 114"/>
                <a:gd name="T49" fmla="*/ 5 h 50"/>
                <a:gd name="T50" fmla="*/ 55 w 114"/>
                <a:gd name="T51" fmla="*/ 9 h 50"/>
                <a:gd name="T52" fmla="*/ 56 w 114"/>
                <a:gd name="T53" fmla="*/ 15 h 50"/>
                <a:gd name="T54" fmla="*/ 56 w 114"/>
                <a:gd name="T55" fmla="*/ 20 h 50"/>
                <a:gd name="T56" fmla="*/ 56 w 114"/>
                <a:gd name="T57" fmla="*/ 20 h 50"/>
                <a:gd name="T58" fmla="*/ 55 w 114"/>
                <a:gd name="T59" fmla="*/ 21 h 50"/>
                <a:gd name="T60" fmla="*/ 54 w 114"/>
                <a:gd name="T61" fmla="*/ 22 h 50"/>
                <a:gd name="T62" fmla="*/ 54 w 114"/>
                <a:gd name="T63" fmla="*/ 22 h 50"/>
                <a:gd name="T64" fmla="*/ 10 w 114"/>
                <a:gd name="T65" fmla="*/ 22 h 50"/>
                <a:gd name="T66" fmla="*/ 10 w 114"/>
                <a:gd name="T67" fmla="*/ 23 h 50"/>
                <a:gd name="T68" fmla="*/ 11 w 114"/>
                <a:gd name="T69" fmla="*/ 24 h 50"/>
                <a:gd name="T70" fmla="*/ 11 w 114"/>
                <a:gd name="T71" fmla="*/ 25 h 50"/>
                <a:gd name="T72" fmla="*/ 11 w 114"/>
                <a:gd name="T73" fmla="*/ 26 h 50"/>
                <a:gd name="T74" fmla="*/ 1 w 114"/>
                <a:gd name="T75" fmla="*/ 26 h 5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14" h="50">
                  <a:moveTo>
                    <a:pt x="2" y="50"/>
                  </a:moveTo>
                  <a:lnTo>
                    <a:pt x="2" y="47"/>
                  </a:lnTo>
                  <a:lnTo>
                    <a:pt x="2" y="45"/>
                  </a:lnTo>
                  <a:lnTo>
                    <a:pt x="0" y="41"/>
                  </a:lnTo>
                  <a:lnTo>
                    <a:pt x="0" y="39"/>
                  </a:lnTo>
                  <a:lnTo>
                    <a:pt x="0" y="28"/>
                  </a:lnTo>
                  <a:lnTo>
                    <a:pt x="2" y="18"/>
                  </a:lnTo>
                  <a:lnTo>
                    <a:pt x="5" y="9"/>
                  </a:lnTo>
                  <a:lnTo>
                    <a:pt x="8" y="0"/>
                  </a:lnTo>
                  <a:lnTo>
                    <a:pt x="30" y="0"/>
                  </a:lnTo>
                  <a:lnTo>
                    <a:pt x="25" y="5"/>
                  </a:lnTo>
                  <a:lnTo>
                    <a:pt x="24" y="10"/>
                  </a:lnTo>
                  <a:lnTo>
                    <a:pt x="20" y="16"/>
                  </a:lnTo>
                  <a:lnTo>
                    <a:pt x="20" y="21"/>
                  </a:lnTo>
                  <a:lnTo>
                    <a:pt x="94" y="21"/>
                  </a:lnTo>
                  <a:lnTo>
                    <a:pt x="92" y="16"/>
                  </a:lnTo>
                  <a:lnTo>
                    <a:pt x="90" y="10"/>
                  </a:lnTo>
                  <a:lnTo>
                    <a:pt x="87" y="7"/>
                  </a:lnTo>
                  <a:lnTo>
                    <a:pt x="84" y="3"/>
                  </a:lnTo>
                  <a:lnTo>
                    <a:pt x="84" y="1"/>
                  </a:lnTo>
                  <a:lnTo>
                    <a:pt x="82" y="0"/>
                  </a:lnTo>
                  <a:lnTo>
                    <a:pt x="107" y="0"/>
                  </a:lnTo>
                  <a:lnTo>
                    <a:pt x="110" y="9"/>
                  </a:lnTo>
                  <a:lnTo>
                    <a:pt x="112" y="18"/>
                  </a:lnTo>
                  <a:lnTo>
                    <a:pt x="114" y="28"/>
                  </a:lnTo>
                  <a:lnTo>
                    <a:pt x="114" y="39"/>
                  </a:lnTo>
                  <a:lnTo>
                    <a:pt x="112" y="41"/>
                  </a:lnTo>
                  <a:lnTo>
                    <a:pt x="110" y="43"/>
                  </a:lnTo>
                  <a:lnTo>
                    <a:pt x="20" y="43"/>
                  </a:lnTo>
                  <a:lnTo>
                    <a:pt x="20" y="45"/>
                  </a:lnTo>
                  <a:lnTo>
                    <a:pt x="22" y="47"/>
                  </a:lnTo>
                  <a:lnTo>
                    <a:pt x="22" y="48"/>
                  </a:lnTo>
                  <a:lnTo>
                    <a:pt x="22" y="50"/>
                  </a:lnTo>
                  <a:lnTo>
                    <a:pt x="2"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76" name="Freeform 1761"/>
            <p:cNvSpPr>
              <a:spLocks noEditPoints="1"/>
            </p:cNvSpPr>
            <p:nvPr/>
          </p:nvSpPr>
          <p:spPr bwMode="auto">
            <a:xfrm>
              <a:off x="3742" y="3536"/>
              <a:ext cx="56" cy="25"/>
            </a:xfrm>
            <a:custGeom>
              <a:avLst/>
              <a:gdLst>
                <a:gd name="T0" fmla="*/ 0 w 112"/>
                <a:gd name="T1" fmla="*/ 25 h 51"/>
                <a:gd name="T2" fmla="*/ 1 w 112"/>
                <a:gd name="T3" fmla="*/ 20 h 51"/>
                <a:gd name="T4" fmla="*/ 3 w 112"/>
                <a:gd name="T5" fmla="*/ 14 h 51"/>
                <a:gd name="T6" fmla="*/ 5 w 112"/>
                <a:gd name="T7" fmla="*/ 11 h 51"/>
                <a:gd name="T8" fmla="*/ 8 w 112"/>
                <a:gd name="T9" fmla="*/ 7 h 51"/>
                <a:gd name="T10" fmla="*/ 9 w 112"/>
                <a:gd name="T11" fmla="*/ 5 h 51"/>
                <a:gd name="T12" fmla="*/ 12 w 112"/>
                <a:gd name="T13" fmla="*/ 3 h 51"/>
                <a:gd name="T14" fmla="*/ 14 w 112"/>
                <a:gd name="T15" fmla="*/ 2 h 51"/>
                <a:gd name="T16" fmla="*/ 16 w 112"/>
                <a:gd name="T17" fmla="*/ 0 h 51"/>
                <a:gd name="T18" fmla="*/ 40 w 112"/>
                <a:gd name="T19" fmla="*/ 0 h 51"/>
                <a:gd name="T20" fmla="*/ 42 w 112"/>
                <a:gd name="T21" fmla="*/ 2 h 51"/>
                <a:gd name="T22" fmla="*/ 44 w 112"/>
                <a:gd name="T23" fmla="*/ 3 h 51"/>
                <a:gd name="T24" fmla="*/ 46 w 112"/>
                <a:gd name="T25" fmla="*/ 5 h 51"/>
                <a:gd name="T26" fmla="*/ 48 w 112"/>
                <a:gd name="T27" fmla="*/ 7 h 51"/>
                <a:gd name="T28" fmla="*/ 51 w 112"/>
                <a:gd name="T29" fmla="*/ 11 h 51"/>
                <a:gd name="T30" fmla="*/ 54 w 112"/>
                <a:gd name="T31" fmla="*/ 14 h 51"/>
                <a:gd name="T32" fmla="*/ 55 w 112"/>
                <a:gd name="T33" fmla="*/ 20 h 51"/>
                <a:gd name="T34" fmla="*/ 56 w 112"/>
                <a:gd name="T35" fmla="*/ 25 h 51"/>
                <a:gd name="T36" fmla="*/ 0 w 112"/>
                <a:gd name="T37" fmla="*/ 25 h 51"/>
                <a:gd name="T38" fmla="*/ 9 w 112"/>
                <a:gd name="T39" fmla="*/ 23 h 51"/>
                <a:gd name="T40" fmla="*/ 46 w 112"/>
                <a:gd name="T41" fmla="*/ 23 h 51"/>
                <a:gd name="T42" fmla="*/ 45 w 112"/>
                <a:gd name="T43" fmla="*/ 21 h 51"/>
                <a:gd name="T44" fmla="*/ 44 w 112"/>
                <a:gd name="T45" fmla="*/ 18 h 51"/>
                <a:gd name="T46" fmla="*/ 43 w 112"/>
                <a:gd name="T47" fmla="*/ 16 h 51"/>
                <a:gd name="T48" fmla="*/ 41 w 112"/>
                <a:gd name="T49" fmla="*/ 14 h 51"/>
                <a:gd name="T50" fmla="*/ 39 w 112"/>
                <a:gd name="T51" fmla="*/ 12 h 51"/>
                <a:gd name="T52" fmla="*/ 35 w 112"/>
                <a:gd name="T53" fmla="*/ 10 h 51"/>
                <a:gd name="T54" fmla="*/ 31 w 112"/>
                <a:gd name="T55" fmla="*/ 9 h 51"/>
                <a:gd name="T56" fmla="*/ 28 w 112"/>
                <a:gd name="T57" fmla="*/ 9 h 51"/>
                <a:gd name="T58" fmla="*/ 24 w 112"/>
                <a:gd name="T59" fmla="*/ 9 h 51"/>
                <a:gd name="T60" fmla="*/ 20 w 112"/>
                <a:gd name="T61" fmla="*/ 10 h 51"/>
                <a:gd name="T62" fmla="*/ 17 w 112"/>
                <a:gd name="T63" fmla="*/ 12 h 51"/>
                <a:gd name="T64" fmla="*/ 14 w 112"/>
                <a:gd name="T65" fmla="*/ 13 h 51"/>
                <a:gd name="T66" fmla="*/ 12 w 112"/>
                <a:gd name="T67" fmla="*/ 15 h 51"/>
                <a:gd name="T68" fmla="*/ 11 w 112"/>
                <a:gd name="T69" fmla="*/ 18 h 51"/>
                <a:gd name="T70" fmla="*/ 9 w 112"/>
                <a:gd name="T71" fmla="*/ 21 h 51"/>
                <a:gd name="T72" fmla="*/ 9 w 112"/>
                <a:gd name="T73" fmla="*/ 23 h 5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12" h="51">
                  <a:moveTo>
                    <a:pt x="0" y="51"/>
                  </a:moveTo>
                  <a:lnTo>
                    <a:pt x="1" y="40"/>
                  </a:lnTo>
                  <a:lnTo>
                    <a:pt x="5" y="29"/>
                  </a:lnTo>
                  <a:lnTo>
                    <a:pt x="10" y="22"/>
                  </a:lnTo>
                  <a:lnTo>
                    <a:pt x="15" y="15"/>
                  </a:lnTo>
                  <a:lnTo>
                    <a:pt x="18" y="11"/>
                  </a:lnTo>
                  <a:lnTo>
                    <a:pt x="23" y="7"/>
                  </a:lnTo>
                  <a:lnTo>
                    <a:pt x="28" y="4"/>
                  </a:lnTo>
                  <a:lnTo>
                    <a:pt x="32" y="0"/>
                  </a:lnTo>
                  <a:lnTo>
                    <a:pt x="80" y="0"/>
                  </a:lnTo>
                  <a:lnTo>
                    <a:pt x="83" y="4"/>
                  </a:lnTo>
                  <a:lnTo>
                    <a:pt x="88" y="7"/>
                  </a:lnTo>
                  <a:lnTo>
                    <a:pt x="92" y="11"/>
                  </a:lnTo>
                  <a:lnTo>
                    <a:pt x="95" y="15"/>
                  </a:lnTo>
                  <a:lnTo>
                    <a:pt x="102" y="22"/>
                  </a:lnTo>
                  <a:lnTo>
                    <a:pt x="107" y="29"/>
                  </a:lnTo>
                  <a:lnTo>
                    <a:pt x="110" y="40"/>
                  </a:lnTo>
                  <a:lnTo>
                    <a:pt x="112" y="51"/>
                  </a:lnTo>
                  <a:lnTo>
                    <a:pt x="0" y="51"/>
                  </a:lnTo>
                  <a:close/>
                  <a:moveTo>
                    <a:pt x="18" y="47"/>
                  </a:moveTo>
                  <a:lnTo>
                    <a:pt x="92" y="47"/>
                  </a:lnTo>
                  <a:lnTo>
                    <a:pt x="90" y="42"/>
                  </a:lnTo>
                  <a:lnTo>
                    <a:pt x="88" y="36"/>
                  </a:lnTo>
                  <a:lnTo>
                    <a:pt x="85" y="33"/>
                  </a:lnTo>
                  <a:lnTo>
                    <a:pt x="82" y="29"/>
                  </a:lnTo>
                  <a:lnTo>
                    <a:pt x="77" y="24"/>
                  </a:lnTo>
                  <a:lnTo>
                    <a:pt x="70" y="20"/>
                  </a:lnTo>
                  <a:lnTo>
                    <a:pt x="62" y="18"/>
                  </a:lnTo>
                  <a:lnTo>
                    <a:pt x="55" y="18"/>
                  </a:lnTo>
                  <a:lnTo>
                    <a:pt x="48" y="18"/>
                  </a:lnTo>
                  <a:lnTo>
                    <a:pt x="40" y="20"/>
                  </a:lnTo>
                  <a:lnTo>
                    <a:pt x="33" y="24"/>
                  </a:lnTo>
                  <a:lnTo>
                    <a:pt x="28" y="26"/>
                  </a:lnTo>
                  <a:lnTo>
                    <a:pt x="23" y="31"/>
                  </a:lnTo>
                  <a:lnTo>
                    <a:pt x="22" y="36"/>
                  </a:lnTo>
                  <a:lnTo>
                    <a:pt x="18" y="42"/>
                  </a:lnTo>
                  <a:lnTo>
                    <a:pt x="18"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77" name="Freeform 1762"/>
            <p:cNvSpPr>
              <a:spLocks/>
            </p:cNvSpPr>
            <p:nvPr/>
          </p:nvSpPr>
          <p:spPr bwMode="auto">
            <a:xfrm>
              <a:off x="3746" y="3534"/>
              <a:ext cx="49" cy="14"/>
            </a:xfrm>
            <a:custGeom>
              <a:avLst/>
              <a:gdLst>
                <a:gd name="T0" fmla="*/ 0 w 99"/>
                <a:gd name="T1" fmla="*/ 14 h 29"/>
                <a:gd name="T2" fmla="*/ 1 w 99"/>
                <a:gd name="T3" fmla="*/ 12 h 29"/>
                <a:gd name="T4" fmla="*/ 2 w 99"/>
                <a:gd name="T5" fmla="*/ 11 h 29"/>
                <a:gd name="T6" fmla="*/ 3 w 99"/>
                <a:gd name="T7" fmla="*/ 10 h 29"/>
                <a:gd name="T8" fmla="*/ 4 w 99"/>
                <a:gd name="T9" fmla="*/ 9 h 29"/>
                <a:gd name="T10" fmla="*/ 8 w 99"/>
                <a:gd name="T11" fmla="*/ 5 h 29"/>
                <a:gd name="T12" fmla="*/ 13 w 99"/>
                <a:gd name="T13" fmla="*/ 2 h 29"/>
                <a:gd name="T14" fmla="*/ 18 w 99"/>
                <a:gd name="T15" fmla="*/ 0 h 29"/>
                <a:gd name="T16" fmla="*/ 24 w 99"/>
                <a:gd name="T17" fmla="*/ 0 h 29"/>
                <a:gd name="T18" fmla="*/ 30 w 99"/>
                <a:gd name="T19" fmla="*/ 0 h 29"/>
                <a:gd name="T20" fmla="*/ 36 w 99"/>
                <a:gd name="T21" fmla="*/ 2 h 29"/>
                <a:gd name="T22" fmla="*/ 40 w 99"/>
                <a:gd name="T23" fmla="*/ 5 h 29"/>
                <a:gd name="T24" fmla="*/ 44 w 99"/>
                <a:gd name="T25" fmla="*/ 9 h 29"/>
                <a:gd name="T26" fmla="*/ 46 w 99"/>
                <a:gd name="T27" fmla="*/ 10 h 29"/>
                <a:gd name="T28" fmla="*/ 47 w 99"/>
                <a:gd name="T29" fmla="*/ 11 h 29"/>
                <a:gd name="T30" fmla="*/ 48 w 99"/>
                <a:gd name="T31" fmla="*/ 12 h 29"/>
                <a:gd name="T32" fmla="*/ 49 w 99"/>
                <a:gd name="T33" fmla="*/ 14 h 29"/>
                <a:gd name="T34" fmla="*/ 37 w 99"/>
                <a:gd name="T35" fmla="*/ 14 h 29"/>
                <a:gd name="T36" fmla="*/ 34 w 99"/>
                <a:gd name="T37" fmla="*/ 12 h 29"/>
                <a:gd name="T38" fmla="*/ 31 w 99"/>
                <a:gd name="T39" fmla="*/ 11 h 29"/>
                <a:gd name="T40" fmla="*/ 28 w 99"/>
                <a:gd name="T41" fmla="*/ 10 h 29"/>
                <a:gd name="T42" fmla="*/ 24 w 99"/>
                <a:gd name="T43" fmla="*/ 10 h 29"/>
                <a:gd name="T44" fmla="*/ 21 w 99"/>
                <a:gd name="T45" fmla="*/ 10 h 29"/>
                <a:gd name="T46" fmla="*/ 17 w 99"/>
                <a:gd name="T47" fmla="*/ 11 h 29"/>
                <a:gd name="T48" fmla="*/ 13 w 99"/>
                <a:gd name="T49" fmla="*/ 13 h 29"/>
                <a:gd name="T50" fmla="*/ 11 w 99"/>
                <a:gd name="T51" fmla="*/ 14 h 29"/>
                <a:gd name="T52" fmla="*/ 11 w 99"/>
                <a:gd name="T53" fmla="*/ 14 h 29"/>
                <a:gd name="T54" fmla="*/ 11 w 99"/>
                <a:gd name="T55" fmla="*/ 14 h 29"/>
                <a:gd name="T56" fmla="*/ 11 w 99"/>
                <a:gd name="T57" fmla="*/ 14 h 29"/>
                <a:gd name="T58" fmla="*/ 11 w 99"/>
                <a:gd name="T59" fmla="*/ 14 h 29"/>
                <a:gd name="T60" fmla="*/ 0 w 99"/>
                <a:gd name="T61" fmla="*/ 14 h 2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99" h="29">
                  <a:moveTo>
                    <a:pt x="0" y="29"/>
                  </a:moveTo>
                  <a:lnTo>
                    <a:pt x="2" y="25"/>
                  </a:lnTo>
                  <a:lnTo>
                    <a:pt x="5" y="23"/>
                  </a:lnTo>
                  <a:lnTo>
                    <a:pt x="7" y="20"/>
                  </a:lnTo>
                  <a:lnTo>
                    <a:pt x="9" y="18"/>
                  </a:lnTo>
                  <a:lnTo>
                    <a:pt x="17" y="10"/>
                  </a:lnTo>
                  <a:lnTo>
                    <a:pt x="27" y="5"/>
                  </a:lnTo>
                  <a:lnTo>
                    <a:pt x="37" y="1"/>
                  </a:lnTo>
                  <a:lnTo>
                    <a:pt x="49" y="0"/>
                  </a:lnTo>
                  <a:lnTo>
                    <a:pt x="61" y="1"/>
                  </a:lnTo>
                  <a:lnTo>
                    <a:pt x="72" y="5"/>
                  </a:lnTo>
                  <a:lnTo>
                    <a:pt x="81" y="10"/>
                  </a:lnTo>
                  <a:lnTo>
                    <a:pt x="89" y="18"/>
                  </a:lnTo>
                  <a:lnTo>
                    <a:pt x="92" y="20"/>
                  </a:lnTo>
                  <a:lnTo>
                    <a:pt x="94" y="23"/>
                  </a:lnTo>
                  <a:lnTo>
                    <a:pt x="97" y="25"/>
                  </a:lnTo>
                  <a:lnTo>
                    <a:pt x="99" y="29"/>
                  </a:lnTo>
                  <a:lnTo>
                    <a:pt x="74" y="29"/>
                  </a:lnTo>
                  <a:lnTo>
                    <a:pt x="69" y="25"/>
                  </a:lnTo>
                  <a:lnTo>
                    <a:pt x="62" y="23"/>
                  </a:lnTo>
                  <a:lnTo>
                    <a:pt x="56" y="21"/>
                  </a:lnTo>
                  <a:lnTo>
                    <a:pt x="49" y="21"/>
                  </a:lnTo>
                  <a:lnTo>
                    <a:pt x="42" y="21"/>
                  </a:lnTo>
                  <a:lnTo>
                    <a:pt x="34" y="23"/>
                  </a:lnTo>
                  <a:lnTo>
                    <a:pt x="27" y="27"/>
                  </a:lnTo>
                  <a:lnTo>
                    <a:pt x="22" y="29"/>
                  </a:lnTo>
                  <a:lnTo>
                    <a:pt x="0"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78" name="Freeform 1763"/>
            <p:cNvSpPr>
              <a:spLocks/>
            </p:cNvSpPr>
            <p:nvPr/>
          </p:nvSpPr>
          <p:spPr bwMode="auto">
            <a:xfrm>
              <a:off x="3758" y="3534"/>
              <a:ext cx="25" cy="2"/>
            </a:xfrm>
            <a:custGeom>
              <a:avLst/>
              <a:gdLst>
                <a:gd name="T0" fmla="*/ 0 w 48"/>
                <a:gd name="T1" fmla="*/ 2 h 3"/>
                <a:gd name="T2" fmla="*/ 3 w 48"/>
                <a:gd name="T3" fmla="*/ 1 h 3"/>
                <a:gd name="T4" fmla="*/ 6 w 48"/>
                <a:gd name="T5" fmla="*/ 1 h 3"/>
                <a:gd name="T6" fmla="*/ 8 w 48"/>
                <a:gd name="T7" fmla="*/ 0 h 3"/>
                <a:gd name="T8" fmla="*/ 12 w 48"/>
                <a:gd name="T9" fmla="*/ 0 h 3"/>
                <a:gd name="T10" fmla="*/ 16 w 48"/>
                <a:gd name="T11" fmla="*/ 0 h 3"/>
                <a:gd name="T12" fmla="*/ 19 w 48"/>
                <a:gd name="T13" fmla="*/ 1 h 3"/>
                <a:gd name="T14" fmla="*/ 21 w 48"/>
                <a:gd name="T15" fmla="*/ 1 h 3"/>
                <a:gd name="T16" fmla="*/ 25 w 48"/>
                <a:gd name="T17" fmla="*/ 2 h 3"/>
                <a:gd name="T18" fmla="*/ 0 w 48"/>
                <a:gd name="T19" fmla="*/ 2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8" h="3">
                  <a:moveTo>
                    <a:pt x="0" y="3"/>
                  </a:moveTo>
                  <a:lnTo>
                    <a:pt x="6" y="1"/>
                  </a:lnTo>
                  <a:lnTo>
                    <a:pt x="11" y="1"/>
                  </a:lnTo>
                  <a:lnTo>
                    <a:pt x="16" y="0"/>
                  </a:lnTo>
                  <a:lnTo>
                    <a:pt x="23" y="0"/>
                  </a:lnTo>
                  <a:lnTo>
                    <a:pt x="30" y="0"/>
                  </a:lnTo>
                  <a:lnTo>
                    <a:pt x="36" y="1"/>
                  </a:lnTo>
                  <a:lnTo>
                    <a:pt x="41" y="1"/>
                  </a:lnTo>
                  <a:lnTo>
                    <a:pt x="48" y="3"/>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79" name="Rectangle 1764"/>
            <p:cNvSpPr>
              <a:spLocks noChangeArrowheads="1"/>
            </p:cNvSpPr>
            <p:nvPr/>
          </p:nvSpPr>
          <p:spPr bwMode="auto">
            <a:xfrm>
              <a:off x="3810" y="3586"/>
              <a:ext cx="10" cy="1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780" name="Rectangle 1765"/>
            <p:cNvSpPr>
              <a:spLocks noChangeArrowheads="1"/>
            </p:cNvSpPr>
            <p:nvPr/>
          </p:nvSpPr>
          <p:spPr bwMode="auto">
            <a:xfrm>
              <a:off x="3810" y="3574"/>
              <a:ext cx="10" cy="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781" name="Freeform 1766"/>
            <p:cNvSpPr>
              <a:spLocks/>
            </p:cNvSpPr>
            <p:nvPr/>
          </p:nvSpPr>
          <p:spPr bwMode="auto">
            <a:xfrm>
              <a:off x="3810" y="3561"/>
              <a:ext cx="11" cy="25"/>
            </a:xfrm>
            <a:custGeom>
              <a:avLst/>
              <a:gdLst>
                <a:gd name="T0" fmla="*/ 0 w 22"/>
                <a:gd name="T1" fmla="*/ 0 h 51"/>
                <a:gd name="T2" fmla="*/ 0 w 22"/>
                <a:gd name="T3" fmla="*/ 25 h 51"/>
                <a:gd name="T4" fmla="*/ 10 w 22"/>
                <a:gd name="T5" fmla="*/ 25 h 51"/>
                <a:gd name="T6" fmla="*/ 10 w 22"/>
                <a:gd name="T7" fmla="*/ 5 h 51"/>
                <a:gd name="T8" fmla="*/ 10 w 22"/>
                <a:gd name="T9" fmla="*/ 3 h 51"/>
                <a:gd name="T10" fmla="*/ 11 w 22"/>
                <a:gd name="T11" fmla="*/ 2 h 51"/>
                <a:gd name="T12" fmla="*/ 11 w 22"/>
                <a:gd name="T13" fmla="*/ 1 h 51"/>
                <a:gd name="T14" fmla="*/ 11 w 22"/>
                <a:gd name="T15" fmla="*/ 0 h 51"/>
                <a:gd name="T16" fmla="*/ 0 w 22"/>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51">
                  <a:moveTo>
                    <a:pt x="0" y="0"/>
                  </a:moveTo>
                  <a:lnTo>
                    <a:pt x="0" y="51"/>
                  </a:lnTo>
                  <a:lnTo>
                    <a:pt x="20" y="51"/>
                  </a:lnTo>
                  <a:lnTo>
                    <a:pt x="20" y="11"/>
                  </a:lnTo>
                  <a:lnTo>
                    <a:pt x="20" y="7"/>
                  </a:lnTo>
                  <a:lnTo>
                    <a:pt x="22" y="5"/>
                  </a:lnTo>
                  <a:lnTo>
                    <a:pt x="22" y="2"/>
                  </a:lnTo>
                  <a:lnTo>
                    <a:pt x="22"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82" name="Freeform 1767"/>
            <p:cNvSpPr>
              <a:spLocks/>
            </p:cNvSpPr>
            <p:nvPr/>
          </p:nvSpPr>
          <p:spPr bwMode="auto">
            <a:xfrm>
              <a:off x="3810" y="3548"/>
              <a:ext cx="13" cy="26"/>
            </a:xfrm>
            <a:custGeom>
              <a:avLst/>
              <a:gdLst>
                <a:gd name="T0" fmla="*/ 0 w 27"/>
                <a:gd name="T1" fmla="*/ 0 h 50"/>
                <a:gd name="T2" fmla="*/ 0 w 27"/>
                <a:gd name="T3" fmla="*/ 26 h 50"/>
                <a:gd name="T4" fmla="*/ 10 w 27"/>
                <a:gd name="T5" fmla="*/ 26 h 50"/>
                <a:gd name="T6" fmla="*/ 10 w 27"/>
                <a:gd name="T7" fmla="*/ 19 h 50"/>
                <a:gd name="T8" fmla="*/ 10 w 27"/>
                <a:gd name="T9" fmla="*/ 15 h 50"/>
                <a:gd name="T10" fmla="*/ 11 w 27"/>
                <a:gd name="T11" fmla="*/ 11 h 50"/>
                <a:gd name="T12" fmla="*/ 12 w 27"/>
                <a:gd name="T13" fmla="*/ 8 h 50"/>
                <a:gd name="T14" fmla="*/ 12 w 27"/>
                <a:gd name="T15" fmla="*/ 5 h 50"/>
                <a:gd name="T16" fmla="*/ 12 w 27"/>
                <a:gd name="T17" fmla="*/ 4 h 50"/>
                <a:gd name="T18" fmla="*/ 12 w 27"/>
                <a:gd name="T19" fmla="*/ 3 h 50"/>
                <a:gd name="T20" fmla="*/ 12 w 27"/>
                <a:gd name="T21" fmla="*/ 1 h 50"/>
                <a:gd name="T22" fmla="*/ 13 w 27"/>
                <a:gd name="T23" fmla="*/ 0 h 50"/>
                <a:gd name="T24" fmla="*/ 0 w 27"/>
                <a:gd name="T25" fmla="*/ 0 h 5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50">
                  <a:moveTo>
                    <a:pt x="0" y="0"/>
                  </a:moveTo>
                  <a:lnTo>
                    <a:pt x="0" y="50"/>
                  </a:lnTo>
                  <a:lnTo>
                    <a:pt x="20" y="50"/>
                  </a:lnTo>
                  <a:lnTo>
                    <a:pt x="20" y="36"/>
                  </a:lnTo>
                  <a:lnTo>
                    <a:pt x="20" y="28"/>
                  </a:lnTo>
                  <a:lnTo>
                    <a:pt x="22" y="21"/>
                  </a:lnTo>
                  <a:lnTo>
                    <a:pt x="24" y="16"/>
                  </a:lnTo>
                  <a:lnTo>
                    <a:pt x="24" y="10"/>
                  </a:lnTo>
                  <a:lnTo>
                    <a:pt x="24" y="7"/>
                  </a:lnTo>
                  <a:lnTo>
                    <a:pt x="25" y="5"/>
                  </a:lnTo>
                  <a:lnTo>
                    <a:pt x="25" y="1"/>
                  </a:lnTo>
                  <a:lnTo>
                    <a:pt x="27"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83" name="Freeform 1768"/>
            <p:cNvSpPr>
              <a:spLocks/>
            </p:cNvSpPr>
            <p:nvPr/>
          </p:nvSpPr>
          <p:spPr bwMode="auto">
            <a:xfrm>
              <a:off x="3810" y="3536"/>
              <a:ext cx="32" cy="25"/>
            </a:xfrm>
            <a:custGeom>
              <a:avLst/>
              <a:gdLst>
                <a:gd name="T0" fmla="*/ 0 w 64"/>
                <a:gd name="T1" fmla="*/ 0 h 51"/>
                <a:gd name="T2" fmla="*/ 0 w 64"/>
                <a:gd name="T3" fmla="*/ 25 h 51"/>
                <a:gd name="T4" fmla="*/ 11 w 64"/>
                <a:gd name="T5" fmla="*/ 25 h 51"/>
                <a:gd name="T6" fmla="*/ 12 w 64"/>
                <a:gd name="T7" fmla="*/ 23 h 51"/>
                <a:gd name="T8" fmla="*/ 12 w 64"/>
                <a:gd name="T9" fmla="*/ 22 h 51"/>
                <a:gd name="T10" fmla="*/ 12 w 64"/>
                <a:gd name="T11" fmla="*/ 20 h 51"/>
                <a:gd name="T12" fmla="*/ 12 w 64"/>
                <a:gd name="T13" fmla="*/ 18 h 51"/>
                <a:gd name="T14" fmla="*/ 12 w 64"/>
                <a:gd name="T15" fmla="*/ 15 h 51"/>
                <a:gd name="T16" fmla="*/ 13 w 64"/>
                <a:gd name="T17" fmla="*/ 13 h 51"/>
                <a:gd name="T18" fmla="*/ 15 w 64"/>
                <a:gd name="T19" fmla="*/ 13 h 51"/>
                <a:gd name="T20" fmla="*/ 15 w 64"/>
                <a:gd name="T21" fmla="*/ 11 h 51"/>
                <a:gd name="T22" fmla="*/ 17 w 64"/>
                <a:gd name="T23" fmla="*/ 10 h 51"/>
                <a:gd name="T24" fmla="*/ 19 w 64"/>
                <a:gd name="T25" fmla="*/ 9 h 51"/>
                <a:gd name="T26" fmla="*/ 20 w 64"/>
                <a:gd name="T27" fmla="*/ 9 h 51"/>
                <a:gd name="T28" fmla="*/ 22 w 64"/>
                <a:gd name="T29" fmla="*/ 9 h 51"/>
                <a:gd name="T30" fmla="*/ 24 w 64"/>
                <a:gd name="T31" fmla="*/ 9 h 51"/>
                <a:gd name="T32" fmla="*/ 25 w 64"/>
                <a:gd name="T33" fmla="*/ 9 h 51"/>
                <a:gd name="T34" fmla="*/ 27 w 64"/>
                <a:gd name="T35" fmla="*/ 10 h 51"/>
                <a:gd name="T36" fmla="*/ 29 w 64"/>
                <a:gd name="T37" fmla="*/ 11 h 51"/>
                <a:gd name="T38" fmla="*/ 32 w 64"/>
                <a:gd name="T39" fmla="*/ 2 h 51"/>
                <a:gd name="T40" fmla="*/ 32 w 64"/>
                <a:gd name="T41" fmla="*/ 1 h 51"/>
                <a:gd name="T42" fmla="*/ 31 w 64"/>
                <a:gd name="T43" fmla="*/ 1 h 51"/>
                <a:gd name="T44" fmla="*/ 31 w 64"/>
                <a:gd name="T45" fmla="*/ 1 h 51"/>
                <a:gd name="T46" fmla="*/ 30 w 64"/>
                <a:gd name="T47" fmla="*/ 0 h 51"/>
                <a:gd name="T48" fmla="*/ 15 w 64"/>
                <a:gd name="T49" fmla="*/ 0 h 51"/>
                <a:gd name="T50" fmla="*/ 14 w 64"/>
                <a:gd name="T51" fmla="*/ 2 h 51"/>
                <a:gd name="T52" fmla="*/ 12 w 64"/>
                <a:gd name="T53" fmla="*/ 4 h 51"/>
                <a:gd name="T54" fmla="*/ 10 w 64"/>
                <a:gd name="T55" fmla="*/ 6 h 51"/>
                <a:gd name="T56" fmla="*/ 9 w 64"/>
                <a:gd name="T57" fmla="*/ 9 h 51"/>
                <a:gd name="T58" fmla="*/ 9 w 64"/>
                <a:gd name="T59" fmla="*/ 0 h 51"/>
                <a:gd name="T60" fmla="*/ 0 w 64"/>
                <a:gd name="T61" fmla="*/ 0 h 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64" h="51">
                  <a:moveTo>
                    <a:pt x="0" y="0"/>
                  </a:moveTo>
                  <a:lnTo>
                    <a:pt x="0" y="51"/>
                  </a:lnTo>
                  <a:lnTo>
                    <a:pt x="22" y="51"/>
                  </a:lnTo>
                  <a:lnTo>
                    <a:pt x="24" y="47"/>
                  </a:lnTo>
                  <a:lnTo>
                    <a:pt x="24" y="44"/>
                  </a:lnTo>
                  <a:lnTo>
                    <a:pt x="24" y="40"/>
                  </a:lnTo>
                  <a:lnTo>
                    <a:pt x="24" y="36"/>
                  </a:lnTo>
                  <a:lnTo>
                    <a:pt x="24" y="31"/>
                  </a:lnTo>
                  <a:lnTo>
                    <a:pt x="25" y="27"/>
                  </a:lnTo>
                  <a:lnTo>
                    <a:pt x="29" y="26"/>
                  </a:lnTo>
                  <a:lnTo>
                    <a:pt x="30" y="22"/>
                  </a:lnTo>
                  <a:lnTo>
                    <a:pt x="34" y="20"/>
                  </a:lnTo>
                  <a:lnTo>
                    <a:pt x="37" y="18"/>
                  </a:lnTo>
                  <a:lnTo>
                    <a:pt x="40" y="18"/>
                  </a:lnTo>
                  <a:lnTo>
                    <a:pt x="44" y="18"/>
                  </a:lnTo>
                  <a:lnTo>
                    <a:pt x="47" y="18"/>
                  </a:lnTo>
                  <a:lnTo>
                    <a:pt x="50" y="18"/>
                  </a:lnTo>
                  <a:lnTo>
                    <a:pt x="54" y="20"/>
                  </a:lnTo>
                  <a:lnTo>
                    <a:pt x="57" y="22"/>
                  </a:lnTo>
                  <a:lnTo>
                    <a:pt x="64" y="4"/>
                  </a:lnTo>
                  <a:lnTo>
                    <a:pt x="64" y="2"/>
                  </a:lnTo>
                  <a:lnTo>
                    <a:pt x="62" y="2"/>
                  </a:lnTo>
                  <a:lnTo>
                    <a:pt x="60" y="0"/>
                  </a:lnTo>
                  <a:lnTo>
                    <a:pt x="30" y="0"/>
                  </a:lnTo>
                  <a:lnTo>
                    <a:pt x="27" y="4"/>
                  </a:lnTo>
                  <a:lnTo>
                    <a:pt x="24" y="9"/>
                  </a:lnTo>
                  <a:lnTo>
                    <a:pt x="20" y="13"/>
                  </a:lnTo>
                  <a:lnTo>
                    <a:pt x="17" y="18"/>
                  </a:lnTo>
                  <a:lnTo>
                    <a:pt x="17"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84" name="Freeform 1769"/>
            <p:cNvSpPr>
              <a:spLocks/>
            </p:cNvSpPr>
            <p:nvPr/>
          </p:nvSpPr>
          <p:spPr bwMode="auto">
            <a:xfrm>
              <a:off x="3810" y="3534"/>
              <a:ext cx="32" cy="14"/>
            </a:xfrm>
            <a:custGeom>
              <a:avLst/>
              <a:gdLst>
                <a:gd name="T0" fmla="*/ 0 w 64"/>
                <a:gd name="T1" fmla="*/ 14 h 29"/>
                <a:gd name="T2" fmla="*/ 0 w 64"/>
                <a:gd name="T3" fmla="*/ 0 h 29"/>
                <a:gd name="T4" fmla="*/ 9 w 64"/>
                <a:gd name="T5" fmla="*/ 0 h 29"/>
                <a:gd name="T6" fmla="*/ 9 w 64"/>
                <a:gd name="T7" fmla="*/ 10 h 29"/>
                <a:gd name="T8" fmla="*/ 10 w 64"/>
                <a:gd name="T9" fmla="*/ 8 h 29"/>
                <a:gd name="T10" fmla="*/ 12 w 64"/>
                <a:gd name="T11" fmla="*/ 5 h 29"/>
                <a:gd name="T12" fmla="*/ 14 w 64"/>
                <a:gd name="T13" fmla="*/ 3 h 29"/>
                <a:gd name="T14" fmla="*/ 15 w 64"/>
                <a:gd name="T15" fmla="*/ 1 h 29"/>
                <a:gd name="T16" fmla="*/ 17 w 64"/>
                <a:gd name="T17" fmla="*/ 0 h 29"/>
                <a:gd name="T18" fmla="*/ 19 w 64"/>
                <a:gd name="T19" fmla="*/ 0 h 29"/>
                <a:gd name="T20" fmla="*/ 20 w 64"/>
                <a:gd name="T21" fmla="*/ 0 h 29"/>
                <a:gd name="T22" fmla="*/ 22 w 64"/>
                <a:gd name="T23" fmla="*/ 0 h 29"/>
                <a:gd name="T24" fmla="*/ 25 w 64"/>
                <a:gd name="T25" fmla="*/ 0 h 29"/>
                <a:gd name="T26" fmla="*/ 27 w 64"/>
                <a:gd name="T27" fmla="*/ 0 h 29"/>
                <a:gd name="T28" fmla="*/ 30 w 64"/>
                <a:gd name="T29" fmla="*/ 2 h 29"/>
                <a:gd name="T30" fmla="*/ 32 w 64"/>
                <a:gd name="T31" fmla="*/ 3 h 29"/>
                <a:gd name="T32" fmla="*/ 29 w 64"/>
                <a:gd name="T33" fmla="*/ 12 h 29"/>
                <a:gd name="T34" fmla="*/ 27 w 64"/>
                <a:gd name="T35" fmla="*/ 11 h 29"/>
                <a:gd name="T36" fmla="*/ 25 w 64"/>
                <a:gd name="T37" fmla="*/ 10 h 29"/>
                <a:gd name="T38" fmla="*/ 24 w 64"/>
                <a:gd name="T39" fmla="*/ 10 h 29"/>
                <a:gd name="T40" fmla="*/ 22 w 64"/>
                <a:gd name="T41" fmla="*/ 10 h 29"/>
                <a:gd name="T42" fmla="*/ 20 w 64"/>
                <a:gd name="T43" fmla="*/ 10 h 29"/>
                <a:gd name="T44" fmla="*/ 19 w 64"/>
                <a:gd name="T45" fmla="*/ 10 h 29"/>
                <a:gd name="T46" fmla="*/ 17 w 64"/>
                <a:gd name="T47" fmla="*/ 11 h 29"/>
                <a:gd name="T48" fmla="*/ 15 w 64"/>
                <a:gd name="T49" fmla="*/ 12 h 29"/>
                <a:gd name="T50" fmla="*/ 15 w 64"/>
                <a:gd name="T51" fmla="*/ 12 h 29"/>
                <a:gd name="T52" fmla="*/ 15 w 64"/>
                <a:gd name="T53" fmla="*/ 13 h 29"/>
                <a:gd name="T54" fmla="*/ 15 w 64"/>
                <a:gd name="T55" fmla="*/ 13 h 29"/>
                <a:gd name="T56" fmla="*/ 14 w 64"/>
                <a:gd name="T57" fmla="*/ 14 h 29"/>
                <a:gd name="T58" fmla="*/ 0 w 64"/>
                <a:gd name="T59" fmla="*/ 14 h 2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64" h="29">
                  <a:moveTo>
                    <a:pt x="0" y="29"/>
                  </a:moveTo>
                  <a:lnTo>
                    <a:pt x="0" y="0"/>
                  </a:lnTo>
                  <a:lnTo>
                    <a:pt x="17" y="0"/>
                  </a:lnTo>
                  <a:lnTo>
                    <a:pt x="17" y="21"/>
                  </a:lnTo>
                  <a:lnTo>
                    <a:pt x="20" y="16"/>
                  </a:lnTo>
                  <a:lnTo>
                    <a:pt x="24" y="10"/>
                  </a:lnTo>
                  <a:lnTo>
                    <a:pt x="27" y="7"/>
                  </a:lnTo>
                  <a:lnTo>
                    <a:pt x="30" y="3"/>
                  </a:lnTo>
                  <a:lnTo>
                    <a:pt x="34" y="1"/>
                  </a:lnTo>
                  <a:lnTo>
                    <a:pt x="37" y="0"/>
                  </a:lnTo>
                  <a:lnTo>
                    <a:pt x="40" y="0"/>
                  </a:lnTo>
                  <a:lnTo>
                    <a:pt x="44" y="0"/>
                  </a:lnTo>
                  <a:lnTo>
                    <a:pt x="49" y="0"/>
                  </a:lnTo>
                  <a:lnTo>
                    <a:pt x="54" y="1"/>
                  </a:lnTo>
                  <a:lnTo>
                    <a:pt x="59" y="5"/>
                  </a:lnTo>
                  <a:lnTo>
                    <a:pt x="64" y="7"/>
                  </a:lnTo>
                  <a:lnTo>
                    <a:pt x="57" y="25"/>
                  </a:lnTo>
                  <a:lnTo>
                    <a:pt x="54" y="23"/>
                  </a:lnTo>
                  <a:lnTo>
                    <a:pt x="50" y="21"/>
                  </a:lnTo>
                  <a:lnTo>
                    <a:pt x="47" y="21"/>
                  </a:lnTo>
                  <a:lnTo>
                    <a:pt x="44" y="21"/>
                  </a:lnTo>
                  <a:lnTo>
                    <a:pt x="40" y="21"/>
                  </a:lnTo>
                  <a:lnTo>
                    <a:pt x="37" y="21"/>
                  </a:lnTo>
                  <a:lnTo>
                    <a:pt x="34" y="23"/>
                  </a:lnTo>
                  <a:lnTo>
                    <a:pt x="30" y="25"/>
                  </a:lnTo>
                  <a:lnTo>
                    <a:pt x="29" y="27"/>
                  </a:lnTo>
                  <a:lnTo>
                    <a:pt x="27" y="29"/>
                  </a:lnTo>
                  <a:lnTo>
                    <a:pt x="0"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85" name="Freeform 1770"/>
            <p:cNvSpPr>
              <a:spLocks noEditPoints="1"/>
            </p:cNvSpPr>
            <p:nvPr/>
          </p:nvSpPr>
          <p:spPr bwMode="auto">
            <a:xfrm>
              <a:off x="3810" y="3534"/>
              <a:ext cx="30" cy="2"/>
            </a:xfrm>
            <a:custGeom>
              <a:avLst/>
              <a:gdLst>
                <a:gd name="T0" fmla="*/ 0 w 60"/>
                <a:gd name="T1" fmla="*/ 2 h 3"/>
                <a:gd name="T2" fmla="*/ 0 w 60"/>
                <a:gd name="T3" fmla="*/ 0 h 3"/>
                <a:gd name="T4" fmla="*/ 9 w 60"/>
                <a:gd name="T5" fmla="*/ 0 h 3"/>
                <a:gd name="T6" fmla="*/ 9 w 60"/>
                <a:gd name="T7" fmla="*/ 2 h 3"/>
                <a:gd name="T8" fmla="*/ 0 w 60"/>
                <a:gd name="T9" fmla="*/ 2 h 3"/>
                <a:gd name="T10" fmla="*/ 15 w 60"/>
                <a:gd name="T11" fmla="*/ 2 h 3"/>
                <a:gd name="T12" fmla="*/ 15 w 60"/>
                <a:gd name="T13" fmla="*/ 2 h 3"/>
                <a:gd name="T14" fmla="*/ 15 w 60"/>
                <a:gd name="T15" fmla="*/ 2 h 3"/>
                <a:gd name="T16" fmla="*/ 15 w 60"/>
                <a:gd name="T17" fmla="*/ 2 h 3"/>
                <a:gd name="T18" fmla="*/ 15 w 60"/>
                <a:gd name="T19" fmla="*/ 2 h 3"/>
                <a:gd name="T20" fmla="*/ 17 w 60"/>
                <a:gd name="T21" fmla="*/ 1 h 3"/>
                <a:gd name="T22" fmla="*/ 19 w 60"/>
                <a:gd name="T23" fmla="*/ 0 h 3"/>
                <a:gd name="T24" fmla="*/ 20 w 60"/>
                <a:gd name="T25" fmla="*/ 0 h 3"/>
                <a:gd name="T26" fmla="*/ 22 w 60"/>
                <a:gd name="T27" fmla="*/ 0 h 3"/>
                <a:gd name="T28" fmla="*/ 25 w 60"/>
                <a:gd name="T29" fmla="*/ 0 h 3"/>
                <a:gd name="T30" fmla="*/ 26 w 60"/>
                <a:gd name="T31" fmla="*/ 1 h 3"/>
                <a:gd name="T32" fmla="*/ 29 w 60"/>
                <a:gd name="T33" fmla="*/ 1 h 3"/>
                <a:gd name="T34" fmla="*/ 30 w 60"/>
                <a:gd name="T35" fmla="*/ 2 h 3"/>
                <a:gd name="T36" fmla="*/ 15 w 60"/>
                <a:gd name="T37" fmla="*/ 2 h 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0" h="3">
                  <a:moveTo>
                    <a:pt x="0" y="3"/>
                  </a:moveTo>
                  <a:lnTo>
                    <a:pt x="0" y="0"/>
                  </a:lnTo>
                  <a:lnTo>
                    <a:pt x="17" y="0"/>
                  </a:lnTo>
                  <a:lnTo>
                    <a:pt x="17" y="3"/>
                  </a:lnTo>
                  <a:lnTo>
                    <a:pt x="0" y="3"/>
                  </a:lnTo>
                  <a:close/>
                  <a:moveTo>
                    <a:pt x="30" y="3"/>
                  </a:moveTo>
                  <a:lnTo>
                    <a:pt x="30" y="3"/>
                  </a:lnTo>
                  <a:lnTo>
                    <a:pt x="34" y="1"/>
                  </a:lnTo>
                  <a:lnTo>
                    <a:pt x="37" y="0"/>
                  </a:lnTo>
                  <a:lnTo>
                    <a:pt x="40" y="0"/>
                  </a:lnTo>
                  <a:lnTo>
                    <a:pt x="44" y="0"/>
                  </a:lnTo>
                  <a:lnTo>
                    <a:pt x="49" y="0"/>
                  </a:lnTo>
                  <a:lnTo>
                    <a:pt x="52" y="1"/>
                  </a:lnTo>
                  <a:lnTo>
                    <a:pt x="57" y="1"/>
                  </a:lnTo>
                  <a:lnTo>
                    <a:pt x="60" y="3"/>
                  </a:lnTo>
                  <a:lnTo>
                    <a:pt x="3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86" name="Freeform 1771"/>
            <p:cNvSpPr>
              <a:spLocks/>
            </p:cNvSpPr>
            <p:nvPr/>
          </p:nvSpPr>
          <p:spPr bwMode="auto">
            <a:xfrm>
              <a:off x="3554" y="3423"/>
              <a:ext cx="16" cy="12"/>
            </a:xfrm>
            <a:custGeom>
              <a:avLst/>
              <a:gdLst>
                <a:gd name="T0" fmla="*/ 15 w 32"/>
                <a:gd name="T1" fmla="*/ 10 h 25"/>
                <a:gd name="T2" fmla="*/ 13 w 32"/>
                <a:gd name="T3" fmla="*/ 3 h 25"/>
                <a:gd name="T4" fmla="*/ 2 w 32"/>
                <a:gd name="T5" fmla="*/ 0 h 25"/>
                <a:gd name="T6" fmla="*/ 0 w 32"/>
                <a:gd name="T7" fmla="*/ 9 h 25"/>
                <a:gd name="T8" fmla="*/ 11 w 32"/>
                <a:gd name="T9" fmla="*/ 12 h 25"/>
                <a:gd name="T10" fmla="*/ 8 w 32"/>
                <a:gd name="T11" fmla="*/ 6 h 25"/>
                <a:gd name="T12" fmla="*/ 15 w 32"/>
                <a:gd name="T13" fmla="*/ 10 h 25"/>
                <a:gd name="T14" fmla="*/ 16 w 32"/>
                <a:gd name="T15" fmla="*/ 4 h 25"/>
                <a:gd name="T16" fmla="*/ 13 w 32"/>
                <a:gd name="T17" fmla="*/ 3 h 25"/>
                <a:gd name="T18" fmla="*/ 15 w 32"/>
                <a:gd name="T19" fmla="*/ 10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2" h="25">
                  <a:moveTo>
                    <a:pt x="30" y="20"/>
                  </a:moveTo>
                  <a:lnTo>
                    <a:pt x="25" y="7"/>
                  </a:lnTo>
                  <a:lnTo>
                    <a:pt x="3" y="0"/>
                  </a:lnTo>
                  <a:lnTo>
                    <a:pt x="0" y="18"/>
                  </a:lnTo>
                  <a:lnTo>
                    <a:pt x="21" y="25"/>
                  </a:lnTo>
                  <a:lnTo>
                    <a:pt x="16" y="13"/>
                  </a:lnTo>
                  <a:lnTo>
                    <a:pt x="30" y="20"/>
                  </a:lnTo>
                  <a:lnTo>
                    <a:pt x="32" y="9"/>
                  </a:lnTo>
                  <a:lnTo>
                    <a:pt x="25" y="7"/>
                  </a:lnTo>
                  <a:lnTo>
                    <a:pt x="30"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87" name="Freeform 1772"/>
            <p:cNvSpPr>
              <a:spLocks/>
            </p:cNvSpPr>
            <p:nvPr/>
          </p:nvSpPr>
          <p:spPr bwMode="auto">
            <a:xfrm>
              <a:off x="3552" y="3429"/>
              <a:ext cx="17" cy="27"/>
            </a:xfrm>
            <a:custGeom>
              <a:avLst/>
              <a:gdLst>
                <a:gd name="T0" fmla="*/ 3 w 35"/>
                <a:gd name="T1" fmla="*/ 27 h 54"/>
                <a:gd name="T2" fmla="*/ 3 w 35"/>
                <a:gd name="T3" fmla="*/ 27 h 54"/>
                <a:gd name="T4" fmla="*/ 6 w 35"/>
                <a:gd name="T5" fmla="*/ 24 h 54"/>
                <a:gd name="T6" fmla="*/ 11 w 35"/>
                <a:gd name="T7" fmla="*/ 17 h 54"/>
                <a:gd name="T8" fmla="*/ 14 w 35"/>
                <a:gd name="T9" fmla="*/ 10 h 54"/>
                <a:gd name="T10" fmla="*/ 17 w 35"/>
                <a:gd name="T11" fmla="*/ 4 h 54"/>
                <a:gd name="T12" fmla="*/ 10 w 35"/>
                <a:gd name="T13" fmla="*/ 0 h 54"/>
                <a:gd name="T14" fmla="*/ 9 w 35"/>
                <a:gd name="T15" fmla="*/ 6 h 54"/>
                <a:gd name="T16" fmla="*/ 6 w 35"/>
                <a:gd name="T17" fmla="*/ 12 h 54"/>
                <a:gd name="T18" fmla="*/ 3 w 35"/>
                <a:gd name="T19" fmla="*/ 16 h 54"/>
                <a:gd name="T20" fmla="*/ 0 w 35"/>
                <a:gd name="T21" fmla="*/ 20 h 54"/>
                <a:gd name="T22" fmla="*/ 0 w 35"/>
                <a:gd name="T23" fmla="*/ 20 h 54"/>
                <a:gd name="T24" fmla="*/ 3 w 35"/>
                <a:gd name="T25" fmla="*/ 2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5" h="54">
                  <a:moveTo>
                    <a:pt x="6" y="54"/>
                  </a:moveTo>
                  <a:lnTo>
                    <a:pt x="6" y="54"/>
                  </a:lnTo>
                  <a:lnTo>
                    <a:pt x="13" y="47"/>
                  </a:lnTo>
                  <a:lnTo>
                    <a:pt x="23" y="34"/>
                  </a:lnTo>
                  <a:lnTo>
                    <a:pt x="28" y="20"/>
                  </a:lnTo>
                  <a:lnTo>
                    <a:pt x="35" y="7"/>
                  </a:lnTo>
                  <a:lnTo>
                    <a:pt x="21" y="0"/>
                  </a:lnTo>
                  <a:lnTo>
                    <a:pt x="18" y="12"/>
                  </a:lnTo>
                  <a:lnTo>
                    <a:pt x="13" y="23"/>
                  </a:lnTo>
                  <a:lnTo>
                    <a:pt x="6" y="32"/>
                  </a:lnTo>
                  <a:lnTo>
                    <a:pt x="0" y="40"/>
                  </a:lnTo>
                  <a:lnTo>
                    <a:pt x="6" y="5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88" name="Freeform 1773"/>
            <p:cNvSpPr>
              <a:spLocks/>
            </p:cNvSpPr>
            <p:nvPr/>
          </p:nvSpPr>
          <p:spPr bwMode="auto">
            <a:xfrm>
              <a:off x="3532" y="3449"/>
              <a:ext cx="23" cy="16"/>
            </a:xfrm>
            <a:custGeom>
              <a:avLst/>
              <a:gdLst>
                <a:gd name="T0" fmla="*/ 0 w 46"/>
                <a:gd name="T1" fmla="*/ 16 h 32"/>
                <a:gd name="T2" fmla="*/ 0 w 46"/>
                <a:gd name="T3" fmla="*/ 16 h 32"/>
                <a:gd name="T4" fmla="*/ 6 w 46"/>
                <a:gd name="T5" fmla="*/ 15 h 32"/>
                <a:gd name="T6" fmla="*/ 13 w 46"/>
                <a:gd name="T7" fmla="*/ 15 h 32"/>
                <a:gd name="T8" fmla="*/ 18 w 46"/>
                <a:gd name="T9" fmla="*/ 12 h 32"/>
                <a:gd name="T10" fmla="*/ 23 w 46"/>
                <a:gd name="T11" fmla="*/ 7 h 32"/>
                <a:gd name="T12" fmla="*/ 20 w 46"/>
                <a:gd name="T13" fmla="*/ 0 h 32"/>
                <a:gd name="T14" fmla="*/ 15 w 46"/>
                <a:gd name="T15" fmla="*/ 3 h 32"/>
                <a:gd name="T16" fmla="*/ 11 w 46"/>
                <a:gd name="T17" fmla="*/ 5 h 32"/>
                <a:gd name="T18" fmla="*/ 6 w 46"/>
                <a:gd name="T19" fmla="*/ 6 h 32"/>
                <a:gd name="T20" fmla="*/ 0 w 46"/>
                <a:gd name="T21" fmla="*/ 7 h 32"/>
                <a:gd name="T22" fmla="*/ 0 w 46"/>
                <a:gd name="T23" fmla="*/ 7 h 32"/>
                <a:gd name="T24" fmla="*/ 0 w 46"/>
                <a:gd name="T25" fmla="*/ 16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32">
                  <a:moveTo>
                    <a:pt x="0" y="32"/>
                  </a:moveTo>
                  <a:lnTo>
                    <a:pt x="0" y="32"/>
                  </a:lnTo>
                  <a:lnTo>
                    <a:pt x="11" y="30"/>
                  </a:lnTo>
                  <a:lnTo>
                    <a:pt x="25" y="29"/>
                  </a:lnTo>
                  <a:lnTo>
                    <a:pt x="36" y="23"/>
                  </a:lnTo>
                  <a:lnTo>
                    <a:pt x="46" y="14"/>
                  </a:lnTo>
                  <a:lnTo>
                    <a:pt x="40" y="0"/>
                  </a:lnTo>
                  <a:lnTo>
                    <a:pt x="30" y="5"/>
                  </a:lnTo>
                  <a:lnTo>
                    <a:pt x="21" y="10"/>
                  </a:lnTo>
                  <a:lnTo>
                    <a:pt x="11" y="12"/>
                  </a:lnTo>
                  <a:lnTo>
                    <a:pt x="0" y="14"/>
                  </a:lnTo>
                  <a:lnTo>
                    <a:pt x="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89" name="Freeform 1774"/>
            <p:cNvSpPr>
              <a:spLocks/>
            </p:cNvSpPr>
            <p:nvPr/>
          </p:nvSpPr>
          <p:spPr bwMode="auto">
            <a:xfrm>
              <a:off x="3508" y="3452"/>
              <a:ext cx="24" cy="13"/>
            </a:xfrm>
            <a:custGeom>
              <a:avLst/>
              <a:gdLst>
                <a:gd name="T0" fmla="*/ 0 w 47"/>
                <a:gd name="T1" fmla="*/ 7 h 27"/>
                <a:gd name="T2" fmla="*/ 0 w 47"/>
                <a:gd name="T3" fmla="*/ 7 h 27"/>
                <a:gd name="T4" fmla="*/ 5 w 47"/>
                <a:gd name="T5" fmla="*/ 11 h 27"/>
                <a:gd name="T6" fmla="*/ 11 w 47"/>
                <a:gd name="T7" fmla="*/ 12 h 27"/>
                <a:gd name="T8" fmla="*/ 18 w 47"/>
                <a:gd name="T9" fmla="*/ 13 h 27"/>
                <a:gd name="T10" fmla="*/ 24 w 47"/>
                <a:gd name="T11" fmla="*/ 13 h 27"/>
                <a:gd name="T12" fmla="*/ 24 w 47"/>
                <a:gd name="T13" fmla="*/ 4 h 27"/>
                <a:gd name="T14" fmla="*/ 18 w 47"/>
                <a:gd name="T15" fmla="*/ 4 h 27"/>
                <a:gd name="T16" fmla="*/ 13 w 47"/>
                <a:gd name="T17" fmla="*/ 2 h 27"/>
                <a:gd name="T18" fmla="*/ 7 w 47"/>
                <a:gd name="T19" fmla="*/ 2 h 27"/>
                <a:gd name="T20" fmla="*/ 4 w 47"/>
                <a:gd name="T21" fmla="*/ 0 h 27"/>
                <a:gd name="T22" fmla="*/ 4 w 47"/>
                <a:gd name="T23" fmla="*/ 0 h 27"/>
                <a:gd name="T24" fmla="*/ 0 w 47"/>
                <a:gd name="T25" fmla="*/ 7 h 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7" h="27">
                  <a:moveTo>
                    <a:pt x="0" y="14"/>
                  </a:moveTo>
                  <a:lnTo>
                    <a:pt x="0" y="14"/>
                  </a:lnTo>
                  <a:lnTo>
                    <a:pt x="10" y="22"/>
                  </a:lnTo>
                  <a:lnTo>
                    <a:pt x="22" y="24"/>
                  </a:lnTo>
                  <a:lnTo>
                    <a:pt x="35" y="27"/>
                  </a:lnTo>
                  <a:lnTo>
                    <a:pt x="47" y="27"/>
                  </a:lnTo>
                  <a:lnTo>
                    <a:pt x="47" y="9"/>
                  </a:lnTo>
                  <a:lnTo>
                    <a:pt x="35" y="9"/>
                  </a:lnTo>
                  <a:lnTo>
                    <a:pt x="25" y="5"/>
                  </a:lnTo>
                  <a:lnTo>
                    <a:pt x="13" y="4"/>
                  </a:lnTo>
                  <a:lnTo>
                    <a:pt x="7" y="0"/>
                  </a:lnTo>
                  <a:lnTo>
                    <a:pt x="0"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90" name="Freeform 1775"/>
            <p:cNvSpPr>
              <a:spLocks/>
            </p:cNvSpPr>
            <p:nvPr/>
          </p:nvSpPr>
          <p:spPr bwMode="auto">
            <a:xfrm>
              <a:off x="3494" y="3436"/>
              <a:ext cx="18" cy="23"/>
            </a:xfrm>
            <a:custGeom>
              <a:avLst/>
              <a:gdLst>
                <a:gd name="T0" fmla="*/ 0 w 36"/>
                <a:gd name="T1" fmla="*/ 4 h 45"/>
                <a:gd name="T2" fmla="*/ 0 w 36"/>
                <a:gd name="T3" fmla="*/ 4 h 45"/>
                <a:gd name="T4" fmla="*/ 4 w 36"/>
                <a:gd name="T5" fmla="*/ 10 h 45"/>
                <a:gd name="T6" fmla="*/ 6 w 36"/>
                <a:gd name="T7" fmla="*/ 16 h 45"/>
                <a:gd name="T8" fmla="*/ 11 w 36"/>
                <a:gd name="T9" fmla="*/ 19 h 45"/>
                <a:gd name="T10" fmla="*/ 15 w 36"/>
                <a:gd name="T11" fmla="*/ 23 h 45"/>
                <a:gd name="T12" fmla="*/ 18 w 36"/>
                <a:gd name="T13" fmla="*/ 16 h 45"/>
                <a:gd name="T14" fmla="*/ 15 w 36"/>
                <a:gd name="T15" fmla="*/ 12 h 45"/>
                <a:gd name="T16" fmla="*/ 11 w 36"/>
                <a:gd name="T17" fmla="*/ 9 h 45"/>
                <a:gd name="T18" fmla="*/ 9 w 36"/>
                <a:gd name="T19" fmla="*/ 5 h 45"/>
                <a:gd name="T20" fmla="*/ 7 w 36"/>
                <a:gd name="T21" fmla="*/ 0 h 45"/>
                <a:gd name="T22" fmla="*/ 7 w 36"/>
                <a:gd name="T23" fmla="*/ 0 h 45"/>
                <a:gd name="T24" fmla="*/ 0 w 36"/>
                <a:gd name="T25" fmla="*/ 4 h 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 h="45">
                  <a:moveTo>
                    <a:pt x="0" y="8"/>
                  </a:moveTo>
                  <a:lnTo>
                    <a:pt x="0" y="8"/>
                  </a:lnTo>
                  <a:lnTo>
                    <a:pt x="7" y="20"/>
                  </a:lnTo>
                  <a:lnTo>
                    <a:pt x="12" y="31"/>
                  </a:lnTo>
                  <a:lnTo>
                    <a:pt x="22" y="38"/>
                  </a:lnTo>
                  <a:lnTo>
                    <a:pt x="29" y="45"/>
                  </a:lnTo>
                  <a:lnTo>
                    <a:pt x="36" y="31"/>
                  </a:lnTo>
                  <a:lnTo>
                    <a:pt x="29" y="24"/>
                  </a:lnTo>
                  <a:lnTo>
                    <a:pt x="22" y="17"/>
                  </a:lnTo>
                  <a:lnTo>
                    <a:pt x="17" y="9"/>
                  </a:lnTo>
                  <a:lnTo>
                    <a:pt x="14" y="0"/>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91" name="Freeform 1776"/>
            <p:cNvSpPr>
              <a:spLocks/>
            </p:cNvSpPr>
            <p:nvPr/>
          </p:nvSpPr>
          <p:spPr bwMode="auto">
            <a:xfrm>
              <a:off x="3490" y="3414"/>
              <a:ext cx="11" cy="26"/>
            </a:xfrm>
            <a:custGeom>
              <a:avLst/>
              <a:gdLst>
                <a:gd name="T0" fmla="*/ 0 w 22"/>
                <a:gd name="T1" fmla="*/ 0 h 53"/>
                <a:gd name="T2" fmla="*/ 0 w 22"/>
                <a:gd name="T3" fmla="*/ 0 h 53"/>
                <a:gd name="T4" fmla="*/ 0 w 22"/>
                <a:gd name="T5" fmla="*/ 6 h 53"/>
                <a:gd name="T6" fmla="*/ 1 w 22"/>
                <a:gd name="T7" fmla="*/ 13 h 53"/>
                <a:gd name="T8" fmla="*/ 3 w 22"/>
                <a:gd name="T9" fmla="*/ 21 h 53"/>
                <a:gd name="T10" fmla="*/ 4 w 22"/>
                <a:gd name="T11" fmla="*/ 26 h 53"/>
                <a:gd name="T12" fmla="*/ 11 w 22"/>
                <a:gd name="T13" fmla="*/ 22 h 53"/>
                <a:gd name="T14" fmla="*/ 9 w 22"/>
                <a:gd name="T15" fmla="*/ 17 h 53"/>
                <a:gd name="T16" fmla="*/ 8 w 22"/>
                <a:gd name="T17" fmla="*/ 12 h 53"/>
                <a:gd name="T18" fmla="*/ 7 w 22"/>
                <a:gd name="T19" fmla="*/ 6 h 53"/>
                <a:gd name="T20" fmla="*/ 7 w 22"/>
                <a:gd name="T21" fmla="*/ 0 h 53"/>
                <a:gd name="T22" fmla="*/ 7 w 22"/>
                <a:gd name="T23" fmla="*/ 0 h 53"/>
                <a:gd name="T24" fmla="*/ 0 w 22"/>
                <a:gd name="T25" fmla="*/ 0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 h="53">
                  <a:moveTo>
                    <a:pt x="0" y="0"/>
                  </a:moveTo>
                  <a:lnTo>
                    <a:pt x="0" y="0"/>
                  </a:lnTo>
                  <a:lnTo>
                    <a:pt x="0" y="13"/>
                  </a:lnTo>
                  <a:lnTo>
                    <a:pt x="2" y="27"/>
                  </a:lnTo>
                  <a:lnTo>
                    <a:pt x="5" y="42"/>
                  </a:lnTo>
                  <a:lnTo>
                    <a:pt x="8" y="53"/>
                  </a:lnTo>
                  <a:lnTo>
                    <a:pt x="22" y="45"/>
                  </a:lnTo>
                  <a:lnTo>
                    <a:pt x="18" y="34"/>
                  </a:lnTo>
                  <a:lnTo>
                    <a:pt x="15" y="24"/>
                  </a:lnTo>
                  <a:lnTo>
                    <a:pt x="13" y="13"/>
                  </a:lnTo>
                  <a:lnTo>
                    <a:pt x="13"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92" name="Freeform 1777"/>
            <p:cNvSpPr>
              <a:spLocks/>
            </p:cNvSpPr>
            <p:nvPr/>
          </p:nvSpPr>
          <p:spPr bwMode="auto">
            <a:xfrm>
              <a:off x="3490" y="3387"/>
              <a:ext cx="10" cy="27"/>
            </a:xfrm>
            <a:custGeom>
              <a:avLst/>
              <a:gdLst>
                <a:gd name="T0" fmla="*/ 5 w 20"/>
                <a:gd name="T1" fmla="*/ 0 h 52"/>
                <a:gd name="T2" fmla="*/ 5 w 20"/>
                <a:gd name="T3" fmla="*/ 1 h 52"/>
                <a:gd name="T4" fmla="*/ 3 w 20"/>
                <a:gd name="T5" fmla="*/ 6 h 52"/>
                <a:gd name="T6" fmla="*/ 1 w 20"/>
                <a:gd name="T7" fmla="*/ 13 h 52"/>
                <a:gd name="T8" fmla="*/ 0 w 20"/>
                <a:gd name="T9" fmla="*/ 20 h 52"/>
                <a:gd name="T10" fmla="*/ 0 w 20"/>
                <a:gd name="T11" fmla="*/ 27 h 52"/>
                <a:gd name="T12" fmla="*/ 7 w 20"/>
                <a:gd name="T13" fmla="*/ 27 h 52"/>
                <a:gd name="T14" fmla="*/ 7 w 20"/>
                <a:gd name="T15" fmla="*/ 20 h 52"/>
                <a:gd name="T16" fmla="*/ 8 w 20"/>
                <a:gd name="T17" fmla="*/ 15 h 52"/>
                <a:gd name="T18" fmla="*/ 9 w 20"/>
                <a:gd name="T19" fmla="*/ 10 h 52"/>
                <a:gd name="T20" fmla="*/ 10 w 20"/>
                <a:gd name="T21" fmla="*/ 5 h 52"/>
                <a:gd name="T22" fmla="*/ 10 w 20"/>
                <a:gd name="T23" fmla="*/ 5 h 52"/>
                <a:gd name="T24" fmla="*/ 5 w 20"/>
                <a:gd name="T25" fmla="*/ 0 h 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 h="52">
                  <a:moveTo>
                    <a:pt x="10" y="0"/>
                  </a:moveTo>
                  <a:lnTo>
                    <a:pt x="10" y="1"/>
                  </a:lnTo>
                  <a:lnTo>
                    <a:pt x="5" y="12"/>
                  </a:lnTo>
                  <a:lnTo>
                    <a:pt x="2" y="25"/>
                  </a:lnTo>
                  <a:lnTo>
                    <a:pt x="0" y="39"/>
                  </a:lnTo>
                  <a:lnTo>
                    <a:pt x="0" y="52"/>
                  </a:lnTo>
                  <a:lnTo>
                    <a:pt x="13" y="52"/>
                  </a:lnTo>
                  <a:lnTo>
                    <a:pt x="13" y="39"/>
                  </a:lnTo>
                  <a:lnTo>
                    <a:pt x="15" y="29"/>
                  </a:lnTo>
                  <a:lnTo>
                    <a:pt x="18" y="19"/>
                  </a:lnTo>
                  <a:lnTo>
                    <a:pt x="20" y="9"/>
                  </a:lnTo>
                  <a:lnTo>
                    <a:pt x="20" y="10"/>
                  </a:lnTo>
                  <a:lnTo>
                    <a:pt x="1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93" name="Freeform 1778"/>
            <p:cNvSpPr>
              <a:spLocks/>
            </p:cNvSpPr>
            <p:nvPr/>
          </p:nvSpPr>
          <p:spPr bwMode="auto">
            <a:xfrm>
              <a:off x="3495" y="3369"/>
              <a:ext cx="18" cy="24"/>
            </a:xfrm>
            <a:custGeom>
              <a:avLst/>
              <a:gdLst>
                <a:gd name="T0" fmla="*/ 15 w 37"/>
                <a:gd name="T1" fmla="*/ 0 h 47"/>
                <a:gd name="T2" fmla="*/ 15 w 37"/>
                <a:gd name="T3" fmla="*/ 0 h 47"/>
                <a:gd name="T4" fmla="*/ 11 w 37"/>
                <a:gd name="T5" fmla="*/ 4 h 47"/>
                <a:gd name="T6" fmla="*/ 6 w 37"/>
                <a:gd name="T7" fmla="*/ 8 h 47"/>
                <a:gd name="T8" fmla="*/ 2 w 37"/>
                <a:gd name="T9" fmla="*/ 13 h 47"/>
                <a:gd name="T10" fmla="*/ 0 w 37"/>
                <a:gd name="T11" fmla="*/ 19 h 47"/>
                <a:gd name="T12" fmla="*/ 5 w 37"/>
                <a:gd name="T13" fmla="*/ 24 h 47"/>
                <a:gd name="T14" fmla="*/ 7 w 37"/>
                <a:gd name="T15" fmla="*/ 19 h 47"/>
                <a:gd name="T16" fmla="*/ 10 w 37"/>
                <a:gd name="T17" fmla="*/ 15 h 47"/>
                <a:gd name="T18" fmla="*/ 14 w 37"/>
                <a:gd name="T19" fmla="*/ 11 h 47"/>
                <a:gd name="T20" fmla="*/ 18 w 37"/>
                <a:gd name="T21" fmla="*/ 10 h 47"/>
                <a:gd name="T22" fmla="*/ 18 w 37"/>
                <a:gd name="T23" fmla="*/ 10 h 47"/>
                <a:gd name="T24" fmla="*/ 15 w 37"/>
                <a:gd name="T25" fmla="*/ 0 h 4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7" h="47">
                  <a:moveTo>
                    <a:pt x="30" y="0"/>
                  </a:moveTo>
                  <a:lnTo>
                    <a:pt x="30" y="0"/>
                  </a:lnTo>
                  <a:lnTo>
                    <a:pt x="22" y="8"/>
                  </a:lnTo>
                  <a:lnTo>
                    <a:pt x="13" y="15"/>
                  </a:lnTo>
                  <a:lnTo>
                    <a:pt x="5" y="26"/>
                  </a:lnTo>
                  <a:lnTo>
                    <a:pt x="0" y="37"/>
                  </a:lnTo>
                  <a:lnTo>
                    <a:pt x="10" y="47"/>
                  </a:lnTo>
                  <a:lnTo>
                    <a:pt x="15" y="37"/>
                  </a:lnTo>
                  <a:lnTo>
                    <a:pt x="20" y="29"/>
                  </a:lnTo>
                  <a:lnTo>
                    <a:pt x="29" y="22"/>
                  </a:lnTo>
                  <a:lnTo>
                    <a:pt x="37" y="19"/>
                  </a:ln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94" name="Freeform 1779"/>
            <p:cNvSpPr>
              <a:spLocks/>
            </p:cNvSpPr>
            <p:nvPr/>
          </p:nvSpPr>
          <p:spPr bwMode="auto">
            <a:xfrm>
              <a:off x="3510" y="3363"/>
              <a:ext cx="22" cy="15"/>
            </a:xfrm>
            <a:custGeom>
              <a:avLst/>
              <a:gdLst>
                <a:gd name="T0" fmla="*/ 22 w 44"/>
                <a:gd name="T1" fmla="*/ 0 h 31"/>
                <a:gd name="T2" fmla="*/ 22 w 44"/>
                <a:gd name="T3" fmla="*/ 0 h 31"/>
                <a:gd name="T4" fmla="*/ 16 w 44"/>
                <a:gd name="T5" fmla="*/ 1 h 31"/>
                <a:gd name="T6" fmla="*/ 11 w 44"/>
                <a:gd name="T7" fmla="*/ 1 h 31"/>
                <a:gd name="T8" fmla="*/ 6 w 44"/>
                <a:gd name="T9" fmla="*/ 3 h 31"/>
                <a:gd name="T10" fmla="*/ 0 w 44"/>
                <a:gd name="T11" fmla="*/ 6 h 31"/>
                <a:gd name="T12" fmla="*/ 4 w 44"/>
                <a:gd name="T13" fmla="*/ 15 h 31"/>
                <a:gd name="T14" fmla="*/ 8 w 44"/>
                <a:gd name="T15" fmla="*/ 12 h 31"/>
                <a:gd name="T16" fmla="*/ 13 w 44"/>
                <a:gd name="T17" fmla="*/ 10 h 31"/>
                <a:gd name="T18" fmla="*/ 18 w 44"/>
                <a:gd name="T19" fmla="*/ 10 h 31"/>
                <a:gd name="T20" fmla="*/ 22 w 44"/>
                <a:gd name="T21" fmla="*/ 9 h 31"/>
                <a:gd name="T22" fmla="*/ 22 w 44"/>
                <a:gd name="T23" fmla="*/ 9 h 31"/>
                <a:gd name="T24" fmla="*/ 22 w 44"/>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4" h="31">
                  <a:moveTo>
                    <a:pt x="44" y="0"/>
                  </a:moveTo>
                  <a:lnTo>
                    <a:pt x="44" y="0"/>
                  </a:lnTo>
                  <a:lnTo>
                    <a:pt x="32" y="2"/>
                  </a:lnTo>
                  <a:lnTo>
                    <a:pt x="22" y="3"/>
                  </a:lnTo>
                  <a:lnTo>
                    <a:pt x="12" y="7"/>
                  </a:lnTo>
                  <a:lnTo>
                    <a:pt x="0" y="12"/>
                  </a:lnTo>
                  <a:lnTo>
                    <a:pt x="7" y="31"/>
                  </a:lnTo>
                  <a:lnTo>
                    <a:pt x="15" y="25"/>
                  </a:lnTo>
                  <a:lnTo>
                    <a:pt x="25" y="21"/>
                  </a:lnTo>
                  <a:lnTo>
                    <a:pt x="35" y="20"/>
                  </a:lnTo>
                  <a:lnTo>
                    <a:pt x="44" y="18"/>
                  </a:lnTo>
                  <a:lnTo>
                    <a:pt x="4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95" name="Freeform 1780"/>
            <p:cNvSpPr>
              <a:spLocks/>
            </p:cNvSpPr>
            <p:nvPr/>
          </p:nvSpPr>
          <p:spPr bwMode="auto">
            <a:xfrm>
              <a:off x="3532" y="3363"/>
              <a:ext cx="22" cy="15"/>
            </a:xfrm>
            <a:custGeom>
              <a:avLst/>
              <a:gdLst>
                <a:gd name="T0" fmla="*/ 22 w 43"/>
                <a:gd name="T1" fmla="*/ 8 h 31"/>
                <a:gd name="T2" fmla="*/ 22 w 43"/>
                <a:gd name="T3" fmla="*/ 8 h 31"/>
                <a:gd name="T4" fmla="*/ 18 w 43"/>
                <a:gd name="T5" fmla="*/ 4 h 31"/>
                <a:gd name="T6" fmla="*/ 12 w 43"/>
                <a:gd name="T7" fmla="*/ 1 h 31"/>
                <a:gd name="T8" fmla="*/ 6 w 43"/>
                <a:gd name="T9" fmla="*/ 1 h 31"/>
                <a:gd name="T10" fmla="*/ 0 w 43"/>
                <a:gd name="T11" fmla="*/ 0 h 31"/>
                <a:gd name="T12" fmla="*/ 0 w 43"/>
                <a:gd name="T13" fmla="*/ 9 h 31"/>
                <a:gd name="T14" fmla="*/ 6 w 43"/>
                <a:gd name="T15" fmla="*/ 10 h 31"/>
                <a:gd name="T16" fmla="*/ 10 w 43"/>
                <a:gd name="T17" fmla="*/ 10 h 31"/>
                <a:gd name="T18" fmla="*/ 14 w 43"/>
                <a:gd name="T19" fmla="*/ 13 h 31"/>
                <a:gd name="T20" fmla="*/ 18 w 43"/>
                <a:gd name="T21" fmla="*/ 15 h 31"/>
                <a:gd name="T22" fmla="*/ 18 w 43"/>
                <a:gd name="T23" fmla="*/ 15 h 31"/>
                <a:gd name="T24" fmla="*/ 22 w 43"/>
                <a:gd name="T25" fmla="*/ 8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3" h="31">
                  <a:moveTo>
                    <a:pt x="43" y="16"/>
                  </a:moveTo>
                  <a:lnTo>
                    <a:pt x="43" y="16"/>
                  </a:lnTo>
                  <a:lnTo>
                    <a:pt x="35" y="9"/>
                  </a:lnTo>
                  <a:lnTo>
                    <a:pt x="23" y="3"/>
                  </a:lnTo>
                  <a:lnTo>
                    <a:pt x="11" y="2"/>
                  </a:lnTo>
                  <a:lnTo>
                    <a:pt x="0" y="0"/>
                  </a:lnTo>
                  <a:lnTo>
                    <a:pt x="0" y="18"/>
                  </a:lnTo>
                  <a:lnTo>
                    <a:pt x="11" y="20"/>
                  </a:lnTo>
                  <a:lnTo>
                    <a:pt x="20" y="21"/>
                  </a:lnTo>
                  <a:lnTo>
                    <a:pt x="28" y="27"/>
                  </a:lnTo>
                  <a:lnTo>
                    <a:pt x="36" y="31"/>
                  </a:lnTo>
                  <a:lnTo>
                    <a:pt x="43"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96" name="Freeform 1781"/>
            <p:cNvSpPr>
              <a:spLocks/>
            </p:cNvSpPr>
            <p:nvPr/>
          </p:nvSpPr>
          <p:spPr bwMode="auto">
            <a:xfrm>
              <a:off x="3550" y="3371"/>
              <a:ext cx="19" cy="28"/>
            </a:xfrm>
            <a:custGeom>
              <a:avLst/>
              <a:gdLst>
                <a:gd name="T0" fmla="*/ 15 w 37"/>
                <a:gd name="T1" fmla="*/ 28 h 56"/>
                <a:gd name="T2" fmla="*/ 18 w 37"/>
                <a:gd name="T3" fmla="*/ 23 h 56"/>
                <a:gd name="T4" fmla="*/ 15 w 37"/>
                <a:gd name="T5" fmla="*/ 15 h 56"/>
                <a:gd name="T6" fmla="*/ 12 w 37"/>
                <a:gd name="T7" fmla="*/ 9 h 56"/>
                <a:gd name="T8" fmla="*/ 8 w 37"/>
                <a:gd name="T9" fmla="*/ 4 h 56"/>
                <a:gd name="T10" fmla="*/ 4 w 37"/>
                <a:gd name="T11" fmla="*/ 0 h 56"/>
                <a:gd name="T12" fmla="*/ 0 w 37"/>
                <a:gd name="T13" fmla="*/ 8 h 56"/>
                <a:gd name="T14" fmla="*/ 5 w 37"/>
                <a:gd name="T15" fmla="*/ 11 h 56"/>
                <a:gd name="T16" fmla="*/ 7 w 37"/>
                <a:gd name="T17" fmla="*/ 15 h 56"/>
                <a:gd name="T18" fmla="*/ 10 w 37"/>
                <a:gd name="T19" fmla="*/ 20 h 56"/>
                <a:gd name="T20" fmla="*/ 11 w 37"/>
                <a:gd name="T21" fmla="*/ 25 h 56"/>
                <a:gd name="T22" fmla="*/ 14 w 37"/>
                <a:gd name="T23" fmla="*/ 19 h 56"/>
                <a:gd name="T24" fmla="*/ 15 w 37"/>
                <a:gd name="T25" fmla="*/ 28 h 56"/>
                <a:gd name="T26" fmla="*/ 19 w 37"/>
                <a:gd name="T27" fmla="*/ 27 h 56"/>
                <a:gd name="T28" fmla="*/ 18 w 37"/>
                <a:gd name="T29" fmla="*/ 22 h 56"/>
                <a:gd name="T30" fmla="*/ 15 w 37"/>
                <a:gd name="T31" fmla="*/ 28 h 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7" h="56">
                  <a:moveTo>
                    <a:pt x="30" y="56"/>
                  </a:moveTo>
                  <a:lnTo>
                    <a:pt x="36" y="45"/>
                  </a:lnTo>
                  <a:lnTo>
                    <a:pt x="30" y="29"/>
                  </a:lnTo>
                  <a:lnTo>
                    <a:pt x="24" y="18"/>
                  </a:lnTo>
                  <a:lnTo>
                    <a:pt x="15" y="7"/>
                  </a:lnTo>
                  <a:lnTo>
                    <a:pt x="7" y="0"/>
                  </a:lnTo>
                  <a:lnTo>
                    <a:pt x="0" y="15"/>
                  </a:lnTo>
                  <a:lnTo>
                    <a:pt x="9" y="22"/>
                  </a:lnTo>
                  <a:lnTo>
                    <a:pt x="14" y="29"/>
                  </a:lnTo>
                  <a:lnTo>
                    <a:pt x="20" y="40"/>
                  </a:lnTo>
                  <a:lnTo>
                    <a:pt x="22" y="49"/>
                  </a:lnTo>
                  <a:lnTo>
                    <a:pt x="27" y="38"/>
                  </a:lnTo>
                  <a:lnTo>
                    <a:pt x="30" y="56"/>
                  </a:lnTo>
                  <a:lnTo>
                    <a:pt x="37" y="54"/>
                  </a:lnTo>
                  <a:lnTo>
                    <a:pt x="36" y="43"/>
                  </a:lnTo>
                  <a:lnTo>
                    <a:pt x="30" y="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97" name="Freeform 1782"/>
            <p:cNvSpPr>
              <a:spLocks/>
            </p:cNvSpPr>
            <p:nvPr/>
          </p:nvSpPr>
          <p:spPr bwMode="auto">
            <a:xfrm>
              <a:off x="3550" y="3390"/>
              <a:ext cx="15" cy="13"/>
            </a:xfrm>
            <a:custGeom>
              <a:avLst/>
              <a:gdLst>
                <a:gd name="T0" fmla="*/ 0 w 30"/>
                <a:gd name="T1" fmla="*/ 9 h 25"/>
                <a:gd name="T2" fmla="*/ 5 w 30"/>
                <a:gd name="T3" fmla="*/ 12 h 25"/>
                <a:gd name="T4" fmla="*/ 15 w 30"/>
                <a:gd name="T5" fmla="*/ 9 h 25"/>
                <a:gd name="T6" fmla="*/ 14 w 30"/>
                <a:gd name="T7" fmla="*/ 0 h 25"/>
                <a:gd name="T8" fmla="*/ 3 w 30"/>
                <a:gd name="T9" fmla="*/ 3 h 25"/>
                <a:gd name="T10" fmla="*/ 7 w 30"/>
                <a:gd name="T11" fmla="*/ 6 h 25"/>
                <a:gd name="T12" fmla="*/ 0 w 30"/>
                <a:gd name="T13" fmla="*/ 9 h 25"/>
                <a:gd name="T14" fmla="*/ 2 w 30"/>
                <a:gd name="T15" fmla="*/ 13 h 25"/>
                <a:gd name="T16" fmla="*/ 5 w 30"/>
                <a:gd name="T17" fmla="*/ 12 h 25"/>
                <a:gd name="T18" fmla="*/ 0 w 30"/>
                <a:gd name="T19" fmla="*/ 9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0" h="25">
                  <a:moveTo>
                    <a:pt x="0" y="18"/>
                  </a:moveTo>
                  <a:lnTo>
                    <a:pt x="9" y="24"/>
                  </a:lnTo>
                  <a:lnTo>
                    <a:pt x="30" y="18"/>
                  </a:lnTo>
                  <a:lnTo>
                    <a:pt x="27" y="0"/>
                  </a:lnTo>
                  <a:lnTo>
                    <a:pt x="5" y="5"/>
                  </a:lnTo>
                  <a:lnTo>
                    <a:pt x="14" y="11"/>
                  </a:lnTo>
                  <a:lnTo>
                    <a:pt x="0" y="18"/>
                  </a:lnTo>
                  <a:lnTo>
                    <a:pt x="4" y="25"/>
                  </a:lnTo>
                  <a:lnTo>
                    <a:pt x="9" y="24"/>
                  </a:lnTo>
                  <a:lnTo>
                    <a:pt x="0"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98" name="Freeform 1783"/>
            <p:cNvSpPr>
              <a:spLocks/>
            </p:cNvSpPr>
            <p:nvPr/>
          </p:nvSpPr>
          <p:spPr bwMode="auto">
            <a:xfrm>
              <a:off x="3544" y="3379"/>
              <a:ext cx="13" cy="20"/>
            </a:xfrm>
            <a:custGeom>
              <a:avLst/>
              <a:gdLst>
                <a:gd name="T0" fmla="*/ 0 w 27"/>
                <a:gd name="T1" fmla="*/ 8 h 40"/>
                <a:gd name="T2" fmla="*/ 0 w 27"/>
                <a:gd name="T3" fmla="*/ 8 h 40"/>
                <a:gd name="T4" fmla="*/ 2 w 27"/>
                <a:gd name="T5" fmla="*/ 10 h 40"/>
                <a:gd name="T6" fmla="*/ 4 w 27"/>
                <a:gd name="T7" fmla="*/ 12 h 40"/>
                <a:gd name="T8" fmla="*/ 6 w 27"/>
                <a:gd name="T9" fmla="*/ 16 h 40"/>
                <a:gd name="T10" fmla="*/ 6 w 27"/>
                <a:gd name="T11" fmla="*/ 20 h 40"/>
                <a:gd name="T12" fmla="*/ 13 w 27"/>
                <a:gd name="T13" fmla="*/ 17 h 40"/>
                <a:gd name="T14" fmla="*/ 11 w 27"/>
                <a:gd name="T15" fmla="*/ 12 h 40"/>
                <a:gd name="T16" fmla="*/ 9 w 27"/>
                <a:gd name="T17" fmla="*/ 7 h 40"/>
                <a:gd name="T18" fmla="*/ 6 w 27"/>
                <a:gd name="T19" fmla="*/ 3 h 40"/>
                <a:gd name="T20" fmla="*/ 3 w 27"/>
                <a:gd name="T21" fmla="*/ 0 h 40"/>
                <a:gd name="T22" fmla="*/ 3 w 27"/>
                <a:gd name="T23" fmla="*/ 0 h 40"/>
                <a:gd name="T24" fmla="*/ 0 w 27"/>
                <a:gd name="T25" fmla="*/ 8 h 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40">
                  <a:moveTo>
                    <a:pt x="0" y="15"/>
                  </a:moveTo>
                  <a:lnTo>
                    <a:pt x="0" y="15"/>
                  </a:lnTo>
                  <a:lnTo>
                    <a:pt x="5" y="20"/>
                  </a:lnTo>
                  <a:lnTo>
                    <a:pt x="8" y="24"/>
                  </a:lnTo>
                  <a:lnTo>
                    <a:pt x="12" y="31"/>
                  </a:lnTo>
                  <a:lnTo>
                    <a:pt x="13" y="40"/>
                  </a:lnTo>
                  <a:lnTo>
                    <a:pt x="27" y="33"/>
                  </a:lnTo>
                  <a:lnTo>
                    <a:pt x="22" y="24"/>
                  </a:lnTo>
                  <a:lnTo>
                    <a:pt x="18" y="13"/>
                  </a:lnTo>
                  <a:lnTo>
                    <a:pt x="12" y="6"/>
                  </a:lnTo>
                  <a:lnTo>
                    <a:pt x="7" y="0"/>
                  </a:lnTo>
                  <a:lnTo>
                    <a:pt x="0"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799" name="Freeform 1784"/>
            <p:cNvSpPr>
              <a:spLocks/>
            </p:cNvSpPr>
            <p:nvPr/>
          </p:nvSpPr>
          <p:spPr bwMode="auto">
            <a:xfrm>
              <a:off x="3531" y="3374"/>
              <a:ext cx="16" cy="12"/>
            </a:xfrm>
            <a:custGeom>
              <a:avLst/>
              <a:gdLst>
                <a:gd name="T0" fmla="*/ 0 w 32"/>
                <a:gd name="T1" fmla="*/ 9 h 26"/>
                <a:gd name="T2" fmla="*/ 0 w 32"/>
                <a:gd name="T3" fmla="*/ 9 h 26"/>
                <a:gd name="T4" fmla="*/ 4 w 32"/>
                <a:gd name="T5" fmla="*/ 9 h 26"/>
                <a:gd name="T6" fmla="*/ 7 w 32"/>
                <a:gd name="T7" fmla="*/ 9 h 26"/>
                <a:gd name="T8" fmla="*/ 11 w 32"/>
                <a:gd name="T9" fmla="*/ 11 h 26"/>
                <a:gd name="T10" fmla="*/ 13 w 32"/>
                <a:gd name="T11" fmla="*/ 12 h 26"/>
                <a:gd name="T12" fmla="*/ 16 w 32"/>
                <a:gd name="T13" fmla="*/ 5 h 26"/>
                <a:gd name="T14" fmla="*/ 13 w 32"/>
                <a:gd name="T15" fmla="*/ 3 h 26"/>
                <a:gd name="T16" fmla="*/ 9 w 32"/>
                <a:gd name="T17" fmla="*/ 1 h 26"/>
                <a:gd name="T18" fmla="*/ 4 w 32"/>
                <a:gd name="T19" fmla="*/ 0 h 26"/>
                <a:gd name="T20" fmla="*/ 0 w 32"/>
                <a:gd name="T21" fmla="*/ 0 h 26"/>
                <a:gd name="T22" fmla="*/ 0 w 32"/>
                <a:gd name="T23" fmla="*/ 0 h 26"/>
                <a:gd name="T24" fmla="*/ 0 w 32"/>
                <a:gd name="T25" fmla="*/ 9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26">
                  <a:moveTo>
                    <a:pt x="0" y="19"/>
                  </a:moveTo>
                  <a:lnTo>
                    <a:pt x="0" y="19"/>
                  </a:lnTo>
                  <a:lnTo>
                    <a:pt x="8" y="19"/>
                  </a:lnTo>
                  <a:lnTo>
                    <a:pt x="13" y="20"/>
                  </a:lnTo>
                  <a:lnTo>
                    <a:pt x="22" y="24"/>
                  </a:lnTo>
                  <a:lnTo>
                    <a:pt x="25" y="26"/>
                  </a:lnTo>
                  <a:lnTo>
                    <a:pt x="32" y="11"/>
                  </a:lnTo>
                  <a:lnTo>
                    <a:pt x="25" y="6"/>
                  </a:lnTo>
                  <a:lnTo>
                    <a:pt x="17" y="2"/>
                  </a:lnTo>
                  <a:lnTo>
                    <a:pt x="8" y="0"/>
                  </a:lnTo>
                  <a:lnTo>
                    <a:pt x="0" y="0"/>
                  </a:lnTo>
                  <a:lnTo>
                    <a:pt x="0"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00" name="Freeform 1785"/>
            <p:cNvSpPr>
              <a:spLocks/>
            </p:cNvSpPr>
            <p:nvPr/>
          </p:nvSpPr>
          <p:spPr bwMode="auto">
            <a:xfrm>
              <a:off x="3514" y="3374"/>
              <a:ext cx="17" cy="12"/>
            </a:xfrm>
            <a:custGeom>
              <a:avLst/>
              <a:gdLst>
                <a:gd name="T0" fmla="*/ 3 w 33"/>
                <a:gd name="T1" fmla="*/ 12 h 26"/>
                <a:gd name="T2" fmla="*/ 3 w 33"/>
                <a:gd name="T3" fmla="*/ 12 h 26"/>
                <a:gd name="T4" fmla="*/ 6 w 33"/>
                <a:gd name="T5" fmla="*/ 11 h 26"/>
                <a:gd name="T6" fmla="*/ 9 w 33"/>
                <a:gd name="T7" fmla="*/ 9 h 26"/>
                <a:gd name="T8" fmla="*/ 13 w 33"/>
                <a:gd name="T9" fmla="*/ 9 h 26"/>
                <a:gd name="T10" fmla="*/ 17 w 33"/>
                <a:gd name="T11" fmla="*/ 9 h 26"/>
                <a:gd name="T12" fmla="*/ 17 w 33"/>
                <a:gd name="T13" fmla="*/ 0 h 26"/>
                <a:gd name="T14" fmla="*/ 13 w 33"/>
                <a:gd name="T15" fmla="*/ 0 h 26"/>
                <a:gd name="T16" fmla="*/ 8 w 33"/>
                <a:gd name="T17" fmla="*/ 1 h 26"/>
                <a:gd name="T18" fmla="*/ 4 w 33"/>
                <a:gd name="T19" fmla="*/ 3 h 26"/>
                <a:gd name="T20" fmla="*/ 0 w 33"/>
                <a:gd name="T21" fmla="*/ 5 h 26"/>
                <a:gd name="T22" fmla="*/ 0 w 33"/>
                <a:gd name="T23" fmla="*/ 5 h 26"/>
                <a:gd name="T24" fmla="*/ 3 w 33"/>
                <a:gd name="T25" fmla="*/ 12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26">
                  <a:moveTo>
                    <a:pt x="6" y="26"/>
                  </a:moveTo>
                  <a:lnTo>
                    <a:pt x="6" y="26"/>
                  </a:lnTo>
                  <a:lnTo>
                    <a:pt x="11" y="24"/>
                  </a:lnTo>
                  <a:lnTo>
                    <a:pt x="18" y="20"/>
                  </a:lnTo>
                  <a:lnTo>
                    <a:pt x="25" y="19"/>
                  </a:lnTo>
                  <a:lnTo>
                    <a:pt x="33" y="19"/>
                  </a:lnTo>
                  <a:lnTo>
                    <a:pt x="33" y="0"/>
                  </a:lnTo>
                  <a:lnTo>
                    <a:pt x="25" y="0"/>
                  </a:lnTo>
                  <a:lnTo>
                    <a:pt x="15" y="2"/>
                  </a:lnTo>
                  <a:lnTo>
                    <a:pt x="8" y="6"/>
                  </a:lnTo>
                  <a:lnTo>
                    <a:pt x="0" y="11"/>
                  </a:lnTo>
                  <a:lnTo>
                    <a:pt x="6"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01" name="Freeform 1786"/>
            <p:cNvSpPr>
              <a:spLocks/>
            </p:cNvSpPr>
            <p:nvPr/>
          </p:nvSpPr>
          <p:spPr bwMode="auto">
            <a:xfrm>
              <a:off x="3503" y="3379"/>
              <a:ext cx="15" cy="19"/>
            </a:xfrm>
            <a:custGeom>
              <a:avLst/>
              <a:gdLst>
                <a:gd name="T0" fmla="*/ 7 w 28"/>
                <a:gd name="T1" fmla="*/ 19 h 38"/>
                <a:gd name="T2" fmla="*/ 7 w 28"/>
                <a:gd name="T3" fmla="*/ 19 h 38"/>
                <a:gd name="T4" fmla="*/ 8 w 28"/>
                <a:gd name="T5" fmla="*/ 17 h 38"/>
                <a:gd name="T6" fmla="*/ 10 w 28"/>
                <a:gd name="T7" fmla="*/ 13 h 38"/>
                <a:gd name="T8" fmla="*/ 12 w 28"/>
                <a:gd name="T9" fmla="*/ 10 h 38"/>
                <a:gd name="T10" fmla="*/ 15 w 28"/>
                <a:gd name="T11" fmla="*/ 8 h 38"/>
                <a:gd name="T12" fmla="*/ 12 w 28"/>
                <a:gd name="T13" fmla="*/ 0 h 38"/>
                <a:gd name="T14" fmla="*/ 8 w 28"/>
                <a:gd name="T15" fmla="*/ 3 h 38"/>
                <a:gd name="T16" fmla="*/ 4 w 28"/>
                <a:gd name="T17" fmla="*/ 8 h 38"/>
                <a:gd name="T18" fmla="*/ 3 w 28"/>
                <a:gd name="T19" fmla="*/ 11 h 38"/>
                <a:gd name="T20" fmla="*/ 0 w 28"/>
                <a:gd name="T21" fmla="*/ 16 h 38"/>
                <a:gd name="T22" fmla="*/ 0 w 28"/>
                <a:gd name="T23" fmla="*/ 16 h 38"/>
                <a:gd name="T24" fmla="*/ 7 w 28"/>
                <a:gd name="T25" fmla="*/ 19 h 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8" h="38">
                  <a:moveTo>
                    <a:pt x="13" y="38"/>
                  </a:moveTo>
                  <a:lnTo>
                    <a:pt x="13" y="38"/>
                  </a:lnTo>
                  <a:lnTo>
                    <a:pt x="15" y="33"/>
                  </a:lnTo>
                  <a:lnTo>
                    <a:pt x="18" y="26"/>
                  </a:lnTo>
                  <a:lnTo>
                    <a:pt x="22" y="20"/>
                  </a:lnTo>
                  <a:lnTo>
                    <a:pt x="28" y="15"/>
                  </a:lnTo>
                  <a:lnTo>
                    <a:pt x="22" y="0"/>
                  </a:lnTo>
                  <a:lnTo>
                    <a:pt x="15" y="6"/>
                  </a:lnTo>
                  <a:lnTo>
                    <a:pt x="8" y="15"/>
                  </a:lnTo>
                  <a:lnTo>
                    <a:pt x="5" y="22"/>
                  </a:lnTo>
                  <a:lnTo>
                    <a:pt x="0" y="31"/>
                  </a:lnTo>
                  <a:lnTo>
                    <a:pt x="13"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grpSp>
          <p:nvGrpSpPr>
            <p:cNvPr id="17802" name="Group 1787"/>
            <p:cNvGrpSpPr>
              <a:grpSpLocks/>
            </p:cNvGrpSpPr>
            <p:nvPr/>
          </p:nvGrpSpPr>
          <p:grpSpPr bwMode="auto">
            <a:xfrm>
              <a:off x="2608" y="3365"/>
              <a:ext cx="1270" cy="335"/>
              <a:chOff x="2608" y="3365"/>
              <a:chExt cx="1270" cy="335"/>
            </a:xfrm>
          </p:grpSpPr>
          <p:sp>
            <p:nvSpPr>
              <p:cNvPr id="18100" name="Freeform 1788"/>
              <p:cNvSpPr>
                <a:spLocks/>
              </p:cNvSpPr>
              <p:nvPr/>
            </p:nvSpPr>
            <p:spPr bwMode="auto">
              <a:xfrm>
                <a:off x="3501" y="3395"/>
                <a:ext cx="9" cy="19"/>
              </a:xfrm>
              <a:custGeom>
                <a:avLst/>
                <a:gdLst>
                  <a:gd name="T0" fmla="*/ 7 w 18"/>
                  <a:gd name="T1" fmla="*/ 19 h 38"/>
                  <a:gd name="T2" fmla="*/ 7 w 18"/>
                  <a:gd name="T3" fmla="*/ 19 h 38"/>
                  <a:gd name="T4" fmla="*/ 7 w 18"/>
                  <a:gd name="T5" fmla="*/ 15 h 38"/>
                  <a:gd name="T6" fmla="*/ 8 w 18"/>
                  <a:gd name="T7" fmla="*/ 12 h 38"/>
                  <a:gd name="T8" fmla="*/ 9 w 18"/>
                  <a:gd name="T9" fmla="*/ 8 h 38"/>
                  <a:gd name="T10" fmla="*/ 9 w 18"/>
                  <a:gd name="T11" fmla="*/ 4 h 38"/>
                  <a:gd name="T12" fmla="*/ 3 w 18"/>
                  <a:gd name="T13" fmla="*/ 0 h 38"/>
                  <a:gd name="T14" fmla="*/ 2 w 18"/>
                  <a:gd name="T15" fmla="*/ 5 h 38"/>
                  <a:gd name="T16" fmla="*/ 1 w 18"/>
                  <a:gd name="T17" fmla="*/ 8 h 38"/>
                  <a:gd name="T18" fmla="*/ 0 w 18"/>
                  <a:gd name="T19" fmla="*/ 15 h 38"/>
                  <a:gd name="T20" fmla="*/ 0 w 18"/>
                  <a:gd name="T21" fmla="*/ 19 h 38"/>
                  <a:gd name="T22" fmla="*/ 0 w 18"/>
                  <a:gd name="T23" fmla="*/ 19 h 38"/>
                  <a:gd name="T24" fmla="*/ 7 w 18"/>
                  <a:gd name="T25" fmla="*/ 19 h 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38">
                    <a:moveTo>
                      <a:pt x="13" y="38"/>
                    </a:moveTo>
                    <a:lnTo>
                      <a:pt x="13" y="38"/>
                    </a:lnTo>
                    <a:lnTo>
                      <a:pt x="13" y="29"/>
                    </a:lnTo>
                    <a:lnTo>
                      <a:pt x="15" y="24"/>
                    </a:lnTo>
                    <a:lnTo>
                      <a:pt x="17" y="16"/>
                    </a:lnTo>
                    <a:lnTo>
                      <a:pt x="18" y="7"/>
                    </a:lnTo>
                    <a:lnTo>
                      <a:pt x="5" y="0"/>
                    </a:lnTo>
                    <a:lnTo>
                      <a:pt x="3" y="9"/>
                    </a:lnTo>
                    <a:lnTo>
                      <a:pt x="1" y="16"/>
                    </a:lnTo>
                    <a:lnTo>
                      <a:pt x="0" y="29"/>
                    </a:lnTo>
                    <a:lnTo>
                      <a:pt x="0" y="38"/>
                    </a:lnTo>
                    <a:lnTo>
                      <a:pt x="13"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01" name="Freeform 1789"/>
              <p:cNvSpPr>
                <a:spLocks/>
              </p:cNvSpPr>
              <p:nvPr/>
            </p:nvSpPr>
            <p:spPr bwMode="auto">
              <a:xfrm>
                <a:off x="3501" y="3414"/>
                <a:ext cx="9" cy="21"/>
              </a:xfrm>
              <a:custGeom>
                <a:avLst/>
                <a:gdLst>
                  <a:gd name="T0" fmla="*/ 9 w 18"/>
                  <a:gd name="T1" fmla="*/ 18 h 43"/>
                  <a:gd name="T2" fmla="*/ 9 w 18"/>
                  <a:gd name="T3" fmla="*/ 18 h 43"/>
                  <a:gd name="T4" fmla="*/ 9 w 18"/>
                  <a:gd name="T5" fmla="*/ 14 h 43"/>
                  <a:gd name="T6" fmla="*/ 8 w 18"/>
                  <a:gd name="T7" fmla="*/ 10 h 43"/>
                  <a:gd name="T8" fmla="*/ 7 w 18"/>
                  <a:gd name="T9" fmla="*/ 5 h 43"/>
                  <a:gd name="T10" fmla="*/ 7 w 18"/>
                  <a:gd name="T11" fmla="*/ 0 h 43"/>
                  <a:gd name="T12" fmla="*/ 0 w 18"/>
                  <a:gd name="T13" fmla="*/ 0 h 43"/>
                  <a:gd name="T14" fmla="*/ 0 w 18"/>
                  <a:gd name="T15" fmla="*/ 5 h 43"/>
                  <a:gd name="T16" fmla="*/ 1 w 18"/>
                  <a:gd name="T17" fmla="*/ 12 h 43"/>
                  <a:gd name="T18" fmla="*/ 2 w 18"/>
                  <a:gd name="T19" fmla="*/ 16 h 43"/>
                  <a:gd name="T20" fmla="*/ 3 w 18"/>
                  <a:gd name="T21" fmla="*/ 21 h 43"/>
                  <a:gd name="T22" fmla="*/ 3 w 18"/>
                  <a:gd name="T23" fmla="*/ 21 h 43"/>
                  <a:gd name="T24" fmla="*/ 9 w 18"/>
                  <a:gd name="T25" fmla="*/ 18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43">
                    <a:moveTo>
                      <a:pt x="18" y="36"/>
                    </a:moveTo>
                    <a:lnTo>
                      <a:pt x="18" y="36"/>
                    </a:lnTo>
                    <a:lnTo>
                      <a:pt x="17" y="29"/>
                    </a:lnTo>
                    <a:lnTo>
                      <a:pt x="15" y="20"/>
                    </a:lnTo>
                    <a:lnTo>
                      <a:pt x="13" y="11"/>
                    </a:lnTo>
                    <a:lnTo>
                      <a:pt x="13" y="0"/>
                    </a:lnTo>
                    <a:lnTo>
                      <a:pt x="0" y="0"/>
                    </a:lnTo>
                    <a:lnTo>
                      <a:pt x="0" y="11"/>
                    </a:lnTo>
                    <a:lnTo>
                      <a:pt x="1" y="24"/>
                    </a:lnTo>
                    <a:lnTo>
                      <a:pt x="3" y="33"/>
                    </a:lnTo>
                    <a:lnTo>
                      <a:pt x="5" y="43"/>
                    </a:lnTo>
                    <a:lnTo>
                      <a:pt x="18"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02" name="Freeform 1790"/>
              <p:cNvSpPr>
                <a:spLocks/>
              </p:cNvSpPr>
              <p:nvPr/>
            </p:nvSpPr>
            <p:spPr bwMode="auto">
              <a:xfrm>
                <a:off x="3503" y="3432"/>
                <a:ext cx="15" cy="18"/>
              </a:xfrm>
              <a:custGeom>
                <a:avLst/>
                <a:gdLst>
                  <a:gd name="T0" fmla="*/ 15 w 28"/>
                  <a:gd name="T1" fmla="*/ 9 h 36"/>
                  <a:gd name="T2" fmla="*/ 14 w 28"/>
                  <a:gd name="T3" fmla="*/ 9 h 36"/>
                  <a:gd name="T4" fmla="*/ 12 w 28"/>
                  <a:gd name="T5" fmla="*/ 9 h 36"/>
                  <a:gd name="T6" fmla="*/ 11 w 28"/>
                  <a:gd name="T7" fmla="*/ 6 h 36"/>
                  <a:gd name="T8" fmla="*/ 8 w 28"/>
                  <a:gd name="T9" fmla="*/ 3 h 36"/>
                  <a:gd name="T10" fmla="*/ 7 w 28"/>
                  <a:gd name="T11" fmla="*/ 0 h 36"/>
                  <a:gd name="T12" fmla="*/ 0 w 28"/>
                  <a:gd name="T13" fmla="*/ 4 h 36"/>
                  <a:gd name="T14" fmla="*/ 3 w 28"/>
                  <a:gd name="T15" fmla="*/ 9 h 36"/>
                  <a:gd name="T16" fmla="*/ 5 w 28"/>
                  <a:gd name="T17" fmla="*/ 13 h 36"/>
                  <a:gd name="T18" fmla="*/ 9 w 28"/>
                  <a:gd name="T19" fmla="*/ 16 h 36"/>
                  <a:gd name="T20" fmla="*/ 12 w 28"/>
                  <a:gd name="T21" fmla="*/ 18 h 36"/>
                  <a:gd name="T22" fmla="*/ 12 w 28"/>
                  <a:gd name="T23" fmla="*/ 18 h 36"/>
                  <a:gd name="T24" fmla="*/ 15 w 28"/>
                  <a:gd name="T25" fmla="*/ 9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8" h="36">
                    <a:moveTo>
                      <a:pt x="28" y="18"/>
                    </a:moveTo>
                    <a:lnTo>
                      <a:pt x="27" y="18"/>
                    </a:lnTo>
                    <a:lnTo>
                      <a:pt x="23" y="17"/>
                    </a:lnTo>
                    <a:lnTo>
                      <a:pt x="20" y="11"/>
                    </a:lnTo>
                    <a:lnTo>
                      <a:pt x="15" y="6"/>
                    </a:lnTo>
                    <a:lnTo>
                      <a:pt x="13" y="0"/>
                    </a:lnTo>
                    <a:lnTo>
                      <a:pt x="0" y="7"/>
                    </a:lnTo>
                    <a:lnTo>
                      <a:pt x="5" y="17"/>
                    </a:lnTo>
                    <a:lnTo>
                      <a:pt x="10" y="26"/>
                    </a:lnTo>
                    <a:lnTo>
                      <a:pt x="17" y="31"/>
                    </a:lnTo>
                    <a:lnTo>
                      <a:pt x="23" y="36"/>
                    </a:lnTo>
                    <a:lnTo>
                      <a:pt x="22" y="36"/>
                    </a:lnTo>
                    <a:lnTo>
                      <a:pt x="28"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03" name="Freeform 1791"/>
              <p:cNvSpPr>
                <a:spLocks/>
              </p:cNvSpPr>
              <p:nvPr/>
            </p:nvSpPr>
            <p:spPr bwMode="auto">
              <a:xfrm>
                <a:off x="3514" y="3441"/>
                <a:ext cx="16" cy="13"/>
              </a:xfrm>
              <a:custGeom>
                <a:avLst/>
                <a:gdLst>
                  <a:gd name="T0" fmla="*/ 16 w 31"/>
                  <a:gd name="T1" fmla="*/ 4 h 27"/>
                  <a:gd name="T2" fmla="*/ 16 w 31"/>
                  <a:gd name="T3" fmla="*/ 4 h 27"/>
                  <a:gd name="T4" fmla="*/ 13 w 31"/>
                  <a:gd name="T5" fmla="*/ 4 h 27"/>
                  <a:gd name="T6" fmla="*/ 9 w 31"/>
                  <a:gd name="T7" fmla="*/ 4 h 27"/>
                  <a:gd name="T8" fmla="*/ 6 w 31"/>
                  <a:gd name="T9" fmla="*/ 2 h 27"/>
                  <a:gd name="T10" fmla="*/ 3 w 31"/>
                  <a:gd name="T11" fmla="*/ 0 h 27"/>
                  <a:gd name="T12" fmla="*/ 0 w 31"/>
                  <a:gd name="T13" fmla="*/ 9 h 27"/>
                  <a:gd name="T14" fmla="*/ 4 w 31"/>
                  <a:gd name="T15" fmla="*/ 11 h 27"/>
                  <a:gd name="T16" fmla="*/ 8 w 31"/>
                  <a:gd name="T17" fmla="*/ 13 h 27"/>
                  <a:gd name="T18" fmla="*/ 13 w 31"/>
                  <a:gd name="T19" fmla="*/ 13 h 27"/>
                  <a:gd name="T20" fmla="*/ 16 w 31"/>
                  <a:gd name="T21" fmla="*/ 13 h 27"/>
                  <a:gd name="T22" fmla="*/ 16 w 31"/>
                  <a:gd name="T23" fmla="*/ 13 h 27"/>
                  <a:gd name="T24" fmla="*/ 16 w 31"/>
                  <a:gd name="T25" fmla="*/ 4 h 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7">
                    <a:moveTo>
                      <a:pt x="31" y="9"/>
                    </a:moveTo>
                    <a:lnTo>
                      <a:pt x="31" y="9"/>
                    </a:lnTo>
                    <a:lnTo>
                      <a:pt x="25" y="9"/>
                    </a:lnTo>
                    <a:lnTo>
                      <a:pt x="18" y="8"/>
                    </a:lnTo>
                    <a:lnTo>
                      <a:pt x="11" y="4"/>
                    </a:lnTo>
                    <a:lnTo>
                      <a:pt x="6" y="0"/>
                    </a:lnTo>
                    <a:lnTo>
                      <a:pt x="0" y="18"/>
                    </a:lnTo>
                    <a:lnTo>
                      <a:pt x="8" y="22"/>
                    </a:lnTo>
                    <a:lnTo>
                      <a:pt x="15" y="26"/>
                    </a:lnTo>
                    <a:lnTo>
                      <a:pt x="25" y="27"/>
                    </a:lnTo>
                    <a:lnTo>
                      <a:pt x="31" y="27"/>
                    </a:lnTo>
                    <a:lnTo>
                      <a:pt x="31"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04" name="Freeform 1792"/>
              <p:cNvSpPr>
                <a:spLocks/>
              </p:cNvSpPr>
              <p:nvPr/>
            </p:nvSpPr>
            <p:spPr bwMode="auto">
              <a:xfrm>
                <a:off x="3530" y="3441"/>
                <a:ext cx="18" cy="13"/>
              </a:xfrm>
              <a:custGeom>
                <a:avLst/>
                <a:gdLst>
                  <a:gd name="T0" fmla="*/ 15 w 35"/>
                  <a:gd name="T1" fmla="*/ 0 h 27"/>
                  <a:gd name="T2" fmla="*/ 15 w 35"/>
                  <a:gd name="T3" fmla="*/ 0 h 27"/>
                  <a:gd name="T4" fmla="*/ 12 w 35"/>
                  <a:gd name="T5" fmla="*/ 2 h 27"/>
                  <a:gd name="T6" fmla="*/ 9 w 35"/>
                  <a:gd name="T7" fmla="*/ 3 h 27"/>
                  <a:gd name="T8" fmla="*/ 5 w 35"/>
                  <a:gd name="T9" fmla="*/ 4 h 27"/>
                  <a:gd name="T10" fmla="*/ 0 w 35"/>
                  <a:gd name="T11" fmla="*/ 4 h 27"/>
                  <a:gd name="T12" fmla="*/ 0 w 35"/>
                  <a:gd name="T13" fmla="*/ 13 h 27"/>
                  <a:gd name="T14" fmla="*/ 6 w 35"/>
                  <a:gd name="T15" fmla="*/ 13 h 27"/>
                  <a:gd name="T16" fmla="*/ 10 w 35"/>
                  <a:gd name="T17" fmla="*/ 12 h 27"/>
                  <a:gd name="T18" fmla="*/ 14 w 35"/>
                  <a:gd name="T19" fmla="*/ 11 h 27"/>
                  <a:gd name="T20" fmla="*/ 18 w 35"/>
                  <a:gd name="T21" fmla="*/ 7 h 27"/>
                  <a:gd name="T22" fmla="*/ 18 w 35"/>
                  <a:gd name="T23" fmla="*/ 7 h 27"/>
                  <a:gd name="T24" fmla="*/ 15 w 35"/>
                  <a:gd name="T25" fmla="*/ 0 h 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5" h="27">
                    <a:moveTo>
                      <a:pt x="29" y="0"/>
                    </a:moveTo>
                    <a:lnTo>
                      <a:pt x="29" y="0"/>
                    </a:lnTo>
                    <a:lnTo>
                      <a:pt x="24" y="4"/>
                    </a:lnTo>
                    <a:lnTo>
                      <a:pt x="17" y="6"/>
                    </a:lnTo>
                    <a:lnTo>
                      <a:pt x="9" y="9"/>
                    </a:lnTo>
                    <a:lnTo>
                      <a:pt x="0" y="9"/>
                    </a:lnTo>
                    <a:lnTo>
                      <a:pt x="0" y="27"/>
                    </a:lnTo>
                    <a:lnTo>
                      <a:pt x="12" y="27"/>
                    </a:lnTo>
                    <a:lnTo>
                      <a:pt x="20" y="24"/>
                    </a:lnTo>
                    <a:lnTo>
                      <a:pt x="27" y="22"/>
                    </a:lnTo>
                    <a:lnTo>
                      <a:pt x="35" y="15"/>
                    </a:ln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05" name="Freeform 1793"/>
              <p:cNvSpPr>
                <a:spLocks/>
              </p:cNvSpPr>
              <p:nvPr/>
            </p:nvSpPr>
            <p:spPr bwMode="auto">
              <a:xfrm>
                <a:off x="3544" y="3426"/>
                <a:ext cx="15" cy="22"/>
              </a:xfrm>
              <a:custGeom>
                <a:avLst/>
                <a:gdLst>
                  <a:gd name="T0" fmla="*/ 8 w 28"/>
                  <a:gd name="T1" fmla="*/ 2 h 44"/>
                  <a:gd name="T2" fmla="*/ 8 w 28"/>
                  <a:gd name="T3" fmla="*/ 0 h 44"/>
                  <a:gd name="T4" fmla="*/ 7 w 28"/>
                  <a:gd name="T5" fmla="*/ 6 h 44"/>
                  <a:gd name="T6" fmla="*/ 5 w 28"/>
                  <a:gd name="T7" fmla="*/ 9 h 44"/>
                  <a:gd name="T8" fmla="*/ 3 w 28"/>
                  <a:gd name="T9" fmla="*/ 12 h 44"/>
                  <a:gd name="T10" fmla="*/ 0 w 28"/>
                  <a:gd name="T11" fmla="*/ 15 h 44"/>
                  <a:gd name="T12" fmla="*/ 3 w 28"/>
                  <a:gd name="T13" fmla="*/ 22 h 44"/>
                  <a:gd name="T14" fmla="*/ 8 w 28"/>
                  <a:gd name="T15" fmla="*/ 19 h 44"/>
                  <a:gd name="T16" fmla="*/ 11 w 28"/>
                  <a:gd name="T17" fmla="*/ 14 h 44"/>
                  <a:gd name="T18" fmla="*/ 12 w 28"/>
                  <a:gd name="T19" fmla="*/ 9 h 44"/>
                  <a:gd name="T20" fmla="*/ 15 w 28"/>
                  <a:gd name="T21" fmla="*/ 4 h 44"/>
                  <a:gd name="T22" fmla="*/ 15 w 28"/>
                  <a:gd name="T23" fmla="*/ 2 h 44"/>
                  <a:gd name="T24" fmla="*/ 8 w 28"/>
                  <a:gd name="T25" fmla="*/ 2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8" h="44">
                    <a:moveTo>
                      <a:pt x="15" y="4"/>
                    </a:moveTo>
                    <a:lnTo>
                      <a:pt x="15" y="0"/>
                    </a:lnTo>
                    <a:lnTo>
                      <a:pt x="13" y="11"/>
                    </a:lnTo>
                    <a:lnTo>
                      <a:pt x="10" y="17"/>
                    </a:lnTo>
                    <a:lnTo>
                      <a:pt x="5" y="24"/>
                    </a:lnTo>
                    <a:lnTo>
                      <a:pt x="0" y="29"/>
                    </a:lnTo>
                    <a:lnTo>
                      <a:pt x="6" y="44"/>
                    </a:lnTo>
                    <a:lnTo>
                      <a:pt x="15" y="38"/>
                    </a:lnTo>
                    <a:lnTo>
                      <a:pt x="20" y="28"/>
                    </a:lnTo>
                    <a:lnTo>
                      <a:pt x="23" y="18"/>
                    </a:lnTo>
                    <a:lnTo>
                      <a:pt x="28" y="8"/>
                    </a:lnTo>
                    <a:lnTo>
                      <a:pt x="28" y="4"/>
                    </a:lnTo>
                    <a:lnTo>
                      <a:pt x="15"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06" name="Freeform 1794"/>
              <p:cNvSpPr>
                <a:spLocks/>
              </p:cNvSpPr>
              <p:nvPr/>
            </p:nvSpPr>
            <p:spPr bwMode="auto">
              <a:xfrm>
                <a:off x="3552" y="3422"/>
                <a:ext cx="7" cy="10"/>
              </a:xfrm>
              <a:custGeom>
                <a:avLst/>
                <a:gdLst>
                  <a:gd name="T0" fmla="*/ 4 w 13"/>
                  <a:gd name="T1" fmla="*/ 1 h 20"/>
                  <a:gd name="T2" fmla="*/ 0 w 13"/>
                  <a:gd name="T3" fmla="*/ 6 h 20"/>
                  <a:gd name="T4" fmla="*/ 0 w 13"/>
                  <a:gd name="T5" fmla="*/ 7 h 20"/>
                  <a:gd name="T6" fmla="*/ 7 w 13"/>
                  <a:gd name="T7" fmla="*/ 7 h 20"/>
                  <a:gd name="T8" fmla="*/ 7 w 13"/>
                  <a:gd name="T9" fmla="*/ 6 h 20"/>
                  <a:gd name="T10" fmla="*/ 3 w 13"/>
                  <a:gd name="T11" fmla="*/ 10 h 20"/>
                  <a:gd name="T12" fmla="*/ 4 w 13"/>
                  <a:gd name="T13" fmla="*/ 1 h 20"/>
                  <a:gd name="T14" fmla="*/ 0 w 13"/>
                  <a:gd name="T15" fmla="*/ 0 h 20"/>
                  <a:gd name="T16" fmla="*/ 0 w 13"/>
                  <a:gd name="T17" fmla="*/ 6 h 20"/>
                  <a:gd name="T18" fmla="*/ 4 w 13"/>
                  <a:gd name="T19" fmla="*/ 1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20">
                    <a:moveTo>
                      <a:pt x="8" y="2"/>
                    </a:moveTo>
                    <a:lnTo>
                      <a:pt x="0" y="11"/>
                    </a:lnTo>
                    <a:lnTo>
                      <a:pt x="0" y="13"/>
                    </a:lnTo>
                    <a:lnTo>
                      <a:pt x="13" y="13"/>
                    </a:lnTo>
                    <a:lnTo>
                      <a:pt x="13" y="11"/>
                    </a:lnTo>
                    <a:lnTo>
                      <a:pt x="5" y="20"/>
                    </a:lnTo>
                    <a:lnTo>
                      <a:pt x="8" y="2"/>
                    </a:lnTo>
                    <a:lnTo>
                      <a:pt x="0" y="0"/>
                    </a:lnTo>
                    <a:lnTo>
                      <a:pt x="0" y="11"/>
                    </a:lnTo>
                    <a:lnTo>
                      <a:pt x="8"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07" name="Freeform 1795"/>
              <p:cNvSpPr>
                <a:spLocks/>
              </p:cNvSpPr>
              <p:nvPr/>
            </p:nvSpPr>
            <p:spPr bwMode="auto">
              <a:xfrm>
                <a:off x="3574" y="3396"/>
                <a:ext cx="13" cy="31"/>
              </a:xfrm>
              <a:custGeom>
                <a:avLst/>
                <a:gdLst>
                  <a:gd name="T0" fmla="*/ 10 w 27"/>
                  <a:gd name="T1" fmla="*/ 0 h 61"/>
                  <a:gd name="T2" fmla="*/ 10 w 27"/>
                  <a:gd name="T3" fmla="*/ 0 h 61"/>
                  <a:gd name="T4" fmla="*/ 7 w 27"/>
                  <a:gd name="T5" fmla="*/ 2 h 61"/>
                  <a:gd name="T6" fmla="*/ 6 w 27"/>
                  <a:gd name="T7" fmla="*/ 6 h 61"/>
                  <a:gd name="T8" fmla="*/ 4 w 27"/>
                  <a:gd name="T9" fmla="*/ 10 h 61"/>
                  <a:gd name="T10" fmla="*/ 2 w 27"/>
                  <a:gd name="T11" fmla="*/ 13 h 61"/>
                  <a:gd name="T12" fmla="*/ 2 w 27"/>
                  <a:gd name="T13" fmla="*/ 16 h 61"/>
                  <a:gd name="T14" fmla="*/ 1 w 27"/>
                  <a:gd name="T15" fmla="*/ 21 h 61"/>
                  <a:gd name="T16" fmla="*/ 0 w 27"/>
                  <a:gd name="T17" fmla="*/ 25 h 61"/>
                  <a:gd name="T18" fmla="*/ 0 w 27"/>
                  <a:gd name="T19" fmla="*/ 31 h 61"/>
                  <a:gd name="T20" fmla="*/ 7 w 27"/>
                  <a:gd name="T21" fmla="*/ 31 h 61"/>
                  <a:gd name="T22" fmla="*/ 7 w 27"/>
                  <a:gd name="T23" fmla="*/ 27 h 61"/>
                  <a:gd name="T24" fmla="*/ 7 w 27"/>
                  <a:gd name="T25" fmla="*/ 25 h 61"/>
                  <a:gd name="T26" fmla="*/ 8 w 27"/>
                  <a:gd name="T27" fmla="*/ 20 h 61"/>
                  <a:gd name="T28" fmla="*/ 9 w 27"/>
                  <a:gd name="T29" fmla="*/ 16 h 61"/>
                  <a:gd name="T30" fmla="*/ 9 w 27"/>
                  <a:gd name="T31" fmla="*/ 14 h 61"/>
                  <a:gd name="T32" fmla="*/ 11 w 27"/>
                  <a:gd name="T33" fmla="*/ 11 h 61"/>
                  <a:gd name="T34" fmla="*/ 12 w 27"/>
                  <a:gd name="T35" fmla="*/ 9 h 61"/>
                  <a:gd name="T36" fmla="*/ 13 w 27"/>
                  <a:gd name="T37" fmla="*/ 7 h 61"/>
                  <a:gd name="T38" fmla="*/ 13 w 27"/>
                  <a:gd name="T39" fmla="*/ 7 h 61"/>
                  <a:gd name="T40" fmla="*/ 10 w 27"/>
                  <a:gd name="T41" fmla="*/ 0 h 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61">
                    <a:moveTo>
                      <a:pt x="20" y="0"/>
                    </a:moveTo>
                    <a:lnTo>
                      <a:pt x="20" y="0"/>
                    </a:lnTo>
                    <a:lnTo>
                      <a:pt x="15" y="3"/>
                    </a:lnTo>
                    <a:lnTo>
                      <a:pt x="12" y="11"/>
                    </a:lnTo>
                    <a:lnTo>
                      <a:pt x="9" y="20"/>
                    </a:lnTo>
                    <a:lnTo>
                      <a:pt x="5" y="25"/>
                    </a:lnTo>
                    <a:lnTo>
                      <a:pt x="4" y="32"/>
                    </a:lnTo>
                    <a:lnTo>
                      <a:pt x="2" y="41"/>
                    </a:lnTo>
                    <a:lnTo>
                      <a:pt x="0" y="50"/>
                    </a:lnTo>
                    <a:lnTo>
                      <a:pt x="0" y="61"/>
                    </a:lnTo>
                    <a:lnTo>
                      <a:pt x="14" y="61"/>
                    </a:lnTo>
                    <a:lnTo>
                      <a:pt x="14" y="54"/>
                    </a:lnTo>
                    <a:lnTo>
                      <a:pt x="15" y="49"/>
                    </a:lnTo>
                    <a:lnTo>
                      <a:pt x="17" y="39"/>
                    </a:lnTo>
                    <a:lnTo>
                      <a:pt x="19" y="32"/>
                    </a:lnTo>
                    <a:lnTo>
                      <a:pt x="19" y="27"/>
                    </a:lnTo>
                    <a:lnTo>
                      <a:pt x="22" y="21"/>
                    </a:lnTo>
                    <a:lnTo>
                      <a:pt x="25" y="18"/>
                    </a:lnTo>
                    <a:lnTo>
                      <a:pt x="27" y="14"/>
                    </a:lnTo>
                    <a:lnTo>
                      <a:pt x="2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08" name="Freeform 1796"/>
              <p:cNvSpPr>
                <a:spLocks/>
              </p:cNvSpPr>
              <p:nvPr/>
            </p:nvSpPr>
            <p:spPr bwMode="auto">
              <a:xfrm>
                <a:off x="3584" y="3388"/>
                <a:ext cx="20" cy="16"/>
              </a:xfrm>
              <a:custGeom>
                <a:avLst/>
                <a:gdLst>
                  <a:gd name="T0" fmla="*/ 20 w 40"/>
                  <a:gd name="T1" fmla="*/ 0 h 31"/>
                  <a:gd name="T2" fmla="*/ 20 w 40"/>
                  <a:gd name="T3" fmla="*/ 0 h 31"/>
                  <a:gd name="T4" fmla="*/ 15 w 40"/>
                  <a:gd name="T5" fmla="*/ 1 h 31"/>
                  <a:gd name="T6" fmla="*/ 10 w 40"/>
                  <a:gd name="T7" fmla="*/ 2 h 31"/>
                  <a:gd name="T8" fmla="*/ 5 w 40"/>
                  <a:gd name="T9" fmla="*/ 5 h 31"/>
                  <a:gd name="T10" fmla="*/ 0 w 40"/>
                  <a:gd name="T11" fmla="*/ 9 h 31"/>
                  <a:gd name="T12" fmla="*/ 4 w 40"/>
                  <a:gd name="T13" fmla="*/ 16 h 31"/>
                  <a:gd name="T14" fmla="*/ 8 w 40"/>
                  <a:gd name="T15" fmla="*/ 14 h 31"/>
                  <a:gd name="T16" fmla="*/ 11 w 40"/>
                  <a:gd name="T17" fmla="*/ 11 h 31"/>
                  <a:gd name="T18" fmla="*/ 16 w 40"/>
                  <a:gd name="T19" fmla="*/ 10 h 31"/>
                  <a:gd name="T20" fmla="*/ 20 w 40"/>
                  <a:gd name="T21" fmla="*/ 9 h 31"/>
                  <a:gd name="T22" fmla="*/ 20 w 40"/>
                  <a:gd name="T23" fmla="*/ 9 h 31"/>
                  <a:gd name="T24" fmla="*/ 20 w 40"/>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 h="31">
                    <a:moveTo>
                      <a:pt x="40" y="0"/>
                    </a:moveTo>
                    <a:lnTo>
                      <a:pt x="40" y="0"/>
                    </a:lnTo>
                    <a:lnTo>
                      <a:pt x="29" y="2"/>
                    </a:lnTo>
                    <a:lnTo>
                      <a:pt x="19" y="4"/>
                    </a:lnTo>
                    <a:lnTo>
                      <a:pt x="9" y="9"/>
                    </a:lnTo>
                    <a:lnTo>
                      <a:pt x="0" y="17"/>
                    </a:lnTo>
                    <a:lnTo>
                      <a:pt x="7" y="31"/>
                    </a:lnTo>
                    <a:lnTo>
                      <a:pt x="15" y="28"/>
                    </a:lnTo>
                    <a:lnTo>
                      <a:pt x="22" y="22"/>
                    </a:lnTo>
                    <a:lnTo>
                      <a:pt x="32" y="20"/>
                    </a:lnTo>
                    <a:lnTo>
                      <a:pt x="40" y="18"/>
                    </a:lnTo>
                    <a:lnTo>
                      <a:pt x="4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09" name="Freeform 1797"/>
              <p:cNvSpPr>
                <a:spLocks/>
              </p:cNvSpPr>
              <p:nvPr/>
            </p:nvSpPr>
            <p:spPr bwMode="auto">
              <a:xfrm>
                <a:off x="3604" y="3388"/>
                <a:ext cx="21" cy="17"/>
              </a:xfrm>
              <a:custGeom>
                <a:avLst/>
                <a:gdLst>
                  <a:gd name="T0" fmla="*/ 21 w 42"/>
                  <a:gd name="T1" fmla="*/ 10 h 35"/>
                  <a:gd name="T2" fmla="*/ 21 w 42"/>
                  <a:gd name="T3" fmla="*/ 10 h 35"/>
                  <a:gd name="T4" fmla="*/ 17 w 42"/>
                  <a:gd name="T5" fmla="*/ 6 h 35"/>
                  <a:gd name="T6" fmla="*/ 12 w 42"/>
                  <a:gd name="T7" fmla="*/ 3 h 35"/>
                  <a:gd name="T8" fmla="*/ 7 w 42"/>
                  <a:gd name="T9" fmla="*/ 1 h 35"/>
                  <a:gd name="T10" fmla="*/ 0 w 42"/>
                  <a:gd name="T11" fmla="*/ 0 h 35"/>
                  <a:gd name="T12" fmla="*/ 0 w 42"/>
                  <a:gd name="T13" fmla="*/ 9 h 35"/>
                  <a:gd name="T14" fmla="*/ 5 w 42"/>
                  <a:gd name="T15" fmla="*/ 10 h 35"/>
                  <a:gd name="T16" fmla="*/ 10 w 42"/>
                  <a:gd name="T17" fmla="*/ 12 h 35"/>
                  <a:gd name="T18" fmla="*/ 14 w 42"/>
                  <a:gd name="T19" fmla="*/ 14 h 35"/>
                  <a:gd name="T20" fmla="*/ 18 w 42"/>
                  <a:gd name="T21" fmla="*/ 17 h 35"/>
                  <a:gd name="T22" fmla="*/ 18 w 42"/>
                  <a:gd name="T23" fmla="*/ 17 h 35"/>
                  <a:gd name="T24" fmla="*/ 21 w 42"/>
                  <a:gd name="T25" fmla="*/ 1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2" h="35">
                    <a:moveTo>
                      <a:pt x="42" y="20"/>
                    </a:moveTo>
                    <a:lnTo>
                      <a:pt x="42" y="20"/>
                    </a:lnTo>
                    <a:lnTo>
                      <a:pt x="34" y="13"/>
                    </a:lnTo>
                    <a:lnTo>
                      <a:pt x="24" y="6"/>
                    </a:lnTo>
                    <a:lnTo>
                      <a:pt x="14" y="2"/>
                    </a:lnTo>
                    <a:lnTo>
                      <a:pt x="0" y="0"/>
                    </a:lnTo>
                    <a:lnTo>
                      <a:pt x="0" y="18"/>
                    </a:lnTo>
                    <a:lnTo>
                      <a:pt x="10" y="20"/>
                    </a:lnTo>
                    <a:lnTo>
                      <a:pt x="20" y="24"/>
                    </a:lnTo>
                    <a:lnTo>
                      <a:pt x="27" y="28"/>
                    </a:lnTo>
                    <a:lnTo>
                      <a:pt x="35" y="35"/>
                    </a:lnTo>
                    <a:lnTo>
                      <a:pt x="42"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10" name="Freeform 1798"/>
              <p:cNvSpPr>
                <a:spLocks/>
              </p:cNvSpPr>
              <p:nvPr/>
            </p:nvSpPr>
            <p:spPr bwMode="auto">
              <a:xfrm>
                <a:off x="3621" y="3398"/>
                <a:ext cx="14" cy="28"/>
              </a:xfrm>
              <a:custGeom>
                <a:avLst/>
                <a:gdLst>
                  <a:gd name="T0" fmla="*/ 14 w 27"/>
                  <a:gd name="T1" fmla="*/ 28 h 56"/>
                  <a:gd name="T2" fmla="*/ 14 w 27"/>
                  <a:gd name="T3" fmla="*/ 28 h 56"/>
                  <a:gd name="T4" fmla="*/ 13 w 27"/>
                  <a:gd name="T5" fmla="*/ 20 h 56"/>
                  <a:gd name="T6" fmla="*/ 11 w 27"/>
                  <a:gd name="T7" fmla="*/ 13 h 56"/>
                  <a:gd name="T8" fmla="*/ 8 w 27"/>
                  <a:gd name="T9" fmla="*/ 6 h 56"/>
                  <a:gd name="T10" fmla="*/ 4 w 27"/>
                  <a:gd name="T11" fmla="*/ 0 h 56"/>
                  <a:gd name="T12" fmla="*/ 0 w 27"/>
                  <a:gd name="T13" fmla="*/ 8 h 56"/>
                  <a:gd name="T14" fmla="*/ 3 w 27"/>
                  <a:gd name="T15" fmla="*/ 11 h 56"/>
                  <a:gd name="T16" fmla="*/ 5 w 27"/>
                  <a:gd name="T17" fmla="*/ 17 h 56"/>
                  <a:gd name="T18" fmla="*/ 6 w 27"/>
                  <a:gd name="T19" fmla="*/ 22 h 56"/>
                  <a:gd name="T20" fmla="*/ 7 w 27"/>
                  <a:gd name="T21" fmla="*/ 28 h 56"/>
                  <a:gd name="T22" fmla="*/ 7 w 27"/>
                  <a:gd name="T23" fmla="*/ 28 h 56"/>
                  <a:gd name="T24" fmla="*/ 14 w 27"/>
                  <a:gd name="T25" fmla="*/ 28 h 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56">
                    <a:moveTo>
                      <a:pt x="27" y="56"/>
                    </a:moveTo>
                    <a:lnTo>
                      <a:pt x="27" y="56"/>
                    </a:lnTo>
                    <a:lnTo>
                      <a:pt x="26" y="40"/>
                    </a:lnTo>
                    <a:lnTo>
                      <a:pt x="22" y="26"/>
                    </a:lnTo>
                    <a:lnTo>
                      <a:pt x="16" y="11"/>
                    </a:lnTo>
                    <a:lnTo>
                      <a:pt x="7" y="0"/>
                    </a:lnTo>
                    <a:lnTo>
                      <a:pt x="0" y="15"/>
                    </a:lnTo>
                    <a:lnTo>
                      <a:pt x="5" y="22"/>
                    </a:lnTo>
                    <a:lnTo>
                      <a:pt x="9" y="33"/>
                    </a:lnTo>
                    <a:lnTo>
                      <a:pt x="12" y="44"/>
                    </a:lnTo>
                    <a:lnTo>
                      <a:pt x="14" y="56"/>
                    </a:lnTo>
                    <a:lnTo>
                      <a:pt x="27" y="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11" name="Freeform 1799"/>
              <p:cNvSpPr>
                <a:spLocks/>
              </p:cNvSpPr>
              <p:nvPr/>
            </p:nvSpPr>
            <p:spPr bwMode="auto">
              <a:xfrm>
                <a:off x="3625" y="3426"/>
                <a:ext cx="10" cy="23"/>
              </a:xfrm>
              <a:custGeom>
                <a:avLst/>
                <a:gdLst>
                  <a:gd name="T0" fmla="*/ 6 w 18"/>
                  <a:gd name="T1" fmla="*/ 23 h 46"/>
                  <a:gd name="T2" fmla="*/ 6 w 18"/>
                  <a:gd name="T3" fmla="*/ 22 h 46"/>
                  <a:gd name="T4" fmla="*/ 7 w 18"/>
                  <a:gd name="T5" fmla="*/ 19 h 46"/>
                  <a:gd name="T6" fmla="*/ 9 w 18"/>
                  <a:gd name="T7" fmla="*/ 13 h 46"/>
                  <a:gd name="T8" fmla="*/ 10 w 18"/>
                  <a:gd name="T9" fmla="*/ 7 h 46"/>
                  <a:gd name="T10" fmla="*/ 10 w 18"/>
                  <a:gd name="T11" fmla="*/ 0 h 46"/>
                  <a:gd name="T12" fmla="*/ 3 w 18"/>
                  <a:gd name="T13" fmla="*/ 0 h 46"/>
                  <a:gd name="T14" fmla="*/ 3 w 18"/>
                  <a:gd name="T15" fmla="*/ 7 h 46"/>
                  <a:gd name="T16" fmla="*/ 2 w 18"/>
                  <a:gd name="T17" fmla="*/ 9 h 46"/>
                  <a:gd name="T18" fmla="*/ 0 w 18"/>
                  <a:gd name="T19" fmla="*/ 15 h 46"/>
                  <a:gd name="T20" fmla="*/ 0 w 18"/>
                  <a:gd name="T21" fmla="*/ 19 h 46"/>
                  <a:gd name="T22" fmla="*/ 0 w 18"/>
                  <a:gd name="T23" fmla="*/ 18 h 46"/>
                  <a:gd name="T24" fmla="*/ 6 w 18"/>
                  <a:gd name="T25" fmla="*/ 23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46">
                    <a:moveTo>
                      <a:pt x="10" y="46"/>
                    </a:moveTo>
                    <a:lnTo>
                      <a:pt x="10" y="44"/>
                    </a:lnTo>
                    <a:lnTo>
                      <a:pt x="13" y="37"/>
                    </a:lnTo>
                    <a:lnTo>
                      <a:pt x="17" y="26"/>
                    </a:lnTo>
                    <a:lnTo>
                      <a:pt x="18" y="13"/>
                    </a:lnTo>
                    <a:lnTo>
                      <a:pt x="18" y="0"/>
                    </a:lnTo>
                    <a:lnTo>
                      <a:pt x="5" y="0"/>
                    </a:lnTo>
                    <a:lnTo>
                      <a:pt x="5" y="13"/>
                    </a:lnTo>
                    <a:lnTo>
                      <a:pt x="3" y="18"/>
                    </a:lnTo>
                    <a:lnTo>
                      <a:pt x="0" y="29"/>
                    </a:lnTo>
                    <a:lnTo>
                      <a:pt x="0" y="37"/>
                    </a:lnTo>
                    <a:lnTo>
                      <a:pt x="0" y="35"/>
                    </a:lnTo>
                    <a:lnTo>
                      <a:pt x="10" y="4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12" name="Freeform 1800"/>
              <p:cNvSpPr>
                <a:spLocks/>
              </p:cNvSpPr>
              <p:nvPr/>
            </p:nvSpPr>
            <p:spPr bwMode="auto">
              <a:xfrm>
                <a:off x="3617" y="3443"/>
                <a:ext cx="13" cy="18"/>
              </a:xfrm>
              <a:custGeom>
                <a:avLst/>
                <a:gdLst>
                  <a:gd name="T0" fmla="*/ 1 w 27"/>
                  <a:gd name="T1" fmla="*/ 18 h 36"/>
                  <a:gd name="T2" fmla="*/ 1 w 27"/>
                  <a:gd name="T3" fmla="*/ 18 h 36"/>
                  <a:gd name="T4" fmla="*/ 5 w 27"/>
                  <a:gd name="T5" fmla="*/ 15 h 36"/>
                  <a:gd name="T6" fmla="*/ 7 w 27"/>
                  <a:gd name="T7" fmla="*/ 13 h 36"/>
                  <a:gd name="T8" fmla="*/ 11 w 27"/>
                  <a:gd name="T9" fmla="*/ 10 h 36"/>
                  <a:gd name="T10" fmla="*/ 13 w 27"/>
                  <a:gd name="T11" fmla="*/ 6 h 36"/>
                  <a:gd name="T12" fmla="*/ 8 w 27"/>
                  <a:gd name="T13" fmla="*/ 0 h 36"/>
                  <a:gd name="T14" fmla="*/ 6 w 27"/>
                  <a:gd name="T15" fmla="*/ 3 h 36"/>
                  <a:gd name="T16" fmla="*/ 4 w 27"/>
                  <a:gd name="T17" fmla="*/ 6 h 36"/>
                  <a:gd name="T18" fmla="*/ 1 w 27"/>
                  <a:gd name="T19" fmla="*/ 8 h 36"/>
                  <a:gd name="T20" fmla="*/ 0 w 27"/>
                  <a:gd name="T21" fmla="*/ 9 h 36"/>
                  <a:gd name="T22" fmla="*/ 0 w 27"/>
                  <a:gd name="T23" fmla="*/ 9 h 36"/>
                  <a:gd name="T24" fmla="*/ 1 w 27"/>
                  <a:gd name="T25" fmla="*/ 18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36">
                    <a:moveTo>
                      <a:pt x="3" y="36"/>
                    </a:moveTo>
                    <a:lnTo>
                      <a:pt x="3" y="36"/>
                    </a:lnTo>
                    <a:lnTo>
                      <a:pt x="10" y="30"/>
                    </a:lnTo>
                    <a:lnTo>
                      <a:pt x="15" y="25"/>
                    </a:lnTo>
                    <a:lnTo>
                      <a:pt x="22" y="20"/>
                    </a:lnTo>
                    <a:lnTo>
                      <a:pt x="27" y="11"/>
                    </a:lnTo>
                    <a:lnTo>
                      <a:pt x="17" y="0"/>
                    </a:lnTo>
                    <a:lnTo>
                      <a:pt x="12" y="5"/>
                    </a:lnTo>
                    <a:lnTo>
                      <a:pt x="8" y="11"/>
                    </a:lnTo>
                    <a:lnTo>
                      <a:pt x="3" y="16"/>
                    </a:lnTo>
                    <a:lnTo>
                      <a:pt x="0" y="18"/>
                    </a:lnTo>
                    <a:lnTo>
                      <a:pt x="3"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13" name="Freeform 1801"/>
              <p:cNvSpPr>
                <a:spLocks/>
              </p:cNvSpPr>
              <p:nvPr/>
            </p:nvSpPr>
            <p:spPr bwMode="auto">
              <a:xfrm>
                <a:off x="3604" y="3452"/>
                <a:ext cx="15" cy="13"/>
              </a:xfrm>
              <a:custGeom>
                <a:avLst/>
                <a:gdLst>
                  <a:gd name="T0" fmla="*/ 0 w 30"/>
                  <a:gd name="T1" fmla="*/ 13 h 25"/>
                  <a:gd name="T2" fmla="*/ 0 w 30"/>
                  <a:gd name="T3" fmla="*/ 13 h 25"/>
                  <a:gd name="T4" fmla="*/ 4 w 30"/>
                  <a:gd name="T5" fmla="*/ 13 h 25"/>
                  <a:gd name="T6" fmla="*/ 9 w 30"/>
                  <a:gd name="T7" fmla="*/ 12 h 25"/>
                  <a:gd name="T8" fmla="*/ 12 w 30"/>
                  <a:gd name="T9" fmla="*/ 10 h 25"/>
                  <a:gd name="T10" fmla="*/ 15 w 30"/>
                  <a:gd name="T11" fmla="*/ 9 h 25"/>
                  <a:gd name="T12" fmla="*/ 14 w 30"/>
                  <a:gd name="T13" fmla="*/ 0 h 25"/>
                  <a:gd name="T14" fmla="*/ 10 w 30"/>
                  <a:gd name="T15" fmla="*/ 1 h 25"/>
                  <a:gd name="T16" fmla="*/ 7 w 30"/>
                  <a:gd name="T17" fmla="*/ 3 h 25"/>
                  <a:gd name="T18" fmla="*/ 4 w 30"/>
                  <a:gd name="T19" fmla="*/ 4 h 25"/>
                  <a:gd name="T20" fmla="*/ 0 w 30"/>
                  <a:gd name="T21" fmla="*/ 4 h 25"/>
                  <a:gd name="T22" fmla="*/ 0 w 30"/>
                  <a:gd name="T23" fmla="*/ 4 h 25"/>
                  <a:gd name="T24" fmla="*/ 0 w 30"/>
                  <a:gd name="T25" fmla="*/ 13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25">
                    <a:moveTo>
                      <a:pt x="0" y="25"/>
                    </a:moveTo>
                    <a:lnTo>
                      <a:pt x="0" y="25"/>
                    </a:lnTo>
                    <a:lnTo>
                      <a:pt x="7" y="25"/>
                    </a:lnTo>
                    <a:lnTo>
                      <a:pt x="17" y="23"/>
                    </a:lnTo>
                    <a:lnTo>
                      <a:pt x="24" y="20"/>
                    </a:lnTo>
                    <a:lnTo>
                      <a:pt x="30" y="18"/>
                    </a:lnTo>
                    <a:lnTo>
                      <a:pt x="27" y="0"/>
                    </a:lnTo>
                    <a:lnTo>
                      <a:pt x="20" y="2"/>
                    </a:lnTo>
                    <a:lnTo>
                      <a:pt x="14" y="5"/>
                    </a:lnTo>
                    <a:lnTo>
                      <a:pt x="7" y="7"/>
                    </a:lnTo>
                    <a:lnTo>
                      <a:pt x="0" y="7"/>
                    </a:lnTo>
                    <a:lnTo>
                      <a:pt x="0" y="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14" name="Freeform 1802"/>
              <p:cNvSpPr>
                <a:spLocks/>
              </p:cNvSpPr>
              <p:nvPr/>
            </p:nvSpPr>
            <p:spPr bwMode="auto">
              <a:xfrm>
                <a:off x="3582" y="3449"/>
                <a:ext cx="22" cy="16"/>
              </a:xfrm>
              <a:custGeom>
                <a:avLst/>
                <a:gdLst>
                  <a:gd name="T0" fmla="*/ 1 w 43"/>
                  <a:gd name="T1" fmla="*/ 7 h 32"/>
                  <a:gd name="T2" fmla="*/ 0 w 43"/>
                  <a:gd name="T3" fmla="*/ 7 h 32"/>
                  <a:gd name="T4" fmla="*/ 4 w 43"/>
                  <a:gd name="T5" fmla="*/ 11 h 32"/>
                  <a:gd name="T6" fmla="*/ 10 w 43"/>
                  <a:gd name="T7" fmla="*/ 15 h 32"/>
                  <a:gd name="T8" fmla="*/ 16 w 43"/>
                  <a:gd name="T9" fmla="*/ 15 h 32"/>
                  <a:gd name="T10" fmla="*/ 22 w 43"/>
                  <a:gd name="T11" fmla="*/ 16 h 32"/>
                  <a:gd name="T12" fmla="*/ 22 w 43"/>
                  <a:gd name="T13" fmla="*/ 7 h 32"/>
                  <a:gd name="T14" fmla="*/ 16 w 43"/>
                  <a:gd name="T15" fmla="*/ 6 h 32"/>
                  <a:gd name="T16" fmla="*/ 12 w 43"/>
                  <a:gd name="T17" fmla="*/ 5 h 32"/>
                  <a:gd name="T18" fmla="*/ 8 w 43"/>
                  <a:gd name="T19" fmla="*/ 4 h 32"/>
                  <a:gd name="T20" fmla="*/ 5 w 43"/>
                  <a:gd name="T21" fmla="*/ 0 h 32"/>
                  <a:gd name="T22" fmla="*/ 4 w 43"/>
                  <a:gd name="T23" fmla="*/ 0 h 32"/>
                  <a:gd name="T24" fmla="*/ 1 w 43"/>
                  <a:gd name="T25" fmla="*/ 7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3" h="32">
                    <a:moveTo>
                      <a:pt x="2" y="14"/>
                    </a:moveTo>
                    <a:lnTo>
                      <a:pt x="0" y="14"/>
                    </a:lnTo>
                    <a:lnTo>
                      <a:pt x="8" y="21"/>
                    </a:lnTo>
                    <a:lnTo>
                      <a:pt x="20" y="29"/>
                    </a:lnTo>
                    <a:lnTo>
                      <a:pt x="32" y="30"/>
                    </a:lnTo>
                    <a:lnTo>
                      <a:pt x="43" y="32"/>
                    </a:lnTo>
                    <a:lnTo>
                      <a:pt x="43" y="14"/>
                    </a:lnTo>
                    <a:lnTo>
                      <a:pt x="32" y="12"/>
                    </a:lnTo>
                    <a:lnTo>
                      <a:pt x="23" y="10"/>
                    </a:lnTo>
                    <a:lnTo>
                      <a:pt x="15" y="7"/>
                    </a:lnTo>
                    <a:lnTo>
                      <a:pt x="10" y="0"/>
                    </a:lnTo>
                    <a:lnTo>
                      <a:pt x="8" y="0"/>
                    </a:lnTo>
                    <a:lnTo>
                      <a:pt x="2"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15" name="Freeform 1803"/>
              <p:cNvSpPr>
                <a:spLocks/>
              </p:cNvSpPr>
              <p:nvPr/>
            </p:nvSpPr>
            <p:spPr bwMode="auto">
              <a:xfrm>
                <a:off x="3574" y="3427"/>
                <a:ext cx="12" cy="29"/>
              </a:xfrm>
              <a:custGeom>
                <a:avLst/>
                <a:gdLst>
                  <a:gd name="T0" fmla="*/ 0 w 25"/>
                  <a:gd name="T1" fmla="*/ 0 h 58"/>
                  <a:gd name="T2" fmla="*/ 0 w 25"/>
                  <a:gd name="T3" fmla="*/ 0 h 58"/>
                  <a:gd name="T4" fmla="*/ 1 w 25"/>
                  <a:gd name="T5" fmla="*/ 9 h 58"/>
                  <a:gd name="T6" fmla="*/ 2 w 25"/>
                  <a:gd name="T7" fmla="*/ 17 h 58"/>
                  <a:gd name="T8" fmla="*/ 5 w 25"/>
                  <a:gd name="T9" fmla="*/ 24 h 58"/>
                  <a:gd name="T10" fmla="*/ 9 w 25"/>
                  <a:gd name="T11" fmla="*/ 29 h 58"/>
                  <a:gd name="T12" fmla="*/ 12 w 25"/>
                  <a:gd name="T13" fmla="*/ 22 h 58"/>
                  <a:gd name="T14" fmla="*/ 10 w 25"/>
                  <a:gd name="T15" fmla="*/ 18 h 58"/>
                  <a:gd name="T16" fmla="*/ 8 w 25"/>
                  <a:gd name="T17" fmla="*/ 13 h 58"/>
                  <a:gd name="T18" fmla="*/ 7 w 25"/>
                  <a:gd name="T19" fmla="*/ 8 h 58"/>
                  <a:gd name="T20" fmla="*/ 7 w 25"/>
                  <a:gd name="T21" fmla="*/ 0 h 58"/>
                  <a:gd name="T22" fmla="*/ 7 w 25"/>
                  <a:gd name="T23" fmla="*/ 0 h 58"/>
                  <a:gd name="T24" fmla="*/ 0 w 25"/>
                  <a:gd name="T25" fmla="*/ 0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 h="58">
                    <a:moveTo>
                      <a:pt x="0" y="0"/>
                    </a:moveTo>
                    <a:lnTo>
                      <a:pt x="0" y="0"/>
                    </a:lnTo>
                    <a:lnTo>
                      <a:pt x="2" y="18"/>
                    </a:lnTo>
                    <a:lnTo>
                      <a:pt x="4" y="33"/>
                    </a:lnTo>
                    <a:lnTo>
                      <a:pt x="10" y="47"/>
                    </a:lnTo>
                    <a:lnTo>
                      <a:pt x="19" y="58"/>
                    </a:lnTo>
                    <a:lnTo>
                      <a:pt x="25" y="44"/>
                    </a:lnTo>
                    <a:lnTo>
                      <a:pt x="20" y="36"/>
                    </a:lnTo>
                    <a:lnTo>
                      <a:pt x="17" y="26"/>
                    </a:lnTo>
                    <a:lnTo>
                      <a:pt x="15" y="15"/>
                    </a:lnTo>
                    <a:lnTo>
                      <a:pt x="14"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16" name="Freeform 1804"/>
              <p:cNvSpPr>
                <a:spLocks/>
              </p:cNvSpPr>
              <p:nvPr/>
            </p:nvSpPr>
            <p:spPr bwMode="auto">
              <a:xfrm>
                <a:off x="3584" y="3426"/>
                <a:ext cx="10" cy="22"/>
              </a:xfrm>
              <a:custGeom>
                <a:avLst/>
                <a:gdLst>
                  <a:gd name="T0" fmla="*/ 10 w 20"/>
                  <a:gd name="T1" fmla="*/ 15 h 44"/>
                  <a:gd name="T2" fmla="*/ 10 w 20"/>
                  <a:gd name="T3" fmla="*/ 16 h 44"/>
                  <a:gd name="T4" fmla="*/ 9 w 20"/>
                  <a:gd name="T5" fmla="*/ 12 h 44"/>
                  <a:gd name="T6" fmla="*/ 8 w 20"/>
                  <a:gd name="T7" fmla="*/ 9 h 44"/>
                  <a:gd name="T8" fmla="*/ 7 w 20"/>
                  <a:gd name="T9" fmla="*/ 6 h 44"/>
                  <a:gd name="T10" fmla="*/ 7 w 20"/>
                  <a:gd name="T11" fmla="*/ 0 h 44"/>
                  <a:gd name="T12" fmla="*/ 0 w 20"/>
                  <a:gd name="T13" fmla="*/ 0 h 44"/>
                  <a:gd name="T14" fmla="*/ 0 w 20"/>
                  <a:gd name="T15" fmla="*/ 6 h 44"/>
                  <a:gd name="T16" fmla="*/ 1 w 20"/>
                  <a:gd name="T17" fmla="*/ 13 h 44"/>
                  <a:gd name="T18" fmla="*/ 4 w 20"/>
                  <a:gd name="T19" fmla="*/ 18 h 44"/>
                  <a:gd name="T20" fmla="*/ 5 w 20"/>
                  <a:gd name="T21" fmla="*/ 21 h 44"/>
                  <a:gd name="T22" fmla="*/ 6 w 20"/>
                  <a:gd name="T23" fmla="*/ 22 h 44"/>
                  <a:gd name="T24" fmla="*/ 10 w 20"/>
                  <a:gd name="T25" fmla="*/ 15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 h="44">
                    <a:moveTo>
                      <a:pt x="19" y="29"/>
                    </a:moveTo>
                    <a:lnTo>
                      <a:pt x="20" y="31"/>
                    </a:lnTo>
                    <a:lnTo>
                      <a:pt x="17" y="24"/>
                    </a:lnTo>
                    <a:lnTo>
                      <a:pt x="15" y="18"/>
                    </a:lnTo>
                    <a:lnTo>
                      <a:pt x="14" y="11"/>
                    </a:lnTo>
                    <a:lnTo>
                      <a:pt x="14" y="0"/>
                    </a:lnTo>
                    <a:lnTo>
                      <a:pt x="0" y="0"/>
                    </a:lnTo>
                    <a:lnTo>
                      <a:pt x="0" y="11"/>
                    </a:lnTo>
                    <a:lnTo>
                      <a:pt x="2" y="26"/>
                    </a:lnTo>
                    <a:lnTo>
                      <a:pt x="7" y="35"/>
                    </a:lnTo>
                    <a:lnTo>
                      <a:pt x="10" y="42"/>
                    </a:lnTo>
                    <a:lnTo>
                      <a:pt x="12" y="44"/>
                    </a:lnTo>
                    <a:lnTo>
                      <a:pt x="19"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17" name="Freeform 1805"/>
              <p:cNvSpPr>
                <a:spLocks/>
              </p:cNvSpPr>
              <p:nvPr/>
            </p:nvSpPr>
            <p:spPr bwMode="auto">
              <a:xfrm>
                <a:off x="3589" y="3441"/>
                <a:ext cx="15" cy="13"/>
              </a:xfrm>
              <a:custGeom>
                <a:avLst/>
                <a:gdLst>
                  <a:gd name="T0" fmla="*/ 15 w 28"/>
                  <a:gd name="T1" fmla="*/ 4 h 27"/>
                  <a:gd name="T2" fmla="*/ 15 w 28"/>
                  <a:gd name="T3" fmla="*/ 4 h 27"/>
                  <a:gd name="T4" fmla="*/ 12 w 28"/>
                  <a:gd name="T5" fmla="*/ 4 h 27"/>
                  <a:gd name="T6" fmla="*/ 9 w 28"/>
                  <a:gd name="T7" fmla="*/ 3 h 27"/>
                  <a:gd name="T8" fmla="*/ 6 w 28"/>
                  <a:gd name="T9" fmla="*/ 2 h 27"/>
                  <a:gd name="T10" fmla="*/ 4 w 28"/>
                  <a:gd name="T11" fmla="*/ 0 h 27"/>
                  <a:gd name="T12" fmla="*/ 0 w 28"/>
                  <a:gd name="T13" fmla="*/ 7 h 27"/>
                  <a:gd name="T14" fmla="*/ 3 w 28"/>
                  <a:gd name="T15" fmla="*/ 11 h 27"/>
                  <a:gd name="T16" fmla="*/ 7 w 28"/>
                  <a:gd name="T17" fmla="*/ 12 h 27"/>
                  <a:gd name="T18" fmla="*/ 11 w 28"/>
                  <a:gd name="T19" fmla="*/ 13 h 27"/>
                  <a:gd name="T20" fmla="*/ 15 w 28"/>
                  <a:gd name="T21" fmla="*/ 13 h 27"/>
                  <a:gd name="T22" fmla="*/ 15 w 28"/>
                  <a:gd name="T23" fmla="*/ 13 h 27"/>
                  <a:gd name="T24" fmla="*/ 15 w 28"/>
                  <a:gd name="T25" fmla="*/ 4 h 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8" h="27">
                    <a:moveTo>
                      <a:pt x="28" y="9"/>
                    </a:moveTo>
                    <a:lnTo>
                      <a:pt x="28" y="9"/>
                    </a:lnTo>
                    <a:lnTo>
                      <a:pt x="23" y="9"/>
                    </a:lnTo>
                    <a:lnTo>
                      <a:pt x="17" y="6"/>
                    </a:lnTo>
                    <a:lnTo>
                      <a:pt x="12" y="4"/>
                    </a:lnTo>
                    <a:lnTo>
                      <a:pt x="7" y="0"/>
                    </a:lnTo>
                    <a:lnTo>
                      <a:pt x="0" y="15"/>
                    </a:lnTo>
                    <a:lnTo>
                      <a:pt x="5" y="22"/>
                    </a:lnTo>
                    <a:lnTo>
                      <a:pt x="13" y="24"/>
                    </a:lnTo>
                    <a:lnTo>
                      <a:pt x="20" y="27"/>
                    </a:lnTo>
                    <a:lnTo>
                      <a:pt x="28" y="27"/>
                    </a:lnTo>
                    <a:lnTo>
                      <a:pt x="28"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18" name="Freeform 1806"/>
              <p:cNvSpPr>
                <a:spLocks/>
              </p:cNvSpPr>
              <p:nvPr/>
            </p:nvSpPr>
            <p:spPr bwMode="auto">
              <a:xfrm>
                <a:off x="3604" y="3441"/>
                <a:ext cx="14" cy="13"/>
              </a:xfrm>
              <a:custGeom>
                <a:avLst/>
                <a:gdLst>
                  <a:gd name="T0" fmla="*/ 11 w 29"/>
                  <a:gd name="T1" fmla="*/ 0 h 27"/>
                  <a:gd name="T2" fmla="*/ 11 w 29"/>
                  <a:gd name="T3" fmla="*/ 0 h 27"/>
                  <a:gd name="T4" fmla="*/ 8 w 29"/>
                  <a:gd name="T5" fmla="*/ 2 h 27"/>
                  <a:gd name="T6" fmla="*/ 6 w 29"/>
                  <a:gd name="T7" fmla="*/ 3 h 27"/>
                  <a:gd name="T8" fmla="*/ 2 w 29"/>
                  <a:gd name="T9" fmla="*/ 4 h 27"/>
                  <a:gd name="T10" fmla="*/ 0 w 29"/>
                  <a:gd name="T11" fmla="*/ 4 h 27"/>
                  <a:gd name="T12" fmla="*/ 0 w 29"/>
                  <a:gd name="T13" fmla="*/ 13 h 27"/>
                  <a:gd name="T14" fmla="*/ 4 w 29"/>
                  <a:gd name="T15" fmla="*/ 13 h 27"/>
                  <a:gd name="T16" fmla="*/ 7 w 29"/>
                  <a:gd name="T17" fmla="*/ 12 h 27"/>
                  <a:gd name="T18" fmla="*/ 12 w 29"/>
                  <a:gd name="T19" fmla="*/ 11 h 27"/>
                  <a:gd name="T20" fmla="*/ 14 w 29"/>
                  <a:gd name="T21" fmla="*/ 7 h 27"/>
                  <a:gd name="T22" fmla="*/ 14 w 29"/>
                  <a:gd name="T23" fmla="*/ 7 h 27"/>
                  <a:gd name="T24" fmla="*/ 11 w 29"/>
                  <a:gd name="T25" fmla="*/ 0 h 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27">
                    <a:moveTo>
                      <a:pt x="22" y="0"/>
                    </a:moveTo>
                    <a:lnTo>
                      <a:pt x="22" y="0"/>
                    </a:lnTo>
                    <a:lnTo>
                      <a:pt x="17" y="4"/>
                    </a:lnTo>
                    <a:lnTo>
                      <a:pt x="12" y="6"/>
                    </a:lnTo>
                    <a:lnTo>
                      <a:pt x="5" y="9"/>
                    </a:lnTo>
                    <a:lnTo>
                      <a:pt x="0" y="9"/>
                    </a:lnTo>
                    <a:lnTo>
                      <a:pt x="0" y="27"/>
                    </a:lnTo>
                    <a:lnTo>
                      <a:pt x="9" y="27"/>
                    </a:lnTo>
                    <a:lnTo>
                      <a:pt x="15" y="24"/>
                    </a:lnTo>
                    <a:lnTo>
                      <a:pt x="24" y="22"/>
                    </a:lnTo>
                    <a:lnTo>
                      <a:pt x="29" y="15"/>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19" name="Freeform 1807"/>
              <p:cNvSpPr>
                <a:spLocks/>
              </p:cNvSpPr>
              <p:nvPr/>
            </p:nvSpPr>
            <p:spPr bwMode="auto">
              <a:xfrm>
                <a:off x="3615" y="3427"/>
                <a:ext cx="10" cy="21"/>
              </a:xfrm>
              <a:custGeom>
                <a:avLst/>
                <a:gdLst>
                  <a:gd name="T0" fmla="*/ 4 w 20"/>
                  <a:gd name="T1" fmla="*/ 0 h 42"/>
                  <a:gd name="T2" fmla="*/ 4 w 20"/>
                  <a:gd name="T3" fmla="*/ 0 h 42"/>
                  <a:gd name="T4" fmla="*/ 4 w 20"/>
                  <a:gd name="T5" fmla="*/ 6 h 42"/>
                  <a:gd name="T6" fmla="*/ 3 w 20"/>
                  <a:gd name="T7" fmla="*/ 8 h 42"/>
                  <a:gd name="T8" fmla="*/ 2 w 20"/>
                  <a:gd name="T9" fmla="*/ 11 h 42"/>
                  <a:gd name="T10" fmla="*/ 0 w 20"/>
                  <a:gd name="T11" fmla="*/ 14 h 42"/>
                  <a:gd name="T12" fmla="*/ 4 w 20"/>
                  <a:gd name="T13" fmla="*/ 21 h 42"/>
                  <a:gd name="T14" fmla="*/ 7 w 20"/>
                  <a:gd name="T15" fmla="*/ 17 h 42"/>
                  <a:gd name="T16" fmla="*/ 9 w 20"/>
                  <a:gd name="T17" fmla="*/ 12 h 42"/>
                  <a:gd name="T18" fmla="*/ 10 w 20"/>
                  <a:gd name="T19" fmla="*/ 6 h 42"/>
                  <a:gd name="T20" fmla="*/ 10 w 20"/>
                  <a:gd name="T21" fmla="*/ 0 h 42"/>
                  <a:gd name="T22" fmla="*/ 10 w 20"/>
                  <a:gd name="T23" fmla="*/ 0 h 42"/>
                  <a:gd name="T24" fmla="*/ 4 w 20"/>
                  <a:gd name="T25" fmla="*/ 0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 h="42">
                    <a:moveTo>
                      <a:pt x="7" y="0"/>
                    </a:moveTo>
                    <a:lnTo>
                      <a:pt x="7" y="0"/>
                    </a:lnTo>
                    <a:lnTo>
                      <a:pt x="7" y="11"/>
                    </a:lnTo>
                    <a:lnTo>
                      <a:pt x="5" y="16"/>
                    </a:lnTo>
                    <a:lnTo>
                      <a:pt x="3" y="22"/>
                    </a:lnTo>
                    <a:lnTo>
                      <a:pt x="0" y="27"/>
                    </a:lnTo>
                    <a:lnTo>
                      <a:pt x="7" y="42"/>
                    </a:lnTo>
                    <a:lnTo>
                      <a:pt x="13" y="33"/>
                    </a:lnTo>
                    <a:lnTo>
                      <a:pt x="18" y="24"/>
                    </a:lnTo>
                    <a:lnTo>
                      <a:pt x="20" y="11"/>
                    </a:lnTo>
                    <a:lnTo>
                      <a:pt x="20" y="0"/>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20" name="Freeform 1808"/>
              <p:cNvSpPr>
                <a:spLocks/>
              </p:cNvSpPr>
              <p:nvPr/>
            </p:nvSpPr>
            <p:spPr bwMode="auto">
              <a:xfrm>
                <a:off x="3615" y="3406"/>
                <a:ext cx="10" cy="21"/>
              </a:xfrm>
              <a:custGeom>
                <a:avLst/>
                <a:gdLst>
                  <a:gd name="T0" fmla="*/ 0 w 20"/>
                  <a:gd name="T1" fmla="*/ 7 h 41"/>
                  <a:gd name="T2" fmla="*/ 0 w 20"/>
                  <a:gd name="T3" fmla="*/ 7 h 41"/>
                  <a:gd name="T4" fmla="*/ 2 w 20"/>
                  <a:gd name="T5" fmla="*/ 10 h 41"/>
                  <a:gd name="T6" fmla="*/ 3 w 20"/>
                  <a:gd name="T7" fmla="*/ 13 h 41"/>
                  <a:gd name="T8" fmla="*/ 4 w 20"/>
                  <a:gd name="T9" fmla="*/ 15 h 41"/>
                  <a:gd name="T10" fmla="*/ 4 w 20"/>
                  <a:gd name="T11" fmla="*/ 21 h 41"/>
                  <a:gd name="T12" fmla="*/ 10 w 20"/>
                  <a:gd name="T13" fmla="*/ 21 h 41"/>
                  <a:gd name="T14" fmla="*/ 10 w 20"/>
                  <a:gd name="T15" fmla="*/ 15 h 41"/>
                  <a:gd name="T16" fmla="*/ 9 w 20"/>
                  <a:gd name="T17" fmla="*/ 9 h 41"/>
                  <a:gd name="T18" fmla="*/ 7 w 20"/>
                  <a:gd name="T19" fmla="*/ 5 h 41"/>
                  <a:gd name="T20" fmla="*/ 4 w 20"/>
                  <a:gd name="T21" fmla="*/ 0 h 41"/>
                  <a:gd name="T22" fmla="*/ 4 w 20"/>
                  <a:gd name="T23" fmla="*/ 0 h 41"/>
                  <a:gd name="T24" fmla="*/ 0 w 20"/>
                  <a:gd name="T25" fmla="*/ 7 h 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 h="41">
                    <a:moveTo>
                      <a:pt x="0" y="14"/>
                    </a:moveTo>
                    <a:lnTo>
                      <a:pt x="0" y="14"/>
                    </a:lnTo>
                    <a:lnTo>
                      <a:pt x="3" y="19"/>
                    </a:lnTo>
                    <a:lnTo>
                      <a:pt x="5" y="25"/>
                    </a:lnTo>
                    <a:lnTo>
                      <a:pt x="7" y="30"/>
                    </a:lnTo>
                    <a:lnTo>
                      <a:pt x="7" y="41"/>
                    </a:lnTo>
                    <a:lnTo>
                      <a:pt x="20" y="41"/>
                    </a:lnTo>
                    <a:lnTo>
                      <a:pt x="20" y="30"/>
                    </a:lnTo>
                    <a:lnTo>
                      <a:pt x="18" y="18"/>
                    </a:lnTo>
                    <a:lnTo>
                      <a:pt x="13" y="9"/>
                    </a:lnTo>
                    <a:lnTo>
                      <a:pt x="7" y="0"/>
                    </a:lnTo>
                    <a:lnTo>
                      <a:pt x="0"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21" name="Freeform 1809"/>
              <p:cNvSpPr>
                <a:spLocks/>
              </p:cNvSpPr>
              <p:nvPr/>
            </p:nvSpPr>
            <p:spPr bwMode="auto">
              <a:xfrm>
                <a:off x="3604" y="3399"/>
                <a:ext cx="14" cy="15"/>
              </a:xfrm>
              <a:custGeom>
                <a:avLst/>
                <a:gdLst>
                  <a:gd name="T0" fmla="*/ 0 w 29"/>
                  <a:gd name="T1" fmla="*/ 9 h 29"/>
                  <a:gd name="T2" fmla="*/ 0 w 29"/>
                  <a:gd name="T3" fmla="*/ 9 h 29"/>
                  <a:gd name="T4" fmla="*/ 2 w 29"/>
                  <a:gd name="T5" fmla="*/ 10 h 29"/>
                  <a:gd name="T6" fmla="*/ 6 w 29"/>
                  <a:gd name="T7" fmla="*/ 11 h 29"/>
                  <a:gd name="T8" fmla="*/ 8 w 29"/>
                  <a:gd name="T9" fmla="*/ 12 h 29"/>
                  <a:gd name="T10" fmla="*/ 11 w 29"/>
                  <a:gd name="T11" fmla="*/ 15 h 29"/>
                  <a:gd name="T12" fmla="*/ 14 w 29"/>
                  <a:gd name="T13" fmla="*/ 8 h 29"/>
                  <a:gd name="T14" fmla="*/ 12 w 29"/>
                  <a:gd name="T15" fmla="*/ 5 h 29"/>
                  <a:gd name="T16" fmla="*/ 7 w 29"/>
                  <a:gd name="T17" fmla="*/ 2 h 29"/>
                  <a:gd name="T18" fmla="*/ 4 w 29"/>
                  <a:gd name="T19" fmla="*/ 1 h 29"/>
                  <a:gd name="T20" fmla="*/ 0 w 29"/>
                  <a:gd name="T21" fmla="*/ 0 h 29"/>
                  <a:gd name="T22" fmla="*/ 0 w 29"/>
                  <a:gd name="T23" fmla="*/ 0 h 29"/>
                  <a:gd name="T24" fmla="*/ 0 w 29"/>
                  <a:gd name="T25" fmla="*/ 9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29">
                    <a:moveTo>
                      <a:pt x="0" y="18"/>
                    </a:moveTo>
                    <a:lnTo>
                      <a:pt x="0" y="18"/>
                    </a:lnTo>
                    <a:lnTo>
                      <a:pt x="5" y="20"/>
                    </a:lnTo>
                    <a:lnTo>
                      <a:pt x="12" y="22"/>
                    </a:lnTo>
                    <a:lnTo>
                      <a:pt x="17" y="24"/>
                    </a:lnTo>
                    <a:lnTo>
                      <a:pt x="22" y="29"/>
                    </a:lnTo>
                    <a:lnTo>
                      <a:pt x="29" y="15"/>
                    </a:lnTo>
                    <a:lnTo>
                      <a:pt x="24" y="9"/>
                    </a:lnTo>
                    <a:lnTo>
                      <a:pt x="15" y="4"/>
                    </a:lnTo>
                    <a:lnTo>
                      <a:pt x="9" y="2"/>
                    </a:lnTo>
                    <a:lnTo>
                      <a:pt x="0" y="0"/>
                    </a:lnTo>
                    <a:lnTo>
                      <a:pt x="0"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22" name="Freeform 1810"/>
              <p:cNvSpPr>
                <a:spLocks/>
              </p:cNvSpPr>
              <p:nvPr/>
            </p:nvSpPr>
            <p:spPr bwMode="auto">
              <a:xfrm>
                <a:off x="3589" y="3399"/>
                <a:ext cx="15" cy="14"/>
              </a:xfrm>
              <a:custGeom>
                <a:avLst/>
                <a:gdLst>
                  <a:gd name="T0" fmla="*/ 4 w 28"/>
                  <a:gd name="T1" fmla="*/ 14 h 27"/>
                  <a:gd name="T2" fmla="*/ 5 w 28"/>
                  <a:gd name="T3" fmla="*/ 13 h 27"/>
                  <a:gd name="T4" fmla="*/ 7 w 28"/>
                  <a:gd name="T5" fmla="*/ 11 h 27"/>
                  <a:gd name="T6" fmla="*/ 9 w 28"/>
                  <a:gd name="T7" fmla="*/ 10 h 27"/>
                  <a:gd name="T8" fmla="*/ 12 w 28"/>
                  <a:gd name="T9" fmla="*/ 9 h 27"/>
                  <a:gd name="T10" fmla="*/ 15 w 28"/>
                  <a:gd name="T11" fmla="*/ 9 h 27"/>
                  <a:gd name="T12" fmla="*/ 15 w 28"/>
                  <a:gd name="T13" fmla="*/ 0 h 27"/>
                  <a:gd name="T14" fmla="*/ 12 w 28"/>
                  <a:gd name="T15" fmla="*/ 0 h 27"/>
                  <a:gd name="T16" fmla="*/ 7 w 28"/>
                  <a:gd name="T17" fmla="*/ 1 h 27"/>
                  <a:gd name="T18" fmla="*/ 4 w 28"/>
                  <a:gd name="T19" fmla="*/ 4 h 27"/>
                  <a:gd name="T20" fmla="*/ 0 w 28"/>
                  <a:gd name="T21" fmla="*/ 8 h 27"/>
                  <a:gd name="T22" fmla="*/ 1 w 28"/>
                  <a:gd name="T23" fmla="*/ 7 h 27"/>
                  <a:gd name="T24" fmla="*/ 4 w 28"/>
                  <a:gd name="T25" fmla="*/ 14 h 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8" h="27">
                    <a:moveTo>
                      <a:pt x="8" y="27"/>
                    </a:moveTo>
                    <a:lnTo>
                      <a:pt x="10" y="25"/>
                    </a:lnTo>
                    <a:lnTo>
                      <a:pt x="13" y="22"/>
                    </a:lnTo>
                    <a:lnTo>
                      <a:pt x="17" y="20"/>
                    </a:lnTo>
                    <a:lnTo>
                      <a:pt x="22" y="18"/>
                    </a:lnTo>
                    <a:lnTo>
                      <a:pt x="28" y="18"/>
                    </a:lnTo>
                    <a:lnTo>
                      <a:pt x="28" y="0"/>
                    </a:lnTo>
                    <a:lnTo>
                      <a:pt x="22" y="0"/>
                    </a:lnTo>
                    <a:lnTo>
                      <a:pt x="13" y="2"/>
                    </a:lnTo>
                    <a:lnTo>
                      <a:pt x="7" y="7"/>
                    </a:lnTo>
                    <a:lnTo>
                      <a:pt x="0" y="15"/>
                    </a:lnTo>
                    <a:lnTo>
                      <a:pt x="2" y="13"/>
                    </a:lnTo>
                    <a:lnTo>
                      <a:pt x="8"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23" name="Freeform 1811"/>
              <p:cNvSpPr>
                <a:spLocks/>
              </p:cNvSpPr>
              <p:nvPr/>
            </p:nvSpPr>
            <p:spPr bwMode="auto">
              <a:xfrm>
                <a:off x="3584" y="3405"/>
                <a:ext cx="10" cy="22"/>
              </a:xfrm>
              <a:custGeom>
                <a:avLst/>
                <a:gdLst>
                  <a:gd name="T0" fmla="*/ 0 w 20"/>
                  <a:gd name="T1" fmla="*/ 22 h 43"/>
                  <a:gd name="T2" fmla="*/ 7 w 20"/>
                  <a:gd name="T3" fmla="*/ 22 h 43"/>
                  <a:gd name="T4" fmla="*/ 7 w 20"/>
                  <a:gd name="T5" fmla="*/ 17 h 43"/>
                  <a:gd name="T6" fmla="*/ 9 w 20"/>
                  <a:gd name="T7" fmla="*/ 13 h 43"/>
                  <a:gd name="T8" fmla="*/ 9 w 20"/>
                  <a:gd name="T9" fmla="*/ 10 h 43"/>
                  <a:gd name="T10" fmla="*/ 10 w 20"/>
                  <a:gd name="T11" fmla="*/ 7 h 43"/>
                  <a:gd name="T12" fmla="*/ 7 w 20"/>
                  <a:gd name="T13" fmla="*/ 0 h 43"/>
                  <a:gd name="T14" fmla="*/ 4 w 20"/>
                  <a:gd name="T15" fmla="*/ 5 h 43"/>
                  <a:gd name="T16" fmla="*/ 2 w 20"/>
                  <a:gd name="T17" fmla="*/ 9 h 43"/>
                  <a:gd name="T18" fmla="*/ 0 w 20"/>
                  <a:gd name="T19" fmla="*/ 16 h 43"/>
                  <a:gd name="T20" fmla="*/ 0 w 20"/>
                  <a:gd name="T21" fmla="*/ 22 h 43"/>
                  <a:gd name="T22" fmla="*/ 7 w 20"/>
                  <a:gd name="T23" fmla="*/ 22 h 43"/>
                  <a:gd name="T24" fmla="*/ 0 w 20"/>
                  <a:gd name="T25" fmla="*/ 22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 h="43">
                    <a:moveTo>
                      <a:pt x="0" y="43"/>
                    </a:moveTo>
                    <a:lnTo>
                      <a:pt x="14" y="43"/>
                    </a:lnTo>
                    <a:lnTo>
                      <a:pt x="14" y="34"/>
                    </a:lnTo>
                    <a:lnTo>
                      <a:pt x="17" y="25"/>
                    </a:lnTo>
                    <a:lnTo>
                      <a:pt x="17" y="20"/>
                    </a:lnTo>
                    <a:lnTo>
                      <a:pt x="20" y="14"/>
                    </a:lnTo>
                    <a:lnTo>
                      <a:pt x="14" y="0"/>
                    </a:lnTo>
                    <a:lnTo>
                      <a:pt x="7" y="9"/>
                    </a:lnTo>
                    <a:lnTo>
                      <a:pt x="4" y="18"/>
                    </a:lnTo>
                    <a:lnTo>
                      <a:pt x="0" y="31"/>
                    </a:lnTo>
                    <a:lnTo>
                      <a:pt x="0" y="43"/>
                    </a:lnTo>
                    <a:lnTo>
                      <a:pt x="14" y="43"/>
                    </a:lnTo>
                    <a:lnTo>
                      <a:pt x="0"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24" name="Freeform 1812"/>
              <p:cNvSpPr>
                <a:spLocks/>
              </p:cNvSpPr>
              <p:nvPr/>
            </p:nvSpPr>
            <p:spPr bwMode="auto">
              <a:xfrm>
                <a:off x="3584" y="3426"/>
                <a:ext cx="6" cy="1"/>
              </a:xfrm>
              <a:custGeom>
                <a:avLst/>
                <a:gdLst>
                  <a:gd name="T0" fmla="*/ 6 w 14"/>
                  <a:gd name="T1" fmla="*/ 0 h 2"/>
                  <a:gd name="T2" fmla="*/ 0 w 14"/>
                  <a:gd name="T3" fmla="*/ 0 h 2"/>
                  <a:gd name="T4" fmla="*/ 0 w 14"/>
                  <a:gd name="T5" fmla="*/ 1 h 2"/>
                  <a:gd name="T6" fmla="*/ 6 w 14"/>
                  <a:gd name="T7" fmla="*/ 1 h 2"/>
                  <a:gd name="T8" fmla="*/ 6 w 14"/>
                  <a:gd name="T9" fmla="*/ 0 h 2"/>
                  <a:gd name="T10" fmla="*/ 0 w 14"/>
                  <a:gd name="T11" fmla="*/ 0 h 2"/>
                  <a:gd name="T12" fmla="*/ 6 w 14"/>
                  <a:gd name="T13" fmla="*/ 0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
                    <a:moveTo>
                      <a:pt x="14" y="0"/>
                    </a:moveTo>
                    <a:lnTo>
                      <a:pt x="0" y="0"/>
                    </a:lnTo>
                    <a:lnTo>
                      <a:pt x="0" y="2"/>
                    </a:lnTo>
                    <a:lnTo>
                      <a:pt x="14" y="2"/>
                    </a:lnTo>
                    <a:lnTo>
                      <a:pt x="14" y="0"/>
                    </a:lnTo>
                    <a:lnTo>
                      <a:pt x="0" y="0"/>
                    </a:ln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25" name="Freeform 1813"/>
              <p:cNvSpPr>
                <a:spLocks/>
              </p:cNvSpPr>
              <p:nvPr/>
            </p:nvSpPr>
            <p:spPr bwMode="auto">
              <a:xfrm>
                <a:off x="3639" y="3396"/>
                <a:ext cx="13" cy="31"/>
              </a:xfrm>
              <a:custGeom>
                <a:avLst/>
                <a:gdLst>
                  <a:gd name="T0" fmla="*/ 10 w 26"/>
                  <a:gd name="T1" fmla="*/ 0 h 61"/>
                  <a:gd name="T2" fmla="*/ 10 w 26"/>
                  <a:gd name="T3" fmla="*/ 0 h 61"/>
                  <a:gd name="T4" fmla="*/ 8 w 26"/>
                  <a:gd name="T5" fmla="*/ 2 h 61"/>
                  <a:gd name="T6" fmla="*/ 6 w 26"/>
                  <a:gd name="T7" fmla="*/ 6 h 61"/>
                  <a:gd name="T8" fmla="*/ 4 w 26"/>
                  <a:gd name="T9" fmla="*/ 10 h 61"/>
                  <a:gd name="T10" fmla="*/ 3 w 26"/>
                  <a:gd name="T11" fmla="*/ 13 h 61"/>
                  <a:gd name="T12" fmla="*/ 2 w 26"/>
                  <a:gd name="T13" fmla="*/ 16 h 61"/>
                  <a:gd name="T14" fmla="*/ 1 w 26"/>
                  <a:gd name="T15" fmla="*/ 21 h 61"/>
                  <a:gd name="T16" fmla="*/ 0 w 26"/>
                  <a:gd name="T17" fmla="*/ 25 h 61"/>
                  <a:gd name="T18" fmla="*/ 0 w 26"/>
                  <a:gd name="T19" fmla="*/ 31 h 61"/>
                  <a:gd name="T20" fmla="*/ 7 w 26"/>
                  <a:gd name="T21" fmla="*/ 31 h 61"/>
                  <a:gd name="T22" fmla="*/ 7 w 26"/>
                  <a:gd name="T23" fmla="*/ 27 h 61"/>
                  <a:gd name="T24" fmla="*/ 8 w 26"/>
                  <a:gd name="T25" fmla="*/ 25 h 61"/>
                  <a:gd name="T26" fmla="*/ 8 w 26"/>
                  <a:gd name="T27" fmla="*/ 20 h 61"/>
                  <a:gd name="T28" fmla="*/ 9 w 26"/>
                  <a:gd name="T29" fmla="*/ 16 h 61"/>
                  <a:gd name="T30" fmla="*/ 9 w 26"/>
                  <a:gd name="T31" fmla="*/ 14 h 61"/>
                  <a:gd name="T32" fmla="*/ 11 w 26"/>
                  <a:gd name="T33" fmla="*/ 11 h 61"/>
                  <a:gd name="T34" fmla="*/ 13 w 26"/>
                  <a:gd name="T35" fmla="*/ 9 h 61"/>
                  <a:gd name="T36" fmla="*/ 13 w 26"/>
                  <a:gd name="T37" fmla="*/ 7 h 61"/>
                  <a:gd name="T38" fmla="*/ 13 w 26"/>
                  <a:gd name="T39" fmla="*/ 7 h 61"/>
                  <a:gd name="T40" fmla="*/ 10 w 26"/>
                  <a:gd name="T41" fmla="*/ 0 h 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6" h="61">
                    <a:moveTo>
                      <a:pt x="20" y="0"/>
                    </a:moveTo>
                    <a:lnTo>
                      <a:pt x="20" y="0"/>
                    </a:lnTo>
                    <a:lnTo>
                      <a:pt x="15" y="3"/>
                    </a:lnTo>
                    <a:lnTo>
                      <a:pt x="11" y="11"/>
                    </a:lnTo>
                    <a:lnTo>
                      <a:pt x="8" y="20"/>
                    </a:lnTo>
                    <a:lnTo>
                      <a:pt x="5" y="25"/>
                    </a:lnTo>
                    <a:lnTo>
                      <a:pt x="3" y="32"/>
                    </a:lnTo>
                    <a:lnTo>
                      <a:pt x="1" y="41"/>
                    </a:lnTo>
                    <a:lnTo>
                      <a:pt x="0" y="50"/>
                    </a:lnTo>
                    <a:lnTo>
                      <a:pt x="0" y="61"/>
                    </a:lnTo>
                    <a:lnTo>
                      <a:pt x="13" y="61"/>
                    </a:lnTo>
                    <a:lnTo>
                      <a:pt x="13" y="54"/>
                    </a:lnTo>
                    <a:lnTo>
                      <a:pt x="15" y="49"/>
                    </a:lnTo>
                    <a:lnTo>
                      <a:pt x="16" y="39"/>
                    </a:lnTo>
                    <a:lnTo>
                      <a:pt x="18" y="32"/>
                    </a:lnTo>
                    <a:lnTo>
                      <a:pt x="18" y="27"/>
                    </a:lnTo>
                    <a:lnTo>
                      <a:pt x="21" y="21"/>
                    </a:lnTo>
                    <a:lnTo>
                      <a:pt x="25" y="18"/>
                    </a:lnTo>
                    <a:lnTo>
                      <a:pt x="26" y="14"/>
                    </a:lnTo>
                    <a:lnTo>
                      <a:pt x="2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26" name="Freeform 1814"/>
              <p:cNvSpPr>
                <a:spLocks/>
              </p:cNvSpPr>
              <p:nvPr/>
            </p:nvSpPr>
            <p:spPr bwMode="auto">
              <a:xfrm>
                <a:off x="3649" y="3388"/>
                <a:ext cx="20" cy="16"/>
              </a:xfrm>
              <a:custGeom>
                <a:avLst/>
                <a:gdLst>
                  <a:gd name="T0" fmla="*/ 20 w 40"/>
                  <a:gd name="T1" fmla="*/ 0 h 31"/>
                  <a:gd name="T2" fmla="*/ 20 w 40"/>
                  <a:gd name="T3" fmla="*/ 0 h 31"/>
                  <a:gd name="T4" fmla="*/ 14 w 40"/>
                  <a:gd name="T5" fmla="*/ 1 h 31"/>
                  <a:gd name="T6" fmla="*/ 9 w 40"/>
                  <a:gd name="T7" fmla="*/ 2 h 31"/>
                  <a:gd name="T8" fmla="*/ 4 w 40"/>
                  <a:gd name="T9" fmla="*/ 5 h 31"/>
                  <a:gd name="T10" fmla="*/ 0 w 40"/>
                  <a:gd name="T11" fmla="*/ 9 h 31"/>
                  <a:gd name="T12" fmla="*/ 3 w 40"/>
                  <a:gd name="T13" fmla="*/ 16 h 31"/>
                  <a:gd name="T14" fmla="*/ 8 w 40"/>
                  <a:gd name="T15" fmla="*/ 14 h 31"/>
                  <a:gd name="T16" fmla="*/ 11 w 40"/>
                  <a:gd name="T17" fmla="*/ 11 h 31"/>
                  <a:gd name="T18" fmla="*/ 16 w 40"/>
                  <a:gd name="T19" fmla="*/ 10 h 31"/>
                  <a:gd name="T20" fmla="*/ 20 w 40"/>
                  <a:gd name="T21" fmla="*/ 9 h 31"/>
                  <a:gd name="T22" fmla="*/ 20 w 40"/>
                  <a:gd name="T23" fmla="*/ 9 h 31"/>
                  <a:gd name="T24" fmla="*/ 20 w 40"/>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 h="31">
                    <a:moveTo>
                      <a:pt x="40" y="0"/>
                    </a:moveTo>
                    <a:lnTo>
                      <a:pt x="40" y="0"/>
                    </a:lnTo>
                    <a:lnTo>
                      <a:pt x="28" y="2"/>
                    </a:lnTo>
                    <a:lnTo>
                      <a:pt x="18" y="4"/>
                    </a:lnTo>
                    <a:lnTo>
                      <a:pt x="8" y="9"/>
                    </a:lnTo>
                    <a:lnTo>
                      <a:pt x="0" y="17"/>
                    </a:lnTo>
                    <a:lnTo>
                      <a:pt x="6" y="31"/>
                    </a:lnTo>
                    <a:lnTo>
                      <a:pt x="15" y="28"/>
                    </a:lnTo>
                    <a:lnTo>
                      <a:pt x="21" y="22"/>
                    </a:lnTo>
                    <a:lnTo>
                      <a:pt x="31" y="20"/>
                    </a:lnTo>
                    <a:lnTo>
                      <a:pt x="40" y="18"/>
                    </a:lnTo>
                    <a:lnTo>
                      <a:pt x="4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27" name="Freeform 1815"/>
              <p:cNvSpPr>
                <a:spLocks/>
              </p:cNvSpPr>
              <p:nvPr/>
            </p:nvSpPr>
            <p:spPr bwMode="auto">
              <a:xfrm>
                <a:off x="3669" y="3388"/>
                <a:ext cx="21" cy="17"/>
              </a:xfrm>
              <a:custGeom>
                <a:avLst/>
                <a:gdLst>
                  <a:gd name="T0" fmla="*/ 21 w 42"/>
                  <a:gd name="T1" fmla="*/ 10 h 35"/>
                  <a:gd name="T2" fmla="*/ 21 w 42"/>
                  <a:gd name="T3" fmla="*/ 10 h 35"/>
                  <a:gd name="T4" fmla="*/ 17 w 42"/>
                  <a:gd name="T5" fmla="*/ 6 h 35"/>
                  <a:gd name="T6" fmla="*/ 12 w 42"/>
                  <a:gd name="T7" fmla="*/ 3 h 35"/>
                  <a:gd name="T8" fmla="*/ 7 w 42"/>
                  <a:gd name="T9" fmla="*/ 1 h 35"/>
                  <a:gd name="T10" fmla="*/ 0 w 42"/>
                  <a:gd name="T11" fmla="*/ 0 h 35"/>
                  <a:gd name="T12" fmla="*/ 0 w 42"/>
                  <a:gd name="T13" fmla="*/ 9 h 35"/>
                  <a:gd name="T14" fmla="*/ 5 w 42"/>
                  <a:gd name="T15" fmla="*/ 10 h 35"/>
                  <a:gd name="T16" fmla="*/ 10 w 42"/>
                  <a:gd name="T17" fmla="*/ 12 h 35"/>
                  <a:gd name="T18" fmla="*/ 13 w 42"/>
                  <a:gd name="T19" fmla="*/ 14 h 35"/>
                  <a:gd name="T20" fmla="*/ 18 w 42"/>
                  <a:gd name="T21" fmla="*/ 17 h 35"/>
                  <a:gd name="T22" fmla="*/ 18 w 42"/>
                  <a:gd name="T23" fmla="*/ 17 h 35"/>
                  <a:gd name="T24" fmla="*/ 21 w 42"/>
                  <a:gd name="T25" fmla="*/ 1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2" h="35">
                    <a:moveTo>
                      <a:pt x="42" y="20"/>
                    </a:moveTo>
                    <a:lnTo>
                      <a:pt x="42" y="20"/>
                    </a:lnTo>
                    <a:lnTo>
                      <a:pt x="33" y="13"/>
                    </a:lnTo>
                    <a:lnTo>
                      <a:pt x="23" y="6"/>
                    </a:lnTo>
                    <a:lnTo>
                      <a:pt x="13" y="2"/>
                    </a:lnTo>
                    <a:lnTo>
                      <a:pt x="0" y="0"/>
                    </a:lnTo>
                    <a:lnTo>
                      <a:pt x="0" y="18"/>
                    </a:lnTo>
                    <a:lnTo>
                      <a:pt x="10" y="20"/>
                    </a:lnTo>
                    <a:lnTo>
                      <a:pt x="20" y="24"/>
                    </a:lnTo>
                    <a:lnTo>
                      <a:pt x="26" y="28"/>
                    </a:lnTo>
                    <a:lnTo>
                      <a:pt x="35" y="35"/>
                    </a:lnTo>
                    <a:lnTo>
                      <a:pt x="42"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28" name="Freeform 1816"/>
              <p:cNvSpPr>
                <a:spLocks/>
              </p:cNvSpPr>
              <p:nvPr/>
            </p:nvSpPr>
            <p:spPr bwMode="auto">
              <a:xfrm>
                <a:off x="3686" y="3398"/>
                <a:ext cx="14" cy="28"/>
              </a:xfrm>
              <a:custGeom>
                <a:avLst/>
                <a:gdLst>
                  <a:gd name="T0" fmla="*/ 14 w 27"/>
                  <a:gd name="T1" fmla="*/ 28 h 56"/>
                  <a:gd name="T2" fmla="*/ 14 w 27"/>
                  <a:gd name="T3" fmla="*/ 28 h 56"/>
                  <a:gd name="T4" fmla="*/ 13 w 27"/>
                  <a:gd name="T5" fmla="*/ 20 h 56"/>
                  <a:gd name="T6" fmla="*/ 11 w 27"/>
                  <a:gd name="T7" fmla="*/ 13 h 56"/>
                  <a:gd name="T8" fmla="*/ 8 w 27"/>
                  <a:gd name="T9" fmla="*/ 6 h 56"/>
                  <a:gd name="T10" fmla="*/ 4 w 27"/>
                  <a:gd name="T11" fmla="*/ 0 h 56"/>
                  <a:gd name="T12" fmla="*/ 0 w 27"/>
                  <a:gd name="T13" fmla="*/ 8 h 56"/>
                  <a:gd name="T14" fmla="*/ 3 w 27"/>
                  <a:gd name="T15" fmla="*/ 11 h 56"/>
                  <a:gd name="T16" fmla="*/ 4 w 27"/>
                  <a:gd name="T17" fmla="*/ 17 h 56"/>
                  <a:gd name="T18" fmla="*/ 6 w 27"/>
                  <a:gd name="T19" fmla="*/ 22 h 56"/>
                  <a:gd name="T20" fmla="*/ 7 w 27"/>
                  <a:gd name="T21" fmla="*/ 28 h 56"/>
                  <a:gd name="T22" fmla="*/ 7 w 27"/>
                  <a:gd name="T23" fmla="*/ 28 h 56"/>
                  <a:gd name="T24" fmla="*/ 14 w 27"/>
                  <a:gd name="T25" fmla="*/ 28 h 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56">
                    <a:moveTo>
                      <a:pt x="27" y="56"/>
                    </a:moveTo>
                    <a:lnTo>
                      <a:pt x="27" y="56"/>
                    </a:lnTo>
                    <a:lnTo>
                      <a:pt x="25" y="40"/>
                    </a:lnTo>
                    <a:lnTo>
                      <a:pt x="22" y="26"/>
                    </a:lnTo>
                    <a:lnTo>
                      <a:pt x="15" y="11"/>
                    </a:lnTo>
                    <a:lnTo>
                      <a:pt x="7" y="0"/>
                    </a:lnTo>
                    <a:lnTo>
                      <a:pt x="0" y="15"/>
                    </a:lnTo>
                    <a:lnTo>
                      <a:pt x="5" y="22"/>
                    </a:lnTo>
                    <a:lnTo>
                      <a:pt x="8" y="33"/>
                    </a:lnTo>
                    <a:lnTo>
                      <a:pt x="12" y="44"/>
                    </a:lnTo>
                    <a:lnTo>
                      <a:pt x="13" y="56"/>
                    </a:lnTo>
                    <a:lnTo>
                      <a:pt x="27" y="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29" name="Freeform 1817"/>
              <p:cNvSpPr>
                <a:spLocks/>
              </p:cNvSpPr>
              <p:nvPr/>
            </p:nvSpPr>
            <p:spPr bwMode="auto">
              <a:xfrm>
                <a:off x="3691" y="3426"/>
                <a:ext cx="9" cy="23"/>
              </a:xfrm>
              <a:custGeom>
                <a:avLst/>
                <a:gdLst>
                  <a:gd name="T0" fmla="*/ 5 w 19"/>
                  <a:gd name="T1" fmla="*/ 23 h 46"/>
                  <a:gd name="T2" fmla="*/ 5 w 19"/>
                  <a:gd name="T3" fmla="*/ 22 h 46"/>
                  <a:gd name="T4" fmla="*/ 7 w 19"/>
                  <a:gd name="T5" fmla="*/ 19 h 46"/>
                  <a:gd name="T6" fmla="*/ 8 w 19"/>
                  <a:gd name="T7" fmla="*/ 13 h 46"/>
                  <a:gd name="T8" fmla="*/ 9 w 19"/>
                  <a:gd name="T9" fmla="*/ 7 h 46"/>
                  <a:gd name="T10" fmla="*/ 9 w 19"/>
                  <a:gd name="T11" fmla="*/ 0 h 46"/>
                  <a:gd name="T12" fmla="*/ 2 w 19"/>
                  <a:gd name="T13" fmla="*/ 0 h 46"/>
                  <a:gd name="T14" fmla="*/ 2 w 19"/>
                  <a:gd name="T15" fmla="*/ 7 h 46"/>
                  <a:gd name="T16" fmla="*/ 2 w 19"/>
                  <a:gd name="T17" fmla="*/ 9 h 46"/>
                  <a:gd name="T18" fmla="*/ 0 w 19"/>
                  <a:gd name="T19" fmla="*/ 15 h 46"/>
                  <a:gd name="T20" fmla="*/ 0 w 19"/>
                  <a:gd name="T21" fmla="*/ 19 h 46"/>
                  <a:gd name="T22" fmla="*/ 0 w 19"/>
                  <a:gd name="T23" fmla="*/ 18 h 46"/>
                  <a:gd name="T24" fmla="*/ 5 w 19"/>
                  <a:gd name="T25" fmla="*/ 23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46">
                    <a:moveTo>
                      <a:pt x="10" y="46"/>
                    </a:moveTo>
                    <a:lnTo>
                      <a:pt x="10" y="44"/>
                    </a:lnTo>
                    <a:lnTo>
                      <a:pt x="14" y="37"/>
                    </a:lnTo>
                    <a:lnTo>
                      <a:pt x="17" y="26"/>
                    </a:lnTo>
                    <a:lnTo>
                      <a:pt x="19" y="13"/>
                    </a:lnTo>
                    <a:lnTo>
                      <a:pt x="19" y="0"/>
                    </a:lnTo>
                    <a:lnTo>
                      <a:pt x="5" y="0"/>
                    </a:lnTo>
                    <a:lnTo>
                      <a:pt x="5" y="13"/>
                    </a:lnTo>
                    <a:lnTo>
                      <a:pt x="4" y="18"/>
                    </a:lnTo>
                    <a:lnTo>
                      <a:pt x="0" y="29"/>
                    </a:lnTo>
                    <a:lnTo>
                      <a:pt x="0" y="37"/>
                    </a:lnTo>
                    <a:lnTo>
                      <a:pt x="0" y="35"/>
                    </a:lnTo>
                    <a:lnTo>
                      <a:pt x="10" y="4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30" name="Freeform 1818"/>
              <p:cNvSpPr>
                <a:spLocks/>
              </p:cNvSpPr>
              <p:nvPr/>
            </p:nvSpPr>
            <p:spPr bwMode="auto">
              <a:xfrm>
                <a:off x="3682" y="3443"/>
                <a:ext cx="14" cy="18"/>
              </a:xfrm>
              <a:custGeom>
                <a:avLst/>
                <a:gdLst>
                  <a:gd name="T0" fmla="*/ 2 w 27"/>
                  <a:gd name="T1" fmla="*/ 18 h 36"/>
                  <a:gd name="T2" fmla="*/ 2 w 27"/>
                  <a:gd name="T3" fmla="*/ 18 h 36"/>
                  <a:gd name="T4" fmla="*/ 5 w 27"/>
                  <a:gd name="T5" fmla="*/ 15 h 36"/>
                  <a:gd name="T6" fmla="*/ 8 w 27"/>
                  <a:gd name="T7" fmla="*/ 13 h 36"/>
                  <a:gd name="T8" fmla="*/ 11 w 27"/>
                  <a:gd name="T9" fmla="*/ 10 h 36"/>
                  <a:gd name="T10" fmla="*/ 14 w 27"/>
                  <a:gd name="T11" fmla="*/ 6 h 36"/>
                  <a:gd name="T12" fmla="*/ 9 w 27"/>
                  <a:gd name="T13" fmla="*/ 0 h 36"/>
                  <a:gd name="T14" fmla="*/ 6 w 27"/>
                  <a:gd name="T15" fmla="*/ 3 h 36"/>
                  <a:gd name="T16" fmla="*/ 5 w 27"/>
                  <a:gd name="T17" fmla="*/ 6 h 36"/>
                  <a:gd name="T18" fmla="*/ 2 w 27"/>
                  <a:gd name="T19" fmla="*/ 8 h 36"/>
                  <a:gd name="T20" fmla="*/ 0 w 27"/>
                  <a:gd name="T21" fmla="*/ 9 h 36"/>
                  <a:gd name="T22" fmla="*/ 0 w 27"/>
                  <a:gd name="T23" fmla="*/ 9 h 36"/>
                  <a:gd name="T24" fmla="*/ 2 w 27"/>
                  <a:gd name="T25" fmla="*/ 18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36">
                    <a:moveTo>
                      <a:pt x="4" y="36"/>
                    </a:moveTo>
                    <a:lnTo>
                      <a:pt x="4" y="36"/>
                    </a:lnTo>
                    <a:lnTo>
                      <a:pt x="10" y="30"/>
                    </a:lnTo>
                    <a:lnTo>
                      <a:pt x="16" y="25"/>
                    </a:lnTo>
                    <a:lnTo>
                      <a:pt x="22" y="20"/>
                    </a:lnTo>
                    <a:lnTo>
                      <a:pt x="27" y="11"/>
                    </a:lnTo>
                    <a:lnTo>
                      <a:pt x="17" y="0"/>
                    </a:lnTo>
                    <a:lnTo>
                      <a:pt x="12" y="5"/>
                    </a:lnTo>
                    <a:lnTo>
                      <a:pt x="9" y="11"/>
                    </a:lnTo>
                    <a:lnTo>
                      <a:pt x="4" y="16"/>
                    </a:lnTo>
                    <a:lnTo>
                      <a:pt x="0" y="18"/>
                    </a:lnTo>
                    <a:lnTo>
                      <a:pt x="4"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31" name="Freeform 1819"/>
              <p:cNvSpPr>
                <a:spLocks/>
              </p:cNvSpPr>
              <p:nvPr/>
            </p:nvSpPr>
            <p:spPr bwMode="auto">
              <a:xfrm>
                <a:off x="3669" y="3452"/>
                <a:ext cx="15" cy="13"/>
              </a:xfrm>
              <a:custGeom>
                <a:avLst/>
                <a:gdLst>
                  <a:gd name="T0" fmla="*/ 0 w 30"/>
                  <a:gd name="T1" fmla="*/ 13 h 25"/>
                  <a:gd name="T2" fmla="*/ 0 w 30"/>
                  <a:gd name="T3" fmla="*/ 13 h 25"/>
                  <a:gd name="T4" fmla="*/ 3 w 30"/>
                  <a:gd name="T5" fmla="*/ 13 h 25"/>
                  <a:gd name="T6" fmla="*/ 8 w 30"/>
                  <a:gd name="T7" fmla="*/ 12 h 25"/>
                  <a:gd name="T8" fmla="*/ 12 w 30"/>
                  <a:gd name="T9" fmla="*/ 10 h 25"/>
                  <a:gd name="T10" fmla="*/ 15 w 30"/>
                  <a:gd name="T11" fmla="*/ 9 h 25"/>
                  <a:gd name="T12" fmla="*/ 13 w 30"/>
                  <a:gd name="T13" fmla="*/ 0 h 25"/>
                  <a:gd name="T14" fmla="*/ 10 w 30"/>
                  <a:gd name="T15" fmla="*/ 1 h 25"/>
                  <a:gd name="T16" fmla="*/ 7 w 30"/>
                  <a:gd name="T17" fmla="*/ 3 h 25"/>
                  <a:gd name="T18" fmla="*/ 3 w 30"/>
                  <a:gd name="T19" fmla="*/ 4 h 25"/>
                  <a:gd name="T20" fmla="*/ 0 w 30"/>
                  <a:gd name="T21" fmla="*/ 4 h 25"/>
                  <a:gd name="T22" fmla="*/ 0 w 30"/>
                  <a:gd name="T23" fmla="*/ 4 h 25"/>
                  <a:gd name="T24" fmla="*/ 0 w 30"/>
                  <a:gd name="T25" fmla="*/ 13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25">
                    <a:moveTo>
                      <a:pt x="0" y="25"/>
                    </a:moveTo>
                    <a:lnTo>
                      <a:pt x="0" y="25"/>
                    </a:lnTo>
                    <a:lnTo>
                      <a:pt x="6" y="25"/>
                    </a:lnTo>
                    <a:lnTo>
                      <a:pt x="16" y="23"/>
                    </a:lnTo>
                    <a:lnTo>
                      <a:pt x="23" y="20"/>
                    </a:lnTo>
                    <a:lnTo>
                      <a:pt x="30" y="18"/>
                    </a:lnTo>
                    <a:lnTo>
                      <a:pt x="26" y="0"/>
                    </a:lnTo>
                    <a:lnTo>
                      <a:pt x="20" y="2"/>
                    </a:lnTo>
                    <a:lnTo>
                      <a:pt x="13" y="5"/>
                    </a:lnTo>
                    <a:lnTo>
                      <a:pt x="6" y="7"/>
                    </a:lnTo>
                    <a:lnTo>
                      <a:pt x="0" y="7"/>
                    </a:lnTo>
                    <a:lnTo>
                      <a:pt x="0" y="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32" name="Freeform 1820"/>
              <p:cNvSpPr>
                <a:spLocks/>
              </p:cNvSpPr>
              <p:nvPr/>
            </p:nvSpPr>
            <p:spPr bwMode="auto">
              <a:xfrm>
                <a:off x="3647" y="3449"/>
                <a:ext cx="22" cy="16"/>
              </a:xfrm>
              <a:custGeom>
                <a:avLst/>
                <a:gdLst>
                  <a:gd name="T0" fmla="*/ 1 w 44"/>
                  <a:gd name="T1" fmla="*/ 7 h 32"/>
                  <a:gd name="T2" fmla="*/ 0 w 44"/>
                  <a:gd name="T3" fmla="*/ 7 h 32"/>
                  <a:gd name="T4" fmla="*/ 5 w 44"/>
                  <a:gd name="T5" fmla="*/ 11 h 32"/>
                  <a:gd name="T6" fmla="*/ 10 w 44"/>
                  <a:gd name="T7" fmla="*/ 15 h 32"/>
                  <a:gd name="T8" fmla="*/ 16 w 44"/>
                  <a:gd name="T9" fmla="*/ 15 h 32"/>
                  <a:gd name="T10" fmla="*/ 22 w 44"/>
                  <a:gd name="T11" fmla="*/ 16 h 32"/>
                  <a:gd name="T12" fmla="*/ 22 w 44"/>
                  <a:gd name="T13" fmla="*/ 7 h 32"/>
                  <a:gd name="T14" fmla="*/ 16 w 44"/>
                  <a:gd name="T15" fmla="*/ 6 h 32"/>
                  <a:gd name="T16" fmla="*/ 12 w 44"/>
                  <a:gd name="T17" fmla="*/ 5 h 32"/>
                  <a:gd name="T18" fmla="*/ 8 w 44"/>
                  <a:gd name="T19" fmla="*/ 4 h 32"/>
                  <a:gd name="T20" fmla="*/ 5 w 44"/>
                  <a:gd name="T21" fmla="*/ 0 h 32"/>
                  <a:gd name="T22" fmla="*/ 5 w 44"/>
                  <a:gd name="T23" fmla="*/ 0 h 32"/>
                  <a:gd name="T24" fmla="*/ 1 w 44"/>
                  <a:gd name="T25" fmla="*/ 7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4" h="32">
                    <a:moveTo>
                      <a:pt x="2" y="14"/>
                    </a:moveTo>
                    <a:lnTo>
                      <a:pt x="0" y="14"/>
                    </a:lnTo>
                    <a:lnTo>
                      <a:pt x="9" y="21"/>
                    </a:lnTo>
                    <a:lnTo>
                      <a:pt x="20" y="29"/>
                    </a:lnTo>
                    <a:lnTo>
                      <a:pt x="32" y="30"/>
                    </a:lnTo>
                    <a:lnTo>
                      <a:pt x="44" y="32"/>
                    </a:lnTo>
                    <a:lnTo>
                      <a:pt x="44" y="14"/>
                    </a:lnTo>
                    <a:lnTo>
                      <a:pt x="32" y="12"/>
                    </a:lnTo>
                    <a:lnTo>
                      <a:pt x="24" y="10"/>
                    </a:lnTo>
                    <a:lnTo>
                      <a:pt x="15" y="7"/>
                    </a:lnTo>
                    <a:lnTo>
                      <a:pt x="10" y="0"/>
                    </a:lnTo>
                    <a:lnTo>
                      <a:pt x="9" y="0"/>
                    </a:lnTo>
                    <a:lnTo>
                      <a:pt x="2"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33" name="Freeform 1821"/>
              <p:cNvSpPr>
                <a:spLocks/>
              </p:cNvSpPr>
              <p:nvPr/>
            </p:nvSpPr>
            <p:spPr bwMode="auto">
              <a:xfrm>
                <a:off x="3639" y="3427"/>
                <a:ext cx="12" cy="29"/>
              </a:xfrm>
              <a:custGeom>
                <a:avLst/>
                <a:gdLst>
                  <a:gd name="T0" fmla="*/ 0 w 25"/>
                  <a:gd name="T1" fmla="*/ 0 h 58"/>
                  <a:gd name="T2" fmla="*/ 0 w 25"/>
                  <a:gd name="T3" fmla="*/ 0 h 58"/>
                  <a:gd name="T4" fmla="*/ 0 w 25"/>
                  <a:gd name="T5" fmla="*/ 9 h 58"/>
                  <a:gd name="T6" fmla="*/ 1 w 25"/>
                  <a:gd name="T7" fmla="*/ 17 h 58"/>
                  <a:gd name="T8" fmla="*/ 5 w 25"/>
                  <a:gd name="T9" fmla="*/ 24 h 58"/>
                  <a:gd name="T10" fmla="*/ 9 w 25"/>
                  <a:gd name="T11" fmla="*/ 29 h 58"/>
                  <a:gd name="T12" fmla="*/ 12 w 25"/>
                  <a:gd name="T13" fmla="*/ 22 h 58"/>
                  <a:gd name="T14" fmla="*/ 10 w 25"/>
                  <a:gd name="T15" fmla="*/ 18 h 58"/>
                  <a:gd name="T16" fmla="*/ 8 w 25"/>
                  <a:gd name="T17" fmla="*/ 13 h 58"/>
                  <a:gd name="T18" fmla="*/ 7 w 25"/>
                  <a:gd name="T19" fmla="*/ 8 h 58"/>
                  <a:gd name="T20" fmla="*/ 6 w 25"/>
                  <a:gd name="T21" fmla="*/ 0 h 58"/>
                  <a:gd name="T22" fmla="*/ 6 w 25"/>
                  <a:gd name="T23" fmla="*/ 0 h 58"/>
                  <a:gd name="T24" fmla="*/ 0 w 25"/>
                  <a:gd name="T25" fmla="*/ 0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 h="58">
                    <a:moveTo>
                      <a:pt x="0" y="0"/>
                    </a:moveTo>
                    <a:lnTo>
                      <a:pt x="0" y="0"/>
                    </a:lnTo>
                    <a:lnTo>
                      <a:pt x="1" y="18"/>
                    </a:lnTo>
                    <a:lnTo>
                      <a:pt x="3" y="33"/>
                    </a:lnTo>
                    <a:lnTo>
                      <a:pt x="10" y="47"/>
                    </a:lnTo>
                    <a:lnTo>
                      <a:pt x="18" y="58"/>
                    </a:lnTo>
                    <a:lnTo>
                      <a:pt x="25" y="44"/>
                    </a:lnTo>
                    <a:lnTo>
                      <a:pt x="20" y="36"/>
                    </a:lnTo>
                    <a:lnTo>
                      <a:pt x="16" y="26"/>
                    </a:lnTo>
                    <a:lnTo>
                      <a:pt x="15" y="15"/>
                    </a:lnTo>
                    <a:lnTo>
                      <a:pt x="13"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34" name="Freeform 1822"/>
              <p:cNvSpPr>
                <a:spLocks/>
              </p:cNvSpPr>
              <p:nvPr/>
            </p:nvSpPr>
            <p:spPr bwMode="auto">
              <a:xfrm>
                <a:off x="3649" y="3426"/>
                <a:ext cx="10" cy="22"/>
              </a:xfrm>
              <a:custGeom>
                <a:avLst/>
                <a:gdLst>
                  <a:gd name="T0" fmla="*/ 9 w 20"/>
                  <a:gd name="T1" fmla="*/ 15 h 44"/>
                  <a:gd name="T2" fmla="*/ 10 w 20"/>
                  <a:gd name="T3" fmla="*/ 16 h 44"/>
                  <a:gd name="T4" fmla="*/ 8 w 20"/>
                  <a:gd name="T5" fmla="*/ 12 h 44"/>
                  <a:gd name="T6" fmla="*/ 8 w 20"/>
                  <a:gd name="T7" fmla="*/ 9 h 44"/>
                  <a:gd name="T8" fmla="*/ 7 w 20"/>
                  <a:gd name="T9" fmla="*/ 6 h 44"/>
                  <a:gd name="T10" fmla="*/ 7 w 20"/>
                  <a:gd name="T11" fmla="*/ 0 h 44"/>
                  <a:gd name="T12" fmla="*/ 0 w 20"/>
                  <a:gd name="T13" fmla="*/ 0 h 44"/>
                  <a:gd name="T14" fmla="*/ 0 w 20"/>
                  <a:gd name="T15" fmla="*/ 6 h 44"/>
                  <a:gd name="T16" fmla="*/ 1 w 20"/>
                  <a:gd name="T17" fmla="*/ 13 h 44"/>
                  <a:gd name="T18" fmla="*/ 3 w 20"/>
                  <a:gd name="T19" fmla="*/ 18 h 44"/>
                  <a:gd name="T20" fmla="*/ 5 w 20"/>
                  <a:gd name="T21" fmla="*/ 21 h 44"/>
                  <a:gd name="T22" fmla="*/ 6 w 20"/>
                  <a:gd name="T23" fmla="*/ 22 h 44"/>
                  <a:gd name="T24" fmla="*/ 9 w 20"/>
                  <a:gd name="T25" fmla="*/ 15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 h="44">
                    <a:moveTo>
                      <a:pt x="18" y="29"/>
                    </a:moveTo>
                    <a:lnTo>
                      <a:pt x="20" y="31"/>
                    </a:lnTo>
                    <a:lnTo>
                      <a:pt x="16" y="24"/>
                    </a:lnTo>
                    <a:lnTo>
                      <a:pt x="15" y="18"/>
                    </a:lnTo>
                    <a:lnTo>
                      <a:pt x="13" y="11"/>
                    </a:lnTo>
                    <a:lnTo>
                      <a:pt x="13" y="0"/>
                    </a:lnTo>
                    <a:lnTo>
                      <a:pt x="0" y="0"/>
                    </a:lnTo>
                    <a:lnTo>
                      <a:pt x="0" y="11"/>
                    </a:lnTo>
                    <a:lnTo>
                      <a:pt x="1" y="26"/>
                    </a:lnTo>
                    <a:lnTo>
                      <a:pt x="6" y="35"/>
                    </a:lnTo>
                    <a:lnTo>
                      <a:pt x="10" y="42"/>
                    </a:lnTo>
                    <a:lnTo>
                      <a:pt x="11" y="44"/>
                    </a:lnTo>
                    <a:lnTo>
                      <a:pt x="18"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35" name="Freeform 1823"/>
              <p:cNvSpPr>
                <a:spLocks/>
              </p:cNvSpPr>
              <p:nvPr/>
            </p:nvSpPr>
            <p:spPr bwMode="auto">
              <a:xfrm>
                <a:off x="3655" y="3441"/>
                <a:ext cx="14" cy="13"/>
              </a:xfrm>
              <a:custGeom>
                <a:avLst/>
                <a:gdLst>
                  <a:gd name="T0" fmla="*/ 14 w 29"/>
                  <a:gd name="T1" fmla="*/ 4 h 27"/>
                  <a:gd name="T2" fmla="*/ 14 w 29"/>
                  <a:gd name="T3" fmla="*/ 4 h 27"/>
                  <a:gd name="T4" fmla="*/ 12 w 29"/>
                  <a:gd name="T5" fmla="*/ 4 h 27"/>
                  <a:gd name="T6" fmla="*/ 8 w 29"/>
                  <a:gd name="T7" fmla="*/ 3 h 27"/>
                  <a:gd name="T8" fmla="*/ 6 w 29"/>
                  <a:gd name="T9" fmla="*/ 2 h 27"/>
                  <a:gd name="T10" fmla="*/ 3 w 29"/>
                  <a:gd name="T11" fmla="*/ 0 h 27"/>
                  <a:gd name="T12" fmla="*/ 0 w 29"/>
                  <a:gd name="T13" fmla="*/ 7 h 27"/>
                  <a:gd name="T14" fmla="*/ 2 w 29"/>
                  <a:gd name="T15" fmla="*/ 11 h 27"/>
                  <a:gd name="T16" fmla="*/ 7 w 29"/>
                  <a:gd name="T17" fmla="*/ 12 h 27"/>
                  <a:gd name="T18" fmla="*/ 10 w 29"/>
                  <a:gd name="T19" fmla="*/ 13 h 27"/>
                  <a:gd name="T20" fmla="*/ 14 w 29"/>
                  <a:gd name="T21" fmla="*/ 13 h 27"/>
                  <a:gd name="T22" fmla="*/ 14 w 29"/>
                  <a:gd name="T23" fmla="*/ 13 h 27"/>
                  <a:gd name="T24" fmla="*/ 14 w 29"/>
                  <a:gd name="T25" fmla="*/ 4 h 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27">
                    <a:moveTo>
                      <a:pt x="29" y="9"/>
                    </a:moveTo>
                    <a:lnTo>
                      <a:pt x="29" y="9"/>
                    </a:lnTo>
                    <a:lnTo>
                      <a:pt x="24" y="9"/>
                    </a:lnTo>
                    <a:lnTo>
                      <a:pt x="17" y="6"/>
                    </a:lnTo>
                    <a:lnTo>
                      <a:pt x="12" y="4"/>
                    </a:lnTo>
                    <a:lnTo>
                      <a:pt x="7" y="0"/>
                    </a:lnTo>
                    <a:lnTo>
                      <a:pt x="0" y="15"/>
                    </a:lnTo>
                    <a:lnTo>
                      <a:pt x="5" y="22"/>
                    </a:lnTo>
                    <a:lnTo>
                      <a:pt x="14" y="24"/>
                    </a:lnTo>
                    <a:lnTo>
                      <a:pt x="20" y="27"/>
                    </a:lnTo>
                    <a:lnTo>
                      <a:pt x="29" y="27"/>
                    </a:lnTo>
                    <a:lnTo>
                      <a:pt x="29"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36" name="Freeform 1824"/>
              <p:cNvSpPr>
                <a:spLocks/>
              </p:cNvSpPr>
              <p:nvPr/>
            </p:nvSpPr>
            <p:spPr bwMode="auto">
              <a:xfrm>
                <a:off x="3669" y="3441"/>
                <a:ext cx="14" cy="13"/>
              </a:xfrm>
              <a:custGeom>
                <a:avLst/>
                <a:gdLst>
                  <a:gd name="T0" fmla="*/ 11 w 28"/>
                  <a:gd name="T1" fmla="*/ 0 h 27"/>
                  <a:gd name="T2" fmla="*/ 11 w 28"/>
                  <a:gd name="T3" fmla="*/ 0 h 27"/>
                  <a:gd name="T4" fmla="*/ 8 w 28"/>
                  <a:gd name="T5" fmla="*/ 2 h 27"/>
                  <a:gd name="T6" fmla="*/ 6 w 28"/>
                  <a:gd name="T7" fmla="*/ 3 h 27"/>
                  <a:gd name="T8" fmla="*/ 3 w 28"/>
                  <a:gd name="T9" fmla="*/ 4 h 27"/>
                  <a:gd name="T10" fmla="*/ 0 w 28"/>
                  <a:gd name="T11" fmla="*/ 4 h 27"/>
                  <a:gd name="T12" fmla="*/ 0 w 28"/>
                  <a:gd name="T13" fmla="*/ 13 h 27"/>
                  <a:gd name="T14" fmla="*/ 4 w 28"/>
                  <a:gd name="T15" fmla="*/ 13 h 27"/>
                  <a:gd name="T16" fmla="*/ 8 w 28"/>
                  <a:gd name="T17" fmla="*/ 12 h 27"/>
                  <a:gd name="T18" fmla="*/ 12 w 28"/>
                  <a:gd name="T19" fmla="*/ 11 h 27"/>
                  <a:gd name="T20" fmla="*/ 14 w 28"/>
                  <a:gd name="T21" fmla="*/ 7 h 27"/>
                  <a:gd name="T22" fmla="*/ 14 w 28"/>
                  <a:gd name="T23" fmla="*/ 7 h 27"/>
                  <a:gd name="T24" fmla="*/ 11 w 28"/>
                  <a:gd name="T25" fmla="*/ 0 h 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8" h="27">
                    <a:moveTo>
                      <a:pt x="21" y="0"/>
                    </a:moveTo>
                    <a:lnTo>
                      <a:pt x="21" y="0"/>
                    </a:lnTo>
                    <a:lnTo>
                      <a:pt x="16" y="4"/>
                    </a:lnTo>
                    <a:lnTo>
                      <a:pt x="11" y="6"/>
                    </a:lnTo>
                    <a:lnTo>
                      <a:pt x="5" y="9"/>
                    </a:lnTo>
                    <a:lnTo>
                      <a:pt x="0" y="9"/>
                    </a:lnTo>
                    <a:lnTo>
                      <a:pt x="0" y="27"/>
                    </a:lnTo>
                    <a:lnTo>
                      <a:pt x="8" y="27"/>
                    </a:lnTo>
                    <a:lnTo>
                      <a:pt x="15" y="24"/>
                    </a:lnTo>
                    <a:lnTo>
                      <a:pt x="23" y="22"/>
                    </a:lnTo>
                    <a:lnTo>
                      <a:pt x="28" y="15"/>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37" name="Freeform 1825"/>
              <p:cNvSpPr>
                <a:spLocks/>
              </p:cNvSpPr>
              <p:nvPr/>
            </p:nvSpPr>
            <p:spPr bwMode="auto">
              <a:xfrm>
                <a:off x="3680" y="3427"/>
                <a:ext cx="10" cy="21"/>
              </a:xfrm>
              <a:custGeom>
                <a:avLst/>
                <a:gdLst>
                  <a:gd name="T0" fmla="*/ 3 w 21"/>
                  <a:gd name="T1" fmla="*/ 0 h 42"/>
                  <a:gd name="T2" fmla="*/ 3 w 21"/>
                  <a:gd name="T3" fmla="*/ 0 h 42"/>
                  <a:gd name="T4" fmla="*/ 3 w 21"/>
                  <a:gd name="T5" fmla="*/ 6 h 42"/>
                  <a:gd name="T6" fmla="*/ 2 w 21"/>
                  <a:gd name="T7" fmla="*/ 8 h 42"/>
                  <a:gd name="T8" fmla="*/ 2 w 21"/>
                  <a:gd name="T9" fmla="*/ 11 h 42"/>
                  <a:gd name="T10" fmla="*/ 0 w 21"/>
                  <a:gd name="T11" fmla="*/ 14 h 42"/>
                  <a:gd name="T12" fmla="*/ 3 w 21"/>
                  <a:gd name="T13" fmla="*/ 21 h 42"/>
                  <a:gd name="T14" fmla="*/ 7 w 21"/>
                  <a:gd name="T15" fmla="*/ 17 h 42"/>
                  <a:gd name="T16" fmla="*/ 9 w 21"/>
                  <a:gd name="T17" fmla="*/ 12 h 42"/>
                  <a:gd name="T18" fmla="*/ 10 w 21"/>
                  <a:gd name="T19" fmla="*/ 6 h 42"/>
                  <a:gd name="T20" fmla="*/ 10 w 21"/>
                  <a:gd name="T21" fmla="*/ 0 h 42"/>
                  <a:gd name="T22" fmla="*/ 10 w 21"/>
                  <a:gd name="T23" fmla="*/ 0 h 42"/>
                  <a:gd name="T24" fmla="*/ 3 w 21"/>
                  <a:gd name="T25" fmla="*/ 0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42">
                    <a:moveTo>
                      <a:pt x="7" y="0"/>
                    </a:moveTo>
                    <a:lnTo>
                      <a:pt x="7" y="0"/>
                    </a:lnTo>
                    <a:lnTo>
                      <a:pt x="7" y="11"/>
                    </a:lnTo>
                    <a:lnTo>
                      <a:pt x="5" y="16"/>
                    </a:lnTo>
                    <a:lnTo>
                      <a:pt x="4" y="22"/>
                    </a:lnTo>
                    <a:lnTo>
                      <a:pt x="0" y="27"/>
                    </a:lnTo>
                    <a:lnTo>
                      <a:pt x="7" y="42"/>
                    </a:lnTo>
                    <a:lnTo>
                      <a:pt x="14" y="33"/>
                    </a:lnTo>
                    <a:lnTo>
                      <a:pt x="19" y="24"/>
                    </a:lnTo>
                    <a:lnTo>
                      <a:pt x="21" y="11"/>
                    </a:lnTo>
                    <a:lnTo>
                      <a:pt x="21" y="0"/>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38" name="Freeform 1826"/>
              <p:cNvSpPr>
                <a:spLocks/>
              </p:cNvSpPr>
              <p:nvPr/>
            </p:nvSpPr>
            <p:spPr bwMode="auto">
              <a:xfrm>
                <a:off x="3680" y="3406"/>
                <a:ext cx="10" cy="21"/>
              </a:xfrm>
              <a:custGeom>
                <a:avLst/>
                <a:gdLst>
                  <a:gd name="T0" fmla="*/ 0 w 21"/>
                  <a:gd name="T1" fmla="*/ 7 h 41"/>
                  <a:gd name="T2" fmla="*/ 0 w 21"/>
                  <a:gd name="T3" fmla="*/ 7 h 41"/>
                  <a:gd name="T4" fmla="*/ 2 w 21"/>
                  <a:gd name="T5" fmla="*/ 10 h 41"/>
                  <a:gd name="T6" fmla="*/ 2 w 21"/>
                  <a:gd name="T7" fmla="*/ 13 h 41"/>
                  <a:gd name="T8" fmla="*/ 3 w 21"/>
                  <a:gd name="T9" fmla="*/ 15 h 41"/>
                  <a:gd name="T10" fmla="*/ 3 w 21"/>
                  <a:gd name="T11" fmla="*/ 21 h 41"/>
                  <a:gd name="T12" fmla="*/ 10 w 21"/>
                  <a:gd name="T13" fmla="*/ 21 h 41"/>
                  <a:gd name="T14" fmla="*/ 10 w 21"/>
                  <a:gd name="T15" fmla="*/ 15 h 41"/>
                  <a:gd name="T16" fmla="*/ 9 w 21"/>
                  <a:gd name="T17" fmla="*/ 9 h 41"/>
                  <a:gd name="T18" fmla="*/ 7 w 21"/>
                  <a:gd name="T19" fmla="*/ 5 h 41"/>
                  <a:gd name="T20" fmla="*/ 3 w 21"/>
                  <a:gd name="T21" fmla="*/ 0 h 41"/>
                  <a:gd name="T22" fmla="*/ 3 w 21"/>
                  <a:gd name="T23" fmla="*/ 0 h 41"/>
                  <a:gd name="T24" fmla="*/ 0 w 21"/>
                  <a:gd name="T25" fmla="*/ 7 h 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41">
                    <a:moveTo>
                      <a:pt x="0" y="14"/>
                    </a:moveTo>
                    <a:lnTo>
                      <a:pt x="0" y="14"/>
                    </a:lnTo>
                    <a:lnTo>
                      <a:pt x="4" y="19"/>
                    </a:lnTo>
                    <a:lnTo>
                      <a:pt x="5" y="25"/>
                    </a:lnTo>
                    <a:lnTo>
                      <a:pt x="7" y="30"/>
                    </a:lnTo>
                    <a:lnTo>
                      <a:pt x="7" y="41"/>
                    </a:lnTo>
                    <a:lnTo>
                      <a:pt x="21" y="41"/>
                    </a:lnTo>
                    <a:lnTo>
                      <a:pt x="21" y="30"/>
                    </a:lnTo>
                    <a:lnTo>
                      <a:pt x="19" y="18"/>
                    </a:lnTo>
                    <a:lnTo>
                      <a:pt x="14" y="9"/>
                    </a:lnTo>
                    <a:lnTo>
                      <a:pt x="7" y="0"/>
                    </a:lnTo>
                    <a:lnTo>
                      <a:pt x="0"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39" name="Freeform 1827"/>
              <p:cNvSpPr>
                <a:spLocks/>
              </p:cNvSpPr>
              <p:nvPr/>
            </p:nvSpPr>
            <p:spPr bwMode="auto">
              <a:xfrm>
                <a:off x="3669" y="3399"/>
                <a:ext cx="14" cy="15"/>
              </a:xfrm>
              <a:custGeom>
                <a:avLst/>
                <a:gdLst>
                  <a:gd name="T0" fmla="*/ 0 w 28"/>
                  <a:gd name="T1" fmla="*/ 9 h 29"/>
                  <a:gd name="T2" fmla="*/ 0 w 28"/>
                  <a:gd name="T3" fmla="*/ 9 h 29"/>
                  <a:gd name="T4" fmla="*/ 3 w 28"/>
                  <a:gd name="T5" fmla="*/ 10 h 29"/>
                  <a:gd name="T6" fmla="*/ 6 w 28"/>
                  <a:gd name="T7" fmla="*/ 11 h 29"/>
                  <a:gd name="T8" fmla="*/ 8 w 28"/>
                  <a:gd name="T9" fmla="*/ 12 h 29"/>
                  <a:gd name="T10" fmla="*/ 11 w 28"/>
                  <a:gd name="T11" fmla="*/ 15 h 29"/>
                  <a:gd name="T12" fmla="*/ 14 w 28"/>
                  <a:gd name="T13" fmla="*/ 8 h 29"/>
                  <a:gd name="T14" fmla="*/ 12 w 28"/>
                  <a:gd name="T15" fmla="*/ 5 h 29"/>
                  <a:gd name="T16" fmla="*/ 8 w 28"/>
                  <a:gd name="T17" fmla="*/ 2 h 29"/>
                  <a:gd name="T18" fmla="*/ 4 w 28"/>
                  <a:gd name="T19" fmla="*/ 1 h 29"/>
                  <a:gd name="T20" fmla="*/ 0 w 28"/>
                  <a:gd name="T21" fmla="*/ 0 h 29"/>
                  <a:gd name="T22" fmla="*/ 0 w 28"/>
                  <a:gd name="T23" fmla="*/ 0 h 29"/>
                  <a:gd name="T24" fmla="*/ 0 w 28"/>
                  <a:gd name="T25" fmla="*/ 9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8" h="29">
                    <a:moveTo>
                      <a:pt x="0" y="18"/>
                    </a:moveTo>
                    <a:lnTo>
                      <a:pt x="0" y="18"/>
                    </a:lnTo>
                    <a:lnTo>
                      <a:pt x="5" y="20"/>
                    </a:lnTo>
                    <a:lnTo>
                      <a:pt x="11" y="22"/>
                    </a:lnTo>
                    <a:lnTo>
                      <a:pt x="16" y="24"/>
                    </a:lnTo>
                    <a:lnTo>
                      <a:pt x="21" y="29"/>
                    </a:lnTo>
                    <a:lnTo>
                      <a:pt x="28" y="15"/>
                    </a:lnTo>
                    <a:lnTo>
                      <a:pt x="23" y="9"/>
                    </a:lnTo>
                    <a:lnTo>
                      <a:pt x="15" y="4"/>
                    </a:lnTo>
                    <a:lnTo>
                      <a:pt x="8" y="2"/>
                    </a:lnTo>
                    <a:lnTo>
                      <a:pt x="0" y="0"/>
                    </a:lnTo>
                    <a:lnTo>
                      <a:pt x="0"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40" name="Freeform 1828"/>
              <p:cNvSpPr>
                <a:spLocks/>
              </p:cNvSpPr>
              <p:nvPr/>
            </p:nvSpPr>
            <p:spPr bwMode="auto">
              <a:xfrm>
                <a:off x="3655" y="3399"/>
                <a:ext cx="14" cy="14"/>
              </a:xfrm>
              <a:custGeom>
                <a:avLst/>
                <a:gdLst>
                  <a:gd name="T0" fmla="*/ 4 w 29"/>
                  <a:gd name="T1" fmla="*/ 14 h 27"/>
                  <a:gd name="T2" fmla="*/ 5 w 29"/>
                  <a:gd name="T3" fmla="*/ 13 h 27"/>
                  <a:gd name="T4" fmla="*/ 7 w 29"/>
                  <a:gd name="T5" fmla="*/ 11 h 27"/>
                  <a:gd name="T6" fmla="*/ 8 w 29"/>
                  <a:gd name="T7" fmla="*/ 10 h 27"/>
                  <a:gd name="T8" fmla="*/ 11 w 29"/>
                  <a:gd name="T9" fmla="*/ 9 h 27"/>
                  <a:gd name="T10" fmla="*/ 14 w 29"/>
                  <a:gd name="T11" fmla="*/ 9 h 27"/>
                  <a:gd name="T12" fmla="*/ 14 w 29"/>
                  <a:gd name="T13" fmla="*/ 0 h 27"/>
                  <a:gd name="T14" fmla="*/ 11 w 29"/>
                  <a:gd name="T15" fmla="*/ 0 h 27"/>
                  <a:gd name="T16" fmla="*/ 7 w 29"/>
                  <a:gd name="T17" fmla="*/ 1 h 27"/>
                  <a:gd name="T18" fmla="*/ 3 w 29"/>
                  <a:gd name="T19" fmla="*/ 4 h 27"/>
                  <a:gd name="T20" fmla="*/ 0 w 29"/>
                  <a:gd name="T21" fmla="*/ 8 h 27"/>
                  <a:gd name="T22" fmla="*/ 1 w 29"/>
                  <a:gd name="T23" fmla="*/ 7 h 27"/>
                  <a:gd name="T24" fmla="*/ 4 w 29"/>
                  <a:gd name="T25" fmla="*/ 14 h 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27">
                    <a:moveTo>
                      <a:pt x="9" y="27"/>
                    </a:moveTo>
                    <a:lnTo>
                      <a:pt x="10" y="25"/>
                    </a:lnTo>
                    <a:lnTo>
                      <a:pt x="14" y="22"/>
                    </a:lnTo>
                    <a:lnTo>
                      <a:pt x="17" y="20"/>
                    </a:lnTo>
                    <a:lnTo>
                      <a:pt x="22" y="18"/>
                    </a:lnTo>
                    <a:lnTo>
                      <a:pt x="29" y="18"/>
                    </a:lnTo>
                    <a:lnTo>
                      <a:pt x="29" y="0"/>
                    </a:lnTo>
                    <a:lnTo>
                      <a:pt x="22" y="0"/>
                    </a:lnTo>
                    <a:lnTo>
                      <a:pt x="14" y="2"/>
                    </a:lnTo>
                    <a:lnTo>
                      <a:pt x="7" y="7"/>
                    </a:lnTo>
                    <a:lnTo>
                      <a:pt x="0" y="15"/>
                    </a:lnTo>
                    <a:lnTo>
                      <a:pt x="2" y="13"/>
                    </a:lnTo>
                    <a:lnTo>
                      <a:pt x="9"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41" name="Freeform 1829"/>
              <p:cNvSpPr>
                <a:spLocks/>
              </p:cNvSpPr>
              <p:nvPr/>
            </p:nvSpPr>
            <p:spPr bwMode="auto">
              <a:xfrm>
                <a:off x="3649" y="3405"/>
                <a:ext cx="10" cy="22"/>
              </a:xfrm>
              <a:custGeom>
                <a:avLst/>
                <a:gdLst>
                  <a:gd name="T0" fmla="*/ 0 w 20"/>
                  <a:gd name="T1" fmla="*/ 22 h 43"/>
                  <a:gd name="T2" fmla="*/ 7 w 20"/>
                  <a:gd name="T3" fmla="*/ 22 h 43"/>
                  <a:gd name="T4" fmla="*/ 7 w 20"/>
                  <a:gd name="T5" fmla="*/ 17 h 43"/>
                  <a:gd name="T6" fmla="*/ 8 w 20"/>
                  <a:gd name="T7" fmla="*/ 13 h 43"/>
                  <a:gd name="T8" fmla="*/ 8 w 20"/>
                  <a:gd name="T9" fmla="*/ 10 h 43"/>
                  <a:gd name="T10" fmla="*/ 10 w 20"/>
                  <a:gd name="T11" fmla="*/ 7 h 43"/>
                  <a:gd name="T12" fmla="*/ 7 w 20"/>
                  <a:gd name="T13" fmla="*/ 0 h 43"/>
                  <a:gd name="T14" fmla="*/ 3 w 20"/>
                  <a:gd name="T15" fmla="*/ 5 h 43"/>
                  <a:gd name="T16" fmla="*/ 2 w 20"/>
                  <a:gd name="T17" fmla="*/ 9 h 43"/>
                  <a:gd name="T18" fmla="*/ 0 w 20"/>
                  <a:gd name="T19" fmla="*/ 16 h 43"/>
                  <a:gd name="T20" fmla="*/ 0 w 20"/>
                  <a:gd name="T21" fmla="*/ 22 h 43"/>
                  <a:gd name="T22" fmla="*/ 7 w 20"/>
                  <a:gd name="T23" fmla="*/ 22 h 43"/>
                  <a:gd name="T24" fmla="*/ 0 w 20"/>
                  <a:gd name="T25" fmla="*/ 22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 h="43">
                    <a:moveTo>
                      <a:pt x="0" y="43"/>
                    </a:moveTo>
                    <a:lnTo>
                      <a:pt x="13" y="43"/>
                    </a:lnTo>
                    <a:lnTo>
                      <a:pt x="13" y="34"/>
                    </a:lnTo>
                    <a:lnTo>
                      <a:pt x="16" y="25"/>
                    </a:lnTo>
                    <a:lnTo>
                      <a:pt x="16" y="20"/>
                    </a:lnTo>
                    <a:lnTo>
                      <a:pt x="20" y="14"/>
                    </a:lnTo>
                    <a:lnTo>
                      <a:pt x="13" y="0"/>
                    </a:lnTo>
                    <a:lnTo>
                      <a:pt x="6" y="9"/>
                    </a:lnTo>
                    <a:lnTo>
                      <a:pt x="3" y="18"/>
                    </a:lnTo>
                    <a:lnTo>
                      <a:pt x="0" y="31"/>
                    </a:lnTo>
                    <a:lnTo>
                      <a:pt x="0" y="43"/>
                    </a:lnTo>
                    <a:lnTo>
                      <a:pt x="13" y="43"/>
                    </a:lnTo>
                    <a:lnTo>
                      <a:pt x="0"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42" name="Freeform 1830"/>
              <p:cNvSpPr>
                <a:spLocks/>
              </p:cNvSpPr>
              <p:nvPr/>
            </p:nvSpPr>
            <p:spPr bwMode="auto">
              <a:xfrm>
                <a:off x="3649" y="3426"/>
                <a:ext cx="6" cy="1"/>
              </a:xfrm>
              <a:custGeom>
                <a:avLst/>
                <a:gdLst>
                  <a:gd name="T0" fmla="*/ 6 w 13"/>
                  <a:gd name="T1" fmla="*/ 0 h 2"/>
                  <a:gd name="T2" fmla="*/ 0 w 13"/>
                  <a:gd name="T3" fmla="*/ 0 h 2"/>
                  <a:gd name="T4" fmla="*/ 0 w 13"/>
                  <a:gd name="T5" fmla="*/ 1 h 2"/>
                  <a:gd name="T6" fmla="*/ 6 w 13"/>
                  <a:gd name="T7" fmla="*/ 1 h 2"/>
                  <a:gd name="T8" fmla="*/ 6 w 13"/>
                  <a:gd name="T9" fmla="*/ 0 h 2"/>
                  <a:gd name="T10" fmla="*/ 0 w 13"/>
                  <a:gd name="T11" fmla="*/ 0 h 2"/>
                  <a:gd name="T12" fmla="*/ 6 w 13"/>
                  <a:gd name="T13" fmla="*/ 0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 h="2">
                    <a:moveTo>
                      <a:pt x="13" y="0"/>
                    </a:moveTo>
                    <a:lnTo>
                      <a:pt x="0" y="0"/>
                    </a:lnTo>
                    <a:lnTo>
                      <a:pt x="0" y="2"/>
                    </a:lnTo>
                    <a:lnTo>
                      <a:pt x="13" y="2"/>
                    </a:lnTo>
                    <a:lnTo>
                      <a:pt x="13" y="0"/>
                    </a:lnTo>
                    <a:lnTo>
                      <a:pt x="0" y="0"/>
                    </a:lnTo>
                    <a:lnTo>
                      <a:pt x="1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43" name="Freeform 1831"/>
              <p:cNvSpPr>
                <a:spLocks/>
              </p:cNvSpPr>
              <p:nvPr/>
            </p:nvSpPr>
            <p:spPr bwMode="auto">
              <a:xfrm>
                <a:off x="3706" y="3365"/>
                <a:ext cx="7" cy="95"/>
              </a:xfrm>
              <a:custGeom>
                <a:avLst/>
                <a:gdLst>
                  <a:gd name="T0" fmla="*/ 4 w 13"/>
                  <a:gd name="T1" fmla="*/ 0 h 190"/>
                  <a:gd name="T2" fmla="*/ 0 w 13"/>
                  <a:gd name="T3" fmla="*/ 5 h 190"/>
                  <a:gd name="T4" fmla="*/ 0 w 13"/>
                  <a:gd name="T5" fmla="*/ 95 h 190"/>
                  <a:gd name="T6" fmla="*/ 7 w 13"/>
                  <a:gd name="T7" fmla="*/ 95 h 190"/>
                  <a:gd name="T8" fmla="*/ 7 w 13"/>
                  <a:gd name="T9" fmla="*/ 5 h 190"/>
                  <a:gd name="T10" fmla="*/ 4 w 13"/>
                  <a:gd name="T11" fmla="*/ 9 h 190"/>
                  <a:gd name="T12" fmla="*/ 4 w 13"/>
                  <a:gd name="T13" fmla="*/ 0 h 190"/>
                  <a:gd name="T14" fmla="*/ 0 w 13"/>
                  <a:gd name="T15" fmla="*/ 0 h 190"/>
                  <a:gd name="T16" fmla="*/ 0 w 13"/>
                  <a:gd name="T17" fmla="*/ 5 h 190"/>
                  <a:gd name="T18" fmla="*/ 4 w 13"/>
                  <a:gd name="T19" fmla="*/ 0 h 1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190">
                    <a:moveTo>
                      <a:pt x="7" y="0"/>
                    </a:moveTo>
                    <a:lnTo>
                      <a:pt x="0" y="9"/>
                    </a:lnTo>
                    <a:lnTo>
                      <a:pt x="0" y="190"/>
                    </a:lnTo>
                    <a:lnTo>
                      <a:pt x="13" y="190"/>
                    </a:lnTo>
                    <a:lnTo>
                      <a:pt x="13" y="9"/>
                    </a:lnTo>
                    <a:lnTo>
                      <a:pt x="7" y="18"/>
                    </a:lnTo>
                    <a:lnTo>
                      <a:pt x="7" y="0"/>
                    </a:lnTo>
                    <a:lnTo>
                      <a:pt x="0" y="0"/>
                    </a:lnTo>
                    <a:lnTo>
                      <a:pt x="0" y="9"/>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44" name="Freeform 1832"/>
              <p:cNvSpPr>
                <a:spLocks/>
              </p:cNvSpPr>
              <p:nvPr/>
            </p:nvSpPr>
            <p:spPr bwMode="auto">
              <a:xfrm>
                <a:off x="3710" y="3365"/>
                <a:ext cx="13" cy="9"/>
              </a:xfrm>
              <a:custGeom>
                <a:avLst/>
                <a:gdLst>
                  <a:gd name="T0" fmla="*/ 13 w 26"/>
                  <a:gd name="T1" fmla="*/ 5 h 18"/>
                  <a:gd name="T2" fmla="*/ 10 w 26"/>
                  <a:gd name="T3" fmla="*/ 0 h 18"/>
                  <a:gd name="T4" fmla="*/ 0 w 26"/>
                  <a:gd name="T5" fmla="*/ 0 h 18"/>
                  <a:gd name="T6" fmla="*/ 0 w 26"/>
                  <a:gd name="T7" fmla="*/ 9 h 18"/>
                  <a:gd name="T8" fmla="*/ 10 w 26"/>
                  <a:gd name="T9" fmla="*/ 9 h 18"/>
                  <a:gd name="T10" fmla="*/ 7 w 26"/>
                  <a:gd name="T11" fmla="*/ 5 h 18"/>
                  <a:gd name="T12" fmla="*/ 13 w 26"/>
                  <a:gd name="T13" fmla="*/ 5 h 18"/>
                  <a:gd name="T14" fmla="*/ 13 w 26"/>
                  <a:gd name="T15" fmla="*/ 0 h 18"/>
                  <a:gd name="T16" fmla="*/ 10 w 26"/>
                  <a:gd name="T17" fmla="*/ 0 h 18"/>
                  <a:gd name="T18" fmla="*/ 13 w 26"/>
                  <a:gd name="T19" fmla="*/ 5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 h="18">
                    <a:moveTo>
                      <a:pt x="26" y="9"/>
                    </a:moveTo>
                    <a:lnTo>
                      <a:pt x="20" y="0"/>
                    </a:lnTo>
                    <a:lnTo>
                      <a:pt x="0" y="0"/>
                    </a:lnTo>
                    <a:lnTo>
                      <a:pt x="0" y="18"/>
                    </a:lnTo>
                    <a:lnTo>
                      <a:pt x="20" y="18"/>
                    </a:lnTo>
                    <a:lnTo>
                      <a:pt x="13" y="9"/>
                    </a:lnTo>
                    <a:lnTo>
                      <a:pt x="26" y="9"/>
                    </a:lnTo>
                    <a:lnTo>
                      <a:pt x="26" y="0"/>
                    </a:lnTo>
                    <a:lnTo>
                      <a:pt x="20" y="0"/>
                    </a:lnTo>
                    <a:lnTo>
                      <a:pt x="26"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45" name="Freeform 1833"/>
              <p:cNvSpPr>
                <a:spLocks/>
              </p:cNvSpPr>
              <p:nvPr/>
            </p:nvSpPr>
            <p:spPr bwMode="auto">
              <a:xfrm>
                <a:off x="3716" y="3369"/>
                <a:ext cx="7" cy="95"/>
              </a:xfrm>
              <a:custGeom>
                <a:avLst/>
                <a:gdLst>
                  <a:gd name="T0" fmla="*/ 4 w 13"/>
                  <a:gd name="T1" fmla="*/ 95 h 190"/>
                  <a:gd name="T2" fmla="*/ 7 w 13"/>
                  <a:gd name="T3" fmla="*/ 91 h 190"/>
                  <a:gd name="T4" fmla="*/ 7 w 13"/>
                  <a:gd name="T5" fmla="*/ 0 h 190"/>
                  <a:gd name="T6" fmla="*/ 0 w 13"/>
                  <a:gd name="T7" fmla="*/ 0 h 190"/>
                  <a:gd name="T8" fmla="*/ 0 w 13"/>
                  <a:gd name="T9" fmla="*/ 91 h 190"/>
                  <a:gd name="T10" fmla="*/ 4 w 13"/>
                  <a:gd name="T11" fmla="*/ 86 h 190"/>
                  <a:gd name="T12" fmla="*/ 4 w 13"/>
                  <a:gd name="T13" fmla="*/ 95 h 190"/>
                  <a:gd name="T14" fmla="*/ 7 w 13"/>
                  <a:gd name="T15" fmla="*/ 95 h 190"/>
                  <a:gd name="T16" fmla="*/ 7 w 13"/>
                  <a:gd name="T17" fmla="*/ 91 h 190"/>
                  <a:gd name="T18" fmla="*/ 4 w 13"/>
                  <a:gd name="T19" fmla="*/ 95 h 1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190">
                    <a:moveTo>
                      <a:pt x="7" y="190"/>
                    </a:moveTo>
                    <a:lnTo>
                      <a:pt x="13" y="181"/>
                    </a:lnTo>
                    <a:lnTo>
                      <a:pt x="13" y="0"/>
                    </a:lnTo>
                    <a:lnTo>
                      <a:pt x="0" y="0"/>
                    </a:lnTo>
                    <a:lnTo>
                      <a:pt x="0" y="181"/>
                    </a:lnTo>
                    <a:lnTo>
                      <a:pt x="7" y="172"/>
                    </a:lnTo>
                    <a:lnTo>
                      <a:pt x="7" y="190"/>
                    </a:lnTo>
                    <a:lnTo>
                      <a:pt x="13" y="190"/>
                    </a:lnTo>
                    <a:lnTo>
                      <a:pt x="13" y="181"/>
                    </a:lnTo>
                    <a:lnTo>
                      <a:pt x="7" y="19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46" name="Freeform 1834"/>
              <p:cNvSpPr>
                <a:spLocks/>
              </p:cNvSpPr>
              <p:nvPr/>
            </p:nvSpPr>
            <p:spPr bwMode="auto">
              <a:xfrm>
                <a:off x="3706" y="3455"/>
                <a:ext cx="14" cy="9"/>
              </a:xfrm>
              <a:custGeom>
                <a:avLst/>
                <a:gdLst>
                  <a:gd name="T0" fmla="*/ 0 w 27"/>
                  <a:gd name="T1" fmla="*/ 5 h 18"/>
                  <a:gd name="T2" fmla="*/ 4 w 27"/>
                  <a:gd name="T3" fmla="*/ 9 h 18"/>
                  <a:gd name="T4" fmla="*/ 14 w 27"/>
                  <a:gd name="T5" fmla="*/ 9 h 18"/>
                  <a:gd name="T6" fmla="*/ 14 w 27"/>
                  <a:gd name="T7" fmla="*/ 0 h 18"/>
                  <a:gd name="T8" fmla="*/ 4 w 27"/>
                  <a:gd name="T9" fmla="*/ 0 h 18"/>
                  <a:gd name="T10" fmla="*/ 7 w 27"/>
                  <a:gd name="T11" fmla="*/ 5 h 18"/>
                  <a:gd name="T12" fmla="*/ 0 w 27"/>
                  <a:gd name="T13" fmla="*/ 5 h 18"/>
                  <a:gd name="T14" fmla="*/ 0 w 27"/>
                  <a:gd name="T15" fmla="*/ 9 h 18"/>
                  <a:gd name="T16" fmla="*/ 4 w 27"/>
                  <a:gd name="T17" fmla="*/ 9 h 18"/>
                  <a:gd name="T18" fmla="*/ 0 w 27"/>
                  <a:gd name="T19" fmla="*/ 5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7" h="18">
                    <a:moveTo>
                      <a:pt x="0" y="9"/>
                    </a:moveTo>
                    <a:lnTo>
                      <a:pt x="7" y="18"/>
                    </a:lnTo>
                    <a:lnTo>
                      <a:pt x="27" y="18"/>
                    </a:lnTo>
                    <a:lnTo>
                      <a:pt x="27" y="0"/>
                    </a:lnTo>
                    <a:lnTo>
                      <a:pt x="7" y="0"/>
                    </a:lnTo>
                    <a:lnTo>
                      <a:pt x="13" y="9"/>
                    </a:lnTo>
                    <a:lnTo>
                      <a:pt x="0" y="9"/>
                    </a:lnTo>
                    <a:lnTo>
                      <a:pt x="0" y="18"/>
                    </a:lnTo>
                    <a:lnTo>
                      <a:pt x="7" y="18"/>
                    </a:ln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47" name="Freeform 1835"/>
              <p:cNvSpPr>
                <a:spLocks/>
              </p:cNvSpPr>
              <p:nvPr/>
            </p:nvSpPr>
            <p:spPr bwMode="auto">
              <a:xfrm>
                <a:off x="3732" y="3365"/>
                <a:ext cx="7" cy="15"/>
              </a:xfrm>
              <a:custGeom>
                <a:avLst/>
                <a:gdLst>
                  <a:gd name="T0" fmla="*/ 3 w 13"/>
                  <a:gd name="T1" fmla="*/ 0 h 31"/>
                  <a:gd name="T2" fmla="*/ 0 w 13"/>
                  <a:gd name="T3" fmla="*/ 4 h 31"/>
                  <a:gd name="T4" fmla="*/ 0 w 13"/>
                  <a:gd name="T5" fmla="*/ 15 h 31"/>
                  <a:gd name="T6" fmla="*/ 7 w 13"/>
                  <a:gd name="T7" fmla="*/ 15 h 31"/>
                  <a:gd name="T8" fmla="*/ 7 w 13"/>
                  <a:gd name="T9" fmla="*/ 4 h 31"/>
                  <a:gd name="T10" fmla="*/ 3 w 13"/>
                  <a:gd name="T11" fmla="*/ 9 h 31"/>
                  <a:gd name="T12" fmla="*/ 3 w 13"/>
                  <a:gd name="T13" fmla="*/ 0 h 31"/>
                  <a:gd name="T14" fmla="*/ 0 w 13"/>
                  <a:gd name="T15" fmla="*/ 0 h 31"/>
                  <a:gd name="T16" fmla="*/ 0 w 13"/>
                  <a:gd name="T17" fmla="*/ 4 h 31"/>
                  <a:gd name="T18" fmla="*/ 3 w 13"/>
                  <a:gd name="T19" fmla="*/ 0 h 3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31">
                    <a:moveTo>
                      <a:pt x="6" y="0"/>
                    </a:moveTo>
                    <a:lnTo>
                      <a:pt x="0" y="9"/>
                    </a:lnTo>
                    <a:lnTo>
                      <a:pt x="0" y="31"/>
                    </a:lnTo>
                    <a:lnTo>
                      <a:pt x="13" y="31"/>
                    </a:lnTo>
                    <a:lnTo>
                      <a:pt x="13" y="9"/>
                    </a:lnTo>
                    <a:lnTo>
                      <a:pt x="6" y="18"/>
                    </a:lnTo>
                    <a:lnTo>
                      <a:pt x="6" y="0"/>
                    </a:lnTo>
                    <a:lnTo>
                      <a:pt x="0" y="0"/>
                    </a:lnTo>
                    <a:lnTo>
                      <a:pt x="0" y="9"/>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48" name="Freeform 1836"/>
              <p:cNvSpPr>
                <a:spLocks/>
              </p:cNvSpPr>
              <p:nvPr/>
            </p:nvSpPr>
            <p:spPr bwMode="auto">
              <a:xfrm>
                <a:off x="3736" y="3365"/>
                <a:ext cx="13" cy="9"/>
              </a:xfrm>
              <a:custGeom>
                <a:avLst/>
                <a:gdLst>
                  <a:gd name="T0" fmla="*/ 13 w 27"/>
                  <a:gd name="T1" fmla="*/ 5 h 18"/>
                  <a:gd name="T2" fmla="*/ 10 w 27"/>
                  <a:gd name="T3" fmla="*/ 0 h 18"/>
                  <a:gd name="T4" fmla="*/ 0 w 27"/>
                  <a:gd name="T5" fmla="*/ 0 h 18"/>
                  <a:gd name="T6" fmla="*/ 0 w 27"/>
                  <a:gd name="T7" fmla="*/ 9 h 18"/>
                  <a:gd name="T8" fmla="*/ 10 w 27"/>
                  <a:gd name="T9" fmla="*/ 9 h 18"/>
                  <a:gd name="T10" fmla="*/ 7 w 27"/>
                  <a:gd name="T11" fmla="*/ 5 h 18"/>
                  <a:gd name="T12" fmla="*/ 13 w 27"/>
                  <a:gd name="T13" fmla="*/ 5 h 18"/>
                  <a:gd name="T14" fmla="*/ 13 w 27"/>
                  <a:gd name="T15" fmla="*/ 0 h 18"/>
                  <a:gd name="T16" fmla="*/ 10 w 27"/>
                  <a:gd name="T17" fmla="*/ 0 h 18"/>
                  <a:gd name="T18" fmla="*/ 13 w 27"/>
                  <a:gd name="T19" fmla="*/ 5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7" h="18">
                    <a:moveTo>
                      <a:pt x="27" y="9"/>
                    </a:moveTo>
                    <a:lnTo>
                      <a:pt x="20" y="0"/>
                    </a:lnTo>
                    <a:lnTo>
                      <a:pt x="0" y="0"/>
                    </a:lnTo>
                    <a:lnTo>
                      <a:pt x="0" y="18"/>
                    </a:lnTo>
                    <a:lnTo>
                      <a:pt x="20" y="18"/>
                    </a:lnTo>
                    <a:lnTo>
                      <a:pt x="14" y="9"/>
                    </a:lnTo>
                    <a:lnTo>
                      <a:pt x="27" y="9"/>
                    </a:lnTo>
                    <a:lnTo>
                      <a:pt x="27" y="0"/>
                    </a:lnTo>
                    <a:lnTo>
                      <a:pt x="20" y="0"/>
                    </a:lnTo>
                    <a:lnTo>
                      <a:pt x="27"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49" name="Freeform 1837"/>
              <p:cNvSpPr>
                <a:spLocks/>
              </p:cNvSpPr>
              <p:nvPr/>
            </p:nvSpPr>
            <p:spPr bwMode="auto">
              <a:xfrm>
                <a:off x="3742" y="3369"/>
                <a:ext cx="7" cy="16"/>
              </a:xfrm>
              <a:custGeom>
                <a:avLst/>
                <a:gdLst>
                  <a:gd name="T0" fmla="*/ 3 w 13"/>
                  <a:gd name="T1" fmla="*/ 16 h 31"/>
                  <a:gd name="T2" fmla="*/ 7 w 13"/>
                  <a:gd name="T3" fmla="*/ 11 h 31"/>
                  <a:gd name="T4" fmla="*/ 7 w 13"/>
                  <a:gd name="T5" fmla="*/ 0 h 31"/>
                  <a:gd name="T6" fmla="*/ 0 w 13"/>
                  <a:gd name="T7" fmla="*/ 0 h 31"/>
                  <a:gd name="T8" fmla="*/ 0 w 13"/>
                  <a:gd name="T9" fmla="*/ 11 h 31"/>
                  <a:gd name="T10" fmla="*/ 3 w 13"/>
                  <a:gd name="T11" fmla="*/ 7 h 31"/>
                  <a:gd name="T12" fmla="*/ 3 w 13"/>
                  <a:gd name="T13" fmla="*/ 16 h 31"/>
                  <a:gd name="T14" fmla="*/ 7 w 13"/>
                  <a:gd name="T15" fmla="*/ 16 h 31"/>
                  <a:gd name="T16" fmla="*/ 7 w 13"/>
                  <a:gd name="T17" fmla="*/ 11 h 31"/>
                  <a:gd name="T18" fmla="*/ 3 w 13"/>
                  <a:gd name="T19" fmla="*/ 16 h 3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31">
                    <a:moveTo>
                      <a:pt x="6" y="31"/>
                    </a:moveTo>
                    <a:lnTo>
                      <a:pt x="13" y="22"/>
                    </a:lnTo>
                    <a:lnTo>
                      <a:pt x="13" y="0"/>
                    </a:lnTo>
                    <a:lnTo>
                      <a:pt x="0" y="0"/>
                    </a:lnTo>
                    <a:lnTo>
                      <a:pt x="0" y="22"/>
                    </a:lnTo>
                    <a:lnTo>
                      <a:pt x="6" y="13"/>
                    </a:lnTo>
                    <a:lnTo>
                      <a:pt x="6" y="31"/>
                    </a:lnTo>
                    <a:lnTo>
                      <a:pt x="13" y="31"/>
                    </a:lnTo>
                    <a:lnTo>
                      <a:pt x="13" y="22"/>
                    </a:lnTo>
                    <a:lnTo>
                      <a:pt x="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50" name="Freeform 1838"/>
              <p:cNvSpPr>
                <a:spLocks/>
              </p:cNvSpPr>
              <p:nvPr/>
            </p:nvSpPr>
            <p:spPr bwMode="auto">
              <a:xfrm>
                <a:off x="3732" y="3376"/>
                <a:ext cx="14" cy="9"/>
              </a:xfrm>
              <a:custGeom>
                <a:avLst/>
                <a:gdLst>
                  <a:gd name="T0" fmla="*/ 0 w 26"/>
                  <a:gd name="T1" fmla="*/ 5 h 18"/>
                  <a:gd name="T2" fmla="*/ 3 w 26"/>
                  <a:gd name="T3" fmla="*/ 9 h 18"/>
                  <a:gd name="T4" fmla="*/ 14 w 26"/>
                  <a:gd name="T5" fmla="*/ 9 h 18"/>
                  <a:gd name="T6" fmla="*/ 14 w 26"/>
                  <a:gd name="T7" fmla="*/ 0 h 18"/>
                  <a:gd name="T8" fmla="*/ 3 w 26"/>
                  <a:gd name="T9" fmla="*/ 0 h 18"/>
                  <a:gd name="T10" fmla="*/ 7 w 26"/>
                  <a:gd name="T11" fmla="*/ 5 h 18"/>
                  <a:gd name="T12" fmla="*/ 0 w 26"/>
                  <a:gd name="T13" fmla="*/ 5 h 18"/>
                  <a:gd name="T14" fmla="*/ 0 w 26"/>
                  <a:gd name="T15" fmla="*/ 9 h 18"/>
                  <a:gd name="T16" fmla="*/ 3 w 26"/>
                  <a:gd name="T17" fmla="*/ 9 h 18"/>
                  <a:gd name="T18" fmla="*/ 0 w 26"/>
                  <a:gd name="T19" fmla="*/ 5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 h="18">
                    <a:moveTo>
                      <a:pt x="0" y="9"/>
                    </a:moveTo>
                    <a:lnTo>
                      <a:pt x="6" y="18"/>
                    </a:lnTo>
                    <a:lnTo>
                      <a:pt x="26" y="18"/>
                    </a:lnTo>
                    <a:lnTo>
                      <a:pt x="26" y="0"/>
                    </a:lnTo>
                    <a:lnTo>
                      <a:pt x="6" y="0"/>
                    </a:lnTo>
                    <a:lnTo>
                      <a:pt x="13" y="9"/>
                    </a:lnTo>
                    <a:lnTo>
                      <a:pt x="0" y="9"/>
                    </a:lnTo>
                    <a:lnTo>
                      <a:pt x="0" y="18"/>
                    </a:lnTo>
                    <a:lnTo>
                      <a:pt x="6" y="18"/>
                    </a:ln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51" name="Freeform 1839"/>
              <p:cNvSpPr>
                <a:spLocks/>
              </p:cNvSpPr>
              <p:nvPr/>
            </p:nvSpPr>
            <p:spPr bwMode="auto">
              <a:xfrm>
                <a:off x="3732" y="3389"/>
                <a:ext cx="7" cy="71"/>
              </a:xfrm>
              <a:custGeom>
                <a:avLst/>
                <a:gdLst>
                  <a:gd name="T0" fmla="*/ 3 w 13"/>
                  <a:gd name="T1" fmla="*/ 0 h 141"/>
                  <a:gd name="T2" fmla="*/ 0 w 13"/>
                  <a:gd name="T3" fmla="*/ 5 h 141"/>
                  <a:gd name="T4" fmla="*/ 0 w 13"/>
                  <a:gd name="T5" fmla="*/ 71 h 141"/>
                  <a:gd name="T6" fmla="*/ 7 w 13"/>
                  <a:gd name="T7" fmla="*/ 71 h 141"/>
                  <a:gd name="T8" fmla="*/ 7 w 13"/>
                  <a:gd name="T9" fmla="*/ 5 h 141"/>
                  <a:gd name="T10" fmla="*/ 3 w 13"/>
                  <a:gd name="T11" fmla="*/ 9 h 141"/>
                  <a:gd name="T12" fmla="*/ 3 w 13"/>
                  <a:gd name="T13" fmla="*/ 0 h 141"/>
                  <a:gd name="T14" fmla="*/ 0 w 13"/>
                  <a:gd name="T15" fmla="*/ 0 h 141"/>
                  <a:gd name="T16" fmla="*/ 0 w 13"/>
                  <a:gd name="T17" fmla="*/ 5 h 141"/>
                  <a:gd name="T18" fmla="*/ 3 w 13"/>
                  <a:gd name="T19" fmla="*/ 0 h 1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141">
                    <a:moveTo>
                      <a:pt x="6" y="0"/>
                    </a:moveTo>
                    <a:lnTo>
                      <a:pt x="0" y="9"/>
                    </a:lnTo>
                    <a:lnTo>
                      <a:pt x="0" y="141"/>
                    </a:lnTo>
                    <a:lnTo>
                      <a:pt x="13" y="141"/>
                    </a:lnTo>
                    <a:lnTo>
                      <a:pt x="13" y="9"/>
                    </a:lnTo>
                    <a:lnTo>
                      <a:pt x="6" y="18"/>
                    </a:lnTo>
                    <a:lnTo>
                      <a:pt x="6" y="0"/>
                    </a:lnTo>
                    <a:lnTo>
                      <a:pt x="0" y="0"/>
                    </a:lnTo>
                    <a:lnTo>
                      <a:pt x="0" y="9"/>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52" name="Freeform 1840"/>
              <p:cNvSpPr>
                <a:spLocks/>
              </p:cNvSpPr>
              <p:nvPr/>
            </p:nvSpPr>
            <p:spPr bwMode="auto">
              <a:xfrm>
                <a:off x="3736" y="3389"/>
                <a:ext cx="13" cy="9"/>
              </a:xfrm>
              <a:custGeom>
                <a:avLst/>
                <a:gdLst>
                  <a:gd name="T0" fmla="*/ 13 w 27"/>
                  <a:gd name="T1" fmla="*/ 5 h 18"/>
                  <a:gd name="T2" fmla="*/ 10 w 27"/>
                  <a:gd name="T3" fmla="*/ 0 h 18"/>
                  <a:gd name="T4" fmla="*/ 0 w 27"/>
                  <a:gd name="T5" fmla="*/ 0 h 18"/>
                  <a:gd name="T6" fmla="*/ 0 w 27"/>
                  <a:gd name="T7" fmla="*/ 9 h 18"/>
                  <a:gd name="T8" fmla="*/ 10 w 27"/>
                  <a:gd name="T9" fmla="*/ 9 h 18"/>
                  <a:gd name="T10" fmla="*/ 7 w 27"/>
                  <a:gd name="T11" fmla="*/ 5 h 18"/>
                  <a:gd name="T12" fmla="*/ 13 w 27"/>
                  <a:gd name="T13" fmla="*/ 5 h 18"/>
                  <a:gd name="T14" fmla="*/ 13 w 27"/>
                  <a:gd name="T15" fmla="*/ 0 h 18"/>
                  <a:gd name="T16" fmla="*/ 10 w 27"/>
                  <a:gd name="T17" fmla="*/ 0 h 18"/>
                  <a:gd name="T18" fmla="*/ 13 w 27"/>
                  <a:gd name="T19" fmla="*/ 5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7" h="18">
                    <a:moveTo>
                      <a:pt x="27" y="9"/>
                    </a:moveTo>
                    <a:lnTo>
                      <a:pt x="20" y="0"/>
                    </a:lnTo>
                    <a:lnTo>
                      <a:pt x="0" y="0"/>
                    </a:lnTo>
                    <a:lnTo>
                      <a:pt x="0" y="18"/>
                    </a:lnTo>
                    <a:lnTo>
                      <a:pt x="20" y="18"/>
                    </a:lnTo>
                    <a:lnTo>
                      <a:pt x="14" y="9"/>
                    </a:lnTo>
                    <a:lnTo>
                      <a:pt x="27" y="9"/>
                    </a:lnTo>
                    <a:lnTo>
                      <a:pt x="27" y="0"/>
                    </a:lnTo>
                    <a:lnTo>
                      <a:pt x="20" y="0"/>
                    </a:lnTo>
                    <a:lnTo>
                      <a:pt x="27"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53" name="Freeform 1841"/>
              <p:cNvSpPr>
                <a:spLocks/>
              </p:cNvSpPr>
              <p:nvPr/>
            </p:nvSpPr>
            <p:spPr bwMode="auto">
              <a:xfrm>
                <a:off x="3742" y="3394"/>
                <a:ext cx="7" cy="70"/>
              </a:xfrm>
              <a:custGeom>
                <a:avLst/>
                <a:gdLst>
                  <a:gd name="T0" fmla="*/ 3 w 13"/>
                  <a:gd name="T1" fmla="*/ 70 h 141"/>
                  <a:gd name="T2" fmla="*/ 7 w 13"/>
                  <a:gd name="T3" fmla="*/ 66 h 141"/>
                  <a:gd name="T4" fmla="*/ 7 w 13"/>
                  <a:gd name="T5" fmla="*/ 0 h 141"/>
                  <a:gd name="T6" fmla="*/ 0 w 13"/>
                  <a:gd name="T7" fmla="*/ 0 h 141"/>
                  <a:gd name="T8" fmla="*/ 0 w 13"/>
                  <a:gd name="T9" fmla="*/ 66 h 141"/>
                  <a:gd name="T10" fmla="*/ 3 w 13"/>
                  <a:gd name="T11" fmla="*/ 61 h 141"/>
                  <a:gd name="T12" fmla="*/ 3 w 13"/>
                  <a:gd name="T13" fmla="*/ 70 h 141"/>
                  <a:gd name="T14" fmla="*/ 7 w 13"/>
                  <a:gd name="T15" fmla="*/ 70 h 141"/>
                  <a:gd name="T16" fmla="*/ 7 w 13"/>
                  <a:gd name="T17" fmla="*/ 66 h 141"/>
                  <a:gd name="T18" fmla="*/ 3 w 13"/>
                  <a:gd name="T19" fmla="*/ 70 h 1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141">
                    <a:moveTo>
                      <a:pt x="6" y="141"/>
                    </a:moveTo>
                    <a:lnTo>
                      <a:pt x="13" y="132"/>
                    </a:lnTo>
                    <a:lnTo>
                      <a:pt x="13" y="0"/>
                    </a:lnTo>
                    <a:lnTo>
                      <a:pt x="0" y="0"/>
                    </a:lnTo>
                    <a:lnTo>
                      <a:pt x="0" y="132"/>
                    </a:lnTo>
                    <a:lnTo>
                      <a:pt x="6" y="123"/>
                    </a:lnTo>
                    <a:lnTo>
                      <a:pt x="6" y="141"/>
                    </a:lnTo>
                    <a:lnTo>
                      <a:pt x="13" y="141"/>
                    </a:lnTo>
                    <a:lnTo>
                      <a:pt x="13" y="132"/>
                    </a:lnTo>
                    <a:lnTo>
                      <a:pt x="6" y="1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54" name="Freeform 1842"/>
              <p:cNvSpPr>
                <a:spLocks/>
              </p:cNvSpPr>
              <p:nvPr/>
            </p:nvSpPr>
            <p:spPr bwMode="auto">
              <a:xfrm>
                <a:off x="3732" y="3455"/>
                <a:ext cx="14" cy="9"/>
              </a:xfrm>
              <a:custGeom>
                <a:avLst/>
                <a:gdLst>
                  <a:gd name="T0" fmla="*/ 0 w 26"/>
                  <a:gd name="T1" fmla="*/ 5 h 18"/>
                  <a:gd name="T2" fmla="*/ 3 w 26"/>
                  <a:gd name="T3" fmla="*/ 9 h 18"/>
                  <a:gd name="T4" fmla="*/ 14 w 26"/>
                  <a:gd name="T5" fmla="*/ 9 h 18"/>
                  <a:gd name="T6" fmla="*/ 14 w 26"/>
                  <a:gd name="T7" fmla="*/ 0 h 18"/>
                  <a:gd name="T8" fmla="*/ 3 w 26"/>
                  <a:gd name="T9" fmla="*/ 0 h 18"/>
                  <a:gd name="T10" fmla="*/ 7 w 26"/>
                  <a:gd name="T11" fmla="*/ 5 h 18"/>
                  <a:gd name="T12" fmla="*/ 0 w 26"/>
                  <a:gd name="T13" fmla="*/ 5 h 18"/>
                  <a:gd name="T14" fmla="*/ 0 w 26"/>
                  <a:gd name="T15" fmla="*/ 9 h 18"/>
                  <a:gd name="T16" fmla="*/ 3 w 26"/>
                  <a:gd name="T17" fmla="*/ 9 h 18"/>
                  <a:gd name="T18" fmla="*/ 0 w 26"/>
                  <a:gd name="T19" fmla="*/ 5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 h="18">
                    <a:moveTo>
                      <a:pt x="0" y="9"/>
                    </a:moveTo>
                    <a:lnTo>
                      <a:pt x="6" y="18"/>
                    </a:lnTo>
                    <a:lnTo>
                      <a:pt x="26" y="18"/>
                    </a:lnTo>
                    <a:lnTo>
                      <a:pt x="26" y="0"/>
                    </a:lnTo>
                    <a:lnTo>
                      <a:pt x="6" y="0"/>
                    </a:lnTo>
                    <a:lnTo>
                      <a:pt x="13" y="9"/>
                    </a:lnTo>
                    <a:lnTo>
                      <a:pt x="0" y="9"/>
                    </a:lnTo>
                    <a:lnTo>
                      <a:pt x="0" y="18"/>
                    </a:lnTo>
                    <a:lnTo>
                      <a:pt x="6" y="18"/>
                    </a:ln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55" name="Freeform 1843"/>
              <p:cNvSpPr>
                <a:spLocks/>
              </p:cNvSpPr>
              <p:nvPr/>
            </p:nvSpPr>
            <p:spPr bwMode="auto">
              <a:xfrm>
                <a:off x="3759" y="3389"/>
                <a:ext cx="7" cy="71"/>
              </a:xfrm>
              <a:custGeom>
                <a:avLst/>
                <a:gdLst>
                  <a:gd name="T0" fmla="*/ 4 w 14"/>
                  <a:gd name="T1" fmla="*/ 0 h 141"/>
                  <a:gd name="T2" fmla="*/ 0 w 14"/>
                  <a:gd name="T3" fmla="*/ 5 h 141"/>
                  <a:gd name="T4" fmla="*/ 0 w 14"/>
                  <a:gd name="T5" fmla="*/ 71 h 141"/>
                  <a:gd name="T6" fmla="*/ 7 w 14"/>
                  <a:gd name="T7" fmla="*/ 71 h 141"/>
                  <a:gd name="T8" fmla="*/ 7 w 14"/>
                  <a:gd name="T9" fmla="*/ 5 h 141"/>
                  <a:gd name="T10" fmla="*/ 4 w 14"/>
                  <a:gd name="T11" fmla="*/ 9 h 141"/>
                  <a:gd name="T12" fmla="*/ 4 w 14"/>
                  <a:gd name="T13" fmla="*/ 0 h 141"/>
                  <a:gd name="T14" fmla="*/ 0 w 14"/>
                  <a:gd name="T15" fmla="*/ 0 h 141"/>
                  <a:gd name="T16" fmla="*/ 0 w 14"/>
                  <a:gd name="T17" fmla="*/ 5 h 141"/>
                  <a:gd name="T18" fmla="*/ 4 w 14"/>
                  <a:gd name="T19" fmla="*/ 0 h 1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 h="141">
                    <a:moveTo>
                      <a:pt x="7" y="0"/>
                    </a:moveTo>
                    <a:lnTo>
                      <a:pt x="0" y="9"/>
                    </a:lnTo>
                    <a:lnTo>
                      <a:pt x="0" y="141"/>
                    </a:lnTo>
                    <a:lnTo>
                      <a:pt x="14" y="141"/>
                    </a:lnTo>
                    <a:lnTo>
                      <a:pt x="14" y="9"/>
                    </a:lnTo>
                    <a:lnTo>
                      <a:pt x="7" y="18"/>
                    </a:lnTo>
                    <a:lnTo>
                      <a:pt x="7" y="0"/>
                    </a:lnTo>
                    <a:lnTo>
                      <a:pt x="0" y="0"/>
                    </a:lnTo>
                    <a:lnTo>
                      <a:pt x="0" y="9"/>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56" name="Freeform 1844"/>
              <p:cNvSpPr>
                <a:spLocks/>
              </p:cNvSpPr>
              <p:nvPr/>
            </p:nvSpPr>
            <p:spPr bwMode="auto">
              <a:xfrm>
                <a:off x="3762" y="3389"/>
                <a:ext cx="14" cy="9"/>
              </a:xfrm>
              <a:custGeom>
                <a:avLst/>
                <a:gdLst>
                  <a:gd name="T0" fmla="*/ 14 w 27"/>
                  <a:gd name="T1" fmla="*/ 5 h 18"/>
                  <a:gd name="T2" fmla="*/ 10 w 27"/>
                  <a:gd name="T3" fmla="*/ 0 h 18"/>
                  <a:gd name="T4" fmla="*/ 0 w 27"/>
                  <a:gd name="T5" fmla="*/ 0 h 18"/>
                  <a:gd name="T6" fmla="*/ 0 w 27"/>
                  <a:gd name="T7" fmla="*/ 9 h 18"/>
                  <a:gd name="T8" fmla="*/ 10 w 27"/>
                  <a:gd name="T9" fmla="*/ 9 h 18"/>
                  <a:gd name="T10" fmla="*/ 7 w 27"/>
                  <a:gd name="T11" fmla="*/ 5 h 18"/>
                  <a:gd name="T12" fmla="*/ 14 w 27"/>
                  <a:gd name="T13" fmla="*/ 5 h 18"/>
                  <a:gd name="T14" fmla="*/ 14 w 27"/>
                  <a:gd name="T15" fmla="*/ 0 h 18"/>
                  <a:gd name="T16" fmla="*/ 10 w 27"/>
                  <a:gd name="T17" fmla="*/ 0 h 18"/>
                  <a:gd name="T18" fmla="*/ 14 w 27"/>
                  <a:gd name="T19" fmla="*/ 5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7" h="18">
                    <a:moveTo>
                      <a:pt x="27" y="9"/>
                    </a:moveTo>
                    <a:lnTo>
                      <a:pt x="20" y="0"/>
                    </a:lnTo>
                    <a:lnTo>
                      <a:pt x="0" y="0"/>
                    </a:lnTo>
                    <a:lnTo>
                      <a:pt x="0" y="18"/>
                    </a:lnTo>
                    <a:lnTo>
                      <a:pt x="20" y="18"/>
                    </a:lnTo>
                    <a:lnTo>
                      <a:pt x="13" y="9"/>
                    </a:lnTo>
                    <a:lnTo>
                      <a:pt x="27" y="9"/>
                    </a:lnTo>
                    <a:lnTo>
                      <a:pt x="27" y="0"/>
                    </a:lnTo>
                    <a:lnTo>
                      <a:pt x="20" y="0"/>
                    </a:lnTo>
                    <a:lnTo>
                      <a:pt x="27"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57" name="Freeform 1845"/>
              <p:cNvSpPr>
                <a:spLocks/>
              </p:cNvSpPr>
              <p:nvPr/>
            </p:nvSpPr>
            <p:spPr bwMode="auto">
              <a:xfrm>
                <a:off x="3769" y="3394"/>
                <a:ext cx="7" cy="25"/>
              </a:xfrm>
              <a:custGeom>
                <a:avLst/>
                <a:gdLst>
                  <a:gd name="T0" fmla="*/ 1 w 14"/>
                  <a:gd name="T1" fmla="*/ 7 h 51"/>
                  <a:gd name="T2" fmla="*/ 7 w 14"/>
                  <a:gd name="T3" fmla="*/ 10 h 51"/>
                  <a:gd name="T4" fmla="*/ 7 w 14"/>
                  <a:gd name="T5" fmla="*/ 0 h 51"/>
                  <a:gd name="T6" fmla="*/ 0 w 14"/>
                  <a:gd name="T7" fmla="*/ 0 h 51"/>
                  <a:gd name="T8" fmla="*/ 0 w 14"/>
                  <a:gd name="T9" fmla="*/ 10 h 51"/>
                  <a:gd name="T10" fmla="*/ 6 w 14"/>
                  <a:gd name="T11" fmla="*/ 13 h 51"/>
                  <a:gd name="T12" fmla="*/ 0 w 14"/>
                  <a:gd name="T13" fmla="*/ 10 h 51"/>
                  <a:gd name="T14" fmla="*/ 0 w 14"/>
                  <a:gd name="T15" fmla="*/ 25 h 51"/>
                  <a:gd name="T16" fmla="*/ 6 w 14"/>
                  <a:gd name="T17" fmla="*/ 13 h 51"/>
                  <a:gd name="T18" fmla="*/ 1 w 14"/>
                  <a:gd name="T19" fmla="*/ 7 h 5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 h="51">
                    <a:moveTo>
                      <a:pt x="2" y="15"/>
                    </a:moveTo>
                    <a:lnTo>
                      <a:pt x="14" y="20"/>
                    </a:lnTo>
                    <a:lnTo>
                      <a:pt x="14" y="0"/>
                    </a:lnTo>
                    <a:lnTo>
                      <a:pt x="0" y="0"/>
                    </a:lnTo>
                    <a:lnTo>
                      <a:pt x="0" y="20"/>
                    </a:lnTo>
                    <a:lnTo>
                      <a:pt x="12" y="26"/>
                    </a:lnTo>
                    <a:lnTo>
                      <a:pt x="0" y="20"/>
                    </a:lnTo>
                    <a:lnTo>
                      <a:pt x="0" y="51"/>
                    </a:lnTo>
                    <a:lnTo>
                      <a:pt x="12" y="26"/>
                    </a:lnTo>
                    <a:lnTo>
                      <a:pt x="2"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58" name="Freeform 1846"/>
              <p:cNvSpPr>
                <a:spLocks/>
              </p:cNvSpPr>
              <p:nvPr/>
            </p:nvSpPr>
            <p:spPr bwMode="auto">
              <a:xfrm>
                <a:off x="3770" y="3388"/>
                <a:ext cx="20" cy="18"/>
              </a:xfrm>
              <a:custGeom>
                <a:avLst/>
                <a:gdLst>
                  <a:gd name="T0" fmla="*/ 20 w 40"/>
                  <a:gd name="T1" fmla="*/ 0 h 37"/>
                  <a:gd name="T2" fmla="*/ 20 w 40"/>
                  <a:gd name="T3" fmla="*/ 0 h 37"/>
                  <a:gd name="T4" fmla="*/ 14 w 40"/>
                  <a:gd name="T5" fmla="*/ 1 h 37"/>
                  <a:gd name="T6" fmla="*/ 9 w 40"/>
                  <a:gd name="T7" fmla="*/ 3 h 37"/>
                  <a:gd name="T8" fmla="*/ 4 w 40"/>
                  <a:gd name="T9" fmla="*/ 7 h 37"/>
                  <a:gd name="T10" fmla="*/ 0 w 40"/>
                  <a:gd name="T11" fmla="*/ 13 h 37"/>
                  <a:gd name="T12" fmla="*/ 5 w 40"/>
                  <a:gd name="T13" fmla="*/ 18 h 37"/>
                  <a:gd name="T14" fmla="*/ 8 w 40"/>
                  <a:gd name="T15" fmla="*/ 14 h 37"/>
                  <a:gd name="T16" fmla="*/ 12 w 40"/>
                  <a:gd name="T17" fmla="*/ 12 h 37"/>
                  <a:gd name="T18" fmla="*/ 15 w 40"/>
                  <a:gd name="T19" fmla="*/ 10 h 37"/>
                  <a:gd name="T20" fmla="*/ 20 w 40"/>
                  <a:gd name="T21" fmla="*/ 9 h 37"/>
                  <a:gd name="T22" fmla="*/ 20 w 40"/>
                  <a:gd name="T23" fmla="*/ 9 h 37"/>
                  <a:gd name="T24" fmla="*/ 20 w 40"/>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 h="37">
                    <a:moveTo>
                      <a:pt x="40" y="0"/>
                    </a:moveTo>
                    <a:lnTo>
                      <a:pt x="40" y="0"/>
                    </a:lnTo>
                    <a:lnTo>
                      <a:pt x="27" y="2"/>
                    </a:lnTo>
                    <a:lnTo>
                      <a:pt x="17" y="6"/>
                    </a:lnTo>
                    <a:lnTo>
                      <a:pt x="8" y="15"/>
                    </a:lnTo>
                    <a:lnTo>
                      <a:pt x="0" y="26"/>
                    </a:lnTo>
                    <a:lnTo>
                      <a:pt x="10" y="37"/>
                    </a:lnTo>
                    <a:lnTo>
                      <a:pt x="15" y="29"/>
                    </a:lnTo>
                    <a:lnTo>
                      <a:pt x="23" y="24"/>
                    </a:lnTo>
                    <a:lnTo>
                      <a:pt x="30" y="20"/>
                    </a:lnTo>
                    <a:lnTo>
                      <a:pt x="40" y="18"/>
                    </a:lnTo>
                    <a:lnTo>
                      <a:pt x="4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59" name="Freeform 1847"/>
              <p:cNvSpPr>
                <a:spLocks/>
              </p:cNvSpPr>
              <p:nvPr/>
            </p:nvSpPr>
            <p:spPr bwMode="auto">
              <a:xfrm>
                <a:off x="3790" y="3388"/>
                <a:ext cx="10" cy="11"/>
              </a:xfrm>
              <a:custGeom>
                <a:avLst/>
                <a:gdLst>
                  <a:gd name="T0" fmla="*/ 10 w 20"/>
                  <a:gd name="T1" fmla="*/ 2 h 22"/>
                  <a:gd name="T2" fmla="*/ 10 w 20"/>
                  <a:gd name="T3" fmla="*/ 2 h 22"/>
                  <a:gd name="T4" fmla="*/ 9 w 20"/>
                  <a:gd name="T5" fmla="*/ 1 h 22"/>
                  <a:gd name="T6" fmla="*/ 5 w 20"/>
                  <a:gd name="T7" fmla="*/ 1 h 22"/>
                  <a:gd name="T8" fmla="*/ 3 w 20"/>
                  <a:gd name="T9" fmla="*/ 0 h 22"/>
                  <a:gd name="T10" fmla="*/ 0 w 20"/>
                  <a:gd name="T11" fmla="*/ 0 h 22"/>
                  <a:gd name="T12" fmla="*/ 0 w 20"/>
                  <a:gd name="T13" fmla="*/ 9 h 22"/>
                  <a:gd name="T14" fmla="*/ 3 w 20"/>
                  <a:gd name="T15" fmla="*/ 9 h 22"/>
                  <a:gd name="T16" fmla="*/ 5 w 20"/>
                  <a:gd name="T17" fmla="*/ 10 h 22"/>
                  <a:gd name="T18" fmla="*/ 7 w 20"/>
                  <a:gd name="T19" fmla="*/ 10 h 22"/>
                  <a:gd name="T20" fmla="*/ 9 w 20"/>
                  <a:gd name="T21" fmla="*/ 11 h 22"/>
                  <a:gd name="T22" fmla="*/ 9 w 20"/>
                  <a:gd name="T23" fmla="*/ 11 h 22"/>
                  <a:gd name="T24" fmla="*/ 10 w 20"/>
                  <a:gd name="T25" fmla="*/ 2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 h="22">
                    <a:moveTo>
                      <a:pt x="20" y="4"/>
                    </a:moveTo>
                    <a:lnTo>
                      <a:pt x="20" y="4"/>
                    </a:lnTo>
                    <a:lnTo>
                      <a:pt x="17" y="2"/>
                    </a:lnTo>
                    <a:lnTo>
                      <a:pt x="10" y="2"/>
                    </a:lnTo>
                    <a:lnTo>
                      <a:pt x="5" y="0"/>
                    </a:lnTo>
                    <a:lnTo>
                      <a:pt x="0" y="0"/>
                    </a:lnTo>
                    <a:lnTo>
                      <a:pt x="0" y="18"/>
                    </a:lnTo>
                    <a:lnTo>
                      <a:pt x="5" y="18"/>
                    </a:lnTo>
                    <a:lnTo>
                      <a:pt x="10" y="20"/>
                    </a:lnTo>
                    <a:lnTo>
                      <a:pt x="13" y="20"/>
                    </a:lnTo>
                    <a:lnTo>
                      <a:pt x="17" y="22"/>
                    </a:lnTo>
                    <a:lnTo>
                      <a:pt x="2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60" name="Freeform 1848"/>
              <p:cNvSpPr>
                <a:spLocks/>
              </p:cNvSpPr>
              <p:nvPr/>
            </p:nvSpPr>
            <p:spPr bwMode="auto">
              <a:xfrm>
                <a:off x="3798" y="3390"/>
                <a:ext cx="10" cy="14"/>
              </a:xfrm>
              <a:custGeom>
                <a:avLst/>
                <a:gdLst>
                  <a:gd name="T0" fmla="*/ 9 w 20"/>
                  <a:gd name="T1" fmla="*/ 7 h 29"/>
                  <a:gd name="T2" fmla="*/ 10 w 20"/>
                  <a:gd name="T3" fmla="*/ 8 h 29"/>
                  <a:gd name="T4" fmla="*/ 9 w 20"/>
                  <a:gd name="T5" fmla="*/ 5 h 29"/>
                  <a:gd name="T6" fmla="*/ 7 w 20"/>
                  <a:gd name="T7" fmla="*/ 3 h 29"/>
                  <a:gd name="T8" fmla="*/ 5 w 20"/>
                  <a:gd name="T9" fmla="*/ 2 h 29"/>
                  <a:gd name="T10" fmla="*/ 2 w 20"/>
                  <a:gd name="T11" fmla="*/ 0 h 29"/>
                  <a:gd name="T12" fmla="*/ 0 w 20"/>
                  <a:gd name="T13" fmla="*/ 9 h 29"/>
                  <a:gd name="T14" fmla="*/ 2 w 20"/>
                  <a:gd name="T15" fmla="*/ 10 h 29"/>
                  <a:gd name="T16" fmla="*/ 3 w 20"/>
                  <a:gd name="T17" fmla="*/ 11 h 29"/>
                  <a:gd name="T18" fmla="*/ 4 w 20"/>
                  <a:gd name="T19" fmla="*/ 12 h 29"/>
                  <a:gd name="T20" fmla="*/ 5 w 20"/>
                  <a:gd name="T21" fmla="*/ 13 h 29"/>
                  <a:gd name="T22" fmla="*/ 6 w 20"/>
                  <a:gd name="T23" fmla="*/ 14 h 29"/>
                  <a:gd name="T24" fmla="*/ 5 w 20"/>
                  <a:gd name="T25" fmla="*/ 12 h 29"/>
                  <a:gd name="T26" fmla="*/ 5 w 20"/>
                  <a:gd name="T27" fmla="*/ 13 h 29"/>
                  <a:gd name="T28" fmla="*/ 6 w 20"/>
                  <a:gd name="T29" fmla="*/ 14 h 29"/>
                  <a:gd name="T30" fmla="*/ 9 w 20"/>
                  <a:gd name="T31" fmla="*/ 7 h 2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0" h="29">
                    <a:moveTo>
                      <a:pt x="18" y="14"/>
                    </a:moveTo>
                    <a:lnTo>
                      <a:pt x="20" y="16"/>
                    </a:lnTo>
                    <a:lnTo>
                      <a:pt x="18" y="11"/>
                    </a:lnTo>
                    <a:lnTo>
                      <a:pt x="13" y="7"/>
                    </a:lnTo>
                    <a:lnTo>
                      <a:pt x="10" y="5"/>
                    </a:lnTo>
                    <a:lnTo>
                      <a:pt x="3" y="0"/>
                    </a:lnTo>
                    <a:lnTo>
                      <a:pt x="0" y="18"/>
                    </a:lnTo>
                    <a:lnTo>
                      <a:pt x="3" y="20"/>
                    </a:lnTo>
                    <a:lnTo>
                      <a:pt x="6" y="22"/>
                    </a:lnTo>
                    <a:lnTo>
                      <a:pt x="8" y="25"/>
                    </a:lnTo>
                    <a:lnTo>
                      <a:pt x="10" y="27"/>
                    </a:lnTo>
                    <a:lnTo>
                      <a:pt x="11" y="29"/>
                    </a:lnTo>
                    <a:lnTo>
                      <a:pt x="10" y="25"/>
                    </a:lnTo>
                    <a:lnTo>
                      <a:pt x="10" y="27"/>
                    </a:lnTo>
                    <a:lnTo>
                      <a:pt x="11" y="29"/>
                    </a:lnTo>
                    <a:lnTo>
                      <a:pt x="18"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61" name="Freeform 1849"/>
              <p:cNvSpPr>
                <a:spLocks/>
              </p:cNvSpPr>
              <p:nvPr/>
            </p:nvSpPr>
            <p:spPr bwMode="auto">
              <a:xfrm>
                <a:off x="3804" y="3397"/>
                <a:ext cx="9" cy="12"/>
              </a:xfrm>
              <a:custGeom>
                <a:avLst/>
                <a:gdLst>
                  <a:gd name="T0" fmla="*/ 9 w 17"/>
                  <a:gd name="T1" fmla="*/ 12 h 24"/>
                  <a:gd name="T2" fmla="*/ 9 w 17"/>
                  <a:gd name="T3" fmla="*/ 12 h 24"/>
                  <a:gd name="T4" fmla="*/ 9 w 17"/>
                  <a:gd name="T5" fmla="*/ 10 h 24"/>
                  <a:gd name="T6" fmla="*/ 7 w 17"/>
                  <a:gd name="T7" fmla="*/ 5 h 24"/>
                  <a:gd name="T8" fmla="*/ 5 w 17"/>
                  <a:gd name="T9" fmla="*/ 2 h 24"/>
                  <a:gd name="T10" fmla="*/ 4 w 17"/>
                  <a:gd name="T11" fmla="*/ 0 h 24"/>
                  <a:gd name="T12" fmla="*/ 0 w 17"/>
                  <a:gd name="T13" fmla="*/ 8 h 24"/>
                  <a:gd name="T14" fmla="*/ 0 w 17"/>
                  <a:gd name="T15" fmla="*/ 10 h 24"/>
                  <a:gd name="T16" fmla="*/ 2 w 17"/>
                  <a:gd name="T17" fmla="*/ 10 h 24"/>
                  <a:gd name="T18" fmla="*/ 2 w 17"/>
                  <a:gd name="T19" fmla="*/ 11 h 24"/>
                  <a:gd name="T20" fmla="*/ 2 w 17"/>
                  <a:gd name="T21" fmla="*/ 12 h 24"/>
                  <a:gd name="T22" fmla="*/ 2 w 17"/>
                  <a:gd name="T23" fmla="*/ 12 h 24"/>
                  <a:gd name="T24" fmla="*/ 9 w 17"/>
                  <a:gd name="T25" fmla="*/ 12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7" h="24">
                    <a:moveTo>
                      <a:pt x="17" y="24"/>
                    </a:moveTo>
                    <a:lnTo>
                      <a:pt x="17" y="24"/>
                    </a:lnTo>
                    <a:lnTo>
                      <a:pt x="17" y="19"/>
                    </a:lnTo>
                    <a:lnTo>
                      <a:pt x="14" y="10"/>
                    </a:lnTo>
                    <a:lnTo>
                      <a:pt x="10" y="4"/>
                    </a:lnTo>
                    <a:lnTo>
                      <a:pt x="7" y="0"/>
                    </a:lnTo>
                    <a:lnTo>
                      <a:pt x="0" y="15"/>
                    </a:lnTo>
                    <a:lnTo>
                      <a:pt x="0" y="19"/>
                    </a:lnTo>
                    <a:lnTo>
                      <a:pt x="4" y="20"/>
                    </a:lnTo>
                    <a:lnTo>
                      <a:pt x="4" y="22"/>
                    </a:lnTo>
                    <a:lnTo>
                      <a:pt x="4" y="24"/>
                    </a:lnTo>
                    <a:lnTo>
                      <a:pt x="17"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62" name="Freeform 1850"/>
              <p:cNvSpPr>
                <a:spLocks/>
              </p:cNvSpPr>
              <p:nvPr/>
            </p:nvSpPr>
            <p:spPr bwMode="auto">
              <a:xfrm>
                <a:off x="3806" y="3409"/>
                <a:ext cx="7" cy="11"/>
              </a:xfrm>
              <a:custGeom>
                <a:avLst/>
                <a:gdLst>
                  <a:gd name="T0" fmla="*/ 7 w 15"/>
                  <a:gd name="T1" fmla="*/ 11 h 22"/>
                  <a:gd name="T2" fmla="*/ 7 w 15"/>
                  <a:gd name="T3" fmla="*/ 11 h 22"/>
                  <a:gd name="T4" fmla="*/ 7 w 15"/>
                  <a:gd name="T5" fmla="*/ 7 h 22"/>
                  <a:gd name="T6" fmla="*/ 7 w 15"/>
                  <a:gd name="T7" fmla="*/ 3 h 22"/>
                  <a:gd name="T8" fmla="*/ 6 w 15"/>
                  <a:gd name="T9" fmla="*/ 1 h 22"/>
                  <a:gd name="T10" fmla="*/ 6 w 15"/>
                  <a:gd name="T11" fmla="*/ 0 h 22"/>
                  <a:gd name="T12" fmla="*/ 0 w 15"/>
                  <a:gd name="T13" fmla="*/ 0 h 22"/>
                  <a:gd name="T14" fmla="*/ 0 w 15"/>
                  <a:gd name="T15" fmla="*/ 3 h 22"/>
                  <a:gd name="T16" fmla="*/ 0 w 15"/>
                  <a:gd name="T17" fmla="*/ 5 h 22"/>
                  <a:gd name="T18" fmla="*/ 0 w 15"/>
                  <a:gd name="T19" fmla="*/ 7 h 22"/>
                  <a:gd name="T20" fmla="*/ 0 w 15"/>
                  <a:gd name="T21" fmla="*/ 11 h 22"/>
                  <a:gd name="T22" fmla="*/ 0 w 15"/>
                  <a:gd name="T23" fmla="*/ 11 h 22"/>
                  <a:gd name="T24" fmla="*/ 7 w 15"/>
                  <a:gd name="T25" fmla="*/ 11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 h="22">
                    <a:moveTo>
                      <a:pt x="15" y="22"/>
                    </a:moveTo>
                    <a:lnTo>
                      <a:pt x="15" y="22"/>
                    </a:lnTo>
                    <a:lnTo>
                      <a:pt x="15" y="14"/>
                    </a:lnTo>
                    <a:lnTo>
                      <a:pt x="15" y="5"/>
                    </a:lnTo>
                    <a:lnTo>
                      <a:pt x="13" y="2"/>
                    </a:lnTo>
                    <a:lnTo>
                      <a:pt x="13" y="0"/>
                    </a:lnTo>
                    <a:lnTo>
                      <a:pt x="0" y="0"/>
                    </a:lnTo>
                    <a:lnTo>
                      <a:pt x="0" y="5"/>
                    </a:lnTo>
                    <a:lnTo>
                      <a:pt x="1" y="9"/>
                    </a:lnTo>
                    <a:lnTo>
                      <a:pt x="1" y="14"/>
                    </a:lnTo>
                    <a:lnTo>
                      <a:pt x="1" y="22"/>
                    </a:lnTo>
                    <a:lnTo>
                      <a:pt x="15" y="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63" name="Freeform 1851"/>
              <p:cNvSpPr>
                <a:spLocks/>
              </p:cNvSpPr>
              <p:nvPr/>
            </p:nvSpPr>
            <p:spPr bwMode="auto">
              <a:xfrm>
                <a:off x="3807" y="3420"/>
                <a:ext cx="6" cy="44"/>
              </a:xfrm>
              <a:custGeom>
                <a:avLst/>
                <a:gdLst>
                  <a:gd name="T0" fmla="*/ 3 w 14"/>
                  <a:gd name="T1" fmla="*/ 44 h 88"/>
                  <a:gd name="T2" fmla="*/ 6 w 14"/>
                  <a:gd name="T3" fmla="*/ 40 h 88"/>
                  <a:gd name="T4" fmla="*/ 6 w 14"/>
                  <a:gd name="T5" fmla="*/ 0 h 88"/>
                  <a:gd name="T6" fmla="*/ 0 w 14"/>
                  <a:gd name="T7" fmla="*/ 0 h 88"/>
                  <a:gd name="T8" fmla="*/ 0 w 14"/>
                  <a:gd name="T9" fmla="*/ 40 h 88"/>
                  <a:gd name="T10" fmla="*/ 3 w 14"/>
                  <a:gd name="T11" fmla="*/ 35 h 88"/>
                  <a:gd name="T12" fmla="*/ 3 w 14"/>
                  <a:gd name="T13" fmla="*/ 44 h 88"/>
                  <a:gd name="T14" fmla="*/ 6 w 14"/>
                  <a:gd name="T15" fmla="*/ 44 h 88"/>
                  <a:gd name="T16" fmla="*/ 6 w 14"/>
                  <a:gd name="T17" fmla="*/ 40 h 88"/>
                  <a:gd name="T18" fmla="*/ 3 w 14"/>
                  <a:gd name="T19" fmla="*/ 44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 h="88">
                    <a:moveTo>
                      <a:pt x="7" y="88"/>
                    </a:moveTo>
                    <a:lnTo>
                      <a:pt x="14" y="79"/>
                    </a:lnTo>
                    <a:lnTo>
                      <a:pt x="14" y="0"/>
                    </a:lnTo>
                    <a:lnTo>
                      <a:pt x="0" y="0"/>
                    </a:lnTo>
                    <a:lnTo>
                      <a:pt x="0" y="79"/>
                    </a:lnTo>
                    <a:lnTo>
                      <a:pt x="7" y="70"/>
                    </a:lnTo>
                    <a:lnTo>
                      <a:pt x="7" y="88"/>
                    </a:lnTo>
                    <a:lnTo>
                      <a:pt x="14" y="88"/>
                    </a:lnTo>
                    <a:lnTo>
                      <a:pt x="14" y="79"/>
                    </a:lnTo>
                    <a:lnTo>
                      <a:pt x="7" y="8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64" name="Freeform 1852"/>
              <p:cNvSpPr>
                <a:spLocks/>
              </p:cNvSpPr>
              <p:nvPr/>
            </p:nvSpPr>
            <p:spPr bwMode="auto">
              <a:xfrm>
                <a:off x="3797" y="3455"/>
                <a:ext cx="13" cy="9"/>
              </a:xfrm>
              <a:custGeom>
                <a:avLst/>
                <a:gdLst>
                  <a:gd name="T0" fmla="*/ 0 w 27"/>
                  <a:gd name="T1" fmla="*/ 5 h 18"/>
                  <a:gd name="T2" fmla="*/ 3 w 27"/>
                  <a:gd name="T3" fmla="*/ 9 h 18"/>
                  <a:gd name="T4" fmla="*/ 13 w 27"/>
                  <a:gd name="T5" fmla="*/ 9 h 18"/>
                  <a:gd name="T6" fmla="*/ 13 w 27"/>
                  <a:gd name="T7" fmla="*/ 0 h 18"/>
                  <a:gd name="T8" fmla="*/ 3 w 27"/>
                  <a:gd name="T9" fmla="*/ 0 h 18"/>
                  <a:gd name="T10" fmla="*/ 7 w 27"/>
                  <a:gd name="T11" fmla="*/ 5 h 18"/>
                  <a:gd name="T12" fmla="*/ 0 w 27"/>
                  <a:gd name="T13" fmla="*/ 5 h 18"/>
                  <a:gd name="T14" fmla="*/ 0 w 27"/>
                  <a:gd name="T15" fmla="*/ 9 h 18"/>
                  <a:gd name="T16" fmla="*/ 3 w 27"/>
                  <a:gd name="T17" fmla="*/ 9 h 18"/>
                  <a:gd name="T18" fmla="*/ 0 w 27"/>
                  <a:gd name="T19" fmla="*/ 5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7" h="18">
                    <a:moveTo>
                      <a:pt x="0" y="9"/>
                    </a:moveTo>
                    <a:lnTo>
                      <a:pt x="7" y="18"/>
                    </a:lnTo>
                    <a:lnTo>
                      <a:pt x="27" y="18"/>
                    </a:lnTo>
                    <a:lnTo>
                      <a:pt x="27" y="0"/>
                    </a:lnTo>
                    <a:lnTo>
                      <a:pt x="7" y="0"/>
                    </a:lnTo>
                    <a:lnTo>
                      <a:pt x="14" y="9"/>
                    </a:lnTo>
                    <a:lnTo>
                      <a:pt x="0" y="9"/>
                    </a:lnTo>
                    <a:lnTo>
                      <a:pt x="0" y="18"/>
                    </a:lnTo>
                    <a:lnTo>
                      <a:pt x="7" y="18"/>
                    </a:ln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65" name="Freeform 1853"/>
              <p:cNvSpPr>
                <a:spLocks/>
              </p:cNvSpPr>
              <p:nvPr/>
            </p:nvSpPr>
            <p:spPr bwMode="auto">
              <a:xfrm>
                <a:off x="3797" y="3421"/>
                <a:ext cx="6" cy="39"/>
              </a:xfrm>
              <a:custGeom>
                <a:avLst/>
                <a:gdLst>
                  <a:gd name="T0" fmla="*/ 0 w 14"/>
                  <a:gd name="T1" fmla="*/ 0 h 77"/>
                  <a:gd name="T2" fmla="*/ 0 w 14"/>
                  <a:gd name="T3" fmla="*/ 0 h 77"/>
                  <a:gd name="T4" fmla="*/ 0 w 14"/>
                  <a:gd name="T5" fmla="*/ 39 h 77"/>
                  <a:gd name="T6" fmla="*/ 6 w 14"/>
                  <a:gd name="T7" fmla="*/ 39 h 77"/>
                  <a:gd name="T8" fmla="*/ 6 w 14"/>
                  <a:gd name="T9" fmla="*/ 0 h 77"/>
                  <a:gd name="T10" fmla="*/ 6 w 14"/>
                  <a:gd name="T11" fmla="*/ 0 h 77"/>
                  <a:gd name="T12" fmla="*/ 0 w 14"/>
                  <a:gd name="T13" fmla="*/ 0 h 7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77">
                    <a:moveTo>
                      <a:pt x="0" y="0"/>
                    </a:moveTo>
                    <a:lnTo>
                      <a:pt x="0" y="0"/>
                    </a:lnTo>
                    <a:lnTo>
                      <a:pt x="0" y="77"/>
                    </a:lnTo>
                    <a:lnTo>
                      <a:pt x="14" y="77"/>
                    </a:lnTo>
                    <a:lnTo>
                      <a:pt x="14"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66" name="Freeform 1854"/>
              <p:cNvSpPr>
                <a:spLocks/>
              </p:cNvSpPr>
              <p:nvPr/>
            </p:nvSpPr>
            <p:spPr bwMode="auto">
              <a:xfrm>
                <a:off x="3796" y="3409"/>
                <a:ext cx="7" cy="12"/>
              </a:xfrm>
              <a:custGeom>
                <a:avLst/>
                <a:gdLst>
                  <a:gd name="T0" fmla="*/ 0 w 15"/>
                  <a:gd name="T1" fmla="*/ 6 h 24"/>
                  <a:gd name="T2" fmla="*/ 0 w 15"/>
                  <a:gd name="T3" fmla="*/ 3 h 24"/>
                  <a:gd name="T4" fmla="*/ 0 w 15"/>
                  <a:gd name="T5" fmla="*/ 6 h 24"/>
                  <a:gd name="T6" fmla="*/ 0 w 15"/>
                  <a:gd name="T7" fmla="*/ 7 h 24"/>
                  <a:gd name="T8" fmla="*/ 0 w 15"/>
                  <a:gd name="T9" fmla="*/ 9 h 24"/>
                  <a:gd name="T10" fmla="*/ 0 w 15"/>
                  <a:gd name="T11" fmla="*/ 12 h 24"/>
                  <a:gd name="T12" fmla="*/ 7 w 15"/>
                  <a:gd name="T13" fmla="*/ 12 h 24"/>
                  <a:gd name="T14" fmla="*/ 7 w 15"/>
                  <a:gd name="T15" fmla="*/ 9 h 24"/>
                  <a:gd name="T16" fmla="*/ 7 w 15"/>
                  <a:gd name="T17" fmla="*/ 6 h 24"/>
                  <a:gd name="T18" fmla="*/ 6 w 15"/>
                  <a:gd name="T19" fmla="*/ 4 h 24"/>
                  <a:gd name="T20" fmla="*/ 6 w 15"/>
                  <a:gd name="T21" fmla="*/ 3 h 24"/>
                  <a:gd name="T22" fmla="*/ 5 w 15"/>
                  <a:gd name="T23" fmla="*/ 0 h 24"/>
                  <a:gd name="T24" fmla="*/ 6 w 15"/>
                  <a:gd name="T25" fmla="*/ 3 h 24"/>
                  <a:gd name="T26" fmla="*/ 6 w 15"/>
                  <a:gd name="T27" fmla="*/ 2 h 24"/>
                  <a:gd name="T28" fmla="*/ 5 w 15"/>
                  <a:gd name="T29" fmla="*/ 1 h 24"/>
                  <a:gd name="T30" fmla="*/ 0 w 15"/>
                  <a:gd name="T31" fmla="*/ 6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5" h="24">
                    <a:moveTo>
                      <a:pt x="1" y="11"/>
                    </a:moveTo>
                    <a:lnTo>
                      <a:pt x="0" y="5"/>
                    </a:lnTo>
                    <a:lnTo>
                      <a:pt x="0" y="11"/>
                    </a:lnTo>
                    <a:lnTo>
                      <a:pt x="1" y="14"/>
                    </a:lnTo>
                    <a:lnTo>
                      <a:pt x="1" y="18"/>
                    </a:lnTo>
                    <a:lnTo>
                      <a:pt x="1" y="24"/>
                    </a:lnTo>
                    <a:lnTo>
                      <a:pt x="15" y="24"/>
                    </a:lnTo>
                    <a:lnTo>
                      <a:pt x="15" y="18"/>
                    </a:lnTo>
                    <a:lnTo>
                      <a:pt x="15" y="11"/>
                    </a:lnTo>
                    <a:lnTo>
                      <a:pt x="13" y="7"/>
                    </a:lnTo>
                    <a:lnTo>
                      <a:pt x="13" y="5"/>
                    </a:lnTo>
                    <a:lnTo>
                      <a:pt x="11" y="0"/>
                    </a:lnTo>
                    <a:lnTo>
                      <a:pt x="13" y="5"/>
                    </a:lnTo>
                    <a:lnTo>
                      <a:pt x="13" y="4"/>
                    </a:lnTo>
                    <a:lnTo>
                      <a:pt x="11" y="2"/>
                    </a:lnTo>
                    <a:lnTo>
                      <a:pt x="1"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67" name="Freeform 1855"/>
              <p:cNvSpPr>
                <a:spLocks/>
              </p:cNvSpPr>
              <p:nvPr/>
            </p:nvSpPr>
            <p:spPr bwMode="auto">
              <a:xfrm>
                <a:off x="3793" y="3402"/>
                <a:ext cx="9" cy="12"/>
              </a:xfrm>
              <a:custGeom>
                <a:avLst/>
                <a:gdLst>
                  <a:gd name="T0" fmla="*/ 0 w 16"/>
                  <a:gd name="T1" fmla="*/ 8 h 25"/>
                  <a:gd name="T2" fmla="*/ 1 w 16"/>
                  <a:gd name="T3" fmla="*/ 9 h 25"/>
                  <a:gd name="T4" fmla="*/ 1 w 16"/>
                  <a:gd name="T5" fmla="*/ 9 h 25"/>
                  <a:gd name="T6" fmla="*/ 3 w 16"/>
                  <a:gd name="T7" fmla="*/ 10 h 25"/>
                  <a:gd name="T8" fmla="*/ 3 w 16"/>
                  <a:gd name="T9" fmla="*/ 11 h 25"/>
                  <a:gd name="T10" fmla="*/ 3 w 16"/>
                  <a:gd name="T11" fmla="*/ 12 h 25"/>
                  <a:gd name="T12" fmla="*/ 9 w 16"/>
                  <a:gd name="T13" fmla="*/ 7 h 25"/>
                  <a:gd name="T14" fmla="*/ 8 w 16"/>
                  <a:gd name="T15" fmla="*/ 4 h 25"/>
                  <a:gd name="T16" fmla="*/ 6 w 16"/>
                  <a:gd name="T17" fmla="*/ 3 h 25"/>
                  <a:gd name="T18" fmla="*/ 5 w 16"/>
                  <a:gd name="T19" fmla="*/ 1 h 25"/>
                  <a:gd name="T20" fmla="*/ 3 w 16"/>
                  <a:gd name="T21" fmla="*/ 0 h 25"/>
                  <a:gd name="T22" fmla="*/ 3 w 16"/>
                  <a:gd name="T23" fmla="*/ 0 h 25"/>
                  <a:gd name="T24" fmla="*/ 0 w 16"/>
                  <a:gd name="T25" fmla="*/ 8 h 25"/>
                  <a:gd name="T26" fmla="*/ 0 w 16"/>
                  <a:gd name="T27" fmla="*/ 9 h 25"/>
                  <a:gd name="T28" fmla="*/ 1 w 16"/>
                  <a:gd name="T29" fmla="*/ 9 h 25"/>
                  <a:gd name="T30" fmla="*/ 0 w 16"/>
                  <a:gd name="T31" fmla="*/ 8 h 2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6" h="25">
                    <a:moveTo>
                      <a:pt x="0" y="16"/>
                    </a:moveTo>
                    <a:lnTo>
                      <a:pt x="1" y="18"/>
                    </a:lnTo>
                    <a:lnTo>
                      <a:pt x="5" y="21"/>
                    </a:lnTo>
                    <a:lnTo>
                      <a:pt x="5" y="23"/>
                    </a:lnTo>
                    <a:lnTo>
                      <a:pt x="6" y="25"/>
                    </a:lnTo>
                    <a:lnTo>
                      <a:pt x="16" y="14"/>
                    </a:lnTo>
                    <a:lnTo>
                      <a:pt x="15" y="9"/>
                    </a:lnTo>
                    <a:lnTo>
                      <a:pt x="11" y="7"/>
                    </a:lnTo>
                    <a:lnTo>
                      <a:pt x="8" y="3"/>
                    </a:lnTo>
                    <a:lnTo>
                      <a:pt x="5" y="0"/>
                    </a:lnTo>
                    <a:lnTo>
                      <a:pt x="6" y="1"/>
                    </a:lnTo>
                    <a:lnTo>
                      <a:pt x="0" y="16"/>
                    </a:lnTo>
                    <a:lnTo>
                      <a:pt x="0" y="18"/>
                    </a:lnTo>
                    <a:lnTo>
                      <a:pt x="1" y="18"/>
                    </a:lnTo>
                    <a:lnTo>
                      <a:pt x="0"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68" name="Freeform 1856"/>
              <p:cNvSpPr>
                <a:spLocks/>
              </p:cNvSpPr>
              <p:nvPr/>
            </p:nvSpPr>
            <p:spPr bwMode="auto">
              <a:xfrm>
                <a:off x="3788" y="3399"/>
                <a:ext cx="9" cy="11"/>
              </a:xfrm>
              <a:custGeom>
                <a:avLst/>
                <a:gdLst>
                  <a:gd name="T0" fmla="*/ 0 w 18"/>
                  <a:gd name="T1" fmla="*/ 9 h 22"/>
                  <a:gd name="T2" fmla="*/ 0 w 18"/>
                  <a:gd name="T3" fmla="*/ 9 h 22"/>
                  <a:gd name="T4" fmla="*/ 1 w 18"/>
                  <a:gd name="T5" fmla="*/ 9 h 22"/>
                  <a:gd name="T6" fmla="*/ 4 w 18"/>
                  <a:gd name="T7" fmla="*/ 10 h 22"/>
                  <a:gd name="T8" fmla="*/ 5 w 18"/>
                  <a:gd name="T9" fmla="*/ 11 h 22"/>
                  <a:gd name="T10" fmla="*/ 6 w 18"/>
                  <a:gd name="T11" fmla="*/ 11 h 22"/>
                  <a:gd name="T12" fmla="*/ 9 w 18"/>
                  <a:gd name="T13" fmla="*/ 4 h 22"/>
                  <a:gd name="T14" fmla="*/ 7 w 18"/>
                  <a:gd name="T15" fmla="*/ 2 h 22"/>
                  <a:gd name="T16" fmla="*/ 5 w 18"/>
                  <a:gd name="T17" fmla="*/ 1 h 22"/>
                  <a:gd name="T18" fmla="*/ 3 w 18"/>
                  <a:gd name="T19" fmla="*/ 0 h 22"/>
                  <a:gd name="T20" fmla="*/ 0 w 18"/>
                  <a:gd name="T21" fmla="*/ 0 h 22"/>
                  <a:gd name="T22" fmla="*/ 0 w 18"/>
                  <a:gd name="T23" fmla="*/ 0 h 22"/>
                  <a:gd name="T24" fmla="*/ 0 w 18"/>
                  <a:gd name="T25" fmla="*/ 9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22">
                    <a:moveTo>
                      <a:pt x="0" y="18"/>
                    </a:moveTo>
                    <a:lnTo>
                      <a:pt x="0" y="18"/>
                    </a:lnTo>
                    <a:lnTo>
                      <a:pt x="2" y="18"/>
                    </a:lnTo>
                    <a:lnTo>
                      <a:pt x="7" y="20"/>
                    </a:lnTo>
                    <a:lnTo>
                      <a:pt x="10" y="22"/>
                    </a:lnTo>
                    <a:lnTo>
                      <a:pt x="12" y="22"/>
                    </a:lnTo>
                    <a:lnTo>
                      <a:pt x="18" y="7"/>
                    </a:lnTo>
                    <a:lnTo>
                      <a:pt x="13" y="4"/>
                    </a:lnTo>
                    <a:lnTo>
                      <a:pt x="10" y="2"/>
                    </a:lnTo>
                    <a:lnTo>
                      <a:pt x="5" y="0"/>
                    </a:lnTo>
                    <a:lnTo>
                      <a:pt x="0" y="0"/>
                    </a:lnTo>
                    <a:lnTo>
                      <a:pt x="0"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69" name="Freeform 1857"/>
              <p:cNvSpPr>
                <a:spLocks/>
              </p:cNvSpPr>
              <p:nvPr/>
            </p:nvSpPr>
            <p:spPr bwMode="auto">
              <a:xfrm>
                <a:off x="3775" y="3399"/>
                <a:ext cx="13" cy="13"/>
              </a:xfrm>
              <a:custGeom>
                <a:avLst/>
                <a:gdLst>
                  <a:gd name="T0" fmla="*/ 4 w 25"/>
                  <a:gd name="T1" fmla="*/ 13 h 25"/>
                  <a:gd name="T2" fmla="*/ 4 w 25"/>
                  <a:gd name="T3" fmla="*/ 13 h 25"/>
                  <a:gd name="T4" fmla="*/ 6 w 25"/>
                  <a:gd name="T5" fmla="*/ 11 h 25"/>
                  <a:gd name="T6" fmla="*/ 8 w 25"/>
                  <a:gd name="T7" fmla="*/ 10 h 25"/>
                  <a:gd name="T8" fmla="*/ 9 w 25"/>
                  <a:gd name="T9" fmla="*/ 9 h 25"/>
                  <a:gd name="T10" fmla="*/ 13 w 25"/>
                  <a:gd name="T11" fmla="*/ 9 h 25"/>
                  <a:gd name="T12" fmla="*/ 13 w 25"/>
                  <a:gd name="T13" fmla="*/ 0 h 25"/>
                  <a:gd name="T14" fmla="*/ 9 w 25"/>
                  <a:gd name="T15" fmla="*/ 0 h 25"/>
                  <a:gd name="T16" fmla="*/ 6 w 25"/>
                  <a:gd name="T17" fmla="*/ 1 h 25"/>
                  <a:gd name="T18" fmla="*/ 3 w 25"/>
                  <a:gd name="T19" fmla="*/ 4 h 25"/>
                  <a:gd name="T20" fmla="*/ 0 w 25"/>
                  <a:gd name="T21" fmla="*/ 6 h 25"/>
                  <a:gd name="T22" fmla="*/ 0 w 25"/>
                  <a:gd name="T23" fmla="*/ 6 h 25"/>
                  <a:gd name="T24" fmla="*/ 4 w 25"/>
                  <a:gd name="T25" fmla="*/ 13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 h="25">
                    <a:moveTo>
                      <a:pt x="7" y="25"/>
                    </a:moveTo>
                    <a:lnTo>
                      <a:pt x="7" y="25"/>
                    </a:lnTo>
                    <a:lnTo>
                      <a:pt x="12" y="22"/>
                    </a:lnTo>
                    <a:lnTo>
                      <a:pt x="15" y="20"/>
                    </a:lnTo>
                    <a:lnTo>
                      <a:pt x="18" y="18"/>
                    </a:lnTo>
                    <a:lnTo>
                      <a:pt x="25" y="18"/>
                    </a:lnTo>
                    <a:lnTo>
                      <a:pt x="25" y="0"/>
                    </a:lnTo>
                    <a:lnTo>
                      <a:pt x="18" y="0"/>
                    </a:lnTo>
                    <a:lnTo>
                      <a:pt x="12" y="2"/>
                    </a:lnTo>
                    <a:lnTo>
                      <a:pt x="5" y="7"/>
                    </a:lnTo>
                    <a:lnTo>
                      <a:pt x="0" y="11"/>
                    </a:lnTo>
                    <a:lnTo>
                      <a:pt x="7" y="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70" name="Freeform 1858"/>
              <p:cNvSpPr>
                <a:spLocks/>
              </p:cNvSpPr>
              <p:nvPr/>
            </p:nvSpPr>
            <p:spPr bwMode="auto">
              <a:xfrm>
                <a:off x="3769" y="3404"/>
                <a:ext cx="9" cy="21"/>
              </a:xfrm>
              <a:custGeom>
                <a:avLst/>
                <a:gdLst>
                  <a:gd name="T0" fmla="*/ 7 w 19"/>
                  <a:gd name="T1" fmla="*/ 21 h 42"/>
                  <a:gd name="T2" fmla="*/ 7 w 19"/>
                  <a:gd name="T3" fmla="*/ 21 h 42"/>
                  <a:gd name="T4" fmla="*/ 7 w 19"/>
                  <a:gd name="T5" fmla="*/ 16 h 42"/>
                  <a:gd name="T6" fmla="*/ 7 w 19"/>
                  <a:gd name="T7" fmla="*/ 12 h 42"/>
                  <a:gd name="T8" fmla="*/ 8 w 19"/>
                  <a:gd name="T9" fmla="*/ 9 h 42"/>
                  <a:gd name="T10" fmla="*/ 9 w 19"/>
                  <a:gd name="T11" fmla="*/ 7 h 42"/>
                  <a:gd name="T12" fmla="*/ 6 w 19"/>
                  <a:gd name="T13" fmla="*/ 0 h 42"/>
                  <a:gd name="T14" fmla="*/ 3 w 19"/>
                  <a:gd name="T15" fmla="*/ 4 h 42"/>
                  <a:gd name="T16" fmla="*/ 1 w 19"/>
                  <a:gd name="T17" fmla="*/ 8 h 42"/>
                  <a:gd name="T18" fmla="*/ 0 w 19"/>
                  <a:gd name="T19" fmla="*/ 16 h 42"/>
                  <a:gd name="T20" fmla="*/ 0 w 19"/>
                  <a:gd name="T21" fmla="*/ 21 h 42"/>
                  <a:gd name="T22" fmla="*/ 0 w 19"/>
                  <a:gd name="T23" fmla="*/ 21 h 42"/>
                  <a:gd name="T24" fmla="*/ 7 w 19"/>
                  <a:gd name="T25" fmla="*/ 21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42">
                    <a:moveTo>
                      <a:pt x="14" y="42"/>
                    </a:moveTo>
                    <a:lnTo>
                      <a:pt x="14" y="42"/>
                    </a:lnTo>
                    <a:lnTo>
                      <a:pt x="14" y="31"/>
                    </a:lnTo>
                    <a:lnTo>
                      <a:pt x="15" y="23"/>
                    </a:lnTo>
                    <a:lnTo>
                      <a:pt x="17" y="18"/>
                    </a:lnTo>
                    <a:lnTo>
                      <a:pt x="19" y="14"/>
                    </a:lnTo>
                    <a:lnTo>
                      <a:pt x="12" y="0"/>
                    </a:lnTo>
                    <a:lnTo>
                      <a:pt x="7" y="7"/>
                    </a:lnTo>
                    <a:lnTo>
                      <a:pt x="2" y="16"/>
                    </a:lnTo>
                    <a:lnTo>
                      <a:pt x="0" y="31"/>
                    </a:lnTo>
                    <a:lnTo>
                      <a:pt x="0" y="42"/>
                    </a:lnTo>
                    <a:lnTo>
                      <a:pt x="14"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71" name="Freeform 1859"/>
              <p:cNvSpPr>
                <a:spLocks/>
              </p:cNvSpPr>
              <p:nvPr/>
            </p:nvSpPr>
            <p:spPr bwMode="auto">
              <a:xfrm>
                <a:off x="3769" y="3425"/>
                <a:ext cx="7" cy="39"/>
              </a:xfrm>
              <a:custGeom>
                <a:avLst/>
                <a:gdLst>
                  <a:gd name="T0" fmla="*/ 4 w 14"/>
                  <a:gd name="T1" fmla="*/ 39 h 77"/>
                  <a:gd name="T2" fmla="*/ 7 w 14"/>
                  <a:gd name="T3" fmla="*/ 34 h 77"/>
                  <a:gd name="T4" fmla="*/ 7 w 14"/>
                  <a:gd name="T5" fmla="*/ 0 h 77"/>
                  <a:gd name="T6" fmla="*/ 0 w 14"/>
                  <a:gd name="T7" fmla="*/ 0 h 77"/>
                  <a:gd name="T8" fmla="*/ 0 w 14"/>
                  <a:gd name="T9" fmla="*/ 34 h 77"/>
                  <a:gd name="T10" fmla="*/ 4 w 14"/>
                  <a:gd name="T11" fmla="*/ 30 h 77"/>
                  <a:gd name="T12" fmla="*/ 4 w 14"/>
                  <a:gd name="T13" fmla="*/ 39 h 77"/>
                  <a:gd name="T14" fmla="*/ 7 w 14"/>
                  <a:gd name="T15" fmla="*/ 39 h 77"/>
                  <a:gd name="T16" fmla="*/ 7 w 14"/>
                  <a:gd name="T17" fmla="*/ 34 h 77"/>
                  <a:gd name="T18" fmla="*/ 4 w 14"/>
                  <a:gd name="T19" fmla="*/ 39 h 7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 h="77">
                    <a:moveTo>
                      <a:pt x="7" y="77"/>
                    </a:moveTo>
                    <a:lnTo>
                      <a:pt x="14" y="68"/>
                    </a:lnTo>
                    <a:lnTo>
                      <a:pt x="14" y="0"/>
                    </a:lnTo>
                    <a:lnTo>
                      <a:pt x="0" y="0"/>
                    </a:lnTo>
                    <a:lnTo>
                      <a:pt x="0" y="68"/>
                    </a:lnTo>
                    <a:lnTo>
                      <a:pt x="7" y="59"/>
                    </a:lnTo>
                    <a:lnTo>
                      <a:pt x="7" y="77"/>
                    </a:lnTo>
                    <a:lnTo>
                      <a:pt x="14" y="77"/>
                    </a:lnTo>
                    <a:lnTo>
                      <a:pt x="14" y="68"/>
                    </a:lnTo>
                    <a:lnTo>
                      <a:pt x="7" y="7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72" name="Freeform 1860"/>
              <p:cNvSpPr>
                <a:spLocks/>
              </p:cNvSpPr>
              <p:nvPr/>
            </p:nvSpPr>
            <p:spPr bwMode="auto">
              <a:xfrm>
                <a:off x="3759" y="3455"/>
                <a:ext cx="13" cy="9"/>
              </a:xfrm>
              <a:custGeom>
                <a:avLst/>
                <a:gdLst>
                  <a:gd name="T0" fmla="*/ 0 w 27"/>
                  <a:gd name="T1" fmla="*/ 5 h 18"/>
                  <a:gd name="T2" fmla="*/ 3 w 27"/>
                  <a:gd name="T3" fmla="*/ 9 h 18"/>
                  <a:gd name="T4" fmla="*/ 13 w 27"/>
                  <a:gd name="T5" fmla="*/ 9 h 18"/>
                  <a:gd name="T6" fmla="*/ 13 w 27"/>
                  <a:gd name="T7" fmla="*/ 0 h 18"/>
                  <a:gd name="T8" fmla="*/ 3 w 27"/>
                  <a:gd name="T9" fmla="*/ 0 h 18"/>
                  <a:gd name="T10" fmla="*/ 7 w 27"/>
                  <a:gd name="T11" fmla="*/ 5 h 18"/>
                  <a:gd name="T12" fmla="*/ 0 w 27"/>
                  <a:gd name="T13" fmla="*/ 5 h 18"/>
                  <a:gd name="T14" fmla="*/ 0 w 27"/>
                  <a:gd name="T15" fmla="*/ 9 h 18"/>
                  <a:gd name="T16" fmla="*/ 3 w 27"/>
                  <a:gd name="T17" fmla="*/ 9 h 18"/>
                  <a:gd name="T18" fmla="*/ 0 w 27"/>
                  <a:gd name="T19" fmla="*/ 5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7" h="18">
                    <a:moveTo>
                      <a:pt x="0" y="9"/>
                    </a:moveTo>
                    <a:lnTo>
                      <a:pt x="7" y="18"/>
                    </a:lnTo>
                    <a:lnTo>
                      <a:pt x="27" y="18"/>
                    </a:lnTo>
                    <a:lnTo>
                      <a:pt x="27" y="0"/>
                    </a:lnTo>
                    <a:lnTo>
                      <a:pt x="7" y="0"/>
                    </a:lnTo>
                    <a:lnTo>
                      <a:pt x="14" y="9"/>
                    </a:lnTo>
                    <a:lnTo>
                      <a:pt x="0" y="9"/>
                    </a:lnTo>
                    <a:lnTo>
                      <a:pt x="0" y="18"/>
                    </a:lnTo>
                    <a:lnTo>
                      <a:pt x="7" y="18"/>
                    </a:ln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73" name="Freeform 1861"/>
              <p:cNvSpPr>
                <a:spLocks/>
              </p:cNvSpPr>
              <p:nvPr/>
            </p:nvSpPr>
            <p:spPr bwMode="auto">
              <a:xfrm>
                <a:off x="3824" y="3461"/>
                <a:ext cx="13" cy="9"/>
              </a:xfrm>
              <a:custGeom>
                <a:avLst/>
                <a:gdLst>
                  <a:gd name="T0" fmla="*/ 13 w 25"/>
                  <a:gd name="T1" fmla="*/ 5 h 20"/>
                  <a:gd name="T2" fmla="*/ 9 w 25"/>
                  <a:gd name="T3" fmla="*/ 1 h 20"/>
                  <a:gd name="T4" fmla="*/ 0 w 25"/>
                  <a:gd name="T5" fmla="*/ 0 h 20"/>
                  <a:gd name="T6" fmla="*/ 0 w 25"/>
                  <a:gd name="T7" fmla="*/ 8 h 20"/>
                  <a:gd name="T8" fmla="*/ 9 w 25"/>
                  <a:gd name="T9" fmla="*/ 9 h 20"/>
                  <a:gd name="T10" fmla="*/ 6 w 25"/>
                  <a:gd name="T11" fmla="*/ 5 h 20"/>
                  <a:gd name="T12" fmla="*/ 13 w 25"/>
                  <a:gd name="T13" fmla="*/ 5 h 20"/>
                  <a:gd name="T14" fmla="*/ 13 w 25"/>
                  <a:gd name="T15" fmla="*/ 1 h 20"/>
                  <a:gd name="T16" fmla="*/ 9 w 25"/>
                  <a:gd name="T17" fmla="*/ 1 h 20"/>
                  <a:gd name="T18" fmla="*/ 13 w 25"/>
                  <a:gd name="T19" fmla="*/ 5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5" h="20">
                    <a:moveTo>
                      <a:pt x="25" y="11"/>
                    </a:moveTo>
                    <a:lnTo>
                      <a:pt x="18" y="2"/>
                    </a:lnTo>
                    <a:lnTo>
                      <a:pt x="0" y="0"/>
                    </a:lnTo>
                    <a:lnTo>
                      <a:pt x="0" y="18"/>
                    </a:lnTo>
                    <a:lnTo>
                      <a:pt x="18" y="20"/>
                    </a:lnTo>
                    <a:lnTo>
                      <a:pt x="11" y="11"/>
                    </a:lnTo>
                    <a:lnTo>
                      <a:pt x="25" y="11"/>
                    </a:lnTo>
                    <a:lnTo>
                      <a:pt x="25" y="2"/>
                    </a:lnTo>
                    <a:lnTo>
                      <a:pt x="18" y="2"/>
                    </a:lnTo>
                    <a:lnTo>
                      <a:pt x="25"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74" name="Freeform 1862"/>
              <p:cNvSpPr>
                <a:spLocks/>
              </p:cNvSpPr>
              <p:nvPr/>
            </p:nvSpPr>
            <p:spPr bwMode="auto">
              <a:xfrm>
                <a:off x="3830" y="3465"/>
                <a:ext cx="9" cy="13"/>
              </a:xfrm>
              <a:custGeom>
                <a:avLst/>
                <a:gdLst>
                  <a:gd name="T0" fmla="*/ 8 w 19"/>
                  <a:gd name="T1" fmla="*/ 4 h 25"/>
                  <a:gd name="T2" fmla="*/ 9 w 19"/>
                  <a:gd name="T3" fmla="*/ 5 h 25"/>
                  <a:gd name="T4" fmla="*/ 8 w 19"/>
                  <a:gd name="T5" fmla="*/ 3 h 25"/>
                  <a:gd name="T6" fmla="*/ 7 w 19"/>
                  <a:gd name="T7" fmla="*/ 2 h 25"/>
                  <a:gd name="T8" fmla="*/ 7 w 19"/>
                  <a:gd name="T9" fmla="*/ 0 h 25"/>
                  <a:gd name="T10" fmla="*/ 7 w 19"/>
                  <a:gd name="T11" fmla="*/ 1 h 25"/>
                  <a:gd name="T12" fmla="*/ 0 w 19"/>
                  <a:gd name="T13" fmla="*/ 1 h 25"/>
                  <a:gd name="T14" fmla="*/ 2 w 19"/>
                  <a:gd name="T15" fmla="*/ 6 h 25"/>
                  <a:gd name="T16" fmla="*/ 2 w 19"/>
                  <a:gd name="T17" fmla="*/ 8 h 25"/>
                  <a:gd name="T18" fmla="*/ 3 w 19"/>
                  <a:gd name="T19" fmla="*/ 10 h 25"/>
                  <a:gd name="T20" fmla="*/ 6 w 19"/>
                  <a:gd name="T21" fmla="*/ 12 h 25"/>
                  <a:gd name="T22" fmla="*/ 7 w 19"/>
                  <a:gd name="T23" fmla="*/ 13 h 25"/>
                  <a:gd name="T24" fmla="*/ 6 w 19"/>
                  <a:gd name="T25" fmla="*/ 12 h 25"/>
                  <a:gd name="T26" fmla="*/ 6 w 19"/>
                  <a:gd name="T27" fmla="*/ 13 h 25"/>
                  <a:gd name="T28" fmla="*/ 7 w 19"/>
                  <a:gd name="T29" fmla="*/ 13 h 25"/>
                  <a:gd name="T30" fmla="*/ 8 w 19"/>
                  <a:gd name="T31" fmla="*/ 4 h 2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9" h="25">
                    <a:moveTo>
                      <a:pt x="17" y="7"/>
                    </a:moveTo>
                    <a:lnTo>
                      <a:pt x="19" y="9"/>
                    </a:lnTo>
                    <a:lnTo>
                      <a:pt x="17" y="6"/>
                    </a:lnTo>
                    <a:lnTo>
                      <a:pt x="15" y="4"/>
                    </a:lnTo>
                    <a:lnTo>
                      <a:pt x="14" y="0"/>
                    </a:lnTo>
                    <a:lnTo>
                      <a:pt x="14" y="2"/>
                    </a:lnTo>
                    <a:lnTo>
                      <a:pt x="0" y="2"/>
                    </a:lnTo>
                    <a:lnTo>
                      <a:pt x="4" y="11"/>
                    </a:lnTo>
                    <a:lnTo>
                      <a:pt x="5" y="15"/>
                    </a:lnTo>
                    <a:lnTo>
                      <a:pt x="7" y="20"/>
                    </a:lnTo>
                    <a:lnTo>
                      <a:pt x="12" y="24"/>
                    </a:lnTo>
                    <a:lnTo>
                      <a:pt x="14" y="25"/>
                    </a:lnTo>
                    <a:lnTo>
                      <a:pt x="12" y="24"/>
                    </a:lnTo>
                    <a:lnTo>
                      <a:pt x="12" y="25"/>
                    </a:lnTo>
                    <a:lnTo>
                      <a:pt x="14" y="25"/>
                    </a:lnTo>
                    <a:lnTo>
                      <a:pt x="17"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75" name="Freeform 1863"/>
              <p:cNvSpPr>
                <a:spLocks/>
              </p:cNvSpPr>
              <p:nvPr/>
            </p:nvSpPr>
            <p:spPr bwMode="auto">
              <a:xfrm>
                <a:off x="3837" y="3469"/>
                <a:ext cx="11" cy="11"/>
              </a:xfrm>
              <a:custGeom>
                <a:avLst/>
                <a:gdLst>
                  <a:gd name="T0" fmla="*/ 11 w 21"/>
                  <a:gd name="T1" fmla="*/ 2 h 22"/>
                  <a:gd name="T2" fmla="*/ 11 w 21"/>
                  <a:gd name="T3" fmla="*/ 2 h 22"/>
                  <a:gd name="T4" fmla="*/ 8 w 21"/>
                  <a:gd name="T5" fmla="*/ 2 h 22"/>
                  <a:gd name="T6" fmla="*/ 5 w 21"/>
                  <a:gd name="T7" fmla="*/ 1 h 22"/>
                  <a:gd name="T8" fmla="*/ 3 w 21"/>
                  <a:gd name="T9" fmla="*/ 1 h 22"/>
                  <a:gd name="T10" fmla="*/ 2 w 21"/>
                  <a:gd name="T11" fmla="*/ 0 h 22"/>
                  <a:gd name="T12" fmla="*/ 0 w 21"/>
                  <a:gd name="T13" fmla="*/ 9 h 22"/>
                  <a:gd name="T14" fmla="*/ 2 w 21"/>
                  <a:gd name="T15" fmla="*/ 10 h 22"/>
                  <a:gd name="T16" fmla="*/ 5 w 21"/>
                  <a:gd name="T17" fmla="*/ 10 h 22"/>
                  <a:gd name="T18" fmla="*/ 8 w 21"/>
                  <a:gd name="T19" fmla="*/ 11 h 22"/>
                  <a:gd name="T20" fmla="*/ 11 w 21"/>
                  <a:gd name="T21" fmla="*/ 11 h 22"/>
                  <a:gd name="T22" fmla="*/ 11 w 21"/>
                  <a:gd name="T23" fmla="*/ 11 h 22"/>
                  <a:gd name="T24" fmla="*/ 11 w 21"/>
                  <a:gd name="T25" fmla="*/ 2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22">
                    <a:moveTo>
                      <a:pt x="21" y="4"/>
                    </a:moveTo>
                    <a:lnTo>
                      <a:pt x="21" y="4"/>
                    </a:lnTo>
                    <a:lnTo>
                      <a:pt x="15" y="4"/>
                    </a:lnTo>
                    <a:lnTo>
                      <a:pt x="10" y="2"/>
                    </a:lnTo>
                    <a:lnTo>
                      <a:pt x="6" y="2"/>
                    </a:lnTo>
                    <a:lnTo>
                      <a:pt x="3" y="0"/>
                    </a:lnTo>
                    <a:lnTo>
                      <a:pt x="0" y="18"/>
                    </a:lnTo>
                    <a:lnTo>
                      <a:pt x="3" y="20"/>
                    </a:lnTo>
                    <a:lnTo>
                      <a:pt x="10" y="20"/>
                    </a:lnTo>
                    <a:lnTo>
                      <a:pt x="15" y="22"/>
                    </a:lnTo>
                    <a:lnTo>
                      <a:pt x="21" y="22"/>
                    </a:lnTo>
                    <a:lnTo>
                      <a:pt x="21"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76" name="Freeform 1864"/>
              <p:cNvSpPr>
                <a:spLocks/>
              </p:cNvSpPr>
              <p:nvPr/>
            </p:nvSpPr>
            <p:spPr bwMode="auto">
              <a:xfrm>
                <a:off x="3848" y="3469"/>
                <a:ext cx="12" cy="11"/>
              </a:xfrm>
              <a:custGeom>
                <a:avLst/>
                <a:gdLst>
                  <a:gd name="T0" fmla="*/ 9 w 25"/>
                  <a:gd name="T1" fmla="*/ 0 h 22"/>
                  <a:gd name="T2" fmla="*/ 9 w 25"/>
                  <a:gd name="T3" fmla="*/ 0 h 22"/>
                  <a:gd name="T4" fmla="*/ 8 w 25"/>
                  <a:gd name="T5" fmla="*/ 0 h 22"/>
                  <a:gd name="T6" fmla="*/ 6 w 25"/>
                  <a:gd name="T7" fmla="*/ 1 h 22"/>
                  <a:gd name="T8" fmla="*/ 3 w 25"/>
                  <a:gd name="T9" fmla="*/ 2 h 22"/>
                  <a:gd name="T10" fmla="*/ 0 w 25"/>
                  <a:gd name="T11" fmla="*/ 2 h 22"/>
                  <a:gd name="T12" fmla="*/ 0 w 25"/>
                  <a:gd name="T13" fmla="*/ 11 h 22"/>
                  <a:gd name="T14" fmla="*/ 3 w 25"/>
                  <a:gd name="T15" fmla="*/ 11 h 22"/>
                  <a:gd name="T16" fmla="*/ 7 w 25"/>
                  <a:gd name="T17" fmla="*/ 10 h 22"/>
                  <a:gd name="T18" fmla="*/ 10 w 25"/>
                  <a:gd name="T19" fmla="*/ 9 h 22"/>
                  <a:gd name="T20" fmla="*/ 12 w 25"/>
                  <a:gd name="T21" fmla="*/ 8 h 22"/>
                  <a:gd name="T22" fmla="*/ 12 w 25"/>
                  <a:gd name="T23" fmla="*/ 8 h 22"/>
                  <a:gd name="T24" fmla="*/ 9 w 25"/>
                  <a:gd name="T25" fmla="*/ 0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 h="22">
                    <a:moveTo>
                      <a:pt x="19" y="0"/>
                    </a:moveTo>
                    <a:lnTo>
                      <a:pt x="19" y="0"/>
                    </a:lnTo>
                    <a:lnTo>
                      <a:pt x="17" y="0"/>
                    </a:lnTo>
                    <a:lnTo>
                      <a:pt x="12" y="2"/>
                    </a:lnTo>
                    <a:lnTo>
                      <a:pt x="7" y="4"/>
                    </a:lnTo>
                    <a:lnTo>
                      <a:pt x="0" y="4"/>
                    </a:lnTo>
                    <a:lnTo>
                      <a:pt x="0" y="22"/>
                    </a:lnTo>
                    <a:lnTo>
                      <a:pt x="7" y="22"/>
                    </a:lnTo>
                    <a:lnTo>
                      <a:pt x="15" y="20"/>
                    </a:lnTo>
                    <a:lnTo>
                      <a:pt x="20" y="18"/>
                    </a:lnTo>
                    <a:lnTo>
                      <a:pt x="25" y="15"/>
                    </a:lnTo>
                    <a:lnTo>
                      <a:pt x="1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77" name="Freeform 1865"/>
              <p:cNvSpPr>
                <a:spLocks/>
              </p:cNvSpPr>
              <p:nvPr/>
            </p:nvSpPr>
            <p:spPr bwMode="auto">
              <a:xfrm>
                <a:off x="3857" y="3463"/>
                <a:ext cx="11" cy="13"/>
              </a:xfrm>
              <a:custGeom>
                <a:avLst/>
                <a:gdLst>
                  <a:gd name="T0" fmla="*/ 4 w 21"/>
                  <a:gd name="T1" fmla="*/ 2 h 25"/>
                  <a:gd name="T2" fmla="*/ 4 w 21"/>
                  <a:gd name="T3" fmla="*/ 0 h 25"/>
                  <a:gd name="T4" fmla="*/ 4 w 21"/>
                  <a:gd name="T5" fmla="*/ 0 h 25"/>
                  <a:gd name="T6" fmla="*/ 3 w 21"/>
                  <a:gd name="T7" fmla="*/ 2 h 25"/>
                  <a:gd name="T8" fmla="*/ 2 w 21"/>
                  <a:gd name="T9" fmla="*/ 4 h 25"/>
                  <a:gd name="T10" fmla="*/ 0 w 21"/>
                  <a:gd name="T11" fmla="*/ 5 h 25"/>
                  <a:gd name="T12" fmla="*/ 3 w 21"/>
                  <a:gd name="T13" fmla="*/ 13 h 25"/>
                  <a:gd name="T14" fmla="*/ 5 w 21"/>
                  <a:gd name="T15" fmla="*/ 11 h 25"/>
                  <a:gd name="T16" fmla="*/ 7 w 21"/>
                  <a:gd name="T17" fmla="*/ 9 h 25"/>
                  <a:gd name="T18" fmla="*/ 9 w 21"/>
                  <a:gd name="T19" fmla="*/ 7 h 25"/>
                  <a:gd name="T20" fmla="*/ 11 w 21"/>
                  <a:gd name="T21" fmla="*/ 4 h 25"/>
                  <a:gd name="T22" fmla="*/ 11 w 21"/>
                  <a:gd name="T23" fmla="*/ 2 h 25"/>
                  <a:gd name="T24" fmla="*/ 11 w 21"/>
                  <a:gd name="T25" fmla="*/ 4 h 25"/>
                  <a:gd name="T26" fmla="*/ 11 w 21"/>
                  <a:gd name="T27" fmla="*/ 3 h 25"/>
                  <a:gd name="T28" fmla="*/ 11 w 21"/>
                  <a:gd name="T29" fmla="*/ 2 h 25"/>
                  <a:gd name="T30" fmla="*/ 4 w 21"/>
                  <a:gd name="T31" fmla="*/ 2 h 2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 h="25">
                    <a:moveTo>
                      <a:pt x="8" y="3"/>
                    </a:moveTo>
                    <a:lnTo>
                      <a:pt x="8" y="0"/>
                    </a:lnTo>
                    <a:lnTo>
                      <a:pt x="6" y="3"/>
                    </a:lnTo>
                    <a:lnTo>
                      <a:pt x="3" y="7"/>
                    </a:lnTo>
                    <a:lnTo>
                      <a:pt x="0" y="10"/>
                    </a:lnTo>
                    <a:lnTo>
                      <a:pt x="6" y="25"/>
                    </a:lnTo>
                    <a:lnTo>
                      <a:pt x="10" y="21"/>
                    </a:lnTo>
                    <a:lnTo>
                      <a:pt x="13" y="18"/>
                    </a:lnTo>
                    <a:lnTo>
                      <a:pt x="18" y="14"/>
                    </a:lnTo>
                    <a:lnTo>
                      <a:pt x="21" y="7"/>
                    </a:lnTo>
                    <a:lnTo>
                      <a:pt x="21" y="3"/>
                    </a:lnTo>
                    <a:lnTo>
                      <a:pt x="21" y="7"/>
                    </a:lnTo>
                    <a:lnTo>
                      <a:pt x="21" y="5"/>
                    </a:lnTo>
                    <a:lnTo>
                      <a:pt x="21" y="3"/>
                    </a:lnTo>
                    <a:lnTo>
                      <a:pt x="8"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78" name="Freeform 1866"/>
              <p:cNvSpPr>
                <a:spLocks/>
              </p:cNvSpPr>
              <p:nvPr/>
            </p:nvSpPr>
            <p:spPr bwMode="auto">
              <a:xfrm>
                <a:off x="3861" y="3441"/>
                <a:ext cx="7" cy="24"/>
              </a:xfrm>
              <a:custGeom>
                <a:avLst/>
                <a:gdLst>
                  <a:gd name="T0" fmla="*/ 6 w 13"/>
                  <a:gd name="T1" fmla="*/ 14 h 49"/>
                  <a:gd name="T2" fmla="*/ 0 w 13"/>
                  <a:gd name="T3" fmla="*/ 11 h 49"/>
                  <a:gd name="T4" fmla="*/ 0 w 13"/>
                  <a:gd name="T5" fmla="*/ 15 h 49"/>
                  <a:gd name="T6" fmla="*/ 0 w 13"/>
                  <a:gd name="T7" fmla="*/ 19 h 49"/>
                  <a:gd name="T8" fmla="*/ 0 w 13"/>
                  <a:gd name="T9" fmla="*/ 23 h 49"/>
                  <a:gd name="T10" fmla="*/ 0 w 13"/>
                  <a:gd name="T11" fmla="*/ 24 h 49"/>
                  <a:gd name="T12" fmla="*/ 7 w 13"/>
                  <a:gd name="T13" fmla="*/ 24 h 49"/>
                  <a:gd name="T14" fmla="*/ 7 w 13"/>
                  <a:gd name="T15" fmla="*/ 23 h 49"/>
                  <a:gd name="T16" fmla="*/ 7 w 13"/>
                  <a:gd name="T17" fmla="*/ 19 h 49"/>
                  <a:gd name="T18" fmla="*/ 7 w 13"/>
                  <a:gd name="T19" fmla="*/ 15 h 49"/>
                  <a:gd name="T20" fmla="*/ 7 w 13"/>
                  <a:gd name="T21" fmla="*/ 11 h 49"/>
                  <a:gd name="T22" fmla="*/ 1 w 13"/>
                  <a:gd name="T23" fmla="*/ 7 h 49"/>
                  <a:gd name="T24" fmla="*/ 7 w 13"/>
                  <a:gd name="T25" fmla="*/ 11 h 49"/>
                  <a:gd name="T26" fmla="*/ 7 w 13"/>
                  <a:gd name="T27" fmla="*/ 0 h 49"/>
                  <a:gd name="T28" fmla="*/ 1 w 13"/>
                  <a:gd name="T29" fmla="*/ 7 h 49"/>
                  <a:gd name="T30" fmla="*/ 6 w 13"/>
                  <a:gd name="T31" fmla="*/ 14 h 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3" h="49">
                    <a:moveTo>
                      <a:pt x="12" y="29"/>
                    </a:moveTo>
                    <a:lnTo>
                      <a:pt x="0" y="22"/>
                    </a:lnTo>
                    <a:lnTo>
                      <a:pt x="0" y="31"/>
                    </a:lnTo>
                    <a:lnTo>
                      <a:pt x="0" y="38"/>
                    </a:lnTo>
                    <a:lnTo>
                      <a:pt x="0" y="46"/>
                    </a:lnTo>
                    <a:lnTo>
                      <a:pt x="0" y="49"/>
                    </a:lnTo>
                    <a:lnTo>
                      <a:pt x="13" y="49"/>
                    </a:lnTo>
                    <a:lnTo>
                      <a:pt x="13" y="46"/>
                    </a:lnTo>
                    <a:lnTo>
                      <a:pt x="13" y="38"/>
                    </a:lnTo>
                    <a:lnTo>
                      <a:pt x="13" y="31"/>
                    </a:lnTo>
                    <a:lnTo>
                      <a:pt x="13" y="22"/>
                    </a:lnTo>
                    <a:lnTo>
                      <a:pt x="2" y="15"/>
                    </a:lnTo>
                    <a:lnTo>
                      <a:pt x="13" y="22"/>
                    </a:lnTo>
                    <a:lnTo>
                      <a:pt x="13" y="0"/>
                    </a:lnTo>
                    <a:lnTo>
                      <a:pt x="2" y="15"/>
                    </a:lnTo>
                    <a:lnTo>
                      <a:pt x="12"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79" name="Freeform 1867"/>
              <p:cNvSpPr>
                <a:spLocks/>
              </p:cNvSpPr>
              <p:nvPr/>
            </p:nvSpPr>
            <p:spPr bwMode="auto">
              <a:xfrm>
                <a:off x="3849" y="3448"/>
                <a:ext cx="18" cy="16"/>
              </a:xfrm>
              <a:custGeom>
                <a:avLst/>
                <a:gdLst>
                  <a:gd name="T0" fmla="*/ 0 w 37"/>
                  <a:gd name="T1" fmla="*/ 16 h 32"/>
                  <a:gd name="T2" fmla="*/ 0 w 37"/>
                  <a:gd name="T3" fmla="*/ 16 h 32"/>
                  <a:gd name="T4" fmla="*/ 5 w 37"/>
                  <a:gd name="T5" fmla="*/ 16 h 32"/>
                  <a:gd name="T6" fmla="*/ 9 w 37"/>
                  <a:gd name="T7" fmla="*/ 15 h 32"/>
                  <a:gd name="T8" fmla="*/ 14 w 37"/>
                  <a:gd name="T9" fmla="*/ 11 h 32"/>
                  <a:gd name="T10" fmla="*/ 18 w 37"/>
                  <a:gd name="T11" fmla="*/ 7 h 32"/>
                  <a:gd name="T12" fmla="*/ 13 w 37"/>
                  <a:gd name="T13" fmla="*/ 0 h 32"/>
                  <a:gd name="T14" fmla="*/ 11 w 37"/>
                  <a:gd name="T15" fmla="*/ 4 h 32"/>
                  <a:gd name="T16" fmla="*/ 7 w 37"/>
                  <a:gd name="T17" fmla="*/ 6 h 32"/>
                  <a:gd name="T18" fmla="*/ 3 w 37"/>
                  <a:gd name="T19" fmla="*/ 6 h 32"/>
                  <a:gd name="T20" fmla="*/ 0 w 37"/>
                  <a:gd name="T21" fmla="*/ 7 h 32"/>
                  <a:gd name="T22" fmla="*/ 0 w 37"/>
                  <a:gd name="T23" fmla="*/ 7 h 32"/>
                  <a:gd name="T24" fmla="*/ 0 w 37"/>
                  <a:gd name="T25" fmla="*/ 16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7" h="32">
                    <a:moveTo>
                      <a:pt x="0" y="32"/>
                    </a:moveTo>
                    <a:lnTo>
                      <a:pt x="0" y="32"/>
                    </a:lnTo>
                    <a:lnTo>
                      <a:pt x="10" y="31"/>
                    </a:lnTo>
                    <a:lnTo>
                      <a:pt x="18" y="29"/>
                    </a:lnTo>
                    <a:lnTo>
                      <a:pt x="28" y="21"/>
                    </a:lnTo>
                    <a:lnTo>
                      <a:pt x="37" y="14"/>
                    </a:lnTo>
                    <a:lnTo>
                      <a:pt x="27" y="0"/>
                    </a:lnTo>
                    <a:lnTo>
                      <a:pt x="22" y="7"/>
                    </a:lnTo>
                    <a:lnTo>
                      <a:pt x="15" y="11"/>
                    </a:lnTo>
                    <a:lnTo>
                      <a:pt x="7" y="12"/>
                    </a:lnTo>
                    <a:lnTo>
                      <a:pt x="0" y="14"/>
                    </a:lnTo>
                    <a:lnTo>
                      <a:pt x="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80" name="Freeform 1868"/>
              <p:cNvSpPr>
                <a:spLocks/>
              </p:cNvSpPr>
              <p:nvPr/>
            </p:nvSpPr>
            <p:spPr bwMode="auto">
              <a:xfrm>
                <a:off x="3827" y="3447"/>
                <a:ext cx="22" cy="17"/>
              </a:xfrm>
              <a:custGeom>
                <a:avLst/>
                <a:gdLst>
                  <a:gd name="T0" fmla="*/ 0 w 43"/>
                  <a:gd name="T1" fmla="*/ 7 h 34"/>
                  <a:gd name="T2" fmla="*/ 0 w 43"/>
                  <a:gd name="T3" fmla="*/ 7 h 34"/>
                  <a:gd name="T4" fmla="*/ 4 w 43"/>
                  <a:gd name="T5" fmla="*/ 11 h 34"/>
                  <a:gd name="T6" fmla="*/ 10 w 43"/>
                  <a:gd name="T7" fmla="*/ 15 h 34"/>
                  <a:gd name="T8" fmla="*/ 15 w 43"/>
                  <a:gd name="T9" fmla="*/ 17 h 34"/>
                  <a:gd name="T10" fmla="*/ 22 w 43"/>
                  <a:gd name="T11" fmla="*/ 17 h 34"/>
                  <a:gd name="T12" fmla="*/ 22 w 43"/>
                  <a:gd name="T13" fmla="*/ 8 h 34"/>
                  <a:gd name="T14" fmla="*/ 17 w 43"/>
                  <a:gd name="T15" fmla="*/ 7 h 34"/>
                  <a:gd name="T16" fmla="*/ 12 w 43"/>
                  <a:gd name="T17" fmla="*/ 6 h 34"/>
                  <a:gd name="T18" fmla="*/ 8 w 43"/>
                  <a:gd name="T19" fmla="*/ 4 h 34"/>
                  <a:gd name="T20" fmla="*/ 5 w 43"/>
                  <a:gd name="T21" fmla="*/ 0 h 34"/>
                  <a:gd name="T22" fmla="*/ 5 w 43"/>
                  <a:gd name="T23" fmla="*/ 0 h 34"/>
                  <a:gd name="T24" fmla="*/ 0 w 43"/>
                  <a:gd name="T25" fmla="*/ 7 h 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3" h="34">
                    <a:moveTo>
                      <a:pt x="0" y="14"/>
                    </a:moveTo>
                    <a:lnTo>
                      <a:pt x="0" y="14"/>
                    </a:lnTo>
                    <a:lnTo>
                      <a:pt x="8" y="22"/>
                    </a:lnTo>
                    <a:lnTo>
                      <a:pt x="20" y="29"/>
                    </a:lnTo>
                    <a:lnTo>
                      <a:pt x="30" y="33"/>
                    </a:lnTo>
                    <a:lnTo>
                      <a:pt x="43" y="34"/>
                    </a:lnTo>
                    <a:lnTo>
                      <a:pt x="43" y="16"/>
                    </a:lnTo>
                    <a:lnTo>
                      <a:pt x="33" y="14"/>
                    </a:lnTo>
                    <a:lnTo>
                      <a:pt x="23" y="11"/>
                    </a:lnTo>
                    <a:lnTo>
                      <a:pt x="15" y="7"/>
                    </a:lnTo>
                    <a:lnTo>
                      <a:pt x="10" y="0"/>
                    </a:lnTo>
                    <a:lnTo>
                      <a:pt x="0"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81" name="Freeform 1869"/>
              <p:cNvSpPr>
                <a:spLocks/>
              </p:cNvSpPr>
              <p:nvPr/>
            </p:nvSpPr>
            <p:spPr bwMode="auto">
              <a:xfrm>
                <a:off x="3818" y="3427"/>
                <a:ext cx="14" cy="27"/>
              </a:xfrm>
              <a:custGeom>
                <a:avLst/>
                <a:gdLst>
                  <a:gd name="T0" fmla="*/ 0 w 27"/>
                  <a:gd name="T1" fmla="*/ 0 h 54"/>
                  <a:gd name="T2" fmla="*/ 0 w 27"/>
                  <a:gd name="T3" fmla="*/ 0 h 54"/>
                  <a:gd name="T4" fmla="*/ 1 w 27"/>
                  <a:gd name="T5" fmla="*/ 8 h 54"/>
                  <a:gd name="T6" fmla="*/ 2 w 27"/>
                  <a:gd name="T7" fmla="*/ 15 h 54"/>
                  <a:gd name="T8" fmla="*/ 5 w 27"/>
                  <a:gd name="T9" fmla="*/ 21 h 54"/>
                  <a:gd name="T10" fmla="*/ 9 w 27"/>
                  <a:gd name="T11" fmla="*/ 27 h 54"/>
                  <a:gd name="T12" fmla="*/ 14 w 27"/>
                  <a:gd name="T13" fmla="*/ 20 h 54"/>
                  <a:gd name="T14" fmla="*/ 10 w 27"/>
                  <a:gd name="T15" fmla="*/ 16 h 54"/>
                  <a:gd name="T16" fmla="*/ 9 w 27"/>
                  <a:gd name="T17" fmla="*/ 11 h 54"/>
                  <a:gd name="T18" fmla="*/ 8 w 27"/>
                  <a:gd name="T19" fmla="*/ 6 h 54"/>
                  <a:gd name="T20" fmla="*/ 7 w 27"/>
                  <a:gd name="T21" fmla="*/ 0 h 54"/>
                  <a:gd name="T22" fmla="*/ 7 w 27"/>
                  <a:gd name="T23" fmla="*/ 0 h 54"/>
                  <a:gd name="T24" fmla="*/ 0 w 27"/>
                  <a:gd name="T25" fmla="*/ 0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54">
                    <a:moveTo>
                      <a:pt x="0" y="0"/>
                    </a:moveTo>
                    <a:lnTo>
                      <a:pt x="0" y="0"/>
                    </a:lnTo>
                    <a:lnTo>
                      <a:pt x="2" y="15"/>
                    </a:lnTo>
                    <a:lnTo>
                      <a:pt x="3" y="29"/>
                    </a:lnTo>
                    <a:lnTo>
                      <a:pt x="10" y="42"/>
                    </a:lnTo>
                    <a:lnTo>
                      <a:pt x="17" y="54"/>
                    </a:lnTo>
                    <a:lnTo>
                      <a:pt x="27" y="40"/>
                    </a:lnTo>
                    <a:lnTo>
                      <a:pt x="20" y="31"/>
                    </a:lnTo>
                    <a:lnTo>
                      <a:pt x="17" y="22"/>
                    </a:lnTo>
                    <a:lnTo>
                      <a:pt x="15" y="11"/>
                    </a:lnTo>
                    <a:lnTo>
                      <a:pt x="13"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82" name="Freeform 1870"/>
              <p:cNvSpPr>
                <a:spLocks/>
              </p:cNvSpPr>
              <p:nvPr/>
            </p:nvSpPr>
            <p:spPr bwMode="auto">
              <a:xfrm>
                <a:off x="3818" y="3408"/>
                <a:ext cx="10" cy="19"/>
              </a:xfrm>
              <a:custGeom>
                <a:avLst/>
                <a:gdLst>
                  <a:gd name="T0" fmla="*/ 4 w 20"/>
                  <a:gd name="T1" fmla="*/ 0 h 38"/>
                  <a:gd name="T2" fmla="*/ 4 w 20"/>
                  <a:gd name="T3" fmla="*/ 0 h 38"/>
                  <a:gd name="T4" fmla="*/ 3 w 20"/>
                  <a:gd name="T5" fmla="*/ 5 h 38"/>
                  <a:gd name="T6" fmla="*/ 1 w 20"/>
                  <a:gd name="T7" fmla="*/ 8 h 38"/>
                  <a:gd name="T8" fmla="*/ 0 w 20"/>
                  <a:gd name="T9" fmla="*/ 15 h 38"/>
                  <a:gd name="T10" fmla="*/ 0 w 20"/>
                  <a:gd name="T11" fmla="*/ 19 h 38"/>
                  <a:gd name="T12" fmla="*/ 7 w 20"/>
                  <a:gd name="T13" fmla="*/ 19 h 38"/>
                  <a:gd name="T14" fmla="*/ 7 w 20"/>
                  <a:gd name="T15" fmla="*/ 15 h 38"/>
                  <a:gd name="T16" fmla="*/ 8 w 20"/>
                  <a:gd name="T17" fmla="*/ 12 h 38"/>
                  <a:gd name="T18" fmla="*/ 9 w 20"/>
                  <a:gd name="T19" fmla="*/ 8 h 38"/>
                  <a:gd name="T20" fmla="*/ 10 w 20"/>
                  <a:gd name="T21" fmla="*/ 4 h 38"/>
                  <a:gd name="T22" fmla="*/ 10 w 20"/>
                  <a:gd name="T23" fmla="*/ 4 h 38"/>
                  <a:gd name="T24" fmla="*/ 4 w 20"/>
                  <a:gd name="T25" fmla="*/ 0 h 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 h="38">
                    <a:moveTo>
                      <a:pt x="7" y="0"/>
                    </a:moveTo>
                    <a:lnTo>
                      <a:pt x="7" y="0"/>
                    </a:lnTo>
                    <a:lnTo>
                      <a:pt x="5" y="9"/>
                    </a:lnTo>
                    <a:lnTo>
                      <a:pt x="2" y="16"/>
                    </a:lnTo>
                    <a:lnTo>
                      <a:pt x="0" y="29"/>
                    </a:lnTo>
                    <a:lnTo>
                      <a:pt x="0" y="38"/>
                    </a:lnTo>
                    <a:lnTo>
                      <a:pt x="13" y="38"/>
                    </a:lnTo>
                    <a:lnTo>
                      <a:pt x="13" y="29"/>
                    </a:lnTo>
                    <a:lnTo>
                      <a:pt x="15" y="24"/>
                    </a:lnTo>
                    <a:lnTo>
                      <a:pt x="18" y="16"/>
                    </a:lnTo>
                    <a:lnTo>
                      <a:pt x="20" y="7"/>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83" name="Freeform 1871"/>
              <p:cNvSpPr>
                <a:spLocks/>
              </p:cNvSpPr>
              <p:nvPr/>
            </p:nvSpPr>
            <p:spPr bwMode="auto">
              <a:xfrm>
                <a:off x="3822" y="3394"/>
                <a:ext cx="14" cy="18"/>
              </a:xfrm>
              <a:custGeom>
                <a:avLst/>
                <a:gdLst>
                  <a:gd name="T0" fmla="*/ 11 w 28"/>
                  <a:gd name="T1" fmla="*/ 0 h 36"/>
                  <a:gd name="T2" fmla="*/ 11 w 28"/>
                  <a:gd name="T3" fmla="*/ 0 h 36"/>
                  <a:gd name="T4" fmla="*/ 8 w 28"/>
                  <a:gd name="T5" fmla="*/ 3 h 36"/>
                  <a:gd name="T6" fmla="*/ 5 w 28"/>
                  <a:gd name="T7" fmla="*/ 6 h 36"/>
                  <a:gd name="T8" fmla="*/ 3 w 28"/>
                  <a:gd name="T9" fmla="*/ 10 h 36"/>
                  <a:gd name="T10" fmla="*/ 0 w 28"/>
                  <a:gd name="T11" fmla="*/ 15 h 36"/>
                  <a:gd name="T12" fmla="*/ 7 w 28"/>
                  <a:gd name="T13" fmla="*/ 18 h 36"/>
                  <a:gd name="T14" fmla="*/ 8 w 28"/>
                  <a:gd name="T15" fmla="*/ 16 h 36"/>
                  <a:gd name="T16" fmla="*/ 10 w 28"/>
                  <a:gd name="T17" fmla="*/ 13 h 36"/>
                  <a:gd name="T18" fmla="*/ 12 w 28"/>
                  <a:gd name="T19" fmla="*/ 10 h 36"/>
                  <a:gd name="T20" fmla="*/ 14 w 28"/>
                  <a:gd name="T21" fmla="*/ 8 h 36"/>
                  <a:gd name="T22" fmla="*/ 14 w 28"/>
                  <a:gd name="T23" fmla="*/ 8 h 36"/>
                  <a:gd name="T24" fmla="*/ 11 w 28"/>
                  <a:gd name="T25" fmla="*/ 0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8" h="36">
                    <a:moveTo>
                      <a:pt x="21" y="0"/>
                    </a:moveTo>
                    <a:lnTo>
                      <a:pt x="21" y="0"/>
                    </a:lnTo>
                    <a:lnTo>
                      <a:pt x="16" y="6"/>
                    </a:lnTo>
                    <a:lnTo>
                      <a:pt x="10" y="11"/>
                    </a:lnTo>
                    <a:lnTo>
                      <a:pt x="5" y="20"/>
                    </a:lnTo>
                    <a:lnTo>
                      <a:pt x="0" y="29"/>
                    </a:lnTo>
                    <a:lnTo>
                      <a:pt x="13" y="36"/>
                    </a:lnTo>
                    <a:lnTo>
                      <a:pt x="15" y="31"/>
                    </a:lnTo>
                    <a:lnTo>
                      <a:pt x="20" y="26"/>
                    </a:lnTo>
                    <a:lnTo>
                      <a:pt x="23" y="20"/>
                    </a:lnTo>
                    <a:lnTo>
                      <a:pt x="28" y="15"/>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84" name="Freeform 1872"/>
              <p:cNvSpPr>
                <a:spLocks/>
              </p:cNvSpPr>
              <p:nvPr/>
            </p:nvSpPr>
            <p:spPr bwMode="auto">
              <a:xfrm>
                <a:off x="3833" y="3388"/>
                <a:ext cx="15" cy="13"/>
              </a:xfrm>
              <a:custGeom>
                <a:avLst/>
                <a:gdLst>
                  <a:gd name="T0" fmla="*/ 15 w 30"/>
                  <a:gd name="T1" fmla="*/ 0 h 26"/>
                  <a:gd name="T2" fmla="*/ 15 w 30"/>
                  <a:gd name="T3" fmla="*/ 0 h 26"/>
                  <a:gd name="T4" fmla="*/ 12 w 30"/>
                  <a:gd name="T5" fmla="*/ 0 h 26"/>
                  <a:gd name="T6" fmla="*/ 7 w 30"/>
                  <a:gd name="T7" fmla="*/ 1 h 26"/>
                  <a:gd name="T8" fmla="*/ 3 w 30"/>
                  <a:gd name="T9" fmla="*/ 3 h 26"/>
                  <a:gd name="T10" fmla="*/ 0 w 30"/>
                  <a:gd name="T11" fmla="*/ 6 h 26"/>
                  <a:gd name="T12" fmla="*/ 4 w 30"/>
                  <a:gd name="T13" fmla="*/ 13 h 26"/>
                  <a:gd name="T14" fmla="*/ 6 w 30"/>
                  <a:gd name="T15" fmla="*/ 12 h 26"/>
                  <a:gd name="T16" fmla="*/ 9 w 30"/>
                  <a:gd name="T17" fmla="*/ 10 h 26"/>
                  <a:gd name="T18" fmla="*/ 12 w 30"/>
                  <a:gd name="T19" fmla="*/ 9 h 26"/>
                  <a:gd name="T20" fmla="*/ 15 w 30"/>
                  <a:gd name="T21" fmla="*/ 9 h 26"/>
                  <a:gd name="T22" fmla="*/ 15 w 30"/>
                  <a:gd name="T23" fmla="*/ 9 h 26"/>
                  <a:gd name="T24" fmla="*/ 15 w 30"/>
                  <a:gd name="T25" fmla="*/ 0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26">
                    <a:moveTo>
                      <a:pt x="30" y="0"/>
                    </a:moveTo>
                    <a:lnTo>
                      <a:pt x="30" y="0"/>
                    </a:lnTo>
                    <a:lnTo>
                      <a:pt x="24" y="0"/>
                    </a:lnTo>
                    <a:lnTo>
                      <a:pt x="14" y="2"/>
                    </a:lnTo>
                    <a:lnTo>
                      <a:pt x="5" y="6"/>
                    </a:lnTo>
                    <a:lnTo>
                      <a:pt x="0" y="11"/>
                    </a:lnTo>
                    <a:lnTo>
                      <a:pt x="7" y="26"/>
                    </a:lnTo>
                    <a:lnTo>
                      <a:pt x="12" y="24"/>
                    </a:lnTo>
                    <a:lnTo>
                      <a:pt x="17" y="20"/>
                    </a:lnTo>
                    <a:lnTo>
                      <a:pt x="24" y="18"/>
                    </a:lnTo>
                    <a:lnTo>
                      <a:pt x="30" y="18"/>
                    </a:ln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85" name="Freeform 1873"/>
              <p:cNvSpPr>
                <a:spLocks/>
              </p:cNvSpPr>
              <p:nvPr/>
            </p:nvSpPr>
            <p:spPr bwMode="auto">
              <a:xfrm>
                <a:off x="3848" y="3388"/>
                <a:ext cx="20" cy="25"/>
              </a:xfrm>
              <a:custGeom>
                <a:avLst/>
                <a:gdLst>
                  <a:gd name="T0" fmla="*/ 14 w 40"/>
                  <a:gd name="T1" fmla="*/ 14 h 49"/>
                  <a:gd name="T2" fmla="*/ 20 w 40"/>
                  <a:gd name="T3" fmla="*/ 10 h 49"/>
                  <a:gd name="T4" fmla="*/ 15 w 40"/>
                  <a:gd name="T5" fmla="*/ 7 h 49"/>
                  <a:gd name="T6" fmla="*/ 10 w 40"/>
                  <a:gd name="T7" fmla="*/ 3 h 49"/>
                  <a:gd name="T8" fmla="*/ 6 w 40"/>
                  <a:gd name="T9" fmla="*/ 1 h 49"/>
                  <a:gd name="T10" fmla="*/ 0 w 40"/>
                  <a:gd name="T11" fmla="*/ 0 h 49"/>
                  <a:gd name="T12" fmla="*/ 0 w 40"/>
                  <a:gd name="T13" fmla="*/ 9 h 49"/>
                  <a:gd name="T14" fmla="*/ 5 w 40"/>
                  <a:gd name="T15" fmla="*/ 10 h 49"/>
                  <a:gd name="T16" fmla="*/ 9 w 40"/>
                  <a:gd name="T17" fmla="*/ 12 h 49"/>
                  <a:gd name="T18" fmla="*/ 12 w 40"/>
                  <a:gd name="T19" fmla="*/ 14 h 49"/>
                  <a:gd name="T20" fmla="*/ 15 w 40"/>
                  <a:gd name="T21" fmla="*/ 18 h 49"/>
                  <a:gd name="T22" fmla="*/ 20 w 40"/>
                  <a:gd name="T23" fmla="*/ 14 h 49"/>
                  <a:gd name="T24" fmla="*/ 15 w 40"/>
                  <a:gd name="T25" fmla="*/ 18 h 49"/>
                  <a:gd name="T26" fmla="*/ 20 w 40"/>
                  <a:gd name="T27" fmla="*/ 25 h 49"/>
                  <a:gd name="T28" fmla="*/ 20 w 40"/>
                  <a:gd name="T29" fmla="*/ 14 h 49"/>
                  <a:gd name="T30" fmla="*/ 14 w 40"/>
                  <a:gd name="T31" fmla="*/ 14 h 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0" h="49">
                    <a:moveTo>
                      <a:pt x="27" y="28"/>
                    </a:moveTo>
                    <a:lnTo>
                      <a:pt x="39" y="20"/>
                    </a:lnTo>
                    <a:lnTo>
                      <a:pt x="30" y="13"/>
                    </a:lnTo>
                    <a:lnTo>
                      <a:pt x="20" y="6"/>
                    </a:lnTo>
                    <a:lnTo>
                      <a:pt x="12" y="2"/>
                    </a:lnTo>
                    <a:lnTo>
                      <a:pt x="0" y="0"/>
                    </a:lnTo>
                    <a:lnTo>
                      <a:pt x="0" y="18"/>
                    </a:lnTo>
                    <a:lnTo>
                      <a:pt x="9" y="20"/>
                    </a:lnTo>
                    <a:lnTo>
                      <a:pt x="17" y="24"/>
                    </a:lnTo>
                    <a:lnTo>
                      <a:pt x="24" y="28"/>
                    </a:lnTo>
                    <a:lnTo>
                      <a:pt x="29" y="35"/>
                    </a:lnTo>
                    <a:lnTo>
                      <a:pt x="40" y="28"/>
                    </a:lnTo>
                    <a:lnTo>
                      <a:pt x="29" y="35"/>
                    </a:lnTo>
                    <a:lnTo>
                      <a:pt x="40" y="49"/>
                    </a:lnTo>
                    <a:lnTo>
                      <a:pt x="40" y="28"/>
                    </a:lnTo>
                    <a:lnTo>
                      <a:pt x="27"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86" name="Freeform 1874"/>
              <p:cNvSpPr>
                <a:spLocks/>
              </p:cNvSpPr>
              <p:nvPr/>
            </p:nvSpPr>
            <p:spPr bwMode="auto">
              <a:xfrm>
                <a:off x="3861" y="3389"/>
                <a:ext cx="7" cy="13"/>
              </a:xfrm>
              <a:custGeom>
                <a:avLst/>
                <a:gdLst>
                  <a:gd name="T0" fmla="*/ 4 w 13"/>
                  <a:gd name="T1" fmla="*/ 0 h 26"/>
                  <a:gd name="T2" fmla="*/ 0 w 13"/>
                  <a:gd name="T3" fmla="*/ 5 h 26"/>
                  <a:gd name="T4" fmla="*/ 0 w 13"/>
                  <a:gd name="T5" fmla="*/ 13 h 26"/>
                  <a:gd name="T6" fmla="*/ 7 w 13"/>
                  <a:gd name="T7" fmla="*/ 13 h 26"/>
                  <a:gd name="T8" fmla="*/ 7 w 13"/>
                  <a:gd name="T9" fmla="*/ 5 h 26"/>
                  <a:gd name="T10" fmla="*/ 4 w 13"/>
                  <a:gd name="T11" fmla="*/ 9 h 26"/>
                  <a:gd name="T12" fmla="*/ 4 w 13"/>
                  <a:gd name="T13" fmla="*/ 0 h 26"/>
                  <a:gd name="T14" fmla="*/ 0 w 13"/>
                  <a:gd name="T15" fmla="*/ 0 h 26"/>
                  <a:gd name="T16" fmla="*/ 0 w 13"/>
                  <a:gd name="T17" fmla="*/ 5 h 26"/>
                  <a:gd name="T18" fmla="*/ 4 w 13"/>
                  <a:gd name="T19" fmla="*/ 0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26">
                    <a:moveTo>
                      <a:pt x="7" y="0"/>
                    </a:moveTo>
                    <a:lnTo>
                      <a:pt x="0" y="9"/>
                    </a:lnTo>
                    <a:lnTo>
                      <a:pt x="0" y="26"/>
                    </a:lnTo>
                    <a:lnTo>
                      <a:pt x="13" y="26"/>
                    </a:lnTo>
                    <a:lnTo>
                      <a:pt x="13" y="9"/>
                    </a:lnTo>
                    <a:lnTo>
                      <a:pt x="7" y="18"/>
                    </a:lnTo>
                    <a:lnTo>
                      <a:pt x="7" y="0"/>
                    </a:lnTo>
                    <a:lnTo>
                      <a:pt x="0" y="0"/>
                    </a:lnTo>
                    <a:lnTo>
                      <a:pt x="0" y="9"/>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87" name="Freeform 1875"/>
              <p:cNvSpPr>
                <a:spLocks/>
              </p:cNvSpPr>
              <p:nvPr/>
            </p:nvSpPr>
            <p:spPr bwMode="auto">
              <a:xfrm>
                <a:off x="3864" y="3389"/>
                <a:ext cx="14" cy="9"/>
              </a:xfrm>
              <a:custGeom>
                <a:avLst/>
                <a:gdLst>
                  <a:gd name="T0" fmla="*/ 14 w 27"/>
                  <a:gd name="T1" fmla="*/ 5 h 18"/>
                  <a:gd name="T2" fmla="*/ 10 w 27"/>
                  <a:gd name="T3" fmla="*/ 0 h 18"/>
                  <a:gd name="T4" fmla="*/ 0 w 27"/>
                  <a:gd name="T5" fmla="*/ 0 h 18"/>
                  <a:gd name="T6" fmla="*/ 0 w 27"/>
                  <a:gd name="T7" fmla="*/ 9 h 18"/>
                  <a:gd name="T8" fmla="*/ 10 w 27"/>
                  <a:gd name="T9" fmla="*/ 9 h 18"/>
                  <a:gd name="T10" fmla="*/ 7 w 27"/>
                  <a:gd name="T11" fmla="*/ 5 h 18"/>
                  <a:gd name="T12" fmla="*/ 14 w 27"/>
                  <a:gd name="T13" fmla="*/ 5 h 18"/>
                  <a:gd name="T14" fmla="*/ 14 w 27"/>
                  <a:gd name="T15" fmla="*/ 0 h 18"/>
                  <a:gd name="T16" fmla="*/ 10 w 27"/>
                  <a:gd name="T17" fmla="*/ 0 h 18"/>
                  <a:gd name="T18" fmla="*/ 14 w 27"/>
                  <a:gd name="T19" fmla="*/ 5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7" h="18">
                    <a:moveTo>
                      <a:pt x="27" y="9"/>
                    </a:moveTo>
                    <a:lnTo>
                      <a:pt x="20" y="0"/>
                    </a:lnTo>
                    <a:lnTo>
                      <a:pt x="0" y="0"/>
                    </a:lnTo>
                    <a:lnTo>
                      <a:pt x="0" y="18"/>
                    </a:lnTo>
                    <a:lnTo>
                      <a:pt x="20" y="18"/>
                    </a:lnTo>
                    <a:lnTo>
                      <a:pt x="13" y="9"/>
                    </a:lnTo>
                    <a:lnTo>
                      <a:pt x="27" y="9"/>
                    </a:lnTo>
                    <a:lnTo>
                      <a:pt x="27" y="0"/>
                    </a:lnTo>
                    <a:lnTo>
                      <a:pt x="20" y="0"/>
                    </a:lnTo>
                    <a:lnTo>
                      <a:pt x="27"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88" name="Freeform 1876"/>
              <p:cNvSpPr>
                <a:spLocks/>
              </p:cNvSpPr>
              <p:nvPr/>
            </p:nvSpPr>
            <p:spPr bwMode="auto">
              <a:xfrm>
                <a:off x="3871" y="3394"/>
                <a:ext cx="7" cy="57"/>
              </a:xfrm>
              <a:custGeom>
                <a:avLst/>
                <a:gdLst>
                  <a:gd name="T0" fmla="*/ 7 w 14"/>
                  <a:gd name="T1" fmla="*/ 57 h 114"/>
                  <a:gd name="T2" fmla="*/ 7 w 14"/>
                  <a:gd name="T3" fmla="*/ 57 h 114"/>
                  <a:gd name="T4" fmla="*/ 7 w 14"/>
                  <a:gd name="T5" fmla="*/ 0 h 114"/>
                  <a:gd name="T6" fmla="*/ 0 w 14"/>
                  <a:gd name="T7" fmla="*/ 0 h 114"/>
                  <a:gd name="T8" fmla="*/ 0 w 14"/>
                  <a:gd name="T9" fmla="*/ 57 h 114"/>
                  <a:gd name="T10" fmla="*/ 0 w 14"/>
                  <a:gd name="T11" fmla="*/ 57 h 114"/>
                  <a:gd name="T12" fmla="*/ 7 w 14"/>
                  <a:gd name="T13" fmla="*/ 57 h 11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14">
                    <a:moveTo>
                      <a:pt x="14" y="114"/>
                    </a:moveTo>
                    <a:lnTo>
                      <a:pt x="14" y="114"/>
                    </a:lnTo>
                    <a:lnTo>
                      <a:pt x="14" y="0"/>
                    </a:lnTo>
                    <a:lnTo>
                      <a:pt x="0" y="0"/>
                    </a:lnTo>
                    <a:lnTo>
                      <a:pt x="0" y="114"/>
                    </a:lnTo>
                    <a:lnTo>
                      <a:pt x="14" y="1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89" name="Freeform 1877"/>
              <p:cNvSpPr>
                <a:spLocks/>
              </p:cNvSpPr>
              <p:nvPr/>
            </p:nvSpPr>
            <p:spPr bwMode="auto">
              <a:xfrm>
                <a:off x="3869" y="3451"/>
                <a:ext cx="9" cy="24"/>
              </a:xfrm>
              <a:custGeom>
                <a:avLst/>
                <a:gdLst>
                  <a:gd name="T0" fmla="*/ 5 w 17"/>
                  <a:gd name="T1" fmla="*/ 24 h 49"/>
                  <a:gd name="T2" fmla="*/ 5 w 17"/>
                  <a:gd name="T3" fmla="*/ 24 h 49"/>
                  <a:gd name="T4" fmla="*/ 7 w 17"/>
                  <a:gd name="T5" fmla="*/ 20 h 49"/>
                  <a:gd name="T6" fmla="*/ 8 w 17"/>
                  <a:gd name="T7" fmla="*/ 14 h 49"/>
                  <a:gd name="T8" fmla="*/ 9 w 17"/>
                  <a:gd name="T9" fmla="*/ 7 h 49"/>
                  <a:gd name="T10" fmla="*/ 9 w 17"/>
                  <a:gd name="T11" fmla="*/ 0 h 49"/>
                  <a:gd name="T12" fmla="*/ 2 w 17"/>
                  <a:gd name="T13" fmla="*/ 0 h 49"/>
                  <a:gd name="T14" fmla="*/ 2 w 17"/>
                  <a:gd name="T15" fmla="*/ 7 h 49"/>
                  <a:gd name="T16" fmla="*/ 1 w 17"/>
                  <a:gd name="T17" fmla="*/ 13 h 49"/>
                  <a:gd name="T18" fmla="*/ 0 w 17"/>
                  <a:gd name="T19" fmla="*/ 16 h 49"/>
                  <a:gd name="T20" fmla="*/ 0 w 17"/>
                  <a:gd name="T21" fmla="*/ 19 h 49"/>
                  <a:gd name="T22" fmla="*/ 0 w 17"/>
                  <a:gd name="T23" fmla="*/ 19 h 49"/>
                  <a:gd name="T24" fmla="*/ 5 w 17"/>
                  <a:gd name="T25" fmla="*/ 24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7" h="49">
                    <a:moveTo>
                      <a:pt x="10" y="49"/>
                    </a:moveTo>
                    <a:lnTo>
                      <a:pt x="10" y="49"/>
                    </a:lnTo>
                    <a:lnTo>
                      <a:pt x="13" y="40"/>
                    </a:lnTo>
                    <a:lnTo>
                      <a:pt x="15" y="29"/>
                    </a:lnTo>
                    <a:lnTo>
                      <a:pt x="17" y="15"/>
                    </a:lnTo>
                    <a:lnTo>
                      <a:pt x="17" y="0"/>
                    </a:lnTo>
                    <a:lnTo>
                      <a:pt x="3" y="0"/>
                    </a:lnTo>
                    <a:lnTo>
                      <a:pt x="3" y="15"/>
                    </a:lnTo>
                    <a:lnTo>
                      <a:pt x="1" y="26"/>
                    </a:lnTo>
                    <a:lnTo>
                      <a:pt x="0" y="33"/>
                    </a:lnTo>
                    <a:lnTo>
                      <a:pt x="0" y="38"/>
                    </a:lnTo>
                    <a:lnTo>
                      <a:pt x="10" y="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90" name="Freeform 1878"/>
              <p:cNvSpPr>
                <a:spLocks/>
              </p:cNvSpPr>
              <p:nvPr/>
            </p:nvSpPr>
            <p:spPr bwMode="auto">
              <a:xfrm>
                <a:off x="3863" y="3470"/>
                <a:ext cx="11" cy="17"/>
              </a:xfrm>
              <a:custGeom>
                <a:avLst/>
                <a:gdLst>
                  <a:gd name="T0" fmla="*/ 2 w 24"/>
                  <a:gd name="T1" fmla="*/ 17 h 35"/>
                  <a:gd name="T2" fmla="*/ 2 w 24"/>
                  <a:gd name="T3" fmla="*/ 17 h 35"/>
                  <a:gd name="T4" fmla="*/ 5 w 24"/>
                  <a:gd name="T5" fmla="*/ 14 h 35"/>
                  <a:gd name="T6" fmla="*/ 8 w 24"/>
                  <a:gd name="T7" fmla="*/ 12 h 35"/>
                  <a:gd name="T8" fmla="*/ 9 w 24"/>
                  <a:gd name="T9" fmla="*/ 8 h 35"/>
                  <a:gd name="T10" fmla="*/ 11 w 24"/>
                  <a:gd name="T11" fmla="*/ 5 h 35"/>
                  <a:gd name="T12" fmla="*/ 6 w 24"/>
                  <a:gd name="T13" fmla="*/ 0 h 35"/>
                  <a:gd name="T14" fmla="*/ 5 w 24"/>
                  <a:gd name="T15" fmla="*/ 3 h 35"/>
                  <a:gd name="T16" fmla="*/ 3 w 24"/>
                  <a:gd name="T17" fmla="*/ 4 h 35"/>
                  <a:gd name="T18" fmla="*/ 2 w 24"/>
                  <a:gd name="T19" fmla="*/ 7 h 35"/>
                  <a:gd name="T20" fmla="*/ 0 w 24"/>
                  <a:gd name="T21" fmla="*/ 8 h 35"/>
                  <a:gd name="T22" fmla="*/ 0 w 24"/>
                  <a:gd name="T23" fmla="*/ 8 h 35"/>
                  <a:gd name="T24" fmla="*/ 2 w 24"/>
                  <a:gd name="T25" fmla="*/ 17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4" h="35">
                    <a:moveTo>
                      <a:pt x="4" y="35"/>
                    </a:moveTo>
                    <a:lnTo>
                      <a:pt x="4" y="35"/>
                    </a:lnTo>
                    <a:lnTo>
                      <a:pt x="10" y="29"/>
                    </a:lnTo>
                    <a:lnTo>
                      <a:pt x="17" y="24"/>
                    </a:lnTo>
                    <a:lnTo>
                      <a:pt x="20" y="16"/>
                    </a:lnTo>
                    <a:lnTo>
                      <a:pt x="24" y="11"/>
                    </a:lnTo>
                    <a:lnTo>
                      <a:pt x="14" y="0"/>
                    </a:lnTo>
                    <a:lnTo>
                      <a:pt x="10" y="6"/>
                    </a:lnTo>
                    <a:lnTo>
                      <a:pt x="7" y="9"/>
                    </a:lnTo>
                    <a:lnTo>
                      <a:pt x="4" y="15"/>
                    </a:lnTo>
                    <a:lnTo>
                      <a:pt x="0" y="16"/>
                    </a:lnTo>
                    <a:lnTo>
                      <a:pt x="4"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91" name="Freeform 1879"/>
              <p:cNvSpPr>
                <a:spLocks/>
              </p:cNvSpPr>
              <p:nvPr/>
            </p:nvSpPr>
            <p:spPr bwMode="auto">
              <a:xfrm>
                <a:off x="3848" y="3478"/>
                <a:ext cx="16" cy="12"/>
              </a:xfrm>
              <a:custGeom>
                <a:avLst/>
                <a:gdLst>
                  <a:gd name="T0" fmla="*/ 0 w 34"/>
                  <a:gd name="T1" fmla="*/ 12 h 26"/>
                  <a:gd name="T2" fmla="*/ 0 w 34"/>
                  <a:gd name="T3" fmla="*/ 12 h 26"/>
                  <a:gd name="T4" fmla="*/ 4 w 34"/>
                  <a:gd name="T5" fmla="*/ 12 h 26"/>
                  <a:gd name="T6" fmla="*/ 9 w 34"/>
                  <a:gd name="T7" fmla="*/ 11 h 26"/>
                  <a:gd name="T8" fmla="*/ 13 w 34"/>
                  <a:gd name="T9" fmla="*/ 9 h 26"/>
                  <a:gd name="T10" fmla="*/ 16 w 34"/>
                  <a:gd name="T11" fmla="*/ 9 h 26"/>
                  <a:gd name="T12" fmla="*/ 14 w 34"/>
                  <a:gd name="T13" fmla="*/ 0 h 26"/>
                  <a:gd name="T14" fmla="*/ 11 w 34"/>
                  <a:gd name="T15" fmla="*/ 1 h 26"/>
                  <a:gd name="T16" fmla="*/ 7 w 34"/>
                  <a:gd name="T17" fmla="*/ 3 h 26"/>
                  <a:gd name="T18" fmla="*/ 4 w 34"/>
                  <a:gd name="T19" fmla="*/ 4 h 26"/>
                  <a:gd name="T20" fmla="*/ 0 w 34"/>
                  <a:gd name="T21" fmla="*/ 4 h 26"/>
                  <a:gd name="T22" fmla="*/ 0 w 34"/>
                  <a:gd name="T23" fmla="*/ 4 h 26"/>
                  <a:gd name="T24" fmla="*/ 0 w 34"/>
                  <a:gd name="T25" fmla="*/ 12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4" h="26">
                    <a:moveTo>
                      <a:pt x="0" y="26"/>
                    </a:moveTo>
                    <a:lnTo>
                      <a:pt x="0" y="26"/>
                    </a:lnTo>
                    <a:lnTo>
                      <a:pt x="9" y="26"/>
                    </a:lnTo>
                    <a:lnTo>
                      <a:pt x="19" y="24"/>
                    </a:lnTo>
                    <a:lnTo>
                      <a:pt x="27" y="20"/>
                    </a:lnTo>
                    <a:lnTo>
                      <a:pt x="34" y="19"/>
                    </a:lnTo>
                    <a:lnTo>
                      <a:pt x="30" y="0"/>
                    </a:lnTo>
                    <a:lnTo>
                      <a:pt x="24" y="2"/>
                    </a:lnTo>
                    <a:lnTo>
                      <a:pt x="15" y="6"/>
                    </a:lnTo>
                    <a:lnTo>
                      <a:pt x="9" y="8"/>
                    </a:lnTo>
                    <a:lnTo>
                      <a:pt x="0" y="8"/>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92" name="Freeform 1880"/>
              <p:cNvSpPr>
                <a:spLocks/>
              </p:cNvSpPr>
              <p:nvPr/>
            </p:nvSpPr>
            <p:spPr bwMode="auto">
              <a:xfrm>
                <a:off x="3828" y="3477"/>
                <a:ext cx="20" cy="13"/>
              </a:xfrm>
              <a:custGeom>
                <a:avLst/>
                <a:gdLst>
                  <a:gd name="T0" fmla="*/ 0 w 38"/>
                  <a:gd name="T1" fmla="*/ 8 h 27"/>
                  <a:gd name="T2" fmla="*/ 0 w 38"/>
                  <a:gd name="T3" fmla="*/ 9 h 27"/>
                  <a:gd name="T4" fmla="*/ 4 w 38"/>
                  <a:gd name="T5" fmla="*/ 10 h 27"/>
                  <a:gd name="T6" fmla="*/ 9 w 38"/>
                  <a:gd name="T7" fmla="*/ 12 h 27"/>
                  <a:gd name="T8" fmla="*/ 15 w 38"/>
                  <a:gd name="T9" fmla="*/ 13 h 27"/>
                  <a:gd name="T10" fmla="*/ 20 w 38"/>
                  <a:gd name="T11" fmla="*/ 13 h 27"/>
                  <a:gd name="T12" fmla="*/ 20 w 38"/>
                  <a:gd name="T13" fmla="*/ 4 h 27"/>
                  <a:gd name="T14" fmla="*/ 15 w 38"/>
                  <a:gd name="T15" fmla="*/ 4 h 27"/>
                  <a:gd name="T16" fmla="*/ 11 w 38"/>
                  <a:gd name="T17" fmla="*/ 3 h 27"/>
                  <a:gd name="T18" fmla="*/ 6 w 38"/>
                  <a:gd name="T19" fmla="*/ 1 h 27"/>
                  <a:gd name="T20" fmla="*/ 4 w 38"/>
                  <a:gd name="T21" fmla="*/ 0 h 27"/>
                  <a:gd name="T22" fmla="*/ 4 w 38"/>
                  <a:gd name="T23" fmla="*/ 0 h 27"/>
                  <a:gd name="T24" fmla="*/ 0 w 38"/>
                  <a:gd name="T25" fmla="*/ 8 h 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8" h="27">
                    <a:moveTo>
                      <a:pt x="0" y="16"/>
                    </a:moveTo>
                    <a:lnTo>
                      <a:pt x="0" y="18"/>
                    </a:lnTo>
                    <a:lnTo>
                      <a:pt x="8" y="21"/>
                    </a:lnTo>
                    <a:lnTo>
                      <a:pt x="17" y="25"/>
                    </a:lnTo>
                    <a:lnTo>
                      <a:pt x="28" y="27"/>
                    </a:lnTo>
                    <a:lnTo>
                      <a:pt x="38" y="27"/>
                    </a:lnTo>
                    <a:lnTo>
                      <a:pt x="38" y="9"/>
                    </a:lnTo>
                    <a:lnTo>
                      <a:pt x="28" y="9"/>
                    </a:lnTo>
                    <a:lnTo>
                      <a:pt x="20" y="7"/>
                    </a:lnTo>
                    <a:lnTo>
                      <a:pt x="12" y="3"/>
                    </a:lnTo>
                    <a:lnTo>
                      <a:pt x="7" y="0"/>
                    </a:lnTo>
                    <a:lnTo>
                      <a:pt x="7" y="1"/>
                    </a:lnTo>
                    <a:lnTo>
                      <a:pt x="0"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93" name="Freeform 1881"/>
              <p:cNvSpPr>
                <a:spLocks/>
              </p:cNvSpPr>
              <p:nvPr/>
            </p:nvSpPr>
            <p:spPr bwMode="auto">
              <a:xfrm>
                <a:off x="3820" y="3454"/>
                <a:ext cx="12" cy="31"/>
              </a:xfrm>
              <a:custGeom>
                <a:avLst/>
                <a:gdLst>
                  <a:gd name="T0" fmla="*/ 5 w 24"/>
                  <a:gd name="T1" fmla="*/ 7 h 62"/>
                  <a:gd name="T2" fmla="*/ 0 w 24"/>
                  <a:gd name="T3" fmla="*/ 10 h 62"/>
                  <a:gd name="T4" fmla="*/ 1 w 24"/>
                  <a:gd name="T5" fmla="*/ 17 h 62"/>
                  <a:gd name="T6" fmla="*/ 3 w 24"/>
                  <a:gd name="T7" fmla="*/ 22 h 62"/>
                  <a:gd name="T8" fmla="*/ 5 w 24"/>
                  <a:gd name="T9" fmla="*/ 28 h 62"/>
                  <a:gd name="T10" fmla="*/ 9 w 24"/>
                  <a:gd name="T11" fmla="*/ 31 h 62"/>
                  <a:gd name="T12" fmla="*/ 12 w 24"/>
                  <a:gd name="T13" fmla="*/ 24 h 62"/>
                  <a:gd name="T14" fmla="*/ 10 w 24"/>
                  <a:gd name="T15" fmla="*/ 20 h 62"/>
                  <a:gd name="T16" fmla="*/ 8 w 24"/>
                  <a:gd name="T17" fmla="*/ 19 h 62"/>
                  <a:gd name="T18" fmla="*/ 8 w 24"/>
                  <a:gd name="T19" fmla="*/ 15 h 62"/>
                  <a:gd name="T20" fmla="*/ 7 w 24"/>
                  <a:gd name="T21" fmla="*/ 10 h 62"/>
                  <a:gd name="T22" fmla="*/ 2 w 24"/>
                  <a:gd name="T23" fmla="*/ 14 h 62"/>
                  <a:gd name="T24" fmla="*/ 6 w 24"/>
                  <a:gd name="T25" fmla="*/ 8 h 62"/>
                  <a:gd name="T26" fmla="*/ 0 w 24"/>
                  <a:gd name="T27" fmla="*/ 0 h 62"/>
                  <a:gd name="T28" fmla="*/ 0 w 24"/>
                  <a:gd name="T29" fmla="*/ 10 h 62"/>
                  <a:gd name="T30" fmla="*/ 5 w 24"/>
                  <a:gd name="T31" fmla="*/ 7 h 6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4" h="62">
                    <a:moveTo>
                      <a:pt x="10" y="13"/>
                    </a:moveTo>
                    <a:lnTo>
                      <a:pt x="0" y="20"/>
                    </a:lnTo>
                    <a:lnTo>
                      <a:pt x="2" y="33"/>
                    </a:lnTo>
                    <a:lnTo>
                      <a:pt x="5" y="44"/>
                    </a:lnTo>
                    <a:lnTo>
                      <a:pt x="10" y="55"/>
                    </a:lnTo>
                    <a:lnTo>
                      <a:pt x="17" y="62"/>
                    </a:lnTo>
                    <a:lnTo>
                      <a:pt x="24" y="47"/>
                    </a:lnTo>
                    <a:lnTo>
                      <a:pt x="20" y="40"/>
                    </a:lnTo>
                    <a:lnTo>
                      <a:pt x="15" y="37"/>
                    </a:lnTo>
                    <a:lnTo>
                      <a:pt x="15" y="29"/>
                    </a:lnTo>
                    <a:lnTo>
                      <a:pt x="14" y="20"/>
                    </a:lnTo>
                    <a:lnTo>
                      <a:pt x="4" y="28"/>
                    </a:lnTo>
                    <a:lnTo>
                      <a:pt x="12" y="15"/>
                    </a:lnTo>
                    <a:lnTo>
                      <a:pt x="0" y="0"/>
                    </a:lnTo>
                    <a:lnTo>
                      <a:pt x="0" y="20"/>
                    </a:lnTo>
                    <a:lnTo>
                      <a:pt x="10"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94" name="Freeform 1882"/>
              <p:cNvSpPr>
                <a:spLocks/>
              </p:cNvSpPr>
              <p:nvPr/>
            </p:nvSpPr>
            <p:spPr bwMode="auto">
              <a:xfrm>
                <a:off x="3822" y="3461"/>
                <a:ext cx="4" cy="9"/>
              </a:xfrm>
              <a:custGeom>
                <a:avLst/>
                <a:gdLst>
                  <a:gd name="T0" fmla="*/ 3 w 8"/>
                  <a:gd name="T1" fmla="*/ 0 h 18"/>
                  <a:gd name="T2" fmla="*/ 4 w 8"/>
                  <a:gd name="T3" fmla="*/ 1 h 18"/>
                  <a:gd name="T4" fmla="*/ 3 w 8"/>
                  <a:gd name="T5" fmla="*/ 0 h 18"/>
                  <a:gd name="T6" fmla="*/ 0 w 8"/>
                  <a:gd name="T7" fmla="*/ 8 h 18"/>
                  <a:gd name="T8" fmla="*/ 1 w 8"/>
                  <a:gd name="T9" fmla="*/ 8 h 18"/>
                  <a:gd name="T10" fmla="*/ 3 w 8"/>
                  <a:gd name="T11" fmla="*/ 9 h 18"/>
                  <a:gd name="T12" fmla="*/ 0 w 8"/>
                  <a:gd name="T13" fmla="*/ 8 h 18"/>
                  <a:gd name="T14" fmla="*/ 1 w 8"/>
                  <a:gd name="T15" fmla="*/ 9 h 18"/>
                  <a:gd name="T16" fmla="*/ 3 w 8"/>
                  <a:gd name="T17" fmla="*/ 9 h 18"/>
                  <a:gd name="T18" fmla="*/ 3 w 8"/>
                  <a:gd name="T19" fmla="*/ 0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 h="18">
                    <a:moveTo>
                      <a:pt x="5" y="0"/>
                    </a:moveTo>
                    <a:lnTo>
                      <a:pt x="8" y="2"/>
                    </a:lnTo>
                    <a:lnTo>
                      <a:pt x="6" y="0"/>
                    </a:lnTo>
                    <a:lnTo>
                      <a:pt x="0" y="15"/>
                    </a:lnTo>
                    <a:lnTo>
                      <a:pt x="1" y="16"/>
                    </a:lnTo>
                    <a:lnTo>
                      <a:pt x="5" y="18"/>
                    </a:lnTo>
                    <a:lnTo>
                      <a:pt x="0" y="15"/>
                    </a:lnTo>
                    <a:lnTo>
                      <a:pt x="1" y="18"/>
                    </a:lnTo>
                    <a:lnTo>
                      <a:pt x="5" y="18"/>
                    </a:lnTo>
                    <a:lnTo>
                      <a:pt x="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95" name="Freeform 1883"/>
              <p:cNvSpPr>
                <a:spLocks/>
              </p:cNvSpPr>
              <p:nvPr/>
            </p:nvSpPr>
            <p:spPr bwMode="auto">
              <a:xfrm>
                <a:off x="3829" y="3426"/>
                <a:ext cx="9" cy="21"/>
              </a:xfrm>
              <a:custGeom>
                <a:avLst/>
                <a:gdLst>
                  <a:gd name="T0" fmla="*/ 9 w 18"/>
                  <a:gd name="T1" fmla="*/ 14 h 42"/>
                  <a:gd name="T2" fmla="*/ 9 w 18"/>
                  <a:gd name="T3" fmla="*/ 14 h 42"/>
                  <a:gd name="T4" fmla="*/ 8 w 18"/>
                  <a:gd name="T5" fmla="*/ 11 h 42"/>
                  <a:gd name="T6" fmla="*/ 8 w 18"/>
                  <a:gd name="T7" fmla="*/ 9 h 42"/>
                  <a:gd name="T8" fmla="*/ 7 w 18"/>
                  <a:gd name="T9" fmla="*/ 6 h 42"/>
                  <a:gd name="T10" fmla="*/ 7 w 18"/>
                  <a:gd name="T11" fmla="*/ 0 h 42"/>
                  <a:gd name="T12" fmla="*/ 0 w 18"/>
                  <a:gd name="T13" fmla="*/ 0 h 42"/>
                  <a:gd name="T14" fmla="*/ 0 w 18"/>
                  <a:gd name="T15" fmla="*/ 6 h 42"/>
                  <a:gd name="T16" fmla="*/ 1 w 18"/>
                  <a:gd name="T17" fmla="*/ 12 h 42"/>
                  <a:gd name="T18" fmla="*/ 3 w 18"/>
                  <a:gd name="T19" fmla="*/ 17 h 42"/>
                  <a:gd name="T20" fmla="*/ 6 w 18"/>
                  <a:gd name="T21" fmla="*/ 21 h 42"/>
                  <a:gd name="T22" fmla="*/ 6 w 18"/>
                  <a:gd name="T23" fmla="*/ 21 h 42"/>
                  <a:gd name="T24" fmla="*/ 9 w 18"/>
                  <a:gd name="T25" fmla="*/ 14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42">
                    <a:moveTo>
                      <a:pt x="18" y="28"/>
                    </a:moveTo>
                    <a:lnTo>
                      <a:pt x="18" y="28"/>
                    </a:lnTo>
                    <a:lnTo>
                      <a:pt x="16" y="22"/>
                    </a:lnTo>
                    <a:lnTo>
                      <a:pt x="15" y="17"/>
                    </a:lnTo>
                    <a:lnTo>
                      <a:pt x="13" y="11"/>
                    </a:lnTo>
                    <a:lnTo>
                      <a:pt x="13" y="0"/>
                    </a:lnTo>
                    <a:lnTo>
                      <a:pt x="0" y="0"/>
                    </a:lnTo>
                    <a:lnTo>
                      <a:pt x="0" y="11"/>
                    </a:lnTo>
                    <a:lnTo>
                      <a:pt x="1" y="24"/>
                    </a:lnTo>
                    <a:lnTo>
                      <a:pt x="6" y="33"/>
                    </a:lnTo>
                    <a:lnTo>
                      <a:pt x="11" y="42"/>
                    </a:lnTo>
                    <a:lnTo>
                      <a:pt x="18"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96" name="Freeform 1884"/>
              <p:cNvSpPr>
                <a:spLocks/>
              </p:cNvSpPr>
              <p:nvPr/>
            </p:nvSpPr>
            <p:spPr bwMode="auto">
              <a:xfrm>
                <a:off x="3835" y="3440"/>
                <a:ext cx="14" cy="13"/>
              </a:xfrm>
              <a:custGeom>
                <a:avLst/>
                <a:gdLst>
                  <a:gd name="T0" fmla="*/ 14 w 27"/>
                  <a:gd name="T1" fmla="*/ 4 h 27"/>
                  <a:gd name="T2" fmla="*/ 14 w 27"/>
                  <a:gd name="T3" fmla="*/ 4 h 27"/>
                  <a:gd name="T4" fmla="*/ 11 w 27"/>
                  <a:gd name="T5" fmla="*/ 4 h 27"/>
                  <a:gd name="T6" fmla="*/ 9 w 27"/>
                  <a:gd name="T7" fmla="*/ 2 h 27"/>
                  <a:gd name="T8" fmla="*/ 6 w 27"/>
                  <a:gd name="T9" fmla="*/ 1 h 27"/>
                  <a:gd name="T10" fmla="*/ 4 w 27"/>
                  <a:gd name="T11" fmla="*/ 0 h 27"/>
                  <a:gd name="T12" fmla="*/ 0 w 27"/>
                  <a:gd name="T13" fmla="*/ 7 h 27"/>
                  <a:gd name="T14" fmla="*/ 3 w 27"/>
                  <a:gd name="T15" fmla="*/ 10 h 27"/>
                  <a:gd name="T16" fmla="*/ 7 w 27"/>
                  <a:gd name="T17" fmla="*/ 11 h 27"/>
                  <a:gd name="T18" fmla="*/ 10 w 27"/>
                  <a:gd name="T19" fmla="*/ 13 h 27"/>
                  <a:gd name="T20" fmla="*/ 14 w 27"/>
                  <a:gd name="T21" fmla="*/ 13 h 27"/>
                  <a:gd name="T22" fmla="*/ 14 w 27"/>
                  <a:gd name="T23" fmla="*/ 13 h 27"/>
                  <a:gd name="T24" fmla="*/ 14 w 27"/>
                  <a:gd name="T25" fmla="*/ 4 h 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27">
                    <a:moveTo>
                      <a:pt x="27" y="9"/>
                    </a:moveTo>
                    <a:lnTo>
                      <a:pt x="27" y="9"/>
                    </a:lnTo>
                    <a:lnTo>
                      <a:pt x="22" y="9"/>
                    </a:lnTo>
                    <a:lnTo>
                      <a:pt x="17" y="5"/>
                    </a:lnTo>
                    <a:lnTo>
                      <a:pt x="12" y="3"/>
                    </a:lnTo>
                    <a:lnTo>
                      <a:pt x="7" y="0"/>
                    </a:lnTo>
                    <a:lnTo>
                      <a:pt x="0" y="14"/>
                    </a:lnTo>
                    <a:lnTo>
                      <a:pt x="5" y="21"/>
                    </a:lnTo>
                    <a:lnTo>
                      <a:pt x="14" y="23"/>
                    </a:lnTo>
                    <a:lnTo>
                      <a:pt x="19" y="27"/>
                    </a:lnTo>
                    <a:lnTo>
                      <a:pt x="27" y="27"/>
                    </a:lnTo>
                    <a:lnTo>
                      <a:pt x="27"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97" name="Freeform 1885"/>
              <p:cNvSpPr>
                <a:spLocks/>
              </p:cNvSpPr>
              <p:nvPr/>
            </p:nvSpPr>
            <p:spPr bwMode="auto">
              <a:xfrm>
                <a:off x="3849" y="3440"/>
                <a:ext cx="13" cy="13"/>
              </a:xfrm>
              <a:custGeom>
                <a:avLst/>
                <a:gdLst>
                  <a:gd name="T0" fmla="*/ 9 w 27"/>
                  <a:gd name="T1" fmla="*/ 0 h 27"/>
                  <a:gd name="T2" fmla="*/ 8 w 27"/>
                  <a:gd name="T3" fmla="*/ 0 h 27"/>
                  <a:gd name="T4" fmla="*/ 6 w 27"/>
                  <a:gd name="T5" fmla="*/ 2 h 27"/>
                  <a:gd name="T6" fmla="*/ 5 w 27"/>
                  <a:gd name="T7" fmla="*/ 2 h 27"/>
                  <a:gd name="T8" fmla="*/ 2 w 27"/>
                  <a:gd name="T9" fmla="*/ 4 h 27"/>
                  <a:gd name="T10" fmla="*/ 0 w 27"/>
                  <a:gd name="T11" fmla="*/ 4 h 27"/>
                  <a:gd name="T12" fmla="*/ 0 w 27"/>
                  <a:gd name="T13" fmla="*/ 13 h 27"/>
                  <a:gd name="T14" fmla="*/ 4 w 27"/>
                  <a:gd name="T15" fmla="*/ 13 h 27"/>
                  <a:gd name="T16" fmla="*/ 6 w 27"/>
                  <a:gd name="T17" fmla="*/ 11 h 27"/>
                  <a:gd name="T18" fmla="*/ 10 w 27"/>
                  <a:gd name="T19" fmla="*/ 9 h 27"/>
                  <a:gd name="T20" fmla="*/ 13 w 27"/>
                  <a:gd name="T21" fmla="*/ 6 h 27"/>
                  <a:gd name="T22" fmla="*/ 12 w 27"/>
                  <a:gd name="T23" fmla="*/ 7 h 27"/>
                  <a:gd name="T24" fmla="*/ 9 w 27"/>
                  <a:gd name="T25" fmla="*/ 0 h 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27">
                    <a:moveTo>
                      <a:pt x="18" y="0"/>
                    </a:moveTo>
                    <a:lnTo>
                      <a:pt x="17" y="1"/>
                    </a:lnTo>
                    <a:lnTo>
                      <a:pt x="13" y="5"/>
                    </a:lnTo>
                    <a:lnTo>
                      <a:pt x="10" y="5"/>
                    </a:lnTo>
                    <a:lnTo>
                      <a:pt x="5" y="9"/>
                    </a:lnTo>
                    <a:lnTo>
                      <a:pt x="0" y="9"/>
                    </a:lnTo>
                    <a:lnTo>
                      <a:pt x="0" y="27"/>
                    </a:lnTo>
                    <a:lnTo>
                      <a:pt x="8" y="27"/>
                    </a:lnTo>
                    <a:lnTo>
                      <a:pt x="13" y="23"/>
                    </a:lnTo>
                    <a:lnTo>
                      <a:pt x="20" y="19"/>
                    </a:lnTo>
                    <a:lnTo>
                      <a:pt x="27" y="12"/>
                    </a:lnTo>
                    <a:lnTo>
                      <a:pt x="25" y="14"/>
                    </a:lnTo>
                    <a:lnTo>
                      <a:pt x="1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98" name="Freeform 1886"/>
              <p:cNvSpPr>
                <a:spLocks/>
              </p:cNvSpPr>
              <p:nvPr/>
            </p:nvSpPr>
            <p:spPr bwMode="auto">
              <a:xfrm>
                <a:off x="3858" y="3426"/>
                <a:ext cx="10" cy="21"/>
              </a:xfrm>
              <a:custGeom>
                <a:avLst/>
                <a:gdLst>
                  <a:gd name="T0" fmla="*/ 4 w 20"/>
                  <a:gd name="T1" fmla="*/ 0 h 42"/>
                  <a:gd name="T2" fmla="*/ 4 w 20"/>
                  <a:gd name="T3" fmla="*/ 0 h 42"/>
                  <a:gd name="T4" fmla="*/ 4 w 20"/>
                  <a:gd name="T5" fmla="*/ 6 h 42"/>
                  <a:gd name="T6" fmla="*/ 3 w 20"/>
                  <a:gd name="T7" fmla="*/ 9 h 42"/>
                  <a:gd name="T8" fmla="*/ 2 w 20"/>
                  <a:gd name="T9" fmla="*/ 11 h 42"/>
                  <a:gd name="T10" fmla="*/ 0 w 20"/>
                  <a:gd name="T11" fmla="*/ 14 h 42"/>
                  <a:gd name="T12" fmla="*/ 4 w 20"/>
                  <a:gd name="T13" fmla="*/ 21 h 42"/>
                  <a:gd name="T14" fmla="*/ 7 w 20"/>
                  <a:gd name="T15" fmla="*/ 17 h 42"/>
                  <a:gd name="T16" fmla="*/ 10 w 20"/>
                  <a:gd name="T17" fmla="*/ 12 h 42"/>
                  <a:gd name="T18" fmla="*/ 10 w 20"/>
                  <a:gd name="T19" fmla="*/ 6 h 42"/>
                  <a:gd name="T20" fmla="*/ 10 w 20"/>
                  <a:gd name="T21" fmla="*/ 0 h 42"/>
                  <a:gd name="T22" fmla="*/ 10 w 20"/>
                  <a:gd name="T23" fmla="*/ 0 h 42"/>
                  <a:gd name="T24" fmla="*/ 4 w 20"/>
                  <a:gd name="T25" fmla="*/ 0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 h="42">
                    <a:moveTo>
                      <a:pt x="7" y="0"/>
                    </a:moveTo>
                    <a:lnTo>
                      <a:pt x="7" y="0"/>
                    </a:lnTo>
                    <a:lnTo>
                      <a:pt x="7" y="11"/>
                    </a:lnTo>
                    <a:lnTo>
                      <a:pt x="5" y="17"/>
                    </a:lnTo>
                    <a:lnTo>
                      <a:pt x="4" y="22"/>
                    </a:lnTo>
                    <a:lnTo>
                      <a:pt x="0" y="28"/>
                    </a:lnTo>
                    <a:lnTo>
                      <a:pt x="7" y="42"/>
                    </a:lnTo>
                    <a:lnTo>
                      <a:pt x="14" y="33"/>
                    </a:lnTo>
                    <a:lnTo>
                      <a:pt x="19" y="24"/>
                    </a:lnTo>
                    <a:lnTo>
                      <a:pt x="20" y="11"/>
                    </a:lnTo>
                    <a:lnTo>
                      <a:pt x="20" y="0"/>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199" name="Freeform 1887"/>
              <p:cNvSpPr>
                <a:spLocks/>
              </p:cNvSpPr>
              <p:nvPr/>
            </p:nvSpPr>
            <p:spPr bwMode="auto">
              <a:xfrm>
                <a:off x="3858" y="3406"/>
                <a:ext cx="10" cy="20"/>
              </a:xfrm>
              <a:custGeom>
                <a:avLst/>
                <a:gdLst>
                  <a:gd name="T0" fmla="*/ 1 w 20"/>
                  <a:gd name="T1" fmla="*/ 7 h 39"/>
                  <a:gd name="T2" fmla="*/ 0 w 20"/>
                  <a:gd name="T3" fmla="*/ 6 h 39"/>
                  <a:gd name="T4" fmla="*/ 2 w 20"/>
                  <a:gd name="T5" fmla="*/ 9 h 39"/>
                  <a:gd name="T6" fmla="*/ 3 w 20"/>
                  <a:gd name="T7" fmla="*/ 12 h 39"/>
                  <a:gd name="T8" fmla="*/ 4 w 20"/>
                  <a:gd name="T9" fmla="*/ 15 h 39"/>
                  <a:gd name="T10" fmla="*/ 4 w 20"/>
                  <a:gd name="T11" fmla="*/ 20 h 39"/>
                  <a:gd name="T12" fmla="*/ 10 w 20"/>
                  <a:gd name="T13" fmla="*/ 20 h 39"/>
                  <a:gd name="T14" fmla="*/ 10 w 20"/>
                  <a:gd name="T15" fmla="*/ 15 h 39"/>
                  <a:gd name="T16" fmla="*/ 10 w 20"/>
                  <a:gd name="T17" fmla="*/ 8 h 39"/>
                  <a:gd name="T18" fmla="*/ 7 w 20"/>
                  <a:gd name="T19" fmla="*/ 4 h 39"/>
                  <a:gd name="T20" fmla="*/ 5 w 20"/>
                  <a:gd name="T21" fmla="*/ 1 h 39"/>
                  <a:gd name="T22" fmla="*/ 5 w 20"/>
                  <a:gd name="T23" fmla="*/ 0 h 39"/>
                  <a:gd name="T24" fmla="*/ 1 w 20"/>
                  <a:gd name="T25" fmla="*/ 7 h 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 h="39">
                    <a:moveTo>
                      <a:pt x="2" y="14"/>
                    </a:moveTo>
                    <a:lnTo>
                      <a:pt x="0" y="12"/>
                    </a:lnTo>
                    <a:lnTo>
                      <a:pt x="4" y="18"/>
                    </a:lnTo>
                    <a:lnTo>
                      <a:pt x="5" y="23"/>
                    </a:lnTo>
                    <a:lnTo>
                      <a:pt x="7" y="29"/>
                    </a:lnTo>
                    <a:lnTo>
                      <a:pt x="7" y="39"/>
                    </a:lnTo>
                    <a:lnTo>
                      <a:pt x="20" y="39"/>
                    </a:lnTo>
                    <a:lnTo>
                      <a:pt x="20" y="29"/>
                    </a:lnTo>
                    <a:lnTo>
                      <a:pt x="19" y="16"/>
                    </a:lnTo>
                    <a:lnTo>
                      <a:pt x="14" y="7"/>
                    </a:lnTo>
                    <a:lnTo>
                      <a:pt x="10" y="1"/>
                    </a:lnTo>
                    <a:lnTo>
                      <a:pt x="9" y="0"/>
                    </a:lnTo>
                    <a:lnTo>
                      <a:pt x="2"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00" name="Freeform 1888"/>
              <p:cNvSpPr>
                <a:spLocks/>
              </p:cNvSpPr>
              <p:nvPr/>
            </p:nvSpPr>
            <p:spPr bwMode="auto">
              <a:xfrm>
                <a:off x="3849" y="3399"/>
                <a:ext cx="13" cy="15"/>
              </a:xfrm>
              <a:custGeom>
                <a:avLst/>
                <a:gdLst>
                  <a:gd name="T0" fmla="*/ 0 w 27"/>
                  <a:gd name="T1" fmla="*/ 9 h 29"/>
                  <a:gd name="T2" fmla="*/ 0 w 27"/>
                  <a:gd name="T3" fmla="*/ 9 h 29"/>
                  <a:gd name="T4" fmla="*/ 2 w 27"/>
                  <a:gd name="T5" fmla="*/ 10 h 29"/>
                  <a:gd name="T6" fmla="*/ 5 w 27"/>
                  <a:gd name="T7" fmla="*/ 11 h 29"/>
                  <a:gd name="T8" fmla="*/ 7 w 27"/>
                  <a:gd name="T9" fmla="*/ 12 h 29"/>
                  <a:gd name="T10" fmla="*/ 10 w 27"/>
                  <a:gd name="T11" fmla="*/ 15 h 29"/>
                  <a:gd name="T12" fmla="*/ 13 w 27"/>
                  <a:gd name="T13" fmla="*/ 8 h 29"/>
                  <a:gd name="T14" fmla="*/ 11 w 27"/>
                  <a:gd name="T15" fmla="*/ 5 h 29"/>
                  <a:gd name="T16" fmla="*/ 6 w 27"/>
                  <a:gd name="T17" fmla="*/ 2 h 29"/>
                  <a:gd name="T18" fmla="*/ 4 w 27"/>
                  <a:gd name="T19" fmla="*/ 1 h 29"/>
                  <a:gd name="T20" fmla="*/ 0 w 27"/>
                  <a:gd name="T21" fmla="*/ 0 h 29"/>
                  <a:gd name="T22" fmla="*/ 0 w 27"/>
                  <a:gd name="T23" fmla="*/ 0 h 29"/>
                  <a:gd name="T24" fmla="*/ 0 w 27"/>
                  <a:gd name="T25" fmla="*/ 9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29">
                    <a:moveTo>
                      <a:pt x="0" y="18"/>
                    </a:moveTo>
                    <a:lnTo>
                      <a:pt x="0" y="18"/>
                    </a:lnTo>
                    <a:lnTo>
                      <a:pt x="5" y="20"/>
                    </a:lnTo>
                    <a:lnTo>
                      <a:pt x="10" y="22"/>
                    </a:lnTo>
                    <a:lnTo>
                      <a:pt x="15" y="24"/>
                    </a:lnTo>
                    <a:lnTo>
                      <a:pt x="20" y="29"/>
                    </a:lnTo>
                    <a:lnTo>
                      <a:pt x="27" y="15"/>
                    </a:lnTo>
                    <a:lnTo>
                      <a:pt x="22" y="9"/>
                    </a:lnTo>
                    <a:lnTo>
                      <a:pt x="13" y="4"/>
                    </a:lnTo>
                    <a:lnTo>
                      <a:pt x="8" y="2"/>
                    </a:lnTo>
                    <a:lnTo>
                      <a:pt x="0" y="0"/>
                    </a:lnTo>
                    <a:lnTo>
                      <a:pt x="0"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01" name="Freeform 1889"/>
              <p:cNvSpPr>
                <a:spLocks/>
              </p:cNvSpPr>
              <p:nvPr/>
            </p:nvSpPr>
            <p:spPr bwMode="auto">
              <a:xfrm>
                <a:off x="3835" y="3399"/>
                <a:ext cx="14" cy="14"/>
              </a:xfrm>
              <a:custGeom>
                <a:avLst/>
                <a:gdLst>
                  <a:gd name="T0" fmla="*/ 4 w 27"/>
                  <a:gd name="T1" fmla="*/ 14 h 27"/>
                  <a:gd name="T2" fmla="*/ 4 w 27"/>
                  <a:gd name="T3" fmla="*/ 14 h 27"/>
                  <a:gd name="T4" fmla="*/ 6 w 27"/>
                  <a:gd name="T5" fmla="*/ 11 h 27"/>
                  <a:gd name="T6" fmla="*/ 9 w 27"/>
                  <a:gd name="T7" fmla="*/ 10 h 27"/>
                  <a:gd name="T8" fmla="*/ 10 w 27"/>
                  <a:gd name="T9" fmla="*/ 9 h 27"/>
                  <a:gd name="T10" fmla="*/ 14 w 27"/>
                  <a:gd name="T11" fmla="*/ 9 h 27"/>
                  <a:gd name="T12" fmla="*/ 14 w 27"/>
                  <a:gd name="T13" fmla="*/ 0 h 27"/>
                  <a:gd name="T14" fmla="*/ 10 w 27"/>
                  <a:gd name="T15" fmla="*/ 0 h 27"/>
                  <a:gd name="T16" fmla="*/ 7 w 27"/>
                  <a:gd name="T17" fmla="*/ 1 h 27"/>
                  <a:gd name="T18" fmla="*/ 3 w 27"/>
                  <a:gd name="T19" fmla="*/ 4 h 27"/>
                  <a:gd name="T20" fmla="*/ 0 w 27"/>
                  <a:gd name="T21" fmla="*/ 7 h 27"/>
                  <a:gd name="T22" fmla="*/ 0 w 27"/>
                  <a:gd name="T23" fmla="*/ 7 h 27"/>
                  <a:gd name="T24" fmla="*/ 4 w 27"/>
                  <a:gd name="T25" fmla="*/ 14 h 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27">
                    <a:moveTo>
                      <a:pt x="7" y="27"/>
                    </a:moveTo>
                    <a:lnTo>
                      <a:pt x="7" y="27"/>
                    </a:lnTo>
                    <a:lnTo>
                      <a:pt x="12" y="22"/>
                    </a:lnTo>
                    <a:lnTo>
                      <a:pt x="17" y="20"/>
                    </a:lnTo>
                    <a:lnTo>
                      <a:pt x="20" y="18"/>
                    </a:lnTo>
                    <a:lnTo>
                      <a:pt x="27" y="18"/>
                    </a:lnTo>
                    <a:lnTo>
                      <a:pt x="27" y="0"/>
                    </a:lnTo>
                    <a:lnTo>
                      <a:pt x="20" y="0"/>
                    </a:lnTo>
                    <a:lnTo>
                      <a:pt x="14" y="2"/>
                    </a:lnTo>
                    <a:lnTo>
                      <a:pt x="5" y="7"/>
                    </a:lnTo>
                    <a:lnTo>
                      <a:pt x="0" y="13"/>
                    </a:lnTo>
                    <a:lnTo>
                      <a:pt x="7"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02" name="Freeform 1890"/>
              <p:cNvSpPr>
                <a:spLocks/>
              </p:cNvSpPr>
              <p:nvPr/>
            </p:nvSpPr>
            <p:spPr bwMode="auto">
              <a:xfrm>
                <a:off x="3828" y="3405"/>
                <a:ext cx="10" cy="26"/>
              </a:xfrm>
              <a:custGeom>
                <a:avLst/>
                <a:gdLst>
                  <a:gd name="T0" fmla="*/ 4 w 20"/>
                  <a:gd name="T1" fmla="*/ 17 h 50"/>
                  <a:gd name="T2" fmla="*/ 7 w 20"/>
                  <a:gd name="T3" fmla="*/ 21 h 50"/>
                  <a:gd name="T4" fmla="*/ 7 w 20"/>
                  <a:gd name="T5" fmla="*/ 17 h 50"/>
                  <a:gd name="T6" fmla="*/ 9 w 20"/>
                  <a:gd name="T7" fmla="*/ 13 h 50"/>
                  <a:gd name="T8" fmla="*/ 9 w 20"/>
                  <a:gd name="T9" fmla="*/ 10 h 50"/>
                  <a:gd name="T10" fmla="*/ 10 w 20"/>
                  <a:gd name="T11" fmla="*/ 7 h 50"/>
                  <a:gd name="T12" fmla="*/ 7 w 20"/>
                  <a:gd name="T13" fmla="*/ 0 h 50"/>
                  <a:gd name="T14" fmla="*/ 4 w 20"/>
                  <a:gd name="T15" fmla="*/ 5 h 50"/>
                  <a:gd name="T16" fmla="*/ 2 w 20"/>
                  <a:gd name="T17" fmla="*/ 9 h 50"/>
                  <a:gd name="T18" fmla="*/ 0 w 20"/>
                  <a:gd name="T19" fmla="*/ 15 h 50"/>
                  <a:gd name="T20" fmla="*/ 0 w 20"/>
                  <a:gd name="T21" fmla="*/ 21 h 50"/>
                  <a:gd name="T22" fmla="*/ 4 w 20"/>
                  <a:gd name="T23" fmla="*/ 26 h 50"/>
                  <a:gd name="T24" fmla="*/ 0 w 20"/>
                  <a:gd name="T25" fmla="*/ 21 h 50"/>
                  <a:gd name="T26" fmla="*/ 0 w 20"/>
                  <a:gd name="T27" fmla="*/ 26 h 50"/>
                  <a:gd name="T28" fmla="*/ 4 w 20"/>
                  <a:gd name="T29" fmla="*/ 26 h 50"/>
                  <a:gd name="T30" fmla="*/ 4 w 20"/>
                  <a:gd name="T31" fmla="*/ 17 h 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0" h="50">
                    <a:moveTo>
                      <a:pt x="7" y="32"/>
                    </a:moveTo>
                    <a:lnTo>
                      <a:pt x="13" y="41"/>
                    </a:lnTo>
                    <a:lnTo>
                      <a:pt x="13" y="32"/>
                    </a:lnTo>
                    <a:lnTo>
                      <a:pt x="17" y="25"/>
                    </a:lnTo>
                    <a:lnTo>
                      <a:pt x="17" y="20"/>
                    </a:lnTo>
                    <a:lnTo>
                      <a:pt x="20" y="14"/>
                    </a:lnTo>
                    <a:lnTo>
                      <a:pt x="13" y="0"/>
                    </a:lnTo>
                    <a:lnTo>
                      <a:pt x="7" y="9"/>
                    </a:lnTo>
                    <a:lnTo>
                      <a:pt x="3" y="18"/>
                    </a:lnTo>
                    <a:lnTo>
                      <a:pt x="0" y="29"/>
                    </a:lnTo>
                    <a:lnTo>
                      <a:pt x="0" y="41"/>
                    </a:lnTo>
                    <a:lnTo>
                      <a:pt x="7" y="50"/>
                    </a:lnTo>
                    <a:lnTo>
                      <a:pt x="0" y="41"/>
                    </a:lnTo>
                    <a:lnTo>
                      <a:pt x="0" y="50"/>
                    </a:lnTo>
                    <a:lnTo>
                      <a:pt x="7" y="50"/>
                    </a:lnTo>
                    <a:lnTo>
                      <a:pt x="7"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03" name="Freeform 1891"/>
              <p:cNvSpPr>
                <a:spLocks/>
              </p:cNvSpPr>
              <p:nvPr/>
            </p:nvSpPr>
            <p:spPr bwMode="auto">
              <a:xfrm>
                <a:off x="3829" y="3422"/>
                <a:ext cx="7" cy="9"/>
              </a:xfrm>
              <a:custGeom>
                <a:avLst/>
                <a:gdLst>
                  <a:gd name="T0" fmla="*/ 7 w 13"/>
                  <a:gd name="T1" fmla="*/ 5 h 18"/>
                  <a:gd name="T2" fmla="*/ 3 w 13"/>
                  <a:gd name="T3" fmla="*/ 0 h 18"/>
                  <a:gd name="T4" fmla="*/ 3 w 13"/>
                  <a:gd name="T5" fmla="*/ 0 h 18"/>
                  <a:gd name="T6" fmla="*/ 3 w 13"/>
                  <a:gd name="T7" fmla="*/ 9 h 18"/>
                  <a:gd name="T8" fmla="*/ 3 w 13"/>
                  <a:gd name="T9" fmla="*/ 9 h 18"/>
                  <a:gd name="T10" fmla="*/ 0 w 13"/>
                  <a:gd name="T11" fmla="*/ 5 h 18"/>
                  <a:gd name="T12" fmla="*/ 7 w 13"/>
                  <a:gd name="T13" fmla="*/ 5 h 18"/>
                  <a:gd name="T14" fmla="*/ 7 w 13"/>
                  <a:gd name="T15" fmla="*/ 0 h 18"/>
                  <a:gd name="T16" fmla="*/ 3 w 13"/>
                  <a:gd name="T17" fmla="*/ 0 h 18"/>
                  <a:gd name="T18" fmla="*/ 7 w 13"/>
                  <a:gd name="T19" fmla="*/ 5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18">
                    <a:moveTo>
                      <a:pt x="13" y="9"/>
                    </a:moveTo>
                    <a:lnTo>
                      <a:pt x="6" y="0"/>
                    </a:lnTo>
                    <a:lnTo>
                      <a:pt x="5" y="0"/>
                    </a:lnTo>
                    <a:lnTo>
                      <a:pt x="5" y="18"/>
                    </a:lnTo>
                    <a:lnTo>
                      <a:pt x="6" y="18"/>
                    </a:lnTo>
                    <a:lnTo>
                      <a:pt x="0" y="9"/>
                    </a:lnTo>
                    <a:lnTo>
                      <a:pt x="13" y="9"/>
                    </a:lnTo>
                    <a:lnTo>
                      <a:pt x="13" y="0"/>
                    </a:lnTo>
                    <a:lnTo>
                      <a:pt x="6" y="0"/>
                    </a:lnTo>
                    <a:lnTo>
                      <a:pt x="13"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04" name="Freeform 1892"/>
              <p:cNvSpPr>
                <a:spLocks/>
              </p:cNvSpPr>
              <p:nvPr/>
            </p:nvSpPr>
            <p:spPr bwMode="auto">
              <a:xfrm>
                <a:off x="3557" y="3517"/>
                <a:ext cx="7" cy="84"/>
              </a:xfrm>
              <a:custGeom>
                <a:avLst/>
                <a:gdLst>
                  <a:gd name="T0" fmla="*/ 3 w 13"/>
                  <a:gd name="T1" fmla="*/ 9 h 168"/>
                  <a:gd name="T2" fmla="*/ 0 w 13"/>
                  <a:gd name="T3" fmla="*/ 5 h 168"/>
                  <a:gd name="T4" fmla="*/ 0 w 13"/>
                  <a:gd name="T5" fmla="*/ 84 h 168"/>
                  <a:gd name="T6" fmla="*/ 7 w 13"/>
                  <a:gd name="T7" fmla="*/ 84 h 168"/>
                  <a:gd name="T8" fmla="*/ 7 w 13"/>
                  <a:gd name="T9" fmla="*/ 5 h 168"/>
                  <a:gd name="T10" fmla="*/ 3 w 13"/>
                  <a:gd name="T11" fmla="*/ 0 h 168"/>
                  <a:gd name="T12" fmla="*/ 7 w 13"/>
                  <a:gd name="T13" fmla="*/ 5 h 168"/>
                  <a:gd name="T14" fmla="*/ 7 w 13"/>
                  <a:gd name="T15" fmla="*/ 0 h 168"/>
                  <a:gd name="T16" fmla="*/ 3 w 13"/>
                  <a:gd name="T17" fmla="*/ 0 h 168"/>
                  <a:gd name="T18" fmla="*/ 3 w 13"/>
                  <a:gd name="T19" fmla="*/ 9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168">
                    <a:moveTo>
                      <a:pt x="6" y="18"/>
                    </a:moveTo>
                    <a:lnTo>
                      <a:pt x="0" y="9"/>
                    </a:lnTo>
                    <a:lnTo>
                      <a:pt x="0" y="168"/>
                    </a:lnTo>
                    <a:lnTo>
                      <a:pt x="13" y="168"/>
                    </a:lnTo>
                    <a:lnTo>
                      <a:pt x="13" y="9"/>
                    </a:lnTo>
                    <a:lnTo>
                      <a:pt x="6" y="0"/>
                    </a:lnTo>
                    <a:lnTo>
                      <a:pt x="13" y="9"/>
                    </a:lnTo>
                    <a:lnTo>
                      <a:pt x="13" y="0"/>
                    </a:lnTo>
                    <a:lnTo>
                      <a:pt x="6" y="0"/>
                    </a:lnTo>
                    <a:lnTo>
                      <a:pt x="6"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05" name="Freeform 1893"/>
              <p:cNvSpPr>
                <a:spLocks/>
              </p:cNvSpPr>
              <p:nvPr/>
            </p:nvSpPr>
            <p:spPr bwMode="auto">
              <a:xfrm>
                <a:off x="3529" y="3517"/>
                <a:ext cx="31" cy="9"/>
              </a:xfrm>
              <a:custGeom>
                <a:avLst/>
                <a:gdLst>
                  <a:gd name="T0" fmla="*/ 0 w 61"/>
                  <a:gd name="T1" fmla="*/ 5 h 18"/>
                  <a:gd name="T2" fmla="*/ 3 w 61"/>
                  <a:gd name="T3" fmla="*/ 9 h 18"/>
                  <a:gd name="T4" fmla="*/ 31 w 61"/>
                  <a:gd name="T5" fmla="*/ 9 h 18"/>
                  <a:gd name="T6" fmla="*/ 31 w 61"/>
                  <a:gd name="T7" fmla="*/ 0 h 18"/>
                  <a:gd name="T8" fmla="*/ 3 w 61"/>
                  <a:gd name="T9" fmla="*/ 0 h 18"/>
                  <a:gd name="T10" fmla="*/ 7 w 61"/>
                  <a:gd name="T11" fmla="*/ 5 h 18"/>
                  <a:gd name="T12" fmla="*/ 0 w 61"/>
                  <a:gd name="T13" fmla="*/ 5 h 18"/>
                  <a:gd name="T14" fmla="*/ 0 w 61"/>
                  <a:gd name="T15" fmla="*/ 9 h 18"/>
                  <a:gd name="T16" fmla="*/ 3 w 61"/>
                  <a:gd name="T17" fmla="*/ 9 h 18"/>
                  <a:gd name="T18" fmla="*/ 0 w 61"/>
                  <a:gd name="T19" fmla="*/ 5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1" h="18">
                    <a:moveTo>
                      <a:pt x="0" y="9"/>
                    </a:moveTo>
                    <a:lnTo>
                      <a:pt x="6" y="18"/>
                    </a:lnTo>
                    <a:lnTo>
                      <a:pt x="61" y="18"/>
                    </a:lnTo>
                    <a:lnTo>
                      <a:pt x="61" y="0"/>
                    </a:lnTo>
                    <a:lnTo>
                      <a:pt x="6" y="0"/>
                    </a:lnTo>
                    <a:lnTo>
                      <a:pt x="13" y="9"/>
                    </a:lnTo>
                    <a:lnTo>
                      <a:pt x="0" y="9"/>
                    </a:lnTo>
                    <a:lnTo>
                      <a:pt x="0" y="18"/>
                    </a:lnTo>
                    <a:lnTo>
                      <a:pt x="6" y="18"/>
                    </a:ln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06" name="Freeform 1894"/>
              <p:cNvSpPr>
                <a:spLocks/>
              </p:cNvSpPr>
              <p:nvPr/>
            </p:nvSpPr>
            <p:spPr bwMode="auto">
              <a:xfrm>
                <a:off x="3529" y="3506"/>
                <a:ext cx="7" cy="15"/>
              </a:xfrm>
              <a:custGeom>
                <a:avLst/>
                <a:gdLst>
                  <a:gd name="T0" fmla="*/ 3 w 13"/>
                  <a:gd name="T1" fmla="*/ 0 h 30"/>
                  <a:gd name="T2" fmla="*/ 0 w 13"/>
                  <a:gd name="T3" fmla="*/ 5 h 30"/>
                  <a:gd name="T4" fmla="*/ 0 w 13"/>
                  <a:gd name="T5" fmla="*/ 15 h 30"/>
                  <a:gd name="T6" fmla="*/ 7 w 13"/>
                  <a:gd name="T7" fmla="*/ 15 h 30"/>
                  <a:gd name="T8" fmla="*/ 7 w 13"/>
                  <a:gd name="T9" fmla="*/ 5 h 30"/>
                  <a:gd name="T10" fmla="*/ 3 w 13"/>
                  <a:gd name="T11" fmla="*/ 9 h 30"/>
                  <a:gd name="T12" fmla="*/ 3 w 13"/>
                  <a:gd name="T13" fmla="*/ 0 h 30"/>
                  <a:gd name="T14" fmla="*/ 0 w 13"/>
                  <a:gd name="T15" fmla="*/ 0 h 30"/>
                  <a:gd name="T16" fmla="*/ 0 w 13"/>
                  <a:gd name="T17" fmla="*/ 5 h 30"/>
                  <a:gd name="T18" fmla="*/ 3 w 13"/>
                  <a:gd name="T19" fmla="*/ 0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30">
                    <a:moveTo>
                      <a:pt x="6" y="0"/>
                    </a:moveTo>
                    <a:lnTo>
                      <a:pt x="0" y="9"/>
                    </a:lnTo>
                    <a:lnTo>
                      <a:pt x="0" y="30"/>
                    </a:lnTo>
                    <a:lnTo>
                      <a:pt x="13" y="30"/>
                    </a:lnTo>
                    <a:lnTo>
                      <a:pt x="13" y="9"/>
                    </a:lnTo>
                    <a:lnTo>
                      <a:pt x="6" y="18"/>
                    </a:lnTo>
                    <a:lnTo>
                      <a:pt x="6" y="0"/>
                    </a:lnTo>
                    <a:lnTo>
                      <a:pt x="0" y="0"/>
                    </a:lnTo>
                    <a:lnTo>
                      <a:pt x="0" y="9"/>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07" name="Freeform 1895"/>
              <p:cNvSpPr>
                <a:spLocks/>
              </p:cNvSpPr>
              <p:nvPr/>
            </p:nvSpPr>
            <p:spPr bwMode="auto">
              <a:xfrm>
                <a:off x="3533" y="3506"/>
                <a:ext cx="69" cy="9"/>
              </a:xfrm>
              <a:custGeom>
                <a:avLst/>
                <a:gdLst>
                  <a:gd name="T0" fmla="*/ 69 w 139"/>
                  <a:gd name="T1" fmla="*/ 5 h 18"/>
                  <a:gd name="T2" fmla="*/ 66 w 139"/>
                  <a:gd name="T3" fmla="*/ 0 h 18"/>
                  <a:gd name="T4" fmla="*/ 0 w 139"/>
                  <a:gd name="T5" fmla="*/ 0 h 18"/>
                  <a:gd name="T6" fmla="*/ 0 w 139"/>
                  <a:gd name="T7" fmla="*/ 9 h 18"/>
                  <a:gd name="T8" fmla="*/ 66 w 139"/>
                  <a:gd name="T9" fmla="*/ 9 h 18"/>
                  <a:gd name="T10" fmla="*/ 63 w 139"/>
                  <a:gd name="T11" fmla="*/ 5 h 18"/>
                  <a:gd name="T12" fmla="*/ 69 w 139"/>
                  <a:gd name="T13" fmla="*/ 5 h 18"/>
                  <a:gd name="T14" fmla="*/ 69 w 139"/>
                  <a:gd name="T15" fmla="*/ 0 h 18"/>
                  <a:gd name="T16" fmla="*/ 66 w 139"/>
                  <a:gd name="T17" fmla="*/ 0 h 18"/>
                  <a:gd name="T18" fmla="*/ 69 w 139"/>
                  <a:gd name="T19" fmla="*/ 5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9" h="18">
                    <a:moveTo>
                      <a:pt x="139" y="9"/>
                    </a:moveTo>
                    <a:lnTo>
                      <a:pt x="132" y="0"/>
                    </a:lnTo>
                    <a:lnTo>
                      <a:pt x="0" y="0"/>
                    </a:lnTo>
                    <a:lnTo>
                      <a:pt x="0" y="18"/>
                    </a:lnTo>
                    <a:lnTo>
                      <a:pt x="132" y="18"/>
                    </a:lnTo>
                    <a:lnTo>
                      <a:pt x="126" y="9"/>
                    </a:lnTo>
                    <a:lnTo>
                      <a:pt x="139" y="9"/>
                    </a:lnTo>
                    <a:lnTo>
                      <a:pt x="139" y="0"/>
                    </a:lnTo>
                    <a:lnTo>
                      <a:pt x="132" y="0"/>
                    </a:lnTo>
                    <a:lnTo>
                      <a:pt x="139"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08" name="Freeform 1896"/>
              <p:cNvSpPr>
                <a:spLocks/>
              </p:cNvSpPr>
              <p:nvPr/>
            </p:nvSpPr>
            <p:spPr bwMode="auto">
              <a:xfrm>
                <a:off x="3595" y="3510"/>
                <a:ext cx="7" cy="16"/>
              </a:xfrm>
              <a:custGeom>
                <a:avLst/>
                <a:gdLst>
                  <a:gd name="T0" fmla="*/ 3 w 13"/>
                  <a:gd name="T1" fmla="*/ 16 h 30"/>
                  <a:gd name="T2" fmla="*/ 7 w 13"/>
                  <a:gd name="T3" fmla="*/ 11 h 30"/>
                  <a:gd name="T4" fmla="*/ 7 w 13"/>
                  <a:gd name="T5" fmla="*/ 0 h 30"/>
                  <a:gd name="T6" fmla="*/ 0 w 13"/>
                  <a:gd name="T7" fmla="*/ 0 h 30"/>
                  <a:gd name="T8" fmla="*/ 0 w 13"/>
                  <a:gd name="T9" fmla="*/ 11 h 30"/>
                  <a:gd name="T10" fmla="*/ 3 w 13"/>
                  <a:gd name="T11" fmla="*/ 6 h 30"/>
                  <a:gd name="T12" fmla="*/ 3 w 13"/>
                  <a:gd name="T13" fmla="*/ 16 h 30"/>
                  <a:gd name="T14" fmla="*/ 7 w 13"/>
                  <a:gd name="T15" fmla="*/ 16 h 30"/>
                  <a:gd name="T16" fmla="*/ 7 w 13"/>
                  <a:gd name="T17" fmla="*/ 11 h 30"/>
                  <a:gd name="T18" fmla="*/ 3 w 13"/>
                  <a:gd name="T19" fmla="*/ 16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30">
                    <a:moveTo>
                      <a:pt x="6" y="30"/>
                    </a:moveTo>
                    <a:lnTo>
                      <a:pt x="13" y="21"/>
                    </a:lnTo>
                    <a:lnTo>
                      <a:pt x="13" y="0"/>
                    </a:lnTo>
                    <a:lnTo>
                      <a:pt x="0" y="0"/>
                    </a:lnTo>
                    <a:lnTo>
                      <a:pt x="0" y="21"/>
                    </a:lnTo>
                    <a:lnTo>
                      <a:pt x="6" y="12"/>
                    </a:lnTo>
                    <a:lnTo>
                      <a:pt x="6" y="30"/>
                    </a:lnTo>
                    <a:lnTo>
                      <a:pt x="13" y="30"/>
                    </a:lnTo>
                    <a:lnTo>
                      <a:pt x="13" y="21"/>
                    </a:lnTo>
                    <a:lnTo>
                      <a:pt x="6"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09" name="Freeform 1897"/>
              <p:cNvSpPr>
                <a:spLocks/>
              </p:cNvSpPr>
              <p:nvPr/>
            </p:nvSpPr>
            <p:spPr bwMode="auto">
              <a:xfrm>
                <a:off x="3568" y="3517"/>
                <a:ext cx="31" cy="9"/>
              </a:xfrm>
              <a:custGeom>
                <a:avLst/>
                <a:gdLst>
                  <a:gd name="T0" fmla="*/ 7 w 61"/>
                  <a:gd name="T1" fmla="*/ 5 h 18"/>
                  <a:gd name="T2" fmla="*/ 3 w 61"/>
                  <a:gd name="T3" fmla="*/ 9 h 18"/>
                  <a:gd name="T4" fmla="*/ 31 w 61"/>
                  <a:gd name="T5" fmla="*/ 9 h 18"/>
                  <a:gd name="T6" fmla="*/ 31 w 61"/>
                  <a:gd name="T7" fmla="*/ 0 h 18"/>
                  <a:gd name="T8" fmla="*/ 3 w 61"/>
                  <a:gd name="T9" fmla="*/ 0 h 18"/>
                  <a:gd name="T10" fmla="*/ 0 w 61"/>
                  <a:gd name="T11" fmla="*/ 5 h 18"/>
                  <a:gd name="T12" fmla="*/ 3 w 61"/>
                  <a:gd name="T13" fmla="*/ 0 h 18"/>
                  <a:gd name="T14" fmla="*/ 0 w 61"/>
                  <a:gd name="T15" fmla="*/ 0 h 18"/>
                  <a:gd name="T16" fmla="*/ 0 w 61"/>
                  <a:gd name="T17" fmla="*/ 5 h 18"/>
                  <a:gd name="T18" fmla="*/ 7 w 61"/>
                  <a:gd name="T19" fmla="*/ 5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1" h="18">
                    <a:moveTo>
                      <a:pt x="13" y="9"/>
                    </a:moveTo>
                    <a:lnTo>
                      <a:pt x="6" y="18"/>
                    </a:lnTo>
                    <a:lnTo>
                      <a:pt x="61" y="18"/>
                    </a:lnTo>
                    <a:lnTo>
                      <a:pt x="61" y="0"/>
                    </a:lnTo>
                    <a:lnTo>
                      <a:pt x="6" y="0"/>
                    </a:lnTo>
                    <a:lnTo>
                      <a:pt x="0" y="9"/>
                    </a:lnTo>
                    <a:lnTo>
                      <a:pt x="6" y="0"/>
                    </a:lnTo>
                    <a:lnTo>
                      <a:pt x="0" y="0"/>
                    </a:lnTo>
                    <a:lnTo>
                      <a:pt x="0" y="9"/>
                    </a:lnTo>
                    <a:lnTo>
                      <a:pt x="13"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10" name="Freeform 1898"/>
              <p:cNvSpPr>
                <a:spLocks/>
              </p:cNvSpPr>
              <p:nvPr/>
            </p:nvSpPr>
            <p:spPr bwMode="auto">
              <a:xfrm>
                <a:off x="3568" y="3521"/>
                <a:ext cx="6" cy="84"/>
              </a:xfrm>
              <a:custGeom>
                <a:avLst/>
                <a:gdLst>
                  <a:gd name="T0" fmla="*/ 3 w 13"/>
                  <a:gd name="T1" fmla="*/ 84 h 168"/>
                  <a:gd name="T2" fmla="*/ 6 w 13"/>
                  <a:gd name="T3" fmla="*/ 80 h 168"/>
                  <a:gd name="T4" fmla="*/ 6 w 13"/>
                  <a:gd name="T5" fmla="*/ 0 h 168"/>
                  <a:gd name="T6" fmla="*/ 0 w 13"/>
                  <a:gd name="T7" fmla="*/ 0 h 168"/>
                  <a:gd name="T8" fmla="*/ 0 w 13"/>
                  <a:gd name="T9" fmla="*/ 80 h 168"/>
                  <a:gd name="T10" fmla="*/ 3 w 13"/>
                  <a:gd name="T11" fmla="*/ 75 h 168"/>
                  <a:gd name="T12" fmla="*/ 3 w 13"/>
                  <a:gd name="T13" fmla="*/ 84 h 168"/>
                  <a:gd name="T14" fmla="*/ 6 w 13"/>
                  <a:gd name="T15" fmla="*/ 84 h 168"/>
                  <a:gd name="T16" fmla="*/ 6 w 13"/>
                  <a:gd name="T17" fmla="*/ 80 h 168"/>
                  <a:gd name="T18" fmla="*/ 3 w 13"/>
                  <a:gd name="T19" fmla="*/ 84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168">
                    <a:moveTo>
                      <a:pt x="6" y="168"/>
                    </a:moveTo>
                    <a:lnTo>
                      <a:pt x="13" y="159"/>
                    </a:lnTo>
                    <a:lnTo>
                      <a:pt x="13" y="0"/>
                    </a:lnTo>
                    <a:lnTo>
                      <a:pt x="0" y="0"/>
                    </a:lnTo>
                    <a:lnTo>
                      <a:pt x="0" y="159"/>
                    </a:lnTo>
                    <a:lnTo>
                      <a:pt x="6" y="150"/>
                    </a:lnTo>
                    <a:lnTo>
                      <a:pt x="6" y="168"/>
                    </a:lnTo>
                    <a:lnTo>
                      <a:pt x="13" y="168"/>
                    </a:lnTo>
                    <a:lnTo>
                      <a:pt x="13" y="159"/>
                    </a:lnTo>
                    <a:lnTo>
                      <a:pt x="6" y="1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11" name="Freeform 1899"/>
              <p:cNvSpPr>
                <a:spLocks/>
              </p:cNvSpPr>
              <p:nvPr/>
            </p:nvSpPr>
            <p:spPr bwMode="auto">
              <a:xfrm>
                <a:off x="3557" y="3596"/>
                <a:ext cx="14" cy="9"/>
              </a:xfrm>
              <a:custGeom>
                <a:avLst/>
                <a:gdLst>
                  <a:gd name="T0" fmla="*/ 0 w 28"/>
                  <a:gd name="T1" fmla="*/ 5 h 18"/>
                  <a:gd name="T2" fmla="*/ 3 w 28"/>
                  <a:gd name="T3" fmla="*/ 9 h 18"/>
                  <a:gd name="T4" fmla="*/ 14 w 28"/>
                  <a:gd name="T5" fmla="*/ 9 h 18"/>
                  <a:gd name="T6" fmla="*/ 14 w 28"/>
                  <a:gd name="T7" fmla="*/ 0 h 18"/>
                  <a:gd name="T8" fmla="*/ 3 w 28"/>
                  <a:gd name="T9" fmla="*/ 0 h 18"/>
                  <a:gd name="T10" fmla="*/ 7 w 28"/>
                  <a:gd name="T11" fmla="*/ 5 h 18"/>
                  <a:gd name="T12" fmla="*/ 0 w 28"/>
                  <a:gd name="T13" fmla="*/ 5 h 18"/>
                  <a:gd name="T14" fmla="*/ 0 w 28"/>
                  <a:gd name="T15" fmla="*/ 9 h 18"/>
                  <a:gd name="T16" fmla="*/ 3 w 28"/>
                  <a:gd name="T17" fmla="*/ 9 h 18"/>
                  <a:gd name="T18" fmla="*/ 0 w 28"/>
                  <a:gd name="T19" fmla="*/ 5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8" h="18">
                    <a:moveTo>
                      <a:pt x="0" y="9"/>
                    </a:moveTo>
                    <a:lnTo>
                      <a:pt x="6" y="18"/>
                    </a:lnTo>
                    <a:lnTo>
                      <a:pt x="28" y="18"/>
                    </a:lnTo>
                    <a:lnTo>
                      <a:pt x="28" y="0"/>
                    </a:lnTo>
                    <a:lnTo>
                      <a:pt x="6" y="0"/>
                    </a:lnTo>
                    <a:lnTo>
                      <a:pt x="13" y="9"/>
                    </a:lnTo>
                    <a:lnTo>
                      <a:pt x="0" y="9"/>
                    </a:lnTo>
                    <a:lnTo>
                      <a:pt x="0" y="18"/>
                    </a:lnTo>
                    <a:lnTo>
                      <a:pt x="6" y="18"/>
                    </a:ln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12" name="Freeform 1900"/>
              <p:cNvSpPr>
                <a:spLocks/>
              </p:cNvSpPr>
              <p:nvPr/>
            </p:nvSpPr>
            <p:spPr bwMode="auto">
              <a:xfrm>
                <a:off x="3590" y="3537"/>
                <a:ext cx="14" cy="31"/>
              </a:xfrm>
              <a:custGeom>
                <a:avLst/>
                <a:gdLst>
                  <a:gd name="T0" fmla="*/ 11 w 26"/>
                  <a:gd name="T1" fmla="*/ 0 h 61"/>
                  <a:gd name="T2" fmla="*/ 11 w 26"/>
                  <a:gd name="T3" fmla="*/ 0 h 61"/>
                  <a:gd name="T4" fmla="*/ 8 w 26"/>
                  <a:gd name="T5" fmla="*/ 2 h 61"/>
                  <a:gd name="T6" fmla="*/ 6 w 26"/>
                  <a:gd name="T7" fmla="*/ 6 h 61"/>
                  <a:gd name="T8" fmla="*/ 4 w 26"/>
                  <a:gd name="T9" fmla="*/ 10 h 61"/>
                  <a:gd name="T10" fmla="*/ 3 w 26"/>
                  <a:gd name="T11" fmla="*/ 13 h 61"/>
                  <a:gd name="T12" fmla="*/ 2 w 26"/>
                  <a:gd name="T13" fmla="*/ 16 h 61"/>
                  <a:gd name="T14" fmla="*/ 1 w 26"/>
                  <a:gd name="T15" fmla="*/ 21 h 61"/>
                  <a:gd name="T16" fmla="*/ 0 w 26"/>
                  <a:gd name="T17" fmla="*/ 25 h 61"/>
                  <a:gd name="T18" fmla="*/ 0 w 26"/>
                  <a:gd name="T19" fmla="*/ 31 h 61"/>
                  <a:gd name="T20" fmla="*/ 7 w 26"/>
                  <a:gd name="T21" fmla="*/ 31 h 61"/>
                  <a:gd name="T22" fmla="*/ 7 w 26"/>
                  <a:gd name="T23" fmla="*/ 27 h 61"/>
                  <a:gd name="T24" fmla="*/ 8 w 26"/>
                  <a:gd name="T25" fmla="*/ 25 h 61"/>
                  <a:gd name="T26" fmla="*/ 9 w 26"/>
                  <a:gd name="T27" fmla="*/ 20 h 61"/>
                  <a:gd name="T28" fmla="*/ 10 w 26"/>
                  <a:gd name="T29" fmla="*/ 16 h 61"/>
                  <a:gd name="T30" fmla="*/ 10 w 26"/>
                  <a:gd name="T31" fmla="*/ 14 h 61"/>
                  <a:gd name="T32" fmla="*/ 11 w 26"/>
                  <a:gd name="T33" fmla="*/ 11 h 61"/>
                  <a:gd name="T34" fmla="*/ 13 w 26"/>
                  <a:gd name="T35" fmla="*/ 9 h 61"/>
                  <a:gd name="T36" fmla="*/ 14 w 26"/>
                  <a:gd name="T37" fmla="*/ 7 h 61"/>
                  <a:gd name="T38" fmla="*/ 14 w 26"/>
                  <a:gd name="T39" fmla="*/ 7 h 61"/>
                  <a:gd name="T40" fmla="*/ 11 w 26"/>
                  <a:gd name="T41" fmla="*/ 0 h 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6" h="61">
                    <a:moveTo>
                      <a:pt x="20" y="0"/>
                    </a:moveTo>
                    <a:lnTo>
                      <a:pt x="20" y="0"/>
                    </a:lnTo>
                    <a:lnTo>
                      <a:pt x="15" y="3"/>
                    </a:lnTo>
                    <a:lnTo>
                      <a:pt x="11" y="11"/>
                    </a:lnTo>
                    <a:lnTo>
                      <a:pt x="8" y="20"/>
                    </a:lnTo>
                    <a:lnTo>
                      <a:pt x="5" y="25"/>
                    </a:lnTo>
                    <a:lnTo>
                      <a:pt x="3" y="32"/>
                    </a:lnTo>
                    <a:lnTo>
                      <a:pt x="1" y="41"/>
                    </a:lnTo>
                    <a:lnTo>
                      <a:pt x="0" y="50"/>
                    </a:lnTo>
                    <a:lnTo>
                      <a:pt x="0" y="61"/>
                    </a:lnTo>
                    <a:lnTo>
                      <a:pt x="13" y="61"/>
                    </a:lnTo>
                    <a:lnTo>
                      <a:pt x="13" y="54"/>
                    </a:lnTo>
                    <a:lnTo>
                      <a:pt x="15" y="49"/>
                    </a:lnTo>
                    <a:lnTo>
                      <a:pt x="16" y="40"/>
                    </a:lnTo>
                    <a:lnTo>
                      <a:pt x="18" y="32"/>
                    </a:lnTo>
                    <a:lnTo>
                      <a:pt x="18" y="27"/>
                    </a:lnTo>
                    <a:lnTo>
                      <a:pt x="21" y="22"/>
                    </a:lnTo>
                    <a:lnTo>
                      <a:pt x="25" y="18"/>
                    </a:lnTo>
                    <a:lnTo>
                      <a:pt x="26" y="14"/>
                    </a:lnTo>
                    <a:lnTo>
                      <a:pt x="2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13" name="Freeform 1901"/>
              <p:cNvSpPr>
                <a:spLocks/>
              </p:cNvSpPr>
              <p:nvPr/>
            </p:nvSpPr>
            <p:spPr bwMode="auto">
              <a:xfrm>
                <a:off x="3600" y="3529"/>
                <a:ext cx="20" cy="16"/>
              </a:xfrm>
              <a:custGeom>
                <a:avLst/>
                <a:gdLst>
                  <a:gd name="T0" fmla="*/ 20 w 40"/>
                  <a:gd name="T1" fmla="*/ 0 h 30"/>
                  <a:gd name="T2" fmla="*/ 20 w 40"/>
                  <a:gd name="T3" fmla="*/ 0 h 30"/>
                  <a:gd name="T4" fmla="*/ 14 w 40"/>
                  <a:gd name="T5" fmla="*/ 1 h 30"/>
                  <a:gd name="T6" fmla="*/ 9 w 40"/>
                  <a:gd name="T7" fmla="*/ 2 h 30"/>
                  <a:gd name="T8" fmla="*/ 4 w 40"/>
                  <a:gd name="T9" fmla="*/ 5 h 30"/>
                  <a:gd name="T10" fmla="*/ 0 w 40"/>
                  <a:gd name="T11" fmla="*/ 9 h 30"/>
                  <a:gd name="T12" fmla="*/ 3 w 40"/>
                  <a:gd name="T13" fmla="*/ 16 h 30"/>
                  <a:gd name="T14" fmla="*/ 8 w 40"/>
                  <a:gd name="T15" fmla="*/ 14 h 30"/>
                  <a:gd name="T16" fmla="*/ 11 w 40"/>
                  <a:gd name="T17" fmla="*/ 11 h 30"/>
                  <a:gd name="T18" fmla="*/ 16 w 40"/>
                  <a:gd name="T19" fmla="*/ 10 h 30"/>
                  <a:gd name="T20" fmla="*/ 20 w 40"/>
                  <a:gd name="T21" fmla="*/ 10 h 30"/>
                  <a:gd name="T22" fmla="*/ 20 w 40"/>
                  <a:gd name="T23" fmla="*/ 10 h 30"/>
                  <a:gd name="T24" fmla="*/ 20 w 40"/>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 h="30">
                    <a:moveTo>
                      <a:pt x="40" y="0"/>
                    </a:moveTo>
                    <a:lnTo>
                      <a:pt x="40" y="0"/>
                    </a:lnTo>
                    <a:lnTo>
                      <a:pt x="28" y="1"/>
                    </a:lnTo>
                    <a:lnTo>
                      <a:pt x="18" y="3"/>
                    </a:lnTo>
                    <a:lnTo>
                      <a:pt x="8" y="9"/>
                    </a:lnTo>
                    <a:lnTo>
                      <a:pt x="0" y="16"/>
                    </a:lnTo>
                    <a:lnTo>
                      <a:pt x="6" y="30"/>
                    </a:lnTo>
                    <a:lnTo>
                      <a:pt x="15" y="27"/>
                    </a:lnTo>
                    <a:lnTo>
                      <a:pt x="21" y="21"/>
                    </a:lnTo>
                    <a:lnTo>
                      <a:pt x="31" y="19"/>
                    </a:lnTo>
                    <a:lnTo>
                      <a:pt x="40" y="18"/>
                    </a:lnTo>
                    <a:lnTo>
                      <a:pt x="4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14" name="Freeform 1902"/>
              <p:cNvSpPr>
                <a:spLocks/>
              </p:cNvSpPr>
              <p:nvPr/>
            </p:nvSpPr>
            <p:spPr bwMode="auto">
              <a:xfrm>
                <a:off x="3620" y="3529"/>
                <a:ext cx="21" cy="17"/>
              </a:xfrm>
              <a:custGeom>
                <a:avLst/>
                <a:gdLst>
                  <a:gd name="T0" fmla="*/ 21 w 42"/>
                  <a:gd name="T1" fmla="*/ 10 h 34"/>
                  <a:gd name="T2" fmla="*/ 21 w 42"/>
                  <a:gd name="T3" fmla="*/ 10 h 34"/>
                  <a:gd name="T4" fmla="*/ 17 w 42"/>
                  <a:gd name="T5" fmla="*/ 6 h 34"/>
                  <a:gd name="T6" fmla="*/ 12 w 42"/>
                  <a:gd name="T7" fmla="*/ 3 h 34"/>
                  <a:gd name="T8" fmla="*/ 7 w 42"/>
                  <a:gd name="T9" fmla="*/ 1 h 34"/>
                  <a:gd name="T10" fmla="*/ 0 w 42"/>
                  <a:gd name="T11" fmla="*/ 0 h 34"/>
                  <a:gd name="T12" fmla="*/ 0 w 42"/>
                  <a:gd name="T13" fmla="*/ 9 h 34"/>
                  <a:gd name="T14" fmla="*/ 5 w 42"/>
                  <a:gd name="T15" fmla="*/ 10 h 34"/>
                  <a:gd name="T16" fmla="*/ 10 w 42"/>
                  <a:gd name="T17" fmla="*/ 12 h 34"/>
                  <a:gd name="T18" fmla="*/ 14 w 42"/>
                  <a:gd name="T19" fmla="*/ 14 h 34"/>
                  <a:gd name="T20" fmla="*/ 18 w 42"/>
                  <a:gd name="T21" fmla="*/ 17 h 34"/>
                  <a:gd name="T22" fmla="*/ 18 w 42"/>
                  <a:gd name="T23" fmla="*/ 17 h 34"/>
                  <a:gd name="T24" fmla="*/ 21 w 42"/>
                  <a:gd name="T25" fmla="*/ 10 h 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2" h="34">
                    <a:moveTo>
                      <a:pt x="42" y="19"/>
                    </a:moveTo>
                    <a:lnTo>
                      <a:pt x="42" y="19"/>
                    </a:lnTo>
                    <a:lnTo>
                      <a:pt x="33" y="12"/>
                    </a:lnTo>
                    <a:lnTo>
                      <a:pt x="23" y="5"/>
                    </a:lnTo>
                    <a:lnTo>
                      <a:pt x="13" y="1"/>
                    </a:lnTo>
                    <a:lnTo>
                      <a:pt x="0" y="0"/>
                    </a:lnTo>
                    <a:lnTo>
                      <a:pt x="0" y="18"/>
                    </a:lnTo>
                    <a:lnTo>
                      <a:pt x="10" y="19"/>
                    </a:lnTo>
                    <a:lnTo>
                      <a:pt x="20" y="23"/>
                    </a:lnTo>
                    <a:lnTo>
                      <a:pt x="27" y="27"/>
                    </a:lnTo>
                    <a:lnTo>
                      <a:pt x="35" y="34"/>
                    </a:lnTo>
                    <a:lnTo>
                      <a:pt x="42"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15" name="Freeform 1903"/>
              <p:cNvSpPr>
                <a:spLocks/>
              </p:cNvSpPr>
              <p:nvPr/>
            </p:nvSpPr>
            <p:spPr bwMode="auto">
              <a:xfrm>
                <a:off x="3638" y="3539"/>
                <a:ext cx="13" cy="28"/>
              </a:xfrm>
              <a:custGeom>
                <a:avLst/>
                <a:gdLst>
                  <a:gd name="T0" fmla="*/ 13 w 27"/>
                  <a:gd name="T1" fmla="*/ 28 h 57"/>
                  <a:gd name="T2" fmla="*/ 13 w 27"/>
                  <a:gd name="T3" fmla="*/ 28 h 57"/>
                  <a:gd name="T4" fmla="*/ 12 w 27"/>
                  <a:gd name="T5" fmla="*/ 20 h 57"/>
                  <a:gd name="T6" fmla="*/ 11 w 27"/>
                  <a:gd name="T7" fmla="*/ 13 h 57"/>
                  <a:gd name="T8" fmla="*/ 7 w 27"/>
                  <a:gd name="T9" fmla="*/ 5 h 57"/>
                  <a:gd name="T10" fmla="*/ 3 w 27"/>
                  <a:gd name="T11" fmla="*/ 0 h 57"/>
                  <a:gd name="T12" fmla="*/ 0 w 27"/>
                  <a:gd name="T13" fmla="*/ 7 h 57"/>
                  <a:gd name="T14" fmla="*/ 2 w 27"/>
                  <a:gd name="T15" fmla="*/ 11 h 57"/>
                  <a:gd name="T16" fmla="*/ 4 w 27"/>
                  <a:gd name="T17" fmla="*/ 16 h 57"/>
                  <a:gd name="T18" fmla="*/ 6 w 27"/>
                  <a:gd name="T19" fmla="*/ 22 h 57"/>
                  <a:gd name="T20" fmla="*/ 6 w 27"/>
                  <a:gd name="T21" fmla="*/ 28 h 57"/>
                  <a:gd name="T22" fmla="*/ 6 w 27"/>
                  <a:gd name="T23" fmla="*/ 28 h 57"/>
                  <a:gd name="T24" fmla="*/ 13 w 27"/>
                  <a:gd name="T25" fmla="*/ 28 h 5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57">
                    <a:moveTo>
                      <a:pt x="27" y="57"/>
                    </a:moveTo>
                    <a:lnTo>
                      <a:pt x="27" y="57"/>
                    </a:lnTo>
                    <a:lnTo>
                      <a:pt x="25" y="40"/>
                    </a:lnTo>
                    <a:lnTo>
                      <a:pt x="22" y="26"/>
                    </a:lnTo>
                    <a:lnTo>
                      <a:pt x="15" y="11"/>
                    </a:lnTo>
                    <a:lnTo>
                      <a:pt x="7" y="0"/>
                    </a:lnTo>
                    <a:lnTo>
                      <a:pt x="0" y="15"/>
                    </a:lnTo>
                    <a:lnTo>
                      <a:pt x="5" y="22"/>
                    </a:lnTo>
                    <a:lnTo>
                      <a:pt x="8" y="33"/>
                    </a:lnTo>
                    <a:lnTo>
                      <a:pt x="12" y="44"/>
                    </a:lnTo>
                    <a:lnTo>
                      <a:pt x="13" y="57"/>
                    </a:lnTo>
                    <a:lnTo>
                      <a:pt x="27" y="5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16" name="Freeform 1904"/>
              <p:cNvSpPr>
                <a:spLocks/>
              </p:cNvSpPr>
              <p:nvPr/>
            </p:nvSpPr>
            <p:spPr bwMode="auto">
              <a:xfrm>
                <a:off x="3642" y="3567"/>
                <a:ext cx="9" cy="23"/>
              </a:xfrm>
              <a:custGeom>
                <a:avLst/>
                <a:gdLst>
                  <a:gd name="T0" fmla="*/ 5 w 19"/>
                  <a:gd name="T1" fmla="*/ 23 h 45"/>
                  <a:gd name="T2" fmla="*/ 5 w 19"/>
                  <a:gd name="T3" fmla="*/ 22 h 45"/>
                  <a:gd name="T4" fmla="*/ 7 w 19"/>
                  <a:gd name="T5" fmla="*/ 18 h 45"/>
                  <a:gd name="T6" fmla="*/ 8 w 19"/>
                  <a:gd name="T7" fmla="*/ 13 h 45"/>
                  <a:gd name="T8" fmla="*/ 9 w 19"/>
                  <a:gd name="T9" fmla="*/ 6 h 45"/>
                  <a:gd name="T10" fmla="*/ 9 w 19"/>
                  <a:gd name="T11" fmla="*/ 0 h 45"/>
                  <a:gd name="T12" fmla="*/ 2 w 19"/>
                  <a:gd name="T13" fmla="*/ 0 h 45"/>
                  <a:gd name="T14" fmla="*/ 2 w 19"/>
                  <a:gd name="T15" fmla="*/ 6 h 45"/>
                  <a:gd name="T16" fmla="*/ 2 w 19"/>
                  <a:gd name="T17" fmla="*/ 9 h 45"/>
                  <a:gd name="T18" fmla="*/ 0 w 19"/>
                  <a:gd name="T19" fmla="*/ 14 h 45"/>
                  <a:gd name="T20" fmla="*/ 0 w 19"/>
                  <a:gd name="T21" fmla="*/ 18 h 45"/>
                  <a:gd name="T22" fmla="*/ 0 w 19"/>
                  <a:gd name="T23" fmla="*/ 17 h 45"/>
                  <a:gd name="T24" fmla="*/ 5 w 19"/>
                  <a:gd name="T25" fmla="*/ 23 h 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45">
                    <a:moveTo>
                      <a:pt x="10" y="45"/>
                    </a:moveTo>
                    <a:lnTo>
                      <a:pt x="10" y="43"/>
                    </a:lnTo>
                    <a:lnTo>
                      <a:pt x="14" y="36"/>
                    </a:lnTo>
                    <a:lnTo>
                      <a:pt x="17" y="25"/>
                    </a:lnTo>
                    <a:lnTo>
                      <a:pt x="19" y="12"/>
                    </a:lnTo>
                    <a:lnTo>
                      <a:pt x="19" y="0"/>
                    </a:lnTo>
                    <a:lnTo>
                      <a:pt x="5" y="0"/>
                    </a:lnTo>
                    <a:lnTo>
                      <a:pt x="5" y="12"/>
                    </a:lnTo>
                    <a:lnTo>
                      <a:pt x="4" y="18"/>
                    </a:lnTo>
                    <a:lnTo>
                      <a:pt x="0" y="28"/>
                    </a:lnTo>
                    <a:lnTo>
                      <a:pt x="0" y="36"/>
                    </a:lnTo>
                    <a:lnTo>
                      <a:pt x="0" y="34"/>
                    </a:lnTo>
                    <a:lnTo>
                      <a:pt x="10" y="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17" name="Freeform 1905"/>
              <p:cNvSpPr>
                <a:spLocks/>
              </p:cNvSpPr>
              <p:nvPr/>
            </p:nvSpPr>
            <p:spPr bwMode="auto">
              <a:xfrm>
                <a:off x="3634" y="3584"/>
                <a:ext cx="13" cy="19"/>
              </a:xfrm>
              <a:custGeom>
                <a:avLst/>
                <a:gdLst>
                  <a:gd name="T0" fmla="*/ 2 w 26"/>
                  <a:gd name="T1" fmla="*/ 19 h 36"/>
                  <a:gd name="T2" fmla="*/ 2 w 26"/>
                  <a:gd name="T3" fmla="*/ 19 h 36"/>
                  <a:gd name="T4" fmla="*/ 5 w 26"/>
                  <a:gd name="T5" fmla="*/ 16 h 36"/>
                  <a:gd name="T6" fmla="*/ 8 w 26"/>
                  <a:gd name="T7" fmla="*/ 13 h 36"/>
                  <a:gd name="T8" fmla="*/ 11 w 26"/>
                  <a:gd name="T9" fmla="*/ 11 h 36"/>
                  <a:gd name="T10" fmla="*/ 13 w 26"/>
                  <a:gd name="T11" fmla="*/ 6 h 36"/>
                  <a:gd name="T12" fmla="*/ 8 w 26"/>
                  <a:gd name="T13" fmla="*/ 0 h 36"/>
                  <a:gd name="T14" fmla="*/ 6 w 26"/>
                  <a:gd name="T15" fmla="*/ 3 h 36"/>
                  <a:gd name="T16" fmla="*/ 4 w 26"/>
                  <a:gd name="T17" fmla="*/ 6 h 36"/>
                  <a:gd name="T18" fmla="*/ 2 w 26"/>
                  <a:gd name="T19" fmla="*/ 8 h 36"/>
                  <a:gd name="T20" fmla="*/ 0 w 26"/>
                  <a:gd name="T21" fmla="*/ 10 h 36"/>
                  <a:gd name="T22" fmla="*/ 0 w 26"/>
                  <a:gd name="T23" fmla="*/ 10 h 36"/>
                  <a:gd name="T24" fmla="*/ 2 w 26"/>
                  <a:gd name="T25" fmla="*/ 19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 h="36">
                    <a:moveTo>
                      <a:pt x="3" y="36"/>
                    </a:moveTo>
                    <a:lnTo>
                      <a:pt x="3" y="36"/>
                    </a:lnTo>
                    <a:lnTo>
                      <a:pt x="10" y="31"/>
                    </a:lnTo>
                    <a:lnTo>
                      <a:pt x="15" y="25"/>
                    </a:lnTo>
                    <a:lnTo>
                      <a:pt x="21" y="20"/>
                    </a:lnTo>
                    <a:lnTo>
                      <a:pt x="26" y="11"/>
                    </a:lnTo>
                    <a:lnTo>
                      <a:pt x="16" y="0"/>
                    </a:lnTo>
                    <a:lnTo>
                      <a:pt x="11" y="5"/>
                    </a:lnTo>
                    <a:lnTo>
                      <a:pt x="8" y="11"/>
                    </a:lnTo>
                    <a:lnTo>
                      <a:pt x="3" y="16"/>
                    </a:lnTo>
                    <a:lnTo>
                      <a:pt x="0" y="18"/>
                    </a:lnTo>
                    <a:lnTo>
                      <a:pt x="3"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18" name="Freeform 1906"/>
              <p:cNvSpPr>
                <a:spLocks/>
              </p:cNvSpPr>
              <p:nvPr/>
            </p:nvSpPr>
            <p:spPr bwMode="auto">
              <a:xfrm>
                <a:off x="3620" y="3593"/>
                <a:ext cx="15" cy="13"/>
              </a:xfrm>
              <a:custGeom>
                <a:avLst/>
                <a:gdLst>
                  <a:gd name="T0" fmla="*/ 0 w 30"/>
                  <a:gd name="T1" fmla="*/ 13 h 25"/>
                  <a:gd name="T2" fmla="*/ 0 w 30"/>
                  <a:gd name="T3" fmla="*/ 13 h 25"/>
                  <a:gd name="T4" fmla="*/ 3 w 30"/>
                  <a:gd name="T5" fmla="*/ 13 h 25"/>
                  <a:gd name="T6" fmla="*/ 9 w 30"/>
                  <a:gd name="T7" fmla="*/ 12 h 25"/>
                  <a:gd name="T8" fmla="*/ 12 w 30"/>
                  <a:gd name="T9" fmla="*/ 10 h 25"/>
                  <a:gd name="T10" fmla="*/ 15 w 30"/>
                  <a:gd name="T11" fmla="*/ 9 h 25"/>
                  <a:gd name="T12" fmla="*/ 14 w 30"/>
                  <a:gd name="T13" fmla="*/ 0 h 25"/>
                  <a:gd name="T14" fmla="*/ 10 w 30"/>
                  <a:gd name="T15" fmla="*/ 1 h 25"/>
                  <a:gd name="T16" fmla="*/ 7 w 30"/>
                  <a:gd name="T17" fmla="*/ 3 h 25"/>
                  <a:gd name="T18" fmla="*/ 3 w 30"/>
                  <a:gd name="T19" fmla="*/ 4 h 25"/>
                  <a:gd name="T20" fmla="*/ 0 w 30"/>
                  <a:gd name="T21" fmla="*/ 4 h 25"/>
                  <a:gd name="T22" fmla="*/ 0 w 30"/>
                  <a:gd name="T23" fmla="*/ 4 h 25"/>
                  <a:gd name="T24" fmla="*/ 0 w 30"/>
                  <a:gd name="T25" fmla="*/ 13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25">
                    <a:moveTo>
                      <a:pt x="0" y="25"/>
                    </a:moveTo>
                    <a:lnTo>
                      <a:pt x="0" y="25"/>
                    </a:lnTo>
                    <a:lnTo>
                      <a:pt x="6" y="25"/>
                    </a:lnTo>
                    <a:lnTo>
                      <a:pt x="17" y="23"/>
                    </a:lnTo>
                    <a:lnTo>
                      <a:pt x="23" y="20"/>
                    </a:lnTo>
                    <a:lnTo>
                      <a:pt x="30" y="18"/>
                    </a:lnTo>
                    <a:lnTo>
                      <a:pt x="27" y="0"/>
                    </a:lnTo>
                    <a:lnTo>
                      <a:pt x="20" y="2"/>
                    </a:lnTo>
                    <a:lnTo>
                      <a:pt x="13" y="5"/>
                    </a:lnTo>
                    <a:lnTo>
                      <a:pt x="6" y="7"/>
                    </a:lnTo>
                    <a:lnTo>
                      <a:pt x="0" y="7"/>
                    </a:lnTo>
                    <a:lnTo>
                      <a:pt x="0" y="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19" name="Freeform 1907"/>
              <p:cNvSpPr>
                <a:spLocks/>
              </p:cNvSpPr>
              <p:nvPr/>
            </p:nvSpPr>
            <p:spPr bwMode="auto">
              <a:xfrm>
                <a:off x="3599" y="3590"/>
                <a:ext cx="21" cy="16"/>
              </a:xfrm>
              <a:custGeom>
                <a:avLst/>
                <a:gdLst>
                  <a:gd name="T0" fmla="*/ 1 w 44"/>
                  <a:gd name="T1" fmla="*/ 7 h 32"/>
                  <a:gd name="T2" fmla="*/ 0 w 44"/>
                  <a:gd name="T3" fmla="*/ 7 h 32"/>
                  <a:gd name="T4" fmla="*/ 4 w 44"/>
                  <a:gd name="T5" fmla="*/ 11 h 32"/>
                  <a:gd name="T6" fmla="*/ 10 w 44"/>
                  <a:gd name="T7" fmla="*/ 15 h 32"/>
                  <a:gd name="T8" fmla="*/ 15 w 44"/>
                  <a:gd name="T9" fmla="*/ 15 h 32"/>
                  <a:gd name="T10" fmla="*/ 21 w 44"/>
                  <a:gd name="T11" fmla="*/ 16 h 32"/>
                  <a:gd name="T12" fmla="*/ 21 w 44"/>
                  <a:gd name="T13" fmla="*/ 7 h 32"/>
                  <a:gd name="T14" fmla="*/ 15 w 44"/>
                  <a:gd name="T15" fmla="*/ 6 h 32"/>
                  <a:gd name="T16" fmla="*/ 11 w 44"/>
                  <a:gd name="T17" fmla="*/ 6 h 32"/>
                  <a:gd name="T18" fmla="*/ 7 w 44"/>
                  <a:gd name="T19" fmla="*/ 4 h 32"/>
                  <a:gd name="T20" fmla="*/ 5 w 44"/>
                  <a:gd name="T21" fmla="*/ 0 h 32"/>
                  <a:gd name="T22" fmla="*/ 4 w 44"/>
                  <a:gd name="T23" fmla="*/ 0 h 32"/>
                  <a:gd name="T24" fmla="*/ 1 w 44"/>
                  <a:gd name="T25" fmla="*/ 7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4" h="32">
                    <a:moveTo>
                      <a:pt x="2" y="14"/>
                    </a:moveTo>
                    <a:lnTo>
                      <a:pt x="0" y="14"/>
                    </a:lnTo>
                    <a:lnTo>
                      <a:pt x="9" y="21"/>
                    </a:lnTo>
                    <a:lnTo>
                      <a:pt x="20" y="29"/>
                    </a:lnTo>
                    <a:lnTo>
                      <a:pt x="32" y="30"/>
                    </a:lnTo>
                    <a:lnTo>
                      <a:pt x="44" y="32"/>
                    </a:lnTo>
                    <a:lnTo>
                      <a:pt x="44" y="14"/>
                    </a:lnTo>
                    <a:lnTo>
                      <a:pt x="32" y="12"/>
                    </a:lnTo>
                    <a:lnTo>
                      <a:pt x="24" y="11"/>
                    </a:lnTo>
                    <a:lnTo>
                      <a:pt x="15" y="7"/>
                    </a:lnTo>
                    <a:lnTo>
                      <a:pt x="10" y="0"/>
                    </a:lnTo>
                    <a:lnTo>
                      <a:pt x="9" y="0"/>
                    </a:lnTo>
                    <a:lnTo>
                      <a:pt x="2"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20" name="Freeform 1908"/>
              <p:cNvSpPr>
                <a:spLocks/>
              </p:cNvSpPr>
              <p:nvPr/>
            </p:nvSpPr>
            <p:spPr bwMode="auto">
              <a:xfrm>
                <a:off x="3590" y="3568"/>
                <a:ext cx="13" cy="29"/>
              </a:xfrm>
              <a:custGeom>
                <a:avLst/>
                <a:gdLst>
                  <a:gd name="T0" fmla="*/ 0 w 25"/>
                  <a:gd name="T1" fmla="*/ 0 h 58"/>
                  <a:gd name="T2" fmla="*/ 0 w 25"/>
                  <a:gd name="T3" fmla="*/ 0 h 58"/>
                  <a:gd name="T4" fmla="*/ 1 w 25"/>
                  <a:gd name="T5" fmla="*/ 9 h 58"/>
                  <a:gd name="T6" fmla="*/ 2 w 25"/>
                  <a:gd name="T7" fmla="*/ 17 h 58"/>
                  <a:gd name="T8" fmla="*/ 5 w 25"/>
                  <a:gd name="T9" fmla="*/ 24 h 58"/>
                  <a:gd name="T10" fmla="*/ 9 w 25"/>
                  <a:gd name="T11" fmla="*/ 29 h 58"/>
                  <a:gd name="T12" fmla="*/ 13 w 25"/>
                  <a:gd name="T13" fmla="*/ 22 h 58"/>
                  <a:gd name="T14" fmla="*/ 10 w 25"/>
                  <a:gd name="T15" fmla="*/ 19 h 58"/>
                  <a:gd name="T16" fmla="*/ 8 w 25"/>
                  <a:gd name="T17" fmla="*/ 13 h 58"/>
                  <a:gd name="T18" fmla="*/ 8 w 25"/>
                  <a:gd name="T19" fmla="*/ 8 h 58"/>
                  <a:gd name="T20" fmla="*/ 7 w 25"/>
                  <a:gd name="T21" fmla="*/ 0 h 58"/>
                  <a:gd name="T22" fmla="*/ 7 w 25"/>
                  <a:gd name="T23" fmla="*/ 0 h 58"/>
                  <a:gd name="T24" fmla="*/ 0 w 25"/>
                  <a:gd name="T25" fmla="*/ 0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 h="58">
                    <a:moveTo>
                      <a:pt x="0" y="0"/>
                    </a:moveTo>
                    <a:lnTo>
                      <a:pt x="0" y="0"/>
                    </a:lnTo>
                    <a:lnTo>
                      <a:pt x="1" y="18"/>
                    </a:lnTo>
                    <a:lnTo>
                      <a:pt x="3" y="33"/>
                    </a:lnTo>
                    <a:lnTo>
                      <a:pt x="10" y="47"/>
                    </a:lnTo>
                    <a:lnTo>
                      <a:pt x="18" y="58"/>
                    </a:lnTo>
                    <a:lnTo>
                      <a:pt x="25" y="44"/>
                    </a:lnTo>
                    <a:lnTo>
                      <a:pt x="20" y="37"/>
                    </a:lnTo>
                    <a:lnTo>
                      <a:pt x="16" y="26"/>
                    </a:lnTo>
                    <a:lnTo>
                      <a:pt x="15" y="15"/>
                    </a:lnTo>
                    <a:lnTo>
                      <a:pt x="13"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21" name="Freeform 1909"/>
              <p:cNvSpPr>
                <a:spLocks/>
              </p:cNvSpPr>
              <p:nvPr/>
            </p:nvSpPr>
            <p:spPr bwMode="auto">
              <a:xfrm>
                <a:off x="3600" y="3567"/>
                <a:ext cx="10" cy="22"/>
              </a:xfrm>
              <a:custGeom>
                <a:avLst/>
                <a:gdLst>
                  <a:gd name="T0" fmla="*/ 9 w 20"/>
                  <a:gd name="T1" fmla="*/ 14 h 43"/>
                  <a:gd name="T2" fmla="*/ 10 w 20"/>
                  <a:gd name="T3" fmla="*/ 15 h 43"/>
                  <a:gd name="T4" fmla="*/ 8 w 20"/>
                  <a:gd name="T5" fmla="*/ 12 h 43"/>
                  <a:gd name="T6" fmla="*/ 8 w 20"/>
                  <a:gd name="T7" fmla="*/ 9 h 43"/>
                  <a:gd name="T8" fmla="*/ 7 w 20"/>
                  <a:gd name="T9" fmla="*/ 5 h 43"/>
                  <a:gd name="T10" fmla="*/ 7 w 20"/>
                  <a:gd name="T11" fmla="*/ 0 h 43"/>
                  <a:gd name="T12" fmla="*/ 0 w 20"/>
                  <a:gd name="T13" fmla="*/ 0 h 43"/>
                  <a:gd name="T14" fmla="*/ 0 w 20"/>
                  <a:gd name="T15" fmla="*/ 5 h 43"/>
                  <a:gd name="T16" fmla="*/ 1 w 20"/>
                  <a:gd name="T17" fmla="*/ 13 h 43"/>
                  <a:gd name="T18" fmla="*/ 3 w 20"/>
                  <a:gd name="T19" fmla="*/ 17 h 43"/>
                  <a:gd name="T20" fmla="*/ 5 w 20"/>
                  <a:gd name="T21" fmla="*/ 21 h 43"/>
                  <a:gd name="T22" fmla="*/ 6 w 20"/>
                  <a:gd name="T23" fmla="*/ 22 h 43"/>
                  <a:gd name="T24" fmla="*/ 9 w 20"/>
                  <a:gd name="T25" fmla="*/ 14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 h="43">
                    <a:moveTo>
                      <a:pt x="18" y="28"/>
                    </a:moveTo>
                    <a:lnTo>
                      <a:pt x="20" y="30"/>
                    </a:lnTo>
                    <a:lnTo>
                      <a:pt x="16" y="23"/>
                    </a:lnTo>
                    <a:lnTo>
                      <a:pt x="15" y="18"/>
                    </a:lnTo>
                    <a:lnTo>
                      <a:pt x="13" y="10"/>
                    </a:lnTo>
                    <a:lnTo>
                      <a:pt x="13" y="0"/>
                    </a:lnTo>
                    <a:lnTo>
                      <a:pt x="0" y="0"/>
                    </a:lnTo>
                    <a:lnTo>
                      <a:pt x="0" y="10"/>
                    </a:lnTo>
                    <a:lnTo>
                      <a:pt x="1" y="25"/>
                    </a:lnTo>
                    <a:lnTo>
                      <a:pt x="6" y="34"/>
                    </a:lnTo>
                    <a:lnTo>
                      <a:pt x="10" y="41"/>
                    </a:lnTo>
                    <a:lnTo>
                      <a:pt x="11" y="43"/>
                    </a:lnTo>
                    <a:lnTo>
                      <a:pt x="18"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22" name="Freeform 1910"/>
              <p:cNvSpPr>
                <a:spLocks/>
              </p:cNvSpPr>
              <p:nvPr/>
            </p:nvSpPr>
            <p:spPr bwMode="auto">
              <a:xfrm>
                <a:off x="3606" y="3582"/>
                <a:ext cx="14" cy="13"/>
              </a:xfrm>
              <a:custGeom>
                <a:avLst/>
                <a:gdLst>
                  <a:gd name="T0" fmla="*/ 14 w 29"/>
                  <a:gd name="T1" fmla="*/ 5 h 28"/>
                  <a:gd name="T2" fmla="*/ 14 w 29"/>
                  <a:gd name="T3" fmla="*/ 5 h 28"/>
                  <a:gd name="T4" fmla="*/ 12 w 29"/>
                  <a:gd name="T5" fmla="*/ 5 h 28"/>
                  <a:gd name="T6" fmla="*/ 8 w 29"/>
                  <a:gd name="T7" fmla="*/ 3 h 28"/>
                  <a:gd name="T8" fmla="*/ 6 w 29"/>
                  <a:gd name="T9" fmla="*/ 2 h 28"/>
                  <a:gd name="T10" fmla="*/ 3 w 29"/>
                  <a:gd name="T11" fmla="*/ 0 h 28"/>
                  <a:gd name="T12" fmla="*/ 0 w 29"/>
                  <a:gd name="T13" fmla="*/ 7 h 28"/>
                  <a:gd name="T14" fmla="*/ 2 w 29"/>
                  <a:gd name="T15" fmla="*/ 10 h 28"/>
                  <a:gd name="T16" fmla="*/ 7 w 29"/>
                  <a:gd name="T17" fmla="*/ 11 h 28"/>
                  <a:gd name="T18" fmla="*/ 10 w 29"/>
                  <a:gd name="T19" fmla="*/ 13 h 28"/>
                  <a:gd name="T20" fmla="*/ 14 w 29"/>
                  <a:gd name="T21" fmla="*/ 13 h 28"/>
                  <a:gd name="T22" fmla="*/ 14 w 29"/>
                  <a:gd name="T23" fmla="*/ 13 h 28"/>
                  <a:gd name="T24" fmla="*/ 14 w 29"/>
                  <a:gd name="T25" fmla="*/ 5 h 2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28">
                    <a:moveTo>
                      <a:pt x="29" y="10"/>
                    </a:moveTo>
                    <a:lnTo>
                      <a:pt x="29" y="10"/>
                    </a:lnTo>
                    <a:lnTo>
                      <a:pt x="24" y="10"/>
                    </a:lnTo>
                    <a:lnTo>
                      <a:pt x="17" y="6"/>
                    </a:lnTo>
                    <a:lnTo>
                      <a:pt x="12" y="4"/>
                    </a:lnTo>
                    <a:lnTo>
                      <a:pt x="7" y="0"/>
                    </a:lnTo>
                    <a:lnTo>
                      <a:pt x="0" y="15"/>
                    </a:lnTo>
                    <a:lnTo>
                      <a:pt x="5" y="22"/>
                    </a:lnTo>
                    <a:lnTo>
                      <a:pt x="14" y="24"/>
                    </a:lnTo>
                    <a:lnTo>
                      <a:pt x="20" y="28"/>
                    </a:lnTo>
                    <a:lnTo>
                      <a:pt x="29" y="28"/>
                    </a:lnTo>
                    <a:lnTo>
                      <a:pt x="29"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23" name="Freeform 1911"/>
              <p:cNvSpPr>
                <a:spLocks/>
              </p:cNvSpPr>
              <p:nvPr/>
            </p:nvSpPr>
            <p:spPr bwMode="auto">
              <a:xfrm>
                <a:off x="3620" y="3582"/>
                <a:ext cx="15" cy="13"/>
              </a:xfrm>
              <a:custGeom>
                <a:avLst/>
                <a:gdLst>
                  <a:gd name="T0" fmla="*/ 12 w 28"/>
                  <a:gd name="T1" fmla="*/ 0 h 28"/>
                  <a:gd name="T2" fmla="*/ 12 w 28"/>
                  <a:gd name="T3" fmla="*/ 0 h 28"/>
                  <a:gd name="T4" fmla="*/ 9 w 28"/>
                  <a:gd name="T5" fmla="*/ 2 h 28"/>
                  <a:gd name="T6" fmla="*/ 6 w 28"/>
                  <a:gd name="T7" fmla="*/ 3 h 28"/>
                  <a:gd name="T8" fmla="*/ 3 w 28"/>
                  <a:gd name="T9" fmla="*/ 5 h 28"/>
                  <a:gd name="T10" fmla="*/ 0 w 28"/>
                  <a:gd name="T11" fmla="*/ 5 h 28"/>
                  <a:gd name="T12" fmla="*/ 0 w 28"/>
                  <a:gd name="T13" fmla="*/ 13 h 28"/>
                  <a:gd name="T14" fmla="*/ 4 w 28"/>
                  <a:gd name="T15" fmla="*/ 13 h 28"/>
                  <a:gd name="T16" fmla="*/ 8 w 28"/>
                  <a:gd name="T17" fmla="*/ 11 h 28"/>
                  <a:gd name="T18" fmla="*/ 12 w 28"/>
                  <a:gd name="T19" fmla="*/ 10 h 28"/>
                  <a:gd name="T20" fmla="*/ 15 w 28"/>
                  <a:gd name="T21" fmla="*/ 7 h 28"/>
                  <a:gd name="T22" fmla="*/ 15 w 28"/>
                  <a:gd name="T23" fmla="*/ 7 h 28"/>
                  <a:gd name="T24" fmla="*/ 12 w 28"/>
                  <a:gd name="T25" fmla="*/ 0 h 2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8" h="28">
                    <a:moveTo>
                      <a:pt x="22" y="0"/>
                    </a:moveTo>
                    <a:lnTo>
                      <a:pt x="22" y="0"/>
                    </a:lnTo>
                    <a:lnTo>
                      <a:pt x="17" y="4"/>
                    </a:lnTo>
                    <a:lnTo>
                      <a:pt x="11" y="6"/>
                    </a:lnTo>
                    <a:lnTo>
                      <a:pt x="5" y="10"/>
                    </a:lnTo>
                    <a:lnTo>
                      <a:pt x="0" y="10"/>
                    </a:lnTo>
                    <a:lnTo>
                      <a:pt x="0" y="28"/>
                    </a:lnTo>
                    <a:lnTo>
                      <a:pt x="8" y="28"/>
                    </a:lnTo>
                    <a:lnTo>
                      <a:pt x="15" y="24"/>
                    </a:lnTo>
                    <a:lnTo>
                      <a:pt x="23" y="22"/>
                    </a:lnTo>
                    <a:lnTo>
                      <a:pt x="28" y="15"/>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24" name="Freeform 1912"/>
              <p:cNvSpPr>
                <a:spLocks/>
              </p:cNvSpPr>
              <p:nvPr/>
            </p:nvSpPr>
            <p:spPr bwMode="auto">
              <a:xfrm>
                <a:off x="3631" y="3568"/>
                <a:ext cx="10" cy="21"/>
              </a:xfrm>
              <a:custGeom>
                <a:avLst/>
                <a:gdLst>
                  <a:gd name="T0" fmla="*/ 3 w 20"/>
                  <a:gd name="T1" fmla="*/ 0 h 42"/>
                  <a:gd name="T2" fmla="*/ 3 w 20"/>
                  <a:gd name="T3" fmla="*/ 0 h 42"/>
                  <a:gd name="T4" fmla="*/ 3 w 20"/>
                  <a:gd name="T5" fmla="*/ 6 h 42"/>
                  <a:gd name="T6" fmla="*/ 3 w 20"/>
                  <a:gd name="T7" fmla="*/ 9 h 42"/>
                  <a:gd name="T8" fmla="*/ 2 w 20"/>
                  <a:gd name="T9" fmla="*/ 11 h 42"/>
                  <a:gd name="T10" fmla="*/ 0 w 20"/>
                  <a:gd name="T11" fmla="*/ 14 h 42"/>
                  <a:gd name="T12" fmla="*/ 3 w 20"/>
                  <a:gd name="T13" fmla="*/ 21 h 42"/>
                  <a:gd name="T14" fmla="*/ 7 w 20"/>
                  <a:gd name="T15" fmla="*/ 17 h 42"/>
                  <a:gd name="T16" fmla="*/ 9 w 20"/>
                  <a:gd name="T17" fmla="*/ 12 h 42"/>
                  <a:gd name="T18" fmla="*/ 10 w 20"/>
                  <a:gd name="T19" fmla="*/ 6 h 42"/>
                  <a:gd name="T20" fmla="*/ 10 w 20"/>
                  <a:gd name="T21" fmla="*/ 0 h 42"/>
                  <a:gd name="T22" fmla="*/ 10 w 20"/>
                  <a:gd name="T23" fmla="*/ 0 h 42"/>
                  <a:gd name="T24" fmla="*/ 3 w 20"/>
                  <a:gd name="T25" fmla="*/ 0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 h="42">
                    <a:moveTo>
                      <a:pt x="6" y="0"/>
                    </a:moveTo>
                    <a:lnTo>
                      <a:pt x="6" y="0"/>
                    </a:lnTo>
                    <a:lnTo>
                      <a:pt x="6" y="11"/>
                    </a:lnTo>
                    <a:lnTo>
                      <a:pt x="5" y="17"/>
                    </a:lnTo>
                    <a:lnTo>
                      <a:pt x="3" y="22"/>
                    </a:lnTo>
                    <a:lnTo>
                      <a:pt x="0" y="27"/>
                    </a:lnTo>
                    <a:lnTo>
                      <a:pt x="6" y="42"/>
                    </a:lnTo>
                    <a:lnTo>
                      <a:pt x="13" y="33"/>
                    </a:lnTo>
                    <a:lnTo>
                      <a:pt x="18" y="24"/>
                    </a:lnTo>
                    <a:lnTo>
                      <a:pt x="20" y="11"/>
                    </a:lnTo>
                    <a:lnTo>
                      <a:pt x="20"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25" name="Freeform 1913"/>
              <p:cNvSpPr>
                <a:spLocks/>
              </p:cNvSpPr>
              <p:nvPr/>
            </p:nvSpPr>
            <p:spPr bwMode="auto">
              <a:xfrm>
                <a:off x="3631" y="3547"/>
                <a:ext cx="10" cy="21"/>
              </a:xfrm>
              <a:custGeom>
                <a:avLst/>
                <a:gdLst>
                  <a:gd name="T0" fmla="*/ 0 w 20"/>
                  <a:gd name="T1" fmla="*/ 7 h 41"/>
                  <a:gd name="T2" fmla="*/ 0 w 20"/>
                  <a:gd name="T3" fmla="*/ 7 h 41"/>
                  <a:gd name="T4" fmla="*/ 2 w 20"/>
                  <a:gd name="T5" fmla="*/ 10 h 41"/>
                  <a:gd name="T6" fmla="*/ 3 w 20"/>
                  <a:gd name="T7" fmla="*/ 13 h 41"/>
                  <a:gd name="T8" fmla="*/ 3 w 20"/>
                  <a:gd name="T9" fmla="*/ 15 h 41"/>
                  <a:gd name="T10" fmla="*/ 3 w 20"/>
                  <a:gd name="T11" fmla="*/ 21 h 41"/>
                  <a:gd name="T12" fmla="*/ 10 w 20"/>
                  <a:gd name="T13" fmla="*/ 21 h 41"/>
                  <a:gd name="T14" fmla="*/ 10 w 20"/>
                  <a:gd name="T15" fmla="*/ 15 h 41"/>
                  <a:gd name="T16" fmla="*/ 9 w 20"/>
                  <a:gd name="T17" fmla="*/ 9 h 41"/>
                  <a:gd name="T18" fmla="*/ 7 w 20"/>
                  <a:gd name="T19" fmla="*/ 5 h 41"/>
                  <a:gd name="T20" fmla="*/ 3 w 20"/>
                  <a:gd name="T21" fmla="*/ 0 h 41"/>
                  <a:gd name="T22" fmla="*/ 3 w 20"/>
                  <a:gd name="T23" fmla="*/ 0 h 41"/>
                  <a:gd name="T24" fmla="*/ 0 w 20"/>
                  <a:gd name="T25" fmla="*/ 7 h 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 h="41">
                    <a:moveTo>
                      <a:pt x="0" y="14"/>
                    </a:moveTo>
                    <a:lnTo>
                      <a:pt x="0" y="14"/>
                    </a:lnTo>
                    <a:lnTo>
                      <a:pt x="3" y="20"/>
                    </a:lnTo>
                    <a:lnTo>
                      <a:pt x="5" y="25"/>
                    </a:lnTo>
                    <a:lnTo>
                      <a:pt x="6" y="30"/>
                    </a:lnTo>
                    <a:lnTo>
                      <a:pt x="6" y="41"/>
                    </a:lnTo>
                    <a:lnTo>
                      <a:pt x="20" y="41"/>
                    </a:lnTo>
                    <a:lnTo>
                      <a:pt x="20" y="30"/>
                    </a:lnTo>
                    <a:lnTo>
                      <a:pt x="18" y="18"/>
                    </a:lnTo>
                    <a:lnTo>
                      <a:pt x="13" y="9"/>
                    </a:lnTo>
                    <a:lnTo>
                      <a:pt x="6" y="0"/>
                    </a:lnTo>
                    <a:lnTo>
                      <a:pt x="0"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26" name="Freeform 1914"/>
              <p:cNvSpPr>
                <a:spLocks/>
              </p:cNvSpPr>
              <p:nvPr/>
            </p:nvSpPr>
            <p:spPr bwMode="auto">
              <a:xfrm>
                <a:off x="3620" y="3540"/>
                <a:ext cx="15" cy="15"/>
              </a:xfrm>
              <a:custGeom>
                <a:avLst/>
                <a:gdLst>
                  <a:gd name="T0" fmla="*/ 0 w 28"/>
                  <a:gd name="T1" fmla="*/ 9 h 29"/>
                  <a:gd name="T2" fmla="*/ 0 w 28"/>
                  <a:gd name="T3" fmla="*/ 9 h 29"/>
                  <a:gd name="T4" fmla="*/ 3 w 28"/>
                  <a:gd name="T5" fmla="*/ 10 h 29"/>
                  <a:gd name="T6" fmla="*/ 6 w 28"/>
                  <a:gd name="T7" fmla="*/ 11 h 29"/>
                  <a:gd name="T8" fmla="*/ 9 w 28"/>
                  <a:gd name="T9" fmla="*/ 12 h 29"/>
                  <a:gd name="T10" fmla="*/ 12 w 28"/>
                  <a:gd name="T11" fmla="*/ 15 h 29"/>
                  <a:gd name="T12" fmla="*/ 15 w 28"/>
                  <a:gd name="T13" fmla="*/ 8 h 29"/>
                  <a:gd name="T14" fmla="*/ 12 w 28"/>
                  <a:gd name="T15" fmla="*/ 5 h 29"/>
                  <a:gd name="T16" fmla="*/ 8 w 28"/>
                  <a:gd name="T17" fmla="*/ 2 h 29"/>
                  <a:gd name="T18" fmla="*/ 4 w 28"/>
                  <a:gd name="T19" fmla="*/ 1 h 29"/>
                  <a:gd name="T20" fmla="*/ 0 w 28"/>
                  <a:gd name="T21" fmla="*/ 0 h 29"/>
                  <a:gd name="T22" fmla="*/ 0 w 28"/>
                  <a:gd name="T23" fmla="*/ 0 h 29"/>
                  <a:gd name="T24" fmla="*/ 0 w 28"/>
                  <a:gd name="T25" fmla="*/ 9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8" h="29">
                    <a:moveTo>
                      <a:pt x="0" y="18"/>
                    </a:moveTo>
                    <a:lnTo>
                      <a:pt x="0" y="18"/>
                    </a:lnTo>
                    <a:lnTo>
                      <a:pt x="5" y="20"/>
                    </a:lnTo>
                    <a:lnTo>
                      <a:pt x="11" y="22"/>
                    </a:lnTo>
                    <a:lnTo>
                      <a:pt x="17" y="24"/>
                    </a:lnTo>
                    <a:lnTo>
                      <a:pt x="22" y="29"/>
                    </a:lnTo>
                    <a:lnTo>
                      <a:pt x="28" y="15"/>
                    </a:lnTo>
                    <a:lnTo>
                      <a:pt x="23" y="9"/>
                    </a:lnTo>
                    <a:lnTo>
                      <a:pt x="15" y="4"/>
                    </a:lnTo>
                    <a:lnTo>
                      <a:pt x="8" y="2"/>
                    </a:lnTo>
                    <a:lnTo>
                      <a:pt x="0" y="0"/>
                    </a:lnTo>
                    <a:lnTo>
                      <a:pt x="0"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27" name="Freeform 1915"/>
              <p:cNvSpPr>
                <a:spLocks/>
              </p:cNvSpPr>
              <p:nvPr/>
            </p:nvSpPr>
            <p:spPr bwMode="auto">
              <a:xfrm>
                <a:off x="3606" y="3540"/>
                <a:ext cx="14" cy="14"/>
              </a:xfrm>
              <a:custGeom>
                <a:avLst/>
                <a:gdLst>
                  <a:gd name="T0" fmla="*/ 4 w 29"/>
                  <a:gd name="T1" fmla="*/ 14 h 27"/>
                  <a:gd name="T2" fmla="*/ 5 w 29"/>
                  <a:gd name="T3" fmla="*/ 13 h 27"/>
                  <a:gd name="T4" fmla="*/ 7 w 29"/>
                  <a:gd name="T5" fmla="*/ 11 h 27"/>
                  <a:gd name="T6" fmla="*/ 8 w 29"/>
                  <a:gd name="T7" fmla="*/ 10 h 27"/>
                  <a:gd name="T8" fmla="*/ 11 w 29"/>
                  <a:gd name="T9" fmla="*/ 9 h 27"/>
                  <a:gd name="T10" fmla="*/ 14 w 29"/>
                  <a:gd name="T11" fmla="*/ 9 h 27"/>
                  <a:gd name="T12" fmla="*/ 14 w 29"/>
                  <a:gd name="T13" fmla="*/ 0 h 27"/>
                  <a:gd name="T14" fmla="*/ 11 w 29"/>
                  <a:gd name="T15" fmla="*/ 0 h 27"/>
                  <a:gd name="T16" fmla="*/ 7 w 29"/>
                  <a:gd name="T17" fmla="*/ 1 h 27"/>
                  <a:gd name="T18" fmla="*/ 3 w 29"/>
                  <a:gd name="T19" fmla="*/ 4 h 27"/>
                  <a:gd name="T20" fmla="*/ 0 w 29"/>
                  <a:gd name="T21" fmla="*/ 8 h 27"/>
                  <a:gd name="T22" fmla="*/ 1 w 29"/>
                  <a:gd name="T23" fmla="*/ 7 h 27"/>
                  <a:gd name="T24" fmla="*/ 4 w 29"/>
                  <a:gd name="T25" fmla="*/ 14 h 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27">
                    <a:moveTo>
                      <a:pt x="9" y="27"/>
                    </a:moveTo>
                    <a:lnTo>
                      <a:pt x="10" y="26"/>
                    </a:lnTo>
                    <a:lnTo>
                      <a:pt x="14" y="22"/>
                    </a:lnTo>
                    <a:lnTo>
                      <a:pt x="17" y="20"/>
                    </a:lnTo>
                    <a:lnTo>
                      <a:pt x="22" y="18"/>
                    </a:lnTo>
                    <a:lnTo>
                      <a:pt x="29" y="18"/>
                    </a:lnTo>
                    <a:lnTo>
                      <a:pt x="29" y="0"/>
                    </a:lnTo>
                    <a:lnTo>
                      <a:pt x="22" y="0"/>
                    </a:lnTo>
                    <a:lnTo>
                      <a:pt x="14" y="2"/>
                    </a:lnTo>
                    <a:lnTo>
                      <a:pt x="7" y="8"/>
                    </a:lnTo>
                    <a:lnTo>
                      <a:pt x="0" y="15"/>
                    </a:lnTo>
                    <a:lnTo>
                      <a:pt x="2" y="13"/>
                    </a:lnTo>
                    <a:lnTo>
                      <a:pt x="9"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28" name="Freeform 1916"/>
              <p:cNvSpPr>
                <a:spLocks/>
              </p:cNvSpPr>
              <p:nvPr/>
            </p:nvSpPr>
            <p:spPr bwMode="auto">
              <a:xfrm>
                <a:off x="3600" y="3546"/>
                <a:ext cx="10" cy="22"/>
              </a:xfrm>
              <a:custGeom>
                <a:avLst/>
                <a:gdLst>
                  <a:gd name="T0" fmla="*/ 0 w 20"/>
                  <a:gd name="T1" fmla="*/ 22 h 43"/>
                  <a:gd name="T2" fmla="*/ 7 w 20"/>
                  <a:gd name="T3" fmla="*/ 22 h 43"/>
                  <a:gd name="T4" fmla="*/ 7 w 20"/>
                  <a:gd name="T5" fmla="*/ 17 h 43"/>
                  <a:gd name="T6" fmla="*/ 8 w 20"/>
                  <a:gd name="T7" fmla="*/ 13 h 43"/>
                  <a:gd name="T8" fmla="*/ 8 w 20"/>
                  <a:gd name="T9" fmla="*/ 10 h 43"/>
                  <a:gd name="T10" fmla="*/ 10 w 20"/>
                  <a:gd name="T11" fmla="*/ 7 h 43"/>
                  <a:gd name="T12" fmla="*/ 7 w 20"/>
                  <a:gd name="T13" fmla="*/ 0 h 43"/>
                  <a:gd name="T14" fmla="*/ 3 w 20"/>
                  <a:gd name="T15" fmla="*/ 5 h 43"/>
                  <a:gd name="T16" fmla="*/ 2 w 20"/>
                  <a:gd name="T17" fmla="*/ 9 h 43"/>
                  <a:gd name="T18" fmla="*/ 0 w 20"/>
                  <a:gd name="T19" fmla="*/ 16 h 43"/>
                  <a:gd name="T20" fmla="*/ 0 w 20"/>
                  <a:gd name="T21" fmla="*/ 22 h 43"/>
                  <a:gd name="T22" fmla="*/ 7 w 20"/>
                  <a:gd name="T23" fmla="*/ 22 h 43"/>
                  <a:gd name="T24" fmla="*/ 0 w 20"/>
                  <a:gd name="T25" fmla="*/ 22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 h="43">
                    <a:moveTo>
                      <a:pt x="0" y="43"/>
                    </a:moveTo>
                    <a:lnTo>
                      <a:pt x="13" y="43"/>
                    </a:lnTo>
                    <a:lnTo>
                      <a:pt x="13" y="34"/>
                    </a:lnTo>
                    <a:lnTo>
                      <a:pt x="16" y="25"/>
                    </a:lnTo>
                    <a:lnTo>
                      <a:pt x="16" y="20"/>
                    </a:lnTo>
                    <a:lnTo>
                      <a:pt x="20" y="14"/>
                    </a:lnTo>
                    <a:lnTo>
                      <a:pt x="13" y="0"/>
                    </a:lnTo>
                    <a:lnTo>
                      <a:pt x="6" y="9"/>
                    </a:lnTo>
                    <a:lnTo>
                      <a:pt x="3" y="18"/>
                    </a:lnTo>
                    <a:lnTo>
                      <a:pt x="0" y="31"/>
                    </a:lnTo>
                    <a:lnTo>
                      <a:pt x="0" y="43"/>
                    </a:lnTo>
                    <a:lnTo>
                      <a:pt x="13" y="43"/>
                    </a:lnTo>
                    <a:lnTo>
                      <a:pt x="0"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29" name="Freeform 1917"/>
              <p:cNvSpPr>
                <a:spLocks/>
              </p:cNvSpPr>
              <p:nvPr/>
            </p:nvSpPr>
            <p:spPr bwMode="auto">
              <a:xfrm>
                <a:off x="3600" y="3567"/>
                <a:ext cx="7" cy="1"/>
              </a:xfrm>
              <a:custGeom>
                <a:avLst/>
                <a:gdLst>
                  <a:gd name="T0" fmla="*/ 7 w 13"/>
                  <a:gd name="T1" fmla="*/ 0 h 1"/>
                  <a:gd name="T2" fmla="*/ 0 w 13"/>
                  <a:gd name="T3" fmla="*/ 0 h 1"/>
                  <a:gd name="T4" fmla="*/ 0 w 13"/>
                  <a:gd name="T5" fmla="*/ 1 h 1"/>
                  <a:gd name="T6" fmla="*/ 7 w 13"/>
                  <a:gd name="T7" fmla="*/ 1 h 1"/>
                  <a:gd name="T8" fmla="*/ 7 w 13"/>
                  <a:gd name="T9" fmla="*/ 0 h 1"/>
                  <a:gd name="T10" fmla="*/ 0 w 13"/>
                  <a:gd name="T11" fmla="*/ 0 h 1"/>
                  <a:gd name="T12" fmla="*/ 7 w 13"/>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 h="1">
                    <a:moveTo>
                      <a:pt x="13" y="0"/>
                    </a:moveTo>
                    <a:lnTo>
                      <a:pt x="0" y="0"/>
                    </a:lnTo>
                    <a:lnTo>
                      <a:pt x="0" y="1"/>
                    </a:lnTo>
                    <a:lnTo>
                      <a:pt x="13" y="1"/>
                    </a:lnTo>
                    <a:lnTo>
                      <a:pt x="13" y="0"/>
                    </a:lnTo>
                    <a:lnTo>
                      <a:pt x="0" y="0"/>
                    </a:lnTo>
                    <a:lnTo>
                      <a:pt x="1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30" name="Freeform 1918"/>
              <p:cNvSpPr>
                <a:spLocks/>
              </p:cNvSpPr>
              <p:nvPr/>
            </p:nvSpPr>
            <p:spPr bwMode="auto">
              <a:xfrm>
                <a:off x="3647" y="3530"/>
                <a:ext cx="28" cy="73"/>
              </a:xfrm>
              <a:custGeom>
                <a:avLst/>
                <a:gdLst>
                  <a:gd name="T0" fmla="*/ 5 w 55"/>
                  <a:gd name="T1" fmla="*/ 0 h 145"/>
                  <a:gd name="T2" fmla="*/ 2 w 55"/>
                  <a:gd name="T3" fmla="*/ 7 h 145"/>
                  <a:gd name="T4" fmla="*/ 21 w 55"/>
                  <a:gd name="T5" fmla="*/ 73 h 145"/>
                  <a:gd name="T6" fmla="*/ 28 w 55"/>
                  <a:gd name="T7" fmla="*/ 69 h 145"/>
                  <a:gd name="T8" fmla="*/ 9 w 55"/>
                  <a:gd name="T9" fmla="*/ 3 h 145"/>
                  <a:gd name="T10" fmla="*/ 5 w 55"/>
                  <a:gd name="T11" fmla="*/ 9 h 145"/>
                  <a:gd name="T12" fmla="*/ 5 w 55"/>
                  <a:gd name="T13" fmla="*/ 0 h 145"/>
                  <a:gd name="T14" fmla="*/ 0 w 55"/>
                  <a:gd name="T15" fmla="*/ 0 h 145"/>
                  <a:gd name="T16" fmla="*/ 2 w 55"/>
                  <a:gd name="T17" fmla="*/ 7 h 145"/>
                  <a:gd name="T18" fmla="*/ 5 w 55"/>
                  <a:gd name="T19" fmla="*/ 0 h 1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5" h="145">
                    <a:moveTo>
                      <a:pt x="10" y="0"/>
                    </a:moveTo>
                    <a:lnTo>
                      <a:pt x="4" y="13"/>
                    </a:lnTo>
                    <a:lnTo>
                      <a:pt x="42" y="145"/>
                    </a:lnTo>
                    <a:lnTo>
                      <a:pt x="55" y="138"/>
                    </a:lnTo>
                    <a:lnTo>
                      <a:pt x="17" y="6"/>
                    </a:lnTo>
                    <a:lnTo>
                      <a:pt x="10" y="18"/>
                    </a:lnTo>
                    <a:lnTo>
                      <a:pt x="10" y="0"/>
                    </a:lnTo>
                    <a:lnTo>
                      <a:pt x="0" y="0"/>
                    </a:lnTo>
                    <a:lnTo>
                      <a:pt x="4" y="13"/>
                    </a:lnTo>
                    <a:lnTo>
                      <a:pt x="1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31" name="Freeform 1919"/>
              <p:cNvSpPr>
                <a:spLocks/>
              </p:cNvSpPr>
              <p:nvPr/>
            </p:nvSpPr>
            <p:spPr bwMode="auto">
              <a:xfrm>
                <a:off x="3652" y="3530"/>
                <a:ext cx="14" cy="9"/>
              </a:xfrm>
              <a:custGeom>
                <a:avLst/>
                <a:gdLst>
                  <a:gd name="T0" fmla="*/ 14 w 29"/>
                  <a:gd name="T1" fmla="*/ 3 h 18"/>
                  <a:gd name="T2" fmla="*/ 11 w 29"/>
                  <a:gd name="T3" fmla="*/ 0 h 18"/>
                  <a:gd name="T4" fmla="*/ 0 w 29"/>
                  <a:gd name="T5" fmla="*/ 0 h 18"/>
                  <a:gd name="T6" fmla="*/ 0 w 29"/>
                  <a:gd name="T7" fmla="*/ 9 h 18"/>
                  <a:gd name="T8" fmla="*/ 11 w 29"/>
                  <a:gd name="T9" fmla="*/ 9 h 18"/>
                  <a:gd name="T10" fmla="*/ 7 w 29"/>
                  <a:gd name="T11" fmla="*/ 7 h 18"/>
                  <a:gd name="T12" fmla="*/ 14 w 29"/>
                  <a:gd name="T13" fmla="*/ 3 h 18"/>
                  <a:gd name="T14" fmla="*/ 13 w 29"/>
                  <a:gd name="T15" fmla="*/ 0 h 18"/>
                  <a:gd name="T16" fmla="*/ 11 w 29"/>
                  <a:gd name="T17" fmla="*/ 0 h 18"/>
                  <a:gd name="T18" fmla="*/ 14 w 29"/>
                  <a:gd name="T19" fmla="*/ 3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9" h="18">
                    <a:moveTo>
                      <a:pt x="29" y="6"/>
                    </a:moveTo>
                    <a:lnTo>
                      <a:pt x="22" y="0"/>
                    </a:lnTo>
                    <a:lnTo>
                      <a:pt x="0" y="0"/>
                    </a:lnTo>
                    <a:lnTo>
                      <a:pt x="0" y="18"/>
                    </a:lnTo>
                    <a:lnTo>
                      <a:pt x="22" y="18"/>
                    </a:lnTo>
                    <a:lnTo>
                      <a:pt x="15" y="13"/>
                    </a:lnTo>
                    <a:lnTo>
                      <a:pt x="29" y="6"/>
                    </a:lnTo>
                    <a:lnTo>
                      <a:pt x="27" y="0"/>
                    </a:lnTo>
                    <a:lnTo>
                      <a:pt x="22" y="0"/>
                    </a:lnTo>
                    <a:lnTo>
                      <a:pt x="29"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32" name="Freeform 1920"/>
              <p:cNvSpPr>
                <a:spLocks/>
              </p:cNvSpPr>
              <p:nvPr/>
            </p:nvSpPr>
            <p:spPr bwMode="auto">
              <a:xfrm>
                <a:off x="3660" y="3533"/>
                <a:ext cx="16" cy="42"/>
              </a:xfrm>
              <a:custGeom>
                <a:avLst/>
                <a:gdLst>
                  <a:gd name="T0" fmla="*/ 16 w 34"/>
                  <a:gd name="T1" fmla="*/ 39 h 85"/>
                  <a:gd name="T2" fmla="*/ 16 w 34"/>
                  <a:gd name="T3" fmla="*/ 39 h 85"/>
                  <a:gd name="T4" fmla="*/ 7 w 34"/>
                  <a:gd name="T5" fmla="*/ 0 h 85"/>
                  <a:gd name="T6" fmla="*/ 0 w 34"/>
                  <a:gd name="T7" fmla="*/ 3 h 85"/>
                  <a:gd name="T8" fmla="*/ 9 w 34"/>
                  <a:gd name="T9" fmla="*/ 42 h 85"/>
                  <a:gd name="T10" fmla="*/ 9 w 34"/>
                  <a:gd name="T11" fmla="*/ 42 h 85"/>
                  <a:gd name="T12" fmla="*/ 16 w 34"/>
                  <a:gd name="T13" fmla="*/ 39 h 85"/>
                  <a:gd name="T14" fmla="*/ 16 w 34"/>
                  <a:gd name="T15" fmla="*/ 39 h 85"/>
                  <a:gd name="T16" fmla="*/ 16 w 34"/>
                  <a:gd name="T17" fmla="*/ 39 h 8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 h="85">
                    <a:moveTo>
                      <a:pt x="34" y="78"/>
                    </a:moveTo>
                    <a:lnTo>
                      <a:pt x="34" y="78"/>
                    </a:lnTo>
                    <a:lnTo>
                      <a:pt x="14" y="0"/>
                    </a:lnTo>
                    <a:lnTo>
                      <a:pt x="0" y="7"/>
                    </a:lnTo>
                    <a:lnTo>
                      <a:pt x="20" y="85"/>
                    </a:lnTo>
                    <a:lnTo>
                      <a:pt x="34" y="7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33" name="Freeform 1921"/>
              <p:cNvSpPr>
                <a:spLocks/>
              </p:cNvSpPr>
              <p:nvPr/>
            </p:nvSpPr>
            <p:spPr bwMode="auto">
              <a:xfrm>
                <a:off x="3670" y="3572"/>
                <a:ext cx="10" cy="33"/>
              </a:xfrm>
              <a:custGeom>
                <a:avLst/>
                <a:gdLst>
                  <a:gd name="T0" fmla="*/ 4 w 20"/>
                  <a:gd name="T1" fmla="*/ 15 h 66"/>
                  <a:gd name="T2" fmla="*/ 10 w 20"/>
                  <a:gd name="T3" fmla="*/ 14 h 66"/>
                  <a:gd name="T4" fmla="*/ 7 w 20"/>
                  <a:gd name="T5" fmla="*/ 0 h 66"/>
                  <a:gd name="T6" fmla="*/ 0 w 20"/>
                  <a:gd name="T7" fmla="*/ 4 h 66"/>
                  <a:gd name="T8" fmla="*/ 4 w 20"/>
                  <a:gd name="T9" fmla="*/ 17 h 66"/>
                  <a:gd name="T10" fmla="*/ 10 w 20"/>
                  <a:gd name="T11" fmla="*/ 16 h 66"/>
                  <a:gd name="T12" fmla="*/ 4 w 20"/>
                  <a:gd name="T13" fmla="*/ 17 h 66"/>
                  <a:gd name="T14" fmla="*/ 8 w 20"/>
                  <a:gd name="T15" fmla="*/ 33 h 66"/>
                  <a:gd name="T16" fmla="*/ 10 w 20"/>
                  <a:gd name="T17" fmla="*/ 16 h 66"/>
                  <a:gd name="T18" fmla="*/ 4 w 20"/>
                  <a:gd name="T19" fmla="*/ 15 h 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66">
                    <a:moveTo>
                      <a:pt x="7" y="29"/>
                    </a:moveTo>
                    <a:lnTo>
                      <a:pt x="20" y="27"/>
                    </a:lnTo>
                    <a:lnTo>
                      <a:pt x="14" y="0"/>
                    </a:lnTo>
                    <a:lnTo>
                      <a:pt x="0" y="7"/>
                    </a:lnTo>
                    <a:lnTo>
                      <a:pt x="7" y="34"/>
                    </a:lnTo>
                    <a:lnTo>
                      <a:pt x="20" y="32"/>
                    </a:lnTo>
                    <a:lnTo>
                      <a:pt x="7" y="34"/>
                    </a:lnTo>
                    <a:lnTo>
                      <a:pt x="15" y="66"/>
                    </a:lnTo>
                    <a:lnTo>
                      <a:pt x="20" y="32"/>
                    </a:lnTo>
                    <a:lnTo>
                      <a:pt x="7"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34" name="Freeform 1922"/>
              <p:cNvSpPr>
                <a:spLocks/>
              </p:cNvSpPr>
              <p:nvPr/>
            </p:nvSpPr>
            <p:spPr bwMode="auto">
              <a:xfrm>
                <a:off x="3673" y="3572"/>
                <a:ext cx="9" cy="16"/>
              </a:xfrm>
              <a:custGeom>
                <a:avLst/>
                <a:gdLst>
                  <a:gd name="T0" fmla="*/ 3 w 18"/>
                  <a:gd name="T1" fmla="*/ 0 h 32"/>
                  <a:gd name="T2" fmla="*/ 3 w 18"/>
                  <a:gd name="T3" fmla="*/ 1 h 32"/>
                  <a:gd name="T4" fmla="*/ 2 w 18"/>
                  <a:gd name="T5" fmla="*/ 6 h 32"/>
                  <a:gd name="T6" fmla="*/ 1 w 18"/>
                  <a:gd name="T7" fmla="*/ 10 h 32"/>
                  <a:gd name="T8" fmla="*/ 0 w 18"/>
                  <a:gd name="T9" fmla="*/ 14 h 32"/>
                  <a:gd name="T10" fmla="*/ 0 w 18"/>
                  <a:gd name="T11" fmla="*/ 15 h 32"/>
                  <a:gd name="T12" fmla="*/ 7 w 18"/>
                  <a:gd name="T13" fmla="*/ 16 h 32"/>
                  <a:gd name="T14" fmla="*/ 7 w 18"/>
                  <a:gd name="T15" fmla="*/ 15 h 32"/>
                  <a:gd name="T16" fmla="*/ 8 w 18"/>
                  <a:gd name="T17" fmla="*/ 14 h 32"/>
                  <a:gd name="T18" fmla="*/ 9 w 18"/>
                  <a:gd name="T19" fmla="*/ 8 h 32"/>
                  <a:gd name="T20" fmla="*/ 9 w 18"/>
                  <a:gd name="T21" fmla="*/ 3 h 32"/>
                  <a:gd name="T22" fmla="*/ 9 w 18"/>
                  <a:gd name="T23" fmla="*/ 4 h 32"/>
                  <a:gd name="T24" fmla="*/ 3 w 18"/>
                  <a:gd name="T25" fmla="*/ 0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32">
                    <a:moveTo>
                      <a:pt x="5" y="0"/>
                    </a:moveTo>
                    <a:lnTo>
                      <a:pt x="5" y="1"/>
                    </a:lnTo>
                    <a:lnTo>
                      <a:pt x="3" y="12"/>
                    </a:lnTo>
                    <a:lnTo>
                      <a:pt x="2" y="19"/>
                    </a:lnTo>
                    <a:lnTo>
                      <a:pt x="0" y="27"/>
                    </a:lnTo>
                    <a:lnTo>
                      <a:pt x="0" y="29"/>
                    </a:lnTo>
                    <a:lnTo>
                      <a:pt x="13" y="32"/>
                    </a:lnTo>
                    <a:lnTo>
                      <a:pt x="13" y="30"/>
                    </a:lnTo>
                    <a:lnTo>
                      <a:pt x="15" y="27"/>
                    </a:lnTo>
                    <a:lnTo>
                      <a:pt x="17" y="16"/>
                    </a:lnTo>
                    <a:lnTo>
                      <a:pt x="18" y="5"/>
                    </a:lnTo>
                    <a:lnTo>
                      <a:pt x="18" y="7"/>
                    </a:lnTo>
                    <a:lnTo>
                      <a:pt x="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35" name="Freeform 1923"/>
              <p:cNvSpPr>
                <a:spLocks/>
              </p:cNvSpPr>
              <p:nvPr/>
            </p:nvSpPr>
            <p:spPr bwMode="auto">
              <a:xfrm>
                <a:off x="3676" y="3530"/>
                <a:ext cx="15" cy="45"/>
              </a:xfrm>
              <a:custGeom>
                <a:avLst/>
                <a:gdLst>
                  <a:gd name="T0" fmla="*/ 12 w 32"/>
                  <a:gd name="T1" fmla="*/ 0 h 91"/>
                  <a:gd name="T2" fmla="*/ 8 w 32"/>
                  <a:gd name="T3" fmla="*/ 3 h 91"/>
                  <a:gd name="T4" fmla="*/ 0 w 32"/>
                  <a:gd name="T5" fmla="*/ 42 h 91"/>
                  <a:gd name="T6" fmla="*/ 6 w 32"/>
                  <a:gd name="T7" fmla="*/ 45 h 91"/>
                  <a:gd name="T8" fmla="*/ 15 w 32"/>
                  <a:gd name="T9" fmla="*/ 6 h 91"/>
                  <a:gd name="T10" fmla="*/ 12 w 32"/>
                  <a:gd name="T11" fmla="*/ 9 h 91"/>
                  <a:gd name="T12" fmla="*/ 12 w 32"/>
                  <a:gd name="T13" fmla="*/ 0 h 91"/>
                  <a:gd name="T14" fmla="*/ 9 w 32"/>
                  <a:gd name="T15" fmla="*/ 0 h 91"/>
                  <a:gd name="T16" fmla="*/ 8 w 32"/>
                  <a:gd name="T17" fmla="*/ 3 h 91"/>
                  <a:gd name="T18" fmla="*/ 12 w 32"/>
                  <a:gd name="T19" fmla="*/ 0 h 9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2" h="91">
                    <a:moveTo>
                      <a:pt x="25" y="0"/>
                    </a:moveTo>
                    <a:lnTo>
                      <a:pt x="18" y="6"/>
                    </a:lnTo>
                    <a:lnTo>
                      <a:pt x="0" y="84"/>
                    </a:lnTo>
                    <a:lnTo>
                      <a:pt x="13" y="91"/>
                    </a:lnTo>
                    <a:lnTo>
                      <a:pt x="32" y="13"/>
                    </a:lnTo>
                    <a:lnTo>
                      <a:pt x="25" y="18"/>
                    </a:lnTo>
                    <a:lnTo>
                      <a:pt x="25" y="0"/>
                    </a:lnTo>
                    <a:lnTo>
                      <a:pt x="20" y="0"/>
                    </a:lnTo>
                    <a:lnTo>
                      <a:pt x="18" y="6"/>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36" name="Freeform 1924"/>
              <p:cNvSpPr>
                <a:spLocks/>
              </p:cNvSpPr>
              <p:nvPr/>
            </p:nvSpPr>
            <p:spPr bwMode="auto">
              <a:xfrm>
                <a:off x="3688" y="3530"/>
                <a:ext cx="15" cy="9"/>
              </a:xfrm>
              <a:custGeom>
                <a:avLst/>
                <a:gdLst>
                  <a:gd name="T0" fmla="*/ 15 w 30"/>
                  <a:gd name="T1" fmla="*/ 3 h 18"/>
                  <a:gd name="T2" fmla="*/ 12 w 30"/>
                  <a:gd name="T3" fmla="*/ 0 h 18"/>
                  <a:gd name="T4" fmla="*/ 0 w 30"/>
                  <a:gd name="T5" fmla="*/ 0 h 18"/>
                  <a:gd name="T6" fmla="*/ 0 w 30"/>
                  <a:gd name="T7" fmla="*/ 9 h 18"/>
                  <a:gd name="T8" fmla="*/ 12 w 30"/>
                  <a:gd name="T9" fmla="*/ 9 h 18"/>
                  <a:gd name="T10" fmla="*/ 9 w 30"/>
                  <a:gd name="T11" fmla="*/ 7 h 18"/>
                  <a:gd name="T12" fmla="*/ 15 w 30"/>
                  <a:gd name="T13" fmla="*/ 3 h 18"/>
                  <a:gd name="T14" fmla="*/ 15 w 30"/>
                  <a:gd name="T15" fmla="*/ 0 h 18"/>
                  <a:gd name="T16" fmla="*/ 12 w 30"/>
                  <a:gd name="T17" fmla="*/ 0 h 18"/>
                  <a:gd name="T18" fmla="*/ 15 w 30"/>
                  <a:gd name="T19" fmla="*/ 3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0" h="18">
                    <a:moveTo>
                      <a:pt x="30" y="6"/>
                    </a:moveTo>
                    <a:lnTo>
                      <a:pt x="24" y="0"/>
                    </a:lnTo>
                    <a:lnTo>
                      <a:pt x="0" y="0"/>
                    </a:lnTo>
                    <a:lnTo>
                      <a:pt x="0" y="18"/>
                    </a:lnTo>
                    <a:lnTo>
                      <a:pt x="24" y="18"/>
                    </a:lnTo>
                    <a:lnTo>
                      <a:pt x="17" y="13"/>
                    </a:lnTo>
                    <a:lnTo>
                      <a:pt x="30" y="6"/>
                    </a:lnTo>
                    <a:lnTo>
                      <a:pt x="29" y="0"/>
                    </a:lnTo>
                    <a:lnTo>
                      <a:pt x="24" y="0"/>
                    </a:lnTo>
                    <a:lnTo>
                      <a:pt x="3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37" name="Freeform 1925"/>
              <p:cNvSpPr>
                <a:spLocks/>
              </p:cNvSpPr>
              <p:nvPr/>
            </p:nvSpPr>
            <p:spPr bwMode="auto">
              <a:xfrm>
                <a:off x="3696" y="3533"/>
                <a:ext cx="16" cy="42"/>
              </a:xfrm>
              <a:custGeom>
                <a:avLst/>
                <a:gdLst>
                  <a:gd name="T0" fmla="*/ 16 w 32"/>
                  <a:gd name="T1" fmla="*/ 39 h 85"/>
                  <a:gd name="T2" fmla="*/ 16 w 32"/>
                  <a:gd name="T3" fmla="*/ 39 h 85"/>
                  <a:gd name="T4" fmla="*/ 7 w 32"/>
                  <a:gd name="T5" fmla="*/ 0 h 85"/>
                  <a:gd name="T6" fmla="*/ 0 w 32"/>
                  <a:gd name="T7" fmla="*/ 3 h 85"/>
                  <a:gd name="T8" fmla="*/ 9 w 32"/>
                  <a:gd name="T9" fmla="*/ 42 h 85"/>
                  <a:gd name="T10" fmla="*/ 9 w 32"/>
                  <a:gd name="T11" fmla="*/ 41 h 85"/>
                  <a:gd name="T12" fmla="*/ 16 w 32"/>
                  <a:gd name="T13" fmla="*/ 39 h 85"/>
                  <a:gd name="T14" fmla="*/ 16 w 32"/>
                  <a:gd name="T15" fmla="*/ 39 h 85"/>
                  <a:gd name="T16" fmla="*/ 16 w 32"/>
                  <a:gd name="T17" fmla="*/ 39 h 85"/>
                  <a:gd name="T18" fmla="*/ 16 w 32"/>
                  <a:gd name="T19" fmla="*/ 39 h 8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2" h="85">
                    <a:moveTo>
                      <a:pt x="32" y="79"/>
                    </a:moveTo>
                    <a:lnTo>
                      <a:pt x="32" y="78"/>
                    </a:lnTo>
                    <a:lnTo>
                      <a:pt x="13" y="0"/>
                    </a:lnTo>
                    <a:lnTo>
                      <a:pt x="0" y="7"/>
                    </a:lnTo>
                    <a:lnTo>
                      <a:pt x="18" y="85"/>
                    </a:lnTo>
                    <a:lnTo>
                      <a:pt x="18" y="83"/>
                    </a:lnTo>
                    <a:lnTo>
                      <a:pt x="32" y="79"/>
                    </a:lnTo>
                    <a:lnTo>
                      <a:pt x="32" y="78"/>
                    </a:lnTo>
                    <a:lnTo>
                      <a:pt x="32" y="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38" name="Freeform 1926"/>
              <p:cNvSpPr>
                <a:spLocks/>
              </p:cNvSpPr>
              <p:nvPr/>
            </p:nvSpPr>
            <p:spPr bwMode="auto">
              <a:xfrm>
                <a:off x="3706" y="3573"/>
                <a:ext cx="9" cy="28"/>
              </a:xfrm>
              <a:custGeom>
                <a:avLst/>
                <a:gdLst>
                  <a:gd name="T0" fmla="*/ 2 w 19"/>
                  <a:gd name="T1" fmla="*/ 12 h 56"/>
                  <a:gd name="T2" fmla="*/ 9 w 19"/>
                  <a:gd name="T3" fmla="*/ 13 h 56"/>
                  <a:gd name="T4" fmla="*/ 7 w 19"/>
                  <a:gd name="T5" fmla="*/ 0 h 56"/>
                  <a:gd name="T6" fmla="*/ 0 w 19"/>
                  <a:gd name="T7" fmla="*/ 2 h 56"/>
                  <a:gd name="T8" fmla="*/ 2 w 19"/>
                  <a:gd name="T9" fmla="*/ 15 h 56"/>
                  <a:gd name="T10" fmla="*/ 9 w 19"/>
                  <a:gd name="T11" fmla="*/ 16 h 56"/>
                  <a:gd name="T12" fmla="*/ 2 w 19"/>
                  <a:gd name="T13" fmla="*/ 15 h 56"/>
                  <a:gd name="T14" fmla="*/ 6 w 19"/>
                  <a:gd name="T15" fmla="*/ 28 h 56"/>
                  <a:gd name="T16" fmla="*/ 9 w 19"/>
                  <a:gd name="T17" fmla="*/ 16 h 56"/>
                  <a:gd name="T18" fmla="*/ 2 w 19"/>
                  <a:gd name="T19" fmla="*/ 12 h 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 h="56">
                    <a:moveTo>
                      <a:pt x="5" y="24"/>
                    </a:moveTo>
                    <a:lnTo>
                      <a:pt x="19" y="26"/>
                    </a:lnTo>
                    <a:lnTo>
                      <a:pt x="14" y="0"/>
                    </a:lnTo>
                    <a:lnTo>
                      <a:pt x="0" y="4"/>
                    </a:lnTo>
                    <a:lnTo>
                      <a:pt x="5" y="29"/>
                    </a:lnTo>
                    <a:lnTo>
                      <a:pt x="19" y="31"/>
                    </a:lnTo>
                    <a:lnTo>
                      <a:pt x="5" y="29"/>
                    </a:lnTo>
                    <a:lnTo>
                      <a:pt x="12" y="56"/>
                    </a:lnTo>
                    <a:lnTo>
                      <a:pt x="19" y="31"/>
                    </a:lnTo>
                    <a:lnTo>
                      <a:pt x="5"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39" name="Freeform 1927"/>
              <p:cNvSpPr>
                <a:spLocks/>
              </p:cNvSpPr>
              <p:nvPr/>
            </p:nvSpPr>
            <p:spPr bwMode="auto">
              <a:xfrm>
                <a:off x="3708" y="3572"/>
                <a:ext cx="10" cy="16"/>
              </a:xfrm>
              <a:custGeom>
                <a:avLst/>
                <a:gdLst>
                  <a:gd name="T0" fmla="*/ 4 w 20"/>
                  <a:gd name="T1" fmla="*/ 0 h 32"/>
                  <a:gd name="T2" fmla="*/ 4 w 20"/>
                  <a:gd name="T3" fmla="*/ 0 h 32"/>
                  <a:gd name="T4" fmla="*/ 0 w 20"/>
                  <a:gd name="T5" fmla="*/ 13 h 32"/>
                  <a:gd name="T6" fmla="*/ 7 w 20"/>
                  <a:gd name="T7" fmla="*/ 16 h 32"/>
                  <a:gd name="T8" fmla="*/ 10 w 20"/>
                  <a:gd name="T9" fmla="*/ 4 h 32"/>
                  <a:gd name="T10" fmla="*/ 10 w 20"/>
                  <a:gd name="T11" fmla="*/ 4 h 32"/>
                  <a:gd name="T12" fmla="*/ 10 w 20"/>
                  <a:gd name="T13" fmla="*/ 4 h 32"/>
                  <a:gd name="T14" fmla="*/ 10 w 20"/>
                  <a:gd name="T15" fmla="*/ 4 h 32"/>
                  <a:gd name="T16" fmla="*/ 10 w 20"/>
                  <a:gd name="T17" fmla="*/ 4 h 32"/>
                  <a:gd name="T18" fmla="*/ 4 w 20"/>
                  <a:gd name="T19" fmla="*/ 0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32">
                    <a:moveTo>
                      <a:pt x="7" y="0"/>
                    </a:moveTo>
                    <a:lnTo>
                      <a:pt x="7" y="0"/>
                    </a:lnTo>
                    <a:lnTo>
                      <a:pt x="0" y="25"/>
                    </a:lnTo>
                    <a:lnTo>
                      <a:pt x="14" y="32"/>
                    </a:lnTo>
                    <a:lnTo>
                      <a:pt x="20" y="7"/>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40" name="Freeform 1928"/>
              <p:cNvSpPr>
                <a:spLocks/>
              </p:cNvSpPr>
              <p:nvPr/>
            </p:nvSpPr>
            <p:spPr bwMode="auto">
              <a:xfrm>
                <a:off x="3711" y="3530"/>
                <a:ext cx="17" cy="45"/>
              </a:xfrm>
              <a:custGeom>
                <a:avLst/>
                <a:gdLst>
                  <a:gd name="T0" fmla="*/ 14 w 33"/>
                  <a:gd name="T1" fmla="*/ 0 h 91"/>
                  <a:gd name="T2" fmla="*/ 10 w 33"/>
                  <a:gd name="T3" fmla="*/ 3 h 91"/>
                  <a:gd name="T4" fmla="*/ 0 w 33"/>
                  <a:gd name="T5" fmla="*/ 42 h 91"/>
                  <a:gd name="T6" fmla="*/ 7 w 33"/>
                  <a:gd name="T7" fmla="*/ 45 h 91"/>
                  <a:gd name="T8" fmla="*/ 17 w 33"/>
                  <a:gd name="T9" fmla="*/ 6 h 91"/>
                  <a:gd name="T10" fmla="*/ 14 w 33"/>
                  <a:gd name="T11" fmla="*/ 9 h 91"/>
                  <a:gd name="T12" fmla="*/ 14 w 33"/>
                  <a:gd name="T13" fmla="*/ 0 h 91"/>
                  <a:gd name="T14" fmla="*/ 11 w 33"/>
                  <a:gd name="T15" fmla="*/ 0 h 91"/>
                  <a:gd name="T16" fmla="*/ 10 w 33"/>
                  <a:gd name="T17" fmla="*/ 3 h 91"/>
                  <a:gd name="T18" fmla="*/ 14 w 33"/>
                  <a:gd name="T19" fmla="*/ 0 h 9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3" h="91">
                    <a:moveTo>
                      <a:pt x="27" y="0"/>
                    </a:moveTo>
                    <a:lnTo>
                      <a:pt x="20" y="6"/>
                    </a:lnTo>
                    <a:lnTo>
                      <a:pt x="0" y="84"/>
                    </a:lnTo>
                    <a:lnTo>
                      <a:pt x="13" y="91"/>
                    </a:lnTo>
                    <a:lnTo>
                      <a:pt x="33" y="13"/>
                    </a:lnTo>
                    <a:lnTo>
                      <a:pt x="27" y="18"/>
                    </a:lnTo>
                    <a:lnTo>
                      <a:pt x="27" y="0"/>
                    </a:lnTo>
                    <a:lnTo>
                      <a:pt x="22" y="0"/>
                    </a:lnTo>
                    <a:lnTo>
                      <a:pt x="20" y="6"/>
                    </a:lnTo>
                    <a:lnTo>
                      <a:pt x="2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41" name="Freeform 1929"/>
              <p:cNvSpPr>
                <a:spLocks/>
              </p:cNvSpPr>
              <p:nvPr/>
            </p:nvSpPr>
            <p:spPr bwMode="auto">
              <a:xfrm>
                <a:off x="3725" y="3530"/>
                <a:ext cx="16" cy="9"/>
              </a:xfrm>
              <a:custGeom>
                <a:avLst/>
                <a:gdLst>
                  <a:gd name="T0" fmla="*/ 14 w 31"/>
                  <a:gd name="T1" fmla="*/ 7 h 18"/>
                  <a:gd name="T2" fmla="*/ 11 w 31"/>
                  <a:gd name="T3" fmla="*/ 0 h 18"/>
                  <a:gd name="T4" fmla="*/ 0 w 31"/>
                  <a:gd name="T5" fmla="*/ 0 h 18"/>
                  <a:gd name="T6" fmla="*/ 0 w 31"/>
                  <a:gd name="T7" fmla="*/ 9 h 18"/>
                  <a:gd name="T8" fmla="*/ 11 w 31"/>
                  <a:gd name="T9" fmla="*/ 9 h 18"/>
                  <a:gd name="T10" fmla="*/ 8 w 31"/>
                  <a:gd name="T11" fmla="*/ 3 h 18"/>
                  <a:gd name="T12" fmla="*/ 14 w 31"/>
                  <a:gd name="T13" fmla="*/ 7 h 18"/>
                  <a:gd name="T14" fmla="*/ 16 w 31"/>
                  <a:gd name="T15" fmla="*/ 0 h 18"/>
                  <a:gd name="T16" fmla="*/ 11 w 31"/>
                  <a:gd name="T17" fmla="*/ 0 h 18"/>
                  <a:gd name="T18" fmla="*/ 14 w 31"/>
                  <a:gd name="T19" fmla="*/ 7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1" h="18">
                    <a:moveTo>
                      <a:pt x="28" y="13"/>
                    </a:moveTo>
                    <a:lnTo>
                      <a:pt x="21" y="0"/>
                    </a:lnTo>
                    <a:lnTo>
                      <a:pt x="0" y="0"/>
                    </a:lnTo>
                    <a:lnTo>
                      <a:pt x="0" y="18"/>
                    </a:lnTo>
                    <a:lnTo>
                      <a:pt x="21" y="18"/>
                    </a:lnTo>
                    <a:lnTo>
                      <a:pt x="15" y="6"/>
                    </a:lnTo>
                    <a:lnTo>
                      <a:pt x="28" y="13"/>
                    </a:lnTo>
                    <a:lnTo>
                      <a:pt x="31" y="0"/>
                    </a:lnTo>
                    <a:lnTo>
                      <a:pt x="21" y="0"/>
                    </a:lnTo>
                    <a:lnTo>
                      <a:pt x="28"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42" name="Freeform 1930"/>
              <p:cNvSpPr>
                <a:spLocks/>
              </p:cNvSpPr>
              <p:nvPr/>
            </p:nvSpPr>
            <p:spPr bwMode="auto">
              <a:xfrm>
                <a:off x="3713" y="3533"/>
                <a:ext cx="26" cy="72"/>
              </a:xfrm>
              <a:custGeom>
                <a:avLst/>
                <a:gdLst>
                  <a:gd name="T0" fmla="*/ 4 w 52"/>
                  <a:gd name="T1" fmla="*/ 72 h 144"/>
                  <a:gd name="T2" fmla="*/ 7 w 52"/>
                  <a:gd name="T3" fmla="*/ 70 h 144"/>
                  <a:gd name="T4" fmla="*/ 26 w 52"/>
                  <a:gd name="T5" fmla="*/ 4 h 144"/>
                  <a:gd name="T6" fmla="*/ 20 w 52"/>
                  <a:gd name="T7" fmla="*/ 0 h 144"/>
                  <a:gd name="T8" fmla="*/ 0 w 52"/>
                  <a:gd name="T9" fmla="*/ 66 h 144"/>
                  <a:gd name="T10" fmla="*/ 4 w 52"/>
                  <a:gd name="T11" fmla="*/ 63 h 144"/>
                  <a:gd name="T12" fmla="*/ 4 w 52"/>
                  <a:gd name="T13" fmla="*/ 72 h 144"/>
                  <a:gd name="T14" fmla="*/ 6 w 52"/>
                  <a:gd name="T15" fmla="*/ 72 h 144"/>
                  <a:gd name="T16" fmla="*/ 7 w 52"/>
                  <a:gd name="T17" fmla="*/ 70 h 144"/>
                  <a:gd name="T18" fmla="*/ 4 w 52"/>
                  <a:gd name="T19" fmla="*/ 72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2" h="144">
                    <a:moveTo>
                      <a:pt x="7" y="144"/>
                    </a:moveTo>
                    <a:lnTo>
                      <a:pt x="14" y="139"/>
                    </a:lnTo>
                    <a:lnTo>
                      <a:pt x="52" y="7"/>
                    </a:lnTo>
                    <a:lnTo>
                      <a:pt x="39" y="0"/>
                    </a:lnTo>
                    <a:lnTo>
                      <a:pt x="0" y="132"/>
                    </a:lnTo>
                    <a:lnTo>
                      <a:pt x="7" y="126"/>
                    </a:lnTo>
                    <a:lnTo>
                      <a:pt x="7" y="144"/>
                    </a:lnTo>
                    <a:lnTo>
                      <a:pt x="12" y="144"/>
                    </a:lnTo>
                    <a:lnTo>
                      <a:pt x="14" y="139"/>
                    </a:lnTo>
                    <a:lnTo>
                      <a:pt x="7" y="1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43" name="Freeform 1931"/>
              <p:cNvSpPr>
                <a:spLocks/>
              </p:cNvSpPr>
              <p:nvPr/>
            </p:nvSpPr>
            <p:spPr bwMode="auto">
              <a:xfrm>
                <a:off x="3701" y="3596"/>
                <a:ext cx="15" cy="9"/>
              </a:xfrm>
              <a:custGeom>
                <a:avLst/>
                <a:gdLst>
                  <a:gd name="T0" fmla="*/ 0 w 30"/>
                  <a:gd name="T1" fmla="*/ 6 h 18"/>
                  <a:gd name="T2" fmla="*/ 4 w 30"/>
                  <a:gd name="T3" fmla="*/ 9 h 18"/>
                  <a:gd name="T4" fmla="*/ 15 w 30"/>
                  <a:gd name="T5" fmla="*/ 9 h 18"/>
                  <a:gd name="T6" fmla="*/ 15 w 30"/>
                  <a:gd name="T7" fmla="*/ 0 h 18"/>
                  <a:gd name="T8" fmla="*/ 4 w 30"/>
                  <a:gd name="T9" fmla="*/ 0 h 18"/>
                  <a:gd name="T10" fmla="*/ 7 w 30"/>
                  <a:gd name="T11" fmla="*/ 4 h 18"/>
                  <a:gd name="T12" fmla="*/ 0 w 30"/>
                  <a:gd name="T13" fmla="*/ 6 h 18"/>
                  <a:gd name="T14" fmla="*/ 1 w 30"/>
                  <a:gd name="T15" fmla="*/ 9 h 18"/>
                  <a:gd name="T16" fmla="*/ 4 w 30"/>
                  <a:gd name="T17" fmla="*/ 9 h 18"/>
                  <a:gd name="T18" fmla="*/ 0 w 30"/>
                  <a:gd name="T19" fmla="*/ 6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0" h="18">
                    <a:moveTo>
                      <a:pt x="0" y="11"/>
                    </a:moveTo>
                    <a:lnTo>
                      <a:pt x="7" y="18"/>
                    </a:lnTo>
                    <a:lnTo>
                      <a:pt x="30" y="18"/>
                    </a:lnTo>
                    <a:lnTo>
                      <a:pt x="30" y="0"/>
                    </a:lnTo>
                    <a:lnTo>
                      <a:pt x="7" y="0"/>
                    </a:lnTo>
                    <a:lnTo>
                      <a:pt x="13" y="8"/>
                    </a:lnTo>
                    <a:lnTo>
                      <a:pt x="0" y="11"/>
                    </a:lnTo>
                    <a:lnTo>
                      <a:pt x="2" y="18"/>
                    </a:lnTo>
                    <a:lnTo>
                      <a:pt x="7" y="18"/>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44" name="Freeform 1932"/>
              <p:cNvSpPr>
                <a:spLocks/>
              </p:cNvSpPr>
              <p:nvPr/>
            </p:nvSpPr>
            <p:spPr bwMode="auto">
              <a:xfrm>
                <a:off x="3693" y="3561"/>
                <a:ext cx="15" cy="41"/>
              </a:xfrm>
              <a:custGeom>
                <a:avLst/>
                <a:gdLst>
                  <a:gd name="T0" fmla="*/ 0 w 30"/>
                  <a:gd name="T1" fmla="*/ 2 h 81"/>
                  <a:gd name="T2" fmla="*/ 0 w 30"/>
                  <a:gd name="T3" fmla="*/ 2 h 81"/>
                  <a:gd name="T4" fmla="*/ 9 w 30"/>
                  <a:gd name="T5" fmla="*/ 41 h 81"/>
                  <a:gd name="T6" fmla="*/ 15 w 30"/>
                  <a:gd name="T7" fmla="*/ 39 h 81"/>
                  <a:gd name="T8" fmla="*/ 7 w 30"/>
                  <a:gd name="T9" fmla="*/ 0 h 81"/>
                  <a:gd name="T10" fmla="*/ 7 w 30"/>
                  <a:gd name="T11" fmla="*/ 0 h 81"/>
                  <a:gd name="T12" fmla="*/ 7 w 30"/>
                  <a:gd name="T13" fmla="*/ 0 h 81"/>
                  <a:gd name="T14" fmla="*/ 7 w 30"/>
                  <a:gd name="T15" fmla="*/ 0 h 81"/>
                  <a:gd name="T16" fmla="*/ 7 w 30"/>
                  <a:gd name="T17" fmla="*/ 0 h 81"/>
                  <a:gd name="T18" fmla="*/ 0 w 30"/>
                  <a:gd name="T19" fmla="*/ 2 h 8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0" h="81">
                    <a:moveTo>
                      <a:pt x="0" y="3"/>
                    </a:moveTo>
                    <a:lnTo>
                      <a:pt x="0" y="3"/>
                    </a:lnTo>
                    <a:lnTo>
                      <a:pt x="17" y="81"/>
                    </a:lnTo>
                    <a:lnTo>
                      <a:pt x="30" y="78"/>
                    </a:lnTo>
                    <a:lnTo>
                      <a:pt x="14" y="0"/>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45" name="Freeform 1933"/>
              <p:cNvSpPr>
                <a:spLocks/>
              </p:cNvSpPr>
              <p:nvPr/>
            </p:nvSpPr>
            <p:spPr bwMode="auto">
              <a:xfrm>
                <a:off x="3691" y="3535"/>
                <a:ext cx="9" cy="28"/>
              </a:xfrm>
              <a:custGeom>
                <a:avLst/>
                <a:gdLst>
                  <a:gd name="T0" fmla="*/ 7 w 19"/>
                  <a:gd name="T1" fmla="*/ 17 h 56"/>
                  <a:gd name="T2" fmla="*/ 0 w 19"/>
                  <a:gd name="T3" fmla="*/ 17 h 56"/>
                  <a:gd name="T4" fmla="*/ 2 w 19"/>
                  <a:gd name="T5" fmla="*/ 28 h 56"/>
                  <a:gd name="T6" fmla="*/ 9 w 19"/>
                  <a:gd name="T7" fmla="*/ 27 h 56"/>
                  <a:gd name="T8" fmla="*/ 7 w 19"/>
                  <a:gd name="T9" fmla="*/ 15 h 56"/>
                  <a:gd name="T10" fmla="*/ 0 w 19"/>
                  <a:gd name="T11" fmla="*/ 15 h 56"/>
                  <a:gd name="T12" fmla="*/ 7 w 19"/>
                  <a:gd name="T13" fmla="*/ 15 h 56"/>
                  <a:gd name="T14" fmla="*/ 3 w 19"/>
                  <a:gd name="T15" fmla="*/ 0 h 56"/>
                  <a:gd name="T16" fmla="*/ 0 w 19"/>
                  <a:gd name="T17" fmla="*/ 15 h 56"/>
                  <a:gd name="T18" fmla="*/ 7 w 19"/>
                  <a:gd name="T19" fmla="*/ 17 h 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 h="56">
                    <a:moveTo>
                      <a:pt x="14" y="33"/>
                    </a:moveTo>
                    <a:lnTo>
                      <a:pt x="0" y="33"/>
                    </a:lnTo>
                    <a:lnTo>
                      <a:pt x="5" y="56"/>
                    </a:lnTo>
                    <a:lnTo>
                      <a:pt x="19" y="53"/>
                    </a:lnTo>
                    <a:lnTo>
                      <a:pt x="14" y="29"/>
                    </a:lnTo>
                    <a:lnTo>
                      <a:pt x="0" y="29"/>
                    </a:lnTo>
                    <a:lnTo>
                      <a:pt x="14" y="29"/>
                    </a:lnTo>
                    <a:lnTo>
                      <a:pt x="7" y="0"/>
                    </a:lnTo>
                    <a:lnTo>
                      <a:pt x="0" y="29"/>
                    </a:lnTo>
                    <a:lnTo>
                      <a:pt x="14"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46" name="Freeform 1934"/>
              <p:cNvSpPr>
                <a:spLocks/>
              </p:cNvSpPr>
              <p:nvPr/>
            </p:nvSpPr>
            <p:spPr bwMode="auto">
              <a:xfrm>
                <a:off x="3680" y="3549"/>
                <a:ext cx="17" cy="56"/>
              </a:xfrm>
              <a:custGeom>
                <a:avLst/>
                <a:gdLst>
                  <a:gd name="T0" fmla="*/ 3 w 36"/>
                  <a:gd name="T1" fmla="*/ 56 h 112"/>
                  <a:gd name="T2" fmla="*/ 7 w 36"/>
                  <a:gd name="T3" fmla="*/ 53 h 112"/>
                  <a:gd name="T4" fmla="*/ 17 w 36"/>
                  <a:gd name="T5" fmla="*/ 2 h 112"/>
                  <a:gd name="T6" fmla="*/ 10 w 36"/>
                  <a:gd name="T7" fmla="*/ 0 h 112"/>
                  <a:gd name="T8" fmla="*/ 0 w 36"/>
                  <a:gd name="T9" fmla="*/ 51 h 112"/>
                  <a:gd name="T10" fmla="*/ 3 w 36"/>
                  <a:gd name="T11" fmla="*/ 47 h 112"/>
                  <a:gd name="T12" fmla="*/ 3 w 36"/>
                  <a:gd name="T13" fmla="*/ 56 h 112"/>
                  <a:gd name="T14" fmla="*/ 6 w 36"/>
                  <a:gd name="T15" fmla="*/ 56 h 112"/>
                  <a:gd name="T16" fmla="*/ 7 w 36"/>
                  <a:gd name="T17" fmla="*/ 53 h 112"/>
                  <a:gd name="T18" fmla="*/ 3 w 36"/>
                  <a:gd name="T19" fmla="*/ 56 h 1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6" h="112">
                    <a:moveTo>
                      <a:pt x="7" y="112"/>
                    </a:moveTo>
                    <a:lnTo>
                      <a:pt x="14" y="105"/>
                    </a:lnTo>
                    <a:lnTo>
                      <a:pt x="36" y="4"/>
                    </a:lnTo>
                    <a:lnTo>
                      <a:pt x="22" y="0"/>
                    </a:lnTo>
                    <a:lnTo>
                      <a:pt x="0" y="102"/>
                    </a:lnTo>
                    <a:lnTo>
                      <a:pt x="7" y="94"/>
                    </a:lnTo>
                    <a:lnTo>
                      <a:pt x="7" y="112"/>
                    </a:lnTo>
                    <a:lnTo>
                      <a:pt x="12" y="112"/>
                    </a:lnTo>
                    <a:lnTo>
                      <a:pt x="14" y="105"/>
                    </a:lnTo>
                    <a:lnTo>
                      <a:pt x="7" y="1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47" name="Freeform 1935"/>
              <p:cNvSpPr>
                <a:spLocks/>
              </p:cNvSpPr>
              <p:nvPr/>
            </p:nvSpPr>
            <p:spPr bwMode="auto">
              <a:xfrm>
                <a:off x="3668" y="3596"/>
                <a:ext cx="15" cy="9"/>
              </a:xfrm>
              <a:custGeom>
                <a:avLst/>
                <a:gdLst>
                  <a:gd name="T0" fmla="*/ 0 w 30"/>
                  <a:gd name="T1" fmla="*/ 7 h 18"/>
                  <a:gd name="T2" fmla="*/ 4 w 30"/>
                  <a:gd name="T3" fmla="*/ 9 h 18"/>
                  <a:gd name="T4" fmla="*/ 15 w 30"/>
                  <a:gd name="T5" fmla="*/ 9 h 18"/>
                  <a:gd name="T6" fmla="*/ 15 w 30"/>
                  <a:gd name="T7" fmla="*/ 0 h 18"/>
                  <a:gd name="T8" fmla="*/ 4 w 30"/>
                  <a:gd name="T9" fmla="*/ 0 h 18"/>
                  <a:gd name="T10" fmla="*/ 7 w 30"/>
                  <a:gd name="T11" fmla="*/ 3 h 18"/>
                  <a:gd name="T12" fmla="*/ 0 w 30"/>
                  <a:gd name="T13" fmla="*/ 7 h 18"/>
                  <a:gd name="T14" fmla="*/ 1 w 30"/>
                  <a:gd name="T15" fmla="*/ 9 h 18"/>
                  <a:gd name="T16" fmla="*/ 4 w 30"/>
                  <a:gd name="T17" fmla="*/ 9 h 18"/>
                  <a:gd name="T18" fmla="*/ 0 w 30"/>
                  <a:gd name="T19" fmla="*/ 7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0" h="18">
                    <a:moveTo>
                      <a:pt x="0" y="13"/>
                    </a:moveTo>
                    <a:lnTo>
                      <a:pt x="7" y="18"/>
                    </a:lnTo>
                    <a:lnTo>
                      <a:pt x="30" y="18"/>
                    </a:lnTo>
                    <a:lnTo>
                      <a:pt x="30" y="0"/>
                    </a:lnTo>
                    <a:lnTo>
                      <a:pt x="7" y="0"/>
                    </a:lnTo>
                    <a:lnTo>
                      <a:pt x="13" y="6"/>
                    </a:lnTo>
                    <a:lnTo>
                      <a:pt x="0" y="13"/>
                    </a:lnTo>
                    <a:lnTo>
                      <a:pt x="2" y="18"/>
                    </a:lnTo>
                    <a:lnTo>
                      <a:pt x="7" y="18"/>
                    </a:lnTo>
                    <a:lnTo>
                      <a:pt x="0"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48" name="Freeform 1936"/>
              <p:cNvSpPr>
                <a:spLocks/>
              </p:cNvSpPr>
              <p:nvPr/>
            </p:nvSpPr>
            <p:spPr bwMode="auto">
              <a:xfrm>
                <a:off x="3787" y="3575"/>
                <a:ext cx="15" cy="11"/>
              </a:xfrm>
              <a:custGeom>
                <a:avLst/>
                <a:gdLst>
                  <a:gd name="T0" fmla="*/ 14 w 30"/>
                  <a:gd name="T1" fmla="*/ 8 h 22"/>
                  <a:gd name="T2" fmla="*/ 11 w 30"/>
                  <a:gd name="T3" fmla="*/ 2 h 22"/>
                  <a:gd name="T4" fmla="*/ 2 w 30"/>
                  <a:gd name="T5" fmla="*/ 0 h 22"/>
                  <a:gd name="T6" fmla="*/ 0 w 30"/>
                  <a:gd name="T7" fmla="*/ 9 h 22"/>
                  <a:gd name="T8" fmla="*/ 10 w 30"/>
                  <a:gd name="T9" fmla="*/ 11 h 22"/>
                  <a:gd name="T10" fmla="*/ 7 w 30"/>
                  <a:gd name="T11" fmla="*/ 5 h 22"/>
                  <a:gd name="T12" fmla="*/ 14 w 30"/>
                  <a:gd name="T13" fmla="*/ 8 h 22"/>
                  <a:gd name="T14" fmla="*/ 15 w 30"/>
                  <a:gd name="T15" fmla="*/ 3 h 22"/>
                  <a:gd name="T16" fmla="*/ 11 w 30"/>
                  <a:gd name="T17" fmla="*/ 2 h 22"/>
                  <a:gd name="T18" fmla="*/ 14 w 30"/>
                  <a:gd name="T19" fmla="*/ 8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0" h="22">
                    <a:moveTo>
                      <a:pt x="27" y="16"/>
                    </a:moveTo>
                    <a:lnTo>
                      <a:pt x="22" y="3"/>
                    </a:lnTo>
                    <a:lnTo>
                      <a:pt x="4" y="0"/>
                    </a:lnTo>
                    <a:lnTo>
                      <a:pt x="0" y="18"/>
                    </a:lnTo>
                    <a:lnTo>
                      <a:pt x="19" y="22"/>
                    </a:lnTo>
                    <a:lnTo>
                      <a:pt x="14" y="9"/>
                    </a:lnTo>
                    <a:lnTo>
                      <a:pt x="27" y="16"/>
                    </a:lnTo>
                    <a:lnTo>
                      <a:pt x="30" y="5"/>
                    </a:lnTo>
                    <a:lnTo>
                      <a:pt x="22" y="3"/>
                    </a:lnTo>
                    <a:lnTo>
                      <a:pt x="27"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49" name="Freeform 1937"/>
              <p:cNvSpPr>
                <a:spLocks/>
              </p:cNvSpPr>
              <p:nvPr/>
            </p:nvSpPr>
            <p:spPr bwMode="auto">
              <a:xfrm>
                <a:off x="3786" y="3580"/>
                <a:ext cx="14" cy="21"/>
              </a:xfrm>
              <a:custGeom>
                <a:avLst/>
                <a:gdLst>
                  <a:gd name="T0" fmla="*/ 3 w 28"/>
                  <a:gd name="T1" fmla="*/ 20 h 41"/>
                  <a:gd name="T2" fmla="*/ 3 w 28"/>
                  <a:gd name="T3" fmla="*/ 21 h 41"/>
                  <a:gd name="T4" fmla="*/ 7 w 28"/>
                  <a:gd name="T5" fmla="*/ 17 h 41"/>
                  <a:gd name="T6" fmla="*/ 10 w 28"/>
                  <a:gd name="T7" fmla="*/ 13 h 41"/>
                  <a:gd name="T8" fmla="*/ 12 w 28"/>
                  <a:gd name="T9" fmla="*/ 8 h 41"/>
                  <a:gd name="T10" fmla="*/ 14 w 28"/>
                  <a:gd name="T11" fmla="*/ 4 h 41"/>
                  <a:gd name="T12" fmla="*/ 8 w 28"/>
                  <a:gd name="T13" fmla="*/ 0 h 41"/>
                  <a:gd name="T14" fmla="*/ 7 w 28"/>
                  <a:gd name="T15" fmla="*/ 5 h 41"/>
                  <a:gd name="T16" fmla="*/ 5 w 28"/>
                  <a:gd name="T17" fmla="*/ 7 h 41"/>
                  <a:gd name="T18" fmla="*/ 3 w 28"/>
                  <a:gd name="T19" fmla="*/ 10 h 41"/>
                  <a:gd name="T20" fmla="*/ 0 w 28"/>
                  <a:gd name="T21" fmla="*/ 12 h 41"/>
                  <a:gd name="T22" fmla="*/ 0 w 28"/>
                  <a:gd name="T23" fmla="*/ 13 h 41"/>
                  <a:gd name="T24" fmla="*/ 3 w 28"/>
                  <a:gd name="T25" fmla="*/ 20 h 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8" h="41">
                    <a:moveTo>
                      <a:pt x="6" y="40"/>
                    </a:moveTo>
                    <a:lnTo>
                      <a:pt x="6" y="41"/>
                    </a:lnTo>
                    <a:lnTo>
                      <a:pt x="13" y="34"/>
                    </a:lnTo>
                    <a:lnTo>
                      <a:pt x="20" y="25"/>
                    </a:lnTo>
                    <a:lnTo>
                      <a:pt x="23" y="16"/>
                    </a:lnTo>
                    <a:lnTo>
                      <a:pt x="28" y="7"/>
                    </a:lnTo>
                    <a:lnTo>
                      <a:pt x="15" y="0"/>
                    </a:lnTo>
                    <a:lnTo>
                      <a:pt x="13" y="9"/>
                    </a:lnTo>
                    <a:lnTo>
                      <a:pt x="10" y="14"/>
                    </a:lnTo>
                    <a:lnTo>
                      <a:pt x="6" y="20"/>
                    </a:lnTo>
                    <a:lnTo>
                      <a:pt x="0" y="23"/>
                    </a:lnTo>
                    <a:lnTo>
                      <a:pt x="0" y="25"/>
                    </a:lnTo>
                    <a:lnTo>
                      <a:pt x="6" y="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50" name="Freeform 1938"/>
              <p:cNvSpPr>
                <a:spLocks/>
              </p:cNvSpPr>
              <p:nvPr/>
            </p:nvSpPr>
            <p:spPr bwMode="auto">
              <a:xfrm>
                <a:off x="3770" y="3593"/>
                <a:ext cx="19" cy="13"/>
              </a:xfrm>
              <a:custGeom>
                <a:avLst/>
                <a:gdLst>
                  <a:gd name="T0" fmla="*/ 0 w 38"/>
                  <a:gd name="T1" fmla="*/ 13 h 27"/>
                  <a:gd name="T2" fmla="*/ 0 w 38"/>
                  <a:gd name="T3" fmla="*/ 13 h 27"/>
                  <a:gd name="T4" fmla="*/ 6 w 38"/>
                  <a:gd name="T5" fmla="*/ 13 h 27"/>
                  <a:gd name="T6" fmla="*/ 11 w 38"/>
                  <a:gd name="T7" fmla="*/ 12 h 27"/>
                  <a:gd name="T8" fmla="*/ 15 w 38"/>
                  <a:gd name="T9" fmla="*/ 11 h 27"/>
                  <a:gd name="T10" fmla="*/ 19 w 38"/>
                  <a:gd name="T11" fmla="*/ 7 h 27"/>
                  <a:gd name="T12" fmla="*/ 16 w 38"/>
                  <a:gd name="T13" fmla="*/ 0 h 27"/>
                  <a:gd name="T14" fmla="*/ 14 w 38"/>
                  <a:gd name="T15" fmla="*/ 2 h 27"/>
                  <a:gd name="T16" fmla="*/ 9 w 38"/>
                  <a:gd name="T17" fmla="*/ 3 h 27"/>
                  <a:gd name="T18" fmla="*/ 4 w 38"/>
                  <a:gd name="T19" fmla="*/ 4 h 27"/>
                  <a:gd name="T20" fmla="*/ 0 w 38"/>
                  <a:gd name="T21" fmla="*/ 4 h 27"/>
                  <a:gd name="T22" fmla="*/ 0 w 38"/>
                  <a:gd name="T23" fmla="*/ 4 h 27"/>
                  <a:gd name="T24" fmla="*/ 0 w 38"/>
                  <a:gd name="T25" fmla="*/ 13 h 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8" h="27">
                    <a:moveTo>
                      <a:pt x="0" y="27"/>
                    </a:moveTo>
                    <a:lnTo>
                      <a:pt x="0" y="27"/>
                    </a:lnTo>
                    <a:lnTo>
                      <a:pt x="12" y="27"/>
                    </a:lnTo>
                    <a:lnTo>
                      <a:pt x="22" y="24"/>
                    </a:lnTo>
                    <a:lnTo>
                      <a:pt x="30" y="22"/>
                    </a:lnTo>
                    <a:lnTo>
                      <a:pt x="38" y="15"/>
                    </a:lnTo>
                    <a:lnTo>
                      <a:pt x="32" y="0"/>
                    </a:lnTo>
                    <a:lnTo>
                      <a:pt x="27" y="4"/>
                    </a:lnTo>
                    <a:lnTo>
                      <a:pt x="18" y="6"/>
                    </a:lnTo>
                    <a:lnTo>
                      <a:pt x="8" y="9"/>
                    </a:lnTo>
                    <a:lnTo>
                      <a:pt x="0" y="9"/>
                    </a:lnTo>
                    <a:lnTo>
                      <a:pt x="0"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51" name="Freeform 1939"/>
              <p:cNvSpPr>
                <a:spLocks/>
              </p:cNvSpPr>
              <p:nvPr/>
            </p:nvSpPr>
            <p:spPr bwMode="auto">
              <a:xfrm>
                <a:off x="3747" y="3590"/>
                <a:ext cx="23" cy="16"/>
              </a:xfrm>
              <a:custGeom>
                <a:avLst/>
                <a:gdLst>
                  <a:gd name="T0" fmla="*/ 0 w 45"/>
                  <a:gd name="T1" fmla="*/ 7 h 32"/>
                  <a:gd name="T2" fmla="*/ 0 w 45"/>
                  <a:gd name="T3" fmla="*/ 7 h 32"/>
                  <a:gd name="T4" fmla="*/ 4 w 45"/>
                  <a:gd name="T5" fmla="*/ 11 h 32"/>
                  <a:gd name="T6" fmla="*/ 10 w 45"/>
                  <a:gd name="T7" fmla="*/ 15 h 32"/>
                  <a:gd name="T8" fmla="*/ 17 w 45"/>
                  <a:gd name="T9" fmla="*/ 15 h 32"/>
                  <a:gd name="T10" fmla="*/ 23 w 45"/>
                  <a:gd name="T11" fmla="*/ 16 h 32"/>
                  <a:gd name="T12" fmla="*/ 23 w 45"/>
                  <a:gd name="T13" fmla="*/ 7 h 32"/>
                  <a:gd name="T14" fmla="*/ 17 w 45"/>
                  <a:gd name="T15" fmla="*/ 6 h 32"/>
                  <a:gd name="T16" fmla="*/ 12 w 45"/>
                  <a:gd name="T17" fmla="*/ 6 h 32"/>
                  <a:gd name="T18" fmla="*/ 8 w 45"/>
                  <a:gd name="T19" fmla="*/ 4 h 32"/>
                  <a:gd name="T20" fmla="*/ 3 w 45"/>
                  <a:gd name="T21" fmla="*/ 0 h 32"/>
                  <a:gd name="T22" fmla="*/ 3 w 45"/>
                  <a:gd name="T23" fmla="*/ 0 h 32"/>
                  <a:gd name="T24" fmla="*/ 0 w 45"/>
                  <a:gd name="T25" fmla="*/ 7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5" h="32">
                    <a:moveTo>
                      <a:pt x="0" y="14"/>
                    </a:moveTo>
                    <a:lnTo>
                      <a:pt x="0" y="14"/>
                    </a:lnTo>
                    <a:lnTo>
                      <a:pt x="8" y="21"/>
                    </a:lnTo>
                    <a:lnTo>
                      <a:pt x="20" y="29"/>
                    </a:lnTo>
                    <a:lnTo>
                      <a:pt x="33" y="30"/>
                    </a:lnTo>
                    <a:lnTo>
                      <a:pt x="45" y="32"/>
                    </a:lnTo>
                    <a:lnTo>
                      <a:pt x="45" y="14"/>
                    </a:lnTo>
                    <a:lnTo>
                      <a:pt x="33" y="12"/>
                    </a:lnTo>
                    <a:lnTo>
                      <a:pt x="23" y="11"/>
                    </a:lnTo>
                    <a:lnTo>
                      <a:pt x="15" y="7"/>
                    </a:lnTo>
                    <a:lnTo>
                      <a:pt x="6" y="0"/>
                    </a:lnTo>
                    <a:lnTo>
                      <a:pt x="0"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52" name="Freeform 1940"/>
              <p:cNvSpPr>
                <a:spLocks/>
              </p:cNvSpPr>
              <p:nvPr/>
            </p:nvSpPr>
            <p:spPr bwMode="auto">
              <a:xfrm>
                <a:off x="3738" y="3569"/>
                <a:ext cx="13" cy="28"/>
              </a:xfrm>
              <a:custGeom>
                <a:avLst/>
                <a:gdLst>
                  <a:gd name="T0" fmla="*/ 0 w 25"/>
                  <a:gd name="T1" fmla="*/ 0 h 56"/>
                  <a:gd name="T2" fmla="*/ 0 w 25"/>
                  <a:gd name="T3" fmla="*/ 0 h 56"/>
                  <a:gd name="T4" fmla="*/ 1 w 25"/>
                  <a:gd name="T5" fmla="*/ 8 h 56"/>
                  <a:gd name="T6" fmla="*/ 2 w 25"/>
                  <a:gd name="T7" fmla="*/ 16 h 56"/>
                  <a:gd name="T8" fmla="*/ 5 w 25"/>
                  <a:gd name="T9" fmla="*/ 23 h 56"/>
                  <a:gd name="T10" fmla="*/ 10 w 25"/>
                  <a:gd name="T11" fmla="*/ 28 h 56"/>
                  <a:gd name="T12" fmla="*/ 13 w 25"/>
                  <a:gd name="T13" fmla="*/ 21 h 56"/>
                  <a:gd name="T14" fmla="*/ 10 w 25"/>
                  <a:gd name="T15" fmla="*/ 18 h 56"/>
                  <a:gd name="T16" fmla="*/ 9 w 25"/>
                  <a:gd name="T17" fmla="*/ 12 h 56"/>
                  <a:gd name="T18" fmla="*/ 8 w 25"/>
                  <a:gd name="T19" fmla="*/ 7 h 56"/>
                  <a:gd name="T20" fmla="*/ 7 w 25"/>
                  <a:gd name="T21" fmla="*/ 0 h 56"/>
                  <a:gd name="T22" fmla="*/ 7 w 25"/>
                  <a:gd name="T23" fmla="*/ 0 h 56"/>
                  <a:gd name="T24" fmla="*/ 0 w 25"/>
                  <a:gd name="T25" fmla="*/ 0 h 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 h="56">
                    <a:moveTo>
                      <a:pt x="0" y="0"/>
                    </a:moveTo>
                    <a:lnTo>
                      <a:pt x="0" y="0"/>
                    </a:lnTo>
                    <a:lnTo>
                      <a:pt x="2" y="16"/>
                    </a:lnTo>
                    <a:lnTo>
                      <a:pt x="4" y="31"/>
                    </a:lnTo>
                    <a:lnTo>
                      <a:pt x="10" y="45"/>
                    </a:lnTo>
                    <a:lnTo>
                      <a:pt x="19" y="56"/>
                    </a:lnTo>
                    <a:lnTo>
                      <a:pt x="25" y="42"/>
                    </a:lnTo>
                    <a:lnTo>
                      <a:pt x="20" y="35"/>
                    </a:lnTo>
                    <a:lnTo>
                      <a:pt x="17" y="24"/>
                    </a:lnTo>
                    <a:lnTo>
                      <a:pt x="15" y="13"/>
                    </a:lnTo>
                    <a:lnTo>
                      <a:pt x="14"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53" name="Freeform 1941"/>
              <p:cNvSpPr>
                <a:spLocks/>
              </p:cNvSpPr>
              <p:nvPr/>
            </p:nvSpPr>
            <p:spPr bwMode="auto">
              <a:xfrm>
                <a:off x="3738" y="3539"/>
                <a:ext cx="13" cy="30"/>
              </a:xfrm>
              <a:custGeom>
                <a:avLst/>
                <a:gdLst>
                  <a:gd name="T0" fmla="*/ 10 w 25"/>
                  <a:gd name="T1" fmla="*/ 0 h 60"/>
                  <a:gd name="T2" fmla="*/ 10 w 25"/>
                  <a:gd name="T3" fmla="*/ 0 h 60"/>
                  <a:gd name="T4" fmla="*/ 5 w 25"/>
                  <a:gd name="T5" fmla="*/ 6 h 60"/>
                  <a:gd name="T6" fmla="*/ 2 w 25"/>
                  <a:gd name="T7" fmla="*/ 13 h 60"/>
                  <a:gd name="T8" fmla="*/ 1 w 25"/>
                  <a:gd name="T9" fmla="*/ 21 h 60"/>
                  <a:gd name="T10" fmla="*/ 0 w 25"/>
                  <a:gd name="T11" fmla="*/ 30 h 60"/>
                  <a:gd name="T12" fmla="*/ 7 w 25"/>
                  <a:gd name="T13" fmla="*/ 30 h 60"/>
                  <a:gd name="T14" fmla="*/ 8 w 25"/>
                  <a:gd name="T15" fmla="*/ 23 h 60"/>
                  <a:gd name="T16" fmla="*/ 9 w 25"/>
                  <a:gd name="T17" fmla="*/ 17 h 60"/>
                  <a:gd name="T18" fmla="*/ 10 w 25"/>
                  <a:gd name="T19" fmla="*/ 11 h 60"/>
                  <a:gd name="T20" fmla="*/ 13 w 25"/>
                  <a:gd name="T21" fmla="*/ 8 h 60"/>
                  <a:gd name="T22" fmla="*/ 13 w 25"/>
                  <a:gd name="T23" fmla="*/ 8 h 60"/>
                  <a:gd name="T24" fmla="*/ 10 w 25"/>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 h="60">
                    <a:moveTo>
                      <a:pt x="19" y="0"/>
                    </a:moveTo>
                    <a:lnTo>
                      <a:pt x="19" y="0"/>
                    </a:lnTo>
                    <a:lnTo>
                      <a:pt x="10" y="11"/>
                    </a:lnTo>
                    <a:lnTo>
                      <a:pt x="4" y="26"/>
                    </a:lnTo>
                    <a:lnTo>
                      <a:pt x="2" y="42"/>
                    </a:lnTo>
                    <a:lnTo>
                      <a:pt x="0" y="60"/>
                    </a:lnTo>
                    <a:lnTo>
                      <a:pt x="14" y="60"/>
                    </a:lnTo>
                    <a:lnTo>
                      <a:pt x="15" y="46"/>
                    </a:lnTo>
                    <a:lnTo>
                      <a:pt x="17" y="33"/>
                    </a:lnTo>
                    <a:lnTo>
                      <a:pt x="20" y="22"/>
                    </a:lnTo>
                    <a:lnTo>
                      <a:pt x="25" y="15"/>
                    </a:lnTo>
                    <a:lnTo>
                      <a:pt x="1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54" name="Freeform 1942"/>
              <p:cNvSpPr>
                <a:spLocks/>
              </p:cNvSpPr>
              <p:nvPr/>
            </p:nvSpPr>
            <p:spPr bwMode="auto">
              <a:xfrm>
                <a:off x="3747" y="3529"/>
                <a:ext cx="22" cy="17"/>
              </a:xfrm>
              <a:custGeom>
                <a:avLst/>
                <a:gdLst>
                  <a:gd name="T0" fmla="*/ 22 w 43"/>
                  <a:gd name="T1" fmla="*/ 0 h 34"/>
                  <a:gd name="T2" fmla="*/ 22 w 43"/>
                  <a:gd name="T3" fmla="*/ 0 h 34"/>
                  <a:gd name="T4" fmla="*/ 15 w 43"/>
                  <a:gd name="T5" fmla="*/ 1 h 34"/>
                  <a:gd name="T6" fmla="*/ 10 w 43"/>
                  <a:gd name="T7" fmla="*/ 3 h 34"/>
                  <a:gd name="T8" fmla="*/ 4 w 43"/>
                  <a:gd name="T9" fmla="*/ 6 h 34"/>
                  <a:gd name="T10" fmla="*/ 0 w 43"/>
                  <a:gd name="T11" fmla="*/ 10 h 34"/>
                  <a:gd name="T12" fmla="*/ 3 w 43"/>
                  <a:gd name="T13" fmla="*/ 17 h 34"/>
                  <a:gd name="T14" fmla="*/ 8 w 43"/>
                  <a:gd name="T15" fmla="*/ 14 h 34"/>
                  <a:gd name="T16" fmla="*/ 12 w 43"/>
                  <a:gd name="T17" fmla="*/ 12 h 34"/>
                  <a:gd name="T18" fmla="*/ 17 w 43"/>
                  <a:gd name="T19" fmla="*/ 10 h 34"/>
                  <a:gd name="T20" fmla="*/ 22 w 43"/>
                  <a:gd name="T21" fmla="*/ 9 h 34"/>
                  <a:gd name="T22" fmla="*/ 22 w 43"/>
                  <a:gd name="T23" fmla="*/ 9 h 34"/>
                  <a:gd name="T24" fmla="*/ 22 w 43"/>
                  <a:gd name="T25" fmla="*/ 0 h 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3" h="34">
                    <a:moveTo>
                      <a:pt x="43" y="0"/>
                    </a:moveTo>
                    <a:lnTo>
                      <a:pt x="43" y="0"/>
                    </a:lnTo>
                    <a:lnTo>
                      <a:pt x="30" y="1"/>
                    </a:lnTo>
                    <a:lnTo>
                      <a:pt x="20" y="5"/>
                    </a:lnTo>
                    <a:lnTo>
                      <a:pt x="8" y="12"/>
                    </a:lnTo>
                    <a:lnTo>
                      <a:pt x="0" y="19"/>
                    </a:lnTo>
                    <a:lnTo>
                      <a:pt x="6" y="34"/>
                    </a:lnTo>
                    <a:lnTo>
                      <a:pt x="15" y="27"/>
                    </a:lnTo>
                    <a:lnTo>
                      <a:pt x="23" y="23"/>
                    </a:lnTo>
                    <a:lnTo>
                      <a:pt x="33" y="19"/>
                    </a:lnTo>
                    <a:lnTo>
                      <a:pt x="43" y="18"/>
                    </a:lnTo>
                    <a:lnTo>
                      <a:pt x="4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55" name="Freeform 1943"/>
              <p:cNvSpPr>
                <a:spLocks/>
              </p:cNvSpPr>
              <p:nvPr/>
            </p:nvSpPr>
            <p:spPr bwMode="auto">
              <a:xfrm>
                <a:off x="3769" y="3529"/>
                <a:ext cx="22" cy="17"/>
              </a:xfrm>
              <a:custGeom>
                <a:avLst/>
                <a:gdLst>
                  <a:gd name="T0" fmla="*/ 22 w 44"/>
                  <a:gd name="T1" fmla="*/ 10 h 34"/>
                  <a:gd name="T2" fmla="*/ 22 w 44"/>
                  <a:gd name="T3" fmla="*/ 10 h 34"/>
                  <a:gd name="T4" fmla="*/ 18 w 44"/>
                  <a:gd name="T5" fmla="*/ 6 h 34"/>
                  <a:gd name="T6" fmla="*/ 13 w 44"/>
                  <a:gd name="T7" fmla="*/ 3 h 34"/>
                  <a:gd name="T8" fmla="*/ 7 w 44"/>
                  <a:gd name="T9" fmla="*/ 1 h 34"/>
                  <a:gd name="T10" fmla="*/ 0 w 44"/>
                  <a:gd name="T11" fmla="*/ 0 h 34"/>
                  <a:gd name="T12" fmla="*/ 0 w 44"/>
                  <a:gd name="T13" fmla="*/ 9 h 34"/>
                  <a:gd name="T14" fmla="*/ 5 w 44"/>
                  <a:gd name="T15" fmla="*/ 10 h 34"/>
                  <a:gd name="T16" fmla="*/ 11 w 44"/>
                  <a:gd name="T17" fmla="*/ 12 h 34"/>
                  <a:gd name="T18" fmla="*/ 15 w 44"/>
                  <a:gd name="T19" fmla="*/ 14 h 34"/>
                  <a:gd name="T20" fmla="*/ 19 w 44"/>
                  <a:gd name="T21" fmla="*/ 17 h 34"/>
                  <a:gd name="T22" fmla="*/ 19 w 44"/>
                  <a:gd name="T23" fmla="*/ 17 h 34"/>
                  <a:gd name="T24" fmla="*/ 22 w 44"/>
                  <a:gd name="T25" fmla="*/ 10 h 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4" h="34">
                    <a:moveTo>
                      <a:pt x="44" y="19"/>
                    </a:moveTo>
                    <a:lnTo>
                      <a:pt x="44" y="19"/>
                    </a:lnTo>
                    <a:lnTo>
                      <a:pt x="35" y="12"/>
                    </a:lnTo>
                    <a:lnTo>
                      <a:pt x="25" y="5"/>
                    </a:lnTo>
                    <a:lnTo>
                      <a:pt x="14" y="1"/>
                    </a:lnTo>
                    <a:lnTo>
                      <a:pt x="0" y="0"/>
                    </a:lnTo>
                    <a:lnTo>
                      <a:pt x="0" y="18"/>
                    </a:lnTo>
                    <a:lnTo>
                      <a:pt x="10" y="19"/>
                    </a:lnTo>
                    <a:lnTo>
                      <a:pt x="22" y="23"/>
                    </a:lnTo>
                    <a:lnTo>
                      <a:pt x="29" y="27"/>
                    </a:lnTo>
                    <a:lnTo>
                      <a:pt x="37" y="34"/>
                    </a:lnTo>
                    <a:lnTo>
                      <a:pt x="44"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56" name="Freeform 1944"/>
              <p:cNvSpPr>
                <a:spLocks/>
              </p:cNvSpPr>
              <p:nvPr/>
            </p:nvSpPr>
            <p:spPr bwMode="auto">
              <a:xfrm>
                <a:off x="3788" y="3539"/>
                <a:ext cx="13" cy="32"/>
              </a:xfrm>
              <a:custGeom>
                <a:avLst/>
                <a:gdLst>
                  <a:gd name="T0" fmla="*/ 12 w 27"/>
                  <a:gd name="T1" fmla="*/ 32 h 64"/>
                  <a:gd name="T2" fmla="*/ 13 w 27"/>
                  <a:gd name="T3" fmla="*/ 29 h 64"/>
                  <a:gd name="T4" fmla="*/ 12 w 27"/>
                  <a:gd name="T5" fmla="*/ 20 h 64"/>
                  <a:gd name="T6" fmla="*/ 11 w 27"/>
                  <a:gd name="T7" fmla="*/ 13 h 64"/>
                  <a:gd name="T8" fmla="*/ 7 w 27"/>
                  <a:gd name="T9" fmla="*/ 6 h 64"/>
                  <a:gd name="T10" fmla="*/ 3 w 27"/>
                  <a:gd name="T11" fmla="*/ 0 h 64"/>
                  <a:gd name="T12" fmla="*/ 0 w 27"/>
                  <a:gd name="T13" fmla="*/ 8 h 64"/>
                  <a:gd name="T14" fmla="*/ 2 w 27"/>
                  <a:gd name="T15" fmla="*/ 11 h 64"/>
                  <a:gd name="T16" fmla="*/ 4 w 27"/>
                  <a:gd name="T17" fmla="*/ 17 h 64"/>
                  <a:gd name="T18" fmla="*/ 6 w 27"/>
                  <a:gd name="T19" fmla="*/ 22 h 64"/>
                  <a:gd name="T20" fmla="*/ 6 w 27"/>
                  <a:gd name="T21" fmla="*/ 29 h 64"/>
                  <a:gd name="T22" fmla="*/ 7 w 27"/>
                  <a:gd name="T23" fmla="*/ 27 h 64"/>
                  <a:gd name="T24" fmla="*/ 12 w 27"/>
                  <a:gd name="T25" fmla="*/ 31 h 64"/>
                  <a:gd name="T26" fmla="*/ 13 w 27"/>
                  <a:gd name="T27" fmla="*/ 30 h 64"/>
                  <a:gd name="T28" fmla="*/ 13 w 27"/>
                  <a:gd name="T29" fmla="*/ 29 h 64"/>
                  <a:gd name="T30" fmla="*/ 12 w 27"/>
                  <a:gd name="T31" fmla="*/ 32 h 6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7" h="64">
                    <a:moveTo>
                      <a:pt x="25" y="64"/>
                    </a:moveTo>
                    <a:lnTo>
                      <a:pt x="27" y="58"/>
                    </a:lnTo>
                    <a:lnTo>
                      <a:pt x="25" y="40"/>
                    </a:lnTo>
                    <a:lnTo>
                      <a:pt x="22" y="26"/>
                    </a:lnTo>
                    <a:lnTo>
                      <a:pt x="15" y="11"/>
                    </a:lnTo>
                    <a:lnTo>
                      <a:pt x="7" y="0"/>
                    </a:lnTo>
                    <a:lnTo>
                      <a:pt x="0" y="15"/>
                    </a:lnTo>
                    <a:lnTo>
                      <a:pt x="5" y="22"/>
                    </a:lnTo>
                    <a:lnTo>
                      <a:pt x="8" y="33"/>
                    </a:lnTo>
                    <a:lnTo>
                      <a:pt x="12" y="44"/>
                    </a:lnTo>
                    <a:lnTo>
                      <a:pt x="13" y="58"/>
                    </a:lnTo>
                    <a:lnTo>
                      <a:pt x="15" y="53"/>
                    </a:lnTo>
                    <a:lnTo>
                      <a:pt x="25" y="62"/>
                    </a:lnTo>
                    <a:lnTo>
                      <a:pt x="27" y="60"/>
                    </a:lnTo>
                    <a:lnTo>
                      <a:pt x="27" y="58"/>
                    </a:lnTo>
                    <a:lnTo>
                      <a:pt x="2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57" name="Freeform 1945"/>
              <p:cNvSpPr>
                <a:spLocks/>
              </p:cNvSpPr>
              <p:nvPr/>
            </p:nvSpPr>
            <p:spPr bwMode="auto">
              <a:xfrm>
                <a:off x="3793" y="3565"/>
                <a:ext cx="8" cy="10"/>
              </a:xfrm>
              <a:custGeom>
                <a:avLst/>
                <a:gdLst>
                  <a:gd name="T0" fmla="*/ 3 w 15"/>
                  <a:gd name="T1" fmla="*/ 10 h 20"/>
                  <a:gd name="T2" fmla="*/ 7 w 15"/>
                  <a:gd name="T3" fmla="*/ 6 h 20"/>
                  <a:gd name="T4" fmla="*/ 6 w 15"/>
                  <a:gd name="T5" fmla="*/ 7 h 20"/>
                  <a:gd name="T6" fmla="*/ 7 w 15"/>
                  <a:gd name="T7" fmla="*/ 6 h 20"/>
                  <a:gd name="T8" fmla="*/ 8 w 15"/>
                  <a:gd name="T9" fmla="*/ 3 h 20"/>
                  <a:gd name="T10" fmla="*/ 7 w 15"/>
                  <a:gd name="T11" fmla="*/ 6 h 20"/>
                  <a:gd name="T12" fmla="*/ 2 w 15"/>
                  <a:gd name="T13" fmla="*/ 0 h 20"/>
                  <a:gd name="T14" fmla="*/ 1 w 15"/>
                  <a:gd name="T15" fmla="*/ 3 h 20"/>
                  <a:gd name="T16" fmla="*/ 2 w 15"/>
                  <a:gd name="T17" fmla="*/ 2 h 20"/>
                  <a:gd name="T18" fmla="*/ 1 w 15"/>
                  <a:gd name="T19" fmla="*/ 3 h 20"/>
                  <a:gd name="T20" fmla="*/ 0 w 15"/>
                  <a:gd name="T21" fmla="*/ 6 h 20"/>
                  <a:gd name="T22" fmla="*/ 3 w 15"/>
                  <a:gd name="T23" fmla="*/ 1 h 20"/>
                  <a:gd name="T24" fmla="*/ 3 w 15"/>
                  <a:gd name="T25" fmla="*/ 10 h 20"/>
                  <a:gd name="T26" fmla="*/ 7 w 15"/>
                  <a:gd name="T27" fmla="*/ 10 h 20"/>
                  <a:gd name="T28" fmla="*/ 7 w 15"/>
                  <a:gd name="T29" fmla="*/ 6 h 20"/>
                  <a:gd name="T30" fmla="*/ 3 w 15"/>
                  <a:gd name="T31" fmla="*/ 10 h 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5" h="20">
                    <a:moveTo>
                      <a:pt x="6" y="20"/>
                    </a:moveTo>
                    <a:lnTo>
                      <a:pt x="13" y="11"/>
                    </a:lnTo>
                    <a:lnTo>
                      <a:pt x="11" y="13"/>
                    </a:lnTo>
                    <a:lnTo>
                      <a:pt x="13" y="11"/>
                    </a:lnTo>
                    <a:lnTo>
                      <a:pt x="15" y="5"/>
                    </a:lnTo>
                    <a:lnTo>
                      <a:pt x="13" y="11"/>
                    </a:lnTo>
                    <a:lnTo>
                      <a:pt x="3" y="0"/>
                    </a:lnTo>
                    <a:lnTo>
                      <a:pt x="1" y="5"/>
                    </a:lnTo>
                    <a:lnTo>
                      <a:pt x="3" y="4"/>
                    </a:lnTo>
                    <a:lnTo>
                      <a:pt x="1" y="5"/>
                    </a:lnTo>
                    <a:lnTo>
                      <a:pt x="0" y="11"/>
                    </a:lnTo>
                    <a:lnTo>
                      <a:pt x="6" y="2"/>
                    </a:lnTo>
                    <a:lnTo>
                      <a:pt x="6" y="20"/>
                    </a:lnTo>
                    <a:lnTo>
                      <a:pt x="13" y="20"/>
                    </a:lnTo>
                    <a:lnTo>
                      <a:pt x="13" y="11"/>
                    </a:lnTo>
                    <a:lnTo>
                      <a:pt x="6"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58" name="Freeform 1946"/>
              <p:cNvSpPr>
                <a:spLocks/>
              </p:cNvSpPr>
              <p:nvPr/>
            </p:nvSpPr>
            <p:spPr bwMode="auto">
              <a:xfrm>
                <a:off x="3748" y="3566"/>
                <a:ext cx="49" cy="9"/>
              </a:xfrm>
              <a:custGeom>
                <a:avLst/>
                <a:gdLst>
                  <a:gd name="T0" fmla="*/ 7 w 97"/>
                  <a:gd name="T1" fmla="*/ 5 h 18"/>
                  <a:gd name="T2" fmla="*/ 4 w 97"/>
                  <a:gd name="T3" fmla="*/ 9 h 18"/>
                  <a:gd name="T4" fmla="*/ 49 w 97"/>
                  <a:gd name="T5" fmla="*/ 9 h 18"/>
                  <a:gd name="T6" fmla="*/ 49 w 97"/>
                  <a:gd name="T7" fmla="*/ 0 h 18"/>
                  <a:gd name="T8" fmla="*/ 4 w 97"/>
                  <a:gd name="T9" fmla="*/ 0 h 18"/>
                  <a:gd name="T10" fmla="*/ 0 w 97"/>
                  <a:gd name="T11" fmla="*/ 5 h 18"/>
                  <a:gd name="T12" fmla="*/ 4 w 97"/>
                  <a:gd name="T13" fmla="*/ 0 h 18"/>
                  <a:gd name="T14" fmla="*/ 0 w 97"/>
                  <a:gd name="T15" fmla="*/ 0 h 18"/>
                  <a:gd name="T16" fmla="*/ 0 w 97"/>
                  <a:gd name="T17" fmla="*/ 5 h 18"/>
                  <a:gd name="T18" fmla="*/ 7 w 97"/>
                  <a:gd name="T19" fmla="*/ 5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7" h="18">
                    <a:moveTo>
                      <a:pt x="14" y="9"/>
                    </a:moveTo>
                    <a:lnTo>
                      <a:pt x="7" y="18"/>
                    </a:lnTo>
                    <a:lnTo>
                      <a:pt x="97" y="18"/>
                    </a:lnTo>
                    <a:lnTo>
                      <a:pt x="97" y="0"/>
                    </a:lnTo>
                    <a:lnTo>
                      <a:pt x="7" y="0"/>
                    </a:lnTo>
                    <a:lnTo>
                      <a:pt x="0" y="9"/>
                    </a:lnTo>
                    <a:lnTo>
                      <a:pt x="7" y="0"/>
                    </a:lnTo>
                    <a:lnTo>
                      <a:pt x="0" y="0"/>
                    </a:lnTo>
                    <a:lnTo>
                      <a:pt x="0" y="9"/>
                    </a:lnTo>
                    <a:lnTo>
                      <a:pt x="14"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59" name="Freeform 1947"/>
              <p:cNvSpPr>
                <a:spLocks/>
              </p:cNvSpPr>
              <p:nvPr/>
            </p:nvSpPr>
            <p:spPr bwMode="auto">
              <a:xfrm>
                <a:off x="3748" y="3571"/>
                <a:ext cx="10" cy="18"/>
              </a:xfrm>
              <a:custGeom>
                <a:avLst/>
                <a:gdLst>
                  <a:gd name="T0" fmla="*/ 10 w 21"/>
                  <a:gd name="T1" fmla="*/ 11 h 36"/>
                  <a:gd name="T2" fmla="*/ 10 w 21"/>
                  <a:gd name="T3" fmla="*/ 11 h 36"/>
                  <a:gd name="T4" fmla="*/ 8 w 21"/>
                  <a:gd name="T5" fmla="*/ 9 h 36"/>
                  <a:gd name="T6" fmla="*/ 8 w 21"/>
                  <a:gd name="T7" fmla="*/ 6 h 36"/>
                  <a:gd name="T8" fmla="*/ 7 w 21"/>
                  <a:gd name="T9" fmla="*/ 3 h 36"/>
                  <a:gd name="T10" fmla="*/ 7 w 21"/>
                  <a:gd name="T11" fmla="*/ 0 h 36"/>
                  <a:gd name="T12" fmla="*/ 0 w 21"/>
                  <a:gd name="T13" fmla="*/ 0 h 36"/>
                  <a:gd name="T14" fmla="*/ 0 w 21"/>
                  <a:gd name="T15" fmla="*/ 6 h 36"/>
                  <a:gd name="T16" fmla="*/ 2 w 21"/>
                  <a:gd name="T17" fmla="*/ 10 h 36"/>
                  <a:gd name="T18" fmla="*/ 3 w 21"/>
                  <a:gd name="T19" fmla="*/ 15 h 36"/>
                  <a:gd name="T20" fmla="*/ 7 w 21"/>
                  <a:gd name="T21" fmla="*/ 18 h 36"/>
                  <a:gd name="T22" fmla="*/ 7 w 21"/>
                  <a:gd name="T23" fmla="*/ 18 h 36"/>
                  <a:gd name="T24" fmla="*/ 10 w 21"/>
                  <a:gd name="T25" fmla="*/ 11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36">
                    <a:moveTo>
                      <a:pt x="21" y="21"/>
                    </a:moveTo>
                    <a:lnTo>
                      <a:pt x="21" y="21"/>
                    </a:lnTo>
                    <a:lnTo>
                      <a:pt x="17" y="18"/>
                    </a:lnTo>
                    <a:lnTo>
                      <a:pt x="16" y="12"/>
                    </a:lnTo>
                    <a:lnTo>
                      <a:pt x="14" y="5"/>
                    </a:lnTo>
                    <a:lnTo>
                      <a:pt x="14" y="0"/>
                    </a:lnTo>
                    <a:lnTo>
                      <a:pt x="0" y="0"/>
                    </a:lnTo>
                    <a:lnTo>
                      <a:pt x="0" y="12"/>
                    </a:lnTo>
                    <a:lnTo>
                      <a:pt x="5" y="20"/>
                    </a:lnTo>
                    <a:lnTo>
                      <a:pt x="7" y="29"/>
                    </a:lnTo>
                    <a:lnTo>
                      <a:pt x="14" y="36"/>
                    </a:lnTo>
                    <a:lnTo>
                      <a:pt x="21"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60" name="Freeform 1948"/>
              <p:cNvSpPr>
                <a:spLocks/>
              </p:cNvSpPr>
              <p:nvPr/>
            </p:nvSpPr>
            <p:spPr bwMode="auto">
              <a:xfrm>
                <a:off x="3755" y="3582"/>
                <a:ext cx="15" cy="13"/>
              </a:xfrm>
              <a:custGeom>
                <a:avLst/>
                <a:gdLst>
                  <a:gd name="T0" fmla="*/ 15 w 30"/>
                  <a:gd name="T1" fmla="*/ 5 h 28"/>
                  <a:gd name="T2" fmla="*/ 15 w 30"/>
                  <a:gd name="T3" fmla="*/ 5 h 28"/>
                  <a:gd name="T4" fmla="*/ 13 w 30"/>
                  <a:gd name="T5" fmla="*/ 5 h 28"/>
                  <a:gd name="T6" fmla="*/ 9 w 30"/>
                  <a:gd name="T7" fmla="*/ 3 h 28"/>
                  <a:gd name="T8" fmla="*/ 6 w 30"/>
                  <a:gd name="T9" fmla="*/ 2 h 28"/>
                  <a:gd name="T10" fmla="*/ 4 w 30"/>
                  <a:gd name="T11" fmla="*/ 0 h 28"/>
                  <a:gd name="T12" fmla="*/ 0 w 30"/>
                  <a:gd name="T13" fmla="*/ 7 h 28"/>
                  <a:gd name="T14" fmla="*/ 3 w 30"/>
                  <a:gd name="T15" fmla="*/ 10 h 28"/>
                  <a:gd name="T16" fmla="*/ 7 w 30"/>
                  <a:gd name="T17" fmla="*/ 11 h 28"/>
                  <a:gd name="T18" fmla="*/ 11 w 30"/>
                  <a:gd name="T19" fmla="*/ 13 h 28"/>
                  <a:gd name="T20" fmla="*/ 15 w 30"/>
                  <a:gd name="T21" fmla="*/ 13 h 28"/>
                  <a:gd name="T22" fmla="*/ 15 w 30"/>
                  <a:gd name="T23" fmla="*/ 13 h 28"/>
                  <a:gd name="T24" fmla="*/ 15 w 30"/>
                  <a:gd name="T25" fmla="*/ 5 h 2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28">
                    <a:moveTo>
                      <a:pt x="30" y="10"/>
                    </a:moveTo>
                    <a:lnTo>
                      <a:pt x="30" y="10"/>
                    </a:lnTo>
                    <a:lnTo>
                      <a:pt x="25" y="10"/>
                    </a:lnTo>
                    <a:lnTo>
                      <a:pt x="17" y="6"/>
                    </a:lnTo>
                    <a:lnTo>
                      <a:pt x="12" y="4"/>
                    </a:lnTo>
                    <a:lnTo>
                      <a:pt x="7" y="0"/>
                    </a:lnTo>
                    <a:lnTo>
                      <a:pt x="0" y="15"/>
                    </a:lnTo>
                    <a:lnTo>
                      <a:pt x="5" y="22"/>
                    </a:lnTo>
                    <a:lnTo>
                      <a:pt x="13" y="24"/>
                    </a:lnTo>
                    <a:lnTo>
                      <a:pt x="22" y="28"/>
                    </a:lnTo>
                    <a:lnTo>
                      <a:pt x="30" y="28"/>
                    </a:lnTo>
                    <a:lnTo>
                      <a:pt x="3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61" name="Freeform 1949"/>
              <p:cNvSpPr>
                <a:spLocks/>
              </p:cNvSpPr>
              <p:nvPr/>
            </p:nvSpPr>
            <p:spPr bwMode="auto">
              <a:xfrm>
                <a:off x="3770" y="3584"/>
                <a:ext cx="12" cy="11"/>
              </a:xfrm>
              <a:custGeom>
                <a:avLst/>
                <a:gdLst>
                  <a:gd name="T0" fmla="*/ 9 w 23"/>
                  <a:gd name="T1" fmla="*/ 1 h 22"/>
                  <a:gd name="T2" fmla="*/ 9 w 23"/>
                  <a:gd name="T3" fmla="*/ 0 h 22"/>
                  <a:gd name="T4" fmla="*/ 8 w 23"/>
                  <a:gd name="T5" fmla="*/ 1 h 22"/>
                  <a:gd name="T6" fmla="*/ 5 w 23"/>
                  <a:gd name="T7" fmla="*/ 1 h 22"/>
                  <a:gd name="T8" fmla="*/ 3 w 23"/>
                  <a:gd name="T9" fmla="*/ 2 h 22"/>
                  <a:gd name="T10" fmla="*/ 0 w 23"/>
                  <a:gd name="T11" fmla="*/ 2 h 22"/>
                  <a:gd name="T12" fmla="*/ 0 w 23"/>
                  <a:gd name="T13" fmla="*/ 11 h 22"/>
                  <a:gd name="T14" fmla="*/ 3 w 23"/>
                  <a:gd name="T15" fmla="*/ 11 h 22"/>
                  <a:gd name="T16" fmla="*/ 5 w 23"/>
                  <a:gd name="T17" fmla="*/ 10 h 22"/>
                  <a:gd name="T18" fmla="*/ 8 w 23"/>
                  <a:gd name="T19" fmla="*/ 10 h 22"/>
                  <a:gd name="T20" fmla="*/ 11 w 23"/>
                  <a:gd name="T21" fmla="*/ 9 h 22"/>
                  <a:gd name="T22" fmla="*/ 12 w 23"/>
                  <a:gd name="T23" fmla="*/ 8 h 22"/>
                  <a:gd name="T24" fmla="*/ 11 w 23"/>
                  <a:gd name="T25" fmla="*/ 9 h 22"/>
                  <a:gd name="T26" fmla="*/ 11 w 23"/>
                  <a:gd name="T27" fmla="*/ 9 h 22"/>
                  <a:gd name="T28" fmla="*/ 12 w 23"/>
                  <a:gd name="T29" fmla="*/ 8 h 22"/>
                  <a:gd name="T30" fmla="*/ 9 w 23"/>
                  <a:gd name="T31" fmla="*/ 1 h 2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3" h="22">
                    <a:moveTo>
                      <a:pt x="17" y="2"/>
                    </a:moveTo>
                    <a:lnTo>
                      <a:pt x="18" y="0"/>
                    </a:lnTo>
                    <a:lnTo>
                      <a:pt x="15" y="2"/>
                    </a:lnTo>
                    <a:lnTo>
                      <a:pt x="10" y="2"/>
                    </a:lnTo>
                    <a:lnTo>
                      <a:pt x="5" y="4"/>
                    </a:lnTo>
                    <a:lnTo>
                      <a:pt x="0" y="4"/>
                    </a:lnTo>
                    <a:lnTo>
                      <a:pt x="0" y="22"/>
                    </a:lnTo>
                    <a:lnTo>
                      <a:pt x="5" y="22"/>
                    </a:lnTo>
                    <a:lnTo>
                      <a:pt x="10" y="20"/>
                    </a:lnTo>
                    <a:lnTo>
                      <a:pt x="15" y="20"/>
                    </a:lnTo>
                    <a:lnTo>
                      <a:pt x="22" y="18"/>
                    </a:lnTo>
                    <a:lnTo>
                      <a:pt x="23" y="16"/>
                    </a:lnTo>
                    <a:lnTo>
                      <a:pt x="22" y="18"/>
                    </a:lnTo>
                    <a:lnTo>
                      <a:pt x="23" y="16"/>
                    </a:lnTo>
                    <a:lnTo>
                      <a:pt x="17"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62" name="Freeform 1950"/>
              <p:cNvSpPr>
                <a:spLocks/>
              </p:cNvSpPr>
              <p:nvPr/>
            </p:nvSpPr>
            <p:spPr bwMode="auto">
              <a:xfrm>
                <a:off x="3778" y="3575"/>
                <a:ext cx="11" cy="18"/>
              </a:xfrm>
              <a:custGeom>
                <a:avLst/>
                <a:gdLst>
                  <a:gd name="T0" fmla="*/ 8 w 21"/>
                  <a:gd name="T1" fmla="*/ 0 h 34"/>
                  <a:gd name="T2" fmla="*/ 6 w 21"/>
                  <a:gd name="T3" fmla="*/ 2 h 34"/>
                  <a:gd name="T4" fmla="*/ 4 w 21"/>
                  <a:gd name="T5" fmla="*/ 5 h 34"/>
                  <a:gd name="T6" fmla="*/ 3 w 21"/>
                  <a:gd name="T7" fmla="*/ 6 h 34"/>
                  <a:gd name="T8" fmla="*/ 2 w 21"/>
                  <a:gd name="T9" fmla="*/ 8 h 34"/>
                  <a:gd name="T10" fmla="*/ 0 w 21"/>
                  <a:gd name="T11" fmla="*/ 11 h 34"/>
                  <a:gd name="T12" fmla="*/ 3 w 21"/>
                  <a:gd name="T13" fmla="*/ 18 h 34"/>
                  <a:gd name="T14" fmla="*/ 5 w 21"/>
                  <a:gd name="T15" fmla="*/ 16 h 34"/>
                  <a:gd name="T16" fmla="*/ 8 w 21"/>
                  <a:gd name="T17" fmla="*/ 14 h 34"/>
                  <a:gd name="T18" fmla="*/ 9 w 21"/>
                  <a:gd name="T19" fmla="*/ 11 h 34"/>
                  <a:gd name="T20" fmla="*/ 11 w 21"/>
                  <a:gd name="T21" fmla="*/ 7 h 34"/>
                  <a:gd name="T22" fmla="*/ 8 w 21"/>
                  <a:gd name="T23" fmla="*/ 10 h 34"/>
                  <a:gd name="T24" fmla="*/ 8 w 21"/>
                  <a:gd name="T25" fmla="*/ 0 h 34"/>
                  <a:gd name="T26" fmla="*/ 7 w 21"/>
                  <a:gd name="T27" fmla="*/ 0 h 34"/>
                  <a:gd name="T28" fmla="*/ 6 w 21"/>
                  <a:gd name="T29" fmla="*/ 2 h 34"/>
                  <a:gd name="T30" fmla="*/ 8 w 21"/>
                  <a:gd name="T31" fmla="*/ 0 h 3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 h="34">
                    <a:moveTo>
                      <a:pt x="16" y="0"/>
                    </a:moveTo>
                    <a:lnTo>
                      <a:pt x="11" y="3"/>
                    </a:lnTo>
                    <a:lnTo>
                      <a:pt x="8" y="9"/>
                    </a:lnTo>
                    <a:lnTo>
                      <a:pt x="5" y="12"/>
                    </a:lnTo>
                    <a:lnTo>
                      <a:pt x="3" y="16"/>
                    </a:lnTo>
                    <a:lnTo>
                      <a:pt x="0" y="20"/>
                    </a:lnTo>
                    <a:lnTo>
                      <a:pt x="6" y="34"/>
                    </a:lnTo>
                    <a:lnTo>
                      <a:pt x="10" y="31"/>
                    </a:lnTo>
                    <a:lnTo>
                      <a:pt x="15" y="27"/>
                    </a:lnTo>
                    <a:lnTo>
                      <a:pt x="18" y="20"/>
                    </a:lnTo>
                    <a:lnTo>
                      <a:pt x="21" y="14"/>
                    </a:lnTo>
                    <a:lnTo>
                      <a:pt x="16" y="18"/>
                    </a:lnTo>
                    <a:lnTo>
                      <a:pt x="16" y="0"/>
                    </a:lnTo>
                    <a:lnTo>
                      <a:pt x="13" y="0"/>
                    </a:lnTo>
                    <a:lnTo>
                      <a:pt x="11" y="3"/>
                    </a:lnTo>
                    <a:lnTo>
                      <a:pt x="1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63" name="Freeform 1951"/>
              <p:cNvSpPr>
                <a:spLocks/>
              </p:cNvSpPr>
              <p:nvPr/>
            </p:nvSpPr>
            <p:spPr bwMode="auto">
              <a:xfrm>
                <a:off x="3787" y="3575"/>
                <a:ext cx="1" cy="9"/>
              </a:xfrm>
              <a:custGeom>
                <a:avLst/>
                <a:gdLst>
                  <a:gd name="T0" fmla="*/ 1 w 4"/>
                  <a:gd name="T1" fmla="*/ 0 h 18"/>
                  <a:gd name="T2" fmla="*/ 1 w 4"/>
                  <a:gd name="T3" fmla="*/ 0 h 18"/>
                  <a:gd name="T4" fmla="*/ 0 w 4"/>
                  <a:gd name="T5" fmla="*/ 0 h 18"/>
                  <a:gd name="T6" fmla="*/ 0 w 4"/>
                  <a:gd name="T7" fmla="*/ 9 h 18"/>
                  <a:gd name="T8" fmla="*/ 1 w 4"/>
                  <a:gd name="T9" fmla="*/ 9 h 18"/>
                  <a:gd name="T10" fmla="*/ 0 w 4"/>
                  <a:gd name="T11" fmla="*/ 9 h 18"/>
                  <a:gd name="T12" fmla="*/ 1 w 4"/>
                  <a:gd name="T13" fmla="*/ 0 h 18"/>
                  <a:gd name="T14" fmla="*/ 1 w 4"/>
                  <a:gd name="T15" fmla="*/ 0 h 18"/>
                  <a:gd name="T16" fmla="*/ 1 w 4"/>
                  <a:gd name="T17" fmla="*/ 0 h 18"/>
                  <a:gd name="T18" fmla="*/ 1 w 4"/>
                  <a:gd name="T19" fmla="*/ 0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18">
                    <a:moveTo>
                      <a:pt x="4" y="0"/>
                    </a:moveTo>
                    <a:lnTo>
                      <a:pt x="2" y="0"/>
                    </a:lnTo>
                    <a:lnTo>
                      <a:pt x="0" y="0"/>
                    </a:lnTo>
                    <a:lnTo>
                      <a:pt x="0" y="18"/>
                    </a:lnTo>
                    <a:lnTo>
                      <a:pt x="2" y="18"/>
                    </a:lnTo>
                    <a:lnTo>
                      <a:pt x="0" y="18"/>
                    </a:lnTo>
                    <a:lnTo>
                      <a:pt x="4" y="0"/>
                    </a:lnTo>
                    <a:lnTo>
                      <a:pt x="2" y="0"/>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64" name="Freeform 1952"/>
              <p:cNvSpPr>
                <a:spLocks/>
              </p:cNvSpPr>
              <p:nvPr/>
            </p:nvSpPr>
            <p:spPr bwMode="auto">
              <a:xfrm>
                <a:off x="3752" y="3556"/>
                <a:ext cx="39" cy="9"/>
              </a:xfrm>
              <a:custGeom>
                <a:avLst/>
                <a:gdLst>
                  <a:gd name="T0" fmla="*/ 32 w 79"/>
                  <a:gd name="T1" fmla="*/ 5 h 18"/>
                  <a:gd name="T2" fmla="*/ 36 w 79"/>
                  <a:gd name="T3" fmla="*/ 0 h 18"/>
                  <a:gd name="T4" fmla="*/ 0 w 79"/>
                  <a:gd name="T5" fmla="*/ 0 h 18"/>
                  <a:gd name="T6" fmla="*/ 0 w 79"/>
                  <a:gd name="T7" fmla="*/ 9 h 18"/>
                  <a:gd name="T8" fmla="*/ 36 w 79"/>
                  <a:gd name="T9" fmla="*/ 9 h 18"/>
                  <a:gd name="T10" fmla="*/ 39 w 79"/>
                  <a:gd name="T11" fmla="*/ 5 h 18"/>
                  <a:gd name="T12" fmla="*/ 36 w 79"/>
                  <a:gd name="T13" fmla="*/ 9 h 18"/>
                  <a:gd name="T14" fmla="*/ 39 w 79"/>
                  <a:gd name="T15" fmla="*/ 9 h 18"/>
                  <a:gd name="T16" fmla="*/ 39 w 79"/>
                  <a:gd name="T17" fmla="*/ 5 h 18"/>
                  <a:gd name="T18" fmla="*/ 32 w 79"/>
                  <a:gd name="T19" fmla="*/ 5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9" h="18">
                    <a:moveTo>
                      <a:pt x="65" y="9"/>
                    </a:moveTo>
                    <a:lnTo>
                      <a:pt x="72" y="0"/>
                    </a:lnTo>
                    <a:lnTo>
                      <a:pt x="0" y="0"/>
                    </a:lnTo>
                    <a:lnTo>
                      <a:pt x="0" y="18"/>
                    </a:lnTo>
                    <a:lnTo>
                      <a:pt x="72" y="18"/>
                    </a:lnTo>
                    <a:lnTo>
                      <a:pt x="79" y="9"/>
                    </a:lnTo>
                    <a:lnTo>
                      <a:pt x="72" y="18"/>
                    </a:lnTo>
                    <a:lnTo>
                      <a:pt x="79" y="18"/>
                    </a:lnTo>
                    <a:lnTo>
                      <a:pt x="79" y="9"/>
                    </a:lnTo>
                    <a:lnTo>
                      <a:pt x="65"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65" name="Freeform 1953"/>
              <p:cNvSpPr>
                <a:spLocks/>
              </p:cNvSpPr>
              <p:nvPr/>
            </p:nvSpPr>
            <p:spPr bwMode="auto">
              <a:xfrm>
                <a:off x="3782" y="3546"/>
                <a:ext cx="9" cy="14"/>
              </a:xfrm>
              <a:custGeom>
                <a:avLst/>
                <a:gdLst>
                  <a:gd name="T0" fmla="*/ 0 w 19"/>
                  <a:gd name="T1" fmla="*/ 7 h 27"/>
                  <a:gd name="T2" fmla="*/ 0 w 19"/>
                  <a:gd name="T3" fmla="*/ 7 h 27"/>
                  <a:gd name="T4" fmla="*/ 1 w 19"/>
                  <a:gd name="T5" fmla="*/ 8 h 27"/>
                  <a:gd name="T6" fmla="*/ 2 w 19"/>
                  <a:gd name="T7" fmla="*/ 11 h 27"/>
                  <a:gd name="T8" fmla="*/ 3 w 19"/>
                  <a:gd name="T9" fmla="*/ 13 h 27"/>
                  <a:gd name="T10" fmla="*/ 2 w 19"/>
                  <a:gd name="T11" fmla="*/ 14 h 27"/>
                  <a:gd name="T12" fmla="*/ 9 w 19"/>
                  <a:gd name="T13" fmla="*/ 14 h 27"/>
                  <a:gd name="T14" fmla="*/ 8 w 19"/>
                  <a:gd name="T15" fmla="*/ 9 h 27"/>
                  <a:gd name="T16" fmla="*/ 7 w 19"/>
                  <a:gd name="T17" fmla="*/ 6 h 27"/>
                  <a:gd name="T18" fmla="*/ 6 w 19"/>
                  <a:gd name="T19" fmla="*/ 3 h 27"/>
                  <a:gd name="T20" fmla="*/ 3 w 19"/>
                  <a:gd name="T21" fmla="*/ 0 h 27"/>
                  <a:gd name="T22" fmla="*/ 3 w 19"/>
                  <a:gd name="T23" fmla="*/ 0 h 27"/>
                  <a:gd name="T24" fmla="*/ 0 w 19"/>
                  <a:gd name="T25" fmla="*/ 7 h 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27">
                    <a:moveTo>
                      <a:pt x="0" y="14"/>
                    </a:moveTo>
                    <a:lnTo>
                      <a:pt x="0" y="14"/>
                    </a:lnTo>
                    <a:lnTo>
                      <a:pt x="2" y="16"/>
                    </a:lnTo>
                    <a:lnTo>
                      <a:pt x="4" y="22"/>
                    </a:lnTo>
                    <a:lnTo>
                      <a:pt x="7" y="25"/>
                    </a:lnTo>
                    <a:lnTo>
                      <a:pt x="5" y="27"/>
                    </a:lnTo>
                    <a:lnTo>
                      <a:pt x="19" y="27"/>
                    </a:lnTo>
                    <a:lnTo>
                      <a:pt x="17" y="18"/>
                    </a:lnTo>
                    <a:lnTo>
                      <a:pt x="14" y="11"/>
                    </a:lnTo>
                    <a:lnTo>
                      <a:pt x="12" y="5"/>
                    </a:lnTo>
                    <a:lnTo>
                      <a:pt x="7" y="0"/>
                    </a:lnTo>
                    <a:lnTo>
                      <a:pt x="0"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66" name="Freeform 1954"/>
              <p:cNvSpPr>
                <a:spLocks/>
              </p:cNvSpPr>
              <p:nvPr/>
            </p:nvSpPr>
            <p:spPr bwMode="auto">
              <a:xfrm>
                <a:off x="3769" y="3540"/>
                <a:ext cx="16" cy="14"/>
              </a:xfrm>
              <a:custGeom>
                <a:avLst/>
                <a:gdLst>
                  <a:gd name="T0" fmla="*/ 0 w 32"/>
                  <a:gd name="T1" fmla="*/ 9 h 27"/>
                  <a:gd name="T2" fmla="*/ 0 w 32"/>
                  <a:gd name="T3" fmla="*/ 9 h 27"/>
                  <a:gd name="T4" fmla="*/ 5 w 32"/>
                  <a:gd name="T5" fmla="*/ 9 h 27"/>
                  <a:gd name="T6" fmla="*/ 7 w 32"/>
                  <a:gd name="T7" fmla="*/ 10 h 27"/>
                  <a:gd name="T8" fmla="*/ 10 w 32"/>
                  <a:gd name="T9" fmla="*/ 11 h 27"/>
                  <a:gd name="T10" fmla="*/ 13 w 32"/>
                  <a:gd name="T11" fmla="*/ 14 h 27"/>
                  <a:gd name="T12" fmla="*/ 16 w 32"/>
                  <a:gd name="T13" fmla="*/ 7 h 27"/>
                  <a:gd name="T14" fmla="*/ 14 w 32"/>
                  <a:gd name="T15" fmla="*/ 4 h 27"/>
                  <a:gd name="T16" fmla="*/ 9 w 32"/>
                  <a:gd name="T17" fmla="*/ 1 h 27"/>
                  <a:gd name="T18" fmla="*/ 5 w 32"/>
                  <a:gd name="T19" fmla="*/ 0 h 27"/>
                  <a:gd name="T20" fmla="*/ 0 w 32"/>
                  <a:gd name="T21" fmla="*/ 0 h 27"/>
                  <a:gd name="T22" fmla="*/ 0 w 32"/>
                  <a:gd name="T23" fmla="*/ 0 h 27"/>
                  <a:gd name="T24" fmla="*/ 0 w 32"/>
                  <a:gd name="T25" fmla="*/ 9 h 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27">
                    <a:moveTo>
                      <a:pt x="0" y="18"/>
                    </a:moveTo>
                    <a:lnTo>
                      <a:pt x="0" y="18"/>
                    </a:lnTo>
                    <a:lnTo>
                      <a:pt x="9" y="18"/>
                    </a:lnTo>
                    <a:lnTo>
                      <a:pt x="14" y="20"/>
                    </a:lnTo>
                    <a:lnTo>
                      <a:pt x="20" y="22"/>
                    </a:lnTo>
                    <a:lnTo>
                      <a:pt x="25" y="27"/>
                    </a:lnTo>
                    <a:lnTo>
                      <a:pt x="32" y="13"/>
                    </a:lnTo>
                    <a:lnTo>
                      <a:pt x="27" y="8"/>
                    </a:lnTo>
                    <a:lnTo>
                      <a:pt x="17" y="2"/>
                    </a:lnTo>
                    <a:lnTo>
                      <a:pt x="9" y="0"/>
                    </a:lnTo>
                    <a:lnTo>
                      <a:pt x="0" y="0"/>
                    </a:lnTo>
                    <a:lnTo>
                      <a:pt x="0"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67" name="Freeform 1955"/>
              <p:cNvSpPr>
                <a:spLocks/>
              </p:cNvSpPr>
              <p:nvPr/>
            </p:nvSpPr>
            <p:spPr bwMode="auto">
              <a:xfrm>
                <a:off x="3755" y="3540"/>
                <a:ext cx="14" cy="13"/>
              </a:xfrm>
              <a:custGeom>
                <a:avLst/>
                <a:gdLst>
                  <a:gd name="T0" fmla="*/ 4 w 28"/>
                  <a:gd name="T1" fmla="*/ 13 h 26"/>
                  <a:gd name="T2" fmla="*/ 4 w 28"/>
                  <a:gd name="T3" fmla="*/ 13 h 26"/>
                  <a:gd name="T4" fmla="*/ 6 w 28"/>
                  <a:gd name="T5" fmla="*/ 12 h 26"/>
                  <a:gd name="T6" fmla="*/ 9 w 28"/>
                  <a:gd name="T7" fmla="*/ 10 h 26"/>
                  <a:gd name="T8" fmla="*/ 11 w 28"/>
                  <a:gd name="T9" fmla="*/ 9 h 26"/>
                  <a:gd name="T10" fmla="*/ 14 w 28"/>
                  <a:gd name="T11" fmla="*/ 9 h 26"/>
                  <a:gd name="T12" fmla="*/ 14 w 28"/>
                  <a:gd name="T13" fmla="*/ 0 h 26"/>
                  <a:gd name="T14" fmla="*/ 11 w 28"/>
                  <a:gd name="T15" fmla="*/ 0 h 26"/>
                  <a:gd name="T16" fmla="*/ 7 w 28"/>
                  <a:gd name="T17" fmla="*/ 1 h 26"/>
                  <a:gd name="T18" fmla="*/ 3 w 28"/>
                  <a:gd name="T19" fmla="*/ 3 h 26"/>
                  <a:gd name="T20" fmla="*/ 0 w 28"/>
                  <a:gd name="T21" fmla="*/ 6 h 26"/>
                  <a:gd name="T22" fmla="*/ 0 w 28"/>
                  <a:gd name="T23" fmla="*/ 6 h 26"/>
                  <a:gd name="T24" fmla="*/ 4 w 28"/>
                  <a:gd name="T25" fmla="*/ 13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8" h="26">
                    <a:moveTo>
                      <a:pt x="7" y="26"/>
                    </a:moveTo>
                    <a:lnTo>
                      <a:pt x="7" y="26"/>
                    </a:lnTo>
                    <a:lnTo>
                      <a:pt x="12" y="24"/>
                    </a:lnTo>
                    <a:lnTo>
                      <a:pt x="17" y="20"/>
                    </a:lnTo>
                    <a:lnTo>
                      <a:pt x="22" y="18"/>
                    </a:lnTo>
                    <a:lnTo>
                      <a:pt x="28" y="18"/>
                    </a:lnTo>
                    <a:lnTo>
                      <a:pt x="28" y="0"/>
                    </a:lnTo>
                    <a:lnTo>
                      <a:pt x="22" y="0"/>
                    </a:lnTo>
                    <a:lnTo>
                      <a:pt x="13" y="2"/>
                    </a:lnTo>
                    <a:lnTo>
                      <a:pt x="5" y="6"/>
                    </a:lnTo>
                    <a:lnTo>
                      <a:pt x="0" y="11"/>
                    </a:lnTo>
                    <a:lnTo>
                      <a:pt x="7"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68" name="Freeform 1956"/>
              <p:cNvSpPr>
                <a:spLocks/>
              </p:cNvSpPr>
              <p:nvPr/>
            </p:nvSpPr>
            <p:spPr bwMode="auto">
              <a:xfrm>
                <a:off x="3748" y="3546"/>
                <a:ext cx="10" cy="19"/>
              </a:xfrm>
              <a:custGeom>
                <a:avLst/>
                <a:gdLst>
                  <a:gd name="T0" fmla="*/ 3 w 21"/>
                  <a:gd name="T1" fmla="*/ 10 h 38"/>
                  <a:gd name="T2" fmla="*/ 7 w 21"/>
                  <a:gd name="T3" fmla="*/ 15 h 38"/>
                  <a:gd name="T4" fmla="*/ 6 w 21"/>
                  <a:gd name="T5" fmla="*/ 14 h 38"/>
                  <a:gd name="T6" fmla="*/ 8 w 21"/>
                  <a:gd name="T7" fmla="*/ 12 h 38"/>
                  <a:gd name="T8" fmla="*/ 8 w 21"/>
                  <a:gd name="T9" fmla="*/ 9 h 38"/>
                  <a:gd name="T10" fmla="*/ 10 w 21"/>
                  <a:gd name="T11" fmla="*/ 8 h 38"/>
                  <a:gd name="T12" fmla="*/ 7 w 21"/>
                  <a:gd name="T13" fmla="*/ 0 h 38"/>
                  <a:gd name="T14" fmla="*/ 3 w 21"/>
                  <a:gd name="T15" fmla="*/ 4 h 38"/>
                  <a:gd name="T16" fmla="*/ 2 w 21"/>
                  <a:gd name="T17" fmla="*/ 7 h 38"/>
                  <a:gd name="T18" fmla="*/ 1 w 21"/>
                  <a:gd name="T19" fmla="*/ 10 h 38"/>
                  <a:gd name="T20" fmla="*/ 0 w 21"/>
                  <a:gd name="T21" fmla="*/ 15 h 38"/>
                  <a:gd name="T22" fmla="*/ 3 w 21"/>
                  <a:gd name="T23" fmla="*/ 19 h 38"/>
                  <a:gd name="T24" fmla="*/ 0 w 21"/>
                  <a:gd name="T25" fmla="*/ 15 h 38"/>
                  <a:gd name="T26" fmla="*/ 0 w 21"/>
                  <a:gd name="T27" fmla="*/ 19 h 38"/>
                  <a:gd name="T28" fmla="*/ 3 w 21"/>
                  <a:gd name="T29" fmla="*/ 19 h 38"/>
                  <a:gd name="T30" fmla="*/ 3 w 21"/>
                  <a:gd name="T31" fmla="*/ 10 h 3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 h="38">
                    <a:moveTo>
                      <a:pt x="7" y="20"/>
                    </a:moveTo>
                    <a:lnTo>
                      <a:pt x="14" y="29"/>
                    </a:lnTo>
                    <a:lnTo>
                      <a:pt x="12" y="27"/>
                    </a:lnTo>
                    <a:lnTo>
                      <a:pt x="16" y="24"/>
                    </a:lnTo>
                    <a:lnTo>
                      <a:pt x="17" y="18"/>
                    </a:lnTo>
                    <a:lnTo>
                      <a:pt x="21" y="15"/>
                    </a:lnTo>
                    <a:lnTo>
                      <a:pt x="14" y="0"/>
                    </a:lnTo>
                    <a:lnTo>
                      <a:pt x="7" y="7"/>
                    </a:lnTo>
                    <a:lnTo>
                      <a:pt x="5" y="13"/>
                    </a:lnTo>
                    <a:lnTo>
                      <a:pt x="2" y="20"/>
                    </a:lnTo>
                    <a:lnTo>
                      <a:pt x="0" y="29"/>
                    </a:lnTo>
                    <a:lnTo>
                      <a:pt x="7" y="38"/>
                    </a:lnTo>
                    <a:lnTo>
                      <a:pt x="0" y="29"/>
                    </a:lnTo>
                    <a:lnTo>
                      <a:pt x="0" y="38"/>
                    </a:lnTo>
                    <a:lnTo>
                      <a:pt x="7" y="38"/>
                    </a:lnTo>
                    <a:lnTo>
                      <a:pt x="7"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69" name="Freeform 1957"/>
              <p:cNvSpPr>
                <a:spLocks/>
              </p:cNvSpPr>
              <p:nvPr/>
            </p:nvSpPr>
            <p:spPr bwMode="auto">
              <a:xfrm>
                <a:off x="3807" y="3530"/>
                <a:ext cx="6" cy="71"/>
              </a:xfrm>
              <a:custGeom>
                <a:avLst/>
                <a:gdLst>
                  <a:gd name="T0" fmla="*/ 3 w 14"/>
                  <a:gd name="T1" fmla="*/ 0 h 141"/>
                  <a:gd name="T2" fmla="*/ 0 w 14"/>
                  <a:gd name="T3" fmla="*/ 5 h 141"/>
                  <a:gd name="T4" fmla="*/ 0 w 14"/>
                  <a:gd name="T5" fmla="*/ 71 h 141"/>
                  <a:gd name="T6" fmla="*/ 6 w 14"/>
                  <a:gd name="T7" fmla="*/ 71 h 141"/>
                  <a:gd name="T8" fmla="*/ 6 w 14"/>
                  <a:gd name="T9" fmla="*/ 5 h 141"/>
                  <a:gd name="T10" fmla="*/ 3 w 14"/>
                  <a:gd name="T11" fmla="*/ 9 h 141"/>
                  <a:gd name="T12" fmla="*/ 3 w 14"/>
                  <a:gd name="T13" fmla="*/ 0 h 141"/>
                  <a:gd name="T14" fmla="*/ 0 w 14"/>
                  <a:gd name="T15" fmla="*/ 0 h 141"/>
                  <a:gd name="T16" fmla="*/ 0 w 14"/>
                  <a:gd name="T17" fmla="*/ 5 h 141"/>
                  <a:gd name="T18" fmla="*/ 3 w 14"/>
                  <a:gd name="T19" fmla="*/ 0 h 1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 h="141">
                    <a:moveTo>
                      <a:pt x="7" y="0"/>
                    </a:moveTo>
                    <a:lnTo>
                      <a:pt x="0" y="9"/>
                    </a:lnTo>
                    <a:lnTo>
                      <a:pt x="0" y="141"/>
                    </a:lnTo>
                    <a:lnTo>
                      <a:pt x="14" y="141"/>
                    </a:lnTo>
                    <a:lnTo>
                      <a:pt x="14" y="9"/>
                    </a:lnTo>
                    <a:lnTo>
                      <a:pt x="7" y="18"/>
                    </a:lnTo>
                    <a:lnTo>
                      <a:pt x="7" y="0"/>
                    </a:lnTo>
                    <a:lnTo>
                      <a:pt x="0" y="0"/>
                    </a:lnTo>
                    <a:lnTo>
                      <a:pt x="0" y="9"/>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70" name="Freeform 1958"/>
              <p:cNvSpPr>
                <a:spLocks/>
              </p:cNvSpPr>
              <p:nvPr/>
            </p:nvSpPr>
            <p:spPr bwMode="auto">
              <a:xfrm>
                <a:off x="3810" y="3530"/>
                <a:ext cx="12" cy="9"/>
              </a:xfrm>
              <a:custGeom>
                <a:avLst/>
                <a:gdLst>
                  <a:gd name="T0" fmla="*/ 12 w 24"/>
                  <a:gd name="T1" fmla="*/ 5 h 18"/>
                  <a:gd name="T2" fmla="*/ 9 w 24"/>
                  <a:gd name="T3" fmla="*/ 0 h 18"/>
                  <a:gd name="T4" fmla="*/ 0 w 24"/>
                  <a:gd name="T5" fmla="*/ 0 h 18"/>
                  <a:gd name="T6" fmla="*/ 0 w 24"/>
                  <a:gd name="T7" fmla="*/ 9 h 18"/>
                  <a:gd name="T8" fmla="*/ 9 w 24"/>
                  <a:gd name="T9" fmla="*/ 9 h 18"/>
                  <a:gd name="T10" fmla="*/ 5 w 24"/>
                  <a:gd name="T11" fmla="*/ 5 h 18"/>
                  <a:gd name="T12" fmla="*/ 12 w 24"/>
                  <a:gd name="T13" fmla="*/ 5 h 18"/>
                  <a:gd name="T14" fmla="*/ 12 w 24"/>
                  <a:gd name="T15" fmla="*/ 0 h 18"/>
                  <a:gd name="T16" fmla="*/ 9 w 24"/>
                  <a:gd name="T17" fmla="*/ 0 h 18"/>
                  <a:gd name="T18" fmla="*/ 12 w 24"/>
                  <a:gd name="T19" fmla="*/ 5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4" h="18">
                    <a:moveTo>
                      <a:pt x="24" y="9"/>
                    </a:moveTo>
                    <a:lnTo>
                      <a:pt x="17" y="0"/>
                    </a:lnTo>
                    <a:lnTo>
                      <a:pt x="0" y="0"/>
                    </a:lnTo>
                    <a:lnTo>
                      <a:pt x="0" y="18"/>
                    </a:lnTo>
                    <a:lnTo>
                      <a:pt x="17" y="18"/>
                    </a:lnTo>
                    <a:lnTo>
                      <a:pt x="10" y="9"/>
                    </a:lnTo>
                    <a:lnTo>
                      <a:pt x="24" y="9"/>
                    </a:lnTo>
                    <a:lnTo>
                      <a:pt x="24" y="0"/>
                    </a:lnTo>
                    <a:lnTo>
                      <a:pt x="17" y="0"/>
                    </a:lnTo>
                    <a:lnTo>
                      <a:pt x="24"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71" name="Freeform 1959"/>
              <p:cNvSpPr>
                <a:spLocks/>
              </p:cNvSpPr>
              <p:nvPr/>
            </p:nvSpPr>
            <p:spPr bwMode="auto">
              <a:xfrm>
                <a:off x="3815" y="3535"/>
                <a:ext cx="7" cy="23"/>
              </a:xfrm>
              <a:custGeom>
                <a:avLst/>
                <a:gdLst>
                  <a:gd name="T0" fmla="*/ 1 w 14"/>
                  <a:gd name="T1" fmla="*/ 7 h 47"/>
                  <a:gd name="T2" fmla="*/ 7 w 14"/>
                  <a:gd name="T3" fmla="*/ 10 h 47"/>
                  <a:gd name="T4" fmla="*/ 7 w 14"/>
                  <a:gd name="T5" fmla="*/ 0 h 47"/>
                  <a:gd name="T6" fmla="*/ 0 w 14"/>
                  <a:gd name="T7" fmla="*/ 0 h 47"/>
                  <a:gd name="T8" fmla="*/ 0 w 14"/>
                  <a:gd name="T9" fmla="*/ 10 h 47"/>
                  <a:gd name="T10" fmla="*/ 6 w 14"/>
                  <a:gd name="T11" fmla="*/ 13 h 47"/>
                  <a:gd name="T12" fmla="*/ 0 w 14"/>
                  <a:gd name="T13" fmla="*/ 10 h 47"/>
                  <a:gd name="T14" fmla="*/ 0 w 14"/>
                  <a:gd name="T15" fmla="*/ 23 h 47"/>
                  <a:gd name="T16" fmla="*/ 6 w 14"/>
                  <a:gd name="T17" fmla="*/ 13 h 47"/>
                  <a:gd name="T18" fmla="*/ 1 w 14"/>
                  <a:gd name="T19" fmla="*/ 7 h 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 h="47">
                    <a:moveTo>
                      <a:pt x="2" y="15"/>
                    </a:moveTo>
                    <a:lnTo>
                      <a:pt x="14" y="20"/>
                    </a:lnTo>
                    <a:lnTo>
                      <a:pt x="14" y="0"/>
                    </a:lnTo>
                    <a:lnTo>
                      <a:pt x="0" y="0"/>
                    </a:lnTo>
                    <a:lnTo>
                      <a:pt x="0" y="20"/>
                    </a:lnTo>
                    <a:lnTo>
                      <a:pt x="12" y="26"/>
                    </a:lnTo>
                    <a:lnTo>
                      <a:pt x="0" y="20"/>
                    </a:lnTo>
                    <a:lnTo>
                      <a:pt x="0" y="47"/>
                    </a:lnTo>
                    <a:lnTo>
                      <a:pt x="12" y="26"/>
                    </a:lnTo>
                    <a:lnTo>
                      <a:pt x="2"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72" name="Freeform 1960"/>
              <p:cNvSpPr>
                <a:spLocks/>
              </p:cNvSpPr>
              <p:nvPr/>
            </p:nvSpPr>
            <p:spPr bwMode="auto">
              <a:xfrm>
                <a:off x="3816" y="3532"/>
                <a:ext cx="10" cy="15"/>
              </a:xfrm>
              <a:custGeom>
                <a:avLst/>
                <a:gdLst>
                  <a:gd name="T0" fmla="*/ 7 w 20"/>
                  <a:gd name="T1" fmla="*/ 1 h 31"/>
                  <a:gd name="T2" fmla="*/ 8 w 20"/>
                  <a:gd name="T3" fmla="*/ 0 h 31"/>
                  <a:gd name="T4" fmla="*/ 5 w 20"/>
                  <a:gd name="T5" fmla="*/ 2 h 31"/>
                  <a:gd name="T6" fmla="*/ 4 w 20"/>
                  <a:gd name="T7" fmla="*/ 4 h 31"/>
                  <a:gd name="T8" fmla="*/ 2 w 20"/>
                  <a:gd name="T9" fmla="*/ 7 h 31"/>
                  <a:gd name="T10" fmla="*/ 0 w 20"/>
                  <a:gd name="T11" fmla="*/ 10 h 31"/>
                  <a:gd name="T12" fmla="*/ 5 w 20"/>
                  <a:gd name="T13" fmla="*/ 15 h 31"/>
                  <a:gd name="T14" fmla="*/ 7 w 20"/>
                  <a:gd name="T15" fmla="*/ 12 h 31"/>
                  <a:gd name="T16" fmla="*/ 9 w 20"/>
                  <a:gd name="T17" fmla="*/ 10 h 31"/>
                  <a:gd name="T18" fmla="*/ 9 w 20"/>
                  <a:gd name="T19" fmla="*/ 9 h 31"/>
                  <a:gd name="T20" fmla="*/ 9 w 20"/>
                  <a:gd name="T21" fmla="*/ 9 h 31"/>
                  <a:gd name="T22" fmla="*/ 10 w 20"/>
                  <a:gd name="T23" fmla="*/ 8 h 31"/>
                  <a:gd name="T24" fmla="*/ 9 w 20"/>
                  <a:gd name="T25" fmla="*/ 9 h 31"/>
                  <a:gd name="T26" fmla="*/ 10 w 20"/>
                  <a:gd name="T27" fmla="*/ 9 h 31"/>
                  <a:gd name="T28" fmla="*/ 10 w 20"/>
                  <a:gd name="T29" fmla="*/ 8 h 31"/>
                  <a:gd name="T30" fmla="*/ 7 w 20"/>
                  <a:gd name="T31" fmla="*/ 1 h 3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0" h="31">
                    <a:moveTo>
                      <a:pt x="13" y="2"/>
                    </a:moveTo>
                    <a:lnTo>
                      <a:pt x="15" y="0"/>
                    </a:lnTo>
                    <a:lnTo>
                      <a:pt x="10" y="4"/>
                    </a:lnTo>
                    <a:lnTo>
                      <a:pt x="7" y="9"/>
                    </a:lnTo>
                    <a:lnTo>
                      <a:pt x="3" y="14"/>
                    </a:lnTo>
                    <a:lnTo>
                      <a:pt x="0" y="20"/>
                    </a:lnTo>
                    <a:lnTo>
                      <a:pt x="10" y="31"/>
                    </a:lnTo>
                    <a:lnTo>
                      <a:pt x="13" y="25"/>
                    </a:lnTo>
                    <a:lnTo>
                      <a:pt x="17" y="20"/>
                    </a:lnTo>
                    <a:lnTo>
                      <a:pt x="17" y="18"/>
                    </a:lnTo>
                    <a:lnTo>
                      <a:pt x="18" y="18"/>
                    </a:lnTo>
                    <a:lnTo>
                      <a:pt x="20" y="16"/>
                    </a:lnTo>
                    <a:lnTo>
                      <a:pt x="18" y="18"/>
                    </a:lnTo>
                    <a:lnTo>
                      <a:pt x="20" y="18"/>
                    </a:lnTo>
                    <a:lnTo>
                      <a:pt x="20" y="16"/>
                    </a:lnTo>
                    <a:lnTo>
                      <a:pt x="13"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73" name="Freeform 1961"/>
              <p:cNvSpPr>
                <a:spLocks/>
              </p:cNvSpPr>
              <p:nvPr/>
            </p:nvSpPr>
            <p:spPr bwMode="auto">
              <a:xfrm>
                <a:off x="3823" y="3529"/>
                <a:ext cx="8" cy="11"/>
              </a:xfrm>
              <a:custGeom>
                <a:avLst/>
                <a:gdLst>
                  <a:gd name="T0" fmla="*/ 8 w 17"/>
                  <a:gd name="T1" fmla="*/ 0 h 21"/>
                  <a:gd name="T2" fmla="*/ 8 w 17"/>
                  <a:gd name="T3" fmla="*/ 0 h 21"/>
                  <a:gd name="T4" fmla="*/ 6 w 17"/>
                  <a:gd name="T5" fmla="*/ 0 h 21"/>
                  <a:gd name="T6" fmla="*/ 4 w 17"/>
                  <a:gd name="T7" fmla="*/ 1 h 21"/>
                  <a:gd name="T8" fmla="*/ 2 w 17"/>
                  <a:gd name="T9" fmla="*/ 2 h 21"/>
                  <a:gd name="T10" fmla="*/ 0 w 17"/>
                  <a:gd name="T11" fmla="*/ 4 h 21"/>
                  <a:gd name="T12" fmla="*/ 3 w 17"/>
                  <a:gd name="T13" fmla="*/ 11 h 21"/>
                  <a:gd name="T14" fmla="*/ 4 w 17"/>
                  <a:gd name="T15" fmla="*/ 11 h 21"/>
                  <a:gd name="T16" fmla="*/ 6 w 17"/>
                  <a:gd name="T17" fmla="*/ 10 h 21"/>
                  <a:gd name="T18" fmla="*/ 7 w 17"/>
                  <a:gd name="T19" fmla="*/ 9 h 21"/>
                  <a:gd name="T20" fmla="*/ 8 w 17"/>
                  <a:gd name="T21" fmla="*/ 9 h 21"/>
                  <a:gd name="T22" fmla="*/ 8 w 17"/>
                  <a:gd name="T23" fmla="*/ 9 h 21"/>
                  <a:gd name="T24" fmla="*/ 8 w 17"/>
                  <a:gd name="T25" fmla="*/ 0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7" h="21">
                    <a:moveTo>
                      <a:pt x="17" y="0"/>
                    </a:moveTo>
                    <a:lnTo>
                      <a:pt x="17" y="0"/>
                    </a:lnTo>
                    <a:lnTo>
                      <a:pt x="12" y="0"/>
                    </a:lnTo>
                    <a:lnTo>
                      <a:pt x="9" y="1"/>
                    </a:lnTo>
                    <a:lnTo>
                      <a:pt x="5" y="3"/>
                    </a:lnTo>
                    <a:lnTo>
                      <a:pt x="0" y="7"/>
                    </a:lnTo>
                    <a:lnTo>
                      <a:pt x="7" y="21"/>
                    </a:lnTo>
                    <a:lnTo>
                      <a:pt x="9" y="21"/>
                    </a:lnTo>
                    <a:lnTo>
                      <a:pt x="12" y="19"/>
                    </a:lnTo>
                    <a:lnTo>
                      <a:pt x="15" y="18"/>
                    </a:lnTo>
                    <a:lnTo>
                      <a:pt x="17" y="18"/>
                    </a:lnTo>
                    <a:lnTo>
                      <a:pt x="1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74" name="Freeform 1962"/>
              <p:cNvSpPr>
                <a:spLocks/>
              </p:cNvSpPr>
              <p:nvPr/>
            </p:nvSpPr>
            <p:spPr bwMode="auto">
              <a:xfrm>
                <a:off x="3831" y="3529"/>
                <a:ext cx="16" cy="13"/>
              </a:xfrm>
              <a:custGeom>
                <a:avLst/>
                <a:gdLst>
                  <a:gd name="T0" fmla="*/ 14 w 32"/>
                  <a:gd name="T1" fmla="*/ 11 h 25"/>
                  <a:gd name="T2" fmla="*/ 12 w 32"/>
                  <a:gd name="T3" fmla="*/ 4 h 25"/>
                  <a:gd name="T4" fmla="*/ 9 w 32"/>
                  <a:gd name="T5" fmla="*/ 3 h 25"/>
                  <a:gd name="T6" fmla="*/ 7 w 32"/>
                  <a:gd name="T7" fmla="*/ 1 h 25"/>
                  <a:gd name="T8" fmla="*/ 3 w 32"/>
                  <a:gd name="T9" fmla="*/ 0 h 25"/>
                  <a:gd name="T10" fmla="*/ 0 w 32"/>
                  <a:gd name="T11" fmla="*/ 0 h 25"/>
                  <a:gd name="T12" fmla="*/ 0 w 32"/>
                  <a:gd name="T13" fmla="*/ 9 h 25"/>
                  <a:gd name="T14" fmla="*/ 3 w 32"/>
                  <a:gd name="T15" fmla="*/ 9 h 25"/>
                  <a:gd name="T16" fmla="*/ 5 w 32"/>
                  <a:gd name="T17" fmla="*/ 10 h 25"/>
                  <a:gd name="T18" fmla="*/ 8 w 32"/>
                  <a:gd name="T19" fmla="*/ 12 h 25"/>
                  <a:gd name="T20" fmla="*/ 10 w 32"/>
                  <a:gd name="T21" fmla="*/ 13 h 25"/>
                  <a:gd name="T22" fmla="*/ 9 w 32"/>
                  <a:gd name="T23" fmla="*/ 5 h 25"/>
                  <a:gd name="T24" fmla="*/ 14 w 32"/>
                  <a:gd name="T25" fmla="*/ 10 h 25"/>
                  <a:gd name="T26" fmla="*/ 16 w 32"/>
                  <a:gd name="T27" fmla="*/ 5 h 25"/>
                  <a:gd name="T28" fmla="*/ 12 w 32"/>
                  <a:gd name="T29" fmla="*/ 4 h 25"/>
                  <a:gd name="T30" fmla="*/ 14 w 32"/>
                  <a:gd name="T31" fmla="*/ 11 h 2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2" h="25">
                    <a:moveTo>
                      <a:pt x="27" y="21"/>
                    </a:moveTo>
                    <a:lnTo>
                      <a:pt x="23" y="7"/>
                    </a:lnTo>
                    <a:lnTo>
                      <a:pt x="18" y="5"/>
                    </a:lnTo>
                    <a:lnTo>
                      <a:pt x="13" y="1"/>
                    </a:lnTo>
                    <a:lnTo>
                      <a:pt x="5" y="0"/>
                    </a:lnTo>
                    <a:lnTo>
                      <a:pt x="0" y="0"/>
                    </a:lnTo>
                    <a:lnTo>
                      <a:pt x="0" y="18"/>
                    </a:lnTo>
                    <a:lnTo>
                      <a:pt x="5" y="18"/>
                    </a:lnTo>
                    <a:lnTo>
                      <a:pt x="10" y="19"/>
                    </a:lnTo>
                    <a:lnTo>
                      <a:pt x="15" y="23"/>
                    </a:lnTo>
                    <a:lnTo>
                      <a:pt x="20" y="25"/>
                    </a:lnTo>
                    <a:lnTo>
                      <a:pt x="17" y="10"/>
                    </a:lnTo>
                    <a:lnTo>
                      <a:pt x="27" y="19"/>
                    </a:lnTo>
                    <a:lnTo>
                      <a:pt x="32" y="10"/>
                    </a:lnTo>
                    <a:lnTo>
                      <a:pt x="23" y="7"/>
                    </a:lnTo>
                    <a:lnTo>
                      <a:pt x="27"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75" name="Freeform 1963"/>
              <p:cNvSpPr>
                <a:spLocks/>
              </p:cNvSpPr>
              <p:nvPr/>
            </p:nvSpPr>
            <p:spPr bwMode="auto">
              <a:xfrm>
                <a:off x="3835" y="3535"/>
                <a:ext cx="9" cy="19"/>
              </a:xfrm>
              <a:custGeom>
                <a:avLst/>
                <a:gdLst>
                  <a:gd name="T0" fmla="*/ 1 w 19"/>
                  <a:gd name="T1" fmla="*/ 17 h 38"/>
                  <a:gd name="T2" fmla="*/ 5 w 19"/>
                  <a:gd name="T3" fmla="*/ 16 h 38"/>
                  <a:gd name="T4" fmla="*/ 9 w 19"/>
                  <a:gd name="T5" fmla="*/ 6 h 38"/>
                  <a:gd name="T6" fmla="*/ 4 w 19"/>
                  <a:gd name="T7" fmla="*/ 0 h 38"/>
                  <a:gd name="T8" fmla="*/ 0 w 19"/>
                  <a:gd name="T9" fmla="*/ 10 h 38"/>
                  <a:gd name="T10" fmla="*/ 4 w 19"/>
                  <a:gd name="T11" fmla="*/ 10 h 38"/>
                  <a:gd name="T12" fmla="*/ 1 w 19"/>
                  <a:gd name="T13" fmla="*/ 17 h 38"/>
                  <a:gd name="T14" fmla="*/ 3 w 19"/>
                  <a:gd name="T15" fmla="*/ 19 h 38"/>
                  <a:gd name="T16" fmla="*/ 5 w 19"/>
                  <a:gd name="T17" fmla="*/ 15 h 38"/>
                  <a:gd name="T18" fmla="*/ 1 w 19"/>
                  <a:gd name="T19" fmla="*/ 17 h 3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 h="38">
                    <a:moveTo>
                      <a:pt x="2" y="33"/>
                    </a:moveTo>
                    <a:lnTo>
                      <a:pt x="10" y="31"/>
                    </a:lnTo>
                    <a:lnTo>
                      <a:pt x="19" y="11"/>
                    </a:lnTo>
                    <a:lnTo>
                      <a:pt x="9" y="0"/>
                    </a:lnTo>
                    <a:lnTo>
                      <a:pt x="0" y="20"/>
                    </a:lnTo>
                    <a:lnTo>
                      <a:pt x="9" y="19"/>
                    </a:lnTo>
                    <a:lnTo>
                      <a:pt x="2" y="33"/>
                    </a:lnTo>
                    <a:lnTo>
                      <a:pt x="7" y="38"/>
                    </a:lnTo>
                    <a:lnTo>
                      <a:pt x="10" y="29"/>
                    </a:lnTo>
                    <a:lnTo>
                      <a:pt x="2"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76" name="Freeform 1964"/>
              <p:cNvSpPr>
                <a:spLocks/>
              </p:cNvSpPr>
              <p:nvPr/>
            </p:nvSpPr>
            <p:spPr bwMode="auto">
              <a:xfrm>
                <a:off x="3831" y="3540"/>
                <a:ext cx="8" cy="11"/>
              </a:xfrm>
              <a:custGeom>
                <a:avLst/>
                <a:gdLst>
                  <a:gd name="T0" fmla="*/ 0 w 17"/>
                  <a:gd name="T1" fmla="*/ 9 h 22"/>
                  <a:gd name="T2" fmla="*/ 0 w 17"/>
                  <a:gd name="T3" fmla="*/ 9 h 22"/>
                  <a:gd name="T4" fmla="*/ 1 w 17"/>
                  <a:gd name="T5" fmla="*/ 9 h 22"/>
                  <a:gd name="T6" fmla="*/ 2 w 17"/>
                  <a:gd name="T7" fmla="*/ 10 h 22"/>
                  <a:gd name="T8" fmla="*/ 4 w 17"/>
                  <a:gd name="T9" fmla="*/ 11 h 22"/>
                  <a:gd name="T10" fmla="*/ 5 w 17"/>
                  <a:gd name="T11" fmla="*/ 11 h 22"/>
                  <a:gd name="T12" fmla="*/ 8 w 17"/>
                  <a:gd name="T13" fmla="*/ 4 h 22"/>
                  <a:gd name="T14" fmla="*/ 6 w 17"/>
                  <a:gd name="T15" fmla="*/ 2 h 22"/>
                  <a:gd name="T16" fmla="*/ 4 w 17"/>
                  <a:gd name="T17" fmla="*/ 1 h 22"/>
                  <a:gd name="T18" fmla="*/ 2 w 17"/>
                  <a:gd name="T19" fmla="*/ 0 h 22"/>
                  <a:gd name="T20" fmla="*/ 0 w 17"/>
                  <a:gd name="T21" fmla="*/ 0 h 22"/>
                  <a:gd name="T22" fmla="*/ 0 w 17"/>
                  <a:gd name="T23" fmla="*/ 0 h 22"/>
                  <a:gd name="T24" fmla="*/ 0 w 17"/>
                  <a:gd name="T25" fmla="*/ 9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7" h="22">
                    <a:moveTo>
                      <a:pt x="0" y="18"/>
                    </a:moveTo>
                    <a:lnTo>
                      <a:pt x="0" y="18"/>
                    </a:lnTo>
                    <a:lnTo>
                      <a:pt x="2" y="18"/>
                    </a:lnTo>
                    <a:lnTo>
                      <a:pt x="5" y="20"/>
                    </a:lnTo>
                    <a:lnTo>
                      <a:pt x="8" y="22"/>
                    </a:lnTo>
                    <a:lnTo>
                      <a:pt x="10" y="22"/>
                    </a:lnTo>
                    <a:lnTo>
                      <a:pt x="17" y="8"/>
                    </a:lnTo>
                    <a:lnTo>
                      <a:pt x="12" y="4"/>
                    </a:lnTo>
                    <a:lnTo>
                      <a:pt x="8" y="2"/>
                    </a:lnTo>
                    <a:lnTo>
                      <a:pt x="5" y="0"/>
                    </a:lnTo>
                    <a:lnTo>
                      <a:pt x="0" y="0"/>
                    </a:lnTo>
                    <a:lnTo>
                      <a:pt x="0"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77" name="Freeform 1965"/>
              <p:cNvSpPr>
                <a:spLocks/>
              </p:cNvSpPr>
              <p:nvPr/>
            </p:nvSpPr>
            <p:spPr bwMode="auto">
              <a:xfrm>
                <a:off x="3823" y="3540"/>
                <a:ext cx="8" cy="11"/>
              </a:xfrm>
              <a:custGeom>
                <a:avLst/>
                <a:gdLst>
                  <a:gd name="T0" fmla="*/ 4 w 15"/>
                  <a:gd name="T1" fmla="*/ 10 h 22"/>
                  <a:gd name="T2" fmla="*/ 3 w 15"/>
                  <a:gd name="T3" fmla="*/ 11 h 22"/>
                  <a:gd name="T4" fmla="*/ 4 w 15"/>
                  <a:gd name="T5" fmla="*/ 10 h 22"/>
                  <a:gd name="T6" fmla="*/ 6 w 15"/>
                  <a:gd name="T7" fmla="*/ 10 h 22"/>
                  <a:gd name="T8" fmla="*/ 7 w 15"/>
                  <a:gd name="T9" fmla="*/ 9 h 22"/>
                  <a:gd name="T10" fmla="*/ 8 w 15"/>
                  <a:gd name="T11" fmla="*/ 9 h 22"/>
                  <a:gd name="T12" fmla="*/ 8 w 15"/>
                  <a:gd name="T13" fmla="*/ 0 h 22"/>
                  <a:gd name="T14" fmla="*/ 5 w 15"/>
                  <a:gd name="T15" fmla="*/ 0 h 22"/>
                  <a:gd name="T16" fmla="*/ 4 w 15"/>
                  <a:gd name="T17" fmla="*/ 1 h 22"/>
                  <a:gd name="T18" fmla="*/ 3 w 15"/>
                  <a:gd name="T19" fmla="*/ 1 h 22"/>
                  <a:gd name="T20" fmla="*/ 1 w 15"/>
                  <a:gd name="T21" fmla="*/ 2 h 22"/>
                  <a:gd name="T22" fmla="*/ 0 w 15"/>
                  <a:gd name="T23" fmla="*/ 3 h 22"/>
                  <a:gd name="T24" fmla="*/ 1 w 15"/>
                  <a:gd name="T25" fmla="*/ 2 h 22"/>
                  <a:gd name="T26" fmla="*/ 0 w 15"/>
                  <a:gd name="T27" fmla="*/ 2 h 22"/>
                  <a:gd name="T28" fmla="*/ 0 w 15"/>
                  <a:gd name="T29" fmla="*/ 3 h 22"/>
                  <a:gd name="T30" fmla="*/ 4 w 15"/>
                  <a:gd name="T31" fmla="*/ 10 h 2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5" h="22">
                    <a:moveTo>
                      <a:pt x="7" y="20"/>
                    </a:moveTo>
                    <a:lnTo>
                      <a:pt x="5" y="22"/>
                    </a:lnTo>
                    <a:lnTo>
                      <a:pt x="8" y="20"/>
                    </a:lnTo>
                    <a:lnTo>
                      <a:pt x="12" y="20"/>
                    </a:lnTo>
                    <a:lnTo>
                      <a:pt x="13" y="18"/>
                    </a:lnTo>
                    <a:lnTo>
                      <a:pt x="15" y="18"/>
                    </a:lnTo>
                    <a:lnTo>
                      <a:pt x="15" y="0"/>
                    </a:lnTo>
                    <a:lnTo>
                      <a:pt x="10" y="0"/>
                    </a:lnTo>
                    <a:lnTo>
                      <a:pt x="8" y="2"/>
                    </a:lnTo>
                    <a:lnTo>
                      <a:pt x="5" y="2"/>
                    </a:lnTo>
                    <a:lnTo>
                      <a:pt x="2" y="4"/>
                    </a:lnTo>
                    <a:lnTo>
                      <a:pt x="0" y="6"/>
                    </a:lnTo>
                    <a:lnTo>
                      <a:pt x="2" y="4"/>
                    </a:lnTo>
                    <a:lnTo>
                      <a:pt x="0" y="4"/>
                    </a:lnTo>
                    <a:lnTo>
                      <a:pt x="0" y="6"/>
                    </a:lnTo>
                    <a:lnTo>
                      <a:pt x="7"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78" name="Freeform 1966"/>
              <p:cNvSpPr>
                <a:spLocks/>
              </p:cNvSpPr>
              <p:nvPr/>
            </p:nvSpPr>
            <p:spPr bwMode="auto">
              <a:xfrm>
                <a:off x="3818" y="3543"/>
                <a:ext cx="9" cy="13"/>
              </a:xfrm>
              <a:custGeom>
                <a:avLst/>
                <a:gdLst>
                  <a:gd name="T0" fmla="*/ 7 w 19"/>
                  <a:gd name="T1" fmla="*/ 11 h 25"/>
                  <a:gd name="T2" fmla="*/ 7 w 19"/>
                  <a:gd name="T3" fmla="*/ 13 h 25"/>
                  <a:gd name="T4" fmla="*/ 7 w 19"/>
                  <a:gd name="T5" fmla="*/ 12 h 25"/>
                  <a:gd name="T6" fmla="*/ 7 w 19"/>
                  <a:gd name="T7" fmla="*/ 11 h 25"/>
                  <a:gd name="T8" fmla="*/ 9 w 19"/>
                  <a:gd name="T9" fmla="*/ 9 h 25"/>
                  <a:gd name="T10" fmla="*/ 9 w 19"/>
                  <a:gd name="T11" fmla="*/ 7 h 25"/>
                  <a:gd name="T12" fmla="*/ 6 w 19"/>
                  <a:gd name="T13" fmla="*/ 0 h 25"/>
                  <a:gd name="T14" fmla="*/ 4 w 19"/>
                  <a:gd name="T15" fmla="*/ 2 h 25"/>
                  <a:gd name="T16" fmla="*/ 2 w 19"/>
                  <a:gd name="T17" fmla="*/ 4 h 25"/>
                  <a:gd name="T18" fmla="*/ 2 w 19"/>
                  <a:gd name="T19" fmla="*/ 6 h 25"/>
                  <a:gd name="T20" fmla="*/ 0 w 19"/>
                  <a:gd name="T21" fmla="*/ 9 h 25"/>
                  <a:gd name="T22" fmla="*/ 0 w 19"/>
                  <a:gd name="T23" fmla="*/ 11 h 25"/>
                  <a:gd name="T24" fmla="*/ 0 w 19"/>
                  <a:gd name="T25" fmla="*/ 9 h 25"/>
                  <a:gd name="T26" fmla="*/ 0 w 19"/>
                  <a:gd name="T27" fmla="*/ 10 h 25"/>
                  <a:gd name="T28" fmla="*/ 0 w 19"/>
                  <a:gd name="T29" fmla="*/ 11 h 25"/>
                  <a:gd name="T30" fmla="*/ 7 w 19"/>
                  <a:gd name="T31" fmla="*/ 11 h 2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9" h="25">
                    <a:moveTo>
                      <a:pt x="14" y="21"/>
                    </a:moveTo>
                    <a:lnTo>
                      <a:pt x="14" y="25"/>
                    </a:lnTo>
                    <a:lnTo>
                      <a:pt x="14" y="23"/>
                    </a:lnTo>
                    <a:lnTo>
                      <a:pt x="15" y="21"/>
                    </a:lnTo>
                    <a:lnTo>
                      <a:pt x="19" y="18"/>
                    </a:lnTo>
                    <a:lnTo>
                      <a:pt x="19" y="14"/>
                    </a:lnTo>
                    <a:lnTo>
                      <a:pt x="12" y="0"/>
                    </a:lnTo>
                    <a:lnTo>
                      <a:pt x="9" y="3"/>
                    </a:lnTo>
                    <a:lnTo>
                      <a:pt x="5" y="7"/>
                    </a:lnTo>
                    <a:lnTo>
                      <a:pt x="4" y="12"/>
                    </a:lnTo>
                    <a:lnTo>
                      <a:pt x="0" y="18"/>
                    </a:lnTo>
                    <a:lnTo>
                      <a:pt x="0" y="21"/>
                    </a:lnTo>
                    <a:lnTo>
                      <a:pt x="0" y="18"/>
                    </a:lnTo>
                    <a:lnTo>
                      <a:pt x="0" y="20"/>
                    </a:lnTo>
                    <a:lnTo>
                      <a:pt x="0" y="21"/>
                    </a:lnTo>
                    <a:lnTo>
                      <a:pt x="14"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79" name="Freeform 1967"/>
              <p:cNvSpPr>
                <a:spLocks/>
              </p:cNvSpPr>
              <p:nvPr/>
            </p:nvSpPr>
            <p:spPr bwMode="auto">
              <a:xfrm>
                <a:off x="3817" y="3554"/>
                <a:ext cx="7" cy="12"/>
              </a:xfrm>
              <a:custGeom>
                <a:avLst/>
                <a:gdLst>
                  <a:gd name="T0" fmla="*/ 6 w 15"/>
                  <a:gd name="T1" fmla="*/ 12 h 26"/>
                  <a:gd name="T2" fmla="*/ 6 w 15"/>
                  <a:gd name="T3" fmla="*/ 12 h 26"/>
                  <a:gd name="T4" fmla="*/ 6 w 15"/>
                  <a:gd name="T5" fmla="*/ 9 h 26"/>
                  <a:gd name="T6" fmla="*/ 7 w 15"/>
                  <a:gd name="T7" fmla="*/ 7 h 26"/>
                  <a:gd name="T8" fmla="*/ 7 w 15"/>
                  <a:gd name="T9" fmla="*/ 3 h 26"/>
                  <a:gd name="T10" fmla="*/ 7 w 15"/>
                  <a:gd name="T11" fmla="*/ 0 h 26"/>
                  <a:gd name="T12" fmla="*/ 0 w 15"/>
                  <a:gd name="T13" fmla="*/ 0 h 26"/>
                  <a:gd name="T14" fmla="*/ 0 w 15"/>
                  <a:gd name="T15" fmla="*/ 3 h 26"/>
                  <a:gd name="T16" fmla="*/ 0 w 15"/>
                  <a:gd name="T17" fmla="*/ 5 h 26"/>
                  <a:gd name="T18" fmla="*/ 0 w 15"/>
                  <a:gd name="T19" fmla="*/ 8 h 26"/>
                  <a:gd name="T20" fmla="*/ 0 w 15"/>
                  <a:gd name="T21" fmla="*/ 12 h 26"/>
                  <a:gd name="T22" fmla="*/ 0 w 15"/>
                  <a:gd name="T23" fmla="*/ 12 h 26"/>
                  <a:gd name="T24" fmla="*/ 6 w 15"/>
                  <a:gd name="T25" fmla="*/ 12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 h="26">
                    <a:moveTo>
                      <a:pt x="13" y="26"/>
                    </a:moveTo>
                    <a:lnTo>
                      <a:pt x="13" y="26"/>
                    </a:lnTo>
                    <a:lnTo>
                      <a:pt x="13" y="20"/>
                    </a:lnTo>
                    <a:lnTo>
                      <a:pt x="15" y="15"/>
                    </a:lnTo>
                    <a:lnTo>
                      <a:pt x="15" y="6"/>
                    </a:lnTo>
                    <a:lnTo>
                      <a:pt x="15" y="0"/>
                    </a:lnTo>
                    <a:lnTo>
                      <a:pt x="1" y="0"/>
                    </a:lnTo>
                    <a:lnTo>
                      <a:pt x="1" y="6"/>
                    </a:lnTo>
                    <a:lnTo>
                      <a:pt x="1" y="11"/>
                    </a:lnTo>
                    <a:lnTo>
                      <a:pt x="0" y="17"/>
                    </a:lnTo>
                    <a:lnTo>
                      <a:pt x="0" y="26"/>
                    </a:lnTo>
                    <a:lnTo>
                      <a:pt x="13"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80" name="Freeform 1968"/>
              <p:cNvSpPr>
                <a:spLocks/>
              </p:cNvSpPr>
              <p:nvPr/>
            </p:nvSpPr>
            <p:spPr bwMode="auto">
              <a:xfrm>
                <a:off x="3817" y="3566"/>
                <a:ext cx="6" cy="39"/>
              </a:xfrm>
              <a:custGeom>
                <a:avLst/>
                <a:gdLst>
                  <a:gd name="T0" fmla="*/ 3 w 13"/>
                  <a:gd name="T1" fmla="*/ 39 h 77"/>
                  <a:gd name="T2" fmla="*/ 6 w 13"/>
                  <a:gd name="T3" fmla="*/ 34 h 77"/>
                  <a:gd name="T4" fmla="*/ 6 w 13"/>
                  <a:gd name="T5" fmla="*/ 0 h 77"/>
                  <a:gd name="T6" fmla="*/ 0 w 13"/>
                  <a:gd name="T7" fmla="*/ 0 h 77"/>
                  <a:gd name="T8" fmla="*/ 0 w 13"/>
                  <a:gd name="T9" fmla="*/ 34 h 77"/>
                  <a:gd name="T10" fmla="*/ 3 w 13"/>
                  <a:gd name="T11" fmla="*/ 30 h 77"/>
                  <a:gd name="T12" fmla="*/ 3 w 13"/>
                  <a:gd name="T13" fmla="*/ 39 h 77"/>
                  <a:gd name="T14" fmla="*/ 6 w 13"/>
                  <a:gd name="T15" fmla="*/ 39 h 77"/>
                  <a:gd name="T16" fmla="*/ 6 w 13"/>
                  <a:gd name="T17" fmla="*/ 34 h 77"/>
                  <a:gd name="T18" fmla="*/ 3 w 13"/>
                  <a:gd name="T19" fmla="*/ 39 h 7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77">
                    <a:moveTo>
                      <a:pt x="6" y="77"/>
                    </a:moveTo>
                    <a:lnTo>
                      <a:pt x="13" y="68"/>
                    </a:lnTo>
                    <a:lnTo>
                      <a:pt x="13" y="0"/>
                    </a:lnTo>
                    <a:lnTo>
                      <a:pt x="0" y="0"/>
                    </a:lnTo>
                    <a:lnTo>
                      <a:pt x="0" y="68"/>
                    </a:lnTo>
                    <a:lnTo>
                      <a:pt x="6" y="59"/>
                    </a:lnTo>
                    <a:lnTo>
                      <a:pt x="6" y="77"/>
                    </a:lnTo>
                    <a:lnTo>
                      <a:pt x="13" y="77"/>
                    </a:lnTo>
                    <a:lnTo>
                      <a:pt x="13" y="68"/>
                    </a:lnTo>
                    <a:lnTo>
                      <a:pt x="6" y="7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81" name="Freeform 1969"/>
              <p:cNvSpPr>
                <a:spLocks/>
              </p:cNvSpPr>
              <p:nvPr/>
            </p:nvSpPr>
            <p:spPr bwMode="auto">
              <a:xfrm>
                <a:off x="3807" y="3596"/>
                <a:ext cx="13" cy="9"/>
              </a:xfrm>
              <a:custGeom>
                <a:avLst/>
                <a:gdLst>
                  <a:gd name="T0" fmla="*/ 0 w 27"/>
                  <a:gd name="T1" fmla="*/ 5 h 18"/>
                  <a:gd name="T2" fmla="*/ 3 w 27"/>
                  <a:gd name="T3" fmla="*/ 9 h 18"/>
                  <a:gd name="T4" fmla="*/ 13 w 27"/>
                  <a:gd name="T5" fmla="*/ 9 h 18"/>
                  <a:gd name="T6" fmla="*/ 13 w 27"/>
                  <a:gd name="T7" fmla="*/ 0 h 18"/>
                  <a:gd name="T8" fmla="*/ 3 w 27"/>
                  <a:gd name="T9" fmla="*/ 0 h 18"/>
                  <a:gd name="T10" fmla="*/ 7 w 27"/>
                  <a:gd name="T11" fmla="*/ 5 h 18"/>
                  <a:gd name="T12" fmla="*/ 0 w 27"/>
                  <a:gd name="T13" fmla="*/ 5 h 18"/>
                  <a:gd name="T14" fmla="*/ 0 w 27"/>
                  <a:gd name="T15" fmla="*/ 9 h 18"/>
                  <a:gd name="T16" fmla="*/ 3 w 27"/>
                  <a:gd name="T17" fmla="*/ 9 h 18"/>
                  <a:gd name="T18" fmla="*/ 0 w 27"/>
                  <a:gd name="T19" fmla="*/ 5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7" h="18">
                    <a:moveTo>
                      <a:pt x="0" y="9"/>
                    </a:moveTo>
                    <a:lnTo>
                      <a:pt x="7" y="18"/>
                    </a:lnTo>
                    <a:lnTo>
                      <a:pt x="27" y="18"/>
                    </a:lnTo>
                    <a:lnTo>
                      <a:pt x="27" y="0"/>
                    </a:lnTo>
                    <a:lnTo>
                      <a:pt x="7" y="0"/>
                    </a:lnTo>
                    <a:lnTo>
                      <a:pt x="14" y="9"/>
                    </a:lnTo>
                    <a:lnTo>
                      <a:pt x="0" y="9"/>
                    </a:lnTo>
                    <a:lnTo>
                      <a:pt x="0" y="18"/>
                    </a:lnTo>
                    <a:lnTo>
                      <a:pt x="7" y="18"/>
                    </a:ln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282" name="Rectangle 1970"/>
              <p:cNvSpPr>
                <a:spLocks noChangeArrowheads="1"/>
              </p:cNvSpPr>
              <p:nvPr/>
            </p:nvSpPr>
            <p:spPr bwMode="auto">
              <a:xfrm>
                <a:off x="3270" y="3637"/>
                <a:ext cx="39" cy="3"/>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8283" name="Rectangle 1971"/>
              <p:cNvSpPr>
                <a:spLocks noChangeArrowheads="1"/>
              </p:cNvSpPr>
              <p:nvPr/>
            </p:nvSpPr>
            <p:spPr bwMode="auto">
              <a:xfrm>
                <a:off x="3270" y="3637"/>
                <a:ext cx="39" cy="7"/>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8284" name="Rectangle 1972"/>
              <p:cNvSpPr>
                <a:spLocks noChangeArrowheads="1"/>
              </p:cNvSpPr>
              <p:nvPr/>
            </p:nvSpPr>
            <p:spPr bwMode="auto">
              <a:xfrm>
                <a:off x="3270" y="3640"/>
                <a:ext cx="39" cy="8"/>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8285" name="Rectangle 1973"/>
              <p:cNvSpPr>
                <a:spLocks noChangeArrowheads="1"/>
              </p:cNvSpPr>
              <p:nvPr/>
            </p:nvSpPr>
            <p:spPr bwMode="auto">
              <a:xfrm>
                <a:off x="3270" y="3644"/>
                <a:ext cx="39" cy="8"/>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8286" name="Rectangle 1974"/>
              <p:cNvSpPr>
                <a:spLocks noChangeArrowheads="1"/>
              </p:cNvSpPr>
              <p:nvPr/>
            </p:nvSpPr>
            <p:spPr bwMode="auto">
              <a:xfrm>
                <a:off x="3270" y="3648"/>
                <a:ext cx="39" cy="8"/>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8287" name="Rectangle 1975"/>
              <p:cNvSpPr>
                <a:spLocks noChangeArrowheads="1"/>
              </p:cNvSpPr>
              <p:nvPr/>
            </p:nvSpPr>
            <p:spPr bwMode="auto">
              <a:xfrm>
                <a:off x="3270" y="3652"/>
                <a:ext cx="39" cy="8"/>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8288" name="Rectangle 1976"/>
              <p:cNvSpPr>
                <a:spLocks noChangeArrowheads="1"/>
              </p:cNvSpPr>
              <p:nvPr/>
            </p:nvSpPr>
            <p:spPr bwMode="auto">
              <a:xfrm>
                <a:off x="3270" y="3656"/>
                <a:ext cx="39" cy="8"/>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8289" name="Rectangle 1977"/>
              <p:cNvSpPr>
                <a:spLocks noChangeArrowheads="1"/>
              </p:cNvSpPr>
              <p:nvPr/>
            </p:nvSpPr>
            <p:spPr bwMode="auto">
              <a:xfrm>
                <a:off x="3270" y="3660"/>
                <a:ext cx="39" cy="9"/>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8290" name="Rectangle 1978"/>
              <p:cNvSpPr>
                <a:spLocks noChangeArrowheads="1"/>
              </p:cNvSpPr>
              <p:nvPr/>
            </p:nvSpPr>
            <p:spPr bwMode="auto">
              <a:xfrm>
                <a:off x="3270" y="3664"/>
                <a:ext cx="39" cy="8"/>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8291" name="Rectangle 1979"/>
              <p:cNvSpPr>
                <a:spLocks noChangeArrowheads="1"/>
              </p:cNvSpPr>
              <p:nvPr/>
            </p:nvSpPr>
            <p:spPr bwMode="auto">
              <a:xfrm>
                <a:off x="3270" y="3669"/>
                <a:ext cx="39" cy="8"/>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8292" name="Rectangle 1980"/>
              <p:cNvSpPr>
                <a:spLocks noChangeArrowheads="1"/>
              </p:cNvSpPr>
              <p:nvPr/>
            </p:nvSpPr>
            <p:spPr bwMode="auto">
              <a:xfrm>
                <a:off x="3270" y="3672"/>
                <a:ext cx="39" cy="8"/>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8293" name="Rectangle 1981"/>
              <p:cNvSpPr>
                <a:spLocks noChangeArrowheads="1"/>
              </p:cNvSpPr>
              <p:nvPr/>
            </p:nvSpPr>
            <p:spPr bwMode="auto">
              <a:xfrm>
                <a:off x="3270" y="3677"/>
                <a:ext cx="39" cy="8"/>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8294" name="Rectangle 1982"/>
              <p:cNvSpPr>
                <a:spLocks noChangeArrowheads="1"/>
              </p:cNvSpPr>
              <p:nvPr/>
            </p:nvSpPr>
            <p:spPr bwMode="auto">
              <a:xfrm>
                <a:off x="3270" y="3680"/>
                <a:ext cx="39" cy="8"/>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8295" name="Rectangle 1983"/>
              <p:cNvSpPr>
                <a:spLocks noChangeArrowheads="1"/>
              </p:cNvSpPr>
              <p:nvPr/>
            </p:nvSpPr>
            <p:spPr bwMode="auto">
              <a:xfrm>
                <a:off x="3270" y="3685"/>
                <a:ext cx="39" cy="8"/>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8296" name="Rectangle 1984"/>
              <p:cNvSpPr>
                <a:spLocks noChangeArrowheads="1"/>
              </p:cNvSpPr>
              <p:nvPr/>
            </p:nvSpPr>
            <p:spPr bwMode="auto">
              <a:xfrm>
                <a:off x="3270" y="3688"/>
                <a:ext cx="39" cy="9"/>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8297" name="Rectangle 1985"/>
              <p:cNvSpPr>
                <a:spLocks noChangeArrowheads="1"/>
              </p:cNvSpPr>
              <p:nvPr/>
            </p:nvSpPr>
            <p:spPr bwMode="auto">
              <a:xfrm>
                <a:off x="3270" y="3693"/>
                <a:ext cx="39" cy="7"/>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8298" name="Rectangle 1986"/>
              <p:cNvSpPr>
                <a:spLocks noChangeArrowheads="1"/>
              </p:cNvSpPr>
              <p:nvPr/>
            </p:nvSpPr>
            <p:spPr bwMode="auto">
              <a:xfrm>
                <a:off x="3270" y="3697"/>
                <a:ext cx="39" cy="3"/>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8299" name="Freeform 1987"/>
              <p:cNvSpPr>
                <a:spLocks/>
              </p:cNvSpPr>
              <p:nvPr/>
            </p:nvSpPr>
            <p:spPr bwMode="auto">
              <a:xfrm>
                <a:off x="2608" y="3367"/>
                <a:ext cx="21" cy="149"/>
              </a:xfrm>
              <a:custGeom>
                <a:avLst/>
                <a:gdLst>
                  <a:gd name="T0" fmla="*/ 21 w 42"/>
                  <a:gd name="T1" fmla="*/ 0 h 298"/>
                  <a:gd name="T2" fmla="*/ 16 w 42"/>
                  <a:gd name="T3" fmla="*/ 8 h 298"/>
                  <a:gd name="T4" fmla="*/ 12 w 42"/>
                  <a:gd name="T5" fmla="*/ 17 h 298"/>
                  <a:gd name="T6" fmla="*/ 9 w 42"/>
                  <a:gd name="T7" fmla="*/ 26 h 298"/>
                  <a:gd name="T8" fmla="*/ 6 w 42"/>
                  <a:gd name="T9" fmla="*/ 36 h 298"/>
                  <a:gd name="T10" fmla="*/ 4 w 42"/>
                  <a:gd name="T11" fmla="*/ 45 h 298"/>
                  <a:gd name="T12" fmla="*/ 2 w 42"/>
                  <a:gd name="T13" fmla="*/ 55 h 298"/>
                  <a:gd name="T14" fmla="*/ 0 w 42"/>
                  <a:gd name="T15" fmla="*/ 65 h 298"/>
                  <a:gd name="T16" fmla="*/ 0 w 42"/>
                  <a:gd name="T17" fmla="*/ 75 h 298"/>
                  <a:gd name="T18" fmla="*/ 0 w 42"/>
                  <a:gd name="T19" fmla="*/ 85 h 298"/>
                  <a:gd name="T20" fmla="*/ 2 w 42"/>
                  <a:gd name="T21" fmla="*/ 95 h 298"/>
                  <a:gd name="T22" fmla="*/ 4 w 42"/>
                  <a:gd name="T23" fmla="*/ 105 h 298"/>
                  <a:gd name="T24" fmla="*/ 6 w 42"/>
                  <a:gd name="T25" fmla="*/ 114 h 298"/>
                  <a:gd name="T26" fmla="*/ 9 w 42"/>
                  <a:gd name="T27" fmla="*/ 123 h 298"/>
                  <a:gd name="T28" fmla="*/ 12 w 42"/>
                  <a:gd name="T29" fmla="*/ 132 h 298"/>
                  <a:gd name="T30" fmla="*/ 16 w 42"/>
                  <a:gd name="T31" fmla="*/ 141 h 298"/>
                  <a:gd name="T32" fmla="*/ 21 w 42"/>
                  <a:gd name="T33" fmla="*/ 149 h 298"/>
                  <a:gd name="T34" fmla="*/ 21 w 42"/>
                  <a:gd name="T35" fmla="*/ 0 h 2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2" h="298">
                    <a:moveTo>
                      <a:pt x="42" y="0"/>
                    </a:moveTo>
                    <a:lnTo>
                      <a:pt x="32" y="16"/>
                    </a:lnTo>
                    <a:lnTo>
                      <a:pt x="23" y="34"/>
                    </a:lnTo>
                    <a:lnTo>
                      <a:pt x="17" y="52"/>
                    </a:lnTo>
                    <a:lnTo>
                      <a:pt x="12" y="71"/>
                    </a:lnTo>
                    <a:lnTo>
                      <a:pt x="7" y="89"/>
                    </a:lnTo>
                    <a:lnTo>
                      <a:pt x="3" y="109"/>
                    </a:lnTo>
                    <a:lnTo>
                      <a:pt x="0" y="130"/>
                    </a:lnTo>
                    <a:lnTo>
                      <a:pt x="0" y="150"/>
                    </a:lnTo>
                    <a:lnTo>
                      <a:pt x="0" y="170"/>
                    </a:lnTo>
                    <a:lnTo>
                      <a:pt x="3" y="190"/>
                    </a:lnTo>
                    <a:lnTo>
                      <a:pt x="7" y="210"/>
                    </a:lnTo>
                    <a:lnTo>
                      <a:pt x="12" y="228"/>
                    </a:lnTo>
                    <a:lnTo>
                      <a:pt x="17" y="246"/>
                    </a:lnTo>
                    <a:lnTo>
                      <a:pt x="23" y="264"/>
                    </a:lnTo>
                    <a:lnTo>
                      <a:pt x="32" y="282"/>
                    </a:lnTo>
                    <a:lnTo>
                      <a:pt x="42" y="298"/>
                    </a:lnTo>
                    <a:lnTo>
                      <a:pt x="42"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grpSp>
        <p:grpSp>
          <p:nvGrpSpPr>
            <p:cNvPr id="17803" name="Group 1988"/>
            <p:cNvGrpSpPr>
              <a:grpSpLocks/>
            </p:cNvGrpSpPr>
            <p:nvPr/>
          </p:nvGrpSpPr>
          <p:grpSpPr bwMode="auto">
            <a:xfrm>
              <a:off x="2604" y="2326"/>
              <a:ext cx="1720" cy="1340"/>
              <a:chOff x="2604" y="2326"/>
              <a:chExt cx="1720" cy="1340"/>
            </a:xfrm>
          </p:grpSpPr>
          <p:sp>
            <p:nvSpPr>
              <p:cNvPr id="17900" name="Freeform 1989"/>
              <p:cNvSpPr>
                <a:spLocks/>
              </p:cNvSpPr>
              <p:nvPr/>
            </p:nvSpPr>
            <p:spPr bwMode="auto">
              <a:xfrm>
                <a:off x="2614" y="3345"/>
                <a:ext cx="31" cy="192"/>
              </a:xfrm>
              <a:custGeom>
                <a:avLst/>
                <a:gdLst>
                  <a:gd name="T0" fmla="*/ 0 w 62"/>
                  <a:gd name="T1" fmla="*/ 57 h 385"/>
                  <a:gd name="T2" fmla="*/ 3 w 62"/>
                  <a:gd name="T3" fmla="*/ 49 h 385"/>
                  <a:gd name="T4" fmla="*/ 5 w 62"/>
                  <a:gd name="T5" fmla="*/ 41 h 385"/>
                  <a:gd name="T6" fmla="*/ 8 w 62"/>
                  <a:gd name="T7" fmla="*/ 34 h 385"/>
                  <a:gd name="T8" fmla="*/ 12 w 62"/>
                  <a:gd name="T9" fmla="*/ 27 h 385"/>
                  <a:gd name="T10" fmla="*/ 16 w 62"/>
                  <a:gd name="T11" fmla="*/ 19 h 385"/>
                  <a:gd name="T12" fmla="*/ 20 w 62"/>
                  <a:gd name="T13" fmla="*/ 12 h 385"/>
                  <a:gd name="T14" fmla="*/ 25 w 62"/>
                  <a:gd name="T15" fmla="*/ 6 h 385"/>
                  <a:gd name="T16" fmla="*/ 31 w 62"/>
                  <a:gd name="T17" fmla="*/ 0 h 385"/>
                  <a:gd name="T18" fmla="*/ 31 w 62"/>
                  <a:gd name="T19" fmla="*/ 192 h 385"/>
                  <a:gd name="T20" fmla="*/ 25 w 62"/>
                  <a:gd name="T21" fmla="*/ 186 h 385"/>
                  <a:gd name="T22" fmla="*/ 20 w 62"/>
                  <a:gd name="T23" fmla="*/ 180 h 385"/>
                  <a:gd name="T24" fmla="*/ 16 w 62"/>
                  <a:gd name="T25" fmla="*/ 172 h 385"/>
                  <a:gd name="T26" fmla="*/ 12 w 62"/>
                  <a:gd name="T27" fmla="*/ 165 h 385"/>
                  <a:gd name="T28" fmla="*/ 8 w 62"/>
                  <a:gd name="T29" fmla="*/ 158 h 385"/>
                  <a:gd name="T30" fmla="*/ 5 w 62"/>
                  <a:gd name="T31" fmla="*/ 151 h 385"/>
                  <a:gd name="T32" fmla="*/ 3 w 62"/>
                  <a:gd name="T33" fmla="*/ 142 h 385"/>
                  <a:gd name="T34" fmla="*/ 0 w 62"/>
                  <a:gd name="T35" fmla="*/ 134 h 385"/>
                  <a:gd name="T36" fmla="*/ 0 w 62"/>
                  <a:gd name="T37" fmla="*/ 57 h 38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2" h="385">
                    <a:moveTo>
                      <a:pt x="0" y="115"/>
                    </a:moveTo>
                    <a:lnTo>
                      <a:pt x="5" y="99"/>
                    </a:lnTo>
                    <a:lnTo>
                      <a:pt x="10" y="83"/>
                    </a:lnTo>
                    <a:lnTo>
                      <a:pt x="16" y="68"/>
                    </a:lnTo>
                    <a:lnTo>
                      <a:pt x="23" y="54"/>
                    </a:lnTo>
                    <a:lnTo>
                      <a:pt x="31" y="39"/>
                    </a:lnTo>
                    <a:lnTo>
                      <a:pt x="40" y="25"/>
                    </a:lnTo>
                    <a:lnTo>
                      <a:pt x="50" y="12"/>
                    </a:lnTo>
                    <a:lnTo>
                      <a:pt x="62" y="0"/>
                    </a:lnTo>
                    <a:lnTo>
                      <a:pt x="62" y="385"/>
                    </a:lnTo>
                    <a:lnTo>
                      <a:pt x="50" y="372"/>
                    </a:lnTo>
                    <a:lnTo>
                      <a:pt x="40" y="360"/>
                    </a:lnTo>
                    <a:lnTo>
                      <a:pt x="31" y="345"/>
                    </a:lnTo>
                    <a:lnTo>
                      <a:pt x="23" y="331"/>
                    </a:lnTo>
                    <a:lnTo>
                      <a:pt x="16" y="316"/>
                    </a:lnTo>
                    <a:lnTo>
                      <a:pt x="10" y="302"/>
                    </a:lnTo>
                    <a:lnTo>
                      <a:pt x="5" y="285"/>
                    </a:lnTo>
                    <a:lnTo>
                      <a:pt x="0" y="269"/>
                    </a:lnTo>
                    <a:lnTo>
                      <a:pt x="0" y="115"/>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901" name="Freeform 1990"/>
              <p:cNvSpPr>
                <a:spLocks/>
              </p:cNvSpPr>
              <p:nvPr/>
            </p:nvSpPr>
            <p:spPr bwMode="auto">
              <a:xfrm>
                <a:off x="2629" y="3329"/>
                <a:ext cx="31" cy="224"/>
              </a:xfrm>
              <a:custGeom>
                <a:avLst/>
                <a:gdLst>
                  <a:gd name="T0" fmla="*/ 0 w 62"/>
                  <a:gd name="T1" fmla="*/ 37 h 447"/>
                  <a:gd name="T2" fmla="*/ 3 w 62"/>
                  <a:gd name="T3" fmla="*/ 32 h 447"/>
                  <a:gd name="T4" fmla="*/ 6 w 62"/>
                  <a:gd name="T5" fmla="*/ 27 h 447"/>
                  <a:gd name="T6" fmla="*/ 10 w 62"/>
                  <a:gd name="T7" fmla="*/ 23 h 447"/>
                  <a:gd name="T8" fmla="*/ 13 w 62"/>
                  <a:gd name="T9" fmla="*/ 17 h 447"/>
                  <a:gd name="T10" fmla="*/ 18 w 62"/>
                  <a:gd name="T11" fmla="*/ 13 h 447"/>
                  <a:gd name="T12" fmla="*/ 22 w 62"/>
                  <a:gd name="T13" fmla="*/ 8 h 447"/>
                  <a:gd name="T14" fmla="*/ 26 w 62"/>
                  <a:gd name="T15" fmla="*/ 5 h 447"/>
                  <a:gd name="T16" fmla="*/ 31 w 62"/>
                  <a:gd name="T17" fmla="*/ 0 h 447"/>
                  <a:gd name="T18" fmla="*/ 31 w 62"/>
                  <a:gd name="T19" fmla="*/ 224 h 447"/>
                  <a:gd name="T20" fmla="*/ 26 w 62"/>
                  <a:gd name="T21" fmla="*/ 219 h 447"/>
                  <a:gd name="T22" fmla="*/ 22 w 62"/>
                  <a:gd name="T23" fmla="*/ 215 h 447"/>
                  <a:gd name="T24" fmla="*/ 18 w 62"/>
                  <a:gd name="T25" fmla="*/ 211 h 447"/>
                  <a:gd name="T26" fmla="*/ 13 w 62"/>
                  <a:gd name="T27" fmla="*/ 206 h 447"/>
                  <a:gd name="T28" fmla="*/ 10 w 62"/>
                  <a:gd name="T29" fmla="*/ 201 h 447"/>
                  <a:gd name="T30" fmla="*/ 6 w 62"/>
                  <a:gd name="T31" fmla="*/ 196 h 447"/>
                  <a:gd name="T32" fmla="*/ 3 w 62"/>
                  <a:gd name="T33" fmla="*/ 192 h 447"/>
                  <a:gd name="T34" fmla="*/ 0 w 62"/>
                  <a:gd name="T35" fmla="*/ 186 h 447"/>
                  <a:gd name="T36" fmla="*/ 0 w 62"/>
                  <a:gd name="T37" fmla="*/ 37 h 44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2" h="447">
                    <a:moveTo>
                      <a:pt x="0" y="74"/>
                    </a:moveTo>
                    <a:lnTo>
                      <a:pt x="6" y="63"/>
                    </a:lnTo>
                    <a:lnTo>
                      <a:pt x="11" y="54"/>
                    </a:lnTo>
                    <a:lnTo>
                      <a:pt x="20" y="45"/>
                    </a:lnTo>
                    <a:lnTo>
                      <a:pt x="26" y="34"/>
                    </a:lnTo>
                    <a:lnTo>
                      <a:pt x="35" y="25"/>
                    </a:lnTo>
                    <a:lnTo>
                      <a:pt x="43" y="16"/>
                    </a:lnTo>
                    <a:lnTo>
                      <a:pt x="52" y="9"/>
                    </a:lnTo>
                    <a:lnTo>
                      <a:pt x="62" y="0"/>
                    </a:lnTo>
                    <a:lnTo>
                      <a:pt x="62" y="447"/>
                    </a:lnTo>
                    <a:lnTo>
                      <a:pt x="52" y="438"/>
                    </a:lnTo>
                    <a:lnTo>
                      <a:pt x="43" y="430"/>
                    </a:lnTo>
                    <a:lnTo>
                      <a:pt x="35" y="421"/>
                    </a:lnTo>
                    <a:lnTo>
                      <a:pt x="26" y="412"/>
                    </a:lnTo>
                    <a:lnTo>
                      <a:pt x="20" y="401"/>
                    </a:lnTo>
                    <a:lnTo>
                      <a:pt x="11" y="392"/>
                    </a:lnTo>
                    <a:lnTo>
                      <a:pt x="6" y="383"/>
                    </a:lnTo>
                    <a:lnTo>
                      <a:pt x="0" y="372"/>
                    </a:lnTo>
                    <a:lnTo>
                      <a:pt x="0" y="74"/>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902" name="Freeform 1991"/>
              <p:cNvSpPr>
                <a:spLocks/>
              </p:cNvSpPr>
              <p:nvPr/>
            </p:nvSpPr>
            <p:spPr bwMode="auto">
              <a:xfrm>
                <a:off x="2645" y="3318"/>
                <a:ext cx="31" cy="247"/>
              </a:xfrm>
              <a:custGeom>
                <a:avLst/>
                <a:gdLst>
                  <a:gd name="T0" fmla="*/ 0 w 61"/>
                  <a:gd name="T1" fmla="*/ 28 h 494"/>
                  <a:gd name="T2" fmla="*/ 3 w 61"/>
                  <a:gd name="T3" fmla="*/ 24 h 494"/>
                  <a:gd name="T4" fmla="*/ 7 w 61"/>
                  <a:gd name="T5" fmla="*/ 19 h 494"/>
                  <a:gd name="T6" fmla="*/ 10 w 61"/>
                  <a:gd name="T7" fmla="*/ 16 h 494"/>
                  <a:gd name="T8" fmla="*/ 14 w 61"/>
                  <a:gd name="T9" fmla="*/ 12 h 494"/>
                  <a:gd name="T10" fmla="*/ 18 w 61"/>
                  <a:gd name="T11" fmla="*/ 9 h 494"/>
                  <a:gd name="T12" fmla="*/ 23 w 61"/>
                  <a:gd name="T13" fmla="*/ 6 h 494"/>
                  <a:gd name="T14" fmla="*/ 27 w 61"/>
                  <a:gd name="T15" fmla="*/ 3 h 494"/>
                  <a:gd name="T16" fmla="*/ 31 w 61"/>
                  <a:gd name="T17" fmla="*/ 0 h 494"/>
                  <a:gd name="T18" fmla="*/ 31 w 61"/>
                  <a:gd name="T19" fmla="*/ 247 h 494"/>
                  <a:gd name="T20" fmla="*/ 27 w 61"/>
                  <a:gd name="T21" fmla="*/ 245 h 494"/>
                  <a:gd name="T22" fmla="*/ 23 w 61"/>
                  <a:gd name="T23" fmla="*/ 242 h 494"/>
                  <a:gd name="T24" fmla="*/ 18 w 61"/>
                  <a:gd name="T25" fmla="*/ 238 h 494"/>
                  <a:gd name="T26" fmla="*/ 14 w 61"/>
                  <a:gd name="T27" fmla="*/ 235 h 494"/>
                  <a:gd name="T28" fmla="*/ 10 w 61"/>
                  <a:gd name="T29" fmla="*/ 232 h 494"/>
                  <a:gd name="T30" fmla="*/ 7 w 61"/>
                  <a:gd name="T31" fmla="*/ 228 h 494"/>
                  <a:gd name="T32" fmla="*/ 3 w 61"/>
                  <a:gd name="T33" fmla="*/ 224 h 494"/>
                  <a:gd name="T34" fmla="*/ 0 w 61"/>
                  <a:gd name="T35" fmla="*/ 220 h 494"/>
                  <a:gd name="T36" fmla="*/ 0 w 61"/>
                  <a:gd name="T37" fmla="*/ 28 h 4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1" h="494">
                    <a:moveTo>
                      <a:pt x="0" y="55"/>
                    </a:moveTo>
                    <a:lnTo>
                      <a:pt x="6" y="47"/>
                    </a:lnTo>
                    <a:lnTo>
                      <a:pt x="13" y="38"/>
                    </a:lnTo>
                    <a:lnTo>
                      <a:pt x="20" y="31"/>
                    </a:lnTo>
                    <a:lnTo>
                      <a:pt x="28" y="24"/>
                    </a:lnTo>
                    <a:lnTo>
                      <a:pt x="36" y="18"/>
                    </a:lnTo>
                    <a:lnTo>
                      <a:pt x="45" y="11"/>
                    </a:lnTo>
                    <a:lnTo>
                      <a:pt x="53" y="6"/>
                    </a:lnTo>
                    <a:lnTo>
                      <a:pt x="61" y="0"/>
                    </a:lnTo>
                    <a:lnTo>
                      <a:pt x="61" y="494"/>
                    </a:lnTo>
                    <a:lnTo>
                      <a:pt x="53" y="489"/>
                    </a:lnTo>
                    <a:lnTo>
                      <a:pt x="45" y="483"/>
                    </a:lnTo>
                    <a:lnTo>
                      <a:pt x="36" y="476"/>
                    </a:lnTo>
                    <a:lnTo>
                      <a:pt x="28" y="469"/>
                    </a:lnTo>
                    <a:lnTo>
                      <a:pt x="20" y="463"/>
                    </a:lnTo>
                    <a:lnTo>
                      <a:pt x="13" y="456"/>
                    </a:lnTo>
                    <a:lnTo>
                      <a:pt x="6" y="447"/>
                    </a:lnTo>
                    <a:lnTo>
                      <a:pt x="0" y="440"/>
                    </a:lnTo>
                    <a:lnTo>
                      <a:pt x="0" y="55"/>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903" name="Freeform 1992"/>
              <p:cNvSpPr>
                <a:spLocks/>
              </p:cNvSpPr>
              <p:nvPr/>
            </p:nvSpPr>
            <p:spPr bwMode="auto">
              <a:xfrm>
                <a:off x="2660" y="3310"/>
                <a:ext cx="31" cy="263"/>
              </a:xfrm>
              <a:custGeom>
                <a:avLst/>
                <a:gdLst>
                  <a:gd name="T0" fmla="*/ 0 w 61"/>
                  <a:gd name="T1" fmla="*/ 20 h 526"/>
                  <a:gd name="T2" fmla="*/ 3 w 61"/>
                  <a:gd name="T3" fmla="*/ 17 h 526"/>
                  <a:gd name="T4" fmla="*/ 7 w 61"/>
                  <a:gd name="T5" fmla="*/ 15 h 526"/>
                  <a:gd name="T6" fmla="*/ 11 w 61"/>
                  <a:gd name="T7" fmla="*/ 12 h 526"/>
                  <a:gd name="T8" fmla="*/ 14 w 61"/>
                  <a:gd name="T9" fmla="*/ 9 h 526"/>
                  <a:gd name="T10" fmla="*/ 18 w 61"/>
                  <a:gd name="T11" fmla="*/ 7 h 526"/>
                  <a:gd name="T12" fmla="*/ 23 w 61"/>
                  <a:gd name="T13" fmla="*/ 5 h 526"/>
                  <a:gd name="T14" fmla="*/ 27 w 61"/>
                  <a:gd name="T15" fmla="*/ 2 h 526"/>
                  <a:gd name="T16" fmla="*/ 31 w 61"/>
                  <a:gd name="T17" fmla="*/ 0 h 526"/>
                  <a:gd name="T18" fmla="*/ 31 w 61"/>
                  <a:gd name="T19" fmla="*/ 263 h 526"/>
                  <a:gd name="T20" fmla="*/ 27 w 61"/>
                  <a:gd name="T21" fmla="*/ 262 h 526"/>
                  <a:gd name="T22" fmla="*/ 23 w 61"/>
                  <a:gd name="T23" fmla="*/ 259 h 526"/>
                  <a:gd name="T24" fmla="*/ 18 w 61"/>
                  <a:gd name="T25" fmla="*/ 257 h 526"/>
                  <a:gd name="T26" fmla="*/ 14 w 61"/>
                  <a:gd name="T27" fmla="*/ 254 h 526"/>
                  <a:gd name="T28" fmla="*/ 11 w 61"/>
                  <a:gd name="T29" fmla="*/ 252 h 526"/>
                  <a:gd name="T30" fmla="*/ 7 w 61"/>
                  <a:gd name="T31" fmla="*/ 249 h 526"/>
                  <a:gd name="T32" fmla="*/ 3 w 61"/>
                  <a:gd name="T33" fmla="*/ 246 h 526"/>
                  <a:gd name="T34" fmla="*/ 0 w 61"/>
                  <a:gd name="T35" fmla="*/ 244 h 526"/>
                  <a:gd name="T36" fmla="*/ 0 w 61"/>
                  <a:gd name="T37" fmla="*/ 20 h 5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1" h="526">
                    <a:moveTo>
                      <a:pt x="0" y="40"/>
                    </a:moveTo>
                    <a:lnTo>
                      <a:pt x="6" y="34"/>
                    </a:lnTo>
                    <a:lnTo>
                      <a:pt x="13" y="29"/>
                    </a:lnTo>
                    <a:lnTo>
                      <a:pt x="21" y="24"/>
                    </a:lnTo>
                    <a:lnTo>
                      <a:pt x="28" y="18"/>
                    </a:lnTo>
                    <a:lnTo>
                      <a:pt x="36" y="13"/>
                    </a:lnTo>
                    <a:lnTo>
                      <a:pt x="45" y="9"/>
                    </a:lnTo>
                    <a:lnTo>
                      <a:pt x="53" y="4"/>
                    </a:lnTo>
                    <a:lnTo>
                      <a:pt x="61" y="0"/>
                    </a:lnTo>
                    <a:lnTo>
                      <a:pt x="61" y="526"/>
                    </a:lnTo>
                    <a:lnTo>
                      <a:pt x="53" y="523"/>
                    </a:lnTo>
                    <a:lnTo>
                      <a:pt x="45" y="517"/>
                    </a:lnTo>
                    <a:lnTo>
                      <a:pt x="36" y="514"/>
                    </a:lnTo>
                    <a:lnTo>
                      <a:pt x="28" y="508"/>
                    </a:lnTo>
                    <a:lnTo>
                      <a:pt x="21" y="503"/>
                    </a:lnTo>
                    <a:lnTo>
                      <a:pt x="13" y="497"/>
                    </a:lnTo>
                    <a:lnTo>
                      <a:pt x="6" y="492"/>
                    </a:lnTo>
                    <a:lnTo>
                      <a:pt x="0" y="487"/>
                    </a:lnTo>
                    <a:lnTo>
                      <a:pt x="0" y="4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904" name="Freeform 1993"/>
              <p:cNvSpPr>
                <a:spLocks/>
              </p:cNvSpPr>
              <p:nvPr/>
            </p:nvSpPr>
            <p:spPr bwMode="auto">
              <a:xfrm>
                <a:off x="2676" y="3303"/>
                <a:ext cx="30" cy="276"/>
              </a:xfrm>
              <a:custGeom>
                <a:avLst/>
                <a:gdLst>
                  <a:gd name="T0" fmla="*/ 0 w 61"/>
                  <a:gd name="T1" fmla="*/ 15 h 552"/>
                  <a:gd name="T2" fmla="*/ 3 w 61"/>
                  <a:gd name="T3" fmla="*/ 12 h 552"/>
                  <a:gd name="T4" fmla="*/ 7 w 61"/>
                  <a:gd name="T5" fmla="*/ 10 h 552"/>
                  <a:gd name="T6" fmla="*/ 11 w 61"/>
                  <a:gd name="T7" fmla="*/ 9 h 552"/>
                  <a:gd name="T8" fmla="*/ 14 w 61"/>
                  <a:gd name="T9" fmla="*/ 7 h 552"/>
                  <a:gd name="T10" fmla="*/ 18 w 61"/>
                  <a:gd name="T11" fmla="*/ 5 h 552"/>
                  <a:gd name="T12" fmla="*/ 22 w 61"/>
                  <a:gd name="T13" fmla="*/ 3 h 552"/>
                  <a:gd name="T14" fmla="*/ 26 w 61"/>
                  <a:gd name="T15" fmla="*/ 2 h 552"/>
                  <a:gd name="T16" fmla="*/ 30 w 61"/>
                  <a:gd name="T17" fmla="*/ 0 h 552"/>
                  <a:gd name="T18" fmla="*/ 30 w 61"/>
                  <a:gd name="T19" fmla="*/ 276 h 552"/>
                  <a:gd name="T20" fmla="*/ 26 w 61"/>
                  <a:gd name="T21" fmla="*/ 274 h 552"/>
                  <a:gd name="T22" fmla="*/ 22 w 61"/>
                  <a:gd name="T23" fmla="*/ 274 h 552"/>
                  <a:gd name="T24" fmla="*/ 18 w 61"/>
                  <a:gd name="T25" fmla="*/ 272 h 552"/>
                  <a:gd name="T26" fmla="*/ 14 w 61"/>
                  <a:gd name="T27" fmla="*/ 270 h 552"/>
                  <a:gd name="T28" fmla="*/ 11 w 61"/>
                  <a:gd name="T29" fmla="*/ 268 h 552"/>
                  <a:gd name="T30" fmla="*/ 7 w 61"/>
                  <a:gd name="T31" fmla="*/ 266 h 552"/>
                  <a:gd name="T32" fmla="*/ 3 w 61"/>
                  <a:gd name="T33" fmla="*/ 265 h 552"/>
                  <a:gd name="T34" fmla="*/ 0 w 61"/>
                  <a:gd name="T35" fmla="*/ 262 h 552"/>
                  <a:gd name="T36" fmla="*/ 0 w 61"/>
                  <a:gd name="T37" fmla="*/ 15 h 55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1" h="552">
                    <a:moveTo>
                      <a:pt x="0" y="29"/>
                    </a:moveTo>
                    <a:lnTo>
                      <a:pt x="7" y="24"/>
                    </a:lnTo>
                    <a:lnTo>
                      <a:pt x="14" y="20"/>
                    </a:lnTo>
                    <a:lnTo>
                      <a:pt x="22" y="17"/>
                    </a:lnTo>
                    <a:lnTo>
                      <a:pt x="29" y="13"/>
                    </a:lnTo>
                    <a:lnTo>
                      <a:pt x="37" y="9"/>
                    </a:lnTo>
                    <a:lnTo>
                      <a:pt x="44" y="6"/>
                    </a:lnTo>
                    <a:lnTo>
                      <a:pt x="52" y="4"/>
                    </a:lnTo>
                    <a:lnTo>
                      <a:pt x="61" y="0"/>
                    </a:lnTo>
                    <a:lnTo>
                      <a:pt x="61" y="552"/>
                    </a:lnTo>
                    <a:lnTo>
                      <a:pt x="52" y="548"/>
                    </a:lnTo>
                    <a:lnTo>
                      <a:pt x="44" y="547"/>
                    </a:lnTo>
                    <a:lnTo>
                      <a:pt x="37" y="543"/>
                    </a:lnTo>
                    <a:lnTo>
                      <a:pt x="29" y="539"/>
                    </a:lnTo>
                    <a:lnTo>
                      <a:pt x="22" y="536"/>
                    </a:lnTo>
                    <a:lnTo>
                      <a:pt x="14" y="532"/>
                    </a:lnTo>
                    <a:lnTo>
                      <a:pt x="7" y="529"/>
                    </a:lnTo>
                    <a:lnTo>
                      <a:pt x="0" y="523"/>
                    </a:lnTo>
                    <a:lnTo>
                      <a:pt x="0" y="2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905" name="Freeform 1994"/>
              <p:cNvSpPr>
                <a:spLocks/>
              </p:cNvSpPr>
              <p:nvPr/>
            </p:nvSpPr>
            <p:spPr bwMode="auto">
              <a:xfrm>
                <a:off x="2691" y="3299"/>
                <a:ext cx="31" cy="285"/>
              </a:xfrm>
              <a:custGeom>
                <a:avLst/>
                <a:gdLst>
                  <a:gd name="T0" fmla="*/ 0 w 62"/>
                  <a:gd name="T1" fmla="*/ 11 h 570"/>
                  <a:gd name="T2" fmla="*/ 4 w 62"/>
                  <a:gd name="T3" fmla="*/ 9 h 570"/>
                  <a:gd name="T4" fmla="*/ 8 w 62"/>
                  <a:gd name="T5" fmla="*/ 8 h 570"/>
                  <a:gd name="T6" fmla="*/ 11 w 62"/>
                  <a:gd name="T7" fmla="*/ 6 h 570"/>
                  <a:gd name="T8" fmla="*/ 16 w 62"/>
                  <a:gd name="T9" fmla="*/ 4 h 570"/>
                  <a:gd name="T10" fmla="*/ 19 w 62"/>
                  <a:gd name="T11" fmla="*/ 3 h 570"/>
                  <a:gd name="T12" fmla="*/ 23 w 62"/>
                  <a:gd name="T13" fmla="*/ 2 h 570"/>
                  <a:gd name="T14" fmla="*/ 27 w 62"/>
                  <a:gd name="T15" fmla="*/ 1 h 570"/>
                  <a:gd name="T16" fmla="*/ 31 w 62"/>
                  <a:gd name="T17" fmla="*/ 0 h 570"/>
                  <a:gd name="T18" fmla="*/ 31 w 62"/>
                  <a:gd name="T19" fmla="*/ 285 h 570"/>
                  <a:gd name="T20" fmla="*/ 27 w 62"/>
                  <a:gd name="T21" fmla="*/ 284 h 570"/>
                  <a:gd name="T22" fmla="*/ 23 w 62"/>
                  <a:gd name="T23" fmla="*/ 283 h 570"/>
                  <a:gd name="T24" fmla="*/ 19 w 62"/>
                  <a:gd name="T25" fmla="*/ 283 h 570"/>
                  <a:gd name="T26" fmla="*/ 16 w 62"/>
                  <a:gd name="T27" fmla="*/ 281 h 570"/>
                  <a:gd name="T28" fmla="*/ 11 w 62"/>
                  <a:gd name="T29" fmla="*/ 280 h 570"/>
                  <a:gd name="T30" fmla="*/ 8 w 62"/>
                  <a:gd name="T31" fmla="*/ 278 h 570"/>
                  <a:gd name="T32" fmla="*/ 4 w 62"/>
                  <a:gd name="T33" fmla="*/ 276 h 570"/>
                  <a:gd name="T34" fmla="*/ 0 w 62"/>
                  <a:gd name="T35" fmla="*/ 274 h 570"/>
                  <a:gd name="T36" fmla="*/ 0 w 62"/>
                  <a:gd name="T37" fmla="*/ 11 h 57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2" h="570">
                    <a:moveTo>
                      <a:pt x="0" y="22"/>
                    </a:moveTo>
                    <a:lnTo>
                      <a:pt x="7" y="18"/>
                    </a:lnTo>
                    <a:lnTo>
                      <a:pt x="15" y="15"/>
                    </a:lnTo>
                    <a:lnTo>
                      <a:pt x="22" y="11"/>
                    </a:lnTo>
                    <a:lnTo>
                      <a:pt x="31" y="8"/>
                    </a:lnTo>
                    <a:lnTo>
                      <a:pt x="37" y="6"/>
                    </a:lnTo>
                    <a:lnTo>
                      <a:pt x="46" y="4"/>
                    </a:lnTo>
                    <a:lnTo>
                      <a:pt x="54" y="2"/>
                    </a:lnTo>
                    <a:lnTo>
                      <a:pt x="62" y="0"/>
                    </a:lnTo>
                    <a:lnTo>
                      <a:pt x="62" y="570"/>
                    </a:lnTo>
                    <a:lnTo>
                      <a:pt x="54" y="568"/>
                    </a:lnTo>
                    <a:lnTo>
                      <a:pt x="46" y="566"/>
                    </a:lnTo>
                    <a:lnTo>
                      <a:pt x="37" y="565"/>
                    </a:lnTo>
                    <a:lnTo>
                      <a:pt x="31" y="561"/>
                    </a:lnTo>
                    <a:lnTo>
                      <a:pt x="22" y="559"/>
                    </a:lnTo>
                    <a:lnTo>
                      <a:pt x="15" y="556"/>
                    </a:lnTo>
                    <a:lnTo>
                      <a:pt x="7" y="552"/>
                    </a:lnTo>
                    <a:lnTo>
                      <a:pt x="0" y="548"/>
                    </a:lnTo>
                    <a:lnTo>
                      <a:pt x="0" y="22"/>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906" name="Freeform 1995"/>
              <p:cNvSpPr>
                <a:spLocks/>
              </p:cNvSpPr>
              <p:nvPr/>
            </p:nvSpPr>
            <p:spPr bwMode="auto">
              <a:xfrm>
                <a:off x="2706" y="3296"/>
                <a:ext cx="31" cy="290"/>
              </a:xfrm>
              <a:custGeom>
                <a:avLst/>
                <a:gdLst>
                  <a:gd name="T0" fmla="*/ 0 w 61"/>
                  <a:gd name="T1" fmla="*/ 7 h 581"/>
                  <a:gd name="T2" fmla="*/ 3 w 61"/>
                  <a:gd name="T3" fmla="*/ 6 h 581"/>
                  <a:gd name="T4" fmla="*/ 8 w 61"/>
                  <a:gd name="T5" fmla="*/ 4 h 581"/>
                  <a:gd name="T6" fmla="*/ 11 w 61"/>
                  <a:gd name="T7" fmla="*/ 3 h 581"/>
                  <a:gd name="T8" fmla="*/ 15 w 61"/>
                  <a:gd name="T9" fmla="*/ 2 h 581"/>
                  <a:gd name="T10" fmla="*/ 18 w 61"/>
                  <a:gd name="T11" fmla="*/ 2 h 581"/>
                  <a:gd name="T12" fmla="*/ 23 w 61"/>
                  <a:gd name="T13" fmla="*/ 1 h 581"/>
                  <a:gd name="T14" fmla="*/ 27 w 61"/>
                  <a:gd name="T15" fmla="*/ 0 h 581"/>
                  <a:gd name="T16" fmla="*/ 31 w 61"/>
                  <a:gd name="T17" fmla="*/ 0 h 581"/>
                  <a:gd name="T18" fmla="*/ 31 w 61"/>
                  <a:gd name="T19" fmla="*/ 290 h 581"/>
                  <a:gd name="T20" fmla="*/ 27 w 61"/>
                  <a:gd name="T21" fmla="*/ 290 h 581"/>
                  <a:gd name="T22" fmla="*/ 23 w 61"/>
                  <a:gd name="T23" fmla="*/ 289 h 581"/>
                  <a:gd name="T24" fmla="*/ 18 w 61"/>
                  <a:gd name="T25" fmla="*/ 288 h 581"/>
                  <a:gd name="T26" fmla="*/ 15 w 61"/>
                  <a:gd name="T27" fmla="*/ 287 h 581"/>
                  <a:gd name="T28" fmla="*/ 11 w 61"/>
                  <a:gd name="T29" fmla="*/ 286 h 581"/>
                  <a:gd name="T30" fmla="*/ 8 w 61"/>
                  <a:gd name="T31" fmla="*/ 285 h 581"/>
                  <a:gd name="T32" fmla="*/ 3 w 61"/>
                  <a:gd name="T33" fmla="*/ 284 h 581"/>
                  <a:gd name="T34" fmla="*/ 0 w 61"/>
                  <a:gd name="T35" fmla="*/ 283 h 581"/>
                  <a:gd name="T36" fmla="*/ 0 w 61"/>
                  <a:gd name="T37" fmla="*/ 7 h 58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1" h="581">
                    <a:moveTo>
                      <a:pt x="0" y="14"/>
                    </a:moveTo>
                    <a:lnTo>
                      <a:pt x="6" y="13"/>
                    </a:lnTo>
                    <a:lnTo>
                      <a:pt x="15" y="9"/>
                    </a:lnTo>
                    <a:lnTo>
                      <a:pt x="21" y="7"/>
                    </a:lnTo>
                    <a:lnTo>
                      <a:pt x="30" y="5"/>
                    </a:lnTo>
                    <a:lnTo>
                      <a:pt x="36" y="4"/>
                    </a:lnTo>
                    <a:lnTo>
                      <a:pt x="45" y="2"/>
                    </a:lnTo>
                    <a:lnTo>
                      <a:pt x="53" y="0"/>
                    </a:lnTo>
                    <a:lnTo>
                      <a:pt x="61" y="0"/>
                    </a:lnTo>
                    <a:lnTo>
                      <a:pt x="61" y="581"/>
                    </a:lnTo>
                    <a:lnTo>
                      <a:pt x="53" y="581"/>
                    </a:lnTo>
                    <a:lnTo>
                      <a:pt x="45" y="579"/>
                    </a:lnTo>
                    <a:lnTo>
                      <a:pt x="36" y="577"/>
                    </a:lnTo>
                    <a:lnTo>
                      <a:pt x="30" y="575"/>
                    </a:lnTo>
                    <a:lnTo>
                      <a:pt x="21" y="573"/>
                    </a:lnTo>
                    <a:lnTo>
                      <a:pt x="15" y="571"/>
                    </a:lnTo>
                    <a:lnTo>
                      <a:pt x="6" y="568"/>
                    </a:lnTo>
                    <a:lnTo>
                      <a:pt x="0" y="566"/>
                    </a:lnTo>
                    <a:lnTo>
                      <a:pt x="0" y="14"/>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907" name="Freeform 1996"/>
              <p:cNvSpPr>
                <a:spLocks/>
              </p:cNvSpPr>
              <p:nvPr/>
            </p:nvSpPr>
            <p:spPr bwMode="auto">
              <a:xfrm>
                <a:off x="2722" y="3295"/>
                <a:ext cx="31" cy="292"/>
              </a:xfrm>
              <a:custGeom>
                <a:avLst/>
                <a:gdLst>
                  <a:gd name="T0" fmla="*/ 0 w 62"/>
                  <a:gd name="T1" fmla="*/ 4 h 584"/>
                  <a:gd name="T2" fmla="*/ 4 w 62"/>
                  <a:gd name="T3" fmla="*/ 3 h 584"/>
                  <a:gd name="T4" fmla="*/ 8 w 62"/>
                  <a:gd name="T5" fmla="*/ 2 h 584"/>
                  <a:gd name="T6" fmla="*/ 11 w 62"/>
                  <a:gd name="T7" fmla="*/ 1 h 584"/>
                  <a:gd name="T8" fmla="*/ 15 w 62"/>
                  <a:gd name="T9" fmla="*/ 1 h 584"/>
                  <a:gd name="T10" fmla="*/ 19 w 62"/>
                  <a:gd name="T11" fmla="*/ 0 h 584"/>
                  <a:gd name="T12" fmla="*/ 23 w 62"/>
                  <a:gd name="T13" fmla="*/ 0 h 584"/>
                  <a:gd name="T14" fmla="*/ 27 w 62"/>
                  <a:gd name="T15" fmla="*/ 0 h 584"/>
                  <a:gd name="T16" fmla="*/ 31 w 62"/>
                  <a:gd name="T17" fmla="*/ 0 h 584"/>
                  <a:gd name="T18" fmla="*/ 31 w 62"/>
                  <a:gd name="T19" fmla="*/ 292 h 584"/>
                  <a:gd name="T20" fmla="*/ 27 w 62"/>
                  <a:gd name="T21" fmla="*/ 292 h 584"/>
                  <a:gd name="T22" fmla="*/ 23 w 62"/>
                  <a:gd name="T23" fmla="*/ 292 h 584"/>
                  <a:gd name="T24" fmla="*/ 19 w 62"/>
                  <a:gd name="T25" fmla="*/ 292 h 584"/>
                  <a:gd name="T26" fmla="*/ 15 w 62"/>
                  <a:gd name="T27" fmla="*/ 292 h 584"/>
                  <a:gd name="T28" fmla="*/ 11 w 62"/>
                  <a:gd name="T29" fmla="*/ 292 h 584"/>
                  <a:gd name="T30" fmla="*/ 8 w 62"/>
                  <a:gd name="T31" fmla="*/ 291 h 584"/>
                  <a:gd name="T32" fmla="*/ 4 w 62"/>
                  <a:gd name="T33" fmla="*/ 290 h 584"/>
                  <a:gd name="T34" fmla="*/ 0 w 62"/>
                  <a:gd name="T35" fmla="*/ 289 h 584"/>
                  <a:gd name="T36" fmla="*/ 0 w 62"/>
                  <a:gd name="T37" fmla="*/ 4 h 5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2" h="584">
                    <a:moveTo>
                      <a:pt x="0" y="7"/>
                    </a:moveTo>
                    <a:lnTo>
                      <a:pt x="7" y="6"/>
                    </a:lnTo>
                    <a:lnTo>
                      <a:pt x="15" y="4"/>
                    </a:lnTo>
                    <a:lnTo>
                      <a:pt x="22" y="2"/>
                    </a:lnTo>
                    <a:lnTo>
                      <a:pt x="30" y="2"/>
                    </a:lnTo>
                    <a:lnTo>
                      <a:pt x="37" y="0"/>
                    </a:lnTo>
                    <a:lnTo>
                      <a:pt x="45" y="0"/>
                    </a:lnTo>
                    <a:lnTo>
                      <a:pt x="54" y="0"/>
                    </a:lnTo>
                    <a:lnTo>
                      <a:pt x="62" y="0"/>
                    </a:lnTo>
                    <a:lnTo>
                      <a:pt x="62" y="584"/>
                    </a:lnTo>
                    <a:lnTo>
                      <a:pt x="54" y="584"/>
                    </a:lnTo>
                    <a:lnTo>
                      <a:pt x="45" y="584"/>
                    </a:lnTo>
                    <a:lnTo>
                      <a:pt x="37" y="584"/>
                    </a:lnTo>
                    <a:lnTo>
                      <a:pt x="30" y="583"/>
                    </a:lnTo>
                    <a:lnTo>
                      <a:pt x="22" y="583"/>
                    </a:lnTo>
                    <a:lnTo>
                      <a:pt x="15" y="581"/>
                    </a:lnTo>
                    <a:lnTo>
                      <a:pt x="7" y="579"/>
                    </a:lnTo>
                    <a:lnTo>
                      <a:pt x="0" y="577"/>
                    </a:lnTo>
                    <a:lnTo>
                      <a:pt x="0" y="7"/>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908" name="Freeform 1997"/>
              <p:cNvSpPr>
                <a:spLocks/>
              </p:cNvSpPr>
              <p:nvPr/>
            </p:nvSpPr>
            <p:spPr bwMode="auto">
              <a:xfrm>
                <a:off x="2737" y="3295"/>
                <a:ext cx="31" cy="293"/>
              </a:xfrm>
              <a:custGeom>
                <a:avLst/>
                <a:gdLst>
                  <a:gd name="T0" fmla="*/ 0 w 62"/>
                  <a:gd name="T1" fmla="*/ 1 h 586"/>
                  <a:gd name="T2" fmla="*/ 5 w 62"/>
                  <a:gd name="T3" fmla="*/ 0 h 586"/>
                  <a:gd name="T4" fmla="*/ 9 w 62"/>
                  <a:gd name="T5" fmla="*/ 0 h 586"/>
                  <a:gd name="T6" fmla="*/ 13 w 62"/>
                  <a:gd name="T7" fmla="*/ 0 h 586"/>
                  <a:gd name="T8" fmla="*/ 17 w 62"/>
                  <a:gd name="T9" fmla="*/ 0 h 586"/>
                  <a:gd name="T10" fmla="*/ 20 w 62"/>
                  <a:gd name="T11" fmla="*/ 0 h 586"/>
                  <a:gd name="T12" fmla="*/ 25 w 62"/>
                  <a:gd name="T13" fmla="*/ 0 h 586"/>
                  <a:gd name="T14" fmla="*/ 28 w 62"/>
                  <a:gd name="T15" fmla="*/ 0 h 586"/>
                  <a:gd name="T16" fmla="*/ 31 w 62"/>
                  <a:gd name="T17" fmla="*/ 0 h 586"/>
                  <a:gd name="T18" fmla="*/ 31 w 62"/>
                  <a:gd name="T19" fmla="*/ 292 h 586"/>
                  <a:gd name="T20" fmla="*/ 28 w 62"/>
                  <a:gd name="T21" fmla="*/ 292 h 586"/>
                  <a:gd name="T22" fmla="*/ 25 w 62"/>
                  <a:gd name="T23" fmla="*/ 292 h 586"/>
                  <a:gd name="T24" fmla="*/ 20 w 62"/>
                  <a:gd name="T25" fmla="*/ 293 h 586"/>
                  <a:gd name="T26" fmla="*/ 17 w 62"/>
                  <a:gd name="T27" fmla="*/ 293 h 586"/>
                  <a:gd name="T28" fmla="*/ 13 w 62"/>
                  <a:gd name="T29" fmla="*/ 293 h 586"/>
                  <a:gd name="T30" fmla="*/ 9 w 62"/>
                  <a:gd name="T31" fmla="*/ 292 h 586"/>
                  <a:gd name="T32" fmla="*/ 5 w 62"/>
                  <a:gd name="T33" fmla="*/ 292 h 586"/>
                  <a:gd name="T34" fmla="*/ 0 w 62"/>
                  <a:gd name="T35" fmla="*/ 292 h 586"/>
                  <a:gd name="T36" fmla="*/ 0 w 62"/>
                  <a:gd name="T37" fmla="*/ 1 h 5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2" h="586">
                    <a:moveTo>
                      <a:pt x="0" y="2"/>
                    </a:moveTo>
                    <a:lnTo>
                      <a:pt x="9" y="0"/>
                    </a:lnTo>
                    <a:lnTo>
                      <a:pt x="17" y="0"/>
                    </a:lnTo>
                    <a:lnTo>
                      <a:pt x="25" y="0"/>
                    </a:lnTo>
                    <a:lnTo>
                      <a:pt x="34" y="0"/>
                    </a:lnTo>
                    <a:lnTo>
                      <a:pt x="40" y="0"/>
                    </a:lnTo>
                    <a:lnTo>
                      <a:pt x="49" y="0"/>
                    </a:lnTo>
                    <a:lnTo>
                      <a:pt x="55" y="0"/>
                    </a:lnTo>
                    <a:lnTo>
                      <a:pt x="62" y="0"/>
                    </a:lnTo>
                    <a:lnTo>
                      <a:pt x="62" y="584"/>
                    </a:lnTo>
                    <a:lnTo>
                      <a:pt x="55" y="584"/>
                    </a:lnTo>
                    <a:lnTo>
                      <a:pt x="49" y="584"/>
                    </a:lnTo>
                    <a:lnTo>
                      <a:pt x="40" y="586"/>
                    </a:lnTo>
                    <a:lnTo>
                      <a:pt x="34" y="586"/>
                    </a:lnTo>
                    <a:lnTo>
                      <a:pt x="25" y="586"/>
                    </a:lnTo>
                    <a:lnTo>
                      <a:pt x="17" y="584"/>
                    </a:lnTo>
                    <a:lnTo>
                      <a:pt x="9" y="584"/>
                    </a:lnTo>
                    <a:lnTo>
                      <a:pt x="0" y="583"/>
                    </a:lnTo>
                    <a:lnTo>
                      <a:pt x="0" y="2"/>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909" name="Freeform 1998"/>
              <p:cNvSpPr>
                <a:spLocks/>
              </p:cNvSpPr>
              <p:nvPr/>
            </p:nvSpPr>
            <p:spPr bwMode="auto">
              <a:xfrm>
                <a:off x="2753" y="3295"/>
                <a:ext cx="30" cy="293"/>
              </a:xfrm>
              <a:custGeom>
                <a:avLst/>
                <a:gdLst>
                  <a:gd name="T0" fmla="*/ 0 w 60"/>
                  <a:gd name="T1" fmla="*/ 0 h 586"/>
                  <a:gd name="T2" fmla="*/ 0 w 60"/>
                  <a:gd name="T3" fmla="*/ 0 h 586"/>
                  <a:gd name="T4" fmla="*/ 1 w 60"/>
                  <a:gd name="T5" fmla="*/ 0 h 586"/>
                  <a:gd name="T6" fmla="*/ 1 w 60"/>
                  <a:gd name="T7" fmla="*/ 0 h 586"/>
                  <a:gd name="T8" fmla="*/ 1 w 60"/>
                  <a:gd name="T9" fmla="*/ 0 h 586"/>
                  <a:gd name="T10" fmla="*/ 4 w 60"/>
                  <a:gd name="T11" fmla="*/ 0 h 586"/>
                  <a:gd name="T12" fmla="*/ 9 w 60"/>
                  <a:gd name="T13" fmla="*/ 0 h 586"/>
                  <a:gd name="T14" fmla="*/ 12 w 60"/>
                  <a:gd name="T15" fmla="*/ 0 h 586"/>
                  <a:gd name="T16" fmla="*/ 16 w 60"/>
                  <a:gd name="T17" fmla="*/ 1 h 586"/>
                  <a:gd name="T18" fmla="*/ 20 w 60"/>
                  <a:gd name="T19" fmla="*/ 1 h 586"/>
                  <a:gd name="T20" fmla="*/ 23 w 60"/>
                  <a:gd name="T21" fmla="*/ 2 h 586"/>
                  <a:gd name="T22" fmla="*/ 27 w 60"/>
                  <a:gd name="T23" fmla="*/ 2 h 586"/>
                  <a:gd name="T24" fmla="*/ 30 w 60"/>
                  <a:gd name="T25" fmla="*/ 3 h 586"/>
                  <a:gd name="T26" fmla="*/ 30 w 60"/>
                  <a:gd name="T27" fmla="*/ 290 h 586"/>
                  <a:gd name="T28" fmla="*/ 27 w 60"/>
                  <a:gd name="T29" fmla="*/ 291 h 586"/>
                  <a:gd name="T30" fmla="*/ 24 w 60"/>
                  <a:gd name="T31" fmla="*/ 291 h 586"/>
                  <a:gd name="T32" fmla="*/ 20 w 60"/>
                  <a:gd name="T33" fmla="*/ 292 h 586"/>
                  <a:gd name="T34" fmla="*/ 16 w 60"/>
                  <a:gd name="T35" fmla="*/ 292 h 586"/>
                  <a:gd name="T36" fmla="*/ 12 w 60"/>
                  <a:gd name="T37" fmla="*/ 292 h 586"/>
                  <a:gd name="T38" fmla="*/ 9 w 60"/>
                  <a:gd name="T39" fmla="*/ 293 h 586"/>
                  <a:gd name="T40" fmla="*/ 4 w 60"/>
                  <a:gd name="T41" fmla="*/ 293 h 586"/>
                  <a:gd name="T42" fmla="*/ 1 w 60"/>
                  <a:gd name="T43" fmla="*/ 293 h 586"/>
                  <a:gd name="T44" fmla="*/ 1 w 60"/>
                  <a:gd name="T45" fmla="*/ 293 h 586"/>
                  <a:gd name="T46" fmla="*/ 1 w 60"/>
                  <a:gd name="T47" fmla="*/ 292 h 586"/>
                  <a:gd name="T48" fmla="*/ 0 w 60"/>
                  <a:gd name="T49" fmla="*/ 292 h 586"/>
                  <a:gd name="T50" fmla="*/ 0 w 60"/>
                  <a:gd name="T51" fmla="*/ 292 h 586"/>
                  <a:gd name="T52" fmla="*/ 0 w 60"/>
                  <a:gd name="T53" fmla="*/ 0 h 58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60" h="586">
                    <a:moveTo>
                      <a:pt x="0" y="0"/>
                    </a:moveTo>
                    <a:lnTo>
                      <a:pt x="0" y="0"/>
                    </a:lnTo>
                    <a:lnTo>
                      <a:pt x="2" y="0"/>
                    </a:lnTo>
                    <a:lnTo>
                      <a:pt x="8" y="0"/>
                    </a:lnTo>
                    <a:lnTo>
                      <a:pt x="17" y="0"/>
                    </a:lnTo>
                    <a:lnTo>
                      <a:pt x="23" y="0"/>
                    </a:lnTo>
                    <a:lnTo>
                      <a:pt x="32" y="2"/>
                    </a:lnTo>
                    <a:lnTo>
                      <a:pt x="39" y="2"/>
                    </a:lnTo>
                    <a:lnTo>
                      <a:pt x="45" y="4"/>
                    </a:lnTo>
                    <a:lnTo>
                      <a:pt x="54" y="4"/>
                    </a:lnTo>
                    <a:lnTo>
                      <a:pt x="60" y="6"/>
                    </a:lnTo>
                    <a:lnTo>
                      <a:pt x="60" y="579"/>
                    </a:lnTo>
                    <a:lnTo>
                      <a:pt x="54" y="581"/>
                    </a:lnTo>
                    <a:lnTo>
                      <a:pt x="47" y="581"/>
                    </a:lnTo>
                    <a:lnTo>
                      <a:pt x="39" y="583"/>
                    </a:lnTo>
                    <a:lnTo>
                      <a:pt x="32" y="584"/>
                    </a:lnTo>
                    <a:lnTo>
                      <a:pt x="23" y="584"/>
                    </a:lnTo>
                    <a:lnTo>
                      <a:pt x="17" y="586"/>
                    </a:lnTo>
                    <a:lnTo>
                      <a:pt x="8" y="586"/>
                    </a:lnTo>
                    <a:lnTo>
                      <a:pt x="2" y="586"/>
                    </a:lnTo>
                    <a:lnTo>
                      <a:pt x="2" y="584"/>
                    </a:lnTo>
                    <a:lnTo>
                      <a:pt x="0" y="584"/>
                    </a:lnTo>
                    <a:lnTo>
                      <a:pt x="0"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910" name="Freeform 1999"/>
              <p:cNvSpPr>
                <a:spLocks/>
              </p:cNvSpPr>
              <p:nvPr/>
            </p:nvSpPr>
            <p:spPr bwMode="auto">
              <a:xfrm>
                <a:off x="2768" y="3295"/>
                <a:ext cx="31" cy="292"/>
              </a:xfrm>
              <a:custGeom>
                <a:avLst/>
                <a:gdLst>
                  <a:gd name="T0" fmla="*/ 31 w 62"/>
                  <a:gd name="T1" fmla="*/ 286 h 584"/>
                  <a:gd name="T2" fmla="*/ 27 w 62"/>
                  <a:gd name="T3" fmla="*/ 287 h 584"/>
                  <a:gd name="T4" fmla="*/ 24 w 62"/>
                  <a:gd name="T5" fmla="*/ 288 h 584"/>
                  <a:gd name="T6" fmla="*/ 20 w 62"/>
                  <a:gd name="T7" fmla="*/ 289 h 584"/>
                  <a:gd name="T8" fmla="*/ 16 w 62"/>
                  <a:gd name="T9" fmla="*/ 290 h 584"/>
                  <a:gd name="T10" fmla="*/ 12 w 62"/>
                  <a:gd name="T11" fmla="*/ 291 h 584"/>
                  <a:gd name="T12" fmla="*/ 8 w 62"/>
                  <a:gd name="T13" fmla="*/ 292 h 584"/>
                  <a:gd name="T14" fmla="*/ 5 w 62"/>
                  <a:gd name="T15" fmla="*/ 292 h 584"/>
                  <a:gd name="T16" fmla="*/ 0 w 62"/>
                  <a:gd name="T17" fmla="*/ 292 h 584"/>
                  <a:gd name="T18" fmla="*/ 0 w 62"/>
                  <a:gd name="T19" fmla="*/ 0 h 584"/>
                  <a:gd name="T20" fmla="*/ 5 w 62"/>
                  <a:gd name="T21" fmla="*/ 0 h 584"/>
                  <a:gd name="T22" fmla="*/ 8 w 62"/>
                  <a:gd name="T23" fmla="*/ 1 h 584"/>
                  <a:gd name="T24" fmla="*/ 12 w 62"/>
                  <a:gd name="T25" fmla="*/ 2 h 584"/>
                  <a:gd name="T26" fmla="*/ 16 w 62"/>
                  <a:gd name="T27" fmla="*/ 3 h 584"/>
                  <a:gd name="T28" fmla="*/ 20 w 62"/>
                  <a:gd name="T29" fmla="*/ 4 h 584"/>
                  <a:gd name="T30" fmla="*/ 24 w 62"/>
                  <a:gd name="T31" fmla="*/ 5 h 584"/>
                  <a:gd name="T32" fmla="*/ 27 w 62"/>
                  <a:gd name="T33" fmla="*/ 6 h 584"/>
                  <a:gd name="T34" fmla="*/ 31 w 62"/>
                  <a:gd name="T35" fmla="*/ 7 h 584"/>
                  <a:gd name="T36" fmla="*/ 31 w 62"/>
                  <a:gd name="T37" fmla="*/ 286 h 5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2" h="584">
                    <a:moveTo>
                      <a:pt x="62" y="572"/>
                    </a:moveTo>
                    <a:lnTo>
                      <a:pt x="54" y="573"/>
                    </a:lnTo>
                    <a:lnTo>
                      <a:pt x="47" y="575"/>
                    </a:lnTo>
                    <a:lnTo>
                      <a:pt x="39" y="577"/>
                    </a:lnTo>
                    <a:lnTo>
                      <a:pt x="32" y="579"/>
                    </a:lnTo>
                    <a:lnTo>
                      <a:pt x="24" y="581"/>
                    </a:lnTo>
                    <a:lnTo>
                      <a:pt x="15" y="583"/>
                    </a:lnTo>
                    <a:lnTo>
                      <a:pt x="9" y="584"/>
                    </a:lnTo>
                    <a:lnTo>
                      <a:pt x="0" y="584"/>
                    </a:lnTo>
                    <a:lnTo>
                      <a:pt x="0" y="0"/>
                    </a:lnTo>
                    <a:lnTo>
                      <a:pt x="9" y="0"/>
                    </a:lnTo>
                    <a:lnTo>
                      <a:pt x="15" y="2"/>
                    </a:lnTo>
                    <a:lnTo>
                      <a:pt x="24" y="4"/>
                    </a:lnTo>
                    <a:lnTo>
                      <a:pt x="32" y="6"/>
                    </a:lnTo>
                    <a:lnTo>
                      <a:pt x="39" y="7"/>
                    </a:lnTo>
                    <a:lnTo>
                      <a:pt x="47" y="9"/>
                    </a:lnTo>
                    <a:lnTo>
                      <a:pt x="54" y="11"/>
                    </a:lnTo>
                    <a:lnTo>
                      <a:pt x="62" y="13"/>
                    </a:lnTo>
                    <a:lnTo>
                      <a:pt x="62" y="572"/>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911" name="Freeform 2000"/>
              <p:cNvSpPr>
                <a:spLocks/>
              </p:cNvSpPr>
              <p:nvPr/>
            </p:nvSpPr>
            <p:spPr bwMode="auto">
              <a:xfrm>
                <a:off x="2783" y="3298"/>
                <a:ext cx="31" cy="286"/>
              </a:xfrm>
              <a:custGeom>
                <a:avLst/>
                <a:gdLst>
                  <a:gd name="T0" fmla="*/ 31 w 62"/>
                  <a:gd name="T1" fmla="*/ 276 h 573"/>
                  <a:gd name="T2" fmla="*/ 27 w 62"/>
                  <a:gd name="T3" fmla="*/ 278 h 573"/>
                  <a:gd name="T4" fmla="*/ 24 w 62"/>
                  <a:gd name="T5" fmla="*/ 280 h 573"/>
                  <a:gd name="T6" fmla="*/ 20 w 62"/>
                  <a:gd name="T7" fmla="*/ 281 h 573"/>
                  <a:gd name="T8" fmla="*/ 16 w 62"/>
                  <a:gd name="T9" fmla="*/ 283 h 573"/>
                  <a:gd name="T10" fmla="*/ 12 w 62"/>
                  <a:gd name="T11" fmla="*/ 283 h 573"/>
                  <a:gd name="T12" fmla="*/ 8 w 62"/>
                  <a:gd name="T13" fmla="*/ 284 h 573"/>
                  <a:gd name="T14" fmla="*/ 5 w 62"/>
                  <a:gd name="T15" fmla="*/ 285 h 573"/>
                  <a:gd name="T16" fmla="*/ 0 w 62"/>
                  <a:gd name="T17" fmla="*/ 286 h 573"/>
                  <a:gd name="T18" fmla="*/ 0 w 62"/>
                  <a:gd name="T19" fmla="*/ 0 h 573"/>
                  <a:gd name="T20" fmla="*/ 5 w 62"/>
                  <a:gd name="T21" fmla="*/ 0 h 573"/>
                  <a:gd name="T22" fmla="*/ 8 w 62"/>
                  <a:gd name="T23" fmla="*/ 1 h 573"/>
                  <a:gd name="T24" fmla="*/ 12 w 62"/>
                  <a:gd name="T25" fmla="*/ 2 h 573"/>
                  <a:gd name="T26" fmla="*/ 16 w 62"/>
                  <a:gd name="T27" fmla="*/ 3 h 573"/>
                  <a:gd name="T28" fmla="*/ 20 w 62"/>
                  <a:gd name="T29" fmla="*/ 5 h 573"/>
                  <a:gd name="T30" fmla="*/ 24 w 62"/>
                  <a:gd name="T31" fmla="*/ 6 h 573"/>
                  <a:gd name="T32" fmla="*/ 27 w 62"/>
                  <a:gd name="T33" fmla="*/ 8 h 573"/>
                  <a:gd name="T34" fmla="*/ 31 w 62"/>
                  <a:gd name="T35" fmla="*/ 9 h 573"/>
                  <a:gd name="T36" fmla="*/ 31 w 62"/>
                  <a:gd name="T37" fmla="*/ 276 h 57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2" h="573">
                    <a:moveTo>
                      <a:pt x="62" y="553"/>
                    </a:moveTo>
                    <a:lnTo>
                      <a:pt x="54" y="557"/>
                    </a:lnTo>
                    <a:lnTo>
                      <a:pt x="47" y="560"/>
                    </a:lnTo>
                    <a:lnTo>
                      <a:pt x="39" y="562"/>
                    </a:lnTo>
                    <a:lnTo>
                      <a:pt x="32" y="566"/>
                    </a:lnTo>
                    <a:lnTo>
                      <a:pt x="24" y="567"/>
                    </a:lnTo>
                    <a:lnTo>
                      <a:pt x="15" y="569"/>
                    </a:lnTo>
                    <a:lnTo>
                      <a:pt x="9" y="571"/>
                    </a:lnTo>
                    <a:lnTo>
                      <a:pt x="0" y="573"/>
                    </a:lnTo>
                    <a:lnTo>
                      <a:pt x="0" y="0"/>
                    </a:lnTo>
                    <a:lnTo>
                      <a:pt x="9" y="1"/>
                    </a:lnTo>
                    <a:lnTo>
                      <a:pt x="15" y="3"/>
                    </a:lnTo>
                    <a:lnTo>
                      <a:pt x="24" y="5"/>
                    </a:lnTo>
                    <a:lnTo>
                      <a:pt x="32" y="7"/>
                    </a:lnTo>
                    <a:lnTo>
                      <a:pt x="39" y="10"/>
                    </a:lnTo>
                    <a:lnTo>
                      <a:pt x="47" y="12"/>
                    </a:lnTo>
                    <a:lnTo>
                      <a:pt x="54" y="16"/>
                    </a:lnTo>
                    <a:lnTo>
                      <a:pt x="62" y="19"/>
                    </a:lnTo>
                    <a:lnTo>
                      <a:pt x="62" y="55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912" name="Freeform 2001"/>
              <p:cNvSpPr>
                <a:spLocks/>
              </p:cNvSpPr>
              <p:nvPr/>
            </p:nvSpPr>
            <p:spPr bwMode="auto">
              <a:xfrm>
                <a:off x="2799" y="3301"/>
                <a:ext cx="31" cy="280"/>
              </a:xfrm>
              <a:custGeom>
                <a:avLst/>
                <a:gdLst>
                  <a:gd name="T0" fmla="*/ 31 w 62"/>
                  <a:gd name="T1" fmla="*/ 265 h 559"/>
                  <a:gd name="T2" fmla="*/ 27 w 62"/>
                  <a:gd name="T3" fmla="*/ 268 h 559"/>
                  <a:gd name="T4" fmla="*/ 24 w 62"/>
                  <a:gd name="T5" fmla="*/ 270 h 559"/>
                  <a:gd name="T6" fmla="*/ 19 w 62"/>
                  <a:gd name="T7" fmla="*/ 271 h 559"/>
                  <a:gd name="T8" fmla="*/ 16 w 62"/>
                  <a:gd name="T9" fmla="*/ 273 h 559"/>
                  <a:gd name="T10" fmla="*/ 12 w 62"/>
                  <a:gd name="T11" fmla="*/ 275 h 559"/>
                  <a:gd name="T12" fmla="*/ 9 w 62"/>
                  <a:gd name="T13" fmla="*/ 277 h 559"/>
                  <a:gd name="T14" fmla="*/ 4 w 62"/>
                  <a:gd name="T15" fmla="*/ 278 h 559"/>
                  <a:gd name="T16" fmla="*/ 0 w 62"/>
                  <a:gd name="T17" fmla="*/ 280 h 559"/>
                  <a:gd name="T18" fmla="*/ 0 w 62"/>
                  <a:gd name="T19" fmla="*/ 0 h 559"/>
                  <a:gd name="T20" fmla="*/ 4 w 62"/>
                  <a:gd name="T21" fmla="*/ 2 h 559"/>
                  <a:gd name="T22" fmla="*/ 9 w 62"/>
                  <a:gd name="T23" fmla="*/ 3 h 559"/>
                  <a:gd name="T24" fmla="*/ 12 w 62"/>
                  <a:gd name="T25" fmla="*/ 5 h 559"/>
                  <a:gd name="T26" fmla="*/ 16 w 62"/>
                  <a:gd name="T27" fmla="*/ 6 h 559"/>
                  <a:gd name="T28" fmla="*/ 19 w 62"/>
                  <a:gd name="T29" fmla="*/ 8 h 559"/>
                  <a:gd name="T30" fmla="*/ 24 w 62"/>
                  <a:gd name="T31" fmla="*/ 10 h 559"/>
                  <a:gd name="T32" fmla="*/ 27 w 62"/>
                  <a:gd name="T33" fmla="*/ 12 h 559"/>
                  <a:gd name="T34" fmla="*/ 31 w 62"/>
                  <a:gd name="T35" fmla="*/ 15 h 559"/>
                  <a:gd name="T36" fmla="*/ 31 w 62"/>
                  <a:gd name="T37" fmla="*/ 265 h 5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2" h="559">
                    <a:moveTo>
                      <a:pt x="62" y="530"/>
                    </a:moveTo>
                    <a:lnTo>
                      <a:pt x="53" y="535"/>
                    </a:lnTo>
                    <a:lnTo>
                      <a:pt x="47" y="539"/>
                    </a:lnTo>
                    <a:lnTo>
                      <a:pt x="38" y="542"/>
                    </a:lnTo>
                    <a:lnTo>
                      <a:pt x="32" y="546"/>
                    </a:lnTo>
                    <a:lnTo>
                      <a:pt x="23" y="550"/>
                    </a:lnTo>
                    <a:lnTo>
                      <a:pt x="17" y="553"/>
                    </a:lnTo>
                    <a:lnTo>
                      <a:pt x="8" y="555"/>
                    </a:lnTo>
                    <a:lnTo>
                      <a:pt x="0" y="559"/>
                    </a:lnTo>
                    <a:lnTo>
                      <a:pt x="0" y="0"/>
                    </a:lnTo>
                    <a:lnTo>
                      <a:pt x="8" y="3"/>
                    </a:lnTo>
                    <a:lnTo>
                      <a:pt x="17" y="5"/>
                    </a:lnTo>
                    <a:lnTo>
                      <a:pt x="23" y="9"/>
                    </a:lnTo>
                    <a:lnTo>
                      <a:pt x="32" y="12"/>
                    </a:lnTo>
                    <a:lnTo>
                      <a:pt x="38" y="16"/>
                    </a:lnTo>
                    <a:lnTo>
                      <a:pt x="47" y="20"/>
                    </a:lnTo>
                    <a:lnTo>
                      <a:pt x="53" y="23"/>
                    </a:lnTo>
                    <a:lnTo>
                      <a:pt x="62" y="29"/>
                    </a:lnTo>
                    <a:lnTo>
                      <a:pt x="62" y="53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913" name="Freeform 2002"/>
              <p:cNvSpPr>
                <a:spLocks/>
              </p:cNvSpPr>
              <p:nvPr/>
            </p:nvSpPr>
            <p:spPr bwMode="auto">
              <a:xfrm>
                <a:off x="2814" y="3307"/>
                <a:ext cx="31" cy="268"/>
              </a:xfrm>
              <a:custGeom>
                <a:avLst/>
                <a:gdLst>
                  <a:gd name="T0" fmla="*/ 31 w 62"/>
                  <a:gd name="T1" fmla="*/ 249 h 537"/>
                  <a:gd name="T2" fmla="*/ 27 w 62"/>
                  <a:gd name="T3" fmla="*/ 252 h 537"/>
                  <a:gd name="T4" fmla="*/ 24 w 62"/>
                  <a:gd name="T5" fmla="*/ 255 h 537"/>
                  <a:gd name="T6" fmla="*/ 20 w 62"/>
                  <a:gd name="T7" fmla="*/ 257 h 537"/>
                  <a:gd name="T8" fmla="*/ 16 w 62"/>
                  <a:gd name="T9" fmla="*/ 259 h 537"/>
                  <a:gd name="T10" fmla="*/ 12 w 62"/>
                  <a:gd name="T11" fmla="*/ 262 h 537"/>
                  <a:gd name="T12" fmla="*/ 9 w 62"/>
                  <a:gd name="T13" fmla="*/ 264 h 537"/>
                  <a:gd name="T14" fmla="*/ 4 w 62"/>
                  <a:gd name="T15" fmla="*/ 266 h 537"/>
                  <a:gd name="T16" fmla="*/ 0 w 62"/>
                  <a:gd name="T17" fmla="*/ 268 h 537"/>
                  <a:gd name="T18" fmla="*/ 0 w 62"/>
                  <a:gd name="T19" fmla="*/ 0 h 537"/>
                  <a:gd name="T20" fmla="*/ 4 w 62"/>
                  <a:gd name="T21" fmla="*/ 1 h 537"/>
                  <a:gd name="T22" fmla="*/ 9 w 62"/>
                  <a:gd name="T23" fmla="*/ 4 h 537"/>
                  <a:gd name="T24" fmla="*/ 12 w 62"/>
                  <a:gd name="T25" fmla="*/ 6 h 537"/>
                  <a:gd name="T26" fmla="*/ 16 w 62"/>
                  <a:gd name="T27" fmla="*/ 9 h 537"/>
                  <a:gd name="T28" fmla="*/ 20 w 62"/>
                  <a:gd name="T29" fmla="*/ 10 h 537"/>
                  <a:gd name="T30" fmla="*/ 24 w 62"/>
                  <a:gd name="T31" fmla="*/ 13 h 537"/>
                  <a:gd name="T32" fmla="*/ 27 w 62"/>
                  <a:gd name="T33" fmla="*/ 16 h 537"/>
                  <a:gd name="T34" fmla="*/ 31 w 62"/>
                  <a:gd name="T35" fmla="*/ 19 h 537"/>
                  <a:gd name="T36" fmla="*/ 31 w 62"/>
                  <a:gd name="T37" fmla="*/ 249 h 5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2" h="537">
                    <a:moveTo>
                      <a:pt x="62" y="499"/>
                    </a:moveTo>
                    <a:lnTo>
                      <a:pt x="54" y="504"/>
                    </a:lnTo>
                    <a:lnTo>
                      <a:pt x="47" y="510"/>
                    </a:lnTo>
                    <a:lnTo>
                      <a:pt x="39" y="515"/>
                    </a:lnTo>
                    <a:lnTo>
                      <a:pt x="32" y="519"/>
                    </a:lnTo>
                    <a:lnTo>
                      <a:pt x="23" y="524"/>
                    </a:lnTo>
                    <a:lnTo>
                      <a:pt x="17" y="528"/>
                    </a:lnTo>
                    <a:lnTo>
                      <a:pt x="8" y="533"/>
                    </a:lnTo>
                    <a:lnTo>
                      <a:pt x="0" y="537"/>
                    </a:lnTo>
                    <a:lnTo>
                      <a:pt x="0" y="0"/>
                    </a:lnTo>
                    <a:lnTo>
                      <a:pt x="8" y="3"/>
                    </a:lnTo>
                    <a:lnTo>
                      <a:pt x="17" y="9"/>
                    </a:lnTo>
                    <a:lnTo>
                      <a:pt x="23" y="12"/>
                    </a:lnTo>
                    <a:lnTo>
                      <a:pt x="32" y="18"/>
                    </a:lnTo>
                    <a:lnTo>
                      <a:pt x="39" y="21"/>
                    </a:lnTo>
                    <a:lnTo>
                      <a:pt x="47" y="27"/>
                    </a:lnTo>
                    <a:lnTo>
                      <a:pt x="54" y="32"/>
                    </a:lnTo>
                    <a:lnTo>
                      <a:pt x="62" y="38"/>
                    </a:lnTo>
                    <a:lnTo>
                      <a:pt x="62" y="49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914" name="Freeform 2003"/>
              <p:cNvSpPr>
                <a:spLocks/>
              </p:cNvSpPr>
              <p:nvPr/>
            </p:nvSpPr>
            <p:spPr bwMode="auto">
              <a:xfrm>
                <a:off x="2830" y="3316"/>
                <a:ext cx="30" cy="250"/>
              </a:xfrm>
              <a:custGeom>
                <a:avLst/>
                <a:gdLst>
                  <a:gd name="T0" fmla="*/ 30 w 60"/>
                  <a:gd name="T1" fmla="*/ 226 h 501"/>
                  <a:gd name="T2" fmla="*/ 27 w 60"/>
                  <a:gd name="T3" fmla="*/ 229 h 501"/>
                  <a:gd name="T4" fmla="*/ 24 w 60"/>
                  <a:gd name="T5" fmla="*/ 233 h 501"/>
                  <a:gd name="T6" fmla="*/ 19 w 60"/>
                  <a:gd name="T7" fmla="*/ 237 h 501"/>
                  <a:gd name="T8" fmla="*/ 16 w 60"/>
                  <a:gd name="T9" fmla="*/ 239 h 501"/>
                  <a:gd name="T10" fmla="*/ 12 w 60"/>
                  <a:gd name="T11" fmla="*/ 242 h 501"/>
                  <a:gd name="T12" fmla="*/ 9 w 60"/>
                  <a:gd name="T13" fmla="*/ 245 h 501"/>
                  <a:gd name="T14" fmla="*/ 4 w 60"/>
                  <a:gd name="T15" fmla="*/ 247 h 501"/>
                  <a:gd name="T16" fmla="*/ 0 w 60"/>
                  <a:gd name="T17" fmla="*/ 250 h 501"/>
                  <a:gd name="T18" fmla="*/ 0 w 60"/>
                  <a:gd name="T19" fmla="*/ 0 h 501"/>
                  <a:gd name="T20" fmla="*/ 4 w 60"/>
                  <a:gd name="T21" fmla="*/ 2 h 501"/>
                  <a:gd name="T22" fmla="*/ 9 w 60"/>
                  <a:gd name="T23" fmla="*/ 5 h 501"/>
                  <a:gd name="T24" fmla="*/ 12 w 60"/>
                  <a:gd name="T25" fmla="*/ 8 h 501"/>
                  <a:gd name="T26" fmla="*/ 16 w 60"/>
                  <a:gd name="T27" fmla="*/ 10 h 501"/>
                  <a:gd name="T28" fmla="*/ 19 w 60"/>
                  <a:gd name="T29" fmla="*/ 13 h 501"/>
                  <a:gd name="T30" fmla="*/ 24 w 60"/>
                  <a:gd name="T31" fmla="*/ 17 h 501"/>
                  <a:gd name="T32" fmla="*/ 27 w 60"/>
                  <a:gd name="T33" fmla="*/ 20 h 501"/>
                  <a:gd name="T34" fmla="*/ 30 w 60"/>
                  <a:gd name="T35" fmla="*/ 24 h 501"/>
                  <a:gd name="T36" fmla="*/ 30 w 60"/>
                  <a:gd name="T37" fmla="*/ 226 h 50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0" h="501">
                    <a:moveTo>
                      <a:pt x="60" y="452"/>
                    </a:moveTo>
                    <a:lnTo>
                      <a:pt x="53" y="459"/>
                    </a:lnTo>
                    <a:lnTo>
                      <a:pt x="47" y="466"/>
                    </a:lnTo>
                    <a:lnTo>
                      <a:pt x="38" y="474"/>
                    </a:lnTo>
                    <a:lnTo>
                      <a:pt x="32" y="479"/>
                    </a:lnTo>
                    <a:lnTo>
                      <a:pt x="23" y="484"/>
                    </a:lnTo>
                    <a:lnTo>
                      <a:pt x="17" y="490"/>
                    </a:lnTo>
                    <a:lnTo>
                      <a:pt x="8" y="495"/>
                    </a:lnTo>
                    <a:lnTo>
                      <a:pt x="0" y="501"/>
                    </a:lnTo>
                    <a:lnTo>
                      <a:pt x="0" y="0"/>
                    </a:lnTo>
                    <a:lnTo>
                      <a:pt x="8" y="5"/>
                    </a:lnTo>
                    <a:lnTo>
                      <a:pt x="17" y="11"/>
                    </a:lnTo>
                    <a:lnTo>
                      <a:pt x="23" y="16"/>
                    </a:lnTo>
                    <a:lnTo>
                      <a:pt x="32" y="21"/>
                    </a:lnTo>
                    <a:lnTo>
                      <a:pt x="38" y="27"/>
                    </a:lnTo>
                    <a:lnTo>
                      <a:pt x="47" y="34"/>
                    </a:lnTo>
                    <a:lnTo>
                      <a:pt x="53" y="41"/>
                    </a:lnTo>
                    <a:lnTo>
                      <a:pt x="60" y="49"/>
                    </a:lnTo>
                    <a:lnTo>
                      <a:pt x="60" y="452"/>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915" name="Freeform 2004"/>
              <p:cNvSpPr>
                <a:spLocks/>
              </p:cNvSpPr>
              <p:nvPr/>
            </p:nvSpPr>
            <p:spPr bwMode="auto">
              <a:xfrm>
                <a:off x="2845" y="3326"/>
                <a:ext cx="31" cy="230"/>
              </a:xfrm>
              <a:custGeom>
                <a:avLst/>
                <a:gdLst>
                  <a:gd name="T0" fmla="*/ 31 w 62"/>
                  <a:gd name="T1" fmla="*/ 196 h 461"/>
                  <a:gd name="T2" fmla="*/ 28 w 62"/>
                  <a:gd name="T3" fmla="*/ 200 h 461"/>
                  <a:gd name="T4" fmla="*/ 24 w 62"/>
                  <a:gd name="T5" fmla="*/ 205 h 461"/>
                  <a:gd name="T6" fmla="*/ 20 w 62"/>
                  <a:gd name="T7" fmla="*/ 209 h 461"/>
                  <a:gd name="T8" fmla="*/ 17 w 62"/>
                  <a:gd name="T9" fmla="*/ 214 h 461"/>
                  <a:gd name="T10" fmla="*/ 13 w 62"/>
                  <a:gd name="T11" fmla="*/ 218 h 461"/>
                  <a:gd name="T12" fmla="*/ 9 w 62"/>
                  <a:gd name="T13" fmla="*/ 222 h 461"/>
                  <a:gd name="T14" fmla="*/ 4 w 62"/>
                  <a:gd name="T15" fmla="*/ 227 h 461"/>
                  <a:gd name="T16" fmla="*/ 0 w 62"/>
                  <a:gd name="T17" fmla="*/ 230 h 461"/>
                  <a:gd name="T18" fmla="*/ 0 w 62"/>
                  <a:gd name="T19" fmla="*/ 0 h 461"/>
                  <a:gd name="T20" fmla="*/ 4 w 62"/>
                  <a:gd name="T21" fmla="*/ 3 h 461"/>
                  <a:gd name="T22" fmla="*/ 9 w 62"/>
                  <a:gd name="T23" fmla="*/ 8 h 461"/>
                  <a:gd name="T24" fmla="*/ 13 w 62"/>
                  <a:gd name="T25" fmla="*/ 11 h 461"/>
                  <a:gd name="T26" fmla="*/ 17 w 62"/>
                  <a:gd name="T27" fmla="*/ 16 h 461"/>
                  <a:gd name="T28" fmla="*/ 20 w 62"/>
                  <a:gd name="T29" fmla="*/ 20 h 461"/>
                  <a:gd name="T30" fmla="*/ 24 w 62"/>
                  <a:gd name="T31" fmla="*/ 25 h 461"/>
                  <a:gd name="T32" fmla="*/ 28 w 62"/>
                  <a:gd name="T33" fmla="*/ 29 h 461"/>
                  <a:gd name="T34" fmla="*/ 31 w 62"/>
                  <a:gd name="T35" fmla="*/ 34 h 461"/>
                  <a:gd name="T36" fmla="*/ 31 w 62"/>
                  <a:gd name="T37" fmla="*/ 196 h 4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2" h="461">
                    <a:moveTo>
                      <a:pt x="62" y="392"/>
                    </a:moveTo>
                    <a:lnTo>
                      <a:pt x="55" y="401"/>
                    </a:lnTo>
                    <a:lnTo>
                      <a:pt x="48" y="410"/>
                    </a:lnTo>
                    <a:lnTo>
                      <a:pt x="40" y="419"/>
                    </a:lnTo>
                    <a:lnTo>
                      <a:pt x="33" y="428"/>
                    </a:lnTo>
                    <a:lnTo>
                      <a:pt x="25" y="437"/>
                    </a:lnTo>
                    <a:lnTo>
                      <a:pt x="17" y="445"/>
                    </a:lnTo>
                    <a:lnTo>
                      <a:pt x="8" y="454"/>
                    </a:lnTo>
                    <a:lnTo>
                      <a:pt x="0" y="461"/>
                    </a:lnTo>
                    <a:lnTo>
                      <a:pt x="0" y="0"/>
                    </a:lnTo>
                    <a:lnTo>
                      <a:pt x="8" y="7"/>
                    </a:lnTo>
                    <a:lnTo>
                      <a:pt x="17" y="16"/>
                    </a:lnTo>
                    <a:lnTo>
                      <a:pt x="25" y="23"/>
                    </a:lnTo>
                    <a:lnTo>
                      <a:pt x="33" y="32"/>
                    </a:lnTo>
                    <a:lnTo>
                      <a:pt x="40" y="41"/>
                    </a:lnTo>
                    <a:lnTo>
                      <a:pt x="48" y="50"/>
                    </a:lnTo>
                    <a:lnTo>
                      <a:pt x="55" y="59"/>
                    </a:lnTo>
                    <a:lnTo>
                      <a:pt x="62" y="68"/>
                    </a:lnTo>
                    <a:lnTo>
                      <a:pt x="62" y="392"/>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916" name="Freeform 2005"/>
              <p:cNvSpPr>
                <a:spLocks/>
              </p:cNvSpPr>
              <p:nvPr/>
            </p:nvSpPr>
            <p:spPr bwMode="auto">
              <a:xfrm>
                <a:off x="2860" y="3340"/>
                <a:ext cx="31" cy="202"/>
              </a:xfrm>
              <a:custGeom>
                <a:avLst/>
                <a:gdLst>
                  <a:gd name="T0" fmla="*/ 31 w 62"/>
                  <a:gd name="T1" fmla="*/ 152 h 403"/>
                  <a:gd name="T2" fmla="*/ 28 w 62"/>
                  <a:gd name="T3" fmla="*/ 159 h 403"/>
                  <a:gd name="T4" fmla="*/ 25 w 62"/>
                  <a:gd name="T5" fmla="*/ 166 h 403"/>
                  <a:gd name="T6" fmla="*/ 22 w 62"/>
                  <a:gd name="T7" fmla="*/ 173 h 403"/>
                  <a:gd name="T8" fmla="*/ 18 w 62"/>
                  <a:gd name="T9" fmla="*/ 179 h 403"/>
                  <a:gd name="T10" fmla="*/ 14 w 62"/>
                  <a:gd name="T11" fmla="*/ 185 h 403"/>
                  <a:gd name="T12" fmla="*/ 9 w 62"/>
                  <a:gd name="T13" fmla="*/ 191 h 403"/>
                  <a:gd name="T14" fmla="*/ 5 w 62"/>
                  <a:gd name="T15" fmla="*/ 196 h 403"/>
                  <a:gd name="T16" fmla="*/ 0 w 62"/>
                  <a:gd name="T17" fmla="*/ 202 h 403"/>
                  <a:gd name="T18" fmla="*/ 0 w 62"/>
                  <a:gd name="T19" fmla="*/ 0 h 403"/>
                  <a:gd name="T20" fmla="*/ 5 w 62"/>
                  <a:gd name="T21" fmla="*/ 5 h 403"/>
                  <a:gd name="T22" fmla="*/ 9 w 62"/>
                  <a:gd name="T23" fmla="*/ 11 h 403"/>
                  <a:gd name="T24" fmla="*/ 14 w 62"/>
                  <a:gd name="T25" fmla="*/ 16 h 403"/>
                  <a:gd name="T26" fmla="*/ 18 w 62"/>
                  <a:gd name="T27" fmla="*/ 23 h 403"/>
                  <a:gd name="T28" fmla="*/ 22 w 62"/>
                  <a:gd name="T29" fmla="*/ 29 h 403"/>
                  <a:gd name="T30" fmla="*/ 25 w 62"/>
                  <a:gd name="T31" fmla="*/ 36 h 403"/>
                  <a:gd name="T32" fmla="*/ 28 w 62"/>
                  <a:gd name="T33" fmla="*/ 43 h 403"/>
                  <a:gd name="T34" fmla="*/ 31 w 62"/>
                  <a:gd name="T35" fmla="*/ 50 h 403"/>
                  <a:gd name="T36" fmla="*/ 31 w 62"/>
                  <a:gd name="T37" fmla="*/ 152 h 40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2" h="403">
                    <a:moveTo>
                      <a:pt x="62" y="303"/>
                    </a:moveTo>
                    <a:lnTo>
                      <a:pt x="55" y="318"/>
                    </a:lnTo>
                    <a:lnTo>
                      <a:pt x="50" y="331"/>
                    </a:lnTo>
                    <a:lnTo>
                      <a:pt x="43" y="345"/>
                    </a:lnTo>
                    <a:lnTo>
                      <a:pt x="35" y="358"/>
                    </a:lnTo>
                    <a:lnTo>
                      <a:pt x="27" y="370"/>
                    </a:lnTo>
                    <a:lnTo>
                      <a:pt x="18" y="381"/>
                    </a:lnTo>
                    <a:lnTo>
                      <a:pt x="10" y="392"/>
                    </a:lnTo>
                    <a:lnTo>
                      <a:pt x="0" y="403"/>
                    </a:lnTo>
                    <a:lnTo>
                      <a:pt x="0" y="0"/>
                    </a:lnTo>
                    <a:lnTo>
                      <a:pt x="10" y="10"/>
                    </a:lnTo>
                    <a:lnTo>
                      <a:pt x="18" y="21"/>
                    </a:lnTo>
                    <a:lnTo>
                      <a:pt x="27" y="32"/>
                    </a:lnTo>
                    <a:lnTo>
                      <a:pt x="35" y="45"/>
                    </a:lnTo>
                    <a:lnTo>
                      <a:pt x="43" y="57"/>
                    </a:lnTo>
                    <a:lnTo>
                      <a:pt x="50" y="72"/>
                    </a:lnTo>
                    <a:lnTo>
                      <a:pt x="55" y="85"/>
                    </a:lnTo>
                    <a:lnTo>
                      <a:pt x="62" y="99"/>
                    </a:lnTo>
                    <a:lnTo>
                      <a:pt x="62" y="30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917" name="Freeform 2006"/>
              <p:cNvSpPr>
                <a:spLocks/>
              </p:cNvSpPr>
              <p:nvPr/>
            </p:nvSpPr>
            <p:spPr bwMode="auto">
              <a:xfrm>
                <a:off x="2876" y="3360"/>
                <a:ext cx="23" cy="162"/>
              </a:xfrm>
              <a:custGeom>
                <a:avLst/>
                <a:gdLst>
                  <a:gd name="T0" fmla="*/ 0 w 47"/>
                  <a:gd name="T1" fmla="*/ 162 h 324"/>
                  <a:gd name="T2" fmla="*/ 5 w 47"/>
                  <a:gd name="T3" fmla="*/ 153 h 324"/>
                  <a:gd name="T4" fmla="*/ 10 w 47"/>
                  <a:gd name="T5" fmla="*/ 144 h 324"/>
                  <a:gd name="T6" fmla="*/ 14 w 47"/>
                  <a:gd name="T7" fmla="*/ 135 h 324"/>
                  <a:gd name="T8" fmla="*/ 17 w 47"/>
                  <a:gd name="T9" fmla="*/ 124 h 324"/>
                  <a:gd name="T10" fmla="*/ 20 w 47"/>
                  <a:gd name="T11" fmla="*/ 114 h 324"/>
                  <a:gd name="T12" fmla="*/ 21 w 47"/>
                  <a:gd name="T13" fmla="*/ 104 h 324"/>
                  <a:gd name="T14" fmla="*/ 23 w 47"/>
                  <a:gd name="T15" fmla="*/ 93 h 324"/>
                  <a:gd name="T16" fmla="*/ 23 w 47"/>
                  <a:gd name="T17" fmla="*/ 82 h 324"/>
                  <a:gd name="T18" fmla="*/ 23 w 47"/>
                  <a:gd name="T19" fmla="*/ 70 h 324"/>
                  <a:gd name="T20" fmla="*/ 21 w 47"/>
                  <a:gd name="T21" fmla="*/ 59 h 324"/>
                  <a:gd name="T22" fmla="*/ 20 w 47"/>
                  <a:gd name="T23" fmla="*/ 48 h 324"/>
                  <a:gd name="T24" fmla="*/ 17 w 47"/>
                  <a:gd name="T25" fmla="*/ 38 h 324"/>
                  <a:gd name="T26" fmla="*/ 14 w 47"/>
                  <a:gd name="T27" fmla="*/ 28 h 324"/>
                  <a:gd name="T28" fmla="*/ 10 w 47"/>
                  <a:gd name="T29" fmla="*/ 19 h 324"/>
                  <a:gd name="T30" fmla="*/ 5 w 47"/>
                  <a:gd name="T31" fmla="*/ 9 h 324"/>
                  <a:gd name="T32" fmla="*/ 0 w 47"/>
                  <a:gd name="T33" fmla="*/ 0 h 324"/>
                  <a:gd name="T34" fmla="*/ 0 w 47"/>
                  <a:gd name="T35" fmla="*/ 162 h 3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7" h="324">
                    <a:moveTo>
                      <a:pt x="0" y="324"/>
                    </a:moveTo>
                    <a:lnTo>
                      <a:pt x="10" y="306"/>
                    </a:lnTo>
                    <a:lnTo>
                      <a:pt x="20" y="288"/>
                    </a:lnTo>
                    <a:lnTo>
                      <a:pt x="28" y="270"/>
                    </a:lnTo>
                    <a:lnTo>
                      <a:pt x="35" y="248"/>
                    </a:lnTo>
                    <a:lnTo>
                      <a:pt x="40" y="228"/>
                    </a:lnTo>
                    <a:lnTo>
                      <a:pt x="43" y="207"/>
                    </a:lnTo>
                    <a:lnTo>
                      <a:pt x="47" y="185"/>
                    </a:lnTo>
                    <a:lnTo>
                      <a:pt x="47" y="163"/>
                    </a:lnTo>
                    <a:lnTo>
                      <a:pt x="47" y="140"/>
                    </a:lnTo>
                    <a:lnTo>
                      <a:pt x="43" y="118"/>
                    </a:lnTo>
                    <a:lnTo>
                      <a:pt x="40" y="96"/>
                    </a:lnTo>
                    <a:lnTo>
                      <a:pt x="35" y="76"/>
                    </a:lnTo>
                    <a:lnTo>
                      <a:pt x="28" y="55"/>
                    </a:lnTo>
                    <a:lnTo>
                      <a:pt x="20" y="37"/>
                    </a:lnTo>
                    <a:lnTo>
                      <a:pt x="10" y="18"/>
                    </a:lnTo>
                    <a:lnTo>
                      <a:pt x="0" y="0"/>
                    </a:lnTo>
                    <a:lnTo>
                      <a:pt x="0" y="324"/>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918" name="Freeform 2007"/>
              <p:cNvSpPr>
                <a:spLocks/>
              </p:cNvSpPr>
              <p:nvPr/>
            </p:nvSpPr>
            <p:spPr bwMode="auto">
              <a:xfrm>
                <a:off x="2891" y="3390"/>
                <a:ext cx="8" cy="102"/>
              </a:xfrm>
              <a:custGeom>
                <a:avLst/>
                <a:gdLst>
                  <a:gd name="T0" fmla="*/ 0 w 17"/>
                  <a:gd name="T1" fmla="*/ 102 h 204"/>
                  <a:gd name="T2" fmla="*/ 1 w 17"/>
                  <a:gd name="T3" fmla="*/ 97 h 204"/>
                  <a:gd name="T4" fmla="*/ 4 w 17"/>
                  <a:gd name="T5" fmla="*/ 91 h 204"/>
                  <a:gd name="T6" fmla="*/ 5 w 17"/>
                  <a:gd name="T7" fmla="*/ 84 h 204"/>
                  <a:gd name="T8" fmla="*/ 6 w 17"/>
                  <a:gd name="T9" fmla="*/ 78 h 204"/>
                  <a:gd name="T10" fmla="*/ 7 w 17"/>
                  <a:gd name="T11" fmla="*/ 72 h 204"/>
                  <a:gd name="T12" fmla="*/ 7 w 17"/>
                  <a:gd name="T13" fmla="*/ 65 h 204"/>
                  <a:gd name="T14" fmla="*/ 8 w 17"/>
                  <a:gd name="T15" fmla="*/ 58 h 204"/>
                  <a:gd name="T16" fmla="*/ 8 w 17"/>
                  <a:gd name="T17" fmla="*/ 52 h 204"/>
                  <a:gd name="T18" fmla="*/ 8 w 17"/>
                  <a:gd name="T19" fmla="*/ 45 h 204"/>
                  <a:gd name="T20" fmla="*/ 7 w 17"/>
                  <a:gd name="T21" fmla="*/ 38 h 204"/>
                  <a:gd name="T22" fmla="*/ 7 w 17"/>
                  <a:gd name="T23" fmla="*/ 31 h 204"/>
                  <a:gd name="T24" fmla="*/ 6 w 17"/>
                  <a:gd name="T25" fmla="*/ 25 h 204"/>
                  <a:gd name="T26" fmla="*/ 5 w 17"/>
                  <a:gd name="T27" fmla="*/ 18 h 204"/>
                  <a:gd name="T28" fmla="*/ 4 w 17"/>
                  <a:gd name="T29" fmla="*/ 12 h 204"/>
                  <a:gd name="T30" fmla="*/ 1 w 17"/>
                  <a:gd name="T31" fmla="*/ 6 h 204"/>
                  <a:gd name="T32" fmla="*/ 0 w 17"/>
                  <a:gd name="T33" fmla="*/ 0 h 204"/>
                  <a:gd name="T34" fmla="*/ 0 w 17"/>
                  <a:gd name="T35" fmla="*/ 102 h 20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7" h="204">
                    <a:moveTo>
                      <a:pt x="0" y="204"/>
                    </a:moveTo>
                    <a:lnTo>
                      <a:pt x="3" y="194"/>
                    </a:lnTo>
                    <a:lnTo>
                      <a:pt x="8" y="181"/>
                    </a:lnTo>
                    <a:lnTo>
                      <a:pt x="10" y="168"/>
                    </a:lnTo>
                    <a:lnTo>
                      <a:pt x="13" y="156"/>
                    </a:lnTo>
                    <a:lnTo>
                      <a:pt x="15" y="143"/>
                    </a:lnTo>
                    <a:lnTo>
                      <a:pt x="15" y="130"/>
                    </a:lnTo>
                    <a:lnTo>
                      <a:pt x="17" y="116"/>
                    </a:lnTo>
                    <a:lnTo>
                      <a:pt x="17" y="103"/>
                    </a:lnTo>
                    <a:lnTo>
                      <a:pt x="17" y="89"/>
                    </a:lnTo>
                    <a:lnTo>
                      <a:pt x="15" y="76"/>
                    </a:lnTo>
                    <a:lnTo>
                      <a:pt x="15" y="62"/>
                    </a:lnTo>
                    <a:lnTo>
                      <a:pt x="13" y="49"/>
                    </a:lnTo>
                    <a:lnTo>
                      <a:pt x="10" y="36"/>
                    </a:lnTo>
                    <a:lnTo>
                      <a:pt x="8" y="24"/>
                    </a:lnTo>
                    <a:lnTo>
                      <a:pt x="3" y="11"/>
                    </a:lnTo>
                    <a:lnTo>
                      <a:pt x="0" y="0"/>
                    </a:lnTo>
                    <a:lnTo>
                      <a:pt x="0" y="204"/>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919" name="Freeform 2008"/>
              <p:cNvSpPr>
                <a:spLocks/>
              </p:cNvSpPr>
              <p:nvPr/>
            </p:nvSpPr>
            <p:spPr bwMode="auto">
              <a:xfrm>
                <a:off x="2604" y="3291"/>
                <a:ext cx="149" cy="151"/>
              </a:xfrm>
              <a:custGeom>
                <a:avLst/>
                <a:gdLst>
                  <a:gd name="T0" fmla="*/ 7 w 297"/>
                  <a:gd name="T1" fmla="*/ 151 h 302"/>
                  <a:gd name="T2" fmla="*/ 7 w 297"/>
                  <a:gd name="T3" fmla="*/ 151 h 302"/>
                  <a:gd name="T4" fmla="*/ 8 w 297"/>
                  <a:gd name="T5" fmla="*/ 137 h 302"/>
                  <a:gd name="T6" fmla="*/ 10 w 297"/>
                  <a:gd name="T7" fmla="*/ 122 h 302"/>
                  <a:gd name="T8" fmla="*/ 13 w 297"/>
                  <a:gd name="T9" fmla="*/ 110 h 302"/>
                  <a:gd name="T10" fmla="*/ 18 w 297"/>
                  <a:gd name="T11" fmla="*/ 97 h 302"/>
                  <a:gd name="T12" fmla="*/ 23 w 297"/>
                  <a:gd name="T13" fmla="*/ 84 h 302"/>
                  <a:gd name="T14" fmla="*/ 31 w 297"/>
                  <a:gd name="T15" fmla="*/ 72 h 302"/>
                  <a:gd name="T16" fmla="*/ 39 w 297"/>
                  <a:gd name="T17" fmla="*/ 62 h 302"/>
                  <a:gd name="T18" fmla="*/ 48 w 297"/>
                  <a:gd name="T19" fmla="*/ 51 h 302"/>
                  <a:gd name="T20" fmla="*/ 58 w 297"/>
                  <a:gd name="T21" fmla="*/ 42 h 302"/>
                  <a:gd name="T22" fmla="*/ 69 w 297"/>
                  <a:gd name="T23" fmla="*/ 34 h 302"/>
                  <a:gd name="T24" fmla="*/ 80 w 297"/>
                  <a:gd name="T25" fmla="*/ 26 h 302"/>
                  <a:gd name="T26" fmla="*/ 93 w 297"/>
                  <a:gd name="T27" fmla="*/ 21 h 302"/>
                  <a:gd name="T28" fmla="*/ 106 w 297"/>
                  <a:gd name="T29" fmla="*/ 16 h 302"/>
                  <a:gd name="T30" fmla="*/ 120 w 297"/>
                  <a:gd name="T31" fmla="*/ 12 h 302"/>
                  <a:gd name="T32" fmla="*/ 134 w 297"/>
                  <a:gd name="T33" fmla="*/ 10 h 302"/>
                  <a:gd name="T34" fmla="*/ 149 w 297"/>
                  <a:gd name="T35" fmla="*/ 9 h 302"/>
                  <a:gd name="T36" fmla="*/ 149 w 297"/>
                  <a:gd name="T37" fmla="*/ 0 h 302"/>
                  <a:gd name="T38" fmla="*/ 134 w 297"/>
                  <a:gd name="T39" fmla="*/ 1 h 302"/>
                  <a:gd name="T40" fmla="*/ 119 w 297"/>
                  <a:gd name="T41" fmla="*/ 3 h 302"/>
                  <a:gd name="T42" fmla="*/ 105 w 297"/>
                  <a:gd name="T43" fmla="*/ 7 h 302"/>
                  <a:gd name="T44" fmla="*/ 91 w 297"/>
                  <a:gd name="T45" fmla="*/ 12 h 302"/>
                  <a:gd name="T46" fmla="*/ 79 w 297"/>
                  <a:gd name="T47" fmla="*/ 17 h 302"/>
                  <a:gd name="T48" fmla="*/ 66 w 297"/>
                  <a:gd name="T49" fmla="*/ 26 h 302"/>
                  <a:gd name="T50" fmla="*/ 54 w 297"/>
                  <a:gd name="T51" fmla="*/ 35 h 302"/>
                  <a:gd name="T52" fmla="*/ 44 w 297"/>
                  <a:gd name="T53" fmla="*/ 44 h 302"/>
                  <a:gd name="T54" fmla="*/ 34 w 297"/>
                  <a:gd name="T55" fmla="*/ 54 h 302"/>
                  <a:gd name="T56" fmla="*/ 26 w 297"/>
                  <a:gd name="T57" fmla="*/ 66 h 302"/>
                  <a:gd name="T58" fmla="*/ 18 w 297"/>
                  <a:gd name="T59" fmla="*/ 79 h 302"/>
                  <a:gd name="T60" fmla="*/ 13 w 297"/>
                  <a:gd name="T61" fmla="*/ 92 h 302"/>
                  <a:gd name="T62" fmla="*/ 7 w 297"/>
                  <a:gd name="T63" fmla="*/ 106 h 302"/>
                  <a:gd name="T64" fmla="*/ 3 w 297"/>
                  <a:gd name="T65" fmla="*/ 120 h 302"/>
                  <a:gd name="T66" fmla="*/ 1 w 297"/>
                  <a:gd name="T67" fmla="*/ 135 h 302"/>
                  <a:gd name="T68" fmla="*/ 0 w 297"/>
                  <a:gd name="T69" fmla="*/ 151 h 302"/>
                  <a:gd name="T70" fmla="*/ 0 w 297"/>
                  <a:gd name="T71" fmla="*/ 151 h 302"/>
                  <a:gd name="T72" fmla="*/ 7 w 297"/>
                  <a:gd name="T73" fmla="*/ 151 h 30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97" h="302">
                    <a:moveTo>
                      <a:pt x="13" y="302"/>
                    </a:moveTo>
                    <a:lnTo>
                      <a:pt x="13" y="302"/>
                    </a:lnTo>
                    <a:lnTo>
                      <a:pt x="15" y="273"/>
                    </a:lnTo>
                    <a:lnTo>
                      <a:pt x="20" y="244"/>
                    </a:lnTo>
                    <a:lnTo>
                      <a:pt x="26" y="219"/>
                    </a:lnTo>
                    <a:lnTo>
                      <a:pt x="35" y="193"/>
                    </a:lnTo>
                    <a:lnTo>
                      <a:pt x="46" y="168"/>
                    </a:lnTo>
                    <a:lnTo>
                      <a:pt x="61" y="143"/>
                    </a:lnTo>
                    <a:lnTo>
                      <a:pt x="78" y="123"/>
                    </a:lnTo>
                    <a:lnTo>
                      <a:pt x="95" y="101"/>
                    </a:lnTo>
                    <a:lnTo>
                      <a:pt x="115" y="83"/>
                    </a:lnTo>
                    <a:lnTo>
                      <a:pt x="138" y="67"/>
                    </a:lnTo>
                    <a:lnTo>
                      <a:pt x="160" y="52"/>
                    </a:lnTo>
                    <a:lnTo>
                      <a:pt x="185" y="41"/>
                    </a:lnTo>
                    <a:lnTo>
                      <a:pt x="212" y="31"/>
                    </a:lnTo>
                    <a:lnTo>
                      <a:pt x="240" y="23"/>
                    </a:lnTo>
                    <a:lnTo>
                      <a:pt x="267" y="20"/>
                    </a:lnTo>
                    <a:lnTo>
                      <a:pt x="297" y="18"/>
                    </a:lnTo>
                    <a:lnTo>
                      <a:pt x="297" y="0"/>
                    </a:lnTo>
                    <a:lnTo>
                      <a:pt x="267" y="2"/>
                    </a:lnTo>
                    <a:lnTo>
                      <a:pt x="237" y="5"/>
                    </a:lnTo>
                    <a:lnTo>
                      <a:pt x="209" y="13"/>
                    </a:lnTo>
                    <a:lnTo>
                      <a:pt x="182" y="23"/>
                    </a:lnTo>
                    <a:lnTo>
                      <a:pt x="157" y="34"/>
                    </a:lnTo>
                    <a:lnTo>
                      <a:pt x="132" y="52"/>
                    </a:lnTo>
                    <a:lnTo>
                      <a:pt x="108" y="69"/>
                    </a:lnTo>
                    <a:lnTo>
                      <a:pt x="88" y="87"/>
                    </a:lnTo>
                    <a:lnTo>
                      <a:pt x="68" y="108"/>
                    </a:lnTo>
                    <a:lnTo>
                      <a:pt x="51" y="132"/>
                    </a:lnTo>
                    <a:lnTo>
                      <a:pt x="36" y="157"/>
                    </a:lnTo>
                    <a:lnTo>
                      <a:pt x="25" y="183"/>
                    </a:lnTo>
                    <a:lnTo>
                      <a:pt x="13" y="211"/>
                    </a:lnTo>
                    <a:lnTo>
                      <a:pt x="6" y="240"/>
                    </a:lnTo>
                    <a:lnTo>
                      <a:pt x="1" y="269"/>
                    </a:lnTo>
                    <a:lnTo>
                      <a:pt x="0" y="302"/>
                    </a:lnTo>
                    <a:lnTo>
                      <a:pt x="13" y="3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920" name="Freeform 2009"/>
              <p:cNvSpPr>
                <a:spLocks/>
              </p:cNvSpPr>
              <p:nvPr/>
            </p:nvSpPr>
            <p:spPr bwMode="auto">
              <a:xfrm>
                <a:off x="2604" y="3442"/>
                <a:ext cx="149" cy="151"/>
              </a:xfrm>
              <a:custGeom>
                <a:avLst/>
                <a:gdLst>
                  <a:gd name="T0" fmla="*/ 149 w 297"/>
                  <a:gd name="T1" fmla="*/ 142 h 300"/>
                  <a:gd name="T2" fmla="*/ 149 w 297"/>
                  <a:gd name="T3" fmla="*/ 142 h 300"/>
                  <a:gd name="T4" fmla="*/ 134 w 297"/>
                  <a:gd name="T5" fmla="*/ 141 h 300"/>
                  <a:gd name="T6" fmla="*/ 120 w 297"/>
                  <a:gd name="T7" fmla="*/ 139 h 300"/>
                  <a:gd name="T8" fmla="*/ 107 w 297"/>
                  <a:gd name="T9" fmla="*/ 135 h 300"/>
                  <a:gd name="T10" fmla="*/ 94 w 297"/>
                  <a:gd name="T11" fmla="*/ 130 h 300"/>
                  <a:gd name="T12" fmla="*/ 81 w 297"/>
                  <a:gd name="T13" fmla="*/ 125 h 300"/>
                  <a:gd name="T14" fmla="*/ 69 w 297"/>
                  <a:gd name="T15" fmla="*/ 118 h 300"/>
                  <a:gd name="T16" fmla="*/ 59 w 297"/>
                  <a:gd name="T17" fmla="*/ 109 h 300"/>
                  <a:gd name="T18" fmla="*/ 48 w 297"/>
                  <a:gd name="T19" fmla="*/ 100 h 300"/>
                  <a:gd name="T20" fmla="*/ 39 w 297"/>
                  <a:gd name="T21" fmla="*/ 89 h 300"/>
                  <a:gd name="T22" fmla="*/ 31 w 297"/>
                  <a:gd name="T23" fmla="*/ 79 h 300"/>
                  <a:gd name="T24" fmla="*/ 23 w 297"/>
                  <a:gd name="T25" fmla="*/ 67 h 300"/>
                  <a:gd name="T26" fmla="*/ 18 w 297"/>
                  <a:gd name="T27" fmla="*/ 54 h 300"/>
                  <a:gd name="T28" fmla="*/ 13 w 297"/>
                  <a:gd name="T29" fmla="*/ 42 h 300"/>
                  <a:gd name="T30" fmla="*/ 10 w 297"/>
                  <a:gd name="T31" fmla="*/ 28 h 300"/>
                  <a:gd name="T32" fmla="*/ 8 w 297"/>
                  <a:gd name="T33" fmla="*/ 14 h 300"/>
                  <a:gd name="T34" fmla="*/ 7 w 297"/>
                  <a:gd name="T35" fmla="*/ 0 h 300"/>
                  <a:gd name="T36" fmla="*/ 0 w 297"/>
                  <a:gd name="T37" fmla="*/ 0 h 300"/>
                  <a:gd name="T38" fmla="*/ 1 w 297"/>
                  <a:gd name="T39" fmla="*/ 16 h 300"/>
                  <a:gd name="T40" fmla="*/ 3 w 297"/>
                  <a:gd name="T41" fmla="*/ 30 h 300"/>
                  <a:gd name="T42" fmla="*/ 7 w 297"/>
                  <a:gd name="T43" fmla="*/ 45 h 300"/>
                  <a:gd name="T44" fmla="*/ 13 w 297"/>
                  <a:gd name="T45" fmla="*/ 60 h 300"/>
                  <a:gd name="T46" fmla="*/ 18 w 297"/>
                  <a:gd name="T47" fmla="*/ 73 h 300"/>
                  <a:gd name="T48" fmla="*/ 26 w 297"/>
                  <a:gd name="T49" fmla="*/ 85 h 300"/>
                  <a:gd name="T50" fmla="*/ 34 w 297"/>
                  <a:gd name="T51" fmla="*/ 97 h 300"/>
                  <a:gd name="T52" fmla="*/ 44 w 297"/>
                  <a:gd name="T53" fmla="*/ 107 h 300"/>
                  <a:gd name="T54" fmla="*/ 55 w 297"/>
                  <a:gd name="T55" fmla="*/ 116 h 300"/>
                  <a:gd name="T56" fmla="*/ 66 w 297"/>
                  <a:gd name="T57" fmla="*/ 126 h 300"/>
                  <a:gd name="T58" fmla="*/ 79 w 297"/>
                  <a:gd name="T59" fmla="*/ 134 h 300"/>
                  <a:gd name="T60" fmla="*/ 92 w 297"/>
                  <a:gd name="T61" fmla="*/ 139 h 300"/>
                  <a:gd name="T62" fmla="*/ 105 w 297"/>
                  <a:gd name="T63" fmla="*/ 145 h 300"/>
                  <a:gd name="T64" fmla="*/ 119 w 297"/>
                  <a:gd name="T65" fmla="*/ 148 h 300"/>
                  <a:gd name="T66" fmla="*/ 134 w 297"/>
                  <a:gd name="T67" fmla="*/ 150 h 300"/>
                  <a:gd name="T68" fmla="*/ 149 w 297"/>
                  <a:gd name="T69" fmla="*/ 151 h 300"/>
                  <a:gd name="T70" fmla="*/ 149 w 297"/>
                  <a:gd name="T71" fmla="*/ 151 h 300"/>
                  <a:gd name="T72" fmla="*/ 149 w 297"/>
                  <a:gd name="T73" fmla="*/ 142 h 30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97" h="300">
                    <a:moveTo>
                      <a:pt x="297" y="282"/>
                    </a:moveTo>
                    <a:lnTo>
                      <a:pt x="297" y="282"/>
                    </a:lnTo>
                    <a:lnTo>
                      <a:pt x="267" y="280"/>
                    </a:lnTo>
                    <a:lnTo>
                      <a:pt x="240" y="277"/>
                    </a:lnTo>
                    <a:lnTo>
                      <a:pt x="214" y="269"/>
                    </a:lnTo>
                    <a:lnTo>
                      <a:pt x="187" y="259"/>
                    </a:lnTo>
                    <a:lnTo>
                      <a:pt x="162" y="248"/>
                    </a:lnTo>
                    <a:lnTo>
                      <a:pt x="138" y="235"/>
                    </a:lnTo>
                    <a:lnTo>
                      <a:pt x="117" y="217"/>
                    </a:lnTo>
                    <a:lnTo>
                      <a:pt x="95" y="199"/>
                    </a:lnTo>
                    <a:lnTo>
                      <a:pt x="78" y="177"/>
                    </a:lnTo>
                    <a:lnTo>
                      <a:pt x="61" y="157"/>
                    </a:lnTo>
                    <a:lnTo>
                      <a:pt x="46" y="134"/>
                    </a:lnTo>
                    <a:lnTo>
                      <a:pt x="35" y="108"/>
                    </a:lnTo>
                    <a:lnTo>
                      <a:pt x="26" y="83"/>
                    </a:lnTo>
                    <a:lnTo>
                      <a:pt x="20" y="56"/>
                    </a:lnTo>
                    <a:lnTo>
                      <a:pt x="15" y="27"/>
                    </a:lnTo>
                    <a:lnTo>
                      <a:pt x="13" y="0"/>
                    </a:lnTo>
                    <a:lnTo>
                      <a:pt x="0" y="0"/>
                    </a:lnTo>
                    <a:lnTo>
                      <a:pt x="1" y="31"/>
                    </a:lnTo>
                    <a:lnTo>
                      <a:pt x="6" y="60"/>
                    </a:lnTo>
                    <a:lnTo>
                      <a:pt x="13" y="90"/>
                    </a:lnTo>
                    <a:lnTo>
                      <a:pt x="25" y="119"/>
                    </a:lnTo>
                    <a:lnTo>
                      <a:pt x="36" y="145"/>
                    </a:lnTo>
                    <a:lnTo>
                      <a:pt x="51" y="168"/>
                    </a:lnTo>
                    <a:lnTo>
                      <a:pt x="68" y="192"/>
                    </a:lnTo>
                    <a:lnTo>
                      <a:pt x="88" y="213"/>
                    </a:lnTo>
                    <a:lnTo>
                      <a:pt x="110" y="231"/>
                    </a:lnTo>
                    <a:lnTo>
                      <a:pt x="132" y="250"/>
                    </a:lnTo>
                    <a:lnTo>
                      <a:pt x="158" y="266"/>
                    </a:lnTo>
                    <a:lnTo>
                      <a:pt x="183" y="277"/>
                    </a:lnTo>
                    <a:lnTo>
                      <a:pt x="210" y="288"/>
                    </a:lnTo>
                    <a:lnTo>
                      <a:pt x="237" y="295"/>
                    </a:lnTo>
                    <a:lnTo>
                      <a:pt x="267" y="298"/>
                    </a:lnTo>
                    <a:lnTo>
                      <a:pt x="297" y="300"/>
                    </a:lnTo>
                    <a:lnTo>
                      <a:pt x="297"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921" name="Freeform 2010"/>
              <p:cNvSpPr>
                <a:spLocks/>
              </p:cNvSpPr>
              <p:nvPr/>
            </p:nvSpPr>
            <p:spPr bwMode="auto">
              <a:xfrm>
                <a:off x="2753" y="3442"/>
                <a:ext cx="149" cy="151"/>
              </a:xfrm>
              <a:custGeom>
                <a:avLst/>
                <a:gdLst>
                  <a:gd name="T0" fmla="*/ 142 w 298"/>
                  <a:gd name="T1" fmla="*/ 0 h 300"/>
                  <a:gd name="T2" fmla="*/ 142 w 298"/>
                  <a:gd name="T3" fmla="*/ 0 h 300"/>
                  <a:gd name="T4" fmla="*/ 142 w 298"/>
                  <a:gd name="T5" fmla="*/ 14 h 300"/>
                  <a:gd name="T6" fmla="*/ 139 w 298"/>
                  <a:gd name="T7" fmla="*/ 28 h 300"/>
                  <a:gd name="T8" fmla="*/ 136 w 298"/>
                  <a:gd name="T9" fmla="*/ 42 h 300"/>
                  <a:gd name="T10" fmla="*/ 131 w 298"/>
                  <a:gd name="T11" fmla="*/ 54 h 300"/>
                  <a:gd name="T12" fmla="*/ 126 w 298"/>
                  <a:gd name="T13" fmla="*/ 67 h 300"/>
                  <a:gd name="T14" fmla="*/ 118 w 298"/>
                  <a:gd name="T15" fmla="*/ 79 h 300"/>
                  <a:gd name="T16" fmla="*/ 110 w 298"/>
                  <a:gd name="T17" fmla="*/ 89 h 300"/>
                  <a:gd name="T18" fmla="*/ 101 w 298"/>
                  <a:gd name="T19" fmla="*/ 100 h 300"/>
                  <a:gd name="T20" fmla="*/ 91 w 298"/>
                  <a:gd name="T21" fmla="*/ 109 h 300"/>
                  <a:gd name="T22" fmla="*/ 80 w 298"/>
                  <a:gd name="T23" fmla="*/ 118 h 300"/>
                  <a:gd name="T24" fmla="*/ 69 w 298"/>
                  <a:gd name="T25" fmla="*/ 125 h 300"/>
                  <a:gd name="T26" fmla="*/ 56 w 298"/>
                  <a:gd name="T27" fmla="*/ 130 h 300"/>
                  <a:gd name="T28" fmla="*/ 43 w 298"/>
                  <a:gd name="T29" fmla="*/ 135 h 300"/>
                  <a:gd name="T30" fmla="*/ 29 w 298"/>
                  <a:gd name="T31" fmla="*/ 139 h 300"/>
                  <a:gd name="T32" fmla="*/ 15 w 298"/>
                  <a:gd name="T33" fmla="*/ 141 h 300"/>
                  <a:gd name="T34" fmla="*/ 0 w 298"/>
                  <a:gd name="T35" fmla="*/ 142 h 300"/>
                  <a:gd name="T36" fmla="*/ 0 w 298"/>
                  <a:gd name="T37" fmla="*/ 151 h 300"/>
                  <a:gd name="T38" fmla="*/ 15 w 298"/>
                  <a:gd name="T39" fmla="*/ 150 h 300"/>
                  <a:gd name="T40" fmla="*/ 30 w 298"/>
                  <a:gd name="T41" fmla="*/ 148 h 300"/>
                  <a:gd name="T42" fmla="*/ 45 w 298"/>
                  <a:gd name="T43" fmla="*/ 145 h 300"/>
                  <a:gd name="T44" fmla="*/ 58 w 298"/>
                  <a:gd name="T45" fmla="*/ 139 h 300"/>
                  <a:gd name="T46" fmla="*/ 70 w 298"/>
                  <a:gd name="T47" fmla="*/ 134 h 300"/>
                  <a:gd name="T48" fmla="*/ 83 w 298"/>
                  <a:gd name="T49" fmla="*/ 126 h 300"/>
                  <a:gd name="T50" fmla="*/ 95 w 298"/>
                  <a:gd name="T51" fmla="*/ 116 h 300"/>
                  <a:gd name="T52" fmla="*/ 105 w 298"/>
                  <a:gd name="T53" fmla="*/ 107 h 300"/>
                  <a:gd name="T54" fmla="*/ 115 w 298"/>
                  <a:gd name="T55" fmla="*/ 97 h 300"/>
                  <a:gd name="T56" fmla="*/ 123 w 298"/>
                  <a:gd name="T57" fmla="*/ 85 h 300"/>
                  <a:gd name="T58" fmla="*/ 131 w 298"/>
                  <a:gd name="T59" fmla="*/ 73 h 300"/>
                  <a:gd name="T60" fmla="*/ 136 w 298"/>
                  <a:gd name="T61" fmla="*/ 60 h 300"/>
                  <a:gd name="T62" fmla="*/ 142 w 298"/>
                  <a:gd name="T63" fmla="*/ 45 h 300"/>
                  <a:gd name="T64" fmla="*/ 146 w 298"/>
                  <a:gd name="T65" fmla="*/ 30 h 300"/>
                  <a:gd name="T66" fmla="*/ 148 w 298"/>
                  <a:gd name="T67" fmla="*/ 16 h 300"/>
                  <a:gd name="T68" fmla="*/ 149 w 298"/>
                  <a:gd name="T69" fmla="*/ 0 h 300"/>
                  <a:gd name="T70" fmla="*/ 149 w 298"/>
                  <a:gd name="T71" fmla="*/ 0 h 300"/>
                  <a:gd name="T72" fmla="*/ 142 w 298"/>
                  <a:gd name="T73" fmla="*/ 0 h 30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98" h="300">
                    <a:moveTo>
                      <a:pt x="284" y="0"/>
                    </a:moveTo>
                    <a:lnTo>
                      <a:pt x="284" y="0"/>
                    </a:lnTo>
                    <a:lnTo>
                      <a:pt x="283" y="27"/>
                    </a:lnTo>
                    <a:lnTo>
                      <a:pt x="278" y="56"/>
                    </a:lnTo>
                    <a:lnTo>
                      <a:pt x="271" y="83"/>
                    </a:lnTo>
                    <a:lnTo>
                      <a:pt x="262" y="108"/>
                    </a:lnTo>
                    <a:lnTo>
                      <a:pt x="251" y="134"/>
                    </a:lnTo>
                    <a:lnTo>
                      <a:pt x="236" y="157"/>
                    </a:lnTo>
                    <a:lnTo>
                      <a:pt x="219" y="177"/>
                    </a:lnTo>
                    <a:lnTo>
                      <a:pt x="202" y="199"/>
                    </a:lnTo>
                    <a:lnTo>
                      <a:pt x="182" y="217"/>
                    </a:lnTo>
                    <a:lnTo>
                      <a:pt x="159" y="235"/>
                    </a:lnTo>
                    <a:lnTo>
                      <a:pt x="137" y="248"/>
                    </a:lnTo>
                    <a:lnTo>
                      <a:pt x="112" y="259"/>
                    </a:lnTo>
                    <a:lnTo>
                      <a:pt x="85" y="269"/>
                    </a:lnTo>
                    <a:lnTo>
                      <a:pt x="57" y="277"/>
                    </a:lnTo>
                    <a:lnTo>
                      <a:pt x="30" y="280"/>
                    </a:lnTo>
                    <a:lnTo>
                      <a:pt x="0" y="282"/>
                    </a:lnTo>
                    <a:lnTo>
                      <a:pt x="0" y="300"/>
                    </a:lnTo>
                    <a:lnTo>
                      <a:pt x="30" y="298"/>
                    </a:lnTo>
                    <a:lnTo>
                      <a:pt x="60" y="295"/>
                    </a:lnTo>
                    <a:lnTo>
                      <a:pt x="89" y="288"/>
                    </a:lnTo>
                    <a:lnTo>
                      <a:pt x="115" y="277"/>
                    </a:lnTo>
                    <a:lnTo>
                      <a:pt x="140" y="266"/>
                    </a:lnTo>
                    <a:lnTo>
                      <a:pt x="166" y="250"/>
                    </a:lnTo>
                    <a:lnTo>
                      <a:pt x="189" y="231"/>
                    </a:lnTo>
                    <a:lnTo>
                      <a:pt x="209" y="213"/>
                    </a:lnTo>
                    <a:lnTo>
                      <a:pt x="229" y="192"/>
                    </a:lnTo>
                    <a:lnTo>
                      <a:pt x="246" y="168"/>
                    </a:lnTo>
                    <a:lnTo>
                      <a:pt x="261" y="145"/>
                    </a:lnTo>
                    <a:lnTo>
                      <a:pt x="272" y="119"/>
                    </a:lnTo>
                    <a:lnTo>
                      <a:pt x="284" y="90"/>
                    </a:lnTo>
                    <a:lnTo>
                      <a:pt x="291" y="60"/>
                    </a:lnTo>
                    <a:lnTo>
                      <a:pt x="296" y="31"/>
                    </a:lnTo>
                    <a:lnTo>
                      <a:pt x="298" y="0"/>
                    </a:lnTo>
                    <a:lnTo>
                      <a:pt x="28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922" name="Freeform 2011"/>
              <p:cNvSpPr>
                <a:spLocks/>
              </p:cNvSpPr>
              <p:nvPr/>
            </p:nvSpPr>
            <p:spPr bwMode="auto">
              <a:xfrm>
                <a:off x="2753" y="3291"/>
                <a:ext cx="149" cy="151"/>
              </a:xfrm>
              <a:custGeom>
                <a:avLst/>
                <a:gdLst>
                  <a:gd name="T0" fmla="*/ 0 w 298"/>
                  <a:gd name="T1" fmla="*/ 9 h 302"/>
                  <a:gd name="T2" fmla="*/ 0 w 298"/>
                  <a:gd name="T3" fmla="*/ 9 h 302"/>
                  <a:gd name="T4" fmla="*/ 15 w 298"/>
                  <a:gd name="T5" fmla="*/ 10 h 302"/>
                  <a:gd name="T6" fmla="*/ 29 w 298"/>
                  <a:gd name="T7" fmla="*/ 12 h 302"/>
                  <a:gd name="T8" fmla="*/ 43 w 298"/>
                  <a:gd name="T9" fmla="*/ 16 h 302"/>
                  <a:gd name="T10" fmla="*/ 56 w 298"/>
                  <a:gd name="T11" fmla="*/ 21 h 302"/>
                  <a:gd name="T12" fmla="*/ 69 w 298"/>
                  <a:gd name="T13" fmla="*/ 26 h 302"/>
                  <a:gd name="T14" fmla="*/ 80 w 298"/>
                  <a:gd name="T15" fmla="*/ 34 h 302"/>
                  <a:gd name="T16" fmla="*/ 91 w 298"/>
                  <a:gd name="T17" fmla="*/ 42 h 302"/>
                  <a:gd name="T18" fmla="*/ 101 w 298"/>
                  <a:gd name="T19" fmla="*/ 51 h 302"/>
                  <a:gd name="T20" fmla="*/ 110 w 298"/>
                  <a:gd name="T21" fmla="*/ 62 h 302"/>
                  <a:gd name="T22" fmla="*/ 118 w 298"/>
                  <a:gd name="T23" fmla="*/ 72 h 302"/>
                  <a:gd name="T24" fmla="*/ 126 w 298"/>
                  <a:gd name="T25" fmla="*/ 84 h 302"/>
                  <a:gd name="T26" fmla="*/ 131 w 298"/>
                  <a:gd name="T27" fmla="*/ 97 h 302"/>
                  <a:gd name="T28" fmla="*/ 136 w 298"/>
                  <a:gd name="T29" fmla="*/ 110 h 302"/>
                  <a:gd name="T30" fmla="*/ 139 w 298"/>
                  <a:gd name="T31" fmla="*/ 122 h 302"/>
                  <a:gd name="T32" fmla="*/ 142 w 298"/>
                  <a:gd name="T33" fmla="*/ 137 h 302"/>
                  <a:gd name="T34" fmla="*/ 142 w 298"/>
                  <a:gd name="T35" fmla="*/ 151 h 302"/>
                  <a:gd name="T36" fmla="*/ 149 w 298"/>
                  <a:gd name="T37" fmla="*/ 151 h 302"/>
                  <a:gd name="T38" fmla="*/ 148 w 298"/>
                  <a:gd name="T39" fmla="*/ 135 h 302"/>
                  <a:gd name="T40" fmla="*/ 146 w 298"/>
                  <a:gd name="T41" fmla="*/ 120 h 302"/>
                  <a:gd name="T42" fmla="*/ 142 w 298"/>
                  <a:gd name="T43" fmla="*/ 106 h 302"/>
                  <a:gd name="T44" fmla="*/ 136 w 298"/>
                  <a:gd name="T45" fmla="*/ 92 h 302"/>
                  <a:gd name="T46" fmla="*/ 131 w 298"/>
                  <a:gd name="T47" fmla="*/ 79 h 302"/>
                  <a:gd name="T48" fmla="*/ 123 w 298"/>
                  <a:gd name="T49" fmla="*/ 66 h 302"/>
                  <a:gd name="T50" fmla="*/ 115 w 298"/>
                  <a:gd name="T51" fmla="*/ 54 h 302"/>
                  <a:gd name="T52" fmla="*/ 105 w 298"/>
                  <a:gd name="T53" fmla="*/ 44 h 302"/>
                  <a:gd name="T54" fmla="*/ 95 w 298"/>
                  <a:gd name="T55" fmla="*/ 35 h 302"/>
                  <a:gd name="T56" fmla="*/ 83 w 298"/>
                  <a:gd name="T57" fmla="*/ 26 h 302"/>
                  <a:gd name="T58" fmla="*/ 70 w 298"/>
                  <a:gd name="T59" fmla="*/ 17 h 302"/>
                  <a:gd name="T60" fmla="*/ 58 w 298"/>
                  <a:gd name="T61" fmla="*/ 12 h 302"/>
                  <a:gd name="T62" fmla="*/ 45 w 298"/>
                  <a:gd name="T63" fmla="*/ 7 h 302"/>
                  <a:gd name="T64" fmla="*/ 30 w 298"/>
                  <a:gd name="T65" fmla="*/ 3 h 302"/>
                  <a:gd name="T66" fmla="*/ 15 w 298"/>
                  <a:gd name="T67" fmla="*/ 1 h 302"/>
                  <a:gd name="T68" fmla="*/ 0 w 298"/>
                  <a:gd name="T69" fmla="*/ 0 h 302"/>
                  <a:gd name="T70" fmla="*/ 0 w 298"/>
                  <a:gd name="T71" fmla="*/ 0 h 302"/>
                  <a:gd name="T72" fmla="*/ 0 w 298"/>
                  <a:gd name="T73" fmla="*/ 9 h 30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98" h="302">
                    <a:moveTo>
                      <a:pt x="0" y="18"/>
                    </a:moveTo>
                    <a:lnTo>
                      <a:pt x="0" y="18"/>
                    </a:lnTo>
                    <a:lnTo>
                      <a:pt x="30" y="20"/>
                    </a:lnTo>
                    <a:lnTo>
                      <a:pt x="57" y="23"/>
                    </a:lnTo>
                    <a:lnTo>
                      <a:pt x="85" y="31"/>
                    </a:lnTo>
                    <a:lnTo>
                      <a:pt x="112" y="41"/>
                    </a:lnTo>
                    <a:lnTo>
                      <a:pt x="137" y="52"/>
                    </a:lnTo>
                    <a:lnTo>
                      <a:pt x="159" y="67"/>
                    </a:lnTo>
                    <a:lnTo>
                      <a:pt x="182" y="83"/>
                    </a:lnTo>
                    <a:lnTo>
                      <a:pt x="202" y="101"/>
                    </a:lnTo>
                    <a:lnTo>
                      <a:pt x="219" y="123"/>
                    </a:lnTo>
                    <a:lnTo>
                      <a:pt x="236" y="143"/>
                    </a:lnTo>
                    <a:lnTo>
                      <a:pt x="251" y="168"/>
                    </a:lnTo>
                    <a:lnTo>
                      <a:pt x="262" y="193"/>
                    </a:lnTo>
                    <a:lnTo>
                      <a:pt x="271" y="219"/>
                    </a:lnTo>
                    <a:lnTo>
                      <a:pt x="278" y="244"/>
                    </a:lnTo>
                    <a:lnTo>
                      <a:pt x="283" y="273"/>
                    </a:lnTo>
                    <a:lnTo>
                      <a:pt x="284" y="302"/>
                    </a:lnTo>
                    <a:lnTo>
                      <a:pt x="298" y="302"/>
                    </a:lnTo>
                    <a:lnTo>
                      <a:pt x="296" y="269"/>
                    </a:lnTo>
                    <a:lnTo>
                      <a:pt x="291" y="240"/>
                    </a:lnTo>
                    <a:lnTo>
                      <a:pt x="284" y="211"/>
                    </a:lnTo>
                    <a:lnTo>
                      <a:pt x="272" y="183"/>
                    </a:lnTo>
                    <a:lnTo>
                      <a:pt x="261" y="157"/>
                    </a:lnTo>
                    <a:lnTo>
                      <a:pt x="246" y="132"/>
                    </a:lnTo>
                    <a:lnTo>
                      <a:pt x="229" y="108"/>
                    </a:lnTo>
                    <a:lnTo>
                      <a:pt x="209" y="87"/>
                    </a:lnTo>
                    <a:lnTo>
                      <a:pt x="189" y="69"/>
                    </a:lnTo>
                    <a:lnTo>
                      <a:pt x="166" y="52"/>
                    </a:lnTo>
                    <a:lnTo>
                      <a:pt x="140" y="34"/>
                    </a:lnTo>
                    <a:lnTo>
                      <a:pt x="115" y="23"/>
                    </a:lnTo>
                    <a:lnTo>
                      <a:pt x="89" y="13"/>
                    </a:lnTo>
                    <a:lnTo>
                      <a:pt x="60" y="5"/>
                    </a:lnTo>
                    <a:lnTo>
                      <a:pt x="30" y="2"/>
                    </a:lnTo>
                    <a:lnTo>
                      <a:pt x="0" y="0"/>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923" name="Rectangle 2012"/>
              <p:cNvSpPr>
                <a:spLocks noChangeArrowheads="1"/>
              </p:cNvSpPr>
              <p:nvPr/>
            </p:nvSpPr>
            <p:spPr bwMode="auto">
              <a:xfrm>
                <a:off x="2608" y="3210"/>
                <a:ext cx="11" cy="232"/>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924" name="Rectangle 2013"/>
              <p:cNvSpPr>
                <a:spLocks noChangeArrowheads="1"/>
              </p:cNvSpPr>
              <p:nvPr/>
            </p:nvSpPr>
            <p:spPr bwMode="auto">
              <a:xfrm>
                <a:off x="2608" y="3210"/>
                <a:ext cx="21" cy="232"/>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925" name="Rectangle 2014"/>
              <p:cNvSpPr>
                <a:spLocks noChangeArrowheads="1"/>
              </p:cNvSpPr>
              <p:nvPr/>
            </p:nvSpPr>
            <p:spPr bwMode="auto">
              <a:xfrm>
                <a:off x="2619" y="3210"/>
                <a:ext cx="20" cy="232"/>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926" name="Rectangle 2015"/>
              <p:cNvSpPr>
                <a:spLocks noChangeArrowheads="1"/>
              </p:cNvSpPr>
              <p:nvPr/>
            </p:nvSpPr>
            <p:spPr bwMode="auto">
              <a:xfrm>
                <a:off x="2629" y="3210"/>
                <a:ext cx="20" cy="232"/>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927" name="Rectangle 2016"/>
              <p:cNvSpPr>
                <a:spLocks noChangeArrowheads="1"/>
              </p:cNvSpPr>
              <p:nvPr/>
            </p:nvSpPr>
            <p:spPr bwMode="auto">
              <a:xfrm>
                <a:off x="2639" y="3210"/>
                <a:ext cx="19" cy="232"/>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928" name="Rectangle 2017"/>
              <p:cNvSpPr>
                <a:spLocks noChangeArrowheads="1"/>
              </p:cNvSpPr>
              <p:nvPr/>
            </p:nvSpPr>
            <p:spPr bwMode="auto">
              <a:xfrm>
                <a:off x="2649" y="3210"/>
                <a:ext cx="19" cy="232"/>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929" name="Rectangle 2018"/>
              <p:cNvSpPr>
                <a:spLocks noChangeArrowheads="1"/>
              </p:cNvSpPr>
              <p:nvPr/>
            </p:nvSpPr>
            <p:spPr bwMode="auto">
              <a:xfrm>
                <a:off x="2658" y="3210"/>
                <a:ext cx="20" cy="232"/>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930" name="Rectangle 2019"/>
              <p:cNvSpPr>
                <a:spLocks noChangeArrowheads="1"/>
              </p:cNvSpPr>
              <p:nvPr/>
            </p:nvSpPr>
            <p:spPr bwMode="auto">
              <a:xfrm>
                <a:off x="2668" y="3210"/>
                <a:ext cx="20" cy="232"/>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931" name="Rectangle 2020"/>
              <p:cNvSpPr>
                <a:spLocks noChangeArrowheads="1"/>
              </p:cNvSpPr>
              <p:nvPr/>
            </p:nvSpPr>
            <p:spPr bwMode="auto">
              <a:xfrm>
                <a:off x="2678" y="3210"/>
                <a:ext cx="20" cy="232"/>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932" name="Rectangle 2021"/>
              <p:cNvSpPr>
                <a:spLocks noChangeArrowheads="1"/>
              </p:cNvSpPr>
              <p:nvPr/>
            </p:nvSpPr>
            <p:spPr bwMode="auto">
              <a:xfrm>
                <a:off x="2688" y="3210"/>
                <a:ext cx="19" cy="232"/>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933" name="Rectangle 2022"/>
              <p:cNvSpPr>
                <a:spLocks noChangeArrowheads="1"/>
              </p:cNvSpPr>
              <p:nvPr/>
            </p:nvSpPr>
            <p:spPr bwMode="auto">
              <a:xfrm>
                <a:off x="2698" y="3210"/>
                <a:ext cx="19" cy="232"/>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934" name="Rectangle 2023"/>
              <p:cNvSpPr>
                <a:spLocks noChangeArrowheads="1"/>
              </p:cNvSpPr>
              <p:nvPr/>
            </p:nvSpPr>
            <p:spPr bwMode="auto">
              <a:xfrm>
                <a:off x="2707" y="3210"/>
                <a:ext cx="20" cy="232"/>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935" name="Rectangle 2024"/>
              <p:cNvSpPr>
                <a:spLocks noChangeArrowheads="1"/>
              </p:cNvSpPr>
              <p:nvPr/>
            </p:nvSpPr>
            <p:spPr bwMode="auto">
              <a:xfrm>
                <a:off x="2717" y="3210"/>
                <a:ext cx="20" cy="232"/>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936" name="Rectangle 2025"/>
              <p:cNvSpPr>
                <a:spLocks noChangeArrowheads="1"/>
              </p:cNvSpPr>
              <p:nvPr/>
            </p:nvSpPr>
            <p:spPr bwMode="auto">
              <a:xfrm>
                <a:off x="2727" y="3210"/>
                <a:ext cx="20" cy="232"/>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937" name="Rectangle 2026"/>
              <p:cNvSpPr>
                <a:spLocks noChangeArrowheads="1"/>
              </p:cNvSpPr>
              <p:nvPr/>
            </p:nvSpPr>
            <p:spPr bwMode="auto">
              <a:xfrm>
                <a:off x="2737" y="3210"/>
                <a:ext cx="19" cy="232"/>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938" name="Rectangle 2027"/>
              <p:cNvSpPr>
                <a:spLocks noChangeArrowheads="1"/>
              </p:cNvSpPr>
              <p:nvPr/>
            </p:nvSpPr>
            <p:spPr bwMode="auto">
              <a:xfrm>
                <a:off x="2747" y="3210"/>
                <a:ext cx="19" cy="232"/>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939" name="Rectangle 2028"/>
              <p:cNvSpPr>
                <a:spLocks noChangeArrowheads="1"/>
              </p:cNvSpPr>
              <p:nvPr/>
            </p:nvSpPr>
            <p:spPr bwMode="auto">
              <a:xfrm>
                <a:off x="2756" y="3210"/>
                <a:ext cx="20" cy="232"/>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940" name="Rectangle 2029"/>
              <p:cNvSpPr>
                <a:spLocks noChangeArrowheads="1"/>
              </p:cNvSpPr>
              <p:nvPr/>
            </p:nvSpPr>
            <p:spPr bwMode="auto">
              <a:xfrm>
                <a:off x="2766" y="3210"/>
                <a:ext cx="20" cy="232"/>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941" name="Rectangle 2030"/>
              <p:cNvSpPr>
                <a:spLocks noChangeArrowheads="1"/>
              </p:cNvSpPr>
              <p:nvPr/>
            </p:nvSpPr>
            <p:spPr bwMode="auto">
              <a:xfrm>
                <a:off x="2776" y="3210"/>
                <a:ext cx="13" cy="232"/>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942" name="Rectangle 2031"/>
              <p:cNvSpPr>
                <a:spLocks noChangeArrowheads="1"/>
              </p:cNvSpPr>
              <p:nvPr/>
            </p:nvSpPr>
            <p:spPr bwMode="auto">
              <a:xfrm>
                <a:off x="2786" y="3210"/>
                <a:ext cx="3" cy="232"/>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943" name="Freeform 2032"/>
              <p:cNvSpPr>
                <a:spLocks/>
              </p:cNvSpPr>
              <p:nvPr/>
            </p:nvSpPr>
            <p:spPr bwMode="auto">
              <a:xfrm>
                <a:off x="2709" y="3439"/>
                <a:ext cx="42" cy="132"/>
              </a:xfrm>
              <a:custGeom>
                <a:avLst/>
                <a:gdLst>
                  <a:gd name="T0" fmla="*/ 38 w 83"/>
                  <a:gd name="T1" fmla="*/ 0 h 264"/>
                  <a:gd name="T2" fmla="*/ 27 w 83"/>
                  <a:gd name="T3" fmla="*/ 12 h 264"/>
                  <a:gd name="T4" fmla="*/ 17 w 83"/>
                  <a:gd name="T5" fmla="*/ 21 h 264"/>
                  <a:gd name="T6" fmla="*/ 9 w 83"/>
                  <a:gd name="T7" fmla="*/ 32 h 264"/>
                  <a:gd name="T8" fmla="*/ 3 w 83"/>
                  <a:gd name="T9" fmla="*/ 43 h 264"/>
                  <a:gd name="T10" fmla="*/ 1 w 83"/>
                  <a:gd name="T11" fmla="*/ 57 h 264"/>
                  <a:gd name="T12" fmla="*/ 0 w 83"/>
                  <a:gd name="T13" fmla="*/ 76 h 264"/>
                  <a:gd name="T14" fmla="*/ 2 w 83"/>
                  <a:gd name="T15" fmla="*/ 100 h 264"/>
                  <a:gd name="T16" fmla="*/ 4 w 83"/>
                  <a:gd name="T17" fmla="*/ 132 h 264"/>
                  <a:gd name="T18" fmla="*/ 11 w 83"/>
                  <a:gd name="T19" fmla="*/ 130 h 264"/>
                  <a:gd name="T20" fmla="*/ 8 w 83"/>
                  <a:gd name="T21" fmla="*/ 100 h 264"/>
                  <a:gd name="T22" fmla="*/ 7 w 83"/>
                  <a:gd name="T23" fmla="*/ 76 h 264"/>
                  <a:gd name="T24" fmla="*/ 8 w 83"/>
                  <a:gd name="T25" fmla="*/ 59 h 264"/>
                  <a:gd name="T26" fmla="*/ 10 w 83"/>
                  <a:gd name="T27" fmla="*/ 46 h 264"/>
                  <a:gd name="T28" fmla="*/ 14 w 83"/>
                  <a:gd name="T29" fmla="*/ 37 h 264"/>
                  <a:gd name="T30" fmla="*/ 20 w 83"/>
                  <a:gd name="T31" fmla="*/ 28 h 264"/>
                  <a:gd name="T32" fmla="*/ 30 w 83"/>
                  <a:gd name="T33" fmla="*/ 19 h 264"/>
                  <a:gd name="T34" fmla="*/ 42 w 83"/>
                  <a:gd name="T35" fmla="*/ 7 h 264"/>
                  <a:gd name="T36" fmla="*/ 38 w 83"/>
                  <a:gd name="T37" fmla="*/ 0 h 26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83" h="264">
                    <a:moveTo>
                      <a:pt x="76" y="0"/>
                    </a:moveTo>
                    <a:lnTo>
                      <a:pt x="53" y="23"/>
                    </a:lnTo>
                    <a:lnTo>
                      <a:pt x="33" y="41"/>
                    </a:lnTo>
                    <a:lnTo>
                      <a:pt x="18" y="63"/>
                    </a:lnTo>
                    <a:lnTo>
                      <a:pt x="6" y="85"/>
                    </a:lnTo>
                    <a:lnTo>
                      <a:pt x="1" y="114"/>
                    </a:lnTo>
                    <a:lnTo>
                      <a:pt x="0" y="152"/>
                    </a:lnTo>
                    <a:lnTo>
                      <a:pt x="3" y="199"/>
                    </a:lnTo>
                    <a:lnTo>
                      <a:pt x="8" y="264"/>
                    </a:lnTo>
                    <a:lnTo>
                      <a:pt x="21" y="260"/>
                    </a:lnTo>
                    <a:lnTo>
                      <a:pt x="16" y="199"/>
                    </a:lnTo>
                    <a:lnTo>
                      <a:pt x="13" y="152"/>
                    </a:lnTo>
                    <a:lnTo>
                      <a:pt x="15" y="117"/>
                    </a:lnTo>
                    <a:lnTo>
                      <a:pt x="20" y="92"/>
                    </a:lnTo>
                    <a:lnTo>
                      <a:pt x="28" y="74"/>
                    </a:lnTo>
                    <a:lnTo>
                      <a:pt x="40" y="56"/>
                    </a:lnTo>
                    <a:lnTo>
                      <a:pt x="60" y="38"/>
                    </a:lnTo>
                    <a:lnTo>
                      <a:pt x="83" y="14"/>
                    </a:lnTo>
                    <a:lnTo>
                      <a:pt x="7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944" name="Freeform 2033"/>
              <p:cNvSpPr>
                <a:spLocks/>
              </p:cNvSpPr>
              <p:nvPr/>
            </p:nvSpPr>
            <p:spPr bwMode="auto">
              <a:xfrm>
                <a:off x="2662" y="3342"/>
                <a:ext cx="92" cy="100"/>
              </a:xfrm>
              <a:custGeom>
                <a:avLst/>
                <a:gdLst>
                  <a:gd name="T0" fmla="*/ 92 w 184"/>
                  <a:gd name="T1" fmla="*/ 98 h 199"/>
                  <a:gd name="T2" fmla="*/ 89 w 184"/>
                  <a:gd name="T3" fmla="*/ 81 h 199"/>
                  <a:gd name="T4" fmla="*/ 85 w 184"/>
                  <a:gd name="T5" fmla="*/ 66 h 199"/>
                  <a:gd name="T6" fmla="*/ 80 w 184"/>
                  <a:gd name="T7" fmla="*/ 55 h 199"/>
                  <a:gd name="T8" fmla="*/ 75 w 184"/>
                  <a:gd name="T9" fmla="*/ 44 h 199"/>
                  <a:gd name="T10" fmla="*/ 64 w 184"/>
                  <a:gd name="T11" fmla="*/ 35 h 199"/>
                  <a:gd name="T12" fmla="*/ 49 w 184"/>
                  <a:gd name="T13" fmla="*/ 25 h 199"/>
                  <a:gd name="T14" fmla="*/ 29 w 184"/>
                  <a:gd name="T15" fmla="*/ 14 h 199"/>
                  <a:gd name="T16" fmla="*/ 2 w 184"/>
                  <a:gd name="T17" fmla="*/ 0 h 199"/>
                  <a:gd name="T18" fmla="*/ 0 w 184"/>
                  <a:gd name="T19" fmla="*/ 9 h 199"/>
                  <a:gd name="T20" fmla="*/ 27 w 184"/>
                  <a:gd name="T21" fmla="*/ 23 h 199"/>
                  <a:gd name="T22" fmla="*/ 47 w 184"/>
                  <a:gd name="T23" fmla="*/ 34 h 199"/>
                  <a:gd name="T24" fmla="*/ 60 w 184"/>
                  <a:gd name="T25" fmla="*/ 42 h 199"/>
                  <a:gd name="T26" fmla="*/ 70 w 184"/>
                  <a:gd name="T27" fmla="*/ 51 h 199"/>
                  <a:gd name="T28" fmla="*/ 75 w 184"/>
                  <a:gd name="T29" fmla="*/ 60 h 199"/>
                  <a:gd name="T30" fmla="*/ 79 w 184"/>
                  <a:gd name="T31" fmla="*/ 70 h 199"/>
                  <a:gd name="T32" fmla="*/ 82 w 184"/>
                  <a:gd name="T33" fmla="*/ 83 h 199"/>
                  <a:gd name="T34" fmla="*/ 85 w 184"/>
                  <a:gd name="T35" fmla="*/ 100 h 199"/>
                  <a:gd name="T36" fmla="*/ 92 w 184"/>
                  <a:gd name="T37" fmla="*/ 98 h 19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84" h="199">
                    <a:moveTo>
                      <a:pt x="184" y="196"/>
                    </a:moveTo>
                    <a:lnTo>
                      <a:pt x="177" y="161"/>
                    </a:lnTo>
                    <a:lnTo>
                      <a:pt x="170" y="132"/>
                    </a:lnTo>
                    <a:lnTo>
                      <a:pt x="160" y="109"/>
                    </a:lnTo>
                    <a:lnTo>
                      <a:pt x="149" y="87"/>
                    </a:lnTo>
                    <a:lnTo>
                      <a:pt x="127" y="69"/>
                    </a:lnTo>
                    <a:lnTo>
                      <a:pt x="97" y="49"/>
                    </a:lnTo>
                    <a:lnTo>
                      <a:pt x="57" y="27"/>
                    </a:lnTo>
                    <a:lnTo>
                      <a:pt x="3" y="0"/>
                    </a:lnTo>
                    <a:lnTo>
                      <a:pt x="0" y="18"/>
                    </a:lnTo>
                    <a:lnTo>
                      <a:pt x="53" y="45"/>
                    </a:lnTo>
                    <a:lnTo>
                      <a:pt x="94" y="67"/>
                    </a:lnTo>
                    <a:lnTo>
                      <a:pt x="120" y="83"/>
                    </a:lnTo>
                    <a:lnTo>
                      <a:pt x="139" y="101"/>
                    </a:lnTo>
                    <a:lnTo>
                      <a:pt x="150" y="120"/>
                    </a:lnTo>
                    <a:lnTo>
                      <a:pt x="157" y="139"/>
                    </a:lnTo>
                    <a:lnTo>
                      <a:pt x="164" y="165"/>
                    </a:lnTo>
                    <a:lnTo>
                      <a:pt x="170" y="199"/>
                    </a:lnTo>
                    <a:lnTo>
                      <a:pt x="184"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945" name="Freeform 2034"/>
              <p:cNvSpPr>
                <a:spLocks/>
              </p:cNvSpPr>
              <p:nvPr/>
            </p:nvSpPr>
            <p:spPr bwMode="auto">
              <a:xfrm>
                <a:off x="2629" y="3424"/>
                <a:ext cx="123" cy="54"/>
              </a:xfrm>
              <a:custGeom>
                <a:avLst/>
                <a:gdLst>
                  <a:gd name="T0" fmla="*/ 123 w 245"/>
                  <a:gd name="T1" fmla="*/ 12 h 106"/>
                  <a:gd name="T2" fmla="*/ 107 w 245"/>
                  <a:gd name="T3" fmla="*/ 6 h 106"/>
                  <a:gd name="T4" fmla="*/ 95 w 245"/>
                  <a:gd name="T5" fmla="*/ 2 h 106"/>
                  <a:gd name="T6" fmla="*/ 83 w 245"/>
                  <a:gd name="T7" fmla="*/ 0 h 106"/>
                  <a:gd name="T8" fmla="*/ 71 w 245"/>
                  <a:gd name="T9" fmla="*/ 1 h 106"/>
                  <a:gd name="T10" fmla="*/ 59 w 245"/>
                  <a:gd name="T11" fmla="*/ 6 h 106"/>
                  <a:gd name="T12" fmla="*/ 43 w 245"/>
                  <a:gd name="T13" fmla="*/ 15 h 106"/>
                  <a:gd name="T14" fmla="*/ 24 w 245"/>
                  <a:gd name="T15" fmla="*/ 29 h 106"/>
                  <a:gd name="T16" fmla="*/ 0 w 245"/>
                  <a:gd name="T17" fmla="*/ 47 h 106"/>
                  <a:gd name="T18" fmla="*/ 3 w 245"/>
                  <a:gd name="T19" fmla="*/ 54 h 106"/>
                  <a:gd name="T20" fmla="*/ 28 w 245"/>
                  <a:gd name="T21" fmla="*/ 36 h 106"/>
                  <a:gd name="T22" fmla="*/ 46 w 245"/>
                  <a:gd name="T23" fmla="*/ 24 h 106"/>
                  <a:gd name="T24" fmla="*/ 60 w 245"/>
                  <a:gd name="T25" fmla="*/ 15 h 106"/>
                  <a:gd name="T26" fmla="*/ 73 w 245"/>
                  <a:gd name="T27" fmla="*/ 10 h 106"/>
                  <a:gd name="T28" fmla="*/ 83 w 245"/>
                  <a:gd name="T29" fmla="*/ 9 h 106"/>
                  <a:gd name="T30" fmla="*/ 93 w 245"/>
                  <a:gd name="T31" fmla="*/ 11 h 106"/>
                  <a:gd name="T32" fmla="*/ 105 w 245"/>
                  <a:gd name="T33" fmla="*/ 16 h 106"/>
                  <a:gd name="T34" fmla="*/ 121 w 245"/>
                  <a:gd name="T35" fmla="*/ 21 h 106"/>
                  <a:gd name="T36" fmla="*/ 123 w 245"/>
                  <a:gd name="T37" fmla="*/ 12 h 10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45" h="106">
                    <a:moveTo>
                      <a:pt x="245" y="23"/>
                    </a:moveTo>
                    <a:lnTo>
                      <a:pt x="214" y="12"/>
                    </a:lnTo>
                    <a:lnTo>
                      <a:pt x="189" y="3"/>
                    </a:lnTo>
                    <a:lnTo>
                      <a:pt x="165" y="0"/>
                    </a:lnTo>
                    <a:lnTo>
                      <a:pt x="142" y="2"/>
                    </a:lnTo>
                    <a:lnTo>
                      <a:pt x="117" y="11"/>
                    </a:lnTo>
                    <a:lnTo>
                      <a:pt x="85" y="29"/>
                    </a:lnTo>
                    <a:lnTo>
                      <a:pt x="48" y="56"/>
                    </a:lnTo>
                    <a:lnTo>
                      <a:pt x="0" y="92"/>
                    </a:lnTo>
                    <a:lnTo>
                      <a:pt x="6" y="106"/>
                    </a:lnTo>
                    <a:lnTo>
                      <a:pt x="55" y="70"/>
                    </a:lnTo>
                    <a:lnTo>
                      <a:pt x="92" y="47"/>
                    </a:lnTo>
                    <a:lnTo>
                      <a:pt x="120" y="29"/>
                    </a:lnTo>
                    <a:lnTo>
                      <a:pt x="145" y="20"/>
                    </a:lnTo>
                    <a:lnTo>
                      <a:pt x="165" y="18"/>
                    </a:lnTo>
                    <a:lnTo>
                      <a:pt x="185" y="21"/>
                    </a:lnTo>
                    <a:lnTo>
                      <a:pt x="210" y="31"/>
                    </a:lnTo>
                    <a:lnTo>
                      <a:pt x="242" y="41"/>
                    </a:lnTo>
                    <a:lnTo>
                      <a:pt x="245"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946" name="Freeform 2035"/>
              <p:cNvSpPr>
                <a:spLocks/>
              </p:cNvSpPr>
              <p:nvPr/>
            </p:nvSpPr>
            <p:spPr bwMode="auto">
              <a:xfrm>
                <a:off x="2751" y="3312"/>
                <a:ext cx="41" cy="132"/>
              </a:xfrm>
              <a:custGeom>
                <a:avLst/>
                <a:gdLst>
                  <a:gd name="T0" fmla="*/ 3 w 84"/>
                  <a:gd name="T1" fmla="*/ 132 h 265"/>
                  <a:gd name="T2" fmla="*/ 15 w 84"/>
                  <a:gd name="T3" fmla="*/ 120 h 265"/>
                  <a:gd name="T4" fmla="*/ 24 w 84"/>
                  <a:gd name="T5" fmla="*/ 111 h 265"/>
                  <a:gd name="T6" fmla="*/ 32 w 84"/>
                  <a:gd name="T7" fmla="*/ 100 h 265"/>
                  <a:gd name="T8" fmla="*/ 38 w 84"/>
                  <a:gd name="T9" fmla="*/ 90 h 265"/>
                  <a:gd name="T10" fmla="*/ 40 w 84"/>
                  <a:gd name="T11" fmla="*/ 75 h 265"/>
                  <a:gd name="T12" fmla="*/ 41 w 84"/>
                  <a:gd name="T13" fmla="*/ 56 h 265"/>
                  <a:gd name="T14" fmla="*/ 39 w 84"/>
                  <a:gd name="T15" fmla="*/ 33 h 265"/>
                  <a:gd name="T16" fmla="*/ 37 w 84"/>
                  <a:gd name="T17" fmla="*/ 0 h 265"/>
                  <a:gd name="T18" fmla="*/ 30 w 84"/>
                  <a:gd name="T19" fmla="*/ 2 h 265"/>
                  <a:gd name="T20" fmla="*/ 33 w 84"/>
                  <a:gd name="T21" fmla="*/ 33 h 265"/>
                  <a:gd name="T22" fmla="*/ 34 w 84"/>
                  <a:gd name="T23" fmla="*/ 56 h 265"/>
                  <a:gd name="T24" fmla="*/ 34 w 84"/>
                  <a:gd name="T25" fmla="*/ 73 h 265"/>
                  <a:gd name="T26" fmla="*/ 31 w 84"/>
                  <a:gd name="T27" fmla="*/ 86 h 265"/>
                  <a:gd name="T28" fmla="*/ 27 w 84"/>
                  <a:gd name="T29" fmla="*/ 95 h 265"/>
                  <a:gd name="T30" fmla="*/ 21 w 84"/>
                  <a:gd name="T31" fmla="*/ 104 h 265"/>
                  <a:gd name="T32" fmla="*/ 11 w 84"/>
                  <a:gd name="T33" fmla="*/ 113 h 265"/>
                  <a:gd name="T34" fmla="*/ 0 w 84"/>
                  <a:gd name="T35" fmla="*/ 125 h 265"/>
                  <a:gd name="T36" fmla="*/ 3 w 84"/>
                  <a:gd name="T37" fmla="*/ 132 h 26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84" h="265">
                    <a:moveTo>
                      <a:pt x="7" y="265"/>
                    </a:moveTo>
                    <a:lnTo>
                      <a:pt x="30" y="241"/>
                    </a:lnTo>
                    <a:lnTo>
                      <a:pt x="50" y="223"/>
                    </a:lnTo>
                    <a:lnTo>
                      <a:pt x="65" y="201"/>
                    </a:lnTo>
                    <a:lnTo>
                      <a:pt x="77" y="180"/>
                    </a:lnTo>
                    <a:lnTo>
                      <a:pt x="82" y="151"/>
                    </a:lnTo>
                    <a:lnTo>
                      <a:pt x="84" y="113"/>
                    </a:lnTo>
                    <a:lnTo>
                      <a:pt x="80" y="66"/>
                    </a:lnTo>
                    <a:lnTo>
                      <a:pt x="75" y="0"/>
                    </a:lnTo>
                    <a:lnTo>
                      <a:pt x="62" y="4"/>
                    </a:lnTo>
                    <a:lnTo>
                      <a:pt x="67" y="66"/>
                    </a:lnTo>
                    <a:lnTo>
                      <a:pt x="70" y="113"/>
                    </a:lnTo>
                    <a:lnTo>
                      <a:pt x="69" y="147"/>
                    </a:lnTo>
                    <a:lnTo>
                      <a:pt x="64" y="172"/>
                    </a:lnTo>
                    <a:lnTo>
                      <a:pt x="55" y="190"/>
                    </a:lnTo>
                    <a:lnTo>
                      <a:pt x="44" y="208"/>
                    </a:lnTo>
                    <a:lnTo>
                      <a:pt x="23" y="227"/>
                    </a:lnTo>
                    <a:lnTo>
                      <a:pt x="0" y="250"/>
                    </a:lnTo>
                    <a:lnTo>
                      <a:pt x="7" y="2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947" name="Freeform 2036"/>
              <p:cNvSpPr>
                <a:spLocks/>
              </p:cNvSpPr>
              <p:nvPr/>
            </p:nvSpPr>
            <p:spPr bwMode="auto">
              <a:xfrm>
                <a:off x="2746" y="3441"/>
                <a:ext cx="92" cy="99"/>
              </a:xfrm>
              <a:custGeom>
                <a:avLst/>
                <a:gdLst>
                  <a:gd name="T0" fmla="*/ 0 w 186"/>
                  <a:gd name="T1" fmla="*/ 2 h 199"/>
                  <a:gd name="T2" fmla="*/ 3 w 186"/>
                  <a:gd name="T3" fmla="*/ 19 h 199"/>
                  <a:gd name="T4" fmla="*/ 6 w 186"/>
                  <a:gd name="T5" fmla="*/ 33 h 199"/>
                  <a:gd name="T6" fmla="*/ 11 w 186"/>
                  <a:gd name="T7" fmla="*/ 46 h 199"/>
                  <a:gd name="T8" fmla="*/ 19 w 186"/>
                  <a:gd name="T9" fmla="*/ 56 h 199"/>
                  <a:gd name="T10" fmla="*/ 28 w 186"/>
                  <a:gd name="T11" fmla="*/ 65 h 199"/>
                  <a:gd name="T12" fmla="*/ 43 w 186"/>
                  <a:gd name="T13" fmla="*/ 76 h 199"/>
                  <a:gd name="T14" fmla="*/ 64 w 186"/>
                  <a:gd name="T15" fmla="*/ 87 h 199"/>
                  <a:gd name="T16" fmla="*/ 90 w 186"/>
                  <a:gd name="T17" fmla="*/ 99 h 199"/>
                  <a:gd name="T18" fmla="*/ 92 w 186"/>
                  <a:gd name="T19" fmla="*/ 90 h 199"/>
                  <a:gd name="T20" fmla="*/ 65 w 186"/>
                  <a:gd name="T21" fmla="*/ 78 h 199"/>
                  <a:gd name="T22" fmla="*/ 46 w 186"/>
                  <a:gd name="T23" fmla="*/ 67 h 199"/>
                  <a:gd name="T24" fmla="*/ 32 w 186"/>
                  <a:gd name="T25" fmla="*/ 58 h 199"/>
                  <a:gd name="T26" fmla="*/ 22 w 186"/>
                  <a:gd name="T27" fmla="*/ 49 h 199"/>
                  <a:gd name="T28" fmla="*/ 16 w 186"/>
                  <a:gd name="T29" fmla="*/ 41 h 199"/>
                  <a:gd name="T30" fmla="*/ 13 w 186"/>
                  <a:gd name="T31" fmla="*/ 30 h 199"/>
                  <a:gd name="T32" fmla="*/ 10 w 186"/>
                  <a:gd name="T33" fmla="*/ 17 h 199"/>
                  <a:gd name="T34" fmla="*/ 6 w 186"/>
                  <a:gd name="T35" fmla="*/ 0 h 199"/>
                  <a:gd name="T36" fmla="*/ 0 w 186"/>
                  <a:gd name="T37" fmla="*/ 2 h 19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86" h="199">
                    <a:moveTo>
                      <a:pt x="0" y="4"/>
                    </a:moveTo>
                    <a:lnTo>
                      <a:pt x="7" y="38"/>
                    </a:lnTo>
                    <a:lnTo>
                      <a:pt x="13" y="67"/>
                    </a:lnTo>
                    <a:lnTo>
                      <a:pt x="23" y="93"/>
                    </a:lnTo>
                    <a:lnTo>
                      <a:pt x="38" y="112"/>
                    </a:lnTo>
                    <a:lnTo>
                      <a:pt x="57" y="131"/>
                    </a:lnTo>
                    <a:lnTo>
                      <a:pt x="87" y="152"/>
                    </a:lnTo>
                    <a:lnTo>
                      <a:pt x="129" y="174"/>
                    </a:lnTo>
                    <a:lnTo>
                      <a:pt x="182" y="199"/>
                    </a:lnTo>
                    <a:lnTo>
                      <a:pt x="186" y="181"/>
                    </a:lnTo>
                    <a:lnTo>
                      <a:pt x="132" y="156"/>
                    </a:lnTo>
                    <a:lnTo>
                      <a:pt x="94" y="134"/>
                    </a:lnTo>
                    <a:lnTo>
                      <a:pt x="64" y="116"/>
                    </a:lnTo>
                    <a:lnTo>
                      <a:pt x="45" y="98"/>
                    </a:lnTo>
                    <a:lnTo>
                      <a:pt x="33" y="82"/>
                    </a:lnTo>
                    <a:lnTo>
                      <a:pt x="27" y="60"/>
                    </a:lnTo>
                    <a:lnTo>
                      <a:pt x="20" y="35"/>
                    </a:lnTo>
                    <a:lnTo>
                      <a:pt x="13"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948" name="Freeform 2037"/>
              <p:cNvSpPr>
                <a:spLocks/>
              </p:cNvSpPr>
              <p:nvPr/>
            </p:nvSpPr>
            <p:spPr bwMode="auto">
              <a:xfrm>
                <a:off x="2751" y="3405"/>
                <a:ext cx="122" cy="54"/>
              </a:xfrm>
              <a:custGeom>
                <a:avLst/>
                <a:gdLst>
                  <a:gd name="T0" fmla="*/ 0 w 246"/>
                  <a:gd name="T1" fmla="*/ 43 h 106"/>
                  <a:gd name="T2" fmla="*/ 16 w 246"/>
                  <a:gd name="T3" fmla="*/ 49 h 106"/>
                  <a:gd name="T4" fmla="*/ 28 w 246"/>
                  <a:gd name="T5" fmla="*/ 52 h 106"/>
                  <a:gd name="T6" fmla="*/ 40 w 246"/>
                  <a:gd name="T7" fmla="*/ 54 h 106"/>
                  <a:gd name="T8" fmla="*/ 52 w 246"/>
                  <a:gd name="T9" fmla="*/ 53 h 106"/>
                  <a:gd name="T10" fmla="*/ 64 w 246"/>
                  <a:gd name="T11" fmla="*/ 49 h 106"/>
                  <a:gd name="T12" fmla="*/ 80 w 246"/>
                  <a:gd name="T13" fmla="*/ 40 h 106"/>
                  <a:gd name="T14" fmla="*/ 98 w 246"/>
                  <a:gd name="T15" fmla="*/ 25 h 106"/>
                  <a:gd name="T16" fmla="*/ 122 w 246"/>
                  <a:gd name="T17" fmla="*/ 7 h 106"/>
                  <a:gd name="T18" fmla="*/ 119 w 246"/>
                  <a:gd name="T19" fmla="*/ 0 h 106"/>
                  <a:gd name="T20" fmla="*/ 95 w 246"/>
                  <a:gd name="T21" fmla="*/ 18 h 106"/>
                  <a:gd name="T22" fmla="*/ 76 w 246"/>
                  <a:gd name="T23" fmla="*/ 31 h 106"/>
                  <a:gd name="T24" fmla="*/ 62 w 246"/>
                  <a:gd name="T25" fmla="*/ 40 h 106"/>
                  <a:gd name="T26" fmla="*/ 50 w 246"/>
                  <a:gd name="T27" fmla="*/ 44 h 106"/>
                  <a:gd name="T28" fmla="*/ 40 w 246"/>
                  <a:gd name="T29" fmla="*/ 45 h 106"/>
                  <a:gd name="T30" fmla="*/ 30 w 246"/>
                  <a:gd name="T31" fmla="*/ 43 h 106"/>
                  <a:gd name="T32" fmla="*/ 17 w 246"/>
                  <a:gd name="T33" fmla="*/ 40 h 106"/>
                  <a:gd name="T34" fmla="*/ 1 w 246"/>
                  <a:gd name="T35" fmla="*/ 34 h 106"/>
                  <a:gd name="T36" fmla="*/ 0 w 246"/>
                  <a:gd name="T37" fmla="*/ 43 h 10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46" h="106">
                    <a:moveTo>
                      <a:pt x="0" y="85"/>
                    </a:moveTo>
                    <a:lnTo>
                      <a:pt x="32" y="96"/>
                    </a:lnTo>
                    <a:lnTo>
                      <a:pt x="57" y="103"/>
                    </a:lnTo>
                    <a:lnTo>
                      <a:pt x="80" y="106"/>
                    </a:lnTo>
                    <a:lnTo>
                      <a:pt x="104" y="105"/>
                    </a:lnTo>
                    <a:lnTo>
                      <a:pt x="129" y="96"/>
                    </a:lnTo>
                    <a:lnTo>
                      <a:pt x="161" y="79"/>
                    </a:lnTo>
                    <a:lnTo>
                      <a:pt x="197" y="50"/>
                    </a:lnTo>
                    <a:lnTo>
                      <a:pt x="246" y="14"/>
                    </a:lnTo>
                    <a:lnTo>
                      <a:pt x="239" y="0"/>
                    </a:lnTo>
                    <a:lnTo>
                      <a:pt x="191" y="36"/>
                    </a:lnTo>
                    <a:lnTo>
                      <a:pt x="154" y="61"/>
                    </a:lnTo>
                    <a:lnTo>
                      <a:pt x="125" y="78"/>
                    </a:lnTo>
                    <a:lnTo>
                      <a:pt x="100" y="87"/>
                    </a:lnTo>
                    <a:lnTo>
                      <a:pt x="80" y="88"/>
                    </a:lnTo>
                    <a:lnTo>
                      <a:pt x="60" y="85"/>
                    </a:lnTo>
                    <a:lnTo>
                      <a:pt x="35" y="78"/>
                    </a:lnTo>
                    <a:lnTo>
                      <a:pt x="3" y="67"/>
                    </a:lnTo>
                    <a:lnTo>
                      <a:pt x="0"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949" name="Freeform 2038"/>
              <p:cNvSpPr>
                <a:spLocks/>
              </p:cNvSpPr>
              <p:nvPr/>
            </p:nvSpPr>
            <p:spPr bwMode="auto">
              <a:xfrm>
                <a:off x="2786" y="3204"/>
                <a:ext cx="6" cy="95"/>
              </a:xfrm>
              <a:custGeom>
                <a:avLst/>
                <a:gdLst>
                  <a:gd name="T0" fmla="*/ 3 w 14"/>
                  <a:gd name="T1" fmla="*/ 10 h 190"/>
                  <a:gd name="T2" fmla="*/ 0 w 14"/>
                  <a:gd name="T3" fmla="*/ 5 h 190"/>
                  <a:gd name="T4" fmla="*/ 0 w 14"/>
                  <a:gd name="T5" fmla="*/ 95 h 190"/>
                  <a:gd name="T6" fmla="*/ 6 w 14"/>
                  <a:gd name="T7" fmla="*/ 95 h 190"/>
                  <a:gd name="T8" fmla="*/ 6 w 14"/>
                  <a:gd name="T9" fmla="*/ 5 h 190"/>
                  <a:gd name="T10" fmla="*/ 3 w 14"/>
                  <a:gd name="T11" fmla="*/ 0 h 190"/>
                  <a:gd name="T12" fmla="*/ 6 w 14"/>
                  <a:gd name="T13" fmla="*/ 5 h 190"/>
                  <a:gd name="T14" fmla="*/ 6 w 14"/>
                  <a:gd name="T15" fmla="*/ 0 h 190"/>
                  <a:gd name="T16" fmla="*/ 3 w 14"/>
                  <a:gd name="T17" fmla="*/ 0 h 190"/>
                  <a:gd name="T18" fmla="*/ 3 w 14"/>
                  <a:gd name="T19" fmla="*/ 10 h 1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 h="190">
                    <a:moveTo>
                      <a:pt x="7" y="19"/>
                    </a:moveTo>
                    <a:lnTo>
                      <a:pt x="0" y="9"/>
                    </a:lnTo>
                    <a:lnTo>
                      <a:pt x="0" y="190"/>
                    </a:lnTo>
                    <a:lnTo>
                      <a:pt x="14" y="190"/>
                    </a:lnTo>
                    <a:lnTo>
                      <a:pt x="14" y="9"/>
                    </a:lnTo>
                    <a:lnTo>
                      <a:pt x="7" y="0"/>
                    </a:lnTo>
                    <a:lnTo>
                      <a:pt x="14" y="9"/>
                    </a:lnTo>
                    <a:lnTo>
                      <a:pt x="14" y="0"/>
                    </a:lnTo>
                    <a:lnTo>
                      <a:pt x="7" y="0"/>
                    </a:lnTo>
                    <a:lnTo>
                      <a:pt x="7"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950" name="Freeform 2039"/>
              <p:cNvSpPr>
                <a:spLocks/>
              </p:cNvSpPr>
              <p:nvPr/>
            </p:nvSpPr>
            <p:spPr bwMode="auto">
              <a:xfrm>
                <a:off x="2604" y="3204"/>
                <a:ext cx="185" cy="9"/>
              </a:xfrm>
              <a:custGeom>
                <a:avLst/>
                <a:gdLst>
                  <a:gd name="T0" fmla="*/ 7 w 369"/>
                  <a:gd name="T1" fmla="*/ 4 h 19"/>
                  <a:gd name="T2" fmla="*/ 3 w 369"/>
                  <a:gd name="T3" fmla="*/ 9 h 19"/>
                  <a:gd name="T4" fmla="*/ 185 w 369"/>
                  <a:gd name="T5" fmla="*/ 9 h 19"/>
                  <a:gd name="T6" fmla="*/ 185 w 369"/>
                  <a:gd name="T7" fmla="*/ 0 h 19"/>
                  <a:gd name="T8" fmla="*/ 3 w 369"/>
                  <a:gd name="T9" fmla="*/ 0 h 19"/>
                  <a:gd name="T10" fmla="*/ 0 w 369"/>
                  <a:gd name="T11" fmla="*/ 4 h 19"/>
                  <a:gd name="T12" fmla="*/ 3 w 369"/>
                  <a:gd name="T13" fmla="*/ 0 h 19"/>
                  <a:gd name="T14" fmla="*/ 0 w 369"/>
                  <a:gd name="T15" fmla="*/ 0 h 19"/>
                  <a:gd name="T16" fmla="*/ 0 w 369"/>
                  <a:gd name="T17" fmla="*/ 4 h 19"/>
                  <a:gd name="T18" fmla="*/ 7 w 369"/>
                  <a:gd name="T19" fmla="*/ 4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69" h="19">
                    <a:moveTo>
                      <a:pt x="13" y="9"/>
                    </a:moveTo>
                    <a:lnTo>
                      <a:pt x="6" y="19"/>
                    </a:lnTo>
                    <a:lnTo>
                      <a:pt x="369" y="19"/>
                    </a:lnTo>
                    <a:lnTo>
                      <a:pt x="369" y="0"/>
                    </a:lnTo>
                    <a:lnTo>
                      <a:pt x="6" y="0"/>
                    </a:lnTo>
                    <a:lnTo>
                      <a:pt x="0" y="9"/>
                    </a:lnTo>
                    <a:lnTo>
                      <a:pt x="6" y="0"/>
                    </a:lnTo>
                    <a:lnTo>
                      <a:pt x="0" y="0"/>
                    </a:lnTo>
                    <a:lnTo>
                      <a:pt x="0" y="9"/>
                    </a:lnTo>
                    <a:lnTo>
                      <a:pt x="13"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951" name="Freeform 2040"/>
              <p:cNvSpPr>
                <a:spLocks/>
              </p:cNvSpPr>
              <p:nvPr/>
            </p:nvSpPr>
            <p:spPr bwMode="auto">
              <a:xfrm>
                <a:off x="2604" y="3208"/>
                <a:ext cx="7" cy="234"/>
              </a:xfrm>
              <a:custGeom>
                <a:avLst/>
                <a:gdLst>
                  <a:gd name="T0" fmla="*/ 3 w 13"/>
                  <a:gd name="T1" fmla="*/ 234 h 469"/>
                  <a:gd name="T2" fmla="*/ 7 w 13"/>
                  <a:gd name="T3" fmla="*/ 234 h 469"/>
                  <a:gd name="T4" fmla="*/ 7 w 13"/>
                  <a:gd name="T5" fmla="*/ 0 h 469"/>
                  <a:gd name="T6" fmla="*/ 0 w 13"/>
                  <a:gd name="T7" fmla="*/ 0 h 469"/>
                  <a:gd name="T8" fmla="*/ 0 w 13"/>
                  <a:gd name="T9" fmla="*/ 234 h 469"/>
                  <a:gd name="T10" fmla="*/ 3 w 13"/>
                  <a:gd name="T11" fmla="*/ 234 h 4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469">
                    <a:moveTo>
                      <a:pt x="6" y="469"/>
                    </a:moveTo>
                    <a:lnTo>
                      <a:pt x="13" y="469"/>
                    </a:lnTo>
                    <a:lnTo>
                      <a:pt x="13" y="0"/>
                    </a:lnTo>
                    <a:lnTo>
                      <a:pt x="0" y="0"/>
                    </a:lnTo>
                    <a:lnTo>
                      <a:pt x="0" y="469"/>
                    </a:lnTo>
                    <a:lnTo>
                      <a:pt x="6" y="4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952" name="Rectangle 2041"/>
              <p:cNvSpPr>
                <a:spLocks noChangeArrowheads="1"/>
              </p:cNvSpPr>
              <p:nvPr/>
            </p:nvSpPr>
            <p:spPr bwMode="auto">
              <a:xfrm>
                <a:off x="2613" y="3199"/>
                <a:ext cx="59" cy="2"/>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953" name="Rectangle 2042"/>
              <p:cNvSpPr>
                <a:spLocks noChangeArrowheads="1"/>
              </p:cNvSpPr>
              <p:nvPr/>
            </p:nvSpPr>
            <p:spPr bwMode="auto">
              <a:xfrm>
                <a:off x="2613" y="3199"/>
                <a:ext cx="59" cy="5"/>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954" name="Rectangle 2043"/>
              <p:cNvSpPr>
                <a:spLocks noChangeArrowheads="1"/>
              </p:cNvSpPr>
              <p:nvPr/>
            </p:nvSpPr>
            <p:spPr bwMode="auto">
              <a:xfrm>
                <a:off x="2613" y="3201"/>
                <a:ext cx="59" cy="5"/>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955" name="Rectangle 2044"/>
              <p:cNvSpPr>
                <a:spLocks noChangeArrowheads="1"/>
              </p:cNvSpPr>
              <p:nvPr/>
            </p:nvSpPr>
            <p:spPr bwMode="auto">
              <a:xfrm>
                <a:off x="2613" y="3204"/>
                <a:ext cx="59" cy="5"/>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956" name="Rectangle 2045"/>
              <p:cNvSpPr>
                <a:spLocks noChangeArrowheads="1"/>
              </p:cNvSpPr>
              <p:nvPr/>
            </p:nvSpPr>
            <p:spPr bwMode="auto">
              <a:xfrm>
                <a:off x="2613" y="3206"/>
                <a:ext cx="59" cy="6"/>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957" name="Rectangle 2046"/>
              <p:cNvSpPr>
                <a:spLocks noChangeArrowheads="1"/>
              </p:cNvSpPr>
              <p:nvPr/>
            </p:nvSpPr>
            <p:spPr bwMode="auto">
              <a:xfrm>
                <a:off x="2613" y="3209"/>
                <a:ext cx="59" cy="6"/>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958" name="Rectangle 2047"/>
              <p:cNvSpPr>
                <a:spLocks noChangeArrowheads="1"/>
              </p:cNvSpPr>
              <p:nvPr/>
            </p:nvSpPr>
            <p:spPr bwMode="auto">
              <a:xfrm>
                <a:off x="2613" y="3212"/>
                <a:ext cx="59" cy="5"/>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959" name="Rectangle 2048"/>
              <p:cNvSpPr>
                <a:spLocks noChangeArrowheads="1"/>
              </p:cNvSpPr>
              <p:nvPr/>
            </p:nvSpPr>
            <p:spPr bwMode="auto">
              <a:xfrm>
                <a:off x="2613" y="3215"/>
                <a:ext cx="59" cy="5"/>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960" name="Rectangle 2049"/>
              <p:cNvSpPr>
                <a:spLocks noChangeArrowheads="1"/>
              </p:cNvSpPr>
              <p:nvPr/>
            </p:nvSpPr>
            <p:spPr bwMode="auto">
              <a:xfrm>
                <a:off x="2613" y="3217"/>
                <a:ext cx="59" cy="6"/>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961" name="Rectangle 2050"/>
              <p:cNvSpPr>
                <a:spLocks noChangeArrowheads="1"/>
              </p:cNvSpPr>
              <p:nvPr/>
            </p:nvSpPr>
            <p:spPr bwMode="auto">
              <a:xfrm>
                <a:off x="2613" y="3220"/>
                <a:ext cx="59" cy="5"/>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962" name="Rectangle 2051"/>
              <p:cNvSpPr>
                <a:spLocks noChangeArrowheads="1"/>
              </p:cNvSpPr>
              <p:nvPr/>
            </p:nvSpPr>
            <p:spPr bwMode="auto">
              <a:xfrm>
                <a:off x="2613" y="3223"/>
                <a:ext cx="59" cy="5"/>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963" name="Rectangle 2052"/>
              <p:cNvSpPr>
                <a:spLocks noChangeArrowheads="1"/>
              </p:cNvSpPr>
              <p:nvPr/>
            </p:nvSpPr>
            <p:spPr bwMode="auto">
              <a:xfrm>
                <a:off x="2613" y="3225"/>
                <a:ext cx="59" cy="6"/>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964" name="Rectangle 2053"/>
              <p:cNvSpPr>
                <a:spLocks noChangeArrowheads="1"/>
              </p:cNvSpPr>
              <p:nvPr/>
            </p:nvSpPr>
            <p:spPr bwMode="auto">
              <a:xfrm>
                <a:off x="2613" y="3228"/>
                <a:ext cx="59" cy="6"/>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965" name="Rectangle 2054"/>
              <p:cNvSpPr>
                <a:spLocks noChangeArrowheads="1"/>
              </p:cNvSpPr>
              <p:nvPr/>
            </p:nvSpPr>
            <p:spPr bwMode="auto">
              <a:xfrm>
                <a:off x="2613" y="3231"/>
                <a:ext cx="59" cy="4"/>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966" name="Rectangle 2055"/>
              <p:cNvSpPr>
                <a:spLocks noChangeArrowheads="1"/>
              </p:cNvSpPr>
              <p:nvPr/>
            </p:nvSpPr>
            <p:spPr bwMode="auto">
              <a:xfrm>
                <a:off x="2613" y="3234"/>
                <a:ext cx="59" cy="1"/>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967" name="Rectangle 2056"/>
              <p:cNvSpPr>
                <a:spLocks noChangeArrowheads="1"/>
              </p:cNvSpPr>
              <p:nvPr/>
            </p:nvSpPr>
            <p:spPr bwMode="auto">
              <a:xfrm>
                <a:off x="2727" y="3570"/>
                <a:ext cx="59" cy="3"/>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968" name="Rectangle 2057"/>
              <p:cNvSpPr>
                <a:spLocks noChangeArrowheads="1"/>
              </p:cNvSpPr>
              <p:nvPr/>
            </p:nvSpPr>
            <p:spPr bwMode="auto">
              <a:xfrm>
                <a:off x="2727" y="3570"/>
                <a:ext cx="59" cy="8"/>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969" name="Rectangle 2058"/>
              <p:cNvSpPr>
                <a:spLocks noChangeArrowheads="1"/>
              </p:cNvSpPr>
              <p:nvPr/>
            </p:nvSpPr>
            <p:spPr bwMode="auto">
              <a:xfrm>
                <a:off x="2727" y="3573"/>
                <a:ext cx="59" cy="11"/>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970" name="Rectangle 2059"/>
              <p:cNvSpPr>
                <a:spLocks noChangeArrowheads="1"/>
              </p:cNvSpPr>
              <p:nvPr/>
            </p:nvSpPr>
            <p:spPr bwMode="auto">
              <a:xfrm>
                <a:off x="2727" y="3578"/>
                <a:ext cx="59" cy="12"/>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971" name="Rectangle 2060"/>
              <p:cNvSpPr>
                <a:spLocks noChangeArrowheads="1"/>
              </p:cNvSpPr>
              <p:nvPr/>
            </p:nvSpPr>
            <p:spPr bwMode="auto">
              <a:xfrm>
                <a:off x="2727" y="3584"/>
                <a:ext cx="59" cy="11"/>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972" name="Rectangle 2061"/>
              <p:cNvSpPr>
                <a:spLocks noChangeArrowheads="1"/>
              </p:cNvSpPr>
              <p:nvPr/>
            </p:nvSpPr>
            <p:spPr bwMode="auto">
              <a:xfrm>
                <a:off x="2727" y="3590"/>
                <a:ext cx="59" cy="11"/>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973" name="Rectangle 2062"/>
              <p:cNvSpPr>
                <a:spLocks noChangeArrowheads="1"/>
              </p:cNvSpPr>
              <p:nvPr/>
            </p:nvSpPr>
            <p:spPr bwMode="auto">
              <a:xfrm>
                <a:off x="2727" y="3595"/>
                <a:ext cx="59" cy="12"/>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974" name="Rectangle 2063"/>
              <p:cNvSpPr>
                <a:spLocks noChangeArrowheads="1"/>
              </p:cNvSpPr>
              <p:nvPr/>
            </p:nvSpPr>
            <p:spPr bwMode="auto">
              <a:xfrm>
                <a:off x="2727" y="3601"/>
                <a:ext cx="59" cy="11"/>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975" name="Rectangle 2064"/>
              <p:cNvSpPr>
                <a:spLocks noChangeArrowheads="1"/>
              </p:cNvSpPr>
              <p:nvPr/>
            </p:nvSpPr>
            <p:spPr bwMode="auto">
              <a:xfrm>
                <a:off x="2727" y="3607"/>
                <a:ext cx="59" cy="11"/>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976" name="Rectangle 2065"/>
              <p:cNvSpPr>
                <a:spLocks noChangeArrowheads="1"/>
              </p:cNvSpPr>
              <p:nvPr/>
            </p:nvSpPr>
            <p:spPr bwMode="auto">
              <a:xfrm>
                <a:off x="2727" y="3612"/>
                <a:ext cx="59" cy="11"/>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977" name="Rectangle 2066"/>
              <p:cNvSpPr>
                <a:spLocks noChangeArrowheads="1"/>
              </p:cNvSpPr>
              <p:nvPr/>
            </p:nvSpPr>
            <p:spPr bwMode="auto">
              <a:xfrm>
                <a:off x="2727" y="3618"/>
                <a:ext cx="59" cy="12"/>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978" name="Rectangle 2067"/>
              <p:cNvSpPr>
                <a:spLocks noChangeArrowheads="1"/>
              </p:cNvSpPr>
              <p:nvPr/>
            </p:nvSpPr>
            <p:spPr bwMode="auto">
              <a:xfrm>
                <a:off x="2727" y="3623"/>
                <a:ext cx="59" cy="12"/>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979" name="Rectangle 2068"/>
              <p:cNvSpPr>
                <a:spLocks noChangeArrowheads="1"/>
              </p:cNvSpPr>
              <p:nvPr/>
            </p:nvSpPr>
            <p:spPr bwMode="auto">
              <a:xfrm>
                <a:off x="2727" y="3630"/>
                <a:ext cx="59" cy="11"/>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980" name="Rectangle 2069"/>
              <p:cNvSpPr>
                <a:spLocks noChangeArrowheads="1"/>
              </p:cNvSpPr>
              <p:nvPr/>
            </p:nvSpPr>
            <p:spPr bwMode="auto">
              <a:xfrm>
                <a:off x="2727" y="3635"/>
                <a:ext cx="59" cy="11"/>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981" name="Rectangle 2070"/>
              <p:cNvSpPr>
                <a:spLocks noChangeArrowheads="1"/>
              </p:cNvSpPr>
              <p:nvPr/>
            </p:nvSpPr>
            <p:spPr bwMode="auto">
              <a:xfrm>
                <a:off x="2727" y="3641"/>
                <a:ext cx="59" cy="11"/>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982" name="Rectangle 2071"/>
              <p:cNvSpPr>
                <a:spLocks noChangeArrowheads="1"/>
              </p:cNvSpPr>
              <p:nvPr/>
            </p:nvSpPr>
            <p:spPr bwMode="auto">
              <a:xfrm>
                <a:off x="2727" y="3646"/>
                <a:ext cx="59" cy="12"/>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983" name="Rectangle 2072"/>
              <p:cNvSpPr>
                <a:spLocks noChangeArrowheads="1"/>
              </p:cNvSpPr>
              <p:nvPr/>
            </p:nvSpPr>
            <p:spPr bwMode="auto">
              <a:xfrm>
                <a:off x="2727" y="3652"/>
                <a:ext cx="59" cy="11"/>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984" name="Rectangle 2073"/>
              <p:cNvSpPr>
                <a:spLocks noChangeArrowheads="1"/>
              </p:cNvSpPr>
              <p:nvPr/>
            </p:nvSpPr>
            <p:spPr bwMode="auto">
              <a:xfrm>
                <a:off x="2727" y="3658"/>
                <a:ext cx="59" cy="8"/>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985" name="Rectangle 2074"/>
              <p:cNvSpPr>
                <a:spLocks noChangeArrowheads="1"/>
              </p:cNvSpPr>
              <p:nvPr/>
            </p:nvSpPr>
            <p:spPr bwMode="auto">
              <a:xfrm>
                <a:off x="2727" y="3663"/>
                <a:ext cx="59" cy="3"/>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986" name="Freeform 2075"/>
              <p:cNvSpPr>
                <a:spLocks/>
              </p:cNvSpPr>
              <p:nvPr/>
            </p:nvSpPr>
            <p:spPr bwMode="auto">
              <a:xfrm>
                <a:off x="4255" y="2329"/>
                <a:ext cx="9" cy="559"/>
              </a:xfrm>
              <a:custGeom>
                <a:avLst/>
                <a:gdLst>
                  <a:gd name="T0" fmla="*/ 9 w 19"/>
                  <a:gd name="T1" fmla="*/ 559 h 1118"/>
                  <a:gd name="T2" fmla="*/ 0 w 19"/>
                  <a:gd name="T3" fmla="*/ 550 h 1118"/>
                  <a:gd name="T4" fmla="*/ 0 w 19"/>
                  <a:gd name="T5" fmla="*/ 532 h 1118"/>
                  <a:gd name="T6" fmla="*/ 0 w 19"/>
                  <a:gd name="T7" fmla="*/ 514 h 1118"/>
                  <a:gd name="T8" fmla="*/ 0 w 19"/>
                  <a:gd name="T9" fmla="*/ 494 h 1118"/>
                  <a:gd name="T10" fmla="*/ 0 w 19"/>
                  <a:gd name="T11" fmla="*/ 476 h 1118"/>
                  <a:gd name="T12" fmla="*/ 0 w 19"/>
                  <a:gd name="T13" fmla="*/ 458 h 1118"/>
                  <a:gd name="T14" fmla="*/ 0 w 19"/>
                  <a:gd name="T15" fmla="*/ 440 h 1118"/>
                  <a:gd name="T16" fmla="*/ 0 w 19"/>
                  <a:gd name="T17" fmla="*/ 422 h 1118"/>
                  <a:gd name="T18" fmla="*/ 0 w 19"/>
                  <a:gd name="T19" fmla="*/ 404 h 1118"/>
                  <a:gd name="T20" fmla="*/ 0 w 19"/>
                  <a:gd name="T21" fmla="*/ 386 h 1118"/>
                  <a:gd name="T22" fmla="*/ 0 w 19"/>
                  <a:gd name="T23" fmla="*/ 368 h 1118"/>
                  <a:gd name="T24" fmla="*/ 0 w 19"/>
                  <a:gd name="T25" fmla="*/ 350 h 1118"/>
                  <a:gd name="T26" fmla="*/ 0 w 19"/>
                  <a:gd name="T27" fmla="*/ 330 h 1118"/>
                  <a:gd name="T28" fmla="*/ 0 w 19"/>
                  <a:gd name="T29" fmla="*/ 312 h 1118"/>
                  <a:gd name="T30" fmla="*/ 0 w 19"/>
                  <a:gd name="T31" fmla="*/ 293 h 1118"/>
                  <a:gd name="T32" fmla="*/ 0 w 19"/>
                  <a:gd name="T33" fmla="*/ 275 h 1118"/>
                  <a:gd name="T34" fmla="*/ 0 w 19"/>
                  <a:gd name="T35" fmla="*/ 257 h 1118"/>
                  <a:gd name="T36" fmla="*/ 0 w 19"/>
                  <a:gd name="T37" fmla="*/ 239 h 1118"/>
                  <a:gd name="T38" fmla="*/ 0 w 19"/>
                  <a:gd name="T39" fmla="*/ 221 h 1118"/>
                  <a:gd name="T40" fmla="*/ 0 w 19"/>
                  <a:gd name="T41" fmla="*/ 203 h 1118"/>
                  <a:gd name="T42" fmla="*/ 0 w 19"/>
                  <a:gd name="T43" fmla="*/ 185 h 1118"/>
                  <a:gd name="T44" fmla="*/ 0 w 19"/>
                  <a:gd name="T45" fmla="*/ 165 h 1118"/>
                  <a:gd name="T46" fmla="*/ 0 w 19"/>
                  <a:gd name="T47" fmla="*/ 147 h 1118"/>
                  <a:gd name="T48" fmla="*/ 0 w 19"/>
                  <a:gd name="T49" fmla="*/ 129 h 1118"/>
                  <a:gd name="T50" fmla="*/ 0 w 19"/>
                  <a:gd name="T51" fmla="*/ 111 h 1118"/>
                  <a:gd name="T52" fmla="*/ 0 w 19"/>
                  <a:gd name="T53" fmla="*/ 93 h 1118"/>
                  <a:gd name="T54" fmla="*/ 0 w 19"/>
                  <a:gd name="T55" fmla="*/ 75 h 1118"/>
                  <a:gd name="T56" fmla="*/ 0 w 19"/>
                  <a:gd name="T57" fmla="*/ 57 h 1118"/>
                  <a:gd name="T58" fmla="*/ 0 w 19"/>
                  <a:gd name="T59" fmla="*/ 38 h 1118"/>
                  <a:gd name="T60" fmla="*/ 0 w 19"/>
                  <a:gd name="T61" fmla="*/ 20 h 1118"/>
                  <a:gd name="T62" fmla="*/ 0 w 19"/>
                  <a:gd name="T63" fmla="*/ 0 h 1118"/>
                  <a:gd name="T64" fmla="*/ 9 w 19"/>
                  <a:gd name="T65" fmla="*/ 0 h 1118"/>
                  <a:gd name="T66" fmla="*/ 9 w 19"/>
                  <a:gd name="T67" fmla="*/ 559 h 111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 h="1118">
                    <a:moveTo>
                      <a:pt x="19" y="1118"/>
                    </a:moveTo>
                    <a:lnTo>
                      <a:pt x="0" y="1100"/>
                    </a:lnTo>
                    <a:lnTo>
                      <a:pt x="0" y="1064"/>
                    </a:lnTo>
                    <a:lnTo>
                      <a:pt x="0" y="1028"/>
                    </a:lnTo>
                    <a:lnTo>
                      <a:pt x="0" y="988"/>
                    </a:lnTo>
                    <a:lnTo>
                      <a:pt x="0" y="952"/>
                    </a:lnTo>
                    <a:lnTo>
                      <a:pt x="0" y="916"/>
                    </a:lnTo>
                    <a:lnTo>
                      <a:pt x="0" y="879"/>
                    </a:lnTo>
                    <a:lnTo>
                      <a:pt x="0" y="843"/>
                    </a:lnTo>
                    <a:lnTo>
                      <a:pt x="0" y="807"/>
                    </a:lnTo>
                    <a:lnTo>
                      <a:pt x="0" y="771"/>
                    </a:lnTo>
                    <a:lnTo>
                      <a:pt x="0" y="735"/>
                    </a:lnTo>
                    <a:lnTo>
                      <a:pt x="0" y="699"/>
                    </a:lnTo>
                    <a:lnTo>
                      <a:pt x="0" y="659"/>
                    </a:lnTo>
                    <a:lnTo>
                      <a:pt x="0" y="623"/>
                    </a:lnTo>
                    <a:lnTo>
                      <a:pt x="0" y="586"/>
                    </a:lnTo>
                    <a:lnTo>
                      <a:pt x="0" y="550"/>
                    </a:lnTo>
                    <a:lnTo>
                      <a:pt x="0" y="514"/>
                    </a:lnTo>
                    <a:lnTo>
                      <a:pt x="0" y="478"/>
                    </a:lnTo>
                    <a:lnTo>
                      <a:pt x="0" y="442"/>
                    </a:lnTo>
                    <a:lnTo>
                      <a:pt x="0" y="406"/>
                    </a:lnTo>
                    <a:lnTo>
                      <a:pt x="0" y="369"/>
                    </a:lnTo>
                    <a:lnTo>
                      <a:pt x="0" y="330"/>
                    </a:lnTo>
                    <a:lnTo>
                      <a:pt x="0" y="293"/>
                    </a:lnTo>
                    <a:lnTo>
                      <a:pt x="0" y="257"/>
                    </a:lnTo>
                    <a:lnTo>
                      <a:pt x="0" y="221"/>
                    </a:lnTo>
                    <a:lnTo>
                      <a:pt x="0" y="185"/>
                    </a:lnTo>
                    <a:lnTo>
                      <a:pt x="0" y="149"/>
                    </a:lnTo>
                    <a:lnTo>
                      <a:pt x="0" y="113"/>
                    </a:lnTo>
                    <a:lnTo>
                      <a:pt x="0" y="76"/>
                    </a:lnTo>
                    <a:lnTo>
                      <a:pt x="0" y="40"/>
                    </a:lnTo>
                    <a:lnTo>
                      <a:pt x="0" y="0"/>
                    </a:lnTo>
                    <a:lnTo>
                      <a:pt x="19" y="0"/>
                    </a:lnTo>
                    <a:lnTo>
                      <a:pt x="19" y="1118"/>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987" name="Freeform 2076"/>
              <p:cNvSpPr>
                <a:spLocks/>
              </p:cNvSpPr>
              <p:nvPr/>
            </p:nvSpPr>
            <p:spPr bwMode="auto">
              <a:xfrm>
                <a:off x="4255" y="2329"/>
                <a:ext cx="25" cy="576"/>
              </a:xfrm>
              <a:custGeom>
                <a:avLst/>
                <a:gdLst>
                  <a:gd name="T0" fmla="*/ 25 w 50"/>
                  <a:gd name="T1" fmla="*/ 576 h 1153"/>
                  <a:gd name="T2" fmla="*/ 0 w 50"/>
                  <a:gd name="T3" fmla="*/ 550 h 1153"/>
                  <a:gd name="T4" fmla="*/ 0 w 50"/>
                  <a:gd name="T5" fmla="*/ 532 h 1153"/>
                  <a:gd name="T6" fmla="*/ 0 w 50"/>
                  <a:gd name="T7" fmla="*/ 514 h 1153"/>
                  <a:gd name="T8" fmla="*/ 0 w 50"/>
                  <a:gd name="T9" fmla="*/ 494 h 1153"/>
                  <a:gd name="T10" fmla="*/ 0 w 50"/>
                  <a:gd name="T11" fmla="*/ 476 h 1153"/>
                  <a:gd name="T12" fmla="*/ 0 w 50"/>
                  <a:gd name="T13" fmla="*/ 458 h 1153"/>
                  <a:gd name="T14" fmla="*/ 0 w 50"/>
                  <a:gd name="T15" fmla="*/ 439 h 1153"/>
                  <a:gd name="T16" fmla="*/ 0 w 50"/>
                  <a:gd name="T17" fmla="*/ 421 h 1153"/>
                  <a:gd name="T18" fmla="*/ 0 w 50"/>
                  <a:gd name="T19" fmla="*/ 403 h 1153"/>
                  <a:gd name="T20" fmla="*/ 0 w 50"/>
                  <a:gd name="T21" fmla="*/ 385 h 1153"/>
                  <a:gd name="T22" fmla="*/ 0 w 50"/>
                  <a:gd name="T23" fmla="*/ 367 h 1153"/>
                  <a:gd name="T24" fmla="*/ 0 w 50"/>
                  <a:gd name="T25" fmla="*/ 349 h 1153"/>
                  <a:gd name="T26" fmla="*/ 0 w 50"/>
                  <a:gd name="T27" fmla="*/ 329 h 1153"/>
                  <a:gd name="T28" fmla="*/ 0 w 50"/>
                  <a:gd name="T29" fmla="*/ 311 h 1153"/>
                  <a:gd name="T30" fmla="*/ 0 w 50"/>
                  <a:gd name="T31" fmla="*/ 293 h 1153"/>
                  <a:gd name="T32" fmla="*/ 0 w 50"/>
                  <a:gd name="T33" fmla="*/ 275 h 1153"/>
                  <a:gd name="T34" fmla="*/ 0 w 50"/>
                  <a:gd name="T35" fmla="*/ 257 h 1153"/>
                  <a:gd name="T36" fmla="*/ 0 w 50"/>
                  <a:gd name="T37" fmla="*/ 239 h 1153"/>
                  <a:gd name="T38" fmla="*/ 0 w 50"/>
                  <a:gd name="T39" fmla="*/ 221 h 1153"/>
                  <a:gd name="T40" fmla="*/ 0 w 50"/>
                  <a:gd name="T41" fmla="*/ 203 h 1153"/>
                  <a:gd name="T42" fmla="*/ 0 w 50"/>
                  <a:gd name="T43" fmla="*/ 184 h 1153"/>
                  <a:gd name="T44" fmla="*/ 0 w 50"/>
                  <a:gd name="T45" fmla="*/ 165 h 1153"/>
                  <a:gd name="T46" fmla="*/ 0 w 50"/>
                  <a:gd name="T47" fmla="*/ 146 h 1153"/>
                  <a:gd name="T48" fmla="*/ 0 w 50"/>
                  <a:gd name="T49" fmla="*/ 128 h 1153"/>
                  <a:gd name="T50" fmla="*/ 0 w 50"/>
                  <a:gd name="T51" fmla="*/ 110 h 1153"/>
                  <a:gd name="T52" fmla="*/ 0 w 50"/>
                  <a:gd name="T53" fmla="*/ 92 h 1153"/>
                  <a:gd name="T54" fmla="*/ 0 w 50"/>
                  <a:gd name="T55" fmla="*/ 74 h 1153"/>
                  <a:gd name="T56" fmla="*/ 0 w 50"/>
                  <a:gd name="T57" fmla="*/ 56 h 1153"/>
                  <a:gd name="T58" fmla="*/ 0 w 50"/>
                  <a:gd name="T59" fmla="*/ 38 h 1153"/>
                  <a:gd name="T60" fmla="*/ 0 w 50"/>
                  <a:gd name="T61" fmla="*/ 20 h 1153"/>
                  <a:gd name="T62" fmla="*/ 0 w 50"/>
                  <a:gd name="T63" fmla="*/ 0 h 1153"/>
                  <a:gd name="T64" fmla="*/ 25 w 50"/>
                  <a:gd name="T65" fmla="*/ 0 h 1153"/>
                  <a:gd name="T66" fmla="*/ 25 w 50"/>
                  <a:gd name="T67" fmla="*/ 576 h 11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0" h="1153">
                    <a:moveTo>
                      <a:pt x="50" y="1153"/>
                    </a:moveTo>
                    <a:lnTo>
                      <a:pt x="0" y="1100"/>
                    </a:lnTo>
                    <a:lnTo>
                      <a:pt x="0" y="1064"/>
                    </a:lnTo>
                    <a:lnTo>
                      <a:pt x="0" y="1028"/>
                    </a:lnTo>
                    <a:lnTo>
                      <a:pt x="0" y="988"/>
                    </a:lnTo>
                    <a:lnTo>
                      <a:pt x="0" y="952"/>
                    </a:lnTo>
                    <a:lnTo>
                      <a:pt x="0" y="916"/>
                    </a:lnTo>
                    <a:lnTo>
                      <a:pt x="0" y="879"/>
                    </a:lnTo>
                    <a:lnTo>
                      <a:pt x="0" y="843"/>
                    </a:lnTo>
                    <a:lnTo>
                      <a:pt x="0" y="807"/>
                    </a:lnTo>
                    <a:lnTo>
                      <a:pt x="0" y="771"/>
                    </a:lnTo>
                    <a:lnTo>
                      <a:pt x="0" y="735"/>
                    </a:lnTo>
                    <a:lnTo>
                      <a:pt x="0" y="699"/>
                    </a:lnTo>
                    <a:lnTo>
                      <a:pt x="0" y="659"/>
                    </a:lnTo>
                    <a:lnTo>
                      <a:pt x="0" y="623"/>
                    </a:lnTo>
                    <a:lnTo>
                      <a:pt x="0" y="586"/>
                    </a:lnTo>
                    <a:lnTo>
                      <a:pt x="0" y="550"/>
                    </a:lnTo>
                    <a:lnTo>
                      <a:pt x="0" y="514"/>
                    </a:lnTo>
                    <a:lnTo>
                      <a:pt x="0" y="478"/>
                    </a:lnTo>
                    <a:lnTo>
                      <a:pt x="0" y="442"/>
                    </a:lnTo>
                    <a:lnTo>
                      <a:pt x="0" y="406"/>
                    </a:lnTo>
                    <a:lnTo>
                      <a:pt x="0" y="369"/>
                    </a:lnTo>
                    <a:lnTo>
                      <a:pt x="0" y="330"/>
                    </a:lnTo>
                    <a:lnTo>
                      <a:pt x="0" y="293"/>
                    </a:lnTo>
                    <a:lnTo>
                      <a:pt x="0" y="257"/>
                    </a:lnTo>
                    <a:lnTo>
                      <a:pt x="0" y="221"/>
                    </a:lnTo>
                    <a:lnTo>
                      <a:pt x="0" y="185"/>
                    </a:lnTo>
                    <a:lnTo>
                      <a:pt x="0" y="149"/>
                    </a:lnTo>
                    <a:lnTo>
                      <a:pt x="0" y="113"/>
                    </a:lnTo>
                    <a:lnTo>
                      <a:pt x="0" y="76"/>
                    </a:lnTo>
                    <a:lnTo>
                      <a:pt x="0" y="40"/>
                    </a:lnTo>
                    <a:lnTo>
                      <a:pt x="0" y="0"/>
                    </a:lnTo>
                    <a:lnTo>
                      <a:pt x="50" y="0"/>
                    </a:lnTo>
                    <a:lnTo>
                      <a:pt x="50" y="115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988" name="Freeform 2077"/>
              <p:cNvSpPr>
                <a:spLocks/>
              </p:cNvSpPr>
              <p:nvPr/>
            </p:nvSpPr>
            <p:spPr bwMode="auto">
              <a:xfrm>
                <a:off x="4264" y="2329"/>
                <a:ext cx="32" cy="622"/>
              </a:xfrm>
              <a:custGeom>
                <a:avLst/>
                <a:gdLst>
                  <a:gd name="T0" fmla="*/ 32 w 65"/>
                  <a:gd name="T1" fmla="*/ 0 h 1245"/>
                  <a:gd name="T2" fmla="*/ 24 w 65"/>
                  <a:gd name="T3" fmla="*/ 0 h 1245"/>
                  <a:gd name="T4" fmla="*/ 0 w 65"/>
                  <a:gd name="T5" fmla="*/ 0 h 1245"/>
                  <a:gd name="T6" fmla="*/ 0 w 65"/>
                  <a:gd name="T7" fmla="*/ 559 h 1245"/>
                  <a:gd name="T8" fmla="*/ 24 w 65"/>
                  <a:gd name="T9" fmla="*/ 586 h 1245"/>
                  <a:gd name="T10" fmla="*/ 24 w 65"/>
                  <a:gd name="T11" fmla="*/ 622 h 1245"/>
                  <a:gd name="T12" fmla="*/ 27 w 65"/>
                  <a:gd name="T13" fmla="*/ 622 h 1245"/>
                  <a:gd name="T14" fmla="*/ 30 w 65"/>
                  <a:gd name="T15" fmla="*/ 620 h 1245"/>
                  <a:gd name="T16" fmla="*/ 32 w 65"/>
                  <a:gd name="T17" fmla="*/ 620 h 1245"/>
                  <a:gd name="T18" fmla="*/ 32 w 65"/>
                  <a:gd name="T19" fmla="*/ 0 h 12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5" h="1245">
                    <a:moveTo>
                      <a:pt x="65" y="0"/>
                    </a:moveTo>
                    <a:lnTo>
                      <a:pt x="48" y="0"/>
                    </a:lnTo>
                    <a:lnTo>
                      <a:pt x="0" y="0"/>
                    </a:lnTo>
                    <a:lnTo>
                      <a:pt x="0" y="1118"/>
                    </a:lnTo>
                    <a:lnTo>
                      <a:pt x="48" y="1172"/>
                    </a:lnTo>
                    <a:lnTo>
                      <a:pt x="48" y="1245"/>
                    </a:lnTo>
                    <a:lnTo>
                      <a:pt x="55" y="1245"/>
                    </a:lnTo>
                    <a:lnTo>
                      <a:pt x="61" y="1241"/>
                    </a:lnTo>
                    <a:lnTo>
                      <a:pt x="65" y="1241"/>
                    </a:lnTo>
                    <a:lnTo>
                      <a:pt x="65"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989" name="Freeform 2078"/>
              <p:cNvSpPr>
                <a:spLocks/>
              </p:cNvSpPr>
              <p:nvPr/>
            </p:nvSpPr>
            <p:spPr bwMode="auto">
              <a:xfrm>
                <a:off x="4280" y="2329"/>
                <a:ext cx="32" cy="622"/>
              </a:xfrm>
              <a:custGeom>
                <a:avLst/>
                <a:gdLst>
                  <a:gd name="T0" fmla="*/ 32 w 66"/>
                  <a:gd name="T1" fmla="*/ 0 h 1245"/>
                  <a:gd name="T2" fmla="*/ 8 w 66"/>
                  <a:gd name="T3" fmla="*/ 0 h 1245"/>
                  <a:gd name="T4" fmla="*/ 0 w 66"/>
                  <a:gd name="T5" fmla="*/ 0 h 1245"/>
                  <a:gd name="T6" fmla="*/ 0 w 66"/>
                  <a:gd name="T7" fmla="*/ 576 h 1245"/>
                  <a:gd name="T8" fmla="*/ 8 w 66"/>
                  <a:gd name="T9" fmla="*/ 586 h 1245"/>
                  <a:gd name="T10" fmla="*/ 8 w 66"/>
                  <a:gd name="T11" fmla="*/ 622 h 1245"/>
                  <a:gd name="T12" fmla="*/ 12 w 66"/>
                  <a:gd name="T13" fmla="*/ 622 h 1245"/>
                  <a:gd name="T14" fmla="*/ 15 w 66"/>
                  <a:gd name="T15" fmla="*/ 620 h 1245"/>
                  <a:gd name="T16" fmla="*/ 18 w 66"/>
                  <a:gd name="T17" fmla="*/ 620 h 1245"/>
                  <a:gd name="T18" fmla="*/ 21 w 66"/>
                  <a:gd name="T19" fmla="*/ 619 h 1245"/>
                  <a:gd name="T20" fmla="*/ 23 w 66"/>
                  <a:gd name="T21" fmla="*/ 617 h 1245"/>
                  <a:gd name="T22" fmla="*/ 26 w 66"/>
                  <a:gd name="T23" fmla="*/ 615 h 1245"/>
                  <a:gd name="T24" fmla="*/ 30 w 66"/>
                  <a:gd name="T25" fmla="*/ 613 h 1245"/>
                  <a:gd name="T26" fmla="*/ 32 w 66"/>
                  <a:gd name="T27" fmla="*/ 610 h 1245"/>
                  <a:gd name="T28" fmla="*/ 32 w 66"/>
                  <a:gd name="T29" fmla="*/ 0 h 124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6" h="1245">
                    <a:moveTo>
                      <a:pt x="66" y="0"/>
                    </a:moveTo>
                    <a:lnTo>
                      <a:pt x="17" y="0"/>
                    </a:lnTo>
                    <a:lnTo>
                      <a:pt x="0" y="0"/>
                    </a:lnTo>
                    <a:lnTo>
                      <a:pt x="0" y="1153"/>
                    </a:lnTo>
                    <a:lnTo>
                      <a:pt x="17" y="1172"/>
                    </a:lnTo>
                    <a:lnTo>
                      <a:pt x="17" y="1245"/>
                    </a:lnTo>
                    <a:lnTo>
                      <a:pt x="24" y="1245"/>
                    </a:lnTo>
                    <a:lnTo>
                      <a:pt x="30" y="1241"/>
                    </a:lnTo>
                    <a:lnTo>
                      <a:pt x="37" y="1241"/>
                    </a:lnTo>
                    <a:lnTo>
                      <a:pt x="44" y="1238"/>
                    </a:lnTo>
                    <a:lnTo>
                      <a:pt x="47" y="1234"/>
                    </a:lnTo>
                    <a:lnTo>
                      <a:pt x="54" y="1230"/>
                    </a:lnTo>
                    <a:lnTo>
                      <a:pt x="61" y="1227"/>
                    </a:lnTo>
                    <a:lnTo>
                      <a:pt x="66" y="1221"/>
                    </a:lnTo>
                    <a:lnTo>
                      <a:pt x="66"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990" name="Freeform 2079"/>
              <p:cNvSpPr>
                <a:spLocks/>
              </p:cNvSpPr>
              <p:nvPr/>
            </p:nvSpPr>
            <p:spPr bwMode="auto">
              <a:xfrm>
                <a:off x="4296" y="2329"/>
                <a:ext cx="25" cy="621"/>
              </a:xfrm>
              <a:custGeom>
                <a:avLst/>
                <a:gdLst>
                  <a:gd name="T0" fmla="*/ 0 w 50"/>
                  <a:gd name="T1" fmla="*/ 0 h 1241"/>
                  <a:gd name="T2" fmla="*/ 25 w 50"/>
                  <a:gd name="T3" fmla="*/ 0 h 1241"/>
                  <a:gd name="T4" fmla="*/ 25 w 50"/>
                  <a:gd name="T5" fmla="*/ 20 h 1241"/>
                  <a:gd name="T6" fmla="*/ 25 w 50"/>
                  <a:gd name="T7" fmla="*/ 38 h 1241"/>
                  <a:gd name="T8" fmla="*/ 25 w 50"/>
                  <a:gd name="T9" fmla="*/ 57 h 1241"/>
                  <a:gd name="T10" fmla="*/ 25 w 50"/>
                  <a:gd name="T11" fmla="*/ 75 h 1241"/>
                  <a:gd name="T12" fmla="*/ 25 w 50"/>
                  <a:gd name="T13" fmla="*/ 93 h 1241"/>
                  <a:gd name="T14" fmla="*/ 25 w 50"/>
                  <a:gd name="T15" fmla="*/ 111 h 1241"/>
                  <a:gd name="T16" fmla="*/ 25 w 50"/>
                  <a:gd name="T17" fmla="*/ 129 h 1241"/>
                  <a:gd name="T18" fmla="*/ 25 w 50"/>
                  <a:gd name="T19" fmla="*/ 147 h 1241"/>
                  <a:gd name="T20" fmla="*/ 25 w 50"/>
                  <a:gd name="T21" fmla="*/ 165 h 1241"/>
                  <a:gd name="T22" fmla="*/ 25 w 50"/>
                  <a:gd name="T23" fmla="*/ 185 h 1241"/>
                  <a:gd name="T24" fmla="*/ 25 w 50"/>
                  <a:gd name="T25" fmla="*/ 203 h 1241"/>
                  <a:gd name="T26" fmla="*/ 25 w 50"/>
                  <a:gd name="T27" fmla="*/ 221 h 1241"/>
                  <a:gd name="T28" fmla="*/ 25 w 50"/>
                  <a:gd name="T29" fmla="*/ 239 h 1241"/>
                  <a:gd name="T30" fmla="*/ 25 w 50"/>
                  <a:gd name="T31" fmla="*/ 257 h 1241"/>
                  <a:gd name="T32" fmla="*/ 25 w 50"/>
                  <a:gd name="T33" fmla="*/ 275 h 1241"/>
                  <a:gd name="T34" fmla="*/ 25 w 50"/>
                  <a:gd name="T35" fmla="*/ 293 h 1241"/>
                  <a:gd name="T36" fmla="*/ 25 w 50"/>
                  <a:gd name="T37" fmla="*/ 312 h 1241"/>
                  <a:gd name="T38" fmla="*/ 25 w 50"/>
                  <a:gd name="T39" fmla="*/ 330 h 1241"/>
                  <a:gd name="T40" fmla="*/ 25 w 50"/>
                  <a:gd name="T41" fmla="*/ 350 h 1241"/>
                  <a:gd name="T42" fmla="*/ 25 w 50"/>
                  <a:gd name="T43" fmla="*/ 368 h 1241"/>
                  <a:gd name="T44" fmla="*/ 25 w 50"/>
                  <a:gd name="T45" fmla="*/ 386 h 1241"/>
                  <a:gd name="T46" fmla="*/ 25 w 50"/>
                  <a:gd name="T47" fmla="*/ 404 h 1241"/>
                  <a:gd name="T48" fmla="*/ 25 w 50"/>
                  <a:gd name="T49" fmla="*/ 422 h 1241"/>
                  <a:gd name="T50" fmla="*/ 25 w 50"/>
                  <a:gd name="T51" fmla="*/ 440 h 1241"/>
                  <a:gd name="T52" fmla="*/ 25 w 50"/>
                  <a:gd name="T53" fmla="*/ 458 h 1241"/>
                  <a:gd name="T54" fmla="*/ 25 w 50"/>
                  <a:gd name="T55" fmla="*/ 476 h 1241"/>
                  <a:gd name="T56" fmla="*/ 25 w 50"/>
                  <a:gd name="T57" fmla="*/ 494 h 1241"/>
                  <a:gd name="T58" fmla="*/ 25 w 50"/>
                  <a:gd name="T59" fmla="*/ 514 h 1241"/>
                  <a:gd name="T60" fmla="*/ 25 w 50"/>
                  <a:gd name="T61" fmla="*/ 532 h 1241"/>
                  <a:gd name="T62" fmla="*/ 25 w 50"/>
                  <a:gd name="T63" fmla="*/ 550 h 1241"/>
                  <a:gd name="T64" fmla="*/ 25 w 50"/>
                  <a:gd name="T65" fmla="*/ 568 h 1241"/>
                  <a:gd name="T66" fmla="*/ 25 w 50"/>
                  <a:gd name="T67" fmla="*/ 586 h 1241"/>
                  <a:gd name="T68" fmla="*/ 25 w 50"/>
                  <a:gd name="T69" fmla="*/ 590 h 1241"/>
                  <a:gd name="T70" fmla="*/ 24 w 50"/>
                  <a:gd name="T71" fmla="*/ 594 h 1241"/>
                  <a:gd name="T72" fmla="*/ 24 w 50"/>
                  <a:gd name="T73" fmla="*/ 597 h 1241"/>
                  <a:gd name="T74" fmla="*/ 22 w 50"/>
                  <a:gd name="T75" fmla="*/ 601 h 1241"/>
                  <a:gd name="T76" fmla="*/ 20 w 50"/>
                  <a:gd name="T77" fmla="*/ 603 h 1241"/>
                  <a:gd name="T78" fmla="*/ 19 w 50"/>
                  <a:gd name="T79" fmla="*/ 606 h 1241"/>
                  <a:gd name="T80" fmla="*/ 17 w 50"/>
                  <a:gd name="T81" fmla="*/ 610 h 1241"/>
                  <a:gd name="T82" fmla="*/ 15 w 50"/>
                  <a:gd name="T83" fmla="*/ 612 h 1241"/>
                  <a:gd name="T84" fmla="*/ 14 w 50"/>
                  <a:gd name="T85" fmla="*/ 614 h 1241"/>
                  <a:gd name="T86" fmla="*/ 10 w 50"/>
                  <a:gd name="T87" fmla="*/ 615 h 1241"/>
                  <a:gd name="T88" fmla="*/ 7 w 50"/>
                  <a:gd name="T89" fmla="*/ 617 h 1241"/>
                  <a:gd name="T90" fmla="*/ 5 w 50"/>
                  <a:gd name="T91" fmla="*/ 619 h 1241"/>
                  <a:gd name="T92" fmla="*/ 2 w 50"/>
                  <a:gd name="T93" fmla="*/ 621 h 1241"/>
                  <a:gd name="T94" fmla="*/ 0 w 50"/>
                  <a:gd name="T95" fmla="*/ 621 h 1241"/>
                  <a:gd name="T96" fmla="*/ 0 w 50"/>
                  <a:gd name="T97" fmla="*/ 0 h 12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0" h="1241">
                    <a:moveTo>
                      <a:pt x="0" y="0"/>
                    </a:moveTo>
                    <a:lnTo>
                      <a:pt x="50" y="0"/>
                    </a:lnTo>
                    <a:lnTo>
                      <a:pt x="50" y="40"/>
                    </a:lnTo>
                    <a:lnTo>
                      <a:pt x="50" y="76"/>
                    </a:lnTo>
                    <a:lnTo>
                      <a:pt x="50" y="113"/>
                    </a:lnTo>
                    <a:lnTo>
                      <a:pt x="50" y="149"/>
                    </a:lnTo>
                    <a:lnTo>
                      <a:pt x="50" y="185"/>
                    </a:lnTo>
                    <a:lnTo>
                      <a:pt x="50" y="221"/>
                    </a:lnTo>
                    <a:lnTo>
                      <a:pt x="50" y="257"/>
                    </a:lnTo>
                    <a:lnTo>
                      <a:pt x="50" y="293"/>
                    </a:lnTo>
                    <a:lnTo>
                      <a:pt x="50" y="330"/>
                    </a:lnTo>
                    <a:lnTo>
                      <a:pt x="50" y="369"/>
                    </a:lnTo>
                    <a:lnTo>
                      <a:pt x="50" y="406"/>
                    </a:lnTo>
                    <a:lnTo>
                      <a:pt x="50" y="442"/>
                    </a:lnTo>
                    <a:lnTo>
                      <a:pt x="50" y="478"/>
                    </a:lnTo>
                    <a:lnTo>
                      <a:pt x="50" y="514"/>
                    </a:lnTo>
                    <a:lnTo>
                      <a:pt x="50" y="550"/>
                    </a:lnTo>
                    <a:lnTo>
                      <a:pt x="50" y="586"/>
                    </a:lnTo>
                    <a:lnTo>
                      <a:pt x="50" y="623"/>
                    </a:lnTo>
                    <a:lnTo>
                      <a:pt x="50" y="659"/>
                    </a:lnTo>
                    <a:lnTo>
                      <a:pt x="50" y="699"/>
                    </a:lnTo>
                    <a:lnTo>
                      <a:pt x="50" y="735"/>
                    </a:lnTo>
                    <a:lnTo>
                      <a:pt x="50" y="771"/>
                    </a:lnTo>
                    <a:lnTo>
                      <a:pt x="50" y="807"/>
                    </a:lnTo>
                    <a:lnTo>
                      <a:pt x="50" y="843"/>
                    </a:lnTo>
                    <a:lnTo>
                      <a:pt x="50" y="879"/>
                    </a:lnTo>
                    <a:lnTo>
                      <a:pt x="50" y="916"/>
                    </a:lnTo>
                    <a:lnTo>
                      <a:pt x="50" y="952"/>
                    </a:lnTo>
                    <a:lnTo>
                      <a:pt x="50" y="988"/>
                    </a:lnTo>
                    <a:lnTo>
                      <a:pt x="50" y="1028"/>
                    </a:lnTo>
                    <a:lnTo>
                      <a:pt x="50" y="1064"/>
                    </a:lnTo>
                    <a:lnTo>
                      <a:pt x="50" y="1100"/>
                    </a:lnTo>
                    <a:lnTo>
                      <a:pt x="50" y="1136"/>
                    </a:lnTo>
                    <a:lnTo>
                      <a:pt x="50" y="1172"/>
                    </a:lnTo>
                    <a:lnTo>
                      <a:pt x="50" y="1180"/>
                    </a:lnTo>
                    <a:lnTo>
                      <a:pt x="47" y="1187"/>
                    </a:lnTo>
                    <a:lnTo>
                      <a:pt x="47" y="1194"/>
                    </a:lnTo>
                    <a:lnTo>
                      <a:pt x="43" y="1201"/>
                    </a:lnTo>
                    <a:lnTo>
                      <a:pt x="40" y="1205"/>
                    </a:lnTo>
                    <a:lnTo>
                      <a:pt x="37" y="1212"/>
                    </a:lnTo>
                    <a:lnTo>
                      <a:pt x="33" y="1220"/>
                    </a:lnTo>
                    <a:lnTo>
                      <a:pt x="30" y="1223"/>
                    </a:lnTo>
                    <a:lnTo>
                      <a:pt x="27" y="1227"/>
                    </a:lnTo>
                    <a:lnTo>
                      <a:pt x="20" y="1230"/>
                    </a:lnTo>
                    <a:lnTo>
                      <a:pt x="13" y="1234"/>
                    </a:lnTo>
                    <a:lnTo>
                      <a:pt x="10" y="1238"/>
                    </a:lnTo>
                    <a:lnTo>
                      <a:pt x="3" y="1241"/>
                    </a:lnTo>
                    <a:lnTo>
                      <a:pt x="0" y="1241"/>
                    </a:lnTo>
                    <a:lnTo>
                      <a:pt x="0"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991" name="Freeform 2080"/>
              <p:cNvSpPr>
                <a:spLocks/>
              </p:cNvSpPr>
              <p:nvPr/>
            </p:nvSpPr>
            <p:spPr bwMode="auto">
              <a:xfrm>
                <a:off x="4312" y="2329"/>
                <a:ext cx="9" cy="611"/>
              </a:xfrm>
              <a:custGeom>
                <a:avLst/>
                <a:gdLst>
                  <a:gd name="T0" fmla="*/ 0 w 18"/>
                  <a:gd name="T1" fmla="*/ 0 h 1221"/>
                  <a:gd name="T2" fmla="*/ 9 w 18"/>
                  <a:gd name="T3" fmla="*/ 0 h 1221"/>
                  <a:gd name="T4" fmla="*/ 9 w 18"/>
                  <a:gd name="T5" fmla="*/ 20 h 1221"/>
                  <a:gd name="T6" fmla="*/ 9 w 18"/>
                  <a:gd name="T7" fmla="*/ 38 h 1221"/>
                  <a:gd name="T8" fmla="*/ 9 w 18"/>
                  <a:gd name="T9" fmla="*/ 57 h 1221"/>
                  <a:gd name="T10" fmla="*/ 9 w 18"/>
                  <a:gd name="T11" fmla="*/ 75 h 1221"/>
                  <a:gd name="T12" fmla="*/ 9 w 18"/>
                  <a:gd name="T13" fmla="*/ 93 h 1221"/>
                  <a:gd name="T14" fmla="*/ 9 w 18"/>
                  <a:gd name="T15" fmla="*/ 111 h 1221"/>
                  <a:gd name="T16" fmla="*/ 9 w 18"/>
                  <a:gd name="T17" fmla="*/ 129 h 1221"/>
                  <a:gd name="T18" fmla="*/ 9 w 18"/>
                  <a:gd name="T19" fmla="*/ 147 h 1221"/>
                  <a:gd name="T20" fmla="*/ 9 w 18"/>
                  <a:gd name="T21" fmla="*/ 165 h 1221"/>
                  <a:gd name="T22" fmla="*/ 9 w 18"/>
                  <a:gd name="T23" fmla="*/ 185 h 1221"/>
                  <a:gd name="T24" fmla="*/ 9 w 18"/>
                  <a:gd name="T25" fmla="*/ 203 h 1221"/>
                  <a:gd name="T26" fmla="*/ 9 w 18"/>
                  <a:gd name="T27" fmla="*/ 221 h 1221"/>
                  <a:gd name="T28" fmla="*/ 9 w 18"/>
                  <a:gd name="T29" fmla="*/ 239 h 1221"/>
                  <a:gd name="T30" fmla="*/ 9 w 18"/>
                  <a:gd name="T31" fmla="*/ 257 h 1221"/>
                  <a:gd name="T32" fmla="*/ 9 w 18"/>
                  <a:gd name="T33" fmla="*/ 275 h 1221"/>
                  <a:gd name="T34" fmla="*/ 9 w 18"/>
                  <a:gd name="T35" fmla="*/ 293 h 1221"/>
                  <a:gd name="T36" fmla="*/ 9 w 18"/>
                  <a:gd name="T37" fmla="*/ 312 h 1221"/>
                  <a:gd name="T38" fmla="*/ 9 w 18"/>
                  <a:gd name="T39" fmla="*/ 330 h 1221"/>
                  <a:gd name="T40" fmla="*/ 9 w 18"/>
                  <a:gd name="T41" fmla="*/ 350 h 1221"/>
                  <a:gd name="T42" fmla="*/ 9 w 18"/>
                  <a:gd name="T43" fmla="*/ 368 h 1221"/>
                  <a:gd name="T44" fmla="*/ 9 w 18"/>
                  <a:gd name="T45" fmla="*/ 386 h 1221"/>
                  <a:gd name="T46" fmla="*/ 9 w 18"/>
                  <a:gd name="T47" fmla="*/ 404 h 1221"/>
                  <a:gd name="T48" fmla="*/ 9 w 18"/>
                  <a:gd name="T49" fmla="*/ 422 h 1221"/>
                  <a:gd name="T50" fmla="*/ 9 w 18"/>
                  <a:gd name="T51" fmla="*/ 440 h 1221"/>
                  <a:gd name="T52" fmla="*/ 9 w 18"/>
                  <a:gd name="T53" fmla="*/ 458 h 1221"/>
                  <a:gd name="T54" fmla="*/ 9 w 18"/>
                  <a:gd name="T55" fmla="*/ 476 h 1221"/>
                  <a:gd name="T56" fmla="*/ 9 w 18"/>
                  <a:gd name="T57" fmla="*/ 494 h 1221"/>
                  <a:gd name="T58" fmla="*/ 9 w 18"/>
                  <a:gd name="T59" fmla="*/ 514 h 1221"/>
                  <a:gd name="T60" fmla="*/ 9 w 18"/>
                  <a:gd name="T61" fmla="*/ 532 h 1221"/>
                  <a:gd name="T62" fmla="*/ 9 w 18"/>
                  <a:gd name="T63" fmla="*/ 550 h 1221"/>
                  <a:gd name="T64" fmla="*/ 9 w 18"/>
                  <a:gd name="T65" fmla="*/ 568 h 1221"/>
                  <a:gd name="T66" fmla="*/ 9 w 18"/>
                  <a:gd name="T67" fmla="*/ 586 h 1221"/>
                  <a:gd name="T68" fmla="*/ 9 w 18"/>
                  <a:gd name="T69" fmla="*/ 590 h 1221"/>
                  <a:gd name="T70" fmla="*/ 8 w 18"/>
                  <a:gd name="T71" fmla="*/ 594 h 1221"/>
                  <a:gd name="T72" fmla="*/ 8 w 18"/>
                  <a:gd name="T73" fmla="*/ 597 h 1221"/>
                  <a:gd name="T74" fmla="*/ 6 w 18"/>
                  <a:gd name="T75" fmla="*/ 601 h 1221"/>
                  <a:gd name="T76" fmla="*/ 4 w 18"/>
                  <a:gd name="T77" fmla="*/ 603 h 1221"/>
                  <a:gd name="T78" fmla="*/ 3 w 18"/>
                  <a:gd name="T79" fmla="*/ 606 h 1221"/>
                  <a:gd name="T80" fmla="*/ 1 w 18"/>
                  <a:gd name="T81" fmla="*/ 610 h 1221"/>
                  <a:gd name="T82" fmla="*/ 0 w 18"/>
                  <a:gd name="T83" fmla="*/ 611 h 1221"/>
                  <a:gd name="T84" fmla="*/ 0 w 18"/>
                  <a:gd name="T85" fmla="*/ 0 h 122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 h="1221">
                    <a:moveTo>
                      <a:pt x="0" y="0"/>
                    </a:moveTo>
                    <a:lnTo>
                      <a:pt x="18" y="0"/>
                    </a:lnTo>
                    <a:lnTo>
                      <a:pt x="18" y="40"/>
                    </a:lnTo>
                    <a:lnTo>
                      <a:pt x="18" y="76"/>
                    </a:lnTo>
                    <a:lnTo>
                      <a:pt x="18" y="113"/>
                    </a:lnTo>
                    <a:lnTo>
                      <a:pt x="18" y="149"/>
                    </a:lnTo>
                    <a:lnTo>
                      <a:pt x="18" y="185"/>
                    </a:lnTo>
                    <a:lnTo>
                      <a:pt x="18" y="221"/>
                    </a:lnTo>
                    <a:lnTo>
                      <a:pt x="18" y="257"/>
                    </a:lnTo>
                    <a:lnTo>
                      <a:pt x="18" y="293"/>
                    </a:lnTo>
                    <a:lnTo>
                      <a:pt x="18" y="330"/>
                    </a:lnTo>
                    <a:lnTo>
                      <a:pt x="18" y="369"/>
                    </a:lnTo>
                    <a:lnTo>
                      <a:pt x="18" y="406"/>
                    </a:lnTo>
                    <a:lnTo>
                      <a:pt x="18" y="442"/>
                    </a:lnTo>
                    <a:lnTo>
                      <a:pt x="18" y="478"/>
                    </a:lnTo>
                    <a:lnTo>
                      <a:pt x="18" y="514"/>
                    </a:lnTo>
                    <a:lnTo>
                      <a:pt x="18" y="550"/>
                    </a:lnTo>
                    <a:lnTo>
                      <a:pt x="18" y="586"/>
                    </a:lnTo>
                    <a:lnTo>
                      <a:pt x="18" y="623"/>
                    </a:lnTo>
                    <a:lnTo>
                      <a:pt x="18" y="659"/>
                    </a:lnTo>
                    <a:lnTo>
                      <a:pt x="18" y="699"/>
                    </a:lnTo>
                    <a:lnTo>
                      <a:pt x="18" y="735"/>
                    </a:lnTo>
                    <a:lnTo>
                      <a:pt x="18" y="771"/>
                    </a:lnTo>
                    <a:lnTo>
                      <a:pt x="18" y="807"/>
                    </a:lnTo>
                    <a:lnTo>
                      <a:pt x="18" y="843"/>
                    </a:lnTo>
                    <a:lnTo>
                      <a:pt x="18" y="879"/>
                    </a:lnTo>
                    <a:lnTo>
                      <a:pt x="18" y="916"/>
                    </a:lnTo>
                    <a:lnTo>
                      <a:pt x="18" y="952"/>
                    </a:lnTo>
                    <a:lnTo>
                      <a:pt x="18" y="988"/>
                    </a:lnTo>
                    <a:lnTo>
                      <a:pt x="18" y="1028"/>
                    </a:lnTo>
                    <a:lnTo>
                      <a:pt x="18" y="1064"/>
                    </a:lnTo>
                    <a:lnTo>
                      <a:pt x="18" y="1100"/>
                    </a:lnTo>
                    <a:lnTo>
                      <a:pt x="18" y="1136"/>
                    </a:lnTo>
                    <a:lnTo>
                      <a:pt x="18" y="1172"/>
                    </a:lnTo>
                    <a:lnTo>
                      <a:pt x="18" y="1180"/>
                    </a:lnTo>
                    <a:lnTo>
                      <a:pt x="15" y="1187"/>
                    </a:lnTo>
                    <a:lnTo>
                      <a:pt x="15" y="1194"/>
                    </a:lnTo>
                    <a:lnTo>
                      <a:pt x="11" y="1201"/>
                    </a:lnTo>
                    <a:lnTo>
                      <a:pt x="8" y="1205"/>
                    </a:lnTo>
                    <a:lnTo>
                      <a:pt x="5" y="1212"/>
                    </a:lnTo>
                    <a:lnTo>
                      <a:pt x="1" y="1220"/>
                    </a:lnTo>
                    <a:lnTo>
                      <a:pt x="0" y="1221"/>
                    </a:lnTo>
                    <a:lnTo>
                      <a:pt x="0"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992" name="Freeform 2081"/>
              <p:cNvSpPr>
                <a:spLocks/>
              </p:cNvSpPr>
              <p:nvPr/>
            </p:nvSpPr>
            <p:spPr bwMode="auto">
              <a:xfrm>
                <a:off x="4285" y="2326"/>
                <a:ext cx="3" cy="9"/>
              </a:xfrm>
              <a:custGeom>
                <a:avLst/>
                <a:gdLst>
                  <a:gd name="T0" fmla="*/ 3 w 7"/>
                  <a:gd name="T1" fmla="*/ 0 h 18"/>
                  <a:gd name="T2" fmla="*/ 1 w 7"/>
                  <a:gd name="T3" fmla="*/ 2 h 18"/>
                  <a:gd name="T4" fmla="*/ 0 w 7"/>
                  <a:gd name="T5" fmla="*/ 5 h 18"/>
                  <a:gd name="T6" fmla="*/ 1 w 7"/>
                  <a:gd name="T7" fmla="*/ 8 h 18"/>
                  <a:gd name="T8" fmla="*/ 3 w 7"/>
                  <a:gd name="T9" fmla="*/ 9 h 18"/>
                  <a:gd name="T10" fmla="*/ 3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7" y="0"/>
                    </a:moveTo>
                    <a:lnTo>
                      <a:pt x="2" y="4"/>
                    </a:lnTo>
                    <a:lnTo>
                      <a:pt x="0" y="9"/>
                    </a:lnTo>
                    <a:lnTo>
                      <a:pt x="2" y="15"/>
                    </a:lnTo>
                    <a:lnTo>
                      <a:pt x="7" y="18"/>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993" name="Freeform 2082"/>
              <p:cNvSpPr>
                <a:spLocks/>
              </p:cNvSpPr>
              <p:nvPr/>
            </p:nvSpPr>
            <p:spPr bwMode="auto">
              <a:xfrm>
                <a:off x="4288" y="2326"/>
                <a:ext cx="36" cy="9"/>
              </a:xfrm>
              <a:custGeom>
                <a:avLst/>
                <a:gdLst>
                  <a:gd name="T0" fmla="*/ 36 w 72"/>
                  <a:gd name="T1" fmla="*/ 5 h 18"/>
                  <a:gd name="T2" fmla="*/ 33 w 72"/>
                  <a:gd name="T3" fmla="*/ 0 h 18"/>
                  <a:gd name="T4" fmla="*/ 0 w 72"/>
                  <a:gd name="T5" fmla="*/ 0 h 18"/>
                  <a:gd name="T6" fmla="*/ 0 w 72"/>
                  <a:gd name="T7" fmla="*/ 9 h 18"/>
                  <a:gd name="T8" fmla="*/ 33 w 72"/>
                  <a:gd name="T9" fmla="*/ 9 h 18"/>
                  <a:gd name="T10" fmla="*/ 30 w 72"/>
                  <a:gd name="T11" fmla="*/ 5 h 18"/>
                  <a:gd name="T12" fmla="*/ 33 w 72"/>
                  <a:gd name="T13" fmla="*/ 9 h 18"/>
                  <a:gd name="T14" fmla="*/ 35 w 72"/>
                  <a:gd name="T15" fmla="*/ 8 h 18"/>
                  <a:gd name="T16" fmla="*/ 36 w 72"/>
                  <a:gd name="T17" fmla="*/ 5 h 18"/>
                  <a:gd name="T18" fmla="*/ 35 w 72"/>
                  <a:gd name="T19" fmla="*/ 2 h 18"/>
                  <a:gd name="T20" fmla="*/ 33 w 72"/>
                  <a:gd name="T21" fmla="*/ 0 h 18"/>
                  <a:gd name="T22" fmla="*/ 36 w 72"/>
                  <a:gd name="T23" fmla="*/ 5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2" h="18">
                    <a:moveTo>
                      <a:pt x="72" y="9"/>
                    </a:moveTo>
                    <a:lnTo>
                      <a:pt x="65" y="0"/>
                    </a:lnTo>
                    <a:lnTo>
                      <a:pt x="0" y="0"/>
                    </a:lnTo>
                    <a:lnTo>
                      <a:pt x="0" y="18"/>
                    </a:lnTo>
                    <a:lnTo>
                      <a:pt x="65" y="18"/>
                    </a:lnTo>
                    <a:lnTo>
                      <a:pt x="59" y="9"/>
                    </a:lnTo>
                    <a:lnTo>
                      <a:pt x="65" y="18"/>
                    </a:lnTo>
                    <a:lnTo>
                      <a:pt x="70" y="15"/>
                    </a:lnTo>
                    <a:lnTo>
                      <a:pt x="72" y="9"/>
                    </a:lnTo>
                    <a:lnTo>
                      <a:pt x="70" y="4"/>
                    </a:lnTo>
                    <a:lnTo>
                      <a:pt x="65" y="0"/>
                    </a:lnTo>
                    <a:lnTo>
                      <a:pt x="72"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994" name="Freeform 2083"/>
              <p:cNvSpPr>
                <a:spLocks/>
              </p:cNvSpPr>
              <p:nvPr/>
            </p:nvSpPr>
            <p:spPr bwMode="auto">
              <a:xfrm>
                <a:off x="4317" y="2330"/>
                <a:ext cx="7" cy="23"/>
              </a:xfrm>
              <a:custGeom>
                <a:avLst/>
                <a:gdLst>
                  <a:gd name="T0" fmla="*/ 7 w 13"/>
                  <a:gd name="T1" fmla="*/ 19 h 45"/>
                  <a:gd name="T2" fmla="*/ 7 w 13"/>
                  <a:gd name="T3" fmla="*/ 19 h 45"/>
                  <a:gd name="T4" fmla="*/ 7 w 13"/>
                  <a:gd name="T5" fmla="*/ 0 h 45"/>
                  <a:gd name="T6" fmla="*/ 0 w 13"/>
                  <a:gd name="T7" fmla="*/ 0 h 45"/>
                  <a:gd name="T8" fmla="*/ 0 w 13"/>
                  <a:gd name="T9" fmla="*/ 19 h 45"/>
                  <a:gd name="T10" fmla="*/ 0 w 13"/>
                  <a:gd name="T11" fmla="*/ 19 h 45"/>
                  <a:gd name="T12" fmla="*/ 0 w 13"/>
                  <a:gd name="T13" fmla="*/ 19 h 45"/>
                  <a:gd name="T14" fmla="*/ 1 w 13"/>
                  <a:gd name="T15" fmla="*/ 22 h 45"/>
                  <a:gd name="T16" fmla="*/ 3 w 13"/>
                  <a:gd name="T17" fmla="*/ 23 h 45"/>
                  <a:gd name="T18" fmla="*/ 6 w 13"/>
                  <a:gd name="T19" fmla="*/ 22 h 45"/>
                  <a:gd name="T20" fmla="*/ 7 w 13"/>
                  <a:gd name="T21" fmla="*/ 19 h 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5">
                    <a:moveTo>
                      <a:pt x="13" y="38"/>
                    </a:moveTo>
                    <a:lnTo>
                      <a:pt x="13" y="38"/>
                    </a:lnTo>
                    <a:lnTo>
                      <a:pt x="13" y="0"/>
                    </a:lnTo>
                    <a:lnTo>
                      <a:pt x="0" y="0"/>
                    </a:lnTo>
                    <a:lnTo>
                      <a:pt x="0" y="38"/>
                    </a:lnTo>
                    <a:lnTo>
                      <a:pt x="1" y="44"/>
                    </a:lnTo>
                    <a:lnTo>
                      <a:pt x="6" y="45"/>
                    </a:lnTo>
                    <a:lnTo>
                      <a:pt x="11" y="44"/>
                    </a:lnTo>
                    <a:lnTo>
                      <a:pt x="13"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995" name="Freeform 2084"/>
              <p:cNvSpPr>
                <a:spLocks/>
              </p:cNvSpPr>
              <p:nvPr/>
            </p:nvSpPr>
            <p:spPr bwMode="auto">
              <a:xfrm>
                <a:off x="4317" y="2349"/>
                <a:ext cx="7" cy="22"/>
              </a:xfrm>
              <a:custGeom>
                <a:avLst/>
                <a:gdLst>
                  <a:gd name="T0" fmla="*/ 7 w 13"/>
                  <a:gd name="T1" fmla="*/ 18 h 44"/>
                  <a:gd name="T2" fmla="*/ 7 w 13"/>
                  <a:gd name="T3" fmla="*/ 18 h 44"/>
                  <a:gd name="T4" fmla="*/ 7 w 13"/>
                  <a:gd name="T5" fmla="*/ 0 h 44"/>
                  <a:gd name="T6" fmla="*/ 0 w 13"/>
                  <a:gd name="T7" fmla="*/ 0 h 44"/>
                  <a:gd name="T8" fmla="*/ 0 w 13"/>
                  <a:gd name="T9" fmla="*/ 18 h 44"/>
                  <a:gd name="T10" fmla="*/ 0 w 13"/>
                  <a:gd name="T11" fmla="*/ 18 h 44"/>
                  <a:gd name="T12" fmla="*/ 0 w 13"/>
                  <a:gd name="T13" fmla="*/ 18 h 44"/>
                  <a:gd name="T14" fmla="*/ 1 w 13"/>
                  <a:gd name="T15" fmla="*/ 21 h 44"/>
                  <a:gd name="T16" fmla="*/ 3 w 13"/>
                  <a:gd name="T17" fmla="*/ 22 h 44"/>
                  <a:gd name="T18" fmla="*/ 6 w 13"/>
                  <a:gd name="T19" fmla="*/ 21 h 44"/>
                  <a:gd name="T20" fmla="*/ 7 w 13"/>
                  <a:gd name="T21" fmla="*/ 18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4">
                    <a:moveTo>
                      <a:pt x="13" y="36"/>
                    </a:moveTo>
                    <a:lnTo>
                      <a:pt x="13" y="36"/>
                    </a:lnTo>
                    <a:lnTo>
                      <a:pt x="13" y="0"/>
                    </a:lnTo>
                    <a:lnTo>
                      <a:pt x="0" y="0"/>
                    </a:lnTo>
                    <a:lnTo>
                      <a:pt x="0" y="36"/>
                    </a:lnTo>
                    <a:lnTo>
                      <a:pt x="1" y="42"/>
                    </a:lnTo>
                    <a:lnTo>
                      <a:pt x="6" y="44"/>
                    </a:lnTo>
                    <a:lnTo>
                      <a:pt x="11" y="42"/>
                    </a:lnTo>
                    <a:lnTo>
                      <a:pt x="13"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996" name="Freeform 2085"/>
              <p:cNvSpPr>
                <a:spLocks/>
              </p:cNvSpPr>
              <p:nvPr/>
            </p:nvSpPr>
            <p:spPr bwMode="auto">
              <a:xfrm>
                <a:off x="4317" y="2367"/>
                <a:ext cx="7" cy="22"/>
              </a:xfrm>
              <a:custGeom>
                <a:avLst/>
                <a:gdLst>
                  <a:gd name="T0" fmla="*/ 7 w 13"/>
                  <a:gd name="T1" fmla="*/ 19 h 44"/>
                  <a:gd name="T2" fmla="*/ 7 w 13"/>
                  <a:gd name="T3" fmla="*/ 19 h 44"/>
                  <a:gd name="T4" fmla="*/ 7 w 13"/>
                  <a:gd name="T5" fmla="*/ 0 h 44"/>
                  <a:gd name="T6" fmla="*/ 0 w 13"/>
                  <a:gd name="T7" fmla="*/ 0 h 44"/>
                  <a:gd name="T8" fmla="*/ 0 w 13"/>
                  <a:gd name="T9" fmla="*/ 19 h 44"/>
                  <a:gd name="T10" fmla="*/ 0 w 13"/>
                  <a:gd name="T11" fmla="*/ 19 h 44"/>
                  <a:gd name="T12" fmla="*/ 0 w 13"/>
                  <a:gd name="T13" fmla="*/ 19 h 44"/>
                  <a:gd name="T14" fmla="*/ 1 w 13"/>
                  <a:gd name="T15" fmla="*/ 21 h 44"/>
                  <a:gd name="T16" fmla="*/ 3 w 13"/>
                  <a:gd name="T17" fmla="*/ 22 h 44"/>
                  <a:gd name="T18" fmla="*/ 6 w 13"/>
                  <a:gd name="T19" fmla="*/ 21 h 44"/>
                  <a:gd name="T20" fmla="*/ 7 w 13"/>
                  <a:gd name="T21" fmla="*/ 19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4">
                    <a:moveTo>
                      <a:pt x="13" y="37"/>
                    </a:moveTo>
                    <a:lnTo>
                      <a:pt x="13" y="37"/>
                    </a:lnTo>
                    <a:lnTo>
                      <a:pt x="13" y="0"/>
                    </a:lnTo>
                    <a:lnTo>
                      <a:pt x="0" y="0"/>
                    </a:lnTo>
                    <a:lnTo>
                      <a:pt x="0" y="37"/>
                    </a:lnTo>
                    <a:lnTo>
                      <a:pt x="1" y="42"/>
                    </a:lnTo>
                    <a:lnTo>
                      <a:pt x="6" y="44"/>
                    </a:lnTo>
                    <a:lnTo>
                      <a:pt x="11" y="42"/>
                    </a:lnTo>
                    <a:lnTo>
                      <a:pt x="13"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997" name="Freeform 2086"/>
              <p:cNvSpPr>
                <a:spLocks/>
              </p:cNvSpPr>
              <p:nvPr/>
            </p:nvSpPr>
            <p:spPr bwMode="auto">
              <a:xfrm>
                <a:off x="4317" y="2385"/>
                <a:ext cx="7" cy="22"/>
              </a:xfrm>
              <a:custGeom>
                <a:avLst/>
                <a:gdLst>
                  <a:gd name="T0" fmla="*/ 7 w 13"/>
                  <a:gd name="T1" fmla="*/ 18 h 43"/>
                  <a:gd name="T2" fmla="*/ 7 w 13"/>
                  <a:gd name="T3" fmla="*/ 18 h 43"/>
                  <a:gd name="T4" fmla="*/ 7 w 13"/>
                  <a:gd name="T5" fmla="*/ 0 h 43"/>
                  <a:gd name="T6" fmla="*/ 0 w 13"/>
                  <a:gd name="T7" fmla="*/ 0 h 43"/>
                  <a:gd name="T8" fmla="*/ 0 w 13"/>
                  <a:gd name="T9" fmla="*/ 18 h 43"/>
                  <a:gd name="T10" fmla="*/ 0 w 13"/>
                  <a:gd name="T11" fmla="*/ 18 h 43"/>
                  <a:gd name="T12" fmla="*/ 0 w 13"/>
                  <a:gd name="T13" fmla="*/ 18 h 43"/>
                  <a:gd name="T14" fmla="*/ 1 w 13"/>
                  <a:gd name="T15" fmla="*/ 21 h 43"/>
                  <a:gd name="T16" fmla="*/ 3 w 13"/>
                  <a:gd name="T17" fmla="*/ 22 h 43"/>
                  <a:gd name="T18" fmla="*/ 6 w 13"/>
                  <a:gd name="T19" fmla="*/ 21 h 43"/>
                  <a:gd name="T20" fmla="*/ 7 w 13"/>
                  <a:gd name="T21" fmla="*/ 18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3">
                    <a:moveTo>
                      <a:pt x="13" y="36"/>
                    </a:moveTo>
                    <a:lnTo>
                      <a:pt x="13" y="36"/>
                    </a:lnTo>
                    <a:lnTo>
                      <a:pt x="13" y="0"/>
                    </a:lnTo>
                    <a:lnTo>
                      <a:pt x="0" y="0"/>
                    </a:lnTo>
                    <a:lnTo>
                      <a:pt x="0" y="36"/>
                    </a:lnTo>
                    <a:lnTo>
                      <a:pt x="1" y="41"/>
                    </a:lnTo>
                    <a:lnTo>
                      <a:pt x="6" y="43"/>
                    </a:lnTo>
                    <a:lnTo>
                      <a:pt x="11" y="41"/>
                    </a:lnTo>
                    <a:lnTo>
                      <a:pt x="13"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998" name="Freeform 2087"/>
              <p:cNvSpPr>
                <a:spLocks/>
              </p:cNvSpPr>
              <p:nvPr/>
            </p:nvSpPr>
            <p:spPr bwMode="auto">
              <a:xfrm>
                <a:off x="4317" y="2403"/>
                <a:ext cx="7" cy="23"/>
              </a:xfrm>
              <a:custGeom>
                <a:avLst/>
                <a:gdLst>
                  <a:gd name="T0" fmla="*/ 7 w 13"/>
                  <a:gd name="T1" fmla="*/ 19 h 45"/>
                  <a:gd name="T2" fmla="*/ 7 w 13"/>
                  <a:gd name="T3" fmla="*/ 19 h 45"/>
                  <a:gd name="T4" fmla="*/ 7 w 13"/>
                  <a:gd name="T5" fmla="*/ 0 h 45"/>
                  <a:gd name="T6" fmla="*/ 0 w 13"/>
                  <a:gd name="T7" fmla="*/ 0 h 45"/>
                  <a:gd name="T8" fmla="*/ 0 w 13"/>
                  <a:gd name="T9" fmla="*/ 19 h 45"/>
                  <a:gd name="T10" fmla="*/ 0 w 13"/>
                  <a:gd name="T11" fmla="*/ 19 h 45"/>
                  <a:gd name="T12" fmla="*/ 0 w 13"/>
                  <a:gd name="T13" fmla="*/ 19 h 45"/>
                  <a:gd name="T14" fmla="*/ 1 w 13"/>
                  <a:gd name="T15" fmla="*/ 22 h 45"/>
                  <a:gd name="T16" fmla="*/ 3 w 13"/>
                  <a:gd name="T17" fmla="*/ 23 h 45"/>
                  <a:gd name="T18" fmla="*/ 6 w 13"/>
                  <a:gd name="T19" fmla="*/ 22 h 45"/>
                  <a:gd name="T20" fmla="*/ 7 w 13"/>
                  <a:gd name="T21" fmla="*/ 19 h 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5">
                    <a:moveTo>
                      <a:pt x="13" y="38"/>
                    </a:moveTo>
                    <a:lnTo>
                      <a:pt x="13" y="38"/>
                    </a:lnTo>
                    <a:lnTo>
                      <a:pt x="13" y="0"/>
                    </a:lnTo>
                    <a:lnTo>
                      <a:pt x="0" y="0"/>
                    </a:lnTo>
                    <a:lnTo>
                      <a:pt x="0" y="38"/>
                    </a:lnTo>
                    <a:lnTo>
                      <a:pt x="1" y="43"/>
                    </a:lnTo>
                    <a:lnTo>
                      <a:pt x="6" y="45"/>
                    </a:lnTo>
                    <a:lnTo>
                      <a:pt x="11" y="43"/>
                    </a:lnTo>
                    <a:lnTo>
                      <a:pt x="13"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999" name="Freeform 2088"/>
              <p:cNvSpPr>
                <a:spLocks/>
              </p:cNvSpPr>
              <p:nvPr/>
            </p:nvSpPr>
            <p:spPr bwMode="auto">
              <a:xfrm>
                <a:off x="4317" y="2422"/>
                <a:ext cx="7" cy="22"/>
              </a:xfrm>
              <a:custGeom>
                <a:avLst/>
                <a:gdLst>
                  <a:gd name="T0" fmla="*/ 7 w 13"/>
                  <a:gd name="T1" fmla="*/ 18 h 43"/>
                  <a:gd name="T2" fmla="*/ 7 w 13"/>
                  <a:gd name="T3" fmla="*/ 18 h 43"/>
                  <a:gd name="T4" fmla="*/ 7 w 13"/>
                  <a:gd name="T5" fmla="*/ 0 h 43"/>
                  <a:gd name="T6" fmla="*/ 0 w 13"/>
                  <a:gd name="T7" fmla="*/ 0 h 43"/>
                  <a:gd name="T8" fmla="*/ 0 w 13"/>
                  <a:gd name="T9" fmla="*/ 18 h 43"/>
                  <a:gd name="T10" fmla="*/ 0 w 13"/>
                  <a:gd name="T11" fmla="*/ 18 h 43"/>
                  <a:gd name="T12" fmla="*/ 0 w 13"/>
                  <a:gd name="T13" fmla="*/ 18 h 43"/>
                  <a:gd name="T14" fmla="*/ 1 w 13"/>
                  <a:gd name="T15" fmla="*/ 21 h 43"/>
                  <a:gd name="T16" fmla="*/ 3 w 13"/>
                  <a:gd name="T17" fmla="*/ 22 h 43"/>
                  <a:gd name="T18" fmla="*/ 6 w 13"/>
                  <a:gd name="T19" fmla="*/ 21 h 43"/>
                  <a:gd name="T20" fmla="*/ 7 w 13"/>
                  <a:gd name="T21" fmla="*/ 18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3">
                    <a:moveTo>
                      <a:pt x="13" y="36"/>
                    </a:moveTo>
                    <a:lnTo>
                      <a:pt x="13" y="36"/>
                    </a:lnTo>
                    <a:lnTo>
                      <a:pt x="13" y="0"/>
                    </a:lnTo>
                    <a:lnTo>
                      <a:pt x="0" y="0"/>
                    </a:lnTo>
                    <a:lnTo>
                      <a:pt x="0" y="36"/>
                    </a:lnTo>
                    <a:lnTo>
                      <a:pt x="1" y="41"/>
                    </a:lnTo>
                    <a:lnTo>
                      <a:pt x="6" y="43"/>
                    </a:lnTo>
                    <a:lnTo>
                      <a:pt x="11" y="41"/>
                    </a:lnTo>
                    <a:lnTo>
                      <a:pt x="13"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00" name="Freeform 2089"/>
              <p:cNvSpPr>
                <a:spLocks/>
              </p:cNvSpPr>
              <p:nvPr/>
            </p:nvSpPr>
            <p:spPr bwMode="auto">
              <a:xfrm>
                <a:off x="4317" y="2440"/>
                <a:ext cx="7" cy="22"/>
              </a:xfrm>
              <a:custGeom>
                <a:avLst/>
                <a:gdLst>
                  <a:gd name="T0" fmla="*/ 7 w 13"/>
                  <a:gd name="T1" fmla="*/ 18 h 43"/>
                  <a:gd name="T2" fmla="*/ 7 w 13"/>
                  <a:gd name="T3" fmla="*/ 18 h 43"/>
                  <a:gd name="T4" fmla="*/ 7 w 13"/>
                  <a:gd name="T5" fmla="*/ 0 h 43"/>
                  <a:gd name="T6" fmla="*/ 0 w 13"/>
                  <a:gd name="T7" fmla="*/ 0 h 43"/>
                  <a:gd name="T8" fmla="*/ 0 w 13"/>
                  <a:gd name="T9" fmla="*/ 18 h 43"/>
                  <a:gd name="T10" fmla="*/ 0 w 13"/>
                  <a:gd name="T11" fmla="*/ 18 h 43"/>
                  <a:gd name="T12" fmla="*/ 0 w 13"/>
                  <a:gd name="T13" fmla="*/ 18 h 43"/>
                  <a:gd name="T14" fmla="*/ 1 w 13"/>
                  <a:gd name="T15" fmla="*/ 21 h 43"/>
                  <a:gd name="T16" fmla="*/ 3 w 13"/>
                  <a:gd name="T17" fmla="*/ 22 h 43"/>
                  <a:gd name="T18" fmla="*/ 6 w 13"/>
                  <a:gd name="T19" fmla="*/ 21 h 43"/>
                  <a:gd name="T20" fmla="*/ 7 w 13"/>
                  <a:gd name="T21" fmla="*/ 18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3">
                    <a:moveTo>
                      <a:pt x="13" y="36"/>
                    </a:moveTo>
                    <a:lnTo>
                      <a:pt x="13" y="36"/>
                    </a:lnTo>
                    <a:lnTo>
                      <a:pt x="13" y="0"/>
                    </a:lnTo>
                    <a:lnTo>
                      <a:pt x="0" y="0"/>
                    </a:lnTo>
                    <a:lnTo>
                      <a:pt x="0" y="36"/>
                    </a:lnTo>
                    <a:lnTo>
                      <a:pt x="1" y="42"/>
                    </a:lnTo>
                    <a:lnTo>
                      <a:pt x="6" y="43"/>
                    </a:lnTo>
                    <a:lnTo>
                      <a:pt x="11" y="42"/>
                    </a:lnTo>
                    <a:lnTo>
                      <a:pt x="13"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01" name="Freeform 2090"/>
              <p:cNvSpPr>
                <a:spLocks/>
              </p:cNvSpPr>
              <p:nvPr/>
            </p:nvSpPr>
            <p:spPr bwMode="auto">
              <a:xfrm>
                <a:off x="4317" y="2459"/>
                <a:ext cx="7" cy="21"/>
              </a:xfrm>
              <a:custGeom>
                <a:avLst/>
                <a:gdLst>
                  <a:gd name="T0" fmla="*/ 7 w 13"/>
                  <a:gd name="T1" fmla="*/ 17 h 44"/>
                  <a:gd name="T2" fmla="*/ 7 w 13"/>
                  <a:gd name="T3" fmla="*/ 17 h 44"/>
                  <a:gd name="T4" fmla="*/ 7 w 13"/>
                  <a:gd name="T5" fmla="*/ 0 h 44"/>
                  <a:gd name="T6" fmla="*/ 0 w 13"/>
                  <a:gd name="T7" fmla="*/ 0 h 44"/>
                  <a:gd name="T8" fmla="*/ 0 w 13"/>
                  <a:gd name="T9" fmla="*/ 17 h 44"/>
                  <a:gd name="T10" fmla="*/ 0 w 13"/>
                  <a:gd name="T11" fmla="*/ 17 h 44"/>
                  <a:gd name="T12" fmla="*/ 0 w 13"/>
                  <a:gd name="T13" fmla="*/ 17 h 44"/>
                  <a:gd name="T14" fmla="*/ 1 w 13"/>
                  <a:gd name="T15" fmla="*/ 20 h 44"/>
                  <a:gd name="T16" fmla="*/ 3 w 13"/>
                  <a:gd name="T17" fmla="*/ 21 h 44"/>
                  <a:gd name="T18" fmla="*/ 6 w 13"/>
                  <a:gd name="T19" fmla="*/ 20 h 44"/>
                  <a:gd name="T20" fmla="*/ 7 w 13"/>
                  <a:gd name="T21" fmla="*/ 17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4">
                    <a:moveTo>
                      <a:pt x="13" y="36"/>
                    </a:moveTo>
                    <a:lnTo>
                      <a:pt x="13" y="36"/>
                    </a:lnTo>
                    <a:lnTo>
                      <a:pt x="13" y="0"/>
                    </a:lnTo>
                    <a:lnTo>
                      <a:pt x="0" y="0"/>
                    </a:lnTo>
                    <a:lnTo>
                      <a:pt x="0" y="36"/>
                    </a:lnTo>
                    <a:lnTo>
                      <a:pt x="1" y="42"/>
                    </a:lnTo>
                    <a:lnTo>
                      <a:pt x="6" y="44"/>
                    </a:lnTo>
                    <a:lnTo>
                      <a:pt x="11" y="42"/>
                    </a:lnTo>
                    <a:lnTo>
                      <a:pt x="13"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02" name="Freeform 2091"/>
              <p:cNvSpPr>
                <a:spLocks/>
              </p:cNvSpPr>
              <p:nvPr/>
            </p:nvSpPr>
            <p:spPr bwMode="auto">
              <a:xfrm>
                <a:off x="4317" y="2477"/>
                <a:ext cx="7" cy="21"/>
              </a:xfrm>
              <a:custGeom>
                <a:avLst/>
                <a:gdLst>
                  <a:gd name="T0" fmla="*/ 7 w 13"/>
                  <a:gd name="T1" fmla="*/ 17 h 44"/>
                  <a:gd name="T2" fmla="*/ 7 w 13"/>
                  <a:gd name="T3" fmla="*/ 17 h 44"/>
                  <a:gd name="T4" fmla="*/ 7 w 13"/>
                  <a:gd name="T5" fmla="*/ 0 h 44"/>
                  <a:gd name="T6" fmla="*/ 0 w 13"/>
                  <a:gd name="T7" fmla="*/ 0 h 44"/>
                  <a:gd name="T8" fmla="*/ 0 w 13"/>
                  <a:gd name="T9" fmla="*/ 17 h 44"/>
                  <a:gd name="T10" fmla="*/ 0 w 13"/>
                  <a:gd name="T11" fmla="*/ 17 h 44"/>
                  <a:gd name="T12" fmla="*/ 0 w 13"/>
                  <a:gd name="T13" fmla="*/ 17 h 44"/>
                  <a:gd name="T14" fmla="*/ 1 w 13"/>
                  <a:gd name="T15" fmla="*/ 20 h 44"/>
                  <a:gd name="T16" fmla="*/ 3 w 13"/>
                  <a:gd name="T17" fmla="*/ 21 h 44"/>
                  <a:gd name="T18" fmla="*/ 6 w 13"/>
                  <a:gd name="T19" fmla="*/ 20 h 44"/>
                  <a:gd name="T20" fmla="*/ 7 w 13"/>
                  <a:gd name="T21" fmla="*/ 17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4">
                    <a:moveTo>
                      <a:pt x="13" y="36"/>
                    </a:moveTo>
                    <a:lnTo>
                      <a:pt x="13" y="36"/>
                    </a:lnTo>
                    <a:lnTo>
                      <a:pt x="13" y="0"/>
                    </a:lnTo>
                    <a:lnTo>
                      <a:pt x="0" y="0"/>
                    </a:lnTo>
                    <a:lnTo>
                      <a:pt x="0" y="36"/>
                    </a:lnTo>
                    <a:lnTo>
                      <a:pt x="1" y="42"/>
                    </a:lnTo>
                    <a:lnTo>
                      <a:pt x="6" y="44"/>
                    </a:lnTo>
                    <a:lnTo>
                      <a:pt x="11" y="42"/>
                    </a:lnTo>
                    <a:lnTo>
                      <a:pt x="13"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03" name="Freeform 2092"/>
              <p:cNvSpPr>
                <a:spLocks/>
              </p:cNvSpPr>
              <p:nvPr/>
            </p:nvSpPr>
            <p:spPr bwMode="auto">
              <a:xfrm>
                <a:off x="4317" y="2495"/>
                <a:ext cx="7" cy="22"/>
              </a:xfrm>
              <a:custGeom>
                <a:avLst/>
                <a:gdLst>
                  <a:gd name="T0" fmla="*/ 7 w 13"/>
                  <a:gd name="T1" fmla="*/ 18 h 46"/>
                  <a:gd name="T2" fmla="*/ 7 w 13"/>
                  <a:gd name="T3" fmla="*/ 18 h 46"/>
                  <a:gd name="T4" fmla="*/ 7 w 13"/>
                  <a:gd name="T5" fmla="*/ 0 h 46"/>
                  <a:gd name="T6" fmla="*/ 0 w 13"/>
                  <a:gd name="T7" fmla="*/ 0 h 46"/>
                  <a:gd name="T8" fmla="*/ 0 w 13"/>
                  <a:gd name="T9" fmla="*/ 18 h 46"/>
                  <a:gd name="T10" fmla="*/ 0 w 13"/>
                  <a:gd name="T11" fmla="*/ 18 h 46"/>
                  <a:gd name="T12" fmla="*/ 0 w 13"/>
                  <a:gd name="T13" fmla="*/ 18 h 46"/>
                  <a:gd name="T14" fmla="*/ 1 w 13"/>
                  <a:gd name="T15" fmla="*/ 21 h 46"/>
                  <a:gd name="T16" fmla="*/ 3 w 13"/>
                  <a:gd name="T17" fmla="*/ 22 h 46"/>
                  <a:gd name="T18" fmla="*/ 6 w 13"/>
                  <a:gd name="T19" fmla="*/ 21 h 46"/>
                  <a:gd name="T20" fmla="*/ 7 w 13"/>
                  <a:gd name="T21" fmla="*/ 18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6">
                    <a:moveTo>
                      <a:pt x="13" y="38"/>
                    </a:moveTo>
                    <a:lnTo>
                      <a:pt x="13" y="38"/>
                    </a:lnTo>
                    <a:lnTo>
                      <a:pt x="13" y="0"/>
                    </a:lnTo>
                    <a:lnTo>
                      <a:pt x="0" y="0"/>
                    </a:lnTo>
                    <a:lnTo>
                      <a:pt x="0" y="38"/>
                    </a:lnTo>
                    <a:lnTo>
                      <a:pt x="1" y="44"/>
                    </a:lnTo>
                    <a:lnTo>
                      <a:pt x="6" y="46"/>
                    </a:lnTo>
                    <a:lnTo>
                      <a:pt x="11" y="44"/>
                    </a:lnTo>
                    <a:lnTo>
                      <a:pt x="13"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04" name="Freeform 2093"/>
              <p:cNvSpPr>
                <a:spLocks/>
              </p:cNvSpPr>
              <p:nvPr/>
            </p:nvSpPr>
            <p:spPr bwMode="auto">
              <a:xfrm>
                <a:off x="4317" y="2514"/>
                <a:ext cx="7" cy="21"/>
              </a:xfrm>
              <a:custGeom>
                <a:avLst/>
                <a:gdLst>
                  <a:gd name="T0" fmla="*/ 7 w 13"/>
                  <a:gd name="T1" fmla="*/ 18 h 44"/>
                  <a:gd name="T2" fmla="*/ 7 w 13"/>
                  <a:gd name="T3" fmla="*/ 18 h 44"/>
                  <a:gd name="T4" fmla="*/ 7 w 13"/>
                  <a:gd name="T5" fmla="*/ 0 h 44"/>
                  <a:gd name="T6" fmla="*/ 0 w 13"/>
                  <a:gd name="T7" fmla="*/ 0 h 44"/>
                  <a:gd name="T8" fmla="*/ 0 w 13"/>
                  <a:gd name="T9" fmla="*/ 18 h 44"/>
                  <a:gd name="T10" fmla="*/ 0 w 13"/>
                  <a:gd name="T11" fmla="*/ 18 h 44"/>
                  <a:gd name="T12" fmla="*/ 0 w 13"/>
                  <a:gd name="T13" fmla="*/ 18 h 44"/>
                  <a:gd name="T14" fmla="*/ 1 w 13"/>
                  <a:gd name="T15" fmla="*/ 20 h 44"/>
                  <a:gd name="T16" fmla="*/ 3 w 13"/>
                  <a:gd name="T17" fmla="*/ 21 h 44"/>
                  <a:gd name="T18" fmla="*/ 6 w 13"/>
                  <a:gd name="T19" fmla="*/ 20 h 44"/>
                  <a:gd name="T20" fmla="*/ 7 w 13"/>
                  <a:gd name="T21" fmla="*/ 18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4">
                    <a:moveTo>
                      <a:pt x="13" y="37"/>
                    </a:moveTo>
                    <a:lnTo>
                      <a:pt x="13" y="37"/>
                    </a:lnTo>
                    <a:lnTo>
                      <a:pt x="13" y="0"/>
                    </a:lnTo>
                    <a:lnTo>
                      <a:pt x="0" y="0"/>
                    </a:lnTo>
                    <a:lnTo>
                      <a:pt x="0" y="37"/>
                    </a:lnTo>
                    <a:lnTo>
                      <a:pt x="1" y="42"/>
                    </a:lnTo>
                    <a:lnTo>
                      <a:pt x="6" y="44"/>
                    </a:lnTo>
                    <a:lnTo>
                      <a:pt x="11" y="42"/>
                    </a:lnTo>
                    <a:lnTo>
                      <a:pt x="13"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05" name="Freeform 2094"/>
              <p:cNvSpPr>
                <a:spLocks/>
              </p:cNvSpPr>
              <p:nvPr/>
            </p:nvSpPr>
            <p:spPr bwMode="auto">
              <a:xfrm>
                <a:off x="4317" y="2532"/>
                <a:ext cx="7" cy="22"/>
              </a:xfrm>
              <a:custGeom>
                <a:avLst/>
                <a:gdLst>
                  <a:gd name="T0" fmla="*/ 7 w 13"/>
                  <a:gd name="T1" fmla="*/ 18 h 43"/>
                  <a:gd name="T2" fmla="*/ 7 w 13"/>
                  <a:gd name="T3" fmla="*/ 18 h 43"/>
                  <a:gd name="T4" fmla="*/ 7 w 13"/>
                  <a:gd name="T5" fmla="*/ 0 h 43"/>
                  <a:gd name="T6" fmla="*/ 0 w 13"/>
                  <a:gd name="T7" fmla="*/ 0 h 43"/>
                  <a:gd name="T8" fmla="*/ 0 w 13"/>
                  <a:gd name="T9" fmla="*/ 18 h 43"/>
                  <a:gd name="T10" fmla="*/ 0 w 13"/>
                  <a:gd name="T11" fmla="*/ 18 h 43"/>
                  <a:gd name="T12" fmla="*/ 0 w 13"/>
                  <a:gd name="T13" fmla="*/ 18 h 43"/>
                  <a:gd name="T14" fmla="*/ 1 w 13"/>
                  <a:gd name="T15" fmla="*/ 21 h 43"/>
                  <a:gd name="T16" fmla="*/ 3 w 13"/>
                  <a:gd name="T17" fmla="*/ 22 h 43"/>
                  <a:gd name="T18" fmla="*/ 6 w 13"/>
                  <a:gd name="T19" fmla="*/ 21 h 43"/>
                  <a:gd name="T20" fmla="*/ 7 w 13"/>
                  <a:gd name="T21" fmla="*/ 18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3">
                    <a:moveTo>
                      <a:pt x="13" y="36"/>
                    </a:moveTo>
                    <a:lnTo>
                      <a:pt x="13" y="36"/>
                    </a:lnTo>
                    <a:lnTo>
                      <a:pt x="13" y="0"/>
                    </a:lnTo>
                    <a:lnTo>
                      <a:pt x="0" y="0"/>
                    </a:lnTo>
                    <a:lnTo>
                      <a:pt x="0" y="36"/>
                    </a:lnTo>
                    <a:lnTo>
                      <a:pt x="1" y="41"/>
                    </a:lnTo>
                    <a:lnTo>
                      <a:pt x="6" y="43"/>
                    </a:lnTo>
                    <a:lnTo>
                      <a:pt x="11" y="41"/>
                    </a:lnTo>
                    <a:lnTo>
                      <a:pt x="13"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06" name="Freeform 2095"/>
              <p:cNvSpPr>
                <a:spLocks/>
              </p:cNvSpPr>
              <p:nvPr/>
            </p:nvSpPr>
            <p:spPr bwMode="auto">
              <a:xfrm>
                <a:off x="4317" y="2550"/>
                <a:ext cx="7" cy="22"/>
              </a:xfrm>
              <a:custGeom>
                <a:avLst/>
                <a:gdLst>
                  <a:gd name="T0" fmla="*/ 7 w 13"/>
                  <a:gd name="T1" fmla="*/ 18 h 43"/>
                  <a:gd name="T2" fmla="*/ 7 w 13"/>
                  <a:gd name="T3" fmla="*/ 18 h 43"/>
                  <a:gd name="T4" fmla="*/ 7 w 13"/>
                  <a:gd name="T5" fmla="*/ 0 h 43"/>
                  <a:gd name="T6" fmla="*/ 0 w 13"/>
                  <a:gd name="T7" fmla="*/ 0 h 43"/>
                  <a:gd name="T8" fmla="*/ 0 w 13"/>
                  <a:gd name="T9" fmla="*/ 18 h 43"/>
                  <a:gd name="T10" fmla="*/ 0 w 13"/>
                  <a:gd name="T11" fmla="*/ 18 h 43"/>
                  <a:gd name="T12" fmla="*/ 0 w 13"/>
                  <a:gd name="T13" fmla="*/ 18 h 43"/>
                  <a:gd name="T14" fmla="*/ 1 w 13"/>
                  <a:gd name="T15" fmla="*/ 21 h 43"/>
                  <a:gd name="T16" fmla="*/ 3 w 13"/>
                  <a:gd name="T17" fmla="*/ 22 h 43"/>
                  <a:gd name="T18" fmla="*/ 6 w 13"/>
                  <a:gd name="T19" fmla="*/ 21 h 43"/>
                  <a:gd name="T20" fmla="*/ 7 w 13"/>
                  <a:gd name="T21" fmla="*/ 18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3">
                    <a:moveTo>
                      <a:pt x="13" y="36"/>
                    </a:moveTo>
                    <a:lnTo>
                      <a:pt x="13" y="36"/>
                    </a:lnTo>
                    <a:lnTo>
                      <a:pt x="13" y="0"/>
                    </a:lnTo>
                    <a:lnTo>
                      <a:pt x="0" y="0"/>
                    </a:lnTo>
                    <a:lnTo>
                      <a:pt x="0" y="36"/>
                    </a:lnTo>
                    <a:lnTo>
                      <a:pt x="1" y="41"/>
                    </a:lnTo>
                    <a:lnTo>
                      <a:pt x="6" y="43"/>
                    </a:lnTo>
                    <a:lnTo>
                      <a:pt x="11" y="41"/>
                    </a:lnTo>
                    <a:lnTo>
                      <a:pt x="13"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07" name="Freeform 2096"/>
              <p:cNvSpPr>
                <a:spLocks/>
              </p:cNvSpPr>
              <p:nvPr/>
            </p:nvSpPr>
            <p:spPr bwMode="auto">
              <a:xfrm>
                <a:off x="4317" y="2568"/>
                <a:ext cx="7" cy="23"/>
              </a:xfrm>
              <a:custGeom>
                <a:avLst/>
                <a:gdLst>
                  <a:gd name="T0" fmla="*/ 7 w 13"/>
                  <a:gd name="T1" fmla="*/ 19 h 45"/>
                  <a:gd name="T2" fmla="*/ 7 w 13"/>
                  <a:gd name="T3" fmla="*/ 19 h 45"/>
                  <a:gd name="T4" fmla="*/ 7 w 13"/>
                  <a:gd name="T5" fmla="*/ 0 h 45"/>
                  <a:gd name="T6" fmla="*/ 0 w 13"/>
                  <a:gd name="T7" fmla="*/ 0 h 45"/>
                  <a:gd name="T8" fmla="*/ 0 w 13"/>
                  <a:gd name="T9" fmla="*/ 19 h 45"/>
                  <a:gd name="T10" fmla="*/ 0 w 13"/>
                  <a:gd name="T11" fmla="*/ 19 h 45"/>
                  <a:gd name="T12" fmla="*/ 0 w 13"/>
                  <a:gd name="T13" fmla="*/ 19 h 45"/>
                  <a:gd name="T14" fmla="*/ 1 w 13"/>
                  <a:gd name="T15" fmla="*/ 22 h 45"/>
                  <a:gd name="T16" fmla="*/ 3 w 13"/>
                  <a:gd name="T17" fmla="*/ 23 h 45"/>
                  <a:gd name="T18" fmla="*/ 6 w 13"/>
                  <a:gd name="T19" fmla="*/ 22 h 45"/>
                  <a:gd name="T20" fmla="*/ 7 w 13"/>
                  <a:gd name="T21" fmla="*/ 19 h 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5">
                    <a:moveTo>
                      <a:pt x="13" y="38"/>
                    </a:moveTo>
                    <a:lnTo>
                      <a:pt x="13" y="38"/>
                    </a:lnTo>
                    <a:lnTo>
                      <a:pt x="13" y="0"/>
                    </a:lnTo>
                    <a:lnTo>
                      <a:pt x="0" y="0"/>
                    </a:lnTo>
                    <a:lnTo>
                      <a:pt x="0" y="38"/>
                    </a:lnTo>
                    <a:lnTo>
                      <a:pt x="1" y="43"/>
                    </a:lnTo>
                    <a:lnTo>
                      <a:pt x="6" y="45"/>
                    </a:lnTo>
                    <a:lnTo>
                      <a:pt x="11" y="43"/>
                    </a:lnTo>
                    <a:lnTo>
                      <a:pt x="13"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08" name="Freeform 2097"/>
              <p:cNvSpPr>
                <a:spLocks/>
              </p:cNvSpPr>
              <p:nvPr/>
            </p:nvSpPr>
            <p:spPr bwMode="auto">
              <a:xfrm>
                <a:off x="4317" y="2587"/>
                <a:ext cx="7" cy="22"/>
              </a:xfrm>
              <a:custGeom>
                <a:avLst/>
                <a:gdLst>
                  <a:gd name="T0" fmla="*/ 7 w 13"/>
                  <a:gd name="T1" fmla="*/ 18 h 43"/>
                  <a:gd name="T2" fmla="*/ 7 w 13"/>
                  <a:gd name="T3" fmla="*/ 18 h 43"/>
                  <a:gd name="T4" fmla="*/ 7 w 13"/>
                  <a:gd name="T5" fmla="*/ 0 h 43"/>
                  <a:gd name="T6" fmla="*/ 0 w 13"/>
                  <a:gd name="T7" fmla="*/ 0 h 43"/>
                  <a:gd name="T8" fmla="*/ 0 w 13"/>
                  <a:gd name="T9" fmla="*/ 18 h 43"/>
                  <a:gd name="T10" fmla="*/ 0 w 13"/>
                  <a:gd name="T11" fmla="*/ 18 h 43"/>
                  <a:gd name="T12" fmla="*/ 0 w 13"/>
                  <a:gd name="T13" fmla="*/ 18 h 43"/>
                  <a:gd name="T14" fmla="*/ 1 w 13"/>
                  <a:gd name="T15" fmla="*/ 21 h 43"/>
                  <a:gd name="T16" fmla="*/ 3 w 13"/>
                  <a:gd name="T17" fmla="*/ 22 h 43"/>
                  <a:gd name="T18" fmla="*/ 6 w 13"/>
                  <a:gd name="T19" fmla="*/ 21 h 43"/>
                  <a:gd name="T20" fmla="*/ 7 w 13"/>
                  <a:gd name="T21" fmla="*/ 18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3">
                    <a:moveTo>
                      <a:pt x="13" y="36"/>
                    </a:moveTo>
                    <a:lnTo>
                      <a:pt x="13" y="36"/>
                    </a:lnTo>
                    <a:lnTo>
                      <a:pt x="13" y="0"/>
                    </a:lnTo>
                    <a:lnTo>
                      <a:pt x="0" y="0"/>
                    </a:lnTo>
                    <a:lnTo>
                      <a:pt x="0" y="36"/>
                    </a:lnTo>
                    <a:lnTo>
                      <a:pt x="1" y="42"/>
                    </a:lnTo>
                    <a:lnTo>
                      <a:pt x="6" y="43"/>
                    </a:lnTo>
                    <a:lnTo>
                      <a:pt x="11" y="42"/>
                    </a:lnTo>
                    <a:lnTo>
                      <a:pt x="13"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09" name="Freeform 2098"/>
              <p:cNvSpPr>
                <a:spLocks/>
              </p:cNvSpPr>
              <p:nvPr/>
            </p:nvSpPr>
            <p:spPr bwMode="auto">
              <a:xfrm>
                <a:off x="4317" y="2605"/>
                <a:ext cx="7" cy="22"/>
              </a:xfrm>
              <a:custGeom>
                <a:avLst/>
                <a:gdLst>
                  <a:gd name="T0" fmla="*/ 7 w 13"/>
                  <a:gd name="T1" fmla="*/ 18 h 44"/>
                  <a:gd name="T2" fmla="*/ 7 w 13"/>
                  <a:gd name="T3" fmla="*/ 18 h 44"/>
                  <a:gd name="T4" fmla="*/ 7 w 13"/>
                  <a:gd name="T5" fmla="*/ 0 h 44"/>
                  <a:gd name="T6" fmla="*/ 0 w 13"/>
                  <a:gd name="T7" fmla="*/ 0 h 44"/>
                  <a:gd name="T8" fmla="*/ 0 w 13"/>
                  <a:gd name="T9" fmla="*/ 18 h 44"/>
                  <a:gd name="T10" fmla="*/ 0 w 13"/>
                  <a:gd name="T11" fmla="*/ 18 h 44"/>
                  <a:gd name="T12" fmla="*/ 0 w 13"/>
                  <a:gd name="T13" fmla="*/ 18 h 44"/>
                  <a:gd name="T14" fmla="*/ 1 w 13"/>
                  <a:gd name="T15" fmla="*/ 21 h 44"/>
                  <a:gd name="T16" fmla="*/ 3 w 13"/>
                  <a:gd name="T17" fmla="*/ 22 h 44"/>
                  <a:gd name="T18" fmla="*/ 6 w 13"/>
                  <a:gd name="T19" fmla="*/ 21 h 44"/>
                  <a:gd name="T20" fmla="*/ 7 w 13"/>
                  <a:gd name="T21" fmla="*/ 18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4">
                    <a:moveTo>
                      <a:pt x="13" y="36"/>
                    </a:moveTo>
                    <a:lnTo>
                      <a:pt x="13" y="36"/>
                    </a:lnTo>
                    <a:lnTo>
                      <a:pt x="13" y="0"/>
                    </a:lnTo>
                    <a:lnTo>
                      <a:pt x="0" y="0"/>
                    </a:lnTo>
                    <a:lnTo>
                      <a:pt x="0" y="36"/>
                    </a:lnTo>
                    <a:lnTo>
                      <a:pt x="1" y="42"/>
                    </a:lnTo>
                    <a:lnTo>
                      <a:pt x="6" y="44"/>
                    </a:lnTo>
                    <a:lnTo>
                      <a:pt x="11" y="42"/>
                    </a:lnTo>
                    <a:lnTo>
                      <a:pt x="13"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10" name="Freeform 2099"/>
              <p:cNvSpPr>
                <a:spLocks/>
              </p:cNvSpPr>
              <p:nvPr/>
            </p:nvSpPr>
            <p:spPr bwMode="auto">
              <a:xfrm>
                <a:off x="4317" y="2623"/>
                <a:ext cx="7" cy="22"/>
              </a:xfrm>
              <a:custGeom>
                <a:avLst/>
                <a:gdLst>
                  <a:gd name="T0" fmla="*/ 7 w 13"/>
                  <a:gd name="T1" fmla="*/ 18 h 44"/>
                  <a:gd name="T2" fmla="*/ 7 w 13"/>
                  <a:gd name="T3" fmla="*/ 18 h 44"/>
                  <a:gd name="T4" fmla="*/ 7 w 13"/>
                  <a:gd name="T5" fmla="*/ 0 h 44"/>
                  <a:gd name="T6" fmla="*/ 0 w 13"/>
                  <a:gd name="T7" fmla="*/ 0 h 44"/>
                  <a:gd name="T8" fmla="*/ 0 w 13"/>
                  <a:gd name="T9" fmla="*/ 18 h 44"/>
                  <a:gd name="T10" fmla="*/ 0 w 13"/>
                  <a:gd name="T11" fmla="*/ 18 h 44"/>
                  <a:gd name="T12" fmla="*/ 0 w 13"/>
                  <a:gd name="T13" fmla="*/ 18 h 44"/>
                  <a:gd name="T14" fmla="*/ 1 w 13"/>
                  <a:gd name="T15" fmla="*/ 21 h 44"/>
                  <a:gd name="T16" fmla="*/ 3 w 13"/>
                  <a:gd name="T17" fmla="*/ 22 h 44"/>
                  <a:gd name="T18" fmla="*/ 6 w 13"/>
                  <a:gd name="T19" fmla="*/ 21 h 44"/>
                  <a:gd name="T20" fmla="*/ 7 w 13"/>
                  <a:gd name="T21" fmla="*/ 18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4">
                    <a:moveTo>
                      <a:pt x="13" y="36"/>
                    </a:moveTo>
                    <a:lnTo>
                      <a:pt x="13" y="36"/>
                    </a:lnTo>
                    <a:lnTo>
                      <a:pt x="13" y="0"/>
                    </a:lnTo>
                    <a:lnTo>
                      <a:pt x="0" y="0"/>
                    </a:lnTo>
                    <a:lnTo>
                      <a:pt x="0" y="36"/>
                    </a:lnTo>
                    <a:lnTo>
                      <a:pt x="1" y="42"/>
                    </a:lnTo>
                    <a:lnTo>
                      <a:pt x="6" y="44"/>
                    </a:lnTo>
                    <a:lnTo>
                      <a:pt x="11" y="42"/>
                    </a:lnTo>
                    <a:lnTo>
                      <a:pt x="13"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11" name="Freeform 2100"/>
              <p:cNvSpPr>
                <a:spLocks/>
              </p:cNvSpPr>
              <p:nvPr/>
            </p:nvSpPr>
            <p:spPr bwMode="auto">
              <a:xfrm>
                <a:off x="4317" y="2641"/>
                <a:ext cx="7" cy="22"/>
              </a:xfrm>
              <a:custGeom>
                <a:avLst/>
                <a:gdLst>
                  <a:gd name="T0" fmla="*/ 7 w 13"/>
                  <a:gd name="T1" fmla="*/ 19 h 44"/>
                  <a:gd name="T2" fmla="*/ 7 w 13"/>
                  <a:gd name="T3" fmla="*/ 19 h 44"/>
                  <a:gd name="T4" fmla="*/ 7 w 13"/>
                  <a:gd name="T5" fmla="*/ 0 h 44"/>
                  <a:gd name="T6" fmla="*/ 0 w 13"/>
                  <a:gd name="T7" fmla="*/ 0 h 44"/>
                  <a:gd name="T8" fmla="*/ 0 w 13"/>
                  <a:gd name="T9" fmla="*/ 19 h 44"/>
                  <a:gd name="T10" fmla="*/ 0 w 13"/>
                  <a:gd name="T11" fmla="*/ 19 h 44"/>
                  <a:gd name="T12" fmla="*/ 0 w 13"/>
                  <a:gd name="T13" fmla="*/ 19 h 44"/>
                  <a:gd name="T14" fmla="*/ 1 w 13"/>
                  <a:gd name="T15" fmla="*/ 21 h 44"/>
                  <a:gd name="T16" fmla="*/ 3 w 13"/>
                  <a:gd name="T17" fmla="*/ 22 h 44"/>
                  <a:gd name="T18" fmla="*/ 6 w 13"/>
                  <a:gd name="T19" fmla="*/ 21 h 44"/>
                  <a:gd name="T20" fmla="*/ 7 w 13"/>
                  <a:gd name="T21" fmla="*/ 19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4">
                    <a:moveTo>
                      <a:pt x="13" y="37"/>
                    </a:moveTo>
                    <a:lnTo>
                      <a:pt x="13" y="37"/>
                    </a:lnTo>
                    <a:lnTo>
                      <a:pt x="13" y="0"/>
                    </a:lnTo>
                    <a:lnTo>
                      <a:pt x="0" y="0"/>
                    </a:lnTo>
                    <a:lnTo>
                      <a:pt x="0" y="37"/>
                    </a:lnTo>
                    <a:lnTo>
                      <a:pt x="1" y="42"/>
                    </a:lnTo>
                    <a:lnTo>
                      <a:pt x="6" y="44"/>
                    </a:lnTo>
                    <a:lnTo>
                      <a:pt x="11" y="42"/>
                    </a:lnTo>
                    <a:lnTo>
                      <a:pt x="13"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12" name="Freeform 2101"/>
              <p:cNvSpPr>
                <a:spLocks/>
              </p:cNvSpPr>
              <p:nvPr/>
            </p:nvSpPr>
            <p:spPr bwMode="auto">
              <a:xfrm>
                <a:off x="4317" y="2659"/>
                <a:ext cx="7" cy="23"/>
              </a:xfrm>
              <a:custGeom>
                <a:avLst/>
                <a:gdLst>
                  <a:gd name="T0" fmla="*/ 7 w 13"/>
                  <a:gd name="T1" fmla="*/ 19 h 45"/>
                  <a:gd name="T2" fmla="*/ 7 w 13"/>
                  <a:gd name="T3" fmla="*/ 19 h 45"/>
                  <a:gd name="T4" fmla="*/ 7 w 13"/>
                  <a:gd name="T5" fmla="*/ 0 h 45"/>
                  <a:gd name="T6" fmla="*/ 0 w 13"/>
                  <a:gd name="T7" fmla="*/ 0 h 45"/>
                  <a:gd name="T8" fmla="*/ 0 w 13"/>
                  <a:gd name="T9" fmla="*/ 19 h 45"/>
                  <a:gd name="T10" fmla="*/ 0 w 13"/>
                  <a:gd name="T11" fmla="*/ 19 h 45"/>
                  <a:gd name="T12" fmla="*/ 0 w 13"/>
                  <a:gd name="T13" fmla="*/ 19 h 45"/>
                  <a:gd name="T14" fmla="*/ 1 w 13"/>
                  <a:gd name="T15" fmla="*/ 22 h 45"/>
                  <a:gd name="T16" fmla="*/ 3 w 13"/>
                  <a:gd name="T17" fmla="*/ 23 h 45"/>
                  <a:gd name="T18" fmla="*/ 6 w 13"/>
                  <a:gd name="T19" fmla="*/ 22 h 45"/>
                  <a:gd name="T20" fmla="*/ 7 w 13"/>
                  <a:gd name="T21" fmla="*/ 19 h 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5">
                    <a:moveTo>
                      <a:pt x="13" y="38"/>
                    </a:moveTo>
                    <a:lnTo>
                      <a:pt x="13" y="38"/>
                    </a:lnTo>
                    <a:lnTo>
                      <a:pt x="13" y="0"/>
                    </a:lnTo>
                    <a:lnTo>
                      <a:pt x="0" y="0"/>
                    </a:lnTo>
                    <a:lnTo>
                      <a:pt x="0" y="38"/>
                    </a:lnTo>
                    <a:lnTo>
                      <a:pt x="1" y="43"/>
                    </a:lnTo>
                    <a:lnTo>
                      <a:pt x="6" y="45"/>
                    </a:lnTo>
                    <a:lnTo>
                      <a:pt x="11" y="43"/>
                    </a:lnTo>
                    <a:lnTo>
                      <a:pt x="13"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13" name="Freeform 2102"/>
              <p:cNvSpPr>
                <a:spLocks/>
              </p:cNvSpPr>
              <p:nvPr/>
            </p:nvSpPr>
            <p:spPr bwMode="auto">
              <a:xfrm>
                <a:off x="4317" y="2678"/>
                <a:ext cx="7" cy="22"/>
              </a:xfrm>
              <a:custGeom>
                <a:avLst/>
                <a:gdLst>
                  <a:gd name="T0" fmla="*/ 7 w 13"/>
                  <a:gd name="T1" fmla="*/ 18 h 43"/>
                  <a:gd name="T2" fmla="*/ 7 w 13"/>
                  <a:gd name="T3" fmla="*/ 18 h 43"/>
                  <a:gd name="T4" fmla="*/ 7 w 13"/>
                  <a:gd name="T5" fmla="*/ 0 h 43"/>
                  <a:gd name="T6" fmla="*/ 0 w 13"/>
                  <a:gd name="T7" fmla="*/ 0 h 43"/>
                  <a:gd name="T8" fmla="*/ 0 w 13"/>
                  <a:gd name="T9" fmla="*/ 18 h 43"/>
                  <a:gd name="T10" fmla="*/ 0 w 13"/>
                  <a:gd name="T11" fmla="*/ 18 h 43"/>
                  <a:gd name="T12" fmla="*/ 0 w 13"/>
                  <a:gd name="T13" fmla="*/ 18 h 43"/>
                  <a:gd name="T14" fmla="*/ 1 w 13"/>
                  <a:gd name="T15" fmla="*/ 21 h 43"/>
                  <a:gd name="T16" fmla="*/ 3 w 13"/>
                  <a:gd name="T17" fmla="*/ 22 h 43"/>
                  <a:gd name="T18" fmla="*/ 6 w 13"/>
                  <a:gd name="T19" fmla="*/ 21 h 43"/>
                  <a:gd name="T20" fmla="*/ 7 w 13"/>
                  <a:gd name="T21" fmla="*/ 18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3">
                    <a:moveTo>
                      <a:pt x="13" y="36"/>
                    </a:moveTo>
                    <a:lnTo>
                      <a:pt x="13" y="36"/>
                    </a:lnTo>
                    <a:lnTo>
                      <a:pt x="13" y="0"/>
                    </a:lnTo>
                    <a:lnTo>
                      <a:pt x="0" y="0"/>
                    </a:lnTo>
                    <a:lnTo>
                      <a:pt x="0" y="36"/>
                    </a:lnTo>
                    <a:lnTo>
                      <a:pt x="1" y="41"/>
                    </a:lnTo>
                    <a:lnTo>
                      <a:pt x="6" y="43"/>
                    </a:lnTo>
                    <a:lnTo>
                      <a:pt x="11" y="41"/>
                    </a:lnTo>
                    <a:lnTo>
                      <a:pt x="13"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14" name="Freeform 2103"/>
              <p:cNvSpPr>
                <a:spLocks/>
              </p:cNvSpPr>
              <p:nvPr/>
            </p:nvSpPr>
            <p:spPr bwMode="auto">
              <a:xfrm>
                <a:off x="4317" y="2696"/>
                <a:ext cx="7" cy="22"/>
              </a:xfrm>
              <a:custGeom>
                <a:avLst/>
                <a:gdLst>
                  <a:gd name="T0" fmla="*/ 7 w 13"/>
                  <a:gd name="T1" fmla="*/ 18 h 43"/>
                  <a:gd name="T2" fmla="*/ 7 w 13"/>
                  <a:gd name="T3" fmla="*/ 18 h 43"/>
                  <a:gd name="T4" fmla="*/ 7 w 13"/>
                  <a:gd name="T5" fmla="*/ 0 h 43"/>
                  <a:gd name="T6" fmla="*/ 0 w 13"/>
                  <a:gd name="T7" fmla="*/ 0 h 43"/>
                  <a:gd name="T8" fmla="*/ 0 w 13"/>
                  <a:gd name="T9" fmla="*/ 18 h 43"/>
                  <a:gd name="T10" fmla="*/ 0 w 13"/>
                  <a:gd name="T11" fmla="*/ 18 h 43"/>
                  <a:gd name="T12" fmla="*/ 0 w 13"/>
                  <a:gd name="T13" fmla="*/ 18 h 43"/>
                  <a:gd name="T14" fmla="*/ 1 w 13"/>
                  <a:gd name="T15" fmla="*/ 21 h 43"/>
                  <a:gd name="T16" fmla="*/ 3 w 13"/>
                  <a:gd name="T17" fmla="*/ 22 h 43"/>
                  <a:gd name="T18" fmla="*/ 6 w 13"/>
                  <a:gd name="T19" fmla="*/ 21 h 43"/>
                  <a:gd name="T20" fmla="*/ 7 w 13"/>
                  <a:gd name="T21" fmla="*/ 18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3">
                    <a:moveTo>
                      <a:pt x="13" y="36"/>
                    </a:moveTo>
                    <a:lnTo>
                      <a:pt x="13" y="36"/>
                    </a:lnTo>
                    <a:lnTo>
                      <a:pt x="13" y="0"/>
                    </a:lnTo>
                    <a:lnTo>
                      <a:pt x="0" y="0"/>
                    </a:lnTo>
                    <a:lnTo>
                      <a:pt x="0" y="36"/>
                    </a:lnTo>
                    <a:lnTo>
                      <a:pt x="1" y="41"/>
                    </a:lnTo>
                    <a:lnTo>
                      <a:pt x="6" y="43"/>
                    </a:lnTo>
                    <a:lnTo>
                      <a:pt x="11" y="41"/>
                    </a:lnTo>
                    <a:lnTo>
                      <a:pt x="13"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15" name="Freeform 2104"/>
              <p:cNvSpPr>
                <a:spLocks/>
              </p:cNvSpPr>
              <p:nvPr/>
            </p:nvSpPr>
            <p:spPr bwMode="auto">
              <a:xfrm>
                <a:off x="4317" y="2714"/>
                <a:ext cx="7" cy="22"/>
              </a:xfrm>
              <a:custGeom>
                <a:avLst/>
                <a:gdLst>
                  <a:gd name="T0" fmla="*/ 7 w 13"/>
                  <a:gd name="T1" fmla="*/ 18 h 43"/>
                  <a:gd name="T2" fmla="*/ 7 w 13"/>
                  <a:gd name="T3" fmla="*/ 18 h 43"/>
                  <a:gd name="T4" fmla="*/ 7 w 13"/>
                  <a:gd name="T5" fmla="*/ 0 h 43"/>
                  <a:gd name="T6" fmla="*/ 0 w 13"/>
                  <a:gd name="T7" fmla="*/ 0 h 43"/>
                  <a:gd name="T8" fmla="*/ 0 w 13"/>
                  <a:gd name="T9" fmla="*/ 18 h 43"/>
                  <a:gd name="T10" fmla="*/ 0 w 13"/>
                  <a:gd name="T11" fmla="*/ 18 h 43"/>
                  <a:gd name="T12" fmla="*/ 0 w 13"/>
                  <a:gd name="T13" fmla="*/ 18 h 43"/>
                  <a:gd name="T14" fmla="*/ 1 w 13"/>
                  <a:gd name="T15" fmla="*/ 21 h 43"/>
                  <a:gd name="T16" fmla="*/ 3 w 13"/>
                  <a:gd name="T17" fmla="*/ 22 h 43"/>
                  <a:gd name="T18" fmla="*/ 6 w 13"/>
                  <a:gd name="T19" fmla="*/ 21 h 43"/>
                  <a:gd name="T20" fmla="*/ 7 w 13"/>
                  <a:gd name="T21" fmla="*/ 18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3">
                    <a:moveTo>
                      <a:pt x="13" y="36"/>
                    </a:moveTo>
                    <a:lnTo>
                      <a:pt x="13" y="36"/>
                    </a:lnTo>
                    <a:lnTo>
                      <a:pt x="13" y="0"/>
                    </a:lnTo>
                    <a:lnTo>
                      <a:pt x="0" y="0"/>
                    </a:lnTo>
                    <a:lnTo>
                      <a:pt x="0" y="36"/>
                    </a:lnTo>
                    <a:lnTo>
                      <a:pt x="1" y="42"/>
                    </a:lnTo>
                    <a:lnTo>
                      <a:pt x="6" y="43"/>
                    </a:lnTo>
                    <a:lnTo>
                      <a:pt x="11" y="42"/>
                    </a:lnTo>
                    <a:lnTo>
                      <a:pt x="13"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16" name="Freeform 2105"/>
              <p:cNvSpPr>
                <a:spLocks/>
              </p:cNvSpPr>
              <p:nvPr/>
            </p:nvSpPr>
            <p:spPr bwMode="auto">
              <a:xfrm>
                <a:off x="4317" y="2733"/>
                <a:ext cx="7" cy="22"/>
              </a:xfrm>
              <a:custGeom>
                <a:avLst/>
                <a:gdLst>
                  <a:gd name="T0" fmla="*/ 7 w 13"/>
                  <a:gd name="T1" fmla="*/ 19 h 45"/>
                  <a:gd name="T2" fmla="*/ 7 w 13"/>
                  <a:gd name="T3" fmla="*/ 19 h 45"/>
                  <a:gd name="T4" fmla="*/ 7 w 13"/>
                  <a:gd name="T5" fmla="*/ 0 h 45"/>
                  <a:gd name="T6" fmla="*/ 0 w 13"/>
                  <a:gd name="T7" fmla="*/ 0 h 45"/>
                  <a:gd name="T8" fmla="*/ 0 w 13"/>
                  <a:gd name="T9" fmla="*/ 19 h 45"/>
                  <a:gd name="T10" fmla="*/ 0 w 13"/>
                  <a:gd name="T11" fmla="*/ 19 h 45"/>
                  <a:gd name="T12" fmla="*/ 0 w 13"/>
                  <a:gd name="T13" fmla="*/ 19 h 45"/>
                  <a:gd name="T14" fmla="*/ 1 w 13"/>
                  <a:gd name="T15" fmla="*/ 22 h 45"/>
                  <a:gd name="T16" fmla="*/ 3 w 13"/>
                  <a:gd name="T17" fmla="*/ 22 h 45"/>
                  <a:gd name="T18" fmla="*/ 6 w 13"/>
                  <a:gd name="T19" fmla="*/ 22 h 45"/>
                  <a:gd name="T20" fmla="*/ 7 w 13"/>
                  <a:gd name="T21" fmla="*/ 19 h 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5">
                    <a:moveTo>
                      <a:pt x="13" y="38"/>
                    </a:moveTo>
                    <a:lnTo>
                      <a:pt x="13" y="38"/>
                    </a:lnTo>
                    <a:lnTo>
                      <a:pt x="13" y="0"/>
                    </a:lnTo>
                    <a:lnTo>
                      <a:pt x="0" y="0"/>
                    </a:lnTo>
                    <a:lnTo>
                      <a:pt x="0" y="38"/>
                    </a:lnTo>
                    <a:lnTo>
                      <a:pt x="1" y="44"/>
                    </a:lnTo>
                    <a:lnTo>
                      <a:pt x="6" y="45"/>
                    </a:lnTo>
                    <a:lnTo>
                      <a:pt x="11" y="44"/>
                    </a:lnTo>
                    <a:lnTo>
                      <a:pt x="13"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17" name="Freeform 2106"/>
              <p:cNvSpPr>
                <a:spLocks/>
              </p:cNvSpPr>
              <p:nvPr/>
            </p:nvSpPr>
            <p:spPr bwMode="auto">
              <a:xfrm>
                <a:off x="4317" y="2752"/>
                <a:ext cx="7" cy="21"/>
              </a:xfrm>
              <a:custGeom>
                <a:avLst/>
                <a:gdLst>
                  <a:gd name="T0" fmla="*/ 7 w 13"/>
                  <a:gd name="T1" fmla="*/ 17 h 44"/>
                  <a:gd name="T2" fmla="*/ 7 w 13"/>
                  <a:gd name="T3" fmla="*/ 17 h 44"/>
                  <a:gd name="T4" fmla="*/ 7 w 13"/>
                  <a:gd name="T5" fmla="*/ 0 h 44"/>
                  <a:gd name="T6" fmla="*/ 0 w 13"/>
                  <a:gd name="T7" fmla="*/ 0 h 44"/>
                  <a:gd name="T8" fmla="*/ 0 w 13"/>
                  <a:gd name="T9" fmla="*/ 17 h 44"/>
                  <a:gd name="T10" fmla="*/ 0 w 13"/>
                  <a:gd name="T11" fmla="*/ 17 h 44"/>
                  <a:gd name="T12" fmla="*/ 0 w 13"/>
                  <a:gd name="T13" fmla="*/ 17 h 44"/>
                  <a:gd name="T14" fmla="*/ 1 w 13"/>
                  <a:gd name="T15" fmla="*/ 20 h 44"/>
                  <a:gd name="T16" fmla="*/ 3 w 13"/>
                  <a:gd name="T17" fmla="*/ 21 h 44"/>
                  <a:gd name="T18" fmla="*/ 6 w 13"/>
                  <a:gd name="T19" fmla="*/ 20 h 44"/>
                  <a:gd name="T20" fmla="*/ 7 w 13"/>
                  <a:gd name="T21" fmla="*/ 17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4">
                    <a:moveTo>
                      <a:pt x="13" y="36"/>
                    </a:moveTo>
                    <a:lnTo>
                      <a:pt x="13" y="36"/>
                    </a:lnTo>
                    <a:lnTo>
                      <a:pt x="13" y="0"/>
                    </a:lnTo>
                    <a:lnTo>
                      <a:pt x="0" y="0"/>
                    </a:lnTo>
                    <a:lnTo>
                      <a:pt x="0" y="36"/>
                    </a:lnTo>
                    <a:lnTo>
                      <a:pt x="1" y="42"/>
                    </a:lnTo>
                    <a:lnTo>
                      <a:pt x="6" y="44"/>
                    </a:lnTo>
                    <a:lnTo>
                      <a:pt x="11" y="42"/>
                    </a:lnTo>
                    <a:lnTo>
                      <a:pt x="13"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18" name="Freeform 2107"/>
              <p:cNvSpPr>
                <a:spLocks/>
              </p:cNvSpPr>
              <p:nvPr/>
            </p:nvSpPr>
            <p:spPr bwMode="auto">
              <a:xfrm>
                <a:off x="4317" y="2770"/>
                <a:ext cx="7" cy="21"/>
              </a:xfrm>
              <a:custGeom>
                <a:avLst/>
                <a:gdLst>
                  <a:gd name="T0" fmla="*/ 7 w 13"/>
                  <a:gd name="T1" fmla="*/ 17 h 44"/>
                  <a:gd name="T2" fmla="*/ 7 w 13"/>
                  <a:gd name="T3" fmla="*/ 17 h 44"/>
                  <a:gd name="T4" fmla="*/ 7 w 13"/>
                  <a:gd name="T5" fmla="*/ 0 h 44"/>
                  <a:gd name="T6" fmla="*/ 0 w 13"/>
                  <a:gd name="T7" fmla="*/ 0 h 44"/>
                  <a:gd name="T8" fmla="*/ 0 w 13"/>
                  <a:gd name="T9" fmla="*/ 17 h 44"/>
                  <a:gd name="T10" fmla="*/ 0 w 13"/>
                  <a:gd name="T11" fmla="*/ 17 h 44"/>
                  <a:gd name="T12" fmla="*/ 0 w 13"/>
                  <a:gd name="T13" fmla="*/ 17 h 44"/>
                  <a:gd name="T14" fmla="*/ 1 w 13"/>
                  <a:gd name="T15" fmla="*/ 20 h 44"/>
                  <a:gd name="T16" fmla="*/ 3 w 13"/>
                  <a:gd name="T17" fmla="*/ 21 h 44"/>
                  <a:gd name="T18" fmla="*/ 6 w 13"/>
                  <a:gd name="T19" fmla="*/ 20 h 44"/>
                  <a:gd name="T20" fmla="*/ 7 w 13"/>
                  <a:gd name="T21" fmla="*/ 17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4">
                    <a:moveTo>
                      <a:pt x="13" y="36"/>
                    </a:moveTo>
                    <a:lnTo>
                      <a:pt x="13" y="36"/>
                    </a:lnTo>
                    <a:lnTo>
                      <a:pt x="13" y="0"/>
                    </a:lnTo>
                    <a:lnTo>
                      <a:pt x="0" y="0"/>
                    </a:lnTo>
                    <a:lnTo>
                      <a:pt x="0" y="36"/>
                    </a:lnTo>
                    <a:lnTo>
                      <a:pt x="1" y="42"/>
                    </a:lnTo>
                    <a:lnTo>
                      <a:pt x="6" y="44"/>
                    </a:lnTo>
                    <a:lnTo>
                      <a:pt x="11" y="42"/>
                    </a:lnTo>
                    <a:lnTo>
                      <a:pt x="13"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19" name="Freeform 2108"/>
              <p:cNvSpPr>
                <a:spLocks/>
              </p:cNvSpPr>
              <p:nvPr/>
            </p:nvSpPr>
            <p:spPr bwMode="auto">
              <a:xfrm>
                <a:off x="4317" y="2788"/>
                <a:ext cx="7" cy="21"/>
              </a:xfrm>
              <a:custGeom>
                <a:avLst/>
                <a:gdLst>
                  <a:gd name="T0" fmla="*/ 7 w 13"/>
                  <a:gd name="T1" fmla="*/ 18 h 44"/>
                  <a:gd name="T2" fmla="*/ 7 w 13"/>
                  <a:gd name="T3" fmla="*/ 18 h 44"/>
                  <a:gd name="T4" fmla="*/ 7 w 13"/>
                  <a:gd name="T5" fmla="*/ 0 h 44"/>
                  <a:gd name="T6" fmla="*/ 0 w 13"/>
                  <a:gd name="T7" fmla="*/ 0 h 44"/>
                  <a:gd name="T8" fmla="*/ 0 w 13"/>
                  <a:gd name="T9" fmla="*/ 18 h 44"/>
                  <a:gd name="T10" fmla="*/ 0 w 13"/>
                  <a:gd name="T11" fmla="*/ 18 h 44"/>
                  <a:gd name="T12" fmla="*/ 0 w 13"/>
                  <a:gd name="T13" fmla="*/ 18 h 44"/>
                  <a:gd name="T14" fmla="*/ 1 w 13"/>
                  <a:gd name="T15" fmla="*/ 20 h 44"/>
                  <a:gd name="T16" fmla="*/ 3 w 13"/>
                  <a:gd name="T17" fmla="*/ 21 h 44"/>
                  <a:gd name="T18" fmla="*/ 6 w 13"/>
                  <a:gd name="T19" fmla="*/ 20 h 44"/>
                  <a:gd name="T20" fmla="*/ 7 w 13"/>
                  <a:gd name="T21" fmla="*/ 18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4">
                    <a:moveTo>
                      <a:pt x="13" y="37"/>
                    </a:moveTo>
                    <a:lnTo>
                      <a:pt x="13" y="37"/>
                    </a:lnTo>
                    <a:lnTo>
                      <a:pt x="13" y="0"/>
                    </a:lnTo>
                    <a:lnTo>
                      <a:pt x="0" y="0"/>
                    </a:lnTo>
                    <a:lnTo>
                      <a:pt x="0" y="37"/>
                    </a:lnTo>
                    <a:lnTo>
                      <a:pt x="1" y="42"/>
                    </a:lnTo>
                    <a:lnTo>
                      <a:pt x="6" y="44"/>
                    </a:lnTo>
                    <a:lnTo>
                      <a:pt x="11" y="42"/>
                    </a:lnTo>
                    <a:lnTo>
                      <a:pt x="13"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20" name="Freeform 2109"/>
              <p:cNvSpPr>
                <a:spLocks/>
              </p:cNvSpPr>
              <p:nvPr/>
            </p:nvSpPr>
            <p:spPr bwMode="auto">
              <a:xfrm>
                <a:off x="4317" y="2806"/>
                <a:ext cx="7" cy="22"/>
              </a:xfrm>
              <a:custGeom>
                <a:avLst/>
                <a:gdLst>
                  <a:gd name="T0" fmla="*/ 7 w 13"/>
                  <a:gd name="T1" fmla="*/ 18 h 43"/>
                  <a:gd name="T2" fmla="*/ 7 w 13"/>
                  <a:gd name="T3" fmla="*/ 18 h 43"/>
                  <a:gd name="T4" fmla="*/ 7 w 13"/>
                  <a:gd name="T5" fmla="*/ 0 h 43"/>
                  <a:gd name="T6" fmla="*/ 0 w 13"/>
                  <a:gd name="T7" fmla="*/ 0 h 43"/>
                  <a:gd name="T8" fmla="*/ 0 w 13"/>
                  <a:gd name="T9" fmla="*/ 18 h 43"/>
                  <a:gd name="T10" fmla="*/ 0 w 13"/>
                  <a:gd name="T11" fmla="*/ 18 h 43"/>
                  <a:gd name="T12" fmla="*/ 0 w 13"/>
                  <a:gd name="T13" fmla="*/ 18 h 43"/>
                  <a:gd name="T14" fmla="*/ 1 w 13"/>
                  <a:gd name="T15" fmla="*/ 21 h 43"/>
                  <a:gd name="T16" fmla="*/ 3 w 13"/>
                  <a:gd name="T17" fmla="*/ 22 h 43"/>
                  <a:gd name="T18" fmla="*/ 6 w 13"/>
                  <a:gd name="T19" fmla="*/ 21 h 43"/>
                  <a:gd name="T20" fmla="*/ 7 w 13"/>
                  <a:gd name="T21" fmla="*/ 18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3">
                    <a:moveTo>
                      <a:pt x="13" y="36"/>
                    </a:moveTo>
                    <a:lnTo>
                      <a:pt x="13" y="36"/>
                    </a:lnTo>
                    <a:lnTo>
                      <a:pt x="13" y="0"/>
                    </a:lnTo>
                    <a:lnTo>
                      <a:pt x="0" y="0"/>
                    </a:lnTo>
                    <a:lnTo>
                      <a:pt x="0" y="36"/>
                    </a:lnTo>
                    <a:lnTo>
                      <a:pt x="1" y="41"/>
                    </a:lnTo>
                    <a:lnTo>
                      <a:pt x="6" y="43"/>
                    </a:lnTo>
                    <a:lnTo>
                      <a:pt x="11" y="41"/>
                    </a:lnTo>
                    <a:lnTo>
                      <a:pt x="13"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21" name="Freeform 2110"/>
              <p:cNvSpPr>
                <a:spLocks/>
              </p:cNvSpPr>
              <p:nvPr/>
            </p:nvSpPr>
            <p:spPr bwMode="auto">
              <a:xfrm>
                <a:off x="4317" y="2824"/>
                <a:ext cx="7" cy="23"/>
              </a:xfrm>
              <a:custGeom>
                <a:avLst/>
                <a:gdLst>
                  <a:gd name="T0" fmla="*/ 7 w 13"/>
                  <a:gd name="T1" fmla="*/ 19 h 45"/>
                  <a:gd name="T2" fmla="*/ 7 w 13"/>
                  <a:gd name="T3" fmla="*/ 19 h 45"/>
                  <a:gd name="T4" fmla="*/ 7 w 13"/>
                  <a:gd name="T5" fmla="*/ 0 h 45"/>
                  <a:gd name="T6" fmla="*/ 0 w 13"/>
                  <a:gd name="T7" fmla="*/ 0 h 45"/>
                  <a:gd name="T8" fmla="*/ 0 w 13"/>
                  <a:gd name="T9" fmla="*/ 19 h 45"/>
                  <a:gd name="T10" fmla="*/ 0 w 13"/>
                  <a:gd name="T11" fmla="*/ 19 h 45"/>
                  <a:gd name="T12" fmla="*/ 0 w 13"/>
                  <a:gd name="T13" fmla="*/ 19 h 45"/>
                  <a:gd name="T14" fmla="*/ 1 w 13"/>
                  <a:gd name="T15" fmla="*/ 22 h 45"/>
                  <a:gd name="T16" fmla="*/ 3 w 13"/>
                  <a:gd name="T17" fmla="*/ 23 h 45"/>
                  <a:gd name="T18" fmla="*/ 6 w 13"/>
                  <a:gd name="T19" fmla="*/ 22 h 45"/>
                  <a:gd name="T20" fmla="*/ 7 w 13"/>
                  <a:gd name="T21" fmla="*/ 19 h 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5">
                    <a:moveTo>
                      <a:pt x="13" y="38"/>
                    </a:moveTo>
                    <a:lnTo>
                      <a:pt x="13" y="38"/>
                    </a:lnTo>
                    <a:lnTo>
                      <a:pt x="13" y="0"/>
                    </a:lnTo>
                    <a:lnTo>
                      <a:pt x="0" y="0"/>
                    </a:lnTo>
                    <a:lnTo>
                      <a:pt x="0" y="38"/>
                    </a:lnTo>
                    <a:lnTo>
                      <a:pt x="1" y="43"/>
                    </a:lnTo>
                    <a:lnTo>
                      <a:pt x="6" y="45"/>
                    </a:lnTo>
                    <a:lnTo>
                      <a:pt x="11" y="43"/>
                    </a:lnTo>
                    <a:lnTo>
                      <a:pt x="13"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22" name="Freeform 2111"/>
              <p:cNvSpPr>
                <a:spLocks/>
              </p:cNvSpPr>
              <p:nvPr/>
            </p:nvSpPr>
            <p:spPr bwMode="auto">
              <a:xfrm>
                <a:off x="4317" y="2843"/>
                <a:ext cx="7" cy="22"/>
              </a:xfrm>
              <a:custGeom>
                <a:avLst/>
                <a:gdLst>
                  <a:gd name="T0" fmla="*/ 7 w 13"/>
                  <a:gd name="T1" fmla="*/ 18 h 43"/>
                  <a:gd name="T2" fmla="*/ 7 w 13"/>
                  <a:gd name="T3" fmla="*/ 18 h 43"/>
                  <a:gd name="T4" fmla="*/ 7 w 13"/>
                  <a:gd name="T5" fmla="*/ 0 h 43"/>
                  <a:gd name="T6" fmla="*/ 0 w 13"/>
                  <a:gd name="T7" fmla="*/ 0 h 43"/>
                  <a:gd name="T8" fmla="*/ 0 w 13"/>
                  <a:gd name="T9" fmla="*/ 18 h 43"/>
                  <a:gd name="T10" fmla="*/ 0 w 13"/>
                  <a:gd name="T11" fmla="*/ 18 h 43"/>
                  <a:gd name="T12" fmla="*/ 0 w 13"/>
                  <a:gd name="T13" fmla="*/ 18 h 43"/>
                  <a:gd name="T14" fmla="*/ 1 w 13"/>
                  <a:gd name="T15" fmla="*/ 21 h 43"/>
                  <a:gd name="T16" fmla="*/ 3 w 13"/>
                  <a:gd name="T17" fmla="*/ 22 h 43"/>
                  <a:gd name="T18" fmla="*/ 6 w 13"/>
                  <a:gd name="T19" fmla="*/ 21 h 43"/>
                  <a:gd name="T20" fmla="*/ 7 w 13"/>
                  <a:gd name="T21" fmla="*/ 18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3">
                    <a:moveTo>
                      <a:pt x="13" y="36"/>
                    </a:moveTo>
                    <a:lnTo>
                      <a:pt x="13" y="36"/>
                    </a:lnTo>
                    <a:lnTo>
                      <a:pt x="13" y="0"/>
                    </a:lnTo>
                    <a:lnTo>
                      <a:pt x="0" y="0"/>
                    </a:lnTo>
                    <a:lnTo>
                      <a:pt x="0" y="36"/>
                    </a:lnTo>
                    <a:lnTo>
                      <a:pt x="1" y="41"/>
                    </a:lnTo>
                    <a:lnTo>
                      <a:pt x="6" y="43"/>
                    </a:lnTo>
                    <a:lnTo>
                      <a:pt x="11" y="41"/>
                    </a:lnTo>
                    <a:lnTo>
                      <a:pt x="13"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23" name="Freeform 2112"/>
              <p:cNvSpPr>
                <a:spLocks/>
              </p:cNvSpPr>
              <p:nvPr/>
            </p:nvSpPr>
            <p:spPr bwMode="auto">
              <a:xfrm>
                <a:off x="4317" y="2861"/>
                <a:ext cx="7" cy="22"/>
              </a:xfrm>
              <a:custGeom>
                <a:avLst/>
                <a:gdLst>
                  <a:gd name="T0" fmla="*/ 7 w 13"/>
                  <a:gd name="T1" fmla="*/ 18 h 43"/>
                  <a:gd name="T2" fmla="*/ 7 w 13"/>
                  <a:gd name="T3" fmla="*/ 18 h 43"/>
                  <a:gd name="T4" fmla="*/ 7 w 13"/>
                  <a:gd name="T5" fmla="*/ 0 h 43"/>
                  <a:gd name="T6" fmla="*/ 0 w 13"/>
                  <a:gd name="T7" fmla="*/ 0 h 43"/>
                  <a:gd name="T8" fmla="*/ 0 w 13"/>
                  <a:gd name="T9" fmla="*/ 18 h 43"/>
                  <a:gd name="T10" fmla="*/ 0 w 13"/>
                  <a:gd name="T11" fmla="*/ 18 h 43"/>
                  <a:gd name="T12" fmla="*/ 0 w 13"/>
                  <a:gd name="T13" fmla="*/ 18 h 43"/>
                  <a:gd name="T14" fmla="*/ 1 w 13"/>
                  <a:gd name="T15" fmla="*/ 21 h 43"/>
                  <a:gd name="T16" fmla="*/ 3 w 13"/>
                  <a:gd name="T17" fmla="*/ 22 h 43"/>
                  <a:gd name="T18" fmla="*/ 6 w 13"/>
                  <a:gd name="T19" fmla="*/ 21 h 43"/>
                  <a:gd name="T20" fmla="*/ 7 w 13"/>
                  <a:gd name="T21" fmla="*/ 18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3">
                    <a:moveTo>
                      <a:pt x="13" y="36"/>
                    </a:moveTo>
                    <a:lnTo>
                      <a:pt x="13" y="36"/>
                    </a:lnTo>
                    <a:lnTo>
                      <a:pt x="13" y="0"/>
                    </a:lnTo>
                    <a:lnTo>
                      <a:pt x="0" y="0"/>
                    </a:lnTo>
                    <a:lnTo>
                      <a:pt x="0" y="36"/>
                    </a:lnTo>
                    <a:lnTo>
                      <a:pt x="1" y="42"/>
                    </a:lnTo>
                    <a:lnTo>
                      <a:pt x="6" y="43"/>
                    </a:lnTo>
                    <a:lnTo>
                      <a:pt x="11" y="42"/>
                    </a:lnTo>
                    <a:lnTo>
                      <a:pt x="13"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24" name="Freeform 2113"/>
              <p:cNvSpPr>
                <a:spLocks/>
              </p:cNvSpPr>
              <p:nvPr/>
            </p:nvSpPr>
            <p:spPr bwMode="auto">
              <a:xfrm>
                <a:off x="4317" y="2879"/>
                <a:ext cx="7" cy="22"/>
              </a:xfrm>
              <a:custGeom>
                <a:avLst/>
                <a:gdLst>
                  <a:gd name="T0" fmla="*/ 7 w 13"/>
                  <a:gd name="T1" fmla="*/ 18 h 44"/>
                  <a:gd name="T2" fmla="*/ 7 w 13"/>
                  <a:gd name="T3" fmla="*/ 18 h 44"/>
                  <a:gd name="T4" fmla="*/ 7 w 13"/>
                  <a:gd name="T5" fmla="*/ 0 h 44"/>
                  <a:gd name="T6" fmla="*/ 0 w 13"/>
                  <a:gd name="T7" fmla="*/ 0 h 44"/>
                  <a:gd name="T8" fmla="*/ 0 w 13"/>
                  <a:gd name="T9" fmla="*/ 18 h 44"/>
                  <a:gd name="T10" fmla="*/ 0 w 13"/>
                  <a:gd name="T11" fmla="*/ 18 h 44"/>
                  <a:gd name="T12" fmla="*/ 0 w 13"/>
                  <a:gd name="T13" fmla="*/ 18 h 44"/>
                  <a:gd name="T14" fmla="*/ 1 w 13"/>
                  <a:gd name="T15" fmla="*/ 21 h 44"/>
                  <a:gd name="T16" fmla="*/ 3 w 13"/>
                  <a:gd name="T17" fmla="*/ 22 h 44"/>
                  <a:gd name="T18" fmla="*/ 6 w 13"/>
                  <a:gd name="T19" fmla="*/ 21 h 44"/>
                  <a:gd name="T20" fmla="*/ 7 w 13"/>
                  <a:gd name="T21" fmla="*/ 18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4">
                    <a:moveTo>
                      <a:pt x="13" y="36"/>
                    </a:moveTo>
                    <a:lnTo>
                      <a:pt x="13" y="36"/>
                    </a:lnTo>
                    <a:lnTo>
                      <a:pt x="13" y="0"/>
                    </a:lnTo>
                    <a:lnTo>
                      <a:pt x="0" y="0"/>
                    </a:lnTo>
                    <a:lnTo>
                      <a:pt x="0" y="36"/>
                    </a:lnTo>
                    <a:lnTo>
                      <a:pt x="1" y="42"/>
                    </a:lnTo>
                    <a:lnTo>
                      <a:pt x="6" y="44"/>
                    </a:lnTo>
                    <a:lnTo>
                      <a:pt x="11" y="42"/>
                    </a:lnTo>
                    <a:lnTo>
                      <a:pt x="13"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25" name="Freeform 2114"/>
              <p:cNvSpPr>
                <a:spLocks/>
              </p:cNvSpPr>
              <p:nvPr/>
            </p:nvSpPr>
            <p:spPr bwMode="auto">
              <a:xfrm>
                <a:off x="4317" y="2897"/>
                <a:ext cx="7" cy="22"/>
              </a:xfrm>
              <a:custGeom>
                <a:avLst/>
                <a:gdLst>
                  <a:gd name="T0" fmla="*/ 7 w 13"/>
                  <a:gd name="T1" fmla="*/ 18 h 44"/>
                  <a:gd name="T2" fmla="*/ 7 w 13"/>
                  <a:gd name="T3" fmla="*/ 18 h 44"/>
                  <a:gd name="T4" fmla="*/ 7 w 13"/>
                  <a:gd name="T5" fmla="*/ 0 h 44"/>
                  <a:gd name="T6" fmla="*/ 0 w 13"/>
                  <a:gd name="T7" fmla="*/ 0 h 44"/>
                  <a:gd name="T8" fmla="*/ 0 w 13"/>
                  <a:gd name="T9" fmla="*/ 18 h 44"/>
                  <a:gd name="T10" fmla="*/ 0 w 13"/>
                  <a:gd name="T11" fmla="*/ 18 h 44"/>
                  <a:gd name="T12" fmla="*/ 0 w 13"/>
                  <a:gd name="T13" fmla="*/ 18 h 44"/>
                  <a:gd name="T14" fmla="*/ 1 w 13"/>
                  <a:gd name="T15" fmla="*/ 21 h 44"/>
                  <a:gd name="T16" fmla="*/ 3 w 13"/>
                  <a:gd name="T17" fmla="*/ 22 h 44"/>
                  <a:gd name="T18" fmla="*/ 6 w 13"/>
                  <a:gd name="T19" fmla="*/ 21 h 44"/>
                  <a:gd name="T20" fmla="*/ 7 w 13"/>
                  <a:gd name="T21" fmla="*/ 18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4">
                    <a:moveTo>
                      <a:pt x="13" y="36"/>
                    </a:moveTo>
                    <a:lnTo>
                      <a:pt x="13" y="36"/>
                    </a:lnTo>
                    <a:lnTo>
                      <a:pt x="13" y="0"/>
                    </a:lnTo>
                    <a:lnTo>
                      <a:pt x="0" y="0"/>
                    </a:lnTo>
                    <a:lnTo>
                      <a:pt x="0" y="36"/>
                    </a:lnTo>
                    <a:lnTo>
                      <a:pt x="1" y="42"/>
                    </a:lnTo>
                    <a:lnTo>
                      <a:pt x="6" y="44"/>
                    </a:lnTo>
                    <a:lnTo>
                      <a:pt x="11" y="42"/>
                    </a:lnTo>
                    <a:lnTo>
                      <a:pt x="13"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26" name="Freeform 2115"/>
              <p:cNvSpPr>
                <a:spLocks/>
              </p:cNvSpPr>
              <p:nvPr/>
            </p:nvSpPr>
            <p:spPr bwMode="auto">
              <a:xfrm>
                <a:off x="4317" y="2915"/>
                <a:ext cx="7" cy="7"/>
              </a:xfrm>
              <a:custGeom>
                <a:avLst/>
                <a:gdLst>
                  <a:gd name="T0" fmla="*/ 7 w 13"/>
                  <a:gd name="T1" fmla="*/ 5 h 15"/>
                  <a:gd name="T2" fmla="*/ 7 w 13"/>
                  <a:gd name="T3" fmla="*/ 4 h 15"/>
                  <a:gd name="T4" fmla="*/ 7 w 13"/>
                  <a:gd name="T5" fmla="*/ 0 h 15"/>
                  <a:gd name="T6" fmla="*/ 0 w 13"/>
                  <a:gd name="T7" fmla="*/ 0 h 15"/>
                  <a:gd name="T8" fmla="*/ 0 w 13"/>
                  <a:gd name="T9" fmla="*/ 4 h 15"/>
                  <a:gd name="T10" fmla="*/ 0 w 13"/>
                  <a:gd name="T11" fmla="*/ 2 h 15"/>
                  <a:gd name="T12" fmla="*/ 0 w 13"/>
                  <a:gd name="T13" fmla="*/ 4 h 15"/>
                  <a:gd name="T14" fmla="*/ 1 w 13"/>
                  <a:gd name="T15" fmla="*/ 6 h 15"/>
                  <a:gd name="T16" fmla="*/ 3 w 13"/>
                  <a:gd name="T17" fmla="*/ 7 h 15"/>
                  <a:gd name="T18" fmla="*/ 6 w 13"/>
                  <a:gd name="T19" fmla="*/ 6 h 15"/>
                  <a:gd name="T20" fmla="*/ 7 w 13"/>
                  <a:gd name="T21" fmla="*/ 4 h 15"/>
                  <a:gd name="T22" fmla="*/ 7 w 13"/>
                  <a:gd name="T23" fmla="*/ 5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15">
                    <a:moveTo>
                      <a:pt x="13" y="11"/>
                    </a:moveTo>
                    <a:lnTo>
                      <a:pt x="13" y="8"/>
                    </a:lnTo>
                    <a:lnTo>
                      <a:pt x="13" y="0"/>
                    </a:lnTo>
                    <a:lnTo>
                      <a:pt x="0" y="0"/>
                    </a:lnTo>
                    <a:lnTo>
                      <a:pt x="0" y="8"/>
                    </a:lnTo>
                    <a:lnTo>
                      <a:pt x="0" y="4"/>
                    </a:lnTo>
                    <a:lnTo>
                      <a:pt x="0" y="8"/>
                    </a:lnTo>
                    <a:lnTo>
                      <a:pt x="1" y="13"/>
                    </a:lnTo>
                    <a:lnTo>
                      <a:pt x="6" y="15"/>
                    </a:lnTo>
                    <a:lnTo>
                      <a:pt x="11" y="13"/>
                    </a:lnTo>
                    <a:lnTo>
                      <a:pt x="13" y="8"/>
                    </a:lnTo>
                    <a:lnTo>
                      <a:pt x="1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27" name="Freeform 2116"/>
              <p:cNvSpPr>
                <a:spLocks/>
              </p:cNvSpPr>
              <p:nvPr/>
            </p:nvSpPr>
            <p:spPr bwMode="auto">
              <a:xfrm>
                <a:off x="4316" y="2917"/>
                <a:ext cx="8" cy="9"/>
              </a:xfrm>
              <a:custGeom>
                <a:avLst/>
                <a:gdLst>
                  <a:gd name="T0" fmla="*/ 7 w 15"/>
                  <a:gd name="T1" fmla="*/ 8 h 18"/>
                  <a:gd name="T2" fmla="*/ 7 w 15"/>
                  <a:gd name="T3" fmla="*/ 8 h 18"/>
                  <a:gd name="T4" fmla="*/ 8 w 15"/>
                  <a:gd name="T5" fmla="*/ 4 h 18"/>
                  <a:gd name="T6" fmla="*/ 1 w 15"/>
                  <a:gd name="T7" fmla="*/ 0 h 18"/>
                  <a:gd name="T8" fmla="*/ 0 w 15"/>
                  <a:gd name="T9" fmla="*/ 4 h 18"/>
                  <a:gd name="T10" fmla="*/ 0 w 15"/>
                  <a:gd name="T11" fmla="*/ 4 h 18"/>
                  <a:gd name="T12" fmla="*/ 0 w 15"/>
                  <a:gd name="T13" fmla="*/ 5 h 18"/>
                  <a:gd name="T14" fmla="*/ 1 w 15"/>
                  <a:gd name="T15" fmla="*/ 8 h 18"/>
                  <a:gd name="T16" fmla="*/ 3 w 15"/>
                  <a:gd name="T17" fmla="*/ 9 h 18"/>
                  <a:gd name="T18" fmla="*/ 5 w 15"/>
                  <a:gd name="T19" fmla="*/ 9 h 18"/>
                  <a:gd name="T20" fmla="*/ 7 w 15"/>
                  <a:gd name="T21" fmla="*/ 7 h 18"/>
                  <a:gd name="T22" fmla="*/ 7 w 15"/>
                  <a:gd name="T23" fmla="*/ 8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18">
                    <a:moveTo>
                      <a:pt x="13" y="15"/>
                    </a:moveTo>
                    <a:lnTo>
                      <a:pt x="13" y="15"/>
                    </a:lnTo>
                    <a:lnTo>
                      <a:pt x="15" y="7"/>
                    </a:lnTo>
                    <a:lnTo>
                      <a:pt x="2" y="0"/>
                    </a:lnTo>
                    <a:lnTo>
                      <a:pt x="0" y="7"/>
                    </a:lnTo>
                    <a:lnTo>
                      <a:pt x="0" y="9"/>
                    </a:lnTo>
                    <a:lnTo>
                      <a:pt x="2" y="16"/>
                    </a:lnTo>
                    <a:lnTo>
                      <a:pt x="5" y="18"/>
                    </a:lnTo>
                    <a:lnTo>
                      <a:pt x="10" y="18"/>
                    </a:lnTo>
                    <a:lnTo>
                      <a:pt x="13" y="13"/>
                    </a:lnTo>
                    <a:lnTo>
                      <a:pt x="13"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28" name="Freeform 2117"/>
              <p:cNvSpPr>
                <a:spLocks/>
              </p:cNvSpPr>
              <p:nvPr/>
            </p:nvSpPr>
            <p:spPr bwMode="auto">
              <a:xfrm>
                <a:off x="4316" y="2921"/>
                <a:ext cx="7" cy="9"/>
              </a:xfrm>
              <a:custGeom>
                <a:avLst/>
                <a:gdLst>
                  <a:gd name="T0" fmla="*/ 7 w 15"/>
                  <a:gd name="T1" fmla="*/ 8 h 18"/>
                  <a:gd name="T2" fmla="*/ 7 w 15"/>
                  <a:gd name="T3" fmla="*/ 8 h 18"/>
                  <a:gd name="T4" fmla="*/ 7 w 15"/>
                  <a:gd name="T5" fmla="*/ 4 h 18"/>
                  <a:gd name="T6" fmla="*/ 1 w 15"/>
                  <a:gd name="T7" fmla="*/ 0 h 18"/>
                  <a:gd name="T8" fmla="*/ 0 w 15"/>
                  <a:gd name="T9" fmla="*/ 4 h 18"/>
                  <a:gd name="T10" fmla="*/ 0 w 15"/>
                  <a:gd name="T11" fmla="*/ 4 h 18"/>
                  <a:gd name="T12" fmla="*/ 0 w 15"/>
                  <a:gd name="T13" fmla="*/ 5 h 18"/>
                  <a:gd name="T14" fmla="*/ 1 w 15"/>
                  <a:gd name="T15" fmla="*/ 9 h 18"/>
                  <a:gd name="T16" fmla="*/ 2 w 15"/>
                  <a:gd name="T17" fmla="*/ 9 h 18"/>
                  <a:gd name="T18" fmla="*/ 5 w 15"/>
                  <a:gd name="T19" fmla="*/ 9 h 18"/>
                  <a:gd name="T20" fmla="*/ 7 w 15"/>
                  <a:gd name="T21" fmla="*/ 7 h 18"/>
                  <a:gd name="T22" fmla="*/ 7 w 15"/>
                  <a:gd name="T23" fmla="*/ 8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18">
                    <a:moveTo>
                      <a:pt x="14" y="15"/>
                    </a:moveTo>
                    <a:lnTo>
                      <a:pt x="14" y="15"/>
                    </a:lnTo>
                    <a:lnTo>
                      <a:pt x="15" y="8"/>
                    </a:lnTo>
                    <a:lnTo>
                      <a:pt x="2" y="0"/>
                    </a:lnTo>
                    <a:lnTo>
                      <a:pt x="0" y="8"/>
                    </a:lnTo>
                    <a:lnTo>
                      <a:pt x="0" y="9"/>
                    </a:lnTo>
                    <a:lnTo>
                      <a:pt x="2" y="17"/>
                    </a:lnTo>
                    <a:lnTo>
                      <a:pt x="5" y="18"/>
                    </a:lnTo>
                    <a:lnTo>
                      <a:pt x="10" y="18"/>
                    </a:lnTo>
                    <a:lnTo>
                      <a:pt x="14" y="13"/>
                    </a:lnTo>
                    <a:lnTo>
                      <a:pt x="14"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29" name="Freeform 2118"/>
              <p:cNvSpPr>
                <a:spLocks/>
              </p:cNvSpPr>
              <p:nvPr/>
            </p:nvSpPr>
            <p:spPr bwMode="auto">
              <a:xfrm>
                <a:off x="4315" y="2924"/>
                <a:ext cx="7" cy="9"/>
              </a:xfrm>
              <a:custGeom>
                <a:avLst/>
                <a:gdLst>
                  <a:gd name="T0" fmla="*/ 5 w 15"/>
                  <a:gd name="T1" fmla="*/ 8 h 18"/>
                  <a:gd name="T2" fmla="*/ 6 w 15"/>
                  <a:gd name="T3" fmla="*/ 7 h 18"/>
                  <a:gd name="T4" fmla="*/ 7 w 15"/>
                  <a:gd name="T5" fmla="*/ 4 h 18"/>
                  <a:gd name="T6" fmla="*/ 0 w 15"/>
                  <a:gd name="T7" fmla="*/ 0 h 18"/>
                  <a:gd name="T8" fmla="*/ 0 w 15"/>
                  <a:gd name="T9" fmla="*/ 4 h 18"/>
                  <a:gd name="T10" fmla="*/ 0 w 15"/>
                  <a:gd name="T11" fmla="*/ 3 h 18"/>
                  <a:gd name="T12" fmla="*/ 0 w 15"/>
                  <a:gd name="T13" fmla="*/ 5 h 18"/>
                  <a:gd name="T14" fmla="*/ 0 w 15"/>
                  <a:gd name="T15" fmla="*/ 8 h 18"/>
                  <a:gd name="T16" fmla="*/ 2 w 15"/>
                  <a:gd name="T17" fmla="*/ 9 h 18"/>
                  <a:gd name="T18" fmla="*/ 5 w 15"/>
                  <a:gd name="T19" fmla="*/ 9 h 18"/>
                  <a:gd name="T20" fmla="*/ 6 w 15"/>
                  <a:gd name="T21" fmla="*/ 6 h 18"/>
                  <a:gd name="T22" fmla="*/ 5 w 15"/>
                  <a:gd name="T23" fmla="*/ 8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18">
                    <a:moveTo>
                      <a:pt x="11" y="16"/>
                    </a:moveTo>
                    <a:lnTo>
                      <a:pt x="13" y="14"/>
                    </a:lnTo>
                    <a:lnTo>
                      <a:pt x="15" y="7"/>
                    </a:lnTo>
                    <a:lnTo>
                      <a:pt x="1" y="0"/>
                    </a:lnTo>
                    <a:lnTo>
                      <a:pt x="0" y="7"/>
                    </a:lnTo>
                    <a:lnTo>
                      <a:pt x="1" y="5"/>
                    </a:lnTo>
                    <a:lnTo>
                      <a:pt x="0" y="9"/>
                    </a:lnTo>
                    <a:lnTo>
                      <a:pt x="1" y="16"/>
                    </a:lnTo>
                    <a:lnTo>
                      <a:pt x="5" y="18"/>
                    </a:lnTo>
                    <a:lnTo>
                      <a:pt x="10" y="18"/>
                    </a:lnTo>
                    <a:lnTo>
                      <a:pt x="13" y="12"/>
                    </a:lnTo>
                    <a:lnTo>
                      <a:pt x="11"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30" name="Freeform 2119"/>
              <p:cNvSpPr>
                <a:spLocks/>
              </p:cNvSpPr>
              <p:nvPr/>
            </p:nvSpPr>
            <p:spPr bwMode="auto">
              <a:xfrm>
                <a:off x="4313" y="2927"/>
                <a:ext cx="8" cy="11"/>
              </a:xfrm>
              <a:custGeom>
                <a:avLst/>
                <a:gdLst>
                  <a:gd name="T0" fmla="*/ 6 w 15"/>
                  <a:gd name="T1" fmla="*/ 8 h 22"/>
                  <a:gd name="T2" fmla="*/ 6 w 15"/>
                  <a:gd name="T3" fmla="*/ 8 h 22"/>
                  <a:gd name="T4" fmla="*/ 8 w 15"/>
                  <a:gd name="T5" fmla="*/ 6 h 22"/>
                  <a:gd name="T6" fmla="*/ 3 w 15"/>
                  <a:gd name="T7" fmla="*/ 0 h 22"/>
                  <a:gd name="T8" fmla="*/ 1 w 15"/>
                  <a:gd name="T9" fmla="*/ 3 h 22"/>
                  <a:gd name="T10" fmla="*/ 1 w 15"/>
                  <a:gd name="T11" fmla="*/ 3 h 22"/>
                  <a:gd name="T12" fmla="*/ 1 w 15"/>
                  <a:gd name="T13" fmla="*/ 2 h 22"/>
                  <a:gd name="T14" fmla="*/ 0 w 15"/>
                  <a:gd name="T15" fmla="*/ 6 h 22"/>
                  <a:gd name="T16" fmla="*/ 1 w 15"/>
                  <a:gd name="T17" fmla="*/ 9 h 22"/>
                  <a:gd name="T18" fmla="*/ 4 w 15"/>
                  <a:gd name="T19" fmla="*/ 11 h 22"/>
                  <a:gd name="T20" fmla="*/ 6 w 15"/>
                  <a:gd name="T21" fmla="*/ 9 h 22"/>
                  <a:gd name="T22" fmla="*/ 6 w 15"/>
                  <a:gd name="T23" fmla="*/ 8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2">
                    <a:moveTo>
                      <a:pt x="12" y="16"/>
                    </a:moveTo>
                    <a:lnTo>
                      <a:pt x="12" y="16"/>
                    </a:lnTo>
                    <a:lnTo>
                      <a:pt x="15" y="11"/>
                    </a:lnTo>
                    <a:lnTo>
                      <a:pt x="5" y="0"/>
                    </a:lnTo>
                    <a:lnTo>
                      <a:pt x="2" y="5"/>
                    </a:lnTo>
                    <a:lnTo>
                      <a:pt x="2" y="4"/>
                    </a:lnTo>
                    <a:lnTo>
                      <a:pt x="0" y="11"/>
                    </a:lnTo>
                    <a:lnTo>
                      <a:pt x="2" y="18"/>
                    </a:lnTo>
                    <a:lnTo>
                      <a:pt x="7" y="22"/>
                    </a:lnTo>
                    <a:lnTo>
                      <a:pt x="12" y="18"/>
                    </a:lnTo>
                    <a:lnTo>
                      <a:pt x="12"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31" name="Freeform 2120"/>
              <p:cNvSpPr>
                <a:spLocks/>
              </p:cNvSpPr>
              <p:nvPr/>
            </p:nvSpPr>
            <p:spPr bwMode="auto">
              <a:xfrm>
                <a:off x="4311" y="2930"/>
                <a:ext cx="8" cy="11"/>
              </a:xfrm>
              <a:custGeom>
                <a:avLst/>
                <a:gdLst>
                  <a:gd name="T0" fmla="*/ 6 w 15"/>
                  <a:gd name="T1" fmla="*/ 9 h 22"/>
                  <a:gd name="T2" fmla="*/ 6 w 15"/>
                  <a:gd name="T3" fmla="*/ 9 h 22"/>
                  <a:gd name="T4" fmla="*/ 8 w 15"/>
                  <a:gd name="T5" fmla="*/ 6 h 22"/>
                  <a:gd name="T6" fmla="*/ 3 w 15"/>
                  <a:gd name="T7" fmla="*/ 0 h 22"/>
                  <a:gd name="T8" fmla="*/ 1 w 15"/>
                  <a:gd name="T9" fmla="*/ 3 h 22"/>
                  <a:gd name="T10" fmla="*/ 1 w 15"/>
                  <a:gd name="T11" fmla="*/ 3 h 22"/>
                  <a:gd name="T12" fmla="*/ 1 w 15"/>
                  <a:gd name="T13" fmla="*/ 2 h 22"/>
                  <a:gd name="T14" fmla="*/ 0 w 15"/>
                  <a:gd name="T15" fmla="*/ 6 h 22"/>
                  <a:gd name="T16" fmla="*/ 1 w 15"/>
                  <a:gd name="T17" fmla="*/ 10 h 22"/>
                  <a:gd name="T18" fmla="*/ 4 w 15"/>
                  <a:gd name="T19" fmla="*/ 11 h 22"/>
                  <a:gd name="T20" fmla="*/ 6 w 15"/>
                  <a:gd name="T21" fmla="*/ 10 h 22"/>
                  <a:gd name="T22" fmla="*/ 6 w 15"/>
                  <a:gd name="T23" fmla="*/ 9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2">
                    <a:moveTo>
                      <a:pt x="12" y="17"/>
                    </a:moveTo>
                    <a:lnTo>
                      <a:pt x="12" y="17"/>
                    </a:lnTo>
                    <a:lnTo>
                      <a:pt x="15" y="11"/>
                    </a:lnTo>
                    <a:lnTo>
                      <a:pt x="5" y="0"/>
                    </a:lnTo>
                    <a:lnTo>
                      <a:pt x="2" y="6"/>
                    </a:lnTo>
                    <a:lnTo>
                      <a:pt x="2" y="4"/>
                    </a:lnTo>
                    <a:lnTo>
                      <a:pt x="0" y="11"/>
                    </a:lnTo>
                    <a:lnTo>
                      <a:pt x="2" y="19"/>
                    </a:lnTo>
                    <a:lnTo>
                      <a:pt x="7" y="22"/>
                    </a:lnTo>
                    <a:lnTo>
                      <a:pt x="12" y="19"/>
                    </a:lnTo>
                    <a:lnTo>
                      <a:pt x="12"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32" name="Freeform 2121"/>
              <p:cNvSpPr>
                <a:spLocks/>
              </p:cNvSpPr>
              <p:nvPr/>
            </p:nvSpPr>
            <p:spPr bwMode="auto">
              <a:xfrm>
                <a:off x="4311" y="2932"/>
                <a:ext cx="6" cy="11"/>
              </a:xfrm>
              <a:custGeom>
                <a:avLst/>
                <a:gdLst>
                  <a:gd name="T0" fmla="*/ 4 w 14"/>
                  <a:gd name="T1" fmla="*/ 10 h 22"/>
                  <a:gd name="T2" fmla="*/ 4 w 14"/>
                  <a:gd name="T3" fmla="*/ 9 h 22"/>
                  <a:gd name="T4" fmla="*/ 6 w 14"/>
                  <a:gd name="T5" fmla="*/ 6 h 22"/>
                  <a:gd name="T6" fmla="*/ 2 w 14"/>
                  <a:gd name="T7" fmla="*/ 0 h 22"/>
                  <a:gd name="T8" fmla="*/ 0 w 14"/>
                  <a:gd name="T9" fmla="*/ 4 h 22"/>
                  <a:gd name="T10" fmla="*/ 1 w 14"/>
                  <a:gd name="T11" fmla="*/ 3 h 22"/>
                  <a:gd name="T12" fmla="*/ 0 w 14"/>
                  <a:gd name="T13" fmla="*/ 4 h 22"/>
                  <a:gd name="T14" fmla="*/ 0 w 14"/>
                  <a:gd name="T15" fmla="*/ 7 h 22"/>
                  <a:gd name="T16" fmla="*/ 2 w 14"/>
                  <a:gd name="T17" fmla="*/ 10 h 22"/>
                  <a:gd name="T18" fmla="*/ 3 w 14"/>
                  <a:gd name="T19" fmla="*/ 11 h 22"/>
                  <a:gd name="T20" fmla="*/ 4 w 14"/>
                  <a:gd name="T21" fmla="*/ 9 h 22"/>
                  <a:gd name="T22" fmla="*/ 4 w 14"/>
                  <a:gd name="T23" fmla="*/ 10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 h="22">
                    <a:moveTo>
                      <a:pt x="9" y="20"/>
                    </a:moveTo>
                    <a:lnTo>
                      <a:pt x="10" y="18"/>
                    </a:lnTo>
                    <a:lnTo>
                      <a:pt x="14" y="11"/>
                    </a:lnTo>
                    <a:lnTo>
                      <a:pt x="4" y="0"/>
                    </a:lnTo>
                    <a:lnTo>
                      <a:pt x="0" y="7"/>
                    </a:lnTo>
                    <a:lnTo>
                      <a:pt x="2" y="5"/>
                    </a:lnTo>
                    <a:lnTo>
                      <a:pt x="0" y="7"/>
                    </a:lnTo>
                    <a:lnTo>
                      <a:pt x="0" y="14"/>
                    </a:lnTo>
                    <a:lnTo>
                      <a:pt x="4" y="20"/>
                    </a:lnTo>
                    <a:lnTo>
                      <a:pt x="7" y="22"/>
                    </a:lnTo>
                    <a:lnTo>
                      <a:pt x="10" y="18"/>
                    </a:lnTo>
                    <a:lnTo>
                      <a:pt x="9"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33" name="Freeform 2122"/>
              <p:cNvSpPr>
                <a:spLocks/>
              </p:cNvSpPr>
              <p:nvPr/>
            </p:nvSpPr>
            <p:spPr bwMode="auto">
              <a:xfrm>
                <a:off x="4307" y="2935"/>
                <a:ext cx="8" cy="9"/>
              </a:xfrm>
              <a:custGeom>
                <a:avLst/>
                <a:gdLst>
                  <a:gd name="T0" fmla="*/ 6 w 15"/>
                  <a:gd name="T1" fmla="*/ 9 h 18"/>
                  <a:gd name="T2" fmla="*/ 5 w 15"/>
                  <a:gd name="T3" fmla="*/ 9 h 18"/>
                  <a:gd name="T4" fmla="*/ 8 w 15"/>
                  <a:gd name="T5" fmla="*/ 8 h 18"/>
                  <a:gd name="T6" fmla="*/ 4 w 15"/>
                  <a:gd name="T7" fmla="*/ 0 h 18"/>
                  <a:gd name="T8" fmla="*/ 2 w 15"/>
                  <a:gd name="T9" fmla="*/ 2 h 18"/>
                  <a:gd name="T10" fmla="*/ 1 w 15"/>
                  <a:gd name="T11" fmla="*/ 3 h 18"/>
                  <a:gd name="T12" fmla="*/ 2 w 15"/>
                  <a:gd name="T13" fmla="*/ 2 h 18"/>
                  <a:gd name="T14" fmla="*/ 0 w 15"/>
                  <a:gd name="T15" fmla="*/ 4 h 18"/>
                  <a:gd name="T16" fmla="*/ 1 w 15"/>
                  <a:gd name="T17" fmla="*/ 7 h 18"/>
                  <a:gd name="T18" fmla="*/ 3 w 15"/>
                  <a:gd name="T19" fmla="*/ 9 h 18"/>
                  <a:gd name="T20" fmla="*/ 5 w 15"/>
                  <a:gd name="T21" fmla="*/ 9 h 18"/>
                  <a:gd name="T22" fmla="*/ 6 w 15"/>
                  <a:gd name="T23" fmla="*/ 9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18">
                    <a:moveTo>
                      <a:pt x="11" y="17"/>
                    </a:moveTo>
                    <a:lnTo>
                      <a:pt x="10" y="18"/>
                    </a:lnTo>
                    <a:lnTo>
                      <a:pt x="15" y="15"/>
                    </a:lnTo>
                    <a:lnTo>
                      <a:pt x="8" y="0"/>
                    </a:lnTo>
                    <a:lnTo>
                      <a:pt x="3" y="4"/>
                    </a:lnTo>
                    <a:lnTo>
                      <a:pt x="1" y="6"/>
                    </a:lnTo>
                    <a:lnTo>
                      <a:pt x="3" y="4"/>
                    </a:lnTo>
                    <a:lnTo>
                      <a:pt x="0" y="8"/>
                    </a:lnTo>
                    <a:lnTo>
                      <a:pt x="1" y="13"/>
                    </a:lnTo>
                    <a:lnTo>
                      <a:pt x="5" y="18"/>
                    </a:lnTo>
                    <a:lnTo>
                      <a:pt x="10" y="18"/>
                    </a:lnTo>
                    <a:lnTo>
                      <a:pt x="11"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34" name="Freeform 2123"/>
              <p:cNvSpPr>
                <a:spLocks/>
              </p:cNvSpPr>
              <p:nvPr/>
            </p:nvSpPr>
            <p:spPr bwMode="auto">
              <a:xfrm>
                <a:off x="4306" y="2938"/>
                <a:ext cx="7" cy="11"/>
              </a:xfrm>
              <a:custGeom>
                <a:avLst/>
                <a:gdLst>
                  <a:gd name="T0" fmla="*/ 4 w 15"/>
                  <a:gd name="T1" fmla="*/ 10 h 21"/>
                  <a:gd name="T2" fmla="*/ 6 w 15"/>
                  <a:gd name="T3" fmla="*/ 8 h 21"/>
                  <a:gd name="T4" fmla="*/ 7 w 15"/>
                  <a:gd name="T5" fmla="*/ 6 h 21"/>
                  <a:gd name="T6" fmla="*/ 2 w 15"/>
                  <a:gd name="T7" fmla="*/ 0 h 21"/>
                  <a:gd name="T8" fmla="*/ 1 w 15"/>
                  <a:gd name="T9" fmla="*/ 3 h 21"/>
                  <a:gd name="T10" fmla="*/ 2 w 15"/>
                  <a:gd name="T11" fmla="*/ 1 h 21"/>
                  <a:gd name="T12" fmla="*/ 1 w 15"/>
                  <a:gd name="T13" fmla="*/ 2 h 21"/>
                  <a:gd name="T14" fmla="*/ 0 w 15"/>
                  <a:gd name="T15" fmla="*/ 6 h 21"/>
                  <a:gd name="T16" fmla="*/ 1 w 15"/>
                  <a:gd name="T17" fmla="*/ 9 h 21"/>
                  <a:gd name="T18" fmla="*/ 3 w 15"/>
                  <a:gd name="T19" fmla="*/ 11 h 21"/>
                  <a:gd name="T20" fmla="*/ 6 w 15"/>
                  <a:gd name="T21" fmla="*/ 9 h 21"/>
                  <a:gd name="T22" fmla="*/ 4 w 15"/>
                  <a:gd name="T23" fmla="*/ 10 h 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1">
                    <a:moveTo>
                      <a:pt x="9" y="20"/>
                    </a:moveTo>
                    <a:lnTo>
                      <a:pt x="12" y="16"/>
                    </a:lnTo>
                    <a:lnTo>
                      <a:pt x="15" y="11"/>
                    </a:lnTo>
                    <a:lnTo>
                      <a:pt x="5" y="0"/>
                    </a:lnTo>
                    <a:lnTo>
                      <a:pt x="2" y="5"/>
                    </a:lnTo>
                    <a:lnTo>
                      <a:pt x="5" y="2"/>
                    </a:lnTo>
                    <a:lnTo>
                      <a:pt x="2" y="3"/>
                    </a:lnTo>
                    <a:lnTo>
                      <a:pt x="0" y="11"/>
                    </a:lnTo>
                    <a:lnTo>
                      <a:pt x="2" y="18"/>
                    </a:lnTo>
                    <a:lnTo>
                      <a:pt x="7" y="21"/>
                    </a:lnTo>
                    <a:lnTo>
                      <a:pt x="12" y="18"/>
                    </a:lnTo>
                    <a:lnTo>
                      <a:pt x="9"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35" name="Freeform 2124"/>
              <p:cNvSpPr>
                <a:spLocks/>
              </p:cNvSpPr>
              <p:nvPr/>
            </p:nvSpPr>
            <p:spPr bwMode="auto">
              <a:xfrm>
                <a:off x="4302" y="2939"/>
                <a:ext cx="8" cy="11"/>
              </a:xfrm>
              <a:custGeom>
                <a:avLst/>
                <a:gdLst>
                  <a:gd name="T0" fmla="*/ 6 w 16"/>
                  <a:gd name="T1" fmla="*/ 10 h 21"/>
                  <a:gd name="T2" fmla="*/ 5 w 16"/>
                  <a:gd name="T3" fmla="*/ 11 h 21"/>
                  <a:gd name="T4" fmla="*/ 8 w 16"/>
                  <a:gd name="T5" fmla="*/ 9 h 21"/>
                  <a:gd name="T6" fmla="*/ 6 w 16"/>
                  <a:gd name="T7" fmla="*/ 0 h 21"/>
                  <a:gd name="T8" fmla="*/ 3 w 16"/>
                  <a:gd name="T9" fmla="*/ 2 h 21"/>
                  <a:gd name="T10" fmla="*/ 2 w 16"/>
                  <a:gd name="T11" fmla="*/ 3 h 21"/>
                  <a:gd name="T12" fmla="*/ 3 w 16"/>
                  <a:gd name="T13" fmla="*/ 2 h 21"/>
                  <a:gd name="T14" fmla="*/ 1 w 16"/>
                  <a:gd name="T15" fmla="*/ 5 h 21"/>
                  <a:gd name="T16" fmla="*/ 0 w 16"/>
                  <a:gd name="T17" fmla="*/ 7 h 21"/>
                  <a:gd name="T18" fmla="*/ 2 w 16"/>
                  <a:gd name="T19" fmla="*/ 11 h 21"/>
                  <a:gd name="T20" fmla="*/ 5 w 16"/>
                  <a:gd name="T21" fmla="*/ 11 h 21"/>
                  <a:gd name="T22" fmla="*/ 6 w 16"/>
                  <a:gd name="T23" fmla="*/ 10 h 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21">
                    <a:moveTo>
                      <a:pt x="11" y="19"/>
                    </a:moveTo>
                    <a:lnTo>
                      <a:pt x="9" y="21"/>
                    </a:lnTo>
                    <a:lnTo>
                      <a:pt x="16" y="18"/>
                    </a:lnTo>
                    <a:lnTo>
                      <a:pt x="12" y="0"/>
                    </a:lnTo>
                    <a:lnTo>
                      <a:pt x="6" y="3"/>
                    </a:lnTo>
                    <a:lnTo>
                      <a:pt x="4" y="5"/>
                    </a:lnTo>
                    <a:lnTo>
                      <a:pt x="6" y="3"/>
                    </a:lnTo>
                    <a:lnTo>
                      <a:pt x="2" y="9"/>
                    </a:lnTo>
                    <a:lnTo>
                      <a:pt x="0" y="14"/>
                    </a:lnTo>
                    <a:lnTo>
                      <a:pt x="4" y="21"/>
                    </a:lnTo>
                    <a:lnTo>
                      <a:pt x="9" y="21"/>
                    </a:lnTo>
                    <a:lnTo>
                      <a:pt x="11"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36" name="Freeform 2125"/>
              <p:cNvSpPr>
                <a:spLocks/>
              </p:cNvSpPr>
              <p:nvPr/>
            </p:nvSpPr>
            <p:spPr bwMode="auto">
              <a:xfrm>
                <a:off x="4300" y="2941"/>
                <a:ext cx="7" cy="10"/>
              </a:xfrm>
              <a:custGeom>
                <a:avLst/>
                <a:gdLst>
                  <a:gd name="T0" fmla="*/ 5 w 16"/>
                  <a:gd name="T1" fmla="*/ 10 h 18"/>
                  <a:gd name="T2" fmla="*/ 5 w 16"/>
                  <a:gd name="T3" fmla="*/ 10 h 18"/>
                  <a:gd name="T4" fmla="*/ 7 w 16"/>
                  <a:gd name="T5" fmla="*/ 8 h 18"/>
                  <a:gd name="T6" fmla="*/ 4 w 16"/>
                  <a:gd name="T7" fmla="*/ 0 h 18"/>
                  <a:gd name="T8" fmla="*/ 2 w 16"/>
                  <a:gd name="T9" fmla="*/ 2 h 18"/>
                  <a:gd name="T10" fmla="*/ 2 w 16"/>
                  <a:gd name="T11" fmla="*/ 2 h 18"/>
                  <a:gd name="T12" fmla="*/ 2 w 16"/>
                  <a:gd name="T13" fmla="*/ 2 h 18"/>
                  <a:gd name="T14" fmla="*/ 0 w 16"/>
                  <a:gd name="T15" fmla="*/ 4 h 18"/>
                  <a:gd name="T16" fmla="*/ 1 w 16"/>
                  <a:gd name="T17" fmla="*/ 7 h 18"/>
                  <a:gd name="T18" fmla="*/ 2 w 16"/>
                  <a:gd name="T19" fmla="*/ 10 h 18"/>
                  <a:gd name="T20" fmla="*/ 5 w 16"/>
                  <a:gd name="T21" fmla="*/ 1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6" h="18">
                    <a:moveTo>
                      <a:pt x="11" y="18"/>
                    </a:moveTo>
                    <a:lnTo>
                      <a:pt x="11" y="18"/>
                    </a:lnTo>
                    <a:lnTo>
                      <a:pt x="16" y="14"/>
                    </a:lnTo>
                    <a:lnTo>
                      <a:pt x="9" y="0"/>
                    </a:lnTo>
                    <a:lnTo>
                      <a:pt x="4" y="4"/>
                    </a:lnTo>
                    <a:lnTo>
                      <a:pt x="0" y="7"/>
                    </a:lnTo>
                    <a:lnTo>
                      <a:pt x="2" y="13"/>
                    </a:lnTo>
                    <a:lnTo>
                      <a:pt x="5" y="18"/>
                    </a:lnTo>
                    <a:lnTo>
                      <a:pt x="11"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37" name="Freeform 2126"/>
              <p:cNvSpPr>
                <a:spLocks/>
              </p:cNvSpPr>
              <p:nvPr/>
            </p:nvSpPr>
            <p:spPr bwMode="auto">
              <a:xfrm>
                <a:off x="4297" y="2943"/>
                <a:ext cx="8" cy="10"/>
              </a:xfrm>
              <a:custGeom>
                <a:avLst/>
                <a:gdLst>
                  <a:gd name="T0" fmla="*/ 5 w 16"/>
                  <a:gd name="T1" fmla="*/ 10 h 19"/>
                  <a:gd name="T2" fmla="*/ 5 w 16"/>
                  <a:gd name="T3" fmla="*/ 9 h 19"/>
                  <a:gd name="T4" fmla="*/ 8 w 16"/>
                  <a:gd name="T5" fmla="*/ 7 h 19"/>
                  <a:gd name="T6" fmla="*/ 5 w 16"/>
                  <a:gd name="T7" fmla="*/ 0 h 19"/>
                  <a:gd name="T8" fmla="*/ 2 w 16"/>
                  <a:gd name="T9" fmla="*/ 2 h 19"/>
                  <a:gd name="T10" fmla="*/ 3 w 16"/>
                  <a:gd name="T11" fmla="*/ 1 h 19"/>
                  <a:gd name="T12" fmla="*/ 2 w 16"/>
                  <a:gd name="T13" fmla="*/ 2 h 19"/>
                  <a:gd name="T14" fmla="*/ 0 w 16"/>
                  <a:gd name="T15" fmla="*/ 4 h 19"/>
                  <a:gd name="T16" fmla="*/ 1 w 16"/>
                  <a:gd name="T17" fmla="*/ 6 h 19"/>
                  <a:gd name="T18" fmla="*/ 3 w 16"/>
                  <a:gd name="T19" fmla="*/ 9 h 19"/>
                  <a:gd name="T20" fmla="*/ 5 w 16"/>
                  <a:gd name="T21" fmla="*/ 9 h 19"/>
                  <a:gd name="T22" fmla="*/ 5 w 16"/>
                  <a:gd name="T23" fmla="*/ 10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19">
                    <a:moveTo>
                      <a:pt x="9" y="19"/>
                    </a:moveTo>
                    <a:lnTo>
                      <a:pt x="10" y="18"/>
                    </a:lnTo>
                    <a:lnTo>
                      <a:pt x="16" y="14"/>
                    </a:lnTo>
                    <a:lnTo>
                      <a:pt x="9" y="0"/>
                    </a:lnTo>
                    <a:lnTo>
                      <a:pt x="4" y="3"/>
                    </a:lnTo>
                    <a:lnTo>
                      <a:pt x="5" y="1"/>
                    </a:lnTo>
                    <a:lnTo>
                      <a:pt x="4" y="3"/>
                    </a:lnTo>
                    <a:lnTo>
                      <a:pt x="0" y="7"/>
                    </a:lnTo>
                    <a:lnTo>
                      <a:pt x="2" y="12"/>
                    </a:lnTo>
                    <a:lnTo>
                      <a:pt x="5" y="18"/>
                    </a:lnTo>
                    <a:lnTo>
                      <a:pt x="10" y="18"/>
                    </a:lnTo>
                    <a:lnTo>
                      <a:pt x="9"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38" name="Freeform 2127"/>
              <p:cNvSpPr>
                <a:spLocks/>
              </p:cNvSpPr>
              <p:nvPr/>
            </p:nvSpPr>
            <p:spPr bwMode="auto">
              <a:xfrm>
                <a:off x="4294" y="2944"/>
                <a:ext cx="7" cy="10"/>
              </a:xfrm>
              <a:custGeom>
                <a:avLst/>
                <a:gdLst>
                  <a:gd name="T0" fmla="*/ 4 w 15"/>
                  <a:gd name="T1" fmla="*/ 10 h 20"/>
                  <a:gd name="T2" fmla="*/ 4 w 15"/>
                  <a:gd name="T3" fmla="*/ 10 h 20"/>
                  <a:gd name="T4" fmla="*/ 7 w 15"/>
                  <a:gd name="T5" fmla="*/ 9 h 20"/>
                  <a:gd name="T6" fmla="*/ 5 w 15"/>
                  <a:gd name="T7" fmla="*/ 0 h 20"/>
                  <a:gd name="T8" fmla="*/ 2 w 15"/>
                  <a:gd name="T9" fmla="*/ 1 h 20"/>
                  <a:gd name="T10" fmla="*/ 2 w 15"/>
                  <a:gd name="T11" fmla="*/ 1 h 20"/>
                  <a:gd name="T12" fmla="*/ 2 w 15"/>
                  <a:gd name="T13" fmla="*/ 1 h 20"/>
                  <a:gd name="T14" fmla="*/ 0 w 15"/>
                  <a:gd name="T15" fmla="*/ 3 h 20"/>
                  <a:gd name="T16" fmla="*/ 0 w 15"/>
                  <a:gd name="T17" fmla="*/ 7 h 20"/>
                  <a:gd name="T18" fmla="*/ 1 w 15"/>
                  <a:gd name="T19" fmla="*/ 9 h 20"/>
                  <a:gd name="T20" fmla="*/ 4 w 15"/>
                  <a:gd name="T21" fmla="*/ 10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20">
                    <a:moveTo>
                      <a:pt x="8" y="20"/>
                    </a:moveTo>
                    <a:lnTo>
                      <a:pt x="8" y="20"/>
                    </a:lnTo>
                    <a:lnTo>
                      <a:pt x="15" y="18"/>
                    </a:lnTo>
                    <a:lnTo>
                      <a:pt x="11" y="0"/>
                    </a:lnTo>
                    <a:lnTo>
                      <a:pt x="5" y="2"/>
                    </a:lnTo>
                    <a:lnTo>
                      <a:pt x="1" y="6"/>
                    </a:lnTo>
                    <a:lnTo>
                      <a:pt x="0" y="13"/>
                    </a:lnTo>
                    <a:lnTo>
                      <a:pt x="3" y="18"/>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39" name="Freeform 2128"/>
              <p:cNvSpPr>
                <a:spLocks/>
              </p:cNvSpPr>
              <p:nvPr/>
            </p:nvSpPr>
            <p:spPr bwMode="auto">
              <a:xfrm>
                <a:off x="4291" y="2945"/>
                <a:ext cx="7" cy="10"/>
              </a:xfrm>
              <a:custGeom>
                <a:avLst/>
                <a:gdLst>
                  <a:gd name="T0" fmla="*/ 4 w 15"/>
                  <a:gd name="T1" fmla="*/ 10 h 20"/>
                  <a:gd name="T2" fmla="*/ 4 w 15"/>
                  <a:gd name="T3" fmla="*/ 10 h 20"/>
                  <a:gd name="T4" fmla="*/ 7 w 15"/>
                  <a:gd name="T5" fmla="*/ 9 h 20"/>
                  <a:gd name="T6" fmla="*/ 6 w 15"/>
                  <a:gd name="T7" fmla="*/ 0 h 20"/>
                  <a:gd name="T8" fmla="*/ 2 w 15"/>
                  <a:gd name="T9" fmla="*/ 1 h 20"/>
                  <a:gd name="T10" fmla="*/ 2 w 15"/>
                  <a:gd name="T11" fmla="*/ 1 h 20"/>
                  <a:gd name="T12" fmla="*/ 2 w 15"/>
                  <a:gd name="T13" fmla="*/ 1 h 20"/>
                  <a:gd name="T14" fmla="*/ 1 w 15"/>
                  <a:gd name="T15" fmla="*/ 3 h 20"/>
                  <a:gd name="T16" fmla="*/ 0 w 15"/>
                  <a:gd name="T17" fmla="*/ 7 h 20"/>
                  <a:gd name="T18" fmla="*/ 1 w 15"/>
                  <a:gd name="T19" fmla="*/ 9 h 20"/>
                  <a:gd name="T20" fmla="*/ 4 w 15"/>
                  <a:gd name="T21" fmla="*/ 10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20">
                    <a:moveTo>
                      <a:pt x="8" y="20"/>
                    </a:moveTo>
                    <a:lnTo>
                      <a:pt x="8" y="20"/>
                    </a:lnTo>
                    <a:lnTo>
                      <a:pt x="15" y="18"/>
                    </a:lnTo>
                    <a:lnTo>
                      <a:pt x="12" y="0"/>
                    </a:lnTo>
                    <a:lnTo>
                      <a:pt x="5" y="2"/>
                    </a:lnTo>
                    <a:lnTo>
                      <a:pt x="2" y="6"/>
                    </a:lnTo>
                    <a:lnTo>
                      <a:pt x="0" y="13"/>
                    </a:lnTo>
                    <a:lnTo>
                      <a:pt x="3" y="18"/>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40" name="Freeform 2129"/>
              <p:cNvSpPr>
                <a:spLocks/>
              </p:cNvSpPr>
              <p:nvPr/>
            </p:nvSpPr>
            <p:spPr bwMode="auto">
              <a:xfrm>
                <a:off x="4287" y="2946"/>
                <a:ext cx="8" cy="10"/>
              </a:xfrm>
              <a:custGeom>
                <a:avLst/>
                <a:gdLst>
                  <a:gd name="T0" fmla="*/ 4 w 15"/>
                  <a:gd name="T1" fmla="*/ 10 h 20"/>
                  <a:gd name="T2" fmla="*/ 5 w 15"/>
                  <a:gd name="T3" fmla="*/ 10 h 20"/>
                  <a:gd name="T4" fmla="*/ 8 w 15"/>
                  <a:gd name="T5" fmla="*/ 9 h 20"/>
                  <a:gd name="T6" fmla="*/ 6 w 15"/>
                  <a:gd name="T7" fmla="*/ 0 h 20"/>
                  <a:gd name="T8" fmla="*/ 3 w 15"/>
                  <a:gd name="T9" fmla="*/ 1 h 20"/>
                  <a:gd name="T10" fmla="*/ 4 w 15"/>
                  <a:gd name="T11" fmla="*/ 1 h 20"/>
                  <a:gd name="T12" fmla="*/ 3 w 15"/>
                  <a:gd name="T13" fmla="*/ 1 h 20"/>
                  <a:gd name="T14" fmla="*/ 1 w 15"/>
                  <a:gd name="T15" fmla="*/ 3 h 20"/>
                  <a:gd name="T16" fmla="*/ 0 w 15"/>
                  <a:gd name="T17" fmla="*/ 7 h 20"/>
                  <a:gd name="T18" fmla="*/ 2 w 15"/>
                  <a:gd name="T19" fmla="*/ 9 h 20"/>
                  <a:gd name="T20" fmla="*/ 5 w 15"/>
                  <a:gd name="T21" fmla="*/ 10 h 20"/>
                  <a:gd name="T22" fmla="*/ 4 w 15"/>
                  <a:gd name="T23" fmla="*/ 10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0">
                    <a:moveTo>
                      <a:pt x="7" y="20"/>
                    </a:moveTo>
                    <a:lnTo>
                      <a:pt x="9" y="20"/>
                    </a:lnTo>
                    <a:lnTo>
                      <a:pt x="15" y="18"/>
                    </a:lnTo>
                    <a:lnTo>
                      <a:pt x="12" y="0"/>
                    </a:lnTo>
                    <a:lnTo>
                      <a:pt x="5" y="2"/>
                    </a:lnTo>
                    <a:lnTo>
                      <a:pt x="7" y="2"/>
                    </a:lnTo>
                    <a:lnTo>
                      <a:pt x="5" y="2"/>
                    </a:lnTo>
                    <a:lnTo>
                      <a:pt x="2" y="5"/>
                    </a:lnTo>
                    <a:lnTo>
                      <a:pt x="0" y="13"/>
                    </a:lnTo>
                    <a:lnTo>
                      <a:pt x="4" y="18"/>
                    </a:lnTo>
                    <a:lnTo>
                      <a:pt x="9" y="20"/>
                    </a:lnTo>
                    <a:lnTo>
                      <a:pt x="7"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41" name="Freeform 2130"/>
              <p:cNvSpPr>
                <a:spLocks/>
              </p:cNvSpPr>
              <p:nvPr/>
            </p:nvSpPr>
            <p:spPr bwMode="auto">
              <a:xfrm>
                <a:off x="4287" y="2947"/>
                <a:ext cx="4" cy="9"/>
              </a:xfrm>
              <a:custGeom>
                <a:avLst/>
                <a:gdLst>
                  <a:gd name="T0" fmla="*/ 0 w 7"/>
                  <a:gd name="T1" fmla="*/ 5 h 18"/>
                  <a:gd name="T2" fmla="*/ 0 w 7"/>
                  <a:gd name="T3" fmla="*/ 9 h 18"/>
                  <a:gd name="T4" fmla="*/ 4 w 7"/>
                  <a:gd name="T5" fmla="*/ 9 h 18"/>
                  <a:gd name="T6" fmla="*/ 4 w 7"/>
                  <a:gd name="T7" fmla="*/ 0 h 18"/>
                  <a:gd name="T8" fmla="*/ 0 w 7"/>
                  <a:gd name="T9" fmla="*/ 0 h 18"/>
                  <a:gd name="T10" fmla="*/ 0 w 7"/>
                  <a:gd name="T11" fmla="*/ 5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0" y="9"/>
                    </a:moveTo>
                    <a:lnTo>
                      <a:pt x="0" y="18"/>
                    </a:lnTo>
                    <a:lnTo>
                      <a:pt x="7" y="18"/>
                    </a:lnTo>
                    <a:lnTo>
                      <a:pt x="7" y="0"/>
                    </a:lnTo>
                    <a:lnTo>
                      <a:pt x="0" y="0"/>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42" name="Freeform 2131"/>
              <p:cNvSpPr>
                <a:spLocks/>
              </p:cNvSpPr>
              <p:nvPr/>
            </p:nvSpPr>
            <p:spPr bwMode="auto">
              <a:xfrm>
                <a:off x="4284" y="2947"/>
                <a:ext cx="3" cy="9"/>
              </a:xfrm>
              <a:custGeom>
                <a:avLst/>
                <a:gdLst>
                  <a:gd name="T0" fmla="*/ 3 w 6"/>
                  <a:gd name="T1" fmla="*/ 0 h 18"/>
                  <a:gd name="T2" fmla="*/ 1 w 6"/>
                  <a:gd name="T3" fmla="*/ 2 h 18"/>
                  <a:gd name="T4" fmla="*/ 0 w 6"/>
                  <a:gd name="T5" fmla="*/ 5 h 18"/>
                  <a:gd name="T6" fmla="*/ 1 w 6"/>
                  <a:gd name="T7" fmla="*/ 7 h 18"/>
                  <a:gd name="T8" fmla="*/ 3 w 6"/>
                  <a:gd name="T9" fmla="*/ 9 h 18"/>
                  <a:gd name="T10" fmla="*/ 3 w 6"/>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8">
                    <a:moveTo>
                      <a:pt x="6" y="0"/>
                    </a:moveTo>
                    <a:lnTo>
                      <a:pt x="1" y="3"/>
                    </a:lnTo>
                    <a:lnTo>
                      <a:pt x="0" y="9"/>
                    </a:lnTo>
                    <a:lnTo>
                      <a:pt x="1" y="14"/>
                    </a:lnTo>
                    <a:lnTo>
                      <a:pt x="6" y="18"/>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43" name="Freeform 2132"/>
              <p:cNvSpPr>
                <a:spLocks/>
              </p:cNvSpPr>
              <p:nvPr/>
            </p:nvSpPr>
            <p:spPr bwMode="auto">
              <a:xfrm>
                <a:off x="4251" y="2880"/>
                <a:ext cx="7" cy="4"/>
              </a:xfrm>
              <a:custGeom>
                <a:avLst/>
                <a:gdLst>
                  <a:gd name="T0" fmla="*/ 0 w 13"/>
                  <a:gd name="T1" fmla="*/ 0 h 7"/>
                  <a:gd name="T2" fmla="*/ 1 w 13"/>
                  <a:gd name="T3" fmla="*/ 3 h 7"/>
                  <a:gd name="T4" fmla="*/ 3 w 13"/>
                  <a:gd name="T5" fmla="*/ 4 h 7"/>
                  <a:gd name="T6" fmla="*/ 6 w 13"/>
                  <a:gd name="T7" fmla="*/ 3 h 7"/>
                  <a:gd name="T8" fmla="*/ 7 w 13"/>
                  <a:gd name="T9" fmla="*/ 0 h 7"/>
                  <a:gd name="T10" fmla="*/ 0 w 13"/>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7">
                    <a:moveTo>
                      <a:pt x="0" y="0"/>
                    </a:moveTo>
                    <a:lnTo>
                      <a:pt x="1" y="5"/>
                    </a:lnTo>
                    <a:lnTo>
                      <a:pt x="6" y="7"/>
                    </a:lnTo>
                    <a:lnTo>
                      <a:pt x="11" y="5"/>
                    </a:lnTo>
                    <a:lnTo>
                      <a:pt x="1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44" name="Freeform 2133"/>
              <p:cNvSpPr>
                <a:spLocks/>
              </p:cNvSpPr>
              <p:nvPr/>
            </p:nvSpPr>
            <p:spPr bwMode="auto">
              <a:xfrm>
                <a:off x="4251" y="2856"/>
                <a:ext cx="7" cy="24"/>
              </a:xfrm>
              <a:custGeom>
                <a:avLst/>
                <a:gdLst>
                  <a:gd name="T0" fmla="*/ 0 w 13"/>
                  <a:gd name="T1" fmla="*/ 5 h 47"/>
                  <a:gd name="T2" fmla="*/ 0 w 13"/>
                  <a:gd name="T3" fmla="*/ 5 h 47"/>
                  <a:gd name="T4" fmla="*/ 0 w 13"/>
                  <a:gd name="T5" fmla="*/ 24 h 47"/>
                  <a:gd name="T6" fmla="*/ 7 w 13"/>
                  <a:gd name="T7" fmla="*/ 24 h 47"/>
                  <a:gd name="T8" fmla="*/ 7 w 13"/>
                  <a:gd name="T9" fmla="*/ 5 h 47"/>
                  <a:gd name="T10" fmla="*/ 7 w 13"/>
                  <a:gd name="T11" fmla="*/ 5 h 47"/>
                  <a:gd name="T12" fmla="*/ 7 w 13"/>
                  <a:gd name="T13" fmla="*/ 5 h 47"/>
                  <a:gd name="T14" fmla="*/ 6 w 13"/>
                  <a:gd name="T15" fmla="*/ 2 h 47"/>
                  <a:gd name="T16" fmla="*/ 3 w 13"/>
                  <a:gd name="T17" fmla="*/ 0 h 47"/>
                  <a:gd name="T18" fmla="*/ 1 w 13"/>
                  <a:gd name="T19" fmla="*/ 2 h 47"/>
                  <a:gd name="T20" fmla="*/ 0 w 13"/>
                  <a:gd name="T21" fmla="*/ 5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7">
                    <a:moveTo>
                      <a:pt x="0" y="9"/>
                    </a:moveTo>
                    <a:lnTo>
                      <a:pt x="0" y="9"/>
                    </a:lnTo>
                    <a:lnTo>
                      <a:pt x="0" y="47"/>
                    </a:lnTo>
                    <a:lnTo>
                      <a:pt x="13" y="47"/>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45" name="Freeform 2134"/>
              <p:cNvSpPr>
                <a:spLocks/>
              </p:cNvSpPr>
              <p:nvPr/>
            </p:nvSpPr>
            <p:spPr bwMode="auto">
              <a:xfrm>
                <a:off x="4251" y="2838"/>
                <a:ext cx="7" cy="23"/>
              </a:xfrm>
              <a:custGeom>
                <a:avLst/>
                <a:gdLst>
                  <a:gd name="T0" fmla="*/ 0 w 13"/>
                  <a:gd name="T1" fmla="*/ 5 h 45"/>
                  <a:gd name="T2" fmla="*/ 0 w 13"/>
                  <a:gd name="T3" fmla="*/ 5 h 45"/>
                  <a:gd name="T4" fmla="*/ 0 w 13"/>
                  <a:gd name="T5" fmla="*/ 23 h 45"/>
                  <a:gd name="T6" fmla="*/ 7 w 13"/>
                  <a:gd name="T7" fmla="*/ 23 h 45"/>
                  <a:gd name="T8" fmla="*/ 7 w 13"/>
                  <a:gd name="T9" fmla="*/ 5 h 45"/>
                  <a:gd name="T10" fmla="*/ 7 w 13"/>
                  <a:gd name="T11" fmla="*/ 5 h 45"/>
                  <a:gd name="T12" fmla="*/ 7 w 13"/>
                  <a:gd name="T13" fmla="*/ 5 h 45"/>
                  <a:gd name="T14" fmla="*/ 6 w 13"/>
                  <a:gd name="T15" fmla="*/ 2 h 45"/>
                  <a:gd name="T16" fmla="*/ 3 w 13"/>
                  <a:gd name="T17" fmla="*/ 0 h 45"/>
                  <a:gd name="T18" fmla="*/ 1 w 13"/>
                  <a:gd name="T19" fmla="*/ 2 h 45"/>
                  <a:gd name="T20" fmla="*/ 0 w 13"/>
                  <a:gd name="T21" fmla="*/ 5 h 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5">
                    <a:moveTo>
                      <a:pt x="0" y="9"/>
                    </a:moveTo>
                    <a:lnTo>
                      <a:pt x="0" y="9"/>
                    </a:lnTo>
                    <a:lnTo>
                      <a:pt x="0" y="45"/>
                    </a:lnTo>
                    <a:lnTo>
                      <a:pt x="13" y="45"/>
                    </a:lnTo>
                    <a:lnTo>
                      <a:pt x="13" y="9"/>
                    </a:lnTo>
                    <a:lnTo>
                      <a:pt x="11" y="3"/>
                    </a:lnTo>
                    <a:lnTo>
                      <a:pt x="6" y="0"/>
                    </a:lnTo>
                    <a:lnTo>
                      <a:pt x="1"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46" name="Freeform 2135"/>
              <p:cNvSpPr>
                <a:spLocks/>
              </p:cNvSpPr>
              <p:nvPr/>
            </p:nvSpPr>
            <p:spPr bwMode="auto">
              <a:xfrm>
                <a:off x="4251" y="2819"/>
                <a:ext cx="7" cy="24"/>
              </a:xfrm>
              <a:custGeom>
                <a:avLst/>
                <a:gdLst>
                  <a:gd name="T0" fmla="*/ 0 w 13"/>
                  <a:gd name="T1" fmla="*/ 5 h 47"/>
                  <a:gd name="T2" fmla="*/ 0 w 13"/>
                  <a:gd name="T3" fmla="*/ 5 h 47"/>
                  <a:gd name="T4" fmla="*/ 0 w 13"/>
                  <a:gd name="T5" fmla="*/ 24 h 47"/>
                  <a:gd name="T6" fmla="*/ 7 w 13"/>
                  <a:gd name="T7" fmla="*/ 24 h 47"/>
                  <a:gd name="T8" fmla="*/ 7 w 13"/>
                  <a:gd name="T9" fmla="*/ 5 h 47"/>
                  <a:gd name="T10" fmla="*/ 7 w 13"/>
                  <a:gd name="T11" fmla="*/ 5 h 47"/>
                  <a:gd name="T12" fmla="*/ 7 w 13"/>
                  <a:gd name="T13" fmla="*/ 5 h 47"/>
                  <a:gd name="T14" fmla="*/ 6 w 13"/>
                  <a:gd name="T15" fmla="*/ 2 h 47"/>
                  <a:gd name="T16" fmla="*/ 3 w 13"/>
                  <a:gd name="T17" fmla="*/ 0 h 47"/>
                  <a:gd name="T18" fmla="*/ 1 w 13"/>
                  <a:gd name="T19" fmla="*/ 2 h 47"/>
                  <a:gd name="T20" fmla="*/ 0 w 13"/>
                  <a:gd name="T21" fmla="*/ 5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7">
                    <a:moveTo>
                      <a:pt x="0" y="9"/>
                    </a:moveTo>
                    <a:lnTo>
                      <a:pt x="0" y="9"/>
                    </a:lnTo>
                    <a:lnTo>
                      <a:pt x="0" y="47"/>
                    </a:lnTo>
                    <a:lnTo>
                      <a:pt x="13" y="47"/>
                    </a:lnTo>
                    <a:lnTo>
                      <a:pt x="13" y="9"/>
                    </a:lnTo>
                    <a:lnTo>
                      <a:pt x="11" y="3"/>
                    </a:lnTo>
                    <a:lnTo>
                      <a:pt x="6" y="0"/>
                    </a:lnTo>
                    <a:lnTo>
                      <a:pt x="1"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47" name="Freeform 2136"/>
              <p:cNvSpPr>
                <a:spLocks/>
              </p:cNvSpPr>
              <p:nvPr/>
            </p:nvSpPr>
            <p:spPr bwMode="auto">
              <a:xfrm>
                <a:off x="4251" y="2801"/>
                <a:ext cx="7" cy="23"/>
              </a:xfrm>
              <a:custGeom>
                <a:avLst/>
                <a:gdLst>
                  <a:gd name="T0" fmla="*/ 0 w 13"/>
                  <a:gd name="T1" fmla="*/ 5 h 45"/>
                  <a:gd name="T2" fmla="*/ 0 w 13"/>
                  <a:gd name="T3" fmla="*/ 5 h 45"/>
                  <a:gd name="T4" fmla="*/ 0 w 13"/>
                  <a:gd name="T5" fmla="*/ 23 h 45"/>
                  <a:gd name="T6" fmla="*/ 7 w 13"/>
                  <a:gd name="T7" fmla="*/ 23 h 45"/>
                  <a:gd name="T8" fmla="*/ 7 w 13"/>
                  <a:gd name="T9" fmla="*/ 5 h 45"/>
                  <a:gd name="T10" fmla="*/ 7 w 13"/>
                  <a:gd name="T11" fmla="*/ 5 h 45"/>
                  <a:gd name="T12" fmla="*/ 7 w 13"/>
                  <a:gd name="T13" fmla="*/ 5 h 45"/>
                  <a:gd name="T14" fmla="*/ 6 w 13"/>
                  <a:gd name="T15" fmla="*/ 2 h 45"/>
                  <a:gd name="T16" fmla="*/ 3 w 13"/>
                  <a:gd name="T17" fmla="*/ 0 h 45"/>
                  <a:gd name="T18" fmla="*/ 1 w 13"/>
                  <a:gd name="T19" fmla="*/ 2 h 45"/>
                  <a:gd name="T20" fmla="*/ 0 w 13"/>
                  <a:gd name="T21" fmla="*/ 5 h 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5">
                    <a:moveTo>
                      <a:pt x="0" y="9"/>
                    </a:moveTo>
                    <a:lnTo>
                      <a:pt x="0" y="9"/>
                    </a:lnTo>
                    <a:lnTo>
                      <a:pt x="0" y="45"/>
                    </a:lnTo>
                    <a:lnTo>
                      <a:pt x="13" y="45"/>
                    </a:lnTo>
                    <a:lnTo>
                      <a:pt x="13" y="9"/>
                    </a:lnTo>
                    <a:lnTo>
                      <a:pt x="11" y="3"/>
                    </a:lnTo>
                    <a:lnTo>
                      <a:pt x="6" y="0"/>
                    </a:lnTo>
                    <a:lnTo>
                      <a:pt x="1"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48" name="Freeform 2137"/>
              <p:cNvSpPr>
                <a:spLocks/>
              </p:cNvSpPr>
              <p:nvPr/>
            </p:nvSpPr>
            <p:spPr bwMode="auto">
              <a:xfrm>
                <a:off x="4251" y="2783"/>
                <a:ext cx="7" cy="23"/>
              </a:xfrm>
              <a:custGeom>
                <a:avLst/>
                <a:gdLst>
                  <a:gd name="T0" fmla="*/ 0 w 13"/>
                  <a:gd name="T1" fmla="*/ 5 h 46"/>
                  <a:gd name="T2" fmla="*/ 0 w 13"/>
                  <a:gd name="T3" fmla="*/ 5 h 46"/>
                  <a:gd name="T4" fmla="*/ 0 w 13"/>
                  <a:gd name="T5" fmla="*/ 23 h 46"/>
                  <a:gd name="T6" fmla="*/ 7 w 13"/>
                  <a:gd name="T7" fmla="*/ 23 h 46"/>
                  <a:gd name="T8" fmla="*/ 7 w 13"/>
                  <a:gd name="T9" fmla="*/ 5 h 46"/>
                  <a:gd name="T10" fmla="*/ 7 w 13"/>
                  <a:gd name="T11" fmla="*/ 5 h 46"/>
                  <a:gd name="T12" fmla="*/ 7 w 13"/>
                  <a:gd name="T13" fmla="*/ 5 h 46"/>
                  <a:gd name="T14" fmla="*/ 6 w 13"/>
                  <a:gd name="T15" fmla="*/ 2 h 46"/>
                  <a:gd name="T16" fmla="*/ 3 w 13"/>
                  <a:gd name="T17" fmla="*/ 0 h 46"/>
                  <a:gd name="T18" fmla="*/ 1 w 13"/>
                  <a:gd name="T19" fmla="*/ 2 h 46"/>
                  <a:gd name="T20" fmla="*/ 0 w 13"/>
                  <a:gd name="T21" fmla="*/ 5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6">
                    <a:moveTo>
                      <a:pt x="0" y="9"/>
                    </a:moveTo>
                    <a:lnTo>
                      <a:pt x="0" y="9"/>
                    </a:lnTo>
                    <a:lnTo>
                      <a:pt x="0" y="46"/>
                    </a:lnTo>
                    <a:lnTo>
                      <a:pt x="13" y="46"/>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49" name="Freeform 2138"/>
              <p:cNvSpPr>
                <a:spLocks/>
              </p:cNvSpPr>
              <p:nvPr/>
            </p:nvSpPr>
            <p:spPr bwMode="auto">
              <a:xfrm>
                <a:off x="4251" y="2765"/>
                <a:ext cx="7" cy="23"/>
              </a:xfrm>
              <a:custGeom>
                <a:avLst/>
                <a:gdLst>
                  <a:gd name="T0" fmla="*/ 0 w 13"/>
                  <a:gd name="T1" fmla="*/ 5 h 45"/>
                  <a:gd name="T2" fmla="*/ 0 w 13"/>
                  <a:gd name="T3" fmla="*/ 5 h 45"/>
                  <a:gd name="T4" fmla="*/ 0 w 13"/>
                  <a:gd name="T5" fmla="*/ 23 h 45"/>
                  <a:gd name="T6" fmla="*/ 7 w 13"/>
                  <a:gd name="T7" fmla="*/ 23 h 45"/>
                  <a:gd name="T8" fmla="*/ 7 w 13"/>
                  <a:gd name="T9" fmla="*/ 5 h 45"/>
                  <a:gd name="T10" fmla="*/ 7 w 13"/>
                  <a:gd name="T11" fmla="*/ 5 h 45"/>
                  <a:gd name="T12" fmla="*/ 7 w 13"/>
                  <a:gd name="T13" fmla="*/ 5 h 45"/>
                  <a:gd name="T14" fmla="*/ 6 w 13"/>
                  <a:gd name="T15" fmla="*/ 2 h 45"/>
                  <a:gd name="T16" fmla="*/ 3 w 13"/>
                  <a:gd name="T17" fmla="*/ 0 h 45"/>
                  <a:gd name="T18" fmla="*/ 1 w 13"/>
                  <a:gd name="T19" fmla="*/ 2 h 45"/>
                  <a:gd name="T20" fmla="*/ 0 w 13"/>
                  <a:gd name="T21" fmla="*/ 5 h 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5">
                    <a:moveTo>
                      <a:pt x="0" y="9"/>
                    </a:moveTo>
                    <a:lnTo>
                      <a:pt x="0" y="9"/>
                    </a:lnTo>
                    <a:lnTo>
                      <a:pt x="0" y="45"/>
                    </a:lnTo>
                    <a:lnTo>
                      <a:pt x="13" y="45"/>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50" name="Freeform 2139"/>
              <p:cNvSpPr>
                <a:spLocks/>
              </p:cNvSpPr>
              <p:nvPr/>
            </p:nvSpPr>
            <p:spPr bwMode="auto">
              <a:xfrm>
                <a:off x="4251" y="2747"/>
                <a:ext cx="7" cy="23"/>
              </a:xfrm>
              <a:custGeom>
                <a:avLst/>
                <a:gdLst>
                  <a:gd name="T0" fmla="*/ 0 w 13"/>
                  <a:gd name="T1" fmla="*/ 5 h 45"/>
                  <a:gd name="T2" fmla="*/ 0 w 13"/>
                  <a:gd name="T3" fmla="*/ 5 h 45"/>
                  <a:gd name="T4" fmla="*/ 0 w 13"/>
                  <a:gd name="T5" fmla="*/ 23 h 45"/>
                  <a:gd name="T6" fmla="*/ 7 w 13"/>
                  <a:gd name="T7" fmla="*/ 23 h 45"/>
                  <a:gd name="T8" fmla="*/ 7 w 13"/>
                  <a:gd name="T9" fmla="*/ 5 h 45"/>
                  <a:gd name="T10" fmla="*/ 7 w 13"/>
                  <a:gd name="T11" fmla="*/ 5 h 45"/>
                  <a:gd name="T12" fmla="*/ 7 w 13"/>
                  <a:gd name="T13" fmla="*/ 5 h 45"/>
                  <a:gd name="T14" fmla="*/ 6 w 13"/>
                  <a:gd name="T15" fmla="*/ 2 h 45"/>
                  <a:gd name="T16" fmla="*/ 3 w 13"/>
                  <a:gd name="T17" fmla="*/ 0 h 45"/>
                  <a:gd name="T18" fmla="*/ 1 w 13"/>
                  <a:gd name="T19" fmla="*/ 2 h 45"/>
                  <a:gd name="T20" fmla="*/ 0 w 13"/>
                  <a:gd name="T21" fmla="*/ 5 h 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5">
                    <a:moveTo>
                      <a:pt x="0" y="9"/>
                    </a:moveTo>
                    <a:lnTo>
                      <a:pt x="0" y="9"/>
                    </a:lnTo>
                    <a:lnTo>
                      <a:pt x="0" y="45"/>
                    </a:lnTo>
                    <a:lnTo>
                      <a:pt x="13" y="45"/>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51" name="Freeform 2140"/>
              <p:cNvSpPr>
                <a:spLocks/>
              </p:cNvSpPr>
              <p:nvPr/>
            </p:nvSpPr>
            <p:spPr bwMode="auto">
              <a:xfrm>
                <a:off x="4251" y="2728"/>
                <a:ext cx="7" cy="24"/>
              </a:xfrm>
              <a:custGeom>
                <a:avLst/>
                <a:gdLst>
                  <a:gd name="T0" fmla="*/ 0 w 13"/>
                  <a:gd name="T1" fmla="*/ 5 h 47"/>
                  <a:gd name="T2" fmla="*/ 0 w 13"/>
                  <a:gd name="T3" fmla="*/ 5 h 47"/>
                  <a:gd name="T4" fmla="*/ 0 w 13"/>
                  <a:gd name="T5" fmla="*/ 24 h 47"/>
                  <a:gd name="T6" fmla="*/ 7 w 13"/>
                  <a:gd name="T7" fmla="*/ 24 h 47"/>
                  <a:gd name="T8" fmla="*/ 7 w 13"/>
                  <a:gd name="T9" fmla="*/ 5 h 47"/>
                  <a:gd name="T10" fmla="*/ 7 w 13"/>
                  <a:gd name="T11" fmla="*/ 5 h 47"/>
                  <a:gd name="T12" fmla="*/ 7 w 13"/>
                  <a:gd name="T13" fmla="*/ 5 h 47"/>
                  <a:gd name="T14" fmla="*/ 6 w 13"/>
                  <a:gd name="T15" fmla="*/ 2 h 47"/>
                  <a:gd name="T16" fmla="*/ 3 w 13"/>
                  <a:gd name="T17" fmla="*/ 0 h 47"/>
                  <a:gd name="T18" fmla="*/ 1 w 13"/>
                  <a:gd name="T19" fmla="*/ 2 h 47"/>
                  <a:gd name="T20" fmla="*/ 0 w 13"/>
                  <a:gd name="T21" fmla="*/ 5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7">
                    <a:moveTo>
                      <a:pt x="0" y="9"/>
                    </a:moveTo>
                    <a:lnTo>
                      <a:pt x="0" y="9"/>
                    </a:lnTo>
                    <a:lnTo>
                      <a:pt x="0" y="47"/>
                    </a:lnTo>
                    <a:lnTo>
                      <a:pt x="13" y="47"/>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52" name="Freeform 2141"/>
              <p:cNvSpPr>
                <a:spLocks/>
              </p:cNvSpPr>
              <p:nvPr/>
            </p:nvSpPr>
            <p:spPr bwMode="auto">
              <a:xfrm>
                <a:off x="4251" y="2710"/>
                <a:ext cx="7" cy="23"/>
              </a:xfrm>
              <a:custGeom>
                <a:avLst/>
                <a:gdLst>
                  <a:gd name="T0" fmla="*/ 0 w 13"/>
                  <a:gd name="T1" fmla="*/ 5 h 45"/>
                  <a:gd name="T2" fmla="*/ 0 w 13"/>
                  <a:gd name="T3" fmla="*/ 5 h 45"/>
                  <a:gd name="T4" fmla="*/ 0 w 13"/>
                  <a:gd name="T5" fmla="*/ 23 h 45"/>
                  <a:gd name="T6" fmla="*/ 7 w 13"/>
                  <a:gd name="T7" fmla="*/ 23 h 45"/>
                  <a:gd name="T8" fmla="*/ 7 w 13"/>
                  <a:gd name="T9" fmla="*/ 5 h 45"/>
                  <a:gd name="T10" fmla="*/ 7 w 13"/>
                  <a:gd name="T11" fmla="*/ 5 h 45"/>
                  <a:gd name="T12" fmla="*/ 7 w 13"/>
                  <a:gd name="T13" fmla="*/ 5 h 45"/>
                  <a:gd name="T14" fmla="*/ 6 w 13"/>
                  <a:gd name="T15" fmla="*/ 2 h 45"/>
                  <a:gd name="T16" fmla="*/ 3 w 13"/>
                  <a:gd name="T17" fmla="*/ 0 h 45"/>
                  <a:gd name="T18" fmla="*/ 1 w 13"/>
                  <a:gd name="T19" fmla="*/ 2 h 45"/>
                  <a:gd name="T20" fmla="*/ 0 w 13"/>
                  <a:gd name="T21" fmla="*/ 5 h 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5">
                    <a:moveTo>
                      <a:pt x="0" y="9"/>
                    </a:moveTo>
                    <a:lnTo>
                      <a:pt x="0" y="9"/>
                    </a:lnTo>
                    <a:lnTo>
                      <a:pt x="0" y="45"/>
                    </a:lnTo>
                    <a:lnTo>
                      <a:pt x="13" y="45"/>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53" name="Freeform 2142"/>
              <p:cNvSpPr>
                <a:spLocks/>
              </p:cNvSpPr>
              <p:nvPr/>
            </p:nvSpPr>
            <p:spPr bwMode="auto">
              <a:xfrm>
                <a:off x="4251" y="2692"/>
                <a:ext cx="7" cy="22"/>
              </a:xfrm>
              <a:custGeom>
                <a:avLst/>
                <a:gdLst>
                  <a:gd name="T0" fmla="*/ 0 w 13"/>
                  <a:gd name="T1" fmla="*/ 4 h 45"/>
                  <a:gd name="T2" fmla="*/ 0 w 13"/>
                  <a:gd name="T3" fmla="*/ 4 h 45"/>
                  <a:gd name="T4" fmla="*/ 0 w 13"/>
                  <a:gd name="T5" fmla="*/ 22 h 45"/>
                  <a:gd name="T6" fmla="*/ 7 w 13"/>
                  <a:gd name="T7" fmla="*/ 22 h 45"/>
                  <a:gd name="T8" fmla="*/ 7 w 13"/>
                  <a:gd name="T9" fmla="*/ 4 h 45"/>
                  <a:gd name="T10" fmla="*/ 7 w 13"/>
                  <a:gd name="T11" fmla="*/ 4 h 45"/>
                  <a:gd name="T12" fmla="*/ 7 w 13"/>
                  <a:gd name="T13" fmla="*/ 4 h 45"/>
                  <a:gd name="T14" fmla="*/ 6 w 13"/>
                  <a:gd name="T15" fmla="*/ 1 h 45"/>
                  <a:gd name="T16" fmla="*/ 3 w 13"/>
                  <a:gd name="T17" fmla="*/ 0 h 45"/>
                  <a:gd name="T18" fmla="*/ 1 w 13"/>
                  <a:gd name="T19" fmla="*/ 1 h 45"/>
                  <a:gd name="T20" fmla="*/ 0 w 13"/>
                  <a:gd name="T21" fmla="*/ 4 h 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5">
                    <a:moveTo>
                      <a:pt x="0" y="9"/>
                    </a:moveTo>
                    <a:lnTo>
                      <a:pt x="0" y="9"/>
                    </a:lnTo>
                    <a:lnTo>
                      <a:pt x="0" y="45"/>
                    </a:lnTo>
                    <a:lnTo>
                      <a:pt x="13" y="45"/>
                    </a:lnTo>
                    <a:lnTo>
                      <a:pt x="13" y="9"/>
                    </a:lnTo>
                    <a:lnTo>
                      <a:pt x="11" y="3"/>
                    </a:lnTo>
                    <a:lnTo>
                      <a:pt x="6" y="0"/>
                    </a:lnTo>
                    <a:lnTo>
                      <a:pt x="1"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54" name="Freeform 2143"/>
              <p:cNvSpPr>
                <a:spLocks/>
              </p:cNvSpPr>
              <p:nvPr/>
            </p:nvSpPr>
            <p:spPr bwMode="auto">
              <a:xfrm>
                <a:off x="4251" y="2674"/>
                <a:ext cx="7" cy="22"/>
              </a:xfrm>
              <a:custGeom>
                <a:avLst/>
                <a:gdLst>
                  <a:gd name="T0" fmla="*/ 0 w 13"/>
                  <a:gd name="T1" fmla="*/ 4 h 45"/>
                  <a:gd name="T2" fmla="*/ 0 w 13"/>
                  <a:gd name="T3" fmla="*/ 4 h 45"/>
                  <a:gd name="T4" fmla="*/ 0 w 13"/>
                  <a:gd name="T5" fmla="*/ 22 h 45"/>
                  <a:gd name="T6" fmla="*/ 7 w 13"/>
                  <a:gd name="T7" fmla="*/ 22 h 45"/>
                  <a:gd name="T8" fmla="*/ 7 w 13"/>
                  <a:gd name="T9" fmla="*/ 4 h 45"/>
                  <a:gd name="T10" fmla="*/ 7 w 13"/>
                  <a:gd name="T11" fmla="*/ 4 h 45"/>
                  <a:gd name="T12" fmla="*/ 7 w 13"/>
                  <a:gd name="T13" fmla="*/ 4 h 45"/>
                  <a:gd name="T14" fmla="*/ 6 w 13"/>
                  <a:gd name="T15" fmla="*/ 1 h 45"/>
                  <a:gd name="T16" fmla="*/ 3 w 13"/>
                  <a:gd name="T17" fmla="*/ 0 h 45"/>
                  <a:gd name="T18" fmla="*/ 1 w 13"/>
                  <a:gd name="T19" fmla="*/ 1 h 45"/>
                  <a:gd name="T20" fmla="*/ 0 w 13"/>
                  <a:gd name="T21" fmla="*/ 4 h 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5">
                    <a:moveTo>
                      <a:pt x="0" y="9"/>
                    </a:moveTo>
                    <a:lnTo>
                      <a:pt x="0" y="9"/>
                    </a:lnTo>
                    <a:lnTo>
                      <a:pt x="0" y="45"/>
                    </a:lnTo>
                    <a:lnTo>
                      <a:pt x="13" y="45"/>
                    </a:lnTo>
                    <a:lnTo>
                      <a:pt x="13" y="9"/>
                    </a:lnTo>
                    <a:lnTo>
                      <a:pt x="11" y="3"/>
                    </a:lnTo>
                    <a:lnTo>
                      <a:pt x="6" y="0"/>
                    </a:lnTo>
                    <a:lnTo>
                      <a:pt x="1"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55" name="Freeform 2144"/>
              <p:cNvSpPr>
                <a:spLocks/>
              </p:cNvSpPr>
              <p:nvPr/>
            </p:nvSpPr>
            <p:spPr bwMode="auto">
              <a:xfrm>
                <a:off x="4251" y="2655"/>
                <a:ext cx="7" cy="23"/>
              </a:xfrm>
              <a:custGeom>
                <a:avLst/>
                <a:gdLst>
                  <a:gd name="T0" fmla="*/ 0 w 13"/>
                  <a:gd name="T1" fmla="*/ 4 h 47"/>
                  <a:gd name="T2" fmla="*/ 0 w 13"/>
                  <a:gd name="T3" fmla="*/ 4 h 47"/>
                  <a:gd name="T4" fmla="*/ 0 w 13"/>
                  <a:gd name="T5" fmla="*/ 23 h 47"/>
                  <a:gd name="T6" fmla="*/ 7 w 13"/>
                  <a:gd name="T7" fmla="*/ 23 h 47"/>
                  <a:gd name="T8" fmla="*/ 7 w 13"/>
                  <a:gd name="T9" fmla="*/ 4 h 47"/>
                  <a:gd name="T10" fmla="*/ 7 w 13"/>
                  <a:gd name="T11" fmla="*/ 4 h 47"/>
                  <a:gd name="T12" fmla="*/ 7 w 13"/>
                  <a:gd name="T13" fmla="*/ 4 h 47"/>
                  <a:gd name="T14" fmla="*/ 6 w 13"/>
                  <a:gd name="T15" fmla="*/ 1 h 47"/>
                  <a:gd name="T16" fmla="*/ 3 w 13"/>
                  <a:gd name="T17" fmla="*/ 0 h 47"/>
                  <a:gd name="T18" fmla="*/ 1 w 13"/>
                  <a:gd name="T19" fmla="*/ 1 h 47"/>
                  <a:gd name="T20" fmla="*/ 0 w 13"/>
                  <a:gd name="T21" fmla="*/ 4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7">
                    <a:moveTo>
                      <a:pt x="0" y="9"/>
                    </a:moveTo>
                    <a:lnTo>
                      <a:pt x="0" y="9"/>
                    </a:lnTo>
                    <a:lnTo>
                      <a:pt x="0" y="47"/>
                    </a:lnTo>
                    <a:lnTo>
                      <a:pt x="13" y="47"/>
                    </a:lnTo>
                    <a:lnTo>
                      <a:pt x="13" y="9"/>
                    </a:lnTo>
                    <a:lnTo>
                      <a:pt x="11" y="3"/>
                    </a:lnTo>
                    <a:lnTo>
                      <a:pt x="6" y="0"/>
                    </a:lnTo>
                    <a:lnTo>
                      <a:pt x="1"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56" name="Freeform 2145"/>
              <p:cNvSpPr>
                <a:spLocks/>
              </p:cNvSpPr>
              <p:nvPr/>
            </p:nvSpPr>
            <p:spPr bwMode="auto">
              <a:xfrm>
                <a:off x="4251" y="2637"/>
                <a:ext cx="7" cy="22"/>
              </a:xfrm>
              <a:custGeom>
                <a:avLst/>
                <a:gdLst>
                  <a:gd name="T0" fmla="*/ 0 w 13"/>
                  <a:gd name="T1" fmla="*/ 4 h 46"/>
                  <a:gd name="T2" fmla="*/ 0 w 13"/>
                  <a:gd name="T3" fmla="*/ 4 h 46"/>
                  <a:gd name="T4" fmla="*/ 0 w 13"/>
                  <a:gd name="T5" fmla="*/ 22 h 46"/>
                  <a:gd name="T6" fmla="*/ 7 w 13"/>
                  <a:gd name="T7" fmla="*/ 22 h 46"/>
                  <a:gd name="T8" fmla="*/ 7 w 13"/>
                  <a:gd name="T9" fmla="*/ 4 h 46"/>
                  <a:gd name="T10" fmla="*/ 7 w 13"/>
                  <a:gd name="T11" fmla="*/ 4 h 46"/>
                  <a:gd name="T12" fmla="*/ 7 w 13"/>
                  <a:gd name="T13" fmla="*/ 4 h 46"/>
                  <a:gd name="T14" fmla="*/ 6 w 13"/>
                  <a:gd name="T15" fmla="*/ 2 h 46"/>
                  <a:gd name="T16" fmla="*/ 3 w 13"/>
                  <a:gd name="T17" fmla="*/ 0 h 46"/>
                  <a:gd name="T18" fmla="*/ 1 w 13"/>
                  <a:gd name="T19" fmla="*/ 2 h 46"/>
                  <a:gd name="T20" fmla="*/ 0 w 13"/>
                  <a:gd name="T21" fmla="*/ 4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6">
                    <a:moveTo>
                      <a:pt x="0" y="9"/>
                    </a:moveTo>
                    <a:lnTo>
                      <a:pt x="0" y="9"/>
                    </a:lnTo>
                    <a:lnTo>
                      <a:pt x="0" y="46"/>
                    </a:lnTo>
                    <a:lnTo>
                      <a:pt x="13" y="46"/>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57" name="Freeform 2146"/>
              <p:cNvSpPr>
                <a:spLocks/>
              </p:cNvSpPr>
              <p:nvPr/>
            </p:nvSpPr>
            <p:spPr bwMode="auto">
              <a:xfrm>
                <a:off x="4251" y="2619"/>
                <a:ext cx="7" cy="22"/>
              </a:xfrm>
              <a:custGeom>
                <a:avLst/>
                <a:gdLst>
                  <a:gd name="T0" fmla="*/ 0 w 13"/>
                  <a:gd name="T1" fmla="*/ 4 h 45"/>
                  <a:gd name="T2" fmla="*/ 0 w 13"/>
                  <a:gd name="T3" fmla="*/ 4 h 45"/>
                  <a:gd name="T4" fmla="*/ 0 w 13"/>
                  <a:gd name="T5" fmla="*/ 22 h 45"/>
                  <a:gd name="T6" fmla="*/ 7 w 13"/>
                  <a:gd name="T7" fmla="*/ 22 h 45"/>
                  <a:gd name="T8" fmla="*/ 7 w 13"/>
                  <a:gd name="T9" fmla="*/ 4 h 45"/>
                  <a:gd name="T10" fmla="*/ 7 w 13"/>
                  <a:gd name="T11" fmla="*/ 4 h 45"/>
                  <a:gd name="T12" fmla="*/ 7 w 13"/>
                  <a:gd name="T13" fmla="*/ 4 h 45"/>
                  <a:gd name="T14" fmla="*/ 6 w 13"/>
                  <a:gd name="T15" fmla="*/ 2 h 45"/>
                  <a:gd name="T16" fmla="*/ 3 w 13"/>
                  <a:gd name="T17" fmla="*/ 0 h 45"/>
                  <a:gd name="T18" fmla="*/ 1 w 13"/>
                  <a:gd name="T19" fmla="*/ 2 h 45"/>
                  <a:gd name="T20" fmla="*/ 0 w 13"/>
                  <a:gd name="T21" fmla="*/ 4 h 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5">
                    <a:moveTo>
                      <a:pt x="0" y="9"/>
                    </a:moveTo>
                    <a:lnTo>
                      <a:pt x="0" y="9"/>
                    </a:lnTo>
                    <a:lnTo>
                      <a:pt x="0" y="45"/>
                    </a:lnTo>
                    <a:lnTo>
                      <a:pt x="13" y="45"/>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58" name="Freeform 2147"/>
              <p:cNvSpPr>
                <a:spLocks/>
              </p:cNvSpPr>
              <p:nvPr/>
            </p:nvSpPr>
            <p:spPr bwMode="auto">
              <a:xfrm>
                <a:off x="4251" y="2601"/>
                <a:ext cx="7" cy="22"/>
              </a:xfrm>
              <a:custGeom>
                <a:avLst/>
                <a:gdLst>
                  <a:gd name="T0" fmla="*/ 0 w 13"/>
                  <a:gd name="T1" fmla="*/ 4 h 45"/>
                  <a:gd name="T2" fmla="*/ 0 w 13"/>
                  <a:gd name="T3" fmla="*/ 4 h 45"/>
                  <a:gd name="T4" fmla="*/ 0 w 13"/>
                  <a:gd name="T5" fmla="*/ 22 h 45"/>
                  <a:gd name="T6" fmla="*/ 7 w 13"/>
                  <a:gd name="T7" fmla="*/ 22 h 45"/>
                  <a:gd name="T8" fmla="*/ 7 w 13"/>
                  <a:gd name="T9" fmla="*/ 4 h 45"/>
                  <a:gd name="T10" fmla="*/ 7 w 13"/>
                  <a:gd name="T11" fmla="*/ 4 h 45"/>
                  <a:gd name="T12" fmla="*/ 7 w 13"/>
                  <a:gd name="T13" fmla="*/ 4 h 45"/>
                  <a:gd name="T14" fmla="*/ 6 w 13"/>
                  <a:gd name="T15" fmla="*/ 2 h 45"/>
                  <a:gd name="T16" fmla="*/ 3 w 13"/>
                  <a:gd name="T17" fmla="*/ 0 h 45"/>
                  <a:gd name="T18" fmla="*/ 1 w 13"/>
                  <a:gd name="T19" fmla="*/ 2 h 45"/>
                  <a:gd name="T20" fmla="*/ 0 w 13"/>
                  <a:gd name="T21" fmla="*/ 4 h 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5">
                    <a:moveTo>
                      <a:pt x="0" y="9"/>
                    </a:moveTo>
                    <a:lnTo>
                      <a:pt x="0" y="9"/>
                    </a:lnTo>
                    <a:lnTo>
                      <a:pt x="0" y="45"/>
                    </a:lnTo>
                    <a:lnTo>
                      <a:pt x="13" y="45"/>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59" name="Freeform 2148"/>
              <p:cNvSpPr>
                <a:spLocks/>
              </p:cNvSpPr>
              <p:nvPr/>
            </p:nvSpPr>
            <p:spPr bwMode="auto">
              <a:xfrm>
                <a:off x="4251" y="2582"/>
                <a:ext cx="7" cy="23"/>
              </a:xfrm>
              <a:custGeom>
                <a:avLst/>
                <a:gdLst>
                  <a:gd name="T0" fmla="*/ 0 w 13"/>
                  <a:gd name="T1" fmla="*/ 5 h 45"/>
                  <a:gd name="T2" fmla="*/ 0 w 13"/>
                  <a:gd name="T3" fmla="*/ 5 h 45"/>
                  <a:gd name="T4" fmla="*/ 0 w 13"/>
                  <a:gd name="T5" fmla="*/ 23 h 45"/>
                  <a:gd name="T6" fmla="*/ 7 w 13"/>
                  <a:gd name="T7" fmla="*/ 23 h 45"/>
                  <a:gd name="T8" fmla="*/ 7 w 13"/>
                  <a:gd name="T9" fmla="*/ 5 h 45"/>
                  <a:gd name="T10" fmla="*/ 7 w 13"/>
                  <a:gd name="T11" fmla="*/ 5 h 45"/>
                  <a:gd name="T12" fmla="*/ 7 w 13"/>
                  <a:gd name="T13" fmla="*/ 5 h 45"/>
                  <a:gd name="T14" fmla="*/ 6 w 13"/>
                  <a:gd name="T15" fmla="*/ 2 h 45"/>
                  <a:gd name="T16" fmla="*/ 3 w 13"/>
                  <a:gd name="T17" fmla="*/ 0 h 45"/>
                  <a:gd name="T18" fmla="*/ 1 w 13"/>
                  <a:gd name="T19" fmla="*/ 2 h 45"/>
                  <a:gd name="T20" fmla="*/ 0 w 13"/>
                  <a:gd name="T21" fmla="*/ 5 h 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5">
                    <a:moveTo>
                      <a:pt x="0" y="9"/>
                    </a:moveTo>
                    <a:lnTo>
                      <a:pt x="0" y="9"/>
                    </a:lnTo>
                    <a:lnTo>
                      <a:pt x="0" y="45"/>
                    </a:lnTo>
                    <a:lnTo>
                      <a:pt x="13" y="45"/>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60" name="Freeform 2149"/>
              <p:cNvSpPr>
                <a:spLocks/>
              </p:cNvSpPr>
              <p:nvPr/>
            </p:nvSpPr>
            <p:spPr bwMode="auto">
              <a:xfrm>
                <a:off x="4251" y="2563"/>
                <a:ext cx="7" cy="24"/>
              </a:xfrm>
              <a:custGeom>
                <a:avLst/>
                <a:gdLst>
                  <a:gd name="T0" fmla="*/ 0 w 13"/>
                  <a:gd name="T1" fmla="*/ 5 h 47"/>
                  <a:gd name="T2" fmla="*/ 0 w 13"/>
                  <a:gd name="T3" fmla="*/ 5 h 47"/>
                  <a:gd name="T4" fmla="*/ 0 w 13"/>
                  <a:gd name="T5" fmla="*/ 24 h 47"/>
                  <a:gd name="T6" fmla="*/ 7 w 13"/>
                  <a:gd name="T7" fmla="*/ 24 h 47"/>
                  <a:gd name="T8" fmla="*/ 7 w 13"/>
                  <a:gd name="T9" fmla="*/ 5 h 47"/>
                  <a:gd name="T10" fmla="*/ 7 w 13"/>
                  <a:gd name="T11" fmla="*/ 5 h 47"/>
                  <a:gd name="T12" fmla="*/ 7 w 13"/>
                  <a:gd name="T13" fmla="*/ 5 h 47"/>
                  <a:gd name="T14" fmla="*/ 6 w 13"/>
                  <a:gd name="T15" fmla="*/ 2 h 47"/>
                  <a:gd name="T16" fmla="*/ 3 w 13"/>
                  <a:gd name="T17" fmla="*/ 0 h 47"/>
                  <a:gd name="T18" fmla="*/ 1 w 13"/>
                  <a:gd name="T19" fmla="*/ 2 h 47"/>
                  <a:gd name="T20" fmla="*/ 0 w 13"/>
                  <a:gd name="T21" fmla="*/ 5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7">
                    <a:moveTo>
                      <a:pt x="0" y="9"/>
                    </a:moveTo>
                    <a:lnTo>
                      <a:pt x="0" y="9"/>
                    </a:lnTo>
                    <a:lnTo>
                      <a:pt x="0" y="47"/>
                    </a:lnTo>
                    <a:lnTo>
                      <a:pt x="13" y="47"/>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61" name="Freeform 2150"/>
              <p:cNvSpPr>
                <a:spLocks/>
              </p:cNvSpPr>
              <p:nvPr/>
            </p:nvSpPr>
            <p:spPr bwMode="auto">
              <a:xfrm>
                <a:off x="4251" y="2545"/>
                <a:ext cx="7" cy="23"/>
              </a:xfrm>
              <a:custGeom>
                <a:avLst/>
                <a:gdLst>
                  <a:gd name="T0" fmla="*/ 0 w 13"/>
                  <a:gd name="T1" fmla="*/ 5 h 45"/>
                  <a:gd name="T2" fmla="*/ 0 w 13"/>
                  <a:gd name="T3" fmla="*/ 5 h 45"/>
                  <a:gd name="T4" fmla="*/ 0 w 13"/>
                  <a:gd name="T5" fmla="*/ 23 h 45"/>
                  <a:gd name="T6" fmla="*/ 7 w 13"/>
                  <a:gd name="T7" fmla="*/ 23 h 45"/>
                  <a:gd name="T8" fmla="*/ 7 w 13"/>
                  <a:gd name="T9" fmla="*/ 5 h 45"/>
                  <a:gd name="T10" fmla="*/ 7 w 13"/>
                  <a:gd name="T11" fmla="*/ 5 h 45"/>
                  <a:gd name="T12" fmla="*/ 7 w 13"/>
                  <a:gd name="T13" fmla="*/ 5 h 45"/>
                  <a:gd name="T14" fmla="*/ 6 w 13"/>
                  <a:gd name="T15" fmla="*/ 2 h 45"/>
                  <a:gd name="T16" fmla="*/ 3 w 13"/>
                  <a:gd name="T17" fmla="*/ 0 h 45"/>
                  <a:gd name="T18" fmla="*/ 1 w 13"/>
                  <a:gd name="T19" fmla="*/ 2 h 45"/>
                  <a:gd name="T20" fmla="*/ 0 w 13"/>
                  <a:gd name="T21" fmla="*/ 5 h 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5">
                    <a:moveTo>
                      <a:pt x="0" y="9"/>
                    </a:moveTo>
                    <a:lnTo>
                      <a:pt x="0" y="9"/>
                    </a:lnTo>
                    <a:lnTo>
                      <a:pt x="0" y="45"/>
                    </a:lnTo>
                    <a:lnTo>
                      <a:pt x="13" y="45"/>
                    </a:lnTo>
                    <a:lnTo>
                      <a:pt x="13" y="9"/>
                    </a:lnTo>
                    <a:lnTo>
                      <a:pt x="11" y="3"/>
                    </a:lnTo>
                    <a:lnTo>
                      <a:pt x="6" y="0"/>
                    </a:lnTo>
                    <a:lnTo>
                      <a:pt x="1"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62" name="Freeform 2151"/>
              <p:cNvSpPr>
                <a:spLocks/>
              </p:cNvSpPr>
              <p:nvPr/>
            </p:nvSpPr>
            <p:spPr bwMode="auto">
              <a:xfrm>
                <a:off x="4251" y="2527"/>
                <a:ext cx="7" cy="23"/>
              </a:xfrm>
              <a:custGeom>
                <a:avLst/>
                <a:gdLst>
                  <a:gd name="T0" fmla="*/ 0 w 13"/>
                  <a:gd name="T1" fmla="*/ 5 h 45"/>
                  <a:gd name="T2" fmla="*/ 0 w 13"/>
                  <a:gd name="T3" fmla="*/ 5 h 45"/>
                  <a:gd name="T4" fmla="*/ 0 w 13"/>
                  <a:gd name="T5" fmla="*/ 23 h 45"/>
                  <a:gd name="T6" fmla="*/ 7 w 13"/>
                  <a:gd name="T7" fmla="*/ 23 h 45"/>
                  <a:gd name="T8" fmla="*/ 7 w 13"/>
                  <a:gd name="T9" fmla="*/ 5 h 45"/>
                  <a:gd name="T10" fmla="*/ 7 w 13"/>
                  <a:gd name="T11" fmla="*/ 5 h 45"/>
                  <a:gd name="T12" fmla="*/ 7 w 13"/>
                  <a:gd name="T13" fmla="*/ 5 h 45"/>
                  <a:gd name="T14" fmla="*/ 6 w 13"/>
                  <a:gd name="T15" fmla="*/ 2 h 45"/>
                  <a:gd name="T16" fmla="*/ 3 w 13"/>
                  <a:gd name="T17" fmla="*/ 0 h 45"/>
                  <a:gd name="T18" fmla="*/ 1 w 13"/>
                  <a:gd name="T19" fmla="*/ 2 h 45"/>
                  <a:gd name="T20" fmla="*/ 0 w 13"/>
                  <a:gd name="T21" fmla="*/ 5 h 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5">
                    <a:moveTo>
                      <a:pt x="0" y="9"/>
                    </a:moveTo>
                    <a:lnTo>
                      <a:pt x="0" y="9"/>
                    </a:lnTo>
                    <a:lnTo>
                      <a:pt x="0" y="45"/>
                    </a:lnTo>
                    <a:lnTo>
                      <a:pt x="13" y="45"/>
                    </a:lnTo>
                    <a:lnTo>
                      <a:pt x="13" y="9"/>
                    </a:lnTo>
                    <a:lnTo>
                      <a:pt x="11" y="3"/>
                    </a:lnTo>
                    <a:lnTo>
                      <a:pt x="6" y="0"/>
                    </a:lnTo>
                    <a:lnTo>
                      <a:pt x="1"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63" name="Freeform 2152"/>
              <p:cNvSpPr>
                <a:spLocks/>
              </p:cNvSpPr>
              <p:nvPr/>
            </p:nvSpPr>
            <p:spPr bwMode="auto">
              <a:xfrm>
                <a:off x="4251" y="2509"/>
                <a:ext cx="7" cy="23"/>
              </a:xfrm>
              <a:custGeom>
                <a:avLst/>
                <a:gdLst>
                  <a:gd name="T0" fmla="*/ 0 w 13"/>
                  <a:gd name="T1" fmla="*/ 5 h 46"/>
                  <a:gd name="T2" fmla="*/ 0 w 13"/>
                  <a:gd name="T3" fmla="*/ 5 h 46"/>
                  <a:gd name="T4" fmla="*/ 0 w 13"/>
                  <a:gd name="T5" fmla="*/ 23 h 46"/>
                  <a:gd name="T6" fmla="*/ 7 w 13"/>
                  <a:gd name="T7" fmla="*/ 23 h 46"/>
                  <a:gd name="T8" fmla="*/ 7 w 13"/>
                  <a:gd name="T9" fmla="*/ 5 h 46"/>
                  <a:gd name="T10" fmla="*/ 7 w 13"/>
                  <a:gd name="T11" fmla="*/ 5 h 46"/>
                  <a:gd name="T12" fmla="*/ 7 w 13"/>
                  <a:gd name="T13" fmla="*/ 5 h 46"/>
                  <a:gd name="T14" fmla="*/ 6 w 13"/>
                  <a:gd name="T15" fmla="*/ 2 h 46"/>
                  <a:gd name="T16" fmla="*/ 3 w 13"/>
                  <a:gd name="T17" fmla="*/ 0 h 46"/>
                  <a:gd name="T18" fmla="*/ 1 w 13"/>
                  <a:gd name="T19" fmla="*/ 2 h 46"/>
                  <a:gd name="T20" fmla="*/ 0 w 13"/>
                  <a:gd name="T21" fmla="*/ 5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6">
                    <a:moveTo>
                      <a:pt x="0" y="9"/>
                    </a:moveTo>
                    <a:lnTo>
                      <a:pt x="0" y="9"/>
                    </a:lnTo>
                    <a:lnTo>
                      <a:pt x="0" y="46"/>
                    </a:lnTo>
                    <a:lnTo>
                      <a:pt x="13" y="46"/>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64" name="Freeform 2153"/>
              <p:cNvSpPr>
                <a:spLocks/>
              </p:cNvSpPr>
              <p:nvPr/>
            </p:nvSpPr>
            <p:spPr bwMode="auto">
              <a:xfrm>
                <a:off x="4251" y="2490"/>
                <a:ext cx="7" cy="24"/>
              </a:xfrm>
              <a:custGeom>
                <a:avLst/>
                <a:gdLst>
                  <a:gd name="T0" fmla="*/ 0 w 13"/>
                  <a:gd name="T1" fmla="*/ 5 h 47"/>
                  <a:gd name="T2" fmla="*/ 0 w 13"/>
                  <a:gd name="T3" fmla="*/ 5 h 47"/>
                  <a:gd name="T4" fmla="*/ 0 w 13"/>
                  <a:gd name="T5" fmla="*/ 24 h 47"/>
                  <a:gd name="T6" fmla="*/ 7 w 13"/>
                  <a:gd name="T7" fmla="*/ 24 h 47"/>
                  <a:gd name="T8" fmla="*/ 7 w 13"/>
                  <a:gd name="T9" fmla="*/ 5 h 47"/>
                  <a:gd name="T10" fmla="*/ 7 w 13"/>
                  <a:gd name="T11" fmla="*/ 5 h 47"/>
                  <a:gd name="T12" fmla="*/ 7 w 13"/>
                  <a:gd name="T13" fmla="*/ 5 h 47"/>
                  <a:gd name="T14" fmla="*/ 6 w 13"/>
                  <a:gd name="T15" fmla="*/ 2 h 47"/>
                  <a:gd name="T16" fmla="*/ 3 w 13"/>
                  <a:gd name="T17" fmla="*/ 0 h 47"/>
                  <a:gd name="T18" fmla="*/ 1 w 13"/>
                  <a:gd name="T19" fmla="*/ 2 h 47"/>
                  <a:gd name="T20" fmla="*/ 0 w 13"/>
                  <a:gd name="T21" fmla="*/ 5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7">
                    <a:moveTo>
                      <a:pt x="0" y="9"/>
                    </a:moveTo>
                    <a:lnTo>
                      <a:pt x="0" y="9"/>
                    </a:lnTo>
                    <a:lnTo>
                      <a:pt x="0" y="47"/>
                    </a:lnTo>
                    <a:lnTo>
                      <a:pt x="13" y="47"/>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65" name="Freeform 2154"/>
              <p:cNvSpPr>
                <a:spLocks/>
              </p:cNvSpPr>
              <p:nvPr/>
            </p:nvSpPr>
            <p:spPr bwMode="auto">
              <a:xfrm>
                <a:off x="4251" y="2472"/>
                <a:ext cx="7" cy="23"/>
              </a:xfrm>
              <a:custGeom>
                <a:avLst/>
                <a:gdLst>
                  <a:gd name="T0" fmla="*/ 0 w 13"/>
                  <a:gd name="T1" fmla="*/ 5 h 45"/>
                  <a:gd name="T2" fmla="*/ 0 w 13"/>
                  <a:gd name="T3" fmla="*/ 5 h 45"/>
                  <a:gd name="T4" fmla="*/ 0 w 13"/>
                  <a:gd name="T5" fmla="*/ 23 h 45"/>
                  <a:gd name="T6" fmla="*/ 7 w 13"/>
                  <a:gd name="T7" fmla="*/ 23 h 45"/>
                  <a:gd name="T8" fmla="*/ 7 w 13"/>
                  <a:gd name="T9" fmla="*/ 5 h 45"/>
                  <a:gd name="T10" fmla="*/ 7 w 13"/>
                  <a:gd name="T11" fmla="*/ 5 h 45"/>
                  <a:gd name="T12" fmla="*/ 7 w 13"/>
                  <a:gd name="T13" fmla="*/ 5 h 45"/>
                  <a:gd name="T14" fmla="*/ 6 w 13"/>
                  <a:gd name="T15" fmla="*/ 2 h 45"/>
                  <a:gd name="T16" fmla="*/ 3 w 13"/>
                  <a:gd name="T17" fmla="*/ 0 h 45"/>
                  <a:gd name="T18" fmla="*/ 1 w 13"/>
                  <a:gd name="T19" fmla="*/ 2 h 45"/>
                  <a:gd name="T20" fmla="*/ 0 w 13"/>
                  <a:gd name="T21" fmla="*/ 5 h 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5">
                    <a:moveTo>
                      <a:pt x="0" y="9"/>
                    </a:moveTo>
                    <a:lnTo>
                      <a:pt x="0" y="9"/>
                    </a:lnTo>
                    <a:lnTo>
                      <a:pt x="0" y="45"/>
                    </a:lnTo>
                    <a:lnTo>
                      <a:pt x="13" y="45"/>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66" name="Freeform 2155"/>
              <p:cNvSpPr>
                <a:spLocks/>
              </p:cNvSpPr>
              <p:nvPr/>
            </p:nvSpPr>
            <p:spPr bwMode="auto">
              <a:xfrm>
                <a:off x="4251" y="2454"/>
                <a:ext cx="7" cy="23"/>
              </a:xfrm>
              <a:custGeom>
                <a:avLst/>
                <a:gdLst>
                  <a:gd name="T0" fmla="*/ 0 w 13"/>
                  <a:gd name="T1" fmla="*/ 5 h 45"/>
                  <a:gd name="T2" fmla="*/ 0 w 13"/>
                  <a:gd name="T3" fmla="*/ 5 h 45"/>
                  <a:gd name="T4" fmla="*/ 0 w 13"/>
                  <a:gd name="T5" fmla="*/ 23 h 45"/>
                  <a:gd name="T6" fmla="*/ 7 w 13"/>
                  <a:gd name="T7" fmla="*/ 23 h 45"/>
                  <a:gd name="T8" fmla="*/ 7 w 13"/>
                  <a:gd name="T9" fmla="*/ 5 h 45"/>
                  <a:gd name="T10" fmla="*/ 7 w 13"/>
                  <a:gd name="T11" fmla="*/ 5 h 45"/>
                  <a:gd name="T12" fmla="*/ 7 w 13"/>
                  <a:gd name="T13" fmla="*/ 5 h 45"/>
                  <a:gd name="T14" fmla="*/ 6 w 13"/>
                  <a:gd name="T15" fmla="*/ 2 h 45"/>
                  <a:gd name="T16" fmla="*/ 3 w 13"/>
                  <a:gd name="T17" fmla="*/ 0 h 45"/>
                  <a:gd name="T18" fmla="*/ 1 w 13"/>
                  <a:gd name="T19" fmla="*/ 2 h 45"/>
                  <a:gd name="T20" fmla="*/ 0 w 13"/>
                  <a:gd name="T21" fmla="*/ 5 h 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5">
                    <a:moveTo>
                      <a:pt x="0" y="9"/>
                    </a:moveTo>
                    <a:lnTo>
                      <a:pt x="0" y="9"/>
                    </a:lnTo>
                    <a:lnTo>
                      <a:pt x="0" y="45"/>
                    </a:lnTo>
                    <a:lnTo>
                      <a:pt x="13" y="45"/>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67" name="Freeform 2156"/>
              <p:cNvSpPr>
                <a:spLocks/>
              </p:cNvSpPr>
              <p:nvPr/>
            </p:nvSpPr>
            <p:spPr bwMode="auto">
              <a:xfrm>
                <a:off x="4251" y="2436"/>
                <a:ext cx="7" cy="23"/>
              </a:xfrm>
              <a:custGeom>
                <a:avLst/>
                <a:gdLst>
                  <a:gd name="T0" fmla="*/ 0 w 13"/>
                  <a:gd name="T1" fmla="*/ 5 h 45"/>
                  <a:gd name="T2" fmla="*/ 0 w 13"/>
                  <a:gd name="T3" fmla="*/ 5 h 45"/>
                  <a:gd name="T4" fmla="*/ 0 w 13"/>
                  <a:gd name="T5" fmla="*/ 23 h 45"/>
                  <a:gd name="T6" fmla="*/ 7 w 13"/>
                  <a:gd name="T7" fmla="*/ 23 h 45"/>
                  <a:gd name="T8" fmla="*/ 7 w 13"/>
                  <a:gd name="T9" fmla="*/ 5 h 45"/>
                  <a:gd name="T10" fmla="*/ 7 w 13"/>
                  <a:gd name="T11" fmla="*/ 5 h 45"/>
                  <a:gd name="T12" fmla="*/ 7 w 13"/>
                  <a:gd name="T13" fmla="*/ 5 h 45"/>
                  <a:gd name="T14" fmla="*/ 6 w 13"/>
                  <a:gd name="T15" fmla="*/ 2 h 45"/>
                  <a:gd name="T16" fmla="*/ 3 w 13"/>
                  <a:gd name="T17" fmla="*/ 0 h 45"/>
                  <a:gd name="T18" fmla="*/ 1 w 13"/>
                  <a:gd name="T19" fmla="*/ 2 h 45"/>
                  <a:gd name="T20" fmla="*/ 0 w 13"/>
                  <a:gd name="T21" fmla="*/ 5 h 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5">
                    <a:moveTo>
                      <a:pt x="0" y="9"/>
                    </a:moveTo>
                    <a:lnTo>
                      <a:pt x="0" y="9"/>
                    </a:lnTo>
                    <a:lnTo>
                      <a:pt x="0" y="45"/>
                    </a:lnTo>
                    <a:lnTo>
                      <a:pt x="13" y="45"/>
                    </a:lnTo>
                    <a:lnTo>
                      <a:pt x="13" y="9"/>
                    </a:lnTo>
                    <a:lnTo>
                      <a:pt x="11" y="3"/>
                    </a:lnTo>
                    <a:lnTo>
                      <a:pt x="6" y="0"/>
                    </a:lnTo>
                    <a:lnTo>
                      <a:pt x="1"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68" name="Freeform 2157"/>
              <p:cNvSpPr>
                <a:spLocks/>
              </p:cNvSpPr>
              <p:nvPr/>
            </p:nvSpPr>
            <p:spPr bwMode="auto">
              <a:xfrm>
                <a:off x="4251" y="2418"/>
                <a:ext cx="7" cy="22"/>
              </a:xfrm>
              <a:custGeom>
                <a:avLst/>
                <a:gdLst>
                  <a:gd name="T0" fmla="*/ 0 w 13"/>
                  <a:gd name="T1" fmla="*/ 4 h 45"/>
                  <a:gd name="T2" fmla="*/ 0 w 13"/>
                  <a:gd name="T3" fmla="*/ 4 h 45"/>
                  <a:gd name="T4" fmla="*/ 0 w 13"/>
                  <a:gd name="T5" fmla="*/ 22 h 45"/>
                  <a:gd name="T6" fmla="*/ 7 w 13"/>
                  <a:gd name="T7" fmla="*/ 22 h 45"/>
                  <a:gd name="T8" fmla="*/ 7 w 13"/>
                  <a:gd name="T9" fmla="*/ 4 h 45"/>
                  <a:gd name="T10" fmla="*/ 7 w 13"/>
                  <a:gd name="T11" fmla="*/ 4 h 45"/>
                  <a:gd name="T12" fmla="*/ 7 w 13"/>
                  <a:gd name="T13" fmla="*/ 4 h 45"/>
                  <a:gd name="T14" fmla="*/ 6 w 13"/>
                  <a:gd name="T15" fmla="*/ 1 h 45"/>
                  <a:gd name="T16" fmla="*/ 3 w 13"/>
                  <a:gd name="T17" fmla="*/ 0 h 45"/>
                  <a:gd name="T18" fmla="*/ 1 w 13"/>
                  <a:gd name="T19" fmla="*/ 1 h 45"/>
                  <a:gd name="T20" fmla="*/ 0 w 13"/>
                  <a:gd name="T21" fmla="*/ 4 h 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5">
                    <a:moveTo>
                      <a:pt x="0" y="9"/>
                    </a:moveTo>
                    <a:lnTo>
                      <a:pt x="0" y="9"/>
                    </a:lnTo>
                    <a:lnTo>
                      <a:pt x="0" y="45"/>
                    </a:lnTo>
                    <a:lnTo>
                      <a:pt x="13" y="45"/>
                    </a:lnTo>
                    <a:lnTo>
                      <a:pt x="13" y="9"/>
                    </a:lnTo>
                    <a:lnTo>
                      <a:pt x="11" y="3"/>
                    </a:lnTo>
                    <a:lnTo>
                      <a:pt x="6" y="0"/>
                    </a:lnTo>
                    <a:lnTo>
                      <a:pt x="1"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69" name="Freeform 2158"/>
              <p:cNvSpPr>
                <a:spLocks/>
              </p:cNvSpPr>
              <p:nvPr/>
            </p:nvSpPr>
            <p:spPr bwMode="auto">
              <a:xfrm>
                <a:off x="4251" y="2399"/>
                <a:ext cx="7" cy="23"/>
              </a:xfrm>
              <a:custGeom>
                <a:avLst/>
                <a:gdLst>
                  <a:gd name="T0" fmla="*/ 0 w 13"/>
                  <a:gd name="T1" fmla="*/ 4 h 47"/>
                  <a:gd name="T2" fmla="*/ 0 w 13"/>
                  <a:gd name="T3" fmla="*/ 4 h 47"/>
                  <a:gd name="T4" fmla="*/ 0 w 13"/>
                  <a:gd name="T5" fmla="*/ 23 h 47"/>
                  <a:gd name="T6" fmla="*/ 7 w 13"/>
                  <a:gd name="T7" fmla="*/ 23 h 47"/>
                  <a:gd name="T8" fmla="*/ 7 w 13"/>
                  <a:gd name="T9" fmla="*/ 4 h 47"/>
                  <a:gd name="T10" fmla="*/ 7 w 13"/>
                  <a:gd name="T11" fmla="*/ 4 h 47"/>
                  <a:gd name="T12" fmla="*/ 7 w 13"/>
                  <a:gd name="T13" fmla="*/ 4 h 47"/>
                  <a:gd name="T14" fmla="*/ 6 w 13"/>
                  <a:gd name="T15" fmla="*/ 1 h 47"/>
                  <a:gd name="T16" fmla="*/ 3 w 13"/>
                  <a:gd name="T17" fmla="*/ 0 h 47"/>
                  <a:gd name="T18" fmla="*/ 1 w 13"/>
                  <a:gd name="T19" fmla="*/ 1 h 47"/>
                  <a:gd name="T20" fmla="*/ 0 w 13"/>
                  <a:gd name="T21" fmla="*/ 4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7">
                    <a:moveTo>
                      <a:pt x="0" y="9"/>
                    </a:moveTo>
                    <a:lnTo>
                      <a:pt x="0" y="9"/>
                    </a:lnTo>
                    <a:lnTo>
                      <a:pt x="0" y="47"/>
                    </a:lnTo>
                    <a:lnTo>
                      <a:pt x="13" y="47"/>
                    </a:lnTo>
                    <a:lnTo>
                      <a:pt x="13" y="9"/>
                    </a:lnTo>
                    <a:lnTo>
                      <a:pt x="11" y="3"/>
                    </a:lnTo>
                    <a:lnTo>
                      <a:pt x="6" y="0"/>
                    </a:lnTo>
                    <a:lnTo>
                      <a:pt x="1"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70" name="Freeform 2159"/>
              <p:cNvSpPr>
                <a:spLocks/>
              </p:cNvSpPr>
              <p:nvPr/>
            </p:nvSpPr>
            <p:spPr bwMode="auto">
              <a:xfrm>
                <a:off x="4251" y="2381"/>
                <a:ext cx="7" cy="22"/>
              </a:xfrm>
              <a:custGeom>
                <a:avLst/>
                <a:gdLst>
                  <a:gd name="T0" fmla="*/ 0 w 13"/>
                  <a:gd name="T1" fmla="*/ 4 h 45"/>
                  <a:gd name="T2" fmla="*/ 0 w 13"/>
                  <a:gd name="T3" fmla="*/ 4 h 45"/>
                  <a:gd name="T4" fmla="*/ 0 w 13"/>
                  <a:gd name="T5" fmla="*/ 22 h 45"/>
                  <a:gd name="T6" fmla="*/ 7 w 13"/>
                  <a:gd name="T7" fmla="*/ 22 h 45"/>
                  <a:gd name="T8" fmla="*/ 7 w 13"/>
                  <a:gd name="T9" fmla="*/ 4 h 45"/>
                  <a:gd name="T10" fmla="*/ 7 w 13"/>
                  <a:gd name="T11" fmla="*/ 4 h 45"/>
                  <a:gd name="T12" fmla="*/ 7 w 13"/>
                  <a:gd name="T13" fmla="*/ 4 h 45"/>
                  <a:gd name="T14" fmla="*/ 6 w 13"/>
                  <a:gd name="T15" fmla="*/ 1 h 45"/>
                  <a:gd name="T16" fmla="*/ 3 w 13"/>
                  <a:gd name="T17" fmla="*/ 0 h 45"/>
                  <a:gd name="T18" fmla="*/ 1 w 13"/>
                  <a:gd name="T19" fmla="*/ 1 h 45"/>
                  <a:gd name="T20" fmla="*/ 0 w 13"/>
                  <a:gd name="T21" fmla="*/ 4 h 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5">
                    <a:moveTo>
                      <a:pt x="0" y="9"/>
                    </a:moveTo>
                    <a:lnTo>
                      <a:pt x="0" y="9"/>
                    </a:lnTo>
                    <a:lnTo>
                      <a:pt x="0" y="45"/>
                    </a:lnTo>
                    <a:lnTo>
                      <a:pt x="13" y="45"/>
                    </a:lnTo>
                    <a:lnTo>
                      <a:pt x="13" y="9"/>
                    </a:lnTo>
                    <a:lnTo>
                      <a:pt x="11" y="3"/>
                    </a:lnTo>
                    <a:lnTo>
                      <a:pt x="6" y="0"/>
                    </a:lnTo>
                    <a:lnTo>
                      <a:pt x="1"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71" name="Freeform 2160"/>
              <p:cNvSpPr>
                <a:spLocks/>
              </p:cNvSpPr>
              <p:nvPr/>
            </p:nvSpPr>
            <p:spPr bwMode="auto">
              <a:xfrm>
                <a:off x="4251" y="2363"/>
                <a:ext cx="7" cy="22"/>
              </a:xfrm>
              <a:custGeom>
                <a:avLst/>
                <a:gdLst>
                  <a:gd name="T0" fmla="*/ 0 w 13"/>
                  <a:gd name="T1" fmla="*/ 4 h 46"/>
                  <a:gd name="T2" fmla="*/ 0 w 13"/>
                  <a:gd name="T3" fmla="*/ 4 h 46"/>
                  <a:gd name="T4" fmla="*/ 0 w 13"/>
                  <a:gd name="T5" fmla="*/ 22 h 46"/>
                  <a:gd name="T6" fmla="*/ 7 w 13"/>
                  <a:gd name="T7" fmla="*/ 22 h 46"/>
                  <a:gd name="T8" fmla="*/ 7 w 13"/>
                  <a:gd name="T9" fmla="*/ 4 h 46"/>
                  <a:gd name="T10" fmla="*/ 7 w 13"/>
                  <a:gd name="T11" fmla="*/ 4 h 46"/>
                  <a:gd name="T12" fmla="*/ 7 w 13"/>
                  <a:gd name="T13" fmla="*/ 4 h 46"/>
                  <a:gd name="T14" fmla="*/ 6 w 13"/>
                  <a:gd name="T15" fmla="*/ 2 h 46"/>
                  <a:gd name="T16" fmla="*/ 3 w 13"/>
                  <a:gd name="T17" fmla="*/ 0 h 46"/>
                  <a:gd name="T18" fmla="*/ 1 w 13"/>
                  <a:gd name="T19" fmla="*/ 2 h 46"/>
                  <a:gd name="T20" fmla="*/ 0 w 13"/>
                  <a:gd name="T21" fmla="*/ 4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6">
                    <a:moveTo>
                      <a:pt x="0" y="9"/>
                    </a:moveTo>
                    <a:lnTo>
                      <a:pt x="0" y="9"/>
                    </a:lnTo>
                    <a:lnTo>
                      <a:pt x="0" y="46"/>
                    </a:lnTo>
                    <a:lnTo>
                      <a:pt x="13" y="46"/>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72" name="Freeform 2161"/>
              <p:cNvSpPr>
                <a:spLocks/>
              </p:cNvSpPr>
              <p:nvPr/>
            </p:nvSpPr>
            <p:spPr bwMode="auto">
              <a:xfrm>
                <a:off x="4251" y="2345"/>
                <a:ext cx="7" cy="22"/>
              </a:xfrm>
              <a:custGeom>
                <a:avLst/>
                <a:gdLst>
                  <a:gd name="T0" fmla="*/ 0 w 13"/>
                  <a:gd name="T1" fmla="*/ 4 h 45"/>
                  <a:gd name="T2" fmla="*/ 0 w 13"/>
                  <a:gd name="T3" fmla="*/ 4 h 45"/>
                  <a:gd name="T4" fmla="*/ 0 w 13"/>
                  <a:gd name="T5" fmla="*/ 22 h 45"/>
                  <a:gd name="T6" fmla="*/ 7 w 13"/>
                  <a:gd name="T7" fmla="*/ 22 h 45"/>
                  <a:gd name="T8" fmla="*/ 7 w 13"/>
                  <a:gd name="T9" fmla="*/ 4 h 45"/>
                  <a:gd name="T10" fmla="*/ 7 w 13"/>
                  <a:gd name="T11" fmla="*/ 4 h 45"/>
                  <a:gd name="T12" fmla="*/ 7 w 13"/>
                  <a:gd name="T13" fmla="*/ 4 h 45"/>
                  <a:gd name="T14" fmla="*/ 6 w 13"/>
                  <a:gd name="T15" fmla="*/ 2 h 45"/>
                  <a:gd name="T16" fmla="*/ 3 w 13"/>
                  <a:gd name="T17" fmla="*/ 0 h 45"/>
                  <a:gd name="T18" fmla="*/ 1 w 13"/>
                  <a:gd name="T19" fmla="*/ 2 h 45"/>
                  <a:gd name="T20" fmla="*/ 0 w 13"/>
                  <a:gd name="T21" fmla="*/ 4 h 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5">
                    <a:moveTo>
                      <a:pt x="0" y="9"/>
                    </a:moveTo>
                    <a:lnTo>
                      <a:pt x="0" y="9"/>
                    </a:lnTo>
                    <a:lnTo>
                      <a:pt x="0" y="45"/>
                    </a:lnTo>
                    <a:lnTo>
                      <a:pt x="13" y="45"/>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73" name="Freeform 2162"/>
              <p:cNvSpPr>
                <a:spLocks/>
              </p:cNvSpPr>
              <p:nvPr/>
            </p:nvSpPr>
            <p:spPr bwMode="auto">
              <a:xfrm>
                <a:off x="4251" y="2326"/>
                <a:ext cx="7" cy="23"/>
              </a:xfrm>
              <a:custGeom>
                <a:avLst/>
                <a:gdLst>
                  <a:gd name="T0" fmla="*/ 3 w 13"/>
                  <a:gd name="T1" fmla="*/ 0 h 47"/>
                  <a:gd name="T2" fmla="*/ 0 w 13"/>
                  <a:gd name="T3" fmla="*/ 4 h 47"/>
                  <a:gd name="T4" fmla="*/ 0 w 13"/>
                  <a:gd name="T5" fmla="*/ 23 h 47"/>
                  <a:gd name="T6" fmla="*/ 7 w 13"/>
                  <a:gd name="T7" fmla="*/ 23 h 47"/>
                  <a:gd name="T8" fmla="*/ 7 w 13"/>
                  <a:gd name="T9" fmla="*/ 4 h 47"/>
                  <a:gd name="T10" fmla="*/ 3 w 13"/>
                  <a:gd name="T11" fmla="*/ 9 h 47"/>
                  <a:gd name="T12" fmla="*/ 7 w 13"/>
                  <a:gd name="T13" fmla="*/ 4 h 47"/>
                  <a:gd name="T14" fmla="*/ 6 w 13"/>
                  <a:gd name="T15" fmla="*/ 2 h 47"/>
                  <a:gd name="T16" fmla="*/ 3 w 13"/>
                  <a:gd name="T17" fmla="*/ 0 h 47"/>
                  <a:gd name="T18" fmla="*/ 1 w 13"/>
                  <a:gd name="T19" fmla="*/ 2 h 47"/>
                  <a:gd name="T20" fmla="*/ 0 w 13"/>
                  <a:gd name="T21" fmla="*/ 4 h 47"/>
                  <a:gd name="T22" fmla="*/ 3 w 13"/>
                  <a:gd name="T23" fmla="*/ 0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47">
                    <a:moveTo>
                      <a:pt x="6" y="0"/>
                    </a:moveTo>
                    <a:lnTo>
                      <a:pt x="0" y="9"/>
                    </a:lnTo>
                    <a:lnTo>
                      <a:pt x="0" y="47"/>
                    </a:lnTo>
                    <a:lnTo>
                      <a:pt x="13" y="47"/>
                    </a:lnTo>
                    <a:lnTo>
                      <a:pt x="13" y="9"/>
                    </a:lnTo>
                    <a:lnTo>
                      <a:pt x="6" y="18"/>
                    </a:lnTo>
                    <a:lnTo>
                      <a:pt x="13" y="9"/>
                    </a:lnTo>
                    <a:lnTo>
                      <a:pt x="11" y="4"/>
                    </a:lnTo>
                    <a:lnTo>
                      <a:pt x="6" y="0"/>
                    </a:lnTo>
                    <a:lnTo>
                      <a:pt x="1" y="4"/>
                    </a:lnTo>
                    <a:lnTo>
                      <a:pt x="0" y="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74" name="Freeform 2163"/>
              <p:cNvSpPr>
                <a:spLocks/>
              </p:cNvSpPr>
              <p:nvPr/>
            </p:nvSpPr>
            <p:spPr bwMode="auto">
              <a:xfrm>
                <a:off x="4255" y="2326"/>
                <a:ext cx="33" cy="9"/>
              </a:xfrm>
              <a:custGeom>
                <a:avLst/>
                <a:gdLst>
                  <a:gd name="T0" fmla="*/ 33 w 67"/>
                  <a:gd name="T1" fmla="*/ 5 h 18"/>
                  <a:gd name="T2" fmla="*/ 33 w 67"/>
                  <a:gd name="T3" fmla="*/ 0 h 18"/>
                  <a:gd name="T4" fmla="*/ 0 w 67"/>
                  <a:gd name="T5" fmla="*/ 0 h 18"/>
                  <a:gd name="T6" fmla="*/ 0 w 67"/>
                  <a:gd name="T7" fmla="*/ 9 h 18"/>
                  <a:gd name="T8" fmla="*/ 33 w 67"/>
                  <a:gd name="T9" fmla="*/ 9 h 18"/>
                  <a:gd name="T10" fmla="*/ 33 w 67"/>
                  <a:gd name="T11" fmla="*/ 5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7" h="18">
                    <a:moveTo>
                      <a:pt x="67" y="9"/>
                    </a:moveTo>
                    <a:lnTo>
                      <a:pt x="67" y="0"/>
                    </a:lnTo>
                    <a:lnTo>
                      <a:pt x="0" y="0"/>
                    </a:lnTo>
                    <a:lnTo>
                      <a:pt x="0" y="18"/>
                    </a:lnTo>
                    <a:lnTo>
                      <a:pt x="67" y="18"/>
                    </a:lnTo>
                    <a:lnTo>
                      <a:pt x="67"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75" name="Freeform 2164"/>
              <p:cNvSpPr>
                <a:spLocks/>
              </p:cNvSpPr>
              <p:nvPr/>
            </p:nvSpPr>
            <p:spPr bwMode="auto">
              <a:xfrm>
                <a:off x="4288" y="2326"/>
                <a:ext cx="3" cy="9"/>
              </a:xfrm>
              <a:custGeom>
                <a:avLst/>
                <a:gdLst>
                  <a:gd name="T0" fmla="*/ 0 w 7"/>
                  <a:gd name="T1" fmla="*/ 9 h 18"/>
                  <a:gd name="T2" fmla="*/ 2 w 7"/>
                  <a:gd name="T3" fmla="*/ 8 h 18"/>
                  <a:gd name="T4" fmla="*/ 3 w 7"/>
                  <a:gd name="T5" fmla="*/ 5 h 18"/>
                  <a:gd name="T6" fmla="*/ 2 w 7"/>
                  <a:gd name="T7" fmla="*/ 2 h 18"/>
                  <a:gd name="T8" fmla="*/ 0 w 7"/>
                  <a:gd name="T9" fmla="*/ 0 h 18"/>
                  <a:gd name="T10" fmla="*/ 0 w 7"/>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0" y="18"/>
                    </a:moveTo>
                    <a:lnTo>
                      <a:pt x="5" y="15"/>
                    </a:lnTo>
                    <a:lnTo>
                      <a:pt x="7" y="9"/>
                    </a:lnTo>
                    <a:lnTo>
                      <a:pt x="5" y="4"/>
                    </a:lnTo>
                    <a:lnTo>
                      <a:pt x="0" y="0"/>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76" name="Freeform 2165"/>
              <p:cNvSpPr>
                <a:spLocks/>
              </p:cNvSpPr>
              <p:nvPr/>
            </p:nvSpPr>
            <p:spPr bwMode="auto">
              <a:xfrm>
                <a:off x="4012" y="2879"/>
                <a:ext cx="24" cy="71"/>
              </a:xfrm>
              <a:custGeom>
                <a:avLst/>
                <a:gdLst>
                  <a:gd name="T0" fmla="*/ 24 w 46"/>
                  <a:gd name="T1" fmla="*/ 71 h 141"/>
                  <a:gd name="T2" fmla="*/ 19 w 46"/>
                  <a:gd name="T3" fmla="*/ 71 h 141"/>
                  <a:gd name="T4" fmla="*/ 10 w 46"/>
                  <a:gd name="T5" fmla="*/ 71 h 141"/>
                  <a:gd name="T6" fmla="*/ 0 w 46"/>
                  <a:gd name="T7" fmla="*/ 71 h 141"/>
                  <a:gd name="T8" fmla="*/ 2 w 46"/>
                  <a:gd name="T9" fmla="*/ 36 h 141"/>
                  <a:gd name="T10" fmla="*/ 2 w 46"/>
                  <a:gd name="T11" fmla="*/ 0 h 141"/>
                  <a:gd name="T12" fmla="*/ 10 w 46"/>
                  <a:gd name="T13" fmla="*/ 0 h 141"/>
                  <a:gd name="T14" fmla="*/ 19 w 46"/>
                  <a:gd name="T15" fmla="*/ 0 h 141"/>
                  <a:gd name="T16" fmla="*/ 24 w 46"/>
                  <a:gd name="T17" fmla="*/ 0 h 141"/>
                  <a:gd name="T18" fmla="*/ 24 w 46"/>
                  <a:gd name="T19" fmla="*/ 71 h 1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6" h="141">
                    <a:moveTo>
                      <a:pt x="46" y="141"/>
                    </a:moveTo>
                    <a:lnTo>
                      <a:pt x="36" y="141"/>
                    </a:lnTo>
                    <a:lnTo>
                      <a:pt x="20" y="141"/>
                    </a:lnTo>
                    <a:lnTo>
                      <a:pt x="0" y="141"/>
                    </a:lnTo>
                    <a:lnTo>
                      <a:pt x="3" y="72"/>
                    </a:lnTo>
                    <a:lnTo>
                      <a:pt x="3" y="0"/>
                    </a:lnTo>
                    <a:lnTo>
                      <a:pt x="20" y="0"/>
                    </a:lnTo>
                    <a:lnTo>
                      <a:pt x="36" y="0"/>
                    </a:lnTo>
                    <a:lnTo>
                      <a:pt x="46" y="0"/>
                    </a:lnTo>
                    <a:lnTo>
                      <a:pt x="46" y="141"/>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77" name="Freeform 2166"/>
              <p:cNvSpPr>
                <a:spLocks/>
              </p:cNvSpPr>
              <p:nvPr/>
            </p:nvSpPr>
            <p:spPr bwMode="auto">
              <a:xfrm>
                <a:off x="4020" y="2879"/>
                <a:ext cx="32" cy="71"/>
              </a:xfrm>
              <a:custGeom>
                <a:avLst/>
                <a:gdLst>
                  <a:gd name="T0" fmla="*/ 32 w 65"/>
                  <a:gd name="T1" fmla="*/ 71 h 141"/>
                  <a:gd name="T2" fmla="*/ 27 w 65"/>
                  <a:gd name="T3" fmla="*/ 71 h 141"/>
                  <a:gd name="T4" fmla="*/ 19 w 65"/>
                  <a:gd name="T5" fmla="*/ 71 h 141"/>
                  <a:gd name="T6" fmla="*/ 10 w 65"/>
                  <a:gd name="T7" fmla="*/ 71 h 141"/>
                  <a:gd name="T8" fmla="*/ 2 w 65"/>
                  <a:gd name="T9" fmla="*/ 71 h 141"/>
                  <a:gd name="T10" fmla="*/ 0 w 65"/>
                  <a:gd name="T11" fmla="*/ 71 h 141"/>
                  <a:gd name="T12" fmla="*/ 0 w 65"/>
                  <a:gd name="T13" fmla="*/ 0 h 141"/>
                  <a:gd name="T14" fmla="*/ 2 w 65"/>
                  <a:gd name="T15" fmla="*/ 0 h 141"/>
                  <a:gd name="T16" fmla="*/ 10 w 65"/>
                  <a:gd name="T17" fmla="*/ 0 h 141"/>
                  <a:gd name="T18" fmla="*/ 19 w 65"/>
                  <a:gd name="T19" fmla="*/ 0 h 141"/>
                  <a:gd name="T20" fmla="*/ 27 w 65"/>
                  <a:gd name="T21" fmla="*/ 0 h 141"/>
                  <a:gd name="T22" fmla="*/ 32 w 65"/>
                  <a:gd name="T23" fmla="*/ 0 h 141"/>
                  <a:gd name="T24" fmla="*/ 32 w 65"/>
                  <a:gd name="T25" fmla="*/ 71 h 1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5" h="141">
                    <a:moveTo>
                      <a:pt x="65" y="141"/>
                    </a:moveTo>
                    <a:lnTo>
                      <a:pt x="55" y="141"/>
                    </a:lnTo>
                    <a:lnTo>
                      <a:pt x="38" y="141"/>
                    </a:lnTo>
                    <a:lnTo>
                      <a:pt x="21" y="141"/>
                    </a:lnTo>
                    <a:lnTo>
                      <a:pt x="5" y="141"/>
                    </a:lnTo>
                    <a:lnTo>
                      <a:pt x="0" y="141"/>
                    </a:lnTo>
                    <a:lnTo>
                      <a:pt x="0" y="0"/>
                    </a:lnTo>
                    <a:lnTo>
                      <a:pt x="5" y="0"/>
                    </a:lnTo>
                    <a:lnTo>
                      <a:pt x="21" y="0"/>
                    </a:lnTo>
                    <a:lnTo>
                      <a:pt x="38" y="0"/>
                    </a:lnTo>
                    <a:lnTo>
                      <a:pt x="55" y="0"/>
                    </a:lnTo>
                    <a:lnTo>
                      <a:pt x="65" y="0"/>
                    </a:lnTo>
                    <a:lnTo>
                      <a:pt x="65" y="141"/>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78" name="Freeform 2167"/>
              <p:cNvSpPr>
                <a:spLocks/>
              </p:cNvSpPr>
              <p:nvPr/>
            </p:nvSpPr>
            <p:spPr bwMode="auto">
              <a:xfrm>
                <a:off x="4036" y="2879"/>
                <a:ext cx="32" cy="71"/>
              </a:xfrm>
              <a:custGeom>
                <a:avLst/>
                <a:gdLst>
                  <a:gd name="T0" fmla="*/ 32 w 66"/>
                  <a:gd name="T1" fmla="*/ 71 h 141"/>
                  <a:gd name="T2" fmla="*/ 28 w 66"/>
                  <a:gd name="T3" fmla="*/ 71 h 141"/>
                  <a:gd name="T4" fmla="*/ 19 w 66"/>
                  <a:gd name="T5" fmla="*/ 71 h 141"/>
                  <a:gd name="T6" fmla="*/ 12 w 66"/>
                  <a:gd name="T7" fmla="*/ 71 h 141"/>
                  <a:gd name="T8" fmla="*/ 3 w 66"/>
                  <a:gd name="T9" fmla="*/ 71 h 141"/>
                  <a:gd name="T10" fmla="*/ 0 w 66"/>
                  <a:gd name="T11" fmla="*/ 71 h 141"/>
                  <a:gd name="T12" fmla="*/ 0 w 66"/>
                  <a:gd name="T13" fmla="*/ 0 h 141"/>
                  <a:gd name="T14" fmla="*/ 3 w 66"/>
                  <a:gd name="T15" fmla="*/ 0 h 141"/>
                  <a:gd name="T16" fmla="*/ 12 w 66"/>
                  <a:gd name="T17" fmla="*/ 0 h 141"/>
                  <a:gd name="T18" fmla="*/ 19 w 66"/>
                  <a:gd name="T19" fmla="*/ 0 h 141"/>
                  <a:gd name="T20" fmla="*/ 28 w 66"/>
                  <a:gd name="T21" fmla="*/ 0 h 141"/>
                  <a:gd name="T22" fmla="*/ 32 w 66"/>
                  <a:gd name="T23" fmla="*/ 0 h 141"/>
                  <a:gd name="T24" fmla="*/ 32 w 66"/>
                  <a:gd name="T25" fmla="*/ 71 h 1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6" h="141">
                    <a:moveTo>
                      <a:pt x="66" y="141"/>
                    </a:moveTo>
                    <a:lnTo>
                      <a:pt x="57" y="141"/>
                    </a:lnTo>
                    <a:lnTo>
                      <a:pt x="40" y="141"/>
                    </a:lnTo>
                    <a:lnTo>
                      <a:pt x="24" y="141"/>
                    </a:lnTo>
                    <a:lnTo>
                      <a:pt x="7" y="141"/>
                    </a:lnTo>
                    <a:lnTo>
                      <a:pt x="0" y="141"/>
                    </a:lnTo>
                    <a:lnTo>
                      <a:pt x="0" y="0"/>
                    </a:lnTo>
                    <a:lnTo>
                      <a:pt x="7" y="0"/>
                    </a:lnTo>
                    <a:lnTo>
                      <a:pt x="24" y="0"/>
                    </a:lnTo>
                    <a:lnTo>
                      <a:pt x="40" y="0"/>
                    </a:lnTo>
                    <a:lnTo>
                      <a:pt x="57" y="0"/>
                    </a:lnTo>
                    <a:lnTo>
                      <a:pt x="66" y="0"/>
                    </a:lnTo>
                    <a:lnTo>
                      <a:pt x="66" y="141"/>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79" name="Freeform 2168"/>
              <p:cNvSpPr>
                <a:spLocks/>
              </p:cNvSpPr>
              <p:nvPr/>
            </p:nvSpPr>
            <p:spPr bwMode="auto">
              <a:xfrm>
                <a:off x="4052" y="2879"/>
                <a:ext cx="33" cy="71"/>
              </a:xfrm>
              <a:custGeom>
                <a:avLst/>
                <a:gdLst>
                  <a:gd name="T0" fmla="*/ 33 w 65"/>
                  <a:gd name="T1" fmla="*/ 71 h 141"/>
                  <a:gd name="T2" fmla="*/ 30 w 65"/>
                  <a:gd name="T3" fmla="*/ 71 h 141"/>
                  <a:gd name="T4" fmla="*/ 20 w 65"/>
                  <a:gd name="T5" fmla="*/ 71 h 141"/>
                  <a:gd name="T6" fmla="*/ 12 w 65"/>
                  <a:gd name="T7" fmla="*/ 71 h 141"/>
                  <a:gd name="T8" fmla="*/ 3 w 65"/>
                  <a:gd name="T9" fmla="*/ 71 h 141"/>
                  <a:gd name="T10" fmla="*/ 0 w 65"/>
                  <a:gd name="T11" fmla="*/ 71 h 141"/>
                  <a:gd name="T12" fmla="*/ 0 w 65"/>
                  <a:gd name="T13" fmla="*/ 0 h 141"/>
                  <a:gd name="T14" fmla="*/ 3 w 65"/>
                  <a:gd name="T15" fmla="*/ 0 h 141"/>
                  <a:gd name="T16" fmla="*/ 12 w 65"/>
                  <a:gd name="T17" fmla="*/ 0 h 141"/>
                  <a:gd name="T18" fmla="*/ 22 w 65"/>
                  <a:gd name="T19" fmla="*/ 0 h 141"/>
                  <a:gd name="T20" fmla="*/ 30 w 65"/>
                  <a:gd name="T21" fmla="*/ 0 h 141"/>
                  <a:gd name="T22" fmla="*/ 33 w 65"/>
                  <a:gd name="T23" fmla="*/ 0 h 141"/>
                  <a:gd name="T24" fmla="*/ 33 w 65"/>
                  <a:gd name="T25" fmla="*/ 71 h 1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5" h="141">
                    <a:moveTo>
                      <a:pt x="65" y="141"/>
                    </a:moveTo>
                    <a:lnTo>
                      <a:pt x="60" y="141"/>
                    </a:lnTo>
                    <a:lnTo>
                      <a:pt x="40" y="141"/>
                    </a:lnTo>
                    <a:lnTo>
                      <a:pt x="23" y="141"/>
                    </a:lnTo>
                    <a:lnTo>
                      <a:pt x="6" y="141"/>
                    </a:lnTo>
                    <a:lnTo>
                      <a:pt x="0" y="141"/>
                    </a:lnTo>
                    <a:lnTo>
                      <a:pt x="0" y="0"/>
                    </a:lnTo>
                    <a:lnTo>
                      <a:pt x="6" y="0"/>
                    </a:lnTo>
                    <a:lnTo>
                      <a:pt x="23" y="0"/>
                    </a:lnTo>
                    <a:lnTo>
                      <a:pt x="43" y="0"/>
                    </a:lnTo>
                    <a:lnTo>
                      <a:pt x="60" y="0"/>
                    </a:lnTo>
                    <a:lnTo>
                      <a:pt x="65" y="0"/>
                    </a:lnTo>
                    <a:lnTo>
                      <a:pt x="65" y="141"/>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80" name="Freeform 2169"/>
              <p:cNvSpPr>
                <a:spLocks/>
              </p:cNvSpPr>
              <p:nvPr/>
            </p:nvSpPr>
            <p:spPr bwMode="auto">
              <a:xfrm>
                <a:off x="4068" y="2879"/>
                <a:ext cx="33" cy="71"/>
              </a:xfrm>
              <a:custGeom>
                <a:avLst/>
                <a:gdLst>
                  <a:gd name="T0" fmla="*/ 33 w 65"/>
                  <a:gd name="T1" fmla="*/ 71 h 141"/>
                  <a:gd name="T2" fmla="*/ 31 w 65"/>
                  <a:gd name="T3" fmla="*/ 71 h 141"/>
                  <a:gd name="T4" fmla="*/ 23 w 65"/>
                  <a:gd name="T5" fmla="*/ 71 h 141"/>
                  <a:gd name="T6" fmla="*/ 14 w 65"/>
                  <a:gd name="T7" fmla="*/ 71 h 141"/>
                  <a:gd name="T8" fmla="*/ 4 w 65"/>
                  <a:gd name="T9" fmla="*/ 71 h 141"/>
                  <a:gd name="T10" fmla="*/ 0 w 65"/>
                  <a:gd name="T11" fmla="*/ 71 h 141"/>
                  <a:gd name="T12" fmla="*/ 0 w 65"/>
                  <a:gd name="T13" fmla="*/ 0 h 141"/>
                  <a:gd name="T14" fmla="*/ 6 w 65"/>
                  <a:gd name="T15" fmla="*/ 0 h 141"/>
                  <a:gd name="T16" fmla="*/ 14 w 65"/>
                  <a:gd name="T17" fmla="*/ 0 h 141"/>
                  <a:gd name="T18" fmla="*/ 23 w 65"/>
                  <a:gd name="T19" fmla="*/ 0 h 141"/>
                  <a:gd name="T20" fmla="*/ 31 w 65"/>
                  <a:gd name="T21" fmla="*/ 0 h 141"/>
                  <a:gd name="T22" fmla="*/ 33 w 65"/>
                  <a:gd name="T23" fmla="*/ 0 h 141"/>
                  <a:gd name="T24" fmla="*/ 33 w 65"/>
                  <a:gd name="T25" fmla="*/ 71 h 1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5" h="141">
                    <a:moveTo>
                      <a:pt x="65" y="141"/>
                    </a:moveTo>
                    <a:lnTo>
                      <a:pt x="61" y="141"/>
                    </a:lnTo>
                    <a:lnTo>
                      <a:pt x="45" y="141"/>
                    </a:lnTo>
                    <a:lnTo>
                      <a:pt x="28" y="141"/>
                    </a:lnTo>
                    <a:lnTo>
                      <a:pt x="8" y="141"/>
                    </a:lnTo>
                    <a:lnTo>
                      <a:pt x="0" y="141"/>
                    </a:lnTo>
                    <a:lnTo>
                      <a:pt x="0" y="0"/>
                    </a:lnTo>
                    <a:lnTo>
                      <a:pt x="11" y="0"/>
                    </a:lnTo>
                    <a:lnTo>
                      <a:pt x="28" y="0"/>
                    </a:lnTo>
                    <a:lnTo>
                      <a:pt x="45" y="0"/>
                    </a:lnTo>
                    <a:lnTo>
                      <a:pt x="61" y="0"/>
                    </a:lnTo>
                    <a:lnTo>
                      <a:pt x="65" y="0"/>
                    </a:lnTo>
                    <a:lnTo>
                      <a:pt x="65" y="141"/>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81" name="Freeform 2170"/>
              <p:cNvSpPr>
                <a:spLocks/>
              </p:cNvSpPr>
              <p:nvPr/>
            </p:nvSpPr>
            <p:spPr bwMode="auto">
              <a:xfrm>
                <a:off x="4085" y="2879"/>
                <a:ext cx="33" cy="71"/>
              </a:xfrm>
              <a:custGeom>
                <a:avLst/>
                <a:gdLst>
                  <a:gd name="T0" fmla="*/ 33 w 65"/>
                  <a:gd name="T1" fmla="*/ 71 h 141"/>
                  <a:gd name="T2" fmla="*/ 31 w 65"/>
                  <a:gd name="T3" fmla="*/ 71 h 141"/>
                  <a:gd name="T4" fmla="*/ 23 w 65"/>
                  <a:gd name="T5" fmla="*/ 71 h 141"/>
                  <a:gd name="T6" fmla="*/ 14 w 65"/>
                  <a:gd name="T7" fmla="*/ 71 h 141"/>
                  <a:gd name="T8" fmla="*/ 6 w 65"/>
                  <a:gd name="T9" fmla="*/ 71 h 141"/>
                  <a:gd name="T10" fmla="*/ 0 w 65"/>
                  <a:gd name="T11" fmla="*/ 71 h 141"/>
                  <a:gd name="T12" fmla="*/ 0 w 65"/>
                  <a:gd name="T13" fmla="*/ 0 h 141"/>
                  <a:gd name="T14" fmla="*/ 6 w 65"/>
                  <a:gd name="T15" fmla="*/ 0 h 141"/>
                  <a:gd name="T16" fmla="*/ 14 w 65"/>
                  <a:gd name="T17" fmla="*/ 0 h 141"/>
                  <a:gd name="T18" fmla="*/ 23 w 65"/>
                  <a:gd name="T19" fmla="*/ 0 h 141"/>
                  <a:gd name="T20" fmla="*/ 31 w 65"/>
                  <a:gd name="T21" fmla="*/ 0 h 141"/>
                  <a:gd name="T22" fmla="*/ 33 w 65"/>
                  <a:gd name="T23" fmla="*/ 0 h 141"/>
                  <a:gd name="T24" fmla="*/ 33 w 65"/>
                  <a:gd name="T25" fmla="*/ 71 h 1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5" h="141">
                    <a:moveTo>
                      <a:pt x="65" y="141"/>
                    </a:moveTo>
                    <a:lnTo>
                      <a:pt x="62" y="141"/>
                    </a:lnTo>
                    <a:lnTo>
                      <a:pt x="45" y="141"/>
                    </a:lnTo>
                    <a:lnTo>
                      <a:pt x="28" y="141"/>
                    </a:lnTo>
                    <a:lnTo>
                      <a:pt x="12" y="141"/>
                    </a:lnTo>
                    <a:lnTo>
                      <a:pt x="0" y="141"/>
                    </a:lnTo>
                    <a:lnTo>
                      <a:pt x="0" y="0"/>
                    </a:lnTo>
                    <a:lnTo>
                      <a:pt x="12" y="0"/>
                    </a:lnTo>
                    <a:lnTo>
                      <a:pt x="28" y="0"/>
                    </a:lnTo>
                    <a:lnTo>
                      <a:pt x="45" y="0"/>
                    </a:lnTo>
                    <a:lnTo>
                      <a:pt x="62" y="0"/>
                    </a:lnTo>
                    <a:lnTo>
                      <a:pt x="65" y="0"/>
                    </a:lnTo>
                    <a:lnTo>
                      <a:pt x="65" y="141"/>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82" name="Freeform 2171"/>
              <p:cNvSpPr>
                <a:spLocks/>
              </p:cNvSpPr>
              <p:nvPr/>
            </p:nvSpPr>
            <p:spPr bwMode="auto">
              <a:xfrm>
                <a:off x="4101" y="2879"/>
                <a:ext cx="32" cy="71"/>
              </a:xfrm>
              <a:custGeom>
                <a:avLst/>
                <a:gdLst>
                  <a:gd name="T0" fmla="*/ 31 w 65"/>
                  <a:gd name="T1" fmla="*/ 71 h 141"/>
                  <a:gd name="T2" fmla="*/ 23 w 65"/>
                  <a:gd name="T3" fmla="*/ 71 h 141"/>
                  <a:gd name="T4" fmla="*/ 15 w 65"/>
                  <a:gd name="T5" fmla="*/ 71 h 141"/>
                  <a:gd name="T6" fmla="*/ 6 w 65"/>
                  <a:gd name="T7" fmla="*/ 71 h 141"/>
                  <a:gd name="T8" fmla="*/ 0 w 65"/>
                  <a:gd name="T9" fmla="*/ 71 h 141"/>
                  <a:gd name="T10" fmla="*/ 0 w 65"/>
                  <a:gd name="T11" fmla="*/ 0 h 141"/>
                  <a:gd name="T12" fmla="*/ 6 w 65"/>
                  <a:gd name="T13" fmla="*/ 0 h 141"/>
                  <a:gd name="T14" fmla="*/ 15 w 65"/>
                  <a:gd name="T15" fmla="*/ 0 h 141"/>
                  <a:gd name="T16" fmla="*/ 23 w 65"/>
                  <a:gd name="T17" fmla="*/ 0 h 141"/>
                  <a:gd name="T18" fmla="*/ 32 w 65"/>
                  <a:gd name="T19" fmla="*/ 0 h 141"/>
                  <a:gd name="T20" fmla="*/ 32 w 65"/>
                  <a:gd name="T21" fmla="*/ 71 h 141"/>
                  <a:gd name="T22" fmla="*/ 31 w 65"/>
                  <a:gd name="T23" fmla="*/ 71 h 1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5" h="141">
                    <a:moveTo>
                      <a:pt x="63" y="141"/>
                    </a:moveTo>
                    <a:lnTo>
                      <a:pt x="47" y="141"/>
                    </a:lnTo>
                    <a:lnTo>
                      <a:pt x="30" y="141"/>
                    </a:lnTo>
                    <a:lnTo>
                      <a:pt x="13" y="141"/>
                    </a:lnTo>
                    <a:lnTo>
                      <a:pt x="0" y="141"/>
                    </a:lnTo>
                    <a:lnTo>
                      <a:pt x="0" y="0"/>
                    </a:lnTo>
                    <a:lnTo>
                      <a:pt x="13" y="0"/>
                    </a:lnTo>
                    <a:lnTo>
                      <a:pt x="30" y="0"/>
                    </a:lnTo>
                    <a:lnTo>
                      <a:pt x="47" y="0"/>
                    </a:lnTo>
                    <a:lnTo>
                      <a:pt x="65" y="0"/>
                    </a:lnTo>
                    <a:lnTo>
                      <a:pt x="65" y="141"/>
                    </a:lnTo>
                    <a:lnTo>
                      <a:pt x="63" y="141"/>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83" name="Freeform 2172"/>
              <p:cNvSpPr>
                <a:spLocks/>
              </p:cNvSpPr>
              <p:nvPr/>
            </p:nvSpPr>
            <p:spPr bwMode="auto">
              <a:xfrm>
                <a:off x="4118" y="2879"/>
                <a:ext cx="32" cy="71"/>
              </a:xfrm>
              <a:custGeom>
                <a:avLst/>
                <a:gdLst>
                  <a:gd name="T0" fmla="*/ 32 w 65"/>
                  <a:gd name="T1" fmla="*/ 71 h 141"/>
                  <a:gd name="T2" fmla="*/ 25 w 65"/>
                  <a:gd name="T3" fmla="*/ 71 h 141"/>
                  <a:gd name="T4" fmla="*/ 15 w 65"/>
                  <a:gd name="T5" fmla="*/ 71 h 141"/>
                  <a:gd name="T6" fmla="*/ 7 w 65"/>
                  <a:gd name="T7" fmla="*/ 71 h 141"/>
                  <a:gd name="T8" fmla="*/ 0 w 65"/>
                  <a:gd name="T9" fmla="*/ 71 h 141"/>
                  <a:gd name="T10" fmla="*/ 0 w 65"/>
                  <a:gd name="T11" fmla="*/ 0 h 141"/>
                  <a:gd name="T12" fmla="*/ 7 w 65"/>
                  <a:gd name="T13" fmla="*/ 0 h 141"/>
                  <a:gd name="T14" fmla="*/ 17 w 65"/>
                  <a:gd name="T15" fmla="*/ 0 h 141"/>
                  <a:gd name="T16" fmla="*/ 25 w 65"/>
                  <a:gd name="T17" fmla="*/ 0 h 141"/>
                  <a:gd name="T18" fmla="*/ 32 w 65"/>
                  <a:gd name="T19" fmla="*/ 0 h 141"/>
                  <a:gd name="T20" fmla="*/ 32 w 65"/>
                  <a:gd name="T21" fmla="*/ 71 h 14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5" h="141">
                    <a:moveTo>
                      <a:pt x="65" y="141"/>
                    </a:moveTo>
                    <a:lnTo>
                      <a:pt x="50" y="141"/>
                    </a:lnTo>
                    <a:lnTo>
                      <a:pt x="30" y="141"/>
                    </a:lnTo>
                    <a:lnTo>
                      <a:pt x="14" y="141"/>
                    </a:lnTo>
                    <a:lnTo>
                      <a:pt x="0" y="141"/>
                    </a:lnTo>
                    <a:lnTo>
                      <a:pt x="0" y="0"/>
                    </a:lnTo>
                    <a:lnTo>
                      <a:pt x="14" y="0"/>
                    </a:lnTo>
                    <a:lnTo>
                      <a:pt x="34" y="0"/>
                    </a:lnTo>
                    <a:lnTo>
                      <a:pt x="50" y="0"/>
                    </a:lnTo>
                    <a:lnTo>
                      <a:pt x="65" y="0"/>
                    </a:lnTo>
                    <a:lnTo>
                      <a:pt x="65" y="141"/>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84" name="Freeform 2173"/>
              <p:cNvSpPr>
                <a:spLocks/>
              </p:cNvSpPr>
              <p:nvPr/>
            </p:nvSpPr>
            <p:spPr bwMode="auto">
              <a:xfrm>
                <a:off x="4133" y="2879"/>
                <a:ext cx="33" cy="72"/>
              </a:xfrm>
              <a:custGeom>
                <a:avLst/>
                <a:gdLst>
                  <a:gd name="T0" fmla="*/ 33 w 65"/>
                  <a:gd name="T1" fmla="*/ 72 h 145"/>
                  <a:gd name="T2" fmla="*/ 26 w 65"/>
                  <a:gd name="T3" fmla="*/ 72 h 145"/>
                  <a:gd name="T4" fmla="*/ 18 w 65"/>
                  <a:gd name="T5" fmla="*/ 70 h 145"/>
                  <a:gd name="T6" fmla="*/ 9 w 65"/>
                  <a:gd name="T7" fmla="*/ 70 h 145"/>
                  <a:gd name="T8" fmla="*/ 0 w 65"/>
                  <a:gd name="T9" fmla="*/ 70 h 145"/>
                  <a:gd name="T10" fmla="*/ 0 w 65"/>
                  <a:gd name="T11" fmla="*/ 0 h 145"/>
                  <a:gd name="T12" fmla="*/ 1 w 65"/>
                  <a:gd name="T13" fmla="*/ 0 h 145"/>
                  <a:gd name="T14" fmla="*/ 9 w 65"/>
                  <a:gd name="T15" fmla="*/ 0 h 145"/>
                  <a:gd name="T16" fmla="*/ 18 w 65"/>
                  <a:gd name="T17" fmla="*/ 0 h 145"/>
                  <a:gd name="T18" fmla="*/ 26 w 65"/>
                  <a:gd name="T19" fmla="*/ 0 h 145"/>
                  <a:gd name="T20" fmla="*/ 33 w 65"/>
                  <a:gd name="T21" fmla="*/ 0 h 145"/>
                  <a:gd name="T22" fmla="*/ 33 w 65"/>
                  <a:gd name="T23" fmla="*/ 72 h 1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5" h="145">
                    <a:moveTo>
                      <a:pt x="65" y="145"/>
                    </a:moveTo>
                    <a:lnTo>
                      <a:pt x="52" y="145"/>
                    </a:lnTo>
                    <a:lnTo>
                      <a:pt x="35" y="141"/>
                    </a:lnTo>
                    <a:lnTo>
                      <a:pt x="18" y="141"/>
                    </a:lnTo>
                    <a:lnTo>
                      <a:pt x="0" y="141"/>
                    </a:lnTo>
                    <a:lnTo>
                      <a:pt x="0" y="0"/>
                    </a:lnTo>
                    <a:lnTo>
                      <a:pt x="2" y="0"/>
                    </a:lnTo>
                    <a:lnTo>
                      <a:pt x="18" y="0"/>
                    </a:lnTo>
                    <a:lnTo>
                      <a:pt x="35" y="0"/>
                    </a:lnTo>
                    <a:lnTo>
                      <a:pt x="52" y="0"/>
                    </a:lnTo>
                    <a:lnTo>
                      <a:pt x="65" y="0"/>
                    </a:lnTo>
                    <a:lnTo>
                      <a:pt x="65" y="14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85" name="Freeform 2174"/>
              <p:cNvSpPr>
                <a:spLocks/>
              </p:cNvSpPr>
              <p:nvPr/>
            </p:nvSpPr>
            <p:spPr bwMode="auto">
              <a:xfrm>
                <a:off x="4150" y="2879"/>
                <a:ext cx="32" cy="72"/>
              </a:xfrm>
              <a:custGeom>
                <a:avLst/>
                <a:gdLst>
                  <a:gd name="T0" fmla="*/ 32 w 64"/>
                  <a:gd name="T1" fmla="*/ 72 h 145"/>
                  <a:gd name="T2" fmla="*/ 26 w 64"/>
                  <a:gd name="T3" fmla="*/ 72 h 145"/>
                  <a:gd name="T4" fmla="*/ 18 w 64"/>
                  <a:gd name="T5" fmla="*/ 72 h 145"/>
                  <a:gd name="T6" fmla="*/ 10 w 64"/>
                  <a:gd name="T7" fmla="*/ 72 h 145"/>
                  <a:gd name="T8" fmla="*/ 1 w 64"/>
                  <a:gd name="T9" fmla="*/ 70 h 145"/>
                  <a:gd name="T10" fmla="*/ 0 w 64"/>
                  <a:gd name="T11" fmla="*/ 70 h 145"/>
                  <a:gd name="T12" fmla="*/ 0 w 64"/>
                  <a:gd name="T13" fmla="*/ 0 h 145"/>
                  <a:gd name="T14" fmla="*/ 1 w 64"/>
                  <a:gd name="T15" fmla="*/ 0 h 145"/>
                  <a:gd name="T16" fmla="*/ 10 w 64"/>
                  <a:gd name="T17" fmla="*/ 0 h 145"/>
                  <a:gd name="T18" fmla="*/ 18 w 64"/>
                  <a:gd name="T19" fmla="*/ 0 h 145"/>
                  <a:gd name="T20" fmla="*/ 26 w 64"/>
                  <a:gd name="T21" fmla="*/ 0 h 145"/>
                  <a:gd name="T22" fmla="*/ 32 w 64"/>
                  <a:gd name="T23" fmla="*/ 0 h 145"/>
                  <a:gd name="T24" fmla="*/ 32 w 64"/>
                  <a:gd name="T25" fmla="*/ 72 h 1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4" h="145">
                    <a:moveTo>
                      <a:pt x="64" y="145"/>
                    </a:moveTo>
                    <a:lnTo>
                      <a:pt x="52" y="145"/>
                    </a:lnTo>
                    <a:lnTo>
                      <a:pt x="35" y="145"/>
                    </a:lnTo>
                    <a:lnTo>
                      <a:pt x="19" y="145"/>
                    </a:lnTo>
                    <a:lnTo>
                      <a:pt x="2" y="141"/>
                    </a:lnTo>
                    <a:lnTo>
                      <a:pt x="0" y="141"/>
                    </a:lnTo>
                    <a:lnTo>
                      <a:pt x="0" y="0"/>
                    </a:lnTo>
                    <a:lnTo>
                      <a:pt x="2" y="0"/>
                    </a:lnTo>
                    <a:lnTo>
                      <a:pt x="19" y="0"/>
                    </a:lnTo>
                    <a:lnTo>
                      <a:pt x="35" y="0"/>
                    </a:lnTo>
                    <a:lnTo>
                      <a:pt x="52" y="0"/>
                    </a:lnTo>
                    <a:lnTo>
                      <a:pt x="64" y="0"/>
                    </a:lnTo>
                    <a:lnTo>
                      <a:pt x="64" y="14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86" name="Freeform 2175"/>
              <p:cNvSpPr>
                <a:spLocks/>
              </p:cNvSpPr>
              <p:nvPr/>
            </p:nvSpPr>
            <p:spPr bwMode="auto">
              <a:xfrm>
                <a:off x="4166" y="2879"/>
                <a:ext cx="33" cy="72"/>
              </a:xfrm>
              <a:custGeom>
                <a:avLst/>
                <a:gdLst>
                  <a:gd name="T0" fmla="*/ 33 w 65"/>
                  <a:gd name="T1" fmla="*/ 72 h 145"/>
                  <a:gd name="T2" fmla="*/ 27 w 65"/>
                  <a:gd name="T3" fmla="*/ 72 h 145"/>
                  <a:gd name="T4" fmla="*/ 19 w 65"/>
                  <a:gd name="T5" fmla="*/ 72 h 145"/>
                  <a:gd name="T6" fmla="*/ 10 w 65"/>
                  <a:gd name="T7" fmla="*/ 72 h 145"/>
                  <a:gd name="T8" fmla="*/ 2 w 65"/>
                  <a:gd name="T9" fmla="*/ 72 h 145"/>
                  <a:gd name="T10" fmla="*/ 0 w 65"/>
                  <a:gd name="T11" fmla="*/ 72 h 145"/>
                  <a:gd name="T12" fmla="*/ 0 w 65"/>
                  <a:gd name="T13" fmla="*/ 0 h 145"/>
                  <a:gd name="T14" fmla="*/ 2 w 65"/>
                  <a:gd name="T15" fmla="*/ 0 h 145"/>
                  <a:gd name="T16" fmla="*/ 10 w 65"/>
                  <a:gd name="T17" fmla="*/ 0 h 145"/>
                  <a:gd name="T18" fmla="*/ 19 w 65"/>
                  <a:gd name="T19" fmla="*/ 0 h 145"/>
                  <a:gd name="T20" fmla="*/ 29 w 65"/>
                  <a:gd name="T21" fmla="*/ 0 h 145"/>
                  <a:gd name="T22" fmla="*/ 33 w 65"/>
                  <a:gd name="T23" fmla="*/ 0 h 145"/>
                  <a:gd name="T24" fmla="*/ 33 w 65"/>
                  <a:gd name="T25" fmla="*/ 72 h 1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5" h="145">
                    <a:moveTo>
                      <a:pt x="65" y="145"/>
                    </a:moveTo>
                    <a:lnTo>
                      <a:pt x="54" y="145"/>
                    </a:lnTo>
                    <a:lnTo>
                      <a:pt x="37" y="145"/>
                    </a:lnTo>
                    <a:lnTo>
                      <a:pt x="20" y="145"/>
                    </a:lnTo>
                    <a:lnTo>
                      <a:pt x="3" y="145"/>
                    </a:lnTo>
                    <a:lnTo>
                      <a:pt x="0" y="145"/>
                    </a:lnTo>
                    <a:lnTo>
                      <a:pt x="0" y="0"/>
                    </a:lnTo>
                    <a:lnTo>
                      <a:pt x="3" y="0"/>
                    </a:lnTo>
                    <a:lnTo>
                      <a:pt x="20" y="0"/>
                    </a:lnTo>
                    <a:lnTo>
                      <a:pt x="37" y="0"/>
                    </a:lnTo>
                    <a:lnTo>
                      <a:pt x="57" y="0"/>
                    </a:lnTo>
                    <a:lnTo>
                      <a:pt x="65" y="0"/>
                    </a:lnTo>
                    <a:lnTo>
                      <a:pt x="65" y="14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87" name="Freeform 2176"/>
              <p:cNvSpPr>
                <a:spLocks/>
              </p:cNvSpPr>
              <p:nvPr/>
            </p:nvSpPr>
            <p:spPr bwMode="auto">
              <a:xfrm>
                <a:off x="4182" y="2879"/>
                <a:ext cx="33" cy="72"/>
              </a:xfrm>
              <a:custGeom>
                <a:avLst/>
                <a:gdLst>
                  <a:gd name="T0" fmla="*/ 33 w 65"/>
                  <a:gd name="T1" fmla="*/ 72 h 145"/>
                  <a:gd name="T2" fmla="*/ 29 w 65"/>
                  <a:gd name="T3" fmla="*/ 72 h 145"/>
                  <a:gd name="T4" fmla="*/ 21 w 65"/>
                  <a:gd name="T5" fmla="*/ 72 h 145"/>
                  <a:gd name="T6" fmla="*/ 11 w 65"/>
                  <a:gd name="T7" fmla="*/ 72 h 145"/>
                  <a:gd name="T8" fmla="*/ 3 w 65"/>
                  <a:gd name="T9" fmla="*/ 72 h 145"/>
                  <a:gd name="T10" fmla="*/ 0 w 65"/>
                  <a:gd name="T11" fmla="*/ 72 h 145"/>
                  <a:gd name="T12" fmla="*/ 0 w 65"/>
                  <a:gd name="T13" fmla="*/ 0 h 145"/>
                  <a:gd name="T14" fmla="*/ 3 w 65"/>
                  <a:gd name="T15" fmla="*/ 0 h 145"/>
                  <a:gd name="T16" fmla="*/ 13 w 65"/>
                  <a:gd name="T17" fmla="*/ 0 h 145"/>
                  <a:gd name="T18" fmla="*/ 21 w 65"/>
                  <a:gd name="T19" fmla="*/ 0 h 145"/>
                  <a:gd name="T20" fmla="*/ 29 w 65"/>
                  <a:gd name="T21" fmla="*/ 0 h 145"/>
                  <a:gd name="T22" fmla="*/ 33 w 65"/>
                  <a:gd name="T23" fmla="*/ 0 h 145"/>
                  <a:gd name="T24" fmla="*/ 33 w 65"/>
                  <a:gd name="T25" fmla="*/ 72 h 1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5" h="145">
                    <a:moveTo>
                      <a:pt x="65" y="145"/>
                    </a:moveTo>
                    <a:lnTo>
                      <a:pt x="58" y="145"/>
                    </a:lnTo>
                    <a:lnTo>
                      <a:pt x="42" y="145"/>
                    </a:lnTo>
                    <a:lnTo>
                      <a:pt x="22" y="145"/>
                    </a:lnTo>
                    <a:lnTo>
                      <a:pt x="5" y="145"/>
                    </a:lnTo>
                    <a:lnTo>
                      <a:pt x="0" y="145"/>
                    </a:lnTo>
                    <a:lnTo>
                      <a:pt x="0" y="0"/>
                    </a:lnTo>
                    <a:lnTo>
                      <a:pt x="5" y="0"/>
                    </a:lnTo>
                    <a:lnTo>
                      <a:pt x="25" y="0"/>
                    </a:lnTo>
                    <a:lnTo>
                      <a:pt x="42" y="0"/>
                    </a:lnTo>
                    <a:lnTo>
                      <a:pt x="58" y="0"/>
                    </a:lnTo>
                    <a:lnTo>
                      <a:pt x="65" y="0"/>
                    </a:lnTo>
                    <a:lnTo>
                      <a:pt x="65" y="14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88" name="Freeform 2177"/>
              <p:cNvSpPr>
                <a:spLocks/>
              </p:cNvSpPr>
              <p:nvPr/>
            </p:nvSpPr>
            <p:spPr bwMode="auto">
              <a:xfrm>
                <a:off x="4199" y="2879"/>
                <a:ext cx="32" cy="72"/>
              </a:xfrm>
              <a:custGeom>
                <a:avLst/>
                <a:gdLst>
                  <a:gd name="T0" fmla="*/ 32 w 65"/>
                  <a:gd name="T1" fmla="*/ 72 h 145"/>
                  <a:gd name="T2" fmla="*/ 29 w 65"/>
                  <a:gd name="T3" fmla="*/ 72 h 145"/>
                  <a:gd name="T4" fmla="*/ 21 w 65"/>
                  <a:gd name="T5" fmla="*/ 72 h 145"/>
                  <a:gd name="T6" fmla="*/ 12 w 65"/>
                  <a:gd name="T7" fmla="*/ 72 h 145"/>
                  <a:gd name="T8" fmla="*/ 4 w 65"/>
                  <a:gd name="T9" fmla="*/ 72 h 145"/>
                  <a:gd name="T10" fmla="*/ 0 w 65"/>
                  <a:gd name="T11" fmla="*/ 72 h 145"/>
                  <a:gd name="T12" fmla="*/ 0 w 65"/>
                  <a:gd name="T13" fmla="*/ 0 h 145"/>
                  <a:gd name="T14" fmla="*/ 4 w 65"/>
                  <a:gd name="T15" fmla="*/ 0 h 145"/>
                  <a:gd name="T16" fmla="*/ 12 w 65"/>
                  <a:gd name="T17" fmla="*/ 0 h 145"/>
                  <a:gd name="T18" fmla="*/ 21 w 65"/>
                  <a:gd name="T19" fmla="*/ 0 h 145"/>
                  <a:gd name="T20" fmla="*/ 29 w 65"/>
                  <a:gd name="T21" fmla="*/ 0 h 145"/>
                  <a:gd name="T22" fmla="*/ 32 w 65"/>
                  <a:gd name="T23" fmla="*/ 0 h 145"/>
                  <a:gd name="T24" fmla="*/ 32 w 65"/>
                  <a:gd name="T25" fmla="*/ 72 h 1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5" h="145">
                    <a:moveTo>
                      <a:pt x="65" y="145"/>
                    </a:moveTo>
                    <a:lnTo>
                      <a:pt x="59" y="145"/>
                    </a:lnTo>
                    <a:lnTo>
                      <a:pt x="42" y="145"/>
                    </a:lnTo>
                    <a:lnTo>
                      <a:pt x="25" y="145"/>
                    </a:lnTo>
                    <a:lnTo>
                      <a:pt x="9" y="145"/>
                    </a:lnTo>
                    <a:lnTo>
                      <a:pt x="0" y="145"/>
                    </a:lnTo>
                    <a:lnTo>
                      <a:pt x="0" y="0"/>
                    </a:lnTo>
                    <a:lnTo>
                      <a:pt x="9" y="0"/>
                    </a:lnTo>
                    <a:lnTo>
                      <a:pt x="25" y="0"/>
                    </a:lnTo>
                    <a:lnTo>
                      <a:pt x="42" y="0"/>
                    </a:lnTo>
                    <a:lnTo>
                      <a:pt x="59" y="0"/>
                    </a:lnTo>
                    <a:lnTo>
                      <a:pt x="65" y="0"/>
                    </a:lnTo>
                    <a:lnTo>
                      <a:pt x="65" y="14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89" name="Freeform 2178"/>
              <p:cNvSpPr>
                <a:spLocks/>
              </p:cNvSpPr>
              <p:nvPr/>
            </p:nvSpPr>
            <p:spPr bwMode="auto">
              <a:xfrm>
                <a:off x="4215" y="2879"/>
                <a:ext cx="32" cy="72"/>
              </a:xfrm>
              <a:custGeom>
                <a:avLst/>
                <a:gdLst>
                  <a:gd name="T0" fmla="*/ 32 w 65"/>
                  <a:gd name="T1" fmla="*/ 72 h 145"/>
                  <a:gd name="T2" fmla="*/ 30 w 65"/>
                  <a:gd name="T3" fmla="*/ 72 h 145"/>
                  <a:gd name="T4" fmla="*/ 21 w 65"/>
                  <a:gd name="T5" fmla="*/ 72 h 145"/>
                  <a:gd name="T6" fmla="*/ 13 w 65"/>
                  <a:gd name="T7" fmla="*/ 72 h 145"/>
                  <a:gd name="T8" fmla="*/ 5 w 65"/>
                  <a:gd name="T9" fmla="*/ 72 h 145"/>
                  <a:gd name="T10" fmla="*/ 0 w 65"/>
                  <a:gd name="T11" fmla="*/ 72 h 145"/>
                  <a:gd name="T12" fmla="*/ 0 w 65"/>
                  <a:gd name="T13" fmla="*/ 0 h 145"/>
                  <a:gd name="T14" fmla="*/ 5 w 65"/>
                  <a:gd name="T15" fmla="*/ 0 h 145"/>
                  <a:gd name="T16" fmla="*/ 13 w 65"/>
                  <a:gd name="T17" fmla="*/ 0 h 145"/>
                  <a:gd name="T18" fmla="*/ 21 w 65"/>
                  <a:gd name="T19" fmla="*/ 0 h 145"/>
                  <a:gd name="T20" fmla="*/ 30 w 65"/>
                  <a:gd name="T21" fmla="*/ 0 h 145"/>
                  <a:gd name="T22" fmla="*/ 32 w 65"/>
                  <a:gd name="T23" fmla="*/ 0 h 145"/>
                  <a:gd name="T24" fmla="*/ 32 w 65"/>
                  <a:gd name="T25" fmla="*/ 72 h 1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5" h="145">
                    <a:moveTo>
                      <a:pt x="65" y="145"/>
                    </a:moveTo>
                    <a:lnTo>
                      <a:pt x="60" y="145"/>
                    </a:lnTo>
                    <a:lnTo>
                      <a:pt x="43" y="145"/>
                    </a:lnTo>
                    <a:lnTo>
                      <a:pt x="27" y="145"/>
                    </a:lnTo>
                    <a:lnTo>
                      <a:pt x="10" y="145"/>
                    </a:lnTo>
                    <a:lnTo>
                      <a:pt x="0" y="145"/>
                    </a:lnTo>
                    <a:lnTo>
                      <a:pt x="0" y="0"/>
                    </a:lnTo>
                    <a:lnTo>
                      <a:pt x="10" y="0"/>
                    </a:lnTo>
                    <a:lnTo>
                      <a:pt x="27" y="0"/>
                    </a:lnTo>
                    <a:lnTo>
                      <a:pt x="43" y="0"/>
                    </a:lnTo>
                    <a:lnTo>
                      <a:pt x="60" y="0"/>
                    </a:lnTo>
                    <a:lnTo>
                      <a:pt x="65" y="0"/>
                    </a:lnTo>
                    <a:lnTo>
                      <a:pt x="65" y="14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90" name="Freeform 2179"/>
              <p:cNvSpPr>
                <a:spLocks/>
              </p:cNvSpPr>
              <p:nvPr/>
            </p:nvSpPr>
            <p:spPr bwMode="auto">
              <a:xfrm>
                <a:off x="4231" y="2879"/>
                <a:ext cx="33" cy="72"/>
              </a:xfrm>
              <a:custGeom>
                <a:avLst/>
                <a:gdLst>
                  <a:gd name="T0" fmla="*/ 32 w 66"/>
                  <a:gd name="T1" fmla="*/ 72 h 145"/>
                  <a:gd name="T2" fmla="*/ 22 w 66"/>
                  <a:gd name="T3" fmla="*/ 72 h 145"/>
                  <a:gd name="T4" fmla="*/ 14 w 66"/>
                  <a:gd name="T5" fmla="*/ 72 h 145"/>
                  <a:gd name="T6" fmla="*/ 5 w 66"/>
                  <a:gd name="T7" fmla="*/ 72 h 145"/>
                  <a:gd name="T8" fmla="*/ 0 w 66"/>
                  <a:gd name="T9" fmla="*/ 72 h 145"/>
                  <a:gd name="T10" fmla="*/ 0 w 66"/>
                  <a:gd name="T11" fmla="*/ 0 h 145"/>
                  <a:gd name="T12" fmla="*/ 5 w 66"/>
                  <a:gd name="T13" fmla="*/ 0 h 145"/>
                  <a:gd name="T14" fmla="*/ 14 w 66"/>
                  <a:gd name="T15" fmla="*/ 0 h 145"/>
                  <a:gd name="T16" fmla="*/ 24 w 66"/>
                  <a:gd name="T17" fmla="*/ 0 h 145"/>
                  <a:gd name="T18" fmla="*/ 33 w 66"/>
                  <a:gd name="T19" fmla="*/ 9 h 145"/>
                  <a:gd name="T20" fmla="*/ 33 w 66"/>
                  <a:gd name="T21" fmla="*/ 72 h 145"/>
                  <a:gd name="T22" fmla="*/ 32 w 66"/>
                  <a:gd name="T23" fmla="*/ 72 h 1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6" h="145">
                    <a:moveTo>
                      <a:pt x="64" y="145"/>
                    </a:moveTo>
                    <a:lnTo>
                      <a:pt x="44" y="145"/>
                    </a:lnTo>
                    <a:lnTo>
                      <a:pt x="27" y="145"/>
                    </a:lnTo>
                    <a:lnTo>
                      <a:pt x="10" y="145"/>
                    </a:lnTo>
                    <a:lnTo>
                      <a:pt x="0" y="145"/>
                    </a:lnTo>
                    <a:lnTo>
                      <a:pt x="0" y="0"/>
                    </a:lnTo>
                    <a:lnTo>
                      <a:pt x="10" y="0"/>
                    </a:lnTo>
                    <a:lnTo>
                      <a:pt x="27" y="0"/>
                    </a:lnTo>
                    <a:lnTo>
                      <a:pt x="47" y="0"/>
                    </a:lnTo>
                    <a:lnTo>
                      <a:pt x="66" y="18"/>
                    </a:lnTo>
                    <a:lnTo>
                      <a:pt x="66" y="145"/>
                    </a:lnTo>
                    <a:lnTo>
                      <a:pt x="64" y="14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91" name="Freeform 2180"/>
              <p:cNvSpPr>
                <a:spLocks/>
              </p:cNvSpPr>
              <p:nvPr/>
            </p:nvSpPr>
            <p:spPr bwMode="auto">
              <a:xfrm>
                <a:off x="4247" y="2879"/>
                <a:ext cx="33" cy="72"/>
              </a:xfrm>
              <a:custGeom>
                <a:avLst/>
                <a:gdLst>
                  <a:gd name="T0" fmla="*/ 33 w 65"/>
                  <a:gd name="T1" fmla="*/ 72 h 145"/>
                  <a:gd name="T2" fmla="*/ 25 w 65"/>
                  <a:gd name="T3" fmla="*/ 72 h 145"/>
                  <a:gd name="T4" fmla="*/ 16 w 65"/>
                  <a:gd name="T5" fmla="*/ 72 h 145"/>
                  <a:gd name="T6" fmla="*/ 6 w 65"/>
                  <a:gd name="T7" fmla="*/ 72 h 145"/>
                  <a:gd name="T8" fmla="*/ 0 w 65"/>
                  <a:gd name="T9" fmla="*/ 72 h 145"/>
                  <a:gd name="T10" fmla="*/ 0 w 65"/>
                  <a:gd name="T11" fmla="*/ 0 h 145"/>
                  <a:gd name="T12" fmla="*/ 8 w 65"/>
                  <a:gd name="T13" fmla="*/ 0 h 145"/>
                  <a:gd name="T14" fmla="*/ 33 w 65"/>
                  <a:gd name="T15" fmla="*/ 26 h 145"/>
                  <a:gd name="T16" fmla="*/ 33 w 65"/>
                  <a:gd name="T17" fmla="*/ 72 h 1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5" h="145">
                    <a:moveTo>
                      <a:pt x="65" y="145"/>
                    </a:moveTo>
                    <a:lnTo>
                      <a:pt x="49" y="145"/>
                    </a:lnTo>
                    <a:lnTo>
                      <a:pt x="32" y="145"/>
                    </a:lnTo>
                    <a:lnTo>
                      <a:pt x="12" y="145"/>
                    </a:lnTo>
                    <a:lnTo>
                      <a:pt x="0" y="145"/>
                    </a:lnTo>
                    <a:lnTo>
                      <a:pt x="0" y="0"/>
                    </a:lnTo>
                    <a:lnTo>
                      <a:pt x="15" y="0"/>
                    </a:lnTo>
                    <a:lnTo>
                      <a:pt x="65" y="53"/>
                    </a:lnTo>
                    <a:lnTo>
                      <a:pt x="65" y="14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92" name="Freeform 2181"/>
              <p:cNvSpPr>
                <a:spLocks/>
              </p:cNvSpPr>
              <p:nvPr/>
            </p:nvSpPr>
            <p:spPr bwMode="auto">
              <a:xfrm>
                <a:off x="4264" y="2888"/>
                <a:ext cx="24" cy="63"/>
              </a:xfrm>
              <a:custGeom>
                <a:avLst/>
                <a:gdLst>
                  <a:gd name="T0" fmla="*/ 24 w 48"/>
                  <a:gd name="T1" fmla="*/ 27 h 127"/>
                  <a:gd name="T2" fmla="*/ 24 w 48"/>
                  <a:gd name="T3" fmla="*/ 63 h 127"/>
                  <a:gd name="T4" fmla="*/ 16 w 48"/>
                  <a:gd name="T5" fmla="*/ 63 h 127"/>
                  <a:gd name="T6" fmla="*/ 8 w 48"/>
                  <a:gd name="T7" fmla="*/ 63 h 127"/>
                  <a:gd name="T8" fmla="*/ 0 w 48"/>
                  <a:gd name="T9" fmla="*/ 63 h 127"/>
                  <a:gd name="T10" fmla="*/ 0 w 48"/>
                  <a:gd name="T11" fmla="*/ 0 h 127"/>
                  <a:gd name="T12" fmla="*/ 24 w 48"/>
                  <a:gd name="T13" fmla="*/ 27 h 12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127">
                    <a:moveTo>
                      <a:pt x="48" y="54"/>
                    </a:moveTo>
                    <a:lnTo>
                      <a:pt x="48" y="127"/>
                    </a:lnTo>
                    <a:lnTo>
                      <a:pt x="31" y="127"/>
                    </a:lnTo>
                    <a:lnTo>
                      <a:pt x="15" y="127"/>
                    </a:lnTo>
                    <a:lnTo>
                      <a:pt x="0" y="127"/>
                    </a:lnTo>
                    <a:lnTo>
                      <a:pt x="0" y="0"/>
                    </a:lnTo>
                    <a:lnTo>
                      <a:pt x="48" y="54"/>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93" name="Freeform 2182"/>
              <p:cNvSpPr>
                <a:spLocks/>
              </p:cNvSpPr>
              <p:nvPr/>
            </p:nvSpPr>
            <p:spPr bwMode="auto">
              <a:xfrm>
                <a:off x="4280" y="2905"/>
                <a:ext cx="8" cy="46"/>
              </a:xfrm>
              <a:custGeom>
                <a:avLst/>
                <a:gdLst>
                  <a:gd name="T0" fmla="*/ 8 w 17"/>
                  <a:gd name="T1" fmla="*/ 10 h 92"/>
                  <a:gd name="T2" fmla="*/ 8 w 17"/>
                  <a:gd name="T3" fmla="*/ 46 h 92"/>
                  <a:gd name="T4" fmla="*/ 0 w 17"/>
                  <a:gd name="T5" fmla="*/ 46 h 92"/>
                  <a:gd name="T6" fmla="*/ 0 w 17"/>
                  <a:gd name="T7" fmla="*/ 46 h 92"/>
                  <a:gd name="T8" fmla="*/ 0 w 17"/>
                  <a:gd name="T9" fmla="*/ 0 h 92"/>
                  <a:gd name="T10" fmla="*/ 8 w 17"/>
                  <a:gd name="T11" fmla="*/ 10 h 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92">
                    <a:moveTo>
                      <a:pt x="17" y="19"/>
                    </a:moveTo>
                    <a:lnTo>
                      <a:pt x="17" y="92"/>
                    </a:lnTo>
                    <a:lnTo>
                      <a:pt x="0" y="92"/>
                    </a:lnTo>
                    <a:lnTo>
                      <a:pt x="0" y="0"/>
                    </a:lnTo>
                    <a:lnTo>
                      <a:pt x="17" y="19"/>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94" name="Freeform 2183"/>
              <p:cNvSpPr>
                <a:spLocks/>
              </p:cNvSpPr>
              <p:nvPr/>
            </p:nvSpPr>
            <p:spPr bwMode="auto">
              <a:xfrm>
                <a:off x="4287" y="2947"/>
                <a:ext cx="4" cy="9"/>
              </a:xfrm>
              <a:custGeom>
                <a:avLst/>
                <a:gdLst>
                  <a:gd name="T0" fmla="*/ 0 w 7"/>
                  <a:gd name="T1" fmla="*/ 9 h 18"/>
                  <a:gd name="T2" fmla="*/ 3 w 7"/>
                  <a:gd name="T3" fmla="*/ 7 h 18"/>
                  <a:gd name="T4" fmla="*/ 4 w 7"/>
                  <a:gd name="T5" fmla="*/ 5 h 18"/>
                  <a:gd name="T6" fmla="*/ 3 w 7"/>
                  <a:gd name="T7" fmla="*/ 2 h 18"/>
                  <a:gd name="T8" fmla="*/ 0 w 7"/>
                  <a:gd name="T9" fmla="*/ 0 h 18"/>
                  <a:gd name="T10" fmla="*/ 0 w 7"/>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0" y="18"/>
                    </a:moveTo>
                    <a:lnTo>
                      <a:pt x="5" y="14"/>
                    </a:lnTo>
                    <a:lnTo>
                      <a:pt x="7" y="9"/>
                    </a:lnTo>
                    <a:lnTo>
                      <a:pt x="5" y="3"/>
                    </a:lnTo>
                    <a:lnTo>
                      <a:pt x="0" y="0"/>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95" name="Freeform 2184"/>
              <p:cNvSpPr>
                <a:spLocks/>
              </p:cNvSpPr>
              <p:nvPr/>
            </p:nvSpPr>
            <p:spPr bwMode="auto">
              <a:xfrm>
                <a:off x="4276" y="2947"/>
                <a:ext cx="11" cy="9"/>
              </a:xfrm>
              <a:custGeom>
                <a:avLst/>
                <a:gdLst>
                  <a:gd name="T0" fmla="*/ 3 w 23"/>
                  <a:gd name="T1" fmla="*/ 9 h 18"/>
                  <a:gd name="T2" fmla="*/ 3 w 23"/>
                  <a:gd name="T3" fmla="*/ 9 h 18"/>
                  <a:gd name="T4" fmla="*/ 11 w 23"/>
                  <a:gd name="T5" fmla="*/ 9 h 18"/>
                  <a:gd name="T6" fmla="*/ 11 w 23"/>
                  <a:gd name="T7" fmla="*/ 0 h 18"/>
                  <a:gd name="T8" fmla="*/ 3 w 23"/>
                  <a:gd name="T9" fmla="*/ 0 h 18"/>
                  <a:gd name="T10" fmla="*/ 3 w 23"/>
                  <a:gd name="T11" fmla="*/ 0 h 18"/>
                  <a:gd name="T12" fmla="*/ 3 w 23"/>
                  <a:gd name="T13" fmla="*/ 0 h 18"/>
                  <a:gd name="T14" fmla="*/ 1 w 23"/>
                  <a:gd name="T15" fmla="*/ 2 h 18"/>
                  <a:gd name="T16" fmla="*/ 0 w 23"/>
                  <a:gd name="T17" fmla="*/ 5 h 18"/>
                  <a:gd name="T18" fmla="*/ 1 w 23"/>
                  <a:gd name="T19" fmla="*/ 7 h 18"/>
                  <a:gd name="T20" fmla="*/ 3 w 23"/>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 h="18">
                    <a:moveTo>
                      <a:pt x="7" y="18"/>
                    </a:moveTo>
                    <a:lnTo>
                      <a:pt x="7" y="18"/>
                    </a:lnTo>
                    <a:lnTo>
                      <a:pt x="23" y="18"/>
                    </a:lnTo>
                    <a:lnTo>
                      <a:pt x="23"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96" name="Freeform 2185"/>
              <p:cNvSpPr>
                <a:spLocks/>
              </p:cNvSpPr>
              <p:nvPr/>
            </p:nvSpPr>
            <p:spPr bwMode="auto">
              <a:xfrm>
                <a:off x="4267" y="2947"/>
                <a:ext cx="12" cy="9"/>
              </a:xfrm>
              <a:custGeom>
                <a:avLst/>
                <a:gdLst>
                  <a:gd name="T0" fmla="*/ 4 w 24"/>
                  <a:gd name="T1" fmla="*/ 9 h 18"/>
                  <a:gd name="T2" fmla="*/ 4 w 24"/>
                  <a:gd name="T3" fmla="*/ 9 h 18"/>
                  <a:gd name="T4" fmla="*/ 12 w 24"/>
                  <a:gd name="T5" fmla="*/ 9 h 18"/>
                  <a:gd name="T6" fmla="*/ 12 w 24"/>
                  <a:gd name="T7" fmla="*/ 0 h 18"/>
                  <a:gd name="T8" fmla="*/ 4 w 24"/>
                  <a:gd name="T9" fmla="*/ 0 h 18"/>
                  <a:gd name="T10" fmla="*/ 4 w 24"/>
                  <a:gd name="T11" fmla="*/ 0 h 18"/>
                  <a:gd name="T12" fmla="*/ 4 w 24"/>
                  <a:gd name="T13" fmla="*/ 0 h 18"/>
                  <a:gd name="T14" fmla="*/ 1 w 24"/>
                  <a:gd name="T15" fmla="*/ 2 h 18"/>
                  <a:gd name="T16" fmla="*/ 0 w 24"/>
                  <a:gd name="T17" fmla="*/ 5 h 18"/>
                  <a:gd name="T18" fmla="*/ 1 w 24"/>
                  <a:gd name="T19" fmla="*/ 7 h 18"/>
                  <a:gd name="T20" fmla="*/ 4 w 24"/>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18">
                    <a:moveTo>
                      <a:pt x="7" y="18"/>
                    </a:moveTo>
                    <a:lnTo>
                      <a:pt x="7" y="18"/>
                    </a:lnTo>
                    <a:lnTo>
                      <a:pt x="24" y="18"/>
                    </a:lnTo>
                    <a:lnTo>
                      <a:pt x="24"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97" name="Freeform 2186"/>
              <p:cNvSpPr>
                <a:spLocks/>
              </p:cNvSpPr>
              <p:nvPr/>
            </p:nvSpPr>
            <p:spPr bwMode="auto">
              <a:xfrm>
                <a:off x="4259" y="2947"/>
                <a:ext cx="11" cy="9"/>
              </a:xfrm>
              <a:custGeom>
                <a:avLst/>
                <a:gdLst>
                  <a:gd name="T0" fmla="*/ 3 w 23"/>
                  <a:gd name="T1" fmla="*/ 9 h 18"/>
                  <a:gd name="T2" fmla="*/ 3 w 23"/>
                  <a:gd name="T3" fmla="*/ 9 h 18"/>
                  <a:gd name="T4" fmla="*/ 11 w 23"/>
                  <a:gd name="T5" fmla="*/ 9 h 18"/>
                  <a:gd name="T6" fmla="*/ 11 w 23"/>
                  <a:gd name="T7" fmla="*/ 0 h 18"/>
                  <a:gd name="T8" fmla="*/ 3 w 23"/>
                  <a:gd name="T9" fmla="*/ 0 h 18"/>
                  <a:gd name="T10" fmla="*/ 3 w 23"/>
                  <a:gd name="T11" fmla="*/ 0 h 18"/>
                  <a:gd name="T12" fmla="*/ 3 w 23"/>
                  <a:gd name="T13" fmla="*/ 0 h 18"/>
                  <a:gd name="T14" fmla="*/ 0 w 23"/>
                  <a:gd name="T15" fmla="*/ 2 h 18"/>
                  <a:gd name="T16" fmla="*/ 0 w 23"/>
                  <a:gd name="T17" fmla="*/ 5 h 18"/>
                  <a:gd name="T18" fmla="*/ 0 w 23"/>
                  <a:gd name="T19" fmla="*/ 7 h 18"/>
                  <a:gd name="T20" fmla="*/ 3 w 23"/>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 h="18">
                    <a:moveTo>
                      <a:pt x="6" y="18"/>
                    </a:moveTo>
                    <a:lnTo>
                      <a:pt x="6" y="18"/>
                    </a:lnTo>
                    <a:lnTo>
                      <a:pt x="23" y="18"/>
                    </a:lnTo>
                    <a:lnTo>
                      <a:pt x="23" y="0"/>
                    </a:lnTo>
                    <a:lnTo>
                      <a:pt x="6" y="0"/>
                    </a:lnTo>
                    <a:lnTo>
                      <a:pt x="1" y="3"/>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98" name="Freeform 2187"/>
              <p:cNvSpPr>
                <a:spLocks/>
              </p:cNvSpPr>
              <p:nvPr/>
            </p:nvSpPr>
            <p:spPr bwMode="auto">
              <a:xfrm>
                <a:off x="4250" y="2947"/>
                <a:ext cx="12" cy="9"/>
              </a:xfrm>
              <a:custGeom>
                <a:avLst/>
                <a:gdLst>
                  <a:gd name="T0" fmla="*/ 3 w 25"/>
                  <a:gd name="T1" fmla="*/ 9 h 18"/>
                  <a:gd name="T2" fmla="*/ 3 w 25"/>
                  <a:gd name="T3" fmla="*/ 9 h 18"/>
                  <a:gd name="T4" fmla="*/ 12 w 25"/>
                  <a:gd name="T5" fmla="*/ 9 h 18"/>
                  <a:gd name="T6" fmla="*/ 12 w 25"/>
                  <a:gd name="T7" fmla="*/ 0 h 18"/>
                  <a:gd name="T8" fmla="*/ 3 w 25"/>
                  <a:gd name="T9" fmla="*/ 0 h 18"/>
                  <a:gd name="T10" fmla="*/ 3 w 25"/>
                  <a:gd name="T11" fmla="*/ 0 h 18"/>
                  <a:gd name="T12" fmla="*/ 3 w 25"/>
                  <a:gd name="T13" fmla="*/ 0 h 18"/>
                  <a:gd name="T14" fmla="*/ 1 w 25"/>
                  <a:gd name="T15" fmla="*/ 2 h 18"/>
                  <a:gd name="T16" fmla="*/ 0 w 25"/>
                  <a:gd name="T17" fmla="*/ 5 h 18"/>
                  <a:gd name="T18" fmla="*/ 1 w 25"/>
                  <a:gd name="T19" fmla="*/ 7 h 18"/>
                  <a:gd name="T20" fmla="*/ 3 w 25"/>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5" h="18">
                    <a:moveTo>
                      <a:pt x="7" y="18"/>
                    </a:moveTo>
                    <a:lnTo>
                      <a:pt x="7" y="18"/>
                    </a:lnTo>
                    <a:lnTo>
                      <a:pt x="25" y="18"/>
                    </a:lnTo>
                    <a:lnTo>
                      <a:pt x="25"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8099" name="Freeform 2188"/>
              <p:cNvSpPr>
                <a:spLocks/>
              </p:cNvSpPr>
              <p:nvPr/>
            </p:nvSpPr>
            <p:spPr bwMode="auto">
              <a:xfrm>
                <a:off x="4241" y="2947"/>
                <a:ext cx="12" cy="9"/>
              </a:xfrm>
              <a:custGeom>
                <a:avLst/>
                <a:gdLst>
                  <a:gd name="T0" fmla="*/ 4 w 24"/>
                  <a:gd name="T1" fmla="*/ 9 h 18"/>
                  <a:gd name="T2" fmla="*/ 4 w 24"/>
                  <a:gd name="T3" fmla="*/ 9 h 18"/>
                  <a:gd name="T4" fmla="*/ 12 w 24"/>
                  <a:gd name="T5" fmla="*/ 9 h 18"/>
                  <a:gd name="T6" fmla="*/ 12 w 24"/>
                  <a:gd name="T7" fmla="*/ 0 h 18"/>
                  <a:gd name="T8" fmla="*/ 4 w 24"/>
                  <a:gd name="T9" fmla="*/ 0 h 18"/>
                  <a:gd name="T10" fmla="*/ 4 w 24"/>
                  <a:gd name="T11" fmla="*/ 0 h 18"/>
                  <a:gd name="T12" fmla="*/ 4 w 24"/>
                  <a:gd name="T13" fmla="*/ 0 h 18"/>
                  <a:gd name="T14" fmla="*/ 1 w 24"/>
                  <a:gd name="T15" fmla="*/ 2 h 18"/>
                  <a:gd name="T16" fmla="*/ 0 w 24"/>
                  <a:gd name="T17" fmla="*/ 5 h 18"/>
                  <a:gd name="T18" fmla="*/ 1 w 24"/>
                  <a:gd name="T19" fmla="*/ 7 h 18"/>
                  <a:gd name="T20" fmla="*/ 4 w 24"/>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18">
                    <a:moveTo>
                      <a:pt x="7" y="18"/>
                    </a:moveTo>
                    <a:lnTo>
                      <a:pt x="7" y="18"/>
                    </a:lnTo>
                    <a:lnTo>
                      <a:pt x="24" y="18"/>
                    </a:lnTo>
                    <a:lnTo>
                      <a:pt x="24"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grpSp>
        <p:sp>
          <p:nvSpPr>
            <p:cNvPr id="17804" name="Freeform 2189"/>
            <p:cNvSpPr>
              <a:spLocks/>
            </p:cNvSpPr>
            <p:nvPr/>
          </p:nvSpPr>
          <p:spPr bwMode="auto">
            <a:xfrm>
              <a:off x="4233" y="2947"/>
              <a:ext cx="12" cy="9"/>
            </a:xfrm>
            <a:custGeom>
              <a:avLst/>
              <a:gdLst>
                <a:gd name="T0" fmla="*/ 3 w 23"/>
                <a:gd name="T1" fmla="*/ 9 h 18"/>
                <a:gd name="T2" fmla="*/ 3 w 23"/>
                <a:gd name="T3" fmla="*/ 9 h 18"/>
                <a:gd name="T4" fmla="*/ 12 w 23"/>
                <a:gd name="T5" fmla="*/ 9 h 18"/>
                <a:gd name="T6" fmla="*/ 12 w 23"/>
                <a:gd name="T7" fmla="*/ 0 h 18"/>
                <a:gd name="T8" fmla="*/ 3 w 23"/>
                <a:gd name="T9" fmla="*/ 0 h 18"/>
                <a:gd name="T10" fmla="*/ 3 w 23"/>
                <a:gd name="T11" fmla="*/ 0 h 18"/>
                <a:gd name="T12" fmla="*/ 3 w 23"/>
                <a:gd name="T13" fmla="*/ 0 h 18"/>
                <a:gd name="T14" fmla="*/ 1 w 23"/>
                <a:gd name="T15" fmla="*/ 2 h 18"/>
                <a:gd name="T16" fmla="*/ 0 w 23"/>
                <a:gd name="T17" fmla="*/ 5 h 18"/>
                <a:gd name="T18" fmla="*/ 1 w 23"/>
                <a:gd name="T19" fmla="*/ 7 h 18"/>
                <a:gd name="T20" fmla="*/ 3 w 23"/>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 h="18">
                  <a:moveTo>
                    <a:pt x="6" y="18"/>
                  </a:moveTo>
                  <a:lnTo>
                    <a:pt x="6" y="18"/>
                  </a:lnTo>
                  <a:lnTo>
                    <a:pt x="23" y="18"/>
                  </a:lnTo>
                  <a:lnTo>
                    <a:pt x="23" y="0"/>
                  </a:lnTo>
                  <a:lnTo>
                    <a:pt x="6" y="0"/>
                  </a:lnTo>
                  <a:lnTo>
                    <a:pt x="1" y="3"/>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05" name="Freeform 2190"/>
            <p:cNvSpPr>
              <a:spLocks/>
            </p:cNvSpPr>
            <p:nvPr/>
          </p:nvSpPr>
          <p:spPr bwMode="auto">
            <a:xfrm>
              <a:off x="4224" y="2947"/>
              <a:ext cx="12" cy="9"/>
            </a:xfrm>
            <a:custGeom>
              <a:avLst/>
              <a:gdLst>
                <a:gd name="T0" fmla="*/ 3 w 25"/>
                <a:gd name="T1" fmla="*/ 9 h 18"/>
                <a:gd name="T2" fmla="*/ 3 w 25"/>
                <a:gd name="T3" fmla="*/ 9 h 18"/>
                <a:gd name="T4" fmla="*/ 12 w 25"/>
                <a:gd name="T5" fmla="*/ 9 h 18"/>
                <a:gd name="T6" fmla="*/ 12 w 25"/>
                <a:gd name="T7" fmla="*/ 0 h 18"/>
                <a:gd name="T8" fmla="*/ 3 w 25"/>
                <a:gd name="T9" fmla="*/ 0 h 18"/>
                <a:gd name="T10" fmla="*/ 3 w 25"/>
                <a:gd name="T11" fmla="*/ 0 h 18"/>
                <a:gd name="T12" fmla="*/ 3 w 25"/>
                <a:gd name="T13" fmla="*/ 0 h 18"/>
                <a:gd name="T14" fmla="*/ 1 w 25"/>
                <a:gd name="T15" fmla="*/ 2 h 18"/>
                <a:gd name="T16" fmla="*/ 0 w 25"/>
                <a:gd name="T17" fmla="*/ 5 h 18"/>
                <a:gd name="T18" fmla="*/ 1 w 25"/>
                <a:gd name="T19" fmla="*/ 7 h 18"/>
                <a:gd name="T20" fmla="*/ 3 w 25"/>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5" h="18">
                  <a:moveTo>
                    <a:pt x="7" y="18"/>
                  </a:moveTo>
                  <a:lnTo>
                    <a:pt x="7" y="18"/>
                  </a:lnTo>
                  <a:lnTo>
                    <a:pt x="25" y="18"/>
                  </a:lnTo>
                  <a:lnTo>
                    <a:pt x="25"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06" name="Freeform 2191"/>
            <p:cNvSpPr>
              <a:spLocks/>
            </p:cNvSpPr>
            <p:nvPr/>
          </p:nvSpPr>
          <p:spPr bwMode="auto">
            <a:xfrm>
              <a:off x="4215" y="2947"/>
              <a:ext cx="12" cy="9"/>
            </a:xfrm>
            <a:custGeom>
              <a:avLst/>
              <a:gdLst>
                <a:gd name="T0" fmla="*/ 3 w 23"/>
                <a:gd name="T1" fmla="*/ 9 h 18"/>
                <a:gd name="T2" fmla="*/ 3 w 23"/>
                <a:gd name="T3" fmla="*/ 9 h 18"/>
                <a:gd name="T4" fmla="*/ 12 w 23"/>
                <a:gd name="T5" fmla="*/ 9 h 18"/>
                <a:gd name="T6" fmla="*/ 12 w 23"/>
                <a:gd name="T7" fmla="*/ 0 h 18"/>
                <a:gd name="T8" fmla="*/ 3 w 23"/>
                <a:gd name="T9" fmla="*/ 0 h 18"/>
                <a:gd name="T10" fmla="*/ 3 w 23"/>
                <a:gd name="T11" fmla="*/ 0 h 18"/>
                <a:gd name="T12" fmla="*/ 3 w 23"/>
                <a:gd name="T13" fmla="*/ 0 h 18"/>
                <a:gd name="T14" fmla="*/ 1 w 23"/>
                <a:gd name="T15" fmla="*/ 2 h 18"/>
                <a:gd name="T16" fmla="*/ 0 w 23"/>
                <a:gd name="T17" fmla="*/ 5 h 18"/>
                <a:gd name="T18" fmla="*/ 1 w 23"/>
                <a:gd name="T19" fmla="*/ 7 h 18"/>
                <a:gd name="T20" fmla="*/ 3 w 23"/>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 h="18">
                  <a:moveTo>
                    <a:pt x="6" y="18"/>
                  </a:moveTo>
                  <a:lnTo>
                    <a:pt x="6" y="18"/>
                  </a:lnTo>
                  <a:lnTo>
                    <a:pt x="23" y="18"/>
                  </a:lnTo>
                  <a:lnTo>
                    <a:pt x="23" y="0"/>
                  </a:lnTo>
                  <a:lnTo>
                    <a:pt x="6" y="0"/>
                  </a:lnTo>
                  <a:lnTo>
                    <a:pt x="1" y="3"/>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07" name="Freeform 2192"/>
            <p:cNvSpPr>
              <a:spLocks/>
            </p:cNvSpPr>
            <p:nvPr/>
          </p:nvSpPr>
          <p:spPr bwMode="auto">
            <a:xfrm>
              <a:off x="4207" y="2947"/>
              <a:ext cx="12" cy="9"/>
            </a:xfrm>
            <a:custGeom>
              <a:avLst/>
              <a:gdLst>
                <a:gd name="T0" fmla="*/ 4 w 23"/>
                <a:gd name="T1" fmla="*/ 9 h 18"/>
                <a:gd name="T2" fmla="*/ 4 w 23"/>
                <a:gd name="T3" fmla="*/ 9 h 18"/>
                <a:gd name="T4" fmla="*/ 12 w 23"/>
                <a:gd name="T5" fmla="*/ 9 h 18"/>
                <a:gd name="T6" fmla="*/ 12 w 23"/>
                <a:gd name="T7" fmla="*/ 0 h 18"/>
                <a:gd name="T8" fmla="*/ 4 w 23"/>
                <a:gd name="T9" fmla="*/ 0 h 18"/>
                <a:gd name="T10" fmla="*/ 4 w 23"/>
                <a:gd name="T11" fmla="*/ 0 h 18"/>
                <a:gd name="T12" fmla="*/ 4 w 23"/>
                <a:gd name="T13" fmla="*/ 0 h 18"/>
                <a:gd name="T14" fmla="*/ 1 w 23"/>
                <a:gd name="T15" fmla="*/ 2 h 18"/>
                <a:gd name="T16" fmla="*/ 0 w 23"/>
                <a:gd name="T17" fmla="*/ 5 h 18"/>
                <a:gd name="T18" fmla="*/ 1 w 23"/>
                <a:gd name="T19" fmla="*/ 7 h 18"/>
                <a:gd name="T20" fmla="*/ 4 w 23"/>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 h="18">
                  <a:moveTo>
                    <a:pt x="7" y="18"/>
                  </a:moveTo>
                  <a:lnTo>
                    <a:pt x="7" y="18"/>
                  </a:lnTo>
                  <a:lnTo>
                    <a:pt x="23" y="18"/>
                  </a:lnTo>
                  <a:lnTo>
                    <a:pt x="23"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08" name="Freeform 2193"/>
            <p:cNvSpPr>
              <a:spLocks/>
            </p:cNvSpPr>
            <p:nvPr/>
          </p:nvSpPr>
          <p:spPr bwMode="auto">
            <a:xfrm>
              <a:off x="4199" y="2947"/>
              <a:ext cx="11" cy="9"/>
            </a:xfrm>
            <a:custGeom>
              <a:avLst/>
              <a:gdLst>
                <a:gd name="T0" fmla="*/ 3 w 24"/>
                <a:gd name="T1" fmla="*/ 9 h 18"/>
                <a:gd name="T2" fmla="*/ 3 w 24"/>
                <a:gd name="T3" fmla="*/ 9 h 18"/>
                <a:gd name="T4" fmla="*/ 11 w 24"/>
                <a:gd name="T5" fmla="*/ 9 h 18"/>
                <a:gd name="T6" fmla="*/ 11 w 24"/>
                <a:gd name="T7" fmla="*/ 0 h 18"/>
                <a:gd name="T8" fmla="*/ 3 w 24"/>
                <a:gd name="T9" fmla="*/ 0 h 18"/>
                <a:gd name="T10" fmla="*/ 3 w 24"/>
                <a:gd name="T11" fmla="*/ 0 h 18"/>
                <a:gd name="T12" fmla="*/ 3 w 24"/>
                <a:gd name="T13" fmla="*/ 0 h 18"/>
                <a:gd name="T14" fmla="*/ 1 w 24"/>
                <a:gd name="T15" fmla="*/ 2 h 18"/>
                <a:gd name="T16" fmla="*/ 0 w 24"/>
                <a:gd name="T17" fmla="*/ 5 h 18"/>
                <a:gd name="T18" fmla="*/ 1 w 24"/>
                <a:gd name="T19" fmla="*/ 7 h 18"/>
                <a:gd name="T20" fmla="*/ 3 w 24"/>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18">
                  <a:moveTo>
                    <a:pt x="7" y="18"/>
                  </a:moveTo>
                  <a:lnTo>
                    <a:pt x="7" y="18"/>
                  </a:lnTo>
                  <a:lnTo>
                    <a:pt x="24" y="18"/>
                  </a:lnTo>
                  <a:lnTo>
                    <a:pt x="24"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09" name="Freeform 2194"/>
            <p:cNvSpPr>
              <a:spLocks/>
            </p:cNvSpPr>
            <p:nvPr/>
          </p:nvSpPr>
          <p:spPr bwMode="auto">
            <a:xfrm>
              <a:off x="4189" y="2947"/>
              <a:ext cx="13" cy="9"/>
            </a:xfrm>
            <a:custGeom>
              <a:avLst/>
              <a:gdLst>
                <a:gd name="T0" fmla="*/ 4 w 25"/>
                <a:gd name="T1" fmla="*/ 9 h 18"/>
                <a:gd name="T2" fmla="*/ 4 w 25"/>
                <a:gd name="T3" fmla="*/ 9 h 18"/>
                <a:gd name="T4" fmla="*/ 13 w 25"/>
                <a:gd name="T5" fmla="*/ 9 h 18"/>
                <a:gd name="T6" fmla="*/ 13 w 25"/>
                <a:gd name="T7" fmla="*/ 0 h 18"/>
                <a:gd name="T8" fmla="*/ 4 w 25"/>
                <a:gd name="T9" fmla="*/ 0 h 18"/>
                <a:gd name="T10" fmla="*/ 4 w 25"/>
                <a:gd name="T11" fmla="*/ 0 h 18"/>
                <a:gd name="T12" fmla="*/ 4 w 25"/>
                <a:gd name="T13" fmla="*/ 0 h 18"/>
                <a:gd name="T14" fmla="*/ 1 w 25"/>
                <a:gd name="T15" fmla="*/ 2 h 18"/>
                <a:gd name="T16" fmla="*/ 0 w 25"/>
                <a:gd name="T17" fmla="*/ 5 h 18"/>
                <a:gd name="T18" fmla="*/ 1 w 25"/>
                <a:gd name="T19" fmla="*/ 7 h 18"/>
                <a:gd name="T20" fmla="*/ 4 w 25"/>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5" h="18">
                  <a:moveTo>
                    <a:pt x="7" y="18"/>
                  </a:moveTo>
                  <a:lnTo>
                    <a:pt x="7" y="18"/>
                  </a:lnTo>
                  <a:lnTo>
                    <a:pt x="25" y="18"/>
                  </a:lnTo>
                  <a:lnTo>
                    <a:pt x="25"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10" name="Freeform 2195"/>
            <p:cNvSpPr>
              <a:spLocks/>
            </p:cNvSpPr>
            <p:nvPr/>
          </p:nvSpPr>
          <p:spPr bwMode="auto">
            <a:xfrm>
              <a:off x="4181" y="2947"/>
              <a:ext cx="12" cy="9"/>
            </a:xfrm>
            <a:custGeom>
              <a:avLst/>
              <a:gdLst>
                <a:gd name="T0" fmla="*/ 4 w 24"/>
                <a:gd name="T1" fmla="*/ 9 h 18"/>
                <a:gd name="T2" fmla="*/ 4 w 24"/>
                <a:gd name="T3" fmla="*/ 9 h 18"/>
                <a:gd name="T4" fmla="*/ 12 w 24"/>
                <a:gd name="T5" fmla="*/ 9 h 18"/>
                <a:gd name="T6" fmla="*/ 12 w 24"/>
                <a:gd name="T7" fmla="*/ 0 h 18"/>
                <a:gd name="T8" fmla="*/ 4 w 24"/>
                <a:gd name="T9" fmla="*/ 0 h 18"/>
                <a:gd name="T10" fmla="*/ 4 w 24"/>
                <a:gd name="T11" fmla="*/ 0 h 18"/>
                <a:gd name="T12" fmla="*/ 4 w 24"/>
                <a:gd name="T13" fmla="*/ 0 h 18"/>
                <a:gd name="T14" fmla="*/ 1 w 24"/>
                <a:gd name="T15" fmla="*/ 2 h 18"/>
                <a:gd name="T16" fmla="*/ 0 w 24"/>
                <a:gd name="T17" fmla="*/ 5 h 18"/>
                <a:gd name="T18" fmla="*/ 1 w 24"/>
                <a:gd name="T19" fmla="*/ 7 h 18"/>
                <a:gd name="T20" fmla="*/ 4 w 24"/>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18">
                  <a:moveTo>
                    <a:pt x="7" y="18"/>
                  </a:moveTo>
                  <a:lnTo>
                    <a:pt x="7" y="18"/>
                  </a:lnTo>
                  <a:lnTo>
                    <a:pt x="24" y="18"/>
                  </a:lnTo>
                  <a:lnTo>
                    <a:pt x="24"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11" name="Freeform 2196"/>
            <p:cNvSpPr>
              <a:spLocks/>
            </p:cNvSpPr>
            <p:nvPr/>
          </p:nvSpPr>
          <p:spPr bwMode="auto">
            <a:xfrm>
              <a:off x="4173" y="2947"/>
              <a:ext cx="11" cy="9"/>
            </a:xfrm>
            <a:custGeom>
              <a:avLst/>
              <a:gdLst>
                <a:gd name="T0" fmla="*/ 3 w 24"/>
                <a:gd name="T1" fmla="*/ 9 h 18"/>
                <a:gd name="T2" fmla="*/ 3 w 24"/>
                <a:gd name="T3" fmla="*/ 9 h 18"/>
                <a:gd name="T4" fmla="*/ 11 w 24"/>
                <a:gd name="T5" fmla="*/ 9 h 18"/>
                <a:gd name="T6" fmla="*/ 11 w 24"/>
                <a:gd name="T7" fmla="*/ 0 h 18"/>
                <a:gd name="T8" fmla="*/ 3 w 24"/>
                <a:gd name="T9" fmla="*/ 0 h 18"/>
                <a:gd name="T10" fmla="*/ 3 w 24"/>
                <a:gd name="T11" fmla="*/ 0 h 18"/>
                <a:gd name="T12" fmla="*/ 3 w 24"/>
                <a:gd name="T13" fmla="*/ 0 h 18"/>
                <a:gd name="T14" fmla="*/ 1 w 24"/>
                <a:gd name="T15" fmla="*/ 2 h 18"/>
                <a:gd name="T16" fmla="*/ 0 w 24"/>
                <a:gd name="T17" fmla="*/ 5 h 18"/>
                <a:gd name="T18" fmla="*/ 1 w 24"/>
                <a:gd name="T19" fmla="*/ 7 h 18"/>
                <a:gd name="T20" fmla="*/ 3 w 24"/>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18">
                  <a:moveTo>
                    <a:pt x="7" y="18"/>
                  </a:moveTo>
                  <a:lnTo>
                    <a:pt x="7" y="18"/>
                  </a:lnTo>
                  <a:lnTo>
                    <a:pt x="24" y="18"/>
                  </a:lnTo>
                  <a:lnTo>
                    <a:pt x="24"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12" name="Freeform 2197"/>
            <p:cNvSpPr>
              <a:spLocks/>
            </p:cNvSpPr>
            <p:nvPr/>
          </p:nvSpPr>
          <p:spPr bwMode="auto">
            <a:xfrm>
              <a:off x="4164" y="2947"/>
              <a:ext cx="12" cy="9"/>
            </a:xfrm>
            <a:custGeom>
              <a:avLst/>
              <a:gdLst>
                <a:gd name="T0" fmla="*/ 3 w 25"/>
                <a:gd name="T1" fmla="*/ 9 h 18"/>
                <a:gd name="T2" fmla="*/ 3 w 25"/>
                <a:gd name="T3" fmla="*/ 9 h 18"/>
                <a:gd name="T4" fmla="*/ 12 w 25"/>
                <a:gd name="T5" fmla="*/ 9 h 18"/>
                <a:gd name="T6" fmla="*/ 12 w 25"/>
                <a:gd name="T7" fmla="*/ 0 h 18"/>
                <a:gd name="T8" fmla="*/ 3 w 25"/>
                <a:gd name="T9" fmla="*/ 0 h 18"/>
                <a:gd name="T10" fmla="*/ 3 w 25"/>
                <a:gd name="T11" fmla="*/ 0 h 18"/>
                <a:gd name="T12" fmla="*/ 3 w 25"/>
                <a:gd name="T13" fmla="*/ 0 h 18"/>
                <a:gd name="T14" fmla="*/ 1 w 25"/>
                <a:gd name="T15" fmla="*/ 2 h 18"/>
                <a:gd name="T16" fmla="*/ 0 w 25"/>
                <a:gd name="T17" fmla="*/ 5 h 18"/>
                <a:gd name="T18" fmla="*/ 1 w 25"/>
                <a:gd name="T19" fmla="*/ 7 h 18"/>
                <a:gd name="T20" fmla="*/ 3 w 25"/>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5" h="18">
                  <a:moveTo>
                    <a:pt x="7" y="18"/>
                  </a:moveTo>
                  <a:lnTo>
                    <a:pt x="7" y="18"/>
                  </a:lnTo>
                  <a:lnTo>
                    <a:pt x="25" y="18"/>
                  </a:lnTo>
                  <a:lnTo>
                    <a:pt x="25"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13" name="Freeform 2198"/>
            <p:cNvSpPr>
              <a:spLocks/>
            </p:cNvSpPr>
            <p:nvPr/>
          </p:nvSpPr>
          <p:spPr bwMode="auto">
            <a:xfrm>
              <a:off x="4155" y="2947"/>
              <a:ext cx="12" cy="9"/>
            </a:xfrm>
            <a:custGeom>
              <a:avLst/>
              <a:gdLst>
                <a:gd name="T0" fmla="*/ 4 w 24"/>
                <a:gd name="T1" fmla="*/ 9 h 18"/>
                <a:gd name="T2" fmla="*/ 4 w 24"/>
                <a:gd name="T3" fmla="*/ 9 h 18"/>
                <a:gd name="T4" fmla="*/ 12 w 24"/>
                <a:gd name="T5" fmla="*/ 9 h 18"/>
                <a:gd name="T6" fmla="*/ 12 w 24"/>
                <a:gd name="T7" fmla="*/ 0 h 18"/>
                <a:gd name="T8" fmla="*/ 4 w 24"/>
                <a:gd name="T9" fmla="*/ 0 h 18"/>
                <a:gd name="T10" fmla="*/ 4 w 24"/>
                <a:gd name="T11" fmla="*/ 0 h 18"/>
                <a:gd name="T12" fmla="*/ 4 w 24"/>
                <a:gd name="T13" fmla="*/ 0 h 18"/>
                <a:gd name="T14" fmla="*/ 1 w 24"/>
                <a:gd name="T15" fmla="*/ 2 h 18"/>
                <a:gd name="T16" fmla="*/ 0 w 24"/>
                <a:gd name="T17" fmla="*/ 5 h 18"/>
                <a:gd name="T18" fmla="*/ 1 w 24"/>
                <a:gd name="T19" fmla="*/ 7 h 18"/>
                <a:gd name="T20" fmla="*/ 4 w 24"/>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18">
                  <a:moveTo>
                    <a:pt x="7" y="18"/>
                  </a:moveTo>
                  <a:lnTo>
                    <a:pt x="7" y="18"/>
                  </a:lnTo>
                  <a:lnTo>
                    <a:pt x="24" y="18"/>
                  </a:lnTo>
                  <a:lnTo>
                    <a:pt x="24"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14" name="Freeform 2199"/>
            <p:cNvSpPr>
              <a:spLocks/>
            </p:cNvSpPr>
            <p:nvPr/>
          </p:nvSpPr>
          <p:spPr bwMode="auto">
            <a:xfrm>
              <a:off x="4147" y="2946"/>
              <a:ext cx="12" cy="10"/>
            </a:xfrm>
            <a:custGeom>
              <a:avLst/>
              <a:gdLst>
                <a:gd name="T0" fmla="*/ 3 w 23"/>
                <a:gd name="T1" fmla="*/ 9 h 20"/>
                <a:gd name="T2" fmla="*/ 3 w 23"/>
                <a:gd name="T3" fmla="*/ 9 h 20"/>
                <a:gd name="T4" fmla="*/ 12 w 23"/>
                <a:gd name="T5" fmla="*/ 10 h 20"/>
                <a:gd name="T6" fmla="*/ 12 w 23"/>
                <a:gd name="T7" fmla="*/ 1 h 20"/>
                <a:gd name="T8" fmla="*/ 3 w 23"/>
                <a:gd name="T9" fmla="*/ 0 h 20"/>
                <a:gd name="T10" fmla="*/ 3 w 23"/>
                <a:gd name="T11" fmla="*/ 0 h 20"/>
                <a:gd name="T12" fmla="*/ 3 w 23"/>
                <a:gd name="T13" fmla="*/ 0 h 20"/>
                <a:gd name="T14" fmla="*/ 1 w 23"/>
                <a:gd name="T15" fmla="*/ 2 h 20"/>
                <a:gd name="T16" fmla="*/ 0 w 23"/>
                <a:gd name="T17" fmla="*/ 5 h 20"/>
                <a:gd name="T18" fmla="*/ 1 w 23"/>
                <a:gd name="T19" fmla="*/ 7 h 20"/>
                <a:gd name="T20" fmla="*/ 3 w 23"/>
                <a:gd name="T21" fmla="*/ 9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 h="20">
                  <a:moveTo>
                    <a:pt x="6" y="18"/>
                  </a:moveTo>
                  <a:lnTo>
                    <a:pt x="6" y="18"/>
                  </a:lnTo>
                  <a:lnTo>
                    <a:pt x="23" y="20"/>
                  </a:lnTo>
                  <a:lnTo>
                    <a:pt x="23" y="2"/>
                  </a:lnTo>
                  <a:lnTo>
                    <a:pt x="6" y="0"/>
                  </a:lnTo>
                  <a:lnTo>
                    <a:pt x="1" y="4"/>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15" name="Freeform 2200"/>
            <p:cNvSpPr>
              <a:spLocks/>
            </p:cNvSpPr>
            <p:nvPr/>
          </p:nvSpPr>
          <p:spPr bwMode="auto">
            <a:xfrm>
              <a:off x="4138" y="2946"/>
              <a:ext cx="12" cy="9"/>
            </a:xfrm>
            <a:custGeom>
              <a:avLst/>
              <a:gdLst>
                <a:gd name="T0" fmla="*/ 4 w 23"/>
                <a:gd name="T1" fmla="*/ 9 h 18"/>
                <a:gd name="T2" fmla="*/ 4 w 23"/>
                <a:gd name="T3" fmla="*/ 9 h 18"/>
                <a:gd name="T4" fmla="*/ 12 w 23"/>
                <a:gd name="T5" fmla="*/ 9 h 18"/>
                <a:gd name="T6" fmla="*/ 12 w 23"/>
                <a:gd name="T7" fmla="*/ 0 h 18"/>
                <a:gd name="T8" fmla="*/ 4 w 23"/>
                <a:gd name="T9" fmla="*/ 0 h 18"/>
                <a:gd name="T10" fmla="*/ 4 w 23"/>
                <a:gd name="T11" fmla="*/ 0 h 18"/>
                <a:gd name="T12" fmla="*/ 4 w 23"/>
                <a:gd name="T13" fmla="*/ 0 h 18"/>
                <a:gd name="T14" fmla="*/ 1 w 23"/>
                <a:gd name="T15" fmla="*/ 2 h 18"/>
                <a:gd name="T16" fmla="*/ 0 w 23"/>
                <a:gd name="T17" fmla="*/ 5 h 18"/>
                <a:gd name="T18" fmla="*/ 1 w 23"/>
                <a:gd name="T19" fmla="*/ 7 h 18"/>
                <a:gd name="T20" fmla="*/ 4 w 23"/>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 h="18">
                  <a:moveTo>
                    <a:pt x="7" y="18"/>
                  </a:moveTo>
                  <a:lnTo>
                    <a:pt x="7" y="18"/>
                  </a:lnTo>
                  <a:lnTo>
                    <a:pt x="23" y="18"/>
                  </a:lnTo>
                  <a:lnTo>
                    <a:pt x="23" y="0"/>
                  </a:lnTo>
                  <a:lnTo>
                    <a:pt x="7" y="0"/>
                  </a:lnTo>
                  <a:lnTo>
                    <a:pt x="2" y="4"/>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16" name="Freeform 2201"/>
            <p:cNvSpPr>
              <a:spLocks/>
            </p:cNvSpPr>
            <p:nvPr/>
          </p:nvSpPr>
          <p:spPr bwMode="auto">
            <a:xfrm>
              <a:off x="4129" y="2946"/>
              <a:ext cx="13" cy="9"/>
            </a:xfrm>
            <a:custGeom>
              <a:avLst/>
              <a:gdLst>
                <a:gd name="T0" fmla="*/ 3 w 25"/>
                <a:gd name="T1" fmla="*/ 9 h 18"/>
                <a:gd name="T2" fmla="*/ 3 w 25"/>
                <a:gd name="T3" fmla="*/ 9 h 18"/>
                <a:gd name="T4" fmla="*/ 13 w 25"/>
                <a:gd name="T5" fmla="*/ 9 h 18"/>
                <a:gd name="T6" fmla="*/ 13 w 25"/>
                <a:gd name="T7" fmla="*/ 0 h 18"/>
                <a:gd name="T8" fmla="*/ 3 w 25"/>
                <a:gd name="T9" fmla="*/ 0 h 18"/>
                <a:gd name="T10" fmla="*/ 3 w 25"/>
                <a:gd name="T11" fmla="*/ 0 h 18"/>
                <a:gd name="T12" fmla="*/ 3 w 25"/>
                <a:gd name="T13" fmla="*/ 0 h 18"/>
                <a:gd name="T14" fmla="*/ 1 w 25"/>
                <a:gd name="T15" fmla="*/ 2 h 18"/>
                <a:gd name="T16" fmla="*/ 0 w 25"/>
                <a:gd name="T17" fmla="*/ 5 h 18"/>
                <a:gd name="T18" fmla="*/ 1 w 25"/>
                <a:gd name="T19" fmla="*/ 7 h 18"/>
                <a:gd name="T20" fmla="*/ 3 w 25"/>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5" h="18">
                  <a:moveTo>
                    <a:pt x="6" y="18"/>
                  </a:moveTo>
                  <a:lnTo>
                    <a:pt x="6" y="18"/>
                  </a:lnTo>
                  <a:lnTo>
                    <a:pt x="25" y="18"/>
                  </a:lnTo>
                  <a:lnTo>
                    <a:pt x="25" y="0"/>
                  </a:lnTo>
                  <a:lnTo>
                    <a:pt x="6" y="0"/>
                  </a:lnTo>
                  <a:lnTo>
                    <a:pt x="1" y="4"/>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17" name="Freeform 2202"/>
            <p:cNvSpPr>
              <a:spLocks/>
            </p:cNvSpPr>
            <p:nvPr/>
          </p:nvSpPr>
          <p:spPr bwMode="auto">
            <a:xfrm>
              <a:off x="4121" y="2946"/>
              <a:ext cx="12" cy="9"/>
            </a:xfrm>
            <a:custGeom>
              <a:avLst/>
              <a:gdLst>
                <a:gd name="T0" fmla="*/ 4 w 23"/>
                <a:gd name="T1" fmla="*/ 9 h 18"/>
                <a:gd name="T2" fmla="*/ 4 w 23"/>
                <a:gd name="T3" fmla="*/ 9 h 18"/>
                <a:gd name="T4" fmla="*/ 12 w 23"/>
                <a:gd name="T5" fmla="*/ 9 h 18"/>
                <a:gd name="T6" fmla="*/ 12 w 23"/>
                <a:gd name="T7" fmla="*/ 0 h 18"/>
                <a:gd name="T8" fmla="*/ 4 w 23"/>
                <a:gd name="T9" fmla="*/ 0 h 18"/>
                <a:gd name="T10" fmla="*/ 4 w 23"/>
                <a:gd name="T11" fmla="*/ 0 h 18"/>
                <a:gd name="T12" fmla="*/ 4 w 23"/>
                <a:gd name="T13" fmla="*/ 0 h 18"/>
                <a:gd name="T14" fmla="*/ 1 w 23"/>
                <a:gd name="T15" fmla="*/ 2 h 18"/>
                <a:gd name="T16" fmla="*/ 0 w 23"/>
                <a:gd name="T17" fmla="*/ 5 h 18"/>
                <a:gd name="T18" fmla="*/ 1 w 23"/>
                <a:gd name="T19" fmla="*/ 7 h 18"/>
                <a:gd name="T20" fmla="*/ 4 w 23"/>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 h="18">
                  <a:moveTo>
                    <a:pt x="7" y="18"/>
                  </a:moveTo>
                  <a:lnTo>
                    <a:pt x="7" y="18"/>
                  </a:lnTo>
                  <a:lnTo>
                    <a:pt x="23" y="18"/>
                  </a:lnTo>
                  <a:lnTo>
                    <a:pt x="23" y="0"/>
                  </a:lnTo>
                  <a:lnTo>
                    <a:pt x="7" y="0"/>
                  </a:lnTo>
                  <a:lnTo>
                    <a:pt x="2" y="4"/>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18" name="Freeform 2203"/>
            <p:cNvSpPr>
              <a:spLocks/>
            </p:cNvSpPr>
            <p:nvPr/>
          </p:nvSpPr>
          <p:spPr bwMode="auto">
            <a:xfrm>
              <a:off x="4113" y="2946"/>
              <a:ext cx="11" cy="9"/>
            </a:xfrm>
            <a:custGeom>
              <a:avLst/>
              <a:gdLst>
                <a:gd name="T0" fmla="*/ 3 w 24"/>
                <a:gd name="T1" fmla="*/ 9 h 18"/>
                <a:gd name="T2" fmla="*/ 3 w 24"/>
                <a:gd name="T3" fmla="*/ 9 h 18"/>
                <a:gd name="T4" fmla="*/ 11 w 24"/>
                <a:gd name="T5" fmla="*/ 9 h 18"/>
                <a:gd name="T6" fmla="*/ 11 w 24"/>
                <a:gd name="T7" fmla="*/ 0 h 18"/>
                <a:gd name="T8" fmla="*/ 3 w 24"/>
                <a:gd name="T9" fmla="*/ 0 h 18"/>
                <a:gd name="T10" fmla="*/ 3 w 24"/>
                <a:gd name="T11" fmla="*/ 0 h 18"/>
                <a:gd name="T12" fmla="*/ 3 w 24"/>
                <a:gd name="T13" fmla="*/ 0 h 18"/>
                <a:gd name="T14" fmla="*/ 1 w 24"/>
                <a:gd name="T15" fmla="*/ 2 h 18"/>
                <a:gd name="T16" fmla="*/ 0 w 24"/>
                <a:gd name="T17" fmla="*/ 5 h 18"/>
                <a:gd name="T18" fmla="*/ 1 w 24"/>
                <a:gd name="T19" fmla="*/ 7 h 18"/>
                <a:gd name="T20" fmla="*/ 3 w 24"/>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18">
                  <a:moveTo>
                    <a:pt x="7" y="18"/>
                  </a:moveTo>
                  <a:lnTo>
                    <a:pt x="7" y="18"/>
                  </a:lnTo>
                  <a:lnTo>
                    <a:pt x="24" y="18"/>
                  </a:lnTo>
                  <a:lnTo>
                    <a:pt x="24" y="0"/>
                  </a:lnTo>
                  <a:lnTo>
                    <a:pt x="7" y="0"/>
                  </a:lnTo>
                  <a:lnTo>
                    <a:pt x="2" y="4"/>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19" name="Freeform 2204"/>
            <p:cNvSpPr>
              <a:spLocks/>
            </p:cNvSpPr>
            <p:nvPr/>
          </p:nvSpPr>
          <p:spPr bwMode="auto">
            <a:xfrm>
              <a:off x="4103" y="2946"/>
              <a:ext cx="13" cy="9"/>
            </a:xfrm>
            <a:custGeom>
              <a:avLst/>
              <a:gdLst>
                <a:gd name="T0" fmla="*/ 3 w 25"/>
                <a:gd name="T1" fmla="*/ 9 h 18"/>
                <a:gd name="T2" fmla="*/ 3 w 25"/>
                <a:gd name="T3" fmla="*/ 9 h 18"/>
                <a:gd name="T4" fmla="*/ 13 w 25"/>
                <a:gd name="T5" fmla="*/ 9 h 18"/>
                <a:gd name="T6" fmla="*/ 13 w 25"/>
                <a:gd name="T7" fmla="*/ 0 h 18"/>
                <a:gd name="T8" fmla="*/ 3 w 25"/>
                <a:gd name="T9" fmla="*/ 0 h 18"/>
                <a:gd name="T10" fmla="*/ 3 w 25"/>
                <a:gd name="T11" fmla="*/ 0 h 18"/>
                <a:gd name="T12" fmla="*/ 3 w 25"/>
                <a:gd name="T13" fmla="*/ 0 h 18"/>
                <a:gd name="T14" fmla="*/ 1 w 25"/>
                <a:gd name="T15" fmla="*/ 2 h 18"/>
                <a:gd name="T16" fmla="*/ 0 w 25"/>
                <a:gd name="T17" fmla="*/ 5 h 18"/>
                <a:gd name="T18" fmla="*/ 1 w 25"/>
                <a:gd name="T19" fmla="*/ 7 h 18"/>
                <a:gd name="T20" fmla="*/ 3 w 25"/>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5" h="18">
                  <a:moveTo>
                    <a:pt x="6" y="18"/>
                  </a:moveTo>
                  <a:lnTo>
                    <a:pt x="6" y="18"/>
                  </a:lnTo>
                  <a:lnTo>
                    <a:pt x="25" y="18"/>
                  </a:lnTo>
                  <a:lnTo>
                    <a:pt x="25" y="0"/>
                  </a:lnTo>
                  <a:lnTo>
                    <a:pt x="6" y="0"/>
                  </a:lnTo>
                  <a:lnTo>
                    <a:pt x="1" y="4"/>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20" name="Freeform 2205"/>
            <p:cNvSpPr>
              <a:spLocks/>
            </p:cNvSpPr>
            <p:nvPr/>
          </p:nvSpPr>
          <p:spPr bwMode="auto">
            <a:xfrm>
              <a:off x="4095" y="2946"/>
              <a:ext cx="12" cy="9"/>
            </a:xfrm>
            <a:custGeom>
              <a:avLst/>
              <a:gdLst>
                <a:gd name="T0" fmla="*/ 4 w 23"/>
                <a:gd name="T1" fmla="*/ 9 h 18"/>
                <a:gd name="T2" fmla="*/ 4 w 23"/>
                <a:gd name="T3" fmla="*/ 9 h 18"/>
                <a:gd name="T4" fmla="*/ 12 w 23"/>
                <a:gd name="T5" fmla="*/ 9 h 18"/>
                <a:gd name="T6" fmla="*/ 12 w 23"/>
                <a:gd name="T7" fmla="*/ 0 h 18"/>
                <a:gd name="T8" fmla="*/ 4 w 23"/>
                <a:gd name="T9" fmla="*/ 0 h 18"/>
                <a:gd name="T10" fmla="*/ 4 w 23"/>
                <a:gd name="T11" fmla="*/ 0 h 18"/>
                <a:gd name="T12" fmla="*/ 4 w 23"/>
                <a:gd name="T13" fmla="*/ 0 h 18"/>
                <a:gd name="T14" fmla="*/ 1 w 23"/>
                <a:gd name="T15" fmla="*/ 2 h 18"/>
                <a:gd name="T16" fmla="*/ 0 w 23"/>
                <a:gd name="T17" fmla="*/ 5 h 18"/>
                <a:gd name="T18" fmla="*/ 1 w 23"/>
                <a:gd name="T19" fmla="*/ 7 h 18"/>
                <a:gd name="T20" fmla="*/ 4 w 23"/>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 h="18">
                  <a:moveTo>
                    <a:pt x="7" y="18"/>
                  </a:moveTo>
                  <a:lnTo>
                    <a:pt x="7" y="18"/>
                  </a:lnTo>
                  <a:lnTo>
                    <a:pt x="23" y="18"/>
                  </a:lnTo>
                  <a:lnTo>
                    <a:pt x="23" y="0"/>
                  </a:lnTo>
                  <a:lnTo>
                    <a:pt x="7" y="0"/>
                  </a:lnTo>
                  <a:lnTo>
                    <a:pt x="2" y="4"/>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21" name="Freeform 2206"/>
            <p:cNvSpPr>
              <a:spLocks/>
            </p:cNvSpPr>
            <p:nvPr/>
          </p:nvSpPr>
          <p:spPr bwMode="auto">
            <a:xfrm>
              <a:off x="4087" y="2946"/>
              <a:ext cx="11" cy="9"/>
            </a:xfrm>
            <a:custGeom>
              <a:avLst/>
              <a:gdLst>
                <a:gd name="T0" fmla="*/ 3 w 24"/>
                <a:gd name="T1" fmla="*/ 9 h 18"/>
                <a:gd name="T2" fmla="*/ 3 w 24"/>
                <a:gd name="T3" fmla="*/ 9 h 18"/>
                <a:gd name="T4" fmla="*/ 11 w 24"/>
                <a:gd name="T5" fmla="*/ 9 h 18"/>
                <a:gd name="T6" fmla="*/ 11 w 24"/>
                <a:gd name="T7" fmla="*/ 0 h 18"/>
                <a:gd name="T8" fmla="*/ 3 w 24"/>
                <a:gd name="T9" fmla="*/ 0 h 18"/>
                <a:gd name="T10" fmla="*/ 3 w 24"/>
                <a:gd name="T11" fmla="*/ 0 h 18"/>
                <a:gd name="T12" fmla="*/ 3 w 24"/>
                <a:gd name="T13" fmla="*/ 0 h 18"/>
                <a:gd name="T14" fmla="*/ 1 w 24"/>
                <a:gd name="T15" fmla="*/ 2 h 18"/>
                <a:gd name="T16" fmla="*/ 0 w 24"/>
                <a:gd name="T17" fmla="*/ 5 h 18"/>
                <a:gd name="T18" fmla="*/ 1 w 24"/>
                <a:gd name="T19" fmla="*/ 7 h 18"/>
                <a:gd name="T20" fmla="*/ 3 w 24"/>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18">
                  <a:moveTo>
                    <a:pt x="7" y="18"/>
                  </a:moveTo>
                  <a:lnTo>
                    <a:pt x="7" y="18"/>
                  </a:lnTo>
                  <a:lnTo>
                    <a:pt x="24" y="18"/>
                  </a:lnTo>
                  <a:lnTo>
                    <a:pt x="24" y="0"/>
                  </a:lnTo>
                  <a:lnTo>
                    <a:pt x="7" y="0"/>
                  </a:lnTo>
                  <a:lnTo>
                    <a:pt x="2" y="4"/>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22" name="Freeform 2207"/>
            <p:cNvSpPr>
              <a:spLocks/>
            </p:cNvSpPr>
            <p:nvPr/>
          </p:nvSpPr>
          <p:spPr bwMode="auto">
            <a:xfrm>
              <a:off x="4078" y="2946"/>
              <a:ext cx="12" cy="9"/>
            </a:xfrm>
            <a:custGeom>
              <a:avLst/>
              <a:gdLst>
                <a:gd name="T0" fmla="*/ 3 w 23"/>
                <a:gd name="T1" fmla="*/ 9 h 18"/>
                <a:gd name="T2" fmla="*/ 3 w 23"/>
                <a:gd name="T3" fmla="*/ 9 h 18"/>
                <a:gd name="T4" fmla="*/ 12 w 23"/>
                <a:gd name="T5" fmla="*/ 9 h 18"/>
                <a:gd name="T6" fmla="*/ 12 w 23"/>
                <a:gd name="T7" fmla="*/ 0 h 18"/>
                <a:gd name="T8" fmla="*/ 3 w 23"/>
                <a:gd name="T9" fmla="*/ 0 h 18"/>
                <a:gd name="T10" fmla="*/ 3 w 23"/>
                <a:gd name="T11" fmla="*/ 0 h 18"/>
                <a:gd name="T12" fmla="*/ 3 w 23"/>
                <a:gd name="T13" fmla="*/ 0 h 18"/>
                <a:gd name="T14" fmla="*/ 1 w 23"/>
                <a:gd name="T15" fmla="*/ 2 h 18"/>
                <a:gd name="T16" fmla="*/ 0 w 23"/>
                <a:gd name="T17" fmla="*/ 5 h 18"/>
                <a:gd name="T18" fmla="*/ 1 w 23"/>
                <a:gd name="T19" fmla="*/ 7 h 18"/>
                <a:gd name="T20" fmla="*/ 3 w 23"/>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 h="18">
                  <a:moveTo>
                    <a:pt x="6" y="18"/>
                  </a:moveTo>
                  <a:lnTo>
                    <a:pt x="6" y="18"/>
                  </a:lnTo>
                  <a:lnTo>
                    <a:pt x="23" y="18"/>
                  </a:lnTo>
                  <a:lnTo>
                    <a:pt x="23" y="0"/>
                  </a:lnTo>
                  <a:lnTo>
                    <a:pt x="6" y="0"/>
                  </a:lnTo>
                  <a:lnTo>
                    <a:pt x="1" y="4"/>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23" name="Freeform 2208"/>
            <p:cNvSpPr>
              <a:spLocks/>
            </p:cNvSpPr>
            <p:nvPr/>
          </p:nvSpPr>
          <p:spPr bwMode="auto">
            <a:xfrm>
              <a:off x="4069" y="2946"/>
              <a:ext cx="13" cy="9"/>
            </a:xfrm>
            <a:custGeom>
              <a:avLst/>
              <a:gdLst>
                <a:gd name="T0" fmla="*/ 4 w 25"/>
                <a:gd name="T1" fmla="*/ 9 h 18"/>
                <a:gd name="T2" fmla="*/ 4 w 25"/>
                <a:gd name="T3" fmla="*/ 9 h 18"/>
                <a:gd name="T4" fmla="*/ 13 w 25"/>
                <a:gd name="T5" fmla="*/ 9 h 18"/>
                <a:gd name="T6" fmla="*/ 13 w 25"/>
                <a:gd name="T7" fmla="*/ 0 h 18"/>
                <a:gd name="T8" fmla="*/ 4 w 25"/>
                <a:gd name="T9" fmla="*/ 0 h 18"/>
                <a:gd name="T10" fmla="*/ 4 w 25"/>
                <a:gd name="T11" fmla="*/ 0 h 18"/>
                <a:gd name="T12" fmla="*/ 4 w 25"/>
                <a:gd name="T13" fmla="*/ 0 h 18"/>
                <a:gd name="T14" fmla="*/ 1 w 25"/>
                <a:gd name="T15" fmla="*/ 2 h 18"/>
                <a:gd name="T16" fmla="*/ 0 w 25"/>
                <a:gd name="T17" fmla="*/ 5 h 18"/>
                <a:gd name="T18" fmla="*/ 1 w 25"/>
                <a:gd name="T19" fmla="*/ 7 h 18"/>
                <a:gd name="T20" fmla="*/ 4 w 25"/>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5" h="18">
                  <a:moveTo>
                    <a:pt x="7" y="18"/>
                  </a:moveTo>
                  <a:lnTo>
                    <a:pt x="7" y="18"/>
                  </a:lnTo>
                  <a:lnTo>
                    <a:pt x="25" y="18"/>
                  </a:lnTo>
                  <a:lnTo>
                    <a:pt x="25" y="0"/>
                  </a:lnTo>
                  <a:lnTo>
                    <a:pt x="7" y="0"/>
                  </a:lnTo>
                  <a:lnTo>
                    <a:pt x="2" y="4"/>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24" name="Freeform 2209"/>
            <p:cNvSpPr>
              <a:spLocks/>
            </p:cNvSpPr>
            <p:nvPr/>
          </p:nvSpPr>
          <p:spPr bwMode="auto">
            <a:xfrm>
              <a:off x="4061" y="2946"/>
              <a:ext cx="11" cy="9"/>
            </a:xfrm>
            <a:custGeom>
              <a:avLst/>
              <a:gdLst>
                <a:gd name="T0" fmla="*/ 3 w 23"/>
                <a:gd name="T1" fmla="*/ 9 h 18"/>
                <a:gd name="T2" fmla="*/ 3 w 23"/>
                <a:gd name="T3" fmla="*/ 9 h 18"/>
                <a:gd name="T4" fmla="*/ 11 w 23"/>
                <a:gd name="T5" fmla="*/ 9 h 18"/>
                <a:gd name="T6" fmla="*/ 11 w 23"/>
                <a:gd name="T7" fmla="*/ 0 h 18"/>
                <a:gd name="T8" fmla="*/ 3 w 23"/>
                <a:gd name="T9" fmla="*/ 0 h 18"/>
                <a:gd name="T10" fmla="*/ 3 w 23"/>
                <a:gd name="T11" fmla="*/ 0 h 18"/>
                <a:gd name="T12" fmla="*/ 3 w 23"/>
                <a:gd name="T13" fmla="*/ 0 h 18"/>
                <a:gd name="T14" fmla="*/ 0 w 23"/>
                <a:gd name="T15" fmla="*/ 2 h 18"/>
                <a:gd name="T16" fmla="*/ 0 w 23"/>
                <a:gd name="T17" fmla="*/ 5 h 18"/>
                <a:gd name="T18" fmla="*/ 0 w 23"/>
                <a:gd name="T19" fmla="*/ 7 h 18"/>
                <a:gd name="T20" fmla="*/ 3 w 23"/>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 h="18">
                  <a:moveTo>
                    <a:pt x="6" y="18"/>
                  </a:moveTo>
                  <a:lnTo>
                    <a:pt x="6" y="18"/>
                  </a:lnTo>
                  <a:lnTo>
                    <a:pt x="23" y="18"/>
                  </a:lnTo>
                  <a:lnTo>
                    <a:pt x="23" y="0"/>
                  </a:lnTo>
                  <a:lnTo>
                    <a:pt x="6" y="0"/>
                  </a:lnTo>
                  <a:lnTo>
                    <a:pt x="1" y="4"/>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25" name="Freeform 2210"/>
            <p:cNvSpPr>
              <a:spLocks/>
            </p:cNvSpPr>
            <p:nvPr/>
          </p:nvSpPr>
          <p:spPr bwMode="auto">
            <a:xfrm>
              <a:off x="4052" y="2946"/>
              <a:ext cx="12" cy="9"/>
            </a:xfrm>
            <a:custGeom>
              <a:avLst/>
              <a:gdLst>
                <a:gd name="T0" fmla="*/ 3 w 23"/>
                <a:gd name="T1" fmla="*/ 9 h 18"/>
                <a:gd name="T2" fmla="*/ 3 w 23"/>
                <a:gd name="T3" fmla="*/ 9 h 18"/>
                <a:gd name="T4" fmla="*/ 12 w 23"/>
                <a:gd name="T5" fmla="*/ 9 h 18"/>
                <a:gd name="T6" fmla="*/ 12 w 23"/>
                <a:gd name="T7" fmla="*/ 0 h 18"/>
                <a:gd name="T8" fmla="*/ 3 w 23"/>
                <a:gd name="T9" fmla="*/ 0 h 18"/>
                <a:gd name="T10" fmla="*/ 3 w 23"/>
                <a:gd name="T11" fmla="*/ 0 h 18"/>
                <a:gd name="T12" fmla="*/ 3 w 23"/>
                <a:gd name="T13" fmla="*/ 0 h 18"/>
                <a:gd name="T14" fmla="*/ 1 w 23"/>
                <a:gd name="T15" fmla="*/ 2 h 18"/>
                <a:gd name="T16" fmla="*/ 0 w 23"/>
                <a:gd name="T17" fmla="*/ 5 h 18"/>
                <a:gd name="T18" fmla="*/ 1 w 23"/>
                <a:gd name="T19" fmla="*/ 7 h 18"/>
                <a:gd name="T20" fmla="*/ 3 w 23"/>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 h="18">
                  <a:moveTo>
                    <a:pt x="6" y="18"/>
                  </a:moveTo>
                  <a:lnTo>
                    <a:pt x="6" y="18"/>
                  </a:lnTo>
                  <a:lnTo>
                    <a:pt x="23" y="18"/>
                  </a:lnTo>
                  <a:lnTo>
                    <a:pt x="23" y="0"/>
                  </a:lnTo>
                  <a:lnTo>
                    <a:pt x="6" y="0"/>
                  </a:lnTo>
                  <a:lnTo>
                    <a:pt x="1" y="4"/>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26" name="Freeform 2211"/>
            <p:cNvSpPr>
              <a:spLocks/>
            </p:cNvSpPr>
            <p:nvPr/>
          </p:nvSpPr>
          <p:spPr bwMode="auto">
            <a:xfrm>
              <a:off x="4044" y="2946"/>
              <a:ext cx="12" cy="9"/>
            </a:xfrm>
            <a:custGeom>
              <a:avLst/>
              <a:gdLst>
                <a:gd name="T0" fmla="*/ 4 w 23"/>
                <a:gd name="T1" fmla="*/ 9 h 18"/>
                <a:gd name="T2" fmla="*/ 4 w 23"/>
                <a:gd name="T3" fmla="*/ 9 h 18"/>
                <a:gd name="T4" fmla="*/ 12 w 23"/>
                <a:gd name="T5" fmla="*/ 9 h 18"/>
                <a:gd name="T6" fmla="*/ 12 w 23"/>
                <a:gd name="T7" fmla="*/ 0 h 18"/>
                <a:gd name="T8" fmla="*/ 4 w 23"/>
                <a:gd name="T9" fmla="*/ 0 h 18"/>
                <a:gd name="T10" fmla="*/ 4 w 23"/>
                <a:gd name="T11" fmla="*/ 0 h 18"/>
                <a:gd name="T12" fmla="*/ 4 w 23"/>
                <a:gd name="T13" fmla="*/ 0 h 18"/>
                <a:gd name="T14" fmla="*/ 1 w 23"/>
                <a:gd name="T15" fmla="*/ 2 h 18"/>
                <a:gd name="T16" fmla="*/ 0 w 23"/>
                <a:gd name="T17" fmla="*/ 5 h 18"/>
                <a:gd name="T18" fmla="*/ 1 w 23"/>
                <a:gd name="T19" fmla="*/ 7 h 18"/>
                <a:gd name="T20" fmla="*/ 4 w 23"/>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 h="18">
                  <a:moveTo>
                    <a:pt x="7" y="18"/>
                  </a:moveTo>
                  <a:lnTo>
                    <a:pt x="7" y="18"/>
                  </a:lnTo>
                  <a:lnTo>
                    <a:pt x="23" y="18"/>
                  </a:lnTo>
                  <a:lnTo>
                    <a:pt x="23" y="0"/>
                  </a:lnTo>
                  <a:lnTo>
                    <a:pt x="7" y="0"/>
                  </a:lnTo>
                  <a:lnTo>
                    <a:pt x="2" y="4"/>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27" name="Freeform 2212"/>
            <p:cNvSpPr>
              <a:spLocks/>
            </p:cNvSpPr>
            <p:nvPr/>
          </p:nvSpPr>
          <p:spPr bwMode="auto">
            <a:xfrm>
              <a:off x="4035" y="2946"/>
              <a:ext cx="12" cy="9"/>
            </a:xfrm>
            <a:custGeom>
              <a:avLst/>
              <a:gdLst>
                <a:gd name="T0" fmla="*/ 3 w 25"/>
                <a:gd name="T1" fmla="*/ 9 h 18"/>
                <a:gd name="T2" fmla="*/ 3 w 25"/>
                <a:gd name="T3" fmla="*/ 9 h 18"/>
                <a:gd name="T4" fmla="*/ 12 w 25"/>
                <a:gd name="T5" fmla="*/ 9 h 18"/>
                <a:gd name="T6" fmla="*/ 12 w 25"/>
                <a:gd name="T7" fmla="*/ 0 h 18"/>
                <a:gd name="T8" fmla="*/ 3 w 25"/>
                <a:gd name="T9" fmla="*/ 0 h 18"/>
                <a:gd name="T10" fmla="*/ 3 w 25"/>
                <a:gd name="T11" fmla="*/ 0 h 18"/>
                <a:gd name="T12" fmla="*/ 3 w 25"/>
                <a:gd name="T13" fmla="*/ 0 h 18"/>
                <a:gd name="T14" fmla="*/ 0 w 25"/>
                <a:gd name="T15" fmla="*/ 2 h 18"/>
                <a:gd name="T16" fmla="*/ 0 w 25"/>
                <a:gd name="T17" fmla="*/ 5 h 18"/>
                <a:gd name="T18" fmla="*/ 0 w 25"/>
                <a:gd name="T19" fmla="*/ 7 h 18"/>
                <a:gd name="T20" fmla="*/ 3 w 25"/>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5" h="18">
                  <a:moveTo>
                    <a:pt x="6" y="18"/>
                  </a:moveTo>
                  <a:lnTo>
                    <a:pt x="6" y="18"/>
                  </a:lnTo>
                  <a:lnTo>
                    <a:pt x="25" y="18"/>
                  </a:lnTo>
                  <a:lnTo>
                    <a:pt x="25" y="0"/>
                  </a:lnTo>
                  <a:lnTo>
                    <a:pt x="6" y="0"/>
                  </a:lnTo>
                  <a:lnTo>
                    <a:pt x="1" y="4"/>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28" name="Freeform 2213"/>
            <p:cNvSpPr>
              <a:spLocks/>
            </p:cNvSpPr>
            <p:nvPr/>
          </p:nvSpPr>
          <p:spPr bwMode="auto">
            <a:xfrm>
              <a:off x="4026" y="2946"/>
              <a:ext cx="12" cy="9"/>
            </a:xfrm>
            <a:custGeom>
              <a:avLst/>
              <a:gdLst>
                <a:gd name="T0" fmla="*/ 4 w 23"/>
                <a:gd name="T1" fmla="*/ 9 h 18"/>
                <a:gd name="T2" fmla="*/ 4 w 23"/>
                <a:gd name="T3" fmla="*/ 9 h 18"/>
                <a:gd name="T4" fmla="*/ 12 w 23"/>
                <a:gd name="T5" fmla="*/ 9 h 18"/>
                <a:gd name="T6" fmla="*/ 12 w 23"/>
                <a:gd name="T7" fmla="*/ 0 h 18"/>
                <a:gd name="T8" fmla="*/ 4 w 23"/>
                <a:gd name="T9" fmla="*/ 0 h 18"/>
                <a:gd name="T10" fmla="*/ 4 w 23"/>
                <a:gd name="T11" fmla="*/ 0 h 18"/>
                <a:gd name="T12" fmla="*/ 4 w 23"/>
                <a:gd name="T13" fmla="*/ 0 h 18"/>
                <a:gd name="T14" fmla="*/ 1 w 23"/>
                <a:gd name="T15" fmla="*/ 2 h 18"/>
                <a:gd name="T16" fmla="*/ 0 w 23"/>
                <a:gd name="T17" fmla="*/ 5 h 18"/>
                <a:gd name="T18" fmla="*/ 1 w 23"/>
                <a:gd name="T19" fmla="*/ 7 h 18"/>
                <a:gd name="T20" fmla="*/ 4 w 23"/>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 h="18">
                  <a:moveTo>
                    <a:pt x="7" y="18"/>
                  </a:moveTo>
                  <a:lnTo>
                    <a:pt x="7" y="18"/>
                  </a:lnTo>
                  <a:lnTo>
                    <a:pt x="23" y="18"/>
                  </a:lnTo>
                  <a:lnTo>
                    <a:pt x="23" y="0"/>
                  </a:lnTo>
                  <a:lnTo>
                    <a:pt x="7" y="0"/>
                  </a:lnTo>
                  <a:lnTo>
                    <a:pt x="2" y="4"/>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29" name="Freeform 2214"/>
            <p:cNvSpPr>
              <a:spLocks/>
            </p:cNvSpPr>
            <p:nvPr/>
          </p:nvSpPr>
          <p:spPr bwMode="auto">
            <a:xfrm>
              <a:off x="4018" y="2946"/>
              <a:ext cx="12" cy="9"/>
            </a:xfrm>
            <a:custGeom>
              <a:avLst/>
              <a:gdLst>
                <a:gd name="T0" fmla="*/ 4 w 24"/>
                <a:gd name="T1" fmla="*/ 9 h 18"/>
                <a:gd name="T2" fmla="*/ 4 w 24"/>
                <a:gd name="T3" fmla="*/ 9 h 18"/>
                <a:gd name="T4" fmla="*/ 12 w 24"/>
                <a:gd name="T5" fmla="*/ 9 h 18"/>
                <a:gd name="T6" fmla="*/ 12 w 24"/>
                <a:gd name="T7" fmla="*/ 0 h 18"/>
                <a:gd name="T8" fmla="*/ 4 w 24"/>
                <a:gd name="T9" fmla="*/ 0 h 18"/>
                <a:gd name="T10" fmla="*/ 4 w 24"/>
                <a:gd name="T11" fmla="*/ 0 h 18"/>
                <a:gd name="T12" fmla="*/ 4 w 24"/>
                <a:gd name="T13" fmla="*/ 0 h 18"/>
                <a:gd name="T14" fmla="*/ 1 w 24"/>
                <a:gd name="T15" fmla="*/ 2 h 18"/>
                <a:gd name="T16" fmla="*/ 0 w 24"/>
                <a:gd name="T17" fmla="*/ 5 h 18"/>
                <a:gd name="T18" fmla="*/ 1 w 24"/>
                <a:gd name="T19" fmla="*/ 7 h 18"/>
                <a:gd name="T20" fmla="*/ 4 w 24"/>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18">
                  <a:moveTo>
                    <a:pt x="7" y="18"/>
                  </a:moveTo>
                  <a:lnTo>
                    <a:pt x="7" y="18"/>
                  </a:lnTo>
                  <a:lnTo>
                    <a:pt x="24" y="18"/>
                  </a:lnTo>
                  <a:lnTo>
                    <a:pt x="24" y="0"/>
                  </a:lnTo>
                  <a:lnTo>
                    <a:pt x="7" y="0"/>
                  </a:lnTo>
                  <a:lnTo>
                    <a:pt x="2" y="4"/>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30" name="Freeform 2215"/>
            <p:cNvSpPr>
              <a:spLocks/>
            </p:cNvSpPr>
            <p:nvPr/>
          </p:nvSpPr>
          <p:spPr bwMode="auto">
            <a:xfrm>
              <a:off x="4009" y="2946"/>
              <a:ext cx="12" cy="9"/>
            </a:xfrm>
            <a:custGeom>
              <a:avLst/>
              <a:gdLst>
                <a:gd name="T0" fmla="*/ 0 w 25"/>
                <a:gd name="T1" fmla="*/ 5 h 18"/>
                <a:gd name="T2" fmla="*/ 3 w 25"/>
                <a:gd name="T3" fmla="*/ 9 h 18"/>
                <a:gd name="T4" fmla="*/ 12 w 25"/>
                <a:gd name="T5" fmla="*/ 9 h 18"/>
                <a:gd name="T6" fmla="*/ 12 w 25"/>
                <a:gd name="T7" fmla="*/ 0 h 18"/>
                <a:gd name="T8" fmla="*/ 3 w 25"/>
                <a:gd name="T9" fmla="*/ 0 h 18"/>
                <a:gd name="T10" fmla="*/ 6 w 25"/>
                <a:gd name="T11" fmla="*/ 5 h 18"/>
                <a:gd name="T12" fmla="*/ 3 w 25"/>
                <a:gd name="T13" fmla="*/ 0 h 18"/>
                <a:gd name="T14" fmla="*/ 1 w 25"/>
                <a:gd name="T15" fmla="*/ 2 h 18"/>
                <a:gd name="T16" fmla="*/ 0 w 25"/>
                <a:gd name="T17" fmla="*/ 5 h 18"/>
                <a:gd name="T18" fmla="*/ 1 w 25"/>
                <a:gd name="T19" fmla="*/ 7 h 18"/>
                <a:gd name="T20" fmla="*/ 3 w 25"/>
                <a:gd name="T21" fmla="*/ 9 h 18"/>
                <a:gd name="T22" fmla="*/ 0 w 25"/>
                <a:gd name="T23" fmla="*/ 5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5" h="18">
                  <a:moveTo>
                    <a:pt x="0" y="9"/>
                  </a:moveTo>
                  <a:lnTo>
                    <a:pt x="7" y="18"/>
                  </a:lnTo>
                  <a:lnTo>
                    <a:pt x="25" y="18"/>
                  </a:lnTo>
                  <a:lnTo>
                    <a:pt x="25" y="0"/>
                  </a:lnTo>
                  <a:lnTo>
                    <a:pt x="7" y="0"/>
                  </a:lnTo>
                  <a:lnTo>
                    <a:pt x="13" y="9"/>
                  </a:lnTo>
                  <a:lnTo>
                    <a:pt x="7" y="0"/>
                  </a:lnTo>
                  <a:lnTo>
                    <a:pt x="2" y="4"/>
                  </a:lnTo>
                  <a:lnTo>
                    <a:pt x="0" y="9"/>
                  </a:lnTo>
                  <a:lnTo>
                    <a:pt x="2" y="14"/>
                  </a:lnTo>
                  <a:lnTo>
                    <a:pt x="7" y="18"/>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31" name="Freeform 2216"/>
            <p:cNvSpPr>
              <a:spLocks/>
            </p:cNvSpPr>
            <p:nvPr/>
          </p:nvSpPr>
          <p:spPr bwMode="auto">
            <a:xfrm>
              <a:off x="4009" y="2911"/>
              <a:ext cx="7" cy="40"/>
            </a:xfrm>
            <a:custGeom>
              <a:avLst/>
              <a:gdLst>
                <a:gd name="T0" fmla="*/ 1 w 15"/>
                <a:gd name="T1" fmla="*/ 5 h 80"/>
                <a:gd name="T2" fmla="*/ 1 w 15"/>
                <a:gd name="T3" fmla="*/ 5 h 80"/>
                <a:gd name="T4" fmla="*/ 0 w 15"/>
                <a:gd name="T5" fmla="*/ 40 h 80"/>
                <a:gd name="T6" fmla="*/ 6 w 15"/>
                <a:gd name="T7" fmla="*/ 40 h 80"/>
                <a:gd name="T8" fmla="*/ 7 w 15"/>
                <a:gd name="T9" fmla="*/ 5 h 80"/>
                <a:gd name="T10" fmla="*/ 7 w 15"/>
                <a:gd name="T11" fmla="*/ 5 h 80"/>
                <a:gd name="T12" fmla="*/ 7 w 15"/>
                <a:gd name="T13" fmla="*/ 5 h 80"/>
                <a:gd name="T14" fmla="*/ 6 w 15"/>
                <a:gd name="T15" fmla="*/ 2 h 80"/>
                <a:gd name="T16" fmla="*/ 4 w 15"/>
                <a:gd name="T17" fmla="*/ 0 h 80"/>
                <a:gd name="T18" fmla="*/ 1 w 15"/>
                <a:gd name="T19" fmla="*/ 2 h 80"/>
                <a:gd name="T20" fmla="*/ 1 w 15"/>
                <a:gd name="T21" fmla="*/ 5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80">
                  <a:moveTo>
                    <a:pt x="2" y="9"/>
                  </a:moveTo>
                  <a:lnTo>
                    <a:pt x="2" y="9"/>
                  </a:lnTo>
                  <a:lnTo>
                    <a:pt x="0" y="80"/>
                  </a:lnTo>
                  <a:lnTo>
                    <a:pt x="13" y="80"/>
                  </a:lnTo>
                  <a:lnTo>
                    <a:pt x="15" y="9"/>
                  </a:lnTo>
                  <a:lnTo>
                    <a:pt x="13" y="4"/>
                  </a:lnTo>
                  <a:lnTo>
                    <a:pt x="8" y="0"/>
                  </a:lnTo>
                  <a:lnTo>
                    <a:pt x="3" y="4"/>
                  </a:lnTo>
                  <a:lnTo>
                    <a:pt x="2"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32" name="Freeform 2217"/>
            <p:cNvSpPr>
              <a:spLocks/>
            </p:cNvSpPr>
            <p:nvPr/>
          </p:nvSpPr>
          <p:spPr bwMode="auto">
            <a:xfrm>
              <a:off x="4010" y="2875"/>
              <a:ext cx="6" cy="40"/>
            </a:xfrm>
            <a:custGeom>
              <a:avLst/>
              <a:gdLst>
                <a:gd name="T0" fmla="*/ 3 w 13"/>
                <a:gd name="T1" fmla="*/ 0 h 81"/>
                <a:gd name="T2" fmla="*/ 0 w 13"/>
                <a:gd name="T3" fmla="*/ 4 h 81"/>
                <a:gd name="T4" fmla="*/ 0 w 13"/>
                <a:gd name="T5" fmla="*/ 40 h 81"/>
                <a:gd name="T6" fmla="*/ 6 w 13"/>
                <a:gd name="T7" fmla="*/ 40 h 81"/>
                <a:gd name="T8" fmla="*/ 6 w 13"/>
                <a:gd name="T9" fmla="*/ 4 h 81"/>
                <a:gd name="T10" fmla="*/ 3 w 13"/>
                <a:gd name="T11" fmla="*/ 9 h 81"/>
                <a:gd name="T12" fmla="*/ 6 w 13"/>
                <a:gd name="T13" fmla="*/ 4 h 81"/>
                <a:gd name="T14" fmla="*/ 5 w 13"/>
                <a:gd name="T15" fmla="*/ 2 h 81"/>
                <a:gd name="T16" fmla="*/ 3 w 13"/>
                <a:gd name="T17" fmla="*/ 0 h 81"/>
                <a:gd name="T18" fmla="*/ 0 w 13"/>
                <a:gd name="T19" fmla="*/ 2 h 81"/>
                <a:gd name="T20" fmla="*/ 0 w 13"/>
                <a:gd name="T21" fmla="*/ 4 h 81"/>
                <a:gd name="T22" fmla="*/ 3 w 13"/>
                <a:gd name="T23" fmla="*/ 0 h 8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81">
                  <a:moveTo>
                    <a:pt x="6" y="0"/>
                  </a:moveTo>
                  <a:lnTo>
                    <a:pt x="0" y="9"/>
                  </a:lnTo>
                  <a:lnTo>
                    <a:pt x="0" y="81"/>
                  </a:lnTo>
                  <a:lnTo>
                    <a:pt x="13" y="81"/>
                  </a:lnTo>
                  <a:lnTo>
                    <a:pt x="13" y="9"/>
                  </a:lnTo>
                  <a:lnTo>
                    <a:pt x="6" y="18"/>
                  </a:lnTo>
                  <a:lnTo>
                    <a:pt x="13" y="9"/>
                  </a:lnTo>
                  <a:lnTo>
                    <a:pt x="11" y="4"/>
                  </a:lnTo>
                  <a:lnTo>
                    <a:pt x="6" y="0"/>
                  </a:lnTo>
                  <a:lnTo>
                    <a:pt x="1" y="4"/>
                  </a:lnTo>
                  <a:lnTo>
                    <a:pt x="0" y="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33" name="Freeform 2218"/>
            <p:cNvSpPr>
              <a:spLocks/>
            </p:cNvSpPr>
            <p:nvPr/>
          </p:nvSpPr>
          <p:spPr bwMode="auto">
            <a:xfrm>
              <a:off x="4013" y="2875"/>
              <a:ext cx="12" cy="9"/>
            </a:xfrm>
            <a:custGeom>
              <a:avLst/>
              <a:gdLst>
                <a:gd name="T0" fmla="*/ 9 w 24"/>
                <a:gd name="T1" fmla="*/ 0 h 18"/>
                <a:gd name="T2" fmla="*/ 9 w 24"/>
                <a:gd name="T3" fmla="*/ 0 h 18"/>
                <a:gd name="T4" fmla="*/ 0 w 24"/>
                <a:gd name="T5" fmla="*/ 0 h 18"/>
                <a:gd name="T6" fmla="*/ 0 w 24"/>
                <a:gd name="T7" fmla="*/ 9 h 18"/>
                <a:gd name="T8" fmla="*/ 9 w 24"/>
                <a:gd name="T9" fmla="*/ 9 h 18"/>
                <a:gd name="T10" fmla="*/ 9 w 24"/>
                <a:gd name="T11" fmla="*/ 9 h 18"/>
                <a:gd name="T12" fmla="*/ 9 w 24"/>
                <a:gd name="T13" fmla="*/ 9 h 18"/>
                <a:gd name="T14" fmla="*/ 11 w 24"/>
                <a:gd name="T15" fmla="*/ 8 h 18"/>
                <a:gd name="T16" fmla="*/ 12 w 24"/>
                <a:gd name="T17" fmla="*/ 5 h 18"/>
                <a:gd name="T18" fmla="*/ 11 w 24"/>
                <a:gd name="T19" fmla="*/ 2 h 18"/>
                <a:gd name="T20" fmla="*/ 9 w 24"/>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18">
                  <a:moveTo>
                    <a:pt x="17" y="0"/>
                  </a:moveTo>
                  <a:lnTo>
                    <a:pt x="17" y="0"/>
                  </a:lnTo>
                  <a:lnTo>
                    <a:pt x="0" y="0"/>
                  </a:lnTo>
                  <a:lnTo>
                    <a:pt x="0" y="18"/>
                  </a:lnTo>
                  <a:lnTo>
                    <a:pt x="17" y="18"/>
                  </a:lnTo>
                  <a:lnTo>
                    <a:pt x="22" y="15"/>
                  </a:lnTo>
                  <a:lnTo>
                    <a:pt x="24" y="9"/>
                  </a:lnTo>
                  <a:lnTo>
                    <a:pt x="22" y="4"/>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34" name="Freeform 2219"/>
            <p:cNvSpPr>
              <a:spLocks/>
            </p:cNvSpPr>
            <p:nvPr/>
          </p:nvSpPr>
          <p:spPr bwMode="auto">
            <a:xfrm>
              <a:off x="4021" y="2875"/>
              <a:ext cx="12" cy="9"/>
            </a:xfrm>
            <a:custGeom>
              <a:avLst/>
              <a:gdLst>
                <a:gd name="T0" fmla="*/ 9 w 23"/>
                <a:gd name="T1" fmla="*/ 0 h 18"/>
                <a:gd name="T2" fmla="*/ 9 w 23"/>
                <a:gd name="T3" fmla="*/ 0 h 18"/>
                <a:gd name="T4" fmla="*/ 0 w 23"/>
                <a:gd name="T5" fmla="*/ 0 h 18"/>
                <a:gd name="T6" fmla="*/ 0 w 23"/>
                <a:gd name="T7" fmla="*/ 9 h 18"/>
                <a:gd name="T8" fmla="*/ 9 w 23"/>
                <a:gd name="T9" fmla="*/ 9 h 18"/>
                <a:gd name="T10" fmla="*/ 9 w 23"/>
                <a:gd name="T11" fmla="*/ 9 h 18"/>
                <a:gd name="T12" fmla="*/ 9 w 23"/>
                <a:gd name="T13" fmla="*/ 9 h 18"/>
                <a:gd name="T14" fmla="*/ 11 w 23"/>
                <a:gd name="T15" fmla="*/ 8 h 18"/>
                <a:gd name="T16" fmla="*/ 12 w 23"/>
                <a:gd name="T17" fmla="*/ 5 h 18"/>
                <a:gd name="T18" fmla="*/ 11 w 23"/>
                <a:gd name="T19" fmla="*/ 2 h 18"/>
                <a:gd name="T20" fmla="*/ 9 w 23"/>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 h="18">
                  <a:moveTo>
                    <a:pt x="17" y="0"/>
                  </a:moveTo>
                  <a:lnTo>
                    <a:pt x="17" y="0"/>
                  </a:lnTo>
                  <a:lnTo>
                    <a:pt x="0" y="0"/>
                  </a:lnTo>
                  <a:lnTo>
                    <a:pt x="0" y="18"/>
                  </a:lnTo>
                  <a:lnTo>
                    <a:pt x="17" y="18"/>
                  </a:lnTo>
                  <a:lnTo>
                    <a:pt x="22" y="15"/>
                  </a:lnTo>
                  <a:lnTo>
                    <a:pt x="23" y="9"/>
                  </a:lnTo>
                  <a:lnTo>
                    <a:pt x="22" y="4"/>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35" name="Freeform 2220"/>
            <p:cNvSpPr>
              <a:spLocks/>
            </p:cNvSpPr>
            <p:nvPr/>
          </p:nvSpPr>
          <p:spPr bwMode="auto">
            <a:xfrm>
              <a:off x="4030" y="2875"/>
              <a:ext cx="12" cy="9"/>
            </a:xfrm>
            <a:custGeom>
              <a:avLst/>
              <a:gdLst>
                <a:gd name="T0" fmla="*/ 8 w 23"/>
                <a:gd name="T1" fmla="*/ 0 h 18"/>
                <a:gd name="T2" fmla="*/ 8 w 23"/>
                <a:gd name="T3" fmla="*/ 0 h 18"/>
                <a:gd name="T4" fmla="*/ 0 w 23"/>
                <a:gd name="T5" fmla="*/ 0 h 18"/>
                <a:gd name="T6" fmla="*/ 0 w 23"/>
                <a:gd name="T7" fmla="*/ 9 h 18"/>
                <a:gd name="T8" fmla="*/ 8 w 23"/>
                <a:gd name="T9" fmla="*/ 9 h 18"/>
                <a:gd name="T10" fmla="*/ 8 w 23"/>
                <a:gd name="T11" fmla="*/ 9 h 18"/>
                <a:gd name="T12" fmla="*/ 8 w 23"/>
                <a:gd name="T13" fmla="*/ 9 h 18"/>
                <a:gd name="T14" fmla="*/ 11 w 23"/>
                <a:gd name="T15" fmla="*/ 8 h 18"/>
                <a:gd name="T16" fmla="*/ 12 w 23"/>
                <a:gd name="T17" fmla="*/ 5 h 18"/>
                <a:gd name="T18" fmla="*/ 11 w 23"/>
                <a:gd name="T19" fmla="*/ 2 h 18"/>
                <a:gd name="T20" fmla="*/ 8 w 23"/>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 h="18">
                  <a:moveTo>
                    <a:pt x="16" y="0"/>
                  </a:moveTo>
                  <a:lnTo>
                    <a:pt x="16" y="0"/>
                  </a:lnTo>
                  <a:lnTo>
                    <a:pt x="0" y="0"/>
                  </a:lnTo>
                  <a:lnTo>
                    <a:pt x="0" y="18"/>
                  </a:lnTo>
                  <a:lnTo>
                    <a:pt x="16" y="18"/>
                  </a:lnTo>
                  <a:lnTo>
                    <a:pt x="21" y="15"/>
                  </a:lnTo>
                  <a:lnTo>
                    <a:pt x="23" y="9"/>
                  </a:lnTo>
                  <a:lnTo>
                    <a:pt x="21" y="4"/>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36" name="Freeform 2221"/>
            <p:cNvSpPr>
              <a:spLocks/>
            </p:cNvSpPr>
            <p:nvPr/>
          </p:nvSpPr>
          <p:spPr bwMode="auto">
            <a:xfrm>
              <a:off x="4038" y="2875"/>
              <a:ext cx="13" cy="9"/>
            </a:xfrm>
            <a:custGeom>
              <a:avLst/>
              <a:gdLst>
                <a:gd name="T0" fmla="*/ 10 w 25"/>
                <a:gd name="T1" fmla="*/ 0 h 18"/>
                <a:gd name="T2" fmla="*/ 10 w 25"/>
                <a:gd name="T3" fmla="*/ 0 h 18"/>
                <a:gd name="T4" fmla="*/ 0 w 25"/>
                <a:gd name="T5" fmla="*/ 0 h 18"/>
                <a:gd name="T6" fmla="*/ 0 w 25"/>
                <a:gd name="T7" fmla="*/ 9 h 18"/>
                <a:gd name="T8" fmla="*/ 10 w 25"/>
                <a:gd name="T9" fmla="*/ 9 h 18"/>
                <a:gd name="T10" fmla="*/ 10 w 25"/>
                <a:gd name="T11" fmla="*/ 9 h 18"/>
                <a:gd name="T12" fmla="*/ 10 w 25"/>
                <a:gd name="T13" fmla="*/ 9 h 18"/>
                <a:gd name="T14" fmla="*/ 12 w 25"/>
                <a:gd name="T15" fmla="*/ 8 h 18"/>
                <a:gd name="T16" fmla="*/ 13 w 25"/>
                <a:gd name="T17" fmla="*/ 5 h 18"/>
                <a:gd name="T18" fmla="*/ 12 w 25"/>
                <a:gd name="T19" fmla="*/ 2 h 18"/>
                <a:gd name="T20" fmla="*/ 10 w 25"/>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5" h="18">
                  <a:moveTo>
                    <a:pt x="19" y="0"/>
                  </a:moveTo>
                  <a:lnTo>
                    <a:pt x="19" y="0"/>
                  </a:lnTo>
                  <a:lnTo>
                    <a:pt x="0" y="0"/>
                  </a:lnTo>
                  <a:lnTo>
                    <a:pt x="0" y="18"/>
                  </a:lnTo>
                  <a:lnTo>
                    <a:pt x="19" y="18"/>
                  </a:lnTo>
                  <a:lnTo>
                    <a:pt x="24" y="15"/>
                  </a:lnTo>
                  <a:lnTo>
                    <a:pt x="25" y="9"/>
                  </a:lnTo>
                  <a:lnTo>
                    <a:pt x="24" y="4"/>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37" name="Freeform 2222"/>
            <p:cNvSpPr>
              <a:spLocks/>
            </p:cNvSpPr>
            <p:nvPr/>
          </p:nvSpPr>
          <p:spPr bwMode="auto">
            <a:xfrm>
              <a:off x="4047" y="2875"/>
              <a:ext cx="12" cy="9"/>
            </a:xfrm>
            <a:custGeom>
              <a:avLst/>
              <a:gdLst>
                <a:gd name="T0" fmla="*/ 8 w 23"/>
                <a:gd name="T1" fmla="*/ 0 h 18"/>
                <a:gd name="T2" fmla="*/ 8 w 23"/>
                <a:gd name="T3" fmla="*/ 0 h 18"/>
                <a:gd name="T4" fmla="*/ 0 w 23"/>
                <a:gd name="T5" fmla="*/ 0 h 18"/>
                <a:gd name="T6" fmla="*/ 0 w 23"/>
                <a:gd name="T7" fmla="*/ 9 h 18"/>
                <a:gd name="T8" fmla="*/ 8 w 23"/>
                <a:gd name="T9" fmla="*/ 9 h 18"/>
                <a:gd name="T10" fmla="*/ 8 w 23"/>
                <a:gd name="T11" fmla="*/ 9 h 18"/>
                <a:gd name="T12" fmla="*/ 8 w 23"/>
                <a:gd name="T13" fmla="*/ 9 h 18"/>
                <a:gd name="T14" fmla="*/ 11 w 23"/>
                <a:gd name="T15" fmla="*/ 8 h 18"/>
                <a:gd name="T16" fmla="*/ 12 w 23"/>
                <a:gd name="T17" fmla="*/ 5 h 18"/>
                <a:gd name="T18" fmla="*/ 11 w 23"/>
                <a:gd name="T19" fmla="*/ 2 h 18"/>
                <a:gd name="T20" fmla="*/ 8 w 23"/>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 h="18">
                  <a:moveTo>
                    <a:pt x="16" y="0"/>
                  </a:moveTo>
                  <a:lnTo>
                    <a:pt x="16" y="0"/>
                  </a:lnTo>
                  <a:lnTo>
                    <a:pt x="0" y="0"/>
                  </a:lnTo>
                  <a:lnTo>
                    <a:pt x="0" y="18"/>
                  </a:lnTo>
                  <a:lnTo>
                    <a:pt x="16" y="18"/>
                  </a:lnTo>
                  <a:lnTo>
                    <a:pt x="22" y="15"/>
                  </a:lnTo>
                  <a:lnTo>
                    <a:pt x="23" y="9"/>
                  </a:lnTo>
                  <a:lnTo>
                    <a:pt x="22" y="4"/>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38" name="Freeform 2223"/>
            <p:cNvSpPr>
              <a:spLocks/>
            </p:cNvSpPr>
            <p:nvPr/>
          </p:nvSpPr>
          <p:spPr bwMode="auto">
            <a:xfrm>
              <a:off x="4056" y="2875"/>
              <a:ext cx="11" cy="9"/>
            </a:xfrm>
            <a:custGeom>
              <a:avLst/>
              <a:gdLst>
                <a:gd name="T0" fmla="*/ 8 w 24"/>
                <a:gd name="T1" fmla="*/ 0 h 18"/>
                <a:gd name="T2" fmla="*/ 8 w 24"/>
                <a:gd name="T3" fmla="*/ 0 h 18"/>
                <a:gd name="T4" fmla="*/ 0 w 24"/>
                <a:gd name="T5" fmla="*/ 0 h 18"/>
                <a:gd name="T6" fmla="*/ 0 w 24"/>
                <a:gd name="T7" fmla="*/ 9 h 18"/>
                <a:gd name="T8" fmla="*/ 8 w 24"/>
                <a:gd name="T9" fmla="*/ 9 h 18"/>
                <a:gd name="T10" fmla="*/ 8 w 24"/>
                <a:gd name="T11" fmla="*/ 9 h 18"/>
                <a:gd name="T12" fmla="*/ 8 w 24"/>
                <a:gd name="T13" fmla="*/ 9 h 18"/>
                <a:gd name="T14" fmla="*/ 10 w 24"/>
                <a:gd name="T15" fmla="*/ 8 h 18"/>
                <a:gd name="T16" fmla="*/ 11 w 24"/>
                <a:gd name="T17" fmla="*/ 5 h 18"/>
                <a:gd name="T18" fmla="*/ 10 w 24"/>
                <a:gd name="T19" fmla="*/ 2 h 18"/>
                <a:gd name="T20" fmla="*/ 8 w 24"/>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18">
                  <a:moveTo>
                    <a:pt x="17" y="0"/>
                  </a:moveTo>
                  <a:lnTo>
                    <a:pt x="17" y="0"/>
                  </a:lnTo>
                  <a:lnTo>
                    <a:pt x="0" y="0"/>
                  </a:lnTo>
                  <a:lnTo>
                    <a:pt x="0" y="18"/>
                  </a:lnTo>
                  <a:lnTo>
                    <a:pt x="17" y="18"/>
                  </a:lnTo>
                  <a:lnTo>
                    <a:pt x="22" y="15"/>
                  </a:lnTo>
                  <a:lnTo>
                    <a:pt x="24" y="9"/>
                  </a:lnTo>
                  <a:lnTo>
                    <a:pt x="22" y="4"/>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39" name="Freeform 2224"/>
            <p:cNvSpPr>
              <a:spLocks/>
            </p:cNvSpPr>
            <p:nvPr/>
          </p:nvSpPr>
          <p:spPr bwMode="auto">
            <a:xfrm>
              <a:off x="4064" y="2875"/>
              <a:ext cx="13" cy="9"/>
            </a:xfrm>
            <a:custGeom>
              <a:avLst/>
              <a:gdLst>
                <a:gd name="T0" fmla="*/ 10 w 25"/>
                <a:gd name="T1" fmla="*/ 0 h 18"/>
                <a:gd name="T2" fmla="*/ 10 w 25"/>
                <a:gd name="T3" fmla="*/ 0 h 18"/>
                <a:gd name="T4" fmla="*/ 0 w 25"/>
                <a:gd name="T5" fmla="*/ 0 h 18"/>
                <a:gd name="T6" fmla="*/ 0 w 25"/>
                <a:gd name="T7" fmla="*/ 9 h 18"/>
                <a:gd name="T8" fmla="*/ 10 w 25"/>
                <a:gd name="T9" fmla="*/ 9 h 18"/>
                <a:gd name="T10" fmla="*/ 10 w 25"/>
                <a:gd name="T11" fmla="*/ 9 h 18"/>
                <a:gd name="T12" fmla="*/ 10 w 25"/>
                <a:gd name="T13" fmla="*/ 9 h 18"/>
                <a:gd name="T14" fmla="*/ 12 w 25"/>
                <a:gd name="T15" fmla="*/ 8 h 18"/>
                <a:gd name="T16" fmla="*/ 13 w 25"/>
                <a:gd name="T17" fmla="*/ 5 h 18"/>
                <a:gd name="T18" fmla="*/ 12 w 25"/>
                <a:gd name="T19" fmla="*/ 2 h 18"/>
                <a:gd name="T20" fmla="*/ 10 w 25"/>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5" h="18">
                  <a:moveTo>
                    <a:pt x="19" y="0"/>
                  </a:moveTo>
                  <a:lnTo>
                    <a:pt x="19" y="0"/>
                  </a:lnTo>
                  <a:lnTo>
                    <a:pt x="0" y="0"/>
                  </a:lnTo>
                  <a:lnTo>
                    <a:pt x="0" y="18"/>
                  </a:lnTo>
                  <a:lnTo>
                    <a:pt x="19" y="18"/>
                  </a:lnTo>
                  <a:lnTo>
                    <a:pt x="24" y="15"/>
                  </a:lnTo>
                  <a:lnTo>
                    <a:pt x="25" y="9"/>
                  </a:lnTo>
                  <a:lnTo>
                    <a:pt x="24" y="4"/>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40" name="Freeform 2225"/>
            <p:cNvSpPr>
              <a:spLocks/>
            </p:cNvSpPr>
            <p:nvPr/>
          </p:nvSpPr>
          <p:spPr bwMode="auto">
            <a:xfrm>
              <a:off x="4073" y="2875"/>
              <a:ext cx="12" cy="9"/>
            </a:xfrm>
            <a:custGeom>
              <a:avLst/>
              <a:gdLst>
                <a:gd name="T0" fmla="*/ 8 w 23"/>
                <a:gd name="T1" fmla="*/ 0 h 18"/>
                <a:gd name="T2" fmla="*/ 8 w 23"/>
                <a:gd name="T3" fmla="*/ 0 h 18"/>
                <a:gd name="T4" fmla="*/ 0 w 23"/>
                <a:gd name="T5" fmla="*/ 0 h 18"/>
                <a:gd name="T6" fmla="*/ 0 w 23"/>
                <a:gd name="T7" fmla="*/ 9 h 18"/>
                <a:gd name="T8" fmla="*/ 8 w 23"/>
                <a:gd name="T9" fmla="*/ 9 h 18"/>
                <a:gd name="T10" fmla="*/ 8 w 23"/>
                <a:gd name="T11" fmla="*/ 9 h 18"/>
                <a:gd name="T12" fmla="*/ 8 w 23"/>
                <a:gd name="T13" fmla="*/ 9 h 18"/>
                <a:gd name="T14" fmla="*/ 11 w 23"/>
                <a:gd name="T15" fmla="*/ 8 h 18"/>
                <a:gd name="T16" fmla="*/ 12 w 23"/>
                <a:gd name="T17" fmla="*/ 5 h 18"/>
                <a:gd name="T18" fmla="*/ 11 w 23"/>
                <a:gd name="T19" fmla="*/ 2 h 18"/>
                <a:gd name="T20" fmla="*/ 8 w 23"/>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 h="18">
                  <a:moveTo>
                    <a:pt x="16" y="0"/>
                  </a:moveTo>
                  <a:lnTo>
                    <a:pt x="16" y="0"/>
                  </a:lnTo>
                  <a:lnTo>
                    <a:pt x="0" y="0"/>
                  </a:lnTo>
                  <a:lnTo>
                    <a:pt x="0" y="18"/>
                  </a:lnTo>
                  <a:lnTo>
                    <a:pt x="16" y="18"/>
                  </a:lnTo>
                  <a:lnTo>
                    <a:pt x="21" y="15"/>
                  </a:lnTo>
                  <a:lnTo>
                    <a:pt x="23" y="9"/>
                  </a:lnTo>
                  <a:lnTo>
                    <a:pt x="21" y="4"/>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41" name="Freeform 2226"/>
            <p:cNvSpPr>
              <a:spLocks/>
            </p:cNvSpPr>
            <p:nvPr/>
          </p:nvSpPr>
          <p:spPr bwMode="auto">
            <a:xfrm>
              <a:off x="4082" y="2875"/>
              <a:ext cx="11" cy="9"/>
            </a:xfrm>
            <a:custGeom>
              <a:avLst/>
              <a:gdLst>
                <a:gd name="T0" fmla="*/ 8 w 24"/>
                <a:gd name="T1" fmla="*/ 0 h 18"/>
                <a:gd name="T2" fmla="*/ 8 w 24"/>
                <a:gd name="T3" fmla="*/ 0 h 18"/>
                <a:gd name="T4" fmla="*/ 0 w 24"/>
                <a:gd name="T5" fmla="*/ 0 h 18"/>
                <a:gd name="T6" fmla="*/ 0 w 24"/>
                <a:gd name="T7" fmla="*/ 9 h 18"/>
                <a:gd name="T8" fmla="*/ 8 w 24"/>
                <a:gd name="T9" fmla="*/ 9 h 18"/>
                <a:gd name="T10" fmla="*/ 8 w 24"/>
                <a:gd name="T11" fmla="*/ 9 h 18"/>
                <a:gd name="T12" fmla="*/ 8 w 24"/>
                <a:gd name="T13" fmla="*/ 9 h 18"/>
                <a:gd name="T14" fmla="*/ 10 w 24"/>
                <a:gd name="T15" fmla="*/ 8 h 18"/>
                <a:gd name="T16" fmla="*/ 11 w 24"/>
                <a:gd name="T17" fmla="*/ 5 h 18"/>
                <a:gd name="T18" fmla="*/ 10 w 24"/>
                <a:gd name="T19" fmla="*/ 2 h 18"/>
                <a:gd name="T20" fmla="*/ 8 w 24"/>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18">
                  <a:moveTo>
                    <a:pt x="17" y="0"/>
                  </a:moveTo>
                  <a:lnTo>
                    <a:pt x="17" y="0"/>
                  </a:lnTo>
                  <a:lnTo>
                    <a:pt x="0" y="0"/>
                  </a:lnTo>
                  <a:lnTo>
                    <a:pt x="0" y="18"/>
                  </a:lnTo>
                  <a:lnTo>
                    <a:pt x="17" y="18"/>
                  </a:lnTo>
                  <a:lnTo>
                    <a:pt x="22" y="15"/>
                  </a:lnTo>
                  <a:lnTo>
                    <a:pt x="24" y="9"/>
                  </a:lnTo>
                  <a:lnTo>
                    <a:pt x="22" y="4"/>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42" name="Freeform 2227"/>
            <p:cNvSpPr>
              <a:spLocks/>
            </p:cNvSpPr>
            <p:nvPr/>
          </p:nvSpPr>
          <p:spPr bwMode="auto">
            <a:xfrm>
              <a:off x="4090" y="2875"/>
              <a:ext cx="12" cy="9"/>
            </a:xfrm>
            <a:custGeom>
              <a:avLst/>
              <a:gdLst>
                <a:gd name="T0" fmla="*/ 9 w 23"/>
                <a:gd name="T1" fmla="*/ 0 h 18"/>
                <a:gd name="T2" fmla="*/ 9 w 23"/>
                <a:gd name="T3" fmla="*/ 0 h 18"/>
                <a:gd name="T4" fmla="*/ 0 w 23"/>
                <a:gd name="T5" fmla="*/ 0 h 18"/>
                <a:gd name="T6" fmla="*/ 0 w 23"/>
                <a:gd name="T7" fmla="*/ 9 h 18"/>
                <a:gd name="T8" fmla="*/ 9 w 23"/>
                <a:gd name="T9" fmla="*/ 9 h 18"/>
                <a:gd name="T10" fmla="*/ 9 w 23"/>
                <a:gd name="T11" fmla="*/ 9 h 18"/>
                <a:gd name="T12" fmla="*/ 9 w 23"/>
                <a:gd name="T13" fmla="*/ 9 h 18"/>
                <a:gd name="T14" fmla="*/ 11 w 23"/>
                <a:gd name="T15" fmla="*/ 8 h 18"/>
                <a:gd name="T16" fmla="*/ 12 w 23"/>
                <a:gd name="T17" fmla="*/ 5 h 18"/>
                <a:gd name="T18" fmla="*/ 11 w 23"/>
                <a:gd name="T19" fmla="*/ 2 h 18"/>
                <a:gd name="T20" fmla="*/ 9 w 23"/>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 h="18">
                  <a:moveTo>
                    <a:pt x="17" y="0"/>
                  </a:moveTo>
                  <a:lnTo>
                    <a:pt x="17" y="0"/>
                  </a:lnTo>
                  <a:lnTo>
                    <a:pt x="0" y="0"/>
                  </a:lnTo>
                  <a:lnTo>
                    <a:pt x="0" y="18"/>
                  </a:lnTo>
                  <a:lnTo>
                    <a:pt x="17" y="18"/>
                  </a:lnTo>
                  <a:lnTo>
                    <a:pt x="22" y="15"/>
                  </a:lnTo>
                  <a:lnTo>
                    <a:pt x="23" y="9"/>
                  </a:lnTo>
                  <a:lnTo>
                    <a:pt x="22" y="4"/>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43" name="Freeform 2228"/>
            <p:cNvSpPr>
              <a:spLocks/>
            </p:cNvSpPr>
            <p:nvPr/>
          </p:nvSpPr>
          <p:spPr bwMode="auto">
            <a:xfrm>
              <a:off x="4098" y="2875"/>
              <a:ext cx="13" cy="9"/>
            </a:xfrm>
            <a:custGeom>
              <a:avLst/>
              <a:gdLst>
                <a:gd name="T0" fmla="*/ 9 w 25"/>
                <a:gd name="T1" fmla="*/ 0 h 18"/>
                <a:gd name="T2" fmla="*/ 9 w 25"/>
                <a:gd name="T3" fmla="*/ 0 h 18"/>
                <a:gd name="T4" fmla="*/ 0 w 25"/>
                <a:gd name="T5" fmla="*/ 0 h 18"/>
                <a:gd name="T6" fmla="*/ 0 w 25"/>
                <a:gd name="T7" fmla="*/ 9 h 18"/>
                <a:gd name="T8" fmla="*/ 9 w 25"/>
                <a:gd name="T9" fmla="*/ 9 h 18"/>
                <a:gd name="T10" fmla="*/ 9 w 25"/>
                <a:gd name="T11" fmla="*/ 9 h 18"/>
                <a:gd name="T12" fmla="*/ 9 w 25"/>
                <a:gd name="T13" fmla="*/ 9 h 18"/>
                <a:gd name="T14" fmla="*/ 12 w 25"/>
                <a:gd name="T15" fmla="*/ 8 h 18"/>
                <a:gd name="T16" fmla="*/ 13 w 25"/>
                <a:gd name="T17" fmla="*/ 5 h 18"/>
                <a:gd name="T18" fmla="*/ 12 w 25"/>
                <a:gd name="T19" fmla="*/ 2 h 18"/>
                <a:gd name="T20" fmla="*/ 9 w 25"/>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5" h="18">
                  <a:moveTo>
                    <a:pt x="18" y="0"/>
                  </a:moveTo>
                  <a:lnTo>
                    <a:pt x="18" y="0"/>
                  </a:lnTo>
                  <a:lnTo>
                    <a:pt x="0" y="0"/>
                  </a:lnTo>
                  <a:lnTo>
                    <a:pt x="0" y="18"/>
                  </a:lnTo>
                  <a:lnTo>
                    <a:pt x="18" y="18"/>
                  </a:lnTo>
                  <a:lnTo>
                    <a:pt x="23" y="15"/>
                  </a:lnTo>
                  <a:lnTo>
                    <a:pt x="25" y="9"/>
                  </a:lnTo>
                  <a:lnTo>
                    <a:pt x="23" y="4"/>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44" name="Freeform 2229"/>
            <p:cNvSpPr>
              <a:spLocks/>
            </p:cNvSpPr>
            <p:nvPr/>
          </p:nvSpPr>
          <p:spPr bwMode="auto">
            <a:xfrm>
              <a:off x="4108" y="2875"/>
              <a:ext cx="11" cy="9"/>
            </a:xfrm>
            <a:custGeom>
              <a:avLst/>
              <a:gdLst>
                <a:gd name="T0" fmla="*/ 8 w 23"/>
                <a:gd name="T1" fmla="*/ 0 h 18"/>
                <a:gd name="T2" fmla="*/ 8 w 23"/>
                <a:gd name="T3" fmla="*/ 0 h 18"/>
                <a:gd name="T4" fmla="*/ 0 w 23"/>
                <a:gd name="T5" fmla="*/ 0 h 18"/>
                <a:gd name="T6" fmla="*/ 0 w 23"/>
                <a:gd name="T7" fmla="*/ 9 h 18"/>
                <a:gd name="T8" fmla="*/ 8 w 23"/>
                <a:gd name="T9" fmla="*/ 9 h 18"/>
                <a:gd name="T10" fmla="*/ 8 w 23"/>
                <a:gd name="T11" fmla="*/ 9 h 18"/>
                <a:gd name="T12" fmla="*/ 8 w 23"/>
                <a:gd name="T13" fmla="*/ 9 h 18"/>
                <a:gd name="T14" fmla="*/ 11 w 23"/>
                <a:gd name="T15" fmla="*/ 8 h 18"/>
                <a:gd name="T16" fmla="*/ 11 w 23"/>
                <a:gd name="T17" fmla="*/ 5 h 18"/>
                <a:gd name="T18" fmla="*/ 11 w 23"/>
                <a:gd name="T19" fmla="*/ 2 h 18"/>
                <a:gd name="T20" fmla="*/ 8 w 23"/>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 h="18">
                  <a:moveTo>
                    <a:pt x="17" y="0"/>
                  </a:moveTo>
                  <a:lnTo>
                    <a:pt x="17" y="0"/>
                  </a:lnTo>
                  <a:lnTo>
                    <a:pt x="0" y="0"/>
                  </a:lnTo>
                  <a:lnTo>
                    <a:pt x="0" y="18"/>
                  </a:lnTo>
                  <a:lnTo>
                    <a:pt x="17" y="18"/>
                  </a:lnTo>
                  <a:lnTo>
                    <a:pt x="22" y="15"/>
                  </a:lnTo>
                  <a:lnTo>
                    <a:pt x="23" y="9"/>
                  </a:lnTo>
                  <a:lnTo>
                    <a:pt x="22" y="4"/>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45" name="Freeform 2230"/>
            <p:cNvSpPr>
              <a:spLocks/>
            </p:cNvSpPr>
            <p:nvPr/>
          </p:nvSpPr>
          <p:spPr bwMode="auto">
            <a:xfrm>
              <a:off x="4116" y="2875"/>
              <a:ext cx="12" cy="9"/>
            </a:xfrm>
            <a:custGeom>
              <a:avLst/>
              <a:gdLst>
                <a:gd name="T0" fmla="*/ 9 w 23"/>
                <a:gd name="T1" fmla="*/ 0 h 18"/>
                <a:gd name="T2" fmla="*/ 9 w 23"/>
                <a:gd name="T3" fmla="*/ 0 h 18"/>
                <a:gd name="T4" fmla="*/ 0 w 23"/>
                <a:gd name="T5" fmla="*/ 0 h 18"/>
                <a:gd name="T6" fmla="*/ 0 w 23"/>
                <a:gd name="T7" fmla="*/ 9 h 18"/>
                <a:gd name="T8" fmla="*/ 9 w 23"/>
                <a:gd name="T9" fmla="*/ 9 h 18"/>
                <a:gd name="T10" fmla="*/ 9 w 23"/>
                <a:gd name="T11" fmla="*/ 9 h 18"/>
                <a:gd name="T12" fmla="*/ 9 w 23"/>
                <a:gd name="T13" fmla="*/ 9 h 18"/>
                <a:gd name="T14" fmla="*/ 11 w 23"/>
                <a:gd name="T15" fmla="*/ 8 h 18"/>
                <a:gd name="T16" fmla="*/ 12 w 23"/>
                <a:gd name="T17" fmla="*/ 5 h 18"/>
                <a:gd name="T18" fmla="*/ 11 w 23"/>
                <a:gd name="T19" fmla="*/ 2 h 18"/>
                <a:gd name="T20" fmla="*/ 9 w 23"/>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 h="18">
                  <a:moveTo>
                    <a:pt x="17" y="0"/>
                  </a:moveTo>
                  <a:lnTo>
                    <a:pt x="17" y="0"/>
                  </a:lnTo>
                  <a:lnTo>
                    <a:pt x="0" y="0"/>
                  </a:lnTo>
                  <a:lnTo>
                    <a:pt x="0" y="18"/>
                  </a:lnTo>
                  <a:lnTo>
                    <a:pt x="17" y="18"/>
                  </a:lnTo>
                  <a:lnTo>
                    <a:pt x="22" y="15"/>
                  </a:lnTo>
                  <a:lnTo>
                    <a:pt x="23" y="9"/>
                  </a:lnTo>
                  <a:lnTo>
                    <a:pt x="22" y="4"/>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46" name="Freeform 2231"/>
            <p:cNvSpPr>
              <a:spLocks/>
            </p:cNvSpPr>
            <p:nvPr/>
          </p:nvSpPr>
          <p:spPr bwMode="auto">
            <a:xfrm>
              <a:off x="4124" y="2875"/>
              <a:ext cx="13" cy="9"/>
            </a:xfrm>
            <a:custGeom>
              <a:avLst/>
              <a:gdLst>
                <a:gd name="T0" fmla="*/ 9 w 25"/>
                <a:gd name="T1" fmla="*/ 0 h 18"/>
                <a:gd name="T2" fmla="*/ 9 w 25"/>
                <a:gd name="T3" fmla="*/ 0 h 18"/>
                <a:gd name="T4" fmla="*/ 0 w 25"/>
                <a:gd name="T5" fmla="*/ 0 h 18"/>
                <a:gd name="T6" fmla="*/ 0 w 25"/>
                <a:gd name="T7" fmla="*/ 9 h 18"/>
                <a:gd name="T8" fmla="*/ 9 w 25"/>
                <a:gd name="T9" fmla="*/ 9 h 18"/>
                <a:gd name="T10" fmla="*/ 9 w 25"/>
                <a:gd name="T11" fmla="*/ 9 h 18"/>
                <a:gd name="T12" fmla="*/ 9 w 25"/>
                <a:gd name="T13" fmla="*/ 9 h 18"/>
                <a:gd name="T14" fmla="*/ 12 w 25"/>
                <a:gd name="T15" fmla="*/ 8 h 18"/>
                <a:gd name="T16" fmla="*/ 13 w 25"/>
                <a:gd name="T17" fmla="*/ 5 h 18"/>
                <a:gd name="T18" fmla="*/ 12 w 25"/>
                <a:gd name="T19" fmla="*/ 2 h 18"/>
                <a:gd name="T20" fmla="*/ 9 w 25"/>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5" h="18">
                  <a:moveTo>
                    <a:pt x="18" y="0"/>
                  </a:moveTo>
                  <a:lnTo>
                    <a:pt x="18" y="0"/>
                  </a:lnTo>
                  <a:lnTo>
                    <a:pt x="0" y="0"/>
                  </a:lnTo>
                  <a:lnTo>
                    <a:pt x="0" y="18"/>
                  </a:lnTo>
                  <a:lnTo>
                    <a:pt x="18" y="18"/>
                  </a:lnTo>
                  <a:lnTo>
                    <a:pt x="23" y="15"/>
                  </a:lnTo>
                  <a:lnTo>
                    <a:pt x="25" y="9"/>
                  </a:lnTo>
                  <a:lnTo>
                    <a:pt x="23" y="4"/>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47" name="Freeform 2232"/>
            <p:cNvSpPr>
              <a:spLocks/>
            </p:cNvSpPr>
            <p:nvPr/>
          </p:nvSpPr>
          <p:spPr bwMode="auto">
            <a:xfrm>
              <a:off x="4133" y="2875"/>
              <a:ext cx="12" cy="9"/>
            </a:xfrm>
            <a:custGeom>
              <a:avLst/>
              <a:gdLst>
                <a:gd name="T0" fmla="*/ 9 w 23"/>
                <a:gd name="T1" fmla="*/ 0 h 18"/>
                <a:gd name="T2" fmla="*/ 9 w 23"/>
                <a:gd name="T3" fmla="*/ 0 h 18"/>
                <a:gd name="T4" fmla="*/ 0 w 23"/>
                <a:gd name="T5" fmla="*/ 0 h 18"/>
                <a:gd name="T6" fmla="*/ 0 w 23"/>
                <a:gd name="T7" fmla="*/ 9 h 18"/>
                <a:gd name="T8" fmla="*/ 9 w 23"/>
                <a:gd name="T9" fmla="*/ 9 h 18"/>
                <a:gd name="T10" fmla="*/ 9 w 23"/>
                <a:gd name="T11" fmla="*/ 9 h 18"/>
                <a:gd name="T12" fmla="*/ 9 w 23"/>
                <a:gd name="T13" fmla="*/ 9 h 18"/>
                <a:gd name="T14" fmla="*/ 11 w 23"/>
                <a:gd name="T15" fmla="*/ 8 h 18"/>
                <a:gd name="T16" fmla="*/ 12 w 23"/>
                <a:gd name="T17" fmla="*/ 5 h 18"/>
                <a:gd name="T18" fmla="*/ 11 w 23"/>
                <a:gd name="T19" fmla="*/ 2 h 18"/>
                <a:gd name="T20" fmla="*/ 9 w 23"/>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 h="18">
                  <a:moveTo>
                    <a:pt x="17" y="0"/>
                  </a:moveTo>
                  <a:lnTo>
                    <a:pt x="17" y="0"/>
                  </a:lnTo>
                  <a:lnTo>
                    <a:pt x="0" y="0"/>
                  </a:lnTo>
                  <a:lnTo>
                    <a:pt x="0" y="18"/>
                  </a:lnTo>
                  <a:lnTo>
                    <a:pt x="17" y="18"/>
                  </a:lnTo>
                  <a:lnTo>
                    <a:pt x="22" y="15"/>
                  </a:lnTo>
                  <a:lnTo>
                    <a:pt x="23" y="9"/>
                  </a:lnTo>
                  <a:lnTo>
                    <a:pt x="22" y="4"/>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48" name="Freeform 2233"/>
            <p:cNvSpPr>
              <a:spLocks/>
            </p:cNvSpPr>
            <p:nvPr/>
          </p:nvSpPr>
          <p:spPr bwMode="auto">
            <a:xfrm>
              <a:off x="4142" y="2875"/>
              <a:ext cx="12" cy="9"/>
            </a:xfrm>
            <a:custGeom>
              <a:avLst/>
              <a:gdLst>
                <a:gd name="T0" fmla="*/ 8 w 23"/>
                <a:gd name="T1" fmla="*/ 1 h 20"/>
                <a:gd name="T2" fmla="*/ 8 w 23"/>
                <a:gd name="T3" fmla="*/ 1 h 20"/>
                <a:gd name="T4" fmla="*/ 0 w 23"/>
                <a:gd name="T5" fmla="*/ 0 h 20"/>
                <a:gd name="T6" fmla="*/ 0 w 23"/>
                <a:gd name="T7" fmla="*/ 8 h 20"/>
                <a:gd name="T8" fmla="*/ 8 w 23"/>
                <a:gd name="T9" fmla="*/ 9 h 20"/>
                <a:gd name="T10" fmla="*/ 8 w 23"/>
                <a:gd name="T11" fmla="*/ 9 h 20"/>
                <a:gd name="T12" fmla="*/ 8 w 23"/>
                <a:gd name="T13" fmla="*/ 9 h 20"/>
                <a:gd name="T14" fmla="*/ 11 w 23"/>
                <a:gd name="T15" fmla="*/ 7 h 20"/>
                <a:gd name="T16" fmla="*/ 12 w 23"/>
                <a:gd name="T17" fmla="*/ 5 h 20"/>
                <a:gd name="T18" fmla="*/ 11 w 23"/>
                <a:gd name="T19" fmla="*/ 3 h 20"/>
                <a:gd name="T20" fmla="*/ 8 w 23"/>
                <a:gd name="T21" fmla="*/ 1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 h="20">
                  <a:moveTo>
                    <a:pt x="16" y="2"/>
                  </a:moveTo>
                  <a:lnTo>
                    <a:pt x="16" y="2"/>
                  </a:lnTo>
                  <a:lnTo>
                    <a:pt x="0" y="0"/>
                  </a:lnTo>
                  <a:lnTo>
                    <a:pt x="0" y="18"/>
                  </a:lnTo>
                  <a:lnTo>
                    <a:pt x="16" y="20"/>
                  </a:lnTo>
                  <a:lnTo>
                    <a:pt x="21" y="16"/>
                  </a:lnTo>
                  <a:lnTo>
                    <a:pt x="23" y="11"/>
                  </a:lnTo>
                  <a:lnTo>
                    <a:pt x="21" y="6"/>
                  </a:lnTo>
                  <a:lnTo>
                    <a:pt x="1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49" name="Freeform 2234"/>
            <p:cNvSpPr>
              <a:spLocks/>
            </p:cNvSpPr>
            <p:nvPr/>
          </p:nvSpPr>
          <p:spPr bwMode="auto">
            <a:xfrm>
              <a:off x="4150" y="2875"/>
              <a:ext cx="12" cy="9"/>
            </a:xfrm>
            <a:custGeom>
              <a:avLst/>
              <a:gdLst>
                <a:gd name="T0" fmla="*/ 9 w 24"/>
                <a:gd name="T1" fmla="*/ 0 h 18"/>
                <a:gd name="T2" fmla="*/ 9 w 24"/>
                <a:gd name="T3" fmla="*/ 0 h 18"/>
                <a:gd name="T4" fmla="*/ 0 w 24"/>
                <a:gd name="T5" fmla="*/ 0 h 18"/>
                <a:gd name="T6" fmla="*/ 0 w 24"/>
                <a:gd name="T7" fmla="*/ 9 h 18"/>
                <a:gd name="T8" fmla="*/ 9 w 24"/>
                <a:gd name="T9" fmla="*/ 9 h 18"/>
                <a:gd name="T10" fmla="*/ 9 w 24"/>
                <a:gd name="T11" fmla="*/ 9 h 18"/>
                <a:gd name="T12" fmla="*/ 9 w 24"/>
                <a:gd name="T13" fmla="*/ 9 h 18"/>
                <a:gd name="T14" fmla="*/ 11 w 24"/>
                <a:gd name="T15" fmla="*/ 7 h 18"/>
                <a:gd name="T16" fmla="*/ 12 w 24"/>
                <a:gd name="T17" fmla="*/ 5 h 18"/>
                <a:gd name="T18" fmla="*/ 11 w 24"/>
                <a:gd name="T19" fmla="*/ 2 h 18"/>
                <a:gd name="T20" fmla="*/ 9 w 24"/>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18">
                  <a:moveTo>
                    <a:pt x="17" y="0"/>
                  </a:moveTo>
                  <a:lnTo>
                    <a:pt x="17" y="0"/>
                  </a:lnTo>
                  <a:lnTo>
                    <a:pt x="0" y="0"/>
                  </a:lnTo>
                  <a:lnTo>
                    <a:pt x="0" y="18"/>
                  </a:lnTo>
                  <a:lnTo>
                    <a:pt x="17" y="18"/>
                  </a:lnTo>
                  <a:lnTo>
                    <a:pt x="22" y="14"/>
                  </a:lnTo>
                  <a:lnTo>
                    <a:pt x="24" y="9"/>
                  </a:lnTo>
                  <a:lnTo>
                    <a:pt x="22" y="4"/>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50" name="Freeform 2235"/>
            <p:cNvSpPr>
              <a:spLocks/>
            </p:cNvSpPr>
            <p:nvPr/>
          </p:nvSpPr>
          <p:spPr bwMode="auto">
            <a:xfrm>
              <a:off x="4159" y="2875"/>
              <a:ext cx="12" cy="9"/>
            </a:xfrm>
            <a:custGeom>
              <a:avLst/>
              <a:gdLst>
                <a:gd name="T0" fmla="*/ 9 w 25"/>
                <a:gd name="T1" fmla="*/ 0 h 18"/>
                <a:gd name="T2" fmla="*/ 9 w 25"/>
                <a:gd name="T3" fmla="*/ 0 h 18"/>
                <a:gd name="T4" fmla="*/ 0 w 25"/>
                <a:gd name="T5" fmla="*/ 0 h 18"/>
                <a:gd name="T6" fmla="*/ 0 w 25"/>
                <a:gd name="T7" fmla="*/ 9 h 18"/>
                <a:gd name="T8" fmla="*/ 9 w 25"/>
                <a:gd name="T9" fmla="*/ 9 h 18"/>
                <a:gd name="T10" fmla="*/ 9 w 25"/>
                <a:gd name="T11" fmla="*/ 9 h 18"/>
                <a:gd name="T12" fmla="*/ 9 w 25"/>
                <a:gd name="T13" fmla="*/ 9 h 18"/>
                <a:gd name="T14" fmla="*/ 11 w 25"/>
                <a:gd name="T15" fmla="*/ 7 h 18"/>
                <a:gd name="T16" fmla="*/ 12 w 25"/>
                <a:gd name="T17" fmla="*/ 5 h 18"/>
                <a:gd name="T18" fmla="*/ 11 w 25"/>
                <a:gd name="T19" fmla="*/ 2 h 18"/>
                <a:gd name="T20" fmla="*/ 9 w 25"/>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5" h="18">
                  <a:moveTo>
                    <a:pt x="18" y="0"/>
                  </a:moveTo>
                  <a:lnTo>
                    <a:pt x="18" y="0"/>
                  </a:lnTo>
                  <a:lnTo>
                    <a:pt x="0" y="0"/>
                  </a:lnTo>
                  <a:lnTo>
                    <a:pt x="0" y="18"/>
                  </a:lnTo>
                  <a:lnTo>
                    <a:pt x="18" y="18"/>
                  </a:lnTo>
                  <a:lnTo>
                    <a:pt x="23" y="14"/>
                  </a:lnTo>
                  <a:lnTo>
                    <a:pt x="25" y="9"/>
                  </a:lnTo>
                  <a:lnTo>
                    <a:pt x="23" y="4"/>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51" name="Freeform 2236"/>
            <p:cNvSpPr>
              <a:spLocks/>
            </p:cNvSpPr>
            <p:nvPr/>
          </p:nvSpPr>
          <p:spPr bwMode="auto">
            <a:xfrm>
              <a:off x="4168" y="2875"/>
              <a:ext cx="11" cy="9"/>
            </a:xfrm>
            <a:custGeom>
              <a:avLst/>
              <a:gdLst>
                <a:gd name="T0" fmla="*/ 8 w 24"/>
                <a:gd name="T1" fmla="*/ 0 h 18"/>
                <a:gd name="T2" fmla="*/ 8 w 24"/>
                <a:gd name="T3" fmla="*/ 0 h 18"/>
                <a:gd name="T4" fmla="*/ 0 w 24"/>
                <a:gd name="T5" fmla="*/ 0 h 18"/>
                <a:gd name="T6" fmla="*/ 0 w 24"/>
                <a:gd name="T7" fmla="*/ 9 h 18"/>
                <a:gd name="T8" fmla="*/ 8 w 24"/>
                <a:gd name="T9" fmla="*/ 9 h 18"/>
                <a:gd name="T10" fmla="*/ 8 w 24"/>
                <a:gd name="T11" fmla="*/ 9 h 18"/>
                <a:gd name="T12" fmla="*/ 8 w 24"/>
                <a:gd name="T13" fmla="*/ 9 h 18"/>
                <a:gd name="T14" fmla="*/ 10 w 24"/>
                <a:gd name="T15" fmla="*/ 7 h 18"/>
                <a:gd name="T16" fmla="*/ 11 w 24"/>
                <a:gd name="T17" fmla="*/ 5 h 18"/>
                <a:gd name="T18" fmla="*/ 10 w 24"/>
                <a:gd name="T19" fmla="*/ 2 h 18"/>
                <a:gd name="T20" fmla="*/ 8 w 24"/>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18">
                  <a:moveTo>
                    <a:pt x="17" y="0"/>
                  </a:moveTo>
                  <a:lnTo>
                    <a:pt x="17" y="0"/>
                  </a:lnTo>
                  <a:lnTo>
                    <a:pt x="0" y="0"/>
                  </a:lnTo>
                  <a:lnTo>
                    <a:pt x="0" y="18"/>
                  </a:lnTo>
                  <a:lnTo>
                    <a:pt x="17" y="18"/>
                  </a:lnTo>
                  <a:lnTo>
                    <a:pt x="22" y="14"/>
                  </a:lnTo>
                  <a:lnTo>
                    <a:pt x="24" y="9"/>
                  </a:lnTo>
                  <a:lnTo>
                    <a:pt x="22" y="4"/>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52" name="Freeform 2237"/>
            <p:cNvSpPr>
              <a:spLocks/>
            </p:cNvSpPr>
            <p:nvPr/>
          </p:nvSpPr>
          <p:spPr bwMode="auto">
            <a:xfrm>
              <a:off x="4176" y="2875"/>
              <a:ext cx="12" cy="9"/>
            </a:xfrm>
            <a:custGeom>
              <a:avLst/>
              <a:gdLst>
                <a:gd name="T0" fmla="*/ 9 w 24"/>
                <a:gd name="T1" fmla="*/ 0 h 18"/>
                <a:gd name="T2" fmla="*/ 9 w 24"/>
                <a:gd name="T3" fmla="*/ 0 h 18"/>
                <a:gd name="T4" fmla="*/ 0 w 24"/>
                <a:gd name="T5" fmla="*/ 0 h 18"/>
                <a:gd name="T6" fmla="*/ 0 w 24"/>
                <a:gd name="T7" fmla="*/ 9 h 18"/>
                <a:gd name="T8" fmla="*/ 9 w 24"/>
                <a:gd name="T9" fmla="*/ 9 h 18"/>
                <a:gd name="T10" fmla="*/ 9 w 24"/>
                <a:gd name="T11" fmla="*/ 9 h 18"/>
                <a:gd name="T12" fmla="*/ 9 w 24"/>
                <a:gd name="T13" fmla="*/ 9 h 18"/>
                <a:gd name="T14" fmla="*/ 11 w 24"/>
                <a:gd name="T15" fmla="*/ 7 h 18"/>
                <a:gd name="T16" fmla="*/ 12 w 24"/>
                <a:gd name="T17" fmla="*/ 5 h 18"/>
                <a:gd name="T18" fmla="*/ 11 w 24"/>
                <a:gd name="T19" fmla="*/ 2 h 18"/>
                <a:gd name="T20" fmla="*/ 9 w 24"/>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18">
                  <a:moveTo>
                    <a:pt x="17" y="0"/>
                  </a:moveTo>
                  <a:lnTo>
                    <a:pt x="17" y="0"/>
                  </a:lnTo>
                  <a:lnTo>
                    <a:pt x="0" y="0"/>
                  </a:lnTo>
                  <a:lnTo>
                    <a:pt x="0" y="18"/>
                  </a:lnTo>
                  <a:lnTo>
                    <a:pt x="17" y="18"/>
                  </a:lnTo>
                  <a:lnTo>
                    <a:pt x="22" y="14"/>
                  </a:lnTo>
                  <a:lnTo>
                    <a:pt x="24" y="9"/>
                  </a:lnTo>
                  <a:lnTo>
                    <a:pt x="22" y="4"/>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53" name="Freeform 2238"/>
            <p:cNvSpPr>
              <a:spLocks/>
            </p:cNvSpPr>
            <p:nvPr/>
          </p:nvSpPr>
          <p:spPr bwMode="auto">
            <a:xfrm>
              <a:off x="4184" y="2875"/>
              <a:ext cx="13" cy="9"/>
            </a:xfrm>
            <a:custGeom>
              <a:avLst/>
              <a:gdLst>
                <a:gd name="T0" fmla="*/ 9 w 25"/>
                <a:gd name="T1" fmla="*/ 0 h 18"/>
                <a:gd name="T2" fmla="*/ 9 w 25"/>
                <a:gd name="T3" fmla="*/ 0 h 18"/>
                <a:gd name="T4" fmla="*/ 0 w 25"/>
                <a:gd name="T5" fmla="*/ 0 h 18"/>
                <a:gd name="T6" fmla="*/ 0 w 25"/>
                <a:gd name="T7" fmla="*/ 9 h 18"/>
                <a:gd name="T8" fmla="*/ 9 w 25"/>
                <a:gd name="T9" fmla="*/ 9 h 18"/>
                <a:gd name="T10" fmla="*/ 9 w 25"/>
                <a:gd name="T11" fmla="*/ 9 h 18"/>
                <a:gd name="T12" fmla="*/ 9 w 25"/>
                <a:gd name="T13" fmla="*/ 9 h 18"/>
                <a:gd name="T14" fmla="*/ 12 w 25"/>
                <a:gd name="T15" fmla="*/ 7 h 18"/>
                <a:gd name="T16" fmla="*/ 13 w 25"/>
                <a:gd name="T17" fmla="*/ 5 h 18"/>
                <a:gd name="T18" fmla="*/ 12 w 25"/>
                <a:gd name="T19" fmla="*/ 2 h 18"/>
                <a:gd name="T20" fmla="*/ 9 w 25"/>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5" h="18">
                  <a:moveTo>
                    <a:pt x="18" y="0"/>
                  </a:moveTo>
                  <a:lnTo>
                    <a:pt x="18" y="0"/>
                  </a:lnTo>
                  <a:lnTo>
                    <a:pt x="0" y="0"/>
                  </a:lnTo>
                  <a:lnTo>
                    <a:pt x="0" y="18"/>
                  </a:lnTo>
                  <a:lnTo>
                    <a:pt x="18" y="18"/>
                  </a:lnTo>
                  <a:lnTo>
                    <a:pt x="23" y="14"/>
                  </a:lnTo>
                  <a:lnTo>
                    <a:pt x="25" y="9"/>
                  </a:lnTo>
                  <a:lnTo>
                    <a:pt x="23" y="4"/>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54" name="Freeform 2239"/>
            <p:cNvSpPr>
              <a:spLocks/>
            </p:cNvSpPr>
            <p:nvPr/>
          </p:nvSpPr>
          <p:spPr bwMode="auto">
            <a:xfrm>
              <a:off x="4194" y="2875"/>
              <a:ext cx="11" cy="9"/>
            </a:xfrm>
            <a:custGeom>
              <a:avLst/>
              <a:gdLst>
                <a:gd name="T0" fmla="*/ 8 w 24"/>
                <a:gd name="T1" fmla="*/ 0 h 18"/>
                <a:gd name="T2" fmla="*/ 8 w 24"/>
                <a:gd name="T3" fmla="*/ 0 h 18"/>
                <a:gd name="T4" fmla="*/ 0 w 24"/>
                <a:gd name="T5" fmla="*/ 0 h 18"/>
                <a:gd name="T6" fmla="*/ 0 w 24"/>
                <a:gd name="T7" fmla="*/ 9 h 18"/>
                <a:gd name="T8" fmla="*/ 8 w 24"/>
                <a:gd name="T9" fmla="*/ 9 h 18"/>
                <a:gd name="T10" fmla="*/ 8 w 24"/>
                <a:gd name="T11" fmla="*/ 9 h 18"/>
                <a:gd name="T12" fmla="*/ 8 w 24"/>
                <a:gd name="T13" fmla="*/ 9 h 18"/>
                <a:gd name="T14" fmla="*/ 10 w 24"/>
                <a:gd name="T15" fmla="*/ 7 h 18"/>
                <a:gd name="T16" fmla="*/ 11 w 24"/>
                <a:gd name="T17" fmla="*/ 5 h 18"/>
                <a:gd name="T18" fmla="*/ 10 w 24"/>
                <a:gd name="T19" fmla="*/ 2 h 18"/>
                <a:gd name="T20" fmla="*/ 8 w 24"/>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18">
                  <a:moveTo>
                    <a:pt x="17" y="0"/>
                  </a:moveTo>
                  <a:lnTo>
                    <a:pt x="17" y="0"/>
                  </a:lnTo>
                  <a:lnTo>
                    <a:pt x="0" y="0"/>
                  </a:lnTo>
                  <a:lnTo>
                    <a:pt x="0" y="18"/>
                  </a:lnTo>
                  <a:lnTo>
                    <a:pt x="17" y="18"/>
                  </a:lnTo>
                  <a:lnTo>
                    <a:pt x="22" y="14"/>
                  </a:lnTo>
                  <a:lnTo>
                    <a:pt x="24" y="9"/>
                  </a:lnTo>
                  <a:lnTo>
                    <a:pt x="22" y="4"/>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55" name="Freeform 2240"/>
            <p:cNvSpPr>
              <a:spLocks/>
            </p:cNvSpPr>
            <p:nvPr/>
          </p:nvSpPr>
          <p:spPr bwMode="auto">
            <a:xfrm>
              <a:off x="4202" y="2875"/>
              <a:ext cx="12" cy="9"/>
            </a:xfrm>
            <a:custGeom>
              <a:avLst/>
              <a:gdLst>
                <a:gd name="T0" fmla="*/ 9 w 23"/>
                <a:gd name="T1" fmla="*/ 0 h 18"/>
                <a:gd name="T2" fmla="*/ 9 w 23"/>
                <a:gd name="T3" fmla="*/ 0 h 18"/>
                <a:gd name="T4" fmla="*/ 0 w 23"/>
                <a:gd name="T5" fmla="*/ 0 h 18"/>
                <a:gd name="T6" fmla="*/ 0 w 23"/>
                <a:gd name="T7" fmla="*/ 9 h 18"/>
                <a:gd name="T8" fmla="*/ 9 w 23"/>
                <a:gd name="T9" fmla="*/ 9 h 18"/>
                <a:gd name="T10" fmla="*/ 9 w 23"/>
                <a:gd name="T11" fmla="*/ 9 h 18"/>
                <a:gd name="T12" fmla="*/ 9 w 23"/>
                <a:gd name="T13" fmla="*/ 9 h 18"/>
                <a:gd name="T14" fmla="*/ 11 w 23"/>
                <a:gd name="T15" fmla="*/ 7 h 18"/>
                <a:gd name="T16" fmla="*/ 12 w 23"/>
                <a:gd name="T17" fmla="*/ 5 h 18"/>
                <a:gd name="T18" fmla="*/ 11 w 23"/>
                <a:gd name="T19" fmla="*/ 2 h 18"/>
                <a:gd name="T20" fmla="*/ 9 w 23"/>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 h="18">
                  <a:moveTo>
                    <a:pt x="17" y="0"/>
                  </a:moveTo>
                  <a:lnTo>
                    <a:pt x="17" y="0"/>
                  </a:lnTo>
                  <a:lnTo>
                    <a:pt x="0" y="0"/>
                  </a:lnTo>
                  <a:lnTo>
                    <a:pt x="0" y="18"/>
                  </a:lnTo>
                  <a:lnTo>
                    <a:pt x="17" y="18"/>
                  </a:lnTo>
                  <a:lnTo>
                    <a:pt x="22" y="14"/>
                  </a:lnTo>
                  <a:lnTo>
                    <a:pt x="23" y="9"/>
                  </a:lnTo>
                  <a:lnTo>
                    <a:pt x="22" y="4"/>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56" name="Freeform 2241"/>
            <p:cNvSpPr>
              <a:spLocks/>
            </p:cNvSpPr>
            <p:nvPr/>
          </p:nvSpPr>
          <p:spPr bwMode="auto">
            <a:xfrm>
              <a:off x="4210" y="2875"/>
              <a:ext cx="12" cy="9"/>
            </a:xfrm>
            <a:custGeom>
              <a:avLst/>
              <a:gdLst>
                <a:gd name="T0" fmla="*/ 8 w 23"/>
                <a:gd name="T1" fmla="*/ 0 h 18"/>
                <a:gd name="T2" fmla="*/ 8 w 23"/>
                <a:gd name="T3" fmla="*/ 0 h 18"/>
                <a:gd name="T4" fmla="*/ 0 w 23"/>
                <a:gd name="T5" fmla="*/ 0 h 18"/>
                <a:gd name="T6" fmla="*/ 0 w 23"/>
                <a:gd name="T7" fmla="*/ 9 h 18"/>
                <a:gd name="T8" fmla="*/ 8 w 23"/>
                <a:gd name="T9" fmla="*/ 9 h 18"/>
                <a:gd name="T10" fmla="*/ 8 w 23"/>
                <a:gd name="T11" fmla="*/ 9 h 18"/>
                <a:gd name="T12" fmla="*/ 8 w 23"/>
                <a:gd name="T13" fmla="*/ 9 h 18"/>
                <a:gd name="T14" fmla="*/ 11 w 23"/>
                <a:gd name="T15" fmla="*/ 7 h 18"/>
                <a:gd name="T16" fmla="*/ 12 w 23"/>
                <a:gd name="T17" fmla="*/ 5 h 18"/>
                <a:gd name="T18" fmla="*/ 11 w 23"/>
                <a:gd name="T19" fmla="*/ 2 h 18"/>
                <a:gd name="T20" fmla="*/ 8 w 23"/>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 h="18">
                  <a:moveTo>
                    <a:pt x="16" y="0"/>
                  </a:moveTo>
                  <a:lnTo>
                    <a:pt x="16" y="0"/>
                  </a:lnTo>
                  <a:lnTo>
                    <a:pt x="0" y="0"/>
                  </a:lnTo>
                  <a:lnTo>
                    <a:pt x="0" y="18"/>
                  </a:lnTo>
                  <a:lnTo>
                    <a:pt x="16" y="18"/>
                  </a:lnTo>
                  <a:lnTo>
                    <a:pt x="21" y="14"/>
                  </a:lnTo>
                  <a:lnTo>
                    <a:pt x="23" y="9"/>
                  </a:lnTo>
                  <a:lnTo>
                    <a:pt x="21" y="4"/>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57" name="Freeform 2242"/>
            <p:cNvSpPr>
              <a:spLocks/>
            </p:cNvSpPr>
            <p:nvPr/>
          </p:nvSpPr>
          <p:spPr bwMode="auto">
            <a:xfrm>
              <a:off x="4219" y="2875"/>
              <a:ext cx="12" cy="9"/>
            </a:xfrm>
            <a:custGeom>
              <a:avLst/>
              <a:gdLst>
                <a:gd name="T0" fmla="*/ 9 w 25"/>
                <a:gd name="T1" fmla="*/ 0 h 18"/>
                <a:gd name="T2" fmla="*/ 9 w 25"/>
                <a:gd name="T3" fmla="*/ 0 h 18"/>
                <a:gd name="T4" fmla="*/ 0 w 25"/>
                <a:gd name="T5" fmla="*/ 0 h 18"/>
                <a:gd name="T6" fmla="*/ 0 w 25"/>
                <a:gd name="T7" fmla="*/ 9 h 18"/>
                <a:gd name="T8" fmla="*/ 9 w 25"/>
                <a:gd name="T9" fmla="*/ 9 h 18"/>
                <a:gd name="T10" fmla="*/ 9 w 25"/>
                <a:gd name="T11" fmla="*/ 9 h 18"/>
                <a:gd name="T12" fmla="*/ 9 w 25"/>
                <a:gd name="T13" fmla="*/ 9 h 18"/>
                <a:gd name="T14" fmla="*/ 12 w 25"/>
                <a:gd name="T15" fmla="*/ 7 h 18"/>
                <a:gd name="T16" fmla="*/ 12 w 25"/>
                <a:gd name="T17" fmla="*/ 5 h 18"/>
                <a:gd name="T18" fmla="*/ 12 w 25"/>
                <a:gd name="T19" fmla="*/ 2 h 18"/>
                <a:gd name="T20" fmla="*/ 9 w 25"/>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5" h="18">
                  <a:moveTo>
                    <a:pt x="19" y="0"/>
                  </a:moveTo>
                  <a:lnTo>
                    <a:pt x="19" y="0"/>
                  </a:lnTo>
                  <a:lnTo>
                    <a:pt x="0" y="0"/>
                  </a:lnTo>
                  <a:lnTo>
                    <a:pt x="0" y="18"/>
                  </a:lnTo>
                  <a:lnTo>
                    <a:pt x="19" y="18"/>
                  </a:lnTo>
                  <a:lnTo>
                    <a:pt x="24" y="14"/>
                  </a:lnTo>
                  <a:lnTo>
                    <a:pt x="25" y="9"/>
                  </a:lnTo>
                  <a:lnTo>
                    <a:pt x="24" y="4"/>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58" name="Freeform 2243"/>
            <p:cNvSpPr>
              <a:spLocks/>
            </p:cNvSpPr>
            <p:nvPr/>
          </p:nvSpPr>
          <p:spPr bwMode="auto">
            <a:xfrm>
              <a:off x="4228" y="2875"/>
              <a:ext cx="12" cy="9"/>
            </a:xfrm>
            <a:custGeom>
              <a:avLst/>
              <a:gdLst>
                <a:gd name="T0" fmla="*/ 8 w 23"/>
                <a:gd name="T1" fmla="*/ 0 h 18"/>
                <a:gd name="T2" fmla="*/ 8 w 23"/>
                <a:gd name="T3" fmla="*/ 0 h 18"/>
                <a:gd name="T4" fmla="*/ 0 w 23"/>
                <a:gd name="T5" fmla="*/ 0 h 18"/>
                <a:gd name="T6" fmla="*/ 0 w 23"/>
                <a:gd name="T7" fmla="*/ 9 h 18"/>
                <a:gd name="T8" fmla="*/ 8 w 23"/>
                <a:gd name="T9" fmla="*/ 9 h 18"/>
                <a:gd name="T10" fmla="*/ 8 w 23"/>
                <a:gd name="T11" fmla="*/ 9 h 18"/>
                <a:gd name="T12" fmla="*/ 8 w 23"/>
                <a:gd name="T13" fmla="*/ 9 h 18"/>
                <a:gd name="T14" fmla="*/ 11 w 23"/>
                <a:gd name="T15" fmla="*/ 7 h 18"/>
                <a:gd name="T16" fmla="*/ 12 w 23"/>
                <a:gd name="T17" fmla="*/ 5 h 18"/>
                <a:gd name="T18" fmla="*/ 11 w 23"/>
                <a:gd name="T19" fmla="*/ 2 h 18"/>
                <a:gd name="T20" fmla="*/ 8 w 23"/>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 h="18">
                  <a:moveTo>
                    <a:pt x="16" y="0"/>
                  </a:moveTo>
                  <a:lnTo>
                    <a:pt x="16" y="0"/>
                  </a:lnTo>
                  <a:lnTo>
                    <a:pt x="0" y="0"/>
                  </a:lnTo>
                  <a:lnTo>
                    <a:pt x="0" y="18"/>
                  </a:lnTo>
                  <a:lnTo>
                    <a:pt x="16" y="18"/>
                  </a:lnTo>
                  <a:lnTo>
                    <a:pt x="21" y="14"/>
                  </a:lnTo>
                  <a:lnTo>
                    <a:pt x="23" y="9"/>
                  </a:lnTo>
                  <a:lnTo>
                    <a:pt x="21" y="4"/>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59" name="Freeform 2244"/>
            <p:cNvSpPr>
              <a:spLocks/>
            </p:cNvSpPr>
            <p:nvPr/>
          </p:nvSpPr>
          <p:spPr bwMode="auto">
            <a:xfrm>
              <a:off x="4236" y="2875"/>
              <a:ext cx="12" cy="9"/>
            </a:xfrm>
            <a:custGeom>
              <a:avLst/>
              <a:gdLst>
                <a:gd name="T0" fmla="*/ 9 w 24"/>
                <a:gd name="T1" fmla="*/ 0 h 18"/>
                <a:gd name="T2" fmla="*/ 9 w 24"/>
                <a:gd name="T3" fmla="*/ 0 h 18"/>
                <a:gd name="T4" fmla="*/ 0 w 24"/>
                <a:gd name="T5" fmla="*/ 0 h 18"/>
                <a:gd name="T6" fmla="*/ 0 w 24"/>
                <a:gd name="T7" fmla="*/ 9 h 18"/>
                <a:gd name="T8" fmla="*/ 9 w 24"/>
                <a:gd name="T9" fmla="*/ 9 h 18"/>
                <a:gd name="T10" fmla="*/ 9 w 24"/>
                <a:gd name="T11" fmla="*/ 9 h 18"/>
                <a:gd name="T12" fmla="*/ 9 w 24"/>
                <a:gd name="T13" fmla="*/ 9 h 18"/>
                <a:gd name="T14" fmla="*/ 11 w 24"/>
                <a:gd name="T15" fmla="*/ 7 h 18"/>
                <a:gd name="T16" fmla="*/ 12 w 24"/>
                <a:gd name="T17" fmla="*/ 5 h 18"/>
                <a:gd name="T18" fmla="*/ 11 w 24"/>
                <a:gd name="T19" fmla="*/ 2 h 18"/>
                <a:gd name="T20" fmla="*/ 9 w 24"/>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18">
                  <a:moveTo>
                    <a:pt x="17" y="0"/>
                  </a:moveTo>
                  <a:lnTo>
                    <a:pt x="17" y="0"/>
                  </a:lnTo>
                  <a:lnTo>
                    <a:pt x="0" y="0"/>
                  </a:lnTo>
                  <a:lnTo>
                    <a:pt x="0" y="18"/>
                  </a:lnTo>
                  <a:lnTo>
                    <a:pt x="17" y="18"/>
                  </a:lnTo>
                  <a:lnTo>
                    <a:pt x="22" y="14"/>
                  </a:lnTo>
                  <a:lnTo>
                    <a:pt x="24" y="9"/>
                  </a:lnTo>
                  <a:lnTo>
                    <a:pt x="22" y="4"/>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60" name="Freeform 2245"/>
            <p:cNvSpPr>
              <a:spLocks/>
            </p:cNvSpPr>
            <p:nvPr/>
          </p:nvSpPr>
          <p:spPr bwMode="auto">
            <a:xfrm>
              <a:off x="4245" y="2875"/>
              <a:ext cx="10" cy="9"/>
            </a:xfrm>
            <a:custGeom>
              <a:avLst/>
              <a:gdLst>
                <a:gd name="T0" fmla="*/ 10 w 20"/>
                <a:gd name="T1" fmla="*/ 5 h 18"/>
                <a:gd name="T2" fmla="*/ 10 w 20"/>
                <a:gd name="T3" fmla="*/ 0 h 18"/>
                <a:gd name="T4" fmla="*/ 0 w 20"/>
                <a:gd name="T5" fmla="*/ 0 h 18"/>
                <a:gd name="T6" fmla="*/ 0 w 20"/>
                <a:gd name="T7" fmla="*/ 9 h 18"/>
                <a:gd name="T8" fmla="*/ 10 w 20"/>
                <a:gd name="T9" fmla="*/ 9 h 18"/>
                <a:gd name="T10" fmla="*/ 10 w 20"/>
                <a:gd name="T11" fmla="*/ 5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18">
                  <a:moveTo>
                    <a:pt x="20" y="9"/>
                  </a:moveTo>
                  <a:lnTo>
                    <a:pt x="20" y="0"/>
                  </a:lnTo>
                  <a:lnTo>
                    <a:pt x="0" y="0"/>
                  </a:lnTo>
                  <a:lnTo>
                    <a:pt x="0" y="18"/>
                  </a:lnTo>
                  <a:lnTo>
                    <a:pt x="20" y="18"/>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61" name="Freeform 2246"/>
            <p:cNvSpPr>
              <a:spLocks/>
            </p:cNvSpPr>
            <p:nvPr/>
          </p:nvSpPr>
          <p:spPr bwMode="auto">
            <a:xfrm>
              <a:off x="4255" y="2875"/>
              <a:ext cx="3" cy="9"/>
            </a:xfrm>
            <a:custGeom>
              <a:avLst/>
              <a:gdLst>
                <a:gd name="T0" fmla="*/ 0 w 7"/>
                <a:gd name="T1" fmla="*/ 9 h 18"/>
                <a:gd name="T2" fmla="*/ 2 w 7"/>
                <a:gd name="T3" fmla="*/ 7 h 18"/>
                <a:gd name="T4" fmla="*/ 3 w 7"/>
                <a:gd name="T5" fmla="*/ 5 h 18"/>
                <a:gd name="T6" fmla="*/ 2 w 7"/>
                <a:gd name="T7" fmla="*/ 2 h 18"/>
                <a:gd name="T8" fmla="*/ 0 w 7"/>
                <a:gd name="T9" fmla="*/ 0 h 18"/>
                <a:gd name="T10" fmla="*/ 0 w 7"/>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0" y="18"/>
                  </a:moveTo>
                  <a:lnTo>
                    <a:pt x="5" y="14"/>
                  </a:lnTo>
                  <a:lnTo>
                    <a:pt x="7" y="9"/>
                  </a:lnTo>
                  <a:lnTo>
                    <a:pt x="5" y="4"/>
                  </a:lnTo>
                  <a:lnTo>
                    <a:pt x="0" y="0"/>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62" name="Rectangle 2247"/>
            <p:cNvSpPr>
              <a:spLocks noChangeArrowheads="1"/>
            </p:cNvSpPr>
            <p:nvPr/>
          </p:nvSpPr>
          <p:spPr bwMode="auto">
            <a:xfrm>
              <a:off x="4263" y="2311"/>
              <a:ext cx="55" cy="4"/>
            </a:xfrm>
            <a:prstGeom prst="rect">
              <a:avLst/>
            </a:prstGeom>
            <a:solidFill>
              <a:srgbClr val="00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863" name="Rectangle 2248"/>
            <p:cNvSpPr>
              <a:spLocks noChangeArrowheads="1"/>
            </p:cNvSpPr>
            <p:nvPr/>
          </p:nvSpPr>
          <p:spPr bwMode="auto">
            <a:xfrm>
              <a:off x="4263" y="2311"/>
              <a:ext cx="55" cy="10"/>
            </a:xfrm>
            <a:prstGeom prst="rect">
              <a:avLst/>
            </a:prstGeom>
            <a:solidFill>
              <a:srgbClr val="00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864" name="Rectangle 2249"/>
            <p:cNvSpPr>
              <a:spLocks noChangeArrowheads="1"/>
            </p:cNvSpPr>
            <p:nvPr/>
          </p:nvSpPr>
          <p:spPr bwMode="auto">
            <a:xfrm>
              <a:off x="4263" y="2315"/>
              <a:ext cx="55" cy="12"/>
            </a:xfrm>
            <a:prstGeom prst="rect">
              <a:avLst/>
            </a:prstGeom>
            <a:solidFill>
              <a:srgbClr val="00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865" name="Rectangle 2250"/>
            <p:cNvSpPr>
              <a:spLocks noChangeArrowheads="1"/>
            </p:cNvSpPr>
            <p:nvPr/>
          </p:nvSpPr>
          <p:spPr bwMode="auto">
            <a:xfrm>
              <a:off x="4263" y="2321"/>
              <a:ext cx="55" cy="13"/>
            </a:xfrm>
            <a:prstGeom prst="rect">
              <a:avLst/>
            </a:prstGeom>
            <a:solidFill>
              <a:srgbClr val="00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866" name="Rectangle 2251"/>
            <p:cNvSpPr>
              <a:spLocks noChangeArrowheads="1"/>
            </p:cNvSpPr>
            <p:nvPr/>
          </p:nvSpPr>
          <p:spPr bwMode="auto">
            <a:xfrm>
              <a:off x="4263" y="2327"/>
              <a:ext cx="55" cy="12"/>
            </a:xfrm>
            <a:prstGeom prst="rect">
              <a:avLst/>
            </a:prstGeom>
            <a:solidFill>
              <a:srgbClr val="00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867" name="Rectangle 2252"/>
            <p:cNvSpPr>
              <a:spLocks noChangeArrowheads="1"/>
            </p:cNvSpPr>
            <p:nvPr/>
          </p:nvSpPr>
          <p:spPr bwMode="auto">
            <a:xfrm>
              <a:off x="4263" y="2334"/>
              <a:ext cx="55" cy="12"/>
            </a:xfrm>
            <a:prstGeom prst="rect">
              <a:avLst/>
            </a:prstGeom>
            <a:solidFill>
              <a:srgbClr val="00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868" name="Rectangle 2253"/>
            <p:cNvSpPr>
              <a:spLocks noChangeArrowheads="1"/>
            </p:cNvSpPr>
            <p:nvPr/>
          </p:nvSpPr>
          <p:spPr bwMode="auto">
            <a:xfrm>
              <a:off x="4263" y="2339"/>
              <a:ext cx="55" cy="13"/>
            </a:xfrm>
            <a:prstGeom prst="rect">
              <a:avLst/>
            </a:prstGeom>
            <a:solidFill>
              <a:srgbClr val="00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869" name="Rectangle 2254"/>
            <p:cNvSpPr>
              <a:spLocks noChangeArrowheads="1"/>
            </p:cNvSpPr>
            <p:nvPr/>
          </p:nvSpPr>
          <p:spPr bwMode="auto">
            <a:xfrm>
              <a:off x="4263" y="2346"/>
              <a:ext cx="55" cy="12"/>
            </a:xfrm>
            <a:prstGeom prst="rect">
              <a:avLst/>
            </a:prstGeom>
            <a:solidFill>
              <a:srgbClr val="00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870" name="Rectangle 2255"/>
            <p:cNvSpPr>
              <a:spLocks noChangeArrowheads="1"/>
            </p:cNvSpPr>
            <p:nvPr/>
          </p:nvSpPr>
          <p:spPr bwMode="auto">
            <a:xfrm>
              <a:off x="4263" y="2352"/>
              <a:ext cx="55" cy="12"/>
            </a:xfrm>
            <a:prstGeom prst="rect">
              <a:avLst/>
            </a:prstGeom>
            <a:solidFill>
              <a:srgbClr val="00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871" name="Rectangle 2256"/>
            <p:cNvSpPr>
              <a:spLocks noChangeArrowheads="1"/>
            </p:cNvSpPr>
            <p:nvPr/>
          </p:nvSpPr>
          <p:spPr bwMode="auto">
            <a:xfrm>
              <a:off x="4263" y="2358"/>
              <a:ext cx="55" cy="12"/>
            </a:xfrm>
            <a:prstGeom prst="rect">
              <a:avLst/>
            </a:prstGeom>
            <a:solidFill>
              <a:srgbClr val="00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872" name="Rectangle 2257"/>
            <p:cNvSpPr>
              <a:spLocks noChangeArrowheads="1"/>
            </p:cNvSpPr>
            <p:nvPr/>
          </p:nvSpPr>
          <p:spPr bwMode="auto">
            <a:xfrm>
              <a:off x="4263" y="2364"/>
              <a:ext cx="55" cy="12"/>
            </a:xfrm>
            <a:prstGeom prst="rect">
              <a:avLst/>
            </a:prstGeom>
            <a:solidFill>
              <a:srgbClr val="00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873" name="Rectangle 2258"/>
            <p:cNvSpPr>
              <a:spLocks noChangeArrowheads="1"/>
            </p:cNvSpPr>
            <p:nvPr/>
          </p:nvSpPr>
          <p:spPr bwMode="auto">
            <a:xfrm>
              <a:off x="4263" y="2370"/>
              <a:ext cx="55" cy="13"/>
            </a:xfrm>
            <a:prstGeom prst="rect">
              <a:avLst/>
            </a:prstGeom>
            <a:solidFill>
              <a:srgbClr val="00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874" name="Rectangle 2259"/>
            <p:cNvSpPr>
              <a:spLocks noChangeArrowheads="1"/>
            </p:cNvSpPr>
            <p:nvPr/>
          </p:nvSpPr>
          <p:spPr bwMode="auto">
            <a:xfrm>
              <a:off x="4263" y="2376"/>
              <a:ext cx="55" cy="13"/>
            </a:xfrm>
            <a:prstGeom prst="rect">
              <a:avLst/>
            </a:prstGeom>
            <a:solidFill>
              <a:srgbClr val="00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875" name="Rectangle 2260"/>
            <p:cNvSpPr>
              <a:spLocks noChangeArrowheads="1"/>
            </p:cNvSpPr>
            <p:nvPr/>
          </p:nvSpPr>
          <p:spPr bwMode="auto">
            <a:xfrm>
              <a:off x="4263" y="2383"/>
              <a:ext cx="55" cy="12"/>
            </a:xfrm>
            <a:prstGeom prst="rect">
              <a:avLst/>
            </a:prstGeom>
            <a:solidFill>
              <a:srgbClr val="00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876" name="Rectangle 2261"/>
            <p:cNvSpPr>
              <a:spLocks noChangeArrowheads="1"/>
            </p:cNvSpPr>
            <p:nvPr/>
          </p:nvSpPr>
          <p:spPr bwMode="auto">
            <a:xfrm>
              <a:off x="4263" y="2389"/>
              <a:ext cx="55" cy="12"/>
            </a:xfrm>
            <a:prstGeom prst="rect">
              <a:avLst/>
            </a:prstGeom>
            <a:solidFill>
              <a:srgbClr val="00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877" name="Rectangle 2262"/>
            <p:cNvSpPr>
              <a:spLocks noChangeArrowheads="1"/>
            </p:cNvSpPr>
            <p:nvPr/>
          </p:nvSpPr>
          <p:spPr bwMode="auto">
            <a:xfrm>
              <a:off x="4263" y="2395"/>
              <a:ext cx="55" cy="12"/>
            </a:xfrm>
            <a:prstGeom prst="rect">
              <a:avLst/>
            </a:prstGeom>
            <a:solidFill>
              <a:srgbClr val="00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878" name="Rectangle 2263"/>
            <p:cNvSpPr>
              <a:spLocks noChangeArrowheads="1"/>
            </p:cNvSpPr>
            <p:nvPr/>
          </p:nvSpPr>
          <p:spPr bwMode="auto">
            <a:xfrm>
              <a:off x="4263" y="2401"/>
              <a:ext cx="55" cy="12"/>
            </a:xfrm>
            <a:prstGeom prst="rect">
              <a:avLst/>
            </a:prstGeom>
            <a:solidFill>
              <a:srgbClr val="00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879" name="Rectangle 2264"/>
            <p:cNvSpPr>
              <a:spLocks noChangeArrowheads="1"/>
            </p:cNvSpPr>
            <p:nvPr/>
          </p:nvSpPr>
          <p:spPr bwMode="auto">
            <a:xfrm>
              <a:off x="4263" y="2407"/>
              <a:ext cx="55" cy="9"/>
            </a:xfrm>
            <a:prstGeom prst="rect">
              <a:avLst/>
            </a:prstGeom>
            <a:solidFill>
              <a:srgbClr val="00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880" name="Rectangle 2265"/>
            <p:cNvSpPr>
              <a:spLocks noChangeArrowheads="1"/>
            </p:cNvSpPr>
            <p:nvPr/>
          </p:nvSpPr>
          <p:spPr bwMode="auto">
            <a:xfrm>
              <a:off x="4263" y="2413"/>
              <a:ext cx="55" cy="3"/>
            </a:xfrm>
            <a:prstGeom prst="rect">
              <a:avLst/>
            </a:prstGeom>
            <a:solidFill>
              <a:srgbClr val="00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881" name="Rectangle 2266"/>
            <p:cNvSpPr>
              <a:spLocks noChangeArrowheads="1"/>
            </p:cNvSpPr>
            <p:nvPr/>
          </p:nvSpPr>
          <p:spPr bwMode="auto">
            <a:xfrm>
              <a:off x="4006" y="2884"/>
              <a:ext cx="20" cy="61"/>
            </a:xfrm>
            <a:prstGeom prst="rect">
              <a:avLst/>
            </a:prstGeom>
            <a:solidFill>
              <a:srgbClr val="00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17882" name="Freeform 2267"/>
            <p:cNvSpPr>
              <a:spLocks/>
            </p:cNvSpPr>
            <p:nvPr/>
          </p:nvSpPr>
          <p:spPr bwMode="auto">
            <a:xfrm>
              <a:off x="3228" y="1379"/>
              <a:ext cx="4" cy="6"/>
            </a:xfrm>
            <a:custGeom>
              <a:avLst/>
              <a:gdLst>
                <a:gd name="T0" fmla="*/ 4 w 9"/>
                <a:gd name="T1" fmla="*/ 0 h 12"/>
                <a:gd name="T2" fmla="*/ 4 w 9"/>
                <a:gd name="T3" fmla="*/ 6 h 12"/>
                <a:gd name="T4" fmla="*/ 0 w 9"/>
                <a:gd name="T5" fmla="*/ 6 h 12"/>
                <a:gd name="T6" fmla="*/ 4 w 9"/>
                <a:gd name="T7" fmla="*/ 0 h 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 h="12">
                  <a:moveTo>
                    <a:pt x="9" y="0"/>
                  </a:moveTo>
                  <a:lnTo>
                    <a:pt x="9" y="12"/>
                  </a:lnTo>
                  <a:lnTo>
                    <a:pt x="0" y="12"/>
                  </a:lnTo>
                  <a:lnTo>
                    <a:pt x="9"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83" name="Freeform 2268"/>
            <p:cNvSpPr>
              <a:spLocks/>
            </p:cNvSpPr>
            <p:nvPr/>
          </p:nvSpPr>
          <p:spPr bwMode="auto">
            <a:xfrm>
              <a:off x="3223" y="1372"/>
              <a:ext cx="9" cy="13"/>
            </a:xfrm>
            <a:custGeom>
              <a:avLst/>
              <a:gdLst>
                <a:gd name="T0" fmla="*/ 9 w 19"/>
                <a:gd name="T1" fmla="*/ 0 h 25"/>
                <a:gd name="T2" fmla="*/ 9 w 19"/>
                <a:gd name="T3" fmla="*/ 13 h 25"/>
                <a:gd name="T4" fmla="*/ 0 w 19"/>
                <a:gd name="T5" fmla="*/ 13 h 25"/>
                <a:gd name="T6" fmla="*/ 9 w 19"/>
                <a:gd name="T7" fmla="*/ 0 h 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 h="25">
                  <a:moveTo>
                    <a:pt x="19" y="0"/>
                  </a:moveTo>
                  <a:lnTo>
                    <a:pt x="19" y="25"/>
                  </a:lnTo>
                  <a:lnTo>
                    <a:pt x="0" y="25"/>
                  </a:lnTo>
                  <a:lnTo>
                    <a:pt x="19"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84" name="Freeform 2269"/>
            <p:cNvSpPr>
              <a:spLocks/>
            </p:cNvSpPr>
            <p:nvPr/>
          </p:nvSpPr>
          <p:spPr bwMode="auto">
            <a:xfrm>
              <a:off x="3218" y="1366"/>
              <a:ext cx="14" cy="19"/>
            </a:xfrm>
            <a:custGeom>
              <a:avLst/>
              <a:gdLst>
                <a:gd name="T0" fmla="*/ 14 w 29"/>
                <a:gd name="T1" fmla="*/ 13 h 38"/>
                <a:gd name="T2" fmla="*/ 14 w 29"/>
                <a:gd name="T3" fmla="*/ 0 h 38"/>
                <a:gd name="T4" fmla="*/ 0 w 29"/>
                <a:gd name="T5" fmla="*/ 19 h 38"/>
                <a:gd name="T6" fmla="*/ 10 w 29"/>
                <a:gd name="T7" fmla="*/ 19 h 38"/>
                <a:gd name="T8" fmla="*/ 14 w 29"/>
                <a:gd name="T9" fmla="*/ 13 h 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38">
                  <a:moveTo>
                    <a:pt x="29" y="26"/>
                  </a:moveTo>
                  <a:lnTo>
                    <a:pt x="29" y="0"/>
                  </a:lnTo>
                  <a:lnTo>
                    <a:pt x="0" y="38"/>
                  </a:lnTo>
                  <a:lnTo>
                    <a:pt x="20" y="38"/>
                  </a:lnTo>
                  <a:lnTo>
                    <a:pt x="29" y="26"/>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85" name="Freeform 2270"/>
            <p:cNvSpPr>
              <a:spLocks/>
            </p:cNvSpPr>
            <p:nvPr/>
          </p:nvSpPr>
          <p:spPr bwMode="auto">
            <a:xfrm>
              <a:off x="3213" y="1360"/>
              <a:ext cx="19" cy="25"/>
            </a:xfrm>
            <a:custGeom>
              <a:avLst/>
              <a:gdLst>
                <a:gd name="T0" fmla="*/ 19 w 39"/>
                <a:gd name="T1" fmla="*/ 13 h 50"/>
                <a:gd name="T2" fmla="*/ 19 w 39"/>
                <a:gd name="T3" fmla="*/ 0 h 50"/>
                <a:gd name="T4" fmla="*/ 0 w 39"/>
                <a:gd name="T5" fmla="*/ 25 h 50"/>
                <a:gd name="T6" fmla="*/ 10 w 39"/>
                <a:gd name="T7" fmla="*/ 25 h 50"/>
                <a:gd name="T8" fmla="*/ 19 w 39"/>
                <a:gd name="T9" fmla="*/ 13 h 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9" h="50">
                  <a:moveTo>
                    <a:pt x="39" y="25"/>
                  </a:moveTo>
                  <a:lnTo>
                    <a:pt x="39" y="0"/>
                  </a:lnTo>
                  <a:lnTo>
                    <a:pt x="0" y="50"/>
                  </a:lnTo>
                  <a:lnTo>
                    <a:pt x="20" y="50"/>
                  </a:lnTo>
                  <a:lnTo>
                    <a:pt x="39" y="25"/>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86" name="Freeform 2271"/>
            <p:cNvSpPr>
              <a:spLocks/>
            </p:cNvSpPr>
            <p:nvPr/>
          </p:nvSpPr>
          <p:spPr bwMode="auto">
            <a:xfrm>
              <a:off x="3208" y="1358"/>
              <a:ext cx="24" cy="27"/>
            </a:xfrm>
            <a:custGeom>
              <a:avLst/>
              <a:gdLst>
                <a:gd name="T0" fmla="*/ 22 w 49"/>
                <a:gd name="T1" fmla="*/ 0 h 54"/>
                <a:gd name="T2" fmla="*/ 24 w 49"/>
                <a:gd name="T3" fmla="*/ 0 h 54"/>
                <a:gd name="T4" fmla="*/ 24 w 49"/>
                <a:gd name="T5" fmla="*/ 8 h 54"/>
                <a:gd name="T6" fmla="*/ 10 w 49"/>
                <a:gd name="T7" fmla="*/ 27 h 54"/>
                <a:gd name="T8" fmla="*/ 0 w 49"/>
                <a:gd name="T9" fmla="*/ 27 h 54"/>
                <a:gd name="T10" fmla="*/ 22 w 49"/>
                <a:gd name="T11" fmla="*/ 0 h 5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9" h="54">
                  <a:moveTo>
                    <a:pt x="44" y="0"/>
                  </a:moveTo>
                  <a:lnTo>
                    <a:pt x="49" y="0"/>
                  </a:lnTo>
                  <a:lnTo>
                    <a:pt x="49" y="16"/>
                  </a:lnTo>
                  <a:lnTo>
                    <a:pt x="20" y="54"/>
                  </a:lnTo>
                  <a:lnTo>
                    <a:pt x="0" y="54"/>
                  </a:lnTo>
                  <a:lnTo>
                    <a:pt x="44"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87" name="Freeform 2272"/>
            <p:cNvSpPr>
              <a:spLocks/>
            </p:cNvSpPr>
            <p:nvPr/>
          </p:nvSpPr>
          <p:spPr bwMode="auto">
            <a:xfrm>
              <a:off x="3203" y="1358"/>
              <a:ext cx="29" cy="27"/>
            </a:xfrm>
            <a:custGeom>
              <a:avLst/>
              <a:gdLst>
                <a:gd name="T0" fmla="*/ 21 w 59"/>
                <a:gd name="T1" fmla="*/ 0 h 54"/>
                <a:gd name="T2" fmla="*/ 29 w 59"/>
                <a:gd name="T3" fmla="*/ 0 h 54"/>
                <a:gd name="T4" fmla="*/ 29 w 59"/>
                <a:gd name="T5" fmla="*/ 2 h 54"/>
                <a:gd name="T6" fmla="*/ 10 w 59"/>
                <a:gd name="T7" fmla="*/ 27 h 54"/>
                <a:gd name="T8" fmla="*/ 0 w 59"/>
                <a:gd name="T9" fmla="*/ 27 h 54"/>
                <a:gd name="T10" fmla="*/ 21 w 59"/>
                <a:gd name="T11" fmla="*/ 0 h 5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9" h="54">
                  <a:moveTo>
                    <a:pt x="42" y="0"/>
                  </a:moveTo>
                  <a:lnTo>
                    <a:pt x="59" y="0"/>
                  </a:lnTo>
                  <a:lnTo>
                    <a:pt x="59" y="4"/>
                  </a:lnTo>
                  <a:lnTo>
                    <a:pt x="20" y="54"/>
                  </a:lnTo>
                  <a:lnTo>
                    <a:pt x="0" y="54"/>
                  </a:lnTo>
                  <a:lnTo>
                    <a:pt x="42"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88" name="Freeform 2273"/>
            <p:cNvSpPr>
              <a:spLocks/>
            </p:cNvSpPr>
            <p:nvPr/>
          </p:nvSpPr>
          <p:spPr bwMode="auto">
            <a:xfrm>
              <a:off x="3197" y="1358"/>
              <a:ext cx="32" cy="27"/>
            </a:xfrm>
            <a:custGeom>
              <a:avLst/>
              <a:gdLst>
                <a:gd name="T0" fmla="*/ 32 w 66"/>
                <a:gd name="T1" fmla="*/ 0 h 54"/>
                <a:gd name="T2" fmla="*/ 21 w 66"/>
                <a:gd name="T3" fmla="*/ 0 h 54"/>
                <a:gd name="T4" fmla="*/ 0 w 66"/>
                <a:gd name="T5" fmla="*/ 27 h 54"/>
                <a:gd name="T6" fmla="*/ 11 w 66"/>
                <a:gd name="T7" fmla="*/ 27 h 54"/>
                <a:gd name="T8" fmla="*/ 32 w 66"/>
                <a:gd name="T9" fmla="*/ 0 h 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6" h="54">
                  <a:moveTo>
                    <a:pt x="66" y="0"/>
                  </a:moveTo>
                  <a:lnTo>
                    <a:pt x="44" y="0"/>
                  </a:lnTo>
                  <a:lnTo>
                    <a:pt x="0" y="54"/>
                  </a:lnTo>
                  <a:lnTo>
                    <a:pt x="22" y="54"/>
                  </a:lnTo>
                  <a:lnTo>
                    <a:pt x="66"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89" name="Freeform 2274"/>
            <p:cNvSpPr>
              <a:spLocks/>
            </p:cNvSpPr>
            <p:nvPr/>
          </p:nvSpPr>
          <p:spPr bwMode="auto">
            <a:xfrm>
              <a:off x="3192" y="1358"/>
              <a:ext cx="31" cy="27"/>
            </a:xfrm>
            <a:custGeom>
              <a:avLst/>
              <a:gdLst>
                <a:gd name="T0" fmla="*/ 31 w 64"/>
                <a:gd name="T1" fmla="*/ 0 h 54"/>
                <a:gd name="T2" fmla="*/ 21 w 64"/>
                <a:gd name="T3" fmla="*/ 0 h 54"/>
                <a:gd name="T4" fmla="*/ 0 w 64"/>
                <a:gd name="T5" fmla="*/ 27 h 54"/>
                <a:gd name="T6" fmla="*/ 11 w 64"/>
                <a:gd name="T7" fmla="*/ 27 h 54"/>
                <a:gd name="T8" fmla="*/ 31 w 64"/>
                <a:gd name="T9" fmla="*/ 0 h 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4" h="54">
                  <a:moveTo>
                    <a:pt x="64" y="0"/>
                  </a:moveTo>
                  <a:lnTo>
                    <a:pt x="44" y="0"/>
                  </a:lnTo>
                  <a:lnTo>
                    <a:pt x="0" y="54"/>
                  </a:lnTo>
                  <a:lnTo>
                    <a:pt x="22" y="54"/>
                  </a:lnTo>
                  <a:lnTo>
                    <a:pt x="64"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90" name="Freeform 2275"/>
            <p:cNvSpPr>
              <a:spLocks/>
            </p:cNvSpPr>
            <p:nvPr/>
          </p:nvSpPr>
          <p:spPr bwMode="auto">
            <a:xfrm>
              <a:off x="3187" y="1358"/>
              <a:ext cx="31" cy="27"/>
            </a:xfrm>
            <a:custGeom>
              <a:avLst/>
              <a:gdLst>
                <a:gd name="T0" fmla="*/ 31 w 64"/>
                <a:gd name="T1" fmla="*/ 0 h 54"/>
                <a:gd name="T2" fmla="*/ 20 w 64"/>
                <a:gd name="T3" fmla="*/ 0 h 54"/>
                <a:gd name="T4" fmla="*/ 0 w 64"/>
                <a:gd name="T5" fmla="*/ 27 h 54"/>
                <a:gd name="T6" fmla="*/ 10 w 64"/>
                <a:gd name="T7" fmla="*/ 27 h 54"/>
                <a:gd name="T8" fmla="*/ 31 w 64"/>
                <a:gd name="T9" fmla="*/ 0 h 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4" h="54">
                  <a:moveTo>
                    <a:pt x="64" y="0"/>
                  </a:moveTo>
                  <a:lnTo>
                    <a:pt x="42" y="0"/>
                  </a:lnTo>
                  <a:lnTo>
                    <a:pt x="0" y="54"/>
                  </a:lnTo>
                  <a:lnTo>
                    <a:pt x="20" y="54"/>
                  </a:lnTo>
                  <a:lnTo>
                    <a:pt x="64"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91" name="Freeform 2276"/>
            <p:cNvSpPr>
              <a:spLocks/>
            </p:cNvSpPr>
            <p:nvPr/>
          </p:nvSpPr>
          <p:spPr bwMode="auto">
            <a:xfrm>
              <a:off x="3182" y="1358"/>
              <a:ext cx="31" cy="27"/>
            </a:xfrm>
            <a:custGeom>
              <a:avLst/>
              <a:gdLst>
                <a:gd name="T0" fmla="*/ 31 w 64"/>
                <a:gd name="T1" fmla="*/ 0 h 54"/>
                <a:gd name="T2" fmla="*/ 21 w 64"/>
                <a:gd name="T3" fmla="*/ 0 h 54"/>
                <a:gd name="T4" fmla="*/ 0 w 64"/>
                <a:gd name="T5" fmla="*/ 27 h 54"/>
                <a:gd name="T6" fmla="*/ 10 w 64"/>
                <a:gd name="T7" fmla="*/ 27 h 54"/>
                <a:gd name="T8" fmla="*/ 31 w 64"/>
                <a:gd name="T9" fmla="*/ 0 h 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4" h="54">
                  <a:moveTo>
                    <a:pt x="64" y="0"/>
                  </a:moveTo>
                  <a:lnTo>
                    <a:pt x="44" y="0"/>
                  </a:lnTo>
                  <a:lnTo>
                    <a:pt x="0" y="54"/>
                  </a:lnTo>
                  <a:lnTo>
                    <a:pt x="20" y="54"/>
                  </a:lnTo>
                  <a:lnTo>
                    <a:pt x="64"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92" name="Freeform 2277"/>
            <p:cNvSpPr>
              <a:spLocks/>
            </p:cNvSpPr>
            <p:nvPr/>
          </p:nvSpPr>
          <p:spPr bwMode="auto">
            <a:xfrm>
              <a:off x="3177" y="1358"/>
              <a:ext cx="31" cy="27"/>
            </a:xfrm>
            <a:custGeom>
              <a:avLst/>
              <a:gdLst>
                <a:gd name="T0" fmla="*/ 31 w 62"/>
                <a:gd name="T1" fmla="*/ 0 h 54"/>
                <a:gd name="T2" fmla="*/ 21 w 62"/>
                <a:gd name="T3" fmla="*/ 0 h 54"/>
                <a:gd name="T4" fmla="*/ 0 w 62"/>
                <a:gd name="T5" fmla="*/ 27 h 54"/>
                <a:gd name="T6" fmla="*/ 10 w 62"/>
                <a:gd name="T7" fmla="*/ 27 h 54"/>
                <a:gd name="T8" fmla="*/ 31 w 62"/>
                <a:gd name="T9" fmla="*/ 0 h 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54">
                  <a:moveTo>
                    <a:pt x="62" y="0"/>
                  </a:moveTo>
                  <a:lnTo>
                    <a:pt x="42" y="0"/>
                  </a:lnTo>
                  <a:lnTo>
                    <a:pt x="0" y="54"/>
                  </a:lnTo>
                  <a:lnTo>
                    <a:pt x="20" y="54"/>
                  </a:lnTo>
                  <a:lnTo>
                    <a:pt x="62"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93" name="Freeform 2278"/>
            <p:cNvSpPr>
              <a:spLocks/>
            </p:cNvSpPr>
            <p:nvPr/>
          </p:nvSpPr>
          <p:spPr bwMode="auto">
            <a:xfrm>
              <a:off x="3172" y="1358"/>
              <a:ext cx="31" cy="27"/>
            </a:xfrm>
            <a:custGeom>
              <a:avLst/>
              <a:gdLst>
                <a:gd name="T0" fmla="*/ 31 w 64"/>
                <a:gd name="T1" fmla="*/ 0 h 54"/>
                <a:gd name="T2" fmla="*/ 20 w 64"/>
                <a:gd name="T3" fmla="*/ 0 h 54"/>
                <a:gd name="T4" fmla="*/ 0 w 64"/>
                <a:gd name="T5" fmla="*/ 26 h 54"/>
                <a:gd name="T6" fmla="*/ 0 w 64"/>
                <a:gd name="T7" fmla="*/ 27 h 54"/>
                <a:gd name="T8" fmla="*/ 10 w 64"/>
                <a:gd name="T9" fmla="*/ 27 h 54"/>
                <a:gd name="T10" fmla="*/ 31 w 64"/>
                <a:gd name="T11" fmla="*/ 0 h 5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 h="54">
                  <a:moveTo>
                    <a:pt x="64" y="0"/>
                  </a:moveTo>
                  <a:lnTo>
                    <a:pt x="42" y="0"/>
                  </a:lnTo>
                  <a:lnTo>
                    <a:pt x="0" y="51"/>
                  </a:lnTo>
                  <a:lnTo>
                    <a:pt x="0" y="54"/>
                  </a:lnTo>
                  <a:lnTo>
                    <a:pt x="20" y="54"/>
                  </a:lnTo>
                  <a:lnTo>
                    <a:pt x="64"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94" name="Freeform 2279"/>
            <p:cNvSpPr>
              <a:spLocks/>
            </p:cNvSpPr>
            <p:nvPr/>
          </p:nvSpPr>
          <p:spPr bwMode="auto">
            <a:xfrm>
              <a:off x="3172" y="1358"/>
              <a:ext cx="26" cy="27"/>
            </a:xfrm>
            <a:custGeom>
              <a:avLst/>
              <a:gdLst>
                <a:gd name="T0" fmla="*/ 26 w 52"/>
                <a:gd name="T1" fmla="*/ 0 h 54"/>
                <a:gd name="T2" fmla="*/ 16 w 52"/>
                <a:gd name="T3" fmla="*/ 0 h 54"/>
                <a:gd name="T4" fmla="*/ 0 w 52"/>
                <a:gd name="T5" fmla="*/ 19 h 54"/>
                <a:gd name="T6" fmla="*/ 0 w 52"/>
                <a:gd name="T7" fmla="*/ 27 h 54"/>
                <a:gd name="T8" fmla="*/ 5 w 52"/>
                <a:gd name="T9" fmla="*/ 27 h 54"/>
                <a:gd name="T10" fmla="*/ 26 w 52"/>
                <a:gd name="T11" fmla="*/ 0 h 5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2" h="54">
                  <a:moveTo>
                    <a:pt x="52" y="0"/>
                  </a:moveTo>
                  <a:lnTo>
                    <a:pt x="32" y="0"/>
                  </a:lnTo>
                  <a:lnTo>
                    <a:pt x="0" y="38"/>
                  </a:lnTo>
                  <a:lnTo>
                    <a:pt x="0" y="54"/>
                  </a:lnTo>
                  <a:lnTo>
                    <a:pt x="10" y="54"/>
                  </a:lnTo>
                  <a:lnTo>
                    <a:pt x="52"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95" name="Freeform 2280"/>
            <p:cNvSpPr>
              <a:spLocks/>
            </p:cNvSpPr>
            <p:nvPr/>
          </p:nvSpPr>
          <p:spPr bwMode="auto">
            <a:xfrm>
              <a:off x="3172" y="1358"/>
              <a:ext cx="21" cy="25"/>
            </a:xfrm>
            <a:custGeom>
              <a:avLst/>
              <a:gdLst>
                <a:gd name="T0" fmla="*/ 21 w 42"/>
                <a:gd name="T1" fmla="*/ 0 h 51"/>
                <a:gd name="T2" fmla="*/ 11 w 42"/>
                <a:gd name="T3" fmla="*/ 0 h 51"/>
                <a:gd name="T4" fmla="*/ 0 w 42"/>
                <a:gd name="T5" fmla="*/ 12 h 51"/>
                <a:gd name="T6" fmla="*/ 0 w 42"/>
                <a:gd name="T7" fmla="*/ 25 h 51"/>
                <a:gd name="T8" fmla="*/ 21 w 42"/>
                <a:gd name="T9" fmla="*/ 0 h 5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51">
                  <a:moveTo>
                    <a:pt x="42" y="0"/>
                  </a:moveTo>
                  <a:lnTo>
                    <a:pt x="22" y="0"/>
                  </a:lnTo>
                  <a:lnTo>
                    <a:pt x="0" y="25"/>
                  </a:lnTo>
                  <a:lnTo>
                    <a:pt x="0" y="51"/>
                  </a:lnTo>
                  <a:lnTo>
                    <a:pt x="42"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96" name="Freeform 2281"/>
            <p:cNvSpPr>
              <a:spLocks/>
            </p:cNvSpPr>
            <p:nvPr/>
          </p:nvSpPr>
          <p:spPr bwMode="auto">
            <a:xfrm>
              <a:off x="3172" y="1358"/>
              <a:ext cx="16" cy="19"/>
            </a:xfrm>
            <a:custGeom>
              <a:avLst/>
              <a:gdLst>
                <a:gd name="T0" fmla="*/ 16 w 32"/>
                <a:gd name="T1" fmla="*/ 0 h 38"/>
                <a:gd name="T2" fmla="*/ 6 w 32"/>
                <a:gd name="T3" fmla="*/ 0 h 38"/>
                <a:gd name="T4" fmla="*/ 0 w 32"/>
                <a:gd name="T5" fmla="*/ 6 h 38"/>
                <a:gd name="T6" fmla="*/ 0 w 32"/>
                <a:gd name="T7" fmla="*/ 19 h 38"/>
                <a:gd name="T8" fmla="*/ 16 w 32"/>
                <a:gd name="T9" fmla="*/ 0 h 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 h="38">
                  <a:moveTo>
                    <a:pt x="32" y="0"/>
                  </a:moveTo>
                  <a:lnTo>
                    <a:pt x="12" y="0"/>
                  </a:lnTo>
                  <a:lnTo>
                    <a:pt x="0" y="11"/>
                  </a:lnTo>
                  <a:lnTo>
                    <a:pt x="0" y="38"/>
                  </a:lnTo>
                  <a:lnTo>
                    <a:pt x="32"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97" name="Freeform 2282"/>
            <p:cNvSpPr>
              <a:spLocks/>
            </p:cNvSpPr>
            <p:nvPr/>
          </p:nvSpPr>
          <p:spPr bwMode="auto">
            <a:xfrm>
              <a:off x="3172" y="1358"/>
              <a:ext cx="11" cy="13"/>
            </a:xfrm>
            <a:custGeom>
              <a:avLst/>
              <a:gdLst>
                <a:gd name="T0" fmla="*/ 11 w 22"/>
                <a:gd name="T1" fmla="*/ 0 h 25"/>
                <a:gd name="T2" fmla="*/ 1 w 22"/>
                <a:gd name="T3" fmla="*/ 0 h 25"/>
                <a:gd name="T4" fmla="*/ 0 w 22"/>
                <a:gd name="T5" fmla="*/ 0 h 25"/>
                <a:gd name="T6" fmla="*/ 0 w 22"/>
                <a:gd name="T7" fmla="*/ 13 h 25"/>
                <a:gd name="T8" fmla="*/ 11 w 22"/>
                <a:gd name="T9" fmla="*/ 0 h 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25">
                  <a:moveTo>
                    <a:pt x="22" y="0"/>
                  </a:moveTo>
                  <a:lnTo>
                    <a:pt x="2" y="0"/>
                  </a:lnTo>
                  <a:lnTo>
                    <a:pt x="0" y="0"/>
                  </a:lnTo>
                  <a:lnTo>
                    <a:pt x="0" y="25"/>
                  </a:lnTo>
                  <a:lnTo>
                    <a:pt x="22"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98" name="Freeform 2283"/>
            <p:cNvSpPr>
              <a:spLocks/>
            </p:cNvSpPr>
            <p:nvPr/>
          </p:nvSpPr>
          <p:spPr bwMode="auto">
            <a:xfrm>
              <a:off x="3172" y="1358"/>
              <a:ext cx="6" cy="5"/>
            </a:xfrm>
            <a:custGeom>
              <a:avLst/>
              <a:gdLst>
                <a:gd name="T0" fmla="*/ 6 w 12"/>
                <a:gd name="T1" fmla="*/ 0 h 11"/>
                <a:gd name="T2" fmla="*/ 0 w 12"/>
                <a:gd name="T3" fmla="*/ 0 h 11"/>
                <a:gd name="T4" fmla="*/ 0 w 12"/>
                <a:gd name="T5" fmla="*/ 5 h 11"/>
                <a:gd name="T6" fmla="*/ 6 w 12"/>
                <a:gd name="T7" fmla="*/ 0 h 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 h="11">
                  <a:moveTo>
                    <a:pt x="12" y="0"/>
                  </a:moveTo>
                  <a:lnTo>
                    <a:pt x="0" y="0"/>
                  </a:lnTo>
                  <a:lnTo>
                    <a:pt x="0" y="11"/>
                  </a:lnTo>
                  <a:lnTo>
                    <a:pt x="12"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17899" name="Rectangle 2284"/>
            <p:cNvSpPr>
              <a:spLocks noChangeArrowheads="1"/>
            </p:cNvSpPr>
            <p:nvPr/>
          </p:nvSpPr>
          <p:spPr bwMode="auto">
            <a:xfrm>
              <a:off x="3172" y="1358"/>
              <a:ext cx="1" cy="1"/>
            </a:xfrm>
            <a:prstGeom prst="rect">
              <a:avLst/>
            </a:prstGeom>
            <a:solidFill>
              <a:srgbClr val="FF99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grpSp>
      <p:grpSp>
        <p:nvGrpSpPr>
          <p:cNvPr id="17412" name="Group 2285"/>
          <p:cNvGrpSpPr>
            <a:grpSpLocks/>
          </p:cNvGrpSpPr>
          <p:nvPr/>
        </p:nvGrpSpPr>
        <p:grpSpPr bwMode="auto">
          <a:xfrm>
            <a:off x="611188" y="1601790"/>
            <a:ext cx="2727325" cy="3925884"/>
            <a:chOff x="385" y="890"/>
            <a:chExt cx="1718" cy="2473"/>
          </a:xfrm>
        </p:grpSpPr>
        <p:grpSp>
          <p:nvGrpSpPr>
            <p:cNvPr id="17414" name="Group 2286"/>
            <p:cNvGrpSpPr>
              <a:grpSpLocks/>
            </p:cNvGrpSpPr>
            <p:nvPr/>
          </p:nvGrpSpPr>
          <p:grpSpPr bwMode="auto">
            <a:xfrm>
              <a:off x="612" y="890"/>
              <a:ext cx="1440" cy="2029"/>
              <a:chOff x="612" y="890"/>
              <a:chExt cx="1440" cy="2029"/>
            </a:xfrm>
          </p:grpSpPr>
          <p:pic>
            <p:nvPicPr>
              <p:cNvPr id="17416" name="Picture 2287" descr="kohle_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12" y="890"/>
                <a:ext cx="1392" cy="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17" name="Picture 2288" descr="Uran_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12" y="1933"/>
                <a:ext cx="1440" cy="9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7415" name="Text Box 2289"/>
            <p:cNvSpPr txBox="1">
              <a:spLocks noChangeArrowheads="1"/>
            </p:cNvSpPr>
            <p:nvPr/>
          </p:nvSpPr>
          <p:spPr bwMode="auto">
            <a:xfrm>
              <a:off x="385" y="3130"/>
              <a:ext cx="1718"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TheSansSemiLight-Plain" pitchFamily="34" charset="0"/>
                  <a:ea typeface="ＭＳ Ｐゴシック" pitchFamily="34" charset="-128"/>
                </a:defRPr>
              </a:lvl1pPr>
              <a:lvl2pPr marL="742950" indent="-285750" eaLnBrk="0" hangingPunct="0">
                <a:defRPr>
                  <a:solidFill>
                    <a:schemeClr val="tx1"/>
                  </a:solidFill>
                  <a:latin typeface="TheSansSemiLight-Plain" pitchFamily="34" charset="0"/>
                  <a:ea typeface="ＭＳ Ｐゴシック" pitchFamily="34" charset="-128"/>
                </a:defRPr>
              </a:lvl2pPr>
              <a:lvl3pPr marL="1143000" indent="-228600" eaLnBrk="0" hangingPunct="0">
                <a:defRPr>
                  <a:solidFill>
                    <a:schemeClr val="tx1"/>
                  </a:solidFill>
                  <a:latin typeface="TheSansSemiLight-Plain" pitchFamily="34" charset="0"/>
                  <a:ea typeface="ＭＳ Ｐゴシック" pitchFamily="34" charset="-128"/>
                </a:defRPr>
              </a:lvl3pPr>
              <a:lvl4pPr marL="1600200" indent="-228600" eaLnBrk="0" hangingPunct="0">
                <a:defRPr>
                  <a:solidFill>
                    <a:schemeClr val="tx1"/>
                  </a:solidFill>
                  <a:latin typeface="TheSansSemiLight-Plain" pitchFamily="34" charset="0"/>
                  <a:ea typeface="ＭＳ Ｐゴシック" pitchFamily="34" charset="-128"/>
                </a:defRPr>
              </a:lvl4pPr>
              <a:lvl5pPr marL="2057400" indent="-228600" eaLnBrk="0" hangingPunct="0">
                <a:defRPr>
                  <a:solidFill>
                    <a:schemeClr val="tx1"/>
                  </a:solidFill>
                  <a:latin typeface="TheSansSemiLight-Plain"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TheSansSemiLight-Plain"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TheSansSemiLight-Plain"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TheSansSemiLight-Plain"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TheSansSemiLight-Plain" pitchFamily="34" charset="0"/>
                  <a:ea typeface="ＭＳ Ｐゴシック" pitchFamily="34" charset="-128"/>
                </a:defRPr>
              </a:lvl9pPr>
            </a:lstStyle>
            <a:p>
              <a:pPr eaLnBrk="1" hangingPunct="1"/>
              <a:r>
                <a:rPr lang="de-DE" b="1">
                  <a:latin typeface="Calibri" pitchFamily="34" charset="0"/>
                </a:rPr>
                <a:t>Konventionelle Kraftwerke</a:t>
              </a:r>
            </a:p>
          </p:txBody>
        </p:sp>
      </p:grpSp>
      <p:sp>
        <p:nvSpPr>
          <p:cNvPr id="17413" name="Rectangle 2290"/>
          <p:cNvSpPr>
            <a:spLocks noChangeArrowheads="1"/>
          </p:cNvSpPr>
          <p:nvPr/>
        </p:nvSpPr>
        <p:spPr bwMode="auto">
          <a:xfrm>
            <a:off x="965200" y="752475"/>
            <a:ext cx="6559550" cy="444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lstStyle/>
          <a:p>
            <a:pPr eaLnBrk="0" hangingPunct="0"/>
            <a:r>
              <a:rPr lang="en-US" sz="2400" b="1" dirty="0">
                <a:solidFill>
                  <a:srgbClr val="686868"/>
                </a:solidFill>
                <a:latin typeface="Arial" pitchFamily="34" charset="0"/>
                <a:ea typeface="+mj-ea"/>
                <a:cs typeface="Arial" pitchFamily="34" charset="0"/>
              </a:rPr>
              <a:t>Was </a:t>
            </a:r>
            <a:r>
              <a:rPr lang="en-US" sz="2400" b="1" dirty="0" err="1">
                <a:solidFill>
                  <a:srgbClr val="686868"/>
                </a:solidFill>
                <a:latin typeface="Arial" pitchFamily="34" charset="0"/>
                <a:ea typeface="+mj-ea"/>
                <a:cs typeface="Arial" pitchFamily="34" charset="0"/>
              </a:rPr>
              <a:t>ist</a:t>
            </a:r>
            <a:r>
              <a:rPr lang="en-US" sz="2400" b="1" dirty="0">
                <a:solidFill>
                  <a:srgbClr val="686868"/>
                </a:solidFill>
                <a:latin typeface="Arial" pitchFamily="34" charset="0"/>
                <a:ea typeface="+mj-ea"/>
                <a:cs typeface="Arial" pitchFamily="34" charset="0"/>
              </a:rPr>
              <a:t> CSP? </a:t>
            </a:r>
            <a:endParaRPr lang="de-DE" sz="2400" b="1" dirty="0">
              <a:solidFill>
                <a:srgbClr val="686868"/>
              </a:solidFill>
              <a:latin typeface="Arial" pitchFamily="34" charset="0"/>
              <a:ea typeface="+mj-ea"/>
              <a:cs typeface="Arial" pitchFamily="34" charset="0"/>
            </a:endParaRPr>
          </a:p>
        </p:txBody>
      </p:sp>
      <p:sp>
        <p:nvSpPr>
          <p:cNvPr id="2" name="Foliennummernplatzhalter 1"/>
          <p:cNvSpPr>
            <a:spLocks noGrp="1"/>
          </p:cNvSpPr>
          <p:nvPr>
            <p:ph type="sldNum" sz="quarter" idx="4294967295"/>
          </p:nvPr>
        </p:nvSpPr>
        <p:spPr>
          <a:xfrm>
            <a:off x="6553200" y="6477000"/>
            <a:ext cx="2133600" cy="228600"/>
          </a:xfrm>
          <a:prstGeom prst="rect">
            <a:avLst/>
          </a:prstGeom>
        </p:spPr>
        <p:txBody>
          <a:bodyPr/>
          <a:lstStyle/>
          <a:p>
            <a:pPr>
              <a:defRPr/>
            </a:pPr>
            <a:fld id="{460E5587-324C-44B8-88F6-BC6BD24EF90B}" type="slidenum">
              <a:rPr lang="en-GB" smtClean="0"/>
              <a:pPr>
                <a:defRPr/>
              </a:pPr>
              <a:t>2</a:t>
            </a:fld>
            <a:endParaRPr lang="en-GB">
              <a:latin typeface="Georgia" pitchFamily="-110" charset="0"/>
            </a:endParaRPr>
          </a:p>
        </p:txBody>
      </p:sp>
      <p:sp>
        <p:nvSpPr>
          <p:cNvPr id="3" name="Fußzeilenplatzhalter 2"/>
          <p:cNvSpPr>
            <a:spLocks noGrp="1"/>
          </p:cNvSpPr>
          <p:nvPr>
            <p:ph type="ftr" sz="quarter" idx="11"/>
          </p:nvPr>
        </p:nvSpPr>
        <p:spPr>
          <a:xfrm>
            <a:off x="485999" y="125998"/>
            <a:ext cx="5930675" cy="206657"/>
          </a:xfrm>
        </p:spPr>
        <p:txBody>
          <a:bodyPr/>
          <a:lstStyle/>
          <a:p>
            <a:pPr>
              <a:defRPr/>
            </a:pPr>
            <a:r>
              <a:rPr lang="de-DE" dirty="0" smtClean="0"/>
              <a:t>&gt;AKE &gt;Solarthermische Kraftwerke &gt; Pitz-Paal &gt; 10./11.4.2014</a:t>
            </a:r>
            <a:endParaRPr lang="de-DE" dirty="0"/>
          </a:p>
        </p:txBody>
      </p:sp>
      <p:sp>
        <p:nvSpPr>
          <p:cNvPr id="2295" name="Rechteck 2294"/>
          <p:cNvSpPr/>
          <p:nvPr/>
        </p:nvSpPr>
        <p:spPr>
          <a:xfrm>
            <a:off x="8604448" y="6371584"/>
            <a:ext cx="441146" cy="369332"/>
          </a:xfrm>
          <a:prstGeom prst="rect">
            <a:avLst/>
          </a:prstGeom>
        </p:spPr>
        <p:txBody>
          <a:bodyPr wrap="none">
            <a:spAutoFit/>
          </a:bodyPr>
          <a:lstStyle/>
          <a:p>
            <a:fld id="{A4B458E2-F606-46F0-90B2-A686ED9C4A1E}" type="slidenum">
              <a:rPr lang="en-US" altLang="en-US">
                <a:solidFill>
                  <a:schemeClr val="bg1"/>
                </a:solidFill>
                <a:latin typeface="Arial" charset="0"/>
                <a:cs typeface="Arial" charset="0"/>
              </a:rPr>
              <a:pPr/>
              <a:t>2</a:t>
            </a:fld>
            <a:endParaRPr lang="en-US" dirty="0"/>
          </a:p>
        </p:txBody>
      </p:sp>
    </p:spTree>
    <p:extLst>
      <p:ext uri="{BB962C8B-B14F-4D97-AF65-F5344CB8AC3E}">
        <p14:creationId xmlns:p14="http://schemas.microsoft.com/office/powerpoint/2010/main" val="1960812164"/>
      </p:ext>
    </p:extLst>
  </p:cSld>
  <p:clrMapOvr>
    <a:masterClrMapping/>
  </p:clrMapOvr>
  <p:transition/>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de-DE" dirty="0" smtClean="0"/>
              <a:t>Project Status </a:t>
            </a:r>
            <a:r>
              <a:rPr lang="de-DE" dirty="0" err="1" smtClean="0"/>
              <a:t>October</a:t>
            </a:r>
            <a:r>
              <a:rPr lang="de-DE" dirty="0" smtClean="0"/>
              <a:t> 2013</a:t>
            </a:r>
            <a:endParaRPr lang="de-DE" dirty="0"/>
          </a:p>
        </p:txBody>
      </p:sp>
      <p:pic>
        <p:nvPicPr>
          <p:cNvPr id="4" name="Content Placeholder 3"/>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252536" y="1484784"/>
            <a:ext cx="10594966" cy="4200440"/>
          </a:xfrm>
        </p:spPr>
      </p:pic>
      <p:sp>
        <p:nvSpPr>
          <p:cNvPr id="3" name="Rectangle 2"/>
          <p:cNvSpPr/>
          <p:nvPr/>
        </p:nvSpPr>
        <p:spPr>
          <a:xfrm>
            <a:off x="1115616" y="5805264"/>
            <a:ext cx="3730331" cy="373659"/>
          </a:xfrm>
          <a:prstGeom prst="rect">
            <a:avLst/>
          </a:prstGeom>
        </p:spPr>
        <p:txBody>
          <a:bodyPr wrap="none" lIns="91425" tIns="45713" rIns="91425" bIns="45713">
            <a:spAutoFit/>
          </a:bodyPr>
          <a:lstStyle/>
          <a:p>
            <a:r>
              <a:rPr lang="de-DE" dirty="0"/>
              <a:t>http://www.nrel.gov/csp/solarpaces/</a:t>
            </a:r>
          </a:p>
        </p:txBody>
      </p:sp>
      <p:sp>
        <p:nvSpPr>
          <p:cNvPr id="5" name="Rechteck 4"/>
          <p:cNvSpPr/>
          <p:nvPr/>
        </p:nvSpPr>
        <p:spPr>
          <a:xfrm>
            <a:off x="8604448" y="6371584"/>
            <a:ext cx="441146" cy="369332"/>
          </a:xfrm>
          <a:prstGeom prst="rect">
            <a:avLst/>
          </a:prstGeom>
        </p:spPr>
        <p:txBody>
          <a:bodyPr wrap="none">
            <a:spAutoFit/>
          </a:bodyPr>
          <a:lstStyle/>
          <a:p>
            <a:fld id="{A4B458E2-F606-46F0-90B2-A686ED9C4A1E}" type="slidenum">
              <a:rPr lang="en-US" altLang="en-US">
                <a:solidFill>
                  <a:schemeClr val="bg1"/>
                </a:solidFill>
                <a:latin typeface="Arial" charset="0"/>
                <a:cs typeface="Arial" charset="0"/>
              </a:rPr>
              <a:pPr/>
              <a:t>20</a:t>
            </a:fld>
            <a:endParaRPr lang="en-US" dirty="0"/>
          </a:p>
        </p:txBody>
      </p:sp>
    </p:spTree>
    <p:extLst>
      <p:ext uri="{BB962C8B-B14F-4D97-AF65-F5344CB8AC3E}">
        <p14:creationId xmlns:p14="http://schemas.microsoft.com/office/powerpoint/2010/main" val="2734471161"/>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de-DE" dirty="0" smtClean="0"/>
              <a:t>Technology Status </a:t>
            </a:r>
            <a:r>
              <a:rPr lang="de-DE" dirty="0" err="1" smtClean="0"/>
              <a:t>October</a:t>
            </a:r>
            <a:r>
              <a:rPr lang="de-DE" dirty="0" smtClean="0"/>
              <a:t> 2013</a:t>
            </a:r>
            <a:endParaRPr lang="de-DE" dirty="0"/>
          </a:p>
        </p:txBody>
      </p:sp>
      <p:pic>
        <p:nvPicPr>
          <p:cNvPr id="5" name="Content Placeholder 4"/>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324544" y="1412776"/>
            <a:ext cx="10729192" cy="4240810"/>
          </a:xfrm>
        </p:spPr>
      </p:pic>
      <p:sp>
        <p:nvSpPr>
          <p:cNvPr id="4" name="Rectangle 3"/>
          <p:cNvSpPr/>
          <p:nvPr/>
        </p:nvSpPr>
        <p:spPr>
          <a:xfrm>
            <a:off x="1115616" y="5805264"/>
            <a:ext cx="3730331" cy="373659"/>
          </a:xfrm>
          <a:prstGeom prst="rect">
            <a:avLst/>
          </a:prstGeom>
        </p:spPr>
        <p:txBody>
          <a:bodyPr wrap="none" lIns="91425" tIns="45713" rIns="91425" bIns="45713">
            <a:spAutoFit/>
          </a:bodyPr>
          <a:lstStyle/>
          <a:p>
            <a:r>
              <a:rPr lang="de-DE" dirty="0"/>
              <a:t>http://www.nrel.gov/csp/solarpaces/</a:t>
            </a:r>
          </a:p>
        </p:txBody>
      </p:sp>
      <p:sp>
        <p:nvSpPr>
          <p:cNvPr id="6" name="Rechteck 5"/>
          <p:cNvSpPr/>
          <p:nvPr/>
        </p:nvSpPr>
        <p:spPr>
          <a:xfrm>
            <a:off x="8604448" y="6371584"/>
            <a:ext cx="441146" cy="369332"/>
          </a:xfrm>
          <a:prstGeom prst="rect">
            <a:avLst/>
          </a:prstGeom>
        </p:spPr>
        <p:txBody>
          <a:bodyPr wrap="none">
            <a:spAutoFit/>
          </a:bodyPr>
          <a:lstStyle/>
          <a:p>
            <a:fld id="{A4B458E2-F606-46F0-90B2-A686ED9C4A1E}" type="slidenum">
              <a:rPr lang="en-US" altLang="en-US">
                <a:solidFill>
                  <a:schemeClr val="bg1"/>
                </a:solidFill>
                <a:latin typeface="Arial" charset="0"/>
                <a:cs typeface="Arial" charset="0"/>
              </a:rPr>
              <a:pPr/>
              <a:t>21</a:t>
            </a:fld>
            <a:endParaRPr lang="en-US" dirty="0"/>
          </a:p>
        </p:txBody>
      </p:sp>
    </p:spTree>
    <p:extLst>
      <p:ext uri="{BB962C8B-B14F-4D97-AF65-F5344CB8AC3E}">
        <p14:creationId xmlns:p14="http://schemas.microsoft.com/office/powerpoint/2010/main" val="2067579870"/>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Objekt 7" hidden="1"/>
          <p:cNvGraphicFramePr>
            <a:graphicFrameLocks noChangeAspect="1"/>
          </p:cNvGraphicFramePr>
          <p:nvPr>
            <p:custDataLst>
              <p:tags r:id="rId2"/>
            </p:custDataLst>
            <p:extLst>
              <p:ext uri="{D42A27DB-BD31-4B8C-83A1-F6EECF244321}">
                <p14:modId xmlns:p14="http://schemas.microsoft.com/office/powerpoint/2010/main" val="705740583"/>
              </p:ext>
            </p:extLst>
          </p:nvPr>
        </p:nvGraphicFramePr>
        <p:xfrm>
          <a:off x="1591" y="1591"/>
          <a:ext cx="1587" cy="1587"/>
        </p:xfrm>
        <a:graphic>
          <a:graphicData uri="http://schemas.openxmlformats.org/presentationml/2006/ole">
            <mc:AlternateContent xmlns:mc="http://schemas.openxmlformats.org/markup-compatibility/2006">
              <mc:Choice xmlns:v="urn:schemas-microsoft-com:vml" Requires="v">
                <p:oleObj spid="_x0000_s16390" name="think-cell Folie" r:id="rId4" imgW="572" imgH="572" progId="TCLayout.ActiveDocument.1">
                  <p:embed/>
                </p:oleObj>
              </mc:Choice>
              <mc:Fallback>
                <p:oleObj name="think-cell Folie" r:id="rId4" imgW="572" imgH="572" progId="TCLayout.ActiveDocument.1">
                  <p:embed/>
                  <p:pic>
                    <p:nvPicPr>
                      <p:cNvPr id="0" name=""/>
                      <p:cNvPicPr/>
                      <p:nvPr/>
                    </p:nvPicPr>
                    <p:blipFill>
                      <a:blip r:embed="rId5"/>
                      <a:stretch>
                        <a:fillRect/>
                      </a:stretch>
                    </p:blipFill>
                    <p:spPr>
                      <a:xfrm>
                        <a:off x="1591" y="1591"/>
                        <a:ext cx="1587" cy="1587"/>
                      </a:xfrm>
                      <a:prstGeom prst="rect">
                        <a:avLst/>
                      </a:prstGeom>
                    </p:spPr>
                  </p:pic>
                </p:oleObj>
              </mc:Fallback>
            </mc:AlternateContent>
          </a:graphicData>
        </a:graphic>
      </p:graphicFrame>
      <p:pic>
        <p:nvPicPr>
          <p:cNvPr id="36" name="Picture 3"/>
          <p:cNvPicPr>
            <a:picLocks noChangeAspect="1" noChangeArrowheads="1"/>
          </p:cNvPicPr>
          <p:nvPr/>
        </p:nvPicPr>
        <p:blipFill>
          <a:blip r:embed="rId6" cstate="print"/>
          <a:srcRect/>
          <a:stretch>
            <a:fillRect/>
          </a:stretch>
        </p:blipFill>
        <p:spPr bwMode="auto">
          <a:xfrm>
            <a:off x="485688" y="2517083"/>
            <a:ext cx="4894035" cy="3057138"/>
          </a:xfrm>
          <a:prstGeom prst="rect">
            <a:avLst/>
          </a:prstGeom>
          <a:noFill/>
          <a:ln w="9525">
            <a:noFill/>
            <a:miter lim="800000"/>
            <a:headEnd/>
            <a:tailEnd/>
          </a:ln>
        </p:spPr>
      </p:pic>
      <p:sp>
        <p:nvSpPr>
          <p:cNvPr id="3" name="Titel 2"/>
          <p:cNvSpPr>
            <a:spLocks noGrp="1"/>
          </p:cNvSpPr>
          <p:nvPr>
            <p:ph type="title"/>
          </p:nvPr>
        </p:nvSpPr>
        <p:spPr/>
        <p:txBody>
          <a:bodyPr/>
          <a:lstStyle/>
          <a:p>
            <a:r>
              <a:rPr lang="de-DE" dirty="0" smtClean="0"/>
              <a:t>CSP Marktwachstum</a:t>
            </a:r>
            <a:endParaRPr lang="de-DE" dirty="0"/>
          </a:p>
        </p:txBody>
      </p:sp>
      <p:sp>
        <p:nvSpPr>
          <p:cNvPr id="2" name="Textplatzhalter 1"/>
          <p:cNvSpPr>
            <a:spLocks noGrp="1"/>
          </p:cNvSpPr>
          <p:nvPr>
            <p:ph type="body" sz="quarter" idx="10"/>
          </p:nvPr>
        </p:nvSpPr>
        <p:spPr/>
        <p:txBody>
          <a:bodyPr/>
          <a:lstStyle/>
          <a:p>
            <a:r>
              <a:rPr lang="de-DE" dirty="0" smtClean="0"/>
              <a:t>Das projizierte Wachstum der CSP Stromerzeugung ist weiterhin sehr stark, mit einer gewissen Verlangsamung </a:t>
            </a:r>
            <a:r>
              <a:rPr lang="de-DE" dirty="0"/>
              <a:t>in </a:t>
            </a:r>
            <a:r>
              <a:rPr lang="de-DE" dirty="0" smtClean="0"/>
              <a:t>2014-2016 gegenüber früheren Vorhersagen</a:t>
            </a:r>
            <a:endParaRPr lang="de-DE" dirty="0"/>
          </a:p>
        </p:txBody>
      </p:sp>
      <p:sp>
        <p:nvSpPr>
          <p:cNvPr id="5" name="Fußzeilenplatzhalter 4"/>
          <p:cNvSpPr>
            <a:spLocks noGrp="1"/>
          </p:cNvSpPr>
          <p:nvPr>
            <p:ph type="ftr" sz="quarter" idx="3"/>
          </p:nvPr>
        </p:nvSpPr>
        <p:spPr/>
        <p:txBody>
          <a:bodyPr/>
          <a:lstStyle/>
          <a:p>
            <a:pPr>
              <a:defRPr/>
            </a:pPr>
            <a:r>
              <a:rPr lang="de-DE" smtClean="0"/>
              <a:t>&gt;AKE &gt;Solarthermische Kraftwerke &gt; Pitz-Paal &gt; 10./11.4.2014</a:t>
            </a:r>
            <a:endParaRPr lang="de-DE" dirty="0"/>
          </a:p>
        </p:txBody>
      </p:sp>
      <p:sp>
        <p:nvSpPr>
          <p:cNvPr id="6" name="Foliennummernplatzhalter 5"/>
          <p:cNvSpPr>
            <a:spLocks noGrp="1"/>
          </p:cNvSpPr>
          <p:nvPr>
            <p:ph type="sldNum" sz="quarter" idx="4"/>
          </p:nvPr>
        </p:nvSpPr>
        <p:spPr/>
        <p:txBody>
          <a:bodyPr/>
          <a:lstStyle/>
          <a:p>
            <a:pPr>
              <a:defRPr/>
            </a:pPr>
            <a:fld id="{701D1E09-090B-4257-A97B-CE877C9C4D7A}" type="slidenum">
              <a:rPr lang="de-DE" smtClean="0"/>
              <a:pPr>
                <a:defRPr/>
              </a:pPr>
              <a:t>22</a:t>
            </a:fld>
            <a:endParaRPr lang="de-DE" dirty="0"/>
          </a:p>
        </p:txBody>
      </p:sp>
      <p:sp>
        <p:nvSpPr>
          <p:cNvPr id="34" name="Fußzeilenplatzhalter 2"/>
          <p:cNvSpPr txBox="1">
            <a:spLocks/>
          </p:cNvSpPr>
          <p:nvPr/>
        </p:nvSpPr>
        <p:spPr>
          <a:xfrm>
            <a:off x="473075" y="6192836"/>
            <a:ext cx="2446339" cy="152402"/>
          </a:xfrm>
          <a:prstGeom prst="rect">
            <a:avLst/>
          </a:prstGeom>
        </p:spPr>
        <p:txBody>
          <a:bodyPr lIns="91425" tIns="45713" rIns="91425" bIns="45713" anchor="ctr"/>
          <a:lstStyle>
            <a:defPPr>
              <a:defRPr lang="de-DE"/>
            </a:defPPr>
            <a:lvl1pPr algn="l" rtl="0" fontAlgn="base">
              <a:spcBef>
                <a:spcPct val="0"/>
              </a:spcBef>
              <a:spcAft>
                <a:spcPct val="0"/>
              </a:spcAft>
              <a:defRPr sz="1000" b="1" kern="1200">
                <a:solidFill>
                  <a:schemeClr val="tx1"/>
                </a:solidFill>
                <a:latin typeface="Times New Roman" pitchFamily="18" charset="0"/>
                <a:ea typeface="+mn-ea"/>
                <a:cs typeface="+mn-cs"/>
              </a:defRPr>
            </a:lvl1pPr>
            <a:lvl2pPr marL="457200" algn="l" rtl="0" fontAlgn="base">
              <a:spcBef>
                <a:spcPct val="0"/>
              </a:spcBef>
              <a:spcAft>
                <a:spcPct val="0"/>
              </a:spcAft>
              <a:defRPr sz="1000" b="1" kern="1200">
                <a:solidFill>
                  <a:schemeClr val="tx1"/>
                </a:solidFill>
                <a:latin typeface="Times New Roman" pitchFamily="18" charset="0"/>
                <a:ea typeface="+mn-ea"/>
                <a:cs typeface="+mn-cs"/>
              </a:defRPr>
            </a:lvl2pPr>
            <a:lvl3pPr marL="914400" algn="l" rtl="0" fontAlgn="base">
              <a:spcBef>
                <a:spcPct val="0"/>
              </a:spcBef>
              <a:spcAft>
                <a:spcPct val="0"/>
              </a:spcAft>
              <a:defRPr sz="1000" b="1" kern="1200">
                <a:solidFill>
                  <a:schemeClr val="tx1"/>
                </a:solidFill>
                <a:latin typeface="Times New Roman" pitchFamily="18" charset="0"/>
                <a:ea typeface="+mn-ea"/>
                <a:cs typeface="+mn-cs"/>
              </a:defRPr>
            </a:lvl3pPr>
            <a:lvl4pPr marL="1371600" algn="l" rtl="0" fontAlgn="base">
              <a:spcBef>
                <a:spcPct val="0"/>
              </a:spcBef>
              <a:spcAft>
                <a:spcPct val="0"/>
              </a:spcAft>
              <a:defRPr sz="1000" b="1" kern="1200">
                <a:solidFill>
                  <a:schemeClr val="tx1"/>
                </a:solidFill>
                <a:latin typeface="Times New Roman" pitchFamily="18" charset="0"/>
                <a:ea typeface="+mn-ea"/>
                <a:cs typeface="+mn-cs"/>
              </a:defRPr>
            </a:lvl4pPr>
            <a:lvl5pPr marL="1828800" algn="l" rtl="0" fontAlgn="base">
              <a:spcBef>
                <a:spcPct val="0"/>
              </a:spcBef>
              <a:spcAft>
                <a:spcPct val="0"/>
              </a:spcAft>
              <a:defRPr sz="1000" b="1" kern="1200">
                <a:solidFill>
                  <a:schemeClr val="tx1"/>
                </a:solidFill>
                <a:latin typeface="Times New Roman" pitchFamily="18" charset="0"/>
                <a:ea typeface="+mn-ea"/>
                <a:cs typeface="+mn-cs"/>
              </a:defRPr>
            </a:lvl5pPr>
            <a:lvl6pPr marL="2286000" algn="l" defTabSz="914400" rtl="0" eaLnBrk="1" latinLnBrk="0" hangingPunct="1">
              <a:defRPr sz="1000" b="1" kern="1200">
                <a:solidFill>
                  <a:schemeClr val="tx1"/>
                </a:solidFill>
                <a:latin typeface="Times New Roman" pitchFamily="18" charset="0"/>
                <a:ea typeface="+mn-ea"/>
                <a:cs typeface="+mn-cs"/>
              </a:defRPr>
            </a:lvl6pPr>
            <a:lvl7pPr marL="2743200" algn="l" defTabSz="914400" rtl="0" eaLnBrk="1" latinLnBrk="0" hangingPunct="1">
              <a:defRPr sz="1000" b="1" kern="1200">
                <a:solidFill>
                  <a:schemeClr val="tx1"/>
                </a:solidFill>
                <a:latin typeface="Times New Roman" pitchFamily="18" charset="0"/>
                <a:ea typeface="+mn-ea"/>
                <a:cs typeface="+mn-cs"/>
              </a:defRPr>
            </a:lvl7pPr>
            <a:lvl8pPr marL="3200400" algn="l" defTabSz="914400" rtl="0" eaLnBrk="1" latinLnBrk="0" hangingPunct="1">
              <a:defRPr sz="1000" b="1" kern="1200">
                <a:solidFill>
                  <a:schemeClr val="tx1"/>
                </a:solidFill>
                <a:latin typeface="Times New Roman" pitchFamily="18" charset="0"/>
                <a:ea typeface="+mn-ea"/>
                <a:cs typeface="+mn-cs"/>
              </a:defRPr>
            </a:lvl8pPr>
            <a:lvl9pPr marL="3657600" algn="l" defTabSz="914400" rtl="0" eaLnBrk="1" latinLnBrk="0" hangingPunct="1">
              <a:defRPr sz="1000" b="1" kern="1200">
                <a:solidFill>
                  <a:schemeClr val="tx1"/>
                </a:solidFill>
                <a:latin typeface="Times New Roman" pitchFamily="18" charset="0"/>
                <a:ea typeface="+mn-ea"/>
                <a:cs typeface="+mn-cs"/>
              </a:defRPr>
            </a:lvl9pPr>
          </a:lstStyle>
          <a:p>
            <a:r>
              <a:rPr lang="de-DE" b="0" dirty="0" smtClean="0">
                <a:solidFill>
                  <a:schemeClr val="accent1"/>
                </a:solidFill>
                <a:latin typeface="Arial" panose="020B0604020202020204" pitchFamily="34" charset="0"/>
                <a:cs typeface="Arial" panose="020B0604020202020204" pitchFamily="34" charset="0"/>
              </a:rPr>
              <a:t>Quelle: IEA, MTRMR 2013</a:t>
            </a:r>
            <a:endParaRPr lang="de-DE" b="0" dirty="0">
              <a:solidFill>
                <a:schemeClr val="accent1"/>
              </a:solidFill>
              <a:latin typeface="Arial" panose="020B0604020202020204" pitchFamily="34" charset="0"/>
              <a:cs typeface="Arial" panose="020B0604020202020204" pitchFamily="34" charset="0"/>
            </a:endParaRPr>
          </a:p>
        </p:txBody>
      </p:sp>
      <p:sp>
        <p:nvSpPr>
          <p:cNvPr id="39" name="Rectangle 16"/>
          <p:cNvSpPr>
            <a:spLocks noChangeArrowheads="1"/>
          </p:cNvSpPr>
          <p:nvPr/>
        </p:nvSpPr>
        <p:spPr bwMode="auto">
          <a:xfrm>
            <a:off x="485685" y="2004367"/>
            <a:ext cx="393209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45713" rIns="91425" bIns="45713">
            <a:spAutoFit/>
          </a:bodyPr>
          <a:lstStyle/>
          <a:p>
            <a:r>
              <a:rPr lang="de-DE" sz="1400" b="1" dirty="0">
                <a:solidFill>
                  <a:schemeClr val="accent3"/>
                </a:solidFill>
                <a:latin typeface="Arial" panose="020B0604020202020204" pitchFamily="34" charset="0"/>
                <a:cs typeface="Arial" panose="020B0604020202020204" pitchFamily="34" charset="0"/>
              </a:rPr>
              <a:t>Projektion der CSP Stromerzeugung (</a:t>
            </a:r>
            <a:r>
              <a:rPr lang="de-DE" sz="1400" b="1" dirty="0" err="1">
                <a:solidFill>
                  <a:schemeClr val="accent3"/>
                </a:solidFill>
                <a:latin typeface="Arial" panose="020B0604020202020204" pitchFamily="34" charset="0"/>
                <a:cs typeface="Arial" panose="020B0604020202020204" pitchFamily="34" charset="0"/>
              </a:rPr>
              <a:t>TWh</a:t>
            </a:r>
            <a:r>
              <a:rPr lang="de-DE" sz="1400" b="1" dirty="0">
                <a:solidFill>
                  <a:schemeClr val="accent3"/>
                </a:solidFill>
                <a:latin typeface="Arial" panose="020B0604020202020204" pitchFamily="34" charset="0"/>
                <a:cs typeface="Arial" panose="020B0604020202020204" pitchFamily="34" charset="0"/>
              </a:rPr>
              <a:t>)</a:t>
            </a:r>
          </a:p>
        </p:txBody>
      </p:sp>
      <p:sp>
        <p:nvSpPr>
          <p:cNvPr id="40" name="Rectangle 16"/>
          <p:cNvSpPr>
            <a:spLocks noChangeArrowheads="1"/>
          </p:cNvSpPr>
          <p:nvPr/>
        </p:nvSpPr>
        <p:spPr bwMode="auto">
          <a:xfrm>
            <a:off x="5602765" y="2004364"/>
            <a:ext cx="3373597" cy="5232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45713" rIns="91425" bIns="45713">
            <a:spAutoFit/>
          </a:bodyPr>
          <a:lstStyle/>
          <a:p>
            <a:r>
              <a:rPr lang="de-DE" sz="1400" b="1" dirty="0">
                <a:solidFill>
                  <a:schemeClr val="accent3"/>
                </a:solidFill>
                <a:latin typeface="Arial" panose="020B0604020202020204" pitchFamily="34" charset="0"/>
                <a:cs typeface="Arial" panose="020B0604020202020204" pitchFamily="34" charset="0"/>
              </a:rPr>
              <a:t>Top 10 Länder für kumulierte installierte CSP Kapazität in 2020 (MW) </a:t>
            </a:r>
          </a:p>
        </p:txBody>
      </p:sp>
      <p:pic>
        <p:nvPicPr>
          <p:cNvPr id="77827" name="Picture 3"/>
          <p:cNvPicPr>
            <a:picLocks noChangeAspect="1" noChangeArrowheads="1"/>
          </p:cNvPicPr>
          <p:nvPr/>
        </p:nvPicPr>
        <p:blipFill>
          <a:blip r:embed="rId7">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rcRect/>
          <a:stretch>
            <a:fillRect/>
          </a:stretch>
        </p:blipFill>
        <p:spPr bwMode="auto">
          <a:xfrm>
            <a:off x="5602763" y="2527584"/>
            <a:ext cx="2541076" cy="33235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2" name="Fußzeilenplatzhalter 2"/>
          <p:cNvSpPr txBox="1">
            <a:spLocks/>
          </p:cNvSpPr>
          <p:nvPr/>
        </p:nvSpPr>
        <p:spPr>
          <a:xfrm>
            <a:off x="5697499" y="6192836"/>
            <a:ext cx="2446339" cy="152402"/>
          </a:xfrm>
          <a:prstGeom prst="rect">
            <a:avLst/>
          </a:prstGeom>
        </p:spPr>
        <p:txBody>
          <a:bodyPr lIns="91425" tIns="45713" rIns="91425" bIns="45713" anchor="ctr"/>
          <a:lstStyle>
            <a:defPPr>
              <a:defRPr lang="de-DE"/>
            </a:defPPr>
            <a:lvl1pPr algn="l" rtl="0" fontAlgn="base">
              <a:spcBef>
                <a:spcPct val="0"/>
              </a:spcBef>
              <a:spcAft>
                <a:spcPct val="0"/>
              </a:spcAft>
              <a:defRPr sz="1000" b="1" kern="1200">
                <a:solidFill>
                  <a:schemeClr val="tx1"/>
                </a:solidFill>
                <a:latin typeface="Times New Roman" pitchFamily="18" charset="0"/>
                <a:ea typeface="+mn-ea"/>
                <a:cs typeface="+mn-cs"/>
              </a:defRPr>
            </a:lvl1pPr>
            <a:lvl2pPr marL="457200" algn="l" rtl="0" fontAlgn="base">
              <a:spcBef>
                <a:spcPct val="0"/>
              </a:spcBef>
              <a:spcAft>
                <a:spcPct val="0"/>
              </a:spcAft>
              <a:defRPr sz="1000" b="1" kern="1200">
                <a:solidFill>
                  <a:schemeClr val="tx1"/>
                </a:solidFill>
                <a:latin typeface="Times New Roman" pitchFamily="18" charset="0"/>
                <a:ea typeface="+mn-ea"/>
                <a:cs typeface="+mn-cs"/>
              </a:defRPr>
            </a:lvl2pPr>
            <a:lvl3pPr marL="914400" algn="l" rtl="0" fontAlgn="base">
              <a:spcBef>
                <a:spcPct val="0"/>
              </a:spcBef>
              <a:spcAft>
                <a:spcPct val="0"/>
              </a:spcAft>
              <a:defRPr sz="1000" b="1" kern="1200">
                <a:solidFill>
                  <a:schemeClr val="tx1"/>
                </a:solidFill>
                <a:latin typeface="Times New Roman" pitchFamily="18" charset="0"/>
                <a:ea typeface="+mn-ea"/>
                <a:cs typeface="+mn-cs"/>
              </a:defRPr>
            </a:lvl3pPr>
            <a:lvl4pPr marL="1371600" algn="l" rtl="0" fontAlgn="base">
              <a:spcBef>
                <a:spcPct val="0"/>
              </a:spcBef>
              <a:spcAft>
                <a:spcPct val="0"/>
              </a:spcAft>
              <a:defRPr sz="1000" b="1" kern="1200">
                <a:solidFill>
                  <a:schemeClr val="tx1"/>
                </a:solidFill>
                <a:latin typeface="Times New Roman" pitchFamily="18" charset="0"/>
                <a:ea typeface="+mn-ea"/>
                <a:cs typeface="+mn-cs"/>
              </a:defRPr>
            </a:lvl4pPr>
            <a:lvl5pPr marL="1828800" algn="l" rtl="0" fontAlgn="base">
              <a:spcBef>
                <a:spcPct val="0"/>
              </a:spcBef>
              <a:spcAft>
                <a:spcPct val="0"/>
              </a:spcAft>
              <a:defRPr sz="1000" b="1" kern="1200">
                <a:solidFill>
                  <a:schemeClr val="tx1"/>
                </a:solidFill>
                <a:latin typeface="Times New Roman" pitchFamily="18" charset="0"/>
                <a:ea typeface="+mn-ea"/>
                <a:cs typeface="+mn-cs"/>
              </a:defRPr>
            </a:lvl5pPr>
            <a:lvl6pPr marL="2286000" algn="l" defTabSz="914400" rtl="0" eaLnBrk="1" latinLnBrk="0" hangingPunct="1">
              <a:defRPr sz="1000" b="1" kern="1200">
                <a:solidFill>
                  <a:schemeClr val="tx1"/>
                </a:solidFill>
                <a:latin typeface="Times New Roman" pitchFamily="18" charset="0"/>
                <a:ea typeface="+mn-ea"/>
                <a:cs typeface="+mn-cs"/>
              </a:defRPr>
            </a:lvl6pPr>
            <a:lvl7pPr marL="2743200" algn="l" defTabSz="914400" rtl="0" eaLnBrk="1" latinLnBrk="0" hangingPunct="1">
              <a:defRPr sz="1000" b="1" kern="1200">
                <a:solidFill>
                  <a:schemeClr val="tx1"/>
                </a:solidFill>
                <a:latin typeface="Times New Roman" pitchFamily="18" charset="0"/>
                <a:ea typeface="+mn-ea"/>
                <a:cs typeface="+mn-cs"/>
              </a:defRPr>
            </a:lvl7pPr>
            <a:lvl8pPr marL="3200400" algn="l" defTabSz="914400" rtl="0" eaLnBrk="1" latinLnBrk="0" hangingPunct="1">
              <a:defRPr sz="1000" b="1" kern="1200">
                <a:solidFill>
                  <a:schemeClr val="tx1"/>
                </a:solidFill>
                <a:latin typeface="Times New Roman" pitchFamily="18" charset="0"/>
                <a:ea typeface="+mn-ea"/>
                <a:cs typeface="+mn-cs"/>
              </a:defRPr>
            </a:lvl8pPr>
            <a:lvl9pPr marL="3657600" algn="l" defTabSz="914400" rtl="0" eaLnBrk="1" latinLnBrk="0" hangingPunct="1">
              <a:defRPr sz="1000" b="1" kern="1200">
                <a:solidFill>
                  <a:schemeClr val="tx1"/>
                </a:solidFill>
                <a:latin typeface="Times New Roman" pitchFamily="18" charset="0"/>
                <a:ea typeface="+mn-ea"/>
                <a:cs typeface="+mn-cs"/>
              </a:defRPr>
            </a:lvl9pPr>
          </a:lstStyle>
          <a:p>
            <a:r>
              <a:rPr lang="de-DE" b="0" dirty="0" smtClean="0">
                <a:solidFill>
                  <a:schemeClr val="accent1"/>
                </a:solidFill>
                <a:latin typeface="Arial" panose="020B0604020202020204" pitchFamily="34" charset="0"/>
                <a:cs typeface="Arial" panose="020B0604020202020204" pitchFamily="34" charset="0"/>
              </a:rPr>
              <a:t>Quelle: Bloomberg New </a:t>
            </a:r>
            <a:r>
              <a:rPr lang="de-DE" b="0" dirty="0" err="1" smtClean="0">
                <a:solidFill>
                  <a:schemeClr val="accent1"/>
                </a:solidFill>
                <a:latin typeface="Arial" panose="020B0604020202020204" pitchFamily="34" charset="0"/>
                <a:cs typeface="Arial" panose="020B0604020202020204" pitchFamily="34" charset="0"/>
              </a:rPr>
              <a:t>Energy</a:t>
            </a:r>
            <a:r>
              <a:rPr lang="de-DE" b="0" dirty="0" smtClean="0">
                <a:solidFill>
                  <a:schemeClr val="accent1"/>
                </a:solidFill>
                <a:latin typeface="Arial" panose="020B0604020202020204" pitchFamily="34" charset="0"/>
                <a:cs typeface="Arial" panose="020B0604020202020204" pitchFamily="34" charset="0"/>
              </a:rPr>
              <a:t> </a:t>
            </a:r>
            <a:r>
              <a:rPr lang="de-DE" b="0" dirty="0" err="1" smtClean="0">
                <a:solidFill>
                  <a:schemeClr val="accent1"/>
                </a:solidFill>
                <a:latin typeface="Arial" panose="020B0604020202020204" pitchFamily="34" charset="0"/>
                <a:cs typeface="Arial" panose="020B0604020202020204" pitchFamily="34" charset="0"/>
              </a:rPr>
              <a:t>Finance</a:t>
            </a:r>
            <a:endParaRPr lang="de-DE" b="0" dirty="0">
              <a:solidFill>
                <a:schemeClr val="accent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81650659"/>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Objekt 7" hidden="1"/>
          <p:cNvGraphicFramePr>
            <a:graphicFrameLocks noChangeAspect="1"/>
          </p:cNvGraphicFramePr>
          <p:nvPr>
            <p:custDataLst>
              <p:tags r:id="rId2"/>
            </p:custDataLst>
            <p:extLst>
              <p:ext uri="{D42A27DB-BD31-4B8C-83A1-F6EECF244321}">
                <p14:modId xmlns:p14="http://schemas.microsoft.com/office/powerpoint/2010/main" val="374948453"/>
              </p:ext>
            </p:extLst>
          </p:nvPr>
        </p:nvGraphicFramePr>
        <p:xfrm>
          <a:off x="1591" y="1591"/>
          <a:ext cx="1587" cy="1587"/>
        </p:xfrm>
        <a:graphic>
          <a:graphicData uri="http://schemas.openxmlformats.org/presentationml/2006/ole">
            <mc:AlternateContent xmlns:mc="http://schemas.openxmlformats.org/markup-compatibility/2006">
              <mc:Choice xmlns:v="urn:schemas-microsoft-com:vml" Requires="v">
                <p:oleObj spid="_x0000_s17414" name="think-cell Folie" r:id="rId4" imgW="572" imgH="572" progId="TCLayout.ActiveDocument.1">
                  <p:embed/>
                </p:oleObj>
              </mc:Choice>
              <mc:Fallback>
                <p:oleObj name="think-cell Folie" r:id="rId4" imgW="572" imgH="572" progId="TCLayout.ActiveDocument.1">
                  <p:embed/>
                  <p:pic>
                    <p:nvPicPr>
                      <p:cNvPr id="0" name=""/>
                      <p:cNvPicPr/>
                      <p:nvPr/>
                    </p:nvPicPr>
                    <p:blipFill>
                      <a:blip r:embed="rId5"/>
                      <a:stretch>
                        <a:fillRect/>
                      </a:stretch>
                    </p:blipFill>
                    <p:spPr>
                      <a:xfrm>
                        <a:off x="1591" y="1591"/>
                        <a:ext cx="1587" cy="1587"/>
                      </a:xfrm>
                      <a:prstGeom prst="rect">
                        <a:avLst/>
                      </a:prstGeom>
                    </p:spPr>
                  </p:pic>
                </p:oleObj>
              </mc:Fallback>
            </mc:AlternateContent>
          </a:graphicData>
        </a:graphic>
      </p:graphicFrame>
      <p:sp>
        <p:nvSpPr>
          <p:cNvPr id="9" name="Textfeld 8"/>
          <p:cNvSpPr txBox="1">
            <a:spLocks noChangeArrowheads="1"/>
          </p:cNvSpPr>
          <p:nvPr/>
        </p:nvSpPr>
        <p:spPr bwMode="auto">
          <a:xfrm>
            <a:off x="4705643" y="2122593"/>
            <a:ext cx="3958935" cy="639762"/>
          </a:xfrm>
          <a:prstGeom prst="rect">
            <a:avLst/>
          </a:prstGeom>
          <a:solidFill>
            <a:schemeClr val="accent1">
              <a:lumMod val="20000"/>
              <a:lumOff val="80000"/>
            </a:schemeClr>
          </a:solidFill>
          <a:ln>
            <a:noFill/>
          </a:ln>
        </p:spPr>
        <p:txBody>
          <a:bodyPr lIns="107984" tIns="45713" rIns="35995" bIns="45713" anchor="ctr"/>
          <a:lstStyle/>
          <a:p>
            <a:pPr>
              <a:defRPr/>
            </a:pPr>
            <a:r>
              <a:rPr lang="en-GB" sz="1200" noProof="1">
                <a:latin typeface="Arial" panose="020B0604020202020204" pitchFamily="34" charset="0"/>
                <a:cs typeface="Arial" panose="020B0604020202020204" pitchFamily="34" charset="0"/>
              </a:rPr>
              <a:t>FIT (Feed in Tariff)</a:t>
            </a:r>
          </a:p>
        </p:txBody>
      </p:sp>
      <p:sp>
        <p:nvSpPr>
          <p:cNvPr id="10" name="Textfeld 9"/>
          <p:cNvSpPr txBox="1">
            <a:spLocks noChangeArrowheads="1"/>
          </p:cNvSpPr>
          <p:nvPr/>
        </p:nvSpPr>
        <p:spPr bwMode="auto">
          <a:xfrm>
            <a:off x="4705643" y="2849672"/>
            <a:ext cx="3958935" cy="638175"/>
          </a:xfrm>
          <a:prstGeom prst="rect">
            <a:avLst/>
          </a:prstGeom>
          <a:solidFill>
            <a:schemeClr val="accent1">
              <a:lumMod val="20000"/>
              <a:lumOff val="80000"/>
            </a:schemeClr>
          </a:solidFill>
          <a:ln>
            <a:noFill/>
          </a:ln>
        </p:spPr>
        <p:txBody>
          <a:bodyPr lIns="107984" tIns="45713" rIns="35995" bIns="45713" anchor="ctr"/>
          <a:lstStyle/>
          <a:p>
            <a:pPr>
              <a:defRPr/>
            </a:pPr>
            <a:r>
              <a:rPr lang="en-GB" sz="1200" noProof="1">
                <a:latin typeface="Arial" panose="020B0604020202020204" pitchFamily="34" charset="0"/>
                <a:cs typeface="Arial" panose="020B0604020202020204" pitchFamily="34" charset="0"/>
              </a:rPr>
              <a:t>Governmental Loan </a:t>
            </a:r>
          </a:p>
          <a:p>
            <a:pPr>
              <a:defRPr/>
            </a:pPr>
            <a:r>
              <a:rPr lang="en-GB" sz="1200" noProof="1">
                <a:latin typeface="Arial" panose="020B0604020202020204" pitchFamily="34" charset="0"/>
                <a:cs typeface="Arial" panose="020B0604020202020204" pitchFamily="34" charset="0"/>
              </a:rPr>
              <a:t>Guaranties</a:t>
            </a:r>
          </a:p>
        </p:txBody>
      </p:sp>
      <p:sp>
        <p:nvSpPr>
          <p:cNvPr id="11" name="Textfeld 10"/>
          <p:cNvSpPr txBox="1">
            <a:spLocks noChangeArrowheads="1"/>
          </p:cNvSpPr>
          <p:nvPr/>
        </p:nvSpPr>
        <p:spPr bwMode="auto">
          <a:xfrm>
            <a:off x="4705643" y="3575159"/>
            <a:ext cx="3958935" cy="639763"/>
          </a:xfrm>
          <a:prstGeom prst="rect">
            <a:avLst/>
          </a:prstGeom>
          <a:solidFill>
            <a:schemeClr val="accent1">
              <a:lumMod val="20000"/>
              <a:lumOff val="80000"/>
            </a:schemeClr>
          </a:solidFill>
          <a:ln>
            <a:noFill/>
          </a:ln>
        </p:spPr>
        <p:txBody>
          <a:bodyPr lIns="107984" tIns="45713" rIns="35995" bIns="45713" anchor="ctr"/>
          <a:lstStyle/>
          <a:p>
            <a:pPr>
              <a:defRPr/>
            </a:pPr>
            <a:r>
              <a:rPr lang="en-GB" sz="1200" noProof="1">
                <a:latin typeface="Arial" panose="020B0604020202020204" pitchFamily="34" charset="0"/>
                <a:cs typeface="Arial" panose="020B0604020202020204" pitchFamily="34" charset="0"/>
              </a:rPr>
              <a:t>ODA (Official </a:t>
            </a:r>
            <a:br>
              <a:rPr lang="en-GB" sz="1200" noProof="1">
                <a:latin typeface="Arial" panose="020B0604020202020204" pitchFamily="34" charset="0"/>
                <a:cs typeface="Arial" panose="020B0604020202020204" pitchFamily="34" charset="0"/>
              </a:rPr>
            </a:br>
            <a:r>
              <a:rPr lang="en-GB" sz="1200" noProof="1">
                <a:latin typeface="Arial" panose="020B0604020202020204" pitchFamily="34" charset="0"/>
                <a:cs typeface="Arial" panose="020B0604020202020204" pitchFamily="34" charset="0"/>
              </a:rPr>
              <a:t>Development Assistance)</a:t>
            </a:r>
          </a:p>
        </p:txBody>
      </p:sp>
      <p:sp>
        <p:nvSpPr>
          <p:cNvPr id="12" name="Textfeld 11"/>
          <p:cNvSpPr txBox="1">
            <a:spLocks noChangeArrowheads="1"/>
          </p:cNvSpPr>
          <p:nvPr/>
        </p:nvSpPr>
        <p:spPr bwMode="auto">
          <a:xfrm>
            <a:off x="4705643" y="4302234"/>
            <a:ext cx="3958935" cy="639763"/>
          </a:xfrm>
          <a:prstGeom prst="rect">
            <a:avLst/>
          </a:prstGeom>
          <a:solidFill>
            <a:schemeClr val="accent1">
              <a:lumMod val="20000"/>
              <a:lumOff val="80000"/>
            </a:schemeClr>
          </a:solidFill>
          <a:ln>
            <a:noFill/>
          </a:ln>
        </p:spPr>
        <p:txBody>
          <a:bodyPr lIns="107984" tIns="45713" rIns="35995" bIns="45713" anchor="ctr"/>
          <a:lstStyle/>
          <a:p>
            <a:pPr>
              <a:defRPr/>
            </a:pPr>
            <a:r>
              <a:rPr lang="en-GB" sz="1200" noProof="1">
                <a:latin typeface="Arial" panose="020B0604020202020204" pitchFamily="34" charset="0"/>
                <a:cs typeface="Arial" panose="020B0604020202020204" pitchFamily="34" charset="0"/>
              </a:rPr>
              <a:t>Individually </a:t>
            </a:r>
            <a:br>
              <a:rPr lang="en-GB" sz="1200" noProof="1">
                <a:latin typeface="Arial" panose="020B0604020202020204" pitchFamily="34" charset="0"/>
                <a:cs typeface="Arial" panose="020B0604020202020204" pitchFamily="34" charset="0"/>
              </a:rPr>
            </a:br>
            <a:r>
              <a:rPr lang="en-GB" sz="1200" noProof="1">
                <a:latin typeface="Arial" panose="020B0604020202020204" pitchFamily="34" charset="0"/>
                <a:cs typeface="Arial" panose="020B0604020202020204" pitchFamily="34" charset="0"/>
              </a:rPr>
              <a:t>guaranteed PPAs</a:t>
            </a:r>
          </a:p>
        </p:txBody>
      </p:sp>
      <p:sp>
        <p:nvSpPr>
          <p:cNvPr id="13" name="Textfeld 12"/>
          <p:cNvSpPr txBox="1">
            <a:spLocks noChangeArrowheads="1"/>
          </p:cNvSpPr>
          <p:nvPr/>
        </p:nvSpPr>
        <p:spPr bwMode="auto">
          <a:xfrm>
            <a:off x="485729" y="2122593"/>
            <a:ext cx="3944700" cy="639762"/>
          </a:xfrm>
          <a:prstGeom prst="rect">
            <a:avLst/>
          </a:prstGeom>
          <a:solidFill>
            <a:schemeClr val="accent1">
              <a:lumMod val="20000"/>
              <a:lumOff val="80000"/>
            </a:schemeClr>
          </a:solidFill>
          <a:ln>
            <a:noFill/>
          </a:ln>
        </p:spPr>
        <p:txBody>
          <a:bodyPr lIns="107984" tIns="45713" rIns="35995" bIns="45713" anchor="ctr"/>
          <a:lstStyle/>
          <a:p>
            <a:pPr>
              <a:defRPr/>
            </a:pPr>
            <a:r>
              <a:rPr lang="en-GB" sz="1200" noProof="1">
                <a:latin typeface="Arial" panose="020B0604020202020204" pitchFamily="34" charset="0"/>
                <a:cs typeface="Arial" panose="020B0604020202020204" pitchFamily="34" charset="0"/>
              </a:rPr>
              <a:t>Environmental awareness / </a:t>
            </a:r>
            <a:br>
              <a:rPr lang="en-GB" sz="1200" noProof="1">
                <a:latin typeface="Arial" panose="020B0604020202020204" pitchFamily="34" charset="0"/>
                <a:cs typeface="Arial" panose="020B0604020202020204" pitchFamily="34" charset="0"/>
              </a:rPr>
            </a:br>
            <a:r>
              <a:rPr lang="en-GB" sz="1200" noProof="1">
                <a:latin typeface="Arial" panose="020B0604020202020204" pitchFamily="34" charset="0"/>
                <a:cs typeface="Arial" panose="020B0604020202020204" pitchFamily="34" charset="0"/>
              </a:rPr>
              <a:t>climate change</a:t>
            </a:r>
          </a:p>
        </p:txBody>
      </p:sp>
      <p:sp>
        <p:nvSpPr>
          <p:cNvPr id="14" name="Textfeld 13"/>
          <p:cNvSpPr txBox="1">
            <a:spLocks noChangeArrowheads="1"/>
          </p:cNvSpPr>
          <p:nvPr/>
        </p:nvSpPr>
        <p:spPr bwMode="auto">
          <a:xfrm>
            <a:off x="485729" y="4302234"/>
            <a:ext cx="3944700" cy="639763"/>
          </a:xfrm>
          <a:prstGeom prst="rect">
            <a:avLst/>
          </a:prstGeom>
          <a:solidFill>
            <a:schemeClr val="accent1">
              <a:lumMod val="20000"/>
              <a:lumOff val="80000"/>
            </a:schemeClr>
          </a:solidFill>
          <a:ln>
            <a:noFill/>
          </a:ln>
        </p:spPr>
        <p:txBody>
          <a:bodyPr lIns="107984" tIns="45713" rIns="35995" bIns="45713" anchor="ctr"/>
          <a:lstStyle/>
          <a:p>
            <a:pPr>
              <a:defRPr/>
            </a:pPr>
            <a:r>
              <a:rPr lang="en-GB" sz="1200" noProof="1">
                <a:latin typeface="Arial" panose="020B0604020202020204" pitchFamily="34" charset="0"/>
                <a:cs typeface="Arial" panose="020B0604020202020204" pitchFamily="34" charset="0"/>
              </a:rPr>
              <a:t>Portfolio standards, </a:t>
            </a:r>
          </a:p>
          <a:p>
            <a:pPr>
              <a:defRPr/>
            </a:pPr>
            <a:r>
              <a:rPr lang="en-GB" sz="1200" noProof="1">
                <a:latin typeface="Arial" panose="020B0604020202020204" pitchFamily="34" charset="0"/>
                <a:cs typeface="Arial" panose="020B0604020202020204" pitchFamily="34" charset="0"/>
              </a:rPr>
              <a:t>Directives (EU)</a:t>
            </a:r>
          </a:p>
        </p:txBody>
      </p:sp>
      <p:sp>
        <p:nvSpPr>
          <p:cNvPr id="15" name="Textfeld 14"/>
          <p:cNvSpPr txBox="1">
            <a:spLocks noChangeArrowheads="1"/>
          </p:cNvSpPr>
          <p:nvPr/>
        </p:nvSpPr>
        <p:spPr bwMode="auto">
          <a:xfrm>
            <a:off x="485729" y="2849672"/>
            <a:ext cx="3944700" cy="638175"/>
          </a:xfrm>
          <a:prstGeom prst="rect">
            <a:avLst/>
          </a:prstGeom>
          <a:solidFill>
            <a:schemeClr val="accent1">
              <a:lumMod val="20000"/>
              <a:lumOff val="80000"/>
            </a:schemeClr>
          </a:solidFill>
          <a:ln>
            <a:noFill/>
          </a:ln>
        </p:spPr>
        <p:txBody>
          <a:bodyPr lIns="107984" tIns="45713" rIns="35995" bIns="45713" anchor="ctr"/>
          <a:lstStyle/>
          <a:p>
            <a:pPr>
              <a:defRPr/>
            </a:pPr>
            <a:r>
              <a:rPr lang="en-GB" sz="1200" noProof="1">
                <a:latin typeface="Arial" panose="020B0604020202020204" pitchFamily="34" charset="0"/>
                <a:cs typeface="Arial" panose="020B0604020202020204" pitchFamily="34" charset="0"/>
              </a:rPr>
              <a:t>Export of REN</a:t>
            </a:r>
          </a:p>
        </p:txBody>
      </p:sp>
      <p:sp>
        <p:nvSpPr>
          <p:cNvPr id="16" name="Textfeld 15"/>
          <p:cNvSpPr txBox="1">
            <a:spLocks noChangeArrowheads="1"/>
          </p:cNvSpPr>
          <p:nvPr/>
        </p:nvSpPr>
        <p:spPr bwMode="auto">
          <a:xfrm>
            <a:off x="485729" y="3575159"/>
            <a:ext cx="3944700" cy="639763"/>
          </a:xfrm>
          <a:prstGeom prst="rect">
            <a:avLst/>
          </a:prstGeom>
          <a:solidFill>
            <a:schemeClr val="accent1">
              <a:lumMod val="20000"/>
              <a:lumOff val="80000"/>
            </a:schemeClr>
          </a:solidFill>
          <a:ln>
            <a:noFill/>
          </a:ln>
        </p:spPr>
        <p:txBody>
          <a:bodyPr lIns="107984" tIns="45713" rIns="35995" bIns="45713" anchor="ctr"/>
          <a:lstStyle/>
          <a:p>
            <a:pPr>
              <a:defRPr/>
            </a:pPr>
            <a:r>
              <a:rPr lang="en-GB" sz="1200" noProof="1">
                <a:latin typeface="Arial" panose="020B0604020202020204" pitchFamily="34" charset="0"/>
                <a:cs typeface="Arial" panose="020B0604020202020204" pitchFamily="34" charset="0"/>
              </a:rPr>
              <a:t>Opportunity costs from </a:t>
            </a:r>
            <a:br>
              <a:rPr lang="en-GB" sz="1200" noProof="1">
                <a:latin typeface="Arial" panose="020B0604020202020204" pitchFamily="34" charset="0"/>
                <a:cs typeface="Arial" panose="020B0604020202020204" pitchFamily="34" charset="0"/>
              </a:rPr>
            </a:br>
            <a:r>
              <a:rPr lang="en-GB" sz="1200" noProof="1">
                <a:latin typeface="Arial" panose="020B0604020202020204" pitchFamily="34" charset="0"/>
                <a:cs typeface="Arial" panose="020B0604020202020204" pitchFamily="34" charset="0"/>
              </a:rPr>
              <a:t>subsidized Oil/Gas</a:t>
            </a:r>
          </a:p>
        </p:txBody>
      </p:sp>
      <p:sp>
        <p:nvSpPr>
          <p:cNvPr id="17" name="Textfeld 16"/>
          <p:cNvSpPr txBox="1">
            <a:spLocks noChangeArrowheads="1"/>
          </p:cNvSpPr>
          <p:nvPr/>
        </p:nvSpPr>
        <p:spPr bwMode="auto">
          <a:xfrm>
            <a:off x="485729" y="5029309"/>
            <a:ext cx="3944700" cy="638175"/>
          </a:xfrm>
          <a:prstGeom prst="rect">
            <a:avLst/>
          </a:prstGeom>
          <a:solidFill>
            <a:schemeClr val="accent1">
              <a:lumMod val="20000"/>
              <a:lumOff val="80000"/>
            </a:schemeClr>
          </a:solidFill>
          <a:ln>
            <a:noFill/>
          </a:ln>
        </p:spPr>
        <p:txBody>
          <a:bodyPr lIns="107984" tIns="45713" rIns="35995" bIns="45713" anchor="ctr"/>
          <a:lstStyle/>
          <a:p>
            <a:pPr>
              <a:defRPr/>
            </a:pPr>
            <a:r>
              <a:rPr lang="en-GB" sz="1200" noProof="1">
                <a:latin typeface="Arial" panose="020B0604020202020204" pitchFamily="34" charset="0"/>
                <a:cs typeface="Arial" panose="020B0604020202020204" pitchFamily="34" charset="0"/>
              </a:rPr>
              <a:t>Demand match in  Grids </a:t>
            </a:r>
            <a:br>
              <a:rPr lang="en-GB" sz="1200" noProof="1">
                <a:latin typeface="Arial" panose="020B0604020202020204" pitchFamily="34" charset="0"/>
                <a:cs typeface="Arial" panose="020B0604020202020204" pitchFamily="34" charset="0"/>
              </a:rPr>
            </a:br>
            <a:r>
              <a:rPr lang="en-GB" sz="1200" noProof="1">
                <a:latin typeface="Arial" panose="020B0604020202020204" pitchFamily="34" charset="0"/>
                <a:cs typeface="Arial" panose="020B0604020202020204" pitchFamily="34" charset="0"/>
              </a:rPr>
              <a:t>with high REN share</a:t>
            </a:r>
          </a:p>
        </p:txBody>
      </p:sp>
      <p:sp>
        <p:nvSpPr>
          <p:cNvPr id="18" name="Textfeld 24"/>
          <p:cNvSpPr txBox="1">
            <a:spLocks noChangeArrowheads="1"/>
          </p:cNvSpPr>
          <p:nvPr/>
        </p:nvSpPr>
        <p:spPr bwMode="auto">
          <a:xfrm>
            <a:off x="485729" y="5754793"/>
            <a:ext cx="3944700" cy="639762"/>
          </a:xfrm>
          <a:prstGeom prst="rect">
            <a:avLst/>
          </a:prstGeom>
          <a:solidFill>
            <a:schemeClr val="accent1">
              <a:lumMod val="20000"/>
              <a:lumOff val="80000"/>
            </a:schemeClr>
          </a:solidFill>
          <a:ln>
            <a:noFill/>
          </a:ln>
        </p:spPr>
        <p:txBody>
          <a:bodyPr lIns="107984" tIns="45713" rIns="35995" bIns="45713" anchor="ctr"/>
          <a:lstStyle/>
          <a:p>
            <a:pPr>
              <a:defRPr/>
            </a:pPr>
            <a:r>
              <a:rPr lang="en-GB" sz="1200" noProof="1">
                <a:latin typeface="Arial" panose="020B0604020202020204" pitchFamily="34" charset="0"/>
                <a:cs typeface="Arial" panose="020B0604020202020204" pitchFamily="34" charset="0"/>
              </a:rPr>
              <a:t>Independence from Energy </a:t>
            </a:r>
          </a:p>
          <a:p>
            <a:pPr>
              <a:defRPr/>
            </a:pPr>
            <a:r>
              <a:rPr lang="en-GB" sz="1200" noProof="1">
                <a:latin typeface="Arial" panose="020B0604020202020204" pitchFamily="34" charset="0"/>
                <a:cs typeface="Arial" panose="020B0604020202020204" pitchFamily="34" charset="0"/>
              </a:rPr>
              <a:t>Import / growth with REN</a:t>
            </a:r>
          </a:p>
        </p:txBody>
      </p:sp>
      <p:sp>
        <p:nvSpPr>
          <p:cNvPr id="35" name="Rectangle 16"/>
          <p:cNvSpPr>
            <a:spLocks noChangeArrowheads="1"/>
          </p:cNvSpPr>
          <p:nvPr/>
        </p:nvSpPr>
        <p:spPr bwMode="auto">
          <a:xfrm>
            <a:off x="485685" y="1749534"/>
            <a:ext cx="393209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45713" rIns="91425" bIns="45713">
            <a:spAutoFit/>
          </a:bodyPr>
          <a:lstStyle/>
          <a:p>
            <a:r>
              <a:rPr lang="de-DE" sz="1400" b="1" dirty="0">
                <a:solidFill>
                  <a:schemeClr val="accent3"/>
                </a:solidFill>
                <a:latin typeface="Arial" panose="020B0604020202020204" pitchFamily="34" charset="0"/>
                <a:cs typeface="Arial" panose="020B0604020202020204" pitchFamily="34" charset="0"/>
              </a:rPr>
              <a:t>Treiber</a:t>
            </a:r>
          </a:p>
        </p:txBody>
      </p:sp>
      <p:sp>
        <p:nvSpPr>
          <p:cNvPr id="38" name="Rectangle 16"/>
          <p:cNvSpPr>
            <a:spLocks noChangeArrowheads="1"/>
          </p:cNvSpPr>
          <p:nvPr/>
        </p:nvSpPr>
        <p:spPr bwMode="auto">
          <a:xfrm>
            <a:off x="4718294" y="1749534"/>
            <a:ext cx="394470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45713" rIns="91425" bIns="45713">
            <a:spAutoFit/>
          </a:bodyPr>
          <a:lstStyle/>
          <a:p>
            <a:r>
              <a:rPr lang="de-DE" sz="1400" b="1" dirty="0" err="1">
                <a:solidFill>
                  <a:schemeClr val="accent3"/>
                </a:solidFill>
                <a:latin typeface="Arial" panose="020B0604020202020204" pitchFamily="34" charset="0"/>
                <a:cs typeface="Arial" panose="020B0604020202020204" pitchFamily="34" charset="0"/>
              </a:rPr>
              <a:t>Befähiger</a:t>
            </a:r>
            <a:endParaRPr lang="de-DE" sz="1400" b="1" dirty="0">
              <a:solidFill>
                <a:schemeClr val="accent3"/>
              </a:solidFill>
              <a:latin typeface="Arial" panose="020B0604020202020204" pitchFamily="34" charset="0"/>
              <a:cs typeface="Arial" panose="020B0604020202020204" pitchFamily="34" charset="0"/>
            </a:endParaRPr>
          </a:p>
        </p:txBody>
      </p:sp>
      <p:sp>
        <p:nvSpPr>
          <p:cNvPr id="3" name="Titel 2"/>
          <p:cNvSpPr>
            <a:spLocks noGrp="1"/>
          </p:cNvSpPr>
          <p:nvPr>
            <p:ph type="title"/>
          </p:nvPr>
        </p:nvSpPr>
        <p:spPr/>
        <p:txBody>
          <a:bodyPr/>
          <a:lstStyle/>
          <a:p>
            <a:r>
              <a:rPr lang="de-DE" dirty="0" smtClean="0"/>
              <a:t>Regionale Treiber und </a:t>
            </a:r>
            <a:r>
              <a:rPr lang="de-DE" dirty="0" err="1" smtClean="0"/>
              <a:t>Befähiger</a:t>
            </a:r>
            <a:endParaRPr lang="de-DE" dirty="0"/>
          </a:p>
        </p:txBody>
      </p:sp>
      <p:sp>
        <p:nvSpPr>
          <p:cNvPr id="2" name="Textplatzhalter 1"/>
          <p:cNvSpPr>
            <a:spLocks noGrp="1"/>
          </p:cNvSpPr>
          <p:nvPr>
            <p:ph type="body" sz="quarter" idx="10"/>
          </p:nvPr>
        </p:nvSpPr>
        <p:spPr/>
        <p:txBody>
          <a:bodyPr/>
          <a:lstStyle/>
          <a:p>
            <a:r>
              <a:rPr lang="de-DE" dirty="0" smtClean="0"/>
              <a:t>Die Treiber und </a:t>
            </a:r>
            <a:r>
              <a:rPr lang="de-DE" dirty="0" err="1" smtClean="0"/>
              <a:t>Befähiger</a:t>
            </a:r>
            <a:r>
              <a:rPr lang="de-DE" dirty="0" smtClean="0"/>
              <a:t> für CSP Technologie sind unterschiedlich für jede Region</a:t>
            </a:r>
            <a:endParaRPr lang="de-DE" dirty="0"/>
          </a:p>
        </p:txBody>
      </p:sp>
      <p:sp>
        <p:nvSpPr>
          <p:cNvPr id="5" name="Fußzeilenplatzhalter 4"/>
          <p:cNvSpPr>
            <a:spLocks noGrp="1"/>
          </p:cNvSpPr>
          <p:nvPr>
            <p:ph type="ftr" sz="quarter" idx="3"/>
          </p:nvPr>
        </p:nvSpPr>
        <p:spPr/>
        <p:txBody>
          <a:bodyPr/>
          <a:lstStyle/>
          <a:p>
            <a:pPr>
              <a:defRPr/>
            </a:pPr>
            <a:r>
              <a:rPr lang="de-DE" smtClean="0"/>
              <a:t>&gt;AKE &gt;Solarthermische Kraftwerke &gt; Pitz-Paal &gt; 10./11.4.2014</a:t>
            </a:r>
            <a:endParaRPr lang="de-DE" dirty="0"/>
          </a:p>
        </p:txBody>
      </p:sp>
      <p:sp>
        <p:nvSpPr>
          <p:cNvPr id="6" name="Foliennummernplatzhalter 5"/>
          <p:cNvSpPr>
            <a:spLocks noGrp="1"/>
          </p:cNvSpPr>
          <p:nvPr>
            <p:ph type="sldNum" sz="quarter" idx="4"/>
          </p:nvPr>
        </p:nvSpPr>
        <p:spPr/>
        <p:txBody>
          <a:bodyPr/>
          <a:lstStyle/>
          <a:p>
            <a:pPr>
              <a:defRPr/>
            </a:pPr>
            <a:fld id="{701D1E09-090B-4257-A97B-CE877C9C4D7A}" type="slidenum">
              <a:rPr lang="de-DE" smtClean="0"/>
              <a:pPr>
                <a:defRPr/>
              </a:pPr>
              <a:t>23</a:t>
            </a:fld>
            <a:endParaRPr lang="de-DE" dirty="0"/>
          </a:p>
        </p:txBody>
      </p:sp>
      <p:pic>
        <p:nvPicPr>
          <p:cNvPr id="19" name="Picture 2"/>
          <p:cNvPicPr>
            <a:picLocks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961572" y="2998895"/>
            <a:ext cx="60020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Picture 2"/>
          <p:cNvPicPr>
            <a:picLocks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323530" y="4453045"/>
            <a:ext cx="600208"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3"/>
          <p:cNvPicPr>
            <a:picLocks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961572" y="2273405"/>
            <a:ext cx="60020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 name="Picture 3"/>
          <p:cNvPicPr>
            <a:picLocks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098174" y="2273405"/>
            <a:ext cx="60020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 name="Picture 4"/>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736217" y="2998895"/>
            <a:ext cx="60020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 name="Picture 4"/>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7961572" y="3725970"/>
            <a:ext cx="60020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4"/>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736217" y="2273405"/>
            <a:ext cx="60020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4"/>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098174" y="5905605"/>
            <a:ext cx="60020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 name="Picture 5"/>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736217" y="5178532"/>
            <a:ext cx="60020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 name="Picture 5"/>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736217" y="3725970"/>
            <a:ext cx="60020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 name="Picture 5"/>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6685488" y="4453045"/>
            <a:ext cx="60020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 name="Picture 6"/>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3736217" y="5905605"/>
            <a:ext cx="60020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 name="Picture 3"/>
          <p:cNvPicPr>
            <a:picLocks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098174" y="5178532"/>
            <a:ext cx="60020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 name="Picture 6"/>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7961572" y="4453045"/>
            <a:ext cx="60020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 name="Picture 2"/>
          <p:cNvPicPr>
            <a:picLocks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736217" y="4453045"/>
            <a:ext cx="60020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83450585"/>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CSP in China</a:t>
            </a:r>
            <a:endParaRPr lang="en-US" dirty="0"/>
          </a:p>
        </p:txBody>
      </p:sp>
      <p:sp>
        <p:nvSpPr>
          <p:cNvPr id="24577" name="Rectangle 3"/>
          <p:cNvSpPr>
            <a:spLocks noGrp="1" noChangeArrowheads="1"/>
          </p:cNvSpPr>
          <p:nvPr>
            <p:ph idx="1"/>
          </p:nvPr>
        </p:nvSpPr>
        <p:spPr>
          <a:xfrm>
            <a:off x="486002" y="1591200"/>
            <a:ext cx="5526161" cy="4338000"/>
          </a:xfrm>
        </p:spPr>
        <p:txBody>
          <a:bodyPr/>
          <a:lstStyle/>
          <a:p>
            <a:pPr>
              <a:lnSpc>
                <a:spcPct val="90000"/>
              </a:lnSpc>
            </a:pPr>
            <a:r>
              <a:rPr lang="en-US" altLang="zh-CN" dirty="0" smtClean="0">
                <a:ea typeface="宋体" charset="-122"/>
              </a:rPr>
              <a:t>China has </a:t>
            </a:r>
            <a:r>
              <a:rPr lang="en-US" altLang="zh-CN" dirty="0" smtClean="0">
                <a:solidFill>
                  <a:srgbClr val="FF0000"/>
                </a:solidFill>
                <a:ea typeface="宋体" charset="-122"/>
              </a:rPr>
              <a:t>5 </a:t>
            </a:r>
            <a:r>
              <a:rPr lang="en-US" altLang="zh-CN" dirty="0" smtClean="0">
                <a:ea typeface="宋体" charset="-122"/>
              </a:rPr>
              <a:t>solar thermal power systems in operation </a:t>
            </a:r>
          </a:p>
          <a:p>
            <a:pPr>
              <a:lnSpc>
                <a:spcPct val="90000"/>
              </a:lnSpc>
            </a:pPr>
            <a:r>
              <a:rPr lang="en-US" altLang="zh-CN" dirty="0" smtClean="0">
                <a:ea typeface="宋体" charset="-122"/>
              </a:rPr>
              <a:t>China has about </a:t>
            </a:r>
            <a:r>
              <a:rPr lang="en-US" altLang="zh-CN" dirty="0" smtClean="0">
                <a:solidFill>
                  <a:srgbClr val="FF0000"/>
                </a:solidFill>
                <a:ea typeface="宋体" charset="-122"/>
              </a:rPr>
              <a:t>25</a:t>
            </a:r>
            <a:r>
              <a:rPr lang="en-US" altLang="zh-CN" dirty="0" smtClean="0">
                <a:ea typeface="宋体" charset="-122"/>
              </a:rPr>
              <a:t> sets of solar thermal collecting experiment facilities, </a:t>
            </a:r>
          </a:p>
          <a:p>
            <a:pPr>
              <a:lnSpc>
                <a:spcPct val="90000"/>
              </a:lnSpc>
            </a:pPr>
            <a:r>
              <a:rPr lang="en-US" altLang="zh-CN" dirty="0" smtClean="0">
                <a:solidFill>
                  <a:srgbClr val="FF0000"/>
                </a:solidFill>
                <a:ea typeface="宋体" charset="-122"/>
              </a:rPr>
              <a:t>14</a:t>
            </a:r>
            <a:r>
              <a:rPr lang="en-US" altLang="zh-CN" dirty="0" smtClean="0">
                <a:ea typeface="宋体" charset="-122"/>
              </a:rPr>
              <a:t> companies that can produce parabolic trough receiver tube </a:t>
            </a:r>
          </a:p>
          <a:p>
            <a:pPr>
              <a:lnSpc>
                <a:spcPct val="90000"/>
              </a:lnSpc>
            </a:pPr>
            <a:r>
              <a:rPr lang="en-US" altLang="zh-CN" dirty="0" smtClean="0">
                <a:ea typeface="宋体" charset="-122"/>
              </a:rPr>
              <a:t> </a:t>
            </a:r>
            <a:r>
              <a:rPr lang="en-US" altLang="zh-CN" dirty="0" smtClean="0">
                <a:solidFill>
                  <a:srgbClr val="FF0000"/>
                </a:solidFill>
                <a:ea typeface="宋体" charset="-122"/>
              </a:rPr>
              <a:t>4 </a:t>
            </a:r>
            <a:r>
              <a:rPr lang="en-US" altLang="zh-CN" dirty="0" smtClean="0">
                <a:ea typeface="宋体" charset="-122"/>
              </a:rPr>
              <a:t>companies that can mass produce trough glass reflector mirror, </a:t>
            </a:r>
          </a:p>
          <a:p>
            <a:pPr>
              <a:lnSpc>
                <a:spcPct val="90000"/>
              </a:lnSpc>
            </a:pPr>
            <a:r>
              <a:rPr lang="en-US" altLang="zh-CN" dirty="0" smtClean="0">
                <a:solidFill>
                  <a:srgbClr val="FF0000"/>
                </a:solidFill>
                <a:ea typeface="宋体" charset="-122"/>
              </a:rPr>
              <a:t>2 </a:t>
            </a:r>
            <a:r>
              <a:rPr lang="en-US" altLang="zh-CN" dirty="0" smtClean="0">
                <a:ea typeface="宋体" charset="-122"/>
              </a:rPr>
              <a:t>companies can provide the EPC for tower type collector systems, </a:t>
            </a:r>
          </a:p>
          <a:p>
            <a:pPr>
              <a:lnSpc>
                <a:spcPct val="90000"/>
              </a:lnSpc>
            </a:pPr>
            <a:r>
              <a:rPr lang="en-US" altLang="zh-CN" dirty="0" smtClean="0">
                <a:solidFill>
                  <a:srgbClr val="FF0000"/>
                </a:solidFill>
                <a:ea typeface="宋体" charset="-122"/>
              </a:rPr>
              <a:t>2</a:t>
            </a:r>
            <a:r>
              <a:rPr lang="en-US" altLang="zh-CN" dirty="0" smtClean="0">
                <a:ea typeface="宋体" charset="-122"/>
              </a:rPr>
              <a:t> companies can produce  turbine for CSP. </a:t>
            </a:r>
            <a:endParaRPr lang="zh-CN" altLang="en-US" dirty="0" smtClean="0">
              <a:ea typeface="宋体" charset="-122"/>
            </a:endParaRPr>
          </a:p>
        </p:txBody>
      </p:sp>
      <p:pic>
        <p:nvPicPr>
          <p:cNvPr id="3" name="Picture 4"/>
          <p:cNvPicPr>
            <a:picLocks noChangeAspect="1" noChangeArrowheads="1"/>
          </p:cNvPicPr>
          <p:nvPr/>
        </p:nvPicPr>
        <p:blipFill>
          <a:blip r:embed="rId2"/>
          <a:srcRect/>
          <a:stretch>
            <a:fillRect/>
          </a:stretch>
        </p:blipFill>
        <p:spPr bwMode="auto">
          <a:xfrm>
            <a:off x="6156176" y="332656"/>
            <a:ext cx="2843808" cy="1798610"/>
          </a:xfrm>
          <a:prstGeom prst="rect">
            <a:avLst/>
          </a:prstGeom>
          <a:noFill/>
          <a:ln w="9525">
            <a:noFill/>
            <a:miter lim="800000"/>
            <a:headEnd/>
            <a:tailEnd/>
          </a:ln>
        </p:spPr>
      </p:pic>
      <p:pic>
        <p:nvPicPr>
          <p:cNvPr id="4" name="Picture 3"/>
          <p:cNvPicPr>
            <a:picLocks noChangeAspect="1" noChangeArrowheads="1"/>
          </p:cNvPicPr>
          <p:nvPr/>
        </p:nvPicPr>
        <p:blipFill>
          <a:blip r:embed="rId3"/>
          <a:srcRect/>
          <a:stretch>
            <a:fillRect/>
          </a:stretch>
        </p:blipFill>
        <p:spPr bwMode="auto">
          <a:xfrm>
            <a:off x="6169134" y="2276872"/>
            <a:ext cx="2817892" cy="18032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 name="图片 44" descr="华能南山"/>
          <p:cNvPicPr>
            <a:picLocks noChangeAspect="1" noChangeArrowheads="1"/>
          </p:cNvPicPr>
          <p:nvPr/>
        </p:nvPicPr>
        <p:blipFill>
          <a:blip r:embed="rId4"/>
          <a:srcRect/>
          <a:stretch>
            <a:fillRect/>
          </a:stretch>
        </p:blipFill>
        <p:spPr bwMode="auto">
          <a:xfrm>
            <a:off x="6184039" y="4198776"/>
            <a:ext cx="2792295" cy="17728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 name="Picture 2" descr="DSC_4537"/>
          <p:cNvPicPr>
            <a:picLocks noChangeAspect="1" noChangeArrowheads="1"/>
          </p:cNvPicPr>
          <p:nvPr/>
        </p:nvPicPr>
        <p:blipFill>
          <a:blip r:embed="rId5"/>
          <a:srcRect/>
          <a:stretch>
            <a:fillRect/>
          </a:stretch>
        </p:blipFill>
        <p:spPr bwMode="auto">
          <a:xfrm>
            <a:off x="3563889" y="4797155"/>
            <a:ext cx="2277619" cy="1462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 name="Rechteck 7"/>
          <p:cNvSpPr/>
          <p:nvPr/>
        </p:nvSpPr>
        <p:spPr>
          <a:xfrm>
            <a:off x="8604448" y="6371584"/>
            <a:ext cx="441146" cy="369332"/>
          </a:xfrm>
          <a:prstGeom prst="rect">
            <a:avLst/>
          </a:prstGeom>
        </p:spPr>
        <p:txBody>
          <a:bodyPr wrap="none">
            <a:spAutoFit/>
          </a:bodyPr>
          <a:lstStyle/>
          <a:p>
            <a:fld id="{A4B458E2-F606-46F0-90B2-A686ED9C4A1E}" type="slidenum">
              <a:rPr lang="en-US" altLang="en-US">
                <a:solidFill>
                  <a:schemeClr val="bg1"/>
                </a:solidFill>
                <a:latin typeface="Arial" charset="0"/>
                <a:cs typeface="Arial" charset="0"/>
              </a:rPr>
              <a:pPr/>
              <a:t>24</a:t>
            </a:fld>
            <a:endParaRPr lang="en-US" dirty="0"/>
          </a:p>
        </p:txBody>
      </p:sp>
    </p:spTree>
    <p:extLst>
      <p:ext uri="{BB962C8B-B14F-4D97-AF65-F5344CB8AC3E}">
        <p14:creationId xmlns:p14="http://schemas.microsoft.com/office/powerpoint/2010/main" val="20968923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el 3"/>
          <p:cNvSpPr>
            <a:spLocks noGrp="1"/>
          </p:cNvSpPr>
          <p:nvPr>
            <p:ph type="title"/>
          </p:nvPr>
        </p:nvSpPr>
        <p:spPr>
          <a:xfrm>
            <a:off x="683568" y="2708920"/>
            <a:ext cx="8172000" cy="738187"/>
          </a:xfrm>
        </p:spPr>
        <p:txBody>
          <a:bodyPr/>
          <a:lstStyle/>
          <a:p>
            <a:r>
              <a:rPr lang="de-DE" dirty="0" smtClean="0"/>
              <a:t>Stromgestehungskosten</a:t>
            </a:r>
            <a:endParaRPr lang="en-US" dirty="0"/>
          </a:p>
        </p:txBody>
      </p:sp>
      <p:sp>
        <p:nvSpPr>
          <p:cNvPr id="5" name="Fußzeilenplatzhalter 4"/>
          <p:cNvSpPr>
            <a:spLocks noGrp="1"/>
          </p:cNvSpPr>
          <p:nvPr>
            <p:ph type="ftr" sz="quarter" idx="10"/>
          </p:nvPr>
        </p:nvSpPr>
        <p:spPr/>
        <p:txBody>
          <a:bodyPr/>
          <a:lstStyle/>
          <a:p>
            <a:pPr>
              <a:defRPr/>
            </a:pPr>
            <a:r>
              <a:rPr lang="en-GB" noProof="0" smtClean="0"/>
              <a:t>&gt;AKE &gt;Solarthermische Kraftwerke &gt; Pitz-Paal &gt; 10./11.4.2014</a:t>
            </a:r>
            <a:endParaRPr lang="en-GB" noProof="0" dirty="0"/>
          </a:p>
        </p:txBody>
      </p:sp>
      <p:sp>
        <p:nvSpPr>
          <p:cNvPr id="6" name="Foliennummernplatzhalter 5"/>
          <p:cNvSpPr>
            <a:spLocks noGrp="1"/>
          </p:cNvSpPr>
          <p:nvPr>
            <p:ph type="sldNum" sz="quarter" idx="11"/>
          </p:nvPr>
        </p:nvSpPr>
        <p:spPr/>
        <p:txBody>
          <a:bodyPr/>
          <a:lstStyle/>
          <a:p>
            <a:pPr>
              <a:defRPr/>
            </a:pPr>
            <a:r>
              <a:rPr lang="en-GB" noProof="0" smtClean="0"/>
              <a:t>DLR.de  •  Chart </a:t>
            </a:r>
            <a:fld id="{18C7CB6D-895A-4F21-B0E7-2185F6FE5534}" type="slidenum">
              <a:rPr lang="en-GB" noProof="0" smtClean="0"/>
              <a:pPr>
                <a:defRPr/>
              </a:pPr>
              <a:t>25</a:t>
            </a:fld>
            <a:endParaRPr lang="en-GB" noProof="0" dirty="0"/>
          </a:p>
        </p:txBody>
      </p:sp>
      <p:sp>
        <p:nvSpPr>
          <p:cNvPr id="7" name="Rechteck 6"/>
          <p:cNvSpPr/>
          <p:nvPr/>
        </p:nvSpPr>
        <p:spPr>
          <a:xfrm>
            <a:off x="8604448" y="6371584"/>
            <a:ext cx="441146" cy="369332"/>
          </a:xfrm>
          <a:prstGeom prst="rect">
            <a:avLst/>
          </a:prstGeom>
        </p:spPr>
        <p:txBody>
          <a:bodyPr wrap="none">
            <a:spAutoFit/>
          </a:bodyPr>
          <a:lstStyle/>
          <a:p>
            <a:fld id="{A4B458E2-F606-46F0-90B2-A686ED9C4A1E}" type="slidenum">
              <a:rPr lang="en-US" altLang="en-US">
                <a:solidFill>
                  <a:schemeClr val="bg1"/>
                </a:solidFill>
                <a:latin typeface="Arial" charset="0"/>
                <a:cs typeface="Arial" charset="0"/>
              </a:rPr>
              <a:pPr/>
              <a:t>25</a:t>
            </a:fld>
            <a:endParaRPr lang="en-US" dirty="0"/>
          </a:p>
        </p:txBody>
      </p:sp>
    </p:spTree>
    <p:extLst>
      <p:ext uri="{BB962C8B-B14F-4D97-AF65-F5344CB8AC3E}">
        <p14:creationId xmlns:p14="http://schemas.microsoft.com/office/powerpoint/2010/main" val="1226693598"/>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0" name="Object 29" hidden="1"/>
          <p:cNvGraphicFramePr>
            <a:graphicFrameLocks/>
          </p:cNvGraphicFramePr>
          <p:nvPr>
            <p:custDataLst>
              <p:tags r:id="rId2"/>
            </p:custDataLst>
            <p:extLst>
              <p:ext uri="{D42A27DB-BD31-4B8C-83A1-F6EECF244321}">
                <p14:modId xmlns:p14="http://schemas.microsoft.com/office/powerpoint/2010/main" val="4107751580"/>
              </p:ex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14354" name="think-cell Slide" r:id="rId78" imgW="360" imgH="360" progId="TCLayout.ActiveDocument.1">
                  <p:embed/>
                </p:oleObj>
              </mc:Choice>
              <mc:Fallback>
                <p:oleObj name="think-cell Slide" r:id="rId78" imgW="360" imgH="360" progId="TCLayout.ActiveDocument.1">
                  <p:embed/>
                  <p:pic>
                    <p:nvPicPr>
                      <p:cNvPr id="0" name=""/>
                      <p:cNvPicPr>
                        <a:picLocks noChangeArrowheads="1"/>
                      </p:cNvPicPr>
                      <p:nvPr/>
                    </p:nvPicPr>
                    <p:blipFill>
                      <a:blip r:embed="rId79">
                        <a:extLst>
                          <a:ext uri="{28A0092B-C50C-407E-A947-70E740481C1C}">
                            <a14:useLocalDpi xmlns:a14="http://schemas.microsoft.com/office/drawing/2010/main" val="0"/>
                          </a:ext>
                        </a:extLst>
                      </a:blip>
                      <a:srcRect/>
                      <a:stretch>
                        <a:fillRect/>
                      </a:stretch>
                    </p:blipFill>
                    <p:spPr bwMode="auto">
                      <a:xfrm>
                        <a:off x="0" y="0"/>
                        <a:ext cx="158750" cy="1587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2" name="Rectangle 11" hidden="1"/>
          <p:cNvSpPr/>
          <p:nvPr>
            <p:custDataLst>
              <p:tags r:id="rId3"/>
            </p:custDataLst>
          </p:nvPr>
        </p:nvSpPr>
        <p:spPr bwMode="auto">
          <a:xfrm>
            <a:off x="0" y="0"/>
            <a:ext cx="158750" cy="158750"/>
          </a:xfrm>
          <a:prstGeom prst="rect">
            <a:avLst/>
          </a:prstGeom>
          <a:solidFill>
            <a:schemeClr val="bg1"/>
          </a:solidFill>
          <a:ln w="9525" cap="flat" cmpd="sng" algn="ctr">
            <a:solidFill>
              <a:schemeClr val="tx1"/>
            </a:solidFill>
            <a:prstDash val="solid"/>
            <a:round/>
            <a:headEnd type="none" w="med" len="med"/>
            <a:tailEnd type="none" w="med" len="med"/>
          </a:ln>
          <a:effectLst/>
        </p:spPr>
        <p:txBody>
          <a:bodyPr vert="horz" wrap="none" lIns="0" tIns="0" rIns="0" bIns="0" numCol="1" rtlCol="0" anchor="ctr" anchorCtr="0" compatLnSpc="1">
            <a:prstTxWarp prst="textNoShape">
              <a:avLst/>
            </a:prstTxWarp>
            <a:noAutofit/>
          </a:bodyPr>
          <a:lstStyle/>
          <a:p>
            <a:pPr algn="ctr" fontAlgn="base">
              <a:spcBef>
                <a:spcPct val="0"/>
              </a:spcBef>
              <a:spcAft>
                <a:spcPct val="0"/>
              </a:spcAft>
              <a:buClr>
                <a:srgbClr val="003366"/>
              </a:buClr>
              <a:buFont typeface="Wingdings" pitchFamily="2" charset="2"/>
              <a:buNone/>
            </a:pPr>
            <a:endParaRPr kumimoji="1" lang="en-US" sz="900" dirty="0" err="1">
              <a:solidFill>
                <a:srgbClr val="000000"/>
              </a:solidFill>
              <a:cs typeface="Arial"/>
              <a:sym typeface="Arial"/>
            </a:endParaRPr>
          </a:p>
        </p:txBody>
      </p:sp>
      <p:sp>
        <p:nvSpPr>
          <p:cNvPr id="6" name="Text Placeholder 5"/>
          <p:cNvSpPr>
            <a:spLocks noGrp="1"/>
          </p:cNvSpPr>
          <p:nvPr>
            <p:ph type="body" sz="quarter" idx="14"/>
            <p:custDataLst>
              <p:tags r:id="rId4"/>
            </p:custDataLst>
          </p:nvPr>
        </p:nvSpPr>
        <p:spPr/>
        <p:txBody>
          <a:bodyPr/>
          <a:lstStyle/>
          <a:p>
            <a:r>
              <a:rPr lang="en-US" dirty="0"/>
              <a:t>Note		</a:t>
            </a:r>
            <a:r>
              <a:rPr lang="en-US" dirty="0" smtClean="0"/>
              <a:t>LCOE for </a:t>
            </a:r>
            <a:r>
              <a:rPr lang="en-US" dirty="0" err="1" smtClean="0"/>
              <a:t>Levelised</a:t>
            </a:r>
            <a:r>
              <a:rPr lang="en-US" dirty="0" smtClean="0"/>
              <a:t> </a:t>
            </a:r>
            <a:r>
              <a:rPr lang="en-US" dirty="0"/>
              <a:t>Cost of </a:t>
            </a:r>
            <a:r>
              <a:rPr lang="en-US" dirty="0" err="1" smtClean="0"/>
              <a:t>Electrlicity</a:t>
            </a:r>
            <a:endParaRPr lang="en-US" dirty="0"/>
          </a:p>
          <a:p>
            <a:r>
              <a:rPr lang="en-US" dirty="0"/>
              <a:t>Source:		</a:t>
            </a:r>
            <a:r>
              <a:rPr lang="en-US" dirty="0" smtClean="0"/>
              <a:t>SBC Energy Institute Analysis based on IRENA (2012), “Renewable Energy Technologies: cost analysis series. Concentrating Solar Power”, NREL </a:t>
            </a:r>
            <a:r>
              <a:rPr lang="en-US" dirty="0" err="1" smtClean="0"/>
              <a:t>SolarPaces</a:t>
            </a:r>
            <a:r>
              <a:rPr lang="en-US" dirty="0"/>
              <a:t> database (</a:t>
            </a:r>
            <a:r>
              <a:rPr lang="en-US" dirty="0">
                <a:hlinkClick r:id="rId80"/>
              </a:rPr>
              <a:t>http://</a:t>
            </a:r>
            <a:r>
              <a:rPr lang="en-US" dirty="0" smtClean="0">
                <a:hlinkClick r:id="rId80"/>
              </a:rPr>
              <a:t>www.nrel.gov/csp/solarpaces/by_project.cfm</a:t>
            </a:r>
            <a:r>
              <a:rPr lang="en-US" dirty="0" smtClean="0"/>
              <a:t>) and BNEF</a:t>
            </a:r>
            <a:endParaRPr lang="en-US" dirty="0"/>
          </a:p>
        </p:txBody>
      </p:sp>
      <p:sp>
        <p:nvSpPr>
          <p:cNvPr id="3" name="Title 2"/>
          <p:cNvSpPr>
            <a:spLocks noGrp="1"/>
          </p:cNvSpPr>
          <p:nvPr>
            <p:ph type="title"/>
            <p:custDataLst>
              <p:tags r:id="rId5"/>
            </p:custDataLst>
          </p:nvPr>
        </p:nvSpPr>
        <p:spPr>
          <a:xfrm>
            <a:off x="346092" y="241301"/>
            <a:ext cx="8679327" cy="942040"/>
          </a:xfrm>
        </p:spPr>
        <p:txBody>
          <a:bodyPr/>
          <a:lstStyle/>
          <a:p>
            <a:r>
              <a:rPr lang="en-US" dirty="0"/>
              <a:t>Current levelised cost of electricity from CSP ranges from $140/</a:t>
            </a:r>
            <a:r>
              <a:rPr lang="en-US" dirty="0" err="1"/>
              <a:t>MWh</a:t>
            </a:r>
            <a:r>
              <a:rPr lang="en-US" dirty="0"/>
              <a:t> to $360/</a:t>
            </a:r>
            <a:r>
              <a:rPr lang="en-US" dirty="0" err="1"/>
              <a:t>MWh</a:t>
            </a:r>
            <a:r>
              <a:rPr lang="en-US" dirty="0"/>
              <a:t>, depending on location, </a:t>
            </a:r>
            <a:r>
              <a:rPr lang="en-US" dirty="0" smtClean="0"/>
              <a:t>technology, thermal </a:t>
            </a:r>
            <a:r>
              <a:rPr lang="en-US" dirty="0"/>
              <a:t>storage </a:t>
            </a:r>
            <a:r>
              <a:rPr lang="en-US" dirty="0" smtClean="0"/>
              <a:t>size &amp; competition</a:t>
            </a:r>
            <a:endParaRPr lang="en-US" dirty="0"/>
          </a:p>
        </p:txBody>
      </p:sp>
      <p:sp>
        <p:nvSpPr>
          <p:cNvPr id="4" name="Text Placeholder 3"/>
          <p:cNvSpPr>
            <a:spLocks noGrp="1"/>
          </p:cNvSpPr>
          <p:nvPr>
            <p:ph type="body" sz="quarter" idx="16"/>
            <p:custDataLst>
              <p:tags r:id="rId6"/>
            </p:custDataLst>
          </p:nvPr>
        </p:nvSpPr>
        <p:spPr/>
        <p:txBody>
          <a:bodyPr/>
          <a:lstStyle/>
          <a:p>
            <a:pPr marL="0" indent="0">
              <a:spcBef>
                <a:spcPct val="0"/>
              </a:spcBef>
              <a:buClrTx/>
            </a:pPr>
            <a:r>
              <a:rPr lang="en-US" sz="1100" b="1" kern="1200" cap="small"/>
              <a:t>Economics, financing &amp; key players – Levelised Cost of Electricity</a:t>
            </a:r>
            <a:endParaRPr lang="en-US" sz="1100" b="1" kern="1200" cap="small" dirty="0"/>
          </a:p>
        </p:txBody>
      </p:sp>
      <p:sp>
        <p:nvSpPr>
          <p:cNvPr id="7" name="Text Placeholder 6"/>
          <p:cNvSpPr>
            <a:spLocks noGrp="1"/>
          </p:cNvSpPr>
          <p:nvPr>
            <p:ph type="body" sz="quarter" idx="18"/>
            <p:custDataLst>
              <p:tags r:id="rId7"/>
            </p:custDataLst>
          </p:nvPr>
        </p:nvSpPr>
        <p:spPr>
          <a:xfrm>
            <a:off x="346092" y="1412776"/>
            <a:ext cx="6602172" cy="185375"/>
          </a:xfrm>
        </p:spPr>
        <p:txBody>
          <a:bodyPr/>
          <a:lstStyle/>
          <a:p>
            <a:pPr lvl="0"/>
            <a:r>
              <a:rPr lang="en-US" cap="none" dirty="0" smtClean="0"/>
              <a:t>ESTIMATED LCOE FOR EXISTING AND PROPOSED CSP PLANTS</a:t>
            </a:r>
            <a:endParaRPr lang="en-US" cap="none" dirty="0"/>
          </a:p>
        </p:txBody>
      </p:sp>
      <p:sp>
        <p:nvSpPr>
          <p:cNvPr id="5" name="Text Placeholder 4"/>
          <p:cNvSpPr>
            <a:spLocks noGrp="1"/>
          </p:cNvSpPr>
          <p:nvPr>
            <p:ph type="body" sz="quarter" idx="19"/>
            <p:custDataLst>
              <p:tags r:id="rId8"/>
            </p:custDataLst>
          </p:nvPr>
        </p:nvSpPr>
        <p:spPr/>
        <p:txBody>
          <a:bodyPr/>
          <a:lstStyle/>
          <a:p>
            <a:r>
              <a:rPr lang="en-US" dirty="0" smtClean="0"/>
              <a:t>USD</a:t>
            </a:r>
            <a:r>
              <a:rPr lang="en-US" baseline="-25000" dirty="0" smtClean="0"/>
              <a:t>2010</a:t>
            </a:r>
            <a:r>
              <a:rPr lang="en-US" dirty="0" smtClean="0"/>
              <a:t> / kWh</a:t>
            </a:r>
            <a:endParaRPr lang="en-US" dirty="0"/>
          </a:p>
        </p:txBody>
      </p:sp>
      <p:sp>
        <p:nvSpPr>
          <p:cNvPr id="8" name="Content Placeholder 7"/>
          <p:cNvSpPr>
            <a:spLocks noGrp="1"/>
          </p:cNvSpPr>
          <p:nvPr>
            <p:ph sz="quarter" idx="20"/>
            <p:custDataLst>
              <p:tags r:id="rId9"/>
            </p:custDataLst>
          </p:nvPr>
        </p:nvSpPr>
        <p:spPr>
          <a:xfrm>
            <a:off x="6366665" y="1988460"/>
            <a:ext cx="2658757" cy="4320860"/>
          </a:xfrm>
        </p:spPr>
        <p:txBody>
          <a:bodyPr/>
          <a:lstStyle/>
          <a:p>
            <a:r>
              <a:rPr lang="en-US" dirty="0" smtClean="0"/>
              <a:t>Current levelised cost of electricity from CSP varies widely depending on project, concentrator technology and solar resource:</a:t>
            </a:r>
          </a:p>
          <a:p>
            <a:pPr lvl="1"/>
            <a:r>
              <a:rPr lang="en-US" dirty="0" smtClean="0"/>
              <a:t>Solar tower LCOE is estimated to range from 140 $/MWh and 270 $/MWh </a:t>
            </a:r>
          </a:p>
          <a:p>
            <a:pPr lvl="1"/>
            <a:r>
              <a:rPr lang="en-US" dirty="0" smtClean="0"/>
              <a:t>Parabolic trough LCOE is estimated to range from 150 $/MWh and 300 $/MWh</a:t>
            </a:r>
          </a:p>
          <a:p>
            <a:endParaRPr lang="en-US" dirty="0" smtClean="0"/>
          </a:p>
          <a:p>
            <a:r>
              <a:rPr lang="en-US" dirty="0" smtClean="0"/>
              <a:t>The cost is highly dependent on the available sunlight and on storage, which dictate the capacity factor</a:t>
            </a:r>
          </a:p>
          <a:p>
            <a:pPr marL="0" indent="0">
              <a:buNone/>
            </a:pPr>
            <a:endParaRPr lang="en-US" dirty="0"/>
          </a:p>
        </p:txBody>
      </p:sp>
      <p:cxnSp>
        <p:nvCxnSpPr>
          <p:cNvPr id="76" name="Straight Connector 75"/>
          <p:cNvCxnSpPr/>
          <p:nvPr>
            <p:custDataLst>
              <p:tags r:id="rId10"/>
            </p:custDataLst>
          </p:nvPr>
        </p:nvCxnSpPr>
        <p:spPr bwMode="auto">
          <a:xfrm>
            <a:off x="577363" y="3487738"/>
            <a:ext cx="5336931" cy="0"/>
          </a:xfrm>
          <a:prstGeom prst="line">
            <a:avLst/>
          </a:prstGeom>
          <a:solidFill>
            <a:srgbClr val="FF7C80"/>
          </a:solidFill>
          <a:ln w="3175" cap="flat" cmpd="sng" algn="ctr">
            <a:solidFill>
              <a:schemeClr val="tx1"/>
            </a:solidFill>
            <a:prstDash val="sysDot"/>
            <a:round/>
            <a:headEnd type="none" w="med" len="med"/>
            <a:tailEnd type="none" w="med" len="med"/>
          </a:ln>
          <a:effectLst/>
        </p:spPr>
      </p:cxnSp>
      <p:cxnSp>
        <p:nvCxnSpPr>
          <p:cNvPr id="79" name="Straight Connector 78"/>
          <p:cNvCxnSpPr/>
          <p:nvPr>
            <p:custDataLst>
              <p:tags r:id="rId11"/>
            </p:custDataLst>
          </p:nvPr>
        </p:nvCxnSpPr>
        <p:spPr bwMode="auto">
          <a:xfrm>
            <a:off x="577363" y="1982788"/>
            <a:ext cx="5336931" cy="0"/>
          </a:xfrm>
          <a:prstGeom prst="line">
            <a:avLst/>
          </a:prstGeom>
          <a:solidFill>
            <a:srgbClr val="FF7C80"/>
          </a:solidFill>
          <a:ln w="3175" cap="flat" cmpd="sng" algn="ctr">
            <a:solidFill>
              <a:schemeClr val="tx1"/>
            </a:solidFill>
            <a:prstDash val="sysDot"/>
            <a:round/>
            <a:headEnd type="none" w="med" len="med"/>
            <a:tailEnd type="none" w="med" len="med"/>
          </a:ln>
          <a:effectLst/>
        </p:spPr>
      </p:cxnSp>
      <p:cxnSp>
        <p:nvCxnSpPr>
          <p:cNvPr id="78" name="Straight Connector 77"/>
          <p:cNvCxnSpPr/>
          <p:nvPr>
            <p:custDataLst>
              <p:tags r:id="rId12"/>
            </p:custDataLst>
          </p:nvPr>
        </p:nvCxnSpPr>
        <p:spPr bwMode="auto">
          <a:xfrm>
            <a:off x="577363" y="2487613"/>
            <a:ext cx="5336931" cy="0"/>
          </a:xfrm>
          <a:prstGeom prst="line">
            <a:avLst/>
          </a:prstGeom>
          <a:solidFill>
            <a:srgbClr val="FF7C80"/>
          </a:solidFill>
          <a:ln w="3175" cap="flat" cmpd="sng" algn="ctr">
            <a:solidFill>
              <a:schemeClr val="tx1"/>
            </a:solidFill>
            <a:prstDash val="sysDot"/>
            <a:round/>
            <a:headEnd type="none" w="med" len="med"/>
            <a:tailEnd type="none" w="med" len="med"/>
          </a:ln>
          <a:effectLst/>
        </p:spPr>
      </p:cxnSp>
      <p:cxnSp>
        <p:nvCxnSpPr>
          <p:cNvPr id="77" name="Straight Connector 76"/>
          <p:cNvCxnSpPr/>
          <p:nvPr>
            <p:custDataLst>
              <p:tags r:id="rId13"/>
            </p:custDataLst>
          </p:nvPr>
        </p:nvCxnSpPr>
        <p:spPr bwMode="auto">
          <a:xfrm>
            <a:off x="577363" y="2982913"/>
            <a:ext cx="5336931" cy="0"/>
          </a:xfrm>
          <a:prstGeom prst="line">
            <a:avLst/>
          </a:prstGeom>
          <a:solidFill>
            <a:srgbClr val="FF7C80"/>
          </a:solidFill>
          <a:ln w="3175" cap="flat" cmpd="sng" algn="ctr">
            <a:solidFill>
              <a:schemeClr val="tx1"/>
            </a:solidFill>
            <a:prstDash val="sysDot"/>
            <a:round/>
            <a:headEnd type="none" w="med" len="med"/>
            <a:tailEnd type="none" w="med" len="med"/>
          </a:ln>
          <a:effectLst/>
        </p:spPr>
      </p:cxnSp>
      <p:cxnSp>
        <p:nvCxnSpPr>
          <p:cNvPr id="72" name="Straight Connector 71"/>
          <p:cNvCxnSpPr/>
          <p:nvPr>
            <p:custDataLst>
              <p:tags r:id="rId14"/>
            </p:custDataLst>
          </p:nvPr>
        </p:nvCxnSpPr>
        <p:spPr bwMode="auto">
          <a:xfrm>
            <a:off x="577363" y="4983163"/>
            <a:ext cx="5336931" cy="0"/>
          </a:xfrm>
          <a:prstGeom prst="line">
            <a:avLst/>
          </a:prstGeom>
          <a:solidFill>
            <a:srgbClr val="FF7C80"/>
          </a:solidFill>
          <a:ln w="3175" cap="flat" cmpd="sng" algn="ctr">
            <a:solidFill>
              <a:schemeClr val="tx1"/>
            </a:solidFill>
            <a:prstDash val="sysDot"/>
            <a:round/>
            <a:headEnd type="none" w="med" len="med"/>
            <a:tailEnd type="none" w="med" len="med"/>
          </a:ln>
          <a:effectLst/>
        </p:spPr>
      </p:cxnSp>
      <p:cxnSp>
        <p:nvCxnSpPr>
          <p:cNvPr id="73" name="Straight Connector 72"/>
          <p:cNvCxnSpPr/>
          <p:nvPr>
            <p:custDataLst>
              <p:tags r:id="rId15"/>
            </p:custDataLst>
          </p:nvPr>
        </p:nvCxnSpPr>
        <p:spPr bwMode="auto">
          <a:xfrm>
            <a:off x="577363" y="4487863"/>
            <a:ext cx="5336931" cy="0"/>
          </a:xfrm>
          <a:prstGeom prst="line">
            <a:avLst/>
          </a:prstGeom>
          <a:solidFill>
            <a:srgbClr val="FF7C80"/>
          </a:solidFill>
          <a:ln w="3175" cap="flat" cmpd="sng" algn="ctr">
            <a:solidFill>
              <a:schemeClr val="tx1"/>
            </a:solidFill>
            <a:prstDash val="sysDot"/>
            <a:round/>
            <a:headEnd type="none" w="med" len="med"/>
            <a:tailEnd type="none" w="med" len="med"/>
          </a:ln>
          <a:effectLst/>
        </p:spPr>
      </p:cxnSp>
      <p:cxnSp>
        <p:nvCxnSpPr>
          <p:cNvPr id="74" name="Straight Connector 73"/>
          <p:cNvCxnSpPr/>
          <p:nvPr>
            <p:custDataLst>
              <p:tags r:id="rId16"/>
            </p:custDataLst>
          </p:nvPr>
        </p:nvCxnSpPr>
        <p:spPr bwMode="auto">
          <a:xfrm>
            <a:off x="577363" y="3983038"/>
            <a:ext cx="5336931" cy="0"/>
          </a:xfrm>
          <a:prstGeom prst="line">
            <a:avLst/>
          </a:prstGeom>
          <a:solidFill>
            <a:srgbClr val="FF7C80"/>
          </a:solidFill>
          <a:ln w="3175" cap="flat" cmpd="sng" algn="ctr">
            <a:solidFill>
              <a:schemeClr val="tx1"/>
            </a:solidFill>
            <a:prstDash val="sysDot"/>
            <a:round/>
            <a:headEnd type="none" w="med" len="med"/>
            <a:tailEnd type="none" w="med" len="med"/>
          </a:ln>
          <a:effectLst/>
        </p:spPr>
      </p:cxnSp>
      <p:cxnSp>
        <p:nvCxnSpPr>
          <p:cNvPr id="81" name="Straight Connector 80"/>
          <p:cNvCxnSpPr/>
          <p:nvPr>
            <p:custDataLst>
              <p:tags r:id="rId17"/>
            </p:custDataLst>
          </p:nvPr>
        </p:nvCxnSpPr>
        <p:spPr bwMode="white">
          <a:xfrm>
            <a:off x="5914292" y="1982793"/>
            <a:ext cx="0" cy="2090737"/>
          </a:xfrm>
          <a:prstGeom prst="line">
            <a:avLst/>
          </a:prstGeom>
          <a:solidFill>
            <a:srgbClr val="FF7C80"/>
          </a:solidFill>
          <a:ln w="9525" cap="flat" cmpd="sng" algn="ctr">
            <a:solidFill>
              <a:schemeClr val="bg1"/>
            </a:solidFill>
            <a:prstDash val="solid"/>
            <a:round/>
            <a:headEnd type="none" w="med" len="med"/>
            <a:tailEnd type="none" w="med" len="med"/>
          </a:ln>
          <a:effectLst/>
        </p:spPr>
      </p:cxnSp>
      <p:cxnSp>
        <p:nvCxnSpPr>
          <p:cNvPr id="82" name="Straight Connector 81"/>
          <p:cNvCxnSpPr/>
          <p:nvPr>
            <p:custDataLst>
              <p:tags r:id="rId18"/>
            </p:custDataLst>
          </p:nvPr>
        </p:nvCxnSpPr>
        <p:spPr bwMode="white">
          <a:xfrm>
            <a:off x="5914292" y="4440241"/>
            <a:ext cx="0" cy="363537"/>
          </a:xfrm>
          <a:prstGeom prst="line">
            <a:avLst/>
          </a:prstGeom>
          <a:solidFill>
            <a:srgbClr val="FF7C80"/>
          </a:solidFill>
          <a:ln w="9525" cap="flat" cmpd="sng" algn="ctr">
            <a:solidFill>
              <a:schemeClr val="bg1"/>
            </a:solidFill>
            <a:prstDash val="solid"/>
            <a:round/>
            <a:headEnd type="none" w="med" len="med"/>
            <a:tailEnd type="none" w="med" len="med"/>
          </a:ln>
          <a:effectLst/>
        </p:spPr>
      </p:cxnSp>
      <p:cxnSp>
        <p:nvCxnSpPr>
          <p:cNvPr id="80" name="Straight Connector 79"/>
          <p:cNvCxnSpPr/>
          <p:nvPr>
            <p:custDataLst>
              <p:tags r:id="rId19"/>
            </p:custDataLst>
          </p:nvPr>
        </p:nvCxnSpPr>
        <p:spPr bwMode="white">
          <a:xfrm>
            <a:off x="577363" y="1982788"/>
            <a:ext cx="5336931" cy="0"/>
          </a:xfrm>
          <a:prstGeom prst="line">
            <a:avLst/>
          </a:prstGeom>
          <a:solidFill>
            <a:srgbClr val="FF7C80"/>
          </a:solidFill>
          <a:ln w="9525" cap="flat" cmpd="sng" algn="ctr">
            <a:solidFill>
              <a:schemeClr val="bg1"/>
            </a:solidFill>
            <a:prstDash val="solid"/>
            <a:round/>
            <a:headEnd type="none" w="med" len="med"/>
            <a:tailEnd type="none" w="med" len="med"/>
          </a:ln>
          <a:effectLst/>
        </p:spPr>
      </p:cxnSp>
      <p:cxnSp>
        <p:nvCxnSpPr>
          <p:cNvPr id="83" name="Straight Connector 82"/>
          <p:cNvCxnSpPr/>
          <p:nvPr>
            <p:custDataLst>
              <p:tags r:id="rId20"/>
            </p:custDataLst>
          </p:nvPr>
        </p:nvCxnSpPr>
        <p:spPr bwMode="white">
          <a:xfrm>
            <a:off x="5914292" y="4926019"/>
            <a:ext cx="0" cy="561975"/>
          </a:xfrm>
          <a:prstGeom prst="line">
            <a:avLst/>
          </a:prstGeom>
          <a:solidFill>
            <a:srgbClr val="FF7C80"/>
          </a:solidFill>
          <a:ln w="9525" cap="flat" cmpd="sng" algn="ctr">
            <a:solidFill>
              <a:schemeClr val="bg1"/>
            </a:solidFill>
            <a:prstDash val="solid"/>
            <a:round/>
            <a:headEnd type="none" w="med" len="med"/>
            <a:tailEnd type="none" w="med" len="med"/>
          </a:ln>
          <a:effectLst/>
        </p:spPr>
      </p:cxnSp>
      <p:graphicFrame>
        <p:nvGraphicFramePr>
          <p:cNvPr id="19" name="Object 18"/>
          <p:cNvGraphicFramePr>
            <a:graphicFrameLocks/>
          </p:cNvGraphicFramePr>
          <p:nvPr>
            <p:custDataLst>
              <p:tags r:id="rId21"/>
            </p:custDataLst>
            <p:extLst>
              <p:ext uri="{D42A27DB-BD31-4B8C-83A1-F6EECF244321}">
                <p14:modId xmlns:p14="http://schemas.microsoft.com/office/powerpoint/2010/main" val="2656371317"/>
              </p:ext>
            </p:extLst>
          </p:nvPr>
        </p:nvGraphicFramePr>
        <p:xfrm>
          <a:off x="454269" y="1887538"/>
          <a:ext cx="5556849" cy="3752760"/>
        </p:xfrm>
        <a:graphic>
          <a:graphicData uri="http://schemas.openxmlformats.org/presentationml/2006/ole">
            <mc:AlternateContent xmlns:mc="http://schemas.openxmlformats.org/markup-compatibility/2006">
              <mc:Choice xmlns:v="urn:schemas-microsoft-com:vml" Requires="v">
                <p:oleObj spid="_x0000_s14355" name="Chart" r:id="rId81" imgW="6019920" imgH="3752760" progId="MSGraph.Chart.8">
                  <p:embed followColorScheme="full"/>
                </p:oleObj>
              </mc:Choice>
              <mc:Fallback>
                <p:oleObj name="Chart" r:id="rId81" imgW="6019920" imgH="3752760" progId="MSGraph.Chart.8">
                  <p:embed followColorScheme="full"/>
                  <p:pic>
                    <p:nvPicPr>
                      <p:cNvPr id="0" name=""/>
                      <p:cNvPicPr/>
                      <p:nvPr/>
                    </p:nvPicPr>
                    <p:blipFill>
                      <a:blip r:embed="rId82"/>
                      <a:stretch>
                        <a:fillRect/>
                      </a:stretch>
                    </p:blipFill>
                    <p:spPr>
                      <a:xfrm>
                        <a:off x="454269" y="1887538"/>
                        <a:ext cx="5556849" cy="3752760"/>
                      </a:xfrm>
                      <a:prstGeom prst="rect">
                        <a:avLst/>
                      </a:prstGeom>
                    </p:spPr>
                  </p:pic>
                </p:oleObj>
              </mc:Fallback>
            </mc:AlternateContent>
          </a:graphicData>
        </a:graphic>
      </p:graphicFrame>
      <p:cxnSp>
        <p:nvCxnSpPr>
          <p:cNvPr id="59" name="Straight Connector 58"/>
          <p:cNvCxnSpPr/>
          <p:nvPr>
            <p:custDataLst>
              <p:tags r:id="rId22"/>
            </p:custDataLst>
          </p:nvPr>
        </p:nvCxnSpPr>
        <p:spPr bwMode="auto">
          <a:xfrm flipH="1" flipV="1">
            <a:off x="5288575" y="4697413"/>
            <a:ext cx="137746" cy="31750"/>
          </a:xfrm>
          <a:prstGeom prst="line">
            <a:avLst/>
          </a:prstGeom>
          <a:solidFill>
            <a:srgbClr val="FF7C80"/>
          </a:solidFill>
          <a:ln w="6350" cap="flat" cmpd="sng" algn="ctr">
            <a:solidFill>
              <a:schemeClr val="tx1"/>
            </a:solidFill>
            <a:prstDash val="solid"/>
            <a:round/>
            <a:headEnd type="none" w="med" len="med"/>
            <a:tailEnd type="none" w="med" len="med"/>
          </a:ln>
          <a:effectLst/>
        </p:spPr>
      </p:cxnSp>
      <p:cxnSp>
        <p:nvCxnSpPr>
          <p:cNvPr id="58" name="Straight Connector 57"/>
          <p:cNvCxnSpPr/>
          <p:nvPr>
            <p:custDataLst>
              <p:tags r:id="rId23"/>
            </p:custDataLst>
          </p:nvPr>
        </p:nvCxnSpPr>
        <p:spPr bwMode="auto">
          <a:xfrm flipH="1">
            <a:off x="5287109" y="4433888"/>
            <a:ext cx="181708" cy="82550"/>
          </a:xfrm>
          <a:prstGeom prst="line">
            <a:avLst/>
          </a:prstGeom>
          <a:solidFill>
            <a:srgbClr val="FF7C80"/>
          </a:solidFill>
          <a:ln w="6350" cap="flat" cmpd="sng" algn="ctr">
            <a:solidFill>
              <a:schemeClr val="tx1"/>
            </a:solidFill>
            <a:prstDash val="solid"/>
            <a:round/>
            <a:headEnd type="none" w="med" len="med"/>
            <a:tailEnd type="none" w="med" len="med"/>
          </a:ln>
          <a:effectLst/>
        </p:spPr>
      </p:cxnSp>
      <p:cxnSp>
        <p:nvCxnSpPr>
          <p:cNvPr id="54" name="Straight Connector 53"/>
          <p:cNvCxnSpPr/>
          <p:nvPr>
            <p:custDataLst>
              <p:tags r:id="rId24"/>
            </p:custDataLst>
          </p:nvPr>
        </p:nvCxnSpPr>
        <p:spPr bwMode="auto">
          <a:xfrm flipH="1">
            <a:off x="5005756" y="4095754"/>
            <a:ext cx="74735" cy="131763"/>
          </a:xfrm>
          <a:prstGeom prst="line">
            <a:avLst/>
          </a:prstGeom>
          <a:solidFill>
            <a:srgbClr val="FF7C80"/>
          </a:solidFill>
          <a:ln w="6350" cap="flat" cmpd="sng" algn="ctr">
            <a:solidFill>
              <a:schemeClr val="tx1"/>
            </a:solidFill>
            <a:prstDash val="solid"/>
            <a:round/>
            <a:headEnd type="none" w="med" len="med"/>
            <a:tailEnd type="none" w="med" len="med"/>
          </a:ln>
          <a:effectLst/>
        </p:spPr>
      </p:cxnSp>
      <p:cxnSp>
        <p:nvCxnSpPr>
          <p:cNvPr id="50" name="Straight Connector 49"/>
          <p:cNvCxnSpPr/>
          <p:nvPr>
            <p:custDataLst>
              <p:tags r:id="rId25"/>
            </p:custDataLst>
          </p:nvPr>
        </p:nvCxnSpPr>
        <p:spPr bwMode="auto">
          <a:xfrm flipV="1">
            <a:off x="1572361" y="4502150"/>
            <a:ext cx="300403" cy="109538"/>
          </a:xfrm>
          <a:prstGeom prst="line">
            <a:avLst/>
          </a:prstGeom>
          <a:solidFill>
            <a:srgbClr val="FF7C80"/>
          </a:solidFill>
          <a:ln w="6350" cap="flat" cmpd="sng" algn="ctr">
            <a:solidFill>
              <a:schemeClr val="tx1"/>
            </a:solidFill>
            <a:prstDash val="solid"/>
            <a:round/>
            <a:headEnd type="none" w="med" len="med"/>
            <a:tailEnd type="none" w="med" len="med"/>
          </a:ln>
          <a:effectLst/>
        </p:spPr>
      </p:cxnSp>
      <p:cxnSp>
        <p:nvCxnSpPr>
          <p:cNvPr id="71" name="Straight Connector 70"/>
          <p:cNvCxnSpPr/>
          <p:nvPr>
            <p:custDataLst>
              <p:tags r:id="rId26"/>
            </p:custDataLst>
          </p:nvPr>
        </p:nvCxnSpPr>
        <p:spPr bwMode="auto">
          <a:xfrm flipV="1">
            <a:off x="4816720" y="4310064"/>
            <a:ext cx="127488" cy="76200"/>
          </a:xfrm>
          <a:prstGeom prst="line">
            <a:avLst/>
          </a:prstGeom>
          <a:solidFill>
            <a:srgbClr val="FF7C80"/>
          </a:solidFill>
          <a:ln w="6350" cap="flat" cmpd="sng" algn="ctr">
            <a:solidFill>
              <a:schemeClr val="tx1"/>
            </a:solidFill>
            <a:prstDash val="solid"/>
            <a:round/>
            <a:headEnd type="none" w="med" len="med"/>
            <a:tailEnd type="none" w="med" len="med"/>
          </a:ln>
          <a:effectLst/>
        </p:spPr>
      </p:cxnSp>
      <p:cxnSp>
        <p:nvCxnSpPr>
          <p:cNvPr id="70" name="Straight Connector 69"/>
          <p:cNvCxnSpPr/>
          <p:nvPr>
            <p:custDataLst>
              <p:tags r:id="rId27"/>
            </p:custDataLst>
          </p:nvPr>
        </p:nvCxnSpPr>
        <p:spPr bwMode="auto">
          <a:xfrm flipH="1">
            <a:off x="4873874" y="3035300"/>
            <a:ext cx="383931" cy="660400"/>
          </a:xfrm>
          <a:prstGeom prst="line">
            <a:avLst/>
          </a:prstGeom>
          <a:solidFill>
            <a:srgbClr val="FF7C80"/>
          </a:solidFill>
          <a:ln w="6350" cap="flat" cmpd="sng" algn="ctr">
            <a:solidFill>
              <a:schemeClr val="tx1"/>
            </a:solidFill>
            <a:prstDash val="solid"/>
            <a:round/>
            <a:headEnd type="none" w="med" len="med"/>
            <a:tailEnd type="none" w="med" len="med"/>
          </a:ln>
          <a:effectLst/>
        </p:spPr>
      </p:cxnSp>
      <p:cxnSp>
        <p:nvCxnSpPr>
          <p:cNvPr id="69" name="Straight Connector 68"/>
          <p:cNvCxnSpPr/>
          <p:nvPr>
            <p:custDataLst>
              <p:tags r:id="rId28"/>
            </p:custDataLst>
          </p:nvPr>
        </p:nvCxnSpPr>
        <p:spPr bwMode="auto">
          <a:xfrm flipV="1">
            <a:off x="4837237" y="4843463"/>
            <a:ext cx="112834" cy="106362"/>
          </a:xfrm>
          <a:prstGeom prst="line">
            <a:avLst/>
          </a:prstGeom>
          <a:solidFill>
            <a:srgbClr val="FF7C80"/>
          </a:solidFill>
          <a:ln w="6350" cap="flat" cmpd="sng" algn="ctr">
            <a:solidFill>
              <a:schemeClr val="tx1"/>
            </a:solidFill>
            <a:prstDash val="solid"/>
            <a:round/>
            <a:headEnd type="none" w="med" len="med"/>
            <a:tailEnd type="none" w="med" len="med"/>
          </a:ln>
          <a:effectLst/>
        </p:spPr>
      </p:cxnSp>
      <p:cxnSp>
        <p:nvCxnSpPr>
          <p:cNvPr id="68" name="Straight Connector 67"/>
          <p:cNvCxnSpPr/>
          <p:nvPr>
            <p:custDataLst>
              <p:tags r:id="rId29"/>
            </p:custDataLst>
          </p:nvPr>
        </p:nvCxnSpPr>
        <p:spPr bwMode="auto">
          <a:xfrm>
            <a:off x="4752243" y="2443169"/>
            <a:ext cx="95250" cy="1235075"/>
          </a:xfrm>
          <a:prstGeom prst="line">
            <a:avLst/>
          </a:prstGeom>
          <a:solidFill>
            <a:srgbClr val="FF7C80"/>
          </a:solidFill>
          <a:ln w="6350" cap="flat" cmpd="sng" algn="ctr">
            <a:solidFill>
              <a:schemeClr val="tx1"/>
            </a:solidFill>
            <a:prstDash val="solid"/>
            <a:round/>
            <a:headEnd type="none" w="med" len="med"/>
            <a:tailEnd type="none" w="med" len="med"/>
          </a:ln>
          <a:effectLst/>
        </p:spPr>
      </p:cxnSp>
      <p:cxnSp>
        <p:nvCxnSpPr>
          <p:cNvPr id="67" name="Straight Connector 66"/>
          <p:cNvCxnSpPr/>
          <p:nvPr>
            <p:custDataLst>
              <p:tags r:id="rId30"/>
            </p:custDataLst>
          </p:nvPr>
        </p:nvCxnSpPr>
        <p:spPr bwMode="auto">
          <a:xfrm flipV="1">
            <a:off x="3911113" y="3871915"/>
            <a:ext cx="766396" cy="746125"/>
          </a:xfrm>
          <a:prstGeom prst="line">
            <a:avLst/>
          </a:prstGeom>
          <a:solidFill>
            <a:srgbClr val="FF7C80"/>
          </a:solidFill>
          <a:ln w="6350" cap="flat" cmpd="sng" algn="ctr">
            <a:solidFill>
              <a:schemeClr val="tx1"/>
            </a:solidFill>
            <a:prstDash val="solid"/>
            <a:round/>
            <a:headEnd type="none" w="med" len="med"/>
            <a:tailEnd type="none" w="med" len="med"/>
          </a:ln>
          <a:effectLst/>
        </p:spPr>
      </p:cxnSp>
      <p:cxnSp>
        <p:nvCxnSpPr>
          <p:cNvPr id="53" name="Straight Connector 52"/>
          <p:cNvCxnSpPr/>
          <p:nvPr>
            <p:custDataLst>
              <p:tags r:id="rId31"/>
            </p:custDataLst>
          </p:nvPr>
        </p:nvCxnSpPr>
        <p:spPr bwMode="auto">
          <a:xfrm flipH="1">
            <a:off x="4891454" y="3532188"/>
            <a:ext cx="473320" cy="177800"/>
          </a:xfrm>
          <a:prstGeom prst="line">
            <a:avLst/>
          </a:prstGeom>
          <a:solidFill>
            <a:srgbClr val="FF7C80"/>
          </a:solidFill>
          <a:ln w="6350" cap="flat" cmpd="sng" algn="ctr">
            <a:solidFill>
              <a:schemeClr val="tx1"/>
            </a:solidFill>
            <a:prstDash val="solid"/>
            <a:round/>
            <a:headEnd type="none" w="med" len="med"/>
            <a:tailEnd type="none" w="med" len="med"/>
          </a:ln>
          <a:effectLst/>
        </p:spPr>
      </p:cxnSp>
      <p:cxnSp>
        <p:nvCxnSpPr>
          <p:cNvPr id="52" name="Straight Connector 51"/>
          <p:cNvCxnSpPr/>
          <p:nvPr>
            <p:custDataLst>
              <p:tags r:id="rId32"/>
            </p:custDataLst>
          </p:nvPr>
        </p:nvCxnSpPr>
        <p:spPr bwMode="auto">
          <a:xfrm>
            <a:off x="4026877" y="2911478"/>
            <a:ext cx="653562" cy="779463"/>
          </a:xfrm>
          <a:prstGeom prst="line">
            <a:avLst/>
          </a:prstGeom>
          <a:solidFill>
            <a:srgbClr val="FF7C80"/>
          </a:solidFill>
          <a:ln w="6350" cap="flat" cmpd="sng" algn="ctr">
            <a:solidFill>
              <a:schemeClr val="tx1"/>
            </a:solidFill>
            <a:prstDash val="solid"/>
            <a:round/>
            <a:headEnd type="none" w="med" len="med"/>
            <a:tailEnd type="none" w="med" len="med"/>
          </a:ln>
          <a:effectLst/>
        </p:spPr>
      </p:cxnSp>
      <p:cxnSp>
        <p:nvCxnSpPr>
          <p:cNvPr id="51" name="Straight Connector 50"/>
          <p:cNvCxnSpPr/>
          <p:nvPr>
            <p:custDataLst>
              <p:tags r:id="rId33"/>
            </p:custDataLst>
          </p:nvPr>
        </p:nvCxnSpPr>
        <p:spPr bwMode="auto">
          <a:xfrm flipV="1">
            <a:off x="3940420" y="3748088"/>
            <a:ext cx="334108" cy="190500"/>
          </a:xfrm>
          <a:prstGeom prst="line">
            <a:avLst/>
          </a:prstGeom>
          <a:solidFill>
            <a:srgbClr val="FF7C80"/>
          </a:solidFill>
          <a:ln w="6350" cap="flat" cmpd="sng" algn="ctr">
            <a:solidFill>
              <a:schemeClr val="tx1"/>
            </a:solidFill>
            <a:prstDash val="solid"/>
            <a:round/>
            <a:headEnd type="none" w="med" len="med"/>
            <a:tailEnd type="none" w="med" len="med"/>
          </a:ln>
          <a:effectLst/>
        </p:spPr>
      </p:cxnSp>
      <p:cxnSp>
        <p:nvCxnSpPr>
          <p:cNvPr id="65" name="Straight Connector 64"/>
          <p:cNvCxnSpPr/>
          <p:nvPr>
            <p:custDataLst>
              <p:tags r:id="rId34"/>
            </p:custDataLst>
          </p:nvPr>
        </p:nvCxnSpPr>
        <p:spPr bwMode="auto">
          <a:xfrm>
            <a:off x="3565284" y="3540125"/>
            <a:ext cx="574431" cy="173038"/>
          </a:xfrm>
          <a:prstGeom prst="line">
            <a:avLst/>
          </a:prstGeom>
          <a:solidFill>
            <a:srgbClr val="FF7C80"/>
          </a:solidFill>
          <a:ln w="6350" cap="flat" cmpd="sng" algn="ctr">
            <a:solidFill>
              <a:schemeClr val="tx1"/>
            </a:solidFill>
            <a:prstDash val="solid"/>
            <a:round/>
            <a:headEnd type="none" w="med" len="med"/>
            <a:tailEnd type="none" w="med" len="med"/>
          </a:ln>
          <a:effectLst/>
        </p:spPr>
      </p:cxnSp>
      <p:cxnSp>
        <p:nvCxnSpPr>
          <p:cNvPr id="64" name="Straight Connector 63"/>
          <p:cNvCxnSpPr/>
          <p:nvPr>
            <p:custDataLst>
              <p:tags r:id="rId35"/>
            </p:custDataLst>
          </p:nvPr>
        </p:nvCxnSpPr>
        <p:spPr bwMode="auto">
          <a:xfrm flipH="1" flipV="1">
            <a:off x="5256341" y="4686300"/>
            <a:ext cx="73269" cy="312738"/>
          </a:xfrm>
          <a:prstGeom prst="line">
            <a:avLst/>
          </a:prstGeom>
          <a:solidFill>
            <a:srgbClr val="FF7C80"/>
          </a:solidFill>
          <a:ln w="6350" cap="flat" cmpd="sng" algn="ctr">
            <a:solidFill>
              <a:schemeClr val="tx1"/>
            </a:solidFill>
            <a:prstDash val="solid"/>
            <a:round/>
            <a:headEnd type="none" w="med" len="med"/>
            <a:tailEnd type="none" w="med" len="med"/>
          </a:ln>
          <a:effectLst/>
        </p:spPr>
      </p:cxnSp>
      <p:sp useBgFill="1">
        <p:nvSpPr>
          <p:cNvPr id="106" name="Rectangle 105"/>
          <p:cNvSpPr/>
          <p:nvPr>
            <p:custDataLst>
              <p:tags r:id="rId36"/>
            </p:custDataLst>
          </p:nvPr>
        </p:nvSpPr>
        <p:spPr bwMode="auto">
          <a:xfrm>
            <a:off x="5426320" y="4681541"/>
            <a:ext cx="653562" cy="244475"/>
          </a:xfrm>
          <a:prstGeom prst="rect">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vert="horz" wrap="none" lIns="14286" tIns="0" rIns="14286" bIns="0" numCol="1" rtlCol="0" anchor="t" anchorCtr="0" compatLnSpc="1">
            <a:prstTxWarp prst="textNoShape">
              <a:avLst/>
            </a:prstTxWarp>
          </a:bodyPr>
          <a:lstStyle/>
          <a:p>
            <a:pPr fontAlgn="base">
              <a:spcBef>
                <a:spcPct val="0"/>
              </a:spcBef>
              <a:spcAft>
                <a:spcPct val="0"/>
              </a:spcAft>
              <a:buClr>
                <a:srgbClr val="003366"/>
              </a:buClr>
              <a:buFont typeface="Wingdings" pitchFamily="2" charset="2"/>
              <a:buNone/>
            </a:pPr>
            <a:fld id="{3C6D17AA-3D0B-49DF-8BF0-AE1AEB01A4D8}" type="datetime'''''''''''D''''''''''''''at''''a''n''''''''''''g'''''''''">
              <a:rPr kumimoji="1" lang="en-US" sz="800" b="1">
                <a:solidFill>
                  <a:srgbClr val="000000"/>
                </a:solidFill>
                <a:cs typeface="Arial"/>
                <a:sym typeface="Arial"/>
              </a:rPr>
              <a:pPr fontAlgn="base">
                <a:spcBef>
                  <a:spcPct val="0"/>
                </a:spcBef>
                <a:spcAft>
                  <a:spcPct val="0"/>
                </a:spcAft>
                <a:buClr>
                  <a:srgbClr val="003366"/>
                </a:buClr>
                <a:buFont typeface="Wingdings" pitchFamily="2" charset="2"/>
                <a:buNone/>
              </a:pPr>
              <a:t>Datang</a:t>
            </a:fld>
            <a:endParaRPr kumimoji="1" lang="en-US" sz="800" b="1" dirty="0">
              <a:solidFill>
                <a:srgbClr val="000000"/>
              </a:solidFill>
              <a:cs typeface="Arial"/>
              <a:sym typeface="Arial"/>
            </a:endParaRPr>
          </a:p>
          <a:p>
            <a:pPr fontAlgn="base">
              <a:spcBef>
                <a:spcPct val="0"/>
              </a:spcBef>
              <a:spcAft>
                <a:spcPct val="0"/>
              </a:spcAft>
              <a:buClr>
                <a:srgbClr val="003366"/>
              </a:buClr>
              <a:buFont typeface="Wingdings" pitchFamily="2" charset="2"/>
              <a:buNone/>
            </a:pPr>
            <a:r>
              <a:rPr kumimoji="1" lang="fr-FR" sz="800" dirty="0">
                <a:solidFill>
                  <a:srgbClr val="000000"/>
                </a:solidFill>
                <a:cs typeface="Arial"/>
                <a:sym typeface="Arial"/>
              </a:rPr>
              <a:t>50 MW - China</a:t>
            </a:r>
            <a:endParaRPr kumimoji="1" lang="en-US" sz="800" dirty="0" err="1">
              <a:solidFill>
                <a:srgbClr val="000000"/>
              </a:solidFill>
              <a:cs typeface="Arial"/>
              <a:sym typeface="Arial"/>
            </a:endParaRPr>
          </a:p>
        </p:txBody>
      </p:sp>
      <p:sp useBgFill="1">
        <p:nvSpPr>
          <p:cNvPr id="105" name="Rectangle 104"/>
          <p:cNvSpPr/>
          <p:nvPr>
            <p:custDataLst>
              <p:tags r:id="rId37"/>
            </p:custDataLst>
          </p:nvPr>
        </p:nvSpPr>
        <p:spPr bwMode="auto">
          <a:xfrm>
            <a:off x="5468816" y="4073529"/>
            <a:ext cx="773723" cy="366713"/>
          </a:xfrm>
          <a:prstGeom prst="rect">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vert="horz" wrap="none" lIns="14286" tIns="0" rIns="14286" bIns="0" numCol="1" rtlCol="0" anchor="t" anchorCtr="0" compatLnSpc="1">
            <a:prstTxWarp prst="textNoShape">
              <a:avLst/>
            </a:prstTxWarp>
            <a:noAutofit/>
          </a:bodyPr>
          <a:lstStyle/>
          <a:p>
            <a:pPr fontAlgn="base">
              <a:spcBef>
                <a:spcPct val="0"/>
              </a:spcBef>
              <a:spcAft>
                <a:spcPct val="0"/>
              </a:spcAft>
              <a:buClr>
                <a:srgbClr val="003366"/>
              </a:buClr>
              <a:buFont typeface="Wingdings" pitchFamily="2" charset="2"/>
              <a:buNone/>
            </a:pPr>
            <a:fld id="{3DDB9697-147D-4323-A18D-1EB6CFF9FF29}" type="datetime'O''u''''''''ar''''''''''''''z''''a''''''''''z''a''''te'''">
              <a:rPr kumimoji="1" lang="en-US" sz="800" b="1">
                <a:solidFill>
                  <a:srgbClr val="000000"/>
                </a:solidFill>
                <a:cs typeface="Arial"/>
                <a:sym typeface="Arial"/>
              </a:rPr>
              <a:pPr fontAlgn="base">
                <a:spcBef>
                  <a:spcPct val="0"/>
                </a:spcBef>
                <a:spcAft>
                  <a:spcPct val="0"/>
                </a:spcAft>
                <a:buClr>
                  <a:srgbClr val="003366"/>
                </a:buClr>
                <a:buFont typeface="Wingdings" pitchFamily="2" charset="2"/>
                <a:buNone/>
              </a:pPr>
              <a:t>Ouarzazate</a:t>
            </a:fld>
            <a:endParaRPr kumimoji="1" lang="en-US" sz="800" b="1" dirty="0">
              <a:solidFill>
                <a:srgbClr val="000000"/>
              </a:solidFill>
              <a:cs typeface="Arial"/>
              <a:sym typeface="Arial"/>
            </a:endParaRPr>
          </a:p>
          <a:p>
            <a:pPr fontAlgn="base">
              <a:spcBef>
                <a:spcPct val="0"/>
              </a:spcBef>
              <a:spcAft>
                <a:spcPct val="0"/>
              </a:spcAft>
              <a:buClr>
                <a:srgbClr val="003366"/>
              </a:buClr>
              <a:buFont typeface="Wingdings" pitchFamily="2" charset="2"/>
              <a:buNone/>
            </a:pPr>
            <a:r>
              <a:rPr kumimoji="1" lang="fr-FR" sz="800" dirty="0">
                <a:solidFill>
                  <a:srgbClr val="000000"/>
                </a:solidFill>
                <a:cs typeface="Arial"/>
                <a:sym typeface="Arial"/>
              </a:rPr>
              <a:t>160 MW - </a:t>
            </a:r>
            <a:r>
              <a:rPr kumimoji="1" lang="fr-FR" sz="800" dirty="0" err="1">
                <a:solidFill>
                  <a:srgbClr val="000000"/>
                </a:solidFill>
                <a:cs typeface="Arial"/>
                <a:sym typeface="Arial"/>
              </a:rPr>
              <a:t>Moroco</a:t>
            </a:r>
            <a:endParaRPr kumimoji="1" lang="fr-FR" sz="800" dirty="0">
              <a:solidFill>
                <a:srgbClr val="000000"/>
              </a:solidFill>
              <a:cs typeface="Arial"/>
              <a:sym typeface="Arial"/>
            </a:endParaRPr>
          </a:p>
          <a:p>
            <a:pPr fontAlgn="base">
              <a:spcBef>
                <a:spcPct val="0"/>
              </a:spcBef>
              <a:spcAft>
                <a:spcPct val="0"/>
              </a:spcAft>
              <a:buClr>
                <a:srgbClr val="003366"/>
              </a:buClr>
              <a:buFont typeface="Wingdings" pitchFamily="2" charset="2"/>
              <a:buNone/>
            </a:pPr>
            <a:r>
              <a:rPr kumimoji="1" lang="en-US" sz="800" dirty="0">
                <a:solidFill>
                  <a:srgbClr val="000000"/>
                </a:solidFill>
                <a:latin typeface="Tahoma" pitchFamily="34" charset="0"/>
              </a:rPr>
              <a:t>2,635 kWh/m</a:t>
            </a:r>
            <a:r>
              <a:rPr kumimoji="1" lang="en-US" sz="800" baseline="30000" dirty="0">
                <a:solidFill>
                  <a:srgbClr val="000000"/>
                </a:solidFill>
                <a:latin typeface="Tahoma" pitchFamily="34" charset="0"/>
              </a:rPr>
              <a:t>2</a:t>
            </a:r>
            <a:r>
              <a:rPr kumimoji="1" lang="en-US" sz="800" dirty="0">
                <a:solidFill>
                  <a:srgbClr val="000000"/>
                </a:solidFill>
                <a:latin typeface="Tahoma" pitchFamily="34" charset="0"/>
              </a:rPr>
              <a:t>/y</a:t>
            </a:r>
            <a:endParaRPr kumimoji="1" lang="en-US" sz="800" dirty="0">
              <a:solidFill>
                <a:srgbClr val="000000"/>
              </a:solidFill>
              <a:cs typeface="Arial"/>
              <a:sym typeface="Arial"/>
            </a:endParaRPr>
          </a:p>
        </p:txBody>
      </p:sp>
      <p:sp useBgFill="1">
        <p:nvSpPr>
          <p:cNvPr id="104" name="Rectangle 103"/>
          <p:cNvSpPr/>
          <p:nvPr>
            <p:custDataLst>
              <p:tags r:id="rId38"/>
            </p:custDataLst>
          </p:nvPr>
        </p:nvSpPr>
        <p:spPr bwMode="auto">
          <a:xfrm>
            <a:off x="4873874" y="3851279"/>
            <a:ext cx="555381" cy="244475"/>
          </a:xfrm>
          <a:prstGeom prst="rect">
            <a:avLst/>
          </a:prstGeom>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vert="horz" wrap="none" lIns="14286" tIns="0" rIns="14286" bIns="0" numCol="1" rtlCol="0" anchor="t" anchorCtr="0" compatLnSpc="1">
            <a:prstTxWarp prst="textNoShape">
              <a:avLst/>
            </a:prstTxWarp>
          </a:bodyPr>
          <a:lstStyle/>
          <a:p>
            <a:pPr fontAlgn="base">
              <a:spcBef>
                <a:spcPct val="0"/>
              </a:spcBef>
              <a:spcAft>
                <a:spcPct val="0"/>
              </a:spcAft>
              <a:buClr>
                <a:srgbClr val="003366"/>
              </a:buClr>
              <a:buFont typeface="Wingdings" pitchFamily="2" charset="2"/>
              <a:buNone/>
            </a:pPr>
            <a:fld id="{5522C96F-FE64-4910-8C70-4D8AA0E4BB50}" type="datetime'''''''''''Go''''''da''''''''wa''''''r''''i'''''">
              <a:rPr kumimoji="1" lang="en-US" sz="800" b="1">
                <a:solidFill>
                  <a:srgbClr val="000000"/>
                </a:solidFill>
                <a:cs typeface="Arial"/>
                <a:sym typeface="Arial"/>
              </a:rPr>
              <a:pPr fontAlgn="base">
                <a:spcBef>
                  <a:spcPct val="0"/>
                </a:spcBef>
                <a:spcAft>
                  <a:spcPct val="0"/>
                </a:spcAft>
                <a:buClr>
                  <a:srgbClr val="003366"/>
                </a:buClr>
                <a:buFont typeface="Wingdings" pitchFamily="2" charset="2"/>
                <a:buNone/>
              </a:pPr>
              <a:t>Godawari</a:t>
            </a:fld>
            <a:endParaRPr kumimoji="1" lang="en-US" sz="800" b="1" dirty="0">
              <a:solidFill>
                <a:srgbClr val="000000"/>
              </a:solidFill>
              <a:cs typeface="Arial"/>
              <a:sym typeface="Arial"/>
            </a:endParaRPr>
          </a:p>
          <a:p>
            <a:pPr fontAlgn="base">
              <a:spcBef>
                <a:spcPct val="0"/>
              </a:spcBef>
              <a:spcAft>
                <a:spcPct val="0"/>
              </a:spcAft>
              <a:buClr>
                <a:srgbClr val="003366"/>
              </a:buClr>
              <a:buFont typeface="Wingdings" pitchFamily="2" charset="2"/>
              <a:buNone/>
            </a:pPr>
            <a:r>
              <a:rPr kumimoji="1" lang="fr-FR" sz="800" dirty="0">
                <a:solidFill>
                  <a:srgbClr val="000000"/>
                </a:solidFill>
                <a:cs typeface="Arial"/>
                <a:sym typeface="Arial"/>
              </a:rPr>
              <a:t>50 MW </a:t>
            </a:r>
            <a:r>
              <a:rPr kumimoji="1" lang="fr-FR" sz="800" dirty="0" err="1">
                <a:solidFill>
                  <a:srgbClr val="000000"/>
                </a:solidFill>
                <a:cs typeface="Arial"/>
                <a:sym typeface="Arial"/>
              </a:rPr>
              <a:t>India</a:t>
            </a:r>
            <a:endParaRPr kumimoji="1" lang="en-US" sz="800" dirty="0" err="1">
              <a:solidFill>
                <a:srgbClr val="000000"/>
              </a:solidFill>
              <a:cs typeface="Arial"/>
              <a:sym typeface="Arial"/>
            </a:endParaRPr>
          </a:p>
        </p:txBody>
      </p:sp>
      <p:sp useBgFill="1">
        <p:nvSpPr>
          <p:cNvPr id="103" name="Rectangle 102"/>
          <p:cNvSpPr/>
          <p:nvPr>
            <p:custDataLst>
              <p:tags r:id="rId39"/>
            </p:custDataLst>
          </p:nvPr>
        </p:nvSpPr>
        <p:spPr bwMode="auto">
          <a:xfrm>
            <a:off x="5364776" y="3182944"/>
            <a:ext cx="880697" cy="366713"/>
          </a:xfrm>
          <a:prstGeom prst="rect">
            <a:avLst/>
          </a:prstGeom>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vert="horz" wrap="none" lIns="14286" tIns="0" rIns="14286" bIns="0" numCol="1" rtlCol="0" anchor="t" anchorCtr="0" compatLnSpc="1">
            <a:prstTxWarp prst="textNoShape">
              <a:avLst/>
            </a:prstTxWarp>
          </a:bodyPr>
          <a:lstStyle/>
          <a:p>
            <a:pPr fontAlgn="base">
              <a:spcBef>
                <a:spcPct val="0"/>
              </a:spcBef>
              <a:spcAft>
                <a:spcPct val="0"/>
              </a:spcAft>
              <a:buClr>
                <a:srgbClr val="003366"/>
              </a:buClr>
              <a:buFont typeface="Wingdings" pitchFamily="2" charset="2"/>
              <a:buNone/>
            </a:pPr>
            <a:fld id="{3A27008F-914B-461D-89B5-8C086723DB2B}" type="datetime'''S''o''''''lno''''''''va'''''''''''''''''''''''''''''' ''1'''">
              <a:rPr kumimoji="1" lang="en-US" sz="800" b="1">
                <a:solidFill>
                  <a:srgbClr val="000000"/>
                </a:solidFill>
                <a:cs typeface="Arial"/>
                <a:sym typeface="Arial"/>
              </a:rPr>
              <a:pPr fontAlgn="base">
                <a:spcBef>
                  <a:spcPct val="0"/>
                </a:spcBef>
                <a:spcAft>
                  <a:spcPct val="0"/>
                </a:spcAft>
                <a:buClr>
                  <a:srgbClr val="003366"/>
                </a:buClr>
                <a:buFont typeface="Wingdings" pitchFamily="2" charset="2"/>
                <a:buNone/>
              </a:pPr>
              <a:t>Solnova 1</a:t>
            </a:fld>
            <a:r>
              <a:rPr kumimoji="1" lang="en-US" sz="800" b="1">
                <a:solidFill>
                  <a:srgbClr val="000000"/>
                </a:solidFill>
                <a:cs typeface="Arial"/>
                <a:sym typeface="Arial"/>
              </a:rPr>
              <a:t> </a:t>
            </a:r>
            <a:r>
              <a:rPr kumimoji="1" lang="en-US" sz="800" b="1" dirty="0">
                <a:solidFill>
                  <a:srgbClr val="000000"/>
                </a:solidFill>
                <a:cs typeface="Arial"/>
                <a:sym typeface="Arial"/>
              </a:rPr>
              <a:t>- 3</a:t>
            </a:r>
          </a:p>
          <a:p>
            <a:pPr fontAlgn="base">
              <a:spcBef>
                <a:spcPct val="0"/>
              </a:spcBef>
              <a:spcAft>
                <a:spcPct val="0"/>
              </a:spcAft>
              <a:buClr>
                <a:srgbClr val="003366"/>
              </a:buClr>
              <a:buFont typeface="Wingdings" pitchFamily="2" charset="2"/>
              <a:buNone/>
            </a:pPr>
            <a:r>
              <a:rPr kumimoji="1" lang="fr-FR" sz="800" dirty="0">
                <a:solidFill>
                  <a:srgbClr val="000000"/>
                </a:solidFill>
                <a:cs typeface="Arial"/>
                <a:sym typeface="Arial"/>
              </a:rPr>
              <a:t>50 MW </a:t>
            </a:r>
            <a:r>
              <a:rPr kumimoji="1" lang="fr-FR" sz="800" dirty="0" err="1">
                <a:solidFill>
                  <a:srgbClr val="000000"/>
                </a:solidFill>
                <a:cs typeface="Arial"/>
                <a:sym typeface="Arial"/>
              </a:rPr>
              <a:t>each</a:t>
            </a:r>
            <a:r>
              <a:rPr kumimoji="1" lang="fr-FR" sz="800" dirty="0">
                <a:solidFill>
                  <a:srgbClr val="000000"/>
                </a:solidFill>
                <a:cs typeface="Arial"/>
                <a:sym typeface="Arial"/>
              </a:rPr>
              <a:t> - Spain</a:t>
            </a:r>
          </a:p>
          <a:p>
            <a:pPr fontAlgn="base">
              <a:spcBef>
                <a:spcPct val="0"/>
              </a:spcBef>
              <a:spcAft>
                <a:spcPct val="0"/>
              </a:spcAft>
              <a:buClr>
                <a:srgbClr val="003366"/>
              </a:buClr>
              <a:buFont typeface="Wingdings" pitchFamily="2" charset="2"/>
              <a:buNone/>
            </a:pPr>
            <a:r>
              <a:rPr kumimoji="1" lang="en-US" sz="800" dirty="0">
                <a:solidFill>
                  <a:srgbClr val="000000"/>
                </a:solidFill>
                <a:latin typeface="Tahoma" pitchFamily="34" charset="0"/>
              </a:rPr>
              <a:t>2,012 kWh/m</a:t>
            </a:r>
            <a:r>
              <a:rPr kumimoji="1" lang="en-US" sz="800" baseline="30000" dirty="0">
                <a:solidFill>
                  <a:srgbClr val="000000"/>
                </a:solidFill>
                <a:latin typeface="Tahoma" pitchFamily="34" charset="0"/>
              </a:rPr>
              <a:t>2</a:t>
            </a:r>
            <a:r>
              <a:rPr kumimoji="1" lang="en-US" sz="800" dirty="0">
                <a:solidFill>
                  <a:srgbClr val="000000"/>
                </a:solidFill>
                <a:latin typeface="Tahoma" pitchFamily="34" charset="0"/>
              </a:rPr>
              <a:t>/y</a:t>
            </a:r>
            <a:endParaRPr kumimoji="1" lang="en-US" sz="800" dirty="0">
              <a:solidFill>
                <a:srgbClr val="000000"/>
              </a:solidFill>
              <a:cs typeface="Arial"/>
              <a:sym typeface="Arial"/>
            </a:endParaRPr>
          </a:p>
        </p:txBody>
      </p:sp>
      <p:sp useBgFill="1">
        <p:nvSpPr>
          <p:cNvPr id="102" name="Rectangle 101"/>
          <p:cNvSpPr/>
          <p:nvPr>
            <p:custDataLst>
              <p:tags r:id="rId40"/>
            </p:custDataLst>
          </p:nvPr>
        </p:nvSpPr>
        <p:spPr bwMode="auto">
          <a:xfrm>
            <a:off x="3442189" y="2544769"/>
            <a:ext cx="861646" cy="366713"/>
          </a:xfrm>
          <a:prstGeom prst="rect">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vert="horz" wrap="none" lIns="14286" tIns="0" rIns="14286" bIns="0" numCol="1" rtlCol="0" anchor="t" anchorCtr="0" compatLnSpc="1">
            <a:prstTxWarp prst="textNoShape">
              <a:avLst/>
            </a:prstTxWarp>
          </a:bodyPr>
          <a:lstStyle/>
          <a:p>
            <a:pPr fontAlgn="base">
              <a:spcBef>
                <a:spcPct val="0"/>
              </a:spcBef>
              <a:spcAft>
                <a:spcPct val="0"/>
              </a:spcAft>
              <a:buClr>
                <a:srgbClr val="003366"/>
              </a:buClr>
              <a:buFont typeface="Wingdings" pitchFamily="2" charset="2"/>
              <a:buNone/>
            </a:pPr>
            <a:fld id="{E0031DC9-B035-4EF0-AAAA-EF8822ADD54C}" type="datetime'E''xtr''''es''''''''''ol'''' 1'''''''' &amp; ''''2'''''''''''''''">
              <a:rPr kumimoji="1" lang="en-US" sz="800" b="1">
                <a:solidFill>
                  <a:srgbClr val="000000"/>
                </a:solidFill>
                <a:cs typeface="Arial"/>
                <a:sym typeface="Arial"/>
              </a:rPr>
              <a:pPr fontAlgn="base">
                <a:spcBef>
                  <a:spcPct val="0"/>
                </a:spcBef>
                <a:spcAft>
                  <a:spcPct val="0"/>
                </a:spcAft>
                <a:buClr>
                  <a:srgbClr val="003366"/>
                </a:buClr>
                <a:buFont typeface="Wingdings" pitchFamily="2" charset="2"/>
                <a:buNone/>
              </a:pPr>
              <a:t>Extresol 1 &amp; 2</a:t>
            </a:fld>
            <a:endParaRPr kumimoji="1" lang="en-US" sz="800" b="1" dirty="0">
              <a:solidFill>
                <a:srgbClr val="000000"/>
              </a:solidFill>
              <a:cs typeface="Arial"/>
              <a:sym typeface="Arial"/>
            </a:endParaRPr>
          </a:p>
          <a:p>
            <a:pPr fontAlgn="base">
              <a:spcBef>
                <a:spcPct val="0"/>
              </a:spcBef>
              <a:spcAft>
                <a:spcPct val="0"/>
              </a:spcAft>
              <a:buClr>
                <a:srgbClr val="003366"/>
              </a:buClr>
              <a:buFont typeface="Wingdings" pitchFamily="2" charset="2"/>
              <a:buNone/>
            </a:pPr>
            <a:r>
              <a:rPr kumimoji="1" lang="en-US" sz="800" dirty="0">
                <a:solidFill>
                  <a:srgbClr val="000000"/>
                </a:solidFill>
                <a:latin typeface="Tahoma" pitchFamily="34" charset="0"/>
              </a:rPr>
              <a:t>50 MW each - Spain</a:t>
            </a:r>
          </a:p>
          <a:p>
            <a:pPr fontAlgn="base">
              <a:spcBef>
                <a:spcPct val="0"/>
              </a:spcBef>
              <a:spcAft>
                <a:spcPct val="0"/>
              </a:spcAft>
              <a:buClr>
                <a:srgbClr val="003366"/>
              </a:buClr>
              <a:buFont typeface="Wingdings" pitchFamily="2" charset="2"/>
              <a:buNone/>
            </a:pPr>
            <a:r>
              <a:rPr kumimoji="1" lang="en-US" sz="800" dirty="0">
                <a:solidFill>
                  <a:srgbClr val="000000"/>
                </a:solidFill>
                <a:latin typeface="Tahoma" pitchFamily="34" charset="0"/>
              </a:rPr>
              <a:t>2,168 kWh/m</a:t>
            </a:r>
            <a:r>
              <a:rPr kumimoji="1" lang="en-US" sz="800" baseline="30000" dirty="0">
                <a:solidFill>
                  <a:srgbClr val="000000"/>
                </a:solidFill>
                <a:latin typeface="Tahoma" pitchFamily="34" charset="0"/>
              </a:rPr>
              <a:t>2</a:t>
            </a:r>
            <a:r>
              <a:rPr kumimoji="1" lang="en-US" sz="800" dirty="0">
                <a:solidFill>
                  <a:srgbClr val="000000"/>
                </a:solidFill>
                <a:latin typeface="Tahoma" pitchFamily="34" charset="0"/>
              </a:rPr>
              <a:t>/y</a:t>
            </a:r>
            <a:endParaRPr kumimoji="1" lang="en-US" sz="800" dirty="0">
              <a:solidFill>
                <a:srgbClr val="000000"/>
              </a:solidFill>
              <a:cs typeface="Arial"/>
              <a:sym typeface="Arial"/>
            </a:endParaRPr>
          </a:p>
        </p:txBody>
      </p:sp>
      <p:sp useBgFill="1">
        <p:nvSpPr>
          <p:cNvPr id="101" name="Rectangle 100"/>
          <p:cNvSpPr/>
          <p:nvPr>
            <p:custDataLst>
              <p:tags r:id="rId41"/>
            </p:custDataLst>
          </p:nvPr>
        </p:nvSpPr>
        <p:spPr bwMode="auto">
          <a:xfrm>
            <a:off x="3181353" y="3938591"/>
            <a:ext cx="880697" cy="366713"/>
          </a:xfrm>
          <a:prstGeom prst="rect">
            <a:avLst/>
          </a:prstGeom>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vert="horz" wrap="none" lIns="14286" tIns="0" rIns="14286" bIns="0" numCol="1" rtlCol="0" anchor="t" anchorCtr="0" compatLnSpc="1">
            <a:prstTxWarp prst="textNoShape">
              <a:avLst/>
            </a:prstTxWarp>
          </a:bodyPr>
          <a:lstStyle/>
          <a:p>
            <a:pPr fontAlgn="base">
              <a:spcBef>
                <a:spcPct val="0"/>
              </a:spcBef>
              <a:spcAft>
                <a:spcPct val="0"/>
              </a:spcAft>
              <a:buClr>
                <a:srgbClr val="003366"/>
              </a:buClr>
              <a:buFont typeface="Wingdings" pitchFamily="2" charset="2"/>
              <a:buNone/>
            </a:pPr>
            <a:fld id="{68C44C71-0084-4CAC-9D75-F9C7B98EDA3F}" type="datetime'''''''A''''''''''''n''''''d''''''''''''''''a''''''''s''ol'''''">
              <a:rPr kumimoji="1" lang="en-US" sz="800" b="1">
                <a:solidFill>
                  <a:srgbClr val="000000"/>
                </a:solidFill>
                <a:cs typeface="Arial"/>
                <a:sym typeface="Arial"/>
              </a:rPr>
              <a:pPr fontAlgn="base">
                <a:spcBef>
                  <a:spcPct val="0"/>
                </a:spcBef>
                <a:spcAft>
                  <a:spcPct val="0"/>
                </a:spcAft>
                <a:buClr>
                  <a:srgbClr val="003366"/>
                </a:buClr>
                <a:buFont typeface="Wingdings" pitchFamily="2" charset="2"/>
                <a:buNone/>
              </a:pPr>
              <a:t>Andasol</a:t>
            </a:fld>
            <a:r>
              <a:rPr kumimoji="1" lang="en-US" sz="800" b="1">
                <a:solidFill>
                  <a:srgbClr val="000000"/>
                </a:solidFill>
                <a:cs typeface="Arial"/>
                <a:sym typeface="Arial"/>
              </a:rPr>
              <a:t> </a:t>
            </a:r>
            <a:r>
              <a:rPr kumimoji="1" lang="en-US" sz="800" b="1" dirty="0">
                <a:solidFill>
                  <a:srgbClr val="000000"/>
                </a:solidFill>
                <a:cs typeface="Arial"/>
                <a:sym typeface="Arial"/>
              </a:rPr>
              <a:t>1- 3</a:t>
            </a:r>
          </a:p>
          <a:p>
            <a:pPr fontAlgn="base">
              <a:spcBef>
                <a:spcPct val="0"/>
              </a:spcBef>
              <a:spcAft>
                <a:spcPct val="0"/>
              </a:spcAft>
              <a:buClr>
                <a:srgbClr val="003366"/>
              </a:buClr>
              <a:buFont typeface="Wingdings" pitchFamily="2" charset="2"/>
              <a:buNone/>
            </a:pPr>
            <a:r>
              <a:rPr kumimoji="1" lang="fr-FR" sz="800" dirty="0">
                <a:solidFill>
                  <a:srgbClr val="000000"/>
                </a:solidFill>
                <a:cs typeface="Arial"/>
                <a:sym typeface="Arial"/>
              </a:rPr>
              <a:t>50 MW </a:t>
            </a:r>
            <a:r>
              <a:rPr kumimoji="1" lang="fr-FR" sz="800" dirty="0" err="1">
                <a:solidFill>
                  <a:srgbClr val="000000"/>
                </a:solidFill>
                <a:cs typeface="Arial"/>
                <a:sym typeface="Arial"/>
              </a:rPr>
              <a:t>each</a:t>
            </a:r>
            <a:r>
              <a:rPr kumimoji="1" lang="fr-FR" sz="800" dirty="0">
                <a:solidFill>
                  <a:srgbClr val="000000"/>
                </a:solidFill>
                <a:cs typeface="Arial"/>
                <a:sym typeface="Arial"/>
              </a:rPr>
              <a:t> - Spain</a:t>
            </a:r>
          </a:p>
          <a:p>
            <a:pPr fontAlgn="base">
              <a:spcBef>
                <a:spcPct val="0"/>
              </a:spcBef>
              <a:spcAft>
                <a:spcPct val="0"/>
              </a:spcAft>
              <a:buClr>
                <a:srgbClr val="003366"/>
              </a:buClr>
              <a:buFont typeface="Wingdings" pitchFamily="2" charset="2"/>
              <a:buNone/>
            </a:pPr>
            <a:r>
              <a:rPr kumimoji="1" lang="en-US" sz="800" dirty="0">
                <a:solidFill>
                  <a:srgbClr val="000000"/>
                </a:solidFill>
                <a:latin typeface="Tahoma" pitchFamily="34" charset="0"/>
              </a:rPr>
              <a:t>2,136 kWh/m</a:t>
            </a:r>
            <a:r>
              <a:rPr kumimoji="1" lang="en-US" sz="800" baseline="30000" dirty="0">
                <a:solidFill>
                  <a:srgbClr val="000000"/>
                </a:solidFill>
                <a:latin typeface="Tahoma" pitchFamily="34" charset="0"/>
              </a:rPr>
              <a:t>2</a:t>
            </a:r>
            <a:r>
              <a:rPr kumimoji="1" lang="en-US" sz="800" dirty="0">
                <a:solidFill>
                  <a:srgbClr val="000000"/>
                </a:solidFill>
                <a:latin typeface="Tahoma" pitchFamily="34" charset="0"/>
              </a:rPr>
              <a:t>/y</a:t>
            </a:r>
            <a:endParaRPr kumimoji="1" lang="en-US" sz="800" dirty="0">
              <a:solidFill>
                <a:srgbClr val="000000"/>
              </a:solidFill>
              <a:cs typeface="Arial"/>
              <a:sym typeface="Arial"/>
            </a:endParaRPr>
          </a:p>
        </p:txBody>
      </p:sp>
      <p:sp useBgFill="1">
        <p:nvSpPr>
          <p:cNvPr id="99" name="Rectangle 98"/>
          <p:cNvSpPr/>
          <p:nvPr>
            <p:custDataLst>
              <p:tags r:id="rId42"/>
            </p:custDataLst>
          </p:nvPr>
        </p:nvSpPr>
        <p:spPr bwMode="auto">
          <a:xfrm>
            <a:off x="1840525" y="4000506"/>
            <a:ext cx="742950" cy="366713"/>
          </a:xfrm>
          <a:prstGeom prst="rect">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vert="horz" wrap="none" lIns="14286" tIns="0" rIns="14286" bIns="0" numCol="1" rtlCol="0" anchor="ctr" anchorCtr="0" compatLnSpc="1">
            <a:prstTxWarp prst="textNoShape">
              <a:avLst/>
            </a:prstTxWarp>
          </a:bodyPr>
          <a:lstStyle/>
          <a:p>
            <a:pPr fontAlgn="base">
              <a:spcBef>
                <a:spcPct val="0"/>
              </a:spcBef>
              <a:spcAft>
                <a:spcPct val="0"/>
              </a:spcAft>
              <a:buClr>
                <a:srgbClr val="003366"/>
              </a:buClr>
              <a:buFont typeface="Wingdings" pitchFamily="2" charset="2"/>
              <a:buNone/>
            </a:pPr>
            <a:r>
              <a:rPr kumimoji="1" lang="en-US" sz="800" b="1" dirty="0">
                <a:solidFill>
                  <a:srgbClr val="000000"/>
                </a:solidFill>
                <a:cs typeface="Arial"/>
                <a:sym typeface="Arial"/>
              </a:rPr>
              <a:t>SEGS II – VIII </a:t>
            </a:r>
          </a:p>
          <a:p>
            <a:pPr fontAlgn="base">
              <a:spcBef>
                <a:spcPct val="0"/>
              </a:spcBef>
              <a:spcAft>
                <a:spcPct val="0"/>
              </a:spcAft>
              <a:buClr>
                <a:srgbClr val="003366"/>
              </a:buClr>
              <a:buFont typeface="Wingdings" pitchFamily="2" charset="2"/>
              <a:buNone/>
            </a:pPr>
            <a:r>
              <a:rPr kumimoji="1" lang="en-US" sz="800" dirty="0">
                <a:solidFill>
                  <a:srgbClr val="000000"/>
                </a:solidFill>
                <a:cs typeface="Arial"/>
                <a:sym typeface="Arial"/>
              </a:rPr>
              <a:t>30 MW each -US</a:t>
            </a:r>
          </a:p>
          <a:p>
            <a:pPr fontAlgn="base">
              <a:spcBef>
                <a:spcPct val="0"/>
              </a:spcBef>
              <a:spcAft>
                <a:spcPct val="0"/>
              </a:spcAft>
              <a:buClr>
                <a:srgbClr val="003366"/>
              </a:buClr>
              <a:buFont typeface="Wingdings" pitchFamily="2" charset="2"/>
              <a:buNone/>
            </a:pPr>
            <a:r>
              <a:rPr kumimoji="1" lang="en-US" sz="800" dirty="0">
                <a:solidFill>
                  <a:srgbClr val="000000"/>
                </a:solidFill>
                <a:cs typeface="Arial"/>
                <a:sym typeface="Arial"/>
              </a:rPr>
              <a:t>2700 kWh/m²/y</a:t>
            </a:r>
          </a:p>
        </p:txBody>
      </p:sp>
      <p:sp useBgFill="1">
        <p:nvSpPr>
          <p:cNvPr id="98" name="Rectangle 97"/>
          <p:cNvSpPr/>
          <p:nvPr>
            <p:custDataLst>
              <p:tags r:id="rId43"/>
            </p:custDataLst>
          </p:nvPr>
        </p:nvSpPr>
        <p:spPr bwMode="auto">
          <a:xfrm>
            <a:off x="767865" y="2152656"/>
            <a:ext cx="690197" cy="366713"/>
          </a:xfrm>
          <a:prstGeom prst="rect">
            <a:avLst/>
          </a:prstGeom>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vert="horz" wrap="none" lIns="14286" tIns="0" rIns="14286" bIns="0" numCol="1" rtlCol="0" anchor="ctr" anchorCtr="0" compatLnSpc="1">
            <a:prstTxWarp prst="textNoShape">
              <a:avLst/>
            </a:prstTxWarp>
          </a:bodyPr>
          <a:lstStyle/>
          <a:p>
            <a:pPr fontAlgn="base">
              <a:spcBef>
                <a:spcPct val="0"/>
              </a:spcBef>
              <a:spcAft>
                <a:spcPct val="0"/>
              </a:spcAft>
              <a:buClr>
                <a:srgbClr val="003366"/>
              </a:buClr>
              <a:buFont typeface="Wingdings" pitchFamily="2" charset="2"/>
              <a:buNone/>
            </a:pPr>
            <a:fld id="{4968A50A-A02D-4DB4-B4D3-E6F55777D598}" type="datetime'''''''''''I''''E''A ''''''''''S''''SP''''''S'''''''">
              <a:rPr kumimoji="1" lang="en-US" sz="800" b="1">
                <a:solidFill>
                  <a:srgbClr val="000000"/>
                </a:solidFill>
                <a:cs typeface="Arial"/>
                <a:sym typeface="Arial"/>
              </a:rPr>
              <a:pPr fontAlgn="base">
                <a:spcBef>
                  <a:spcPct val="0"/>
                </a:spcBef>
                <a:spcAft>
                  <a:spcPct val="0"/>
                </a:spcAft>
                <a:buClr>
                  <a:srgbClr val="003366"/>
                </a:buClr>
                <a:buFont typeface="Wingdings" pitchFamily="2" charset="2"/>
                <a:buNone/>
              </a:pPr>
              <a:t>IEA SSPS</a:t>
            </a:fld>
            <a:endParaRPr kumimoji="1" lang="en-US" sz="800" b="1" dirty="0">
              <a:solidFill>
                <a:srgbClr val="000000"/>
              </a:solidFill>
              <a:cs typeface="Arial"/>
              <a:sym typeface="Arial"/>
            </a:endParaRPr>
          </a:p>
          <a:p>
            <a:pPr fontAlgn="base">
              <a:spcBef>
                <a:spcPct val="0"/>
              </a:spcBef>
              <a:spcAft>
                <a:spcPct val="0"/>
              </a:spcAft>
              <a:buClr>
                <a:srgbClr val="003366"/>
              </a:buClr>
              <a:buFont typeface="Wingdings" pitchFamily="2" charset="2"/>
              <a:buNone/>
            </a:pPr>
            <a:r>
              <a:rPr kumimoji="1" lang="en-US" sz="800" dirty="0">
                <a:solidFill>
                  <a:srgbClr val="000000"/>
                </a:solidFill>
                <a:cs typeface="Arial"/>
                <a:sym typeface="Arial"/>
              </a:rPr>
              <a:t>500 kW </a:t>
            </a:r>
          </a:p>
          <a:p>
            <a:pPr fontAlgn="base">
              <a:spcBef>
                <a:spcPct val="0"/>
              </a:spcBef>
              <a:spcAft>
                <a:spcPct val="0"/>
              </a:spcAft>
              <a:buClr>
                <a:srgbClr val="003366"/>
              </a:buClr>
              <a:buFont typeface="Wingdings" pitchFamily="2" charset="2"/>
              <a:buNone/>
            </a:pPr>
            <a:r>
              <a:rPr kumimoji="1" lang="en-US" sz="800" dirty="0">
                <a:solidFill>
                  <a:srgbClr val="000000"/>
                </a:solidFill>
                <a:cs typeface="Arial"/>
                <a:sym typeface="Arial"/>
              </a:rPr>
              <a:t>(2000 kWh/m²/y</a:t>
            </a:r>
          </a:p>
        </p:txBody>
      </p:sp>
      <p:sp useBgFill="1">
        <p:nvSpPr>
          <p:cNvPr id="97" name="Rectangle 96"/>
          <p:cNvSpPr/>
          <p:nvPr>
            <p:custDataLst>
              <p:tags r:id="rId44"/>
            </p:custDataLst>
          </p:nvPr>
        </p:nvSpPr>
        <p:spPr bwMode="auto">
          <a:xfrm>
            <a:off x="1172310" y="3352806"/>
            <a:ext cx="659423" cy="366713"/>
          </a:xfrm>
          <a:prstGeom prst="rect">
            <a:avLst/>
          </a:prstGeom>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vert="horz" wrap="none" lIns="14286" tIns="0" rIns="14286" bIns="0" numCol="1" rtlCol="0" anchor="ctr" anchorCtr="0" compatLnSpc="1">
            <a:prstTxWarp prst="textNoShape">
              <a:avLst/>
            </a:prstTxWarp>
          </a:bodyPr>
          <a:lstStyle/>
          <a:p>
            <a:pPr fontAlgn="base">
              <a:spcBef>
                <a:spcPct val="0"/>
              </a:spcBef>
              <a:spcAft>
                <a:spcPct val="0"/>
              </a:spcAft>
              <a:buClr>
                <a:srgbClr val="003366"/>
              </a:buClr>
              <a:buFont typeface="Wingdings" pitchFamily="2" charset="2"/>
              <a:buNone/>
            </a:pPr>
            <a:fld id="{B2E08F7E-9D14-43E1-B141-71CA6DE64B1C}" type="datetime'''S''''''''''''''''''E''''''''''''''G''''S I'''''">
              <a:rPr kumimoji="1" lang="en-US" sz="800" b="1">
                <a:solidFill>
                  <a:srgbClr val="000000"/>
                </a:solidFill>
                <a:cs typeface="Arial"/>
                <a:sym typeface="Arial"/>
              </a:rPr>
              <a:pPr fontAlgn="base">
                <a:spcBef>
                  <a:spcPct val="0"/>
                </a:spcBef>
                <a:spcAft>
                  <a:spcPct val="0"/>
                </a:spcAft>
                <a:buClr>
                  <a:srgbClr val="003366"/>
                </a:buClr>
                <a:buFont typeface="Wingdings" pitchFamily="2" charset="2"/>
                <a:buNone/>
              </a:pPr>
              <a:t>SEGS I</a:t>
            </a:fld>
            <a:endParaRPr kumimoji="1" lang="en-US" sz="800" b="1" dirty="0">
              <a:solidFill>
                <a:srgbClr val="000000"/>
              </a:solidFill>
              <a:cs typeface="Arial"/>
              <a:sym typeface="Arial"/>
            </a:endParaRPr>
          </a:p>
          <a:p>
            <a:pPr fontAlgn="base">
              <a:spcBef>
                <a:spcPct val="0"/>
              </a:spcBef>
              <a:spcAft>
                <a:spcPct val="0"/>
              </a:spcAft>
              <a:buClr>
                <a:srgbClr val="003366"/>
              </a:buClr>
              <a:buFont typeface="Wingdings" pitchFamily="2" charset="2"/>
              <a:buNone/>
            </a:pPr>
            <a:r>
              <a:rPr kumimoji="1" lang="en-US" sz="800" dirty="0">
                <a:solidFill>
                  <a:srgbClr val="000000"/>
                </a:solidFill>
                <a:cs typeface="Arial"/>
                <a:sym typeface="Arial"/>
              </a:rPr>
              <a:t>13.8 MW - US</a:t>
            </a:r>
          </a:p>
          <a:p>
            <a:pPr fontAlgn="base">
              <a:spcBef>
                <a:spcPct val="0"/>
              </a:spcBef>
              <a:spcAft>
                <a:spcPct val="0"/>
              </a:spcAft>
              <a:buClr>
                <a:srgbClr val="003366"/>
              </a:buClr>
              <a:buFont typeface="Wingdings" pitchFamily="2" charset="2"/>
              <a:buNone/>
            </a:pPr>
            <a:r>
              <a:rPr kumimoji="1" lang="en-US" sz="800" dirty="0">
                <a:solidFill>
                  <a:srgbClr val="000000"/>
                </a:solidFill>
                <a:cs typeface="Arial"/>
                <a:sym typeface="Arial"/>
              </a:rPr>
              <a:t>2700 kWh/m²/y</a:t>
            </a:r>
          </a:p>
        </p:txBody>
      </p:sp>
      <p:sp useBgFill="1">
        <p:nvSpPr>
          <p:cNvPr id="100" name="Rectangle 99"/>
          <p:cNvSpPr/>
          <p:nvPr>
            <p:custDataLst>
              <p:tags r:id="rId45"/>
            </p:custDataLst>
          </p:nvPr>
        </p:nvSpPr>
        <p:spPr bwMode="auto">
          <a:xfrm>
            <a:off x="776655" y="4572006"/>
            <a:ext cx="795704" cy="366713"/>
          </a:xfrm>
          <a:prstGeom prst="rect">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vert="horz" wrap="none" lIns="14286" tIns="0" rIns="14286" bIns="0" numCol="1" rtlCol="0" anchor="t" anchorCtr="0" compatLnSpc="1">
            <a:prstTxWarp prst="textNoShape">
              <a:avLst/>
            </a:prstTxWarp>
          </a:bodyPr>
          <a:lstStyle/>
          <a:p>
            <a:pPr fontAlgn="base">
              <a:spcBef>
                <a:spcPct val="0"/>
              </a:spcBef>
              <a:spcAft>
                <a:spcPct val="0"/>
              </a:spcAft>
              <a:buClr>
                <a:srgbClr val="003366"/>
              </a:buClr>
              <a:buFont typeface="Wingdings" pitchFamily="2" charset="2"/>
              <a:buNone/>
            </a:pPr>
            <a:r>
              <a:rPr kumimoji="1" lang="en-US" sz="800" b="1" dirty="0">
                <a:solidFill>
                  <a:srgbClr val="000000"/>
                </a:solidFill>
                <a:cs typeface="Arial"/>
                <a:sym typeface="Arial"/>
              </a:rPr>
              <a:t>SEGS VIII &amp; IX</a:t>
            </a:r>
          </a:p>
          <a:p>
            <a:pPr fontAlgn="base">
              <a:spcBef>
                <a:spcPct val="0"/>
              </a:spcBef>
              <a:spcAft>
                <a:spcPct val="0"/>
              </a:spcAft>
              <a:buClr>
                <a:srgbClr val="003366"/>
              </a:buClr>
              <a:buFont typeface="Wingdings" pitchFamily="2" charset="2"/>
              <a:buNone/>
            </a:pPr>
            <a:r>
              <a:rPr kumimoji="1" lang="en-US" sz="800" dirty="0">
                <a:solidFill>
                  <a:srgbClr val="000000"/>
                </a:solidFill>
                <a:cs typeface="Arial"/>
                <a:sym typeface="Arial"/>
              </a:rPr>
              <a:t>89 MW each - US,</a:t>
            </a:r>
          </a:p>
          <a:p>
            <a:pPr fontAlgn="base">
              <a:spcBef>
                <a:spcPct val="0"/>
              </a:spcBef>
              <a:spcAft>
                <a:spcPct val="0"/>
              </a:spcAft>
              <a:buClr>
                <a:srgbClr val="003366"/>
              </a:buClr>
              <a:buFont typeface="Wingdings" pitchFamily="2" charset="2"/>
              <a:buNone/>
            </a:pPr>
            <a:r>
              <a:rPr kumimoji="1" lang="en-US" sz="800" dirty="0">
                <a:solidFill>
                  <a:srgbClr val="000000"/>
                </a:solidFill>
                <a:cs typeface="Arial"/>
                <a:sym typeface="Arial"/>
              </a:rPr>
              <a:t>2700 kWh/m²/y</a:t>
            </a:r>
          </a:p>
        </p:txBody>
      </p:sp>
      <p:sp>
        <p:nvSpPr>
          <p:cNvPr id="39" name="Rectangle 38"/>
          <p:cNvSpPr/>
          <p:nvPr>
            <p:custDataLst>
              <p:tags r:id="rId46"/>
            </p:custDataLst>
          </p:nvPr>
        </p:nvSpPr>
        <p:spPr bwMode="auto">
          <a:xfrm>
            <a:off x="347297" y="1914529"/>
            <a:ext cx="146538" cy="136525"/>
          </a:xfrm>
          <a:prstGeom prst="rect">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vert="horz" wrap="none" lIns="0" tIns="0" rIns="0" bIns="0" numCol="1" rtlCol="0" anchor="ctr" anchorCtr="0" compatLnSpc="1">
            <a:prstTxWarp prst="textNoShape">
              <a:avLst/>
            </a:prstTxWarp>
            <a:noAutofit/>
          </a:bodyPr>
          <a:lstStyle/>
          <a:p>
            <a:pPr algn="r" fontAlgn="base">
              <a:spcBef>
                <a:spcPct val="0"/>
              </a:spcBef>
              <a:spcAft>
                <a:spcPct val="0"/>
              </a:spcAft>
              <a:buClr>
                <a:srgbClr val="003366"/>
              </a:buClr>
              <a:buFont typeface="Wingdings" pitchFamily="2" charset="2"/>
              <a:buNone/>
            </a:pPr>
            <a:fld id="{3412F577-0C93-4F4C-B00B-1E9706732467}" type="datetime'''''''''''''''''''''''''''0''''''.''''''7'''''''''''''''''''">
              <a:rPr kumimoji="1" lang="en-US" sz="900">
                <a:solidFill>
                  <a:srgbClr val="000000"/>
                </a:solidFill>
                <a:cs typeface="Arial"/>
                <a:sym typeface="Arial"/>
              </a:rPr>
              <a:pPr algn="r" fontAlgn="base">
                <a:spcBef>
                  <a:spcPct val="0"/>
                </a:spcBef>
                <a:spcAft>
                  <a:spcPct val="0"/>
                </a:spcAft>
                <a:buClr>
                  <a:srgbClr val="003366"/>
                </a:buClr>
                <a:buFont typeface="Wingdings" pitchFamily="2" charset="2"/>
                <a:buNone/>
              </a:pPr>
              <a:t>0.7</a:t>
            </a:fld>
            <a:endParaRPr kumimoji="1" lang="en-US" sz="900" dirty="0" err="1">
              <a:solidFill>
                <a:srgbClr val="000000"/>
              </a:solidFill>
              <a:cs typeface="Arial"/>
              <a:sym typeface="Arial"/>
            </a:endParaRPr>
          </a:p>
        </p:txBody>
      </p:sp>
      <p:sp>
        <p:nvSpPr>
          <p:cNvPr id="37" name="Rectangle 36"/>
          <p:cNvSpPr/>
          <p:nvPr>
            <p:custDataLst>
              <p:tags r:id="rId47"/>
            </p:custDataLst>
          </p:nvPr>
        </p:nvSpPr>
        <p:spPr bwMode="auto">
          <a:xfrm>
            <a:off x="347297" y="2419356"/>
            <a:ext cx="146538" cy="136525"/>
          </a:xfrm>
          <a:prstGeom prst="rect">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vert="horz" wrap="none" lIns="0" tIns="0" rIns="0" bIns="0" numCol="1" rtlCol="0" anchor="ctr" anchorCtr="0" compatLnSpc="1">
            <a:prstTxWarp prst="textNoShape">
              <a:avLst/>
            </a:prstTxWarp>
            <a:noAutofit/>
          </a:bodyPr>
          <a:lstStyle/>
          <a:p>
            <a:pPr algn="r" fontAlgn="base">
              <a:spcBef>
                <a:spcPct val="0"/>
              </a:spcBef>
              <a:spcAft>
                <a:spcPct val="0"/>
              </a:spcAft>
              <a:buClr>
                <a:srgbClr val="003366"/>
              </a:buClr>
              <a:buFont typeface="Wingdings" pitchFamily="2" charset="2"/>
              <a:buNone/>
            </a:pPr>
            <a:fld id="{D9D0CCB4-740F-4EB4-B3F6-9E1B75CC5268}" type="datetime'''''''''''''''0''''.''''''''''''''''''6'''''''''''">
              <a:rPr kumimoji="1" lang="en-US" sz="900">
                <a:solidFill>
                  <a:srgbClr val="000000"/>
                </a:solidFill>
                <a:cs typeface="Arial"/>
                <a:sym typeface="Arial"/>
              </a:rPr>
              <a:pPr algn="r" fontAlgn="base">
                <a:spcBef>
                  <a:spcPct val="0"/>
                </a:spcBef>
                <a:spcAft>
                  <a:spcPct val="0"/>
                </a:spcAft>
                <a:buClr>
                  <a:srgbClr val="003366"/>
                </a:buClr>
                <a:buFont typeface="Wingdings" pitchFamily="2" charset="2"/>
                <a:buNone/>
              </a:pPr>
              <a:t>0.6</a:t>
            </a:fld>
            <a:endParaRPr kumimoji="1" lang="en-US" sz="900" dirty="0" err="1">
              <a:solidFill>
                <a:srgbClr val="000000"/>
              </a:solidFill>
              <a:cs typeface="Arial"/>
              <a:sym typeface="Arial"/>
            </a:endParaRPr>
          </a:p>
        </p:txBody>
      </p:sp>
      <p:sp>
        <p:nvSpPr>
          <p:cNvPr id="40" name="Rectangle 39"/>
          <p:cNvSpPr/>
          <p:nvPr>
            <p:custDataLst>
              <p:tags r:id="rId48"/>
            </p:custDataLst>
          </p:nvPr>
        </p:nvSpPr>
        <p:spPr bwMode="auto">
          <a:xfrm>
            <a:off x="347297" y="2914656"/>
            <a:ext cx="146538" cy="136525"/>
          </a:xfrm>
          <a:prstGeom prst="rect">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vert="horz" wrap="none" lIns="0" tIns="0" rIns="0" bIns="0" numCol="1" rtlCol="0" anchor="ctr" anchorCtr="0" compatLnSpc="1">
            <a:prstTxWarp prst="textNoShape">
              <a:avLst/>
            </a:prstTxWarp>
            <a:noAutofit/>
          </a:bodyPr>
          <a:lstStyle/>
          <a:p>
            <a:pPr algn="r" fontAlgn="base">
              <a:spcBef>
                <a:spcPct val="0"/>
              </a:spcBef>
              <a:spcAft>
                <a:spcPct val="0"/>
              </a:spcAft>
              <a:buClr>
                <a:srgbClr val="003366"/>
              </a:buClr>
              <a:buFont typeface="Wingdings" pitchFamily="2" charset="2"/>
              <a:buNone/>
            </a:pPr>
            <a:fld id="{016EF930-B93A-4E22-8C63-2B31C4390503}" type="datetime'''0''''''.''''''''''''''''''''''''''''''''5'''''''''">
              <a:rPr kumimoji="1" lang="en-US" sz="900">
                <a:solidFill>
                  <a:srgbClr val="000000"/>
                </a:solidFill>
                <a:cs typeface="Arial"/>
                <a:sym typeface="Arial"/>
              </a:rPr>
              <a:pPr algn="r" fontAlgn="base">
                <a:spcBef>
                  <a:spcPct val="0"/>
                </a:spcBef>
                <a:spcAft>
                  <a:spcPct val="0"/>
                </a:spcAft>
                <a:buClr>
                  <a:srgbClr val="003366"/>
                </a:buClr>
                <a:buFont typeface="Wingdings" pitchFamily="2" charset="2"/>
                <a:buNone/>
              </a:pPr>
              <a:t>0.5</a:t>
            </a:fld>
            <a:endParaRPr kumimoji="1" lang="en-US" sz="900" dirty="0" err="1">
              <a:solidFill>
                <a:srgbClr val="000000"/>
              </a:solidFill>
              <a:cs typeface="Arial"/>
              <a:sym typeface="Arial"/>
            </a:endParaRPr>
          </a:p>
        </p:txBody>
      </p:sp>
      <p:sp>
        <p:nvSpPr>
          <p:cNvPr id="38" name="Rectangle 37"/>
          <p:cNvSpPr/>
          <p:nvPr>
            <p:custDataLst>
              <p:tags r:id="rId49"/>
            </p:custDataLst>
          </p:nvPr>
        </p:nvSpPr>
        <p:spPr bwMode="auto">
          <a:xfrm>
            <a:off x="347297" y="3419481"/>
            <a:ext cx="146538" cy="136525"/>
          </a:xfrm>
          <a:prstGeom prst="rect">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vert="horz" wrap="none" lIns="0" tIns="0" rIns="0" bIns="0" numCol="1" rtlCol="0" anchor="ctr" anchorCtr="0" compatLnSpc="1">
            <a:prstTxWarp prst="textNoShape">
              <a:avLst/>
            </a:prstTxWarp>
            <a:noAutofit/>
          </a:bodyPr>
          <a:lstStyle/>
          <a:p>
            <a:pPr algn="r" fontAlgn="base">
              <a:spcBef>
                <a:spcPct val="0"/>
              </a:spcBef>
              <a:spcAft>
                <a:spcPct val="0"/>
              </a:spcAft>
              <a:buClr>
                <a:srgbClr val="003366"/>
              </a:buClr>
              <a:buFont typeface="Wingdings" pitchFamily="2" charset="2"/>
              <a:buNone/>
            </a:pPr>
            <a:fld id="{8AF0AD13-AD53-4A83-B985-76702B18D7E5}" type="datetime'''''''''''''''''''''''''''''''''''''''0''''''''.''''''4'''''''">
              <a:rPr kumimoji="1" lang="en-US" sz="900">
                <a:solidFill>
                  <a:srgbClr val="000000"/>
                </a:solidFill>
                <a:cs typeface="Arial"/>
                <a:sym typeface="Arial"/>
              </a:rPr>
              <a:pPr algn="r" fontAlgn="base">
                <a:spcBef>
                  <a:spcPct val="0"/>
                </a:spcBef>
                <a:spcAft>
                  <a:spcPct val="0"/>
                </a:spcAft>
                <a:buClr>
                  <a:srgbClr val="003366"/>
                </a:buClr>
                <a:buFont typeface="Wingdings" pitchFamily="2" charset="2"/>
                <a:buNone/>
              </a:pPr>
              <a:t>0.4</a:t>
            </a:fld>
            <a:endParaRPr kumimoji="1" lang="en-US" sz="900" dirty="0" err="1">
              <a:solidFill>
                <a:srgbClr val="000000"/>
              </a:solidFill>
              <a:cs typeface="Arial"/>
              <a:sym typeface="Arial"/>
            </a:endParaRPr>
          </a:p>
        </p:txBody>
      </p:sp>
      <p:sp>
        <p:nvSpPr>
          <p:cNvPr id="44" name="Rectangle 43"/>
          <p:cNvSpPr/>
          <p:nvPr>
            <p:custDataLst>
              <p:tags r:id="rId50"/>
            </p:custDataLst>
          </p:nvPr>
        </p:nvSpPr>
        <p:spPr bwMode="auto">
          <a:xfrm>
            <a:off x="435221" y="5419731"/>
            <a:ext cx="58615" cy="136525"/>
          </a:xfrm>
          <a:prstGeom prst="rect">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vert="horz" wrap="none" lIns="0" tIns="0" rIns="0" bIns="0" numCol="1" rtlCol="0" anchor="ctr" anchorCtr="0" compatLnSpc="1">
            <a:prstTxWarp prst="textNoShape">
              <a:avLst/>
            </a:prstTxWarp>
            <a:noAutofit/>
          </a:bodyPr>
          <a:lstStyle/>
          <a:p>
            <a:pPr algn="r" fontAlgn="base">
              <a:spcBef>
                <a:spcPct val="0"/>
              </a:spcBef>
              <a:spcAft>
                <a:spcPct val="0"/>
              </a:spcAft>
              <a:buClr>
                <a:srgbClr val="003366"/>
              </a:buClr>
              <a:buFont typeface="Wingdings" pitchFamily="2" charset="2"/>
              <a:buNone/>
            </a:pPr>
            <a:r>
              <a:rPr kumimoji="1" lang="en-US" sz="900" dirty="0">
                <a:solidFill>
                  <a:srgbClr val="000000"/>
                </a:solidFill>
                <a:cs typeface="Arial"/>
                <a:sym typeface="Arial"/>
              </a:rPr>
              <a:t>0</a:t>
            </a:r>
          </a:p>
        </p:txBody>
      </p:sp>
      <p:sp>
        <p:nvSpPr>
          <p:cNvPr id="43" name="Rectangle 42"/>
          <p:cNvSpPr/>
          <p:nvPr>
            <p:custDataLst>
              <p:tags r:id="rId51"/>
            </p:custDataLst>
          </p:nvPr>
        </p:nvSpPr>
        <p:spPr bwMode="auto">
          <a:xfrm>
            <a:off x="347297" y="4914906"/>
            <a:ext cx="146538" cy="136525"/>
          </a:xfrm>
          <a:prstGeom prst="rect">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vert="horz" wrap="none" lIns="0" tIns="0" rIns="0" bIns="0" numCol="1" rtlCol="0" anchor="ctr" anchorCtr="0" compatLnSpc="1">
            <a:prstTxWarp prst="textNoShape">
              <a:avLst/>
            </a:prstTxWarp>
            <a:noAutofit/>
          </a:bodyPr>
          <a:lstStyle/>
          <a:p>
            <a:pPr algn="r" fontAlgn="base">
              <a:spcBef>
                <a:spcPct val="0"/>
              </a:spcBef>
              <a:spcAft>
                <a:spcPct val="0"/>
              </a:spcAft>
              <a:buClr>
                <a:srgbClr val="003366"/>
              </a:buClr>
              <a:buFont typeface="Wingdings" pitchFamily="2" charset="2"/>
              <a:buNone/>
            </a:pPr>
            <a:fld id="{CB3F0ACF-6977-4F20-9197-7B3C6D10B1A9}" type="datetime'''''''''''''''''''''''''''''''''0.''''''''''1'''''">
              <a:rPr kumimoji="1" lang="en-US" sz="900">
                <a:solidFill>
                  <a:srgbClr val="000000"/>
                </a:solidFill>
                <a:cs typeface="Arial"/>
                <a:sym typeface="Arial"/>
              </a:rPr>
              <a:pPr algn="r" fontAlgn="base">
                <a:spcBef>
                  <a:spcPct val="0"/>
                </a:spcBef>
                <a:spcAft>
                  <a:spcPct val="0"/>
                </a:spcAft>
                <a:buClr>
                  <a:srgbClr val="003366"/>
                </a:buClr>
                <a:buFont typeface="Wingdings" pitchFamily="2" charset="2"/>
                <a:buNone/>
              </a:pPr>
              <a:t>0.1</a:t>
            </a:fld>
            <a:endParaRPr kumimoji="1" lang="en-US" sz="900" dirty="0" err="1">
              <a:solidFill>
                <a:srgbClr val="000000"/>
              </a:solidFill>
              <a:cs typeface="Arial"/>
              <a:sym typeface="Arial"/>
            </a:endParaRPr>
          </a:p>
        </p:txBody>
      </p:sp>
      <p:sp>
        <p:nvSpPr>
          <p:cNvPr id="42" name="Rectangle 41"/>
          <p:cNvSpPr/>
          <p:nvPr>
            <p:custDataLst>
              <p:tags r:id="rId52"/>
            </p:custDataLst>
          </p:nvPr>
        </p:nvSpPr>
        <p:spPr bwMode="auto">
          <a:xfrm>
            <a:off x="347297" y="4419606"/>
            <a:ext cx="146538" cy="136525"/>
          </a:xfrm>
          <a:prstGeom prst="rect">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vert="horz" wrap="none" lIns="0" tIns="0" rIns="0" bIns="0" numCol="1" rtlCol="0" anchor="ctr" anchorCtr="0" compatLnSpc="1">
            <a:prstTxWarp prst="textNoShape">
              <a:avLst/>
            </a:prstTxWarp>
            <a:noAutofit/>
          </a:bodyPr>
          <a:lstStyle/>
          <a:p>
            <a:pPr algn="r" fontAlgn="base">
              <a:spcBef>
                <a:spcPct val="0"/>
              </a:spcBef>
              <a:spcAft>
                <a:spcPct val="0"/>
              </a:spcAft>
              <a:buClr>
                <a:srgbClr val="003366"/>
              </a:buClr>
              <a:buFont typeface="Wingdings" pitchFamily="2" charset="2"/>
              <a:buNone/>
            </a:pPr>
            <a:fld id="{3FEFFD36-83F4-461D-94AF-1515BD2043FE}" type="datetime'''''''0''''''''.''''''''''2'''''''''''''''''''">
              <a:rPr kumimoji="1" lang="en-US" sz="900">
                <a:solidFill>
                  <a:srgbClr val="000000"/>
                </a:solidFill>
                <a:cs typeface="Arial"/>
                <a:sym typeface="Arial"/>
              </a:rPr>
              <a:pPr algn="r" fontAlgn="base">
                <a:spcBef>
                  <a:spcPct val="0"/>
                </a:spcBef>
                <a:spcAft>
                  <a:spcPct val="0"/>
                </a:spcAft>
                <a:buClr>
                  <a:srgbClr val="003366"/>
                </a:buClr>
                <a:buFont typeface="Wingdings" pitchFamily="2" charset="2"/>
                <a:buNone/>
              </a:pPr>
              <a:t>0.2</a:t>
            </a:fld>
            <a:endParaRPr kumimoji="1" lang="en-US" sz="900" dirty="0" err="1">
              <a:solidFill>
                <a:srgbClr val="000000"/>
              </a:solidFill>
              <a:cs typeface="Arial"/>
              <a:sym typeface="Arial"/>
            </a:endParaRPr>
          </a:p>
        </p:txBody>
      </p:sp>
      <p:sp>
        <p:nvSpPr>
          <p:cNvPr id="41" name="Rectangle 40"/>
          <p:cNvSpPr/>
          <p:nvPr>
            <p:custDataLst>
              <p:tags r:id="rId53"/>
            </p:custDataLst>
          </p:nvPr>
        </p:nvSpPr>
        <p:spPr bwMode="auto">
          <a:xfrm>
            <a:off x="347297" y="3914781"/>
            <a:ext cx="146538" cy="136525"/>
          </a:xfrm>
          <a:prstGeom prst="rect">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vert="horz" wrap="none" lIns="0" tIns="0" rIns="0" bIns="0" numCol="1" rtlCol="0" anchor="ctr" anchorCtr="0" compatLnSpc="1">
            <a:prstTxWarp prst="textNoShape">
              <a:avLst/>
            </a:prstTxWarp>
            <a:noAutofit/>
          </a:bodyPr>
          <a:lstStyle/>
          <a:p>
            <a:pPr algn="r" fontAlgn="base">
              <a:spcBef>
                <a:spcPct val="0"/>
              </a:spcBef>
              <a:spcAft>
                <a:spcPct val="0"/>
              </a:spcAft>
              <a:buClr>
                <a:srgbClr val="003366"/>
              </a:buClr>
              <a:buFont typeface="Wingdings" pitchFamily="2" charset="2"/>
              <a:buNone/>
            </a:pPr>
            <a:fld id="{461800AD-4F28-4CF0-84CB-4EB9D2D79115}" type="datetime'''''''''0.''''''''''''''3'''''''''''''''''''''''''''">
              <a:rPr kumimoji="1" lang="en-US" sz="900">
                <a:solidFill>
                  <a:srgbClr val="000000"/>
                </a:solidFill>
                <a:cs typeface="Arial"/>
                <a:sym typeface="Arial"/>
              </a:rPr>
              <a:pPr algn="r" fontAlgn="base">
                <a:spcBef>
                  <a:spcPct val="0"/>
                </a:spcBef>
                <a:spcAft>
                  <a:spcPct val="0"/>
                </a:spcAft>
                <a:buClr>
                  <a:srgbClr val="003366"/>
                </a:buClr>
                <a:buFont typeface="Wingdings" pitchFamily="2" charset="2"/>
                <a:buNone/>
              </a:pPr>
              <a:t>0.3</a:t>
            </a:fld>
            <a:endParaRPr kumimoji="1" lang="en-US" sz="900" dirty="0" err="1">
              <a:solidFill>
                <a:srgbClr val="000000"/>
              </a:solidFill>
              <a:cs typeface="Arial"/>
              <a:sym typeface="Arial"/>
            </a:endParaRPr>
          </a:p>
        </p:txBody>
      </p:sp>
      <p:sp>
        <p:nvSpPr>
          <p:cNvPr id="36" name="Rectangle 35"/>
          <p:cNvSpPr/>
          <p:nvPr>
            <p:custDataLst>
              <p:tags r:id="rId54"/>
            </p:custDataLst>
          </p:nvPr>
        </p:nvSpPr>
        <p:spPr bwMode="auto">
          <a:xfrm>
            <a:off x="3792415" y="5592769"/>
            <a:ext cx="234462" cy="136525"/>
          </a:xfrm>
          <a:prstGeom prst="rect">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vert="horz" wrap="none" lIns="0" tIns="0" rIns="0" bIns="0" numCol="1" rtlCol="0" anchor="t" anchorCtr="0" compatLnSpc="1">
            <a:prstTxWarp prst="textNoShape">
              <a:avLst/>
            </a:prstTxWarp>
            <a:noAutofit/>
          </a:bodyPr>
          <a:lstStyle/>
          <a:p>
            <a:pPr algn="ctr" fontAlgn="base">
              <a:spcBef>
                <a:spcPct val="0"/>
              </a:spcBef>
              <a:spcAft>
                <a:spcPct val="0"/>
              </a:spcAft>
              <a:buClr>
                <a:srgbClr val="003366"/>
              </a:buClr>
              <a:buFont typeface="Wingdings" pitchFamily="2" charset="2"/>
              <a:buNone/>
            </a:pPr>
            <a:r>
              <a:rPr kumimoji="1" lang="en-US" sz="900" dirty="0">
                <a:solidFill>
                  <a:srgbClr val="000000"/>
                </a:solidFill>
                <a:cs typeface="Arial"/>
                <a:sym typeface="Arial"/>
              </a:rPr>
              <a:t>2005</a:t>
            </a:r>
          </a:p>
        </p:txBody>
      </p:sp>
      <p:sp>
        <p:nvSpPr>
          <p:cNvPr id="35" name="Rectangle 34"/>
          <p:cNvSpPr/>
          <p:nvPr>
            <p:custDataLst>
              <p:tags r:id="rId55"/>
            </p:custDataLst>
          </p:nvPr>
        </p:nvSpPr>
        <p:spPr bwMode="auto">
          <a:xfrm>
            <a:off x="4460632" y="5592769"/>
            <a:ext cx="234462" cy="136525"/>
          </a:xfrm>
          <a:prstGeom prst="rect">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vert="horz" wrap="none" lIns="0" tIns="0" rIns="0" bIns="0" numCol="1" rtlCol="0" anchor="t" anchorCtr="0" compatLnSpc="1">
            <a:prstTxWarp prst="textNoShape">
              <a:avLst/>
            </a:prstTxWarp>
            <a:noAutofit/>
          </a:bodyPr>
          <a:lstStyle/>
          <a:p>
            <a:pPr algn="ctr" fontAlgn="base">
              <a:spcBef>
                <a:spcPct val="0"/>
              </a:spcBef>
              <a:spcAft>
                <a:spcPct val="0"/>
              </a:spcAft>
              <a:buClr>
                <a:srgbClr val="003366"/>
              </a:buClr>
              <a:buFont typeface="Wingdings" pitchFamily="2" charset="2"/>
              <a:buNone/>
            </a:pPr>
            <a:r>
              <a:rPr kumimoji="1" lang="en-US" sz="900" dirty="0">
                <a:solidFill>
                  <a:srgbClr val="000000"/>
                </a:solidFill>
                <a:cs typeface="Arial"/>
                <a:sym typeface="Arial"/>
              </a:rPr>
              <a:t>2010</a:t>
            </a:r>
          </a:p>
        </p:txBody>
      </p:sp>
      <p:sp>
        <p:nvSpPr>
          <p:cNvPr id="45" name="Rectangle 44"/>
          <p:cNvSpPr/>
          <p:nvPr>
            <p:custDataLst>
              <p:tags r:id="rId56"/>
            </p:custDataLst>
          </p:nvPr>
        </p:nvSpPr>
        <p:spPr bwMode="auto">
          <a:xfrm>
            <a:off x="5128847" y="5592769"/>
            <a:ext cx="234462" cy="136525"/>
          </a:xfrm>
          <a:prstGeom prst="rect">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vert="horz" wrap="none" lIns="0" tIns="0" rIns="0" bIns="0" numCol="1" rtlCol="0" anchor="t" anchorCtr="0" compatLnSpc="1">
            <a:prstTxWarp prst="textNoShape">
              <a:avLst/>
            </a:prstTxWarp>
            <a:noAutofit/>
          </a:bodyPr>
          <a:lstStyle/>
          <a:p>
            <a:pPr algn="ctr" fontAlgn="base">
              <a:spcBef>
                <a:spcPct val="0"/>
              </a:spcBef>
              <a:spcAft>
                <a:spcPct val="0"/>
              </a:spcAft>
              <a:buClr>
                <a:srgbClr val="003366"/>
              </a:buClr>
              <a:buFont typeface="Wingdings" pitchFamily="2" charset="2"/>
              <a:buNone/>
            </a:pPr>
            <a:r>
              <a:rPr kumimoji="1" lang="en-US" sz="900" dirty="0">
                <a:solidFill>
                  <a:srgbClr val="000000"/>
                </a:solidFill>
                <a:cs typeface="Arial"/>
                <a:sym typeface="Arial"/>
              </a:rPr>
              <a:t>2015</a:t>
            </a:r>
          </a:p>
        </p:txBody>
      </p:sp>
      <p:sp>
        <p:nvSpPr>
          <p:cNvPr id="32" name="Rectangle 31"/>
          <p:cNvSpPr/>
          <p:nvPr>
            <p:custDataLst>
              <p:tags r:id="rId57"/>
            </p:custDataLst>
          </p:nvPr>
        </p:nvSpPr>
        <p:spPr bwMode="auto">
          <a:xfrm>
            <a:off x="3132992" y="5592769"/>
            <a:ext cx="234462" cy="136525"/>
          </a:xfrm>
          <a:prstGeom prst="rect">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vert="horz" wrap="none" lIns="0" tIns="0" rIns="0" bIns="0" numCol="1" rtlCol="0" anchor="t" anchorCtr="0" compatLnSpc="1">
            <a:prstTxWarp prst="textNoShape">
              <a:avLst/>
            </a:prstTxWarp>
            <a:noAutofit/>
          </a:bodyPr>
          <a:lstStyle/>
          <a:p>
            <a:pPr algn="ctr" fontAlgn="base">
              <a:spcBef>
                <a:spcPct val="0"/>
              </a:spcBef>
              <a:spcAft>
                <a:spcPct val="0"/>
              </a:spcAft>
              <a:buClr>
                <a:srgbClr val="003366"/>
              </a:buClr>
              <a:buFont typeface="Wingdings" pitchFamily="2" charset="2"/>
              <a:buNone/>
            </a:pPr>
            <a:r>
              <a:rPr kumimoji="1" lang="en-US" sz="900" dirty="0">
                <a:solidFill>
                  <a:srgbClr val="000000"/>
                </a:solidFill>
                <a:cs typeface="Arial"/>
                <a:sym typeface="Arial"/>
              </a:rPr>
              <a:t>2000</a:t>
            </a:r>
          </a:p>
        </p:txBody>
      </p:sp>
      <p:sp>
        <p:nvSpPr>
          <p:cNvPr id="49" name="Rectangle 48"/>
          <p:cNvSpPr/>
          <p:nvPr>
            <p:custDataLst>
              <p:tags r:id="rId58"/>
            </p:custDataLst>
          </p:nvPr>
        </p:nvSpPr>
        <p:spPr bwMode="auto">
          <a:xfrm>
            <a:off x="2464778" y="5592769"/>
            <a:ext cx="234462" cy="136525"/>
          </a:xfrm>
          <a:prstGeom prst="rect">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vert="horz" wrap="none" lIns="0" tIns="0" rIns="0" bIns="0" numCol="1" rtlCol="0" anchor="t" anchorCtr="0" compatLnSpc="1">
            <a:prstTxWarp prst="textNoShape">
              <a:avLst/>
            </a:prstTxWarp>
            <a:noAutofit/>
          </a:bodyPr>
          <a:lstStyle/>
          <a:p>
            <a:pPr algn="ctr" fontAlgn="base">
              <a:spcBef>
                <a:spcPct val="0"/>
              </a:spcBef>
              <a:spcAft>
                <a:spcPct val="0"/>
              </a:spcAft>
              <a:buClr>
                <a:srgbClr val="003366"/>
              </a:buClr>
              <a:buFont typeface="Wingdings" pitchFamily="2" charset="2"/>
              <a:buNone/>
            </a:pPr>
            <a:r>
              <a:rPr kumimoji="1" lang="en-US" sz="900" dirty="0">
                <a:solidFill>
                  <a:srgbClr val="000000"/>
                </a:solidFill>
                <a:cs typeface="Arial"/>
                <a:sym typeface="Arial"/>
              </a:rPr>
              <a:t>1995</a:t>
            </a:r>
          </a:p>
        </p:txBody>
      </p:sp>
      <p:sp>
        <p:nvSpPr>
          <p:cNvPr id="55" name="Rectangle 54"/>
          <p:cNvSpPr/>
          <p:nvPr>
            <p:custDataLst>
              <p:tags r:id="rId59"/>
            </p:custDataLst>
          </p:nvPr>
        </p:nvSpPr>
        <p:spPr bwMode="auto">
          <a:xfrm>
            <a:off x="1796561" y="5592769"/>
            <a:ext cx="234462" cy="136525"/>
          </a:xfrm>
          <a:prstGeom prst="rect">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vert="horz" wrap="none" lIns="0" tIns="0" rIns="0" bIns="0" numCol="1" rtlCol="0" anchor="t" anchorCtr="0" compatLnSpc="1">
            <a:prstTxWarp prst="textNoShape">
              <a:avLst/>
            </a:prstTxWarp>
            <a:noAutofit/>
          </a:bodyPr>
          <a:lstStyle/>
          <a:p>
            <a:pPr algn="ctr" fontAlgn="base">
              <a:spcBef>
                <a:spcPct val="0"/>
              </a:spcBef>
              <a:spcAft>
                <a:spcPct val="0"/>
              </a:spcAft>
              <a:buClr>
                <a:srgbClr val="003366"/>
              </a:buClr>
              <a:buFont typeface="Wingdings" pitchFamily="2" charset="2"/>
              <a:buNone/>
            </a:pPr>
            <a:r>
              <a:rPr kumimoji="1" lang="en-US" sz="900" dirty="0">
                <a:solidFill>
                  <a:srgbClr val="000000"/>
                </a:solidFill>
                <a:cs typeface="Arial"/>
                <a:sym typeface="Arial"/>
              </a:rPr>
              <a:t>1990</a:t>
            </a:r>
          </a:p>
        </p:txBody>
      </p:sp>
      <p:sp>
        <p:nvSpPr>
          <p:cNvPr id="56" name="Rectangle 55"/>
          <p:cNvSpPr/>
          <p:nvPr>
            <p:custDataLst>
              <p:tags r:id="rId60"/>
            </p:custDataLst>
          </p:nvPr>
        </p:nvSpPr>
        <p:spPr bwMode="auto">
          <a:xfrm>
            <a:off x="1128347" y="5592769"/>
            <a:ext cx="234462" cy="136525"/>
          </a:xfrm>
          <a:prstGeom prst="rect">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vert="horz" wrap="none" lIns="0" tIns="0" rIns="0" bIns="0" numCol="1" rtlCol="0" anchor="t" anchorCtr="0" compatLnSpc="1">
            <a:prstTxWarp prst="textNoShape">
              <a:avLst/>
            </a:prstTxWarp>
            <a:noAutofit/>
          </a:bodyPr>
          <a:lstStyle/>
          <a:p>
            <a:pPr algn="ctr" fontAlgn="base">
              <a:spcBef>
                <a:spcPct val="0"/>
              </a:spcBef>
              <a:spcAft>
                <a:spcPct val="0"/>
              </a:spcAft>
              <a:buClr>
                <a:srgbClr val="003366"/>
              </a:buClr>
              <a:buFont typeface="Wingdings" pitchFamily="2" charset="2"/>
              <a:buNone/>
            </a:pPr>
            <a:r>
              <a:rPr kumimoji="1" lang="en-US" sz="900" dirty="0">
                <a:solidFill>
                  <a:srgbClr val="000000"/>
                </a:solidFill>
                <a:cs typeface="Arial"/>
                <a:sym typeface="Arial"/>
              </a:rPr>
              <a:t>1985</a:t>
            </a:r>
          </a:p>
        </p:txBody>
      </p:sp>
      <p:sp>
        <p:nvSpPr>
          <p:cNvPr id="57" name="Rectangle 56"/>
          <p:cNvSpPr/>
          <p:nvPr>
            <p:custDataLst>
              <p:tags r:id="rId61"/>
            </p:custDataLst>
          </p:nvPr>
        </p:nvSpPr>
        <p:spPr bwMode="auto">
          <a:xfrm>
            <a:off x="460132" y="5592769"/>
            <a:ext cx="234462" cy="136525"/>
          </a:xfrm>
          <a:prstGeom prst="rect">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vert="horz" wrap="none" lIns="0" tIns="0" rIns="0" bIns="0" numCol="1" rtlCol="0" anchor="t" anchorCtr="0" compatLnSpc="1">
            <a:prstTxWarp prst="textNoShape">
              <a:avLst/>
            </a:prstTxWarp>
            <a:noAutofit/>
          </a:bodyPr>
          <a:lstStyle/>
          <a:p>
            <a:pPr algn="ctr" fontAlgn="base">
              <a:spcBef>
                <a:spcPct val="0"/>
              </a:spcBef>
              <a:spcAft>
                <a:spcPct val="0"/>
              </a:spcAft>
              <a:buClr>
                <a:srgbClr val="003366"/>
              </a:buClr>
              <a:buFont typeface="Wingdings" pitchFamily="2" charset="2"/>
              <a:buNone/>
            </a:pPr>
            <a:r>
              <a:rPr kumimoji="1" lang="en-US" sz="900" dirty="0">
                <a:solidFill>
                  <a:srgbClr val="000000"/>
                </a:solidFill>
                <a:cs typeface="Arial"/>
                <a:sym typeface="Arial"/>
              </a:rPr>
              <a:t>1980</a:t>
            </a:r>
          </a:p>
        </p:txBody>
      </p:sp>
      <p:sp useBgFill="1">
        <p:nvSpPr>
          <p:cNvPr id="112" name="Rectangle 111"/>
          <p:cNvSpPr/>
          <p:nvPr>
            <p:custDataLst>
              <p:tags r:id="rId62"/>
            </p:custDataLst>
          </p:nvPr>
        </p:nvSpPr>
        <p:spPr bwMode="auto">
          <a:xfrm>
            <a:off x="4169021" y="4386269"/>
            <a:ext cx="678474" cy="366713"/>
          </a:xfrm>
          <a:prstGeom prst="rect">
            <a:avLst/>
          </a:prstGeom>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vert="horz" wrap="none" lIns="14286" tIns="0" rIns="14286" bIns="0" numCol="1" rtlCol="0" anchor="t" anchorCtr="0" compatLnSpc="1">
            <a:prstTxWarp prst="textNoShape">
              <a:avLst/>
            </a:prstTxWarp>
          </a:bodyPr>
          <a:lstStyle/>
          <a:p>
            <a:pPr fontAlgn="base">
              <a:spcBef>
                <a:spcPct val="0"/>
              </a:spcBef>
              <a:spcAft>
                <a:spcPct val="0"/>
              </a:spcAft>
              <a:buClr>
                <a:srgbClr val="003366"/>
              </a:buClr>
              <a:buFont typeface="Wingdings" pitchFamily="2" charset="2"/>
              <a:buNone/>
            </a:pPr>
            <a:fld id="{2C688D32-2E87-43B5-913A-B70CAF028366}" type="datetime'''''''''''''''D''''''''''hu''''''''''''''rs''''''ar'''">
              <a:rPr kumimoji="1" lang="en-US" sz="800" b="1">
                <a:solidFill>
                  <a:srgbClr val="000000"/>
                </a:solidFill>
                <a:cs typeface="Arial"/>
                <a:sym typeface="Arial"/>
              </a:rPr>
              <a:pPr fontAlgn="base">
                <a:spcBef>
                  <a:spcPct val="0"/>
                </a:spcBef>
                <a:spcAft>
                  <a:spcPct val="0"/>
                </a:spcAft>
                <a:buClr>
                  <a:srgbClr val="003366"/>
                </a:buClr>
                <a:buFont typeface="Wingdings" pitchFamily="2" charset="2"/>
                <a:buNone/>
              </a:pPr>
              <a:t>Dhursar</a:t>
            </a:fld>
            <a:endParaRPr kumimoji="1" lang="en-US" sz="800" b="1" dirty="0">
              <a:solidFill>
                <a:srgbClr val="000000"/>
              </a:solidFill>
              <a:cs typeface="Arial"/>
              <a:sym typeface="Arial"/>
            </a:endParaRPr>
          </a:p>
          <a:p>
            <a:pPr fontAlgn="base">
              <a:spcBef>
                <a:spcPct val="0"/>
              </a:spcBef>
              <a:spcAft>
                <a:spcPct val="0"/>
              </a:spcAft>
              <a:buClr>
                <a:srgbClr val="003366"/>
              </a:buClr>
              <a:buFont typeface="Wingdings" pitchFamily="2" charset="2"/>
              <a:buNone/>
            </a:pPr>
            <a:r>
              <a:rPr kumimoji="1" lang="fr-FR" sz="800" dirty="0">
                <a:solidFill>
                  <a:srgbClr val="000000"/>
                </a:solidFill>
                <a:cs typeface="Arial"/>
                <a:sym typeface="Arial"/>
              </a:rPr>
              <a:t>100 MW - </a:t>
            </a:r>
            <a:r>
              <a:rPr kumimoji="1" lang="fr-FR" sz="800" dirty="0" err="1">
                <a:solidFill>
                  <a:srgbClr val="000000"/>
                </a:solidFill>
                <a:cs typeface="Arial"/>
                <a:sym typeface="Arial"/>
              </a:rPr>
              <a:t>India</a:t>
            </a:r>
            <a:endParaRPr kumimoji="1" lang="fr-FR" sz="800" dirty="0">
              <a:solidFill>
                <a:srgbClr val="000000"/>
              </a:solidFill>
              <a:cs typeface="Arial"/>
              <a:sym typeface="Arial"/>
            </a:endParaRPr>
          </a:p>
          <a:p>
            <a:pPr fontAlgn="base">
              <a:spcBef>
                <a:spcPct val="0"/>
              </a:spcBef>
              <a:spcAft>
                <a:spcPct val="0"/>
              </a:spcAft>
              <a:buClr>
                <a:srgbClr val="003366"/>
              </a:buClr>
              <a:buFont typeface="Wingdings" pitchFamily="2" charset="2"/>
              <a:buNone/>
            </a:pPr>
            <a:r>
              <a:rPr kumimoji="1" lang="fr-FR" sz="800" dirty="0">
                <a:solidFill>
                  <a:srgbClr val="000000"/>
                </a:solidFill>
                <a:cs typeface="Arial"/>
                <a:sym typeface="Arial"/>
              </a:rPr>
              <a:t>2062 </a:t>
            </a:r>
            <a:r>
              <a:rPr kumimoji="1" lang="en-US" sz="800" dirty="0">
                <a:solidFill>
                  <a:srgbClr val="000000"/>
                </a:solidFill>
                <a:latin typeface="Tahoma" pitchFamily="34" charset="0"/>
              </a:rPr>
              <a:t>kWh/m</a:t>
            </a:r>
            <a:r>
              <a:rPr kumimoji="1" lang="en-US" sz="800" baseline="30000" dirty="0">
                <a:solidFill>
                  <a:srgbClr val="000000"/>
                </a:solidFill>
                <a:latin typeface="Tahoma" pitchFamily="34" charset="0"/>
              </a:rPr>
              <a:t>2</a:t>
            </a:r>
            <a:r>
              <a:rPr kumimoji="1" lang="en-US" sz="800" dirty="0">
                <a:solidFill>
                  <a:srgbClr val="000000"/>
                </a:solidFill>
                <a:latin typeface="Tahoma" pitchFamily="34" charset="0"/>
              </a:rPr>
              <a:t>/y</a:t>
            </a:r>
            <a:endParaRPr kumimoji="1" lang="en-US" sz="800" dirty="0">
              <a:solidFill>
                <a:srgbClr val="000000"/>
              </a:solidFill>
              <a:cs typeface="Arial"/>
              <a:sym typeface="Arial"/>
            </a:endParaRPr>
          </a:p>
        </p:txBody>
      </p:sp>
      <p:sp useBgFill="1">
        <p:nvSpPr>
          <p:cNvPr id="111" name="Rectangle 110"/>
          <p:cNvSpPr/>
          <p:nvPr>
            <p:custDataLst>
              <p:tags r:id="rId63"/>
            </p:custDataLst>
          </p:nvPr>
        </p:nvSpPr>
        <p:spPr bwMode="auto">
          <a:xfrm>
            <a:off x="4998428" y="2668594"/>
            <a:ext cx="732692" cy="366713"/>
          </a:xfrm>
          <a:prstGeom prst="rect">
            <a:avLst/>
          </a:prstGeom>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vert="horz" wrap="none" lIns="14286" tIns="0" rIns="14286" bIns="0" numCol="1" rtlCol="0" anchor="t" anchorCtr="0" compatLnSpc="1">
            <a:prstTxWarp prst="textNoShape">
              <a:avLst/>
            </a:prstTxWarp>
          </a:bodyPr>
          <a:lstStyle/>
          <a:p>
            <a:pPr fontAlgn="base">
              <a:spcBef>
                <a:spcPct val="0"/>
              </a:spcBef>
              <a:spcAft>
                <a:spcPct val="0"/>
              </a:spcAft>
              <a:buClr>
                <a:srgbClr val="003366"/>
              </a:buClr>
              <a:buFont typeface="Wingdings" pitchFamily="2" charset="2"/>
              <a:buNone/>
            </a:pPr>
            <a:fld id="{710A4C14-D087-4DC5-B8D2-56E010AE52C8}" type="datetime'''''P''''ue''''rt''''''''o ''E''r''''ra''do'''' ''''''''''2'''">
              <a:rPr kumimoji="1" lang="en-US" sz="800" b="1">
                <a:solidFill>
                  <a:srgbClr val="000000"/>
                </a:solidFill>
                <a:cs typeface="Arial"/>
                <a:sym typeface="Arial"/>
              </a:rPr>
              <a:pPr fontAlgn="base">
                <a:spcBef>
                  <a:spcPct val="0"/>
                </a:spcBef>
                <a:spcAft>
                  <a:spcPct val="0"/>
                </a:spcAft>
                <a:buClr>
                  <a:srgbClr val="003366"/>
                </a:buClr>
                <a:buFont typeface="Wingdings" pitchFamily="2" charset="2"/>
                <a:buNone/>
              </a:pPr>
              <a:t>Puerto Errado 2</a:t>
            </a:fld>
            <a:endParaRPr kumimoji="1" lang="en-US" sz="800" b="1" dirty="0">
              <a:solidFill>
                <a:srgbClr val="000000"/>
              </a:solidFill>
              <a:cs typeface="Arial"/>
              <a:sym typeface="Arial"/>
            </a:endParaRPr>
          </a:p>
          <a:p>
            <a:pPr fontAlgn="base">
              <a:spcBef>
                <a:spcPct val="0"/>
              </a:spcBef>
              <a:spcAft>
                <a:spcPct val="0"/>
              </a:spcAft>
              <a:buClr>
                <a:srgbClr val="003366"/>
              </a:buClr>
              <a:buFont typeface="Wingdings" pitchFamily="2" charset="2"/>
              <a:buNone/>
            </a:pPr>
            <a:r>
              <a:rPr kumimoji="1" lang="fr-FR" sz="800" dirty="0">
                <a:solidFill>
                  <a:srgbClr val="000000"/>
                </a:solidFill>
                <a:cs typeface="Arial"/>
                <a:sym typeface="Arial"/>
              </a:rPr>
              <a:t>30 MW – Spain</a:t>
            </a:r>
          </a:p>
          <a:p>
            <a:pPr fontAlgn="base">
              <a:spcBef>
                <a:spcPct val="0"/>
              </a:spcBef>
              <a:spcAft>
                <a:spcPct val="0"/>
              </a:spcAft>
              <a:buClr>
                <a:srgbClr val="003366"/>
              </a:buClr>
              <a:buFont typeface="Wingdings" pitchFamily="2" charset="2"/>
              <a:buNone/>
            </a:pPr>
            <a:r>
              <a:rPr kumimoji="1" lang="en-US" sz="800" dirty="0">
                <a:solidFill>
                  <a:srgbClr val="000000"/>
                </a:solidFill>
                <a:latin typeface="Tahoma" pitchFamily="34" charset="0"/>
              </a:rPr>
              <a:t>2,095 kWh/m</a:t>
            </a:r>
            <a:r>
              <a:rPr kumimoji="1" lang="en-US" sz="800" baseline="30000" dirty="0">
                <a:solidFill>
                  <a:srgbClr val="000000"/>
                </a:solidFill>
                <a:latin typeface="Tahoma" pitchFamily="34" charset="0"/>
              </a:rPr>
              <a:t>2</a:t>
            </a:r>
            <a:r>
              <a:rPr kumimoji="1" lang="en-US" sz="800" dirty="0">
                <a:solidFill>
                  <a:srgbClr val="000000"/>
                </a:solidFill>
                <a:latin typeface="Tahoma" pitchFamily="34" charset="0"/>
              </a:rPr>
              <a:t>/y</a:t>
            </a:r>
            <a:endParaRPr kumimoji="1" lang="en-US" sz="800" dirty="0">
              <a:solidFill>
                <a:srgbClr val="000000"/>
              </a:solidFill>
              <a:cs typeface="Arial"/>
              <a:sym typeface="Arial"/>
            </a:endParaRPr>
          </a:p>
        </p:txBody>
      </p:sp>
      <p:sp useBgFill="1">
        <p:nvSpPr>
          <p:cNvPr id="211" name="Rectangle 210"/>
          <p:cNvSpPr/>
          <p:nvPr>
            <p:custDataLst>
              <p:tags r:id="rId64"/>
            </p:custDataLst>
          </p:nvPr>
        </p:nvSpPr>
        <p:spPr bwMode="auto">
          <a:xfrm>
            <a:off x="4295045" y="4949831"/>
            <a:ext cx="703385" cy="366713"/>
          </a:xfrm>
          <a:prstGeom prst="rect">
            <a:avLst/>
          </a:prstGeom>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vert="horz" wrap="none" lIns="14286" tIns="0" rIns="14286" bIns="0" numCol="1" rtlCol="0" anchor="t" anchorCtr="0" compatLnSpc="1">
            <a:prstTxWarp prst="textNoShape">
              <a:avLst/>
            </a:prstTxWarp>
          </a:bodyPr>
          <a:lstStyle/>
          <a:p>
            <a:pPr fontAlgn="base">
              <a:spcBef>
                <a:spcPct val="0"/>
              </a:spcBef>
              <a:spcAft>
                <a:spcPct val="0"/>
              </a:spcAft>
              <a:buClr>
                <a:srgbClr val="003366"/>
              </a:buClr>
              <a:buFont typeface="Wingdings" pitchFamily="2" charset="2"/>
              <a:buNone/>
            </a:pPr>
            <a:fld id="{F888CEA0-D2AA-4FF3-AFE0-96439FAE66C2}" type="datetime'T''''''o''''''''''n''''''o''''p''''''''''''''''''''''''''''ah'">
              <a:rPr kumimoji="1" lang="en-US" sz="800" b="1">
                <a:solidFill>
                  <a:srgbClr val="000000"/>
                </a:solidFill>
                <a:cs typeface="Arial"/>
                <a:sym typeface="Arial"/>
              </a:rPr>
              <a:pPr fontAlgn="base">
                <a:spcBef>
                  <a:spcPct val="0"/>
                </a:spcBef>
                <a:spcAft>
                  <a:spcPct val="0"/>
                </a:spcAft>
                <a:buClr>
                  <a:srgbClr val="003366"/>
                </a:buClr>
                <a:buFont typeface="Wingdings" pitchFamily="2" charset="2"/>
                <a:buNone/>
              </a:pPr>
              <a:t>Tonopah</a:t>
            </a:fld>
            <a:endParaRPr kumimoji="1" lang="en-US" sz="800" b="1" dirty="0">
              <a:solidFill>
                <a:srgbClr val="000000"/>
              </a:solidFill>
              <a:cs typeface="Arial"/>
              <a:sym typeface="Arial"/>
            </a:endParaRPr>
          </a:p>
          <a:p>
            <a:pPr fontAlgn="base">
              <a:spcBef>
                <a:spcPct val="0"/>
              </a:spcBef>
              <a:spcAft>
                <a:spcPct val="0"/>
              </a:spcAft>
              <a:buClr>
                <a:srgbClr val="003366"/>
              </a:buClr>
              <a:buFont typeface="Wingdings" pitchFamily="2" charset="2"/>
              <a:buNone/>
            </a:pPr>
            <a:r>
              <a:rPr kumimoji="1" lang="fr-FR" sz="800" dirty="0">
                <a:solidFill>
                  <a:srgbClr val="000000"/>
                </a:solidFill>
                <a:cs typeface="Arial"/>
                <a:sym typeface="Arial"/>
              </a:rPr>
              <a:t>110 MW – US</a:t>
            </a:r>
          </a:p>
          <a:p>
            <a:pPr fontAlgn="base">
              <a:spcBef>
                <a:spcPct val="0"/>
              </a:spcBef>
              <a:spcAft>
                <a:spcPct val="0"/>
              </a:spcAft>
              <a:buClr>
                <a:srgbClr val="003366"/>
              </a:buClr>
              <a:buFont typeface="Wingdings" pitchFamily="2" charset="2"/>
              <a:buNone/>
            </a:pPr>
            <a:r>
              <a:rPr kumimoji="1" lang="en-US" sz="800" dirty="0">
                <a:solidFill>
                  <a:srgbClr val="000000"/>
                </a:solidFill>
                <a:latin typeface="Tahoma" pitchFamily="34" charset="0"/>
              </a:rPr>
              <a:t>2,685 kWh/m</a:t>
            </a:r>
            <a:r>
              <a:rPr kumimoji="1" lang="en-US" sz="800" baseline="30000" dirty="0">
                <a:solidFill>
                  <a:srgbClr val="000000"/>
                </a:solidFill>
                <a:latin typeface="Tahoma" pitchFamily="34" charset="0"/>
              </a:rPr>
              <a:t>2</a:t>
            </a:r>
            <a:r>
              <a:rPr kumimoji="1" lang="en-US" sz="800" dirty="0">
                <a:solidFill>
                  <a:srgbClr val="000000"/>
                </a:solidFill>
                <a:latin typeface="Tahoma" pitchFamily="34" charset="0"/>
              </a:rPr>
              <a:t>/y</a:t>
            </a:r>
            <a:endParaRPr kumimoji="1" lang="en-US" sz="800" dirty="0">
              <a:solidFill>
                <a:srgbClr val="000000"/>
              </a:solidFill>
              <a:cs typeface="Arial"/>
              <a:sym typeface="Arial"/>
            </a:endParaRPr>
          </a:p>
        </p:txBody>
      </p:sp>
      <p:sp useBgFill="1">
        <p:nvSpPr>
          <p:cNvPr id="110" name="Rectangle 109"/>
          <p:cNvSpPr/>
          <p:nvPr>
            <p:custDataLst>
              <p:tags r:id="rId65"/>
            </p:custDataLst>
          </p:nvPr>
        </p:nvSpPr>
        <p:spPr bwMode="auto">
          <a:xfrm>
            <a:off x="4385896" y="2076454"/>
            <a:ext cx="703385" cy="366713"/>
          </a:xfrm>
          <a:prstGeom prst="rect">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vert="horz" wrap="none" lIns="14286" tIns="0" rIns="14286" bIns="0" numCol="1" rtlCol="0" anchor="t" anchorCtr="0" compatLnSpc="1">
            <a:prstTxWarp prst="textNoShape">
              <a:avLst/>
            </a:prstTxWarp>
          </a:bodyPr>
          <a:lstStyle/>
          <a:p>
            <a:pPr fontAlgn="base">
              <a:spcBef>
                <a:spcPct val="0"/>
              </a:spcBef>
              <a:spcAft>
                <a:spcPct val="0"/>
              </a:spcAft>
              <a:buClr>
                <a:srgbClr val="003366"/>
              </a:buClr>
              <a:buFont typeface="Wingdings" pitchFamily="2" charset="2"/>
              <a:buNone/>
            </a:pPr>
            <a:fld id="{F8B4791F-FEFE-417D-BDFA-639B041321AB}" type="datetime'''''P''''''''''''''''''''''''S2''''''''''''0'''''''''''''''''">
              <a:rPr kumimoji="1" lang="en-US" sz="800" b="1">
                <a:solidFill>
                  <a:srgbClr val="000000"/>
                </a:solidFill>
                <a:cs typeface="Arial"/>
                <a:sym typeface="Arial"/>
              </a:rPr>
              <a:pPr fontAlgn="base">
                <a:spcBef>
                  <a:spcPct val="0"/>
                </a:spcBef>
                <a:spcAft>
                  <a:spcPct val="0"/>
                </a:spcAft>
                <a:buClr>
                  <a:srgbClr val="003366"/>
                </a:buClr>
                <a:buFont typeface="Wingdings" pitchFamily="2" charset="2"/>
                <a:buNone/>
              </a:pPr>
              <a:t>PS20</a:t>
            </a:fld>
            <a:r>
              <a:rPr kumimoji="1" lang="en-US" sz="800" b="1">
                <a:solidFill>
                  <a:srgbClr val="000000"/>
                </a:solidFill>
                <a:cs typeface="Arial"/>
                <a:sym typeface="Arial"/>
              </a:rPr>
              <a:t> </a:t>
            </a:r>
            <a:endParaRPr kumimoji="1" lang="en-US" sz="800" b="1" dirty="0">
              <a:solidFill>
                <a:srgbClr val="000000"/>
              </a:solidFill>
              <a:cs typeface="Arial"/>
              <a:sym typeface="Arial"/>
            </a:endParaRPr>
          </a:p>
          <a:p>
            <a:pPr fontAlgn="base">
              <a:spcBef>
                <a:spcPct val="0"/>
              </a:spcBef>
              <a:spcAft>
                <a:spcPct val="0"/>
              </a:spcAft>
              <a:buClr>
                <a:srgbClr val="003366"/>
              </a:buClr>
              <a:buFont typeface="Wingdings" pitchFamily="2" charset="2"/>
              <a:buNone/>
            </a:pPr>
            <a:r>
              <a:rPr kumimoji="1" lang="en-US" sz="800" dirty="0">
                <a:solidFill>
                  <a:srgbClr val="000000"/>
                </a:solidFill>
                <a:cs typeface="Arial"/>
                <a:sym typeface="Arial"/>
              </a:rPr>
              <a:t>20 MW - Spain </a:t>
            </a:r>
          </a:p>
          <a:p>
            <a:pPr fontAlgn="base">
              <a:spcBef>
                <a:spcPct val="0"/>
              </a:spcBef>
              <a:spcAft>
                <a:spcPct val="0"/>
              </a:spcAft>
              <a:buClr>
                <a:srgbClr val="003366"/>
              </a:buClr>
              <a:buFont typeface="Wingdings" pitchFamily="2" charset="2"/>
              <a:buNone/>
            </a:pPr>
            <a:r>
              <a:rPr kumimoji="1" lang="en-US" sz="800" dirty="0">
                <a:solidFill>
                  <a:srgbClr val="000000"/>
                </a:solidFill>
                <a:latin typeface="Tahoma" pitchFamily="34" charset="0"/>
              </a:rPr>
              <a:t>2,012 kWh/m</a:t>
            </a:r>
            <a:r>
              <a:rPr kumimoji="1" lang="en-US" sz="800" baseline="30000" dirty="0">
                <a:solidFill>
                  <a:srgbClr val="000000"/>
                </a:solidFill>
                <a:latin typeface="Tahoma" pitchFamily="34" charset="0"/>
              </a:rPr>
              <a:t>2</a:t>
            </a:r>
            <a:r>
              <a:rPr kumimoji="1" lang="en-US" sz="800" dirty="0">
                <a:solidFill>
                  <a:srgbClr val="000000"/>
                </a:solidFill>
                <a:latin typeface="Tahoma" pitchFamily="34" charset="0"/>
              </a:rPr>
              <a:t>/y</a:t>
            </a:r>
            <a:endParaRPr kumimoji="1" lang="en-US" sz="800" dirty="0">
              <a:solidFill>
                <a:srgbClr val="000000"/>
              </a:solidFill>
              <a:cs typeface="Arial"/>
              <a:sym typeface="Arial"/>
            </a:endParaRPr>
          </a:p>
        </p:txBody>
      </p:sp>
      <p:sp useBgFill="1">
        <p:nvSpPr>
          <p:cNvPr id="109" name="Rectangle 108"/>
          <p:cNvSpPr/>
          <p:nvPr>
            <p:custDataLst>
              <p:tags r:id="rId66"/>
            </p:custDataLst>
          </p:nvPr>
        </p:nvSpPr>
        <p:spPr bwMode="auto">
          <a:xfrm>
            <a:off x="3371851" y="4618044"/>
            <a:ext cx="703385" cy="366713"/>
          </a:xfrm>
          <a:prstGeom prst="rect">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vert="horz" wrap="none" lIns="14286" tIns="0" rIns="14286" bIns="0" numCol="1" rtlCol="0" anchor="t" anchorCtr="0" compatLnSpc="1">
            <a:prstTxWarp prst="textNoShape">
              <a:avLst/>
            </a:prstTxWarp>
          </a:bodyPr>
          <a:lstStyle/>
          <a:p>
            <a:pPr fontAlgn="base">
              <a:spcBef>
                <a:spcPct val="0"/>
              </a:spcBef>
              <a:spcAft>
                <a:spcPct val="0"/>
              </a:spcAft>
              <a:buClr>
                <a:srgbClr val="003366"/>
              </a:buClr>
              <a:buFont typeface="Wingdings" pitchFamily="2" charset="2"/>
              <a:buNone/>
            </a:pPr>
            <a:fld id="{BDADE545-7722-4FFF-AE2C-414083C8CE7B}" type="datetime'''''G''''e''m''''a''s''''''o''''''''''l''''''''''''a''''r'''''">
              <a:rPr kumimoji="1" lang="en-US" sz="800" b="1">
                <a:solidFill>
                  <a:srgbClr val="000000"/>
                </a:solidFill>
                <a:cs typeface="Arial"/>
                <a:sym typeface="Arial"/>
              </a:rPr>
              <a:pPr fontAlgn="base">
                <a:spcBef>
                  <a:spcPct val="0"/>
                </a:spcBef>
                <a:spcAft>
                  <a:spcPct val="0"/>
                </a:spcAft>
                <a:buClr>
                  <a:srgbClr val="003366"/>
                </a:buClr>
                <a:buFont typeface="Wingdings" pitchFamily="2" charset="2"/>
                <a:buNone/>
              </a:pPr>
              <a:t>Gemasolar</a:t>
            </a:fld>
            <a:endParaRPr kumimoji="1" lang="en-US" sz="800" b="1" dirty="0">
              <a:solidFill>
                <a:srgbClr val="000000"/>
              </a:solidFill>
              <a:cs typeface="Arial"/>
              <a:sym typeface="Arial"/>
            </a:endParaRPr>
          </a:p>
          <a:p>
            <a:pPr fontAlgn="base">
              <a:spcBef>
                <a:spcPct val="0"/>
              </a:spcBef>
              <a:spcAft>
                <a:spcPct val="0"/>
              </a:spcAft>
              <a:buClr>
                <a:srgbClr val="003366"/>
              </a:buClr>
              <a:buFont typeface="Wingdings" pitchFamily="2" charset="2"/>
              <a:buNone/>
            </a:pPr>
            <a:r>
              <a:rPr kumimoji="1" lang="fr-FR" sz="800" dirty="0">
                <a:solidFill>
                  <a:srgbClr val="000000"/>
                </a:solidFill>
                <a:cs typeface="Arial"/>
                <a:sym typeface="Arial"/>
              </a:rPr>
              <a:t>20 MW - Spain</a:t>
            </a:r>
          </a:p>
          <a:p>
            <a:pPr fontAlgn="base">
              <a:spcBef>
                <a:spcPct val="0"/>
              </a:spcBef>
              <a:spcAft>
                <a:spcPct val="0"/>
              </a:spcAft>
              <a:buClr>
                <a:srgbClr val="003366"/>
              </a:buClr>
              <a:buFont typeface="Wingdings" pitchFamily="2" charset="2"/>
              <a:buNone/>
            </a:pPr>
            <a:r>
              <a:rPr kumimoji="1" lang="en-US" sz="800" dirty="0">
                <a:solidFill>
                  <a:srgbClr val="000000"/>
                </a:solidFill>
                <a:latin typeface="Tahoma" pitchFamily="34" charset="0"/>
              </a:rPr>
              <a:t>2,172 kWh/m</a:t>
            </a:r>
            <a:r>
              <a:rPr kumimoji="1" lang="en-US" sz="800" baseline="30000" dirty="0">
                <a:solidFill>
                  <a:srgbClr val="000000"/>
                </a:solidFill>
                <a:latin typeface="Tahoma" pitchFamily="34" charset="0"/>
              </a:rPr>
              <a:t>2</a:t>
            </a:r>
            <a:r>
              <a:rPr kumimoji="1" lang="en-US" sz="800" dirty="0">
                <a:solidFill>
                  <a:srgbClr val="000000"/>
                </a:solidFill>
                <a:latin typeface="Tahoma" pitchFamily="34" charset="0"/>
              </a:rPr>
              <a:t>/y</a:t>
            </a:r>
            <a:endParaRPr kumimoji="1" lang="en-US" sz="800" dirty="0">
              <a:solidFill>
                <a:srgbClr val="000000"/>
              </a:solidFill>
              <a:cs typeface="Arial"/>
              <a:sym typeface="Arial"/>
            </a:endParaRPr>
          </a:p>
        </p:txBody>
      </p:sp>
      <p:sp useBgFill="1">
        <p:nvSpPr>
          <p:cNvPr id="108" name="Rectangle 107"/>
          <p:cNvSpPr/>
          <p:nvPr>
            <p:custDataLst>
              <p:tags r:id="rId67"/>
            </p:custDataLst>
          </p:nvPr>
        </p:nvSpPr>
        <p:spPr bwMode="auto">
          <a:xfrm>
            <a:off x="2861897" y="3251206"/>
            <a:ext cx="703385" cy="366713"/>
          </a:xfrm>
          <a:prstGeom prst="rect">
            <a:avLst/>
          </a:prstGeom>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vert="horz" wrap="none" lIns="14286" tIns="0" rIns="14286" bIns="0" numCol="1" rtlCol="0" anchor="t" anchorCtr="0" compatLnSpc="1">
            <a:prstTxWarp prst="textNoShape">
              <a:avLst/>
            </a:prstTxWarp>
          </a:bodyPr>
          <a:lstStyle/>
          <a:p>
            <a:pPr fontAlgn="base">
              <a:spcBef>
                <a:spcPct val="0"/>
              </a:spcBef>
              <a:spcAft>
                <a:spcPct val="0"/>
              </a:spcAft>
              <a:buClr>
                <a:srgbClr val="003366"/>
              </a:buClr>
              <a:buFont typeface="Wingdings" pitchFamily="2" charset="2"/>
              <a:buNone/>
            </a:pPr>
            <a:fld id="{23F8E155-4AFF-4CEE-941B-2EF6C8C575EC}" type="datetime'''''''''''''''P''''''''''''S''10'">
              <a:rPr kumimoji="1" lang="en-US" sz="800" b="1">
                <a:solidFill>
                  <a:srgbClr val="000000"/>
                </a:solidFill>
                <a:cs typeface="Arial"/>
                <a:sym typeface="Arial"/>
              </a:rPr>
              <a:pPr fontAlgn="base">
                <a:spcBef>
                  <a:spcPct val="0"/>
                </a:spcBef>
                <a:spcAft>
                  <a:spcPct val="0"/>
                </a:spcAft>
                <a:buClr>
                  <a:srgbClr val="003366"/>
                </a:buClr>
                <a:buFont typeface="Wingdings" pitchFamily="2" charset="2"/>
                <a:buNone/>
              </a:pPr>
              <a:t>PS10</a:t>
            </a:fld>
            <a:endParaRPr kumimoji="1" lang="en-US" sz="800" b="1" dirty="0">
              <a:solidFill>
                <a:srgbClr val="000000"/>
              </a:solidFill>
              <a:cs typeface="Arial"/>
              <a:sym typeface="Arial"/>
            </a:endParaRPr>
          </a:p>
          <a:p>
            <a:pPr fontAlgn="base">
              <a:spcBef>
                <a:spcPct val="0"/>
              </a:spcBef>
              <a:spcAft>
                <a:spcPct val="0"/>
              </a:spcAft>
              <a:buClr>
                <a:srgbClr val="003366"/>
              </a:buClr>
              <a:buFont typeface="Wingdings" pitchFamily="2" charset="2"/>
              <a:buNone/>
            </a:pPr>
            <a:r>
              <a:rPr kumimoji="1" lang="fr-FR" sz="800" dirty="0">
                <a:solidFill>
                  <a:srgbClr val="000000"/>
                </a:solidFill>
                <a:cs typeface="Arial"/>
                <a:sym typeface="Arial"/>
              </a:rPr>
              <a:t>11 MW</a:t>
            </a:r>
            <a:r>
              <a:rPr kumimoji="1" lang="en-US" sz="800" dirty="0">
                <a:solidFill>
                  <a:srgbClr val="000000"/>
                </a:solidFill>
                <a:cs typeface="Arial"/>
                <a:sym typeface="Arial"/>
              </a:rPr>
              <a:t> - Spain</a:t>
            </a:r>
          </a:p>
          <a:p>
            <a:pPr fontAlgn="base">
              <a:spcBef>
                <a:spcPct val="0"/>
              </a:spcBef>
              <a:spcAft>
                <a:spcPct val="0"/>
              </a:spcAft>
              <a:buClr>
                <a:srgbClr val="003366"/>
              </a:buClr>
              <a:buFont typeface="Wingdings" pitchFamily="2" charset="2"/>
              <a:buNone/>
            </a:pPr>
            <a:r>
              <a:rPr kumimoji="1" lang="en-US" sz="800" dirty="0">
                <a:solidFill>
                  <a:srgbClr val="000000"/>
                </a:solidFill>
                <a:latin typeface="Tahoma" pitchFamily="34" charset="0"/>
              </a:rPr>
              <a:t>2,012 kWh/m</a:t>
            </a:r>
            <a:r>
              <a:rPr kumimoji="1" lang="en-US" sz="800" baseline="30000" dirty="0">
                <a:solidFill>
                  <a:srgbClr val="000000"/>
                </a:solidFill>
                <a:latin typeface="Tahoma" pitchFamily="34" charset="0"/>
              </a:rPr>
              <a:t>2</a:t>
            </a:r>
            <a:r>
              <a:rPr kumimoji="1" lang="en-US" sz="800" dirty="0">
                <a:solidFill>
                  <a:srgbClr val="000000"/>
                </a:solidFill>
                <a:latin typeface="Tahoma" pitchFamily="34" charset="0"/>
              </a:rPr>
              <a:t>/y</a:t>
            </a:r>
            <a:endParaRPr kumimoji="1" lang="en-US" sz="800" dirty="0">
              <a:solidFill>
                <a:srgbClr val="000000"/>
              </a:solidFill>
              <a:cs typeface="Arial"/>
              <a:sym typeface="Arial"/>
            </a:endParaRPr>
          </a:p>
        </p:txBody>
      </p:sp>
      <p:sp useBgFill="1">
        <p:nvSpPr>
          <p:cNvPr id="107" name="Rectangle 106"/>
          <p:cNvSpPr/>
          <p:nvPr>
            <p:custDataLst>
              <p:tags r:id="rId68"/>
            </p:custDataLst>
          </p:nvPr>
        </p:nvSpPr>
        <p:spPr bwMode="auto">
          <a:xfrm>
            <a:off x="5045320" y="4999042"/>
            <a:ext cx="627185" cy="244475"/>
          </a:xfrm>
          <a:prstGeom prst="rect">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vert="horz" wrap="none" lIns="14286" tIns="0" rIns="14286" bIns="0" numCol="1" rtlCol="0" anchor="t" anchorCtr="0" compatLnSpc="1">
            <a:prstTxWarp prst="textNoShape">
              <a:avLst/>
            </a:prstTxWarp>
            <a:noAutofit/>
          </a:bodyPr>
          <a:lstStyle/>
          <a:p>
            <a:pPr fontAlgn="base">
              <a:spcBef>
                <a:spcPct val="0"/>
              </a:spcBef>
              <a:spcAft>
                <a:spcPct val="0"/>
              </a:spcAft>
              <a:buClr>
                <a:srgbClr val="003366"/>
              </a:buClr>
              <a:buFont typeface="Wingdings" pitchFamily="2" charset="2"/>
              <a:buNone/>
            </a:pPr>
            <a:r>
              <a:rPr kumimoji="1" lang="fr-FR" sz="800" b="1" dirty="0" err="1">
                <a:solidFill>
                  <a:srgbClr val="000000"/>
                </a:solidFill>
                <a:cs typeface="Arial"/>
                <a:sym typeface="Arial"/>
              </a:rPr>
              <a:t>Supcon</a:t>
            </a:r>
            <a:endParaRPr kumimoji="1" lang="en-US" sz="800" b="1" dirty="0">
              <a:solidFill>
                <a:srgbClr val="000000"/>
              </a:solidFill>
              <a:cs typeface="Arial"/>
              <a:sym typeface="Arial"/>
            </a:endParaRPr>
          </a:p>
          <a:p>
            <a:pPr fontAlgn="base">
              <a:spcBef>
                <a:spcPct val="0"/>
              </a:spcBef>
              <a:spcAft>
                <a:spcPct val="0"/>
              </a:spcAft>
              <a:buClr>
                <a:srgbClr val="003366"/>
              </a:buClr>
              <a:buFont typeface="Wingdings" pitchFamily="2" charset="2"/>
              <a:buNone/>
            </a:pPr>
            <a:r>
              <a:rPr kumimoji="1" lang="fr-FR" sz="800" dirty="0">
                <a:solidFill>
                  <a:srgbClr val="000000"/>
                </a:solidFill>
                <a:cs typeface="Arial"/>
                <a:sym typeface="Arial"/>
              </a:rPr>
              <a:t>50 MW -China</a:t>
            </a:r>
            <a:endParaRPr kumimoji="1" lang="en-US" sz="800" dirty="0" err="1">
              <a:solidFill>
                <a:srgbClr val="000000"/>
              </a:solidFill>
              <a:cs typeface="Arial"/>
              <a:sym typeface="Arial"/>
            </a:endParaRPr>
          </a:p>
        </p:txBody>
      </p:sp>
      <p:sp>
        <p:nvSpPr>
          <p:cNvPr id="66" name="Rectangle 65"/>
          <p:cNvSpPr/>
          <p:nvPr>
            <p:custDataLst>
              <p:tags r:id="rId69"/>
            </p:custDataLst>
          </p:nvPr>
        </p:nvSpPr>
        <p:spPr bwMode="auto">
          <a:xfrm>
            <a:off x="4070840" y="5978531"/>
            <a:ext cx="61546" cy="66675"/>
          </a:xfrm>
          <a:prstGeom prst="rect">
            <a:avLst/>
          </a:prstGeom>
          <a:solidFill>
            <a:srgbClr val="00A2A2"/>
          </a:solidFill>
          <a:ln w="9525" cap="flat" cmpd="sng" algn="ctr">
            <a:solidFill>
              <a:srgbClr val="00A2A2"/>
            </a:solidFill>
            <a:prstDash val="solid"/>
            <a:round/>
            <a:headEnd type="none" w="med" len="med"/>
            <a:tailEnd type="none" w="med" len="med"/>
          </a:ln>
          <a:effectLst/>
        </p:spPr>
        <p:txBody>
          <a:bodyPr vert="horz" wrap="square" lIns="45713" tIns="45713" rIns="45713" bIns="45713" numCol="1" rtlCol="0" anchor="ctr" anchorCtr="0" compatLnSpc="1">
            <a:prstTxWarp prst="textNoShape">
              <a:avLst/>
            </a:prstTxWarp>
          </a:bodyPr>
          <a:lstStyle/>
          <a:p>
            <a:pPr algn="ctr" fontAlgn="base">
              <a:spcBef>
                <a:spcPct val="0"/>
              </a:spcBef>
              <a:spcAft>
                <a:spcPts val="600"/>
              </a:spcAft>
              <a:buClr>
                <a:srgbClr val="003366"/>
              </a:buClr>
            </a:pPr>
            <a:endParaRPr kumimoji="1" lang="en-US" sz="1200" dirty="0" err="1">
              <a:solidFill>
                <a:srgbClr val="000000"/>
              </a:solidFill>
            </a:endParaRPr>
          </a:p>
        </p:txBody>
      </p:sp>
      <p:sp>
        <p:nvSpPr>
          <p:cNvPr id="61" name="Rectangle 60"/>
          <p:cNvSpPr/>
          <p:nvPr>
            <p:custDataLst>
              <p:tags r:id="rId70"/>
            </p:custDataLst>
          </p:nvPr>
        </p:nvSpPr>
        <p:spPr bwMode="auto">
          <a:xfrm>
            <a:off x="3317631" y="5978531"/>
            <a:ext cx="61546" cy="66675"/>
          </a:xfrm>
          <a:prstGeom prst="rect">
            <a:avLst/>
          </a:prstGeom>
          <a:solidFill>
            <a:srgbClr val="8A0000"/>
          </a:solidFill>
          <a:ln w="9525" cap="flat" cmpd="sng" algn="ctr">
            <a:solidFill>
              <a:srgbClr val="8A0000"/>
            </a:solidFill>
            <a:prstDash val="solid"/>
            <a:round/>
            <a:headEnd type="none" w="med" len="med"/>
            <a:tailEnd type="none" w="med" len="med"/>
          </a:ln>
          <a:effectLst/>
        </p:spPr>
        <p:txBody>
          <a:bodyPr vert="horz" wrap="square" lIns="45713" tIns="45713" rIns="45713" bIns="45713" numCol="1" rtlCol="0" anchor="ctr" anchorCtr="0" compatLnSpc="1">
            <a:prstTxWarp prst="textNoShape">
              <a:avLst/>
            </a:prstTxWarp>
          </a:bodyPr>
          <a:lstStyle/>
          <a:p>
            <a:pPr algn="ctr" fontAlgn="base">
              <a:spcBef>
                <a:spcPct val="0"/>
              </a:spcBef>
              <a:spcAft>
                <a:spcPts val="600"/>
              </a:spcAft>
              <a:buClr>
                <a:srgbClr val="003366"/>
              </a:buClr>
            </a:pPr>
            <a:endParaRPr kumimoji="1" lang="en-US" sz="1200" dirty="0" err="1">
              <a:solidFill>
                <a:srgbClr val="000000"/>
              </a:solidFill>
              <a:latin typeface="Tahoma" pitchFamily="34" charset="0"/>
            </a:endParaRPr>
          </a:p>
        </p:txBody>
      </p:sp>
      <p:sp>
        <p:nvSpPr>
          <p:cNvPr id="60" name="Rectangle 59"/>
          <p:cNvSpPr/>
          <p:nvPr>
            <p:custDataLst>
              <p:tags r:id="rId71"/>
            </p:custDataLst>
          </p:nvPr>
        </p:nvSpPr>
        <p:spPr bwMode="auto">
          <a:xfrm>
            <a:off x="2492620" y="5978531"/>
            <a:ext cx="61546" cy="66675"/>
          </a:xfrm>
          <a:prstGeom prst="rect">
            <a:avLst/>
          </a:prstGeom>
          <a:solidFill>
            <a:srgbClr val="003366"/>
          </a:solidFill>
          <a:ln w="9525" cap="flat" cmpd="sng" algn="ctr">
            <a:solidFill>
              <a:srgbClr val="003366"/>
            </a:solidFill>
            <a:prstDash val="solid"/>
            <a:round/>
            <a:headEnd type="none" w="med" len="med"/>
            <a:tailEnd type="none" w="med" len="med"/>
          </a:ln>
          <a:effectLst/>
        </p:spPr>
        <p:txBody>
          <a:bodyPr vert="horz" wrap="square" lIns="45713" tIns="45713" rIns="45713" bIns="45713" numCol="1" rtlCol="0" anchor="ctr" anchorCtr="0" compatLnSpc="1">
            <a:prstTxWarp prst="textNoShape">
              <a:avLst/>
            </a:prstTxWarp>
          </a:bodyPr>
          <a:lstStyle/>
          <a:p>
            <a:pPr algn="ctr" fontAlgn="base">
              <a:spcBef>
                <a:spcPct val="0"/>
              </a:spcBef>
              <a:spcAft>
                <a:spcPts val="600"/>
              </a:spcAft>
              <a:buClr>
                <a:srgbClr val="003366"/>
              </a:buClr>
            </a:pPr>
            <a:endParaRPr kumimoji="1" lang="en-US" sz="1200" dirty="0" err="1">
              <a:solidFill>
                <a:srgbClr val="000000"/>
              </a:solidFill>
              <a:latin typeface="Tahoma" pitchFamily="34" charset="0"/>
            </a:endParaRPr>
          </a:p>
        </p:txBody>
      </p:sp>
      <p:sp>
        <p:nvSpPr>
          <p:cNvPr id="31" name="Rectangle 30"/>
          <p:cNvSpPr/>
          <p:nvPr>
            <p:custDataLst>
              <p:tags r:id="rId72"/>
            </p:custDataLst>
          </p:nvPr>
        </p:nvSpPr>
        <p:spPr bwMode="auto">
          <a:xfrm>
            <a:off x="4248155" y="5927731"/>
            <a:ext cx="274027" cy="182563"/>
          </a:xfrm>
          <a:prstGeom prst="rect">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vert="horz" wrap="none" lIns="0" tIns="0" rIns="0" bIns="0" numCol="1" rtlCol="0" anchor="ctr" anchorCtr="0" compatLnSpc="1">
            <a:prstTxWarp prst="textNoShape">
              <a:avLst/>
            </a:prstTxWarp>
          </a:bodyPr>
          <a:lstStyle/>
          <a:p>
            <a:pPr fontAlgn="base">
              <a:spcBef>
                <a:spcPct val="0"/>
              </a:spcBef>
              <a:spcAft>
                <a:spcPct val="0"/>
              </a:spcAft>
              <a:buClr>
                <a:srgbClr val="003366"/>
              </a:buClr>
              <a:buFont typeface="Wingdings" pitchFamily="2" charset="2"/>
              <a:buNone/>
            </a:pPr>
            <a:fld id="{B77F17D2-3FFE-4479-912D-F197647DE1EC}" type="datetime'''''''''''''''''''''''''''''''''''''''''''''''''''L''''''''FR'">
              <a:rPr kumimoji="1" lang="en-US" sz="1200" b="1">
                <a:solidFill>
                  <a:srgbClr val="000000"/>
                </a:solidFill>
                <a:cs typeface="Arial"/>
                <a:sym typeface="Arial"/>
              </a:rPr>
              <a:pPr fontAlgn="base">
                <a:spcBef>
                  <a:spcPct val="0"/>
                </a:spcBef>
                <a:spcAft>
                  <a:spcPct val="0"/>
                </a:spcAft>
                <a:buClr>
                  <a:srgbClr val="003366"/>
                </a:buClr>
                <a:buFont typeface="Wingdings" pitchFamily="2" charset="2"/>
                <a:buNone/>
              </a:pPr>
              <a:t>LFR</a:t>
            </a:fld>
            <a:endParaRPr kumimoji="1" lang="en-US" sz="1200" b="1" dirty="0" err="1">
              <a:solidFill>
                <a:srgbClr val="000000"/>
              </a:solidFill>
              <a:cs typeface="Arial"/>
              <a:sym typeface="Arial"/>
            </a:endParaRPr>
          </a:p>
        </p:txBody>
      </p:sp>
      <p:sp>
        <p:nvSpPr>
          <p:cNvPr id="62" name="Rectangle 61"/>
          <p:cNvSpPr/>
          <p:nvPr>
            <p:custDataLst>
              <p:tags r:id="rId73"/>
            </p:custDataLst>
          </p:nvPr>
        </p:nvSpPr>
        <p:spPr bwMode="auto">
          <a:xfrm>
            <a:off x="3494944" y="5927731"/>
            <a:ext cx="414704" cy="182563"/>
          </a:xfrm>
          <a:prstGeom prst="rect">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vert="horz" wrap="none" lIns="0" tIns="0" rIns="0" bIns="0" numCol="1" rtlCol="0" anchor="ctr" anchorCtr="0" compatLnSpc="1">
            <a:prstTxWarp prst="textNoShape">
              <a:avLst/>
            </a:prstTxWarp>
            <a:noAutofit/>
          </a:bodyPr>
          <a:lstStyle/>
          <a:p>
            <a:pPr fontAlgn="base">
              <a:spcBef>
                <a:spcPct val="0"/>
              </a:spcBef>
              <a:spcAft>
                <a:spcPct val="0"/>
              </a:spcAft>
              <a:buClr>
                <a:srgbClr val="003366"/>
              </a:buClr>
              <a:buFont typeface="Wingdings" pitchFamily="2" charset="2"/>
              <a:buNone/>
            </a:pPr>
            <a:fld id="{96F77CBF-A710-4E95-A3CD-6B12DBCB6741}" type="datetime'Tow''''''''''''''e''''''''''r'''''''''''''''''''''">
              <a:rPr kumimoji="1" lang="en-US" sz="1200" b="1">
                <a:solidFill>
                  <a:srgbClr val="000000"/>
                </a:solidFill>
                <a:cs typeface="Arial"/>
                <a:sym typeface="Arial"/>
              </a:rPr>
              <a:pPr fontAlgn="base">
                <a:spcBef>
                  <a:spcPct val="0"/>
                </a:spcBef>
                <a:spcAft>
                  <a:spcPct val="0"/>
                </a:spcAft>
                <a:buClr>
                  <a:srgbClr val="003366"/>
                </a:buClr>
                <a:buFont typeface="Wingdings" pitchFamily="2" charset="2"/>
                <a:buNone/>
              </a:pPr>
              <a:t>Tower</a:t>
            </a:fld>
            <a:endParaRPr kumimoji="1" lang="en-US" sz="1200" b="1" dirty="0" err="1">
              <a:solidFill>
                <a:srgbClr val="000000"/>
              </a:solidFill>
              <a:cs typeface="Arial"/>
              <a:sym typeface="Arial"/>
            </a:endParaRPr>
          </a:p>
        </p:txBody>
      </p:sp>
      <p:sp>
        <p:nvSpPr>
          <p:cNvPr id="63" name="Rectangle 62"/>
          <p:cNvSpPr/>
          <p:nvPr>
            <p:custDataLst>
              <p:tags r:id="rId74"/>
            </p:custDataLst>
          </p:nvPr>
        </p:nvSpPr>
        <p:spPr bwMode="auto">
          <a:xfrm>
            <a:off x="2669931" y="5927731"/>
            <a:ext cx="486508" cy="182563"/>
          </a:xfrm>
          <a:prstGeom prst="rect">
            <a:avLst/>
          </a:prstGeom>
          <a:noFill/>
          <a:ln w="9525" cap="flat" cmpd="sng" algn="ctr">
            <a:noFill/>
            <a:prstDash val="solid"/>
            <a:round/>
            <a:headEnd type="none" w="med" len="med"/>
            <a:tailEnd type="none" w="med" len="me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vert="horz" wrap="none" lIns="0" tIns="0" rIns="0" bIns="0" numCol="1" rtlCol="0" anchor="ctr" anchorCtr="0" compatLnSpc="1">
            <a:prstTxWarp prst="textNoShape">
              <a:avLst/>
            </a:prstTxWarp>
            <a:noAutofit/>
          </a:bodyPr>
          <a:lstStyle/>
          <a:p>
            <a:pPr fontAlgn="base">
              <a:spcBef>
                <a:spcPct val="0"/>
              </a:spcBef>
              <a:spcAft>
                <a:spcPct val="0"/>
              </a:spcAft>
              <a:buClr>
                <a:srgbClr val="003366"/>
              </a:buClr>
              <a:buFont typeface="Wingdings" pitchFamily="2" charset="2"/>
              <a:buNone/>
            </a:pPr>
            <a:fld id="{47BEC252-5228-4640-9620-B01DAFFC1723}" type="datetime'''''''''T''''''''''''''''''''r''''''''''o''''''''''''''ug''h'">
              <a:rPr kumimoji="1" lang="en-US" sz="1200" b="1">
                <a:solidFill>
                  <a:srgbClr val="000000"/>
                </a:solidFill>
                <a:cs typeface="Arial"/>
                <a:sym typeface="Arial"/>
              </a:rPr>
              <a:pPr fontAlgn="base">
                <a:spcBef>
                  <a:spcPct val="0"/>
                </a:spcBef>
                <a:spcAft>
                  <a:spcPct val="0"/>
                </a:spcAft>
                <a:buClr>
                  <a:srgbClr val="003366"/>
                </a:buClr>
                <a:buFont typeface="Wingdings" pitchFamily="2" charset="2"/>
                <a:buNone/>
              </a:pPr>
              <a:t>Trough</a:t>
            </a:fld>
            <a:endParaRPr kumimoji="1" lang="en-US" sz="1200" b="1" dirty="0" err="1">
              <a:solidFill>
                <a:srgbClr val="000000"/>
              </a:solidFill>
              <a:cs typeface="Arial"/>
              <a:sym typeface="Arial"/>
            </a:endParaRPr>
          </a:p>
        </p:txBody>
      </p:sp>
      <p:sp>
        <p:nvSpPr>
          <p:cNvPr id="75" name="TextBox 74"/>
          <p:cNvSpPr txBox="1"/>
          <p:nvPr>
            <p:custDataLst>
              <p:tags r:id="rId75"/>
            </p:custDataLst>
          </p:nvPr>
        </p:nvSpPr>
        <p:spPr>
          <a:xfrm>
            <a:off x="645357" y="2678119"/>
            <a:ext cx="1566642" cy="504825"/>
          </a:xfrm>
          <a:prstGeom prst="roundRect">
            <a:avLst/>
          </a:prstGeom>
          <a:solidFill>
            <a:schemeClr val="accent2">
              <a:lumMod val="40000"/>
              <a:lumOff val="60000"/>
            </a:schemeClr>
          </a:solidFill>
        </p:spPr>
        <p:txBody>
          <a:bodyPr wrap="square" lIns="45713" tIns="45713" rIns="45713" bIns="45713" rtlCol="0" anchor="ctr">
            <a:noAutofit/>
          </a:bodyPr>
          <a:lstStyle/>
          <a:p>
            <a:pPr fontAlgn="base">
              <a:spcAft>
                <a:spcPct val="0"/>
              </a:spcAft>
              <a:buClr>
                <a:srgbClr val="003366"/>
              </a:buClr>
              <a:buFont typeface="Wingdings" pitchFamily="2" charset="2"/>
              <a:buNone/>
            </a:pPr>
            <a:r>
              <a:rPr kumimoji="1" lang="fr-FR" sz="900" b="1" dirty="0">
                <a:solidFill>
                  <a:srgbClr val="000000"/>
                </a:solidFill>
              </a:rPr>
              <a:t>Name</a:t>
            </a:r>
          </a:p>
          <a:p>
            <a:pPr fontAlgn="base">
              <a:spcAft>
                <a:spcPct val="0"/>
              </a:spcAft>
              <a:buClr>
                <a:srgbClr val="003366"/>
              </a:buClr>
              <a:buFont typeface="Wingdings" pitchFamily="2" charset="2"/>
              <a:buNone/>
            </a:pPr>
            <a:r>
              <a:rPr kumimoji="1" lang="fr-FR" sz="900" dirty="0">
                <a:solidFill>
                  <a:srgbClr val="000000"/>
                </a:solidFill>
              </a:rPr>
              <a:t>Project </a:t>
            </a:r>
            <a:r>
              <a:rPr kumimoji="1" lang="fr-FR" sz="900" dirty="0" err="1">
                <a:solidFill>
                  <a:srgbClr val="000000"/>
                </a:solidFill>
              </a:rPr>
              <a:t>Capacity</a:t>
            </a:r>
            <a:r>
              <a:rPr kumimoji="1" lang="fr-FR" sz="900" dirty="0">
                <a:solidFill>
                  <a:srgbClr val="000000"/>
                </a:solidFill>
              </a:rPr>
              <a:t> – Country</a:t>
            </a:r>
          </a:p>
          <a:p>
            <a:pPr fontAlgn="base">
              <a:spcAft>
                <a:spcPct val="0"/>
              </a:spcAft>
              <a:buClr>
                <a:srgbClr val="003366"/>
              </a:buClr>
              <a:buFont typeface="Wingdings" pitchFamily="2" charset="2"/>
              <a:buNone/>
            </a:pPr>
            <a:r>
              <a:rPr kumimoji="1" lang="fr-FR" sz="900" dirty="0">
                <a:solidFill>
                  <a:srgbClr val="000000"/>
                </a:solidFill>
              </a:rPr>
              <a:t>Direct Normal </a:t>
            </a:r>
            <a:r>
              <a:rPr kumimoji="1" lang="fr-FR" sz="900" dirty="0" err="1">
                <a:solidFill>
                  <a:srgbClr val="000000"/>
                </a:solidFill>
              </a:rPr>
              <a:t>Irradiance</a:t>
            </a:r>
            <a:r>
              <a:rPr kumimoji="1" lang="fr-FR" sz="900" dirty="0">
                <a:solidFill>
                  <a:srgbClr val="000000"/>
                </a:solidFill>
              </a:rPr>
              <a:t> </a:t>
            </a:r>
            <a:endParaRPr kumimoji="1" lang="en-US" sz="900" dirty="0" err="1">
              <a:solidFill>
                <a:srgbClr val="000000"/>
              </a:solidFill>
            </a:endParaRPr>
          </a:p>
        </p:txBody>
      </p:sp>
      <p:cxnSp>
        <p:nvCxnSpPr>
          <p:cNvPr id="9" name="Gerade Verbindung 8"/>
          <p:cNvCxnSpPr/>
          <p:nvPr/>
        </p:nvCxnSpPr>
        <p:spPr bwMode="auto">
          <a:xfrm>
            <a:off x="731232" y="2326485"/>
            <a:ext cx="1263159" cy="2322510"/>
          </a:xfrm>
          <a:prstGeom prst="line">
            <a:avLst/>
          </a:prstGeom>
          <a:solidFill>
            <a:srgbClr val="FF7C80"/>
          </a:solidFill>
          <a:ln w="28575" cap="flat" cmpd="sng" algn="ctr">
            <a:solidFill>
              <a:srgbClr val="FF0000"/>
            </a:solidFill>
            <a:prstDash val="sysDash"/>
            <a:round/>
            <a:headEnd type="none" w="med" len="med"/>
            <a:tailEnd type="none" w="med" len="med"/>
          </a:ln>
          <a:effectLst/>
        </p:spPr>
      </p:cxnSp>
      <p:cxnSp>
        <p:nvCxnSpPr>
          <p:cNvPr id="84" name="Gerade Verbindung 83"/>
          <p:cNvCxnSpPr/>
          <p:nvPr/>
        </p:nvCxnSpPr>
        <p:spPr bwMode="auto">
          <a:xfrm>
            <a:off x="4471943" y="3579608"/>
            <a:ext cx="908536" cy="1295818"/>
          </a:xfrm>
          <a:prstGeom prst="line">
            <a:avLst/>
          </a:prstGeom>
          <a:solidFill>
            <a:srgbClr val="FF7C80"/>
          </a:solidFill>
          <a:ln w="28575" cap="flat" cmpd="sng" algn="ctr">
            <a:solidFill>
              <a:srgbClr val="FF0000"/>
            </a:solidFill>
            <a:prstDash val="sysDash"/>
            <a:round/>
            <a:headEnd type="none" w="med" len="med"/>
            <a:tailEnd type="none" w="med" len="med"/>
          </a:ln>
          <a:effectLst/>
        </p:spPr>
      </p:cxnSp>
    </p:spTree>
    <p:extLst>
      <p:ext uri="{BB962C8B-B14F-4D97-AF65-F5344CB8AC3E}">
        <p14:creationId xmlns:p14="http://schemas.microsoft.com/office/powerpoint/2010/main" val="773753179"/>
      </p:ext>
    </p:extLst>
  </p:cSld>
  <p:clrMapOvr>
    <a:masterClrMapping/>
  </p:clrMapOvr>
  <p:transition/>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611560" y="2564904"/>
            <a:ext cx="8172000" cy="738187"/>
          </a:xfrm>
        </p:spPr>
        <p:txBody>
          <a:bodyPr/>
          <a:lstStyle/>
          <a:p>
            <a:r>
              <a:rPr lang="de-DE" dirty="0" smtClean="0"/>
              <a:t>Der Wert von Elektrizität….</a:t>
            </a:r>
            <a:br>
              <a:rPr lang="de-DE" dirty="0" smtClean="0"/>
            </a:br>
            <a:r>
              <a:rPr lang="de-DE" dirty="0"/>
              <a:t/>
            </a:r>
            <a:br>
              <a:rPr lang="de-DE" dirty="0"/>
            </a:br>
            <a:r>
              <a:rPr lang="de-DE" dirty="0" smtClean="0"/>
              <a:t>Beispiel Kalifornien 32% </a:t>
            </a:r>
            <a:r>
              <a:rPr lang="de-DE" dirty="0" err="1" smtClean="0"/>
              <a:t>Renewable</a:t>
            </a:r>
            <a:r>
              <a:rPr lang="de-DE" dirty="0" smtClean="0"/>
              <a:t> Portfolio Standard</a:t>
            </a:r>
            <a:endParaRPr lang="en-US" dirty="0"/>
          </a:p>
        </p:txBody>
      </p:sp>
      <p:sp>
        <p:nvSpPr>
          <p:cNvPr id="3" name="Fußzeilenplatzhalter 2"/>
          <p:cNvSpPr>
            <a:spLocks noGrp="1"/>
          </p:cNvSpPr>
          <p:nvPr>
            <p:ph type="ftr" sz="quarter" idx="10"/>
          </p:nvPr>
        </p:nvSpPr>
        <p:spPr/>
        <p:txBody>
          <a:bodyPr/>
          <a:lstStyle/>
          <a:p>
            <a:pPr>
              <a:defRPr/>
            </a:pPr>
            <a:r>
              <a:rPr lang="en-GB" noProof="0" smtClean="0"/>
              <a:t>&gt;AKE &gt;Solarthermische Kraftwerke &gt; Pitz-Paal &gt; 10./11.4.2014</a:t>
            </a:r>
            <a:endParaRPr lang="en-GB" noProof="0" dirty="0"/>
          </a:p>
        </p:txBody>
      </p:sp>
      <p:sp>
        <p:nvSpPr>
          <p:cNvPr id="4" name="Foliennummernplatzhalter 3"/>
          <p:cNvSpPr>
            <a:spLocks noGrp="1"/>
          </p:cNvSpPr>
          <p:nvPr>
            <p:ph type="sldNum" sz="quarter" idx="11"/>
          </p:nvPr>
        </p:nvSpPr>
        <p:spPr/>
        <p:txBody>
          <a:bodyPr/>
          <a:lstStyle/>
          <a:p>
            <a:pPr>
              <a:defRPr/>
            </a:pPr>
            <a:r>
              <a:rPr lang="en-GB" noProof="0" smtClean="0"/>
              <a:t>DLR.de  •  Chart </a:t>
            </a:r>
            <a:fld id="{18C7CB6D-895A-4F21-B0E7-2185F6FE5534}" type="slidenum">
              <a:rPr lang="en-GB" noProof="0" smtClean="0"/>
              <a:pPr>
                <a:defRPr/>
              </a:pPr>
              <a:t>27</a:t>
            </a:fld>
            <a:endParaRPr lang="en-GB" noProof="0" dirty="0"/>
          </a:p>
        </p:txBody>
      </p:sp>
      <p:sp>
        <p:nvSpPr>
          <p:cNvPr id="5" name="Rechteck 4"/>
          <p:cNvSpPr/>
          <p:nvPr/>
        </p:nvSpPr>
        <p:spPr>
          <a:xfrm>
            <a:off x="8604448" y="6371584"/>
            <a:ext cx="441146" cy="369332"/>
          </a:xfrm>
          <a:prstGeom prst="rect">
            <a:avLst/>
          </a:prstGeom>
        </p:spPr>
        <p:txBody>
          <a:bodyPr wrap="none">
            <a:spAutoFit/>
          </a:bodyPr>
          <a:lstStyle/>
          <a:p>
            <a:fld id="{A4B458E2-F606-46F0-90B2-A686ED9C4A1E}" type="slidenum">
              <a:rPr lang="en-US" altLang="en-US">
                <a:solidFill>
                  <a:schemeClr val="bg1"/>
                </a:solidFill>
                <a:latin typeface="Arial" charset="0"/>
                <a:cs typeface="Arial" charset="0"/>
              </a:rPr>
              <a:pPr/>
              <a:t>27</a:t>
            </a:fld>
            <a:endParaRPr lang="en-US" dirty="0"/>
          </a:p>
        </p:txBody>
      </p:sp>
    </p:spTree>
    <p:extLst>
      <p:ext uri="{BB962C8B-B14F-4D97-AF65-F5344CB8AC3E}">
        <p14:creationId xmlns:p14="http://schemas.microsoft.com/office/powerpoint/2010/main" val="2479517887"/>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0848975" cy="78867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Rechteck 1"/>
          <p:cNvSpPr/>
          <p:nvPr/>
        </p:nvSpPr>
        <p:spPr>
          <a:xfrm>
            <a:off x="7514726" y="1114369"/>
            <a:ext cx="3359689" cy="120032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square">
            <a:spAutoFit/>
          </a:bodyPr>
          <a:lstStyle/>
          <a:p>
            <a:r>
              <a:rPr lang="de-DE" dirty="0">
                <a:latin typeface="Arial" pitchFamily="34" charset="0"/>
                <a:cs typeface="Arial" pitchFamily="34" charset="0"/>
              </a:rPr>
              <a:t>P. </a:t>
            </a:r>
            <a:r>
              <a:rPr lang="de-DE" dirty="0" err="1">
                <a:latin typeface="Arial" pitchFamily="34" charset="0"/>
                <a:cs typeface="Arial" pitchFamily="34" charset="0"/>
              </a:rPr>
              <a:t>Denholm</a:t>
            </a:r>
            <a:r>
              <a:rPr lang="de-DE" dirty="0">
                <a:latin typeface="Arial" pitchFamily="34" charset="0"/>
                <a:cs typeface="Arial" pitchFamily="34" charset="0"/>
              </a:rPr>
              <a:t>, </a:t>
            </a:r>
            <a:endParaRPr lang="de-DE" dirty="0"/>
          </a:p>
          <a:p>
            <a:r>
              <a:rPr lang="en-US" dirty="0"/>
              <a:t> </a:t>
            </a:r>
            <a:r>
              <a:rPr lang="en-US" b="1" dirty="0"/>
              <a:t>The Value of CSP with Thermal Energy Storage</a:t>
            </a:r>
          </a:p>
          <a:p>
            <a:r>
              <a:rPr lang="en-US" b="1" dirty="0"/>
              <a:t>SolarPACES 2013 </a:t>
            </a:r>
            <a:r>
              <a:rPr lang="de-DE" dirty="0">
                <a:latin typeface="Arial" pitchFamily="34" charset="0"/>
                <a:cs typeface="Arial" pitchFamily="34" charset="0"/>
              </a:rPr>
              <a:t> </a:t>
            </a:r>
          </a:p>
        </p:txBody>
      </p:sp>
      <p:sp>
        <p:nvSpPr>
          <p:cNvPr id="5" name="Rechteck 4"/>
          <p:cNvSpPr/>
          <p:nvPr/>
        </p:nvSpPr>
        <p:spPr>
          <a:xfrm>
            <a:off x="10407829" y="7517368"/>
            <a:ext cx="441146" cy="369332"/>
          </a:xfrm>
          <a:prstGeom prst="rect">
            <a:avLst/>
          </a:prstGeom>
        </p:spPr>
        <p:txBody>
          <a:bodyPr wrap="none">
            <a:spAutoFit/>
          </a:bodyPr>
          <a:lstStyle/>
          <a:p>
            <a:fld id="{A4B458E2-F606-46F0-90B2-A686ED9C4A1E}" type="slidenum">
              <a:rPr lang="en-US" altLang="en-US">
                <a:latin typeface="Arial" charset="0"/>
                <a:cs typeface="Arial" charset="0"/>
              </a:rPr>
              <a:pPr/>
              <a:t>28</a:t>
            </a:fld>
            <a:endParaRPr lang="en-US" dirty="0"/>
          </a:p>
        </p:txBody>
      </p:sp>
    </p:spTree>
    <p:extLst>
      <p:ext uri="{BB962C8B-B14F-4D97-AF65-F5344CB8AC3E}">
        <p14:creationId xmlns:p14="http://schemas.microsoft.com/office/powerpoint/2010/main" val="356866264"/>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ußzeilenplatzhalter 1"/>
          <p:cNvSpPr>
            <a:spLocks noGrp="1"/>
          </p:cNvSpPr>
          <p:nvPr>
            <p:ph type="ftr" sz="quarter" idx="10"/>
          </p:nvPr>
        </p:nvSpPr>
        <p:spPr/>
        <p:txBody>
          <a:bodyPr/>
          <a:lstStyle/>
          <a:p>
            <a:pPr>
              <a:defRPr/>
            </a:pPr>
            <a:r>
              <a:rPr lang="en-GB" noProof="0" smtClean="0"/>
              <a:t>&gt;AKE &gt;Solarthermische Kraftwerke &gt; Pitz-Paal &gt; 10./11.4.2014</a:t>
            </a:r>
            <a:endParaRPr lang="en-GB" noProof="0" dirty="0"/>
          </a:p>
        </p:txBody>
      </p:sp>
      <p:sp>
        <p:nvSpPr>
          <p:cNvPr id="3" name="Foliennummernplatzhalter 2"/>
          <p:cNvSpPr>
            <a:spLocks noGrp="1"/>
          </p:cNvSpPr>
          <p:nvPr>
            <p:ph type="sldNum" sz="quarter" idx="11"/>
          </p:nvPr>
        </p:nvSpPr>
        <p:spPr/>
        <p:txBody>
          <a:bodyPr/>
          <a:lstStyle/>
          <a:p>
            <a:pPr>
              <a:defRPr/>
            </a:pPr>
            <a:r>
              <a:rPr lang="en-GB" noProof="0" smtClean="0"/>
              <a:t>DLR.de  •  Chart </a:t>
            </a:r>
            <a:fld id="{18C7CB6D-895A-4F21-B0E7-2185F6FE5534}" type="slidenum">
              <a:rPr lang="en-GB" noProof="0" smtClean="0"/>
              <a:pPr>
                <a:defRPr/>
              </a:pPr>
              <a:t>29</a:t>
            </a:fld>
            <a:endParaRPr lang="en-GB" noProof="0" dirty="0"/>
          </a:p>
        </p:txBody>
      </p:sp>
      <p:pic>
        <p:nvPicPr>
          <p:cNvPr id="2150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0906125" cy="81819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 name="Textfeld 3"/>
          <p:cNvSpPr txBox="1"/>
          <p:nvPr/>
        </p:nvSpPr>
        <p:spPr>
          <a:xfrm>
            <a:off x="3995936" y="2276872"/>
            <a:ext cx="3528392" cy="276999"/>
          </a:xfrm>
          <a:prstGeom prst="rect">
            <a:avLst/>
          </a:prstGeom>
          <a:noFill/>
        </p:spPr>
        <p:txBody>
          <a:bodyPr wrap="square" lIns="0" tIns="0" rIns="0" bIns="0" rtlCol="0">
            <a:spAutoFit/>
          </a:bodyPr>
          <a:lstStyle/>
          <a:p>
            <a:r>
              <a:rPr lang="de-DE" dirty="0" smtClean="0">
                <a:latin typeface="Arial" pitchFamily="34" charset="0"/>
                <a:cs typeface="Arial" pitchFamily="34" charset="0"/>
              </a:rPr>
              <a:t>5,6-6,3 $/</a:t>
            </a:r>
            <a:r>
              <a:rPr lang="de-DE" dirty="0" err="1" smtClean="0">
                <a:latin typeface="Arial" pitchFamily="34" charset="0"/>
                <a:cs typeface="Arial" pitchFamily="34" charset="0"/>
              </a:rPr>
              <a:t>MBtU</a:t>
            </a:r>
            <a:endParaRPr lang="en-US" dirty="0" smtClean="0">
              <a:latin typeface="Arial" pitchFamily="34" charset="0"/>
              <a:cs typeface="Arial" pitchFamily="34" charset="0"/>
            </a:endParaRPr>
          </a:p>
        </p:txBody>
      </p:sp>
      <p:sp>
        <p:nvSpPr>
          <p:cNvPr id="6" name="Textfeld 5"/>
          <p:cNvSpPr txBox="1"/>
          <p:nvPr/>
        </p:nvSpPr>
        <p:spPr>
          <a:xfrm>
            <a:off x="3275856" y="3544634"/>
            <a:ext cx="3528392" cy="276999"/>
          </a:xfrm>
          <a:prstGeom prst="rect">
            <a:avLst/>
          </a:prstGeom>
          <a:noFill/>
        </p:spPr>
        <p:txBody>
          <a:bodyPr wrap="square" lIns="0" tIns="0" rIns="0" bIns="0" rtlCol="0">
            <a:spAutoFit/>
          </a:bodyPr>
          <a:lstStyle/>
          <a:p>
            <a:r>
              <a:rPr lang="de-DE" dirty="0" smtClean="0">
                <a:latin typeface="Arial" pitchFamily="34" charset="0"/>
                <a:cs typeface="Arial" pitchFamily="34" charset="0"/>
              </a:rPr>
              <a:t>36 $/t</a:t>
            </a:r>
            <a:endParaRPr lang="en-US" dirty="0" smtClean="0">
              <a:latin typeface="Arial" pitchFamily="34" charset="0"/>
              <a:cs typeface="Arial" pitchFamily="34" charset="0"/>
            </a:endParaRPr>
          </a:p>
        </p:txBody>
      </p:sp>
      <p:sp>
        <p:nvSpPr>
          <p:cNvPr id="7" name="Rechteck 6"/>
          <p:cNvSpPr/>
          <p:nvPr/>
        </p:nvSpPr>
        <p:spPr>
          <a:xfrm>
            <a:off x="10407829" y="7517368"/>
            <a:ext cx="441146" cy="369332"/>
          </a:xfrm>
          <a:prstGeom prst="rect">
            <a:avLst/>
          </a:prstGeom>
        </p:spPr>
        <p:txBody>
          <a:bodyPr wrap="none">
            <a:spAutoFit/>
          </a:bodyPr>
          <a:lstStyle/>
          <a:p>
            <a:fld id="{A4B458E2-F606-46F0-90B2-A686ED9C4A1E}" type="slidenum">
              <a:rPr lang="en-US" altLang="en-US">
                <a:latin typeface="Arial" charset="0"/>
                <a:cs typeface="Arial" charset="0"/>
              </a:rPr>
              <a:pPr/>
              <a:t>29</a:t>
            </a:fld>
            <a:endParaRPr lang="en-US" dirty="0"/>
          </a:p>
        </p:txBody>
      </p:sp>
    </p:spTree>
    <p:extLst>
      <p:ext uri="{BB962C8B-B14F-4D97-AF65-F5344CB8AC3E}">
        <p14:creationId xmlns:p14="http://schemas.microsoft.com/office/powerpoint/2010/main" val="462485258"/>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483" name="Group 2"/>
          <p:cNvGrpSpPr>
            <a:grpSpLocks/>
          </p:cNvGrpSpPr>
          <p:nvPr/>
        </p:nvGrpSpPr>
        <p:grpSpPr bwMode="auto">
          <a:xfrm>
            <a:off x="3573463" y="1420815"/>
            <a:ext cx="5253037" cy="4600575"/>
            <a:chOff x="2251" y="811"/>
            <a:chExt cx="3309" cy="2898"/>
          </a:xfrm>
        </p:grpSpPr>
        <p:grpSp>
          <p:nvGrpSpPr>
            <p:cNvPr id="20488" name="Group 3"/>
            <p:cNvGrpSpPr>
              <a:grpSpLocks/>
            </p:cNvGrpSpPr>
            <p:nvPr/>
          </p:nvGrpSpPr>
          <p:grpSpPr bwMode="auto">
            <a:xfrm>
              <a:off x="2251" y="1527"/>
              <a:ext cx="2562" cy="2182"/>
              <a:chOff x="2251" y="1527"/>
              <a:chExt cx="2562" cy="2182"/>
            </a:xfrm>
          </p:grpSpPr>
          <p:sp>
            <p:nvSpPr>
              <p:cNvPr id="22570" name="Freeform 4"/>
              <p:cNvSpPr>
                <a:spLocks/>
              </p:cNvSpPr>
              <p:nvPr/>
            </p:nvSpPr>
            <p:spPr bwMode="auto">
              <a:xfrm>
                <a:off x="2677" y="1894"/>
                <a:ext cx="154" cy="294"/>
              </a:xfrm>
              <a:custGeom>
                <a:avLst/>
                <a:gdLst>
                  <a:gd name="T0" fmla="*/ 0 w 308"/>
                  <a:gd name="T1" fmla="*/ 180 h 588"/>
                  <a:gd name="T2" fmla="*/ 0 w 308"/>
                  <a:gd name="T3" fmla="*/ 294 h 588"/>
                  <a:gd name="T4" fmla="*/ 154 w 308"/>
                  <a:gd name="T5" fmla="*/ 25 h 588"/>
                  <a:gd name="T6" fmla="*/ 141 w 308"/>
                  <a:gd name="T7" fmla="*/ 0 h 588"/>
                  <a:gd name="T8" fmla="*/ 0 w 308"/>
                  <a:gd name="T9" fmla="*/ 180 h 5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8" h="588">
                    <a:moveTo>
                      <a:pt x="0" y="360"/>
                    </a:moveTo>
                    <a:lnTo>
                      <a:pt x="0" y="588"/>
                    </a:lnTo>
                    <a:lnTo>
                      <a:pt x="308" y="49"/>
                    </a:lnTo>
                    <a:lnTo>
                      <a:pt x="281" y="0"/>
                    </a:lnTo>
                    <a:lnTo>
                      <a:pt x="0" y="36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71" name="Freeform 5"/>
              <p:cNvSpPr>
                <a:spLocks/>
              </p:cNvSpPr>
              <p:nvPr/>
            </p:nvSpPr>
            <p:spPr bwMode="auto">
              <a:xfrm>
                <a:off x="2643" y="1856"/>
                <a:ext cx="188" cy="284"/>
              </a:xfrm>
              <a:custGeom>
                <a:avLst/>
                <a:gdLst>
                  <a:gd name="T0" fmla="*/ 0 w 377"/>
                  <a:gd name="T1" fmla="*/ 198 h 567"/>
                  <a:gd name="T2" fmla="*/ 34 w 377"/>
                  <a:gd name="T3" fmla="*/ 198 h 567"/>
                  <a:gd name="T4" fmla="*/ 34 w 377"/>
                  <a:gd name="T5" fmla="*/ 284 h 567"/>
                  <a:gd name="T6" fmla="*/ 137 w 377"/>
                  <a:gd name="T7" fmla="*/ 152 h 567"/>
                  <a:gd name="T8" fmla="*/ 188 w 377"/>
                  <a:gd name="T9" fmla="*/ 62 h 567"/>
                  <a:gd name="T10" fmla="*/ 153 w 377"/>
                  <a:gd name="T11" fmla="*/ 0 h 567"/>
                  <a:gd name="T12" fmla="*/ 0 w 377"/>
                  <a:gd name="T13" fmla="*/ 198 h 56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7" h="567">
                    <a:moveTo>
                      <a:pt x="0" y="396"/>
                    </a:moveTo>
                    <a:lnTo>
                      <a:pt x="69" y="396"/>
                    </a:lnTo>
                    <a:lnTo>
                      <a:pt x="69" y="567"/>
                    </a:lnTo>
                    <a:lnTo>
                      <a:pt x="275" y="303"/>
                    </a:lnTo>
                    <a:lnTo>
                      <a:pt x="377" y="124"/>
                    </a:lnTo>
                    <a:lnTo>
                      <a:pt x="306" y="0"/>
                    </a:lnTo>
                    <a:lnTo>
                      <a:pt x="0" y="396"/>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72" name="Freeform 6"/>
              <p:cNvSpPr>
                <a:spLocks/>
              </p:cNvSpPr>
              <p:nvPr/>
            </p:nvSpPr>
            <p:spPr bwMode="auto">
              <a:xfrm>
                <a:off x="2593" y="1819"/>
                <a:ext cx="224" cy="255"/>
              </a:xfrm>
              <a:custGeom>
                <a:avLst/>
                <a:gdLst>
                  <a:gd name="T0" fmla="*/ 0 w 450"/>
                  <a:gd name="T1" fmla="*/ 236 h 510"/>
                  <a:gd name="T2" fmla="*/ 84 w 450"/>
                  <a:gd name="T3" fmla="*/ 236 h 510"/>
                  <a:gd name="T4" fmla="*/ 84 w 450"/>
                  <a:gd name="T5" fmla="*/ 255 h 510"/>
                  <a:gd name="T6" fmla="*/ 224 w 450"/>
                  <a:gd name="T7" fmla="*/ 75 h 510"/>
                  <a:gd name="T8" fmla="*/ 182 w 450"/>
                  <a:gd name="T9" fmla="*/ 0 h 510"/>
                  <a:gd name="T10" fmla="*/ 0 w 450"/>
                  <a:gd name="T11" fmla="*/ 236 h 5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0" h="510">
                    <a:moveTo>
                      <a:pt x="0" y="471"/>
                    </a:moveTo>
                    <a:lnTo>
                      <a:pt x="169" y="471"/>
                    </a:lnTo>
                    <a:lnTo>
                      <a:pt x="169" y="510"/>
                    </a:lnTo>
                    <a:lnTo>
                      <a:pt x="450" y="150"/>
                    </a:lnTo>
                    <a:lnTo>
                      <a:pt x="365" y="0"/>
                    </a:lnTo>
                    <a:lnTo>
                      <a:pt x="0" y="471"/>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73" name="Freeform 7"/>
              <p:cNvSpPr>
                <a:spLocks/>
              </p:cNvSpPr>
              <p:nvPr/>
            </p:nvSpPr>
            <p:spPr bwMode="auto">
              <a:xfrm>
                <a:off x="2542" y="1781"/>
                <a:ext cx="254" cy="273"/>
              </a:xfrm>
              <a:custGeom>
                <a:avLst/>
                <a:gdLst>
                  <a:gd name="T0" fmla="*/ 101 w 508"/>
                  <a:gd name="T1" fmla="*/ 273 h 547"/>
                  <a:gd name="T2" fmla="*/ 0 w 508"/>
                  <a:gd name="T3" fmla="*/ 273 h 547"/>
                  <a:gd name="T4" fmla="*/ 212 w 508"/>
                  <a:gd name="T5" fmla="*/ 0 h 547"/>
                  <a:gd name="T6" fmla="*/ 254 w 508"/>
                  <a:gd name="T7" fmla="*/ 75 h 547"/>
                  <a:gd name="T8" fmla="*/ 101 w 508"/>
                  <a:gd name="T9" fmla="*/ 273 h 5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8" h="547">
                    <a:moveTo>
                      <a:pt x="202" y="547"/>
                    </a:moveTo>
                    <a:lnTo>
                      <a:pt x="0" y="547"/>
                    </a:lnTo>
                    <a:lnTo>
                      <a:pt x="423" y="0"/>
                    </a:lnTo>
                    <a:lnTo>
                      <a:pt x="508" y="151"/>
                    </a:lnTo>
                    <a:lnTo>
                      <a:pt x="202" y="547"/>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74" name="Freeform 8"/>
              <p:cNvSpPr>
                <a:spLocks/>
              </p:cNvSpPr>
              <p:nvPr/>
            </p:nvSpPr>
            <p:spPr bwMode="auto">
              <a:xfrm>
                <a:off x="2491" y="1743"/>
                <a:ext cx="284" cy="311"/>
              </a:xfrm>
              <a:custGeom>
                <a:avLst/>
                <a:gdLst>
                  <a:gd name="T0" fmla="*/ 102 w 569"/>
                  <a:gd name="T1" fmla="*/ 311 h 623"/>
                  <a:gd name="T2" fmla="*/ 0 w 569"/>
                  <a:gd name="T3" fmla="*/ 311 h 623"/>
                  <a:gd name="T4" fmla="*/ 241 w 569"/>
                  <a:gd name="T5" fmla="*/ 0 h 623"/>
                  <a:gd name="T6" fmla="*/ 284 w 569"/>
                  <a:gd name="T7" fmla="*/ 76 h 623"/>
                  <a:gd name="T8" fmla="*/ 102 w 569"/>
                  <a:gd name="T9" fmla="*/ 311 h 6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9" h="623">
                    <a:moveTo>
                      <a:pt x="204" y="623"/>
                    </a:moveTo>
                    <a:lnTo>
                      <a:pt x="0" y="623"/>
                    </a:lnTo>
                    <a:lnTo>
                      <a:pt x="482" y="0"/>
                    </a:lnTo>
                    <a:lnTo>
                      <a:pt x="569" y="152"/>
                    </a:lnTo>
                    <a:lnTo>
                      <a:pt x="204" y="623"/>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75" name="Freeform 9"/>
              <p:cNvSpPr>
                <a:spLocks/>
              </p:cNvSpPr>
              <p:nvPr/>
            </p:nvSpPr>
            <p:spPr bwMode="auto">
              <a:xfrm>
                <a:off x="2440" y="1705"/>
                <a:ext cx="313" cy="349"/>
              </a:xfrm>
              <a:custGeom>
                <a:avLst/>
                <a:gdLst>
                  <a:gd name="T0" fmla="*/ 102 w 627"/>
                  <a:gd name="T1" fmla="*/ 349 h 699"/>
                  <a:gd name="T2" fmla="*/ 0 w 627"/>
                  <a:gd name="T3" fmla="*/ 349 h 699"/>
                  <a:gd name="T4" fmla="*/ 211 w 627"/>
                  <a:gd name="T5" fmla="*/ 78 h 699"/>
                  <a:gd name="T6" fmla="*/ 236 w 627"/>
                  <a:gd name="T7" fmla="*/ 78 h 699"/>
                  <a:gd name="T8" fmla="*/ 236 w 627"/>
                  <a:gd name="T9" fmla="*/ 44 h 699"/>
                  <a:gd name="T10" fmla="*/ 270 w 627"/>
                  <a:gd name="T11" fmla="*/ 0 h 699"/>
                  <a:gd name="T12" fmla="*/ 313 w 627"/>
                  <a:gd name="T13" fmla="*/ 76 h 699"/>
                  <a:gd name="T14" fmla="*/ 102 w 627"/>
                  <a:gd name="T15" fmla="*/ 349 h 69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7" h="699">
                    <a:moveTo>
                      <a:pt x="204" y="699"/>
                    </a:moveTo>
                    <a:lnTo>
                      <a:pt x="0" y="699"/>
                    </a:lnTo>
                    <a:lnTo>
                      <a:pt x="422" y="156"/>
                    </a:lnTo>
                    <a:lnTo>
                      <a:pt x="472" y="156"/>
                    </a:lnTo>
                    <a:lnTo>
                      <a:pt x="473" y="89"/>
                    </a:lnTo>
                    <a:lnTo>
                      <a:pt x="540" y="0"/>
                    </a:lnTo>
                    <a:lnTo>
                      <a:pt x="627" y="152"/>
                    </a:lnTo>
                    <a:lnTo>
                      <a:pt x="204" y="699"/>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76" name="Freeform 10"/>
              <p:cNvSpPr>
                <a:spLocks/>
              </p:cNvSpPr>
              <p:nvPr/>
            </p:nvSpPr>
            <p:spPr bwMode="auto">
              <a:xfrm>
                <a:off x="2390" y="1668"/>
                <a:ext cx="341" cy="386"/>
              </a:xfrm>
              <a:custGeom>
                <a:avLst/>
                <a:gdLst>
                  <a:gd name="T0" fmla="*/ 101 w 684"/>
                  <a:gd name="T1" fmla="*/ 386 h 773"/>
                  <a:gd name="T2" fmla="*/ 0 w 684"/>
                  <a:gd name="T3" fmla="*/ 386 h 773"/>
                  <a:gd name="T4" fmla="*/ 210 w 684"/>
                  <a:gd name="T5" fmla="*/ 115 h 773"/>
                  <a:gd name="T6" fmla="*/ 285 w 684"/>
                  <a:gd name="T7" fmla="*/ 115 h 773"/>
                  <a:gd name="T8" fmla="*/ 287 w 684"/>
                  <a:gd name="T9" fmla="*/ 15 h 773"/>
                  <a:gd name="T10" fmla="*/ 298 w 684"/>
                  <a:gd name="T11" fmla="*/ 0 h 773"/>
                  <a:gd name="T12" fmla="*/ 341 w 684"/>
                  <a:gd name="T13" fmla="*/ 75 h 773"/>
                  <a:gd name="T14" fmla="*/ 101 w 684"/>
                  <a:gd name="T15" fmla="*/ 386 h 77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84" h="773">
                    <a:moveTo>
                      <a:pt x="202" y="773"/>
                    </a:moveTo>
                    <a:lnTo>
                      <a:pt x="0" y="773"/>
                    </a:lnTo>
                    <a:lnTo>
                      <a:pt x="421" y="230"/>
                    </a:lnTo>
                    <a:lnTo>
                      <a:pt x="572" y="230"/>
                    </a:lnTo>
                    <a:lnTo>
                      <a:pt x="575" y="31"/>
                    </a:lnTo>
                    <a:lnTo>
                      <a:pt x="598" y="0"/>
                    </a:lnTo>
                    <a:lnTo>
                      <a:pt x="684" y="150"/>
                    </a:lnTo>
                    <a:lnTo>
                      <a:pt x="202" y="773"/>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77" name="Freeform 11"/>
              <p:cNvSpPr>
                <a:spLocks noEditPoints="1"/>
              </p:cNvSpPr>
              <p:nvPr/>
            </p:nvSpPr>
            <p:spPr bwMode="auto">
              <a:xfrm>
                <a:off x="2339" y="1649"/>
                <a:ext cx="371" cy="405"/>
              </a:xfrm>
              <a:custGeom>
                <a:avLst/>
                <a:gdLst>
                  <a:gd name="T0" fmla="*/ 101 w 742"/>
                  <a:gd name="T1" fmla="*/ 405 h 811"/>
                  <a:gd name="T2" fmla="*/ 0 w 742"/>
                  <a:gd name="T3" fmla="*/ 405 h 811"/>
                  <a:gd name="T4" fmla="*/ 211 w 742"/>
                  <a:gd name="T5" fmla="*/ 134 h 811"/>
                  <a:gd name="T6" fmla="*/ 312 w 742"/>
                  <a:gd name="T7" fmla="*/ 134 h 811"/>
                  <a:gd name="T8" fmla="*/ 101 w 742"/>
                  <a:gd name="T9" fmla="*/ 405 h 811"/>
                  <a:gd name="T10" fmla="*/ 371 w 742"/>
                  <a:gd name="T11" fmla="*/ 56 h 811"/>
                  <a:gd name="T12" fmla="*/ 339 w 742"/>
                  <a:gd name="T13" fmla="*/ 0 h 811"/>
                  <a:gd name="T14" fmla="*/ 338 w 742"/>
                  <a:gd name="T15" fmla="*/ 100 h 811"/>
                  <a:gd name="T16" fmla="*/ 371 w 742"/>
                  <a:gd name="T17" fmla="*/ 56 h 8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42" h="811">
                    <a:moveTo>
                      <a:pt x="202" y="811"/>
                    </a:moveTo>
                    <a:lnTo>
                      <a:pt x="0" y="811"/>
                    </a:lnTo>
                    <a:lnTo>
                      <a:pt x="421" y="268"/>
                    </a:lnTo>
                    <a:lnTo>
                      <a:pt x="624" y="268"/>
                    </a:lnTo>
                    <a:lnTo>
                      <a:pt x="202" y="811"/>
                    </a:lnTo>
                    <a:close/>
                    <a:moveTo>
                      <a:pt x="742" y="112"/>
                    </a:moveTo>
                    <a:lnTo>
                      <a:pt x="677" y="0"/>
                    </a:lnTo>
                    <a:lnTo>
                      <a:pt x="675" y="201"/>
                    </a:lnTo>
                    <a:lnTo>
                      <a:pt x="742" y="112"/>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78" name="Freeform 12"/>
              <p:cNvSpPr>
                <a:spLocks noEditPoints="1"/>
              </p:cNvSpPr>
              <p:nvPr/>
            </p:nvSpPr>
            <p:spPr bwMode="auto">
              <a:xfrm>
                <a:off x="2288" y="1649"/>
                <a:ext cx="401" cy="405"/>
              </a:xfrm>
              <a:custGeom>
                <a:avLst/>
                <a:gdLst>
                  <a:gd name="T0" fmla="*/ 101 w 800"/>
                  <a:gd name="T1" fmla="*/ 405 h 811"/>
                  <a:gd name="T2" fmla="*/ 0 w 800"/>
                  <a:gd name="T3" fmla="*/ 405 h 811"/>
                  <a:gd name="T4" fmla="*/ 211 w 800"/>
                  <a:gd name="T5" fmla="*/ 134 h 811"/>
                  <a:gd name="T6" fmla="*/ 312 w 800"/>
                  <a:gd name="T7" fmla="*/ 134 h 811"/>
                  <a:gd name="T8" fmla="*/ 101 w 800"/>
                  <a:gd name="T9" fmla="*/ 405 h 811"/>
                  <a:gd name="T10" fmla="*/ 401 w 800"/>
                  <a:gd name="T11" fmla="*/ 19 h 811"/>
                  <a:gd name="T12" fmla="*/ 389 w 800"/>
                  <a:gd name="T13" fmla="*/ 0 h 811"/>
                  <a:gd name="T14" fmla="*/ 389 w 800"/>
                  <a:gd name="T15" fmla="*/ 34 h 811"/>
                  <a:gd name="T16" fmla="*/ 401 w 800"/>
                  <a:gd name="T17" fmla="*/ 19 h 8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00" h="811">
                    <a:moveTo>
                      <a:pt x="202" y="811"/>
                    </a:moveTo>
                    <a:lnTo>
                      <a:pt x="0" y="811"/>
                    </a:lnTo>
                    <a:lnTo>
                      <a:pt x="421" y="268"/>
                    </a:lnTo>
                    <a:lnTo>
                      <a:pt x="623" y="268"/>
                    </a:lnTo>
                    <a:lnTo>
                      <a:pt x="202" y="811"/>
                    </a:lnTo>
                    <a:close/>
                    <a:moveTo>
                      <a:pt x="800" y="38"/>
                    </a:moveTo>
                    <a:lnTo>
                      <a:pt x="777" y="0"/>
                    </a:lnTo>
                    <a:lnTo>
                      <a:pt x="777" y="69"/>
                    </a:lnTo>
                    <a:lnTo>
                      <a:pt x="800" y="38"/>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79" name="Freeform 13"/>
              <p:cNvSpPr>
                <a:spLocks/>
              </p:cNvSpPr>
              <p:nvPr/>
            </p:nvSpPr>
            <p:spPr bwMode="auto">
              <a:xfrm>
                <a:off x="2258" y="1783"/>
                <a:ext cx="291" cy="271"/>
              </a:xfrm>
              <a:custGeom>
                <a:avLst/>
                <a:gdLst>
                  <a:gd name="T0" fmla="*/ 81 w 583"/>
                  <a:gd name="T1" fmla="*/ 271 h 543"/>
                  <a:gd name="T2" fmla="*/ 0 w 583"/>
                  <a:gd name="T3" fmla="*/ 271 h 543"/>
                  <a:gd name="T4" fmla="*/ 0 w 583"/>
                  <a:gd name="T5" fmla="*/ 244 h 543"/>
                  <a:gd name="T6" fmla="*/ 190 w 583"/>
                  <a:gd name="T7" fmla="*/ 0 h 543"/>
                  <a:gd name="T8" fmla="*/ 291 w 583"/>
                  <a:gd name="T9" fmla="*/ 0 h 543"/>
                  <a:gd name="T10" fmla="*/ 81 w 583"/>
                  <a:gd name="T11" fmla="*/ 271 h 54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83" h="543">
                    <a:moveTo>
                      <a:pt x="162" y="543"/>
                    </a:moveTo>
                    <a:lnTo>
                      <a:pt x="0" y="543"/>
                    </a:lnTo>
                    <a:lnTo>
                      <a:pt x="0" y="488"/>
                    </a:lnTo>
                    <a:lnTo>
                      <a:pt x="381" y="0"/>
                    </a:lnTo>
                    <a:lnTo>
                      <a:pt x="583" y="0"/>
                    </a:lnTo>
                    <a:lnTo>
                      <a:pt x="162" y="543"/>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80" name="Freeform 14"/>
              <p:cNvSpPr>
                <a:spLocks/>
              </p:cNvSpPr>
              <p:nvPr/>
            </p:nvSpPr>
            <p:spPr bwMode="auto">
              <a:xfrm>
                <a:off x="2258" y="1783"/>
                <a:ext cx="241" cy="271"/>
              </a:xfrm>
              <a:custGeom>
                <a:avLst/>
                <a:gdLst>
                  <a:gd name="T0" fmla="*/ 31 w 483"/>
                  <a:gd name="T1" fmla="*/ 271 h 543"/>
                  <a:gd name="T2" fmla="*/ 0 w 483"/>
                  <a:gd name="T3" fmla="*/ 271 h 543"/>
                  <a:gd name="T4" fmla="*/ 0 w 483"/>
                  <a:gd name="T5" fmla="*/ 178 h 543"/>
                  <a:gd name="T6" fmla="*/ 139 w 483"/>
                  <a:gd name="T7" fmla="*/ 0 h 543"/>
                  <a:gd name="T8" fmla="*/ 241 w 483"/>
                  <a:gd name="T9" fmla="*/ 0 h 543"/>
                  <a:gd name="T10" fmla="*/ 31 w 483"/>
                  <a:gd name="T11" fmla="*/ 271 h 54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83" h="543">
                    <a:moveTo>
                      <a:pt x="62" y="543"/>
                    </a:moveTo>
                    <a:lnTo>
                      <a:pt x="0" y="543"/>
                    </a:lnTo>
                    <a:lnTo>
                      <a:pt x="0" y="356"/>
                    </a:lnTo>
                    <a:lnTo>
                      <a:pt x="279" y="0"/>
                    </a:lnTo>
                    <a:lnTo>
                      <a:pt x="483" y="0"/>
                    </a:lnTo>
                    <a:lnTo>
                      <a:pt x="62" y="543"/>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81" name="Freeform 15"/>
              <p:cNvSpPr>
                <a:spLocks/>
              </p:cNvSpPr>
              <p:nvPr/>
            </p:nvSpPr>
            <p:spPr bwMode="auto">
              <a:xfrm>
                <a:off x="2258" y="1783"/>
                <a:ext cx="190" cy="244"/>
              </a:xfrm>
              <a:custGeom>
                <a:avLst/>
                <a:gdLst>
                  <a:gd name="T0" fmla="*/ 89 w 381"/>
                  <a:gd name="T1" fmla="*/ 0 h 488"/>
                  <a:gd name="T2" fmla="*/ 190 w 381"/>
                  <a:gd name="T3" fmla="*/ 0 h 488"/>
                  <a:gd name="T4" fmla="*/ 0 w 381"/>
                  <a:gd name="T5" fmla="*/ 244 h 488"/>
                  <a:gd name="T6" fmla="*/ 0 w 381"/>
                  <a:gd name="T7" fmla="*/ 114 h 488"/>
                  <a:gd name="T8" fmla="*/ 89 w 381"/>
                  <a:gd name="T9" fmla="*/ 0 h 4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1" h="488">
                    <a:moveTo>
                      <a:pt x="179" y="0"/>
                    </a:moveTo>
                    <a:lnTo>
                      <a:pt x="381" y="0"/>
                    </a:lnTo>
                    <a:lnTo>
                      <a:pt x="0" y="488"/>
                    </a:lnTo>
                    <a:lnTo>
                      <a:pt x="0" y="228"/>
                    </a:lnTo>
                    <a:lnTo>
                      <a:pt x="179"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82" name="Freeform 16"/>
              <p:cNvSpPr>
                <a:spLocks/>
              </p:cNvSpPr>
              <p:nvPr/>
            </p:nvSpPr>
            <p:spPr bwMode="auto">
              <a:xfrm>
                <a:off x="2258" y="1783"/>
                <a:ext cx="139" cy="178"/>
              </a:xfrm>
              <a:custGeom>
                <a:avLst/>
                <a:gdLst>
                  <a:gd name="T0" fmla="*/ 37 w 279"/>
                  <a:gd name="T1" fmla="*/ 0 h 356"/>
                  <a:gd name="T2" fmla="*/ 139 w 279"/>
                  <a:gd name="T3" fmla="*/ 0 h 356"/>
                  <a:gd name="T4" fmla="*/ 0 w 279"/>
                  <a:gd name="T5" fmla="*/ 178 h 356"/>
                  <a:gd name="T6" fmla="*/ 0 w 279"/>
                  <a:gd name="T7" fmla="*/ 48 h 356"/>
                  <a:gd name="T8" fmla="*/ 37 w 279"/>
                  <a:gd name="T9" fmla="*/ 0 h 3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9" h="356">
                    <a:moveTo>
                      <a:pt x="75" y="0"/>
                    </a:moveTo>
                    <a:lnTo>
                      <a:pt x="279" y="0"/>
                    </a:lnTo>
                    <a:lnTo>
                      <a:pt x="0" y="356"/>
                    </a:lnTo>
                    <a:lnTo>
                      <a:pt x="0" y="96"/>
                    </a:lnTo>
                    <a:lnTo>
                      <a:pt x="75"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83" name="Freeform 17"/>
              <p:cNvSpPr>
                <a:spLocks/>
              </p:cNvSpPr>
              <p:nvPr/>
            </p:nvSpPr>
            <p:spPr bwMode="auto">
              <a:xfrm>
                <a:off x="2258" y="1783"/>
                <a:ext cx="89" cy="114"/>
              </a:xfrm>
              <a:custGeom>
                <a:avLst/>
                <a:gdLst>
                  <a:gd name="T0" fmla="*/ 89 w 179"/>
                  <a:gd name="T1" fmla="*/ 0 h 228"/>
                  <a:gd name="T2" fmla="*/ 0 w 179"/>
                  <a:gd name="T3" fmla="*/ 0 h 228"/>
                  <a:gd name="T4" fmla="*/ 0 w 179"/>
                  <a:gd name="T5" fmla="*/ 114 h 228"/>
                  <a:gd name="T6" fmla="*/ 89 w 179"/>
                  <a:gd name="T7" fmla="*/ 0 h 22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9" h="228">
                    <a:moveTo>
                      <a:pt x="179" y="0"/>
                    </a:moveTo>
                    <a:lnTo>
                      <a:pt x="0" y="0"/>
                    </a:lnTo>
                    <a:lnTo>
                      <a:pt x="0" y="228"/>
                    </a:lnTo>
                    <a:lnTo>
                      <a:pt x="179"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84" name="Freeform 18"/>
              <p:cNvSpPr>
                <a:spLocks/>
              </p:cNvSpPr>
              <p:nvPr/>
            </p:nvSpPr>
            <p:spPr bwMode="auto">
              <a:xfrm>
                <a:off x="2258" y="1783"/>
                <a:ext cx="37" cy="48"/>
              </a:xfrm>
              <a:custGeom>
                <a:avLst/>
                <a:gdLst>
                  <a:gd name="T0" fmla="*/ 37 w 75"/>
                  <a:gd name="T1" fmla="*/ 0 h 96"/>
                  <a:gd name="T2" fmla="*/ 0 w 75"/>
                  <a:gd name="T3" fmla="*/ 0 h 96"/>
                  <a:gd name="T4" fmla="*/ 0 w 75"/>
                  <a:gd name="T5" fmla="*/ 48 h 96"/>
                  <a:gd name="T6" fmla="*/ 37 w 75"/>
                  <a:gd name="T7" fmla="*/ 0 h 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5" h="96">
                    <a:moveTo>
                      <a:pt x="75" y="0"/>
                    </a:moveTo>
                    <a:lnTo>
                      <a:pt x="0" y="0"/>
                    </a:lnTo>
                    <a:lnTo>
                      <a:pt x="0" y="96"/>
                    </a:lnTo>
                    <a:lnTo>
                      <a:pt x="75"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85" name="Freeform 19"/>
              <p:cNvSpPr>
                <a:spLocks/>
              </p:cNvSpPr>
              <p:nvPr/>
            </p:nvSpPr>
            <p:spPr bwMode="auto">
              <a:xfrm>
                <a:off x="2258" y="2047"/>
                <a:ext cx="426" cy="15"/>
              </a:xfrm>
              <a:custGeom>
                <a:avLst/>
                <a:gdLst>
                  <a:gd name="T0" fmla="*/ 426 w 852"/>
                  <a:gd name="T1" fmla="*/ 8 h 29"/>
                  <a:gd name="T2" fmla="*/ 420 w 852"/>
                  <a:gd name="T3" fmla="*/ 0 h 29"/>
                  <a:gd name="T4" fmla="*/ 0 w 852"/>
                  <a:gd name="T5" fmla="*/ 0 h 29"/>
                  <a:gd name="T6" fmla="*/ 0 w 852"/>
                  <a:gd name="T7" fmla="*/ 15 h 29"/>
                  <a:gd name="T8" fmla="*/ 420 w 852"/>
                  <a:gd name="T9" fmla="*/ 15 h 29"/>
                  <a:gd name="T10" fmla="*/ 413 w 852"/>
                  <a:gd name="T11" fmla="*/ 8 h 29"/>
                  <a:gd name="T12" fmla="*/ 426 w 852"/>
                  <a:gd name="T13" fmla="*/ 8 h 29"/>
                  <a:gd name="T14" fmla="*/ 426 w 852"/>
                  <a:gd name="T15" fmla="*/ 0 h 29"/>
                  <a:gd name="T16" fmla="*/ 420 w 852"/>
                  <a:gd name="T17" fmla="*/ 0 h 29"/>
                  <a:gd name="T18" fmla="*/ 426 w 852"/>
                  <a:gd name="T19" fmla="*/ 8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52" h="29">
                    <a:moveTo>
                      <a:pt x="852" y="15"/>
                    </a:moveTo>
                    <a:lnTo>
                      <a:pt x="839" y="0"/>
                    </a:lnTo>
                    <a:lnTo>
                      <a:pt x="0" y="0"/>
                    </a:lnTo>
                    <a:lnTo>
                      <a:pt x="0" y="29"/>
                    </a:lnTo>
                    <a:lnTo>
                      <a:pt x="839" y="29"/>
                    </a:lnTo>
                    <a:lnTo>
                      <a:pt x="826" y="15"/>
                    </a:lnTo>
                    <a:lnTo>
                      <a:pt x="852" y="15"/>
                    </a:lnTo>
                    <a:lnTo>
                      <a:pt x="852" y="0"/>
                    </a:lnTo>
                    <a:lnTo>
                      <a:pt x="839" y="0"/>
                    </a:lnTo>
                    <a:lnTo>
                      <a:pt x="852"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86" name="Freeform 20"/>
              <p:cNvSpPr>
                <a:spLocks/>
              </p:cNvSpPr>
              <p:nvPr/>
            </p:nvSpPr>
            <p:spPr bwMode="auto">
              <a:xfrm>
                <a:off x="2670" y="2054"/>
                <a:ext cx="14" cy="160"/>
              </a:xfrm>
              <a:custGeom>
                <a:avLst/>
                <a:gdLst>
                  <a:gd name="T0" fmla="*/ 1 w 26"/>
                  <a:gd name="T1" fmla="*/ 131 h 320"/>
                  <a:gd name="T2" fmla="*/ 14 w 26"/>
                  <a:gd name="T3" fmla="*/ 135 h 320"/>
                  <a:gd name="T4" fmla="*/ 14 w 26"/>
                  <a:gd name="T5" fmla="*/ 0 h 320"/>
                  <a:gd name="T6" fmla="*/ 0 w 26"/>
                  <a:gd name="T7" fmla="*/ 0 h 320"/>
                  <a:gd name="T8" fmla="*/ 0 w 26"/>
                  <a:gd name="T9" fmla="*/ 135 h 320"/>
                  <a:gd name="T10" fmla="*/ 13 w 26"/>
                  <a:gd name="T11" fmla="*/ 138 h 320"/>
                  <a:gd name="T12" fmla="*/ 0 w 26"/>
                  <a:gd name="T13" fmla="*/ 135 h 320"/>
                  <a:gd name="T14" fmla="*/ 0 w 26"/>
                  <a:gd name="T15" fmla="*/ 160 h 320"/>
                  <a:gd name="T16" fmla="*/ 13 w 26"/>
                  <a:gd name="T17" fmla="*/ 138 h 320"/>
                  <a:gd name="T18" fmla="*/ 1 w 26"/>
                  <a:gd name="T19" fmla="*/ 131 h 3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 h="320">
                    <a:moveTo>
                      <a:pt x="1" y="262"/>
                    </a:moveTo>
                    <a:lnTo>
                      <a:pt x="26" y="269"/>
                    </a:lnTo>
                    <a:lnTo>
                      <a:pt x="26" y="0"/>
                    </a:lnTo>
                    <a:lnTo>
                      <a:pt x="0" y="0"/>
                    </a:lnTo>
                    <a:lnTo>
                      <a:pt x="0" y="269"/>
                    </a:lnTo>
                    <a:lnTo>
                      <a:pt x="25" y="276"/>
                    </a:lnTo>
                    <a:lnTo>
                      <a:pt x="0" y="269"/>
                    </a:lnTo>
                    <a:lnTo>
                      <a:pt x="0" y="320"/>
                    </a:lnTo>
                    <a:lnTo>
                      <a:pt x="25" y="276"/>
                    </a:lnTo>
                    <a:lnTo>
                      <a:pt x="1" y="2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87" name="Freeform 21"/>
              <p:cNvSpPr>
                <a:spLocks/>
              </p:cNvSpPr>
              <p:nvPr/>
            </p:nvSpPr>
            <p:spPr bwMode="auto">
              <a:xfrm>
                <a:off x="2671" y="1916"/>
                <a:ext cx="166" cy="277"/>
              </a:xfrm>
              <a:custGeom>
                <a:avLst/>
                <a:gdLst>
                  <a:gd name="T0" fmla="*/ 153 w 333"/>
                  <a:gd name="T1" fmla="*/ 7 h 553"/>
                  <a:gd name="T2" fmla="*/ 153 w 333"/>
                  <a:gd name="T3" fmla="*/ 0 h 553"/>
                  <a:gd name="T4" fmla="*/ 0 w 333"/>
                  <a:gd name="T5" fmla="*/ 270 h 553"/>
                  <a:gd name="T6" fmla="*/ 12 w 333"/>
                  <a:gd name="T7" fmla="*/ 277 h 553"/>
                  <a:gd name="T8" fmla="*/ 165 w 333"/>
                  <a:gd name="T9" fmla="*/ 7 h 553"/>
                  <a:gd name="T10" fmla="*/ 165 w 333"/>
                  <a:gd name="T11" fmla="*/ 0 h 553"/>
                  <a:gd name="T12" fmla="*/ 165 w 333"/>
                  <a:gd name="T13" fmla="*/ 7 h 553"/>
                  <a:gd name="T14" fmla="*/ 166 w 333"/>
                  <a:gd name="T15" fmla="*/ 4 h 553"/>
                  <a:gd name="T16" fmla="*/ 165 w 333"/>
                  <a:gd name="T17" fmla="*/ 0 h 553"/>
                  <a:gd name="T18" fmla="*/ 153 w 333"/>
                  <a:gd name="T19" fmla="*/ 7 h 5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33" h="553">
                    <a:moveTo>
                      <a:pt x="306" y="14"/>
                    </a:moveTo>
                    <a:lnTo>
                      <a:pt x="306" y="0"/>
                    </a:lnTo>
                    <a:lnTo>
                      <a:pt x="0" y="539"/>
                    </a:lnTo>
                    <a:lnTo>
                      <a:pt x="24" y="553"/>
                    </a:lnTo>
                    <a:lnTo>
                      <a:pt x="330" y="14"/>
                    </a:lnTo>
                    <a:lnTo>
                      <a:pt x="330" y="0"/>
                    </a:lnTo>
                    <a:lnTo>
                      <a:pt x="330" y="14"/>
                    </a:lnTo>
                    <a:lnTo>
                      <a:pt x="333" y="7"/>
                    </a:lnTo>
                    <a:lnTo>
                      <a:pt x="330" y="0"/>
                    </a:lnTo>
                    <a:lnTo>
                      <a:pt x="306"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88" name="Freeform 22"/>
              <p:cNvSpPr>
                <a:spLocks/>
              </p:cNvSpPr>
              <p:nvPr/>
            </p:nvSpPr>
            <p:spPr bwMode="auto">
              <a:xfrm>
                <a:off x="2670" y="1624"/>
                <a:ext cx="166" cy="299"/>
              </a:xfrm>
              <a:custGeom>
                <a:avLst/>
                <a:gdLst>
                  <a:gd name="T0" fmla="*/ 13 w 331"/>
                  <a:gd name="T1" fmla="*/ 25 h 598"/>
                  <a:gd name="T2" fmla="*/ 1 w 331"/>
                  <a:gd name="T3" fmla="*/ 29 h 598"/>
                  <a:gd name="T4" fmla="*/ 154 w 331"/>
                  <a:gd name="T5" fmla="*/ 299 h 598"/>
                  <a:gd name="T6" fmla="*/ 166 w 331"/>
                  <a:gd name="T7" fmla="*/ 292 h 598"/>
                  <a:gd name="T8" fmla="*/ 13 w 331"/>
                  <a:gd name="T9" fmla="*/ 22 h 598"/>
                  <a:gd name="T10" fmla="*/ 0 w 331"/>
                  <a:gd name="T11" fmla="*/ 25 h 598"/>
                  <a:gd name="T12" fmla="*/ 13 w 331"/>
                  <a:gd name="T13" fmla="*/ 22 h 598"/>
                  <a:gd name="T14" fmla="*/ 0 w 331"/>
                  <a:gd name="T15" fmla="*/ 0 h 598"/>
                  <a:gd name="T16" fmla="*/ 0 w 331"/>
                  <a:gd name="T17" fmla="*/ 25 h 598"/>
                  <a:gd name="T18" fmla="*/ 13 w 331"/>
                  <a:gd name="T19" fmla="*/ 25 h 5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31" h="598">
                    <a:moveTo>
                      <a:pt x="26" y="50"/>
                    </a:moveTo>
                    <a:lnTo>
                      <a:pt x="1" y="58"/>
                    </a:lnTo>
                    <a:lnTo>
                      <a:pt x="307" y="598"/>
                    </a:lnTo>
                    <a:lnTo>
                      <a:pt x="331" y="584"/>
                    </a:lnTo>
                    <a:lnTo>
                      <a:pt x="25" y="43"/>
                    </a:lnTo>
                    <a:lnTo>
                      <a:pt x="0" y="50"/>
                    </a:lnTo>
                    <a:lnTo>
                      <a:pt x="25" y="43"/>
                    </a:lnTo>
                    <a:lnTo>
                      <a:pt x="0" y="0"/>
                    </a:lnTo>
                    <a:lnTo>
                      <a:pt x="0" y="50"/>
                    </a:lnTo>
                    <a:lnTo>
                      <a:pt x="2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89" name="Freeform 23"/>
              <p:cNvSpPr>
                <a:spLocks/>
              </p:cNvSpPr>
              <p:nvPr/>
            </p:nvSpPr>
            <p:spPr bwMode="auto">
              <a:xfrm>
                <a:off x="2669" y="1649"/>
                <a:ext cx="15" cy="142"/>
              </a:xfrm>
              <a:custGeom>
                <a:avLst/>
                <a:gdLst>
                  <a:gd name="T0" fmla="*/ 7 w 30"/>
                  <a:gd name="T1" fmla="*/ 142 h 284"/>
                  <a:gd name="T2" fmla="*/ 14 w 30"/>
                  <a:gd name="T3" fmla="*/ 135 h 284"/>
                  <a:gd name="T4" fmla="*/ 15 w 30"/>
                  <a:gd name="T5" fmla="*/ 0 h 284"/>
                  <a:gd name="T6" fmla="*/ 2 w 30"/>
                  <a:gd name="T7" fmla="*/ 0 h 284"/>
                  <a:gd name="T8" fmla="*/ 0 w 30"/>
                  <a:gd name="T9" fmla="*/ 135 h 284"/>
                  <a:gd name="T10" fmla="*/ 7 w 30"/>
                  <a:gd name="T11" fmla="*/ 128 h 284"/>
                  <a:gd name="T12" fmla="*/ 7 w 30"/>
                  <a:gd name="T13" fmla="*/ 142 h 284"/>
                  <a:gd name="T14" fmla="*/ 14 w 30"/>
                  <a:gd name="T15" fmla="*/ 142 h 284"/>
                  <a:gd name="T16" fmla="*/ 14 w 30"/>
                  <a:gd name="T17" fmla="*/ 135 h 284"/>
                  <a:gd name="T18" fmla="*/ 7 w 30"/>
                  <a:gd name="T19" fmla="*/ 142 h 28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0" h="284">
                    <a:moveTo>
                      <a:pt x="14" y="284"/>
                    </a:moveTo>
                    <a:lnTo>
                      <a:pt x="27" y="270"/>
                    </a:lnTo>
                    <a:lnTo>
                      <a:pt x="30" y="0"/>
                    </a:lnTo>
                    <a:lnTo>
                      <a:pt x="4" y="0"/>
                    </a:lnTo>
                    <a:lnTo>
                      <a:pt x="0" y="270"/>
                    </a:lnTo>
                    <a:lnTo>
                      <a:pt x="14" y="255"/>
                    </a:lnTo>
                    <a:lnTo>
                      <a:pt x="14" y="284"/>
                    </a:lnTo>
                    <a:lnTo>
                      <a:pt x="27" y="284"/>
                    </a:lnTo>
                    <a:lnTo>
                      <a:pt x="27" y="270"/>
                    </a:lnTo>
                    <a:lnTo>
                      <a:pt x="14" y="2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90" name="Freeform 24"/>
              <p:cNvSpPr>
                <a:spLocks/>
              </p:cNvSpPr>
              <p:nvPr/>
            </p:nvSpPr>
            <p:spPr bwMode="auto">
              <a:xfrm>
                <a:off x="2251" y="1777"/>
                <a:ext cx="424" cy="14"/>
              </a:xfrm>
              <a:custGeom>
                <a:avLst/>
                <a:gdLst>
                  <a:gd name="T0" fmla="*/ 13 w 849"/>
                  <a:gd name="T1" fmla="*/ 7 h 29"/>
                  <a:gd name="T2" fmla="*/ 6 w 849"/>
                  <a:gd name="T3" fmla="*/ 14 h 29"/>
                  <a:gd name="T4" fmla="*/ 424 w 849"/>
                  <a:gd name="T5" fmla="*/ 14 h 29"/>
                  <a:gd name="T6" fmla="*/ 424 w 849"/>
                  <a:gd name="T7" fmla="*/ 0 h 29"/>
                  <a:gd name="T8" fmla="*/ 6 w 849"/>
                  <a:gd name="T9" fmla="*/ 0 h 29"/>
                  <a:gd name="T10" fmla="*/ 0 w 849"/>
                  <a:gd name="T11" fmla="*/ 7 h 29"/>
                  <a:gd name="T12" fmla="*/ 6 w 849"/>
                  <a:gd name="T13" fmla="*/ 0 h 29"/>
                  <a:gd name="T14" fmla="*/ 0 w 849"/>
                  <a:gd name="T15" fmla="*/ 0 h 29"/>
                  <a:gd name="T16" fmla="*/ 0 w 849"/>
                  <a:gd name="T17" fmla="*/ 7 h 29"/>
                  <a:gd name="T18" fmla="*/ 13 w 849"/>
                  <a:gd name="T19" fmla="*/ 7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49" h="29">
                    <a:moveTo>
                      <a:pt x="26" y="15"/>
                    </a:moveTo>
                    <a:lnTo>
                      <a:pt x="13" y="29"/>
                    </a:lnTo>
                    <a:lnTo>
                      <a:pt x="849" y="29"/>
                    </a:lnTo>
                    <a:lnTo>
                      <a:pt x="849" y="0"/>
                    </a:lnTo>
                    <a:lnTo>
                      <a:pt x="13" y="0"/>
                    </a:lnTo>
                    <a:lnTo>
                      <a:pt x="0" y="15"/>
                    </a:lnTo>
                    <a:lnTo>
                      <a:pt x="13" y="0"/>
                    </a:lnTo>
                    <a:lnTo>
                      <a:pt x="0" y="0"/>
                    </a:lnTo>
                    <a:lnTo>
                      <a:pt x="0" y="15"/>
                    </a:lnTo>
                    <a:lnTo>
                      <a:pt x="26"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91" name="Freeform 25"/>
              <p:cNvSpPr>
                <a:spLocks/>
              </p:cNvSpPr>
              <p:nvPr/>
            </p:nvSpPr>
            <p:spPr bwMode="auto">
              <a:xfrm>
                <a:off x="2251" y="1784"/>
                <a:ext cx="13" cy="278"/>
              </a:xfrm>
              <a:custGeom>
                <a:avLst/>
                <a:gdLst>
                  <a:gd name="T0" fmla="*/ 7 w 26"/>
                  <a:gd name="T1" fmla="*/ 263 h 555"/>
                  <a:gd name="T2" fmla="*/ 13 w 26"/>
                  <a:gd name="T3" fmla="*/ 271 h 555"/>
                  <a:gd name="T4" fmla="*/ 13 w 26"/>
                  <a:gd name="T5" fmla="*/ 0 h 555"/>
                  <a:gd name="T6" fmla="*/ 0 w 26"/>
                  <a:gd name="T7" fmla="*/ 0 h 555"/>
                  <a:gd name="T8" fmla="*/ 0 w 26"/>
                  <a:gd name="T9" fmla="*/ 271 h 555"/>
                  <a:gd name="T10" fmla="*/ 7 w 26"/>
                  <a:gd name="T11" fmla="*/ 278 h 555"/>
                  <a:gd name="T12" fmla="*/ 0 w 26"/>
                  <a:gd name="T13" fmla="*/ 271 h 555"/>
                  <a:gd name="T14" fmla="*/ 0 w 26"/>
                  <a:gd name="T15" fmla="*/ 278 h 555"/>
                  <a:gd name="T16" fmla="*/ 7 w 26"/>
                  <a:gd name="T17" fmla="*/ 278 h 555"/>
                  <a:gd name="T18" fmla="*/ 7 w 26"/>
                  <a:gd name="T19" fmla="*/ 263 h 55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 h="555">
                    <a:moveTo>
                      <a:pt x="13" y="526"/>
                    </a:moveTo>
                    <a:lnTo>
                      <a:pt x="26" y="541"/>
                    </a:lnTo>
                    <a:lnTo>
                      <a:pt x="26" y="0"/>
                    </a:lnTo>
                    <a:lnTo>
                      <a:pt x="0" y="0"/>
                    </a:lnTo>
                    <a:lnTo>
                      <a:pt x="0" y="541"/>
                    </a:lnTo>
                    <a:lnTo>
                      <a:pt x="13" y="555"/>
                    </a:lnTo>
                    <a:lnTo>
                      <a:pt x="0" y="541"/>
                    </a:lnTo>
                    <a:lnTo>
                      <a:pt x="0" y="555"/>
                    </a:lnTo>
                    <a:lnTo>
                      <a:pt x="13" y="555"/>
                    </a:lnTo>
                    <a:lnTo>
                      <a:pt x="13" y="5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92" name="Rectangle 26"/>
              <p:cNvSpPr>
                <a:spLocks noChangeArrowheads="1"/>
              </p:cNvSpPr>
              <p:nvPr/>
            </p:nvSpPr>
            <p:spPr bwMode="auto">
              <a:xfrm>
                <a:off x="4509" y="1643"/>
                <a:ext cx="259" cy="570"/>
              </a:xfrm>
              <a:prstGeom prst="rect">
                <a:avLst/>
              </a:prstGeom>
              <a:solidFill>
                <a:srgbClr val="36363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2593" name="Freeform 27"/>
              <p:cNvSpPr>
                <a:spLocks/>
              </p:cNvSpPr>
              <p:nvPr/>
            </p:nvSpPr>
            <p:spPr bwMode="auto">
              <a:xfrm>
                <a:off x="4509" y="1630"/>
                <a:ext cx="270" cy="26"/>
              </a:xfrm>
              <a:custGeom>
                <a:avLst/>
                <a:gdLst>
                  <a:gd name="T0" fmla="*/ 270 w 542"/>
                  <a:gd name="T1" fmla="*/ 13 h 51"/>
                  <a:gd name="T2" fmla="*/ 258 w 542"/>
                  <a:gd name="T3" fmla="*/ 0 h 51"/>
                  <a:gd name="T4" fmla="*/ 0 w 542"/>
                  <a:gd name="T5" fmla="*/ 0 h 51"/>
                  <a:gd name="T6" fmla="*/ 0 w 542"/>
                  <a:gd name="T7" fmla="*/ 26 h 51"/>
                  <a:gd name="T8" fmla="*/ 258 w 542"/>
                  <a:gd name="T9" fmla="*/ 26 h 51"/>
                  <a:gd name="T10" fmla="*/ 247 w 542"/>
                  <a:gd name="T11" fmla="*/ 13 h 51"/>
                  <a:gd name="T12" fmla="*/ 270 w 542"/>
                  <a:gd name="T13" fmla="*/ 13 h 51"/>
                  <a:gd name="T14" fmla="*/ 270 w 542"/>
                  <a:gd name="T15" fmla="*/ 0 h 51"/>
                  <a:gd name="T16" fmla="*/ 258 w 542"/>
                  <a:gd name="T17" fmla="*/ 0 h 51"/>
                  <a:gd name="T18" fmla="*/ 270 w 542"/>
                  <a:gd name="T19" fmla="*/ 13 h 5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42" h="51">
                    <a:moveTo>
                      <a:pt x="542" y="26"/>
                    </a:moveTo>
                    <a:lnTo>
                      <a:pt x="518" y="0"/>
                    </a:lnTo>
                    <a:lnTo>
                      <a:pt x="0" y="0"/>
                    </a:lnTo>
                    <a:lnTo>
                      <a:pt x="0" y="51"/>
                    </a:lnTo>
                    <a:lnTo>
                      <a:pt x="518" y="51"/>
                    </a:lnTo>
                    <a:lnTo>
                      <a:pt x="495" y="26"/>
                    </a:lnTo>
                    <a:lnTo>
                      <a:pt x="542" y="26"/>
                    </a:lnTo>
                    <a:lnTo>
                      <a:pt x="542" y="0"/>
                    </a:lnTo>
                    <a:lnTo>
                      <a:pt x="518" y="0"/>
                    </a:lnTo>
                    <a:lnTo>
                      <a:pt x="542"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94" name="Freeform 28"/>
              <p:cNvSpPr>
                <a:spLocks/>
              </p:cNvSpPr>
              <p:nvPr/>
            </p:nvSpPr>
            <p:spPr bwMode="auto">
              <a:xfrm>
                <a:off x="4756" y="1643"/>
                <a:ext cx="23" cy="583"/>
              </a:xfrm>
              <a:custGeom>
                <a:avLst/>
                <a:gdLst>
                  <a:gd name="T0" fmla="*/ 11 w 47"/>
                  <a:gd name="T1" fmla="*/ 583 h 1166"/>
                  <a:gd name="T2" fmla="*/ 23 w 47"/>
                  <a:gd name="T3" fmla="*/ 571 h 1166"/>
                  <a:gd name="T4" fmla="*/ 23 w 47"/>
                  <a:gd name="T5" fmla="*/ 0 h 1166"/>
                  <a:gd name="T6" fmla="*/ 0 w 47"/>
                  <a:gd name="T7" fmla="*/ 0 h 1166"/>
                  <a:gd name="T8" fmla="*/ 0 w 47"/>
                  <a:gd name="T9" fmla="*/ 571 h 1166"/>
                  <a:gd name="T10" fmla="*/ 11 w 47"/>
                  <a:gd name="T11" fmla="*/ 558 h 1166"/>
                  <a:gd name="T12" fmla="*/ 11 w 47"/>
                  <a:gd name="T13" fmla="*/ 583 h 1166"/>
                  <a:gd name="T14" fmla="*/ 23 w 47"/>
                  <a:gd name="T15" fmla="*/ 583 h 1166"/>
                  <a:gd name="T16" fmla="*/ 23 w 47"/>
                  <a:gd name="T17" fmla="*/ 571 h 1166"/>
                  <a:gd name="T18" fmla="*/ 11 w 47"/>
                  <a:gd name="T19" fmla="*/ 583 h 11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 h="1166">
                    <a:moveTo>
                      <a:pt x="23" y="1166"/>
                    </a:moveTo>
                    <a:lnTo>
                      <a:pt x="47" y="1141"/>
                    </a:lnTo>
                    <a:lnTo>
                      <a:pt x="47" y="0"/>
                    </a:lnTo>
                    <a:lnTo>
                      <a:pt x="0" y="0"/>
                    </a:lnTo>
                    <a:lnTo>
                      <a:pt x="0" y="1141"/>
                    </a:lnTo>
                    <a:lnTo>
                      <a:pt x="23" y="1116"/>
                    </a:lnTo>
                    <a:lnTo>
                      <a:pt x="23" y="1166"/>
                    </a:lnTo>
                    <a:lnTo>
                      <a:pt x="47" y="1166"/>
                    </a:lnTo>
                    <a:lnTo>
                      <a:pt x="47" y="1141"/>
                    </a:lnTo>
                    <a:lnTo>
                      <a:pt x="23" y="11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95" name="Freeform 29"/>
              <p:cNvSpPr>
                <a:spLocks/>
              </p:cNvSpPr>
              <p:nvPr/>
            </p:nvSpPr>
            <p:spPr bwMode="auto">
              <a:xfrm>
                <a:off x="4497" y="2201"/>
                <a:ext cx="271" cy="25"/>
              </a:xfrm>
              <a:custGeom>
                <a:avLst/>
                <a:gdLst>
                  <a:gd name="T0" fmla="*/ 0 w 541"/>
                  <a:gd name="T1" fmla="*/ 13 h 50"/>
                  <a:gd name="T2" fmla="*/ 12 w 541"/>
                  <a:gd name="T3" fmla="*/ 25 h 50"/>
                  <a:gd name="T4" fmla="*/ 271 w 541"/>
                  <a:gd name="T5" fmla="*/ 25 h 50"/>
                  <a:gd name="T6" fmla="*/ 271 w 541"/>
                  <a:gd name="T7" fmla="*/ 0 h 50"/>
                  <a:gd name="T8" fmla="*/ 12 w 541"/>
                  <a:gd name="T9" fmla="*/ 0 h 50"/>
                  <a:gd name="T10" fmla="*/ 24 w 541"/>
                  <a:gd name="T11" fmla="*/ 13 h 50"/>
                  <a:gd name="T12" fmla="*/ 0 w 541"/>
                  <a:gd name="T13" fmla="*/ 13 h 50"/>
                  <a:gd name="T14" fmla="*/ 0 w 541"/>
                  <a:gd name="T15" fmla="*/ 25 h 50"/>
                  <a:gd name="T16" fmla="*/ 12 w 541"/>
                  <a:gd name="T17" fmla="*/ 25 h 50"/>
                  <a:gd name="T18" fmla="*/ 0 w 541"/>
                  <a:gd name="T19" fmla="*/ 13 h 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41" h="50">
                    <a:moveTo>
                      <a:pt x="0" y="25"/>
                    </a:moveTo>
                    <a:lnTo>
                      <a:pt x="23" y="50"/>
                    </a:lnTo>
                    <a:lnTo>
                      <a:pt x="541" y="50"/>
                    </a:lnTo>
                    <a:lnTo>
                      <a:pt x="541" y="0"/>
                    </a:lnTo>
                    <a:lnTo>
                      <a:pt x="23" y="0"/>
                    </a:lnTo>
                    <a:lnTo>
                      <a:pt x="47" y="25"/>
                    </a:lnTo>
                    <a:lnTo>
                      <a:pt x="0" y="25"/>
                    </a:lnTo>
                    <a:lnTo>
                      <a:pt x="0" y="50"/>
                    </a:lnTo>
                    <a:lnTo>
                      <a:pt x="23" y="50"/>
                    </a:lnTo>
                    <a:lnTo>
                      <a:pt x="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96" name="Freeform 30"/>
              <p:cNvSpPr>
                <a:spLocks/>
              </p:cNvSpPr>
              <p:nvPr/>
            </p:nvSpPr>
            <p:spPr bwMode="auto">
              <a:xfrm>
                <a:off x="4497" y="1630"/>
                <a:ext cx="23" cy="583"/>
              </a:xfrm>
              <a:custGeom>
                <a:avLst/>
                <a:gdLst>
                  <a:gd name="T0" fmla="*/ 11 w 47"/>
                  <a:gd name="T1" fmla="*/ 0 h 1167"/>
                  <a:gd name="T2" fmla="*/ 0 w 47"/>
                  <a:gd name="T3" fmla="*/ 13 h 1167"/>
                  <a:gd name="T4" fmla="*/ 0 w 47"/>
                  <a:gd name="T5" fmla="*/ 583 h 1167"/>
                  <a:gd name="T6" fmla="*/ 23 w 47"/>
                  <a:gd name="T7" fmla="*/ 583 h 1167"/>
                  <a:gd name="T8" fmla="*/ 23 w 47"/>
                  <a:gd name="T9" fmla="*/ 13 h 1167"/>
                  <a:gd name="T10" fmla="*/ 11 w 47"/>
                  <a:gd name="T11" fmla="*/ 25 h 1167"/>
                  <a:gd name="T12" fmla="*/ 11 w 47"/>
                  <a:gd name="T13" fmla="*/ 0 h 1167"/>
                  <a:gd name="T14" fmla="*/ 0 w 47"/>
                  <a:gd name="T15" fmla="*/ 0 h 1167"/>
                  <a:gd name="T16" fmla="*/ 0 w 47"/>
                  <a:gd name="T17" fmla="*/ 13 h 1167"/>
                  <a:gd name="T18" fmla="*/ 11 w 47"/>
                  <a:gd name="T19" fmla="*/ 0 h 11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 h="1167">
                    <a:moveTo>
                      <a:pt x="23" y="0"/>
                    </a:moveTo>
                    <a:lnTo>
                      <a:pt x="0" y="26"/>
                    </a:lnTo>
                    <a:lnTo>
                      <a:pt x="0" y="1167"/>
                    </a:lnTo>
                    <a:lnTo>
                      <a:pt x="47" y="1167"/>
                    </a:lnTo>
                    <a:lnTo>
                      <a:pt x="47" y="26"/>
                    </a:lnTo>
                    <a:lnTo>
                      <a:pt x="23" y="51"/>
                    </a:lnTo>
                    <a:lnTo>
                      <a:pt x="23" y="0"/>
                    </a:lnTo>
                    <a:lnTo>
                      <a:pt x="0" y="0"/>
                    </a:lnTo>
                    <a:lnTo>
                      <a:pt x="0" y="26"/>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97" name="Rectangle 31"/>
              <p:cNvSpPr>
                <a:spLocks noChangeArrowheads="1"/>
              </p:cNvSpPr>
              <p:nvPr/>
            </p:nvSpPr>
            <p:spPr bwMode="auto">
              <a:xfrm>
                <a:off x="4452" y="1621"/>
                <a:ext cx="42" cy="614"/>
              </a:xfrm>
              <a:prstGeom prst="rect">
                <a:avLst/>
              </a:prstGeom>
              <a:solidFill>
                <a:srgbClr val="1617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2598" name="Freeform 32"/>
              <p:cNvSpPr>
                <a:spLocks/>
              </p:cNvSpPr>
              <p:nvPr/>
            </p:nvSpPr>
            <p:spPr bwMode="auto">
              <a:xfrm>
                <a:off x="4452" y="1608"/>
                <a:ext cx="54" cy="26"/>
              </a:xfrm>
              <a:custGeom>
                <a:avLst/>
                <a:gdLst>
                  <a:gd name="T0" fmla="*/ 54 w 108"/>
                  <a:gd name="T1" fmla="*/ 13 h 51"/>
                  <a:gd name="T2" fmla="*/ 43 w 108"/>
                  <a:gd name="T3" fmla="*/ 0 h 51"/>
                  <a:gd name="T4" fmla="*/ 0 w 108"/>
                  <a:gd name="T5" fmla="*/ 0 h 51"/>
                  <a:gd name="T6" fmla="*/ 0 w 108"/>
                  <a:gd name="T7" fmla="*/ 26 h 51"/>
                  <a:gd name="T8" fmla="*/ 43 w 108"/>
                  <a:gd name="T9" fmla="*/ 26 h 51"/>
                  <a:gd name="T10" fmla="*/ 31 w 108"/>
                  <a:gd name="T11" fmla="*/ 13 h 51"/>
                  <a:gd name="T12" fmla="*/ 54 w 108"/>
                  <a:gd name="T13" fmla="*/ 13 h 51"/>
                  <a:gd name="T14" fmla="*/ 54 w 108"/>
                  <a:gd name="T15" fmla="*/ 0 h 51"/>
                  <a:gd name="T16" fmla="*/ 43 w 108"/>
                  <a:gd name="T17" fmla="*/ 0 h 51"/>
                  <a:gd name="T18" fmla="*/ 54 w 108"/>
                  <a:gd name="T19" fmla="*/ 13 h 5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8" h="51">
                    <a:moveTo>
                      <a:pt x="108" y="25"/>
                    </a:moveTo>
                    <a:lnTo>
                      <a:pt x="85" y="0"/>
                    </a:lnTo>
                    <a:lnTo>
                      <a:pt x="0" y="0"/>
                    </a:lnTo>
                    <a:lnTo>
                      <a:pt x="0" y="51"/>
                    </a:lnTo>
                    <a:lnTo>
                      <a:pt x="85" y="51"/>
                    </a:lnTo>
                    <a:lnTo>
                      <a:pt x="61" y="25"/>
                    </a:lnTo>
                    <a:lnTo>
                      <a:pt x="108" y="25"/>
                    </a:lnTo>
                    <a:lnTo>
                      <a:pt x="108" y="0"/>
                    </a:lnTo>
                    <a:lnTo>
                      <a:pt x="85" y="0"/>
                    </a:lnTo>
                    <a:lnTo>
                      <a:pt x="108"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99" name="Freeform 33"/>
              <p:cNvSpPr>
                <a:spLocks/>
              </p:cNvSpPr>
              <p:nvPr/>
            </p:nvSpPr>
            <p:spPr bwMode="auto">
              <a:xfrm>
                <a:off x="4483" y="1621"/>
                <a:ext cx="23" cy="627"/>
              </a:xfrm>
              <a:custGeom>
                <a:avLst/>
                <a:gdLst>
                  <a:gd name="T0" fmla="*/ 12 w 47"/>
                  <a:gd name="T1" fmla="*/ 627 h 1254"/>
                  <a:gd name="T2" fmla="*/ 23 w 47"/>
                  <a:gd name="T3" fmla="*/ 614 h 1254"/>
                  <a:gd name="T4" fmla="*/ 23 w 47"/>
                  <a:gd name="T5" fmla="*/ 0 h 1254"/>
                  <a:gd name="T6" fmla="*/ 0 w 47"/>
                  <a:gd name="T7" fmla="*/ 0 h 1254"/>
                  <a:gd name="T8" fmla="*/ 0 w 47"/>
                  <a:gd name="T9" fmla="*/ 614 h 1254"/>
                  <a:gd name="T10" fmla="*/ 12 w 47"/>
                  <a:gd name="T11" fmla="*/ 602 h 1254"/>
                  <a:gd name="T12" fmla="*/ 12 w 47"/>
                  <a:gd name="T13" fmla="*/ 627 h 1254"/>
                  <a:gd name="T14" fmla="*/ 23 w 47"/>
                  <a:gd name="T15" fmla="*/ 627 h 1254"/>
                  <a:gd name="T16" fmla="*/ 23 w 47"/>
                  <a:gd name="T17" fmla="*/ 614 h 1254"/>
                  <a:gd name="T18" fmla="*/ 12 w 47"/>
                  <a:gd name="T19" fmla="*/ 627 h 12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 h="1254">
                    <a:moveTo>
                      <a:pt x="24" y="1254"/>
                    </a:moveTo>
                    <a:lnTo>
                      <a:pt x="47" y="1228"/>
                    </a:lnTo>
                    <a:lnTo>
                      <a:pt x="47" y="0"/>
                    </a:lnTo>
                    <a:lnTo>
                      <a:pt x="0" y="0"/>
                    </a:lnTo>
                    <a:lnTo>
                      <a:pt x="0" y="1228"/>
                    </a:lnTo>
                    <a:lnTo>
                      <a:pt x="24" y="1203"/>
                    </a:lnTo>
                    <a:lnTo>
                      <a:pt x="24" y="1254"/>
                    </a:lnTo>
                    <a:lnTo>
                      <a:pt x="47" y="1254"/>
                    </a:lnTo>
                    <a:lnTo>
                      <a:pt x="47" y="1228"/>
                    </a:lnTo>
                    <a:lnTo>
                      <a:pt x="24" y="12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00" name="Freeform 34"/>
              <p:cNvSpPr>
                <a:spLocks/>
              </p:cNvSpPr>
              <p:nvPr/>
            </p:nvSpPr>
            <p:spPr bwMode="auto">
              <a:xfrm>
                <a:off x="4440" y="2223"/>
                <a:ext cx="54" cy="25"/>
              </a:xfrm>
              <a:custGeom>
                <a:avLst/>
                <a:gdLst>
                  <a:gd name="T0" fmla="*/ 0 w 109"/>
                  <a:gd name="T1" fmla="*/ 12 h 51"/>
                  <a:gd name="T2" fmla="*/ 12 w 109"/>
                  <a:gd name="T3" fmla="*/ 25 h 51"/>
                  <a:gd name="T4" fmla="*/ 54 w 109"/>
                  <a:gd name="T5" fmla="*/ 25 h 51"/>
                  <a:gd name="T6" fmla="*/ 54 w 109"/>
                  <a:gd name="T7" fmla="*/ 0 h 51"/>
                  <a:gd name="T8" fmla="*/ 12 w 109"/>
                  <a:gd name="T9" fmla="*/ 0 h 51"/>
                  <a:gd name="T10" fmla="*/ 23 w 109"/>
                  <a:gd name="T11" fmla="*/ 12 h 51"/>
                  <a:gd name="T12" fmla="*/ 0 w 109"/>
                  <a:gd name="T13" fmla="*/ 12 h 51"/>
                  <a:gd name="T14" fmla="*/ 0 w 109"/>
                  <a:gd name="T15" fmla="*/ 25 h 51"/>
                  <a:gd name="T16" fmla="*/ 12 w 109"/>
                  <a:gd name="T17" fmla="*/ 25 h 51"/>
                  <a:gd name="T18" fmla="*/ 0 w 109"/>
                  <a:gd name="T19" fmla="*/ 12 h 5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9" h="51">
                    <a:moveTo>
                      <a:pt x="0" y="25"/>
                    </a:moveTo>
                    <a:lnTo>
                      <a:pt x="24" y="51"/>
                    </a:lnTo>
                    <a:lnTo>
                      <a:pt x="109" y="51"/>
                    </a:lnTo>
                    <a:lnTo>
                      <a:pt x="109" y="0"/>
                    </a:lnTo>
                    <a:lnTo>
                      <a:pt x="24" y="0"/>
                    </a:lnTo>
                    <a:lnTo>
                      <a:pt x="47" y="25"/>
                    </a:lnTo>
                    <a:lnTo>
                      <a:pt x="0" y="25"/>
                    </a:lnTo>
                    <a:lnTo>
                      <a:pt x="0" y="51"/>
                    </a:lnTo>
                    <a:lnTo>
                      <a:pt x="24" y="51"/>
                    </a:lnTo>
                    <a:lnTo>
                      <a:pt x="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01" name="Freeform 35"/>
              <p:cNvSpPr>
                <a:spLocks/>
              </p:cNvSpPr>
              <p:nvPr/>
            </p:nvSpPr>
            <p:spPr bwMode="auto">
              <a:xfrm>
                <a:off x="4440" y="1608"/>
                <a:ext cx="24" cy="627"/>
              </a:xfrm>
              <a:custGeom>
                <a:avLst/>
                <a:gdLst>
                  <a:gd name="T0" fmla="*/ 12 w 47"/>
                  <a:gd name="T1" fmla="*/ 0 h 1253"/>
                  <a:gd name="T2" fmla="*/ 0 w 47"/>
                  <a:gd name="T3" fmla="*/ 13 h 1253"/>
                  <a:gd name="T4" fmla="*/ 0 w 47"/>
                  <a:gd name="T5" fmla="*/ 627 h 1253"/>
                  <a:gd name="T6" fmla="*/ 24 w 47"/>
                  <a:gd name="T7" fmla="*/ 627 h 1253"/>
                  <a:gd name="T8" fmla="*/ 24 w 47"/>
                  <a:gd name="T9" fmla="*/ 13 h 1253"/>
                  <a:gd name="T10" fmla="*/ 12 w 47"/>
                  <a:gd name="T11" fmla="*/ 26 h 1253"/>
                  <a:gd name="T12" fmla="*/ 12 w 47"/>
                  <a:gd name="T13" fmla="*/ 0 h 1253"/>
                  <a:gd name="T14" fmla="*/ 0 w 47"/>
                  <a:gd name="T15" fmla="*/ 0 h 1253"/>
                  <a:gd name="T16" fmla="*/ 0 w 47"/>
                  <a:gd name="T17" fmla="*/ 13 h 1253"/>
                  <a:gd name="T18" fmla="*/ 12 w 47"/>
                  <a:gd name="T19" fmla="*/ 0 h 1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 h="1253">
                    <a:moveTo>
                      <a:pt x="24" y="0"/>
                    </a:moveTo>
                    <a:lnTo>
                      <a:pt x="0" y="25"/>
                    </a:lnTo>
                    <a:lnTo>
                      <a:pt x="0" y="1253"/>
                    </a:lnTo>
                    <a:lnTo>
                      <a:pt x="47" y="1253"/>
                    </a:lnTo>
                    <a:lnTo>
                      <a:pt x="47" y="25"/>
                    </a:lnTo>
                    <a:lnTo>
                      <a:pt x="24" y="51"/>
                    </a:lnTo>
                    <a:lnTo>
                      <a:pt x="24" y="0"/>
                    </a:lnTo>
                    <a:lnTo>
                      <a:pt x="0" y="0"/>
                    </a:lnTo>
                    <a:lnTo>
                      <a:pt x="0" y="25"/>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02" name="Rectangle 36"/>
              <p:cNvSpPr>
                <a:spLocks noChangeArrowheads="1"/>
              </p:cNvSpPr>
              <p:nvPr/>
            </p:nvSpPr>
            <p:spPr bwMode="auto">
              <a:xfrm>
                <a:off x="4758" y="1621"/>
                <a:ext cx="43" cy="614"/>
              </a:xfrm>
              <a:prstGeom prst="rect">
                <a:avLst/>
              </a:prstGeom>
              <a:solidFill>
                <a:srgbClr val="1617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2603" name="Freeform 37"/>
              <p:cNvSpPr>
                <a:spLocks/>
              </p:cNvSpPr>
              <p:nvPr/>
            </p:nvSpPr>
            <p:spPr bwMode="auto">
              <a:xfrm>
                <a:off x="4758" y="1608"/>
                <a:ext cx="55" cy="26"/>
              </a:xfrm>
              <a:custGeom>
                <a:avLst/>
                <a:gdLst>
                  <a:gd name="T0" fmla="*/ 55 w 109"/>
                  <a:gd name="T1" fmla="*/ 13 h 51"/>
                  <a:gd name="T2" fmla="*/ 43 w 109"/>
                  <a:gd name="T3" fmla="*/ 0 h 51"/>
                  <a:gd name="T4" fmla="*/ 0 w 109"/>
                  <a:gd name="T5" fmla="*/ 0 h 51"/>
                  <a:gd name="T6" fmla="*/ 0 w 109"/>
                  <a:gd name="T7" fmla="*/ 26 h 51"/>
                  <a:gd name="T8" fmla="*/ 43 w 109"/>
                  <a:gd name="T9" fmla="*/ 26 h 51"/>
                  <a:gd name="T10" fmla="*/ 31 w 109"/>
                  <a:gd name="T11" fmla="*/ 13 h 51"/>
                  <a:gd name="T12" fmla="*/ 55 w 109"/>
                  <a:gd name="T13" fmla="*/ 13 h 51"/>
                  <a:gd name="T14" fmla="*/ 55 w 109"/>
                  <a:gd name="T15" fmla="*/ 0 h 51"/>
                  <a:gd name="T16" fmla="*/ 43 w 109"/>
                  <a:gd name="T17" fmla="*/ 0 h 51"/>
                  <a:gd name="T18" fmla="*/ 55 w 109"/>
                  <a:gd name="T19" fmla="*/ 13 h 5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9" h="51">
                    <a:moveTo>
                      <a:pt x="109" y="25"/>
                    </a:moveTo>
                    <a:lnTo>
                      <a:pt x="85" y="0"/>
                    </a:lnTo>
                    <a:lnTo>
                      <a:pt x="0" y="0"/>
                    </a:lnTo>
                    <a:lnTo>
                      <a:pt x="0" y="51"/>
                    </a:lnTo>
                    <a:lnTo>
                      <a:pt x="85" y="51"/>
                    </a:lnTo>
                    <a:lnTo>
                      <a:pt x="62" y="25"/>
                    </a:lnTo>
                    <a:lnTo>
                      <a:pt x="109" y="25"/>
                    </a:lnTo>
                    <a:lnTo>
                      <a:pt x="109" y="0"/>
                    </a:lnTo>
                    <a:lnTo>
                      <a:pt x="85" y="0"/>
                    </a:lnTo>
                    <a:lnTo>
                      <a:pt x="109"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04" name="Freeform 38"/>
              <p:cNvSpPr>
                <a:spLocks/>
              </p:cNvSpPr>
              <p:nvPr/>
            </p:nvSpPr>
            <p:spPr bwMode="auto">
              <a:xfrm>
                <a:off x="4789" y="1621"/>
                <a:ext cx="24" cy="627"/>
              </a:xfrm>
              <a:custGeom>
                <a:avLst/>
                <a:gdLst>
                  <a:gd name="T0" fmla="*/ 12 w 47"/>
                  <a:gd name="T1" fmla="*/ 627 h 1254"/>
                  <a:gd name="T2" fmla="*/ 24 w 47"/>
                  <a:gd name="T3" fmla="*/ 614 h 1254"/>
                  <a:gd name="T4" fmla="*/ 24 w 47"/>
                  <a:gd name="T5" fmla="*/ 0 h 1254"/>
                  <a:gd name="T6" fmla="*/ 0 w 47"/>
                  <a:gd name="T7" fmla="*/ 0 h 1254"/>
                  <a:gd name="T8" fmla="*/ 0 w 47"/>
                  <a:gd name="T9" fmla="*/ 614 h 1254"/>
                  <a:gd name="T10" fmla="*/ 12 w 47"/>
                  <a:gd name="T11" fmla="*/ 602 h 1254"/>
                  <a:gd name="T12" fmla="*/ 12 w 47"/>
                  <a:gd name="T13" fmla="*/ 627 h 1254"/>
                  <a:gd name="T14" fmla="*/ 24 w 47"/>
                  <a:gd name="T15" fmla="*/ 627 h 1254"/>
                  <a:gd name="T16" fmla="*/ 24 w 47"/>
                  <a:gd name="T17" fmla="*/ 614 h 1254"/>
                  <a:gd name="T18" fmla="*/ 12 w 47"/>
                  <a:gd name="T19" fmla="*/ 627 h 12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 h="1254">
                    <a:moveTo>
                      <a:pt x="23" y="1254"/>
                    </a:moveTo>
                    <a:lnTo>
                      <a:pt x="47" y="1228"/>
                    </a:lnTo>
                    <a:lnTo>
                      <a:pt x="47" y="0"/>
                    </a:lnTo>
                    <a:lnTo>
                      <a:pt x="0" y="0"/>
                    </a:lnTo>
                    <a:lnTo>
                      <a:pt x="0" y="1228"/>
                    </a:lnTo>
                    <a:lnTo>
                      <a:pt x="23" y="1203"/>
                    </a:lnTo>
                    <a:lnTo>
                      <a:pt x="23" y="1254"/>
                    </a:lnTo>
                    <a:lnTo>
                      <a:pt x="47" y="1254"/>
                    </a:lnTo>
                    <a:lnTo>
                      <a:pt x="47" y="1228"/>
                    </a:lnTo>
                    <a:lnTo>
                      <a:pt x="23" y="12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05" name="Freeform 39"/>
              <p:cNvSpPr>
                <a:spLocks/>
              </p:cNvSpPr>
              <p:nvPr/>
            </p:nvSpPr>
            <p:spPr bwMode="auto">
              <a:xfrm>
                <a:off x="4747" y="2223"/>
                <a:ext cx="54" cy="25"/>
              </a:xfrm>
              <a:custGeom>
                <a:avLst/>
                <a:gdLst>
                  <a:gd name="T0" fmla="*/ 0 w 108"/>
                  <a:gd name="T1" fmla="*/ 12 h 51"/>
                  <a:gd name="T2" fmla="*/ 12 w 108"/>
                  <a:gd name="T3" fmla="*/ 25 h 51"/>
                  <a:gd name="T4" fmla="*/ 54 w 108"/>
                  <a:gd name="T5" fmla="*/ 25 h 51"/>
                  <a:gd name="T6" fmla="*/ 54 w 108"/>
                  <a:gd name="T7" fmla="*/ 0 h 51"/>
                  <a:gd name="T8" fmla="*/ 12 w 108"/>
                  <a:gd name="T9" fmla="*/ 0 h 51"/>
                  <a:gd name="T10" fmla="*/ 23 w 108"/>
                  <a:gd name="T11" fmla="*/ 12 h 51"/>
                  <a:gd name="T12" fmla="*/ 0 w 108"/>
                  <a:gd name="T13" fmla="*/ 12 h 51"/>
                  <a:gd name="T14" fmla="*/ 0 w 108"/>
                  <a:gd name="T15" fmla="*/ 25 h 51"/>
                  <a:gd name="T16" fmla="*/ 12 w 108"/>
                  <a:gd name="T17" fmla="*/ 25 h 51"/>
                  <a:gd name="T18" fmla="*/ 0 w 108"/>
                  <a:gd name="T19" fmla="*/ 12 h 5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8" h="51">
                    <a:moveTo>
                      <a:pt x="0" y="25"/>
                    </a:moveTo>
                    <a:lnTo>
                      <a:pt x="23" y="51"/>
                    </a:lnTo>
                    <a:lnTo>
                      <a:pt x="108" y="51"/>
                    </a:lnTo>
                    <a:lnTo>
                      <a:pt x="108" y="0"/>
                    </a:lnTo>
                    <a:lnTo>
                      <a:pt x="23" y="0"/>
                    </a:lnTo>
                    <a:lnTo>
                      <a:pt x="46" y="25"/>
                    </a:lnTo>
                    <a:lnTo>
                      <a:pt x="0" y="25"/>
                    </a:lnTo>
                    <a:lnTo>
                      <a:pt x="0" y="51"/>
                    </a:lnTo>
                    <a:lnTo>
                      <a:pt x="23" y="51"/>
                    </a:lnTo>
                    <a:lnTo>
                      <a:pt x="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06" name="Freeform 40"/>
              <p:cNvSpPr>
                <a:spLocks/>
              </p:cNvSpPr>
              <p:nvPr/>
            </p:nvSpPr>
            <p:spPr bwMode="auto">
              <a:xfrm>
                <a:off x="4747" y="1608"/>
                <a:ext cx="23" cy="627"/>
              </a:xfrm>
              <a:custGeom>
                <a:avLst/>
                <a:gdLst>
                  <a:gd name="T0" fmla="*/ 12 w 46"/>
                  <a:gd name="T1" fmla="*/ 0 h 1253"/>
                  <a:gd name="T2" fmla="*/ 0 w 46"/>
                  <a:gd name="T3" fmla="*/ 13 h 1253"/>
                  <a:gd name="T4" fmla="*/ 0 w 46"/>
                  <a:gd name="T5" fmla="*/ 627 h 1253"/>
                  <a:gd name="T6" fmla="*/ 23 w 46"/>
                  <a:gd name="T7" fmla="*/ 627 h 1253"/>
                  <a:gd name="T8" fmla="*/ 23 w 46"/>
                  <a:gd name="T9" fmla="*/ 13 h 1253"/>
                  <a:gd name="T10" fmla="*/ 12 w 46"/>
                  <a:gd name="T11" fmla="*/ 26 h 1253"/>
                  <a:gd name="T12" fmla="*/ 12 w 46"/>
                  <a:gd name="T13" fmla="*/ 0 h 1253"/>
                  <a:gd name="T14" fmla="*/ 0 w 46"/>
                  <a:gd name="T15" fmla="*/ 0 h 1253"/>
                  <a:gd name="T16" fmla="*/ 0 w 46"/>
                  <a:gd name="T17" fmla="*/ 13 h 1253"/>
                  <a:gd name="T18" fmla="*/ 12 w 46"/>
                  <a:gd name="T19" fmla="*/ 0 h 1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6" h="1253">
                    <a:moveTo>
                      <a:pt x="23" y="0"/>
                    </a:moveTo>
                    <a:lnTo>
                      <a:pt x="0" y="25"/>
                    </a:lnTo>
                    <a:lnTo>
                      <a:pt x="0" y="1253"/>
                    </a:lnTo>
                    <a:lnTo>
                      <a:pt x="46" y="1253"/>
                    </a:lnTo>
                    <a:lnTo>
                      <a:pt x="46" y="25"/>
                    </a:lnTo>
                    <a:lnTo>
                      <a:pt x="23" y="51"/>
                    </a:lnTo>
                    <a:lnTo>
                      <a:pt x="23" y="0"/>
                    </a:lnTo>
                    <a:lnTo>
                      <a:pt x="0" y="0"/>
                    </a:lnTo>
                    <a:lnTo>
                      <a:pt x="0" y="25"/>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07" name="Rectangle 41"/>
              <p:cNvSpPr>
                <a:spLocks noChangeArrowheads="1"/>
              </p:cNvSpPr>
              <p:nvPr/>
            </p:nvSpPr>
            <p:spPr bwMode="auto">
              <a:xfrm>
                <a:off x="4328" y="1880"/>
                <a:ext cx="122" cy="97"/>
              </a:xfrm>
              <a:prstGeom prst="rect">
                <a:avLst/>
              </a:prstGeom>
              <a:solidFill>
                <a:srgbClr val="1617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2608" name="Freeform 42"/>
              <p:cNvSpPr>
                <a:spLocks/>
              </p:cNvSpPr>
              <p:nvPr/>
            </p:nvSpPr>
            <p:spPr bwMode="auto">
              <a:xfrm>
                <a:off x="4328" y="1867"/>
                <a:ext cx="134" cy="25"/>
              </a:xfrm>
              <a:custGeom>
                <a:avLst/>
                <a:gdLst>
                  <a:gd name="T0" fmla="*/ 134 w 268"/>
                  <a:gd name="T1" fmla="*/ 13 h 51"/>
                  <a:gd name="T2" fmla="*/ 122 w 268"/>
                  <a:gd name="T3" fmla="*/ 0 h 51"/>
                  <a:gd name="T4" fmla="*/ 0 w 268"/>
                  <a:gd name="T5" fmla="*/ 0 h 51"/>
                  <a:gd name="T6" fmla="*/ 0 w 268"/>
                  <a:gd name="T7" fmla="*/ 25 h 51"/>
                  <a:gd name="T8" fmla="*/ 122 w 268"/>
                  <a:gd name="T9" fmla="*/ 25 h 51"/>
                  <a:gd name="T10" fmla="*/ 111 w 268"/>
                  <a:gd name="T11" fmla="*/ 13 h 51"/>
                  <a:gd name="T12" fmla="*/ 134 w 268"/>
                  <a:gd name="T13" fmla="*/ 13 h 51"/>
                  <a:gd name="T14" fmla="*/ 134 w 268"/>
                  <a:gd name="T15" fmla="*/ 0 h 51"/>
                  <a:gd name="T16" fmla="*/ 122 w 268"/>
                  <a:gd name="T17" fmla="*/ 0 h 51"/>
                  <a:gd name="T18" fmla="*/ 134 w 268"/>
                  <a:gd name="T19" fmla="*/ 13 h 5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8" h="51">
                    <a:moveTo>
                      <a:pt x="268" y="26"/>
                    </a:moveTo>
                    <a:lnTo>
                      <a:pt x="244" y="0"/>
                    </a:lnTo>
                    <a:lnTo>
                      <a:pt x="0" y="0"/>
                    </a:lnTo>
                    <a:lnTo>
                      <a:pt x="0" y="51"/>
                    </a:lnTo>
                    <a:lnTo>
                      <a:pt x="244" y="51"/>
                    </a:lnTo>
                    <a:lnTo>
                      <a:pt x="221" y="26"/>
                    </a:lnTo>
                    <a:lnTo>
                      <a:pt x="268" y="26"/>
                    </a:lnTo>
                    <a:lnTo>
                      <a:pt x="268" y="0"/>
                    </a:lnTo>
                    <a:lnTo>
                      <a:pt x="244" y="0"/>
                    </a:lnTo>
                    <a:lnTo>
                      <a:pt x="268"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09" name="Freeform 43"/>
              <p:cNvSpPr>
                <a:spLocks/>
              </p:cNvSpPr>
              <p:nvPr/>
            </p:nvSpPr>
            <p:spPr bwMode="auto">
              <a:xfrm>
                <a:off x="4438" y="1880"/>
                <a:ext cx="24" cy="110"/>
              </a:xfrm>
              <a:custGeom>
                <a:avLst/>
                <a:gdLst>
                  <a:gd name="T0" fmla="*/ 12 w 47"/>
                  <a:gd name="T1" fmla="*/ 110 h 220"/>
                  <a:gd name="T2" fmla="*/ 24 w 47"/>
                  <a:gd name="T3" fmla="*/ 98 h 220"/>
                  <a:gd name="T4" fmla="*/ 24 w 47"/>
                  <a:gd name="T5" fmla="*/ 0 h 220"/>
                  <a:gd name="T6" fmla="*/ 0 w 47"/>
                  <a:gd name="T7" fmla="*/ 0 h 220"/>
                  <a:gd name="T8" fmla="*/ 0 w 47"/>
                  <a:gd name="T9" fmla="*/ 98 h 220"/>
                  <a:gd name="T10" fmla="*/ 12 w 47"/>
                  <a:gd name="T11" fmla="*/ 85 h 220"/>
                  <a:gd name="T12" fmla="*/ 12 w 47"/>
                  <a:gd name="T13" fmla="*/ 110 h 220"/>
                  <a:gd name="T14" fmla="*/ 24 w 47"/>
                  <a:gd name="T15" fmla="*/ 110 h 220"/>
                  <a:gd name="T16" fmla="*/ 24 w 47"/>
                  <a:gd name="T17" fmla="*/ 98 h 220"/>
                  <a:gd name="T18" fmla="*/ 12 w 47"/>
                  <a:gd name="T19" fmla="*/ 110 h 2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 h="220">
                    <a:moveTo>
                      <a:pt x="23" y="220"/>
                    </a:moveTo>
                    <a:lnTo>
                      <a:pt x="47" y="195"/>
                    </a:lnTo>
                    <a:lnTo>
                      <a:pt x="47" y="0"/>
                    </a:lnTo>
                    <a:lnTo>
                      <a:pt x="0" y="0"/>
                    </a:lnTo>
                    <a:lnTo>
                      <a:pt x="0" y="195"/>
                    </a:lnTo>
                    <a:lnTo>
                      <a:pt x="23" y="170"/>
                    </a:lnTo>
                    <a:lnTo>
                      <a:pt x="23" y="220"/>
                    </a:lnTo>
                    <a:lnTo>
                      <a:pt x="47" y="220"/>
                    </a:lnTo>
                    <a:lnTo>
                      <a:pt x="47" y="195"/>
                    </a:lnTo>
                    <a:lnTo>
                      <a:pt x="23" y="2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10" name="Freeform 44"/>
              <p:cNvSpPr>
                <a:spLocks/>
              </p:cNvSpPr>
              <p:nvPr/>
            </p:nvSpPr>
            <p:spPr bwMode="auto">
              <a:xfrm>
                <a:off x="4316" y="1965"/>
                <a:ext cx="134" cy="25"/>
              </a:xfrm>
              <a:custGeom>
                <a:avLst/>
                <a:gdLst>
                  <a:gd name="T0" fmla="*/ 0 w 267"/>
                  <a:gd name="T1" fmla="*/ 13 h 50"/>
                  <a:gd name="T2" fmla="*/ 12 w 267"/>
                  <a:gd name="T3" fmla="*/ 25 h 50"/>
                  <a:gd name="T4" fmla="*/ 134 w 267"/>
                  <a:gd name="T5" fmla="*/ 25 h 50"/>
                  <a:gd name="T6" fmla="*/ 134 w 267"/>
                  <a:gd name="T7" fmla="*/ 0 h 50"/>
                  <a:gd name="T8" fmla="*/ 12 w 267"/>
                  <a:gd name="T9" fmla="*/ 0 h 50"/>
                  <a:gd name="T10" fmla="*/ 24 w 267"/>
                  <a:gd name="T11" fmla="*/ 13 h 50"/>
                  <a:gd name="T12" fmla="*/ 0 w 267"/>
                  <a:gd name="T13" fmla="*/ 13 h 50"/>
                  <a:gd name="T14" fmla="*/ 0 w 267"/>
                  <a:gd name="T15" fmla="*/ 25 h 50"/>
                  <a:gd name="T16" fmla="*/ 12 w 267"/>
                  <a:gd name="T17" fmla="*/ 25 h 50"/>
                  <a:gd name="T18" fmla="*/ 0 w 267"/>
                  <a:gd name="T19" fmla="*/ 13 h 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7" h="50">
                    <a:moveTo>
                      <a:pt x="0" y="25"/>
                    </a:moveTo>
                    <a:lnTo>
                      <a:pt x="23" y="50"/>
                    </a:lnTo>
                    <a:lnTo>
                      <a:pt x="267" y="50"/>
                    </a:lnTo>
                    <a:lnTo>
                      <a:pt x="267" y="0"/>
                    </a:lnTo>
                    <a:lnTo>
                      <a:pt x="23" y="0"/>
                    </a:lnTo>
                    <a:lnTo>
                      <a:pt x="47" y="25"/>
                    </a:lnTo>
                    <a:lnTo>
                      <a:pt x="0" y="25"/>
                    </a:lnTo>
                    <a:lnTo>
                      <a:pt x="0" y="50"/>
                    </a:lnTo>
                    <a:lnTo>
                      <a:pt x="23" y="50"/>
                    </a:lnTo>
                    <a:lnTo>
                      <a:pt x="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11" name="Freeform 45"/>
              <p:cNvSpPr>
                <a:spLocks/>
              </p:cNvSpPr>
              <p:nvPr/>
            </p:nvSpPr>
            <p:spPr bwMode="auto">
              <a:xfrm>
                <a:off x="4316" y="1867"/>
                <a:ext cx="24" cy="110"/>
              </a:xfrm>
              <a:custGeom>
                <a:avLst/>
                <a:gdLst>
                  <a:gd name="T0" fmla="*/ 12 w 47"/>
                  <a:gd name="T1" fmla="*/ 0 h 221"/>
                  <a:gd name="T2" fmla="*/ 0 w 47"/>
                  <a:gd name="T3" fmla="*/ 13 h 221"/>
                  <a:gd name="T4" fmla="*/ 0 w 47"/>
                  <a:gd name="T5" fmla="*/ 110 h 221"/>
                  <a:gd name="T6" fmla="*/ 24 w 47"/>
                  <a:gd name="T7" fmla="*/ 110 h 221"/>
                  <a:gd name="T8" fmla="*/ 24 w 47"/>
                  <a:gd name="T9" fmla="*/ 13 h 221"/>
                  <a:gd name="T10" fmla="*/ 12 w 47"/>
                  <a:gd name="T11" fmla="*/ 25 h 221"/>
                  <a:gd name="T12" fmla="*/ 12 w 47"/>
                  <a:gd name="T13" fmla="*/ 0 h 221"/>
                  <a:gd name="T14" fmla="*/ 0 w 47"/>
                  <a:gd name="T15" fmla="*/ 0 h 221"/>
                  <a:gd name="T16" fmla="*/ 0 w 47"/>
                  <a:gd name="T17" fmla="*/ 13 h 221"/>
                  <a:gd name="T18" fmla="*/ 12 w 47"/>
                  <a:gd name="T19" fmla="*/ 0 h 2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 h="221">
                    <a:moveTo>
                      <a:pt x="23" y="0"/>
                    </a:moveTo>
                    <a:lnTo>
                      <a:pt x="0" y="26"/>
                    </a:lnTo>
                    <a:lnTo>
                      <a:pt x="0" y="221"/>
                    </a:lnTo>
                    <a:lnTo>
                      <a:pt x="47" y="221"/>
                    </a:lnTo>
                    <a:lnTo>
                      <a:pt x="47" y="26"/>
                    </a:lnTo>
                    <a:lnTo>
                      <a:pt x="23" y="51"/>
                    </a:lnTo>
                    <a:lnTo>
                      <a:pt x="23" y="0"/>
                    </a:lnTo>
                    <a:lnTo>
                      <a:pt x="0" y="0"/>
                    </a:lnTo>
                    <a:lnTo>
                      <a:pt x="0" y="26"/>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12" name="Freeform 46"/>
              <p:cNvSpPr>
                <a:spLocks/>
              </p:cNvSpPr>
              <p:nvPr/>
            </p:nvSpPr>
            <p:spPr bwMode="auto">
              <a:xfrm>
                <a:off x="3269" y="3630"/>
                <a:ext cx="844" cy="74"/>
              </a:xfrm>
              <a:custGeom>
                <a:avLst/>
                <a:gdLst>
                  <a:gd name="T0" fmla="*/ 0 w 1688"/>
                  <a:gd name="T1" fmla="*/ 74 h 149"/>
                  <a:gd name="T2" fmla="*/ 844 w 1688"/>
                  <a:gd name="T3" fmla="*/ 74 h 149"/>
                  <a:gd name="T4" fmla="*/ 818 w 1688"/>
                  <a:gd name="T5" fmla="*/ 0 h 149"/>
                  <a:gd name="T6" fmla="*/ 29 w 1688"/>
                  <a:gd name="T7" fmla="*/ 0 h 149"/>
                  <a:gd name="T8" fmla="*/ 0 w 1688"/>
                  <a:gd name="T9" fmla="*/ 74 h 1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88" h="149">
                    <a:moveTo>
                      <a:pt x="0" y="149"/>
                    </a:moveTo>
                    <a:lnTo>
                      <a:pt x="1688" y="149"/>
                    </a:lnTo>
                    <a:lnTo>
                      <a:pt x="1636" y="0"/>
                    </a:lnTo>
                    <a:lnTo>
                      <a:pt x="57" y="0"/>
                    </a:lnTo>
                    <a:lnTo>
                      <a:pt x="0" y="14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13" name="Freeform 47"/>
              <p:cNvSpPr>
                <a:spLocks/>
              </p:cNvSpPr>
              <p:nvPr/>
            </p:nvSpPr>
            <p:spPr bwMode="auto">
              <a:xfrm>
                <a:off x="3280" y="3588"/>
                <a:ext cx="822" cy="84"/>
              </a:xfrm>
              <a:custGeom>
                <a:avLst/>
                <a:gdLst>
                  <a:gd name="T0" fmla="*/ 792 w 1642"/>
                  <a:gd name="T1" fmla="*/ 0 h 168"/>
                  <a:gd name="T2" fmla="*/ 822 w 1642"/>
                  <a:gd name="T3" fmla="*/ 84 h 168"/>
                  <a:gd name="T4" fmla="*/ 0 w 1642"/>
                  <a:gd name="T5" fmla="*/ 84 h 168"/>
                  <a:gd name="T6" fmla="*/ 32 w 1642"/>
                  <a:gd name="T7" fmla="*/ 0 h 168"/>
                  <a:gd name="T8" fmla="*/ 792 w 1642"/>
                  <a:gd name="T9" fmla="*/ 0 h 1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42" h="168">
                    <a:moveTo>
                      <a:pt x="1582" y="0"/>
                    </a:moveTo>
                    <a:lnTo>
                      <a:pt x="1642" y="168"/>
                    </a:lnTo>
                    <a:lnTo>
                      <a:pt x="0" y="168"/>
                    </a:lnTo>
                    <a:lnTo>
                      <a:pt x="63" y="0"/>
                    </a:lnTo>
                    <a:lnTo>
                      <a:pt x="1582" y="0"/>
                    </a:lnTo>
                    <a:close/>
                  </a:path>
                </a:pathLst>
              </a:custGeom>
              <a:solidFill>
                <a:srgbClr val="000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14" name="Freeform 48"/>
              <p:cNvSpPr>
                <a:spLocks/>
              </p:cNvSpPr>
              <p:nvPr/>
            </p:nvSpPr>
            <p:spPr bwMode="auto">
              <a:xfrm>
                <a:off x="3297" y="3546"/>
                <a:ext cx="790" cy="84"/>
              </a:xfrm>
              <a:custGeom>
                <a:avLst/>
                <a:gdLst>
                  <a:gd name="T0" fmla="*/ 759 w 1579"/>
                  <a:gd name="T1" fmla="*/ 0 h 168"/>
                  <a:gd name="T2" fmla="*/ 790 w 1579"/>
                  <a:gd name="T3" fmla="*/ 84 h 168"/>
                  <a:gd name="T4" fmla="*/ 0 w 1579"/>
                  <a:gd name="T5" fmla="*/ 84 h 168"/>
                  <a:gd name="T6" fmla="*/ 31 w 1579"/>
                  <a:gd name="T7" fmla="*/ 0 h 168"/>
                  <a:gd name="T8" fmla="*/ 759 w 1579"/>
                  <a:gd name="T9" fmla="*/ 0 h 1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79" h="168">
                    <a:moveTo>
                      <a:pt x="1517" y="0"/>
                    </a:moveTo>
                    <a:lnTo>
                      <a:pt x="1579" y="168"/>
                    </a:lnTo>
                    <a:lnTo>
                      <a:pt x="0" y="168"/>
                    </a:lnTo>
                    <a:lnTo>
                      <a:pt x="62" y="0"/>
                    </a:lnTo>
                    <a:lnTo>
                      <a:pt x="1517" y="0"/>
                    </a:lnTo>
                    <a:close/>
                  </a:path>
                </a:pathLst>
              </a:custGeom>
              <a:solidFill>
                <a:srgbClr val="00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15" name="Freeform 49"/>
              <p:cNvSpPr>
                <a:spLocks/>
              </p:cNvSpPr>
              <p:nvPr/>
            </p:nvSpPr>
            <p:spPr bwMode="auto">
              <a:xfrm>
                <a:off x="3312" y="3503"/>
                <a:ext cx="760" cy="85"/>
              </a:xfrm>
              <a:custGeom>
                <a:avLst/>
                <a:gdLst>
                  <a:gd name="T0" fmla="*/ 729 w 1519"/>
                  <a:gd name="T1" fmla="*/ 0 h 170"/>
                  <a:gd name="T2" fmla="*/ 760 w 1519"/>
                  <a:gd name="T3" fmla="*/ 85 h 170"/>
                  <a:gd name="T4" fmla="*/ 0 w 1519"/>
                  <a:gd name="T5" fmla="*/ 85 h 170"/>
                  <a:gd name="T6" fmla="*/ 33 w 1519"/>
                  <a:gd name="T7" fmla="*/ 0 h 170"/>
                  <a:gd name="T8" fmla="*/ 729 w 1519"/>
                  <a:gd name="T9" fmla="*/ 0 h 17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19" h="170">
                    <a:moveTo>
                      <a:pt x="1457" y="0"/>
                    </a:moveTo>
                    <a:lnTo>
                      <a:pt x="1519" y="170"/>
                    </a:lnTo>
                    <a:lnTo>
                      <a:pt x="0" y="170"/>
                    </a:lnTo>
                    <a:lnTo>
                      <a:pt x="65" y="0"/>
                    </a:lnTo>
                    <a:lnTo>
                      <a:pt x="1457" y="0"/>
                    </a:lnTo>
                    <a:close/>
                  </a:path>
                </a:pathLst>
              </a:custGeom>
              <a:solidFill>
                <a:srgbClr val="002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16" name="Freeform 50"/>
              <p:cNvSpPr>
                <a:spLocks/>
              </p:cNvSpPr>
              <p:nvPr/>
            </p:nvSpPr>
            <p:spPr bwMode="auto">
              <a:xfrm>
                <a:off x="3328" y="3461"/>
                <a:ext cx="728" cy="85"/>
              </a:xfrm>
              <a:custGeom>
                <a:avLst/>
                <a:gdLst>
                  <a:gd name="T0" fmla="*/ 698 w 1455"/>
                  <a:gd name="T1" fmla="*/ 0 h 168"/>
                  <a:gd name="T2" fmla="*/ 728 w 1455"/>
                  <a:gd name="T3" fmla="*/ 85 h 168"/>
                  <a:gd name="T4" fmla="*/ 0 w 1455"/>
                  <a:gd name="T5" fmla="*/ 85 h 168"/>
                  <a:gd name="T6" fmla="*/ 32 w 1455"/>
                  <a:gd name="T7" fmla="*/ 0 h 168"/>
                  <a:gd name="T8" fmla="*/ 698 w 1455"/>
                  <a:gd name="T9" fmla="*/ 0 h 1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55" h="168">
                    <a:moveTo>
                      <a:pt x="1395" y="0"/>
                    </a:moveTo>
                    <a:lnTo>
                      <a:pt x="1455" y="168"/>
                    </a:lnTo>
                    <a:lnTo>
                      <a:pt x="0" y="168"/>
                    </a:lnTo>
                    <a:lnTo>
                      <a:pt x="63" y="0"/>
                    </a:lnTo>
                    <a:lnTo>
                      <a:pt x="1395" y="0"/>
                    </a:lnTo>
                    <a:close/>
                  </a:path>
                </a:pathLst>
              </a:custGeom>
              <a:solidFill>
                <a:srgbClr val="003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17" name="Freeform 51"/>
              <p:cNvSpPr>
                <a:spLocks/>
              </p:cNvSpPr>
              <p:nvPr/>
            </p:nvSpPr>
            <p:spPr bwMode="auto">
              <a:xfrm>
                <a:off x="3345" y="3419"/>
                <a:ext cx="696" cy="84"/>
              </a:xfrm>
              <a:custGeom>
                <a:avLst/>
                <a:gdLst>
                  <a:gd name="T0" fmla="*/ 666 w 1392"/>
                  <a:gd name="T1" fmla="*/ 0 h 168"/>
                  <a:gd name="T2" fmla="*/ 696 w 1392"/>
                  <a:gd name="T3" fmla="*/ 84 h 168"/>
                  <a:gd name="T4" fmla="*/ 0 w 1392"/>
                  <a:gd name="T5" fmla="*/ 84 h 168"/>
                  <a:gd name="T6" fmla="*/ 32 w 1392"/>
                  <a:gd name="T7" fmla="*/ 0 h 168"/>
                  <a:gd name="T8" fmla="*/ 666 w 1392"/>
                  <a:gd name="T9" fmla="*/ 0 h 1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92" h="168">
                    <a:moveTo>
                      <a:pt x="1331" y="0"/>
                    </a:moveTo>
                    <a:lnTo>
                      <a:pt x="1392" y="168"/>
                    </a:lnTo>
                    <a:lnTo>
                      <a:pt x="0" y="168"/>
                    </a:lnTo>
                    <a:lnTo>
                      <a:pt x="64" y="0"/>
                    </a:lnTo>
                    <a:lnTo>
                      <a:pt x="1331" y="0"/>
                    </a:lnTo>
                    <a:close/>
                  </a:path>
                </a:pathLst>
              </a:custGeom>
              <a:solidFill>
                <a:srgbClr val="004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18" name="Freeform 52"/>
              <p:cNvSpPr>
                <a:spLocks/>
              </p:cNvSpPr>
              <p:nvPr/>
            </p:nvSpPr>
            <p:spPr bwMode="auto">
              <a:xfrm>
                <a:off x="3360" y="3377"/>
                <a:ext cx="666" cy="84"/>
              </a:xfrm>
              <a:custGeom>
                <a:avLst/>
                <a:gdLst>
                  <a:gd name="T0" fmla="*/ 635 w 1332"/>
                  <a:gd name="T1" fmla="*/ 0 h 168"/>
                  <a:gd name="T2" fmla="*/ 666 w 1332"/>
                  <a:gd name="T3" fmla="*/ 84 h 168"/>
                  <a:gd name="T4" fmla="*/ 0 w 1332"/>
                  <a:gd name="T5" fmla="*/ 84 h 168"/>
                  <a:gd name="T6" fmla="*/ 32 w 1332"/>
                  <a:gd name="T7" fmla="*/ 0 h 168"/>
                  <a:gd name="T8" fmla="*/ 635 w 1332"/>
                  <a:gd name="T9" fmla="*/ 0 h 1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32" h="168">
                    <a:moveTo>
                      <a:pt x="1270" y="0"/>
                    </a:moveTo>
                    <a:lnTo>
                      <a:pt x="1332" y="168"/>
                    </a:lnTo>
                    <a:lnTo>
                      <a:pt x="0" y="168"/>
                    </a:lnTo>
                    <a:lnTo>
                      <a:pt x="64" y="0"/>
                    </a:lnTo>
                    <a:lnTo>
                      <a:pt x="1270" y="0"/>
                    </a:lnTo>
                    <a:close/>
                  </a:path>
                </a:pathLst>
              </a:custGeom>
              <a:solidFill>
                <a:srgbClr val="004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19" name="Freeform 53"/>
              <p:cNvSpPr>
                <a:spLocks/>
              </p:cNvSpPr>
              <p:nvPr/>
            </p:nvSpPr>
            <p:spPr bwMode="auto">
              <a:xfrm>
                <a:off x="3376" y="3335"/>
                <a:ext cx="634" cy="84"/>
              </a:xfrm>
              <a:custGeom>
                <a:avLst/>
                <a:gdLst>
                  <a:gd name="T0" fmla="*/ 634 w 1267"/>
                  <a:gd name="T1" fmla="*/ 84 h 168"/>
                  <a:gd name="T2" fmla="*/ 604 w 1267"/>
                  <a:gd name="T3" fmla="*/ 6 h 168"/>
                  <a:gd name="T4" fmla="*/ 604 w 1267"/>
                  <a:gd name="T5" fmla="*/ 4 h 168"/>
                  <a:gd name="T6" fmla="*/ 604 w 1267"/>
                  <a:gd name="T7" fmla="*/ 3 h 168"/>
                  <a:gd name="T8" fmla="*/ 604 w 1267"/>
                  <a:gd name="T9" fmla="*/ 1 h 168"/>
                  <a:gd name="T10" fmla="*/ 603 w 1267"/>
                  <a:gd name="T11" fmla="*/ 0 h 168"/>
                  <a:gd name="T12" fmla="*/ 31 w 1267"/>
                  <a:gd name="T13" fmla="*/ 0 h 168"/>
                  <a:gd name="T14" fmla="*/ 30 w 1267"/>
                  <a:gd name="T15" fmla="*/ 1 h 168"/>
                  <a:gd name="T16" fmla="*/ 30 w 1267"/>
                  <a:gd name="T17" fmla="*/ 3 h 168"/>
                  <a:gd name="T18" fmla="*/ 30 w 1267"/>
                  <a:gd name="T19" fmla="*/ 4 h 168"/>
                  <a:gd name="T20" fmla="*/ 29 w 1267"/>
                  <a:gd name="T21" fmla="*/ 6 h 168"/>
                  <a:gd name="T22" fmla="*/ 0 w 1267"/>
                  <a:gd name="T23" fmla="*/ 84 h 168"/>
                  <a:gd name="T24" fmla="*/ 634 w 1267"/>
                  <a:gd name="T25" fmla="*/ 84 h 1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67" h="168">
                    <a:moveTo>
                      <a:pt x="1267" y="168"/>
                    </a:moveTo>
                    <a:lnTo>
                      <a:pt x="1208" y="11"/>
                    </a:lnTo>
                    <a:lnTo>
                      <a:pt x="1208" y="7"/>
                    </a:lnTo>
                    <a:lnTo>
                      <a:pt x="1208" y="5"/>
                    </a:lnTo>
                    <a:lnTo>
                      <a:pt x="1208" y="2"/>
                    </a:lnTo>
                    <a:lnTo>
                      <a:pt x="1206" y="0"/>
                    </a:lnTo>
                    <a:lnTo>
                      <a:pt x="62" y="0"/>
                    </a:lnTo>
                    <a:lnTo>
                      <a:pt x="60" y="2"/>
                    </a:lnTo>
                    <a:lnTo>
                      <a:pt x="60" y="5"/>
                    </a:lnTo>
                    <a:lnTo>
                      <a:pt x="60" y="7"/>
                    </a:lnTo>
                    <a:lnTo>
                      <a:pt x="58" y="11"/>
                    </a:lnTo>
                    <a:lnTo>
                      <a:pt x="0" y="168"/>
                    </a:lnTo>
                    <a:lnTo>
                      <a:pt x="1267" y="168"/>
                    </a:lnTo>
                    <a:close/>
                  </a:path>
                </a:pathLst>
              </a:custGeom>
              <a:solidFill>
                <a:srgbClr val="005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20" name="Freeform 54"/>
              <p:cNvSpPr>
                <a:spLocks/>
              </p:cNvSpPr>
              <p:nvPr/>
            </p:nvSpPr>
            <p:spPr bwMode="auto">
              <a:xfrm>
                <a:off x="3391" y="3292"/>
                <a:ext cx="604" cy="85"/>
              </a:xfrm>
              <a:custGeom>
                <a:avLst/>
                <a:gdLst>
                  <a:gd name="T0" fmla="*/ 604 w 1206"/>
                  <a:gd name="T1" fmla="*/ 85 h 170"/>
                  <a:gd name="T2" fmla="*/ 590 w 1206"/>
                  <a:gd name="T3" fmla="*/ 48 h 170"/>
                  <a:gd name="T4" fmla="*/ 588 w 1206"/>
                  <a:gd name="T5" fmla="*/ 42 h 170"/>
                  <a:gd name="T6" fmla="*/ 586 w 1206"/>
                  <a:gd name="T7" fmla="*/ 35 h 170"/>
                  <a:gd name="T8" fmla="*/ 586 w 1206"/>
                  <a:gd name="T9" fmla="*/ 29 h 170"/>
                  <a:gd name="T10" fmla="*/ 584 w 1206"/>
                  <a:gd name="T11" fmla="*/ 24 h 170"/>
                  <a:gd name="T12" fmla="*/ 583 w 1206"/>
                  <a:gd name="T13" fmla="*/ 17 h 170"/>
                  <a:gd name="T14" fmla="*/ 581 w 1206"/>
                  <a:gd name="T15" fmla="*/ 12 h 170"/>
                  <a:gd name="T16" fmla="*/ 581 w 1206"/>
                  <a:gd name="T17" fmla="*/ 6 h 170"/>
                  <a:gd name="T18" fmla="*/ 579 w 1206"/>
                  <a:gd name="T19" fmla="*/ 0 h 170"/>
                  <a:gd name="T20" fmla="*/ 27 w 1206"/>
                  <a:gd name="T21" fmla="*/ 0 h 170"/>
                  <a:gd name="T22" fmla="*/ 25 w 1206"/>
                  <a:gd name="T23" fmla="*/ 6 h 170"/>
                  <a:gd name="T24" fmla="*/ 24 w 1206"/>
                  <a:gd name="T25" fmla="*/ 12 h 170"/>
                  <a:gd name="T26" fmla="*/ 23 w 1206"/>
                  <a:gd name="T27" fmla="*/ 17 h 170"/>
                  <a:gd name="T28" fmla="*/ 21 w 1206"/>
                  <a:gd name="T29" fmla="*/ 24 h 170"/>
                  <a:gd name="T30" fmla="*/ 19 w 1206"/>
                  <a:gd name="T31" fmla="*/ 29 h 170"/>
                  <a:gd name="T32" fmla="*/ 18 w 1206"/>
                  <a:gd name="T33" fmla="*/ 35 h 170"/>
                  <a:gd name="T34" fmla="*/ 16 w 1206"/>
                  <a:gd name="T35" fmla="*/ 42 h 170"/>
                  <a:gd name="T36" fmla="*/ 14 w 1206"/>
                  <a:gd name="T37" fmla="*/ 48 h 170"/>
                  <a:gd name="T38" fmla="*/ 0 w 1206"/>
                  <a:gd name="T39" fmla="*/ 85 h 170"/>
                  <a:gd name="T40" fmla="*/ 604 w 1206"/>
                  <a:gd name="T41" fmla="*/ 85 h 1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206" h="170">
                    <a:moveTo>
                      <a:pt x="1206" y="170"/>
                    </a:moveTo>
                    <a:lnTo>
                      <a:pt x="1178" y="96"/>
                    </a:lnTo>
                    <a:lnTo>
                      <a:pt x="1175" y="83"/>
                    </a:lnTo>
                    <a:lnTo>
                      <a:pt x="1171" y="70"/>
                    </a:lnTo>
                    <a:lnTo>
                      <a:pt x="1170" y="58"/>
                    </a:lnTo>
                    <a:lnTo>
                      <a:pt x="1166" y="47"/>
                    </a:lnTo>
                    <a:lnTo>
                      <a:pt x="1165" y="34"/>
                    </a:lnTo>
                    <a:lnTo>
                      <a:pt x="1161" y="23"/>
                    </a:lnTo>
                    <a:lnTo>
                      <a:pt x="1160" y="11"/>
                    </a:lnTo>
                    <a:lnTo>
                      <a:pt x="1156" y="0"/>
                    </a:lnTo>
                    <a:lnTo>
                      <a:pt x="53" y="0"/>
                    </a:lnTo>
                    <a:lnTo>
                      <a:pt x="50" y="11"/>
                    </a:lnTo>
                    <a:lnTo>
                      <a:pt x="48" y="23"/>
                    </a:lnTo>
                    <a:lnTo>
                      <a:pt x="45" y="34"/>
                    </a:lnTo>
                    <a:lnTo>
                      <a:pt x="42" y="47"/>
                    </a:lnTo>
                    <a:lnTo>
                      <a:pt x="38" y="58"/>
                    </a:lnTo>
                    <a:lnTo>
                      <a:pt x="35" y="70"/>
                    </a:lnTo>
                    <a:lnTo>
                      <a:pt x="32" y="83"/>
                    </a:lnTo>
                    <a:lnTo>
                      <a:pt x="28" y="96"/>
                    </a:lnTo>
                    <a:lnTo>
                      <a:pt x="0" y="170"/>
                    </a:lnTo>
                    <a:lnTo>
                      <a:pt x="1206" y="170"/>
                    </a:lnTo>
                    <a:close/>
                  </a:path>
                </a:pathLst>
              </a:custGeom>
              <a:solidFill>
                <a:srgbClr val="006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21" name="Freeform 55"/>
              <p:cNvSpPr>
                <a:spLocks/>
              </p:cNvSpPr>
              <p:nvPr/>
            </p:nvSpPr>
            <p:spPr bwMode="auto">
              <a:xfrm>
                <a:off x="3407" y="3251"/>
                <a:ext cx="573" cy="84"/>
              </a:xfrm>
              <a:custGeom>
                <a:avLst/>
                <a:gdLst>
                  <a:gd name="T0" fmla="*/ 555 w 1144"/>
                  <a:gd name="T1" fmla="*/ 0 h 169"/>
                  <a:gd name="T2" fmla="*/ 556 w 1144"/>
                  <a:gd name="T3" fmla="*/ 10 h 169"/>
                  <a:gd name="T4" fmla="*/ 558 w 1144"/>
                  <a:gd name="T5" fmla="*/ 21 h 169"/>
                  <a:gd name="T6" fmla="*/ 560 w 1144"/>
                  <a:gd name="T7" fmla="*/ 31 h 169"/>
                  <a:gd name="T8" fmla="*/ 563 w 1144"/>
                  <a:gd name="T9" fmla="*/ 41 h 169"/>
                  <a:gd name="T10" fmla="*/ 565 w 1144"/>
                  <a:gd name="T11" fmla="*/ 52 h 169"/>
                  <a:gd name="T12" fmla="*/ 567 w 1144"/>
                  <a:gd name="T13" fmla="*/ 62 h 169"/>
                  <a:gd name="T14" fmla="*/ 570 w 1144"/>
                  <a:gd name="T15" fmla="*/ 73 h 169"/>
                  <a:gd name="T16" fmla="*/ 573 w 1144"/>
                  <a:gd name="T17" fmla="*/ 84 h 169"/>
                  <a:gd name="T18" fmla="*/ 0 w 1144"/>
                  <a:gd name="T19" fmla="*/ 84 h 169"/>
                  <a:gd name="T20" fmla="*/ 3 w 1144"/>
                  <a:gd name="T21" fmla="*/ 73 h 169"/>
                  <a:gd name="T22" fmla="*/ 6 w 1144"/>
                  <a:gd name="T23" fmla="*/ 62 h 169"/>
                  <a:gd name="T24" fmla="*/ 8 w 1144"/>
                  <a:gd name="T25" fmla="*/ 52 h 169"/>
                  <a:gd name="T26" fmla="*/ 11 w 1144"/>
                  <a:gd name="T27" fmla="*/ 41 h 169"/>
                  <a:gd name="T28" fmla="*/ 13 w 1144"/>
                  <a:gd name="T29" fmla="*/ 30 h 169"/>
                  <a:gd name="T30" fmla="*/ 16 w 1144"/>
                  <a:gd name="T31" fmla="*/ 20 h 169"/>
                  <a:gd name="T32" fmla="*/ 18 w 1144"/>
                  <a:gd name="T33" fmla="*/ 10 h 169"/>
                  <a:gd name="T34" fmla="*/ 19 w 1144"/>
                  <a:gd name="T35" fmla="*/ 0 h 169"/>
                  <a:gd name="T36" fmla="*/ 555 w 1144"/>
                  <a:gd name="T37" fmla="*/ 0 h 16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144" h="169">
                    <a:moveTo>
                      <a:pt x="1108" y="0"/>
                    </a:moveTo>
                    <a:lnTo>
                      <a:pt x="1111" y="20"/>
                    </a:lnTo>
                    <a:lnTo>
                      <a:pt x="1114" y="42"/>
                    </a:lnTo>
                    <a:lnTo>
                      <a:pt x="1119" y="62"/>
                    </a:lnTo>
                    <a:lnTo>
                      <a:pt x="1124" y="82"/>
                    </a:lnTo>
                    <a:lnTo>
                      <a:pt x="1128" y="104"/>
                    </a:lnTo>
                    <a:lnTo>
                      <a:pt x="1133" y="125"/>
                    </a:lnTo>
                    <a:lnTo>
                      <a:pt x="1139" y="147"/>
                    </a:lnTo>
                    <a:lnTo>
                      <a:pt x="1144" y="169"/>
                    </a:lnTo>
                    <a:lnTo>
                      <a:pt x="0" y="169"/>
                    </a:lnTo>
                    <a:lnTo>
                      <a:pt x="6" y="147"/>
                    </a:lnTo>
                    <a:lnTo>
                      <a:pt x="11" y="125"/>
                    </a:lnTo>
                    <a:lnTo>
                      <a:pt x="16" y="104"/>
                    </a:lnTo>
                    <a:lnTo>
                      <a:pt x="21" y="82"/>
                    </a:lnTo>
                    <a:lnTo>
                      <a:pt x="26" y="60"/>
                    </a:lnTo>
                    <a:lnTo>
                      <a:pt x="31" y="40"/>
                    </a:lnTo>
                    <a:lnTo>
                      <a:pt x="35" y="20"/>
                    </a:lnTo>
                    <a:lnTo>
                      <a:pt x="38" y="0"/>
                    </a:lnTo>
                    <a:lnTo>
                      <a:pt x="1108" y="0"/>
                    </a:lnTo>
                    <a:close/>
                  </a:path>
                </a:pathLst>
              </a:custGeom>
              <a:solidFill>
                <a:srgbClr val="007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22" name="Freeform 56"/>
              <p:cNvSpPr>
                <a:spLocks/>
              </p:cNvSpPr>
              <p:nvPr/>
            </p:nvSpPr>
            <p:spPr bwMode="auto">
              <a:xfrm>
                <a:off x="3418" y="3208"/>
                <a:ext cx="552" cy="84"/>
              </a:xfrm>
              <a:custGeom>
                <a:avLst/>
                <a:gdLst>
                  <a:gd name="T0" fmla="*/ 539 w 1103"/>
                  <a:gd name="T1" fmla="*/ 0 h 169"/>
                  <a:gd name="T2" fmla="*/ 539 w 1103"/>
                  <a:gd name="T3" fmla="*/ 10 h 169"/>
                  <a:gd name="T4" fmla="*/ 540 w 1103"/>
                  <a:gd name="T5" fmla="*/ 21 h 169"/>
                  <a:gd name="T6" fmla="*/ 542 w 1103"/>
                  <a:gd name="T7" fmla="*/ 31 h 169"/>
                  <a:gd name="T8" fmla="*/ 544 w 1103"/>
                  <a:gd name="T9" fmla="*/ 42 h 169"/>
                  <a:gd name="T10" fmla="*/ 545 w 1103"/>
                  <a:gd name="T11" fmla="*/ 52 h 169"/>
                  <a:gd name="T12" fmla="*/ 547 w 1103"/>
                  <a:gd name="T13" fmla="*/ 62 h 169"/>
                  <a:gd name="T14" fmla="*/ 549 w 1103"/>
                  <a:gd name="T15" fmla="*/ 73 h 169"/>
                  <a:gd name="T16" fmla="*/ 552 w 1103"/>
                  <a:gd name="T17" fmla="*/ 84 h 169"/>
                  <a:gd name="T18" fmla="*/ 0 w 1103"/>
                  <a:gd name="T19" fmla="*/ 84 h 169"/>
                  <a:gd name="T20" fmla="*/ 3 w 1103"/>
                  <a:gd name="T21" fmla="*/ 73 h 169"/>
                  <a:gd name="T22" fmla="*/ 5 w 1103"/>
                  <a:gd name="T23" fmla="*/ 62 h 169"/>
                  <a:gd name="T24" fmla="*/ 7 w 1103"/>
                  <a:gd name="T25" fmla="*/ 52 h 169"/>
                  <a:gd name="T26" fmla="*/ 9 w 1103"/>
                  <a:gd name="T27" fmla="*/ 41 h 169"/>
                  <a:gd name="T28" fmla="*/ 10 w 1103"/>
                  <a:gd name="T29" fmla="*/ 31 h 169"/>
                  <a:gd name="T30" fmla="*/ 12 w 1103"/>
                  <a:gd name="T31" fmla="*/ 21 h 169"/>
                  <a:gd name="T32" fmla="*/ 13 w 1103"/>
                  <a:gd name="T33" fmla="*/ 10 h 169"/>
                  <a:gd name="T34" fmla="*/ 14 w 1103"/>
                  <a:gd name="T35" fmla="*/ 0 h 169"/>
                  <a:gd name="T36" fmla="*/ 539 w 1103"/>
                  <a:gd name="T37" fmla="*/ 0 h 16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103" h="169">
                    <a:moveTo>
                      <a:pt x="1077" y="0"/>
                    </a:moveTo>
                    <a:lnTo>
                      <a:pt x="1078" y="20"/>
                    </a:lnTo>
                    <a:lnTo>
                      <a:pt x="1080" y="42"/>
                    </a:lnTo>
                    <a:lnTo>
                      <a:pt x="1083" y="62"/>
                    </a:lnTo>
                    <a:lnTo>
                      <a:pt x="1087" y="84"/>
                    </a:lnTo>
                    <a:lnTo>
                      <a:pt x="1090" y="104"/>
                    </a:lnTo>
                    <a:lnTo>
                      <a:pt x="1093" y="125"/>
                    </a:lnTo>
                    <a:lnTo>
                      <a:pt x="1098" y="147"/>
                    </a:lnTo>
                    <a:lnTo>
                      <a:pt x="1103" y="169"/>
                    </a:lnTo>
                    <a:lnTo>
                      <a:pt x="0" y="169"/>
                    </a:lnTo>
                    <a:lnTo>
                      <a:pt x="5" y="147"/>
                    </a:lnTo>
                    <a:lnTo>
                      <a:pt x="10" y="125"/>
                    </a:lnTo>
                    <a:lnTo>
                      <a:pt x="14" y="104"/>
                    </a:lnTo>
                    <a:lnTo>
                      <a:pt x="17" y="82"/>
                    </a:lnTo>
                    <a:lnTo>
                      <a:pt x="20" y="62"/>
                    </a:lnTo>
                    <a:lnTo>
                      <a:pt x="24" y="42"/>
                    </a:lnTo>
                    <a:lnTo>
                      <a:pt x="25" y="20"/>
                    </a:lnTo>
                    <a:lnTo>
                      <a:pt x="27" y="0"/>
                    </a:lnTo>
                    <a:lnTo>
                      <a:pt x="1077" y="0"/>
                    </a:lnTo>
                    <a:close/>
                  </a:path>
                </a:pathLst>
              </a:custGeom>
              <a:solidFill>
                <a:srgbClr val="008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23" name="Freeform 57"/>
              <p:cNvSpPr>
                <a:spLocks/>
              </p:cNvSpPr>
              <p:nvPr/>
            </p:nvSpPr>
            <p:spPr bwMode="auto">
              <a:xfrm>
                <a:off x="3427" y="3167"/>
                <a:ext cx="534" cy="84"/>
              </a:xfrm>
              <a:custGeom>
                <a:avLst/>
                <a:gdLst>
                  <a:gd name="T0" fmla="*/ 528 w 1070"/>
                  <a:gd name="T1" fmla="*/ 0 h 168"/>
                  <a:gd name="T2" fmla="*/ 528 w 1070"/>
                  <a:gd name="T3" fmla="*/ 11 h 168"/>
                  <a:gd name="T4" fmla="*/ 528 w 1070"/>
                  <a:gd name="T5" fmla="*/ 21 h 168"/>
                  <a:gd name="T6" fmla="*/ 528 w 1070"/>
                  <a:gd name="T7" fmla="*/ 32 h 168"/>
                  <a:gd name="T8" fmla="*/ 529 w 1070"/>
                  <a:gd name="T9" fmla="*/ 42 h 168"/>
                  <a:gd name="T10" fmla="*/ 530 w 1070"/>
                  <a:gd name="T11" fmla="*/ 53 h 168"/>
                  <a:gd name="T12" fmla="*/ 531 w 1070"/>
                  <a:gd name="T13" fmla="*/ 63 h 168"/>
                  <a:gd name="T14" fmla="*/ 532 w 1070"/>
                  <a:gd name="T15" fmla="*/ 74 h 168"/>
                  <a:gd name="T16" fmla="*/ 534 w 1070"/>
                  <a:gd name="T17" fmla="*/ 84 h 168"/>
                  <a:gd name="T18" fmla="*/ 0 w 1070"/>
                  <a:gd name="T19" fmla="*/ 84 h 168"/>
                  <a:gd name="T20" fmla="*/ 1 w 1070"/>
                  <a:gd name="T21" fmla="*/ 74 h 168"/>
                  <a:gd name="T22" fmla="*/ 3 w 1070"/>
                  <a:gd name="T23" fmla="*/ 63 h 168"/>
                  <a:gd name="T24" fmla="*/ 4 w 1070"/>
                  <a:gd name="T25" fmla="*/ 53 h 168"/>
                  <a:gd name="T26" fmla="*/ 5 w 1070"/>
                  <a:gd name="T27" fmla="*/ 42 h 168"/>
                  <a:gd name="T28" fmla="*/ 6 w 1070"/>
                  <a:gd name="T29" fmla="*/ 32 h 168"/>
                  <a:gd name="T30" fmla="*/ 6 w 1070"/>
                  <a:gd name="T31" fmla="*/ 21 h 168"/>
                  <a:gd name="T32" fmla="*/ 6 w 1070"/>
                  <a:gd name="T33" fmla="*/ 11 h 168"/>
                  <a:gd name="T34" fmla="*/ 6 w 1070"/>
                  <a:gd name="T35" fmla="*/ 0 h 168"/>
                  <a:gd name="T36" fmla="*/ 528 w 1070"/>
                  <a:gd name="T37" fmla="*/ 0 h 16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070" h="168">
                    <a:moveTo>
                      <a:pt x="1058" y="0"/>
                    </a:moveTo>
                    <a:lnTo>
                      <a:pt x="1058" y="22"/>
                    </a:lnTo>
                    <a:lnTo>
                      <a:pt x="1058" y="42"/>
                    </a:lnTo>
                    <a:lnTo>
                      <a:pt x="1058" y="64"/>
                    </a:lnTo>
                    <a:lnTo>
                      <a:pt x="1060" y="83"/>
                    </a:lnTo>
                    <a:lnTo>
                      <a:pt x="1061" y="105"/>
                    </a:lnTo>
                    <a:lnTo>
                      <a:pt x="1063" y="125"/>
                    </a:lnTo>
                    <a:lnTo>
                      <a:pt x="1066" y="147"/>
                    </a:lnTo>
                    <a:lnTo>
                      <a:pt x="1070" y="168"/>
                    </a:lnTo>
                    <a:lnTo>
                      <a:pt x="0" y="168"/>
                    </a:lnTo>
                    <a:lnTo>
                      <a:pt x="3" y="147"/>
                    </a:lnTo>
                    <a:lnTo>
                      <a:pt x="7" y="125"/>
                    </a:lnTo>
                    <a:lnTo>
                      <a:pt x="8" y="105"/>
                    </a:lnTo>
                    <a:lnTo>
                      <a:pt x="10" y="83"/>
                    </a:lnTo>
                    <a:lnTo>
                      <a:pt x="12" y="64"/>
                    </a:lnTo>
                    <a:lnTo>
                      <a:pt x="12" y="42"/>
                    </a:lnTo>
                    <a:lnTo>
                      <a:pt x="12" y="22"/>
                    </a:lnTo>
                    <a:lnTo>
                      <a:pt x="12" y="0"/>
                    </a:lnTo>
                    <a:lnTo>
                      <a:pt x="1058" y="0"/>
                    </a:lnTo>
                    <a:close/>
                  </a:path>
                </a:pathLst>
              </a:custGeom>
              <a:solidFill>
                <a:srgbClr val="009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24" name="Freeform 58"/>
              <p:cNvSpPr>
                <a:spLocks/>
              </p:cNvSpPr>
              <p:nvPr/>
            </p:nvSpPr>
            <p:spPr bwMode="auto">
              <a:xfrm>
                <a:off x="3428" y="3124"/>
                <a:ext cx="531" cy="84"/>
              </a:xfrm>
              <a:custGeom>
                <a:avLst/>
                <a:gdLst>
                  <a:gd name="T0" fmla="*/ 531 w 1062"/>
                  <a:gd name="T1" fmla="*/ 0 h 168"/>
                  <a:gd name="T2" fmla="*/ 529 w 1062"/>
                  <a:gd name="T3" fmla="*/ 11 h 168"/>
                  <a:gd name="T4" fmla="*/ 529 w 1062"/>
                  <a:gd name="T5" fmla="*/ 22 h 168"/>
                  <a:gd name="T6" fmla="*/ 528 w 1062"/>
                  <a:gd name="T7" fmla="*/ 32 h 168"/>
                  <a:gd name="T8" fmla="*/ 528 w 1062"/>
                  <a:gd name="T9" fmla="*/ 43 h 168"/>
                  <a:gd name="T10" fmla="*/ 527 w 1062"/>
                  <a:gd name="T11" fmla="*/ 53 h 168"/>
                  <a:gd name="T12" fmla="*/ 528 w 1062"/>
                  <a:gd name="T13" fmla="*/ 64 h 168"/>
                  <a:gd name="T14" fmla="*/ 528 w 1062"/>
                  <a:gd name="T15" fmla="*/ 74 h 168"/>
                  <a:gd name="T16" fmla="*/ 529 w 1062"/>
                  <a:gd name="T17" fmla="*/ 84 h 168"/>
                  <a:gd name="T18" fmla="*/ 4 w 1062"/>
                  <a:gd name="T19" fmla="*/ 84 h 168"/>
                  <a:gd name="T20" fmla="*/ 5 w 1062"/>
                  <a:gd name="T21" fmla="*/ 74 h 168"/>
                  <a:gd name="T22" fmla="*/ 5 w 1062"/>
                  <a:gd name="T23" fmla="*/ 64 h 168"/>
                  <a:gd name="T24" fmla="*/ 5 w 1062"/>
                  <a:gd name="T25" fmla="*/ 53 h 168"/>
                  <a:gd name="T26" fmla="*/ 5 w 1062"/>
                  <a:gd name="T27" fmla="*/ 43 h 168"/>
                  <a:gd name="T28" fmla="*/ 5 w 1062"/>
                  <a:gd name="T29" fmla="*/ 32 h 168"/>
                  <a:gd name="T30" fmla="*/ 4 w 1062"/>
                  <a:gd name="T31" fmla="*/ 22 h 168"/>
                  <a:gd name="T32" fmla="*/ 2 w 1062"/>
                  <a:gd name="T33" fmla="*/ 11 h 168"/>
                  <a:gd name="T34" fmla="*/ 0 w 1062"/>
                  <a:gd name="T35" fmla="*/ 0 h 168"/>
                  <a:gd name="T36" fmla="*/ 531 w 1062"/>
                  <a:gd name="T37" fmla="*/ 0 h 16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062" h="168">
                    <a:moveTo>
                      <a:pt x="1062" y="0"/>
                    </a:moveTo>
                    <a:lnTo>
                      <a:pt x="1058" y="22"/>
                    </a:lnTo>
                    <a:lnTo>
                      <a:pt x="1057" y="44"/>
                    </a:lnTo>
                    <a:lnTo>
                      <a:pt x="1055" y="64"/>
                    </a:lnTo>
                    <a:lnTo>
                      <a:pt x="1055" y="85"/>
                    </a:lnTo>
                    <a:lnTo>
                      <a:pt x="1053" y="105"/>
                    </a:lnTo>
                    <a:lnTo>
                      <a:pt x="1055" y="127"/>
                    </a:lnTo>
                    <a:lnTo>
                      <a:pt x="1055" y="147"/>
                    </a:lnTo>
                    <a:lnTo>
                      <a:pt x="1057" y="168"/>
                    </a:lnTo>
                    <a:lnTo>
                      <a:pt x="7" y="168"/>
                    </a:lnTo>
                    <a:lnTo>
                      <a:pt x="9" y="147"/>
                    </a:lnTo>
                    <a:lnTo>
                      <a:pt x="9" y="127"/>
                    </a:lnTo>
                    <a:lnTo>
                      <a:pt x="10" y="105"/>
                    </a:lnTo>
                    <a:lnTo>
                      <a:pt x="9" y="85"/>
                    </a:lnTo>
                    <a:lnTo>
                      <a:pt x="9" y="64"/>
                    </a:lnTo>
                    <a:lnTo>
                      <a:pt x="7" y="44"/>
                    </a:lnTo>
                    <a:lnTo>
                      <a:pt x="4" y="22"/>
                    </a:lnTo>
                    <a:lnTo>
                      <a:pt x="0" y="0"/>
                    </a:lnTo>
                    <a:lnTo>
                      <a:pt x="1062" y="0"/>
                    </a:lnTo>
                    <a:close/>
                  </a:path>
                </a:pathLst>
              </a:custGeom>
              <a:solidFill>
                <a:srgbClr val="00A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25" name="Freeform 59"/>
              <p:cNvSpPr>
                <a:spLocks/>
              </p:cNvSpPr>
              <p:nvPr/>
            </p:nvSpPr>
            <p:spPr bwMode="auto">
              <a:xfrm>
                <a:off x="3420" y="3082"/>
                <a:ext cx="548" cy="85"/>
              </a:xfrm>
              <a:custGeom>
                <a:avLst/>
                <a:gdLst>
                  <a:gd name="T0" fmla="*/ 548 w 1096"/>
                  <a:gd name="T1" fmla="*/ 0 h 170"/>
                  <a:gd name="T2" fmla="*/ 546 w 1096"/>
                  <a:gd name="T3" fmla="*/ 11 h 170"/>
                  <a:gd name="T4" fmla="*/ 543 w 1096"/>
                  <a:gd name="T5" fmla="*/ 22 h 170"/>
                  <a:gd name="T6" fmla="*/ 542 w 1096"/>
                  <a:gd name="T7" fmla="*/ 33 h 170"/>
                  <a:gd name="T8" fmla="*/ 540 w 1096"/>
                  <a:gd name="T9" fmla="*/ 44 h 170"/>
                  <a:gd name="T10" fmla="*/ 538 w 1096"/>
                  <a:gd name="T11" fmla="*/ 55 h 170"/>
                  <a:gd name="T12" fmla="*/ 537 w 1096"/>
                  <a:gd name="T13" fmla="*/ 65 h 170"/>
                  <a:gd name="T14" fmla="*/ 537 w 1096"/>
                  <a:gd name="T15" fmla="*/ 75 h 170"/>
                  <a:gd name="T16" fmla="*/ 536 w 1096"/>
                  <a:gd name="T17" fmla="*/ 85 h 170"/>
                  <a:gd name="T18" fmla="*/ 13 w 1096"/>
                  <a:gd name="T19" fmla="*/ 85 h 170"/>
                  <a:gd name="T20" fmla="*/ 12 w 1096"/>
                  <a:gd name="T21" fmla="*/ 75 h 170"/>
                  <a:gd name="T22" fmla="*/ 12 w 1096"/>
                  <a:gd name="T23" fmla="*/ 65 h 170"/>
                  <a:gd name="T24" fmla="*/ 10 w 1096"/>
                  <a:gd name="T25" fmla="*/ 55 h 170"/>
                  <a:gd name="T26" fmla="*/ 9 w 1096"/>
                  <a:gd name="T27" fmla="*/ 44 h 170"/>
                  <a:gd name="T28" fmla="*/ 7 w 1096"/>
                  <a:gd name="T29" fmla="*/ 33 h 170"/>
                  <a:gd name="T30" fmla="*/ 5 w 1096"/>
                  <a:gd name="T31" fmla="*/ 22 h 170"/>
                  <a:gd name="T32" fmla="*/ 3 w 1096"/>
                  <a:gd name="T33" fmla="*/ 11 h 170"/>
                  <a:gd name="T34" fmla="*/ 0 w 1096"/>
                  <a:gd name="T35" fmla="*/ 0 h 170"/>
                  <a:gd name="T36" fmla="*/ 548 w 1096"/>
                  <a:gd name="T37" fmla="*/ 0 h 17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096" h="170">
                    <a:moveTo>
                      <a:pt x="1096" y="0"/>
                    </a:moveTo>
                    <a:lnTo>
                      <a:pt x="1091" y="22"/>
                    </a:lnTo>
                    <a:lnTo>
                      <a:pt x="1086" y="44"/>
                    </a:lnTo>
                    <a:lnTo>
                      <a:pt x="1083" y="65"/>
                    </a:lnTo>
                    <a:lnTo>
                      <a:pt x="1079" y="87"/>
                    </a:lnTo>
                    <a:lnTo>
                      <a:pt x="1076" y="109"/>
                    </a:lnTo>
                    <a:lnTo>
                      <a:pt x="1074" y="129"/>
                    </a:lnTo>
                    <a:lnTo>
                      <a:pt x="1073" y="150"/>
                    </a:lnTo>
                    <a:lnTo>
                      <a:pt x="1071" y="170"/>
                    </a:lnTo>
                    <a:lnTo>
                      <a:pt x="25" y="170"/>
                    </a:lnTo>
                    <a:lnTo>
                      <a:pt x="23" y="150"/>
                    </a:lnTo>
                    <a:lnTo>
                      <a:pt x="23" y="129"/>
                    </a:lnTo>
                    <a:lnTo>
                      <a:pt x="20" y="109"/>
                    </a:lnTo>
                    <a:lnTo>
                      <a:pt x="18" y="87"/>
                    </a:lnTo>
                    <a:lnTo>
                      <a:pt x="13" y="65"/>
                    </a:lnTo>
                    <a:lnTo>
                      <a:pt x="10" y="44"/>
                    </a:lnTo>
                    <a:lnTo>
                      <a:pt x="5" y="22"/>
                    </a:lnTo>
                    <a:lnTo>
                      <a:pt x="0" y="0"/>
                    </a:lnTo>
                    <a:lnTo>
                      <a:pt x="1096" y="0"/>
                    </a:lnTo>
                    <a:close/>
                  </a:path>
                </a:pathLst>
              </a:custGeom>
              <a:solidFill>
                <a:srgbClr val="00A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26" name="Freeform 60"/>
              <p:cNvSpPr>
                <a:spLocks/>
              </p:cNvSpPr>
              <p:nvPr/>
            </p:nvSpPr>
            <p:spPr bwMode="auto">
              <a:xfrm>
                <a:off x="3407" y="3040"/>
                <a:ext cx="574" cy="84"/>
              </a:xfrm>
              <a:custGeom>
                <a:avLst/>
                <a:gdLst>
                  <a:gd name="T0" fmla="*/ 574 w 1146"/>
                  <a:gd name="T1" fmla="*/ 0 h 168"/>
                  <a:gd name="T2" fmla="*/ 570 w 1146"/>
                  <a:gd name="T3" fmla="*/ 12 h 168"/>
                  <a:gd name="T4" fmla="*/ 566 w 1146"/>
                  <a:gd name="T5" fmla="*/ 23 h 168"/>
                  <a:gd name="T6" fmla="*/ 563 w 1146"/>
                  <a:gd name="T7" fmla="*/ 34 h 168"/>
                  <a:gd name="T8" fmla="*/ 560 w 1146"/>
                  <a:gd name="T9" fmla="*/ 44 h 168"/>
                  <a:gd name="T10" fmla="*/ 558 w 1146"/>
                  <a:gd name="T11" fmla="*/ 55 h 168"/>
                  <a:gd name="T12" fmla="*/ 555 w 1146"/>
                  <a:gd name="T13" fmla="*/ 64 h 168"/>
                  <a:gd name="T14" fmla="*/ 554 w 1146"/>
                  <a:gd name="T15" fmla="*/ 74 h 168"/>
                  <a:gd name="T16" fmla="*/ 552 w 1146"/>
                  <a:gd name="T17" fmla="*/ 84 h 168"/>
                  <a:gd name="T18" fmla="*/ 21 w 1146"/>
                  <a:gd name="T19" fmla="*/ 84 h 168"/>
                  <a:gd name="T20" fmla="*/ 19 w 1146"/>
                  <a:gd name="T21" fmla="*/ 74 h 168"/>
                  <a:gd name="T22" fmla="*/ 18 w 1146"/>
                  <a:gd name="T23" fmla="*/ 64 h 168"/>
                  <a:gd name="T24" fmla="*/ 15 w 1146"/>
                  <a:gd name="T25" fmla="*/ 55 h 168"/>
                  <a:gd name="T26" fmla="*/ 13 w 1146"/>
                  <a:gd name="T27" fmla="*/ 44 h 168"/>
                  <a:gd name="T28" fmla="*/ 10 w 1146"/>
                  <a:gd name="T29" fmla="*/ 34 h 168"/>
                  <a:gd name="T30" fmla="*/ 7 w 1146"/>
                  <a:gd name="T31" fmla="*/ 23 h 168"/>
                  <a:gd name="T32" fmla="*/ 3 w 1146"/>
                  <a:gd name="T33" fmla="*/ 12 h 168"/>
                  <a:gd name="T34" fmla="*/ 0 w 1146"/>
                  <a:gd name="T35" fmla="*/ 0 h 168"/>
                  <a:gd name="T36" fmla="*/ 574 w 1146"/>
                  <a:gd name="T37" fmla="*/ 0 h 16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146" h="168">
                    <a:moveTo>
                      <a:pt x="1146" y="0"/>
                    </a:moveTo>
                    <a:lnTo>
                      <a:pt x="1138" y="24"/>
                    </a:lnTo>
                    <a:lnTo>
                      <a:pt x="1131" y="45"/>
                    </a:lnTo>
                    <a:lnTo>
                      <a:pt x="1124" y="67"/>
                    </a:lnTo>
                    <a:lnTo>
                      <a:pt x="1119" y="87"/>
                    </a:lnTo>
                    <a:lnTo>
                      <a:pt x="1114" y="109"/>
                    </a:lnTo>
                    <a:lnTo>
                      <a:pt x="1109" y="128"/>
                    </a:lnTo>
                    <a:lnTo>
                      <a:pt x="1106" y="148"/>
                    </a:lnTo>
                    <a:lnTo>
                      <a:pt x="1103" y="168"/>
                    </a:lnTo>
                    <a:lnTo>
                      <a:pt x="41" y="168"/>
                    </a:lnTo>
                    <a:lnTo>
                      <a:pt x="38" y="148"/>
                    </a:lnTo>
                    <a:lnTo>
                      <a:pt x="35" y="128"/>
                    </a:lnTo>
                    <a:lnTo>
                      <a:pt x="30" y="109"/>
                    </a:lnTo>
                    <a:lnTo>
                      <a:pt x="26" y="87"/>
                    </a:lnTo>
                    <a:lnTo>
                      <a:pt x="20" y="67"/>
                    </a:lnTo>
                    <a:lnTo>
                      <a:pt x="13" y="45"/>
                    </a:lnTo>
                    <a:lnTo>
                      <a:pt x="6" y="24"/>
                    </a:lnTo>
                    <a:lnTo>
                      <a:pt x="0" y="0"/>
                    </a:lnTo>
                    <a:lnTo>
                      <a:pt x="1146" y="0"/>
                    </a:lnTo>
                    <a:close/>
                  </a:path>
                </a:pathLst>
              </a:custGeom>
              <a:solidFill>
                <a:srgbClr val="00BA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27" name="Freeform 61"/>
              <p:cNvSpPr>
                <a:spLocks/>
              </p:cNvSpPr>
              <p:nvPr/>
            </p:nvSpPr>
            <p:spPr bwMode="auto">
              <a:xfrm>
                <a:off x="3391" y="2998"/>
                <a:ext cx="606" cy="84"/>
              </a:xfrm>
              <a:custGeom>
                <a:avLst/>
                <a:gdLst>
                  <a:gd name="T0" fmla="*/ 606 w 1212"/>
                  <a:gd name="T1" fmla="*/ 0 h 168"/>
                  <a:gd name="T2" fmla="*/ 601 w 1212"/>
                  <a:gd name="T3" fmla="*/ 12 h 168"/>
                  <a:gd name="T4" fmla="*/ 597 w 1212"/>
                  <a:gd name="T5" fmla="*/ 23 h 168"/>
                  <a:gd name="T6" fmla="*/ 593 w 1212"/>
                  <a:gd name="T7" fmla="*/ 34 h 168"/>
                  <a:gd name="T8" fmla="*/ 589 w 1212"/>
                  <a:gd name="T9" fmla="*/ 45 h 168"/>
                  <a:gd name="T10" fmla="*/ 585 w 1212"/>
                  <a:gd name="T11" fmla="*/ 55 h 168"/>
                  <a:gd name="T12" fmla="*/ 583 w 1212"/>
                  <a:gd name="T13" fmla="*/ 64 h 168"/>
                  <a:gd name="T14" fmla="*/ 579 w 1212"/>
                  <a:gd name="T15" fmla="*/ 74 h 168"/>
                  <a:gd name="T16" fmla="*/ 577 w 1212"/>
                  <a:gd name="T17" fmla="*/ 84 h 168"/>
                  <a:gd name="T18" fmla="*/ 29 w 1212"/>
                  <a:gd name="T19" fmla="*/ 84 h 168"/>
                  <a:gd name="T20" fmla="*/ 26 w 1212"/>
                  <a:gd name="T21" fmla="*/ 74 h 168"/>
                  <a:gd name="T22" fmla="*/ 23 w 1212"/>
                  <a:gd name="T23" fmla="*/ 64 h 168"/>
                  <a:gd name="T24" fmla="*/ 20 w 1212"/>
                  <a:gd name="T25" fmla="*/ 55 h 168"/>
                  <a:gd name="T26" fmla="*/ 17 w 1212"/>
                  <a:gd name="T27" fmla="*/ 45 h 168"/>
                  <a:gd name="T28" fmla="*/ 13 w 1212"/>
                  <a:gd name="T29" fmla="*/ 34 h 168"/>
                  <a:gd name="T30" fmla="*/ 9 w 1212"/>
                  <a:gd name="T31" fmla="*/ 23 h 168"/>
                  <a:gd name="T32" fmla="*/ 4 w 1212"/>
                  <a:gd name="T33" fmla="*/ 12 h 168"/>
                  <a:gd name="T34" fmla="*/ 0 w 1212"/>
                  <a:gd name="T35" fmla="*/ 0 h 168"/>
                  <a:gd name="T36" fmla="*/ 606 w 1212"/>
                  <a:gd name="T37" fmla="*/ 0 h 16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12" h="168">
                    <a:moveTo>
                      <a:pt x="1212" y="0"/>
                    </a:moveTo>
                    <a:lnTo>
                      <a:pt x="1201" y="24"/>
                    </a:lnTo>
                    <a:lnTo>
                      <a:pt x="1193" y="45"/>
                    </a:lnTo>
                    <a:lnTo>
                      <a:pt x="1185" y="67"/>
                    </a:lnTo>
                    <a:lnTo>
                      <a:pt x="1178" y="89"/>
                    </a:lnTo>
                    <a:lnTo>
                      <a:pt x="1170" y="109"/>
                    </a:lnTo>
                    <a:lnTo>
                      <a:pt x="1165" y="128"/>
                    </a:lnTo>
                    <a:lnTo>
                      <a:pt x="1158" y="148"/>
                    </a:lnTo>
                    <a:lnTo>
                      <a:pt x="1153" y="168"/>
                    </a:lnTo>
                    <a:lnTo>
                      <a:pt x="57" y="168"/>
                    </a:lnTo>
                    <a:lnTo>
                      <a:pt x="52" y="148"/>
                    </a:lnTo>
                    <a:lnTo>
                      <a:pt x="45" y="128"/>
                    </a:lnTo>
                    <a:lnTo>
                      <a:pt x="40" y="109"/>
                    </a:lnTo>
                    <a:lnTo>
                      <a:pt x="33" y="89"/>
                    </a:lnTo>
                    <a:lnTo>
                      <a:pt x="25" y="67"/>
                    </a:lnTo>
                    <a:lnTo>
                      <a:pt x="18" y="45"/>
                    </a:lnTo>
                    <a:lnTo>
                      <a:pt x="8" y="24"/>
                    </a:lnTo>
                    <a:lnTo>
                      <a:pt x="0" y="0"/>
                    </a:lnTo>
                    <a:lnTo>
                      <a:pt x="1212" y="0"/>
                    </a:lnTo>
                    <a:close/>
                  </a:path>
                </a:pathLst>
              </a:custGeom>
              <a:solidFill>
                <a:srgbClr val="00C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28" name="Freeform 62"/>
              <p:cNvSpPr>
                <a:spLocks/>
              </p:cNvSpPr>
              <p:nvPr/>
            </p:nvSpPr>
            <p:spPr bwMode="auto">
              <a:xfrm>
                <a:off x="3373" y="2956"/>
                <a:ext cx="643" cy="84"/>
              </a:xfrm>
              <a:custGeom>
                <a:avLst/>
                <a:gdLst>
                  <a:gd name="T0" fmla="*/ 643 w 1285"/>
                  <a:gd name="T1" fmla="*/ 0 h 168"/>
                  <a:gd name="T2" fmla="*/ 638 w 1285"/>
                  <a:gd name="T3" fmla="*/ 12 h 168"/>
                  <a:gd name="T4" fmla="*/ 633 w 1285"/>
                  <a:gd name="T5" fmla="*/ 23 h 168"/>
                  <a:gd name="T6" fmla="*/ 628 w 1285"/>
                  <a:gd name="T7" fmla="*/ 34 h 168"/>
                  <a:gd name="T8" fmla="*/ 624 w 1285"/>
                  <a:gd name="T9" fmla="*/ 44 h 168"/>
                  <a:gd name="T10" fmla="*/ 619 w 1285"/>
                  <a:gd name="T11" fmla="*/ 54 h 168"/>
                  <a:gd name="T12" fmla="*/ 615 w 1285"/>
                  <a:gd name="T13" fmla="*/ 64 h 168"/>
                  <a:gd name="T14" fmla="*/ 611 w 1285"/>
                  <a:gd name="T15" fmla="*/ 74 h 168"/>
                  <a:gd name="T16" fmla="*/ 608 w 1285"/>
                  <a:gd name="T17" fmla="*/ 84 h 168"/>
                  <a:gd name="T18" fmla="*/ 35 w 1285"/>
                  <a:gd name="T19" fmla="*/ 84 h 168"/>
                  <a:gd name="T20" fmla="*/ 31 w 1285"/>
                  <a:gd name="T21" fmla="*/ 74 h 168"/>
                  <a:gd name="T22" fmla="*/ 27 w 1285"/>
                  <a:gd name="T23" fmla="*/ 64 h 168"/>
                  <a:gd name="T24" fmla="*/ 24 w 1285"/>
                  <a:gd name="T25" fmla="*/ 54 h 168"/>
                  <a:gd name="T26" fmla="*/ 20 w 1285"/>
                  <a:gd name="T27" fmla="*/ 44 h 168"/>
                  <a:gd name="T28" fmla="*/ 15 w 1285"/>
                  <a:gd name="T29" fmla="*/ 34 h 168"/>
                  <a:gd name="T30" fmla="*/ 10 w 1285"/>
                  <a:gd name="T31" fmla="*/ 23 h 168"/>
                  <a:gd name="T32" fmla="*/ 5 w 1285"/>
                  <a:gd name="T33" fmla="*/ 12 h 168"/>
                  <a:gd name="T34" fmla="*/ 0 w 1285"/>
                  <a:gd name="T35" fmla="*/ 0 h 168"/>
                  <a:gd name="T36" fmla="*/ 643 w 1285"/>
                  <a:gd name="T37" fmla="*/ 0 h 16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85" h="168">
                    <a:moveTo>
                      <a:pt x="1285" y="0"/>
                    </a:moveTo>
                    <a:lnTo>
                      <a:pt x="1275" y="23"/>
                    </a:lnTo>
                    <a:lnTo>
                      <a:pt x="1265" y="45"/>
                    </a:lnTo>
                    <a:lnTo>
                      <a:pt x="1255" y="67"/>
                    </a:lnTo>
                    <a:lnTo>
                      <a:pt x="1247" y="88"/>
                    </a:lnTo>
                    <a:lnTo>
                      <a:pt x="1238" y="108"/>
                    </a:lnTo>
                    <a:lnTo>
                      <a:pt x="1230" y="128"/>
                    </a:lnTo>
                    <a:lnTo>
                      <a:pt x="1222" y="148"/>
                    </a:lnTo>
                    <a:lnTo>
                      <a:pt x="1215" y="168"/>
                    </a:lnTo>
                    <a:lnTo>
                      <a:pt x="69" y="168"/>
                    </a:lnTo>
                    <a:lnTo>
                      <a:pt x="62" y="148"/>
                    </a:lnTo>
                    <a:lnTo>
                      <a:pt x="54" y="128"/>
                    </a:lnTo>
                    <a:lnTo>
                      <a:pt x="47" y="108"/>
                    </a:lnTo>
                    <a:lnTo>
                      <a:pt x="39" y="88"/>
                    </a:lnTo>
                    <a:lnTo>
                      <a:pt x="30" y="67"/>
                    </a:lnTo>
                    <a:lnTo>
                      <a:pt x="20" y="45"/>
                    </a:lnTo>
                    <a:lnTo>
                      <a:pt x="10" y="23"/>
                    </a:lnTo>
                    <a:lnTo>
                      <a:pt x="0" y="0"/>
                    </a:lnTo>
                    <a:lnTo>
                      <a:pt x="1285" y="0"/>
                    </a:lnTo>
                    <a:close/>
                  </a:path>
                </a:pathLst>
              </a:custGeom>
              <a:solidFill>
                <a:srgbClr val="00D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29" name="Freeform 63"/>
              <p:cNvSpPr>
                <a:spLocks/>
              </p:cNvSpPr>
              <p:nvPr/>
            </p:nvSpPr>
            <p:spPr bwMode="auto">
              <a:xfrm>
                <a:off x="3352" y="2913"/>
                <a:ext cx="685" cy="85"/>
              </a:xfrm>
              <a:custGeom>
                <a:avLst/>
                <a:gdLst>
                  <a:gd name="T0" fmla="*/ 685 w 1369"/>
                  <a:gd name="T1" fmla="*/ 0 h 168"/>
                  <a:gd name="T2" fmla="*/ 679 w 1369"/>
                  <a:gd name="T3" fmla="*/ 12 h 168"/>
                  <a:gd name="T4" fmla="*/ 673 w 1369"/>
                  <a:gd name="T5" fmla="*/ 23 h 168"/>
                  <a:gd name="T6" fmla="*/ 668 w 1369"/>
                  <a:gd name="T7" fmla="*/ 34 h 168"/>
                  <a:gd name="T8" fmla="*/ 663 w 1369"/>
                  <a:gd name="T9" fmla="*/ 45 h 168"/>
                  <a:gd name="T10" fmla="*/ 659 w 1369"/>
                  <a:gd name="T11" fmla="*/ 55 h 168"/>
                  <a:gd name="T12" fmla="*/ 654 w 1369"/>
                  <a:gd name="T13" fmla="*/ 65 h 168"/>
                  <a:gd name="T14" fmla="*/ 650 w 1369"/>
                  <a:gd name="T15" fmla="*/ 75 h 168"/>
                  <a:gd name="T16" fmla="*/ 646 w 1369"/>
                  <a:gd name="T17" fmla="*/ 85 h 168"/>
                  <a:gd name="T18" fmla="*/ 40 w 1369"/>
                  <a:gd name="T19" fmla="*/ 85 h 168"/>
                  <a:gd name="T20" fmla="*/ 36 w 1369"/>
                  <a:gd name="T21" fmla="*/ 75 h 168"/>
                  <a:gd name="T22" fmla="*/ 31 w 1369"/>
                  <a:gd name="T23" fmla="*/ 65 h 168"/>
                  <a:gd name="T24" fmla="*/ 26 w 1369"/>
                  <a:gd name="T25" fmla="*/ 55 h 168"/>
                  <a:gd name="T26" fmla="*/ 22 w 1369"/>
                  <a:gd name="T27" fmla="*/ 45 h 168"/>
                  <a:gd name="T28" fmla="*/ 17 w 1369"/>
                  <a:gd name="T29" fmla="*/ 34 h 168"/>
                  <a:gd name="T30" fmla="*/ 12 w 1369"/>
                  <a:gd name="T31" fmla="*/ 23 h 168"/>
                  <a:gd name="T32" fmla="*/ 6 w 1369"/>
                  <a:gd name="T33" fmla="*/ 12 h 168"/>
                  <a:gd name="T34" fmla="*/ 0 w 1369"/>
                  <a:gd name="T35" fmla="*/ 0 h 168"/>
                  <a:gd name="T36" fmla="*/ 685 w 1369"/>
                  <a:gd name="T37" fmla="*/ 0 h 16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69" h="168">
                    <a:moveTo>
                      <a:pt x="1369" y="0"/>
                    </a:moveTo>
                    <a:lnTo>
                      <a:pt x="1357" y="23"/>
                    </a:lnTo>
                    <a:lnTo>
                      <a:pt x="1346" y="45"/>
                    </a:lnTo>
                    <a:lnTo>
                      <a:pt x="1336" y="67"/>
                    </a:lnTo>
                    <a:lnTo>
                      <a:pt x="1326" y="88"/>
                    </a:lnTo>
                    <a:lnTo>
                      <a:pt x="1317" y="108"/>
                    </a:lnTo>
                    <a:lnTo>
                      <a:pt x="1307" y="128"/>
                    </a:lnTo>
                    <a:lnTo>
                      <a:pt x="1299" y="148"/>
                    </a:lnTo>
                    <a:lnTo>
                      <a:pt x="1291" y="168"/>
                    </a:lnTo>
                    <a:lnTo>
                      <a:pt x="79" y="168"/>
                    </a:lnTo>
                    <a:lnTo>
                      <a:pt x="71" y="148"/>
                    </a:lnTo>
                    <a:lnTo>
                      <a:pt x="62" y="128"/>
                    </a:lnTo>
                    <a:lnTo>
                      <a:pt x="52" y="108"/>
                    </a:lnTo>
                    <a:lnTo>
                      <a:pt x="44" y="88"/>
                    </a:lnTo>
                    <a:lnTo>
                      <a:pt x="34" y="67"/>
                    </a:lnTo>
                    <a:lnTo>
                      <a:pt x="24" y="45"/>
                    </a:lnTo>
                    <a:lnTo>
                      <a:pt x="12" y="23"/>
                    </a:lnTo>
                    <a:lnTo>
                      <a:pt x="0" y="0"/>
                    </a:lnTo>
                    <a:lnTo>
                      <a:pt x="1369" y="0"/>
                    </a:lnTo>
                    <a:close/>
                  </a:path>
                </a:pathLst>
              </a:custGeom>
              <a:solidFill>
                <a:srgbClr val="00E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30" name="Freeform 64"/>
              <p:cNvSpPr>
                <a:spLocks/>
              </p:cNvSpPr>
              <p:nvPr/>
            </p:nvSpPr>
            <p:spPr bwMode="auto">
              <a:xfrm>
                <a:off x="3334" y="2879"/>
                <a:ext cx="720" cy="77"/>
              </a:xfrm>
              <a:custGeom>
                <a:avLst/>
                <a:gdLst>
                  <a:gd name="T0" fmla="*/ 682 w 1440"/>
                  <a:gd name="T1" fmla="*/ 77 h 154"/>
                  <a:gd name="T2" fmla="*/ 686 w 1440"/>
                  <a:gd name="T3" fmla="*/ 68 h 154"/>
                  <a:gd name="T4" fmla="*/ 690 w 1440"/>
                  <a:gd name="T5" fmla="*/ 59 h 154"/>
                  <a:gd name="T6" fmla="*/ 695 w 1440"/>
                  <a:gd name="T7" fmla="*/ 50 h 154"/>
                  <a:gd name="T8" fmla="*/ 700 w 1440"/>
                  <a:gd name="T9" fmla="*/ 41 h 154"/>
                  <a:gd name="T10" fmla="*/ 704 w 1440"/>
                  <a:gd name="T11" fmla="*/ 32 h 154"/>
                  <a:gd name="T12" fmla="*/ 709 w 1440"/>
                  <a:gd name="T13" fmla="*/ 22 h 154"/>
                  <a:gd name="T14" fmla="*/ 715 w 1440"/>
                  <a:gd name="T15" fmla="*/ 12 h 154"/>
                  <a:gd name="T16" fmla="*/ 720 w 1440"/>
                  <a:gd name="T17" fmla="*/ 2 h 154"/>
                  <a:gd name="T18" fmla="*/ 0 w 1440"/>
                  <a:gd name="T19" fmla="*/ 0 h 154"/>
                  <a:gd name="T20" fmla="*/ 6 w 1440"/>
                  <a:gd name="T21" fmla="*/ 10 h 154"/>
                  <a:gd name="T22" fmla="*/ 11 w 1440"/>
                  <a:gd name="T23" fmla="*/ 20 h 154"/>
                  <a:gd name="T24" fmla="*/ 16 w 1440"/>
                  <a:gd name="T25" fmla="*/ 30 h 154"/>
                  <a:gd name="T26" fmla="*/ 21 w 1440"/>
                  <a:gd name="T27" fmla="*/ 40 h 154"/>
                  <a:gd name="T28" fmla="*/ 26 w 1440"/>
                  <a:gd name="T29" fmla="*/ 50 h 154"/>
                  <a:gd name="T30" fmla="*/ 30 w 1440"/>
                  <a:gd name="T31" fmla="*/ 59 h 154"/>
                  <a:gd name="T32" fmla="*/ 35 w 1440"/>
                  <a:gd name="T33" fmla="*/ 68 h 154"/>
                  <a:gd name="T34" fmla="*/ 39 w 1440"/>
                  <a:gd name="T35" fmla="*/ 77 h 154"/>
                  <a:gd name="T36" fmla="*/ 682 w 1440"/>
                  <a:gd name="T37" fmla="*/ 77 h 1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440" h="154">
                    <a:moveTo>
                      <a:pt x="1363" y="154"/>
                    </a:moveTo>
                    <a:lnTo>
                      <a:pt x="1372" y="136"/>
                    </a:lnTo>
                    <a:lnTo>
                      <a:pt x="1380" y="118"/>
                    </a:lnTo>
                    <a:lnTo>
                      <a:pt x="1390" y="100"/>
                    </a:lnTo>
                    <a:lnTo>
                      <a:pt x="1400" y="82"/>
                    </a:lnTo>
                    <a:lnTo>
                      <a:pt x="1408" y="63"/>
                    </a:lnTo>
                    <a:lnTo>
                      <a:pt x="1418" y="44"/>
                    </a:lnTo>
                    <a:lnTo>
                      <a:pt x="1430" y="24"/>
                    </a:lnTo>
                    <a:lnTo>
                      <a:pt x="1440" y="4"/>
                    </a:lnTo>
                    <a:lnTo>
                      <a:pt x="0" y="0"/>
                    </a:lnTo>
                    <a:lnTo>
                      <a:pt x="11" y="20"/>
                    </a:lnTo>
                    <a:lnTo>
                      <a:pt x="21" y="40"/>
                    </a:lnTo>
                    <a:lnTo>
                      <a:pt x="31" y="60"/>
                    </a:lnTo>
                    <a:lnTo>
                      <a:pt x="41" y="80"/>
                    </a:lnTo>
                    <a:lnTo>
                      <a:pt x="51" y="100"/>
                    </a:lnTo>
                    <a:lnTo>
                      <a:pt x="60" y="118"/>
                    </a:lnTo>
                    <a:lnTo>
                      <a:pt x="70" y="136"/>
                    </a:lnTo>
                    <a:lnTo>
                      <a:pt x="78" y="154"/>
                    </a:lnTo>
                    <a:lnTo>
                      <a:pt x="1363" y="154"/>
                    </a:lnTo>
                    <a:close/>
                  </a:path>
                </a:pathLst>
              </a:custGeom>
              <a:solidFill>
                <a:srgbClr val="00F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31" name="Freeform 65"/>
              <p:cNvSpPr>
                <a:spLocks/>
              </p:cNvSpPr>
              <p:nvPr/>
            </p:nvSpPr>
            <p:spPr bwMode="auto">
              <a:xfrm>
                <a:off x="3334" y="2879"/>
                <a:ext cx="720" cy="34"/>
              </a:xfrm>
              <a:custGeom>
                <a:avLst/>
                <a:gdLst>
                  <a:gd name="T0" fmla="*/ 703 w 1440"/>
                  <a:gd name="T1" fmla="*/ 34 h 69"/>
                  <a:gd name="T2" fmla="*/ 705 w 1440"/>
                  <a:gd name="T3" fmla="*/ 31 h 69"/>
                  <a:gd name="T4" fmla="*/ 707 w 1440"/>
                  <a:gd name="T5" fmla="*/ 26 h 69"/>
                  <a:gd name="T6" fmla="*/ 709 w 1440"/>
                  <a:gd name="T7" fmla="*/ 22 h 69"/>
                  <a:gd name="T8" fmla="*/ 712 w 1440"/>
                  <a:gd name="T9" fmla="*/ 18 h 69"/>
                  <a:gd name="T10" fmla="*/ 714 w 1440"/>
                  <a:gd name="T11" fmla="*/ 14 h 69"/>
                  <a:gd name="T12" fmla="*/ 716 w 1440"/>
                  <a:gd name="T13" fmla="*/ 10 h 69"/>
                  <a:gd name="T14" fmla="*/ 718 w 1440"/>
                  <a:gd name="T15" fmla="*/ 6 h 69"/>
                  <a:gd name="T16" fmla="*/ 720 w 1440"/>
                  <a:gd name="T17" fmla="*/ 2 h 69"/>
                  <a:gd name="T18" fmla="*/ 0 w 1440"/>
                  <a:gd name="T19" fmla="*/ 0 h 69"/>
                  <a:gd name="T20" fmla="*/ 3 w 1440"/>
                  <a:gd name="T21" fmla="*/ 4 h 69"/>
                  <a:gd name="T22" fmla="*/ 5 w 1440"/>
                  <a:gd name="T23" fmla="*/ 9 h 69"/>
                  <a:gd name="T24" fmla="*/ 8 w 1440"/>
                  <a:gd name="T25" fmla="*/ 13 h 69"/>
                  <a:gd name="T26" fmla="*/ 9 w 1440"/>
                  <a:gd name="T27" fmla="*/ 17 h 69"/>
                  <a:gd name="T28" fmla="*/ 12 w 1440"/>
                  <a:gd name="T29" fmla="*/ 22 h 69"/>
                  <a:gd name="T30" fmla="*/ 14 w 1440"/>
                  <a:gd name="T31" fmla="*/ 26 h 69"/>
                  <a:gd name="T32" fmla="*/ 16 w 1440"/>
                  <a:gd name="T33" fmla="*/ 30 h 69"/>
                  <a:gd name="T34" fmla="*/ 18 w 1440"/>
                  <a:gd name="T35" fmla="*/ 34 h 69"/>
                  <a:gd name="T36" fmla="*/ 703 w 1440"/>
                  <a:gd name="T37" fmla="*/ 34 h 6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440" h="69">
                    <a:moveTo>
                      <a:pt x="1405" y="69"/>
                    </a:moveTo>
                    <a:lnTo>
                      <a:pt x="1410" y="62"/>
                    </a:lnTo>
                    <a:lnTo>
                      <a:pt x="1413" y="53"/>
                    </a:lnTo>
                    <a:lnTo>
                      <a:pt x="1418" y="45"/>
                    </a:lnTo>
                    <a:lnTo>
                      <a:pt x="1423" y="36"/>
                    </a:lnTo>
                    <a:lnTo>
                      <a:pt x="1427" y="29"/>
                    </a:lnTo>
                    <a:lnTo>
                      <a:pt x="1432" y="20"/>
                    </a:lnTo>
                    <a:lnTo>
                      <a:pt x="1435" y="13"/>
                    </a:lnTo>
                    <a:lnTo>
                      <a:pt x="1440" y="4"/>
                    </a:lnTo>
                    <a:lnTo>
                      <a:pt x="0" y="0"/>
                    </a:lnTo>
                    <a:lnTo>
                      <a:pt x="5" y="9"/>
                    </a:lnTo>
                    <a:lnTo>
                      <a:pt x="10" y="18"/>
                    </a:lnTo>
                    <a:lnTo>
                      <a:pt x="15" y="27"/>
                    </a:lnTo>
                    <a:lnTo>
                      <a:pt x="18" y="34"/>
                    </a:lnTo>
                    <a:lnTo>
                      <a:pt x="23" y="44"/>
                    </a:lnTo>
                    <a:lnTo>
                      <a:pt x="28" y="53"/>
                    </a:lnTo>
                    <a:lnTo>
                      <a:pt x="31" y="60"/>
                    </a:lnTo>
                    <a:lnTo>
                      <a:pt x="36" y="69"/>
                    </a:lnTo>
                    <a:lnTo>
                      <a:pt x="1405" y="69"/>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32" name="Freeform 66"/>
              <p:cNvSpPr>
                <a:spLocks/>
              </p:cNvSpPr>
              <p:nvPr/>
            </p:nvSpPr>
            <p:spPr bwMode="auto">
              <a:xfrm>
                <a:off x="3268" y="3700"/>
                <a:ext cx="850" cy="9"/>
              </a:xfrm>
              <a:custGeom>
                <a:avLst/>
                <a:gdLst>
                  <a:gd name="T0" fmla="*/ 842 w 1699"/>
                  <a:gd name="T1" fmla="*/ 7 h 18"/>
                  <a:gd name="T2" fmla="*/ 845 w 1699"/>
                  <a:gd name="T3" fmla="*/ 0 h 18"/>
                  <a:gd name="T4" fmla="*/ 0 w 1699"/>
                  <a:gd name="T5" fmla="*/ 0 h 18"/>
                  <a:gd name="T6" fmla="*/ 0 w 1699"/>
                  <a:gd name="T7" fmla="*/ 9 h 18"/>
                  <a:gd name="T8" fmla="*/ 845 w 1699"/>
                  <a:gd name="T9" fmla="*/ 9 h 18"/>
                  <a:gd name="T10" fmla="*/ 847 w 1699"/>
                  <a:gd name="T11" fmla="*/ 3 h 18"/>
                  <a:gd name="T12" fmla="*/ 845 w 1699"/>
                  <a:gd name="T13" fmla="*/ 9 h 18"/>
                  <a:gd name="T14" fmla="*/ 850 w 1699"/>
                  <a:gd name="T15" fmla="*/ 9 h 18"/>
                  <a:gd name="T16" fmla="*/ 847 w 1699"/>
                  <a:gd name="T17" fmla="*/ 3 h 18"/>
                  <a:gd name="T18" fmla="*/ 842 w 1699"/>
                  <a:gd name="T19" fmla="*/ 7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99" h="18">
                    <a:moveTo>
                      <a:pt x="1684" y="13"/>
                    </a:moveTo>
                    <a:lnTo>
                      <a:pt x="1689" y="0"/>
                    </a:lnTo>
                    <a:lnTo>
                      <a:pt x="0" y="0"/>
                    </a:lnTo>
                    <a:lnTo>
                      <a:pt x="0" y="18"/>
                    </a:lnTo>
                    <a:lnTo>
                      <a:pt x="1689" y="18"/>
                    </a:lnTo>
                    <a:lnTo>
                      <a:pt x="1694" y="6"/>
                    </a:lnTo>
                    <a:lnTo>
                      <a:pt x="1689" y="18"/>
                    </a:lnTo>
                    <a:lnTo>
                      <a:pt x="1699" y="18"/>
                    </a:lnTo>
                    <a:lnTo>
                      <a:pt x="1694" y="6"/>
                    </a:lnTo>
                    <a:lnTo>
                      <a:pt x="1684"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33" name="Freeform 67"/>
              <p:cNvSpPr>
                <a:spLocks/>
              </p:cNvSpPr>
              <p:nvPr/>
            </p:nvSpPr>
            <p:spPr bwMode="auto">
              <a:xfrm>
                <a:off x="3977" y="3338"/>
                <a:ext cx="138" cy="369"/>
              </a:xfrm>
              <a:custGeom>
                <a:avLst/>
                <a:gdLst>
                  <a:gd name="T0" fmla="*/ 0 w 276"/>
                  <a:gd name="T1" fmla="*/ 4 h 736"/>
                  <a:gd name="T2" fmla="*/ 1 w 276"/>
                  <a:gd name="T3" fmla="*/ 4 h 736"/>
                  <a:gd name="T4" fmla="*/ 133 w 276"/>
                  <a:gd name="T5" fmla="*/ 369 h 736"/>
                  <a:gd name="T6" fmla="*/ 138 w 276"/>
                  <a:gd name="T7" fmla="*/ 365 h 736"/>
                  <a:gd name="T8" fmla="*/ 6 w 276"/>
                  <a:gd name="T9" fmla="*/ 0 h 736"/>
                  <a:gd name="T10" fmla="*/ 7 w 276"/>
                  <a:gd name="T11" fmla="*/ 0 h 736"/>
                  <a:gd name="T12" fmla="*/ 0 w 276"/>
                  <a:gd name="T13" fmla="*/ 4 h 736"/>
                  <a:gd name="T14" fmla="*/ 0 w 276"/>
                  <a:gd name="T15" fmla="*/ 4 h 736"/>
                  <a:gd name="T16" fmla="*/ 1 w 276"/>
                  <a:gd name="T17" fmla="*/ 4 h 736"/>
                  <a:gd name="T18" fmla="*/ 0 w 276"/>
                  <a:gd name="T19" fmla="*/ 4 h 73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76" h="736">
                    <a:moveTo>
                      <a:pt x="0" y="7"/>
                    </a:moveTo>
                    <a:lnTo>
                      <a:pt x="2" y="7"/>
                    </a:lnTo>
                    <a:lnTo>
                      <a:pt x="266" y="736"/>
                    </a:lnTo>
                    <a:lnTo>
                      <a:pt x="276" y="729"/>
                    </a:lnTo>
                    <a:lnTo>
                      <a:pt x="12" y="0"/>
                    </a:lnTo>
                    <a:lnTo>
                      <a:pt x="14" y="0"/>
                    </a:lnTo>
                    <a:lnTo>
                      <a:pt x="0" y="7"/>
                    </a:lnTo>
                    <a:lnTo>
                      <a:pt x="2" y="7"/>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34" name="Freeform 68"/>
              <p:cNvSpPr>
                <a:spLocks/>
              </p:cNvSpPr>
              <p:nvPr/>
            </p:nvSpPr>
            <p:spPr bwMode="auto">
              <a:xfrm>
                <a:off x="3950" y="2876"/>
                <a:ext cx="111" cy="466"/>
              </a:xfrm>
              <a:custGeom>
                <a:avLst/>
                <a:gdLst>
                  <a:gd name="T0" fmla="*/ 104 w 221"/>
                  <a:gd name="T1" fmla="*/ 9 h 931"/>
                  <a:gd name="T2" fmla="*/ 101 w 221"/>
                  <a:gd name="T3" fmla="*/ 2 h 931"/>
                  <a:gd name="T4" fmla="*/ 81 w 221"/>
                  <a:gd name="T5" fmla="*/ 40 h 931"/>
                  <a:gd name="T6" fmla="*/ 64 w 221"/>
                  <a:gd name="T7" fmla="*/ 75 h 931"/>
                  <a:gd name="T8" fmla="*/ 48 w 221"/>
                  <a:gd name="T9" fmla="*/ 109 h 931"/>
                  <a:gd name="T10" fmla="*/ 35 w 221"/>
                  <a:gd name="T11" fmla="*/ 140 h 931"/>
                  <a:gd name="T12" fmla="*/ 24 w 221"/>
                  <a:gd name="T13" fmla="*/ 169 h 931"/>
                  <a:gd name="T14" fmla="*/ 15 w 221"/>
                  <a:gd name="T15" fmla="*/ 197 h 931"/>
                  <a:gd name="T16" fmla="*/ 9 w 221"/>
                  <a:gd name="T17" fmla="*/ 225 h 931"/>
                  <a:gd name="T18" fmla="*/ 4 w 221"/>
                  <a:gd name="T19" fmla="*/ 251 h 931"/>
                  <a:gd name="T20" fmla="*/ 2 w 221"/>
                  <a:gd name="T21" fmla="*/ 276 h 931"/>
                  <a:gd name="T22" fmla="*/ 0 w 221"/>
                  <a:gd name="T23" fmla="*/ 302 h 931"/>
                  <a:gd name="T24" fmla="*/ 1 w 221"/>
                  <a:gd name="T25" fmla="*/ 327 h 931"/>
                  <a:gd name="T26" fmla="*/ 4 w 221"/>
                  <a:gd name="T27" fmla="*/ 354 h 931"/>
                  <a:gd name="T28" fmla="*/ 8 w 221"/>
                  <a:gd name="T29" fmla="*/ 380 h 931"/>
                  <a:gd name="T30" fmla="*/ 13 w 221"/>
                  <a:gd name="T31" fmla="*/ 406 h 931"/>
                  <a:gd name="T32" fmla="*/ 19 w 221"/>
                  <a:gd name="T33" fmla="*/ 436 h 931"/>
                  <a:gd name="T34" fmla="*/ 27 w 221"/>
                  <a:gd name="T35" fmla="*/ 466 h 931"/>
                  <a:gd name="T36" fmla="*/ 34 w 221"/>
                  <a:gd name="T37" fmla="*/ 462 h 931"/>
                  <a:gd name="T38" fmla="*/ 26 w 221"/>
                  <a:gd name="T39" fmla="*/ 432 h 931"/>
                  <a:gd name="T40" fmla="*/ 19 w 221"/>
                  <a:gd name="T41" fmla="*/ 404 h 931"/>
                  <a:gd name="T42" fmla="*/ 14 w 221"/>
                  <a:gd name="T43" fmla="*/ 378 h 931"/>
                  <a:gd name="T44" fmla="*/ 10 w 221"/>
                  <a:gd name="T45" fmla="*/ 352 h 931"/>
                  <a:gd name="T46" fmla="*/ 8 w 221"/>
                  <a:gd name="T47" fmla="*/ 327 h 931"/>
                  <a:gd name="T48" fmla="*/ 7 w 221"/>
                  <a:gd name="T49" fmla="*/ 302 h 931"/>
                  <a:gd name="T50" fmla="*/ 9 w 221"/>
                  <a:gd name="T51" fmla="*/ 278 h 931"/>
                  <a:gd name="T52" fmla="*/ 11 w 221"/>
                  <a:gd name="T53" fmla="*/ 252 h 931"/>
                  <a:gd name="T54" fmla="*/ 15 w 221"/>
                  <a:gd name="T55" fmla="*/ 227 h 931"/>
                  <a:gd name="T56" fmla="*/ 22 w 221"/>
                  <a:gd name="T57" fmla="*/ 201 h 931"/>
                  <a:gd name="T58" fmla="*/ 30 w 221"/>
                  <a:gd name="T59" fmla="*/ 173 h 931"/>
                  <a:gd name="T60" fmla="*/ 40 w 221"/>
                  <a:gd name="T61" fmla="*/ 144 h 931"/>
                  <a:gd name="T62" fmla="*/ 53 w 221"/>
                  <a:gd name="T63" fmla="*/ 114 h 931"/>
                  <a:gd name="T64" fmla="*/ 69 w 221"/>
                  <a:gd name="T65" fmla="*/ 81 h 931"/>
                  <a:gd name="T66" fmla="*/ 86 w 221"/>
                  <a:gd name="T67" fmla="*/ 45 h 931"/>
                  <a:gd name="T68" fmla="*/ 106 w 221"/>
                  <a:gd name="T69" fmla="*/ 7 h 931"/>
                  <a:gd name="T70" fmla="*/ 104 w 221"/>
                  <a:gd name="T71" fmla="*/ 0 h 931"/>
                  <a:gd name="T72" fmla="*/ 106 w 221"/>
                  <a:gd name="T73" fmla="*/ 7 h 931"/>
                  <a:gd name="T74" fmla="*/ 111 w 221"/>
                  <a:gd name="T75" fmla="*/ 0 h 931"/>
                  <a:gd name="T76" fmla="*/ 104 w 221"/>
                  <a:gd name="T77" fmla="*/ 0 h 931"/>
                  <a:gd name="T78" fmla="*/ 104 w 221"/>
                  <a:gd name="T79" fmla="*/ 9 h 93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21" h="931">
                    <a:moveTo>
                      <a:pt x="207" y="18"/>
                    </a:moveTo>
                    <a:lnTo>
                      <a:pt x="202" y="3"/>
                    </a:lnTo>
                    <a:lnTo>
                      <a:pt x="162" y="79"/>
                    </a:lnTo>
                    <a:lnTo>
                      <a:pt x="127" y="150"/>
                    </a:lnTo>
                    <a:lnTo>
                      <a:pt x="95" y="217"/>
                    </a:lnTo>
                    <a:lnTo>
                      <a:pt x="70" y="280"/>
                    </a:lnTo>
                    <a:lnTo>
                      <a:pt x="47" y="338"/>
                    </a:lnTo>
                    <a:lnTo>
                      <a:pt x="30" y="394"/>
                    </a:lnTo>
                    <a:lnTo>
                      <a:pt x="17" y="450"/>
                    </a:lnTo>
                    <a:lnTo>
                      <a:pt x="8" y="501"/>
                    </a:lnTo>
                    <a:lnTo>
                      <a:pt x="3" y="551"/>
                    </a:lnTo>
                    <a:lnTo>
                      <a:pt x="0" y="604"/>
                    </a:lnTo>
                    <a:lnTo>
                      <a:pt x="2" y="653"/>
                    </a:lnTo>
                    <a:lnTo>
                      <a:pt x="7" y="707"/>
                    </a:lnTo>
                    <a:lnTo>
                      <a:pt x="15" y="759"/>
                    </a:lnTo>
                    <a:lnTo>
                      <a:pt x="25" y="812"/>
                    </a:lnTo>
                    <a:lnTo>
                      <a:pt x="38" y="871"/>
                    </a:lnTo>
                    <a:lnTo>
                      <a:pt x="53" y="931"/>
                    </a:lnTo>
                    <a:lnTo>
                      <a:pt x="67" y="924"/>
                    </a:lnTo>
                    <a:lnTo>
                      <a:pt x="52" y="864"/>
                    </a:lnTo>
                    <a:lnTo>
                      <a:pt x="38" y="808"/>
                    </a:lnTo>
                    <a:lnTo>
                      <a:pt x="28" y="756"/>
                    </a:lnTo>
                    <a:lnTo>
                      <a:pt x="20" y="703"/>
                    </a:lnTo>
                    <a:lnTo>
                      <a:pt x="15" y="653"/>
                    </a:lnTo>
                    <a:lnTo>
                      <a:pt x="13" y="604"/>
                    </a:lnTo>
                    <a:lnTo>
                      <a:pt x="17" y="555"/>
                    </a:lnTo>
                    <a:lnTo>
                      <a:pt x="22" y="504"/>
                    </a:lnTo>
                    <a:lnTo>
                      <a:pt x="30" y="454"/>
                    </a:lnTo>
                    <a:lnTo>
                      <a:pt x="43" y="401"/>
                    </a:lnTo>
                    <a:lnTo>
                      <a:pt x="60" y="345"/>
                    </a:lnTo>
                    <a:lnTo>
                      <a:pt x="80" y="287"/>
                    </a:lnTo>
                    <a:lnTo>
                      <a:pt x="105" y="228"/>
                    </a:lnTo>
                    <a:lnTo>
                      <a:pt x="137" y="161"/>
                    </a:lnTo>
                    <a:lnTo>
                      <a:pt x="172" y="90"/>
                    </a:lnTo>
                    <a:lnTo>
                      <a:pt x="212" y="14"/>
                    </a:lnTo>
                    <a:lnTo>
                      <a:pt x="207" y="0"/>
                    </a:lnTo>
                    <a:lnTo>
                      <a:pt x="212" y="14"/>
                    </a:lnTo>
                    <a:lnTo>
                      <a:pt x="221" y="0"/>
                    </a:lnTo>
                    <a:lnTo>
                      <a:pt x="207" y="0"/>
                    </a:lnTo>
                    <a:lnTo>
                      <a:pt x="20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35" name="Freeform 69"/>
              <p:cNvSpPr>
                <a:spLocks/>
              </p:cNvSpPr>
              <p:nvPr/>
            </p:nvSpPr>
            <p:spPr bwMode="auto">
              <a:xfrm>
                <a:off x="3327" y="2875"/>
                <a:ext cx="727" cy="10"/>
              </a:xfrm>
              <a:custGeom>
                <a:avLst/>
                <a:gdLst>
                  <a:gd name="T0" fmla="*/ 10 w 1454"/>
                  <a:gd name="T1" fmla="*/ 2 h 20"/>
                  <a:gd name="T2" fmla="*/ 7 w 1454"/>
                  <a:gd name="T3" fmla="*/ 9 h 20"/>
                  <a:gd name="T4" fmla="*/ 727 w 1454"/>
                  <a:gd name="T5" fmla="*/ 10 h 20"/>
                  <a:gd name="T6" fmla="*/ 727 w 1454"/>
                  <a:gd name="T7" fmla="*/ 1 h 20"/>
                  <a:gd name="T8" fmla="*/ 7 w 1454"/>
                  <a:gd name="T9" fmla="*/ 0 h 20"/>
                  <a:gd name="T10" fmla="*/ 5 w 1454"/>
                  <a:gd name="T11" fmla="*/ 7 h 20"/>
                  <a:gd name="T12" fmla="*/ 7 w 1454"/>
                  <a:gd name="T13" fmla="*/ 0 h 20"/>
                  <a:gd name="T14" fmla="*/ 0 w 1454"/>
                  <a:gd name="T15" fmla="*/ 0 h 20"/>
                  <a:gd name="T16" fmla="*/ 5 w 1454"/>
                  <a:gd name="T17" fmla="*/ 7 h 20"/>
                  <a:gd name="T18" fmla="*/ 10 w 1454"/>
                  <a:gd name="T19" fmla="*/ 2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54" h="20">
                    <a:moveTo>
                      <a:pt x="19" y="4"/>
                    </a:moveTo>
                    <a:lnTo>
                      <a:pt x="14" y="18"/>
                    </a:lnTo>
                    <a:lnTo>
                      <a:pt x="1454" y="20"/>
                    </a:lnTo>
                    <a:lnTo>
                      <a:pt x="1454" y="2"/>
                    </a:lnTo>
                    <a:lnTo>
                      <a:pt x="14" y="0"/>
                    </a:lnTo>
                    <a:lnTo>
                      <a:pt x="9" y="14"/>
                    </a:lnTo>
                    <a:lnTo>
                      <a:pt x="14" y="0"/>
                    </a:lnTo>
                    <a:lnTo>
                      <a:pt x="0" y="0"/>
                    </a:lnTo>
                    <a:lnTo>
                      <a:pt x="9" y="14"/>
                    </a:lnTo>
                    <a:lnTo>
                      <a:pt x="1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36" name="Freeform 70"/>
              <p:cNvSpPr>
                <a:spLocks/>
              </p:cNvSpPr>
              <p:nvPr/>
            </p:nvSpPr>
            <p:spPr bwMode="auto">
              <a:xfrm>
                <a:off x="3331" y="2877"/>
                <a:ext cx="104" cy="465"/>
              </a:xfrm>
              <a:custGeom>
                <a:avLst/>
                <a:gdLst>
                  <a:gd name="T0" fmla="*/ 76 w 207"/>
                  <a:gd name="T1" fmla="*/ 465 h 929"/>
                  <a:gd name="T2" fmla="*/ 77 w 207"/>
                  <a:gd name="T3" fmla="*/ 465 h 929"/>
                  <a:gd name="T4" fmla="*/ 84 w 207"/>
                  <a:gd name="T5" fmla="*/ 435 h 929"/>
                  <a:gd name="T6" fmla="*/ 91 w 207"/>
                  <a:gd name="T7" fmla="*/ 406 h 929"/>
                  <a:gd name="T8" fmla="*/ 97 w 207"/>
                  <a:gd name="T9" fmla="*/ 379 h 929"/>
                  <a:gd name="T10" fmla="*/ 100 w 207"/>
                  <a:gd name="T11" fmla="*/ 353 h 929"/>
                  <a:gd name="T12" fmla="*/ 103 w 207"/>
                  <a:gd name="T13" fmla="*/ 326 h 929"/>
                  <a:gd name="T14" fmla="*/ 104 w 207"/>
                  <a:gd name="T15" fmla="*/ 301 h 929"/>
                  <a:gd name="T16" fmla="*/ 103 w 207"/>
                  <a:gd name="T17" fmla="*/ 276 h 929"/>
                  <a:gd name="T18" fmla="*/ 100 w 207"/>
                  <a:gd name="T19" fmla="*/ 250 h 929"/>
                  <a:gd name="T20" fmla="*/ 96 w 207"/>
                  <a:gd name="T21" fmla="*/ 224 h 929"/>
                  <a:gd name="T22" fmla="*/ 89 w 207"/>
                  <a:gd name="T23" fmla="*/ 196 h 929"/>
                  <a:gd name="T24" fmla="*/ 81 w 207"/>
                  <a:gd name="T25" fmla="*/ 169 h 929"/>
                  <a:gd name="T26" fmla="*/ 69 w 207"/>
                  <a:gd name="T27" fmla="*/ 139 h 929"/>
                  <a:gd name="T28" fmla="*/ 57 w 207"/>
                  <a:gd name="T29" fmla="*/ 108 h 929"/>
                  <a:gd name="T30" fmla="*/ 42 w 207"/>
                  <a:gd name="T31" fmla="*/ 74 h 929"/>
                  <a:gd name="T32" fmla="*/ 25 w 207"/>
                  <a:gd name="T33" fmla="*/ 38 h 929"/>
                  <a:gd name="T34" fmla="*/ 5 w 207"/>
                  <a:gd name="T35" fmla="*/ 0 h 929"/>
                  <a:gd name="T36" fmla="*/ 0 w 207"/>
                  <a:gd name="T37" fmla="*/ 5 h 929"/>
                  <a:gd name="T38" fmla="*/ 20 w 207"/>
                  <a:gd name="T39" fmla="*/ 43 h 929"/>
                  <a:gd name="T40" fmla="*/ 37 w 207"/>
                  <a:gd name="T41" fmla="*/ 80 h 929"/>
                  <a:gd name="T42" fmla="*/ 52 w 207"/>
                  <a:gd name="T43" fmla="*/ 113 h 929"/>
                  <a:gd name="T44" fmla="*/ 64 w 207"/>
                  <a:gd name="T45" fmla="*/ 143 h 929"/>
                  <a:gd name="T46" fmla="*/ 74 w 207"/>
                  <a:gd name="T47" fmla="*/ 173 h 929"/>
                  <a:gd name="T48" fmla="*/ 83 w 207"/>
                  <a:gd name="T49" fmla="*/ 200 h 929"/>
                  <a:gd name="T50" fmla="*/ 89 w 207"/>
                  <a:gd name="T51" fmla="*/ 226 h 929"/>
                  <a:gd name="T52" fmla="*/ 94 w 207"/>
                  <a:gd name="T53" fmla="*/ 251 h 929"/>
                  <a:gd name="T54" fmla="*/ 96 w 207"/>
                  <a:gd name="T55" fmla="*/ 276 h 929"/>
                  <a:gd name="T56" fmla="*/ 97 w 207"/>
                  <a:gd name="T57" fmla="*/ 301 h 929"/>
                  <a:gd name="T58" fmla="*/ 96 w 207"/>
                  <a:gd name="T59" fmla="*/ 326 h 929"/>
                  <a:gd name="T60" fmla="*/ 94 w 207"/>
                  <a:gd name="T61" fmla="*/ 351 h 929"/>
                  <a:gd name="T62" fmla="*/ 90 w 207"/>
                  <a:gd name="T63" fmla="*/ 377 h 929"/>
                  <a:gd name="T64" fmla="*/ 84 w 207"/>
                  <a:gd name="T65" fmla="*/ 404 h 929"/>
                  <a:gd name="T66" fmla="*/ 78 w 207"/>
                  <a:gd name="T67" fmla="*/ 431 h 929"/>
                  <a:gd name="T68" fmla="*/ 70 w 207"/>
                  <a:gd name="T69" fmla="*/ 461 h 929"/>
                  <a:gd name="T70" fmla="*/ 71 w 207"/>
                  <a:gd name="T71" fmla="*/ 461 h 929"/>
                  <a:gd name="T72" fmla="*/ 76 w 207"/>
                  <a:gd name="T73" fmla="*/ 465 h 929"/>
                  <a:gd name="T74" fmla="*/ 77 w 207"/>
                  <a:gd name="T75" fmla="*/ 465 h 929"/>
                  <a:gd name="T76" fmla="*/ 77 w 207"/>
                  <a:gd name="T77" fmla="*/ 465 h 929"/>
                  <a:gd name="T78" fmla="*/ 76 w 207"/>
                  <a:gd name="T79" fmla="*/ 465 h 92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07" h="929">
                    <a:moveTo>
                      <a:pt x="152" y="929"/>
                    </a:moveTo>
                    <a:lnTo>
                      <a:pt x="153" y="929"/>
                    </a:lnTo>
                    <a:lnTo>
                      <a:pt x="168" y="869"/>
                    </a:lnTo>
                    <a:lnTo>
                      <a:pt x="182" y="812"/>
                    </a:lnTo>
                    <a:lnTo>
                      <a:pt x="193" y="757"/>
                    </a:lnTo>
                    <a:lnTo>
                      <a:pt x="200" y="705"/>
                    </a:lnTo>
                    <a:lnTo>
                      <a:pt x="205" y="652"/>
                    </a:lnTo>
                    <a:lnTo>
                      <a:pt x="207" y="602"/>
                    </a:lnTo>
                    <a:lnTo>
                      <a:pt x="205" y="551"/>
                    </a:lnTo>
                    <a:lnTo>
                      <a:pt x="200" y="499"/>
                    </a:lnTo>
                    <a:lnTo>
                      <a:pt x="192" y="448"/>
                    </a:lnTo>
                    <a:lnTo>
                      <a:pt x="178" y="392"/>
                    </a:lnTo>
                    <a:lnTo>
                      <a:pt x="162" y="338"/>
                    </a:lnTo>
                    <a:lnTo>
                      <a:pt x="138" y="278"/>
                    </a:lnTo>
                    <a:lnTo>
                      <a:pt x="113" y="215"/>
                    </a:lnTo>
                    <a:lnTo>
                      <a:pt x="83" y="148"/>
                    </a:lnTo>
                    <a:lnTo>
                      <a:pt x="50" y="75"/>
                    </a:lnTo>
                    <a:lnTo>
                      <a:pt x="10" y="0"/>
                    </a:lnTo>
                    <a:lnTo>
                      <a:pt x="0" y="10"/>
                    </a:lnTo>
                    <a:lnTo>
                      <a:pt x="40" y="86"/>
                    </a:lnTo>
                    <a:lnTo>
                      <a:pt x="73" y="159"/>
                    </a:lnTo>
                    <a:lnTo>
                      <a:pt x="103" y="226"/>
                    </a:lnTo>
                    <a:lnTo>
                      <a:pt x="128" y="285"/>
                    </a:lnTo>
                    <a:lnTo>
                      <a:pt x="148" y="345"/>
                    </a:lnTo>
                    <a:lnTo>
                      <a:pt x="165" y="399"/>
                    </a:lnTo>
                    <a:lnTo>
                      <a:pt x="178" y="452"/>
                    </a:lnTo>
                    <a:lnTo>
                      <a:pt x="187" y="502"/>
                    </a:lnTo>
                    <a:lnTo>
                      <a:pt x="192" y="551"/>
                    </a:lnTo>
                    <a:lnTo>
                      <a:pt x="193" y="602"/>
                    </a:lnTo>
                    <a:lnTo>
                      <a:pt x="192" y="652"/>
                    </a:lnTo>
                    <a:lnTo>
                      <a:pt x="187" y="701"/>
                    </a:lnTo>
                    <a:lnTo>
                      <a:pt x="180" y="754"/>
                    </a:lnTo>
                    <a:lnTo>
                      <a:pt x="168" y="808"/>
                    </a:lnTo>
                    <a:lnTo>
                      <a:pt x="155" y="862"/>
                    </a:lnTo>
                    <a:lnTo>
                      <a:pt x="140" y="922"/>
                    </a:lnTo>
                    <a:lnTo>
                      <a:pt x="142" y="922"/>
                    </a:lnTo>
                    <a:lnTo>
                      <a:pt x="152" y="929"/>
                    </a:lnTo>
                    <a:lnTo>
                      <a:pt x="153" y="929"/>
                    </a:lnTo>
                    <a:lnTo>
                      <a:pt x="152" y="9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37" name="Freeform 71"/>
              <p:cNvSpPr>
                <a:spLocks/>
              </p:cNvSpPr>
              <p:nvPr/>
            </p:nvSpPr>
            <p:spPr bwMode="auto">
              <a:xfrm>
                <a:off x="3263" y="3338"/>
                <a:ext cx="144" cy="371"/>
              </a:xfrm>
              <a:custGeom>
                <a:avLst/>
                <a:gdLst>
                  <a:gd name="T0" fmla="*/ 5 w 289"/>
                  <a:gd name="T1" fmla="*/ 362 h 741"/>
                  <a:gd name="T2" fmla="*/ 7 w 289"/>
                  <a:gd name="T3" fmla="*/ 368 h 741"/>
                  <a:gd name="T4" fmla="*/ 144 w 289"/>
                  <a:gd name="T5" fmla="*/ 4 h 741"/>
                  <a:gd name="T6" fmla="*/ 139 w 289"/>
                  <a:gd name="T7" fmla="*/ 0 h 741"/>
                  <a:gd name="T8" fmla="*/ 2 w 289"/>
                  <a:gd name="T9" fmla="*/ 365 h 741"/>
                  <a:gd name="T10" fmla="*/ 5 w 289"/>
                  <a:gd name="T11" fmla="*/ 371 h 741"/>
                  <a:gd name="T12" fmla="*/ 2 w 289"/>
                  <a:gd name="T13" fmla="*/ 365 h 741"/>
                  <a:gd name="T14" fmla="*/ 0 w 289"/>
                  <a:gd name="T15" fmla="*/ 371 h 741"/>
                  <a:gd name="T16" fmla="*/ 5 w 289"/>
                  <a:gd name="T17" fmla="*/ 371 h 741"/>
                  <a:gd name="T18" fmla="*/ 5 w 289"/>
                  <a:gd name="T19" fmla="*/ 362 h 7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89" h="741">
                    <a:moveTo>
                      <a:pt x="10" y="723"/>
                    </a:moveTo>
                    <a:lnTo>
                      <a:pt x="15" y="736"/>
                    </a:lnTo>
                    <a:lnTo>
                      <a:pt x="289" y="7"/>
                    </a:lnTo>
                    <a:lnTo>
                      <a:pt x="279" y="0"/>
                    </a:lnTo>
                    <a:lnTo>
                      <a:pt x="5" y="729"/>
                    </a:lnTo>
                    <a:lnTo>
                      <a:pt x="10" y="741"/>
                    </a:lnTo>
                    <a:lnTo>
                      <a:pt x="5" y="729"/>
                    </a:lnTo>
                    <a:lnTo>
                      <a:pt x="0" y="741"/>
                    </a:lnTo>
                    <a:lnTo>
                      <a:pt x="10" y="741"/>
                    </a:lnTo>
                    <a:lnTo>
                      <a:pt x="10" y="7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38" name="Freeform 72"/>
              <p:cNvSpPr>
                <a:spLocks/>
              </p:cNvSpPr>
              <p:nvPr/>
            </p:nvSpPr>
            <p:spPr bwMode="auto">
              <a:xfrm>
                <a:off x="3852" y="1703"/>
                <a:ext cx="39" cy="471"/>
              </a:xfrm>
              <a:custGeom>
                <a:avLst/>
                <a:gdLst>
                  <a:gd name="T0" fmla="*/ 39 w 78"/>
                  <a:gd name="T1" fmla="*/ 0 h 942"/>
                  <a:gd name="T2" fmla="*/ 0 w 78"/>
                  <a:gd name="T3" fmla="*/ 16 h 942"/>
                  <a:gd name="T4" fmla="*/ 0 w 78"/>
                  <a:gd name="T5" fmla="*/ 455 h 942"/>
                  <a:gd name="T6" fmla="*/ 39 w 78"/>
                  <a:gd name="T7" fmla="*/ 471 h 942"/>
                  <a:gd name="T8" fmla="*/ 39 w 78"/>
                  <a:gd name="T9" fmla="*/ 0 h 9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8" h="942">
                    <a:moveTo>
                      <a:pt x="78" y="0"/>
                    </a:moveTo>
                    <a:lnTo>
                      <a:pt x="0" y="31"/>
                    </a:lnTo>
                    <a:lnTo>
                      <a:pt x="0" y="910"/>
                    </a:lnTo>
                    <a:lnTo>
                      <a:pt x="78" y="942"/>
                    </a:lnTo>
                    <a:lnTo>
                      <a:pt x="78"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39" name="Freeform 73"/>
              <p:cNvSpPr>
                <a:spLocks/>
              </p:cNvSpPr>
              <p:nvPr/>
            </p:nvSpPr>
            <p:spPr bwMode="auto">
              <a:xfrm>
                <a:off x="3867" y="1693"/>
                <a:ext cx="48" cy="491"/>
              </a:xfrm>
              <a:custGeom>
                <a:avLst/>
                <a:gdLst>
                  <a:gd name="T0" fmla="*/ 0 w 97"/>
                  <a:gd name="T1" fmla="*/ 19 h 982"/>
                  <a:gd name="T2" fmla="*/ 48 w 97"/>
                  <a:gd name="T3" fmla="*/ 0 h 982"/>
                  <a:gd name="T4" fmla="*/ 48 w 97"/>
                  <a:gd name="T5" fmla="*/ 491 h 982"/>
                  <a:gd name="T6" fmla="*/ 0 w 97"/>
                  <a:gd name="T7" fmla="*/ 471 h 982"/>
                  <a:gd name="T8" fmla="*/ 0 w 97"/>
                  <a:gd name="T9" fmla="*/ 19 h 98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7" h="982">
                    <a:moveTo>
                      <a:pt x="0" y="38"/>
                    </a:moveTo>
                    <a:lnTo>
                      <a:pt x="97" y="0"/>
                    </a:lnTo>
                    <a:lnTo>
                      <a:pt x="97" y="982"/>
                    </a:lnTo>
                    <a:lnTo>
                      <a:pt x="0" y="941"/>
                    </a:lnTo>
                    <a:lnTo>
                      <a:pt x="0" y="38"/>
                    </a:lnTo>
                    <a:close/>
                  </a:path>
                </a:pathLst>
              </a:custGeom>
              <a:solidFill>
                <a:srgbClr val="F29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40" name="Freeform 74"/>
              <p:cNvSpPr>
                <a:spLocks/>
              </p:cNvSpPr>
              <p:nvPr/>
            </p:nvSpPr>
            <p:spPr bwMode="auto">
              <a:xfrm>
                <a:off x="3891" y="1684"/>
                <a:ext cx="49" cy="510"/>
              </a:xfrm>
              <a:custGeom>
                <a:avLst/>
                <a:gdLst>
                  <a:gd name="T0" fmla="*/ 0 w 99"/>
                  <a:gd name="T1" fmla="*/ 19 h 1022"/>
                  <a:gd name="T2" fmla="*/ 49 w 99"/>
                  <a:gd name="T3" fmla="*/ 0 h 1022"/>
                  <a:gd name="T4" fmla="*/ 49 w 99"/>
                  <a:gd name="T5" fmla="*/ 510 h 1022"/>
                  <a:gd name="T6" fmla="*/ 0 w 99"/>
                  <a:gd name="T7" fmla="*/ 489 h 1022"/>
                  <a:gd name="T8" fmla="*/ 0 w 99"/>
                  <a:gd name="T9" fmla="*/ 19 h 10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9" h="1022">
                    <a:moveTo>
                      <a:pt x="0" y="38"/>
                    </a:moveTo>
                    <a:lnTo>
                      <a:pt x="99" y="0"/>
                    </a:lnTo>
                    <a:lnTo>
                      <a:pt x="99" y="1022"/>
                    </a:lnTo>
                    <a:lnTo>
                      <a:pt x="0" y="980"/>
                    </a:lnTo>
                    <a:lnTo>
                      <a:pt x="0" y="38"/>
                    </a:lnTo>
                    <a:close/>
                  </a:path>
                </a:pathLst>
              </a:custGeom>
              <a:solidFill>
                <a:srgbClr val="E5A3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41" name="Freeform 75"/>
              <p:cNvSpPr>
                <a:spLocks/>
              </p:cNvSpPr>
              <p:nvPr/>
            </p:nvSpPr>
            <p:spPr bwMode="auto">
              <a:xfrm>
                <a:off x="3915" y="1674"/>
                <a:ext cx="50" cy="530"/>
              </a:xfrm>
              <a:custGeom>
                <a:avLst/>
                <a:gdLst>
                  <a:gd name="T0" fmla="*/ 0 w 98"/>
                  <a:gd name="T1" fmla="*/ 19 h 1062"/>
                  <a:gd name="T2" fmla="*/ 50 w 98"/>
                  <a:gd name="T3" fmla="*/ 0 h 1062"/>
                  <a:gd name="T4" fmla="*/ 50 w 98"/>
                  <a:gd name="T5" fmla="*/ 530 h 1062"/>
                  <a:gd name="T6" fmla="*/ 0 w 98"/>
                  <a:gd name="T7" fmla="*/ 509 h 1062"/>
                  <a:gd name="T8" fmla="*/ 0 w 98"/>
                  <a:gd name="T9" fmla="*/ 19 h 10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8" h="1062">
                    <a:moveTo>
                      <a:pt x="0" y="38"/>
                    </a:moveTo>
                    <a:lnTo>
                      <a:pt x="98" y="0"/>
                    </a:lnTo>
                    <a:lnTo>
                      <a:pt x="98" y="1062"/>
                    </a:lnTo>
                    <a:lnTo>
                      <a:pt x="0" y="1020"/>
                    </a:lnTo>
                    <a:lnTo>
                      <a:pt x="0" y="38"/>
                    </a:lnTo>
                    <a:close/>
                  </a:path>
                </a:pathLst>
              </a:custGeom>
              <a:solidFill>
                <a:srgbClr val="D6A8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42" name="Freeform 76"/>
              <p:cNvSpPr>
                <a:spLocks/>
              </p:cNvSpPr>
              <p:nvPr/>
            </p:nvSpPr>
            <p:spPr bwMode="auto">
              <a:xfrm>
                <a:off x="3940" y="1665"/>
                <a:ext cx="49" cy="550"/>
              </a:xfrm>
              <a:custGeom>
                <a:avLst/>
                <a:gdLst>
                  <a:gd name="T0" fmla="*/ 0 w 97"/>
                  <a:gd name="T1" fmla="*/ 19 h 1102"/>
                  <a:gd name="T2" fmla="*/ 49 w 97"/>
                  <a:gd name="T3" fmla="*/ 0 h 1102"/>
                  <a:gd name="T4" fmla="*/ 49 w 97"/>
                  <a:gd name="T5" fmla="*/ 550 h 1102"/>
                  <a:gd name="T6" fmla="*/ 0 w 97"/>
                  <a:gd name="T7" fmla="*/ 529 h 1102"/>
                  <a:gd name="T8" fmla="*/ 0 w 97"/>
                  <a:gd name="T9" fmla="*/ 19 h 11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7" h="1102">
                    <a:moveTo>
                      <a:pt x="0" y="38"/>
                    </a:moveTo>
                    <a:lnTo>
                      <a:pt x="97" y="0"/>
                    </a:lnTo>
                    <a:lnTo>
                      <a:pt x="97" y="1102"/>
                    </a:lnTo>
                    <a:lnTo>
                      <a:pt x="0" y="1060"/>
                    </a:lnTo>
                    <a:lnTo>
                      <a:pt x="0" y="38"/>
                    </a:lnTo>
                    <a:close/>
                  </a:path>
                </a:pathLst>
              </a:custGeom>
              <a:solidFill>
                <a:srgbClr val="C9A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43" name="Freeform 77"/>
              <p:cNvSpPr>
                <a:spLocks/>
              </p:cNvSpPr>
              <p:nvPr/>
            </p:nvSpPr>
            <p:spPr bwMode="auto">
              <a:xfrm>
                <a:off x="3965" y="1655"/>
                <a:ext cx="48" cy="570"/>
              </a:xfrm>
              <a:custGeom>
                <a:avLst/>
                <a:gdLst>
                  <a:gd name="T0" fmla="*/ 0 w 97"/>
                  <a:gd name="T1" fmla="*/ 19 h 1141"/>
                  <a:gd name="T2" fmla="*/ 48 w 97"/>
                  <a:gd name="T3" fmla="*/ 0 h 1141"/>
                  <a:gd name="T4" fmla="*/ 48 w 97"/>
                  <a:gd name="T5" fmla="*/ 570 h 1141"/>
                  <a:gd name="T6" fmla="*/ 0 w 97"/>
                  <a:gd name="T7" fmla="*/ 550 h 1141"/>
                  <a:gd name="T8" fmla="*/ 0 w 97"/>
                  <a:gd name="T9" fmla="*/ 19 h 11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7" h="1141">
                    <a:moveTo>
                      <a:pt x="0" y="38"/>
                    </a:moveTo>
                    <a:lnTo>
                      <a:pt x="97" y="0"/>
                    </a:lnTo>
                    <a:lnTo>
                      <a:pt x="97" y="1141"/>
                    </a:lnTo>
                    <a:lnTo>
                      <a:pt x="0" y="1100"/>
                    </a:lnTo>
                    <a:lnTo>
                      <a:pt x="0" y="38"/>
                    </a:lnTo>
                    <a:close/>
                  </a:path>
                </a:pathLst>
              </a:custGeom>
              <a:solidFill>
                <a:srgbClr val="BDB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44" name="Freeform 78"/>
              <p:cNvSpPr>
                <a:spLocks/>
              </p:cNvSpPr>
              <p:nvPr/>
            </p:nvSpPr>
            <p:spPr bwMode="auto">
              <a:xfrm>
                <a:off x="3989" y="1645"/>
                <a:ext cx="49" cy="591"/>
              </a:xfrm>
              <a:custGeom>
                <a:avLst/>
                <a:gdLst>
                  <a:gd name="T0" fmla="*/ 0 w 98"/>
                  <a:gd name="T1" fmla="*/ 20 h 1183"/>
                  <a:gd name="T2" fmla="*/ 49 w 98"/>
                  <a:gd name="T3" fmla="*/ 0 h 1183"/>
                  <a:gd name="T4" fmla="*/ 49 w 98"/>
                  <a:gd name="T5" fmla="*/ 591 h 1183"/>
                  <a:gd name="T6" fmla="*/ 0 w 98"/>
                  <a:gd name="T7" fmla="*/ 571 h 1183"/>
                  <a:gd name="T8" fmla="*/ 0 w 98"/>
                  <a:gd name="T9" fmla="*/ 20 h 118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8" h="1183">
                    <a:moveTo>
                      <a:pt x="0" y="40"/>
                    </a:moveTo>
                    <a:lnTo>
                      <a:pt x="98" y="0"/>
                    </a:lnTo>
                    <a:lnTo>
                      <a:pt x="98" y="1183"/>
                    </a:lnTo>
                    <a:lnTo>
                      <a:pt x="0" y="1142"/>
                    </a:lnTo>
                    <a:lnTo>
                      <a:pt x="0" y="40"/>
                    </a:lnTo>
                    <a:close/>
                  </a:path>
                </a:pathLst>
              </a:custGeom>
              <a:solidFill>
                <a:srgbClr val="ADB7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45" name="Freeform 79"/>
              <p:cNvSpPr>
                <a:spLocks/>
              </p:cNvSpPr>
              <p:nvPr/>
            </p:nvSpPr>
            <p:spPr bwMode="auto">
              <a:xfrm>
                <a:off x="4013" y="1636"/>
                <a:ext cx="49" cy="610"/>
              </a:xfrm>
              <a:custGeom>
                <a:avLst/>
                <a:gdLst>
                  <a:gd name="T0" fmla="*/ 0 w 99"/>
                  <a:gd name="T1" fmla="*/ 19 h 1221"/>
                  <a:gd name="T2" fmla="*/ 49 w 99"/>
                  <a:gd name="T3" fmla="*/ 0 h 1221"/>
                  <a:gd name="T4" fmla="*/ 49 w 99"/>
                  <a:gd name="T5" fmla="*/ 610 h 1221"/>
                  <a:gd name="T6" fmla="*/ 0 w 99"/>
                  <a:gd name="T7" fmla="*/ 589 h 1221"/>
                  <a:gd name="T8" fmla="*/ 0 w 99"/>
                  <a:gd name="T9" fmla="*/ 19 h 12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9" h="1221">
                    <a:moveTo>
                      <a:pt x="0" y="38"/>
                    </a:moveTo>
                    <a:lnTo>
                      <a:pt x="99" y="0"/>
                    </a:lnTo>
                    <a:lnTo>
                      <a:pt x="99" y="1221"/>
                    </a:lnTo>
                    <a:lnTo>
                      <a:pt x="0" y="1179"/>
                    </a:lnTo>
                    <a:lnTo>
                      <a:pt x="0" y="38"/>
                    </a:lnTo>
                    <a:close/>
                  </a:path>
                </a:pathLst>
              </a:custGeom>
              <a:solidFill>
                <a:srgbClr val="A1BD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46" name="Freeform 80"/>
              <p:cNvSpPr>
                <a:spLocks/>
              </p:cNvSpPr>
              <p:nvPr/>
            </p:nvSpPr>
            <p:spPr bwMode="auto">
              <a:xfrm>
                <a:off x="4038" y="1626"/>
                <a:ext cx="49" cy="631"/>
              </a:xfrm>
              <a:custGeom>
                <a:avLst/>
                <a:gdLst>
                  <a:gd name="T0" fmla="*/ 0 w 97"/>
                  <a:gd name="T1" fmla="*/ 19 h 1263"/>
                  <a:gd name="T2" fmla="*/ 49 w 97"/>
                  <a:gd name="T3" fmla="*/ 0 h 1263"/>
                  <a:gd name="T4" fmla="*/ 49 w 97"/>
                  <a:gd name="T5" fmla="*/ 631 h 1263"/>
                  <a:gd name="T6" fmla="*/ 0 w 97"/>
                  <a:gd name="T7" fmla="*/ 610 h 1263"/>
                  <a:gd name="T8" fmla="*/ 0 w 97"/>
                  <a:gd name="T9" fmla="*/ 19 h 12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7" h="1263">
                    <a:moveTo>
                      <a:pt x="0" y="38"/>
                    </a:moveTo>
                    <a:lnTo>
                      <a:pt x="97" y="0"/>
                    </a:lnTo>
                    <a:lnTo>
                      <a:pt x="97" y="1263"/>
                    </a:lnTo>
                    <a:lnTo>
                      <a:pt x="0" y="1221"/>
                    </a:lnTo>
                    <a:lnTo>
                      <a:pt x="0" y="38"/>
                    </a:lnTo>
                    <a:close/>
                  </a:path>
                </a:pathLst>
              </a:custGeom>
              <a:solidFill>
                <a:srgbClr val="93C1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47" name="Freeform 81"/>
              <p:cNvSpPr>
                <a:spLocks/>
              </p:cNvSpPr>
              <p:nvPr/>
            </p:nvSpPr>
            <p:spPr bwMode="auto">
              <a:xfrm>
                <a:off x="4062" y="1617"/>
                <a:ext cx="49" cy="650"/>
              </a:xfrm>
              <a:custGeom>
                <a:avLst/>
                <a:gdLst>
                  <a:gd name="T0" fmla="*/ 0 w 97"/>
                  <a:gd name="T1" fmla="*/ 19 h 1301"/>
                  <a:gd name="T2" fmla="*/ 49 w 97"/>
                  <a:gd name="T3" fmla="*/ 0 h 1301"/>
                  <a:gd name="T4" fmla="*/ 49 w 97"/>
                  <a:gd name="T5" fmla="*/ 650 h 1301"/>
                  <a:gd name="T6" fmla="*/ 0 w 97"/>
                  <a:gd name="T7" fmla="*/ 629 h 1301"/>
                  <a:gd name="T8" fmla="*/ 0 w 97"/>
                  <a:gd name="T9" fmla="*/ 19 h 130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7" h="1301">
                    <a:moveTo>
                      <a:pt x="0" y="38"/>
                    </a:moveTo>
                    <a:lnTo>
                      <a:pt x="97" y="0"/>
                    </a:lnTo>
                    <a:lnTo>
                      <a:pt x="97" y="1301"/>
                    </a:lnTo>
                    <a:lnTo>
                      <a:pt x="0" y="1259"/>
                    </a:lnTo>
                    <a:lnTo>
                      <a:pt x="0" y="38"/>
                    </a:lnTo>
                    <a:close/>
                  </a:path>
                </a:pathLst>
              </a:custGeom>
              <a:solidFill>
                <a:srgbClr val="87C7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48" name="Freeform 82"/>
              <p:cNvSpPr>
                <a:spLocks/>
              </p:cNvSpPr>
              <p:nvPr/>
            </p:nvSpPr>
            <p:spPr bwMode="auto">
              <a:xfrm>
                <a:off x="4087" y="1607"/>
                <a:ext cx="49" cy="671"/>
              </a:xfrm>
              <a:custGeom>
                <a:avLst/>
                <a:gdLst>
                  <a:gd name="T0" fmla="*/ 0 w 99"/>
                  <a:gd name="T1" fmla="*/ 19 h 1342"/>
                  <a:gd name="T2" fmla="*/ 49 w 99"/>
                  <a:gd name="T3" fmla="*/ 0 h 1342"/>
                  <a:gd name="T4" fmla="*/ 49 w 99"/>
                  <a:gd name="T5" fmla="*/ 671 h 1342"/>
                  <a:gd name="T6" fmla="*/ 0 w 99"/>
                  <a:gd name="T7" fmla="*/ 651 h 1342"/>
                  <a:gd name="T8" fmla="*/ 0 w 99"/>
                  <a:gd name="T9" fmla="*/ 19 h 13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9" h="1342">
                    <a:moveTo>
                      <a:pt x="0" y="38"/>
                    </a:moveTo>
                    <a:lnTo>
                      <a:pt x="99" y="0"/>
                    </a:lnTo>
                    <a:lnTo>
                      <a:pt x="99" y="1342"/>
                    </a:lnTo>
                    <a:lnTo>
                      <a:pt x="0" y="1301"/>
                    </a:lnTo>
                    <a:lnTo>
                      <a:pt x="0" y="38"/>
                    </a:lnTo>
                    <a:close/>
                  </a:path>
                </a:pathLst>
              </a:custGeom>
              <a:solidFill>
                <a:srgbClr val="77CE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49" name="Freeform 83"/>
              <p:cNvSpPr>
                <a:spLocks/>
              </p:cNvSpPr>
              <p:nvPr/>
            </p:nvSpPr>
            <p:spPr bwMode="auto">
              <a:xfrm>
                <a:off x="4111" y="1597"/>
                <a:ext cx="49" cy="691"/>
              </a:xfrm>
              <a:custGeom>
                <a:avLst/>
                <a:gdLst>
                  <a:gd name="T0" fmla="*/ 0 w 98"/>
                  <a:gd name="T1" fmla="*/ 20 h 1382"/>
                  <a:gd name="T2" fmla="*/ 49 w 98"/>
                  <a:gd name="T3" fmla="*/ 0 h 1382"/>
                  <a:gd name="T4" fmla="*/ 49 w 98"/>
                  <a:gd name="T5" fmla="*/ 691 h 1382"/>
                  <a:gd name="T6" fmla="*/ 0 w 98"/>
                  <a:gd name="T7" fmla="*/ 671 h 1382"/>
                  <a:gd name="T8" fmla="*/ 0 w 98"/>
                  <a:gd name="T9" fmla="*/ 20 h 138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8" h="1382">
                    <a:moveTo>
                      <a:pt x="0" y="40"/>
                    </a:moveTo>
                    <a:lnTo>
                      <a:pt x="98" y="0"/>
                    </a:lnTo>
                    <a:lnTo>
                      <a:pt x="98" y="1382"/>
                    </a:lnTo>
                    <a:lnTo>
                      <a:pt x="0" y="1341"/>
                    </a:lnTo>
                    <a:lnTo>
                      <a:pt x="0" y="40"/>
                    </a:lnTo>
                    <a:close/>
                  </a:path>
                </a:pathLst>
              </a:custGeom>
              <a:solidFill>
                <a:srgbClr val="6BD4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50" name="Freeform 84"/>
              <p:cNvSpPr>
                <a:spLocks/>
              </p:cNvSpPr>
              <p:nvPr/>
            </p:nvSpPr>
            <p:spPr bwMode="auto">
              <a:xfrm>
                <a:off x="4136" y="1588"/>
                <a:ext cx="48" cy="710"/>
              </a:xfrm>
              <a:custGeom>
                <a:avLst/>
                <a:gdLst>
                  <a:gd name="T0" fmla="*/ 0 w 97"/>
                  <a:gd name="T1" fmla="*/ 19 h 1422"/>
                  <a:gd name="T2" fmla="*/ 48 w 97"/>
                  <a:gd name="T3" fmla="*/ 0 h 1422"/>
                  <a:gd name="T4" fmla="*/ 48 w 97"/>
                  <a:gd name="T5" fmla="*/ 710 h 1422"/>
                  <a:gd name="T6" fmla="*/ 0 w 97"/>
                  <a:gd name="T7" fmla="*/ 689 h 1422"/>
                  <a:gd name="T8" fmla="*/ 0 w 97"/>
                  <a:gd name="T9" fmla="*/ 19 h 14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7" h="1422">
                    <a:moveTo>
                      <a:pt x="0" y="38"/>
                    </a:moveTo>
                    <a:lnTo>
                      <a:pt x="97" y="0"/>
                    </a:lnTo>
                    <a:lnTo>
                      <a:pt x="97" y="1422"/>
                    </a:lnTo>
                    <a:lnTo>
                      <a:pt x="0" y="1380"/>
                    </a:lnTo>
                    <a:lnTo>
                      <a:pt x="0" y="38"/>
                    </a:lnTo>
                    <a:close/>
                  </a:path>
                </a:pathLst>
              </a:custGeom>
              <a:solidFill>
                <a:srgbClr val="5EDB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51" name="Freeform 85"/>
              <p:cNvSpPr>
                <a:spLocks/>
              </p:cNvSpPr>
              <p:nvPr/>
            </p:nvSpPr>
            <p:spPr bwMode="auto">
              <a:xfrm>
                <a:off x="4160" y="1578"/>
                <a:ext cx="49" cy="730"/>
              </a:xfrm>
              <a:custGeom>
                <a:avLst/>
                <a:gdLst>
                  <a:gd name="T0" fmla="*/ 0 w 97"/>
                  <a:gd name="T1" fmla="*/ 19 h 1462"/>
                  <a:gd name="T2" fmla="*/ 49 w 97"/>
                  <a:gd name="T3" fmla="*/ 0 h 1462"/>
                  <a:gd name="T4" fmla="*/ 49 w 97"/>
                  <a:gd name="T5" fmla="*/ 730 h 1462"/>
                  <a:gd name="T6" fmla="*/ 0 w 97"/>
                  <a:gd name="T7" fmla="*/ 709 h 1462"/>
                  <a:gd name="T8" fmla="*/ 0 w 97"/>
                  <a:gd name="T9" fmla="*/ 19 h 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7" h="1462">
                    <a:moveTo>
                      <a:pt x="0" y="38"/>
                    </a:moveTo>
                    <a:lnTo>
                      <a:pt x="97" y="0"/>
                    </a:lnTo>
                    <a:lnTo>
                      <a:pt x="97" y="1462"/>
                    </a:lnTo>
                    <a:lnTo>
                      <a:pt x="0" y="1420"/>
                    </a:lnTo>
                    <a:lnTo>
                      <a:pt x="0" y="38"/>
                    </a:lnTo>
                    <a:close/>
                  </a:path>
                </a:pathLst>
              </a:custGeom>
              <a:solidFill>
                <a:srgbClr val="4FDE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52" name="Freeform 86"/>
              <p:cNvSpPr>
                <a:spLocks/>
              </p:cNvSpPr>
              <p:nvPr/>
            </p:nvSpPr>
            <p:spPr bwMode="auto">
              <a:xfrm>
                <a:off x="4184" y="1569"/>
                <a:ext cx="50" cy="750"/>
              </a:xfrm>
              <a:custGeom>
                <a:avLst/>
                <a:gdLst>
                  <a:gd name="T0" fmla="*/ 0 w 98"/>
                  <a:gd name="T1" fmla="*/ 19 h 1502"/>
                  <a:gd name="T2" fmla="*/ 50 w 98"/>
                  <a:gd name="T3" fmla="*/ 0 h 1502"/>
                  <a:gd name="T4" fmla="*/ 50 w 98"/>
                  <a:gd name="T5" fmla="*/ 750 h 1502"/>
                  <a:gd name="T6" fmla="*/ 0 w 98"/>
                  <a:gd name="T7" fmla="*/ 729 h 1502"/>
                  <a:gd name="T8" fmla="*/ 0 w 98"/>
                  <a:gd name="T9" fmla="*/ 19 h 15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8" h="1502">
                    <a:moveTo>
                      <a:pt x="0" y="38"/>
                    </a:moveTo>
                    <a:lnTo>
                      <a:pt x="98" y="0"/>
                    </a:lnTo>
                    <a:lnTo>
                      <a:pt x="98" y="1502"/>
                    </a:lnTo>
                    <a:lnTo>
                      <a:pt x="0" y="1460"/>
                    </a:lnTo>
                    <a:lnTo>
                      <a:pt x="0" y="38"/>
                    </a:lnTo>
                    <a:close/>
                  </a:path>
                </a:pathLst>
              </a:custGeom>
              <a:solidFill>
                <a:srgbClr val="45E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53" name="Freeform 87"/>
              <p:cNvSpPr>
                <a:spLocks/>
              </p:cNvSpPr>
              <p:nvPr/>
            </p:nvSpPr>
            <p:spPr bwMode="auto">
              <a:xfrm>
                <a:off x="4209" y="1559"/>
                <a:ext cx="49" cy="770"/>
              </a:xfrm>
              <a:custGeom>
                <a:avLst/>
                <a:gdLst>
                  <a:gd name="T0" fmla="*/ 0 w 99"/>
                  <a:gd name="T1" fmla="*/ 19 h 1541"/>
                  <a:gd name="T2" fmla="*/ 49 w 99"/>
                  <a:gd name="T3" fmla="*/ 0 h 1541"/>
                  <a:gd name="T4" fmla="*/ 49 w 99"/>
                  <a:gd name="T5" fmla="*/ 770 h 1541"/>
                  <a:gd name="T6" fmla="*/ 0 w 99"/>
                  <a:gd name="T7" fmla="*/ 750 h 1541"/>
                  <a:gd name="T8" fmla="*/ 0 w 99"/>
                  <a:gd name="T9" fmla="*/ 19 h 15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9" h="1541">
                    <a:moveTo>
                      <a:pt x="0" y="38"/>
                    </a:moveTo>
                    <a:lnTo>
                      <a:pt x="99" y="0"/>
                    </a:lnTo>
                    <a:lnTo>
                      <a:pt x="99" y="1541"/>
                    </a:lnTo>
                    <a:lnTo>
                      <a:pt x="0" y="1500"/>
                    </a:lnTo>
                    <a:lnTo>
                      <a:pt x="0" y="38"/>
                    </a:lnTo>
                    <a:close/>
                  </a:path>
                </a:pathLst>
              </a:custGeom>
              <a:solidFill>
                <a:srgbClr val="36EB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54" name="Freeform 88"/>
              <p:cNvSpPr>
                <a:spLocks/>
              </p:cNvSpPr>
              <p:nvPr/>
            </p:nvSpPr>
            <p:spPr bwMode="auto">
              <a:xfrm>
                <a:off x="4234" y="1550"/>
                <a:ext cx="48" cy="790"/>
              </a:xfrm>
              <a:custGeom>
                <a:avLst/>
                <a:gdLst>
                  <a:gd name="T0" fmla="*/ 0 w 97"/>
                  <a:gd name="T1" fmla="*/ 19 h 1581"/>
                  <a:gd name="T2" fmla="*/ 48 w 97"/>
                  <a:gd name="T3" fmla="*/ 0 h 1581"/>
                  <a:gd name="T4" fmla="*/ 48 w 97"/>
                  <a:gd name="T5" fmla="*/ 790 h 1581"/>
                  <a:gd name="T6" fmla="*/ 0 w 97"/>
                  <a:gd name="T7" fmla="*/ 770 h 1581"/>
                  <a:gd name="T8" fmla="*/ 0 w 97"/>
                  <a:gd name="T9" fmla="*/ 19 h 158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7" h="1581">
                    <a:moveTo>
                      <a:pt x="0" y="38"/>
                    </a:moveTo>
                    <a:lnTo>
                      <a:pt x="97" y="0"/>
                    </a:lnTo>
                    <a:lnTo>
                      <a:pt x="97" y="1581"/>
                    </a:lnTo>
                    <a:lnTo>
                      <a:pt x="0" y="1540"/>
                    </a:lnTo>
                    <a:lnTo>
                      <a:pt x="0" y="38"/>
                    </a:lnTo>
                    <a:close/>
                  </a:path>
                </a:pathLst>
              </a:custGeom>
              <a:solidFill>
                <a:srgbClr val="29ED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55" name="Freeform 89"/>
              <p:cNvSpPr>
                <a:spLocks/>
              </p:cNvSpPr>
              <p:nvPr/>
            </p:nvSpPr>
            <p:spPr bwMode="auto">
              <a:xfrm>
                <a:off x="4258" y="1540"/>
                <a:ext cx="48" cy="810"/>
              </a:xfrm>
              <a:custGeom>
                <a:avLst/>
                <a:gdLst>
                  <a:gd name="T0" fmla="*/ 0 w 97"/>
                  <a:gd name="T1" fmla="*/ 19 h 1621"/>
                  <a:gd name="T2" fmla="*/ 48 w 97"/>
                  <a:gd name="T3" fmla="*/ 0 h 1621"/>
                  <a:gd name="T4" fmla="*/ 48 w 97"/>
                  <a:gd name="T5" fmla="*/ 810 h 1621"/>
                  <a:gd name="T6" fmla="*/ 0 w 97"/>
                  <a:gd name="T7" fmla="*/ 789 h 1621"/>
                  <a:gd name="T8" fmla="*/ 0 w 97"/>
                  <a:gd name="T9" fmla="*/ 19 h 16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7" h="1621">
                    <a:moveTo>
                      <a:pt x="0" y="38"/>
                    </a:moveTo>
                    <a:lnTo>
                      <a:pt x="97" y="0"/>
                    </a:lnTo>
                    <a:lnTo>
                      <a:pt x="97" y="1621"/>
                    </a:lnTo>
                    <a:lnTo>
                      <a:pt x="0" y="1579"/>
                    </a:lnTo>
                    <a:lnTo>
                      <a:pt x="0" y="38"/>
                    </a:lnTo>
                    <a:close/>
                  </a:path>
                </a:pathLst>
              </a:custGeom>
              <a:solidFill>
                <a:srgbClr val="1CF5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56" name="Freeform 90"/>
              <p:cNvSpPr>
                <a:spLocks/>
              </p:cNvSpPr>
              <p:nvPr/>
            </p:nvSpPr>
            <p:spPr bwMode="auto">
              <a:xfrm>
                <a:off x="4282" y="1533"/>
                <a:ext cx="41" cy="825"/>
              </a:xfrm>
              <a:custGeom>
                <a:avLst/>
                <a:gdLst>
                  <a:gd name="T0" fmla="*/ 41 w 82"/>
                  <a:gd name="T1" fmla="*/ 825 h 1649"/>
                  <a:gd name="T2" fmla="*/ 41 w 82"/>
                  <a:gd name="T3" fmla="*/ 0 h 1649"/>
                  <a:gd name="T4" fmla="*/ 0 w 82"/>
                  <a:gd name="T5" fmla="*/ 16 h 1649"/>
                  <a:gd name="T6" fmla="*/ 0 w 82"/>
                  <a:gd name="T7" fmla="*/ 807 h 1649"/>
                  <a:gd name="T8" fmla="*/ 41 w 82"/>
                  <a:gd name="T9" fmla="*/ 825 h 16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2" h="1649">
                    <a:moveTo>
                      <a:pt x="82" y="1649"/>
                    </a:moveTo>
                    <a:lnTo>
                      <a:pt x="82" y="0"/>
                    </a:lnTo>
                    <a:lnTo>
                      <a:pt x="0" y="32"/>
                    </a:lnTo>
                    <a:lnTo>
                      <a:pt x="0" y="1613"/>
                    </a:lnTo>
                    <a:lnTo>
                      <a:pt x="82" y="1649"/>
                    </a:lnTo>
                    <a:close/>
                  </a:path>
                </a:pathLst>
              </a:custGeom>
              <a:solidFill>
                <a:srgbClr val="0FF9F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57" name="Freeform 91"/>
              <p:cNvSpPr>
                <a:spLocks/>
              </p:cNvSpPr>
              <p:nvPr/>
            </p:nvSpPr>
            <p:spPr bwMode="auto">
              <a:xfrm>
                <a:off x="4306" y="1533"/>
                <a:ext cx="17" cy="825"/>
              </a:xfrm>
              <a:custGeom>
                <a:avLst/>
                <a:gdLst>
                  <a:gd name="T0" fmla="*/ 17 w 33"/>
                  <a:gd name="T1" fmla="*/ 825 h 1649"/>
                  <a:gd name="T2" fmla="*/ 17 w 33"/>
                  <a:gd name="T3" fmla="*/ 0 h 1649"/>
                  <a:gd name="T4" fmla="*/ 0 w 33"/>
                  <a:gd name="T5" fmla="*/ 6 h 1649"/>
                  <a:gd name="T6" fmla="*/ 0 w 33"/>
                  <a:gd name="T7" fmla="*/ 817 h 1649"/>
                  <a:gd name="T8" fmla="*/ 17 w 33"/>
                  <a:gd name="T9" fmla="*/ 825 h 16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1649">
                    <a:moveTo>
                      <a:pt x="33" y="1649"/>
                    </a:moveTo>
                    <a:lnTo>
                      <a:pt x="33" y="0"/>
                    </a:lnTo>
                    <a:lnTo>
                      <a:pt x="0" y="12"/>
                    </a:lnTo>
                    <a:lnTo>
                      <a:pt x="0" y="1633"/>
                    </a:lnTo>
                    <a:lnTo>
                      <a:pt x="33" y="1649"/>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58" name="Freeform 92"/>
              <p:cNvSpPr>
                <a:spLocks/>
              </p:cNvSpPr>
              <p:nvPr/>
            </p:nvSpPr>
            <p:spPr bwMode="auto">
              <a:xfrm>
                <a:off x="4320" y="1527"/>
                <a:ext cx="6" cy="832"/>
              </a:xfrm>
              <a:custGeom>
                <a:avLst/>
                <a:gdLst>
                  <a:gd name="T0" fmla="*/ 4 w 13"/>
                  <a:gd name="T1" fmla="*/ 11 h 1664"/>
                  <a:gd name="T2" fmla="*/ 0 w 13"/>
                  <a:gd name="T3" fmla="*/ 7 h 1664"/>
                  <a:gd name="T4" fmla="*/ 0 w 13"/>
                  <a:gd name="T5" fmla="*/ 832 h 1664"/>
                  <a:gd name="T6" fmla="*/ 6 w 13"/>
                  <a:gd name="T7" fmla="*/ 832 h 1664"/>
                  <a:gd name="T8" fmla="*/ 6 w 13"/>
                  <a:gd name="T9" fmla="*/ 7 h 1664"/>
                  <a:gd name="T10" fmla="*/ 2 w 13"/>
                  <a:gd name="T11" fmla="*/ 2 h 1664"/>
                  <a:gd name="T12" fmla="*/ 6 w 13"/>
                  <a:gd name="T13" fmla="*/ 7 h 1664"/>
                  <a:gd name="T14" fmla="*/ 6 w 13"/>
                  <a:gd name="T15" fmla="*/ 0 h 1664"/>
                  <a:gd name="T16" fmla="*/ 2 w 13"/>
                  <a:gd name="T17" fmla="*/ 2 h 1664"/>
                  <a:gd name="T18" fmla="*/ 4 w 13"/>
                  <a:gd name="T19" fmla="*/ 11 h 16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1664">
                    <a:moveTo>
                      <a:pt x="8" y="22"/>
                    </a:moveTo>
                    <a:lnTo>
                      <a:pt x="0" y="13"/>
                    </a:lnTo>
                    <a:lnTo>
                      <a:pt x="0" y="1664"/>
                    </a:lnTo>
                    <a:lnTo>
                      <a:pt x="13" y="1664"/>
                    </a:lnTo>
                    <a:lnTo>
                      <a:pt x="13" y="13"/>
                    </a:lnTo>
                    <a:lnTo>
                      <a:pt x="5" y="4"/>
                    </a:lnTo>
                    <a:lnTo>
                      <a:pt x="13" y="13"/>
                    </a:lnTo>
                    <a:lnTo>
                      <a:pt x="13" y="0"/>
                    </a:lnTo>
                    <a:lnTo>
                      <a:pt x="5" y="4"/>
                    </a:lnTo>
                    <a:lnTo>
                      <a:pt x="8"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59" name="Freeform 93"/>
              <p:cNvSpPr>
                <a:spLocks/>
              </p:cNvSpPr>
              <p:nvPr/>
            </p:nvSpPr>
            <p:spPr bwMode="auto">
              <a:xfrm>
                <a:off x="3849" y="1529"/>
                <a:ext cx="475" cy="194"/>
              </a:xfrm>
              <a:custGeom>
                <a:avLst/>
                <a:gdLst>
                  <a:gd name="T0" fmla="*/ 6 w 951"/>
                  <a:gd name="T1" fmla="*/ 190 h 389"/>
                  <a:gd name="T2" fmla="*/ 4 w 951"/>
                  <a:gd name="T3" fmla="*/ 194 h 389"/>
                  <a:gd name="T4" fmla="*/ 475 w 951"/>
                  <a:gd name="T5" fmla="*/ 9 h 389"/>
                  <a:gd name="T6" fmla="*/ 474 w 951"/>
                  <a:gd name="T7" fmla="*/ 0 h 389"/>
                  <a:gd name="T8" fmla="*/ 2 w 951"/>
                  <a:gd name="T9" fmla="*/ 185 h 389"/>
                  <a:gd name="T10" fmla="*/ 0 w 951"/>
                  <a:gd name="T11" fmla="*/ 190 h 389"/>
                  <a:gd name="T12" fmla="*/ 2 w 951"/>
                  <a:gd name="T13" fmla="*/ 185 h 389"/>
                  <a:gd name="T14" fmla="*/ 0 w 951"/>
                  <a:gd name="T15" fmla="*/ 186 h 389"/>
                  <a:gd name="T16" fmla="*/ 0 w 951"/>
                  <a:gd name="T17" fmla="*/ 190 h 389"/>
                  <a:gd name="T18" fmla="*/ 6 w 951"/>
                  <a:gd name="T19" fmla="*/ 190 h 38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51" h="389">
                    <a:moveTo>
                      <a:pt x="13" y="380"/>
                    </a:moveTo>
                    <a:lnTo>
                      <a:pt x="8" y="389"/>
                    </a:lnTo>
                    <a:lnTo>
                      <a:pt x="951" y="18"/>
                    </a:lnTo>
                    <a:lnTo>
                      <a:pt x="948" y="0"/>
                    </a:lnTo>
                    <a:lnTo>
                      <a:pt x="5" y="371"/>
                    </a:lnTo>
                    <a:lnTo>
                      <a:pt x="0" y="380"/>
                    </a:lnTo>
                    <a:lnTo>
                      <a:pt x="5" y="371"/>
                    </a:lnTo>
                    <a:lnTo>
                      <a:pt x="0" y="372"/>
                    </a:lnTo>
                    <a:lnTo>
                      <a:pt x="0" y="380"/>
                    </a:lnTo>
                    <a:lnTo>
                      <a:pt x="13" y="3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60" name="Freeform 94"/>
              <p:cNvSpPr>
                <a:spLocks/>
              </p:cNvSpPr>
              <p:nvPr/>
            </p:nvSpPr>
            <p:spPr bwMode="auto">
              <a:xfrm>
                <a:off x="3848" y="1719"/>
                <a:ext cx="7" cy="444"/>
              </a:xfrm>
              <a:custGeom>
                <a:avLst/>
                <a:gdLst>
                  <a:gd name="T0" fmla="*/ 4 w 15"/>
                  <a:gd name="T1" fmla="*/ 435 h 888"/>
                  <a:gd name="T2" fmla="*/ 7 w 15"/>
                  <a:gd name="T3" fmla="*/ 440 h 888"/>
                  <a:gd name="T4" fmla="*/ 7 w 15"/>
                  <a:gd name="T5" fmla="*/ 0 h 888"/>
                  <a:gd name="T6" fmla="*/ 1 w 15"/>
                  <a:gd name="T7" fmla="*/ 0 h 888"/>
                  <a:gd name="T8" fmla="*/ 0 w 15"/>
                  <a:gd name="T9" fmla="*/ 440 h 888"/>
                  <a:gd name="T10" fmla="*/ 2 w 15"/>
                  <a:gd name="T11" fmla="*/ 444 h 888"/>
                  <a:gd name="T12" fmla="*/ 0 w 15"/>
                  <a:gd name="T13" fmla="*/ 440 h 888"/>
                  <a:gd name="T14" fmla="*/ 0 w 15"/>
                  <a:gd name="T15" fmla="*/ 443 h 888"/>
                  <a:gd name="T16" fmla="*/ 2 w 15"/>
                  <a:gd name="T17" fmla="*/ 444 h 888"/>
                  <a:gd name="T18" fmla="*/ 4 w 15"/>
                  <a:gd name="T19" fmla="*/ 435 h 8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 h="888">
                    <a:moveTo>
                      <a:pt x="9" y="870"/>
                    </a:moveTo>
                    <a:lnTo>
                      <a:pt x="14" y="879"/>
                    </a:lnTo>
                    <a:lnTo>
                      <a:pt x="15" y="0"/>
                    </a:lnTo>
                    <a:lnTo>
                      <a:pt x="2" y="0"/>
                    </a:lnTo>
                    <a:lnTo>
                      <a:pt x="0" y="879"/>
                    </a:lnTo>
                    <a:lnTo>
                      <a:pt x="5" y="888"/>
                    </a:lnTo>
                    <a:lnTo>
                      <a:pt x="0" y="879"/>
                    </a:lnTo>
                    <a:lnTo>
                      <a:pt x="0" y="886"/>
                    </a:lnTo>
                    <a:lnTo>
                      <a:pt x="5" y="888"/>
                    </a:lnTo>
                    <a:lnTo>
                      <a:pt x="9" y="8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61" name="Freeform 95"/>
              <p:cNvSpPr>
                <a:spLocks/>
              </p:cNvSpPr>
              <p:nvPr/>
            </p:nvSpPr>
            <p:spPr bwMode="auto">
              <a:xfrm>
                <a:off x="3850" y="2154"/>
                <a:ext cx="476" cy="211"/>
              </a:xfrm>
              <a:custGeom>
                <a:avLst/>
                <a:gdLst>
                  <a:gd name="T0" fmla="*/ 470 w 953"/>
                  <a:gd name="T1" fmla="*/ 205 h 423"/>
                  <a:gd name="T2" fmla="*/ 474 w 953"/>
                  <a:gd name="T3" fmla="*/ 200 h 423"/>
                  <a:gd name="T4" fmla="*/ 2 w 953"/>
                  <a:gd name="T5" fmla="*/ 0 h 423"/>
                  <a:gd name="T6" fmla="*/ 0 w 953"/>
                  <a:gd name="T7" fmla="*/ 9 h 423"/>
                  <a:gd name="T8" fmla="*/ 472 w 953"/>
                  <a:gd name="T9" fmla="*/ 209 h 423"/>
                  <a:gd name="T10" fmla="*/ 476 w 953"/>
                  <a:gd name="T11" fmla="*/ 205 h 423"/>
                  <a:gd name="T12" fmla="*/ 472 w 953"/>
                  <a:gd name="T13" fmla="*/ 209 h 423"/>
                  <a:gd name="T14" fmla="*/ 476 w 953"/>
                  <a:gd name="T15" fmla="*/ 211 h 423"/>
                  <a:gd name="T16" fmla="*/ 476 w 953"/>
                  <a:gd name="T17" fmla="*/ 205 h 423"/>
                  <a:gd name="T18" fmla="*/ 470 w 953"/>
                  <a:gd name="T19" fmla="*/ 205 h 4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53" h="423">
                    <a:moveTo>
                      <a:pt x="940" y="410"/>
                    </a:moveTo>
                    <a:lnTo>
                      <a:pt x="948" y="401"/>
                    </a:lnTo>
                    <a:lnTo>
                      <a:pt x="4" y="0"/>
                    </a:lnTo>
                    <a:lnTo>
                      <a:pt x="0" y="18"/>
                    </a:lnTo>
                    <a:lnTo>
                      <a:pt x="945" y="419"/>
                    </a:lnTo>
                    <a:lnTo>
                      <a:pt x="953" y="410"/>
                    </a:lnTo>
                    <a:lnTo>
                      <a:pt x="945" y="419"/>
                    </a:lnTo>
                    <a:lnTo>
                      <a:pt x="953" y="423"/>
                    </a:lnTo>
                    <a:lnTo>
                      <a:pt x="953" y="410"/>
                    </a:lnTo>
                    <a:lnTo>
                      <a:pt x="940" y="4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62" name="Freeform 96"/>
              <p:cNvSpPr>
                <a:spLocks/>
              </p:cNvSpPr>
              <p:nvPr/>
            </p:nvSpPr>
            <p:spPr bwMode="auto">
              <a:xfrm>
                <a:off x="2744" y="3699"/>
                <a:ext cx="553" cy="3"/>
              </a:xfrm>
              <a:custGeom>
                <a:avLst/>
                <a:gdLst>
                  <a:gd name="T0" fmla="*/ 553 w 1106"/>
                  <a:gd name="T1" fmla="*/ 0 h 5"/>
                  <a:gd name="T2" fmla="*/ 553 w 1106"/>
                  <a:gd name="T3" fmla="*/ 3 h 5"/>
                  <a:gd name="T4" fmla="*/ 537 w 1106"/>
                  <a:gd name="T5" fmla="*/ 3 h 5"/>
                  <a:gd name="T6" fmla="*/ 520 w 1106"/>
                  <a:gd name="T7" fmla="*/ 3 h 5"/>
                  <a:gd name="T8" fmla="*/ 503 w 1106"/>
                  <a:gd name="T9" fmla="*/ 3 h 5"/>
                  <a:gd name="T10" fmla="*/ 486 w 1106"/>
                  <a:gd name="T11" fmla="*/ 3 h 5"/>
                  <a:gd name="T12" fmla="*/ 470 w 1106"/>
                  <a:gd name="T13" fmla="*/ 3 h 5"/>
                  <a:gd name="T14" fmla="*/ 451 w 1106"/>
                  <a:gd name="T15" fmla="*/ 3 h 5"/>
                  <a:gd name="T16" fmla="*/ 435 w 1106"/>
                  <a:gd name="T17" fmla="*/ 3 h 5"/>
                  <a:gd name="T18" fmla="*/ 418 w 1106"/>
                  <a:gd name="T19" fmla="*/ 3 h 5"/>
                  <a:gd name="T20" fmla="*/ 401 w 1106"/>
                  <a:gd name="T21" fmla="*/ 3 h 5"/>
                  <a:gd name="T22" fmla="*/ 384 w 1106"/>
                  <a:gd name="T23" fmla="*/ 3 h 5"/>
                  <a:gd name="T24" fmla="*/ 368 w 1106"/>
                  <a:gd name="T25" fmla="*/ 3 h 5"/>
                  <a:gd name="T26" fmla="*/ 351 w 1106"/>
                  <a:gd name="T27" fmla="*/ 3 h 5"/>
                  <a:gd name="T28" fmla="*/ 334 w 1106"/>
                  <a:gd name="T29" fmla="*/ 3 h 5"/>
                  <a:gd name="T30" fmla="*/ 318 w 1106"/>
                  <a:gd name="T31" fmla="*/ 3 h 5"/>
                  <a:gd name="T32" fmla="*/ 301 w 1106"/>
                  <a:gd name="T33" fmla="*/ 3 h 5"/>
                  <a:gd name="T34" fmla="*/ 284 w 1106"/>
                  <a:gd name="T35" fmla="*/ 3 h 5"/>
                  <a:gd name="T36" fmla="*/ 266 w 1106"/>
                  <a:gd name="T37" fmla="*/ 3 h 5"/>
                  <a:gd name="T38" fmla="*/ 249 w 1106"/>
                  <a:gd name="T39" fmla="*/ 3 h 5"/>
                  <a:gd name="T40" fmla="*/ 232 w 1106"/>
                  <a:gd name="T41" fmla="*/ 3 h 5"/>
                  <a:gd name="T42" fmla="*/ 216 w 1106"/>
                  <a:gd name="T43" fmla="*/ 3 h 5"/>
                  <a:gd name="T44" fmla="*/ 199 w 1106"/>
                  <a:gd name="T45" fmla="*/ 3 h 5"/>
                  <a:gd name="T46" fmla="*/ 182 w 1106"/>
                  <a:gd name="T47" fmla="*/ 3 h 5"/>
                  <a:gd name="T48" fmla="*/ 166 w 1106"/>
                  <a:gd name="T49" fmla="*/ 3 h 5"/>
                  <a:gd name="T50" fmla="*/ 149 w 1106"/>
                  <a:gd name="T51" fmla="*/ 3 h 5"/>
                  <a:gd name="T52" fmla="*/ 132 w 1106"/>
                  <a:gd name="T53" fmla="*/ 3 h 5"/>
                  <a:gd name="T54" fmla="*/ 115 w 1106"/>
                  <a:gd name="T55" fmla="*/ 3 h 5"/>
                  <a:gd name="T56" fmla="*/ 97 w 1106"/>
                  <a:gd name="T57" fmla="*/ 3 h 5"/>
                  <a:gd name="T58" fmla="*/ 80 w 1106"/>
                  <a:gd name="T59" fmla="*/ 3 h 5"/>
                  <a:gd name="T60" fmla="*/ 64 w 1106"/>
                  <a:gd name="T61" fmla="*/ 3 h 5"/>
                  <a:gd name="T62" fmla="*/ 47 w 1106"/>
                  <a:gd name="T63" fmla="*/ 3 h 5"/>
                  <a:gd name="T64" fmla="*/ 30 w 1106"/>
                  <a:gd name="T65" fmla="*/ 3 h 5"/>
                  <a:gd name="T66" fmla="*/ 13 w 1106"/>
                  <a:gd name="T67" fmla="*/ 3 h 5"/>
                  <a:gd name="T68" fmla="*/ 10 w 1106"/>
                  <a:gd name="T69" fmla="*/ 3 h 5"/>
                  <a:gd name="T70" fmla="*/ 7 w 1106"/>
                  <a:gd name="T71" fmla="*/ 3 h 5"/>
                  <a:gd name="T72" fmla="*/ 3 w 1106"/>
                  <a:gd name="T73" fmla="*/ 1 h 5"/>
                  <a:gd name="T74" fmla="*/ 0 w 1106"/>
                  <a:gd name="T75" fmla="*/ 0 h 5"/>
                  <a:gd name="T76" fmla="*/ 553 w 1106"/>
                  <a:gd name="T77" fmla="*/ 0 h 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106" h="5">
                    <a:moveTo>
                      <a:pt x="1106" y="0"/>
                    </a:moveTo>
                    <a:lnTo>
                      <a:pt x="1106" y="5"/>
                    </a:lnTo>
                    <a:lnTo>
                      <a:pt x="1073" y="5"/>
                    </a:lnTo>
                    <a:lnTo>
                      <a:pt x="1039" y="5"/>
                    </a:lnTo>
                    <a:lnTo>
                      <a:pt x="1006" y="5"/>
                    </a:lnTo>
                    <a:lnTo>
                      <a:pt x="972" y="5"/>
                    </a:lnTo>
                    <a:lnTo>
                      <a:pt x="939" y="5"/>
                    </a:lnTo>
                    <a:lnTo>
                      <a:pt x="902" y="5"/>
                    </a:lnTo>
                    <a:lnTo>
                      <a:pt x="869" y="5"/>
                    </a:lnTo>
                    <a:lnTo>
                      <a:pt x="835" y="5"/>
                    </a:lnTo>
                    <a:lnTo>
                      <a:pt x="802" y="5"/>
                    </a:lnTo>
                    <a:lnTo>
                      <a:pt x="768" y="5"/>
                    </a:lnTo>
                    <a:lnTo>
                      <a:pt x="735" y="5"/>
                    </a:lnTo>
                    <a:lnTo>
                      <a:pt x="702" y="5"/>
                    </a:lnTo>
                    <a:lnTo>
                      <a:pt x="668" y="5"/>
                    </a:lnTo>
                    <a:lnTo>
                      <a:pt x="635" y="5"/>
                    </a:lnTo>
                    <a:lnTo>
                      <a:pt x="601" y="5"/>
                    </a:lnTo>
                    <a:lnTo>
                      <a:pt x="568" y="5"/>
                    </a:lnTo>
                    <a:lnTo>
                      <a:pt x="531" y="5"/>
                    </a:lnTo>
                    <a:lnTo>
                      <a:pt x="498" y="5"/>
                    </a:lnTo>
                    <a:lnTo>
                      <a:pt x="464" y="5"/>
                    </a:lnTo>
                    <a:lnTo>
                      <a:pt x="431" y="5"/>
                    </a:lnTo>
                    <a:lnTo>
                      <a:pt x="397" y="5"/>
                    </a:lnTo>
                    <a:lnTo>
                      <a:pt x="364" y="5"/>
                    </a:lnTo>
                    <a:lnTo>
                      <a:pt x="331" y="5"/>
                    </a:lnTo>
                    <a:lnTo>
                      <a:pt x="297" y="5"/>
                    </a:lnTo>
                    <a:lnTo>
                      <a:pt x="264" y="5"/>
                    </a:lnTo>
                    <a:lnTo>
                      <a:pt x="230" y="5"/>
                    </a:lnTo>
                    <a:lnTo>
                      <a:pt x="194" y="5"/>
                    </a:lnTo>
                    <a:lnTo>
                      <a:pt x="160" y="5"/>
                    </a:lnTo>
                    <a:lnTo>
                      <a:pt x="127" y="5"/>
                    </a:lnTo>
                    <a:lnTo>
                      <a:pt x="93" y="5"/>
                    </a:lnTo>
                    <a:lnTo>
                      <a:pt x="60" y="5"/>
                    </a:lnTo>
                    <a:lnTo>
                      <a:pt x="26" y="5"/>
                    </a:lnTo>
                    <a:lnTo>
                      <a:pt x="20" y="5"/>
                    </a:lnTo>
                    <a:lnTo>
                      <a:pt x="13" y="5"/>
                    </a:lnTo>
                    <a:lnTo>
                      <a:pt x="6" y="1"/>
                    </a:lnTo>
                    <a:lnTo>
                      <a:pt x="0" y="0"/>
                    </a:lnTo>
                    <a:lnTo>
                      <a:pt x="1106"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63" name="Freeform 97"/>
              <p:cNvSpPr>
                <a:spLocks/>
              </p:cNvSpPr>
              <p:nvPr/>
            </p:nvSpPr>
            <p:spPr bwMode="auto">
              <a:xfrm>
                <a:off x="2738" y="3695"/>
                <a:ext cx="559" cy="7"/>
              </a:xfrm>
              <a:custGeom>
                <a:avLst/>
                <a:gdLst>
                  <a:gd name="T0" fmla="*/ 559 w 1118"/>
                  <a:gd name="T1" fmla="*/ 0 h 14"/>
                  <a:gd name="T2" fmla="*/ 559 w 1118"/>
                  <a:gd name="T3" fmla="*/ 7 h 14"/>
                  <a:gd name="T4" fmla="*/ 543 w 1118"/>
                  <a:gd name="T5" fmla="*/ 7 h 14"/>
                  <a:gd name="T6" fmla="*/ 526 w 1118"/>
                  <a:gd name="T7" fmla="*/ 7 h 14"/>
                  <a:gd name="T8" fmla="*/ 509 w 1118"/>
                  <a:gd name="T9" fmla="*/ 7 h 14"/>
                  <a:gd name="T10" fmla="*/ 492 w 1118"/>
                  <a:gd name="T11" fmla="*/ 7 h 14"/>
                  <a:gd name="T12" fmla="*/ 476 w 1118"/>
                  <a:gd name="T13" fmla="*/ 7 h 14"/>
                  <a:gd name="T14" fmla="*/ 457 w 1118"/>
                  <a:gd name="T15" fmla="*/ 7 h 14"/>
                  <a:gd name="T16" fmla="*/ 441 w 1118"/>
                  <a:gd name="T17" fmla="*/ 7 h 14"/>
                  <a:gd name="T18" fmla="*/ 424 w 1118"/>
                  <a:gd name="T19" fmla="*/ 7 h 14"/>
                  <a:gd name="T20" fmla="*/ 407 w 1118"/>
                  <a:gd name="T21" fmla="*/ 7 h 14"/>
                  <a:gd name="T22" fmla="*/ 390 w 1118"/>
                  <a:gd name="T23" fmla="*/ 7 h 14"/>
                  <a:gd name="T24" fmla="*/ 374 w 1118"/>
                  <a:gd name="T25" fmla="*/ 7 h 14"/>
                  <a:gd name="T26" fmla="*/ 357 w 1118"/>
                  <a:gd name="T27" fmla="*/ 7 h 14"/>
                  <a:gd name="T28" fmla="*/ 340 w 1118"/>
                  <a:gd name="T29" fmla="*/ 7 h 14"/>
                  <a:gd name="T30" fmla="*/ 324 w 1118"/>
                  <a:gd name="T31" fmla="*/ 7 h 14"/>
                  <a:gd name="T32" fmla="*/ 307 w 1118"/>
                  <a:gd name="T33" fmla="*/ 7 h 14"/>
                  <a:gd name="T34" fmla="*/ 290 w 1118"/>
                  <a:gd name="T35" fmla="*/ 7 h 14"/>
                  <a:gd name="T36" fmla="*/ 272 w 1118"/>
                  <a:gd name="T37" fmla="*/ 7 h 14"/>
                  <a:gd name="T38" fmla="*/ 255 w 1118"/>
                  <a:gd name="T39" fmla="*/ 7 h 14"/>
                  <a:gd name="T40" fmla="*/ 238 w 1118"/>
                  <a:gd name="T41" fmla="*/ 7 h 14"/>
                  <a:gd name="T42" fmla="*/ 222 w 1118"/>
                  <a:gd name="T43" fmla="*/ 7 h 14"/>
                  <a:gd name="T44" fmla="*/ 205 w 1118"/>
                  <a:gd name="T45" fmla="*/ 7 h 14"/>
                  <a:gd name="T46" fmla="*/ 188 w 1118"/>
                  <a:gd name="T47" fmla="*/ 7 h 14"/>
                  <a:gd name="T48" fmla="*/ 172 w 1118"/>
                  <a:gd name="T49" fmla="*/ 7 h 14"/>
                  <a:gd name="T50" fmla="*/ 155 w 1118"/>
                  <a:gd name="T51" fmla="*/ 7 h 14"/>
                  <a:gd name="T52" fmla="*/ 138 w 1118"/>
                  <a:gd name="T53" fmla="*/ 7 h 14"/>
                  <a:gd name="T54" fmla="*/ 121 w 1118"/>
                  <a:gd name="T55" fmla="*/ 7 h 14"/>
                  <a:gd name="T56" fmla="*/ 103 w 1118"/>
                  <a:gd name="T57" fmla="*/ 7 h 14"/>
                  <a:gd name="T58" fmla="*/ 86 w 1118"/>
                  <a:gd name="T59" fmla="*/ 7 h 14"/>
                  <a:gd name="T60" fmla="*/ 70 w 1118"/>
                  <a:gd name="T61" fmla="*/ 7 h 14"/>
                  <a:gd name="T62" fmla="*/ 53 w 1118"/>
                  <a:gd name="T63" fmla="*/ 7 h 14"/>
                  <a:gd name="T64" fmla="*/ 36 w 1118"/>
                  <a:gd name="T65" fmla="*/ 7 h 14"/>
                  <a:gd name="T66" fmla="*/ 19 w 1118"/>
                  <a:gd name="T67" fmla="*/ 7 h 14"/>
                  <a:gd name="T68" fmla="*/ 16 w 1118"/>
                  <a:gd name="T69" fmla="*/ 7 h 14"/>
                  <a:gd name="T70" fmla="*/ 13 w 1118"/>
                  <a:gd name="T71" fmla="*/ 7 h 14"/>
                  <a:gd name="T72" fmla="*/ 9 w 1118"/>
                  <a:gd name="T73" fmla="*/ 5 h 14"/>
                  <a:gd name="T74" fmla="*/ 6 w 1118"/>
                  <a:gd name="T75" fmla="*/ 5 h 14"/>
                  <a:gd name="T76" fmla="*/ 4 w 1118"/>
                  <a:gd name="T77" fmla="*/ 4 h 14"/>
                  <a:gd name="T78" fmla="*/ 1 w 1118"/>
                  <a:gd name="T79" fmla="*/ 2 h 14"/>
                  <a:gd name="T80" fmla="*/ 0 w 1118"/>
                  <a:gd name="T81" fmla="*/ 0 h 14"/>
                  <a:gd name="T82" fmla="*/ 559 w 1118"/>
                  <a:gd name="T83" fmla="*/ 0 h 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118" h="14">
                    <a:moveTo>
                      <a:pt x="1118" y="0"/>
                    </a:moveTo>
                    <a:lnTo>
                      <a:pt x="1118" y="14"/>
                    </a:lnTo>
                    <a:lnTo>
                      <a:pt x="1085" y="14"/>
                    </a:lnTo>
                    <a:lnTo>
                      <a:pt x="1051" y="14"/>
                    </a:lnTo>
                    <a:lnTo>
                      <a:pt x="1018" y="14"/>
                    </a:lnTo>
                    <a:lnTo>
                      <a:pt x="984" y="14"/>
                    </a:lnTo>
                    <a:lnTo>
                      <a:pt x="951" y="14"/>
                    </a:lnTo>
                    <a:lnTo>
                      <a:pt x="914" y="14"/>
                    </a:lnTo>
                    <a:lnTo>
                      <a:pt x="881" y="14"/>
                    </a:lnTo>
                    <a:lnTo>
                      <a:pt x="847" y="14"/>
                    </a:lnTo>
                    <a:lnTo>
                      <a:pt x="814" y="14"/>
                    </a:lnTo>
                    <a:lnTo>
                      <a:pt x="780" y="14"/>
                    </a:lnTo>
                    <a:lnTo>
                      <a:pt x="747" y="14"/>
                    </a:lnTo>
                    <a:lnTo>
                      <a:pt x="714" y="14"/>
                    </a:lnTo>
                    <a:lnTo>
                      <a:pt x="680" y="14"/>
                    </a:lnTo>
                    <a:lnTo>
                      <a:pt x="647" y="14"/>
                    </a:lnTo>
                    <a:lnTo>
                      <a:pt x="613" y="14"/>
                    </a:lnTo>
                    <a:lnTo>
                      <a:pt x="580" y="14"/>
                    </a:lnTo>
                    <a:lnTo>
                      <a:pt x="543" y="14"/>
                    </a:lnTo>
                    <a:lnTo>
                      <a:pt x="510" y="14"/>
                    </a:lnTo>
                    <a:lnTo>
                      <a:pt x="476" y="14"/>
                    </a:lnTo>
                    <a:lnTo>
                      <a:pt x="443" y="14"/>
                    </a:lnTo>
                    <a:lnTo>
                      <a:pt x="409" y="14"/>
                    </a:lnTo>
                    <a:lnTo>
                      <a:pt x="376" y="14"/>
                    </a:lnTo>
                    <a:lnTo>
                      <a:pt x="343" y="14"/>
                    </a:lnTo>
                    <a:lnTo>
                      <a:pt x="309" y="14"/>
                    </a:lnTo>
                    <a:lnTo>
                      <a:pt x="276" y="14"/>
                    </a:lnTo>
                    <a:lnTo>
                      <a:pt x="242" y="14"/>
                    </a:lnTo>
                    <a:lnTo>
                      <a:pt x="206" y="14"/>
                    </a:lnTo>
                    <a:lnTo>
                      <a:pt x="172" y="14"/>
                    </a:lnTo>
                    <a:lnTo>
                      <a:pt x="139" y="14"/>
                    </a:lnTo>
                    <a:lnTo>
                      <a:pt x="105" y="14"/>
                    </a:lnTo>
                    <a:lnTo>
                      <a:pt x="72" y="14"/>
                    </a:lnTo>
                    <a:lnTo>
                      <a:pt x="38" y="14"/>
                    </a:lnTo>
                    <a:lnTo>
                      <a:pt x="32" y="14"/>
                    </a:lnTo>
                    <a:lnTo>
                      <a:pt x="25" y="14"/>
                    </a:lnTo>
                    <a:lnTo>
                      <a:pt x="18" y="10"/>
                    </a:lnTo>
                    <a:lnTo>
                      <a:pt x="12" y="10"/>
                    </a:lnTo>
                    <a:lnTo>
                      <a:pt x="8" y="7"/>
                    </a:lnTo>
                    <a:lnTo>
                      <a:pt x="2" y="3"/>
                    </a:lnTo>
                    <a:lnTo>
                      <a:pt x="0" y="0"/>
                    </a:lnTo>
                    <a:lnTo>
                      <a:pt x="1118"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64" name="Freeform 98"/>
              <p:cNvSpPr>
                <a:spLocks/>
              </p:cNvSpPr>
              <p:nvPr/>
            </p:nvSpPr>
            <p:spPr bwMode="auto">
              <a:xfrm>
                <a:off x="2734" y="3690"/>
                <a:ext cx="563" cy="9"/>
              </a:xfrm>
              <a:custGeom>
                <a:avLst/>
                <a:gdLst>
                  <a:gd name="T0" fmla="*/ 563 w 1126"/>
                  <a:gd name="T1" fmla="*/ 9 h 18"/>
                  <a:gd name="T2" fmla="*/ 563 w 1126"/>
                  <a:gd name="T3" fmla="*/ 0 h 18"/>
                  <a:gd name="T4" fmla="*/ 0 w 1126"/>
                  <a:gd name="T5" fmla="*/ 1 h 18"/>
                  <a:gd name="T6" fmla="*/ 3 w 1126"/>
                  <a:gd name="T7" fmla="*/ 5 h 18"/>
                  <a:gd name="T8" fmla="*/ 5 w 1126"/>
                  <a:gd name="T9" fmla="*/ 6 h 18"/>
                  <a:gd name="T10" fmla="*/ 8 w 1126"/>
                  <a:gd name="T11" fmla="*/ 8 h 18"/>
                  <a:gd name="T12" fmla="*/ 10 w 1126"/>
                  <a:gd name="T13" fmla="*/ 9 h 18"/>
                  <a:gd name="T14" fmla="*/ 563 w 1126"/>
                  <a:gd name="T15" fmla="*/ 9 h 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26" h="18">
                    <a:moveTo>
                      <a:pt x="1126" y="18"/>
                    </a:moveTo>
                    <a:lnTo>
                      <a:pt x="1126" y="0"/>
                    </a:lnTo>
                    <a:lnTo>
                      <a:pt x="0" y="1"/>
                    </a:lnTo>
                    <a:lnTo>
                      <a:pt x="6" y="9"/>
                    </a:lnTo>
                    <a:lnTo>
                      <a:pt x="10" y="12"/>
                    </a:lnTo>
                    <a:lnTo>
                      <a:pt x="16" y="16"/>
                    </a:lnTo>
                    <a:lnTo>
                      <a:pt x="20" y="18"/>
                    </a:lnTo>
                    <a:lnTo>
                      <a:pt x="1126" y="18"/>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65" name="Freeform 99"/>
              <p:cNvSpPr>
                <a:spLocks/>
              </p:cNvSpPr>
              <p:nvPr/>
            </p:nvSpPr>
            <p:spPr bwMode="auto">
              <a:xfrm>
                <a:off x="2730" y="3686"/>
                <a:ext cx="567" cy="9"/>
              </a:xfrm>
              <a:custGeom>
                <a:avLst/>
                <a:gdLst>
                  <a:gd name="T0" fmla="*/ 567 w 1133"/>
                  <a:gd name="T1" fmla="*/ 9 h 19"/>
                  <a:gd name="T2" fmla="*/ 567 w 1133"/>
                  <a:gd name="T3" fmla="*/ 0 h 19"/>
                  <a:gd name="T4" fmla="*/ 0 w 1133"/>
                  <a:gd name="T5" fmla="*/ 0 h 19"/>
                  <a:gd name="T6" fmla="*/ 0 w 1133"/>
                  <a:gd name="T7" fmla="*/ 2 h 19"/>
                  <a:gd name="T8" fmla="*/ 2 w 1133"/>
                  <a:gd name="T9" fmla="*/ 4 h 19"/>
                  <a:gd name="T10" fmla="*/ 4 w 1133"/>
                  <a:gd name="T11" fmla="*/ 5 h 19"/>
                  <a:gd name="T12" fmla="*/ 7 w 1133"/>
                  <a:gd name="T13" fmla="*/ 9 h 19"/>
                  <a:gd name="T14" fmla="*/ 8 w 1133"/>
                  <a:gd name="T15" fmla="*/ 9 h 19"/>
                  <a:gd name="T16" fmla="*/ 567 w 1133"/>
                  <a:gd name="T17" fmla="*/ 9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33" h="19">
                    <a:moveTo>
                      <a:pt x="1133" y="19"/>
                    </a:moveTo>
                    <a:lnTo>
                      <a:pt x="1133" y="0"/>
                    </a:lnTo>
                    <a:lnTo>
                      <a:pt x="0" y="0"/>
                    </a:lnTo>
                    <a:lnTo>
                      <a:pt x="0" y="4"/>
                    </a:lnTo>
                    <a:lnTo>
                      <a:pt x="3" y="8"/>
                    </a:lnTo>
                    <a:lnTo>
                      <a:pt x="7" y="11"/>
                    </a:lnTo>
                    <a:lnTo>
                      <a:pt x="13" y="19"/>
                    </a:lnTo>
                    <a:lnTo>
                      <a:pt x="15" y="19"/>
                    </a:lnTo>
                    <a:lnTo>
                      <a:pt x="1133" y="1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66" name="Freeform 100"/>
              <p:cNvSpPr>
                <a:spLocks/>
              </p:cNvSpPr>
              <p:nvPr/>
            </p:nvSpPr>
            <p:spPr bwMode="auto">
              <a:xfrm>
                <a:off x="2728" y="3681"/>
                <a:ext cx="569" cy="9"/>
              </a:xfrm>
              <a:custGeom>
                <a:avLst/>
                <a:gdLst>
                  <a:gd name="T0" fmla="*/ 569 w 1138"/>
                  <a:gd name="T1" fmla="*/ 9 h 19"/>
                  <a:gd name="T2" fmla="*/ 569 w 1138"/>
                  <a:gd name="T3" fmla="*/ 0 h 19"/>
                  <a:gd name="T4" fmla="*/ 0 w 1138"/>
                  <a:gd name="T5" fmla="*/ 0 h 19"/>
                  <a:gd name="T6" fmla="*/ 1 w 1138"/>
                  <a:gd name="T7" fmla="*/ 3 h 19"/>
                  <a:gd name="T8" fmla="*/ 3 w 1138"/>
                  <a:gd name="T9" fmla="*/ 6 h 19"/>
                  <a:gd name="T10" fmla="*/ 4 w 1138"/>
                  <a:gd name="T11" fmla="*/ 8 h 19"/>
                  <a:gd name="T12" fmla="*/ 6 w 1138"/>
                  <a:gd name="T13" fmla="*/ 9 h 19"/>
                  <a:gd name="T14" fmla="*/ 569 w 1138"/>
                  <a:gd name="T15" fmla="*/ 9 h 1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38" h="19">
                    <a:moveTo>
                      <a:pt x="1138" y="19"/>
                    </a:moveTo>
                    <a:lnTo>
                      <a:pt x="1138" y="0"/>
                    </a:lnTo>
                    <a:lnTo>
                      <a:pt x="0" y="0"/>
                    </a:lnTo>
                    <a:lnTo>
                      <a:pt x="2" y="6"/>
                    </a:lnTo>
                    <a:lnTo>
                      <a:pt x="5" y="13"/>
                    </a:lnTo>
                    <a:lnTo>
                      <a:pt x="8" y="17"/>
                    </a:lnTo>
                    <a:lnTo>
                      <a:pt x="12" y="19"/>
                    </a:lnTo>
                    <a:lnTo>
                      <a:pt x="1138" y="1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67" name="Freeform 101"/>
              <p:cNvSpPr>
                <a:spLocks/>
              </p:cNvSpPr>
              <p:nvPr/>
            </p:nvSpPr>
            <p:spPr bwMode="auto">
              <a:xfrm>
                <a:off x="2726" y="3677"/>
                <a:ext cx="571" cy="9"/>
              </a:xfrm>
              <a:custGeom>
                <a:avLst/>
                <a:gdLst>
                  <a:gd name="T0" fmla="*/ 571 w 1141"/>
                  <a:gd name="T1" fmla="*/ 9 h 18"/>
                  <a:gd name="T2" fmla="*/ 571 w 1141"/>
                  <a:gd name="T3" fmla="*/ 0 h 18"/>
                  <a:gd name="T4" fmla="*/ 0 w 1141"/>
                  <a:gd name="T5" fmla="*/ 0 h 18"/>
                  <a:gd name="T6" fmla="*/ 1 w 1141"/>
                  <a:gd name="T7" fmla="*/ 4 h 18"/>
                  <a:gd name="T8" fmla="*/ 3 w 1141"/>
                  <a:gd name="T9" fmla="*/ 8 h 18"/>
                  <a:gd name="T10" fmla="*/ 4 w 1141"/>
                  <a:gd name="T11" fmla="*/ 9 h 18"/>
                  <a:gd name="T12" fmla="*/ 571 w 1141"/>
                  <a:gd name="T13" fmla="*/ 9 h 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41" h="18">
                    <a:moveTo>
                      <a:pt x="1141" y="18"/>
                    </a:moveTo>
                    <a:lnTo>
                      <a:pt x="1141" y="0"/>
                    </a:lnTo>
                    <a:lnTo>
                      <a:pt x="0" y="0"/>
                    </a:lnTo>
                    <a:lnTo>
                      <a:pt x="1" y="8"/>
                    </a:lnTo>
                    <a:lnTo>
                      <a:pt x="5" y="15"/>
                    </a:lnTo>
                    <a:lnTo>
                      <a:pt x="8" y="18"/>
                    </a:lnTo>
                    <a:lnTo>
                      <a:pt x="1141" y="18"/>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68" name="Freeform 102"/>
              <p:cNvSpPr>
                <a:spLocks/>
              </p:cNvSpPr>
              <p:nvPr/>
            </p:nvSpPr>
            <p:spPr bwMode="auto">
              <a:xfrm>
                <a:off x="2725" y="3672"/>
                <a:ext cx="572" cy="9"/>
              </a:xfrm>
              <a:custGeom>
                <a:avLst/>
                <a:gdLst>
                  <a:gd name="T0" fmla="*/ 572 w 1143"/>
                  <a:gd name="T1" fmla="*/ 9 h 18"/>
                  <a:gd name="T2" fmla="*/ 572 w 1143"/>
                  <a:gd name="T3" fmla="*/ 0 h 18"/>
                  <a:gd name="T4" fmla="*/ 0 w 1143"/>
                  <a:gd name="T5" fmla="*/ 1 h 18"/>
                  <a:gd name="T6" fmla="*/ 0 w 1143"/>
                  <a:gd name="T7" fmla="*/ 5 h 18"/>
                  <a:gd name="T8" fmla="*/ 2 w 1143"/>
                  <a:gd name="T9" fmla="*/ 9 h 18"/>
                  <a:gd name="T10" fmla="*/ 3 w 1143"/>
                  <a:gd name="T11" fmla="*/ 9 h 18"/>
                  <a:gd name="T12" fmla="*/ 572 w 1143"/>
                  <a:gd name="T13" fmla="*/ 9 h 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43" h="18">
                    <a:moveTo>
                      <a:pt x="1143" y="18"/>
                    </a:moveTo>
                    <a:lnTo>
                      <a:pt x="1143" y="0"/>
                    </a:lnTo>
                    <a:lnTo>
                      <a:pt x="0" y="2"/>
                    </a:lnTo>
                    <a:lnTo>
                      <a:pt x="0" y="9"/>
                    </a:lnTo>
                    <a:lnTo>
                      <a:pt x="3" y="17"/>
                    </a:lnTo>
                    <a:lnTo>
                      <a:pt x="5" y="18"/>
                    </a:lnTo>
                    <a:lnTo>
                      <a:pt x="1143" y="18"/>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69" name="Freeform 103"/>
              <p:cNvSpPr>
                <a:spLocks/>
              </p:cNvSpPr>
              <p:nvPr/>
            </p:nvSpPr>
            <p:spPr bwMode="auto">
              <a:xfrm>
                <a:off x="2724" y="3668"/>
                <a:ext cx="573" cy="9"/>
              </a:xfrm>
              <a:custGeom>
                <a:avLst/>
                <a:gdLst>
                  <a:gd name="T0" fmla="*/ 573 w 1146"/>
                  <a:gd name="T1" fmla="*/ 9 h 18"/>
                  <a:gd name="T2" fmla="*/ 573 w 1146"/>
                  <a:gd name="T3" fmla="*/ 0 h 18"/>
                  <a:gd name="T4" fmla="*/ 0 w 1146"/>
                  <a:gd name="T5" fmla="*/ 0 h 18"/>
                  <a:gd name="T6" fmla="*/ 0 w 1146"/>
                  <a:gd name="T7" fmla="*/ 4 h 18"/>
                  <a:gd name="T8" fmla="*/ 2 w 1146"/>
                  <a:gd name="T9" fmla="*/ 6 h 18"/>
                  <a:gd name="T10" fmla="*/ 2 w 1146"/>
                  <a:gd name="T11" fmla="*/ 9 h 18"/>
                  <a:gd name="T12" fmla="*/ 3 w 1146"/>
                  <a:gd name="T13" fmla="*/ 9 h 18"/>
                  <a:gd name="T14" fmla="*/ 573 w 1146"/>
                  <a:gd name="T15" fmla="*/ 9 h 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46" h="18">
                    <a:moveTo>
                      <a:pt x="1146" y="18"/>
                    </a:moveTo>
                    <a:lnTo>
                      <a:pt x="1146" y="0"/>
                    </a:lnTo>
                    <a:lnTo>
                      <a:pt x="0" y="0"/>
                    </a:lnTo>
                    <a:lnTo>
                      <a:pt x="0" y="8"/>
                    </a:lnTo>
                    <a:lnTo>
                      <a:pt x="3" y="11"/>
                    </a:lnTo>
                    <a:lnTo>
                      <a:pt x="3" y="18"/>
                    </a:lnTo>
                    <a:lnTo>
                      <a:pt x="5" y="18"/>
                    </a:lnTo>
                    <a:lnTo>
                      <a:pt x="1146" y="18"/>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70" name="Freeform 104"/>
              <p:cNvSpPr>
                <a:spLocks/>
              </p:cNvSpPr>
              <p:nvPr/>
            </p:nvSpPr>
            <p:spPr bwMode="auto">
              <a:xfrm>
                <a:off x="2724" y="3663"/>
                <a:ext cx="573" cy="9"/>
              </a:xfrm>
              <a:custGeom>
                <a:avLst/>
                <a:gdLst>
                  <a:gd name="T0" fmla="*/ 573 w 1146"/>
                  <a:gd name="T1" fmla="*/ 9 h 18"/>
                  <a:gd name="T2" fmla="*/ 573 w 1146"/>
                  <a:gd name="T3" fmla="*/ 3 h 18"/>
                  <a:gd name="T4" fmla="*/ 573 w 1146"/>
                  <a:gd name="T5" fmla="*/ 0 h 18"/>
                  <a:gd name="T6" fmla="*/ 36 w 1146"/>
                  <a:gd name="T7" fmla="*/ 0 h 18"/>
                  <a:gd name="T8" fmla="*/ 33 w 1146"/>
                  <a:gd name="T9" fmla="*/ 3 h 18"/>
                  <a:gd name="T10" fmla="*/ 0 w 1146"/>
                  <a:gd name="T11" fmla="*/ 5 h 18"/>
                  <a:gd name="T12" fmla="*/ 0 w 1146"/>
                  <a:gd name="T13" fmla="*/ 9 h 18"/>
                  <a:gd name="T14" fmla="*/ 2 w 1146"/>
                  <a:gd name="T15" fmla="*/ 9 h 18"/>
                  <a:gd name="T16" fmla="*/ 573 w 1146"/>
                  <a:gd name="T17" fmla="*/ 9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46" h="18">
                    <a:moveTo>
                      <a:pt x="1146" y="18"/>
                    </a:moveTo>
                    <a:lnTo>
                      <a:pt x="1146" y="6"/>
                    </a:lnTo>
                    <a:lnTo>
                      <a:pt x="1146" y="0"/>
                    </a:lnTo>
                    <a:lnTo>
                      <a:pt x="71" y="0"/>
                    </a:lnTo>
                    <a:lnTo>
                      <a:pt x="66" y="6"/>
                    </a:lnTo>
                    <a:lnTo>
                      <a:pt x="0" y="9"/>
                    </a:lnTo>
                    <a:lnTo>
                      <a:pt x="0" y="17"/>
                    </a:lnTo>
                    <a:lnTo>
                      <a:pt x="3" y="18"/>
                    </a:lnTo>
                    <a:lnTo>
                      <a:pt x="1146" y="18"/>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71" name="Freeform 105"/>
              <p:cNvSpPr>
                <a:spLocks/>
              </p:cNvSpPr>
              <p:nvPr/>
            </p:nvSpPr>
            <p:spPr bwMode="auto">
              <a:xfrm>
                <a:off x="2724" y="3659"/>
                <a:ext cx="573" cy="9"/>
              </a:xfrm>
              <a:custGeom>
                <a:avLst/>
                <a:gdLst>
                  <a:gd name="T0" fmla="*/ 573 w 1146"/>
                  <a:gd name="T1" fmla="*/ 9 h 18"/>
                  <a:gd name="T2" fmla="*/ 573 w 1146"/>
                  <a:gd name="T3" fmla="*/ 8 h 18"/>
                  <a:gd name="T4" fmla="*/ 573 w 1146"/>
                  <a:gd name="T5" fmla="*/ 0 h 18"/>
                  <a:gd name="T6" fmla="*/ 40 w 1146"/>
                  <a:gd name="T7" fmla="*/ 0 h 18"/>
                  <a:gd name="T8" fmla="*/ 33 w 1146"/>
                  <a:gd name="T9" fmla="*/ 8 h 18"/>
                  <a:gd name="T10" fmla="*/ 0 w 1146"/>
                  <a:gd name="T11" fmla="*/ 9 h 18"/>
                  <a:gd name="T12" fmla="*/ 0 w 1146"/>
                  <a:gd name="T13" fmla="*/ 9 h 18"/>
                  <a:gd name="T14" fmla="*/ 573 w 1146"/>
                  <a:gd name="T15" fmla="*/ 9 h 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46" h="18">
                    <a:moveTo>
                      <a:pt x="1146" y="18"/>
                    </a:moveTo>
                    <a:lnTo>
                      <a:pt x="1146" y="15"/>
                    </a:lnTo>
                    <a:lnTo>
                      <a:pt x="1146" y="0"/>
                    </a:lnTo>
                    <a:lnTo>
                      <a:pt x="80" y="0"/>
                    </a:lnTo>
                    <a:lnTo>
                      <a:pt x="66" y="15"/>
                    </a:lnTo>
                    <a:lnTo>
                      <a:pt x="0" y="18"/>
                    </a:lnTo>
                    <a:lnTo>
                      <a:pt x="1146" y="18"/>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72" name="Freeform 106"/>
              <p:cNvSpPr>
                <a:spLocks/>
              </p:cNvSpPr>
              <p:nvPr/>
            </p:nvSpPr>
            <p:spPr bwMode="auto">
              <a:xfrm>
                <a:off x="2760" y="3654"/>
                <a:ext cx="537" cy="9"/>
              </a:xfrm>
              <a:custGeom>
                <a:avLst/>
                <a:gdLst>
                  <a:gd name="T0" fmla="*/ 8 w 1075"/>
                  <a:gd name="T1" fmla="*/ 0 h 18"/>
                  <a:gd name="T2" fmla="*/ 0 w 1075"/>
                  <a:gd name="T3" fmla="*/ 9 h 18"/>
                  <a:gd name="T4" fmla="*/ 537 w 1075"/>
                  <a:gd name="T5" fmla="*/ 9 h 18"/>
                  <a:gd name="T6" fmla="*/ 537 w 1075"/>
                  <a:gd name="T7" fmla="*/ 0 h 18"/>
                  <a:gd name="T8" fmla="*/ 8 w 1075"/>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5" h="18">
                    <a:moveTo>
                      <a:pt x="17" y="0"/>
                    </a:moveTo>
                    <a:lnTo>
                      <a:pt x="0" y="18"/>
                    </a:lnTo>
                    <a:lnTo>
                      <a:pt x="1075" y="18"/>
                    </a:lnTo>
                    <a:lnTo>
                      <a:pt x="1075" y="0"/>
                    </a:lnTo>
                    <a:lnTo>
                      <a:pt x="17"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73" name="Freeform 107"/>
              <p:cNvSpPr>
                <a:spLocks/>
              </p:cNvSpPr>
              <p:nvPr/>
            </p:nvSpPr>
            <p:spPr bwMode="auto">
              <a:xfrm>
                <a:off x="2764" y="3650"/>
                <a:ext cx="533" cy="9"/>
              </a:xfrm>
              <a:custGeom>
                <a:avLst/>
                <a:gdLst>
                  <a:gd name="T0" fmla="*/ 9 w 1066"/>
                  <a:gd name="T1" fmla="*/ 0 h 18"/>
                  <a:gd name="T2" fmla="*/ 0 w 1066"/>
                  <a:gd name="T3" fmla="*/ 9 h 18"/>
                  <a:gd name="T4" fmla="*/ 533 w 1066"/>
                  <a:gd name="T5" fmla="*/ 9 h 18"/>
                  <a:gd name="T6" fmla="*/ 533 w 1066"/>
                  <a:gd name="T7" fmla="*/ 0 h 18"/>
                  <a:gd name="T8" fmla="*/ 9 w 1066"/>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66" h="18">
                    <a:moveTo>
                      <a:pt x="17" y="0"/>
                    </a:moveTo>
                    <a:lnTo>
                      <a:pt x="0" y="18"/>
                    </a:lnTo>
                    <a:lnTo>
                      <a:pt x="1066" y="18"/>
                    </a:lnTo>
                    <a:lnTo>
                      <a:pt x="1066" y="0"/>
                    </a:lnTo>
                    <a:lnTo>
                      <a:pt x="17"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74" name="Freeform 108"/>
              <p:cNvSpPr>
                <a:spLocks/>
              </p:cNvSpPr>
              <p:nvPr/>
            </p:nvSpPr>
            <p:spPr bwMode="auto">
              <a:xfrm>
                <a:off x="2768" y="3645"/>
                <a:ext cx="529" cy="9"/>
              </a:xfrm>
              <a:custGeom>
                <a:avLst/>
                <a:gdLst>
                  <a:gd name="T0" fmla="*/ 10 w 1058"/>
                  <a:gd name="T1" fmla="*/ 0 h 18"/>
                  <a:gd name="T2" fmla="*/ 0 w 1058"/>
                  <a:gd name="T3" fmla="*/ 9 h 18"/>
                  <a:gd name="T4" fmla="*/ 529 w 1058"/>
                  <a:gd name="T5" fmla="*/ 9 h 18"/>
                  <a:gd name="T6" fmla="*/ 529 w 1058"/>
                  <a:gd name="T7" fmla="*/ 0 h 18"/>
                  <a:gd name="T8" fmla="*/ 10 w 1058"/>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58" h="18">
                    <a:moveTo>
                      <a:pt x="19" y="0"/>
                    </a:moveTo>
                    <a:lnTo>
                      <a:pt x="0" y="18"/>
                    </a:lnTo>
                    <a:lnTo>
                      <a:pt x="1058" y="18"/>
                    </a:lnTo>
                    <a:lnTo>
                      <a:pt x="1058" y="0"/>
                    </a:lnTo>
                    <a:lnTo>
                      <a:pt x="19"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75" name="Freeform 109"/>
              <p:cNvSpPr>
                <a:spLocks/>
              </p:cNvSpPr>
              <p:nvPr/>
            </p:nvSpPr>
            <p:spPr bwMode="auto">
              <a:xfrm>
                <a:off x="2772" y="3641"/>
                <a:ext cx="525" cy="9"/>
              </a:xfrm>
              <a:custGeom>
                <a:avLst/>
                <a:gdLst>
                  <a:gd name="T0" fmla="*/ 9 w 1049"/>
                  <a:gd name="T1" fmla="*/ 0 h 18"/>
                  <a:gd name="T2" fmla="*/ 0 w 1049"/>
                  <a:gd name="T3" fmla="*/ 9 h 18"/>
                  <a:gd name="T4" fmla="*/ 525 w 1049"/>
                  <a:gd name="T5" fmla="*/ 9 h 18"/>
                  <a:gd name="T6" fmla="*/ 525 w 1049"/>
                  <a:gd name="T7" fmla="*/ 0 h 18"/>
                  <a:gd name="T8" fmla="*/ 9 w 1049"/>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9" h="18">
                    <a:moveTo>
                      <a:pt x="18" y="0"/>
                    </a:moveTo>
                    <a:lnTo>
                      <a:pt x="0" y="18"/>
                    </a:lnTo>
                    <a:lnTo>
                      <a:pt x="1049" y="18"/>
                    </a:lnTo>
                    <a:lnTo>
                      <a:pt x="1049" y="0"/>
                    </a:lnTo>
                    <a:lnTo>
                      <a:pt x="18"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76" name="Freeform 110"/>
              <p:cNvSpPr>
                <a:spLocks/>
              </p:cNvSpPr>
              <p:nvPr/>
            </p:nvSpPr>
            <p:spPr bwMode="auto">
              <a:xfrm>
                <a:off x="2777" y="3636"/>
                <a:ext cx="520" cy="9"/>
              </a:xfrm>
              <a:custGeom>
                <a:avLst/>
                <a:gdLst>
                  <a:gd name="T0" fmla="*/ 8 w 1039"/>
                  <a:gd name="T1" fmla="*/ 0 h 18"/>
                  <a:gd name="T2" fmla="*/ 0 w 1039"/>
                  <a:gd name="T3" fmla="*/ 9 h 18"/>
                  <a:gd name="T4" fmla="*/ 520 w 1039"/>
                  <a:gd name="T5" fmla="*/ 9 h 18"/>
                  <a:gd name="T6" fmla="*/ 520 w 1039"/>
                  <a:gd name="T7" fmla="*/ 0 h 18"/>
                  <a:gd name="T8" fmla="*/ 8 w 1039"/>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39" h="18">
                    <a:moveTo>
                      <a:pt x="16" y="0"/>
                    </a:moveTo>
                    <a:lnTo>
                      <a:pt x="0" y="18"/>
                    </a:lnTo>
                    <a:lnTo>
                      <a:pt x="1039" y="18"/>
                    </a:lnTo>
                    <a:lnTo>
                      <a:pt x="1039" y="0"/>
                    </a:lnTo>
                    <a:lnTo>
                      <a:pt x="16"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77" name="Freeform 111"/>
              <p:cNvSpPr>
                <a:spLocks/>
              </p:cNvSpPr>
              <p:nvPr/>
            </p:nvSpPr>
            <p:spPr bwMode="auto">
              <a:xfrm>
                <a:off x="2781" y="3631"/>
                <a:ext cx="516" cy="10"/>
              </a:xfrm>
              <a:custGeom>
                <a:avLst/>
                <a:gdLst>
                  <a:gd name="T0" fmla="*/ 9 w 1031"/>
                  <a:gd name="T1" fmla="*/ 0 h 18"/>
                  <a:gd name="T2" fmla="*/ 0 w 1031"/>
                  <a:gd name="T3" fmla="*/ 10 h 18"/>
                  <a:gd name="T4" fmla="*/ 516 w 1031"/>
                  <a:gd name="T5" fmla="*/ 10 h 18"/>
                  <a:gd name="T6" fmla="*/ 516 w 1031"/>
                  <a:gd name="T7" fmla="*/ 0 h 18"/>
                  <a:gd name="T8" fmla="*/ 9 w 1031"/>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31" h="18">
                    <a:moveTo>
                      <a:pt x="17" y="0"/>
                    </a:moveTo>
                    <a:lnTo>
                      <a:pt x="0" y="18"/>
                    </a:lnTo>
                    <a:lnTo>
                      <a:pt x="1031" y="18"/>
                    </a:lnTo>
                    <a:lnTo>
                      <a:pt x="1031" y="0"/>
                    </a:lnTo>
                    <a:lnTo>
                      <a:pt x="17"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78" name="Freeform 112"/>
              <p:cNvSpPr>
                <a:spLocks/>
              </p:cNvSpPr>
              <p:nvPr/>
            </p:nvSpPr>
            <p:spPr bwMode="auto">
              <a:xfrm>
                <a:off x="2786" y="3631"/>
                <a:ext cx="511" cy="5"/>
              </a:xfrm>
              <a:custGeom>
                <a:avLst/>
                <a:gdLst>
                  <a:gd name="T0" fmla="*/ 0 w 1023"/>
                  <a:gd name="T1" fmla="*/ 5 h 9"/>
                  <a:gd name="T2" fmla="*/ 5 w 1023"/>
                  <a:gd name="T3" fmla="*/ 0 h 9"/>
                  <a:gd name="T4" fmla="*/ 22 w 1023"/>
                  <a:gd name="T5" fmla="*/ 0 h 9"/>
                  <a:gd name="T6" fmla="*/ 38 w 1023"/>
                  <a:gd name="T7" fmla="*/ 0 h 9"/>
                  <a:gd name="T8" fmla="*/ 55 w 1023"/>
                  <a:gd name="T9" fmla="*/ 0 h 9"/>
                  <a:gd name="T10" fmla="*/ 73 w 1023"/>
                  <a:gd name="T11" fmla="*/ 0 h 9"/>
                  <a:gd name="T12" fmla="*/ 90 w 1023"/>
                  <a:gd name="T13" fmla="*/ 0 h 9"/>
                  <a:gd name="T14" fmla="*/ 107 w 1023"/>
                  <a:gd name="T15" fmla="*/ 0 h 9"/>
                  <a:gd name="T16" fmla="*/ 124 w 1023"/>
                  <a:gd name="T17" fmla="*/ 0 h 9"/>
                  <a:gd name="T18" fmla="*/ 140 w 1023"/>
                  <a:gd name="T19" fmla="*/ 0 h 9"/>
                  <a:gd name="T20" fmla="*/ 157 w 1023"/>
                  <a:gd name="T21" fmla="*/ 0 h 9"/>
                  <a:gd name="T22" fmla="*/ 174 w 1023"/>
                  <a:gd name="T23" fmla="*/ 0 h 9"/>
                  <a:gd name="T24" fmla="*/ 190 w 1023"/>
                  <a:gd name="T25" fmla="*/ 0 h 9"/>
                  <a:gd name="T26" fmla="*/ 207 w 1023"/>
                  <a:gd name="T27" fmla="*/ 0 h 9"/>
                  <a:gd name="T28" fmla="*/ 224 w 1023"/>
                  <a:gd name="T29" fmla="*/ 0 h 9"/>
                  <a:gd name="T30" fmla="*/ 242 w 1023"/>
                  <a:gd name="T31" fmla="*/ 0 h 9"/>
                  <a:gd name="T32" fmla="*/ 259 w 1023"/>
                  <a:gd name="T33" fmla="*/ 0 h 9"/>
                  <a:gd name="T34" fmla="*/ 276 w 1023"/>
                  <a:gd name="T35" fmla="*/ 0 h 9"/>
                  <a:gd name="T36" fmla="*/ 292 w 1023"/>
                  <a:gd name="T37" fmla="*/ 0 h 9"/>
                  <a:gd name="T38" fmla="*/ 309 w 1023"/>
                  <a:gd name="T39" fmla="*/ 0 h 9"/>
                  <a:gd name="T40" fmla="*/ 326 w 1023"/>
                  <a:gd name="T41" fmla="*/ 0 h 9"/>
                  <a:gd name="T42" fmla="*/ 342 w 1023"/>
                  <a:gd name="T43" fmla="*/ 0 h 9"/>
                  <a:gd name="T44" fmla="*/ 359 w 1023"/>
                  <a:gd name="T45" fmla="*/ 0 h 9"/>
                  <a:gd name="T46" fmla="*/ 376 w 1023"/>
                  <a:gd name="T47" fmla="*/ 0 h 9"/>
                  <a:gd name="T48" fmla="*/ 393 w 1023"/>
                  <a:gd name="T49" fmla="*/ 0 h 9"/>
                  <a:gd name="T50" fmla="*/ 409 w 1023"/>
                  <a:gd name="T51" fmla="*/ 0 h 9"/>
                  <a:gd name="T52" fmla="*/ 428 w 1023"/>
                  <a:gd name="T53" fmla="*/ 0 h 9"/>
                  <a:gd name="T54" fmla="*/ 444 w 1023"/>
                  <a:gd name="T55" fmla="*/ 0 h 9"/>
                  <a:gd name="T56" fmla="*/ 461 w 1023"/>
                  <a:gd name="T57" fmla="*/ 0 h 9"/>
                  <a:gd name="T58" fmla="*/ 478 w 1023"/>
                  <a:gd name="T59" fmla="*/ 0 h 9"/>
                  <a:gd name="T60" fmla="*/ 495 w 1023"/>
                  <a:gd name="T61" fmla="*/ 0 h 9"/>
                  <a:gd name="T62" fmla="*/ 511 w 1023"/>
                  <a:gd name="T63" fmla="*/ 0 h 9"/>
                  <a:gd name="T64" fmla="*/ 511 w 1023"/>
                  <a:gd name="T65" fmla="*/ 5 h 9"/>
                  <a:gd name="T66" fmla="*/ 0 w 1023"/>
                  <a:gd name="T67" fmla="*/ 5 h 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023" h="9">
                    <a:moveTo>
                      <a:pt x="0" y="9"/>
                    </a:moveTo>
                    <a:lnTo>
                      <a:pt x="10" y="0"/>
                    </a:lnTo>
                    <a:lnTo>
                      <a:pt x="44" y="0"/>
                    </a:lnTo>
                    <a:lnTo>
                      <a:pt x="77" y="0"/>
                    </a:lnTo>
                    <a:lnTo>
                      <a:pt x="111" y="0"/>
                    </a:lnTo>
                    <a:lnTo>
                      <a:pt x="147" y="0"/>
                    </a:lnTo>
                    <a:lnTo>
                      <a:pt x="181" y="0"/>
                    </a:lnTo>
                    <a:lnTo>
                      <a:pt x="214" y="0"/>
                    </a:lnTo>
                    <a:lnTo>
                      <a:pt x="248" y="0"/>
                    </a:lnTo>
                    <a:lnTo>
                      <a:pt x="281" y="0"/>
                    </a:lnTo>
                    <a:lnTo>
                      <a:pt x="314" y="0"/>
                    </a:lnTo>
                    <a:lnTo>
                      <a:pt x="348" y="0"/>
                    </a:lnTo>
                    <a:lnTo>
                      <a:pt x="381" y="0"/>
                    </a:lnTo>
                    <a:lnTo>
                      <a:pt x="415" y="0"/>
                    </a:lnTo>
                    <a:lnTo>
                      <a:pt x="448" y="0"/>
                    </a:lnTo>
                    <a:lnTo>
                      <a:pt x="485" y="0"/>
                    </a:lnTo>
                    <a:lnTo>
                      <a:pt x="518" y="0"/>
                    </a:lnTo>
                    <a:lnTo>
                      <a:pt x="552" y="0"/>
                    </a:lnTo>
                    <a:lnTo>
                      <a:pt x="585" y="0"/>
                    </a:lnTo>
                    <a:lnTo>
                      <a:pt x="619" y="0"/>
                    </a:lnTo>
                    <a:lnTo>
                      <a:pt x="652" y="0"/>
                    </a:lnTo>
                    <a:lnTo>
                      <a:pt x="685" y="0"/>
                    </a:lnTo>
                    <a:lnTo>
                      <a:pt x="719" y="0"/>
                    </a:lnTo>
                    <a:lnTo>
                      <a:pt x="752" y="0"/>
                    </a:lnTo>
                    <a:lnTo>
                      <a:pt x="786" y="0"/>
                    </a:lnTo>
                    <a:lnTo>
                      <a:pt x="819" y="0"/>
                    </a:lnTo>
                    <a:lnTo>
                      <a:pt x="856" y="0"/>
                    </a:lnTo>
                    <a:lnTo>
                      <a:pt x="889" y="0"/>
                    </a:lnTo>
                    <a:lnTo>
                      <a:pt x="923" y="0"/>
                    </a:lnTo>
                    <a:lnTo>
                      <a:pt x="956" y="0"/>
                    </a:lnTo>
                    <a:lnTo>
                      <a:pt x="990" y="0"/>
                    </a:lnTo>
                    <a:lnTo>
                      <a:pt x="1023" y="0"/>
                    </a:lnTo>
                    <a:lnTo>
                      <a:pt x="1023" y="9"/>
                    </a:lnTo>
                    <a:lnTo>
                      <a:pt x="0"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79" name="Freeform 113"/>
              <p:cNvSpPr>
                <a:spLocks/>
              </p:cNvSpPr>
              <p:nvPr/>
            </p:nvSpPr>
            <p:spPr bwMode="auto">
              <a:xfrm>
                <a:off x="2790" y="3631"/>
                <a:ext cx="507" cy="1"/>
              </a:xfrm>
              <a:custGeom>
                <a:avLst/>
                <a:gdLst>
                  <a:gd name="T0" fmla="*/ 0 w 1014"/>
                  <a:gd name="T1" fmla="*/ 0 h 1"/>
                  <a:gd name="T2" fmla="*/ 1 w 1014"/>
                  <a:gd name="T3" fmla="*/ 0 h 1"/>
                  <a:gd name="T4" fmla="*/ 18 w 1014"/>
                  <a:gd name="T5" fmla="*/ 0 h 1"/>
                  <a:gd name="T6" fmla="*/ 34 w 1014"/>
                  <a:gd name="T7" fmla="*/ 0 h 1"/>
                  <a:gd name="T8" fmla="*/ 51 w 1014"/>
                  <a:gd name="T9" fmla="*/ 0 h 1"/>
                  <a:gd name="T10" fmla="*/ 69 w 1014"/>
                  <a:gd name="T11" fmla="*/ 0 h 1"/>
                  <a:gd name="T12" fmla="*/ 86 w 1014"/>
                  <a:gd name="T13" fmla="*/ 0 h 1"/>
                  <a:gd name="T14" fmla="*/ 103 w 1014"/>
                  <a:gd name="T15" fmla="*/ 0 h 1"/>
                  <a:gd name="T16" fmla="*/ 120 w 1014"/>
                  <a:gd name="T17" fmla="*/ 0 h 1"/>
                  <a:gd name="T18" fmla="*/ 136 w 1014"/>
                  <a:gd name="T19" fmla="*/ 0 h 1"/>
                  <a:gd name="T20" fmla="*/ 153 w 1014"/>
                  <a:gd name="T21" fmla="*/ 0 h 1"/>
                  <a:gd name="T22" fmla="*/ 170 w 1014"/>
                  <a:gd name="T23" fmla="*/ 0 h 1"/>
                  <a:gd name="T24" fmla="*/ 186 w 1014"/>
                  <a:gd name="T25" fmla="*/ 0 h 1"/>
                  <a:gd name="T26" fmla="*/ 203 w 1014"/>
                  <a:gd name="T27" fmla="*/ 0 h 1"/>
                  <a:gd name="T28" fmla="*/ 220 w 1014"/>
                  <a:gd name="T29" fmla="*/ 0 h 1"/>
                  <a:gd name="T30" fmla="*/ 238 w 1014"/>
                  <a:gd name="T31" fmla="*/ 0 h 1"/>
                  <a:gd name="T32" fmla="*/ 255 w 1014"/>
                  <a:gd name="T33" fmla="*/ 0 h 1"/>
                  <a:gd name="T34" fmla="*/ 272 w 1014"/>
                  <a:gd name="T35" fmla="*/ 0 h 1"/>
                  <a:gd name="T36" fmla="*/ 288 w 1014"/>
                  <a:gd name="T37" fmla="*/ 0 h 1"/>
                  <a:gd name="T38" fmla="*/ 305 w 1014"/>
                  <a:gd name="T39" fmla="*/ 0 h 1"/>
                  <a:gd name="T40" fmla="*/ 322 w 1014"/>
                  <a:gd name="T41" fmla="*/ 0 h 1"/>
                  <a:gd name="T42" fmla="*/ 338 w 1014"/>
                  <a:gd name="T43" fmla="*/ 0 h 1"/>
                  <a:gd name="T44" fmla="*/ 355 w 1014"/>
                  <a:gd name="T45" fmla="*/ 0 h 1"/>
                  <a:gd name="T46" fmla="*/ 372 w 1014"/>
                  <a:gd name="T47" fmla="*/ 0 h 1"/>
                  <a:gd name="T48" fmla="*/ 389 w 1014"/>
                  <a:gd name="T49" fmla="*/ 0 h 1"/>
                  <a:gd name="T50" fmla="*/ 405 w 1014"/>
                  <a:gd name="T51" fmla="*/ 0 h 1"/>
                  <a:gd name="T52" fmla="*/ 424 w 1014"/>
                  <a:gd name="T53" fmla="*/ 0 h 1"/>
                  <a:gd name="T54" fmla="*/ 440 w 1014"/>
                  <a:gd name="T55" fmla="*/ 0 h 1"/>
                  <a:gd name="T56" fmla="*/ 457 w 1014"/>
                  <a:gd name="T57" fmla="*/ 0 h 1"/>
                  <a:gd name="T58" fmla="*/ 474 w 1014"/>
                  <a:gd name="T59" fmla="*/ 0 h 1"/>
                  <a:gd name="T60" fmla="*/ 491 w 1014"/>
                  <a:gd name="T61" fmla="*/ 0 h 1"/>
                  <a:gd name="T62" fmla="*/ 507 w 1014"/>
                  <a:gd name="T63" fmla="*/ 0 h 1"/>
                  <a:gd name="T64" fmla="*/ 507 w 1014"/>
                  <a:gd name="T65" fmla="*/ 0 h 1"/>
                  <a:gd name="T66" fmla="*/ 0 w 1014"/>
                  <a:gd name="T67" fmla="*/ 0 h 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014" h="1">
                    <a:moveTo>
                      <a:pt x="0" y="0"/>
                    </a:moveTo>
                    <a:lnTo>
                      <a:pt x="1" y="0"/>
                    </a:lnTo>
                    <a:lnTo>
                      <a:pt x="35" y="0"/>
                    </a:lnTo>
                    <a:lnTo>
                      <a:pt x="68" y="0"/>
                    </a:lnTo>
                    <a:lnTo>
                      <a:pt x="102" y="0"/>
                    </a:lnTo>
                    <a:lnTo>
                      <a:pt x="138" y="0"/>
                    </a:lnTo>
                    <a:lnTo>
                      <a:pt x="172" y="0"/>
                    </a:lnTo>
                    <a:lnTo>
                      <a:pt x="205" y="0"/>
                    </a:lnTo>
                    <a:lnTo>
                      <a:pt x="239" y="0"/>
                    </a:lnTo>
                    <a:lnTo>
                      <a:pt x="272" y="0"/>
                    </a:lnTo>
                    <a:lnTo>
                      <a:pt x="305" y="0"/>
                    </a:lnTo>
                    <a:lnTo>
                      <a:pt x="339" y="0"/>
                    </a:lnTo>
                    <a:lnTo>
                      <a:pt x="372" y="0"/>
                    </a:lnTo>
                    <a:lnTo>
                      <a:pt x="406" y="0"/>
                    </a:lnTo>
                    <a:lnTo>
                      <a:pt x="439" y="0"/>
                    </a:lnTo>
                    <a:lnTo>
                      <a:pt x="476" y="0"/>
                    </a:lnTo>
                    <a:lnTo>
                      <a:pt x="509" y="0"/>
                    </a:lnTo>
                    <a:lnTo>
                      <a:pt x="543" y="0"/>
                    </a:lnTo>
                    <a:lnTo>
                      <a:pt x="576" y="0"/>
                    </a:lnTo>
                    <a:lnTo>
                      <a:pt x="610" y="0"/>
                    </a:lnTo>
                    <a:lnTo>
                      <a:pt x="643" y="0"/>
                    </a:lnTo>
                    <a:lnTo>
                      <a:pt x="676" y="0"/>
                    </a:lnTo>
                    <a:lnTo>
                      <a:pt x="710" y="0"/>
                    </a:lnTo>
                    <a:lnTo>
                      <a:pt x="743" y="0"/>
                    </a:lnTo>
                    <a:lnTo>
                      <a:pt x="777" y="0"/>
                    </a:lnTo>
                    <a:lnTo>
                      <a:pt x="810" y="0"/>
                    </a:lnTo>
                    <a:lnTo>
                      <a:pt x="847" y="0"/>
                    </a:lnTo>
                    <a:lnTo>
                      <a:pt x="880" y="0"/>
                    </a:lnTo>
                    <a:lnTo>
                      <a:pt x="914" y="0"/>
                    </a:lnTo>
                    <a:lnTo>
                      <a:pt x="947" y="0"/>
                    </a:lnTo>
                    <a:lnTo>
                      <a:pt x="981" y="0"/>
                    </a:lnTo>
                    <a:lnTo>
                      <a:pt x="1014" y="0"/>
                    </a:lnTo>
                    <a:lnTo>
                      <a:pt x="0"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80" name="Freeform 114"/>
              <p:cNvSpPr>
                <a:spLocks/>
              </p:cNvSpPr>
              <p:nvPr/>
            </p:nvSpPr>
            <p:spPr bwMode="auto">
              <a:xfrm>
                <a:off x="3293" y="3662"/>
                <a:ext cx="7" cy="5"/>
              </a:xfrm>
              <a:custGeom>
                <a:avLst/>
                <a:gdLst>
                  <a:gd name="T0" fmla="*/ 7 w 13"/>
                  <a:gd name="T1" fmla="*/ 5 h 9"/>
                  <a:gd name="T2" fmla="*/ 6 w 13"/>
                  <a:gd name="T3" fmla="*/ 2 h 9"/>
                  <a:gd name="T4" fmla="*/ 3 w 13"/>
                  <a:gd name="T5" fmla="*/ 0 h 9"/>
                  <a:gd name="T6" fmla="*/ 1 w 13"/>
                  <a:gd name="T7" fmla="*/ 2 h 9"/>
                  <a:gd name="T8" fmla="*/ 0 w 13"/>
                  <a:gd name="T9" fmla="*/ 5 h 9"/>
                  <a:gd name="T10" fmla="*/ 7 w 13"/>
                  <a:gd name="T11" fmla="*/ 5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
                    <a:moveTo>
                      <a:pt x="13" y="9"/>
                    </a:moveTo>
                    <a:lnTo>
                      <a:pt x="11" y="4"/>
                    </a:lnTo>
                    <a:lnTo>
                      <a:pt x="6" y="0"/>
                    </a:lnTo>
                    <a:lnTo>
                      <a:pt x="1" y="4"/>
                    </a:lnTo>
                    <a:lnTo>
                      <a:pt x="0" y="9"/>
                    </a:lnTo>
                    <a:lnTo>
                      <a:pt x="13"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81" name="Freeform 115"/>
              <p:cNvSpPr>
                <a:spLocks/>
              </p:cNvSpPr>
              <p:nvPr/>
            </p:nvSpPr>
            <p:spPr bwMode="auto">
              <a:xfrm>
                <a:off x="3293" y="3667"/>
                <a:ext cx="7" cy="40"/>
              </a:xfrm>
              <a:custGeom>
                <a:avLst/>
                <a:gdLst>
                  <a:gd name="T0" fmla="*/ 3 w 13"/>
                  <a:gd name="T1" fmla="*/ 40 h 82"/>
                  <a:gd name="T2" fmla="*/ 7 w 13"/>
                  <a:gd name="T3" fmla="*/ 36 h 82"/>
                  <a:gd name="T4" fmla="*/ 7 w 13"/>
                  <a:gd name="T5" fmla="*/ 0 h 82"/>
                  <a:gd name="T6" fmla="*/ 0 w 13"/>
                  <a:gd name="T7" fmla="*/ 0 h 82"/>
                  <a:gd name="T8" fmla="*/ 0 w 13"/>
                  <a:gd name="T9" fmla="*/ 36 h 82"/>
                  <a:gd name="T10" fmla="*/ 3 w 13"/>
                  <a:gd name="T11" fmla="*/ 31 h 82"/>
                  <a:gd name="T12" fmla="*/ 0 w 13"/>
                  <a:gd name="T13" fmla="*/ 36 h 82"/>
                  <a:gd name="T14" fmla="*/ 1 w 13"/>
                  <a:gd name="T15" fmla="*/ 38 h 82"/>
                  <a:gd name="T16" fmla="*/ 3 w 13"/>
                  <a:gd name="T17" fmla="*/ 39 h 82"/>
                  <a:gd name="T18" fmla="*/ 6 w 13"/>
                  <a:gd name="T19" fmla="*/ 38 h 82"/>
                  <a:gd name="T20" fmla="*/ 7 w 13"/>
                  <a:gd name="T21" fmla="*/ 36 h 82"/>
                  <a:gd name="T22" fmla="*/ 3 w 13"/>
                  <a:gd name="T23" fmla="*/ 40 h 8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82">
                    <a:moveTo>
                      <a:pt x="6" y="82"/>
                    </a:moveTo>
                    <a:lnTo>
                      <a:pt x="13" y="73"/>
                    </a:lnTo>
                    <a:lnTo>
                      <a:pt x="13" y="0"/>
                    </a:lnTo>
                    <a:lnTo>
                      <a:pt x="0" y="0"/>
                    </a:lnTo>
                    <a:lnTo>
                      <a:pt x="0" y="73"/>
                    </a:lnTo>
                    <a:lnTo>
                      <a:pt x="6" y="64"/>
                    </a:lnTo>
                    <a:lnTo>
                      <a:pt x="0" y="73"/>
                    </a:lnTo>
                    <a:lnTo>
                      <a:pt x="1" y="78"/>
                    </a:lnTo>
                    <a:lnTo>
                      <a:pt x="6" y="80"/>
                    </a:lnTo>
                    <a:lnTo>
                      <a:pt x="11" y="78"/>
                    </a:lnTo>
                    <a:lnTo>
                      <a:pt x="13" y="73"/>
                    </a:lnTo>
                    <a:lnTo>
                      <a:pt x="6"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82" name="Freeform 116"/>
              <p:cNvSpPr>
                <a:spLocks/>
              </p:cNvSpPr>
              <p:nvPr/>
            </p:nvSpPr>
            <p:spPr bwMode="auto">
              <a:xfrm>
                <a:off x="3276" y="3698"/>
                <a:ext cx="20" cy="9"/>
              </a:xfrm>
              <a:custGeom>
                <a:avLst/>
                <a:gdLst>
                  <a:gd name="T0" fmla="*/ 4 w 40"/>
                  <a:gd name="T1" fmla="*/ 9 h 18"/>
                  <a:gd name="T2" fmla="*/ 4 w 40"/>
                  <a:gd name="T3" fmla="*/ 9 h 18"/>
                  <a:gd name="T4" fmla="*/ 20 w 40"/>
                  <a:gd name="T5" fmla="*/ 9 h 18"/>
                  <a:gd name="T6" fmla="*/ 20 w 40"/>
                  <a:gd name="T7" fmla="*/ 0 h 18"/>
                  <a:gd name="T8" fmla="*/ 4 w 40"/>
                  <a:gd name="T9" fmla="*/ 0 h 18"/>
                  <a:gd name="T10" fmla="*/ 4 w 40"/>
                  <a:gd name="T11" fmla="*/ 0 h 18"/>
                  <a:gd name="T12" fmla="*/ 4 w 40"/>
                  <a:gd name="T13" fmla="*/ 0 h 18"/>
                  <a:gd name="T14" fmla="*/ 1 w 40"/>
                  <a:gd name="T15" fmla="*/ 2 h 18"/>
                  <a:gd name="T16" fmla="*/ 0 w 40"/>
                  <a:gd name="T17" fmla="*/ 5 h 18"/>
                  <a:gd name="T18" fmla="*/ 1 w 40"/>
                  <a:gd name="T19" fmla="*/ 7 h 18"/>
                  <a:gd name="T20" fmla="*/ 4 w 4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7" y="18"/>
                    </a:moveTo>
                    <a:lnTo>
                      <a:pt x="7" y="18"/>
                    </a:lnTo>
                    <a:lnTo>
                      <a:pt x="40" y="18"/>
                    </a:lnTo>
                    <a:lnTo>
                      <a:pt x="40"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83" name="Freeform 117"/>
              <p:cNvSpPr>
                <a:spLocks/>
              </p:cNvSpPr>
              <p:nvPr/>
            </p:nvSpPr>
            <p:spPr bwMode="auto">
              <a:xfrm>
                <a:off x="3259" y="3698"/>
                <a:ext cx="20" cy="9"/>
              </a:xfrm>
              <a:custGeom>
                <a:avLst/>
                <a:gdLst>
                  <a:gd name="T0" fmla="*/ 4 w 40"/>
                  <a:gd name="T1" fmla="*/ 9 h 18"/>
                  <a:gd name="T2" fmla="*/ 4 w 40"/>
                  <a:gd name="T3" fmla="*/ 9 h 18"/>
                  <a:gd name="T4" fmla="*/ 20 w 40"/>
                  <a:gd name="T5" fmla="*/ 9 h 18"/>
                  <a:gd name="T6" fmla="*/ 20 w 40"/>
                  <a:gd name="T7" fmla="*/ 0 h 18"/>
                  <a:gd name="T8" fmla="*/ 4 w 40"/>
                  <a:gd name="T9" fmla="*/ 0 h 18"/>
                  <a:gd name="T10" fmla="*/ 4 w 40"/>
                  <a:gd name="T11" fmla="*/ 0 h 18"/>
                  <a:gd name="T12" fmla="*/ 4 w 40"/>
                  <a:gd name="T13" fmla="*/ 0 h 18"/>
                  <a:gd name="T14" fmla="*/ 1 w 40"/>
                  <a:gd name="T15" fmla="*/ 2 h 18"/>
                  <a:gd name="T16" fmla="*/ 0 w 40"/>
                  <a:gd name="T17" fmla="*/ 5 h 18"/>
                  <a:gd name="T18" fmla="*/ 1 w 40"/>
                  <a:gd name="T19" fmla="*/ 7 h 18"/>
                  <a:gd name="T20" fmla="*/ 4 w 4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7" y="18"/>
                    </a:moveTo>
                    <a:lnTo>
                      <a:pt x="7" y="18"/>
                    </a:lnTo>
                    <a:lnTo>
                      <a:pt x="40" y="18"/>
                    </a:lnTo>
                    <a:lnTo>
                      <a:pt x="40"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84" name="Freeform 118"/>
              <p:cNvSpPr>
                <a:spLocks/>
              </p:cNvSpPr>
              <p:nvPr/>
            </p:nvSpPr>
            <p:spPr bwMode="auto">
              <a:xfrm>
                <a:off x="3243" y="3698"/>
                <a:ext cx="20" cy="9"/>
              </a:xfrm>
              <a:custGeom>
                <a:avLst/>
                <a:gdLst>
                  <a:gd name="T0" fmla="*/ 3 w 41"/>
                  <a:gd name="T1" fmla="*/ 9 h 18"/>
                  <a:gd name="T2" fmla="*/ 3 w 41"/>
                  <a:gd name="T3" fmla="*/ 9 h 18"/>
                  <a:gd name="T4" fmla="*/ 20 w 41"/>
                  <a:gd name="T5" fmla="*/ 9 h 18"/>
                  <a:gd name="T6" fmla="*/ 20 w 41"/>
                  <a:gd name="T7" fmla="*/ 0 h 18"/>
                  <a:gd name="T8" fmla="*/ 3 w 41"/>
                  <a:gd name="T9" fmla="*/ 0 h 18"/>
                  <a:gd name="T10" fmla="*/ 3 w 41"/>
                  <a:gd name="T11" fmla="*/ 0 h 18"/>
                  <a:gd name="T12" fmla="*/ 3 w 41"/>
                  <a:gd name="T13" fmla="*/ 0 h 18"/>
                  <a:gd name="T14" fmla="*/ 1 w 41"/>
                  <a:gd name="T15" fmla="*/ 2 h 18"/>
                  <a:gd name="T16" fmla="*/ 0 w 41"/>
                  <a:gd name="T17" fmla="*/ 5 h 18"/>
                  <a:gd name="T18" fmla="*/ 1 w 41"/>
                  <a:gd name="T19" fmla="*/ 7 h 18"/>
                  <a:gd name="T20" fmla="*/ 3 w 41"/>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1" h="18">
                    <a:moveTo>
                      <a:pt x="7" y="18"/>
                    </a:moveTo>
                    <a:lnTo>
                      <a:pt x="7" y="18"/>
                    </a:lnTo>
                    <a:lnTo>
                      <a:pt x="41" y="18"/>
                    </a:lnTo>
                    <a:lnTo>
                      <a:pt x="41"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85" name="Freeform 119"/>
              <p:cNvSpPr>
                <a:spLocks/>
              </p:cNvSpPr>
              <p:nvPr/>
            </p:nvSpPr>
            <p:spPr bwMode="auto">
              <a:xfrm>
                <a:off x="3226" y="3698"/>
                <a:ext cx="20" cy="9"/>
              </a:xfrm>
              <a:custGeom>
                <a:avLst/>
                <a:gdLst>
                  <a:gd name="T0" fmla="*/ 4 w 40"/>
                  <a:gd name="T1" fmla="*/ 9 h 18"/>
                  <a:gd name="T2" fmla="*/ 4 w 40"/>
                  <a:gd name="T3" fmla="*/ 9 h 18"/>
                  <a:gd name="T4" fmla="*/ 20 w 40"/>
                  <a:gd name="T5" fmla="*/ 9 h 18"/>
                  <a:gd name="T6" fmla="*/ 20 w 40"/>
                  <a:gd name="T7" fmla="*/ 0 h 18"/>
                  <a:gd name="T8" fmla="*/ 4 w 40"/>
                  <a:gd name="T9" fmla="*/ 0 h 18"/>
                  <a:gd name="T10" fmla="*/ 4 w 40"/>
                  <a:gd name="T11" fmla="*/ 0 h 18"/>
                  <a:gd name="T12" fmla="*/ 4 w 40"/>
                  <a:gd name="T13" fmla="*/ 0 h 18"/>
                  <a:gd name="T14" fmla="*/ 1 w 40"/>
                  <a:gd name="T15" fmla="*/ 2 h 18"/>
                  <a:gd name="T16" fmla="*/ 0 w 40"/>
                  <a:gd name="T17" fmla="*/ 5 h 18"/>
                  <a:gd name="T18" fmla="*/ 1 w 40"/>
                  <a:gd name="T19" fmla="*/ 7 h 18"/>
                  <a:gd name="T20" fmla="*/ 4 w 4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7" y="18"/>
                    </a:moveTo>
                    <a:lnTo>
                      <a:pt x="7" y="18"/>
                    </a:lnTo>
                    <a:lnTo>
                      <a:pt x="40" y="18"/>
                    </a:lnTo>
                    <a:lnTo>
                      <a:pt x="40"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86" name="Freeform 120"/>
              <p:cNvSpPr>
                <a:spLocks/>
              </p:cNvSpPr>
              <p:nvPr/>
            </p:nvSpPr>
            <p:spPr bwMode="auto">
              <a:xfrm>
                <a:off x="3209" y="3698"/>
                <a:ext cx="20" cy="9"/>
              </a:xfrm>
              <a:custGeom>
                <a:avLst/>
                <a:gdLst>
                  <a:gd name="T0" fmla="*/ 3 w 40"/>
                  <a:gd name="T1" fmla="*/ 9 h 18"/>
                  <a:gd name="T2" fmla="*/ 3 w 40"/>
                  <a:gd name="T3" fmla="*/ 9 h 18"/>
                  <a:gd name="T4" fmla="*/ 20 w 40"/>
                  <a:gd name="T5" fmla="*/ 9 h 18"/>
                  <a:gd name="T6" fmla="*/ 20 w 40"/>
                  <a:gd name="T7" fmla="*/ 0 h 18"/>
                  <a:gd name="T8" fmla="*/ 3 w 40"/>
                  <a:gd name="T9" fmla="*/ 0 h 18"/>
                  <a:gd name="T10" fmla="*/ 3 w 40"/>
                  <a:gd name="T11" fmla="*/ 0 h 18"/>
                  <a:gd name="T12" fmla="*/ 3 w 40"/>
                  <a:gd name="T13" fmla="*/ 0 h 18"/>
                  <a:gd name="T14" fmla="*/ 1 w 40"/>
                  <a:gd name="T15" fmla="*/ 2 h 18"/>
                  <a:gd name="T16" fmla="*/ 0 w 40"/>
                  <a:gd name="T17" fmla="*/ 5 h 18"/>
                  <a:gd name="T18" fmla="*/ 1 w 40"/>
                  <a:gd name="T19" fmla="*/ 7 h 18"/>
                  <a:gd name="T20" fmla="*/ 3 w 4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6" y="18"/>
                    </a:moveTo>
                    <a:lnTo>
                      <a:pt x="6" y="18"/>
                    </a:lnTo>
                    <a:lnTo>
                      <a:pt x="40" y="18"/>
                    </a:lnTo>
                    <a:lnTo>
                      <a:pt x="40" y="0"/>
                    </a:lnTo>
                    <a:lnTo>
                      <a:pt x="6" y="0"/>
                    </a:lnTo>
                    <a:lnTo>
                      <a:pt x="1" y="3"/>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87" name="Freeform 121"/>
              <p:cNvSpPr>
                <a:spLocks/>
              </p:cNvSpPr>
              <p:nvPr/>
            </p:nvSpPr>
            <p:spPr bwMode="auto">
              <a:xfrm>
                <a:off x="3192" y="3698"/>
                <a:ext cx="21" cy="9"/>
              </a:xfrm>
              <a:custGeom>
                <a:avLst/>
                <a:gdLst>
                  <a:gd name="T0" fmla="*/ 4 w 42"/>
                  <a:gd name="T1" fmla="*/ 9 h 18"/>
                  <a:gd name="T2" fmla="*/ 4 w 42"/>
                  <a:gd name="T3" fmla="*/ 9 h 18"/>
                  <a:gd name="T4" fmla="*/ 21 w 42"/>
                  <a:gd name="T5" fmla="*/ 9 h 18"/>
                  <a:gd name="T6" fmla="*/ 21 w 42"/>
                  <a:gd name="T7" fmla="*/ 0 h 18"/>
                  <a:gd name="T8" fmla="*/ 4 w 42"/>
                  <a:gd name="T9" fmla="*/ 0 h 18"/>
                  <a:gd name="T10" fmla="*/ 4 w 42"/>
                  <a:gd name="T11" fmla="*/ 0 h 18"/>
                  <a:gd name="T12" fmla="*/ 4 w 42"/>
                  <a:gd name="T13" fmla="*/ 0 h 18"/>
                  <a:gd name="T14" fmla="*/ 1 w 42"/>
                  <a:gd name="T15" fmla="*/ 2 h 18"/>
                  <a:gd name="T16" fmla="*/ 0 w 42"/>
                  <a:gd name="T17" fmla="*/ 5 h 18"/>
                  <a:gd name="T18" fmla="*/ 1 w 42"/>
                  <a:gd name="T19" fmla="*/ 7 h 18"/>
                  <a:gd name="T20" fmla="*/ 4 w 42"/>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7" y="18"/>
                    </a:moveTo>
                    <a:lnTo>
                      <a:pt x="7" y="18"/>
                    </a:lnTo>
                    <a:lnTo>
                      <a:pt x="42" y="18"/>
                    </a:lnTo>
                    <a:lnTo>
                      <a:pt x="42"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88" name="Freeform 122"/>
              <p:cNvSpPr>
                <a:spLocks/>
              </p:cNvSpPr>
              <p:nvPr/>
            </p:nvSpPr>
            <p:spPr bwMode="auto">
              <a:xfrm>
                <a:off x="3175" y="3698"/>
                <a:ext cx="20" cy="9"/>
              </a:xfrm>
              <a:custGeom>
                <a:avLst/>
                <a:gdLst>
                  <a:gd name="T0" fmla="*/ 4 w 40"/>
                  <a:gd name="T1" fmla="*/ 9 h 18"/>
                  <a:gd name="T2" fmla="*/ 4 w 40"/>
                  <a:gd name="T3" fmla="*/ 9 h 18"/>
                  <a:gd name="T4" fmla="*/ 20 w 40"/>
                  <a:gd name="T5" fmla="*/ 9 h 18"/>
                  <a:gd name="T6" fmla="*/ 20 w 40"/>
                  <a:gd name="T7" fmla="*/ 0 h 18"/>
                  <a:gd name="T8" fmla="*/ 4 w 40"/>
                  <a:gd name="T9" fmla="*/ 0 h 18"/>
                  <a:gd name="T10" fmla="*/ 4 w 40"/>
                  <a:gd name="T11" fmla="*/ 0 h 18"/>
                  <a:gd name="T12" fmla="*/ 4 w 40"/>
                  <a:gd name="T13" fmla="*/ 0 h 18"/>
                  <a:gd name="T14" fmla="*/ 1 w 40"/>
                  <a:gd name="T15" fmla="*/ 2 h 18"/>
                  <a:gd name="T16" fmla="*/ 0 w 40"/>
                  <a:gd name="T17" fmla="*/ 5 h 18"/>
                  <a:gd name="T18" fmla="*/ 1 w 40"/>
                  <a:gd name="T19" fmla="*/ 7 h 18"/>
                  <a:gd name="T20" fmla="*/ 4 w 4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7" y="18"/>
                    </a:moveTo>
                    <a:lnTo>
                      <a:pt x="7" y="18"/>
                    </a:lnTo>
                    <a:lnTo>
                      <a:pt x="40" y="18"/>
                    </a:lnTo>
                    <a:lnTo>
                      <a:pt x="40"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89" name="Freeform 123"/>
              <p:cNvSpPr>
                <a:spLocks/>
              </p:cNvSpPr>
              <p:nvPr/>
            </p:nvSpPr>
            <p:spPr bwMode="auto">
              <a:xfrm>
                <a:off x="3158" y="3698"/>
                <a:ext cx="20" cy="9"/>
              </a:xfrm>
              <a:custGeom>
                <a:avLst/>
                <a:gdLst>
                  <a:gd name="T0" fmla="*/ 3 w 40"/>
                  <a:gd name="T1" fmla="*/ 9 h 18"/>
                  <a:gd name="T2" fmla="*/ 3 w 40"/>
                  <a:gd name="T3" fmla="*/ 9 h 18"/>
                  <a:gd name="T4" fmla="*/ 20 w 40"/>
                  <a:gd name="T5" fmla="*/ 9 h 18"/>
                  <a:gd name="T6" fmla="*/ 20 w 40"/>
                  <a:gd name="T7" fmla="*/ 0 h 18"/>
                  <a:gd name="T8" fmla="*/ 3 w 40"/>
                  <a:gd name="T9" fmla="*/ 0 h 18"/>
                  <a:gd name="T10" fmla="*/ 3 w 40"/>
                  <a:gd name="T11" fmla="*/ 0 h 18"/>
                  <a:gd name="T12" fmla="*/ 3 w 40"/>
                  <a:gd name="T13" fmla="*/ 0 h 18"/>
                  <a:gd name="T14" fmla="*/ 1 w 40"/>
                  <a:gd name="T15" fmla="*/ 2 h 18"/>
                  <a:gd name="T16" fmla="*/ 0 w 40"/>
                  <a:gd name="T17" fmla="*/ 5 h 18"/>
                  <a:gd name="T18" fmla="*/ 1 w 40"/>
                  <a:gd name="T19" fmla="*/ 7 h 18"/>
                  <a:gd name="T20" fmla="*/ 3 w 4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6" y="18"/>
                    </a:moveTo>
                    <a:lnTo>
                      <a:pt x="6" y="18"/>
                    </a:lnTo>
                    <a:lnTo>
                      <a:pt x="40" y="18"/>
                    </a:lnTo>
                    <a:lnTo>
                      <a:pt x="40" y="0"/>
                    </a:lnTo>
                    <a:lnTo>
                      <a:pt x="6" y="0"/>
                    </a:lnTo>
                    <a:lnTo>
                      <a:pt x="1" y="3"/>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90" name="Freeform 124"/>
              <p:cNvSpPr>
                <a:spLocks/>
              </p:cNvSpPr>
              <p:nvPr/>
            </p:nvSpPr>
            <p:spPr bwMode="auto">
              <a:xfrm>
                <a:off x="3142" y="3698"/>
                <a:ext cx="20" cy="9"/>
              </a:xfrm>
              <a:custGeom>
                <a:avLst/>
                <a:gdLst>
                  <a:gd name="T0" fmla="*/ 4 w 40"/>
                  <a:gd name="T1" fmla="*/ 9 h 18"/>
                  <a:gd name="T2" fmla="*/ 4 w 40"/>
                  <a:gd name="T3" fmla="*/ 9 h 18"/>
                  <a:gd name="T4" fmla="*/ 20 w 40"/>
                  <a:gd name="T5" fmla="*/ 9 h 18"/>
                  <a:gd name="T6" fmla="*/ 20 w 40"/>
                  <a:gd name="T7" fmla="*/ 0 h 18"/>
                  <a:gd name="T8" fmla="*/ 4 w 40"/>
                  <a:gd name="T9" fmla="*/ 0 h 18"/>
                  <a:gd name="T10" fmla="*/ 4 w 40"/>
                  <a:gd name="T11" fmla="*/ 0 h 18"/>
                  <a:gd name="T12" fmla="*/ 4 w 40"/>
                  <a:gd name="T13" fmla="*/ 0 h 18"/>
                  <a:gd name="T14" fmla="*/ 1 w 40"/>
                  <a:gd name="T15" fmla="*/ 2 h 18"/>
                  <a:gd name="T16" fmla="*/ 0 w 40"/>
                  <a:gd name="T17" fmla="*/ 5 h 18"/>
                  <a:gd name="T18" fmla="*/ 1 w 40"/>
                  <a:gd name="T19" fmla="*/ 7 h 18"/>
                  <a:gd name="T20" fmla="*/ 4 w 4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7" y="18"/>
                    </a:moveTo>
                    <a:lnTo>
                      <a:pt x="7" y="18"/>
                    </a:lnTo>
                    <a:lnTo>
                      <a:pt x="40" y="18"/>
                    </a:lnTo>
                    <a:lnTo>
                      <a:pt x="40"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91" name="Freeform 125"/>
              <p:cNvSpPr>
                <a:spLocks/>
              </p:cNvSpPr>
              <p:nvPr/>
            </p:nvSpPr>
            <p:spPr bwMode="auto">
              <a:xfrm>
                <a:off x="3125" y="3698"/>
                <a:ext cx="20" cy="9"/>
              </a:xfrm>
              <a:custGeom>
                <a:avLst/>
                <a:gdLst>
                  <a:gd name="T0" fmla="*/ 3 w 40"/>
                  <a:gd name="T1" fmla="*/ 9 h 18"/>
                  <a:gd name="T2" fmla="*/ 3 w 40"/>
                  <a:gd name="T3" fmla="*/ 9 h 18"/>
                  <a:gd name="T4" fmla="*/ 20 w 40"/>
                  <a:gd name="T5" fmla="*/ 9 h 18"/>
                  <a:gd name="T6" fmla="*/ 20 w 40"/>
                  <a:gd name="T7" fmla="*/ 0 h 18"/>
                  <a:gd name="T8" fmla="*/ 3 w 40"/>
                  <a:gd name="T9" fmla="*/ 0 h 18"/>
                  <a:gd name="T10" fmla="*/ 3 w 40"/>
                  <a:gd name="T11" fmla="*/ 0 h 18"/>
                  <a:gd name="T12" fmla="*/ 3 w 40"/>
                  <a:gd name="T13" fmla="*/ 0 h 18"/>
                  <a:gd name="T14" fmla="*/ 1 w 40"/>
                  <a:gd name="T15" fmla="*/ 2 h 18"/>
                  <a:gd name="T16" fmla="*/ 0 w 40"/>
                  <a:gd name="T17" fmla="*/ 5 h 18"/>
                  <a:gd name="T18" fmla="*/ 1 w 40"/>
                  <a:gd name="T19" fmla="*/ 7 h 18"/>
                  <a:gd name="T20" fmla="*/ 3 w 4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6" y="18"/>
                    </a:moveTo>
                    <a:lnTo>
                      <a:pt x="6" y="18"/>
                    </a:lnTo>
                    <a:lnTo>
                      <a:pt x="40" y="18"/>
                    </a:lnTo>
                    <a:lnTo>
                      <a:pt x="40" y="0"/>
                    </a:lnTo>
                    <a:lnTo>
                      <a:pt x="6" y="0"/>
                    </a:lnTo>
                    <a:lnTo>
                      <a:pt x="1" y="3"/>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92" name="Freeform 126"/>
              <p:cNvSpPr>
                <a:spLocks/>
              </p:cNvSpPr>
              <p:nvPr/>
            </p:nvSpPr>
            <p:spPr bwMode="auto">
              <a:xfrm>
                <a:off x="3107" y="3698"/>
                <a:ext cx="21" cy="9"/>
              </a:xfrm>
              <a:custGeom>
                <a:avLst/>
                <a:gdLst>
                  <a:gd name="T0" fmla="*/ 3 w 41"/>
                  <a:gd name="T1" fmla="*/ 9 h 18"/>
                  <a:gd name="T2" fmla="*/ 3 w 41"/>
                  <a:gd name="T3" fmla="*/ 9 h 18"/>
                  <a:gd name="T4" fmla="*/ 21 w 41"/>
                  <a:gd name="T5" fmla="*/ 9 h 18"/>
                  <a:gd name="T6" fmla="*/ 21 w 41"/>
                  <a:gd name="T7" fmla="*/ 0 h 18"/>
                  <a:gd name="T8" fmla="*/ 3 w 41"/>
                  <a:gd name="T9" fmla="*/ 0 h 18"/>
                  <a:gd name="T10" fmla="*/ 3 w 41"/>
                  <a:gd name="T11" fmla="*/ 0 h 18"/>
                  <a:gd name="T12" fmla="*/ 3 w 41"/>
                  <a:gd name="T13" fmla="*/ 0 h 18"/>
                  <a:gd name="T14" fmla="*/ 1 w 41"/>
                  <a:gd name="T15" fmla="*/ 2 h 18"/>
                  <a:gd name="T16" fmla="*/ 0 w 41"/>
                  <a:gd name="T17" fmla="*/ 5 h 18"/>
                  <a:gd name="T18" fmla="*/ 1 w 41"/>
                  <a:gd name="T19" fmla="*/ 7 h 18"/>
                  <a:gd name="T20" fmla="*/ 3 w 41"/>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1" h="18">
                    <a:moveTo>
                      <a:pt x="6" y="18"/>
                    </a:moveTo>
                    <a:lnTo>
                      <a:pt x="6" y="18"/>
                    </a:lnTo>
                    <a:lnTo>
                      <a:pt x="41" y="18"/>
                    </a:lnTo>
                    <a:lnTo>
                      <a:pt x="41" y="0"/>
                    </a:lnTo>
                    <a:lnTo>
                      <a:pt x="6" y="0"/>
                    </a:lnTo>
                    <a:lnTo>
                      <a:pt x="1" y="3"/>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93" name="Freeform 127"/>
              <p:cNvSpPr>
                <a:spLocks/>
              </p:cNvSpPr>
              <p:nvPr/>
            </p:nvSpPr>
            <p:spPr bwMode="auto">
              <a:xfrm>
                <a:off x="3091" y="3698"/>
                <a:ext cx="20" cy="9"/>
              </a:xfrm>
              <a:custGeom>
                <a:avLst/>
                <a:gdLst>
                  <a:gd name="T0" fmla="*/ 4 w 40"/>
                  <a:gd name="T1" fmla="*/ 9 h 18"/>
                  <a:gd name="T2" fmla="*/ 4 w 40"/>
                  <a:gd name="T3" fmla="*/ 9 h 18"/>
                  <a:gd name="T4" fmla="*/ 20 w 40"/>
                  <a:gd name="T5" fmla="*/ 9 h 18"/>
                  <a:gd name="T6" fmla="*/ 20 w 40"/>
                  <a:gd name="T7" fmla="*/ 0 h 18"/>
                  <a:gd name="T8" fmla="*/ 4 w 40"/>
                  <a:gd name="T9" fmla="*/ 0 h 18"/>
                  <a:gd name="T10" fmla="*/ 4 w 40"/>
                  <a:gd name="T11" fmla="*/ 0 h 18"/>
                  <a:gd name="T12" fmla="*/ 4 w 40"/>
                  <a:gd name="T13" fmla="*/ 0 h 18"/>
                  <a:gd name="T14" fmla="*/ 1 w 40"/>
                  <a:gd name="T15" fmla="*/ 2 h 18"/>
                  <a:gd name="T16" fmla="*/ 0 w 40"/>
                  <a:gd name="T17" fmla="*/ 5 h 18"/>
                  <a:gd name="T18" fmla="*/ 1 w 40"/>
                  <a:gd name="T19" fmla="*/ 7 h 18"/>
                  <a:gd name="T20" fmla="*/ 4 w 4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7" y="18"/>
                    </a:moveTo>
                    <a:lnTo>
                      <a:pt x="7" y="18"/>
                    </a:lnTo>
                    <a:lnTo>
                      <a:pt x="40" y="18"/>
                    </a:lnTo>
                    <a:lnTo>
                      <a:pt x="40"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94" name="Freeform 128"/>
              <p:cNvSpPr>
                <a:spLocks/>
              </p:cNvSpPr>
              <p:nvPr/>
            </p:nvSpPr>
            <p:spPr bwMode="auto">
              <a:xfrm>
                <a:off x="3074" y="3698"/>
                <a:ext cx="20" cy="9"/>
              </a:xfrm>
              <a:custGeom>
                <a:avLst/>
                <a:gdLst>
                  <a:gd name="T0" fmla="*/ 4 w 40"/>
                  <a:gd name="T1" fmla="*/ 9 h 18"/>
                  <a:gd name="T2" fmla="*/ 4 w 40"/>
                  <a:gd name="T3" fmla="*/ 9 h 18"/>
                  <a:gd name="T4" fmla="*/ 20 w 40"/>
                  <a:gd name="T5" fmla="*/ 9 h 18"/>
                  <a:gd name="T6" fmla="*/ 20 w 40"/>
                  <a:gd name="T7" fmla="*/ 0 h 18"/>
                  <a:gd name="T8" fmla="*/ 4 w 40"/>
                  <a:gd name="T9" fmla="*/ 0 h 18"/>
                  <a:gd name="T10" fmla="*/ 4 w 40"/>
                  <a:gd name="T11" fmla="*/ 0 h 18"/>
                  <a:gd name="T12" fmla="*/ 4 w 40"/>
                  <a:gd name="T13" fmla="*/ 0 h 18"/>
                  <a:gd name="T14" fmla="*/ 1 w 40"/>
                  <a:gd name="T15" fmla="*/ 2 h 18"/>
                  <a:gd name="T16" fmla="*/ 0 w 40"/>
                  <a:gd name="T17" fmla="*/ 5 h 18"/>
                  <a:gd name="T18" fmla="*/ 1 w 40"/>
                  <a:gd name="T19" fmla="*/ 7 h 18"/>
                  <a:gd name="T20" fmla="*/ 4 w 4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7" y="18"/>
                    </a:moveTo>
                    <a:lnTo>
                      <a:pt x="7" y="18"/>
                    </a:lnTo>
                    <a:lnTo>
                      <a:pt x="40" y="18"/>
                    </a:lnTo>
                    <a:lnTo>
                      <a:pt x="40"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95" name="Freeform 129"/>
              <p:cNvSpPr>
                <a:spLocks/>
              </p:cNvSpPr>
              <p:nvPr/>
            </p:nvSpPr>
            <p:spPr bwMode="auto">
              <a:xfrm>
                <a:off x="3057" y="3698"/>
                <a:ext cx="20" cy="9"/>
              </a:xfrm>
              <a:custGeom>
                <a:avLst/>
                <a:gdLst>
                  <a:gd name="T0" fmla="*/ 3 w 41"/>
                  <a:gd name="T1" fmla="*/ 9 h 18"/>
                  <a:gd name="T2" fmla="*/ 3 w 41"/>
                  <a:gd name="T3" fmla="*/ 9 h 18"/>
                  <a:gd name="T4" fmla="*/ 20 w 41"/>
                  <a:gd name="T5" fmla="*/ 9 h 18"/>
                  <a:gd name="T6" fmla="*/ 20 w 41"/>
                  <a:gd name="T7" fmla="*/ 0 h 18"/>
                  <a:gd name="T8" fmla="*/ 3 w 41"/>
                  <a:gd name="T9" fmla="*/ 0 h 18"/>
                  <a:gd name="T10" fmla="*/ 3 w 41"/>
                  <a:gd name="T11" fmla="*/ 0 h 18"/>
                  <a:gd name="T12" fmla="*/ 3 w 41"/>
                  <a:gd name="T13" fmla="*/ 0 h 18"/>
                  <a:gd name="T14" fmla="*/ 1 w 41"/>
                  <a:gd name="T15" fmla="*/ 2 h 18"/>
                  <a:gd name="T16" fmla="*/ 0 w 41"/>
                  <a:gd name="T17" fmla="*/ 5 h 18"/>
                  <a:gd name="T18" fmla="*/ 1 w 41"/>
                  <a:gd name="T19" fmla="*/ 7 h 18"/>
                  <a:gd name="T20" fmla="*/ 3 w 41"/>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1" h="18">
                    <a:moveTo>
                      <a:pt x="7" y="18"/>
                    </a:moveTo>
                    <a:lnTo>
                      <a:pt x="7" y="18"/>
                    </a:lnTo>
                    <a:lnTo>
                      <a:pt x="41" y="18"/>
                    </a:lnTo>
                    <a:lnTo>
                      <a:pt x="41"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96" name="Freeform 130"/>
              <p:cNvSpPr>
                <a:spLocks/>
              </p:cNvSpPr>
              <p:nvPr/>
            </p:nvSpPr>
            <p:spPr bwMode="auto">
              <a:xfrm>
                <a:off x="3040" y="3698"/>
                <a:ext cx="21" cy="9"/>
              </a:xfrm>
              <a:custGeom>
                <a:avLst/>
                <a:gdLst>
                  <a:gd name="T0" fmla="*/ 4 w 40"/>
                  <a:gd name="T1" fmla="*/ 9 h 18"/>
                  <a:gd name="T2" fmla="*/ 4 w 40"/>
                  <a:gd name="T3" fmla="*/ 9 h 18"/>
                  <a:gd name="T4" fmla="*/ 21 w 40"/>
                  <a:gd name="T5" fmla="*/ 9 h 18"/>
                  <a:gd name="T6" fmla="*/ 21 w 40"/>
                  <a:gd name="T7" fmla="*/ 0 h 18"/>
                  <a:gd name="T8" fmla="*/ 4 w 40"/>
                  <a:gd name="T9" fmla="*/ 0 h 18"/>
                  <a:gd name="T10" fmla="*/ 4 w 40"/>
                  <a:gd name="T11" fmla="*/ 0 h 18"/>
                  <a:gd name="T12" fmla="*/ 4 w 40"/>
                  <a:gd name="T13" fmla="*/ 0 h 18"/>
                  <a:gd name="T14" fmla="*/ 1 w 40"/>
                  <a:gd name="T15" fmla="*/ 2 h 18"/>
                  <a:gd name="T16" fmla="*/ 0 w 40"/>
                  <a:gd name="T17" fmla="*/ 5 h 18"/>
                  <a:gd name="T18" fmla="*/ 1 w 40"/>
                  <a:gd name="T19" fmla="*/ 7 h 18"/>
                  <a:gd name="T20" fmla="*/ 4 w 4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7" y="18"/>
                    </a:moveTo>
                    <a:lnTo>
                      <a:pt x="7" y="18"/>
                    </a:lnTo>
                    <a:lnTo>
                      <a:pt x="40" y="18"/>
                    </a:lnTo>
                    <a:lnTo>
                      <a:pt x="40"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97" name="Freeform 131"/>
              <p:cNvSpPr>
                <a:spLocks/>
              </p:cNvSpPr>
              <p:nvPr/>
            </p:nvSpPr>
            <p:spPr bwMode="auto">
              <a:xfrm>
                <a:off x="3024" y="3698"/>
                <a:ext cx="20" cy="9"/>
              </a:xfrm>
              <a:custGeom>
                <a:avLst/>
                <a:gdLst>
                  <a:gd name="T0" fmla="*/ 3 w 40"/>
                  <a:gd name="T1" fmla="*/ 9 h 18"/>
                  <a:gd name="T2" fmla="*/ 3 w 40"/>
                  <a:gd name="T3" fmla="*/ 9 h 18"/>
                  <a:gd name="T4" fmla="*/ 20 w 40"/>
                  <a:gd name="T5" fmla="*/ 9 h 18"/>
                  <a:gd name="T6" fmla="*/ 20 w 40"/>
                  <a:gd name="T7" fmla="*/ 0 h 18"/>
                  <a:gd name="T8" fmla="*/ 3 w 40"/>
                  <a:gd name="T9" fmla="*/ 0 h 18"/>
                  <a:gd name="T10" fmla="*/ 3 w 40"/>
                  <a:gd name="T11" fmla="*/ 0 h 18"/>
                  <a:gd name="T12" fmla="*/ 3 w 40"/>
                  <a:gd name="T13" fmla="*/ 0 h 18"/>
                  <a:gd name="T14" fmla="*/ 1 w 40"/>
                  <a:gd name="T15" fmla="*/ 2 h 18"/>
                  <a:gd name="T16" fmla="*/ 0 w 40"/>
                  <a:gd name="T17" fmla="*/ 5 h 18"/>
                  <a:gd name="T18" fmla="*/ 1 w 40"/>
                  <a:gd name="T19" fmla="*/ 7 h 18"/>
                  <a:gd name="T20" fmla="*/ 3 w 4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6" y="18"/>
                    </a:moveTo>
                    <a:lnTo>
                      <a:pt x="6" y="18"/>
                    </a:lnTo>
                    <a:lnTo>
                      <a:pt x="40" y="18"/>
                    </a:lnTo>
                    <a:lnTo>
                      <a:pt x="40" y="0"/>
                    </a:lnTo>
                    <a:lnTo>
                      <a:pt x="6" y="0"/>
                    </a:lnTo>
                    <a:lnTo>
                      <a:pt x="1" y="3"/>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98" name="Freeform 132"/>
              <p:cNvSpPr>
                <a:spLocks/>
              </p:cNvSpPr>
              <p:nvPr/>
            </p:nvSpPr>
            <p:spPr bwMode="auto">
              <a:xfrm>
                <a:off x="3006" y="3698"/>
                <a:ext cx="21" cy="9"/>
              </a:xfrm>
              <a:custGeom>
                <a:avLst/>
                <a:gdLst>
                  <a:gd name="T0" fmla="*/ 4 w 42"/>
                  <a:gd name="T1" fmla="*/ 9 h 18"/>
                  <a:gd name="T2" fmla="*/ 4 w 42"/>
                  <a:gd name="T3" fmla="*/ 9 h 18"/>
                  <a:gd name="T4" fmla="*/ 21 w 42"/>
                  <a:gd name="T5" fmla="*/ 9 h 18"/>
                  <a:gd name="T6" fmla="*/ 21 w 42"/>
                  <a:gd name="T7" fmla="*/ 0 h 18"/>
                  <a:gd name="T8" fmla="*/ 4 w 42"/>
                  <a:gd name="T9" fmla="*/ 0 h 18"/>
                  <a:gd name="T10" fmla="*/ 4 w 42"/>
                  <a:gd name="T11" fmla="*/ 0 h 18"/>
                  <a:gd name="T12" fmla="*/ 4 w 42"/>
                  <a:gd name="T13" fmla="*/ 0 h 18"/>
                  <a:gd name="T14" fmla="*/ 1 w 42"/>
                  <a:gd name="T15" fmla="*/ 2 h 18"/>
                  <a:gd name="T16" fmla="*/ 0 w 42"/>
                  <a:gd name="T17" fmla="*/ 5 h 18"/>
                  <a:gd name="T18" fmla="*/ 1 w 42"/>
                  <a:gd name="T19" fmla="*/ 7 h 18"/>
                  <a:gd name="T20" fmla="*/ 4 w 42"/>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7" y="18"/>
                    </a:moveTo>
                    <a:lnTo>
                      <a:pt x="7" y="18"/>
                    </a:lnTo>
                    <a:lnTo>
                      <a:pt x="42" y="18"/>
                    </a:lnTo>
                    <a:lnTo>
                      <a:pt x="42"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699" name="Freeform 133"/>
              <p:cNvSpPr>
                <a:spLocks/>
              </p:cNvSpPr>
              <p:nvPr/>
            </p:nvSpPr>
            <p:spPr bwMode="auto">
              <a:xfrm>
                <a:off x="2990" y="3698"/>
                <a:ext cx="20" cy="9"/>
              </a:xfrm>
              <a:custGeom>
                <a:avLst/>
                <a:gdLst>
                  <a:gd name="T0" fmla="*/ 4 w 40"/>
                  <a:gd name="T1" fmla="*/ 9 h 18"/>
                  <a:gd name="T2" fmla="*/ 4 w 40"/>
                  <a:gd name="T3" fmla="*/ 9 h 18"/>
                  <a:gd name="T4" fmla="*/ 20 w 40"/>
                  <a:gd name="T5" fmla="*/ 9 h 18"/>
                  <a:gd name="T6" fmla="*/ 20 w 40"/>
                  <a:gd name="T7" fmla="*/ 0 h 18"/>
                  <a:gd name="T8" fmla="*/ 4 w 40"/>
                  <a:gd name="T9" fmla="*/ 0 h 18"/>
                  <a:gd name="T10" fmla="*/ 4 w 40"/>
                  <a:gd name="T11" fmla="*/ 0 h 18"/>
                  <a:gd name="T12" fmla="*/ 4 w 40"/>
                  <a:gd name="T13" fmla="*/ 0 h 18"/>
                  <a:gd name="T14" fmla="*/ 1 w 40"/>
                  <a:gd name="T15" fmla="*/ 2 h 18"/>
                  <a:gd name="T16" fmla="*/ 0 w 40"/>
                  <a:gd name="T17" fmla="*/ 5 h 18"/>
                  <a:gd name="T18" fmla="*/ 1 w 40"/>
                  <a:gd name="T19" fmla="*/ 7 h 18"/>
                  <a:gd name="T20" fmla="*/ 4 w 4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7" y="18"/>
                    </a:moveTo>
                    <a:lnTo>
                      <a:pt x="7" y="18"/>
                    </a:lnTo>
                    <a:lnTo>
                      <a:pt x="40" y="18"/>
                    </a:lnTo>
                    <a:lnTo>
                      <a:pt x="40"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00" name="Freeform 134"/>
              <p:cNvSpPr>
                <a:spLocks/>
              </p:cNvSpPr>
              <p:nvPr/>
            </p:nvSpPr>
            <p:spPr bwMode="auto">
              <a:xfrm>
                <a:off x="2973" y="3698"/>
                <a:ext cx="20" cy="9"/>
              </a:xfrm>
              <a:custGeom>
                <a:avLst/>
                <a:gdLst>
                  <a:gd name="T0" fmla="*/ 3 w 40"/>
                  <a:gd name="T1" fmla="*/ 9 h 18"/>
                  <a:gd name="T2" fmla="*/ 3 w 40"/>
                  <a:gd name="T3" fmla="*/ 9 h 18"/>
                  <a:gd name="T4" fmla="*/ 20 w 40"/>
                  <a:gd name="T5" fmla="*/ 9 h 18"/>
                  <a:gd name="T6" fmla="*/ 20 w 40"/>
                  <a:gd name="T7" fmla="*/ 0 h 18"/>
                  <a:gd name="T8" fmla="*/ 3 w 40"/>
                  <a:gd name="T9" fmla="*/ 0 h 18"/>
                  <a:gd name="T10" fmla="*/ 3 w 40"/>
                  <a:gd name="T11" fmla="*/ 0 h 18"/>
                  <a:gd name="T12" fmla="*/ 3 w 40"/>
                  <a:gd name="T13" fmla="*/ 0 h 18"/>
                  <a:gd name="T14" fmla="*/ 1 w 40"/>
                  <a:gd name="T15" fmla="*/ 2 h 18"/>
                  <a:gd name="T16" fmla="*/ 0 w 40"/>
                  <a:gd name="T17" fmla="*/ 5 h 18"/>
                  <a:gd name="T18" fmla="*/ 1 w 40"/>
                  <a:gd name="T19" fmla="*/ 7 h 18"/>
                  <a:gd name="T20" fmla="*/ 3 w 4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6" y="18"/>
                    </a:moveTo>
                    <a:lnTo>
                      <a:pt x="6" y="18"/>
                    </a:lnTo>
                    <a:lnTo>
                      <a:pt x="40" y="18"/>
                    </a:lnTo>
                    <a:lnTo>
                      <a:pt x="40" y="0"/>
                    </a:lnTo>
                    <a:lnTo>
                      <a:pt x="6" y="0"/>
                    </a:lnTo>
                    <a:lnTo>
                      <a:pt x="1" y="3"/>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01" name="Freeform 135"/>
              <p:cNvSpPr>
                <a:spLocks/>
              </p:cNvSpPr>
              <p:nvPr/>
            </p:nvSpPr>
            <p:spPr bwMode="auto">
              <a:xfrm>
                <a:off x="2956" y="3698"/>
                <a:ext cx="20" cy="9"/>
              </a:xfrm>
              <a:custGeom>
                <a:avLst/>
                <a:gdLst>
                  <a:gd name="T0" fmla="*/ 4 w 40"/>
                  <a:gd name="T1" fmla="*/ 9 h 18"/>
                  <a:gd name="T2" fmla="*/ 4 w 40"/>
                  <a:gd name="T3" fmla="*/ 9 h 18"/>
                  <a:gd name="T4" fmla="*/ 20 w 40"/>
                  <a:gd name="T5" fmla="*/ 9 h 18"/>
                  <a:gd name="T6" fmla="*/ 20 w 40"/>
                  <a:gd name="T7" fmla="*/ 0 h 18"/>
                  <a:gd name="T8" fmla="*/ 4 w 40"/>
                  <a:gd name="T9" fmla="*/ 0 h 18"/>
                  <a:gd name="T10" fmla="*/ 4 w 40"/>
                  <a:gd name="T11" fmla="*/ 0 h 18"/>
                  <a:gd name="T12" fmla="*/ 4 w 40"/>
                  <a:gd name="T13" fmla="*/ 0 h 18"/>
                  <a:gd name="T14" fmla="*/ 1 w 40"/>
                  <a:gd name="T15" fmla="*/ 2 h 18"/>
                  <a:gd name="T16" fmla="*/ 0 w 40"/>
                  <a:gd name="T17" fmla="*/ 5 h 18"/>
                  <a:gd name="T18" fmla="*/ 1 w 40"/>
                  <a:gd name="T19" fmla="*/ 7 h 18"/>
                  <a:gd name="T20" fmla="*/ 4 w 4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7" y="18"/>
                    </a:moveTo>
                    <a:lnTo>
                      <a:pt x="7" y="18"/>
                    </a:lnTo>
                    <a:lnTo>
                      <a:pt x="40" y="18"/>
                    </a:lnTo>
                    <a:lnTo>
                      <a:pt x="40"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02" name="Freeform 136"/>
              <p:cNvSpPr>
                <a:spLocks/>
              </p:cNvSpPr>
              <p:nvPr/>
            </p:nvSpPr>
            <p:spPr bwMode="auto">
              <a:xfrm>
                <a:off x="2939" y="3698"/>
                <a:ext cx="20" cy="9"/>
              </a:xfrm>
              <a:custGeom>
                <a:avLst/>
                <a:gdLst>
                  <a:gd name="T0" fmla="*/ 3 w 40"/>
                  <a:gd name="T1" fmla="*/ 9 h 18"/>
                  <a:gd name="T2" fmla="*/ 3 w 40"/>
                  <a:gd name="T3" fmla="*/ 9 h 18"/>
                  <a:gd name="T4" fmla="*/ 20 w 40"/>
                  <a:gd name="T5" fmla="*/ 9 h 18"/>
                  <a:gd name="T6" fmla="*/ 20 w 40"/>
                  <a:gd name="T7" fmla="*/ 0 h 18"/>
                  <a:gd name="T8" fmla="*/ 3 w 40"/>
                  <a:gd name="T9" fmla="*/ 0 h 18"/>
                  <a:gd name="T10" fmla="*/ 3 w 40"/>
                  <a:gd name="T11" fmla="*/ 0 h 18"/>
                  <a:gd name="T12" fmla="*/ 3 w 40"/>
                  <a:gd name="T13" fmla="*/ 0 h 18"/>
                  <a:gd name="T14" fmla="*/ 1 w 40"/>
                  <a:gd name="T15" fmla="*/ 2 h 18"/>
                  <a:gd name="T16" fmla="*/ 0 w 40"/>
                  <a:gd name="T17" fmla="*/ 5 h 18"/>
                  <a:gd name="T18" fmla="*/ 1 w 40"/>
                  <a:gd name="T19" fmla="*/ 7 h 18"/>
                  <a:gd name="T20" fmla="*/ 3 w 4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6" y="18"/>
                    </a:moveTo>
                    <a:lnTo>
                      <a:pt x="6" y="18"/>
                    </a:lnTo>
                    <a:lnTo>
                      <a:pt x="40" y="18"/>
                    </a:lnTo>
                    <a:lnTo>
                      <a:pt x="40" y="0"/>
                    </a:lnTo>
                    <a:lnTo>
                      <a:pt x="6" y="0"/>
                    </a:lnTo>
                    <a:lnTo>
                      <a:pt x="1" y="3"/>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03" name="Freeform 137"/>
              <p:cNvSpPr>
                <a:spLocks/>
              </p:cNvSpPr>
              <p:nvPr/>
            </p:nvSpPr>
            <p:spPr bwMode="auto">
              <a:xfrm>
                <a:off x="2922" y="3698"/>
                <a:ext cx="21" cy="9"/>
              </a:xfrm>
              <a:custGeom>
                <a:avLst/>
                <a:gdLst>
                  <a:gd name="T0" fmla="*/ 3 w 41"/>
                  <a:gd name="T1" fmla="*/ 9 h 18"/>
                  <a:gd name="T2" fmla="*/ 3 w 41"/>
                  <a:gd name="T3" fmla="*/ 9 h 18"/>
                  <a:gd name="T4" fmla="*/ 21 w 41"/>
                  <a:gd name="T5" fmla="*/ 9 h 18"/>
                  <a:gd name="T6" fmla="*/ 21 w 41"/>
                  <a:gd name="T7" fmla="*/ 0 h 18"/>
                  <a:gd name="T8" fmla="*/ 3 w 41"/>
                  <a:gd name="T9" fmla="*/ 0 h 18"/>
                  <a:gd name="T10" fmla="*/ 3 w 41"/>
                  <a:gd name="T11" fmla="*/ 0 h 18"/>
                  <a:gd name="T12" fmla="*/ 3 w 41"/>
                  <a:gd name="T13" fmla="*/ 0 h 18"/>
                  <a:gd name="T14" fmla="*/ 1 w 41"/>
                  <a:gd name="T15" fmla="*/ 2 h 18"/>
                  <a:gd name="T16" fmla="*/ 0 w 41"/>
                  <a:gd name="T17" fmla="*/ 5 h 18"/>
                  <a:gd name="T18" fmla="*/ 1 w 41"/>
                  <a:gd name="T19" fmla="*/ 7 h 18"/>
                  <a:gd name="T20" fmla="*/ 3 w 41"/>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1" h="18">
                    <a:moveTo>
                      <a:pt x="6" y="18"/>
                    </a:moveTo>
                    <a:lnTo>
                      <a:pt x="6" y="18"/>
                    </a:lnTo>
                    <a:lnTo>
                      <a:pt x="41" y="18"/>
                    </a:lnTo>
                    <a:lnTo>
                      <a:pt x="41" y="0"/>
                    </a:lnTo>
                    <a:lnTo>
                      <a:pt x="6" y="0"/>
                    </a:lnTo>
                    <a:lnTo>
                      <a:pt x="1" y="3"/>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04" name="Freeform 138"/>
              <p:cNvSpPr>
                <a:spLocks/>
              </p:cNvSpPr>
              <p:nvPr/>
            </p:nvSpPr>
            <p:spPr bwMode="auto">
              <a:xfrm>
                <a:off x="2905" y="3698"/>
                <a:ext cx="20" cy="9"/>
              </a:xfrm>
              <a:custGeom>
                <a:avLst/>
                <a:gdLst>
                  <a:gd name="T0" fmla="*/ 4 w 40"/>
                  <a:gd name="T1" fmla="*/ 9 h 18"/>
                  <a:gd name="T2" fmla="*/ 4 w 40"/>
                  <a:gd name="T3" fmla="*/ 9 h 18"/>
                  <a:gd name="T4" fmla="*/ 20 w 40"/>
                  <a:gd name="T5" fmla="*/ 9 h 18"/>
                  <a:gd name="T6" fmla="*/ 20 w 40"/>
                  <a:gd name="T7" fmla="*/ 0 h 18"/>
                  <a:gd name="T8" fmla="*/ 4 w 40"/>
                  <a:gd name="T9" fmla="*/ 0 h 18"/>
                  <a:gd name="T10" fmla="*/ 4 w 40"/>
                  <a:gd name="T11" fmla="*/ 0 h 18"/>
                  <a:gd name="T12" fmla="*/ 4 w 40"/>
                  <a:gd name="T13" fmla="*/ 0 h 18"/>
                  <a:gd name="T14" fmla="*/ 1 w 40"/>
                  <a:gd name="T15" fmla="*/ 2 h 18"/>
                  <a:gd name="T16" fmla="*/ 0 w 40"/>
                  <a:gd name="T17" fmla="*/ 5 h 18"/>
                  <a:gd name="T18" fmla="*/ 1 w 40"/>
                  <a:gd name="T19" fmla="*/ 7 h 18"/>
                  <a:gd name="T20" fmla="*/ 4 w 4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7" y="18"/>
                    </a:moveTo>
                    <a:lnTo>
                      <a:pt x="7" y="18"/>
                    </a:lnTo>
                    <a:lnTo>
                      <a:pt x="40" y="18"/>
                    </a:lnTo>
                    <a:lnTo>
                      <a:pt x="40"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05" name="Freeform 139"/>
              <p:cNvSpPr>
                <a:spLocks/>
              </p:cNvSpPr>
              <p:nvPr/>
            </p:nvSpPr>
            <p:spPr bwMode="auto">
              <a:xfrm>
                <a:off x="2888" y="3698"/>
                <a:ext cx="20" cy="9"/>
              </a:xfrm>
              <a:custGeom>
                <a:avLst/>
                <a:gdLst>
                  <a:gd name="T0" fmla="*/ 4 w 40"/>
                  <a:gd name="T1" fmla="*/ 9 h 18"/>
                  <a:gd name="T2" fmla="*/ 4 w 40"/>
                  <a:gd name="T3" fmla="*/ 9 h 18"/>
                  <a:gd name="T4" fmla="*/ 20 w 40"/>
                  <a:gd name="T5" fmla="*/ 9 h 18"/>
                  <a:gd name="T6" fmla="*/ 20 w 40"/>
                  <a:gd name="T7" fmla="*/ 0 h 18"/>
                  <a:gd name="T8" fmla="*/ 4 w 40"/>
                  <a:gd name="T9" fmla="*/ 0 h 18"/>
                  <a:gd name="T10" fmla="*/ 4 w 40"/>
                  <a:gd name="T11" fmla="*/ 0 h 18"/>
                  <a:gd name="T12" fmla="*/ 4 w 40"/>
                  <a:gd name="T13" fmla="*/ 0 h 18"/>
                  <a:gd name="T14" fmla="*/ 1 w 40"/>
                  <a:gd name="T15" fmla="*/ 2 h 18"/>
                  <a:gd name="T16" fmla="*/ 0 w 40"/>
                  <a:gd name="T17" fmla="*/ 5 h 18"/>
                  <a:gd name="T18" fmla="*/ 1 w 40"/>
                  <a:gd name="T19" fmla="*/ 7 h 18"/>
                  <a:gd name="T20" fmla="*/ 4 w 4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7" y="18"/>
                    </a:moveTo>
                    <a:lnTo>
                      <a:pt x="7" y="18"/>
                    </a:lnTo>
                    <a:lnTo>
                      <a:pt x="40" y="18"/>
                    </a:lnTo>
                    <a:lnTo>
                      <a:pt x="40" y="0"/>
                    </a:lnTo>
                    <a:lnTo>
                      <a:pt x="7" y="0"/>
                    </a:lnTo>
                    <a:lnTo>
                      <a:pt x="1" y="3"/>
                    </a:lnTo>
                    <a:lnTo>
                      <a:pt x="0" y="9"/>
                    </a:lnTo>
                    <a:lnTo>
                      <a:pt x="1"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06" name="Freeform 140"/>
              <p:cNvSpPr>
                <a:spLocks/>
              </p:cNvSpPr>
              <p:nvPr/>
            </p:nvSpPr>
            <p:spPr bwMode="auto">
              <a:xfrm>
                <a:off x="2872" y="3698"/>
                <a:ext cx="20" cy="9"/>
              </a:xfrm>
              <a:custGeom>
                <a:avLst/>
                <a:gdLst>
                  <a:gd name="T0" fmla="*/ 3 w 41"/>
                  <a:gd name="T1" fmla="*/ 9 h 18"/>
                  <a:gd name="T2" fmla="*/ 3 w 41"/>
                  <a:gd name="T3" fmla="*/ 9 h 18"/>
                  <a:gd name="T4" fmla="*/ 20 w 41"/>
                  <a:gd name="T5" fmla="*/ 9 h 18"/>
                  <a:gd name="T6" fmla="*/ 20 w 41"/>
                  <a:gd name="T7" fmla="*/ 0 h 18"/>
                  <a:gd name="T8" fmla="*/ 3 w 41"/>
                  <a:gd name="T9" fmla="*/ 0 h 18"/>
                  <a:gd name="T10" fmla="*/ 3 w 41"/>
                  <a:gd name="T11" fmla="*/ 0 h 18"/>
                  <a:gd name="T12" fmla="*/ 3 w 41"/>
                  <a:gd name="T13" fmla="*/ 0 h 18"/>
                  <a:gd name="T14" fmla="*/ 1 w 41"/>
                  <a:gd name="T15" fmla="*/ 2 h 18"/>
                  <a:gd name="T16" fmla="*/ 0 w 41"/>
                  <a:gd name="T17" fmla="*/ 5 h 18"/>
                  <a:gd name="T18" fmla="*/ 1 w 41"/>
                  <a:gd name="T19" fmla="*/ 7 h 18"/>
                  <a:gd name="T20" fmla="*/ 3 w 41"/>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1" h="18">
                    <a:moveTo>
                      <a:pt x="7" y="18"/>
                    </a:moveTo>
                    <a:lnTo>
                      <a:pt x="7" y="18"/>
                    </a:lnTo>
                    <a:lnTo>
                      <a:pt x="41" y="18"/>
                    </a:lnTo>
                    <a:lnTo>
                      <a:pt x="41"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07" name="Freeform 141"/>
              <p:cNvSpPr>
                <a:spLocks/>
              </p:cNvSpPr>
              <p:nvPr/>
            </p:nvSpPr>
            <p:spPr bwMode="auto">
              <a:xfrm>
                <a:off x="2855" y="3698"/>
                <a:ext cx="20" cy="9"/>
              </a:xfrm>
              <a:custGeom>
                <a:avLst/>
                <a:gdLst>
                  <a:gd name="T0" fmla="*/ 4 w 40"/>
                  <a:gd name="T1" fmla="*/ 9 h 18"/>
                  <a:gd name="T2" fmla="*/ 4 w 40"/>
                  <a:gd name="T3" fmla="*/ 9 h 18"/>
                  <a:gd name="T4" fmla="*/ 20 w 40"/>
                  <a:gd name="T5" fmla="*/ 9 h 18"/>
                  <a:gd name="T6" fmla="*/ 20 w 40"/>
                  <a:gd name="T7" fmla="*/ 0 h 18"/>
                  <a:gd name="T8" fmla="*/ 4 w 40"/>
                  <a:gd name="T9" fmla="*/ 0 h 18"/>
                  <a:gd name="T10" fmla="*/ 4 w 40"/>
                  <a:gd name="T11" fmla="*/ 0 h 18"/>
                  <a:gd name="T12" fmla="*/ 4 w 40"/>
                  <a:gd name="T13" fmla="*/ 0 h 18"/>
                  <a:gd name="T14" fmla="*/ 1 w 40"/>
                  <a:gd name="T15" fmla="*/ 2 h 18"/>
                  <a:gd name="T16" fmla="*/ 0 w 40"/>
                  <a:gd name="T17" fmla="*/ 5 h 18"/>
                  <a:gd name="T18" fmla="*/ 1 w 40"/>
                  <a:gd name="T19" fmla="*/ 7 h 18"/>
                  <a:gd name="T20" fmla="*/ 4 w 4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7" y="18"/>
                    </a:moveTo>
                    <a:lnTo>
                      <a:pt x="7" y="18"/>
                    </a:lnTo>
                    <a:lnTo>
                      <a:pt x="40" y="18"/>
                    </a:lnTo>
                    <a:lnTo>
                      <a:pt x="40"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08" name="Freeform 142"/>
              <p:cNvSpPr>
                <a:spLocks/>
              </p:cNvSpPr>
              <p:nvPr/>
            </p:nvSpPr>
            <p:spPr bwMode="auto">
              <a:xfrm>
                <a:off x="2837" y="3698"/>
                <a:ext cx="21" cy="9"/>
              </a:xfrm>
              <a:custGeom>
                <a:avLst/>
                <a:gdLst>
                  <a:gd name="T0" fmla="*/ 4 w 42"/>
                  <a:gd name="T1" fmla="*/ 9 h 18"/>
                  <a:gd name="T2" fmla="*/ 4 w 42"/>
                  <a:gd name="T3" fmla="*/ 9 h 18"/>
                  <a:gd name="T4" fmla="*/ 21 w 42"/>
                  <a:gd name="T5" fmla="*/ 9 h 18"/>
                  <a:gd name="T6" fmla="*/ 21 w 42"/>
                  <a:gd name="T7" fmla="*/ 0 h 18"/>
                  <a:gd name="T8" fmla="*/ 4 w 42"/>
                  <a:gd name="T9" fmla="*/ 0 h 18"/>
                  <a:gd name="T10" fmla="*/ 4 w 42"/>
                  <a:gd name="T11" fmla="*/ 0 h 18"/>
                  <a:gd name="T12" fmla="*/ 4 w 42"/>
                  <a:gd name="T13" fmla="*/ 0 h 18"/>
                  <a:gd name="T14" fmla="*/ 1 w 42"/>
                  <a:gd name="T15" fmla="*/ 2 h 18"/>
                  <a:gd name="T16" fmla="*/ 0 w 42"/>
                  <a:gd name="T17" fmla="*/ 5 h 18"/>
                  <a:gd name="T18" fmla="*/ 1 w 42"/>
                  <a:gd name="T19" fmla="*/ 7 h 18"/>
                  <a:gd name="T20" fmla="*/ 4 w 42"/>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7" y="18"/>
                    </a:moveTo>
                    <a:lnTo>
                      <a:pt x="7" y="18"/>
                    </a:lnTo>
                    <a:lnTo>
                      <a:pt x="42" y="18"/>
                    </a:lnTo>
                    <a:lnTo>
                      <a:pt x="42"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09" name="Freeform 143"/>
              <p:cNvSpPr>
                <a:spLocks/>
              </p:cNvSpPr>
              <p:nvPr/>
            </p:nvSpPr>
            <p:spPr bwMode="auto">
              <a:xfrm>
                <a:off x="2821" y="3698"/>
                <a:ext cx="20" cy="9"/>
              </a:xfrm>
              <a:custGeom>
                <a:avLst/>
                <a:gdLst>
                  <a:gd name="T0" fmla="*/ 3 w 41"/>
                  <a:gd name="T1" fmla="*/ 9 h 18"/>
                  <a:gd name="T2" fmla="*/ 3 w 41"/>
                  <a:gd name="T3" fmla="*/ 9 h 18"/>
                  <a:gd name="T4" fmla="*/ 20 w 41"/>
                  <a:gd name="T5" fmla="*/ 9 h 18"/>
                  <a:gd name="T6" fmla="*/ 20 w 41"/>
                  <a:gd name="T7" fmla="*/ 0 h 18"/>
                  <a:gd name="T8" fmla="*/ 3 w 41"/>
                  <a:gd name="T9" fmla="*/ 0 h 18"/>
                  <a:gd name="T10" fmla="*/ 3 w 41"/>
                  <a:gd name="T11" fmla="*/ 0 h 18"/>
                  <a:gd name="T12" fmla="*/ 3 w 41"/>
                  <a:gd name="T13" fmla="*/ 0 h 18"/>
                  <a:gd name="T14" fmla="*/ 1 w 41"/>
                  <a:gd name="T15" fmla="*/ 2 h 18"/>
                  <a:gd name="T16" fmla="*/ 0 w 41"/>
                  <a:gd name="T17" fmla="*/ 5 h 18"/>
                  <a:gd name="T18" fmla="*/ 1 w 41"/>
                  <a:gd name="T19" fmla="*/ 7 h 18"/>
                  <a:gd name="T20" fmla="*/ 3 w 41"/>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1" h="18">
                    <a:moveTo>
                      <a:pt x="7" y="18"/>
                    </a:moveTo>
                    <a:lnTo>
                      <a:pt x="7" y="18"/>
                    </a:lnTo>
                    <a:lnTo>
                      <a:pt x="41" y="18"/>
                    </a:lnTo>
                    <a:lnTo>
                      <a:pt x="41"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10" name="Freeform 144"/>
              <p:cNvSpPr>
                <a:spLocks/>
              </p:cNvSpPr>
              <p:nvPr/>
            </p:nvSpPr>
            <p:spPr bwMode="auto">
              <a:xfrm>
                <a:off x="2804" y="3698"/>
                <a:ext cx="20" cy="9"/>
              </a:xfrm>
              <a:custGeom>
                <a:avLst/>
                <a:gdLst>
                  <a:gd name="T0" fmla="*/ 4 w 40"/>
                  <a:gd name="T1" fmla="*/ 9 h 18"/>
                  <a:gd name="T2" fmla="*/ 4 w 40"/>
                  <a:gd name="T3" fmla="*/ 9 h 18"/>
                  <a:gd name="T4" fmla="*/ 20 w 40"/>
                  <a:gd name="T5" fmla="*/ 9 h 18"/>
                  <a:gd name="T6" fmla="*/ 20 w 40"/>
                  <a:gd name="T7" fmla="*/ 0 h 18"/>
                  <a:gd name="T8" fmla="*/ 4 w 40"/>
                  <a:gd name="T9" fmla="*/ 0 h 18"/>
                  <a:gd name="T10" fmla="*/ 4 w 40"/>
                  <a:gd name="T11" fmla="*/ 0 h 18"/>
                  <a:gd name="T12" fmla="*/ 4 w 40"/>
                  <a:gd name="T13" fmla="*/ 0 h 18"/>
                  <a:gd name="T14" fmla="*/ 1 w 40"/>
                  <a:gd name="T15" fmla="*/ 2 h 18"/>
                  <a:gd name="T16" fmla="*/ 0 w 40"/>
                  <a:gd name="T17" fmla="*/ 5 h 18"/>
                  <a:gd name="T18" fmla="*/ 1 w 40"/>
                  <a:gd name="T19" fmla="*/ 7 h 18"/>
                  <a:gd name="T20" fmla="*/ 4 w 4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7" y="18"/>
                    </a:moveTo>
                    <a:lnTo>
                      <a:pt x="7" y="18"/>
                    </a:lnTo>
                    <a:lnTo>
                      <a:pt x="40" y="18"/>
                    </a:lnTo>
                    <a:lnTo>
                      <a:pt x="40"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11" name="Freeform 145"/>
              <p:cNvSpPr>
                <a:spLocks/>
              </p:cNvSpPr>
              <p:nvPr/>
            </p:nvSpPr>
            <p:spPr bwMode="auto">
              <a:xfrm>
                <a:off x="2787" y="3698"/>
                <a:ext cx="20" cy="9"/>
              </a:xfrm>
              <a:custGeom>
                <a:avLst/>
                <a:gdLst>
                  <a:gd name="T0" fmla="*/ 3 w 40"/>
                  <a:gd name="T1" fmla="*/ 9 h 18"/>
                  <a:gd name="T2" fmla="*/ 3 w 40"/>
                  <a:gd name="T3" fmla="*/ 9 h 18"/>
                  <a:gd name="T4" fmla="*/ 20 w 40"/>
                  <a:gd name="T5" fmla="*/ 9 h 18"/>
                  <a:gd name="T6" fmla="*/ 20 w 40"/>
                  <a:gd name="T7" fmla="*/ 0 h 18"/>
                  <a:gd name="T8" fmla="*/ 3 w 40"/>
                  <a:gd name="T9" fmla="*/ 0 h 18"/>
                  <a:gd name="T10" fmla="*/ 3 w 40"/>
                  <a:gd name="T11" fmla="*/ 0 h 18"/>
                  <a:gd name="T12" fmla="*/ 3 w 40"/>
                  <a:gd name="T13" fmla="*/ 0 h 18"/>
                  <a:gd name="T14" fmla="*/ 1 w 40"/>
                  <a:gd name="T15" fmla="*/ 2 h 18"/>
                  <a:gd name="T16" fmla="*/ 0 w 40"/>
                  <a:gd name="T17" fmla="*/ 5 h 18"/>
                  <a:gd name="T18" fmla="*/ 1 w 40"/>
                  <a:gd name="T19" fmla="*/ 7 h 18"/>
                  <a:gd name="T20" fmla="*/ 3 w 4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6" y="18"/>
                    </a:moveTo>
                    <a:lnTo>
                      <a:pt x="6" y="18"/>
                    </a:lnTo>
                    <a:lnTo>
                      <a:pt x="40" y="18"/>
                    </a:lnTo>
                    <a:lnTo>
                      <a:pt x="40" y="0"/>
                    </a:lnTo>
                    <a:lnTo>
                      <a:pt x="6" y="0"/>
                    </a:lnTo>
                    <a:lnTo>
                      <a:pt x="1" y="3"/>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12" name="Freeform 146"/>
              <p:cNvSpPr>
                <a:spLocks/>
              </p:cNvSpPr>
              <p:nvPr/>
            </p:nvSpPr>
            <p:spPr bwMode="auto">
              <a:xfrm>
                <a:off x="2771" y="3698"/>
                <a:ext cx="20" cy="9"/>
              </a:xfrm>
              <a:custGeom>
                <a:avLst/>
                <a:gdLst>
                  <a:gd name="T0" fmla="*/ 4 w 40"/>
                  <a:gd name="T1" fmla="*/ 9 h 18"/>
                  <a:gd name="T2" fmla="*/ 4 w 40"/>
                  <a:gd name="T3" fmla="*/ 9 h 18"/>
                  <a:gd name="T4" fmla="*/ 20 w 40"/>
                  <a:gd name="T5" fmla="*/ 9 h 18"/>
                  <a:gd name="T6" fmla="*/ 20 w 40"/>
                  <a:gd name="T7" fmla="*/ 0 h 18"/>
                  <a:gd name="T8" fmla="*/ 4 w 40"/>
                  <a:gd name="T9" fmla="*/ 0 h 18"/>
                  <a:gd name="T10" fmla="*/ 4 w 40"/>
                  <a:gd name="T11" fmla="*/ 0 h 18"/>
                  <a:gd name="T12" fmla="*/ 4 w 40"/>
                  <a:gd name="T13" fmla="*/ 0 h 18"/>
                  <a:gd name="T14" fmla="*/ 1 w 40"/>
                  <a:gd name="T15" fmla="*/ 2 h 18"/>
                  <a:gd name="T16" fmla="*/ 0 w 40"/>
                  <a:gd name="T17" fmla="*/ 5 h 18"/>
                  <a:gd name="T18" fmla="*/ 1 w 40"/>
                  <a:gd name="T19" fmla="*/ 7 h 18"/>
                  <a:gd name="T20" fmla="*/ 4 w 4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7" y="18"/>
                    </a:moveTo>
                    <a:lnTo>
                      <a:pt x="7" y="18"/>
                    </a:lnTo>
                    <a:lnTo>
                      <a:pt x="40" y="18"/>
                    </a:lnTo>
                    <a:lnTo>
                      <a:pt x="40"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13" name="Freeform 147"/>
              <p:cNvSpPr>
                <a:spLocks/>
              </p:cNvSpPr>
              <p:nvPr/>
            </p:nvSpPr>
            <p:spPr bwMode="auto">
              <a:xfrm>
                <a:off x="2753" y="3698"/>
                <a:ext cx="21" cy="9"/>
              </a:xfrm>
              <a:custGeom>
                <a:avLst/>
                <a:gdLst>
                  <a:gd name="T0" fmla="*/ 4 w 42"/>
                  <a:gd name="T1" fmla="*/ 9 h 18"/>
                  <a:gd name="T2" fmla="*/ 4 w 42"/>
                  <a:gd name="T3" fmla="*/ 9 h 18"/>
                  <a:gd name="T4" fmla="*/ 21 w 42"/>
                  <a:gd name="T5" fmla="*/ 9 h 18"/>
                  <a:gd name="T6" fmla="*/ 21 w 42"/>
                  <a:gd name="T7" fmla="*/ 0 h 18"/>
                  <a:gd name="T8" fmla="*/ 4 w 42"/>
                  <a:gd name="T9" fmla="*/ 0 h 18"/>
                  <a:gd name="T10" fmla="*/ 4 w 42"/>
                  <a:gd name="T11" fmla="*/ 0 h 18"/>
                  <a:gd name="T12" fmla="*/ 4 w 42"/>
                  <a:gd name="T13" fmla="*/ 0 h 18"/>
                  <a:gd name="T14" fmla="*/ 1 w 42"/>
                  <a:gd name="T15" fmla="*/ 2 h 18"/>
                  <a:gd name="T16" fmla="*/ 0 w 42"/>
                  <a:gd name="T17" fmla="*/ 5 h 18"/>
                  <a:gd name="T18" fmla="*/ 1 w 42"/>
                  <a:gd name="T19" fmla="*/ 7 h 18"/>
                  <a:gd name="T20" fmla="*/ 4 w 42"/>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7" y="18"/>
                    </a:moveTo>
                    <a:lnTo>
                      <a:pt x="7" y="18"/>
                    </a:lnTo>
                    <a:lnTo>
                      <a:pt x="42" y="18"/>
                    </a:lnTo>
                    <a:lnTo>
                      <a:pt x="42"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14" name="Freeform 148"/>
              <p:cNvSpPr>
                <a:spLocks/>
              </p:cNvSpPr>
              <p:nvPr/>
            </p:nvSpPr>
            <p:spPr bwMode="auto">
              <a:xfrm>
                <a:off x="2751" y="3698"/>
                <a:ext cx="5" cy="9"/>
              </a:xfrm>
              <a:custGeom>
                <a:avLst/>
                <a:gdLst>
                  <a:gd name="T0" fmla="*/ 2 w 12"/>
                  <a:gd name="T1" fmla="*/ 9 h 18"/>
                  <a:gd name="T2" fmla="*/ 3 w 12"/>
                  <a:gd name="T3" fmla="*/ 9 h 18"/>
                  <a:gd name="T4" fmla="*/ 5 w 12"/>
                  <a:gd name="T5" fmla="*/ 9 h 18"/>
                  <a:gd name="T6" fmla="*/ 5 w 12"/>
                  <a:gd name="T7" fmla="*/ 0 h 18"/>
                  <a:gd name="T8" fmla="*/ 3 w 12"/>
                  <a:gd name="T9" fmla="*/ 0 h 18"/>
                  <a:gd name="T10" fmla="*/ 3 w 12"/>
                  <a:gd name="T11" fmla="*/ 0 h 18"/>
                  <a:gd name="T12" fmla="*/ 3 w 12"/>
                  <a:gd name="T13" fmla="*/ 0 h 18"/>
                  <a:gd name="T14" fmla="*/ 1 w 12"/>
                  <a:gd name="T15" fmla="*/ 2 h 18"/>
                  <a:gd name="T16" fmla="*/ 0 w 12"/>
                  <a:gd name="T17" fmla="*/ 5 h 18"/>
                  <a:gd name="T18" fmla="*/ 1 w 12"/>
                  <a:gd name="T19" fmla="*/ 7 h 18"/>
                  <a:gd name="T20" fmla="*/ 3 w 12"/>
                  <a:gd name="T21" fmla="*/ 9 h 18"/>
                  <a:gd name="T22" fmla="*/ 2 w 12"/>
                  <a:gd name="T23" fmla="*/ 9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 h="18">
                    <a:moveTo>
                      <a:pt x="5" y="18"/>
                    </a:moveTo>
                    <a:lnTo>
                      <a:pt x="7" y="18"/>
                    </a:lnTo>
                    <a:lnTo>
                      <a:pt x="12" y="18"/>
                    </a:lnTo>
                    <a:lnTo>
                      <a:pt x="12" y="0"/>
                    </a:lnTo>
                    <a:lnTo>
                      <a:pt x="7" y="0"/>
                    </a:lnTo>
                    <a:lnTo>
                      <a:pt x="8" y="0"/>
                    </a:lnTo>
                    <a:lnTo>
                      <a:pt x="7" y="0"/>
                    </a:lnTo>
                    <a:lnTo>
                      <a:pt x="2" y="3"/>
                    </a:lnTo>
                    <a:lnTo>
                      <a:pt x="0" y="9"/>
                    </a:lnTo>
                    <a:lnTo>
                      <a:pt x="2" y="14"/>
                    </a:lnTo>
                    <a:lnTo>
                      <a:pt x="7" y="18"/>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15" name="Freeform 149"/>
              <p:cNvSpPr>
                <a:spLocks/>
              </p:cNvSpPr>
              <p:nvPr/>
            </p:nvSpPr>
            <p:spPr bwMode="auto">
              <a:xfrm>
                <a:off x="2747" y="3697"/>
                <a:ext cx="8" cy="10"/>
              </a:xfrm>
              <a:custGeom>
                <a:avLst/>
                <a:gdLst>
                  <a:gd name="T0" fmla="*/ 3 w 15"/>
                  <a:gd name="T1" fmla="*/ 9 h 20"/>
                  <a:gd name="T2" fmla="*/ 3 w 15"/>
                  <a:gd name="T3" fmla="*/ 9 h 20"/>
                  <a:gd name="T4" fmla="*/ 6 w 15"/>
                  <a:gd name="T5" fmla="*/ 10 h 20"/>
                  <a:gd name="T6" fmla="*/ 8 w 15"/>
                  <a:gd name="T7" fmla="*/ 1 h 20"/>
                  <a:gd name="T8" fmla="*/ 5 w 15"/>
                  <a:gd name="T9" fmla="*/ 0 h 20"/>
                  <a:gd name="T10" fmla="*/ 5 w 15"/>
                  <a:gd name="T11" fmla="*/ 0 h 20"/>
                  <a:gd name="T12" fmla="*/ 5 w 15"/>
                  <a:gd name="T13" fmla="*/ 0 h 20"/>
                  <a:gd name="T14" fmla="*/ 2 w 15"/>
                  <a:gd name="T15" fmla="*/ 1 h 20"/>
                  <a:gd name="T16" fmla="*/ 0 w 15"/>
                  <a:gd name="T17" fmla="*/ 4 h 20"/>
                  <a:gd name="T18" fmla="*/ 1 w 15"/>
                  <a:gd name="T19" fmla="*/ 7 h 20"/>
                  <a:gd name="T20" fmla="*/ 3 w 15"/>
                  <a:gd name="T21" fmla="*/ 9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20">
                    <a:moveTo>
                      <a:pt x="5" y="18"/>
                    </a:moveTo>
                    <a:lnTo>
                      <a:pt x="5" y="18"/>
                    </a:lnTo>
                    <a:lnTo>
                      <a:pt x="12" y="20"/>
                    </a:lnTo>
                    <a:lnTo>
                      <a:pt x="15" y="2"/>
                    </a:lnTo>
                    <a:lnTo>
                      <a:pt x="9" y="0"/>
                    </a:lnTo>
                    <a:lnTo>
                      <a:pt x="4" y="2"/>
                    </a:lnTo>
                    <a:lnTo>
                      <a:pt x="0" y="7"/>
                    </a:lnTo>
                    <a:lnTo>
                      <a:pt x="2" y="14"/>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16" name="Freeform 150"/>
              <p:cNvSpPr>
                <a:spLocks/>
              </p:cNvSpPr>
              <p:nvPr/>
            </p:nvSpPr>
            <p:spPr bwMode="auto">
              <a:xfrm>
                <a:off x="2744" y="3697"/>
                <a:ext cx="7" cy="10"/>
              </a:xfrm>
              <a:custGeom>
                <a:avLst/>
                <a:gdLst>
                  <a:gd name="T0" fmla="*/ 2 w 15"/>
                  <a:gd name="T1" fmla="*/ 9 h 20"/>
                  <a:gd name="T2" fmla="*/ 2 w 15"/>
                  <a:gd name="T3" fmla="*/ 9 h 20"/>
                  <a:gd name="T4" fmla="*/ 5 w 15"/>
                  <a:gd name="T5" fmla="*/ 10 h 20"/>
                  <a:gd name="T6" fmla="*/ 7 w 15"/>
                  <a:gd name="T7" fmla="*/ 1 h 20"/>
                  <a:gd name="T8" fmla="*/ 4 w 15"/>
                  <a:gd name="T9" fmla="*/ 0 h 20"/>
                  <a:gd name="T10" fmla="*/ 4 w 15"/>
                  <a:gd name="T11" fmla="*/ 0 h 20"/>
                  <a:gd name="T12" fmla="*/ 4 w 15"/>
                  <a:gd name="T13" fmla="*/ 0 h 20"/>
                  <a:gd name="T14" fmla="*/ 1 w 15"/>
                  <a:gd name="T15" fmla="*/ 1 h 20"/>
                  <a:gd name="T16" fmla="*/ 0 w 15"/>
                  <a:gd name="T17" fmla="*/ 4 h 20"/>
                  <a:gd name="T18" fmla="*/ 0 w 15"/>
                  <a:gd name="T19" fmla="*/ 8 h 20"/>
                  <a:gd name="T20" fmla="*/ 2 w 15"/>
                  <a:gd name="T21" fmla="*/ 9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20">
                    <a:moveTo>
                      <a:pt x="5" y="18"/>
                    </a:moveTo>
                    <a:lnTo>
                      <a:pt x="5" y="18"/>
                    </a:lnTo>
                    <a:lnTo>
                      <a:pt x="11" y="20"/>
                    </a:lnTo>
                    <a:lnTo>
                      <a:pt x="15" y="2"/>
                    </a:lnTo>
                    <a:lnTo>
                      <a:pt x="8" y="0"/>
                    </a:lnTo>
                    <a:lnTo>
                      <a:pt x="3" y="2"/>
                    </a:lnTo>
                    <a:lnTo>
                      <a:pt x="0" y="7"/>
                    </a:lnTo>
                    <a:lnTo>
                      <a:pt x="1" y="15"/>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17" name="Freeform 151"/>
              <p:cNvSpPr>
                <a:spLocks/>
              </p:cNvSpPr>
              <p:nvPr/>
            </p:nvSpPr>
            <p:spPr bwMode="auto">
              <a:xfrm>
                <a:off x="2741" y="3696"/>
                <a:ext cx="7" cy="10"/>
              </a:xfrm>
              <a:custGeom>
                <a:avLst/>
                <a:gdLst>
                  <a:gd name="T0" fmla="*/ 1 w 15"/>
                  <a:gd name="T1" fmla="*/ 9 h 20"/>
                  <a:gd name="T2" fmla="*/ 2 w 15"/>
                  <a:gd name="T3" fmla="*/ 9 h 20"/>
                  <a:gd name="T4" fmla="*/ 6 w 15"/>
                  <a:gd name="T5" fmla="*/ 10 h 20"/>
                  <a:gd name="T6" fmla="*/ 7 w 15"/>
                  <a:gd name="T7" fmla="*/ 1 h 20"/>
                  <a:gd name="T8" fmla="*/ 4 w 15"/>
                  <a:gd name="T9" fmla="*/ 0 h 20"/>
                  <a:gd name="T10" fmla="*/ 5 w 15"/>
                  <a:gd name="T11" fmla="*/ 1 h 20"/>
                  <a:gd name="T12" fmla="*/ 4 w 15"/>
                  <a:gd name="T13" fmla="*/ 0 h 20"/>
                  <a:gd name="T14" fmla="*/ 1 w 15"/>
                  <a:gd name="T15" fmla="*/ 1 h 20"/>
                  <a:gd name="T16" fmla="*/ 0 w 15"/>
                  <a:gd name="T17" fmla="*/ 4 h 20"/>
                  <a:gd name="T18" fmla="*/ 1 w 15"/>
                  <a:gd name="T19" fmla="*/ 8 h 20"/>
                  <a:gd name="T20" fmla="*/ 2 w 15"/>
                  <a:gd name="T21" fmla="*/ 9 h 20"/>
                  <a:gd name="T22" fmla="*/ 1 w 15"/>
                  <a:gd name="T23" fmla="*/ 9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0">
                    <a:moveTo>
                      <a:pt x="3" y="17"/>
                    </a:moveTo>
                    <a:lnTo>
                      <a:pt x="5" y="18"/>
                    </a:lnTo>
                    <a:lnTo>
                      <a:pt x="12" y="20"/>
                    </a:lnTo>
                    <a:lnTo>
                      <a:pt x="15" y="2"/>
                    </a:lnTo>
                    <a:lnTo>
                      <a:pt x="8" y="0"/>
                    </a:lnTo>
                    <a:lnTo>
                      <a:pt x="10" y="2"/>
                    </a:lnTo>
                    <a:lnTo>
                      <a:pt x="8" y="0"/>
                    </a:lnTo>
                    <a:lnTo>
                      <a:pt x="3" y="2"/>
                    </a:lnTo>
                    <a:lnTo>
                      <a:pt x="0" y="8"/>
                    </a:lnTo>
                    <a:lnTo>
                      <a:pt x="2" y="15"/>
                    </a:lnTo>
                    <a:lnTo>
                      <a:pt x="5" y="18"/>
                    </a:lnTo>
                    <a:lnTo>
                      <a:pt x="3"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18" name="Freeform 152"/>
              <p:cNvSpPr>
                <a:spLocks/>
              </p:cNvSpPr>
              <p:nvPr/>
            </p:nvSpPr>
            <p:spPr bwMode="auto">
              <a:xfrm>
                <a:off x="2738" y="3695"/>
                <a:ext cx="8" cy="9"/>
              </a:xfrm>
              <a:custGeom>
                <a:avLst/>
                <a:gdLst>
                  <a:gd name="T0" fmla="*/ 2 w 15"/>
                  <a:gd name="T1" fmla="*/ 7 h 18"/>
                  <a:gd name="T2" fmla="*/ 2 w 15"/>
                  <a:gd name="T3" fmla="*/ 7 h 18"/>
                  <a:gd name="T4" fmla="*/ 4 w 15"/>
                  <a:gd name="T5" fmla="*/ 9 h 18"/>
                  <a:gd name="T6" fmla="*/ 8 w 15"/>
                  <a:gd name="T7" fmla="*/ 2 h 18"/>
                  <a:gd name="T8" fmla="*/ 5 w 15"/>
                  <a:gd name="T9" fmla="*/ 0 h 18"/>
                  <a:gd name="T10" fmla="*/ 5 w 15"/>
                  <a:gd name="T11" fmla="*/ 0 h 18"/>
                  <a:gd name="T12" fmla="*/ 5 w 15"/>
                  <a:gd name="T13" fmla="*/ 0 h 18"/>
                  <a:gd name="T14" fmla="*/ 3 w 15"/>
                  <a:gd name="T15" fmla="*/ 0 h 18"/>
                  <a:gd name="T16" fmla="*/ 1 w 15"/>
                  <a:gd name="T17" fmla="*/ 2 h 18"/>
                  <a:gd name="T18" fmla="*/ 0 w 15"/>
                  <a:gd name="T19" fmla="*/ 5 h 18"/>
                  <a:gd name="T20" fmla="*/ 2 w 15"/>
                  <a:gd name="T21" fmla="*/ 7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18">
                    <a:moveTo>
                      <a:pt x="3" y="14"/>
                    </a:moveTo>
                    <a:lnTo>
                      <a:pt x="3" y="14"/>
                    </a:lnTo>
                    <a:lnTo>
                      <a:pt x="8" y="18"/>
                    </a:lnTo>
                    <a:lnTo>
                      <a:pt x="15" y="3"/>
                    </a:lnTo>
                    <a:lnTo>
                      <a:pt x="10" y="0"/>
                    </a:lnTo>
                    <a:lnTo>
                      <a:pt x="5" y="0"/>
                    </a:lnTo>
                    <a:lnTo>
                      <a:pt x="2" y="3"/>
                    </a:lnTo>
                    <a:lnTo>
                      <a:pt x="0" y="10"/>
                    </a:lnTo>
                    <a:lnTo>
                      <a:pt x="3"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19" name="Freeform 153"/>
              <p:cNvSpPr>
                <a:spLocks/>
              </p:cNvSpPr>
              <p:nvPr/>
            </p:nvSpPr>
            <p:spPr bwMode="auto">
              <a:xfrm>
                <a:off x="2735" y="3693"/>
                <a:ext cx="8" cy="9"/>
              </a:xfrm>
              <a:custGeom>
                <a:avLst/>
                <a:gdLst>
                  <a:gd name="T0" fmla="*/ 2 w 15"/>
                  <a:gd name="T1" fmla="*/ 7 h 18"/>
                  <a:gd name="T2" fmla="*/ 2 w 15"/>
                  <a:gd name="T3" fmla="*/ 7 h 18"/>
                  <a:gd name="T4" fmla="*/ 4 w 15"/>
                  <a:gd name="T5" fmla="*/ 9 h 18"/>
                  <a:gd name="T6" fmla="*/ 8 w 15"/>
                  <a:gd name="T7" fmla="*/ 2 h 18"/>
                  <a:gd name="T8" fmla="*/ 5 w 15"/>
                  <a:gd name="T9" fmla="*/ 0 h 18"/>
                  <a:gd name="T10" fmla="*/ 5 w 15"/>
                  <a:gd name="T11" fmla="*/ 0 h 18"/>
                  <a:gd name="T12" fmla="*/ 5 w 15"/>
                  <a:gd name="T13" fmla="*/ 0 h 18"/>
                  <a:gd name="T14" fmla="*/ 3 w 15"/>
                  <a:gd name="T15" fmla="*/ 0 h 18"/>
                  <a:gd name="T16" fmla="*/ 1 w 15"/>
                  <a:gd name="T17" fmla="*/ 2 h 18"/>
                  <a:gd name="T18" fmla="*/ 0 w 15"/>
                  <a:gd name="T19" fmla="*/ 6 h 18"/>
                  <a:gd name="T20" fmla="*/ 2 w 15"/>
                  <a:gd name="T21" fmla="*/ 7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18">
                    <a:moveTo>
                      <a:pt x="3" y="14"/>
                    </a:moveTo>
                    <a:lnTo>
                      <a:pt x="3" y="14"/>
                    </a:lnTo>
                    <a:lnTo>
                      <a:pt x="8" y="18"/>
                    </a:lnTo>
                    <a:lnTo>
                      <a:pt x="15" y="4"/>
                    </a:lnTo>
                    <a:lnTo>
                      <a:pt x="10" y="0"/>
                    </a:lnTo>
                    <a:lnTo>
                      <a:pt x="5" y="0"/>
                    </a:lnTo>
                    <a:lnTo>
                      <a:pt x="2" y="4"/>
                    </a:lnTo>
                    <a:lnTo>
                      <a:pt x="0" y="11"/>
                    </a:lnTo>
                    <a:lnTo>
                      <a:pt x="3"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20" name="Freeform 154"/>
              <p:cNvSpPr>
                <a:spLocks/>
              </p:cNvSpPr>
              <p:nvPr/>
            </p:nvSpPr>
            <p:spPr bwMode="auto">
              <a:xfrm>
                <a:off x="2733" y="3691"/>
                <a:ext cx="8" cy="9"/>
              </a:xfrm>
              <a:custGeom>
                <a:avLst/>
                <a:gdLst>
                  <a:gd name="T0" fmla="*/ 2 w 15"/>
                  <a:gd name="T1" fmla="*/ 8 h 18"/>
                  <a:gd name="T2" fmla="*/ 2 w 15"/>
                  <a:gd name="T3" fmla="*/ 8 h 18"/>
                  <a:gd name="T4" fmla="*/ 4 w 15"/>
                  <a:gd name="T5" fmla="*/ 9 h 18"/>
                  <a:gd name="T6" fmla="*/ 8 w 15"/>
                  <a:gd name="T7" fmla="*/ 2 h 18"/>
                  <a:gd name="T8" fmla="*/ 5 w 15"/>
                  <a:gd name="T9" fmla="*/ 0 h 18"/>
                  <a:gd name="T10" fmla="*/ 5 w 15"/>
                  <a:gd name="T11" fmla="*/ 0 h 18"/>
                  <a:gd name="T12" fmla="*/ 5 w 15"/>
                  <a:gd name="T13" fmla="*/ 0 h 18"/>
                  <a:gd name="T14" fmla="*/ 3 w 15"/>
                  <a:gd name="T15" fmla="*/ 0 h 18"/>
                  <a:gd name="T16" fmla="*/ 1 w 15"/>
                  <a:gd name="T17" fmla="*/ 2 h 18"/>
                  <a:gd name="T18" fmla="*/ 0 w 15"/>
                  <a:gd name="T19" fmla="*/ 6 h 18"/>
                  <a:gd name="T20" fmla="*/ 2 w 15"/>
                  <a:gd name="T21" fmla="*/ 8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18">
                    <a:moveTo>
                      <a:pt x="3" y="15"/>
                    </a:moveTo>
                    <a:lnTo>
                      <a:pt x="3" y="15"/>
                    </a:lnTo>
                    <a:lnTo>
                      <a:pt x="8" y="18"/>
                    </a:lnTo>
                    <a:lnTo>
                      <a:pt x="15" y="4"/>
                    </a:lnTo>
                    <a:lnTo>
                      <a:pt x="10" y="0"/>
                    </a:lnTo>
                    <a:lnTo>
                      <a:pt x="5" y="0"/>
                    </a:lnTo>
                    <a:lnTo>
                      <a:pt x="2" y="4"/>
                    </a:lnTo>
                    <a:lnTo>
                      <a:pt x="0" y="11"/>
                    </a:lnTo>
                    <a:lnTo>
                      <a:pt x="3"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21" name="Freeform 155"/>
              <p:cNvSpPr>
                <a:spLocks/>
              </p:cNvSpPr>
              <p:nvPr/>
            </p:nvSpPr>
            <p:spPr bwMode="auto">
              <a:xfrm>
                <a:off x="2730" y="3688"/>
                <a:ext cx="8" cy="10"/>
              </a:xfrm>
              <a:custGeom>
                <a:avLst/>
                <a:gdLst>
                  <a:gd name="T0" fmla="*/ 2 w 15"/>
                  <a:gd name="T1" fmla="*/ 7 h 22"/>
                  <a:gd name="T2" fmla="*/ 2 w 15"/>
                  <a:gd name="T3" fmla="*/ 7 h 22"/>
                  <a:gd name="T4" fmla="*/ 4 w 15"/>
                  <a:gd name="T5" fmla="*/ 10 h 22"/>
                  <a:gd name="T6" fmla="*/ 8 w 15"/>
                  <a:gd name="T7" fmla="*/ 3 h 22"/>
                  <a:gd name="T8" fmla="*/ 5 w 15"/>
                  <a:gd name="T9" fmla="*/ 1 h 22"/>
                  <a:gd name="T10" fmla="*/ 5 w 15"/>
                  <a:gd name="T11" fmla="*/ 1 h 22"/>
                  <a:gd name="T12" fmla="*/ 5 w 15"/>
                  <a:gd name="T13" fmla="*/ 1 h 22"/>
                  <a:gd name="T14" fmla="*/ 3 w 15"/>
                  <a:gd name="T15" fmla="*/ 0 h 22"/>
                  <a:gd name="T16" fmla="*/ 1 w 15"/>
                  <a:gd name="T17" fmla="*/ 2 h 22"/>
                  <a:gd name="T18" fmla="*/ 0 w 15"/>
                  <a:gd name="T19" fmla="*/ 4 h 22"/>
                  <a:gd name="T20" fmla="*/ 2 w 15"/>
                  <a:gd name="T21" fmla="*/ 7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22">
                    <a:moveTo>
                      <a:pt x="3" y="16"/>
                    </a:moveTo>
                    <a:lnTo>
                      <a:pt x="3" y="16"/>
                    </a:lnTo>
                    <a:lnTo>
                      <a:pt x="8" y="22"/>
                    </a:lnTo>
                    <a:lnTo>
                      <a:pt x="15" y="7"/>
                    </a:lnTo>
                    <a:lnTo>
                      <a:pt x="10" y="2"/>
                    </a:lnTo>
                    <a:lnTo>
                      <a:pt x="5" y="0"/>
                    </a:lnTo>
                    <a:lnTo>
                      <a:pt x="2" y="4"/>
                    </a:lnTo>
                    <a:lnTo>
                      <a:pt x="0" y="9"/>
                    </a:lnTo>
                    <a:lnTo>
                      <a:pt x="3"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22" name="Freeform 156"/>
              <p:cNvSpPr>
                <a:spLocks/>
              </p:cNvSpPr>
              <p:nvPr/>
            </p:nvSpPr>
            <p:spPr bwMode="auto">
              <a:xfrm>
                <a:off x="2728" y="3687"/>
                <a:ext cx="7" cy="9"/>
              </a:xfrm>
              <a:custGeom>
                <a:avLst/>
                <a:gdLst>
                  <a:gd name="T0" fmla="*/ 1 w 15"/>
                  <a:gd name="T1" fmla="*/ 7 h 18"/>
                  <a:gd name="T2" fmla="*/ 1 w 15"/>
                  <a:gd name="T3" fmla="*/ 8 h 18"/>
                  <a:gd name="T4" fmla="*/ 4 w 15"/>
                  <a:gd name="T5" fmla="*/ 9 h 18"/>
                  <a:gd name="T6" fmla="*/ 7 w 15"/>
                  <a:gd name="T7" fmla="*/ 2 h 18"/>
                  <a:gd name="T8" fmla="*/ 5 w 15"/>
                  <a:gd name="T9" fmla="*/ 0 h 18"/>
                  <a:gd name="T10" fmla="*/ 6 w 15"/>
                  <a:gd name="T11" fmla="*/ 1 h 18"/>
                  <a:gd name="T12" fmla="*/ 5 w 15"/>
                  <a:gd name="T13" fmla="*/ 0 h 18"/>
                  <a:gd name="T14" fmla="*/ 2 w 15"/>
                  <a:gd name="T15" fmla="*/ 0 h 18"/>
                  <a:gd name="T16" fmla="*/ 1 w 15"/>
                  <a:gd name="T17" fmla="*/ 2 h 18"/>
                  <a:gd name="T18" fmla="*/ 0 w 15"/>
                  <a:gd name="T19" fmla="*/ 6 h 18"/>
                  <a:gd name="T20" fmla="*/ 1 w 15"/>
                  <a:gd name="T21" fmla="*/ 8 h 18"/>
                  <a:gd name="T22" fmla="*/ 1 w 15"/>
                  <a:gd name="T23" fmla="*/ 7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18">
                    <a:moveTo>
                      <a:pt x="2" y="13"/>
                    </a:moveTo>
                    <a:lnTo>
                      <a:pt x="3" y="15"/>
                    </a:lnTo>
                    <a:lnTo>
                      <a:pt x="8" y="18"/>
                    </a:lnTo>
                    <a:lnTo>
                      <a:pt x="15" y="4"/>
                    </a:lnTo>
                    <a:lnTo>
                      <a:pt x="10" y="0"/>
                    </a:lnTo>
                    <a:lnTo>
                      <a:pt x="12" y="2"/>
                    </a:lnTo>
                    <a:lnTo>
                      <a:pt x="10" y="0"/>
                    </a:lnTo>
                    <a:lnTo>
                      <a:pt x="5" y="0"/>
                    </a:lnTo>
                    <a:lnTo>
                      <a:pt x="2" y="4"/>
                    </a:lnTo>
                    <a:lnTo>
                      <a:pt x="0" y="11"/>
                    </a:lnTo>
                    <a:lnTo>
                      <a:pt x="3" y="15"/>
                    </a:lnTo>
                    <a:lnTo>
                      <a:pt x="2"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23" name="Freeform 157"/>
              <p:cNvSpPr>
                <a:spLocks/>
              </p:cNvSpPr>
              <p:nvPr/>
            </p:nvSpPr>
            <p:spPr bwMode="auto">
              <a:xfrm>
                <a:off x="2726" y="3682"/>
                <a:ext cx="8" cy="11"/>
              </a:xfrm>
              <a:custGeom>
                <a:avLst/>
                <a:gdLst>
                  <a:gd name="T0" fmla="*/ 1 w 15"/>
                  <a:gd name="T1" fmla="*/ 9 h 22"/>
                  <a:gd name="T2" fmla="*/ 1 w 15"/>
                  <a:gd name="T3" fmla="*/ 9 h 22"/>
                  <a:gd name="T4" fmla="*/ 3 w 15"/>
                  <a:gd name="T5" fmla="*/ 11 h 22"/>
                  <a:gd name="T6" fmla="*/ 8 w 15"/>
                  <a:gd name="T7" fmla="*/ 6 h 22"/>
                  <a:gd name="T8" fmla="*/ 6 w 15"/>
                  <a:gd name="T9" fmla="*/ 3 h 22"/>
                  <a:gd name="T10" fmla="*/ 6 w 15"/>
                  <a:gd name="T11" fmla="*/ 3 h 22"/>
                  <a:gd name="T12" fmla="*/ 6 w 15"/>
                  <a:gd name="T13" fmla="*/ 2 h 22"/>
                  <a:gd name="T14" fmla="*/ 3 w 15"/>
                  <a:gd name="T15" fmla="*/ 0 h 22"/>
                  <a:gd name="T16" fmla="*/ 1 w 15"/>
                  <a:gd name="T17" fmla="*/ 2 h 22"/>
                  <a:gd name="T18" fmla="*/ 0 w 15"/>
                  <a:gd name="T19" fmla="*/ 6 h 22"/>
                  <a:gd name="T20" fmla="*/ 1 w 15"/>
                  <a:gd name="T21" fmla="*/ 9 h 22"/>
                  <a:gd name="T22" fmla="*/ 1 w 15"/>
                  <a:gd name="T23" fmla="*/ 9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2">
                    <a:moveTo>
                      <a:pt x="1" y="17"/>
                    </a:moveTo>
                    <a:lnTo>
                      <a:pt x="1" y="17"/>
                    </a:lnTo>
                    <a:lnTo>
                      <a:pt x="5" y="22"/>
                    </a:lnTo>
                    <a:lnTo>
                      <a:pt x="15" y="11"/>
                    </a:lnTo>
                    <a:lnTo>
                      <a:pt x="11" y="6"/>
                    </a:lnTo>
                    <a:lnTo>
                      <a:pt x="11" y="4"/>
                    </a:lnTo>
                    <a:lnTo>
                      <a:pt x="6" y="0"/>
                    </a:lnTo>
                    <a:lnTo>
                      <a:pt x="1" y="4"/>
                    </a:lnTo>
                    <a:lnTo>
                      <a:pt x="0" y="11"/>
                    </a:lnTo>
                    <a:lnTo>
                      <a:pt x="1" y="18"/>
                    </a:lnTo>
                    <a:lnTo>
                      <a:pt x="1"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24" name="Freeform 158"/>
              <p:cNvSpPr>
                <a:spLocks/>
              </p:cNvSpPr>
              <p:nvPr/>
            </p:nvSpPr>
            <p:spPr bwMode="auto">
              <a:xfrm>
                <a:off x="2725" y="3679"/>
                <a:ext cx="7" cy="11"/>
              </a:xfrm>
              <a:custGeom>
                <a:avLst/>
                <a:gdLst>
                  <a:gd name="T0" fmla="*/ 0 w 13"/>
                  <a:gd name="T1" fmla="*/ 7 h 22"/>
                  <a:gd name="T2" fmla="*/ 0 w 13"/>
                  <a:gd name="T3" fmla="*/ 7 h 22"/>
                  <a:gd name="T4" fmla="*/ 2 w 13"/>
                  <a:gd name="T5" fmla="*/ 11 h 22"/>
                  <a:gd name="T6" fmla="*/ 7 w 13"/>
                  <a:gd name="T7" fmla="*/ 6 h 22"/>
                  <a:gd name="T8" fmla="*/ 5 w 13"/>
                  <a:gd name="T9" fmla="*/ 2 h 22"/>
                  <a:gd name="T10" fmla="*/ 5 w 13"/>
                  <a:gd name="T11" fmla="*/ 2 h 22"/>
                  <a:gd name="T12" fmla="*/ 5 w 13"/>
                  <a:gd name="T13" fmla="*/ 2 h 22"/>
                  <a:gd name="T14" fmla="*/ 4 w 13"/>
                  <a:gd name="T15" fmla="*/ 0 h 22"/>
                  <a:gd name="T16" fmla="*/ 2 w 13"/>
                  <a:gd name="T17" fmla="*/ 1 h 22"/>
                  <a:gd name="T18" fmla="*/ 0 w 13"/>
                  <a:gd name="T19" fmla="*/ 4 h 22"/>
                  <a:gd name="T20" fmla="*/ 0 w 13"/>
                  <a:gd name="T21" fmla="*/ 7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2">
                    <a:moveTo>
                      <a:pt x="0" y="14"/>
                    </a:moveTo>
                    <a:lnTo>
                      <a:pt x="0" y="14"/>
                    </a:lnTo>
                    <a:lnTo>
                      <a:pt x="3" y="22"/>
                    </a:lnTo>
                    <a:lnTo>
                      <a:pt x="13" y="11"/>
                    </a:lnTo>
                    <a:lnTo>
                      <a:pt x="10" y="3"/>
                    </a:lnTo>
                    <a:lnTo>
                      <a:pt x="7" y="0"/>
                    </a:lnTo>
                    <a:lnTo>
                      <a:pt x="3" y="2"/>
                    </a:lnTo>
                    <a:lnTo>
                      <a:pt x="0" y="7"/>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25" name="Freeform 159"/>
              <p:cNvSpPr>
                <a:spLocks/>
              </p:cNvSpPr>
              <p:nvPr/>
            </p:nvSpPr>
            <p:spPr bwMode="auto">
              <a:xfrm>
                <a:off x="2723" y="3676"/>
                <a:ext cx="7" cy="11"/>
              </a:xfrm>
              <a:custGeom>
                <a:avLst/>
                <a:gdLst>
                  <a:gd name="T0" fmla="*/ 0 w 15"/>
                  <a:gd name="T1" fmla="*/ 7 h 21"/>
                  <a:gd name="T2" fmla="*/ 1 w 15"/>
                  <a:gd name="T3" fmla="*/ 8 h 21"/>
                  <a:gd name="T4" fmla="*/ 2 w 15"/>
                  <a:gd name="T5" fmla="*/ 11 h 21"/>
                  <a:gd name="T6" fmla="*/ 7 w 15"/>
                  <a:gd name="T7" fmla="*/ 5 h 21"/>
                  <a:gd name="T8" fmla="*/ 6 w 15"/>
                  <a:gd name="T9" fmla="*/ 3 h 21"/>
                  <a:gd name="T10" fmla="*/ 6 w 15"/>
                  <a:gd name="T11" fmla="*/ 4 h 21"/>
                  <a:gd name="T12" fmla="*/ 6 w 15"/>
                  <a:gd name="T13" fmla="*/ 2 h 21"/>
                  <a:gd name="T14" fmla="*/ 3 w 15"/>
                  <a:gd name="T15" fmla="*/ 0 h 21"/>
                  <a:gd name="T16" fmla="*/ 1 w 15"/>
                  <a:gd name="T17" fmla="*/ 2 h 21"/>
                  <a:gd name="T18" fmla="*/ 0 w 15"/>
                  <a:gd name="T19" fmla="*/ 5 h 21"/>
                  <a:gd name="T20" fmla="*/ 1 w 15"/>
                  <a:gd name="T21" fmla="*/ 9 h 21"/>
                  <a:gd name="T22" fmla="*/ 0 w 15"/>
                  <a:gd name="T23" fmla="*/ 7 h 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1">
                    <a:moveTo>
                      <a:pt x="0" y="14"/>
                    </a:moveTo>
                    <a:lnTo>
                      <a:pt x="2" y="16"/>
                    </a:lnTo>
                    <a:lnTo>
                      <a:pt x="5" y="21"/>
                    </a:lnTo>
                    <a:lnTo>
                      <a:pt x="15" y="10"/>
                    </a:lnTo>
                    <a:lnTo>
                      <a:pt x="12" y="5"/>
                    </a:lnTo>
                    <a:lnTo>
                      <a:pt x="13" y="7"/>
                    </a:lnTo>
                    <a:lnTo>
                      <a:pt x="12" y="3"/>
                    </a:lnTo>
                    <a:lnTo>
                      <a:pt x="7" y="0"/>
                    </a:lnTo>
                    <a:lnTo>
                      <a:pt x="2" y="3"/>
                    </a:lnTo>
                    <a:lnTo>
                      <a:pt x="0" y="10"/>
                    </a:lnTo>
                    <a:lnTo>
                      <a:pt x="2" y="18"/>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26" name="Freeform 160"/>
              <p:cNvSpPr>
                <a:spLocks/>
              </p:cNvSpPr>
              <p:nvPr/>
            </p:nvSpPr>
            <p:spPr bwMode="auto">
              <a:xfrm>
                <a:off x="2722" y="3673"/>
                <a:ext cx="8" cy="10"/>
              </a:xfrm>
              <a:custGeom>
                <a:avLst/>
                <a:gdLst>
                  <a:gd name="T0" fmla="*/ 0 w 15"/>
                  <a:gd name="T1" fmla="*/ 7 h 20"/>
                  <a:gd name="T2" fmla="*/ 0 w 15"/>
                  <a:gd name="T3" fmla="*/ 7 h 20"/>
                  <a:gd name="T4" fmla="*/ 1 w 15"/>
                  <a:gd name="T5" fmla="*/ 10 h 20"/>
                  <a:gd name="T6" fmla="*/ 8 w 15"/>
                  <a:gd name="T7" fmla="*/ 7 h 20"/>
                  <a:gd name="T8" fmla="*/ 7 w 15"/>
                  <a:gd name="T9" fmla="*/ 3 h 20"/>
                  <a:gd name="T10" fmla="*/ 7 w 15"/>
                  <a:gd name="T11" fmla="*/ 3 h 20"/>
                  <a:gd name="T12" fmla="*/ 7 w 15"/>
                  <a:gd name="T13" fmla="*/ 4 h 20"/>
                  <a:gd name="T14" fmla="*/ 5 w 15"/>
                  <a:gd name="T15" fmla="*/ 1 h 20"/>
                  <a:gd name="T16" fmla="*/ 3 w 15"/>
                  <a:gd name="T17" fmla="*/ 0 h 20"/>
                  <a:gd name="T18" fmla="*/ 1 w 15"/>
                  <a:gd name="T19" fmla="*/ 2 h 20"/>
                  <a:gd name="T20" fmla="*/ 0 w 15"/>
                  <a:gd name="T21" fmla="*/ 6 h 20"/>
                  <a:gd name="T22" fmla="*/ 0 w 15"/>
                  <a:gd name="T23" fmla="*/ 7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0">
                    <a:moveTo>
                      <a:pt x="0" y="13"/>
                    </a:moveTo>
                    <a:lnTo>
                      <a:pt x="0" y="13"/>
                    </a:lnTo>
                    <a:lnTo>
                      <a:pt x="2" y="20"/>
                    </a:lnTo>
                    <a:lnTo>
                      <a:pt x="15" y="13"/>
                    </a:lnTo>
                    <a:lnTo>
                      <a:pt x="14" y="6"/>
                    </a:lnTo>
                    <a:lnTo>
                      <a:pt x="14" y="7"/>
                    </a:lnTo>
                    <a:lnTo>
                      <a:pt x="10" y="2"/>
                    </a:lnTo>
                    <a:lnTo>
                      <a:pt x="5" y="0"/>
                    </a:lnTo>
                    <a:lnTo>
                      <a:pt x="2" y="4"/>
                    </a:lnTo>
                    <a:lnTo>
                      <a:pt x="0" y="11"/>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27" name="Freeform 161"/>
              <p:cNvSpPr>
                <a:spLocks/>
              </p:cNvSpPr>
              <p:nvPr/>
            </p:nvSpPr>
            <p:spPr bwMode="auto">
              <a:xfrm>
                <a:off x="2721" y="3669"/>
                <a:ext cx="8" cy="10"/>
              </a:xfrm>
              <a:custGeom>
                <a:avLst/>
                <a:gdLst>
                  <a:gd name="T0" fmla="*/ 0 w 15"/>
                  <a:gd name="T1" fmla="*/ 7 h 20"/>
                  <a:gd name="T2" fmla="*/ 0 w 15"/>
                  <a:gd name="T3" fmla="*/ 7 h 20"/>
                  <a:gd name="T4" fmla="*/ 1 w 15"/>
                  <a:gd name="T5" fmla="*/ 10 h 20"/>
                  <a:gd name="T6" fmla="*/ 8 w 15"/>
                  <a:gd name="T7" fmla="*/ 7 h 20"/>
                  <a:gd name="T8" fmla="*/ 7 w 15"/>
                  <a:gd name="T9" fmla="*/ 3 h 20"/>
                  <a:gd name="T10" fmla="*/ 7 w 15"/>
                  <a:gd name="T11" fmla="*/ 3 h 20"/>
                  <a:gd name="T12" fmla="*/ 7 w 15"/>
                  <a:gd name="T13" fmla="*/ 4 h 20"/>
                  <a:gd name="T14" fmla="*/ 5 w 15"/>
                  <a:gd name="T15" fmla="*/ 1 h 20"/>
                  <a:gd name="T16" fmla="*/ 3 w 15"/>
                  <a:gd name="T17" fmla="*/ 0 h 20"/>
                  <a:gd name="T18" fmla="*/ 1 w 15"/>
                  <a:gd name="T19" fmla="*/ 2 h 20"/>
                  <a:gd name="T20" fmla="*/ 0 w 15"/>
                  <a:gd name="T21" fmla="*/ 6 h 20"/>
                  <a:gd name="T22" fmla="*/ 0 w 15"/>
                  <a:gd name="T23" fmla="*/ 7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0">
                    <a:moveTo>
                      <a:pt x="0" y="13"/>
                    </a:moveTo>
                    <a:lnTo>
                      <a:pt x="0" y="13"/>
                    </a:lnTo>
                    <a:lnTo>
                      <a:pt x="1" y="20"/>
                    </a:lnTo>
                    <a:lnTo>
                      <a:pt x="15" y="13"/>
                    </a:lnTo>
                    <a:lnTo>
                      <a:pt x="13" y="5"/>
                    </a:lnTo>
                    <a:lnTo>
                      <a:pt x="13" y="7"/>
                    </a:lnTo>
                    <a:lnTo>
                      <a:pt x="10" y="2"/>
                    </a:lnTo>
                    <a:lnTo>
                      <a:pt x="5" y="0"/>
                    </a:lnTo>
                    <a:lnTo>
                      <a:pt x="1" y="4"/>
                    </a:lnTo>
                    <a:lnTo>
                      <a:pt x="0" y="11"/>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28" name="Freeform 162"/>
              <p:cNvSpPr>
                <a:spLocks/>
              </p:cNvSpPr>
              <p:nvPr/>
            </p:nvSpPr>
            <p:spPr bwMode="auto">
              <a:xfrm>
                <a:off x="2720" y="3667"/>
                <a:ext cx="8" cy="9"/>
              </a:xfrm>
              <a:custGeom>
                <a:avLst/>
                <a:gdLst>
                  <a:gd name="T0" fmla="*/ 0 w 15"/>
                  <a:gd name="T1" fmla="*/ 5 h 19"/>
                  <a:gd name="T2" fmla="*/ 0 w 15"/>
                  <a:gd name="T3" fmla="*/ 6 h 19"/>
                  <a:gd name="T4" fmla="*/ 1 w 15"/>
                  <a:gd name="T5" fmla="*/ 9 h 19"/>
                  <a:gd name="T6" fmla="*/ 8 w 15"/>
                  <a:gd name="T7" fmla="*/ 5 h 19"/>
                  <a:gd name="T8" fmla="*/ 7 w 15"/>
                  <a:gd name="T9" fmla="*/ 3 h 19"/>
                  <a:gd name="T10" fmla="*/ 7 w 15"/>
                  <a:gd name="T11" fmla="*/ 5 h 19"/>
                  <a:gd name="T12" fmla="*/ 7 w 15"/>
                  <a:gd name="T13" fmla="*/ 3 h 19"/>
                  <a:gd name="T14" fmla="*/ 5 w 15"/>
                  <a:gd name="T15" fmla="*/ 0 h 19"/>
                  <a:gd name="T16" fmla="*/ 3 w 15"/>
                  <a:gd name="T17" fmla="*/ 0 h 19"/>
                  <a:gd name="T18" fmla="*/ 1 w 15"/>
                  <a:gd name="T19" fmla="*/ 3 h 19"/>
                  <a:gd name="T20" fmla="*/ 0 w 15"/>
                  <a:gd name="T21" fmla="*/ 6 h 19"/>
                  <a:gd name="T22" fmla="*/ 0 w 15"/>
                  <a:gd name="T23" fmla="*/ 5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19">
                    <a:moveTo>
                      <a:pt x="0" y="10"/>
                    </a:moveTo>
                    <a:lnTo>
                      <a:pt x="0" y="13"/>
                    </a:lnTo>
                    <a:lnTo>
                      <a:pt x="2" y="19"/>
                    </a:lnTo>
                    <a:lnTo>
                      <a:pt x="15" y="11"/>
                    </a:lnTo>
                    <a:lnTo>
                      <a:pt x="13" y="6"/>
                    </a:lnTo>
                    <a:lnTo>
                      <a:pt x="13" y="10"/>
                    </a:lnTo>
                    <a:lnTo>
                      <a:pt x="13" y="6"/>
                    </a:lnTo>
                    <a:lnTo>
                      <a:pt x="10" y="0"/>
                    </a:lnTo>
                    <a:lnTo>
                      <a:pt x="5" y="0"/>
                    </a:lnTo>
                    <a:lnTo>
                      <a:pt x="2" y="6"/>
                    </a:lnTo>
                    <a:lnTo>
                      <a:pt x="0" y="13"/>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29" name="Freeform 163"/>
              <p:cNvSpPr>
                <a:spLocks/>
              </p:cNvSpPr>
              <p:nvPr/>
            </p:nvSpPr>
            <p:spPr bwMode="auto">
              <a:xfrm>
                <a:off x="2720" y="3668"/>
                <a:ext cx="7" cy="3"/>
              </a:xfrm>
              <a:custGeom>
                <a:avLst/>
                <a:gdLst>
                  <a:gd name="T0" fmla="*/ 4 w 13"/>
                  <a:gd name="T1" fmla="*/ 0 h 8"/>
                  <a:gd name="T2" fmla="*/ 0 w 13"/>
                  <a:gd name="T3" fmla="*/ 0 h 8"/>
                  <a:gd name="T4" fmla="*/ 0 w 13"/>
                  <a:gd name="T5" fmla="*/ 3 h 8"/>
                  <a:gd name="T6" fmla="*/ 7 w 13"/>
                  <a:gd name="T7" fmla="*/ 3 h 8"/>
                  <a:gd name="T8" fmla="*/ 7 w 13"/>
                  <a:gd name="T9" fmla="*/ 0 h 8"/>
                  <a:gd name="T10" fmla="*/ 4 w 1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8">
                    <a:moveTo>
                      <a:pt x="7" y="0"/>
                    </a:moveTo>
                    <a:lnTo>
                      <a:pt x="0" y="0"/>
                    </a:lnTo>
                    <a:lnTo>
                      <a:pt x="0" y="8"/>
                    </a:lnTo>
                    <a:lnTo>
                      <a:pt x="13" y="8"/>
                    </a:lnTo>
                    <a:lnTo>
                      <a:pt x="13" y="0"/>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30" name="Freeform 164"/>
              <p:cNvSpPr>
                <a:spLocks/>
              </p:cNvSpPr>
              <p:nvPr/>
            </p:nvSpPr>
            <p:spPr bwMode="auto">
              <a:xfrm>
                <a:off x="2720" y="3663"/>
                <a:ext cx="7" cy="5"/>
              </a:xfrm>
              <a:custGeom>
                <a:avLst/>
                <a:gdLst>
                  <a:gd name="T0" fmla="*/ 7 w 13"/>
                  <a:gd name="T1" fmla="*/ 5 h 9"/>
                  <a:gd name="T2" fmla="*/ 6 w 13"/>
                  <a:gd name="T3" fmla="*/ 2 h 9"/>
                  <a:gd name="T4" fmla="*/ 4 w 13"/>
                  <a:gd name="T5" fmla="*/ 0 h 9"/>
                  <a:gd name="T6" fmla="*/ 1 w 13"/>
                  <a:gd name="T7" fmla="*/ 2 h 9"/>
                  <a:gd name="T8" fmla="*/ 0 w 13"/>
                  <a:gd name="T9" fmla="*/ 5 h 9"/>
                  <a:gd name="T10" fmla="*/ 7 w 13"/>
                  <a:gd name="T11" fmla="*/ 5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
                    <a:moveTo>
                      <a:pt x="13" y="9"/>
                    </a:moveTo>
                    <a:lnTo>
                      <a:pt x="12" y="4"/>
                    </a:lnTo>
                    <a:lnTo>
                      <a:pt x="7" y="0"/>
                    </a:lnTo>
                    <a:lnTo>
                      <a:pt x="2" y="4"/>
                    </a:lnTo>
                    <a:lnTo>
                      <a:pt x="0" y="9"/>
                    </a:lnTo>
                    <a:lnTo>
                      <a:pt x="13"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31" name="Freeform 165"/>
              <p:cNvSpPr>
                <a:spLocks/>
              </p:cNvSpPr>
              <p:nvPr/>
            </p:nvSpPr>
            <p:spPr bwMode="auto">
              <a:xfrm>
                <a:off x="2786" y="3627"/>
                <a:ext cx="4" cy="9"/>
              </a:xfrm>
              <a:custGeom>
                <a:avLst/>
                <a:gdLst>
                  <a:gd name="T0" fmla="*/ 4 w 7"/>
                  <a:gd name="T1" fmla="*/ 0 h 18"/>
                  <a:gd name="T2" fmla="*/ 1 w 7"/>
                  <a:gd name="T3" fmla="*/ 2 h 18"/>
                  <a:gd name="T4" fmla="*/ 0 w 7"/>
                  <a:gd name="T5" fmla="*/ 5 h 18"/>
                  <a:gd name="T6" fmla="*/ 1 w 7"/>
                  <a:gd name="T7" fmla="*/ 7 h 18"/>
                  <a:gd name="T8" fmla="*/ 4 w 7"/>
                  <a:gd name="T9" fmla="*/ 9 h 18"/>
                  <a:gd name="T10" fmla="*/ 4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7" y="0"/>
                    </a:moveTo>
                    <a:lnTo>
                      <a:pt x="2" y="4"/>
                    </a:lnTo>
                    <a:lnTo>
                      <a:pt x="0" y="9"/>
                    </a:lnTo>
                    <a:lnTo>
                      <a:pt x="2" y="14"/>
                    </a:lnTo>
                    <a:lnTo>
                      <a:pt x="7" y="18"/>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32" name="Freeform 166"/>
              <p:cNvSpPr>
                <a:spLocks/>
              </p:cNvSpPr>
              <p:nvPr/>
            </p:nvSpPr>
            <p:spPr bwMode="auto">
              <a:xfrm>
                <a:off x="2790" y="3627"/>
                <a:ext cx="21" cy="9"/>
              </a:xfrm>
              <a:custGeom>
                <a:avLst/>
                <a:gdLst>
                  <a:gd name="T0" fmla="*/ 18 w 41"/>
                  <a:gd name="T1" fmla="*/ 0 h 18"/>
                  <a:gd name="T2" fmla="*/ 18 w 41"/>
                  <a:gd name="T3" fmla="*/ 0 h 18"/>
                  <a:gd name="T4" fmla="*/ 0 w 41"/>
                  <a:gd name="T5" fmla="*/ 0 h 18"/>
                  <a:gd name="T6" fmla="*/ 0 w 41"/>
                  <a:gd name="T7" fmla="*/ 9 h 18"/>
                  <a:gd name="T8" fmla="*/ 18 w 41"/>
                  <a:gd name="T9" fmla="*/ 9 h 18"/>
                  <a:gd name="T10" fmla="*/ 18 w 41"/>
                  <a:gd name="T11" fmla="*/ 9 h 18"/>
                  <a:gd name="T12" fmla="*/ 18 w 41"/>
                  <a:gd name="T13" fmla="*/ 9 h 18"/>
                  <a:gd name="T14" fmla="*/ 20 w 41"/>
                  <a:gd name="T15" fmla="*/ 7 h 18"/>
                  <a:gd name="T16" fmla="*/ 21 w 41"/>
                  <a:gd name="T17" fmla="*/ 5 h 18"/>
                  <a:gd name="T18" fmla="*/ 20 w 41"/>
                  <a:gd name="T19" fmla="*/ 2 h 18"/>
                  <a:gd name="T20" fmla="*/ 18 w 41"/>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1" h="18">
                    <a:moveTo>
                      <a:pt x="35" y="0"/>
                    </a:moveTo>
                    <a:lnTo>
                      <a:pt x="35" y="0"/>
                    </a:lnTo>
                    <a:lnTo>
                      <a:pt x="0" y="0"/>
                    </a:lnTo>
                    <a:lnTo>
                      <a:pt x="0" y="18"/>
                    </a:lnTo>
                    <a:lnTo>
                      <a:pt x="35" y="18"/>
                    </a:lnTo>
                    <a:lnTo>
                      <a:pt x="40" y="14"/>
                    </a:lnTo>
                    <a:lnTo>
                      <a:pt x="41" y="9"/>
                    </a:lnTo>
                    <a:lnTo>
                      <a:pt x="40" y="4"/>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33" name="Freeform 167"/>
              <p:cNvSpPr>
                <a:spLocks/>
              </p:cNvSpPr>
              <p:nvPr/>
            </p:nvSpPr>
            <p:spPr bwMode="auto">
              <a:xfrm>
                <a:off x="2807" y="3627"/>
                <a:ext cx="20" cy="9"/>
              </a:xfrm>
              <a:custGeom>
                <a:avLst/>
                <a:gdLst>
                  <a:gd name="T0" fmla="*/ 17 w 40"/>
                  <a:gd name="T1" fmla="*/ 0 h 18"/>
                  <a:gd name="T2" fmla="*/ 17 w 40"/>
                  <a:gd name="T3" fmla="*/ 0 h 18"/>
                  <a:gd name="T4" fmla="*/ 0 w 40"/>
                  <a:gd name="T5" fmla="*/ 0 h 18"/>
                  <a:gd name="T6" fmla="*/ 0 w 40"/>
                  <a:gd name="T7" fmla="*/ 9 h 18"/>
                  <a:gd name="T8" fmla="*/ 17 w 40"/>
                  <a:gd name="T9" fmla="*/ 9 h 18"/>
                  <a:gd name="T10" fmla="*/ 17 w 40"/>
                  <a:gd name="T11" fmla="*/ 9 h 18"/>
                  <a:gd name="T12" fmla="*/ 17 w 40"/>
                  <a:gd name="T13" fmla="*/ 9 h 18"/>
                  <a:gd name="T14" fmla="*/ 19 w 40"/>
                  <a:gd name="T15" fmla="*/ 7 h 18"/>
                  <a:gd name="T16" fmla="*/ 20 w 40"/>
                  <a:gd name="T17" fmla="*/ 5 h 18"/>
                  <a:gd name="T18" fmla="*/ 19 w 40"/>
                  <a:gd name="T19" fmla="*/ 2 h 18"/>
                  <a:gd name="T20" fmla="*/ 17 w 4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33" y="0"/>
                    </a:moveTo>
                    <a:lnTo>
                      <a:pt x="33" y="0"/>
                    </a:lnTo>
                    <a:lnTo>
                      <a:pt x="0" y="0"/>
                    </a:lnTo>
                    <a:lnTo>
                      <a:pt x="0" y="18"/>
                    </a:lnTo>
                    <a:lnTo>
                      <a:pt x="33" y="18"/>
                    </a:lnTo>
                    <a:lnTo>
                      <a:pt x="38" y="14"/>
                    </a:lnTo>
                    <a:lnTo>
                      <a:pt x="40" y="9"/>
                    </a:lnTo>
                    <a:lnTo>
                      <a:pt x="38" y="4"/>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34" name="Freeform 168"/>
              <p:cNvSpPr>
                <a:spLocks/>
              </p:cNvSpPr>
              <p:nvPr/>
            </p:nvSpPr>
            <p:spPr bwMode="auto">
              <a:xfrm>
                <a:off x="2824" y="3627"/>
                <a:ext cx="20" cy="9"/>
              </a:xfrm>
              <a:custGeom>
                <a:avLst/>
                <a:gdLst>
                  <a:gd name="T0" fmla="*/ 17 w 40"/>
                  <a:gd name="T1" fmla="*/ 0 h 18"/>
                  <a:gd name="T2" fmla="*/ 17 w 40"/>
                  <a:gd name="T3" fmla="*/ 0 h 18"/>
                  <a:gd name="T4" fmla="*/ 0 w 40"/>
                  <a:gd name="T5" fmla="*/ 0 h 18"/>
                  <a:gd name="T6" fmla="*/ 0 w 40"/>
                  <a:gd name="T7" fmla="*/ 9 h 18"/>
                  <a:gd name="T8" fmla="*/ 17 w 40"/>
                  <a:gd name="T9" fmla="*/ 9 h 18"/>
                  <a:gd name="T10" fmla="*/ 17 w 40"/>
                  <a:gd name="T11" fmla="*/ 9 h 18"/>
                  <a:gd name="T12" fmla="*/ 17 w 40"/>
                  <a:gd name="T13" fmla="*/ 9 h 18"/>
                  <a:gd name="T14" fmla="*/ 20 w 40"/>
                  <a:gd name="T15" fmla="*/ 7 h 18"/>
                  <a:gd name="T16" fmla="*/ 20 w 40"/>
                  <a:gd name="T17" fmla="*/ 5 h 18"/>
                  <a:gd name="T18" fmla="*/ 20 w 40"/>
                  <a:gd name="T19" fmla="*/ 2 h 18"/>
                  <a:gd name="T20" fmla="*/ 17 w 4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34" y="0"/>
                    </a:moveTo>
                    <a:lnTo>
                      <a:pt x="34" y="0"/>
                    </a:lnTo>
                    <a:lnTo>
                      <a:pt x="0" y="0"/>
                    </a:lnTo>
                    <a:lnTo>
                      <a:pt x="0" y="18"/>
                    </a:lnTo>
                    <a:lnTo>
                      <a:pt x="34" y="18"/>
                    </a:lnTo>
                    <a:lnTo>
                      <a:pt x="39" y="14"/>
                    </a:lnTo>
                    <a:lnTo>
                      <a:pt x="40" y="9"/>
                    </a:lnTo>
                    <a:lnTo>
                      <a:pt x="39" y="4"/>
                    </a:lnTo>
                    <a:lnTo>
                      <a:pt x="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35" name="Freeform 169"/>
              <p:cNvSpPr>
                <a:spLocks/>
              </p:cNvSpPr>
              <p:nvPr/>
            </p:nvSpPr>
            <p:spPr bwMode="auto">
              <a:xfrm>
                <a:off x="2841" y="3627"/>
                <a:ext cx="21" cy="9"/>
              </a:xfrm>
              <a:custGeom>
                <a:avLst/>
                <a:gdLst>
                  <a:gd name="T0" fmla="*/ 18 w 41"/>
                  <a:gd name="T1" fmla="*/ 0 h 18"/>
                  <a:gd name="T2" fmla="*/ 18 w 41"/>
                  <a:gd name="T3" fmla="*/ 0 h 18"/>
                  <a:gd name="T4" fmla="*/ 0 w 41"/>
                  <a:gd name="T5" fmla="*/ 0 h 18"/>
                  <a:gd name="T6" fmla="*/ 0 w 41"/>
                  <a:gd name="T7" fmla="*/ 9 h 18"/>
                  <a:gd name="T8" fmla="*/ 18 w 41"/>
                  <a:gd name="T9" fmla="*/ 9 h 18"/>
                  <a:gd name="T10" fmla="*/ 18 w 41"/>
                  <a:gd name="T11" fmla="*/ 9 h 18"/>
                  <a:gd name="T12" fmla="*/ 18 w 41"/>
                  <a:gd name="T13" fmla="*/ 9 h 18"/>
                  <a:gd name="T14" fmla="*/ 20 w 41"/>
                  <a:gd name="T15" fmla="*/ 7 h 18"/>
                  <a:gd name="T16" fmla="*/ 21 w 41"/>
                  <a:gd name="T17" fmla="*/ 5 h 18"/>
                  <a:gd name="T18" fmla="*/ 20 w 41"/>
                  <a:gd name="T19" fmla="*/ 2 h 18"/>
                  <a:gd name="T20" fmla="*/ 18 w 41"/>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1" h="18">
                    <a:moveTo>
                      <a:pt x="35" y="0"/>
                    </a:moveTo>
                    <a:lnTo>
                      <a:pt x="35" y="0"/>
                    </a:lnTo>
                    <a:lnTo>
                      <a:pt x="0" y="0"/>
                    </a:lnTo>
                    <a:lnTo>
                      <a:pt x="0" y="18"/>
                    </a:lnTo>
                    <a:lnTo>
                      <a:pt x="35" y="18"/>
                    </a:lnTo>
                    <a:lnTo>
                      <a:pt x="40" y="14"/>
                    </a:lnTo>
                    <a:lnTo>
                      <a:pt x="41" y="9"/>
                    </a:lnTo>
                    <a:lnTo>
                      <a:pt x="40" y="4"/>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36" name="Freeform 170"/>
              <p:cNvSpPr>
                <a:spLocks/>
              </p:cNvSpPr>
              <p:nvPr/>
            </p:nvSpPr>
            <p:spPr bwMode="auto">
              <a:xfrm>
                <a:off x="2858" y="3627"/>
                <a:ext cx="20" cy="9"/>
              </a:xfrm>
              <a:custGeom>
                <a:avLst/>
                <a:gdLst>
                  <a:gd name="T0" fmla="*/ 17 w 40"/>
                  <a:gd name="T1" fmla="*/ 0 h 18"/>
                  <a:gd name="T2" fmla="*/ 17 w 40"/>
                  <a:gd name="T3" fmla="*/ 0 h 18"/>
                  <a:gd name="T4" fmla="*/ 0 w 40"/>
                  <a:gd name="T5" fmla="*/ 0 h 18"/>
                  <a:gd name="T6" fmla="*/ 0 w 40"/>
                  <a:gd name="T7" fmla="*/ 9 h 18"/>
                  <a:gd name="T8" fmla="*/ 17 w 40"/>
                  <a:gd name="T9" fmla="*/ 9 h 18"/>
                  <a:gd name="T10" fmla="*/ 17 w 40"/>
                  <a:gd name="T11" fmla="*/ 9 h 18"/>
                  <a:gd name="T12" fmla="*/ 17 w 40"/>
                  <a:gd name="T13" fmla="*/ 9 h 18"/>
                  <a:gd name="T14" fmla="*/ 19 w 40"/>
                  <a:gd name="T15" fmla="*/ 7 h 18"/>
                  <a:gd name="T16" fmla="*/ 20 w 40"/>
                  <a:gd name="T17" fmla="*/ 5 h 18"/>
                  <a:gd name="T18" fmla="*/ 19 w 40"/>
                  <a:gd name="T19" fmla="*/ 2 h 18"/>
                  <a:gd name="T20" fmla="*/ 17 w 4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33" y="0"/>
                    </a:moveTo>
                    <a:lnTo>
                      <a:pt x="33" y="0"/>
                    </a:lnTo>
                    <a:lnTo>
                      <a:pt x="0" y="0"/>
                    </a:lnTo>
                    <a:lnTo>
                      <a:pt x="0" y="18"/>
                    </a:lnTo>
                    <a:lnTo>
                      <a:pt x="33" y="18"/>
                    </a:lnTo>
                    <a:lnTo>
                      <a:pt x="38" y="14"/>
                    </a:lnTo>
                    <a:lnTo>
                      <a:pt x="40" y="9"/>
                    </a:lnTo>
                    <a:lnTo>
                      <a:pt x="38" y="4"/>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37" name="Freeform 171"/>
              <p:cNvSpPr>
                <a:spLocks/>
              </p:cNvSpPr>
              <p:nvPr/>
            </p:nvSpPr>
            <p:spPr bwMode="auto">
              <a:xfrm>
                <a:off x="2875" y="3627"/>
                <a:ext cx="20" cy="9"/>
              </a:xfrm>
              <a:custGeom>
                <a:avLst/>
                <a:gdLst>
                  <a:gd name="T0" fmla="*/ 17 w 40"/>
                  <a:gd name="T1" fmla="*/ 0 h 18"/>
                  <a:gd name="T2" fmla="*/ 17 w 40"/>
                  <a:gd name="T3" fmla="*/ 0 h 18"/>
                  <a:gd name="T4" fmla="*/ 0 w 40"/>
                  <a:gd name="T5" fmla="*/ 0 h 18"/>
                  <a:gd name="T6" fmla="*/ 0 w 40"/>
                  <a:gd name="T7" fmla="*/ 9 h 18"/>
                  <a:gd name="T8" fmla="*/ 17 w 40"/>
                  <a:gd name="T9" fmla="*/ 9 h 18"/>
                  <a:gd name="T10" fmla="*/ 17 w 40"/>
                  <a:gd name="T11" fmla="*/ 9 h 18"/>
                  <a:gd name="T12" fmla="*/ 17 w 40"/>
                  <a:gd name="T13" fmla="*/ 9 h 18"/>
                  <a:gd name="T14" fmla="*/ 20 w 40"/>
                  <a:gd name="T15" fmla="*/ 7 h 18"/>
                  <a:gd name="T16" fmla="*/ 20 w 40"/>
                  <a:gd name="T17" fmla="*/ 5 h 18"/>
                  <a:gd name="T18" fmla="*/ 20 w 40"/>
                  <a:gd name="T19" fmla="*/ 2 h 18"/>
                  <a:gd name="T20" fmla="*/ 17 w 4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34" y="0"/>
                    </a:moveTo>
                    <a:lnTo>
                      <a:pt x="34" y="0"/>
                    </a:lnTo>
                    <a:lnTo>
                      <a:pt x="0" y="0"/>
                    </a:lnTo>
                    <a:lnTo>
                      <a:pt x="0" y="18"/>
                    </a:lnTo>
                    <a:lnTo>
                      <a:pt x="34" y="18"/>
                    </a:lnTo>
                    <a:lnTo>
                      <a:pt x="39" y="14"/>
                    </a:lnTo>
                    <a:lnTo>
                      <a:pt x="40" y="9"/>
                    </a:lnTo>
                    <a:lnTo>
                      <a:pt x="39" y="4"/>
                    </a:lnTo>
                    <a:lnTo>
                      <a:pt x="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38" name="Freeform 172"/>
              <p:cNvSpPr>
                <a:spLocks/>
              </p:cNvSpPr>
              <p:nvPr/>
            </p:nvSpPr>
            <p:spPr bwMode="auto">
              <a:xfrm>
                <a:off x="2892" y="3627"/>
                <a:ext cx="20" cy="9"/>
              </a:xfrm>
              <a:custGeom>
                <a:avLst/>
                <a:gdLst>
                  <a:gd name="T0" fmla="*/ 17 w 40"/>
                  <a:gd name="T1" fmla="*/ 0 h 18"/>
                  <a:gd name="T2" fmla="*/ 17 w 40"/>
                  <a:gd name="T3" fmla="*/ 0 h 18"/>
                  <a:gd name="T4" fmla="*/ 0 w 40"/>
                  <a:gd name="T5" fmla="*/ 0 h 18"/>
                  <a:gd name="T6" fmla="*/ 0 w 40"/>
                  <a:gd name="T7" fmla="*/ 9 h 18"/>
                  <a:gd name="T8" fmla="*/ 17 w 40"/>
                  <a:gd name="T9" fmla="*/ 9 h 18"/>
                  <a:gd name="T10" fmla="*/ 17 w 40"/>
                  <a:gd name="T11" fmla="*/ 9 h 18"/>
                  <a:gd name="T12" fmla="*/ 17 w 40"/>
                  <a:gd name="T13" fmla="*/ 9 h 18"/>
                  <a:gd name="T14" fmla="*/ 19 w 40"/>
                  <a:gd name="T15" fmla="*/ 7 h 18"/>
                  <a:gd name="T16" fmla="*/ 20 w 40"/>
                  <a:gd name="T17" fmla="*/ 5 h 18"/>
                  <a:gd name="T18" fmla="*/ 19 w 40"/>
                  <a:gd name="T19" fmla="*/ 2 h 18"/>
                  <a:gd name="T20" fmla="*/ 17 w 4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33" y="0"/>
                    </a:moveTo>
                    <a:lnTo>
                      <a:pt x="33" y="0"/>
                    </a:lnTo>
                    <a:lnTo>
                      <a:pt x="0" y="0"/>
                    </a:lnTo>
                    <a:lnTo>
                      <a:pt x="0" y="18"/>
                    </a:lnTo>
                    <a:lnTo>
                      <a:pt x="33" y="18"/>
                    </a:lnTo>
                    <a:lnTo>
                      <a:pt x="38" y="14"/>
                    </a:lnTo>
                    <a:lnTo>
                      <a:pt x="40" y="9"/>
                    </a:lnTo>
                    <a:lnTo>
                      <a:pt x="38" y="4"/>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39" name="Freeform 173"/>
              <p:cNvSpPr>
                <a:spLocks/>
              </p:cNvSpPr>
              <p:nvPr/>
            </p:nvSpPr>
            <p:spPr bwMode="auto">
              <a:xfrm>
                <a:off x="2908" y="3627"/>
                <a:ext cx="21" cy="9"/>
              </a:xfrm>
              <a:custGeom>
                <a:avLst/>
                <a:gdLst>
                  <a:gd name="T0" fmla="*/ 17 w 40"/>
                  <a:gd name="T1" fmla="*/ 0 h 18"/>
                  <a:gd name="T2" fmla="*/ 17 w 40"/>
                  <a:gd name="T3" fmla="*/ 0 h 18"/>
                  <a:gd name="T4" fmla="*/ 0 w 40"/>
                  <a:gd name="T5" fmla="*/ 0 h 18"/>
                  <a:gd name="T6" fmla="*/ 0 w 40"/>
                  <a:gd name="T7" fmla="*/ 9 h 18"/>
                  <a:gd name="T8" fmla="*/ 17 w 40"/>
                  <a:gd name="T9" fmla="*/ 9 h 18"/>
                  <a:gd name="T10" fmla="*/ 17 w 40"/>
                  <a:gd name="T11" fmla="*/ 9 h 18"/>
                  <a:gd name="T12" fmla="*/ 17 w 40"/>
                  <a:gd name="T13" fmla="*/ 9 h 18"/>
                  <a:gd name="T14" fmla="*/ 20 w 40"/>
                  <a:gd name="T15" fmla="*/ 7 h 18"/>
                  <a:gd name="T16" fmla="*/ 21 w 40"/>
                  <a:gd name="T17" fmla="*/ 5 h 18"/>
                  <a:gd name="T18" fmla="*/ 20 w 40"/>
                  <a:gd name="T19" fmla="*/ 2 h 18"/>
                  <a:gd name="T20" fmla="*/ 17 w 4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33" y="0"/>
                    </a:moveTo>
                    <a:lnTo>
                      <a:pt x="33" y="0"/>
                    </a:lnTo>
                    <a:lnTo>
                      <a:pt x="0" y="0"/>
                    </a:lnTo>
                    <a:lnTo>
                      <a:pt x="0" y="18"/>
                    </a:lnTo>
                    <a:lnTo>
                      <a:pt x="33" y="18"/>
                    </a:lnTo>
                    <a:lnTo>
                      <a:pt x="38" y="14"/>
                    </a:lnTo>
                    <a:lnTo>
                      <a:pt x="40" y="9"/>
                    </a:lnTo>
                    <a:lnTo>
                      <a:pt x="38" y="4"/>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40" name="Freeform 174"/>
              <p:cNvSpPr>
                <a:spLocks/>
              </p:cNvSpPr>
              <p:nvPr/>
            </p:nvSpPr>
            <p:spPr bwMode="auto">
              <a:xfrm>
                <a:off x="2925" y="3627"/>
                <a:ext cx="21" cy="9"/>
              </a:xfrm>
              <a:custGeom>
                <a:avLst/>
                <a:gdLst>
                  <a:gd name="T0" fmla="*/ 18 w 42"/>
                  <a:gd name="T1" fmla="*/ 0 h 18"/>
                  <a:gd name="T2" fmla="*/ 18 w 42"/>
                  <a:gd name="T3" fmla="*/ 0 h 18"/>
                  <a:gd name="T4" fmla="*/ 0 w 42"/>
                  <a:gd name="T5" fmla="*/ 0 h 18"/>
                  <a:gd name="T6" fmla="*/ 0 w 42"/>
                  <a:gd name="T7" fmla="*/ 9 h 18"/>
                  <a:gd name="T8" fmla="*/ 18 w 42"/>
                  <a:gd name="T9" fmla="*/ 9 h 18"/>
                  <a:gd name="T10" fmla="*/ 18 w 42"/>
                  <a:gd name="T11" fmla="*/ 9 h 18"/>
                  <a:gd name="T12" fmla="*/ 18 w 42"/>
                  <a:gd name="T13" fmla="*/ 9 h 18"/>
                  <a:gd name="T14" fmla="*/ 20 w 42"/>
                  <a:gd name="T15" fmla="*/ 7 h 18"/>
                  <a:gd name="T16" fmla="*/ 21 w 42"/>
                  <a:gd name="T17" fmla="*/ 5 h 18"/>
                  <a:gd name="T18" fmla="*/ 20 w 42"/>
                  <a:gd name="T19" fmla="*/ 2 h 18"/>
                  <a:gd name="T20" fmla="*/ 18 w 42"/>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35" y="0"/>
                    </a:moveTo>
                    <a:lnTo>
                      <a:pt x="35" y="0"/>
                    </a:lnTo>
                    <a:lnTo>
                      <a:pt x="0" y="0"/>
                    </a:lnTo>
                    <a:lnTo>
                      <a:pt x="0" y="18"/>
                    </a:lnTo>
                    <a:lnTo>
                      <a:pt x="35" y="18"/>
                    </a:lnTo>
                    <a:lnTo>
                      <a:pt x="40" y="14"/>
                    </a:lnTo>
                    <a:lnTo>
                      <a:pt x="42" y="9"/>
                    </a:lnTo>
                    <a:lnTo>
                      <a:pt x="40" y="4"/>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41" name="Freeform 175"/>
              <p:cNvSpPr>
                <a:spLocks/>
              </p:cNvSpPr>
              <p:nvPr/>
            </p:nvSpPr>
            <p:spPr bwMode="auto">
              <a:xfrm>
                <a:off x="2943" y="3627"/>
                <a:ext cx="20" cy="9"/>
              </a:xfrm>
              <a:custGeom>
                <a:avLst/>
                <a:gdLst>
                  <a:gd name="T0" fmla="*/ 17 w 41"/>
                  <a:gd name="T1" fmla="*/ 0 h 18"/>
                  <a:gd name="T2" fmla="*/ 17 w 41"/>
                  <a:gd name="T3" fmla="*/ 0 h 18"/>
                  <a:gd name="T4" fmla="*/ 0 w 41"/>
                  <a:gd name="T5" fmla="*/ 0 h 18"/>
                  <a:gd name="T6" fmla="*/ 0 w 41"/>
                  <a:gd name="T7" fmla="*/ 9 h 18"/>
                  <a:gd name="T8" fmla="*/ 17 w 41"/>
                  <a:gd name="T9" fmla="*/ 9 h 18"/>
                  <a:gd name="T10" fmla="*/ 17 w 41"/>
                  <a:gd name="T11" fmla="*/ 9 h 18"/>
                  <a:gd name="T12" fmla="*/ 17 w 41"/>
                  <a:gd name="T13" fmla="*/ 9 h 18"/>
                  <a:gd name="T14" fmla="*/ 19 w 41"/>
                  <a:gd name="T15" fmla="*/ 7 h 18"/>
                  <a:gd name="T16" fmla="*/ 20 w 41"/>
                  <a:gd name="T17" fmla="*/ 5 h 18"/>
                  <a:gd name="T18" fmla="*/ 19 w 41"/>
                  <a:gd name="T19" fmla="*/ 2 h 18"/>
                  <a:gd name="T20" fmla="*/ 17 w 41"/>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1" h="18">
                    <a:moveTo>
                      <a:pt x="34" y="0"/>
                    </a:moveTo>
                    <a:lnTo>
                      <a:pt x="34" y="0"/>
                    </a:lnTo>
                    <a:lnTo>
                      <a:pt x="0" y="0"/>
                    </a:lnTo>
                    <a:lnTo>
                      <a:pt x="0" y="18"/>
                    </a:lnTo>
                    <a:lnTo>
                      <a:pt x="34" y="18"/>
                    </a:lnTo>
                    <a:lnTo>
                      <a:pt x="39" y="14"/>
                    </a:lnTo>
                    <a:lnTo>
                      <a:pt x="41" y="9"/>
                    </a:lnTo>
                    <a:lnTo>
                      <a:pt x="39" y="4"/>
                    </a:lnTo>
                    <a:lnTo>
                      <a:pt x="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42" name="Freeform 176"/>
              <p:cNvSpPr>
                <a:spLocks/>
              </p:cNvSpPr>
              <p:nvPr/>
            </p:nvSpPr>
            <p:spPr bwMode="auto">
              <a:xfrm>
                <a:off x="2959" y="3627"/>
                <a:ext cx="20" cy="9"/>
              </a:xfrm>
              <a:custGeom>
                <a:avLst/>
                <a:gdLst>
                  <a:gd name="T0" fmla="*/ 17 w 40"/>
                  <a:gd name="T1" fmla="*/ 0 h 18"/>
                  <a:gd name="T2" fmla="*/ 17 w 40"/>
                  <a:gd name="T3" fmla="*/ 0 h 18"/>
                  <a:gd name="T4" fmla="*/ 0 w 40"/>
                  <a:gd name="T5" fmla="*/ 0 h 18"/>
                  <a:gd name="T6" fmla="*/ 0 w 40"/>
                  <a:gd name="T7" fmla="*/ 9 h 18"/>
                  <a:gd name="T8" fmla="*/ 17 w 40"/>
                  <a:gd name="T9" fmla="*/ 9 h 18"/>
                  <a:gd name="T10" fmla="*/ 17 w 40"/>
                  <a:gd name="T11" fmla="*/ 9 h 18"/>
                  <a:gd name="T12" fmla="*/ 17 w 40"/>
                  <a:gd name="T13" fmla="*/ 9 h 18"/>
                  <a:gd name="T14" fmla="*/ 19 w 40"/>
                  <a:gd name="T15" fmla="*/ 7 h 18"/>
                  <a:gd name="T16" fmla="*/ 20 w 40"/>
                  <a:gd name="T17" fmla="*/ 5 h 18"/>
                  <a:gd name="T18" fmla="*/ 19 w 40"/>
                  <a:gd name="T19" fmla="*/ 2 h 18"/>
                  <a:gd name="T20" fmla="*/ 17 w 4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33" y="0"/>
                    </a:moveTo>
                    <a:lnTo>
                      <a:pt x="33" y="0"/>
                    </a:lnTo>
                    <a:lnTo>
                      <a:pt x="0" y="0"/>
                    </a:lnTo>
                    <a:lnTo>
                      <a:pt x="0" y="18"/>
                    </a:lnTo>
                    <a:lnTo>
                      <a:pt x="33" y="18"/>
                    </a:lnTo>
                    <a:lnTo>
                      <a:pt x="38" y="14"/>
                    </a:lnTo>
                    <a:lnTo>
                      <a:pt x="40" y="9"/>
                    </a:lnTo>
                    <a:lnTo>
                      <a:pt x="38" y="4"/>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43" name="Freeform 177"/>
              <p:cNvSpPr>
                <a:spLocks/>
              </p:cNvSpPr>
              <p:nvPr/>
            </p:nvSpPr>
            <p:spPr bwMode="auto">
              <a:xfrm>
                <a:off x="2976" y="3627"/>
                <a:ext cx="20" cy="9"/>
              </a:xfrm>
              <a:custGeom>
                <a:avLst/>
                <a:gdLst>
                  <a:gd name="T0" fmla="*/ 17 w 40"/>
                  <a:gd name="T1" fmla="*/ 0 h 18"/>
                  <a:gd name="T2" fmla="*/ 17 w 40"/>
                  <a:gd name="T3" fmla="*/ 0 h 18"/>
                  <a:gd name="T4" fmla="*/ 0 w 40"/>
                  <a:gd name="T5" fmla="*/ 0 h 18"/>
                  <a:gd name="T6" fmla="*/ 0 w 40"/>
                  <a:gd name="T7" fmla="*/ 9 h 18"/>
                  <a:gd name="T8" fmla="*/ 17 w 40"/>
                  <a:gd name="T9" fmla="*/ 9 h 18"/>
                  <a:gd name="T10" fmla="*/ 17 w 40"/>
                  <a:gd name="T11" fmla="*/ 9 h 18"/>
                  <a:gd name="T12" fmla="*/ 17 w 40"/>
                  <a:gd name="T13" fmla="*/ 9 h 18"/>
                  <a:gd name="T14" fmla="*/ 20 w 40"/>
                  <a:gd name="T15" fmla="*/ 7 h 18"/>
                  <a:gd name="T16" fmla="*/ 20 w 40"/>
                  <a:gd name="T17" fmla="*/ 5 h 18"/>
                  <a:gd name="T18" fmla="*/ 20 w 40"/>
                  <a:gd name="T19" fmla="*/ 2 h 18"/>
                  <a:gd name="T20" fmla="*/ 17 w 4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34" y="0"/>
                    </a:moveTo>
                    <a:lnTo>
                      <a:pt x="34" y="0"/>
                    </a:lnTo>
                    <a:lnTo>
                      <a:pt x="0" y="0"/>
                    </a:lnTo>
                    <a:lnTo>
                      <a:pt x="0" y="18"/>
                    </a:lnTo>
                    <a:lnTo>
                      <a:pt x="34" y="18"/>
                    </a:lnTo>
                    <a:lnTo>
                      <a:pt x="39" y="14"/>
                    </a:lnTo>
                    <a:lnTo>
                      <a:pt x="40" y="9"/>
                    </a:lnTo>
                    <a:lnTo>
                      <a:pt x="39" y="4"/>
                    </a:lnTo>
                    <a:lnTo>
                      <a:pt x="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44" name="Freeform 178"/>
              <p:cNvSpPr>
                <a:spLocks/>
              </p:cNvSpPr>
              <p:nvPr/>
            </p:nvSpPr>
            <p:spPr bwMode="auto">
              <a:xfrm>
                <a:off x="2993" y="3627"/>
                <a:ext cx="20" cy="9"/>
              </a:xfrm>
              <a:custGeom>
                <a:avLst/>
                <a:gdLst>
                  <a:gd name="T0" fmla="*/ 17 w 40"/>
                  <a:gd name="T1" fmla="*/ 0 h 18"/>
                  <a:gd name="T2" fmla="*/ 17 w 40"/>
                  <a:gd name="T3" fmla="*/ 0 h 18"/>
                  <a:gd name="T4" fmla="*/ 0 w 40"/>
                  <a:gd name="T5" fmla="*/ 0 h 18"/>
                  <a:gd name="T6" fmla="*/ 0 w 40"/>
                  <a:gd name="T7" fmla="*/ 9 h 18"/>
                  <a:gd name="T8" fmla="*/ 17 w 40"/>
                  <a:gd name="T9" fmla="*/ 9 h 18"/>
                  <a:gd name="T10" fmla="*/ 17 w 40"/>
                  <a:gd name="T11" fmla="*/ 9 h 18"/>
                  <a:gd name="T12" fmla="*/ 17 w 40"/>
                  <a:gd name="T13" fmla="*/ 9 h 18"/>
                  <a:gd name="T14" fmla="*/ 19 w 40"/>
                  <a:gd name="T15" fmla="*/ 7 h 18"/>
                  <a:gd name="T16" fmla="*/ 20 w 40"/>
                  <a:gd name="T17" fmla="*/ 5 h 18"/>
                  <a:gd name="T18" fmla="*/ 19 w 40"/>
                  <a:gd name="T19" fmla="*/ 2 h 18"/>
                  <a:gd name="T20" fmla="*/ 17 w 4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33" y="0"/>
                    </a:moveTo>
                    <a:lnTo>
                      <a:pt x="33" y="0"/>
                    </a:lnTo>
                    <a:lnTo>
                      <a:pt x="0" y="0"/>
                    </a:lnTo>
                    <a:lnTo>
                      <a:pt x="0" y="18"/>
                    </a:lnTo>
                    <a:lnTo>
                      <a:pt x="33" y="18"/>
                    </a:lnTo>
                    <a:lnTo>
                      <a:pt x="38" y="14"/>
                    </a:lnTo>
                    <a:lnTo>
                      <a:pt x="40" y="9"/>
                    </a:lnTo>
                    <a:lnTo>
                      <a:pt x="38" y="4"/>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45" name="Freeform 179"/>
              <p:cNvSpPr>
                <a:spLocks/>
              </p:cNvSpPr>
              <p:nvPr/>
            </p:nvSpPr>
            <p:spPr bwMode="auto">
              <a:xfrm>
                <a:off x="3010" y="3627"/>
                <a:ext cx="20" cy="9"/>
              </a:xfrm>
              <a:custGeom>
                <a:avLst/>
                <a:gdLst>
                  <a:gd name="T0" fmla="*/ 17 w 42"/>
                  <a:gd name="T1" fmla="*/ 0 h 18"/>
                  <a:gd name="T2" fmla="*/ 17 w 42"/>
                  <a:gd name="T3" fmla="*/ 0 h 18"/>
                  <a:gd name="T4" fmla="*/ 0 w 42"/>
                  <a:gd name="T5" fmla="*/ 0 h 18"/>
                  <a:gd name="T6" fmla="*/ 0 w 42"/>
                  <a:gd name="T7" fmla="*/ 9 h 18"/>
                  <a:gd name="T8" fmla="*/ 17 w 42"/>
                  <a:gd name="T9" fmla="*/ 9 h 18"/>
                  <a:gd name="T10" fmla="*/ 17 w 42"/>
                  <a:gd name="T11" fmla="*/ 9 h 18"/>
                  <a:gd name="T12" fmla="*/ 17 w 42"/>
                  <a:gd name="T13" fmla="*/ 9 h 18"/>
                  <a:gd name="T14" fmla="*/ 19 w 42"/>
                  <a:gd name="T15" fmla="*/ 7 h 18"/>
                  <a:gd name="T16" fmla="*/ 20 w 42"/>
                  <a:gd name="T17" fmla="*/ 5 h 18"/>
                  <a:gd name="T18" fmla="*/ 19 w 42"/>
                  <a:gd name="T19" fmla="*/ 2 h 18"/>
                  <a:gd name="T20" fmla="*/ 17 w 42"/>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35" y="0"/>
                    </a:moveTo>
                    <a:lnTo>
                      <a:pt x="35" y="0"/>
                    </a:lnTo>
                    <a:lnTo>
                      <a:pt x="0" y="0"/>
                    </a:lnTo>
                    <a:lnTo>
                      <a:pt x="0" y="18"/>
                    </a:lnTo>
                    <a:lnTo>
                      <a:pt x="35" y="18"/>
                    </a:lnTo>
                    <a:lnTo>
                      <a:pt x="40" y="14"/>
                    </a:lnTo>
                    <a:lnTo>
                      <a:pt x="42" y="9"/>
                    </a:lnTo>
                    <a:lnTo>
                      <a:pt x="40" y="4"/>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46" name="Freeform 180"/>
              <p:cNvSpPr>
                <a:spLocks/>
              </p:cNvSpPr>
              <p:nvPr/>
            </p:nvSpPr>
            <p:spPr bwMode="auto">
              <a:xfrm>
                <a:off x="3027" y="3627"/>
                <a:ext cx="20" cy="9"/>
              </a:xfrm>
              <a:custGeom>
                <a:avLst/>
                <a:gdLst>
                  <a:gd name="T0" fmla="*/ 17 w 40"/>
                  <a:gd name="T1" fmla="*/ 0 h 18"/>
                  <a:gd name="T2" fmla="*/ 17 w 40"/>
                  <a:gd name="T3" fmla="*/ 0 h 18"/>
                  <a:gd name="T4" fmla="*/ 0 w 40"/>
                  <a:gd name="T5" fmla="*/ 0 h 18"/>
                  <a:gd name="T6" fmla="*/ 0 w 40"/>
                  <a:gd name="T7" fmla="*/ 9 h 18"/>
                  <a:gd name="T8" fmla="*/ 17 w 40"/>
                  <a:gd name="T9" fmla="*/ 9 h 18"/>
                  <a:gd name="T10" fmla="*/ 17 w 40"/>
                  <a:gd name="T11" fmla="*/ 9 h 18"/>
                  <a:gd name="T12" fmla="*/ 17 w 40"/>
                  <a:gd name="T13" fmla="*/ 9 h 18"/>
                  <a:gd name="T14" fmla="*/ 20 w 40"/>
                  <a:gd name="T15" fmla="*/ 7 h 18"/>
                  <a:gd name="T16" fmla="*/ 20 w 40"/>
                  <a:gd name="T17" fmla="*/ 5 h 18"/>
                  <a:gd name="T18" fmla="*/ 20 w 40"/>
                  <a:gd name="T19" fmla="*/ 2 h 18"/>
                  <a:gd name="T20" fmla="*/ 17 w 4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34" y="0"/>
                    </a:moveTo>
                    <a:lnTo>
                      <a:pt x="34" y="0"/>
                    </a:lnTo>
                    <a:lnTo>
                      <a:pt x="0" y="0"/>
                    </a:lnTo>
                    <a:lnTo>
                      <a:pt x="0" y="18"/>
                    </a:lnTo>
                    <a:lnTo>
                      <a:pt x="34" y="18"/>
                    </a:lnTo>
                    <a:lnTo>
                      <a:pt x="39" y="14"/>
                    </a:lnTo>
                    <a:lnTo>
                      <a:pt x="40" y="9"/>
                    </a:lnTo>
                    <a:lnTo>
                      <a:pt x="39" y="4"/>
                    </a:lnTo>
                    <a:lnTo>
                      <a:pt x="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47" name="Freeform 181"/>
              <p:cNvSpPr>
                <a:spLocks/>
              </p:cNvSpPr>
              <p:nvPr/>
            </p:nvSpPr>
            <p:spPr bwMode="auto">
              <a:xfrm>
                <a:off x="3044" y="3627"/>
                <a:ext cx="20" cy="9"/>
              </a:xfrm>
              <a:custGeom>
                <a:avLst/>
                <a:gdLst>
                  <a:gd name="T0" fmla="*/ 17 w 40"/>
                  <a:gd name="T1" fmla="*/ 0 h 18"/>
                  <a:gd name="T2" fmla="*/ 17 w 40"/>
                  <a:gd name="T3" fmla="*/ 0 h 18"/>
                  <a:gd name="T4" fmla="*/ 0 w 40"/>
                  <a:gd name="T5" fmla="*/ 0 h 18"/>
                  <a:gd name="T6" fmla="*/ 0 w 40"/>
                  <a:gd name="T7" fmla="*/ 9 h 18"/>
                  <a:gd name="T8" fmla="*/ 17 w 40"/>
                  <a:gd name="T9" fmla="*/ 9 h 18"/>
                  <a:gd name="T10" fmla="*/ 17 w 40"/>
                  <a:gd name="T11" fmla="*/ 9 h 18"/>
                  <a:gd name="T12" fmla="*/ 17 w 40"/>
                  <a:gd name="T13" fmla="*/ 9 h 18"/>
                  <a:gd name="T14" fmla="*/ 19 w 40"/>
                  <a:gd name="T15" fmla="*/ 7 h 18"/>
                  <a:gd name="T16" fmla="*/ 20 w 40"/>
                  <a:gd name="T17" fmla="*/ 5 h 18"/>
                  <a:gd name="T18" fmla="*/ 19 w 40"/>
                  <a:gd name="T19" fmla="*/ 2 h 18"/>
                  <a:gd name="T20" fmla="*/ 17 w 4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33" y="0"/>
                    </a:moveTo>
                    <a:lnTo>
                      <a:pt x="33" y="0"/>
                    </a:lnTo>
                    <a:lnTo>
                      <a:pt x="0" y="0"/>
                    </a:lnTo>
                    <a:lnTo>
                      <a:pt x="0" y="18"/>
                    </a:lnTo>
                    <a:lnTo>
                      <a:pt x="33" y="18"/>
                    </a:lnTo>
                    <a:lnTo>
                      <a:pt x="38" y="14"/>
                    </a:lnTo>
                    <a:lnTo>
                      <a:pt x="40" y="9"/>
                    </a:lnTo>
                    <a:lnTo>
                      <a:pt x="38" y="4"/>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48" name="Freeform 182"/>
              <p:cNvSpPr>
                <a:spLocks/>
              </p:cNvSpPr>
              <p:nvPr/>
            </p:nvSpPr>
            <p:spPr bwMode="auto">
              <a:xfrm>
                <a:off x="3061" y="3627"/>
                <a:ext cx="20" cy="9"/>
              </a:xfrm>
              <a:custGeom>
                <a:avLst/>
                <a:gdLst>
                  <a:gd name="T0" fmla="*/ 17 w 40"/>
                  <a:gd name="T1" fmla="*/ 0 h 18"/>
                  <a:gd name="T2" fmla="*/ 17 w 40"/>
                  <a:gd name="T3" fmla="*/ 0 h 18"/>
                  <a:gd name="T4" fmla="*/ 0 w 40"/>
                  <a:gd name="T5" fmla="*/ 0 h 18"/>
                  <a:gd name="T6" fmla="*/ 0 w 40"/>
                  <a:gd name="T7" fmla="*/ 9 h 18"/>
                  <a:gd name="T8" fmla="*/ 17 w 40"/>
                  <a:gd name="T9" fmla="*/ 9 h 18"/>
                  <a:gd name="T10" fmla="*/ 17 w 40"/>
                  <a:gd name="T11" fmla="*/ 9 h 18"/>
                  <a:gd name="T12" fmla="*/ 17 w 40"/>
                  <a:gd name="T13" fmla="*/ 9 h 18"/>
                  <a:gd name="T14" fmla="*/ 20 w 40"/>
                  <a:gd name="T15" fmla="*/ 7 h 18"/>
                  <a:gd name="T16" fmla="*/ 20 w 40"/>
                  <a:gd name="T17" fmla="*/ 5 h 18"/>
                  <a:gd name="T18" fmla="*/ 20 w 40"/>
                  <a:gd name="T19" fmla="*/ 2 h 18"/>
                  <a:gd name="T20" fmla="*/ 17 w 4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34" y="0"/>
                    </a:moveTo>
                    <a:lnTo>
                      <a:pt x="34" y="0"/>
                    </a:lnTo>
                    <a:lnTo>
                      <a:pt x="0" y="0"/>
                    </a:lnTo>
                    <a:lnTo>
                      <a:pt x="0" y="18"/>
                    </a:lnTo>
                    <a:lnTo>
                      <a:pt x="34" y="18"/>
                    </a:lnTo>
                    <a:lnTo>
                      <a:pt x="39" y="14"/>
                    </a:lnTo>
                    <a:lnTo>
                      <a:pt x="40" y="9"/>
                    </a:lnTo>
                    <a:lnTo>
                      <a:pt x="39" y="4"/>
                    </a:lnTo>
                    <a:lnTo>
                      <a:pt x="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49" name="Freeform 183"/>
              <p:cNvSpPr>
                <a:spLocks/>
              </p:cNvSpPr>
              <p:nvPr/>
            </p:nvSpPr>
            <p:spPr bwMode="auto">
              <a:xfrm>
                <a:off x="3077" y="3627"/>
                <a:ext cx="20" cy="9"/>
              </a:xfrm>
              <a:custGeom>
                <a:avLst/>
                <a:gdLst>
                  <a:gd name="T0" fmla="*/ 17 w 40"/>
                  <a:gd name="T1" fmla="*/ 0 h 18"/>
                  <a:gd name="T2" fmla="*/ 17 w 40"/>
                  <a:gd name="T3" fmla="*/ 0 h 18"/>
                  <a:gd name="T4" fmla="*/ 0 w 40"/>
                  <a:gd name="T5" fmla="*/ 0 h 18"/>
                  <a:gd name="T6" fmla="*/ 0 w 40"/>
                  <a:gd name="T7" fmla="*/ 9 h 18"/>
                  <a:gd name="T8" fmla="*/ 17 w 40"/>
                  <a:gd name="T9" fmla="*/ 9 h 18"/>
                  <a:gd name="T10" fmla="*/ 17 w 40"/>
                  <a:gd name="T11" fmla="*/ 9 h 18"/>
                  <a:gd name="T12" fmla="*/ 17 w 40"/>
                  <a:gd name="T13" fmla="*/ 9 h 18"/>
                  <a:gd name="T14" fmla="*/ 19 w 40"/>
                  <a:gd name="T15" fmla="*/ 7 h 18"/>
                  <a:gd name="T16" fmla="*/ 20 w 40"/>
                  <a:gd name="T17" fmla="*/ 5 h 18"/>
                  <a:gd name="T18" fmla="*/ 19 w 40"/>
                  <a:gd name="T19" fmla="*/ 2 h 18"/>
                  <a:gd name="T20" fmla="*/ 17 w 4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33" y="0"/>
                    </a:moveTo>
                    <a:lnTo>
                      <a:pt x="33" y="0"/>
                    </a:lnTo>
                    <a:lnTo>
                      <a:pt x="0" y="0"/>
                    </a:lnTo>
                    <a:lnTo>
                      <a:pt x="0" y="18"/>
                    </a:lnTo>
                    <a:lnTo>
                      <a:pt x="33" y="18"/>
                    </a:lnTo>
                    <a:lnTo>
                      <a:pt x="38" y="14"/>
                    </a:lnTo>
                    <a:lnTo>
                      <a:pt x="40" y="9"/>
                    </a:lnTo>
                    <a:lnTo>
                      <a:pt x="38" y="4"/>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50" name="Freeform 184"/>
              <p:cNvSpPr>
                <a:spLocks/>
              </p:cNvSpPr>
              <p:nvPr/>
            </p:nvSpPr>
            <p:spPr bwMode="auto">
              <a:xfrm>
                <a:off x="3094" y="3627"/>
                <a:ext cx="20" cy="9"/>
              </a:xfrm>
              <a:custGeom>
                <a:avLst/>
                <a:gdLst>
                  <a:gd name="T0" fmla="*/ 17 w 40"/>
                  <a:gd name="T1" fmla="*/ 0 h 18"/>
                  <a:gd name="T2" fmla="*/ 17 w 40"/>
                  <a:gd name="T3" fmla="*/ 0 h 18"/>
                  <a:gd name="T4" fmla="*/ 0 w 40"/>
                  <a:gd name="T5" fmla="*/ 0 h 18"/>
                  <a:gd name="T6" fmla="*/ 0 w 40"/>
                  <a:gd name="T7" fmla="*/ 9 h 18"/>
                  <a:gd name="T8" fmla="*/ 17 w 40"/>
                  <a:gd name="T9" fmla="*/ 9 h 18"/>
                  <a:gd name="T10" fmla="*/ 17 w 40"/>
                  <a:gd name="T11" fmla="*/ 9 h 18"/>
                  <a:gd name="T12" fmla="*/ 17 w 40"/>
                  <a:gd name="T13" fmla="*/ 9 h 18"/>
                  <a:gd name="T14" fmla="*/ 19 w 40"/>
                  <a:gd name="T15" fmla="*/ 7 h 18"/>
                  <a:gd name="T16" fmla="*/ 20 w 40"/>
                  <a:gd name="T17" fmla="*/ 5 h 18"/>
                  <a:gd name="T18" fmla="*/ 19 w 40"/>
                  <a:gd name="T19" fmla="*/ 2 h 18"/>
                  <a:gd name="T20" fmla="*/ 17 w 4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33" y="0"/>
                    </a:moveTo>
                    <a:lnTo>
                      <a:pt x="33" y="0"/>
                    </a:lnTo>
                    <a:lnTo>
                      <a:pt x="0" y="0"/>
                    </a:lnTo>
                    <a:lnTo>
                      <a:pt x="0" y="18"/>
                    </a:lnTo>
                    <a:lnTo>
                      <a:pt x="33" y="18"/>
                    </a:lnTo>
                    <a:lnTo>
                      <a:pt x="38" y="14"/>
                    </a:lnTo>
                    <a:lnTo>
                      <a:pt x="40" y="9"/>
                    </a:lnTo>
                    <a:lnTo>
                      <a:pt x="38" y="4"/>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51" name="Freeform 185"/>
              <p:cNvSpPr>
                <a:spLocks/>
              </p:cNvSpPr>
              <p:nvPr/>
            </p:nvSpPr>
            <p:spPr bwMode="auto">
              <a:xfrm>
                <a:off x="3111" y="3627"/>
                <a:ext cx="21" cy="9"/>
              </a:xfrm>
              <a:custGeom>
                <a:avLst/>
                <a:gdLst>
                  <a:gd name="T0" fmla="*/ 18 w 42"/>
                  <a:gd name="T1" fmla="*/ 0 h 18"/>
                  <a:gd name="T2" fmla="*/ 18 w 42"/>
                  <a:gd name="T3" fmla="*/ 0 h 18"/>
                  <a:gd name="T4" fmla="*/ 0 w 42"/>
                  <a:gd name="T5" fmla="*/ 0 h 18"/>
                  <a:gd name="T6" fmla="*/ 0 w 42"/>
                  <a:gd name="T7" fmla="*/ 9 h 18"/>
                  <a:gd name="T8" fmla="*/ 18 w 42"/>
                  <a:gd name="T9" fmla="*/ 9 h 18"/>
                  <a:gd name="T10" fmla="*/ 18 w 42"/>
                  <a:gd name="T11" fmla="*/ 9 h 18"/>
                  <a:gd name="T12" fmla="*/ 18 w 42"/>
                  <a:gd name="T13" fmla="*/ 9 h 18"/>
                  <a:gd name="T14" fmla="*/ 20 w 42"/>
                  <a:gd name="T15" fmla="*/ 7 h 18"/>
                  <a:gd name="T16" fmla="*/ 21 w 42"/>
                  <a:gd name="T17" fmla="*/ 5 h 18"/>
                  <a:gd name="T18" fmla="*/ 20 w 42"/>
                  <a:gd name="T19" fmla="*/ 2 h 18"/>
                  <a:gd name="T20" fmla="*/ 18 w 42"/>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35" y="0"/>
                    </a:moveTo>
                    <a:lnTo>
                      <a:pt x="35" y="0"/>
                    </a:lnTo>
                    <a:lnTo>
                      <a:pt x="0" y="0"/>
                    </a:lnTo>
                    <a:lnTo>
                      <a:pt x="0" y="18"/>
                    </a:lnTo>
                    <a:lnTo>
                      <a:pt x="35" y="18"/>
                    </a:lnTo>
                    <a:lnTo>
                      <a:pt x="40" y="14"/>
                    </a:lnTo>
                    <a:lnTo>
                      <a:pt x="42" y="9"/>
                    </a:lnTo>
                    <a:lnTo>
                      <a:pt x="40" y="4"/>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52" name="Freeform 186"/>
              <p:cNvSpPr>
                <a:spLocks/>
              </p:cNvSpPr>
              <p:nvPr/>
            </p:nvSpPr>
            <p:spPr bwMode="auto">
              <a:xfrm>
                <a:off x="3128" y="3627"/>
                <a:ext cx="20" cy="9"/>
              </a:xfrm>
              <a:custGeom>
                <a:avLst/>
                <a:gdLst>
                  <a:gd name="T0" fmla="*/ 17 w 41"/>
                  <a:gd name="T1" fmla="*/ 0 h 18"/>
                  <a:gd name="T2" fmla="*/ 17 w 41"/>
                  <a:gd name="T3" fmla="*/ 0 h 18"/>
                  <a:gd name="T4" fmla="*/ 0 w 41"/>
                  <a:gd name="T5" fmla="*/ 0 h 18"/>
                  <a:gd name="T6" fmla="*/ 0 w 41"/>
                  <a:gd name="T7" fmla="*/ 9 h 18"/>
                  <a:gd name="T8" fmla="*/ 17 w 41"/>
                  <a:gd name="T9" fmla="*/ 9 h 18"/>
                  <a:gd name="T10" fmla="*/ 17 w 41"/>
                  <a:gd name="T11" fmla="*/ 9 h 18"/>
                  <a:gd name="T12" fmla="*/ 17 w 41"/>
                  <a:gd name="T13" fmla="*/ 9 h 18"/>
                  <a:gd name="T14" fmla="*/ 19 w 41"/>
                  <a:gd name="T15" fmla="*/ 7 h 18"/>
                  <a:gd name="T16" fmla="*/ 20 w 41"/>
                  <a:gd name="T17" fmla="*/ 5 h 18"/>
                  <a:gd name="T18" fmla="*/ 19 w 41"/>
                  <a:gd name="T19" fmla="*/ 2 h 18"/>
                  <a:gd name="T20" fmla="*/ 17 w 41"/>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1" h="18">
                    <a:moveTo>
                      <a:pt x="34" y="0"/>
                    </a:moveTo>
                    <a:lnTo>
                      <a:pt x="34" y="0"/>
                    </a:lnTo>
                    <a:lnTo>
                      <a:pt x="0" y="0"/>
                    </a:lnTo>
                    <a:lnTo>
                      <a:pt x="0" y="18"/>
                    </a:lnTo>
                    <a:lnTo>
                      <a:pt x="34" y="18"/>
                    </a:lnTo>
                    <a:lnTo>
                      <a:pt x="39" y="14"/>
                    </a:lnTo>
                    <a:lnTo>
                      <a:pt x="41" y="9"/>
                    </a:lnTo>
                    <a:lnTo>
                      <a:pt x="39" y="4"/>
                    </a:lnTo>
                    <a:lnTo>
                      <a:pt x="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53" name="Freeform 187"/>
              <p:cNvSpPr>
                <a:spLocks/>
              </p:cNvSpPr>
              <p:nvPr/>
            </p:nvSpPr>
            <p:spPr bwMode="auto">
              <a:xfrm>
                <a:off x="3145" y="3627"/>
                <a:ext cx="20" cy="9"/>
              </a:xfrm>
              <a:custGeom>
                <a:avLst/>
                <a:gdLst>
                  <a:gd name="T0" fmla="*/ 17 w 40"/>
                  <a:gd name="T1" fmla="*/ 0 h 18"/>
                  <a:gd name="T2" fmla="*/ 17 w 40"/>
                  <a:gd name="T3" fmla="*/ 0 h 18"/>
                  <a:gd name="T4" fmla="*/ 0 w 40"/>
                  <a:gd name="T5" fmla="*/ 0 h 18"/>
                  <a:gd name="T6" fmla="*/ 0 w 40"/>
                  <a:gd name="T7" fmla="*/ 9 h 18"/>
                  <a:gd name="T8" fmla="*/ 17 w 40"/>
                  <a:gd name="T9" fmla="*/ 9 h 18"/>
                  <a:gd name="T10" fmla="*/ 17 w 40"/>
                  <a:gd name="T11" fmla="*/ 9 h 18"/>
                  <a:gd name="T12" fmla="*/ 17 w 40"/>
                  <a:gd name="T13" fmla="*/ 9 h 18"/>
                  <a:gd name="T14" fmla="*/ 19 w 40"/>
                  <a:gd name="T15" fmla="*/ 7 h 18"/>
                  <a:gd name="T16" fmla="*/ 20 w 40"/>
                  <a:gd name="T17" fmla="*/ 5 h 18"/>
                  <a:gd name="T18" fmla="*/ 19 w 40"/>
                  <a:gd name="T19" fmla="*/ 2 h 18"/>
                  <a:gd name="T20" fmla="*/ 17 w 4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33" y="0"/>
                    </a:moveTo>
                    <a:lnTo>
                      <a:pt x="33" y="0"/>
                    </a:lnTo>
                    <a:lnTo>
                      <a:pt x="0" y="0"/>
                    </a:lnTo>
                    <a:lnTo>
                      <a:pt x="0" y="18"/>
                    </a:lnTo>
                    <a:lnTo>
                      <a:pt x="33" y="18"/>
                    </a:lnTo>
                    <a:lnTo>
                      <a:pt x="38" y="14"/>
                    </a:lnTo>
                    <a:lnTo>
                      <a:pt x="40" y="9"/>
                    </a:lnTo>
                    <a:lnTo>
                      <a:pt x="38" y="4"/>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54" name="Freeform 188"/>
              <p:cNvSpPr>
                <a:spLocks/>
              </p:cNvSpPr>
              <p:nvPr/>
            </p:nvSpPr>
            <p:spPr bwMode="auto">
              <a:xfrm>
                <a:off x="3162" y="3627"/>
                <a:ext cx="20" cy="9"/>
              </a:xfrm>
              <a:custGeom>
                <a:avLst/>
                <a:gdLst>
                  <a:gd name="T0" fmla="*/ 17 w 40"/>
                  <a:gd name="T1" fmla="*/ 0 h 18"/>
                  <a:gd name="T2" fmla="*/ 17 w 40"/>
                  <a:gd name="T3" fmla="*/ 0 h 18"/>
                  <a:gd name="T4" fmla="*/ 0 w 40"/>
                  <a:gd name="T5" fmla="*/ 0 h 18"/>
                  <a:gd name="T6" fmla="*/ 0 w 40"/>
                  <a:gd name="T7" fmla="*/ 9 h 18"/>
                  <a:gd name="T8" fmla="*/ 17 w 40"/>
                  <a:gd name="T9" fmla="*/ 9 h 18"/>
                  <a:gd name="T10" fmla="*/ 17 w 40"/>
                  <a:gd name="T11" fmla="*/ 9 h 18"/>
                  <a:gd name="T12" fmla="*/ 17 w 40"/>
                  <a:gd name="T13" fmla="*/ 9 h 18"/>
                  <a:gd name="T14" fmla="*/ 20 w 40"/>
                  <a:gd name="T15" fmla="*/ 7 h 18"/>
                  <a:gd name="T16" fmla="*/ 20 w 40"/>
                  <a:gd name="T17" fmla="*/ 5 h 18"/>
                  <a:gd name="T18" fmla="*/ 20 w 40"/>
                  <a:gd name="T19" fmla="*/ 2 h 18"/>
                  <a:gd name="T20" fmla="*/ 17 w 4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34" y="0"/>
                    </a:moveTo>
                    <a:lnTo>
                      <a:pt x="34" y="0"/>
                    </a:lnTo>
                    <a:lnTo>
                      <a:pt x="0" y="0"/>
                    </a:lnTo>
                    <a:lnTo>
                      <a:pt x="0" y="18"/>
                    </a:lnTo>
                    <a:lnTo>
                      <a:pt x="34" y="18"/>
                    </a:lnTo>
                    <a:lnTo>
                      <a:pt x="39" y="14"/>
                    </a:lnTo>
                    <a:lnTo>
                      <a:pt x="40" y="9"/>
                    </a:lnTo>
                    <a:lnTo>
                      <a:pt x="39" y="4"/>
                    </a:lnTo>
                    <a:lnTo>
                      <a:pt x="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55" name="Freeform 189"/>
              <p:cNvSpPr>
                <a:spLocks/>
              </p:cNvSpPr>
              <p:nvPr/>
            </p:nvSpPr>
            <p:spPr bwMode="auto">
              <a:xfrm>
                <a:off x="3178" y="3627"/>
                <a:ext cx="20" cy="9"/>
              </a:xfrm>
              <a:custGeom>
                <a:avLst/>
                <a:gdLst>
                  <a:gd name="T0" fmla="*/ 17 w 40"/>
                  <a:gd name="T1" fmla="*/ 0 h 18"/>
                  <a:gd name="T2" fmla="*/ 17 w 40"/>
                  <a:gd name="T3" fmla="*/ 0 h 18"/>
                  <a:gd name="T4" fmla="*/ 0 w 40"/>
                  <a:gd name="T5" fmla="*/ 0 h 18"/>
                  <a:gd name="T6" fmla="*/ 0 w 40"/>
                  <a:gd name="T7" fmla="*/ 9 h 18"/>
                  <a:gd name="T8" fmla="*/ 17 w 40"/>
                  <a:gd name="T9" fmla="*/ 9 h 18"/>
                  <a:gd name="T10" fmla="*/ 17 w 40"/>
                  <a:gd name="T11" fmla="*/ 9 h 18"/>
                  <a:gd name="T12" fmla="*/ 17 w 40"/>
                  <a:gd name="T13" fmla="*/ 9 h 18"/>
                  <a:gd name="T14" fmla="*/ 19 w 40"/>
                  <a:gd name="T15" fmla="*/ 7 h 18"/>
                  <a:gd name="T16" fmla="*/ 20 w 40"/>
                  <a:gd name="T17" fmla="*/ 5 h 18"/>
                  <a:gd name="T18" fmla="*/ 19 w 40"/>
                  <a:gd name="T19" fmla="*/ 2 h 18"/>
                  <a:gd name="T20" fmla="*/ 17 w 4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33" y="0"/>
                    </a:moveTo>
                    <a:lnTo>
                      <a:pt x="33" y="0"/>
                    </a:lnTo>
                    <a:lnTo>
                      <a:pt x="0" y="0"/>
                    </a:lnTo>
                    <a:lnTo>
                      <a:pt x="0" y="18"/>
                    </a:lnTo>
                    <a:lnTo>
                      <a:pt x="33" y="18"/>
                    </a:lnTo>
                    <a:lnTo>
                      <a:pt x="38" y="14"/>
                    </a:lnTo>
                    <a:lnTo>
                      <a:pt x="40" y="9"/>
                    </a:lnTo>
                    <a:lnTo>
                      <a:pt x="38" y="4"/>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56" name="Freeform 190"/>
              <p:cNvSpPr>
                <a:spLocks/>
              </p:cNvSpPr>
              <p:nvPr/>
            </p:nvSpPr>
            <p:spPr bwMode="auto">
              <a:xfrm>
                <a:off x="3195" y="3627"/>
                <a:ext cx="21" cy="9"/>
              </a:xfrm>
              <a:custGeom>
                <a:avLst/>
                <a:gdLst>
                  <a:gd name="T0" fmla="*/ 18 w 42"/>
                  <a:gd name="T1" fmla="*/ 0 h 18"/>
                  <a:gd name="T2" fmla="*/ 18 w 42"/>
                  <a:gd name="T3" fmla="*/ 0 h 18"/>
                  <a:gd name="T4" fmla="*/ 0 w 42"/>
                  <a:gd name="T5" fmla="*/ 0 h 18"/>
                  <a:gd name="T6" fmla="*/ 0 w 42"/>
                  <a:gd name="T7" fmla="*/ 9 h 18"/>
                  <a:gd name="T8" fmla="*/ 18 w 42"/>
                  <a:gd name="T9" fmla="*/ 9 h 18"/>
                  <a:gd name="T10" fmla="*/ 18 w 42"/>
                  <a:gd name="T11" fmla="*/ 9 h 18"/>
                  <a:gd name="T12" fmla="*/ 18 w 42"/>
                  <a:gd name="T13" fmla="*/ 9 h 18"/>
                  <a:gd name="T14" fmla="*/ 20 w 42"/>
                  <a:gd name="T15" fmla="*/ 7 h 18"/>
                  <a:gd name="T16" fmla="*/ 21 w 42"/>
                  <a:gd name="T17" fmla="*/ 5 h 18"/>
                  <a:gd name="T18" fmla="*/ 20 w 42"/>
                  <a:gd name="T19" fmla="*/ 2 h 18"/>
                  <a:gd name="T20" fmla="*/ 18 w 42"/>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35" y="0"/>
                    </a:moveTo>
                    <a:lnTo>
                      <a:pt x="35" y="0"/>
                    </a:lnTo>
                    <a:lnTo>
                      <a:pt x="0" y="0"/>
                    </a:lnTo>
                    <a:lnTo>
                      <a:pt x="0" y="18"/>
                    </a:lnTo>
                    <a:lnTo>
                      <a:pt x="35" y="18"/>
                    </a:lnTo>
                    <a:lnTo>
                      <a:pt x="40" y="14"/>
                    </a:lnTo>
                    <a:lnTo>
                      <a:pt x="42" y="9"/>
                    </a:lnTo>
                    <a:lnTo>
                      <a:pt x="40" y="4"/>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57" name="Freeform 191"/>
              <p:cNvSpPr>
                <a:spLocks/>
              </p:cNvSpPr>
              <p:nvPr/>
            </p:nvSpPr>
            <p:spPr bwMode="auto">
              <a:xfrm>
                <a:off x="3213" y="3627"/>
                <a:ext cx="20" cy="9"/>
              </a:xfrm>
              <a:custGeom>
                <a:avLst/>
                <a:gdLst>
                  <a:gd name="T0" fmla="*/ 17 w 40"/>
                  <a:gd name="T1" fmla="*/ 0 h 18"/>
                  <a:gd name="T2" fmla="*/ 17 w 40"/>
                  <a:gd name="T3" fmla="*/ 0 h 18"/>
                  <a:gd name="T4" fmla="*/ 0 w 40"/>
                  <a:gd name="T5" fmla="*/ 0 h 18"/>
                  <a:gd name="T6" fmla="*/ 0 w 40"/>
                  <a:gd name="T7" fmla="*/ 9 h 18"/>
                  <a:gd name="T8" fmla="*/ 17 w 40"/>
                  <a:gd name="T9" fmla="*/ 9 h 18"/>
                  <a:gd name="T10" fmla="*/ 17 w 40"/>
                  <a:gd name="T11" fmla="*/ 9 h 18"/>
                  <a:gd name="T12" fmla="*/ 17 w 40"/>
                  <a:gd name="T13" fmla="*/ 9 h 18"/>
                  <a:gd name="T14" fmla="*/ 20 w 40"/>
                  <a:gd name="T15" fmla="*/ 7 h 18"/>
                  <a:gd name="T16" fmla="*/ 20 w 40"/>
                  <a:gd name="T17" fmla="*/ 5 h 18"/>
                  <a:gd name="T18" fmla="*/ 20 w 40"/>
                  <a:gd name="T19" fmla="*/ 2 h 18"/>
                  <a:gd name="T20" fmla="*/ 17 w 4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34" y="0"/>
                    </a:moveTo>
                    <a:lnTo>
                      <a:pt x="34" y="0"/>
                    </a:lnTo>
                    <a:lnTo>
                      <a:pt x="0" y="0"/>
                    </a:lnTo>
                    <a:lnTo>
                      <a:pt x="0" y="18"/>
                    </a:lnTo>
                    <a:lnTo>
                      <a:pt x="34" y="18"/>
                    </a:lnTo>
                    <a:lnTo>
                      <a:pt x="39" y="14"/>
                    </a:lnTo>
                    <a:lnTo>
                      <a:pt x="40" y="9"/>
                    </a:lnTo>
                    <a:lnTo>
                      <a:pt x="39" y="4"/>
                    </a:lnTo>
                    <a:lnTo>
                      <a:pt x="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58" name="Freeform 192"/>
              <p:cNvSpPr>
                <a:spLocks/>
              </p:cNvSpPr>
              <p:nvPr/>
            </p:nvSpPr>
            <p:spPr bwMode="auto">
              <a:xfrm>
                <a:off x="3229" y="3627"/>
                <a:ext cx="20" cy="9"/>
              </a:xfrm>
              <a:custGeom>
                <a:avLst/>
                <a:gdLst>
                  <a:gd name="T0" fmla="*/ 17 w 40"/>
                  <a:gd name="T1" fmla="*/ 0 h 18"/>
                  <a:gd name="T2" fmla="*/ 17 w 40"/>
                  <a:gd name="T3" fmla="*/ 0 h 18"/>
                  <a:gd name="T4" fmla="*/ 0 w 40"/>
                  <a:gd name="T5" fmla="*/ 0 h 18"/>
                  <a:gd name="T6" fmla="*/ 0 w 40"/>
                  <a:gd name="T7" fmla="*/ 9 h 18"/>
                  <a:gd name="T8" fmla="*/ 17 w 40"/>
                  <a:gd name="T9" fmla="*/ 9 h 18"/>
                  <a:gd name="T10" fmla="*/ 17 w 40"/>
                  <a:gd name="T11" fmla="*/ 9 h 18"/>
                  <a:gd name="T12" fmla="*/ 17 w 40"/>
                  <a:gd name="T13" fmla="*/ 9 h 18"/>
                  <a:gd name="T14" fmla="*/ 19 w 40"/>
                  <a:gd name="T15" fmla="*/ 7 h 18"/>
                  <a:gd name="T16" fmla="*/ 20 w 40"/>
                  <a:gd name="T17" fmla="*/ 5 h 18"/>
                  <a:gd name="T18" fmla="*/ 19 w 40"/>
                  <a:gd name="T19" fmla="*/ 2 h 18"/>
                  <a:gd name="T20" fmla="*/ 17 w 4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33" y="0"/>
                    </a:moveTo>
                    <a:lnTo>
                      <a:pt x="33" y="0"/>
                    </a:lnTo>
                    <a:lnTo>
                      <a:pt x="0" y="0"/>
                    </a:lnTo>
                    <a:lnTo>
                      <a:pt x="0" y="18"/>
                    </a:lnTo>
                    <a:lnTo>
                      <a:pt x="33" y="18"/>
                    </a:lnTo>
                    <a:lnTo>
                      <a:pt x="38" y="14"/>
                    </a:lnTo>
                    <a:lnTo>
                      <a:pt x="40" y="9"/>
                    </a:lnTo>
                    <a:lnTo>
                      <a:pt x="38" y="4"/>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59" name="Freeform 193"/>
              <p:cNvSpPr>
                <a:spLocks/>
              </p:cNvSpPr>
              <p:nvPr/>
            </p:nvSpPr>
            <p:spPr bwMode="auto">
              <a:xfrm>
                <a:off x="3246" y="3627"/>
                <a:ext cx="20" cy="9"/>
              </a:xfrm>
              <a:custGeom>
                <a:avLst/>
                <a:gdLst>
                  <a:gd name="T0" fmla="*/ 17 w 40"/>
                  <a:gd name="T1" fmla="*/ 0 h 18"/>
                  <a:gd name="T2" fmla="*/ 17 w 40"/>
                  <a:gd name="T3" fmla="*/ 0 h 18"/>
                  <a:gd name="T4" fmla="*/ 0 w 40"/>
                  <a:gd name="T5" fmla="*/ 0 h 18"/>
                  <a:gd name="T6" fmla="*/ 0 w 40"/>
                  <a:gd name="T7" fmla="*/ 9 h 18"/>
                  <a:gd name="T8" fmla="*/ 17 w 40"/>
                  <a:gd name="T9" fmla="*/ 9 h 18"/>
                  <a:gd name="T10" fmla="*/ 17 w 40"/>
                  <a:gd name="T11" fmla="*/ 9 h 18"/>
                  <a:gd name="T12" fmla="*/ 17 w 40"/>
                  <a:gd name="T13" fmla="*/ 9 h 18"/>
                  <a:gd name="T14" fmla="*/ 20 w 40"/>
                  <a:gd name="T15" fmla="*/ 7 h 18"/>
                  <a:gd name="T16" fmla="*/ 20 w 40"/>
                  <a:gd name="T17" fmla="*/ 5 h 18"/>
                  <a:gd name="T18" fmla="*/ 20 w 40"/>
                  <a:gd name="T19" fmla="*/ 2 h 18"/>
                  <a:gd name="T20" fmla="*/ 17 w 4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34" y="0"/>
                    </a:moveTo>
                    <a:lnTo>
                      <a:pt x="34" y="0"/>
                    </a:lnTo>
                    <a:lnTo>
                      <a:pt x="0" y="0"/>
                    </a:lnTo>
                    <a:lnTo>
                      <a:pt x="0" y="18"/>
                    </a:lnTo>
                    <a:lnTo>
                      <a:pt x="34" y="18"/>
                    </a:lnTo>
                    <a:lnTo>
                      <a:pt x="39" y="14"/>
                    </a:lnTo>
                    <a:lnTo>
                      <a:pt x="40" y="9"/>
                    </a:lnTo>
                    <a:lnTo>
                      <a:pt x="39" y="4"/>
                    </a:lnTo>
                    <a:lnTo>
                      <a:pt x="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60" name="Freeform 194"/>
              <p:cNvSpPr>
                <a:spLocks/>
              </p:cNvSpPr>
              <p:nvPr/>
            </p:nvSpPr>
            <p:spPr bwMode="auto">
              <a:xfrm>
                <a:off x="3263" y="3627"/>
                <a:ext cx="20" cy="9"/>
              </a:xfrm>
              <a:custGeom>
                <a:avLst/>
                <a:gdLst>
                  <a:gd name="T0" fmla="*/ 17 w 40"/>
                  <a:gd name="T1" fmla="*/ 0 h 18"/>
                  <a:gd name="T2" fmla="*/ 17 w 40"/>
                  <a:gd name="T3" fmla="*/ 0 h 18"/>
                  <a:gd name="T4" fmla="*/ 0 w 40"/>
                  <a:gd name="T5" fmla="*/ 0 h 18"/>
                  <a:gd name="T6" fmla="*/ 0 w 40"/>
                  <a:gd name="T7" fmla="*/ 9 h 18"/>
                  <a:gd name="T8" fmla="*/ 17 w 40"/>
                  <a:gd name="T9" fmla="*/ 9 h 18"/>
                  <a:gd name="T10" fmla="*/ 17 w 40"/>
                  <a:gd name="T11" fmla="*/ 9 h 18"/>
                  <a:gd name="T12" fmla="*/ 17 w 40"/>
                  <a:gd name="T13" fmla="*/ 9 h 18"/>
                  <a:gd name="T14" fmla="*/ 19 w 40"/>
                  <a:gd name="T15" fmla="*/ 7 h 18"/>
                  <a:gd name="T16" fmla="*/ 20 w 40"/>
                  <a:gd name="T17" fmla="*/ 5 h 18"/>
                  <a:gd name="T18" fmla="*/ 19 w 40"/>
                  <a:gd name="T19" fmla="*/ 2 h 18"/>
                  <a:gd name="T20" fmla="*/ 17 w 4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8">
                    <a:moveTo>
                      <a:pt x="33" y="0"/>
                    </a:moveTo>
                    <a:lnTo>
                      <a:pt x="33" y="0"/>
                    </a:lnTo>
                    <a:lnTo>
                      <a:pt x="0" y="0"/>
                    </a:lnTo>
                    <a:lnTo>
                      <a:pt x="0" y="18"/>
                    </a:lnTo>
                    <a:lnTo>
                      <a:pt x="33" y="18"/>
                    </a:lnTo>
                    <a:lnTo>
                      <a:pt x="38" y="14"/>
                    </a:lnTo>
                    <a:lnTo>
                      <a:pt x="40" y="9"/>
                    </a:lnTo>
                    <a:lnTo>
                      <a:pt x="38" y="4"/>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61" name="Freeform 195"/>
              <p:cNvSpPr>
                <a:spLocks/>
              </p:cNvSpPr>
              <p:nvPr/>
            </p:nvSpPr>
            <p:spPr bwMode="auto">
              <a:xfrm>
                <a:off x="3279" y="3627"/>
                <a:ext cx="21" cy="9"/>
              </a:xfrm>
              <a:custGeom>
                <a:avLst/>
                <a:gdLst>
                  <a:gd name="T0" fmla="*/ 21 w 40"/>
                  <a:gd name="T1" fmla="*/ 5 h 18"/>
                  <a:gd name="T2" fmla="*/ 17 w 40"/>
                  <a:gd name="T3" fmla="*/ 0 h 18"/>
                  <a:gd name="T4" fmla="*/ 0 w 40"/>
                  <a:gd name="T5" fmla="*/ 0 h 18"/>
                  <a:gd name="T6" fmla="*/ 0 w 40"/>
                  <a:gd name="T7" fmla="*/ 9 h 18"/>
                  <a:gd name="T8" fmla="*/ 17 w 40"/>
                  <a:gd name="T9" fmla="*/ 9 h 18"/>
                  <a:gd name="T10" fmla="*/ 14 w 40"/>
                  <a:gd name="T11" fmla="*/ 5 h 18"/>
                  <a:gd name="T12" fmla="*/ 17 w 40"/>
                  <a:gd name="T13" fmla="*/ 9 h 18"/>
                  <a:gd name="T14" fmla="*/ 20 w 40"/>
                  <a:gd name="T15" fmla="*/ 7 h 18"/>
                  <a:gd name="T16" fmla="*/ 21 w 40"/>
                  <a:gd name="T17" fmla="*/ 5 h 18"/>
                  <a:gd name="T18" fmla="*/ 20 w 40"/>
                  <a:gd name="T19" fmla="*/ 2 h 18"/>
                  <a:gd name="T20" fmla="*/ 17 w 40"/>
                  <a:gd name="T21" fmla="*/ 0 h 18"/>
                  <a:gd name="T22" fmla="*/ 21 w 40"/>
                  <a:gd name="T23" fmla="*/ 5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0" h="18">
                    <a:moveTo>
                      <a:pt x="40" y="9"/>
                    </a:moveTo>
                    <a:lnTo>
                      <a:pt x="33" y="0"/>
                    </a:lnTo>
                    <a:lnTo>
                      <a:pt x="0" y="0"/>
                    </a:lnTo>
                    <a:lnTo>
                      <a:pt x="0" y="18"/>
                    </a:lnTo>
                    <a:lnTo>
                      <a:pt x="33" y="18"/>
                    </a:lnTo>
                    <a:lnTo>
                      <a:pt x="27" y="9"/>
                    </a:lnTo>
                    <a:lnTo>
                      <a:pt x="33" y="18"/>
                    </a:lnTo>
                    <a:lnTo>
                      <a:pt x="38" y="14"/>
                    </a:lnTo>
                    <a:lnTo>
                      <a:pt x="40" y="9"/>
                    </a:lnTo>
                    <a:lnTo>
                      <a:pt x="38" y="4"/>
                    </a:lnTo>
                    <a:lnTo>
                      <a:pt x="33" y="0"/>
                    </a:lnTo>
                    <a:lnTo>
                      <a:pt x="4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62" name="Freeform 196"/>
              <p:cNvSpPr>
                <a:spLocks/>
              </p:cNvSpPr>
              <p:nvPr/>
            </p:nvSpPr>
            <p:spPr bwMode="auto">
              <a:xfrm>
                <a:off x="3293" y="3631"/>
                <a:ext cx="7" cy="36"/>
              </a:xfrm>
              <a:custGeom>
                <a:avLst/>
                <a:gdLst>
                  <a:gd name="T0" fmla="*/ 3 w 13"/>
                  <a:gd name="T1" fmla="*/ 36 h 70"/>
                  <a:gd name="T2" fmla="*/ 7 w 13"/>
                  <a:gd name="T3" fmla="*/ 36 h 70"/>
                  <a:gd name="T4" fmla="*/ 7 w 13"/>
                  <a:gd name="T5" fmla="*/ 0 h 70"/>
                  <a:gd name="T6" fmla="*/ 0 w 13"/>
                  <a:gd name="T7" fmla="*/ 0 h 70"/>
                  <a:gd name="T8" fmla="*/ 0 w 13"/>
                  <a:gd name="T9" fmla="*/ 36 h 70"/>
                  <a:gd name="T10" fmla="*/ 3 w 13"/>
                  <a:gd name="T11" fmla="*/ 36 h 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70">
                    <a:moveTo>
                      <a:pt x="6" y="70"/>
                    </a:moveTo>
                    <a:lnTo>
                      <a:pt x="13" y="70"/>
                    </a:lnTo>
                    <a:lnTo>
                      <a:pt x="13" y="0"/>
                    </a:lnTo>
                    <a:lnTo>
                      <a:pt x="0" y="0"/>
                    </a:lnTo>
                    <a:lnTo>
                      <a:pt x="0" y="70"/>
                    </a:lnTo>
                    <a:lnTo>
                      <a:pt x="6" y="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63" name="Freeform 197"/>
              <p:cNvSpPr>
                <a:spLocks/>
              </p:cNvSpPr>
              <p:nvPr/>
            </p:nvSpPr>
            <p:spPr bwMode="auto">
              <a:xfrm>
                <a:off x="3293" y="3667"/>
                <a:ext cx="7" cy="3"/>
              </a:xfrm>
              <a:custGeom>
                <a:avLst/>
                <a:gdLst>
                  <a:gd name="T0" fmla="*/ 0 w 13"/>
                  <a:gd name="T1" fmla="*/ 0 h 8"/>
                  <a:gd name="T2" fmla="*/ 1 w 13"/>
                  <a:gd name="T3" fmla="*/ 2 h 8"/>
                  <a:gd name="T4" fmla="*/ 3 w 13"/>
                  <a:gd name="T5" fmla="*/ 3 h 8"/>
                  <a:gd name="T6" fmla="*/ 6 w 13"/>
                  <a:gd name="T7" fmla="*/ 2 h 8"/>
                  <a:gd name="T8" fmla="*/ 7 w 13"/>
                  <a:gd name="T9" fmla="*/ 0 h 8"/>
                  <a:gd name="T10" fmla="*/ 0 w 1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8">
                    <a:moveTo>
                      <a:pt x="0" y="0"/>
                    </a:moveTo>
                    <a:lnTo>
                      <a:pt x="1" y="6"/>
                    </a:lnTo>
                    <a:lnTo>
                      <a:pt x="6" y="8"/>
                    </a:lnTo>
                    <a:lnTo>
                      <a:pt x="11" y="6"/>
                    </a:lnTo>
                    <a:lnTo>
                      <a:pt x="1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64" name="Freeform 198"/>
              <p:cNvSpPr>
                <a:spLocks/>
              </p:cNvSpPr>
              <p:nvPr/>
            </p:nvSpPr>
            <p:spPr bwMode="auto">
              <a:xfrm>
                <a:off x="2720" y="3668"/>
                <a:ext cx="7" cy="3"/>
              </a:xfrm>
              <a:custGeom>
                <a:avLst/>
                <a:gdLst>
                  <a:gd name="T0" fmla="*/ 0 w 13"/>
                  <a:gd name="T1" fmla="*/ 0 h 8"/>
                  <a:gd name="T2" fmla="*/ 1 w 13"/>
                  <a:gd name="T3" fmla="*/ 2 h 8"/>
                  <a:gd name="T4" fmla="*/ 4 w 13"/>
                  <a:gd name="T5" fmla="*/ 3 h 8"/>
                  <a:gd name="T6" fmla="*/ 6 w 13"/>
                  <a:gd name="T7" fmla="*/ 2 h 8"/>
                  <a:gd name="T8" fmla="*/ 7 w 13"/>
                  <a:gd name="T9" fmla="*/ 0 h 8"/>
                  <a:gd name="T10" fmla="*/ 0 w 1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8">
                    <a:moveTo>
                      <a:pt x="0" y="0"/>
                    </a:moveTo>
                    <a:lnTo>
                      <a:pt x="2" y="6"/>
                    </a:lnTo>
                    <a:lnTo>
                      <a:pt x="7" y="8"/>
                    </a:lnTo>
                    <a:lnTo>
                      <a:pt x="12" y="6"/>
                    </a:lnTo>
                    <a:lnTo>
                      <a:pt x="1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65" name="Freeform 199"/>
              <p:cNvSpPr>
                <a:spLocks/>
              </p:cNvSpPr>
              <p:nvPr/>
            </p:nvSpPr>
            <p:spPr bwMode="auto">
              <a:xfrm>
                <a:off x="2720" y="3650"/>
                <a:ext cx="7" cy="18"/>
              </a:xfrm>
              <a:custGeom>
                <a:avLst/>
                <a:gdLst>
                  <a:gd name="T0" fmla="*/ 0 w 13"/>
                  <a:gd name="T1" fmla="*/ 5 h 36"/>
                  <a:gd name="T2" fmla="*/ 0 w 13"/>
                  <a:gd name="T3" fmla="*/ 5 h 36"/>
                  <a:gd name="T4" fmla="*/ 0 w 13"/>
                  <a:gd name="T5" fmla="*/ 18 h 36"/>
                  <a:gd name="T6" fmla="*/ 7 w 13"/>
                  <a:gd name="T7" fmla="*/ 18 h 36"/>
                  <a:gd name="T8" fmla="*/ 7 w 13"/>
                  <a:gd name="T9" fmla="*/ 5 h 36"/>
                  <a:gd name="T10" fmla="*/ 7 w 13"/>
                  <a:gd name="T11" fmla="*/ 5 h 36"/>
                  <a:gd name="T12" fmla="*/ 7 w 13"/>
                  <a:gd name="T13" fmla="*/ 5 h 36"/>
                  <a:gd name="T14" fmla="*/ 6 w 13"/>
                  <a:gd name="T15" fmla="*/ 2 h 36"/>
                  <a:gd name="T16" fmla="*/ 4 w 13"/>
                  <a:gd name="T17" fmla="*/ 0 h 36"/>
                  <a:gd name="T18" fmla="*/ 1 w 13"/>
                  <a:gd name="T19" fmla="*/ 2 h 36"/>
                  <a:gd name="T20" fmla="*/ 0 w 13"/>
                  <a:gd name="T21" fmla="*/ 5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6">
                    <a:moveTo>
                      <a:pt x="0" y="9"/>
                    </a:moveTo>
                    <a:lnTo>
                      <a:pt x="0" y="9"/>
                    </a:lnTo>
                    <a:lnTo>
                      <a:pt x="0" y="36"/>
                    </a:lnTo>
                    <a:lnTo>
                      <a:pt x="13" y="36"/>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66" name="Freeform 200"/>
              <p:cNvSpPr>
                <a:spLocks/>
              </p:cNvSpPr>
              <p:nvPr/>
            </p:nvSpPr>
            <p:spPr bwMode="auto">
              <a:xfrm>
                <a:off x="2720" y="3636"/>
                <a:ext cx="7" cy="18"/>
              </a:xfrm>
              <a:custGeom>
                <a:avLst/>
                <a:gdLst>
                  <a:gd name="T0" fmla="*/ 0 w 13"/>
                  <a:gd name="T1" fmla="*/ 5 h 36"/>
                  <a:gd name="T2" fmla="*/ 0 w 13"/>
                  <a:gd name="T3" fmla="*/ 5 h 36"/>
                  <a:gd name="T4" fmla="*/ 0 w 13"/>
                  <a:gd name="T5" fmla="*/ 18 h 36"/>
                  <a:gd name="T6" fmla="*/ 7 w 13"/>
                  <a:gd name="T7" fmla="*/ 18 h 36"/>
                  <a:gd name="T8" fmla="*/ 7 w 13"/>
                  <a:gd name="T9" fmla="*/ 5 h 36"/>
                  <a:gd name="T10" fmla="*/ 7 w 13"/>
                  <a:gd name="T11" fmla="*/ 5 h 36"/>
                  <a:gd name="T12" fmla="*/ 7 w 13"/>
                  <a:gd name="T13" fmla="*/ 5 h 36"/>
                  <a:gd name="T14" fmla="*/ 6 w 13"/>
                  <a:gd name="T15" fmla="*/ 2 h 36"/>
                  <a:gd name="T16" fmla="*/ 4 w 13"/>
                  <a:gd name="T17" fmla="*/ 0 h 36"/>
                  <a:gd name="T18" fmla="*/ 1 w 13"/>
                  <a:gd name="T19" fmla="*/ 2 h 36"/>
                  <a:gd name="T20" fmla="*/ 0 w 13"/>
                  <a:gd name="T21" fmla="*/ 5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6">
                    <a:moveTo>
                      <a:pt x="0" y="9"/>
                    </a:moveTo>
                    <a:lnTo>
                      <a:pt x="0" y="9"/>
                    </a:lnTo>
                    <a:lnTo>
                      <a:pt x="0" y="36"/>
                    </a:lnTo>
                    <a:lnTo>
                      <a:pt x="13" y="36"/>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67" name="Freeform 201"/>
              <p:cNvSpPr>
                <a:spLocks/>
              </p:cNvSpPr>
              <p:nvPr/>
            </p:nvSpPr>
            <p:spPr bwMode="auto">
              <a:xfrm>
                <a:off x="2720" y="3623"/>
                <a:ext cx="7" cy="18"/>
              </a:xfrm>
              <a:custGeom>
                <a:avLst/>
                <a:gdLst>
                  <a:gd name="T0" fmla="*/ 0 w 13"/>
                  <a:gd name="T1" fmla="*/ 5 h 34"/>
                  <a:gd name="T2" fmla="*/ 0 w 13"/>
                  <a:gd name="T3" fmla="*/ 5 h 34"/>
                  <a:gd name="T4" fmla="*/ 0 w 13"/>
                  <a:gd name="T5" fmla="*/ 18 h 34"/>
                  <a:gd name="T6" fmla="*/ 7 w 13"/>
                  <a:gd name="T7" fmla="*/ 18 h 34"/>
                  <a:gd name="T8" fmla="*/ 7 w 13"/>
                  <a:gd name="T9" fmla="*/ 5 h 34"/>
                  <a:gd name="T10" fmla="*/ 7 w 13"/>
                  <a:gd name="T11" fmla="*/ 5 h 34"/>
                  <a:gd name="T12" fmla="*/ 7 w 13"/>
                  <a:gd name="T13" fmla="*/ 5 h 34"/>
                  <a:gd name="T14" fmla="*/ 6 w 13"/>
                  <a:gd name="T15" fmla="*/ 2 h 34"/>
                  <a:gd name="T16" fmla="*/ 4 w 13"/>
                  <a:gd name="T17" fmla="*/ 0 h 34"/>
                  <a:gd name="T18" fmla="*/ 1 w 13"/>
                  <a:gd name="T19" fmla="*/ 2 h 34"/>
                  <a:gd name="T20" fmla="*/ 0 w 13"/>
                  <a:gd name="T21" fmla="*/ 5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4">
                    <a:moveTo>
                      <a:pt x="0" y="9"/>
                    </a:moveTo>
                    <a:lnTo>
                      <a:pt x="0" y="9"/>
                    </a:lnTo>
                    <a:lnTo>
                      <a:pt x="0" y="34"/>
                    </a:lnTo>
                    <a:lnTo>
                      <a:pt x="13" y="34"/>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68" name="Freeform 202"/>
              <p:cNvSpPr>
                <a:spLocks/>
              </p:cNvSpPr>
              <p:nvPr/>
            </p:nvSpPr>
            <p:spPr bwMode="auto">
              <a:xfrm>
                <a:off x="2720" y="3610"/>
                <a:ext cx="7" cy="18"/>
              </a:xfrm>
              <a:custGeom>
                <a:avLst/>
                <a:gdLst>
                  <a:gd name="T0" fmla="*/ 0 w 13"/>
                  <a:gd name="T1" fmla="*/ 5 h 36"/>
                  <a:gd name="T2" fmla="*/ 0 w 13"/>
                  <a:gd name="T3" fmla="*/ 5 h 36"/>
                  <a:gd name="T4" fmla="*/ 0 w 13"/>
                  <a:gd name="T5" fmla="*/ 18 h 36"/>
                  <a:gd name="T6" fmla="*/ 7 w 13"/>
                  <a:gd name="T7" fmla="*/ 18 h 36"/>
                  <a:gd name="T8" fmla="*/ 7 w 13"/>
                  <a:gd name="T9" fmla="*/ 5 h 36"/>
                  <a:gd name="T10" fmla="*/ 7 w 13"/>
                  <a:gd name="T11" fmla="*/ 5 h 36"/>
                  <a:gd name="T12" fmla="*/ 7 w 13"/>
                  <a:gd name="T13" fmla="*/ 5 h 36"/>
                  <a:gd name="T14" fmla="*/ 6 w 13"/>
                  <a:gd name="T15" fmla="*/ 2 h 36"/>
                  <a:gd name="T16" fmla="*/ 4 w 13"/>
                  <a:gd name="T17" fmla="*/ 0 h 36"/>
                  <a:gd name="T18" fmla="*/ 1 w 13"/>
                  <a:gd name="T19" fmla="*/ 2 h 36"/>
                  <a:gd name="T20" fmla="*/ 0 w 13"/>
                  <a:gd name="T21" fmla="*/ 5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6">
                    <a:moveTo>
                      <a:pt x="0" y="9"/>
                    </a:moveTo>
                    <a:lnTo>
                      <a:pt x="0" y="9"/>
                    </a:lnTo>
                    <a:lnTo>
                      <a:pt x="0" y="36"/>
                    </a:lnTo>
                    <a:lnTo>
                      <a:pt x="13" y="36"/>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769" name="Freeform 203"/>
              <p:cNvSpPr>
                <a:spLocks/>
              </p:cNvSpPr>
              <p:nvPr/>
            </p:nvSpPr>
            <p:spPr bwMode="auto">
              <a:xfrm>
                <a:off x="2720" y="3597"/>
                <a:ext cx="7" cy="17"/>
              </a:xfrm>
              <a:custGeom>
                <a:avLst/>
                <a:gdLst>
                  <a:gd name="T0" fmla="*/ 0 w 13"/>
                  <a:gd name="T1" fmla="*/ 4 h 35"/>
                  <a:gd name="T2" fmla="*/ 0 w 13"/>
                  <a:gd name="T3" fmla="*/ 4 h 35"/>
                  <a:gd name="T4" fmla="*/ 0 w 13"/>
                  <a:gd name="T5" fmla="*/ 17 h 35"/>
                  <a:gd name="T6" fmla="*/ 7 w 13"/>
                  <a:gd name="T7" fmla="*/ 17 h 35"/>
                  <a:gd name="T8" fmla="*/ 7 w 13"/>
                  <a:gd name="T9" fmla="*/ 4 h 35"/>
                  <a:gd name="T10" fmla="*/ 7 w 13"/>
                  <a:gd name="T11" fmla="*/ 4 h 35"/>
                  <a:gd name="T12" fmla="*/ 7 w 13"/>
                  <a:gd name="T13" fmla="*/ 4 h 35"/>
                  <a:gd name="T14" fmla="*/ 6 w 13"/>
                  <a:gd name="T15" fmla="*/ 2 h 35"/>
                  <a:gd name="T16" fmla="*/ 4 w 13"/>
                  <a:gd name="T17" fmla="*/ 0 h 35"/>
                  <a:gd name="T18" fmla="*/ 1 w 13"/>
                  <a:gd name="T19" fmla="*/ 2 h 35"/>
                  <a:gd name="T20" fmla="*/ 0 w 13"/>
                  <a:gd name="T21" fmla="*/ 4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5">
                    <a:moveTo>
                      <a:pt x="0" y="9"/>
                    </a:moveTo>
                    <a:lnTo>
                      <a:pt x="0" y="9"/>
                    </a:lnTo>
                    <a:lnTo>
                      <a:pt x="0" y="35"/>
                    </a:lnTo>
                    <a:lnTo>
                      <a:pt x="13" y="35"/>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grpSp>
        <p:grpSp>
          <p:nvGrpSpPr>
            <p:cNvPr id="20489" name="Group 204"/>
            <p:cNvGrpSpPr>
              <a:grpSpLocks/>
            </p:cNvGrpSpPr>
            <p:nvPr/>
          </p:nvGrpSpPr>
          <p:grpSpPr bwMode="auto">
            <a:xfrm>
              <a:off x="2606" y="2655"/>
              <a:ext cx="187" cy="980"/>
              <a:chOff x="2606" y="2655"/>
              <a:chExt cx="187" cy="980"/>
            </a:xfrm>
          </p:grpSpPr>
          <p:sp>
            <p:nvSpPr>
              <p:cNvPr id="22370" name="Freeform 205"/>
              <p:cNvSpPr>
                <a:spLocks/>
              </p:cNvSpPr>
              <p:nvPr/>
            </p:nvSpPr>
            <p:spPr bwMode="auto">
              <a:xfrm>
                <a:off x="2720" y="3584"/>
                <a:ext cx="7" cy="18"/>
              </a:xfrm>
              <a:custGeom>
                <a:avLst/>
                <a:gdLst>
                  <a:gd name="T0" fmla="*/ 0 w 13"/>
                  <a:gd name="T1" fmla="*/ 5 h 36"/>
                  <a:gd name="T2" fmla="*/ 0 w 13"/>
                  <a:gd name="T3" fmla="*/ 5 h 36"/>
                  <a:gd name="T4" fmla="*/ 0 w 13"/>
                  <a:gd name="T5" fmla="*/ 18 h 36"/>
                  <a:gd name="T6" fmla="*/ 7 w 13"/>
                  <a:gd name="T7" fmla="*/ 18 h 36"/>
                  <a:gd name="T8" fmla="*/ 7 w 13"/>
                  <a:gd name="T9" fmla="*/ 5 h 36"/>
                  <a:gd name="T10" fmla="*/ 7 w 13"/>
                  <a:gd name="T11" fmla="*/ 5 h 36"/>
                  <a:gd name="T12" fmla="*/ 7 w 13"/>
                  <a:gd name="T13" fmla="*/ 5 h 36"/>
                  <a:gd name="T14" fmla="*/ 6 w 13"/>
                  <a:gd name="T15" fmla="*/ 2 h 36"/>
                  <a:gd name="T16" fmla="*/ 4 w 13"/>
                  <a:gd name="T17" fmla="*/ 0 h 36"/>
                  <a:gd name="T18" fmla="*/ 1 w 13"/>
                  <a:gd name="T19" fmla="*/ 2 h 36"/>
                  <a:gd name="T20" fmla="*/ 0 w 13"/>
                  <a:gd name="T21" fmla="*/ 5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6">
                    <a:moveTo>
                      <a:pt x="0" y="9"/>
                    </a:moveTo>
                    <a:lnTo>
                      <a:pt x="0" y="9"/>
                    </a:lnTo>
                    <a:lnTo>
                      <a:pt x="0" y="36"/>
                    </a:lnTo>
                    <a:lnTo>
                      <a:pt x="13" y="36"/>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71" name="Freeform 206"/>
              <p:cNvSpPr>
                <a:spLocks/>
              </p:cNvSpPr>
              <p:nvPr/>
            </p:nvSpPr>
            <p:spPr bwMode="auto">
              <a:xfrm>
                <a:off x="2720" y="3571"/>
                <a:ext cx="7" cy="17"/>
              </a:xfrm>
              <a:custGeom>
                <a:avLst/>
                <a:gdLst>
                  <a:gd name="T0" fmla="*/ 0 w 13"/>
                  <a:gd name="T1" fmla="*/ 5 h 34"/>
                  <a:gd name="T2" fmla="*/ 0 w 13"/>
                  <a:gd name="T3" fmla="*/ 5 h 34"/>
                  <a:gd name="T4" fmla="*/ 0 w 13"/>
                  <a:gd name="T5" fmla="*/ 17 h 34"/>
                  <a:gd name="T6" fmla="*/ 7 w 13"/>
                  <a:gd name="T7" fmla="*/ 17 h 34"/>
                  <a:gd name="T8" fmla="*/ 7 w 13"/>
                  <a:gd name="T9" fmla="*/ 5 h 34"/>
                  <a:gd name="T10" fmla="*/ 7 w 13"/>
                  <a:gd name="T11" fmla="*/ 5 h 34"/>
                  <a:gd name="T12" fmla="*/ 7 w 13"/>
                  <a:gd name="T13" fmla="*/ 5 h 34"/>
                  <a:gd name="T14" fmla="*/ 6 w 13"/>
                  <a:gd name="T15" fmla="*/ 2 h 34"/>
                  <a:gd name="T16" fmla="*/ 4 w 13"/>
                  <a:gd name="T17" fmla="*/ 0 h 34"/>
                  <a:gd name="T18" fmla="*/ 1 w 13"/>
                  <a:gd name="T19" fmla="*/ 2 h 34"/>
                  <a:gd name="T20" fmla="*/ 0 w 13"/>
                  <a:gd name="T21" fmla="*/ 5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4">
                    <a:moveTo>
                      <a:pt x="0" y="9"/>
                    </a:moveTo>
                    <a:lnTo>
                      <a:pt x="0" y="9"/>
                    </a:lnTo>
                    <a:lnTo>
                      <a:pt x="0" y="34"/>
                    </a:lnTo>
                    <a:lnTo>
                      <a:pt x="13" y="34"/>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72" name="Freeform 207"/>
              <p:cNvSpPr>
                <a:spLocks/>
              </p:cNvSpPr>
              <p:nvPr/>
            </p:nvSpPr>
            <p:spPr bwMode="auto">
              <a:xfrm>
                <a:off x="2720" y="3557"/>
                <a:ext cx="7" cy="18"/>
              </a:xfrm>
              <a:custGeom>
                <a:avLst/>
                <a:gdLst>
                  <a:gd name="T0" fmla="*/ 0 w 13"/>
                  <a:gd name="T1" fmla="*/ 5 h 36"/>
                  <a:gd name="T2" fmla="*/ 0 w 13"/>
                  <a:gd name="T3" fmla="*/ 5 h 36"/>
                  <a:gd name="T4" fmla="*/ 0 w 13"/>
                  <a:gd name="T5" fmla="*/ 18 h 36"/>
                  <a:gd name="T6" fmla="*/ 7 w 13"/>
                  <a:gd name="T7" fmla="*/ 18 h 36"/>
                  <a:gd name="T8" fmla="*/ 7 w 13"/>
                  <a:gd name="T9" fmla="*/ 5 h 36"/>
                  <a:gd name="T10" fmla="*/ 7 w 13"/>
                  <a:gd name="T11" fmla="*/ 5 h 36"/>
                  <a:gd name="T12" fmla="*/ 7 w 13"/>
                  <a:gd name="T13" fmla="*/ 5 h 36"/>
                  <a:gd name="T14" fmla="*/ 6 w 13"/>
                  <a:gd name="T15" fmla="*/ 2 h 36"/>
                  <a:gd name="T16" fmla="*/ 4 w 13"/>
                  <a:gd name="T17" fmla="*/ 0 h 36"/>
                  <a:gd name="T18" fmla="*/ 1 w 13"/>
                  <a:gd name="T19" fmla="*/ 2 h 36"/>
                  <a:gd name="T20" fmla="*/ 0 w 13"/>
                  <a:gd name="T21" fmla="*/ 5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6">
                    <a:moveTo>
                      <a:pt x="0" y="9"/>
                    </a:moveTo>
                    <a:lnTo>
                      <a:pt x="0" y="9"/>
                    </a:lnTo>
                    <a:lnTo>
                      <a:pt x="0" y="36"/>
                    </a:lnTo>
                    <a:lnTo>
                      <a:pt x="13" y="36"/>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73" name="Freeform 208"/>
              <p:cNvSpPr>
                <a:spLocks/>
              </p:cNvSpPr>
              <p:nvPr/>
            </p:nvSpPr>
            <p:spPr bwMode="auto">
              <a:xfrm>
                <a:off x="2720" y="3544"/>
                <a:ext cx="7" cy="18"/>
              </a:xfrm>
              <a:custGeom>
                <a:avLst/>
                <a:gdLst>
                  <a:gd name="T0" fmla="*/ 0 w 15"/>
                  <a:gd name="T1" fmla="*/ 5 h 36"/>
                  <a:gd name="T2" fmla="*/ 0 w 15"/>
                  <a:gd name="T3" fmla="*/ 5 h 36"/>
                  <a:gd name="T4" fmla="*/ 1 w 15"/>
                  <a:gd name="T5" fmla="*/ 18 h 36"/>
                  <a:gd name="T6" fmla="*/ 7 w 15"/>
                  <a:gd name="T7" fmla="*/ 18 h 36"/>
                  <a:gd name="T8" fmla="*/ 7 w 15"/>
                  <a:gd name="T9" fmla="*/ 5 h 36"/>
                  <a:gd name="T10" fmla="*/ 7 w 15"/>
                  <a:gd name="T11" fmla="*/ 5 h 36"/>
                  <a:gd name="T12" fmla="*/ 7 w 15"/>
                  <a:gd name="T13" fmla="*/ 5 h 36"/>
                  <a:gd name="T14" fmla="*/ 6 w 15"/>
                  <a:gd name="T15" fmla="*/ 2 h 36"/>
                  <a:gd name="T16" fmla="*/ 3 w 15"/>
                  <a:gd name="T17" fmla="*/ 0 h 36"/>
                  <a:gd name="T18" fmla="*/ 1 w 15"/>
                  <a:gd name="T19" fmla="*/ 2 h 36"/>
                  <a:gd name="T20" fmla="*/ 0 w 15"/>
                  <a:gd name="T21" fmla="*/ 5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36">
                    <a:moveTo>
                      <a:pt x="0" y="9"/>
                    </a:moveTo>
                    <a:lnTo>
                      <a:pt x="0" y="9"/>
                    </a:lnTo>
                    <a:lnTo>
                      <a:pt x="2" y="36"/>
                    </a:lnTo>
                    <a:lnTo>
                      <a:pt x="15" y="36"/>
                    </a:lnTo>
                    <a:lnTo>
                      <a:pt x="14"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74" name="Freeform 209"/>
              <p:cNvSpPr>
                <a:spLocks/>
              </p:cNvSpPr>
              <p:nvPr/>
            </p:nvSpPr>
            <p:spPr bwMode="auto">
              <a:xfrm>
                <a:off x="2720" y="3531"/>
                <a:ext cx="6" cy="17"/>
              </a:xfrm>
              <a:custGeom>
                <a:avLst/>
                <a:gdLst>
                  <a:gd name="T0" fmla="*/ 0 w 14"/>
                  <a:gd name="T1" fmla="*/ 4 h 35"/>
                  <a:gd name="T2" fmla="*/ 0 w 14"/>
                  <a:gd name="T3" fmla="*/ 4 h 35"/>
                  <a:gd name="T4" fmla="*/ 0 w 14"/>
                  <a:gd name="T5" fmla="*/ 17 h 35"/>
                  <a:gd name="T6" fmla="*/ 6 w 14"/>
                  <a:gd name="T7" fmla="*/ 17 h 35"/>
                  <a:gd name="T8" fmla="*/ 6 w 14"/>
                  <a:gd name="T9" fmla="*/ 4 h 35"/>
                  <a:gd name="T10" fmla="*/ 6 w 14"/>
                  <a:gd name="T11" fmla="*/ 4 h 35"/>
                  <a:gd name="T12" fmla="*/ 6 w 14"/>
                  <a:gd name="T13" fmla="*/ 4 h 35"/>
                  <a:gd name="T14" fmla="*/ 5 w 14"/>
                  <a:gd name="T15" fmla="*/ 2 h 35"/>
                  <a:gd name="T16" fmla="*/ 3 w 14"/>
                  <a:gd name="T17" fmla="*/ 0 h 35"/>
                  <a:gd name="T18" fmla="*/ 1 w 14"/>
                  <a:gd name="T19" fmla="*/ 2 h 35"/>
                  <a:gd name="T20" fmla="*/ 0 w 14"/>
                  <a:gd name="T21" fmla="*/ 4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35">
                    <a:moveTo>
                      <a:pt x="0" y="9"/>
                    </a:moveTo>
                    <a:lnTo>
                      <a:pt x="0" y="9"/>
                    </a:lnTo>
                    <a:lnTo>
                      <a:pt x="0" y="35"/>
                    </a:lnTo>
                    <a:lnTo>
                      <a:pt x="14" y="35"/>
                    </a:lnTo>
                    <a:lnTo>
                      <a:pt x="14"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75" name="Freeform 210"/>
              <p:cNvSpPr>
                <a:spLocks/>
              </p:cNvSpPr>
              <p:nvPr/>
            </p:nvSpPr>
            <p:spPr bwMode="auto">
              <a:xfrm>
                <a:off x="2720" y="3518"/>
                <a:ext cx="6" cy="18"/>
              </a:xfrm>
              <a:custGeom>
                <a:avLst/>
                <a:gdLst>
                  <a:gd name="T0" fmla="*/ 0 w 14"/>
                  <a:gd name="T1" fmla="*/ 5 h 36"/>
                  <a:gd name="T2" fmla="*/ 0 w 14"/>
                  <a:gd name="T3" fmla="*/ 5 h 36"/>
                  <a:gd name="T4" fmla="*/ 0 w 14"/>
                  <a:gd name="T5" fmla="*/ 18 h 36"/>
                  <a:gd name="T6" fmla="*/ 6 w 14"/>
                  <a:gd name="T7" fmla="*/ 18 h 36"/>
                  <a:gd name="T8" fmla="*/ 6 w 14"/>
                  <a:gd name="T9" fmla="*/ 5 h 36"/>
                  <a:gd name="T10" fmla="*/ 6 w 14"/>
                  <a:gd name="T11" fmla="*/ 5 h 36"/>
                  <a:gd name="T12" fmla="*/ 6 w 14"/>
                  <a:gd name="T13" fmla="*/ 5 h 36"/>
                  <a:gd name="T14" fmla="*/ 5 w 14"/>
                  <a:gd name="T15" fmla="*/ 2 h 36"/>
                  <a:gd name="T16" fmla="*/ 3 w 14"/>
                  <a:gd name="T17" fmla="*/ 0 h 36"/>
                  <a:gd name="T18" fmla="*/ 1 w 14"/>
                  <a:gd name="T19" fmla="*/ 2 h 36"/>
                  <a:gd name="T20" fmla="*/ 0 w 14"/>
                  <a:gd name="T21" fmla="*/ 5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36">
                    <a:moveTo>
                      <a:pt x="0" y="9"/>
                    </a:moveTo>
                    <a:lnTo>
                      <a:pt x="0" y="9"/>
                    </a:lnTo>
                    <a:lnTo>
                      <a:pt x="0" y="36"/>
                    </a:lnTo>
                    <a:lnTo>
                      <a:pt x="14" y="36"/>
                    </a:lnTo>
                    <a:lnTo>
                      <a:pt x="14"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76" name="Freeform 211"/>
              <p:cNvSpPr>
                <a:spLocks/>
              </p:cNvSpPr>
              <p:nvPr/>
            </p:nvSpPr>
            <p:spPr bwMode="auto">
              <a:xfrm>
                <a:off x="2720" y="3505"/>
                <a:ext cx="6" cy="17"/>
              </a:xfrm>
              <a:custGeom>
                <a:avLst/>
                <a:gdLst>
                  <a:gd name="T0" fmla="*/ 0 w 14"/>
                  <a:gd name="T1" fmla="*/ 5 h 34"/>
                  <a:gd name="T2" fmla="*/ 0 w 14"/>
                  <a:gd name="T3" fmla="*/ 5 h 34"/>
                  <a:gd name="T4" fmla="*/ 0 w 14"/>
                  <a:gd name="T5" fmla="*/ 17 h 34"/>
                  <a:gd name="T6" fmla="*/ 6 w 14"/>
                  <a:gd name="T7" fmla="*/ 17 h 34"/>
                  <a:gd name="T8" fmla="*/ 6 w 14"/>
                  <a:gd name="T9" fmla="*/ 5 h 34"/>
                  <a:gd name="T10" fmla="*/ 6 w 14"/>
                  <a:gd name="T11" fmla="*/ 5 h 34"/>
                  <a:gd name="T12" fmla="*/ 6 w 14"/>
                  <a:gd name="T13" fmla="*/ 5 h 34"/>
                  <a:gd name="T14" fmla="*/ 5 w 14"/>
                  <a:gd name="T15" fmla="*/ 2 h 34"/>
                  <a:gd name="T16" fmla="*/ 3 w 14"/>
                  <a:gd name="T17" fmla="*/ 0 h 34"/>
                  <a:gd name="T18" fmla="*/ 1 w 14"/>
                  <a:gd name="T19" fmla="*/ 2 h 34"/>
                  <a:gd name="T20" fmla="*/ 0 w 14"/>
                  <a:gd name="T21" fmla="*/ 5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34">
                    <a:moveTo>
                      <a:pt x="0" y="9"/>
                    </a:moveTo>
                    <a:lnTo>
                      <a:pt x="0" y="9"/>
                    </a:lnTo>
                    <a:lnTo>
                      <a:pt x="0" y="34"/>
                    </a:lnTo>
                    <a:lnTo>
                      <a:pt x="14" y="34"/>
                    </a:lnTo>
                    <a:lnTo>
                      <a:pt x="14"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77" name="Freeform 212"/>
              <p:cNvSpPr>
                <a:spLocks/>
              </p:cNvSpPr>
              <p:nvPr/>
            </p:nvSpPr>
            <p:spPr bwMode="auto">
              <a:xfrm>
                <a:off x="2720" y="3491"/>
                <a:ext cx="6" cy="18"/>
              </a:xfrm>
              <a:custGeom>
                <a:avLst/>
                <a:gdLst>
                  <a:gd name="T0" fmla="*/ 0 w 14"/>
                  <a:gd name="T1" fmla="*/ 5 h 36"/>
                  <a:gd name="T2" fmla="*/ 0 w 14"/>
                  <a:gd name="T3" fmla="*/ 5 h 36"/>
                  <a:gd name="T4" fmla="*/ 0 w 14"/>
                  <a:gd name="T5" fmla="*/ 18 h 36"/>
                  <a:gd name="T6" fmla="*/ 6 w 14"/>
                  <a:gd name="T7" fmla="*/ 18 h 36"/>
                  <a:gd name="T8" fmla="*/ 6 w 14"/>
                  <a:gd name="T9" fmla="*/ 5 h 36"/>
                  <a:gd name="T10" fmla="*/ 6 w 14"/>
                  <a:gd name="T11" fmla="*/ 5 h 36"/>
                  <a:gd name="T12" fmla="*/ 6 w 14"/>
                  <a:gd name="T13" fmla="*/ 5 h 36"/>
                  <a:gd name="T14" fmla="*/ 5 w 14"/>
                  <a:gd name="T15" fmla="*/ 2 h 36"/>
                  <a:gd name="T16" fmla="*/ 3 w 14"/>
                  <a:gd name="T17" fmla="*/ 0 h 36"/>
                  <a:gd name="T18" fmla="*/ 1 w 14"/>
                  <a:gd name="T19" fmla="*/ 2 h 36"/>
                  <a:gd name="T20" fmla="*/ 0 w 14"/>
                  <a:gd name="T21" fmla="*/ 5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36">
                    <a:moveTo>
                      <a:pt x="0" y="9"/>
                    </a:moveTo>
                    <a:lnTo>
                      <a:pt x="0" y="9"/>
                    </a:lnTo>
                    <a:lnTo>
                      <a:pt x="0" y="36"/>
                    </a:lnTo>
                    <a:lnTo>
                      <a:pt x="14" y="36"/>
                    </a:lnTo>
                    <a:lnTo>
                      <a:pt x="14"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78" name="Freeform 213"/>
              <p:cNvSpPr>
                <a:spLocks/>
              </p:cNvSpPr>
              <p:nvPr/>
            </p:nvSpPr>
            <p:spPr bwMode="auto">
              <a:xfrm>
                <a:off x="2720" y="3478"/>
                <a:ext cx="6" cy="18"/>
              </a:xfrm>
              <a:custGeom>
                <a:avLst/>
                <a:gdLst>
                  <a:gd name="T0" fmla="*/ 0 w 14"/>
                  <a:gd name="T1" fmla="*/ 5 h 37"/>
                  <a:gd name="T2" fmla="*/ 0 w 14"/>
                  <a:gd name="T3" fmla="*/ 5 h 37"/>
                  <a:gd name="T4" fmla="*/ 0 w 14"/>
                  <a:gd name="T5" fmla="*/ 18 h 37"/>
                  <a:gd name="T6" fmla="*/ 6 w 14"/>
                  <a:gd name="T7" fmla="*/ 18 h 37"/>
                  <a:gd name="T8" fmla="*/ 6 w 14"/>
                  <a:gd name="T9" fmla="*/ 5 h 37"/>
                  <a:gd name="T10" fmla="*/ 6 w 14"/>
                  <a:gd name="T11" fmla="*/ 5 h 37"/>
                  <a:gd name="T12" fmla="*/ 6 w 14"/>
                  <a:gd name="T13" fmla="*/ 5 h 37"/>
                  <a:gd name="T14" fmla="*/ 5 w 14"/>
                  <a:gd name="T15" fmla="*/ 2 h 37"/>
                  <a:gd name="T16" fmla="*/ 3 w 14"/>
                  <a:gd name="T17" fmla="*/ 0 h 37"/>
                  <a:gd name="T18" fmla="*/ 1 w 14"/>
                  <a:gd name="T19" fmla="*/ 2 h 37"/>
                  <a:gd name="T20" fmla="*/ 0 w 14"/>
                  <a:gd name="T21" fmla="*/ 5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37">
                    <a:moveTo>
                      <a:pt x="0" y="10"/>
                    </a:moveTo>
                    <a:lnTo>
                      <a:pt x="0" y="10"/>
                    </a:lnTo>
                    <a:lnTo>
                      <a:pt x="0" y="37"/>
                    </a:lnTo>
                    <a:lnTo>
                      <a:pt x="14" y="37"/>
                    </a:lnTo>
                    <a:lnTo>
                      <a:pt x="14" y="10"/>
                    </a:lnTo>
                    <a:lnTo>
                      <a:pt x="12" y="4"/>
                    </a:lnTo>
                    <a:lnTo>
                      <a:pt x="7" y="0"/>
                    </a:lnTo>
                    <a:lnTo>
                      <a:pt x="2" y="4"/>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79" name="Freeform 214"/>
              <p:cNvSpPr>
                <a:spLocks/>
              </p:cNvSpPr>
              <p:nvPr/>
            </p:nvSpPr>
            <p:spPr bwMode="auto">
              <a:xfrm>
                <a:off x="2720" y="3465"/>
                <a:ext cx="6" cy="17"/>
              </a:xfrm>
              <a:custGeom>
                <a:avLst/>
                <a:gdLst>
                  <a:gd name="T0" fmla="*/ 0 w 14"/>
                  <a:gd name="T1" fmla="*/ 4 h 35"/>
                  <a:gd name="T2" fmla="*/ 0 w 14"/>
                  <a:gd name="T3" fmla="*/ 4 h 35"/>
                  <a:gd name="T4" fmla="*/ 0 w 14"/>
                  <a:gd name="T5" fmla="*/ 17 h 35"/>
                  <a:gd name="T6" fmla="*/ 6 w 14"/>
                  <a:gd name="T7" fmla="*/ 17 h 35"/>
                  <a:gd name="T8" fmla="*/ 6 w 14"/>
                  <a:gd name="T9" fmla="*/ 4 h 35"/>
                  <a:gd name="T10" fmla="*/ 6 w 14"/>
                  <a:gd name="T11" fmla="*/ 4 h 35"/>
                  <a:gd name="T12" fmla="*/ 6 w 14"/>
                  <a:gd name="T13" fmla="*/ 4 h 35"/>
                  <a:gd name="T14" fmla="*/ 5 w 14"/>
                  <a:gd name="T15" fmla="*/ 2 h 35"/>
                  <a:gd name="T16" fmla="*/ 3 w 14"/>
                  <a:gd name="T17" fmla="*/ 0 h 35"/>
                  <a:gd name="T18" fmla="*/ 1 w 14"/>
                  <a:gd name="T19" fmla="*/ 2 h 35"/>
                  <a:gd name="T20" fmla="*/ 0 w 14"/>
                  <a:gd name="T21" fmla="*/ 4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35">
                    <a:moveTo>
                      <a:pt x="0" y="9"/>
                    </a:moveTo>
                    <a:lnTo>
                      <a:pt x="0" y="9"/>
                    </a:lnTo>
                    <a:lnTo>
                      <a:pt x="0" y="35"/>
                    </a:lnTo>
                    <a:lnTo>
                      <a:pt x="14" y="35"/>
                    </a:lnTo>
                    <a:lnTo>
                      <a:pt x="14"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80" name="Freeform 215"/>
              <p:cNvSpPr>
                <a:spLocks/>
              </p:cNvSpPr>
              <p:nvPr/>
            </p:nvSpPr>
            <p:spPr bwMode="auto">
              <a:xfrm>
                <a:off x="2720" y="3452"/>
                <a:ext cx="6" cy="18"/>
              </a:xfrm>
              <a:custGeom>
                <a:avLst/>
                <a:gdLst>
                  <a:gd name="T0" fmla="*/ 0 w 14"/>
                  <a:gd name="T1" fmla="*/ 5 h 36"/>
                  <a:gd name="T2" fmla="*/ 0 w 14"/>
                  <a:gd name="T3" fmla="*/ 5 h 36"/>
                  <a:gd name="T4" fmla="*/ 0 w 14"/>
                  <a:gd name="T5" fmla="*/ 18 h 36"/>
                  <a:gd name="T6" fmla="*/ 6 w 14"/>
                  <a:gd name="T7" fmla="*/ 18 h 36"/>
                  <a:gd name="T8" fmla="*/ 6 w 14"/>
                  <a:gd name="T9" fmla="*/ 5 h 36"/>
                  <a:gd name="T10" fmla="*/ 6 w 14"/>
                  <a:gd name="T11" fmla="*/ 5 h 36"/>
                  <a:gd name="T12" fmla="*/ 6 w 14"/>
                  <a:gd name="T13" fmla="*/ 5 h 36"/>
                  <a:gd name="T14" fmla="*/ 5 w 14"/>
                  <a:gd name="T15" fmla="*/ 2 h 36"/>
                  <a:gd name="T16" fmla="*/ 3 w 14"/>
                  <a:gd name="T17" fmla="*/ 0 h 36"/>
                  <a:gd name="T18" fmla="*/ 1 w 14"/>
                  <a:gd name="T19" fmla="*/ 2 h 36"/>
                  <a:gd name="T20" fmla="*/ 0 w 14"/>
                  <a:gd name="T21" fmla="*/ 5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36">
                    <a:moveTo>
                      <a:pt x="0" y="9"/>
                    </a:moveTo>
                    <a:lnTo>
                      <a:pt x="0" y="9"/>
                    </a:lnTo>
                    <a:lnTo>
                      <a:pt x="0" y="36"/>
                    </a:lnTo>
                    <a:lnTo>
                      <a:pt x="14" y="36"/>
                    </a:lnTo>
                    <a:lnTo>
                      <a:pt x="14"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81" name="Freeform 216"/>
              <p:cNvSpPr>
                <a:spLocks/>
              </p:cNvSpPr>
              <p:nvPr/>
            </p:nvSpPr>
            <p:spPr bwMode="auto">
              <a:xfrm>
                <a:off x="2720" y="3439"/>
                <a:ext cx="6" cy="17"/>
              </a:xfrm>
              <a:custGeom>
                <a:avLst/>
                <a:gdLst>
                  <a:gd name="T0" fmla="*/ 0 w 14"/>
                  <a:gd name="T1" fmla="*/ 5 h 34"/>
                  <a:gd name="T2" fmla="*/ 0 w 14"/>
                  <a:gd name="T3" fmla="*/ 5 h 34"/>
                  <a:gd name="T4" fmla="*/ 0 w 14"/>
                  <a:gd name="T5" fmla="*/ 17 h 34"/>
                  <a:gd name="T6" fmla="*/ 6 w 14"/>
                  <a:gd name="T7" fmla="*/ 17 h 34"/>
                  <a:gd name="T8" fmla="*/ 6 w 14"/>
                  <a:gd name="T9" fmla="*/ 5 h 34"/>
                  <a:gd name="T10" fmla="*/ 6 w 14"/>
                  <a:gd name="T11" fmla="*/ 5 h 34"/>
                  <a:gd name="T12" fmla="*/ 6 w 14"/>
                  <a:gd name="T13" fmla="*/ 5 h 34"/>
                  <a:gd name="T14" fmla="*/ 5 w 14"/>
                  <a:gd name="T15" fmla="*/ 2 h 34"/>
                  <a:gd name="T16" fmla="*/ 3 w 14"/>
                  <a:gd name="T17" fmla="*/ 0 h 34"/>
                  <a:gd name="T18" fmla="*/ 1 w 14"/>
                  <a:gd name="T19" fmla="*/ 2 h 34"/>
                  <a:gd name="T20" fmla="*/ 0 w 14"/>
                  <a:gd name="T21" fmla="*/ 5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34">
                    <a:moveTo>
                      <a:pt x="0" y="9"/>
                    </a:moveTo>
                    <a:lnTo>
                      <a:pt x="0" y="9"/>
                    </a:lnTo>
                    <a:lnTo>
                      <a:pt x="0" y="34"/>
                    </a:lnTo>
                    <a:lnTo>
                      <a:pt x="14" y="34"/>
                    </a:lnTo>
                    <a:lnTo>
                      <a:pt x="14"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82" name="Freeform 217"/>
              <p:cNvSpPr>
                <a:spLocks/>
              </p:cNvSpPr>
              <p:nvPr/>
            </p:nvSpPr>
            <p:spPr bwMode="auto">
              <a:xfrm>
                <a:off x="2720" y="3425"/>
                <a:ext cx="6" cy="18"/>
              </a:xfrm>
              <a:custGeom>
                <a:avLst/>
                <a:gdLst>
                  <a:gd name="T0" fmla="*/ 0 w 14"/>
                  <a:gd name="T1" fmla="*/ 5 h 36"/>
                  <a:gd name="T2" fmla="*/ 0 w 14"/>
                  <a:gd name="T3" fmla="*/ 5 h 36"/>
                  <a:gd name="T4" fmla="*/ 0 w 14"/>
                  <a:gd name="T5" fmla="*/ 18 h 36"/>
                  <a:gd name="T6" fmla="*/ 6 w 14"/>
                  <a:gd name="T7" fmla="*/ 18 h 36"/>
                  <a:gd name="T8" fmla="*/ 6 w 14"/>
                  <a:gd name="T9" fmla="*/ 5 h 36"/>
                  <a:gd name="T10" fmla="*/ 6 w 14"/>
                  <a:gd name="T11" fmla="*/ 5 h 36"/>
                  <a:gd name="T12" fmla="*/ 6 w 14"/>
                  <a:gd name="T13" fmla="*/ 5 h 36"/>
                  <a:gd name="T14" fmla="*/ 5 w 14"/>
                  <a:gd name="T15" fmla="*/ 2 h 36"/>
                  <a:gd name="T16" fmla="*/ 3 w 14"/>
                  <a:gd name="T17" fmla="*/ 0 h 36"/>
                  <a:gd name="T18" fmla="*/ 1 w 14"/>
                  <a:gd name="T19" fmla="*/ 2 h 36"/>
                  <a:gd name="T20" fmla="*/ 0 w 14"/>
                  <a:gd name="T21" fmla="*/ 5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36">
                    <a:moveTo>
                      <a:pt x="0" y="9"/>
                    </a:moveTo>
                    <a:lnTo>
                      <a:pt x="0" y="9"/>
                    </a:lnTo>
                    <a:lnTo>
                      <a:pt x="0" y="36"/>
                    </a:lnTo>
                    <a:lnTo>
                      <a:pt x="14" y="36"/>
                    </a:lnTo>
                    <a:lnTo>
                      <a:pt x="14"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83" name="Freeform 218"/>
              <p:cNvSpPr>
                <a:spLocks/>
              </p:cNvSpPr>
              <p:nvPr/>
            </p:nvSpPr>
            <p:spPr bwMode="auto">
              <a:xfrm>
                <a:off x="2720" y="3412"/>
                <a:ext cx="6" cy="18"/>
              </a:xfrm>
              <a:custGeom>
                <a:avLst/>
                <a:gdLst>
                  <a:gd name="T0" fmla="*/ 0 w 14"/>
                  <a:gd name="T1" fmla="*/ 4 h 37"/>
                  <a:gd name="T2" fmla="*/ 0 w 14"/>
                  <a:gd name="T3" fmla="*/ 4 h 37"/>
                  <a:gd name="T4" fmla="*/ 0 w 14"/>
                  <a:gd name="T5" fmla="*/ 18 h 37"/>
                  <a:gd name="T6" fmla="*/ 6 w 14"/>
                  <a:gd name="T7" fmla="*/ 18 h 37"/>
                  <a:gd name="T8" fmla="*/ 6 w 14"/>
                  <a:gd name="T9" fmla="*/ 4 h 37"/>
                  <a:gd name="T10" fmla="*/ 6 w 14"/>
                  <a:gd name="T11" fmla="*/ 4 h 37"/>
                  <a:gd name="T12" fmla="*/ 6 w 14"/>
                  <a:gd name="T13" fmla="*/ 4 h 37"/>
                  <a:gd name="T14" fmla="*/ 5 w 14"/>
                  <a:gd name="T15" fmla="*/ 2 h 37"/>
                  <a:gd name="T16" fmla="*/ 3 w 14"/>
                  <a:gd name="T17" fmla="*/ 0 h 37"/>
                  <a:gd name="T18" fmla="*/ 1 w 14"/>
                  <a:gd name="T19" fmla="*/ 2 h 37"/>
                  <a:gd name="T20" fmla="*/ 0 w 14"/>
                  <a:gd name="T21" fmla="*/ 4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37">
                    <a:moveTo>
                      <a:pt x="0" y="9"/>
                    </a:moveTo>
                    <a:lnTo>
                      <a:pt x="0" y="9"/>
                    </a:lnTo>
                    <a:lnTo>
                      <a:pt x="0" y="37"/>
                    </a:lnTo>
                    <a:lnTo>
                      <a:pt x="14" y="37"/>
                    </a:lnTo>
                    <a:lnTo>
                      <a:pt x="14"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84" name="Freeform 219"/>
              <p:cNvSpPr>
                <a:spLocks/>
              </p:cNvSpPr>
              <p:nvPr/>
            </p:nvSpPr>
            <p:spPr bwMode="auto">
              <a:xfrm>
                <a:off x="2720" y="3399"/>
                <a:ext cx="6" cy="17"/>
              </a:xfrm>
              <a:custGeom>
                <a:avLst/>
                <a:gdLst>
                  <a:gd name="T0" fmla="*/ 0 w 14"/>
                  <a:gd name="T1" fmla="*/ 5 h 34"/>
                  <a:gd name="T2" fmla="*/ 0 w 14"/>
                  <a:gd name="T3" fmla="*/ 5 h 34"/>
                  <a:gd name="T4" fmla="*/ 0 w 14"/>
                  <a:gd name="T5" fmla="*/ 17 h 34"/>
                  <a:gd name="T6" fmla="*/ 6 w 14"/>
                  <a:gd name="T7" fmla="*/ 17 h 34"/>
                  <a:gd name="T8" fmla="*/ 6 w 14"/>
                  <a:gd name="T9" fmla="*/ 5 h 34"/>
                  <a:gd name="T10" fmla="*/ 6 w 14"/>
                  <a:gd name="T11" fmla="*/ 5 h 34"/>
                  <a:gd name="T12" fmla="*/ 6 w 14"/>
                  <a:gd name="T13" fmla="*/ 5 h 34"/>
                  <a:gd name="T14" fmla="*/ 5 w 14"/>
                  <a:gd name="T15" fmla="*/ 2 h 34"/>
                  <a:gd name="T16" fmla="*/ 3 w 14"/>
                  <a:gd name="T17" fmla="*/ 0 h 34"/>
                  <a:gd name="T18" fmla="*/ 1 w 14"/>
                  <a:gd name="T19" fmla="*/ 2 h 34"/>
                  <a:gd name="T20" fmla="*/ 0 w 14"/>
                  <a:gd name="T21" fmla="*/ 5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34">
                    <a:moveTo>
                      <a:pt x="0" y="9"/>
                    </a:moveTo>
                    <a:lnTo>
                      <a:pt x="0" y="9"/>
                    </a:lnTo>
                    <a:lnTo>
                      <a:pt x="0" y="34"/>
                    </a:lnTo>
                    <a:lnTo>
                      <a:pt x="14" y="34"/>
                    </a:lnTo>
                    <a:lnTo>
                      <a:pt x="14"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85" name="Freeform 220"/>
              <p:cNvSpPr>
                <a:spLocks/>
              </p:cNvSpPr>
              <p:nvPr/>
            </p:nvSpPr>
            <p:spPr bwMode="auto">
              <a:xfrm>
                <a:off x="2720" y="3385"/>
                <a:ext cx="6" cy="19"/>
              </a:xfrm>
              <a:custGeom>
                <a:avLst/>
                <a:gdLst>
                  <a:gd name="T0" fmla="*/ 0 w 14"/>
                  <a:gd name="T1" fmla="*/ 5 h 36"/>
                  <a:gd name="T2" fmla="*/ 0 w 14"/>
                  <a:gd name="T3" fmla="*/ 5 h 36"/>
                  <a:gd name="T4" fmla="*/ 0 w 14"/>
                  <a:gd name="T5" fmla="*/ 19 h 36"/>
                  <a:gd name="T6" fmla="*/ 6 w 14"/>
                  <a:gd name="T7" fmla="*/ 19 h 36"/>
                  <a:gd name="T8" fmla="*/ 6 w 14"/>
                  <a:gd name="T9" fmla="*/ 5 h 36"/>
                  <a:gd name="T10" fmla="*/ 6 w 14"/>
                  <a:gd name="T11" fmla="*/ 5 h 36"/>
                  <a:gd name="T12" fmla="*/ 6 w 14"/>
                  <a:gd name="T13" fmla="*/ 5 h 36"/>
                  <a:gd name="T14" fmla="*/ 5 w 14"/>
                  <a:gd name="T15" fmla="*/ 2 h 36"/>
                  <a:gd name="T16" fmla="*/ 3 w 14"/>
                  <a:gd name="T17" fmla="*/ 0 h 36"/>
                  <a:gd name="T18" fmla="*/ 1 w 14"/>
                  <a:gd name="T19" fmla="*/ 2 h 36"/>
                  <a:gd name="T20" fmla="*/ 0 w 14"/>
                  <a:gd name="T21" fmla="*/ 5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36">
                    <a:moveTo>
                      <a:pt x="0" y="9"/>
                    </a:moveTo>
                    <a:lnTo>
                      <a:pt x="0" y="9"/>
                    </a:lnTo>
                    <a:lnTo>
                      <a:pt x="0" y="36"/>
                    </a:lnTo>
                    <a:lnTo>
                      <a:pt x="14" y="36"/>
                    </a:lnTo>
                    <a:lnTo>
                      <a:pt x="14"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86" name="Freeform 221"/>
              <p:cNvSpPr>
                <a:spLocks/>
              </p:cNvSpPr>
              <p:nvPr/>
            </p:nvSpPr>
            <p:spPr bwMode="auto">
              <a:xfrm>
                <a:off x="2720" y="3373"/>
                <a:ext cx="6" cy="17"/>
              </a:xfrm>
              <a:custGeom>
                <a:avLst/>
                <a:gdLst>
                  <a:gd name="T0" fmla="*/ 0 w 14"/>
                  <a:gd name="T1" fmla="*/ 5 h 34"/>
                  <a:gd name="T2" fmla="*/ 0 w 14"/>
                  <a:gd name="T3" fmla="*/ 5 h 34"/>
                  <a:gd name="T4" fmla="*/ 0 w 14"/>
                  <a:gd name="T5" fmla="*/ 17 h 34"/>
                  <a:gd name="T6" fmla="*/ 6 w 14"/>
                  <a:gd name="T7" fmla="*/ 17 h 34"/>
                  <a:gd name="T8" fmla="*/ 6 w 14"/>
                  <a:gd name="T9" fmla="*/ 5 h 34"/>
                  <a:gd name="T10" fmla="*/ 6 w 14"/>
                  <a:gd name="T11" fmla="*/ 5 h 34"/>
                  <a:gd name="T12" fmla="*/ 6 w 14"/>
                  <a:gd name="T13" fmla="*/ 5 h 34"/>
                  <a:gd name="T14" fmla="*/ 5 w 14"/>
                  <a:gd name="T15" fmla="*/ 2 h 34"/>
                  <a:gd name="T16" fmla="*/ 3 w 14"/>
                  <a:gd name="T17" fmla="*/ 0 h 34"/>
                  <a:gd name="T18" fmla="*/ 1 w 14"/>
                  <a:gd name="T19" fmla="*/ 2 h 34"/>
                  <a:gd name="T20" fmla="*/ 0 w 14"/>
                  <a:gd name="T21" fmla="*/ 5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34">
                    <a:moveTo>
                      <a:pt x="0" y="9"/>
                    </a:moveTo>
                    <a:lnTo>
                      <a:pt x="0" y="9"/>
                    </a:lnTo>
                    <a:lnTo>
                      <a:pt x="0" y="34"/>
                    </a:lnTo>
                    <a:lnTo>
                      <a:pt x="14" y="34"/>
                    </a:lnTo>
                    <a:lnTo>
                      <a:pt x="14"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87" name="Freeform 222"/>
              <p:cNvSpPr>
                <a:spLocks/>
              </p:cNvSpPr>
              <p:nvPr/>
            </p:nvSpPr>
            <p:spPr bwMode="auto">
              <a:xfrm>
                <a:off x="2720" y="3359"/>
                <a:ext cx="6" cy="18"/>
              </a:xfrm>
              <a:custGeom>
                <a:avLst/>
                <a:gdLst>
                  <a:gd name="T0" fmla="*/ 0 w 14"/>
                  <a:gd name="T1" fmla="*/ 5 h 36"/>
                  <a:gd name="T2" fmla="*/ 0 w 14"/>
                  <a:gd name="T3" fmla="*/ 5 h 36"/>
                  <a:gd name="T4" fmla="*/ 0 w 14"/>
                  <a:gd name="T5" fmla="*/ 18 h 36"/>
                  <a:gd name="T6" fmla="*/ 6 w 14"/>
                  <a:gd name="T7" fmla="*/ 18 h 36"/>
                  <a:gd name="T8" fmla="*/ 6 w 14"/>
                  <a:gd name="T9" fmla="*/ 5 h 36"/>
                  <a:gd name="T10" fmla="*/ 6 w 14"/>
                  <a:gd name="T11" fmla="*/ 5 h 36"/>
                  <a:gd name="T12" fmla="*/ 6 w 14"/>
                  <a:gd name="T13" fmla="*/ 5 h 36"/>
                  <a:gd name="T14" fmla="*/ 5 w 14"/>
                  <a:gd name="T15" fmla="*/ 2 h 36"/>
                  <a:gd name="T16" fmla="*/ 3 w 14"/>
                  <a:gd name="T17" fmla="*/ 0 h 36"/>
                  <a:gd name="T18" fmla="*/ 1 w 14"/>
                  <a:gd name="T19" fmla="*/ 2 h 36"/>
                  <a:gd name="T20" fmla="*/ 0 w 14"/>
                  <a:gd name="T21" fmla="*/ 5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36">
                    <a:moveTo>
                      <a:pt x="0" y="9"/>
                    </a:moveTo>
                    <a:lnTo>
                      <a:pt x="0" y="9"/>
                    </a:lnTo>
                    <a:lnTo>
                      <a:pt x="0" y="36"/>
                    </a:lnTo>
                    <a:lnTo>
                      <a:pt x="14" y="36"/>
                    </a:lnTo>
                    <a:lnTo>
                      <a:pt x="14"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88" name="Freeform 223"/>
              <p:cNvSpPr>
                <a:spLocks/>
              </p:cNvSpPr>
              <p:nvPr/>
            </p:nvSpPr>
            <p:spPr bwMode="auto">
              <a:xfrm>
                <a:off x="2720" y="3346"/>
                <a:ext cx="6" cy="18"/>
              </a:xfrm>
              <a:custGeom>
                <a:avLst/>
                <a:gdLst>
                  <a:gd name="T0" fmla="*/ 0 w 14"/>
                  <a:gd name="T1" fmla="*/ 4 h 37"/>
                  <a:gd name="T2" fmla="*/ 0 w 14"/>
                  <a:gd name="T3" fmla="*/ 4 h 37"/>
                  <a:gd name="T4" fmla="*/ 0 w 14"/>
                  <a:gd name="T5" fmla="*/ 18 h 37"/>
                  <a:gd name="T6" fmla="*/ 6 w 14"/>
                  <a:gd name="T7" fmla="*/ 18 h 37"/>
                  <a:gd name="T8" fmla="*/ 6 w 14"/>
                  <a:gd name="T9" fmla="*/ 4 h 37"/>
                  <a:gd name="T10" fmla="*/ 6 w 14"/>
                  <a:gd name="T11" fmla="*/ 4 h 37"/>
                  <a:gd name="T12" fmla="*/ 6 w 14"/>
                  <a:gd name="T13" fmla="*/ 4 h 37"/>
                  <a:gd name="T14" fmla="*/ 5 w 14"/>
                  <a:gd name="T15" fmla="*/ 2 h 37"/>
                  <a:gd name="T16" fmla="*/ 3 w 14"/>
                  <a:gd name="T17" fmla="*/ 0 h 37"/>
                  <a:gd name="T18" fmla="*/ 1 w 14"/>
                  <a:gd name="T19" fmla="*/ 2 h 37"/>
                  <a:gd name="T20" fmla="*/ 0 w 14"/>
                  <a:gd name="T21" fmla="*/ 4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37">
                    <a:moveTo>
                      <a:pt x="0" y="9"/>
                    </a:moveTo>
                    <a:lnTo>
                      <a:pt x="0" y="9"/>
                    </a:lnTo>
                    <a:lnTo>
                      <a:pt x="0" y="37"/>
                    </a:lnTo>
                    <a:lnTo>
                      <a:pt x="14" y="37"/>
                    </a:lnTo>
                    <a:lnTo>
                      <a:pt x="14"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89" name="Freeform 224"/>
              <p:cNvSpPr>
                <a:spLocks/>
              </p:cNvSpPr>
              <p:nvPr/>
            </p:nvSpPr>
            <p:spPr bwMode="auto">
              <a:xfrm>
                <a:off x="2719" y="3333"/>
                <a:ext cx="7" cy="17"/>
              </a:xfrm>
              <a:custGeom>
                <a:avLst/>
                <a:gdLst>
                  <a:gd name="T0" fmla="*/ 0 w 15"/>
                  <a:gd name="T1" fmla="*/ 5 h 34"/>
                  <a:gd name="T2" fmla="*/ 0 w 15"/>
                  <a:gd name="T3" fmla="*/ 5 h 34"/>
                  <a:gd name="T4" fmla="*/ 0 w 15"/>
                  <a:gd name="T5" fmla="*/ 17 h 34"/>
                  <a:gd name="T6" fmla="*/ 7 w 15"/>
                  <a:gd name="T7" fmla="*/ 17 h 34"/>
                  <a:gd name="T8" fmla="*/ 6 w 15"/>
                  <a:gd name="T9" fmla="*/ 5 h 34"/>
                  <a:gd name="T10" fmla="*/ 6 w 15"/>
                  <a:gd name="T11" fmla="*/ 5 h 34"/>
                  <a:gd name="T12" fmla="*/ 6 w 15"/>
                  <a:gd name="T13" fmla="*/ 5 h 34"/>
                  <a:gd name="T14" fmla="*/ 5 w 15"/>
                  <a:gd name="T15" fmla="*/ 2 h 34"/>
                  <a:gd name="T16" fmla="*/ 3 w 15"/>
                  <a:gd name="T17" fmla="*/ 0 h 34"/>
                  <a:gd name="T18" fmla="*/ 0 w 15"/>
                  <a:gd name="T19" fmla="*/ 2 h 34"/>
                  <a:gd name="T20" fmla="*/ 0 w 15"/>
                  <a:gd name="T21" fmla="*/ 5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34">
                    <a:moveTo>
                      <a:pt x="0" y="9"/>
                    </a:moveTo>
                    <a:lnTo>
                      <a:pt x="0" y="9"/>
                    </a:lnTo>
                    <a:lnTo>
                      <a:pt x="1" y="34"/>
                    </a:lnTo>
                    <a:lnTo>
                      <a:pt x="15" y="34"/>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90" name="Freeform 225"/>
              <p:cNvSpPr>
                <a:spLocks/>
              </p:cNvSpPr>
              <p:nvPr/>
            </p:nvSpPr>
            <p:spPr bwMode="auto">
              <a:xfrm>
                <a:off x="2719" y="3319"/>
                <a:ext cx="6" cy="19"/>
              </a:xfrm>
              <a:custGeom>
                <a:avLst/>
                <a:gdLst>
                  <a:gd name="T0" fmla="*/ 0 w 13"/>
                  <a:gd name="T1" fmla="*/ 5 h 36"/>
                  <a:gd name="T2" fmla="*/ 0 w 13"/>
                  <a:gd name="T3" fmla="*/ 5 h 36"/>
                  <a:gd name="T4" fmla="*/ 0 w 13"/>
                  <a:gd name="T5" fmla="*/ 19 h 36"/>
                  <a:gd name="T6" fmla="*/ 6 w 13"/>
                  <a:gd name="T7" fmla="*/ 19 h 36"/>
                  <a:gd name="T8" fmla="*/ 6 w 13"/>
                  <a:gd name="T9" fmla="*/ 5 h 36"/>
                  <a:gd name="T10" fmla="*/ 6 w 13"/>
                  <a:gd name="T11" fmla="*/ 5 h 36"/>
                  <a:gd name="T12" fmla="*/ 6 w 13"/>
                  <a:gd name="T13" fmla="*/ 5 h 36"/>
                  <a:gd name="T14" fmla="*/ 5 w 13"/>
                  <a:gd name="T15" fmla="*/ 2 h 36"/>
                  <a:gd name="T16" fmla="*/ 3 w 13"/>
                  <a:gd name="T17" fmla="*/ 0 h 36"/>
                  <a:gd name="T18" fmla="*/ 0 w 13"/>
                  <a:gd name="T19" fmla="*/ 2 h 36"/>
                  <a:gd name="T20" fmla="*/ 0 w 13"/>
                  <a:gd name="T21" fmla="*/ 5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6">
                    <a:moveTo>
                      <a:pt x="0" y="9"/>
                    </a:moveTo>
                    <a:lnTo>
                      <a:pt x="0" y="9"/>
                    </a:lnTo>
                    <a:lnTo>
                      <a:pt x="0" y="36"/>
                    </a:lnTo>
                    <a:lnTo>
                      <a:pt x="13" y="36"/>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91" name="Freeform 226"/>
              <p:cNvSpPr>
                <a:spLocks/>
              </p:cNvSpPr>
              <p:nvPr/>
            </p:nvSpPr>
            <p:spPr bwMode="auto">
              <a:xfrm>
                <a:off x="2719" y="3307"/>
                <a:ext cx="6" cy="17"/>
              </a:xfrm>
              <a:custGeom>
                <a:avLst/>
                <a:gdLst>
                  <a:gd name="T0" fmla="*/ 0 w 13"/>
                  <a:gd name="T1" fmla="*/ 5 h 34"/>
                  <a:gd name="T2" fmla="*/ 0 w 13"/>
                  <a:gd name="T3" fmla="*/ 5 h 34"/>
                  <a:gd name="T4" fmla="*/ 0 w 13"/>
                  <a:gd name="T5" fmla="*/ 17 h 34"/>
                  <a:gd name="T6" fmla="*/ 6 w 13"/>
                  <a:gd name="T7" fmla="*/ 17 h 34"/>
                  <a:gd name="T8" fmla="*/ 6 w 13"/>
                  <a:gd name="T9" fmla="*/ 5 h 34"/>
                  <a:gd name="T10" fmla="*/ 6 w 13"/>
                  <a:gd name="T11" fmla="*/ 5 h 34"/>
                  <a:gd name="T12" fmla="*/ 6 w 13"/>
                  <a:gd name="T13" fmla="*/ 5 h 34"/>
                  <a:gd name="T14" fmla="*/ 5 w 13"/>
                  <a:gd name="T15" fmla="*/ 2 h 34"/>
                  <a:gd name="T16" fmla="*/ 3 w 13"/>
                  <a:gd name="T17" fmla="*/ 0 h 34"/>
                  <a:gd name="T18" fmla="*/ 0 w 13"/>
                  <a:gd name="T19" fmla="*/ 2 h 34"/>
                  <a:gd name="T20" fmla="*/ 0 w 13"/>
                  <a:gd name="T21" fmla="*/ 5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4">
                    <a:moveTo>
                      <a:pt x="0" y="9"/>
                    </a:moveTo>
                    <a:lnTo>
                      <a:pt x="0" y="9"/>
                    </a:lnTo>
                    <a:lnTo>
                      <a:pt x="0" y="34"/>
                    </a:lnTo>
                    <a:lnTo>
                      <a:pt x="13" y="34"/>
                    </a:lnTo>
                    <a:lnTo>
                      <a:pt x="13" y="9"/>
                    </a:lnTo>
                    <a:lnTo>
                      <a:pt x="11" y="3"/>
                    </a:lnTo>
                    <a:lnTo>
                      <a:pt x="6" y="0"/>
                    </a:lnTo>
                    <a:lnTo>
                      <a:pt x="1"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92" name="Freeform 227"/>
              <p:cNvSpPr>
                <a:spLocks/>
              </p:cNvSpPr>
              <p:nvPr/>
            </p:nvSpPr>
            <p:spPr bwMode="auto">
              <a:xfrm>
                <a:off x="2719" y="3293"/>
                <a:ext cx="6" cy="18"/>
              </a:xfrm>
              <a:custGeom>
                <a:avLst/>
                <a:gdLst>
                  <a:gd name="T0" fmla="*/ 0 w 13"/>
                  <a:gd name="T1" fmla="*/ 5 h 37"/>
                  <a:gd name="T2" fmla="*/ 0 w 13"/>
                  <a:gd name="T3" fmla="*/ 5 h 37"/>
                  <a:gd name="T4" fmla="*/ 0 w 13"/>
                  <a:gd name="T5" fmla="*/ 18 h 37"/>
                  <a:gd name="T6" fmla="*/ 6 w 13"/>
                  <a:gd name="T7" fmla="*/ 18 h 37"/>
                  <a:gd name="T8" fmla="*/ 6 w 13"/>
                  <a:gd name="T9" fmla="*/ 5 h 37"/>
                  <a:gd name="T10" fmla="*/ 6 w 13"/>
                  <a:gd name="T11" fmla="*/ 5 h 37"/>
                  <a:gd name="T12" fmla="*/ 6 w 13"/>
                  <a:gd name="T13" fmla="*/ 5 h 37"/>
                  <a:gd name="T14" fmla="*/ 5 w 13"/>
                  <a:gd name="T15" fmla="*/ 2 h 37"/>
                  <a:gd name="T16" fmla="*/ 3 w 13"/>
                  <a:gd name="T17" fmla="*/ 0 h 37"/>
                  <a:gd name="T18" fmla="*/ 0 w 13"/>
                  <a:gd name="T19" fmla="*/ 2 h 37"/>
                  <a:gd name="T20" fmla="*/ 0 w 13"/>
                  <a:gd name="T21" fmla="*/ 5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7">
                    <a:moveTo>
                      <a:pt x="0" y="10"/>
                    </a:moveTo>
                    <a:lnTo>
                      <a:pt x="0" y="10"/>
                    </a:lnTo>
                    <a:lnTo>
                      <a:pt x="0" y="37"/>
                    </a:lnTo>
                    <a:lnTo>
                      <a:pt x="13" y="37"/>
                    </a:lnTo>
                    <a:lnTo>
                      <a:pt x="13" y="10"/>
                    </a:lnTo>
                    <a:lnTo>
                      <a:pt x="11" y="4"/>
                    </a:lnTo>
                    <a:lnTo>
                      <a:pt x="6" y="0"/>
                    </a:lnTo>
                    <a:lnTo>
                      <a:pt x="1" y="4"/>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93" name="Freeform 228"/>
              <p:cNvSpPr>
                <a:spLocks/>
              </p:cNvSpPr>
              <p:nvPr/>
            </p:nvSpPr>
            <p:spPr bwMode="auto">
              <a:xfrm>
                <a:off x="2719" y="3281"/>
                <a:ext cx="6" cy="17"/>
              </a:xfrm>
              <a:custGeom>
                <a:avLst/>
                <a:gdLst>
                  <a:gd name="T0" fmla="*/ 3 w 13"/>
                  <a:gd name="T1" fmla="*/ 0 h 35"/>
                  <a:gd name="T2" fmla="*/ 0 w 13"/>
                  <a:gd name="T3" fmla="*/ 0 h 35"/>
                  <a:gd name="T4" fmla="*/ 0 w 13"/>
                  <a:gd name="T5" fmla="*/ 17 h 35"/>
                  <a:gd name="T6" fmla="*/ 6 w 13"/>
                  <a:gd name="T7" fmla="*/ 17 h 35"/>
                  <a:gd name="T8" fmla="*/ 6 w 13"/>
                  <a:gd name="T9" fmla="*/ 0 h 35"/>
                  <a:gd name="T10" fmla="*/ 3 w 13"/>
                  <a:gd name="T11" fmla="*/ 0 h 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35">
                    <a:moveTo>
                      <a:pt x="6" y="0"/>
                    </a:moveTo>
                    <a:lnTo>
                      <a:pt x="0" y="0"/>
                    </a:lnTo>
                    <a:lnTo>
                      <a:pt x="0" y="35"/>
                    </a:lnTo>
                    <a:lnTo>
                      <a:pt x="13" y="35"/>
                    </a:lnTo>
                    <a:lnTo>
                      <a:pt x="13"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94" name="Freeform 229"/>
              <p:cNvSpPr>
                <a:spLocks/>
              </p:cNvSpPr>
              <p:nvPr/>
            </p:nvSpPr>
            <p:spPr bwMode="auto">
              <a:xfrm>
                <a:off x="2719" y="3276"/>
                <a:ext cx="6" cy="5"/>
              </a:xfrm>
              <a:custGeom>
                <a:avLst/>
                <a:gdLst>
                  <a:gd name="T0" fmla="*/ 6 w 13"/>
                  <a:gd name="T1" fmla="*/ 5 h 9"/>
                  <a:gd name="T2" fmla="*/ 5 w 13"/>
                  <a:gd name="T3" fmla="*/ 2 h 9"/>
                  <a:gd name="T4" fmla="*/ 3 w 13"/>
                  <a:gd name="T5" fmla="*/ 0 h 9"/>
                  <a:gd name="T6" fmla="*/ 0 w 13"/>
                  <a:gd name="T7" fmla="*/ 2 h 9"/>
                  <a:gd name="T8" fmla="*/ 0 w 13"/>
                  <a:gd name="T9" fmla="*/ 5 h 9"/>
                  <a:gd name="T10" fmla="*/ 6 w 13"/>
                  <a:gd name="T11" fmla="*/ 5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
                    <a:moveTo>
                      <a:pt x="13" y="9"/>
                    </a:moveTo>
                    <a:lnTo>
                      <a:pt x="11" y="4"/>
                    </a:lnTo>
                    <a:lnTo>
                      <a:pt x="6" y="0"/>
                    </a:lnTo>
                    <a:lnTo>
                      <a:pt x="1" y="4"/>
                    </a:lnTo>
                    <a:lnTo>
                      <a:pt x="0" y="9"/>
                    </a:lnTo>
                    <a:lnTo>
                      <a:pt x="13"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95" name="Freeform 230"/>
              <p:cNvSpPr>
                <a:spLocks/>
              </p:cNvSpPr>
              <p:nvPr/>
            </p:nvSpPr>
            <p:spPr bwMode="auto">
              <a:xfrm>
                <a:off x="2751" y="3205"/>
                <a:ext cx="4" cy="9"/>
              </a:xfrm>
              <a:custGeom>
                <a:avLst/>
                <a:gdLst>
                  <a:gd name="T0" fmla="*/ 4 w 6"/>
                  <a:gd name="T1" fmla="*/ 0 h 18"/>
                  <a:gd name="T2" fmla="*/ 1 w 6"/>
                  <a:gd name="T3" fmla="*/ 2 h 18"/>
                  <a:gd name="T4" fmla="*/ 0 w 6"/>
                  <a:gd name="T5" fmla="*/ 5 h 18"/>
                  <a:gd name="T6" fmla="*/ 1 w 6"/>
                  <a:gd name="T7" fmla="*/ 8 h 18"/>
                  <a:gd name="T8" fmla="*/ 4 w 6"/>
                  <a:gd name="T9" fmla="*/ 9 h 18"/>
                  <a:gd name="T10" fmla="*/ 4 w 6"/>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8">
                    <a:moveTo>
                      <a:pt x="6" y="0"/>
                    </a:moveTo>
                    <a:lnTo>
                      <a:pt x="1" y="4"/>
                    </a:lnTo>
                    <a:lnTo>
                      <a:pt x="0" y="9"/>
                    </a:lnTo>
                    <a:lnTo>
                      <a:pt x="1" y="15"/>
                    </a:lnTo>
                    <a:lnTo>
                      <a:pt x="6" y="18"/>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96" name="Freeform 231"/>
              <p:cNvSpPr>
                <a:spLocks/>
              </p:cNvSpPr>
              <p:nvPr/>
            </p:nvSpPr>
            <p:spPr bwMode="auto">
              <a:xfrm>
                <a:off x="2755" y="3205"/>
                <a:ext cx="6" cy="9"/>
              </a:xfrm>
              <a:custGeom>
                <a:avLst/>
                <a:gdLst>
                  <a:gd name="T0" fmla="*/ 4 w 14"/>
                  <a:gd name="T1" fmla="*/ 0 h 18"/>
                  <a:gd name="T2" fmla="*/ 3 w 14"/>
                  <a:gd name="T3" fmla="*/ 0 h 18"/>
                  <a:gd name="T4" fmla="*/ 0 w 14"/>
                  <a:gd name="T5" fmla="*/ 0 h 18"/>
                  <a:gd name="T6" fmla="*/ 0 w 14"/>
                  <a:gd name="T7" fmla="*/ 9 h 18"/>
                  <a:gd name="T8" fmla="*/ 3 w 14"/>
                  <a:gd name="T9" fmla="*/ 9 h 18"/>
                  <a:gd name="T10" fmla="*/ 2 w 14"/>
                  <a:gd name="T11" fmla="*/ 9 h 18"/>
                  <a:gd name="T12" fmla="*/ 3 w 14"/>
                  <a:gd name="T13" fmla="*/ 9 h 18"/>
                  <a:gd name="T14" fmla="*/ 5 w 14"/>
                  <a:gd name="T15" fmla="*/ 8 h 18"/>
                  <a:gd name="T16" fmla="*/ 6 w 14"/>
                  <a:gd name="T17" fmla="*/ 5 h 18"/>
                  <a:gd name="T18" fmla="*/ 5 w 14"/>
                  <a:gd name="T19" fmla="*/ 2 h 18"/>
                  <a:gd name="T20" fmla="*/ 3 w 14"/>
                  <a:gd name="T21" fmla="*/ 0 h 18"/>
                  <a:gd name="T22" fmla="*/ 4 w 14"/>
                  <a:gd name="T23" fmla="*/ 0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 h="18">
                    <a:moveTo>
                      <a:pt x="9" y="0"/>
                    </a:moveTo>
                    <a:lnTo>
                      <a:pt x="7" y="0"/>
                    </a:lnTo>
                    <a:lnTo>
                      <a:pt x="0" y="0"/>
                    </a:lnTo>
                    <a:lnTo>
                      <a:pt x="0" y="18"/>
                    </a:lnTo>
                    <a:lnTo>
                      <a:pt x="7" y="18"/>
                    </a:lnTo>
                    <a:lnTo>
                      <a:pt x="5" y="18"/>
                    </a:lnTo>
                    <a:lnTo>
                      <a:pt x="7" y="18"/>
                    </a:lnTo>
                    <a:lnTo>
                      <a:pt x="12" y="15"/>
                    </a:lnTo>
                    <a:lnTo>
                      <a:pt x="14" y="9"/>
                    </a:lnTo>
                    <a:lnTo>
                      <a:pt x="12" y="4"/>
                    </a:lnTo>
                    <a:lnTo>
                      <a:pt x="7"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97" name="Freeform 232"/>
              <p:cNvSpPr>
                <a:spLocks/>
              </p:cNvSpPr>
              <p:nvPr/>
            </p:nvSpPr>
            <p:spPr bwMode="auto">
              <a:xfrm>
                <a:off x="2757" y="3205"/>
                <a:ext cx="8" cy="10"/>
              </a:xfrm>
              <a:custGeom>
                <a:avLst/>
                <a:gdLst>
                  <a:gd name="T0" fmla="*/ 5 w 15"/>
                  <a:gd name="T1" fmla="*/ 1 h 20"/>
                  <a:gd name="T2" fmla="*/ 5 w 15"/>
                  <a:gd name="T3" fmla="*/ 1 h 20"/>
                  <a:gd name="T4" fmla="*/ 2 w 15"/>
                  <a:gd name="T5" fmla="*/ 0 h 20"/>
                  <a:gd name="T6" fmla="*/ 0 w 15"/>
                  <a:gd name="T7" fmla="*/ 9 h 20"/>
                  <a:gd name="T8" fmla="*/ 4 w 15"/>
                  <a:gd name="T9" fmla="*/ 10 h 20"/>
                  <a:gd name="T10" fmla="*/ 4 w 15"/>
                  <a:gd name="T11" fmla="*/ 10 h 20"/>
                  <a:gd name="T12" fmla="*/ 4 w 15"/>
                  <a:gd name="T13" fmla="*/ 10 h 20"/>
                  <a:gd name="T14" fmla="*/ 6 w 15"/>
                  <a:gd name="T15" fmla="*/ 9 h 20"/>
                  <a:gd name="T16" fmla="*/ 8 w 15"/>
                  <a:gd name="T17" fmla="*/ 7 h 20"/>
                  <a:gd name="T18" fmla="*/ 8 w 15"/>
                  <a:gd name="T19" fmla="*/ 3 h 20"/>
                  <a:gd name="T20" fmla="*/ 5 w 15"/>
                  <a:gd name="T21" fmla="*/ 1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20">
                    <a:moveTo>
                      <a:pt x="10" y="2"/>
                    </a:moveTo>
                    <a:lnTo>
                      <a:pt x="10" y="2"/>
                    </a:lnTo>
                    <a:lnTo>
                      <a:pt x="4" y="0"/>
                    </a:lnTo>
                    <a:lnTo>
                      <a:pt x="0" y="18"/>
                    </a:lnTo>
                    <a:lnTo>
                      <a:pt x="7" y="20"/>
                    </a:lnTo>
                    <a:lnTo>
                      <a:pt x="12" y="18"/>
                    </a:lnTo>
                    <a:lnTo>
                      <a:pt x="15" y="13"/>
                    </a:lnTo>
                    <a:lnTo>
                      <a:pt x="15" y="6"/>
                    </a:lnTo>
                    <a:lnTo>
                      <a:pt x="1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98" name="Freeform 233"/>
              <p:cNvSpPr>
                <a:spLocks/>
              </p:cNvSpPr>
              <p:nvPr/>
            </p:nvSpPr>
            <p:spPr bwMode="auto">
              <a:xfrm>
                <a:off x="2761" y="3206"/>
                <a:ext cx="7" cy="9"/>
              </a:xfrm>
              <a:custGeom>
                <a:avLst/>
                <a:gdLst>
                  <a:gd name="T0" fmla="*/ 5 w 15"/>
                  <a:gd name="T1" fmla="*/ 1 h 20"/>
                  <a:gd name="T2" fmla="*/ 5 w 15"/>
                  <a:gd name="T3" fmla="*/ 1 h 20"/>
                  <a:gd name="T4" fmla="*/ 1 w 15"/>
                  <a:gd name="T5" fmla="*/ 0 h 20"/>
                  <a:gd name="T6" fmla="*/ 0 w 15"/>
                  <a:gd name="T7" fmla="*/ 8 h 20"/>
                  <a:gd name="T8" fmla="*/ 3 w 15"/>
                  <a:gd name="T9" fmla="*/ 9 h 20"/>
                  <a:gd name="T10" fmla="*/ 3 w 15"/>
                  <a:gd name="T11" fmla="*/ 9 h 20"/>
                  <a:gd name="T12" fmla="*/ 3 w 15"/>
                  <a:gd name="T13" fmla="*/ 9 h 20"/>
                  <a:gd name="T14" fmla="*/ 6 w 15"/>
                  <a:gd name="T15" fmla="*/ 8 h 20"/>
                  <a:gd name="T16" fmla="*/ 7 w 15"/>
                  <a:gd name="T17" fmla="*/ 6 h 20"/>
                  <a:gd name="T18" fmla="*/ 7 w 15"/>
                  <a:gd name="T19" fmla="*/ 2 h 20"/>
                  <a:gd name="T20" fmla="*/ 5 w 15"/>
                  <a:gd name="T21" fmla="*/ 1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20">
                    <a:moveTo>
                      <a:pt x="10" y="2"/>
                    </a:moveTo>
                    <a:lnTo>
                      <a:pt x="10" y="2"/>
                    </a:lnTo>
                    <a:lnTo>
                      <a:pt x="3" y="0"/>
                    </a:lnTo>
                    <a:lnTo>
                      <a:pt x="0" y="18"/>
                    </a:lnTo>
                    <a:lnTo>
                      <a:pt x="7" y="20"/>
                    </a:lnTo>
                    <a:lnTo>
                      <a:pt x="12" y="18"/>
                    </a:lnTo>
                    <a:lnTo>
                      <a:pt x="15" y="13"/>
                    </a:lnTo>
                    <a:lnTo>
                      <a:pt x="15" y="5"/>
                    </a:lnTo>
                    <a:lnTo>
                      <a:pt x="1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99" name="Freeform 234"/>
              <p:cNvSpPr>
                <a:spLocks/>
              </p:cNvSpPr>
              <p:nvPr/>
            </p:nvSpPr>
            <p:spPr bwMode="auto">
              <a:xfrm>
                <a:off x="2764" y="3206"/>
                <a:ext cx="7" cy="10"/>
              </a:xfrm>
              <a:custGeom>
                <a:avLst/>
                <a:gdLst>
                  <a:gd name="T0" fmla="*/ 6 w 15"/>
                  <a:gd name="T1" fmla="*/ 2 h 20"/>
                  <a:gd name="T2" fmla="*/ 5 w 15"/>
                  <a:gd name="T3" fmla="*/ 1 h 20"/>
                  <a:gd name="T4" fmla="*/ 1 w 15"/>
                  <a:gd name="T5" fmla="*/ 0 h 20"/>
                  <a:gd name="T6" fmla="*/ 0 w 15"/>
                  <a:gd name="T7" fmla="*/ 9 h 20"/>
                  <a:gd name="T8" fmla="*/ 3 w 15"/>
                  <a:gd name="T9" fmla="*/ 10 h 20"/>
                  <a:gd name="T10" fmla="*/ 2 w 15"/>
                  <a:gd name="T11" fmla="*/ 9 h 20"/>
                  <a:gd name="T12" fmla="*/ 3 w 15"/>
                  <a:gd name="T13" fmla="*/ 10 h 20"/>
                  <a:gd name="T14" fmla="*/ 6 w 15"/>
                  <a:gd name="T15" fmla="*/ 9 h 20"/>
                  <a:gd name="T16" fmla="*/ 7 w 15"/>
                  <a:gd name="T17" fmla="*/ 7 h 20"/>
                  <a:gd name="T18" fmla="*/ 7 w 15"/>
                  <a:gd name="T19" fmla="*/ 3 h 20"/>
                  <a:gd name="T20" fmla="*/ 5 w 15"/>
                  <a:gd name="T21" fmla="*/ 1 h 20"/>
                  <a:gd name="T22" fmla="*/ 6 w 15"/>
                  <a:gd name="T23" fmla="*/ 2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0">
                    <a:moveTo>
                      <a:pt x="12" y="3"/>
                    </a:moveTo>
                    <a:lnTo>
                      <a:pt x="10" y="2"/>
                    </a:lnTo>
                    <a:lnTo>
                      <a:pt x="3" y="0"/>
                    </a:lnTo>
                    <a:lnTo>
                      <a:pt x="0" y="18"/>
                    </a:lnTo>
                    <a:lnTo>
                      <a:pt x="6" y="20"/>
                    </a:lnTo>
                    <a:lnTo>
                      <a:pt x="5" y="18"/>
                    </a:lnTo>
                    <a:lnTo>
                      <a:pt x="6" y="20"/>
                    </a:lnTo>
                    <a:lnTo>
                      <a:pt x="12" y="18"/>
                    </a:lnTo>
                    <a:lnTo>
                      <a:pt x="15" y="13"/>
                    </a:lnTo>
                    <a:lnTo>
                      <a:pt x="15" y="5"/>
                    </a:lnTo>
                    <a:lnTo>
                      <a:pt x="10" y="2"/>
                    </a:lnTo>
                    <a:lnTo>
                      <a:pt x="1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00" name="Freeform 235"/>
              <p:cNvSpPr>
                <a:spLocks/>
              </p:cNvSpPr>
              <p:nvPr/>
            </p:nvSpPr>
            <p:spPr bwMode="auto">
              <a:xfrm>
                <a:off x="2766" y="3208"/>
                <a:ext cx="8" cy="9"/>
              </a:xfrm>
              <a:custGeom>
                <a:avLst/>
                <a:gdLst>
                  <a:gd name="T0" fmla="*/ 6 w 15"/>
                  <a:gd name="T1" fmla="*/ 2 h 19"/>
                  <a:gd name="T2" fmla="*/ 6 w 15"/>
                  <a:gd name="T3" fmla="*/ 2 h 19"/>
                  <a:gd name="T4" fmla="*/ 4 w 15"/>
                  <a:gd name="T5" fmla="*/ 0 h 19"/>
                  <a:gd name="T6" fmla="*/ 0 w 15"/>
                  <a:gd name="T7" fmla="*/ 7 h 19"/>
                  <a:gd name="T8" fmla="*/ 3 w 15"/>
                  <a:gd name="T9" fmla="*/ 9 h 19"/>
                  <a:gd name="T10" fmla="*/ 3 w 15"/>
                  <a:gd name="T11" fmla="*/ 9 h 19"/>
                  <a:gd name="T12" fmla="*/ 3 w 15"/>
                  <a:gd name="T13" fmla="*/ 9 h 19"/>
                  <a:gd name="T14" fmla="*/ 5 w 15"/>
                  <a:gd name="T15" fmla="*/ 9 h 19"/>
                  <a:gd name="T16" fmla="*/ 7 w 15"/>
                  <a:gd name="T17" fmla="*/ 6 h 19"/>
                  <a:gd name="T18" fmla="*/ 8 w 15"/>
                  <a:gd name="T19" fmla="*/ 4 h 19"/>
                  <a:gd name="T20" fmla="*/ 6 w 15"/>
                  <a:gd name="T21" fmla="*/ 2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19">
                    <a:moveTo>
                      <a:pt x="12" y="4"/>
                    </a:moveTo>
                    <a:lnTo>
                      <a:pt x="12" y="4"/>
                    </a:lnTo>
                    <a:lnTo>
                      <a:pt x="7" y="0"/>
                    </a:lnTo>
                    <a:lnTo>
                      <a:pt x="0" y="15"/>
                    </a:lnTo>
                    <a:lnTo>
                      <a:pt x="5" y="19"/>
                    </a:lnTo>
                    <a:lnTo>
                      <a:pt x="10" y="19"/>
                    </a:lnTo>
                    <a:lnTo>
                      <a:pt x="13" y="13"/>
                    </a:lnTo>
                    <a:lnTo>
                      <a:pt x="15" y="8"/>
                    </a:lnTo>
                    <a:lnTo>
                      <a:pt x="1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01" name="Freeform 236"/>
              <p:cNvSpPr>
                <a:spLocks/>
              </p:cNvSpPr>
              <p:nvPr/>
            </p:nvSpPr>
            <p:spPr bwMode="auto">
              <a:xfrm>
                <a:off x="2769" y="3210"/>
                <a:ext cx="7" cy="9"/>
              </a:xfrm>
              <a:custGeom>
                <a:avLst/>
                <a:gdLst>
                  <a:gd name="T0" fmla="*/ 6 w 15"/>
                  <a:gd name="T1" fmla="*/ 2 h 18"/>
                  <a:gd name="T2" fmla="*/ 6 w 15"/>
                  <a:gd name="T3" fmla="*/ 2 h 18"/>
                  <a:gd name="T4" fmla="*/ 3 w 15"/>
                  <a:gd name="T5" fmla="*/ 0 h 18"/>
                  <a:gd name="T6" fmla="*/ 0 w 15"/>
                  <a:gd name="T7" fmla="*/ 8 h 18"/>
                  <a:gd name="T8" fmla="*/ 2 w 15"/>
                  <a:gd name="T9" fmla="*/ 9 h 18"/>
                  <a:gd name="T10" fmla="*/ 2 w 15"/>
                  <a:gd name="T11" fmla="*/ 9 h 18"/>
                  <a:gd name="T12" fmla="*/ 2 w 15"/>
                  <a:gd name="T13" fmla="*/ 9 h 18"/>
                  <a:gd name="T14" fmla="*/ 5 w 15"/>
                  <a:gd name="T15" fmla="*/ 9 h 18"/>
                  <a:gd name="T16" fmla="*/ 6 w 15"/>
                  <a:gd name="T17" fmla="*/ 7 h 18"/>
                  <a:gd name="T18" fmla="*/ 7 w 15"/>
                  <a:gd name="T19" fmla="*/ 4 h 18"/>
                  <a:gd name="T20" fmla="*/ 6 w 15"/>
                  <a:gd name="T21" fmla="*/ 2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18">
                    <a:moveTo>
                      <a:pt x="12" y="4"/>
                    </a:moveTo>
                    <a:lnTo>
                      <a:pt x="12" y="4"/>
                    </a:lnTo>
                    <a:lnTo>
                      <a:pt x="7" y="0"/>
                    </a:lnTo>
                    <a:lnTo>
                      <a:pt x="0" y="15"/>
                    </a:lnTo>
                    <a:lnTo>
                      <a:pt x="5" y="18"/>
                    </a:lnTo>
                    <a:lnTo>
                      <a:pt x="10" y="18"/>
                    </a:lnTo>
                    <a:lnTo>
                      <a:pt x="13" y="13"/>
                    </a:lnTo>
                    <a:lnTo>
                      <a:pt x="15" y="7"/>
                    </a:lnTo>
                    <a:lnTo>
                      <a:pt x="1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02" name="Freeform 237"/>
              <p:cNvSpPr>
                <a:spLocks/>
              </p:cNvSpPr>
              <p:nvPr/>
            </p:nvSpPr>
            <p:spPr bwMode="auto">
              <a:xfrm>
                <a:off x="2771" y="3212"/>
                <a:ext cx="8" cy="9"/>
              </a:xfrm>
              <a:custGeom>
                <a:avLst/>
                <a:gdLst>
                  <a:gd name="T0" fmla="*/ 6 w 15"/>
                  <a:gd name="T1" fmla="*/ 2 h 18"/>
                  <a:gd name="T2" fmla="*/ 6 w 15"/>
                  <a:gd name="T3" fmla="*/ 2 h 18"/>
                  <a:gd name="T4" fmla="*/ 4 w 15"/>
                  <a:gd name="T5" fmla="*/ 0 h 18"/>
                  <a:gd name="T6" fmla="*/ 0 w 15"/>
                  <a:gd name="T7" fmla="*/ 7 h 18"/>
                  <a:gd name="T8" fmla="*/ 3 w 15"/>
                  <a:gd name="T9" fmla="*/ 9 h 18"/>
                  <a:gd name="T10" fmla="*/ 3 w 15"/>
                  <a:gd name="T11" fmla="*/ 9 h 18"/>
                  <a:gd name="T12" fmla="*/ 3 w 15"/>
                  <a:gd name="T13" fmla="*/ 9 h 18"/>
                  <a:gd name="T14" fmla="*/ 5 w 15"/>
                  <a:gd name="T15" fmla="*/ 9 h 18"/>
                  <a:gd name="T16" fmla="*/ 7 w 15"/>
                  <a:gd name="T17" fmla="*/ 6 h 18"/>
                  <a:gd name="T18" fmla="*/ 8 w 15"/>
                  <a:gd name="T19" fmla="*/ 4 h 18"/>
                  <a:gd name="T20" fmla="*/ 6 w 15"/>
                  <a:gd name="T21" fmla="*/ 2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18">
                    <a:moveTo>
                      <a:pt x="12" y="3"/>
                    </a:moveTo>
                    <a:lnTo>
                      <a:pt x="12" y="3"/>
                    </a:lnTo>
                    <a:lnTo>
                      <a:pt x="7" y="0"/>
                    </a:lnTo>
                    <a:lnTo>
                      <a:pt x="0" y="14"/>
                    </a:lnTo>
                    <a:lnTo>
                      <a:pt x="5" y="18"/>
                    </a:lnTo>
                    <a:lnTo>
                      <a:pt x="10" y="18"/>
                    </a:lnTo>
                    <a:lnTo>
                      <a:pt x="13" y="12"/>
                    </a:lnTo>
                    <a:lnTo>
                      <a:pt x="15" y="7"/>
                    </a:lnTo>
                    <a:lnTo>
                      <a:pt x="1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03" name="Freeform 238"/>
              <p:cNvSpPr>
                <a:spLocks/>
              </p:cNvSpPr>
              <p:nvPr/>
            </p:nvSpPr>
            <p:spPr bwMode="auto">
              <a:xfrm>
                <a:off x="2774" y="3214"/>
                <a:ext cx="7" cy="11"/>
              </a:xfrm>
              <a:custGeom>
                <a:avLst/>
                <a:gdLst>
                  <a:gd name="T0" fmla="*/ 6 w 15"/>
                  <a:gd name="T1" fmla="*/ 3 h 22"/>
                  <a:gd name="T2" fmla="*/ 6 w 15"/>
                  <a:gd name="T3" fmla="*/ 3 h 22"/>
                  <a:gd name="T4" fmla="*/ 3 w 15"/>
                  <a:gd name="T5" fmla="*/ 0 h 22"/>
                  <a:gd name="T6" fmla="*/ 0 w 15"/>
                  <a:gd name="T7" fmla="*/ 8 h 22"/>
                  <a:gd name="T8" fmla="*/ 2 w 15"/>
                  <a:gd name="T9" fmla="*/ 10 h 22"/>
                  <a:gd name="T10" fmla="*/ 2 w 15"/>
                  <a:gd name="T11" fmla="*/ 10 h 22"/>
                  <a:gd name="T12" fmla="*/ 2 w 15"/>
                  <a:gd name="T13" fmla="*/ 10 h 22"/>
                  <a:gd name="T14" fmla="*/ 5 w 15"/>
                  <a:gd name="T15" fmla="*/ 11 h 22"/>
                  <a:gd name="T16" fmla="*/ 6 w 15"/>
                  <a:gd name="T17" fmla="*/ 9 h 22"/>
                  <a:gd name="T18" fmla="*/ 7 w 15"/>
                  <a:gd name="T19" fmla="*/ 6 h 22"/>
                  <a:gd name="T20" fmla="*/ 6 w 15"/>
                  <a:gd name="T21" fmla="*/ 3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22">
                    <a:moveTo>
                      <a:pt x="12" y="6"/>
                    </a:moveTo>
                    <a:lnTo>
                      <a:pt x="12" y="6"/>
                    </a:lnTo>
                    <a:lnTo>
                      <a:pt x="7" y="0"/>
                    </a:lnTo>
                    <a:lnTo>
                      <a:pt x="0" y="15"/>
                    </a:lnTo>
                    <a:lnTo>
                      <a:pt x="5" y="20"/>
                    </a:lnTo>
                    <a:lnTo>
                      <a:pt x="10" y="22"/>
                    </a:lnTo>
                    <a:lnTo>
                      <a:pt x="13" y="18"/>
                    </a:lnTo>
                    <a:lnTo>
                      <a:pt x="15" y="11"/>
                    </a:lnTo>
                    <a:lnTo>
                      <a:pt x="1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04" name="Freeform 239"/>
              <p:cNvSpPr>
                <a:spLocks/>
              </p:cNvSpPr>
              <p:nvPr/>
            </p:nvSpPr>
            <p:spPr bwMode="auto">
              <a:xfrm>
                <a:off x="2776" y="3216"/>
                <a:ext cx="8" cy="9"/>
              </a:xfrm>
              <a:custGeom>
                <a:avLst/>
                <a:gdLst>
                  <a:gd name="T0" fmla="*/ 7 w 15"/>
                  <a:gd name="T1" fmla="*/ 3 h 18"/>
                  <a:gd name="T2" fmla="*/ 6 w 15"/>
                  <a:gd name="T3" fmla="*/ 2 h 18"/>
                  <a:gd name="T4" fmla="*/ 4 w 15"/>
                  <a:gd name="T5" fmla="*/ 0 h 18"/>
                  <a:gd name="T6" fmla="*/ 0 w 15"/>
                  <a:gd name="T7" fmla="*/ 7 h 18"/>
                  <a:gd name="T8" fmla="*/ 3 w 15"/>
                  <a:gd name="T9" fmla="*/ 9 h 18"/>
                  <a:gd name="T10" fmla="*/ 2 w 15"/>
                  <a:gd name="T11" fmla="*/ 8 h 18"/>
                  <a:gd name="T12" fmla="*/ 3 w 15"/>
                  <a:gd name="T13" fmla="*/ 9 h 18"/>
                  <a:gd name="T14" fmla="*/ 5 w 15"/>
                  <a:gd name="T15" fmla="*/ 9 h 18"/>
                  <a:gd name="T16" fmla="*/ 7 w 15"/>
                  <a:gd name="T17" fmla="*/ 6 h 18"/>
                  <a:gd name="T18" fmla="*/ 8 w 15"/>
                  <a:gd name="T19" fmla="*/ 4 h 18"/>
                  <a:gd name="T20" fmla="*/ 6 w 15"/>
                  <a:gd name="T21" fmla="*/ 2 h 18"/>
                  <a:gd name="T22" fmla="*/ 7 w 15"/>
                  <a:gd name="T23" fmla="*/ 3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18">
                    <a:moveTo>
                      <a:pt x="13" y="5"/>
                    </a:moveTo>
                    <a:lnTo>
                      <a:pt x="12" y="3"/>
                    </a:lnTo>
                    <a:lnTo>
                      <a:pt x="7" y="0"/>
                    </a:lnTo>
                    <a:lnTo>
                      <a:pt x="0" y="14"/>
                    </a:lnTo>
                    <a:lnTo>
                      <a:pt x="5" y="18"/>
                    </a:lnTo>
                    <a:lnTo>
                      <a:pt x="3" y="16"/>
                    </a:lnTo>
                    <a:lnTo>
                      <a:pt x="5" y="18"/>
                    </a:lnTo>
                    <a:lnTo>
                      <a:pt x="10" y="18"/>
                    </a:lnTo>
                    <a:lnTo>
                      <a:pt x="13" y="12"/>
                    </a:lnTo>
                    <a:lnTo>
                      <a:pt x="15" y="7"/>
                    </a:lnTo>
                    <a:lnTo>
                      <a:pt x="12" y="3"/>
                    </a:lnTo>
                    <a:lnTo>
                      <a:pt x="1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05" name="Freeform 240"/>
              <p:cNvSpPr>
                <a:spLocks/>
              </p:cNvSpPr>
              <p:nvPr/>
            </p:nvSpPr>
            <p:spPr bwMode="auto">
              <a:xfrm>
                <a:off x="2778" y="3219"/>
                <a:ext cx="8" cy="11"/>
              </a:xfrm>
              <a:custGeom>
                <a:avLst/>
                <a:gdLst>
                  <a:gd name="T0" fmla="*/ 7 w 15"/>
                  <a:gd name="T1" fmla="*/ 3 h 22"/>
                  <a:gd name="T2" fmla="*/ 7 w 15"/>
                  <a:gd name="T3" fmla="*/ 3 h 22"/>
                  <a:gd name="T4" fmla="*/ 5 w 15"/>
                  <a:gd name="T5" fmla="*/ 0 h 22"/>
                  <a:gd name="T6" fmla="*/ 0 w 15"/>
                  <a:gd name="T7" fmla="*/ 6 h 22"/>
                  <a:gd name="T8" fmla="*/ 2 w 15"/>
                  <a:gd name="T9" fmla="*/ 8 h 22"/>
                  <a:gd name="T10" fmla="*/ 2 w 15"/>
                  <a:gd name="T11" fmla="*/ 8 h 22"/>
                  <a:gd name="T12" fmla="*/ 2 w 15"/>
                  <a:gd name="T13" fmla="*/ 9 h 22"/>
                  <a:gd name="T14" fmla="*/ 5 w 15"/>
                  <a:gd name="T15" fmla="*/ 11 h 22"/>
                  <a:gd name="T16" fmla="*/ 7 w 15"/>
                  <a:gd name="T17" fmla="*/ 9 h 22"/>
                  <a:gd name="T18" fmla="*/ 8 w 15"/>
                  <a:gd name="T19" fmla="*/ 6 h 22"/>
                  <a:gd name="T20" fmla="*/ 7 w 15"/>
                  <a:gd name="T21" fmla="*/ 2 h 22"/>
                  <a:gd name="T22" fmla="*/ 7 w 15"/>
                  <a:gd name="T23" fmla="*/ 3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2">
                    <a:moveTo>
                      <a:pt x="14" y="6"/>
                    </a:moveTo>
                    <a:lnTo>
                      <a:pt x="14" y="6"/>
                    </a:lnTo>
                    <a:lnTo>
                      <a:pt x="10" y="0"/>
                    </a:lnTo>
                    <a:lnTo>
                      <a:pt x="0" y="11"/>
                    </a:lnTo>
                    <a:lnTo>
                      <a:pt x="4" y="16"/>
                    </a:lnTo>
                    <a:lnTo>
                      <a:pt x="4" y="18"/>
                    </a:lnTo>
                    <a:lnTo>
                      <a:pt x="9" y="22"/>
                    </a:lnTo>
                    <a:lnTo>
                      <a:pt x="14" y="18"/>
                    </a:lnTo>
                    <a:lnTo>
                      <a:pt x="15" y="11"/>
                    </a:lnTo>
                    <a:lnTo>
                      <a:pt x="14" y="4"/>
                    </a:lnTo>
                    <a:lnTo>
                      <a:pt x="1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06" name="Freeform 241"/>
              <p:cNvSpPr>
                <a:spLocks/>
              </p:cNvSpPr>
              <p:nvPr/>
            </p:nvSpPr>
            <p:spPr bwMode="auto">
              <a:xfrm>
                <a:off x="2780" y="3222"/>
                <a:ext cx="6" cy="11"/>
              </a:xfrm>
              <a:custGeom>
                <a:avLst/>
                <a:gdLst>
                  <a:gd name="T0" fmla="*/ 6 w 13"/>
                  <a:gd name="T1" fmla="*/ 4 h 21"/>
                  <a:gd name="T2" fmla="*/ 6 w 13"/>
                  <a:gd name="T3" fmla="*/ 4 h 21"/>
                  <a:gd name="T4" fmla="*/ 5 w 13"/>
                  <a:gd name="T5" fmla="*/ 0 h 21"/>
                  <a:gd name="T6" fmla="*/ 0 w 13"/>
                  <a:gd name="T7" fmla="*/ 5 h 21"/>
                  <a:gd name="T8" fmla="*/ 1 w 13"/>
                  <a:gd name="T9" fmla="*/ 9 h 21"/>
                  <a:gd name="T10" fmla="*/ 1 w 13"/>
                  <a:gd name="T11" fmla="*/ 9 h 21"/>
                  <a:gd name="T12" fmla="*/ 1 w 13"/>
                  <a:gd name="T13" fmla="*/ 9 h 21"/>
                  <a:gd name="T14" fmla="*/ 3 w 13"/>
                  <a:gd name="T15" fmla="*/ 11 h 21"/>
                  <a:gd name="T16" fmla="*/ 5 w 13"/>
                  <a:gd name="T17" fmla="*/ 10 h 21"/>
                  <a:gd name="T18" fmla="*/ 6 w 13"/>
                  <a:gd name="T19" fmla="*/ 7 h 21"/>
                  <a:gd name="T20" fmla="*/ 6 w 13"/>
                  <a:gd name="T21" fmla="*/ 4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1">
                    <a:moveTo>
                      <a:pt x="13" y="7"/>
                    </a:moveTo>
                    <a:lnTo>
                      <a:pt x="13" y="7"/>
                    </a:lnTo>
                    <a:lnTo>
                      <a:pt x="10" y="0"/>
                    </a:lnTo>
                    <a:lnTo>
                      <a:pt x="0" y="10"/>
                    </a:lnTo>
                    <a:lnTo>
                      <a:pt x="3" y="18"/>
                    </a:lnTo>
                    <a:lnTo>
                      <a:pt x="6" y="21"/>
                    </a:lnTo>
                    <a:lnTo>
                      <a:pt x="11" y="20"/>
                    </a:lnTo>
                    <a:lnTo>
                      <a:pt x="13" y="14"/>
                    </a:lnTo>
                    <a:lnTo>
                      <a:pt x="1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07" name="Freeform 242"/>
              <p:cNvSpPr>
                <a:spLocks/>
              </p:cNvSpPr>
              <p:nvPr/>
            </p:nvSpPr>
            <p:spPr bwMode="auto">
              <a:xfrm>
                <a:off x="2781" y="3225"/>
                <a:ext cx="8" cy="11"/>
              </a:xfrm>
              <a:custGeom>
                <a:avLst/>
                <a:gdLst>
                  <a:gd name="T0" fmla="*/ 8 w 15"/>
                  <a:gd name="T1" fmla="*/ 4 h 22"/>
                  <a:gd name="T2" fmla="*/ 7 w 15"/>
                  <a:gd name="T3" fmla="*/ 3 h 22"/>
                  <a:gd name="T4" fmla="*/ 5 w 15"/>
                  <a:gd name="T5" fmla="*/ 0 h 22"/>
                  <a:gd name="T6" fmla="*/ 0 w 15"/>
                  <a:gd name="T7" fmla="*/ 6 h 22"/>
                  <a:gd name="T8" fmla="*/ 2 w 15"/>
                  <a:gd name="T9" fmla="*/ 8 h 22"/>
                  <a:gd name="T10" fmla="*/ 1 w 15"/>
                  <a:gd name="T11" fmla="*/ 7 h 22"/>
                  <a:gd name="T12" fmla="*/ 2 w 15"/>
                  <a:gd name="T13" fmla="*/ 9 h 22"/>
                  <a:gd name="T14" fmla="*/ 4 w 15"/>
                  <a:gd name="T15" fmla="*/ 11 h 22"/>
                  <a:gd name="T16" fmla="*/ 7 w 15"/>
                  <a:gd name="T17" fmla="*/ 9 h 22"/>
                  <a:gd name="T18" fmla="*/ 8 w 15"/>
                  <a:gd name="T19" fmla="*/ 6 h 22"/>
                  <a:gd name="T20" fmla="*/ 7 w 15"/>
                  <a:gd name="T21" fmla="*/ 2 h 22"/>
                  <a:gd name="T22" fmla="*/ 8 w 15"/>
                  <a:gd name="T23" fmla="*/ 4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2">
                    <a:moveTo>
                      <a:pt x="15" y="7"/>
                    </a:moveTo>
                    <a:lnTo>
                      <a:pt x="13" y="5"/>
                    </a:lnTo>
                    <a:lnTo>
                      <a:pt x="10" y="0"/>
                    </a:lnTo>
                    <a:lnTo>
                      <a:pt x="0" y="11"/>
                    </a:lnTo>
                    <a:lnTo>
                      <a:pt x="3" y="16"/>
                    </a:lnTo>
                    <a:lnTo>
                      <a:pt x="2" y="14"/>
                    </a:lnTo>
                    <a:lnTo>
                      <a:pt x="3" y="18"/>
                    </a:lnTo>
                    <a:lnTo>
                      <a:pt x="8" y="22"/>
                    </a:lnTo>
                    <a:lnTo>
                      <a:pt x="13" y="18"/>
                    </a:lnTo>
                    <a:lnTo>
                      <a:pt x="15" y="11"/>
                    </a:lnTo>
                    <a:lnTo>
                      <a:pt x="13" y="3"/>
                    </a:lnTo>
                    <a:lnTo>
                      <a:pt x="15"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08" name="Freeform 243"/>
              <p:cNvSpPr>
                <a:spLocks/>
              </p:cNvSpPr>
              <p:nvPr/>
            </p:nvSpPr>
            <p:spPr bwMode="auto">
              <a:xfrm>
                <a:off x="2782" y="3229"/>
                <a:ext cx="8" cy="9"/>
              </a:xfrm>
              <a:custGeom>
                <a:avLst/>
                <a:gdLst>
                  <a:gd name="T0" fmla="*/ 8 w 15"/>
                  <a:gd name="T1" fmla="*/ 4 h 18"/>
                  <a:gd name="T2" fmla="*/ 8 w 15"/>
                  <a:gd name="T3" fmla="*/ 4 h 18"/>
                  <a:gd name="T4" fmla="*/ 7 w 15"/>
                  <a:gd name="T5" fmla="*/ 0 h 18"/>
                  <a:gd name="T6" fmla="*/ 0 w 15"/>
                  <a:gd name="T7" fmla="*/ 4 h 18"/>
                  <a:gd name="T8" fmla="*/ 1 w 15"/>
                  <a:gd name="T9" fmla="*/ 8 h 18"/>
                  <a:gd name="T10" fmla="*/ 1 w 15"/>
                  <a:gd name="T11" fmla="*/ 8 h 18"/>
                  <a:gd name="T12" fmla="*/ 1 w 15"/>
                  <a:gd name="T13" fmla="*/ 7 h 18"/>
                  <a:gd name="T14" fmla="*/ 3 w 15"/>
                  <a:gd name="T15" fmla="*/ 9 h 18"/>
                  <a:gd name="T16" fmla="*/ 5 w 15"/>
                  <a:gd name="T17" fmla="*/ 9 h 18"/>
                  <a:gd name="T18" fmla="*/ 7 w 15"/>
                  <a:gd name="T19" fmla="*/ 8 h 18"/>
                  <a:gd name="T20" fmla="*/ 8 w 15"/>
                  <a:gd name="T21" fmla="*/ 5 h 18"/>
                  <a:gd name="T22" fmla="*/ 8 w 15"/>
                  <a:gd name="T23" fmla="*/ 4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18">
                    <a:moveTo>
                      <a:pt x="15" y="7"/>
                    </a:moveTo>
                    <a:lnTo>
                      <a:pt x="15" y="7"/>
                    </a:lnTo>
                    <a:lnTo>
                      <a:pt x="13" y="0"/>
                    </a:lnTo>
                    <a:lnTo>
                      <a:pt x="0" y="7"/>
                    </a:lnTo>
                    <a:lnTo>
                      <a:pt x="1" y="15"/>
                    </a:lnTo>
                    <a:lnTo>
                      <a:pt x="1" y="13"/>
                    </a:lnTo>
                    <a:lnTo>
                      <a:pt x="5" y="18"/>
                    </a:lnTo>
                    <a:lnTo>
                      <a:pt x="10" y="18"/>
                    </a:lnTo>
                    <a:lnTo>
                      <a:pt x="13" y="16"/>
                    </a:lnTo>
                    <a:lnTo>
                      <a:pt x="15" y="9"/>
                    </a:lnTo>
                    <a:lnTo>
                      <a:pt x="15"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09" name="Freeform 244"/>
              <p:cNvSpPr>
                <a:spLocks/>
              </p:cNvSpPr>
              <p:nvPr/>
            </p:nvSpPr>
            <p:spPr bwMode="auto">
              <a:xfrm>
                <a:off x="2783" y="3233"/>
                <a:ext cx="8" cy="9"/>
              </a:xfrm>
              <a:custGeom>
                <a:avLst/>
                <a:gdLst>
                  <a:gd name="T0" fmla="*/ 8 w 15"/>
                  <a:gd name="T1" fmla="*/ 4 h 18"/>
                  <a:gd name="T2" fmla="*/ 8 w 15"/>
                  <a:gd name="T3" fmla="*/ 4 h 18"/>
                  <a:gd name="T4" fmla="*/ 7 w 15"/>
                  <a:gd name="T5" fmla="*/ 0 h 18"/>
                  <a:gd name="T6" fmla="*/ 0 w 15"/>
                  <a:gd name="T7" fmla="*/ 4 h 18"/>
                  <a:gd name="T8" fmla="*/ 1 w 15"/>
                  <a:gd name="T9" fmla="*/ 8 h 18"/>
                  <a:gd name="T10" fmla="*/ 1 w 15"/>
                  <a:gd name="T11" fmla="*/ 8 h 18"/>
                  <a:gd name="T12" fmla="*/ 1 w 15"/>
                  <a:gd name="T13" fmla="*/ 7 h 18"/>
                  <a:gd name="T14" fmla="*/ 3 w 15"/>
                  <a:gd name="T15" fmla="*/ 9 h 18"/>
                  <a:gd name="T16" fmla="*/ 5 w 15"/>
                  <a:gd name="T17" fmla="*/ 9 h 18"/>
                  <a:gd name="T18" fmla="*/ 7 w 15"/>
                  <a:gd name="T19" fmla="*/ 9 h 18"/>
                  <a:gd name="T20" fmla="*/ 8 w 15"/>
                  <a:gd name="T21" fmla="*/ 5 h 18"/>
                  <a:gd name="T22" fmla="*/ 8 w 15"/>
                  <a:gd name="T23" fmla="*/ 4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18">
                    <a:moveTo>
                      <a:pt x="15" y="8"/>
                    </a:moveTo>
                    <a:lnTo>
                      <a:pt x="15" y="8"/>
                    </a:lnTo>
                    <a:lnTo>
                      <a:pt x="14" y="0"/>
                    </a:lnTo>
                    <a:lnTo>
                      <a:pt x="0" y="8"/>
                    </a:lnTo>
                    <a:lnTo>
                      <a:pt x="2" y="15"/>
                    </a:lnTo>
                    <a:lnTo>
                      <a:pt x="2" y="13"/>
                    </a:lnTo>
                    <a:lnTo>
                      <a:pt x="5" y="18"/>
                    </a:lnTo>
                    <a:lnTo>
                      <a:pt x="10" y="18"/>
                    </a:lnTo>
                    <a:lnTo>
                      <a:pt x="14" y="17"/>
                    </a:lnTo>
                    <a:lnTo>
                      <a:pt x="15" y="9"/>
                    </a:lnTo>
                    <a:lnTo>
                      <a:pt x="15"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10" name="Freeform 245"/>
              <p:cNvSpPr>
                <a:spLocks/>
              </p:cNvSpPr>
              <p:nvPr/>
            </p:nvSpPr>
            <p:spPr bwMode="auto">
              <a:xfrm>
                <a:off x="2784" y="3236"/>
                <a:ext cx="7" cy="9"/>
              </a:xfrm>
              <a:custGeom>
                <a:avLst/>
                <a:gdLst>
                  <a:gd name="T0" fmla="*/ 7 w 15"/>
                  <a:gd name="T1" fmla="*/ 5 h 18"/>
                  <a:gd name="T2" fmla="*/ 7 w 15"/>
                  <a:gd name="T3" fmla="*/ 3 h 18"/>
                  <a:gd name="T4" fmla="*/ 6 w 15"/>
                  <a:gd name="T5" fmla="*/ 0 h 18"/>
                  <a:gd name="T6" fmla="*/ 0 w 15"/>
                  <a:gd name="T7" fmla="*/ 4 h 18"/>
                  <a:gd name="T8" fmla="*/ 1 w 15"/>
                  <a:gd name="T9" fmla="*/ 6 h 18"/>
                  <a:gd name="T10" fmla="*/ 1 w 15"/>
                  <a:gd name="T11" fmla="*/ 5 h 18"/>
                  <a:gd name="T12" fmla="*/ 1 w 15"/>
                  <a:gd name="T13" fmla="*/ 6 h 18"/>
                  <a:gd name="T14" fmla="*/ 2 w 15"/>
                  <a:gd name="T15" fmla="*/ 9 h 18"/>
                  <a:gd name="T16" fmla="*/ 5 w 15"/>
                  <a:gd name="T17" fmla="*/ 8 h 18"/>
                  <a:gd name="T18" fmla="*/ 6 w 15"/>
                  <a:gd name="T19" fmla="*/ 6 h 18"/>
                  <a:gd name="T20" fmla="*/ 7 w 15"/>
                  <a:gd name="T21" fmla="*/ 3 h 18"/>
                  <a:gd name="T22" fmla="*/ 7 w 15"/>
                  <a:gd name="T23" fmla="*/ 5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18">
                    <a:moveTo>
                      <a:pt x="15" y="9"/>
                    </a:moveTo>
                    <a:lnTo>
                      <a:pt x="15" y="5"/>
                    </a:lnTo>
                    <a:lnTo>
                      <a:pt x="13" y="0"/>
                    </a:lnTo>
                    <a:lnTo>
                      <a:pt x="0" y="7"/>
                    </a:lnTo>
                    <a:lnTo>
                      <a:pt x="2" y="12"/>
                    </a:lnTo>
                    <a:lnTo>
                      <a:pt x="2" y="9"/>
                    </a:lnTo>
                    <a:lnTo>
                      <a:pt x="2" y="12"/>
                    </a:lnTo>
                    <a:lnTo>
                      <a:pt x="5" y="18"/>
                    </a:lnTo>
                    <a:lnTo>
                      <a:pt x="10" y="16"/>
                    </a:lnTo>
                    <a:lnTo>
                      <a:pt x="13" y="12"/>
                    </a:lnTo>
                    <a:lnTo>
                      <a:pt x="15" y="5"/>
                    </a:lnTo>
                    <a:lnTo>
                      <a:pt x="1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11" name="Freeform 246"/>
              <p:cNvSpPr>
                <a:spLocks/>
              </p:cNvSpPr>
              <p:nvPr/>
            </p:nvSpPr>
            <p:spPr bwMode="auto">
              <a:xfrm>
                <a:off x="2785" y="3241"/>
                <a:ext cx="6" cy="7"/>
              </a:xfrm>
              <a:custGeom>
                <a:avLst/>
                <a:gdLst>
                  <a:gd name="T0" fmla="*/ 6 w 13"/>
                  <a:gd name="T1" fmla="*/ 4 h 14"/>
                  <a:gd name="T2" fmla="*/ 6 w 13"/>
                  <a:gd name="T3" fmla="*/ 4 h 14"/>
                  <a:gd name="T4" fmla="*/ 6 w 13"/>
                  <a:gd name="T5" fmla="*/ 0 h 14"/>
                  <a:gd name="T6" fmla="*/ 0 w 13"/>
                  <a:gd name="T7" fmla="*/ 0 h 14"/>
                  <a:gd name="T8" fmla="*/ 0 w 13"/>
                  <a:gd name="T9" fmla="*/ 4 h 14"/>
                  <a:gd name="T10" fmla="*/ 0 w 13"/>
                  <a:gd name="T11" fmla="*/ 4 h 14"/>
                  <a:gd name="T12" fmla="*/ 0 w 13"/>
                  <a:gd name="T13" fmla="*/ 4 h 14"/>
                  <a:gd name="T14" fmla="*/ 0 w 13"/>
                  <a:gd name="T15" fmla="*/ 6 h 14"/>
                  <a:gd name="T16" fmla="*/ 3 w 13"/>
                  <a:gd name="T17" fmla="*/ 7 h 14"/>
                  <a:gd name="T18" fmla="*/ 5 w 13"/>
                  <a:gd name="T19" fmla="*/ 6 h 14"/>
                  <a:gd name="T20" fmla="*/ 6 w 13"/>
                  <a:gd name="T21" fmla="*/ 4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4">
                    <a:moveTo>
                      <a:pt x="13" y="7"/>
                    </a:moveTo>
                    <a:lnTo>
                      <a:pt x="13" y="7"/>
                    </a:lnTo>
                    <a:lnTo>
                      <a:pt x="13" y="0"/>
                    </a:lnTo>
                    <a:lnTo>
                      <a:pt x="0" y="0"/>
                    </a:lnTo>
                    <a:lnTo>
                      <a:pt x="0" y="7"/>
                    </a:lnTo>
                    <a:lnTo>
                      <a:pt x="1" y="12"/>
                    </a:lnTo>
                    <a:lnTo>
                      <a:pt x="6" y="14"/>
                    </a:lnTo>
                    <a:lnTo>
                      <a:pt x="11" y="12"/>
                    </a:lnTo>
                    <a:lnTo>
                      <a:pt x="1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12" name="Freeform 247"/>
              <p:cNvSpPr>
                <a:spLocks/>
              </p:cNvSpPr>
              <p:nvPr/>
            </p:nvSpPr>
            <p:spPr bwMode="auto">
              <a:xfrm>
                <a:off x="2785" y="3244"/>
                <a:ext cx="6" cy="18"/>
              </a:xfrm>
              <a:custGeom>
                <a:avLst/>
                <a:gdLst>
                  <a:gd name="T0" fmla="*/ 6 w 13"/>
                  <a:gd name="T1" fmla="*/ 14 h 34"/>
                  <a:gd name="T2" fmla="*/ 6 w 13"/>
                  <a:gd name="T3" fmla="*/ 14 h 34"/>
                  <a:gd name="T4" fmla="*/ 6 w 13"/>
                  <a:gd name="T5" fmla="*/ 0 h 34"/>
                  <a:gd name="T6" fmla="*/ 0 w 13"/>
                  <a:gd name="T7" fmla="*/ 0 h 34"/>
                  <a:gd name="T8" fmla="*/ 0 w 13"/>
                  <a:gd name="T9" fmla="*/ 14 h 34"/>
                  <a:gd name="T10" fmla="*/ 0 w 13"/>
                  <a:gd name="T11" fmla="*/ 14 h 34"/>
                  <a:gd name="T12" fmla="*/ 0 w 13"/>
                  <a:gd name="T13" fmla="*/ 14 h 34"/>
                  <a:gd name="T14" fmla="*/ 0 w 13"/>
                  <a:gd name="T15" fmla="*/ 17 h 34"/>
                  <a:gd name="T16" fmla="*/ 3 w 13"/>
                  <a:gd name="T17" fmla="*/ 18 h 34"/>
                  <a:gd name="T18" fmla="*/ 5 w 13"/>
                  <a:gd name="T19" fmla="*/ 17 h 34"/>
                  <a:gd name="T20" fmla="*/ 6 w 13"/>
                  <a:gd name="T21" fmla="*/ 14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4">
                    <a:moveTo>
                      <a:pt x="13" y="27"/>
                    </a:moveTo>
                    <a:lnTo>
                      <a:pt x="13" y="27"/>
                    </a:lnTo>
                    <a:lnTo>
                      <a:pt x="13" y="0"/>
                    </a:lnTo>
                    <a:lnTo>
                      <a:pt x="0" y="0"/>
                    </a:lnTo>
                    <a:lnTo>
                      <a:pt x="0" y="27"/>
                    </a:lnTo>
                    <a:lnTo>
                      <a:pt x="1" y="32"/>
                    </a:lnTo>
                    <a:lnTo>
                      <a:pt x="6" y="34"/>
                    </a:lnTo>
                    <a:lnTo>
                      <a:pt x="11" y="32"/>
                    </a:lnTo>
                    <a:lnTo>
                      <a:pt x="1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13" name="Freeform 248"/>
              <p:cNvSpPr>
                <a:spLocks/>
              </p:cNvSpPr>
              <p:nvPr/>
            </p:nvSpPr>
            <p:spPr bwMode="auto">
              <a:xfrm>
                <a:off x="2785" y="3258"/>
                <a:ext cx="6" cy="17"/>
              </a:xfrm>
              <a:custGeom>
                <a:avLst/>
                <a:gdLst>
                  <a:gd name="T0" fmla="*/ 6 w 13"/>
                  <a:gd name="T1" fmla="*/ 14 h 34"/>
                  <a:gd name="T2" fmla="*/ 6 w 13"/>
                  <a:gd name="T3" fmla="*/ 14 h 34"/>
                  <a:gd name="T4" fmla="*/ 6 w 13"/>
                  <a:gd name="T5" fmla="*/ 0 h 34"/>
                  <a:gd name="T6" fmla="*/ 0 w 13"/>
                  <a:gd name="T7" fmla="*/ 0 h 34"/>
                  <a:gd name="T8" fmla="*/ 0 w 13"/>
                  <a:gd name="T9" fmla="*/ 14 h 34"/>
                  <a:gd name="T10" fmla="*/ 0 w 13"/>
                  <a:gd name="T11" fmla="*/ 14 h 34"/>
                  <a:gd name="T12" fmla="*/ 0 w 13"/>
                  <a:gd name="T13" fmla="*/ 14 h 34"/>
                  <a:gd name="T14" fmla="*/ 0 w 13"/>
                  <a:gd name="T15" fmla="*/ 17 h 34"/>
                  <a:gd name="T16" fmla="*/ 3 w 13"/>
                  <a:gd name="T17" fmla="*/ 17 h 34"/>
                  <a:gd name="T18" fmla="*/ 5 w 13"/>
                  <a:gd name="T19" fmla="*/ 17 h 34"/>
                  <a:gd name="T20" fmla="*/ 6 w 13"/>
                  <a:gd name="T21" fmla="*/ 14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4">
                    <a:moveTo>
                      <a:pt x="13" y="27"/>
                    </a:moveTo>
                    <a:lnTo>
                      <a:pt x="13" y="27"/>
                    </a:lnTo>
                    <a:lnTo>
                      <a:pt x="13" y="0"/>
                    </a:lnTo>
                    <a:lnTo>
                      <a:pt x="0" y="0"/>
                    </a:lnTo>
                    <a:lnTo>
                      <a:pt x="0" y="27"/>
                    </a:lnTo>
                    <a:lnTo>
                      <a:pt x="1" y="33"/>
                    </a:lnTo>
                    <a:lnTo>
                      <a:pt x="6" y="34"/>
                    </a:lnTo>
                    <a:lnTo>
                      <a:pt x="11" y="33"/>
                    </a:lnTo>
                    <a:lnTo>
                      <a:pt x="1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14" name="Freeform 249"/>
              <p:cNvSpPr>
                <a:spLocks/>
              </p:cNvSpPr>
              <p:nvPr/>
            </p:nvSpPr>
            <p:spPr bwMode="auto">
              <a:xfrm>
                <a:off x="2785" y="3272"/>
                <a:ext cx="6" cy="16"/>
              </a:xfrm>
              <a:custGeom>
                <a:avLst/>
                <a:gdLst>
                  <a:gd name="T0" fmla="*/ 6 w 13"/>
                  <a:gd name="T1" fmla="*/ 12 h 33"/>
                  <a:gd name="T2" fmla="*/ 6 w 13"/>
                  <a:gd name="T3" fmla="*/ 12 h 33"/>
                  <a:gd name="T4" fmla="*/ 6 w 13"/>
                  <a:gd name="T5" fmla="*/ 0 h 33"/>
                  <a:gd name="T6" fmla="*/ 0 w 13"/>
                  <a:gd name="T7" fmla="*/ 0 h 33"/>
                  <a:gd name="T8" fmla="*/ 0 w 13"/>
                  <a:gd name="T9" fmla="*/ 12 h 33"/>
                  <a:gd name="T10" fmla="*/ 0 w 13"/>
                  <a:gd name="T11" fmla="*/ 12 h 33"/>
                  <a:gd name="T12" fmla="*/ 0 w 13"/>
                  <a:gd name="T13" fmla="*/ 12 h 33"/>
                  <a:gd name="T14" fmla="*/ 0 w 13"/>
                  <a:gd name="T15" fmla="*/ 15 h 33"/>
                  <a:gd name="T16" fmla="*/ 3 w 13"/>
                  <a:gd name="T17" fmla="*/ 16 h 33"/>
                  <a:gd name="T18" fmla="*/ 5 w 13"/>
                  <a:gd name="T19" fmla="*/ 15 h 33"/>
                  <a:gd name="T20" fmla="*/ 6 w 13"/>
                  <a:gd name="T21" fmla="*/ 12 h 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3">
                    <a:moveTo>
                      <a:pt x="13" y="25"/>
                    </a:moveTo>
                    <a:lnTo>
                      <a:pt x="13" y="25"/>
                    </a:lnTo>
                    <a:lnTo>
                      <a:pt x="13" y="0"/>
                    </a:lnTo>
                    <a:lnTo>
                      <a:pt x="0" y="0"/>
                    </a:lnTo>
                    <a:lnTo>
                      <a:pt x="0" y="25"/>
                    </a:lnTo>
                    <a:lnTo>
                      <a:pt x="1" y="31"/>
                    </a:lnTo>
                    <a:lnTo>
                      <a:pt x="6" y="33"/>
                    </a:lnTo>
                    <a:lnTo>
                      <a:pt x="11" y="31"/>
                    </a:lnTo>
                    <a:lnTo>
                      <a:pt x="13"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15" name="Freeform 250"/>
              <p:cNvSpPr>
                <a:spLocks/>
              </p:cNvSpPr>
              <p:nvPr/>
            </p:nvSpPr>
            <p:spPr bwMode="auto">
              <a:xfrm>
                <a:off x="2785" y="3284"/>
                <a:ext cx="6" cy="17"/>
              </a:xfrm>
              <a:custGeom>
                <a:avLst/>
                <a:gdLst>
                  <a:gd name="T0" fmla="*/ 6 w 13"/>
                  <a:gd name="T1" fmla="*/ 14 h 35"/>
                  <a:gd name="T2" fmla="*/ 6 w 13"/>
                  <a:gd name="T3" fmla="*/ 14 h 35"/>
                  <a:gd name="T4" fmla="*/ 6 w 13"/>
                  <a:gd name="T5" fmla="*/ 0 h 35"/>
                  <a:gd name="T6" fmla="*/ 0 w 13"/>
                  <a:gd name="T7" fmla="*/ 0 h 35"/>
                  <a:gd name="T8" fmla="*/ 0 w 13"/>
                  <a:gd name="T9" fmla="*/ 14 h 35"/>
                  <a:gd name="T10" fmla="*/ 0 w 13"/>
                  <a:gd name="T11" fmla="*/ 14 h 35"/>
                  <a:gd name="T12" fmla="*/ 0 w 13"/>
                  <a:gd name="T13" fmla="*/ 14 h 35"/>
                  <a:gd name="T14" fmla="*/ 0 w 13"/>
                  <a:gd name="T15" fmla="*/ 16 h 35"/>
                  <a:gd name="T16" fmla="*/ 3 w 13"/>
                  <a:gd name="T17" fmla="*/ 17 h 35"/>
                  <a:gd name="T18" fmla="*/ 5 w 13"/>
                  <a:gd name="T19" fmla="*/ 16 h 35"/>
                  <a:gd name="T20" fmla="*/ 6 w 13"/>
                  <a:gd name="T21" fmla="*/ 14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5">
                    <a:moveTo>
                      <a:pt x="13" y="28"/>
                    </a:moveTo>
                    <a:lnTo>
                      <a:pt x="13" y="28"/>
                    </a:lnTo>
                    <a:lnTo>
                      <a:pt x="13" y="0"/>
                    </a:lnTo>
                    <a:lnTo>
                      <a:pt x="0" y="0"/>
                    </a:lnTo>
                    <a:lnTo>
                      <a:pt x="0" y="28"/>
                    </a:lnTo>
                    <a:lnTo>
                      <a:pt x="1" y="33"/>
                    </a:lnTo>
                    <a:lnTo>
                      <a:pt x="6" y="35"/>
                    </a:lnTo>
                    <a:lnTo>
                      <a:pt x="11" y="33"/>
                    </a:lnTo>
                    <a:lnTo>
                      <a:pt x="13"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16" name="Freeform 251"/>
              <p:cNvSpPr>
                <a:spLocks/>
              </p:cNvSpPr>
              <p:nvPr/>
            </p:nvSpPr>
            <p:spPr bwMode="auto">
              <a:xfrm>
                <a:off x="2785" y="3298"/>
                <a:ext cx="6" cy="16"/>
              </a:xfrm>
              <a:custGeom>
                <a:avLst/>
                <a:gdLst>
                  <a:gd name="T0" fmla="*/ 6 w 13"/>
                  <a:gd name="T1" fmla="*/ 13 h 32"/>
                  <a:gd name="T2" fmla="*/ 6 w 13"/>
                  <a:gd name="T3" fmla="*/ 13 h 32"/>
                  <a:gd name="T4" fmla="*/ 6 w 13"/>
                  <a:gd name="T5" fmla="*/ 0 h 32"/>
                  <a:gd name="T6" fmla="*/ 0 w 13"/>
                  <a:gd name="T7" fmla="*/ 0 h 32"/>
                  <a:gd name="T8" fmla="*/ 0 w 13"/>
                  <a:gd name="T9" fmla="*/ 13 h 32"/>
                  <a:gd name="T10" fmla="*/ 0 w 13"/>
                  <a:gd name="T11" fmla="*/ 13 h 32"/>
                  <a:gd name="T12" fmla="*/ 0 w 13"/>
                  <a:gd name="T13" fmla="*/ 13 h 32"/>
                  <a:gd name="T14" fmla="*/ 0 w 13"/>
                  <a:gd name="T15" fmla="*/ 15 h 32"/>
                  <a:gd name="T16" fmla="*/ 3 w 13"/>
                  <a:gd name="T17" fmla="*/ 16 h 32"/>
                  <a:gd name="T18" fmla="*/ 5 w 13"/>
                  <a:gd name="T19" fmla="*/ 15 h 32"/>
                  <a:gd name="T20" fmla="*/ 6 w 13"/>
                  <a:gd name="T21" fmla="*/ 13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2">
                    <a:moveTo>
                      <a:pt x="13" y="25"/>
                    </a:moveTo>
                    <a:lnTo>
                      <a:pt x="13" y="25"/>
                    </a:lnTo>
                    <a:lnTo>
                      <a:pt x="13" y="0"/>
                    </a:lnTo>
                    <a:lnTo>
                      <a:pt x="0" y="0"/>
                    </a:lnTo>
                    <a:lnTo>
                      <a:pt x="0" y="25"/>
                    </a:lnTo>
                    <a:lnTo>
                      <a:pt x="1" y="30"/>
                    </a:lnTo>
                    <a:lnTo>
                      <a:pt x="6" y="32"/>
                    </a:lnTo>
                    <a:lnTo>
                      <a:pt x="11" y="30"/>
                    </a:lnTo>
                    <a:lnTo>
                      <a:pt x="13"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17" name="Freeform 252"/>
              <p:cNvSpPr>
                <a:spLocks/>
              </p:cNvSpPr>
              <p:nvPr/>
            </p:nvSpPr>
            <p:spPr bwMode="auto">
              <a:xfrm>
                <a:off x="2785" y="3310"/>
                <a:ext cx="6" cy="18"/>
              </a:xfrm>
              <a:custGeom>
                <a:avLst/>
                <a:gdLst>
                  <a:gd name="T0" fmla="*/ 6 w 13"/>
                  <a:gd name="T1" fmla="*/ 14 h 34"/>
                  <a:gd name="T2" fmla="*/ 6 w 13"/>
                  <a:gd name="T3" fmla="*/ 14 h 34"/>
                  <a:gd name="T4" fmla="*/ 6 w 13"/>
                  <a:gd name="T5" fmla="*/ 0 h 34"/>
                  <a:gd name="T6" fmla="*/ 0 w 13"/>
                  <a:gd name="T7" fmla="*/ 0 h 34"/>
                  <a:gd name="T8" fmla="*/ 0 w 13"/>
                  <a:gd name="T9" fmla="*/ 14 h 34"/>
                  <a:gd name="T10" fmla="*/ 0 w 13"/>
                  <a:gd name="T11" fmla="*/ 14 h 34"/>
                  <a:gd name="T12" fmla="*/ 0 w 13"/>
                  <a:gd name="T13" fmla="*/ 14 h 34"/>
                  <a:gd name="T14" fmla="*/ 0 w 13"/>
                  <a:gd name="T15" fmla="*/ 17 h 34"/>
                  <a:gd name="T16" fmla="*/ 3 w 13"/>
                  <a:gd name="T17" fmla="*/ 18 h 34"/>
                  <a:gd name="T18" fmla="*/ 5 w 13"/>
                  <a:gd name="T19" fmla="*/ 17 h 34"/>
                  <a:gd name="T20" fmla="*/ 6 w 13"/>
                  <a:gd name="T21" fmla="*/ 14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4">
                    <a:moveTo>
                      <a:pt x="13" y="27"/>
                    </a:moveTo>
                    <a:lnTo>
                      <a:pt x="13" y="27"/>
                    </a:lnTo>
                    <a:lnTo>
                      <a:pt x="13" y="0"/>
                    </a:lnTo>
                    <a:lnTo>
                      <a:pt x="0" y="0"/>
                    </a:lnTo>
                    <a:lnTo>
                      <a:pt x="0" y="27"/>
                    </a:lnTo>
                    <a:lnTo>
                      <a:pt x="1" y="32"/>
                    </a:lnTo>
                    <a:lnTo>
                      <a:pt x="6" y="34"/>
                    </a:lnTo>
                    <a:lnTo>
                      <a:pt x="11" y="32"/>
                    </a:lnTo>
                    <a:lnTo>
                      <a:pt x="1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18" name="Freeform 253"/>
              <p:cNvSpPr>
                <a:spLocks/>
              </p:cNvSpPr>
              <p:nvPr/>
            </p:nvSpPr>
            <p:spPr bwMode="auto">
              <a:xfrm>
                <a:off x="2785" y="3324"/>
                <a:ext cx="6" cy="16"/>
              </a:xfrm>
              <a:custGeom>
                <a:avLst/>
                <a:gdLst>
                  <a:gd name="T0" fmla="*/ 6 w 13"/>
                  <a:gd name="T1" fmla="*/ 12 h 33"/>
                  <a:gd name="T2" fmla="*/ 6 w 13"/>
                  <a:gd name="T3" fmla="*/ 12 h 33"/>
                  <a:gd name="T4" fmla="*/ 6 w 13"/>
                  <a:gd name="T5" fmla="*/ 0 h 33"/>
                  <a:gd name="T6" fmla="*/ 0 w 13"/>
                  <a:gd name="T7" fmla="*/ 0 h 33"/>
                  <a:gd name="T8" fmla="*/ 0 w 13"/>
                  <a:gd name="T9" fmla="*/ 12 h 33"/>
                  <a:gd name="T10" fmla="*/ 0 w 13"/>
                  <a:gd name="T11" fmla="*/ 12 h 33"/>
                  <a:gd name="T12" fmla="*/ 0 w 13"/>
                  <a:gd name="T13" fmla="*/ 12 h 33"/>
                  <a:gd name="T14" fmla="*/ 0 w 13"/>
                  <a:gd name="T15" fmla="*/ 15 h 33"/>
                  <a:gd name="T16" fmla="*/ 3 w 13"/>
                  <a:gd name="T17" fmla="*/ 16 h 33"/>
                  <a:gd name="T18" fmla="*/ 5 w 13"/>
                  <a:gd name="T19" fmla="*/ 15 h 33"/>
                  <a:gd name="T20" fmla="*/ 6 w 13"/>
                  <a:gd name="T21" fmla="*/ 12 h 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3">
                    <a:moveTo>
                      <a:pt x="13" y="25"/>
                    </a:moveTo>
                    <a:lnTo>
                      <a:pt x="13" y="25"/>
                    </a:lnTo>
                    <a:lnTo>
                      <a:pt x="13" y="0"/>
                    </a:lnTo>
                    <a:lnTo>
                      <a:pt x="0" y="0"/>
                    </a:lnTo>
                    <a:lnTo>
                      <a:pt x="0" y="25"/>
                    </a:lnTo>
                    <a:lnTo>
                      <a:pt x="1" y="31"/>
                    </a:lnTo>
                    <a:lnTo>
                      <a:pt x="6" y="33"/>
                    </a:lnTo>
                    <a:lnTo>
                      <a:pt x="11" y="31"/>
                    </a:lnTo>
                    <a:lnTo>
                      <a:pt x="13"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19" name="Freeform 254"/>
              <p:cNvSpPr>
                <a:spLocks/>
              </p:cNvSpPr>
              <p:nvPr/>
            </p:nvSpPr>
            <p:spPr bwMode="auto">
              <a:xfrm>
                <a:off x="2785" y="3337"/>
                <a:ext cx="6" cy="17"/>
              </a:xfrm>
              <a:custGeom>
                <a:avLst/>
                <a:gdLst>
                  <a:gd name="T0" fmla="*/ 6 w 13"/>
                  <a:gd name="T1" fmla="*/ 13 h 35"/>
                  <a:gd name="T2" fmla="*/ 6 w 13"/>
                  <a:gd name="T3" fmla="*/ 13 h 35"/>
                  <a:gd name="T4" fmla="*/ 6 w 13"/>
                  <a:gd name="T5" fmla="*/ 0 h 35"/>
                  <a:gd name="T6" fmla="*/ 0 w 13"/>
                  <a:gd name="T7" fmla="*/ 0 h 35"/>
                  <a:gd name="T8" fmla="*/ 0 w 13"/>
                  <a:gd name="T9" fmla="*/ 13 h 35"/>
                  <a:gd name="T10" fmla="*/ 0 w 13"/>
                  <a:gd name="T11" fmla="*/ 13 h 35"/>
                  <a:gd name="T12" fmla="*/ 0 w 13"/>
                  <a:gd name="T13" fmla="*/ 13 h 35"/>
                  <a:gd name="T14" fmla="*/ 0 w 13"/>
                  <a:gd name="T15" fmla="*/ 16 h 35"/>
                  <a:gd name="T16" fmla="*/ 3 w 13"/>
                  <a:gd name="T17" fmla="*/ 17 h 35"/>
                  <a:gd name="T18" fmla="*/ 5 w 13"/>
                  <a:gd name="T19" fmla="*/ 16 h 35"/>
                  <a:gd name="T20" fmla="*/ 6 w 13"/>
                  <a:gd name="T21" fmla="*/ 13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5">
                    <a:moveTo>
                      <a:pt x="13" y="27"/>
                    </a:moveTo>
                    <a:lnTo>
                      <a:pt x="13" y="27"/>
                    </a:lnTo>
                    <a:lnTo>
                      <a:pt x="13" y="0"/>
                    </a:lnTo>
                    <a:lnTo>
                      <a:pt x="0" y="0"/>
                    </a:lnTo>
                    <a:lnTo>
                      <a:pt x="0" y="27"/>
                    </a:lnTo>
                    <a:lnTo>
                      <a:pt x="1" y="33"/>
                    </a:lnTo>
                    <a:lnTo>
                      <a:pt x="6" y="35"/>
                    </a:lnTo>
                    <a:lnTo>
                      <a:pt x="11" y="33"/>
                    </a:lnTo>
                    <a:lnTo>
                      <a:pt x="1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20" name="Freeform 255"/>
              <p:cNvSpPr>
                <a:spLocks/>
              </p:cNvSpPr>
              <p:nvPr/>
            </p:nvSpPr>
            <p:spPr bwMode="auto">
              <a:xfrm>
                <a:off x="2785" y="3350"/>
                <a:ext cx="7" cy="17"/>
              </a:xfrm>
              <a:custGeom>
                <a:avLst/>
                <a:gdLst>
                  <a:gd name="T0" fmla="*/ 7 w 15"/>
                  <a:gd name="T1" fmla="*/ 14 h 35"/>
                  <a:gd name="T2" fmla="*/ 7 w 15"/>
                  <a:gd name="T3" fmla="*/ 14 h 35"/>
                  <a:gd name="T4" fmla="*/ 6 w 15"/>
                  <a:gd name="T5" fmla="*/ 0 h 35"/>
                  <a:gd name="T6" fmla="*/ 0 w 15"/>
                  <a:gd name="T7" fmla="*/ 0 h 35"/>
                  <a:gd name="T8" fmla="*/ 0 w 15"/>
                  <a:gd name="T9" fmla="*/ 14 h 35"/>
                  <a:gd name="T10" fmla="*/ 0 w 15"/>
                  <a:gd name="T11" fmla="*/ 14 h 35"/>
                  <a:gd name="T12" fmla="*/ 0 w 15"/>
                  <a:gd name="T13" fmla="*/ 14 h 35"/>
                  <a:gd name="T14" fmla="*/ 1 w 15"/>
                  <a:gd name="T15" fmla="*/ 16 h 35"/>
                  <a:gd name="T16" fmla="*/ 4 w 15"/>
                  <a:gd name="T17" fmla="*/ 17 h 35"/>
                  <a:gd name="T18" fmla="*/ 6 w 15"/>
                  <a:gd name="T19" fmla="*/ 16 h 35"/>
                  <a:gd name="T20" fmla="*/ 7 w 15"/>
                  <a:gd name="T21" fmla="*/ 14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35">
                    <a:moveTo>
                      <a:pt x="15" y="28"/>
                    </a:moveTo>
                    <a:lnTo>
                      <a:pt x="15" y="28"/>
                    </a:lnTo>
                    <a:lnTo>
                      <a:pt x="13" y="0"/>
                    </a:lnTo>
                    <a:lnTo>
                      <a:pt x="0" y="0"/>
                    </a:lnTo>
                    <a:lnTo>
                      <a:pt x="1" y="28"/>
                    </a:lnTo>
                    <a:lnTo>
                      <a:pt x="3" y="33"/>
                    </a:lnTo>
                    <a:lnTo>
                      <a:pt x="8" y="35"/>
                    </a:lnTo>
                    <a:lnTo>
                      <a:pt x="13" y="33"/>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21" name="Freeform 256"/>
              <p:cNvSpPr>
                <a:spLocks/>
              </p:cNvSpPr>
              <p:nvPr/>
            </p:nvSpPr>
            <p:spPr bwMode="auto">
              <a:xfrm>
                <a:off x="2786" y="3364"/>
                <a:ext cx="6" cy="16"/>
              </a:xfrm>
              <a:custGeom>
                <a:avLst/>
                <a:gdLst>
                  <a:gd name="T0" fmla="*/ 6 w 14"/>
                  <a:gd name="T1" fmla="*/ 13 h 32"/>
                  <a:gd name="T2" fmla="*/ 6 w 14"/>
                  <a:gd name="T3" fmla="*/ 13 h 32"/>
                  <a:gd name="T4" fmla="*/ 6 w 14"/>
                  <a:gd name="T5" fmla="*/ 0 h 32"/>
                  <a:gd name="T6" fmla="*/ 0 w 14"/>
                  <a:gd name="T7" fmla="*/ 0 h 32"/>
                  <a:gd name="T8" fmla="*/ 0 w 14"/>
                  <a:gd name="T9" fmla="*/ 13 h 32"/>
                  <a:gd name="T10" fmla="*/ 0 w 14"/>
                  <a:gd name="T11" fmla="*/ 13 h 32"/>
                  <a:gd name="T12" fmla="*/ 0 w 14"/>
                  <a:gd name="T13" fmla="*/ 13 h 32"/>
                  <a:gd name="T14" fmla="*/ 1 w 14"/>
                  <a:gd name="T15" fmla="*/ 15 h 32"/>
                  <a:gd name="T16" fmla="*/ 3 w 14"/>
                  <a:gd name="T17" fmla="*/ 16 h 32"/>
                  <a:gd name="T18" fmla="*/ 5 w 14"/>
                  <a:gd name="T19" fmla="*/ 15 h 32"/>
                  <a:gd name="T20" fmla="*/ 6 w 14"/>
                  <a:gd name="T21" fmla="*/ 13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32">
                    <a:moveTo>
                      <a:pt x="14" y="25"/>
                    </a:moveTo>
                    <a:lnTo>
                      <a:pt x="14" y="25"/>
                    </a:lnTo>
                    <a:lnTo>
                      <a:pt x="14" y="0"/>
                    </a:lnTo>
                    <a:lnTo>
                      <a:pt x="0" y="0"/>
                    </a:lnTo>
                    <a:lnTo>
                      <a:pt x="0" y="25"/>
                    </a:lnTo>
                    <a:lnTo>
                      <a:pt x="2" y="30"/>
                    </a:lnTo>
                    <a:lnTo>
                      <a:pt x="7" y="32"/>
                    </a:lnTo>
                    <a:lnTo>
                      <a:pt x="12" y="30"/>
                    </a:lnTo>
                    <a:lnTo>
                      <a:pt x="14"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22" name="Freeform 257"/>
              <p:cNvSpPr>
                <a:spLocks/>
              </p:cNvSpPr>
              <p:nvPr/>
            </p:nvSpPr>
            <p:spPr bwMode="auto">
              <a:xfrm>
                <a:off x="2786" y="3376"/>
                <a:ext cx="6" cy="18"/>
              </a:xfrm>
              <a:custGeom>
                <a:avLst/>
                <a:gdLst>
                  <a:gd name="T0" fmla="*/ 6 w 14"/>
                  <a:gd name="T1" fmla="*/ 14 h 34"/>
                  <a:gd name="T2" fmla="*/ 6 w 14"/>
                  <a:gd name="T3" fmla="*/ 14 h 34"/>
                  <a:gd name="T4" fmla="*/ 6 w 14"/>
                  <a:gd name="T5" fmla="*/ 0 h 34"/>
                  <a:gd name="T6" fmla="*/ 0 w 14"/>
                  <a:gd name="T7" fmla="*/ 0 h 34"/>
                  <a:gd name="T8" fmla="*/ 0 w 14"/>
                  <a:gd name="T9" fmla="*/ 14 h 34"/>
                  <a:gd name="T10" fmla="*/ 0 w 14"/>
                  <a:gd name="T11" fmla="*/ 14 h 34"/>
                  <a:gd name="T12" fmla="*/ 0 w 14"/>
                  <a:gd name="T13" fmla="*/ 14 h 34"/>
                  <a:gd name="T14" fmla="*/ 1 w 14"/>
                  <a:gd name="T15" fmla="*/ 17 h 34"/>
                  <a:gd name="T16" fmla="*/ 3 w 14"/>
                  <a:gd name="T17" fmla="*/ 18 h 34"/>
                  <a:gd name="T18" fmla="*/ 5 w 14"/>
                  <a:gd name="T19" fmla="*/ 17 h 34"/>
                  <a:gd name="T20" fmla="*/ 6 w 14"/>
                  <a:gd name="T21" fmla="*/ 14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34">
                    <a:moveTo>
                      <a:pt x="14" y="27"/>
                    </a:moveTo>
                    <a:lnTo>
                      <a:pt x="14" y="27"/>
                    </a:lnTo>
                    <a:lnTo>
                      <a:pt x="14" y="0"/>
                    </a:lnTo>
                    <a:lnTo>
                      <a:pt x="0" y="0"/>
                    </a:lnTo>
                    <a:lnTo>
                      <a:pt x="0" y="27"/>
                    </a:lnTo>
                    <a:lnTo>
                      <a:pt x="2" y="32"/>
                    </a:lnTo>
                    <a:lnTo>
                      <a:pt x="7" y="34"/>
                    </a:lnTo>
                    <a:lnTo>
                      <a:pt x="12" y="32"/>
                    </a:lnTo>
                    <a:lnTo>
                      <a:pt x="14"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23" name="Freeform 258"/>
              <p:cNvSpPr>
                <a:spLocks/>
              </p:cNvSpPr>
              <p:nvPr/>
            </p:nvSpPr>
            <p:spPr bwMode="auto">
              <a:xfrm>
                <a:off x="2786" y="3390"/>
                <a:ext cx="6" cy="16"/>
              </a:xfrm>
              <a:custGeom>
                <a:avLst/>
                <a:gdLst>
                  <a:gd name="T0" fmla="*/ 6 w 14"/>
                  <a:gd name="T1" fmla="*/ 12 h 33"/>
                  <a:gd name="T2" fmla="*/ 6 w 14"/>
                  <a:gd name="T3" fmla="*/ 12 h 33"/>
                  <a:gd name="T4" fmla="*/ 6 w 14"/>
                  <a:gd name="T5" fmla="*/ 0 h 33"/>
                  <a:gd name="T6" fmla="*/ 0 w 14"/>
                  <a:gd name="T7" fmla="*/ 0 h 33"/>
                  <a:gd name="T8" fmla="*/ 0 w 14"/>
                  <a:gd name="T9" fmla="*/ 12 h 33"/>
                  <a:gd name="T10" fmla="*/ 0 w 14"/>
                  <a:gd name="T11" fmla="*/ 12 h 33"/>
                  <a:gd name="T12" fmla="*/ 0 w 14"/>
                  <a:gd name="T13" fmla="*/ 12 h 33"/>
                  <a:gd name="T14" fmla="*/ 1 w 14"/>
                  <a:gd name="T15" fmla="*/ 15 h 33"/>
                  <a:gd name="T16" fmla="*/ 3 w 14"/>
                  <a:gd name="T17" fmla="*/ 16 h 33"/>
                  <a:gd name="T18" fmla="*/ 5 w 14"/>
                  <a:gd name="T19" fmla="*/ 15 h 33"/>
                  <a:gd name="T20" fmla="*/ 6 w 14"/>
                  <a:gd name="T21" fmla="*/ 12 h 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33">
                    <a:moveTo>
                      <a:pt x="14" y="25"/>
                    </a:moveTo>
                    <a:lnTo>
                      <a:pt x="14" y="25"/>
                    </a:lnTo>
                    <a:lnTo>
                      <a:pt x="14" y="0"/>
                    </a:lnTo>
                    <a:lnTo>
                      <a:pt x="0" y="0"/>
                    </a:lnTo>
                    <a:lnTo>
                      <a:pt x="0" y="25"/>
                    </a:lnTo>
                    <a:lnTo>
                      <a:pt x="2" y="31"/>
                    </a:lnTo>
                    <a:lnTo>
                      <a:pt x="7" y="33"/>
                    </a:lnTo>
                    <a:lnTo>
                      <a:pt x="12" y="31"/>
                    </a:lnTo>
                    <a:lnTo>
                      <a:pt x="14"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24" name="Freeform 259"/>
              <p:cNvSpPr>
                <a:spLocks/>
              </p:cNvSpPr>
              <p:nvPr/>
            </p:nvSpPr>
            <p:spPr bwMode="auto">
              <a:xfrm>
                <a:off x="2786" y="3403"/>
                <a:ext cx="6" cy="17"/>
              </a:xfrm>
              <a:custGeom>
                <a:avLst/>
                <a:gdLst>
                  <a:gd name="T0" fmla="*/ 6 w 14"/>
                  <a:gd name="T1" fmla="*/ 13 h 35"/>
                  <a:gd name="T2" fmla="*/ 6 w 14"/>
                  <a:gd name="T3" fmla="*/ 13 h 35"/>
                  <a:gd name="T4" fmla="*/ 6 w 14"/>
                  <a:gd name="T5" fmla="*/ 0 h 35"/>
                  <a:gd name="T6" fmla="*/ 0 w 14"/>
                  <a:gd name="T7" fmla="*/ 0 h 35"/>
                  <a:gd name="T8" fmla="*/ 0 w 14"/>
                  <a:gd name="T9" fmla="*/ 13 h 35"/>
                  <a:gd name="T10" fmla="*/ 0 w 14"/>
                  <a:gd name="T11" fmla="*/ 13 h 35"/>
                  <a:gd name="T12" fmla="*/ 0 w 14"/>
                  <a:gd name="T13" fmla="*/ 13 h 35"/>
                  <a:gd name="T14" fmla="*/ 1 w 14"/>
                  <a:gd name="T15" fmla="*/ 16 h 35"/>
                  <a:gd name="T16" fmla="*/ 3 w 14"/>
                  <a:gd name="T17" fmla="*/ 17 h 35"/>
                  <a:gd name="T18" fmla="*/ 5 w 14"/>
                  <a:gd name="T19" fmla="*/ 16 h 35"/>
                  <a:gd name="T20" fmla="*/ 6 w 14"/>
                  <a:gd name="T21" fmla="*/ 13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35">
                    <a:moveTo>
                      <a:pt x="14" y="27"/>
                    </a:moveTo>
                    <a:lnTo>
                      <a:pt x="14" y="27"/>
                    </a:lnTo>
                    <a:lnTo>
                      <a:pt x="14" y="0"/>
                    </a:lnTo>
                    <a:lnTo>
                      <a:pt x="0" y="0"/>
                    </a:lnTo>
                    <a:lnTo>
                      <a:pt x="0" y="27"/>
                    </a:lnTo>
                    <a:lnTo>
                      <a:pt x="2" y="33"/>
                    </a:lnTo>
                    <a:lnTo>
                      <a:pt x="7" y="35"/>
                    </a:lnTo>
                    <a:lnTo>
                      <a:pt x="12" y="33"/>
                    </a:lnTo>
                    <a:lnTo>
                      <a:pt x="14"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25" name="Freeform 260"/>
              <p:cNvSpPr>
                <a:spLocks/>
              </p:cNvSpPr>
              <p:nvPr/>
            </p:nvSpPr>
            <p:spPr bwMode="auto">
              <a:xfrm>
                <a:off x="2786" y="3416"/>
                <a:ext cx="6" cy="17"/>
              </a:xfrm>
              <a:custGeom>
                <a:avLst/>
                <a:gdLst>
                  <a:gd name="T0" fmla="*/ 6 w 14"/>
                  <a:gd name="T1" fmla="*/ 14 h 35"/>
                  <a:gd name="T2" fmla="*/ 6 w 14"/>
                  <a:gd name="T3" fmla="*/ 14 h 35"/>
                  <a:gd name="T4" fmla="*/ 6 w 14"/>
                  <a:gd name="T5" fmla="*/ 0 h 35"/>
                  <a:gd name="T6" fmla="*/ 0 w 14"/>
                  <a:gd name="T7" fmla="*/ 0 h 35"/>
                  <a:gd name="T8" fmla="*/ 0 w 14"/>
                  <a:gd name="T9" fmla="*/ 14 h 35"/>
                  <a:gd name="T10" fmla="*/ 0 w 14"/>
                  <a:gd name="T11" fmla="*/ 14 h 35"/>
                  <a:gd name="T12" fmla="*/ 0 w 14"/>
                  <a:gd name="T13" fmla="*/ 14 h 35"/>
                  <a:gd name="T14" fmla="*/ 1 w 14"/>
                  <a:gd name="T15" fmla="*/ 16 h 35"/>
                  <a:gd name="T16" fmla="*/ 3 w 14"/>
                  <a:gd name="T17" fmla="*/ 17 h 35"/>
                  <a:gd name="T18" fmla="*/ 5 w 14"/>
                  <a:gd name="T19" fmla="*/ 16 h 35"/>
                  <a:gd name="T20" fmla="*/ 6 w 14"/>
                  <a:gd name="T21" fmla="*/ 14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35">
                    <a:moveTo>
                      <a:pt x="14" y="28"/>
                    </a:moveTo>
                    <a:lnTo>
                      <a:pt x="14" y="28"/>
                    </a:lnTo>
                    <a:lnTo>
                      <a:pt x="14" y="0"/>
                    </a:lnTo>
                    <a:lnTo>
                      <a:pt x="0" y="0"/>
                    </a:lnTo>
                    <a:lnTo>
                      <a:pt x="0" y="28"/>
                    </a:lnTo>
                    <a:lnTo>
                      <a:pt x="2" y="33"/>
                    </a:lnTo>
                    <a:lnTo>
                      <a:pt x="7" y="35"/>
                    </a:lnTo>
                    <a:lnTo>
                      <a:pt x="12" y="33"/>
                    </a:lnTo>
                    <a:lnTo>
                      <a:pt x="14"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26" name="Freeform 261"/>
              <p:cNvSpPr>
                <a:spLocks/>
              </p:cNvSpPr>
              <p:nvPr/>
            </p:nvSpPr>
            <p:spPr bwMode="auto">
              <a:xfrm>
                <a:off x="2786" y="3430"/>
                <a:ext cx="6" cy="16"/>
              </a:xfrm>
              <a:custGeom>
                <a:avLst/>
                <a:gdLst>
                  <a:gd name="T0" fmla="*/ 6 w 14"/>
                  <a:gd name="T1" fmla="*/ 13 h 32"/>
                  <a:gd name="T2" fmla="*/ 6 w 14"/>
                  <a:gd name="T3" fmla="*/ 13 h 32"/>
                  <a:gd name="T4" fmla="*/ 6 w 14"/>
                  <a:gd name="T5" fmla="*/ 0 h 32"/>
                  <a:gd name="T6" fmla="*/ 0 w 14"/>
                  <a:gd name="T7" fmla="*/ 0 h 32"/>
                  <a:gd name="T8" fmla="*/ 0 w 14"/>
                  <a:gd name="T9" fmla="*/ 13 h 32"/>
                  <a:gd name="T10" fmla="*/ 0 w 14"/>
                  <a:gd name="T11" fmla="*/ 13 h 32"/>
                  <a:gd name="T12" fmla="*/ 0 w 14"/>
                  <a:gd name="T13" fmla="*/ 13 h 32"/>
                  <a:gd name="T14" fmla="*/ 1 w 14"/>
                  <a:gd name="T15" fmla="*/ 15 h 32"/>
                  <a:gd name="T16" fmla="*/ 3 w 14"/>
                  <a:gd name="T17" fmla="*/ 16 h 32"/>
                  <a:gd name="T18" fmla="*/ 5 w 14"/>
                  <a:gd name="T19" fmla="*/ 15 h 32"/>
                  <a:gd name="T20" fmla="*/ 6 w 14"/>
                  <a:gd name="T21" fmla="*/ 13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32">
                    <a:moveTo>
                      <a:pt x="14" y="25"/>
                    </a:moveTo>
                    <a:lnTo>
                      <a:pt x="14" y="25"/>
                    </a:lnTo>
                    <a:lnTo>
                      <a:pt x="14" y="0"/>
                    </a:lnTo>
                    <a:lnTo>
                      <a:pt x="0" y="0"/>
                    </a:lnTo>
                    <a:lnTo>
                      <a:pt x="0" y="25"/>
                    </a:lnTo>
                    <a:lnTo>
                      <a:pt x="2" y="30"/>
                    </a:lnTo>
                    <a:lnTo>
                      <a:pt x="7" y="32"/>
                    </a:lnTo>
                    <a:lnTo>
                      <a:pt x="12" y="30"/>
                    </a:lnTo>
                    <a:lnTo>
                      <a:pt x="14"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27" name="Freeform 262"/>
              <p:cNvSpPr>
                <a:spLocks/>
              </p:cNvSpPr>
              <p:nvPr/>
            </p:nvSpPr>
            <p:spPr bwMode="auto">
              <a:xfrm>
                <a:off x="2786" y="3442"/>
                <a:ext cx="6" cy="18"/>
              </a:xfrm>
              <a:custGeom>
                <a:avLst/>
                <a:gdLst>
                  <a:gd name="T0" fmla="*/ 6 w 14"/>
                  <a:gd name="T1" fmla="*/ 14 h 34"/>
                  <a:gd name="T2" fmla="*/ 6 w 14"/>
                  <a:gd name="T3" fmla="*/ 14 h 34"/>
                  <a:gd name="T4" fmla="*/ 6 w 14"/>
                  <a:gd name="T5" fmla="*/ 0 h 34"/>
                  <a:gd name="T6" fmla="*/ 0 w 14"/>
                  <a:gd name="T7" fmla="*/ 0 h 34"/>
                  <a:gd name="T8" fmla="*/ 0 w 14"/>
                  <a:gd name="T9" fmla="*/ 14 h 34"/>
                  <a:gd name="T10" fmla="*/ 0 w 14"/>
                  <a:gd name="T11" fmla="*/ 14 h 34"/>
                  <a:gd name="T12" fmla="*/ 0 w 14"/>
                  <a:gd name="T13" fmla="*/ 14 h 34"/>
                  <a:gd name="T14" fmla="*/ 1 w 14"/>
                  <a:gd name="T15" fmla="*/ 17 h 34"/>
                  <a:gd name="T16" fmla="*/ 3 w 14"/>
                  <a:gd name="T17" fmla="*/ 18 h 34"/>
                  <a:gd name="T18" fmla="*/ 5 w 14"/>
                  <a:gd name="T19" fmla="*/ 17 h 34"/>
                  <a:gd name="T20" fmla="*/ 6 w 14"/>
                  <a:gd name="T21" fmla="*/ 14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34">
                    <a:moveTo>
                      <a:pt x="14" y="27"/>
                    </a:moveTo>
                    <a:lnTo>
                      <a:pt x="14" y="27"/>
                    </a:lnTo>
                    <a:lnTo>
                      <a:pt x="14" y="0"/>
                    </a:lnTo>
                    <a:lnTo>
                      <a:pt x="0" y="0"/>
                    </a:lnTo>
                    <a:lnTo>
                      <a:pt x="0" y="27"/>
                    </a:lnTo>
                    <a:lnTo>
                      <a:pt x="2" y="32"/>
                    </a:lnTo>
                    <a:lnTo>
                      <a:pt x="7" y="34"/>
                    </a:lnTo>
                    <a:lnTo>
                      <a:pt x="12" y="32"/>
                    </a:lnTo>
                    <a:lnTo>
                      <a:pt x="14"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28" name="Freeform 263"/>
              <p:cNvSpPr>
                <a:spLocks/>
              </p:cNvSpPr>
              <p:nvPr/>
            </p:nvSpPr>
            <p:spPr bwMode="auto">
              <a:xfrm>
                <a:off x="2786" y="3456"/>
                <a:ext cx="6" cy="16"/>
              </a:xfrm>
              <a:custGeom>
                <a:avLst/>
                <a:gdLst>
                  <a:gd name="T0" fmla="*/ 6 w 14"/>
                  <a:gd name="T1" fmla="*/ 12 h 33"/>
                  <a:gd name="T2" fmla="*/ 6 w 14"/>
                  <a:gd name="T3" fmla="*/ 12 h 33"/>
                  <a:gd name="T4" fmla="*/ 6 w 14"/>
                  <a:gd name="T5" fmla="*/ 0 h 33"/>
                  <a:gd name="T6" fmla="*/ 0 w 14"/>
                  <a:gd name="T7" fmla="*/ 0 h 33"/>
                  <a:gd name="T8" fmla="*/ 0 w 14"/>
                  <a:gd name="T9" fmla="*/ 12 h 33"/>
                  <a:gd name="T10" fmla="*/ 0 w 14"/>
                  <a:gd name="T11" fmla="*/ 12 h 33"/>
                  <a:gd name="T12" fmla="*/ 0 w 14"/>
                  <a:gd name="T13" fmla="*/ 12 h 33"/>
                  <a:gd name="T14" fmla="*/ 1 w 14"/>
                  <a:gd name="T15" fmla="*/ 15 h 33"/>
                  <a:gd name="T16" fmla="*/ 3 w 14"/>
                  <a:gd name="T17" fmla="*/ 16 h 33"/>
                  <a:gd name="T18" fmla="*/ 5 w 14"/>
                  <a:gd name="T19" fmla="*/ 15 h 33"/>
                  <a:gd name="T20" fmla="*/ 6 w 14"/>
                  <a:gd name="T21" fmla="*/ 12 h 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33">
                    <a:moveTo>
                      <a:pt x="14" y="25"/>
                    </a:moveTo>
                    <a:lnTo>
                      <a:pt x="14" y="25"/>
                    </a:lnTo>
                    <a:lnTo>
                      <a:pt x="14" y="0"/>
                    </a:lnTo>
                    <a:lnTo>
                      <a:pt x="0" y="0"/>
                    </a:lnTo>
                    <a:lnTo>
                      <a:pt x="0" y="25"/>
                    </a:lnTo>
                    <a:lnTo>
                      <a:pt x="2" y="31"/>
                    </a:lnTo>
                    <a:lnTo>
                      <a:pt x="7" y="33"/>
                    </a:lnTo>
                    <a:lnTo>
                      <a:pt x="12" y="31"/>
                    </a:lnTo>
                    <a:lnTo>
                      <a:pt x="14"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29" name="Freeform 264"/>
              <p:cNvSpPr>
                <a:spLocks/>
              </p:cNvSpPr>
              <p:nvPr/>
            </p:nvSpPr>
            <p:spPr bwMode="auto">
              <a:xfrm>
                <a:off x="2786" y="3469"/>
                <a:ext cx="6" cy="17"/>
              </a:xfrm>
              <a:custGeom>
                <a:avLst/>
                <a:gdLst>
                  <a:gd name="T0" fmla="*/ 6 w 14"/>
                  <a:gd name="T1" fmla="*/ 14 h 35"/>
                  <a:gd name="T2" fmla="*/ 6 w 14"/>
                  <a:gd name="T3" fmla="*/ 14 h 35"/>
                  <a:gd name="T4" fmla="*/ 6 w 14"/>
                  <a:gd name="T5" fmla="*/ 0 h 35"/>
                  <a:gd name="T6" fmla="*/ 0 w 14"/>
                  <a:gd name="T7" fmla="*/ 0 h 35"/>
                  <a:gd name="T8" fmla="*/ 0 w 14"/>
                  <a:gd name="T9" fmla="*/ 14 h 35"/>
                  <a:gd name="T10" fmla="*/ 0 w 14"/>
                  <a:gd name="T11" fmla="*/ 14 h 35"/>
                  <a:gd name="T12" fmla="*/ 0 w 14"/>
                  <a:gd name="T13" fmla="*/ 14 h 35"/>
                  <a:gd name="T14" fmla="*/ 1 w 14"/>
                  <a:gd name="T15" fmla="*/ 16 h 35"/>
                  <a:gd name="T16" fmla="*/ 3 w 14"/>
                  <a:gd name="T17" fmla="*/ 17 h 35"/>
                  <a:gd name="T18" fmla="*/ 5 w 14"/>
                  <a:gd name="T19" fmla="*/ 16 h 35"/>
                  <a:gd name="T20" fmla="*/ 6 w 14"/>
                  <a:gd name="T21" fmla="*/ 14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35">
                    <a:moveTo>
                      <a:pt x="14" y="28"/>
                    </a:moveTo>
                    <a:lnTo>
                      <a:pt x="14" y="28"/>
                    </a:lnTo>
                    <a:lnTo>
                      <a:pt x="14" y="0"/>
                    </a:lnTo>
                    <a:lnTo>
                      <a:pt x="0" y="0"/>
                    </a:lnTo>
                    <a:lnTo>
                      <a:pt x="0" y="28"/>
                    </a:lnTo>
                    <a:lnTo>
                      <a:pt x="2" y="33"/>
                    </a:lnTo>
                    <a:lnTo>
                      <a:pt x="7" y="35"/>
                    </a:lnTo>
                    <a:lnTo>
                      <a:pt x="12" y="33"/>
                    </a:lnTo>
                    <a:lnTo>
                      <a:pt x="14"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30" name="Freeform 265"/>
              <p:cNvSpPr>
                <a:spLocks/>
              </p:cNvSpPr>
              <p:nvPr/>
            </p:nvSpPr>
            <p:spPr bwMode="auto">
              <a:xfrm>
                <a:off x="2786" y="3482"/>
                <a:ext cx="6" cy="17"/>
              </a:xfrm>
              <a:custGeom>
                <a:avLst/>
                <a:gdLst>
                  <a:gd name="T0" fmla="*/ 6 w 14"/>
                  <a:gd name="T1" fmla="*/ 14 h 34"/>
                  <a:gd name="T2" fmla="*/ 6 w 14"/>
                  <a:gd name="T3" fmla="*/ 14 h 34"/>
                  <a:gd name="T4" fmla="*/ 6 w 14"/>
                  <a:gd name="T5" fmla="*/ 0 h 34"/>
                  <a:gd name="T6" fmla="*/ 0 w 14"/>
                  <a:gd name="T7" fmla="*/ 0 h 34"/>
                  <a:gd name="T8" fmla="*/ 0 w 14"/>
                  <a:gd name="T9" fmla="*/ 14 h 34"/>
                  <a:gd name="T10" fmla="*/ 0 w 14"/>
                  <a:gd name="T11" fmla="*/ 14 h 34"/>
                  <a:gd name="T12" fmla="*/ 0 w 14"/>
                  <a:gd name="T13" fmla="*/ 14 h 34"/>
                  <a:gd name="T14" fmla="*/ 1 w 14"/>
                  <a:gd name="T15" fmla="*/ 16 h 34"/>
                  <a:gd name="T16" fmla="*/ 3 w 14"/>
                  <a:gd name="T17" fmla="*/ 17 h 34"/>
                  <a:gd name="T18" fmla="*/ 5 w 14"/>
                  <a:gd name="T19" fmla="*/ 16 h 34"/>
                  <a:gd name="T20" fmla="*/ 6 w 14"/>
                  <a:gd name="T21" fmla="*/ 14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34">
                    <a:moveTo>
                      <a:pt x="14" y="27"/>
                    </a:moveTo>
                    <a:lnTo>
                      <a:pt x="14" y="27"/>
                    </a:lnTo>
                    <a:lnTo>
                      <a:pt x="14" y="0"/>
                    </a:lnTo>
                    <a:lnTo>
                      <a:pt x="0" y="0"/>
                    </a:lnTo>
                    <a:lnTo>
                      <a:pt x="0" y="27"/>
                    </a:lnTo>
                    <a:lnTo>
                      <a:pt x="2" y="32"/>
                    </a:lnTo>
                    <a:lnTo>
                      <a:pt x="7" y="34"/>
                    </a:lnTo>
                    <a:lnTo>
                      <a:pt x="12" y="32"/>
                    </a:lnTo>
                    <a:lnTo>
                      <a:pt x="14"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31" name="Freeform 266"/>
              <p:cNvSpPr>
                <a:spLocks/>
              </p:cNvSpPr>
              <p:nvPr/>
            </p:nvSpPr>
            <p:spPr bwMode="auto">
              <a:xfrm>
                <a:off x="2786" y="3496"/>
                <a:ext cx="6" cy="16"/>
              </a:xfrm>
              <a:custGeom>
                <a:avLst/>
                <a:gdLst>
                  <a:gd name="T0" fmla="*/ 6 w 14"/>
                  <a:gd name="T1" fmla="*/ 13 h 32"/>
                  <a:gd name="T2" fmla="*/ 6 w 14"/>
                  <a:gd name="T3" fmla="*/ 13 h 32"/>
                  <a:gd name="T4" fmla="*/ 6 w 14"/>
                  <a:gd name="T5" fmla="*/ 0 h 32"/>
                  <a:gd name="T6" fmla="*/ 0 w 14"/>
                  <a:gd name="T7" fmla="*/ 0 h 32"/>
                  <a:gd name="T8" fmla="*/ 0 w 14"/>
                  <a:gd name="T9" fmla="*/ 13 h 32"/>
                  <a:gd name="T10" fmla="*/ 0 w 14"/>
                  <a:gd name="T11" fmla="*/ 13 h 32"/>
                  <a:gd name="T12" fmla="*/ 0 w 14"/>
                  <a:gd name="T13" fmla="*/ 13 h 32"/>
                  <a:gd name="T14" fmla="*/ 1 w 14"/>
                  <a:gd name="T15" fmla="*/ 15 h 32"/>
                  <a:gd name="T16" fmla="*/ 3 w 14"/>
                  <a:gd name="T17" fmla="*/ 16 h 32"/>
                  <a:gd name="T18" fmla="*/ 5 w 14"/>
                  <a:gd name="T19" fmla="*/ 15 h 32"/>
                  <a:gd name="T20" fmla="*/ 6 w 14"/>
                  <a:gd name="T21" fmla="*/ 13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32">
                    <a:moveTo>
                      <a:pt x="14" y="25"/>
                    </a:moveTo>
                    <a:lnTo>
                      <a:pt x="14" y="25"/>
                    </a:lnTo>
                    <a:lnTo>
                      <a:pt x="14" y="0"/>
                    </a:lnTo>
                    <a:lnTo>
                      <a:pt x="0" y="0"/>
                    </a:lnTo>
                    <a:lnTo>
                      <a:pt x="0" y="25"/>
                    </a:lnTo>
                    <a:lnTo>
                      <a:pt x="2" y="30"/>
                    </a:lnTo>
                    <a:lnTo>
                      <a:pt x="7" y="32"/>
                    </a:lnTo>
                    <a:lnTo>
                      <a:pt x="12" y="30"/>
                    </a:lnTo>
                    <a:lnTo>
                      <a:pt x="14"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32" name="Freeform 267"/>
              <p:cNvSpPr>
                <a:spLocks/>
              </p:cNvSpPr>
              <p:nvPr/>
            </p:nvSpPr>
            <p:spPr bwMode="auto">
              <a:xfrm>
                <a:off x="2786" y="3508"/>
                <a:ext cx="6" cy="18"/>
              </a:xfrm>
              <a:custGeom>
                <a:avLst/>
                <a:gdLst>
                  <a:gd name="T0" fmla="*/ 6 w 14"/>
                  <a:gd name="T1" fmla="*/ 14 h 34"/>
                  <a:gd name="T2" fmla="*/ 6 w 14"/>
                  <a:gd name="T3" fmla="*/ 14 h 34"/>
                  <a:gd name="T4" fmla="*/ 6 w 14"/>
                  <a:gd name="T5" fmla="*/ 0 h 34"/>
                  <a:gd name="T6" fmla="*/ 0 w 14"/>
                  <a:gd name="T7" fmla="*/ 0 h 34"/>
                  <a:gd name="T8" fmla="*/ 0 w 14"/>
                  <a:gd name="T9" fmla="*/ 14 h 34"/>
                  <a:gd name="T10" fmla="*/ 0 w 14"/>
                  <a:gd name="T11" fmla="*/ 14 h 34"/>
                  <a:gd name="T12" fmla="*/ 0 w 14"/>
                  <a:gd name="T13" fmla="*/ 14 h 34"/>
                  <a:gd name="T14" fmla="*/ 1 w 14"/>
                  <a:gd name="T15" fmla="*/ 17 h 34"/>
                  <a:gd name="T16" fmla="*/ 3 w 14"/>
                  <a:gd name="T17" fmla="*/ 18 h 34"/>
                  <a:gd name="T18" fmla="*/ 5 w 14"/>
                  <a:gd name="T19" fmla="*/ 17 h 34"/>
                  <a:gd name="T20" fmla="*/ 6 w 14"/>
                  <a:gd name="T21" fmla="*/ 14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34">
                    <a:moveTo>
                      <a:pt x="14" y="27"/>
                    </a:moveTo>
                    <a:lnTo>
                      <a:pt x="14" y="27"/>
                    </a:lnTo>
                    <a:lnTo>
                      <a:pt x="14" y="0"/>
                    </a:lnTo>
                    <a:lnTo>
                      <a:pt x="0" y="0"/>
                    </a:lnTo>
                    <a:lnTo>
                      <a:pt x="0" y="27"/>
                    </a:lnTo>
                    <a:lnTo>
                      <a:pt x="2" y="33"/>
                    </a:lnTo>
                    <a:lnTo>
                      <a:pt x="7" y="34"/>
                    </a:lnTo>
                    <a:lnTo>
                      <a:pt x="12" y="33"/>
                    </a:lnTo>
                    <a:lnTo>
                      <a:pt x="14"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33" name="Freeform 268"/>
              <p:cNvSpPr>
                <a:spLocks/>
              </p:cNvSpPr>
              <p:nvPr/>
            </p:nvSpPr>
            <p:spPr bwMode="auto">
              <a:xfrm>
                <a:off x="2786" y="3522"/>
                <a:ext cx="6" cy="16"/>
              </a:xfrm>
              <a:custGeom>
                <a:avLst/>
                <a:gdLst>
                  <a:gd name="T0" fmla="*/ 6 w 14"/>
                  <a:gd name="T1" fmla="*/ 12 h 33"/>
                  <a:gd name="T2" fmla="*/ 6 w 14"/>
                  <a:gd name="T3" fmla="*/ 12 h 33"/>
                  <a:gd name="T4" fmla="*/ 6 w 14"/>
                  <a:gd name="T5" fmla="*/ 0 h 33"/>
                  <a:gd name="T6" fmla="*/ 0 w 14"/>
                  <a:gd name="T7" fmla="*/ 0 h 33"/>
                  <a:gd name="T8" fmla="*/ 0 w 14"/>
                  <a:gd name="T9" fmla="*/ 12 h 33"/>
                  <a:gd name="T10" fmla="*/ 0 w 14"/>
                  <a:gd name="T11" fmla="*/ 12 h 33"/>
                  <a:gd name="T12" fmla="*/ 0 w 14"/>
                  <a:gd name="T13" fmla="*/ 12 h 33"/>
                  <a:gd name="T14" fmla="*/ 1 w 14"/>
                  <a:gd name="T15" fmla="*/ 15 h 33"/>
                  <a:gd name="T16" fmla="*/ 3 w 14"/>
                  <a:gd name="T17" fmla="*/ 16 h 33"/>
                  <a:gd name="T18" fmla="*/ 5 w 14"/>
                  <a:gd name="T19" fmla="*/ 15 h 33"/>
                  <a:gd name="T20" fmla="*/ 6 w 14"/>
                  <a:gd name="T21" fmla="*/ 12 h 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33">
                    <a:moveTo>
                      <a:pt x="14" y="25"/>
                    </a:moveTo>
                    <a:lnTo>
                      <a:pt x="14" y="25"/>
                    </a:lnTo>
                    <a:lnTo>
                      <a:pt x="14" y="0"/>
                    </a:lnTo>
                    <a:lnTo>
                      <a:pt x="0" y="0"/>
                    </a:lnTo>
                    <a:lnTo>
                      <a:pt x="0" y="25"/>
                    </a:lnTo>
                    <a:lnTo>
                      <a:pt x="2" y="31"/>
                    </a:lnTo>
                    <a:lnTo>
                      <a:pt x="7" y="33"/>
                    </a:lnTo>
                    <a:lnTo>
                      <a:pt x="12" y="31"/>
                    </a:lnTo>
                    <a:lnTo>
                      <a:pt x="14"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34" name="Freeform 269"/>
              <p:cNvSpPr>
                <a:spLocks/>
              </p:cNvSpPr>
              <p:nvPr/>
            </p:nvSpPr>
            <p:spPr bwMode="auto">
              <a:xfrm>
                <a:off x="2786" y="3535"/>
                <a:ext cx="6" cy="17"/>
              </a:xfrm>
              <a:custGeom>
                <a:avLst/>
                <a:gdLst>
                  <a:gd name="T0" fmla="*/ 6 w 14"/>
                  <a:gd name="T1" fmla="*/ 14 h 35"/>
                  <a:gd name="T2" fmla="*/ 6 w 14"/>
                  <a:gd name="T3" fmla="*/ 14 h 35"/>
                  <a:gd name="T4" fmla="*/ 6 w 14"/>
                  <a:gd name="T5" fmla="*/ 0 h 35"/>
                  <a:gd name="T6" fmla="*/ 0 w 14"/>
                  <a:gd name="T7" fmla="*/ 0 h 35"/>
                  <a:gd name="T8" fmla="*/ 0 w 14"/>
                  <a:gd name="T9" fmla="*/ 14 h 35"/>
                  <a:gd name="T10" fmla="*/ 0 w 14"/>
                  <a:gd name="T11" fmla="*/ 14 h 35"/>
                  <a:gd name="T12" fmla="*/ 0 w 14"/>
                  <a:gd name="T13" fmla="*/ 14 h 35"/>
                  <a:gd name="T14" fmla="*/ 1 w 14"/>
                  <a:gd name="T15" fmla="*/ 16 h 35"/>
                  <a:gd name="T16" fmla="*/ 3 w 14"/>
                  <a:gd name="T17" fmla="*/ 17 h 35"/>
                  <a:gd name="T18" fmla="*/ 5 w 14"/>
                  <a:gd name="T19" fmla="*/ 16 h 35"/>
                  <a:gd name="T20" fmla="*/ 6 w 14"/>
                  <a:gd name="T21" fmla="*/ 14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35">
                    <a:moveTo>
                      <a:pt x="14" y="28"/>
                    </a:moveTo>
                    <a:lnTo>
                      <a:pt x="14" y="28"/>
                    </a:lnTo>
                    <a:lnTo>
                      <a:pt x="14" y="0"/>
                    </a:lnTo>
                    <a:lnTo>
                      <a:pt x="0" y="0"/>
                    </a:lnTo>
                    <a:lnTo>
                      <a:pt x="0" y="28"/>
                    </a:lnTo>
                    <a:lnTo>
                      <a:pt x="2" y="33"/>
                    </a:lnTo>
                    <a:lnTo>
                      <a:pt x="7" y="35"/>
                    </a:lnTo>
                    <a:lnTo>
                      <a:pt x="12" y="33"/>
                    </a:lnTo>
                    <a:lnTo>
                      <a:pt x="14"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35" name="Freeform 270"/>
              <p:cNvSpPr>
                <a:spLocks/>
              </p:cNvSpPr>
              <p:nvPr/>
            </p:nvSpPr>
            <p:spPr bwMode="auto">
              <a:xfrm>
                <a:off x="2786" y="3548"/>
                <a:ext cx="6" cy="17"/>
              </a:xfrm>
              <a:custGeom>
                <a:avLst/>
                <a:gdLst>
                  <a:gd name="T0" fmla="*/ 6 w 14"/>
                  <a:gd name="T1" fmla="*/ 14 h 34"/>
                  <a:gd name="T2" fmla="*/ 6 w 14"/>
                  <a:gd name="T3" fmla="*/ 14 h 34"/>
                  <a:gd name="T4" fmla="*/ 6 w 14"/>
                  <a:gd name="T5" fmla="*/ 0 h 34"/>
                  <a:gd name="T6" fmla="*/ 0 w 14"/>
                  <a:gd name="T7" fmla="*/ 0 h 34"/>
                  <a:gd name="T8" fmla="*/ 0 w 14"/>
                  <a:gd name="T9" fmla="*/ 14 h 34"/>
                  <a:gd name="T10" fmla="*/ 0 w 14"/>
                  <a:gd name="T11" fmla="*/ 14 h 34"/>
                  <a:gd name="T12" fmla="*/ 0 w 14"/>
                  <a:gd name="T13" fmla="*/ 14 h 34"/>
                  <a:gd name="T14" fmla="*/ 1 w 14"/>
                  <a:gd name="T15" fmla="*/ 16 h 34"/>
                  <a:gd name="T16" fmla="*/ 3 w 14"/>
                  <a:gd name="T17" fmla="*/ 17 h 34"/>
                  <a:gd name="T18" fmla="*/ 5 w 14"/>
                  <a:gd name="T19" fmla="*/ 16 h 34"/>
                  <a:gd name="T20" fmla="*/ 6 w 14"/>
                  <a:gd name="T21" fmla="*/ 14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34">
                    <a:moveTo>
                      <a:pt x="14" y="27"/>
                    </a:moveTo>
                    <a:lnTo>
                      <a:pt x="14" y="27"/>
                    </a:lnTo>
                    <a:lnTo>
                      <a:pt x="14" y="0"/>
                    </a:lnTo>
                    <a:lnTo>
                      <a:pt x="0" y="0"/>
                    </a:lnTo>
                    <a:lnTo>
                      <a:pt x="0" y="27"/>
                    </a:lnTo>
                    <a:lnTo>
                      <a:pt x="2" y="32"/>
                    </a:lnTo>
                    <a:lnTo>
                      <a:pt x="7" y="34"/>
                    </a:lnTo>
                    <a:lnTo>
                      <a:pt x="12" y="32"/>
                    </a:lnTo>
                    <a:lnTo>
                      <a:pt x="14"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36" name="Freeform 271"/>
              <p:cNvSpPr>
                <a:spLocks/>
              </p:cNvSpPr>
              <p:nvPr/>
            </p:nvSpPr>
            <p:spPr bwMode="auto">
              <a:xfrm>
                <a:off x="2786" y="3562"/>
                <a:ext cx="7" cy="16"/>
              </a:xfrm>
              <a:custGeom>
                <a:avLst/>
                <a:gdLst>
                  <a:gd name="T0" fmla="*/ 7 w 15"/>
                  <a:gd name="T1" fmla="*/ 13 h 32"/>
                  <a:gd name="T2" fmla="*/ 7 w 15"/>
                  <a:gd name="T3" fmla="*/ 13 h 32"/>
                  <a:gd name="T4" fmla="*/ 7 w 15"/>
                  <a:gd name="T5" fmla="*/ 0 h 32"/>
                  <a:gd name="T6" fmla="*/ 0 w 15"/>
                  <a:gd name="T7" fmla="*/ 0 h 32"/>
                  <a:gd name="T8" fmla="*/ 1 w 15"/>
                  <a:gd name="T9" fmla="*/ 13 h 32"/>
                  <a:gd name="T10" fmla="*/ 1 w 15"/>
                  <a:gd name="T11" fmla="*/ 13 h 32"/>
                  <a:gd name="T12" fmla="*/ 1 w 15"/>
                  <a:gd name="T13" fmla="*/ 13 h 32"/>
                  <a:gd name="T14" fmla="*/ 2 w 15"/>
                  <a:gd name="T15" fmla="*/ 15 h 32"/>
                  <a:gd name="T16" fmla="*/ 4 w 15"/>
                  <a:gd name="T17" fmla="*/ 16 h 32"/>
                  <a:gd name="T18" fmla="*/ 7 w 15"/>
                  <a:gd name="T19" fmla="*/ 15 h 32"/>
                  <a:gd name="T20" fmla="*/ 7 w 15"/>
                  <a:gd name="T21" fmla="*/ 13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32">
                    <a:moveTo>
                      <a:pt x="15" y="25"/>
                    </a:moveTo>
                    <a:lnTo>
                      <a:pt x="15" y="25"/>
                    </a:lnTo>
                    <a:lnTo>
                      <a:pt x="14" y="0"/>
                    </a:lnTo>
                    <a:lnTo>
                      <a:pt x="0" y="0"/>
                    </a:lnTo>
                    <a:lnTo>
                      <a:pt x="2" y="25"/>
                    </a:lnTo>
                    <a:lnTo>
                      <a:pt x="4" y="30"/>
                    </a:lnTo>
                    <a:lnTo>
                      <a:pt x="9" y="32"/>
                    </a:lnTo>
                    <a:lnTo>
                      <a:pt x="14" y="30"/>
                    </a:lnTo>
                    <a:lnTo>
                      <a:pt x="15"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37" name="Freeform 272"/>
              <p:cNvSpPr>
                <a:spLocks/>
              </p:cNvSpPr>
              <p:nvPr/>
            </p:nvSpPr>
            <p:spPr bwMode="auto">
              <a:xfrm>
                <a:off x="2786" y="3574"/>
                <a:ext cx="7" cy="18"/>
              </a:xfrm>
              <a:custGeom>
                <a:avLst/>
                <a:gdLst>
                  <a:gd name="T0" fmla="*/ 7 w 13"/>
                  <a:gd name="T1" fmla="*/ 14 h 34"/>
                  <a:gd name="T2" fmla="*/ 7 w 13"/>
                  <a:gd name="T3" fmla="*/ 14 h 34"/>
                  <a:gd name="T4" fmla="*/ 7 w 13"/>
                  <a:gd name="T5" fmla="*/ 0 h 34"/>
                  <a:gd name="T6" fmla="*/ 0 w 13"/>
                  <a:gd name="T7" fmla="*/ 0 h 34"/>
                  <a:gd name="T8" fmla="*/ 0 w 13"/>
                  <a:gd name="T9" fmla="*/ 14 h 34"/>
                  <a:gd name="T10" fmla="*/ 0 w 13"/>
                  <a:gd name="T11" fmla="*/ 14 h 34"/>
                  <a:gd name="T12" fmla="*/ 0 w 13"/>
                  <a:gd name="T13" fmla="*/ 14 h 34"/>
                  <a:gd name="T14" fmla="*/ 1 w 13"/>
                  <a:gd name="T15" fmla="*/ 17 h 34"/>
                  <a:gd name="T16" fmla="*/ 4 w 13"/>
                  <a:gd name="T17" fmla="*/ 18 h 34"/>
                  <a:gd name="T18" fmla="*/ 6 w 13"/>
                  <a:gd name="T19" fmla="*/ 17 h 34"/>
                  <a:gd name="T20" fmla="*/ 7 w 13"/>
                  <a:gd name="T21" fmla="*/ 14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4">
                    <a:moveTo>
                      <a:pt x="13" y="27"/>
                    </a:moveTo>
                    <a:lnTo>
                      <a:pt x="13" y="27"/>
                    </a:lnTo>
                    <a:lnTo>
                      <a:pt x="13" y="0"/>
                    </a:lnTo>
                    <a:lnTo>
                      <a:pt x="0" y="0"/>
                    </a:lnTo>
                    <a:lnTo>
                      <a:pt x="0" y="27"/>
                    </a:lnTo>
                    <a:lnTo>
                      <a:pt x="2" y="33"/>
                    </a:lnTo>
                    <a:lnTo>
                      <a:pt x="7" y="34"/>
                    </a:lnTo>
                    <a:lnTo>
                      <a:pt x="12" y="33"/>
                    </a:lnTo>
                    <a:lnTo>
                      <a:pt x="1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38" name="Freeform 273"/>
              <p:cNvSpPr>
                <a:spLocks/>
              </p:cNvSpPr>
              <p:nvPr/>
            </p:nvSpPr>
            <p:spPr bwMode="auto">
              <a:xfrm>
                <a:off x="2786" y="3588"/>
                <a:ext cx="7" cy="16"/>
              </a:xfrm>
              <a:custGeom>
                <a:avLst/>
                <a:gdLst>
                  <a:gd name="T0" fmla="*/ 7 w 13"/>
                  <a:gd name="T1" fmla="*/ 12 h 33"/>
                  <a:gd name="T2" fmla="*/ 7 w 13"/>
                  <a:gd name="T3" fmla="*/ 12 h 33"/>
                  <a:gd name="T4" fmla="*/ 7 w 13"/>
                  <a:gd name="T5" fmla="*/ 0 h 33"/>
                  <a:gd name="T6" fmla="*/ 0 w 13"/>
                  <a:gd name="T7" fmla="*/ 0 h 33"/>
                  <a:gd name="T8" fmla="*/ 0 w 13"/>
                  <a:gd name="T9" fmla="*/ 12 h 33"/>
                  <a:gd name="T10" fmla="*/ 0 w 13"/>
                  <a:gd name="T11" fmla="*/ 12 h 33"/>
                  <a:gd name="T12" fmla="*/ 0 w 13"/>
                  <a:gd name="T13" fmla="*/ 12 h 33"/>
                  <a:gd name="T14" fmla="*/ 1 w 13"/>
                  <a:gd name="T15" fmla="*/ 15 h 33"/>
                  <a:gd name="T16" fmla="*/ 4 w 13"/>
                  <a:gd name="T17" fmla="*/ 16 h 33"/>
                  <a:gd name="T18" fmla="*/ 6 w 13"/>
                  <a:gd name="T19" fmla="*/ 15 h 33"/>
                  <a:gd name="T20" fmla="*/ 7 w 13"/>
                  <a:gd name="T21" fmla="*/ 12 h 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3">
                    <a:moveTo>
                      <a:pt x="13" y="25"/>
                    </a:moveTo>
                    <a:lnTo>
                      <a:pt x="13" y="25"/>
                    </a:lnTo>
                    <a:lnTo>
                      <a:pt x="13" y="0"/>
                    </a:lnTo>
                    <a:lnTo>
                      <a:pt x="0" y="0"/>
                    </a:lnTo>
                    <a:lnTo>
                      <a:pt x="0" y="25"/>
                    </a:lnTo>
                    <a:lnTo>
                      <a:pt x="2" y="31"/>
                    </a:lnTo>
                    <a:lnTo>
                      <a:pt x="7" y="33"/>
                    </a:lnTo>
                    <a:lnTo>
                      <a:pt x="12" y="31"/>
                    </a:lnTo>
                    <a:lnTo>
                      <a:pt x="13"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39" name="Freeform 274"/>
              <p:cNvSpPr>
                <a:spLocks/>
              </p:cNvSpPr>
              <p:nvPr/>
            </p:nvSpPr>
            <p:spPr bwMode="auto">
              <a:xfrm>
                <a:off x="2786" y="3601"/>
                <a:ext cx="7" cy="17"/>
              </a:xfrm>
              <a:custGeom>
                <a:avLst/>
                <a:gdLst>
                  <a:gd name="T0" fmla="*/ 7 w 13"/>
                  <a:gd name="T1" fmla="*/ 14 h 35"/>
                  <a:gd name="T2" fmla="*/ 7 w 13"/>
                  <a:gd name="T3" fmla="*/ 14 h 35"/>
                  <a:gd name="T4" fmla="*/ 7 w 13"/>
                  <a:gd name="T5" fmla="*/ 0 h 35"/>
                  <a:gd name="T6" fmla="*/ 0 w 13"/>
                  <a:gd name="T7" fmla="*/ 0 h 35"/>
                  <a:gd name="T8" fmla="*/ 0 w 13"/>
                  <a:gd name="T9" fmla="*/ 14 h 35"/>
                  <a:gd name="T10" fmla="*/ 0 w 13"/>
                  <a:gd name="T11" fmla="*/ 14 h 35"/>
                  <a:gd name="T12" fmla="*/ 0 w 13"/>
                  <a:gd name="T13" fmla="*/ 14 h 35"/>
                  <a:gd name="T14" fmla="*/ 1 w 13"/>
                  <a:gd name="T15" fmla="*/ 16 h 35"/>
                  <a:gd name="T16" fmla="*/ 4 w 13"/>
                  <a:gd name="T17" fmla="*/ 17 h 35"/>
                  <a:gd name="T18" fmla="*/ 6 w 13"/>
                  <a:gd name="T19" fmla="*/ 16 h 35"/>
                  <a:gd name="T20" fmla="*/ 7 w 13"/>
                  <a:gd name="T21" fmla="*/ 14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5">
                    <a:moveTo>
                      <a:pt x="13" y="28"/>
                    </a:moveTo>
                    <a:lnTo>
                      <a:pt x="13" y="28"/>
                    </a:lnTo>
                    <a:lnTo>
                      <a:pt x="13" y="0"/>
                    </a:lnTo>
                    <a:lnTo>
                      <a:pt x="0" y="0"/>
                    </a:lnTo>
                    <a:lnTo>
                      <a:pt x="0" y="28"/>
                    </a:lnTo>
                    <a:lnTo>
                      <a:pt x="2" y="33"/>
                    </a:lnTo>
                    <a:lnTo>
                      <a:pt x="7" y="35"/>
                    </a:lnTo>
                    <a:lnTo>
                      <a:pt x="12" y="33"/>
                    </a:lnTo>
                    <a:lnTo>
                      <a:pt x="13"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40" name="Freeform 275"/>
              <p:cNvSpPr>
                <a:spLocks/>
              </p:cNvSpPr>
              <p:nvPr/>
            </p:nvSpPr>
            <p:spPr bwMode="auto">
              <a:xfrm>
                <a:off x="2786" y="3614"/>
                <a:ext cx="7" cy="17"/>
              </a:xfrm>
              <a:custGeom>
                <a:avLst/>
                <a:gdLst>
                  <a:gd name="T0" fmla="*/ 4 w 13"/>
                  <a:gd name="T1" fmla="*/ 17 h 34"/>
                  <a:gd name="T2" fmla="*/ 7 w 13"/>
                  <a:gd name="T3" fmla="*/ 17 h 34"/>
                  <a:gd name="T4" fmla="*/ 7 w 13"/>
                  <a:gd name="T5" fmla="*/ 0 h 34"/>
                  <a:gd name="T6" fmla="*/ 0 w 13"/>
                  <a:gd name="T7" fmla="*/ 0 h 34"/>
                  <a:gd name="T8" fmla="*/ 0 w 13"/>
                  <a:gd name="T9" fmla="*/ 17 h 34"/>
                  <a:gd name="T10" fmla="*/ 4 w 13"/>
                  <a:gd name="T11" fmla="*/ 17 h 3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34">
                    <a:moveTo>
                      <a:pt x="7" y="34"/>
                    </a:moveTo>
                    <a:lnTo>
                      <a:pt x="13" y="34"/>
                    </a:lnTo>
                    <a:lnTo>
                      <a:pt x="13" y="0"/>
                    </a:lnTo>
                    <a:lnTo>
                      <a:pt x="0" y="0"/>
                    </a:lnTo>
                    <a:lnTo>
                      <a:pt x="0" y="34"/>
                    </a:lnTo>
                    <a:lnTo>
                      <a:pt x="7"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41" name="Freeform 276"/>
              <p:cNvSpPr>
                <a:spLocks/>
              </p:cNvSpPr>
              <p:nvPr/>
            </p:nvSpPr>
            <p:spPr bwMode="auto">
              <a:xfrm>
                <a:off x="2786" y="3631"/>
                <a:ext cx="7" cy="4"/>
              </a:xfrm>
              <a:custGeom>
                <a:avLst/>
                <a:gdLst>
                  <a:gd name="T0" fmla="*/ 0 w 13"/>
                  <a:gd name="T1" fmla="*/ 0 h 7"/>
                  <a:gd name="T2" fmla="*/ 1 w 13"/>
                  <a:gd name="T3" fmla="*/ 3 h 7"/>
                  <a:gd name="T4" fmla="*/ 4 w 13"/>
                  <a:gd name="T5" fmla="*/ 4 h 7"/>
                  <a:gd name="T6" fmla="*/ 6 w 13"/>
                  <a:gd name="T7" fmla="*/ 3 h 7"/>
                  <a:gd name="T8" fmla="*/ 7 w 13"/>
                  <a:gd name="T9" fmla="*/ 0 h 7"/>
                  <a:gd name="T10" fmla="*/ 0 w 13"/>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7">
                    <a:moveTo>
                      <a:pt x="0" y="0"/>
                    </a:moveTo>
                    <a:lnTo>
                      <a:pt x="2" y="5"/>
                    </a:lnTo>
                    <a:lnTo>
                      <a:pt x="7" y="7"/>
                    </a:lnTo>
                    <a:lnTo>
                      <a:pt x="12" y="5"/>
                    </a:lnTo>
                    <a:lnTo>
                      <a:pt x="1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42" name="Freeform 277"/>
              <p:cNvSpPr>
                <a:spLocks/>
              </p:cNvSpPr>
              <p:nvPr/>
            </p:nvSpPr>
            <p:spPr bwMode="auto">
              <a:xfrm>
                <a:off x="2632" y="3277"/>
                <a:ext cx="93" cy="4"/>
              </a:xfrm>
              <a:custGeom>
                <a:avLst/>
                <a:gdLst>
                  <a:gd name="T0" fmla="*/ 93 w 187"/>
                  <a:gd name="T1" fmla="*/ 0 h 7"/>
                  <a:gd name="T2" fmla="*/ 90 w 187"/>
                  <a:gd name="T3" fmla="*/ 4 h 7"/>
                  <a:gd name="T4" fmla="*/ 92 w 187"/>
                  <a:gd name="T5" fmla="*/ 4 h 7"/>
                  <a:gd name="T6" fmla="*/ 88 w 187"/>
                  <a:gd name="T7" fmla="*/ 4 h 7"/>
                  <a:gd name="T8" fmla="*/ 85 w 187"/>
                  <a:gd name="T9" fmla="*/ 4 h 7"/>
                  <a:gd name="T10" fmla="*/ 82 w 187"/>
                  <a:gd name="T11" fmla="*/ 4 h 7"/>
                  <a:gd name="T12" fmla="*/ 78 w 187"/>
                  <a:gd name="T13" fmla="*/ 4 h 7"/>
                  <a:gd name="T14" fmla="*/ 73 w 187"/>
                  <a:gd name="T15" fmla="*/ 4 h 7"/>
                  <a:gd name="T16" fmla="*/ 70 w 187"/>
                  <a:gd name="T17" fmla="*/ 4 h 7"/>
                  <a:gd name="T18" fmla="*/ 66 w 187"/>
                  <a:gd name="T19" fmla="*/ 4 h 7"/>
                  <a:gd name="T20" fmla="*/ 63 w 187"/>
                  <a:gd name="T21" fmla="*/ 4 h 7"/>
                  <a:gd name="T22" fmla="*/ 60 w 187"/>
                  <a:gd name="T23" fmla="*/ 4 h 7"/>
                  <a:gd name="T24" fmla="*/ 56 w 187"/>
                  <a:gd name="T25" fmla="*/ 4 h 7"/>
                  <a:gd name="T26" fmla="*/ 53 w 187"/>
                  <a:gd name="T27" fmla="*/ 4 h 7"/>
                  <a:gd name="T28" fmla="*/ 50 w 187"/>
                  <a:gd name="T29" fmla="*/ 4 h 7"/>
                  <a:gd name="T30" fmla="*/ 46 w 187"/>
                  <a:gd name="T31" fmla="*/ 4 h 7"/>
                  <a:gd name="T32" fmla="*/ 41 w 187"/>
                  <a:gd name="T33" fmla="*/ 4 h 7"/>
                  <a:gd name="T34" fmla="*/ 38 w 187"/>
                  <a:gd name="T35" fmla="*/ 4 h 7"/>
                  <a:gd name="T36" fmla="*/ 35 w 187"/>
                  <a:gd name="T37" fmla="*/ 4 h 7"/>
                  <a:gd name="T38" fmla="*/ 31 w 187"/>
                  <a:gd name="T39" fmla="*/ 4 h 7"/>
                  <a:gd name="T40" fmla="*/ 28 w 187"/>
                  <a:gd name="T41" fmla="*/ 4 h 7"/>
                  <a:gd name="T42" fmla="*/ 25 w 187"/>
                  <a:gd name="T43" fmla="*/ 4 h 7"/>
                  <a:gd name="T44" fmla="*/ 21 w 187"/>
                  <a:gd name="T45" fmla="*/ 4 h 7"/>
                  <a:gd name="T46" fmla="*/ 18 w 187"/>
                  <a:gd name="T47" fmla="*/ 4 h 7"/>
                  <a:gd name="T48" fmla="*/ 15 w 187"/>
                  <a:gd name="T49" fmla="*/ 4 h 7"/>
                  <a:gd name="T50" fmla="*/ 10 w 187"/>
                  <a:gd name="T51" fmla="*/ 4 h 7"/>
                  <a:gd name="T52" fmla="*/ 8 w 187"/>
                  <a:gd name="T53" fmla="*/ 4 h 7"/>
                  <a:gd name="T54" fmla="*/ 5 w 187"/>
                  <a:gd name="T55" fmla="*/ 2 h 7"/>
                  <a:gd name="T56" fmla="*/ 1 w 187"/>
                  <a:gd name="T57" fmla="*/ 2 h 7"/>
                  <a:gd name="T58" fmla="*/ 0 w 187"/>
                  <a:gd name="T59" fmla="*/ 0 h 7"/>
                  <a:gd name="T60" fmla="*/ 93 w 187"/>
                  <a:gd name="T61" fmla="*/ 0 h 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87" h="7">
                    <a:moveTo>
                      <a:pt x="187" y="0"/>
                    </a:moveTo>
                    <a:lnTo>
                      <a:pt x="180" y="7"/>
                    </a:lnTo>
                    <a:lnTo>
                      <a:pt x="184" y="7"/>
                    </a:lnTo>
                    <a:lnTo>
                      <a:pt x="177" y="7"/>
                    </a:lnTo>
                    <a:lnTo>
                      <a:pt x="170" y="7"/>
                    </a:lnTo>
                    <a:lnTo>
                      <a:pt x="164" y="7"/>
                    </a:lnTo>
                    <a:lnTo>
                      <a:pt x="157" y="7"/>
                    </a:lnTo>
                    <a:lnTo>
                      <a:pt x="147" y="7"/>
                    </a:lnTo>
                    <a:lnTo>
                      <a:pt x="140" y="7"/>
                    </a:lnTo>
                    <a:lnTo>
                      <a:pt x="133" y="7"/>
                    </a:lnTo>
                    <a:lnTo>
                      <a:pt x="127" y="7"/>
                    </a:lnTo>
                    <a:lnTo>
                      <a:pt x="120" y="7"/>
                    </a:lnTo>
                    <a:lnTo>
                      <a:pt x="113" y="7"/>
                    </a:lnTo>
                    <a:lnTo>
                      <a:pt x="107" y="7"/>
                    </a:lnTo>
                    <a:lnTo>
                      <a:pt x="100" y="7"/>
                    </a:lnTo>
                    <a:lnTo>
                      <a:pt x="93" y="7"/>
                    </a:lnTo>
                    <a:lnTo>
                      <a:pt x="83" y="7"/>
                    </a:lnTo>
                    <a:lnTo>
                      <a:pt x="77" y="7"/>
                    </a:lnTo>
                    <a:lnTo>
                      <a:pt x="70" y="7"/>
                    </a:lnTo>
                    <a:lnTo>
                      <a:pt x="63" y="7"/>
                    </a:lnTo>
                    <a:lnTo>
                      <a:pt x="57" y="7"/>
                    </a:lnTo>
                    <a:lnTo>
                      <a:pt x="50" y="7"/>
                    </a:lnTo>
                    <a:lnTo>
                      <a:pt x="43" y="7"/>
                    </a:lnTo>
                    <a:lnTo>
                      <a:pt x="37" y="7"/>
                    </a:lnTo>
                    <a:lnTo>
                      <a:pt x="30" y="7"/>
                    </a:lnTo>
                    <a:lnTo>
                      <a:pt x="20" y="7"/>
                    </a:lnTo>
                    <a:lnTo>
                      <a:pt x="16" y="7"/>
                    </a:lnTo>
                    <a:lnTo>
                      <a:pt x="10" y="4"/>
                    </a:lnTo>
                    <a:lnTo>
                      <a:pt x="3" y="4"/>
                    </a:lnTo>
                    <a:lnTo>
                      <a:pt x="0" y="0"/>
                    </a:lnTo>
                    <a:lnTo>
                      <a:pt x="187"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43" name="Freeform 278"/>
              <p:cNvSpPr>
                <a:spLocks/>
              </p:cNvSpPr>
              <p:nvPr/>
            </p:nvSpPr>
            <p:spPr bwMode="auto">
              <a:xfrm>
                <a:off x="2625" y="3272"/>
                <a:ext cx="105" cy="9"/>
              </a:xfrm>
              <a:custGeom>
                <a:avLst/>
                <a:gdLst>
                  <a:gd name="T0" fmla="*/ 105 w 209"/>
                  <a:gd name="T1" fmla="*/ 0 h 16"/>
                  <a:gd name="T2" fmla="*/ 97 w 209"/>
                  <a:gd name="T3" fmla="*/ 9 h 16"/>
                  <a:gd name="T4" fmla="*/ 99 w 209"/>
                  <a:gd name="T5" fmla="*/ 9 h 16"/>
                  <a:gd name="T6" fmla="*/ 96 w 209"/>
                  <a:gd name="T7" fmla="*/ 9 h 16"/>
                  <a:gd name="T8" fmla="*/ 92 w 209"/>
                  <a:gd name="T9" fmla="*/ 9 h 16"/>
                  <a:gd name="T10" fmla="*/ 89 w 209"/>
                  <a:gd name="T11" fmla="*/ 9 h 16"/>
                  <a:gd name="T12" fmla="*/ 86 w 209"/>
                  <a:gd name="T13" fmla="*/ 9 h 16"/>
                  <a:gd name="T14" fmla="*/ 81 w 209"/>
                  <a:gd name="T15" fmla="*/ 9 h 16"/>
                  <a:gd name="T16" fmla="*/ 77 w 209"/>
                  <a:gd name="T17" fmla="*/ 9 h 16"/>
                  <a:gd name="T18" fmla="*/ 74 w 209"/>
                  <a:gd name="T19" fmla="*/ 9 h 16"/>
                  <a:gd name="T20" fmla="*/ 71 w 209"/>
                  <a:gd name="T21" fmla="*/ 9 h 16"/>
                  <a:gd name="T22" fmla="*/ 67 w 209"/>
                  <a:gd name="T23" fmla="*/ 9 h 16"/>
                  <a:gd name="T24" fmla="*/ 64 w 209"/>
                  <a:gd name="T25" fmla="*/ 9 h 16"/>
                  <a:gd name="T26" fmla="*/ 61 w 209"/>
                  <a:gd name="T27" fmla="*/ 9 h 16"/>
                  <a:gd name="T28" fmla="*/ 57 w 209"/>
                  <a:gd name="T29" fmla="*/ 9 h 16"/>
                  <a:gd name="T30" fmla="*/ 54 w 209"/>
                  <a:gd name="T31" fmla="*/ 9 h 16"/>
                  <a:gd name="T32" fmla="*/ 49 w 209"/>
                  <a:gd name="T33" fmla="*/ 9 h 16"/>
                  <a:gd name="T34" fmla="*/ 46 w 209"/>
                  <a:gd name="T35" fmla="*/ 9 h 16"/>
                  <a:gd name="T36" fmla="*/ 42 w 209"/>
                  <a:gd name="T37" fmla="*/ 9 h 16"/>
                  <a:gd name="T38" fmla="*/ 39 w 209"/>
                  <a:gd name="T39" fmla="*/ 9 h 16"/>
                  <a:gd name="T40" fmla="*/ 36 w 209"/>
                  <a:gd name="T41" fmla="*/ 9 h 16"/>
                  <a:gd name="T42" fmla="*/ 32 w 209"/>
                  <a:gd name="T43" fmla="*/ 9 h 16"/>
                  <a:gd name="T44" fmla="*/ 29 w 209"/>
                  <a:gd name="T45" fmla="*/ 9 h 16"/>
                  <a:gd name="T46" fmla="*/ 26 w 209"/>
                  <a:gd name="T47" fmla="*/ 9 h 16"/>
                  <a:gd name="T48" fmla="*/ 22 w 209"/>
                  <a:gd name="T49" fmla="*/ 9 h 16"/>
                  <a:gd name="T50" fmla="*/ 17 w 209"/>
                  <a:gd name="T51" fmla="*/ 9 h 16"/>
                  <a:gd name="T52" fmla="*/ 15 w 209"/>
                  <a:gd name="T53" fmla="*/ 9 h 16"/>
                  <a:gd name="T54" fmla="*/ 12 w 209"/>
                  <a:gd name="T55" fmla="*/ 7 h 16"/>
                  <a:gd name="T56" fmla="*/ 9 w 209"/>
                  <a:gd name="T57" fmla="*/ 7 h 16"/>
                  <a:gd name="T58" fmla="*/ 5 w 209"/>
                  <a:gd name="T59" fmla="*/ 5 h 16"/>
                  <a:gd name="T60" fmla="*/ 2 w 209"/>
                  <a:gd name="T61" fmla="*/ 3 h 16"/>
                  <a:gd name="T62" fmla="*/ 0 w 209"/>
                  <a:gd name="T63" fmla="*/ 0 h 16"/>
                  <a:gd name="T64" fmla="*/ 105 w 209"/>
                  <a:gd name="T65" fmla="*/ 0 h 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9" h="16">
                    <a:moveTo>
                      <a:pt x="209" y="0"/>
                    </a:moveTo>
                    <a:lnTo>
                      <a:pt x="194" y="16"/>
                    </a:lnTo>
                    <a:lnTo>
                      <a:pt x="198" y="16"/>
                    </a:lnTo>
                    <a:lnTo>
                      <a:pt x="191" y="16"/>
                    </a:lnTo>
                    <a:lnTo>
                      <a:pt x="184" y="16"/>
                    </a:lnTo>
                    <a:lnTo>
                      <a:pt x="178" y="16"/>
                    </a:lnTo>
                    <a:lnTo>
                      <a:pt x="171" y="16"/>
                    </a:lnTo>
                    <a:lnTo>
                      <a:pt x="161" y="16"/>
                    </a:lnTo>
                    <a:lnTo>
                      <a:pt x="154" y="16"/>
                    </a:lnTo>
                    <a:lnTo>
                      <a:pt x="147" y="16"/>
                    </a:lnTo>
                    <a:lnTo>
                      <a:pt x="141" y="16"/>
                    </a:lnTo>
                    <a:lnTo>
                      <a:pt x="134" y="16"/>
                    </a:lnTo>
                    <a:lnTo>
                      <a:pt x="127" y="16"/>
                    </a:lnTo>
                    <a:lnTo>
                      <a:pt x="121" y="16"/>
                    </a:lnTo>
                    <a:lnTo>
                      <a:pt x="114" y="16"/>
                    </a:lnTo>
                    <a:lnTo>
                      <a:pt x="107" y="16"/>
                    </a:lnTo>
                    <a:lnTo>
                      <a:pt x="97" y="16"/>
                    </a:lnTo>
                    <a:lnTo>
                      <a:pt x="91" y="16"/>
                    </a:lnTo>
                    <a:lnTo>
                      <a:pt x="84" y="16"/>
                    </a:lnTo>
                    <a:lnTo>
                      <a:pt x="77" y="16"/>
                    </a:lnTo>
                    <a:lnTo>
                      <a:pt x="71" y="16"/>
                    </a:lnTo>
                    <a:lnTo>
                      <a:pt x="64" y="16"/>
                    </a:lnTo>
                    <a:lnTo>
                      <a:pt x="57" y="16"/>
                    </a:lnTo>
                    <a:lnTo>
                      <a:pt x="51" y="16"/>
                    </a:lnTo>
                    <a:lnTo>
                      <a:pt x="44" y="16"/>
                    </a:lnTo>
                    <a:lnTo>
                      <a:pt x="34" y="16"/>
                    </a:lnTo>
                    <a:lnTo>
                      <a:pt x="30" y="16"/>
                    </a:lnTo>
                    <a:lnTo>
                      <a:pt x="24" y="13"/>
                    </a:lnTo>
                    <a:lnTo>
                      <a:pt x="17" y="13"/>
                    </a:lnTo>
                    <a:lnTo>
                      <a:pt x="10" y="9"/>
                    </a:lnTo>
                    <a:lnTo>
                      <a:pt x="4" y="5"/>
                    </a:lnTo>
                    <a:lnTo>
                      <a:pt x="0" y="0"/>
                    </a:lnTo>
                    <a:lnTo>
                      <a:pt x="209"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44" name="Freeform 279"/>
              <p:cNvSpPr>
                <a:spLocks/>
              </p:cNvSpPr>
              <p:nvPr/>
            </p:nvSpPr>
            <p:spPr bwMode="auto">
              <a:xfrm>
                <a:off x="2619" y="3268"/>
                <a:ext cx="115" cy="9"/>
              </a:xfrm>
              <a:custGeom>
                <a:avLst/>
                <a:gdLst>
                  <a:gd name="T0" fmla="*/ 107 w 231"/>
                  <a:gd name="T1" fmla="*/ 9 h 18"/>
                  <a:gd name="T2" fmla="*/ 115 w 231"/>
                  <a:gd name="T3" fmla="*/ 0 h 18"/>
                  <a:gd name="T4" fmla="*/ 0 w 231"/>
                  <a:gd name="T5" fmla="*/ 0 h 18"/>
                  <a:gd name="T6" fmla="*/ 1 w 231"/>
                  <a:gd name="T7" fmla="*/ 2 h 18"/>
                  <a:gd name="T8" fmla="*/ 3 w 231"/>
                  <a:gd name="T9" fmla="*/ 4 h 18"/>
                  <a:gd name="T10" fmla="*/ 6 w 231"/>
                  <a:gd name="T11" fmla="*/ 6 h 18"/>
                  <a:gd name="T12" fmla="*/ 8 w 231"/>
                  <a:gd name="T13" fmla="*/ 7 h 18"/>
                  <a:gd name="T14" fmla="*/ 11 w 231"/>
                  <a:gd name="T15" fmla="*/ 9 h 18"/>
                  <a:gd name="T16" fmla="*/ 13 w 231"/>
                  <a:gd name="T17" fmla="*/ 9 h 18"/>
                  <a:gd name="T18" fmla="*/ 107 w 231"/>
                  <a:gd name="T19" fmla="*/ 9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1" h="18">
                    <a:moveTo>
                      <a:pt x="214" y="18"/>
                    </a:moveTo>
                    <a:lnTo>
                      <a:pt x="231" y="0"/>
                    </a:lnTo>
                    <a:lnTo>
                      <a:pt x="0" y="0"/>
                    </a:lnTo>
                    <a:lnTo>
                      <a:pt x="3" y="3"/>
                    </a:lnTo>
                    <a:lnTo>
                      <a:pt x="7" y="7"/>
                    </a:lnTo>
                    <a:lnTo>
                      <a:pt x="13" y="11"/>
                    </a:lnTo>
                    <a:lnTo>
                      <a:pt x="17" y="14"/>
                    </a:lnTo>
                    <a:lnTo>
                      <a:pt x="23" y="18"/>
                    </a:lnTo>
                    <a:lnTo>
                      <a:pt x="27" y="18"/>
                    </a:lnTo>
                    <a:lnTo>
                      <a:pt x="214" y="1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45" name="Freeform 280"/>
              <p:cNvSpPr>
                <a:spLocks/>
              </p:cNvSpPr>
              <p:nvPr/>
            </p:nvSpPr>
            <p:spPr bwMode="auto">
              <a:xfrm>
                <a:off x="2615" y="3263"/>
                <a:ext cx="123" cy="9"/>
              </a:xfrm>
              <a:custGeom>
                <a:avLst/>
                <a:gdLst>
                  <a:gd name="T0" fmla="*/ 115 w 246"/>
                  <a:gd name="T1" fmla="*/ 9 h 18"/>
                  <a:gd name="T2" fmla="*/ 123 w 246"/>
                  <a:gd name="T3" fmla="*/ 0 h 18"/>
                  <a:gd name="T4" fmla="*/ 0 w 246"/>
                  <a:gd name="T5" fmla="*/ 1 h 18"/>
                  <a:gd name="T6" fmla="*/ 2 w 246"/>
                  <a:gd name="T7" fmla="*/ 5 h 18"/>
                  <a:gd name="T8" fmla="*/ 5 w 246"/>
                  <a:gd name="T9" fmla="*/ 6 h 18"/>
                  <a:gd name="T10" fmla="*/ 7 w 246"/>
                  <a:gd name="T11" fmla="*/ 8 h 18"/>
                  <a:gd name="T12" fmla="*/ 10 w 246"/>
                  <a:gd name="T13" fmla="*/ 9 h 18"/>
                  <a:gd name="T14" fmla="*/ 115 w 246"/>
                  <a:gd name="T15" fmla="*/ 9 h 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46" h="18">
                    <a:moveTo>
                      <a:pt x="229" y="18"/>
                    </a:moveTo>
                    <a:lnTo>
                      <a:pt x="246" y="0"/>
                    </a:lnTo>
                    <a:lnTo>
                      <a:pt x="0" y="2"/>
                    </a:lnTo>
                    <a:lnTo>
                      <a:pt x="4" y="9"/>
                    </a:lnTo>
                    <a:lnTo>
                      <a:pt x="10" y="12"/>
                    </a:lnTo>
                    <a:lnTo>
                      <a:pt x="14" y="16"/>
                    </a:lnTo>
                    <a:lnTo>
                      <a:pt x="20" y="18"/>
                    </a:lnTo>
                    <a:lnTo>
                      <a:pt x="229" y="1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46" name="Freeform 281"/>
              <p:cNvSpPr>
                <a:spLocks/>
              </p:cNvSpPr>
              <p:nvPr/>
            </p:nvSpPr>
            <p:spPr bwMode="auto">
              <a:xfrm>
                <a:off x="2613" y="3259"/>
                <a:ext cx="129" cy="9"/>
              </a:xfrm>
              <a:custGeom>
                <a:avLst/>
                <a:gdLst>
                  <a:gd name="T0" fmla="*/ 121 w 259"/>
                  <a:gd name="T1" fmla="*/ 9 h 18"/>
                  <a:gd name="T2" fmla="*/ 129 w 259"/>
                  <a:gd name="T3" fmla="*/ 0 h 18"/>
                  <a:gd name="T4" fmla="*/ 0 w 259"/>
                  <a:gd name="T5" fmla="*/ 0 h 18"/>
                  <a:gd name="T6" fmla="*/ 1 w 259"/>
                  <a:gd name="T7" fmla="*/ 2 h 18"/>
                  <a:gd name="T8" fmla="*/ 2 w 259"/>
                  <a:gd name="T9" fmla="*/ 6 h 18"/>
                  <a:gd name="T10" fmla="*/ 4 w 259"/>
                  <a:gd name="T11" fmla="*/ 9 h 18"/>
                  <a:gd name="T12" fmla="*/ 6 w 259"/>
                  <a:gd name="T13" fmla="*/ 9 h 18"/>
                  <a:gd name="T14" fmla="*/ 121 w 259"/>
                  <a:gd name="T15" fmla="*/ 9 h 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59" h="18">
                    <a:moveTo>
                      <a:pt x="243" y="18"/>
                    </a:moveTo>
                    <a:lnTo>
                      <a:pt x="259" y="0"/>
                    </a:lnTo>
                    <a:lnTo>
                      <a:pt x="0" y="0"/>
                    </a:lnTo>
                    <a:lnTo>
                      <a:pt x="2" y="3"/>
                    </a:lnTo>
                    <a:lnTo>
                      <a:pt x="5" y="11"/>
                    </a:lnTo>
                    <a:lnTo>
                      <a:pt x="9" y="18"/>
                    </a:lnTo>
                    <a:lnTo>
                      <a:pt x="12" y="18"/>
                    </a:lnTo>
                    <a:lnTo>
                      <a:pt x="243" y="1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47" name="Freeform 282"/>
              <p:cNvSpPr>
                <a:spLocks/>
              </p:cNvSpPr>
              <p:nvPr/>
            </p:nvSpPr>
            <p:spPr bwMode="auto">
              <a:xfrm>
                <a:off x="2612" y="3254"/>
                <a:ext cx="134" cy="9"/>
              </a:xfrm>
              <a:custGeom>
                <a:avLst/>
                <a:gdLst>
                  <a:gd name="T0" fmla="*/ 126 w 269"/>
                  <a:gd name="T1" fmla="*/ 9 h 18"/>
                  <a:gd name="T2" fmla="*/ 134 w 269"/>
                  <a:gd name="T3" fmla="*/ 0 h 18"/>
                  <a:gd name="T4" fmla="*/ 0 w 269"/>
                  <a:gd name="T5" fmla="*/ 1 h 18"/>
                  <a:gd name="T6" fmla="*/ 0 w 269"/>
                  <a:gd name="T7" fmla="*/ 5 h 18"/>
                  <a:gd name="T8" fmla="*/ 1 w 269"/>
                  <a:gd name="T9" fmla="*/ 6 h 18"/>
                  <a:gd name="T10" fmla="*/ 3 w 269"/>
                  <a:gd name="T11" fmla="*/ 9 h 18"/>
                  <a:gd name="T12" fmla="*/ 126 w 269"/>
                  <a:gd name="T13" fmla="*/ 9 h 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69" h="18">
                    <a:moveTo>
                      <a:pt x="252" y="18"/>
                    </a:moveTo>
                    <a:lnTo>
                      <a:pt x="269" y="0"/>
                    </a:lnTo>
                    <a:lnTo>
                      <a:pt x="0" y="2"/>
                    </a:lnTo>
                    <a:lnTo>
                      <a:pt x="0" y="9"/>
                    </a:lnTo>
                    <a:lnTo>
                      <a:pt x="3" y="12"/>
                    </a:lnTo>
                    <a:lnTo>
                      <a:pt x="6" y="18"/>
                    </a:lnTo>
                    <a:lnTo>
                      <a:pt x="252" y="1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48" name="Freeform 283"/>
              <p:cNvSpPr>
                <a:spLocks/>
              </p:cNvSpPr>
              <p:nvPr/>
            </p:nvSpPr>
            <p:spPr bwMode="auto">
              <a:xfrm>
                <a:off x="2610" y="3250"/>
                <a:ext cx="141" cy="9"/>
              </a:xfrm>
              <a:custGeom>
                <a:avLst/>
                <a:gdLst>
                  <a:gd name="T0" fmla="*/ 132 w 281"/>
                  <a:gd name="T1" fmla="*/ 9 h 18"/>
                  <a:gd name="T2" fmla="*/ 141 w 281"/>
                  <a:gd name="T3" fmla="*/ 0 h 18"/>
                  <a:gd name="T4" fmla="*/ 0 w 281"/>
                  <a:gd name="T5" fmla="*/ 0 h 18"/>
                  <a:gd name="T6" fmla="*/ 0 w 281"/>
                  <a:gd name="T7" fmla="*/ 2 h 18"/>
                  <a:gd name="T8" fmla="*/ 2 w 281"/>
                  <a:gd name="T9" fmla="*/ 6 h 18"/>
                  <a:gd name="T10" fmla="*/ 2 w 281"/>
                  <a:gd name="T11" fmla="*/ 9 h 18"/>
                  <a:gd name="T12" fmla="*/ 3 w 281"/>
                  <a:gd name="T13" fmla="*/ 9 h 18"/>
                  <a:gd name="T14" fmla="*/ 132 w 281"/>
                  <a:gd name="T15" fmla="*/ 9 h 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81" h="18">
                    <a:moveTo>
                      <a:pt x="264" y="18"/>
                    </a:moveTo>
                    <a:lnTo>
                      <a:pt x="281" y="0"/>
                    </a:lnTo>
                    <a:lnTo>
                      <a:pt x="0" y="0"/>
                    </a:lnTo>
                    <a:lnTo>
                      <a:pt x="0" y="3"/>
                    </a:lnTo>
                    <a:lnTo>
                      <a:pt x="4" y="11"/>
                    </a:lnTo>
                    <a:lnTo>
                      <a:pt x="4" y="18"/>
                    </a:lnTo>
                    <a:lnTo>
                      <a:pt x="5" y="18"/>
                    </a:lnTo>
                    <a:lnTo>
                      <a:pt x="264" y="1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49" name="Freeform 284"/>
              <p:cNvSpPr>
                <a:spLocks/>
              </p:cNvSpPr>
              <p:nvPr/>
            </p:nvSpPr>
            <p:spPr bwMode="auto">
              <a:xfrm>
                <a:off x="2610" y="3245"/>
                <a:ext cx="145" cy="9"/>
              </a:xfrm>
              <a:custGeom>
                <a:avLst/>
                <a:gdLst>
                  <a:gd name="T0" fmla="*/ 137 w 289"/>
                  <a:gd name="T1" fmla="*/ 9 h 18"/>
                  <a:gd name="T2" fmla="*/ 145 w 289"/>
                  <a:gd name="T3" fmla="*/ 0 h 18"/>
                  <a:gd name="T4" fmla="*/ 0 w 289"/>
                  <a:gd name="T5" fmla="*/ 0 h 18"/>
                  <a:gd name="T6" fmla="*/ 0 w 289"/>
                  <a:gd name="T7" fmla="*/ 3 h 18"/>
                  <a:gd name="T8" fmla="*/ 0 w 289"/>
                  <a:gd name="T9" fmla="*/ 6 h 18"/>
                  <a:gd name="T10" fmla="*/ 2 w 289"/>
                  <a:gd name="T11" fmla="*/ 9 h 18"/>
                  <a:gd name="T12" fmla="*/ 137 w 289"/>
                  <a:gd name="T13" fmla="*/ 9 h 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9" h="18">
                    <a:moveTo>
                      <a:pt x="273" y="18"/>
                    </a:moveTo>
                    <a:lnTo>
                      <a:pt x="289" y="0"/>
                    </a:lnTo>
                    <a:lnTo>
                      <a:pt x="0" y="0"/>
                    </a:lnTo>
                    <a:lnTo>
                      <a:pt x="0" y="5"/>
                    </a:lnTo>
                    <a:lnTo>
                      <a:pt x="0" y="12"/>
                    </a:lnTo>
                    <a:lnTo>
                      <a:pt x="4" y="18"/>
                    </a:lnTo>
                    <a:lnTo>
                      <a:pt x="273" y="1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50" name="Freeform 285"/>
              <p:cNvSpPr>
                <a:spLocks/>
              </p:cNvSpPr>
              <p:nvPr/>
            </p:nvSpPr>
            <p:spPr bwMode="auto">
              <a:xfrm>
                <a:off x="2610" y="3241"/>
                <a:ext cx="146" cy="9"/>
              </a:xfrm>
              <a:custGeom>
                <a:avLst/>
                <a:gdLst>
                  <a:gd name="T0" fmla="*/ 141 w 291"/>
                  <a:gd name="T1" fmla="*/ 9 h 18"/>
                  <a:gd name="T2" fmla="*/ 146 w 291"/>
                  <a:gd name="T3" fmla="*/ 4 h 18"/>
                  <a:gd name="T4" fmla="*/ 146 w 291"/>
                  <a:gd name="T5" fmla="*/ 0 h 18"/>
                  <a:gd name="T6" fmla="*/ 36 w 291"/>
                  <a:gd name="T7" fmla="*/ 0 h 18"/>
                  <a:gd name="T8" fmla="*/ 32 w 291"/>
                  <a:gd name="T9" fmla="*/ 4 h 18"/>
                  <a:gd name="T10" fmla="*/ 0 w 291"/>
                  <a:gd name="T11" fmla="*/ 4 h 18"/>
                  <a:gd name="T12" fmla="*/ 0 w 291"/>
                  <a:gd name="T13" fmla="*/ 7 h 18"/>
                  <a:gd name="T14" fmla="*/ 0 w 291"/>
                  <a:gd name="T15" fmla="*/ 9 h 18"/>
                  <a:gd name="T16" fmla="*/ 141 w 291"/>
                  <a:gd name="T17" fmla="*/ 9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91" h="18">
                    <a:moveTo>
                      <a:pt x="281" y="18"/>
                    </a:moveTo>
                    <a:lnTo>
                      <a:pt x="291" y="7"/>
                    </a:lnTo>
                    <a:lnTo>
                      <a:pt x="291" y="0"/>
                    </a:lnTo>
                    <a:lnTo>
                      <a:pt x="71" y="0"/>
                    </a:lnTo>
                    <a:lnTo>
                      <a:pt x="64" y="7"/>
                    </a:lnTo>
                    <a:lnTo>
                      <a:pt x="0" y="7"/>
                    </a:lnTo>
                    <a:lnTo>
                      <a:pt x="0" y="14"/>
                    </a:lnTo>
                    <a:lnTo>
                      <a:pt x="0" y="18"/>
                    </a:lnTo>
                    <a:lnTo>
                      <a:pt x="281" y="1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51" name="Freeform 286"/>
              <p:cNvSpPr>
                <a:spLocks/>
              </p:cNvSpPr>
              <p:nvPr/>
            </p:nvSpPr>
            <p:spPr bwMode="auto">
              <a:xfrm>
                <a:off x="2610" y="3236"/>
                <a:ext cx="146" cy="9"/>
              </a:xfrm>
              <a:custGeom>
                <a:avLst/>
                <a:gdLst>
                  <a:gd name="T0" fmla="*/ 145 w 291"/>
                  <a:gd name="T1" fmla="*/ 9 h 18"/>
                  <a:gd name="T2" fmla="*/ 146 w 291"/>
                  <a:gd name="T3" fmla="*/ 8 h 18"/>
                  <a:gd name="T4" fmla="*/ 146 w 291"/>
                  <a:gd name="T5" fmla="*/ 0 h 18"/>
                  <a:gd name="T6" fmla="*/ 40 w 291"/>
                  <a:gd name="T7" fmla="*/ 0 h 18"/>
                  <a:gd name="T8" fmla="*/ 32 w 291"/>
                  <a:gd name="T9" fmla="*/ 8 h 18"/>
                  <a:gd name="T10" fmla="*/ 0 w 291"/>
                  <a:gd name="T11" fmla="*/ 8 h 18"/>
                  <a:gd name="T12" fmla="*/ 0 w 291"/>
                  <a:gd name="T13" fmla="*/ 9 h 18"/>
                  <a:gd name="T14" fmla="*/ 145 w 291"/>
                  <a:gd name="T15" fmla="*/ 9 h 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91" h="18">
                    <a:moveTo>
                      <a:pt x="289" y="18"/>
                    </a:moveTo>
                    <a:lnTo>
                      <a:pt x="291" y="16"/>
                    </a:lnTo>
                    <a:lnTo>
                      <a:pt x="291" y="0"/>
                    </a:lnTo>
                    <a:lnTo>
                      <a:pt x="79" y="0"/>
                    </a:lnTo>
                    <a:lnTo>
                      <a:pt x="64" y="16"/>
                    </a:lnTo>
                    <a:lnTo>
                      <a:pt x="0" y="16"/>
                    </a:lnTo>
                    <a:lnTo>
                      <a:pt x="0" y="18"/>
                    </a:lnTo>
                    <a:lnTo>
                      <a:pt x="289" y="1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52" name="Freeform 287"/>
              <p:cNvSpPr>
                <a:spLocks/>
              </p:cNvSpPr>
              <p:nvPr/>
            </p:nvSpPr>
            <p:spPr bwMode="auto">
              <a:xfrm>
                <a:off x="2645" y="3232"/>
                <a:ext cx="111" cy="9"/>
              </a:xfrm>
              <a:custGeom>
                <a:avLst/>
                <a:gdLst>
                  <a:gd name="T0" fmla="*/ 8 w 220"/>
                  <a:gd name="T1" fmla="*/ 0 h 18"/>
                  <a:gd name="T2" fmla="*/ 0 w 220"/>
                  <a:gd name="T3" fmla="*/ 9 h 18"/>
                  <a:gd name="T4" fmla="*/ 111 w 220"/>
                  <a:gd name="T5" fmla="*/ 9 h 18"/>
                  <a:gd name="T6" fmla="*/ 111 w 220"/>
                  <a:gd name="T7" fmla="*/ 0 h 18"/>
                  <a:gd name="T8" fmla="*/ 8 w 220"/>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0" h="18">
                    <a:moveTo>
                      <a:pt x="16" y="0"/>
                    </a:moveTo>
                    <a:lnTo>
                      <a:pt x="0" y="18"/>
                    </a:lnTo>
                    <a:lnTo>
                      <a:pt x="220" y="18"/>
                    </a:lnTo>
                    <a:lnTo>
                      <a:pt x="220" y="0"/>
                    </a:lnTo>
                    <a:lnTo>
                      <a:pt x="16"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53" name="Freeform 288"/>
              <p:cNvSpPr>
                <a:spLocks/>
              </p:cNvSpPr>
              <p:nvPr/>
            </p:nvSpPr>
            <p:spPr bwMode="auto">
              <a:xfrm>
                <a:off x="2649" y="3227"/>
                <a:ext cx="107" cy="9"/>
              </a:xfrm>
              <a:custGeom>
                <a:avLst/>
                <a:gdLst>
                  <a:gd name="T0" fmla="*/ 9 w 212"/>
                  <a:gd name="T1" fmla="*/ 0 h 19"/>
                  <a:gd name="T2" fmla="*/ 0 w 212"/>
                  <a:gd name="T3" fmla="*/ 9 h 19"/>
                  <a:gd name="T4" fmla="*/ 107 w 212"/>
                  <a:gd name="T5" fmla="*/ 9 h 19"/>
                  <a:gd name="T6" fmla="*/ 107 w 212"/>
                  <a:gd name="T7" fmla="*/ 0 h 19"/>
                  <a:gd name="T8" fmla="*/ 9 w 212"/>
                  <a:gd name="T9" fmla="*/ 0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2" h="19">
                    <a:moveTo>
                      <a:pt x="17" y="0"/>
                    </a:moveTo>
                    <a:lnTo>
                      <a:pt x="0" y="19"/>
                    </a:lnTo>
                    <a:lnTo>
                      <a:pt x="212" y="19"/>
                    </a:lnTo>
                    <a:lnTo>
                      <a:pt x="212" y="0"/>
                    </a:lnTo>
                    <a:lnTo>
                      <a:pt x="17"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54" name="Freeform 289"/>
              <p:cNvSpPr>
                <a:spLocks/>
              </p:cNvSpPr>
              <p:nvPr/>
            </p:nvSpPr>
            <p:spPr bwMode="auto">
              <a:xfrm>
                <a:off x="2654" y="3223"/>
                <a:ext cx="102" cy="9"/>
              </a:xfrm>
              <a:custGeom>
                <a:avLst/>
                <a:gdLst>
                  <a:gd name="T0" fmla="*/ 9 w 204"/>
                  <a:gd name="T1" fmla="*/ 0 h 19"/>
                  <a:gd name="T2" fmla="*/ 0 w 204"/>
                  <a:gd name="T3" fmla="*/ 9 h 19"/>
                  <a:gd name="T4" fmla="*/ 102 w 204"/>
                  <a:gd name="T5" fmla="*/ 9 h 19"/>
                  <a:gd name="T6" fmla="*/ 102 w 204"/>
                  <a:gd name="T7" fmla="*/ 0 h 19"/>
                  <a:gd name="T8" fmla="*/ 9 w 204"/>
                  <a:gd name="T9" fmla="*/ 0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4" h="19">
                    <a:moveTo>
                      <a:pt x="17" y="0"/>
                    </a:moveTo>
                    <a:lnTo>
                      <a:pt x="0" y="19"/>
                    </a:lnTo>
                    <a:lnTo>
                      <a:pt x="204" y="19"/>
                    </a:lnTo>
                    <a:lnTo>
                      <a:pt x="204" y="0"/>
                    </a:lnTo>
                    <a:lnTo>
                      <a:pt x="17"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55" name="Freeform 290"/>
              <p:cNvSpPr>
                <a:spLocks/>
              </p:cNvSpPr>
              <p:nvPr/>
            </p:nvSpPr>
            <p:spPr bwMode="auto">
              <a:xfrm>
                <a:off x="2658" y="3218"/>
                <a:ext cx="98" cy="9"/>
              </a:xfrm>
              <a:custGeom>
                <a:avLst/>
                <a:gdLst>
                  <a:gd name="T0" fmla="*/ 8 w 195"/>
                  <a:gd name="T1" fmla="*/ 0 h 18"/>
                  <a:gd name="T2" fmla="*/ 0 w 195"/>
                  <a:gd name="T3" fmla="*/ 9 h 18"/>
                  <a:gd name="T4" fmla="*/ 98 w 195"/>
                  <a:gd name="T5" fmla="*/ 9 h 18"/>
                  <a:gd name="T6" fmla="*/ 98 w 195"/>
                  <a:gd name="T7" fmla="*/ 0 h 18"/>
                  <a:gd name="T8" fmla="*/ 8 w 195"/>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5" h="18">
                    <a:moveTo>
                      <a:pt x="16" y="0"/>
                    </a:moveTo>
                    <a:lnTo>
                      <a:pt x="0" y="18"/>
                    </a:lnTo>
                    <a:lnTo>
                      <a:pt x="195" y="18"/>
                    </a:lnTo>
                    <a:lnTo>
                      <a:pt x="195" y="0"/>
                    </a:lnTo>
                    <a:lnTo>
                      <a:pt x="16"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56" name="Freeform 291"/>
              <p:cNvSpPr>
                <a:spLocks/>
              </p:cNvSpPr>
              <p:nvPr/>
            </p:nvSpPr>
            <p:spPr bwMode="auto">
              <a:xfrm>
                <a:off x="2662" y="3214"/>
                <a:ext cx="94" cy="9"/>
              </a:xfrm>
              <a:custGeom>
                <a:avLst/>
                <a:gdLst>
                  <a:gd name="T0" fmla="*/ 9 w 187"/>
                  <a:gd name="T1" fmla="*/ 0 h 18"/>
                  <a:gd name="T2" fmla="*/ 0 w 187"/>
                  <a:gd name="T3" fmla="*/ 9 h 18"/>
                  <a:gd name="T4" fmla="*/ 94 w 187"/>
                  <a:gd name="T5" fmla="*/ 9 h 18"/>
                  <a:gd name="T6" fmla="*/ 94 w 187"/>
                  <a:gd name="T7" fmla="*/ 0 h 18"/>
                  <a:gd name="T8" fmla="*/ 9 w 187"/>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7" h="18">
                    <a:moveTo>
                      <a:pt x="17" y="0"/>
                    </a:moveTo>
                    <a:lnTo>
                      <a:pt x="0" y="18"/>
                    </a:lnTo>
                    <a:lnTo>
                      <a:pt x="187" y="18"/>
                    </a:lnTo>
                    <a:lnTo>
                      <a:pt x="187" y="0"/>
                    </a:lnTo>
                    <a:lnTo>
                      <a:pt x="17"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57" name="Freeform 292"/>
              <p:cNvSpPr>
                <a:spLocks/>
              </p:cNvSpPr>
              <p:nvPr/>
            </p:nvSpPr>
            <p:spPr bwMode="auto">
              <a:xfrm>
                <a:off x="2666" y="3209"/>
                <a:ext cx="90" cy="9"/>
              </a:xfrm>
              <a:custGeom>
                <a:avLst/>
                <a:gdLst>
                  <a:gd name="T0" fmla="*/ 9 w 179"/>
                  <a:gd name="T1" fmla="*/ 0 h 18"/>
                  <a:gd name="T2" fmla="*/ 0 w 179"/>
                  <a:gd name="T3" fmla="*/ 9 h 18"/>
                  <a:gd name="T4" fmla="*/ 90 w 179"/>
                  <a:gd name="T5" fmla="*/ 9 h 18"/>
                  <a:gd name="T6" fmla="*/ 90 w 179"/>
                  <a:gd name="T7" fmla="*/ 0 h 18"/>
                  <a:gd name="T8" fmla="*/ 9 w 179"/>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9" h="18">
                    <a:moveTo>
                      <a:pt x="17" y="0"/>
                    </a:moveTo>
                    <a:lnTo>
                      <a:pt x="0" y="18"/>
                    </a:lnTo>
                    <a:lnTo>
                      <a:pt x="179" y="18"/>
                    </a:lnTo>
                    <a:lnTo>
                      <a:pt x="179" y="0"/>
                    </a:lnTo>
                    <a:lnTo>
                      <a:pt x="17"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58" name="Freeform 293"/>
              <p:cNvSpPr>
                <a:spLocks/>
              </p:cNvSpPr>
              <p:nvPr/>
            </p:nvSpPr>
            <p:spPr bwMode="auto">
              <a:xfrm>
                <a:off x="2670" y="3208"/>
                <a:ext cx="86" cy="6"/>
              </a:xfrm>
              <a:custGeom>
                <a:avLst/>
                <a:gdLst>
                  <a:gd name="T0" fmla="*/ 0 w 170"/>
                  <a:gd name="T1" fmla="*/ 6 h 11"/>
                  <a:gd name="T2" fmla="*/ 5 w 170"/>
                  <a:gd name="T3" fmla="*/ 0 h 11"/>
                  <a:gd name="T4" fmla="*/ 12 w 170"/>
                  <a:gd name="T5" fmla="*/ 0 h 11"/>
                  <a:gd name="T6" fmla="*/ 15 w 170"/>
                  <a:gd name="T7" fmla="*/ 0 h 11"/>
                  <a:gd name="T8" fmla="*/ 18 w 170"/>
                  <a:gd name="T9" fmla="*/ 0 h 11"/>
                  <a:gd name="T10" fmla="*/ 22 w 170"/>
                  <a:gd name="T11" fmla="*/ 0 h 11"/>
                  <a:gd name="T12" fmla="*/ 25 w 170"/>
                  <a:gd name="T13" fmla="*/ 0 h 11"/>
                  <a:gd name="T14" fmla="*/ 28 w 170"/>
                  <a:gd name="T15" fmla="*/ 0 h 11"/>
                  <a:gd name="T16" fmla="*/ 32 w 170"/>
                  <a:gd name="T17" fmla="*/ 0 h 11"/>
                  <a:gd name="T18" fmla="*/ 35 w 170"/>
                  <a:gd name="T19" fmla="*/ 0 h 11"/>
                  <a:gd name="T20" fmla="*/ 40 w 170"/>
                  <a:gd name="T21" fmla="*/ 0 h 11"/>
                  <a:gd name="T22" fmla="*/ 44 w 170"/>
                  <a:gd name="T23" fmla="*/ 0 h 11"/>
                  <a:gd name="T24" fmla="*/ 47 w 170"/>
                  <a:gd name="T25" fmla="*/ 0 h 11"/>
                  <a:gd name="T26" fmla="*/ 51 w 170"/>
                  <a:gd name="T27" fmla="*/ 0 h 11"/>
                  <a:gd name="T28" fmla="*/ 54 w 170"/>
                  <a:gd name="T29" fmla="*/ 0 h 11"/>
                  <a:gd name="T30" fmla="*/ 57 w 170"/>
                  <a:gd name="T31" fmla="*/ 0 h 11"/>
                  <a:gd name="T32" fmla="*/ 61 w 170"/>
                  <a:gd name="T33" fmla="*/ 0 h 11"/>
                  <a:gd name="T34" fmla="*/ 64 w 170"/>
                  <a:gd name="T35" fmla="*/ 0 h 11"/>
                  <a:gd name="T36" fmla="*/ 67 w 170"/>
                  <a:gd name="T37" fmla="*/ 0 h 11"/>
                  <a:gd name="T38" fmla="*/ 72 w 170"/>
                  <a:gd name="T39" fmla="*/ 0 h 11"/>
                  <a:gd name="T40" fmla="*/ 76 w 170"/>
                  <a:gd name="T41" fmla="*/ 0 h 11"/>
                  <a:gd name="T42" fmla="*/ 79 w 170"/>
                  <a:gd name="T43" fmla="*/ 0 h 11"/>
                  <a:gd name="T44" fmla="*/ 82 w 170"/>
                  <a:gd name="T45" fmla="*/ 0 h 11"/>
                  <a:gd name="T46" fmla="*/ 86 w 170"/>
                  <a:gd name="T47" fmla="*/ 0 h 11"/>
                  <a:gd name="T48" fmla="*/ 86 w 170"/>
                  <a:gd name="T49" fmla="*/ 6 h 11"/>
                  <a:gd name="T50" fmla="*/ 0 w 170"/>
                  <a:gd name="T51" fmla="*/ 6 h 1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0" h="11">
                    <a:moveTo>
                      <a:pt x="0" y="11"/>
                    </a:moveTo>
                    <a:lnTo>
                      <a:pt x="10" y="0"/>
                    </a:lnTo>
                    <a:lnTo>
                      <a:pt x="23" y="0"/>
                    </a:lnTo>
                    <a:lnTo>
                      <a:pt x="30" y="0"/>
                    </a:lnTo>
                    <a:lnTo>
                      <a:pt x="36" y="0"/>
                    </a:lnTo>
                    <a:lnTo>
                      <a:pt x="43" y="0"/>
                    </a:lnTo>
                    <a:lnTo>
                      <a:pt x="50" y="0"/>
                    </a:lnTo>
                    <a:lnTo>
                      <a:pt x="56" y="0"/>
                    </a:lnTo>
                    <a:lnTo>
                      <a:pt x="63" y="0"/>
                    </a:lnTo>
                    <a:lnTo>
                      <a:pt x="70" y="0"/>
                    </a:lnTo>
                    <a:lnTo>
                      <a:pt x="80" y="0"/>
                    </a:lnTo>
                    <a:lnTo>
                      <a:pt x="87" y="0"/>
                    </a:lnTo>
                    <a:lnTo>
                      <a:pt x="93" y="0"/>
                    </a:lnTo>
                    <a:lnTo>
                      <a:pt x="100" y="0"/>
                    </a:lnTo>
                    <a:lnTo>
                      <a:pt x="107" y="0"/>
                    </a:lnTo>
                    <a:lnTo>
                      <a:pt x="113" y="0"/>
                    </a:lnTo>
                    <a:lnTo>
                      <a:pt x="120" y="0"/>
                    </a:lnTo>
                    <a:lnTo>
                      <a:pt x="127" y="0"/>
                    </a:lnTo>
                    <a:lnTo>
                      <a:pt x="133" y="0"/>
                    </a:lnTo>
                    <a:lnTo>
                      <a:pt x="143" y="0"/>
                    </a:lnTo>
                    <a:lnTo>
                      <a:pt x="150" y="0"/>
                    </a:lnTo>
                    <a:lnTo>
                      <a:pt x="157" y="0"/>
                    </a:lnTo>
                    <a:lnTo>
                      <a:pt x="163" y="0"/>
                    </a:lnTo>
                    <a:lnTo>
                      <a:pt x="170" y="0"/>
                    </a:lnTo>
                    <a:lnTo>
                      <a:pt x="170" y="11"/>
                    </a:lnTo>
                    <a:lnTo>
                      <a:pt x="0" y="1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59" name="Freeform 294"/>
              <p:cNvSpPr>
                <a:spLocks/>
              </p:cNvSpPr>
              <p:nvPr/>
            </p:nvSpPr>
            <p:spPr bwMode="auto">
              <a:xfrm>
                <a:off x="2674" y="3208"/>
                <a:ext cx="82" cy="1"/>
              </a:xfrm>
              <a:custGeom>
                <a:avLst/>
                <a:gdLst>
                  <a:gd name="T0" fmla="*/ 0 w 162"/>
                  <a:gd name="T1" fmla="*/ 1 h 2"/>
                  <a:gd name="T2" fmla="*/ 1 w 162"/>
                  <a:gd name="T3" fmla="*/ 0 h 2"/>
                  <a:gd name="T4" fmla="*/ 8 w 162"/>
                  <a:gd name="T5" fmla="*/ 0 h 2"/>
                  <a:gd name="T6" fmla="*/ 11 w 162"/>
                  <a:gd name="T7" fmla="*/ 0 h 2"/>
                  <a:gd name="T8" fmla="*/ 14 w 162"/>
                  <a:gd name="T9" fmla="*/ 0 h 2"/>
                  <a:gd name="T10" fmla="*/ 18 w 162"/>
                  <a:gd name="T11" fmla="*/ 0 h 2"/>
                  <a:gd name="T12" fmla="*/ 21 w 162"/>
                  <a:gd name="T13" fmla="*/ 0 h 2"/>
                  <a:gd name="T14" fmla="*/ 24 w 162"/>
                  <a:gd name="T15" fmla="*/ 0 h 2"/>
                  <a:gd name="T16" fmla="*/ 28 w 162"/>
                  <a:gd name="T17" fmla="*/ 0 h 2"/>
                  <a:gd name="T18" fmla="*/ 31 w 162"/>
                  <a:gd name="T19" fmla="*/ 0 h 2"/>
                  <a:gd name="T20" fmla="*/ 36 w 162"/>
                  <a:gd name="T21" fmla="*/ 0 h 2"/>
                  <a:gd name="T22" fmla="*/ 40 w 162"/>
                  <a:gd name="T23" fmla="*/ 0 h 2"/>
                  <a:gd name="T24" fmla="*/ 43 w 162"/>
                  <a:gd name="T25" fmla="*/ 0 h 2"/>
                  <a:gd name="T26" fmla="*/ 47 w 162"/>
                  <a:gd name="T27" fmla="*/ 0 h 2"/>
                  <a:gd name="T28" fmla="*/ 50 w 162"/>
                  <a:gd name="T29" fmla="*/ 0 h 2"/>
                  <a:gd name="T30" fmla="*/ 53 w 162"/>
                  <a:gd name="T31" fmla="*/ 0 h 2"/>
                  <a:gd name="T32" fmla="*/ 57 w 162"/>
                  <a:gd name="T33" fmla="*/ 0 h 2"/>
                  <a:gd name="T34" fmla="*/ 60 w 162"/>
                  <a:gd name="T35" fmla="*/ 0 h 2"/>
                  <a:gd name="T36" fmla="*/ 63 w 162"/>
                  <a:gd name="T37" fmla="*/ 0 h 2"/>
                  <a:gd name="T38" fmla="*/ 68 w 162"/>
                  <a:gd name="T39" fmla="*/ 0 h 2"/>
                  <a:gd name="T40" fmla="*/ 72 w 162"/>
                  <a:gd name="T41" fmla="*/ 0 h 2"/>
                  <a:gd name="T42" fmla="*/ 75 w 162"/>
                  <a:gd name="T43" fmla="*/ 0 h 2"/>
                  <a:gd name="T44" fmla="*/ 78 w 162"/>
                  <a:gd name="T45" fmla="*/ 0 h 2"/>
                  <a:gd name="T46" fmla="*/ 82 w 162"/>
                  <a:gd name="T47" fmla="*/ 0 h 2"/>
                  <a:gd name="T48" fmla="*/ 82 w 162"/>
                  <a:gd name="T49" fmla="*/ 1 h 2"/>
                  <a:gd name="T50" fmla="*/ 0 w 162"/>
                  <a:gd name="T51" fmla="*/ 1 h 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2" h="2">
                    <a:moveTo>
                      <a:pt x="0" y="2"/>
                    </a:moveTo>
                    <a:lnTo>
                      <a:pt x="2" y="0"/>
                    </a:lnTo>
                    <a:lnTo>
                      <a:pt x="15" y="0"/>
                    </a:lnTo>
                    <a:lnTo>
                      <a:pt x="22" y="0"/>
                    </a:lnTo>
                    <a:lnTo>
                      <a:pt x="28" y="0"/>
                    </a:lnTo>
                    <a:lnTo>
                      <a:pt x="35" y="0"/>
                    </a:lnTo>
                    <a:lnTo>
                      <a:pt x="42" y="0"/>
                    </a:lnTo>
                    <a:lnTo>
                      <a:pt x="48" y="0"/>
                    </a:lnTo>
                    <a:lnTo>
                      <a:pt x="55" y="0"/>
                    </a:lnTo>
                    <a:lnTo>
                      <a:pt x="62" y="0"/>
                    </a:lnTo>
                    <a:lnTo>
                      <a:pt x="72" y="0"/>
                    </a:lnTo>
                    <a:lnTo>
                      <a:pt x="79" y="0"/>
                    </a:lnTo>
                    <a:lnTo>
                      <a:pt x="85" y="0"/>
                    </a:lnTo>
                    <a:lnTo>
                      <a:pt x="92" y="0"/>
                    </a:lnTo>
                    <a:lnTo>
                      <a:pt x="99" y="0"/>
                    </a:lnTo>
                    <a:lnTo>
                      <a:pt x="105" y="0"/>
                    </a:lnTo>
                    <a:lnTo>
                      <a:pt x="112" y="0"/>
                    </a:lnTo>
                    <a:lnTo>
                      <a:pt x="119" y="0"/>
                    </a:lnTo>
                    <a:lnTo>
                      <a:pt x="125" y="0"/>
                    </a:lnTo>
                    <a:lnTo>
                      <a:pt x="135" y="0"/>
                    </a:lnTo>
                    <a:lnTo>
                      <a:pt x="142" y="0"/>
                    </a:lnTo>
                    <a:lnTo>
                      <a:pt x="149" y="0"/>
                    </a:lnTo>
                    <a:lnTo>
                      <a:pt x="155" y="0"/>
                    </a:lnTo>
                    <a:lnTo>
                      <a:pt x="162" y="0"/>
                    </a:lnTo>
                    <a:lnTo>
                      <a:pt x="162" y="2"/>
                    </a:lnTo>
                    <a:lnTo>
                      <a:pt x="0" y="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60" name="Freeform 295"/>
              <p:cNvSpPr>
                <a:spLocks/>
              </p:cNvSpPr>
              <p:nvPr/>
            </p:nvSpPr>
            <p:spPr bwMode="auto">
              <a:xfrm>
                <a:off x="2719" y="3276"/>
                <a:ext cx="3" cy="9"/>
              </a:xfrm>
              <a:custGeom>
                <a:avLst/>
                <a:gdLst>
                  <a:gd name="T0" fmla="*/ 3 w 6"/>
                  <a:gd name="T1" fmla="*/ 0 h 18"/>
                  <a:gd name="T2" fmla="*/ 1 w 6"/>
                  <a:gd name="T3" fmla="*/ 2 h 18"/>
                  <a:gd name="T4" fmla="*/ 0 w 6"/>
                  <a:gd name="T5" fmla="*/ 5 h 18"/>
                  <a:gd name="T6" fmla="*/ 1 w 6"/>
                  <a:gd name="T7" fmla="*/ 8 h 18"/>
                  <a:gd name="T8" fmla="*/ 3 w 6"/>
                  <a:gd name="T9" fmla="*/ 9 h 18"/>
                  <a:gd name="T10" fmla="*/ 3 w 6"/>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8">
                    <a:moveTo>
                      <a:pt x="6" y="0"/>
                    </a:moveTo>
                    <a:lnTo>
                      <a:pt x="1" y="4"/>
                    </a:lnTo>
                    <a:lnTo>
                      <a:pt x="0" y="9"/>
                    </a:lnTo>
                    <a:lnTo>
                      <a:pt x="1" y="15"/>
                    </a:lnTo>
                    <a:lnTo>
                      <a:pt x="6" y="18"/>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61" name="Freeform 296"/>
              <p:cNvSpPr>
                <a:spLocks/>
              </p:cNvSpPr>
              <p:nvPr/>
            </p:nvSpPr>
            <p:spPr bwMode="auto">
              <a:xfrm>
                <a:off x="2722" y="3276"/>
                <a:ext cx="5" cy="9"/>
              </a:xfrm>
              <a:custGeom>
                <a:avLst/>
                <a:gdLst>
                  <a:gd name="T0" fmla="*/ 2 w 10"/>
                  <a:gd name="T1" fmla="*/ 9 h 18"/>
                  <a:gd name="T2" fmla="*/ 2 w 10"/>
                  <a:gd name="T3" fmla="*/ 0 h 18"/>
                  <a:gd name="T4" fmla="*/ 0 w 10"/>
                  <a:gd name="T5" fmla="*/ 0 h 18"/>
                  <a:gd name="T6" fmla="*/ 0 w 10"/>
                  <a:gd name="T7" fmla="*/ 9 h 18"/>
                  <a:gd name="T8" fmla="*/ 2 w 10"/>
                  <a:gd name="T9" fmla="*/ 9 h 18"/>
                  <a:gd name="T10" fmla="*/ 2 w 10"/>
                  <a:gd name="T11" fmla="*/ 0 h 18"/>
                  <a:gd name="T12" fmla="*/ 2 w 10"/>
                  <a:gd name="T13" fmla="*/ 9 h 18"/>
                  <a:gd name="T14" fmla="*/ 5 w 10"/>
                  <a:gd name="T15" fmla="*/ 8 h 18"/>
                  <a:gd name="T16" fmla="*/ 5 w 10"/>
                  <a:gd name="T17" fmla="*/ 5 h 18"/>
                  <a:gd name="T18" fmla="*/ 5 w 10"/>
                  <a:gd name="T19" fmla="*/ 2 h 18"/>
                  <a:gd name="T20" fmla="*/ 2 w 10"/>
                  <a:gd name="T21" fmla="*/ 0 h 18"/>
                  <a:gd name="T22" fmla="*/ 2 w 10"/>
                  <a:gd name="T23" fmla="*/ 9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18">
                    <a:moveTo>
                      <a:pt x="4" y="18"/>
                    </a:moveTo>
                    <a:lnTo>
                      <a:pt x="4" y="0"/>
                    </a:lnTo>
                    <a:lnTo>
                      <a:pt x="0" y="0"/>
                    </a:lnTo>
                    <a:lnTo>
                      <a:pt x="0" y="18"/>
                    </a:lnTo>
                    <a:lnTo>
                      <a:pt x="4" y="18"/>
                    </a:lnTo>
                    <a:lnTo>
                      <a:pt x="4" y="0"/>
                    </a:lnTo>
                    <a:lnTo>
                      <a:pt x="4" y="18"/>
                    </a:lnTo>
                    <a:lnTo>
                      <a:pt x="9" y="15"/>
                    </a:lnTo>
                    <a:lnTo>
                      <a:pt x="10" y="9"/>
                    </a:lnTo>
                    <a:lnTo>
                      <a:pt x="9" y="4"/>
                    </a:lnTo>
                    <a:lnTo>
                      <a:pt x="4" y="0"/>
                    </a:lnTo>
                    <a:lnTo>
                      <a:pt x="4"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62" name="Freeform 297"/>
              <p:cNvSpPr>
                <a:spLocks/>
              </p:cNvSpPr>
              <p:nvPr/>
            </p:nvSpPr>
            <p:spPr bwMode="auto">
              <a:xfrm>
                <a:off x="2716" y="3276"/>
                <a:ext cx="8" cy="9"/>
              </a:xfrm>
              <a:custGeom>
                <a:avLst/>
                <a:gdLst>
                  <a:gd name="T0" fmla="*/ 3 w 15"/>
                  <a:gd name="T1" fmla="*/ 9 h 18"/>
                  <a:gd name="T2" fmla="*/ 3 w 15"/>
                  <a:gd name="T3" fmla="*/ 9 h 18"/>
                  <a:gd name="T4" fmla="*/ 8 w 15"/>
                  <a:gd name="T5" fmla="*/ 9 h 18"/>
                  <a:gd name="T6" fmla="*/ 8 w 15"/>
                  <a:gd name="T7" fmla="*/ 0 h 18"/>
                  <a:gd name="T8" fmla="*/ 3 w 15"/>
                  <a:gd name="T9" fmla="*/ 0 h 18"/>
                  <a:gd name="T10" fmla="*/ 3 w 15"/>
                  <a:gd name="T11" fmla="*/ 0 h 18"/>
                  <a:gd name="T12" fmla="*/ 3 w 15"/>
                  <a:gd name="T13" fmla="*/ 0 h 18"/>
                  <a:gd name="T14" fmla="*/ 1 w 15"/>
                  <a:gd name="T15" fmla="*/ 2 h 18"/>
                  <a:gd name="T16" fmla="*/ 0 w 15"/>
                  <a:gd name="T17" fmla="*/ 5 h 18"/>
                  <a:gd name="T18" fmla="*/ 1 w 15"/>
                  <a:gd name="T19" fmla="*/ 8 h 18"/>
                  <a:gd name="T20" fmla="*/ 3 w 15"/>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18">
                    <a:moveTo>
                      <a:pt x="6" y="18"/>
                    </a:moveTo>
                    <a:lnTo>
                      <a:pt x="6" y="18"/>
                    </a:lnTo>
                    <a:lnTo>
                      <a:pt x="15" y="18"/>
                    </a:lnTo>
                    <a:lnTo>
                      <a:pt x="15" y="0"/>
                    </a:lnTo>
                    <a:lnTo>
                      <a:pt x="6" y="0"/>
                    </a:lnTo>
                    <a:lnTo>
                      <a:pt x="1" y="4"/>
                    </a:lnTo>
                    <a:lnTo>
                      <a:pt x="0" y="9"/>
                    </a:lnTo>
                    <a:lnTo>
                      <a:pt x="1" y="15"/>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63" name="Freeform 298"/>
              <p:cNvSpPr>
                <a:spLocks/>
              </p:cNvSpPr>
              <p:nvPr/>
            </p:nvSpPr>
            <p:spPr bwMode="auto">
              <a:xfrm>
                <a:off x="2713" y="3276"/>
                <a:ext cx="7" cy="9"/>
              </a:xfrm>
              <a:custGeom>
                <a:avLst/>
                <a:gdLst>
                  <a:gd name="T0" fmla="*/ 4 w 13"/>
                  <a:gd name="T1" fmla="*/ 9 h 18"/>
                  <a:gd name="T2" fmla="*/ 4 w 13"/>
                  <a:gd name="T3" fmla="*/ 9 h 18"/>
                  <a:gd name="T4" fmla="*/ 7 w 13"/>
                  <a:gd name="T5" fmla="*/ 9 h 18"/>
                  <a:gd name="T6" fmla="*/ 7 w 13"/>
                  <a:gd name="T7" fmla="*/ 0 h 18"/>
                  <a:gd name="T8" fmla="*/ 4 w 13"/>
                  <a:gd name="T9" fmla="*/ 0 h 18"/>
                  <a:gd name="T10" fmla="*/ 4 w 13"/>
                  <a:gd name="T11" fmla="*/ 0 h 18"/>
                  <a:gd name="T12" fmla="*/ 4 w 13"/>
                  <a:gd name="T13" fmla="*/ 0 h 18"/>
                  <a:gd name="T14" fmla="*/ 1 w 13"/>
                  <a:gd name="T15" fmla="*/ 2 h 18"/>
                  <a:gd name="T16" fmla="*/ 0 w 13"/>
                  <a:gd name="T17" fmla="*/ 5 h 18"/>
                  <a:gd name="T18" fmla="*/ 1 w 13"/>
                  <a:gd name="T19" fmla="*/ 8 h 18"/>
                  <a:gd name="T20" fmla="*/ 4 w 13"/>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8">
                    <a:moveTo>
                      <a:pt x="7" y="18"/>
                    </a:moveTo>
                    <a:lnTo>
                      <a:pt x="7" y="18"/>
                    </a:lnTo>
                    <a:lnTo>
                      <a:pt x="13" y="18"/>
                    </a:lnTo>
                    <a:lnTo>
                      <a:pt x="13" y="0"/>
                    </a:lnTo>
                    <a:lnTo>
                      <a:pt x="7" y="0"/>
                    </a:lnTo>
                    <a:lnTo>
                      <a:pt x="2" y="4"/>
                    </a:lnTo>
                    <a:lnTo>
                      <a:pt x="0" y="9"/>
                    </a:lnTo>
                    <a:lnTo>
                      <a:pt x="2" y="15"/>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64" name="Freeform 299"/>
              <p:cNvSpPr>
                <a:spLocks/>
              </p:cNvSpPr>
              <p:nvPr/>
            </p:nvSpPr>
            <p:spPr bwMode="auto">
              <a:xfrm>
                <a:off x="2710" y="3276"/>
                <a:ext cx="6" cy="9"/>
              </a:xfrm>
              <a:custGeom>
                <a:avLst/>
                <a:gdLst>
                  <a:gd name="T0" fmla="*/ 3 w 14"/>
                  <a:gd name="T1" fmla="*/ 9 h 18"/>
                  <a:gd name="T2" fmla="*/ 3 w 14"/>
                  <a:gd name="T3" fmla="*/ 9 h 18"/>
                  <a:gd name="T4" fmla="*/ 6 w 14"/>
                  <a:gd name="T5" fmla="*/ 9 h 18"/>
                  <a:gd name="T6" fmla="*/ 6 w 14"/>
                  <a:gd name="T7" fmla="*/ 0 h 18"/>
                  <a:gd name="T8" fmla="*/ 3 w 14"/>
                  <a:gd name="T9" fmla="*/ 0 h 18"/>
                  <a:gd name="T10" fmla="*/ 3 w 14"/>
                  <a:gd name="T11" fmla="*/ 0 h 18"/>
                  <a:gd name="T12" fmla="*/ 3 w 14"/>
                  <a:gd name="T13" fmla="*/ 0 h 18"/>
                  <a:gd name="T14" fmla="*/ 1 w 14"/>
                  <a:gd name="T15" fmla="*/ 2 h 18"/>
                  <a:gd name="T16" fmla="*/ 0 w 14"/>
                  <a:gd name="T17" fmla="*/ 5 h 18"/>
                  <a:gd name="T18" fmla="*/ 1 w 14"/>
                  <a:gd name="T19" fmla="*/ 8 h 18"/>
                  <a:gd name="T20" fmla="*/ 3 w 14"/>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18">
                    <a:moveTo>
                      <a:pt x="7" y="18"/>
                    </a:moveTo>
                    <a:lnTo>
                      <a:pt x="7" y="18"/>
                    </a:lnTo>
                    <a:lnTo>
                      <a:pt x="14" y="18"/>
                    </a:lnTo>
                    <a:lnTo>
                      <a:pt x="14" y="0"/>
                    </a:lnTo>
                    <a:lnTo>
                      <a:pt x="7" y="0"/>
                    </a:lnTo>
                    <a:lnTo>
                      <a:pt x="2" y="4"/>
                    </a:lnTo>
                    <a:lnTo>
                      <a:pt x="0" y="9"/>
                    </a:lnTo>
                    <a:lnTo>
                      <a:pt x="2" y="15"/>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65" name="Freeform 300"/>
              <p:cNvSpPr>
                <a:spLocks/>
              </p:cNvSpPr>
              <p:nvPr/>
            </p:nvSpPr>
            <p:spPr bwMode="auto">
              <a:xfrm>
                <a:off x="2706" y="3276"/>
                <a:ext cx="7" cy="9"/>
              </a:xfrm>
              <a:custGeom>
                <a:avLst/>
                <a:gdLst>
                  <a:gd name="T0" fmla="*/ 3 w 13"/>
                  <a:gd name="T1" fmla="*/ 9 h 18"/>
                  <a:gd name="T2" fmla="*/ 3 w 13"/>
                  <a:gd name="T3" fmla="*/ 9 h 18"/>
                  <a:gd name="T4" fmla="*/ 7 w 13"/>
                  <a:gd name="T5" fmla="*/ 9 h 18"/>
                  <a:gd name="T6" fmla="*/ 7 w 13"/>
                  <a:gd name="T7" fmla="*/ 0 h 18"/>
                  <a:gd name="T8" fmla="*/ 3 w 13"/>
                  <a:gd name="T9" fmla="*/ 0 h 18"/>
                  <a:gd name="T10" fmla="*/ 3 w 13"/>
                  <a:gd name="T11" fmla="*/ 0 h 18"/>
                  <a:gd name="T12" fmla="*/ 3 w 13"/>
                  <a:gd name="T13" fmla="*/ 0 h 18"/>
                  <a:gd name="T14" fmla="*/ 1 w 13"/>
                  <a:gd name="T15" fmla="*/ 2 h 18"/>
                  <a:gd name="T16" fmla="*/ 0 w 13"/>
                  <a:gd name="T17" fmla="*/ 5 h 18"/>
                  <a:gd name="T18" fmla="*/ 1 w 13"/>
                  <a:gd name="T19" fmla="*/ 8 h 18"/>
                  <a:gd name="T20" fmla="*/ 3 w 13"/>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8">
                    <a:moveTo>
                      <a:pt x="6" y="18"/>
                    </a:moveTo>
                    <a:lnTo>
                      <a:pt x="6" y="18"/>
                    </a:lnTo>
                    <a:lnTo>
                      <a:pt x="13" y="18"/>
                    </a:lnTo>
                    <a:lnTo>
                      <a:pt x="13" y="0"/>
                    </a:lnTo>
                    <a:lnTo>
                      <a:pt x="6" y="0"/>
                    </a:lnTo>
                    <a:lnTo>
                      <a:pt x="1" y="4"/>
                    </a:lnTo>
                    <a:lnTo>
                      <a:pt x="0" y="9"/>
                    </a:lnTo>
                    <a:lnTo>
                      <a:pt x="1" y="15"/>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66" name="Freeform 301"/>
              <p:cNvSpPr>
                <a:spLocks/>
              </p:cNvSpPr>
              <p:nvPr/>
            </p:nvSpPr>
            <p:spPr bwMode="auto">
              <a:xfrm>
                <a:off x="2702" y="3276"/>
                <a:ext cx="8" cy="9"/>
              </a:xfrm>
              <a:custGeom>
                <a:avLst/>
                <a:gdLst>
                  <a:gd name="T0" fmla="*/ 4 w 15"/>
                  <a:gd name="T1" fmla="*/ 9 h 18"/>
                  <a:gd name="T2" fmla="*/ 4 w 15"/>
                  <a:gd name="T3" fmla="*/ 9 h 18"/>
                  <a:gd name="T4" fmla="*/ 8 w 15"/>
                  <a:gd name="T5" fmla="*/ 9 h 18"/>
                  <a:gd name="T6" fmla="*/ 8 w 15"/>
                  <a:gd name="T7" fmla="*/ 0 h 18"/>
                  <a:gd name="T8" fmla="*/ 4 w 15"/>
                  <a:gd name="T9" fmla="*/ 0 h 18"/>
                  <a:gd name="T10" fmla="*/ 4 w 15"/>
                  <a:gd name="T11" fmla="*/ 0 h 18"/>
                  <a:gd name="T12" fmla="*/ 4 w 15"/>
                  <a:gd name="T13" fmla="*/ 0 h 18"/>
                  <a:gd name="T14" fmla="*/ 1 w 15"/>
                  <a:gd name="T15" fmla="*/ 2 h 18"/>
                  <a:gd name="T16" fmla="*/ 0 w 15"/>
                  <a:gd name="T17" fmla="*/ 5 h 18"/>
                  <a:gd name="T18" fmla="*/ 1 w 15"/>
                  <a:gd name="T19" fmla="*/ 8 h 18"/>
                  <a:gd name="T20" fmla="*/ 4 w 15"/>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18">
                    <a:moveTo>
                      <a:pt x="7" y="18"/>
                    </a:moveTo>
                    <a:lnTo>
                      <a:pt x="7" y="18"/>
                    </a:lnTo>
                    <a:lnTo>
                      <a:pt x="15" y="18"/>
                    </a:lnTo>
                    <a:lnTo>
                      <a:pt x="15" y="0"/>
                    </a:lnTo>
                    <a:lnTo>
                      <a:pt x="7" y="0"/>
                    </a:lnTo>
                    <a:lnTo>
                      <a:pt x="2" y="4"/>
                    </a:lnTo>
                    <a:lnTo>
                      <a:pt x="0" y="9"/>
                    </a:lnTo>
                    <a:lnTo>
                      <a:pt x="2" y="15"/>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67" name="Freeform 302"/>
              <p:cNvSpPr>
                <a:spLocks/>
              </p:cNvSpPr>
              <p:nvPr/>
            </p:nvSpPr>
            <p:spPr bwMode="auto">
              <a:xfrm>
                <a:off x="2699" y="3276"/>
                <a:ext cx="6" cy="9"/>
              </a:xfrm>
              <a:custGeom>
                <a:avLst/>
                <a:gdLst>
                  <a:gd name="T0" fmla="*/ 3 w 14"/>
                  <a:gd name="T1" fmla="*/ 9 h 18"/>
                  <a:gd name="T2" fmla="*/ 3 w 14"/>
                  <a:gd name="T3" fmla="*/ 9 h 18"/>
                  <a:gd name="T4" fmla="*/ 6 w 14"/>
                  <a:gd name="T5" fmla="*/ 9 h 18"/>
                  <a:gd name="T6" fmla="*/ 6 w 14"/>
                  <a:gd name="T7" fmla="*/ 0 h 18"/>
                  <a:gd name="T8" fmla="*/ 3 w 14"/>
                  <a:gd name="T9" fmla="*/ 0 h 18"/>
                  <a:gd name="T10" fmla="*/ 3 w 14"/>
                  <a:gd name="T11" fmla="*/ 0 h 18"/>
                  <a:gd name="T12" fmla="*/ 3 w 14"/>
                  <a:gd name="T13" fmla="*/ 0 h 18"/>
                  <a:gd name="T14" fmla="*/ 1 w 14"/>
                  <a:gd name="T15" fmla="*/ 2 h 18"/>
                  <a:gd name="T16" fmla="*/ 0 w 14"/>
                  <a:gd name="T17" fmla="*/ 5 h 18"/>
                  <a:gd name="T18" fmla="*/ 1 w 14"/>
                  <a:gd name="T19" fmla="*/ 8 h 18"/>
                  <a:gd name="T20" fmla="*/ 3 w 14"/>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18">
                    <a:moveTo>
                      <a:pt x="7" y="18"/>
                    </a:moveTo>
                    <a:lnTo>
                      <a:pt x="7" y="18"/>
                    </a:lnTo>
                    <a:lnTo>
                      <a:pt x="14" y="18"/>
                    </a:lnTo>
                    <a:lnTo>
                      <a:pt x="14" y="0"/>
                    </a:lnTo>
                    <a:lnTo>
                      <a:pt x="7" y="0"/>
                    </a:lnTo>
                    <a:lnTo>
                      <a:pt x="2" y="4"/>
                    </a:lnTo>
                    <a:lnTo>
                      <a:pt x="0" y="9"/>
                    </a:lnTo>
                    <a:lnTo>
                      <a:pt x="2" y="15"/>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68" name="Freeform 303"/>
              <p:cNvSpPr>
                <a:spLocks/>
              </p:cNvSpPr>
              <p:nvPr/>
            </p:nvSpPr>
            <p:spPr bwMode="auto">
              <a:xfrm>
                <a:off x="2695" y="3276"/>
                <a:ext cx="7" cy="9"/>
              </a:xfrm>
              <a:custGeom>
                <a:avLst/>
                <a:gdLst>
                  <a:gd name="T0" fmla="*/ 3 w 13"/>
                  <a:gd name="T1" fmla="*/ 9 h 18"/>
                  <a:gd name="T2" fmla="*/ 3 w 13"/>
                  <a:gd name="T3" fmla="*/ 9 h 18"/>
                  <a:gd name="T4" fmla="*/ 7 w 13"/>
                  <a:gd name="T5" fmla="*/ 9 h 18"/>
                  <a:gd name="T6" fmla="*/ 7 w 13"/>
                  <a:gd name="T7" fmla="*/ 0 h 18"/>
                  <a:gd name="T8" fmla="*/ 3 w 13"/>
                  <a:gd name="T9" fmla="*/ 0 h 18"/>
                  <a:gd name="T10" fmla="*/ 3 w 13"/>
                  <a:gd name="T11" fmla="*/ 0 h 18"/>
                  <a:gd name="T12" fmla="*/ 3 w 13"/>
                  <a:gd name="T13" fmla="*/ 0 h 18"/>
                  <a:gd name="T14" fmla="*/ 1 w 13"/>
                  <a:gd name="T15" fmla="*/ 2 h 18"/>
                  <a:gd name="T16" fmla="*/ 0 w 13"/>
                  <a:gd name="T17" fmla="*/ 5 h 18"/>
                  <a:gd name="T18" fmla="*/ 1 w 13"/>
                  <a:gd name="T19" fmla="*/ 8 h 18"/>
                  <a:gd name="T20" fmla="*/ 3 w 13"/>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8">
                    <a:moveTo>
                      <a:pt x="6" y="18"/>
                    </a:moveTo>
                    <a:lnTo>
                      <a:pt x="6" y="18"/>
                    </a:lnTo>
                    <a:lnTo>
                      <a:pt x="13" y="18"/>
                    </a:lnTo>
                    <a:lnTo>
                      <a:pt x="13" y="0"/>
                    </a:lnTo>
                    <a:lnTo>
                      <a:pt x="6" y="0"/>
                    </a:lnTo>
                    <a:lnTo>
                      <a:pt x="1" y="4"/>
                    </a:lnTo>
                    <a:lnTo>
                      <a:pt x="0" y="9"/>
                    </a:lnTo>
                    <a:lnTo>
                      <a:pt x="1" y="15"/>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69" name="Freeform 304"/>
              <p:cNvSpPr>
                <a:spLocks/>
              </p:cNvSpPr>
              <p:nvPr/>
            </p:nvSpPr>
            <p:spPr bwMode="auto">
              <a:xfrm>
                <a:off x="2692" y="3276"/>
                <a:ext cx="7" cy="9"/>
              </a:xfrm>
              <a:custGeom>
                <a:avLst/>
                <a:gdLst>
                  <a:gd name="T0" fmla="*/ 4 w 13"/>
                  <a:gd name="T1" fmla="*/ 9 h 18"/>
                  <a:gd name="T2" fmla="*/ 4 w 13"/>
                  <a:gd name="T3" fmla="*/ 9 h 18"/>
                  <a:gd name="T4" fmla="*/ 7 w 13"/>
                  <a:gd name="T5" fmla="*/ 9 h 18"/>
                  <a:gd name="T6" fmla="*/ 7 w 13"/>
                  <a:gd name="T7" fmla="*/ 0 h 18"/>
                  <a:gd name="T8" fmla="*/ 4 w 13"/>
                  <a:gd name="T9" fmla="*/ 0 h 18"/>
                  <a:gd name="T10" fmla="*/ 4 w 13"/>
                  <a:gd name="T11" fmla="*/ 0 h 18"/>
                  <a:gd name="T12" fmla="*/ 4 w 13"/>
                  <a:gd name="T13" fmla="*/ 0 h 18"/>
                  <a:gd name="T14" fmla="*/ 1 w 13"/>
                  <a:gd name="T15" fmla="*/ 2 h 18"/>
                  <a:gd name="T16" fmla="*/ 0 w 13"/>
                  <a:gd name="T17" fmla="*/ 5 h 18"/>
                  <a:gd name="T18" fmla="*/ 1 w 13"/>
                  <a:gd name="T19" fmla="*/ 8 h 18"/>
                  <a:gd name="T20" fmla="*/ 4 w 13"/>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8">
                    <a:moveTo>
                      <a:pt x="7" y="18"/>
                    </a:moveTo>
                    <a:lnTo>
                      <a:pt x="7" y="18"/>
                    </a:lnTo>
                    <a:lnTo>
                      <a:pt x="13" y="18"/>
                    </a:lnTo>
                    <a:lnTo>
                      <a:pt x="13" y="0"/>
                    </a:lnTo>
                    <a:lnTo>
                      <a:pt x="7" y="0"/>
                    </a:lnTo>
                    <a:lnTo>
                      <a:pt x="2" y="4"/>
                    </a:lnTo>
                    <a:lnTo>
                      <a:pt x="0" y="9"/>
                    </a:lnTo>
                    <a:lnTo>
                      <a:pt x="2" y="15"/>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70" name="Freeform 305"/>
              <p:cNvSpPr>
                <a:spLocks/>
              </p:cNvSpPr>
              <p:nvPr/>
            </p:nvSpPr>
            <p:spPr bwMode="auto">
              <a:xfrm>
                <a:off x="2689" y="3276"/>
                <a:ext cx="6" cy="9"/>
              </a:xfrm>
              <a:custGeom>
                <a:avLst/>
                <a:gdLst>
                  <a:gd name="T0" fmla="*/ 3 w 14"/>
                  <a:gd name="T1" fmla="*/ 9 h 18"/>
                  <a:gd name="T2" fmla="*/ 3 w 14"/>
                  <a:gd name="T3" fmla="*/ 9 h 18"/>
                  <a:gd name="T4" fmla="*/ 6 w 14"/>
                  <a:gd name="T5" fmla="*/ 9 h 18"/>
                  <a:gd name="T6" fmla="*/ 6 w 14"/>
                  <a:gd name="T7" fmla="*/ 0 h 18"/>
                  <a:gd name="T8" fmla="*/ 3 w 14"/>
                  <a:gd name="T9" fmla="*/ 0 h 18"/>
                  <a:gd name="T10" fmla="*/ 3 w 14"/>
                  <a:gd name="T11" fmla="*/ 0 h 18"/>
                  <a:gd name="T12" fmla="*/ 3 w 14"/>
                  <a:gd name="T13" fmla="*/ 0 h 18"/>
                  <a:gd name="T14" fmla="*/ 1 w 14"/>
                  <a:gd name="T15" fmla="*/ 2 h 18"/>
                  <a:gd name="T16" fmla="*/ 0 w 14"/>
                  <a:gd name="T17" fmla="*/ 5 h 18"/>
                  <a:gd name="T18" fmla="*/ 1 w 14"/>
                  <a:gd name="T19" fmla="*/ 8 h 18"/>
                  <a:gd name="T20" fmla="*/ 3 w 14"/>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18">
                    <a:moveTo>
                      <a:pt x="7" y="18"/>
                    </a:moveTo>
                    <a:lnTo>
                      <a:pt x="7" y="18"/>
                    </a:lnTo>
                    <a:lnTo>
                      <a:pt x="14" y="18"/>
                    </a:lnTo>
                    <a:lnTo>
                      <a:pt x="14" y="0"/>
                    </a:lnTo>
                    <a:lnTo>
                      <a:pt x="7" y="0"/>
                    </a:lnTo>
                    <a:lnTo>
                      <a:pt x="2" y="4"/>
                    </a:lnTo>
                    <a:lnTo>
                      <a:pt x="0" y="9"/>
                    </a:lnTo>
                    <a:lnTo>
                      <a:pt x="2" y="15"/>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71" name="Freeform 306"/>
              <p:cNvSpPr>
                <a:spLocks/>
              </p:cNvSpPr>
              <p:nvPr/>
            </p:nvSpPr>
            <p:spPr bwMode="auto">
              <a:xfrm>
                <a:off x="2685" y="3276"/>
                <a:ext cx="7" cy="9"/>
              </a:xfrm>
              <a:custGeom>
                <a:avLst/>
                <a:gdLst>
                  <a:gd name="T0" fmla="*/ 3 w 15"/>
                  <a:gd name="T1" fmla="*/ 9 h 18"/>
                  <a:gd name="T2" fmla="*/ 3 w 15"/>
                  <a:gd name="T3" fmla="*/ 9 h 18"/>
                  <a:gd name="T4" fmla="*/ 7 w 15"/>
                  <a:gd name="T5" fmla="*/ 9 h 18"/>
                  <a:gd name="T6" fmla="*/ 7 w 15"/>
                  <a:gd name="T7" fmla="*/ 0 h 18"/>
                  <a:gd name="T8" fmla="*/ 3 w 15"/>
                  <a:gd name="T9" fmla="*/ 0 h 18"/>
                  <a:gd name="T10" fmla="*/ 3 w 15"/>
                  <a:gd name="T11" fmla="*/ 0 h 18"/>
                  <a:gd name="T12" fmla="*/ 3 w 15"/>
                  <a:gd name="T13" fmla="*/ 0 h 18"/>
                  <a:gd name="T14" fmla="*/ 1 w 15"/>
                  <a:gd name="T15" fmla="*/ 2 h 18"/>
                  <a:gd name="T16" fmla="*/ 0 w 15"/>
                  <a:gd name="T17" fmla="*/ 5 h 18"/>
                  <a:gd name="T18" fmla="*/ 1 w 15"/>
                  <a:gd name="T19" fmla="*/ 8 h 18"/>
                  <a:gd name="T20" fmla="*/ 3 w 15"/>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18">
                    <a:moveTo>
                      <a:pt x="7" y="18"/>
                    </a:moveTo>
                    <a:lnTo>
                      <a:pt x="7" y="18"/>
                    </a:lnTo>
                    <a:lnTo>
                      <a:pt x="15" y="18"/>
                    </a:lnTo>
                    <a:lnTo>
                      <a:pt x="15" y="0"/>
                    </a:lnTo>
                    <a:lnTo>
                      <a:pt x="7" y="0"/>
                    </a:lnTo>
                    <a:lnTo>
                      <a:pt x="2" y="4"/>
                    </a:lnTo>
                    <a:lnTo>
                      <a:pt x="0" y="9"/>
                    </a:lnTo>
                    <a:lnTo>
                      <a:pt x="2" y="15"/>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72" name="Freeform 307"/>
              <p:cNvSpPr>
                <a:spLocks/>
              </p:cNvSpPr>
              <p:nvPr/>
            </p:nvSpPr>
            <p:spPr bwMode="auto">
              <a:xfrm>
                <a:off x="2681" y="3276"/>
                <a:ext cx="7" cy="9"/>
              </a:xfrm>
              <a:custGeom>
                <a:avLst/>
                <a:gdLst>
                  <a:gd name="T0" fmla="*/ 4 w 14"/>
                  <a:gd name="T1" fmla="*/ 9 h 18"/>
                  <a:gd name="T2" fmla="*/ 4 w 14"/>
                  <a:gd name="T3" fmla="*/ 9 h 18"/>
                  <a:gd name="T4" fmla="*/ 7 w 14"/>
                  <a:gd name="T5" fmla="*/ 9 h 18"/>
                  <a:gd name="T6" fmla="*/ 7 w 14"/>
                  <a:gd name="T7" fmla="*/ 0 h 18"/>
                  <a:gd name="T8" fmla="*/ 4 w 14"/>
                  <a:gd name="T9" fmla="*/ 0 h 18"/>
                  <a:gd name="T10" fmla="*/ 4 w 14"/>
                  <a:gd name="T11" fmla="*/ 0 h 18"/>
                  <a:gd name="T12" fmla="*/ 4 w 14"/>
                  <a:gd name="T13" fmla="*/ 0 h 18"/>
                  <a:gd name="T14" fmla="*/ 1 w 14"/>
                  <a:gd name="T15" fmla="*/ 2 h 18"/>
                  <a:gd name="T16" fmla="*/ 0 w 14"/>
                  <a:gd name="T17" fmla="*/ 5 h 18"/>
                  <a:gd name="T18" fmla="*/ 1 w 14"/>
                  <a:gd name="T19" fmla="*/ 8 h 18"/>
                  <a:gd name="T20" fmla="*/ 4 w 14"/>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18">
                    <a:moveTo>
                      <a:pt x="7" y="18"/>
                    </a:moveTo>
                    <a:lnTo>
                      <a:pt x="7" y="18"/>
                    </a:lnTo>
                    <a:lnTo>
                      <a:pt x="14" y="18"/>
                    </a:lnTo>
                    <a:lnTo>
                      <a:pt x="14" y="0"/>
                    </a:lnTo>
                    <a:lnTo>
                      <a:pt x="7" y="0"/>
                    </a:lnTo>
                    <a:lnTo>
                      <a:pt x="2" y="4"/>
                    </a:lnTo>
                    <a:lnTo>
                      <a:pt x="0" y="9"/>
                    </a:lnTo>
                    <a:lnTo>
                      <a:pt x="2" y="15"/>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73" name="Freeform 308"/>
              <p:cNvSpPr>
                <a:spLocks/>
              </p:cNvSpPr>
              <p:nvPr/>
            </p:nvSpPr>
            <p:spPr bwMode="auto">
              <a:xfrm>
                <a:off x="2678" y="3276"/>
                <a:ext cx="7" cy="9"/>
              </a:xfrm>
              <a:custGeom>
                <a:avLst/>
                <a:gdLst>
                  <a:gd name="T0" fmla="*/ 3 w 13"/>
                  <a:gd name="T1" fmla="*/ 9 h 18"/>
                  <a:gd name="T2" fmla="*/ 3 w 13"/>
                  <a:gd name="T3" fmla="*/ 9 h 18"/>
                  <a:gd name="T4" fmla="*/ 7 w 13"/>
                  <a:gd name="T5" fmla="*/ 9 h 18"/>
                  <a:gd name="T6" fmla="*/ 7 w 13"/>
                  <a:gd name="T7" fmla="*/ 0 h 18"/>
                  <a:gd name="T8" fmla="*/ 3 w 13"/>
                  <a:gd name="T9" fmla="*/ 0 h 18"/>
                  <a:gd name="T10" fmla="*/ 3 w 13"/>
                  <a:gd name="T11" fmla="*/ 0 h 18"/>
                  <a:gd name="T12" fmla="*/ 3 w 13"/>
                  <a:gd name="T13" fmla="*/ 0 h 18"/>
                  <a:gd name="T14" fmla="*/ 1 w 13"/>
                  <a:gd name="T15" fmla="*/ 2 h 18"/>
                  <a:gd name="T16" fmla="*/ 0 w 13"/>
                  <a:gd name="T17" fmla="*/ 5 h 18"/>
                  <a:gd name="T18" fmla="*/ 1 w 13"/>
                  <a:gd name="T19" fmla="*/ 8 h 18"/>
                  <a:gd name="T20" fmla="*/ 3 w 13"/>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8">
                    <a:moveTo>
                      <a:pt x="6" y="18"/>
                    </a:moveTo>
                    <a:lnTo>
                      <a:pt x="6" y="18"/>
                    </a:lnTo>
                    <a:lnTo>
                      <a:pt x="13" y="18"/>
                    </a:lnTo>
                    <a:lnTo>
                      <a:pt x="13" y="0"/>
                    </a:lnTo>
                    <a:lnTo>
                      <a:pt x="6" y="0"/>
                    </a:lnTo>
                    <a:lnTo>
                      <a:pt x="1" y="4"/>
                    </a:lnTo>
                    <a:lnTo>
                      <a:pt x="0" y="9"/>
                    </a:lnTo>
                    <a:lnTo>
                      <a:pt x="1" y="15"/>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74" name="Freeform 309"/>
              <p:cNvSpPr>
                <a:spLocks/>
              </p:cNvSpPr>
              <p:nvPr/>
            </p:nvSpPr>
            <p:spPr bwMode="auto">
              <a:xfrm>
                <a:off x="2674" y="3276"/>
                <a:ext cx="7" cy="9"/>
              </a:xfrm>
              <a:custGeom>
                <a:avLst/>
                <a:gdLst>
                  <a:gd name="T0" fmla="*/ 4 w 13"/>
                  <a:gd name="T1" fmla="*/ 9 h 18"/>
                  <a:gd name="T2" fmla="*/ 4 w 13"/>
                  <a:gd name="T3" fmla="*/ 9 h 18"/>
                  <a:gd name="T4" fmla="*/ 7 w 13"/>
                  <a:gd name="T5" fmla="*/ 9 h 18"/>
                  <a:gd name="T6" fmla="*/ 7 w 13"/>
                  <a:gd name="T7" fmla="*/ 0 h 18"/>
                  <a:gd name="T8" fmla="*/ 4 w 13"/>
                  <a:gd name="T9" fmla="*/ 0 h 18"/>
                  <a:gd name="T10" fmla="*/ 4 w 13"/>
                  <a:gd name="T11" fmla="*/ 0 h 18"/>
                  <a:gd name="T12" fmla="*/ 4 w 13"/>
                  <a:gd name="T13" fmla="*/ 0 h 18"/>
                  <a:gd name="T14" fmla="*/ 1 w 13"/>
                  <a:gd name="T15" fmla="*/ 2 h 18"/>
                  <a:gd name="T16" fmla="*/ 0 w 13"/>
                  <a:gd name="T17" fmla="*/ 5 h 18"/>
                  <a:gd name="T18" fmla="*/ 1 w 13"/>
                  <a:gd name="T19" fmla="*/ 8 h 18"/>
                  <a:gd name="T20" fmla="*/ 4 w 13"/>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8">
                    <a:moveTo>
                      <a:pt x="7" y="18"/>
                    </a:moveTo>
                    <a:lnTo>
                      <a:pt x="7" y="18"/>
                    </a:lnTo>
                    <a:lnTo>
                      <a:pt x="13" y="18"/>
                    </a:lnTo>
                    <a:lnTo>
                      <a:pt x="13" y="0"/>
                    </a:lnTo>
                    <a:lnTo>
                      <a:pt x="7" y="0"/>
                    </a:lnTo>
                    <a:lnTo>
                      <a:pt x="2" y="4"/>
                    </a:lnTo>
                    <a:lnTo>
                      <a:pt x="0" y="9"/>
                    </a:lnTo>
                    <a:lnTo>
                      <a:pt x="2" y="15"/>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75" name="Freeform 310"/>
              <p:cNvSpPr>
                <a:spLocks/>
              </p:cNvSpPr>
              <p:nvPr/>
            </p:nvSpPr>
            <p:spPr bwMode="auto">
              <a:xfrm>
                <a:off x="2670" y="3276"/>
                <a:ext cx="8" cy="9"/>
              </a:xfrm>
              <a:custGeom>
                <a:avLst/>
                <a:gdLst>
                  <a:gd name="T0" fmla="*/ 3 w 15"/>
                  <a:gd name="T1" fmla="*/ 9 h 18"/>
                  <a:gd name="T2" fmla="*/ 3 w 15"/>
                  <a:gd name="T3" fmla="*/ 9 h 18"/>
                  <a:gd name="T4" fmla="*/ 8 w 15"/>
                  <a:gd name="T5" fmla="*/ 9 h 18"/>
                  <a:gd name="T6" fmla="*/ 8 w 15"/>
                  <a:gd name="T7" fmla="*/ 0 h 18"/>
                  <a:gd name="T8" fmla="*/ 3 w 15"/>
                  <a:gd name="T9" fmla="*/ 0 h 18"/>
                  <a:gd name="T10" fmla="*/ 3 w 15"/>
                  <a:gd name="T11" fmla="*/ 0 h 18"/>
                  <a:gd name="T12" fmla="*/ 3 w 15"/>
                  <a:gd name="T13" fmla="*/ 0 h 18"/>
                  <a:gd name="T14" fmla="*/ 1 w 15"/>
                  <a:gd name="T15" fmla="*/ 2 h 18"/>
                  <a:gd name="T16" fmla="*/ 0 w 15"/>
                  <a:gd name="T17" fmla="*/ 5 h 18"/>
                  <a:gd name="T18" fmla="*/ 1 w 15"/>
                  <a:gd name="T19" fmla="*/ 8 h 18"/>
                  <a:gd name="T20" fmla="*/ 3 w 15"/>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18">
                    <a:moveTo>
                      <a:pt x="6" y="18"/>
                    </a:moveTo>
                    <a:lnTo>
                      <a:pt x="6" y="18"/>
                    </a:lnTo>
                    <a:lnTo>
                      <a:pt x="15" y="18"/>
                    </a:lnTo>
                    <a:lnTo>
                      <a:pt x="15" y="0"/>
                    </a:lnTo>
                    <a:lnTo>
                      <a:pt x="6" y="0"/>
                    </a:lnTo>
                    <a:lnTo>
                      <a:pt x="1" y="4"/>
                    </a:lnTo>
                    <a:lnTo>
                      <a:pt x="0" y="9"/>
                    </a:lnTo>
                    <a:lnTo>
                      <a:pt x="1" y="15"/>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76" name="Freeform 311"/>
              <p:cNvSpPr>
                <a:spLocks/>
              </p:cNvSpPr>
              <p:nvPr/>
            </p:nvSpPr>
            <p:spPr bwMode="auto">
              <a:xfrm>
                <a:off x="2667" y="3276"/>
                <a:ext cx="7" cy="9"/>
              </a:xfrm>
              <a:custGeom>
                <a:avLst/>
                <a:gdLst>
                  <a:gd name="T0" fmla="*/ 4 w 13"/>
                  <a:gd name="T1" fmla="*/ 9 h 18"/>
                  <a:gd name="T2" fmla="*/ 4 w 13"/>
                  <a:gd name="T3" fmla="*/ 9 h 18"/>
                  <a:gd name="T4" fmla="*/ 7 w 13"/>
                  <a:gd name="T5" fmla="*/ 9 h 18"/>
                  <a:gd name="T6" fmla="*/ 7 w 13"/>
                  <a:gd name="T7" fmla="*/ 0 h 18"/>
                  <a:gd name="T8" fmla="*/ 4 w 13"/>
                  <a:gd name="T9" fmla="*/ 0 h 18"/>
                  <a:gd name="T10" fmla="*/ 4 w 13"/>
                  <a:gd name="T11" fmla="*/ 0 h 18"/>
                  <a:gd name="T12" fmla="*/ 4 w 13"/>
                  <a:gd name="T13" fmla="*/ 0 h 18"/>
                  <a:gd name="T14" fmla="*/ 1 w 13"/>
                  <a:gd name="T15" fmla="*/ 2 h 18"/>
                  <a:gd name="T16" fmla="*/ 0 w 13"/>
                  <a:gd name="T17" fmla="*/ 5 h 18"/>
                  <a:gd name="T18" fmla="*/ 1 w 13"/>
                  <a:gd name="T19" fmla="*/ 8 h 18"/>
                  <a:gd name="T20" fmla="*/ 4 w 13"/>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8">
                    <a:moveTo>
                      <a:pt x="7" y="18"/>
                    </a:moveTo>
                    <a:lnTo>
                      <a:pt x="7" y="18"/>
                    </a:lnTo>
                    <a:lnTo>
                      <a:pt x="13" y="18"/>
                    </a:lnTo>
                    <a:lnTo>
                      <a:pt x="13" y="0"/>
                    </a:lnTo>
                    <a:lnTo>
                      <a:pt x="7" y="0"/>
                    </a:lnTo>
                    <a:lnTo>
                      <a:pt x="2" y="4"/>
                    </a:lnTo>
                    <a:lnTo>
                      <a:pt x="0" y="9"/>
                    </a:lnTo>
                    <a:lnTo>
                      <a:pt x="2" y="15"/>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77" name="Freeform 312"/>
              <p:cNvSpPr>
                <a:spLocks/>
              </p:cNvSpPr>
              <p:nvPr/>
            </p:nvSpPr>
            <p:spPr bwMode="auto">
              <a:xfrm>
                <a:off x="2664" y="3276"/>
                <a:ext cx="6" cy="9"/>
              </a:xfrm>
              <a:custGeom>
                <a:avLst/>
                <a:gdLst>
                  <a:gd name="T0" fmla="*/ 3 w 14"/>
                  <a:gd name="T1" fmla="*/ 9 h 18"/>
                  <a:gd name="T2" fmla="*/ 3 w 14"/>
                  <a:gd name="T3" fmla="*/ 9 h 18"/>
                  <a:gd name="T4" fmla="*/ 6 w 14"/>
                  <a:gd name="T5" fmla="*/ 9 h 18"/>
                  <a:gd name="T6" fmla="*/ 6 w 14"/>
                  <a:gd name="T7" fmla="*/ 0 h 18"/>
                  <a:gd name="T8" fmla="*/ 3 w 14"/>
                  <a:gd name="T9" fmla="*/ 0 h 18"/>
                  <a:gd name="T10" fmla="*/ 3 w 14"/>
                  <a:gd name="T11" fmla="*/ 0 h 18"/>
                  <a:gd name="T12" fmla="*/ 3 w 14"/>
                  <a:gd name="T13" fmla="*/ 0 h 18"/>
                  <a:gd name="T14" fmla="*/ 1 w 14"/>
                  <a:gd name="T15" fmla="*/ 2 h 18"/>
                  <a:gd name="T16" fmla="*/ 0 w 14"/>
                  <a:gd name="T17" fmla="*/ 5 h 18"/>
                  <a:gd name="T18" fmla="*/ 1 w 14"/>
                  <a:gd name="T19" fmla="*/ 8 h 18"/>
                  <a:gd name="T20" fmla="*/ 3 w 14"/>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18">
                    <a:moveTo>
                      <a:pt x="7" y="18"/>
                    </a:moveTo>
                    <a:lnTo>
                      <a:pt x="7" y="18"/>
                    </a:lnTo>
                    <a:lnTo>
                      <a:pt x="14" y="18"/>
                    </a:lnTo>
                    <a:lnTo>
                      <a:pt x="14" y="0"/>
                    </a:lnTo>
                    <a:lnTo>
                      <a:pt x="7" y="0"/>
                    </a:lnTo>
                    <a:lnTo>
                      <a:pt x="2" y="4"/>
                    </a:lnTo>
                    <a:lnTo>
                      <a:pt x="0" y="9"/>
                    </a:lnTo>
                    <a:lnTo>
                      <a:pt x="2" y="15"/>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78" name="Freeform 313"/>
              <p:cNvSpPr>
                <a:spLocks/>
              </p:cNvSpPr>
              <p:nvPr/>
            </p:nvSpPr>
            <p:spPr bwMode="auto">
              <a:xfrm>
                <a:off x="2660" y="3276"/>
                <a:ext cx="7" cy="9"/>
              </a:xfrm>
              <a:custGeom>
                <a:avLst/>
                <a:gdLst>
                  <a:gd name="T0" fmla="*/ 3 w 13"/>
                  <a:gd name="T1" fmla="*/ 9 h 18"/>
                  <a:gd name="T2" fmla="*/ 3 w 13"/>
                  <a:gd name="T3" fmla="*/ 9 h 18"/>
                  <a:gd name="T4" fmla="*/ 7 w 13"/>
                  <a:gd name="T5" fmla="*/ 9 h 18"/>
                  <a:gd name="T6" fmla="*/ 7 w 13"/>
                  <a:gd name="T7" fmla="*/ 0 h 18"/>
                  <a:gd name="T8" fmla="*/ 3 w 13"/>
                  <a:gd name="T9" fmla="*/ 0 h 18"/>
                  <a:gd name="T10" fmla="*/ 3 w 13"/>
                  <a:gd name="T11" fmla="*/ 0 h 18"/>
                  <a:gd name="T12" fmla="*/ 3 w 13"/>
                  <a:gd name="T13" fmla="*/ 0 h 18"/>
                  <a:gd name="T14" fmla="*/ 1 w 13"/>
                  <a:gd name="T15" fmla="*/ 2 h 18"/>
                  <a:gd name="T16" fmla="*/ 0 w 13"/>
                  <a:gd name="T17" fmla="*/ 5 h 18"/>
                  <a:gd name="T18" fmla="*/ 1 w 13"/>
                  <a:gd name="T19" fmla="*/ 8 h 18"/>
                  <a:gd name="T20" fmla="*/ 3 w 13"/>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8">
                    <a:moveTo>
                      <a:pt x="6" y="18"/>
                    </a:moveTo>
                    <a:lnTo>
                      <a:pt x="6" y="18"/>
                    </a:lnTo>
                    <a:lnTo>
                      <a:pt x="13" y="18"/>
                    </a:lnTo>
                    <a:lnTo>
                      <a:pt x="13" y="0"/>
                    </a:lnTo>
                    <a:lnTo>
                      <a:pt x="6" y="0"/>
                    </a:lnTo>
                    <a:lnTo>
                      <a:pt x="1" y="4"/>
                    </a:lnTo>
                    <a:lnTo>
                      <a:pt x="0" y="9"/>
                    </a:lnTo>
                    <a:lnTo>
                      <a:pt x="1" y="15"/>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79" name="Freeform 314"/>
              <p:cNvSpPr>
                <a:spLocks/>
              </p:cNvSpPr>
              <p:nvPr/>
            </p:nvSpPr>
            <p:spPr bwMode="auto">
              <a:xfrm>
                <a:off x="2657" y="3276"/>
                <a:ext cx="7" cy="9"/>
              </a:xfrm>
              <a:custGeom>
                <a:avLst/>
                <a:gdLst>
                  <a:gd name="T0" fmla="*/ 4 w 13"/>
                  <a:gd name="T1" fmla="*/ 9 h 18"/>
                  <a:gd name="T2" fmla="*/ 4 w 13"/>
                  <a:gd name="T3" fmla="*/ 9 h 18"/>
                  <a:gd name="T4" fmla="*/ 7 w 13"/>
                  <a:gd name="T5" fmla="*/ 9 h 18"/>
                  <a:gd name="T6" fmla="*/ 7 w 13"/>
                  <a:gd name="T7" fmla="*/ 0 h 18"/>
                  <a:gd name="T8" fmla="*/ 4 w 13"/>
                  <a:gd name="T9" fmla="*/ 0 h 18"/>
                  <a:gd name="T10" fmla="*/ 4 w 13"/>
                  <a:gd name="T11" fmla="*/ 0 h 18"/>
                  <a:gd name="T12" fmla="*/ 4 w 13"/>
                  <a:gd name="T13" fmla="*/ 0 h 18"/>
                  <a:gd name="T14" fmla="*/ 1 w 13"/>
                  <a:gd name="T15" fmla="*/ 2 h 18"/>
                  <a:gd name="T16" fmla="*/ 0 w 13"/>
                  <a:gd name="T17" fmla="*/ 5 h 18"/>
                  <a:gd name="T18" fmla="*/ 1 w 13"/>
                  <a:gd name="T19" fmla="*/ 8 h 18"/>
                  <a:gd name="T20" fmla="*/ 4 w 13"/>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8">
                    <a:moveTo>
                      <a:pt x="7" y="18"/>
                    </a:moveTo>
                    <a:lnTo>
                      <a:pt x="7" y="18"/>
                    </a:lnTo>
                    <a:lnTo>
                      <a:pt x="13" y="18"/>
                    </a:lnTo>
                    <a:lnTo>
                      <a:pt x="13" y="0"/>
                    </a:lnTo>
                    <a:lnTo>
                      <a:pt x="7" y="0"/>
                    </a:lnTo>
                    <a:lnTo>
                      <a:pt x="2" y="4"/>
                    </a:lnTo>
                    <a:lnTo>
                      <a:pt x="0" y="9"/>
                    </a:lnTo>
                    <a:lnTo>
                      <a:pt x="2" y="15"/>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80" name="Freeform 315"/>
              <p:cNvSpPr>
                <a:spLocks/>
              </p:cNvSpPr>
              <p:nvPr/>
            </p:nvSpPr>
            <p:spPr bwMode="auto">
              <a:xfrm>
                <a:off x="2653" y="3276"/>
                <a:ext cx="7" cy="9"/>
              </a:xfrm>
              <a:custGeom>
                <a:avLst/>
                <a:gdLst>
                  <a:gd name="T0" fmla="*/ 3 w 15"/>
                  <a:gd name="T1" fmla="*/ 9 h 18"/>
                  <a:gd name="T2" fmla="*/ 3 w 15"/>
                  <a:gd name="T3" fmla="*/ 9 h 18"/>
                  <a:gd name="T4" fmla="*/ 7 w 15"/>
                  <a:gd name="T5" fmla="*/ 9 h 18"/>
                  <a:gd name="T6" fmla="*/ 7 w 15"/>
                  <a:gd name="T7" fmla="*/ 0 h 18"/>
                  <a:gd name="T8" fmla="*/ 3 w 15"/>
                  <a:gd name="T9" fmla="*/ 0 h 18"/>
                  <a:gd name="T10" fmla="*/ 3 w 15"/>
                  <a:gd name="T11" fmla="*/ 0 h 18"/>
                  <a:gd name="T12" fmla="*/ 3 w 15"/>
                  <a:gd name="T13" fmla="*/ 0 h 18"/>
                  <a:gd name="T14" fmla="*/ 0 w 15"/>
                  <a:gd name="T15" fmla="*/ 2 h 18"/>
                  <a:gd name="T16" fmla="*/ 0 w 15"/>
                  <a:gd name="T17" fmla="*/ 5 h 18"/>
                  <a:gd name="T18" fmla="*/ 0 w 15"/>
                  <a:gd name="T19" fmla="*/ 8 h 18"/>
                  <a:gd name="T20" fmla="*/ 3 w 15"/>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18">
                    <a:moveTo>
                      <a:pt x="6" y="18"/>
                    </a:moveTo>
                    <a:lnTo>
                      <a:pt x="6" y="18"/>
                    </a:lnTo>
                    <a:lnTo>
                      <a:pt x="15" y="18"/>
                    </a:lnTo>
                    <a:lnTo>
                      <a:pt x="15" y="0"/>
                    </a:lnTo>
                    <a:lnTo>
                      <a:pt x="6" y="0"/>
                    </a:lnTo>
                    <a:lnTo>
                      <a:pt x="1" y="4"/>
                    </a:lnTo>
                    <a:lnTo>
                      <a:pt x="0" y="9"/>
                    </a:lnTo>
                    <a:lnTo>
                      <a:pt x="1" y="15"/>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81" name="Freeform 316"/>
              <p:cNvSpPr>
                <a:spLocks/>
              </p:cNvSpPr>
              <p:nvPr/>
            </p:nvSpPr>
            <p:spPr bwMode="auto">
              <a:xfrm>
                <a:off x="2649" y="3276"/>
                <a:ext cx="7" cy="9"/>
              </a:xfrm>
              <a:custGeom>
                <a:avLst/>
                <a:gdLst>
                  <a:gd name="T0" fmla="*/ 4 w 13"/>
                  <a:gd name="T1" fmla="*/ 9 h 18"/>
                  <a:gd name="T2" fmla="*/ 4 w 13"/>
                  <a:gd name="T3" fmla="*/ 9 h 18"/>
                  <a:gd name="T4" fmla="*/ 7 w 13"/>
                  <a:gd name="T5" fmla="*/ 9 h 18"/>
                  <a:gd name="T6" fmla="*/ 7 w 13"/>
                  <a:gd name="T7" fmla="*/ 0 h 18"/>
                  <a:gd name="T8" fmla="*/ 4 w 13"/>
                  <a:gd name="T9" fmla="*/ 0 h 18"/>
                  <a:gd name="T10" fmla="*/ 4 w 13"/>
                  <a:gd name="T11" fmla="*/ 0 h 18"/>
                  <a:gd name="T12" fmla="*/ 4 w 13"/>
                  <a:gd name="T13" fmla="*/ 0 h 18"/>
                  <a:gd name="T14" fmla="*/ 1 w 13"/>
                  <a:gd name="T15" fmla="*/ 2 h 18"/>
                  <a:gd name="T16" fmla="*/ 0 w 13"/>
                  <a:gd name="T17" fmla="*/ 5 h 18"/>
                  <a:gd name="T18" fmla="*/ 1 w 13"/>
                  <a:gd name="T19" fmla="*/ 8 h 18"/>
                  <a:gd name="T20" fmla="*/ 4 w 13"/>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8">
                    <a:moveTo>
                      <a:pt x="7" y="18"/>
                    </a:moveTo>
                    <a:lnTo>
                      <a:pt x="7" y="18"/>
                    </a:lnTo>
                    <a:lnTo>
                      <a:pt x="13" y="18"/>
                    </a:lnTo>
                    <a:lnTo>
                      <a:pt x="13" y="0"/>
                    </a:lnTo>
                    <a:lnTo>
                      <a:pt x="7" y="0"/>
                    </a:lnTo>
                    <a:lnTo>
                      <a:pt x="2" y="4"/>
                    </a:lnTo>
                    <a:lnTo>
                      <a:pt x="0" y="9"/>
                    </a:lnTo>
                    <a:lnTo>
                      <a:pt x="2" y="15"/>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82" name="Freeform 317"/>
              <p:cNvSpPr>
                <a:spLocks/>
              </p:cNvSpPr>
              <p:nvPr/>
            </p:nvSpPr>
            <p:spPr bwMode="auto">
              <a:xfrm>
                <a:off x="2646" y="3276"/>
                <a:ext cx="7" cy="9"/>
              </a:xfrm>
              <a:custGeom>
                <a:avLst/>
                <a:gdLst>
                  <a:gd name="T0" fmla="*/ 4 w 14"/>
                  <a:gd name="T1" fmla="*/ 9 h 18"/>
                  <a:gd name="T2" fmla="*/ 4 w 14"/>
                  <a:gd name="T3" fmla="*/ 9 h 18"/>
                  <a:gd name="T4" fmla="*/ 7 w 14"/>
                  <a:gd name="T5" fmla="*/ 9 h 18"/>
                  <a:gd name="T6" fmla="*/ 7 w 14"/>
                  <a:gd name="T7" fmla="*/ 0 h 18"/>
                  <a:gd name="T8" fmla="*/ 4 w 14"/>
                  <a:gd name="T9" fmla="*/ 0 h 18"/>
                  <a:gd name="T10" fmla="*/ 4 w 14"/>
                  <a:gd name="T11" fmla="*/ 0 h 18"/>
                  <a:gd name="T12" fmla="*/ 4 w 14"/>
                  <a:gd name="T13" fmla="*/ 0 h 18"/>
                  <a:gd name="T14" fmla="*/ 1 w 14"/>
                  <a:gd name="T15" fmla="*/ 2 h 18"/>
                  <a:gd name="T16" fmla="*/ 0 w 14"/>
                  <a:gd name="T17" fmla="*/ 5 h 18"/>
                  <a:gd name="T18" fmla="*/ 1 w 14"/>
                  <a:gd name="T19" fmla="*/ 8 h 18"/>
                  <a:gd name="T20" fmla="*/ 4 w 14"/>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18">
                    <a:moveTo>
                      <a:pt x="7" y="18"/>
                    </a:moveTo>
                    <a:lnTo>
                      <a:pt x="7" y="18"/>
                    </a:lnTo>
                    <a:lnTo>
                      <a:pt x="14" y="18"/>
                    </a:lnTo>
                    <a:lnTo>
                      <a:pt x="14" y="0"/>
                    </a:lnTo>
                    <a:lnTo>
                      <a:pt x="7" y="0"/>
                    </a:lnTo>
                    <a:lnTo>
                      <a:pt x="2" y="4"/>
                    </a:lnTo>
                    <a:lnTo>
                      <a:pt x="0" y="9"/>
                    </a:lnTo>
                    <a:lnTo>
                      <a:pt x="2" y="15"/>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83" name="Freeform 318"/>
              <p:cNvSpPr>
                <a:spLocks/>
              </p:cNvSpPr>
              <p:nvPr/>
            </p:nvSpPr>
            <p:spPr bwMode="auto">
              <a:xfrm>
                <a:off x="2643" y="3276"/>
                <a:ext cx="6" cy="9"/>
              </a:xfrm>
              <a:custGeom>
                <a:avLst/>
                <a:gdLst>
                  <a:gd name="T0" fmla="*/ 3 w 14"/>
                  <a:gd name="T1" fmla="*/ 9 h 18"/>
                  <a:gd name="T2" fmla="*/ 3 w 14"/>
                  <a:gd name="T3" fmla="*/ 9 h 18"/>
                  <a:gd name="T4" fmla="*/ 6 w 14"/>
                  <a:gd name="T5" fmla="*/ 9 h 18"/>
                  <a:gd name="T6" fmla="*/ 6 w 14"/>
                  <a:gd name="T7" fmla="*/ 0 h 18"/>
                  <a:gd name="T8" fmla="*/ 3 w 14"/>
                  <a:gd name="T9" fmla="*/ 0 h 18"/>
                  <a:gd name="T10" fmla="*/ 3 w 14"/>
                  <a:gd name="T11" fmla="*/ 0 h 18"/>
                  <a:gd name="T12" fmla="*/ 3 w 14"/>
                  <a:gd name="T13" fmla="*/ 0 h 18"/>
                  <a:gd name="T14" fmla="*/ 1 w 14"/>
                  <a:gd name="T15" fmla="*/ 2 h 18"/>
                  <a:gd name="T16" fmla="*/ 0 w 14"/>
                  <a:gd name="T17" fmla="*/ 5 h 18"/>
                  <a:gd name="T18" fmla="*/ 1 w 14"/>
                  <a:gd name="T19" fmla="*/ 8 h 18"/>
                  <a:gd name="T20" fmla="*/ 3 w 14"/>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18">
                    <a:moveTo>
                      <a:pt x="7" y="18"/>
                    </a:moveTo>
                    <a:lnTo>
                      <a:pt x="7" y="18"/>
                    </a:lnTo>
                    <a:lnTo>
                      <a:pt x="14" y="18"/>
                    </a:lnTo>
                    <a:lnTo>
                      <a:pt x="14" y="0"/>
                    </a:lnTo>
                    <a:lnTo>
                      <a:pt x="7" y="0"/>
                    </a:lnTo>
                    <a:lnTo>
                      <a:pt x="2" y="4"/>
                    </a:lnTo>
                    <a:lnTo>
                      <a:pt x="0" y="9"/>
                    </a:lnTo>
                    <a:lnTo>
                      <a:pt x="2" y="15"/>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84" name="Freeform 319"/>
              <p:cNvSpPr>
                <a:spLocks/>
              </p:cNvSpPr>
              <p:nvPr/>
            </p:nvSpPr>
            <p:spPr bwMode="auto">
              <a:xfrm>
                <a:off x="2639" y="3276"/>
                <a:ext cx="7" cy="9"/>
              </a:xfrm>
              <a:custGeom>
                <a:avLst/>
                <a:gdLst>
                  <a:gd name="T0" fmla="*/ 3 w 15"/>
                  <a:gd name="T1" fmla="*/ 9 h 18"/>
                  <a:gd name="T2" fmla="*/ 3 w 15"/>
                  <a:gd name="T3" fmla="*/ 9 h 18"/>
                  <a:gd name="T4" fmla="*/ 7 w 15"/>
                  <a:gd name="T5" fmla="*/ 9 h 18"/>
                  <a:gd name="T6" fmla="*/ 7 w 15"/>
                  <a:gd name="T7" fmla="*/ 0 h 18"/>
                  <a:gd name="T8" fmla="*/ 3 w 15"/>
                  <a:gd name="T9" fmla="*/ 0 h 18"/>
                  <a:gd name="T10" fmla="*/ 3 w 15"/>
                  <a:gd name="T11" fmla="*/ 0 h 18"/>
                  <a:gd name="T12" fmla="*/ 3 w 15"/>
                  <a:gd name="T13" fmla="*/ 0 h 18"/>
                  <a:gd name="T14" fmla="*/ 1 w 15"/>
                  <a:gd name="T15" fmla="*/ 2 h 18"/>
                  <a:gd name="T16" fmla="*/ 0 w 15"/>
                  <a:gd name="T17" fmla="*/ 5 h 18"/>
                  <a:gd name="T18" fmla="*/ 1 w 15"/>
                  <a:gd name="T19" fmla="*/ 8 h 18"/>
                  <a:gd name="T20" fmla="*/ 3 w 15"/>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18">
                    <a:moveTo>
                      <a:pt x="7" y="18"/>
                    </a:moveTo>
                    <a:lnTo>
                      <a:pt x="7" y="18"/>
                    </a:lnTo>
                    <a:lnTo>
                      <a:pt x="15" y="18"/>
                    </a:lnTo>
                    <a:lnTo>
                      <a:pt x="15" y="0"/>
                    </a:lnTo>
                    <a:lnTo>
                      <a:pt x="7" y="0"/>
                    </a:lnTo>
                    <a:lnTo>
                      <a:pt x="2" y="4"/>
                    </a:lnTo>
                    <a:lnTo>
                      <a:pt x="0" y="9"/>
                    </a:lnTo>
                    <a:lnTo>
                      <a:pt x="2" y="15"/>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85" name="Freeform 320"/>
              <p:cNvSpPr>
                <a:spLocks/>
              </p:cNvSpPr>
              <p:nvPr/>
            </p:nvSpPr>
            <p:spPr bwMode="auto">
              <a:xfrm>
                <a:off x="2636" y="3276"/>
                <a:ext cx="6" cy="9"/>
              </a:xfrm>
              <a:custGeom>
                <a:avLst/>
                <a:gdLst>
                  <a:gd name="T0" fmla="*/ 3 w 12"/>
                  <a:gd name="T1" fmla="*/ 9 h 18"/>
                  <a:gd name="T2" fmla="*/ 4 w 12"/>
                  <a:gd name="T3" fmla="*/ 9 h 18"/>
                  <a:gd name="T4" fmla="*/ 6 w 12"/>
                  <a:gd name="T5" fmla="*/ 9 h 18"/>
                  <a:gd name="T6" fmla="*/ 6 w 12"/>
                  <a:gd name="T7" fmla="*/ 0 h 18"/>
                  <a:gd name="T8" fmla="*/ 4 w 12"/>
                  <a:gd name="T9" fmla="*/ 0 h 18"/>
                  <a:gd name="T10" fmla="*/ 4 w 12"/>
                  <a:gd name="T11" fmla="*/ 0 h 18"/>
                  <a:gd name="T12" fmla="*/ 4 w 12"/>
                  <a:gd name="T13" fmla="*/ 0 h 18"/>
                  <a:gd name="T14" fmla="*/ 1 w 12"/>
                  <a:gd name="T15" fmla="*/ 2 h 18"/>
                  <a:gd name="T16" fmla="*/ 0 w 12"/>
                  <a:gd name="T17" fmla="*/ 5 h 18"/>
                  <a:gd name="T18" fmla="*/ 1 w 12"/>
                  <a:gd name="T19" fmla="*/ 8 h 18"/>
                  <a:gd name="T20" fmla="*/ 4 w 12"/>
                  <a:gd name="T21" fmla="*/ 9 h 18"/>
                  <a:gd name="T22" fmla="*/ 3 w 12"/>
                  <a:gd name="T23" fmla="*/ 9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 h="18">
                    <a:moveTo>
                      <a:pt x="5" y="18"/>
                    </a:moveTo>
                    <a:lnTo>
                      <a:pt x="7" y="18"/>
                    </a:lnTo>
                    <a:lnTo>
                      <a:pt x="12" y="18"/>
                    </a:lnTo>
                    <a:lnTo>
                      <a:pt x="12" y="0"/>
                    </a:lnTo>
                    <a:lnTo>
                      <a:pt x="7" y="0"/>
                    </a:lnTo>
                    <a:lnTo>
                      <a:pt x="8" y="0"/>
                    </a:lnTo>
                    <a:lnTo>
                      <a:pt x="7" y="0"/>
                    </a:lnTo>
                    <a:lnTo>
                      <a:pt x="2" y="4"/>
                    </a:lnTo>
                    <a:lnTo>
                      <a:pt x="0" y="9"/>
                    </a:lnTo>
                    <a:lnTo>
                      <a:pt x="2" y="15"/>
                    </a:lnTo>
                    <a:lnTo>
                      <a:pt x="7" y="18"/>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86" name="Freeform 321"/>
              <p:cNvSpPr>
                <a:spLocks/>
              </p:cNvSpPr>
              <p:nvPr/>
            </p:nvSpPr>
            <p:spPr bwMode="auto">
              <a:xfrm>
                <a:off x="2633" y="3275"/>
                <a:ext cx="7" cy="10"/>
              </a:xfrm>
              <a:custGeom>
                <a:avLst/>
                <a:gdLst>
                  <a:gd name="T0" fmla="*/ 2 w 15"/>
                  <a:gd name="T1" fmla="*/ 9 h 20"/>
                  <a:gd name="T2" fmla="*/ 2 w 15"/>
                  <a:gd name="T3" fmla="*/ 9 h 20"/>
                  <a:gd name="T4" fmla="*/ 6 w 15"/>
                  <a:gd name="T5" fmla="*/ 10 h 20"/>
                  <a:gd name="T6" fmla="*/ 7 w 15"/>
                  <a:gd name="T7" fmla="*/ 1 h 20"/>
                  <a:gd name="T8" fmla="*/ 4 w 15"/>
                  <a:gd name="T9" fmla="*/ 0 h 20"/>
                  <a:gd name="T10" fmla="*/ 4 w 15"/>
                  <a:gd name="T11" fmla="*/ 0 h 20"/>
                  <a:gd name="T12" fmla="*/ 4 w 15"/>
                  <a:gd name="T13" fmla="*/ 0 h 20"/>
                  <a:gd name="T14" fmla="*/ 2 w 15"/>
                  <a:gd name="T15" fmla="*/ 1 h 20"/>
                  <a:gd name="T16" fmla="*/ 0 w 15"/>
                  <a:gd name="T17" fmla="*/ 4 h 20"/>
                  <a:gd name="T18" fmla="*/ 1 w 15"/>
                  <a:gd name="T19" fmla="*/ 8 h 20"/>
                  <a:gd name="T20" fmla="*/ 2 w 15"/>
                  <a:gd name="T21" fmla="*/ 9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20">
                    <a:moveTo>
                      <a:pt x="5" y="18"/>
                    </a:moveTo>
                    <a:lnTo>
                      <a:pt x="5" y="18"/>
                    </a:lnTo>
                    <a:lnTo>
                      <a:pt x="12" y="20"/>
                    </a:lnTo>
                    <a:lnTo>
                      <a:pt x="15" y="2"/>
                    </a:lnTo>
                    <a:lnTo>
                      <a:pt x="9" y="0"/>
                    </a:lnTo>
                    <a:lnTo>
                      <a:pt x="4" y="2"/>
                    </a:lnTo>
                    <a:lnTo>
                      <a:pt x="0" y="8"/>
                    </a:lnTo>
                    <a:lnTo>
                      <a:pt x="2" y="15"/>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87" name="Freeform 322"/>
              <p:cNvSpPr>
                <a:spLocks/>
              </p:cNvSpPr>
              <p:nvPr/>
            </p:nvSpPr>
            <p:spPr bwMode="auto">
              <a:xfrm>
                <a:off x="2629" y="3274"/>
                <a:ext cx="8" cy="10"/>
              </a:xfrm>
              <a:custGeom>
                <a:avLst/>
                <a:gdLst>
                  <a:gd name="T0" fmla="*/ 3 w 15"/>
                  <a:gd name="T1" fmla="*/ 9 h 19"/>
                  <a:gd name="T2" fmla="*/ 3 w 15"/>
                  <a:gd name="T3" fmla="*/ 9 h 19"/>
                  <a:gd name="T4" fmla="*/ 6 w 15"/>
                  <a:gd name="T5" fmla="*/ 10 h 19"/>
                  <a:gd name="T6" fmla="*/ 8 w 15"/>
                  <a:gd name="T7" fmla="*/ 1 h 19"/>
                  <a:gd name="T8" fmla="*/ 4 w 15"/>
                  <a:gd name="T9" fmla="*/ 0 h 19"/>
                  <a:gd name="T10" fmla="*/ 4 w 15"/>
                  <a:gd name="T11" fmla="*/ 0 h 19"/>
                  <a:gd name="T12" fmla="*/ 4 w 15"/>
                  <a:gd name="T13" fmla="*/ 0 h 19"/>
                  <a:gd name="T14" fmla="*/ 2 w 15"/>
                  <a:gd name="T15" fmla="*/ 1 h 19"/>
                  <a:gd name="T16" fmla="*/ 0 w 15"/>
                  <a:gd name="T17" fmla="*/ 4 h 19"/>
                  <a:gd name="T18" fmla="*/ 1 w 15"/>
                  <a:gd name="T19" fmla="*/ 7 h 19"/>
                  <a:gd name="T20" fmla="*/ 3 w 15"/>
                  <a:gd name="T21" fmla="*/ 9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19">
                    <a:moveTo>
                      <a:pt x="5" y="18"/>
                    </a:moveTo>
                    <a:lnTo>
                      <a:pt x="5" y="18"/>
                    </a:lnTo>
                    <a:lnTo>
                      <a:pt x="11" y="19"/>
                    </a:lnTo>
                    <a:lnTo>
                      <a:pt x="15" y="1"/>
                    </a:lnTo>
                    <a:lnTo>
                      <a:pt x="8" y="0"/>
                    </a:lnTo>
                    <a:lnTo>
                      <a:pt x="3" y="1"/>
                    </a:lnTo>
                    <a:lnTo>
                      <a:pt x="0" y="7"/>
                    </a:lnTo>
                    <a:lnTo>
                      <a:pt x="1" y="14"/>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88" name="Freeform 323"/>
              <p:cNvSpPr>
                <a:spLocks/>
              </p:cNvSpPr>
              <p:nvPr/>
            </p:nvSpPr>
            <p:spPr bwMode="auto">
              <a:xfrm>
                <a:off x="2626" y="3273"/>
                <a:ext cx="8" cy="10"/>
              </a:xfrm>
              <a:custGeom>
                <a:avLst/>
                <a:gdLst>
                  <a:gd name="T0" fmla="*/ 2 w 15"/>
                  <a:gd name="T1" fmla="*/ 8 h 20"/>
                  <a:gd name="T2" fmla="*/ 3 w 15"/>
                  <a:gd name="T3" fmla="*/ 9 h 20"/>
                  <a:gd name="T4" fmla="*/ 6 w 15"/>
                  <a:gd name="T5" fmla="*/ 10 h 20"/>
                  <a:gd name="T6" fmla="*/ 8 w 15"/>
                  <a:gd name="T7" fmla="*/ 1 h 20"/>
                  <a:gd name="T8" fmla="*/ 4 w 15"/>
                  <a:gd name="T9" fmla="*/ 0 h 20"/>
                  <a:gd name="T10" fmla="*/ 5 w 15"/>
                  <a:gd name="T11" fmla="*/ 1 h 20"/>
                  <a:gd name="T12" fmla="*/ 4 w 15"/>
                  <a:gd name="T13" fmla="*/ 0 h 20"/>
                  <a:gd name="T14" fmla="*/ 2 w 15"/>
                  <a:gd name="T15" fmla="*/ 1 h 20"/>
                  <a:gd name="T16" fmla="*/ 0 w 15"/>
                  <a:gd name="T17" fmla="*/ 4 h 20"/>
                  <a:gd name="T18" fmla="*/ 1 w 15"/>
                  <a:gd name="T19" fmla="*/ 7 h 20"/>
                  <a:gd name="T20" fmla="*/ 3 w 15"/>
                  <a:gd name="T21" fmla="*/ 9 h 20"/>
                  <a:gd name="T22" fmla="*/ 2 w 15"/>
                  <a:gd name="T23" fmla="*/ 8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0">
                    <a:moveTo>
                      <a:pt x="3" y="16"/>
                    </a:moveTo>
                    <a:lnTo>
                      <a:pt x="5" y="18"/>
                    </a:lnTo>
                    <a:lnTo>
                      <a:pt x="12" y="20"/>
                    </a:lnTo>
                    <a:lnTo>
                      <a:pt x="15" y="2"/>
                    </a:lnTo>
                    <a:lnTo>
                      <a:pt x="8" y="0"/>
                    </a:lnTo>
                    <a:lnTo>
                      <a:pt x="10" y="2"/>
                    </a:lnTo>
                    <a:lnTo>
                      <a:pt x="8" y="0"/>
                    </a:lnTo>
                    <a:lnTo>
                      <a:pt x="3" y="2"/>
                    </a:lnTo>
                    <a:lnTo>
                      <a:pt x="0" y="7"/>
                    </a:lnTo>
                    <a:lnTo>
                      <a:pt x="2" y="14"/>
                    </a:lnTo>
                    <a:lnTo>
                      <a:pt x="5" y="18"/>
                    </a:lnTo>
                    <a:lnTo>
                      <a:pt x="3"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89" name="Freeform 324"/>
              <p:cNvSpPr>
                <a:spLocks/>
              </p:cNvSpPr>
              <p:nvPr/>
            </p:nvSpPr>
            <p:spPr bwMode="auto">
              <a:xfrm>
                <a:off x="2624" y="3272"/>
                <a:ext cx="7" cy="9"/>
              </a:xfrm>
              <a:custGeom>
                <a:avLst/>
                <a:gdLst>
                  <a:gd name="T0" fmla="*/ 1 w 15"/>
                  <a:gd name="T1" fmla="*/ 7 h 18"/>
                  <a:gd name="T2" fmla="*/ 1 w 15"/>
                  <a:gd name="T3" fmla="*/ 7 h 18"/>
                  <a:gd name="T4" fmla="*/ 4 w 15"/>
                  <a:gd name="T5" fmla="*/ 9 h 18"/>
                  <a:gd name="T6" fmla="*/ 7 w 15"/>
                  <a:gd name="T7" fmla="*/ 2 h 18"/>
                  <a:gd name="T8" fmla="*/ 5 w 15"/>
                  <a:gd name="T9" fmla="*/ 0 h 18"/>
                  <a:gd name="T10" fmla="*/ 5 w 15"/>
                  <a:gd name="T11" fmla="*/ 0 h 18"/>
                  <a:gd name="T12" fmla="*/ 5 w 15"/>
                  <a:gd name="T13" fmla="*/ 0 h 18"/>
                  <a:gd name="T14" fmla="*/ 2 w 15"/>
                  <a:gd name="T15" fmla="*/ 0 h 18"/>
                  <a:gd name="T16" fmla="*/ 1 w 15"/>
                  <a:gd name="T17" fmla="*/ 2 h 18"/>
                  <a:gd name="T18" fmla="*/ 0 w 15"/>
                  <a:gd name="T19" fmla="*/ 6 h 18"/>
                  <a:gd name="T20" fmla="*/ 1 w 15"/>
                  <a:gd name="T21" fmla="*/ 7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18">
                    <a:moveTo>
                      <a:pt x="3" y="14"/>
                    </a:moveTo>
                    <a:lnTo>
                      <a:pt x="3" y="14"/>
                    </a:lnTo>
                    <a:lnTo>
                      <a:pt x="8" y="18"/>
                    </a:lnTo>
                    <a:lnTo>
                      <a:pt x="15" y="4"/>
                    </a:lnTo>
                    <a:lnTo>
                      <a:pt x="10" y="0"/>
                    </a:lnTo>
                    <a:lnTo>
                      <a:pt x="5" y="0"/>
                    </a:lnTo>
                    <a:lnTo>
                      <a:pt x="2" y="4"/>
                    </a:lnTo>
                    <a:lnTo>
                      <a:pt x="0" y="11"/>
                    </a:lnTo>
                    <a:lnTo>
                      <a:pt x="3"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90" name="Freeform 325"/>
              <p:cNvSpPr>
                <a:spLocks/>
              </p:cNvSpPr>
              <p:nvPr/>
            </p:nvSpPr>
            <p:spPr bwMode="auto">
              <a:xfrm>
                <a:off x="2621" y="3270"/>
                <a:ext cx="8" cy="10"/>
              </a:xfrm>
              <a:custGeom>
                <a:avLst/>
                <a:gdLst>
                  <a:gd name="T0" fmla="*/ 3 w 15"/>
                  <a:gd name="T1" fmla="*/ 10 h 20"/>
                  <a:gd name="T2" fmla="*/ 2 w 15"/>
                  <a:gd name="T3" fmla="*/ 9 h 20"/>
                  <a:gd name="T4" fmla="*/ 4 w 15"/>
                  <a:gd name="T5" fmla="*/ 10 h 20"/>
                  <a:gd name="T6" fmla="*/ 8 w 15"/>
                  <a:gd name="T7" fmla="*/ 3 h 20"/>
                  <a:gd name="T8" fmla="*/ 5 w 15"/>
                  <a:gd name="T9" fmla="*/ 1 h 20"/>
                  <a:gd name="T10" fmla="*/ 4 w 15"/>
                  <a:gd name="T11" fmla="*/ 0 h 20"/>
                  <a:gd name="T12" fmla="*/ 5 w 15"/>
                  <a:gd name="T13" fmla="*/ 1 h 20"/>
                  <a:gd name="T14" fmla="*/ 3 w 15"/>
                  <a:gd name="T15" fmla="*/ 1 h 20"/>
                  <a:gd name="T16" fmla="*/ 1 w 15"/>
                  <a:gd name="T17" fmla="*/ 3 h 20"/>
                  <a:gd name="T18" fmla="*/ 0 w 15"/>
                  <a:gd name="T19" fmla="*/ 7 h 20"/>
                  <a:gd name="T20" fmla="*/ 2 w 15"/>
                  <a:gd name="T21" fmla="*/ 9 h 20"/>
                  <a:gd name="T22" fmla="*/ 3 w 15"/>
                  <a:gd name="T23" fmla="*/ 10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0">
                    <a:moveTo>
                      <a:pt x="5" y="19"/>
                    </a:moveTo>
                    <a:lnTo>
                      <a:pt x="3" y="17"/>
                    </a:lnTo>
                    <a:lnTo>
                      <a:pt x="8" y="20"/>
                    </a:lnTo>
                    <a:lnTo>
                      <a:pt x="15" y="6"/>
                    </a:lnTo>
                    <a:lnTo>
                      <a:pt x="10" y="2"/>
                    </a:lnTo>
                    <a:lnTo>
                      <a:pt x="8" y="0"/>
                    </a:lnTo>
                    <a:lnTo>
                      <a:pt x="10" y="2"/>
                    </a:lnTo>
                    <a:lnTo>
                      <a:pt x="5" y="2"/>
                    </a:lnTo>
                    <a:lnTo>
                      <a:pt x="2" y="6"/>
                    </a:lnTo>
                    <a:lnTo>
                      <a:pt x="0" y="13"/>
                    </a:lnTo>
                    <a:lnTo>
                      <a:pt x="3" y="17"/>
                    </a:lnTo>
                    <a:lnTo>
                      <a:pt x="5"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91" name="Freeform 326"/>
              <p:cNvSpPr>
                <a:spLocks/>
              </p:cNvSpPr>
              <p:nvPr/>
            </p:nvSpPr>
            <p:spPr bwMode="auto">
              <a:xfrm>
                <a:off x="2618" y="3268"/>
                <a:ext cx="7" cy="11"/>
              </a:xfrm>
              <a:custGeom>
                <a:avLst/>
                <a:gdLst>
                  <a:gd name="T0" fmla="*/ 1 w 15"/>
                  <a:gd name="T1" fmla="*/ 7 h 22"/>
                  <a:gd name="T2" fmla="*/ 2 w 15"/>
                  <a:gd name="T3" fmla="*/ 9 h 22"/>
                  <a:gd name="T4" fmla="*/ 6 w 15"/>
                  <a:gd name="T5" fmla="*/ 11 h 22"/>
                  <a:gd name="T6" fmla="*/ 7 w 15"/>
                  <a:gd name="T7" fmla="*/ 2 h 22"/>
                  <a:gd name="T8" fmla="*/ 4 w 15"/>
                  <a:gd name="T9" fmla="*/ 0 h 22"/>
                  <a:gd name="T10" fmla="*/ 6 w 15"/>
                  <a:gd name="T11" fmla="*/ 2 h 22"/>
                  <a:gd name="T12" fmla="*/ 4 w 15"/>
                  <a:gd name="T13" fmla="*/ 0 h 22"/>
                  <a:gd name="T14" fmla="*/ 2 w 15"/>
                  <a:gd name="T15" fmla="*/ 0 h 22"/>
                  <a:gd name="T16" fmla="*/ 0 w 15"/>
                  <a:gd name="T17" fmla="*/ 3 h 22"/>
                  <a:gd name="T18" fmla="*/ 1 w 15"/>
                  <a:gd name="T19" fmla="*/ 7 h 22"/>
                  <a:gd name="T20" fmla="*/ 2 w 15"/>
                  <a:gd name="T21" fmla="*/ 9 h 22"/>
                  <a:gd name="T22" fmla="*/ 1 w 15"/>
                  <a:gd name="T23" fmla="*/ 7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2">
                    <a:moveTo>
                      <a:pt x="2" y="14"/>
                    </a:moveTo>
                    <a:lnTo>
                      <a:pt x="5" y="18"/>
                    </a:lnTo>
                    <a:lnTo>
                      <a:pt x="12" y="22"/>
                    </a:lnTo>
                    <a:lnTo>
                      <a:pt x="15" y="3"/>
                    </a:lnTo>
                    <a:lnTo>
                      <a:pt x="9" y="0"/>
                    </a:lnTo>
                    <a:lnTo>
                      <a:pt x="12" y="3"/>
                    </a:lnTo>
                    <a:lnTo>
                      <a:pt x="9" y="0"/>
                    </a:lnTo>
                    <a:lnTo>
                      <a:pt x="4" y="0"/>
                    </a:lnTo>
                    <a:lnTo>
                      <a:pt x="0" y="5"/>
                    </a:lnTo>
                    <a:lnTo>
                      <a:pt x="2" y="13"/>
                    </a:lnTo>
                    <a:lnTo>
                      <a:pt x="5" y="18"/>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92" name="Freeform 327"/>
              <p:cNvSpPr>
                <a:spLocks/>
              </p:cNvSpPr>
              <p:nvPr/>
            </p:nvSpPr>
            <p:spPr bwMode="auto">
              <a:xfrm>
                <a:off x="2616" y="3264"/>
                <a:ext cx="8" cy="11"/>
              </a:xfrm>
              <a:custGeom>
                <a:avLst/>
                <a:gdLst>
                  <a:gd name="T0" fmla="*/ 2 w 15"/>
                  <a:gd name="T1" fmla="*/ 9 h 21"/>
                  <a:gd name="T2" fmla="*/ 1 w 15"/>
                  <a:gd name="T3" fmla="*/ 8 h 21"/>
                  <a:gd name="T4" fmla="*/ 3 w 15"/>
                  <a:gd name="T5" fmla="*/ 11 h 21"/>
                  <a:gd name="T6" fmla="*/ 8 w 15"/>
                  <a:gd name="T7" fmla="*/ 5 h 21"/>
                  <a:gd name="T8" fmla="*/ 6 w 15"/>
                  <a:gd name="T9" fmla="*/ 3 h 21"/>
                  <a:gd name="T10" fmla="*/ 5 w 15"/>
                  <a:gd name="T11" fmla="*/ 2 h 21"/>
                  <a:gd name="T12" fmla="*/ 6 w 15"/>
                  <a:gd name="T13" fmla="*/ 2 h 21"/>
                  <a:gd name="T14" fmla="*/ 4 w 15"/>
                  <a:gd name="T15" fmla="*/ 0 h 21"/>
                  <a:gd name="T16" fmla="*/ 1 w 15"/>
                  <a:gd name="T17" fmla="*/ 2 h 21"/>
                  <a:gd name="T18" fmla="*/ 0 w 15"/>
                  <a:gd name="T19" fmla="*/ 5 h 21"/>
                  <a:gd name="T20" fmla="*/ 1 w 15"/>
                  <a:gd name="T21" fmla="*/ 9 h 21"/>
                  <a:gd name="T22" fmla="*/ 2 w 15"/>
                  <a:gd name="T23" fmla="*/ 9 h 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1">
                    <a:moveTo>
                      <a:pt x="3" y="18"/>
                    </a:moveTo>
                    <a:lnTo>
                      <a:pt x="2" y="16"/>
                    </a:lnTo>
                    <a:lnTo>
                      <a:pt x="5" y="21"/>
                    </a:lnTo>
                    <a:lnTo>
                      <a:pt x="15" y="10"/>
                    </a:lnTo>
                    <a:lnTo>
                      <a:pt x="12" y="5"/>
                    </a:lnTo>
                    <a:lnTo>
                      <a:pt x="10" y="3"/>
                    </a:lnTo>
                    <a:lnTo>
                      <a:pt x="12" y="3"/>
                    </a:lnTo>
                    <a:lnTo>
                      <a:pt x="7" y="0"/>
                    </a:lnTo>
                    <a:lnTo>
                      <a:pt x="2" y="3"/>
                    </a:lnTo>
                    <a:lnTo>
                      <a:pt x="0" y="10"/>
                    </a:lnTo>
                    <a:lnTo>
                      <a:pt x="2" y="18"/>
                    </a:lnTo>
                    <a:lnTo>
                      <a:pt x="3"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93" name="Freeform 328"/>
              <p:cNvSpPr>
                <a:spLocks/>
              </p:cNvSpPr>
              <p:nvPr/>
            </p:nvSpPr>
            <p:spPr bwMode="auto">
              <a:xfrm>
                <a:off x="2613" y="3264"/>
                <a:ext cx="8" cy="9"/>
              </a:xfrm>
              <a:custGeom>
                <a:avLst/>
                <a:gdLst>
                  <a:gd name="T0" fmla="*/ 1 w 15"/>
                  <a:gd name="T1" fmla="*/ 6 h 18"/>
                  <a:gd name="T2" fmla="*/ 2 w 15"/>
                  <a:gd name="T3" fmla="*/ 7 h 18"/>
                  <a:gd name="T4" fmla="*/ 4 w 15"/>
                  <a:gd name="T5" fmla="*/ 9 h 18"/>
                  <a:gd name="T6" fmla="*/ 8 w 15"/>
                  <a:gd name="T7" fmla="*/ 2 h 18"/>
                  <a:gd name="T8" fmla="*/ 5 w 15"/>
                  <a:gd name="T9" fmla="*/ 0 h 18"/>
                  <a:gd name="T10" fmla="*/ 6 w 15"/>
                  <a:gd name="T11" fmla="*/ 1 h 18"/>
                  <a:gd name="T12" fmla="*/ 5 w 15"/>
                  <a:gd name="T13" fmla="*/ 0 h 18"/>
                  <a:gd name="T14" fmla="*/ 3 w 15"/>
                  <a:gd name="T15" fmla="*/ 0 h 18"/>
                  <a:gd name="T16" fmla="*/ 1 w 15"/>
                  <a:gd name="T17" fmla="*/ 2 h 18"/>
                  <a:gd name="T18" fmla="*/ 0 w 15"/>
                  <a:gd name="T19" fmla="*/ 5 h 18"/>
                  <a:gd name="T20" fmla="*/ 2 w 15"/>
                  <a:gd name="T21" fmla="*/ 7 h 18"/>
                  <a:gd name="T22" fmla="*/ 1 w 15"/>
                  <a:gd name="T23" fmla="*/ 6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18">
                    <a:moveTo>
                      <a:pt x="2" y="12"/>
                    </a:moveTo>
                    <a:lnTo>
                      <a:pt x="3" y="14"/>
                    </a:lnTo>
                    <a:lnTo>
                      <a:pt x="8" y="18"/>
                    </a:lnTo>
                    <a:lnTo>
                      <a:pt x="15" y="3"/>
                    </a:lnTo>
                    <a:lnTo>
                      <a:pt x="10" y="0"/>
                    </a:lnTo>
                    <a:lnTo>
                      <a:pt x="12" y="1"/>
                    </a:lnTo>
                    <a:lnTo>
                      <a:pt x="10" y="0"/>
                    </a:lnTo>
                    <a:lnTo>
                      <a:pt x="5" y="0"/>
                    </a:lnTo>
                    <a:lnTo>
                      <a:pt x="2" y="3"/>
                    </a:lnTo>
                    <a:lnTo>
                      <a:pt x="0" y="10"/>
                    </a:lnTo>
                    <a:lnTo>
                      <a:pt x="3" y="14"/>
                    </a:lnTo>
                    <a:lnTo>
                      <a:pt x="2"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94" name="Freeform 329"/>
              <p:cNvSpPr>
                <a:spLocks/>
              </p:cNvSpPr>
              <p:nvPr/>
            </p:nvSpPr>
            <p:spPr bwMode="auto">
              <a:xfrm>
                <a:off x="2613" y="3260"/>
                <a:ext cx="6" cy="11"/>
              </a:xfrm>
              <a:custGeom>
                <a:avLst/>
                <a:gdLst>
                  <a:gd name="T0" fmla="*/ 0 w 14"/>
                  <a:gd name="T1" fmla="*/ 7 h 21"/>
                  <a:gd name="T2" fmla="*/ 0 w 14"/>
                  <a:gd name="T3" fmla="*/ 7 h 21"/>
                  <a:gd name="T4" fmla="*/ 2 w 14"/>
                  <a:gd name="T5" fmla="*/ 11 h 21"/>
                  <a:gd name="T6" fmla="*/ 6 w 14"/>
                  <a:gd name="T7" fmla="*/ 5 h 21"/>
                  <a:gd name="T8" fmla="*/ 4 w 14"/>
                  <a:gd name="T9" fmla="*/ 2 h 21"/>
                  <a:gd name="T10" fmla="*/ 4 w 14"/>
                  <a:gd name="T11" fmla="*/ 2 h 21"/>
                  <a:gd name="T12" fmla="*/ 4 w 14"/>
                  <a:gd name="T13" fmla="*/ 2 h 21"/>
                  <a:gd name="T14" fmla="*/ 3 w 14"/>
                  <a:gd name="T15" fmla="*/ 0 h 21"/>
                  <a:gd name="T16" fmla="*/ 2 w 14"/>
                  <a:gd name="T17" fmla="*/ 1 h 21"/>
                  <a:gd name="T18" fmla="*/ 0 w 14"/>
                  <a:gd name="T19" fmla="*/ 4 h 21"/>
                  <a:gd name="T20" fmla="*/ 0 w 14"/>
                  <a:gd name="T21" fmla="*/ 7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21">
                    <a:moveTo>
                      <a:pt x="0" y="14"/>
                    </a:moveTo>
                    <a:lnTo>
                      <a:pt x="0" y="14"/>
                    </a:lnTo>
                    <a:lnTo>
                      <a:pt x="4" y="21"/>
                    </a:lnTo>
                    <a:lnTo>
                      <a:pt x="14" y="10"/>
                    </a:lnTo>
                    <a:lnTo>
                      <a:pt x="10" y="3"/>
                    </a:lnTo>
                    <a:lnTo>
                      <a:pt x="7" y="0"/>
                    </a:lnTo>
                    <a:lnTo>
                      <a:pt x="4" y="1"/>
                    </a:lnTo>
                    <a:lnTo>
                      <a:pt x="0" y="7"/>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95" name="Freeform 330"/>
              <p:cNvSpPr>
                <a:spLocks/>
              </p:cNvSpPr>
              <p:nvPr/>
            </p:nvSpPr>
            <p:spPr bwMode="auto">
              <a:xfrm>
                <a:off x="2610" y="3256"/>
                <a:ext cx="8" cy="11"/>
              </a:xfrm>
              <a:custGeom>
                <a:avLst/>
                <a:gdLst>
                  <a:gd name="T0" fmla="*/ 1 w 15"/>
                  <a:gd name="T1" fmla="*/ 9 h 22"/>
                  <a:gd name="T2" fmla="*/ 1 w 15"/>
                  <a:gd name="T3" fmla="*/ 9 h 22"/>
                  <a:gd name="T4" fmla="*/ 3 w 15"/>
                  <a:gd name="T5" fmla="*/ 11 h 22"/>
                  <a:gd name="T6" fmla="*/ 8 w 15"/>
                  <a:gd name="T7" fmla="*/ 6 h 22"/>
                  <a:gd name="T8" fmla="*/ 6 w 15"/>
                  <a:gd name="T9" fmla="*/ 3 h 22"/>
                  <a:gd name="T10" fmla="*/ 6 w 15"/>
                  <a:gd name="T11" fmla="*/ 3 h 22"/>
                  <a:gd name="T12" fmla="*/ 6 w 15"/>
                  <a:gd name="T13" fmla="*/ 2 h 22"/>
                  <a:gd name="T14" fmla="*/ 4 w 15"/>
                  <a:gd name="T15" fmla="*/ 0 h 22"/>
                  <a:gd name="T16" fmla="*/ 1 w 15"/>
                  <a:gd name="T17" fmla="*/ 2 h 22"/>
                  <a:gd name="T18" fmla="*/ 0 w 15"/>
                  <a:gd name="T19" fmla="*/ 6 h 22"/>
                  <a:gd name="T20" fmla="*/ 1 w 15"/>
                  <a:gd name="T21" fmla="*/ 9 h 22"/>
                  <a:gd name="T22" fmla="*/ 1 w 15"/>
                  <a:gd name="T23" fmla="*/ 9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2">
                    <a:moveTo>
                      <a:pt x="2" y="17"/>
                    </a:moveTo>
                    <a:lnTo>
                      <a:pt x="2" y="17"/>
                    </a:lnTo>
                    <a:lnTo>
                      <a:pt x="5" y="22"/>
                    </a:lnTo>
                    <a:lnTo>
                      <a:pt x="15" y="11"/>
                    </a:lnTo>
                    <a:lnTo>
                      <a:pt x="12" y="6"/>
                    </a:lnTo>
                    <a:lnTo>
                      <a:pt x="12" y="4"/>
                    </a:lnTo>
                    <a:lnTo>
                      <a:pt x="7" y="0"/>
                    </a:lnTo>
                    <a:lnTo>
                      <a:pt x="2" y="4"/>
                    </a:lnTo>
                    <a:lnTo>
                      <a:pt x="0" y="11"/>
                    </a:lnTo>
                    <a:lnTo>
                      <a:pt x="2" y="18"/>
                    </a:lnTo>
                    <a:lnTo>
                      <a:pt x="2"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96" name="Freeform 331"/>
              <p:cNvSpPr>
                <a:spLocks/>
              </p:cNvSpPr>
              <p:nvPr/>
            </p:nvSpPr>
            <p:spPr bwMode="auto">
              <a:xfrm>
                <a:off x="2608" y="3253"/>
                <a:ext cx="8" cy="11"/>
              </a:xfrm>
              <a:custGeom>
                <a:avLst/>
                <a:gdLst>
                  <a:gd name="T0" fmla="*/ 0 w 15"/>
                  <a:gd name="T1" fmla="*/ 7 h 22"/>
                  <a:gd name="T2" fmla="*/ 1 w 15"/>
                  <a:gd name="T3" fmla="*/ 8 h 22"/>
                  <a:gd name="T4" fmla="*/ 3 w 15"/>
                  <a:gd name="T5" fmla="*/ 11 h 22"/>
                  <a:gd name="T6" fmla="*/ 8 w 15"/>
                  <a:gd name="T7" fmla="*/ 6 h 22"/>
                  <a:gd name="T8" fmla="*/ 6 w 15"/>
                  <a:gd name="T9" fmla="*/ 3 h 22"/>
                  <a:gd name="T10" fmla="*/ 7 w 15"/>
                  <a:gd name="T11" fmla="*/ 4 h 22"/>
                  <a:gd name="T12" fmla="*/ 6 w 15"/>
                  <a:gd name="T13" fmla="*/ 2 h 22"/>
                  <a:gd name="T14" fmla="*/ 4 w 15"/>
                  <a:gd name="T15" fmla="*/ 0 h 22"/>
                  <a:gd name="T16" fmla="*/ 1 w 15"/>
                  <a:gd name="T17" fmla="*/ 2 h 22"/>
                  <a:gd name="T18" fmla="*/ 0 w 15"/>
                  <a:gd name="T19" fmla="*/ 6 h 22"/>
                  <a:gd name="T20" fmla="*/ 1 w 15"/>
                  <a:gd name="T21" fmla="*/ 9 h 22"/>
                  <a:gd name="T22" fmla="*/ 0 w 15"/>
                  <a:gd name="T23" fmla="*/ 7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2">
                    <a:moveTo>
                      <a:pt x="0" y="14"/>
                    </a:moveTo>
                    <a:lnTo>
                      <a:pt x="2" y="16"/>
                    </a:lnTo>
                    <a:lnTo>
                      <a:pt x="5" y="22"/>
                    </a:lnTo>
                    <a:lnTo>
                      <a:pt x="15" y="11"/>
                    </a:lnTo>
                    <a:lnTo>
                      <a:pt x="12" y="5"/>
                    </a:lnTo>
                    <a:lnTo>
                      <a:pt x="13" y="7"/>
                    </a:lnTo>
                    <a:lnTo>
                      <a:pt x="12" y="4"/>
                    </a:lnTo>
                    <a:lnTo>
                      <a:pt x="7" y="0"/>
                    </a:lnTo>
                    <a:lnTo>
                      <a:pt x="2" y="4"/>
                    </a:lnTo>
                    <a:lnTo>
                      <a:pt x="0" y="11"/>
                    </a:lnTo>
                    <a:lnTo>
                      <a:pt x="2" y="18"/>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97" name="Freeform 332"/>
              <p:cNvSpPr>
                <a:spLocks/>
              </p:cNvSpPr>
              <p:nvPr/>
            </p:nvSpPr>
            <p:spPr bwMode="auto">
              <a:xfrm>
                <a:off x="2608" y="3251"/>
                <a:ext cx="7" cy="10"/>
              </a:xfrm>
              <a:custGeom>
                <a:avLst/>
                <a:gdLst>
                  <a:gd name="T0" fmla="*/ 0 w 15"/>
                  <a:gd name="T1" fmla="*/ 7 h 20"/>
                  <a:gd name="T2" fmla="*/ 0 w 15"/>
                  <a:gd name="T3" fmla="*/ 7 h 20"/>
                  <a:gd name="T4" fmla="*/ 1 w 15"/>
                  <a:gd name="T5" fmla="*/ 10 h 20"/>
                  <a:gd name="T6" fmla="*/ 7 w 15"/>
                  <a:gd name="T7" fmla="*/ 7 h 20"/>
                  <a:gd name="T8" fmla="*/ 7 w 15"/>
                  <a:gd name="T9" fmla="*/ 3 h 20"/>
                  <a:gd name="T10" fmla="*/ 7 w 15"/>
                  <a:gd name="T11" fmla="*/ 3 h 20"/>
                  <a:gd name="T12" fmla="*/ 7 w 15"/>
                  <a:gd name="T13" fmla="*/ 4 h 20"/>
                  <a:gd name="T14" fmla="*/ 5 w 15"/>
                  <a:gd name="T15" fmla="*/ 1 h 20"/>
                  <a:gd name="T16" fmla="*/ 2 w 15"/>
                  <a:gd name="T17" fmla="*/ 0 h 20"/>
                  <a:gd name="T18" fmla="*/ 1 w 15"/>
                  <a:gd name="T19" fmla="*/ 2 h 20"/>
                  <a:gd name="T20" fmla="*/ 0 w 15"/>
                  <a:gd name="T21" fmla="*/ 6 h 20"/>
                  <a:gd name="T22" fmla="*/ 0 w 15"/>
                  <a:gd name="T23" fmla="*/ 7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0">
                    <a:moveTo>
                      <a:pt x="0" y="13"/>
                    </a:moveTo>
                    <a:lnTo>
                      <a:pt x="0" y="13"/>
                    </a:lnTo>
                    <a:lnTo>
                      <a:pt x="2" y="20"/>
                    </a:lnTo>
                    <a:lnTo>
                      <a:pt x="15" y="13"/>
                    </a:lnTo>
                    <a:lnTo>
                      <a:pt x="14" y="6"/>
                    </a:lnTo>
                    <a:lnTo>
                      <a:pt x="14" y="8"/>
                    </a:lnTo>
                    <a:lnTo>
                      <a:pt x="10" y="2"/>
                    </a:lnTo>
                    <a:lnTo>
                      <a:pt x="5" y="0"/>
                    </a:lnTo>
                    <a:lnTo>
                      <a:pt x="2" y="4"/>
                    </a:lnTo>
                    <a:lnTo>
                      <a:pt x="0" y="11"/>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98" name="Freeform 333"/>
              <p:cNvSpPr>
                <a:spLocks/>
              </p:cNvSpPr>
              <p:nvPr/>
            </p:nvSpPr>
            <p:spPr bwMode="auto">
              <a:xfrm>
                <a:off x="2607" y="3247"/>
                <a:ext cx="7" cy="10"/>
              </a:xfrm>
              <a:custGeom>
                <a:avLst/>
                <a:gdLst>
                  <a:gd name="T0" fmla="*/ 0 w 15"/>
                  <a:gd name="T1" fmla="*/ 7 h 20"/>
                  <a:gd name="T2" fmla="*/ 0 w 15"/>
                  <a:gd name="T3" fmla="*/ 7 h 20"/>
                  <a:gd name="T4" fmla="*/ 0 w 15"/>
                  <a:gd name="T5" fmla="*/ 10 h 20"/>
                  <a:gd name="T6" fmla="*/ 7 w 15"/>
                  <a:gd name="T7" fmla="*/ 7 h 20"/>
                  <a:gd name="T8" fmla="*/ 6 w 15"/>
                  <a:gd name="T9" fmla="*/ 3 h 20"/>
                  <a:gd name="T10" fmla="*/ 6 w 15"/>
                  <a:gd name="T11" fmla="*/ 3 h 20"/>
                  <a:gd name="T12" fmla="*/ 6 w 15"/>
                  <a:gd name="T13" fmla="*/ 4 h 20"/>
                  <a:gd name="T14" fmla="*/ 5 w 15"/>
                  <a:gd name="T15" fmla="*/ 1 h 20"/>
                  <a:gd name="T16" fmla="*/ 2 w 15"/>
                  <a:gd name="T17" fmla="*/ 0 h 20"/>
                  <a:gd name="T18" fmla="*/ 0 w 15"/>
                  <a:gd name="T19" fmla="*/ 2 h 20"/>
                  <a:gd name="T20" fmla="*/ 0 w 15"/>
                  <a:gd name="T21" fmla="*/ 6 h 20"/>
                  <a:gd name="T22" fmla="*/ 0 w 15"/>
                  <a:gd name="T23" fmla="*/ 7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0">
                    <a:moveTo>
                      <a:pt x="0" y="13"/>
                    </a:moveTo>
                    <a:lnTo>
                      <a:pt x="0" y="13"/>
                    </a:lnTo>
                    <a:lnTo>
                      <a:pt x="1" y="20"/>
                    </a:lnTo>
                    <a:lnTo>
                      <a:pt x="15" y="13"/>
                    </a:lnTo>
                    <a:lnTo>
                      <a:pt x="13" y="6"/>
                    </a:lnTo>
                    <a:lnTo>
                      <a:pt x="13" y="7"/>
                    </a:lnTo>
                    <a:lnTo>
                      <a:pt x="10" y="2"/>
                    </a:lnTo>
                    <a:lnTo>
                      <a:pt x="5" y="0"/>
                    </a:lnTo>
                    <a:lnTo>
                      <a:pt x="1" y="4"/>
                    </a:lnTo>
                    <a:lnTo>
                      <a:pt x="0" y="11"/>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499" name="Freeform 334"/>
              <p:cNvSpPr>
                <a:spLocks/>
              </p:cNvSpPr>
              <p:nvPr/>
            </p:nvSpPr>
            <p:spPr bwMode="auto">
              <a:xfrm>
                <a:off x="2606" y="3244"/>
                <a:ext cx="7" cy="9"/>
              </a:xfrm>
              <a:custGeom>
                <a:avLst/>
                <a:gdLst>
                  <a:gd name="T0" fmla="*/ 0 w 15"/>
                  <a:gd name="T1" fmla="*/ 4 h 20"/>
                  <a:gd name="T2" fmla="*/ 0 w 15"/>
                  <a:gd name="T3" fmla="*/ 6 h 20"/>
                  <a:gd name="T4" fmla="*/ 1 w 15"/>
                  <a:gd name="T5" fmla="*/ 9 h 20"/>
                  <a:gd name="T6" fmla="*/ 7 w 15"/>
                  <a:gd name="T7" fmla="*/ 6 h 20"/>
                  <a:gd name="T8" fmla="*/ 6 w 15"/>
                  <a:gd name="T9" fmla="*/ 2 h 20"/>
                  <a:gd name="T10" fmla="*/ 6 w 15"/>
                  <a:gd name="T11" fmla="*/ 4 h 20"/>
                  <a:gd name="T12" fmla="*/ 6 w 15"/>
                  <a:gd name="T13" fmla="*/ 3 h 20"/>
                  <a:gd name="T14" fmla="*/ 5 w 15"/>
                  <a:gd name="T15" fmla="*/ 1 h 20"/>
                  <a:gd name="T16" fmla="*/ 2 w 15"/>
                  <a:gd name="T17" fmla="*/ 0 h 20"/>
                  <a:gd name="T18" fmla="*/ 1 w 15"/>
                  <a:gd name="T19" fmla="*/ 2 h 20"/>
                  <a:gd name="T20" fmla="*/ 0 w 15"/>
                  <a:gd name="T21" fmla="*/ 5 h 20"/>
                  <a:gd name="T22" fmla="*/ 0 w 15"/>
                  <a:gd name="T23" fmla="*/ 4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0">
                    <a:moveTo>
                      <a:pt x="0" y="9"/>
                    </a:moveTo>
                    <a:lnTo>
                      <a:pt x="0" y="13"/>
                    </a:lnTo>
                    <a:lnTo>
                      <a:pt x="2" y="20"/>
                    </a:lnTo>
                    <a:lnTo>
                      <a:pt x="15" y="13"/>
                    </a:lnTo>
                    <a:lnTo>
                      <a:pt x="13" y="5"/>
                    </a:lnTo>
                    <a:lnTo>
                      <a:pt x="13" y="9"/>
                    </a:lnTo>
                    <a:lnTo>
                      <a:pt x="13" y="7"/>
                    </a:lnTo>
                    <a:lnTo>
                      <a:pt x="10" y="2"/>
                    </a:lnTo>
                    <a:lnTo>
                      <a:pt x="5" y="0"/>
                    </a:lnTo>
                    <a:lnTo>
                      <a:pt x="2" y="4"/>
                    </a:lnTo>
                    <a:lnTo>
                      <a:pt x="0" y="11"/>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00" name="Freeform 335"/>
              <p:cNvSpPr>
                <a:spLocks/>
              </p:cNvSpPr>
              <p:nvPr/>
            </p:nvSpPr>
            <p:spPr bwMode="auto">
              <a:xfrm>
                <a:off x="2606" y="3244"/>
                <a:ext cx="7" cy="4"/>
              </a:xfrm>
              <a:custGeom>
                <a:avLst/>
                <a:gdLst>
                  <a:gd name="T0" fmla="*/ 4 w 13"/>
                  <a:gd name="T1" fmla="*/ 0 h 7"/>
                  <a:gd name="T2" fmla="*/ 0 w 13"/>
                  <a:gd name="T3" fmla="*/ 0 h 7"/>
                  <a:gd name="T4" fmla="*/ 0 w 13"/>
                  <a:gd name="T5" fmla="*/ 4 h 7"/>
                  <a:gd name="T6" fmla="*/ 7 w 13"/>
                  <a:gd name="T7" fmla="*/ 4 h 7"/>
                  <a:gd name="T8" fmla="*/ 7 w 13"/>
                  <a:gd name="T9" fmla="*/ 0 h 7"/>
                  <a:gd name="T10" fmla="*/ 4 w 13"/>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7">
                    <a:moveTo>
                      <a:pt x="7" y="0"/>
                    </a:moveTo>
                    <a:lnTo>
                      <a:pt x="0" y="0"/>
                    </a:lnTo>
                    <a:lnTo>
                      <a:pt x="0" y="7"/>
                    </a:lnTo>
                    <a:lnTo>
                      <a:pt x="13" y="7"/>
                    </a:lnTo>
                    <a:lnTo>
                      <a:pt x="13" y="0"/>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01" name="Freeform 336"/>
              <p:cNvSpPr>
                <a:spLocks/>
              </p:cNvSpPr>
              <p:nvPr/>
            </p:nvSpPr>
            <p:spPr bwMode="auto">
              <a:xfrm>
                <a:off x="2606" y="3240"/>
                <a:ext cx="7" cy="4"/>
              </a:xfrm>
              <a:custGeom>
                <a:avLst/>
                <a:gdLst>
                  <a:gd name="T0" fmla="*/ 7 w 13"/>
                  <a:gd name="T1" fmla="*/ 4 h 9"/>
                  <a:gd name="T2" fmla="*/ 6 w 13"/>
                  <a:gd name="T3" fmla="*/ 1 h 9"/>
                  <a:gd name="T4" fmla="*/ 4 w 13"/>
                  <a:gd name="T5" fmla="*/ 0 h 9"/>
                  <a:gd name="T6" fmla="*/ 1 w 13"/>
                  <a:gd name="T7" fmla="*/ 1 h 9"/>
                  <a:gd name="T8" fmla="*/ 0 w 13"/>
                  <a:gd name="T9" fmla="*/ 4 h 9"/>
                  <a:gd name="T10" fmla="*/ 7 w 13"/>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
                    <a:moveTo>
                      <a:pt x="13" y="9"/>
                    </a:moveTo>
                    <a:lnTo>
                      <a:pt x="12" y="3"/>
                    </a:lnTo>
                    <a:lnTo>
                      <a:pt x="7" y="0"/>
                    </a:lnTo>
                    <a:lnTo>
                      <a:pt x="2" y="3"/>
                    </a:lnTo>
                    <a:lnTo>
                      <a:pt x="0" y="9"/>
                    </a:lnTo>
                    <a:lnTo>
                      <a:pt x="13"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02" name="Freeform 337"/>
              <p:cNvSpPr>
                <a:spLocks/>
              </p:cNvSpPr>
              <p:nvPr/>
            </p:nvSpPr>
            <p:spPr bwMode="auto">
              <a:xfrm>
                <a:off x="2672" y="3205"/>
                <a:ext cx="3" cy="9"/>
              </a:xfrm>
              <a:custGeom>
                <a:avLst/>
                <a:gdLst>
                  <a:gd name="T0" fmla="*/ 3 w 7"/>
                  <a:gd name="T1" fmla="*/ 0 h 18"/>
                  <a:gd name="T2" fmla="*/ 1 w 7"/>
                  <a:gd name="T3" fmla="*/ 2 h 18"/>
                  <a:gd name="T4" fmla="*/ 0 w 7"/>
                  <a:gd name="T5" fmla="*/ 5 h 18"/>
                  <a:gd name="T6" fmla="*/ 1 w 7"/>
                  <a:gd name="T7" fmla="*/ 8 h 18"/>
                  <a:gd name="T8" fmla="*/ 3 w 7"/>
                  <a:gd name="T9" fmla="*/ 9 h 18"/>
                  <a:gd name="T10" fmla="*/ 3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7" y="0"/>
                    </a:moveTo>
                    <a:lnTo>
                      <a:pt x="2" y="4"/>
                    </a:lnTo>
                    <a:lnTo>
                      <a:pt x="0" y="9"/>
                    </a:lnTo>
                    <a:lnTo>
                      <a:pt x="2" y="15"/>
                    </a:lnTo>
                    <a:lnTo>
                      <a:pt x="7" y="18"/>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03" name="Freeform 338"/>
              <p:cNvSpPr>
                <a:spLocks/>
              </p:cNvSpPr>
              <p:nvPr/>
            </p:nvSpPr>
            <p:spPr bwMode="auto">
              <a:xfrm>
                <a:off x="2675" y="3205"/>
                <a:ext cx="10" cy="9"/>
              </a:xfrm>
              <a:custGeom>
                <a:avLst/>
                <a:gdLst>
                  <a:gd name="T0" fmla="*/ 6 w 18"/>
                  <a:gd name="T1" fmla="*/ 0 h 18"/>
                  <a:gd name="T2" fmla="*/ 6 w 18"/>
                  <a:gd name="T3" fmla="*/ 0 h 18"/>
                  <a:gd name="T4" fmla="*/ 0 w 18"/>
                  <a:gd name="T5" fmla="*/ 0 h 18"/>
                  <a:gd name="T6" fmla="*/ 0 w 18"/>
                  <a:gd name="T7" fmla="*/ 9 h 18"/>
                  <a:gd name="T8" fmla="*/ 6 w 18"/>
                  <a:gd name="T9" fmla="*/ 9 h 18"/>
                  <a:gd name="T10" fmla="*/ 6 w 18"/>
                  <a:gd name="T11" fmla="*/ 9 h 18"/>
                  <a:gd name="T12" fmla="*/ 6 w 18"/>
                  <a:gd name="T13" fmla="*/ 9 h 18"/>
                  <a:gd name="T14" fmla="*/ 9 w 18"/>
                  <a:gd name="T15" fmla="*/ 8 h 18"/>
                  <a:gd name="T16" fmla="*/ 10 w 18"/>
                  <a:gd name="T17" fmla="*/ 5 h 18"/>
                  <a:gd name="T18" fmla="*/ 9 w 18"/>
                  <a:gd name="T19" fmla="*/ 2 h 18"/>
                  <a:gd name="T20" fmla="*/ 6 w 18"/>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 h="18">
                    <a:moveTo>
                      <a:pt x="11" y="0"/>
                    </a:moveTo>
                    <a:lnTo>
                      <a:pt x="11" y="0"/>
                    </a:lnTo>
                    <a:lnTo>
                      <a:pt x="0" y="0"/>
                    </a:lnTo>
                    <a:lnTo>
                      <a:pt x="0" y="18"/>
                    </a:lnTo>
                    <a:lnTo>
                      <a:pt x="11" y="18"/>
                    </a:lnTo>
                    <a:lnTo>
                      <a:pt x="16" y="15"/>
                    </a:lnTo>
                    <a:lnTo>
                      <a:pt x="18" y="9"/>
                    </a:lnTo>
                    <a:lnTo>
                      <a:pt x="16" y="4"/>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04" name="Freeform 339"/>
              <p:cNvSpPr>
                <a:spLocks/>
              </p:cNvSpPr>
              <p:nvPr/>
            </p:nvSpPr>
            <p:spPr bwMode="auto">
              <a:xfrm>
                <a:off x="2681" y="3205"/>
                <a:ext cx="7" cy="9"/>
              </a:xfrm>
              <a:custGeom>
                <a:avLst/>
                <a:gdLst>
                  <a:gd name="T0" fmla="*/ 4 w 14"/>
                  <a:gd name="T1" fmla="*/ 0 h 18"/>
                  <a:gd name="T2" fmla="*/ 4 w 14"/>
                  <a:gd name="T3" fmla="*/ 0 h 18"/>
                  <a:gd name="T4" fmla="*/ 0 w 14"/>
                  <a:gd name="T5" fmla="*/ 0 h 18"/>
                  <a:gd name="T6" fmla="*/ 0 w 14"/>
                  <a:gd name="T7" fmla="*/ 9 h 18"/>
                  <a:gd name="T8" fmla="*/ 4 w 14"/>
                  <a:gd name="T9" fmla="*/ 9 h 18"/>
                  <a:gd name="T10" fmla="*/ 4 w 14"/>
                  <a:gd name="T11" fmla="*/ 9 h 18"/>
                  <a:gd name="T12" fmla="*/ 4 w 14"/>
                  <a:gd name="T13" fmla="*/ 9 h 18"/>
                  <a:gd name="T14" fmla="*/ 6 w 14"/>
                  <a:gd name="T15" fmla="*/ 8 h 18"/>
                  <a:gd name="T16" fmla="*/ 7 w 14"/>
                  <a:gd name="T17" fmla="*/ 5 h 18"/>
                  <a:gd name="T18" fmla="*/ 6 w 14"/>
                  <a:gd name="T19" fmla="*/ 2 h 18"/>
                  <a:gd name="T20" fmla="*/ 4 w 14"/>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18">
                    <a:moveTo>
                      <a:pt x="7" y="0"/>
                    </a:moveTo>
                    <a:lnTo>
                      <a:pt x="7" y="0"/>
                    </a:lnTo>
                    <a:lnTo>
                      <a:pt x="0" y="0"/>
                    </a:lnTo>
                    <a:lnTo>
                      <a:pt x="0" y="18"/>
                    </a:lnTo>
                    <a:lnTo>
                      <a:pt x="7" y="18"/>
                    </a:lnTo>
                    <a:lnTo>
                      <a:pt x="12" y="15"/>
                    </a:lnTo>
                    <a:lnTo>
                      <a:pt x="14" y="9"/>
                    </a:lnTo>
                    <a:lnTo>
                      <a:pt x="12" y="4"/>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05" name="Freeform 340"/>
              <p:cNvSpPr>
                <a:spLocks/>
              </p:cNvSpPr>
              <p:nvPr/>
            </p:nvSpPr>
            <p:spPr bwMode="auto">
              <a:xfrm>
                <a:off x="2685" y="3205"/>
                <a:ext cx="6" cy="9"/>
              </a:xfrm>
              <a:custGeom>
                <a:avLst/>
                <a:gdLst>
                  <a:gd name="T0" fmla="*/ 3 w 13"/>
                  <a:gd name="T1" fmla="*/ 0 h 18"/>
                  <a:gd name="T2" fmla="*/ 3 w 13"/>
                  <a:gd name="T3" fmla="*/ 0 h 18"/>
                  <a:gd name="T4" fmla="*/ 0 w 13"/>
                  <a:gd name="T5" fmla="*/ 0 h 18"/>
                  <a:gd name="T6" fmla="*/ 0 w 13"/>
                  <a:gd name="T7" fmla="*/ 9 h 18"/>
                  <a:gd name="T8" fmla="*/ 3 w 13"/>
                  <a:gd name="T9" fmla="*/ 9 h 18"/>
                  <a:gd name="T10" fmla="*/ 3 w 13"/>
                  <a:gd name="T11" fmla="*/ 9 h 18"/>
                  <a:gd name="T12" fmla="*/ 3 w 13"/>
                  <a:gd name="T13" fmla="*/ 9 h 18"/>
                  <a:gd name="T14" fmla="*/ 6 w 13"/>
                  <a:gd name="T15" fmla="*/ 8 h 18"/>
                  <a:gd name="T16" fmla="*/ 6 w 13"/>
                  <a:gd name="T17" fmla="*/ 5 h 18"/>
                  <a:gd name="T18" fmla="*/ 6 w 13"/>
                  <a:gd name="T19" fmla="*/ 2 h 18"/>
                  <a:gd name="T20" fmla="*/ 3 w 13"/>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8">
                    <a:moveTo>
                      <a:pt x="7" y="0"/>
                    </a:moveTo>
                    <a:lnTo>
                      <a:pt x="7" y="0"/>
                    </a:lnTo>
                    <a:lnTo>
                      <a:pt x="0" y="0"/>
                    </a:lnTo>
                    <a:lnTo>
                      <a:pt x="0" y="18"/>
                    </a:lnTo>
                    <a:lnTo>
                      <a:pt x="7" y="18"/>
                    </a:lnTo>
                    <a:lnTo>
                      <a:pt x="12" y="15"/>
                    </a:lnTo>
                    <a:lnTo>
                      <a:pt x="13" y="9"/>
                    </a:lnTo>
                    <a:lnTo>
                      <a:pt x="12" y="4"/>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06" name="Freeform 341"/>
              <p:cNvSpPr>
                <a:spLocks/>
              </p:cNvSpPr>
              <p:nvPr/>
            </p:nvSpPr>
            <p:spPr bwMode="auto">
              <a:xfrm>
                <a:off x="2688" y="3205"/>
                <a:ext cx="7" cy="9"/>
              </a:xfrm>
              <a:custGeom>
                <a:avLst/>
                <a:gdLst>
                  <a:gd name="T0" fmla="*/ 4 w 15"/>
                  <a:gd name="T1" fmla="*/ 0 h 18"/>
                  <a:gd name="T2" fmla="*/ 4 w 15"/>
                  <a:gd name="T3" fmla="*/ 0 h 18"/>
                  <a:gd name="T4" fmla="*/ 0 w 15"/>
                  <a:gd name="T5" fmla="*/ 0 h 18"/>
                  <a:gd name="T6" fmla="*/ 0 w 15"/>
                  <a:gd name="T7" fmla="*/ 9 h 18"/>
                  <a:gd name="T8" fmla="*/ 4 w 15"/>
                  <a:gd name="T9" fmla="*/ 9 h 18"/>
                  <a:gd name="T10" fmla="*/ 4 w 15"/>
                  <a:gd name="T11" fmla="*/ 9 h 18"/>
                  <a:gd name="T12" fmla="*/ 4 w 15"/>
                  <a:gd name="T13" fmla="*/ 9 h 18"/>
                  <a:gd name="T14" fmla="*/ 6 w 15"/>
                  <a:gd name="T15" fmla="*/ 8 h 18"/>
                  <a:gd name="T16" fmla="*/ 7 w 15"/>
                  <a:gd name="T17" fmla="*/ 5 h 18"/>
                  <a:gd name="T18" fmla="*/ 6 w 15"/>
                  <a:gd name="T19" fmla="*/ 2 h 18"/>
                  <a:gd name="T20" fmla="*/ 4 w 15"/>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18">
                    <a:moveTo>
                      <a:pt x="8" y="0"/>
                    </a:moveTo>
                    <a:lnTo>
                      <a:pt x="8" y="0"/>
                    </a:lnTo>
                    <a:lnTo>
                      <a:pt x="0" y="0"/>
                    </a:lnTo>
                    <a:lnTo>
                      <a:pt x="0" y="18"/>
                    </a:lnTo>
                    <a:lnTo>
                      <a:pt x="8" y="18"/>
                    </a:lnTo>
                    <a:lnTo>
                      <a:pt x="13" y="15"/>
                    </a:lnTo>
                    <a:lnTo>
                      <a:pt x="15" y="9"/>
                    </a:lnTo>
                    <a:lnTo>
                      <a:pt x="13" y="4"/>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07" name="Freeform 342"/>
              <p:cNvSpPr>
                <a:spLocks/>
              </p:cNvSpPr>
              <p:nvPr/>
            </p:nvSpPr>
            <p:spPr bwMode="auto">
              <a:xfrm>
                <a:off x="2692" y="3205"/>
                <a:ext cx="7" cy="9"/>
              </a:xfrm>
              <a:custGeom>
                <a:avLst/>
                <a:gdLst>
                  <a:gd name="T0" fmla="*/ 4 w 13"/>
                  <a:gd name="T1" fmla="*/ 0 h 18"/>
                  <a:gd name="T2" fmla="*/ 4 w 13"/>
                  <a:gd name="T3" fmla="*/ 0 h 18"/>
                  <a:gd name="T4" fmla="*/ 0 w 13"/>
                  <a:gd name="T5" fmla="*/ 0 h 18"/>
                  <a:gd name="T6" fmla="*/ 0 w 13"/>
                  <a:gd name="T7" fmla="*/ 9 h 18"/>
                  <a:gd name="T8" fmla="*/ 4 w 13"/>
                  <a:gd name="T9" fmla="*/ 9 h 18"/>
                  <a:gd name="T10" fmla="*/ 4 w 13"/>
                  <a:gd name="T11" fmla="*/ 9 h 18"/>
                  <a:gd name="T12" fmla="*/ 4 w 13"/>
                  <a:gd name="T13" fmla="*/ 9 h 18"/>
                  <a:gd name="T14" fmla="*/ 6 w 13"/>
                  <a:gd name="T15" fmla="*/ 8 h 18"/>
                  <a:gd name="T16" fmla="*/ 7 w 13"/>
                  <a:gd name="T17" fmla="*/ 5 h 18"/>
                  <a:gd name="T18" fmla="*/ 6 w 13"/>
                  <a:gd name="T19" fmla="*/ 2 h 18"/>
                  <a:gd name="T20" fmla="*/ 4 w 13"/>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8">
                    <a:moveTo>
                      <a:pt x="7" y="0"/>
                    </a:moveTo>
                    <a:lnTo>
                      <a:pt x="7" y="0"/>
                    </a:lnTo>
                    <a:lnTo>
                      <a:pt x="0" y="0"/>
                    </a:lnTo>
                    <a:lnTo>
                      <a:pt x="0" y="18"/>
                    </a:lnTo>
                    <a:lnTo>
                      <a:pt x="7" y="18"/>
                    </a:lnTo>
                    <a:lnTo>
                      <a:pt x="12" y="15"/>
                    </a:lnTo>
                    <a:lnTo>
                      <a:pt x="13" y="9"/>
                    </a:lnTo>
                    <a:lnTo>
                      <a:pt x="12" y="4"/>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08" name="Freeform 343"/>
              <p:cNvSpPr>
                <a:spLocks/>
              </p:cNvSpPr>
              <p:nvPr/>
            </p:nvSpPr>
            <p:spPr bwMode="auto">
              <a:xfrm>
                <a:off x="2695" y="3205"/>
                <a:ext cx="7" cy="9"/>
              </a:xfrm>
              <a:custGeom>
                <a:avLst/>
                <a:gdLst>
                  <a:gd name="T0" fmla="*/ 3 w 13"/>
                  <a:gd name="T1" fmla="*/ 0 h 18"/>
                  <a:gd name="T2" fmla="*/ 3 w 13"/>
                  <a:gd name="T3" fmla="*/ 0 h 18"/>
                  <a:gd name="T4" fmla="*/ 0 w 13"/>
                  <a:gd name="T5" fmla="*/ 0 h 18"/>
                  <a:gd name="T6" fmla="*/ 0 w 13"/>
                  <a:gd name="T7" fmla="*/ 9 h 18"/>
                  <a:gd name="T8" fmla="*/ 3 w 13"/>
                  <a:gd name="T9" fmla="*/ 9 h 18"/>
                  <a:gd name="T10" fmla="*/ 3 w 13"/>
                  <a:gd name="T11" fmla="*/ 9 h 18"/>
                  <a:gd name="T12" fmla="*/ 3 w 13"/>
                  <a:gd name="T13" fmla="*/ 9 h 18"/>
                  <a:gd name="T14" fmla="*/ 6 w 13"/>
                  <a:gd name="T15" fmla="*/ 8 h 18"/>
                  <a:gd name="T16" fmla="*/ 7 w 13"/>
                  <a:gd name="T17" fmla="*/ 5 h 18"/>
                  <a:gd name="T18" fmla="*/ 6 w 13"/>
                  <a:gd name="T19" fmla="*/ 2 h 18"/>
                  <a:gd name="T20" fmla="*/ 3 w 13"/>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8">
                    <a:moveTo>
                      <a:pt x="6" y="0"/>
                    </a:moveTo>
                    <a:lnTo>
                      <a:pt x="6" y="0"/>
                    </a:lnTo>
                    <a:lnTo>
                      <a:pt x="0" y="0"/>
                    </a:lnTo>
                    <a:lnTo>
                      <a:pt x="0" y="18"/>
                    </a:lnTo>
                    <a:lnTo>
                      <a:pt x="6" y="18"/>
                    </a:lnTo>
                    <a:lnTo>
                      <a:pt x="11" y="15"/>
                    </a:lnTo>
                    <a:lnTo>
                      <a:pt x="13" y="9"/>
                    </a:lnTo>
                    <a:lnTo>
                      <a:pt x="11" y="4"/>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09" name="Freeform 344"/>
              <p:cNvSpPr>
                <a:spLocks/>
              </p:cNvSpPr>
              <p:nvPr/>
            </p:nvSpPr>
            <p:spPr bwMode="auto">
              <a:xfrm>
                <a:off x="2699" y="3205"/>
                <a:ext cx="6" cy="9"/>
              </a:xfrm>
              <a:custGeom>
                <a:avLst/>
                <a:gdLst>
                  <a:gd name="T0" fmla="*/ 3 w 14"/>
                  <a:gd name="T1" fmla="*/ 0 h 18"/>
                  <a:gd name="T2" fmla="*/ 3 w 14"/>
                  <a:gd name="T3" fmla="*/ 0 h 18"/>
                  <a:gd name="T4" fmla="*/ 0 w 14"/>
                  <a:gd name="T5" fmla="*/ 0 h 18"/>
                  <a:gd name="T6" fmla="*/ 0 w 14"/>
                  <a:gd name="T7" fmla="*/ 9 h 18"/>
                  <a:gd name="T8" fmla="*/ 3 w 14"/>
                  <a:gd name="T9" fmla="*/ 9 h 18"/>
                  <a:gd name="T10" fmla="*/ 3 w 14"/>
                  <a:gd name="T11" fmla="*/ 9 h 18"/>
                  <a:gd name="T12" fmla="*/ 3 w 14"/>
                  <a:gd name="T13" fmla="*/ 9 h 18"/>
                  <a:gd name="T14" fmla="*/ 5 w 14"/>
                  <a:gd name="T15" fmla="*/ 8 h 18"/>
                  <a:gd name="T16" fmla="*/ 6 w 14"/>
                  <a:gd name="T17" fmla="*/ 5 h 18"/>
                  <a:gd name="T18" fmla="*/ 5 w 14"/>
                  <a:gd name="T19" fmla="*/ 2 h 18"/>
                  <a:gd name="T20" fmla="*/ 3 w 14"/>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18">
                    <a:moveTo>
                      <a:pt x="7" y="0"/>
                    </a:moveTo>
                    <a:lnTo>
                      <a:pt x="7" y="0"/>
                    </a:lnTo>
                    <a:lnTo>
                      <a:pt x="0" y="0"/>
                    </a:lnTo>
                    <a:lnTo>
                      <a:pt x="0" y="18"/>
                    </a:lnTo>
                    <a:lnTo>
                      <a:pt x="7" y="18"/>
                    </a:lnTo>
                    <a:lnTo>
                      <a:pt x="12" y="15"/>
                    </a:lnTo>
                    <a:lnTo>
                      <a:pt x="14" y="9"/>
                    </a:lnTo>
                    <a:lnTo>
                      <a:pt x="12" y="4"/>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10" name="Freeform 345"/>
              <p:cNvSpPr>
                <a:spLocks/>
              </p:cNvSpPr>
              <p:nvPr/>
            </p:nvSpPr>
            <p:spPr bwMode="auto">
              <a:xfrm>
                <a:off x="2702" y="3205"/>
                <a:ext cx="7" cy="9"/>
              </a:xfrm>
              <a:custGeom>
                <a:avLst/>
                <a:gdLst>
                  <a:gd name="T0" fmla="*/ 4 w 14"/>
                  <a:gd name="T1" fmla="*/ 0 h 18"/>
                  <a:gd name="T2" fmla="*/ 4 w 14"/>
                  <a:gd name="T3" fmla="*/ 0 h 18"/>
                  <a:gd name="T4" fmla="*/ 0 w 14"/>
                  <a:gd name="T5" fmla="*/ 0 h 18"/>
                  <a:gd name="T6" fmla="*/ 0 w 14"/>
                  <a:gd name="T7" fmla="*/ 9 h 18"/>
                  <a:gd name="T8" fmla="*/ 4 w 14"/>
                  <a:gd name="T9" fmla="*/ 9 h 18"/>
                  <a:gd name="T10" fmla="*/ 4 w 14"/>
                  <a:gd name="T11" fmla="*/ 9 h 18"/>
                  <a:gd name="T12" fmla="*/ 4 w 14"/>
                  <a:gd name="T13" fmla="*/ 9 h 18"/>
                  <a:gd name="T14" fmla="*/ 6 w 14"/>
                  <a:gd name="T15" fmla="*/ 8 h 18"/>
                  <a:gd name="T16" fmla="*/ 7 w 14"/>
                  <a:gd name="T17" fmla="*/ 5 h 18"/>
                  <a:gd name="T18" fmla="*/ 6 w 14"/>
                  <a:gd name="T19" fmla="*/ 2 h 18"/>
                  <a:gd name="T20" fmla="*/ 4 w 14"/>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18">
                    <a:moveTo>
                      <a:pt x="7" y="0"/>
                    </a:moveTo>
                    <a:lnTo>
                      <a:pt x="7" y="0"/>
                    </a:lnTo>
                    <a:lnTo>
                      <a:pt x="0" y="0"/>
                    </a:lnTo>
                    <a:lnTo>
                      <a:pt x="0" y="18"/>
                    </a:lnTo>
                    <a:lnTo>
                      <a:pt x="7" y="18"/>
                    </a:lnTo>
                    <a:lnTo>
                      <a:pt x="12" y="15"/>
                    </a:lnTo>
                    <a:lnTo>
                      <a:pt x="14" y="9"/>
                    </a:lnTo>
                    <a:lnTo>
                      <a:pt x="12" y="4"/>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11" name="Freeform 346"/>
              <p:cNvSpPr>
                <a:spLocks/>
              </p:cNvSpPr>
              <p:nvPr/>
            </p:nvSpPr>
            <p:spPr bwMode="auto">
              <a:xfrm>
                <a:off x="2705" y="3205"/>
                <a:ext cx="8" cy="9"/>
              </a:xfrm>
              <a:custGeom>
                <a:avLst/>
                <a:gdLst>
                  <a:gd name="T0" fmla="*/ 4 w 15"/>
                  <a:gd name="T1" fmla="*/ 0 h 18"/>
                  <a:gd name="T2" fmla="*/ 4 w 15"/>
                  <a:gd name="T3" fmla="*/ 0 h 18"/>
                  <a:gd name="T4" fmla="*/ 0 w 15"/>
                  <a:gd name="T5" fmla="*/ 0 h 18"/>
                  <a:gd name="T6" fmla="*/ 0 w 15"/>
                  <a:gd name="T7" fmla="*/ 9 h 18"/>
                  <a:gd name="T8" fmla="*/ 4 w 15"/>
                  <a:gd name="T9" fmla="*/ 9 h 18"/>
                  <a:gd name="T10" fmla="*/ 4 w 15"/>
                  <a:gd name="T11" fmla="*/ 9 h 18"/>
                  <a:gd name="T12" fmla="*/ 4 w 15"/>
                  <a:gd name="T13" fmla="*/ 9 h 18"/>
                  <a:gd name="T14" fmla="*/ 7 w 15"/>
                  <a:gd name="T15" fmla="*/ 8 h 18"/>
                  <a:gd name="T16" fmla="*/ 8 w 15"/>
                  <a:gd name="T17" fmla="*/ 5 h 18"/>
                  <a:gd name="T18" fmla="*/ 7 w 15"/>
                  <a:gd name="T19" fmla="*/ 2 h 18"/>
                  <a:gd name="T20" fmla="*/ 4 w 15"/>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18">
                    <a:moveTo>
                      <a:pt x="8" y="0"/>
                    </a:moveTo>
                    <a:lnTo>
                      <a:pt x="8" y="0"/>
                    </a:lnTo>
                    <a:lnTo>
                      <a:pt x="0" y="0"/>
                    </a:lnTo>
                    <a:lnTo>
                      <a:pt x="0" y="18"/>
                    </a:lnTo>
                    <a:lnTo>
                      <a:pt x="8" y="18"/>
                    </a:lnTo>
                    <a:lnTo>
                      <a:pt x="13" y="15"/>
                    </a:lnTo>
                    <a:lnTo>
                      <a:pt x="15" y="9"/>
                    </a:lnTo>
                    <a:lnTo>
                      <a:pt x="13" y="4"/>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12" name="Freeform 347"/>
              <p:cNvSpPr>
                <a:spLocks/>
              </p:cNvSpPr>
              <p:nvPr/>
            </p:nvSpPr>
            <p:spPr bwMode="auto">
              <a:xfrm>
                <a:off x="2710" y="3205"/>
                <a:ext cx="6" cy="9"/>
              </a:xfrm>
              <a:custGeom>
                <a:avLst/>
                <a:gdLst>
                  <a:gd name="T0" fmla="*/ 3 w 14"/>
                  <a:gd name="T1" fmla="*/ 0 h 18"/>
                  <a:gd name="T2" fmla="*/ 3 w 14"/>
                  <a:gd name="T3" fmla="*/ 0 h 18"/>
                  <a:gd name="T4" fmla="*/ 0 w 14"/>
                  <a:gd name="T5" fmla="*/ 0 h 18"/>
                  <a:gd name="T6" fmla="*/ 0 w 14"/>
                  <a:gd name="T7" fmla="*/ 9 h 18"/>
                  <a:gd name="T8" fmla="*/ 3 w 14"/>
                  <a:gd name="T9" fmla="*/ 9 h 18"/>
                  <a:gd name="T10" fmla="*/ 3 w 14"/>
                  <a:gd name="T11" fmla="*/ 9 h 18"/>
                  <a:gd name="T12" fmla="*/ 3 w 14"/>
                  <a:gd name="T13" fmla="*/ 9 h 18"/>
                  <a:gd name="T14" fmla="*/ 5 w 14"/>
                  <a:gd name="T15" fmla="*/ 8 h 18"/>
                  <a:gd name="T16" fmla="*/ 6 w 14"/>
                  <a:gd name="T17" fmla="*/ 5 h 18"/>
                  <a:gd name="T18" fmla="*/ 5 w 14"/>
                  <a:gd name="T19" fmla="*/ 2 h 18"/>
                  <a:gd name="T20" fmla="*/ 3 w 14"/>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18">
                    <a:moveTo>
                      <a:pt x="7" y="0"/>
                    </a:moveTo>
                    <a:lnTo>
                      <a:pt x="7" y="0"/>
                    </a:lnTo>
                    <a:lnTo>
                      <a:pt x="0" y="0"/>
                    </a:lnTo>
                    <a:lnTo>
                      <a:pt x="0" y="18"/>
                    </a:lnTo>
                    <a:lnTo>
                      <a:pt x="7" y="18"/>
                    </a:lnTo>
                    <a:lnTo>
                      <a:pt x="12" y="15"/>
                    </a:lnTo>
                    <a:lnTo>
                      <a:pt x="14" y="9"/>
                    </a:lnTo>
                    <a:lnTo>
                      <a:pt x="12" y="4"/>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13" name="Freeform 348"/>
              <p:cNvSpPr>
                <a:spLocks/>
              </p:cNvSpPr>
              <p:nvPr/>
            </p:nvSpPr>
            <p:spPr bwMode="auto">
              <a:xfrm>
                <a:off x="2713" y="3205"/>
                <a:ext cx="7" cy="9"/>
              </a:xfrm>
              <a:custGeom>
                <a:avLst/>
                <a:gdLst>
                  <a:gd name="T0" fmla="*/ 4 w 13"/>
                  <a:gd name="T1" fmla="*/ 0 h 18"/>
                  <a:gd name="T2" fmla="*/ 4 w 13"/>
                  <a:gd name="T3" fmla="*/ 0 h 18"/>
                  <a:gd name="T4" fmla="*/ 0 w 13"/>
                  <a:gd name="T5" fmla="*/ 0 h 18"/>
                  <a:gd name="T6" fmla="*/ 0 w 13"/>
                  <a:gd name="T7" fmla="*/ 9 h 18"/>
                  <a:gd name="T8" fmla="*/ 4 w 13"/>
                  <a:gd name="T9" fmla="*/ 9 h 18"/>
                  <a:gd name="T10" fmla="*/ 4 w 13"/>
                  <a:gd name="T11" fmla="*/ 9 h 18"/>
                  <a:gd name="T12" fmla="*/ 4 w 13"/>
                  <a:gd name="T13" fmla="*/ 9 h 18"/>
                  <a:gd name="T14" fmla="*/ 6 w 13"/>
                  <a:gd name="T15" fmla="*/ 8 h 18"/>
                  <a:gd name="T16" fmla="*/ 7 w 13"/>
                  <a:gd name="T17" fmla="*/ 5 h 18"/>
                  <a:gd name="T18" fmla="*/ 6 w 13"/>
                  <a:gd name="T19" fmla="*/ 2 h 18"/>
                  <a:gd name="T20" fmla="*/ 4 w 13"/>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8">
                    <a:moveTo>
                      <a:pt x="7" y="0"/>
                    </a:moveTo>
                    <a:lnTo>
                      <a:pt x="7" y="0"/>
                    </a:lnTo>
                    <a:lnTo>
                      <a:pt x="0" y="0"/>
                    </a:lnTo>
                    <a:lnTo>
                      <a:pt x="0" y="18"/>
                    </a:lnTo>
                    <a:lnTo>
                      <a:pt x="7" y="18"/>
                    </a:lnTo>
                    <a:lnTo>
                      <a:pt x="12" y="15"/>
                    </a:lnTo>
                    <a:lnTo>
                      <a:pt x="13" y="9"/>
                    </a:lnTo>
                    <a:lnTo>
                      <a:pt x="12" y="4"/>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14" name="Freeform 349"/>
              <p:cNvSpPr>
                <a:spLocks/>
              </p:cNvSpPr>
              <p:nvPr/>
            </p:nvSpPr>
            <p:spPr bwMode="auto">
              <a:xfrm>
                <a:off x="2716" y="3205"/>
                <a:ext cx="7" cy="9"/>
              </a:xfrm>
              <a:custGeom>
                <a:avLst/>
                <a:gdLst>
                  <a:gd name="T0" fmla="*/ 3 w 13"/>
                  <a:gd name="T1" fmla="*/ 0 h 18"/>
                  <a:gd name="T2" fmla="*/ 3 w 13"/>
                  <a:gd name="T3" fmla="*/ 0 h 18"/>
                  <a:gd name="T4" fmla="*/ 0 w 13"/>
                  <a:gd name="T5" fmla="*/ 0 h 18"/>
                  <a:gd name="T6" fmla="*/ 0 w 13"/>
                  <a:gd name="T7" fmla="*/ 9 h 18"/>
                  <a:gd name="T8" fmla="*/ 3 w 13"/>
                  <a:gd name="T9" fmla="*/ 9 h 18"/>
                  <a:gd name="T10" fmla="*/ 3 w 13"/>
                  <a:gd name="T11" fmla="*/ 9 h 18"/>
                  <a:gd name="T12" fmla="*/ 3 w 13"/>
                  <a:gd name="T13" fmla="*/ 9 h 18"/>
                  <a:gd name="T14" fmla="*/ 6 w 13"/>
                  <a:gd name="T15" fmla="*/ 8 h 18"/>
                  <a:gd name="T16" fmla="*/ 7 w 13"/>
                  <a:gd name="T17" fmla="*/ 5 h 18"/>
                  <a:gd name="T18" fmla="*/ 6 w 13"/>
                  <a:gd name="T19" fmla="*/ 2 h 18"/>
                  <a:gd name="T20" fmla="*/ 3 w 13"/>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8">
                    <a:moveTo>
                      <a:pt x="6" y="0"/>
                    </a:moveTo>
                    <a:lnTo>
                      <a:pt x="6" y="0"/>
                    </a:lnTo>
                    <a:lnTo>
                      <a:pt x="0" y="0"/>
                    </a:lnTo>
                    <a:lnTo>
                      <a:pt x="0" y="18"/>
                    </a:lnTo>
                    <a:lnTo>
                      <a:pt x="6" y="18"/>
                    </a:lnTo>
                    <a:lnTo>
                      <a:pt x="11" y="15"/>
                    </a:lnTo>
                    <a:lnTo>
                      <a:pt x="13" y="9"/>
                    </a:lnTo>
                    <a:lnTo>
                      <a:pt x="11" y="4"/>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15" name="Freeform 350"/>
              <p:cNvSpPr>
                <a:spLocks/>
              </p:cNvSpPr>
              <p:nvPr/>
            </p:nvSpPr>
            <p:spPr bwMode="auto">
              <a:xfrm>
                <a:off x="2720" y="3205"/>
                <a:ext cx="7" cy="9"/>
              </a:xfrm>
              <a:custGeom>
                <a:avLst/>
                <a:gdLst>
                  <a:gd name="T0" fmla="*/ 4 w 15"/>
                  <a:gd name="T1" fmla="*/ 0 h 18"/>
                  <a:gd name="T2" fmla="*/ 4 w 15"/>
                  <a:gd name="T3" fmla="*/ 0 h 18"/>
                  <a:gd name="T4" fmla="*/ 0 w 15"/>
                  <a:gd name="T5" fmla="*/ 0 h 18"/>
                  <a:gd name="T6" fmla="*/ 0 w 15"/>
                  <a:gd name="T7" fmla="*/ 9 h 18"/>
                  <a:gd name="T8" fmla="*/ 4 w 15"/>
                  <a:gd name="T9" fmla="*/ 9 h 18"/>
                  <a:gd name="T10" fmla="*/ 4 w 15"/>
                  <a:gd name="T11" fmla="*/ 9 h 18"/>
                  <a:gd name="T12" fmla="*/ 4 w 15"/>
                  <a:gd name="T13" fmla="*/ 9 h 18"/>
                  <a:gd name="T14" fmla="*/ 7 w 15"/>
                  <a:gd name="T15" fmla="*/ 8 h 18"/>
                  <a:gd name="T16" fmla="*/ 7 w 15"/>
                  <a:gd name="T17" fmla="*/ 5 h 18"/>
                  <a:gd name="T18" fmla="*/ 7 w 15"/>
                  <a:gd name="T19" fmla="*/ 2 h 18"/>
                  <a:gd name="T20" fmla="*/ 4 w 15"/>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18">
                    <a:moveTo>
                      <a:pt x="9" y="0"/>
                    </a:moveTo>
                    <a:lnTo>
                      <a:pt x="9" y="0"/>
                    </a:lnTo>
                    <a:lnTo>
                      <a:pt x="0" y="0"/>
                    </a:lnTo>
                    <a:lnTo>
                      <a:pt x="0" y="18"/>
                    </a:lnTo>
                    <a:lnTo>
                      <a:pt x="9" y="18"/>
                    </a:lnTo>
                    <a:lnTo>
                      <a:pt x="14" y="15"/>
                    </a:lnTo>
                    <a:lnTo>
                      <a:pt x="15" y="9"/>
                    </a:lnTo>
                    <a:lnTo>
                      <a:pt x="14" y="4"/>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16" name="Freeform 351"/>
              <p:cNvSpPr>
                <a:spLocks/>
              </p:cNvSpPr>
              <p:nvPr/>
            </p:nvSpPr>
            <p:spPr bwMode="auto">
              <a:xfrm>
                <a:off x="2724" y="3205"/>
                <a:ext cx="6" cy="9"/>
              </a:xfrm>
              <a:custGeom>
                <a:avLst/>
                <a:gdLst>
                  <a:gd name="T0" fmla="*/ 3 w 13"/>
                  <a:gd name="T1" fmla="*/ 0 h 18"/>
                  <a:gd name="T2" fmla="*/ 3 w 13"/>
                  <a:gd name="T3" fmla="*/ 0 h 18"/>
                  <a:gd name="T4" fmla="*/ 0 w 13"/>
                  <a:gd name="T5" fmla="*/ 0 h 18"/>
                  <a:gd name="T6" fmla="*/ 0 w 13"/>
                  <a:gd name="T7" fmla="*/ 9 h 18"/>
                  <a:gd name="T8" fmla="*/ 3 w 13"/>
                  <a:gd name="T9" fmla="*/ 9 h 18"/>
                  <a:gd name="T10" fmla="*/ 3 w 13"/>
                  <a:gd name="T11" fmla="*/ 9 h 18"/>
                  <a:gd name="T12" fmla="*/ 3 w 13"/>
                  <a:gd name="T13" fmla="*/ 9 h 18"/>
                  <a:gd name="T14" fmla="*/ 5 w 13"/>
                  <a:gd name="T15" fmla="*/ 8 h 18"/>
                  <a:gd name="T16" fmla="*/ 6 w 13"/>
                  <a:gd name="T17" fmla="*/ 5 h 18"/>
                  <a:gd name="T18" fmla="*/ 5 w 13"/>
                  <a:gd name="T19" fmla="*/ 2 h 18"/>
                  <a:gd name="T20" fmla="*/ 3 w 13"/>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8">
                    <a:moveTo>
                      <a:pt x="6" y="0"/>
                    </a:moveTo>
                    <a:lnTo>
                      <a:pt x="6" y="0"/>
                    </a:lnTo>
                    <a:lnTo>
                      <a:pt x="0" y="0"/>
                    </a:lnTo>
                    <a:lnTo>
                      <a:pt x="0" y="18"/>
                    </a:lnTo>
                    <a:lnTo>
                      <a:pt x="6" y="18"/>
                    </a:lnTo>
                    <a:lnTo>
                      <a:pt x="11" y="15"/>
                    </a:lnTo>
                    <a:lnTo>
                      <a:pt x="13" y="9"/>
                    </a:lnTo>
                    <a:lnTo>
                      <a:pt x="11" y="4"/>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17" name="Freeform 352"/>
              <p:cNvSpPr>
                <a:spLocks/>
              </p:cNvSpPr>
              <p:nvPr/>
            </p:nvSpPr>
            <p:spPr bwMode="auto">
              <a:xfrm>
                <a:off x="2727" y="3205"/>
                <a:ext cx="7" cy="9"/>
              </a:xfrm>
              <a:custGeom>
                <a:avLst/>
                <a:gdLst>
                  <a:gd name="T0" fmla="*/ 4 w 14"/>
                  <a:gd name="T1" fmla="*/ 0 h 18"/>
                  <a:gd name="T2" fmla="*/ 4 w 14"/>
                  <a:gd name="T3" fmla="*/ 0 h 18"/>
                  <a:gd name="T4" fmla="*/ 0 w 14"/>
                  <a:gd name="T5" fmla="*/ 0 h 18"/>
                  <a:gd name="T6" fmla="*/ 0 w 14"/>
                  <a:gd name="T7" fmla="*/ 9 h 18"/>
                  <a:gd name="T8" fmla="*/ 4 w 14"/>
                  <a:gd name="T9" fmla="*/ 9 h 18"/>
                  <a:gd name="T10" fmla="*/ 4 w 14"/>
                  <a:gd name="T11" fmla="*/ 9 h 18"/>
                  <a:gd name="T12" fmla="*/ 4 w 14"/>
                  <a:gd name="T13" fmla="*/ 9 h 18"/>
                  <a:gd name="T14" fmla="*/ 6 w 14"/>
                  <a:gd name="T15" fmla="*/ 8 h 18"/>
                  <a:gd name="T16" fmla="*/ 7 w 14"/>
                  <a:gd name="T17" fmla="*/ 5 h 18"/>
                  <a:gd name="T18" fmla="*/ 6 w 14"/>
                  <a:gd name="T19" fmla="*/ 2 h 18"/>
                  <a:gd name="T20" fmla="*/ 4 w 14"/>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18">
                    <a:moveTo>
                      <a:pt x="7" y="0"/>
                    </a:moveTo>
                    <a:lnTo>
                      <a:pt x="7" y="0"/>
                    </a:lnTo>
                    <a:lnTo>
                      <a:pt x="0" y="0"/>
                    </a:lnTo>
                    <a:lnTo>
                      <a:pt x="0" y="18"/>
                    </a:lnTo>
                    <a:lnTo>
                      <a:pt x="7" y="18"/>
                    </a:lnTo>
                    <a:lnTo>
                      <a:pt x="12" y="15"/>
                    </a:lnTo>
                    <a:lnTo>
                      <a:pt x="14" y="9"/>
                    </a:lnTo>
                    <a:lnTo>
                      <a:pt x="12" y="4"/>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18" name="Freeform 353"/>
              <p:cNvSpPr>
                <a:spLocks/>
              </p:cNvSpPr>
              <p:nvPr/>
            </p:nvSpPr>
            <p:spPr bwMode="auto">
              <a:xfrm>
                <a:off x="2730" y="3205"/>
                <a:ext cx="7" cy="9"/>
              </a:xfrm>
              <a:custGeom>
                <a:avLst/>
                <a:gdLst>
                  <a:gd name="T0" fmla="*/ 4 w 13"/>
                  <a:gd name="T1" fmla="*/ 0 h 18"/>
                  <a:gd name="T2" fmla="*/ 4 w 13"/>
                  <a:gd name="T3" fmla="*/ 0 h 18"/>
                  <a:gd name="T4" fmla="*/ 0 w 13"/>
                  <a:gd name="T5" fmla="*/ 0 h 18"/>
                  <a:gd name="T6" fmla="*/ 0 w 13"/>
                  <a:gd name="T7" fmla="*/ 9 h 18"/>
                  <a:gd name="T8" fmla="*/ 4 w 13"/>
                  <a:gd name="T9" fmla="*/ 9 h 18"/>
                  <a:gd name="T10" fmla="*/ 4 w 13"/>
                  <a:gd name="T11" fmla="*/ 9 h 18"/>
                  <a:gd name="T12" fmla="*/ 4 w 13"/>
                  <a:gd name="T13" fmla="*/ 9 h 18"/>
                  <a:gd name="T14" fmla="*/ 6 w 13"/>
                  <a:gd name="T15" fmla="*/ 8 h 18"/>
                  <a:gd name="T16" fmla="*/ 7 w 13"/>
                  <a:gd name="T17" fmla="*/ 5 h 18"/>
                  <a:gd name="T18" fmla="*/ 6 w 13"/>
                  <a:gd name="T19" fmla="*/ 2 h 18"/>
                  <a:gd name="T20" fmla="*/ 4 w 13"/>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8">
                    <a:moveTo>
                      <a:pt x="7" y="0"/>
                    </a:moveTo>
                    <a:lnTo>
                      <a:pt x="7" y="0"/>
                    </a:lnTo>
                    <a:lnTo>
                      <a:pt x="0" y="0"/>
                    </a:lnTo>
                    <a:lnTo>
                      <a:pt x="0" y="18"/>
                    </a:lnTo>
                    <a:lnTo>
                      <a:pt x="7" y="18"/>
                    </a:lnTo>
                    <a:lnTo>
                      <a:pt x="12" y="15"/>
                    </a:lnTo>
                    <a:lnTo>
                      <a:pt x="13" y="9"/>
                    </a:lnTo>
                    <a:lnTo>
                      <a:pt x="12" y="4"/>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19" name="Freeform 354"/>
              <p:cNvSpPr>
                <a:spLocks/>
              </p:cNvSpPr>
              <p:nvPr/>
            </p:nvSpPr>
            <p:spPr bwMode="auto">
              <a:xfrm>
                <a:off x="2734" y="3205"/>
                <a:ext cx="7" cy="9"/>
              </a:xfrm>
              <a:custGeom>
                <a:avLst/>
                <a:gdLst>
                  <a:gd name="T0" fmla="*/ 3 w 13"/>
                  <a:gd name="T1" fmla="*/ 0 h 18"/>
                  <a:gd name="T2" fmla="*/ 3 w 13"/>
                  <a:gd name="T3" fmla="*/ 0 h 18"/>
                  <a:gd name="T4" fmla="*/ 0 w 13"/>
                  <a:gd name="T5" fmla="*/ 0 h 18"/>
                  <a:gd name="T6" fmla="*/ 0 w 13"/>
                  <a:gd name="T7" fmla="*/ 9 h 18"/>
                  <a:gd name="T8" fmla="*/ 3 w 13"/>
                  <a:gd name="T9" fmla="*/ 9 h 18"/>
                  <a:gd name="T10" fmla="*/ 3 w 13"/>
                  <a:gd name="T11" fmla="*/ 9 h 18"/>
                  <a:gd name="T12" fmla="*/ 3 w 13"/>
                  <a:gd name="T13" fmla="*/ 9 h 18"/>
                  <a:gd name="T14" fmla="*/ 6 w 13"/>
                  <a:gd name="T15" fmla="*/ 8 h 18"/>
                  <a:gd name="T16" fmla="*/ 7 w 13"/>
                  <a:gd name="T17" fmla="*/ 5 h 18"/>
                  <a:gd name="T18" fmla="*/ 6 w 13"/>
                  <a:gd name="T19" fmla="*/ 2 h 18"/>
                  <a:gd name="T20" fmla="*/ 3 w 13"/>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8">
                    <a:moveTo>
                      <a:pt x="6" y="0"/>
                    </a:moveTo>
                    <a:lnTo>
                      <a:pt x="6" y="0"/>
                    </a:lnTo>
                    <a:lnTo>
                      <a:pt x="0" y="0"/>
                    </a:lnTo>
                    <a:lnTo>
                      <a:pt x="0" y="18"/>
                    </a:lnTo>
                    <a:lnTo>
                      <a:pt x="6" y="18"/>
                    </a:lnTo>
                    <a:lnTo>
                      <a:pt x="11" y="15"/>
                    </a:lnTo>
                    <a:lnTo>
                      <a:pt x="13" y="9"/>
                    </a:lnTo>
                    <a:lnTo>
                      <a:pt x="11" y="4"/>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20" name="Freeform 355"/>
              <p:cNvSpPr>
                <a:spLocks/>
              </p:cNvSpPr>
              <p:nvPr/>
            </p:nvSpPr>
            <p:spPr bwMode="auto">
              <a:xfrm>
                <a:off x="2737" y="3205"/>
                <a:ext cx="8" cy="9"/>
              </a:xfrm>
              <a:custGeom>
                <a:avLst/>
                <a:gdLst>
                  <a:gd name="T0" fmla="*/ 5 w 15"/>
                  <a:gd name="T1" fmla="*/ 0 h 18"/>
                  <a:gd name="T2" fmla="*/ 5 w 15"/>
                  <a:gd name="T3" fmla="*/ 0 h 18"/>
                  <a:gd name="T4" fmla="*/ 0 w 15"/>
                  <a:gd name="T5" fmla="*/ 0 h 18"/>
                  <a:gd name="T6" fmla="*/ 0 w 15"/>
                  <a:gd name="T7" fmla="*/ 9 h 18"/>
                  <a:gd name="T8" fmla="*/ 5 w 15"/>
                  <a:gd name="T9" fmla="*/ 9 h 18"/>
                  <a:gd name="T10" fmla="*/ 5 w 15"/>
                  <a:gd name="T11" fmla="*/ 9 h 18"/>
                  <a:gd name="T12" fmla="*/ 5 w 15"/>
                  <a:gd name="T13" fmla="*/ 9 h 18"/>
                  <a:gd name="T14" fmla="*/ 7 w 15"/>
                  <a:gd name="T15" fmla="*/ 8 h 18"/>
                  <a:gd name="T16" fmla="*/ 8 w 15"/>
                  <a:gd name="T17" fmla="*/ 5 h 18"/>
                  <a:gd name="T18" fmla="*/ 7 w 15"/>
                  <a:gd name="T19" fmla="*/ 2 h 18"/>
                  <a:gd name="T20" fmla="*/ 5 w 15"/>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18">
                    <a:moveTo>
                      <a:pt x="9" y="0"/>
                    </a:moveTo>
                    <a:lnTo>
                      <a:pt x="9" y="0"/>
                    </a:lnTo>
                    <a:lnTo>
                      <a:pt x="0" y="0"/>
                    </a:lnTo>
                    <a:lnTo>
                      <a:pt x="0" y="18"/>
                    </a:lnTo>
                    <a:lnTo>
                      <a:pt x="9" y="18"/>
                    </a:lnTo>
                    <a:lnTo>
                      <a:pt x="14" y="15"/>
                    </a:lnTo>
                    <a:lnTo>
                      <a:pt x="15" y="9"/>
                    </a:lnTo>
                    <a:lnTo>
                      <a:pt x="14" y="4"/>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21" name="Freeform 356"/>
              <p:cNvSpPr>
                <a:spLocks/>
              </p:cNvSpPr>
              <p:nvPr/>
            </p:nvSpPr>
            <p:spPr bwMode="auto">
              <a:xfrm>
                <a:off x="2741" y="3205"/>
                <a:ext cx="7" cy="9"/>
              </a:xfrm>
              <a:custGeom>
                <a:avLst/>
                <a:gdLst>
                  <a:gd name="T0" fmla="*/ 3 w 13"/>
                  <a:gd name="T1" fmla="*/ 0 h 18"/>
                  <a:gd name="T2" fmla="*/ 3 w 13"/>
                  <a:gd name="T3" fmla="*/ 0 h 18"/>
                  <a:gd name="T4" fmla="*/ 0 w 13"/>
                  <a:gd name="T5" fmla="*/ 0 h 18"/>
                  <a:gd name="T6" fmla="*/ 0 w 13"/>
                  <a:gd name="T7" fmla="*/ 9 h 18"/>
                  <a:gd name="T8" fmla="*/ 3 w 13"/>
                  <a:gd name="T9" fmla="*/ 9 h 18"/>
                  <a:gd name="T10" fmla="*/ 3 w 13"/>
                  <a:gd name="T11" fmla="*/ 9 h 18"/>
                  <a:gd name="T12" fmla="*/ 3 w 13"/>
                  <a:gd name="T13" fmla="*/ 9 h 18"/>
                  <a:gd name="T14" fmla="*/ 6 w 13"/>
                  <a:gd name="T15" fmla="*/ 8 h 18"/>
                  <a:gd name="T16" fmla="*/ 7 w 13"/>
                  <a:gd name="T17" fmla="*/ 5 h 18"/>
                  <a:gd name="T18" fmla="*/ 6 w 13"/>
                  <a:gd name="T19" fmla="*/ 2 h 18"/>
                  <a:gd name="T20" fmla="*/ 3 w 13"/>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8">
                    <a:moveTo>
                      <a:pt x="6" y="0"/>
                    </a:moveTo>
                    <a:lnTo>
                      <a:pt x="6" y="0"/>
                    </a:lnTo>
                    <a:lnTo>
                      <a:pt x="0" y="0"/>
                    </a:lnTo>
                    <a:lnTo>
                      <a:pt x="0" y="18"/>
                    </a:lnTo>
                    <a:lnTo>
                      <a:pt x="6" y="18"/>
                    </a:lnTo>
                    <a:lnTo>
                      <a:pt x="11" y="15"/>
                    </a:lnTo>
                    <a:lnTo>
                      <a:pt x="13" y="9"/>
                    </a:lnTo>
                    <a:lnTo>
                      <a:pt x="11" y="4"/>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22" name="Freeform 357"/>
              <p:cNvSpPr>
                <a:spLocks/>
              </p:cNvSpPr>
              <p:nvPr/>
            </p:nvSpPr>
            <p:spPr bwMode="auto">
              <a:xfrm>
                <a:off x="2745" y="3205"/>
                <a:ext cx="6" cy="9"/>
              </a:xfrm>
              <a:custGeom>
                <a:avLst/>
                <a:gdLst>
                  <a:gd name="T0" fmla="*/ 3 w 14"/>
                  <a:gd name="T1" fmla="*/ 0 h 18"/>
                  <a:gd name="T2" fmla="*/ 3 w 14"/>
                  <a:gd name="T3" fmla="*/ 0 h 18"/>
                  <a:gd name="T4" fmla="*/ 0 w 14"/>
                  <a:gd name="T5" fmla="*/ 0 h 18"/>
                  <a:gd name="T6" fmla="*/ 0 w 14"/>
                  <a:gd name="T7" fmla="*/ 9 h 18"/>
                  <a:gd name="T8" fmla="*/ 3 w 14"/>
                  <a:gd name="T9" fmla="*/ 9 h 18"/>
                  <a:gd name="T10" fmla="*/ 3 w 14"/>
                  <a:gd name="T11" fmla="*/ 9 h 18"/>
                  <a:gd name="T12" fmla="*/ 3 w 14"/>
                  <a:gd name="T13" fmla="*/ 9 h 18"/>
                  <a:gd name="T14" fmla="*/ 5 w 14"/>
                  <a:gd name="T15" fmla="*/ 8 h 18"/>
                  <a:gd name="T16" fmla="*/ 6 w 14"/>
                  <a:gd name="T17" fmla="*/ 5 h 18"/>
                  <a:gd name="T18" fmla="*/ 5 w 14"/>
                  <a:gd name="T19" fmla="*/ 2 h 18"/>
                  <a:gd name="T20" fmla="*/ 3 w 14"/>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18">
                    <a:moveTo>
                      <a:pt x="7" y="0"/>
                    </a:moveTo>
                    <a:lnTo>
                      <a:pt x="7" y="0"/>
                    </a:lnTo>
                    <a:lnTo>
                      <a:pt x="0" y="0"/>
                    </a:lnTo>
                    <a:lnTo>
                      <a:pt x="0" y="18"/>
                    </a:lnTo>
                    <a:lnTo>
                      <a:pt x="7" y="18"/>
                    </a:lnTo>
                    <a:lnTo>
                      <a:pt x="12" y="15"/>
                    </a:lnTo>
                    <a:lnTo>
                      <a:pt x="14" y="9"/>
                    </a:lnTo>
                    <a:lnTo>
                      <a:pt x="12" y="4"/>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23" name="Freeform 358"/>
              <p:cNvSpPr>
                <a:spLocks/>
              </p:cNvSpPr>
              <p:nvPr/>
            </p:nvSpPr>
            <p:spPr bwMode="auto">
              <a:xfrm>
                <a:off x="2748" y="3205"/>
                <a:ext cx="7" cy="9"/>
              </a:xfrm>
              <a:custGeom>
                <a:avLst/>
                <a:gdLst>
                  <a:gd name="T0" fmla="*/ 4 w 13"/>
                  <a:gd name="T1" fmla="*/ 0 h 18"/>
                  <a:gd name="T2" fmla="*/ 4 w 13"/>
                  <a:gd name="T3" fmla="*/ 0 h 18"/>
                  <a:gd name="T4" fmla="*/ 0 w 13"/>
                  <a:gd name="T5" fmla="*/ 0 h 18"/>
                  <a:gd name="T6" fmla="*/ 0 w 13"/>
                  <a:gd name="T7" fmla="*/ 9 h 18"/>
                  <a:gd name="T8" fmla="*/ 4 w 13"/>
                  <a:gd name="T9" fmla="*/ 9 h 18"/>
                  <a:gd name="T10" fmla="*/ 4 w 13"/>
                  <a:gd name="T11" fmla="*/ 9 h 18"/>
                  <a:gd name="T12" fmla="*/ 4 w 13"/>
                  <a:gd name="T13" fmla="*/ 9 h 18"/>
                  <a:gd name="T14" fmla="*/ 6 w 13"/>
                  <a:gd name="T15" fmla="*/ 8 h 18"/>
                  <a:gd name="T16" fmla="*/ 7 w 13"/>
                  <a:gd name="T17" fmla="*/ 5 h 18"/>
                  <a:gd name="T18" fmla="*/ 6 w 13"/>
                  <a:gd name="T19" fmla="*/ 2 h 18"/>
                  <a:gd name="T20" fmla="*/ 4 w 13"/>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8">
                    <a:moveTo>
                      <a:pt x="7" y="0"/>
                    </a:moveTo>
                    <a:lnTo>
                      <a:pt x="7" y="0"/>
                    </a:lnTo>
                    <a:lnTo>
                      <a:pt x="0" y="0"/>
                    </a:lnTo>
                    <a:lnTo>
                      <a:pt x="0" y="18"/>
                    </a:lnTo>
                    <a:lnTo>
                      <a:pt x="7" y="18"/>
                    </a:lnTo>
                    <a:lnTo>
                      <a:pt x="12" y="15"/>
                    </a:lnTo>
                    <a:lnTo>
                      <a:pt x="13" y="9"/>
                    </a:lnTo>
                    <a:lnTo>
                      <a:pt x="12" y="4"/>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24" name="Freeform 359"/>
              <p:cNvSpPr>
                <a:spLocks/>
              </p:cNvSpPr>
              <p:nvPr/>
            </p:nvSpPr>
            <p:spPr bwMode="auto">
              <a:xfrm>
                <a:off x="2751" y="3205"/>
                <a:ext cx="4" cy="9"/>
              </a:xfrm>
              <a:custGeom>
                <a:avLst/>
                <a:gdLst>
                  <a:gd name="T0" fmla="*/ 4 w 6"/>
                  <a:gd name="T1" fmla="*/ 5 h 18"/>
                  <a:gd name="T2" fmla="*/ 4 w 6"/>
                  <a:gd name="T3" fmla="*/ 0 h 18"/>
                  <a:gd name="T4" fmla="*/ 0 w 6"/>
                  <a:gd name="T5" fmla="*/ 0 h 18"/>
                  <a:gd name="T6" fmla="*/ 0 w 6"/>
                  <a:gd name="T7" fmla="*/ 9 h 18"/>
                  <a:gd name="T8" fmla="*/ 4 w 6"/>
                  <a:gd name="T9" fmla="*/ 9 h 18"/>
                  <a:gd name="T10" fmla="*/ 4 w 6"/>
                  <a:gd name="T11" fmla="*/ 5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8">
                    <a:moveTo>
                      <a:pt x="6" y="9"/>
                    </a:moveTo>
                    <a:lnTo>
                      <a:pt x="6" y="0"/>
                    </a:lnTo>
                    <a:lnTo>
                      <a:pt x="0" y="0"/>
                    </a:lnTo>
                    <a:lnTo>
                      <a:pt x="0" y="18"/>
                    </a:lnTo>
                    <a:lnTo>
                      <a:pt x="6" y="18"/>
                    </a:lnTo>
                    <a:lnTo>
                      <a:pt x="6"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25" name="Freeform 360"/>
              <p:cNvSpPr>
                <a:spLocks/>
              </p:cNvSpPr>
              <p:nvPr/>
            </p:nvSpPr>
            <p:spPr bwMode="auto">
              <a:xfrm>
                <a:off x="2755" y="3205"/>
                <a:ext cx="3" cy="9"/>
              </a:xfrm>
              <a:custGeom>
                <a:avLst/>
                <a:gdLst>
                  <a:gd name="T0" fmla="*/ 0 w 7"/>
                  <a:gd name="T1" fmla="*/ 9 h 18"/>
                  <a:gd name="T2" fmla="*/ 2 w 7"/>
                  <a:gd name="T3" fmla="*/ 8 h 18"/>
                  <a:gd name="T4" fmla="*/ 3 w 7"/>
                  <a:gd name="T5" fmla="*/ 5 h 18"/>
                  <a:gd name="T6" fmla="*/ 2 w 7"/>
                  <a:gd name="T7" fmla="*/ 2 h 18"/>
                  <a:gd name="T8" fmla="*/ 0 w 7"/>
                  <a:gd name="T9" fmla="*/ 0 h 18"/>
                  <a:gd name="T10" fmla="*/ 0 w 7"/>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0" y="18"/>
                    </a:moveTo>
                    <a:lnTo>
                      <a:pt x="5" y="15"/>
                    </a:lnTo>
                    <a:lnTo>
                      <a:pt x="7" y="9"/>
                    </a:lnTo>
                    <a:lnTo>
                      <a:pt x="5" y="4"/>
                    </a:lnTo>
                    <a:lnTo>
                      <a:pt x="0" y="0"/>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26" name="Freeform 361"/>
              <p:cNvSpPr>
                <a:spLocks/>
              </p:cNvSpPr>
              <p:nvPr/>
            </p:nvSpPr>
            <p:spPr bwMode="auto">
              <a:xfrm>
                <a:off x="2610" y="3193"/>
                <a:ext cx="65" cy="51"/>
              </a:xfrm>
              <a:custGeom>
                <a:avLst/>
                <a:gdLst>
                  <a:gd name="T0" fmla="*/ 32 w 131"/>
                  <a:gd name="T1" fmla="*/ 51 h 103"/>
                  <a:gd name="T2" fmla="*/ 0 w 131"/>
                  <a:gd name="T3" fmla="*/ 51 h 103"/>
                  <a:gd name="T4" fmla="*/ 0 w 131"/>
                  <a:gd name="T5" fmla="*/ 33 h 103"/>
                  <a:gd name="T6" fmla="*/ 0 w 131"/>
                  <a:gd name="T7" fmla="*/ 17 h 103"/>
                  <a:gd name="T8" fmla="*/ 0 w 131"/>
                  <a:gd name="T9" fmla="*/ 0 h 103"/>
                  <a:gd name="T10" fmla="*/ 65 w 131"/>
                  <a:gd name="T11" fmla="*/ 0 h 103"/>
                  <a:gd name="T12" fmla="*/ 65 w 131"/>
                  <a:gd name="T13" fmla="*/ 15 h 103"/>
                  <a:gd name="T14" fmla="*/ 32 w 131"/>
                  <a:gd name="T15" fmla="*/ 51 h 10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1" h="103">
                    <a:moveTo>
                      <a:pt x="64" y="103"/>
                    </a:moveTo>
                    <a:lnTo>
                      <a:pt x="0" y="103"/>
                    </a:lnTo>
                    <a:lnTo>
                      <a:pt x="0" y="67"/>
                    </a:lnTo>
                    <a:lnTo>
                      <a:pt x="0" y="34"/>
                    </a:lnTo>
                    <a:lnTo>
                      <a:pt x="0" y="0"/>
                    </a:lnTo>
                    <a:lnTo>
                      <a:pt x="131" y="0"/>
                    </a:lnTo>
                    <a:lnTo>
                      <a:pt x="131" y="30"/>
                    </a:lnTo>
                    <a:lnTo>
                      <a:pt x="64" y="10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27" name="Freeform 362"/>
              <p:cNvSpPr>
                <a:spLocks/>
              </p:cNvSpPr>
              <p:nvPr/>
            </p:nvSpPr>
            <p:spPr bwMode="auto">
              <a:xfrm>
                <a:off x="2610" y="3163"/>
                <a:ext cx="65" cy="61"/>
              </a:xfrm>
              <a:custGeom>
                <a:avLst/>
                <a:gdLst>
                  <a:gd name="T0" fmla="*/ 0 w 131"/>
                  <a:gd name="T1" fmla="*/ 61 h 121"/>
                  <a:gd name="T2" fmla="*/ 0 w 131"/>
                  <a:gd name="T3" fmla="*/ 47 h 121"/>
                  <a:gd name="T4" fmla="*/ 0 w 131"/>
                  <a:gd name="T5" fmla="*/ 29 h 121"/>
                  <a:gd name="T6" fmla="*/ 0 w 131"/>
                  <a:gd name="T7" fmla="*/ 13 h 121"/>
                  <a:gd name="T8" fmla="*/ 0 w 131"/>
                  <a:gd name="T9" fmla="*/ 0 h 121"/>
                  <a:gd name="T10" fmla="*/ 65 w 131"/>
                  <a:gd name="T11" fmla="*/ 0 h 121"/>
                  <a:gd name="T12" fmla="*/ 65 w 131"/>
                  <a:gd name="T13" fmla="*/ 13 h 121"/>
                  <a:gd name="T14" fmla="*/ 65 w 131"/>
                  <a:gd name="T15" fmla="*/ 45 h 121"/>
                  <a:gd name="T16" fmla="*/ 51 w 131"/>
                  <a:gd name="T17" fmla="*/ 61 h 121"/>
                  <a:gd name="T18" fmla="*/ 0 w 131"/>
                  <a:gd name="T19" fmla="*/ 61 h 1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1" h="121">
                    <a:moveTo>
                      <a:pt x="0" y="121"/>
                    </a:moveTo>
                    <a:lnTo>
                      <a:pt x="0" y="94"/>
                    </a:lnTo>
                    <a:lnTo>
                      <a:pt x="0" y="58"/>
                    </a:lnTo>
                    <a:lnTo>
                      <a:pt x="0" y="25"/>
                    </a:lnTo>
                    <a:lnTo>
                      <a:pt x="0" y="0"/>
                    </a:lnTo>
                    <a:lnTo>
                      <a:pt x="131" y="0"/>
                    </a:lnTo>
                    <a:lnTo>
                      <a:pt x="131" y="25"/>
                    </a:lnTo>
                    <a:lnTo>
                      <a:pt x="131" y="90"/>
                    </a:lnTo>
                    <a:lnTo>
                      <a:pt x="102" y="121"/>
                    </a:lnTo>
                    <a:lnTo>
                      <a:pt x="0" y="121"/>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28" name="Freeform 363"/>
              <p:cNvSpPr>
                <a:spLocks/>
              </p:cNvSpPr>
              <p:nvPr/>
            </p:nvSpPr>
            <p:spPr bwMode="auto">
              <a:xfrm>
                <a:off x="2610" y="3132"/>
                <a:ext cx="65" cy="61"/>
              </a:xfrm>
              <a:custGeom>
                <a:avLst/>
                <a:gdLst>
                  <a:gd name="T0" fmla="*/ 0 w 131"/>
                  <a:gd name="T1" fmla="*/ 61 h 121"/>
                  <a:gd name="T2" fmla="*/ 0 w 131"/>
                  <a:gd name="T3" fmla="*/ 60 h 121"/>
                  <a:gd name="T4" fmla="*/ 0 w 131"/>
                  <a:gd name="T5" fmla="*/ 43 h 121"/>
                  <a:gd name="T6" fmla="*/ 0 w 131"/>
                  <a:gd name="T7" fmla="*/ 25 h 121"/>
                  <a:gd name="T8" fmla="*/ 0 w 131"/>
                  <a:gd name="T9" fmla="*/ 9 h 121"/>
                  <a:gd name="T10" fmla="*/ 0 w 131"/>
                  <a:gd name="T11" fmla="*/ 0 h 121"/>
                  <a:gd name="T12" fmla="*/ 65 w 131"/>
                  <a:gd name="T13" fmla="*/ 0 h 121"/>
                  <a:gd name="T14" fmla="*/ 65 w 131"/>
                  <a:gd name="T15" fmla="*/ 9 h 121"/>
                  <a:gd name="T16" fmla="*/ 65 w 131"/>
                  <a:gd name="T17" fmla="*/ 25 h 121"/>
                  <a:gd name="T18" fmla="*/ 65 w 131"/>
                  <a:gd name="T19" fmla="*/ 43 h 121"/>
                  <a:gd name="T20" fmla="*/ 65 w 131"/>
                  <a:gd name="T21" fmla="*/ 61 h 121"/>
                  <a:gd name="T22" fmla="*/ 0 w 131"/>
                  <a:gd name="T23" fmla="*/ 61 h 1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1" h="121">
                    <a:moveTo>
                      <a:pt x="0" y="121"/>
                    </a:moveTo>
                    <a:lnTo>
                      <a:pt x="0" y="119"/>
                    </a:lnTo>
                    <a:lnTo>
                      <a:pt x="0" y="86"/>
                    </a:lnTo>
                    <a:lnTo>
                      <a:pt x="0" y="50"/>
                    </a:lnTo>
                    <a:lnTo>
                      <a:pt x="0" y="18"/>
                    </a:lnTo>
                    <a:lnTo>
                      <a:pt x="0" y="0"/>
                    </a:lnTo>
                    <a:lnTo>
                      <a:pt x="131" y="0"/>
                    </a:lnTo>
                    <a:lnTo>
                      <a:pt x="131" y="18"/>
                    </a:lnTo>
                    <a:lnTo>
                      <a:pt x="131" y="50"/>
                    </a:lnTo>
                    <a:lnTo>
                      <a:pt x="131" y="86"/>
                    </a:lnTo>
                    <a:lnTo>
                      <a:pt x="131" y="121"/>
                    </a:lnTo>
                    <a:lnTo>
                      <a:pt x="0" y="121"/>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29" name="Freeform 364"/>
              <p:cNvSpPr>
                <a:spLocks/>
              </p:cNvSpPr>
              <p:nvPr/>
            </p:nvSpPr>
            <p:spPr bwMode="auto">
              <a:xfrm>
                <a:off x="2610" y="3102"/>
                <a:ext cx="65" cy="61"/>
              </a:xfrm>
              <a:custGeom>
                <a:avLst/>
                <a:gdLst>
                  <a:gd name="T0" fmla="*/ 0 w 131"/>
                  <a:gd name="T1" fmla="*/ 61 h 123"/>
                  <a:gd name="T2" fmla="*/ 0 w 131"/>
                  <a:gd name="T3" fmla="*/ 56 h 123"/>
                  <a:gd name="T4" fmla="*/ 0 w 131"/>
                  <a:gd name="T5" fmla="*/ 40 h 123"/>
                  <a:gd name="T6" fmla="*/ 0 w 131"/>
                  <a:gd name="T7" fmla="*/ 21 h 123"/>
                  <a:gd name="T8" fmla="*/ 0 w 131"/>
                  <a:gd name="T9" fmla="*/ 3 h 123"/>
                  <a:gd name="T10" fmla="*/ 0 w 131"/>
                  <a:gd name="T11" fmla="*/ 0 h 123"/>
                  <a:gd name="T12" fmla="*/ 65 w 131"/>
                  <a:gd name="T13" fmla="*/ 0 h 123"/>
                  <a:gd name="T14" fmla="*/ 65 w 131"/>
                  <a:gd name="T15" fmla="*/ 3 h 123"/>
                  <a:gd name="T16" fmla="*/ 65 w 131"/>
                  <a:gd name="T17" fmla="*/ 21 h 123"/>
                  <a:gd name="T18" fmla="*/ 65 w 131"/>
                  <a:gd name="T19" fmla="*/ 40 h 123"/>
                  <a:gd name="T20" fmla="*/ 65 w 131"/>
                  <a:gd name="T21" fmla="*/ 56 h 123"/>
                  <a:gd name="T22" fmla="*/ 65 w 131"/>
                  <a:gd name="T23" fmla="*/ 61 h 123"/>
                  <a:gd name="T24" fmla="*/ 0 w 131"/>
                  <a:gd name="T25" fmla="*/ 61 h 1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1" h="123">
                    <a:moveTo>
                      <a:pt x="0" y="123"/>
                    </a:moveTo>
                    <a:lnTo>
                      <a:pt x="0" y="112"/>
                    </a:lnTo>
                    <a:lnTo>
                      <a:pt x="0" y="80"/>
                    </a:lnTo>
                    <a:lnTo>
                      <a:pt x="0" y="43"/>
                    </a:lnTo>
                    <a:lnTo>
                      <a:pt x="0" y="7"/>
                    </a:lnTo>
                    <a:lnTo>
                      <a:pt x="0" y="0"/>
                    </a:lnTo>
                    <a:lnTo>
                      <a:pt x="131" y="0"/>
                    </a:lnTo>
                    <a:lnTo>
                      <a:pt x="131" y="7"/>
                    </a:lnTo>
                    <a:lnTo>
                      <a:pt x="131" y="43"/>
                    </a:lnTo>
                    <a:lnTo>
                      <a:pt x="131" y="80"/>
                    </a:lnTo>
                    <a:lnTo>
                      <a:pt x="131" y="112"/>
                    </a:lnTo>
                    <a:lnTo>
                      <a:pt x="131" y="123"/>
                    </a:lnTo>
                    <a:lnTo>
                      <a:pt x="0" y="12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30" name="Freeform 365"/>
              <p:cNvSpPr>
                <a:spLocks/>
              </p:cNvSpPr>
              <p:nvPr/>
            </p:nvSpPr>
            <p:spPr bwMode="auto">
              <a:xfrm>
                <a:off x="2610" y="3072"/>
                <a:ext cx="65" cy="60"/>
              </a:xfrm>
              <a:custGeom>
                <a:avLst/>
                <a:gdLst>
                  <a:gd name="T0" fmla="*/ 0 w 131"/>
                  <a:gd name="T1" fmla="*/ 60 h 122"/>
                  <a:gd name="T2" fmla="*/ 0 w 131"/>
                  <a:gd name="T3" fmla="*/ 51 h 122"/>
                  <a:gd name="T4" fmla="*/ 0 w 131"/>
                  <a:gd name="T5" fmla="*/ 33 h 122"/>
                  <a:gd name="T6" fmla="*/ 0 w 131"/>
                  <a:gd name="T7" fmla="*/ 17 h 122"/>
                  <a:gd name="T8" fmla="*/ 0 w 131"/>
                  <a:gd name="T9" fmla="*/ 0 h 122"/>
                  <a:gd name="T10" fmla="*/ 65 w 131"/>
                  <a:gd name="T11" fmla="*/ 0 h 122"/>
                  <a:gd name="T12" fmla="*/ 65 w 131"/>
                  <a:gd name="T13" fmla="*/ 17 h 122"/>
                  <a:gd name="T14" fmla="*/ 65 w 131"/>
                  <a:gd name="T15" fmla="*/ 33 h 122"/>
                  <a:gd name="T16" fmla="*/ 65 w 131"/>
                  <a:gd name="T17" fmla="*/ 51 h 122"/>
                  <a:gd name="T18" fmla="*/ 65 w 131"/>
                  <a:gd name="T19" fmla="*/ 60 h 122"/>
                  <a:gd name="T20" fmla="*/ 0 w 131"/>
                  <a:gd name="T21" fmla="*/ 60 h 1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1" h="122">
                    <a:moveTo>
                      <a:pt x="0" y="122"/>
                    </a:moveTo>
                    <a:lnTo>
                      <a:pt x="0" y="103"/>
                    </a:lnTo>
                    <a:lnTo>
                      <a:pt x="0" y="67"/>
                    </a:lnTo>
                    <a:lnTo>
                      <a:pt x="0" y="35"/>
                    </a:lnTo>
                    <a:lnTo>
                      <a:pt x="0" y="0"/>
                    </a:lnTo>
                    <a:lnTo>
                      <a:pt x="131" y="0"/>
                    </a:lnTo>
                    <a:lnTo>
                      <a:pt x="131" y="35"/>
                    </a:lnTo>
                    <a:lnTo>
                      <a:pt x="131" y="67"/>
                    </a:lnTo>
                    <a:lnTo>
                      <a:pt x="131" y="103"/>
                    </a:lnTo>
                    <a:lnTo>
                      <a:pt x="131" y="122"/>
                    </a:lnTo>
                    <a:lnTo>
                      <a:pt x="0" y="122"/>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31" name="Freeform 366"/>
              <p:cNvSpPr>
                <a:spLocks/>
              </p:cNvSpPr>
              <p:nvPr/>
            </p:nvSpPr>
            <p:spPr bwMode="auto">
              <a:xfrm>
                <a:off x="2610" y="3041"/>
                <a:ext cx="65" cy="61"/>
              </a:xfrm>
              <a:custGeom>
                <a:avLst/>
                <a:gdLst>
                  <a:gd name="T0" fmla="*/ 0 w 131"/>
                  <a:gd name="T1" fmla="*/ 61 h 121"/>
                  <a:gd name="T2" fmla="*/ 0 w 131"/>
                  <a:gd name="T3" fmla="*/ 48 h 121"/>
                  <a:gd name="T4" fmla="*/ 0 w 131"/>
                  <a:gd name="T5" fmla="*/ 30 h 121"/>
                  <a:gd name="T6" fmla="*/ 0 w 131"/>
                  <a:gd name="T7" fmla="*/ 14 h 121"/>
                  <a:gd name="T8" fmla="*/ 0 w 131"/>
                  <a:gd name="T9" fmla="*/ 0 h 121"/>
                  <a:gd name="T10" fmla="*/ 65 w 131"/>
                  <a:gd name="T11" fmla="*/ 0 h 121"/>
                  <a:gd name="T12" fmla="*/ 65 w 131"/>
                  <a:gd name="T13" fmla="*/ 14 h 121"/>
                  <a:gd name="T14" fmla="*/ 65 w 131"/>
                  <a:gd name="T15" fmla="*/ 30 h 121"/>
                  <a:gd name="T16" fmla="*/ 65 w 131"/>
                  <a:gd name="T17" fmla="*/ 48 h 121"/>
                  <a:gd name="T18" fmla="*/ 65 w 131"/>
                  <a:gd name="T19" fmla="*/ 61 h 121"/>
                  <a:gd name="T20" fmla="*/ 0 w 131"/>
                  <a:gd name="T21" fmla="*/ 61 h 1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1" h="121">
                    <a:moveTo>
                      <a:pt x="0" y="121"/>
                    </a:moveTo>
                    <a:lnTo>
                      <a:pt x="0" y="96"/>
                    </a:lnTo>
                    <a:lnTo>
                      <a:pt x="0" y="60"/>
                    </a:lnTo>
                    <a:lnTo>
                      <a:pt x="0" y="27"/>
                    </a:lnTo>
                    <a:lnTo>
                      <a:pt x="0" y="0"/>
                    </a:lnTo>
                    <a:lnTo>
                      <a:pt x="131" y="0"/>
                    </a:lnTo>
                    <a:lnTo>
                      <a:pt x="131" y="27"/>
                    </a:lnTo>
                    <a:lnTo>
                      <a:pt x="131" y="60"/>
                    </a:lnTo>
                    <a:lnTo>
                      <a:pt x="131" y="96"/>
                    </a:lnTo>
                    <a:lnTo>
                      <a:pt x="131" y="121"/>
                    </a:lnTo>
                    <a:lnTo>
                      <a:pt x="0" y="121"/>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32" name="Freeform 367"/>
              <p:cNvSpPr>
                <a:spLocks/>
              </p:cNvSpPr>
              <p:nvPr/>
            </p:nvSpPr>
            <p:spPr bwMode="auto">
              <a:xfrm>
                <a:off x="2610" y="3011"/>
                <a:ext cx="65" cy="61"/>
              </a:xfrm>
              <a:custGeom>
                <a:avLst/>
                <a:gdLst>
                  <a:gd name="T0" fmla="*/ 0 w 131"/>
                  <a:gd name="T1" fmla="*/ 61 h 121"/>
                  <a:gd name="T2" fmla="*/ 0 w 131"/>
                  <a:gd name="T3" fmla="*/ 60 h 121"/>
                  <a:gd name="T4" fmla="*/ 0 w 131"/>
                  <a:gd name="T5" fmla="*/ 44 h 121"/>
                  <a:gd name="T6" fmla="*/ 0 w 131"/>
                  <a:gd name="T7" fmla="*/ 26 h 121"/>
                  <a:gd name="T8" fmla="*/ 0 w 131"/>
                  <a:gd name="T9" fmla="*/ 8 h 121"/>
                  <a:gd name="T10" fmla="*/ 0 w 131"/>
                  <a:gd name="T11" fmla="*/ 0 h 121"/>
                  <a:gd name="T12" fmla="*/ 65 w 131"/>
                  <a:gd name="T13" fmla="*/ 0 h 121"/>
                  <a:gd name="T14" fmla="*/ 65 w 131"/>
                  <a:gd name="T15" fmla="*/ 8 h 121"/>
                  <a:gd name="T16" fmla="*/ 65 w 131"/>
                  <a:gd name="T17" fmla="*/ 26 h 121"/>
                  <a:gd name="T18" fmla="*/ 65 w 131"/>
                  <a:gd name="T19" fmla="*/ 44 h 121"/>
                  <a:gd name="T20" fmla="*/ 65 w 131"/>
                  <a:gd name="T21" fmla="*/ 60 h 121"/>
                  <a:gd name="T22" fmla="*/ 65 w 131"/>
                  <a:gd name="T23" fmla="*/ 61 h 121"/>
                  <a:gd name="T24" fmla="*/ 0 w 131"/>
                  <a:gd name="T25" fmla="*/ 61 h 1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1" h="121">
                    <a:moveTo>
                      <a:pt x="0" y="121"/>
                    </a:moveTo>
                    <a:lnTo>
                      <a:pt x="0" y="120"/>
                    </a:lnTo>
                    <a:lnTo>
                      <a:pt x="0" y="87"/>
                    </a:lnTo>
                    <a:lnTo>
                      <a:pt x="0" y="51"/>
                    </a:lnTo>
                    <a:lnTo>
                      <a:pt x="0" y="15"/>
                    </a:lnTo>
                    <a:lnTo>
                      <a:pt x="0" y="0"/>
                    </a:lnTo>
                    <a:lnTo>
                      <a:pt x="131" y="0"/>
                    </a:lnTo>
                    <a:lnTo>
                      <a:pt x="131" y="15"/>
                    </a:lnTo>
                    <a:lnTo>
                      <a:pt x="131" y="51"/>
                    </a:lnTo>
                    <a:lnTo>
                      <a:pt x="131" y="87"/>
                    </a:lnTo>
                    <a:lnTo>
                      <a:pt x="131" y="120"/>
                    </a:lnTo>
                    <a:lnTo>
                      <a:pt x="131" y="121"/>
                    </a:lnTo>
                    <a:lnTo>
                      <a:pt x="0" y="121"/>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33" name="Freeform 368"/>
              <p:cNvSpPr>
                <a:spLocks/>
              </p:cNvSpPr>
              <p:nvPr/>
            </p:nvSpPr>
            <p:spPr bwMode="auto">
              <a:xfrm>
                <a:off x="2610" y="2980"/>
                <a:ext cx="65" cy="61"/>
              </a:xfrm>
              <a:custGeom>
                <a:avLst/>
                <a:gdLst>
                  <a:gd name="T0" fmla="*/ 0 w 131"/>
                  <a:gd name="T1" fmla="*/ 61 h 121"/>
                  <a:gd name="T2" fmla="*/ 0 w 131"/>
                  <a:gd name="T3" fmla="*/ 56 h 121"/>
                  <a:gd name="T4" fmla="*/ 0 w 131"/>
                  <a:gd name="T5" fmla="*/ 38 h 121"/>
                  <a:gd name="T6" fmla="*/ 0 w 131"/>
                  <a:gd name="T7" fmla="*/ 22 h 121"/>
                  <a:gd name="T8" fmla="*/ 0 w 131"/>
                  <a:gd name="T9" fmla="*/ 4 h 121"/>
                  <a:gd name="T10" fmla="*/ 0 w 131"/>
                  <a:gd name="T11" fmla="*/ 0 h 121"/>
                  <a:gd name="T12" fmla="*/ 65 w 131"/>
                  <a:gd name="T13" fmla="*/ 0 h 121"/>
                  <a:gd name="T14" fmla="*/ 65 w 131"/>
                  <a:gd name="T15" fmla="*/ 4 h 121"/>
                  <a:gd name="T16" fmla="*/ 65 w 131"/>
                  <a:gd name="T17" fmla="*/ 22 h 121"/>
                  <a:gd name="T18" fmla="*/ 65 w 131"/>
                  <a:gd name="T19" fmla="*/ 38 h 121"/>
                  <a:gd name="T20" fmla="*/ 65 w 131"/>
                  <a:gd name="T21" fmla="*/ 56 h 121"/>
                  <a:gd name="T22" fmla="*/ 65 w 131"/>
                  <a:gd name="T23" fmla="*/ 61 h 121"/>
                  <a:gd name="T24" fmla="*/ 0 w 131"/>
                  <a:gd name="T25" fmla="*/ 61 h 1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1" h="121">
                    <a:moveTo>
                      <a:pt x="0" y="121"/>
                    </a:moveTo>
                    <a:lnTo>
                      <a:pt x="0" y="112"/>
                    </a:lnTo>
                    <a:lnTo>
                      <a:pt x="0" y="76"/>
                    </a:lnTo>
                    <a:lnTo>
                      <a:pt x="0" y="43"/>
                    </a:lnTo>
                    <a:lnTo>
                      <a:pt x="0" y="7"/>
                    </a:lnTo>
                    <a:lnTo>
                      <a:pt x="0" y="0"/>
                    </a:lnTo>
                    <a:lnTo>
                      <a:pt x="131" y="0"/>
                    </a:lnTo>
                    <a:lnTo>
                      <a:pt x="131" y="7"/>
                    </a:lnTo>
                    <a:lnTo>
                      <a:pt x="131" y="43"/>
                    </a:lnTo>
                    <a:lnTo>
                      <a:pt x="131" y="76"/>
                    </a:lnTo>
                    <a:lnTo>
                      <a:pt x="131" y="112"/>
                    </a:lnTo>
                    <a:lnTo>
                      <a:pt x="131" y="121"/>
                    </a:lnTo>
                    <a:lnTo>
                      <a:pt x="0" y="121"/>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34" name="Freeform 369"/>
              <p:cNvSpPr>
                <a:spLocks/>
              </p:cNvSpPr>
              <p:nvPr/>
            </p:nvSpPr>
            <p:spPr bwMode="auto">
              <a:xfrm>
                <a:off x="2610" y="2950"/>
                <a:ext cx="65" cy="61"/>
              </a:xfrm>
              <a:custGeom>
                <a:avLst/>
                <a:gdLst>
                  <a:gd name="T0" fmla="*/ 0 w 131"/>
                  <a:gd name="T1" fmla="*/ 61 h 123"/>
                  <a:gd name="T2" fmla="*/ 0 w 131"/>
                  <a:gd name="T3" fmla="*/ 52 h 123"/>
                  <a:gd name="T4" fmla="*/ 0 w 131"/>
                  <a:gd name="T5" fmla="*/ 34 h 123"/>
                  <a:gd name="T6" fmla="*/ 0 w 131"/>
                  <a:gd name="T7" fmla="*/ 18 h 123"/>
                  <a:gd name="T8" fmla="*/ 0 w 131"/>
                  <a:gd name="T9" fmla="*/ 0 h 123"/>
                  <a:gd name="T10" fmla="*/ 65 w 131"/>
                  <a:gd name="T11" fmla="*/ 0 h 123"/>
                  <a:gd name="T12" fmla="*/ 65 w 131"/>
                  <a:gd name="T13" fmla="*/ 18 h 123"/>
                  <a:gd name="T14" fmla="*/ 65 w 131"/>
                  <a:gd name="T15" fmla="*/ 34 h 123"/>
                  <a:gd name="T16" fmla="*/ 65 w 131"/>
                  <a:gd name="T17" fmla="*/ 52 h 123"/>
                  <a:gd name="T18" fmla="*/ 65 w 131"/>
                  <a:gd name="T19" fmla="*/ 61 h 123"/>
                  <a:gd name="T20" fmla="*/ 0 w 131"/>
                  <a:gd name="T21" fmla="*/ 61 h 1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1" h="123">
                    <a:moveTo>
                      <a:pt x="0" y="123"/>
                    </a:moveTo>
                    <a:lnTo>
                      <a:pt x="0" y="105"/>
                    </a:lnTo>
                    <a:lnTo>
                      <a:pt x="0" y="69"/>
                    </a:lnTo>
                    <a:lnTo>
                      <a:pt x="0" y="36"/>
                    </a:lnTo>
                    <a:lnTo>
                      <a:pt x="0" y="0"/>
                    </a:lnTo>
                    <a:lnTo>
                      <a:pt x="131" y="0"/>
                    </a:lnTo>
                    <a:lnTo>
                      <a:pt x="131" y="36"/>
                    </a:lnTo>
                    <a:lnTo>
                      <a:pt x="131" y="69"/>
                    </a:lnTo>
                    <a:lnTo>
                      <a:pt x="131" y="105"/>
                    </a:lnTo>
                    <a:lnTo>
                      <a:pt x="131" y="123"/>
                    </a:lnTo>
                    <a:lnTo>
                      <a:pt x="0" y="12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35" name="Freeform 370"/>
              <p:cNvSpPr>
                <a:spLocks/>
              </p:cNvSpPr>
              <p:nvPr/>
            </p:nvSpPr>
            <p:spPr bwMode="auto">
              <a:xfrm>
                <a:off x="2610" y="2920"/>
                <a:ext cx="65" cy="60"/>
              </a:xfrm>
              <a:custGeom>
                <a:avLst/>
                <a:gdLst>
                  <a:gd name="T0" fmla="*/ 0 w 131"/>
                  <a:gd name="T1" fmla="*/ 60 h 121"/>
                  <a:gd name="T2" fmla="*/ 0 w 131"/>
                  <a:gd name="T3" fmla="*/ 47 h 121"/>
                  <a:gd name="T4" fmla="*/ 0 w 131"/>
                  <a:gd name="T5" fmla="*/ 29 h 121"/>
                  <a:gd name="T6" fmla="*/ 0 w 131"/>
                  <a:gd name="T7" fmla="*/ 13 h 121"/>
                  <a:gd name="T8" fmla="*/ 0 w 131"/>
                  <a:gd name="T9" fmla="*/ 0 h 121"/>
                  <a:gd name="T10" fmla="*/ 65 w 131"/>
                  <a:gd name="T11" fmla="*/ 0 h 121"/>
                  <a:gd name="T12" fmla="*/ 65 w 131"/>
                  <a:gd name="T13" fmla="*/ 13 h 121"/>
                  <a:gd name="T14" fmla="*/ 65 w 131"/>
                  <a:gd name="T15" fmla="*/ 29 h 121"/>
                  <a:gd name="T16" fmla="*/ 65 w 131"/>
                  <a:gd name="T17" fmla="*/ 47 h 121"/>
                  <a:gd name="T18" fmla="*/ 65 w 131"/>
                  <a:gd name="T19" fmla="*/ 60 h 121"/>
                  <a:gd name="T20" fmla="*/ 0 w 131"/>
                  <a:gd name="T21" fmla="*/ 60 h 1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1" h="121">
                    <a:moveTo>
                      <a:pt x="0" y="121"/>
                    </a:moveTo>
                    <a:lnTo>
                      <a:pt x="0" y="95"/>
                    </a:lnTo>
                    <a:lnTo>
                      <a:pt x="0" y="59"/>
                    </a:lnTo>
                    <a:lnTo>
                      <a:pt x="0" y="27"/>
                    </a:lnTo>
                    <a:lnTo>
                      <a:pt x="0" y="0"/>
                    </a:lnTo>
                    <a:lnTo>
                      <a:pt x="131" y="0"/>
                    </a:lnTo>
                    <a:lnTo>
                      <a:pt x="131" y="27"/>
                    </a:lnTo>
                    <a:lnTo>
                      <a:pt x="131" y="59"/>
                    </a:lnTo>
                    <a:lnTo>
                      <a:pt x="131" y="95"/>
                    </a:lnTo>
                    <a:lnTo>
                      <a:pt x="131" y="121"/>
                    </a:lnTo>
                    <a:lnTo>
                      <a:pt x="0" y="121"/>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36" name="Freeform 371"/>
              <p:cNvSpPr>
                <a:spLocks/>
              </p:cNvSpPr>
              <p:nvPr/>
            </p:nvSpPr>
            <p:spPr bwMode="auto">
              <a:xfrm>
                <a:off x="2610" y="2889"/>
                <a:ext cx="65" cy="61"/>
              </a:xfrm>
              <a:custGeom>
                <a:avLst/>
                <a:gdLst>
                  <a:gd name="T0" fmla="*/ 0 w 131"/>
                  <a:gd name="T1" fmla="*/ 61 h 121"/>
                  <a:gd name="T2" fmla="*/ 0 w 131"/>
                  <a:gd name="T3" fmla="*/ 61 h 121"/>
                  <a:gd name="T4" fmla="*/ 0 w 131"/>
                  <a:gd name="T5" fmla="*/ 45 h 121"/>
                  <a:gd name="T6" fmla="*/ 0 w 131"/>
                  <a:gd name="T7" fmla="*/ 26 h 121"/>
                  <a:gd name="T8" fmla="*/ 0 w 131"/>
                  <a:gd name="T9" fmla="*/ 8 h 121"/>
                  <a:gd name="T10" fmla="*/ 0 w 131"/>
                  <a:gd name="T11" fmla="*/ 0 h 121"/>
                  <a:gd name="T12" fmla="*/ 65 w 131"/>
                  <a:gd name="T13" fmla="*/ 0 h 121"/>
                  <a:gd name="T14" fmla="*/ 65 w 131"/>
                  <a:gd name="T15" fmla="*/ 8 h 121"/>
                  <a:gd name="T16" fmla="*/ 65 w 131"/>
                  <a:gd name="T17" fmla="*/ 26 h 121"/>
                  <a:gd name="T18" fmla="*/ 65 w 131"/>
                  <a:gd name="T19" fmla="*/ 45 h 121"/>
                  <a:gd name="T20" fmla="*/ 65 w 131"/>
                  <a:gd name="T21" fmla="*/ 61 h 121"/>
                  <a:gd name="T22" fmla="*/ 65 w 131"/>
                  <a:gd name="T23" fmla="*/ 61 h 121"/>
                  <a:gd name="T24" fmla="*/ 0 w 131"/>
                  <a:gd name="T25" fmla="*/ 61 h 1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1" h="121">
                    <a:moveTo>
                      <a:pt x="0" y="121"/>
                    </a:moveTo>
                    <a:lnTo>
                      <a:pt x="0" y="121"/>
                    </a:lnTo>
                    <a:lnTo>
                      <a:pt x="0" y="89"/>
                    </a:lnTo>
                    <a:lnTo>
                      <a:pt x="0" y="52"/>
                    </a:lnTo>
                    <a:lnTo>
                      <a:pt x="0" y="16"/>
                    </a:lnTo>
                    <a:lnTo>
                      <a:pt x="0" y="0"/>
                    </a:lnTo>
                    <a:lnTo>
                      <a:pt x="131" y="0"/>
                    </a:lnTo>
                    <a:lnTo>
                      <a:pt x="131" y="16"/>
                    </a:lnTo>
                    <a:lnTo>
                      <a:pt x="131" y="52"/>
                    </a:lnTo>
                    <a:lnTo>
                      <a:pt x="131" y="89"/>
                    </a:lnTo>
                    <a:lnTo>
                      <a:pt x="131" y="121"/>
                    </a:lnTo>
                    <a:lnTo>
                      <a:pt x="0" y="121"/>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37" name="Freeform 372"/>
              <p:cNvSpPr>
                <a:spLocks/>
              </p:cNvSpPr>
              <p:nvPr/>
            </p:nvSpPr>
            <p:spPr bwMode="auto">
              <a:xfrm>
                <a:off x="2610" y="2859"/>
                <a:ext cx="65" cy="61"/>
              </a:xfrm>
              <a:custGeom>
                <a:avLst/>
                <a:gdLst>
                  <a:gd name="T0" fmla="*/ 0 w 131"/>
                  <a:gd name="T1" fmla="*/ 61 h 122"/>
                  <a:gd name="T2" fmla="*/ 0 w 131"/>
                  <a:gd name="T3" fmla="*/ 56 h 122"/>
                  <a:gd name="T4" fmla="*/ 0 w 131"/>
                  <a:gd name="T5" fmla="*/ 38 h 122"/>
                  <a:gd name="T6" fmla="*/ 0 w 131"/>
                  <a:gd name="T7" fmla="*/ 22 h 122"/>
                  <a:gd name="T8" fmla="*/ 0 w 131"/>
                  <a:gd name="T9" fmla="*/ 4 h 122"/>
                  <a:gd name="T10" fmla="*/ 0 w 131"/>
                  <a:gd name="T11" fmla="*/ 0 h 122"/>
                  <a:gd name="T12" fmla="*/ 65 w 131"/>
                  <a:gd name="T13" fmla="*/ 0 h 122"/>
                  <a:gd name="T14" fmla="*/ 65 w 131"/>
                  <a:gd name="T15" fmla="*/ 4 h 122"/>
                  <a:gd name="T16" fmla="*/ 65 w 131"/>
                  <a:gd name="T17" fmla="*/ 22 h 122"/>
                  <a:gd name="T18" fmla="*/ 65 w 131"/>
                  <a:gd name="T19" fmla="*/ 38 h 122"/>
                  <a:gd name="T20" fmla="*/ 65 w 131"/>
                  <a:gd name="T21" fmla="*/ 56 h 122"/>
                  <a:gd name="T22" fmla="*/ 65 w 131"/>
                  <a:gd name="T23" fmla="*/ 61 h 122"/>
                  <a:gd name="T24" fmla="*/ 0 w 131"/>
                  <a:gd name="T25" fmla="*/ 61 h 1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1" h="122">
                    <a:moveTo>
                      <a:pt x="0" y="122"/>
                    </a:moveTo>
                    <a:lnTo>
                      <a:pt x="0" y="112"/>
                    </a:lnTo>
                    <a:lnTo>
                      <a:pt x="0" y="76"/>
                    </a:lnTo>
                    <a:lnTo>
                      <a:pt x="0" y="44"/>
                    </a:lnTo>
                    <a:lnTo>
                      <a:pt x="0" y="8"/>
                    </a:lnTo>
                    <a:lnTo>
                      <a:pt x="0" y="0"/>
                    </a:lnTo>
                    <a:lnTo>
                      <a:pt x="131" y="0"/>
                    </a:lnTo>
                    <a:lnTo>
                      <a:pt x="131" y="8"/>
                    </a:lnTo>
                    <a:lnTo>
                      <a:pt x="131" y="44"/>
                    </a:lnTo>
                    <a:lnTo>
                      <a:pt x="131" y="76"/>
                    </a:lnTo>
                    <a:lnTo>
                      <a:pt x="131" y="112"/>
                    </a:lnTo>
                    <a:lnTo>
                      <a:pt x="131" y="122"/>
                    </a:lnTo>
                    <a:lnTo>
                      <a:pt x="0" y="122"/>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38" name="Freeform 373"/>
              <p:cNvSpPr>
                <a:spLocks/>
              </p:cNvSpPr>
              <p:nvPr/>
            </p:nvSpPr>
            <p:spPr bwMode="auto">
              <a:xfrm>
                <a:off x="2610" y="2828"/>
                <a:ext cx="65" cy="61"/>
              </a:xfrm>
              <a:custGeom>
                <a:avLst/>
                <a:gdLst>
                  <a:gd name="T0" fmla="*/ 0 w 131"/>
                  <a:gd name="T1" fmla="*/ 61 h 121"/>
                  <a:gd name="T2" fmla="*/ 0 w 131"/>
                  <a:gd name="T3" fmla="*/ 53 h 121"/>
                  <a:gd name="T4" fmla="*/ 0 w 131"/>
                  <a:gd name="T5" fmla="*/ 35 h 121"/>
                  <a:gd name="T6" fmla="*/ 0 w 131"/>
                  <a:gd name="T7" fmla="*/ 18 h 121"/>
                  <a:gd name="T8" fmla="*/ 0 w 131"/>
                  <a:gd name="T9" fmla="*/ 0 h 121"/>
                  <a:gd name="T10" fmla="*/ 65 w 131"/>
                  <a:gd name="T11" fmla="*/ 0 h 121"/>
                  <a:gd name="T12" fmla="*/ 65 w 131"/>
                  <a:gd name="T13" fmla="*/ 18 h 121"/>
                  <a:gd name="T14" fmla="*/ 65 w 131"/>
                  <a:gd name="T15" fmla="*/ 35 h 121"/>
                  <a:gd name="T16" fmla="*/ 65 w 131"/>
                  <a:gd name="T17" fmla="*/ 53 h 121"/>
                  <a:gd name="T18" fmla="*/ 65 w 131"/>
                  <a:gd name="T19" fmla="*/ 61 h 121"/>
                  <a:gd name="T20" fmla="*/ 0 w 131"/>
                  <a:gd name="T21" fmla="*/ 61 h 1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1" h="121">
                    <a:moveTo>
                      <a:pt x="0" y="121"/>
                    </a:moveTo>
                    <a:lnTo>
                      <a:pt x="0" y="105"/>
                    </a:lnTo>
                    <a:lnTo>
                      <a:pt x="0" y="69"/>
                    </a:lnTo>
                    <a:lnTo>
                      <a:pt x="0" y="36"/>
                    </a:lnTo>
                    <a:lnTo>
                      <a:pt x="0" y="0"/>
                    </a:lnTo>
                    <a:lnTo>
                      <a:pt x="131" y="0"/>
                    </a:lnTo>
                    <a:lnTo>
                      <a:pt x="131" y="36"/>
                    </a:lnTo>
                    <a:lnTo>
                      <a:pt x="131" y="69"/>
                    </a:lnTo>
                    <a:lnTo>
                      <a:pt x="131" y="105"/>
                    </a:lnTo>
                    <a:lnTo>
                      <a:pt x="131" y="121"/>
                    </a:lnTo>
                    <a:lnTo>
                      <a:pt x="0" y="121"/>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39" name="Freeform 374"/>
              <p:cNvSpPr>
                <a:spLocks/>
              </p:cNvSpPr>
              <p:nvPr/>
            </p:nvSpPr>
            <p:spPr bwMode="auto">
              <a:xfrm>
                <a:off x="2610" y="2798"/>
                <a:ext cx="65" cy="61"/>
              </a:xfrm>
              <a:custGeom>
                <a:avLst/>
                <a:gdLst>
                  <a:gd name="T0" fmla="*/ 0 w 131"/>
                  <a:gd name="T1" fmla="*/ 61 h 123"/>
                  <a:gd name="T2" fmla="*/ 0 w 131"/>
                  <a:gd name="T3" fmla="*/ 49 h 123"/>
                  <a:gd name="T4" fmla="*/ 0 w 131"/>
                  <a:gd name="T5" fmla="*/ 31 h 123"/>
                  <a:gd name="T6" fmla="*/ 0 w 131"/>
                  <a:gd name="T7" fmla="*/ 14 h 123"/>
                  <a:gd name="T8" fmla="*/ 0 w 131"/>
                  <a:gd name="T9" fmla="*/ 0 h 123"/>
                  <a:gd name="T10" fmla="*/ 65 w 131"/>
                  <a:gd name="T11" fmla="*/ 0 h 123"/>
                  <a:gd name="T12" fmla="*/ 65 w 131"/>
                  <a:gd name="T13" fmla="*/ 14 h 123"/>
                  <a:gd name="T14" fmla="*/ 65 w 131"/>
                  <a:gd name="T15" fmla="*/ 31 h 123"/>
                  <a:gd name="T16" fmla="*/ 65 w 131"/>
                  <a:gd name="T17" fmla="*/ 49 h 123"/>
                  <a:gd name="T18" fmla="*/ 65 w 131"/>
                  <a:gd name="T19" fmla="*/ 61 h 123"/>
                  <a:gd name="T20" fmla="*/ 0 w 131"/>
                  <a:gd name="T21" fmla="*/ 61 h 1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1" h="123">
                    <a:moveTo>
                      <a:pt x="0" y="123"/>
                    </a:moveTo>
                    <a:lnTo>
                      <a:pt x="0" y="98"/>
                    </a:lnTo>
                    <a:lnTo>
                      <a:pt x="0" y="62"/>
                    </a:lnTo>
                    <a:lnTo>
                      <a:pt x="0" y="29"/>
                    </a:lnTo>
                    <a:lnTo>
                      <a:pt x="0" y="0"/>
                    </a:lnTo>
                    <a:lnTo>
                      <a:pt x="131" y="0"/>
                    </a:lnTo>
                    <a:lnTo>
                      <a:pt x="131" y="29"/>
                    </a:lnTo>
                    <a:lnTo>
                      <a:pt x="131" y="62"/>
                    </a:lnTo>
                    <a:lnTo>
                      <a:pt x="131" y="98"/>
                    </a:lnTo>
                    <a:lnTo>
                      <a:pt x="131" y="123"/>
                    </a:lnTo>
                    <a:lnTo>
                      <a:pt x="0" y="12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40" name="Freeform 375"/>
              <p:cNvSpPr>
                <a:spLocks/>
              </p:cNvSpPr>
              <p:nvPr/>
            </p:nvSpPr>
            <p:spPr bwMode="auto">
              <a:xfrm>
                <a:off x="2610" y="2768"/>
                <a:ext cx="65" cy="60"/>
              </a:xfrm>
              <a:custGeom>
                <a:avLst/>
                <a:gdLst>
                  <a:gd name="T0" fmla="*/ 0 w 131"/>
                  <a:gd name="T1" fmla="*/ 60 h 121"/>
                  <a:gd name="T2" fmla="*/ 0 w 131"/>
                  <a:gd name="T3" fmla="*/ 60 h 121"/>
                  <a:gd name="T4" fmla="*/ 0 w 131"/>
                  <a:gd name="T5" fmla="*/ 44 h 121"/>
                  <a:gd name="T6" fmla="*/ 0 w 131"/>
                  <a:gd name="T7" fmla="*/ 26 h 121"/>
                  <a:gd name="T8" fmla="*/ 0 w 131"/>
                  <a:gd name="T9" fmla="*/ 8 h 121"/>
                  <a:gd name="T10" fmla="*/ 0 w 131"/>
                  <a:gd name="T11" fmla="*/ 0 h 121"/>
                  <a:gd name="T12" fmla="*/ 65 w 131"/>
                  <a:gd name="T13" fmla="*/ 0 h 121"/>
                  <a:gd name="T14" fmla="*/ 65 w 131"/>
                  <a:gd name="T15" fmla="*/ 8 h 121"/>
                  <a:gd name="T16" fmla="*/ 65 w 131"/>
                  <a:gd name="T17" fmla="*/ 26 h 121"/>
                  <a:gd name="T18" fmla="*/ 65 w 131"/>
                  <a:gd name="T19" fmla="*/ 44 h 121"/>
                  <a:gd name="T20" fmla="*/ 65 w 131"/>
                  <a:gd name="T21" fmla="*/ 60 h 121"/>
                  <a:gd name="T22" fmla="*/ 65 w 131"/>
                  <a:gd name="T23" fmla="*/ 60 h 121"/>
                  <a:gd name="T24" fmla="*/ 0 w 131"/>
                  <a:gd name="T25" fmla="*/ 60 h 1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1" h="121">
                    <a:moveTo>
                      <a:pt x="0" y="121"/>
                    </a:moveTo>
                    <a:lnTo>
                      <a:pt x="0" y="121"/>
                    </a:lnTo>
                    <a:lnTo>
                      <a:pt x="0" y="88"/>
                    </a:lnTo>
                    <a:lnTo>
                      <a:pt x="0" y="52"/>
                    </a:lnTo>
                    <a:lnTo>
                      <a:pt x="0" y="16"/>
                    </a:lnTo>
                    <a:lnTo>
                      <a:pt x="0" y="0"/>
                    </a:lnTo>
                    <a:lnTo>
                      <a:pt x="131" y="0"/>
                    </a:lnTo>
                    <a:lnTo>
                      <a:pt x="131" y="16"/>
                    </a:lnTo>
                    <a:lnTo>
                      <a:pt x="131" y="52"/>
                    </a:lnTo>
                    <a:lnTo>
                      <a:pt x="131" y="88"/>
                    </a:lnTo>
                    <a:lnTo>
                      <a:pt x="131" y="121"/>
                    </a:lnTo>
                    <a:lnTo>
                      <a:pt x="0" y="121"/>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41" name="Freeform 376"/>
              <p:cNvSpPr>
                <a:spLocks/>
              </p:cNvSpPr>
              <p:nvPr/>
            </p:nvSpPr>
            <p:spPr bwMode="auto">
              <a:xfrm>
                <a:off x="2610" y="2737"/>
                <a:ext cx="65" cy="61"/>
              </a:xfrm>
              <a:custGeom>
                <a:avLst/>
                <a:gdLst>
                  <a:gd name="T0" fmla="*/ 0 w 131"/>
                  <a:gd name="T1" fmla="*/ 61 h 121"/>
                  <a:gd name="T2" fmla="*/ 0 w 131"/>
                  <a:gd name="T3" fmla="*/ 57 h 121"/>
                  <a:gd name="T4" fmla="*/ 0 w 131"/>
                  <a:gd name="T5" fmla="*/ 39 h 121"/>
                  <a:gd name="T6" fmla="*/ 0 w 131"/>
                  <a:gd name="T7" fmla="*/ 23 h 121"/>
                  <a:gd name="T8" fmla="*/ 0 w 131"/>
                  <a:gd name="T9" fmla="*/ 5 h 121"/>
                  <a:gd name="T10" fmla="*/ 0 w 131"/>
                  <a:gd name="T11" fmla="*/ 0 h 121"/>
                  <a:gd name="T12" fmla="*/ 65 w 131"/>
                  <a:gd name="T13" fmla="*/ 0 h 121"/>
                  <a:gd name="T14" fmla="*/ 65 w 131"/>
                  <a:gd name="T15" fmla="*/ 23 h 121"/>
                  <a:gd name="T16" fmla="*/ 65 w 131"/>
                  <a:gd name="T17" fmla="*/ 39 h 121"/>
                  <a:gd name="T18" fmla="*/ 65 w 131"/>
                  <a:gd name="T19" fmla="*/ 57 h 121"/>
                  <a:gd name="T20" fmla="*/ 65 w 131"/>
                  <a:gd name="T21" fmla="*/ 61 h 121"/>
                  <a:gd name="T22" fmla="*/ 0 w 131"/>
                  <a:gd name="T23" fmla="*/ 61 h 1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1" h="121">
                    <a:moveTo>
                      <a:pt x="0" y="121"/>
                    </a:moveTo>
                    <a:lnTo>
                      <a:pt x="0" y="114"/>
                    </a:lnTo>
                    <a:lnTo>
                      <a:pt x="0" y="78"/>
                    </a:lnTo>
                    <a:lnTo>
                      <a:pt x="0" y="45"/>
                    </a:lnTo>
                    <a:lnTo>
                      <a:pt x="0" y="9"/>
                    </a:lnTo>
                    <a:lnTo>
                      <a:pt x="0" y="0"/>
                    </a:lnTo>
                    <a:lnTo>
                      <a:pt x="131" y="0"/>
                    </a:lnTo>
                    <a:lnTo>
                      <a:pt x="131" y="45"/>
                    </a:lnTo>
                    <a:lnTo>
                      <a:pt x="131" y="78"/>
                    </a:lnTo>
                    <a:lnTo>
                      <a:pt x="131" y="114"/>
                    </a:lnTo>
                    <a:lnTo>
                      <a:pt x="131" y="121"/>
                    </a:lnTo>
                    <a:lnTo>
                      <a:pt x="0" y="121"/>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42" name="Freeform 377"/>
              <p:cNvSpPr>
                <a:spLocks/>
              </p:cNvSpPr>
              <p:nvPr/>
            </p:nvSpPr>
            <p:spPr bwMode="auto">
              <a:xfrm>
                <a:off x="2610" y="2707"/>
                <a:ext cx="65" cy="61"/>
              </a:xfrm>
              <a:custGeom>
                <a:avLst/>
                <a:gdLst>
                  <a:gd name="T0" fmla="*/ 0 w 131"/>
                  <a:gd name="T1" fmla="*/ 61 h 122"/>
                  <a:gd name="T2" fmla="*/ 0 w 131"/>
                  <a:gd name="T3" fmla="*/ 53 h 122"/>
                  <a:gd name="T4" fmla="*/ 0 w 131"/>
                  <a:gd name="T5" fmla="*/ 35 h 122"/>
                  <a:gd name="T6" fmla="*/ 0 w 131"/>
                  <a:gd name="T7" fmla="*/ 19 h 122"/>
                  <a:gd name="T8" fmla="*/ 0 w 131"/>
                  <a:gd name="T9" fmla="*/ 0 h 122"/>
                  <a:gd name="T10" fmla="*/ 49 w 131"/>
                  <a:gd name="T11" fmla="*/ 0 h 122"/>
                  <a:gd name="T12" fmla="*/ 65 w 131"/>
                  <a:gd name="T13" fmla="*/ 19 h 122"/>
                  <a:gd name="T14" fmla="*/ 65 w 131"/>
                  <a:gd name="T15" fmla="*/ 53 h 122"/>
                  <a:gd name="T16" fmla="*/ 65 w 131"/>
                  <a:gd name="T17" fmla="*/ 61 h 122"/>
                  <a:gd name="T18" fmla="*/ 0 w 131"/>
                  <a:gd name="T19" fmla="*/ 61 h 1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1" h="122">
                    <a:moveTo>
                      <a:pt x="0" y="122"/>
                    </a:moveTo>
                    <a:lnTo>
                      <a:pt x="0" y="105"/>
                    </a:lnTo>
                    <a:lnTo>
                      <a:pt x="0" y="69"/>
                    </a:lnTo>
                    <a:lnTo>
                      <a:pt x="0" y="37"/>
                    </a:lnTo>
                    <a:lnTo>
                      <a:pt x="0" y="0"/>
                    </a:lnTo>
                    <a:lnTo>
                      <a:pt x="99" y="0"/>
                    </a:lnTo>
                    <a:lnTo>
                      <a:pt x="131" y="37"/>
                    </a:lnTo>
                    <a:lnTo>
                      <a:pt x="131" y="105"/>
                    </a:lnTo>
                    <a:lnTo>
                      <a:pt x="131" y="122"/>
                    </a:lnTo>
                    <a:lnTo>
                      <a:pt x="0" y="122"/>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43" name="Freeform 378"/>
              <p:cNvSpPr>
                <a:spLocks/>
              </p:cNvSpPr>
              <p:nvPr/>
            </p:nvSpPr>
            <p:spPr bwMode="auto">
              <a:xfrm>
                <a:off x="2610" y="2676"/>
                <a:ext cx="65" cy="61"/>
              </a:xfrm>
              <a:custGeom>
                <a:avLst/>
                <a:gdLst>
                  <a:gd name="T0" fmla="*/ 0 w 131"/>
                  <a:gd name="T1" fmla="*/ 61 h 121"/>
                  <a:gd name="T2" fmla="*/ 0 w 131"/>
                  <a:gd name="T3" fmla="*/ 49 h 121"/>
                  <a:gd name="T4" fmla="*/ 0 w 131"/>
                  <a:gd name="T5" fmla="*/ 31 h 121"/>
                  <a:gd name="T6" fmla="*/ 0 w 131"/>
                  <a:gd name="T7" fmla="*/ 13 h 121"/>
                  <a:gd name="T8" fmla="*/ 0 w 131"/>
                  <a:gd name="T9" fmla="*/ 11 h 121"/>
                  <a:gd name="T10" fmla="*/ 0 w 131"/>
                  <a:gd name="T11" fmla="*/ 7 h 121"/>
                  <a:gd name="T12" fmla="*/ 2 w 131"/>
                  <a:gd name="T13" fmla="*/ 4 h 121"/>
                  <a:gd name="T14" fmla="*/ 2 w 131"/>
                  <a:gd name="T15" fmla="*/ 0 h 121"/>
                  <a:gd name="T16" fmla="*/ 32 w 131"/>
                  <a:gd name="T17" fmla="*/ 0 h 121"/>
                  <a:gd name="T18" fmla="*/ 32 w 131"/>
                  <a:gd name="T19" fmla="*/ 13 h 121"/>
                  <a:gd name="T20" fmla="*/ 65 w 131"/>
                  <a:gd name="T21" fmla="*/ 49 h 121"/>
                  <a:gd name="T22" fmla="*/ 65 w 131"/>
                  <a:gd name="T23" fmla="*/ 61 h 121"/>
                  <a:gd name="T24" fmla="*/ 0 w 131"/>
                  <a:gd name="T25" fmla="*/ 61 h 1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1" h="121">
                    <a:moveTo>
                      <a:pt x="0" y="121"/>
                    </a:moveTo>
                    <a:lnTo>
                      <a:pt x="0" y="98"/>
                    </a:lnTo>
                    <a:lnTo>
                      <a:pt x="0" y="61"/>
                    </a:lnTo>
                    <a:lnTo>
                      <a:pt x="0" y="25"/>
                    </a:lnTo>
                    <a:lnTo>
                      <a:pt x="0" y="22"/>
                    </a:lnTo>
                    <a:lnTo>
                      <a:pt x="0" y="14"/>
                    </a:lnTo>
                    <a:lnTo>
                      <a:pt x="4" y="7"/>
                    </a:lnTo>
                    <a:lnTo>
                      <a:pt x="4" y="0"/>
                    </a:lnTo>
                    <a:lnTo>
                      <a:pt x="64" y="0"/>
                    </a:lnTo>
                    <a:lnTo>
                      <a:pt x="64" y="25"/>
                    </a:lnTo>
                    <a:lnTo>
                      <a:pt x="131" y="98"/>
                    </a:lnTo>
                    <a:lnTo>
                      <a:pt x="131" y="121"/>
                    </a:lnTo>
                    <a:lnTo>
                      <a:pt x="0" y="121"/>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44" name="Freeform 379"/>
              <p:cNvSpPr>
                <a:spLocks/>
              </p:cNvSpPr>
              <p:nvPr/>
            </p:nvSpPr>
            <p:spPr bwMode="auto">
              <a:xfrm>
                <a:off x="2610" y="2655"/>
                <a:ext cx="49" cy="52"/>
              </a:xfrm>
              <a:custGeom>
                <a:avLst/>
                <a:gdLst>
                  <a:gd name="T0" fmla="*/ 0 w 99"/>
                  <a:gd name="T1" fmla="*/ 52 h 104"/>
                  <a:gd name="T2" fmla="*/ 0 w 99"/>
                  <a:gd name="T3" fmla="*/ 52 h 104"/>
                  <a:gd name="T4" fmla="*/ 0 w 99"/>
                  <a:gd name="T5" fmla="*/ 34 h 104"/>
                  <a:gd name="T6" fmla="*/ 0 w 99"/>
                  <a:gd name="T7" fmla="*/ 33 h 104"/>
                  <a:gd name="T8" fmla="*/ 0 w 99"/>
                  <a:gd name="T9" fmla="*/ 29 h 104"/>
                  <a:gd name="T10" fmla="*/ 2 w 99"/>
                  <a:gd name="T11" fmla="*/ 25 h 104"/>
                  <a:gd name="T12" fmla="*/ 2 w 99"/>
                  <a:gd name="T13" fmla="*/ 22 h 104"/>
                  <a:gd name="T14" fmla="*/ 3 w 99"/>
                  <a:gd name="T15" fmla="*/ 18 h 104"/>
                  <a:gd name="T16" fmla="*/ 5 w 99"/>
                  <a:gd name="T17" fmla="*/ 16 h 104"/>
                  <a:gd name="T18" fmla="*/ 7 w 99"/>
                  <a:gd name="T19" fmla="*/ 13 h 104"/>
                  <a:gd name="T20" fmla="*/ 10 w 99"/>
                  <a:gd name="T21" fmla="*/ 11 h 104"/>
                  <a:gd name="T22" fmla="*/ 12 w 99"/>
                  <a:gd name="T23" fmla="*/ 7 h 104"/>
                  <a:gd name="T24" fmla="*/ 15 w 99"/>
                  <a:gd name="T25" fmla="*/ 5 h 104"/>
                  <a:gd name="T26" fmla="*/ 17 w 99"/>
                  <a:gd name="T27" fmla="*/ 4 h 104"/>
                  <a:gd name="T28" fmla="*/ 20 w 99"/>
                  <a:gd name="T29" fmla="*/ 2 h 104"/>
                  <a:gd name="T30" fmla="*/ 23 w 99"/>
                  <a:gd name="T31" fmla="*/ 2 h 104"/>
                  <a:gd name="T32" fmla="*/ 27 w 99"/>
                  <a:gd name="T33" fmla="*/ 0 h 104"/>
                  <a:gd name="T34" fmla="*/ 30 w 99"/>
                  <a:gd name="T35" fmla="*/ 0 h 104"/>
                  <a:gd name="T36" fmla="*/ 32 w 99"/>
                  <a:gd name="T37" fmla="*/ 0 h 104"/>
                  <a:gd name="T38" fmla="*/ 32 w 99"/>
                  <a:gd name="T39" fmla="*/ 34 h 104"/>
                  <a:gd name="T40" fmla="*/ 49 w 99"/>
                  <a:gd name="T41" fmla="*/ 52 h 104"/>
                  <a:gd name="T42" fmla="*/ 0 w 99"/>
                  <a:gd name="T43" fmla="*/ 52 h 1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9" h="104">
                    <a:moveTo>
                      <a:pt x="0" y="104"/>
                    </a:moveTo>
                    <a:lnTo>
                      <a:pt x="0" y="104"/>
                    </a:lnTo>
                    <a:lnTo>
                      <a:pt x="0" y="68"/>
                    </a:lnTo>
                    <a:lnTo>
                      <a:pt x="0" y="65"/>
                    </a:lnTo>
                    <a:lnTo>
                      <a:pt x="0" y="57"/>
                    </a:lnTo>
                    <a:lnTo>
                      <a:pt x="4" y="50"/>
                    </a:lnTo>
                    <a:lnTo>
                      <a:pt x="4" y="43"/>
                    </a:lnTo>
                    <a:lnTo>
                      <a:pt x="7" y="36"/>
                    </a:lnTo>
                    <a:lnTo>
                      <a:pt x="10" y="32"/>
                    </a:lnTo>
                    <a:lnTo>
                      <a:pt x="14" y="25"/>
                    </a:lnTo>
                    <a:lnTo>
                      <a:pt x="20" y="21"/>
                    </a:lnTo>
                    <a:lnTo>
                      <a:pt x="24" y="14"/>
                    </a:lnTo>
                    <a:lnTo>
                      <a:pt x="30" y="10"/>
                    </a:lnTo>
                    <a:lnTo>
                      <a:pt x="34" y="7"/>
                    </a:lnTo>
                    <a:lnTo>
                      <a:pt x="40" y="3"/>
                    </a:lnTo>
                    <a:lnTo>
                      <a:pt x="47" y="3"/>
                    </a:lnTo>
                    <a:lnTo>
                      <a:pt x="54" y="0"/>
                    </a:lnTo>
                    <a:lnTo>
                      <a:pt x="60" y="0"/>
                    </a:lnTo>
                    <a:lnTo>
                      <a:pt x="64" y="0"/>
                    </a:lnTo>
                    <a:lnTo>
                      <a:pt x="64" y="68"/>
                    </a:lnTo>
                    <a:lnTo>
                      <a:pt x="99" y="104"/>
                    </a:lnTo>
                    <a:lnTo>
                      <a:pt x="0" y="104"/>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45" name="Freeform 380"/>
              <p:cNvSpPr>
                <a:spLocks/>
              </p:cNvSpPr>
              <p:nvPr/>
            </p:nvSpPr>
            <p:spPr bwMode="auto">
              <a:xfrm>
                <a:off x="2612" y="2655"/>
                <a:ext cx="30" cy="21"/>
              </a:xfrm>
              <a:custGeom>
                <a:avLst/>
                <a:gdLst>
                  <a:gd name="T0" fmla="*/ 0 w 60"/>
                  <a:gd name="T1" fmla="*/ 21 h 43"/>
                  <a:gd name="T2" fmla="*/ 0 w 60"/>
                  <a:gd name="T3" fmla="*/ 21 h 43"/>
                  <a:gd name="T4" fmla="*/ 2 w 60"/>
                  <a:gd name="T5" fmla="*/ 18 h 43"/>
                  <a:gd name="T6" fmla="*/ 3 w 60"/>
                  <a:gd name="T7" fmla="*/ 16 h 43"/>
                  <a:gd name="T8" fmla="*/ 5 w 60"/>
                  <a:gd name="T9" fmla="*/ 12 h 43"/>
                  <a:gd name="T10" fmla="*/ 8 w 60"/>
                  <a:gd name="T11" fmla="*/ 10 h 43"/>
                  <a:gd name="T12" fmla="*/ 10 w 60"/>
                  <a:gd name="T13" fmla="*/ 7 h 43"/>
                  <a:gd name="T14" fmla="*/ 13 w 60"/>
                  <a:gd name="T15" fmla="*/ 5 h 43"/>
                  <a:gd name="T16" fmla="*/ 15 w 60"/>
                  <a:gd name="T17" fmla="*/ 3 h 43"/>
                  <a:gd name="T18" fmla="*/ 18 w 60"/>
                  <a:gd name="T19" fmla="*/ 1 h 43"/>
                  <a:gd name="T20" fmla="*/ 22 w 60"/>
                  <a:gd name="T21" fmla="*/ 1 h 43"/>
                  <a:gd name="T22" fmla="*/ 25 w 60"/>
                  <a:gd name="T23" fmla="*/ 0 h 43"/>
                  <a:gd name="T24" fmla="*/ 28 w 60"/>
                  <a:gd name="T25" fmla="*/ 0 h 43"/>
                  <a:gd name="T26" fmla="*/ 30 w 60"/>
                  <a:gd name="T27" fmla="*/ 0 h 43"/>
                  <a:gd name="T28" fmla="*/ 30 w 60"/>
                  <a:gd name="T29" fmla="*/ 21 h 43"/>
                  <a:gd name="T30" fmla="*/ 0 w 60"/>
                  <a:gd name="T31" fmla="*/ 21 h 4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43">
                    <a:moveTo>
                      <a:pt x="0" y="43"/>
                    </a:moveTo>
                    <a:lnTo>
                      <a:pt x="0" y="43"/>
                    </a:lnTo>
                    <a:lnTo>
                      <a:pt x="3" y="36"/>
                    </a:lnTo>
                    <a:lnTo>
                      <a:pt x="6" y="32"/>
                    </a:lnTo>
                    <a:lnTo>
                      <a:pt x="10" y="25"/>
                    </a:lnTo>
                    <a:lnTo>
                      <a:pt x="16" y="21"/>
                    </a:lnTo>
                    <a:lnTo>
                      <a:pt x="20" y="14"/>
                    </a:lnTo>
                    <a:lnTo>
                      <a:pt x="26" y="10"/>
                    </a:lnTo>
                    <a:lnTo>
                      <a:pt x="30" y="7"/>
                    </a:lnTo>
                    <a:lnTo>
                      <a:pt x="36" y="3"/>
                    </a:lnTo>
                    <a:lnTo>
                      <a:pt x="43" y="3"/>
                    </a:lnTo>
                    <a:lnTo>
                      <a:pt x="50" y="0"/>
                    </a:lnTo>
                    <a:lnTo>
                      <a:pt x="56" y="0"/>
                    </a:lnTo>
                    <a:lnTo>
                      <a:pt x="60" y="0"/>
                    </a:lnTo>
                    <a:lnTo>
                      <a:pt x="60" y="43"/>
                    </a:lnTo>
                    <a:lnTo>
                      <a:pt x="0" y="4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46" name="Freeform 381"/>
              <p:cNvSpPr>
                <a:spLocks/>
              </p:cNvSpPr>
              <p:nvPr/>
            </p:nvSpPr>
            <p:spPr bwMode="auto">
              <a:xfrm>
                <a:off x="2606" y="3244"/>
                <a:ext cx="7" cy="4"/>
              </a:xfrm>
              <a:custGeom>
                <a:avLst/>
                <a:gdLst>
                  <a:gd name="T0" fmla="*/ 0 w 13"/>
                  <a:gd name="T1" fmla="*/ 0 h 7"/>
                  <a:gd name="T2" fmla="*/ 1 w 13"/>
                  <a:gd name="T3" fmla="*/ 3 h 7"/>
                  <a:gd name="T4" fmla="*/ 4 w 13"/>
                  <a:gd name="T5" fmla="*/ 4 h 7"/>
                  <a:gd name="T6" fmla="*/ 6 w 13"/>
                  <a:gd name="T7" fmla="*/ 3 h 7"/>
                  <a:gd name="T8" fmla="*/ 7 w 13"/>
                  <a:gd name="T9" fmla="*/ 0 h 7"/>
                  <a:gd name="T10" fmla="*/ 0 w 13"/>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7">
                    <a:moveTo>
                      <a:pt x="0" y="0"/>
                    </a:moveTo>
                    <a:lnTo>
                      <a:pt x="2" y="5"/>
                    </a:lnTo>
                    <a:lnTo>
                      <a:pt x="7" y="7"/>
                    </a:lnTo>
                    <a:lnTo>
                      <a:pt x="12" y="5"/>
                    </a:lnTo>
                    <a:lnTo>
                      <a:pt x="1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47" name="Freeform 382"/>
              <p:cNvSpPr>
                <a:spLocks/>
              </p:cNvSpPr>
              <p:nvPr/>
            </p:nvSpPr>
            <p:spPr bwMode="auto">
              <a:xfrm>
                <a:off x="2606" y="3223"/>
                <a:ext cx="7" cy="21"/>
              </a:xfrm>
              <a:custGeom>
                <a:avLst/>
                <a:gdLst>
                  <a:gd name="T0" fmla="*/ 0 w 13"/>
                  <a:gd name="T1" fmla="*/ 4 h 44"/>
                  <a:gd name="T2" fmla="*/ 0 w 13"/>
                  <a:gd name="T3" fmla="*/ 4 h 44"/>
                  <a:gd name="T4" fmla="*/ 0 w 13"/>
                  <a:gd name="T5" fmla="*/ 21 h 44"/>
                  <a:gd name="T6" fmla="*/ 7 w 13"/>
                  <a:gd name="T7" fmla="*/ 21 h 44"/>
                  <a:gd name="T8" fmla="*/ 7 w 13"/>
                  <a:gd name="T9" fmla="*/ 4 h 44"/>
                  <a:gd name="T10" fmla="*/ 7 w 13"/>
                  <a:gd name="T11" fmla="*/ 4 h 44"/>
                  <a:gd name="T12" fmla="*/ 7 w 13"/>
                  <a:gd name="T13" fmla="*/ 4 h 44"/>
                  <a:gd name="T14" fmla="*/ 6 w 13"/>
                  <a:gd name="T15" fmla="*/ 2 h 44"/>
                  <a:gd name="T16" fmla="*/ 4 w 13"/>
                  <a:gd name="T17" fmla="*/ 0 h 44"/>
                  <a:gd name="T18" fmla="*/ 1 w 13"/>
                  <a:gd name="T19" fmla="*/ 2 h 44"/>
                  <a:gd name="T20" fmla="*/ 0 w 13"/>
                  <a:gd name="T21" fmla="*/ 4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4">
                    <a:moveTo>
                      <a:pt x="0" y="9"/>
                    </a:moveTo>
                    <a:lnTo>
                      <a:pt x="0" y="9"/>
                    </a:lnTo>
                    <a:lnTo>
                      <a:pt x="0" y="44"/>
                    </a:lnTo>
                    <a:lnTo>
                      <a:pt x="13" y="44"/>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48" name="Freeform 383"/>
              <p:cNvSpPr>
                <a:spLocks/>
              </p:cNvSpPr>
              <p:nvPr/>
            </p:nvSpPr>
            <p:spPr bwMode="auto">
              <a:xfrm>
                <a:off x="2606" y="3206"/>
                <a:ext cx="7" cy="21"/>
              </a:xfrm>
              <a:custGeom>
                <a:avLst/>
                <a:gdLst>
                  <a:gd name="T0" fmla="*/ 0 w 13"/>
                  <a:gd name="T1" fmla="*/ 4 h 43"/>
                  <a:gd name="T2" fmla="*/ 0 w 13"/>
                  <a:gd name="T3" fmla="*/ 4 h 43"/>
                  <a:gd name="T4" fmla="*/ 0 w 13"/>
                  <a:gd name="T5" fmla="*/ 21 h 43"/>
                  <a:gd name="T6" fmla="*/ 7 w 13"/>
                  <a:gd name="T7" fmla="*/ 21 h 43"/>
                  <a:gd name="T8" fmla="*/ 7 w 13"/>
                  <a:gd name="T9" fmla="*/ 4 h 43"/>
                  <a:gd name="T10" fmla="*/ 7 w 13"/>
                  <a:gd name="T11" fmla="*/ 4 h 43"/>
                  <a:gd name="T12" fmla="*/ 7 w 13"/>
                  <a:gd name="T13" fmla="*/ 4 h 43"/>
                  <a:gd name="T14" fmla="*/ 6 w 13"/>
                  <a:gd name="T15" fmla="*/ 2 h 43"/>
                  <a:gd name="T16" fmla="*/ 4 w 13"/>
                  <a:gd name="T17" fmla="*/ 0 h 43"/>
                  <a:gd name="T18" fmla="*/ 1 w 13"/>
                  <a:gd name="T19" fmla="*/ 2 h 43"/>
                  <a:gd name="T20" fmla="*/ 0 w 13"/>
                  <a:gd name="T21" fmla="*/ 4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3">
                    <a:moveTo>
                      <a:pt x="0" y="9"/>
                    </a:moveTo>
                    <a:lnTo>
                      <a:pt x="0" y="9"/>
                    </a:lnTo>
                    <a:lnTo>
                      <a:pt x="0" y="43"/>
                    </a:lnTo>
                    <a:lnTo>
                      <a:pt x="13" y="43"/>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49" name="Freeform 384"/>
              <p:cNvSpPr>
                <a:spLocks/>
              </p:cNvSpPr>
              <p:nvPr/>
            </p:nvSpPr>
            <p:spPr bwMode="auto">
              <a:xfrm>
                <a:off x="2606" y="3188"/>
                <a:ext cx="7" cy="22"/>
              </a:xfrm>
              <a:custGeom>
                <a:avLst/>
                <a:gdLst>
                  <a:gd name="T0" fmla="*/ 0 w 13"/>
                  <a:gd name="T1" fmla="*/ 5 h 43"/>
                  <a:gd name="T2" fmla="*/ 0 w 13"/>
                  <a:gd name="T3" fmla="*/ 5 h 43"/>
                  <a:gd name="T4" fmla="*/ 0 w 13"/>
                  <a:gd name="T5" fmla="*/ 22 h 43"/>
                  <a:gd name="T6" fmla="*/ 7 w 13"/>
                  <a:gd name="T7" fmla="*/ 22 h 43"/>
                  <a:gd name="T8" fmla="*/ 7 w 13"/>
                  <a:gd name="T9" fmla="*/ 5 h 43"/>
                  <a:gd name="T10" fmla="*/ 7 w 13"/>
                  <a:gd name="T11" fmla="*/ 5 h 43"/>
                  <a:gd name="T12" fmla="*/ 7 w 13"/>
                  <a:gd name="T13" fmla="*/ 5 h 43"/>
                  <a:gd name="T14" fmla="*/ 6 w 13"/>
                  <a:gd name="T15" fmla="*/ 2 h 43"/>
                  <a:gd name="T16" fmla="*/ 4 w 13"/>
                  <a:gd name="T17" fmla="*/ 0 h 43"/>
                  <a:gd name="T18" fmla="*/ 1 w 13"/>
                  <a:gd name="T19" fmla="*/ 2 h 43"/>
                  <a:gd name="T20" fmla="*/ 0 w 13"/>
                  <a:gd name="T21" fmla="*/ 5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3">
                    <a:moveTo>
                      <a:pt x="0" y="9"/>
                    </a:moveTo>
                    <a:lnTo>
                      <a:pt x="0" y="9"/>
                    </a:lnTo>
                    <a:lnTo>
                      <a:pt x="0" y="43"/>
                    </a:lnTo>
                    <a:lnTo>
                      <a:pt x="13" y="43"/>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50" name="Freeform 385"/>
              <p:cNvSpPr>
                <a:spLocks/>
              </p:cNvSpPr>
              <p:nvPr/>
            </p:nvSpPr>
            <p:spPr bwMode="auto">
              <a:xfrm>
                <a:off x="2606" y="3171"/>
                <a:ext cx="7" cy="22"/>
              </a:xfrm>
              <a:custGeom>
                <a:avLst/>
                <a:gdLst>
                  <a:gd name="T0" fmla="*/ 0 w 13"/>
                  <a:gd name="T1" fmla="*/ 5 h 44"/>
                  <a:gd name="T2" fmla="*/ 0 w 13"/>
                  <a:gd name="T3" fmla="*/ 5 h 44"/>
                  <a:gd name="T4" fmla="*/ 0 w 13"/>
                  <a:gd name="T5" fmla="*/ 22 h 44"/>
                  <a:gd name="T6" fmla="*/ 7 w 13"/>
                  <a:gd name="T7" fmla="*/ 22 h 44"/>
                  <a:gd name="T8" fmla="*/ 7 w 13"/>
                  <a:gd name="T9" fmla="*/ 5 h 44"/>
                  <a:gd name="T10" fmla="*/ 7 w 13"/>
                  <a:gd name="T11" fmla="*/ 5 h 44"/>
                  <a:gd name="T12" fmla="*/ 7 w 13"/>
                  <a:gd name="T13" fmla="*/ 5 h 44"/>
                  <a:gd name="T14" fmla="*/ 6 w 13"/>
                  <a:gd name="T15" fmla="*/ 2 h 44"/>
                  <a:gd name="T16" fmla="*/ 4 w 13"/>
                  <a:gd name="T17" fmla="*/ 0 h 44"/>
                  <a:gd name="T18" fmla="*/ 1 w 13"/>
                  <a:gd name="T19" fmla="*/ 2 h 44"/>
                  <a:gd name="T20" fmla="*/ 0 w 13"/>
                  <a:gd name="T21" fmla="*/ 5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4">
                    <a:moveTo>
                      <a:pt x="0" y="9"/>
                    </a:moveTo>
                    <a:lnTo>
                      <a:pt x="0" y="9"/>
                    </a:lnTo>
                    <a:lnTo>
                      <a:pt x="0" y="44"/>
                    </a:lnTo>
                    <a:lnTo>
                      <a:pt x="13" y="44"/>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51" name="Freeform 386"/>
              <p:cNvSpPr>
                <a:spLocks/>
              </p:cNvSpPr>
              <p:nvPr/>
            </p:nvSpPr>
            <p:spPr bwMode="auto">
              <a:xfrm>
                <a:off x="2606" y="3154"/>
                <a:ext cx="7" cy="22"/>
              </a:xfrm>
              <a:custGeom>
                <a:avLst/>
                <a:gdLst>
                  <a:gd name="T0" fmla="*/ 0 w 13"/>
                  <a:gd name="T1" fmla="*/ 5 h 43"/>
                  <a:gd name="T2" fmla="*/ 0 w 13"/>
                  <a:gd name="T3" fmla="*/ 5 h 43"/>
                  <a:gd name="T4" fmla="*/ 0 w 13"/>
                  <a:gd name="T5" fmla="*/ 22 h 43"/>
                  <a:gd name="T6" fmla="*/ 7 w 13"/>
                  <a:gd name="T7" fmla="*/ 22 h 43"/>
                  <a:gd name="T8" fmla="*/ 7 w 13"/>
                  <a:gd name="T9" fmla="*/ 5 h 43"/>
                  <a:gd name="T10" fmla="*/ 7 w 13"/>
                  <a:gd name="T11" fmla="*/ 5 h 43"/>
                  <a:gd name="T12" fmla="*/ 7 w 13"/>
                  <a:gd name="T13" fmla="*/ 5 h 43"/>
                  <a:gd name="T14" fmla="*/ 6 w 13"/>
                  <a:gd name="T15" fmla="*/ 2 h 43"/>
                  <a:gd name="T16" fmla="*/ 4 w 13"/>
                  <a:gd name="T17" fmla="*/ 0 h 43"/>
                  <a:gd name="T18" fmla="*/ 1 w 13"/>
                  <a:gd name="T19" fmla="*/ 2 h 43"/>
                  <a:gd name="T20" fmla="*/ 0 w 13"/>
                  <a:gd name="T21" fmla="*/ 5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3">
                    <a:moveTo>
                      <a:pt x="0" y="9"/>
                    </a:moveTo>
                    <a:lnTo>
                      <a:pt x="0" y="9"/>
                    </a:lnTo>
                    <a:lnTo>
                      <a:pt x="0" y="43"/>
                    </a:lnTo>
                    <a:lnTo>
                      <a:pt x="13" y="43"/>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52" name="Freeform 387"/>
              <p:cNvSpPr>
                <a:spLocks/>
              </p:cNvSpPr>
              <p:nvPr/>
            </p:nvSpPr>
            <p:spPr bwMode="auto">
              <a:xfrm>
                <a:off x="2606" y="3137"/>
                <a:ext cx="7" cy="22"/>
              </a:xfrm>
              <a:custGeom>
                <a:avLst/>
                <a:gdLst>
                  <a:gd name="T0" fmla="*/ 0 w 13"/>
                  <a:gd name="T1" fmla="*/ 5 h 43"/>
                  <a:gd name="T2" fmla="*/ 0 w 13"/>
                  <a:gd name="T3" fmla="*/ 5 h 43"/>
                  <a:gd name="T4" fmla="*/ 0 w 13"/>
                  <a:gd name="T5" fmla="*/ 22 h 43"/>
                  <a:gd name="T6" fmla="*/ 7 w 13"/>
                  <a:gd name="T7" fmla="*/ 22 h 43"/>
                  <a:gd name="T8" fmla="*/ 7 w 13"/>
                  <a:gd name="T9" fmla="*/ 5 h 43"/>
                  <a:gd name="T10" fmla="*/ 7 w 13"/>
                  <a:gd name="T11" fmla="*/ 5 h 43"/>
                  <a:gd name="T12" fmla="*/ 7 w 13"/>
                  <a:gd name="T13" fmla="*/ 5 h 43"/>
                  <a:gd name="T14" fmla="*/ 6 w 13"/>
                  <a:gd name="T15" fmla="*/ 2 h 43"/>
                  <a:gd name="T16" fmla="*/ 4 w 13"/>
                  <a:gd name="T17" fmla="*/ 0 h 43"/>
                  <a:gd name="T18" fmla="*/ 1 w 13"/>
                  <a:gd name="T19" fmla="*/ 2 h 43"/>
                  <a:gd name="T20" fmla="*/ 0 w 13"/>
                  <a:gd name="T21" fmla="*/ 5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3">
                    <a:moveTo>
                      <a:pt x="0" y="9"/>
                    </a:moveTo>
                    <a:lnTo>
                      <a:pt x="0" y="9"/>
                    </a:lnTo>
                    <a:lnTo>
                      <a:pt x="0" y="43"/>
                    </a:lnTo>
                    <a:lnTo>
                      <a:pt x="13" y="43"/>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53" name="Freeform 388"/>
              <p:cNvSpPr>
                <a:spLocks/>
              </p:cNvSpPr>
              <p:nvPr/>
            </p:nvSpPr>
            <p:spPr bwMode="auto">
              <a:xfrm>
                <a:off x="2606" y="3119"/>
                <a:ext cx="7" cy="22"/>
              </a:xfrm>
              <a:custGeom>
                <a:avLst/>
                <a:gdLst>
                  <a:gd name="T0" fmla="*/ 0 w 13"/>
                  <a:gd name="T1" fmla="*/ 4 h 46"/>
                  <a:gd name="T2" fmla="*/ 0 w 13"/>
                  <a:gd name="T3" fmla="*/ 4 h 46"/>
                  <a:gd name="T4" fmla="*/ 0 w 13"/>
                  <a:gd name="T5" fmla="*/ 22 h 46"/>
                  <a:gd name="T6" fmla="*/ 7 w 13"/>
                  <a:gd name="T7" fmla="*/ 22 h 46"/>
                  <a:gd name="T8" fmla="*/ 7 w 13"/>
                  <a:gd name="T9" fmla="*/ 4 h 46"/>
                  <a:gd name="T10" fmla="*/ 7 w 13"/>
                  <a:gd name="T11" fmla="*/ 4 h 46"/>
                  <a:gd name="T12" fmla="*/ 7 w 13"/>
                  <a:gd name="T13" fmla="*/ 4 h 46"/>
                  <a:gd name="T14" fmla="*/ 6 w 13"/>
                  <a:gd name="T15" fmla="*/ 2 h 46"/>
                  <a:gd name="T16" fmla="*/ 4 w 13"/>
                  <a:gd name="T17" fmla="*/ 0 h 46"/>
                  <a:gd name="T18" fmla="*/ 1 w 13"/>
                  <a:gd name="T19" fmla="*/ 2 h 46"/>
                  <a:gd name="T20" fmla="*/ 0 w 13"/>
                  <a:gd name="T21" fmla="*/ 4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6">
                    <a:moveTo>
                      <a:pt x="0" y="9"/>
                    </a:moveTo>
                    <a:lnTo>
                      <a:pt x="0" y="9"/>
                    </a:lnTo>
                    <a:lnTo>
                      <a:pt x="0" y="46"/>
                    </a:lnTo>
                    <a:lnTo>
                      <a:pt x="13" y="46"/>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54" name="Freeform 389"/>
              <p:cNvSpPr>
                <a:spLocks/>
              </p:cNvSpPr>
              <p:nvPr/>
            </p:nvSpPr>
            <p:spPr bwMode="auto">
              <a:xfrm>
                <a:off x="2606" y="3102"/>
                <a:ext cx="7" cy="21"/>
              </a:xfrm>
              <a:custGeom>
                <a:avLst/>
                <a:gdLst>
                  <a:gd name="T0" fmla="*/ 0 w 13"/>
                  <a:gd name="T1" fmla="*/ 4 h 43"/>
                  <a:gd name="T2" fmla="*/ 0 w 13"/>
                  <a:gd name="T3" fmla="*/ 4 h 43"/>
                  <a:gd name="T4" fmla="*/ 0 w 13"/>
                  <a:gd name="T5" fmla="*/ 21 h 43"/>
                  <a:gd name="T6" fmla="*/ 7 w 13"/>
                  <a:gd name="T7" fmla="*/ 21 h 43"/>
                  <a:gd name="T8" fmla="*/ 7 w 13"/>
                  <a:gd name="T9" fmla="*/ 4 h 43"/>
                  <a:gd name="T10" fmla="*/ 7 w 13"/>
                  <a:gd name="T11" fmla="*/ 4 h 43"/>
                  <a:gd name="T12" fmla="*/ 7 w 13"/>
                  <a:gd name="T13" fmla="*/ 4 h 43"/>
                  <a:gd name="T14" fmla="*/ 6 w 13"/>
                  <a:gd name="T15" fmla="*/ 2 h 43"/>
                  <a:gd name="T16" fmla="*/ 4 w 13"/>
                  <a:gd name="T17" fmla="*/ 0 h 43"/>
                  <a:gd name="T18" fmla="*/ 1 w 13"/>
                  <a:gd name="T19" fmla="*/ 2 h 43"/>
                  <a:gd name="T20" fmla="*/ 0 w 13"/>
                  <a:gd name="T21" fmla="*/ 4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3">
                    <a:moveTo>
                      <a:pt x="0" y="9"/>
                    </a:moveTo>
                    <a:lnTo>
                      <a:pt x="0" y="9"/>
                    </a:lnTo>
                    <a:lnTo>
                      <a:pt x="0" y="43"/>
                    </a:lnTo>
                    <a:lnTo>
                      <a:pt x="13" y="43"/>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55" name="Freeform 390"/>
              <p:cNvSpPr>
                <a:spLocks/>
              </p:cNvSpPr>
              <p:nvPr/>
            </p:nvSpPr>
            <p:spPr bwMode="auto">
              <a:xfrm>
                <a:off x="2606" y="3084"/>
                <a:ext cx="7" cy="22"/>
              </a:xfrm>
              <a:custGeom>
                <a:avLst/>
                <a:gdLst>
                  <a:gd name="T0" fmla="*/ 0 w 13"/>
                  <a:gd name="T1" fmla="*/ 5 h 43"/>
                  <a:gd name="T2" fmla="*/ 0 w 13"/>
                  <a:gd name="T3" fmla="*/ 5 h 43"/>
                  <a:gd name="T4" fmla="*/ 0 w 13"/>
                  <a:gd name="T5" fmla="*/ 22 h 43"/>
                  <a:gd name="T6" fmla="*/ 7 w 13"/>
                  <a:gd name="T7" fmla="*/ 22 h 43"/>
                  <a:gd name="T8" fmla="*/ 7 w 13"/>
                  <a:gd name="T9" fmla="*/ 5 h 43"/>
                  <a:gd name="T10" fmla="*/ 7 w 13"/>
                  <a:gd name="T11" fmla="*/ 5 h 43"/>
                  <a:gd name="T12" fmla="*/ 7 w 13"/>
                  <a:gd name="T13" fmla="*/ 5 h 43"/>
                  <a:gd name="T14" fmla="*/ 6 w 13"/>
                  <a:gd name="T15" fmla="*/ 2 h 43"/>
                  <a:gd name="T16" fmla="*/ 4 w 13"/>
                  <a:gd name="T17" fmla="*/ 0 h 43"/>
                  <a:gd name="T18" fmla="*/ 1 w 13"/>
                  <a:gd name="T19" fmla="*/ 2 h 43"/>
                  <a:gd name="T20" fmla="*/ 0 w 13"/>
                  <a:gd name="T21" fmla="*/ 5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3">
                    <a:moveTo>
                      <a:pt x="0" y="9"/>
                    </a:moveTo>
                    <a:lnTo>
                      <a:pt x="0" y="9"/>
                    </a:lnTo>
                    <a:lnTo>
                      <a:pt x="0" y="43"/>
                    </a:lnTo>
                    <a:lnTo>
                      <a:pt x="13" y="43"/>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56" name="Freeform 391"/>
              <p:cNvSpPr>
                <a:spLocks/>
              </p:cNvSpPr>
              <p:nvPr/>
            </p:nvSpPr>
            <p:spPr bwMode="auto">
              <a:xfrm>
                <a:off x="2606" y="3067"/>
                <a:ext cx="7" cy="22"/>
              </a:xfrm>
              <a:custGeom>
                <a:avLst/>
                <a:gdLst>
                  <a:gd name="T0" fmla="*/ 0 w 13"/>
                  <a:gd name="T1" fmla="*/ 5 h 44"/>
                  <a:gd name="T2" fmla="*/ 0 w 13"/>
                  <a:gd name="T3" fmla="*/ 5 h 44"/>
                  <a:gd name="T4" fmla="*/ 0 w 13"/>
                  <a:gd name="T5" fmla="*/ 22 h 44"/>
                  <a:gd name="T6" fmla="*/ 7 w 13"/>
                  <a:gd name="T7" fmla="*/ 22 h 44"/>
                  <a:gd name="T8" fmla="*/ 7 w 13"/>
                  <a:gd name="T9" fmla="*/ 5 h 44"/>
                  <a:gd name="T10" fmla="*/ 7 w 13"/>
                  <a:gd name="T11" fmla="*/ 5 h 44"/>
                  <a:gd name="T12" fmla="*/ 7 w 13"/>
                  <a:gd name="T13" fmla="*/ 5 h 44"/>
                  <a:gd name="T14" fmla="*/ 6 w 13"/>
                  <a:gd name="T15" fmla="*/ 2 h 44"/>
                  <a:gd name="T16" fmla="*/ 4 w 13"/>
                  <a:gd name="T17" fmla="*/ 0 h 44"/>
                  <a:gd name="T18" fmla="*/ 1 w 13"/>
                  <a:gd name="T19" fmla="*/ 2 h 44"/>
                  <a:gd name="T20" fmla="*/ 0 w 13"/>
                  <a:gd name="T21" fmla="*/ 5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4">
                    <a:moveTo>
                      <a:pt x="0" y="9"/>
                    </a:moveTo>
                    <a:lnTo>
                      <a:pt x="0" y="9"/>
                    </a:lnTo>
                    <a:lnTo>
                      <a:pt x="0" y="44"/>
                    </a:lnTo>
                    <a:lnTo>
                      <a:pt x="13" y="44"/>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57" name="Freeform 392"/>
              <p:cNvSpPr>
                <a:spLocks/>
              </p:cNvSpPr>
              <p:nvPr/>
            </p:nvSpPr>
            <p:spPr bwMode="auto">
              <a:xfrm>
                <a:off x="2606" y="3050"/>
                <a:ext cx="7" cy="22"/>
              </a:xfrm>
              <a:custGeom>
                <a:avLst/>
                <a:gdLst>
                  <a:gd name="T0" fmla="*/ 0 w 13"/>
                  <a:gd name="T1" fmla="*/ 5 h 43"/>
                  <a:gd name="T2" fmla="*/ 0 w 13"/>
                  <a:gd name="T3" fmla="*/ 5 h 43"/>
                  <a:gd name="T4" fmla="*/ 0 w 13"/>
                  <a:gd name="T5" fmla="*/ 22 h 43"/>
                  <a:gd name="T6" fmla="*/ 7 w 13"/>
                  <a:gd name="T7" fmla="*/ 22 h 43"/>
                  <a:gd name="T8" fmla="*/ 7 w 13"/>
                  <a:gd name="T9" fmla="*/ 5 h 43"/>
                  <a:gd name="T10" fmla="*/ 7 w 13"/>
                  <a:gd name="T11" fmla="*/ 5 h 43"/>
                  <a:gd name="T12" fmla="*/ 7 w 13"/>
                  <a:gd name="T13" fmla="*/ 5 h 43"/>
                  <a:gd name="T14" fmla="*/ 6 w 13"/>
                  <a:gd name="T15" fmla="*/ 2 h 43"/>
                  <a:gd name="T16" fmla="*/ 4 w 13"/>
                  <a:gd name="T17" fmla="*/ 0 h 43"/>
                  <a:gd name="T18" fmla="*/ 1 w 13"/>
                  <a:gd name="T19" fmla="*/ 2 h 43"/>
                  <a:gd name="T20" fmla="*/ 0 w 13"/>
                  <a:gd name="T21" fmla="*/ 5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3">
                    <a:moveTo>
                      <a:pt x="0" y="9"/>
                    </a:moveTo>
                    <a:lnTo>
                      <a:pt x="0" y="9"/>
                    </a:lnTo>
                    <a:lnTo>
                      <a:pt x="0" y="43"/>
                    </a:lnTo>
                    <a:lnTo>
                      <a:pt x="13" y="43"/>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58" name="Freeform 393"/>
              <p:cNvSpPr>
                <a:spLocks/>
              </p:cNvSpPr>
              <p:nvPr/>
            </p:nvSpPr>
            <p:spPr bwMode="auto">
              <a:xfrm>
                <a:off x="2606" y="3033"/>
                <a:ext cx="7" cy="22"/>
              </a:xfrm>
              <a:custGeom>
                <a:avLst/>
                <a:gdLst>
                  <a:gd name="T0" fmla="*/ 0 w 13"/>
                  <a:gd name="T1" fmla="*/ 5 h 43"/>
                  <a:gd name="T2" fmla="*/ 0 w 13"/>
                  <a:gd name="T3" fmla="*/ 5 h 43"/>
                  <a:gd name="T4" fmla="*/ 0 w 13"/>
                  <a:gd name="T5" fmla="*/ 22 h 43"/>
                  <a:gd name="T6" fmla="*/ 7 w 13"/>
                  <a:gd name="T7" fmla="*/ 22 h 43"/>
                  <a:gd name="T8" fmla="*/ 7 w 13"/>
                  <a:gd name="T9" fmla="*/ 5 h 43"/>
                  <a:gd name="T10" fmla="*/ 7 w 13"/>
                  <a:gd name="T11" fmla="*/ 5 h 43"/>
                  <a:gd name="T12" fmla="*/ 7 w 13"/>
                  <a:gd name="T13" fmla="*/ 5 h 43"/>
                  <a:gd name="T14" fmla="*/ 6 w 13"/>
                  <a:gd name="T15" fmla="*/ 2 h 43"/>
                  <a:gd name="T16" fmla="*/ 4 w 13"/>
                  <a:gd name="T17" fmla="*/ 0 h 43"/>
                  <a:gd name="T18" fmla="*/ 1 w 13"/>
                  <a:gd name="T19" fmla="*/ 2 h 43"/>
                  <a:gd name="T20" fmla="*/ 0 w 13"/>
                  <a:gd name="T21" fmla="*/ 5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3">
                    <a:moveTo>
                      <a:pt x="0" y="9"/>
                    </a:moveTo>
                    <a:lnTo>
                      <a:pt x="0" y="9"/>
                    </a:lnTo>
                    <a:lnTo>
                      <a:pt x="0" y="43"/>
                    </a:lnTo>
                    <a:lnTo>
                      <a:pt x="13" y="43"/>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59" name="Freeform 394"/>
              <p:cNvSpPr>
                <a:spLocks/>
              </p:cNvSpPr>
              <p:nvPr/>
            </p:nvSpPr>
            <p:spPr bwMode="auto">
              <a:xfrm>
                <a:off x="2606" y="3015"/>
                <a:ext cx="7" cy="22"/>
              </a:xfrm>
              <a:custGeom>
                <a:avLst/>
                <a:gdLst>
                  <a:gd name="T0" fmla="*/ 0 w 13"/>
                  <a:gd name="T1" fmla="*/ 4 h 46"/>
                  <a:gd name="T2" fmla="*/ 0 w 13"/>
                  <a:gd name="T3" fmla="*/ 4 h 46"/>
                  <a:gd name="T4" fmla="*/ 0 w 13"/>
                  <a:gd name="T5" fmla="*/ 22 h 46"/>
                  <a:gd name="T6" fmla="*/ 7 w 13"/>
                  <a:gd name="T7" fmla="*/ 22 h 46"/>
                  <a:gd name="T8" fmla="*/ 7 w 13"/>
                  <a:gd name="T9" fmla="*/ 4 h 46"/>
                  <a:gd name="T10" fmla="*/ 7 w 13"/>
                  <a:gd name="T11" fmla="*/ 4 h 46"/>
                  <a:gd name="T12" fmla="*/ 7 w 13"/>
                  <a:gd name="T13" fmla="*/ 4 h 46"/>
                  <a:gd name="T14" fmla="*/ 6 w 13"/>
                  <a:gd name="T15" fmla="*/ 2 h 46"/>
                  <a:gd name="T16" fmla="*/ 4 w 13"/>
                  <a:gd name="T17" fmla="*/ 0 h 46"/>
                  <a:gd name="T18" fmla="*/ 1 w 13"/>
                  <a:gd name="T19" fmla="*/ 2 h 46"/>
                  <a:gd name="T20" fmla="*/ 0 w 13"/>
                  <a:gd name="T21" fmla="*/ 4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6">
                    <a:moveTo>
                      <a:pt x="0" y="9"/>
                    </a:moveTo>
                    <a:lnTo>
                      <a:pt x="0" y="9"/>
                    </a:lnTo>
                    <a:lnTo>
                      <a:pt x="0" y="46"/>
                    </a:lnTo>
                    <a:lnTo>
                      <a:pt x="13" y="46"/>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60" name="Freeform 395"/>
              <p:cNvSpPr>
                <a:spLocks/>
              </p:cNvSpPr>
              <p:nvPr/>
            </p:nvSpPr>
            <p:spPr bwMode="auto">
              <a:xfrm>
                <a:off x="2606" y="2998"/>
                <a:ext cx="7" cy="21"/>
              </a:xfrm>
              <a:custGeom>
                <a:avLst/>
                <a:gdLst>
                  <a:gd name="T0" fmla="*/ 0 w 13"/>
                  <a:gd name="T1" fmla="*/ 4 h 43"/>
                  <a:gd name="T2" fmla="*/ 0 w 13"/>
                  <a:gd name="T3" fmla="*/ 4 h 43"/>
                  <a:gd name="T4" fmla="*/ 0 w 13"/>
                  <a:gd name="T5" fmla="*/ 21 h 43"/>
                  <a:gd name="T6" fmla="*/ 7 w 13"/>
                  <a:gd name="T7" fmla="*/ 21 h 43"/>
                  <a:gd name="T8" fmla="*/ 7 w 13"/>
                  <a:gd name="T9" fmla="*/ 4 h 43"/>
                  <a:gd name="T10" fmla="*/ 7 w 13"/>
                  <a:gd name="T11" fmla="*/ 4 h 43"/>
                  <a:gd name="T12" fmla="*/ 7 w 13"/>
                  <a:gd name="T13" fmla="*/ 4 h 43"/>
                  <a:gd name="T14" fmla="*/ 6 w 13"/>
                  <a:gd name="T15" fmla="*/ 2 h 43"/>
                  <a:gd name="T16" fmla="*/ 4 w 13"/>
                  <a:gd name="T17" fmla="*/ 0 h 43"/>
                  <a:gd name="T18" fmla="*/ 1 w 13"/>
                  <a:gd name="T19" fmla="*/ 2 h 43"/>
                  <a:gd name="T20" fmla="*/ 0 w 13"/>
                  <a:gd name="T21" fmla="*/ 4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3">
                    <a:moveTo>
                      <a:pt x="0" y="9"/>
                    </a:moveTo>
                    <a:lnTo>
                      <a:pt x="0" y="9"/>
                    </a:lnTo>
                    <a:lnTo>
                      <a:pt x="0" y="43"/>
                    </a:lnTo>
                    <a:lnTo>
                      <a:pt x="13" y="43"/>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61" name="Freeform 396"/>
              <p:cNvSpPr>
                <a:spLocks/>
              </p:cNvSpPr>
              <p:nvPr/>
            </p:nvSpPr>
            <p:spPr bwMode="auto">
              <a:xfrm>
                <a:off x="2606" y="2980"/>
                <a:ext cx="7" cy="22"/>
              </a:xfrm>
              <a:custGeom>
                <a:avLst/>
                <a:gdLst>
                  <a:gd name="T0" fmla="*/ 0 w 13"/>
                  <a:gd name="T1" fmla="*/ 5 h 43"/>
                  <a:gd name="T2" fmla="*/ 0 w 13"/>
                  <a:gd name="T3" fmla="*/ 5 h 43"/>
                  <a:gd name="T4" fmla="*/ 0 w 13"/>
                  <a:gd name="T5" fmla="*/ 22 h 43"/>
                  <a:gd name="T6" fmla="*/ 7 w 13"/>
                  <a:gd name="T7" fmla="*/ 22 h 43"/>
                  <a:gd name="T8" fmla="*/ 7 w 13"/>
                  <a:gd name="T9" fmla="*/ 5 h 43"/>
                  <a:gd name="T10" fmla="*/ 7 w 13"/>
                  <a:gd name="T11" fmla="*/ 5 h 43"/>
                  <a:gd name="T12" fmla="*/ 7 w 13"/>
                  <a:gd name="T13" fmla="*/ 5 h 43"/>
                  <a:gd name="T14" fmla="*/ 6 w 13"/>
                  <a:gd name="T15" fmla="*/ 2 h 43"/>
                  <a:gd name="T16" fmla="*/ 4 w 13"/>
                  <a:gd name="T17" fmla="*/ 0 h 43"/>
                  <a:gd name="T18" fmla="*/ 1 w 13"/>
                  <a:gd name="T19" fmla="*/ 2 h 43"/>
                  <a:gd name="T20" fmla="*/ 0 w 13"/>
                  <a:gd name="T21" fmla="*/ 5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3">
                    <a:moveTo>
                      <a:pt x="0" y="9"/>
                    </a:moveTo>
                    <a:lnTo>
                      <a:pt x="0" y="9"/>
                    </a:lnTo>
                    <a:lnTo>
                      <a:pt x="0" y="43"/>
                    </a:lnTo>
                    <a:lnTo>
                      <a:pt x="13" y="43"/>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62" name="Freeform 397"/>
              <p:cNvSpPr>
                <a:spLocks/>
              </p:cNvSpPr>
              <p:nvPr/>
            </p:nvSpPr>
            <p:spPr bwMode="auto">
              <a:xfrm>
                <a:off x="2606" y="2963"/>
                <a:ext cx="7" cy="22"/>
              </a:xfrm>
              <a:custGeom>
                <a:avLst/>
                <a:gdLst>
                  <a:gd name="T0" fmla="*/ 0 w 13"/>
                  <a:gd name="T1" fmla="*/ 5 h 44"/>
                  <a:gd name="T2" fmla="*/ 0 w 13"/>
                  <a:gd name="T3" fmla="*/ 5 h 44"/>
                  <a:gd name="T4" fmla="*/ 0 w 13"/>
                  <a:gd name="T5" fmla="*/ 22 h 44"/>
                  <a:gd name="T6" fmla="*/ 7 w 13"/>
                  <a:gd name="T7" fmla="*/ 22 h 44"/>
                  <a:gd name="T8" fmla="*/ 7 w 13"/>
                  <a:gd name="T9" fmla="*/ 5 h 44"/>
                  <a:gd name="T10" fmla="*/ 7 w 13"/>
                  <a:gd name="T11" fmla="*/ 5 h 44"/>
                  <a:gd name="T12" fmla="*/ 7 w 13"/>
                  <a:gd name="T13" fmla="*/ 5 h 44"/>
                  <a:gd name="T14" fmla="*/ 6 w 13"/>
                  <a:gd name="T15" fmla="*/ 2 h 44"/>
                  <a:gd name="T16" fmla="*/ 4 w 13"/>
                  <a:gd name="T17" fmla="*/ 0 h 44"/>
                  <a:gd name="T18" fmla="*/ 1 w 13"/>
                  <a:gd name="T19" fmla="*/ 2 h 44"/>
                  <a:gd name="T20" fmla="*/ 0 w 13"/>
                  <a:gd name="T21" fmla="*/ 5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4">
                    <a:moveTo>
                      <a:pt x="0" y="9"/>
                    </a:moveTo>
                    <a:lnTo>
                      <a:pt x="0" y="9"/>
                    </a:lnTo>
                    <a:lnTo>
                      <a:pt x="0" y="44"/>
                    </a:lnTo>
                    <a:lnTo>
                      <a:pt x="13" y="44"/>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63" name="Freeform 398"/>
              <p:cNvSpPr>
                <a:spLocks/>
              </p:cNvSpPr>
              <p:nvPr/>
            </p:nvSpPr>
            <p:spPr bwMode="auto">
              <a:xfrm>
                <a:off x="2606" y="2946"/>
                <a:ext cx="7" cy="22"/>
              </a:xfrm>
              <a:custGeom>
                <a:avLst/>
                <a:gdLst>
                  <a:gd name="T0" fmla="*/ 0 w 13"/>
                  <a:gd name="T1" fmla="*/ 5 h 43"/>
                  <a:gd name="T2" fmla="*/ 0 w 13"/>
                  <a:gd name="T3" fmla="*/ 5 h 43"/>
                  <a:gd name="T4" fmla="*/ 0 w 13"/>
                  <a:gd name="T5" fmla="*/ 22 h 43"/>
                  <a:gd name="T6" fmla="*/ 7 w 13"/>
                  <a:gd name="T7" fmla="*/ 22 h 43"/>
                  <a:gd name="T8" fmla="*/ 7 w 13"/>
                  <a:gd name="T9" fmla="*/ 5 h 43"/>
                  <a:gd name="T10" fmla="*/ 7 w 13"/>
                  <a:gd name="T11" fmla="*/ 5 h 43"/>
                  <a:gd name="T12" fmla="*/ 7 w 13"/>
                  <a:gd name="T13" fmla="*/ 5 h 43"/>
                  <a:gd name="T14" fmla="*/ 6 w 13"/>
                  <a:gd name="T15" fmla="*/ 2 h 43"/>
                  <a:gd name="T16" fmla="*/ 4 w 13"/>
                  <a:gd name="T17" fmla="*/ 0 h 43"/>
                  <a:gd name="T18" fmla="*/ 1 w 13"/>
                  <a:gd name="T19" fmla="*/ 2 h 43"/>
                  <a:gd name="T20" fmla="*/ 0 w 13"/>
                  <a:gd name="T21" fmla="*/ 5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3">
                    <a:moveTo>
                      <a:pt x="0" y="9"/>
                    </a:moveTo>
                    <a:lnTo>
                      <a:pt x="0" y="9"/>
                    </a:lnTo>
                    <a:lnTo>
                      <a:pt x="0" y="43"/>
                    </a:lnTo>
                    <a:lnTo>
                      <a:pt x="13" y="43"/>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64" name="Freeform 399"/>
              <p:cNvSpPr>
                <a:spLocks/>
              </p:cNvSpPr>
              <p:nvPr/>
            </p:nvSpPr>
            <p:spPr bwMode="auto">
              <a:xfrm>
                <a:off x="2606" y="2929"/>
                <a:ext cx="7" cy="22"/>
              </a:xfrm>
              <a:custGeom>
                <a:avLst/>
                <a:gdLst>
                  <a:gd name="T0" fmla="*/ 0 w 13"/>
                  <a:gd name="T1" fmla="*/ 5 h 43"/>
                  <a:gd name="T2" fmla="*/ 0 w 13"/>
                  <a:gd name="T3" fmla="*/ 5 h 43"/>
                  <a:gd name="T4" fmla="*/ 0 w 13"/>
                  <a:gd name="T5" fmla="*/ 22 h 43"/>
                  <a:gd name="T6" fmla="*/ 7 w 13"/>
                  <a:gd name="T7" fmla="*/ 22 h 43"/>
                  <a:gd name="T8" fmla="*/ 7 w 13"/>
                  <a:gd name="T9" fmla="*/ 5 h 43"/>
                  <a:gd name="T10" fmla="*/ 7 w 13"/>
                  <a:gd name="T11" fmla="*/ 5 h 43"/>
                  <a:gd name="T12" fmla="*/ 7 w 13"/>
                  <a:gd name="T13" fmla="*/ 5 h 43"/>
                  <a:gd name="T14" fmla="*/ 6 w 13"/>
                  <a:gd name="T15" fmla="*/ 2 h 43"/>
                  <a:gd name="T16" fmla="*/ 4 w 13"/>
                  <a:gd name="T17" fmla="*/ 0 h 43"/>
                  <a:gd name="T18" fmla="*/ 1 w 13"/>
                  <a:gd name="T19" fmla="*/ 2 h 43"/>
                  <a:gd name="T20" fmla="*/ 0 w 13"/>
                  <a:gd name="T21" fmla="*/ 5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3">
                    <a:moveTo>
                      <a:pt x="0" y="9"/>
                    </a:moveTo>
                    <a:lnTo>
                      <a:pt x="0" y="9"/>
                    </a:lnTo>
                    <a:lnTo>
                      <a:pt x="0" y="43"/>
                    </a:lnTo>
                    <a:lnTo>
                      <a:pt x="13" y="43"/>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65" name="Freeform 400"/>
              <p:cNvSpPr>
                <a:spLocks/>
              </p:cNvSpPr>
              <p:nvPr/>
            </p:nvSpPr>
            <p:spPr bwMode="auto">
              <a:xfrm>
                <a:off x="2606" y="2912"/>
                <a:ext cx="7" cy="21"/>
              </a:xfrm>
              <a:custGeom>
                <a:avLst/>
                <a:gdLst>
                  <a:gd name="T0" fmla="*/ 0 w 13"/>
                  <a:gd name="T1" fmla="*/ 4 h 44"/>
                  <a:gd name="T2" fmla="*/ 0 w 13"/>
                  <a:gd name="T3" fmla="*/ 4 h 44"/>
                  <a:gd name="T4" fmla="*/ 0 w 13"/>
                  <a:gd name="T5" fmla="*/ 21 h 44"/>
                  <a:gd name="T6" fmla="*/ 7 w 13"/>
                  <a:gd name="T7" fmla="*/ 21 h 44"/>
                  <a:gd name="T8" fmla="*/ 7 w 13"/>
                  <a:gd name="T9" fmla="*/ 4 h 44"/>
                  <a:gd name="T10" fmla="*/ 7 w 13"/>
                  <a:gd name="T11" fmla="*/ 4 h 44"/>
                  <a:gd name="T12" fmla="*/ 7 w 13"/>
                  <a:gd name="T13" fmla="*/ 4 h 44"/>
                  <a:gd name="T14" fmla="*/ 6 w 13"/>
                  <a:gd name="T15" fmla="*/ 2 h 44"/>
                  <a:gd name="T16" fmla="*/ 4 w 13"/>
                  <a:gd name="T17" fmla="*/ 0 h 44"/>
                  <a:gd name="T18" fmla="*/ 1 w 13"/>
                  <a:gd name="T19" fmla="*/ 2 h 44"/>
                  <a:gd name="T20" fmla="*/ 0 w 13"/>
                  <a:gd name="T21" fmla="*/ 4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4">
                    <a:moveTo>
                      <a:pt x="0" y="9"/>
                    </a:moveTo>
                    <a:lnTo>
                      <a:pt x="0" y="9"/>
                    </a:lnTo>
                    <a:lnTo>
                      <a:pt x="0" y="44"/>
                    </a:lnTo>
                    <a:lnTo>
                      <a:pt x="13" y="44"/>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66" name="Freeform 401"/>
              <p:cNvSpPr>
                <a:spLocks/>
              </p:cNvSpPr>
              <p:nvPr/>
            </p:nvSpPr>
            <p:spPr bwMode="auto">
              <a:xfrm>
                <a:off x="2606" y="2894"/>
                <a:ext cx="7" cy="22"/>
              </a:xfrm>
              <a:custGeom>
                <a:avLst/>
                <a:gdLst>
                  <a:gd name="T0" fmla="*/ 0 w 13"/>
                  <a:gd name="T1" fmla="*/ 4 h 45"/>
                  <a:gd name="T2" fmla="*/ 0 w 13"/>
                  <a:gd name="T3" fmla="*/ 4 h 45"/>
                  <a:gd name="T4" fmla="*/ 0 w 13"/>
                  <a:gd name="T5" fmla="*/ 22 h 45"/>
                  <a:gd name="T6" fmla="*/ 7 w 13"/>
                  <a:gd name="T7" fmla="*/ 22 h 45"/>
                  <a:gd name="T8" fmla="*/ 7 w 13"/>
                  <a:gd name="T9" fmla="*/ 4 h 45"/>
                  <a:gd name="T10" fmla="*/ 7 w 13"/>
                  <a:gd name="T11" fmla="*/ 4 h 45"/>
                  <a:gd name="T12" fmla="*/ 7 w 13"/>
                  <a:gd name="T13" fmla="*/ 4 h 45"/>
                  <a:gd name="T14" fmla="*/ 6 w 13"/>
                  <a:gd name="T15" fmla="*/ 2 h 45"/>
                  <a:gd name="T16" fmla="*/ 4 w 13"/>
                  <a:gd name="T17" fmla="*/ 0 h 45"/>
                  <a:gd name="T18" fmla="*/ 1 w 13"/>
                  <a:gd name="T19" fmla="*/ 2 h 45"/>
                  <a:gd name="T20" fmla="*/ 0 w 13"/>
                  <a:gd name="T21" fmla="*/ 4 h 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5">
                    <a:moveTo>
                      <a:pt x="0" y="9"/>
                    </a:moveTo>
                    <a:lnTo>
                      <a:pt x="0" y="9"/>
                    </a:lnTo>
                    <a:lnTo>
                      <a:pt x="0" y="45"/>
                    </a:lnTo>
                    <a:lnTo>
                      <a:pt x="13" y="45"/>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67" name="Freeform 402"/>
              <p:cNvSpPr>
                <a:spLocks/>
              </p:cNvSpPr>
              <p:nvPr/>
            </p:nvSpPr>
            <p:spPr bwMode="auto">
              <a:xfrm>
                <a:off x="2606" y="2876"/>
                <a:ext cx="7" cy="22"/>
              </a:xfrm>
              <a:custGeom>
                <a:avLst/>
                <a:gdLst>
                  <a:gd name="T0" fmla="*/ 0 w 13"/>
                  <a:gd name="T1" fmla="*/ 5 h 43"/>
                  <a:gd name="T2" fmla="*/ 0 w 13"/>
                  <a:gd name="T3" fmla="*/ 5 h 43"/>
                  <a:gd name="T4" fmla="*/ 0 w 13"/>
                  <a:gd name="T5" fmla="*/ 22 h 43"/>
                  <a:gd name="T6" fmla="*/ 7 w 13"/>
                  <a:gd name="T7" fmla="*/ 22 h 43"/>
                  <a:gd name="T8" fmla="*/ 7 w 13"/>
                  <a:gd name="T9" fmla="*/ 5 h 43"/>
                  <a:gd name="T10" fmla="*/ 7 w 13"/>
                  <a:gd name="T11" fmla="*/ 5 h 43"/>
                  <a:gd name="T12" fmla="*/ 7 w 13"/>
                  <a:gd name="T13" fmla="*/ 5 h 43"/>
                  <a:gd name="T14" fmla="*/ 6 w 13"/>
                  <a:gd name="T15" fmla="*/ 2 h 43"/>
                  <a:gd name="T16" fmla="*/ 4 w 13"/>
                  <a:gd name="T17" fmla="*/ 0 h 43"/>
                  <a:gd name="T18" fmla="*/ 1 w 13"/>
                  <a:gd name="T19" fmla="*/ 2 h 43"/>
                  <a:gd name="T20" fmla="*/ 0 w 13"/>
                  <a:gd name="T21" fmla="*/ 5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3">
                    <a:moveTo>
                      <a:pt x="0" y="9"/>
                    </a:moveTo>
                    <a:lnTo>
                      <a:pt x="0" y="9"/>
                    </a:lnTo>
                    <a:lnTo>
                      <a:pt x="0" y="43"/>
                    </a:lnTo>
                    <a:lnTo>
                      <a:pt x="13" y="43"/>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68" name="Freeform 403"/>
              <p:cNvSpPr>
                <a:spLocks/>
              </p:cNvSpPr>
              <p:nvPr/>
            </p:nvSpPr>
            <p:spPr bwMode="auto">
              <a:xfrm>
                <a:off x="2606" y="2859"/>
                <a:ext cx="7" cy="22"/>
              </a:xfrm>
              <a:custGeom>
                <a:avLst/>
                <a:gdLst>
                  <a:gd name="T0" fmla="*/ 0 w 13"/>
                  <a:gd name="T1" fmla="*/ 5 h 44"/>
                  <a:gd name="T2" fmla="*/ 0 w 13"/>
                  <a:gd name="T3" fmla="*/ 5 h 44"/>
                  <a:gd name="T4" fmla="*/ 0 w 13"/>
                  <a:gd name="T5" fmla="*/ 22 h 44"/>
                  <a:gd name="T6" fmla="*/ 7 w 13"/>
                  <a:gd name="T7" fmla="*/ 22 h 44"/>
                  <a:gd name="T8" fmla="*/ 7 w 13"/>
                  <a:gd name="T9" fmla="*/ 5 h 44"/>
                  <a:gd name="T10" fmla="*/ 7 w 13"/>
                  <a:gd name="T11" fmla="*/ 5 h 44"/>
                  <a:gd name="T12" fmla="*/ 7 w 13"/>
                  <a:gd name="T13" fmla="*/ 5 h 44"/>
                  <a:gd name="T14" fmla="*/ 6 w 13"/>
                  <a:gd name="T15" fmla="*/ 2 h 44"/>
                  <a:gd name="T16" fmla="*/ 4 w 13"/>
                  <a:gd name="T17" fmla="*/ 0 h 44"/>
                  <a:gd name="T18" fmla="*/ 1 w 13"/>
                  <a:gd name="T19" fmla="*/ 2 h 44"/>
                  <a:gd name="T20" fmla="*/ 0 w 13"/>
                  <a:gd name="T21" fmla="*/ 5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4">
                    <a:moveTo>
                      <a:pt x="0" y="9"/>
                    </a:moveTo>
                    <a:lnTo>
                      <a:pt x="0" y="9"/>
                    </a:lnTo>
                    <a:lnTo>
                      <a:pt x="0" y="44"/>
                    </a:lnTo>
                    <a:lnTo>
                      <a:pt x="13" y="44"/>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569" name="Freeform 404"/>
              <p:cNvSpPr>
                <a:spLocks/>
              </p:cNvSpPr>
              <p:nvPr/>
            </p:nvSpPr>
            <p:spPr bwMode="auto">
              <a:xfrm>
                <a:off x="2606" y="2842"/>
                <a:ext cx="7" cy="22"/>
              </a:xfrm>
              <a:custGeom>
                <a:avLst/>
                <a:gdLst>
                  <a:gd name="T0" fmla="*/ 0 w 13"/>
                  <a:gd name="T1" fmla="*/ 5 h 43"/>
                  <a:gd name="T2" fmla="*/ 0 w 13"/>
                  <a:gd name="T3" fmla="*/ 5 h 43"/>
                  <a:gd name="T4" fmla="*/ 0 w 13"/>
                  <a:gd name="T5" fmla="*/ 22 h 43"/>
                  <a:gd name="T6" fmla="*/ 7 w 13"/>
                  <a:gd name="T7" fmla="*/ 22 h 43"/>
                  <a:gd name="T8" fmla="*/ 7 w 13"/>
                  <a:gd name="T9" fmla="*/ 5 h 43"/>
                  <a:gd name="T10" fmla="*/ 7 w 13"/>
                  <a:gd name="T11" fmla="*/ 5 h 43"/>
                  <a:gd name="T12" fmla="*/ 7 w 13"/>
                  <a:gd name="T13" fmla="*/ 5 h 43"/>
                  <a:gd name="T14" fmla="*/ 6 w 13"/>
                  <a:gd name="T15" fmla="*/ 2 h 43"/>
                  <a:gd name="T16" fmla="*/ 4 w 13"/>
                  <a:gd name="T17" fmla="*/ 0 h 43"/>
                  <a:gd name="T18" fmla="*/ 1 w 13"/>
                  <a:gd name="T19" fmla="*/ 2 h 43"/>
                  <a:gd name="T20" fmla="*/ 0 w 13"/>
                  <a:gd name="T21" fmla="*/ 5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3">
                    <a:moveTo>
                      <a:pt x="0" y="9"/>
                    </a:moveTo>
                    <a:lnTo>
                      <a:pt x="0" y="9"/>
                    </a:lnTo>
                    <a:lnTo>
                      <a:pt x="0" y="43"/>
                    </a:lnTo>
                    <a:lnTo>
                      <a:pt x="13" y="43"/>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grpSp>
        <p:grpSp>
          <p:nvGrpSpPr>
            <p:cNvPr id="20490" name="Group 405"/>
            <p:cNvGrpSpPr>
              <a:grpSpLocks/>
            </p:cNvGrpSpPr>
            <p:nvPr/>
          </p:nvGrpSpPr>
          <p:grpSpPr bwMode="auto">
            <a:xfrm>
              <a:off x="2606" y="2448"/>
              <a:ext cx="640" cy="765"/>
              <a:chOff x="2606" y="2448"/>
              <a:chExt cx="640" cy="765"/>
            </a:xfrm>
          </p:grpSpPr>
          <p:sp>
            <p:nvSpPr>
              <p:cNvPr id="22170" name="Freeform 406"/>
              <p:cNvSpPr>
                <a:spLocks/>
              </p:cNvSpPr>
              <p:nvPr/>
            </p:nvSpPr>
            <p:spPr bwMode="auto">
              <a:xfrm>
                <a:off x="2606" y="2825"/>
                <a:ext cx="7" cy="22"/>
              </a:xfrm>
              <a:custGeom>
                <a:avLst/>
                <a:gdLst>
                  <a:gd name="T0" fmla="*/ 0 w 13"/>
                  <a:gd name="T1" fmla="*/ 5 h 43"/>
                  <a:gd name="T2" fmla="*/ 0 w 13"/>
                  <a:gd name="T3" fmla="*/ 5 h 43"/>
                  <a:gd name="T4" fmla="*/ 0 w 13"/>
                  <a:gd name="T5" fmla="*/ 22 h 43"/>
                  <a:gd name="T6" fmla="*/ 7 w 13"/>
                  <a:gd name="T7" fmla="*/ 22 h 43"/>
                  <a:gd name="T8" fmla="*/ 7 w 13"/>
                  <a:gd name="T9" fmla="*/ 5 h 43"/>
                  <a:gd name="T10" fmla="*/ 7 w 13"/>
                  <a:gd name="T11" fmla="*/ 5 h 43"/>
                  <a:gd name="T12" fmla="*/ 7 w 13"/>
                  <a:gd name="T13" fmla="*/ 5 h 43"/>
                  <a:gd name="T14" fmla="*/ 6 w 13"/>
                  <a:gd name="T15" fmla="*/ 2 h 43"/>
                  <a:gd name="T16" fmla="*/ 4 w 13"/>
                  <a:gd name="T17" fmla="*/ 0 h 43"/>
                  <a:gd name="T18" fmla="*/ 1 w 13"/>
                  <a:gd name="T19" fmla="*/ 2 h 43"/>
                  <a:gd name="T20" fmla="*/ 0 w 13"/>
                  <a:gd name="T21" fmla="*/ 5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3">
                    <a:moveTo>
                      <a:pt x="0" y="9"/>
                    </a:moveTo>
                    <a:lnTo>
                      <a:pt x="0" y="9"/>
                    </a:lnTo>
                    <a:lnTo>
                      <a:pt x="0" y="43"/>
                    </a:lnTo>
                    <a:lnTo>
                      <a:pt x="13" y="43"/>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71" name="Freeform 407"/>
              <p:cNvSpPr>
                <a:spLocks/>
              </p:cNvSpPr>
              <p:nvPr/>
            </p:nvSpPr>
            <p:spPr bwMode="auto">
              <a:xfrm>
                <a:off x="2606" y="2808"/>
                <a:ext cx="7" cy="21"/>
              </a:xfrm>
              <a:custGeom>
                <a:avLst/>
                <a:gdLst>
                  <a:gd name="T0" fmla="*/ 0 w 13"/>
                  <a:gd name="T1" fmla="*/ 4 h 44"/>
                  <a:gd name="T2" fmla="*/ 0 w 13"/>
                  <a:gd name="T3" fmla="*/ 4 h 44"/>
                  <a:gd name="T4" fmla="*/ 0 w 13"/>
                  <a:gd name="T5" fmla="*/ 21 h 44"/>
                  <a:gd name="T6" fmla="*/ 7 w 13"/>
                  <a:gd name="T7" fmla="*/ 21 h 44"/>
                  <a:gd name="T8" fmla="*/ 7 w 13"/>
                  <a:gd name="T9" fmla="*/ 4 h 44"/>
                  <a:gd name="T10" fmla="*/ 7 w 13"/>
                  <a:gd name="T11" fmla="*/ 4 h 44"/>
                  <a:gd name="T12" fmla="*/ 7 w 13"/>
                  <a:gd name="T13" fmla="*/ 4 h 44"/>
                  <a:gd name="T14" fmla="*/ 6 w 13"/>
                  <a:gd name="T15" fmla="*/ 2 h 44"/>
                  <a:gd name="T16" fmla="*/ 4 w 13"/>
                  <a:gd name="T17" fmla="*/ 0 h 44"/>
                  <a:gd name="T18" fmla="*/ 1 w 13"/>
                  <a:gd name="T19" fmla="*/ 2 h 44"/>
                  <a:gd name="T20" fmla="*/ 0 w 13"/>
                  <a:gd name="T21" fmla="*/ 4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4">
                    <a:moveTo>
                      <a:pt x="0" y="9"/>
                    </a:moveTo>
                    <a:lnTo>
                      <a:pt x="0" y="9"/>
                    </a:lnTo>
                    <a:lnTo>
                      <a:pt x="0" y="44"/>
                    </a:lnTo>
                    <a:lnTo>
                      <a:pt x="13" y="44"/>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72" name="Freeform 408"/>
              <p:cNvSpPr>
                <a:spLocks/>
              </p:cNvSpPr>
              <p:nvPr/>
            </p:nvSpPr>
            <p:spPr bwMode="auto">
              <a:xfrm>
                <a:off x="2606" y="2790"/>
                <a:ext cx="7" cy="22"/>
              </a:xfrm>
              <a:custGeom>
                <a:avLst/>
                <a:gdLst>
                  <a:gd name="T0" fmla="*/ 0 w 13"/>
                  <a:gd name="T1" fmla="*/ 4 h 45"/>
                  <a:gd name="T2" fmla="*/ 0 w 13"/>
                  <a:gd name="T3" fmla="*/ 4 h 45"/>
                  <a:gd name="T4" fmla="*/ 0 w 13"/>
                  <a:gd name="T5" fmla="*/ 22 h 45"/>
                  <a:gd name="T6" fmla="*/ 7 w 13"/>
                  <a:gd name="T7" fmla="*/ 22 h 45"/>
                  <a:gd name="T8" fmla="*/ 7 w 13"/>
                  <a:gd name="T9" fmla="*/ 4 h 45"/>
                  <a:gd name="T10" fmla="*/ 7 w 13"/>
                  <a:gd name="T11" fmla="*/ 4 h 45"/>
                  <a:gd name="T12" fmla="*/ 7 w 13"/>
                  <a:gd name="T13" fmla="*/ 4 h 45"/>
                  <a:gd name="T14" fmla="*/ 6 w 13"/>
                  <a:gd name="T15" fmla="*/ 2 h 45"/>
                  <a:gd name="T16" fmla="*/ 4 w 13"/>
                  <a:gd name="T17" fmla="*/ 0 h 45"/>
                  <a:gd name="T18" fmla="*/ 1 w 13"/>
                  <a:gd name="T19" fmla="*/ 2 h 45"/>
                  <a:gd name="T20" fmla="*/ 0 w 13"/>
                  <a:gd name="T21" fmla="*/ 4 h 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5">
                    <a:moveTo>
                      <a:pt x="0" y="9"/>
                    </a:moveTo>
                    <a:lnTo>
                      <a:pt x="0" y="9"/>
                    </a:lnTo>
                    <a:lnTo>
                      <a:pt x="0" y="45"/>
                    </a:lnTo>
                    <a:lnTo>
                      <a:pt x="13" y="45"/>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73" name="Freeform 409"/>
              <p:cNvSpPr>
                <a:spLocks/>
              </p:cNvSpPr>
              <p:nvPr/>
            </p:nvSpPr>
            <p:spPr bwMode="auto">
              <a:xfrm>
                <a:off x="2606" y="2772"/>
                <a:ext cx="7" cy="22"/>
              </a:xfrm>
              <a:custGeom>
                <a:avLst/>
                <a:gdLst>
                  <a:gd name="T0" fmla="*/ 0 w 13"/>
                  <a:gd name="T1" fmla="*/ 5 h 43"/>
                  <a:gd name="T2" fmla="*/ 0 w 13"/>
                  <a:gd name="T3" fmla="*/ 5 h 43"/>
                  <a:gd name="T4" fmla="*/ 0 w 13"/>
                  <a:gd name="T5" fmla="*/ 22 h 43"/>
                  <a:gd name="T6" fmla="*/ 7 w 13"/>
                  <a:gd name="T7" fmla="*/ 22 h 43"/>
                  <a:gd name="T8" fmla="*/ 7 w 13"/>
                  <a:gd name="T9" fmla="*/ 5 h 43"/>
                  <a:gd name="T10" fmla="*/ 7 w 13"/>
                  <a:gd name="T11" fmla="*/ 5 h 43"/>
                  <a:gd name="T12" fmla="*/ 7 w 13"/>
                  <a:gd name="T13" fmla="*/ 5 h 43"/>
                  <a:gd name="T14" fmla="*/ 6 w 13"/>
                  <a:gd name="T15" fmla="*/ 2 h 43"/>
                  <a:gd name="T16" fmla="*/ 4 w 13"/>
                  <a:gd name="T17" fmla="*/ 0 h 43"/>
                  <a:gd name="T18" fmla="*/ 1 w 13"/>
                  <a:gd name="T19" fmla="*/ 2 h 43"/>
                  <a:gd name="T20" fmla="*/ 0 w 13"/>
                  <a:gd name="T21" fmla="*/ 5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3">
                    <a:moveTo>
                      <a:pt x="0" y="9"/>
                    </a:moveTo>
                    <a:lnTo>
                      <a:pt x="0" y="9"/>
                    </a:lnTo>
                    <a:lnTo>
                      <a:pt x="0" y="43"/>
                    </a:lnTo>
                    <a:lnTo>
                      <a:pt x="13" y="43"/>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74" name="Freeform 410"/>
              <p:cNvSpPr>
                <a:spLocks/>
              </p:cNvSpPr>
              <p:nvPr/>
            </p:nvSpPr>
            <p:spPr bwMode="auto">
              <a:xfrm>
                <a:off x="2606" y="2755"/>
                <a:ext cx="7" cy="22"/>
              </a:xfrm>
              <a:custGeom>
                <a:avLst/>
                <a:gdLst>
                  <a:gd name="T0" fmla="*/ 0 w 13"/>
                  <a:gd name="T1" fmla="*/ 5 h 44"/>
                  <a:gd name="T2" fmla="*/ 0 w 13"/>
                  <a:gd name="T3" fmla="*/ 5 h 44"/>
                  <a:gd name="T4" fmla="*/ 0 w 13"/>
                  <a:gd name="T5" fmla="*/ 22 h 44"/>
                  <a:gd name="T6" fmla="*/ 7 w 13"/>
                  <a:gd name="T7" fmla="*/ 22 h 44"/>
                  <a:gd name="T8" fmla="*/ 7 w 13"/>
                  <a:gd name="T9" fmla="*/ 5 h 44"/>
                  <a:gd name="T10" fmla="*/ 7 w 13"/>
                  <a:gd name="T11" fmla="*/ 5 h 44"/>
                  <a:gd name="T12" fmla="*/ 7 w 13"/>
                  <a:gd name="T13" fmla="*/ 5 h 44"/>
                  <a:gd name="T14" fmla="*/ 6 w 13"/>
                  <a:gd name="T15" fmla="*/ 2 h 44"/>
                  <a:gd name="T16" fmla="*/ 4 w 13"/>
                  <a:gd name="T17" fmla="*/ 0 h 44"/>
                  <a:gd name="T18" fmla="*/ 1 w 13"/>
                  <a:gd name="T19" fmla="*/ 2 h 44"/>
                  <a:gd name="T20" fmla="*/ 0 w 13"/>
                  <a:gd name="T21" fmla="*/ 5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4">
                    <a:moveTo>
                      <a:pt x="0" y="9"/>
                    </a:moveTo>
                    <a:lnTo>
                      <a:pt x="0" y="9"/>
                    </a:lnTo>
                    <a:lnTo>
                      <a:pt x="0" y="44"/>
                    </a:lnTo>
                    <a:lnTo>
                      <a:pt x="13" y="44"/>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75" name="Freeform 411"/>
              <p:cNvSpPr>
                <a:spLocks/>
              </p:cNvSpPr>
              <p:nvPr/>
            </p:nvSpPr>
            <p:spPr bwMode="auto">
              <a:xfrm>
                <a:off x="2606" y="2738"/>
                <a:ext cx="7" cy="22"/>
              </a:xfrm>
              <a:custGeom>
                <a:avLst/>
                <a:gdLst>
                  <a:gd name="T0" fmla="*/ 0 w 13"/>
                  <a:gd name="T1" fmla="*/ 5 h 43"/>
                  <a:gd name="T2" fmla="*/ 0 w 13"/>
                  <a:gd name="T3" fmla="*/ 5 h 43"/>
                  <a:gd name="T4" fmla="*/ 0 w 13"/>
                  <a:gd name="T5" fmla="*/ 22 h 43"/>
                  <a:gd name="T6" fmla="*/ 7 w 13"/>
                  <a:gd name="T7" fmla="*/ 22 h 43"/>
                  <a:gd name="T8" fmla="*/ 7 w 13"/>
                  <a:gd name="T9" fmla="*/ 5 h 43"/>
                  <a:gd name="T10" fmla="*/ 7 w 13"/>
                  <a:gd name="T11" fmla="*/ 5 h 43"/>
                  <a:gd name="T12" fmla="*/ 7 w 13"/>
                  <a:gd name="T13" fmla="*/ 5 h 43"/>
                  <a:gd name="T14" fmla="*/ 6 w 13"/>
                  <a:gd name="T15" fmla="*/ 2 h 43"/>
                  <a:gd name="T16" fmla="*/ 4 w 13"/>
                  <a:gd name="T17" fmla="*/ 0 h 43"/>
                  <a:gd name="T18" fmla="*/ 1 w 13"/>
                  <a:gd name="T19" fmla="*/ 2 h 43"/>
                  <a:gd name="T20" fmla="*/ 0 w 13"/>
                  <a:gd name="T21" fmla="*/ 5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3">
                    <a:moveTo>
                      <a:pt x="0" y="9"/>
                    </a:moveTo>
                    <a:lnTo>
                      <a:pt x="0" y="9"/>
                    </a:lnTo>
                    <a:lnTo>
                      <a:pt x="0" y="43"/>
                    </a:lnTo>
                    <a:lnTo>
                      <a:pt x="13" y="43"/>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76" name="Freeform 412"/>
              <p:cNvSpPr>
                <a:spLocks/>
              </p:cNvSpPr>
              <p:nvPr/>
            </p:nvSpPr>
            <p:spPr bwMode="auto">
              <a:xfrm>
                <a:off x="2606" y="2721"/>
                <a:ext cx="7" cy="22"/>
              </a:xfrm>
              <a:custGeom>
                <a:avLst/>
                <a:gdLst>
                  <a:gd name="T0" fmla="*/ 0 w 13"/>
                  <a:gd name="T1" fmla="*/ 5 h 43"/>
                  <a:gd name="T2" fmla="*/ 0 w 13"/>
                  <a:gd name="T3" fmla="*/ 5 h 43"/>
                  <a:gd name="T4" fmla="*/ 0 w 13"/>
                  <a:gd name="T5" fmla="*/ 22 h 43"/>
                  <a:gd name="T6" fmla="*/ 7 w 13"/>
                  <a:gd name="T7" fmla="*/ 22 h 43"/>
                  <a:gd name="T8" fmla="*/ 7 w 13"/>
                  <a:gd name="T9" fmla="*/ 5 h 43"/>
                  <a:gd name="T10" fmla="*/ 7 w 13"/>
                  <a:gd name="T11" fmla="*/ 5 h 43"/>
                  <a:gd name="T12" fmla="*/ 7 w 13"/>
                  <a:gd name="T13" fmla="*/ 5 h 43"/>
                  <a:gd name="T14" fmla="*/ 6 w 13"/>
                  <a:gd name="T15" fmla="*/ 2 h 43"/>
                  <a:gd name="T16" fmla="*/ 4 w 13"/>
                  <a:gd name="T17" fmla="*/ 0 h 43"/>
                  <a:gd name="T18" fmla="*/ 1 w 13"/>
                  <a:gd name="T19" fmla="*/ 2 h 43"/>
                  <a:gd name="T20" fmla="*/ 0 w 13"/>
                  <a:gd name="T21" fmla="*/ 5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3">
                    <a:moveTo>
                      <a:pt x="0" y="9"/>
                    </a:moveTo>
                    <a:lnTo>
                      <a:pt x="0" y="9"/>
                    </a:lnTo>
                    <a:lnTo>
                      <a:pt x="0" y="43"/>
                    </a:lnTo>
                    <a:lnTo>
                      <a:pt x="13" y="43"/>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77" name="Freeform 413"/>
              <p:cNvSpPr>
                <a:spLocks/>
              </p:cNvSpPr>
              <p:nvPr/>
            </p:nvSpPr>
            <p:spPr bwMode="auto">
              <a:xfrm>
                <a:off x="2606" y="2704"/>
                <a:ext cx="7" cy="21"/>
              </a:xfrm>
              <a:custGeom>
                <a:avLst/>
                <a:gdLst>
                  <a:gd name="T0" fmla="*/ 0 w 13"/>
                  <a:gd name="T1" fmla="*/ 4 h 44"/>
                  <a:gd name="T2" fmla="*/ 0 w 13"/>
                  <a:gd name="T3" fmla="*/ 4 h 44"/>
                  <a:gd name="T4" fmla="*/ 0 w 13"/>
                  <a:gd name="T5" fmla="*/ 21 h 44"/>
                  <a:gd name="T6" fmla="*/ 7 w 13"/>
                  <a:gd name="T7" fmla="*/ 21 h 44"/>
                  <a:gd name="T8" fmla="*/ 7 w 13"/>
                  <a:gd name="T9" fmla="*/ 4 h 44"/>
                  <a:gd name="T10" fmla="*/ 7 w 13"/>
                  <a:gd name="T11" fmla="*/ 4 h 44"/>
                  <a:gd name="T12" fmla="*/ 7 w 13"/>
                  <a:gd name="T13" fmla="*/ 4 h 44"/>
                  <a:gd name="T14" fmla="*/ 6 w 13"/>
                  <a:gd name="T15" fmla="*/ 2 h 44"/>
                  <a:gd name="T16" fmla="*/ 4 w 13"/>
                  <a:gd name="T17" fmla="*/ 0 h 44"/>
                  <a:gd name="T18" fmla="*/ 1 w 13"/>
                  <a:gd name="T19" fmla="*/ 2 h 44"/>
                  <a:gd name="T20" fmla="*/ 0 w 13"/>
                  <a:gd name="T21" fmla="*/ 4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4">
                    <a:moveTo>
                      <a:pt x="0" y="9"/>
                    </a:moveTo>
                    <a:lnTo>
                      <a:pt x="0" y="9"/>
                    </a:lnTo>
                    <a:lnTo>
                      <a:pt x="0" y="44"/>
                    </a:lnTo>
                    <a:lnTo>
                      <a:pt x="13" y="44"/>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78" name="Freeform 414"/>
              <p:cNvSpPr>
                <a:spLocks/>
              </p:cNvSpPr>
              <p:nvPr/>
            </p:nvSpPr>
            <p:spPr bwMode="auto">
              <a:xfrm>
                <a:off x="2606" y="2686"/>
                <a:ext cx="7" cy="22"/>
              </a:xfrm>
              <a:custGeom>
                <a:avLst/>
                <a:gdLst>
                  <a:gd name="T0" fmla="*/ 0 w 13"/>
                  <a:gd name="T1" fmla="*/ 4 h 45"/>
                  <a:gd name="T2" fmla="*/ 0 w 13"/>
                  <a:gd name="T3" fmla="*/ 4 h 45"/>
                  <a:gd name="T4" fmla="*/ 0 w 13"/>
                  <a:gd name="T5" fmla="*/ 22 h 45"/>
                  <a:gd name="T6" fmla="*/ 7 w 13"/>
                  <a:gd name="T7" fmla="*/ 22 h 45"/>
                  <a:gd name="T8" fmla="*/ 7 w 13"/>
                  <a:gd name="T9" fmla="*/ 4 h 45"/>
                  <a:gd name="T10" fmla="*/ 7 w 13"/>
                  <a:gd name="T11" fmla="*/ 4 h 45"/>
                  <a:gd name="T12" fmla="*/ 7 w 13"/>
                  <a:gd name="T13" fmla="*/ 4 h 45"/>
                  <a:gd name="T14" fmla="*/ 6 w 13"/>
                  <a:gd name="T15" fmla="*/ 2 h 45"/>
                  <a:gd name="T16" fmla="*/ 4 w 13"/>
                  <a:gd name="T17" fmla="*/ 0 h 45"/>
                  <a:gd name="T18" fmla="*/ 1 w 13"/>
                  <a:gd name="T19" fmla="*/ 2 h 45"/>
                  <a:gd name="T20" fmla="*/ 0 w 13"/>
                  <a:gd name="T21" fmla="*/ 4 h 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5">
                    <a:moveTo>
                      <a:pt x="0" y="9"/>
                    </a:moveTo>
                    <a:lnTo>
                      <a:pt x="0" y="9"/>
                    </a:lnTo>
                    <a:lnTo>
                      <a:pt x="0" y="45"/>
                    </a:lnTo>
                    <a:lnTo>
                      <a:pt x="13" y="45"/>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79" name="Freeform 415"/>
              <p:cNvSpPr>
                <a:spLocks/>
              </p:cNvSpPr>
              <p:nvPr/>
            </p:nvSpPr>
            <p:spPr bwMode="auto">
              <a:xfrm>
                <a:off x="2606" y="2683"/>
                <a:ext cx="7" cy="7"/>
              </a:xfrm>
              <a:custGeom>
                <a:avLst/>
                <a:gdLst>
                  <a:gd name="T0" fmla="*/ 0 w 13"/>
                  <a:gd name="T1" fmla="*/ 3 h 14"/>
                  <a:gd name="T2" fmla="*/ 0 w 13"/>
                  <a:gd name="T3" fmla="*/ 5 h 14"/>
                  <a:gd name="T4" fmla="*/ 0 w 13"/>
                  <a:gd name="T5" fmla="*/ 7 h 14"/>
                  <a:gd name="T6" fmla="*/ 7 w 13"/>
                  <a:gd name="T7" fmla="*/ 7 h 14"/>
                  <a:gd name="T8" fmla="*/ 7 w 13"/>
                  <a:gd name="T9" fmla="*/ 5 h 14"/>
                  <a:gd name="T10" fmla="*/ 7 w 13"/>
                  <a:gd name="T11" fmla="*/ 6 h 14"/>
                  <a:gd name="T12" fmla="*/ 7 w 13"/>
                  <a:gd name="T13" fmla="*/ 5 h 14"/>
                  <a:gd name="T14" fmla="*/ 6 w 13"/>
                  <a:gd name="T15" fmla="*/ 2 h 14"/>
                  <a:gd name="T16" fmla="*/ 4 w 13"/>
                  <a:gd name="T17" fmla="*/ 0 h 14"/>
                  <a:gd name="T18" fmla="*/ 1 w 13"/>
                  <a:gd name="T19" fmla="*/ 2 h 14"/>
                  <a:gd name="T20" fmla="*/ 0 w 13"/>
                  <a:gd name="T21" fmla="*/ 5 h 14"/>
                  <a:gd name="T22" fmla="*/ 0 w 13"/>
                  <a:gd name="T23" fmla="*/ 3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14">
                    <a:moveTo>
                      <a:pt x="0" y="5"/>
                    </a:moveTo>
                    <a:lnTo>
                      <a:pt x="0" y="9"/>
                    </a:lnTo>
                    <a:lnTo>
                      <a:pt x="0" y="14"/>
                    </a:lnTo>
                    <a:lnTo>
                      <a:pt x="13" y="14"/>
                    </a:lnTo>
                    <a:lnTo>
                      <a:pt x="13" y="9"/>
                    </a:lnTo>
                    <a:lnTo>
                      <a:pt x="13" y="12"/>
                    </a:lnTo>
                    <a:lnTo>
                      <a:pt x="13" y="9"/>
                    </a:lnTo>
                    <a:lnTo>
                      <a:pt x="12" y="3"/>
                    </a:lnTo>
                    <a:lnTo>
                      <a:pt x="7" y="0"/>
                    </a:lnTo>
                    <a:lnTo>
                      <a:pt x="2" y="3"/>
                    </a:lnTo>
                    <a:lnTo>
                      <a:pt x="0" y="9"/>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80" name="Freeform 416"/>
              <p:cNvSpPr>
                <a:spLocks/>
              </p:cNvSpPr>
              <p:nvPr/>
            </p:nvSpPr>
            <p:spPr bwMode="auto">
              <a:xfrm>
                <a:off x="2606" y="2679"/>
                <a:ext cx="7" cy="10"/>
              </a:xfrm>
              <a:custGeom>
                <a:avLst/>
                <a:gdLst>
                  <a:gd name="T0" fmla="*/ 1 w 15"/>
                  <a:gd name="T1" fmla="*/ 3 h 20"/>
                  <a:gd name="T2" fmla="*/ 1 w 15"/>
                  <a:gd name="T3" fmla="*/ 3 h 20"/>
                  <a:gd name="T4" fmla="*/ 0 w 15"/>
                  <a:gd name="T5" fmla="*/ 7 h 20"/>
                  <a:gd name="T6" fmla="*/ 6 w 15"/>
                  <a:gd name="T7" fmla="*/ 10 h 20"/>
                  <a:gd name="T8" fmla="*/ 7 w 15"/>
                  <a:gd name="T9" fmla="*/ 7 h 20"/>
                  <a:gd name="T10" fmla="*/ 7 w 15"/>
                  <a:gd name="T11" fmla="*/ 7 h 20"/>
                  <a:gd name="T12" fmla="*/ 7 w 15"/>
                  <a:gd name="T13" fmla="*/ 6 h 20"/>
                  <a:gd name="T14" fmla="*/ 6 w 15"/>
                  <a:gd name="T15" fmla="*/ 2 h 20"/>
                  <a:gd name="T16" fmla="*/ 5 w 15"/>
                  <a:gd name="T17" fmla="*/ 0 h 20"/>
                  <a:gd name="T18" fmla="*/ 2 w 15"/>
                  <a:gd name="T19" fmla="*/ 1 h 20"/>
                  <a:gd name="T20" fmla="*/ 1 w 15"/>
                  <a:gd name="T21" fmla="*/ 4 h 20"/>
                  <a:gd name="T22" fmla="*/ 1 w 15"/>
                  <a:gd name="T23" fmla="*/ 3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0">
                    <a:moveTo>
                      <a:pt x="2" y="6"/>
                    </a:moveTo>
                    <a:lnTo>
                      <a:pt x="2" y="6"/>
                    </a:lnTo>
                    <a:lnTo>
                      <a:pt x="0" y="13"/>
                    </a:lnTo>
                    <a:lnTo>
                      <a:pt x="13" y="20"/>
                    </a:lnTo>
                    <a:lnTo>
                      <a:pt x="15" y="13"/>
                    </a:lnTo>
                    <a:lnTo>
                      <a:pt x="15" y="11"/>
                    </a:lnTo>
                    <a:lnTo>
                      <a:pt x="13" y="4"/>
                    </a:lnTo>
                    <a:lnTo>
                      <a:pt x="10" y="0"/>
                    </a:lnTo>
                    <a:lnTo>
                      <a:pt x="5" y="2"/>
                    </a:lnTo>
                    <a:lnTo>
                      <a:pt x="2" y="8"/>
                    </a:lnTo>
                    <a:lnTo>
                      <a:pt x="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81" name="Freeform 417"/>
              <p:cNvSpPr>
                <a:spLocks/>
              </p:cNvSpPr>
              <p:nvPr/>
            </p:nvSpPr>
            <p:spPr bwMode="auto">
              <a:xfrm>
                <a:off x="2607" y="2676"/>
                <a:ext cx="7" cy="10"/>
              </a:xfrm>
              <a:custGeom>
                <a:avLst/>
                <a:gdLst>
                  <a:gd name="T0" fmla="*/ 0 w 15"/>
                  <a:gd name="T1" fmla="*/ 3 h 20"/>
                  <a:gd name="T2" fmla="*/ 0 w 15"/>
                  <a:gd name="T3" fmla="*/ 3 h 20"/>
                  <a:gd name="T4" fmla="*/ 0 w 15"/>
                  <a:gd name="T5" fmla="*/ 7 h 20"/>
                  <a:gd name="T6" fmla="*/ 6 w 15"/>
                  <a:gd name="T7" fmla="*/ 10 h 20"/>
                  <a:gd name="T8" fmla="*/ 7 w 15"/>
                  <a:gd name="T9" fmla="*/ 7 h 20"/>
                  <a:gd name="T10" fmla="*/ 7 w 15"/>
                  <a:gd name="T11" fmla="*/ 7 h 20"/>
                  <a:gd name="T12" fmla="*/ 7 w 15"/>
                  <a:gd name="T13" fmla="*/ 6 h 20"/>
                  <a:gd name="T14" fmla="*/ 6 w 15"/>
                  <a:gd name="T15" fmla="*/ 2 h 20"/>
                  <a:gd name="T16" fmla="*/ 5 w 15"/>
                  <a:gd name="T17" fmla="*/ 0 h 20"/>
                  <a:gd name="T18" fmla="*/ 2 w 15"/>
                  <a:gd name="T19" fmla="*/ 1 h 20"/>
                  <a:gd name="T20" fmla="*/ 0 w 15"/>
                  <a:gd name="T21" fmla="*/ 4 h 20"/>
                  <a:gd name="T22" fmla="*/ 0 w 15"/>
                  <a:gd name="T23" fmla="*/ 3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0">
                    <a:moveTo>
                      <a:pt x="1" y="6"/>
                    </a:moveTo>
                    <a:lnTo>
                      <a:pt x="1" y="6"/>
                    </a:lnTo>
                    <a:lnTo>
                      <a:pt x="0" y="13"/>
                    </a:lnTo>
                    <a:lnTo>
                      <a:pt x="13" y="20"/>
                    </a:lnTo>
                    <a:lnTo>
                      <a:pt x="15" y="13"/>
                    </a:lnTo>
                    <a:lnTo>
                      <a:pt x="15" y="11"/>
                    </a:lnTo>
                    <a:lnTo>
                      <a:pt x="13" y="4"/>
                    </a:lnTo>
                    <a:lnTo>
                      <a:pt x="10" y="0"/>
                    </a:lnTo>
                    <a:lnTo>
                      <a:pt x="5" y="2"/>
                    </a:lnTo>
                    <a:lnTo>
                      <a:pt x="1" y="7"/>
                    </a:lnTo>
                    <a:lnTo>
                      <a:pt x="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82" name="Freeform 418"/>
              <p:cNvSpPr>
                <a:spLocks/>
              </p:cNvSpPr>
              <p:nvPr/>
            </p:nvSpPr>
            <p:spPr bwMode="auto">
              <a:xfrm>
                <a:off x="2608" y="2672"/>
                <a:ext cx="7" cy="10"/>
              </a:xfrm>
              <a:custGeom>
                <a:avLst/>
                <a:gdLst>
                  <a:gd name="T0" fmla="*/ 2 w 15"/>
                  <a:gd name="T1" fmla="*/ 2 h 20"/>
                  <a:gd name="T2" fmla="*/ 1 w 15"/>
                  <a:gd name="T3" fmla="*/ 3 h 20"/>
                  <a:gd name="T4" fmla="*/ 0 w 15"/>
                  <a:gd name="T5" fmla="*/ 7 h 20"/>
                  <a:gd name="T6" fmla="*/ 7 w 15"/>
                  <a:gd name="T7" fmla="*/ 10 h 20"/>
                  <a:gd name="T8" fmla="*/ 7 w 15"/>
                  <a:gd name="T9" fmla="*/ 7 h 20"/>
                  <a:gd name="T10" fmla="*/ 7 w 15"/>
                  <a:gd name="T11" fmla="*/ 7 h 20"/>
                  <a:gd name="T12" fmla="*/ 7 w 15"/>
                  <a:gd name="T13" fmla="*/ 6 h 20"/>
                  <a:gd name="T14" fmla="*/ 7 w 15"/>
                  <a:gd name="T15" fmla="*/ 2 h 20"/>
                  <a:gd name="T16" fmla="*/ 5 w 15"/>
                  <a:gd name="T17" fmla="*/ 0 h 20"/>
                  <a:gd name="T18" fmla="*/ 2 w 15"/>
                  <a:gd name="T19" fmla="*/ 1 h 20"/>
                  <a:gd name="T20" fmla="*/ 1 w 15"/>
                  <a:gd name="T21" fmla="*/ 4 h 20"/>
                  <a:gd name="T22" fmla="*/ 2 w 15"/>
                  <a:gd name="T23" fmla="*/ 2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0">
                    <a:moveTo>
                      <a:pt x="4" y="4"/>
                    </a:moveTo>
                    <a:lnTo>
                      <a:pt x="2" y="5"/>
                    </a:lnTo>
                    <a:lnTo>
                      <a:pt x="0" y="13"/>
                    </a:lnTo>
                    <a:lnTo>
                      <a:pt x="14" y="20"/>
                    </a:lnTo>
                    <a:lnTo>
                      <a:pt x="15" y="13"/>
                    </a:lnTo>
                    <a:lnTo>
                      <a:pt x="14" y="14"/>
                    </a:lnTo>
                    <a:lnTo>
                      <a:pt x="15" y="11"/>
                    </a:lnTo>
                    <a:lnTo>
                      <a:pt x="14" y="4"/>
                    </a:lnTo>
                    <a:lnTo>
                      <a:pt x="10" y="0"/>
                    </a:lnTo>
                    <a:lnTo>
                      <a:pt x="5" y="2"/>
                    </a:lnTo>
                    <a:lnTo>
                      <a:pt x="2" y="7"/>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83" name="Freeform 419"/>
              <p:cNvSpPr>
                <a:spLocks/>
              </p:cNvSpPr>
              <p:nvPr/>
            </p:nvSpPr>
            <p:spPr bwMode="auto">
              <a:xfrm>
                <a:off x="2609" y="2668"/>
                <a:ext cx="8" cy="11"/>
              </a:xfrm>
              <a:custGeom>
                <a:avLst/>
                <a:gdLst>
                  <a:gd name="T0" fmla="*/ 2 w 15"/>
                  <a:gd name="T1" fmla="*/ 3 h 21"/>
                  <a:gd name="T2" fmla="*/ 2 w 15"/>
                  <a:gd name="T3" fmla="*/ 3 h 21"/>
                  <a:gd name="T4" fmla="*/ 0 w 15"/>
                  <a:gd name="T5" fmla="*/ 6 h 21"/>
                  <a:gd name="T6" fmla="*/ 5 w 15"/>
                  <a:gd name="T7" fmla="*/ 11 h 21"/>
                  <a:gd name="T8" fmla="*/ 7 w 15"/>
                  <a:gd name="T9" fmla="*/ 8 h 21"/>
                  <a:gd name="T10" fmla="*/ 7 w 15"/>
                  <a:gd name="T11" fmla="*/ 8 h 21"/>
                  <a:gd name="T12" fmla="*/ 7 w 15"/>
                  <a:gd name="T13" fmla="*/ 9 h 21"/>
                  <a:gd name="T14" fmla="*/ 8 w 15"/>
                  <a:gd name="T15" fmla="*/ 6 h 21"/>
                  <a:gd name="T16" fmla="*/ 7 w 15"/>
                  <a:gd name="T17" fmla="*/ 2 h 21"/>
                  <a:gd name="T18" fmla="*/ 4 w 15"/>
                  <a:gd name="T19" fmla="*/ 0 h 21"/>
                  <a:gd name="T20" fmla="*/ 2 w 15"/>
                  <a:gd name="T21" fmla="*/ 2 h 21"/>
                  <a:gd name="T22" fmla="*/ 2 w 15"/>
                  <a:gd name="T23" fmla="*/ 3 h 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1">
                    <a:moveTo>
                      <a:pt x="3" y="5"/>
                    </a:moveTo>
                    <a:lnTo>
                      <a:pt x="3" y="5"/>
                    </a:lnTo>
                    <a:lnTo>
                      <a:pt x="0" y="11"/>
                    </a:lnTo>
                    <a:lnTo>
                      <a:pt x="10" y="21"/>
                    </a:lnTo>
                    <a:lnTo>
                      <a:pt x="13" y="16"/>
                    </a:lnTo>
                    <a:lnTo>
                      <a:pt x="13" y="18"/>
                    </a:lnTo>
                    <a:lnTo>
                      <a:pt x="15" y="11"/>
                    </a:lnTo>
                    <a:lnTo>
                      <a:pt x="13" y="3"/>
                    </a:lnTo>
                    <a:lnTo>
                      <a:pt x="8" y="0"/>
                    </a:lnTo>
                    <a:lnTo>
                      <a:pt x="3" y="3"/>
                    </a:lnTo>
                    <a:lnTo>
                      <a:pt x="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84" name="Freeform 420"/>
              <p:cNvSpPr>
                <a:spLocks/>
              </p:cNvSpPr>
              <p:nvPr/>
            </p:nvSpPr>
            <p:spPr bwMode="auto">
              <a:xfrm>
                <a:off x="2611" y="2666"/>
                <a:ext cx="8" cy="10"/>
              </a:xfrm>
              <a:custGeom>
                <a:avLst/>
                <a:gdLst>
                  <a:gd name="T0" fmla="*/ 2 w 15"/>
                  <a:gd name="T1" fmla="*/ 3 h 22"/>
                  <a:gd name="T2" fmla="*/ 2 w 15"/>
                  <a:gd name="T3" fmla="*/ 3 h 22"/>
                  <a:gd name="T4" fmla="*/ 0 w 15"/>
                  <a:gd name="T5" fmla="*/ 5 h 22"/>
                  <a:gd name="T6" fmla="*/ 5 w 15"/>
                  <a:gd name="T7" fmla="*/ 10 h 22"/>
                  <a:gd name="T8" fmla="*/ 7 w 15"/>
                  <a:gd name="T9" fmla="*/ 8 h 22"/>
                  <a:gd name="T10" fmla="*/ 7 w 15"/>
                  <a:gd name="T11" fmla="*/ 8 h 22"/>
                  <a:gd name="T12" fmla="*/ 7 w 15"/>
                  <a:gd name="T13" fmla="*/ 8 h 22"/>
                  <a:gd name="T14" fmla="*/ 8 w 15"/>
                  <a:gd name="T15" fmla="*/ 5 h 22"/>
                  <a:gd name="T16" fmla="*/ 7 w 15"/>
                  <a:gd name="T17" fmla="*/ 2 h 22"/>
                  <a:gd name="T18" fmla="*/ 4 w 15"/>
                  <a:gd name="T19" fmla="*/ 0 h 22"/>
                  <a:gd name="T20" fmla="*/ 2 w 15"/>
                  <a:gd name="T21" fmla="*/ 2 h 22"/>
                  <a:gd name="T22" fmla="*/ 2 w 15"/>
                  <a:gd name="T23" fmla="*/ 3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2">
                    <a:moveTo>
                      <a:pt x="3" y="6"/>
                    </a:moveTo>
                    <a:lnTo>
                      <a:pt x="3" y="6"/>
                    </a:lnTo>
                    <a:lnTo>
                      <a:pt x="0" y="11"/>
                    </a:lnTo>
                    <a:lnTo>
                      <a:pt x="10" y="22"/>
                    </a:lnTo>
                    <a:lnTo>
                      <a:pt x="13" y="17"/>
                    </a:lnTo>
                    <a:lnTo>
                      <a:pt x="13" y="18"/>
                    </a:lnTo>
                    <a:lnTo>
                      <a:pt x="15" y="11"/>
                    </a:lnTo>
                    <a:lnTo>
                      <a:pt x="13" y="4"/>
                    </a:lnTo>
                    <a:lnTo>
                      <a:pt x="8" y="0"/>
                    </a:lnTo>
                    <a:lnTo>
                      <a:pt x="3" y="4"/>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85" name="Freeform 421"/>
              <p:cNvSpPr>
                <a:spLocks/>
              </p:cNvSpPr>
              <p:nvPr/>
            </p:nvSpPr>
            <p:spPr bwMode="auto">
              <a:xfrm>
                <a:off x="2613" y="2663"/>
                <a:ext cx="6" cy="11"/>
              </a:xfrm>
              <a:custGeom>
                <a:avLst/>
                <a:gdLst>
                  <a:gd name="T0" fmla="*/ 2 w 14"/>
                  <a:gd name="T1" fmla="*/ 1 h 22"/>
                  <a:gd name="T2" fmla="*/ 2 w 14"/>
                  <a:gd name="T3" fmla="*/ 2 h 22"/>
                  <a:gd name="T4" fmla="*/ 0 w 14"/>
                  <a:gd name="T5" fmla="*/ 6 h 22"/>
                  <a:gd name="T6" fmla="*/ 4 w 14"/>
                  <a:gd name="T7" fmla="*/ 11 h 22"/>
                  <a:gd name="T8" fmla="*/ 6 w 14"/>
                  <a:gd name="T9" fmla="*/ 7 h 22"/>
                  <a:gd name="T10" fmla="*/ 5 w 14"/>
                  <a:gd name="T11" fmla="*/ 8 h 22"/>
                  <a:gd name="T12" fmla="*/ 6 w 14"/>
                  <a:gd name="T13" fmla="*/ 7 h 22"/>
                  <a:gd name="T14" fmla="*/ 6 w 14"/>
                  <a:gd name="T15" fmla="*/ 4 h 22"/>
                  <a:gd name="T16" fmla="*/ 5 w 14"/>
                  <a:gd name="T17" fmla="*/ 1 h 22"/>
                  <a:gd name="T18" fmla="*/ 3 w 14"/>
                  <a:gd name="T19" fmla="*/ 0 h 22"/>
                  <a:gd name="T20" fmla="*/ 2 w 14"/>
                  <a:gd name="T21" fmla="*/ 2 h 22"/>
                  <a:gd name="T22" fmla="*/ 2 w 14"/>
                  <a:gd name="T23" fmla="*/ 1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 h="22">
                    <a:moveTo>
                      <a:pt x="5" y="2"/>
                    </a:moveTo>
                    <a:lnTo>
                      <a:pt x="4" y="3"/>
                    </a:lnTo>
                    <a:lnTo>
                      <a:pt x="0" y="11"/>
                    </a:lnTo>
                    <a:lnTo>
                      <a:pt x="10" y="22"/>
                    </a:lnTo>
                    <a:lnTo>
                      <a:pt x="14" y="14"/>
                    </a:lnTo>
                    <a:lnTo>
                      <a:pt x="12" y="16"/>
                    </a:lnTo>
                    <a:lnTo>
                      <a:pt x="14" y="14"/>
                    </a:lnTo>
                    <a:lnTo>
                      <a:pt x="14" y="7"/>
                    </a:lnTo>
                    <a:lnTo>
                      <a:pt x="12" y="2"/>
                    </a:lnTo>
                    <a:lnTo>
                      <a:pt x="7" y="0"/>
                    </a:lnTo>
                    <a:lnTo>
                      <a:pt x="4" y="3"/>
                    </a:lnTo>
                    <a:lnTo>
                      <a:pt x="5"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86" name="Freeform 422"/>
              <p:cNvSpPr>
                <a:spLocks/>
              </p:cNvSpPr>
              <p:nvPr/>
            </p:nvSpPr>
            <p:spPr bwMode="auto">
              <a:xfrm>
                <a:off x="2615" y="2662"/>
                <a:ext cx="8" cy="9"/>
              </a:xfrm>
              <a:custGeom>
                <a:avLst/>
                <a:gdLst>
                  <a:gd name="T0" fmla="*/ 2 w 15"/>
                  <a:gd name="T1" fmla="*/ 1 h 18"/>
                  <a:gd name="T2" fmla="*/ 3 w 15"/>
                  <a:gd name="T3" fmla="*/ 0 h 18"/>
                  <a:gd name="T4" fmla="*/ 0 w 15"/>
                  <a:gd name="T5" fmla="*/ 2 h 18"/>
                  <a:gd name="T6" fmla="*/ 4 w 15"/>
                  <a:gd name="T7" fmla="*/ 9 h 18"/>
                  <a:gd name="T8" fmla="*/ 6 w 15"/>
                  <a:gd name="T9" fmla="*/ 8 h 18"/>
                  <a:gd name="T10" fmla="*/ 7 w 15"/>
                  <a:gd name="T11" fmla="*/ 7 h 18"/>
                  <a:gd name="T12" fmla="*/ 6 w 15"/>
                  <a:gd name="T13" fmla="*/ 8 h 18"/>
                  <a:gd name="T14" fmla="*/ 8 w 15"/>
                  <a:gd name="T15" fmla="*/ 6 h 18"/>
                  <a:gd name="T16" fmla="*/ 7 w 15"/>
                  <a:gd name="T17" fmla="*/ 2 h 18"/>
                  <a:gd name="T18" fmla="*/ 5 w 15"/>
                  <a:gd name="T19" fmla="*/ 0 h 18"/>
                  <a:gd name="T20" fmla="*/ 3 w 15"/>
                  <a:gd name="T21" fmla="*/ 0 h 18"/>
                  <a:gd name="T22" fmla="*/ 2 w 15"/>
                  <a:gd name="T23" fmla="*/ 1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18">
                    <a:moveTo>
                      <a:pt x="4" y="2"/>
                    </a:moveTo>
                    <a:lnTo>
                      <a:pt x="5" y="0"/>
                    </a:lnTo>
                    <a:lnTo>
                      <a:pt x="0" y="4"/>
                    </a:lnTo>
                    <a:lnTo>
                      <a:pt x="7" y="18"/>
                    </a:lnTo>
                    <a:lnTo>
                      <a:pt x="12" y="15"/>
                    </a:lnTo>
                    <a:lnTo>
                      <a:pt x="14" y="13"/>
                    </a:lnTo>
                    <a:lnTo>
                      <a:pt x="12" y="15"/>
                    </a:lnTo>
                    <a:lnTo>
                      <a:pt x="15" y="11"/>
                    </a:lnTo>
                    <a:lnTo>
                      <a:pt x="14" y="4"/>
                    </a:lnTo>
                    <a:lnTo>
                      <a:pt x="10" y="0"/>
                    </a:lnTo>
                    <a:lnTo>
                      <a:pt x="5" y="0"/>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87" name="Freeform 423"/>
              <p:cNvSpPr>
                <a:spLocks/>
              </p:cNvSpPr>
              <p:nvPr/>
            </p:nvSpPr>
            <p:spPr bwMode="auto">
              <a:xfrm>
                <a:off x="2617" y="2658"/>
                <a:ext cx="7" cy="10"/>
              </a:xfrm>
              <a:custGeom>
                <a:avLst/>
                <a:gdLst>
                  <a:gd name="T0" fmla="*/ 3 w 15"/>
                  <a:gd name="T1" fmla="*/ 1 h 22"/>
                  <a:gd name="T2" fmla="*/ 1 w 15"/>
                  <a:gd name="T3" fmla="*/ 2 h 22"/>
                  <a:gd name="T4" fmla="*/ 0 w 15"/>
                  <a:gd name="T5" fmla="*/ 5 h 22"/>
                  <a:gd name="T6" fmla="*/ 5 w 15"/>
                  <a:gd name="T7" fmla="*/ 10 h 22"/>
                  <a:gd name="T8" fmla="*/ 6 w 15"/>
                  <a:gd name="T9" fmla="*/ 7 h 22"/>
                  <a:gd name="T10" fmla="*/ 5 w 15"/>
                  <a:gd name="T11" fmla="*/ 9 h 22"/>
                  <a:gd name="T12" fmla="*/ 6 w 15"/>
                  <a:gd name="T13" fmla="*/ 8 h 22"/>
                  <a:gd name="T14" fmla="*/ 7 w 15"/>
                  <a:gd name="T15" fmla="*/ 5 h 22"/>
                  <a:gd name="T16" fmla="*/ 6 w 15"/>
                  <a:gd name="T17" fmla="*/ 2 h 22"/>
                  <a:gd name="T18" fmla="*/ 4 w 15"/>
                  <a:gd name="T19" fmla="*/ 0 h 22"/>
                  <a:gd name="T20" fmla="*/ 1 w 15"/>
                  <a:gd name="T21" fmla="*/ 2 h 22"/>
                  <a:gd name="T22" fmla="*/ 3 w 15"/>
                  <a:gd name="T23" fmla="*/ 1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2">
                    <a:moveTo>
                      <a:pt x="6" y="2"/>
                    </a:moveTo>
                    <a:lnTo>
                      <a:pt x="3" y="5"/>
                    </a:lnTo>
                    <a:lnTo>
                      <a:pt x="0" y="11"/>
                    </a:lnTo>
                    <a:lnTo>
                      <a:pt x="10" y="22"/>
                    </a:lnTo>
                    <a:lnTo>
                      <a:pt x="13" y="16"/>
                    </a:lnTo>
                    <a:lnTo>
                      <a:pt x="10" y="20"/>
                    </a:lnTo>
                    <a:lnTo>
                      <a:pt x="13" y="18"/>
                    </a:lnTo>
                    <a:lnTo>
                      <a:pt x="15" y="11"/>
                    </a:lnTo>
                    <a:lnTo>
                      <a:pt x="13" y="4"/>
                    </a:lnTo>
                    <a:lnTo>
                      <a:pt x="8" y="0"/>
                    </a:lnTo>
                    <a:lnTo>
                      <a:pt x="3" y="4"/>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88" name="Freeform 424"/>
              <p:cNvSpPr>
                <a:spLocks/>
              </p:cNvSpPr>
              <p:nvPr/>
            </p:nvSpPr>
            <p:spPr bwMode="auto">
              <a:xfrm>
                <a:off x="2620" y="2657"/>
                <a:ext cx="8" cy="10"/>
              </a:xfrm>
              <a:custGeom>
                <a:avLst/>
                <a:gdLst>
                  <a:gd name="T0" fmla="*/ 3 w 15"/>
                  <a:gd name="T1" fmla="*/ 1 h 22"/>
                  <a:gd name="T2" fmla="*/ 4 w 15"/>
                  <a:gd name="T3" fmla="*/ 0 h 22"/>
                  <a:gd name="T4" fmla="*/ 0 w 15"/>
                  <a:gd name="T5" fmla="*/ 2 h 22"/>
                  <a:gd name="T6" fmla="*/ 2 w 15"/>
                  <a:gd name="T7" fmla="*/ 10 h 22"/>
                  <a:gd name="T8" fmla="*/ 5 w 15"/>
                  <a:gd name="T9" fmla="*/ 8 h 22"/>
                  <a:gd name="T10" fmla="*/ 6 w 15"/>
                  <a:gd name="T11" fmla="*/ 7 h 22"/>
                  <a:gd name="T12" fmla="*/ 5 w 15"/>
                  <a:gd name="T13" fmla="*/ 8 h 22"/>
                  <a:gd name="T14" fmla="*/ 8 w 15"/>
                  <a:gd name="T15" fmla="*/ 6 h 22"/>
                  <a:gd name="T16" fmla="*/ 8 w 15"/>
                  <a:gd name="T17" fmla="*/ 3 h 22"/>
                  <a:gd name="T18" fmla="*/ 6 w 15"/>
                  <a:gd name="T19" fmla="*/ 0 h 22"/>
                  <a:gd name="T20" fmla="*/ 4 w 15"/>
                  <a:gd name="T21" fmla="*/ 0 h 22"/>
                  <a:gd name="T22" fmla="*/ 3 w 15"/>
                  <a:gd name="T23" fmla="*/ 1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2">
                    <a:moveTo>
                      <a:pt x="5" y="2"/>
                    </a:moveTo>
                    <a:lnTo>
                      <a:pt x="7" y="0"/>
                    </a:lnTo>
                    <a:lnTo>
                      <a:pt x="0" y="4"/>
                    </a:lnTo>
                    <a:lnTo>
                      <a:pt x="4" y="22"/>
                    </a:lnTo>
                    <a:lnTo>
                      <a:pt x="10" y="18"/>
                    </a:lnTo>
                    <a:lnTo>
                      <a:pt x="12" y="16"/>
                    </a:lnTo>
                    <a:lnTo>
                      <a:pt x="10" y="18"/>
                    </a:lnTo>
                    <a:lnTo>
                      <a:pt x="15" y="13"/>
                    </a:lnTo>
                    <a:lnTo>
                      <a:pt x="15" y="6"/>
                    </a:lnTo>
                    <a:lnTo>
                      <a:pt x="12" y="0"/>
                    </a:lnTo>
                    <a:lnTo>
                      <a:pt x="7" y="0"/>
                    </a:lnTo>
                    <a:lnTo>
                      <a:pt x="5"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89" name="Freeform 425"/>
              <p:cNvSpPr>
                <a:spLocks/>
              </p:cNvSpPr>
              <p:nvPr/>
            </p:nvSpPr>
            <p:spPr bwMode="auto">
              <a:xfrm>
                <a:off x="2623" y="2656"/>
                <a:ext cx="7" cy="9"/>
              </a:xfrm>
              <a:custGeom>
                <a:avLst/>
                <a:gdLst>
                  <a:gd name="T0" fmla="*/ 2 w 15"/>
                  <a:gd name="T1" fmla="*/ 0 h 18"/>
                  <a:gd name="T2" fmla="*/ 2 w 15"/>
                  <a:gd name="T3" fmla="*/ 0 h 18"/>
                  <a:gd name="T4" fmla="*/ 0 w 15"/>
                  <a:gd name="T5" fmla="*/ 2 h 18"/>
                  <a:gd name="T6" fmla="*/ 3 w 15"/>
                  <a:gd name="T7" fmla="*/ 9 h 18"/>
                  <a:gd name="T8" fmla="*/ 6 w 15"/>
                  <a:gd name="T9" fmla="*/ 8 h 18"/>
                  <a:gd name="T10" fmla="*/ 6 w 15"/>
                  <a:gd name="T11" fmla="*/ 8 h 18"/>
                  <a:gd name="T12" fmla="*/ 6 w 15"/>
                  <a:gd name="T13" fmla="*/ 8 h 18"/>
                  <a:gd name="T14" fmla="*/ 7 w 15"/>
                  <a:gd name="T15" fmla="*/ 6 h 18"/>
                  <a:gd name="T16" fmla="*/ 7 w 15"/>
                  <a:gd name="T17" fmla="*/ 2 h 18"/>
                  <a:gd name="T18" fmla="*/ 5 w 15"/>
                  <a:gd name="T19" fmla="*/ 0 h 18"/>
                  <a:gd name="T20" fmla="*/ 2 w 15"/>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18">
                    <a:moveTo>
                      <a:pt x="5" y="0"/>
                    </a:moveTo>
                    <a:lnTo>
                      <a:pt x="5" y="0"/>
                    </a:lnTo>
                    <a:lnTo>
                      <a:pt x="0" y="4"/>
                    </a:lnTo>
                    <a:lnTo>
                      <a:pt x="7" y="18"/>
                    </a:lnTo>
                    <a:lnTo>
                      <a:pt x="12" y="15"/>
                    </a:lnTo>
                    <a:lnTo>
                      <a:pt x="15" y="11"/>
                    </a:lnTo>
                    <a:lnTo>
                      <a:pt x="14" y="4"/>
                    </a:lnTo>
                    <a:lnTo>
                      <a:pt x="10" y="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90" name="Freeform 426"/>
              <p:cNvSpPr>
                <a:spLocks/>
              </p:cNvSpPr>
              <p:nvPr/>
            </p:nvSpPr>
            <p:spPr bwMode="auto">
              <a:xfrm>
                <a:off x="2625" y="2653"/>
                <a:ext cx="8" cy="10"/>
              </a:xfrm>
              <a:custGeom>
                <a:avLst/>
                <a:gdLst>
                  <a:gd name="T0" fmla="*/ 4 w 15"/>
                  <a:gd name="T1" fmla="*/ 0 h 20"/>
                  <a:gd name="T2" fmla="*/ 3 w 15"/>
                  <a:gd name="T3" fmla="*/ 1 h 20"/>
                  <a:gd name="T4" fmla="*/ 0 w 15"/>
                  <a:gd name="T5" fmla="*/ 3 h 20"/>
                  <a:gd name="T6" fmla="*/ 4 w 15"/>
                  <a:gd name="T7" fmla="*/ 10 h 20"/>
                  <a:gd name="T8" fmla="*/ 6 w 15"/>
                  <a:gd name="T9" fmla="*/ 8 h 20"/>
                  <a:gd name="T10" fmla="*/ 5 w 15"/>
                  <a:gd name="T11" fmla="*/ 9 h 20"/>
                  <a:gd name="T12" fmla="*/ 6 w 15"/>
                  <a:gd name="T13" fmla="*/ 8 h 20"/>
                  <a:gd name="T14" fmla="*/ 8 w 15"/>
                  <a:gd name="T15" fmla="*/ 7 h 20"/>
                  <a:gd name="T16" fmla="*/ 7 w 15"/>
                  <a:gd name="T17" fmla="*/ 3 h 20"/>
                  <a:gd name="T18" fmla="*/ 5 w 15"/>
                  <a:gd name="T19" fmla="*/ 1 h 20"/>
                  <a:gd name="T20" fmla="*/ 3 w 15"/>
                  <a:gd name="T21" fmla="*/ 1 h 20"/>
                  <a:gd name="T22" fmla="*/ 4 w 15"/>
                  <a:gd name="T23" fmla="*/ 0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0">
                    <a:moveTo>
                      <a:pt x="7" y="0"/>
                    </a:moveTo>
                    <a:lnTo>
                      <a:pt x="5" y="2"/>
                    </a:lnTo>
                    <a:lnTo>
                      <a:pt x="0" y="5"/>
                    </a:lnTo>
                    <a:lnTo>
                      <a:pt x="7" y="20"/>
                    </a:lnTo>
                    <a:lnTo>
                      <a:pt x="12" y="16"/>
                    </a:lnTo>
                    <a:lnTo>
                      <a:pt x="10" y="18"/>
                    </a:lnTo>
                    <a:lnTo>
                      <a:pt x="12" y="16"/>
                    </a:lnTo>
                    <a:lnTo>
                      <a:pt x="15" y="13"/>
                    </a:lnTo>
                    <a:lnTo>
                      <a:pt x="14" y="5"/>
                    </a:lnTo>
                    <a:lnTo>
                      <a:pt x="10" y="2"/>
                    </a:lnTo>
                    <a:lnTo>
                      <a:pt x="5" y="2"/>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91" name="Freeform 427"/>
              <p:cNvSpPr>
                <a:spLocks/>
              </p:cNvSpPr>
              <p:nvPr/>
            </p:nvSpPr>
            <p:spPr bwMode="auto">
              <a:xfrm>
                <a:off x="2629" y="2652"/>
                <a:ext cx="7" cy="10"/>
              </a:xfrm>
              <a:custGeom>
                <a:avLst/>
                <a:gdLst>
                  <a:gd name="T0" fmla="*/ 3 w 15"/>
                  <a:gd name="T1" fmla="*/ 0 h 20"/>
                  <a:gd name="T2" fmla="*/ 3 w 15"/>
                  <a:gd name="T3" fmla="*/ 0 h 20"/>
                  <a:gd name="T4" fmla="*/ 0 w 15"/>
                  <a:gd name="T5" fmla="*/ 1 h 20"/>
                  <a:gd name="T6" fmla="*/ 1 w 15"/>
                  <a:gd name="T7" fmla="*/ 10 h 20"/>
                  <a:gd name="T8" fmla="*/ 5 w 15"/>
                  <a:gd name="T9" fmla="*/ 9 h 20"/>
                  <a:gd name="T10" fmla="*/ 5 w 15"/>
                  <a:gd name="T11" fmla="*/ 9 h 20"/>
                  <a:gd name="T12" fmla="*/ 5 w 15"/>
                  <a:gd name="T13" fmla="*/ 9 h 20"/>
                  <a:gd name="T14" fmla="*/ 7 w 15"/>
                  <a:gd name="T15" fmla="*/ 8 h 20"/>
                  <a:gd name="T16" fmla="*/ 7 w 15"/>
                  <a:gd name="T17" fmla="*/ 4 h 20"/>
                  <a:gd name="T18" fmla="*/ 6 w 15"/>
                  <a:gd name="T19" fmla="*/ 1 h 20"/>
                  <a:gd name="T20" fmla="*/ 3 w 15"/>
                  <a:gd name="T21" fmla="*/ 0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20">
                    <a:moveTo>
                      <a:pt x="7" y="0"/>
                    </a:moveTo>
                    <a:lnTo>
                      <a:pt x="7" y="0"/>
                    </a:lnTo>
                    <a:lnTo>
                      <a:pt x="0" y="2"/>
                    </a:lnTo>
                    <a:lnTo>
                      <a:pt x="3" y="20"/>
                    </a:lnTo>
                    <a:lnTo>
                      <a:pt x="10" y="18"/>
                    </a:lnTo>
                    <a:lnTo>
                      <a:pt x="15" y="15"/>
                    </a:lnTo>
                    <a:lnTo>
                      <a:pt x="15" y="7"/>
                    </a:lnTo>
                    <a:lnTo>
                      <a:pt x="12" y="2"/>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92" name="Freeform 428"/>
              <p:cNvSpPr>
                <a:spLocks/>
              </p:cNvSpPr>
              <p:nvPr/>
            </p:nvSpPr>
            <p:spPr bwMode="auto">
              <a:xfrm>
                <a:off x="2632" y="2651"/>
                <a:ext cx="7" cy="10"/>
              </a:xfrm>
              <a:custGeom>
                <a:avLst/>
                <a:gdLst>
                  <a:gd name="T0" fmla="*/ 3 w 15"/>
                  <a:gd name="T1" fmla="*/ 0 h 20"/>
                  <a:gd name="T2" fmla="*/ 3 w 15"/>
                  <a:gd name="T3" fmla="*/ 0 h 20"/>
                  <a:gd name="T4" fmla="*/ 0 w 15"/>
                  <a:gd name="T5" fmla="*/ 1 h 20"/>
                  <a:gd name="T6" fmla="*/ 1 w 15"/>
                  <a:gd name="T7" fmla="*/ 10 h 20"/>
                  <a:gd name="T8" fmla="*/ 5 w 15"/>
                  <a:gd name="T9" fmla="*/ 9 h 20"/>
                  <a:gd name="T10" fmla="*/ 5 w 15"/>
                  <a:gd name="T11" fmla="*/ 9 h 20"/>
                  <a:gd name="T12" fmla="*/ 5 w 15"/>
                  <a:gd name="T13" fmla="*/ 9 h 20"/>
                  <a:gd name="T14" fmla="*/ 7 w 15"/>
                  <a:gd name="T15" fmla="*/ 8 h 20"/>
                  <a:gd name="T16" fmla="*/ 7 w 15"/>
                  <a:gd name="T17" fmla="*/ 4 h 20"/>
                  <a:gd name="T18" fmla="*/ 5 w 15"/>
                  <a:gd name="T19" fmla="*/ 1 h 20"/>
                  <a:gd name="T20" fmla="*/ 3 w 15"/>
                  <a:gd name="T21" fmla="*/ 0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20">
                    <a:moveTo>
                      <a:pt x="6" y="0"/>
                    </a:moveTo>
                    <a:lnTo>
                      <a:pt x="6" y="0"/>
                    </a:lnTo>
                    <a:lnTo>
                      <a:pt x="0" y="2"/>
                    </a:lnTo>
                    <a:lnTo>
                      <a:pt x="3" y="20"/>
                    </a:lnTo>
                    <a:lnTo>
                      <a:pt x="10" y="18"/>
                    </a:lnTo>
                    <a:lnTo>
                      <a:pt x="15" y="15"/>
                    </a:lnTo>
                    <a:lnTo>
                      <a:pt x="15" y="8"/>
                    </a:lnTo>
                    <a:lnTo>
                      <a:pt x="11" y="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93" name="Freeform 429"/>
              <p:cNvSpPr>
                <a:spLocks/>
              </p:cNvSpPr>
              <p:nvPr/>
            </p:nvSpPr>
            <p:spPr bwMode="auto">
              <a:xfrm>
                <a:off x="2635" y="2650"/>
                <a:ext cx="8" cy="10"/>
              </a:xfrm>
              <a:custGeom>
                <a:avLst/>
                <a:gdLst>
                  <a:gd name="T0" fmla="*/ 5 w 15"/>
                  <a:gd name="T1" fmla="*/ 0 h 19"/>
                  <a:gd name="T2" fmla="*/ 4 w 15"/>
                  <a:gd name="T3" fmla="*/ 0 h 19"/>
                  <a:gd name="T4" fmla="*/ 0 w 15"/>
                  <a:gd name="T5" fmla="*/ 1 h 19"/>
                  <a:gd name="T6" fmla="*/ 2 w 15"/>
                  <a:gd name="T7" fmla="*/ 10 h 19"/>
                  <a:gd name="T8" fmla="*/ 5 w 15"/>
                  <a:gd name="T9" fmla="*/ 9 h 19"/>
                  <a:gd name="T10" fmla="*/ 5 w 15"/>
                  <a:gd name="T11" fmla="*/ 9 h 19"/>
                  <a:gd name="T12" fmla="*/ 5 w 15"/>
                  <a:gd name="T13" fmla="*/ 9 h 19"/>
                  <a:gd name="T14" fmla="*/ 8 w 15"/>
                  <a:gd name="T15" fmla="*/ 7 h 19"/>
                  <a:gd name="T16" fmla="*/ 8 w 15"/>
                  <a:gd name="T17" fmla="*/ 4 h 19"/>
                  <a:gd name="T18" fmla="*/ 6 w 15"/>
                  <a:gd name="T19" fmla="*/ 1 h 19"/>
                  <a:gd name="T20" fmla="*/ 4 w 15"/>
                  <a:gd name="T21" fmla="*/ 0 h 19"/>
                  <a:gd name="T22" fmla="*/ 5 w 15"/>
                  <a:gd name="T23" fmla="*/ 0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19">
                    <a:moveTo>
                      <a:pt x="9" y="0"/>
                    </a:moveTo>
                    <a:lnTo>
                      <a:pt x="7" y="0"/>
                    </a:lnTo>
                    <a:lnTo>
                      <a:pt x="0" y="1"/>
                    </a:lnTo>
                    <a:lnTo>
                      <a:pt x="4" y="19"/>
                    </a:lnTo>
                    <a:lnTo>
                      <a:pt x="10" y="18"/>
                    </a:lnTo>
                    <a:lnTo>
                      <a:pt x="9" y="18"/>
                    </a:lnTo>
                    <a:lnTo>
                      <a:pt x="10" y="18"/>
                    </a:lnTo>
                    <a:lnTo>
                      <a:pt x="15" y="14"/>
                    </a:lnTo>
                    <a:lnTo>
                      <a:pt x="15" y="7"/>
                    </a:lnTo>
                    <a:lnTo>
                      <a:pt x="12" y="1"/>
                    </a:lnTo>
                    <a:lnTo>
                      <a:pt x="7"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94" name="Freeform 430"/>
              <p:cNvSpPr>
                <a:spLocks/>
              </p:cNvSpPr>
              <p:nvPr/>
            </p:nvSpPr>
            <p:spPr bwMode="auto">
              <a:xfrm>
                <a:off x="2639" y="2650"/>
                <a:ext cx="3" cy="9"/>
              </a:xfrm>
              <a:custGeom>
                <a:avLst/>
                <a:gdLst>
                  <a:gd name="T0" fmla="*/ 3 w 5"/>
                  <a:gd name="T1" fmla="*/ 5 h 18"/>
                  <a:gd name="T2" fmla="*/ 3 w 5"/>
                  <a:gd name="T3" fmla="*/ 0 h 18"/>
                  <a:gd name="T4" fmla="*/ 0 w 5"/>
                  <a:gd name="T5" fmla="*/ 0 h 18"/>
                  <a:gd name="T6" fmla="*/ 0 w 5"/>
                  <a:gd name="T7" fmla="*/ 9 h 18"/>
                  <a:gd name="T8" fmla="*/ 3 w 5"/>
                  <a:gd name="T9" fmla="*/ 9 h 18"/>
                  <a:gd name="T10" fmla="*/ 3 w 5"/>
                  <a:gd name="T11" fmla="*/ 5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8">
                    <a:moveTo>
                      <a:pt x="5" y="9"/>
                    </a:moveTo>
                    <a:lnTo>
                      <a:pt x="5" y="0"/>
                    </a:lnTo>
                    <a:lnTo>
                      <a:pt x="0" y="0"/>
                    </a:lnTo>
                    <a:lnTo>
                      <a:pt x="0" y="18"/>
                    </a:lnTo>
                    <a:lnTo>
                      <a:pt x="5" y="18"/>
                    </a:lnTo>
                    <a:lnTo>
                      <a:pt x="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95" name="Freeform 431"/>
              <p:cNvSpPr>
                <a:spLocks/>
              </p:cNvSpPr>
              <p:nvPr/>
            </p:nvSpPr>
            <p:spPr bwMode="auto">
              <a:xfrm>
                <a:off x="2642" y="2650"/>
                <a:ext cx="3" cy="9"/>
              </a:xfrm>
              <a:custGeom>
                <a:avLst/>
                <a:gdLst>
                  <a:gd name="T0" fmla="*/ 0 w 7"/>
                  <a:gd name="T1" fmla="*/ 9 h 18"/>
                  <a:gd name="T2" fmla="*/ 2 w 7"/>
                  <a:gd name="T3" fmla="*/ 7 h 18"/>
                  <a:gd name="T4" fmla="*/ 3 w 7"/>
                  <a:gd name="T5" fmla="*/ 5 h 18"/>
                  <a:gd name="T6" fmla="*/ 2 w 7"/>
                  <a:gd name="T7" fmla="*/ 2 h 18"/>
                  <a:gd name="T8" fmla="*/ 0 w 7"/>
                  <a:gd name="T9" fmla="*/ 0 h 18"/>
                  <a:gd name="T10" fmla="*/ 0 w 7"/>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0" y="18"/>
                    </a:moveTo>
                    <a:lnTo>
                      <a:pt x="5" y="14"/>
                    </a:lnTo>
                    <a:lnTo>
                      <a:pt x="7" y="9"/>
                    </a:lnTo>
                    <a:lnTo>
                      <a:pt x="5" y="3"/>
                    </a:lnTo>
                    <a:lnTo>
                      <a:pt x="0" y="0"/>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96" name="Freeform 432"/>
              <p:cNvSpPr>
                <a:spLocks/>
              </p:cNvSpPr>
              <p:nvPr/>
            </p:nvSpPr>
            <p:spPr bwMode="auto">
              <a:xfrm>
                <a:off x="2672" y="2722"/>
                <a:ext cx="7" cy="4"/>
              </a:xfrm>
              <a:custGeom>
                <a:avLst/>
                <a:gdLst>
                  <a:gd name="T0" fmla="*/ 7 w 13"/>
                  <a:gd name="T1" fmla="*/ 4 h 9"/>
                  <a:gd name="T2" fmla="*/ 6 w 13"/>
                  <a:gd name="T3" fmla="*/ 2 h 9"/>
                  <a:gd name="T4" fmla="*/ 4 w 13"/>
                  <a:gd name="T5" fmla="*/ 0 h 9"/>
                  <a:gd name="T6" fmla="*/ 1 w 13"/>
                  <a:gd name="T7" fmla="*/ 2 h 9"/>
                  <a:gd name="T8" fmla="*/ 0 w 13"/>
                  <a:gd name="T9" fmla="*/ 4 h 9"/>
                  <a:gd name="T10" fmla="*/ 7 w 13"/>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
                    <a:moveTo>
                      <a:pt x="13" y="9"/>
                    </a:moveTo>
                    <a:lnTo>
                      <a:pt x="12" y="4"/>
                    </a:lnTo>
                    <a:lnTo>
                      <a:pt x="7" y="0"/>
                    </a:lnTo>
                    <a:lnTo>
                      <a:pt x="2" y="4"/>
                    </a:lnTo>
                    <a:lnTo>
                      <a:pt x="0" y="9"/>
                    </a:lnTo>
                    <a:lnTo>
                      <a:pt x="13"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97" name="Freeform 433"/>
              <p:cNvSpPr>
                <a:spLocks/>
              </p:cNvSpPr>
              <p:nvPr/>
            </p:nvSpPr>
            <p:spPr bwMode="auto">
              <a:xfrm>
                <a:off x="2672" y="2726"/>
                <a:ext cx="7" cy="37"/>
              </a:xfrm>
              <a:custGeom>
                <a:avLst/>
                <a:gdLst>
                  <a:gd name="T0" fmla="*/ 7 w 13"/>
                  <a:gd name="T1" fmla="*/ 33 h 75"/>
                  <a:gd name="T2" fmla="*/ 7 w 13"/>
                  <a:gd name="T3" fmla="*/ 33 h 75"/>
                  <a:gd name="T4" fmla="*/ 7 w 13"/>
                  <a:gd name="T5" fmla="*/ 0 h 75"/>
                  <a:gd name="T6" fmla="*/ 0 w 13"/>
                  <a:gd name="T7" fmla="*/ 0 h 75"/>
                  <a:gd name="T8" fmla="*/ 0 w 13"/>
                  <a:gd name="T9" fmla="*/ 33 h 75"/>
                  <a:gd name="T10" fmla="*/ 0 w 13"/>
                  <a:gd name="T11" fmla="*/ 33 h 75"/>
                  <a:gd name="T12" fmla="*/ 0 w 13"/>
                  <a:gd name="T13" fmla="*/ 33 h 75"/>
                  <a:gd name="T14" fmla="*/ 1 w 13"/>
                  <a:gd name="T15" fmla="*/ 36 h 75"/>
                  <a:gd name="T16" fmla="*/ 4 w 13"/>
                  <a:gd name="T17" fmla="*/ 37 h 75"/>
                  <a:gd name="T18" fmla="*/ 6 w 13"/>
                  <a:gd name="T19" fmla="*/ 36 h 75"/>
                  <a:gd name="T20" fmla="*/ 7 w 13"/>
                  <a:gd name="T21" fmla="*/ 33 h 7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75">
                    <a:moveTo>
                      <a:pt x="13" y="67"/>
                    </a:moveTo>
                    <a:lnTo>
                      <a:pt x="13" y="67"/>
                    </a:lnTo>
                    <a:lnTo>
                      <a:pt x="13" y="0"/>
                    </a:lnTo>
                    <a:lnTo>
                      <a:pt x="0" y="0"/>
                    </a:lnTo>
                    <a:lnTo>
                      <a:pt x="0" y="67"/>
                    </a:lnTo>
                    <a:lnTo>
                      <a:pt x="2" y="73"/>
                    </a:lnTo>
                    <a:lnTo>
                      <a:pt x="7" y="75"/>
                    </a:lnTo>
                    <a:lnTo>
                      <a:pt x="12" y="73"/>
                    </a:lnTo>
                    <a:lnTo>
                      <a:pt x="13"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98" name="Freeform 434"/>
              <p:cNvSpPr>
                <a:spLocks/>
              </p:cNvSpPr>
              <p:nvPr/>
            </p:nvSpPr>
            <p:spPr bwMode="auto">
              <a:xfrm>
                <a:off x="2672" y="2760"/>
                <a:ext cx="7" cy="20"/>
              </a:xfrm>
              <a:custGeom>
                <a:avLst/>
                <a:gdLst>
                  <a:gd name="T0" fmla="*/ 7 w 13"/>
                  <a:gd name="T1" fmla="*/ 17 h 42"/>
                  <a:gd name="T2" fmla="*/ 7 w 13"/>
                  <a:gd name="T3" fmla="*/ 17 h 42"/>
                  <a:gd name="T4" fmla="*/ 7 w 13"/>
                  <a:gd name="T5" fmla="*/ 0 h 42"/>
                  <a:gd name="T6" fmla="*/ 0 w 13"/>
                  <a:gd name="T7" fmla="*/ 0 h 42"/>
                  <a:gd name="T8" fmla="*/ 0 w 13"/>
                  <a:gd name="T9" fmla="*/ 17 h 42"/>
                  <a:gd name="T10" fmla="*/ 0 w 13"/>
                  <a:gd name="T11" fmla="*/ 17 h 42"/>
                  <a:gd name="T12" fmla="*/ 0 w 13"/>
                  <a:gd name="T13" fmla="*/ 17 h 42"/>
                  <a:gd name="T14" fmla="*/ 1 w 13"/>
                  <a:gd name="T15" fmla="*/ 19 h 42"/>
                  <a:gd name="T16" fmla="*/ 4 w 13"/>
                  <a:gd name="T17" fmla="*/ 20 h 42"/>
                  <a:gd name="T18" fmla="*/ 6 w 13"/>
                  <a:gd name="T19" fmla="*/ 19 h 42"/>
                  <a:gd name="T20" fmla="*/ 7 w 13"/>
                  <a:gd name="T21" fmla="*/ 17 h 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2">
                    <a:moveTo>
                      <a:pt x="13" y="35"/>
                    </a:moveTo>
                    <a:lnTo>
                      <a:pt x="13" y="35"/>
                    </a:lnTo>
                    <a:lnTo>
                      <a:pt x="13" y="0"/>
                    </a:lnTo>
                    <a:lnTo>
                      <a:pt x="0" y="0"/>
                    </a:lnTo>
                    <a:lnTo>
                      <a:pt x="0" y="35"/>
                    </a:lnTo>
                    <a:lnTo>
                      <a:pt x="2" y="40"/>
                    </a:lnTo>
                    <a:lnTo>
                      <a:pt x="7" y="42"/>
                    </a:lnTo>
                    <a:lnTo>
                      <a:pt x="12" y="40"/>
                    </a:lnTo>
                    <a:lnTo>
                      <a:pt x="13"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99" name="Freeform 435"/>
              <p:cNvSpPr>
                <a:spLocks/>
              </p:cNvSpPr>
              <p:nvPr/>
            </p:nvSpPr>
            <p:spPr bwMode="auto">
              <a:xfrm>
                <a:off x="2672" y="2777"/>
                <a:ext cx="7" cy="21"/>
              </a:xfrm>
              <a:custGeom>
                <a:avLst/>
                <a:gdLst>
                  <a:gd name="T0" fmla="*/ 7 w 13"/>
                  <a:gd name="T1" fmla="*/ 17 h 41"/>
                  <a:gd name="T2" fmla="*/ 7 w 13"/>
                  <a:gd name="T3" fmla="*/ 17 h 41"/>
                  <a:gd name="T4" fmla="*/ 7 w 13"/>
                  <a:gd name="T5" fmla="*/ 0 h 41"/>
                  <a:gd name="T6" fmla="*/ 0 w 13"/>
                  <a:gd name="T7" fmla="*/ 0 h 41"/>
                  <a:gd name="T8" fmla="*/ 0 w 13"/>
                  <a:gd name="T9" fmla="*/ 17 h 41"/>
                  <a:gd name="T10" fmla="*/ 0 w 13"/>
                  <a:gd name="T11" fmla="*/ 17 h 41"/>
                  <a:gd name="T12" fmla="*/ 0 w 13"/>
                  <a:gd name="T13" fmla="*/ 17 h 41"/>
                  <a:gd name="T14" fmla="*/ 1 w 13"/>
                  <a:gd name="T15" fmla="*/ 20 h 41"/>
                  <a:gd name="T16" fmla="*/ 4 w 13"/>
                  <a:gd name="T17" fmla="*/ 21 h 41"/>
                  <a:gd name="T18" fmla="*/ 6 w 13"/>
                  <a:gd name="T19" fmla="*/ 20 h 41"/>
                  <a:gd name="T20" fmla="*/ 7 w 13"/>
                  <a:gd name="T21" fmla="*/ 17 h 4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1">
                    <a:moveTo>
                      <a:pt x="13" y="34"/>
                    </a:moveTo>
                    <a:lnTo>
                      <a:pt x="13" y="34"/>
                    </a:lnTo>
                    <a:lnTo>
                      <a:pt x="13" y="0"/>
                    </a:lnTo>
                    <a:lnTo>
                      <a:pt x="0" y="0"/>
                    </a:lnTo>
                    <a:lnTo>
                      <a:pt x="0" y="34"/>
                    </a:lnTo>
                    <a:lnTo>
                      <a:pt x="2" y="40"/>
                    </a:lnTo>
                    <a:lnTo>
                      <a:pt x="7" y="41"/>
                    </a:lnTo>
                    <a:lnTo>
                      <a:pt x="12" y="40"/>
                    </a:lnTo>
                    <a:lnTo>
                      <a:pt x="13"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00" name="Freeform 436"/>
              <p:cNvSpPr>
                <a:spLocks/>
              </p:cNvSpPr>
              <p:nvPr/>
            </p:nvSpPr>
            <p:spPr bwMode="auto">
              <a:xfrm>
                <a:off x="2672" y="2794"/>
                <a:ext cx="7" cy="22"/>
              </a:xfrm>
              <a:custGeom>
                <a:avLst/>
                <a:gdLst>
                  <a:gd name="T0" fmla="*/ 7 w 13"/>
                  <a:gd name="T1" fmla="*/ 18 h 44"/>
                  <a:gd name="T2" fmla="*/ 7 w 13"/>
                  <a:gd name="T3" fmla="*/ 18 h 44"/>
                  <a:gd name="T4" fmla="*/ 7 w 13"/>
                  <a:gd name="T5" fmla="*/ 0 h 44"/>
                  <a:gd name="T6" fmla="*/ 0 w 13"/>
                  <a:gd name="T7" fmla="*/ 0 h 44"/>
                  <a:gd name="T8" fmla="*/ 0 w 13"/>
                  <a:gd name="T9" fmla="*/ 18 h 44"/>
                  <a:gd name="T10" fmla="*/ 0 w 13"/>
                  <a:gd name="T11" fmla="*/ 18 h 44"/>
                  <a:gd name="T12" fmla="*/ 0 w 13"/>
                  <a:gd name="T13" fmla="*/ 18 h 44"/>
                  <a:gd name="T14" fmla="*/ 1 w 13"/>
                  <a:gd name="T15" fmla="*/ 21 h 44"/>
                  <a:gd name="T16" fmla="*/ 4 w 13"/>
                  <a:gd name="T17" fmla="*/ 22 h 44"/>
                  <a:gd name="T18" fmla="*/ 6 w 13"/>
                  <a:gd name="T19" fmla="*/ 21 h 44"/>
                  <a:gd name="T20" fmla="*/ 7 w 13"/>
                  <a:gd name="T21" fmla="*/ 18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4">
                    <a:moveTo>
                      <a:pt x="13" y="36"/>
                    </a:moveTo>
                    <a:lnTo>
                      <a:pt x="13" y="36"/>
                    </a:lnTo>
                    <a:lnTo>
                      <a:pt x="13" y="0"/>
                    </a:lnTo>
                    <a:lnTo>
                      <a:pt x="0" y="0"/>
                    </a:lnTo>
                    <a:lnTo>
                      <a:pt x="0" y="36"/>
                    </a:lnTo>
                    <a:lnTo>
                      <a:pt x="2" y="42"/>
                    </a:lnTo>
                    <a:lnTo>
                      <a:pt x="7" y="44"/>
                    </a:lnTo>
                    <a:lnTo>
                      <a:pt x="12" y="42"/>
                    </a:lnTo>
                    <a:lnTo>
                      <a:pt x="13"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01" name="Freeform 437"/>
              <p:cNvSpPr>
                <a:spLocks/>
              </p:cNvSpPr>
              <p:nvPr/>
            </p:nvSpPr>
            <p:spPr bwMode="auto">
              <a:xfrm>
                <a:off x="2672" y="2812"/>
                <a:ext cx="7" cy="21"/>
              </a:xfrm>
              <a:custGeom>
                <a:avLst/>
                <a:gdLst>
                  <a:gd name="T0" fmla="*/ 7 w 13"/>
                  <a:gd name="T1" fmla="*/ 18 h 42"/>
                  <a:gd name="T2" fmla="*/ 7 w 13"/>
                  <a:gd name="T3" fmla="*/ 18 h 42"/>
                  <a:gd name="T4" fmla="*/ 7 w 13"/>
                  <a:gd name="T5" fmla="*/ 0 h 42"/>
                  <a:gd name="T6" fmla="*/ 0 w 13"/>
                  <a:gd name="T7" fmla="*/ 0 h 42"/>
                  <a:gd name="T8" fmla="*/ 0 w 13"/>
                  <a:gd name="T9" fmla="*/ 18 h 42"/>
                  <a:gd name="T10" fmla="*/ 0 w 13"/>
                  <a:gd name="T11" fmla="*/ 18 h 42"/>
                  <a:gd name="T12" fmla="*/ 0 w 13"/>
                  <a:gd name="T13" fmla="*/ 18 h 42"/>
                  <a:gd name="T14" fmla="*/ 1 w 13"/>
                  <a:gd name="T15" fmla="*/ 20 h 42"/>
                  <a:gd name="T16" fmla="*/ 4 w 13"/>
                  <a:gd name="T17" fmla="*/ 21 h 42"/>
                  <a:gd name="T18" fmla="*/ 6 w 13"/>
                  <a:gd name="T19" fmla="*/ 20 h 42"/>
                  <a:gd name="T20" fmla="*/ 7 w 13"/>
                  <a:gd name="T21" fmla="*/ 18 h 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2">
                    <a:moveTo>
                      <a:pt x="13" y="35"/>
                    </a:moveTo>
                    <a:lnTo>
                      <a:pt x="13" y="35"/>
                    </a:lnTo>
                    <a:lnTo>
                      <a:pt x="13" y="0"/>
                    </a:lnTo>
                    <a:lnTo>
                      <a:pt x="0" y="0"/>
                    </a:lnTo>
                    <a:lnTo>
                      <a:pt x="0" y="35"/>
                    </a:lnTo>
                    <a:lnTo>
                      <a:pt x="2" y="40"/>
                    </a:lnTo>
                    <a:lnTo>
                      <a:pt x="7" y="42"/>
                    </a:lnTo>
                    <a:lnTo>
                      <a:pt x="12" y="40"/>
                    </a:lnTo>
                    <a:lnTo>
                      <a:pt x="13"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02" name="Freeform 438"/>
              <p:cNvSpPr>
                <a:spLocks/>
              </p:cNvSpPr>
              <p:nvPr/>
            </p:nvSpPr>
            <p:spPr bwMode="auto">
              <a:xfrm>
                <a:off x="2672" y="2829"/>
                <a:ext cx="7" cy="21"/>
              </a:xfrm>
              <a:custGeom>
                <a:avLst/>
                <a:gdLst>
                  <a:gd name="T0" fmla="*/ 7 w 13"/>
                  <a:gd name="T1" fmla="*/ 17 h 41"/>
                  <a:gd name="T2" fmla="*/ 7 w 13"/>
                  <a:gd name="T3" fmla="*/ 17 h 41"/>
                  <a:gd name="T4" fmla="*/ 7 w 13"/>
                  <a:gd name="T5" fmla="*/ 0 h 41"/>
                  <a:gd name="T6" fmla="*/ 0 w 13"/>
                  <a:gd name="T7" fmla="*/ 0 h 41"/>
                  <a:gd name="T8" fmla="*/ 0 w 13"/>
                  <a:gd name="T9" fmla="*/ 17 h 41"/>
                  <a:gd name="T10" fmla="*/ 0 w 13"/>
                  <a:gd name="T11" fmla="*/ 17 h 41"/>
                  <a:gd name="T12" fmla="*/ 0 w 13"/>
                  <a:gd name="T13" fmla="*/ 17 h 41"/>
                  <a:gd name="T14" fmla="*/ 1 w 13"/>
                  <a:gd name="T15" fmla="*/ 20 h 41"/>
                  <a:gd name="T16" fmla="*/ 4 w 13"/>
                  <a:gd name="T17" fmla="*/ 21 h 41"/>
                  <a:gd name="T18" fmla="*/ 6 w 13"/>
                  <a:gd name="T19" fmla="*/ 20 h 41"/>
                  <a:gd name="T20" fmla="*/ 7 w 13"/>
                  <a:gd name="T21" fmla="*/ 17 h 4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1">
                    <a:moveTo>
                      <a:pt x="13" y="34"/>
                    </a:moveTo>
                    <a:lnTo>
                      <a:pt x="13" y="34"/>
                    </a:lnTo>
                    <a:lnTo>
                      <a:pt x="13" y="0"/>
                    </a:lnTo>
                    <a:lnTo>
                      <a:pt x="0" y="0"/>
                    </a:lnTo>
                    <a:lnTo>
                      <a:pt x="0" y="34"/>
                    </a:lnTo>
                    <a:lnTo>
                      <a:pt x="2" y="39"/>
                    </a:lnTo>
                    <a:lnTo>
                      <a:pt x="7" y="41"/>
                    </a:lnTo>
                    <a:lnTo>
                      <a:pt x="12" y="39"/>
                    </a:lnTo>
                    <a:lnTo>
                      <a:pt x="13"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03" name="Freeform 439"/>
              <p:cNvSpPr>
                <a:spLocks/>
              </p:cNvSpPr>
              <p:nvPr/>
            </p:nvSpPr>
            <p:spPr bwMode="auto">
              <a:xfrm>
                <a:off x="2672" y="2847"/>
                <a:ext cx="7" cy="20"/>
              </a:xfrm>
              <a:custGeom>
                <a:avLst/>
                <a:gdLst>
                  <a:gd name="T0" fmla="*/ 7 w 13"/>
                  <a:gd name="T1" fmla="*/ 16 h 42"/>
                  <a:gd name="T2" fmla="*/ 7 w 13"/>
                  <a:gd name="T3" fmla="*/ 16 h 42"/>
                  <a:gd name="T4" fmla="*/ 7 w 13"/>
                  <a:gd name="T5" fmla="*/ 0 h 42"/>
                  <a:gd name="T6" fmla="*/ 0 w 13"/>
                  <a:gd name="T7" fmla="*/ 0 h 42"/>
                  <a:gd name="T8" fmla="*/ 0 w 13"/>
                  <a:gd name="T9" fmla="*/ 16 h 42"/>
                  <a:gd name="T10" fmla="*/ 0 w 13"/>
                  <a:gd name="T11" fmla="*/ 16 h 42"/>
                  <a:gd name="T12" fmla="*/ 0 w 13"/>
                  <a:gd name="T13" fmla="*/ 16 h 42"/>
                  <a:gd name="T14" fmla="*/ 1 w 13"/>
                  <a:gd name="T15" fmla="*/ 19 h 42"/>
                  <a:gd name="T16" fmla="*/ 4 w 13"/>
                  <a:gd name="T17" fmla="*/ 20 h 42"/>
                  <a:gd name="T18" fmla="*/ 6 w 13"/>
                  <a:gd name="T19" fmla="*/ 19 h 42"/>
                  <a:gd name="T20" fmla="*/ 7 w 13"/>
                  <a:gd name="T21" fmla="*/ 16 h 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2">
                    <a:moveTo>
                      <a:pt x="13" y="34"/>
                    </a:moveTo>
                    <a:lnTo>
                      <a:pt x="13" y="34"/>
                    </a:lnTo>
                    <a:lnTo>
                      <a:pt x="13" y="0"/>
                    </a:lnTo>
                    <a:lnTo>
                      <a:pt x="0" y="0"/>
                    </a:lnTo>
                    <a:lnTo>
                      <a:pt x="0" y="34"/>
                    </a:lnTo>
                    <a:lnTo>
                      <a:pt x="2" y="40"/>
                    </a:lnTo>
                    <a:lnTo>
                      <a:pt x="7" y="42"/>
                    </a:lnTo>
                    <a:lnTo>
                      <a:pt x="12" y="40"/>
                    </a:lnTo>
                    <a:lnTo>
                      <a:pt x="13"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04" name="Freeform 440"/>
              <p:cNvSpPr>
                <a:spLocks/>
              </p:cNvSpPr>
              <p:nvPr/>
            </p:nvSpPr>
            <p:spPr bwMode="auto">
              <a:xfrm>
                <a:off x="2672" y="2864"/>
                <a:ext cx="7" cy="20"/>
              </a:xfrm>
              <a:custGeom>
                <a:avLst/>
                <a:gdLst>
                  <a:gd name="T0" fmla="*/ 7 w 13"/>
                  <a:gd name="T1" fmla="*/ 17 h 42"/>
                  <a:gd name="T2" fmla="*/ 7 w 13"/>
                  <a:gd name="T3" fmla="*/ 17 h 42"/>
                  <a:gd name="T4" fmla="*/ 7 w 13"/>
                  <a:gd name="T5" fmla="*/ 0 h 42"/>
                  <a:gd name="T6" fmla="*/ 0 w 13"/>
                  <a:gd name="T7" fmla="*/ 0 h 42"/>
                  <a:gd name="T8" fmla="*/ 0 w 13"/>
                  <a:gd name="T9" fmla="*/ 17 h 42"/>
                  <a:gd name="T10" fmla="*/ 0 w 13"/>
                  <a:gd name="T11" fmla="*/ 17 h 42"/>
                  <a:gd name="T12" fmla="*/ 0 w 13"/>
                  <a:gd name="T13" fmla="*/ 17 h 42"/>
                  <a:gd name="T14" fmla="*/ 1 w 13"/>
                  <a:gd name="T15" fmla="*/ 19 h 42"/>
                  <a:gd name="T16" fmla="*/ 4 w 13"/>
                  <a:gd name="T17" fmla="*/ 20 h 42"/>
                  <a:gd name="T18" fmla="*/ 6 w 13"/>
                  <a:gd name="T19" fmla="*/ 19 h 42"/>
                  <a:gd name="T20" fmla="*/ 7 w 13"/>
                  <a:gd name="T21" fmla="*/ 17 h 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2">
                    <a:moveTo>
                      <a:pt x="13" y="35"/>
                    </a:moveTo>
                    <a:lnTo>
                      <a:pt x="13" y="35"/>
                    </a:lnTo>
                    <a:lnTo>
                      <a:pt x="13" y="0"/>
                    </a:lnTo>
                    <a:lnTo>
                      <a:pt x="0" y="0"/>
                    </a:lnTo>
                    <a:lnTo>
                      <a:pt x="0" y="35"/>
                    </a:lnTo>
                    <a:lnTo>
                      <a:pt x="2" y="40"/>
                    </a:lnTo>
                    <a:lnTo>
                      <a:pt x="7" y="42"/>
                    </a:lnTo>
                    <a:lnTo>
                      <a:pt x="12" y="40"/>
                    </a:lnTo>
                    <a:lnTo>
                      <a:pt x="13"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05" name="Freeform 441"/>
              <p:cNvSpPr>
                <a:spLocks/>
              </p:cNvSpPr>
              <p:nvPr/>
            </p:nvSpPr>
            <p:spPr bwMode="auto">
              <a:xfrm>
                <a:off x="2672" y="2881"/>
                <a:ext cx="7" cy="21"/>
              </a:xfrm>
              <a:custGeom>
                <a:avLst/>
                <a:gdLst>
                  <a:gd name="T0" fmla="*/ 7 w 13"/>
                  <a:gd name="T1" fmla="*/ 17 h 41"/>
                  <a:gd name="T2" fmla="*/ 7 w 13"/>
                  <a:gd name="T3" fmla="*/ 17 h 41"/>
                  <a:gd name="T4" fmla="*/ 7 w 13"/>
                  <a:gd name="T5" fmla="*/ 0 h 41"/>
                  <a:gd name="T6" fmla="*/ 0 w 13"/>
                  <a:gd name="T7" fmla="*/ 0 h 41"/>
                  <a:gd name="T8" fmla="*/ 0 w 13"/>
                  <a:gd name="T9" fmla="*/ 17 h 41"/>
                  <a:gd name="T10" fmla="*/ 0 w 13"/>
                  <a:gd name="T11" fmla="*/ 17 h 41"/>
                  <a:gd name="T12" fmla="*/ 0 w 13"/>
                  <a:gd name="T13" fmla="*/ 17 h 41"/>
                  <a:gd name="T14" fmla="*/ 1 w 13"/>
                  <a:gd name="T15" fmla="*/ 20 h 41"/>
                  <a:gd name="T16" fmla="*/ 4 w 13"/>
                  <a:gd name="T17" fmla="*/ 21 h 41"/>
                  <a:gd name="T18" fmla="*/ 6 w 13"/>
                  <a:gd name="T19" fmla="*/ 20 h 41"/>
                  <a:gd name="T20" fmla="*/ 7 w 13"/>
                  <a:gd name="T21" fmla="*/ 17 h 4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1">
                    <a:moveTo>
                      <a:pt x="13" y="34"/>
                    </a:moveTo>
                    <a:lnTo>
                      <a:pt x="13" y="34"/>
                    </a:lnTo>
                    <a:lnTo>
                      <a:pt x="13" y="0"/>
                    </a:lnTo>
                    <a:lnTo>
                      <a:pt x="0" y="0"/>
                    </a:lnTo>
                    <a:lnTo>
                      <a:pt x="0" y="34"/>
                    </a:lnTo>
                    <a:lnTo>
                      <a:pt x="2" y="40"/>
                    </a:lnTo>
                    <a:lnTo>
                      <a:pt x="7" y="41"/>
                    </a:lnTo>
                    <a:lnTo>
                      <a:pt x="12" y="40"/>
                    </a:lnTo>
                    <a:lnTo>
                      <a:pt x="13"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06" name="Freeform 442"/>
              <p:cNvSpPr>
                <a:spLocks/>
              </p:cNvSpPr>
              <p:nvPr/>
            </p:nvSpPr>
            <p:spPr bwMode="auto">
              <a:xfrm>
                <a:off x="2672" y="2898"/>
                <a:ext cx="7" cy="22"/>
              </a:xfrm>
              <a:custGeom>
                <a:avLst/>
                <a:gdLst>
                  <a:gd name="T0" fmla="*/ 7 w 13"/>
                  <a:gd name="T1" fmla="*/ 18 h 44"/>
                  <a:gd name="T2" fmla="*/ 7 w 13"/>
                  <a:gd name="T3" fmla="*/ 18 h 44"/>
                  <a:gd name="T4" fmla="*/ 7 w 13"/>
                  <a:gd name="T5" fmla="*/ 0 h 44"/>
                  <a:gd name="T6" fmla="*/ 0 w 13"/>
                  <a:gd name="T7" fmla="*/ 0 h 44"/>
                  <a:gd name="T8" fmla="*/ 0 w 13"/>
                  <a:gd name="T9" fmla="*/ 18 h 44"/>
                  <a:gd name="T10" fmla="*/ 0 w 13"/>
                  <a:gd name="T11" fmla="*/ 18 h 44"/>
                  <a:gd name="T12" fmla="*/ 0 w 13"/>
                  <a:gd name="T13" fmla="*/ 18 h 44"/>
                  <a:gd name="T14" fmla="*/ 1 w 13"/>
                  <a:gd name="T15" fmla="*/ 21 h 44"/>
                  <a:gd name="T16" fmla="*/ 4 w 13"/>
                  <a:gd name="T17" fmla="*/ 22 h 44"/>
                  <a:gd name="T18" fmla="*/ 6 w 13"/>
                  <a:gd name="T19" fmla="*/ 21 h 44"/>
                  <a:gd name="T20" fmla="*/ 7 w 13"/>
                  <a:gd name="T21" fmla="*/ 18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4">
                    <a:moveTo>
                      <a:pt x="13" y="36"/>
                    </a:moveTo>
                    <a:lnTo>
                      <a:pt x="13" y="36"/>
                    </a:lnTo>
                    <a:lnTo>
                      <a:pt x="13" y="0"/>
                    </a:lnTo>
                    <a:lnTo>
                      <a:pt x="0" y="0"/>
                    </a:lnTo>
                    <a:lnTo>
                      <a:pt x="0" y="36"/>
                    </a:lnTo>
                    <a:lnTo>
                      <a:pt x="2" y="42"/>
                    </a:lnTo>
                    <a:lnTo>
                      <a:pt x="7" y="44"/>
                    </a:lnTo>
                    <a:lnTo>
                      <a:pt x="12" y="42"/>
                    </a:lnTo>
                    <a:lnTo>
                      <a:pt x="13"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07" name="Freeform 443"/>
              <p:cNvSpPr>
                <a:spLocks/>
              </p:cNvSpPr>
              <p:nvPr/>
            </p:nvSpPr>
            <p:spPr bwMode="auto">
              <a:xfrm>
                <a:off x="2672" y="2916"/>
                <a:ext cx="7" cy="21"/>
              </a:xfrm>
              <a:custGeom>
                <a:avLst/>
                <a:gdLst>
                  <a:gd name="T0" fmla="*/ 7 w 13"/>
                  <a:gd name="T1" fmla="*/ 18 h 42"/>
                  <a:gd name="T2" fmla="*/ 7 w 13"/>
                  <a:gd name="T3" fmla="*/ 18 h 42"/>
                  <a:gd name="T4" fmla="*/ 7 w 13"/>
                  <a:gd name="T5" fmla="*/ 0 h 42"/>
                  <a:gd name="T6" fmla="*/ 0 w 13"/>
                  <a:gd name="T7" fmla="*/ 0 h 42"/>
                  <a:gd name="T8" fmla="*/ 0 w 13"/>
                  <a:gd name="T9" fmla="*/ 18 h 42"/>
                  <a:gd name="T10" fmla="*/ 0 w 13"/>
                  <a:gd name="T11" fmla="*/ 18 h 42"/>
                  <a:gd name="T12" fmla="*/ 0 w 13"/>
                  <a:gd name="T13" fmla="*/ 18 h 42"/>
                  <a:gd name="T14" fmla="*/ 1 w 13"/>
                  <a:gd name="T15" fmla="*/ 20 h 42"/>
                  <a:gd name="T16" fmla="*/ 4 w 13"/>
                  <a:gd name="T17" fmla="*/ 21 h 42"/>
                  <a:gd name="T18" fmla="*/ 6 w 13"/>
                  <a:gd name="T19" fmla="*/ 20 h 42"/>
                  <a:gd name="T20" fmla="*/ 7 w 13"/>
                  <a:gd name="T21" fmla="*/ 18 h 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2">
                    <a:moveTo>
                      <a:pt x="13" y="35"/>
                    </a:moveTo>
                    <a:lnTo>
                      <a:pt x="13" y="35"/>
                    </a:lnTo>
                    <a:lnTo>
                      <a:pt x="13" y="0"/>
                    </a:lnTo>
                    <a:lnTo>
                      <a:pt x="0" y="0"/>
                    </a:lnTo>
                    <a:lnTo>
                      <a:pt x="0" y="35"/>
                    </a:lnTo>
                    <a:lnTo>
                      <a:pt x="2" y="40"/>
                    </a:lnTo>
                    <a:lnTo>
                      <a:pt x="7" y="42"/>
                    </a:lnTo>
                    <a:lnTo>
                      <a:pt x="12" y="40"/>
                    </a:lnTo>
                    <a:lnTo>
                      <a:pt x="13"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08" name="Freeform 444"/>
              <p:cNvSpPr>
                <a:spLocks/>
              </p:cNvSpPr>
              <p:nvPr/>
            </p:nvSpPr>
            <p:spPr bwMode="auto">
              <a:xfrm>
                <a:off x="2672" y="2933"/>
                <a:ext cx="7" cy="21"/>
              </a:xfrm>
              <a:custGeom>
                <a:avLst/>
                <a:gdLst>
                  <a:gd name="T0" fmla="*/ 7 w 13"/>
                  <a:gd name="T1" fmla="*/ 17 h 41"/>
                  <a:gd name="T2" fmla="*/ 7 w 13"/>
                  <a:gd name="T3" fmla="*/ 17 h 41"/>
                  <a:gd name="T4" fmla="*/ 7 w 13"/>
                  <a:gd name="T5" fmla="*/ 0 h 41"/>
                  <a:gd name="T6" fmla="*/ 0 w 13"/>
                  <a:gd name="T7" fmla="*/ 0 h 41"/>
                  <a:gd name="T8" fmla="*/ 0 w 13"/>
                  <a:gd name="T9" fmla="*/ 17 h 41"/>
                  <a:gd name="T10" fmla="*/ 0 w 13"/>
                  <a:gd name="T11" fmla="*/ 17 h 41"/>
                  <a:gd name="T12" fmla="*/ 0 w 13"/>
                  <a:gd name="T13" fmla="*/ 17 h 41"/>
                  <a:gd name="T14" fmla="*/ 1 w 13"/>
                  <a:gd name="T15" fmla="*/ 20 h 41"/>
                  <a:gd name="T16" fmla="*/ 4 w 13"/>
                  <a:gd name="T17" fmla="*/ 21 h 41"/>
                  <a:gd name="T18" fmla="*/ 6 w 13"/>
                  <a:gd name="T19" fmla="*/ 20 h 41"/>
                  <a:gd name="T20" fmla="*/ 7 w 13"/>
                  <a:gd name="T21" fmla="*/ 17 h 4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1">
                    <a:moveTo>
                      <a:pt x="13" y="34"/>
                    </a:moveTo>
                    <a:lnTo>
                      <a:pt x="13" y="34"/>
                    </a:lnTo>
                    <a:lnTo>
                      <a:pt x="13" y="0"/>
                    </a:lnTo>
                    <a:lnTo>
                      <a:pt x="0" y="0"/>
                    </a:lnTo>
                    <a:lnTo>
                      <a:pt x="0" y="34"/>
                    </a:lnTo>
                    <a:lnTo>
                      <a:pt x="2" y="39"/>
                    </a:lnTo>
                    <a:lnTo>
                      <a:pt x="7" y="41"/>
                    </a:lnTo>
                    <a:lnTo>
                      <a:pt x="12" y="39"/>
                    </a:lnTo>
                    <a:lnTo>
                      <a:pt x="13"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09" name="Freeform 445"/>
              <p:cNvSpPr>
                <a:spLocks/>
              </p:cNvSpPr>
              <p:nvPr/>
            </p:nvSpPr>
            <p:spPr bwMode="auto">
              <a:xfrm>
                <a:off x="2672" y="2951"/>
                <a:ext cx="7" cy="20"/>
              </a:xfrm>
              <a:custGeom>
                <a:avLst/>
                <a:gdLst>
                  <a:gd name="T0" fmla="*/ 7 w 13"/>
                  <a:gd name="T1" fmla="*/ 16 h 42"/>
                  <a:gd name="T2" fmla="*/ 7 w 13"/>
                  <a:gd name="T3" fmla="*/ 16 h 42"/>
                  <a:gd name="T4" fmla="*/ 7 w 13"/>
                  <a:gd name="T5" fmla="*/ 0 h 42"/>
                  <a:gd name="T6" fmla="*/ 0 w 13"/>
                  <a:gd name="T7" fmla="*/ 0 h 42"/>
                  <a:gd name="T8" fmla="*/ 0 w 13"/>
                  <a:gd name="T9" fmla="*/ 16 h 42"/>
                  <a:gd name="T10" fmla="*/ 0 w 13"/>
                  <a:gd name="T11" fmla="*/ 16 h 42"/>
                  <a:gd name="T12" fmla="*/ 0 w 13"/>
                  <a:gd name="T13" fmla="*/ 16 h 42"/>
                  <a:gd name="T14" fmla="*/ 1 w 13"/>
                  <a:gd name="T15" fmla="*/ 19 h 42"/>
                  <a:gd name="T16" fmla="*/ 4 w 13"/>
                  <a:gd name="T17" fmla="*/ 20 h 42"/>
                  <a:gd name="T18" fmla="*/ 6 w 13"/>
                  <a:gd name="T19" fmla="*/ 19 h 42"/>
                  <a:gd name="T20" fmla="*/ 7 w 13"/>
                  <a:gd name="T21" fmla="*/ 16 h 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2">
                    <a:moveTo>
                      <a:pt x="13" y="34"/>
                    </a:moveTo>
                    <a:lnTo>
                      <a:pt x="13" y="34"/>
                    </a:lnTo>
                    <a:lnTo>
                      <a:pt x="13" y="0"/>
                    </a:lnTo>
                    <a:lnTo>
                      <a:pt x="0" y="0"/>
                    </a:lnTo>
                    <a:lnTo>
                      <a:pt x="0" y="34"/>
                    </a:lnTo>
                    <a:lnTo>
                      <a:pt x="2" y="40"/>
                    </a:lnTo>
                    <a:lnTo>
                      <a:pt x="7" y="42"/>
                    </a:lnTo>
                    <a:lnTo>
                      <a:pt x="12" y="40"/>
                    </a:lnTo>
                    <a:lnTo>
                      <a:pt x="13"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10" name="Freeform 446"/>
              <p:cNvSpPr>
                <a:spLocks/>
              </p:cNvSpPr>
              <p:nvPr/>
            </p:nvSpPr>
            <p:spPr bwMode="auto">
              <a:xfrm>
                <a:off x="2672" y="2968"/>
                <a:ext cx="7" cy="20"/>
              </a:xfrm>
              <a:custGeom>
                <a:avLst/>
                <a:gdLst>
                  <a:gd name="T0" fmla="*/ 7 w 13"/>
                  <a:gd name="T1" fmla="*/ 17 h 42"/>
                  <a:gd name="T2" fmla="*/ 7 w 13"/>
                  <a:gd name="T3" fmla="*/ 17 h 42"/>
                  <a:gd name="T4" fmla="*/ 7 w 13"/>
                  <a:gd name="T5" fmla="*/ 0 h 42"/>
                  <a:gd name="T6" fmla="*/ 0 w 13"/>
                  <a:gd name="T7" fmla="*/ 0 h 42"/>
                  <a:gd name="T8" fmla="*/ 0 w 13"/>
                  <a:gd name="T9" fmla="*/ 17 h 42"/>
                  <a:gd name="T10" fmla="*/ 0 w 13"/>
                  <a:gd name="T11" fmla="*/ 17 h 42"/>
                  <a:gd name="T12" fmla="*/ 0 w 13"/>
                  <a:gd name="T13" fmla="*/ 17 h 42"/>
                  <a:gd name="T14" fmla="*/ 1 w 13"/>
                  <a:gd name="T15" fmla="*/ 19 h 42"/>
                  <a:gd name="T16" fmla="*/ 4 w 13"/>
                  <a:gd name="T17" fmla="*/ 20 h 42"/>
                  <a:gd name="T18" fmla="*/ 6 w 13"/>
                  <a:gd name="T19" fmla="*/ 19 h 42"/>
                  <a:gd name="T20" fmla="*/ 7 w 13"/>
                  <a:gd name="T21" fmla="*/ 17 h 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2">
                    <a:moveTo>
                      <a:pt x="13" y="35"/>
                    </a:moveTo>
                    <a:lnTo>
                      <a:pt x="13" y="35"/>
                    </a:lnTo>
                    <a:lnTo>
                      <a:pt x="13" y="0"/>
                    </a:lnTo>
                    <a:lnTo>
                      <a:pt x="0" y="0"/>
                    </a:lnTo>
                    <a:lnTo>
                      <a:pt x="0" y="35"/>
                    </a:lnTo>
                    <a:lnTo>
                      <a:pt x="2" y="40"/>
                    </a:lnTo>
                    <a:lnTo>
                      <a:pt x="7" y="42"/>
                    </a:lnTo>
                    <a:lnTo>
                      <a:pt x="12" y="40"/>
                    </a:lnTo>
                    <a:lnTo>
                      <a:pt x="13"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11" name="Freeform 447"/>
              <p:cNvSpPr>
                <a:spLocks/>
              </p:cNvSpPr>
              <p:nvPr/>
            </p:nvSpPr>
            <p:spPr bwMode="auto">
              <a:xfrm>
                <a:off x="2672" y="2985"/>
                <a:ext cx="7" cy="21"/>
              </a:xfrm>
              <a:custGeom>
                <a:avLst/>
                <a:gdLst>
                  <a:gd name="T0" fmla="*/ 7 w 13"/>
                  <a:gd name="T1" fmla="*/ 17 h 41"/>
                  <a:gd name="T2" fmla="*/ 7 w 13"/>
                  <a:gd name="T3" fmla="*/ 17 h 41"/>
                  <a:gd name="T4" fmla="*/ 7 w 13"/>
                  <a:gd name="T5" fmla="*/ 0 h 41"/>
                  <a:gd name="T6" fmla="*/ 0 w 13"/>
                  <a:gd name="T7" fmla="*/ 0 h 41"/>
                  <a:gd name="T8" fmla="*/ 0 w 13"/>
                  <a:gd name="T9" fmla="*/ 17 h 41"/>
                  <a:gd name="T10" fmla="*/ 0 w 13"/>
                  <a:gd name="T11" fmla="*/ 17 h 41"/>
                  <a:gd name="T12" fmla="*/ 0 w 13"/>
                  <a:gd name="T13" fmla="*/ 17 h 41"/>
                  <a:gd name="T14" fmla="*/ 1 w 13"/>
                  <a:gd name="T15" fmla="*/ 20 h 41"/>
                  <a:gd name="T16" fmla="*/ 4 w 13"/>
                  <a:gd name="T17" fmla="*/ 21 h 41"/>
                  <a:gd name="T18" fmla="*/ 6 w 13"/>
                  <a:gd name="T19" fmla="*/ 20 h 41"/>
                  <a:gd name="T20" fmla="*/ 7 w 13"/>
                  <a:gd name="T21" fmla="*/ 17 h 4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1">
                    <a:moveTo>
                      <a:pt x="13" y="34"/>
                    </a:moveTo>
                    <a:lnTo>
                      <a:pt x="13" y="34"/>
                    </a:lnTo>
                    <a:lnTo>
                      <a:pt x="13" y="0"/>
                    </a:lnTo>
                    <a:lnTo>
                      <a:pt x="0" y="0"/>
                    </a:lnTo>
                    <a:lnTo>
                      <a:pt x="0" y="34"/>
                    </a:lnTo>
                    <a:lnTo>
                      <a:pt x="2" y="40"/>
                    </a:lnTo>
                    <a:lnTo>
                      <a:pt x="7" y="41"/>
                    </a:lnTo>
                    <a:lnTo>
                      <a:pt x="12" y="40"/>
                    </a:lnTo>
                    <a:lnTo>
                      <a:pt x="13"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12" name="Freeform 448"/>
              <p:cNvSpPr>
                <a:spLocks/>
              </p:cNvSpPr>
              <p:nvPr/>
            </p:nvSpPr>
            <p:spPr bwMode="auto">
              <a:xfrm>
                <a:off x="2672" y="3002"/>
                <a:ext cx="7" cy="21"/>
              </a:xfrm>
              <a:custGeom>
                <a:avLst/>
                <a:gdLst>
                  <a:gd name="T0" fmla="*/ 7 w 13"/>
                  <a:gd name="T1" fmla="*/ 17 h 42"/>
                  <a:gd name="T2" fmla="*/ 7 w 13"/>
                  <a:gd name="T3" fmla="*/ 17 h 42"/>
                  <a:gd name="T4" fmla="*/ 7 w 13"/>
                  <a:gd name="T5" fmla="*/ 0 h 42"/>
                  <a:gd name="T6" fmla="*/ 0 w 13"/>
                  <a:gd name="T7" fmla="*/ 0 h 42"/>
                  <a:gd name="T8" fmla="*/ 0 w 13"/>
                  <a:gd name="T9" fmla="*/ 17 h 42"/>
                  <a:gd name="T10" fmla="*/ 0 w 13"/>
                  <a:gd name="T11" fmla="*/ 17 h 42"/>
                  <a:gd name="T12" fmla="*/ 0 w 13"/>
                  <a:gd name="T13" fmla="*/ 17 h 42"/>
                  <a:gd name="T14" fmla="*/ 1 w 13"/>
                  <a:gd name="T15" fmla="*/ 20 h 42"/>
                  <a:gd name="T16" fmla="*/ 4 w 13"/>
                  <a:gd name="T17" fmla="*/ 21 h 42"/>
                  <a:gd name="T18" fmla="*/ 6 w 13"/>
                  <a:gd name="T19" fmla="*/ 20 h 42"/>
                  <a:gd name="T20" fmla="*/ 7 w 13"/>
                  <a:gd name="T21" fmla="*/ 17 h 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2">
                    <a:moveTo>
                      <a:pt x="13" y="34"/>
                    </a:moveTo>
                    <a:lnTo>
                      <a:pt x="13" y="34"/>
                    </a:lnTo>
                    <a:lnTo>
                      <a:pt x="13" y="0"/>
                    </a:lnTo>
                    <a:lnTo>
                      <a:pt x="0" y="0"/>
                    </a:lnTo>
                    <a:lnTo>
                      <a:pt x="0" y="34"/>
                    </a:lnTo>
                    <a:lnTo>
                      <a:pt x="2" y="40"/>
                    </a:lnTo>
                    <a:lnTo>
                      <a:pt x="7" y="42"/>
                    </a:lnTo>
                    <a:lnTo>
                      <a:pt x="12" y="40"/>
                    </a:lnTo>
                    <a:lnTo>
                      <a:pt x="13"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13" name="Freeform 449"/>
              <p:cNvSpPr>
                <a:spLocks/>
              </p:cNvSpPr>
              <p:nvPr/>
            </p:nvSpPr>
            <p:spPr bwMode="auto">
              <a:xfrm>
                <a:off x="2672" y="3019"/>
                <a:ext cx="7" cy="22"/>
              </a:xfrm>
              <a:custGeom>
                <a:avLst/>
                <a:gdLst>
                  <a:gd name="T0" fmla="*/ 7 w 13"/>
                  <a:gd name="T1" fmla="*/ 19 h 44"/>
                  <a:gd name="T2" fmla="*/ 7 w 13"/>
                  <a:gd name="T3" fmla="*/ 19 h 44"/>
                  <a:gd name="T4" fmla="*/ 7 w 13"/>
                  <a:gd name="T5" fmla="*/ 0 h 44"/>
                  <a:gd name="T6" fmla="*/ 0 w 13"/>
                  <a:gd name="T7" fmla="*/ 0 h 44"/>
                  <a:gd name="T8" fmla="*/ 0 w 13"/>
                  <a:gd name="T9" fmla="*/ 19 h 44"/>
                  <a:gd name="T10" fmla="*/ 0 w 13"/>
                  <a:gd name="T11" fmla="*/ 19 h 44"/>
                  <a:gd name="T12" fmla="*/ 0 w 13"/>
                  <a:gd name="T13" fmla="*/ 19 h 44"/>
                  <a:gd name="T14" fmla="*/ 1 w 13"/>
                  <a:gd name="T15" fmla="*/ 21 h 44"/>
                  <a:gd name="T16" fmla="*/ 4 w 13"/>
                  <a:gd name="T17" fmla="*/ 22 h 44"/>
                  <a:gd name="T18" fmla="*/ 6 w 13"/>
                  <a:gd name="T19" fmla="*/ 21 h 44"/>
                  <a:gd name="T20" fmla="*/ 7 w 13"/>
                  <a:gd name="T21" fmla="*/ 19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4">
                    <a:moveTo>
                      <a:pt x="13" y="37"/>
                    </a:moveTo>
                    <a:lnTo>
                      <a:pt x="13" y="37"/>
                    </a:lnTo>
                    <a:lnTo>
                      <a:pt x="13" y="0"/>
                    </a:lnTo>
                    <a:lnTo>
                      <a:pt x="0" y="0"/>
                    </a:lnTo>
                    <a:lnTo>
                      <a:pt x="0" y="37"/>
                    </a:lnTo>
                    <a:lnTo>
                      <a:pt x="2" y="42"/>
                    </a:lnTo>
                    <a:lnTo>
                      <a:pt x="7" y="44"/>
                    </a:lnTo>
                    <a:lnTo>
                      <a:pt x="12" y="42"/>
                    </a:lnTo>
                    <a:lnTo>
                      <a:pt x="13"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14" name="Freeform 450"/>
              <p:cNvSpPr>
                <a:spLocks/>
              </p:cNvSpPr>
              <p:nvPr/>
            </p:nvSpPr>
            <p:spPr bwMode="auto">
              <a:xfrm>
                <a:off x="2672" y="3037"/>
                <a:ext cx="7" cy="21"/>
              </a:xfrm>
              <a:custGeom>
                <a:avLst/>
                <a:gdLst>
                  <a:gd name="T0" fmla="*/ 7 w 13"/>
                  <a:gd name="T1" fmla="*/ 17 h 41"/>
                  <a:gd name="T2" fmla="*/ 7 w 13"/>
                  <a:gd name="T3" fmla="*/ 17 h 41"/>
                  <a:gd name="T4" fmla="*/ 7 w 13"/>
                  <a:gd name="T5" fmla="*/ 0 h 41"/>
                  <a:gd name="T6" fmla="*/ 0 w 13"/>
                  <a:gd name="T7" fmla="*/ 0 h 41"/>
                  <a:gd name="T8" fmla="*/ 0 w 13"/>
                  <a:gd name="T9" fmla="*/ 17 h 41"/>
                  <a:gd name="T10" fmla="*/ 0 w 13"/>
                  <a:gd name="T11" fmla="*/ 17 h 41"/>
                  <a:gd name="T12" fmla="*/ 0 w 13"/>
                  <a:gd name="T13" fmla="*/ 17 h 41"/>
                  <a:gd name="T14" fmla="*/ 1 w 13"/>
                  <a:gd name="T15" fmla="*/ 20 h 41"/>
                  <a:gd name="T16" fmla="*/ 4 w 13"/>
                  <a:gd name="T17" fmla="*/ 21 h 41"/>
                  <a:gd name="T18" fmla="*/ 6 w 13"/>
                  <a:gd name="T19" fmla="*/ 20 h 41"/>
                  <a:gd name="T20" fmla="*/ 7 w 13"/>
                  <a:gd name="T21" fmla="*/ 17 h 4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1">
                    <a:moveTo>
                      <a:pt x="13" y="34"/>
                    </a:moveTo>
                    <a:lnTo>
                      <a:pt x="13" y="34"/>
                    </a:lnTo>
                    <a:lnTo>
                      <a:pt x="13" y="0"/>
                    </a:lnTo>
                    <a:lnTo>
                      <a:pt x="0" y="0"/>
                    </a:lnTo>
                    <a:lnTo>
                      <a:pt x="0" y="34"/>
                    </a:lnTo>
                    <a:lnTo>
                      <a:pt x="2" y="39"/>
                    </a:lnTo>
                    <a:lnTo>
                      <a:pt x="7" y="41"/>
                    </a:lnTo>
                    <a:lnTo>
                      <a:pt x="12" y="39"/>
                    </a:lnTo>
                    <a:lnTo>
                      <a:pt x="13"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15" name="Freeform 451"/>
              <p:cNvSpPr>
                <a:spLocks/>
              </p:cNvSpPr>
              <p:nvPr/>
            </p:nvSpPr>
            <p:spPr bwMode="auto">
              <a:xfrm>
                <a:off x="2672" y="3055"/>
                <a:ext cx="7" cy="20"/>
              </a:xfrm>
              <a:custGeom>
                <a:avLst/>
                <a:gdLst>
                  <a:gd name="T0" fmla="*/ 7 w 13"/>
                  <a:gd name="T1" fmla="*/ 16 h 42"/>
                  <a:gd name="T2" fmla="*/ 7 w 13"/>
                  <a:gd name="T3" fmla="*/ 16 h 42"/>
                  <a:gd name="T4" fmla="*/ 7 w 13"/>
                  <a:gd name="T5" fmla="*/ 0 h 42"/>
                  <a:gd name="T6" fmla="*/ 0 w 13"/>
                  <a:gd name="T7" fmla="*/ 0 h 42"/>
                  <a:gd name="T8" fmla="*/ 0 w 13"/>
                  <a:gd name="T9" fmla="*/ 16 h 42"/>
                  <a:gd name="T10" fmla="*/ 0 w 13"/>
                  <a:gd name="T11" fmla="*/ 16 h 42"/>
                  <a:gd name="T12" fmla="*/ 0 w 13"/>
                  <a:gd name="T13" fmla="*/ 16 h 42"/>
                  <a:gd name="T14" fmla="*/ 1 w 13"/>
                  <a:gd name="T15" fmla="*/ 19 h 42"/>
                  <a:gd name="T16" fmla="*/ 4 w 13"/>
                  <a:gd name="T17" fmla="*/ 20 h 42"/>
                  <a:gd name="T18" fmla="*/ 6 w 13"/>
                  <a:gd name="T19" fmla="*/ 19 h 42"/>
                  <a:gd name="T20" fmla="*/ 7 w 13"/>
                  <a:gd name="T21" fmla="*/ 16 h 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2">
                    <a:moveTo>
                      <a:pt x="13" y="34"/>
                    </a:moveTo>
                    <a:lnTo>
                      <a:pt x="13" y="34"/>
                    </a:lnTo>
                    <a:lnTo>
                      <a:pt x="13" y="0"/>
                    </a:lnTo>
                    <a:lnTo>
                      <a:pt x="0" y="0"/>
                    </a:lnTo>
                    <a:lnTo>
                      <a:pt x="0" y="34"/>
                    </a:lnTo>
                    <a:lnTo>
                      <a:pt x="2" y="40"/>
                    </a:lnTo>
                    <a:lnTo>
                      <a:pt x="7" y="42"/>
                    </a:lnTo>
                    <a:lnTo>
                      <a:pt x="12" y="40"/>
                    </a:lnTo>
                    <a:lnTo>
                      <a:pt x="13"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16" name="Freeform 452"/>
              <p:cNvSpPr>
                <a:spLocks/>
              </p:cNvSpPr>
              <p:nvPr/>
            </p:nvSpPr>
            <p:spPr bwMode="auto">
              <a:xfrm>
                <a:off x="2672" y="3072"/>
                <a:ext cx="7" cy="20"/>
              </a:xfrm>
              <a:custGeom>
                <a:avLst/>
                <a:gdLst>
                  <a:gd name="T0" fmla="*/ 7 w 13"/>
                  <a:gd name="T1" fmla="*/ 17 h 42"/>
                  <a:gd name="T2" fmla="*/ 7 w 13"/>
                  <a:gd name="T3" fmla="*/ 17 h 42"/>
                  <a:gd name="T4" fmla="*/ 7 w 13"/>
                  <a:gd name="T5" fmla="*/ 0 h 42"/>
                  <a:gd name="T6" fmla="*/ 0 w 13"/>
                  <a:gd name="T7" fmla="*/ 0 h 42"/>
                  <a:gd name="T8" fmla="*/ 0 w 13"/>
                  <a:gd name="T9" fmla="*/ 17 h 42"/>
                  <a:gd name="T10" fmla="*/ 0 w 13"/>
                  <a:gd name="T11" fmla="*/ 17 h 42"/>
                  <a:gd name="T12" fmla="*/ 0 w 13"/>
                  <a:gd name="T13" fmla="*/ 17 h 42"/>
                  <a:gd name="T14" fmla="*/ 1 w 13"/>
                  <a:gd name="T15" fmla="*/ 19 h 42"/>
                  <a:gd name="T16" fmla="*/ 4 w 13"/>
                  <a:gd name="T17" fmla="*/ 20 h 42"/>
                  <a:gd name="T18" fmla="*/ 6 w 13"/>
                  <a:gd name="T19" fmla="*/ 19 h 42"/>
                  <a:gd name="T20" fmla="*/ 7 w 13"/>
                  <a:gd name="T21" fmla="*/ 17 h 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2">
                    <a:moveTo>
                      <a:pt x="13" y="35"/>
                    </a:moveTo>
                    <a:lnTo>
                      <a:pt x="13" y="35"/>
                    </a:lnTo>
                    <a:lnTo>
                      <a:pt x="13" y="0"/>
                    </a:lnTo>
                    <a:lnTo>
                      <a:pt x="0" y="0"/>
                    </a:lnTo>
                    <a:lnTo>
                      <a:pt x="0" y="35"/>
                    </a:lnTo>
                    <a:lnTo>
                      <a:pt x="2" y="40"/>
                    </a:lnTo>
                    <a:lnTo>
                      <a:pt x="7" y="42"/>
                    </a:lnTo>
                    <a:lnTo>
                      <a:pt x="12" y="40"/>
                    </a:lnTo>
                    <a:lnTo>
                      <a:pt x="13"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17" name="Freeform 453"/>
              <p:cNvSpPr>
                <a:spLocks/>
              </p:cNvSpPr>
              <p:nvPr/>
            </p:nvSpPr>
            <p:spPr bwMode="auto">
              <a:xfrm>
                <a:off x="2672" y="3089"/>
                <a:ext cx="7" cy="21"/>
              </a:xfrm>
              <a:custGeom>
                <a:avLst/>
                <a:gdLst>
                  <a:gd name="T0" fmla="*/ 7 w 13"/>
                  <a:gd name="T1" fmla="*/ 17 h 41"/>
                  <a:gd name="T2" fmla="*/ 7 w 13"/>
                  <a:gd name="T3" fmla="*/ 17 h 41"/>
                  <a:gd name="T4" fmla="*/ 7 w 13"/>
                  <a:gd name="T5" fmla="*/ 0 h 41"/>
                  <a:gd name="T6" fmla="*/ 0 w 13"/>
                  <a:gd name="T7" fmla="*/ 0 h 41"/>
                  <a:gd name="T8" fmla="*/ 0 w 13"/>
                  <a:gd name="T9" fmla="*/ 17 h 41"/>
                  <a:gd name="T10" fmla="*/ 0 w 13"/>
                  <a:gd name="T11" fmla="*/ 17 h 41"/>
                  <a:gd name="T12" fmla="*/ 0 w 13"/>
                  <a:gd name="T13" fmla="*/ 17 h 41"/>
                  <a:gd name="T14" fmla="*/ 1 w 13"/>
                  <a:gd name="T15" fmla="*/ 20 h 41"/>
                  <a:gd name="T16" fmla="*/ 4 w 13"/>
                  <a:gd name="T17" fmla="*/ 21 h 41"/>
                  <a:gd name="T18" fmla="*/ 6 w 13"/>
                  <a:gd name="T19" fmla="*/ 20 h 41"/>
                  <a:gd name="T20" fmla="*/ 7 w 13"/>
                  <a:gd name="T21" fmla="*/ 17 h 4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1">
                    <a:moveTo>
                      <a:pt x="13" y="34"/>
                    </a:moveTo>
                    <a:lnTo>
                      <a:pt x="13" y="34"/>
                    </a:lnTo>
                    <a:lnTo>
                      <a:pt x="13" y="0"/>
                    </a:lnTo>
                    <a:lnTo>
                      <a:pt x="0" y="0"/>
                    </a:lnTo>
                    <a:lnTo>
                      <a:pt x="0" y="34"/>
                    </a:lnTo>
                    <a:lnTo>
                      <a:pt x="2" y="40"/>
                    </a:lnTo>
                    <a:lnTo>
                      <a:pt x="7" y="41"/>
                    </a:lnTo>
                    <a:lnTo>
                      <a:pt x="12" y="40"/>
                    </a:lnTo>
                    <a:lnTo>
                      <a:pt x="13"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18" name="Freeform 454"/>
              <p:cNvSpPr>
                <a:spLocks/>
              </p:cNvSpPr>
              <p:nvPr/>
            </p:nvSpPr>
            <p:spPr bwMode="auto">
              <a:xfrm>
                <a:off x="2672" y="3106"/>
                <a:ext cx="7" cy="21"/>
              </a:xfrm>
              <a:custGeom>
                <a:avLst/>
                <a:gdLst>
                  <a:gd name="T0" fmla="*/ 7 w 13"/>
                  <a:gd name="T1" fmla="*/ 17 h 42"/>
                  <a:gd name="T2" fmla="*/ 7 w 13"/>
                  <a:gd name="T3" fmla="*/ 17 h 42"/>
                  <a:gd name="T4" fmla="*/ 7 w 13"/>
                  <a:gd name="T5" fmla="*/ 0 h 42"/>
                  <a:gd name="T6" fmla="*/ 0 w 13"/>
                  <a:gd name="T7" fmla="*/ 0 h 42"/>
                  <a:gd name="T8" fmla="*/ 0 w 13"/>
                  <a:gd name="T9" fmla="*/ 17 h 42"/>
                  <a:gd name="T10" fmla="*/ 0 w 13"/>
                  <a:gd name="T11" fmla="*/ 17 h 42"/>
                  <a:gd name="T12" fmla="*/ 0 w 13"/>
                  <a:gd name="T13" fmla="*/ 17 h 42"/>
                  <a:gd name="T14" fmla="*/ 1 w 13"/>
                  <a:gd name="T15" fmla="*/ 20 h 42"/>
                  <a:gd name="T16" fmla="*/ 4 w 13"/>
                  <a:gd name="T17" fmla="*/ 21 h 42"/>
                  <a:gd name="T18" fmla="*/ 6 w 13"/>
                  <a:gd name="T19" fmla="*/ 20 h 42"/>
                  <a:gd name="T20" fmla="*/ 7 w 13"/>
                  <a:gd name="T21" fmla="*/ 17 h 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2">
                    <a:moveTo>
                      <a:pt x="13" y="34"/>
                    </a:moveTo>
                    <a:lnTo>
                      <a:pt x="13" y="34"/>
                    </a:lnTo>
                    <a:lnTo>
                      <a:pt x="13" y="0"/>
                    </a:lnTo>
                    <a:lnTo>
                      <a:pt x="0" y="0"/>
                    </a:lnTo>
                    <a:lnTo>
                      <a:pt x="0" y="34"/>
                    </a:lnTo>
                    <a:lnTo>
                      <a:pt x="2" y="40"/>
                    </a:lnTo>
                    <a:lnTo>
                      <a:pt x="7" y="42"/>
                    </a:lnTo>
                    <a:lnTo>
                      <a:pt x="12" y="40"/>
                    </a:lnTo>
                    <a:lnTo>
                      <a:pt x="13"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19" name="Freeform 455"/>
              <p:cNvSpPr>
                <a:spLocks/>
              </p:cNvSpPr>
              <p:nvPr/>
            </p:nvSpPr>
            <p:spPr bwMode="auto">
              <a:xfrm>
                <a:off x="2672" y="3123"/>
                <a:ext cx="7" cy="22"/>
              </a:xfrm>
              <a:custGeom>
                <a:avLst/>
                <a:gdLst>
                  <a:gd name="T0" fmla="*/ 7 w 13"/>
                  <a:gd name="T1" fmla="*/ 19 h 44"/>
                  <a:gd name="T2" fmla="*/ 7 w 13"/>
                  <a:gd name="T3" fmla="*/ 19 h 44"/>
                  <a:gd name="T4" fmla="*/ 7 w 13"/>
                  <a:gd name="T5" fmla="*/ 0 h 44"/>
                  <a:gd name="T6" fmla="*/ 0 w 13"/>
                  <a:gd name="T7" fmla="*/ 0 h 44"/>
                  <a:gd name="T8" fmla="*/ 0 w 13"/>
                  <a:gd name="T9" fmla="*/ 19 h 44"/>
                  <a:gd name="T10" fmla="*/ 0 w 13"/>
                  <a:gd name="T11" fmla="*/ 19 h 44"/>
                  <a:gd name="T12" fmla="*/ 0 w 13"/>
                  <a:gd name="T13" fmla="*/ 19 h 44"/>
                  <a:gd name="T14" fmla="*/ 1 w 13"/>
                  <a:gd name="T15" fmla="*/ 21 h 44"/>
                  <a:gd name="T16" fmla="*/ 4 w 13"/>
                  <a:gd name="T17" fmla="*/ 22 h 44"/>
                  <a:gd name="T18" fmla="*/ 6 w 13"/>
                  <a:gd name="T19" fmla="*/ 21 h 44"/>
                  <a:gd name="T20" fmla="*/ 7 w 13"/>
                  <a:gd name="T21" fmla="*/ 19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4">
                    <a:moveTo>
                      <a:pt x="13" y="37"/>
                    </a:moveTo>
                    <a:lnTo>
                      <a:pt x="13" y="37"/>
                    </a:lnTo>
                    <a:lnTo>
                      <a:pt x="13" y="0"/>
                    </a:lnTo>
                    <a:lnTo>
                      <a:pt x="0" y="0"/>
                    </a:lnTo>
                    <a:lnTo>
                      <a:pt x="0" y="37"/>
                    </a:lnTo>
                    <a:lnTo>
                      <a:pt x="2" y="42"/>
                    </a:lnTo>
                    <a:lnTo>
                      <a:pt x="7" y="44"/>
                    </a:lnTo>
                    <a:lnTo>
                      <a:pt x="12" y="42"/>
                    </a:lnTo>
                    <a:lnTo>
                      <a:pt x="13"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20" name="Freeform 456"/>
              <p:cNvSpPr>
                <a:spLocks/>
              </p:cNvSpPr>
              <p:nvPr/>
            </p:nvSpPr>
            <p:spPr bwMode="auto">
              <a:xfrm>
                <a:off x="2672" y="3141"/>
                <a:ext cx="7" cy="21"/>
              </a:xfrm>
              <a:custGeom>
                <a:avLst/>
                <a:gdLst>
                  <a:gd name="T0" fmla="*/ 7 w 13"/>
                  <a:gd name="T1" fmla="*/ 17 h 41"/>
                  <a:gd name="T2" fmla="*/ 7 w 13"/>
                  <a:gd name="T3" fmla="*/ 17 h 41"/>
                  <a:gd name="T4" fmla="*/ 7 w 13"/>
                  <a:gd name="T5" fmla="*/ 0 h 41"/>
                  <a:gd name="T6" fmla="*/ 0 w 13"/>
                  <a:gd name="T7" fmla="*/ 0 h 41"/>
                  <a:gd name="T8" fmla="*/ 0 w 13"/>
                  <a:gd name="T9" fmla="*/ 17 h 41"/>
                  <a:gd name="T10" fmla="*/ 0 w 13"/>
                  <a:gd name="T11" fmla="*/ 17 h 41"/>
                  <a:gd name="T12" fmla="*/ 0 w 13"/>
                  <a:gd name="T13" fmla="*/ 17 h 41"/>
                  <a:gd name="T14" fmla="*/ 1 w 13"/>
                  <a:gd name="T15" fmla="*/ 20 h 41"/>
                  <a:gd name="T16" fmla="*/ 4 w 13"/>
                  <a:gd name="T17" fmla="*/ 21 h 41"/>
                  <a:gd name="T18" fmla="*/ 6 w 13"/>
                  <a:gd name="T19" fmla="*/ 20 h 41"/>
                  <a:gd name="T20" fmla="*/ 7 w 13"/>
                  <a:gd name="T21" fmla="*/ 17 h 4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1">
                    <a:moveTo>
                      <a:pt x="13" y="34"/>
                    </a:moveTo>
                    <a:lnTo>
                      <a:pt x="13" y="34"/>
                    </a:lnTo>
                    <a:lnTo>
                      <a:pt x="13" y="0"/>
                    </a:lnTo>
                    <a:lnTo>
                      <a:pt x="0" y="0"/>
                    </a:lnTo>
                    <a:lnTo>
                      <a:pt x="0" y="34"/>
                    </a:lnTo>
                    <a:lnTo>
                      <a:pt x="2" y="39"/>
                    </a:lnTo>
                    <a:lnTo>
                      <a:pt x="7" y="41"/>
                    </a:lnTo>
                    <a:lnTo>
                      <a:pt x="12" y="39"/>
                    </a:lnTo>
                    <a:lnTo>
                      <a:pt x="13"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21" name="Freeform 457"/>
              <p:cNvSpPr>
                <a:spLocks/>
              </p:cNvSpPr>
              <p:nvPr/>
            </p:nvSpPr>
            <p:spPr bwMode="auto">
              <a:xfrm>
                <a:off x="2672" y="3159"/>
                <a:ext cx="7" cy="20"/>
              </a:xfrm>
              <a:custGeom>
                <a:avLst/>
                <a:gdLst>
                  <a:gd name="T0" fmla="*/ 7 w 13"/>
                  <a:gd name="T1" fmla="*/ 16 h 42"/>
                  <a:gd name="T2" fmla="*/ 7 w 13"/>
                  <a:gd name="T3" fmla="*/ 16 h 42"/>
                  <a:gd name="T4" fmla="*/ 7 w 13"/>
                  <a:gd name="T5" fmla="*/ 0 h 42"/>
                  <a:gd name="T6" fmla="*/ 0 w 13"/>
                  <a:gd name="T7" fmla="*/ 0 h 42"/>
                  <a:gd name="T8" fmla="*/ 0 w 13"/>
                  <a:gd name="T9" fmla="*/ 16 h 42"/>
                  <a:gd name="T10" fmla="*/ 0 w 13"/>
                  <a:gd name="T11" fmla="*/ 16 h 42"/>
                  <a:gd name="T12" fmla="*/ 0 w 13"/>
                  <a:gd name="T13" fmla="*/ 16 h 42"/>
                  <a:gd name="T14" fmla="*/ 1 w 13"/>
                  <a:gd name="T15" fmla="*/ 19 h 42"/>
                  <a:gd name="T16" fmla="*/ 4 w 13"/>
                  <a:gd name="T17" fmla="*/ 20 h 42"/>
                  <a:gd name="T18" fmla="*/ 6 w 13"/>
                  <a:gd name="T19" fmla="*/ 19 h 42"/>
                  <a:gd name="T20" fmla="*/ 7 w 13"/>
                  <a:gd name="T21" fmla="*/ 16 h 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2">
                    <a:moveTo>
                      <a:pt x="13" y="34"/>
                    </a:moveTo>
                    <a:lnTo>
                      <a:pt x="13" y="34"/>
                    </a:lnTo>
                    <a:lnTo>
                      <a:pt x="13" y="0"/>
                    </a:lnTo>
                    <a:lnTo>
                      <a:pt x="0" y="0"/>
                    </a:lnTo>
                    <a:lnTo>
                      <a:pt x="0" y="34"/>
                    </a:lnTo>
                    <a:lnTo>
                      <a:pt x="2" y="40"/>
                    </a:lnTo>
                    <a:lnTo>
                      <a:pt x="7" y="42"/>
                    </a:lnTo>
                    <a:lnTo>
                      <a:pt x="12" y="40"/>
                    </a:lnTo>
                    <a:lnTo>
                      <a:pt x="13"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22" name="Freeform 458"/>
              <p:cNvSpPr>
                <a:spLocks/>
              </p:cNvSpPr>
              <p:nvPr/>
            </p:nvSpPr>
            <p:spPr bwMode="auto">
              <a:xfrm>
                <a:off x="2672" y="3176"/>
                <a:ext cx="7" cy="33"/>
              </a:xfrm>
              <a:custGeom>
                <a:avLst/>
                <a:gdLst>
                  <a:gd name="T0" fmla="*/ 4 w 13"/>
                  <a:gd name="T1" fmla="*/ 33 h 67"/>
                  <a:gd name="T2" fmla="*/ 7 w 13"/>
                  <a:gd name="T3" fmla="*/ 33 h 67"/>
                  <a:gd name="T4" fmla="*/ 7 w 13"/>
                  <a:gd name="T5" fmla="*/ 0 h 67"/>
                  <a:gd name="T6" fmla="*/ 0 w 13"/>
                  <a:gd name="T7" fmla="*/ 0 h 67"/>
                  <a:gd name="T8" fmla="*/ 0 w 13"/>
                  <a:gd name="T9" fmla="*/ 33 h 67"/>
                  <a:gd name="T10" fmla="*/ 4 w 13"/>
                  <a:gd name="T11" fmla="*/ 33 h 6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67">
                    <a:moveTo>
                      <a:pt x="7" y="67"/>
                    </a:moveTo>
                    <a:lnTo>
                      <a:pt x="13" y="67"/>
                    </a:lnTo>
                    <a:lnTo>
                      <a:pt x="13" y="0"/>
                    </a:lnTo>
                    <a:lnTo>
                      <a:pt x="0" y="0"/>
                    </a:lnTo>
                    <a:lnTo>
                      <a:pt x="0" y="67"/>
                    </a:lnTo>
                    <a:lnTo>
                      <a:pt x="7"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23" name="Freeform 459"/>
              <p:cNvSpPr>
                <a:spLocks/>
              </p:cNvSpPr>
              <p:nvPr/>
            </p:nvSpPr>
            <p:spPr bwMode="auto">
              <a:xfrm>
                <a:off x="2672" y="3209"/>
                <a:ext cx="7" cy="4"/>
              </a:xfrm>
              <a:custGeom>
                <a:avLst/>
                <a:gdLst>
                  <a:gd name="T0" fmla="*/ 0 w 13"/>
                  <a:gd name="T1" fmla="*/ 0 h 8"/>
                  <a:gd name="T2" fmla="*/ 1 w 13"/>
                  <a:gd name="T3" fmla="*/ 3 h 8"/>
                  <a:gd name="T4" fmla="*/ 4 w 13"/>
                  <a:gd name="T5" fmla="*/ 4 h 8"/>
                  <a:gd name="T6" fmla="*/ 6 w 13"/>
                  <a:gd name="T7" fmla="*/ 3 h 8"/>
                  <a:gd name="T8" fmla="*/ 7 w 13"/>
                  <a:gd name="T9" fmla="*/ 0 h 8"/>
                  <a:gd name="T10" fmla="*/ 0 w 1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8">
                    <a:moveTo>
                      <a:pt x="0" y="0"/>
                    </a:moveTo>
                    <a:lnTo>
                      <a:pt x="2" y="6"/>
                    </a:lnTo>
                    <a:lnTo>
                      <a:pt x="7" y="8"/>
                    </a:lnTo>
                    <a:lnTo>
                      <a:pt x="12" y="6"/>
                    </a:lnTo>
                    <a:lnTo>
                      <a:pt x="1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24" name="Freeform 460"/>
              <p:cNvSpPr>
                <a:spLocks/>
              </p:cNvSpPr>
              <p:nvPr/>
            </p:nvSpPr>
            <p:spPr bwMode="auto">
              <a:xfrm>
                <a:off x="2673" y="2722"/>
                <a:ext cx="550" cy="3"/>
              </a:xfrm>
              <a:custGeom>
                <a:avLst/>
                <a:gdLst>
                  <a:gd name="T0" fmla="*/ 550 w 1099"/>
                  <a:gd name="T1" fmla="*/ 0 h 8"/>
                  <a:gd name="T2" fmla="*/ 547 w 1099"/>
                  <a:gd name="T3" fmla="*/ 2 h 8"/>
                  <a:gd name="T4" fmla="*/ 544 w 1099"/>
                  <a:gd name="T5" fmla="*/ 2 h 8"/>
                  <a:gd name="T6" fmla="*/ 541 w 1099"/>
                  <a:gd name="T7" fmla="*/ 3 h 8"/>
                  <a:gd name="T8" fmla="*/ 537 w 1099"/>
                  <a:gd name="T9" fmla="*/ 3 h 8"/>
                  <a:gd name="T10" fmla="*/ 519 w 1099"/>
                  <a:gd name="T11" fmla="*/ 3 h 8"/>
                  <a:gd name="T12" fmla="*/ 502 w 1099"/>
                  <a:gd name="T13" fmla="*/ 3 h 8"/>
                  <a:gd name="T14" fmla="*/ 484 w 1099"/>
                  <a:gd name="T15" fmla="*/ 3 h 8"/>
                  <a:gd name="T16" fmla="*/ 467 w 1099"/>
                  <a:gd name="T17" fmla="*/ 3 h 8"/>
                  <a:gd name="T18" fmla="*/ 449 w 1099"/>
                  <a:gd name="T19" fmla="*/ 3 h 8"/>
                  <a:gd name="T20" fmla="*/ 430 w 1099"/>
                  <a:gd name="T21" fmla="*/ 3 h 8"/>
                  <a:gd name="T22" fmla="*/ 414 w 1099"/>
                  <a:gd name="T23" fmla="*/ 3 h 8"/>
                  <a:gd name="T24" fmla="*/ 395 w 1099"/>
                  <a:gd name="T25" fmla="*/ 3 h 8"/>
                  <a:gd name="T26" fmla="*/ 379 w 1099"/>
                  <a:gd name="T27" fmla="*/ 3 h 8"/>
                  <a:gd name="T28" fmla="*/ 360 w 1099"/>
                  <a:gd name="T29" fmla="*/ 3 h 8"/>
                  <a:gd name="T30" fmla="*/ 342 w 1099"/>
                  <a:gd name="T31" fmla="*/ 3 h 8"/>
                  <a:gd name="T32" fmla="*/ 325 w 1099"/>
                  <a:gd name="T33" fmla="*/ 3 h 8"/>
                  <a:gd name="T34" fmla="*/ 307 w 1099"/>
                  <a:gd name="T35" fmla="*/ 3 h 8"/>
                  <a:gd name="T36" fmla="*/ 288 w 1099"/>
                  <a:gd name="T37" fmla="*/ 3 h 8"/>
                  <a:gd name="T38" fmla="*/ 272 w 1099"/>
                  <a:gd name="T39" fmla="*/ 3 h 8"/>
                  <a:gd name="T40" fmla="*/ 253 w 1099"/>
                  <a:gd name="T41" fmla="*/ 3 h 8"/>
                  <a:gd name="T42" fmla="*/ 237 w 1099"/>
                  <a:gd name="T43" fmla="*/ 3 h 8"/>
                  <a:gd name="T44" fmla="*/ 218 w 1099"/>
                  <a:gd name="T45" fmla="*/ 3 h 8"/>
                  <a:gd name="T46" fmla="*/ 200 w 1099"/>
                  <a:gd name="T47" fmla="*/ 3 h 8"/>
                  <a:gd name="T48" fmla="*/ 183 w 1099"/>
                  <a:gd name="T49" fmla="*/ 3 h 8"/>
                  <a:gd name="T50" fmla="*/ 165 w 1099"/>
                  <a:gd name="T51" fmla="*/ 3 h 8"/>
                  <a:gd name="T52" fmla="*/ 148 w 1099"/>
                  <a:gd name="T53" fmla="*/ 3 h 8"/>
                  <a:gd name="T54" fmla="*/ 130 w 1099"/>
                  <a:gd name="T55" fmla="*/ 3 h 8"/>
                  <a:gd name="T56" fmla="*/ 111 w 1099"/>
                  <a:gd name="T57" fmla="*/ 3 h 8"/>
                  <a:gd name="T58" fmla="*/ 94 w 1099"/>
                  <a:gd name="T59" fmla="*/ 3 h 8"/>
                  <a:gd name="T60" fmla="*/ 76 w 1099"/>
                  <a:gd name="T61" fmla="*/ 3 h 8"/>
                  <a:gd name="T62" fmla="*/ 59 w 1099"/>
                  <a:gd name="T63" fmla="*/ 3 h 8"/>
                  <a:gd name="T64" fmla="*/ 41 w 1099"/>
                  <a:gd name="T65" fmla="*/ 3 h 8"/>
                  <a:gd name="T66" fmla="*/ 23 w 1099"/>
                  <a:gd name="T67" fmla="*/ 3 h 8"/>
                  <a:gd name="T68" fmla="*/ 3 w 1099"/>
                  <a:gd name="T69" fmla="*/ 3 h 8"/>
                  <a:gd name="T70" fmla="*/ 0 w 1099"/>
                  <a:gd name="T71" fmla="*/ 0 h 8"/>
                  <a:gd name="T72" fmla="*/ 550 w 1099"/>
                  <a:gd name="T73" fmla="*/ 0 h 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099" h="8">
                    <a:moveTo>
                      <a:pt x="1099" y="0"/>
                    </a:moveTo>
                    <a:lnTo>
                      <a:pt x="1094" y="4"/>
                    </a:lnTo>
                    <a:lnTo>
                      <a:pt x="1088" y="4"/>
                    </a:lnTo>
                    <a:lnTo>
                      <a:pt x="1081" y="8"/>
                    </a:lnTo>
                    <a:lnTo>
                      <a:pt x="1074" y="8"/>
                    </a:lnTo>
                    <a:lnTo>
                      <a:pt x="1037" y="8"/>
                    </a:lnTo>
                    <a:lnTo>
                      <a:pt x="1004" y="8"/>
                    </a:lnTo>
                    <a:lnTo>
                      <a:pt x="967" y="8"/>
                    </a:lnTo>
                    <a:lnTo>
                      <a:pt x="934" y="8"/>
                    </a:lnTo>
                    <a:lnTo>
                      <a:pt x="897" y="8"/>
                    </a:lnTo>
                    <a:lnTo>
                      <a:pt x="860" y="8"/>
                    </a:lnTo>
                    <a:lnTo>
                      <a:pt x="827" y="8"/>
                    </a:lnTo>
                    <a:lnTo>
                      <a:pt x="790" y="8"/>
                    </a:lnTo>
                    <a:lnTo>
                      <a:pt x="757" y="8"/>
                    </a:lnTo>
                    <a:lnTo>
                      <a:pt x="720" y="8"/>
                    </a:lnTo>
                    <a:lnTo>
                      <a:pt x="683" y="8"/>
                    </a:lnTo>
                    <a:lnTo>
                      <a:pt x="650" y="8"/>
                    </a:lnTo>
                    <a:lnTo>
                      <a:pt x="613" y="8"/>
                    </a:lnTo>
                    <a:lnTo>
                      <a:pt x="576" y="8"/>
                    </a:lnTo>
                    <a:lnTo>
                      <a:pt x="543" y="8"/>
                    </a:lnTo>
                    <a:lnTo>
                      <a:pt x="506" y="8"/>
                    </a:lnTo>
                    <a:lnTo>
                      <a:pt x="473" y="8"/>
                    </a:lnTo>
                    <a:lnTo>
                      <a:pt x="436" y="8"/>
                    </a:lnTo>
                    <a:lnTo>
                      <a:pt x="399" y="8"/>
                    </a:lnTo>
                    <a:lnTo>
                      <a:pt x="366" y="8"/>
                    </a:lnTo>
                    <a:lnTo>
                      <a:pt x="329" y="8"/>
                    </a:lnTo>
                    <a:lnTo>
                      <a:pt x="295" y="8"/>
                    </a:lnTo>
                    <a:lnTo>
                      <a:pt x="259" y="8"/>
                    </a:lnTo>
                    <a:lnTo>
                      <a:pt x="222" y="8"/>
                    </a:lnTo>
                    <a:lnTo>
                      <a:pt x="188" y="8"/>
                    </a:lnTo>
                    <a:lnTo>
                      <a:pt x="152" y="8"/>
                    </a:lnTo>
                    <a:lnTo>
                      <a:pt x="118" y="8"/>
                    </a:lnTo>
                    <a:lnTo>
                      <a:pt x="82" y="8"/>
                    </a:lnTo>
                    <a:lnTo>
                      <a:pt x="45" y="8"/>
                    </a:lnTo>
                    <a:lnTo>
                      <a:pt x="5" y="8"/>
                    </a:lnTo>
                    <a:lnTo>
                      <a:pt x="0" y="0"/>
                    </a:lnTo>
                    <a:lnTo>
                      <a:pt x="1099"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25" name="Freeform 461"/>
              <p:cNvSpPr>
                <a:spLocks/>
              </p:cNvSpPr>
              <p:nvPr/>
            </p:nvSpPr>
            <p:spPr bwMode="auto">
              <a:xfrm>
                <a:off x="2669" y="2717"/>
                <a:ext cx="560" cy="8"/>
              </a:xfrm>
              <a:custGeom>
                <a:avLst/>
                <a:gdLst>
                  <a:gd name="T0" fmla="*/ 559 w 1122"/>
                  <a:gd name="T1" fmla="*/ 1 h 17"/>
                  <a:gd name="T2" fmla="*/ 556 w 1122"/>
                  <a:gd name="T3" fmla="*/ 3 h 17"/>
                  <a:gd name="T4" fmla="*/ 554 w 1122"/>
                  <a:gd name="T5" fmla="*/ 4 h 17"/>
                  <a:gd name="T6" fmla="*/ 551 w 1122"/>
                  <a:gd name="T7" fmla="*/ 6 h 17"/>
                  <a:gd name="T8" fmla="*/ 548 w 1122"/>
                  <a:gd name="T9" fmla="*/ 6 h 17"/>
                  <a:gd name="T10" fmla="*/ 544 w 1122"/>
                  <a:gd name="T11" fmla="*/ 8 h 17"/>
                  <a:gd name="T12" fmla="*/ 541 w 1122"/>
                  <a:gd name="T13" fmla="*/ 8 h 17"/>
                  <a:gd name="T14" fmla="*/ 522 w 1122"/>
                  <a:gd name="T15" fmla="*/ 8 h 17"/>
                  <a:gd name="T16" fmla="*/ 506 w 1122"/>
                  <a:gd name="T17" fmla="*/ 8 h 17"/>
                  <a:gd name="T18" fmla="*/ 487 w 1122"/>
                  <a:gd name="T19" fmla="*/ 8 h 17"/>
                  <a:gd name="T20" fmla="*/ 471 w 1122"/>
                  <a:gd name="T21" fmla="*/ 8 h 17"/>
                  <a:gd name="T22" fmla="*/ 452 w 1122"/>
                  <a:gd name="T23" fmla="*/ 8 h 17"/>
                  <a:gd name="T24" fmla="*/ 434 w 1122"/>
                  <a:gd name="T25" fmla="*/ 8 h 17"/>
                  <a:gd name="T26" fmla="*/ 417 w 1122"/>
                  <a:gd name="T27" fmla="*/ 8 h 17"/>
                  <a:gd name="T28" fmla="*/ 399 w 1122"/>
                  <a:gd name="T29" fmla="*/ 8 h 17"/>
                  <a:gd name="T30" fmla="*/ 382 w 1122"/>
                  <a:gd name="T31" fmla="*/ 8 h 17"/>
                  <a:gd name="T32" fmla="*/ 364 w 1122"/>
                  <a:gd name="T33" fmla="*/ 8 h 17"/>
                  <a:gd name="T34" fmla="*/ 345 w 1122"/>
                  <a:gd name="T35" fmla="*/ 8 h 17"/>
                  <a:gd name="T36" fmla="*/ 329 w 1122"/>
                  <a:gd name="T37" fmla="*/ 8 h 17"/>
                  <a:gd name="T38" fmla="*/ 310 w 1122"/>
                  <a:gd name="T39" fmla="*/ 8 h 17"/>
                  <a:gd name="T40" fmla="*/ 292 w 1122"/>
                  <a:gd name="T41" fmla="*/ 8 h 17"/>
                  <a:gd name="T42" fmla="*/ 276 w 1122"/>
                  <a:gd name="T43" fmla="*/ 8 h 17"/>
                  <a:gd name="T44" fmla="*/ 257 w 1122"/>
                  <a:gd name="T45" fmla="*/ 8 h 17"/>
                  <a:gd name="T46" fmla="*/ 241 w 1122"/>
                  <a:gd name="T47" fmla="*/ 8 h 17"/>
                  <a:gd name="T48" fmla="*/ 222 w 1122"/>
                  <a:gd name="T49" fmla="*/ 8 h 17"/>
                  <a:gd name="T50" fmla="*/ 204 w 1122"/>
                  <a:gd name="T51" fmla="*/ 8 h 17"/>
                  <a:gd name="T52" fmla="*/ 187 w 1122"/>
                  <a:gd name="T53" fmla="*/ 8 h 17"/>
                  <a:gd name="T54" fmla="*/ 169 w 1122"/>
                  <a:gd name="T55" fmla="*/ 8 h 17"/>
                  <a:gd name="T56" fmla="*/ 152 w 1122"/>
                  <a:gd name="T57" fmla="*/ 8 h 17"/>
                  <a:gd name="T58" fmla="*/ 134 w 1122"/>
                  <a:gd name="T59" fmla="*/ 8 h 17"/>
                  <a:gd name="T60" fmla="*/ 115 w 1122"/>
                  <a:gd name="T61" fmla="*/ 8 h 17"/>
                  <a:gd name="T62" fmla="*/ 98 w 1122"/>
                  <a:gd name="T63" fmla="*/ 8 h 17"/>
                  <a:gd name="T64" fmla="*/ 80 w 1122"/>
                  <a:gd name="T65" fmla="*/ 8 h 17"/>
                  <a:gd name="T66" fmla="*/ 63 w 1122"/>
                  <a:gd name="T67" fmla="*/ 8 h 17"/>
                  <a:gd name="T68" fmla="*/ 45 w 1122"/>
                  <a:gd name="T69" fmla="*/ 8 h 17"/>
                  <a:gd name="T70" fmla="*/ 27 w 1122"/>
                  <a:gd name="T71" fmla="*/ 8 h 17"/>
                  <a:gd name="T72" fmla="*/ 7 w 1122"/>
                  <a:gd name="T73" fmla="*/ 8 h 17"/>
                  <a:gd name="T74" fmla="*/ 0 w 1122"/>
                  <a:gd name="T75" fmla="*/ 0 h 17"/>
                  <a:gd name="T76" fmla="*/ 560 w 1122"/>
                  <a:gd name="T77" fmla="*/ 0 h 17"/>
                  <a:gd name="T78" fmla="*/ 559 w 1122"/>
                  <a:gd name="T79" fmla="*/ 1 h 1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22" h="17">
                    <a:moveTo>
                      <a:pt x="1120" y="2"/>
                    </a:moveTo>
                    <a:lnTo>
                      <a:pt x="1113" y="6"/>
                    </a:lnTo>
                    <a:lnTo>
                      <a:pt x="1110" y="9"/>
                    </a:lnTo>
                    <a:lnTo>
                      <a:pt x="1103" y="13"/>
                    </a:lnTo>
                    <a:lnTo>
                      <a:pt x="1097" y="13"/>
                    </a:lnTo>
                    <a:lnTo>
                      <a:pt x="1090" y="17"/>
                    </a:lnTo>
                    <a:lnTo>
                      <a:pt x="1083" y="17"/>
                    </a:lnTo>
                    <a:lnTo>
                      <a:pt x="1046" y="17"/>
                    </a:lnTo>
                    <a:lnTo>
                      <a:pt x="1013" y="17"/>
                    </a:lnTo>
                    <a:lnTo>
                      <a:pt x="976" y="17"/>
                    </a:lnTo>
                    <a:lnTo>
                      <a:pt x="943" y="17"/>
                    </a:lnTo>
                    <a:lnTo>
                      <a:pt x="906" y="17"/>
                    </a:lnTo>
                    <a:lnTo>
                      <a:pt x="869" y="17"/>
                    </a:lnTo>
                    <a:lnTo>
                      <a:pt x="836" y="17"/>
                    </a:lnTo>
                    <a:lnTo>
                      <a:pt x="799" y="17"/>
                    </a:lnTo>
                    <a:lnTo>
                      <a:pt x="766" y="17"/>
                    </a:lnTo>
                    <a:lnTo>
                      <a:pt x="729" y="17"/>
                    </a:lnTo>
                    <a:lnTo>
                      <a:pt x="692" y="17"/>
                    </a:lnTo>
                    <a:lnTo>
                      <a:pt x="659" y="17"/>
                    </a:lnTo>
                    <a:lnTo>
                      <a:pt x="622" y="17"/>
                    </a:lnTo>
                    <a:lnTo>
                      <a:pt x="585" y="17"/>
                    </a:lnTo>
                    <a:lnTo>
                      <a:pt x="552" y="17"/>
                    </a:lnTo>
                    <a:lnTo>
                      <a:pt x="515" y="17"/>
                    </a:lnTo>
                    <a:lnTo>
                      <a:pt x="482" y="17"/>
                    </a:lnTo>
                    <a:lnTo>
                      <a:pt x="445" y="17"/>
                    </a:lnTo>
                    <a:lnTo>
                      <a:pt x="408" y="17"/>
                    </a:lnTo>
                    <a:lnTo>
                      <a:pt x="375" y="17"/>
                    </a:lnTo>
                    <a:lnTo>
                      <a:pt x="338" y="17"/>
                    </a:lnTo>
                    <a:lnTo>
                      <a:pt x="304" y="17"/>
                    </a:lnTo>
                    <a:lnTo>
                      <a:pt x="268" y="17"/>
                    </a:lnTo>
                    <a:lnTo>
                      <a:pt x="231" y="17"/>
                    </a:lnTo>
                    <a:lnTo>
                      <a:pt x="197" y="17"/>
                    </a:lnTo>
                    <a:lnTo>
                      <a:pt x="161" y="17"/>
                    </a:lnTo>
                    <a:lnTo>
                      <a:pt x="127" y="17"/>
                    </a:lnTo>
                    <a:lnTo>
                      <a:pt x="91" y="17"/>
                    </a:lnTo>
                    <a:lnTo>
                      <a:pt x="54" y="17"/>
                    </a:lnTo>
                    <a:lnTo>
                      <a:pt x="14" y="17"/>
                    </a:lnTo>
                    <a:lnTo>
                      <a:pt x="0" y="0"/>
                    </a:lnTo>
                    <a:lnTo>
                      <a:pt x="1122" y="0"/>
                    </a:lnTo>
                    <a:lnTo>
                      <a:pt x="1120" y="2"/>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26" name="Freeform 462"/>
              <p:cNvSpPr>
                <a:spLocks/>
              </p:cNvSpPr>
              <p:nvPr/>
            </p:nvSpPr>
            <p:spPr bwMode="auto">
              <a:xfrm>
                <a:off x="2664" y="2713"/>
                <a:ext cx="570" cy="9"/>
              </a:xfrm>
              <a:custGeom>
                <a:avLst/>
                <a:gdLst>
                  <a:gd name="T0" fmla="*/ 570 w 1140"/>
                  <a:gd name="T1" fmla="*/ 0 h 18"/>
                  <a:gd name="T2" fmla="*/ 569 w 1140"/>
                  <a:gd name="T3" fmla="*/ 2 h 18"/>
                  <a:gd name="T4" fmla="*/ 568 w 1140"/>
                  <a:gd name="T5" fmla="*/ 4 h 18"/>
                  <a:gd name="T6" fmla="*/ 564 w 1140"/>
                  <a:gd name="T7" fmla="*/ 6 h 18"/>
                  <a:gd name="T8" fmla="*/ 561 w 1140"/>
                  <a:gd name="T9" fmla="*/ 8 h 18"/>
                  <a:gd name="T10" fmla="*/ 559 w 1140"/>
                  <a:gd name="T11" fmla="*/ 9 h 18"/>
                  <a:gd name="T12" fmla="*/ 558 w 1140"/>
                  <a:gd name="T13" fmla="*/ 9 h 18"/>
                  <a:gd name="T14" fmla="*/ 9 w 1140"/>
                  <a:gd name="T15" fmla="*/ 9 h 18"/>
                  <a:gd name="T16" fmla="*/ 0 w 1140"/>
                  <a:gd name="T17" fmla="*/ 0 h 18"/>
                  <a:gd name="T18" fmla="*/ 570 w 1140"/>
                  <a:gd name="T19" fmla="*/ 0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40" h="18">
                    <a:moveTo>
                      <a:pt x="1140" y="0"/>
                    </a:moveTo>
                    <a:lnTo>
                      <a:pt x="1138" y="4"/>
                    </a:lnTo>
                    <a:lnTo>
                      <a:pt x="1135" y="8"/>
                    </a:lnTo>
                    <a:lnTo>
                      <a:pt x="1128" y="11"/>
                    </a:lnTo>
                    <a:lnTo>
                      <a:pt x="1121" y="15"/>
                    </a:lnTo>
                    <a:lnTo>
                      <a:pt x="1118" y="18"/>
                    </a:lnTo>
                    <a:lnTo>
                      <a:pt x="1116" y="18"/>
                    </a:lnTo>
                    <a:lnTo>
                      <a:pt x="17" y="18"/>
                    </a:lnTo>
                    <a:lnTo>
                      <a:pt x="0" y="0"/>
                    </a:lnTo>
                    <a:lnTo>
                      <a:pt x="1140"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27" name="Freeform 463"/>
              <p:cNvSpPr>
                <a:spLocks/>
              </p:cNvSpPr>
              <p:nvPr/>
            </p:nvSpPr>
            <p:spPr bwMode="auto">
              <a:xfrm>
                <a:off x="2660" y="2708"/>
                <a:ext cx="578" cy="9"/>
              </a:xfrm>
              <a:custGeom>
                <a:avLst/>
                <a:gdLst>
                  <a:gd name="T0" fmla="*/ 577 w 1154"/>
                  <a:gd name="T1" fmla="*/ 1 h 18"/>
                  <a:gd name="T2" fmla="*/ 575 w 1154"/>
                  <a:gd name="T3" fmla="*/ 3 h 18"/>
                  <a:gd name="T4" fmla="*/ 574 w 1154"/>
                  <a:gd name="T5" fmla="*/ 7 h 18"/>
                  <a:gd name="T6" fmla="*/ 572 w 1154"/>
                  <a:gd name="T7" fmla="*/ 9 h 18"/>
                  <a:gd name="T8" fmla="*/ 570 w 1154"/>
                  <a:gd name="T9" fmla="*/ 9 h 18"/>
                  <a:gd name="T10" fmla="*/ 8 w 1154"/>
                  <a:gd name="T11" fmla="*/ 9 h 18"/>
                  <a:gd name="T12" fmla="*/ 0 w 1154"/>
                  <a:gd name="T13" fmla="*/ 0 h 18"/>
                  <a:gd name="T14" fmla="*/ 578 w 1154"/>
                  <a:gd name="T15" fmla="*/ 0 h 18"/>
                  <a:gd name="T16" fmla="*/ 577 w 1154"/>
                  <a:gd name="T17" fmla="*/ 1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54" h="18">
                    <a:moveTo>
                      <a:pt x="1153" y="2"/>
                    </a:moveTo>
                    <a:lnTo>
                      <a:pt x="1149" y="6"/>
                    </a:lnTo>
                    <a:lnTo>
                      <a:pt x="1146" y="13"/>
                    </a:lnTo>
                    <a:lnTo>
                      <a:pt x="1143" y="17"/>
                    </a:lnTo>
                    <a:lnTo>
                      <a:pt x="1138" y="18"/>
                    </a:lnTo>
                    <a:lnTo>
                      <a:pt x="16" y="18"/>
                    </a:lnTo>
                    <a:lnTo>
                      <a:pt x="0" y="0"/>
                    </a:lnTo>
                    <a:lnTo>
                      <a:pt x="1154" y="0"/>
                    </a:lnTo>
                    <a:lnTo>
                      <a:pt x="1153" y="2"/>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28" name="Freeform 464"/>
              <p:cNvSpPr>
                <a:spLocks/>
              </p:cNvSpPr>
              <p:nvPr/>
            </p:nvSpPr>
            <p:spPr bwMode="auto">
              <a:xfrm>
                <a:off x="2656" y="2704"/>
                <a:ext cx="583" cy="9"/>
              </a:xfrm>
              <a:custGeom>
                <a:avLst/>
                <a:gdLst>
                  <a:gd name="T0" fmla="*/ 583 w 1167"/>
                  <a:gd name="T1" fmla="*/ 0 h 18"/>
                  <a:gd name="T2" fmla="*/ 582 w 1167"/>
                  <a:gd name="T3" fmla="*/ 2 h 18"/>
                  <a:gd name="T4" fmla="*/ 581 w 1167"/>
                  <a:gd name="T5" fmla="*/ 6 h 18"/>
                  <a:gd name="T6" fmla="*/ 579 w 1167"/>
                  <a:gd name="T7" fmla="*/ 8 h 18"/>
                  <a:gd name="T8" fmla="*/ 578 w 1167"/>
                  <a:gd name="T9" fmla="*/ 9 h 18"/>
                  <a:gd name="T10" fmla="*/ 8 w 1167"/>
                  <a:gd name="T11" fmla="*/ 9 h 18"/>
                  <a:gd name="T12" fmla="*/ 0 w 1167"/>
                  <a:gd name="T13" fmla="*/ 0 h 18"/>
                  <a:gd name="T14" fmla="*/ 583 w 1167"/>
                  <a:gd name="T15" fmla="*/ 0 h 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67" h="18">
                    <a:moveTo>
                      <a:pt x="1167" y="0"/>
                    </a:moveTo>
                    <a:lnTo>
                      <a:pt x="1165" y="4"/>
                    </a:lnTo>
                    <a:lnTo>
                      <a:pt x="1162" y="11"/>
                    </a:lnTo>
                    <a:lnTo>
                      <a:pt x="1158" y="15"/>
                    </a:lnTo>
                    <a:lnTo>
                      <a:pt x="1157" y="18"/>
                    </a:lnTo>
                    <a:lnTo>
                      <a:pt x="17" y="18"/>
                    </a:lnTo>
                    <a:lnTo>
                      <a:pt x="0" y="0"/>
                    </a:lnTo>
                    <a:lnTo>
                      <a:pt x="1167"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29" name="Freeform 465"/>
              <p:cNvSpPr>
                <a:spLocks/>
              </p:cNvSpPr>
              <p:nvPr/>
            </p:nvSpPr>
            <p:spPr bwMode="auto">
              <a:xfrm>
                <a:off x="2652" y="2699"/>
                <a:ext cx="590" cy="9"/>
              </a:xfrm>
              <a:custGeom>
                <a:avLst/>
                <a:gdLst>
                  <a:gd name="T0" fmla="*/ 590 w 1180"/>
                  <a:gd name="T1" fmla="*/ 1 h 18"/>
                  <a:gd name="T2" fmla="*/ 588 w 1180"/>
                  <a:gd name="T3" fmla="*/ 3 h 18"/>
                  <a:gd name="T4" fmla="*/ 587 w 1180"/>
                  <a:gd name="T5" fmla="*/ 7 h 18"/>
                  <a:gd name="T6" fmla="*/ 586 w 1180"/>
                  <a:gd name="T7" fmla="*/ 9 h 18"/>
                  <a:gd name="T8" fmla="*/ 9 w 1180"/>
                  <a:gd name="T9" fmla="*/ 9 h 18"/>
                  <a:gd name="T10" fmla="*/ 0 w 1180"/>
                  <a:gd name="T11" fmla="*/ 0 h 18"/>
                  <a:gd name="T12" fmla="*/ 590 w 1180"/>
                  <a:gd name="T13" fmla="*/ 0 h 18"/>
                  <a:gd name="T14" fmla="*/ 590 w 1180"/>
                  <a:gd name="T15" fmla="*/ 1 h 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80" h="18">
                    <a:moveTo>
                      <a:pt x="1180" y="2"/>
                    </a:moveTo>
                    <a:lnTo>
                      <a:pt x="1176" y="6"/>
                    </a:lnTo>
                    <a:lnTo>
                      <a:pt x="1173" y="13"/>
                    </a:lnTo>
                    <a:lnTo>
                      <a:pt x="1171" y="18"/>
                    </a:lnTo>
                    <a:lnTo>
                      <a:pt x="17" y="18"/>
                    </a:lnTo>
                    <a:lnTo>
                      <a:pt x="0" y="0"/>
                    </a:lnTo>
                    <a:lnTo>
                      <a:pt x="1180" y="0"/>
                    </a:lnTo>
                    <a:lnTo>
                      <a:pt x="1180" y="2"/>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30" name="Freeform 466"/>
              <p:cNvSpPr>
                <a:spLocks/>
              </p:cNvSpPr>
              <p:nvPr/>
            </p:nvSpPr>
            <p:spPr bwMode="auto">
              <a:xfrm>
                <a:off x="2648" y="2695"/>
                <a:ext cx="595" cy="9"/>
              </a:xfrm>
              <a:custGeom>
                <a:avLst/>
                <a:gdLst>
                  <a:gd name="T0" fmla="*/ 595 w 1189"/>
                  <a:gd name="T1" fmla="*/ 0 h 18"/>
                  <a:gd name="T2" fmla="*/ 594 w 1189"/>
                  <a:gd name="T3" fmla="*/ 2 h 18"/>
                  <a:gd name="T4" fmla="*/ 594 w 1189"/>
                  <a:gd name="T5" fmla="*/ 6 h 18"/>
                  <a:gd name="T6" fmla="*/ 592 w 1189"/>
                  <a:gd name="T7" fmla="*/ 8 h 18"/>
                  <a:gd name="T8" fmla="*/ 592 w 1189"/>
                  <a:gd name="T9" fmla="*/ 9 h 18"/>
                  <a:gd name="T10" fmla="*/ 8 w 1189"/>
                  <a:gd name="T11" fmla="*/ 9 h 18"/>
                  <a:gd name="T12" fmla="*/ 0 w 1189"/>
                  <a:gd name="T13" fmla="*/ 0 h 18"/>
                  <a:gd name="T14" fmla="*/ 595 w 1189"/>
                  <a:gd name="T15" fmla="*/ 0 h 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89" h="18">
                    <a:moveTo>
                      <a:pt x="1189" y="0"/>
                    </a:moveTo>
                    <a:lnTo>
                      <a:pt x="1188" y="4"/>
                    </a:lnTo>
                    <a:lnTo>
                      <a:pt x="1188" y="11"/>
                    </a:lnTo>
                    <a:lnTo>
                      <a:pt x="1184" y="15"/>
                    </a:lnTo>
                    <a:lnTo>
                      <a:pt x="1183" y="18"/>
                    </a:lnTo>
                    <a:lnTo>
                      <a:pt x="16" y="18"/>
                    </a:lnTo>
                    <a:lnTo>
                      <a:pt x="0" y="0"/>
                    </a:lnTo>
                    <a:lnTo>
                      <a:pt x="1189"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31" name="Freeform 467"/>
              <p:cNvSpPr>
                <a:spLocks/>
              </p:cNvSpPr>
              <p:nvPr/>
            </p:nvSpPr>
            <p:spPr bwMode="auto">
              <a:xfrm>
                <a:off x="2644" y="2690"/>
                <a:ext cx="600" cy="9"/>
              </a:xfrm>
              <a:custGeom>
                <a:avLst/>
                <a:gdLst>
                  <a:gd name="T0" fmla="*/ 600 w 1200"/>
                  <a:gd name="T1" fmla="*/ 0 h 18"/>
                  <a:gd name="T2" fmla="*/ 600 w 1200"/>
                  <a:gd name="T3" fmla="*/ 3 h 18"/>
                  <a:gd name="T4" fmla="*/ 599 w 1200"/>
                  <a:gd name="T5" fmla="*/ 7 h 18"/>
                  <a:gd name="T6" fmla="*/ 599 w 1200"/>
                  <a:gd name="T7" fmla="*/ 9 h 18"/>
                  <a:gd name="T8" fmla="*/ 9 w 1200"/>
                  <a:gd name="T9" fmla="*/ 9 h 18"/>
                  <a:gd name="T10" fmla="*/ 0 w 1200"/>
                  <a:gd name="T11" fmla="*/ 0 h 18"/>
                  <a:gd name="T12" fmla="*/ 600 w 1200"/>
                  <a:gd name="T13" fmla="*/ 0 h 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00" h="18">
                    <a:moveTo>
                      <a:pt x="1200" y="0"/>
                    </a:moveTo>
                    <a:lnTo>
                      <a:pt x="1200" y="6"/>
                    </a:lnTo>
                    <a:lnTo>
                      <a:pt x="1197" y="13"/>
                    </a:lnTo>
                    <a:lnTo>
                      <a:pt x="1197" y="18"/>
                    </a:lnTo>
                    <a:lnTo>
                      <a:pt x="17" y="18"/>
                    </a:lnTo>
                    <a:lnTo>
                      <a:pt x="0" y="0"/>
                    </a:lnTo>
                    <a:lnTo>
                      <a:pt x="1200"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32" name="Freeform 468"/>
              <p:cNvSpPr>
                <a:spLocks/>
              </p:cNvSpPr>
              <p:nvPr/>
            </p:nvSpPr>
            <p:spPr bwMode="auto">
              <a:xfrm>
                <a:off x="2642" y="2686"/>
                <a:ext cx="602" cy="9"/>
              </a:xfrm>
              <a:custGeom>
                <a:avLst/>
                <a:gdLst>
                  <a:gd name="T0" fmla="*/ 0 w 1203"/>
                  <a:gd name="T1" fmla="*/ 0 h 18"/>
                  <a:gd name="T2" fmla="*/ 0 w 1203"/>
                  <a:gd name="T3" fmla="*/ 4 h 18"/>
                  <a:gd name="T4" fmla="*/ 6 w 1203"/>
                  <a:gd name="T5" fmla="*/ 9 h 18"/>
                  <a:gd name="T6" fmla="*/ 601 w 1203"/>
                  <a:gd name="T7" fmla="*/ 9 h 18"/>
                  <a:gd name="T8" fmla="*/ 602 w 1203"/>
                  <a:gd name="T9" fmla="*/ 8 h 18"/>
                  <a:gd name="T10" fmla="*/ 602 w 1203"/>
                  <a:gd name="T11" fmla="*/ 4 h 18"/>
                  <a:gd name="T12" fmla="*/ 568 w 1203"/>
                  <a:gd name="T13" fmla="*/ 4 h 18"/>
                  <a:gd name="T14" fmla="*/ 566 w 1203"/>
                  <a:gd name="T15" fmla="*/ 0 h 18"/>
                  <a:gd name="T16" fmla="*/ 0 w 1203"/>
                  <a:gd name="T17" fmla="*/ 0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03" h="18">
                    <a:moveTo>
                      <a:pt x="0" y="0"/>
                    </a:moveTo>
                    <a:lnTo>
                      <a:pt x="0" y="7"/>
                    </a:lnTo>
                    <a:lnTo>
                      <a:pt x="12" y="18"/>
                    </a:lnTo>
                    <a:lnTo>
                      <a:pt x="1201" y="18"/>
                    </a:lnTo>
                    <a:lnTo>
                      <a:pt x="1203" y="15"/>
                    </a:lnTo>
                    <a:lnTo>
                      <a:pt x="1203" y="7"/>
                    </a:lnTo>
                    <a:lnTo>
                      <a:pt x="1136" y="7"/>
                    </a:lnTo>
                    <a:lnTo>
                      <a:pt x="1131" y="0"/>
                    </a:lnTo>
                    <a:lnTo>
                      <a:pt x="0"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33" name="Freeform 469"/>
              <p:cNvSpPr>
                <a:spLocks/>
              </p:cNvSpPr>
              <p:nvPr/>
            </p:nvSpPr>
            <p:spPr bwMode="auto">
              <a:xfrm>
                <a:off x="2642" y="2681"/>
                <a:ext cx="602" cy="9"/>
              </a:xfrm>
              <a:custGeom>
                <a:avLst/>
                <a:gdLst>
                  <a:gd name="T0" fmla="*/ 0 w 1203"/>
                  <a:gd name="T1" fmla="*/ 0 h 18"/>
                  <a:gd name="T2" fmla="*/ 0 w 1203"/>
                  <a:gd name="T3" fmla="*/ 8 h 18"/>
                  <a:gd name="T4" fmla="*/ 2 w 1203"/>
                  <a:gd name="T5" fmla="*/ 9 h 18"/>
                  <a:gd name="T6" fmla="*/ 602 w 1203"/>
                  <a:gd name="T7" fmla="*/ 9 h 18"/>
                  <a:gd name="T8" fmla="*/ 602 w 1203"/>
                  <a:gd name="T9" fmla="*/ 8 h 18"/>
                  <a:gd name="T10" fmla="*/ 568 w 1203"/>
                  <a:gd name="T11" fmla="*/ 8 h 18"/>
                  <a:gd name="T12" fmla="*/ 562 w 1203"/>
                  <a:gd name="T13" fmla="*/ 0 h 18"/>
                  <a:gd name="T14" fmla="*/ 0 w 1203"/>
                  <a:gd name="T15" fmla="*/ 0 h 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03" h="18">
                    <a:moveTo>
                      <a:pt x="0" y="0"/>
                    </a:moveTo>
                    <a:lnTo>
                      <a:pt x="0" y="16"/>
                    </a:lnTo>
                    <a:lnTo>
                      <a:pt x="3" y="18"/>
                    </a:lnTo>
                    <a:lnTo>
                      <a:pt x="1203" y="18"/>
                    </a:lnTo>
                    <a:lnTo>
                      <a:pt x="1203" y="16"/>
                    </a:lnTo>
                    <a:lnTo>
                      <a:pt x="1136" y="16"/>
                    </a:lnTo>
                    <a:lnTo>
                      <a:pt x="1123" y="0"/>
                    </a:lnTo>
                    <a:lnTo>
                      <a:pt x="0"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34" name="Freeform 470"/>
              <p:cNvSpPr>
                <a:spLocks/>
              </p:cNvSpPr>
              <p:nvPr/>
            </p:nvSpPr>
            <p:spPr bwMode="auto">
              <a:xfrm>
                <a:off x="2642" y="2676"/>
                <a:ext cx="566" cy="10"/>
              </a:xfrm>
              <a:custGeom>
                <a:avLst/>
                <a:gdLst>
                  <a:gd name="T0" fmla="*/ 0 w 1131"/>
                  <a:gd name="T1" fmla="*/ 0 h 18"/>
                  <a:gd name="T2" fmla="*/ 0 w 1131"/>
                  <a:gd name="T3" fmla="*/ 10 h 18"/>
                  <a:gd name="T4" fmla="*/ 566 w 1131"/>
                  <a:gd name="T5" fmla="*/ 10 h 18"/>
                  <a:gd name="T6" fmla="*/ 558 w 1131"/>
                  <a:gd name="T7" fmla="*/ 0 h 18"/>
                  <a:gd name="T8" fmla="*/ 0 w 1131"/>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31" h="18">
                    <a:moveTo>
                      <a:pt x="0" y="0"/>
                    </a:moveTo>
                    <a:lnTo>
                      <a:pt x="0" y="18"/>
                    </a:lnTo>
                    <a:lnTo>
                      <a:pt x="1131" y="18"/>
                    </a:lnTo>
                    <a:lnTo>
                      <a:pt x="1115" y="0"/>
                    </a:lnTo>
                    <a:lnTo>
                      <a:pt x="0"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35" name="Freeform 471"/>
              <p:cNvSpPr>
                <a:spLocks/>
              </p:cNvSpPr>
              <p:nvPr/>
            </p:nvSpPr>
            <p:spPr bwMode="auto">
              <a:xfrm>
                <a:off x="2642" y="2672"/>
                <a:ext cx="561" cy="9"/>
              </a:xfrm>
              <a:custGeom>
                <a:avLst/>
                <a:gdLst>
                  <a:gd name="T0" fmla="*/ 0 w 1123"/>
                  <a:gd name="T1" fmla="*/ 0 h 18"/>
                  <a:gd name="T2" fmla="*/ 0 w 1123"/>
                  <a:gd name="T3" fmla="*/ 9 h 18"/>
                  <a:gd name="T4" fmla="*/ 561 w 1123"/>
                  <a:gd name="T5" fmla="*/ 9 h 18"/>
                  <a:gd name="T6" fmla="*/ 553 w 1123"/>
                  <a:gd name="T7" fmla="*/ 0 h 18"/>
                  <a:gd name="T8" fmla="*/ 0 w 1123"/>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3" h="18">
                    <a:moveTo>
                      <a:pt x="0" y="0"/>
                    </a:moveTo>
                    <a:lnTo>
                      <a:pt x="0" y="18"/>
                    </a:lnTo>
                    <a:lnTo>
                      <a:pt x="1123" y="18"/>
                    </a:lnTo>
                    <a:lnTo>
                      <a:pt x="1106" y="0"/>
                    </a:lnTo>
                    <a:lnTo>
                      <a:pt x="0"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36" name="Freeform 472"/>
              <p:cNvSpPr>
                <a:spLocks/>
              </p:cNvSpPr>
              <p:nvPr/>
            </p:nvSpPr>
            <p:spPr bwMode="auto">
              <a:xfrm>
                <a:off x="2642" y="2667"/>
                <a:ext cx="557" cy="9"/>
              </a:xfrm>
              <a:custGeom>
                <a:avLst/>
                <a:gdLst>
                  <a:gd name="T0" fmla="*/ 0 w 1115"/>
                  <a:gd name="T1" fmla="*/ 0 h 18"/>
                  <a:gd name="T2" fmla="*/ 0 w 1115"/>
                  <a:gd name="T3" fmla="*/ 9 h 18"/>
                  <a:gd name="T4" fmla="*/ 557 w 1115"/>
                  <a:gd name="T5" fmla="*/ 9 h 18"/>
                  <a:gd name="T6" fmla="*/ 549 w 1115"/>
                  <a:gd name="T7" fmla="*/ 0 h 18"/>
                  <a:gd name="T8" fmla="*/ 0 w 1115"/>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15" h="18">
                    <a:moveTo>
                      <a:pt x="0" y="0"/>
                    </a:moveTo>
                    <a:lnTo>
                      <a:pt x="0" y="18"/>
                    </a:lnTo>
                    <a:lnTo>
                      <a:pt x="1115" y="18"/>
                    </a:lnTo>
                    <a:lnTo>
                      <a:pt x="1098" y="0"/>
                    </a:lnTo>
                    <a:lnTo>
                      <a:pt x="0"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37" name="Freeform 473"/>
              <p:cNvSpPr>
                <a:spLocks/>
              </p:cNvSpPr>
              <p:nvPr/>
            </p:nvSpPr>
            <p:spPr bwMode="auto">
              <a:xfrm>
                <a:off x="2642" y="2663"/>
                <a:ext cx="553" cy="9"/>
              </a:xfrm>
              <a:custGeom>
                <a:avLst/>
                <a:gdLst>
                  <a:gd name="T0" fmla="*/ 0 w 1106"/>
                  <a:gd name="T1" fmla="*/ 0 h 18"/>
                  <a:gd name="T2" fmla="*/ 0 w 1106"/>
                  <a:gd name="T3" fmla="*/ 9 h 18"/>
                  <a:gd name="T4" fmla="*/ 553 w 1106"/>
                  <a:gd name="T5" fmla="*/ 9 h 18"/>
                  <a:gd name="T6" fmla="*/ 545 w 1106"/>
                  <a:gd name="T7" fmla="*/ 0 h 18"/>
                  <a:gd name="T8" fmla="*/ 0 w 1106"/>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06" h="18">
                    <a:moveTo>
                      <a:pt x="0" y="0"/>
                    </a:moveTo>
                    <a:lnTo>
                      <a:pt x="0" y="18"/>
                    </a:lnTo>
                    <a:lnTo>
                      <a:pt x="1106" y="18"/>
                    </a:lnTo>
                    <a:lnTo>
                      <a:pt x="1089" y="0"/>
                    </a:lnTo>
                    <a:lnTo>
                      <a:pt x="0"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38" name="Freeform 474"/>
              <p:cNvSpPr>
                <a:spLocks/>
              </p:cNvSpPr>
              <p:nvPr/>
            </p:nvSpPr>
            <p:spPr bwMode="auto">
              <a:xfrm>
                <a:off x="2642" y="2658"/>
                <a:ext cx="549" cy="9"/>
              </a:xfrm>
              <a:custGeom>
                <a:avLst/>
                <a:gdLst>
                  <a:gd name="T0" fmla="*/ 0 w 1098"/>
                  <a:gd name="T1" fmla="*/ 0 h 18"/>
                  <a:gd name="T2" fmla="*/ 0 w 1098"/>
                  <a:gd name="T3" fmla="*/ 9 h 18"/>
                  <a:gd name="T4" fmla="*/ 549 w 1098"/>
                  <a:gd name="T5" fmla="*/ 9 h 18"/>
                  <a:gd name="T6" fmla="*/ 541 w 1098"/>
                  <a:gd name="T7" fmla="*/ 0 h 18"/>
                  <a:gd name="T8" fmla="*/ 0 w 1098"/>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98" h="18">
                    <a:moveTo>
                      <a:pt x="0" y="0"/>
                    </a:moveTo>
                    <a:lnTo>
                      <a:pt x="0" y="18"/>
                    </a:lnTo>
                    <a:lnTo>
                      <a:pt x="1098" y="18"/>
                    </a:lnTo>
                    <a:lnTo>
                      <a:pt x="1081" y="0"/>
                    </a:lnTo>
                    <a:lnTo>
                      <a:pt x="0"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39" name="Freeform 475"/>
              <p:cNvSpPr>
                <a:spLocks/>
              </p:cNvSpPr>
              <p:nvPr/>
            </p:nvSpPr>
            <p:spPr bwMode="auto">
              <a:xfrm>
                <a:off x="2642" y="2654"/>
                <a:ext cx="545" cy="9"/>
              </a:xfrm>
              <a:custGeom>
                <a:avLst/>
                <a:gdLst>
                  <a:gd name="T0" fmla="*/ 0 w 1089"/>
                  <a:gd name="T1" fmla="*/ 9 h 18"/>
                  <a:gd name="T2" fmla="*/ 0 w 1089"/>
                  <a:gd name="T3" fmla="*/ 1 h 18"/>
                  <a:gd name="T4" fmla="*/ 19 w 1089"/>
                  <a:gd name="T5" fmla="*/ 1 h 18"/>
                  <a:gd name="T6" fmla="*/ 37 w 1089"/>
                  <a:gd name="T7" fmla="*/ 1 h 18"/>
                  <a:gd name="T8" fmla="*/ 54 w 1089"/>
                  <a:gd name="T9" fmla="*/ 1 h 18"/>
                  <a:gd name="T10" fmla="*/ 72 w 1089"/>
                  <a:gd name="T11" fmla="*/ 1 h 18"/>
                  <a:gd name="T12" fmla="*/ 90 w 1089"/>
                  <a:gd name="T13" fmla="*/ 1 h 18"/>
                  <a:gd name="T14" fmla="*/ 107 w 1089"/>
                  <a:gd name="T15" fmla="*/ 1 h 18"/>
                  <a:gd name="T16" fmla="*/ 125 w 1089"/>
                  <a:gd name="T17" fmla="*/ 1 h 18"/>
                  <a:gd name="T18" fmla="*/ 142 w 1089"/>
                  <a:gd name="T19" fmla="*/ 1 h 18"/>
                  <a:gd name="T20" fmla="*/ 161 w 1089"/>
                  <a:gd name="T21" fmla="*/ 1 h 18"/>
                  <a:gd name="T22" fmla="*/ 179 w 1089"/>
                  <a:gd name="T23" fmla="*/ 1 h 18"/>
                  <a:gd name="T24" fmla="*/ 196 w 1089"/>
                  <a:gd name="T25" fmla="*/ 1 h 18"/>
                  <a:gd name="T26" fmla="*/ 214 w 1089"/>
                  <a:gd name="T27" fmla="*/ 1 h 18"/>
                  <a:gd name="T28" fmla="*/ 231 w 1089"/>
                  <a:gd name="T29" fmla="*/ 1 h 18"/>
                  <a:gd name="T30" fmla="*/ 249 w 1089"/>
                  <a:gd name="T31" fmla="*/ 1 h 18"/>
                  <a:gd name="T32" fmla="*/ 268 w 1089"/>
                  <a:gd name="T33" fmla="*/ 1 h 18"/>
                  <a:gd name="T34" fmla="*/ 285 w 1089"/>
                  <a:gd name="T35" fmla="*/ 0 h 18"/>
                  <a:gd name="T36" fmla="*/ 537 w 1089"/>
                  <a:gd name="T37" fmla="*/ 0 h 18"/>
                  <a:gd name="T38" fmla="*/ 545 w 1089"/>
                  <a:gd name="T39" fmla="*/ 9 h 18"/>
                  <a:gd name="T40" fmla="*/ 0 w 1089"/>
                  <a:gd name="T41" fmla="*/ 9 h 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89" h="18">
                    <a:moveTo>
                      <a:pt x="0" y="18"/>
                    </a:moveTo>
                    <a:lnTo>
                      <a:pt x="0" y="2"/>
                    </a:lnTo>
                    <a:lnTo>
                      <a:pt x="37" y="2"/>
                    </a:lnTo>
                    <a:lnTo>
                      <a:pt x="73" y="2"/>
                    </a:lnTo>
                    <a:lnTo>
                      <a:pt x="107" y="2"/>
                    </a:lnTo>
                    <a:lnTo>
                      <a:pt x="144" y="2"/>
                    </a:lnTo>
                    <a:lnTo>
                      <a:pt x="180" y="2"/>
                    </a:lnTo>
                    <a:lnTo>
                      <a:pt x="214" y="2"/>
                    </a:lnTo>
                    <a:lnTo>
                      <a:pt x="250" y="2"/>
                    </a:lnTo>
                    <a:lnTo>
                      <a:pt x="284" y="2"/>
                    </a:lnTo>
                    <a:lnTo>
                      <a:pt x="321" y="2"/>
                    </a:lnTo>
                    <a:lnTo>
                      <a:pt x="357" y="2"/>
                    </a:lnTo>
                    <a:lnTo>
                      <a:pt x="391" y="2"/>
                    </a:lnTo>
                    <a:lnTo>
                      <a:pt x="428" y="2"/>
                    </a:lnTo>
                    <a:lnTo>
                      <a:pt x="461" y="2"/>
                    </a:lnTo>
                    <a:lnTo>
                      <a:pt x="498" y="2"/>
                    </a:lnTo>
                    <a:lnTo>
                      <a:pt x="535" y="2"/>
                    </a:lnTo>
                    <a:lnTo>
                      <a:pt x="570" y="0"/>
                    </a:lnTo>
                    <a:lnTo>
                      <a:pt x="1073" y="0"/>
                    </a:lnTo>
                    <a:lnTo>
                      <a:pt x="1089" y="18"/>
                    </a:lnTo>
                    <a:lnTo>
                      <a:pt x="0" y="18"/>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40" name="Freeform 476"/>
              <p:cNvSpPr>
                <a:spLocks/>
              </p:cNvSpPr>
              <p:nvPr/>
            </p:nvSpPr>
            <p:spPr bwMode="auto">
              <a:xfrm>
                <a:off x="2642" y="2653"/>
                <a:ext cx="541" cy="5"/>
              </a:xfrm>
              <a:custGeom>
                <a:avLst/>
                <a:gdLst>
                  <a:gd name="T0" fmla="*/ 0 w 1081"/>
                  <a:gd name="T1" fmla="*/ 5 h 11"/>
                  <a:gd name="T2" fmla="*/ 0 w 1081"/>
                  <a:gd name="T3" fmla="*/ 2 h 11"/>
                  <a:gd name="T4" fmla="*/ 19 w 1081"/>
                  <a:gd name="T5" fmla="*/ 2 h 11"/>
                  <a:gd name="T6" fmla="*/ 37 w 1081"/>
                  <a:gd name="T7" fmla="*/ 2 h 11"/>
                  <a:gd name="T8" fmla="*/ 54 w 1081"/>
                  <a:gd name="T9" fmla="*/ 2 h 11"/>
                  <a:gd name="T10" fmla="*/ 72 w 1081"/>
                  <a:gd name="T11" fmla="*/ 2 h 11"/>
                  <a:gd name="T12" fmla="*/ 90 w 1081"/>
                  <a:gd name="T13" fmla="*/ 2 h 11"/>
                  <a:gd name="T14" fmla="*/ 107 w 1081"/>
                  <a:gd name="T15" fmla="*/ 2 h 11"/>
                  <a:gd name="T16" fmla="*/ 125 w 1081"/>
                  <a:gd name="T17" fmla="*/ 2 h 11"/>
                  <a:gd name="T18" fmla="*/ 142 w 1081"/>
                  <a:gd name="T19" fmla="*/ 2 h 11"/>
                  <a:gd name="T20" fmla="*/ 161 w 1081"/>
                  <a:gd name="T21" fmla="*/ 2 h 11"/>
                  <a:gd name="T22" fmla="*/ 179 w 1081"/>
                  <a:gd name="T23" fmla="*/ 2 h 11"/>
                  <a:gd name="T24" fmla="*/ 196 w 1081"/>
                  <a:gd name="T25" fmla="*/ 2 h 11"/>
                  <a:gd name="T26" fmla="*/ 214 w 1081"/>
                  <a:gd name="T27" fmla="*/ 2 h 11"/>
                  <a:gd name="T28" fmla="*/ 231 w 1081"/>
                  <a:gd name="T29" fmla="*/ 2 h 11"/>
                  <a:gd name="T30" fmla="*/ 249 w 1081"/>
                  <a:gd name="T31" fmla="*/ 2 h 11"/>
                  <a:gd name="T32" fmla="*/ 268 w 1081"/>
                  <a:gd name="T33" fmla="*/ 2 h 11"/>
                  <a:gd name="T34" fmla="*/ 284 w 1081"/>
                  <a:gd name="T35" fmla="*/ 2 h 11"/>
                  <a:gd name="T36" fmla="*/ 303 w 1081"/>
                  <a:gd name="T37" fmla="*/ 0 h 11"/>
                  <a:gd name="T38" fmla="*/ 319 w 1081"/>
                  <a:gd name="T39" fmla="*/ 0 h 11"/>
                  <a:gd name="T40" fmla="*/ 338 w 1081"/>
                  <a:gd name="T41" fmla="*/ 0 h 11"/>
                  <a:gd name="T42" fmla="*/ 356 w 1081"/>
                  <a:gd name="T43" fmla="*/ 0 h 11"/>
                  <a:gd name="T44" fmla="*/ 373 w 1081"/>
                  <a:gd name="T45" fmla="*/ 0 h 11"/>
                  <a:gd name="T46" fmla="*/ 391 w 1081"/>
                  <a:gd name="T47" fmla="*/ 0 h 11"/>
                  <a:gd name="T48" fmla="*/ 408 w 1081"/>
                  <a:gd name="T49" fmla="*/ 0 h 11"/>
                  <a:gd name="T50" fmla="*/ 426 w 1081"/>
                  <a:gd name="T51" fmla="*/ 0 h 11"/>
                  <a:gd name="T52" fmla="*/ 445 w 1081"/>
                  <a:gd name="T53" fmla="*/ 0 h 11"/>
                  <a:gd name="T54" fmla="*/ 461 w 1081"/>
                  <a:gd name="T55" fmla="*/ 0 h 11"/>
                  <a:gd name="T56" fmla="*/ 480 w 1081"/>
                  <a:gd name="T57" fmla="*/ 0 h 11"/>
                  <a:gd name="T58" fmla="*/ 498 w 1081"/>
                  <a:gd name="T59" fmla="*/ 0 h 11"/>
                  <a:gd name="T60" fmla="*/ 515 w 1081"/>
                  <a:gd name="T61" fmla="*/ 0 h 11"/>
                  <a:gd name="T62" fmla="*/ 535 w 1081"/>
                  <a:gd name="T63" fmla="*/ 0 h 11"/>
                  <a:gd name="T64" fmla="*/ 541 w 1081"/>
                  <a:gd name="T65" fmla="*/ 5 h 11"/>
                  <a:gd name="T66" fmla="*/ 0 w 1081"/>
                  <a:gd name="T67" fmla="*/ 5 h 1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081" h="11">
                    <a:moveTo>
                      <a:pt x="0" y="11"/>
                    </a:moveTo>
                    <a:lnTo>
                      <a:pt x="0" y="4"/>
                    </a:lnTo>
                    <a:lnTo>
                      <a:pt x="37" y="4"/>
                    </a:lnTo>
                    <a:lnTo>
                      <a:pt x="73" y="4"/>
                    </a:lnTo>
                    <a:lnTo>
                      <a:pt x="107" y="4"/>
                    </a:lnTo>
                    <a:lnTo>
                      <a:pt x="144" y="4"/>
                    </a:lnTo>
                    <a:lnTo>
                      <a:pt x="180" y="4"/>
                    </a:lnTo>
                    <a:lnTo>
                      <a:pt x="214" y="4"/>
                    </a:lnTo>
                    <a:lnTo>
                      <a:pt x="250" y="4"/>
                    </a:lnTo>
                    <a:lnTo>
                      <a:pt x="284" y="4"/>
                    </a:lnTo>
                    <a:lnTo>
                      <a:pt x="321" y="4"/>
                    </a:lnTo>
                    <a:lnTo>
                      <a:pt x="357" y="4"/>
                    </a:lnTo>
                    <a:lnTo>
                      <a:pt x="391" y="4"/>
                    </a:lnTo>
                    <a:lnTo>
                      <a:pt x="428" y="4"/>
                    </a:lnTo>
                    <a:lnTo>
                      <a:pt x="461" y="4"/>
                    </a:lnTo>
                    <a:lnTo>
                      <a:pt x="498" y="4"/>
                    </a:lnTo>
                    <a:lnTo>
                      <a:pt x="535" y="4"/>
                    </a:lnTo>
                    <a:lnTo>
                      <a:pt x="568" y="4"/>
                    </a:lnTo>
                    <a:lnTo>
                      <a:pt x="605" y="0"/>
                    </a:lnTo>
                    <a:lnTo>
                      <a:pt x="638" y="0"/>
                    </a:lnTo>
                    <a:lnTo>
                      <a:pt x="675" y="0"/>
                    </a:lnTo>
                    <a:lnTo>
                      <a:pt x="712" y="0"/>
                    </a:lnTo>
                    <a:lnTo>
                      <a:pt x="745" y="0"/>
                    </a:lnTo>
                    <a:lnTo>
                      <a:pt x="782" y="0"/>
                    </a:lnTo>
                    <a:lnTo>
                      <a:pt x="815" y="0"/>
                    </a:lnTo>
                    <a:lnTo>
                      <a:pt x="852" y="0"/>
                    </a:lnTo>
                    <a:lnTo>
                      <a:pt x="889" y="0"/>
                    </a:lnTo>
                    <a:lnTo>
                      <a:pt x="922" y="0"/>
                    </a:lnTo>
                    <a:lnTo>
                      <a:pt x="959" y="0"/>
                    </a:lnTo>
                    <a:lnTo>
                      <a:pt x="996" y="0"/>
                    </a:lnTo>
                    <a:lnTo>
                      <a:pt x="1029" y="0"/>
                    </a:lnTo>
                    <a:lnTo>
                      <a:pt x="1069" y="0"/>
                    </a:lnTo>
                    <a:lnTo>
                      <a:pt x="1081" y="11"/>
                    </a:lnTo>
                    <a:lnTo>
                      <a:pt x="0" y="11"/>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41" name="Freeform 477"/>
              <p:cNvSpPr>
                <a:spLocks/>
              </p:cNvSpPr>
              <p:nvPr/>
            </p:nvSpPr>
            <p:spPr bwMode="auto">
              <a:xfrm>
                <a:off x="2926" y="2653"/>
                <a:ext cx="252" cy="2"/>
              </a:xfrm>
              <a:custGeom>
                <a:avLst/>
                <a:gdLst>
                  <a:gd name="T0" fmla="*/ 0 w 505"/>
                  <a:gd name="T1" fmla="*/ 2 h 4"/>
                  <a:gd name="T2" fmla="*/ 18 w 505"/>
                  <a:gd name="T3" fmla="*/ 0 h 4"/>
                  <a:gd name="T4" fmla="*/ 35 w 505"/>
                  <a:gd name="T5" fmla="*/ 0 h 4"/>
                  <a:gd name="T6" fmla="*/ 53 w 505"/>
                  <a:gd name="T7" fmla="*/ 0 h 4"/>
                  <a:gd name="T8" fmla="*/ 72 w 505"/>
                  <a:gd name="T9" fmla="*/ 0 h 4"/>
                  <a:gd name="T10" fmla="*/ 88 w 505"/>
                  <a:gd name="T11" fmla="*/ 0 h 4"/>
                  <a:gd name="T12" fmla="*/ 107 w 505"/>
                  <a:gd name="T13" fmla="*/ 0 h 4"/>
                  <a:gd name="T14" fmla="*/ 123 w 505"/>
                  <a:gd name="T15" fmla="*/ 0 h 4"/>
                  <a:gd name="T16" fmla="*/ 142 w 505"/>
                  <a:gd name="T17" fmla="*/ 0 h 4"/>
                  <a:gd name="T18" fmla="*/ 160 w 505"/>
                  <a:gd name="T19" fmla="*/ 0 h 4"/>
                  <a:gd name="T20" fmla="*/ 177 w 505"/>
                  <a:gd name="T21" fmla="*/ 0 h 4"/>
                  <a:gd name="T22" fmla="*/ 195 w 505"/>
                  <a:gd name="T23" fmla="*/ 0 h 4"/>
                  <a:gd name="T24" fmla="*/ 214 w 505"/>
                  <a:gd name="T25" fmla="*/ 0 h 4"/>
                  <a:gd name="T26" fmla="*/ 230 w 505"/>
                  <a:gd name="T27" fmla="*/ 0 h 4"/>
                  <a:gd name="T28" fmla="*/ 250 w 505"/>
                  <a:gd name="T29" fmla="*/ 0 h 4"/>
                  <a:gd name="T30" fmla="*/ 252 w 505"/>
                  <a:gd name="T31" fmla="*/ 1 h 4"/>
                  <a:gd name="T32" fmla="*/ 1 w 505"/>
                  <a:gd name="T33" fmla="*/ 1 h 4"/>
                  <a:gd name="T34" fmla="*/ 0 w 505"/>
                  <a:gd name="T35" fmla="*/ 2 h 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05" h="4">
                    <a:moveTo>
                      <a:pt x="0" y="4"/>
                    </a:moveTo>
                    <a:lnTo>
                      <a:pt x="37" y="0"/>
                    </a:lnTo>
                    <a:lnTo>
                      <a:pt x="70" y="0"/>
                    </a:lnTo>
                    <a:lnTo>
                      <a:pt x="107" y="0"/>
                    </a:lnTo>
                    <a:lnTo>
                      <a:pt x="144" y="0"/>
                    </a:lnTo>
                    <a:lnTo>
                      <a:pt x="177" y="0"/>
                    </a:lnTo>
                    <a:lnTo>
                      <a:pt x="214" y="0"/>
                    </a:lnTo>
                    <a:lnTo>
                      <a:pt x="247" y="0"/>
                    </a:lnTo>
                    <a:lnTo>
                      <a:pt x="284" y="0"/>
                    </a:lnTo>
                    <a:lnTo>
                      <a:pt x="321" y="0"/>
                    </a:lnTo>
                    <a:lnTo>
                      <a:pt x="354" y="0"/>
                    </a:lnTo>
                    <a:lnTo>
                      <a:pt x="391" y="0"/>
                    </a:lnTo>
                    <a:lnTo>
                      <a:pt x="428" y="0"/>
                    </a:lnTo>
                    <a:lnTo>
                      <a:pt x="461" y="0"/>
                    </a:lnTo>
                    <a:lnTo>
                      <a:pt x="501" y="0"/>
                    </a:lnTo>
                    <a:lnTo>
                      <a:pt x="505" y="2"/>
                    </a:lnTo>
                    <a:lnTo>
                      <a:pt x="2" y="2"/>
                    </a:lnTo>
                    <a:lnTo>
                      <a:pt x="0" y="4"/>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42" name="Freeform 478"/>
              <p:cNvSpPr>
                <a:spLocks/>
              </p:cNvSpPr>
              <p:nvPr/>
            </p:nvSpPr>
            <p:spPr bwMode="auto">
              <a:xfrm>
                <a:off x="2639" y="2650"/>
                <a:ext cx="3" cy="9"/>
              </a:xfrm>
              <a:custGeom>
                <a:avLst/>
                <a:gdLst>
                  <a:gd name="T0" fmla="*/ 3 w 7"/>
                  <a:gd name="T1" fmla="*/ 0 h 18"/>
                  <a:gd name="T2" fmla="*/ 1 w 7"/>
                  <a:gd name="T3" fmla="*/ 2 h 18"/>
                  <a:gd name="T4" fmla="*/ 0 w 7"/>
                  <a:gd name="T5" fmla="*/ 5 h 18"/>
                  <a:gd name="T6" fmla="*/ 1 w 7"/>
                  <a:gd name="T7" fmla="*/ 7 h 18"/>
                  <a:gd name="T8" fmla="*/ 3 w 7"/>
                  <a:gd name="T9" fmla="*/ 9 h 18"/>
                  <a:gd name="T10" fmla="*/ 3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7" y="0"/>
                    </a:moveTo>
                    <a:lnTo>
                      <a:pt x="2" y="3"/>
                    </a:lnTo>
                    <a:lnTo>
                      <a:pt x="0" y="9"/>
                    </a:lnTo>
                    <a:lnTo>
                      <a:pt x="2" y="14"/>
                    </a:lnTo>
                    <a:lnTo>
                      <a:pt x="7" y="18"/>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43" name="Freeform 479"/>
              <p:cNvSpPr>
                <a:spLocks/>
              </p:cNvSpPr>
              <p:nvPr/>
            </p:nvSpPr>
            <p:spPr bwMode="auto">
              <a:xfrm>
                <a:off x="2642" y="2650"/>
                <a:ext cx="22" cy="9"/>
              </a:xfrm>
              <a:custGeom>
                <a:avLst/>
                <a:gdLst>
                  <a:gd name="T0" fmla="*/ 19 w 43"/>
                  <a:gd name="T1" fmla="*/ 0 h 18"/>
                  <a:gd name="T2" fmla="*/ 19 w 43"/>
                  <a:gd name="T3" fmla="*/ 0 h 18"/>
                  <a:gd name="T4" fmla="*/ 0 w 43"/>
                  <a:gd name="T5" fmla="*/ 0 h 18"/>
                  <a:gd name="T6" fmla="*/ 0 w 43"/>
                  <a:gd name="T7" fmla="*/ 9 h 18"/>
                  <a:gd name="T8" fmla="*/ 19 w 43"/>
                  <a:gd name="T9" fmla="*/ 9 h 18"/>
                  <a:gd name="T10" fmla="*/ 19 w 43"/>
                  <a:gd name="T11" fmla="*/ 9 h 18"/>
                  <a:gd name="T12" fmla="*/ 19 w 43"/>
                  <a:gd name="T13" fmla="*/ 9 h 18"/>
                  <a:gd name="T14" fmla="*/ 21 w 43"/>
                  <a:gd name="T15" fmla="*/ 7 h 18"/>
                  <a:gd name="T16" fmla="*/ 22 w 43"/>
                  <a:gd name="T17" fmla="*/ 5 h 18"/>
                  <a:gd name="T18" fmla="*/ 21 w 43"/>
                  <a:gd name="T19" fmla="*/ 2 h 18"/>
                  <a:gd name="T20" fmla="*/ 19 w 43"/>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3" h="18">
                    <a:moveTo>
                      <a:pt x="37" y="0"/>
                    </a:moveTo>
                    <a:lnTo>
                      <a:pt x="37" y="0"/>
                    </a:lnTo>
                    <a:lnTo>
                      <a:pt x="0" y="0"/>
                    </a:lnTo>
                    <a:lnTo>
                      <a:pt x="0" y="18"/>
                    </a:lnTo>
                    <a:lnTo>
                      <a:pt x="37" y="18"/>
                    </a:lnTo>
                    <a:lnTo>
                      <a:pt x="42" y="14"/>
                    </a:lnTo>
                    <a:lnTo>
                      <a:pt x="43" y="9"/>
                    </a:lnTo>
                    <a:lnTo>
                      <a:pt x="42" y="3"/>
                    </a:lnTo>
                    <a:lnTo>
                      <a:pt x="3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44" name="Freeform 480"/>
              <p:cNvSpPr>
                <a:spLocks/>
              </p:cNvSpPr>
              <p:nvPr/>
            </p:nvSpPr>
            <p:spPr bwMode="auto">
              <a:xfrm>
                <a:off x="2660" y="2650"/>
                <a:ext cx="21" cy="9"/>
              </a:xfrm>
              <a:custGeom>
                <a:avLst/>
                <a:gdLst>
                  <a:gd name="T0" fmla="*/ 18 w 41"/>
                  <a:gd name="T1" fmla="*/ 0 h 18"/>
                  <a:gd name="T2" fmla="*/ 18 w 41"/>
                  <a:gd name="T3" fmla="*/ 0 h 18"/>
                  <a:gd name="T4" fmla="*/ 0 w 41"/>
                  <a:gd name="T5" fmla="*/ 0 h 18"/>
                  <a:gd name="T6" fmla="*/ 0 w 41"/>
                  <a:gd name="T7" fmla="*/ 9 h 18"/>
                  <a:gd name="T8" fmla="*/ 18 w 41"/>
                  <a:gd name="T9" fmla="*/ 9 h 18"/>
                  <a:gd name="T10" fmla="*/ 18 w 41"/>
                  <a:gd name="T11" fmla="*/ 9 h 18"/>
                  <a:gd name="T12" fmla="*/ 18 w 41"/>
                  <a:gd name="T13" fmla="*/ 9 h 18"/>
                  <a:gd name="T14" fmla="*/ 20 w 41"/>
                  <a:gd name="T15" fmla="*/ 7 h 18"/>
                  <a:gd name="T16" fmla="*/ 21 w 41"/>
                  <a:gd name="T17" fmla="*/ 5 h 18"/>
                  <a:gd name="T18" fmla="*/ 20 w 41"/>
                  <a:gd name="T19" fmla="*/ 2 h 18"/>
                  <a:gd name="T20" fmla="*/ 18 w 41"/>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1" h="18">
                    <a:moveTo>
                      <a:pt x="35" y="0"/>
                    </a:moveTo>
                    <a:lnTo>
                      <a:pt x="35" y="0"/>
                    </a:lnTo>
                    <a:lnTo>
                      <a:pt x="0" y="0"/>
                    </a:lnTo>
                    <a:lnTo>
                      <a:pt x="0" y="18"/>
                    </a:lnTo>
                    <a:lnTo>
                      <a:pt x="35" y="18"/>
                    </a:lnTo>
                    <a:lnTo>
                      <a:pt x="40" y="14"/>
                    </a:lnTo>
                    <a:lnTo>
                      <a:pt x="41" y="9"/>
                    </a:lnTo>
                    <a:lnTo>
                      <a:pt x="40" y="3"/>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45" name="Freeform 481"/>
              <p:cNvSpPr>
                <a:spLocks/>
              </p:cNvSpPr>
              <p:nvPr/>
            </p:nvSpPr>
            <p:spPr bwMode="auto">
              <a:xfrm>
                <a:off x="2678" y="2650"/>
                <a:ext cx="21" cy="9"/>
              </a:xfrm>
              <a:custGeom>
                <a:avLst/>
                <a:gdLst>
                  <a:gd name="T0" fmla="*/ 18 w 41"/>
                  <a:gd name="T1" fmla="*/ 0 h 18"/>
                  <a:gd name="T2" fmla="*/ 18 w 41"/>
                  <a:gd name="T3" fmla="*/ 0 h 18"/>
                  <a:gd name="T4" fmla="*/ 0 w 41"/>
                  <a:gd name="T5" fmla="*/ 0 h 18"/>
                  <a:gd name="T6" fmla="*/ 0 w 41"/>
                  <a:gd name="T7" fmla="*/ 9 h 18"/>
                  <a:gd name="T8" fmla="*/ 18 w 41"/>
                  <a:gd name="T9" fmla="*/ 9 h 18"/>
                  <a:gd name="T10" fmla="*/ 18 w 41"/>
                  <a:gd name="T11" fmla="*/ 9 h 18"/>
                  <a:gd name="T12" fmla="*/ 18 w 41"/>
                  <a:gd name="T13" fmla="*/ 9 h 18"/>
                  <a:gd name="T14" fmla="*/ 20 w 41"/>
                  <a:gd name="T15" fmla="*/ 7 h 18"/>
                  <a:gd name="T16" fmla="*/ 21 w 41"/>
                  <a:gd name="T17" fmla="*/ 5 h 18"/>
                  <a:gd name="T18" fmla="*/ 20 w 41"/>
                  <a:gd name="T19" fmla="*/ 2 h 18"/>
                  <a:gd name="T20" fmla="*/ 18 w 41"/>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1" h="18">
                    <a:moveTo>
                      <a:pt x="35" y="0"/>
                    </a:moveTo>
                    <a:lnTo>
                      <a:pt x="35" y="0"/>
                    </a:lnTo>
                    <a:lnTo>
                      <a:pt x="0" y="0"/>
                    </a:lnTo>
                    <a:lnTo>
                      <a:pt x="0" y="18"/>
                    </a:lnTo>
                    <a:lnTo>
                      <a:pt x="35" y="18"/>
                    </a:lnTo>
                    <a:lnTo>
                      <a:pt x="40" y="14"/>
                    </a:lnTo>
                    <a:lnTo>
                      <a:pt x="41" y="9"/>
                    </a:lnTo>
                    <a:lnTo>
                      <a:pt x="40" y="3"/>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46" name="Freeform 482"/>
              <p:cNvSpPr>
                <a:spLocks/>
              </p:cNvSpPr>
              <p:nvPr/>
            </p:nvSpPr>
            <p:spPr bwMode="auto">
              <a:xfrm>
                <a:off x="2695" y="2650"/>
                <a:ext cx="21" cy="9"/>
              </a:xfrm>
              <a:custGeom>
                <a:avLst/>
                <a:gdLst>
                  <a:gd name="T0" fmla="*/ 18 w 42"/>
                  <a:gd name="T1" fmla="*/ 0 h 18"/>
                  <a:gd name="T2" fmla="*/ 18 w 42"/>
                  <a:gd name="T3" fmla="*/ 0 h 18"/>
                  <a:gd name="T4" fmla="*/ 0 w 42"/>
                  <a:gd name="T5" fmla="*/ 0 h 18"/>
                  <a:gd name="T6" fmla="*/ 0 w 42"/>
                  <a:gd name="T7" fmla="*/ 9 h 18"/>
                  <a:gd name="T8" fmla="*/ 18 w 42"/>
                  <a:gd name="T9" fmla="*/ 9 h 18"/>
                  <a:gd name="T10" fmla="*/ 18 w 42"/>
                  <a:gd name="T11" fmla="*/ 9 h 18"/>
                  <a:gd name="T12" fmla="*/ 18 w 42"/>
                  <a:gd name="T13" fmla="*/ 9 h 18"/>
                  <a:gd name="T14" fmla="*/ 20 w 42"/>
                  <a:gd name="T15" fmla="*/ 7 h 18"/>
                  <a:gd name="T16" fmla="*/ 21 w 42"/>
                  <a:gd name="T17" fmla="*/ 5 h 18"/>
                  <a:gd name="T18" fmla="*/ 20 w 42"/>
                  <a:gd name="T19" fmla="*/ 2 h 18"/>
                  <a:gd name="T20" fmla="*/ 18 w 42"/>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35" y="0"/>
                    </a:moveTo>
                    <a:lnTo>
                      <a:pt x="35" y="0"/>
                    </a:lnTo>
                    <a:lnTo>
                      <a:pt x="0" y="0"/>
                    </a:lnTo>
                    <a:lnTo>
                      <a:pt x="0" y="18"/>
                    </a:lnTo>
                    <a:lnTo>
                      <a:pt x="35" y="18"/>
                    </a:lnTo>
                    <a:lnTo>
                      <a:pt x="40" y="14"/>
                    </a:lnTo>
                    <a:lnTo>
                      <a:pt x="42" y="9"/>
                    </a:lnTo>
                    <a:lnTo>
                      <a:pt x="40" y="3"/>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47" name="Freeform 483"/>
              <p:cNvSpPr>
                <a:spLocks/>
              </p:cNvSpPr>
              <p:nvPr/>
            </p:nvSpPr>
            <p:spPr bwMode="auto">
              <a:xfrm>
                <a:off x="2713" y="2650"/>
                <a:ext cx="22" cy="9"/>
              </a:xfrm>
              <a:custGeom>
                <a:avLst/>
                <a:gdLst>
                  <a:gd name="T0" fmla="*/ 19 w 43"/>
                  <a:gd name="T1" fmla="*/ 0 h 18"/>
                  <a:gd name="T2" fmla="*/ 19 w 43"/>
                  <a:gd name="T3" fmla="*/ 0 h 18"/>
                  <a:gd name="T4" fmla="*/ 0 w 43"/>
                  <a:gd name="T5" fmla="*/ 0 h 18"/>
                  <a:gd name="T6" fmla="*/ 0 w 43"/>
                  <a:gd name="T7" fmla="*/ 9 h 18"/>
                  <a:gd name="T8" fmla="*/ 19 w 43"/>
                  <a:gd name="T9" fmla="*/ 9 h 18"/>
                  <a:gd name="T10" fmla="*/ 19 w 43"/>
                  <a:gd name="T11" fmla="*/ 9 h 18"/>
                  <a:gd name="T12" fmla="*/ 19 w 43"/>
                  <a:gd name="T13" fmla="*/ 9 h 18"/>
                  <a:gd name="T14" fmla="*/ 21 w 43"/>
                  <a:gd name="T15" fmla="*/ 7 h 18"/>
                  <a:gd name="T16" fmla="*/ 22 w 43"/>
                  <a:gd name="T17" fmla="*/ 5 h 18"/>
                  <a:gd name="T18" fmla="*/ 21 w 43"/>
                  <a:gd name="T19" fmla="*/ 2 h 18"/>
                  <a:gd name="T20" fmla="*/ 19 w 43"/>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3" h="18">
                    <a:moveTo>
                      <a:pt x="37" y="0"/>
                    </a:moveTo>
                    <a:lnTo>
                      <a:pt x="37" y="0"/>
                    </a:lnTo>
                    <a:lnTo>
                      <a:pt x="0" y="0"/>
                    </a:lnTo>
                    <a:lnTo>
                      <a:pt x="0" y="18"/>
                    </a:lnTo>
                    <a:lnTo>
                      <a:pt x="37" y="18"/>
                    </a:lnTo>
                    <a:lnTo>
                      <a:pt x="42" y="14"/>
                    </a:lnTo>
                    <a:lnTo>
                      <a:pt x="43" y="9"/>
                    </a:lnTo>
                    <a:lnTo>
                      <a:pt x="42" y="3"/>
                    </a:lnTo>
                    <a:lnTo>
                      <a:pt x="3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48" name="Freeform 484"/>
              <p:cNvSpPr>
                <a:spLocks/>
              </p:cNvSpPr>
              <p:nvPr/>
            </p:nvSpPr>
            <p:spPr bwMode="auto">
              <a:xfrm>
                <a:off x="2731" y="2650"/>
                <a:ext cx="21" cy="9"/>
              </a:xfrm>
              <a:custGeom>
                <a:avLst/>
                <a:gdLst>
                  <a:gd name="T0" fmla="*/ 18 w 41"/>
                  <a:gd name="T1" fmla="*/ 0 h 18"/>
                  <a:gd name="T2" fmla="*/ 18 w 41"/>
                  <a:gd name="T3" fmla="*/ 0 h 18"/>
                  <a:gd name="T4" fmla="*/ 0 w 41"/>
                  <a:gd name="T5" fmla="*/ 0 h 18"/>
                  <a:gd name="T6" fmla="*/ 0 w 41"/>
                  <a:gd name="T7" fmla="*/ 9 h 18"/>
                  <a:gd name="T8" fmla="*/ 18 w 41"/>
                  <a:gd name="T9" fmla="*/ 9 h 18"/>
                  <a:gd name="T10" fmla="*/ 18 w 41"/>
                  <a:gd name="T11" fmla="*/ 9 h 18"/>
                  <a:gd name="T12" fmla="*/ 18 w 41"/>
                  <a:gd name="T13" fmla="*/ 9 h 18"/>
                  <a:gd name="T14" fmla="*/ 20 w 41"/>
                  <a:gd name="T15" fmla="*/ 7 h 18"/>
                  <a:gd name="T16" fmla="*/ 21 w 41"/>
                  <a:gd name="T17" fmla="*/ 5 h 18"/>
                  <a:gd name="T18" fmla="*/ 20 w 41"/>
                  <a:gd name="T19" fmla="*/ 2 h 18"/>
                  <a:gd name="T20" fmla="*/ 18 w 41"/>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1" h="18">
                    <a:moveTo>
                      <a:pt x="35" y="0"/>
                    </a:moveTo>
                    <a:lnTo>
                      <a:pt x="35" y="0"/>
                    </a:lnTo>
                    <a:lnTo>
                      <a:pt x="0" y="0"/>
                    </a:lnTo>
                    <a:lnTo>
                      <a:pt x="0" y="18"/>
                    </a:lnTo>
                    <a:lnTo>
                      <a:pt x="35" y="18"/>
                    </a:lnTo>
                    <a:lnTo>
                      <a:pt x="40" y="14"/>
                    </a:lnTo>
                    <a:lnTo>
                      <a:pt x="41" y="9"/>
                    </a:lnTo>
                    <a:lnTo>
                      <a:pt x="40" y="3"/>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49" name="Freeform 485"/>
              <p:cNvSpPr>
                <a:spLocks/>
              </p:cNvSpPr>
              <p:nvPr/>
            </p:nvSpPr>
            <p:spPr bwMode="auto">
              <a:xfrm>
                <a:off x="2749" y="2650"/>
                <a:ext cx="21" cy="9"/>
              </a:xfrm>
              <a:custGeom>
                <a:avLst/>
                <a:gdLst>
                  <a:gd name="T0" fmla="*/ 18 w 42"/>
                  <a:gd name="T1" fmla="*/ 0 h 18"/>
                  <a:gd name="T2" fmla="*/ 18 w 42"/>
                  <a:gd name="T3" fmla="*/ 0 h 18"/>
                  <a:gd name="T4" fmla="*/ 0 w 42"/>
                  <a:gd name="T5" fmla="*/ 0 h 18"/>
                  <a:gd name="T6" fmla="*/ 0 w 42"/>
                  <a:gd name="T7" fmla="*/ 9 h 18"/>
                  <a:gd name="T8" fmla="*/ 18 w 42"/>
                  <a:gd name="T9" fmla="*/ 9 h 18"/>
                  <a:gd name="T10" fmla="*/ 18 w 42"/>
                  <a:gd name="T11" fmla="*/ 9 h 18"/>
                  <a:gd name="T12" fmla="*/ 18 w 42"/>
                  <a:gd name="T13" fmla="*/ 9 h 18"/>
                  <a:gd name="T14" fmla="*/ 20 w 42"/>
                  <a:gd name="T15" fmla="*/ 7 h 18"/>
                  <a:gd name="T16" fmla="*/ 21 w 42"/>
                  <a:gd name="T17" fmla="*/ 5 h 18"/>
                  <a:gd name="T18" fmla="*/ 20 w 42"/>
                  <a:gd name="T19" fmla="*/ 2 h 18"/>
                  <a:gd name="T20" fmla="*/ 18 w 42"/>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35" y="0"/>
                    </a:moveTo>
                    <a:lnTo>
                      <a:pt x="35" y="0"/>
                    </a:lnTo>
                    <a:lnTo>
                      <a:pt x="0" y="0"/>
                    </a:lnTo>
                    <a:lnTo>
                      <a:pt x="0" y="18"/>
                    </a:lnTo>
                    <a:lnTo>
                      <a:pt x="35" y="18"/>
                    </a:lnTo>
                    <a:lnTo>
                      <a:pt x="40" y="14"/>
                    </a:lnTo>
                    <a:lnTo>
                      <a:pt x="42" y="9"/>
                    </a:lnTo>
                    <a:lnTo>
                      <a:pt x="40" y="3"/>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50" name="Freeform 486"/>
              <p:cNvSpPr>
                <a:spLocks/>
              </p:cNvSpPr>
              <p:nvPr/>
            </p:nvSpPr>
            <p:spPr bwMode="auto">
              <a:xfrm>
                <a:off x="2766" y="2650"/>
                <a:ext cx="21" cy="9"/>
              </a:xfrm>
              <a:custGeom>
                <a:avLst/>
                <a:gdLst>
                  <a:gd name="T0" fmla="*/ 18 w 42"/>
                  <a:gd name="T1" fmla="*/ 0 h 18"/>
                  <a:gd name="T2" fmla="*/ 18 w 42"/>
                  <a:gd name="T3" fmla="*/ 0 h 18"/>
                  <a:gd name="T4" fmla="*/ 0 w 42"/>
                  <a:gd name="T5" fmla="*/ 0 h 18"/>
                  <a:gd name="T6" fmla="*/ 0 w 42"/>
                  <a:gd name="T7" fmla="*/ 9 h 18"/>
                  <a:gd name="T8" fmla="*/ 18 w 42"/>
                  <a:gd name="T9" fmla="*/ 9 h 18"/>
                  <a:gd name="T10" fmla="*/ 18 w 42"/>
                  <a:gd name="T11" fmla="*/ 9 h 18"/>
                  <a:gd name="T12" fmla="*/ 18 w 42"/>
                  <a:gd name="T13" fmla="*/ 9 h 18"/>
                  <a:gd name="T14" fmla="*/ 20 w 42"/>
                  <a:gd name="T15" fmla="*/ 7 h 18"/>
                  <a:gd name="T16" fmla="*/ 21 w 42"/>
                  <a:gd name="T17" fmla="*/ 5 h 18"/>
                  <a:gd name="T18" fmla="*/ 20 w 42"/>
                  <a:gd name="T19" fmla="*/ 2 h 18"/>
                  <a:gd name="T20" fmla="*/ 18 w 42"/>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35" y="0"/>
                    </a:moveTo>
                    <a:lnTo>
                      <a:pt x="35" y="0"/>
                    </a:lnTo>
                    <a:lnTo>
                      <a:pt x="0" y="0"/>
                    </a:lnTo>
                    <a:lnTo>
                      <a:pt x="0" y="18"/>
                    </a:lnTo>
                    <a:lnTo>
                      <a:pt x="35" y="18"/>
                    </a:lnTo>
                    <a:lnTo>
                      <a:pt x="40" y="14"/>
                    </a:lnTo>
                    <a:lnTo>
                      <a:pt x="42" y="9"/>
                    </a:lnTo>
                    <a:lnTo>
                      <a:pt x="40" y="3"/>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51" name="Freeform 487"/>
              <p:cNvSpPr>
                <a:spLocks/>
              </p:cNvSpPr>
              <p:nvPr/>
            </p:nvSpPr>
            <p:spPr bwMode="auto">
              <a:xfrm>
                <a:off x="2784" y="2650"/>
                <a:ext cx="21" cy="9"/>
              </a:xfrm>
              <a:custGeom>
                <a:avLst/>
                <a:gdLst>
                  <a:gd name="T0" fmla="*/ 18 w 42"/>
                  <a:gd name="T1" fmla="*/ 0 h 18"/>
                  <a:gd name="T2" fmla="*/ 18 w 42"/>
                  <a:gd name="T3" fmla="*/ 0 h 18"/>
                  <a:gd name="T4" fmla="*/ 0 w 42"/>
                  <a:gd name="T5" fmla="*/ 0 h 18"/>
                  <a:gd name="T6" fmla="*/ 0 w 42"/>
                  <a:gd name="T7" fmla="*/ 9 h 18"/>
                  <a:gd name="T8" fmla="*/ 18 w 42"/>
                  <a:gd name="T9" fmla="*/ 9 h 18"/>
                  <a:gd name="T10" fmla="*/ 18 w 42"/>
                  <a:gd name="T11" fmla="*/ 9 h 18"/>
                  <a:gd name="T12" fmla="*/ 18 w 42"/>
                  <a:gd name="T13" fmla="*/ 9 h 18"/>
                  <a:gd name="T14" fmla="*/ 20 w 42"/>
                  <a:gd name="T15" fmla="*/ 7 h 18"/>
                  <a:gd name="T16" fmla="*/ 21 w 42"/>
                  <a:gd name="T17" fmla="*/ 5 h 18"/>
                  <a:gd name="T18" fmla="*/ 20 w 42"/>
                  <a:gd name="T19" fmla="*/ 2 h 18"/>
                  <a:gd name="T20" fmla="*/ 18 w 42"/>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35" y="0"/>
                    </a:moveTo>
                    <a:lnTo>
                      <a:pt x="35" y="0"/>
                    </a:lnTo>
                    <a:lnTo>
                      <a:pt x="0" y="0"/>
                    </a:lnTo>
                    <a:lnTo>
                      <a:pt x="0" y="18"/>
                    </a:lnTo>
                    <a:lnTo>
                      <a:pt x="35" y="18"/>
                    </a:lnTo>
                    <a:lnTo>
                      <a:pt x="40" y="14"/>
                    </a:lnTo>
                    <a:lnTo>
                      <a:pt x="42" y="9"/>
                    </a:lnTo>
                    <a:lnTo>
                      <a:pt x="40" y="3"/>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52" name="Freeform 488"/>
              <p:cNvSpPr>
                <a:spLocks/>
              </p:cNvSpPr>
              <p:nvPr/>
            </p:nvSpPr>
            <p:spPr bwMode="auto">
              <a:xfrm>
                <a:off x="2802" y="2650"/>
                <a:ext cx="21" cy="9"/>
              </a:xfrm>
              <a:custGeom>
                <a:avLst/>
                <a:gdLst>
                  <a:gd name="T0" fmla="*/ 18 w 43"/>
                  <a:gd name="T1" fmla="*/ 0 h 18"/>
                  <a:gd name="T2" fmla="*/ 18 w 43"/>
                  <a:gd name="T3" fmla="*/ 0 h 18"/>
                  <a:gd name="T4" fmla="*/ 0 w 43"/>
                  <a:gd name="T5" fmla="*/ 0 h 18"/>
                  <a:gd name="T6" fmla="*/ 0 w 43"/>
                  <a:gd name="T7" fmla="*/ 9 h 18"/>
                  <a:gd name="T8" fmla="*/ 18 w 43"/>
                  <a:gd name="T9" fmla="*/ 9 h 18"/>
                  <a:gd name="T10" fmla="*/ 18 w 43"/>
                  <a:gd name="T11" fmla="*/ 9 h 18"/>
                  <a:gd name="T12" fmla="*/ 18 w 43"/>
                  <a:gd name="T13" fmla="*/ 9 h 18"/>
                  <a:gd name="T14" fmla="*/ 21 w 43"/>
                  <a:gd name="T15" fmla="*/ 7 h 18"/>
                  <a:gd name="T16" fmla="*/ 21 w 43"/>
                  <a:gd name="T17" fmla="*/ 5 h 18"/>
                  <a:gd name="T18" fmla="*/ 21 w 43"/>
                  <a:gd name="T19" fmla="*/ 2 h 18"/>
                  <a:gd name="T20" fmla="*/ 18 w 43"/>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3" h="18">
                    <a:moveTo>
                      <a:pt x="37" y="0"/>
                    </a:moveTo>
                    <a:lnTo>
                      <a:pt x="37" y="0"/>
                    </a:lnTo>
                    <a:lnTo>
                      <a:pt x="0" y="0"/>
                    </a:lnTo>
                    <a:lnTo>
                      <a:pt x="0" y="18"/>
                    </a:lnTo>
                    <a:lnTo>
                      <a:pt x="37" y="18"/>
                    </a:lnTo>
                    <a:lnTo>
                      <a:pt x="42" y="14"/>
                    </a:lnTo>
                    <a:lnTo>
                      <a:pt x="43" y="9"/>
                    </a:lnTo>
                    <a:lnTo>
                      <a:pt x="42" y="3"/>
                    </a:lnTo>
                    <a:lnTo>
                      <a:pt x="3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53" name="Freeform 489"/>
              <p:cNvSpPr>
                <a:spLocks/>
              </p:cNvSpPr>
              <p:nvPr/>
            </p:nvSpPr>
            <p:spPr bwMode="auto">
              <a:xfrm>
                <a:off x="2820" y="2650"/>
                <a:ext cx="21" cy="9"/>
              </a:xfrm>
              <a:custGeom>
                <a:avLst/>
                <a:gdLst>
                  <a:gd name="T0" fmla="*/ 18 w 42"/>
                  <a:gd name="T1" fmla="*/ 0 h 18"/>
                  <a:gd name="T2" fmla="*/ 18 w 42"/>
                  <a:gd name="T3" fmla="*/ 0 h 18"/>
                  <a:gd name="T4" fmla="*/ 0 w 42"/>
                  <a:gd name="T5" fmla="*/ 0 h 18"/>
                  <a:gd name="T6" fmla="*/ 0 w 42"/>
                  <a:gd name="T7" fmla="*/ 9 h 18"/>
                  <a:gd name="T8" fmla="*/ 18 w 42"/>
                  <a:gd name="T9" fmla="*/ 9 h 18"/>
                  <a:gd name="T10" fmla="*/ 18 w 42"/>
                  <a:gd name="T11" fmla="*/ 9 h 18"/>
                  <a:gd name="T12" fmla="*/ 18 w 42"/>
                  <a:gd name="T13" fmla="*/ 9 h 18"/>
                  <a:gd name="T14" fmla="*/ 20 w 42"/>
                  <a:gd name="T15" fmla="*/ 7 h 18"/>
                  <a:gd name="T16" fmla="*/ 21 w 42"/>
                  <a:gd name="T17" fmla="*/ 5 h 18"/>
                  <a:gd name="T18" fmla="*/ 20 w 42"/>
                  <a:gd name="T19" fmla="*/ 2 h 18"/>
                  <a:gd name="T20" fmla="*/ 18 w 42"/>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35" y="0"/>
                    </a:moveTo>
                    <a:lnTo>
                      <a:pt x="35" y="0"/>
                    </a:lnTo>
                    <a:lnTo>
                      <a:pt x="0" y="0"/>
                    </a:lnTo>
                    <a:lnTo>
                      <a:pt x="0" y="18"/>
                    </a:lnTo>
                    <a:lnTo>
                      <a:pt x="35" y="18"/>
                    </a:lnTo>
                    <a:lnTo>
                      <a:pt x="40" y="14"/>
                    </a:lnTo>
                    <a:lnTo>
                      <a:pt x="42" y="9"/>
                    </a:lnTo>
                    <a:lnTo>
                      <a:pt x="40" y="3"/>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54" name="Freeform 490"/>
              <p:cNvSpPr>
                <a:spLocks/>
              </p:cNvSpPr>
              <p:nvPr/>
            </p:nvSpPr>
            <p:spPr bwMode="auto">
              <a:xfrm>
                <a:off x="2837" y="2650"/>
                <a:ext cx="21" cy="9"/>
              </a:xfrm>
              <a:custGeom>
                <a:avLst/>
                <a:gdLst>
                  <a:gd name="T0" fmla="*/ 18 w 42"/>
                  <a:gd name="T1" fmla="*/ 0 h 18"/>
                  <a:gd name="T2" fmla="*/ 18 w 42"/>
                  <a:gd name="T3" fmla="*/ 0 h 18"/>
                  <a:gd name="T4" fmla="*/ 0 w 42"/>
                  <a:gd name="T5" fmla="*/ 0 h 18"/>
                  <a:gd name="T6" fmla="*/ 0 w 42"/>
                  <a:gd name="T7" fmla="*/ 9 h 18"/>
                  <a:gd name="T8" fmla="*/ 18 w 42"/>
                  <a:gd name="T9" fmla="*/ 9 h 18"/>
                  <a:gd name="T10" fmla="*/ 18 w 42"/>
                  <a:gd name="T11" fmla="*/ 9 h 18"/>
                  <a:gd name="T12" fmla="*/ 18 w 42"/>
                  <a:gd name="T13" fmla="*/ 9 h 18"/>
                  <a:gd name="T14" fmla="*/ 20 w 42"/>
                  <a:gd name="T15" fmla="*/ 7 h 18"/>
                  <a:gd name="T16" fmla="*/ 21 w 42"/>
                  <a:gd name="T17" fmla="*/ 5 h 18"/>
                  <a:gd name="T18" fmla="*/ 20 w 42"/>
                  <a:gd name="T19" fmla="*/ 2 h 18"/>
                  <a:gd name="T20" fmla="*/ 18 w 42"/>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35" y="0"/>
                    </a:moveTo>
                    <a:lnTo>
                      <a:pt x="35" y="0"/>
                    </a:lnTo>
                    <a:lnTo>
                      <a:pt x="0" y="0"/>
                    </a:lnTo>
                    <a:lnTo>
                      <a:pt x="0" y="18"/>
                    </a:lnTo>
                    <a:lnTo>
                      <a:pt x="35" y="18"/>
                    </a:lnTo>
                    <a:lnTo>
                      <a:pt x="40" y="14"/>
                    </a:lnTo>
                    <a:lnTo>
                      <a:pt x="42" y="9"/>
                    </a:lnTo>
                    <a:lnTo>
                      <a:pt x="40" y="3"/>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55" name="Freeform 491"/>
              <p:cNvSpPr>
                <a:spLocks/>
              </p:cNvSpPr>
              <p:nvPr/>
            </p:nvSpPr>
            <p:spPr bwMode="auto">
              <a:xfrm>
                <a:off x="2855" y="2650"/>
                <a:ext cx="21" cy="9"/>
              </a:xfrm>
              <a:custGeom>
                <a:avLst/>
                <a:gdLst>
                  <a:gd name="T0" fmla="*/ 18 w 42"/>
                  <a:gd name="T1" fmla="*/ 0 h 18"/>
                  <a:gd name="T2" fmla="*/ 18 w 42"/>
                  <a:gd name="T3" fmla="*/ 0 h 18"/>
                  <a:gd name="T4" fmla="*/ 0 w 42"/>
                  <a:gd name="T5" fmla="*/ 0 h 18"/>
                  <a:gd name="T6" fmla="*/ 0 w 42"/>
                  <a:gd name="T7" fmla="*/ 9 h 18"/>
                  <a:gd name="T8" fmla="*/ 18 w 42"/>
                  <a:gd name="T9" fmla="*/ 9 h 18"/>
                  <a:gd name="T10" fmla="*/ 18 w 42"/>
                  <a:gd name="T11" fmla="*/ 9 h 18"/>
                  <a:gd name="T12" fmla="*/ 18 w 42"/>
                  <a:gd name="T13" fmla="*/ 9 h 18"/>
                  <a:gd name="T14" fmla="*/ 20 w 42"/>
                  <a:gd name="T15" fmla="*/ 7 h 18"/>
                  <a:gd name="T16" fmla="*/ 21 w 42"/>
                  <a:gd name="T17" fmla="*/ 5 h 18"/>
                  <a:gd name="T18" fmla="*/ 20 w 42"/>
                  <a:gd name="T19" fmla="*/ 2 h 18"/>
                  <a:gd name="T20" fmla="*/ 18 w 42"/>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35" y="0"/>
                    </a:moveTo>
                    <a:lnTo>
                      <a:pt x="35" y="0"/>
                    </a:lnTo>
                    <a:lnTo>
                      <a:pt x="0" y="0"/>
                    </a:lnTo>
                    <a:lnTo>
                      <a:pt x="0" y="18"/>
                    </a:lnTo>
                    <a:lnTo>
                      <a:pt x="35" y="18"/>
                    </a:lnTo>
                    <a:lnTo>
                      <a:pt x="40" y="14"/>
                    </a:lnTo>
                    <a:lnTo>
                      <a:pt x="42" y="9"/>
                    </a:lnTo>
                    <a:lnTo>
                      <a:pt x="40" y="3"/>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56" name="Freeform 492"/>
              <p:cNvSpPr>
                <a:spLocks/>
              </p:cNvSpPr>
              <p:nvPr/>
            </p:nvSpPr>
            <p:spPr bwMode="auto">
              <a:xfrm>
                <a:off x="2873" y="2650"/>
                <a:ext cx="21" cy="9"/>
              </a:xfrm>
              <a:custGeom>
                <a:avLst/>
                <a:gdLst>
                  <a:gd name="T0" fmla="*/ 18 w 44"/>
                  <a:gd name="T1" fmla="*/ 0 h 18"/>
                  <a:gd name="T2" fmla="*/ 18 w 44"/>
                  <a:gd name="T3" fmla="*/ 0 h 18"/>
                  <a:gd name="T4" fmla="*/ 0 w 44"/>
                  <a:gd name="T5" fmla="*/ 0 h 18"/>
                  <a:gd name="T6" fmla="*/ 0 w 44"/>
                  <a:gd name="T7" fmla="*/ 9 h 18"/>
                  <a:gd name="T8" fmla="*/ 18 w 44"/>
                  <a:gd name="T9" fmla="*/ 9 h 18"/>
                  <a:gd name="T10" fmla="*/ 18 w 44"/>
                  <a:gd name="T11" fmla="*/ 9 h 18"/>
                  <a:gd name="T12" fmla="*/ 18 w 44"/>
                  <a:gd name="T13" fmla="*/ 9 h 18"/>
                  <a:gd name="T14" fmla="*/ 20 w 44"/>
                  <a:gd name="T15" fmla="*/ 7 h 18"/>
                  <a:gd name="T16" fmla="*/ 21 w 44"/>
                  <a:gd name="T17" fmla="*/ 5 h 18"/>
                  <a:gd name="T18" fmla="*/ 20 w 44"/>
                  <a:gd name="T19" fmla="*/ 2 h 18"/>
                  <a:gd name="T20" fmla="*/ 18 w 44"/>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4" h="18">
                    <a:moveTo>
                      <a:pt x="37" y="0"/>
                    </a:moveTo>
                    <a:lnTo>
                      <a:pt x="37" y="0"/>
                    </a:lnTo>
                    <a:lnTo>
                      <a:pt x="0" y="0"/>
                    </a:lnTo>
                    <a:lnTo>
                      <a:pt x="0" y="18"/>
                    </a:lnTo>
                    <a:lnTo>
                      <a:pt x="37" y="18"/>
                    </a:lnTo>
                    <a:lnTo>
                      <a:pt x="42" y="14"/>
                    </a:lnTo>
                    <a:lnTo>
                      <a:pt x="44" y="9"/>
                    </a:lnTo>
                    <a:lnTo>
                      <a:pt x="42" y="3"/>
                    </a:lnTo>
                    <a:lnTo>
                      <a:pt x="3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57" name="Freeform 493"/>
              <p:cNvSpPr>
                <a:spLocks/>
              </p:cNvSpPr>
              <p:nvPr/>
            </p:nvSpPr>
            <p:spPr bwMode="auto">
              <a:xfrm>
                <a:off x="2891" y="2650"/>
                <a:ext cx="21" cy="9"/>
              </a:xfrm>
              <a:custGeom>
                <a:avLst/>
                <a:gdLst>
                  <a:gd name="T0" fmla="*/ 18 w 42"/>
                  <a:gd name="T1" fmla="*/ 0 h 18"/>
                  <a:gd name="T2" fmla="*/ 18 w 42"/>
                  <a:gd name="T3" fmla="*/ 0 h 18"/>
                  <a:gd name="T4" fmla="*/ 0 w 42"/>
                  <a:gd name="T5" fmla="*/ 0 h 18"/>
                  <a:gd name="T6" fmla="*/ 0 w 42"/>
                  <a:gd name="T7" fmla="*/ 9 h 18"/>
                  <a:gd name="T8" fmla="*/ 18 w 42"/>
                  <a:gd name="T9" fmla="*/ 9 h 18"/>
                  <a:gd name="T10" fmla="*/ 18 w 42"/>
                  <a:gd name="T11" fmla="*/ 9 h 18"/>
                  <a:gd name="T12" fmla="*/ 18 w 42"/>
                  <a:gd name="T13" fmla="*/ 9 h 18"/>
                  <a:gd name="T14" fmla="*/ 20 w 42"/>
                  <a:gd name="T15" fmla="*/ 7 h 18"/>
                  <a:gd name="T16" fmla="*/ 21 w 42"/>
                  <a:gd name="T17" fmla="*/ 5 h 18"/>
                  <a:gd name="T18" fmla="*/ 20 w 42"/>
                  <a:gd name="T19" fmla="*/ 2 h 18"/>
                  <a:gd name="T20" fmla="*/ 18 w 42"/>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35" y="0"/>
                    </a:moveTo>
                    <a:lnTo>
                      <a:pt x="35" y="0"/>
                    </a:lnTo>
                    <a:lnTo>
                      <a:pt x="0" y="0"/>
                    </a:lnTo>
                    <a:lnTo>
                      <a:pt x="0" y="18"/>
                    </a:lnTo>
                    <a:lnTo>
                      <a:pt x="35" y="18"/>
                    </a:lnTo>
                    <a:lnTo>
                      <a:pt x="40" y="14"/>
                    </a:lnTo>
                    <a:lnTo>
                      <a:pt x="42" y="9"/>
                    </a:lnTo>
                    <a:lnTo>
                      <a:pt x="40" y="3"/>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58" name="Freeform 494"/>
              <p:cNvSpPr>
                <a:spLocks/>
              </p:cNvSpPr>
              <p:nvPr/>
            </p:nvSpPr>
            <p:spPr bwMode="auto">
              <a:xfrm>
                <a:off x="2908" y="2650"/>
                <a:ext cx="21" cy="9"/>
              </a:xfrm>
              <a:custGeom>
                <a:avLst/>
                <a:gdLst>
                  <a:gd name="T0" fmla="*/ 18 w 42"/>
                  <a:gd name="T1" fmla="*/ 0 h 18"/>
                  <a:gd name="T2" fmla="*/ 18 w 42"/>
                  <a:gd name="T3" fmla="*/ 0 h 18"/>
                  <a:gd name="T4" fmla="*/ 0 w 42"/>
                  <a:gd name="T5" fmla="*/ 0 h 18"/>
                  <a:gd name="T6" fmla="*/ 0 w 42"/>
                  <a:gd name="T7" fmla="*/ 9 h 18"/>
                  <a:gd name="T8" fmla="*/ 18 w 42"/>
                  <a:gd name="T9" fmla="*/ 9 h 18"/>
                  <a:gd name="T10" fmla="*/ 18 w 42"/>
                  <a:gd name="T11" fmla="*/ 9 h 18"/>
                  <a:gd name="T12" fmla="*/ 18 w 42"/>
                  <a:gd name="T13" fmla="*/ 9 h 18"/>
                  <a:gd name="T14" fmla="*/ 20 w 42"/>
                  <a:gd name="T15" fmla="*/ 7 h 18"/>
                  <a:gd name="T16" fmla="*/ 21 w 42"/>
                  <a:gd name="T17" fmla="*/ 5 h 18"/>
                  <a:gd name="T18" fmla="*/ 20 w 42"/>
                  <a:gd name="T19" fmla="*/ 2 h 18"/>
                  <a:gd name="T20" fmla="*/ 18 w 42"/>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35" y="0"/>
                    </a:moveTo>
                    <a:lnTo>
                      <a:pt x="35" y="0"/>
                    </a:lnTo>
                    <a:lnTo>
                      <a:pt x="0" y="0"/>
                    </a:lnTo>
                    <a:lnTo>
                      <a:pt x="0" y="18"/>
                    </a:lnTo>
                    <a:lnTo>
                      <a:pt x="35" y="18"/>
                    </a:lnTo>
                    <a:lnTo>
                      <a:pt x="40" y="14"/>
                    </a:lnTo>
                    <a:lnTo>
                      <a:pt x="42" y="9"/>
                    </a:lnTo>
                    <a:lnTo>
                      <a:pt x="40" y="3"/>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59" name="Freeform 495"/>
              <p:cNvSpPr>
                <a:spLocks/>
              </p:cNvSpPr>
              <p:nvPr/>
            </p:nvSpPr>
            <p:spPr bwMode="auto">
              <a:xfrm>
                <a:off x="2926" y="2649"/>
                <a:ext cx="21" cy="10"/>
              </a:xfrm>
              <a:custGeom>
                <a:avLst/>
                <a:gdLst>
                  <a:gd name="T0" fmla="*/ 18 w 42"/>
                  <a:gd name="T1" fmla="*/ 0 h 20"/>
                  <a:gd name="T2" fmla="*/ 18 w 42"/>
                  <a:gd name="T3" fmla="*/ 0 h 20"/>
                  <a:gd name="T4" fmla="*/ 0 w 42"/>
                  <a:gd name="T5" fmla="*/ 1 h 20"/>
                  <a:gd name="T6" fmla="*/ 0 w 42"/>
                  <a:gd name="T7" fmla="*/ 10 h 20"/>
                  <a:gd name="T8" fmla="*/ 18 w 42"/>
                  <a:gd name="T9" fmla="*/ 9 h 20"/>
                  <a:gd name="T10" fmla="*/ 18 w 42"/>
                  <a:gd name="T11" fmla="*/ 9 h 20"/>
                  <a:gd name="T12" fmla="*/ 18 w 42"/>
                  <a:gd name="T13" fmla="*/ 9 h 20"/>
                  <a:gd name="T14" fmla="*/ 20 w 42"/>
                  <a:gd name="T15" fmla="*/ 7 h 20"/>
                  <a:gd name="T16" fmla="*/ 21 w 42"/>
                  <a:gd name="T17" fmla="*/ 5 h 20"/>
                  <a:gd name="T18" fmla="*/ 20 w 42"/>
                  <a:gd name="T19" fmla="*/ 2 h 20"/>
                  <a:gd name="T20" fmla="*/ 18 w 42"/>
                  <a:gd name="T21" fmla="*/ 0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20">
                    <a:moveTo>
                      <a:pt x="35" y="0"/>
                    </a:moveTo>
                    <a:lnTo>
                      <a:pt x="35" y="0"/>
                    </a:lnTo>
                    <a:lnTo>
                      <a:pt x="0" y="2"/>
                    </a:lnTo>
                    <a:lnTo>
                      <a:pt x="0" y="20"/>
                    </a:lnTo>
                    <a:lnTo>
                      <a:pt x="35" y="18"/>
                    </a:lnTo>
                    <a:lnTo>
                      <a:pt x="40" y="14"/>
                    </a:lnTo>
                    <a:lnTo>
                      <a:pt x="42" y="9"/>
                    </a:lnTo>
                    <a:lnTo>
                      <a:pt x="40" y="3"/>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60" name="Freeform 496"/>
              <p:cNvSpPr>
                <a:spLocks/>
              </p:cNvSpPr>
              <p:nvPr/>
            </p:nvSpPr>
            <p:spPr bwMode="auto">
              <a:xfrm>
                <a:off x="2944" y="2649"/>
                <a:ext cx="20" cy="9"/>
              </a:xfrm>
              <a:custGeom>
                <a:avLst/>
                <a:gdLst>
                  <a:gd name="T0" fmla="*/ 17 w 42"/>
                  <a:gd name="T1" fmla="*/ 0 h 18"/>
                  <a:gd name="T2" fmla="*/ 17 w 42"/>
                  <a:gd name="T3" fmla="*/ 0 h 18"/>
                  <a:gd name="T4" fmla="*/ 0 w 42"/>
                  <a:gd name="T5" fmla="*/ 0 h 18"/>
                  <a:gd name="T6" fmla="*/ 0 w 42"/>
                  <a:gd name="T7" fmla="*/ 9 h 18"/>
                  <a:gd name="T8" fmla="*/ 17 w 42"/>
                  <a:gd name="T9" fmla="*/ 9 h 18"/>
                  <a:gd name="T10" fmla="*/ 17 w 42"/>
                  <a:gd name="T11" fmla="*/ 9 h 18"/>
                  <a:gd name="T12" fmla="*/ 17 w 42"/>
                  <a:gd name="T13" fmla="*/ 9 h 18"/>
                  <a:gd name="T14" fmla="*/ 19 w 42"/>
                  <a:gd name="T15" fmla="*/ 7 h 18"/>
                  <a:gd name="T16" fmla="*/ 20 w 42"/>
                  <a:gd name="T17" fmla="*/ 5 h 18"/>
                  <a:gd name="T18" fmla="*/ 19 w 42"/>
                  <a:gd name="T19" fmla="*/ 2 h 18"/>
                  <a:gd name="T20" fmla="*/ 17 w 42"/>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35" y="0"/>
                    </a:moveTo>
                    <a:lnTo>
                      <a:pt x="35" y="0"/>
                    </a:lnTo>
                    <a:lnTo>
                      <a:pt x="0" y="0"/>
                    </a:lnTo>
                    <a:lnTo>
                      <a:pt x="0" y="18"/>
                    </a:lnTo>
                    <a:lnTo>
                      <a:pt x="35" y="18"/>
                    </a:lnTo>
                    <a:lnTo>
                      <a:pt x="40" y="14"/>
                    </a:lnTo>
                    <a:lnTo>
                      <a:pt x="42" y="9"/>
                    </a:lnTo>
                    <a:lnTo>
                      <a:pt x="40" y="3"/>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61" name="Freeform 497"/>
              <p:cNvSpPr>
                <a:spLocks/>
              </p:cNvSpPr>
              <p:nvPr/>
            </p:nvSpPr>
            <p:spPr bwMode="auto">
              <a:xfrm>
                <a:off x="2961" y="2649"/>
                <a:ext cx="22" cy="9"/>
              </a:xfrm>
              <a:custGeom>
                <a:avLst/>
                <a:gdLst>
                  <a:gd name="T0" fmla="*/ 19 w 44"/>
                  <a:gd name="T1" fmla="*/ 0 h 18"/>
                  <a:gd name="T2" fmla="*/ 19 w 44"/>
                  <a:gd name="T3" fmla="*/ 0 h 18"/>
                  <a:gd name="T4" fmla="*/ 0 w 44"/>
                  <a:gd name="T5" fmla="*/ 0 h 18"/>
                  <a:gd name="T6" fmla="*/ 0 w 44"/>
                  <a:gd name="T7" fmla="*/ 9 h 18"/>
                  <a:gd name="T8" fmla="*/ 19 w 44"/>
                  <a:gd name="T9" fmla="*/ 9 h 18"/>
                  <a:gd name="T10" fmla="*/ 19 w 44"/>
                  <a:gd name="T11" fmla="*/ 9 h 18"/>
                  <a:gd name="T12" fmla="*/ 19 w 44"/>
                  <a:gd name="T13" fmla="*/ 9 h 18"/>
                  <a:gd name="T14" fmla="*/ 21 w 44"/>
                  <a:gd name="T15" fmla="*/ 7 h 18"/>
                  <a:gd name="T16" fmla="*/ 22 w 44"/>
                  <a:gd name="T17" fmla="*/ 5 h 18"/>
                  <a:gd name="T18" fmla="*/ 21 w 44"/>
                  <a:gd name="T19" fmla="*/ 2 h 18"/>
                  <a:gd name="T20" fmla="*/ 19 w 44"/>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4" h="18">
                    <a:moveTo>
                      <a:pt x="37" y="0"/>
                    </a:moveTo>
                    <a:lnTo>
                      <a:pt x="37" y="0"/>
                    </a:lnTo>
                    <a:lnTo>
                      <a:pt x="0" y="0"/>
                    </a:lnTo>
                    <a:lnTo>
                      <a:pt x="0" y="18"/>
                    </a:lnTo>
                    <a:lnTo>
                      <a:pt x="37" y="18"/>
                    </a:lnTo>
                    <a:lnTo>
                      <a:pt x="42" y="14"/>
                    </a:lnTo>
                    <a:lnTo>
                      <a:pt x="44" y="9"/>
                    </a:lnTo>
                    <a:lnTo>
                      <a:pt x="42" y="3"/>
                    </a:lnTo>
                    <a:lnTo>
                      <a:pt x="3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62" name="Freeform 498"/>
              <p:cNvSpPr>
                <a:spLocks/>
              </p:cNvSpPr>
              <p:nvPr/>
            </p:nvSpPr>
            <p:spPr bwMode="auto">
              <a:xfrm>
                <a:off x="2979" y="2649"/>
                <a:ext cx="21" cy="9"/>
              </a:xfrm>
              <a:custGeom>
                <a:avLst/>
                <a:gdLst>
                  <a:gd name="T0" fmla="*/ 18 w 42"/>
                  <a:gd name="T1" fmla="*/ 0 h 18"/>
                  <a:gd name="T2" fmla="*/ 18 w 42"/>
                  <a:gd name="T3" fmla="*/ 0 h 18"/>
                  <a:gd name="T4" fmla="*/ 0 w 42"/>
                  <a:gd name="T5" fmla="*/ 0 h 18"/>
                  <a:gd name="T6" fmla="*/ 0 w 42"/>
                  <a:gd name="T7" fmla="*/ 9 h 18"/>
                  <a:gd name="T8" fmla="*/ 18 w 42"/>
                  <a:gd name="T9" fmla="*/ 9 h 18"/>
                  <a:gd name="T10" fmla="*/ 18 w 42"/>
                  <a:gd name="T11" fmla="*/ 9 h 18"/>
                  <a:gd name="T12" fmla="*/ 18 w 42"/>
                  <a:gd name="T13" fmla="*/ 9 h 18"/>
                  <a:gd name="T14" fmla="*/ 20 w 42"/>
                  <a:gd name="T15" fmla="*/ 7 h 18"/>
                  <a:gd name="T16" fmla="*/ 21 w 42"/>
                  <a:gd name="T17" fmla="*/ 5 h 18"/>
                  <a:gd name="T18" fmla="*/ 20 w 42"/>
                  <a:gd name="T19" fmla="*/ 2 h 18"/>
                  <a:gd name="T20" fmla="*/ 18 w 42"/>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35" y="0"/>
                    </a:moveTo>
                    <a:lnTo>
                      <a:pt x="35" y="0"/>
                    </a:lnTo>
                    <a:lnTo>
                      <a:pt x="0" y="0"/>
                    </a:lnTo>
                    <a:lnTo>
                      <a:pt x="0" y="18"/>
                    </a:lnTo>
                    <a:lnTo>
                      <a:pt x="35" y="18"/>
                    </a:lnTo>
                    <a:lnTo>
                      <a:pt x="40" y="14"/>
                    </a:lnTo>
                    <a:lnTo>
                      <a:pt x="42" y="9"/>
                    </a:lnTo>
                    <a:lnTo>
                      <a:pt x="40" y="3"/>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63" name="Freeform 499"/>
              <p:cNvSpPr>
                <a:spLocks/>
              </p:cNvSpPr>
              <p:nvPr/>
            </p:nvSpPr>
            <p:spPr bwMode="auto">
              <a:xfrm>
                <a:off x="2997" y="2649"/>
                <a:ext cx="21" cy="9"/>
              </a:xfrm>
              <a:custGeom>
                <a:avLst/>
                <a:gdLst>
                  <a:gd name="T0" fmla="*/ 18 w 42"/>
                  <a:gd name="T1" fmla="*/ 0 h 18"/>
                  <a:gd name="T2" fmla="*/ 18 w 42"/>
                  <a:gd name="T3" fmla="*/ 0 h 18"/>
                  <a:gd name="T4" fmla="*/ 0 w 42"/>
                  <a:gd name="T5" fmla="*/ 0 h 18"/>
                  <a:gd name="T6" fmla="*/ 0 w 42"/>
                  <a:gd name="T7" fmla="*/ 9 h 18"/>
                  <a:gd name="T8" fmla="*/ 18 w 42"/>
                  <a:gd name="T9" fmla="*/ 9 h 18"/>
                  <a:gd name="T10" fmla="*/ 18 w 42"/>
                  <a:gd name="T11" fmla="*/ 9 h 18"/>
                  <a:gd name="T12" fmla="*/ 18 w 42"/>
                  <a:gd name="T13" fmla="*/ 9 h 18"/>
                  <a:gd name="T14" fmla="*/ 20 w 42"/>
                  <a:gd name="T15" fmla="*/ 7 h 18"/>
                  <a:gd name="T16" fmla="*/ 21 w 42"/>
                  <a:gd name="T17" fmla="*/ 5 h 18"/>
                  <a:gd name="T18" fmla="*/ 20 w 42"/>
                  <a:gd name="T19" fmla="*/ 2 h 18"/>
                  <a:gd name="T20" fmla="*/ 18 w 42"/>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35" y="0"/>
                    </a:moveTo>
                    <a:lnTo>
                      <a:pt x="35" y="0"/>
                    </a:lnTo>
                    <a:lnTo>
                      <a:pt x="0" y="0"/>
                    </a:lnTo>
                    <a:lnTo>
                      <a:pt x="0" y="18"/>
                    </a:lnTo>
                    <a:lnTo>
                      <a:pt x="35" y="18"/>
                    </a:lnTo>
                    <a:lnTo>
                      <a:pt x="40" y="14"/>
                    </a:lnTo>
                    <a:lnTo>
                      <a:pt x="42" y="9"/>
                    </a:lnTo>
                    <a:lnTo>
                      <a:pt x="40" y="3"/>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64" name="Freeform 500"/>
              <p:cNvSpPr>
                <a:spLocks/>
              </p:cNvSpPr>
              <p:nvPr/>
            </p:nvSpPr>
            <p:spPr bwMode="auto">
              <a:xfrm>
                <a:off x="3015" y="2649"/>
                <a:ext cx="20" cy="9"/>
              </a:xfrm>
              <a:custGeom>
                <a:avLst/>
                <a:gdLst>
                  <a:gd name="T0" fmla="*/ 17 w 42"/>
                  <a:gd name="T1" fmla="*/ 0 h 18"/>
                  <a:gd name="T2" fmla="*/ 17 w 42"/>
                  <a:gd name="T3" fmla="*/ 0 h 18"/>
                  <a:gd name="T4" fmla="*/ 0 w 42"/>
                  <a:gd name="T5" fmla="*/ 0 h 18"/>
                  <a:gd name="T6" fmla="*/ 0 w 42"/>
                  <a:gd name="T7" fmla="*/ 9 h 18"/>
                  <a:gd name="T8" fmla="*/ 17 w 42"/>
                  <a:gd name="T9" fmla="*/ 9 h 18"/>
                  <a:gd name="T10" fmla="*/ 17 w 42"/>
                  <a:gd name="T11" fmla="*/ 9 h 18"/>
                  <a:gd name="T12" fmla="*/ 17 w 42"/>
                  <a:gd name="T13" fmla="*/ 9 h 18"/>
                  <a:gd name="T14" fmla="*/ 19 w 42"/>
                  <a:gd name="T15" fmla="*/ 7 h 18"/>
                  <a:gd name="T16" fmla="*/ 20 w 42"/>
                  <a:gd name="T17" fmla="*/ 5 h 18"/>
                  <a:gd name="T18" fmla="*/ 19 w 42"/>
                  <a:gd name="T19" fmla="*/ 2 h 18"/>
                  <a:gd name="T20" fmla="*/ 17 w 42"/>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35" y="0"/>
                    </a:moveTo>
                    <a:lnTo>
                      <a:pt x="35" y="0"/>
                    </a:lnTo>
                    <a:lnTo>
                      <a:pt x="0" y="0"/>
                    </a:lnTo>
                    <a:lnTo>
                      <a:pt x="0" y="18"/>
                    </a:lnTo>
                    <a:lnTo>
                      <a:pt x="35" y="18"/>
                    </a:lnTo>
                    <a:lnTo>
                      <a:pt x="40" y="14"/>
                    </a:lnTo>
                    <a:lnTo>
                      <a:pt x="42" y="9"/>
                    </a:lnTo>
                    <a:lnTo>
                      <a:pt x="40" y="3"/>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65" name="Freeform 501"/>
              <p:cNvSpPr>
                <a:spLocks/>
              </p:cNvSpPr>
              <p:nvPr/>
            </p:nvSpPr>
            <p:spPr bwMode="auto">
              <a:xfrm>
                <a:off x="3032" y="2649"/>
                <a:ext cx="21" cy="9"/>
              </a:xfrm>
              <a:custGeom>
                <a:avLst/>
                <a:gdLst>
                  <a:gd name="T0" fmla="*/ 18 w 42"/>
                  <a:gd name="T1" fmla="*/ 0 h 18"/>
                  <a:gd name="T2" fmla="*/ 18 w 42"/>
                  <a:gd name="T3" fmla="*/ 0 h 18"/>
                  <a:gd name="T4" fmla="*/ 0 w 42"/>
                  <a:gd name="T5" fmla="*/ 0 h 18"/>
                  <a:gd name="T6" fmla="*/ 0 w 42"/>
                  <a:gd name="T7" fmla="*/ 9 h 18"/>
                  <a:gd name="T8" fmla="*/ 18 w 42"/>
                  <a:gd name="T9" fmla="*/ 9 h 18"/>
                  <a:gd name="T10" fmla="*/ 18 w 42"/>
                  <a:gd name="T11" fmla="*/ 9 h 18"/>
                  <a:gd name="T12" fmla="*/ 18 w 42"/>
                  <a:gd name="T13" fmla="*/ 9 h 18"/>
                  <a:gd name="T14" fmla="*/ 20 w 42"/>
                  <a:gd name="T15" fmla="*/ 7 h 18"/>
                  <a:gd name="T16" fmla="*/ 21 w 42"/>
                  <a:gd name="T17" fmla="*/ 5 h 18"/>
                  <a:gd name="T18" fmla="*/ 20 w 42"/>
                  <a:gd name="T19" fmla="*/ 2 h 18"/>
                  <a:gd name="T20" fmla="*/ 18 w 42"/>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35" y="0"/>
                    </a:moveTo>
                    <a:lnTo>
                      <a:pt x="35" y="0"/>
                    </a:lnTo>
                    <a:lnTo>
                      <a:pt x="0" y="0"/>
                    </a:lnTo>
                    <a:lnTo>
                      <a:pt x="0" y="18"/>
                    </a:lnTo>
                    <a:lnTo>
                      <a:pt x="35" y="18"/>
                    </a:lnTo>
                    <a:lnTo>
                      <a:pt x="40" y="14"/>
                    </a:lnTo>
                    <a:lnTo>
                      <a:pt x="42" y="9"/>
                    </a:lnTo>
                    <a:lnTo>
                      <a:pt x="40" y="3"/>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66" name="Freeform 502"/>
              <p:cNvSpPr>
                <a:spLocks/>
              </p:cNvSpPr>
              <p:nvPr/>
            </p:nvSpPr>
            <p:spPr bwMode="auto">
              <a:xfrm>
                <a:off x="3050" y="2649"/>
                <a:ext cx="21" cy="9"/>
              </a:xfrm>
              <a:custGeom>
                <a:avLst/>
                <a:gdLst>
                  <a:gd name="T0" fmla="*/ 18 w 44"/>
                  <a:gd name="T1" fmla="*/ 0 h 18"/>
                  <a:gd name="T2" fmla="*/ 18 w 44"/>
                  <a:gd name="T3" fmla="*/ 0 h 18"/>
                  <a:gd name="T4" fmla="*/ 0 w 44"/>
                  <a:gd name="T5" fmla="*/ 0 h 18"/>
                  <a:gd name="T6" fmla="*/ 0 w 44"/>
                  <a:gd name="T7" fmla="*/ 9 h 18"/>
                  <a:gd name="T8" fmla="*/ 18 w 44"/>
                  <a:gd name="T9" fmla="*/ 9 h 18"/>
                  <a:gd name="T10" fmla="*/ 18 w 44"/>
                  <a:gd name="T11" fmla="*/ 9 h 18"/>
                  <a:gd name="T12" fmla="*/ 18 w 44"/>
                  <a:gd name="T13" fmla="*/ 9 h 18"/>
                  <a:gd name="T14" fmla="*/ 20 w 44"/>
                  <a:gd name="T15" fmla="*/ 7 h 18"/>
                  <a:gd name="T16" fmla="*/ 21 w 44"/>
                  <a:gd name="T17" fmla="*/ 5 h 18"/>
                  <a:gd name="T18" fmla="*/ 20 w 44"/>
                  <a:gd name="T19" fmla="*/ 2 h 18"/>
                  <a:gd name="T20" fmla="*/ 18 w 44"/>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4" h="18">
                    <a:moveTo>
                      <a:pt x="37" y="0"/>
                    </a:moveTo>
                    <a:lnTo>
                      <a:pt x="37" y="0"/>
                    </a:lnTo>
                    <a:lnTo>
                      <a:pt x="0" y="0"/>
                    </a:lnTo>
                    <a:lnTo>
                      <a:pt x="0" y="18"/>
                    </a:lnTo>
                    <a:lnTo>
                      <a:pt x="37" y="18"/>
                    </a:lnTo>
                    <a:lnTo>
                      <a:pt x="42" y="14"/>
                    </a:lnTo>
                    <a:lnTo>
                      <a:pt x="44" y="9"/>
                    </a:lnTo>
                    <a:lnTo>
                      <a:pt x="42" y="3"/>
                    </a:lnTo>
                    <a:lnTo>
                      <a:pt x="3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67" name="Freeform 503"/>
              <p:cNvSpPr>
                <a:spLocks/>
              </p:cNvSpPr>
              <p:nvPr/>
            </p:nvSpPr>
            <p:spPr bwMode="auto">
              <a:xfrm>
                <a:off x="3068" y="2649"/>
                <a:ext cx="21" cy="9"/>
              </a:xfrm>
              <a:custGeom>
                <a:avLst/>
                <a:gdLst>
                  <a:gd name="T0" fmla="*/ 18 w 42"/>
                  <a:gd name="T1" fmla="*/ 0 h 18"/>
                  <a:gd name="T2" fmla="*/ 18 w 42"/>
                  <a:gd name="T3" fmla="*/ 0 h 18"/>
                  <a:gd name="T4" fmla="*/ 0 w 42"/>
                  <a:gd name="T5" fmla="*/ 0 h 18"/>
                  <a:gd name="T6" fmla="*/ 0 w 42"/>
                  <a:gd name="T7" fmla="*/ 9 h 18"/>
                  <a:gd name="T8" fmla="*/ 18 w 42"/>
                  <a:gd name="T9" fmla="*/ 9 h 18"/>
                  <a:gd name="T10" fmla="*/ 18 w 42"/>
                  <a:gd name="T11" fmla="*/ 9 h 18"/>
                  <a:gd name="T12" fmla="*/ 18 w 42"/>
                  <a:gd name="T13" fmla="*/ 9 h 18"/>
                  <a:gd name="T14" fmla="*/ 20 w 42"/>
                  <a:gd name="T15" fmla="*/ 7 h 18"/>
                  <a:gd name="T16" fmla="*/ 21 w 42"/>
                  <a:gd name="T17" fmla="*/ 5 h 18"/>
                  <a:gd name="T18" fmla="*/ 20 w 42"/>
                  <a:gd name="T19" fmla="*/ 2 h 18"/>
                  <a:gd name="T20" fmla="*/ 18 w 42"/>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35" y="0"/>
                    </a:moveTo>
                    <a:lnTo>
                      <a:pt x="35" y="0"/>
                    </a:lnTo>
                    <a:lnTo>
                      <a:pt x="0" y="0"/>
                    </a:lnTo>
                    <a:lnTo>
                      <a:pt x="0" y="18"/>
                    </a:lnTo>
                    <a:lnTo>
                      <a:pt x="35" y="18"/>
                    </a:lnTo>
                    <a:lnTo>
                      <a:pt x="40" y="14"/>
                    </a:lnTo>
                    <a:lnTo>
                      <a:pt x="42" y="9"/>
                    </a:lnTo>
                    <a:lnTo>
                      <a:pt x="40" y="3"/>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68" name="Freeform 504"/>
              <p:cNvSpPr>
                <a:spLocks/>
              </p:cNvSpPr>
              <p:nvPr/>
            </p:nvSpPr>
            <p:spPr bwMode="auto">
              <a:xfrm>
                <a:off x="3086" y="2649"/>
                <a:ext cx="21" cy="9"/>
              </a:xfrm>
              <a:custGeom>
                <a:avLst/>
                <a:gdLst>
                  <a:gd name="T0" fmla="*/ 18 w 42"/>
                  <a:gd name="T1" fmla="*/ 0 h 18"/>
                  <a:gd name="T2" fmla="*/ 18 w 42"/>
                  <a:gd name="T3" fmla="*/ 0 h 18"/>
                  <a:gd name="T4" fmla="*/ 0 w 42"/>
                  <a:gd name="T5" fmla="*/ 0 h 18"/>
                  <a:gd name="T6" fmla="*/ 0 w 42"/>
                  <a:gd name="T7" fmla="*/ 9 h 18"/>
                  <a:gd name="T8" fmla="*/ 18 w 42"/>
                  <a:gd name="T9" fmla="*/ 9 h 18"/>
                  <a:gd name="T10" fmla="*/ 18 w 42"/>
                  <a:gd name="T11" fmla="*/ 9 h 18"/>
                  <a:gd name="T12" fmla="*/ 18 w 42"/>
                  <a:gd name="T13" fmla="*/ 9 h 18"/>
                  <a:gd name="T14" fmla="*/ 20 w 42"/>
                  <a:gd name="T15" fmla="*/ 7 h 18"/>
                  <a:gd name="T16" fmla="*/ 21 w 42"/>
                  <a:gd name="T17" fmla="*/ 5 h 18"/>
                  <a:gd name="T18" fmla="*/ 20 w 42"/>
                  <a:gd name="T19" fmla="*/ 2 h 18"/>
                  <a:gd name="T20" fmla="*/ 18 w 42"/>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35" y="0"/>
                    </a:moveTo>
                    <a:lnTo>
                      <a:pt x="35" y="0"/>
                    </a:lnTo>
                    <a:lnTo>
                      <a:pt x="0" y="0"/>
                    </a:lnTo>
                    <a:lnTo>
                      <a:pt x="0" y="18"/>
                    </a:lnTo>
                    <a:lnTo>
                      <a:pt x="35" y="18"/>
                    </a:lnTo>
                    <a:lnTo>
                      <a:pt x="40" y="14"/>
                    </a:lnTo>
                    <a:lnTo>
                      <a:pt x="42" y="9"/>
                    </a:lnTo>
                    <a:lnTo>
                      <a:pt x="40" y="3"/>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69" name="Freeform 505"/>
              <p:cNvSpPr>
                <a:spLocks/>
              </p:cNvSpPr>
              <p:nvPr/>
            </p:nvSpPr>
            <p:spPr bwMode="auto">
              <a:xfrm>
                <a:off x="3103" y="2649"/>
                <a:ext cx="21" cy="9"/>
              </a:xfrm>
              <a:custGeom>
                <a:avLst/>
                <a:gdLst>
                  <a:gd name="T0" fmla="*/ 18 w 42"/>
                  <a:gd name="T1" fmla="*/ 0 h 18"/>
                  <a:gd name="T2" fmla="*/ 18 w 42"/>
                  <a:gd name="T3" fmla="*/ 0 h 18"/>
                  <a:gd name="T4" fmla="*/ 0 w 42"/>
                  <a:gd name="T5" fmla="*/ 0 h 18"/>
                  <a:gd name="T6" fmla="*/ 0 w 42"/>
                  <a:gd name="T7" fmla="*/ 9 h 18"/>
                  <a:gd name="T8" fmla="*/ 18 w 42"/>
                  <a:gd name="T9" fmla="*/ 9 h 18"/>
                  <a:gd name="T10" fmla="*/ 18 w 42"/>
                  <a:gd name="T11" fmla="*/ 9 h 18"/>
                  <a:gd name="T12" fmla="*/ 18 w 42"/>
                  <a:gd name="T13" fmla="*/ 9 h 18"/>
                  <a:gd name="T14" fmla="*/ 20 w 42"/>
                  <a:gd name="T15" fmla="*/ 7 h 18"/>
                  <a:gd name="T16" fmla="*/ 21 w 42"/>
                  <a:gd name="T17" fmla="*/ 5 h 18"/>
                  <a:gd name="T18" fmla="*/ 20 w 42"/>
                  <a:gd name="T19" fmla="*/ 2 h 18"/>
                  <a:gd name="T20" fmla="*/ 18 w 42"/>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35" y="0"/>
                    </a:moveTo>
                    <a:lnTo>
                      <a:pt x="35" y="0"/>
                    </a:lnTo>
                    <a:lnTo>
                      <a:pt x="0" y="0"/>
                    </a:lnTo>
                    <a:lnTo>
                      <a:pt x="0" y="18"/>
                    </a:lnTo>
                    <a:lnTo>
                      <a:pt x="35" y="18"/>
                    </a:lnTo>
                    <a:lnTo>
                      <a:pt x="40" y="14"/>
                    </a:lnTo>
                    <a:lnTo>
                      <a:pt x="42" y="9"/>
                    </a:lnTo>
                    <a:lnTo>
                      <a:pt x="40" y="3"/>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70" name="Freeform 506"/>
              <p:cNvSpPr>
                <a:spLocks/>
              </p:cNvSpPr>
              <p:nvPr/>
            </p:nvSpPr>
            <p:spPr bwMode="auto">
              <a:xfrm>
                <a:off x="3121" y="2649"/>
                <a:ext cx="21" cy="9"/>
              </a:xfrm>
              <a:custGeom>
                <a:avLst/>
                <a:gdLst>
                  <a:gd name="T0" fmla="*/ 18 w 44"/>
                  <a:gd name="T1" fmla="*/ 0 h 18"/>
                  <a:gd name="T2" fmla="*/ 18 w 44"/>
                  <a:gd name="T3" fmla="*/ 0 h 18"/>
                  <a:gd name="T4" fmla="*/ 0 w 44"/>
                  <a:gd name="T5" fmla="*/ 0 h 18"/>
                  <a:gd name="T6" fmla="*/ 0 w 44"/>
                  <a:gd name="T7" fmla="*/ 9 h 18"/>
                  <a:gd name="T8" fmla="*/ 18 w 44"/>
                  <a:gd name="T9" fmla="*/ 9 h 18"/>
                  <a:gd name="T10" fmla="*/ 18 w 44"/>
                  <a:gd name="T11" fmla="*/ 9 h 18"/>
                  <a:gd name="T12" fmla="*/ 18 w 44"/>
                  <a:gd name="T13" fmla="*/ 9 h 18"/>
                  <a:gd name="T14" fmla="*/ 20 w 44"/>
                  <a:gd name="T15" fmla="*/ 7 h 18"/>
                  <a:gd name="T16" fmla="*/ 21 w 44"/>
                  <a:gd name="T17" fmla="*/ 5 h 18"/>
                  <a:gd name="T18" fmla="*/ 20 w 44"/>
                  <a:gd name="T19" fmla="*/ 2 h 18"/>
                  <a:gd name="T20" fmla="*/ 18 w 44"/>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4" h="18">
                    <a:moveTo>
                      <a:pt x="37" y="0"/>
                    </a:moveTo>
                    <a:lnTo>
                      <a:pt x="37" y="0"/>
                    </a:lnTo>
                    <a:lnTo>
                      <a:pt x="0" y="0"/>
                    </a:lnTo>
                    <a:lnTo>
                      <a:pt x="0" y="18"/>
                    </a:lnTo>
                    <a:lnTo>
                      <a:pt x="37" y="18"/>
                    </a:lnTo>
                    <a:lnTo>
                      <a:pt x="42" y="14"/>
                    </a:lnTo>
                    <a:lnTo>
                      <a:pt x="44" y="9"/>
                    </a:lnTo>
                    <a:lnTo>
                      <a:pt x="42" y="3"/>
                    </a:lnTo>
                    <a:lnTo>
                      <a:pt x="3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71" name="Freeform 507"/>
              <p:cNvSpPr>
                <a:spLocks/>
              </p:cNvSpPr>
              <p:nvPr/>
            </p:nvSpPr>
            <p:spPr bwMode="auto">
              <a:xfrm>
                <a:off x="3139" y="2649"/>
                <a:ext cx="21" cy="9"/>
              </a:xfrm>
              <a:custGeom>
                <a:avLst/>
                <a:gdLst>
                  <a:gd name="T0" fmla="*/ 18 w 42"/>
                  <a:gd name="T1" fmla="*/ 0 h 18"/>
                  <a:gd name="T2" fmla="*/ 18 w 42"/>
                  <a:gd name="T3" fmla="*/ 0 h 18"/>
                  <a:gd name="T4" fmla="*/ 0 w 42"/>
                  <a:gd name="T5" fmla="*/ 0 h 18"/>
                  <a:gd name="T6" fmla="*/ 0 w 42"/>
                  <a:gd name="T7" fmla="*/ 9 h 18"/>
                  <a:gd name="T8" fmla="*/ 18 w 42"/>
                  <a:gd name="T9" fmla="*/ 9 h 18"/>
                  <a:gd name="T10" fmla="*/ 18 w 42"/>
                  <a:gd name="T11" fmla="*/ 9 h 18"/>
                  <a:gd name="T12" fmla="*/ 18 w 42"/>
                  <a:gd name="T13" fmla="*/ 9 h 18"/>
                  <a:gd name="T14" fmla="*/ 20 w 42"/>
                  <a:gd name="T15" fmla="*/ 7 h 18"/>
                  <a:gd name="T16" fmla="*/ 21 w 42"/>
                  <a:gd name="T17" fmla="*/ 5 h 18"/>
                  <a:gd name="T18" fmla="*/ 20 w 42"/>
                  <a:gd name="T19" fmla="*/ 2 h 18"/>
                  <a:gd name="T20" fmla="*/ 18 w 42"/>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35" y="0"/>
                    </a:moveTo>
                    <a:lnTo>
                      <a:pt x="35" y="0"/>
                    </a:lnTo>
                    <a:lnTo>
                      <a:pt x="0" y="0"/>
                    </a:lnTo>
                    <a:lnTo>
                      <a:pt x="0" y="18"/>
                    </a:lnTo>
                    <a:lnTo>
                      <a:pt x="35" y="18"/>
                    </a:lnTo>
                    <a:lnTo>
                      <a:pt x="40" y="14"/>
                    </a:lnTo>
                    <a:lnTo>
                      <a:pt x="42" y="9"/>
                    </a:lnTo>
                    <a:lnTo>
                      <a:pt x="40" y="3"/>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72" name="Freeform 508"/>
              <p:cNvSpPr>
                <a:spLocks/>
              </p:cNvSpPr>
              <p:nvPr/>
            </p:nvSpPr>
            <p:spPr bwMode="auto">
              <a:xfrm>
                <a:off x="3157" y="2649"/>
                <a:ext cx="20" cy="9"/>
              </a:xfrm>
              <a:custGeom>
                <a:avLst/>
                <a:gdLst>
                  <a:gd name="T0" fmla="*/ 20 w 40"/>
                  <a:gd name="T1" fmla="*/ 5 h 18"/>
                  <a:gd name="T2" fmla="*/ 20 w 40"/>
                  <a:gd name="T3" fmla="*/ 0 h 18"/>
                  <a:gd name="T4" fmla="*/ 0 w 40"/>
                  <a:gd name="T5" fmla="*/ 0 h 18"/>
                  <a:gd name="T6" fmla="*/ 0 w 40"/>
                  <a:gd name="T7" fmla="*/ 9 h 18"/>
                  <a:gd name="T8" fmla="*/ 20 w 40"/>
                  <a:gd name="T9" fmla="*/ 9 h 18"/>
                  <a:gd name="T10" fmla="*/ 20 w 40"/>
                  <a:gd name="T11" fmla="*/ 5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 h="18">
                    <a:moveTo>
                      <a:pt x="40" y="9"/>
                    </a:moveTo>
                    <a:lnTo>
                      <a:pt x="40" y="0"/>
                    </a:lnTo>
                    <a:lnTo>
                      <a:pt x="0" y="0"/>
                    </a:lnTo>
                    <a:lnTo>
                      <a:pt x="0" y="18"/>
                    </a:lnTo>
                    <a:lnTo>
                      <a:pt x="40" y="18"/>
                    </a:lnTo>
                    <a:lnTo>
                      <a:pt x="4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73" name="Freeform 509"/>
              <p:cNvSpPr>
                <a:spLocks/>
              </p:cNvSpPr>
              <p:nvPr/>
            </p:nvSpPr>
            <p:spPr bwMode="auto">
              <a:xfrm>
                <a:off x="3177" y="2649"/>
                <a:ext cx="3" cy="9"/>
              </a:xfrm>
              <a:custGeom>
                <a:avLst/>
                <a:gdLst>
                  <a:gd name="T0" fmla="*/ 0 w 7"/>
                  <a:gd name="T1" fmla="*/ 9 h 18"/>
                  <a:gd name="T2" fmla="*/ 2 w 7"/>
                  <a:gd name="T3" fmla="*/ 7 h 18"/>
                  <a:gd name="T4" fmla="*/ 3 w 7"/>
                  <a:gd name="T5" fmla="*/ 5 h 18"/>
                  <a:gd name="T6" fmla="*/ 2 w 7"/>
                  <a:gd name="T7" fmla="*/ 2 h 18"/>
                  <a:gd name="T8" fmla="*/ 0 w 7"/>
                  <a:gd name="T9" fmla="*/ 0 h 18"/>
                  <a:gd name="T10" fmla="*/ 0 w 7"/>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0" y="18"/>
                    </a:moveTo>
                    <a:lnTo>
                      <a:pt x="5" y="14"/>
                    </a:lnTo>
                    <a:lnTo>
                      <a:pt x="7" y="9"/>
                    </a:lnTo>
                    <a:lnTo>
                      <a:pt x="5" y="3"/>
                    </a:lnTo>
                    <a:lnTo>
                      <a:pt x="0" y="0"/>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74" name="Freeform 510"/>
              <p:cNvSpPr>
                <a:spLocks/>
              </p:cNvSpPr>
              <p:nvPr/>
            </p:nvSpPr>
            <p:spPr bwMode="auto">
              <a:xfrm>
                <a:off x="3239" y="2685"/>
                <a:ext cx="7" cy="4"/>
              </a:xfrm>
              <a:custGeom>
                <a:avLst/>
                <a:gdLst>
                  <a:gd name="T0" fmla="*/ 7 w 13"/>
                  <a:gd name="T1" fmla="*/ 4 h 9"/>
                  <a:gd name="T2" fmla="*/ 6 w 13"/>
                  <a:gd name="T3" fmla="*/ 2 h 9"/>
                  <a:gd name="T4" fmla="*/ 3 w 13"/>
                  <a:gd name="T5" fmla="*/ 0 h 9"/>
                  <a:gd name="T6" fmla="*/ 1 w 13"/>
                  <a:gd name="T7" fmla="*/ 2 h 9"/>
                  <a:gd name="T8" fmla="*/ 0 w 13"/>
                  <a:gd name="T9" fmla="*/ 4 h 9"/>
                  <a:gd name="T10" fmla="*/ 7 w 13"/>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
                    <a:moveTo>
                      <a:pt x="13" y="9"/>
                    </a:moveTo>
                    <a:lnTo>
                      <a:pt x="11" y="4"/>
                    </a:lnTo>
                    <a:lnTo>
                      <a:pt x="6" y="0"/>
                    </a:lnTo>
                    <a:lnTo>
                      <a:pt x="1" y="4"/>
                    </a:lnTo>
                    <a:lnTo>
                      <a:pt x="0" y="9"/>
                    </a:lnTo>
                    <a:lnTo>
                      <a:pt x="13"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75" name="Freeform 511"/>
              <p:cNvSpPr>
                <a:spLocks/>
              </p:cNvSpPr>
              <p:nvPr/>
            </p:nvSpPr>
            <p:spPr bwMode="auto">
              <a:xfrm>
                <a:off x="3239" y="2689"/>
                <a:ext cx="7" cy="7"/>
              </a:xfrm>
              <a:custGeom>
                <a:avLst/>
                <a:gdLst>
                  <a:gd name="T0" fmla="*/ 7 w 13"/>
                  <a:gd name="T1" fmla="*/ 5 h 15"/>
                  <a:gd name="T2" fmla="*/ 7 w 13"/>
                  <a:gd name="T3" fmla="*/ 4 h 15"/>
                  <a:gd name="T4" fmla="*/ 7 w 13"/>
                  <a:gd name="T5" fmla="*/ 0 h 15"/>
                  <a:gd name="T6" fmla="*/ 0 w 13"/>
                  <a:gd name="T7" fmla="*/ 0 h 15"/>
                  <a:gd name="T8" fmla="*/ 0 w 13"/>
                  <a:gd name="T9" fmla="*/ 4 h 15"/>
                  <a:gd name="T10" fmla="*/ 0 w 13"/>
                  <a:gd name="T11" fmla="*/ 2 h 15"/>
                  <a:gd name="T12" fmla="*/ 0 w 13"/>
                  <a:gd name="T13" fmla="*/ 4 h 15"/>
                  <a:gd name="T14" fmla="*/ 1 w 13"/>
                  <a:gd name="T15" fmla="*/ 6 h 15"/>
                  <a:gd name="T16" fmla="*/ 3 w 13"/>
                  <a:gd name="T17" fmla="*/ 7 h 15"/>
                  <a:gd name="T18" fmla="*/ 6 w 13"/>
                  <a:gd name="T19" fmla="*/ 6 h 15"/>
                  <a:gd name="T20" fmla="*/ 7 w 13"/>
                  <a:gd name="T21" fmla="*/ 4 h 15"/>
                  <a:gd name="T22" fmla="*/ 7 w 13"/>
                  <a:gd name="T23" fmla="*/ 5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15">
                    <a:moveTo>
                      <a:pt x="13" y="11"/>
                    </a:moveTo>
                    <a:lnTo>
                      <a:pt x="13" y="8"/>
                    </a:lnTo>
                    <a:lnTo>
                      <a:pt x="13" y="0"/>
                    </a:lnTo>
                    <a:lnTo>
                      <a:pt x="0" y="0"/>
                    </a:lnTo>
                    <a:lnTo>
                      <a:pt x="0" y="8"/>
                    </a:lnTo>
                    <a:lnTo>
                      <a:pt x="0" y="4"/>
                    </a:lnTo>
                    <a:lnTo>
                      <a:pt x="0" y="8"/>
                    </a:lnTo>
                    <a:lnTo>
                      <a:pt x="1" y="13"/>
                    </a:lnTo>
                    <a:lnTo>
                      <a:pt x="6" y="15"/>
                    </a:lnTo>
                    <a:lnTo>
                      <a:pt x="11" y="13"/>
                    </a:lnTo>
                    <a:lnTo>
                      <a:pt x="13" y="8"/>
                    </a:lnTo>
                    <a:lnTo>
                      <a:pt x="1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76" name="Freeform 512"/>
              <p:cNvSpPr>
                <a:spLocks/>
              </p:cNvSpPr>
              <p:nvPr/>
            </p:nvSpPr>
            <p:spPr bwMode="auto">
              <a:xfrm>
                <a:off x="3239" y="2691"/>
                <a:ext cx="7" cy="9"/>
              </a:xfrm>
              <a:custGeom>
                <a:avLst/>
                <a:gdLst>
                  <a:gd name="T0" fmla="*/ 6 w 15"/>
                  <a:gd name="T1" fmla="*/ 7 h 18"/>
                  <a:gd name="T2" fmla="*/ 6 w 15"/>
                  <a:gd name="T3" fmla="*/ 7 h 18"/>
                  <a:gd name="T4" fmla="*/ 7 w 15"/>
                  <a:gd name="T5" fmla="*/ 4 h 18"/>
                  <a:gd name="T6" fmla="*/ 1 w 15"/>
                  <a:gd name="T7" fmla="*/ 0 h 18"/>
                  <a:gd name="T8" fmla="*/ 0 w 15"/>
                  <a:gd name="T9" fmla="*/ 4 h 18"/>
                  <a:gd name="T10" fmla="*/ 0 w 15"/>
                  <a:gd name="T11" fmla="*/ 4 h 18"/>
                  <a:gd name="T12" fmla="*/ 0 w 15"/>
                  <a:gd name="T13" fmla="*/ 5 h 18"/>
                  <a:gd name="T14" fmla="*/ 1 w 15"/>
                  <a:gd name="T15" fmla="*/ 8 h 18"/>
                  <a:gd name="T16" fmla="*/ 2 w 15"/>
                  <a:gd name="T17" fmla="*/ 9 h 18"/>
                  <a:gd name="T18" fmla="*/ 5 w 15"/>
                  <a:gd name="T19" fmla="*/ 9 h 18"/>
                  <a:gd name="T20" fmla="*/ 6 w 15"/>
                  <a:gd name="T21" fmla="*/ 7 h 18"/>
                  <a:gd name="T22" fmla="*/ 6 w 15"/>
                  <a:gd name="T23" fmla="*/ 7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18">
                    <a:moveTo>
                      <a:pt x="13" y="14"/>
                    </a:moveTo>
                    <a:lnTo>
                      <a:pt x="13" y="14"/>
                    </a:lnTo>
                    <a:lnTo>
                      <a:pt x="15" y="7"/>
                    </a:lnTo>
                    <a:lnTo>
                      <a:pt x="2" y="0"/>
                    </a:lnTo>
                    <a:lnTo>
                      <a:pt x="0" y="7"/>
                    </a:lnTo>
                    <a:lnTo>
                      <a:pt x="0" y="9"/>
                    </a:lnTo>
                    <a:lnTo>
                      <a:pt x="2" y="16"/>
                    </a:lnTo>
                    <a:lnTo>
                      <a:pt x="5" y="18"/>
                    </a:lnTo>
                    <a:lnTo>
                      <a:pt x="10" y="18"/>
                    </a:lnTo>
                    <a:lnTo>
                      <a:pt x="13" y="13"/>
                    </a:lnTo>
                    <a:lnTo>
                      <a:pt x="13"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77" name="Freeform 513"/>
              <p:cNvSpPr>
                <a:spLocks/>
              </p:cNvSpPr>
              <p:nvPr/>
            </p:nvSpPr>
            <p:spPr bwMode="auto">
              <a:xfrm>
                <a:off x="3238" y="2695"/>
                <a:ext cx="7" cy="9"/>
              </a:xfrm>
              <a:custGeom>
                <a:avLst/>
                <a:gdLst>
                  <a:gd name="T0" fmla="*/ 7 w 15"/>
                  <a:gd name="T1" fmla="*/ 8 h 18"/>
                  <a:gd name="T2" fmla="*/ 7 w 15"/>
                  <a:gd name="T3" fmla="*/ 8 h 18"/>
                  <a:gd name="T4" fmla="*/ 7 w 15"/>
                  <a:gd name="T5" fmla="*/ 4 h 18"/>
                  <a:gd name="T6" fmla="*/ 1 w 15"/>
                  <a:gd name="T7" fmla="*/ 0 h 18"/>
                  <a:gd name="T8" fmla="*/ 0 w 15"/>
                  <a:gd name="T9" fmla="*/ 4 h 18"/>
                  <a:gd name="T10" fmla="*/ 0 w 15"/>
                  <a:gd name="T11" fmla="*/ 4 h 18"/>
                  <a:gd name="T12" fmla="*/ 0 w 15"/>
                  <a:gd name="T13" fmla="*/ 5 h 18"/>
                  <a:gd name="T14" fmla="*/ 1 w 15"/>
                  <a:gd name="T15" fmla="*/ 8 h 18"/>
                  <a:gd name="T16" fmla="*/ 2 w 15"/>
                  <a:gd name="T17" fmla="*/ 9 h 18"/>
                  <a:gd name="T18" fmla="*/ 5 w 15"/>
                  <a:gd name="T19" fmla="*/ 9 h 18"/>
                  <a:gd name="T20" fmla="*/ 7 w 15"/>
                  <a:gd name="T21" fmla="*/ 7 h 18"/>
                  <a:gd name="T22" fmla="*/ 7 w 15"/>
                  <a:gd name="T23" fmla="*/ 8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18">
                    <a:moveTo>
                      <a:pt x="14" y="15"/>
                    </a:moveTo>
                    <a:lnTo>
                      <a:pt x="14" y="15"/>
                    </a:lnTo>
                    <a:lnTo>
                      <a:pt x="15" y="7"/>
                    </a:lnTo>
                    <a:lnTo>
                      <a:pt x="2" y="0"/>
                    </a:lnTo>
                    <a:lnTo>
                      <a:pt x="0" y="7"/>
                    </a:lnTo>
                    <a:lnTo>
                      <a:pt x="0" y="9"/>
                    </a:lnTo>
                    <a:lnTo>
                      <a:pt x="2" y="16"/>
                    </a:lnTo>
                    <a:lnTo>
                      <a:pt x="5" y="18"/>
                    </a:lnTo>
                    <a:lnTo>
                      <a:pt x="10" y="18"/>
                    </a:lnTo>
                    <a:lnTo>
                      <a:pt x="14" y="13"/>
                    </a:lnTo>
                    <a:lnTo>
                      <a:pt x="14"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78" name="Freeform 514"/>
              <p:cNvSpPr>
                <a:spLocks/>
              </p:cNvSpPr>
              <p:nvPr/>
            </p:nvSpPr>
            <p:spPr bwMode="auto">
              <a:xfrm>
                <a:off x="3237" y="2698"/>
                <a:ext cx="7" cy="9"/>
              </a:xfrm>
              <a:custGeom>
                <a:avLst/>
                <a:gdLst>
                  <a:gd name="T0" fmla="*/ 5 w 15"/>
                  <a:gd name="T1" fmla="*/ 8 h 18"/>
                  <a:gd name="T2" fmla="*/ 6 w 15"/>
                  <a:gd name="T3" fmla="*/ 7 h 18"/>
                  <a:gd name="T4" fmla="*/ 7 w 15"/>
                  <a:gd name="T5" fmla="*/ 4 h 18"/>
                  <a:gd name="T6" fmla="*/ 0 w 15"/>
                  <a:gd name="T7" fmla="*/ 0 h 18"/>
                  <a:gd name="T8" fmla="*/ 0 w 15"/>
                  <a:gd name="T9" fmla="*/ 3 h 18"/>
                  <a:gd name="T10" fmla="*/ 0 w 15"/>
                  <a:gd name="T11" fmla="*/ 2 h 18"/>
                  <a:gd name="T12" fmla="*/ 0 w 15"/>
                  <a:gd name="T13" fmla="*/ 3 h 18"/>
                  <a:gd name="T14" fmla="*/ 0 w 15"/>
                  <a:gd name="T15" fmla="*/ 7 h 18"/>
                  <a:gd name="T16" fmla="*/ 2 w 15"/>
                  <a:gd name="T17" fmla="*/ 9 h 18"/>
                  <a:gd name="T18" fmla="*/ 5 w 15"/>
                  <a:gd name="T19" fmla="*/ 9 h 18"/>
                  <a:gd name="T20" fmla="*/ 6 w 15"/>
                  <a:gd name="T21" fmla="*/ 7 h 18"/>
                  <a:gd name="T22" fmla="*/ 5 w 15"/>
                  <a:gd name="T23" fmla="*/ 8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18">
                    <a:moveTo>
                      <a:pt x="11" y="15"/>
                    </a:moveTo>
                    <a:lnTo>
                      <a:pt x="13" y="13"/>
                    </a:lnTo>
                    <a:lnTo>
                      <a:pt x="15" y="8"/>
                    </a:lnTo>
                    <a:lnTo>
                      <a:pt x="1" y="0"/>
                    </a:lnTo>
                    <a:lnTo>
                      <a:pt x="0" y="6"/>
                    </a:lnTo>
                    <a:lnTo>
                      <a:pt x="1" y="4"/>
                    </a:lnTo>
                    <a:lnTo>
                      <a:pt x="0" y="6"/>
                    </a:lnTo>
                    <a:lnTo>
                      <a:pt x="1" y="13"/>
                    </a:lnTo>
                    <a:lnTo>
                      <a:pt x="5" y="17"/>
                    </a:lnTo>
                    <a:lnTo>
                      <a:pt x="10" y="18"/>
                    </a:lnTo>
                    <a:lnTo>
                      <a:pt x="13" y="13"/>
                    </a:lnTo>
                    <a:lnTo>
                      <a:pt x="11"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79" name="Freeform 515"/>
              <p:cNvSpPr>
                <a:spLocks/>
              </p:cNvSpPr>
              <p:nvPr/>
            </p:nvSpPr>
            <p:spPr bwMode="auto">
              <a:xfrm>
                <a:off x="3236" y="2700"/>
                <a:ext cx="7" cy="11"/>
              </a:xfrm>
              <a:custGeom>
                <a:avLst/>
                <a:gdLst>
                  <a:gd name="T0" fmla="*/ 5 w 13"/>
                  <a:gd name="T1" fmla="*/ 9 h 22"/>
                  <a:gd name="T2" fmla="*/ 5 w 13"/>
                  <a:gd name="T3" fmla="*/ 9 h 22"/>
                  <a:gd name="T4" fmla="*/ 7 w 13"/>
                  <a:gd name="T5" fmla="*/ 6 h 22"/>
                  <a:gd name="T6" fmla="*/ 2 w 13"/>
                  <a:gd name="T7" fmla="*/ 0 h 22"/>
                  <a:gd name="T8" fmla="*/ 0 w 13"/>
                  <a:gd name="T9" fmla="*/ 4 h 22"/>
                  <a:gd name="T10" fmla="*/ 0 w 13"/>
                  <a:gd name="T11" fmla="*/ 4 h 22"/>
                  <a:gd name="T12" fmla="*/ 0 w 13"/>
                  <a:gd name="T13" fmla="*/ 4 h 22"/>
                  <a:gd name="T14" fmla="*/ 0 w 13"/>
                  <a:gd name="T15" fmla="*/ 7 h 22"/>
                  <a:gd name="T16" fmla="*/ 2 w 13"/>
                  <a:gd name="T17" fmla="*/ 10 h 22"/>
                  <a:gd name="T18" fmla="*/ 4 w 13"/>
                  <a:gd name="T19" fmla="*/ 11 h 22"/>
                  <a:gd name="T20" fmla="*/ 5 w 13"/>
                  <a:gd name="T21" fmla="*/ 9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2">
                    <a:moveTo>
                      <a:pt x="10" y="18"/>
                    </a:moveTo>
                    <a:lnTo>
                      <a:pt x="10" y="18"/>
                    </a:lnTo>
                    <a:lnTo>
                      <a:pt x="13" y="11"/>
                    </a:lnTo>
                    <a:lnTo>
                      <a:pt x="3" y="0"/>
                    </a:lnTo>
                    <a:lnTo>
                      <a:pt x="0" y="7"/>
                    </a:lnTo>
                    <a:lnTo>
                      <a:pt x="0" y="14"/>
                    </a:lnTo>
                    <a:lnTo>
                      <a:pt x="3" y="20"/>
                    </a:lnTo>
                    <a:lnTo>
                      <a:pt x="7" y="22"/>
                    </a:lnTo>
                    <a:lnTo>
                      <a:pt x="1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80" name="Freeform 516"/>
              <p:cNvSpPr>
                <a:spLocks/>
              </p:cNvSpPr>
              <p:nvPr/>
            </p:nvSpPr>
            <p:spPr bwMode="auto">
              <a:xfrm>
                <a:off x="3234" y="2704"/>
                <a:ext cx="7" cy="10"/>
              </a:xfrm>
              <a:custGeom>
                <a:avLst/>
                <a:gdLst>
                  <a:gd name="T0" fmla="*/ 6 w 15"/>
                  <a:gd name="T1" fmla="*/ 8 h 22"/>
                  <a:gd name="T2" fmla="*/ 6 w 15"/>
                  <a:gd name="T3" fmla="*/ 8 h 22"/>
                  <a:gd name="T4" fmla="*/ 7 w 15"/>
                  <a:gd name="T5" fmla="*/ 5 h 22"/>
                  <a:gd name="T6" fmla="*/ 2 w 15"/>
                  <a:gd name="T7" fmla="*/ 0 h 22"/>
                  <a:gd name="T8" fmla="*/ 1 w 15"/>
                  <a:gd name="T9" fmla="*/ 3 h 22"/>
                  <a:gd name="T10" fmla="*/ 1 w 15"/>
                  <a:gd name="T11" fmla="*/ 3 h 22"/>
                  <a:gd name="T12" fmla="*/ 1 w 15"/>
                  <a:gd name="T13" fmla="*/ 2 h 22"/>
                  <a:gd name="T14" fmla="*/ 0 w 15"/>
                  <a:gd name="T15" fmla="*/ 5 h 22"/>
                  <a:gd name="T16" fmla="*/ 1 w 15"/>
                  <a:gd name="T17" fmla="*/ 8 h 22"/>
                  <a:gd name="T18" fmla="*/ 3 w 15"/>
                  <a:gd name="T19" fmla="*/ 10 h 22"/>
                  <a:gd name="T20" fmla="*/ 6 w 15"/>
                  <a:gd name="T21" fmla="*/ 8 h 22"/>
                  <a:gd name="T22" fmla="*/ 6 w 15"/>
                  <a:gd name="T23" fmla="*/ 8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2">
                    <a:moveTo>
                      <a:pt x="12" y="17"/>
                    </a:moveTo>
                    <a:lnTo>
                      <a:pt x="12" y="17"/>
                    </a:lnTo>
                    <a:lnTo>
                      <a:pt x="15" y="11"/>
                    </a:lnTo>
                    <a:lnTo>
                      <a:pt x="5" y="0"/>
                    </a:lnTo>
                    <a:lnTo>
                      <a:pt x="2" y="6"/>
                    </a:lnTo>
                    <a:lnTo>
                      <a:pt x="2" y="4"/>
                    </a:lnTo>
                    <a:lnTo>
                      <a:pt x="0" y="11"/>
                    </a:lnTo>
                    <a:lnTo>
                      <a:pt x="2" y="18"/>
                    </a:lnTo>
                    <a:lnTo>
                      <a:pt x="7" y="22"/>
                    </a:lnTo>
                    <a:lnTo>
                      <a:pt x="12" y="18"/>
                    </a:lnTo>
                    <a:lnTo>
                      <a:pt x="12"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81" name="Freeform 517"/>
              <p:cNvSpPr>
                <a:spLocks/>
              </p:cNvSpPr>
              <p:nvPr/>
            </p:nvSpPr>
            <p:spPr bwMode="auto">
              <a:xfrm>
                <a:off x="3232" y="2706"/>
                <a:ext cx="7" cy="11"/>
              </a:xfrm>
              <a:custGeom>
                <a:avLst/>
                <a:gdLst>
                  <a:gd name="T0" fmla="*/ 5 w 15"/>
                  <a:gd name="T1" fmla="*/ 8 h 21"/>
                  <a:gd name="T2" fmla="*/ 5 w 15"/>
                  <a:gd name="T3" fmla="*/ 8 h 21"/>
                  <a:gd name="T4" fmla="*/ 7 w 15"/>
                  <a:gd name="T5" fmla="*/ 6 h 21"/>
                  <a:gd name="T6" fmla="*/ 2 w 15"/>
                  <a:gd name="T7" fmla="*/ 0 h 21"/>
                  <a:gd name="T8" fmla="*/ 0 w 15"/>
                  <a:gd name="T9" fmla="*/ 3 h 21"/>
                  <a:gd name="T10" fmla="*/ 0 w 15"/>
                  <a:gd name="T11" fmla="*/ 3 h 21"/>
                  <a:gd name="T12" fmla="*/ 0 w 15"/>
                  <a:gd name="T13" fmla="*/ 2 h 21"/>
                  <a:gd name="T14" fmla="*/ 0 w 15"/>
                  <a:gd name="T15" fmla="*/ 6 h 21"/>
                  <a:gd name="T16" fmla="*/ 0 w 15"/>
                  <a:gd name="T17" fmla="*/ 9 h 21"/>
                  <a:gd name="T18" fmla="*/ 3 w 15"/>
                  <a:gd name="T19" fmla="*/ 11 h 21"/>
                  <a:gd name="T20" fmla="*/ 5 w 15"/>
                  <a:gd name="T21" fmla="*/ 9 h 21"/>
                  <a:gd name="T22" fmla="*/ 5 w 15"/>
                  <a:gd name="T23" fmla="*/ 8 h 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1">
                    <a:moveTo>
                      <a:pt x="11" y="16"/>
                    </a:moveTo>
                    <a:lnTo>
                      <a:pt x="11" y="16"/>
                    </a:lnTo>
                    <a:lnTo>
                      <a:pt x="15" y="11"/>
                    </a:lnTo>
                    <a:lnTo>
                      <a:pt x="5" y="0"/>
                    </a:lnTo>
                    <a:lnTo>
                      <a:pt x="1" y="5"/>
                    </a:lnTo>
                    <a:lnTo>
                      <a:pt x="1" y="3"/>
                    </a:lnTo>
                    <a:lnTo>
                      <a:pt x="0" y="11"/>
                    </a:lnTo>
                    <a:lnTo>
                      <a:pt x="1" y="18"/>
                    </a:lnTo>
                    <a:lnTo>
                      <a:pt x="6" y="21"/>
                    </a:lnTo>
                    <a:lnTo>
                      <a:pt x="11" y="18"/>
                    </a:lnTo>
                    <a:lnTo>
                      <a:pt x="11"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82" name="Freeform 518"/>
              <p:cNvSpPr>
                <a:spLocks/>
              </p:cNvSpPr>
              <p:nvPr/>
            </p:nvSpPr>
            <p:spPr bwMode="auto">
              <a:xfrm>
                <a:off x="3230" y="2709"/>
                <a:ext cx="8" cy="11"/>
              </a:xfrm>
              <a:custGeom>
                <a:avLst/>
                <a:gdLst>
                  <a:gd name="T0" fmla="*/ 5 w 15"/>
                  <a:gd name="T1" fmla="*/ 9 h 22"/>
                  <a:gd name="T2" fmla="*/ 6 w 15"/>
                  <a:gd name="T3" fmla="*/ 8 h 22"/>
                  <a:gd name="T4" fmla="*/ 8 w 15"/>
                  <a:gd name="T5" fmla="*/ 6 h 22"/>
                  <a:gd name="T6" fmla="*/ 3 w 15"/>
                  <a:gd name="T7" fmla="*/ 0 h 22"/>
                  <a:gd name="T8" fmla="*/ 1 w 15"/>
                  <a:gd name="T9" fmla="*/ 3 h 22"/>
                  <a:gd name="T10" fmla="*/ 2 w 15"/>
                  <a:gd name="T11" fmla="*/ 2 h 22"/>
                  <a:gd name="T12" fmla="*/ 1 w 15"/>
                  <a:gd name="T13" fmla="*/ 2 h 22"/>
                  <a:gd name="T14" fmla="*/ 0 w 15"/>
                  <a:gd name="T15" fmla="*/ 6 h 22"/>
                  <a:gd name="T16" fmla="*/ 1 w 15"/>
                  <a:gd name="T17" fmla="*/ 9 h 22"/>
                  <a:gd name="T18" fmla="*/ 4 w 15"/>
                  <a:gd name="T19" fmla="*/ 11 h 22"/>
                  <a:gd name="T20" fmla="*/ 6 w 15"/>
                  <a:gd name="T21" fmla="*/ 9 h 22"/>
                  <a:gd name="T22" fmla="*/ 5 w 15"/>
                  <a:gd name="T23" fmla="*/ 9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2">
                    <a:moveTo>
                      <a:pt x="10" y="18"/>
                    </a:moveTo>
                    <a:lnTo>
                      <a:pt x="12" y="16"/>
                    </a:lnTo>
                    <a:lnTo>
                      <a:pt x="15" y="11"/>
                    </a:lnTo>
                    <a:lnTo>
                      <a:pt x="5" y="0"/>
                    </a:lnTo>
                    <a:lnTo>
                      <a:pt x="2" y="6"/>
                    </a:lnTo>
                    <a:lnTo>
                      <a:pt x="4" y="4"/>
                    </a:lnTo>
                    <a:lnTo>
                      <a:pt x="2" y="4"/>
                    </a:lnTo>
                    <a:lnTo>
                      <a:pt x="0" y="11"/>
                    </a:lnTo>
                    <a:lnTo>
                      <a:pt x="2" y="18"/>
                    </a:lnTo>
                    <a:lnTo>
                      <a:pt x="7" y="22"/>
                    </a:lnTo>
                    <a:lnTo>
                      <a:pt x="12" y="18"/>
                    </a:lnTo>
                    <a:lnTo>
                      <a:pt x="1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83" name="Freeform 519"/>
              <p:cNvSpPr>
                <a:spLocks/>
              </p:cNvSpPr>
              <p:nvPr/>
            </p:nvSpPr>
            <p:spPr bwMode="auto">
              <a:xfrm>
                <a:off x="3228" y="2711"/>
                <a:ext cx="7" cy="11"/>
              </a:xfrm>
              <a:custGeom>
                <a:avLst/>
                <a:gdLst>
                  <a:gd name="T0" fmla="*/ 5 w 15"/>
                  <a:gd name="T1" fmla="*/ 10 h 21"/>
                  <a:gd name="T2" fmla="*/ 5 w 15"/>
                  <a:gd name="T3" fmla="*/ 10 h 21"/>
                  <a:gd name="T4" fmla="*/ 7 w 15"/>
                  <a:gd name="T5" fmla="*/ 7 h 21"/>
                  <a:gd name="T6" fmla="*/ 4 w 15"/>
                  <a:gd name="T7" fmla="*/ 0 h 21"/>
                  <a:gd name="T8" fmla="*/ 2 w 15"/>
                  <a:gd name="T9" fmla="*/ 3 h 21"/>
                  <a:gd name="T10" fmla="*/ 2 w 15"/>
                  <a:gd name="T11" fmla="*/ 3 h 21"/>
                  <a:gd name="T12" fmla="*/ 2 w 15"/>
                  <a:gd name="T13" fmla="*/ 3 h 21"/>
                  <a:gd name="T14" fmla="*/ 0 w 15"/>
                  <a:gd name="T15" fmla="*/ 6 h 21"/>
                  <a:gd name="T16" fmla="*/ 1 w 15"/>
                  <a:gd name="T17" fmla="*/ 9 h 21"/>
                  <a:gd name="T18" fmla="*/ 2 w 15"/>
                  <a:gd name="T19" fmla="*/ 11 h 21"/>
                  <a:gd name="T20" fmla="*/ 5 w 15"/>
                  <a:gd name="T21" fmla="*/ 10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21">
                    <a:moveTo>
                      <a:pt x="10" y="20"/>
                    </a:moveTo>
                    <a:lnTo>
                      <a:pt x="10" y="20"/>
                    </a:lnTo>
                    <a:lnTo>
                      <a:pt x="15" y="14"/>
                    </a:lnTo>
                    <a:lnTo>
                      <a:pt x="9" y="0"/>
                    </a:lnTo>
                    <a:lnTo>
                      <a:pt x="4" y="5"/>
                    </a:lnTo>
                    <a:lnTo>
                      <a:pt x="0" y="11"/>
                    </a:lnTo>
                    <a:lnTo>
                      <a:pt x="2" y="18"/>
                    </a:lnTo>
                    <a:lnTo>
                      <a:pt x="5" y="21"/>
                    </a:lnTo>
                    <a:lnTo>
                      <a:pt x="1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84" name="Freeform 520"/>
              <p:cNvSpPr>
                <a:spLocks/>
              </p:cNvSpPr>
              <p:nvPr/>
            </p:nvSpPr>
            <p:spPr bwMode="auto">
              <a:xfrm>
                <a:off x="3225" y="2714"/>
                <a:ext cx="8" cy="10"/>
              </a:xfrm>
              <a:custGeom>
                <a:avLst/>
                <a:gdLst>
                  <a:gd name="T0" fmla="*/ 5 w 15"/>
                  <a:gd name="T1" fmla="*/ 10 h 20"/>
                  <a:gd name="T2" fmla="*/ 5 w 15"/>
                  <a:gd name="T3" fmla="*/ 9 h 20"/>
                  <a:gd name="T4" fmla="*/ 8 w 15"/>
                  <a:gd name="T5" fmla="*/ 8 h 20"/>
                  <a:gd name="T6" fmla="*/ 5 w 15"/>
                  <a:gd name="T7" fmla="*/ 0 h 20"/>
                  <a:gd name="T8" fmla="*/ 2 w 15"/>
                  <a:gd name="T9" fmla="*/ 2 h 20"/>
                  <a:gd name="T10" fmla="*/ 3 w 15"/>
                  <a:gd name="T11" fmla="*/ 1 h 20"/>
                  <a:gd name="T12" fmla="*/ 2 w 15"/>
                  <a:gd name="T13" fmla="*/ 2 h 20"/>
                  <a:gd name="T14" fmla="*/ 0 w 15"/>
                  <a:gd name="T15" fmla="*/ 4 h 20"/>
                  <a:gd name="T16" fmla="*/ 1 w 15"/>
                  <a:gd name="T17" fmla="*/ 7 h 20"/>
                  <a:gd name="T18" fmla="*/ 3 w 15"/>
                  <a:gd name="T19" fmla="*/ 9 h 20"/>
                  <a:gd name="T20" fmla="*/ 5 w 15"/>
                  <a:gd name="T21" fmla="*/ 9 h 20"/>
                  <a:gd name="T22" fmla="*/ 5 w 15"/>
                  <a:gd name="T23" fmla="*/ 10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0">
                    <a:moveTo>
                      <a:pt x="9" y="20"/>
                    </a:moveTo>
                    <a:lnTo>
                      <a:pt x="10" y="18"/>
                    </a:lnTo>
                    <a:lnTo>
                      <a:pt x="15" y="15"/>
                    </a:lnTo>
                    <a:lnTo>
                      <a:pt x="9" y="0"/>
                    </a:lnTo>
                    <a:lnTo>
                      <a:pt x="4" y="4"/>
                    </a:lnTo>
                    <a:lnTo>
                      <a:pt x="5" y="2"/>
                    </a:lnTo>
                    <a:lnTo>
                      <a:pt x="4" y="4"/>
                    </a:lnTo>
                    <a:lnTo>
                      <a:pt x="0" y="7"/>
                    </a:lnTo>
                    <a:lnTo>
                      <a:pt x="2" y="13"/>
                    </a:lnTo>
                    <a:lnTo>
                      <a:pt x="5" y="18"/>
                    </a:lnTo>
                    <a:lnTo>
                      <a:pt x="10" y="18"/>
                    </a:lnTo>
                    <a:lnTo>
                      <a:pt x="9"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85" name="Freeform 521"/>
              <p:cNvSpPr>
                <a:spLocks/>
              </p:cNvSpPr>
              <p:nvPr/>
            </p:nvSpPr>
            <p:spPr bwMode="auto">
              <a:xfrm>
                <a:off x="3222" y="2714"/>
                <a:ext cx="7" cy="11"/>
              </a:xfrm>
              <a:custGeom>
                <a:avLst/>
                <a:gdLst>
                  <a:gd name="T0" fmla="*/ 5 w 15"/>
                  <a:gd name="T1" fmla="*/ 10 h 22"/>
                  <a:gd name="T2" fmla="*/ 4 w 15"/>
                  <a:gd name="T3" fmla="*/ 11 h 22"/>
                  <a:gd name="T4" fmla="*/ 7 w 15"/>
                  <a:gd name="T5" fmla="*/ 9 h 22"/>
                  <a:gd name="T6" fmla="*/ 5 w 15"/>
                  <a:gd name="T7" fmla="*/ 0 h 22"/>
                  <a:gd name="T8" fmla="*/ 2 w 15"/>
                  <a:gd name="T9" fmla="*/ 2 h 22"/>
                  <a:gd name="T10" fmla="*/ 1 w 15"/>
                  <a:gd name="T11" fmla="*/ 3 h 22"/>
                  <a:gd name="T12" fmla="*/ 2 w 15"/>
                  <a:gd name="T13" fmla="*/ 2 h 22"/>
                  <a:gd name="T14" fmla="*/ 0 w 15"/>
                  <a:gd name="T15" fmla="*/ 5 h 22"/>
                  <a:gd name="T16" fmla="*/ 0 w 15"/>
                  <a:gd name="T17" fmla="*/ 7 h 22"/>
                  <a:gd name="T18" fmla="*/ 1 w 15"/>
                  <a:gd name="T19" fmla="*/ 11 h 22"/>
                  <a:gd name="T20" fmla="*/ 4 w 15"/>
                  <a:gd name="T21" fmla="*/ 11 h 22"/>
                  <a:gd name="T22" fmla="*/ 5 w 15"/>
                  <a:gd name="T23" fmla="*/ 10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2">
                    <a:moveTo>
                      <a:pt x="10" y="20"/>
                    </a:moveTo>
                    <a:lnTo>
                      <a:pt x="8" y="22"/>
                    </a:lnTo>
                    <a:lnTo>
                      <a:pt x="15" y="18"/>
                    </a:lnTo>
                    <a:lnTo>
                      <a:pt x="11" y="0"/>
                    </a:lnTo>
                    <a:lnTo>
                      <a:pt x="5" y="4"/>
                    </a:lnTo>
                    <a:lnTo>
                      <a:pt x="3" y="5"/>
                    </a:lnTo>
                    <a:lnTo>
                      <a:pt x="5" y="4"/>
                    </a:lnTo>
                    <a:lnTo>
                      <a:pt x="1" y="9"/>
                    </a:lnTo>
                    <a:lnTo>
                      <a:pt x="0" y="14"/>
                    </a:lnTo>
                    <a:lnTo>
                      <a:pt x="3" y="22"/>
                    </a:lnTo>
                    <a:lnTo>
                      <a:pt x="8" y="22"/>
                    </a:lnTo>
                    <a:lnTo>
                      <a:pt x="1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86" name="Freeform 522"/>
              <p:cNvSpPr>
                <a:spLocks/>
              </p:cNvSpPr>
              <p:nvPr/>
            </p:nvSpPr>
            <p:spPr bwMode="auto">
              <a:xfrm>
                <a:off x="3219" y="2717"/>
                <a:ext cx="8" cy="10"/>
              </a:xfrm>
              <a:custGeom>
                <a:avLst/>
                <a:gdLst>
                  <a:gd name="T0" fmla="*/ 4 w 15"/>
                  <a:gd name="T1" fmla="*/ 10 h 20"/>
                  <a:gd name="T2" fmla="*/ 5 w 15"/>
                  <a:gd name="T3" fmla="*/ 9 h 20"/>
                  <a:gd name="T4" fmla="*/ 8 w 15"/>
                  <a:gd name="T5" fmla="*/ 8 h 20"/>
                  <a:gd name="T6" fmla="*/ 4 w 15"/>
                  <a:gd name="T7" fmla="*/ 0 h 20"/>
                  <a:gd name="T8" fmla="*/ 2 w 15"/>
                  <a:gd name="T9" fmla="*/ 2 h 20"/>
                  <a:gd name="T10" fmla="*/ 3 w 15"/>
                  <a:gd name="T11" fmla="*/ 1 h 20"/>
                  <a:gd name="T12" fmla="*/ 2 w 15"/>
                  <a:gd name="T13" fmla="*/ 2 h 20"/>
                  <a:gd name="T14" fmla="*/ 0 w 15"/>
                  <a:gd name="T15" fmla="*/ 4 h 20"/>
                  <a:gd name="T16" fmla="*/ 1 w 15"/>
                  <a:gd name="T17" fmla="*/ 7 h 20"/>
                  <a:gd name="T18" fmla="*/ 3 w 15"/>
                  <a:gd name="T19" fmla="*/ 9 h 20"/>
                  <a:gd name="T20" fmla="*/ 5 w 15"/>
                  <a:gd name="T21" fmla="*/ 9 h 20"/>
                  <a:gd name="T22" fmla="*/ 4 w 15"/>
                  <a:gd name="T23" fmla="*/ 10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0">
                    <a:moveTo>
                      <a:pt x="8" y="20"/>
                    </a:moveTo>
                    <a:lnTo>
                      <a:pt x="10" y="18"/>
                    </a:lnTo>
                    <a:lnTo>
                      <a:pt x="15" y="15"/>
                    </a:lnTo>
                    <a:lnTo>
                      <a:pt x="8" y="0"/>
                    </a:lnTo>
                    <a:lnTo>
                      <a:pt x="3" y="4"/>
                    </a:lnTo>
                    <a:lnTo>
                      <a:pt x="5" y="2"/>
                    </a:lnTo>
                    <a:lnTo>
                      <a:pt x="3" y="4"/>
                    </a:lnTo>
                    <a:lnTo>
                      <a:pt x="0" y="8"/>
                    </a:lnTo>
                    <a:lnTo>
                      <a:pt x="1" y="13"/>
                    </a:lnTo>
                    <a:lnTo>
                      <a:pt x="5" y="18"/>
                    </a:lnTo>
                    <a:lnTo>
                      <a:pt x="10" y="18"/>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87" name="Freeform 523"/>
              <p:cNvSpPr>
                <a:spLocks/>
              </p:cNvSpPr>
              <p:nvPr/>
            </p:nvSpPr>
            <p:spPr bwMode="auto">
              <a:xfrm>
                <a:off x="3216" y="2718"/>
                <a:ext cx="7" cy="10"/>
              </a:xfrm>
              <a:custGeom>
                <a:avLst/>
                <a:gdLst>
                  <a:gd name="T0" fmla="*/ 4 w 15"/>
                  <a:gd name="T1" fmla="*/ 10 h 20"/>
                  <a:gd name="T2" fmla="*/ 4 w 15"/>
                  <a:gd name="T3" fmla="*/ 10 h 20"/>
                  <a:gd name="T4" fmla="*/ 7 w 15"/>
                  <a:gd name="T5" fmla="*/ 9 h 20"/>
                  <a:gd name="T6" fmla="*/ 6 w 15"/>
                  <a:gd name="T7" fmla="*/ 0 h 20"/>
                  <a:gd name="T8" fmla="*/ 2 w 15"/>
                  <a:gd name="T9" fmla="*/ 1 h 20"/>
                  <a:gd name="T10" fmla="*/ 2 w 15"/>
                  <a:gd name="T11" fmla="*/ 1 h 20"/>
                  <a:gd name="T12" fmla="*/ 2 w 15"/>
                  <a:gd name="T13" fmla="*/ 1 h 20"/>
                  <a:gd name="T14" fmla="*/ 1 w 15"/>
                  <a:gd name="T15" fmla="*/ 3 h 20"/>
                  <a:gd name="T16" fmla="*/ 0 w 15"/>
                  <a:gd name="T17" fmla="*/ 7 h 20"/>
                  <a:gd name="T18" fmla="*/ 1 w 15"/>
                  <a:gd name="T19" fmla="*/ 9 h 20"/>
                  <a:gd name="T20" fmla="*/ 4 w 15"/>
                  <a:gd name="T21" fmla="*/ 10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20">
                    <a:moveTo>
                      <a:pt x="8" y="20"/>
                    </a:moveTo>
                    <a:lnTo>
                      <a:pt x="8" y="20"/>
                    </a:lnTo>
                    <a:lnTo>
                      <a:pt x="15" y="18"/>
                    </a:lnTo>
                    <a:lnTo>
                      <a:pt x="12" y="0"/>
                    </a:lnTo>
                    <a:lnTo>
                      <a:pt x="5" y="2"/>
                    </a:lnTo>
                    <a:lnTo>
                      <a:pt x="2" y="6"/>
                    </a:lnTo>
                    <a:lnTo>
                      <a:pt x="0" y="13"/>
                    </a:lnTo>
                    <a:lnTo>
                      <a:pt x="3" y="18"/>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88" name="Freeform 524"/>
              <p:cNvSpPr>
                <a:spLocks/>
              </p:cNvSpPr>
              <p:nvPr/>
            </p:nvSpPr>
            <p:spPr bwMode="auto">
              <a:xfrm>
                <a:off x="3213" y="2719"/>
                <a:ext cx="7" cy="10"/>
              </a:xfrm>
              <a:custGeom>
                <a:avLst/>
                <a:gdLst>
                  <a:gd name="T0" fmla="*/ 4 w 15"/>
                  <a:gd name="T1" fmla="*/ 10 h 20"/>
                  <a:gd name="T2" fmla="*/ 4 w 15"/>
                  <a:gd name="T3" fmla="*/ 10 h 20"/>
                  <a:gd name="T4" fmla="*/ 7 w 15"/>
                  <a:gd name="T5" fmla="*/ 9 h 20"/>
                  <a:gd name="T6" fmla="*/ 6 w 15"/>
                  <a:gd name="T7" fmla="*/ 0 h 20"/>
                  <a:gd name="T8" fmla="*/ 2 w 15"/>
                  <a:gd name="T9" fmla="*/ 1 h 20"/>
                  <a:gd name="T10" fmla="*/ 2 w 15"/>
                  <a:gd name="T11" fmla="*/ 1 h 20"/>
                  <a:gd name="T12" fmla="*/ 2 w 15"/>
                  <a:gd name="T13" fmla="*/ 1 h 20"/>
                  <a:gd name="T14" fmla="*/ 1 w 15"/>
                  <a:gd name="T15" fmla="*/ 3 h 20"/>
                  <a:gd name="T16" fmla="*/ 0 w 15"/>
                  <a:gd name="T17" fmla="*/ 7 h 20"/>
                  <a:gd name="T18" fmla="*/ 2 w 15"/>
                  <a:gd name="T19" fmla="*/ 9 h 20"/>
                  <a:gd name="T20" fmla="*/ 4 w 15"/>
                  <a:gd name="T21" fmla="*/ 10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20">
                    <a:moveTo>
                      <a:pt x="9" y="20"/>
                    </a:moveTo>
                    <a:lnTo>
                      <a:pt x="9" y="20"/>
                    </a:lnTo>
                    <a:lnTo>
                      <a:pt x="15" y="18"/>
                    </a:lnTo>
                    <a:lnTo>
                      <a:pt x="12" y="0"/>
                    </a:lnTo>
                    <a:lnTo>
                      <a:pt x="5" y="2"/>
                    </a:lnTo>
                    <a:lnTo>
                      <a:pt x="2" y="5"/>
                    </a:lnTo>
                    <a:lnTo>
                      <a:pt x="0" y="13"/>
                    </a:lnTo>
                    <a:lnTo>
                      <a:pt x="4" y="18"/>
                    </a:lnTo>
                    <a:lnTo>
                      <a:pt x="9"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89" name="Freeform 525"/>
              <p:cNvSpPr>
                <a:spLocks/>
              </p:cNvSpPr>
              <p:nvPr/>
            </p:nvSpPr>
            <p:spPr bwMode="auto">
              <a:xfrm>
                <a:off x="3209" y="2720"/>
                <a:ext cx="8" cy="10"/>
              </a:xfrm>
              <a:custGeom>
                <a:avLst/>
                <a:gdLst>
                  <a:gd name="T0" fmla="*/ 3 w 15"/>
                  <a:gd name="T1" fmla="*/ 10 h 20"/>
                  <a:gd name="T2" fmla="*/ 4 w 15"/>
                  <a:gd name="T3" fmla="*/ 10 h 20"/>
                  <a:gd name="T4" fmla="*/ 8 w 15"/>
                  <a:gd name="T5" fmla="*/ 9 h 20"/>
                  <a:gd name="T6" fmla="*/ 6 w 15"/>
                  <a:gd name="T7" fmla="*/ 0 h 20"/>
                  <a:gd name="T8" fmla="*/ 3 w 15"/>
                  <a:gd name="T9" fmla="*/ 1 h 20"/>
                  <a:gd name="T10" fmla="*/ 3 w 15"/>
                  <a:gd name="T11" fmla="*/ 1 h 20"/>
                  <a:gd name="T12" fmla="*/ 3 w 15"/>
                  <a:gd name="T13" fmla="*/ 1 h 20"/>
                  <a:gd name="T14" fmla="*/ 1 w 15"/>
                  <a:gd name="T15" fmla="*/ 3 h 20"/>
                  <a:gd name="T16" fmla="*/ 0 w 15"/>
                  <a:gd name="T17" fmla="*/ 6 h 20"/>
                  <a:gd name="T18" fmla="*/ 2 w 15"/>
                  <a:gd name="T19" fmla="*/ 9 h 20"/>
                  <a:gd name="T20" fmla="*/ 4 w 15"/>
                  <a:gd name="T21" fmla="*/ 10 h 20"/>
                  <a:gd name="T22" fmla="*/ 3 w 15"/>
                  <a:gd name="T23" fmla="*/ 10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0">
                    <a:moveTo>
                      <a:pt x="6" y="20"/>
                    </a:moveTo>
                    <a:lnTo>
                      <a:pt x="8" y="20"/>
                    </a:lnTo>
                    <a:lnTo>
                      <a:pt x="15" y="18"/>
                    </a:lnTo>
                    <a:lnTo>
                      <a:pt x="11" y="0"/>
                    </a:lnTo>
                    <a:lnTo>
                      <a:pt x="5" y="2"/>
                    </a:lnTo>
                    <a:lnTo>
                      <a:pt x="6" y="2"/>
                    </a:lnTo>
                    <a:lnTo>
                      <a:pt x="5" y="2"/>
                    </a:lnTo>
                    <a:lnTo>
                      <a:pt x="1" y="5"/>
                    </a:lnTo>
                    <a:lnTo>
                      <a:pt x="0" y="12"/>
                    </a:lnTo>
                    <a:lnTo>
                      <a:pt x="3" y="18"/>
                    </a:lnTo>
                    <a:lnTo>
                      <a:pt x="8" y="20"/>
                    </a:lnTo>
                    <a:lnTo>
                      <a:pt x="6"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90" name="Freeform 526"/>
              <p:cNvSpPr>
                <a:spLocks/>
              </p:cNvSpPr>
              <p:nvPr/>
            </p:nvSpPr>
            <p:spPr bwMode="auto">
              <a:xfrm>
                <a:off x="3207" y="2721"/>
                <a:ext cx="6" cy="9"/>
              </a:xfrm>
              <a:custGeom>
                <a:avLst/>
                <a:gdLst>
                  <a:gd name="T0" fmla="*/ 3 w 11"/>
                  <a:gd name="T1" fmla="*/ 9 h 18"/>
                  <a:gd name="T2" fmla="*/ 3 w 11"/>
                  <a:gd name="T3" fmla="*/ 9 h 18"/>
                  <a:gd name="T4" fmla="*/ 6 w 11"/>
                  <a:gd name="T5" fmla="*/ 9 h 18"/>
                  <a:gd name="T6" fmla="*/ 6 w 11"/>
                  <a:gd name="T7" fmla="*/ 0 h 18"/>
                  <a:gd name="T8" fmla="*/ 3 w 11"/>
                  <a:gd name="T9" fmla="*/ 0 h 18"/>
                  <a:gd name="T10" fmla="*/ 3 w 11"/>
                  <a:gd name="T11" fmla="*/ 0 h 18"/>
                  <a:gd name="T12" fmla="*/ 3 w 11"/>
                  <a:gd name="T13" fmla="*/ 0 h 18"/>
                  <a:gd name="T14" fmla="*/ 1 w 11"/>
                  <a:gd name="T15" fmla="*/ 2 h 18"/>
                  <a:gd name="T16" fmla="*/ 0 w 11"/>
                  <a:gd name="T17" fmla="*/ 5 h 18"/>
                  <a:gd name="T18" fmla="*/ 1 w 11"/>
                  <a:gd name="T19" fmla="*/ 7 h 18"/>
                  <a:gd name="T20" fmla="*/ 3 w 11"/>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 h="18">
                    <a:moveTo>
                      <a:pt x="6" y="18"/>
                    </a:moveTo>
                    <a:lnTo>
                      <a:pt x="6" y="18"/>
                    </a:lnTo>
                    <a:lnTo>
                      <a:pt x="11" y="18"/>
                    </a:lnTo>
                    <a:lnTo>
                      <a:pt x="11" y="0"/>
                    </a:lnTo>
                    <a:lnTo>
                      <a:pt x="6" y="0"/>
                    </a:lnTo>
                    <a:lnTo>
                      <a:pt x="1" y="3"/>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91" name="Freeform 527"/>
              <p:cNvSpPr>
                <a:spLocks/>
              </p:cNvSpPr>
              <p:nvPr/>
            </p:nvSpPr>
            <p:spPr bwMode="auto">
              <a:xfrm>
                <a:off x="3188" y="2721"/>
                <a:ext cx="22" cy="9"/>
              </a:xfrm>
              <a:custGeom>
                <a:avLst/>
                <a:gdLst>
                  <a:gd name="T0" fmla="*/ 3 w 43"/>
                  <a:gd name="T1" fmla="*/ 9 h 18"/>
                  <a:gd name="T2" fmla="*/ 3 w 43"/>
                  <a:gd name="T3" fmla="*/ 9 h 18"/>
                  <a:gd name="T4" fmla="*/ 22 w 43"/>
                  <a:gd name="T5" fmla="*/ 9 h 18"/>
                  <a:gd name="T6" fmla="*/ 22 w 43"/>
                  <a:gd name="T7" fmla="*/ 0 h 18"/>
                  <a:gd name="T8" fmla="*/ 3 w 43"/>
                  <a:gd name="T9" fmla="*/ 0 h 18"/>
                  <a:gd name="T10" fmla="*/ 3 w 43"/>
                  <a:gd name="T11" fmla="*/ 0 h 18"/>
                  <a:gd name="T12" fmla="*/ 3 w 43"/>
                  <a:gd name="T13" fmla="*/ 0 h 18"/>
                  <a:gd name="T14" fmla="*/ 1 w 43"/>
                  <a:gd name="T15" fmla="*/ 2 h 18"/>
                  <a:gd name="T16" fmla="*/ 0 w 43"/>
                  <a:gd name="T17" fmla="*/ 5 h 18"/>
                  <a:gd name="T18" fmla="*/ 1 w 43"/>
                  <a:gd name="T19" fmla="*/ 7 h 18"/>
                  <a:gd name="T20" fmla="*/ 3 w 43"/>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3" h="18">
                    <a:moveTo>
                      <a:pt x="6" y="18"/>
                    </a:moveTo>
                    <a:lnTo>
                      <a:pt x="6" y="18"/>
                    </a:lnTo>
                    <a:lnTo>
                      <a:pt x="43" y="18"/>
                    </a:lnTo>
                    <a:lnTo>
                      <a:pt x="43" y="0"/>
                    </a:lnTo>
                    <a:lnTo>
                      <a:pt x="6" y="0"/>
                    </a:lnTo>
                    <a:lnTo>
                      <a:pt x="1" y="3"/>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92" name="Freeform 528"/>
              <p:cNvSpPr>
                <a:spLocks/>
              </p:cNvSpPr>
              <p:nvPr/>
            </p:nvSpPr>
            <p:spPr bwMode="auto">
              <a:xfrm>
                <a:off x="3171" y="2721"/>
                <a:ext cx="21" cy="9"/>
              </a:xfrm>
              <a:custGeom>
                <a:avLst/>
                <a:gdLst>
                  <a:gd name="T0" fmla="*/ 3 w 41"/>
                  <a:gd name="T1" fmla="*/ 9 h 18"/>
                  <a:gd name="T2" fmla="*/ 3 w 41"/>
                  <a:gd name="T3" fmla="*/ 9 h 18"/>
                  <a:gd name="T4" fmla="*/ 21 w 41"/>
                  <a:gd name="T5" fmla="*/ 9 h 18"/>
                  <a:gd name="T6" fmla="*/ 21 w 41"/>
                  <a:gd name="T7" fmla="*/ 0 h 18"/>
                  <a:gd name="T8" fmla="*/ 3 w 41"/>
                  <a:gd name="T9" fmla="*/ 0 h 18"/>
                  <a:gd name="T10" fmla="*/ 3 w 41"/>
                  <a:gd name="T11" fmla="*/ 0 h 18"/>
                  <a:gd name="T12" fmla="*/ 3 w 41"/>
                  <a:gd name="T13" fmla="*/ 0 h 18"/>
                  <a:gd name="T14" fmla="*/ 1 w 41"/>
                  <a:gd name="T15" fmla="*/ 2 h 18"/>
                  <a:gd name="T16" fmla="*/ 0 w 41"/>
                  <a:gd name="T17" fmla="*/ 5 h 18"/>
                  <a:gd name="T18" fmla="*/ 1 w 41"/>
                  <a:gd name="T19" fmla="*/ 7 h 18"/>
                  <a:gd name="T20" fmla="*/ 3 w 41"/>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1" h="18">
                    <a:moveTo>
                      <a:pt x="6" y="18"/>
                    </a:moveTo>
                    <a:lnTo>
                      <a:pt x="6" y="18"/>
                    </a:lnTo>
                    <a:lnTo>
                      <a:pt x="41" y="18"/>
                    </a:lnTo>
                    <a:lnTo>
                      <a:pt x="41" y="0"/>
                    </a:lnTo>
                    <a:lnTo>
                      <a:pt x="6" y="0"/>
                    </a:lnTo>
                    <a:lnTo>
                      <a:pt x="1" y="3"/>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93" name="Freeform 529"/>
              <p:cNvSpPr>
                <a:spLocks/>
              </p:cNvSpPr>
              <p:nvPr/>
            </p:nvSpPr>
            <p:spPr bwMode="auto">
              <a:xfrm>
                <a:off x="3153" y="2721"/>
                <a:ext cx="21" cy="9"/>
              </a:xfrm>
              <a:custGeom>
                <a:avLst/>
                <a:gdLst>
                  <a:gd name="T0" fmla="*/ 3 w 41"/>
                  <a:gd name="T1" fmla="*/ 9 h 18"/>
                  <a:gd name="T2" fmla="*/ 3 w 41"/>
                  <a:gd name="T3" fmla="*/ 9 h 18"/>
                  <a:gd name="T4" fmla="*/ 21 w 41"/>
                  <a:gd name="T5" fmla="*/ 9 h 18"/>
                  <a:gd name="T6" fmla="*/ 21 w 41"/>
                  <a:gd name="T7" fmla="*/ 0 h 18"/>
                  <a:gd name="T8" fmla="*/ 3 w 41"/>
                  <a:gd name="T9" fmla="*/ 0 h 18"/>
                  <a:gd name="T10" fmla="*/ 3 w 41"/>
                  <a:gd name="T11" fmla="*/ 0 h 18"/>
                  <a:gd name="T12" fmla="*/ 3 w 41"/>
                  <a:gd name="T13" fmla="*/ 0 h 18"/>
                  <a:gd name="T14" fmla="*/ 1 w 41"/>
                  <a:gd name="T15" fmla="*/ 2 h 18"/>
                  <a:gd name="T16" fmla="*/ 0 w 41"/>
                  <a:gd name="T17" fmla="*/ 5 h 18"/>
                  <a:gd name="T18" fmla="*/ 1 w 41"/>
                  <a:gd name="T19" fmla="*/ 7 h 18"/>
                  <a:gd name="T20" fmla="*/ 3 w 41"/>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1" h="18">
                    <a:moveTo>
                      <a:pt x="6" y="18"/>
                    </a:moveTo>
                    <a:lnTo>
                      <a:pt x="6" y="18"/>
                    </a:lnTo>
                    <a:lnTo>
                      <a:pt x="41" y="18"/>
                    </a:lnTo>
                    <a:lnTo>
                      <a:pt x="41" y="0"/>
                    </a:lnTo>
                    <a:lnTo>
                      <a:pt x="6" y="0"/>
                    </a:lnTo>
                    <a:lnTo>
                      <a:pt x="1" y="3"/>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94" name="Freeform 530"/>
              <p:cNvSpPr>
                <a:spLocks/>
              </p:cNvSpPr>
              <p:nvPr/>
            </p:nvSpPr>
            <p:spPr bwMode="auto">
              <a:xfrm>
                <a:off x="3136" y="2721"/>
                <a:ext cx="21" cy="9"/>
              </a:xfrm>
              <a:custGeom>
                <a:avLst/>
                <a:gdLst>
                  <a:gd name="T0" fmla="*/ 4 w 42"/>
                  <a:gd name="T1" fmla="*/ 9 h 18"/>
                  <a:gd name="T2" fmla="*/ 4 w 42"/>
                  <a:gd name="T3" fmla="*/ 9 h 18"/>
                  <a:gd name="T4" fmla="*/ 21 w 42"/>
                  <a:gd name="T5" fmla="*/ 9 h 18"/>
                  <a:gd name="T6" fmla="*/ 21 w 42"/>
                  <a:gd name="T7" fmla="*/ 0 h 18"/>
                  <a:gd name="T8" fmla="*/ 4 w 42"/>
                  <a:gd name="T9" fmla="*/ 0 h 18"/>
                  <a:gd name="T10" fmla="*/ 4 w 42"/>
                  <a:gd name="T11" fmla="*/ 0 h 18"/>
                  <a:gd name="T12" fmla="*/ 4 w 42"/>
                  <a:gd name="T13" fmla="*/ 0 h 18"/>
                  <a:gd name="T14" fmla="*/ 1 w 42"/>
                  <a:gd name="T15" fmla="*/ 2 h 18"/>
                  <a:gd name="T16" fmla="*/ 0 w 42"/>
                  <a:gd name="T17" fmla="*/ 5 h 18"/>
                  <a:gd name="T18" fmla="*/ 1 w 42"/>
                  <a:gd name="T19" fmla="*/ 7 h 18"/>
                  <a:gd name="T20" fmla="*/ 4 w 42"/>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7" y="18"/>
                    </a:moveTo>
                    <a:lnTo>
                      <a:pt x="7" y="18"/>
                    </a:lnTo>
                    <a:lnTo>
                      <a:pt x="42" y="18"/>
                    </a:lnTo>
                    <a:lnTo>
                      <a:pt x="42"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95" name="Freeform 531"/>
              <p:cNvSpPr>
                <a:spLocks/>
              </p:cNvSpPr>
              <p:nvPr/>
            </p:nvSpPr>
            <p:spPr bwMode="auto">
              <a:xfrm>
                <a:off x="3117" y="2721"/>
                <a:ext cx="22" cy="9"/>
              </a:xfrm>
              <a:custGeom>
                <a:avLst/>
                <a:gdLst>
                  <a:gd name="T0" fmla="*/ 3 w 43"/>
                  <a:gd name="T1" fmla="*/ 9 h 18"/>
                  <a:gd name="T2" fmla="*/ 3 w 43"/>
                  <a:gd name="T3" fmla="*/ 9 h 18"/>
                  <a:gd name="T4" fmla="*/ 22 w 43"/>
                  <a:gd name="T5" fmla="*/ 9 h 18"/>
                  <a:gd name="T6" fmla="*/ 22 w 43"/>
                  <a:gd name="T7" fmla="*/ 0 h 18"/>
                  <a:gd name="T8" fmla="*/ 3 w 43"/>
                  <a:gd name="T9" fmla="*/ 0 h 18"/>
                  <a:gd name="T10" fmla="*/ 3 w 43"/>
                  <a:gd name="T11" fmla="*/ 0 h 18"/>
                  <a:gd name="T12" fmla="*/ 3 w 43"/>
                  <a:gd name="T13" fmla="*/ 0 h 18"/>
                  <a:gd name="T14" fmla="*/ 1 w 43"/>
                  <a:gd name="T15" fmla="*/ 2 h 18"/>
                  <a:gd name="T16" fmla="*/ 0 w 43"/>
                  <a:gd name="T17" fmla="*/ 5 h 18"/>
                  <a:gd name="T18" fmla="*/ 1 w 43"/>
                  <a:gd name="T19" fmla="*/ 7 h 18"/>
                  <a:gd name="T20" fmla="*/ 3 w 43"/>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3" h="18">
                    <a:moveTo>
                      <a:pt x="6" y="18"/>
                    </a:moveTo>
                    <a:lnTo>
                      <a:pt x="6" y="18"/>
                    </a:lnTo>
                    <a:lnTo>
                      <a:pt x="43" y="18"/>
                    </a:lnTo>
                    <a:lnTo>
                      <a:pt x="43" y="0"/>
                    </a:lnTo>
                    <a:lnTo>
                      <a:pt x="6" y="0"/>
                    </a:lnTo>
                    <a:lnTo>
                      <a:pt x="1" y="3"/>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96" name="Freeform 532"/>
              <p:cNvSpPr>
                <a:spLocks/>
              </p:cNvSpPr>
              <p:nvPr/>
            </p:nvSpPr>
            <p:spPr bwMode="auto">
              <a:xfrm>
                <a:off x="3100" y="2721"/>
                <a:ext cx="21" cy="9"/>
              </a:xfrm>
              <a:custGeom>
                <a:avLst/>
                <a:gdLst>
                  <a:gd name="T0" fmla="*/ 3 w 41"/>
                  <a:gd name="T1" fmla="*/ 9 h 18"/>
                  <a:gd name="T2" fmla="*/ 3 w 41"/>
                  <a:gd name="T3" fmla="*/ 9 h 18"/>
                  <a:gd name="T4" fmla="*/ 21 w 41"/>
                  <a:gd name="T5" fmla="*/ 9 h 18"/>
                  <a:gd name="T6" fmla="*/ 21 w 41"/>
                  <a:gd name="T7" fmla="*/ 0 h 18"/>
                  <a:gd name="T8" fmla="*/ 3 w 41"/>
                  <a:gd name="T9" fmla="*/ 0 h 18"/>
                  <a:gd name="T10" fmla="*/ 3 w 41"/>
                  <a:gd name="T11" fmla="*/ 0 h 18"/>
                  <a:gd name="T12" fmla="*/ 3 w 41"/>
                  <a:gd name="T13" fmla="*/ 0 h 18"/>
                  <a:gd name="T14" fmla="*/ 1 w 41"/>
                  <a:gd name="T15" fmla="*/ 2 h 18"/>
                  <a:gd name="T16" fmla="*/ 0 w 41"/>
                  <a:gd name="T17" fmla="*/ 5 h 18"/>
                  <a:gd name="T18" fmla="*/ 1 w 41"/>
                  <a:gd name="T19" fmla="*/ 7 h 18"/>
                  <a:gd name="T20" fmla="*/ 3 w 41"/>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1" h="18">
                    <a:moveTo>
                      <a:pt x="6" y="18"/>
                    </a:moveTo>
                    <a:lnTo>
                      <a:pt x="6" y="18"/>
                    </a:lnTo>
                    <a:lnTo>
                      <a:pt x="41" y="18"/>
                    </a:lnTo>
                    <a:lnTo>
                      <a:pt x="41" y="0"/>
                    </a:lnTo>
                    <a:lnTo>
                      <a:pt x="6" y="0"/>
                    </a:lnTo>
                    <a:lnTo>
                      <a:pt x="1" y="3"/>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97" name="Freeform 533"/>
              <p:cNvSpPr>
                <a:spLocks/>
              </p:cNvSpPr>
              <p:nvPr/>
            </p:nvSpPr>
            <p:spPr bwMode="auto">
              <a:xfrm>
                <a:off x="3082" y="2721"/>
                <a:ext cx="21" cy="9"/>
              </a:xfrm>
              <a:custGeom>
                <a:avLst/>
                <a:gdLst>
                  <a:gd name="T0" fmla="*/ 3 w 41"/>
                  <a:gd name="T1" fmla="*/ 9 h 18"/>
                  <a:gd name="T2" fmla="*/ 3 w 41"/>
                  <a:gd name="T3" fmla="*/ 9 h 18"/>
                  <a:gd name="T4" fmla="*/ 21 w 41"/>
                  <a:gd name="T5" fmla="*/ 9 h 18"/>
                  <a:gd name="T6" fmla="*/ 21 w 41"/>
                  <a:gd name="T7" fmla="*/ 0 h 18"/>
                  <a:gd name="T8" fmla="*/ 3 w 41"/>
                  <a:gd name="T9" fmla="*/ 0 h 18"/>
                  <a:gd name="T10" fmla="*/ 3 w 41"/>
                  <a:gd name="T11" fmla="*/ 0 h 18"/>
                  <a:gd name="T12" fmla="*/ 3 w 41"/>
                  <a:gd name="T13" fmla="*/ 0 h 18"/>
                  <a:gd name="T14" fmla="*/ 1 w 41"/>
                  <a:gd name="T15" fmla="*/ 2 h 18"/>
                  <a:gd name="T16" fmla="*/ 0 w 41"/>
                  <a:gd name="T17" fmla="*/ 5 h 18"/>
                  <a:gd name="T18" fmla="*/ 1 w 41"/>
                  <a:gd name="T19" fmla="*/ 7 h 18"/>
                  <a:gd name="T20" fmla="*/ 3 w 41"/>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1" h="18">
                    <a:moveTo>
                      <a:pt x="6" y="18"/>
                    </a:moveTo>
                    <a:lnTo>
                      <a:pt x="6" y="18"/>
                    </a:lnTo>
                    <a:lnTo>
                      <a:pt x="41" y="18"/>
                    </a:lnTo>
                    <a:lnTo>
                      <a:pt x="41" y="0"/>
                    </a:lnTo>
                    <a:lnTo>
                      <a:pt x="6" y="0"/>
                    </a:lnTo>
                    <a:lnTo>
                      <a:pt x="1" y="3"/>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98" name="Freeform 534"/>
              <p:cNvSpPr>
                <a:spLocks/>
              </p:cNvSpPr>
              <p:nvPr/>
            </p:nvSpPr>
            <p:spPr bwMode="auto">
              <a:xfrm>
                <a:off x="3065" y="2721"/>
                <a:ext cx="21" cy="9"/>
              </a:xfrm>
              <a:custGeom>
                <a:avLst/>
                <a:gdLst>
                  <a:gd name="T0" fmla="*/ 4 w 42"/>
                  <a:gd name="T1" fmla="*/ 9 h 18"/>
                  <a:gd name="T2" fmla="*/ 4 w 42"/>
                  <a:gd name="T3" fmla="*/ 9 h 18"/>
                  <a:gd name="T4" fmla="*/ 21 w 42"/>
                  <a:gd name="T5" fmla="*/ 9 h 18"/>
                  <a:gd name="T6" fmla="*/ 21 w 42"/>
                  <a:gd name="T7" fmla="*/ 0 h 18"/>
                  <a:gd name="T8" fmla="*/ 4 w 42"/>
                  <a:gd name="T9" fmla="*/ 0 h 18"/>
                  <a:gd name="T10" fmla="*/ 4 w 42"/>
                  <a:gd name="T11" fmla="*/ 0 h 18"/>
                  <a:gd name="T12" fmla="*/ 4 w 42"/>
                  <a:gd name="T13" fmla="*/ 0 h 18"/>
                  <a:gd name="T14" fmla="*/ 1 w 42"/>
                  <a:gd name="T15" fmla="*/ 2 h 18"/>
                  <a:gd name="T16" fmla="*/ 0 w 42"/>
                  <a:gd name="T17" fmla="*/ 5 h 18"/>
                  <a:gd name="T18" fmla="*/ 1 w 42"/>
                  <a:gd name="T19" fmla="*/ 7 h 18"/>
                  <a:gd name="T20" fmla="*/ 4 w 42"/>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7" y="18"/>
                    </a:moveTo>
                    <a:lnTo>
                      <a:pt x="7" y="18"/>
                    </a:lnTo>
                    <a:lnTo>
                      <a:pt x="42" y="18"/>
                    </a:lnTo>
                    <a:lnTo>
                      <a:pt x="42"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299" name="Freeform 535"/>
              <p:cNvSpPr>
                <a:spLocks/>
              </p:cNvSpPr>
              <p:nvPr/>
            </p:nvSpPr>
            <p:spPr bwMode="auto">
              <a:xfrm>
                <a:off x="3047" y="2721"/>
                <a:ext cx="21" cy="9"/>
              </a:xfrm>
              <a:custGeom>
                <a:avLst/>
                <a:gdLst>
                  <a:gd name="T0" fmla="*/ 4 w 42"/>
                  <a:gd name="T1" fmla="*/ 9 h 18"/>
                  <a:gd name="T2" fmla="*/ 4 w 42"/>
                  <a:gd name="T3" fmla="*/ 9 h 18"/>
                  <a:gd name="T4" fmla="*/ 21 w 42"/>
                  <a:gd name="T5" fmla="*/ 9 h 18"/>
                  <a:gd name="T6" fmla="*/ 21 w 42"/>
                  <a:gd name="T7" fmla="*/ 0 h 18"/>
                  <a:gd name="T8" fmla="*/ 4 w 42"/>
                  <a:gd name="T9" fmla="*/ 0 h 18"/>
                  <a:gd name="T10" fmla="*/ 4 w 42"/>
                  <a:gd name="T11" fmla="*/ 0 h 18"/>
                  <a:gd name="T12" fmla="*/ 4 w 42"/>
                  <a:gd name="T13" fmla="*/ 0 h 18"/>
                  <a:gd name="T14" fmla="*/ 1 w 42"/>
                  <a:gd name="T15" fmla="*/ 2 h 18"/>
                  <a:gd name="T16" fmla="*/ 0 w 42"/>
                  <a:gd name="T17" fmla="*/ 5 h 18"/>
                  <a:gd name="T18" fmla="*/ 1 w 42"/>
                  <a:gd name="T19" fmla="*/ 7 h 18"/>
                  <a:gd name="T20" fmla="*/ 4 w 42"/>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7" y="18"/>
                    </a:moveTo>
                    <a:lnTo>
                      <a:pt x="7" y="18"/>
                    </a:lnTo>
                    <a:lnTo>
                      <a:pt x="42" y="18"/>
                    </a:lnTo>
                    <a:lnTo>
                      <a:pt x="42"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00" name="Freeform 536"/>
              <p:cNvSpPr>
                <a:spLocks/>
              </p:cNvSpPr>
              <p:nvPr/>
            </p:nvSpPr>
            <p:spPr bwMode="auto">
              <a:xfrm>
                <a:off x="3029" y="2721"/>
                <a:ext cx="22" cy="9"/>
              </a:xfrm>
              <a:custGeom>
                <a:avLst/>
                <a:gdLst>
                  <a:gd name="T0" fmla="*/ 3 w 43"/>
                  <a:gd name="T1" fmla="*/ 9 h 18"/>
                  <a:gd name="T2" fmla="*/ 3 w 43"/>
                  <a:gd name="T3" fmla="*/ 9 h 18"/>
                  <a:gd name="T4" fmla="*/ 22 w 43"/>
                  <a:gd name="T5" fmla="*/ 9 h 18"/>
                  <a:gd name="T6" fmla="*/ 22 w 43"/>
                  <a:gd name="T7" fmla="*/ 0 h 18"/>
                  <a:gd name="T8" fmla="*/ 3 w 43"/>
                  <a:gd name="T9" fmla="*/ 0 h 18"/>
                  <a:gd name="T10" fmla="*/ 3 w 43"/>
                  <a:gd name="T11" fmla="*/ 0 h 18"/>
                  <a:gd name="T12" fmla="*/ 3 w 43"/>
                  <a:gd name="T13" fmla="*/ 0 h 18"/>
                  <a:gd name="T14" fmla="*/ 1 w 43"/>
                  <a:gd name="T15" fmla="*/ 2 h 18"/>
                  <a:gd name="T16" fmla="*/ 0 w 43"/>
                  <a:gd name="T17" fmla="*/ 5 h 18"/>
                  <a:gd name="T18" fmla="*/ 1 w 43"/>
                  <a:gd name="T19" fmla="*/ 7 h 18"/>
                  <a:gd name="T20" fmla="*/ 3 w 43"/>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3" h="18">
                    <a:moveTo>
                      <a:pt x="6" y="18"/>
                    </a:moveTo>
                    <a:lnTo>
                      <a:pt x="6" y="18"/>
                    </a:lnTo>
                    <a:lnTo>
                      <a:pt x="43" y="18"/>
                    </a:lnTo>
                    <a:lnTo>
                      <a:pt x="43" y="0"/>
                    </a:lnTo>
                    <a:lnTo>
                      <a:pt x="6" y="0"/>
                    </a:lnTo>
                    <a:lnTo>
                      <a:pt x="1" y="3"/>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01" name="Freeform 537"/>
              <p:cNvSpPr>
                <a:spLocks/>
              </p:cNvSpPr>
              <p:nvPr/>
            </p:nvSpPr>
            <p:spPr bwMode="auto">
              <a:xfrm>
                <a:off x="3011" y="2721"/>
                <a:ext cx="21" cy="9"/>
              </a:xfrm>
              <a:custGeom>
                <a:avLst/>
                <a:gdLst>
                  <a:gd name="T0" fmla="*/ 4 w 42"/>
                  <a:gd name="T1" fmla="*/ 9 h 18"/>
                  <a:gd name="T2" fmla="*/ 4 w 42"/>
                  <a:gd name="T3" fmla="*/ 9 h 18"/>
                  <a:gd name="T4" fmla="*/ 21 w 42"/>
                  <a:gd name="T5" fmla="*/ 9 h 18"/>
                  <a:gd name="T6" fmla="*/ 21 w 42"/>
                  <a:gd name="T7" fmla="*/ 0 h 18"/>
                  <a:gd name="T8" fmla="*/ 4 w 42"/>
                  <a:gd name="T9" fmla="*/ 0 h 18"/>
                  <a:gd name="T10" fmla="*/ 4 w 42"/>
                  <a:gd name="T11" fmla="*/ 0 h 18"/>
                  <a:gd name="T12" fmla="*/ 4 w 42"/>
                  <a:gd name="T13" fmla="*/ 0 h 18"/>
                  <a:gd name="T14" fmla="*/ 1 w 42"/>
                  <a:gd name="T15" fmla="*/ 2 h 18"/>
                  <a:gd name="T16" fmla="*/ 0 w 42"/>
                  <a:gd name="T17" fmla="*/ 5 h 18"/>
                  <a:gd name="T18" fmla="*/ 1 w 42"/>
                  <a:gd name="T19" fmla="*/ 7 h 18"/>
                  <a:gd name="T20" fmla="*/ 4 w 42"/>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7" y="18"/>
                    </a:moveTo>
                    <a:lnTo>
                      <a:pt x="7" y="18"/>
                    </a:lnTo>
                    <a:lnTo>
                      <a:pt x="42" y="18"/>
                    </a:lnTo>
                    <a:lnTo>
                      <a:pt x="42"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02" name="Freeform 538"/>
              <p:cNvSpPr>
                <a:spLocks/>
              </p:cNvSpPr>
              <p:nvPr/>
            </p:nvSpPr>
            <p:spPr bwMode="auto">
              <a:xfrm>
                <a:off x="2994" y="2721"/>
                <a:ext cx="21" cy="9"/>
              </a:xfrm>
              <a:custGeom>
                <a:avLst/>
                <a:gdLst>
                  <a:gd name="T0" fmla="*/ 4 w 42"/>
                  <a:gd name="T1" fmla="*/ 9 h 18"/>
                  <a:gd name="T2" fmla="*/ 4 w 42"/>
                  <a:gd name="T3" fmla="*/ 9 h 18"/>
                  <a:gd name="T4" fmla="*/ 21 w 42"/>
                  <a:gd name="T5" fmla="*/ 9 h 18"/>
                  <a:gd name="T6" fmla="*/ 21 w 42"/>
                  <a:gd name="T7" fmla="*/ 0 h 18"/>
                  <a:gd name="T8" fmla="*/ 4 w 42"/>
                  <a:gd name="T9" fmla="*/ 0 h 18"/>
                  <a:gd name="T10" fmla="*/ 4 w 42"/>
                  <a:gd name="T11" fmla="*/ 0 h 18"/>
                  <a:gd name="T12" fmla="*/ 4 w 42"/>
                  <a:gd name="T13" fmla="*/ 0 h 18"/>
                  <a:gd name="T14" fmla="*/ 1 w 42"/>
                  <a:gd name="T15" fmla="*/ 2 h 18"/>
                  <a:gd name="T16" fmla="*/ 0 w 42"/>
                  <a:gd name="T17" fmla="*/ 5 h 18"/>
                  <a:gd name="T18" fmla="*/ 1 w 42"/>
                  <a:gd name="T19" fmla="*/ 7 h 18"/>
                  <a:gd name="T20" fmla="*/ 4 w 42"/>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7" y="18"/>
                    </a:moveTo>
                    <a:lnTo>
                      <a:pt x="7" y="18"/>
                    </a:lnTo>
                    <a:lnTo>
                      <a:pt x="42" y="18"/>
                    </a:lnTo>
                    <a:lnTo>
                      <a:pt x="42"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03" name="Freeform 539"/>
              <p:cNvSpPr>
                <a:spLocks/>
              </p:cNvSpPr>
              <p:nvPr/>
            </p:nvSpPr>
            <p:spPr bwMode="auto">
              <a:xfrm>
                <a:off x="2976" y="2721"/>
                <a:ext cx="21" cy="9"/>
              </a:xfrm>
              <a:custGeom>
                <a:avLst/>
                <a:gdLst>
                  <a:gd name="T0" fmla="*/ 4 w 42"/>
                  <a:gd name="T1" fmla="*/ 9 h 18"/>
                  <a:gd name="T2" fmla="*/ 4 w 42"/>
                  <a:gd name="T3" fmla="*/ 9 h 18"/>
                  <a:gd name="T4" fmla="*/ 21 w 42"/>
                  <a:gd name="T5" fmla="*/ 9 h 18"/>
                  <a:gd name="T6" fmla="*/ 21 w 42"/>
                  <a:gd name="T7" fmla="*/ 0 h 18"/>
                  <a:gd name="T8" fmla="*/ 4 w 42"/>
                  <a:gd name="T9" fmla="*/ 0 h 18"/>
                  <a:gd name="T10" fmla="*/ 4 w 42"/>
                  <a:gd name="T11" fmla="*/ 0 h 18"/>
                  <a:gd name="T12" fmla="*/ 4 w 42"/>
                  <a:gd name="T13" fmla="*/ 0 h 18"/>
                  <a:gd name="T14" fmla="*/ 1 w 42"/>
                  <a:gd name="T15" fmla="*/ 2 h 18"/>
                  <a:gd name="T16" fmla="*/ 0 w 42"/>
                  <a:gd name="T17" fmla="*/ 5 h 18"/>
                  <a:gd name="T18" fmla="*/ 1 w 42"/>
                  <a:gd name="T19" fmla="*/ 7 h 18"/>
                  <a:gd name="T20" fmla="*/ 4 w 42"/>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7" y="18"/>
                    </a:moveTo>
                    <a:lnTo>
                      <a:pt x="7" y="18"/>
                    </a:lnTo>
                    <a:lnTo>
                      <a:pt x="42" y="18"/>
                    </a:lnTo>
                    <a:lnTo>
                      <a:pt x="42"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04" name="Freeform 540"/>
              <p:cNvSpPr>
                <a:spLocks/>
              </p:cNvSpPr>
              <p:nvPr/>
            </p:nvSpPr>
            <p:spPr bwMode="auto">
              <a:xfrm>
                <a:off x="2958" y="2721"/>
                <a:ext cx="21" cy="9"/>
              </a:xfrm>
              <a:custGeom>
                <a:avLst/>
                <a:gdLst>
                  <a:gd name="T0" fmla="*/ 3 w 43"/>
                  <a:gd name="T1" fmla="*/ 9 h 18"/>
                  <a:gd name="T2" fmla="*/ 3 w 43"/>
                  <a:gd name="T3" fmla="*/ 9 h 18"/>
                  <a:gd name="T4" fmla="*/ 21 w 43"/>
                  <a:gd name="T5" fmla="*/ 9 h 18"/>
                  <a:gd name="T6" fmla="*/ 21 w 43"/>
                  <a:gd name="T7" fmla="*/ 0 h 18"/>
                  <a:gd name="T8" fmla="*/ 3 w 43"/>
                  <a:gd name="T9" fmla="*/ 0 h 18"/>
                  <a:gd name="T10" fmla="*/ 3 w 43"/>
                  <a:gd name="T11" fmla="*/ 0 h 18"/>
                  <a:gd name="T12" fmla="*/ 3 w 43"/>
                  <a:gd name="T13" fmla="*/ 0 h 18"/>
                  <a:gd name="T14" fmla="*/ 0 w 43"/>
                  <a:gd name="T15" fmla="*/ 2 h 18"/>
                  <a:gd name="T16" fmla="*/ 0 w 43"/>
                  <a:gd name="T17" fmla="*/ 5 h 18"/>
                  <a:gd name="T18" fmla="*/ 0 w 43"/>
                  <a:gd name="T19" fmla="*/ 7 h 18"/>
                  <a:gd name="T20" fmla="*/ 3 w 43"/>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3" h="18">
                    <a:moveTo>
                      <a:pt x="6" y="18"/>
                    </a:moveTo>
                    <a:lnTo>
                      <a:pt x="6" y="18"/>
                    </a:lnTo>
                    <a:lnTo>
                      <a:pt x="43" y="18"/>
                    </a:lnTo>
                    <a:lnTo>
                      <a:pt x="43" y="0"/>
                    </a:lnTo>
                    <a:lnTo>
                      <a:pt x="6" y="0"/>
                    </a:lnTo>
                    <a:lnTo>
                      <a:pt x="1" y="3"/>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05" name="Freeform 541"/>
              <p:cNvSpPr>
                <a:spLocks/>
              </p:cNvSpPr>
              <p:nvPr/>
            </p:nvSpPr>
            <p:spPr bwMode="auto">
              <a:xfrm>
                <a:off x="2940" y="2721"/>
                <a:ext cx="21" cy="9"/>
              </a:xfrm>
              <a:custGeom>
                <a:avLst/>
                <a:gdLst>
                  <a:gd name="T0" fmla="*/ 4 w 42"/>
                  <a:gd name="T1" fmla="*/ 9 h 18"/>
                  <a:gd name="T2" fmla="*/ 4 w 42"/>
                  <a:gd name="T3" fmla="*/ 9 h 18"/>
                  <a:gd name="T4" fmla="*/ 21 w 42"/>
                  <a:gd name="T5" fmla="*/ 9 h 18"/>
                  <a:gd name="T6" fmla="*/ 21 w 42"/>
                  <a:gd name="T7" fmla="*/ 0 h 18"/>
                  <a:gd name="T8" fmla="*/ 4 w 42"/>
                  <a:gd name="T9" fmla="*/ 0 h 18"/>
                  <a:gd name="T10" fmla="*/ 4 w 42"/>
                  <a:gd name="T11" fmla="*/ 0 h 18"/>
                  <a:gd name="T12" fmla="*/ 4 w 42"/>
                  <a:gd name="T13" fmla="*/ 0 h 18"/>
                  <a:gd name="T14" fmla="*/ 1 w 42"/>
                  <a:gd name="T15" fmla="*/ 2 h 18"/>
                  <a:gd name="T16" fmla="*/ 0 w 42"/>
                  <a:gd name="T17" fmla="*/ 5 h 18"/>
                  <a:gd name="T18" fmla="*/ 1 w 42"/>
                  <a:gd name="T19" fmla="*/ 7 h 18"/>
                  <a:gd name="T20" fmla="*/ 4 w 42"/>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7" y="18"/>
                    </a:moveTo>
                    <a:lnTo>
                      <a:pt x="7" y="18"/>
                    </a:lnTo>
                    <a:lnTo>
                      <a:pt x="42" y="18"/>
                    </a:lnTo>
                    <a:lnTo>
                      <a:pt x="42"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06" name="Freeform 542"/>
              <p:cNvSpPr>
                <a:spLocks/>
              </p:cNvSpPr>
              <p:nvPr/>
            </p:nvSpPr>
            <p:spPr bwMode="auto">
              <a:xfrm>
                <a:off x="2923" y="2721"/>
                <a:ext cx="21" cy="9"/>
              </a:xfrm>
              <a:custGeom>
                <a:avLst/>
                <a:gdLst>
                  <a:gd name="T0" fmla="*/ 4 w 42"/>
                  <a:gd name="T1" fmla="*/ 9 h 18"/>
                  <a:gd name="T2" fmla="*/ 4 w 42"/>
                  <a:gd name="T3" fmla="*/ 9 h 18"/>
                  <a:gd name="T4" fmla="*/ 21 w 42"/>
                  <a:gd name="T5" fmla="*/ 9 h 18"/>
                  <a:gd name="T6" fmla="*/ 21 w 42"/>
                  <a:gd name="T7" fmla="*/ 0 h 18"/>
                  <a:gd name="T8" fmla="*/ 4 w 42"/>
                  <a:gd name="T9" fmla="*/ 0 h 18"/>
                  <a:gd name="T10" fmla="*/ 4 w 42"/>
                  <a:gd name="T11" fmla="*/ 0 h 18"/>
                  <a:gd name="T12" fmla="*/ 4 w 42"/>
                  <a:gd name="T13" fmla="*/ 0 h 18"/>
                  <a:gd name="T14" fmla="*/ 1 w 42"/>
                  <a:gd name="T15" fmla="*/ 2 h 18"/>
                  <a:gd name="T16" fmla="*/ 0 w 42"/>
                  <a:gd name="T17" fmla="*/ 5 h 18"/>
                  <a:gd name="T18" fmla="*/ 1 w 42"/>
                  <a:gd name="T19" fmla="*/ 7 h 18"/>
                  <a:gd name="T20" fmla="*/ 4 w 42"/>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8">
                    <a:moveTo>
                      <a:pt x="7" y="18"/>
                    </a:moveTo>
                    <a:lnTo>
                      <a:pt x="7" y="18"/>
                    </a:lnTo>
                    <a:lnTo>
                      <a:pt x="42" y="18"/>
                    </a:lnTo>
                    <a:lnTo>
                      <a:pt x="42"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07" name="Freeform 543"/>
              <p:cNvSpPr>
                <a:spLocks/>
              </p:cNvSpPr>
              <p:nvPr/>
            </p:nvSpPr>
            <p:spPr bwMode="auto">
              <a:xfrm>
                <a:off x="2905" y="2721"/>
                <a:ext cx="21" cy="10"/>
              </a:xfrm>
              <a:custGeom>
                <a:avLst/>
                <a:gdLst>
                  <a:gd name="T0" fmla="*/ 4 w 42"/>
                  <a:gd name="T1" fmla="*/ 10 h 20"/>
                  <a:gd name="T2" fmla="*/ 4 w 42"/>
                  <a:gd name="T3" fmla="*/ 10 h 20"/>
                  <a:gd name="T4" fmla="*/ 21 w 42"/>
                  <a:gd name="T5" fmla="*/ 9 h 20"/>
                  <a:gd name="T6" fmla="*/ 21 w 42"/>
                  <a:gd name="T7" fmla="*/ 0 h 20"/>
                  <a:gd name="T8" fmla="*/ 4 w 42"/>
                  <a:gd name="T9" fmla="*/ 1 h 20"/>
                  <a:gd name="T10" fmla="*/ 4 w 42"/>
                  <a:gd name="T11" fmla="*/ 1 h 20"/>
                  <a:gd name="T12" fmla="*/ 4 w 42"/>
                  <a:gd name="T13" fmla="*/ 1 h 20"/>
                  <a:gd name="T14" fmla="*/ 1 w 42"/>
                  <a:gd name="T15" fmla="*/ 3 h 20"/>
                  <a:gd name="T16" fmla="*/ 0 w 42"/>
                  <a:gd name="T17" fmla="*/ 5 h 20"/>
                  <a:gd name="T18" fmla="*/ 1 w 42"/>
                  <a:gd name="T19" fmla="*/ 8 h 20"/>
                  <a:gd name="T20" fmla="*/ 4 w 42"/>
                  <a:gd name="T21" fmla="*/ 10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20">
                    <a:moveTo>
                      <a:pt x="7" y="20"/>
                    </a:moveTo>
                    <a:lnTo>
                      <a:pt x="7" y="20"/>
                    </a:lnTo>
                    <a:lnTo>
                      <a:pt x="42" y="18"/>
                    </a:lnTo>
                    <a:lnTo>
                      <a:pt x="42" y="0"/>
                    </a:lnTo>
                    <a:lnTo>
                      <a:pt x="7" y="1"/>
                    </a:lnTo>
                    <a:lnTo>
                      <a:pt x="2" y="5"/>
                    </a:lnTo>
                    <a:lnTo>
                      <a:pt x="0" y="10"/>
                    </a:lnTo>
                    <a:lnTo>
                      <a:pt x="2" y="16"/>
                    </a:lnTo>
                    <a:lnTo>
                      <a:pt x="7"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08" name="Freeform 544"/>
              <p:cNvSpPr>
                <a:spLocks/>
              </p:cNvSpPr>
              <p:nvPr/>
            </p:nvSpPr>
            <p:spPr bwMode="auto">
              <a:xfrm>
                <a:off x="2888" y="2722"/>
                <a:ext cx="20" cy="9"/>
              </a:xfrm>
              <a:custGeom>
                <a:avLst/>
                <a:gdLst>
                  <a:gd name="T0" fmla="*/ 3 w 42"/>
                  <a:gd name="T1" fmla="*/ 9 h 19"/>
                  <a:gd name="T2" fmla="*/ 3 w 42"/>
                  <a:gd name="T3" fmla="*/ 9 h 19"/>
                  <a:gd name="T4" fmla="*/ 20 w 42"/>
                  <a:gd name="T5" fmla="*/ 9 h 19"/>
                  <a:gd name="T6" fmla="*/ 20 w 42"/>
                  <a:gd name="T7" fmla="*/ 0 h 19"/>
                  <a:gd name="T8" fmla="*/ 3 w 42"/>
                  <a:gd name="T9" fmla="*/ 0 h 19"/>
                  <a:gd name="T10" fmla="*/ 3 w 42"/>
                  <a:gd name="T11" fmla="*/ 0 h 19"/>
                  <a:gd name="T12" fmla="*/ 3 w 42"/>
                  <a:gd name="T13" fmla="*/ 0 h 19"/>
                  <a:gd name="T14" fmla="*/ 1 w 42"/>
                  <a:gd name="T15" fmla="*/ 2 h 19"/>
                  <a:gd name="T16" fmla="*/ 0 w 42"/>
                  <a:gd name="T17" fmla="*/ 4 h 19"/>
                  <a:gd name="T18" fmla="*/ 1 w 42"/>
                  <a:gd name="T19" fmla="*/ 7 h 19"/>
                  <a:gd name="T20" fmla="*/ 3 w 42"/>
                  <a:gd name="T21" fmla="*/ 9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9">
                    <a:moveTo>
                      <a:pt x="7" y="19"/>
                    </a:moveTo>
                    <a:lnTo>
                      <a:pt x="7" y="19"/>
                    </a:lnTo>
                    <a:lnTo>
                      <a:pt x="42" y="19"/>
                    </a:lnTo>
                    <a:lnTo>
                      <a:pt x="42" y="0"/>
                    </a:lnTo>
                    <a:lnTo>
                      <a:pt x="7" y="0"/>
                    </a:lnTo>
                    <a:lnTo>
                      <a:pt x="2" y="4"/>
                    </a:lnTo>
                    <a:lnTo>
                      <a:pt x="0" y="9"/>
                    </a:lnTo>
                    <a:lnTo>
                      <a:pt x="2" y="15"/>
                    </a:lnTo>
                    <a:lnTo>
                      <a:pt x="7"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09" name="Freeform 545"/>
              <p:cNvSpPr>
                <a:spLocks/>
              </p:cNvSpPr>
              <p:nvPr/>
            </p:nvSpPr>
            <p:spPr bwMode="auto">
              <a:xfrm>
                <a:off x="2869" y="2722"/>
                <a:ext cx="22" cy="9"/>
              </a:xfrm>
              <a:custGeom>
                <a:avLst/>
                <a:gdLst>
                  <a:gd name="T0" fmla="*/ 4 w 44"/>
                  <a:gd name="T1" fmla="*/ 9 h 19"/>
                  <a:gd name="T2" fmla="*/ 4 w 44"/>
                  <a:gd name="T3" fmla="*/ 9 h 19"/>
                  <a:gd name="T4" fmla="*/ 22 w 44"/>
                  <a:gd name="T5" fmla="*/ 9 h 19"/>
                  <a:gd name="T6" fmla="*/ 22 w 44"/>
                  <a:gd name="T7" fmla="*/ 0 h 19"/>
                  <a:gd name="T8" fmla="*/ 4 w 44"/>
                  <a:gd name="T9" fmla="*/ 0 h 19"/>
                  <a:gd name="T10" fmla="*/ 4 w 44"/>
                  <a:gd name="T11" fmla="*/ 0 h 19"/>
                  <a:gd name="T12" fmla="*/ 4 w 44"/>
                  <a:gd name="T13" fmla="*/ 0 h 19"/>
                  <a:gd name="T14" fmla="*/ 1 w 44"/>
                  <a:gd name="T15" fmla="*/ 2 h 19"/>
                  <a:gd name="T16" fmla="*/ 0 w 44"/>
                  <a:gd name="T17" fmla="*/ 4 h 19"/>
                  <a:gd name="T18" fmla="*/ 1 w 44"/>
                  <a:gd name="T19" fmla="*/ 7 h 19"/>
                  <a:gd name="T20" fmla="*/ 4 w 44"/>
                  <a:gd name="T21" fmla="*/ 9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4" h="19">
                    <a:moveTo>
                      <a:pt x="7" y="19"/>
                    </a:moveTo>
                    <a:lnTo>
                      <a:pt x="7" y="19"/>
                    </a:lnTo>
                    <a:lnTo>
                      <a:pt x="44" y="19"/>
                    </a:lnTo>
                    <a:lnTo>
                      <a:pt x="44" y="0"/>
                    </a:lnTo>
                    <a:lnTo>
                      <a:pt x="7" y="0"/>
                    </a:lnTo>
                    <a:lnTo>
                      <a:pt x="2" y="4"/>
                    </a:lnTo>
                    <a:lnTo>
                      <a:pt x="0" y="9"/>
                    </a:lnTo>
                    <a:lnTo>
                      <a:pt x="2" y="15"/>
                    </a:lnTo>
                    <a:lnTo>
                      <a:pt x="7"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10" name="Freeform 546"/>
              <p:cNvSpPr>
                <a:spLocks/>
              </p:cNvSpPr>
              <p:nvPr/>
            </p:nvSpPr>
            <p:spPr bwMode="auto">
              <a:xfrm>
                <a:off x="2852" y="2722"/>
                <a:ext cx="21" cy="9"/>
              </a:xfrm>
              <a:custGeom>
                <a:avLst/>
                <a:gdLst>
                  <a:gd name="T0" fmla="*/ 4 w 42"/>
                  <a:gd name="T1" fmla="*/ 9 h 19"/>
                  <a:gd name="T2" fmla="*/ 4 w 42"/>
                  <a:gd name="T3" fmla="*/ 9 h 19"/>
                  <a:gd name="T4" fmla="*/ 21 w 42"/>
                  <a:gd name="T5" fmla="*/ 9 h 19"/>
                  <a:gd name="T6" fmla="*/ 21 w 42"/>
                  <a:gd name="T7" fmla="*/ 0 h 19"/>
                  <a:gd name="T8" fmla="*/ 4 w 42"/>
                  <a:gd name="T9" fmla="*/ 0 h 19"/>
                  <a:gd name="T10" fmla="*/ 4 w 42"/>
                  <a:gd name="T11" fmla="*/ 0 h 19"/>
                  <a:gd name="T12" fmla="*/ 4 w 42"/>
                  <a:gd name="T13" fmla="*/ 0 h 19"/>
                  <a:gd name="T14" fmla="*/ 1 w 42"/>
                  <a:gd name="T15" fmla="*/ 2 h 19"/>
                  <a:gd name="T16" fmla="*/ 0 w 42"/>
                  <a:gd name="T17" fmla="*/ 4 h 19"/>
                  <a:gd name="T18" fmla="*/ 1 w 42"/>
                  <a:gd name="T19" fmla="*/ 7 h 19"/>
                  <a:gd name="T20" fmla="*/ 4 w 42"/>
                  <a:gd name="T21" fmla="*/ 9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9">
                    <a:moveTo>
                      <a:pt x="7" y="19"/>
                    </a:moveTo>
                    <a:lnTo>
                      <a:pt x="7" y="19"/>
                    </a:lnTo>
                    <a:lnTo>
                      <a:pt x="42" y="19"/>
                    </a:lnTo>
                    <a:lnTo>
                      <a:pt x="42" y="0"/>
                    </a:lnTo>
                    <a:lnTo>
                      <a:pt x="7" y="0"/>
                    </a:lnTo>
                    <a:lnTo>
                      <a:pt x="2" y="4"/>
                    </a:lnTo>
                    <a:lnTo>
                      <a:pt x="0" y="9"/>
                    </a:lnTo>
                    <a:lnTo>
                      <a:pt x="2" y="15"/>
                    </a:lnTo>
                    <a:lnTo>
                      <a:pt x="7"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11" name="Freeform 547"/>
              <p:cNvSpPr>
                <a:spLocks/>
              </p:cNvSpPr>
              <p:nvPr/>
            </p:nvSpPr>
            <p:spPr bwMode="auto">
              <a:xfrm>
                <a:off x="2834" y="2722"/>
                <a:ext cx="21" cy="9"/>
              </a:xfrm>
              <a:custGeom>
                <a:avLst/>
                <a:gdLst>
                  <a:gd name="T0" fmla="*/ 4 w 42"/>
                  <a:gd name="T1" fmla="*/ 9 h 19"/>
                  <a:gd name="T2" fmla="*/ 4 w 42"/>
                  <a:gd name="T3" fmla="*/ 9 h 19"/>
                  <a:gd name="T4" fmla="*/ 21 w 42"/>
                  <a:gd name="T5" fmla="*/ 9 h 19"/>
                  <a:gd name="T6" fmla="*/ 21 w 42"/>
                  <a:gd name="T7" fmla="*/ 0 h 19"/>
                  <a:gd name="T8" fmla="*/ 4 w 42"/>
                  <a:gd name="T9" fmla="*/ 0 h 19"/>
                  <a:gd name="T10" fmla="*/ 4 w 42"/>
                  <a:gd name="T11" fmla="*/ 0 h 19"/>
                  <a:gd name="T12" fmla="*/ 4 w 42"/>
                  <a:gd name="T13" fmla="*/ 0 h 19"/>
                  <a:gd name="T14" fmla="*/ 1 w 42"/>
                  <a:gd name="T15" fmla="*/ 2 h 19"/>
                  <a:gd name="T16" fmla="*/ 0 w 42"/>
                  <a:gd name="T17" fmla="*/ 4 h 19"/>
                  <a:gd name="T18" fmla="*/ 1 w 42"/>
                  <a:gd name="T19" fmla="*/ 7 h 19"/>
                  <a:gd name="T20" fmla="*/ 4 w 42"/>
                  <a:gd name="T21" fmla="*/ 9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9">
                    <a:moveTo>
                      <a:pt x="7" y="19"/>
                    </a:moveTo>
                    <a:lnTo>
                      <a:pt x="7" y="19"/>
                    </a:lnTo>
                    <a:lnTo>
                      <a:pt x="42" y="19"/>
                    </a:lnTo>
                    <a:lnTo>
                      <a:pt x="42" y="0"/>
                    </a:lnTo>
                    <a:lnTo>
                      <a:pt x="7" y="0"/>
                    </a:lnTo>
                    <a:lnTo>
                      <a:pt x="2" y="4"/>
                    </a:lnTo>
                    <a:lnTo>
                      <a:pt x="0" y="9"/>
                    </a:lnTo>
                    <a:lnTo>
                      <a:pt x="2" y="15"/>
                    </a:lnTo>
                    <a:lnTo>
                      <a:pt x="7"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12" name="Freeform 548"/>
              <p:cNvSpPr>
                <a:spLocks/>
              </p:cNvSpPr>
              <p:nvPr/>
            </p:nvSpPr>
            <p:spPr bwMode="auto">
              <a:xfrm>
                <a:off x="2817" y="2722"/>
                <a:ext cx="20" cy="9"/>
              </a:xfrm>
              <a:custGeom>
                <a:avLst/>
                <a:gdLst>
                  <a:gd name="T0" fmla="*/ 3 w 42"/>
                  <a:gd name="T1" fmla="*/ 9 h 19"/>
                  <a:gd name="T2" fmla="*/ 3 w 42"/>
                  <a:gd name="T3" fmla="*/ 9 h 19"/>
                  <a:gd name="T4" fmla="*/ 20 w 42"/>
                  <a:gd name="T5" fmla="*/ 9 h 19"/>
                  <a:gd name="T6" fmla="*/ 20 w 42"/>
                  <a:gd name="T7" fmla="*/ 0 h 19"/>
                  <a:gd name="T8" fmla="*/ 3 w 42"/>
                  <a:gd name="T9" fmla="*/ 0 h 19"/>
                  <a:gd name="T10" fmla="*/ 3 w 42"/>
                  <a:gd name="T11" fmla="*/ 0 h 19"/>
                  <a:gd name="T12" fmla="*/ 3 w 42"/>
                  <a:gd name="T13" fmla="*/ 0 h 19"/>
                  <a:gd name="T14" fmla="*/ 1 w 42"/>
                  <a:gd name="T15" fmla="*/ 2 h 19"/>
                  <a:gd name="T16" fmla="*/ 0 w 42"/>
                  <a:gd name="T17" fmla="*/ 4 h 19"/>
                  <a:gd name="T18" fmla="*/ 1 w 42"/>
                  <a:gd name="T19" fmla="*/ 7 h 19"/>
                  <a:gd name="T20" fmla="*/ 3 w 42"/>
                  <a:gd name="T21" fmla="*/ 9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9">
                    <a:moveTo>
                      <a:pt x="7" y="19"/>
                    </a:moveTo>
                    <a:lnTo>
                      <a:pt x="7" y="19"/>
                    </a:lnTo>
                    <a:lnTo>
                      <a:pt x="42" y="19"/>
                    </a:lnTo>
                    <a:lnTo>
                      <a:pt x="42" y="0"/>
                    </a:lnTo>
                    <a:lnTo>
                      <a:pt x="7" y="0"/>
                    </a:lnTo>
                    <a:lnTo>
                      <a:pt x="2" y="4"/>
                    </a:lnTo>
                    <a:lnTo>
                      <a:pt x="0" y="9"/>
                    </a:lnTo>
                    <a:lnTo>
                      <a:pt x="2" y="15"/>
                    </a:lnTo>
                    <a:lnTo>
                      <a:pt x="7"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13" name="Freeform 549"/>
              <p:cNvSpPr>
                <a:spLocks/>
              </p:cNvSpPr>
              <p:nvPr/>
            </p:nvSpPr>
            <p:spPr bwMode="auto">
              <a:xfrm>
                <a:off x="2799" y="2722"/>
                <a:ext cx="21" cy="9"/>
              </a:xfrm>
              <a:custGeom>
                <a:avLst/>
                <a:gdLst>
                  <a:gd name="T0" fmla="*/ 4 w 42"/>
                  <a:gd name="T1" fmla="*/ 9 h 19"/>
                  <a:gd name="T2" fmla="*/ 4 w 42"/>
                  <a:gd name="T3" fmla="*/ 9 h 19"/>
                  <a:gd name="T4" fmla="*/ 21 w 42"/>
                  <a:gd name="T5" fmla="*/ 9 h 19"/>
                  <a:gd name="T6" fmla="*/ 21 w 42"/>
                  <a:gd name="T7" fmla="*/ 0 h 19"/>
                  <a:gd name="T8" fmla="*/ 4 w 42"/>
                  <a:gd name="T9" fmla="*/ 0 h 19"/>
                  <a:gd name="T10" fmla="*/ 4 w 42"/>
                  <a:gd name="T11" fmla="*/ 0 h 19"/>
                  <a:gd name="T12" fmla="*/ 4 w 42"/>
                  <a:gd name="T13" fmla="*/ 0 h 19"/>
                  <a:gd name="T14" fmla="*/ 1 w 42"/>
                  <a:gd name="T15" fmla="*/ 2 h 19"/>
                  <a:gd name="T16" fmla="*/ 0 w 42"/>
                  <a:gd name="T17" fmla="*/ 4 h 19"/>
                  <a:gd name="T18" fmla="*/ 1 w 42"/>
                  <a:gd name="T19" fmla="*/ 7 h 19"/>
                  <a:gd name="T20" fmla="*/ 4 w 42"/>
                  <a:gd name="T21" fmla="*/ 9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9">
                    <a:moveTo>
                      <a:pt x="7" y="19"/>
                    </a:moveTo>
                    <a:lnTo>
                      <a:pt x="7" y="19"/>
                    </a:lnTo>
                    <a:lnTo>
                      <a:pt x="42" y="19"/>
                    </a:lnTo>
                    <a:lnTo>
                      <a:pt x="42" y="0"/>
                    </a:lnTo>
                    <a:lnTo>
                      <a:pt x="7" y="0"/>
                    </a:lnTo>
                    <a:lnTo>
                      <a:pt x="2" y="4"/>
                    </a:lnTo>
                    <a:lnTo>
                      <a:pt x="0" y="9"/>
                    </a:lnTo>
                    <a:lnTo>
                      <a:pt x="2" y="15"/>
                    </a:lnTo>
                    <a:lnTo>
                      <a:pt x="7"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14" name="Freeform 550"/>
              <p:cNvSpPr>
                <a:spLocks/>
              </p:cNvSpPr>
              <p:nvPr/>
            </p:nvSpPr>
            <p:spPr bwMode="auto">
              <a:xfrm>
                <a:off x="2781" y="2722"/>
                <a:ext cx="21" cy="9"/>
              </a:xfrm>
              <a:custGeom>
                <a:avLst/>
                <a:gdLst>
                  <a:gd name="T0" fmla="*/ 3 w 44"/>
                  <a:gd name="T1" fmla="*/ 9 h 19"/>
                  <a:gd name="T2" fmla="*/ 3 w 44"/>
                  <a:gd name="T3" fmla="*/ 9 h 19"/>
                  <a:gd name="T4" fmla="*/ 21 w 44"/>
                  <a:gd name="T5" fmla="*/ 9 h 19"/>
                  <a:gd name="T6" fmla="*/ 21 w 44"/>
                  <a:gd name="T7" fmla="*/ 0 h 19"/>
                  <a:gd name="T8" fmla="*/ 3 w 44"/>
                  <a:gd name="T9" fmla="*/ 0 h 19"/>
                  <a:gd name="T10" fmla="*/ 3 w 44"/>
                  <a:gd name="T11" fmla="*/ 0 h 19"/>
                  <a:gd name="T12" fmla="*/ 3 w 44"/>
                  <a:gd name="T13" fmla="*/ 0 h 19"/>
                  <a:gd name="T14" fmla="*/ 1 w 44"/>
                  <a:gd name="T15" fmla="*/ 2 h 19"/>
                  <a:gd name="T16" fmla="*/ 0 w 44"/>
                  <a:gd name="T17" fmla="*/ 4 h 19"/>
                  <a:gd name="T18" fmla="*/ 1 w 44"/>
                  <a:gd name="T19" fmla="*/ 7 h 19"/>
                  <a:gd name="T20" fmla="*/ 3 w 44"/>
                  <a:gd name="T21" fmla="*/ 9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4" h="19">
                    <a:moveTo>
                      <a:pt x="7" y="19"/>
                    </a:moveTo>
                    <a:lnTo>
                      <a:pt x="7" y="19"/>
                    </a:lnTo>
                    <a:lnTo>
                      <a:pt x="44" y="19"/>
                    </a:lnTo>
                    <a:lnTo>
                      <a:pt x="44" y="0"/>
                    </a:lnTo>
                    <a:lnTo>
                      <a:pt x="7" y="0"/>
                    </a:lnTo>
                    <a:lnTo>
                      <a:pt x="2" y="4"/>
                    </a:lnTo>
                    <a:lnTo>
                      <a:pt x="0" y="9"/>
                    </a:lnTo>
                    <a:lnTo>
                      <a:pt x="2" y="15"/>
                    </a:lnTo>
                    <a:lnTo>
                      <a:pt x="7"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15" name="Freeform 551"/>
              <p:cNvSpPr>
                <a:spLocks/>
              </p:cNvSpPr>
              <p:nvPr/>
            </p:nvSpPr>
            <p:spPr bwMode="auto">
              <a:xfrm>
                <a:off x="2763" y="2722"/>
                <a:ext cx="21" cy="9"/>
              </a:xfrm>
              <a:custGeom>
                <a:avLst/>
                <a:gdLst>
                  <a:gd name="T0" fmla="*/ 4 w 42"/>
                  <a:gd name="T1" fmla="*/ 9 h 19"/>
                  <a:gd name="T2" fmla="*/ 4 w 42"/>
                  <a:gd name="T3" fmla="*/ 9 h 19"/>
                  <a:gd name="T4" fmla="*/ 21 w 42"/>
                  <a:gd name="T5" fmla="*/ 9 h 19"/>
                  <a:gd name="T6" fmla="*/ 21 w 42"/>
                  <a:gd name="T7" fmla="*/ 0 h 19"/>
                  <a:gd name="T8" fmla="*/ 4 w 42"/>
                  <a:gd name="T9" fmla="*/ 0 h 19"/>
                  <a:gd name="T10" fmla="*/ 4 w 42"/>
                  <a:gd name="T11" fmla="*/ 0 h 19"/>
                  <a:gd name="T12" fmla="*/ 4 w 42"/>
                  <a:gd name="T13" fmla="*/ 0 h 19"/>
                  <a:gd name="T14" fmla="*/ 1 w 42"/>
                  <a:gd name="T15" fmla="*/ 2 h 19"/>
                  <a:gd name="T16" fmla="*/ 0 w 42"/>
                  <a:gd name="T17" fmla="*/ 4 h 19"/>
                  <a:gd name="T18" fmla="*/ 1 w 42"/>
                  <a:gd name="T19" fmla="*/ 7 h 19"/>
                  <a:gd name="T20" fmla="*/ 4 w 42"/>
                  <a:gd name="T21" fmla="*/ 9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9">
                    <a:moveTo>
                      <a:pt x="7" y="19"/>
                    </a:moveTo>
                    <a:lnTo>
                      <a:pt x="7" y="19"/>
                    </a:lnTo>
                    <a:lnTo>
                      <a:pt x="42" y="19"/>
                    </a:lnTo>
                    <a:lnTo>
                      <a:pt x="42" y="0"/>
                    </a:lnTo>
                    <a:lnTo>
                      <a:pt x="7" y="0"/>
                    </a:lnTo>
                    <a:lnTo>
                      <a:pt x="2" y="4"/>
                    </a:lnTo>
                    <a:lnTo>
                      <a:pt x="0" y="9"/>
                    </a:lnTo>
                    <a:lnTo>
                      <a:pt x="2" y="15"/>
                    </a:lnTo>
                    <a:lnTo>
                      <a:pt x="7"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16" name="Freeform 552"/>
              <p:cNvSpPr>
                <a:spLocks/>
              </p:cNvSpPr>
              <p:nvPr/>
            </p:nvSpPr>
            <p:spPr bwMode="auto">
              <a:xfrm>
                <a:off x="2746" y="2722"/>
                <a:ext cx="20" cy="9"/>
              </a:xfrm>
              <a:custGeom>
                <a:avLst/>
                <a:gdLst>
                  <a:gd name="T0" fmla="*/ 3 w 42"/>
                  <a:gd name="T1" fmla="*/ 9 h 19"/>
                  <a:gd name="T2" fmla="*/ 3 w 42"/>
                  <a:gd name="T3" fmla="*/ 9 h 19"/>
                  <a:gd name="T4" fmla="*/ 20 w 42"/>
                  <a:gd name="T5" fmla="*/ 9 h 19"/>
                  <a:gd name="T6" fmla="*/ 20 w 42"/>
                  <a:gd name="T7" fmla="*/ 0 h 19"/>
                  <a:gd name="T8" fmla="*/ 3 w 42"/>
                  <a:gd name="T9" fmla="*/ 0 h 19"/>
                  <a:gd name="T10" fmla="*/ 3 w 42"/>
                  <a:gd name="T11" fmla="*/ 0 h 19"/>
                  <a:gd name="T12" fmla="*/ 3 w 42"/>
                  <a:gd name="T13" fmla="*/ 0 h 19"/>
                  <a:gd name="T14" fmla="*/ 1 w 42"/>
                  <a:gd name="T15" fmla="*/ 2 h 19"/>
                  <a:gd name="T16" fmla="*/ 0 w 42"/>
                  <a:gd name="T17" fmla="*/ 4 h 19"/>
                  <a:gd name="T18" fmla="*/ 1 w 42"/>
                  <a:gd name="T19" fmla="*/ 7 h 19"/>
                  <a:gd name="T20" fmla="*/ 3 w 42"/>
                  <a:gd name="T21" fmla="*/ 9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9">
                    <a:moveTo>
                      <a:pt x="7" y="19"/>
                    </a:moveTo>
                    <a:lnTo>
                      <a:pt x="7" y="19"/>
                    </a:lnTo>
                    <a:lnTo>
                      <a:pt x="42" y="19"/>
                    </a:lnTo>
                    <a:lnTo>
                      <a:pt x="42" y="0"/>
                    </a:lnTo>
                    <a:lnTo>
                      <a:pt x="7" y="0"/>
                    </a:lnTo>
                    <a:lnTo>
                      <a:pt x="2" y="4"/>
                    </a:lnTo>
                    <a:lnTo>
                      <a:pt x="0" y="9"/>
                    </a:lnTo>
                    <a:lnTo>
                      <a:pt x="2" y="15"/>
                    </a:lnTo>
                    <a:lnTo>
                      <a:pt x="7"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17" name="Freeform 553"/>
              <p:cNvSpPr>
                <a:spLocks/>
              </p:cNvSpPr>
              <p:nvPr/>
            </p:nvSpPr>
            <p:spPr bwMode="auto">
              <a:xfrm>
                <a:off x="2728" y="2722"/>
                <a:ext cx="21" cy="9"/>
              </a:xfrm>
              <a:custGeom>
                <a:avLst/>
                <a:gdLst>
                  <a:gd name="T0" fmla="*/ 4 w 42"/>
                  <a:gd name="T1" fmla="*/ 9 h 19"/>
                  <a:gd name="T2" fmla="*/ 4 w 42"/>
                  <a:gd name="T3" fmla="*/ 9 h 19"/>
                  <a:gd name="T4" fmla="*/ 21 w 42"/>
                  <a:gd name="T5" fmla="*/ 9 h 19"/>
                  <a:gd name="T6" fmla="*/ 21 w 42"/>
                  <a:gd name="T7" fmla="*/ 0 h 19"/>
                  <a:gd name="T8" fmla="*/ 4 w 42"/>
                  <a:gd name="T9" fmla="*/ 0 h 19"/>
                  <a:gd name="T10" fmla="*/ 4 w 42"/>
                  <a:gd name="T11" fmla="*/ 0 h 19"/>
                  <a:gd name="T12" fmla="*/ 4 w 42"/>
                  <a:gd name="T13" fmla="*/ 0 h 19"/>
                  <a:gd name="T14" fmla="*/ 1 w 42"/>
                  <a:gd name="T15" fmla="*/ 2 h 19"/>
                  <a:gd name="T16" fmla="*/ 0 w 42"/>
                  <a:gd name="T17" fmla="*/ 4 h 19"/>
                  <a:gd name="T18" fmla="*/ 1 w 42"/>
                  <a:gd name="T19" fmla="*/ 7 h 19"/>
                  <a:gd name="T20" fmla="*/ 4 w 42"/>
                  <a:gd name="T21" fmla="*/ 9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9">
                    <a:moveTo>
                      <a:pt x="7" y="19"/>
                    </a:moveTo>
                    <a:lnTo>
                      <a:pt x="7" y="19"/>
                    </a:lnTo>
                    <a:lnTo>
                      <a:pt x="42" y="19"/>
                    </a:lnTo>
                    <a:lnTo>
                      <a:pt x="42" y="0"/>
                    </a:lnTo>
                    <a:lnTo>
                      <a:pt x="7" y="0"/>
                    </a:lnTo>
                    <a:lnTo>
                      <a:pt x="2" y="4"/>
                    </a:lnTo>
                    <a:lnTo>
                      <a:pt x="0" y="9"/>
                    </a:lnTo>
                    <a:lnTo>
                      <a:pt x="2" y="15"/>
                    </a:lnTo>
                    <a:lnTo>
                      <a:pt x="7"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18" name="Freeform 554"/>
              <p:cNvSpPr>
                <a:spLocks/>
              </p:cNvSpPr>
              <p:nvPr/>
            </p:nvSpPr>
            <p:spPr bwMode="auto">
              <a:xfrm>
                <a:off x="2710" y="2722"/>
                <a:ext cx="21" cy="9"/>
              </a:xfrm>
              <a:custGeom>
                <a:avLst/>
                <a:gdLst>
                  <a:gd name="T0" fmla="*/ 3 w 44"/>
                  <a:gd name="T1" fmla="*/ 9 h 19"/>
                  <a:gd name="T2" fmla="*/ 3 w 44"/>
                  <a:gd name="T3" fmla="*/ 9 h 19"/>
                  <a:gd name="T4" fmla="*/ 21 w 44"/>
                  <a:gd name="T5" fmla="*/ 9 h 19"/>
                  <a:gd name="T6" fmla="*/ 21 w 44"/>
                  <a:gd name="T7" fmla="*/ 0 h 19"/>
                  <a:gd name="T8" fmla="*/ 3 w 44"/>
                  <a:gd name="T9" fmla="*/ 0 h 19"/>
                  <a:gd name="T10" fmla="*/ 3 w 44"/>
                  <a:gd name="T11" fmla="*/ 0 h 19"/>
                  <a:gd name="T12" fmla="*/ 3 w 44"/>
                  <a:gd name="T13" fmla="*/ 0 h 19"/>
                  <a:gd name="T14" fmla="*/ 1 w 44"/>
                  <a:gd name="T15" fmla="*/ 2 h 19"/>
                  <a:gd name="T16" fmla="*/ 0 w 44"/>
                  <a:gd name="T17" fmla="*/ 4 h 19"/>
                  <a:gd name="T18" fmla="*/ 1 w 44"/>
                  <a:gd name="T19" fmla="*/ 7 h 19"/>
                  <a:gd name="T20" fmla="*/ 3 w 44"/>
                  <a:gd name="T21" fmla="*/ 9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4" h="19">
                    <a:moveTo>
                      <a:pt x="7" y="19"/>
                    </a:moveTo>
                    <a:lnTo>
                      <a:pt x="7" y="19"/>
                    </a:lnTo>
                    <a:lnTo>
                      <a:pt x="44" y="19"/>
                    </a:lnTo>
                    <a:lnTo>
                      <a:pt x="44" y="0"/>
                    </a:lnTo>
                    <a:lnTo>
                      <a:pt x="7" y="0"/>
                    </a:lnTo>
                    <a:lnTo>
                      <a:pt x="2" y="4"/>
                    </a:lnTo>
                    <a:lnTo>
                      <a:pt x="0" y="9"/>
                    </a:lnTo>
                    <a:lnTo>
                      <a:pt x="2" y="15"/>
                    </a:lnTo>
                    <a:lnTo>
                      <a:pt x="7"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19" name="Freeform 555"/>
              <p:cNvSpPr>
                <a:spLocks/>
              </p:cNvSpPr>
              <p:nvPr/>
            </p:nvSpPr>
            <p:spPr bwMode="auto">
              <a:xfrm>
                <a:off x="2692" y="2722"/>
                <a:ext cx="21" cy="9"/>
              </a:xfrm>
              <a:custGeom>
                <a:avLst/>
                <a:gdLst>
                  <a:gd name="T0" fmla="*/ 4 w 42"/>
                  <a:gd name="T1" fmla="*/ 9 h 19"/>
                  <a:gd name="T2" fmla="*/ 4 w 42"/>
                  <a:gd name="T3" fmla="*/ 9 h 19"/>
                  <a:gd name="T4" fmla="*/ 21 w 42"/>
                  <a:gd name="T5" fmla="*/ 9 h 19"/>
                  <a:gd name="T6" fmla="*/ 21 w 42"/>
                  <a:gd name="T7" fmla="*/ 0 h 19"/>
                  <a:gd name="T8" fmla="*/ 4 w 42"/>
                  <a:gd name="T9" fmla="*/ 0 h 19"/>
                  <a:gd name="T10" fmla="*/ 4 w 42"/>
                  <a:gd name="T11" fmla="*/ 0 h 19"/>
                  <a:gd name="T12" fmla="*/ 4 w 42"/>
                  <a:gd name="T13" fmla="*/ 0 h 19"/>
                  <a:gd name="T14" fmla="*/ 1 w 42"/>
                  <a:gd name="T15" fmla="*/ 2 h 19"/>
                  <a:gd name="T16" fmla="*/ 0 w 42"/>
                  <a:gd name="T17" fmla="*/ 4 h 19"/>
                  <a:gd name="T18" fmla="*/ 1 w 42"/>
                  <a:gd name="T19" fmla="*/ 7 h 19"/>
                  <a:gd name="T20" fmla="*/ 4 w 42"/>
                  <a:gd name="T21" fmla="*/ 9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19">
                    <a:moveTo>
                      <a:pt x="7" y="19"/>
                    </a:moveTo>
                    <a:lnTo>
                      <a:pt x="7" y="19"/>
                    </a:lnTo>
                    <a:lnTo>
                      <a:pt x="42" y="19"/>
                    </a:lnTo>
                    <a:lnTo>
                      <a:pt x="42" y="0"/>
                    </a:lnTo>
                    <a:lnTo>
                      <a:pt x="7" y="0"/>
                    </a:lnTo>
                    <a:lnTo>
                      <a:pt x="2" y="4"/>
                    </a:lnTo>
                    <a:lnTo>
                      <a:pt x="0" y="9"/>
                    </a:lnTo>
                    <a:lnTo>
                      <a:pt x="2" y="15"/>
                    </a:lnTo>
                    <a:lnTo>
                      <a:pt x="7"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20" name="Freeform 556"/>
              <p:cNvSpPr>
                <a:spLocks/>
              </p:cNvSpPr>
              <p:nvPr/>
            </p:nvSpPr>
            <p:spPr bwMode="auto">
              <a:xfrm>
                <a:off x="2675" y="2722"/>
                <a:ext cx="20" cy="9"/>
              </a:xfrm>
              <a:custGeom>
                <a:avLst/>
                <a:gdLst>
                  <a:gd name="T0" fmla="*/ 0 w 40"/>
                  <a:gd name="T1" fmla="*/ 4 h 19"/>
                  <a:gd name="T2" fmla="*/ 0 w 40"/>
                  <a:gd name="T3" fmla="*/ 9 h 19"/>
                  <a:gd name="T4" fmla="*/ 20 w 40"/>
                  <a:gd name="T5" fmla="*/ 9 h 19"/>
                  <a:gd name="T6" fmla="*/ 20 w 40"/>
                  <a:gd name="T7" fmla="*/ 0 h 19"/>
                  <a:gd name="T8" fmla="*/ 0 w 40"/>
                  <a:gd name="T9" fmla="*/ 0 h 19"/>
                  <a:gd name="T10" fmla="*/ 0 w 40"/>
                  <a:gd name="T11" fmla="*/ 4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 h="19">
                    <a:moveTo>
                      <a:pt x="0" y="9"/>
                    </a:moveTo>
                    <a:lnTo>
                      <a:pt x="0" y="19"/>
                    </a:lnTo>
                    <a:lnTo>
                      <a:pt x="40" y="19"/>
                    </a:lnTo>
                    <a:lnTo>
                      <a:pt x="40" y="0"/>
                    </a:lnTo>
                    <a:lnTo>
                      <a:pt x="0" y="0"/>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21" name="Freeform 557"/>
              <p:cNvSpPr>
                <a:spLocks/>
              </p:cNvSpPr>
              <p:nvPr/>
            </p:nvSpPr>
            <p:spPr bwMode="auto">
              <a:xfrm>
                <a:off x="2672" y="2722"/>
                <a:ext cx="3" cy="9"/>
              </a:xfrm>
              <a:custGeom>
                <a:avLst/>
                <a:gdLst>
                  <a:gd name="T0" fmla="*/ 3 w 7"/>
                  <a:gd name="T1" fmla="*/ 0 h 19"/>
                  <a:gd name="T2" fmla="*/ 1 w 7"/>
                  <a:gd name="T3" fmla="*/ 2 h 19"/>
                  <a:gd name="T4" fmla="*/ 0 w 7"/>
                  <a:gd name="T5" fmla="*/ 4 h 19"/>
                  <a:gd name="T6" fmla="*/ 1 w 7"/>
                  <a:gd name="T7" fmla="*/ 7 h 19"/>
                  <a:gd name="T8" fmla="*/ 3 w 7"/>
                  <a:gd name="T9" fmla="*/ 9 h 19"/>
                  <a:gd name="T10" fmla="*/ 3 w 7"/>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9">
                    <a:moveTo>
                      <a:pt x="7" y="0"/>
                    </a:moveTo>
                    <a:lnTo>
                      <a:pt x="2" y="4"/>
                    </a:lnTo>
                    <a:lnTo>
                      <a:pt x="0" y="9"/>
                    </a:lnTo>
                    <a:lnTo>
                      <a:pt x="2" y="15"/>
                    </a:lnTo>
                    <a:lnTo>
                      <a:pt x="7" y="19"/>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22" name="Freeform 558"/>
              <p:cNvSpPr>
                <a:spLocks/>
              </p:cNvSpPr>
              <p:nvPr/>
            </p:nvSpPr>
            <p:spPr bwMode="auto">
              <a:xfrm>
                <a:off x="3196" y="2673"/>
                <a:ext cx="48" cy="16"/>
              </a:xfrm>
              <a:custGeom>
                <a:avLst/>
                <a:gdLst>
                  <a:gd name="T0" fmla="*/ 0 w 95"/>
                  <a:gd name="T1" fmla="*/ 0 h 32"/>
                  <a:gd name="T2" fmla="*/ 14 w 95"/>
                  <a:gd name="T3" fmla="*/ 16 h 32"/>
                  <a:gd name="T4" fmla="*/ 48 w 95"/>
                  <a:gd name="T5" fmla="*/ 16 h 32"/>
                  <a:gd name="T6" fmla="*/ 48 w 95"/>
                  <a:gd name="T7" fmla="*/ 9 h 32"/>
                  <a:gd name="T8" fmla="*/ 48 w 95"/>
                  <a:gd name="T9" fmla="*/ 4 h 32"/>
                  <a:gd name="T10" fmla="*/ 48 w 95"/>
                  <a:gd name="T11" fmla="*/ 0 h 32"/>
                  <a:gd name="T12" fmla="*/ 0 w 95"/>
                  <a:gd name="T13" fmla="*/ 0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5" h="32">
                    <a:moveTo>
                      <a:pt x="0" y="0"/>
                    </a:moveTo>
                    <a:lnTo>
                      <a:pt x="28" y="32"/>
                    </a:lnTo>
                    <a:lnTo>
                      <a:pt x="95" y="32"/>
                    </a:lnTo>
                    <a:lnTo>
                      <a:pt x="95" y="18"/>
                    </a:lnTo>
                    <a:lnTo>
                      <a:pt x="95" y="7"/>
                    </a:lnTo>
                    <a:lnTo>
                      <a:pt x="95" y="0"/>
                    </a:lnTo>
                    <a:lnTo>
                      <a:pt x="0"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23" name="Freeform 559"/>
              <p:cNvSpPr>
                <a:spLocks/>
              </p:cNvSpPr>
              <p:nvPr/>
            </p:nvSpPr>
            <p:spPr bwMode="auto">
              <a:xfrm>
                <a:off x="3184" y="2660"/>
                <a:ext cx="60" cy="26"/>
              </a:xfrm>
              <a:custGeom>
                <a:avLst/>
                <a:gdLst>
                  <a:gd name="T0" fmla="*/ 0 w 119"/>
                  <a:gd name="T1" fmla="*/ 0 h 51"/>
                  <a:gd name="T2" fmla="*/ 24 w 119"/>
                  <a:gd name="T3" fmla="*/ 26 h 51"/>
                  <a:gd name="T4" fmla="*/ 60 w 119"/>
                  <a:gd name="T5" fmla="*/ 26 h 51"/>
                  <a:gd name="T6" fmla="*/ 60 w 119"/>
                  <a:gd name="T7" fmla="*/ 22 h 51"/>
                  <a:gd name="T8" fmla="*/ 60 w 119"/>
                  <a:gd name="T9" fmla="*/ 17 h 51"/>
                  <a:gd name="T10" fmla="*/ 60 w 119"/>
                  <a:gd name="T11" fmla="*/ 10 h 51"/>
                  <a:gd name="T12" fmla="*/ 60 w 119"/>
                  <a:gd name="T13" fmla="*/ 4 h 51"/>
                  <a:gd name="T14" fmla="*/ 60 w 119"/>
                  <a:gd name="T15" fmla="*/ 0 h 51"/>
                  <a:gd name="T16" fmla="*/ 0 w 119"/>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9" h="51">
                    <a:moveTo>
                      <a:pt x="0" y="0"/>
                    </a:moveTo>
                    <a:lnTo>
                      <a:pt x="47" y="51"/>
                    </a:lnTo>
                    <a:lnTo>
                      <a:pt x="119" y="51"/>
                    </a:lnTo>
                    <a:lnTo>
                      <a:pt x="119" y="44"/>
                    </a:lnTo>
                    <a:lnTo>
                      <a:pt x="119" y="33"/>
                    </a:lnTo>
                    <a:lnTo>
                      <a:pt x="119" y="19"/>
                    </a:lnTo>
                    <a:lnTo>
                      <a:pt x="119" y="8"/>
                    </a:lnTo>
                    <a:lnTo>
                      <a:pt x="119" y="0"/>
                    </a:lnTo>
                    <a:lnTo>
                      <a:pt x="0"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24" name="Freeform 560"/>
              <p:cNvSpPr>
                <a:spLocks/>
              </p:cNvSpPr>
              <p:nvPr/>
            </p:nvSpPr>
            <p:spPr bwMode="auto">
              <a:xfrm>
                <a:off x="3177" y="2648"/>
                <a:ext cx="67" cy="25"/>
              </a:xfrm>
              <a:custGeom>
                <a:avLst/>
                <a:gdLst>
                  <a:gd name="T0" fmla="*/ 20 w 134"/>
                  <a:gd name="T1" fmla="*/ 25 h 51"/>
                  <a:gd name="T2" fmla="*/ 0 w 134"/>
                  <a:gd name="T3" fmla="*/ 5 h 51"/>
                  <a:gd name="T4" fmla="*/ 0 w 134"/>
                  <a:gd name="T5" fmla="*/ 9 h 51"/>
                  <a:gd name="T6" fmla="*/ 0 w 134"/>
                  <a:gd name="T7" fmla="*/ 3 h 51"/>
                  <a:gd name="T8" fmla="*/ 0 w 134"/>
                  <a:gd name="T9" fmla="*/ 0 h 51"/>
                  <a:gd name="T10" fmla="*/ 67 w 134"/>
                  <a:gd name="T11" fmla="*/ 0 h 51"/>
                  <a:gd name="T12" fmla="*/ 67 w 134"/>
                  <a:gd name="T13" fmla="*/ 2 h 51"/>
                  <a:gd name="T14" fmla="*/ 67 w 134"/>
                  <a:gd name="T15" fmla="*/ 9 h 51"/>
                  <a:gd name="T16" fmla="*/ 67 w 134"/>
                  <a:gd name="T17" fmla="*/ 16 h 51"/>
                  <a:gd name="T18" fmla="*/ 67 w 134"/>
                  <a:gd name="T19" fmla="*/ 22 h 51"/>
                  <a:gd name="T20" fmla="*/ 67 w 134"/>
                  <a:gd name="T21" fmla="*/ 25 h 51"/>
                  <a:gd name="T22" fmla="*/ 20 w 134"/>
                  <a:gd name="T23" fmla="*/ 25 h 5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4" h="51">
                    <a:moveTo>
                      <a:pt x="39" y="51"/>
                    </a:moveTo>
                    <a:lnTo>
                      <a:pt x="0" y="11"/>
                    </a:lnTo>
                    <a:lnTo>
                      <a:pt x="0" y="18"/>
                    </a:lnTo>
                    <a:lnTo>
                      <a:pt x="0" y="7"/>
                    </a:lnTo>
                    <a:lnTo>
                      <a:pt x="0" y="0"/>
                    </a:lnTo>
                    <a:lnTo>
                      <a:pt x="134" y="0"/>
                    </a:lnTo>
                    <a:lnTo>
                      <a:pt x="134" y="4"/>
                    </a:lnTo>
                    <a:lnTo>
                      <a:pt x="134" y="18"/>
                    </a:lnTo>
                    <a:lnTo>
                      <a:pt x="134" y="33"/>
                    </a:lnTo>
                    <a:lnTo>
                      <a:pt x="134" y="44"/>
                    </a:lnTo>
                    <a:lnTo>
                      <a:pt x="134" y="51"/>
                    </a:lnTo>
                    <a:lnTo>
                      <a:pt x="39" y="51"/>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25" name="Freeform 561"/>
              <p:cNvSpPr>
                <a:spLocks/>
              </p:cNvSpPr>
              <p:nvPr/>
            </p:nvSpPr>
            <p:spPr bwMode="auto">
              <a:xfrm>
                <a:off x="3177" y="2635"/>
                <a:ext cx="67" cy="25"/>
              </a:xfrm>
              <a:custGeom>
                <a:avLst/>
                <a:gdLst>
                  <a:gd name="T0" fmla="*/ 8 w 134"/>
                  <a:gd name="T1" fmla="*/ 25 h 50"/>
                  <a:gd name="T2" fmla="*/ 0 w 134"/>
                  <a:gd name="T3" fmla="*/ 18 h 50"/>
                  <a:gd name="T4" fmla="*/ 0 w 134"/>
                  <a:gd name="T5" fmla="*/ 22 h 50"/>
                  <a:gd name="T6" fmla="*/ 0 w 134"/>
                  <a:gd name="T7" fmla="*/ 16 h 50"/>
                  <a:gd name="T8" fmla="*/ 0 w 134"/>
                  <a:gd name="T9" fmla="*/ 9 h 50"/>
                  <a:gd name="T10" fmla="*/ 0 w 134"/>
                  <a:gd name="T11" fmla="*/ 4 h 50"/>
                  <a:gd name="T12" fmla="*/ 0 w 134"/>
                  <a:gd name="T13" fmla="*/ 0 h 50"/>
                  <a:gd name="T14" fmla="*/ 66 w 134"/>
                  <a:gd name="T15" fmla="*/ 0 h 50"/>
                  <a:gd name="T16" fmla="*/ 66 w 134"/>
                  <a:gd name="T17" fmla="*/ 2 h 50"/>
                  <a:gd name="T18" fmla="*/ 67 w 134"/>
                  <a:gd name="T19" fmla="*/ 9 h 50"/>
                  <a:gd name="T20" fmla="*/ 67 w 134"/>
                  <a:gd name="T21" fmla="*/ 15 h 50"/>
                  <a:gd name="T22" fmla="*/ 67 w 134"/>
                  <a:gd name="T23" fmla="*/ 22 h 50"/>
                  <a:gd name="T24" fmla="*/ 67 w 134"/>
                  <a:gd name="T25" fmla="*/ 25 h 50"/>
                  <a:gd name="T26" fmla="*/ 8 w 134"/>
                  <a:gd name="T27" fmla="*/ 25 h 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34" h="50">
                    <a:moveTo>
                      <a:pt x="15" y="50"/>
                    </a:moveTo>
                    <a:lnTo>
                      <a:pt x="0" y="36"/>
                    </a:lnTo>
                    <a:lnTo>
                      <a:pt x="0" y="43"/>
                    </a:lnTo>
                    <a:lnTo>
                      <a:pt x="0" y="32"/>
                    </a:lnTo>
                    <a:lnTo>
                      <a:pt x="0" y="18"/>
                    </a:lnTo>
                    <a:lnTo>
                      <a:pt x="0" y="7"/>
                    </a:lnTo>
                    <a:lnTo>
                      <a:pt x="0" y="0"/>
                    </a:lnTo>
                    <a:lnTo>
                      <a:pt x="131" y="0"/>
                    </a:lnTo>
                    <a:lnTo>
                      <a:pt x="131" y="3"/>
                    </a:lnTo>
                    <a:lnTo>
                      <a:pt x="134" y="18"/>
                    </a:lnTo>
                    <a:lnTo>
                      <a:pt x="134" y="29"/>
                    </a:lnTo>
                    <a:lnTo>
                      <a:pt x="134" y="43"/>
                    </a:lnTo>
                    <a:lnTo>
                      <a:pt x="134" y="50"/>
                    </a:lnTo>
                    <a:lnTo>
                      <a:pt x="15" y="5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26" name="Freeform 562"/>
              <p:cNvSpPr>
                <a:spLocks/>
              </p:cNvSpPr>
              <p:nvPr/>
            </p:nvSpPr>
            <p:spPr bwMode="auto">
              <a:xfrm>
                <a:off x="3177" y="2622"/>
                <a:ext cx="67" cy="26"/>
              </a:xfrm>
              <a:custGeom>
                <a:avLst/>
                <a:gdLst>
                  <a:gd name="T0" fmla="*/ 0 w 134"/>
                  <a:gd name="T1" fmla="*/ 26 h 51"/>
                  <a:gd name="T2" fmla="*/ 0 w 134"/>
                  <a:gd name="T3" fmla="*/ 22 h 51"/>
                  <a:gd name="T4" fmla="*/ 0 w 134"/>
                  <a:gd name="T5" fmla="*/ 17 h 51"/>
                  <a:gd name="T6" fmla="*/ 0 w 134"/>
                  <a:gd name="T7" fmla="*/ 10 h 51"/>
                  <a:gd name="T8" fmla="*/ 0 w 134"/>
                  <a:gd name="T9" fmla="*/ 4 h 51"/>
                  <a:gd name="T10" fmla="*/ 0 w 134"/>
                  <a:gd name="T11" fmla="*/ 0 h 51"/>
                  <a:gd name="T12" fmla="*/ 66 w 134"/>
                  <a:gd name="T13" fmla="*/ 0 h 51"/>
                  <a:gd name="T14" fmla="*/ 66 w 134"/>
                  <a:gd name="T15" fmla="*/ 2 h 51"/>
                  <a:gd name="T16" fmla="*/ 66 w 134"/>
                  <a:gd name="T17" fmla="*/ 10 h 51"/>
                  <a:gd name="T18" fmla="*/ 66 w 134"/>
                  <a:gd name="T19" fmla="*/ 15 h 51"/>
                  <a:gd name="T20" fmla="*/ 67 w 134"/>
                  <a:gd name="T21" fmla="*/ 22 h 51"/>
                  <a:gd name="T22" fmla="*/ 67 w 134"/>
                  <a:gd name="T23" fmla="*/ 26 h 51"/>
                  <a:gd name="T24" fmla="*/ 0 w 134"/>
                  <a:gd name="T25" fmla="*/ 26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4" h="51">
                    <a:moveTo>
                      <a:pt x="0" y="51"/>
                    </a:moveTo>
                    <a:lnTo>
                      <a:pt x="0" y="44"/>
                    </a:lnTo>
                    <a:lnTo>
                      <a:pt x="0" y="33"/>
                    </a:lnTo>
                    <a:lnTo>
                      <a:pt x="0" y="19"/>
                    </a:lnTo>
                    <a:lnTo>
                      <a:pt x="0" y="8"/>
                    </a:lnTo>
                    <a:lnTo>
                      <a:pt x="0" y="0"/>
                    </a:lnTo>
                    <a:lnTo>
                      <a:pt x="131" y="0"/>
                    </a:lnTo>
                    <a:lnTo>
                      <a:pt x="131" y="4"/>
                    </a:lnTo>
                    <a:lnTo>
                      <a:pt x="131" y="19"/>
                    </a:lnTo>
                    <a:lnTo>
                      <a:pt x="131" y="29"/>
                    </a:lnTo>
                    <a:lnTo>
                      <a:pt x="134" y="44"/>
                    </a:lnTo>
                    <a:lnTo>
                      <a:pt x="134" y="51"/>
                    </a:lnTo>
                    <a:lnTo>
                      <a:pt x="0" y="51"/>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27" name="Freeform 563"/>
              <p:cNvSpPr>
                <a:spLocks/>
              </p:cNvSpPr>
              <p:nvPr/>
            </p:nvSpPr>
            <p:spPr bwMode="auto">
              <a:xfrm>
                <a:off x="3177" y="2610"/>
                <a:ext cx="65" cy="25"/>
              </a:xfrm>
              <a:custGeom>
                <a:avLst/>
                <a:gdLst>
                  <a:gd name="T0" fmla="*/ 0 w 131"/>
                  <a:gd name="T1" fmla="*/ 25 h 51"/>
                  <a:gd name="T2" fmla="*/ 0 w 131"/>
                  <a:gd name="T3" fmla="*/ 22 h 51"/>
                  <a:gd name="T4" fmla="*/ 0 w 131"/>
                  <a:gd name="T5" fmla="*/ 16 h 51"/>
                  <a:gd name="T6" fmla="*/ 0 w 131"/>
                  <a:gd name="T7" fmla="*/ 9 h 51"/>
                  <a:gd name="T8" fmla="*/ 0 w 131"/>
                  <a:gd name="T9" fmla="*/ 2 h 51"/>
                  <a:gd name="T10" fmla="*/ 0 w 131"/>
                  <a:gd name="T11" fmla="*/ 0 h 51"/>
                  <a:gd name="T12" fmla="*/ 65 w 131"/>
                  <a:gd name="T13" fmla="*/ 0 h 51"/>
                  <a:gd name="T14" fmla="*/ 65 w 131"/>
                  <a:gd name="T15" fmla="*/ 2 h 51"/>
                  <a:gd name="T16" fmla="*/ 65 w 131"/>
                  <a:gd name="T17" fmla="*/ 9 h 51"/>
                  <a:gd name="T18" fmla="*/ 65 w 131"/>
                  <a:gd name="T19" fmla="*/ 14 h 51"/>
                  <a:gd name="T20" fmla="*/ 65 w 131"/>
                  <a:gd name="T21" fmla="*/ 22 h 51"/>
                  <a:gd name="T22" fmla="*/ 65 w 131"/>
                  <a:gd name="T23" fmla="*/ 25 h 51"/>
                  <a:gd name="T24" fmla="*/ 0 w 131"/>
                  <a:gd name="T25" fmla="*/ 25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1" h="51">
                    <a:moveTo>
                      <a:pt x="0" y="51"/>
                    </a:moveTo>
                    <a:lnTo>
                      <a:pt x="0" y="44"/>
                    </a:lnTo>
                    <a:lnTo>
                      <a:pt x="0" y="33"/>
                    </a:lnTo>
                    <a:lnTo>
                      <a:pt x="0" y="18"/>
                    </a:lnTo>
                    <a:lnTo>
                      <a:pt x="0" y="4"/>
                    </a:lnTo>
                    <a:lnTo>
                      <a:pt x="0" y="0"/>
                    </a:lnTo>
                    <a:lnTo>
                      <a:pt x="131" y="0"/>
                    </a:lnTo>
                    <a:lnTo>
                      <a:pt x="131" y="4"/>
                    </a:lnTo>
                    <a:lnTo>
                      <a:pt x="131" y="18"/>
                    </a:lnTo>
                    <a:lnTo>
                      <a:pt x="131" y="29"/>
                    </a:lnTo>
                    <a:lnTo>
                      <a:pt x="131" y="44"/>
                    </a:lnTo>
                    <a:lnTo>
                      <a:pt x="131" y="51"/>
                    </a:lnTo>
                    <a:lnTo>
                      <a:pt x="0" y="51"/>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28" name="Freeform 564"/>
              <p:cNvSpPr>
                <a:spLocks/>
              </p:cNvSpPr>
              <p:nvPr/>
            </p:nvSpPr>
            <p:spPr bwMode="auto">
              <a:xfrm>
                <a:off x="3177" y="2597"/>
                <a:ext cx="65" cy="25"/>
              </a:xfrm>
              <a:custGeom>
                <a:avLst/>
                <a:gdLst>
                  <a:gd name="T0" fmla="*/ 0 w 131"/>
                  <a:gd name="T1" fmla="*/ 25 h 50"/>
                  <a:gd name="T2" fmla="*/ 0 w 131"/>
                  <a:gd name="T3" fmla="*/ 22 h 50"/>
                  <a:gd name="T4" fmla="*/ 0 w 131"/>
                  <a:gd name="T5" fmla="*/ 15 h 50"/>
                  <a:gd name="T6" fmla="*/ 0 w 131"/>
                  <a:gd name="T7" fmla="*/ 9 h 50"/>
                  <a:gd name="T8" fmla="*/ 0 w 131"/>
                  <a:gd name="T9" fmla="*/ 2 h 50"/>
                  <a:gd name="T10" fmla="*/ 0 w 131"/>
                  <a:gd name="T11" fmla="*/ 0 h 50"/>
                  <a:gd name="T12" fmla="*/ 65 w 131"/>
                  <a:gd name="T13" fmla="*/ 0 h 50"/>
                  <a:gd name="T14" fmla="*/ 65 w 131"/>
                  <a:gd name="T15" fmla="*/ 2 h 50"/>
                  <a:gd name="T16" fmla="*/ 65 w 131"/>
                  <a:gd name="T17" fmla="*/ 9 h 50"/>
                  <a:gd name="T18" fmla="*/ 65 w 131"/>
                  <a:gd name="T19" fmla="*/ 15 h 50"/>
                  <a:gd name="T20" fmla="*/ 65 w 131"/>
                  <a:gd name="T21" fmla="*/ 22 h 50"/>
                  <a:gd name="T22" fmla="*/ 65 w 131"/>
                  <a:gd name="T23" fmla="*/ 25 h 50"/>
                  <a:gd name="T24" fmla="*/ 0 w 131"/>
                  <a:gd name="T25" fmla="*/ 25 h 5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1" h="50">
                    <a:moveTo>
                      <a:pt x="0" y="50"/>
                    </a:moveTo>
                    <a:lnTo>
                      <a:pt x="0" y="43"/>
                    </a:lnTo>
                    <a:lnTo>
                      <a:pt x="0" y="29"/>
                    </a:lnTo>
                    <a:lnTo>
                      <a:pt x="0" y="18"/>
                    </a:lnTo>
                    <a:lnTo>
                      <a:pt x="0" y="3"/>
                    </a:lnTo>
                    <a:lnTo>
                      <a:pt x="0" y="0"/>
                    </a:lnTo>
                    <a:lnTo>
                      <a:pt x="131" y="0"/>
                    </a:lnTo>
                    <a:lnTo>
                      <a:pt x="131" y="3"/>
                    </a:lnTo>
                    <a:lnTo>
                      <a:pt x="131" y="18"/>
                    </a:lnTo>
                    <a:lnTo>
                      <a:pt x="131" y="29"/>
                    </a:lnTo>
                    <a:lnTo>
                      <a:pt x="131" y="43"/>
                    </a:lnTo>
                    <a:lnTo>
                      <a:pt x="131" y="50"/>
                    </a:lnTo>
                    <a:lnTo>
                      <a:pt x="0" y="5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29" name="Freeform 565"/>
              <p:cNvSpPr>
                <a:spLocks/>
              </p:cNvSpPr>
              <p:nvPr/>
            </p:nvSpPr>
            <p:spPr bwMode="auto">
              <a:xfrm>
                <a:off x="3177" y="2584"/>
                <a:ext cx="65" cy="26"/>
              </a:xfrm>
              <a:custGeom>
                <a:avLst/>
                <a:gdLst>
                  <a:gd name="T0" fmla="*/ 0 w 131"/>
                  <a:gd name="T1" fmla="*/ 26 h 50"/>
                  <a:gd name="T2" fmla="*/ 0 w 131"/>
                  <a:gd name="T3" fmla="*/ 22 h 50"/>
                  <a:gd name="T4" fmla="*/ 0 w 131"/>
                  <a:gd name="T5" fmla="*/ 15 h 50"/>
                  <a:gd name="T6" fmla="*/ 0 w 131"/>
                  <a:gd name="T7" fmla="*/ 9 h 50"/>
                  <a:gd name="T8" fmla="*/ 0 w 131"/>
                  <a:gd name="T9" fmla="*/ 2 h 50"/>
                  <a:gd name="T10" fmla="*/ 0 w 131"/>
                  <a:gd name="T11" fmla="*/ 0 h 50"/>
                  <a:gd name="T12" fmla="*/ 65 w 131"/>
                  <a:gd name="T13" fmla="*/ 0 h 50"/>
                  <a:gd name="T14" fmla="*/ 65 w 131"/>
                  <a:gd name="T15" fmla="*/ 2 h 50"/>
                  <a:gd name="T16" fmla="*/ 65 w 131"/>
                  <a:gd name="T17" fmla="*/ 7 h 50"/>
                  <a:gd name="T18" fmla="*/ 65 w 131"/>
                  <a:gd name="T19" fmla="*/ 15 h 50"/>
                  <a:gd name="T20" fmla="*/ 65 w 131"/>
                  <a:gd name="T21" fmla="*/ 22 h 50"/>
                  <a:gd name="T22" fmla="*/ 65 w 131"/>
                  <a:gd name="T23" fmla="*/ 26 h 50"/>
                  <a:gd name="T24" fmla="*/ 0 w 131"/>
                  <a:gd name="T25" fmla="*/ 26 h 5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1" h="50">
                    <a:moveTo>
                      <a:pt x="0" y="50"/>
                    </a:moveTo>
                    <a:lnTo>
                      <a:pt x="0" y="43"/>
                    </a:lnTo>
                    <a:lnTo>
                      <a:pt x="0" y="28"/>
                    </a:lnTo>
                    <a:lnTo>
                      <a:pt x="0" y="18"/>
                    </a:lnTo>
                    <a:lnTo>
                      <a:pt x="0" y="3"/>
                    </a:lnTo>
                    <a:lnTo>
                      <a:pt x="0" y="0"/>
                    </a:lnTo>
                    <a:lnTo>
                      <a:pt x="131" y="0"/>
                    </a:lnTo>
                    <a:lnTo>
                      <a:pt x="131" y="3"/>
                    </a:lnTo>
                    <a:lnTo>
                      <a:pt x="131" y="14"/>
                    </a:lnTo>
                    <a:lnTo>
                      <a:pt x="131" y="28"/>
                    </a:lnTo>
                    <a:lnTo>
                      <a:pt x="131" y="43"/>
                    </a:lnTo>
                    <a:lnTo>
                      <a:pt x="131" y="50"/>
                    </a:lnTo>
                    <a:lnTo>
                      <a:pt x="0" y="5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30" name="Freeform 566"/>
              <p:cNvSpPr>
                <a:spLocks/>
              </p:cNvSpPr>
              <p:nvPr/>
            </p:nvSpPr>
            <p:spPr bwMode="auto">
              <a:xfrm>
                <a:off x="3177" y="2571"/>
                <a:ext cx="65" cy="26"/>
              </a:xfrm>
              <a:custGeom>
                <a:avLst/>
                <a:gdLst>
                  <a:gd name="T0" fmla="*/ 0 w 131"/>
                  <a:gd name="T1" fmla="*/ 26 h 53"/>
                  <a:gd name="T2" fmla="*/ 0 w 131"/>
                  <a:gd name="T3" fmla="*/ 23 h 53"/>
                  <a:gd name="T4" fmla="*/ 0 w 131"/>
                  <a:gd name="T5" fmla="*/ 15 h 53"/>
                  <a:gd name="T6" fmla="*/ 0 w 131"/>
                  <a:gd name="T7" fmla="*/ 10 h 53"/>
                  <a:gd name="T8" fmla="*/ 0 w 131"/>
                  <a:gd name="T9" fmla="*/ 3 h 53"/>
                  <a:gd name="T10" fmla="*/ 0 w 131"/>
                  <a:gd name="T11" fmla="*/ 0 h 53"/>
                  <a:gd name="T12" fmla="*/ 65 w 131"/>
                  <a:gd name="T13" fmla="*/ 0 h 53"/>
                  <a:gd name="T14" fmla="*/ 65 w 131"/>
                  <a:gd name="T15" fmla="*/ 3 h 53"/>
                  <a:gd name="T16" fmla="*/ 65 w 131"/>
                  <a:gd name="T17" fmla="*/ 8 h 53"/>
                  <a:gd name="T18" fmla="*/ 65 w 131"/>
                  <a:gd name="T19" fmla="*/ 15 h 53"/>
                  <a:gd name="T20" fmla="*/ 65 w 131"/>
                  <a:gd name="T21" fmla="*/ 21 h 53"/>
                  <a:gd name="T22" fmla="*/ 65 w 131"/>
                  <a:gd name="T23" fmla="*/ 26 h 53"/>
                  <a:gd name="T24" fmla="*/ 0 w 131"/>
                  <a:gd name="T25" fmla="*/ 26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1" h="53">
                    <a:moveTo>
                      <a:pt x="0" y="53"/>
                    </a:moveTo>
                    <a:lnTo>
                      <a:pt x="0" y="46"/>
                    </a:lnTo>
                    <a:lnTo>
                      <a:pt x="0" y="31"/>
                    </a:lnTo>
                    <a:lnTo>
                      <a:pt x="0" y="20"/>
                    </a:lnTo>
                    <a:lnTo>
                      <a:pt x="0" y="6"/>
                    </a:lnTo>
                    <a:lnTo>
                      <a:pt x="0" y="0"/>
                    </a:lnTo>
                    <a:lnTo>
                      <a:pt x="131" y="0"/>
                    </a:lnTo>
                    <a:lnTo>
                      <a:pt x="131" y="6"/>
                    </a:lnTo>
                    <a:lnTo>
                      <a:pt x="131" y="17"/>
                    </a:lnTo>
                    <a:lnTo>
                      <a:pt x="131" y="31"/>
                    </a:lnTo>
                    <a:lnTo>
                      <a:pt x="131" y="42"/>
                    </a:lnTo>
                    <a:lnTo>
                      <a:pt x="131" y="53"/>
                    </a:lnTo>
                    <a:lnTo>
                      <a:pt x="0" y="5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31" name="Freeform 567"/>
              <p:cNvSpPr>
                <a:spLocks/>
              </p:cNvSpPr>
              <p:nvPr/>
            </p:nvSpPr>
            <p:spPr bwMode="auto">
              <a:xfrm>
                <a:off x="3177" y="2558"/>
                <a:ext cx="65" cy="26"/>
              </a:xfrm>
              <a:custGeom>
                <a:avLst/>
                <a:gdLst>
                  <a:gd name="T0" fmla="*/ 0 w 131"/>
                  <a:gd name="T1" fmla="*/ 26 h 53"/>
                  <a:gd name="T2" fmla="*/ 0 w 131"/>
                  <a:gd name="T3" fmla="*/ 22 h 53"/>
                  <a:gd name="T4" fmla="*/ 0 w 131"/>
                  <a:gd name="T5" fmla="*/ 15 h 53"/>
                  <a:gd name="T6" fmla="*/ 0 w 131"/>
                  <a:gd name="T7" fmla="*/ 8 h 53"/>
                  <a:gd name="T8" fmla="*/ 0 w 131"/>
                  <a:gd name="T9" fmla="*/ 2 h 53"/>
                  <a:gd name="T10" fmla="*/ 0 w 131"/>
                  <a:gd name="T11" fmla="*/ 0 h 53"/>
                  <a:gd name="T12" fmla="*/ 65 w 131"/>
                  <a:gd name="T13" fmla="*/ 0 h 53"/>
                  <a:gd name="T14" fmla="*/ 65 w 131"/>
                  <a:gd name="T15" fmla="*/ 2 h 53"/>
                  <a:gd name="T16" fmla="*/ 65 w 131"/>
                  <a:gd name="T17" fmla="*/ 8 h 53"/>
                  <a:gd name="T18" fmla="*/ 65 w 131"/>
                  <a:gd name="T19" fmla="*/ 15 h 53"/>
                  <a:gd name="T20" fmla="*/ 65 w 131"/>
                  <a:gd name="T21" fmla="*/ 21 h 53"/>
                  <a:gd name="T22" fmla="*/ 65 w 131"/>
                  <a:gd name="T23" fmla="*/ 26 h 53"/>
                  <a:gd name="T24" fmla="*/ 0 w 131"/>
                  <a:gd name="T25" fmla="*/ 26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1" h="53">
                    <a:moveTo>
                      <a:pt x="0" y="53"/>
                    </a:moveTo>
                    <a:lnTo>
                      <a:pt x="0" y="45"/>
                    </a:lnTo>
                    <a:lnTo>
                      <a:pt x="0" y="31"/>
                    </a:lnTo>
                    <a:lnTo>
                      <a:pt x="0" y="16"/>
                    </a:lnTo>
                    <a:lnTo>
                      <a:pt x="0" y="5"/>
                    </a:lnTo>
                    <a:lnTo>
                      <a:pt x="0" y="0"/>
                    </a:lnTo>
                    <a:lnTo>
                      <a:pt x="131" y="0"/>
                    </a:lnTo>
                    <a:lnTo>
                      <a:pt x="131" y="5"/>
                    </a:lnTo>
                    <a:lnTo>
                      <a:pt x="131" y="16"/>
                    </a:lnTo>
                    <a:lnTo>
                      <a:pt x="131" y="31"/>
                    </a:lnTo>
                    <a:lnTo>
                      <a:pt x="131" y="42"/>
                    </a:lnTo>
                    <a:lnTo>
                      <a:pt x="131" y="53"/>
                    </a:lnTo>
                    <a:lnTo>
                      <a:pt x="0" y="5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32" name="Freeform 568"/>
              <p:cNvSpPr>
                <a:spLocks/>
              </p:cNvSpPr>
              <p:nvPr/>
            </p:nvSpPr>
            <p:spPr bwMode="auto">
              <a:xfrm>
                <a:off x="3177" y="2545"/>
                <a:ext cx="65" cy="26"/>
              </a:xfrm>
              <a:custGeom>
                <a:avLst/>
                <a:gdLst>
                  <a:gd name="T0" fmla="*/ 0 w 131"/>
                  <a:gd name="T1" fmla="*/ 26 h 50"/>
                  <a:gd name="T2" fmla="*/ 0 w 131"/>
                  <a:gd name="T3" fmla="*/ 21 h 50"/>
                  <a:gd name="T4" fmla="*/ 0 w 131"/>
                  <a:gd name="T5" fmla="*/ 16 h 50"/>
                  <a:gd name="T6" fmla="*/ 0 w 131"/>
                  <a:gd name="T7" fmla="*/ 8 h 50"/>
                  <a:gd name="T8" fmla="*/ 0 w 131"/>
                  <a:gd name="T9" fmla="*/ 3 h 50"/>
                  <a:gd name="T10" fmla="*/ 0 w 131"/>
                  <a:gd name="T11" fmla="*/ 0 h 50"/>
                  <a:gd name="T12" fmla="*/ 65 w 131"/>
                  <a:gd name="T13" fmla="*/ 1 h 50"/>
                  <a:gd name="T14" fmla="*/ 65 w 131"/>
                  <a:gd name="T15" fmla="*/ 8 h 50"/>
                  <a:gd name="T16" fmla="*/ 65 w 131"/>
                  <a:gd name="T17" fmla="*/ 16 h 50"/>
                  <a:gd name="T18" fmla="*/ 65 w 131"/>
                  <a:gd name="T19" fmla="*/ 21 h 50"/>
                  <a:gd name="T20" fmla="*/ 65 w 131"/>
                  <a:gd name="T21" fmla="*/ 26 h 50"/>
                  <a:gd name="T22" fmla="*/ 0 w 131"/>
                  <a:gd name="T23" fmla="*/ 26 h 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1" h="50">
                    <a:moveTo>
                      <a:pt x="0" y="50"/>
                    </a:moveTo>
                    <a:lnTo>
                      <a:pt x="0" y="41"/>
                    </a:lnTo>
                    <a:lnTo>
                      <a:pt x="0" y="30"/>
                    </a:lnTo>
                    <a:lnTo>
                      <a:pt x="0" y="16"/>
                    </a:lnTo>
                    <a:lnTo>
                      <a:pt x="0" y="5"/>
                    </a:lnTo>
                    <a:lnTo>
                      <a:pt x="0" y="0"/>
                    </a:lnTo>
                    <a:lnTo>
                      <a:pt x="131" y="2"/>
                    </a:lnTo>
                    <a:lnTo>
                      <a:pt x="131" y="16"/>
                    </a:lnTo>
                    <a:lnTo>
                      <a:pt x="131" y="30"/>
                    </a:lnTo>
                    <a:lnTo>
                      <a:pt x="131" y="41"/>
                    </a:lnTo>
                    <a:lnTo>
                      <a:pt x="131" y="50"/>
                    </a:lnTo>
                    <a:lnTo>
                      <a:pt x="0" y="5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33" name="Freeform 569"/>
              <p:cNvSpPr>
                <a:spLocks/>
              </p:cNvSpPr>
              <p:nvPr/>
            </p:nvSpPr>
            <p:spPr bwMode="auto">
              <a:xfrm>
                <a:off x="3177" y="2533"/>
                <a:ext cx="65" cy="25"/>
              </a:xfrm>
              <a:custGeom>
                <a:avLst/>
                <a:gdLst>
                  <a:gd name="T0" fmla="*/ 0 w 131"/>
                  <a:gd name="T1" fmla="*/ 25 h 51"/>
                  <a:gd name="T2" fmla="*/ 0 w 131"/>
                  <a:gd name="T3" fmla="*/ 21 h 51"/>
                  <a:gd name="T4" fmla="*/ 0 w 131"/>
                  <a:gd name="T5" fmla="*/ 15 h 51"/>
                  <a:gd name="T6" fmla="*/ 0 w 131"/>
                  <a:gd name="T7" fmla="*/ 8 h 51"/>
                  <a:gd name="T8" fmla="*/ 0 w 131"/>
                  <a:gd name="T9" fmla="*/ 3 h 51"/>
                  <a:gd name="T10" fmla="*/ 0 w 131"/>
                  <a:gd name="T11" fmla="*/ 0 h 51"/>
                  <a:gd name="T12" fmla="*/ 65 w 131"/>
                  <a:gd name="T13" fmla="*/ 1 h 51"/>
                  <a:gd name="T14" fmla="*/ 65 w 131"/>
                  <a:gd name="T15" fmla="*/ 8 h 51"/>
                  <a:gd name="T16" fmla="*/ 65 w 131"/>
                  <a:gd name="T17" fmla="*/ 14 h 51"/>
                  <a:gd name="T18" fmla="*/ 65 w 131"/>
                  <a:gd name="T19" fmla="*/ 21 h 51"/>
                  <a:gd name="T20" fmla="*/ 65 w 131"/>
                  <a:gd name="T21" fmla="*/ 25 h 51"/>
                  <a:gd name="T22" fmla="*/ 0 w 131"/>
                  <a:gd name="T23" fmla="*/ 25 h 5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1" h="51">
                    <a:moveTo>
                      <a:pt x="0" y="51"/>
                    </a:moveTo>
                    <a:lnTo>
                      <a:pt x="0" y="42"/>
                    </a:lnTo>
                    <a:lnTo>
                      <a:pt x="0" y="31"/>
                    </a:lnTo>
                    <a:lnTo>
                      <a:pt x="0" y="17"/>
                    </a:lnTo>
                    <a:lnTo>
                      <a:pt x="0" y="6"/>
                    </a:lnTo>
                    <a:lnTo>
                      <a:pt x="0" y="0"/>
                    </a:lnTo>
                    <a:lnTo>
                      <a:pt x="131" y="2"/>
                    </a:lnTo>
                    <a:lnTo>
                      <a:pt x="131" y="17"/>
                    </a:lnTo>
                    <a:lnTo>
                      <a:pt x="131" y="28"/>
                    </a:lnTo>
                    <a:lnTo>
                      <a:pt x="131" y="42"/>
                    </a:lnTo>
                    <a:lnTo>
                      <a:pt x="131" y="51"/>
                    </a:lnTo>
                    <a:lnTo>
                      <a:pt x="0" y="51"/>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34" name="Freeform 570"/>
              <p:cNvSpPr>
                <a:spLocks/>
              </p:cNvSpPr>
              <p:nvPr/>
            </p:nvSpPr>
            <p:spPr bwMode="auto">
              <a:xfrm>
                <a:off x="3175" y="2520"/>
                <a:ext cx="67" cy="25"/>
              </a:xfrm>
              <a:custGeom>
                <a:avLst/>
                <a:gdLst>
                  <a:gd name="T0" fmla="*/ 2 w 134"/>
                  <a:gd name="T1" fmla="*/ 25 h 51"/>
                  <a:gd name="T2" fmla="*/ 2 w 134"/>
                  <a:gd name="T3" fmla="*/ 21 h 51"/>
                  <a:gd name="T4" fmla="*/ 2 w 134"/>
                  <a:gd name="T5" fmla="*/ 15 h 51"/>
                  <a:gd name="T6" fmla="*/ 0 w 134"/>
                  <a:gd name="T7" fmla="*/ 8 h 51"/>
                  <a:gd name="T8" fmla="*/ 0 w 134"/>
                  <a:gd name="T9" fmla="*/ 3 h 51"/>
                  <a:gd name="T10" fmla="*/ 0 w 134"/>
                  <a:gd name="T11" fmla="*/ 0 h 51"/>
                  <a:gd name="T12" fmla="*/ 67 w 134"/>
                  <a:gd name="T13" fmla="*/ 1 h 51"/>
                  <a:gd name="T14" fmla="*/ 67 w 134"/>
                  <a:gd name="T15" fmla="*/ 8 h 51"/>
                  <a:gd name="T16" fmla="*/ 67 w 134"/>
                  <a:gd name="T17" fmla="*/ 13 h 51"/>
                  <a:gd name="T18" fmla="*/ 67 w 134"/>
                  <a:gd name="T19" fmla="*/ 21 h 51"/>
                  <a:gd name="T20" fmla="*/ 67 w 134"/>
                  <a:gd name="T21" fmla="*/ 25 h 51"/>
                  <a:gd name="T22" fmla="*/ 2 w 134"/>
                  <a:gd name="T23" fmla="*/ 25 h 5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4" h="51">
                    <a:moveTo>
                      <a:pt x="3" y="51"/>
                    </a:moveTo>
                    <a:lnTo>
                      <a:pt x="3" y="42"/>
                    </a:lnTo>
                    <a:lnTo>
                      <a:pt x="3" y="31"/>
                    </a:lnTo>
                    <a:lnTo>
                      <a:pt x="0" y="16"/>
                    </a:lnTo>
                    <a:lnTo>
                      <a:pt x="0" y="6"/>
                    </a:lnTo>
                    <a:lnTo>
                      <a:pt x="0" y="0"/>
                    </a:lnTo>
                    <a:lnTo>
                      <a:pt x="134" y="2"/>
                    </a:lnTo>
                    <a:lnTo>
                      <a:pt x="134" y="16"/>
                    </a:lnTo>
                    <a:lnTo>
                      <a:pt x="134" y="27"/>
                    </a:lnTo>
                    <a:lnTo>
                      <a:pt x="134" y="42"/>
                    </a:lnTo>
                    <a:lnTo>
                      <a:pt x="134" y="51"/>
                    </a:lnTo>
                    <a:lnTo>
                      <a:pt x="3" y="51"/>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35" name="Freeform 571"/>
              <p:cNvSpPr>
                <a:spLocks/>
              </p:cNvSpPr>
              <p:nvPr/>
            </p:nvSpPr>
            <p:spPr bwMode="auto">
              <a:xfrm>
                <a:off x="3175" y="2507"/>
                <a:ext cx="67" cy="26"/>
              </a:xfrm>
              <a:custGeom>
                <a:avLst/>
                <a:gdLst>
                  <a:gd name="T0" fmla="*/ 2 w 134"/>
                  <a:gd name="T1" fmla="*/ 26 h 50"/>
                  <a:gd name="T2" fmla="*/ 0 w 134"/>
                  <a:gd name="T3" fmla="*/ 21 h 50"/>
                  <a:gd name="T4" fmla="*/ 0 w 134"/>
                  <a:gd name="T5" fmla="*/ 16 h 50"/>
                  <a:gd name="T6" fmla="*/ 0 w 134"/>
                  <a:gd name="T7" fmla="*/ 8 h 50"/>
                  <a:gd name="T8" fmla="*/ 0 w 134"/>
                  <a:gd name="T9" fmla="*/ 0 h 50"/>
                  <a:gd name="T10" fmla="*/ 67 w 134"/>
                  <a:gd name="T11" fmla="*/ 1 h 50"/>
                  <a:gd name="T12" fmla="*/ 67 w 134"/>
                  <a:gd name="T13" fmla="*/ 8 h 50"/>
                  <a:gd name="T14" fmla="*/ 67 w 134"/>
                  <a:gd name="T15" fmla="*/ 14 h 50"/>
                  <a:gd name="T16" fmla="*/ 67 w 134"/>
                  <a:gd name="T17" fmla="*/ 21 h 50"/>
                  <a:gd name="T18" fmla="*/ 67 w 134"/>
                  <a:gd name="T19" fmla="*/ 26 h 50"/>
                  <a:gd name="T20" fmla="*/ 2 w 134"/>
                  <a:gd name="T21" fmla="*/ 26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4" h="50">
                    <a:moveTo>
                      <a:pt x="3" y="50"/>
                    </a:moveTo>
                    <a:lnTo>
                      <a:pt x="0" y="41"/>
                    </a:lnTo>
                    <a:lnTo>
                      <a:pt x="0" y="31"/>
                    </a:lnTo>
                    <a:lnTo>
                      <a:pt x="0" y="16"/>
                    </a:lnTo>
                    <a:lnTo>
                      <a:pt x="0" y="0"/>
                    </a:lnTo>
                    <a:lnTo>
                      <a:pt x="134" y="2"/>
                    </a:lnTo>
                    <a:lnTo>
                      <a:pt x="134" y="16"/>
                    </a:lnTo>
                    <a:lnTo>
                      <a:pt x="134" y="27"/>
                    </a:lnTo>
                    <a:lnTo>
                      <a:pt x="134" y="41"/>
                    </a:lnTo>
                    <a:lnTo>
                      <a:pt x="134" y="50"/>
                    </a:lnTo>
                    <a:lnTo>
                      <a:pt x="3" y="5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36" name="Freeform 572"/>
              <p:cNvSpPr>
                <a:spLocks/>
              </p:cNvSpPr>
              <p:nvPr/>
            </p:nvSpPr>
            <p:spPr bwMode="auto">
              <a:xfrm>
                <a:off x="3175" y="2495"/>
                <a:ext cx="67" cy="25"/>
              </a:xfrm>
              <a:custGeom>
                <a:avLst/>
                <a:gdLst>
                  <a:gd name="T0" fmla="*/ 0 w 134"/>
                  <a:gd name="T1" fmla="*/ 25 h 51"/>
                  <a:gd name="T2" fmla="*/ 0 w 134"/>
                  <a:gd name="T3" fmla="*/ 21 h 51"/>
                  <a:gd name="T4" fmla="*/ 0 w 134"/>
                  <a:gd name="T5" fmla="*/ 10 h 51"/>
                  <a:gd name="T6" fmla="*/ 14 w 134"/>
                  <a:gd name="T7" fmla="*/ 0 h 51"/>
                  <a:gd name="T8" fmla="*/ 67 w 134"/>
                  <a:gd name="T9" fmla="*/ 1 h 51"/>
                  <a:gd name="T10" fmla="*/ 67 w 134"/>
                  <a:gd name="T11" fmla="*/ 8 h 51"/>
                  <a:gd name="T12" fmla="*/ 67 w 134"/>
                  <a:gd name="T13" fmla="*/ 14 h 51"/>
                  <a:gd name="T14" fmla="*/ 67 w 134"/>
                  <a:gd name="T15" fmla="*/ 21 h 51"/>
                  <a:gd name="T16" fmla="*/ 67 w 134"/>
                  <a:gd name="T17" fmla="*/ 25 h 51"/>
                  <a:gd name="T18" fmla="*/ 0 w 134"/>
                  <a:gd name="T19" fmla="*/ 25 h 5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4" h="51">
                    <a:moveTo>
                      <a:pt x="0" y="51"/>
                    </a:moveTo>
                    <a:lnTo>
                      <a:pt x="0" y="42"/>
                    </a:lnTo>
                    <a:lnTo>
                      <a:pt x="0" y="20"/>
                    </a:lnTo>
                    <a:lnTo>
                      <a:pt x="28" y="0"/>
                    </a:lnTo>
                    <a:lnTo>
                      <a:pt x="134" y="2"/>
                    </a:lnTo>
                    <a:lnTo>
                      <a:pt x="134" y="17"/>
                    </a:lnTo>
                    <a:lnTo>
                      <a:pt x="134" y="28"/>
                    </a:lnTo>
                    <a:lnTo>
                      <a:pt x="134" y="42"/>
                    </a:lnTo>
                    <a:lnTo>
                      <a:pt x="134" y="51"/>
                    </a:lnTo>
                    <a:lnTo>
                      <a:pt x="0" y="51"/>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37" name="Freeform 573"/>
              <p:cNvSpPr>
                <a:spLocks/>
              </p:cNvSpPr>
              <p:nvPr/>
            </p:nvSpPr>
            <p:spPr bwMode="auto">
              <a:xfrm>
                <a:off x="3175" y="2482"/>
                <a:ext cx="67" cy="25"/>
              </a:xfrm>
              <a:custGeom>
                <a:avLst/>
                <a:gdLst>
                  <a:gd name="T0" fmla="*/ 0 w 134"/>
                  <a:gd name="T1" fmla="*/ 25 h 51"/>
                  <a:gd name="T2" fmla="*/ 0 w 134"/>
                  <a:gd name="T3" fmla="*/ 22 h 51"/>
                  <a:gd name="T4" fmla="*/ 35 w 134"/>
                  <a:gd name="T5" fmla="*/ 0 h 51"/>
                  <a:gd name="T6" fmla="*/ 67 w 134"/>
                  <a:gd name="T7" fmla="*/ 1 h 51"/>
                  <a:gd name="T8" fmla="*/ 67 w 134"/>
                  <a:gd name="T9" fmla="*/ 6 h 51"/>
                  <a:gd name="T10" fmla="*/ 67 w 134"/>
                  <a:gd name="T11" fmla="*/ 13 h 51"/>
                  <a:gd name="T12" fmla="*/ 67 w 134"/>
                  <a:gd name="T13" fmla="*/ 21 h 51"/>
                  <a:gd name="T14" fmla="*/ 67 w 134"/>
                  <a:gd name="T15" fmla="*/ 25 h 51"/>
                  <a:gd name="T16" fmla="*/ 0 w 134"/>
                  <a:gd name="T17" fmla="*/ 25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4" h="51">
                    <a:moveTo>
                      <a:pt x="0" y="51"/>
                    </a:moveTo>
                    <a:lnTo>
                      <a:pt x="0" y="45"/>
                    </a:lnTo>
                    <a:lnTo>
                      <a:pt x="69" y="0"/>
                    </a:lnTo>
                    <a:lnTo>
                      <a:pt x="134" y="2"/>
                    </a:lnTo>
                    <a:lnTo>
                      <a:pt x="134" y="13"/>
                    </a:lnTo>
                    <a:lnTo>
                      <a:pt x="134" y="27"/>
                    </a:lnTo>
                    <a:lnTo>
                      <a:pt x="134" y="42"/>
                    </a:lnTo>
                    <a:lnTo>
                      <a:pt x="134" y="51"/>
                    </a:lnTo>
                    <a:lnTo>
                      <a:pt x="0" y="51"/>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38" name="Freeform 574"/>
              <p:cNvSpPr>
                <a:spLocks/>
              </p:cNvSpPr>
              <p:nvPr/>
            </p:nvSpPr>
            <p:spPr bwMode="auto">
              <a:xfrm>
                <a:off x="3189" y="2469"/>
                <a:ext cx="53" cy="26"/>
              </a:xfrm>
              <a:custGeom>
                <a:avLst/>
                <a:gdLst>
                  <a:gd name="T0" fmla="*/ 0 w 106"/>
                  <a:gd name="T1" fmla="*/ 26 h 50"/>
                  <a:gd name="T2" fmla="*/ 20 w 106"/>
                  <a:gd name="T3" fmla="*/ 14 h 50"/>
                  <a:gd name="T4" fmla="*/ 26 w 106"/>
                  <a:gd name="T5" fmla="*/ 0 h 50"/>
                  <a:gd name="T6" fmla="*/ 51 w 106"/>
                  <a:gd name="T7" fmla="*/ 1 h 50"/>
                  <a:gd name="T8" fmla="*/ 51 w 106"/>
                  <a:gd name="T9" fmla="*/ 5 h 50"/>
                  <a:gd name="T10" fmla="*/ 51 w 106"/>
                  <a:gd name="T11" fmla="*/ 6 h 50"/>
                  <a:gd name="T12" fmla="*/ 53 w 106"/>
                  <a:gd name="T13" fmla="*/ 8 h 50"/>
                  <a:gd name="T14" fmla="*/ 53 w 106"/>
                  <a:gd name="T15" fmla="*/ 12 h 50"/>
                  <a:gd name="T16" fmla="*/ 53 w 106"/>
                  <a:gd name="T17" fmla="*/ 14 h 50"/>
                  <a:gd name="T18" fmla="*/ 53 w 106"/>
                  <a:gd name="T19" fmla="*/ 20 h 50"/>
                  <a:gd name="T20" fmla="*/ 53 w 106"/>
                  <a:gd name="T21" fmla="*/ 26 h 50"/>
                  <a:gd name="T22" fmla="*/ 0 w 106"/>
                  <a:gd name="T23" fmla="*/ 26 h 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6" h="50">
                    <a:moveTo>
                      <a:pt x="0" y="50"/>
                    </a:moveTo>
                    <a:lnTo>
                      <a:pt x="39" y="27"/>
                    </a:lnTo>
                    <a:lnTo>
                      <a:pt x="52" y="0"/>
                    </a:lnTo>
                    <a:lnTo>
                      <a:pt x="102" y="2"/>
                    </a:lnTo>
                    <a:lnTo>
                      <a:pt x="102" y="9"/>
                    </a:lnTo>
                    <a:lnTo>
                      <a:pt x="102" y="12"/>
                    </a:lnTo>
                    <a:lnTo>
                      <a:pt x="106" y="16"/>
                    </a:lnTo>
                    <a:lnTo>
                      <a:pt x="106" y="23"/>
                    </a:lnTo>
                    <a:lnTo>
                      <a:pt x="106" y="27"/>
                    </a:lnTo>
                    <a:lnTo>
                      <a:pt x="106" y="38"/>
                    </a:lnTo>
                    <a:lnTo>
                      <a:pt x="106" y="50"/>
                    </a:lnTo>
                    <a:lnTo>
                      <a:pt x="0" y="5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39" name="Freeform 575"/>
              <p:cNvSpPr>
                <a:spLocks/>
              </p:cNvSpPr>
              <p:nvPr/>
            </p:nvSpPr>
            <p:spPr bwMode="auto">
              <a:xfrm>
                <a:off x="3209" y="2457"/>
                <a:ext cx="33" cy="26"/>
              </a:xfrm>
              <a:custGeom>
                <a:avLst/>
                <a:gdLst>
                  <a:gd name="T0" fmla="*/ 12 w 65"/>
                  <a:gd name="T1" fmla="*/ 0 h 53"/>
                  <a:gd name="T2" fmla="*/ 0 w 65"/>
                  <a:gd name="T3" fmla="*/ 25 h 53"/>
                  <a:gd name="T4" fmla="*/ 33 w 65"/>
                  <a:gd name="T5" fmla="*/ 26 h 53"/>
                  <a:gd name="T6" fmla="*/ 33 w 65"/>
                  <a:gd name="T7" fmla="*/ 24 h 53"/>
                  <a:gd name="T8" fmla="*/ 33 w 65"/>
                  <a:gd name="T9" fmla="*/ 21 h 53"/>
                  <a:gd name="T10" fmla="*/ 31 w 65"/>
                  <a:gd name="T11" fmla="*/ 19 h 53"/>
                  <a:gd name="T12" fmla="*/ 31 w 65"/>
                  <a:gd name="T13" fmla="*/ 17 h 53"/>
                  <a:gd name="T14" fmla="*/ 31 w 65"/>
                  <a:gd name="T15" fmla="*/ 14 h 53"/>
                  <a:gd name="T16" fmla="*/ 29 w 65"/>
                  <a:gd name="T17" fmla="*/ 12 h 53"/>
                  <a:gd name="T18" fmla="*/ 29 w 65"/>
                  <a:gd name="T19" fmla="*/ 10 h 53"/>
                  <a:gd name="T20" fmla="*/ 28 w 65"/>
                  <a:gd name="T21" fmla="*/ 8 h 53"/>
                  <a:gd name="T22" fmla="*/ 26 w 65"/>
                  <a:gd name="T23" fmla="*/ 6 h 53"/>
                  <a:gd name="T24" fmla="*/ 24 w 65"/>
                  <a:gd name="T25" fmla="*/ 5 h 53"/>
                  <a:gd name="T26" fmla="*/ 24 w 65"/>
                  <a:gd name="T27" fmla="*/ 3 h 53"/>
                  <a:gd name="T28" fmla="*/ 23 w 65"/>
                  <a:gd name="T29" fmla="*/ 0 h 53"/>
                  <a:gd name="T30" fmla="*/ 12 w 65"/>
                  <a:gd name="T31" fmla="*/ 0 h 5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5" h="53">
                    <a:moveTo>
                      <a:pt x="23" y="0"/>
                    </a:moveTo>
                    <a:lnTo>
                      <a:pt x="0" y="51"/>
                    </a:lnTo>
                    <a:lnTo>
                      <a:pt x="65" y="53"/>
                    </a:lnTo>
                    <a:lnTo>
                      <a:pt x="65" y="49"/>
                    </a:lnTo>
                    <a:lnTo>
                      <a:pt x="65" y="42"/>
                    </a:lnTo>
                    <a:lnTo>
                      <a:pt x="61" y="38"/>
                    </a:lnTo>
                    <a:lnTo>
                      <a:pt x="61" y="35"/>
                    </a:lnTo>
                    <a:lnTo>
                      <a:pt x="61" y="28"/>
                    </a:lnTo>
                    <a:lnTo>
                      <a:pt x="58" y="24"/>
                    </a:lnTo>
                    <a:lnTo>
                      <a:pt x="58" y="20"/>
                    </a:lnTo>
                    <a:lnTo>
                      <a:pt x="55" y="17"/>
                    </a:lnTo>
                    <a:lnTo>
                      <a:pt x="51" y="13"/>
                    </a:lnTo>
                    <a:lnTo>
                      <a:pt x="48" y="10"/>
                    </a:lnTo>
                    <a:lnTo>
                      <a:pt x="48" y="6"/>
                    </a:lnTo>
                    <a:lnTo>
                      <a:pt x="45" y="0"/>
                    </a:lnTo>
                    <a:lnTo>
                      <a:pt x="23"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40" name="Freeform 576"/>
              <p:cNvSpPr>
                <a:spLocks/>
              </p:cNvSpPr>
              <p:nvPr/>
            </p:nvSpPr>
            <p:spPr bwMode="auto">
              <a:xfrm>
                <a:off x="3215" y="2452"/>
                <a:ext cx="25" cy="17"/>
              </a:xfrm>
              <a:custGeom>
                <a:avLst/>
                <a:gdLst>
                  <a:gd name="T0" fmla="*/ 0 w 50"/>
                  <a:gd name="T1" fmla="*/ 17 h 35"/>
                  <a:gd name="T2" fmla="*/ 9 w 50"/>
                  <a:gd name="T3" fmla="*/ 0 h 35"/>
                  <a:gd name="T4" fmla="*/ 12 w 50"/>
                  <a:gd name="T5" fmla="*/ 0 h 35"/>
                  <a:gd name="T6" fmla="*/ 14 w 50"/>
                  <a:gd name="T7" fmla="*/ 2 h 35"/>
                  <a:gd name="T8" fmla="*/ 15 w 50"/>
                  <a:gd name="T9" fmla="*/ 4 h 35"/>
                  <a:gd name="T10" fmla="*/ 17 w 50"/>
                  <a:gd name="T11" fmla="*/ 5 h 35"/>
                  <a:gd name="T12" fmla="*/ 19 w 50"/>
                  <a:gd name="T13" fmla="*/ 7 h 35"/>
                  <a:gd name="T14" fmla="*/ 19 w 50"/>
                  <a:gd name="T15" fmla="*/ 9 h 35"/>
                  <a:gd name="T16" fmla="*/ 20 w 50"/>
                  <a:gd name="T17" fmla="*/ 11 h 35"/>
                  <a:gd name="T18" fmla="*/ 22 w 50"/>
                  <a:gd name="T19" fmla="*/ 13 h 35"/>
                  <a:gd name="T20" fmla="*/ 24 w 50"/>
                  <a:gd name="T21" fmla="*/ 14 h 35"/>
                  <a:gd name="T22" fmla="*/ 24 w 50"/>
                  <a:gd name="T23" fmla="*/ 16 h 35"/>
                  <a:gd name="T24" fmla="*/ 25 w 50"/>
                  <a:gd name="T25" fmla="*/ 17 h 35"/>
                  <a:gd name="T26" fmla="*/ 0 w 50"/>
                  <a:gd name="T27" fmla="*/ 17 h 3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0" h="35">
                    <a:moveTo>
                      <a:pt x="0" y="35"/>
                    </a:moveTo>
                    <a:lnTo>
                      <a:pt x="17" y="0"/>
                    </a:lnTo>
                    <a:lnTo>
                      <a:pt x="24" y="0"/>
                    </a:lnTo>
                    <a:lnTo>
                      <a:pt x="27" y="4"/>
                    </a:lnTo>
                    <a:lnTo>
                      <a:pt x="30" y="8"/>
                    </a:lnTo>
                    <a:lnTo>
                      <a:pt x="34" y="11"/>
                    </a:lnTo>
                    <a:lnTo>
                      <a:pt x="37" y="15"/>
                    </a:lnTo>
                    <a:lnTo>
                      <a:pt x="37" y="19"/>
                    </a:lnTo>
                    <a:lnTo>
                      <a:pt x="40" y="22"/>
                    </a:lnTo>
                    <a:lnTo>
                      <a:pt x="44" y="26"/>
                    </a:lnTo>
                    <a:lnTo>
                      <a:pt x="47" y="29"/>
                    </a:lnTo>
                    <a:lnTo>
                      <a:pt x="47" y="33"/>
                    </a:lnTo>
                    <a:lnTo>
                      <a:pt x="50" y="35"/>
                    </a:lnTo>
                    <a:lnTo>
                      <a:pt x="0" y="35"/>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41" name="Freeform 577"/>
              <p:cNvSpPr>
                <a:spLocks/>
              </p:cNvSpPr>
              <p:nvPr/>
            </p:nvSpPr>
            <p:spPr bwMode="auto">
              <a:xfrm>
                <a:off x="3221" y="2452"/>
                <a:ext cx="11" cy="5"/>
              </a:xfrm>
              <a:custGeom>
                <a:avLst/>
                <a:gdLst>
                  <a:gd name="T0" fmla="*/ 0 w 22"/>
                  <a:gd name="T1" fmla="*/ 5 h 9"/>
                  <a:gd name="T2" fmla="*/ 3 w 22"/>
                  <a:gd name="T3" fmla="*/ 0 h 9"/>
                  <a:gd name="T4" fmla="*/ 6 w 22"/>
                  <a:gd name="T5" fmla="*/ 0 h 9"/>
                  <a:gd name="T6" fmla="*/ 8 w 22"/>
                  <a:gd name="T7" fmla="*/ 2 h 9"/>
                  <a:gd name="T8" fmla="*/ 9 w 22"/>
                  <a:gd name="T9" fmla="*/ 4 h 9"/>
                  <a:gd name="T10" fmla="*/ 11 w 22"/>
                  <a:gd name="T11" fmla="*/ 5 h 9"/>
                  <a:gd name="T12" fmla="*/ 0 w 22"/>
                  <a:gd name="T13" fmla="*/ 5 h 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2" h="9">
                    <a:moveTo>
                      <a:pt x="0" y="9"/>
                    </a:moveTo>
                    <a:lnTo>
                      <a:pt x="5" y="0"/>
                    </a:lnTo>
                    <a:lnTo>
                      <a:pt x="12" y="0"/>
                    </a:lnTo>
                    <a:lnTo>
                      <a:pt x="15" y="4"/>
                    </a:lnTo>
                    <a:lnTo>
                      <a:pt x="18" y="8"/>
                    </a:lnTo>
                    <a:lnTo>
                      <a:pt x="22" y="9"/>
                    </a:lnTo>
                    <a:lnTo>
                      <a:pt x="0" y="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42" name="Freeform 578"/>
              <p:cNvSpPr>
                <a:spLocks/>
              </p:cNvSpPr>
              <p:nvPr/>
            </p:nvSpPr>
            <p:spPr bwMode="auto">
              <a:xfrm>
                <a:off x="3173" y="2649"/>
                <a:ext cx="7" cy="5"/>
              </a:xfrm>
              <a:custGeom>
                <a:avLst/>
                <a:gdLst>
                  <a:gd name="T0" fmla="*/ 7 w 13"/>
                  <a:gd name="T1" fmla="*/ 5 h 9"/>
                  <a:gd name="T2" fmla="*/ 6 w 13"/>
                  <a:gd name="T3" fmla="*/ 2 h 9"/>
                  <a:gd name="T4" fmla="*/ 3 w 13"/>
                  <a:gd name="T5" fmla="*/ 0 h 9"/>
                  <a:gd name="T6" fmla="*/ 1 w 13"/>
                  <a:gd name="T7" fmla="*/ 2 h 9"/>
                  <a:gd name="T8" fmla="*/ 0 w 13"/>
                  <a:gd name="T9" fmla="*/ 5 h 9"/>
                  <a:gd name="T10" fmla="*/ 7 w 13"/>
                  <a:gd name="T11" fmla="*/ 5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
                    <a:moveTo>
                      <a:pt x="13" y="9"/>
                    </a:moveTo>
                    <a:lnTo>
                      <a:pt x="11" y="3"/>
                    </a:lnTo>
                    <a:lnTo>
                      <a:pt x="6" y="0"/>
                    </a:lnTo>
                    <a:lnTo>
                      <a:pt x="1" y="3"/>
                    </a:lnTo>
                    <a:lnTo>
                      <a:pt x="0" y="9"/>
                    </a:lnTo>
                    <a:lnTo>
                      <a:pt x="13"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43" name="Freeform 579"/>
              <p:cNvSpPr>
                <a:spLocks/>
              </p:cNvSpPr>
              <p:nvPr/>
            </p:nvSpPr>
            <p:spPr bwMode="auto">
              <a:xfrm>
                <a:off x="3173" y="2654"/>
                <a:ext cx="7" cy="7"/>
              </a:xfrm>
              <a:custGeom>
                <a:avLst/>
                <a:gdLst>
                  <a:gd name="T0" fmla="*/ 0 w 13"/>
                  <a:gd name="T1" fmla="*/ 4 h 14"/>
                  <a:gd name="T2" fmla="*/ 7 w 13"/>
                  <a:gd name="T3" fmla="*/ 4 h 14"/>
                  <a:gd name="T4" fmla="*/ 7 w 13"/>
                  <a:gd name="T5" fmla="*/ 0 h 14"/>
                  <a:gd name="T6" fmla="*/ 0 w 13"/>
                  <a:gd name="T7" fmla="*/ 0 h 14"/>
                  <a:gd name="T8" fmla="*/ 0 w 13"/>
                  <a:gd name="T9" fmla="*/ 4 h 14"/>
                  <a:gd name="T10" fmla="*/ 7 w 13"/>
                  <a:gd name="T11" fmla="*/ 4 h 14"/>
                  <a:gd name="T12" fmla="*/ 0 w 13"/>
                  <a:gd name="T13" fmla="*/ 4 h 14"/>
                  <a:gd name="T14" fmla="*/ 1 w 13"/>
                  <a:gd name="T15" fmla="*/ 6 h 14"/>
                  <a:gd name="T16" fmla="*/ 3 w 13"/>
                  <a:gd name="T17" fmla="*/ 7 h 14"/>
                  <a:gd name="T18" fmla="*/ 6 w 13"/>
                  <a:gd name="T19" fmla="*/ 6 h 14"/>
                  <a:gd name="T20" fmla="*/ 7 w 13"/>
                  <a:gd name="T21" fmla="*/ 4 h 14"/>
                  <a:gd name="T22" fmla="*/ 0 w 13"/>
                  <a:gd name="T23" fmla="*/ 4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14">
                    <a:moveTo>
                      <a:pt x="0" y="7"/>
                    </a:moveTo>
                    <a:lnTo>
                      <a:pt x="13" y="7"/>
                    </a:lnTo>
                    <a:lnTo>
                      <a:pt x="13" y="0"/>
                    </a:lnTo>
                    <a:lnTo>
                      <a:pt x="0" y="0"/>
                    </a:lnTo>
                    <a:lnTo>
                      <a:pt x="0" y="7"/>
                    </a:lnTo>
                    <a:lnTo>
                      <a:pt x="13" y="7"/>
                    </a:lnTo>
                    <a:lnTo>
                      <a:pt x="0" y="7"/>
                    </a:lnTo>
                    <a:lnTo>
                      <a:pt x="1" y="12"/>
                    </a:lnTo>
                    <a:lnTo>
                      <a:pt x="6" y="14"/>
                    </a:lnTo>
                    <a:lnTo>
                      <a:pt x="11" y="12"/>
                    </a:lnTo>
                    <a:lnTo>
                      <a:pt x="13" y="7"/>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44" name="Freeform 580"/>
              <p:cNvSpPr>
                <a:spLocks/>
              </p:cNvSpPr>
              <p:nvPr/>
            </p:nvSpPr>
            <p:spPr bwMode="auto">
              <a:xfrm>
                <a:off x="3173" y="2647"/>
                <a:ext cx="7" cy="11"/>
              </a:xfrm>
              <a:custGeom>
                <a:avLst/>
                <a:gdLst>
                  <a:gd name="T0" fmla="*/ 0 w 13"/>
                  <a:gd name="T1" fmla="*/ 5 h 22"/>
                  <a:gd name="T2" fmla="*/ 0 w 13"/>
                  <a:gd name="T3" fmla="*/ 5 h 22"/>
                  <a:gd name="T4" fmla="*/ 0 w 13"/>
                  <a:gd name="T5" fmla="*/ 11 h 22"/>
                  <a:gd name="T6" fmla="*/ 7 w 13"/>
                  <a:gd name="T7" fmla="*/ 11 h 22"/>
                  <a:gd name="T8" fmla="*/ 7 w 13"/>
                  <a:gd name="T9" fmla="*/ 5 h 22"/>
                  <a:gd name="T10" fmla="*/ 7 w 13"/>
                  <a:gd name="T11" fmla="*/ 5 h 22"/>
                  <a:gd name="T12" fmla="*/ 7 w 13"/>
                  <a:gd name="T13" fmla="*/ 5 h 22"/>
                  <a:gd name="T14" fmla="*/ 6 w 13"/>
                  <a:gd name="T15" fmla="*/ 2 h 22"/>
                  <a:gd name="T16" fmla="*/ 3 w 13"/>
                  <a:gd name="T17" fmla="*/ 0 h 22"/>
                  <a:gd name="T18" fmla="*/ 1 w 13"/>
                  <a:gd name="T19" fmla="*/ 2 h 22"/>
                  <a:gd name="T20" fmla="*/ 0 w 13"/>
                  <a:gd name="T21" fmla="*/ 5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2">
                    <a:moveTo>
                      <a:pt x="0" y="9"/>
                    </a:moveTo>
                    <a:lnTo>
                      <a:pt x="0" y="9"/>
                    </a:lnTo>
                    <a:lnTo>
                      <a:pt x="0" y="22"/>
                    </a:lnTo>
                    <a:lnTo>
                      <a:pt x="13" y="22"/>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45" name="Freeform 581"/>
              <p:cNvSpPr>
                <a:spLocks/>
              </p:cNvSpPr>
              <p:nvPr/>
            </p:nvSpPr>
            <p:spPr bwMode="auto">
              <a:xfrm>
                <a:off x="3173" y="2640"/>
                <a:ext cx="7" cy="11"/>
              </a:xfrm>
              <a:custGeom>
                <a:avLst/>
                <a:gdLst>
                  <a:gd name="T0" fmla="*/ 0 w 13"/>
                  <a:gd name="T1" fmla="*/ 5 h 21"/>
                  <a:gd name="T2" fmla="*/ 0 w 13"/>
                  <a:gd name="T3" fmla="*/ 5 h 21"/>
                  <a:gd name="T4" fmla="*/ 0 w 13"/>
                  <a:gd name="T5" fmla="*/ 11 h 21"/>
                  <a:gd name="T6" fmla="*/ 7 w 13"/>
                  <a:gd name="T7" fmla="*/ 11 h 21"/>
                  <a:gd name="T8" fmla="*/ 7 w 13"/>
                  <a:gd name="T9" fmla="*/ 5 h 21"/>
                  <a:gd name="T10" fmla="*/ 7 w 13"/>
                  <a:gd name="T11" fmla="*/ 5 h 21"/>
                  <a:gd name="T12" fmla="*/ 7 w 13"/>
                  <a:gd name="T13" fmla="*/ 5 h 21"/>
                  <a:gd name="T14" fmla="*/ 6 w 13"/>
                  <a:gd name="T15" fmla="*/ 2 h 21"/>
                  <a:gd name="T16" fmla="*/ 3 w 13"/>
                  <a:gd name="T17" fmla="*/ 0 h 21"/>
                  <a:gd name="T18" fmla="*/ 1 w 13"/>
                  <a:gd name="T19" fmla="*/ 2 h 21"/>
                  <a:gd name="T20" fmla="*/ 0 w 13"/>
                  <a:gd name="T21" fmla="*/ 5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1">
                    <a:moveTo>
                      <a:pt x="0" y="9"/>
                    </a:moveTo>
                    <a:lnTo>
                      <a:pt x="0" y="9"/>
                    </a:lnTo>
                    <a:lnTo>
                      <a:pt x="0" y="21"/>
                    </a:lnTo>
                    <a:lnTo>
                      <a:pt x="13" y="21"/>
                    </a:lnTo>
                    <a:lnTo>
                      <a:pt x="13" y="9"/>
                    </a:lnTo>
                    <a:lnTo>
                      <a:pt x="11" y="3"/>
                    </a:lnTo>
                    <a:lnTo>
                      <a:pt x="6" y="0"/>
                    </a:lnTo>
                    <a:lnTo>
                      <a:pt x="1"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46" name="Freeform 582"/>
              <p:cNvSpPr>
                <a:spLocks/>
              </p:cNvSpPr>
              <p:nvPr/>
            </p:nvSpPr>
            <p:spPr bwMode="auto">
              <a:xfrm>
                <a:off x="3173" y="2634"/>
                <a:ext cx="7" cy="11"/>
              </a:xfrm>
              <a:custGeom>
                <a:avLst/>
                <a:gdLst>
                  <a:gd name="T0" fmla="*/ 0 w 13"/>
                  <a:gd name="T1" fmla="*/ 6 h 22"/>
                  <a:gd name="T2" fmla="*/ 0 w 13"/>
                  <a:gd name="T3" fmla="*/ 5 h 22"/>
                  <a:gd name="T4" fmla="*/ 0 w 13"/>
                  <a:gd name="T5" fmla="*/ 11 h 22"/>
                  <a:gd name="T6" fmla="*/ 7 w 13"/>
                  <a:gd name="T7" fmla="*/ 11 h 22"/>
                  <a:gd name="T8" fmla="*/ 7 w 13"/>
                  <a:gd name="T9" fmla="*/ 5 h 22"/>
                  <a:gd name="T10" fmla="*/ 7 w 13"/>
                  <a:gd name="T11" fmla="*/ 4 h 22"/>
                  <a:gd name="T12" fmla="*/ 7 w 13"/>
                  <a:gd name="T13" fmla="*/ 5 h 22"/>
                  <a:gd name="T14" fmla="*/ 6 w 13"/>
                  <a:gd name="T15" fmla="*/ 2 h 22"/>
                  <a:gd name="T16" fmla="*/ 3 w 13"/>
                  <a:gd name="T17" fmla="*/ 0 h 22"/>
                  <a:gd name="T18" fmla="*/ 1 w 13"/>
                  <a:gd name="T19" fmla="*/ 2 h 22"/>
                  <a:gd name="T20" fmla="*/ 0 w 13"/>
                  <a:gd name="T21" fmla="*/ 5 h 22"/>
                  <a:gd name="T22" fmla="*/ 0 w 13"/>
                  <a:gd name="T23" fmla="*/ 6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22">
                    <a:moveTo>
                      <a:pt x="0" y="11"/>
                    </a:moveTo>
                    <a:lnTo>
                      <a:pt x="0" y="9"/>
                    </a:lnTo>
                    <a:lnTo>
                      <a:pt x="0" y="22"/>
                    </a:lnTo>
                    <a:lnTo>
                      <a:pt x="13" y="22"/>
                    </a:lnTo>
                    <a:lnTo>
                      <a:pt x="13" y="9"/>
                    </a:lnTo>
                    <a:lnTo>
                      <a:pt x="13" y="7"/>
                    </a:lnTo>
                    <a:lnTo>
                      <a:pt x="13" y="9"/>
                    </a:lnTo>
                    <a:lnTo>
                      <a:pt x="11" y="4"/>
                    </a:lnTo>
                    <a:lnTo>
                      <a:pt x="6" y="0"/>
                    </a:lnTo>
                    <a:lnTo>
                      <a:pt x="1" y="4"/>
                    </a:lnTo>
                    <a:lnTo>
                      <a:pt x="0" y="9"/>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47" name="Freeform 583"/>
              <p:cNvSpPr>
                <a:spLocks/>
              </p:cNvSpPr>
              <p:nvPr/>
            </p:nvSpPr>
            <p:spPr bwMode="auto">
              <a:xfrm>
                <a:off x="3173" y="2628"/>
                <a:ext cx="7" cy="11"/>
              </a:xfrm>
              <a:custGeom>
                <a:avLst/>
                <a:gdLst>
                  <a:gd name="T0" fmla="*/ 0 w 15"/>
                  <a:gd name="T1" fmla="*/ 4 h 24"/>
                  <a:gd name="T2" fmla="*/ 0 w 15"/>
                  <a:gd name="T3" fmla="*/ 5 h 24"/>
                  <a:gd name="T4" fmla="*/ 1 w 15"/>
                  <a:gd name="T5" fmla="*/ 11 h 24"/>
                  <a:gd name="T6" fmla="*/ 7 w 15"/>
                  <a:gd name="T7" fmla="*/ 9 h 24"/>
                  <a:gd name="T8" fmla="*/ 6 w 15"/>
                  <a:gd name="T9" fmla="*/ 4 h 24"/>
                  <a:gd name="T10" fmla="*/ 6 w 15"/>
                  <a:gd name="T11" fmla="*/ 4 h 24"/>
                  <a:gd name="T12" fmla="*/ 6 w 15"/>
                  <a:gd name="T13" fmla="*/ 4 h 24"/>
                  <a:gd name="T14" fmla="*/ 5 w 15"/>
                  <a:gd name="T15" fmla="*/ 1 h 24"/>
                  <a:gd name="T16" fmla="*/ 2 w 15"/>
                  <a:gd name="T17" fmla="*/ 0 h 24"/>
                  <a:gd name="T18" fmla="*/ 1 w 15"/>
                  <a:gd name="T19" fmla="*/ 2 h 24"/>
                  <a:gd name="T20" fmla="*/ 0 w 15"/>
                  <a:gd name="T21" fmla="*/ 5 h 24"/>
                  <a:gd name="T22" fmla="*/ 0 w 15"/>
                  <a:gd name="T23" fmla="*/ 4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4">
                    <a:moveTo>
                      <a:pt x="0" y="9"/>
                    </a:moveTo>
                    <a:lnTo>
                      <a:pt x="0" y="11"/>
                    </a:lnTo>
                    <a:lnTo>
                      <a:pt x="2" y="24"/>
                    </a:lnTo>
                    <a:lnTo>
                      <a:pt x="15" y="20"/>
                    </a:lnTo>
                    <a:lnTo>
                      <a:pt x="13" y="8"/>
                    </a:lnTo>
                    <a:lnTo>
                      <a:pt x="13" y="9"/>
                    </a:lnTo>
                    <a:lnTo>
                      <a:pt x="13" y="8"/>
                    </a:lnTo>
                    <a:lnTo>
                      <a:pt x="10" y="2"/>
                    </a:lnTo>
                    <a:lnTo>
                      <a:pt x="5" y="0"/>
                    </a:lnTo>
                    <a:lnTo>
                      <a:pt x="2" y="4"/>
                    </a:lnTo>
                    <a:lnTo>
                      <a:pt x="0" y="11"/>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48" name="Freeform 584"/>
              <p:cNvSpPr>
                <a:spLocks/>
              </p:cNvSpPr>
              <p:nvPr/>
            </p:nvSpPr>
            <p:spPr bwMode="auto">
              <a:xfrm>
                <a:off x="3173" y="2621"/>
                <a:ext cx="6" cy="11"/>
              </a:xfrm>
              <a:custGeom>
                <a:avLst/>
                <a:gdLst>
                  <a:gd name="T0" fmla="*/ 0 w 13"/>
                  <a:gd name="T1" fmla="*/ 5 h 21"/>
                  <a:gd name="T2" fmla="*/ 0 w 13"/>
                  <a:gd name="T3" fmla="*/ 5 h 21"/>
                  <a:gd name="T4" fmla="*/ 0 w 13"/>
                  <a:gd name="T5" fmla="*/ 11 h 21"/>
                  <a:gd name="T6" fmla="*/ 6 w 13"/>
                  <a:gd name="T7" fmla="*/ 11 h 21"/>
                  <a:gd name="T8" fmla="*/ 6 w 13"/>
                  <a:gd name="T9" fmla="*/ 5 h 21"/>
                  <a:gd name="T10" fmla="*/ 6 w 13"/>
                  <a:gd name="T11" fmla="*/ 5 h 21"/>
                  <a:gd name="T12" fmla="*/ 6 w 13"/>
                  <a:gd name="T13" fmla="*/ 5 h 21"/>
                  <a:gd name="T14" fmla="*/ 6 w 13"/>
                  <a:gd name="T15" fmla="*/ 2 h 21"/>
                  <a:gd name="T16" fmla="*/ 3 w 13"/>
                  <a:gd name="T17" fmla="*/ 0 h 21"/>
                  <a:gd name="T18" fmla="*/ 1 w 13"/>
                  <a:gd name="T19" fmla="*/ 2 h 21"/>
                  <a:gd name="T20" fmla="*/ 0 w 13"/>
                  <a:gd name="T21" fmla="*/ 5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1">
                    <a:moveTo>
                      <a:pt x="0" y="9"/>
                    </a:moveTo>
                    <a:lnTo>
                      <a:pt x="0" y="9"/>
                    </a:lnTo>
                    <a:lnTo>
                      <a:pt x="0" y="21"/>
                    </a:lnTo>
                    <a:lnTo>
                      <a:pt x="13" y="21"/>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49" name="Freeform 585"/>
              <p:cNvSpPr>
                <a:spLocks/>
              </p:cNvSpPr>
              <p:nvPr/>
            </p:nvSpPr>
            <p:spPr bwMode="auto">
              <a:xfrm>
                <a:off x="3173" y="2614"/>
                <a:ext cx="6" cy="12"/>
              </a:xfrm>
              <a:custGeom>
                <a:avLst/>
                <a:gdLst>
                  <a:gd name="T0" fmla="*/ 0 w 13"/>
                  <a:gd name="T1" fmla="*/ 5 h 24"/>
                  <a:gd name="T2" fmla="*/ 0 w 13"/>
                  <a:gd name="T3" fmla="*/ 5 h 24"/>
                  <a:gd name="T4" fmla="*/ 0 w 13"/>
                  <a:gd name="T5" fmla="*/ 12 h 24"/>
                  <a:gd name="T6" fmla="*/ 6 w 13"/>
                  <a:gd name="T7" fmla="*/ 12 h 24"/>
                  <a:gd name="T8" fmla="*/ 6 w 13"/>
                  <a:gd name="T9" fmla="*/ 5 h 24"/>
                  <a:gd name="T10" fmla="*/ 6 w 13"/>
                  <a:gd name="T11" fmla="*/ 5 h 24"/>
                  <a:gd name="T12" fmla="*/ 6 w 13"/>
                  <a:gd name="T13" fmla="*/ 5 h 24"/>
                  <a:gd name="T14" fmla="*/ 6 w 13"/>
                  <a:gd name="T15" fmla="*/ 2 h 24"/>
                  <a:gd name="T16" fmla="*/ 3 w 13"/>
                  <a:gd name="T17" fmla="*/ 0 h 24"/>
                  <a:gd name="T18" fmla="*/ 1 w 13"/>
                  <a:gd name="T19" fmla="*/ 2 h 24"/>
                  <a:gd name="T20" fmla="*/ 0 w 13"/>
                  <a:gd name="T21" fmla="*/ 5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4">
                    <a:moveTo>
                      <a:pt x="0" y="9"/>
                    </a:moveTo>
                    <a:lnTo>
                      <a:pt x="0" y="9"/>
                    </a:lnTo>
                    <a:lnTo>
                      <a:pt x="0" y="24"/>
                    </a:lnTo>
                    <a:lnTo>
                      <a:pt x="13" y="24"/>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50" name="Freeform 586"/>
              <p:cNvSpPr>
                <a:spLocks/>
              </p:cNvSpPr>
              <p:nvPr/>
            </p:nvSpPr>
            <p:spPr bwMode="auto">
              <a:xfrm>
                <a:off x="3173" y="2608"/>
                <a:ext cx="6" cy="11"/>
              </a:xfrm>
              <a:custGeom>
                <a:avLst/>
                <a:gdLst>
                  <a:gd name="T0" fmla="*/ 0 w 13"/>
                  <a:gd name="T1" fmla="*/ 5 h 21"/>
                  <a:gd name="T2" fmla="*/ 0 w 13"/>
                  <a:gd name="T3" fmla="*/ 5 h 21"/>
                  <a:gd name="T4" fmla="*/ 0 w 13"/>
                  <a:gd name="T5" fmla="*/ 11 h 21"/>
                  <a:gd name="T6" fmla="*/ 6 w 13"/>
                  <a:gd name="T7" fmla="*/ 11 h 21"/>
                  <a:gd name="T8" fmla="*/ 6 w 13"/>
                  <a:gd name="T9" fmla="*/ 5 h 21"/>
                  <a:gd name="T10" fmla="*/ 6 w 13"/>
                  <a:gd name="T11" fmla="*/ 5 h 21"/>
                  <a:gd name="T12" fmla="*/ 6 w 13"/>
                  <a:gd name="T13" fmla="*/ 5 h 21"/>
                  <a:gd name="T14" fmla="*/ 6 w 13"/>
                  <a:gd name="T15" fmla="*/ 2 h 21"/>
                  <a:gd name="T16" fmla="*/ 3 w 13"/>
                  <a:gd name="T17" fmla="*/ 0 h 21"/>
                  <a:gd name="T18" fmla="*/ 1 w 13"/>
                  <a:gd name="T19" fmla="*/ 2 h 21"/>
                  <a:gd name="T20" fmla="*/ 0 w 13"/>
                  <a:gd name="T21" fmla="*/ 5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1">
                    <a:moveTo>
                      <a:pt x="0" y="9"/>
                    </a:moveTo>
                    <a:lnTo>
                      <a:pt x="0" y="9"/>
                    </a:lnTo>
                    <a:lnTo>
                      <a:pt x="0" y="21"/>
                    </a:lnTo>
                    <a:lnTo>
                      <a:pt x="13" y="21"/>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51" name="Freeform 587"/>
              <p:cNvSpPr>
                <a:spLocks/>
              </p:cNvSpPr>
              <p:nvPr/>
            </p:nvSpPr>
            <p:spPr bwMode="auto">
              <a:xfrm>
                <a:off x="3173" y="2601"/>
                <a:ext cx="6" cy="11"/>
              </a:xfrm>
              <a:custGeom>
                <a:avLst/>
                <a:gdLst>
                  <a:gd name="T0" fmla="*/ 0 w 13"/>
                  <a:gd name="T1" fmla="*/ 5 h 22"/>
                  <a:gd name="T2" fmla="*/ 0 w 13"/>
                  <a:gd name="T3" fmla="*/ 5 h 22"/>
                  <a:gd name="T4" fmla="*/ 0 w 13"/>
                  <a:gd name="T5" fmla="*/ 11 h 22"/>
                  <a:gd name="T6" fmla="*/ 6 w 13"/>
                  <a:gd name="T7" fmla="*/ 11 h 22"/>
                  <a:gd name="T8" fmla="*/ 6 w 13"/>
                  <a:gd name="T9" fmla="*/ 5 h 22"/>
                  <a:gd name="T10" fmla="*/ 6 w 13"/>
                  <a:gd name="T11" fmla="*/ 5 h 22"/>
                  <a:gd name="T12" fmla="*/ 6 w 13"/>
                  <a:gd name="T13" fmla="*/ 5 h 22"/>
                  <a:gd name="T14" fmla="*/ 6 w 13"/>
                  <a:gd name="T15" fmla="*/ 2 h 22"/>
                  <a:gd name="T16" fmla="*/ 3 w 13"/>
                  <a:gd name="T17" fmla="*/ 0 h 22"/>
                  <a:gd name="T18" fmla="*/ 1 w 13"/>
                  <a:gd name="T19" fmla="*/ 2 h 22"/>
                  <a:gd name="T20" fmla="*/ 0 w 13"/>
                  <a:gd name="T21" fmla="*/ 5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2">
                    <a:moveTo>
                      <a:pt x="0" y="9"/>
                    </a:moveTo>
                    <a:lnTo>
                      <a:pt x="0" y="9"/>
                    </a:lnTo>
                    <a:lnTo>
                      <a:pt x="0" y="22"/>
                    </a:lnTo>
                    <a:lnTo>
                      <a:pt x="13" y="22"/>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52" name="Freeform 588"/>
              <p:cNvSpPr>
                <a:spLocks/>
              </p:cNvSpPr>
              <p:nvPr/>
            </p:nvSpPr>
            <p:spPr bwMode="auto">
              <a:xfrm>
                <a:off x="3173" y="2595"/>
                <a:ext cx="6" cy="11"/>
              </a:xfrm>
              <a:custGeom>
                <a:avLst/>
                <a:gdLst>
                  <a:gd name="T0" fmla="*/ 0 w 13"/>
                  <a:gd name="T1" fmla="*/ 5 h 22"/>
                  <a:gd name="T2" fmla="*/ 0 w 13"/>
                  <a:gd name="T3" fmla="*/ 5 h 22"/>
                  <a:gd name="T4" fmla="*/ 0 w 13"/>
                  <a:gd name="T5" fmla="*/ 11 h 22"/>
                  <a:gd name="T6" fmla="*/ 6 w 13"/>
                  <a:gd name="T7" fmla="*/ 11 h 22"/>
                  <a:gd name="T8" fmla="*/ 6 w 13"/>
                  <a:gd name="T9" fmla="*/ 5 h 22"/>
                  <a:gd name="T10" fmla="*/ 6 w 13"/>
                  <a:gd name="T11" fmla="*/ 5 h 22"/>
                  <a:gd name="T12" fmla="*/ 6 w 13"/>
                  <a:gd name="T13" fmla="*/ 5 h 22"/>
                  <a:gd name="T14" fmla="*/ 6 w 13"/>
                  <a:gd name="T15" fmla="*/ 2 h 22"/>
                  <a:gd name="T16" fmla="*/ 3 w 13"/>
                  <a:gd name="T17" fmla="*/ 0 h 22"/>
                  <a:gd name="T18" fmla="*/ 1 w 13"/>
                  <a:gd name="T19" fmla="*/ 2 h 22"/>
                  <a:gd name="T20" fmla="*/ 0 w 13"/>
                  <a:gd name="T21" fmla="*/ 5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2">
                    <a:moveTo>
                      <a:pt x="0" y="9"/>
                    </a:moveTo>
                    <a:lnTo>
                      <a:pt x="0" y="9"/>
                    </a:lnTo>
                    <a:lnTo>
                      <a:pt x="0" y="22"/>
                    </a:lnTo>
                    <a:lnTo>
                      <a:pt x="13" y="22"/>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53" name="Freeform 589"/>
              <p:cNvSpPr>
                <a:spLocks/>
              </p:cNvSpPr>
              <p:nvPr/>
            </p:nvSpPr>
            <p:spPr bwMode="auto">
              <a:xfrm>
                <a:off x="3173" y="2589"/>
                <a:ext cx="6" cy="11"/>
              </a:xfrm>
              <a:custGeom>
                <a:avLst/>
                <a:gdLst>
                  <a:gd name="T0" fmla="*/ 0 w 13"/>
                  <a:gd name="T1" fmla="*/ 5 h 21"/>
                  <a:gd name="T2" fmla="*/ 0 w 13"/>
                  <a:gd name="T3" fmla="*/ 5 h 21"/>
                  <a:gd name="T4" fmla="*/ 0 w 13"/>
                  <a:gd name="T5" fmla="*/ 11 h 21"/>
                  <a:gd name="T6" fmla="*/ 6 w 13"/>
                  <a:gd name="T7" fmla="*/ 11 h 21"/>
                  <a:gd name="T8" fmla="*/ 6 w 13"/>
                  <a:gd name="T9" fmla="*/ 5 h 21"/>
                  <a:gd name="T10" fmla="*/ 6 w 13"/>
                  <a:gd name="T11" fmla="*/ 5 h 21"/>
                  <a:gd name="T12" fmla="*/ 6 w 13"/>
                  <a:gd name="T13" fmla="*/ 5 h 21"/>
                  <a:gd name="T14" fmla="*/ 6 w 13"/>
                  <a:gd name="T15" fmla="*/ 2 h 21"/>
                  <a:gd name="T16" fmla="*/ 3 w 13"/>
                  <a:gd name="T17" fmla="*/ 0 h 21"/>
                  <a:gd name="T18" fmla="*/ 1 w 13"/>
                  <a:gd name="T19" fmla="*/ 2 h 21"/>
                  <a:gd name="T20" fmla="*/ 0 w 13"/>
                  <a:gd name="T21" fmla="*/ 5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1">
                    <a:moveTo>
                      <a:pt x="0" y="9"/>
                    </a:moveTo>
                    <a:lnTo>
                      <a:pt x="0" y="9"/>
                    </a:lnTo>
                    <a:lnTo>
                      <a:pt x="0" y="21"/>
                    </a:lnTo>
                    <a:lnTo>
                      <a:pt x="13" y="21"/>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54" name="Freeform 590"/>
              <p:cNvSpPr>
                <a:spLocks/>
              </p:cNvSpPr>
              <p:nvPr/>
            </p:nvSpPr>
            <p:spPr bwMode="auto">
              <a:xfrm>
                <a:off x="3173" y="2582"/>
                <a:ext cx="6" cy="11"/>
              </a:xfrm>
              <a:custGeom>
                <a:avLst/>
                <a:gdLst>
                  <a:gd name="T0" fmla="*/ 0 w 13"/>
                  <a:gd name="T1" fmla="*/ 5 h 22"/>
                  <a:gd name="T2" fmla="*/ 0 w 13"/>
                  <a:gd name="T3" fmla="*/ 5 h 22"/>
                  <a:gd name="T4" fmla="*/ 0 w 13"/>
                  <a:gd name="T5" fmla="*/ 11 h 22"/>
                  <a:gd name="T6" fmla="*/ 6 w 13"/>
                  <a:gd name="T7" fmla="*/ 11 h 22"/>
                  <a:gd name="T8" fmla="*/ 6 w 13"/>
                  <a:gd name="T9" fmla="*/ 5 h 22"/>
                  <a:gd name="T10" fmla="*/ 6 w 13"/>
                  <a:gd name="T11" fmla="*/ 5 h 22"/>
                  <a:gd name="T12" fmla="*/ 6 w 13"/>
                  <a:gd name="T13" fmla="*/ 5 h 22"/>
                  <a:gd name="T14" fmla="*/ 6 w 13"/>
                  <a:gd name="T15" fmla="*/ 2 h 22"/>
                  <a:gd name="T16" fmla="*/ 3 w 13"/>
                  <a:gd name="T17" fmla="*/ 0 h 22"/>
                  <a:gd name="T18" fmla="*/ 1 w 13"/>
                  <a:gd name="T19" fmla="*/ 2 h 22"/>
                  <a:gd name="T20" fmla="*/ 0 w 13"/>
                  <a:gd name="T21" fmla="*/ 5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2">
                    <a:moveTo>
                      <a:pt x="0" y="9"/>
                    </a:moveTo>
                    <a:lnTo>
                      <a:pt x="0" y="9"/>
                    </a:lnTo>
                    <a:lnTo>
                      <a:pt x="0" y="22"/>
                    </a:lnTo>
                    <a:lnTo>
                      <a:pt x="13" y="22"/>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55" name="Freeform 591"/>
              <p:cNvSpPr>
                <a:spLocks/>
              </p:cNvSpPr>
              <p:nvPr/>
            </p:nvSpPr>
            <p:spPr bwMode="auto">
              <a:xfrm>
                <a:off x="3173" y="2576"/>
                <a:ext cx="6" cy="11"/>
              </a:xfrm>
              <a:custGeom>
                <a:avLst/>
                <a:gdLst>
                  <a:gd name="T0" fmla="*/ 0 w 13"/>
                  <a:gd name="T1" fmla="*/ 5 h 22"/>
                  <a:gd name="T2" fmla="*/ 0 w 13"/>
                  <a:gd name="T3" fmla="*/ 5 h 22"/>
                  <a:gd name="T4" fmla="*/ 0 w 13"/>
                  <a:gd name="T5" fmla="*/ 11 h 22"/>
                  <a:gd name="T6" fmla="*/ 6 w 13"/>
                  <a:gd name="T7" fmla="*/ 11 h 22"/>
                  <a:gd name="T8" fmla="*/ 6 w 13"/>
                  <a:gd name="T9" fmla="*/ 5 h 22"/>
                  <a:gd name="T10" fmla="*/ 6 w 13"/>
                  <a:gd name="T11" fmla="*/ 5 h 22"/>
                  <a:gd name="T12" fmla="*/ 6 w 13"/>
                  <a:gd name="T13" fmla="*/ 5 h 22"/>
                  <a:gd name="T14" fmla="*/ 6 w 13"/>
                  <a:gd name="T15" fmla="*/ 2 h 22"/>
                  <a:gd name="T16" fmla="*/ 3 w 13"/>
                  <a:gd name="T17" fmla="*/ 0 h 22"/>
                  <a:gd name="T18" fmla="*/ 1 w 13"/>
                  <a:gd name="T19" fmla="*/ 2 h 22"/>
                  <a:gd name="T20" fmla="*/ 0 w 13"/>
                  <a:gd name="T21" fmla="*/ 5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2">
                    <a:moveTo>
                      <a:pt x="0" y="9"/>
                    </a:moveTo>
                    <a:lnTo>
                      <a:pt x="0" y="9"/>
                    </a:lnTo>
                    <a:lnTo>
                      <a:pt x="0" y="22"/>
                    </a:lnTo>
                    <a:lnTo>
                      <a:pt x="13" y="22"/>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56" name="Freeform 592"/>
              <p:cNvSpPr>
                <a:spLocks/>
              </p:cNvSpPr>
              <p:nvPr/>
            </p:nvSpPr>
            <p:spPr bwMode="auto">
              <a:xfrm>
                <a:off x="3173" y="2570"/>
                <a:ext cx="6" cy="11"/>
              </a:xfrm>
              <a:custGeom>
                <a:avLst/>
                <a:gdLst>
                  <a:gd name="T0" fmla="*/ 0 w 13"/>
                  <a:gd name="T1" fmla="*/ 5 h 21"/>
                  <a:gd name="T2" fmla="*/ 0 w 13"/>
                  <a:gd name="T3" fmla="*/ 5 h 21"/>
                  <a:gd name="T4" fmla="*/ 0 w 13"/>
                  <a:gd name="T5" fmla="*/ 11 h 21"/>
                  <a:gd name="T6" fmla="*/ 6 w 13"/>
                  <a:gd name="T7" fmla="*/ 11 h 21"/>
                  <a:gd name="T8" fmla="*/ 6 w 13"/>
                  <a:gd name="T9" fmla="*/ 5 h 21"/>
                  <a:gd name="T10" fmla="*/ 6 w 13"/>
                  <a:gd name="T11" fmla="*/ 5 h 21"/>
                  <a:gd name="T12" fmla="*/ 6 w 13"/>
                  <a:gd name="T13" fmla="*/ 5 h 21"/>
                  <a:gd name="T14" fmla="*/ 6 w 13"/>
                  <a:gd name="T15" fmla="*/ 2 h 21"/>
                  <a:gd name="T16" fmla="*/ 3 w 13"/>
                  <a:gd name="T17" fmla="*/ 0 h 21"/>
                  <a:gd name="T18" fmla="*/ 1 w 13"/>
                  <a:gd name="T19" fmla="*/ 2 h 21"/>
                  <a:gd name="T20" fmla="*/ 0 w 13"/>
                  <a:gd name="T21" fmla="*/ 5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1">
                    <a:moveTo>
                      <a:pt x="0" y="9"/>
                    </a:moveTo>
                    <a:lnTo>
                      <a:pt x="0" y="9"/>
                    </a:lnTo>
                    <a:lnTo>
                      <a:pt x="0" y="21"/>
                    </a:lnTo>
                    <a:lnTo>
                      <a:pt x="13" y="21"/>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57" name="Freeform 593"/>
              <p:cNvSpPr>
                <a:spLocks/>
              </p:cNvSpPr>
              <p:nvPr/>
            </p:nvSpPr>
            <p:spPr bwMode="auto">
              <a:xfrm>
                <a:off x="3173" y="2563"/>
                <a:ext cx="6" cy="11"/>
              </a:xfrm>
              <a:custGeom>
                <a:avLst/>
                <a:gdLst>
                  <a:gd name="T0" fmla="*/ 0 w 13"/>
                  <a:gd name="T1" fmla="*/ 4 h 24"/>
                  <a:gd name="T2" fmla="*/ 0 w 13"/>
                  <a:gd name="T3" fmla="*/ 4 h 24"/>
                  <a:gd name="T4" fmla="*/ 0 w 13"/>
                  <a:gd name="T5" fmla="*/ 11 h 24"/>
                  <a:gd name="T6" fmla="*/ 6 w 13"/>
                  <a:gd name="T7" fmla="*/ 11 h 24"/>
                  <a:gd name="T8" fmla="*/ 6 w 13"/>
                  <a:gd name="T9" fmla="*/ 4 h 24"/>
                  <a:gd name="T10" fmla="*/ 6 w 13"/>
                  <a:gd name="T11" fmla="*/ 4 h 24"/>
                  <a:gd name="T12" fmla="*/ 6 w 13"/>
                  <a:gd name="T13" fmla="*/ 4 h 24"/>
                  <a:gd name="T14" fmla="*/ 6 w 13"/>
                  <a:gd name="T15" fmla="*/ 2 h 24"/>
                  <a:gd name="T16" fmla="*/ 3 w 13"/>
                  <a:gd name="T17" fmla="*/ 0 h 24"/>
                  <a:gd name="T18" fmla="*/ 1 w 13"/>
                  <a:gd name="T19" fmla="*/ 2 h 24"/>
                  <a:gd name="T20" fmla="*/ 0 w 13"/>
                  <a:gd name="T21" fmla="*/ 4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4">
                    <a:moveTo>
                      <a:pt x="0" y="9"/>
                    </a:moveTo>
                    <a:lnTo>
                      <a:pt x="0" y="9"/>
                    </a:lnTo>
                    <a:lnTo>
                      <a:pt x="0" y="24"/>
                    </a:lnTo>
                    <a:lnTo>
                      <a:pt x="13" y="24"/>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58" name="Freeform 594"/>
              <p:cNvSpPr>
                <a:spLocks/>
              </p:cNvSpPr>
              <p:nvPr/>
            </p:nvSpPr>
            <p:spPr bwMode="auto">
              <a:xfrm>
                <a:off x="3173" y="2556"/>
                <a:ext cx="6" cy="11"/>
              </a:xfrm>
              <a:custGeom>
                <a:avLst/>
                <a:gdLst>
                  <a:gd name="T0" fmla="*/ 0 w 13"/>
                  <a:gd name="T1" fmla="*/ 5 h 22"/>
                  <a:gd name="T2" fmla="*/ 0 w 13"/>
                  <a:gd name="T3" fmla="*/ 5 h 22"/>
                  <a:gd name="T4" fmla="*/ 0 w 13"/>
                  <a:gd name="T5" fmla="*/ 11 h 22"/>
                  <a:gd name="T6" fmla="*/ 6 w 13"/>
                  <a:gd name="T7" fmla="*/ 11 h 22"/>
                  <a:gd name="T8" fmla="*/ 6 w 13"/>
                  <a:gd name="T9" fmla="*/ 5 h 22"/>
                  <a:gd name="T10" fmla="*/ 6 w 13"/>
                  <a:gd name="T11" fmla="*/ 5 h 22"/>
                  <a:gd name="T12" fmla="*/ 6 w 13"/>
                  <a:gd name="T13" fmla="*/ 5 h 22"/>
                  <a:gd name="T14" fmla="*/ 6 w 13"/>
                  <a:gd name="T15" fmla="*/ 2 h 22"/>
                  <a:gd name="T16" fmla="*/ 3 w 13"/>
                  <a:gd name="T17" fmla="*/ 0 h 22"/>
                  <a:gd name="T18" fmla="*/ 1 w 13"/>
                  <a:gd name="T19" fmla="*/ 2 h 22"/>
                  <a:gd name="T20" fmla="*/ 0 w 13"/>
                  <a:gd name="T21" fmla="*/ 5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2">
                    <a:moveTo>
                      <a:pt x="0" y="9"/>
                    </a:moveTo>
                    <a:lnTo>
                      <a:pt x="0" y="9"/>
                    </a:lnTo>
                    <a:lnTo>
                      <a:pt x="0" y="22"/>
                    </a:lnTo>
                    <a:lnTo>
                      <a:pt x="13" y="22"/>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59" name="Freeform 595"/>
              <p:cNvSpPr>
                <a:spLocks/>
              </p:cNvSpPr>
              <p:nvPr/>
            </p:nvSpPr>
            <p:spPr bwMode="auto">
              <a:xfrm>
                <a:off x="3173" y="2550"/>
                <a:ext cx="6" cy="11"/>
              </a:xfrm>
              <a:custGeom>
                <a:avLst/>
                <a:gdLst>
                  <a:gd name="T0" fmla="*/ 0 w 13"/>
                  <a:gd name="T1" fmla="*/ 5 h 21"/>
                  <a:gd name="T2" fmla="*/ 0 w 13"/>
                  <a:gd name="T3" fmla="*/ 5 h 21"/>
                  <a:gd name="T4" fmla="*/ 0 w 13"/>
                  <a:gd name="T5" fmla="*/ 11 h 21"/>
                  <a:gd name="T6" fmla="*/ 6 w 13"/>
                  <a:gd name="T7" fmla="*/ 11 h 21"/>
                  <a:gd name="T8" fmla="*/ 6 w 13"/>
                  <a:gd name="T9" fmla="*/ 5 h 21"/>
                  <a:gd name="T10" fmla="*/ 6 w 13"/>
                  <a:gd name="T11" fmla="*/ 5 h 21"/>
                  <a:gd name="T12" fmla="*/ 6 w 13"/>
                  <a:gd name="T13" fmla="*/ 5 h 21"/>
                  <a:gd name="T14" fmla="*/ 6 w 13"/>
                  <a:gd name="T15" fmla="*/ 2 h 21"/>
                  <a:gd name="T16" fmla="*/ 3 w 13"/>
                  <a:gd name="T17" fmla="*/ 0 h 21"/>
                  <a:gd name="T18" fmla="*/ 1 w 13"/>
                  <a:gd name="T19" fmla="*/ 2 h 21"/>
                  <a:gd name="T20" fmla="*/ 0 w 13"/>
                  <a:gd name="T21" fmla="*/ 5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1">
                    <a:moveTo>
                      <a:pt x="0" y="9"/>
                    </a:moveTo>
                    <a:lnTo>
                      <a:pt x="0" y="9"/>
                    </a:lnTo>
                    <a:lnTo>
                      <a:pt x="0" y="21"/>
                    </a:lnTo>
                    <a:lnTo>
                      <a:pt x="13" y="21"/>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60" name="Freeform 596"/>
              <p:cNvSpPr>
                <a:spLocks/>
              </p:cNvSpPr>
              <p:nvPr/>
            </p:nvSpPr>
            <p:spPr bwMode="auto">
              <a:xfrm>
                <a:off x="3173" y="2544"/>
                <a:ext cx="6" cy="10"/>
              </a:xfrm>
              <a:custGeom>
                <a:avLst/>
                <a:gdLst>
                  <a:gd name="T0" fmla="*/ 0 w 13"/>
                  <a:gd name="T1" fmla="*/ 4 h 22"/>
                  <a:gd name="T2" fmla="*/ 0 w 13"/>
                  <a:gd name="T3" fmla="*/ 4 h 22"/>
                  <a:gd name="T4" fmla="*/ 0 w 13"/>
                  <a:gd name="T5" fmla="*/ 10 h 22"/>
                  <a:gd name="T6" fmla="*/ 6 w 13"/>
                  <a:gd name="T7" fmla="*/ 10 h 22"/>
                  <a:gd name="T8" fmla="*/ 6 w 13"/>
                  <a:gd name="T9" fmla="*/ 4 h 22"/>
                  <a:gd name="T10" fmla="*/ 6 w 13"/>
                  <a:gd name="T11" fmla="*/ 4 h 22"/>
                  <a:gd name="T12" fmla="*/ 6 w 13"/>
                  <a:gd name="T13" fmla="*/ 4 h 22"/>
                  <a:gd name="T14" fmla="*/ 6 w 13"/>
                  <a:gd name="T15" fmla="*/ 2 h 22"/>
                  <a:gd name="T16" fmla="*/ 3 w 13"/>
                  <a:gd name="T17" fmla="*/ 0 h 22"/>
                  <a:gd name="T18" fmla="*/ 1 w 13"/>
                  <a:gd name="T19" fmla="*/ 2 h 22"/>
                  <a:gd name="T20" fmla="*/ 0 w 13"/>
                  <a:gd name="T21" fmla="*/ 4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2">
                    <a:moveTo>
                      <a:pt x="0" y="9"/>
                    </a:moveTo>
                    <a:lnTo>
                      <a:pt x="0" y="9"/>
                    </a:lnTo>
                    <a:lnTo>
                      <a:pt x="0" y="22"/>
                    </a:lnTo>
                    <a:lnTo>
                      <a:pt x="13" y="22"/>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61" name="Freeform 597"/>
              <p:cNvSpPr>
                <a:spLocks/>
              </p:cNvSpPr>
              <p:nvPr/>
            </p:nvSpPr>
            <p:spPr bwMode="auto">
              <a:xfrm>
                <a:off x="3173" y="2537"/>
                <a:ext cx="6" cy="11"/>
              </a:xfrm>
              <a:custGeom>
                <a:avLst/>
                <a:gdLst>
                  <a:gd name="T0" fmla="*/ 0 w 13"/>
                  <a:gd name="T1" fmla="*/ 5 h 22"/>
                  <a:gd name="T2" fmla="*/ 0 w 13"/>
                  <a:gd name="T3" fmla="*/ 5 h 22"/>
                  <a:gd name="T4" fmla="*/ 0 w 13"/>
                  <a:gd name="T5" fmla="*/ 11 h 22"/>
                  <a:gd name="T6" fmla="*/ 6 w 13"/>
                  <a:gd name="T7" fmla="*/ 11 h 22"/>
                  <a:gd name="T8" fmla="*/ 6 w 13"/>
                  <a:gd name="T9" fmla="*/ 5 h 22"/>
                  <a:gd name="T10" fmla="*/ 6 w 13"/>
                  <a:gd name="T11" fmla="*/ 5 h 22"/>
                  <a:gd name="T12" fmla="*/ 6 w 13"/>
                  <a:gd name="T13" fmla="*/ 5 h 22"/>
                  <a:gd name="T14" fmla="*/ 6 w 13"/>
                  <a:gd name="T15" fmla="*/ 2 h 22"/>
                  <a:gd name="T16" fmla="*/ 3 w 13"/>
                  <a:gd name="T17" fmla="*/ 0 h 22"/>
                  <a:gd name="T18" fmla="*/ 1 w 13"/>
                  <a:gd name="T19" fmla="*/ 2 h 22"/>
                  <a:gd name="T20" fmla="*/ 0 w 13"/>
                  <a:gd name="T21" fmla="*/ 5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2">
                    <a:moveTo>
                      <a:pt x="0" y="9"/>
                    </a:moveTo>
                    <a:lnTo>
                      <a:pt x="0" y="9"/>
                    </a:lnTo>
                    <a:lnTo>
                      <a:pt x="0" y="22"/>
                    </a:lnTo>
                    <a:lnTo>
                      <a:pt x="13" y="22"/>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62" name="Freeform 598"/>
              <p:cNvSpPr>
                <a:spLocks/>
              </p:cNvSpPr>
              <p:nvPr/>
            </p:nvSpPr>
            <p:spPr bwMode="auto">
              <a:xfrm>
                <a:off x="3173" y="2531"/>
                <a:ext cx="6" cy="11"/>
              </a:xfrm>
              <a:custGeom>
                <a:avLst/>
                <a:gdLst>
                  <a:gd name="T0" fmla="*/ 0 w 13"/>
                  <a:gd name="T1" fmla="*/ 6 h 21"/>
                  <a:gd name="T2" fmla="*/ 0 w 13"/>
                  <a:gd name="T3" fmla="*/ 5 h 21"/>
                  <a:gd name="T4" fmla="*/ 0 w 13"/>
                  <a:gd name="T5" fmla="*/ 11 h 21"/>
                  <a:gd name="T6" fmla="*/ 6 w 13"/>
                  <a:gd name="T7" fmla="*/ 11 h 21"/>
                  <a:gd name="T8" fmla="*/ 6 w 13"/>
                  <a:gd name="T9" fmla="*/ 5 h 21"/>
                  <a:gd name="T10" fmla="*/ 6 w 13"/>
                  <a:gd name="T11" fmla="*/ 4 h 21"/>
                  <a:gd name="T12" fmla="*/ 6 w 13"/>
                  <a:gd name="T13" fmla="*/ 5 h 21"/>
                  <a:gd name="T14" fmla="*/ 6 w 13"/>
                  <a:gd name="T15" fmla="*/ 2 h 21"/>
                  <a:gd name="T16" fmla="*/ 3 w 13"/>
                  <a:gd name="T17" fmla="*/ 0 h 21"/>
                  <a:gd name="T18" fmla="*/ 1 w 13"/>
                  <a:gd name="T19" fmla="*/ 2 h 21"/>
                  <a:gd name="T20" fmla="*/ 0 w 13"/>
                  <a:gd name="T21" fmla="*/ 5 h 21"/>
                  <a:gd name="T22" fmla="*/ 0 w 13"/>
                  <a:gd name="T23" fmla="*/ 6 h 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21">
                    <a:moveTo>
                      <a:pt x="0" y="11"/>
                    </a:moveTo>
                    <a:lnTo>
                      <a:pt x="0" y="9"/>
                    </a:lnTo>
                    <a:lnTo>
                      <a:pt x="0" y="21"/>
                    </a:lnTo>
                    <a:lnTo>
                      <a:pt x="13" y="21"/>
                    </a:lnTo>
                    <a:lnTo>
                      <a:pt x="13" y="9"/>
                    </a:lnTo>
                    <a:lnTo>
                      <a:pt x="13" y="7"/>
                    </a:lnTo>
                    <a:lnTo>
                      <a:pt x="13" y="9"/>
                    </a:lnTo>
                    <a:lnTo>
                      <a:pt x="12" y="3"/>
                    </a:lnTo>
                    <a:lnTo>
                      <a:pt x="7" y="0"/>
                    </a:lnTo>
                    <a:lnTo>
                      <a:pt x="2" y="3"/>
                    </a:lnTo>
                    <a:lnTo>
                      <a:pt x="0" y="9"/>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63" name="Freeform 599"/>
              <p:cNvSpPr>
                <a:spLocks/>
              </p:cNvSpPr>
              <p:nvPr/>
            </p:nvSpPr>
            <p:spPr bwMode="auto">
              <a:xfrm>
                <a:off x="3172" y="2525"/>
                <a:ext cx="7" cy="11"/>
              </a:xfrm>
              <a:custGeom>
                <a:avLst/>
                <a:gdLst>
                  <a:gd name="T0" fmla="*/ 0 w 15"/>
                  <a:gd name="T1" fmla="*/ 4 h 24"/>
                  <a:gd name="T2" fmla="*/ 0 w 15"/>
                  <a:gd name="T3" fmla="*/ 5 h 24"/>
                  <a:gd name="T4" fmla="*/ 1 w 15"/>
                  <a:gd name="T5" fmla="*/ 11 h 24"/>
                  <a:gd name="T6" fmla="*/ 7 w 15"/>
                  <a:gd name="T7" fmla="*/ 9 h 24"/>
                  <a:gd name="T8" fmla="*/ 7 w 15"/>
                  <a:gd name="T9" fmla="*/ 3 h 24"/>
                  <a:gd name="T10" fmla="*/ 7 w 15"/>
                  <a:gd name="T11" fmla="*/ 4 h 24"/>
                  <a:gd name="T12" fmla="*/ 7 w 15"/>
                  <a:gd name="T13" fmla="*/ 3 h 24"/>
                  <a:gd name="T14" fmla="*/ 5 w 15"/>
                  <a:gd name="T15" fmla="*/ 1 h 24"/>
                  <a:gd name="T16" fmla="*/ 2 w 15"/>
                  <a:gd name="T17" fmla="*/ 0 h 24"/>
                  <a:gd name="T18" fmla="*/ 1 w 15"/>
                  <a:gd name="T19" fmla="*/ 2 h 24"/>
                  <a:gd name="T20" fmla="*/ 0 w 15"/>
                  <a:gd name="T21" fmla="*/ 5 h 24"/>
                  <a:gd name="T22" fmla="*/ 0 w 15"/>
                  <a:gd name="T23" fmla="*/ 4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4">
                    <a:moveTo>
                      <a:pt x="0" y="9"/>
                    </a:moveTo>
                    <a:lnTo>
                      <a:pt x="0" y="11"/>
                    </a:lnTo>
                    <a:lnTo>
                      <a:pt x="2" y="24"/>
                    </a:lnTo>
                    <a:lnTo>
                      <a:pt x="15" y="20"/>
                    </a:lnTo>
                    <a:lnTo>
                      <a:pt x="14" y="7"/>
                    </a:lnTo>
                    <a:lnTo>
                      <a:pt x="14" y="9"/>
                    </a:lnTo>
                    <a:lnTo>
                      <a:pt x="14" y="7"/>
                    </a:lnTo>
                    <a:lnTo>
                      <a:pt x="10" y="2"/>
                    </a:lnTo>
                    <a:lnTo>
                      <a:pt x="5" y="0"/>
                    </a:lnTo>
                    <a:lnTo>
                      <a:pt x="2" y="4"/>
                    </a:lnTo>
                    <a:lnTo>
                      <a:pt x="0" y="11"/>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64" name="Freeform 600"/>
              <p:cNvSpPr>
                <a:spLocks/>
              </p:cNvSpPr>
              <p:nvPr/>
            </p:nvSpPr>
            <p:spPr bwMode="auto">
              <a:xfrm>
                <a:off x="3172" y="2518"/>
                <a:ext cx="6" cy="11"/>
              </a:xfrm>
              <a:custGeom>
                <a:avLst/>
                <a:gdLst>
                  <a:gd name="T0" fmla="*/ 0 w 14"/>
                  <a:gd name="T1" fmla="*/ 5 h 22"/>
                  <a:gd name="T2" fmla="*/ 0 w 14"/>
                  <a:gd name="T3" fmla="*/ 5 h 22"/>
                  <a:gd name="T4" fmla="*/ 0 w 14"/>
                  <a:gd name="T5" fmla="*/ 11 h 22"/>
                  <a:gd name="T6" fmla="*/ 6 w 14"/>
                  <a:gd name="T7" fmla="*/ 11 h 22"/>
                  <a:gd name="T8" fmla="*/ 6 w 14"/>
                  <a:gd name="T9" fmla="*/ 5 h 22"/>
                  <a:gd name="T10" fmla="*/ 6 w 14"/>
                  <a:gd name="T11" fmla="*/ 5 h 22"/>
                  <a:gd name="T12" fmla="*/ 6 w 14"/>
                  <a:gd name="T13" fmla="*/ 5 h 22"/>
                  <a:gd name="T14" fmla="*/ 5 w 14"/>
                  <a:gd name="T15" fmla="*/ 2 h 22"/>
                  <a:gd name="T16" fmla="*/ 3 w 14"/>
                  <a:gd name="T17" fmla="*/ 0 h 22"/>
                  <a:gd name="T18" fmla="*/ 1 w 14"/>
                  <a:gd name="T19" fmla="*/ 2 h 22"/>
                  <a:gd name="T20" fmla="*/ 0 w 14"/>
                  <a:gd name="T21" fmla="*/ 5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22">
                    <a:moveTo>
                      <a:pt x="0" y="10"/>
                    </a:moveTo>
                    <a:lnTo>
                      <a:pt x="0" y="10"/>
                    </a:lnTo>
                    <a:lnTo>
                      <a:pt x="0" y="22"/>
                    </a:lnTo>
                    <a:lnTo>
                      <a:pt x="14" y="22"/>
                    </a:lnTo>
                    <a:lnTo>
                      <a:pt x="14" y="10"/>
                    </a:lnTo>
                    <a:lnTo>
                      <a:pt x="12" y="4"/>
                    </a:lnTo>
                    <a:lnTo>
                      <a:pt x="7" y="0"/>
                    </a:lnTo>
                    <a:lnTo>
                      <a:pt x="2" y="4"/>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65" name="Freeform 601"/>
              <p:cNvSpPr>
                <a:spLocks/>
              </p:cNvSpPr>
              <p:nvPr/>
            </p:nvSpPr>
            <p:spPr bwMode="auto">
              <a:xfrm>
                <a:off x="3172" y="2511"/>
                <a:ext cx="6" cy="12"/>
              </a:xfrm>
              <a:custGeom>
                <a:avLst/>
                <a:gdLst>
                  <a:gd name="T0" fmla="*/ 0 w 14"/>
                  <a:gd name="T1" fmla="*/ 5 h 24"/>
                  <a:gd name="T2" fmla="*/ 0 w 14"/>
                  <a:gd name="T3" fmla="*/ 5 h 24"/>
                  <a:gd name="T4" fmla="*/ 0 w 14"/>
                  <a:gd name="T5" fmla="*/ 12 h 24"/>
                  <a:gd name="T6" fmla="*/ 6 w 14"/>
                  <a:gd name="T7" fmla="*/ 12 h 24"/>
                  <a:gd name="T8" fmla="*/ 6 w 14"/>
                  <a:gd name="T9" fmla="*/ 5 h 24"/>
                  <a:gd name="T10" fmla="*/ 6 w 14"/>
                  <a:gd name="T11" fmla="*/ 5 h 24"/>
                  <a:gd name="T12" fmla="*/ 6 w 14"/>
                  <a:gd name="T13" fmla="*/ 5 h 24"/>
                  <a:gd name="T14" fmla="*/ 5 w 14"/>
                  <a:gd name="T15" fmla="*/ 2 h 24"/>
                  <a:gd name="T16" fmla="*/ 3 w 14"/>
                  <a:gd name="T17" fmla="*/ 0 h 24"/>
                  <a:gd name="T18" fmla="*/ 1 w 14"/>
                  <a:gd name="T19" fmla="*/ 2 h 24"/>
                  <a:gd name="T20" fmla="*/ 0 w 14"/>
                  <a:gd name="T21" fmla="*/ 5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24">
                    <a:moveTo>
                      <a:pt x="0" y="9"/>
                    </a:moveTo>
                    <a:lnTo>
                      <a:pt x="0" y="9"/>
                    </a:lnTo>
                    <a:lnTo>
                      <a:pt x="0" y="24"/>
                    </a:lnTo>
                    <a:lnTo>
                      <a:pt x="14" y="24"/>
                    </a:lnTo>
                    <a:lnTo>
                      <a:pt x="14"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66" name="Freeform 602"/>
              <p:cNvSpPr>
                <a:spLocks/>
              </p:cNvSpPr>
              <p:nvPr/>
            </p:nvSpPr>
            <p:spPr bwMode="auto">
              <a:xfrm>
                <a:off x="3172" y="2505"/>
                <a:ext cx="6" cy="11"/>
              </a:xfrm>
              <a:custGeom>
                <a:avLst/>
                <a:gdLst>
                  <a:gd name="T0" fmla="*/ 3 w 14"/>
                  <a:gd name="T1" fmla="*/ 0 h 22"/>
                  <a:gd name="T2" fmla="*/ 0 w 14"/>
                  <a:gd name="T3" fmla="*/ 0 h 22"/>
                  <a:gd name="T4" fmla="*/ 0 w 14"/>
                  <a:gd name="T5" fmla="*/ 11 h 22"/>
                  <a:gd name="T6" fmla="*/ 6 w 14"/>
                  <a:gd name="T7" fmla="*/ 11 h 22"/>
                  <a:gd name="T8" fmla="*/ 6 w 14"/>
                  <a:gd name="T9" fmla="*/ 0 h 22"/>
                  <a:gd name="T10" fmla="*/ 3 w 14"/>
                  <a:gd name="T11" fmla="*/ 0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 h="22">
                    <a:moveTo>
                      <a:pt x="7" y="0"/>
                    </a:moveTo>
                    <a:lnTo>
                      <a:pt x="0" y="0"/>
                    </a:lnTo>
                    <a:lnTo>
                      <a:pt x="0" y="22"/>
                    </a:lnTo>
                    <a:lnTo>
                      <a:pt x="14" y="22"/>
                    </a:lnTo>
                    <a:lnTo>
                      <a:pt x="14" y="0"/>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67" name="Freeform 603"/>
              <p:cNvSpPr>
                <a:spLocks/>
              </p:cNvSpPr>
              <p:nvPr/>
            </p:nvSpPr>
            <p:spPr bwMode="auto">
              <a:xfrm>
                <a:off x="3172" y="2500"/>
                <a:ext cx="6" cy="5"/>
              </a:xfrm>
              <a:custGeom>
                <a:avLst/>
                <a:gdLst>
                  <a:gd name="T0" fmla="*/ 6 w 14"/>
                  <a:gd name="T1" fmla="*/ 5 h 9"/>
                  <a:gd name="T2" fmla="*/ 5 w 14"/>
                  <a:gd name="T3" fmla="*/ 2 h 9"/>
                  <a:gd name="T4" fmla="*/ 3 w 14"/>
                  <a:gd name="T5" fmla="*/ 0 h 9"/>
                  <a:gd name="T6" fmla="*/ 1 w 14"/>
                  <a:gd name="T7" fmla="*/ 2 h 9"/>
                  <a:gd name="T8" fmla="*/ 0 w 14"/>
                  <a:gd name="T9" fmla="*/ 5 h 9"/>
                  <a:gd name="T10" fmla="*/ 6 w 14"/>
                  <a:gd name="T11" fmla="*/ 5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 h="9">
                    <a:moveTo>
                      <a:pt x="14" y="9"/>
                    </a:moveTo>
                    <a:lnTo>
                      <a:pt x="12" y="4"/>
                    </a:lnTo>
                    <a:lnTo>
                      <a:pt x="7" y="0"/>
                    </a:lnTo>
                    <a:lnTo>
                      <a:pt x="2" y="4"/>
                    </a:lnTo>
                    <a:lnTo>
                      <a:pt x="0" y="9"/>
                    </a:lnTo>
                    <a:lnTo>
                      <a:pt x="14"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68" name="Freeform 604"/>
              <p:cNvSpPr>
                <a:spLocks/>
              </p:cNvSpPr>
              <p:nvPr/>
            </p:nvSpPr>
            <p:spPr bwMode="auto">
              <a:xfrm>
                <a:off x="3220" y="2448"/>
                <a:ext cx="4" cy="9"/>
              </a:xfrm>
              <a:custGeom>
                <a:avLst/>
                <a:gdLst>
                  <a:gd name="T0" fmla="*/ 4 w 9"/>
                  <a:gd name="T1" fmla="*/ 0 h 18"/>
                  <a:gd name="T2" fmla="*/ 2 w 9"/>
                  <a:gd name="T3" fmla="*/ 1 h 18"/>
                  <a:gd name="T4" fmla="*/ 0 w 9"/>
                  <a:gd name="T5" fmla="*/ 4 h 18"/>
                  <a:gd name="T6" fmla="*/ 1 w 9"/>
                  <a:gd name="T7" fmla="*/ 8 h 18"/>
                  <a:gd name="T8" fmla="*/ 2 w 9"/>
                  <a:gd name="T9" fmla="*/ 9 h 18"/>
                  <a:gd name="T10" fmla="*/ 4 w 9"/>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 h="18">
                    <a:moveTo>
                      <a:pt x="9" y="0"/>
                    </a:moveTo>
                    <a:lnTo>
                      <a:pt x="4" y="2"/>
                    </a:lnTo>
                    <a:lnTo>
                      <a:pt x="0" y="8"/>
                    </a:lnTo>
                    <a:lnTo>
                      <a:pt x="2" y="15"/>
                    </a:lnTo>
                    <a:lnTo>
                      <a:pt x="5" y="18"/>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369" name="Freeform 605"/>
              <p:cNvSpPr>
                <a:spLocks/>
              </p:cNvSpPr>
              <p:nvPr/>
            </p:nvSpPr>
            <p:spPr bwMode="auto">
              <a:xfrm>
                <a:off x="3223" y="2448"/>
                <a:ext cx="6" cy="10"/>
              </a:xfrm>
              <a:custGeom>
                <a:avLst/>
                <a:gdLst>
                  <a:gd name="T0" fmla="*/ 4 w 14"/>
                  <a:gd name="T1" fmla="*/ 2 h 20"/>
                  <a:gd name="T2" fmla="*/ 4 w 14"/>
                  <a:gd name="T3" fmla="*/ 1 h 20"/>
                  <a:gd name="T4" fmla="*/ 2 w 14"/>
                  <a:gd name="T5" fmla="*/ 0 h 20"/>
                  <a:gd name="T6" fmla="*/ 0 w 14"/>
                  <a:gd name="T7" fmla="*/ 9 h 20"/>
                  <a:gd name="T8" fmla="*/ 2 w 14"/>
                  <a:gd name="T9" fmla="*/ 10 h 20"/>
                  <a:gd name="T10" fmla="*/ 2 w 14"/>
                  <a:gd name="T11" fmla="*/ 9 h 20"/>
                  <a:gd name="T12" fmla="*/ 2 w 14"/>
                  <a:gd name="T13" fmla="*/ 10 h 20"/>
                  <a:gd name="T14" fmla="*/ 4 w 14"/>
                  <a:gd name="T15" fmla="*/ 9 h 20"/>
                  <a:gd name="T16" fmla="*/ 6 w 14"/>
                  <a:gd name="T17" fmla="*/ 7 h 20"/>
                  <a:gd name="T18" fmla="*/ 6 w 14"/>
                  <a:gd name="T19" fmla="*/ 3 h 20"/>
                  <a:gd name="T20" fmla="*/ 4 w 14"/>
                  <a:gd name="T21" fmla="*/ 1 h 20"/>
                  <a:gd name="T22" fmla="*/ 4 w 14"/>
                  <a:gd name="T23" fmla="*/ 2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 h="20">
                    <a:moveTo>
                      <a:pt x="10" y="4"/>
                    </a:moveTo>
                    <a:lnTo>
                      <a:pt x="9" y="2"/>
                    </a:lnTo>
                    <a:lnTo>
                      <a:pt x="4" y="0"/>
                    </a:lnTo>
                    <a:lnTo>
                      <a:pt x="0" y="18"/>
                    </a:lnTo>
                    <a:lnTo>
                      <a:pt x="5" y="20"/>
                    </a:lnTo>
                    <a:lnTo>
                      <a:pt x="4" y="18"/>
                    </a:lnTo>
                    <a:lnTo>
                      <a:pt x="5" y="20"/>
                    </a:lnTo>
                    <a:lnTo>
                      <a:pt x="10" y="18"/>
                    </a:lnTo>
                    <a:lnTo>
                      <a:pt x="14" y="13"/>
                    </a:lnTo>
                    <a:lnTo>
                      <a:pt x="14" y="6"/>
                    </a:lnTo>
                    <a:lnTo>
                      <a:pt x="9" y="2"/>
                    </a:lnTo>
                    <a:lnTo>
                      <a:pt x="1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grpSp>
        <p:grpSp>
          <p:nvGrpSpPr>
            <p:cNvPr id="20491" name="Group 606"/>
            <p:cNvGrpSpPr>
              <a:grpSpLocks/>
            </p:cNvGrpSpPr>
            <p:nvPr/>
          </p:nvGrpSpPr>
          <p:grpSpPr bwMode="auto">
            <a:xfrm>
              <a:off x="2859" y="2092"/>
              <a:ext cx="387" cy="601"/>
              <a:chOff x="2859" y="2092"/>
              <a:chExt cx="387" cy="601"/>
            </a:xfrm>
          </p:grpSpPr>
          <p:sp>
            <p:nvSpPr>
              <p:cNvPr id="21970" name="Freeform 607"/>
              <p:cNvSpPr>
                <a:spLocks/>
              </p:cNvSpPr>
              <p:nvPr/>
            </p:nvSpPr>
            <p:spPr bwMode="auto">
              <a:xfrm>
                <a:off x="3224" y="2450"/>
                <a:ext cx="7" cy="9"/>
              </a:xfrm>
              <a:custGeom>
                <a:avLst/>
                <a:gdLst>
                  <a:gd name="T0" fmla="*/ 4 w 13"/>
                  <a:gd name="T1" fmla="*/ 1 h 20"/>
                  <a:gd name="T2" fmla="*/ 5 w 13"/>
                  <a:gd name="T3" fmla="*/ 2 h 20"/>
                  <a:gd name="T4" fmla="*/ 3 w 13"/>
                  <a:gd name="T5" fmla="*/ 0 h 20"/>
                  <a:gd name="T6" fmla="*/ 0 w 13"/>
                  <a:gd name="T7" fmla="*/ 6 h 20"/>
                  <a:gd name="T8" fmla="*/ 2 w 13"/>
                  <a:gd name="T9" fmla="*/ 8 h 20"/>
                  <a:gd name="T10" fmla="*/ 3 w 13"/>
                  <a:gd name="T11" fmla="*/ 9 h 20"/>
                  <a:gd name="T12" fmla="*/ 2 w 13"/>
                  <a:gd name="T13" fmla="*/ 8 h 20"/>
                  <a:gd name="T14" fmla="*/ 4 w 13"/>
                  <a:gd name="T15" fmla="*/ 9 h 20"/>
                  <a:gd name="T16" fmla="*/ 6 w 13"/>
                  <a:gd name="T17" fmla="*/ 7 h 20"/>
                  <a:gd name="T18" fmla="*/ 7 w 13"/>
                  <a:gd name="T19" fmla="*/ 4 h 20"/>
                  <a:gd name="T20" fmla="*/ 5 w 13"/>
                  <a:gd name="T21" fmla="*/ 2 h 20"/>
                  <a:gd name="T22" fmla="*/ 4 w 13"/>
                  <a:gd name="T23" fmla="*/ 1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20">
                    <a:moveTo>
                      <a:pt x="8" y="2"/>
                    </a:moveTo>
                    <a:lnTo>
                      <a:pt x="10" y="4"/>
                    </a:lnTo>
                    <a:lnTo>
                      <a:pt x="6" y="0"/>
                    </a:lnTo>
                    <a:lnTo>
                      <a:pt x="0" y="14"/>
                    </a:lnTo>
                    <a:lnTo>
                      <a:pt x="3" y="18"/>
                    </a:lnTo>
                    <a:lnTo>
                      <a:pt x="5" y="20"/>
                    </a:lnTo>
                    <a:lnTo>
                      <a:pt x="3" y="18"/>
                    </a:lnTo>
                    <a:lnTo>
                      <a:pt x="8" y="20"/>
                    </a:lnTo>
                    <a:lnTo>
                      <a:pt x="11" y="16"/>
                    </a:lnTo>
                    <a:lnTo>
                      <a:pt x="13" y="9"/>
                    </a:lnTo>
                    <a:lnTo>
                      <a:pt x="10" y="4"/>
                    </a:lnTo>
                    <a:lnTo>
                      <a:pt x="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71" name="Freeform 608"/>
              <p:cNvSpPr>
                <a:spLocks/>
              </p:cNvSpPr>
              <p:nvPr/>
            </p:nvSpPr>
            <p:spPr bwMode="auto">
              <a:xfrm>
                <a:off x="3227" y="2450"/>
                <a:ext cx="6" cy="10"/>
              </a:xfrm>
              <a:custGeom>
                <a:avLst/>
                <a:gdLst>
                  <a:gd name="T0" fmla="*/ 4 w 11"/>
                  <a:gd name="T1" fmla="*/ 2 h 20"/>
                  <a:gd name="T2" fmla="*/ 3 w 11"/>
                  <a:gd name="T3" fmla="*/ 1 h 20"/>
                  <a:gd name="T4" fmla="*/ 2 w 11"/>
                  <a:gd name="T5" fmla="*/ 0 h 20"/>
                  <a:gd name="T6" fmla="*/ 0 w 11"/>
                  <a:gd name="T7" fmla="*/ 9 h 20"/>
                  <a:gd name="T8" fmla="*/ 2 w 11"/>
                  <a:gd name="T9" fmla="*/ 10 h 20"/>
                  <a:gd name="T10" fmla="*/ 1 w 11"/>
                  <a:gd name="T11" fmla="*/ 9 h 20"/>
                  <a:gd name="T12" fmla="*/ 2 w 11"/>
                  <a:gd name="T13" fmla="*/ 10 h 20"/>
                  <a:gd name="T14" fmla="*/ 4 w 11"/>
                  <a:gd name="T15" fmla="*/ 10 h 20"/>
                  <a:gd name="T16" fmla="*/ 6 w 11"/>
                  <a:gd name="T17" fmla="*/ 6 h 20"/>
                  <a:gd name="T18" fmla="*/ 6 w 11"/>
                  <a:gd name="T19" fmla="*/ 4 h 20"/>
                  <a:gd name="T20" fmla="*/ 3 w 11"/>
                  <a:gd name="T21" fmla="*/ 1 h 20"/>
                  <a:gd name="T22" fmla="*/ 4 w 11"/>
                  <a:gd name="T23" fmla="*/ 2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1" h="20">
                    <a:moveTo>
                      <a:pt x="8" y="3"/>
                    </a:moveTo>
                    <a:lnTo>
                      <a:pt x="6" y="2"/>
                    </a:lnTo>
                    <a:lnTo>
                      <a:pt x="3" y="0"/>
                    </a:lnTo>
                    <a:lnTo>
                      <a:pt x="0" y="18"/>
                    </a:lnTo>
                    <a:lnTo>
                      <a:pt x="3" y="20"/>
                    </a:lnTo>
                    <a:lnTo>
                      <a:pt x="1" y="18"/>
                    </a:lnTo>
                    <a:lnTo>
                      <a:pt x="3" y="20"/>
                    </a:lnTo>
                    <a:lnTo>
                      <a:pt x="8" y="20"/>
                    </a:lnTo>
                    <a:lnTo>
                      <a:pt x="11" y="12"/>
                    </a:lnTo>
                    <a:lnTo>
                      <a:pt x="11" y="7"/>
                    </a:lnTo>
                    <a:lnTo>
                      <a:pt x="6" y="2"/>
                    </a:lnTo>
                    <a:lnTo>
                      <a:pt x="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72" name="Freeform 609"/>
              <p:cNvSpPr>
                <a:spLocks/>
              </p:cNvSpPr>
              <p:nvPr/>
            </p:nvSpPr>
            <p:spPr bwMode="auto">
              <a:xfrm>
                <a:off x="3228" y="2452"/>
                <a:ext cx="6" cy="10"/>
              </a:xfrm>
              <a:custGeom>
                <a:avLst/>
                <a:gdLst>
                  <a:gd name="T0" fmla="*/ 4 w 14"/>
                  <a:gd name="T1" fmla="*/ 2 h 20"/>
                  <a:gd name="T2" fmla="*/ 4 w 14"/>
                  <a:gd name="T3" fmla="*/ 2 h 20"/>
                  <a:gd name="T4" fmla="*/ 3 w 14"/>
                  <a:gd name="T5" fmla="*/ 0 h 20"/>
                  <a:gd name="T6" fmla="*/ 0 w 14"/>
                  <a:gd name="T7" fmla="*/ 8 h 20"/>
                  <a:gd name="T8" fmla="*/ 2 w 14"/>
                  <a:gd name="T9" fmla="*/ 10 h 20"/>
                  <a:gd name="T10" fmla="*/ 2 w 14"/>
                  <a:gd name="T11" fmla="*/ 10 h 20"/>
                  <a:gd name="T12" fmla="*/ 2 w 14"/>
                  <a:gd name="T13" fmla="*/ 10 h 20"/>
                  <a:gd name="T14" fmla="*/ 4 w 14"/>
                  <a:gd name="T15" fmla="*/ 10 h 20"/>
                  <a:gd name="T16" fmla="*/ 5 w 14"/>
                  <a:gd name="T17" fmla="*/ 9 h 20"/>
                  <a:gd name="T18" fmla="*/ 6 w 14"/>
                  <a:gd name="T19" fmla="*/ 5 h 20"/>
                  <a:gd name="T20" fmla="*/ 4 w 14"/>
                  <a:gd name="T21" fmla="*/ 2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20">
                    <a:moveTo>
                      <a:pt x="10" y="4"/>
                    </a:moveTo>
                    <a:lnTo>
                      <a:pt x="10" y="4"/>
                    </a:lnTo>
                    <a:lnTo>
                      <a:pt x="7" y="0"/>
                    </a:lnTo>
                    <a:lnTo>
                      <a:pt x="0" y="15"/>
                    </a:lnTo>
                    <a:lnTo>
                      <a:pt x="4" y="19"/>
                    </a:lnTo>
                    <a:lnTo>
                      <a:pt x="9" y="20"/>
                    </a:lnTo>
                    <a:lnTo>
                      <a:pt x="12" y="17"/>
                    </a:lnTo>
                    <a:lnTo>
                      <a:pt x="14" y="9"/>
                    </a:lnTo>
                    <a:lnTo>
                      <a:pt x="1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73" name="Freeform 610"/>
              <p:cNvSpPr>
                <a:spLocks/>
              </p:cNvSpPr>
              <p:nvPr/>
            </p:nvSpPr>
            <p:spPr bwMode="auto">
              <a:xfrm>
                <a:off x="3229" y="2454"/>
                <a:ext cx="7" cy="10"/>
              </a:xfrm>
              <a:custGeom>
                <a:avLst/>
                <a:gdLst>
                  <a:gd name="T0" fmla="*/ 6 w 13"/>
                  <a:gd name="T1" fmla="*/ 3 h 20"/>
                  <a:gd name="T2" fmla="*/ 5 w 13"/>
                  <a:gd name="T3" fmla="*/ 2 h 20"/>
                  <a:gd name="T4" fmla="*/ 3 w 13"/>
                  <a:gd name="T5" fmla="*/ 0 h 20"/>
                  <a:gd name="T6" fmla="*/ 0 w 13"/>
                  <a:gd name="T7" fmla="*/ 8 h 20"/>
                  <a:gd name="T8" fmla="*/ 2 w 13"/>
                  <a:gd name="T9" fmla="*/ 9 h 20"/>
                  <a:gd name="T10" fmla="*/ 1 w 13"/>
                  <a:gd name="T11" fmla="*/ 8 h 20"/>
                  <a:gd name="T12" fmla="*/ 2 w 13"/>
                  <a:gd name="T13" fmla="*/ 9 h 20"/>
                  <a:gd name="T14" fmla="*/ 4 w 13"/>
                  <a:gd name="T15" fmla="*/ 10 h 20"/>
                  <a:gd name="T16" fmla="*/ 6 w 13"/>
                  <a:gd name="T17" fmla="*/ 8 h 20"/>
                  <a:gd name="T18" fmla="*/ 7 w 13"/>
                  <a:gd name="T19" fmla="*/ 5 h 20"/>
                  <a:gd name="T20" fmla="*/ 5 w 13"/>
                  <a:gd name="T21" fmla="*/ 2 h 20"/>
                  <a:gd name="T22" fmla="*/ 6 w 13"/>
                  <a:gd name="T23" fmla="*/ 3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20">
                    <a:moveTo>
                      <a:pt x="11" y="5"/>
                    </a:moveTo>
                    <a:lnTo>
                      <a:pt x="10" y="4"/>
                    </a:lnTo>
                    <a:lnTo>
                      <a:pt x="6" y="0"/>
                    </a:lnTo>
                    <a:lnTo>
                      <a:pt x="0" y="15"/>
                    </a:lnTo>
                    <a:lnTo>
                      <a:pt x="3" y="18"/>
                    </a:lnTo>
                    <a:lnTo>
                      <a:pt x="1" y="16"/>
                    </a:lnTo>
                    <a:lnTo>
                      <a:pt x="3" y="18"/>
                    </a:lnTo>
                    <a:lnTo>
                      <a:pt x="8" y="20"/>
                    </a:lnTo>
                    <a:lnTo>
                      <a:pt x="11" y="16"/>
                    </a:lnTo>
                    <a:lnTo>
                      <a:pt x="13" y="9"/>
                    </a:lnTo>
                    <a:lnTo>
                      <a:pt x="10" y="4"/>
                    </a:lnTo>
                    <a:lnTo>
                      <a:pt x="11"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74" name="Freeform 611"/>
              <p:cNvSpPr>
                <a:spLocks/>
              </p:cNvSpPr>
              <p:nvPr/>
            </p:nvSpPr>
            <p:spPr bwMode="auto">
              <a:xfrm>
                <a:off x="3230" y="2457"/>
                <a:ext cx="6" cy="8"/>
              </a:xfrm>
              <a:custGeom>
                <a:avLst/>
                <a:gdLst>
                  <a:gd name="T0" fmla="*/ 5 w 12"/>
                  <a:gd name="T1" fmla="*/ 1 h 17"/>
                  <a:gd name="T2" fmla="*/ 6 w 12"/>
                  <a:gd name="T3" fmla="*/ 2 h 17"/>
                  <a:gd name="T4" fmla="*/ 5 w 12"/>
                  <a:gd name="T5" fmla="*/ 0 h 17"/>
                  <a:gd name="T6" fmla="*/ 0 w 12"/>
                  <a:gd name="T7" fmla="*/ 5 h 17"/>
                  <a:gd name="T8" fmla="*/ 1 w 12"/>
                  <a:gd name="T9" fmla="*/ 7 h 17"/>
                  <a:gd name="T10" fmla="*/ 2 w 12"/>
                  <a:gd name="T11" fmla="*/ 8 h 17"/>
                  <a:gd name="T12" fmla="*/ 1 w 12"/>
                  <a:gd name="T13" fmla="*/ 6 h 17"/>
                  <a:gd name="T14" fmla="*/ 3 w 12"/>
                  <a:gd name="T15" fmla="*/ 8 h 17"/>
                  <a:gd name="T16" fmla="*/ 5 w 12"/>
                  <a:gd name="T17" fmla="*/ 8 h 17"/>
                  <a:gd name="T18" fmla="*/ 6 w 12"/>
                  <a:gd name="T19" fmla="*/ 5 h 17"/>
                  <a:gd name="T20" fmla="*/ 6 w 12"/>
                  <a:gd name="T21" fmla="*/ 3 h 17"/>
                  <a:gd name="T22" fmla="*/ 5 w 12"/>
                  <a:gd name="T23" fmla="*/ 1 h 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 h="17">
                    <a:moveTo>
                      <a:pt x="10" y="2"/>
                    </a:moveTo>
                    <a:lnTo>
                      <a:pt x="12" y="4"/>
                    </a:lnTo>
                    <a:lnTo>
                      <a:pt x="10" y="0"/>
                    </a:lnTo>
                    <a:lnTo>
                      <a:pt x="0" y="11"/>
                    </a:lnTo>
                    <a:lnTo>
                      <a:pt x="2" y="15"/>
                    </a:lnTo>
                    <a:lnTo>
                      <a:pt x="4" y="17"/>
                    </a:lnTo>
                    <a:lnTo>
                      <a:pt x="2" y="13"/>
                    </a:lnTo>
                    <a:lnTo>
                      <a:pt x="5" y="17"/>
                    </a:lnTo>
                    <a:lnTo>
                      <a:pt x="10" y="17"/>
                    </a:lnTo>
                    <a:lnTo>
                      <a:pt x="12" y="11"/>
                    </a:lnTo>
                    <a:lnTo>
                      <a:pt x="12" y="6"/>
                    </a:lnTo>
                    <a:lnTo>
                      <a:pt x="1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75" name="Freeform 612"/>
              <p:cNvSpPr>
                <a:spLocks/>
              </p:cNvSpPr>
              <p:nvPr/>
            </p:nvSpPr>
            <p:spPr bwMode="auto">
              <a:xfrm>
                <a:off x="3232" y="2458"/>
                <a:ext cx="7" cy="10"/>
              </a:xfrm>
              <a:custGeom>
                <a:avLst/>
                <a:gdLst>
                  <a:gd name="T0" fmla="*/ 6 w 13"/>
                  <a:gd name="T1" fmla="*/ 3 h 20"/>
                  <a:gd name="T2" fmla="*/ 5 w 13"/>
                  <a:gd name="T3" fmla="*/ 2 h 20"/>
                  <a:gd name="T4" fmla="*/ 3 w 13"/>
                  <a:gd name="T5" fmla="*/ 0 h 20"/>
                  <a:gd name="T6" fmla="*/ 0 w 13"/>
                  <a:gd name="T7" fmla="*/ 8 h 20"/>
                  <a:gd name="T8" fmla="*/ 2 w 13"/>
                  <a:gd name="T9" fmla="*/ 9 h 20"/>
                  <a:gd name="T10" fmla="*/ 1 w 13"/>
                  <a:gd name="T11" fmla="*/ 9 h 20"/>
                  <a:gd name="T12" fmla="*/ 2 w 13"/>
                  <a:gd name="T13" fmla="*/ 9 h 20"/>
                  <a:gd name="T14" fmla="*/ 4 w 13"/>
                  <a:gd name="T15" fmla="*/ 10 h 20"/>
                  <a:gd name="T16" fmla="*/ 6 w 13"/>
                  <a:gd name="T17" fmla="*/ 9 h 20"/>
                  <a:gd name="T18" fmla="*/ 7 w 13"/>
                  <a:gd name="T19" fmla="*/ 5 h 20"/>
                  <a:gd name="T20" fmla="*/ 5 w 13"/>
                  <a:gd name="T21" fmla="*/ 2 h 20"/>
                  <a:gd name="T22" fmla="*/ 6 w 13"/>
                  <a:gd name="T23" fmla="*/ 3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20">
                    <a:moveTo>
                      <a:pt x="11" y="6"/>
                    </a:moveTo>
                    <a:lnTo>
                      <a:pt x="10" y="4"/>
                    </a:lnTo>
                    <a:lnTo>
                      <a:pt x="6" y="0"/>
                    </a:lnTo>
                    <a:lnTo>
                      <a:pt x="0" y="15"/>
                    </a:lnTo>
                    <a:lnTo>
                      <a:pt x="3" y="18"/>
                    </a:lnTo>
                    <a:lnTo>
                      <a:pt x="1" y="17"/>
                    </a:lnTo>
                    <a:lnTo>
                      <a:pt x="3" y="18"/>
                    </a:lnTo>
                    <a:lnTo>
                      <a:pt x="8" y="20"/>
                    </a:lnTo>
                    <a:lnTo>
                      <a:pt x="11" y="17"/>
                    </a:lnTo>
                    <a:lnTo>
                      <a:pt x="13" y="9"/>
                    </a:lnTo>
                    <a:lnTo>
                      <a:pt x="10" y="4"/>
                    </a:lnTo>
                    <a:lnTo>
                      <a:pt x="1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76" name="Freeform 613"/>
              <p:cNvSpPr>
                <a:spLocks/>
              </p:cNvSpPr>
              <p:nvPr/>
            </p:nvSpPr>
            <p:spPr bwMode="auto">
              <a:xfrm>
                <a:off x="3233" y="2460"/>
                <a:ext cx="6" cy="8"/>
              </a:xfrm>
              <a:custGeom>
                <a:avLst/>
                <a:gdLst>
                  <a:gd name="T0" fmla="*/ 5 w 12"/>
                  <a:gd name="T1" fmla="*/ 1 h 16"/>
                  <a:gd name="T2" fmla="*/ 6 w 12"/>
                  <a:gd name="T3" fmla="*/ 2 h 16"/>
                  <a:gd name="T4" fmla="*/ 5 w 12"/>
                  <a:gd name="T5" fmla="*/ 0 h 16"/>
                  <a:gd name="T6" fmla="*/ 0 w 12"/>
                  <a:gd name="T7" fmla="*/ 6 h 16"/>
                  <a:gd name="T8" fmla="*/ 1 w 12"/>
                  <a:gd name="T9" fmla="*/ 7 h 16"/>
                  <a:gd name="T10" fmla="*/ 2 w 12"/>
                  <a:gd name="T11" fmla="*/ 8 h 16"/>
                  <a:gd name="T12" fmla="*/ 1 w 12"/>
                  <a:gd name="T13" fmla="*/ 6 h 16"/>
                  <a:gd name="T14" fmla="*/ 3 w 12"/>
                  <a:gd name="T15" fmla="*/ 8 h 16"/>
                  <a:gd name="T16" fmla="*/ 5 w 12"/>
                  <a:gd name="T17" fmla="*/ 8 h 16"/>
                  <a:gd name="T18" fmla="*/ 6 w 12"/>
                  <a:gd name="T19" fmla="*/ 6 h 16"/>
                  <a:gd name="T20" fmla="*/ 6 w 12"/>
                  <a:gd name="T21" fmla="*/ 3 h 16"/>
                  <a:gd name="T22" fmla="*/ 5 w 12"/>
                  <a:gd name="T23" fmla="*/ 1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 h="16">
                    <a:moveTo>
                      <a:pt x="10" y="2"/>
                    </a:moveTo>
                    <a:lnTo>
                      <a:pt x="12" y="3"/>
                    </a:lnTo>
                    <a:lnTo>
                      <a:pt x="10" y="0"/>
                    </a:lnTo>
                    <a:lnTo>
                      <a:pt x="0" y="11"/>
                    </a:lnTo>
                    <a:lnTo>
                      <a:pt x="2" y="14"/>
                    </a:lnTo>
                    <a:lnTo>
                      <a:pt x="4" y="16"/>
                    </a:lnTo>
                    <a:lnTo>
                      <a:pt x="2" y="12"/>
                    </a:lnTo>
                    <a:lnTo>
                      <a:pt x="5" y="16"/>
                    </a:lnTo>
                    <a:lnTo>
                      <a:pt x="10" y="16"/>
                    </a:lnTo>
                    <a:lnTo>
                      <a:pt x="12" y="11"/>
                    </a:lnTo>
                    <a:lnTo>
                      <a:pt x="12" y="5"/>
                    </a:lnTo>
                    <a:lnTo>
                      <a:pt x="1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77" name="Freeform 614"/>
              <p:cNvSpPr>
                <a:spLocks/>
              </p:cNvSpPr>
              <p:nvPr/>
            </p:nvSpPr>
            <p:spPr bwMode="auto">
              <a:xfrm>
                <a:off x="3234" y="2461"/>
                <a:ext cx="7" cy="10"/>
              </a:xfrm>
              <a:custGeom>
                <a:avLst/>
                <a:gdLst>
                  <a:gd name="T0" fmla="*/ 7 w 13"/>
                  <a:gd name="T1" fmla="*/ 4 h 19"/>
                  <a:gd name="T2" fmla="*/ 5 w 13"/>
                  <a:gd name="T3" fmla="*/ 2 h 19"/>
                  <a:gd name="T4" fmla="*/ 3 w 13"/>
                  <a:gd name="T5" fmla="*/ 0 h 19"/>
                  <a:gd name="T6" fmla="*/ 0 w 13"/>
                  <a:gd name="T7" fmla="*/ 7 h 19"/>
                  <a:gd name="T8" fmla="*/ 2 w 13"/>
                  <a:gd name="T9" fmla="*/ 9 h 19"/>
                  <a:gd name="T10" fmla="*/ 0 w 13"/>
                  <a:gd name="T11" fmla="*/ 7 h 19"/>
                  <a:gd name="T12" fmla="*/ 2 w 13"/>
                  <a:gd name="T13" fmla="*/ 9 h 19"/>
                  <a:gd name="T14" fmla="*/ 4 w 13"/>
                  <a:gd name="T15" fmla="*/ 10 h 19"/>
                  <a:gd name="T16" fmla="*/ 6 w 13"/>
                  <a:gd name="T17" fmla="*/ 8 h 19"/>
                  <a:gd name="T18" fmla="*/ 7 w 13"/>
                  <a:gd name="T19" fmla="*/ 5 h 19"/>
                  <a:gd name="T20" fmla="*/ 5 w 13"/>
                  <a:gd name="T21" fmla="*/ 2 h 19"/>
                  <a:gd name="T22" fmla="*/ 7 w 13"/>
                  <a:gd name="T23" fmla="*/ 4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19">
                    <a:moveTo>
                      <a:pt x="13" y="7"/>
                    </a:moveTo>
                    <a:lnTo>
                      <a:pt x="10" y="3"/>
                    </a:lnTo>
                    <a:lnTo>
                      <a:pt x="6" y="0"/>
                    </a:lnTo>
                    <a:lnTo>
                      <a:pt x="0" y="14"/>
                    </a:lnTo>
                    <a:lnTo>
                      <a:pt x="3" y="18"/>
                    </a:lnTo>
                    <a:lnTo>
                      <a:pt x="0" y="14"/>
                    </a:lnTo>
                    <a:lnTo>
                      <a:pt x="3" y="18"/>
                    </a:lnTo>
                    <a:lnTo>
                      <a:pt x="8" y="19"/>
                    </a:lnTo>
                    <a:lnTo>
                      <a:pt x="11" y="16"/>
                    </a:lnTo>
                    <a:lnTo>
                      <a:pt x="13" y="9"/>
                    </a:lnTo>
                    <a:lnTo>
                      <a:pt x="10" y="3"/>
                    </a:lnTo>
                    <a:lnTo>
                      <a:pt x="1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78" name="Freeform 615"/>
              <p:cNvSpPr>
                <a:spLocks/>
              </p:cNvSpPr>
              <p:nvPr/>
            </p:nvSpPr>
            <p:spPr bwMode="auto">
              <a:xfrm>
                <a:off x="3234" y="2465"/>
                <a:ext cx="8" cy="9"/>
              </a:xfrm>
              <a:custGeom>
                <a:avLst/>
                <a:gdLst>
                  <a:gd name="T0" fmla="*/ 7 w 15"/>
                  <a:gd name="T1" fmla="*/ 2 h 18"/>
                  <a:gd name="T2" fmla="*/ 8 w 15"/>
                  <a:gd name="T3" fmla="*/ 3 h 18"/>
                  <a:gd name="T4" fmla="*/ 7 w 15"/>
                  <a:gd name="T5" fmla="*/ 0 h 18"/>
                  <a:gd name="T6" fmla="*/ 0 w 15"/>
                  <a:gd name="T7" fmla="*/ 4 h 18"/>
                  <a:gd name="T8" fmla="*/ 1 w 15"/>
                  <a:gd name="T9" fmla="*/ 6 h 18"/>
                  <a:gd name="T10" fmla="*/ 2 w 15"/>
                  <a:gd name="T11" fmla="*/ 7 h 18"/>
                  <a:gd name="T12" fmla="*/ 1 w 15"/>
                  <a:gd name="T13" fmla="*/ 6 h 18"/>
                  <a:gd name="T14" fmla="*/ 3 w 15"/>
                  <a:gd name="T15" fmla="*/ 9 h 18"/>
                  <a:gd name="T16" fmla="*/ 5 w 15"/>
                  <a:gd name="T17" fmla="*/ 8 h 18"/>
                  <a:gd name="T18" fmla="*/ 7 w 15"/>
                  <a:gd name="T19" fmla="*/ 6 h 18"/>
                  <a:gd name="T20" fmla="*/ 8 w 15"/>
                  <a:gd name="T21" fmla="*/ 3 h 18"/>
                  <a:gd name="T22" fmla="*/ 7 w 15"/>
                  <a:gd name="T23" fmla="*/ 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18">
                    <a:moveTo>
                      <a:pt x="13" y="3"/>
                    </a:moveTo>
                    <a:lnTo>
                      <a:pt x="15" y="5"/>
                    </a:lnTo>
                    <a:lnTo>
                      <a:pt x="13" y="0"/>
                    </a:lnTo>
                    <a:lnTo>
                      <a:pt x="0" y="7"/>
                    </a:lnTo>
                    <a:lnTo>
                      <a:pt x="1" y="12"/>
                    </a:lnTo>
                    <a:lnTo>
                      <a:pt x="3" y="14"/>
                    </a:lnTo>
                    <a:lnTo>
                      <a:pt x="1" y="12"/>
                    </a:lnTo>
                    <a:lnTo>
                      <a:pt x="5" y="18"/>
                    </a:lnTo>
                    <a:lnTo>
                      <a:pt x="10" y="16"/>
                    </a:lnTo>
                    <a:lnTo>
                      <a:pt x="13" y="12"/>
                    </a:lnTo>
                    <a:lnTo>
                      <a:pt x="15" y="5"/>
                    </a:lnTo>
                    <a:lnTo>
                      <a:pt x="1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79" name="Freeform 616"/>
              <p:cNvSpPr>
                <a:spLocks/>
              </p:cNvSpPr>
              <p:nvPr/>
            </p:nvSpPr>
            <p:spPr bwMode="auto">
              <a:xfrm>
                <a:off x="3236" y="2467"/>
                <a:ext cx="7" cy="8"/>
              </a:xfrm>
              <a:custGeom>
                <a:avLst/>
                <a:gdLst>
                  <a:gd name="T0" fmla="*/ 7 w 13"/>
                  <a:gd name="T1" fmla="*/ 3 h 17"/>
                  <a:gd name="T2" fmla="*/ 6 w 13"/>
                  <a:gd name="T3" fmla="*/ 2 h 17"/>
                  <a:gd name="T4" fmla="*/ 5 w 13"/>
                  <a:gd name="T5" fmla="*/ 0 h 17"/>
                  <a:gd name="T6" fmla="*/ 0 w 13"/>
                  <a:gd name="T7" fmla="*/ 5 h 17"/>
                  <a:gd name="T8" fmla="*/ 1 w 13"/>
                  <a:gd name="T9" fmla="*/ 7 h 17"/>
                  <a:gd name="T10" fmla="*/ 0 w 13"/>
                  <a:gd name="T11" fmla="*/ 6 h 17"/>
                  <a:gd name="T12" fmla="*/ 1 w 13"/>
                  <a:gd name="T13" fmla="*/ 6 h 17"/>
                  <a:gd name="T14" fmla="*/ 3 w 13"/>
                  <a:gd name="T15" fmla="*/ 8 h 17"/>
                  <a:gd name="T16" fmla="*/ 5 w 13"/>
                  <a:gd name="T17" fmla="*/ 8 h 17"/>
                  <a:gd name="T18" fmla="*/ 6 w 13"/>
                  <a:gd name="T19" fmla="*/ 5 h 17"/>
                  <a:gd name="T20" fmla="*/ 6 w 13"/>
                  <a:gd name="T21" fmla="*/ 3 h 17"/>
                  <a:gd name="T22" fmla="*/ 7 w 13"/>
                  <a:gd name="T23" fmla="*/ 3 h 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17">
                    <a:moveTo>
                      <a:pt x="13" y="6"/>
                    </a:moveTo>
                    <a:lnTo>
                      <a:pt x="12" y="4"/>
                    </a:lnTo>
                    <a:lnTo>
                      <a:pt x="10" y="0"/>
                    </a:lnTo>
                    <a:lnTo>
                      <a:pt x="0" y="11"/>
                    </a:lnTo>
                    <a:lnTo>
                      <a:pt x="2" y="15"/>
                    </a:lnTo>
                    <a:lnTo>
                      <a:pt x="0" y="13"/>
                    </a:lnTo>
                    <a:lnTo>
                      <a:pt x="2" y="13"/>
                    </a:lnTo>
                    <a:lnTo>
                      <a:pt x="5" y="17"/>
                    </a:lnTo>
                    <a:lnTo>
                      <a:pt x="10" y="17"/>
                    </a:lnTo>
                    <a:lnTo>
                      <a:pt x="12" y="11"/>
                    </a:lnTo>
                    <a:lnTo>
                      <a:pt x="12" y="6"/>
                    </a:lnTo>
                    <a:lnTo>
                      <a:pt x="1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80" name="Freeform 617"/>
              <p:cNvSpPr>
                <a:spLocks/>
              </p:cNvSpPr>
              <p:nvPr/>
            </p:nvSpPr>
            <p:spPr bwMode="auto">
              <a:xfrm>
                <a:off x="3236" y="2469"/>
                <a:ext cx="8" cy="9"/>
              </a:xfrm>
              <a:custGeom>
                <a:avLst/>
                <a:gdLst>
                  <a:gd name="T0" fmla="*/ 8 w 15"/>
                  <a:gd name="T1" fmla="*/ 5 h 18"/>
                  <a:gd name="T2" fmla="*/ 8 w 15"/>
                  <a:gd name="T3" fmla="*/ 3 h 18"/>
                  <a:gd name="T4" fmla="*/ 7 w 15"/>
                  <a:gd name="T5" fmla="*/ 0 h 18"/>
                  <a:gd name="T6" fmla="*/ 0 w 15"/>
                  <a:gd name="T7" fmla="*/ 4 h 18"/>
                  <a:gd name="T8" fmla="*/ 1 w 15"/>
                  <a:gd name="T9" fmla="*/ 6 h 18"/>
                  <a:gd name="T10" fmla="*/ 1 w 15"/>
                  <a:gd name="T11" fmla="*/ 5 h 18"/>
                  <a:gd name="T12" fmla="*/ 1 w 15"/>
                  <a:gd name="T13" fmla="*/ 6 h 18"/>
                  <a:gd name="T14" fmla="*/ 3 w 15"/>
                  <a:gd name="T15" fmla="*/ 9 h 18"/>
                  <a:gd name="T16" fmla="*/ 5 w 15"/>
                  <a:gd name="T17" fmla="*/ 8 h 18"/>
                  <a:gd name="T18" fmla="*/ 7 w 15"/>
                  <a:gd name="T19" fmla="*/ 6 h 18"/>
                  <a:gd name="T20" fmla="*/ 8 w 15"/>
                  <a:gd name="T21" fmla="*/ 3 h 18"/>
                  <a:gd name="T22" fmla="*/ 8 w 15"/>
                  <a:gd name="T23" fmla="*/ 5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18">
                    <a:moveTo>
                      <a:pt x="15" y="9"/>
                    </a:moveTo>
                    <a:lnTo>
                      <a:pt x="15" y="5"/>
                    </a:lnTo>
                    <a:lnTo>
                      <a:pt x="13" y="0"/>
                    </a:lnTo>
                    <a:lnTo>
                      <a:pt x="0" y="7"/>
                    </a:lnTo>
                    <a:lnTo>
                      <a:pt x="2" y="12"/>
                    </a:lnTo>
                    <a:lnTo>
                      <a:pt x="2" y="9"/>
                    </a:lnTo>
                    <a:lnTo>
                      <a:pt x="2" y="12"/>
                    </a:lnTo>
                    <a:lnTo>
                      <a:pt x="5" y="18"/>
                    </a:lnTo>
                    <a:lnTo>
                      <a:pt x="10" y="16"/>
                    </a:lnTo>
                    <a:lnTo>
                      <a:pt x="13" y="12"/>
                    </a:lnTo>
                    <a:lnTo>
                      <a:pt x="15" y="5"/>
                    </a:lnTo>
                    <a:lnTo>
                      <a:pt x="1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81" name="Freeform 618"/>
              <p:cNvSpPr>
                <a:spLocks/>
              </p:cNvSpPr>
              <p:nvPr/>
            </p:nvSpPr>
            <p:spPr bwMode="auto">
              <a:xfrm>
                <a:off x="3237" y="2474"/>
                <a:ext cx="7" cy="5"/>
              </a:xfrm>
              <a:custGeom>
                <a:avLst/>
                <a:gdLst>
                  <a:gd name="T0" fmla="*/ 7 w 13"/>
                  <a:gd name="T1" fmla="*/ 0 h 11"/>
                  <a:gd name="T2" fmla="*/ 7 w 13"/>
                  <a:gd name="T3" fmla="*/ 1 h 11"/>
                  <a:gd name="T4" fmla="*/ 7 w 13"/>
                  <a:gd name="T5" fmla="*/ 0 h 11"/>
                  <a:gd name="T6" fmla="*/ 0 w 13"/>
                  <a:gd name="T7" fmla="*/ 0 h 11"/>
                  <a:gd name="T8" fmla="*/ 0 w 13"/>
                  <a:gd name="T9" fmla="*/ 1 h 11"/>
                  <a:gd name="T10" fmla="*/ 0 w 13"/>
                  <a:gd name="T11" fmla="*/ 3 h 11"/>
                  <a:gd name="T12" fmla="*/ 0 w 13"/>
                  <a:gd name="T13" fmla="*/ 1 h 11"/>
                  <a:gd name="T14" fmla="*/ 1 w 13"/>
                  <a:gd name="T15" fmla="*/ 4 h 11"/>
                  <a:gd name="T16" fmla="*/ 3 w 13"/>
                  <a:gd name="T17" fmla="*/ 5 h 11"/>
                  <a:gd name="T18" fmla="*/ 6 w 13"/>
                  <a:gd name="T19" fmla="*/ 4 h 11"/>
                  <a:gd name="T20" fmla="*/ 7 w 13"/>
                  <a:gd name="T21" fmla="*/ 1 h 11"/>
                  <a:gd name="T22" fmla="*/ 7 w 13"/>
                  <a:gd name="T23" fmla="*/ 0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11">
                    <a:moveTo>
                      <a:pt x="13" y="0"/>
                    </a:moveTo>
                    <a:lnTo>
                      <a:pt x="13" y="3"/>
                    </a:lnTo>
                    <a:lnTo>
                      <a:pt x="13" y="0"/>
                    </a:lnTo>
                    <a:lnTo>
                      <a:pt x="0" y="0"/>
                    </a:lnTo>
                    <a:lnTo>
                      <a:pt x="0" y="3"/>
                    </a:lnTo>
                    <a:lnTo>
                      <a:pt x="0" y="7"/>
                    </a:lnTo>
                    <a:lnTo>
                      <a:pt x="0" y="3"/>
                    </a:lnTo>
                    <a:lnTo>
                      <a:pt x="1" y="9"/>
                    </a:lnTo>
                    <a:lnTo>
                      <a:pt x="6" y="11"/>
                    </a:lnTo>
                    <a:lnTo>
                      <a:pt x="11" y="9"/>
                    </a:lnTo>
                    <a:lnTo>
                      <a:pt x="13" y="3"/>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82" name="Freeform 619"/>
              <p:cNvSpPr>
                <a:spLocks/>
              </p:cNvSpPr>
              <p:nvPr/>
            </p:nvSpPr>
            <p:spPr bwMode="auto">
              <a:xfrm>
                <a:off x="3237" y="2474"/>
                <a:ext cx="7" cy="9"/>
              </a:xfrm>
              <a:custGeom>
                <a:avLst/>
                <a:gdLst>
                  <a:gd name="T0" fmla="*/ 7 w 15"/>
                  <a:gd name="T1" fmla="*/ 5 h 18"/>
                  <a:gd name="T2" fmla="*/ 7 w 15"/>
                  <a:gd name="T3" fmla="*/ 3 h 18"/>
                  <a:gd name="T4" fmla="*/ 6 w 15"/>
                  <a:gd name="T5" fmla="*/ 0 h 18"/>
                  <a:gd name="T6" fmla="*/ 0 w 15"/>
                  <a:gd name="T7" fmla="*/ 4 h 18"/>
                  <a:gd name="T8" fmla="*/ 0 w 15"/>
                  <a:gd name="T9" fmla="*/ 7 h 18"/>
                  <a:gd name="T10" fmla="*/ 0 w 15"/>
                  <a:gd name="T11" fmla="*/ 5 h 18"/>
                  <a:gd name="T12" fmla="*/ 0 w 15"/>
                  <a:gd name="T13" fmla="*/ 7 h 18"/>
                  <a:gd name="T14" fmla="*/ 2 w 15"/>
                  <a:gd name="T15" fmla="*/ 9 h 18"/>
                  <a:gd name="T16" fmla="*/ 5 w 15"/>
                  <a:gd name="T17" fmla="*/ 8 h 18"/>
                  <a:gd name="T18" fmla="*/ 6 w 15"/>
                  <a:gd name="T19" fmla="*/ 7 h 18"/>
                  <a:gd name="T20" fmla="*/ 7 w 15"/>
                  <a:gd name="T21" fmla="*/ 3 h 18"/>
                  <a:gd name="T22" fmla="*/ 7 w 15"/>
                  <a:gd name="T23" fmla="*/ 5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18">
                    <a:moveTo>
                      <a:pt x="15" y="9"/>
                    </a:moveTo>
                    <a:lnTo>
                      <a:pt x="15" y="5"/>
                    </a:lnTo>
                    <a:lnTo>
                      <a:pt x="13" y="0"/>
                    </a:lnTo>
                    <a:lnTo>
                      <a:pt x="0" y="7"/>
                    </a:lnTo>
                    <a:lnTo>
                      <a:pt x="1" y="13"/>
                    </a:lnTo>
                    <a:lnTo>
                      <a:pt x="1" y="9"/>
                    </a:lnTo>
                    <a:lnTo>
                      <a:pt x="1" y="13"/>
                    </a:lnTo>
                    <a:lnTo>
                      <a:pt x="5" y="18"/>
                    </a:lnTo>
                    <a:lnTo>
                      <a:pt x="10" y="16"/>
                    </a:lnTo>
                    <a:lnTo>
                      <a:pt x="13" y="13"/>
                    </a:lnTo>
                    <a:lnTo>
                      <a:pt x="15" y="5"/>
                    </a:lnTo>
                    <a:lnTo>
                      <a:pt x="1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83" name="Freeform 620"/>
              <p:cNvSpPr>
                <a:spLocks/>
              </p:cNvSpPr>
              <p:nvPr/>
            </p:nvSpPr>
            <p:spPr bwMode="auto">
              <a:xfrm>
                <a:off x="3238" y="2478"/>
                <a:ext cx="6" cy="7"/>
              </a:xfrm>
              <a:custGeom>
                <a:avLst/>
                <a:gdLst>
                  <a:gd name="T0" fmla="*/ 6 w 14"/>
                  <a:gd name="T1" fmla="*/ 3 h 13"/>
                  <a:gd name="T2" fmla="*/ 6 w 14"/>
                  <a:gd name="T3" fmla="*/ 3 h 13"/>
                  <a:gd name="T4" fmla="*/ 6 w 14"/>
                  <a:gd name="T5" fmla="*/ 0 h 13"/>
                  <a:gd name="T6" fmla="*/ 0 w 14"/>
                  <a:gd name="T7" fmla="*/ 0 h 13"/>
                  <a:gd name="T8" fmla="*/ 0 w 14"/>
                  <a:gd name="T9" fmla="*/ 3 h 13"/>
                  <a:gd name="T10" fmla="*/ 0 w 14"/>
                  <a:gd name="T11" fmla="*/ 3 h 13"/>
                  <a:gd name="T12" fmla="*/ 0 w 14"/>
                  <a:gd name="T13" fmla="*/ 3 h 13"/>
                  <a:gd name="T14" fmla="*/ 1 w 14"/>
                  <a:gd name="T15" fmla="*/ 6 h 13"/>
                  <a:gd name="T16" fmla="*/ 3 w 14"/>
                  <a:gd name="T17" fmla="*/ 7 h 13"/>
                  <a:gd name="T18" fmla="*/ 5 w 14"/>
                  <a:gd name="T19" fmla="*/ 6 h 13"/>
                  <a:gd name="T20" fmla="*/ 6 w 14"/>
                  <a:gd name="T21" fmla="*/ 3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13">
                    <a:moveTo>
                      <a:pt x="14" y="5"/>
                    </a:moveTo>
                    <a:lnTo>
                      <a:pt x="14" y="5"/>
                    </a:lnTo>
                    <a:lnTo>
                      <a:pt x="14" y="0"/>
                    </a:lnTo>
                    <a:lnTo>
                      <a:pt x="0" y="0"/>
                    </a:lnTo>
                    <a:lnTo>
                      <a:pt x="0" y="5"/>
                    </a:lnTo>
                    <a:lnTo>
                      <a:pt x="2" y="11"/>
                    </a:lnTo>
                    <a:lnTo>
                      <a:pt x="7" y="13"/>
                    </a:lnTo>
                    <a:lnTo>
                      <a:pt x="12" y="11"/>
                    </a:lnTo>
                    <a:lnTo>
                      <a:pt x="1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84" name="Freeform 621"/>
              <p:cNvSpPr>
                <a:spLocks/>
              </p:cNvSpPr>
              <p:nvPr/>
            </p:nvSpPr>
            <p:spPr bwMode="auto">
              <a:xfrm>
                <a:off x="3238" y="2481"/>
                <a:ext cx="6" cy="6"/>
              </a:xfrm>
              <a:custGeom>
                <a:avLst/>
                <a:gdLst>
                  <a:gd name="T0" fmla="*/ 6 w 14"/>
                  <a:gd name="T1" fmla="*/ 2 h 11"/>
                  <a:gd name="T2" fmla="*/ 6 w 14"/>
                  <a:gd name="T3" fmla="*/ 2 h 11"/>
                  <a:gd name="T4" fmla="*/ 6 w 14"/>
                  <a:gd name="T5" fmla="*/ 0 h 11"/>
                  <a:gd name="T6" fmla="*/ 0 w 14"/>
                  <a:gd name="T7" fmla="*/ 0 h 11"/>
                  <a:gd name="T8" fmla="*/ 0 w 14"/>
                  <a:gd name="T9" fmla="*/ 2 h 11"/>
                  <a:gd name="T10" fmla="*/ 0 w 14"/>
                  <a:gd name="T11" fmla="*/ 2 h 11"/>
                  <a:gd name="T12" fmla="*/ 0 w 14"/>
                  <a:gd name="T13" fmla="*/ 2 h 11"/>
                  <a:gd name="T14" fmla="*/ 1 w 14"/>
                  <a:gd name="T15" fmla="*/ 5 h 11"/>
                  <a:gd name="T16" fmla="*/ 3 w 14"/>
                  <a:gd name="T17" fmla="*/ 6 h 11"/>
                  <a:gd name="T18" fmla="*/ 5 w 14"/>
                  <a:gd name="T19" fmla="*/ 5 h 11"/>
                  <a:gd name="T20" fmla="*/ 6 w 14"/>
                  <a:gd name="T21" fmla="*/ 2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11">
                    <a:moveTo>
                      <a:pt x="14" y="4"/>
                    </a:moveTo>
                    <a:lnTo>
                      <a:pt x="14" y="4"/>
                    </a:lnTo>
                    <a:lnTo>
                      <a:pt x="14" y="0"/>
                    </a:lnTo>
                    <a:lnTo>
                      <a:pt x="0" y="0"/>
                    </a:lnTo>
                    <a:lnTo>
                      <a:pt x="0" y="4"/>
                    </a:lnTo>
                    <a:lnTo>
                      <a:pt x="2" y="9"/>
                    </a:lnTo>
                    <a:lnTo>
                      <a:pt x="7" y="11"/>
                    </a:lnTo>
                    <a:lnTo>
                      <a:pt x="12" y="9"/>
                    </a:lnTo>
                    <a:lnTo>
                      <a:pt x="1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85" name="Freeform 622"/>
              <p:cNvSpPr>
                <a:spLocks/>
              </p:cNvSpPr>
              <p:nvPr/>
            </p:nvSpPr>
            <p:spPr bwMode="auto">
              <a:xfrm>
                <a:off x="3238" y="2483"/>
                <a:ext cx="6" cy="10"/>
              </a:xfrm>
              <a:custGeom>
                <a:avLst/>
                <a:gdLst>
                  <a:gd name="T0" fmla="*/ 6 w 14"/>
                  <a:gd name="T1" fmla="*/ 7 h 20"/>
                  <a:gd name="T2" fmla="*/ 6 w 14"/>
                  <a:gd name="T3" fmla="*/ 7 h 20"/>
                  <a:gd name="T4" fmla="*/ 6 w 14"/>
                  <a:gd name="T5" fmla="*/ 0 h 20"/>
                  <a:gd name="T6" fmla="*/ 0 w 14"/>
                  <a:gd name="T7" fmla="*/ 0 h 20"/>
                  <a:gd name="T8" fmla="*/ 0 w 14"/>
                  <a:gd name="T9" fmla="*/ 7 h 20"/>
                  <a:gd name="T10" fmla="*/ 0 w 14"/>
                  <a:gd name="T11" fmla="*/ 7 h 20"/>
                  <a:gd name="T12" fmla="*/ 0 w 14"/>
                  <a:gd name="T13" fmla="*/ 7 h 20"/>
                  <a:gd name="T14" fmla="*/ 1 w 14"/>
                  <a:gd name="T15" fmla="*/ 9 h 20"/>
                  <a:gd name="T16" fmla="*/ 3 w 14"/>
                  <a:gd name="T17" fmla="*/ 10 h 20"/>
                  <a:gd name="T18" fmla="*/ 5 w 14"/>
                  <a:gd name="T19" fmla="*/ 9 h 20"/>
                  <a:gd name="T20" fmla="*/ 6 w 14"/>
                  <a:gd name="T21" fmla="*/ 7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20">
                    <a:moveTo>
                      <a:pt x="14" y="13"/>
                    </a:moveTo>
                    <a:lnTo>
                      <a:pt x="14" y="13"/>
                    </a:lnTo>
                    <a:lnTo>
                      <a:pt x="14" y="0"/>
                    </a:lnTo>
                    <a:lnTo>
                      <a:pt x="0" y="0"/>
                    </a:lnTo>
                    <a:lnTo>
                      <a:pt x="0" y="13"/>
                    </a:lnTo>
                    <a:lnTo>
                      <a:pt x="2" y="18"/>
                    </a:lnTo>
                    <a:lnTo>
                      <a:pt x="7" y="20"/>
                    </a:lnTo>
                    <a:lnTo>
                      <a:pt x="12" y="18"/>
                    </a:lnTo>
                    <a:lnTo>
                      <a:pt x="14"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86" name="Freeform 623"/>
              <p:cNvSpPr>
                <a:spLocks/>
              </p:cNvSpPr>
              <p:nvPr/>
            </p:nvSpPr>
            <p:spPr bwMode="auto">
              <a:xfrm>
                <a:off x="3238" y="2489"/>
                <a:ext cx="6" cy="10"/>
              </a:xfrm>
              <a:custGeom>
                <a:avLst/>
                <a:gdLst>
                  <a:gd name="T0" fmla="*/ 6 w 14"/>
                  <a:gd name="T1" fmla="*/ 6 h 19"/>
                  <a:gd name="T2" fmla="*/ 6 w 14"/>
                  <a:gd name="T3" fmla="*/ 6 h 19"/>
                  <a:gd name="T4" fmla="*/ 6 w 14"/>
                  <a:gd name="T5" fmla="*/ 0 h 19"/>
                  <a:gd name="T6" fmla="*/ 0 w 14"/>
                  <a:gd name="T7" fmla="*/ 0 h 19"/>
                  <a:gd name="T8" fmla="*/ 0 w 14"/>
                  <a:gd name="T9" fmla="*/ 6 h 19"/>
                  <a:gd name="T10" fmla="*/ 0 w 14"/>
                  <a:gd name="T11" fmla="*/ 6 h 19"/>
                  <a:gd name="T12" fmla="*/ 0 w 14"/>
                  <a:gd name="T13" fmla="*/ 6 h 19"/>
                  <a:gd name="T14" fmla="*/ 1 w 14"/>
                  <a:gd name="T15" fmla="*/ 9 h 19"/>
                  <a:gd name="T16" fmla="*/ 3 w 14"/>
                  <a:gd name="T17" fmla="*/ 10 h 19"/>
                  <a:gd name="T18" fmla="*/ 5 w 14"/>
                  <a:gd name="T19" fmla="*/ 9 h 19"/>
                  <a:gd name="T20" fmla="*/ 6 w 14"/>
                  <a:gd name="T21" fmla="*/ 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19">
                    <a:moveTo>
                      <a:pt x="14" y="12"/>
                    </a:moveTo>
                    <a:lnTo>
                      <a:pt x="14" y="12"/>
                    </a:lnTo>
                    <a:lnTo>
                      <a:pt x="14" y="0"/>
                    </a:lnTo>
                    <a:lnTo>
                      <a:pt x="0" y="0"/>
                    </a:lnTo>
                    <a:lnTo>
                      <a:pt x="0" y="12"/>
                    </a:lnTo>
                    <a:lnTo>
                      <a:pt x="2" y="18"/>
                    </a:lnTo>
                    <a:lnTo>
                      <a:pt x="7" y="19"/>
                    </a:lnTo>
                    <a:lnTo>
                      <a:pt x="12" y="18"/>
                    </a:lnTo>
                    <a:lnTo>
                      <a:pt x="1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87" name="Freeform 624"/>
              <p:cNvSpPr>
                <a:spLocks/>
              </p:cNvSpPr>
              <p:nvPr/>
            </p:nvSpPr>
            <p:spPr bwMode="auto">
              <a:xfrm>
                <a:off x="3238" y="2496"/>
                <a:ext cx="6" cy="10"/>
              </a:xfrm>
              <a:custGeom>
                <a:avLst/>
                <a:gdLst>
                  <a:gd name="T0" fmla="*/ 6 w 14"/>
                  <a:gd name="T1" fmla="*/ 7 h 22"/>
                  <a:gd name="T2" fmla="*/ 6 w 14"/>
                  <a:gd name="T3" fmla="*/ 7 h 22"/>
                  <a:gd name="T4" fmla="*/ 6 w 14"/>
                  <a:gd name="T5" fmla="*/ 0 h 22"/>
                  <a:gd name="T6" fmla="*/ 0 w 14"/>
                  <a:gd name="T7" fmla="*/ 0 h 22"/>
                  <a:gd name="T8" fmla="*/ 0 w 14"/>
                  <a:gd name="T9" fmla="*/ 7 h 22"/>
                  <a:gd name="T10" fmla="*/ 0 w 14"/>
                  <a:gd name="T11" fmla="*/ 7 h 22"/>
                  <a:gd name="T12" fmla="*/ 0 w 14"/>
                  <a:gd name="T13" fmla="*/ 7 h 22"/>
                  <a:gd name="T14" fmla="*/ 1 w 14"/>
                  <a:gd name="T15" fmla="*/ 9 h 22"/>
                  <a:gd name="T16" fmla="*/ 3 w 14"/>
                  <a:gd name="T17" fmla="*/ 10 h 22"/>
                  <a:gd name="T18" fmla="*/ 5 w 14"/>
                  <a:gd name="T19" fmla="*/ 9 h 22"/>
                  <a:gd name="T20" fmla="*/ 6 w 14"/>
                  <a:gd name="T21" fmla="*/ 7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22">
                    <a:moveTo>
                      <a:pt x="14" y="15"/>
                    </a:moveTo>
                    <a:lnTo>
                      <a:pt x="14" y="15"/>
                    </a:lnTo>
                    <a:lnTo>
                      <a:pt x="14" y="0"/>
                    </a:lnTo>
                    <a:lnTo>
                      <a:pt x="0" y="0"/>
                    </a:lnTo>
                    <a:lnTo>
                      <a:pt x="0" y="15"/>
                    </a:lnTo>
                    <a:lnTo>
                      <a:pt x="2" y="20"/>
                    </a:lnTo>
                    <a:lnTo>
                      <a:pt x="7" y="22"/>
                    </a:lnTo>
                    <a:lnTo>
                      <a:pt x="12" y="20"/>
                    </a:lnTo>
                    <a:lnTo>
                      <a:pt x="14"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88" name="Freeform 625"/>
              <p:cNvSpPr>
                <a:spLocks/>
              </p:cNvSpPr>
              <p:nvPr/>
            </p:nvSpPr>
            <p:spPr bwMode="auto">
              <a:xfrm>
                <a:off x="3238" y="2503"/>
                <a:ext cx="6" cy="10"/>
              </a:xfrm>
              <a:custGeom>
                <a:avLst/>
                <a:gdLst>
                  <a:gd name="T0" fmla="*/ 6 w 14"/>
                  <a:gd name="T1" fmla="*/ 6 h 20"/>
                  <a:gd name="T2" fmla="*/ 6 w 14"/>
                  <a:gd name="T3" fmla="*/ 6 h 20"/>
                  <a:gd name="T4" fmla="*/ 6 w 14"/>
                  <a:gd name="T5" fmla="*/ 0 h 20"/>
                  <a:gd name="T6" fmla="*/ 0 w 14"/>
                  <a:gd name="T7" fmla="*/ 0 h 20"/>
                  <a:gd name="T8" fmla="*/ 0 w 14"/>
                  <a:gd name="T9" fmla="*/ 6 h 20"/>
                  <a:gd name="T10" fmla="*/ 0 w 14"/>
                  <a:gd name="T11" fmla="*/ 6 h 20"/>
                  <a:gd name="T12" fmla="*/ 0 w 14"/>
                  <a:gd name="T13" fmla="*/ 6 h 20"/>
                  <a:gd name="T14" fmla="*/ 1 w 14"/>
                  <a:gd name="T15" fmla="*/ 9 h 20"/>
                  <a:gd name="T16" fmla="*/ 3 w 14"/>
                  <a:gd name="T17" fmla="*/ 10 h 20"/>
                  <a:gd name="T18" fmla="*/ 5 w 14"/>
                  <a:gd name="T19" fmla="*/ 9 h 20"/>
                  <a:gd name="T20" fmla="*/ 6 w 14"/>
                  <a:gd name="T21" fmla="*/ 6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20">
                    <a:moveTo>
                      <a:pt x="14" y="12"/>
                    </a:moveTo>
                    <a:lnTo>
                      <a:pt x="14" y="12"/>
                    </a:lnTo>
                    <a:lnTo>
                      <a:pt x="14" y="0"/>
                    </a:lnTo>
                    <a:lnTo>
                      <a:pt x="0" y="0"/>
                    </a:lnTo>
                    <a:lnTo>
                      <a:pt x="0" y="12"/>
                    </a:lnTo>
                    <a:lnTo>
                      <a:pt x="2" y="18"/>
                    </a:lnTo>
                    <a:lnTo>
                      <a:pt x="7" y="20"/>
                    </a:lnTo>
                    <a:lnTo>
                      <a:pt x="12" y="18"/>
                    </a:lnTo>
                    <a:lnTo>
                      <a:pt x="1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89" name="Freeform 626"/>
              <p:cNvSpPr>
                <a:spLocks/>
              </p:cNvSpPr>
              <p:nvPr/>
            </p:nvSpPr>
            <p:spPr bwMode="auto">
              <a:xfrm>
                <a:off x="3238" y="2509"/>
                <a:ext cx="6" cy="10"/>
              </a:xfrm>
              <a:custGeom>
                <a:avLst/>
                <a:gdLst>
                  <a:gd name="T0" fmla="*/ 6 w 14"/>
                  <a:gd name="T1" fmla="*/ 7 h 20"/>
                  <a:gd name="T2" fmla="*/ 6 w 14"/>
                  <a:gd name="T3" fmla="*/ 7 h 20"/>
                  <a:gd name="T4" fmla="*/ 6 w 14"/>
                  <a:gd name="T5" fmla="*/ 0 h 20"/>
                  <a:gd name="T6" fmla="*/ 0 w 14"/>
                  <a:gd name="T7" fmla="*/ 0 h 20"/>
                  <a:gd name="T8" fmla="*/ 0 w 14"/>
                  <a:gd name="T9" fmla="*/ 7 h 20"/>
                  <a:gd name="T10" fmla="*/ 0 w 14"/>
                  <a:gd name="T11" fmla="*/ 7 h 20"/>
                  <a:gd name="T12" fmla="*/ 0 w 14"/>
                  <a:gd name="T13" fmla="*/ 7 h 20"/>
                  <a:gd name="T14" fmla="*/ 1 w 14"/>
                  <a:gd name="T15" fmla="*/ 9 h 20"/>
                  <a:gd name="T16" fmla="*/ 3 w 14"/>
                  <a:gd name="T17" fmla="*/ 10 h 20"/>
                  <a:gd name="T18" fmla="*/ 5 w 14"/>
                  <a:gd name="T19" fmla="*/ 9 h 20"/>
                  <a:gd name="T20" fmla="*/ 6 w 14"/>
                  <a:gd name="T21" fmla="*/ 7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20">
                    <a:moveTo>
                      <a:pt x="14" y="13"/>
                    </a:moveTo>
                    <a:lnTo>
                      <a:pt x="14" y="13"/>
                    </a:lnTo>
                    <a:lnTo>
                      <a:pt x="14" y="0"/>
                    </a:lnTo>
                    <a:lnTo>
                      <a:pt x="0" y="0"/>
                    </a:lnTo>
                    <a:lnTo>
                      <a:pt x="0" y="13"/>
                    </a:lnTo>
                    <a:lnTo>
                      <a:pt x="2" y="18"/>
                    </a:lnTo>
                    <a:lnTo>
                      <a:pt x="7" y="20"/>
                    </a:lnTo>
                    <a:lnTo>
                      <a:pt x="12" y="18"/>
                    </a:lnTo>
                    <a:lnTo>
                      <a:pt x="14"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90" name="Freeform 627"/>
              <p:cNvSpPr>
                <a:spLocks/>
              </p:cNvSpPr>
              <p:nvPr/>
            </p:nvSpPr>
            <p:spPr bwMode="auto">
              <a:xfrm>
                <a:off x="3238" y="2516"/>
                <a:ext cx="6" cy="9"/>
              </a:xfrm>
              <a:custGeom>
                <a:avLst/>
                <a:gdLst>
                  <a:gd name="T0" fmla="*/ 6 w 14"/>
                  <a:gd name="T1" fmla="*/ 6 h 20"/>
                  <a:gd name="T2" fmla="*/ 6 w 14"/>
                  <a:gd name="T3" fmla="*/ 6 h 20"/>
                  <a:gd name="T4" fmla="*/ 6 w 14"/>
                  <a:gd name="T5" fmla="*/ 0 h 20"/>
                  <a:gd name="T6" fmla="*/ 0 w 14"/>
                  <a:gd name="T7" fmla="*/ 0 h 20"/>
                  <a:gd name="T8" fmla="*/ 0 w 14"/>
                  <a:gd name="T9" fmla="*/ 6 h 20"/>
                  <a:gd name="T10" fmla="*/ 0 w 14"/>
                  <a:gd name="T11" fmla="*/ 6 h 20"/>
                  <a:gd name="T12" fmla="*/ 0 w 14"/>
                  <a:gd name="T13" fmla="*/ 6 h 20"/>
                  <a:gd name="T14" fmla="*/ 1 w 14"/>
                  <a:gd name="T15" fmla="*/ 8 h 20"/>
                  <a:gd name="T16" fmla="*/ 3 w 14"/>
                  <a:gd name="T17" fmla="*/ 9 h 20"/>
                  <a:gd name="T18" fmla="*/ 5 w 14"/>
                  <a:gd name="T19" fmla="*/ 8 h 20"/>
                  <a:gd name="T20" fmla="*/ 6 w 14"/>
                  <a:gd name="T21" fmla="*/ 6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20">
                    <a:moveTo>
                      <a:pt x="14" y="13"/>
                    </a:moveTo>
                    <a:lnTo>
                      <a:pt x="14" y="13"/>
                    </a:lnTo>
                    <a:lnTo>
                      <a:pt x="14" y="0"/>
                    </a:lnTo>
                    <a:lnTo>
                      <a:pt x="0" y="0"/>
                    </a:lnTo>
                    <a:lnTo>
                      <a:pt x="0" y="13"/>
                    </a:lnTo>
                    <a:lnTo>
                      <a:pt x="2" y="18"/>
                    </a:lnTo>
                    <a:lnTo>
                      <a:pt x="7" y="20"/>
                    </a:lnTo>
                    <a:lnTo>
                      <a:pt x="12" y="18"/>
                    </a:lnTo>
                    <a:lnTo>
                      <a:pt x="14"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91" name="Freeform 628"/>
              <p:cNvSpPr>
                <a:spLocks/>
              </p:cNvSpPr>
              <p:nvPr/>
            </p:nvSpPr>
            <p:spPr bwMode="auto">
              <a:xfrm>
                <a:off x="3238" y="2522"/>
                <a:ext cx="6" cy="10"/>
              </a:xfrm>
              <a:custGeom>
                <a:avLst/>
                <a:gdLst>
                  <a:gd name="T0" fmla="*/ 6 w 14"/>
                  <a:gd name="T1" fmla="*/ 6 h 20"/>
                  <a:gd name="T2" fmla="*/ 6 w 14"/>
                  <a:gd name="T3" fmla="*/ 6 h 20"/>
                  <a:gd name="T4" fmla="*/ 6 w 14"/>
                  <a:gd name="T5" fmla="*/ 0 h 20"/>
                  <a:gd name="T6" fmla="*/ 0 w 14"/>
                  <a:gd name="T7" fmla="*/ 0 h 20"/>
                  <a:gd name="T8" fmla="*/ 0 w 14"/>
                  <a:gd name="T9" fmla="*/ 6 h 20"/>
                  <a:gd name="T10" fmla="*/ 0 w 14"/>
                  <a:gd name="T11" fmla="*/ 6 h 20"/>
                  <a:gd name="T12" fmla="*/ 0 w 14"/>
                  <a:gd name="T13" fmla="*/ 6 h 20"/>
                  <a:gd name="T14" fmla="*/ 1 w 14"/>
                  <a:gd name="T15" fmla="*/ 9 h 20"/>
                  <a:gd name="T16" fmla="*/ 3 w 14"/>
                  <a:gd name="T17" fmla="*/ 10 h 20"/>
                  <a:gd name="T18" fmla="*/ 5 w 14"/>
                  <a:gd name="T19" fmla="*/ 9 h 20"/>
                  <a:gd name="T20" fmla="*/ 6 w 14"/>
                  <a:gd name="T21" fmla="*/ 6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20">
                    <a:moveTo>
                      <a:pt x="14" y="12"/>
                    </a:moveTo>
                    <a:lnTo>
                      <a:pt x="14" y="12"/>
                    </a:lnTo>
                    <a:lnTo>
                      <a:pt x="14" y="0"/>
                    </a:lnTo>
                    <a:lnTo>
                      <a:pt x="0" y="0"/>
                    </a:lnTo>
                    <a:lnTo>
                      <a:pt x="0" y="12"/>
                    </a:lnTo>
                    <a:lnTo>
                      <a:pt x="2" y="18"/>
                    </a:lnTo>
                    <a:lnTo>
                      <a:pt x="7" y="20"/>
                    </a:lnTo>
                    <a:lnTo>
                      <a:pt x="12" y="18"/>
                    </a:lnTo>
                    <a:lnTo>
                      <a:pt x="1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92" name="Freeform 629"/>
              <p:cNvSpPr>
                <a:spLocks/>
              </p:cNvSpPr>
              <p:nvPr/>
            </p:nvSpPr>
            <p:spPr bwMode="auto">
              <a:xfrm>
                <a:off x="3238" y="2528"/>
                <a:ext cx="6" cy="10"/>
              </a:xfrm>
              <a:custGeom>
                <a:avLst/>
                <a:gdLst>
                  <a:gd name="T0" fmla="*/ 6 w 14"/>
                  <a:gd name="T1" fmla="*/ 6 h 20"/>
                  <a:gd name="T2" fmla="*/ 6 w 14"/>
                  <a:gd name="T3" fmla="*/ 7 h 20"/>
                  <a:gd name="T4" fmla="*/ 6 w 14"/>
                  <a:gd name="T5" fmla="*/ 0 h 20"/>
                  <a:gd name="T6" fmla="*/ 0 w 14"/>
                  <a:gd name="T7" fmla="*/ 0 h 20"/>
                  <a:gd name="T8" fmla="*/ 0 w 14"/>
                  <a:gd name="T9" fmla="*/ 7 h 20"/>
                  <a:gd name="T10" fmla="*/ 0 w 14"/>
                  <a:gd name="T11" fmla="*/ 8 h 20"/>
                  <a:gd name="T12" fmla="*/ 0 w 14"/>
                  <a:gd name="T13" fmla="*/ 7 h 20"/>
                  <a:gd name="T14" fmla="*/ 1 w 14"/>
                  <a:gd name="T15" fmla="*/ 9 h 20"/>
                  <a:gd name="T16" fmla="*/ 3 w 14"/>
                  <a:gd name="T17" fmla="*/ 10 h 20"/>
                  <a:gd name="T18" fmla="*/ 5 w 14"/>
                  <a:gd name="T19" fmla="*/ 9 h 20"/>
                  <a:gd name="T20" fmla="*/ 6 w 14"/>
                  <a:gd name="T21" fmla="*/ 7 h 20"/>
                  <a:gd name="T22" fmla="*/ 6 w 14"/>
                  <a:gd name="T23" fmla="*/ 6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 h="20">
                    <a:moveTo>
                      <a:pt x="14" y="11"/>
                    </a:moveTo>
                    <a:lnTo>
                      <a:pt x="14" y="13"/>
                    </a:lnTo>
                    <a:lnTo>
                      <a:pt x="14" y="0"/>
                    </a:lnTo>
                    <a:lnTo>
                      <a:pt x="0" y="0"/>
                    </a:lnTo>
                    <a:lnTo>
                      <a:pt x="0" y="13"/>
                    </a:lnTo>
                    <a:lnTo>
                      <a:pt x="0" y="15"/>
                    </a:lnTo>
                    <a:lnTo>
                      <a:pt x="0" y="13"/>
                    </a:lnTo>
                    <a:lnTo>
                      <a:pt x="2" y="18"/>
                    </a:lnTo>
                    <a:lnTo>
                      <a:pt x="7" y="20"/>
                    </a:lnTo>
                    <a:lnTo>
                      <a:pt x="12" y="18"/>
                    </a:lnTo>
                    <a:lnTo>
                      <a:pt x="14" y="13"/>
                    </a:lnTo>
                    <a:lnTo>
                      <a:pt x="1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93" name="Freeform 630"/>
              <p:cNvSpPr>
                <a:spLocks/>
              </p:cNvSpPr>
              <p:nvPr/>
            </p:nvSpPr>
            <p:spPr bwMode="auto">
              <a:xfrm>
                <a:off x="3238" y="2534"/>
                <a:ext cx="7" cy="10"/>
              </a:xfrm>
              <a:custGeom>
                <a:avLst/>
                <a:gdLst>
                  <a:gd name="T0" fmla="*/ 7 w 15"/>
                  <a:gd name="T1" fmla="*/ 7 h 22"/>
                  <a:gd name="T2" fmla="*/ 7 w 15"/>
                  <a:gd name="T3" fmla="*/ 6 h 22"/>
                  <a:gd name="T4" fmla="*/ 7 w 15"/>
                  <a:gd name="T5" fmla="*/ 0 h 22"/>
                  <a:gd name="T6" fmla="*/ 0 w 15"/>
                  <a:gd name="T7" fmla="*/ 2 h 22"/>
                  <a:gd name="T8" fmla="*/ 1 w 15"/>
                  <a:gd name="T9" fmla="*/ 7 h 22"/>
                  <a:gd name="T10" fmla="*/ 1 w 15"/>
                  <a:gd name="T11" fmla="*/ 7 h 22"/>
                  <a:gd name="T12" fmla="*/ 1 w 15"/>
                  <a:gd name="T13" fmla="*/ 7 h 22"/>
                  <a:gd name="T14" fmla="*/ 2 w 15"/>
                  <a:gd name="T15" fmla="*/ 10 h 22"/>
                  <a:gd name="T16" fmla="*/ 5 w 15"/>
                  <a:gd name="T17" fmla="*/ 10 h 22"/>
                  <a:gd name="T18" fmla="*/ 7 w 15"/>
                  <a:gd name="T19" fmla="*/ 9 h 22"/>
                  <a:gd name="T20" fmla="*/ 7 w 15"/>
                  <a:gd name="T21" fmla="*/ 6 h 22"/>
                  <a:gd name="T22" fmla="*/ 7 w 15"/>
                  <a:gd name="T23" fmla="*/ 7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2">
                    <a:moveTo>
                      <a:pt x="15" y="15"/>
                    </a:moveTo>
                    <a:lnTo>
                      <a:pt x="15" y="13"/>
                    </a:lnTo>
                    <a:lnTo>
                      <a:pt x="14" y="0"/>
                    </a:lnTo>
                    <a:lnTo>
                      <a:pt x="0" y="4"/>
                    </a:lnTo>
                    <a:lnTo>
                      <a:pt x="2" y="16"/>
                    </a:lnTo>
                    <a:lnTo>
                      <a:pt x="2" y="15"/>
                    </a:lnTo>
                    <a:lnTo>
                      <a:pt x="2" y="16"/>
                    </a:lnTo>
                    <a:lnTo>
                      <a:pt x="5" y="22"/>
                    </a:lnTo>
                    <a:lnTo>
                      <a:pt x="10" y="22"/>
                    </a:lnTo>
                    <a:lnTo>
                      <a:pt x="14" y="20"/>
                    </a:lnTo>
                    <a:lnTo>
                      <a:pt x="15" y="13"/>
                    </a:lnTo>
                    <a:lnTo>
                      <a:pt x="15"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94" name="Freeform 631"/>
              <p:cNvSpPr>
                <a:spLocks/>
              </p:cNvSpPr>
              <p:nvPr/>
            </p:nvSpPr>
            <p:spPr bwMode="auto">
              <a:xfrm>
                <a:off x="3239" y="2541"/>
                <a:ext cx="6" cy="10"/>
              </a:xfrm>
              <a:custGeom>
                <a:avLst/>
                <a:gdLst>
                  <a:gd name="T0" fmla="*/ 6 w 13"/>
                  <a:gd name="T1" fmla="*/ 6 h 20"/>
                  <a:gd name="T2" fmla="*/ 6 w 13"/>
                  <a:gd name="T3" fmla="*/ 6 h 20"/>
                  <a:gd name="T4" fmla="*/ 6 w 13"/>
                  <a:gd name="T5" fmla="*/ 0 h 20"/>
                  <a:gd name="T6" fmla="*/ 0 w 13"/>
                  <a:gd name="T7" fmla="*/ 0 h 20"/>
                  <a:gd name="T8" fmla="*/ 0 w 13"/>
                  <a:gd name="T9" fmla="*/ 6 h 20"/>
                  <a:gd name="T10" fmla="*/ 0 w 13"/>
                  <a:gd name="T11" fmla="*/ 6 h 20"/>
                  <a:gd name="T12" fmla="*/ 0 w 13"/>
                  <a:gd name="T13" fmla="*/ 6 h 20"/>
                  <a:gd name="T14" fmla="*/ 1 w 13"/>
                  <a:gd name="T15" fmla="*/ 9 h 20"/>
                  <a:gd name="T16" fmla="*/ 3 w 13"/>
                  <a:gd name="T17" fmla="*/ 10 h 20"/>
                  <a:gd name="T18" fmla="*/ 6 w 13"/>
                  <a:gd name="T19" fmla="*/ 9 h 20"/>
                  <a:gd name="T20" fmla="*/ 6 w 13"/>
                  <a:gd name="T21" fmla="*/ 6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0">
                    <a:moveTo>
                      <a:pt x="13" y="12"/>
                    </a:moveTo>
                    <a:lnTo>
                      <a:pt x="13" y="12"/>
                    </a:lnTo>
                    <a:lnTo>
                      <a:pt x="13" y="0"/>
                    </a:lnTo>
                    <a:lnTo>
                      <a:pt x="0" y="0"/>
                    </a:lnTo>
                    <a:lnTo>
                      <a:pt x="0" y="12"/>
                    </a:lnTo>
                    <a:lnTo>
                      <a:pt x="2" y="18"/>
                    </a:lnTo>
                    <a:lnTo>
                      <a:pt x="7" y="20"/>
                    </a:lnTo>
                    <a:lnTo>
                      <a:pt x="12" y="18"/>
                    </a:lnTo>
                    <a:lnTo>
                      <a:pt x="13"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95" name="Freeform 632"/>
              <p:cNvSpPr>
                <a:spLocks/>
              </p:cNvSpPr>
              <p:nvPr/>
            </p:nvSpPr>
            <p:spPr bwMode="auto">
              <a:xfrm>
                <a:off x="3239" y="2547"/>
                <a:ext cx="6" cy="11"/>
              </a:xfrm>
              <a:custGeom>
                <a:avLst/>
                <a:gdLst>
                  <a:gd name="T0" fmla="*/ 6 w 13"/>
                  <a:gd name="T1" fmla="*/ 8 h 22"/>
                  <a:gd name="T2" fmla="*/ 6 w 13"/>
                  <a:gd name="T3" fmla="*/ 8 h 22"/>
                  <a:gd name="T4" fmla="*/ 6 w 13"/>
                  <a:gd name="T5" fmla="*/ 0 h 22"/>
                  <a:gd name="T6" fmla="*/ 0 w 13"/>
                  <a:gd name="T7" fmla="*/ 0 h 22"/>
                  <a:gd name="T8" fmla="*/ 0 w 13"/>
                  <a:gd name="T9" fmla="*/ 8 h 22"/>
                  <a:gd name="T10" fmla="*/ 0 w 13"/>
                  <a:gd name="T11" fmla="*/ 8 h 22"/>
                  <a:gd name="T12" fmla="*/ 0 w 13"/>
                  <a:gd name="T13" fmla="*/ 8 h 22"/>
                  <a:gd name="T14" fmla="*/ 1 w 13"/>
                  <a:gd name="T15" fmla="*/ 10 h 22"/>
                  <a:gd name="T16" fmla="*/ 3 w 13"/>
                  <a:gd name="T17" fmla="*/ 11 h 22"/>
                  <a:gd name="T18" fmla="*/ 6 w 13"/>
                  <a:gd name="T19" fmla="*/ 10 h 22"/>
                  <a:gd name="T20" fmla="*/ 6 w 13"/>
                  <a:gd name="T21" fmla="*/ 8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2">
                    <a:moveTo>
                      <a:pt x="13" y="15"/>
                    </a:moveTo>
                    <a:lnTo>
                      <a:pt x="13" y="15"/>
                    </a:lnTo>
                    <a:lnTo>
                      <a:pt x="13" y="0"/>
                    </a:lnTo>
                    <a:lnTo>
                      <a:pt x="0" y="0"/>
                    </a:lnTo>
                    <a:lnTo>
                      <a:pt x="0" y="15"/>
                    </a:lnTo>
                    <a:lnTo>
                      <a:pt x="2" y="20"/>
                    </a:lnTo>
                    <a:lnTo>
                      <a:pt x="7" y="22"/>
                    </a:lnTo>
                    <a:lnTo>
                      <a:pt x="12" y="20"/>
                    </a:lnTo>
                    <a:lnTo>
                      <a:pt x="13"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96" name="Freeform 633"/>
              <p:cNvSpPr>
                <a:spLocks/>
              </p:cNvSpPr>
              <p:nvPr/>
            </p:nvSpPr>
            <p:spPr bwMode="auto">
              <a:xfrm>
                <a:off x="3239" y="2554"/>
                <a:ext cx="6" cy="10"/>
              </a:xfrm>
              <a:custGeom>
                <a:avLst/>
                <a:gdLst>
                  <a:gd name="T0" fmla="*/ 6 w 13"/>
                  <a:gd name="T1" fmla="*/ 6 h 20"/>
                  <a:gd name="T2" fmla="*/ 6 w 13"/>
                  <a:gd name="T3" fmla="*/ 6 h 20"/>
                  <a:gd name="T4" fmla="*/ 6 w 13"/>
                  <a:gd name="T5" fmla="*/ 0 h 20"/>
                  <a:gd name="T6" fmla="*/ 0 w 13"/>
                  <a:gd name="T7" fmla="*/ 0 h 20"/>
                  <a:gd name="T8" fmla="*/ 0 w 13"/>
                  <a:gd name="T9" fmla="*/ 6 h 20"/>
                  <a:gd name="T10" fmla="*/ 0 w 13"/>
                  <a:gd name="T11" fmla="*/ 6 h 20"/>
                  <a:gd name="T12" fmla="*/ 0 w 13"/>
                  <a:gd name="T13" fmla="*/ 6 h 20"/>
                  <a:gd name="T14" fmla="*/ 1 w 13"/>
                  <a:gd name="T15" fmla="*/ 9 h 20"/>
                  <a:gd name="T16" fmla="*/ 3 w 13"/>
                  <a:gd name="T17" fmla="*/ 10 h 20"/>
                  <a:gd name="T18" fmla="*/ 6 w 13"/>
                  <a:gd name="T19" fmla="*/ 9 h 20"/>
                  <a:gd name="T20" fmla="*/ 6 w 13"/>
                  <a:gd name="T21" fmla="*/ 6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0">
                    <a:moveTo>
                      <a:pt x="13" y="12"/>
                    </a:moveTo>
                    <a:lnTo>
                      <a:pt x="13" y="12"/>
                    </a:lnTo>
                    <a:lnTo>
                      <a:pt x="13" y="0"/>
                    </a:lnTo>
                    <a:lnTo>
                      <a:pt x="0" y="0"/>
                    </a:lnTo>
                    <a:lnTo>
                      <a:pt x="0" y="12"/>
                    </a:lnTo>
                    <a:lnTo>
                      <a:pt x="2" y="18"/>
                    </a:lnTo>
                    <a:lnTo>
                      <a:pt x="7" y="20"/>
                    </a:lnTo>
                    <a:lnTo>
                      <a:pt x="12" y="18"/>
                    </a:lnTo>
                    <a:lnTo>
                      <a:pt x="13"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97" name="Freeform 634"/>
              <p:cNvSpPr>
                <a:spLocks/>
              </p:cNvSpPr>
              <p:nvPr/>
            </p:nvSpPr>
            <p:spPr bwMode="auto">
              <a:xfrm>
                <a:off x="3239" y="2561"/>
                <a:ext cx="6" cy="10"/>
              </a:xfrm>
              <a:custGeom>
                <a:avLst/>
                <a:gdLst>
                  <a:gd name="T0" fmla="*/ 6 w 13"/>
                  <a:gd name="T1" fmla="*/ 7 h 20"/>
                  <a:gd name="T2" fmla="*/ 6 w 13"/>
                  <a:gd name="T3" fmla="*/ 7 h 20"/>
                  <a:gd name="T4" fmla="*/ 6 w 13"/>
                  <a:gd name="T5" fmla="*/ 0 h 20"/>
                  <a:gd name="T6" fmla="*/ 0 w 13"/>
                  <a:gd name="T7" fmla="*/ 0 h 20"/>
                  <a:gd name="T8" fmla="*/ 0 w 13"/>
                  <a:gd name="T9" fmla="*/ 7 h 20"/>
                  <a:gd name="T10" fmla="*/ 0 w 13"/>
                  <a:gd name="T11" fmla="*/ 7 h 20"/>
                  <a:gd name="T12" fmla="*/ 0 w 13"/>
                  <a:gd name="T13" fmla="*/ 7 h 20"/>
                  <a:gd name="T14" fmla="*/ 1 w 13"/>
                  <a:gd name="T15" fmla="*/ 10 h 20"/>
                  <a:gd name="T16" fmla="*/ 3 w 13"/>
                  <a:gd name="T17" fmla="*/ 10 h 20"/>
                  <a:gd name="T18" fmla="*/ 6 w 13"/>
                  <a:gd name="T19" fmla="*/ 10 h 20"/>
                  <a:gd name="T20" fmla="*/ 6 w 13"/>
                  <a:gd name="T21" fmla="*/ 7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0">
                    <a:moveTo>
                      <a:pt x="13" y="13"/>
                    </a:moveTo>
                    <a:lnTo>
                      <a:pt x="13" y="13"/>
                    </a:lnTo>
                    <a:lnTo>
                      <a:pt x="13" y="0"/>
                    </a:lnTo>
                    <a:lnTo>
                      <a:pt x="0" y="0"/>
                    </a:lnTo>
                    <a:lnTo>
                      <a:pt x="0" y="13"/>
                    </a:lnTo>
                    <a:lnTo>
                      <a:pt x="2" y="19"/>
                    </a:lnTo>
                    <a:lnTo>
                      <a:pt x="7" y="20"/>
                    </a:lnTo>
                    <a:lnTo>
                      <a:pt x="12" y="19"/>
                    </a:lnTo>
                    <a:lnTo>
                      <a:pt x="13"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98" name="Freeform 635"/>
              <p:cNvSpPr>
                <a:spLocks/>
              </p:cNvSpPr>
              <p:nvPr/>
            </p:nvSpPr>
            <p:spPr bwMode="auto">
              <a:xfrm>
                <a:off x="3239" y="2567"/>
                <a:ext cx="6" cy="10"/>
              </a:xfrm>
              <a:custGeom>
                <a:avLst/>
                <a:gdLst>
                  <a:gd name="T0" fmla="*/ 6 w 13"/>
                  <a:gd name="T1" fmla="*/ 7 h 20"/>
                  <a:gd name="T2" fmla="*/ 6 w 13"/>
                  <a:gd name="T3" fmla="*/ 7 h 20"/>
                  <a:gd name="T4" fmla="*/ 6 w 13"/>
                  <a:gd name="T5" fmla="*/ 0 h 20"/>
                  <a:gd name="T6" fmla="*/ 0 w 13"/>
                  <a:gd name="T7" fmla="*/ 0 h 20"/>
                  <a:gd name="T8" fmla="*/ 0 w 13"/>
                  <a:gd name="T9" fmla="*/ 7 h 20"/>
                  <a:gd name="T10" fmla="*/ 0 w 13"/>
                  <a:gd name="T11" fmla="*/ 7 h 20"/>
                  <a:gd name="T12" fmla="*/ 0 w 13"/>
                  <a:gd name="T13" fmla="*/ 7 h 20"/>
                  <a:gd name="T14" fmla="*/ 1 w 13"/>
                  <a:gd name="T15" fmla="*/ 9 h 20"/>
                  <a:gd name="T16" fmla="*/ 3 w 13"/>
                  <a:gd name="T17" fmla="*/ 10 h 20"/>
                  <a:gd name="T18" fmla="*/ 6 w 13"/>
                  <a:gd name="T19" fmla="*/ 9 h 20"/>
                  <a:gd name="T20" fmla="*/ 6 w 13"/>
                  <a:gd name="T21" fmla="*/ 7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0">
                    <a:moveTo>
                      <a:pt x="13" y="13"/>
                    </a:moveTo>
                    <a:lnTo>
                      <a:pt x="13" y="13"/>
                    </a:lnTo>
                    <a:lnTo>
                      <a:pt x="13" y="0"/>
                    </a:lnTo>
                    <a:lnTo>
                      <a:pt x="0" y="0"/>
                    </a:lnTo>
                    <a:lnTo>
                      <a:pt x="0" y="13"/>
                    </a:lnTo>
                    <a:lnTo>
                      <a:pt x="2" y="18"/>
                    </a:lnTo>
                    <a:lnTo>
                      <a:pt x="7" y="20"/>
                    </a:lnTo>
                    <a:lnTo>
                      <a:pt x="12" y="18"/>
                    </a:lnTo>
                    <a:lnTo>
                      <a:pt x="13"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99" name="Freeform 636"/>
              <p:cNvSpPr>
                <a:spLocks/>
              </p:cNvSpPr>
              <p:nvPr/>
            </p:nvSpPr>
            <p:spPr bwMode="auto">
              <a:xfrm>
                <a:off x="3239" y="2573"/>
                <a:ext cx="6" cy="10"/>
              </a:xfrm>
              <a:custGeom>
                <a:avLst/>
                <a:gdLst>
                  <a:gd name="T0" fmla="*/ 6 w 13"/>
                  <a:gd name="T1" fmla="*/ 6 h 20"/>
                  <a:gd name="T2" fmla="*/ 6 w 13"/>
                  <a:gd name="T3" fmla="*/ 6 h 20"/>
                  <a:gd name="T4" fmla="*/ 6 w 13"/>
                  <a:gd name="T5" fmla="*/ 0 h 20"/>
                  <a:gd name="T6" fmla="*/ 0 w 13"/>
                  <a:gd name="T7" fmla="*/ 0 h 20"/>
                  <a:gd name="T8" fmla="*/ 0 w 13"/>
                  <a:gd name="T9" fmla="*/ 6 h 20"/>
                  <a:gd name="T10" fmla="*/ 0 w 13"/>
                  <a:gd name="T11" fmla="*/ 6 h 20"/>
                  <a:gd name="T12" fmla="*/ 0 w 13"/>
                  <a:gd name="T13" fmla="*/ 6 h 20"/>
                  <a:gd name="T14" fmla="*/ 1 w 13"/>
                  <a:gd name="T15" fmla="*/ 9 h 20"/>
                  <a:gd name="T16" fmla="*/ 3 w 13"/>
                  <a:gd name="T17" fmla="*/ 10 h 20"/>
                  <a:gd name="T18" fmla="*/ 6 w 13"/>
                  <a:gd name="T19" fmla="*/ 9 h 20"/>
                  <a:gd name="T20" fmla="*/ 6 w 13"/>
                  <a:gd name="T21" fmla="*/ 6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0">
                    <a:moveTo>
                      <a:pt x="13" y="12"/>
                    </a:moveTo>
                    <a:lnTo>
                      <a:pt x="13" y="12"/>
                    </a:lnTo>
                    <a:lnTo>
                      <a:pt x="13" y="0"/>
                    </a:lnTo>
                    <a:lnTo>
                      <a:pt x="0" y="0"/>
                    </a:lnTo>
                    <a:lnTo>
                      <a:pt x="0" y="12"/>
                    </a:lnTo>
                    <a:lnTo>
                      <a:pt x="2" y="18"/>
                    </a:lnTo>
                    <a:lnTo>
                      <a:pt x="7" y="20"/>
                    </a:lnTo>
                    <a:lnTo>
                      <a:pt x="12" y="18"/>
                    </a:lnTo>
                    <a:lnTo>
                      <a:pt x="13"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00" name="Freeform 637"/>
              <p:cNvSpPr>
                <a:spLocks/>
              </p:cNvSpPr>
              <p:nvPr/>
            </p:nvSpPr>
            <p:spPr bwMode="auto">
              <a:xfrm>
                <a:off x="3239" y="2580"/>
                <a:ext cx="6" cy="10"/>
              </a:xfrm>
              <a:custGeom>
                <a:avLst/>
                <a:gdLst>
                  <a:gd name="T0" fmla="*/ 6 w 13"/>
                  <a:gd name="T1" fmla="*/ 7 h 20"/>
                  <a:gd name="T2" fmla="*/ 6 w 13"/>
                  <a:gd name="T3" fmla="*/ 7 h 20"/>
                  <a:gd name="T4" fmla="*/ 6 w 13"/>
                  <a:gd name="T5" fmla="*/ 0 h 20"/>
                  <a:gd name="T6" fmla="*/ 0 w 13"/>
                  <a:gd name="T7" fmla="*/ 0 h 20"/>
                  <a:gd name="T8" fmla="*/ 0 w 13"/>
                  <a:gd name="T9" fmla="*/ 7 h 20"/>
                  <a:gd name="T10" fmla="*/ 0 w 13"/>
                  <a:gd name="T11" fmla="*/ 7 h 20"/>
                  <a:gd name="T12" fmla="*/ 0 w 13"/>
                  <a:gd name="T13" fmla="*/ 7 h 20"/>
                  <a:gd name="T14" fmla="*/ 1 w 13"/>
                  <a:gd name="T15" fmla="*/ 10 h 20"/>
                  <a:gd name="T16" fmla="*/ 3 w 13"/>
                  <a:gd name="T17" fmla="*/ 10 h 20"/>
                  <a:gd name="T18" fmla="*/ 6 w 13"/>
                  <a:gd name="T19" fmla="*/ 10 h 20"/>
                  <a:gd name="T20" fmla="*/ 6 w 13"/>
                  <a:gd name="T21" fmla="*/ 7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0">
                    <a:moveTo>
                      <a:pt x="13" y="13"/>
                    </a:moveTo>
                    <a:lnTo>
                      <a:pt x="13" y="13"/>
                    </a:lnTo>
                    <a:lnTo>
                      <a:pt x="13" y="0"/>
                    </a:lnTo>
                    <a:lnTo>
                      <a:pt x="0" y="0"/>
                    </a:lnTo>
                    <a:lnTo>
                      <a:pt x="0" y="13"/>
                    </a:lnTo>
                    <a:lnTo>
                      <a:pt x="2" y="19"/>
                    </a:lnTo>
                    <a:lnTo>
                      <a:pt x="7" y="20"/>
                    </a:lnTo>
                    <a:lnTo>
                      <a:pt x="12" y="19"/>
                    </a:lnTo>
                    <a:lnTo>
                      <a:pt x="13"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01" name="Freeform 638"/>
              <p:cNvSpPr>
                <a:spLocks/>
              </p:cNvSpPr>
              <p:nvPr/>
            </p:nvSpPr>
            <p:spPr bwMode="auto">
              <a:xfrm>
                <a:off x="3239" y="2586"/>
                <a:ext cx="6" cy="10"/>
              </a:xfrm>
              <a:custGeom>
                <a:avLst/>
                <a:gdLst>
                  <a:gd name="T0" fmla="*/ 6 w 13"/>
                  <a:gd name="T1" fmla="*/ 7 h 20"/>
                  <a:gd name="T2" fmla="*/ 6 w 13"/>
                  <a:gd name="T3" fmla="*/ 7 h 20"/>
                  <a:gd name="T4" fmla="*/ 6 w 13"/>
                  <a:gd name="T5" fmla="*/ 0 h 20"/>
                  <a:gd name="T6" fmla="*/ 0 w 13"/>
                  <a:gd name="T7" fmla="*/ 0 h 20"/>
                  <a:gd name="T8" fmla="*/ 0 w 13"/>
                  <a:gd name="T9" fmla="*/ 7 h 20"/>
                  <a:gd name="T10" fmla="*/ 0 w 13"/>
                  <a:gd name="T11" fmla="*/ 7 h 20"/>
                  <a:gd name="T12" fmla="*/ 0 w 13"/>
                  <a:gd name="T13" fmla="*/ 7 h 20"/>
                  <a:gd name="T14" fmla="*/ 1 w 13"/>
                  <a:gd name="T15" fmla="*/ 9 h 20"/>
                  <a:gd name="T16" fmla="*/ 3 w 13"/>
                  <a:gd name="T17" fmla="*/ 10 h 20"/>
                  <a:gd name="T18" fmla="*/ 6 w 13"/>
                  <a:gd name="T19" fmla="*/ 9 h 20"/>
                  <a:gd name="T20" fmla="*/ 6 w 13"/>
                  <a:gd name="T21" fmla="*/ 7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0">
                    <a:moveTo>
                      <a:pt x="13" y="13"/>
                    </a:moveTo>
                    <a:lnTo>
                      <a:pt x="13" y="13"/>
                    </a:lnTo>
                    <a:lnTo>
                      <a:pt x="13" y="0"/>
                    </a:lnTo>
                    <a:lnTo>
                      <a:pt x="0" y="0"/>
                    </a:lnTo>
                    <a:lnTo>
                      <a:pt x="0" y="13"/>
                    </a:lnTo>
                    <a:lnTo>
                      <a:pt x="2" y="18"/>
                    </a:lnTo>
                    <a:lnTo>
                      <a:pt x="7" y="20"/>
                    </a:lnTo>
                    <a:lnTo>
                      <a:pt x="12" y="18"/>
                    </a:lnTo>
                    <a:lnTo>
                      <a:pt x="13"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02" name="Freeform 639"/>
              <p:cNvSpPr>
                <a:spLocks/>
              </p:cNvSpPr>
              <p:nvPr/>
            </p:nvSpPr>
            <p:spPr bwMode="auto">
              <a:xfrm>
                <a:off x="3239" y="2592"/>
                <a:ext cx="6" cy="10"/>
              </a:xfrm>
              <a:custGeom>
                <a:avLst/>
                <a:gdLst>
                  <a:gd name="T0" fmla="*/ 6 w 13"/>
                  <a:gd name="T1" fmla="*/ 6 h 20"/>
                  <a:gd name="T2" fmla="*/ 6 w 13"/>
                  <a:gd name="T3" fmla="*/ 6 h 20"/>
                  <a:gd name="T4" fmla="*/ 6 w 13"/>
                  <a:gd name="T5" fmla="*/ 0 h 20"/>
                  <a:gd name="T6" fmla="*/ 0 w 13"/>
                  <a:gd name="T7" fmla="*/ 0 h 20"/>
                  <a:gd name="T8" fmla="*/ 0 w 13"/>
                  <a:gd name="T9" fmla="*/ 6 h 20"/>
                  <a:gd name="T10" fmla="*/ 0 w 13"/>
                  <a:gd name="T11" fmla="*/ 6 h 20"/>
                  <a:gd name="T12" fmla="*/ 0 w 13"/>
                  <a:gd name="T13" fmla="*/ 6 h 20"/>
                  <a:gd name="T14" fmla="*/ 1 w 13"/>
                  <a:gd name="T15" fmla="*/ 9 h 20"/>
                  <a:gd name="T16" fmla="*/ 3 w 13"/>
                  <a:gd name="T17" fmla="*/ 10 h 20"/>
                  <a:gd name="T18" fmla="*/ 6 w 13"/>
                  <a:gd name="T19" fmla="*/ 9 h 20"/>
                  <a:gd name="T20" fmla="*/ 6 w 13"/>
                  <a:gd name="T21" fmla="*/ 6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0">
                    <a:moveTo>
                      <a:pt x="13" y="12"/>
                    </a:moveTo>
                    <a:lnTo>
                      <a:pt x="13" y="12"/>
                    </a:lnTo>
                    <a:lnTo>
                      <a:pt x="13" y="0"/>
                    </a:lnTo>
                    <a:lnTo>
                      <a:pt x="0" y="0"/>
                    </a:lnTo>
                    <a:lnTo>
                      <a:pt x="0" y="12"/>
                    </a:lnTo>
                    <a:lnTo>
                      <a:pt x="2" y="18"/>
                    </a:lnTo>
                    <a:lnTo>
                      <a:pt x="7" y="20"/>
                    </a:lnTo>
                    <a:lnTo>
                      <a:pt x="12" y="18"/>
                    </a:lnTo>
                    <a:lnTo>
                      <a:pt x="13"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03" name="Freeform 640"/>
              <p:cNvSpPr>
                <a:spLocks/>
              </p:cNvSpPr>
              <p:nvPr/>
            </p:nvSpPr>
            <p:spPr bwMode="auto">
              <a:xfrm>
                <a:off x="3239" y="2599"/>
                <a:ext cx="6" cy="11"/>
              </a:xfrm>
              <a:custGeom>
                <a:avLst/>
                <a:gdLst>
                  <a:gd name="T0" fmla="*/ 6 w 13"/>
                  <a:gd name="T1" fmla="*/ 8 h 22"/>
                  <a:gd name="T2" fmla="*/ 6 w 13"/>
                  <a:gd name="T3" fmla="*/ 8 h 22"/>
                  <a:gd name="T4" fmla="*/ 6 w 13"/>
                  <a:gd name="T5" fmla="*/ 0 h 22"/>
                  <a:gd name="T6" fmla="*/ 0 w 13"/>
                  <a:gd name="T7" fmla="*/ 0 h 22"/>
                  <a:gd name="T8" fmla="*/ 0 w 13"/>
                  <a:gd name="T9" fmla="*/ 8 h 22"/>
                  <a:gd name="T10" fmla="*/ 0 w 13"/>
                  <a:gd name="T11" fmla="*/ 8 h 22"/>
                  <a:gd name="T12" fmla="*/ 0 w 13"/>
                  <a:gd name="T13" fmla="*/ 8 h 22"/>
                  <a:gd name="T14" fmla="*/ 1 w 13"/>
                  <a:gd name="T15" fmla="*/ 10 h 22"/>
                  <a:gd name="T16" fmla="*/ 3 w 13"/>
                  <a:gd name="T17" fmla="*/ 11 h 22"/>
                  <a:gd name="T18" fmla="*/ 6 w 13"/>
                  <a:gd name="T19" fmla="*/ 10 h 22"/>
                  <a:gd name="T20" fmla="*/ 6 w 13"/>
                  <a:gd name="T21" fmla="*/ 8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2">
                    <a:moveTo>
                      <a:pt x="13" y="15"/>
                    </a:moveTo>
                    <a:lnTo>
                      <a:pt x="13" y="15"/>
                    </a:lnTo>
                    <a:lnTo>
                      <a:pt x="13" y="0"/>
                    </a:lnTo>
                    <a:lnTo>
                      <a:pt x="0" y="0"/>
                    </a:lnTo>
                    <a:lnTo>
                      <a:pt x="0" y="15"/>
                    </a:lnTo>
                    <a:lnTo>
                      <a:pt x="2" y="20"/>
                    </a:lnTo>
                    <a:lnTo>
                      <a:pt x="7" y="22"/>
                    </a:lnTo>
                    <a:lnTo>
                      <a:pt x="12" y="20"/>
                    </a:lnTo>
                    <a:lnTo>
                      <a:pt x="13"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04" name="Freeform 641"/>
              <p:cNvSpPr>
                <a:spLocks/>
              </p:cNvSpPr>
              <p:nvPr/>
            </p:nvSpPr>
            <p:spPr bwMode="auto">
              <a:xfrm>
                <a:off x="3239" y="2606"/>
                <a:ext cx="6" cy="10"/>
              </a:xfrm>
              <a:custGeom>
                <a:avLst/>
                <a:gdLst>
                  <a:gd name="T0" fmla="*/ 6 w 13"/>
                  <a:gd name="T1" fmla="*/ 7 h 20"/>
                  <a:gd name="T2" fmla="*/ 6 w 13"/>
                  <a:gd name="T3" fmla="*/ 7 h 20"/>
                  <a:gd name="T4" fmla="*/ 6 w 13"/>
                  <a:gd name="T5" fmla="*/ 0 h 20"/>
                  <a:gd name="T6" fmla="*/ 0 w 13"/>
                  <a:gd name="T7" fmla="*/ 0 h 20"/>
                  <a:gd name="T8" fmla="*/ 0 w 13"/>
                  <a:gd name="T9" fmla="*/ 7 h 20"/>
                  <a:gd name="T10" fmla="*/ 0 w 13"/>
                  <a:gd name="T11" fmla="*/ 7 h 20"/>
                  <a:gd name="T12" fmla="*/ 0 w 13"/>
                  <a:gd name="T13" fmla="*/ 7 h 20"/>
                  <a:gd name="T14" fmla="*/ 1 w 13"/>
                  <a:gd name="T15" fmla="*/ 9 h 20"/>
                  <a:gd name="T16" fmla="*/ 3 w 13"/>
                  <a:gd name="T17" fmla="*/ 10 h 20"/>
                  <a:gd name="T18" fmla="*/ 6 w 13"/>
                  <a:gd name="T19" fmla="*/ 9 h 20"/>
                  <a:gd name="T20" fmla="*/ 6 w 13"/>
                  <a:gd name="T21" fmla="*/ 7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0">
                    <a:moveTo>
                      <a:pt x="13" y="13"/>
                    </a:moveTo>
                    <a:lnTo>
                      <a:pt x="13" y="13"/>
                    </a:lnTo>
                    <a:lnTo>
                      <a:pt x="13" y="0"/>
                    </a:lnTo>
                    <a:lnTo>
                      <a:pt x="0" y="0"/>
                    </a:lnTo>
                    <a:lnTo>
                      <a:pt x="0" y="13"/>
                    </a:lnTo>
                    <a:lnTo>
                      <a:pt x="2" y="18"/>
                    </a:lnTo>
                    <a:lnTo>
                      <a:pt x="7" y="20"/>
                    </a:lnTo>
                    <a:lnTo>
                      <a:pt x="12" y="18"/>
                    </a:lnTo>
                    <a:lnTo>
                      <a:pt x="13"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05" name="Freeform 642"/>
              <p:cNvSpPr>
                <a:spLocks/>
              </p:cNvSpPr>
              <p:nvPr/>
            </p:nvSpPr>
            <p:spPr bwMode="auto">
              <a:xfrm>
                <a:off x="3239" y="2612"/>
                <a:ext cx="6" cy="10"/>
              </a:xfrm>
              <a:custGeom>
                <a:avLst/>
                <a:gdLst>
                  <a:gd name="T0" fmla="*/ 6 w 13"/>
                  <a:gd name="T1" fmla="*/ 6 h 19"/>
                  <a:gd name="T2" fmla="*/ 6 w 13"/>
                  <a:gd name="T3" fmla="*/ 6 h 19"/>
                  <a:gd name="T4" fmla="*/ 6 w 13"/>
                  <a:gd name="T5" fmla="*/ 0 h 19"/>
                  <a:gd name="T6" fmla="*/ 0 w 13"/>
                  <a:gd name="T7" fmla="*/ 0 h 19"/>
                  <a:gd name="T8" fmla="*/ 0 w 13"/>
                  <a:gd name="T9" fmla="*/ 6 h 19"/>
                  <a:gd name="T10" fmla="*/ 0 w 13"/>
                  <a:gd name="T11" fmla="*/ 6 h 19"/>
                  <a:gd name="T12" fmla="*/ 0 w 13"/>
                  <a:gd name="T13" fmla="*/ 6 h 19"/>
                  <a:gd name="T14" fmla="*/ 1 w 13"/>
                  <a:gd name="T15" fmla="*/ 9 h 19"/>
                  <a:gd name="T16" fmla="*/ 3 w 13"/>
                  <a:gd name="T17" fmla="*/ 10 h 19"/>
                  <a:gd name="T18" fmla="*/ 6 w 13"/>
                  <a:gd name="T19" fmla="*/ 9 h 19"/>
                  <a:gd name="T20" fmla="*/ 6 w 13"/>
                  <a:gd name="T21" fmla="*/ 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9">
                    <a:moveTo>
                      <a:pt x="13" y="12"/>
                    </a:moveTo>
                    <a:lnTo>
                      <a:pt x="13" y="12"/>
                    </a:lnTo>
                    <a:lnTo>
                      <a:pt x="13" y="0"/>
                    </a:lnTo>
                    <a:lnTo>
                      <a:pt x="0" y="0"/>
                    </a:lnTo>
                    <a:lnTo>
                      <a:pt x="0" y="12"/>
                    </a:lnTo>
                    <a:lnTo>
                      <a:pt x="2" y="18"/>
                    </a:lnTo>
                    <a:lnTo>
                      <a:pt x="7" y="19"/>
                    </a:lnTo>
                    <a:lnTo>
                      <a:pt x="12" y="18"/>
                    </a:lnTo>
                    <a:lnTo>
                      <a:pt x="13"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06" name="Freeform 643"/>
              <p:cNvSpPr>
                <a:spLocks/>
              </p:cNvSpPr>
              <p:nvPr/>
            </p:nvSpPr>
            <p:spPr bwMode="auto">
              <a:xfrm>
                <a:off x="3239" y="2619"/>
                <a:ext cx="6" cy="10"/>
              </a:xfrm>
              <a:custGeom>
                <a:avLst/>
                <a:gdLst>
                  <a:gd name="T0" fmla="*/ 6 w 13"/>
                  <a:gd name="T1" fmla="*/ 7 h 20"/>
                  <a:gd name="T2" fmla="*/ 6 w 13"/>
                  <a:gd name="T3" fmla="*/ 7 h 20"/>
                  <a:gd name="T4" fmla="*/ 6 w 13"/>
                  <a:gd name="T5" fmla="*/ 0 h 20"/>
                  <a:gd name="T6" fmla="*/ 0 w 13"/>
                  <a:gd name="T7" fmla="*/ 0 h 20"/>
                  <a:gd name="T8" fmla="*/ 0 w 13"/>
                  <a:gd name="T9" fmla="*/ 7 h 20"/>
                  <a:gd name="T10" fmla="*/ 0 w 13"/>
                  <a:gd name="T11" fmla="*/ 7 h 20"/>
                  <a:gd name="T12" fmla="*/ 0 w 13"/>
                  <a:gd name="T13" fmla="*/ 7 h 20"/>
                  <a:gd name="T14" fmla="*/ 1 w 13"/>
                  <a:gd name="T15" fmla="*/ 9 h 20"/>
                  <a:gd name="T16" fmla="*/ 3 w 13"/>
                  <a:gd name="T17" fmla="*/ 10 h 20"/>
                  <a:gd name="T18" fmla="*/ 6 w 13"/>
                  <a:gd name="T19" fmla="*/ 9 h 20"/>
                  <a:gd name="T20" fmla="*/ 6 w 13"/>
                  <a:gd name="T21" fmla="*/ 7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0">
                    <a:moveTo>
                      <a:pt x="13" y="13"/>
                    </a:moveTo>
                    <a:lnTo>
                      <a:pt x="13" y="13"/>
                    </a:lnTo>
                    <a:lnTo>
                      <a:pt x="13" y="0"/>
                    </a:lnTo>
                    <a:lnTo>
                      <a:pt x="0" y="0"/>
                    </a:lnTo>
                    <a:lnTo>
                      <a:pt x="0" y="13"/>
                    </a:lnTo>
                    <a:lnTo>
                      <a:pt x="2" y="18"/>
                    </a:lnTo>
                    <a:lnTo>
                      <a:pt x="7" y="20"/>
                    </a:lnTo>
                    <a:lnTo>
                      <a:pt x="12" y="18"/>
                    </a:lnTo>
                    <a:lnTo>
                      <a:pt x="13"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07" name="Freeform 644"/>
              <p:cNvSpPr>
                <a:spLocks/>
              </p:cNvSpPr>
              <p:nvPr/>
            </p:nvSpPr>
            <p:spPr bwMode="auto">
              <a:xfrm>
                <a:off x="3239" y="2625"/>
                <a:ext cx="6" cy="10"/>
              </a:xfrm>
              <a:custGeom>
                <a:avLst/>
                <a:gdLst>
                  <a:gd name="T0" fmla="*/ 6 w 13"/>
                  <a:gd name="T1" fmla="*/ 7 h 20"/>
                  <a:gd name="T2" fmla="*/ 6 w 13"/>
                  <a:gd name="T3" fmla="*/ 7 h 20"/>
                  <a:gd name="T4" fmla="*/ 6 w 13"/>
                  <a:gd name="T5" fmla="*/ 0 h 20"/>
                  <a:gd name="T6" fmla="*/ 0 w 13"/>
                  <a:gd name="T7" fmla="*/ 0 h 20"/>
                  <a:gd name="T8" fmla="*/ 0 w 13"/>
                  <a:gd name="T9" fmla="*/ 7 h 20"/>
                  <a:gd name="T10" fmla="*/ 0 w 13"/>
                  <a:gd name="T11" fmla="*/ 7 h 20"/>
                  <a:gd name="T12" fmla="*/ 0 w 13"/>
                  <a:gd name="T13" fmla="*/ 7 h 20"/>
                  <a:gd name="T14" fmla="*/ 1 w 13"/>
                  <a:gd name="T15" fmla="*/ 9 h 20"/>
                  <a:gd name="T16" fmla="*/ 3 w 13"/>
                  <a:gd name="T17" fmla="*/ 10 h 20"/>
                  <a:gd name="T18" fmla="*/ 6 w 13"/>
                  <a:gd name="T19" fmla="*/ 9 h 20"/>
                  <a:gd name="T20" fmla="*/ 6 w 13"/>
                  <a:gd name="T21" fmla="*/ 7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0">
                    <a:moveTo>
                      <a:pt x="13" y="13"/>
                    </a:moveTo>
                    <a:lnTo>
                      <a:pt x="13" y="13"/>
                    </a:lnTo>
                    <a:lnTo>
                      <a:pt x="13" y="0"/>
                    </a:lnTo>
                    <a:lnTo>
                      <a:pt x="0" y="0"/>
                    </a:lnTo>
                    <a:lnTo>
                      <a:pt x="0" y="13"/>
                    </a:lnTo>
                    <a:lnTo>
                      <a:pt x="2" y="18"/>
                    </a:lnTo>
                    <a:lnTo>
                      <a:pt x="7" y="20"/>
                    </a:lnTo>
                    <a:lnTo>
                      <a:pt x="12" y="18"/>
                    </a:lnTo>
                    <a:lnTo>
                      <a:pt x="13"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08" name="Freeform 645"/>
              <p:cNvSpPr>
                <a:spLocks/>
              </p:cNvSpPr>
              <p:nvPr/>
            </p:nvSpPr>
            <p:spPr bwMode="auto">
              <a:xfrm>
                <a:off x="3239" y="2631"/>
                <a:ext cx="6" cy="10"/>
              </a:xfrm>
              <a:custGeom>
                <a:avLst/>
                <a:gdLst>
                  <a:gd name="T0" fmla="*/ 6 w 13"/>
                  <a:gd name="T1" fmla="*/ 5 h 19"/>
                  <a:gd name="T2" fmla="*/ 6 w 13"/>
                  <a:gd name="T3" fmla="*/ 6 h 19"/>
                  <a:gd name="T4" fmla="*/ 6 w 13"/>
                  <a:gd name="T5" fmla="*/ 0 h 19"/>
                  <a:gd name="T6" fmla="*/ 0 w 13"/>
                  <a:gd name="T7" fmla="*/ 0 h 19"/>
                  <a:gd name="T8" fmla="*/ 0 w 13"/>
                  <a:gd name="T9" fmla="*/ 6 h 19"/>
                  <a:gd name="T10" fmla="*/ 0 w 13"/>
                  <a:gd name="T11" fmla="*/ 7 h 19"/>
                  <a:gd name="T12" fmla="*/ 0 w 13"/>
                  <a:gd name="T13" fmla="*/ 6 h 19"/>
                  <a:gd name="T14" fmla="*/ 1 w 13"/>
                  <a:gd name="T15" fmla="*/ 9 h 19"/>
                  <a:gd name="T16" fmla="*/ 3 w 13"/>
                  <a:gd name="T17" fmla="*/ 10 h 19"/>
                  <a:gd name="T18" fmla="*/ 6 w 13"/>
                  <a:gd name="T19" fmla="*/ 9 h 19"/>
                  <a:gd name="T20" fmla="*/ 6 w 13"/>
                  <a:gd name="T21" fmla="*/ 6 h 19"/>
                  <a:gd name="T22" fmla="*/ 6 w 13"/>
                  <a:gd name="T23" fmla="*/ 5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19">
                    <a:moveTo>
                      <a:pt x="13" y="10"/>
                    </a:moveTo>
                    <a:lnTo>
                      <a:pt x="13" y="12"/>
                    </a:lnTo>
                    <a:lnTo>
                      <a:pt x="13" y="0"/>
                    </a:lnTo>
                    <a:lnTo>
                      <a:pt x="0" y="0"/>
                    </a:lnTo>
                    <a:lnTo>
                      <a:pt x="0" y="12"/>
                    </a:lnTo>
                    <a:lnTo>
                      <a:pt x="0" y="14"/>
                    </a:lnTo>
                    <a:lnTo>
                      <a:pt x="0" y="12"/>
                    </a:lnTo>
                    <a:lnTo>
                      <a:pt x="2" y="18"/>
                    </a:lnTo>
                    <a:lnTo>
                      <a:pt x="7" y="19"/>
                    </a:lnTo>
                    <a:lnTo>
                      <a:pt x="12" y="18"/>
                    </a:lnTo>
                    <a:lnTo>
                      <a:pt x="13" y="12"/>
                    </a:lnTo>
                    <a:lnTo>
                      <a:pt x="1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09" name="Freeform 646"/>
              <p:cNvSpPr>
                <a:spLocks/>
              </p:cNvSpPr>
              <p:nvPr/>
            </p:nvSpPr>
            <p:spPr bwMode="auto">
              <a:xfrm>
                <a:off x="3239" y="2637"/>
                <a:ext cx="7" cy="11"/>
              </a:xfrm>
              <a:custGeom>
                <a:avLst/>
                <a:gdLst>
                  <a:gd name="T0" fmla="*/ 7 w 15"/>
                  <a:gd name="T1" fmla="*/ 8 h 22"/>
                  <a:gd name="T2" fmla="*/ 7 w 15"/>
                  <a:gd name="T3" fmla="*/ 7 h 22"/>
                  <a:gd name="T4" fmla="*/ 6 w 15"/>
                  <a:gd name="T5" fmla="*/ 0 h 22"/>
                  <a:gd name="T6" fmla="*/ 0 w 15"/>
                  <a:gd name="T7" fmla="*/ 2 h 22"/>
                  <a:gd name="T8" fmla="*/ 1 w 15"/>
                  <a:gd name="T9" fmla="*/ 9 h 22"/>
                  <a:gd name="T10" fmla="*/ 1 w 15"/>
                  <a:gd name="T11" fmla="*/ 8 h 22"/>
                  <a:gd name="T12" fmla="*/ 1 w 15"/>
                  <a:gd name="T13" fmla="*/ 9 h 22"/>
                  <a:gd name="T14" fmla="*/ 2 w 15"/>
                  <a:gd name="T15" fmla="*/ 11 h 22"/>
                  <a:gd name="T16" fmla="*/ 5 w 15"/>
                  <a:gd name="T17" fmla="*/ 11 h 22"/>
                  <a:gd name="T18" fmla="*/ 6 w 15"/>
                  <a:gd name="T19" fmla="*/ 10 h 22"/>
                  <a:gd name="T20" fmla="*/ 7 w 15"/>
                  <a:gd name="T21" fmla="*/ 7 h 22"/>
                  <a:gd name="T22" fmla="*/ 7 w 15"/>
                  <a:gd name="T23" fmla="*/ 8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2">
                    <a:moveTo>
                      <a:pt x="15" y="15"/>
                    </a:moveTo>
                    <a:lnTo>
                      <a:pt x="15" y="13"/>
                    </a:lnTo>
                    <a:lnTo>
                      <a:pt x="13" y="0"/>
                    </a:lnTo>
                    <a:lnTo>
                      <a:pt x="0" y="4"/>
                    </a:lnTo>
                    <a:lnTo>
                      <a:pt x="2" y="17"/>
                    </a:lnTo>
                    <a:lnTo>
                      <a:pt x="2" y="15"/>
                    </a:lnTo>
                    <a:lnTo>
                      <a:pt x="2" y="17"/>
                    </a:lnTo>
                    <a:lnTo>
                      <a:pt x="5" y="22"/>
                    </a:lnTo>
                    <a:lnTo>
                      <a:pt x="10" y="22"/>
                    </a:lnTo>
                    <a:lnTo>
                      <a:pt x="13" y="20"/>
                    </a:lnTo>
                    <a:lnTo>
                      <a:pt x="15" y="13"/>
                    </a:lnTo>
                    <a:lnTo>
                      <a:pt x="15"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10" name="Freeform 647"/>
              <p:cNvSpPr>
                <a:spLocks/>
              </p:cNvSpPr>
              <p:nvPr/>
            </p:nvSpPr>
            <p:spPr bwMode="auto">
              <a:xfrm>
                <a:off x="3239" y="2644"/>
                <a:ext cx="7" cy="10"/>
              </a:xfrm>
              <a:custGeom>
                <a:avLst/>
                <a:gdLst>
                  <a:gd name="T0" fmla="*/ 7 w 13"/>
                  <a:gd name="T1" fmla="*/ 7 h 20"/>
                  <a:gd name="T2" fmla="*/ 7 w 13"/>
                  <a:gd name="T3" fmla="*/ 7 h 20"/>
                  <a:gd name="T4" fmla="*/ 7 w 13"/>
                  <a:gd name="T5" fmla="*/ 0 h 20"/>
                  <a:gd name="T6" fmla="*/ 0 w 13"/>
                  <a:gd name="T7" fmla="*/ 0 h 20"/>
                  <a:gd name="T8" fmla="*/ 0 w 13"/>
                  <a:gd name="T9" fmla="*/ 7 h 20"/>
                  <a:gd name="T10" fmla="*/ 0 w 13"/>
                  <a:gd name="T11" fmla="*/ 7 h 20"/>
                  <a:gd name="T12" fmla="*/ 0 w 13"/>
                  <a:gd name="T13" fmla="*/ 7 h 20"/>
                  <a:gd name="T14" fmla="*/ 1 w 13"/>
                  <a:gd name="T15" fmla="*/ 9 h 20"/>
                  <a:gd name="T16" fmla="*/ 3 w 13"/>
                  <a:gd name="T17" fmla="*/ 10 h 20"/>
                  <a:gd name="T18" fmla="*/ 6 w 13"/>
                  <a:gd name="T19" fmla="*/ 9 h 20"/>
                  <a:gd name="T20" fmla="*/ 7 w 13"/>
                  <a:gd name="T21" fmla="*/ 7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0">
                    <a:moveTo>
                      <a:pt x="13" y="13"/>
                    </a:moveTo>
                    <a:lnTo>
                      <a:pt x="13" y="13"/>
                    </a:lnTo>
                    <a:lnTo>
                      <a:pt x="13" y="0"/>
                    </a:lnTo>
                    <a:lnTo>
                      <a:pt x="0" y="0"/>
                    </a:lnTo>
                    <a:lnTo>
                      <a:pt x="0" y="13"/>
                    </a:lnTo>
                    <a:lnTo>
                      <a:pt x="1" y="18"/>
                    </a:lnTo>
                    <a:lnTo>
                      <a:pt x="6" y="20"/>
                    </a:lnTo>
                    <a:lnTo>
                      <a:pt x="11" y="18"/>
                    </a:lnTo>
                    <a:lnTo>
                      <a:pt x="13"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11" name="Freeform 648"/>
              <p:cNvSpPr>
                <a:spLocks/>
              </p:cNvSpPr>
              <p:nvPr/>
            </p:nvSpPr>
            <p:spPr bwMode="auto">
              <a:xfrm>
                <a:off x="3239" y="2650"/>
                <a:ext cx="7" cy="11"/>
              </a:xfrm>
              <a:custGeom>
                <a:avLst/>
                <a:gdLst>
                  <a:gd name="T0" fmla="*/ 7 w 13"/>
                  <a:gd name="T1" fmla="*/ 7 h 21"/>
                  <a:gd name="T2" fmla="*/ 7 w 13"/>
                  <a:gd name="T3" fmla="*/ 7 h 21"/>
                  <a:gd name="T4" fmla="*/ 7 w 13"/>
                  <a:gd name="T5" fmla="*/ 0 h 21"/>
                  <a:gd name="T6" fmla="*/ 0 w 13"/>
                  <a:gd name="T7" fmla="*/ 0 h 21"/>
                  <a:gd name="T8" fmla="*/ 0 w 13"/>
                  <a:gd name="T9" fmla="*/ 7 h 21"/>
                  <a:gd name="T10" fmla="*/ 0 w 13"/>
                  <a:gd name="T11" fmla="*/ 7 h 21"/>
                  <a:gd name="T12" fmla="*/ 0 w 13"/>
                  <a:gd name="T13" fmla="*/ 7 h 21"/>
                  <a:gd name="T14" fmla="*/ 1 w 13"/>
                  <a:gd name="T15" fmla="*/ 10 h 21"/>
                  <a:gd name="T16" fmla="*/ 3 w 13"/>
                  <a:gd name="T17" fmla="*/ 11 h 21"/>
                  <a:gd name="T18" fmla="*/ 6 w 13"/>
                  <a:gd name="T19" fmla="*/ 10 h 21"/>
                  <a:gd name="T20" fmla="*/ 7 w 13"/>
                  <a:gd name="T21" fmla="*/ 7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1">
                    <a:moveTo>
                      <a:pt x="13" y="14"/>
                    </a:moveTo>
                    <a:lnTo>
                      <a:pt x="13" y="14"/>
                    </a:lnTo>
                    <a:lnTo>
                      <a:pt x="13" y="0"/>
                    </a:lnTo>
                    <a:lnTo>
                      <a:pt x="0" y="0"/>
                    </a:lnTo>
                    <a:lnTo>
                      <a:pt x="0" y="14"/>
                    </a:lnTo>
                    <a:lnTo>
                      <a:pt x="1" y="19"/>
                    </a:lnTo>
                    <a:lnTo>
                      <a:pt x="6" y="21"/>
                    </a:lnTo>
                    <a:lnTo>
                      <a:pt x="11" y="19"/>
                    </a:lnTo>
                    <a:lnTo>
                      <a:pt x="13"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12" name="Freeform 649"/>
              <p:cNvSpPr>
                <a:spLocks/>
              </p:cNvSpPr>
              <p:nvPr/>
            </p:nvSpPr>
            <p:spPr bwMode="auto">
              <a:xfrm>
                <a:off x="3239" y="2658"/>
                <a:ext cx="7" cy="9"/>
              </a:xfrm>
              <a:custGeom>
                <a:avLst/>
                <a:gdLst>
                  <a:gd name="T0" fmla="*/ 7 w 13"/>
                  <a:gd name="T1" fmla="*/ 6 h 20"/>
                  <a:gd name="T2" fmla="*/ 7 w 13"/>
                  <a:gd name="T3" fmla="*/ 6 h 20"/>
                  <a:gd name="T4" fmla="*/ 7 w 13"/>
                  <a:gd name="T5" fmla="*/ 0 h 20"/>
                  <a:gd name="T6" fmla="*/ 0 w 13"/>
                  <a:gd name="T7" fmla="*/ 0 h 20"/>
                  <a:gd name="T8" fmla="*/ 0 w 13"/>
                  <a:gd name="T9" fmla="*/ 6 h 20"/>
                  <a:gd name="T10" fmla="*/ 0 w 13"/>
                  <a:gd name="T11" fmla="*/ 6 h 20"/>
                  <a:gd name="T12" fmla="*/ 0 w 13"/>
                  <a:gd name="T13" fmla="*/ 6 h 20"/>
                  <a:gd name="T14" fmla="*/ 1 w 13"/>
                  <a:gd name="T15" fmla="*/ 8 h 20"/>
                  <a:gd name="T16" fmla="*/ 3 w 13"/>
                  <a:gd name="T17" fmla="*/ 9 h 20"/>
                  <a:gd name="T18" fmla="*/ 6 w 13"/>
                  <a:gd name="T19" fmla="*/ 8 h 20"/>
                  <a:gd name="T20" fmla="*/ 7 w 13"/>
                  <a:gd name="T21" fmla="*/ 6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0">
                    <a:moveTo>
                      <a:pt x="13" y="13"/>
                    </a:moveTo>
                    <a:lnTo>
                      <a:pt x="13" y="13"/>
                    </a:lnTo>
                    <a:lnTo>
                      <a:pt x="13" y="0"/>
                    </a:lnTo>
                    <a:lnTo>
                      <a:pt x="0" y="0"/>
                    </a:lnTo>
                    <a:lnTo>
                      <a:pt x="0" y="13"/>
                    </a:lnTo>
                    <a:lnTo>
                      <a:pt x="1" y="18"/>
                    </a:lnTo>
                    <a:lnTo>
                      <a:pt x="6" y="20"/>
                    </a:lnTo>
                    <a:lnTo>
                      <a:pt x="11" y="18"/>
                    </a:lnTo>
                    <a:lnTo>
                      <a:pt x="13"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13" name="Freeform 650"/>
              <p:cNvSpPr>
                <a:spLocks/>
              </p:cNvSpPr>
              <p:nvPr/>
            </p:nvSpPr>
            <p:spPr bwMode="auto">
              <a:xfrm>
                <a:off x="3239" y="2664"/>
                <a:ext cx="7" cy="10"/>
              </a:xfrm>
              <a:custGeom>
                <a:avLst/>
                <a:gdLst>
                  <a:gd name="T0" fmla="*/ 7 w 13"/>
                  <a:gd name="T1" fmla="*/ 6 h 20"/>
                  <a:gd name="T2" fmla="*/ 7 w 13"/>
                  <a:gd name="T3" fmla="*/ 6 h 20"/>
                  <a:gd name="T4" fmla="*/ 7 w 13"/>
                  <a:gd name="T5" fmla="*/ 0 h 20"/>
                  <a:gd name="T6" fmla="*/ 0 w 13"/>
                  <a:gd name="T7" fmla="*/ 0 h 20"/>
                  <a:gd name="T8" fmla="*/ 0 w 13"/>
                  <a:gd name="T9" fmla="*/ 6 h 20"/>
                  <a:gd name="T10" fmla="*/ 0 w 13"/>
                  <a:gd name="T11" fmla="*/ 6 h 20"/>
                  <a:gd name="T12" fmla="*/ 0 w 13"/>
                  <a:gd name="T13" fmla="*/ 6 h 20"/>
                  <a:gd name="T14" fmla="*/ 1 w 13"/>
                  <a:gd name="T15" fmla="*/ 9 h 20"/>
                  <a:gd name="T16" fmla="*/ 3 w 13"/>
                  <a:gd name="T17" fmla="*/ 10 h 20"/>
                  <a:gd name="T18" fmla="*/ 6 w 13"/>
                  <a:gd name="T19" fmla="*/ 9 h 20"/>
                  <a:gd name="T20" fmla="*/ 7 w 13"/>
                  <a:gd name="T21" fmla="*/ 6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0">
                    <a:moveTo>
                      <a:pt x="13" y="12"/>
                    </a:moveTo>
                    <a:lnTo>
                      <a:pt x="13" y="12"/>
                    </a:lnTo>
                    <a:lnTo>
                      <a:pt x="13" y="0"/>
                    </a:lnTo>
                    <a:lnTo>
                      <a:pt x="0" y="0"/>
                    </a:lnTo>
                    <a:lnTo>
                      <a:pt x="0" y="12"/>
                    </a:lnTo>
                    <a:lnTo>
                      <a:pt x="1" y="18"/>
                    </a:lnTo>
                    <a:lnTo>
                      <a:pt x="6" y="20"/>
                    </a:lnTo>
                    <a:lnTo>
                      <a:pt x="11" y="18"/>
                    </a:lnTo>
                    <a:lnTo>
                      <a:pt x="13"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14" name="Freeform 651"/>
              <p:cNvSpPr>
                <a:spLocks/>
              </p:cNvSpPr>
              <p:nvPr/>
            </p:nvSpPr>
            <p:spPr bwMode="auto">
              <a:xfrm>
                <a:off x="3239" y="2670"/>
                <a:ext cx="7" cy="10"/>
              </a:xfrm>
              <a:custGeom>
                <a:avLst/>
                <a:gdLst>
                  <a:gd name="T0" fmla="*/ 7 w 13"/>
                  <a:gd name="T1" fmla="*/ 7 h 20"/>
                  <a:gd name="T2" fmla="*/ 7 w 13"/>
                  <a:gd name="T3" fmla="*/ 7 h 20"/>
                  <a:gd name="T4" fmla="*/ 7 w 13"/>
                  <a:gd name="T5" fmla="*/ 0 h 20"/>
                  <a:gd name="T6" fmla="*/ 0 w 13"/>
                  <a:gd name="T7" fmla="*/ 0 h 20"/>
                  <a:gd name="T8" fmla="*/ 0 w 13"/>
                  <a:gd name="T9" fmla="*/ 7 h 20"/>
                  <a:gd name="T10" fmla="*/ 0 w 13"/>
                  <a:gd name="T11" fmla="*/ 7 h 20"/>
                  <a:gd name="T12" fmla="*/ 0 w 13"/>
                  <a:gd name="T13" fmla="*/ 7 h 20"/>
                  <a:gd name="T14" fmla="*/ 1 w 13"/>
                  <a:gd name="T15" fmla="*/ 9 h 20"/>
                  <a:gd name="T16" fmla="*/ 3 w 13"/>
                  <a:gd name="T17" fmla="*/ 10 h 20"/>
                  <a:gd name="T18" fmla="*/ 6 w 13"/>
                  <a:gd name="T19" fmla="*/ 9 h 20"/>
                  <a:gd name="T20" fmla="*/ 7 w 13"/>
                  <a:gd name="T21" fmla="*/ 7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0">
                    <a:moveTo>
                      <a:pt x="13" y="13"/>
                    </a:moveTo>
                    <a:lnTo>
                      <a:pt x="13" y="13"/>
                    </a:lnTo>
                    <a:lnTo>
                      <a:pt x="13" y="0"/>
                    </a:lnTo>
                    <a:lnTo>
                      <a:pt x="0" y="0"/>
                    </a:lnTo>
                    <a:lnTo>
                      <a:pt x="0" y="13"/>
                    </a:lnTo>
                    <a:lnTo>
                      <a:pt x="1" y="18"/>
                    </a:lnTo>
                    <a:lnTo>
                      <a:pt x="6" y="20"/>
                    </a:lnTo>
                    <a:lnTo>
                      <a:pt x="11" y="18"/>
                    </a:lnTo>
                    <a:lnTo>
                      <a:pt x="13"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15" name="Freeform 652"/>
              <p:cNvSpPr>
                <a:spLocks/>
              </p:cNvSpPr>
              <p:nvPr/>
            </p:nvSpPr>
            <p:spPr bwMode="auto">
              <a:xfrm>
                <a:off x="3239" y="2676"/>
                <a:ext cx="7" cy="10"/>
              </a:xfrm>
              <a:custGeom>
                <a:avLst/>
                <a:gdLst>
                  <a:gd name="T0" fmla="*/ 7 w 13"/>
                  <a:gd name="T1" fmla="*/ 7 h 20"/>
                  <a:gd name="T2" fmla="*/ 7 w 13"/>
                  <a:gd name="T3" fmla="*/ 7 h 20"/>
                  <a:gd name="T4" fmla="*/ 7 w 13"/>
                  <a:gd name="T5" fmla="*/ 0 h 20"/>
                  <a:gd name="T6" fmla="*/ 0 w 13"/>
                  <a:gd name="T7" fmla="*/ 0 h 20"/>
                  <a:gd name="T8" fmla="*/ 0 w 13"/>
                  <a:gd name="T9" fmla="*/ 7 h 20"/>
                  <a:gd name="T10" fmla="*/ 0 w 13"/>
                  <a:gd name="T11" fmla="*/ 7 h 20"/>
                  <a:gd name="T12" fmla="*/ 0 w 13"/>
                  <a:gd name="T13" fmla="*/ 7 h 20"/>
                  <a:gd name="T14" fmla="*/ 1 w 13"/>
                  <a:gd name="T15" fmla="*/ 9 h 20"/>
                  <a:gd name="T16" fmla="*/ 3 w 13"/>
                  <a:gd name="T17" fmla="*/ 10 h 20"/>
                  <a:gd name="T18" fmla="*/ 6 w 13"/>
                  <a:gd name="T19" fmla="*/ 9 h 20"/>
                  <a:gd name="T20" fmla="*/ 7 w 13"/>
                  <a:gd name="T21" fmla="*/ 7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0">
                    <a:moveTo>
                      <a:pt x="13" y="13"/>
                    </a:moveTo>
                    <a:lnTo>
                      <a:pt x="13" y="13"/>
                    </a:lnTo>
                    <a:lnTo>
                      <a:pt x="13" y="0"/>
                    </a:lnTo>
                    <a:lnTo>
                      <a:pt x="0" y="0"/>
                    </a:lnTo>
                    <a:lnTo>
                      <a:pt x="0" y="13"/>
                    </a:lnTo>
                    <a:lnTo>
                      <a:pt x="1" y="18"/>
                    </a:lnTo>
                    <a:lnTo>
                      <a:pt x="6" y="20"/>
                    </a:lnTo>
                    <a:lnTo>
                      <a:pt x="11" y="18"/>
                    </a:lnTo>
                    <a:lnTo>
                      <a:pt x="13"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16" name="Freeform 653"/>
              <p:cNvSpPr>
                <a:spLocks/>
              </p:cNvSpPr>
              <p:nvPr/>
            </p:nvSpPr>
            <p:spPr bwMode="auto">
              <a:xfrm>
                <a:off x="3239" y="2683"/>
                <a:ext cx="7" cy="6"/>
              </a:xfrm>
              <a:custGeom>
                <a:avLst/>
                <a:gdLst>
                  <a:gd name="T0" fmla="*/ 3 w 13"/>
                  <a:gd name="T1" fmla="*/ 6 h 12"/>
                  <a:gd name="T2" fmla="*/ 7 w 13"/>
                  <a:gd name="T3" fmla="*/ 6 h 12"/>
                  <a:gd name="T4" fmla="*/ 7 w 13"/>
                  <a:gd name="T5" fmla="*/ 0 h 12"/>
                  <a:gd name="T6" fmla="*/ 0 w 13"/>
                  <a:gd name="T7" fmla="*/ 0 h 12"/>
                  <a:gd name="T8" fmla="*/ 0 w 13"/>
                  <a:gd name="T9" fmla="*/ 6 h 12"/>
                  <a:gd name="T10" fmla="*/ 3 w 13"/>
                  <a:gd name="T11" fmla="*/ 6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12">
                    <a:moveTo>
                      <a:pt x="6" y="12"/>
                    </a:moveTo>
                    <a:lnTo>
                      <a:pt x="13" y="12"/>
                    </a:lnTo>
                    <a:lnTo>
                      <a:pt x="13" y="0"/>
                    </a:lnTo>
                    <a:lnTo>
                      <a:pt x="0" y="0"/>
                    </a:lnTo>
                    <a:lnTo>
                      <a:pt x="0" y="12"/>
                    </a:lnTo>
                    <a:lnTo>
                      <a:pt x="6"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17" name="Freeform 654"/>
              <p:cNvSpPr>
                <a:spLocks/>
              </p:cNvSpPr>
              <p:nvPr/>
            </p:nvSpPr>
            <p:spPr bwMode="auto">
              <a:xfrm>
                <a:off x="3239" y="2689"/>
                <a:ext cx="7" cy="4"/>
              </a:xfrm>
              <a:custGeom>
                <a:avLst/>
                <a:gdLst>
                  <a:gd name="T0" fmla="*/ 0 w 13"/>
                  <a:gd name="T1" fmla="*/ 0 h 8"/>
                  <a:gd name="T2" fmla="*/ 1 w 13"/>
                  <a:gd name="T3" fmla="*/ 3 h 8"/>
                  <a:gd name="T4" fmla="*/ 3 w 13"/>
                  <a:gd name="T5" fmla="*/ 4 h 8"/>
                  <a:gd name="T6" fmla="*/ 6 w 13"/>
                  <a:gd name="T7" fmla="*/ 3 h 8"/>
                  <a:gd name="T8" fmla="*/ 7 w 13"/>
                  <a:gd name="T9" fmla="*/ 0 h 8"/>
                  <a:gd name="T10" fmla="*/ 0 w 1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8">
                    <a:moveTo>
                      <a:pt x="0" y="0"/>
                    </a:moveTo>
                    <a:lnTo>
                      <a:pt x="1" y="6"/>
                    </a:lnTo>
                    <a:lnTo>
                      <a:pt x="6" y="8"/>
                    </a:lnTo>
                    <a:lnTo>
                      <a:pt x="11" y="6"/>
                    </a:lnTo>
                    <a:lnTo>
                      <a:pt x="1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18" name="Freeform 655"/>
              <p:cNvSpPr>
                <a:spLocks/>
              </p:cNvSpPr>
              <p:nvPr/>
            </p:nvSpPr>
            <p:spPr bwMode="auto">
              <a:xfrm>
                <a:off x="3162" y="2435"/>
                <a:ext cx="61" cy="73"/>
              </a:xfrm>
              <a:custGeom>
                <a:avLst/>
                <a:gdLst>
                  <a:gd name="T0" fmla="*/ 46 w 122"/>
                  <a:gd name="T1" fmla="*/ 48 h 147"/>
                  <a:gd name="T2" fmla="*/ 13 w 122"/>
                  <a:gd name="T3" fmla="*/ 69 h 147"/>
                  <a:gd name="T4" fmla="*/ 21 w 122"/>
                  <a:gd name="T5" fmla="*/ 73 h 147"/>
                  <a:gd name="T6" fmla="*/ 11 w 122"/>
                  <a:gd name="T7" fmla="*/ 68 h 147"/>
                  <a:gd name="T8" fmla="*/ 1 w 122"/>
                  <a:gd name="T9" fmla="*/ 62 h 147"/>
                  <a:gd name="T10" fmla="*/ 0 w 122"/>
                  <a:gd name="T11" fmla="*/ 61 h 147"/>
                  <a:gd name="T12" fmla="*/ 36 w 122"/>
                  <a:gd name="T13" fmla="*/ 0 h 147"/>
                  <a:gd name="T14" fmla="*/ 43 w 122"/>
                  <a:gd name="T15" fmla="*/ 4 h 147"/>
                  <a:gd name="T16" fmla="*/ 53 w 122"/>
                  <a:gd name="T17" fmla="*/ 10 h 147"/>
                  <a:gd name="T18" fmla="*/ 61 w 122"/>
                  <a:gd name="T19" fmla="*/ 17 h 147"/>
                  <a:gd name="T20" fmla="*/ 46 w 122"/>
                  <a:gd name="T21" fmla="*/ 48 h 1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2" h="147">
                    <a:moveTo>
                      <a:pt x="92" y="96"/>
                    </a:moveTo>
                    <a:lnTo>
                      <a:pt x="25" y="139"/>
                    </a:lnTo>
                    <a:lnTo>
                      <a:pt x="42" y="147"/>
                    </a:lnTo>
                    <a:lnTo>
                      <a:pt x="22" y="136"/>
                    </a:lnTo>
                    <a:lnTo>
                      <a:pt x="2" y="125"/>
                    </a:lnTo>
                    <a:lnTo>
                      <a:pt x="0" y="123"/>
                    </a:lnTo>
                    <a:lnTo>
                      <a:pt x="72" y="0"/>
                    </a:lnTo>
                    <a:lnTo>
                      <a:pt x="85" y="9"/>
                    </a:lnTo>
                    <a:lnTo>
                      <a:pt x="105" y="20"/>
                    </a:lnTo>
                    <a:lnTo>
                      <a:pt x="122" y="34"/>
                    </a:lnTo>
                    <a:lnTo>
                      <a:pt x="92" y="96"/>
                    </a:lnTo>
                    <a:close/>
                  </a:path>
                </a:pathLst>
              </a:custGeom>
              <a:solidFill>
                <a:srgbClr val="0700F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19" name="Freeform 656"/>
              <p:cNvSpPr>
                <a:spLocks/>
              </p:cNvSpPr>
              <p:nvPr/>
            </p:nvSpPr>
            <p:spPr bwMode="auto">
              <a:xfrm>
                <a:off x="3143" y="2425"/>
                <a:ext cx="75" cy="82"/>
              </a:xfrm>
              <a:custGeom>
                <a:avLst/>
                <a:gdLst>
                  <a:gd name="T0" fmla="*/ 47 w 150"/>
                  <a:gd name="T1" fmla="*/ 69 h 165"/>
                  <a:gd name="T2" fmla="*/ 32 w 150"/>
                  <a:gd name="T3" fmla="*/ 79 h 165"/>
                  <a:gd name="T4" fmla="*/ 39 w 150"/>
                  <a:gd name="T5" fmla="*/ 82 h 165"/>
                  <a:gd name="T6" fmla="*/ 39 w 150"/>
                  <a:gd name="T7" fmla="*/ 82 h 165"/>
                  <a:gd name="T8" fmla="*/ 30 w 150"/>
                  <a:gd name="T9" fmla="*/ 78 h 165"/>
                  <a:gd name="T10" fmla="*/ 20 w 150"/>
                  <a:gd name="T11" fmla="*/ 72 h 165"/>
                  <a:gd name="T12" fmla="*/ 10 w 150"/>
                  <a:gd name="T13" fmla="*/ 67 h 165"/>
                  <a:gd name="T14" fmla="*/ 0 w 150"/>
                  <a:gd name="T15" fmla="*/ 60 h 165"/>
                  <a:gd name="T16" fmla="*/ 0 w 150"/>
                  <a:gd name="T17" fmla="*/ 59 h 165"/>
                  <a:gd name="T18" fmla="*/ 36 w 150"/>
                  <a:gd name="T19" fmla="*/ 0 h 165"/>
                  <a:gd name="T20" fmla="*/ 42 w 150"/>
                  <a:gd name="T21" fmla="*/ 3 h 165"/>
                  <a:gd name="T22" fmla="*/ 52 w 150"/>
                  <a:gd name="T23" fmla="*/ 9 h 165"/>
                  <a:gd name="T24" fmla="*/ 62 w 150"/>
                  <a:gd name="T25" fmla="*/ 14 h 165"/>
                  <a:gd name="T26" fmla="*/ 72 w 150"/>
                  <a:gd name="T27" fmla="*/ 20 h 165"/>
                  <a:gd name="T28" fmla="*/ 75 w 150"/>
                  <a:gd name="T29" fmla="*/ 22 h 165"/>
                  <a:gd name="T30" fmla="*/ 47 w 150"/>
                  <a:gd name="T31" fmla="*/ 69 h 1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50" h="165">
                    <a:moveTo>
                      <a:pt x="93" y="139"/>
                    </a:moveTo>
                    <a:lnTo>
                      <a:pt x="63" y="159"/>
                    </a:lnTo>
                    <a:lnTo>
                      <a:pt x="78" y="165"/>
                    </a:lnTo>
                    <a:lnTo>
                      <a:pt x="60" y="156"/>
                    </a:lnTo>
                    <a:lnTo>
                      <a:pt x="40" y="145"/>
                    </a:lnTo>
                    <a:lnTo>
                      <a:pt x="20" y="134"/>
                    </a:lnTo>
                    <a:lnTo>
                      <a:pt x="0" y="120"/>
                    </a:lnTo>
                    <a:lnTo>
                      <a:pt x="0" y="118"/>
                    </a:lnTo>
                    <a:lnTo>
                      <a:pt x="71" y="0"/>
                    </a:lnTo>
                    <a:lnTo>
                      <a:pt x="83" y="7"/>
                    </a:lnTo>
                    <a:lnTo>
                      <a:pt x="103" y="18"/>
                    </a:lnTo>
                    <a:lnTo>
                      <a:pt x="123" y="29"/>
                    </a:lnTo>
                    <a:lnTo>
                      <a:pt x="143" y="40"/>
                    </a:lnTo>
                    <a:lnTo>
                      <a:pt x="150" y="44"/>
                    </a:lnTo>
                    <a:lnTo>
                      <a:pt x="93" y="139"/>
                    </a:lnTo>
                    <a:close/>
                  </a:path>
                </a:pathLst>
              </a:custGeom>
              <a:solidFill>
                <a:srgbClr val="0F00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20" name="Freeform 657"/>
              <p:cNvSpPr>
                <a:spLocks/>
              </p:cNvSpPr>
              <p:nvPr/>
            </p:nvSpPr>
            <p:spPr bwMode="auto">
              <a:xfrm>
                <a:off x="3124" y="2412"/>
                <a:ext cx="74" cy="85"/>
              </a:xfrm>
              <a:custGeom>
                <a:avLst/>
                <a:gdLst>
                  <a:gd name="T0" fmla="*/ 38 w 149"/>
                  <a:gd name="T1" fmla="*/ 85 h 168"/>
                  <a:gd name="T2" fmla="*/ 29 w 149"/>
                  <a:gd name="T3" fmla="*/ 80 h 168"/>
                  <a:gd name="T4" fmla="*/ 19 w 149"/>
                  <a:gd name="T5" fmla="*/ 73 h 168"/>
                  <a:gd name="T6" fmla="*/ 9 w 149"/>
                  <a:gd name="T7" fmla="*/ 68 h 168"/>
                  <a:gd name="T8" fmla="*/ 1 w 149"/>
                  <a:gd name="T9" fmla="*/ 62 h 168"/>
                  <a:gd name="T10" fmla="*/ 0 w 149"/>
                  <a:gd name="T11" fmla="*/ 61 h 168"/>
                  <a:gd name="T12" fmla="*/ 36 w 149"/>
                  <a:gd name="T13" fmla="*/ 0 h 168"/>
                  <a:gd name="T14" fmla="*/ 41 w 149"/>
                  <a:gd name="T15" fmla="*/ 6 h 168"/>
                  <a:gd name="T16" fmla="*/ 51 w 149"/>
                  <a:gd name="T17" fmla="*/ 11 h 168"/>
                  <a:gd name="T18" fmla="*/ 61 w 149"/>
                  <a:gd name="T19" fmla="*/ 16 h 168"/>
                  <a:gd name="T20" fmla="*/ 71 w 149"/>
                  <a:gd name="T21" fmla="*/ 22 h 168"/>
                  <a:gd name="T22" fmla="*/ 74 w 149"/>
                  <a:gd name="T23" fmla="*/ 23 h 168"/>
                  <a:gd name="T24" fmla="*/ 38 w 149"/>
                  <a:gd name="T25" fmla="*/ 85 h 1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9" h="168">
                    <a:moveTo>
                      <a:pt x="77" y="168"/>
                    </a:moveTo>
                    <a:lnTo>
                      <a:pt x="59" y="159"/>
                    </a:lnTo>
                    <a:lnTo>
                      <a:pt x="39" y="145"/>
                    </a:lnTo>
                    <a:lnTo>
                      <a:pt x="18" y="134"/>
                    </a:lnTo>
                    <a:lnTo>
                      <a:pt x="2" y="123"/>
                    </a:lnTo>
                    <a:lnTo>
                      <a:pt x="0" y="121"/>
                    </a:lnTo>
                    <a:lnTo>
                      <a:pt x="72" y="0"/>
                    </a:lnTo>
                    <a:lnTo>
                      <a:pt x="82" y="11"/>
                    </a:lnTo>
                    <a:lnTo>
                      <a:pt x="102" y="22"/>
                    </a:lnTo>
                    <a:lnTo>
                      <a:pt x="122" y="32"/>
                    </a:lnTo>
                    <a:lnTo>
                      <a:pt x="142" y="43"/>
                    </a:lnTo>
                    <a:lnTo>
                      <a:pt x="149" y="45"/>
                    </a:lnTo>
                    <a:lnTo>
                      <a:pt x="77" y="168"/>
                    </a:lnTo>
                    <a:close/>
                  </a:path>
                </a:pathLst>
              </a:custGeom>
              <a:solidFill>
                <a:srgbClr val="1900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21" name="Freeform 658"/>
              <p:cNvSpPr>
                <a:spLocks/>
              </p:cNvSpPr>
              <p:nvPr/>
            </p:nvSpPr>
            <p:spPr bwMode="auto">
              <a:xfrm>
                <a:off x="3105" y="2402"/>
                <a:ext cx="74" cy="82"/>
              </a:xfrm>
              <a:custGeom>
                <a:avLst/>
                <a:gdLst>
                  <a:gd name="T0" fmla="*/ 39 w 148"/>
                  <a:gd name="T1" fmla="*/ 82 h 165"/>
                  <a:gd name="T2" fmla="*/ 28 w 148"/>
                  <a:gd name="T3" fmla="*/ 78 h 165"/>
                  <a:gd name="T4" fmla="*/ 20 w 148"/>
                  <a:gd name="T5" fmla="*/ 72 h 165"/>
                  <a:gd name="T6" fmla="*/ 10 w 148"/>
                  <a:gd name="T7" fmla="*/ 67 h 165"/>
                  <a:gd name="T8" fmla="*/ 0 w 148"/>
                  <a:gd name="T9" fmla="*/ 61 h 165"/>
                  <a:gd name="T10" fmla="*/ 0 w 148"/>
                  <a:gd name="T11" fmla="*/ 60 h 165"/>
                  <a:gd name="T12" fmla="*/ 36 w 148"/>
                  <a:gd name="T13" fmla="*/ 0 h 165"/>
                  <a:gd name="T14" fmla="*/ 42 w 148"/>
                  <a:gd name="T15" fmla="*/ 3 h 165"/>
                  <a:gd name="T16" fmla="*/ 52 w 148"/>
                  <a:gd name="T17" fmla="*/ 9 h 165"/>
                  <a:gd name="T18" fmla="*/ 60 w 148"/>
                  <a:gd name="T19" fmla="*/ 16 h 165"/>
                  <a:gd name="T20" fmla="*/ 70 w 148"/>
                  <a:gd name="T21" fmla="*/ 22 h 165"/>
                  <a:gd name="T22" fmla="*/ 74 w 148"/>
                  <a:gd name="T23" fmla="*/ 23 h 165"/>
                  <a:gd name="T24" fmla="*/ 39 w 148"/>
                  <a:gd name="T25" fmla="*/ 82 h 1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8" h="165">
                    <a:moveTo>
                      <a:pt x="77" y="165"/>
                    </a:moveTo>
                    <a:lnTo>
                      <a:pt x="56" y="156"/>
                    </a:lnTo>
                    <a:lnTo>
                      <a:pt x="40" y="145"/>
                    </a:lnTo>
                    <a:lnTo>
                      <a:pt x="20" y="134"/>
                    </a:lnTo>
                    <a:lnTo>
                      <a:pt x="0" y="123"/>
                    </a:lnTo>
                    <a:lnTo>
                      <a:pt x="0" y="121"/>
                    </a:lnTo>
                    <a:lnTo>
                      <a:pt x="72" y="0"/>
                    </a:lnTo>
                    <a:lnTo>
                      <a:pt x="83" y="7"/>
                    </a:lnTo>
                    <a:lnTo>
                      <a:pt x="103" y="18"/>
                    </a:lnTo>
                    <a:lnTo>
                      <a:pt x="120" y="33"/>
                    </a:lnTo>
                    <a:lnTo>
                      <a:pt x="140" y="44"/>
                    </a:lnTo>
                    <a:lnTo>
                      <a:pt x="148" y="47"/>
                    </a:lnTo>
                    <a:lnTo>
                      <a:pt x="77" y="165"/>
                    </a:lnTo>
                    <a:close/>
                  </a:path>
                </a:pathLst>
              </a:custGeom>
              <a:solidFill>
                <a:srgbClr val="1F00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22" name="Freeform 659"/>
              <p:cNvSpPr>
                <a:spLocks/>
              </p:cNvSpPr>
              <p:nvPr/>
            </p:nvSpPr>
            <p:spPr bwMode="auto">
              <a:xfrm>
                <a:off x="3085" y="2391"/>
                <a:ext cx="75" cy="82"/>
              </a:xfrm>
              <a:custGeom>
                <a:avLst/>
                <a:gdLst>
                  <a:gd name="T0" fmla="*/ 39 w 150"/>
                  <a:gd name="T1" fmla="*/ 82 h 165"/>
                  <a:gd name="T2" fmla="*/ 30 w 150"/>
                  <a:gd name="T3" fmla="*/ 78 h 165"/>
                  <a:gd name="T4" fmla="*/ 20 w 150"/>
                  <a:gd name="T5" fmla="*/ 72 h 165"/>
                  <a:gd name="T6" fmla="*/ 10 w 150"/>
                  <a:gd name="T7" fmla="*/ 65 h 165"/>
                  <a:gd name="T8" fmla="*/ 0 w 150"/>
                  <a:gd name="T9" fmla="*/ 60 h 165"/>
                  <a:gd name="T10" fmla="*/ 0 w 150"/>
                  <a:gd name="T11" fmla="*/ 59 h 165"/>
                  <a:gd name="T12" fmla="*/ 36 w 150"/>
                  <a:gd name="T13" fmla="*/ 0 h 165"/>
                  <a:gd name="T14" fmla="*/ 42 w 150"/>
                  <a:gd name="T15" fmla="*/ 4 h 165"/>
                  <a:gd name="T16" fmla="*/ 52 w 150"/>
                  <a:gd name="T17" fmla="*/ 9 h 165"/>
                  <a:gd name="T18" fmla="*/ 62 w 150"/>
                  <a:gd name="T19" fmla="*/ 14 h 165"/>
                  <a:gd name="T20" fmla="*/ 72 w 150"/>
                  <a:gd name="T21" fmla="*/ 20 h 165"/>
                  <a:gd name="T22" fmla="*/ 75 w 150"/>
                  <a:gd name="T23" fmla="*/ 22 h 165"/>
                  <a:gd name="T24" fmla="*/ 39 w 150"/>
                  <a:gd name="T25" fmla="*/ 82 h 1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0" h="165">
                    <a:moveTo>
                      <a:pt x="78" y="165"/>
                    </a:moveTo>
                    <a:lnTo>
                      <a:pt x="60" y="156"/>
                    </a:lnTo>
                    <a:lnTo>
                      <a:pt x="40" y="145"/>
                    </a:lnTo>
                    <a:lnTo>
                      <a:pt x="20" y="131"/>
                    </a:lnTo>
                    <a:lnTo>
                      <a:pt x="0" y="120"/>
                    </a:lnTo>
                    <a:lnTo>
                      <a:pt x="0" y="118"/>
                    </a:lnTo>
                    <a:lnTo>
                      <a:pt x="71" y="0"/>
                    </a:lnTo>
                    <a:lnTo>
                      <a:pt x="83" y="8"/>
                    </a:lnTo>
                    <a:lnTo>
                      <a:pt x="103" y="19"/>
                    </a:lnTo>
                    <a:lnTo>
                      <a:pt x="123" y="29"/>
                    </a:lnTo>
                    <a:lnTo>
                      <a:pt x="143" y="40"/>
                    </a:lnTo>
                    <a:lnTo>
                      <a:pt x="150" y="44"/>
                    </a:lnTo>
                    <a:lnTo>
                      <a:pt x="78" y="165"/>
                    </a:lnTo>
                    <a:close/>
                  </a:path>
                </a:pathLst>
              </a:custGeom>
              <a:solidFill>
                <a:srgbClr val="2900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23" name="Freeform 660"/>
              <p:cNvSpPr>
                <a:spLocks/>
              </p:cNvSpPr>
              <p:nvPr/>
            </p:nvSpPr>
            <p:spPr bwMode="auto">
              <a:xfrm>
                <a:off x="3066" y="2378"/>
                <a:ext cx="75" cy="84"/>
              </a:xfrm>
              <a:custGeom>
                <a:avLst/>
                <a:gdLst>
                  <a:gd name="T0" fmla="*/ 39 w 151"/>
                  <a:gd name="T1" fmla="*/ 84 h 168"/>
                  <a:gd name="T2" fmla="*/ 29 w 151"/>
                  <a:gd name="T3" fmla="*/ 78 h 168"/>
                  <a:gd name="T4" fmla="*/ 19 w 151"/>
                  <a:gd name="T5" fmla="*/ 73 h 168"/>
                  <a:gd name="T6" fmla="*/ 9 w 151"/>
                  <a:gd name="T7" fmla="*/ 67 h 168"/>
                  <a:gd name="T8" fmla="*/ 1 w 151"/>
                  <a:gd name="T9" fmla="*/ 62 h 168"/>
                  <a:gd name="T10" fmla="*/ 0 w 151"/>
                  <a:gd name="T11" fmla="*/ 61 h 168"/>
                  <a:gd name="T12" fmla="*/ 36 w 151"/>
                  <a:gd name="T13" fmla="*/ 0 h 168"/>
                  <a:gd name="T14" fmla="*/ 41 w 151"/>
                  <a:gd name="T15" fmla="*/ 4 h 168"/>
                  <a:gd name="T16" fmla="*/ 51 w 151"/>
                  <a:gd name="T17" fmla="*/ 11 h 168"/>
                  <a:gd name="T18" fmla="*/ 61 w 151"/>
                  <a:gd name="T19" fmla="*/ 17 h 168"/>
                  <a:gd name="T20" fmla="*/ 71 w 151"/>
                  <a:gd name="T21" fmla="*/ 22 h 168"/>
                  <a:gd name="T22" fmla="*/ 75 w 151"/>
                  <a:gd name="T23" fmla="*/ 24 h 168"/>
                  <a:gd name="T24" fmla="*/ 39 w 151"/>
                  <a:gd name="T25" fmla="*/ 84 h 1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1" h="168">
                    <a:moveTo>
                      <a:pt x="79" y="168"/>
                    </a:moveTo>
                    <a:lnTo>
                      <a:pt x="59" y="156"/>
                    </a:lnTo>
                    <a:lnTo>
                      <a:pt x="39" y="145"/>
                    </a:lnTo>
                    <a:lnTo>
                      <a:pt x="19" y="134"/>
                    </a:lnTo>
                    <a:lnTo>
                      <a:pt x="2" y="123"/>
                    </a:lnTo>
                    <a:lnTo>
                      <a:pt x="0" y="121"/>
                    </a:lnTo>
                    <a:lnTo>
                      <a:pt x="72" y="0"/>
                    </a:lnTo>
                    <a:lnTo>
                      <a:pt x="82" y="7"/>
                    </a:lnTo>
                    <a:lnTo>
                      <a:pt x="102" y="22"/>
                    </a:lnTo>
                    <a:lnTo>
                      <a:pt x="122" y="33"/>
                    </a:lnTo>
                    <a:lnTo>
                      <a:pt x="142" y="44"/>
                    </a:lnTo>
                    <a:lnTo>
                      <a:pt x="151" y="47"/>
                    </a:lnTo>
                    <a:lnTo>
                      <a:pt x="79" y="168"/>
                    </a:lnTo>
                    <a:close/>
                  </a:path>
                </a:pathLst>
              </a:custGeom>
              <a:solidFill>
                <a:srgbClr val="3100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24" name="Freeform 661"/>
              <p:cNvSpPr>
                <a:spLocks/>
              </p:cNvSpPr>
              <p:nvPr/>
            </p:nvSpPr>
            <p:spPr bwMode="auto">
              <a:xfrm>
                <a:off x="3046" y="2367"/>
                <a:ext cx="75" cy="83"/>
              </a:xfrm>
              <a:custGeom>
                <a:avLst/>
                <a:gdLst>
                  <a:gd name="T0" fmla="*/ 39 w 148"/>
                  <a:gd name="T1" fmla="*/ 83 h 165"/>
                  <a:gd name="T2" fmla="*/ 29 w 148"/>
                  <a:gd name="T3" fmla="*/ 78 h 165"/>
                  <a:gd name="T4" fmla="*/ 20 w 148"/>
                  <a:gd name="T5" fmla="*/ 73 h 165"/>
                  <a:gd name="T6" fmla="*/ 10 w 148"/>
                  <a:gd name="T7" fmla="*/ 67 h 165"/>
                  <a:gd name="T8" fmla="*/ 0 w 148"/>
                  <a:gd name="T9" fmla="*/ 62 h 165"/>
                  <a:gd name="T10" fmla="*/ 0 w 148"/>
                  <a:gd name="T11" fmla="*/ 61 h 165"/>
                  <a:gd name="T12" fmla="*/ 36 w 148"/>
                  <a:gd name="T13" fmla="*/ 0 h 165"/>
                  <a:gd name="T14" fmla="*/ 42 w 148"/>
                  <a:gd name="T15" fmla="*/ 4 h 165"/>
                  <a:gd name="T16" fmla="*/ 51 w 148"/>
                  <a:gd name="T17" fmla="*/ 10 h 165"/>
                  <a:gd name="T18" fmla="*/ 61 w 148"/>
                  <a:gd name="T19" fmla="*/ 15 h 165"/>
                  <a:gd name="T20" fmla="*/ 71 w 148"/>
                  <a:gd name="T21" fmla="*/ 22 h 165"/>
                  <a:gd name="T22" fmla="*/ 75 w 148"/>
                  <a:gd name="T23" fmla="*/ 24 h 165"/>
                  <a:gd name="T24" fmla="*/ 39 w 148"/>
                  <a:gd name="T25" fmla="*/ 83 h 1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8" h="165">
                    <a:moveTo>
                      <a:pt x="77" y="165"/>
                    </a:moveTo>
                    <a:lnTo>
                      <a:pt x="57" y="156"/>
                    </a:lnTo>
                    <a:lnTo>
                      <a:pt x="40" y="145"/>
                    </a:lnTo>
                    <a:lnTo>
                      <a:pt x="20" y="134"/>
                    </a:lnTo>
                    <a:lnTo>
                      <a:pt x="0" y="123"/>
                    </a:lnTo>
                    <a:lnTo>
                      <a:pt x="0" y="122"/>
                    </a:lnTo>
                    <a:lnTo>
                      <a:pt x="72" y="0"/>
                    </a:lnTo>
                    <a:lnTo>
                      <a:pt x="83" y="8"/>
                    </a:lnTo>
                    <a:lnTo>
                      <a:pt x="100" y="19"/>
                    </a:lnTo>
                    <a:lnTo>
                      <a:pt x="120" y="29"/>
                    </a:lnTo>
                    <a:lnTo>
                      <a:pt x="140" y="44"/>
                    </a:lnTo>
                    <a:lnTo>
                      <a:pt x="148" y="47"/>
                    </a:lnTo>
                    <a:lnTo>
                      <a:pt x="77" y="165"/>
                    </a:lnTo>
                    <a:close/>
                  </a:path>
                </a:pathLst>
              </a:custGeom>
              <a:solidFill>
                <a:srgbClr val="3800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25" name="Freeform 662"/>
              <p:cNvSpPr>
                <a:spLocks/>
              </p:cNvSpPr>
              <p:nvPr/>
            </p:nvSpPr>
            <p:spPr bwMode="auto">
              <a:xfrm>
                <a:off x="3026" y="2355"/>
                <a:ext cx="75" cy="84"/>
              </a:xfrm>
              <a:custGeom>
                <a:avLst/>
                <a:gdLst>
                  <a:gd name="T0" fmla="*/ 39 w 150"/>
                  <a:gd name="T1" fmla="*/ 84 h 166"/>
                  <a:gd name="T2" fmla="*/ 30 w 150"/>
                  <a:gd name="T3" fmla="*/ 79 h 166"/>
                  <a:gd name="T4" fmla="*/ 20 w 150"/>
                  <a:gd name="T5" fmla="*/ 74 h 166"/>
                  <a:gd name="T6" fmla="*/ 10 w 150"/>
                  <a:gd name="T7" fmla="*/ 67 h 166"/>
                  <a:gd name="T8" fmla="*/ 0 w 150"/>
                  <a:gd name="T9" fmla="*/ 61 h 166"/>
                  <a:gd name="T10" fmla="*/ 0 w 150"/>
                  <a:gd name="T11" fmla="*/ 60 h 166"/>
                  <a:gd name="T12" fmla="*/ 36 w 150"/>
                  <a:gd name="T13" fmla="*/ 0 h 166"/>
                  <a:gd name="T14" fmla="*/ 42 w 150"/>
                  <a:gd name="T15" fmla="*/ 5 h 166"/>
                  <a:gd name="T16" fmla="*/ 52 w 150"/>
                  <a:gd name="T17" fmla="*/ 10 h 166"/>
                  <a:gd name="T18" fmla="*/ 62 w 150"/>
                  <a:gd name="T19" fmla="*/ 16 h 166"/>
                  <a:gd name="T20" fmla="*/ 70 w 150"/>
                  <a:gd name="T21" fmla="*/ 21 h 166"/>
                  <a:gd name="T22" fmla="*/ 75 w 150"/>
                  <a:gd name="T23" fmla="*/ 23 h 166"/>
                  <a:gd name="T24" fmla="*/ 39 w 150"/>
                  <a:gd name="T25" fmla="*/ 84 h 1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0" h="166">
                    <a:moveTo>
                      <a:pt x="78" y="166"/>
                    </a:moveTo>
                    <a:lnTo>
                      <a:pt x="60" y="157"/>
                    </a:lnTo>
                    <a:lnTo>
                      <a:pt x="40" y="146"/>
                    </a:lnTo>
                    <a:lnTo>
                      <a:pt x="20" y="132"/>
                    </a:lnTo>
                    <a:lnTo>
                      <a:pt x="0" y="121"/>
                    </a:lnTo>
                    <a:lnTo>
                      <a:pt x="0" y="119"/>
                    </a:lnTo>
                    <a:lnTo>
                      <a:pt x="71" y="0"/>
                    </a:lnTo>
                    <a:lnTo>
                      <a:pt x="83" y="9"/>
                    </a:lnTo>
                    <a:lnTo>
                      <a:pt x="103" y="20"/>
                    </a:lnTo>
                    <a:lnTo>
                      <a:pt x="123" y="31"/>
                    </a:lnTo>
                    <a:lnTo>
                      <a:pt x="140" y="42"/>
                    </a:lnTo>
                    <a:lnTo>
                      <a:pt x="150" y="45"/>
                    </a:lnTo>
                    <a:lnTo>
                      <a:pt x="78" y="166"/>
                    </a:lnTo>
                    <a:close/>
                  </a:path>
                </a:pathLst>
              </a:custGeom>
              <a:solidFill>
                <a:srgbClr val="4000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26" name="Freeform 663"/>
              <p:cNvSpPr>
                <a:spLocks/>
              </p:cNvSpPr>
              <p:nvPr/>
            </p:nvSpPr>
            <p:spPr bwMode="auto">
              <a:xfrm>
                <a:off x="3007" y="2344"/>
                <a:ext cx="75" cy="84"/>
              </a:xfrm>
              <a:custGeom>
                <a:avLst/>
                <a:gdLst>
                  <a:gd name="T0" fmla="*/ 39 w 151"/>
                  <a:gd name="T1" fmla="*/ 84 h 169"/>
                  <a:gd name="T2" fmla="*/ 29 w 151"/>
                  <a:gd name="T3" fmla="*/ 78 h 169"/>
                  <a:gd name="T4" fmla="*/ 19 w 151"/>
                  <a:gd name="T5" fmla="*/ 72 h 169"/>
                  <a:gd name="T6" fmla="*/ 9 w 151"/>
                  <a:gd name="T7" fmla="*/ 67 h 169"/>
                  <a:gd name="T8" fmla="*/ 1 w 151"/>
                  <a:gd name="T9" fmla="*/ 61 h 169"/>
                  <a:gd name="T10" fmla="*/ 0 w 151"/>
                  <a:gd name="T11" fmla="*/ 61 h 169"/>
                  <a:gd name="T12" fmla="*/ 36 w 151"/>
                  <a:gd name="T13" fmla="*/ 0 h 169"/>
                  <a:gd name="T14" fmla="*/ 41 w 151"/>
                  <a:gd name="T15" fmla="*/ 4 h 169"/>
                  <a:gd name="T16" fmla="*/ 51 w 151"/>
                  <a:gd name="T17" fmla="*/ 9 h 169"/>
                  <a:gd name="T18" fmla="*/ 61 w 151"/>
                  <a:gd name="T19" fmla="*/ 16 h 169"/>
                  <a:gd name="T20" fmla="*/ 71 w 151"/>
                  <a:gd name="T21" fmla="*/ 22 h 169"/>
                  <a:gd name="T22" fmla="*/ 75 w 151"/>
                  <a:gd name="T23" fmla="*/ 23 h 169"/>
                  <a:gd name="T24" fmla="*/ 39 w 151"/>
                  <a:gd name="T25" fmla="*/ 84 h 1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1" h="169">
                    <a:moveTo>
                      <a:pt x="79" y="169"/>
                    </a:moveTo>
                    <a:lnTo>
                      <a:pt x="59" y="156"/>
                    </a:lnTo>
                    <a:lnTo>
                      <a:pt x="39" y="145"/>
                    </a:lnTo>
                    <a:lnTo>
                      <a:pt x="19" y="134"/>
                    </a:lnTo>
                    <a:lnTo>
                      <a:pt x="2" y="123"/>
                    </a:lnTo>
                    <a:lnTo>
                      <a:pt x="0" y="122"/>
                    </a:lnTo>
                    <a:lnTo>
                      <a:pt x="72" y="0"/>
                    </a:lnTo>
                    <a:lnTo>
                      <a:pt x="82" y="8"/>
                    </a:lnTo>
                    <a:lnTo>
                      <a:pt x="102" y="18"/>
                    </a:lnTo>
                    <a:lnTo>
                      <a:pt x="122" y="33"/>
                    </a:lnTo>
                    <a:lnTo>
                      <a:pt x="142" y="44"/>
                    </a:lnTo>
                    <a:lnTo>
                      <a:pt x="151" y="47"/>
                    </a:lnTo>
                    <a:lnTo>
                      <a:pt x="79" y="169"/>
                    </a:lnTo>
                    <a:close/>
                  </a:path>
                </a:pathLst>
              </a:custGeom>
              <a:solidFill>
                <a:srgbClr val="4A00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27" name="Freeform 664"/>
              <p:cNvSpPr>
                <a:spLocks/>
              </p:cNvSpPr>
              <p:nvPr/>
            </p:nvSpPr>
            <p:spPr bwMode="auto">
              <a:xfrm>
                <a:off x="2989" y="2333"/>
                <a:ext cx="73" cy="82"/>
              </a:xfrm>
              <a:custGeom>
                <a:avLst/>
                <a:gdLst>
                  <a:gd name="T0" fmla="*/ 38 w 147"/>
                  <a:gd name="T1" fmla="*/ 82 h 164"/>
                  <a:gd name="T2" fmla="*/ 28 w 147"/>
                  <a:gd name="T3" fmla="*/ 78 h 164"/>
                  <a:gd name="T4" fmla="*/ 19 w 147"/>
                  <a:gd name="T5" fmla="*/ 72 h 164"/>
                  <a:gd name="T6" fmla="*/ 9 w 147"/>
                  <a:gd name="T7" fmla="*/ 67 h 164"/>
                  <a:gd name="T8" fmla="*/ 0 w 147"/>
                  <a:gd name="T9" fmla="*/ 60 h 164"/>
                  <a:gd name="T10" fmla="*/ 35 w 147"/>
                  <a:gd name="T11" fmla="*/ 0 h 164"/>
                  <a:gd name="T12" fmla="*/ 41 w 147"/>
                  <a:gd name="T13" fmla="*/ 4 h 164"/>
                  <a:gd name="T14" fmla="*/ 49 w 147"/>
                  <a:gd name="T15" fmla="*/ 9 h 164"/>
                  <a:gd name="T16" fmla="*/ 59 w 147"/>
                  <a:gd name="T17" fmla="*/ 15 h 164"/>
                  <a:gd name="T18" fmla="*/ 69 w 147"/>
                  <a:gd name="T19" fmla="*/ 20 h 164"/>
                  <a:gd name="T20" fmla="*/ 73 w 147"/>
                  <a:gd name="T21" fmla="*/ 23 h 164"/>
                  <a:gd name="T22" fmla="*/ 38 w 147"/>
                  <a:gd name="T23" fmla="*/ 82 h 1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7" h="164">
                    <a:moveTo>
                      <a:pt x="76" y="164"/>
                    </a:moveTo>
                    <a:lnTo>
                      <a:pt x="56" y="155"/>
                    </a:lnTo>
                    <a:lnTo>
                      <a:pt x="39" y="144"/>
                    </a:lnTo>
                    <a:lnTo>
                      <a:pt x="19" y="134"/>
                    </a:lnTo>
                    <a:lnTo>
                      <a:pt x="0" y="119"/>
                    </a:lnTo>
                    <a:lnTo>
                      <a:pt x="71" y="0"/>
                    </a:lnTo>
                    <a:lnTo>
                      <a:pt x="82" y="7"/>
                    </a:lnTo>
                    <a:lnTo>
                      <a:pt x="99" y="18"/>
                    </a:lnTo>
                    <a:lnTo>
                      <a:pt x="119" y="29"/>
                    </a:lnTo>
                    <a:lnTo>
                      <a:pt x="139" y="39"/>
                    </a:lnTo>
                    <a:lnTo>
                      <a:pt x="147" y="45"/>
                    </a:lnTo>
                    <a:lnTo>
                      <a:pt x="76" y="164"/>
                    </a:lnTo>
                    <a:close/>
                  </a:path>
                </a:pathLst>
              </a:custGeom>
              <a:solidFill>
                <a:srgbClr val="5100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28" name="Freeform 665"/>
              <p:cNvSpPr>
                <a:spLocks/>
              </p:cNvSpPr>
              <p:nvPr/>
            </p:nvSpPr>
            <p:spPr bwMode="auto">
              <a:xfrm>
                <a:off x="2969" y="2321"/>
                <a:ext cx="74" cy="83"/>
              </a:xfrm>
              <a:custGeom>
                <a:avLst/>
                <a:gdLst>
                  <a:gd name="T0" fmla="*/ 38 w 149"/>
                  <a:gd name="T1" fmla="*/ 83 h 167"/>
                  <a:gd name="T2" fmla="*/ 29 w 149"/>
                  <a:gd name="T3" fmla="*/ 79 h 167"/>
                  <a:gd name="T4" fmla="*/ 19 w 149"/>
                  <a:gd name="T5" fmla="*/ 71 h 167"/>
                  <a:gd name="T6" fmla="*/ 9 w 149"/>
                  <a:gd name="T7" fmla="*/ 66 h 167"/>
                  <a:gd name="T8" fmla="*/ 0 w 149"/>
                  <a:gd name="T9" fmla="*/ 60 h 167"/>
                  <a:gd name="T10" fmla="*/ 36 w 149"/>
                  <a:gd name="T11" fmla="*/ 0 h 167"/>
                  <a:gd name="T12" fmla="*/ 41 w 149"/>
                  <a:gd name="T13" fmla="*/ 4 h 167"/>
                  <a:gd name="T14" fmla="*/ 51 w 149"/>
                  <a:gd name="T15" fmla="*/ 10 h 167"/>
                  <a:gd name="T16" fmla="*/ 61 w 149"/>
                  <a:gd name="T17" fmla="*/ 15 h 167"/>
                  <a:gd name="T18" fmla="*/ 69 w 149"/>
                  <a:gd name="T19" fmla="*/ 21 h 167"/>
                  <a:gd name="T20" fmla="*/ 74 w 149"/>
                  <a:gd name="T21" fmla="*/ 22 h 167"/>
                  <a:gd name="T22" fmla="*/ 38 w 149"/>
                  <a:gd name="T23" fmla="*/ 83 h 16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9" h="167">
                    <a:moveTo>
                      <a:pt x="77" y="167"/>
                    </a:moveTo>
                    <a:lnTo>
                      <a:pt x="59" y="158"/>
                    </a:lnTo>
                    <a:lnTo>
                      <a:pt x="39" y="143"/>
                    </a:lnTo>
                    <a:lnTo>
                      <a:pt x="19" y="132"/>
                    </a:lnTo>
                    <a:lnTo>
                      <a:pt x="0" y="121"/>
                    </a:lnTo>
                    <a:lnTo>
                      <a:pt x="72" y="0"/>
                    </a:lnTo>
                    <a:lnTo>
                      <a:pt x="82" y="9"/>
                    </a:lnTo>
                    <a:lnTo>
                      <a:pt x="102" y="20"/>
                    </a:lnTo>
                    <a:lnTo>
                      <a:pt x="122" y="31"/>
                    </a:lnTo>
                    <a:lnTo>
                      <a:pt x="139" y="42"/>
                    </a:lnTo>
                    <a:lnTo>
                      <a:pt x="149" y="45"/>
                    </a:lnTo>
                    <a:lnTo>
                      <a:pt x="77" y="167"/>
                    </a:lnTo>
                    <a:close/>
                  </a:path>
                </a:pathLst>
              </a:custGeom>
              <a:solidFill>
                <a:srgbClr val="5900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29" name="Freeform 666"/>
              <p:cNvSpPr>
                <a:spLocks/>
              </p:cNvSpPr>
              <p:nvPr/>
            </p:nvSpPr>
            <p:spPr bwMode="auto">
              <a:xfrm>
                <a:off x="2949" y="2310"/>
                <a:ext cx="75" cy="83"/>
              </a:xfrm>
              <a:custGeom>
                <a:avLst/>
                <a:gdLst>
                  <a:gd name="T0" fmla="*/ 40 w 151"/>
                  <a:gd name="T1" fmla="*/ 83 h 165"/>
                  <a:gd name="T2" fmla="*/ 39 w 151"/>
                  <a:gd name="T3" fmla="*/ 83 h 165"/>
                  <a:gd name="T4" fmla="*/ 29 w 151"/>
                  <a:gd name="T5" fmla="*/ 77 h 165"/>
                  <a:gd name="T6" fmla="*/ 19 w 151"/>
                  <a:gd name="T7" fmla="*/ 72 h 165"/>
                  <a:gd name="T8" fmla="*/ 9 w 151"/>
                  <a:gd name="T9" fmla="*/ 67 h 165"/>
                  <a:gd name="T10" fmla="*/ 0 w 151"/>
                  <a:gd name="T11" fmla="*/ 61 h 165"/>
                  <a:gd name="T12" fmla="*/ 37 w 151"/>
                  <a:gd name="T13" fmla="*/ 0 h 165"/>
                  <a:gd name="T14" fmla="*/ 41 w 151"/>
                  <a:gd name="T15" fmla="*/ 3 h 165"/>
                  <a:gd name="T16" fmla="*/ 51 w 151"/>
                  <a:gd name="T17" fmla="*/ 9 h 165"/>
                  <a:gd name="T18" fmla="*/ 61 w 151"/>
                  <a:gd name="T19" fmla="*/ 16 h 165"/>
                  <a:gd name="T20" fmla="*/ 71 w 151"/>
                  <a:gd name="T21" fmla="*/ 21 h 165"/>
                  <a:gd name="T22" fmla="*/ 75 w 151"/>
                  <a:gd name="T23" fmla="*/ 23 h 165"/>
                  <a:gd name="T24" fmla="*/ 40 w 151"/>
                  <a:gd name="T25" fmla="*/ 83 h 1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1" h="165">
                    <a:moveTo>
                      <a:pt x="80" y="165"/>
                    </a:moveTo>
                    <a:lnTo>
                      <a:pt x="79" y="165"/>
                    </a:lnTo>
                    <a:lnTo>
                      <a:pt x="59" y="154"/>
                    </a:lnTo>
                    <a:lnTo>
                      <a:pt x="39" y="143"/>
                    </a:lnTo>
                    <a:lnTo>
                      <a:pt x="19" y="133"/>
                    </a:lnTo>
                    <a:lnTo>
                      <a:pt x="0" y="122"/>
                    </a:lnTo>
                    <a:lnTo>
                      <a:pt x="74" y="0"/>
                    </a:lnTo>
                    <a:lnTo>
                      <a:pt x="82" y="6"/>
                    </a:lnTo>
                    <a:lnTo>
                      <a:pt x="102" y="17"/>
                    </a:lnTo>
                    <a:lnTo>
                      <a:pt x="122" y="31"/>
                    </a:lnTo>
                    <a:lnTo>
                      <a:pt x="142" y="42"/>
                    </a:lnTo>
                    <a:lnTo>
                      <a:pt x="151" y="46"/>
                    </a:lnTo>
                    <a:lnTo>
                      <a:pt x="80" y="165"/>
                    </a:lnTo>
                    <a:close/>
                  </a:path>
                </a:pathLst>
              </a:custGeom>
              <a:solidFill>
                <a:srgbClr val="5E00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30" name="Freeform 667"/>
              <p:cNvSpPr>
                <a:spLocks/>
              </p:cNvSpPr>
              <p:nvPr/>
            </p:nvSpPr>
            <p:spPr bwMode="auto">
              <a:xfrm>
                <a:off x="2929" y="2299"/>
                <a:ext cx="76" cy="83"/>
              </a:xfrm>
              <a:custGeom>
                <a:avLst/>
                <a:gdLst>
                  <a:gd name="T0" fmla="*/ 40 w 150"/>
                  <a:gd name="T1" fmla="*/ 83 h 164"/>
                  <a:gd name="T2" fmla="*/ 39 w 150"/>
                  <a:gd name="T3" fmla="*/ 83 h 164"/>
                  <a:gd name="T4" fmla="*/ 29 w 150"/>
                  <a:gd name="T5" fmla="*/ 78 h 164"/>
                  <a:gd name="T6" fmla="*/ 18 w 150"/>
                  <a:gd name="T7" fmla="*/ 72 h 164"/>
                  <a:gd name="T8" fmla="*/ 10 w 150"/>
                  <a:gd name="T9" fmla="*/ 65 h 164"/>
                  <a:gd name="T10" fmla="*/ 0 w 150"/>
                  <a:gd name="T11" fmla="*/ 59 h 164"/>
                  <a:gd name="T12" fmla="*/ 0 w 150"/>
                  <a:gd name="T13" fmla="*/ 59 h 164"/>
                  <a:gd name="T14" fmla="*/ 35 w 150"/>
                  <a:gd name="T15" fmla="*/ 0 h 164"/>
                  <a:gd name="T16" fmla="*/ 37 w 150"/>
                  <a:gd name="T17" fmla="*/ 1 h 164"/>
                  <a:gd name="T18" fmla="*/ 51 w 150"/>
                  <a:gd name="T19" fmla="*/ 8 h 164"/>
                  <a:gd name="T20" fmla="*/ 61 w 150"/>
                  <a:gd name="T21" fmla="*/ 14 h 164"/>
                  <a:gd name="T22" fmla="*/ 71 w 150"/>
                  <a:gd name="T23" fmla="*/ 19 h 164"/>
                  <a:gd name="T24" fmla="*/ 76 w 150"/>
                  <a:gd name="T25" fmla="*/ 22 h 164"/>
                  <a:gd name="T26" fmla="*/ 40 w 150"/>
                  <a:gd name="T27" fmla="*/ 83 h 16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0" h="164">
                    <a:moveTo>
                      <a:pt x="78" y="164"/>
                    </a:moveTo>
                    <a:lnTo>
                      <a:pt x="77" y="164"/>
                    </a:lnTo>
                    <a:lnTo>
                      <a:pt x="57" y="154"/>
                    </a:lnTo>
                    <a:lnTo>
                      <a:pt x="36" y="143"/>
                    </a:lnTo>
                    <a:lnTo>
                      <a:pt x="20" y="128"/>
                    </a:lnTo>
                    <a:lnTo>
                      <a:pt x="0" y="117"/>
                    </a:lnTo>
                    <a:lnTo>
                      <a:pt x="0" y="116"/>
                    </a:lnTo>
                    <a:lnTo>
                      <a:pt x="70" y="0"/>
                    </a:lnTo>
                    <a:lnTo>
                      <a:pt x="73" y="2"/>
                    </a:lnTo>
                    <a:lnTo>
                      <a:pt x="100" y="16"/>
                    </a:lnTo>
                    <a:lnTo>
                      <a:pt x="120" y="27"/>
                    </a:lnTo>
                    <a:lnTo>
                      <a:pt x="140" y="38"/>
                    </a:lnTo>
                    <a:lnTo>
                      <a:pt x="150" y="43"/>
                    </a:lnTo>
                    <a:lnTo>
                      <a:pt x="78" y="164"/>
                    </a:lnTo>
                    <a:close/>
                  </a:path>
                </a:pathLst>
              </a:custGeom>
              <a:solidFill>
                <a:srgbClr val="6900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31" name="Freeform 668"/>
              <p:cNvSpPr>
                <a:spLocks/>
              </p:cNvSpPr>
              <p:nvPr/>
            </p:nvSpPr>
            <p:spPr bwMode="auto">
              <a:xfrm>
                <a:off x="2910" y="2299"/>
                <a:ext cx="75" cy="72"/>
              </a:xfrm>
              <a:custGeom>
                <a:avLst/>
                <a:gdLst>
                  <a:gd name="T0" fmla="*/ 38 w 151"/>
                  <a:gd name="T1" fmla="*/ 72 h 143"/>
                  <a:gd name="T2" fmla="*/ 37 w 151"/>
                  <a:gd name="T3" fmla="*/ 72 h 143"/>
                  <a:gd name="T4" fmla="*/ 29 w 151"/>
                  <a:gd name="T5" fmla="*/ 64 h 143"/>
                  <a:gd name="T6" fmla="*/ 19 w 151"/>
                  <a:gd name="T7" fmla="*/ 59 h 143"/>
                  <a:gd name="T8" fmla="*/ 9 w 151"/>
                  <a:gd name="T9" fmla="*/ 53 h 143"/>
                  <a:gd name="T10" fmla="*/ 0 w 151"/>
                  <a:gd name="T11" fmla="*/ 48 h 143"/>
                  <a:gd name="T12" fmla="*/ 29 w 151"/>
                  <a:gd name="T13" fmla="*/ 0 h 143"/>
                  <a:gd name="T14" fmla="*/ 56 w 151"/>
                  <a:gd name="T15" fmla="*/ 1 h 143"/>
                  <a:gd name="T16" fmla="*/ 69 w 151"/>
                  <a:gd name="T17" fmla="*/ 8 h 143"/>
                  <a:gd name="T18" fmla="*/ 75 w 151"/>
                  <a:gd name="T19" fmla="*/ 11 h 143"/>
                  <a:gd name="T20" fmla="*/ 38 w 151"/>
                  <a:gd name="T21" fmla="*/ 72 h 1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1" h="143">
                    <a:moveTo>
                      <a:pt x="77" y="143"/>
                    </a:moveTo>
                    <a:lnTo>
                      <a:pt x="75" y="143"/>
                    </a:lnTo>
                    <a:lnTo>
                      <a:pt x="59" y="128"/>
                    </a:lnTo>
                    <a:lnTo>
                      <a:pt x="39" y="117"/>
                    </a:lnTo>
                    <a:lnTo>
                      <a:pt x="19" y="106"/>
                    </a:lnTo>
                    <a:lnTo>
                      <a:pt x="0" y="96"/>
                    </a:lnTo>
                    <a:lnTo>
                      <a:pt x="59" y="0"/>
                    </a:lnTo>
                    <a:lnTo>
                      <a:pt x="112" y="2"/>
                    </a:lnTo>
                    <a:lnTo>
                      <a:pt x="139" y="16"/>
                    </a:lnTo>
                    <a:lnTo>
                      <a:pt x="151" y="21"/>
                    </a:lnTo>
                    <a:lnTo>
                      <a:pt x="77" y="143"/>
                    </a:lnTo>
                    <a:close/>
                  </a:path>
                </a:pathLst>
              </a:custGeom>
              <a:solidFill>
                <a:srgbClr val="6E00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32" name="Freeform 669"/>
              <p:cNvSpPr>
                <a:spLocks/>
              </p:cNvSpPr>
              <p:nvPr/>
            </p:nvSpPr>
            <p:spPr bwMode="auto">
              <a:xfrm>
                <a:off x="2891" y="2298"/>
                <a:ext cx="73" cy="59"/>
              </a:xfrm>
              <a:custGeom>
                <a:avLst/>
                <a:gdLst>
                  <a:gd name="T0" fmla="*/ 38 w 147"/>
                  <a:gd name="T1" fmla="*/ 59 h 118"/>
                  <a:gd name="T2" fmla="*/ 28 w 147"/>
                  <a:gd name="T3" fmla="*/ 54 h 118"/>
                  <a:gd name="T4" fmla="*/ 18 w 147"/>
                  <a:gd name="T5" fmla="*/ 49 h 118"/>
                  <a:gd name="T6" fmla="*/ 8 w 147"/>
                  <a:gd name="T7" fmla="*/ 44 h 118"/>
                  <a:gd name="T8" fmla="*/ 0 w 147"/>
                  <a:gd name="T9" fmla="*/ 37 h 118"/>
                  <a:gd name="T10" fmla="*/ 22 w 147"/>
                  <a:gd name="T11" fmla="*/ 0 h 118"/>
                  <a:gd name="T12" fmla="*/ 73 w 147"/>
                  <a:gd name="T13" fmla="*/ 1 h 118"/>
                  <a:gd name="T14" fmla="*/ 38 w 147"/>
                  <a:gd name="T15" fmla="*/ 59 h 1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7" h="118">
                    <a:moveTo>
                      <a:pt x="77" y="118"/>
                    </a:moveTo>
                    <a:lnTo>
                      <a:pt x="57" y="108"/>
                    </a:lnTo>
                    <a:lnTo>
                      <a:pt x="37" y="98"/>
                    </a:lnTo>
                    <a:lnTo>
                      <a:pt x="17" y="87"/>
                    </a:lnTo>
                    <a:lnTo>
                      <a:pt x="0" y="74"/>
                    </a:lnTo>
                    <a:lnTo>
                      <a:pt x="45" y="0"/>
                    </a:lnTo>
                    <a:lnTo>
                      <a:pt x="147" y="2"/>
                    </a:lnTo>
                    <a:lnTo>
                      <a:pt x="77" y="118"/>
                    </a:lnTo>
                    <a:close/>
                  </a:path>
                </a:pathLst>
              </a:custGeom>
              <a:solidFill>
                <a:srgbClr val="7800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33" name="Freeform 670"/>
              <p:cNvSpPr>
                <a:spLocks/>
              </p:cNvSpPr>
              <p:nvPr/>
            </p:nvSpPr>
            <p:spPr bwMode="auto">
              <a:xfrm>
                <a:off x="2873" y="2289"/>
                <a:ext cx="66" cy="58"/>
              </a:xfrm>
              <a:custGeom>
                <a:avLst/>
                <a:gdLst>
                  <a:gd name="T0" fmla="*/ 37 w 134"/>
                  <a:gd name="T1" fmla="*/ 58 h 116"/>
                  <a:gd name="T2" fmla="*/ 36 w 134"/>
                  <a:gd name="T3" fmla="*/ 58 h 116"/>
                  <a:gd name="T4" fmla="*/ 27 w 134"/>
                  <a:gd name="T5" fmla="*/ 53 h 116"/>
                  <a:gd name="T6" fmla="*/ 8 w 134"/>
                  <a:gd name="T7" fmla="*/ 40 h 116"/>
                  <a:gd name="T8" fmla="*/ 3 w 134"/>
                  <a:gd name="T9" fmla="*/ 38 h 116"/>
                  <a:gd name="T10" fmla="*/ 0 w 134"/>
                  <a:gd name="T11" fmla="*/ 35 h 116"/>
                  <a:gd name="T12" fmla="*/ 0 w 134"/>
                  <a:gd name="T13" fmla="*/ 34 h 116"/>
                  <a:gd name="T14" fmla="*/ 20 w 134"/>
                  <a:gd name="T15" fmla="*/ 0 h 116"/>
                  <a:gd name="T16" fmla="*/ 23 w 134"/>
                  <a:gd name="T17" fmla="*/ 9 h 116"/>
                  <a:gd name="T18" fmla="*/ 66 w 134"/>
                  <a:gd name="T19" fmla="*/ 10 h 116"/>
                  <a:gd name="T20" fmla="*/ 37 w 134"/>
                  <a:gd name="T21" fmla="*/ 58 h 1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4" h="116">
                    <a:moveTo>
                      <a:pt x="75" y="116"/>
                    </a:moveTo>
                    <a:lnTo>
                      <a:pt x="74" y="116"/>
                    </a:lnTo>
                    <a:lnTo>
                      <a:pt x="54" y="105"/>
                    </a:lnTo>
                    <a:lnTo>
                      <a:pt x="17" y="79"/>
                    </a:lnTo>
                    <a:lnTo>
                      <a:pt x="7" y="76"/>
                    </a:lnTo>
                    <a:lnTo>
                      <a:pt x="0" y="69"/>
                    </a:lnTo>
                    <a:lnTo>
                      <a:pt x="0" y="67"/>
                    </a:lnTo>
                    <a:lnTo>
                      <a:pt x="40" y="0"/>
                    </a:lnTo>
                    <a:lnTo>
                      <a:pt x="47" y="18"/>
                    </a:lnTo>
                    <a:lnTo>
                      <a:pt x="134" y="20"/>
                    </a:lnTo>
                    <a:lnTo>
                      <a:pt x="75" y="116"/>
                    </a:lnTo>
                    <a:close/>
                  </a:path>
                </a:pathLst>
              </a:custGeom>
              <a:solidFill>
                <a:srgbClr val="8200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34" name="Freeform 671"/>
              <p:cNvSpPr>
                <a:spLocks/>
              </p:cNvSpPr>
              <p:nvPr/>
            </p:nvSpPr>
            <p:spPr bwMode="auto">
              <a:xfrm>
                <a:off x="2863" y="2266"/>
                <a:ext cx="50" cy="70"/>
              </a:xfrm>
              <a:custGeom>
                <a:avLst/>
                <a:gdLst>
                  <a:gd name="T0" fmla="*/ 28 w 102"/>
                  <a:gd name="T1" fmla="*/ 70 h 139"/>
                  <a:gd name="T2" fmla="*/ 18 w 102"/>
                  <a:gd name="T3" fmla="*/ 63 h 139"/>
                  <a:gd name="T4" fmla="*/ 13 w 102"/>
                  <a:gd name="T5" fmla="*/ 62 h 139"/>
                  <a:gd name="T6" fmla="*/ 10 w 102"/>
                  <a:gd name="T7" fmla="*/ 58 h 139"/>
                  <a:gd name="T8" fmla="*/ 6 w 102"/>
                  <a:gd name="T9" fmla="*/ 54 h 139"/>
                  <a:gd name="T10" fmla="*/ 5 w 102"/>
                  <a:gd name="T11" fmla="*/ 51 h 139"/>
                  <a:gd name="T12" fmla="*/ 3 w 102"/>
                  <a:gd name="T13" fmla="*/ 47 h 139"/>
                  <a:gd name="T14" fmla="*/ 1 w 102"/>
                  <a:gd name="T15" fmla="*/ 42 h 139"/>
                  <a:gd name="T16" fmla="*/ 0 w 102"/>
                  <a:gd name="T17" fmla="*/ 36 h 139"/>
                  <a:gd name="T18" fmla="*/ 0 w 102"/>
                  <a:gd name="T19" fmla="*/ 33 h 139"/>
                  <a:gd name="T20" fmla="*/ 0 w 102"/>
                  <a:gd name="T21" fmla="*/ 29 h 139"/>
                  <a:gd name="T22" fmla="*/ 16 w 102"/>
                  <a:gd name="T23" fmla="*/ 2 h 139"/>
                  <a:gd name="T24" fmla="*/ 18 w 102"/>
                  <a:gd name="T25" fmla="*/ 0 h 139"/>
                  <a:gd name="T26" fmla="*/ 33 w 102"/>
                  <a:gd name="T27" fmla="*/ 33 h 139"/>
                  <a:gd name="T28" fmla="*/ 50 w 102"/>
                  <a:gd name="T29" fmla="*/ 33 h 139"/>
                  <a:gd name="T30" fmla="*/ 28 w 102"/>
                  <a:gd name="T31" fmla="*/ 70 h 13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2" h="139">
                    <a:moveTo>
                      <a:pt x="57" y="139"/>
                    </a:moveTo>
                    <a:lnTo>
                      <a:pt x="37" y="126"/>
                    </a:lnTo>
                    <a:lnTo>
                      <a:pt x="27" y="123"/>
                    </a:lnTo>
                    <a:lnTo>
                      <a:pt x="20" y="116"/>
                    </a:lnTo>
                    <a:lnTo>
                      <a:pt x="13" y="108"/>
                    </a:lnTo>
                    <a:lnTo>
                      <a:pt x="10" y="101"/>
                    </a:lnTo>
                    <a:lnTo>
                      <a:pt x="7" y="94"/>
                    </a:lnTo>
                    <a:lnTo>
                      <a:pt x="3" y="83"/>
                    </a:lnTo>
                    <a:lnTo>
                      <a:pt x="0" y="72"/>
                    </a:lnTo>
                    <a:lnTo>
                      <a:pt x="0" y="65"/>
                    </a:lnTo>
                    <a:lnTo>
                      <a:pt x="0" y="58"/>
                    </a:lnTo>
                    <a:lnTo>
                      <a:pt x="33" y="3"/>
                    </a:lnTo>
                    <a:lnTo>
                      <a:pt x="37" y="0"/>
                    </a:lnTo>
                    <a:lnTo>
                      <a:pt x="67" y="65"/>
                    </a:lnTo>
                    <a:lnTo>
                      <a:pt x="102" y="65"/>
                    </a:lnTo>
                    <a:lnTo>
                      <a:pt x="57" y="139"/>
                    </a:lnTo>
                    <a:close/>
                  </a:path>
                </a:pathLst>
              </a:custGeom>
              <a:solidFill>
                <a:srgbClr val="8700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35" name="Freeform 672"/>
              <p:cNvSpPr>
                <a:spLocks/>
              </p:cNvSpPr>
              <p:nvPr/>
            </p:nvSpPr>
            <p:spPr bwMode="auto">
              <a:xfrm>
                <a:off x="2863" y="2266"/>
                <a:ext cx="30" cy="57"/>
              </a:xfrm>
              <a:custGeom>
                <a:avLst/>
                <a:gdLst>
                  <a:gd name="T0" fmla="*/ 10 w 60"/>
                  <a:gd name="T1" fmla="*/ 57 h 114"/>
                  <a:gd name="T2" fmla="*/ 7 w 60"/>
                  <a:gd name="T3" fmla="*/ 54 h 114"/>
                  <a:gd name="T4" fmla="*/ 5 w 60"/>
                  <a:gd name="T5" fmla="*/ 51 h 114"/>
                  <a:gd name="T6" fmla="*/ 4 w 60"/>
                  <a:gd name="T7" fmla="*/ 47 h 114"/>
                  <a:gd name="T8" fmla="*/ 2 w 60"/>
                  <a:gd name="T9" fmla="*/ 42 h 114"/>
                  <a:gd name="T10" fmla="*/ 0 w 60"/>
                  <a:gd name="T11" fmla="*/ 36 h 114"/>
                  <a:gd name="T12" fmla="*/ 0 w 60"/>
                  <a:gd name="T13" fmla="*/ 33 h 114"/>
                  <a:gd name="T14" fmla="*/ 0 w 60"/>
                  <a:gd name="T15" fmla="*/ 27 h 114"/>
                  <a:gd name="T16" fmla="*/ 2 w 60"/>
                  <a:gd name="T17" fmla="*/ 22 h 114"/>
                  <a:gd name="T18" fmla="*/ 4 w 60"/>
                  <a:gd name="T19" fmla="*/ 18 h 114"/>
                  <a:gd name="T20" fmla="*/ 5 w 60"/>
                  <a:gd name="T21" fmla="*/ 15 h 114"/>
                  <a:gd name="T22" fmla="*/ 9 w 60"/>
                  <a:gd name="T23" fmla="*/ 9 h 114"/>
                  <a:gd name="T24" fmla="*/ 12 w 60"/>
                  <a:gd name="T25" fmla="*/ 6 h 114"/>
                  <a:gd name="T26" fmla="*/ 15 w 60"/>
                  <a:gd name="T27" fmla="*/ 4 h 114"/>
                  <a:gd name="T28" fmla="*/ 19 w 60"/>
                  <a:gd name="T29" fmla="*/ 0 h 114"/>
                  <a:gd name="T30" fmla="*/ 30 w 60"/>
                  <a:gd name="T31" fmla="*/ 24 h 114"/>
                  <a:gd name="T32" fmla="*/ 10 w 60"/>
                  <a:gd name="T33" fmla="*/ 57 h 1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0" h="114">
                    <a:moveTo>
                      <a:pt x="20" y="114"/>
                    </a:moveTo>
                    <a:lnTo>
                      <a:pt x="13" y="108"/>
                    </a:lnTo>
                    <a:lnTo>
                      <a:pt x="10" y="101"/>
                    </a:lnTo>
                    <a:lnTo>
                      <a:pt x="7" y="94"/>
                    </a:lnTo>
                    <a:lnTo>
                      <a:pt x="3" y="83"/>
                    </a:lnTo>
                    <a:lnTo>
                      <a:pt x="0" y="72"/>
                    </a:lnTo>
                    <a:lnTo>
                      <a:pt x="0" y="65"/>
                    </a:lnTo>
                    <a:lnTo>
                      <a:pt x="0" y="54"/>
                    </a:lnTo>
                    <a:lnTo>
                      <a:pt x="3" y="43"/>
                    </a:lnTo>
                    <a:lnTo>
                      <a:pt x="7" y="36"/>
                    </a:lnTo>
                    <a:lnTo>
                      <a:pt x="10" y="29"/>
                    </a:lnTo>
                    <a:lnTo>
                      <a:pt x="17" y="18"/>
                    </a:lnTo>
                    <a:lnTo>
                      <a:pt x="23" y="11"/>
                    </a:lnTo>
                    <a:lnTo>
                      <a:pt x="30" y="7"/>
                    </a:lnTo>
                    <a:lnTo>
                      <a:pt x="37" y="0"/>
                    </a:lnTo>
                    <a:lnTo>
                      <a:pt x="60" y="47"/>
                    </a:lnTo>
                    <a:lnTo>
                      <a:pt x="20" y="114"/>
                    </a:lnTo>
                    <a:close/>
                  </a:path>
                </a:pathLst>
              </a:custGeom>
              <a:solidFill>
                <a:srgbClr val="8F00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36" name="Freeform 673"/>
              <p:cNvSpPr>
                <a:spLocks/>
              </p:cNvSpPr>
              <p:nvPr/>
            </p:nvSpPr>
            <p:spPr bwMode="auto">
              <a:xfrm>
                <a:off x="2863" y="2268"/>
                <a:ext cx="16" cy="27"/>
              </a:xfrm>
              <a:custGeom>
                <a:avLst/>
                <a:gdLst>
                  <a:gd name="T0" fmla="*/ 0 w 33"/>
                  <a:gd name="T1" fmla="*/ 27 h 55"/>
                  <a:gd name="T2" fmla="*/ 0 w 33"/>
                  <a:gd name="T3" fmla="*/ 25 h 55"/>
                  <a:gd name="T4" fmla="*/ 1 w 33"/>
                  <a:gd name="T5" fmla="*/ 20 h 55"/>
                  <a:gd name="T6" fmla="*/ 3 w 33"/>
                  <a:gd name="T7" fmla="*/ 16 h 55"/>
                  <a:gd name="T8" fmla="*/ 5 w 33"/>
                  <a:gd name="T9" fmla="*/ 13 h 55"/>
                  <a:gd name="T10" fmla="*/ 8 w 33"/>
                  <a:gd name="T11" fmla="*/ 7 h 55"/>
                  <a:gd name="T12" fmla="*/ 11 w 33"/>
                  <a:gd name="T13" fmla="*/ 4 h 55"/>
                  <a:gd name="T14" fmla="*/ 15 w 33"/>
                  <a:gd name="T15" fmla="*/ 2 h 55"/>
                  <a:gd name="T16" fmla="*/ 16 w 33"/>
                  <a:gd name="T17" fmla="*/ 0 h 55"/>
                  <a:gd name="T18" fmla="*/ 0 w 33"/>
                  <a:gd name="T19" fmla="*/ 27 h 5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3" h="55">
                    <a:moveTo>
                      <a:pt x="0" y="55"/>
                    </a:moveTo>
                    <a:lnTo>
                      <a:pt x="0" y="51"/>
                    </a:lnTo>
                    <a:lnTo>
                      <a:pt x="3" y="40"/>
                    </a:lnTo>
                    <a:lnTo>
                      <a:pt x="7" y="33"/>
                    </a:lnTo>
                    <a:lnTo>
                      <a:pt x="10" y="26"/>
                    </a:lnTo>
                    <a:lnTo>
                      <a:pt x="17" y="15"/>
                    </a:lnTo>
                    <a:lnTo>
                      <a:pt x="23" y="8"/>
                    </a:lnTo>
                    <a:lnTo>
                      <a:pt x="30" y="4"/>
                    </a:lnTo>
                    <a:lnTo>
                      <a:pt x="33" y="0"/>
                    </a:lnTo>
                    <a:lnTo>
                      <a:pt x="0" y="55"/>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37" name="Freeform 674"/>
              <p:cNvSpPr>
                <a:spLocks/>
              </p:cNvSpPr>
              <p:nvPr/>
            </p:nvSpPr>
            <p:spPr bwMode="auto">
              <a:xfrm>
                <a:off x="3172" y="2500"/>
                <a:ext cx="4" cy="9"/>
              </a:xfrm>
              <a:custGeom>
                <a:avLst/>
                <a:gdLst>
                  <a:gd name="T0" fmla="*/ 4 w 9"/>
                  <a:gd name="T1" fmla="*/ 0 h 18"/>
                  <a:gd name="T2" fmla="*/ 2 w 9"/>
                  <a:gd name="T3" fmla="*/ 0 h 18"/>
                  <a:gd name="T4" fmla="*/ 0 w 9"/>
                  <a:gd name="T5" fmla="*/ 3 h 18"/>
                  <a:gd name="T6" fmla="*/ 1 w 9"/>
                  <a:gd name="T7" fmla="*/ 7 h 18"/>
                  <a:gd name="T8" fmla="*/ 2 w 9"/>
                  <a:gd name="T9" fmla="*/ 9 h 18"/>
                  <a:gd name="T10" fmla="*/ 4 w 9"/>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 h="18">
                    <a:moveTo>
                      <a:pt x="9" y="0"/>
                    </a:moveTo>
                    <a:lnTo>
                      <a:pt x="4" y="0"/>
                    </a:lnTo>
                    <a:lnTo>
                      <a:pt x="0" y="6"/>
                    </a:lnTo>
                    <a:lnTo>
                      <a:pt x="2" y="13"/>
                    </a:lnTo>
                    <a:lnTo>
                      <a:pt x="5" y="18"/>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38" name="Freeform 675"/>
              <p:cNvSpPr>
                <a:spLocks/>
              </p:cNvSpPr>
              <p:nvPr/>
            </p:nvSpPr>
            <p:spPr bwMode="auto">
              <a:xfrm>
                <a:off x="3173" y="2500"/>
                <a:ext cx="13" cy="14"/>
              </a:xfrm>
              <a:custGeom>
                <a:avLst/>
                <a:gdLst>
                  <a:gd name="T0" fmla="*/ 8 w 25"/>
                  <a:gd name="T1" fmla="*/ 14 h 27"/>
                  <a:gd name="T2" fmla="*/ 11 w 25"/>
                  <a:gd name="T3" fmla="*/ 5 h 27"/>
                  <a:gd name="T4" fmla="*/ 3 w 25"/>
                  <a:gd name="T5" fmla="*/ 0 h 27"/>
                  <a:gd name="T6" fmla="*/ 0 w 25"/>
                  <a:gd name="T7" fmla="*/ 9 h 27"/>
                  <a:gd name="T8" fmla="*/ 8 w 25"/>
                  <a:gd name="T9" fmla="*/ 14 h 27"/>
                  <a:gd name="T10" fmla="*/ 11 w 25"/>
                  <a:gd name="T11" fmla="*/ 5 h 27"/>
                  <a:gd name="T12" fmla="*/ 8 w 25"/>
                  <a:gd name="T13" fmla="*/ 14 h 27"/>
                  <a:gd name="T14" fmla="*/ 11 w 25"/>
                  <a:gd name="T15" fmla="*/ 14 h 27"/>
                  <a:gd name="T16" fmla="*/ 13 w 25"/>
                  <a:gd name="T17" fmla="*/ 10 h 27"/>
                  <a:gd name="T18" fmla="*/ 13 w 25"/>
                  <a:gd name="T19" fmla="*/ 8 h 27"/>
                  <a:gd name="T20" fmla="*/ 10 w 25"/>
                  <a:gd name="T21" fmla="*/ 5 h 27"/>
                  <a:gd name="T22" fmla="*/ 8 w 25"/>
                  <a:gd name="T23" fmla="*/ 14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5" h="27">
                    <a:moveTo>
                      <a:pt x="15" y="27"/>
                    </a:moveTo>
                    <a:lnTo>
                      <a:pt x="21" y="9"/>
                    </a:lnTo>
                    <a:lnTo>
                      <a:pt x="6" y="0"/>
                    </a:lnTo>
                    <a:lnTo>
                      <a:pt x="0" y="18"/>
                    </a:lnTo>
                    <a:lnTo>
                      <a:pt x="15" y="27"/>
                    </a:lnTo>
                    <a:lnTo>
                      <a:pt x="21" y="9"/>
                    </a:lnTo>
                    <a:lnTo>
                      <a:pt x="16" y="27"/>
                    </a:lnTo>
                    <a:lnTo>
                      <a:pt x="21" y="27"/>
                    </a:lnTo>
                    <a:lnTo>
                      <a:pt x="25" y="20"/>
                    </a:lnTo>
                    <a:lnTo>
                      <a:pt x="25" y="15"/>
                    </a:lnTo>
                    <a:lnTo>
                      <a:pt x="20" y="9"/>
                    </a:lnTo>
                    <a:lnTo>
                      <a:pt x="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39" name="Freeform 676"/>
              <p:cNvSpPr>
                <a:spLocks/>
              </p:cNvSpPr>
              <p:nvPr/>
            </p:nvSpPr>
            <p:spPr bwMode="auto">
              <a:xfrm>
                <a:off x="3169" y="2498"/>
                <a:ext cx="15" cy="16"/>
              </a:xfrm>
              <a:custGeom>
                <a:avLst/>
                <a:gdLst>
                  <a:gd name="T0" fmla="*/ 2 w 30"/>
                  <a:gd name="T1" fmla="*/ 10 h 30"/>
                  <a:gd name="T2" fmla="*/ 2 w 30"/>
                  <a:gd name="T3" fmla="*/ 10 h 30"/>
                  <a:gd name="T4" fmla="*/ 12 w 30"/>
                  <a:gd name="T5" fmla="*/ 16 h 30"/>
                  <a:gd name="T6" fmla="*/ 15 w 30"/>
                  <a:gd name="T7" fmla="*/ 6 h 30"/>
                  <a:gd name="T8" fmla="*/ 5 w 30"/>
                  <a:gd name="T9" fmla="*/ 0 h 30"/>
                  <a:gd name="T10" fmla="*/ 5 w 30"/>
                  <a:gd name="T11" fmla="*/ 0 h 30"/>
                  <a:gd name="T12" fmla="*/ 5 w 30"/>
                  <a:gd name="T13" fmla="*/ 0 h 30"/>
                  <a:gd name="T14" fmla="*/ 3 w 30"/>
                  <a:gd name="T15" fmla="*/ 0 h 30"/>
                  <a:gd name="T16" fmla="*/ 0 w 30"/>
                  <a:gd name="T17" fmla="*/ 3 h 30"/>
                  <a:gd name="T18" fmla="*/ 0 w 30"/>
                  <a:gd name="T19" fmla="*/ 6 h 30"/>
                  <a:gd name="T20" fmla="*/ 2 w 30"/>
                  <a:gd name="T21" fmla="*/ 10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0" h="30">
                    <a:moveTo>
                      <a:pt x="4" y="18"/>
                    </a:moveTo>
                    <a:lnTo>
                      <a:pt x="4" y="18"/>
                    </a:lnTo>
                    <a:lnTo>
                      <a:pt x="24" y="30"/>
                    </a:lnTo>
                    <a:lnTo>
                      <a:pt x="30" y="12"/>
                    </a:lnTo>
                    <a:lnTo>
                      <a:pt x="10" y="0"/>
                    </a:lnTo>
                    <a:lnTo>
                      <a:pt x="5" y="0"/>
                    </a:lnTo>
                    <a:lnTo>
                      <a:pt x="0" y="5"/>
                    </a:lnTo>
                    <a:lnTo>
                      <a:pt x="0" y="12"/>
                    </a:lnTo>
                    <a:lnTo>
                      <a:pt x="4"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40" name="Freeform 677"/>
              <p:cNvSpPr>
                <a:spLocks/>
              </p:cNvSpPr>
              <p:nvPr/>
            </p:nvSpPr>
            <p:spPr bwMode="auto">
              <a:xfrm>
                <a:off x="3160" y="2493"/>
                <a:ext cx="14" cy="14"/>
              </a:xfrm>
              <a:custGeom>
                <a:avLst/>
                <a:gdLst>
                  <a:gd name="T0" fmla="*/ 3 w 28"/>
                  <a:gd name="T1" fmla="*/ 9 h 29"/>
                  <a:gd name="T2" fmla="*/ 2 w 28"/>
                  <a:gd name="T3" fmla="*/ 9 h 29"/>
                  <a:gd name="T4" fmla="*/ 11 w 28"/>
                  <a:gd name="T5" fmla="*/ 14 h 29"/>
                  <a:gd name="T6" fmla="*/ 14 w 28"/>
                  <a:gd name="T7" fmla="*/ 5 h 29"/>
                  <a:gd name="T8" fmla="*/ 5 w 28"/>
                  <a:gd name="T9" fmla="*/ 0 h 29"/>
                  <a:gd name="T10" fmla="*/ 4 w 28"/>
                  <a:gd name="T11" fmla="*/ 0 h 29"/>
                  <a:gd name="T12" fmla="*/ 5 w 28"/>
                  <a:gd name="T13" fmla="*/ 0 h 29"/>
                  <a:gd name="T14" fmla="*/ 3 w 28"/>
                  <a:gd name="T15" fmla="*/ 0 h 29"/>
                  <a:gd name="T16" fmla="*/ 0 w 28"/>
                  <a:gd name="T17" fmla="*/ 2 h 29"/>
                  <a:gd name="T18" fmla="*/ 0 w 28"/>
                  <a:gd name="T19" fmla="*/ 6 h 29"/>
                  <a:gd name="T20" fmla="*/ 2 w 28"/>
                  <a:gd name="T21" fmla="*/ 9 h 29"/>
                  <a:gd name="T22" fmla="*/ 3 w 28"/>
                  <a:gd name="T23" fmla="*/ 9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5" y="18"/>
                    </a:moveTo>
                    <a:lnTo>
                      <a:pt x="3" y="18"/>
                    </a:lnTo>
                    <a:lnTo>
                      <a:pt x="22" y="29"/>
                    </a:lnTo>
                    <a:lnTo>
                      <a:pt x="28" y="11"/>
                    </a:lnTo>
                    <a:lnTo>
                      <a:pt x="10" y="0"/>
                    </a:lnTo>
                    <a:lnTo>
                      <a:pt x="8" y="0"/>
                    </a:lnTo>
                    <a:lnTo>
                      <a:pt x="10" y="0"/>
                    </a:lnTo>
                    <a:lnTo>
                      <a:pt x="5" y="0"/>
                    </a:lnTo>
                    <a:lnTo>
                      <a:pt x="0" y="5"/>
                    </a:lnTo>
                    <a:lnTo>
                      <a:pt x="0" y="12"/>
                    </a:lnTo>
                    <a:lnTo>
                      <a:pt x="3" y="18"/>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41" name="Freeform 678"/>
              <p:cNvSpPr>
                <a:spLocks/>
              </p:cNvSpPr>
              <p:nvPr/>
            </p:nvSpPr>
            <p:spPr bwMode="auto">
              <a:xfrm>
                <a:off x="3150" y="2487"/>
                <a:ext cx="14" cy="15"/>
              </a:xfrm>
              <a:custGeom>
                <a:avLst/>
                <a:gdLst>
                  <a:gd name="T0" fmla="*/ 2 w 28"/>
                  <a:gd name="T1" fmla="*/ 9 h 29"/>
                  <a:gd name="T2" fmla="*/ 3 w 28"/>
                  <a:gd name="T3" fmla="*/ 9 h 29"/>
                  <a:gd name="T4" fmla="*/ 13 w 28"/>
                  <a:gd name="T5" fmla="*/ 15 h 29"/>
                  <a:gd name="T6" fmla="*/ 14 w 28"/>
                  <a:gd name="T7" fmla="*/ 6 h 29"/>
                  <a:gd name="T8" fmla="*/ 4 w 28"/>
                  <a:gd name="T9" fmla="*/ 0 h 29"/>
                  <a:gd name="T10" fmla="*/ 5 w 28"/>
                  <a:gd name="T11" fmla="*/ 0 h 29"/>
                  <a:gd name="T12" fmla="*/ 4 w 28"/>
                  <a:gd name="T13" fmla="*/ 0 h 29"/>
                  <a:gd name="T14" fmla="*/ 2 w 28"/>
                  <a:gd name="T15" fmla="*/ 0 h 29"/>
                  <a:gd name="T16" fmla="*/ 0 w 28"/>
                  <a:gd name="T17" fmla="*/ 3 h 29"/>
                  <a:gd name="T18" fmla="*/ 1 w 28"/>
                  <a:gd name="T19" fmla="*/ 7 h 29"/>
                  <a:gd name="T20" fmla="*/ 3 w 28"/>
                  <a:gd name="T21" fmla="*/ 9 h 29"/>
                  <a:gd name="T22" fmla="*/ 2 w 28"/>
                  <a:gd name="T23" fmla="*/ 9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3" y="18"/>
                    </a:moveTo>
                    <a:lnTo>
                      <a:pt x="5" y="18"/>
                    </a:lnTo>
                    <a:lnTo>
                      <a:pt x="25" y="29"/>
                    </a:lnTo>
                    <a:lnTo>
                      <a:pt x="28" y="11"/>
                    </a:lnTo>
                    <a:lnTo>
                      <a:pt x="8" y="0"/>
                    </a:lnTo>
                    <a:lnTo>
                      <a:pt x="10" y="0"/>
                    </a:lnTo>
                    <a:lnTo>
                      <a:pt x="8" y="0"/>
                    </a:lnTo>
                    <a:lnTo>
                      <a:pt x="3" y="0"/>
                    </a:lnTo>
                    <a:lnTo>
                      <a:pt x="0" y="5"/>
                    </a:lnTo>
                    <a:lnTo>
                      <a:pt x="2" y="13"/>
                    </a:lnTo>
                    <a:lnTo>
                      <a:pt x="5" y="18"/>
                    </a:lnTo>
                    <a:lnTo>
                      <a:pt x="3"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42" name="Freeform 679"/>
              <p:cNvSpPr>
                <a:spLocks/>
              </p:cNvSpPr>
              <p:nvPr/>
            </p:nvSpPr>
            <p:spPr bwMode="auto">
              <a:xfrm>
                <a:off x="3140" y="2481"/>
                <a:ext cx="15" cy="16"/>
              </a:xfrm>
              <a:custGeom>
                <a:avLst/>
                <a:gdLst>
                  <a:gd name="T0" fmla="*/ 3 w 30"/>
                  <a:gd name="T1" fmla="*/ 9 h 31"/>
                  <a:gd name="T2" fmla="*/ 2 w 30"/>
                  <a:gd name="T3" fmla="*/ 9 h 31"/>
                  <a:gd name="T4" fmla="*/ 12 w 30"/>
                  <a:gd name="T5" fmla="*/ 16 h 31"/>
                  <a:gd name="T6" fmla="*/ 15 w 30"/>
                  <a:gd name="T7" fmla="*/ 7 h 31"/>
                  <a:gd name="T8" fmla="*/ 5 w 30"/>
                  <a:gd name="T9" fmla="*/ 0 h 31"/>
                  <a:gd name="T10" fmla="*/ 4 w 30"/>
                  <a:gd name="T11" fmla="*/ 0 h 31"/>
                  <a:gd name="T12" fmla="*/ 5 w 30"/>
                  <a:gd name="T13" fmla="*/ 0 h 31"/>
                  <a:gd name="T14" fmla="*/ 3 w 30"/>
                  <a:gd name="T15" fmla="*/ 0 h 31"/>
                  <a:gd name="T16" fmla="*/ 0 w 30"/>
                  <a:gd name="T17" fmla="*/ 3 h 31"/>
                  <a:gd name="T18" fmla="*/ 0 w 30"/>
                  <a:gd name="T19" fmla="*/ 7 h 31"/>
                  <a:gd name="T20" fmla="*/ 2 w 30"/>
                  <a:gd name="T21" fmla="*/ 9 h 31"/>
                  <a:gd name="T22" fmla="*/ 3 w 30"/>
                  <a:gd name="T23" fmla="*/ 9 h 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0" h="31">
                    <a:moveTo>
                      <a:pt x="5" y="18"/>
                    </a:moveTo>
                    <a:lnTo>
                      <a:pt x="3" y="18"/>
                    </a:lnTo>
                    <a:lnTo>
                      <a:pt x="23" y="31"/>
                    </a:lnTo>
                    <a:lnTo>
                      <a:pt x="30" y="13"/>
                    </a:lnTo>
                    <a:lnTo>
                      <a:pt x="10" y="0"/>
                    </a:lnTo>
                    <a:lnTo>
                      <a:pt x="8" y="0"/>
                    </a:lnTo>
                    <a:lnTo>
                      <a:pt x="10" y="0"/>
                    </a:lnTo>
                    <a:lnTo>
                      <a:pt x="5" y="0"/>
                    </a:lnTo>
                    <a:lnTo>
                      <a:pt x="0" y="6"/>
                    </a:lnTo>
                    <a:lnTo>
                      <a:pt x="0" y="13"/>
                    </a:lnTo>
                    <a:lnTo>
                      <a:pt x="3" y="18"/>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43" name="Freeform 680"/>
              <p:cNvSpPr>
                <a:spLocks/>
              </p:cNvSpPr>
              <p:nvPr/>
            </p:nvSpPr>
            <p:spPr bwMode="auto">
              <a:xfrm>
                <a:off x="3130" y="2476"/>
                <a:ext cx="14" cy="14"/>
              </a:xfrm>
              <a:custGeom>
                <a:avLst/>
                <a:gdLst>
                  <a:gd name="T0" fmla="*/ 2 w 28"/>
                  <a:gd name="T1" fmla="*/ 9 h 29"/>
                  <a:gd name="T2" fmla="*/ 3 w 28"/>
                  <a:gd name="T3" fmla="*/ 9 h 29"/>
                  <a:gd name="T4" fmla="*/ 13 w 28"/>
                  <a:gd name="T5" fmla="*/ 14 h 29"/>
                  <a:gd name="T6" fmla="*/ 14 w 28"/>
                  <a:gd name="T7" fmla="*/ 5 h 29"/>
                  <a:gd name="T8" fmla="*/ 4 w 28"/>
                  <a:gd name="T9" fmla="*/ 0 h 29"/>
                  <a:gd name="T10" fmla="*/ 5 w 28"/>
                  <a:gd name="T11" fmla="*/ 0 h 29"/>
                  <a:gd name="T12" fmla="*/ 4 w 28"/>
                  <a:gd name="T13" fmla="*/ 0 h 29"/>
                  <a:gd name="T14" fmla="*/ 2 w 28"/>
                  <a:gd name="T15" fmla="*/ 0 h 29"/>
                  <a:gd name="T16" fmla="*/ 0 w 28"/>
                  <a:gd name="T17" fmla="*/ 3 h 29"/>
                  <a:gd name="T18" fmla="*/ 1 w 28"/>
                  <a:gd name="T19" fmla="*/ 6 h 29"/>
                  <a:gd name="T20" fmla="*/ 3 w 28"/>
                  <a:gd name="T21" fmla="*/ 9 h 29"/>
                  <a:gd name="T22" fmla="*/ 2 w 28"/>
                  <a:gd name="T23" fmla="*/ 9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3" y="19"/>
                    </a:moveTo>
                    <a:lnTo>
                      <a:pt x="5" y="19"/>
                    </a:lnTo>
                    <a:lnTo>
                      <a:pt x="25" y="29"/>
                    </a:lnTo>
                    <a:lnTo>
                      <a:pt x="28" y="11"/>
                    </a:lnTo>
                    <a:lnTo>
                      <a:pt x="8" y="0"/>
                    </a:lnTo>
                    <a:lnTo>
                      <a:pt x="10" y="0"/>
                    </a:lnTo>
                    <a:lnTo>
                      <a:pt x="8" y="0"/>
                    </a:lnTo>
                    <a:lnTo>
                      <a:pt x="3" y="0"/>
                    </a:lnTo>
                    <a:lnTo>
                      <a:pt x="0" y="6"/>
                    </a:lnTo>
                    <a:lnTo>
                      <a:pt x="1" y="13"/>
                    </a:lnTo>
                    <a:lnTo>
                      <a:pt x="5" y="19"/>
                    </a:lnTo>
                    <a:lnTo>
                      <a:pt x="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44" name="Freeform 681"/>
              <p:cNvSpPr>
                <a:spLocks/>
              </p:cNvSpPr>
              <p:nvPr/>
            </p:nvSpPr>
            <p:spPr bwMode="auto">
              <a:xfrm>
                <a:off x="3121" y="2470"/>
                <a:ext cx="14" cy="15"/>
              </a:xfrm>
              <a:custGeom>
                <a:avLst/>
                <a:gdLst>
                  <a:gd name="T0" fmla="*/ 2 w 29"/>
                  <a:gd name="T1" fmla="*/ 9 h 29"/>
                  <a:gd name="T2" fmla="*/ 2 w 29"/>
                  <a:gd name="T3" fmla="*/ 9 h 29"/>
                  <a:gd name="T4" fmla="*/ 11 w 29"/>
                  <a:gd name="T5" fmla="*/ 15 h 29"/>
                  <a:gd name="T6" fmla="*/ 14 w 29"/>
                  <a:gd name="T7" fmla="*/ 5 h 29"/>
                  <a:gd name="T8" fmla="*/ 5 w 29"/>
                  <a:gd name="T9" fmla="*/ 0 h 29"/>
                  <a:gd name="T10" fmla="*/ 5 w 29"/>
                  <a:gd name="T11" fmla="*/ 0 h 29"/>
                  <a:gd name="T12" fmla="*/ 5 w 29"/>
                  <a:gd name="T13" fmla="*/ 0 h 29"/>
                  <a:gd name="T14" fmla="*/ 2 w 29"/>
                  <a:gd name="T15" fmla="*/ 0 h 29"/>
                  <a:gd name="T16" fmla="*/ 0 w 29"/>
                  <a:gd name="T17" fmla="*/ 3 h 29"/>
                  <a:gd name="T18" fmla="*/ 0 w 29"/>
                  <a:gd name="T19" fmla="*/ 6 h 29"/>
                  <a:gd name="T20" fmla="*/ 2 w 29"/>
                  <a:gd name="T21" fmla="*/ 9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 h="29">
                    <a:moveTo>
                      <a:pt x="4" y="18"/>
                    </a:moveTo>
                    <a:lnTo>
                      <a:pt x="4" y="18"/>
                    </a:lnTo>
                    <a:lnTo>
                      <a:pt x="22" y="29"/>
                    </a:lnTo>
                    <a:lnTo>
                      <a:pt x="29" y="10"/>
                    </a:lnTo>
                    <a:lnTo>
                      <a:pt x="10" y="0"/>
                    </a:lnTo>
                    <a:lnTo>
                      <a:pt x="5" y="0"/>
                    </a:lnTo>
                    <a:lnTo>
                      <a:pt x="0" y="5"/>
                    </a:lnTo>
                    <a:lnTo>
                      <a:pt x="0" y="12"/>
                    </a:lnTo>
                    <a:lnTo>
                      <a:pt x="4"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45" name="Freeform 682"/>
              <p:cNvSpPr>
                <a:spLocks/>
              </p:cNvSpPr>
              <p:nvPr/>
            </p:nvSpPr>
            <p:spPr bwMode="auto">
              <a:xfrm>
                <a:off x="3111" y="2464"/>
                <a:ext cx="15" cy="15"/>
              </a:xfrm>
              <a:custGeom>
                <a:avLst/>
                <a:gdLst>
                  <a:gd name="T0" fmla="*/ 3 w 30"/>
                  <a:gd name="T1" fmla="*/ 9 h 31"/>
                  <a:gd name="T2" fmla="*/ 2 w 30"/>
                  <a:gd name="T3" fmla="*/ 9 h 31"/>
                  <a:gd name="T4" fmla="*/ 12 w 30"/>
                  <a:gd name="T5" fmla="*/ 15 h 31"/>
                  <a:gd name="T6" fmla="*/ 15 w 30"/>
                  <a:gd name="T7" fmla="*/ 6 h 31"/>
                  <a:gd name="T8" fmla="*/ 5 w 30"/>
                  <a:gd name="T9" fmla="*/ 0 h 31"/>
                  <a:gd name="T10" fmla="*/ 5 w 30"/>
                  <a:gd name="T11" fmla="*/ 0 h 31"/>
                  <a:gd name="T12" fmla="*/ 5 w 30"/>
                  <a:gd name="T13" fmla="*/ 0 h 31"/>
                  <a:gd name="T14" fmla="*/ 3 w 30"/>
                  <a:gd name="T15" fmla="*/ 0 h 31"/>
                  <a:gd name="T16" fmla="*/ 0 w 30"/>
                  <a:gd name="T17" fmla="*/ 2 h 31"/>
                  <a:gd name="T18" fmla="*/ 0 w 30"/>
                  <a:gd name="T19" fmla="*/ 6 h 31"/>
                  <a:gd name="T20" fmla="*/ 2 w 30"/>
                  <a:gd name="T21" fmla="*/ 9 h 31"/>
                  <a:gd name="T22" fmla="*/ 3 w 30"/>
                  <a:gd name="T23" fmla="*/ 9 h 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0" h="31">
                    <a:moveTo>
                      <a:pt x="5" y="18"/>
                    </a:moveTo>
                    <a:lnTo>
                      <a:pt x="4" y="18"/>
                    </a:lnTo>
                    <a:lnTo>
                      <a:pt x="24" y="31"/>
                    </a:lnTo>
                    <a:lnTo>
                      <a:pt x="30" y="13"/>
                    </a:lnTo>
                    <a:lnTo>
                      <a:pt x="10" y="0"/>
                    </a:lnTo>
                    <a:lnTo>
                      <a:pt x="9" y="0"/>
                    </a:lnTo>
                    <a:lnTo>
                      <a:pt x="10" y="0"/>
                    </a:lnTo>
                    <a:lnTo>
                      <a:pt x="5" y="0"/>
                    </a:lnTo>
                    <a:lnTo>
                      <a:pt x="0" y="5"/>
                    </a:lnTo>
                    <a:lnTo>
                      <a:pt x="0" y="13"/>
                    </a:lnTo>
                    <a:lnTo>
                      <a:pt x="4" y="18"/>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46" name="Freeform 683"/>
              <p:cNvSpPr>
                <a:spLocks/>
              </p:cNvSpPr>
              <p:nvPr/>
            </p:nvSpPr>
            <p:spPr bwMode="auto">
              <a:xfrm>
                <a:off x="3101" y="2459"/>
                <a:ext cx="14" cy="14"/>
              </a:xfrm>
              <a:custGeom>
                <a:avLst/>
                <a:gdLst>
                  <a:gd name="T0" fmla="*/ 2 w 29"/>
                  <a:gd name="T1" fmla="*/ 8 h 29"/>
                  <a:gd name="T2" fmla="*/ 2 w 29"/>
                  <a:gd name="T3" fmla="*/ 9 h 29"/>
                  <a:gd name="T4" fmla="*/ 12 w 29"/>
                  <a:gd name="T5" fmla="*/ 14 h 29"/>
                  <a:gd name="T6" fmla="*/ 14 w 29"/>
                  <a:gd name="T7" fmla="*/ 5 h 29"/>
                  <a:gd name="T8" fmla="*/ 4 w 29"/>
                  <a:gd name="T9" fmla="*/ 0 h 29"/>
                  <a:gd name="T10" fmla="*/ 5 w 29"/>
                  <a:gd name="T11" fmla="*/ 1 h 29"/>
                  <a:gd name="T12" fmla="*/ 4 w 29"/>
                  <a:gd name="T13" fmla="*/ 0 h 29"/>
                  <a:gd name="T14" fmla="*/ 2 w 29"/>
                  <a:gd name="T15" fmla="*/ 0 h 29"/>
                  <a:gd name="T16" fmla="*/ 0 w 29"/>
                  <a:gd name="T17" fmla="*/ 3 h 29"/>
                  <a:gd name="T18" fmla="*/ 1 w 29"/>
                  <a:gd name="T19" fmla="*/ 6 h 29"/>
                  <a:gd name="T20" fmla="*/ 2 w 29"/>
                  <a:gd name="T21" fmla="*/ 9 h 29"/>
                  <a:gd name="T22" fmla="*/ 2 w 29"/>
                  <a:gd name="T23" fmla="*/ 8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4" y="16"/>
                    </a:moveTo>
                    <a:lnTo>
                      <a:pt x="5" y="18"/>
                    </a:lnTo>
                    <a:lnTo>
                      <a:pt x="25" y="29"/>
                    </a:lnTo>
                    <a:lnTo>
                      <a:pt x="29" y="11"/>
                    </a:lnTo>
                    <a:lnTo>
                      <a:pt x="9" y="0"/>
                    </a:lnTo>
                    <a:lnTo>
                      <a:pt x="10" y="2"/>
                    </a:lnTo>
                    <a:lnTo>
                      <a:pt x="9" y="0"/>
                    </a:lnTo>
                    <a:lnTo>
                      <a:pt x="4" y="0"/>
                    </a:lnTo>
                    <a:lnTo>
                      <a:pt x="0" y="6"/>
                    </a:lnTo>
                    <a:lnTo>
                      <a:pt x="2" y="13"/>
                    </a:lnTo>
                    <a:lnTo>
                      <a:pt x="5" y="18"/>
                    </a:lnTo>
                    <a:lnTo>
                      <a:pt x="4"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47" name="Freeform 684"/>
              <p:cNvSpPr>
                <a:spLocks/>
              </p:cNvSpPr>
              <p:nvPr/>
            </p:nvSpPr>
            <p:spPr bwMode="auto">
              <a:xfrm>
                <a:off x="3091" y="2452"/>
                <a:ext cx="15" cy="15"/>
              </a:xfrm>
              <a:custGeom>
                <a:avLst/>
                <a:gdLst>
                  <a:gd name="T0" fmla="*/ 3 w 28"/>
                  <a:gd name="T1" fmla="*/ 10 h 29"/>
                  <a:gd name="T2" fmla="*/ 2 w 28"/>
                  <a:gd name="T3" fmla="*/ 9 h 29"/>
                  <a:gd name="T4" fmla="*/ 12 w 28"/>
                  <a:gd name="T5" fmla="*/ 15 h 29"/>
                  <a:gd name="T6" fmla="*/ 15 w 28"/>
                  <a:gd name="T7" fmla="*/ 8 h 29"/>
                  <a:gd name="T8" fmla="*/ 5 w 28"/>
                  <a:gd name="T9" fmla="*/ 1 h 29"/>
                  <a:gd name="T10" fmla="*/ 4 w 28"/>
                  <a:gd name="T11" fmla="*/ 0 h 29"/>
                  <a:gd name="T12" fmla="*/ 5 w 28"/>
                  <a:gd name="T13" fmla="*/ 1 h 29"/>
                  <a:gd name="T14" fmla="*/ 3 w 28"/>
                  <a:gd name="T15" fmla="*/ 1 h 29"/>
                  <a:gd name="T16" fmla="*/ 1 w 28"/>
                  <a:gd name="T17" fmla="*/ 3 h 29"/>
                  <a:gd name="T18" fmla="*/ 0 w 28"/>
                  <a:gd name="T19" fmla="*/ 7 h 29"/>
                  <a:gd name="T20" fmla="*/ 2 w 28"/>
                  <a:gd name="T21" fmla="*/ 9 h 29"/>
                  <a:gd name="T22" fmla="*/ 3 w 28"/>
                  <a:gd name="T23" fmla="*/ 1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5" y="19"/>
                    </a:moveTo>
                    <a:lnTo>
                      <a:pt x="3" y="17"/>
                    </a:lnTo>
                    <a:lnTo>
                      <a:pt x="22" y="29"/>
                    </a:lnTo>
                    <a:lnTo>
                      <a:pt x="28" y="15"/>
                    </a:lnTo>
                    <a:lnTo>
                      <a:pt x="10" y="2"/>
                    </a:lnTo>
                    <a:lnTo>
                      <a:pt x="8" y="0"/>
                    </a:lnTo>
                    <a:lnTo>
                      <a:pt x="10" y="2"/>
                    </a:lnTo>
                    <a:lnTo>
                      <a:pt x="5" y="2"/>
                    </a:lnTo>
                    <a:lnTo>
                      <a:pt x="2" y="6"/>
                    </a:lnTo>
                    <a:lnTo>
                      <a:pt x="0" y="13"/>
                    </a:lnTo>
                    <a:lnTo>
                      <a:pt x="3" y="17"/>
                    </a:lnTo>
                    <a:lnTo>
                      <a:pt x="5"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48" name="Freeform 685"/>
              <p:cNvSpPr>
                <a:spLocks/>
              </p:cNvSpPr>
              <p:nvPr/>
            </p:nvSpPr>
            <p:spPr bwMode="auto">
              <a:xfrm>
                <a:off x="3081" y="2447"/>
                <a:ext cx="15" cy="14"/>
              </a:xfrm>
              <a:custGeom>
                <a:avLst/>
                <a:gdLst>
                  <a:gd name="T0" fmla="*/ 3 w 28"/>
                  <a:gd name="T1" fmla="*/ 9 h 29"/>
                  <a:gd name="T2" fmla="*/ 3 w 28"/>
                  <a:gd name="T3" fmla="*/ 9 h 29"/>
                  <a:gd name="T4" fmla="*/ 13 w 28"/>
                  <a:gd name="T5" fmla="*/ 14 h 29"/>
                  <a:gd name="T6" fmla="*/ 15 w 28"/>
                  <a:gd name="T7" fmla="*/ 5 h 29"/>
                  <a:gd name="T8" fmla="*/ 4 w 28"/>
                  <a:gd name="T9" fmla="*/ 0 h 29"/>
                  <a:gd name="T10" fmla="*/ 4 w 28"/>
                  <a:gd name="T11" fmla="*/ 0 h 29"/>
                  <a:gd name="T12" fmla="*/ 4 w 28"/>
                  <a:gd name="T13" fmla="*/ 0 h 29"/>
                  <a:gd name="T14" fmla="*/ 2 w 28"/>
                  <a:gd name="T15" fmla="*/ 0 h 29"/>
                  <a:gd name="T16" fmla="*/ 0 w 28"/>
                  <a:gd name="T17" fmla="*/ 2 h 29"/>
                  <a:gd name="T18" fmla="*/ 1 w 28"/>
                  <a:gd name="T19" fmla="*/ 6 h 29"/>
                  <a:gd name="T20" fmla="*/ 3 w 28"/>
                  <a:gd name="T21" fmla="*/ 9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5" y="18"/>
                    </a:moveTo>
                    <a:lnTo>
                      <a:pt x="5" y="18"/>
                    </a:lnTo>
                    <a:lnTo>
                      <a:pt x="25" y="29"/>
                    </a:lnTo>
                    <a:lnTo>
                      <a:pt x="28" y="10"/>
                    </a:lnTo>
                    <a:lnTo>
                      <a:pt x="8" y="0"/>
                    </a:lnTo>
                    <a:lnTo>
                      <a:pt x="3" y="0"/>
                    </a:lnTo>
                    <a:lnTo>
                      <a:pt x="0" y="5"/>
                    </a:lnTo>
                    <a:lnTo>
                      <a:pt x="2" y="12"/>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49" name="Freeform 686"/>
              <p:cNvSpPr>
                <a:spLocks/>
              </p:cNvSpPr>
              <p:nvPr/>
            </p:nvSpPr>
            <p:spPr bwMode="auto">
              <a:xfrm>
                <a:off x="3071" y="2441"/>
                <a:ext cx="15" cy="15"/>
              </a:xfrm>
              <a:custGeom>
                <a:avLst/>
                <a:gdLst>
                  <a:gd name="T0" fmla="*/ 2 w 28"/>
                  <a:gd name="T1" fmla="*/ 8 h 29"/>
                  <a:gd name="T2" fmla="*/ 3 w 28"/>
                  <a:gd name="T3" fmla="*/ 9 h 29"/>
                  <a:gd name="T4" fmla="*/ 13 w 28"/>
                  <a:gd name="T5" fmla="*/ 15 h 29"/>
                  <a:gd name="T6" fmla="*/ 15 w 28"/>
                  <a:gd name="T7" fmla="*/ 6 h 29"/>
                  <a:gd name="T8" fmla="*/ 4 w 28"/>
                  <a:gd name="T9" fmla="*/ 0 h 29"/>
                  <a:gd name="T10" fmla="*/ 5 w 28"/>
                  <a:gd name="T11" fmla="*/ 1 h 29"/>
                  <a:gd name="T12" fmla="*/ 4 w 28"/>
                  <a:gd name="T13" fmla="*/ 0 h 29"/>
                  <a:gd name="T14" fmla="*/ 2 w 28"/>
                  <a:gd name="T15" fmla="*/ 0 h 29"/>
                  <a:gd name="T16" fmla="*/ 0 w 28"/>
                  <a:gd name="T17" fmla="*/ 3 h 29"/>
                  <a:gd name="T18" fmla="*/ 1 w 28"/>
                  <a:gd name="T19" fmla="*/ 6 h 29"/>
                  <a:gd name="T20" fmla="*/ 3 w 28"/>
                  <a:gd name="T21" fmla="*/ 9 h 29"/>
                  <a:gd name="T22" fmla="*/ 2 w 28"/>
                  <a:gd name="T23" fmla="*/ 8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3" y="16"/>
                    </a:moveTo>
                    <a:lnTo>
                      <a:pt x="5" y="18"/>
                    </a:lnTo>
                    <a:lnTo>
                      <a:pt x="25" y="29"/>
                    </a:lnTo>
                    <a:lnTo>
                      <a:pt x="28" y="11"/>
                    </a:lnTo>
                    <a:lnTo>
                      <a:pt x="8" y="0"/>
                    </a:lnTo>
                    <a:lnTo>
                      <a:pt x="10" y="2"/>
                    </a:lnTo>
                    <a:lnTo>
                      <a:pt x="8" y="0"/>
                    </a:lnTo>
                    <a:lnTo>
                      <a:pt x="3" y="0"/>
                    </a:lnTo>
                    <a:lnTo>
                      <a:pt x="0" y="5"/>
                    </a:lnTo>
                    <a:lnTo>
                      <a:pt x="1" y="12"/>
                    </a:lnTo>
                    <a:lnTo>
                      <a:pt x="5" y="18"/>
                    </a:lnTo>
                    <a:lnTo>
                      <a:pt x="3"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50" name="Freeform 687"/>
              <p:cNvSpPr>
                <a:spLocks/>
              </p:cNvSpPr>
              <p:nvPr/>
            </p:nvSpPr>
            <p:spPr bwMode="auto">
              <a:xfrm>
                <a:off x="3062" y="2435"/>
                <a:ext cx="14" cy="15"/>
              </a:xfrm>
              <a:custGeom>
                <a:avLst/>
                <a:gdLst>
                  <a:gd name="T0" fmla="*/ 2 w 29"/>
                  <a:gd name="T1" fmla="*/ 9 h 29"/>
                  <a:gd name="T2" fmla="*/ 2 w 29"/>
                  <a:gd name="T3" fmla="*/ 8 h 29"/>
                  <a:gd name="T4" fmla="*/ 11 w 29"/>
                  <a:gd name="T5" fmla="*/ 15 h 29"/>
                  <a:gd name="T6" fmla="*/ 14 w 29"/>
                  <a:gd name="T7" fmla="*/ 8 h 29"/>
                  <a:gd name="T8" fmla="*/ 5 w 29"/>
                  <a:gd name="T9" fmla="*/ 1 h 29"/>
                  <a:gd name="T10" fmla="*/ 4 w 29"/>
                  <a:gd name="T11" fmla="*/ 0 h 29"/>
                  <a:gd name="T12" fmla="*/ 5 w 29"/>
                  <a:gd name="T13" fmla="*/ 1 h 29"/>
                  <a:gd name="T14" fmla="*/ 2 w 29"/>
                  <a:gd name="T15" fmla="*/ 1 h 29"/>
                  <a:gd name="T16" fmla="*/ 1 w 29"/>
                  <a:gd name="T17" fmla="*/ 3 h 29"/>
                  <a:gd name="T18" fmla="*/ 0 w 29"/>
                  <a:gd name="T19" fmla="*/ 7 h 29"/>
                  <a:gd name="T20" fmla="*/ 2 w 29"/>
                  <a:gd name="T21" fmla="*/ 8 h 29"/>
                  <a:gd name="T22" fmla="*/ 2 w 29"/>
                  <a:gd name="T23" fmla="*/ 9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5" y="18"/>
                    </a:moveTo>
                    <a:lnTo>
                      <a:pt x="4" y="16"/>
                    </a:lnTo>
                    <a:lnTo>
                      <a:pt x="22" y="29"/>
                    </a:lnTo>
                    <a:lnTo>
                      <a:pt x="29" y="15"/>
                    </a:lnTo>
                    <a:lnTo>
                      <a:pt x="10" y="2"/>
                    </a:lnTo>
                    <a:lnTo>
                      <a:pt x="9" y="0"/>
                    </a:lnTo>
                    <a:lnTo>
                      <a:pt x="10" y="2"/>
                    </a:lnTo>
                    <a:lnTo>
                      <a:pt x="5" y="2"/>
                    </a:lnTo>
                    <a:lnTo>
                      <a:pt x="2" y="5"/>
                    </a:lnTo>
                    <a:lnTo>
                      <a:pt x="0" y="13"/>
                    </a:lnTo>
                    <a:lnTo>
                      <a:pt x="4" y="16"/>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51" name="Freeform 688"/>
              <p:cNvSpPr>
                <a:spLocks/>
              </p:cNvSpPr>
              <p:nvPr/>
            </p:nvSpPr>
            <p:spPr bwMode="auto">
              <a:xfrm>
                <a:off x="3052" y="2430"/>
                <a:ext cx="14" cy="14"/>
              </a:xfrm>
              <a:custGeom>
                <a:avLst/>
                <a:gdLst>
                  <a:gd name="T0" fmla="*/ 2 w 29"/>
                  <a:gd name="T1" fmla="*/ 9 h 29"/>
                  <a:gd name="T2" fmla="*/ 2 w 29"/>
                  <a:gd name="T3" fmla="*/ 9 h 29"/>
                  <a:gd name="T4" fmla="*/ 12 w 29"/>
                  <a:gd name="T5" fmla="*/ 14 h 29"/>
                  <a:gd name="T6" fmla="*/ 14 w 29"/>
                  <a:gd name="T7" fmla="*/ 5 h 29"/>
                  <a:gd name="T8" fmla="*/ 4 w 29"/>
                  <a:gd name="T9" fmla="*/ 0 h 29"/>
                  <a:gd name="T10" fmla="*/ 4 w 29"/>
                  <a:gd name="T11" fmla="*/ 0 h 29"/>
                  <a:gd name="T12" fmla="*/ 4 w 29"/>
                  <a:gd name="T13" fmla="*/ 0 h 29"/>
                  <a:gd name="T14" fmla="*/ 2 w 29"/>
                  <a:gd name="T15" fmla="*/ 0 h 29"/>
                  <a:gd name="T16" fmla="*/ 0 w 29"/>
                  <a:gd name="T17" fmla="*/ 3 h 29"/>
                  <a:gd name="T18" fmla="*/ 1 w 29"/>
                  <a:gd name="T19" fmla="*/ 6 h 29"/>
                  <a:gd name="T20" fmla="*/ 2 w 29"/>
                  <a:gd name="T21" fmla="*/ 9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 h="29">
                    <a:moveTo>
                      <a:pt x="5" y="18"/>
                    </a:moveTo>
                    <a:lnTo>
                      <a:pt x="5" y="18"/>
                    </a:lnTo>
                    <a:lnTo>
                      <a:pt x="25" y="29"/>
                    </a:lnTo>
                    <a:lnTo>
                      <a:pt x="29" y="11"/>
                    </a:lnTo>
                    <a:lnTo>
                      <a:pt x="9" y="0"/>
                    </a:lnTo>
                    <a:lnTo>
                      <a:pt x="4" y="0"/>
                    </a:lnTo>
                    <a:lnTo>
                      <a:pt x="0" y="6"/>
                    </a:lnTo>
                    <a:lnTo>
                      <a:pt x="2" y="13"/>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52" name="Freeform 689"/>
              <p:cNvSpPr>
                <a:spLocks/>
              </p:cNvSpPr>
              <p:nvPr/>
            </p:nvSpPr>
            <p:spPr bwMode="auto">
              <a:xfrm>
                <a:off x="3042" y="2424"/>
                <a:ext cx="14" cy="15"/>
              </a:xfrm>
              <a:custGeom>
                <a:avLst/>
                <a:gdLst>
                  <a:gd name="T0" fmla="*/ 2 w 29"/>
                  <a:gd name="T1" fmla="*/ 9 h 29"/>
                  <a:gd name="T2" fmla="*/ 2 w 29"/>
                  <a:gd name="T3" fmla="*/ 9 h 29"/>
                  <a:gd name="T4" fmla="*/ 12 w 29"/>
                  <a:gd name="T5" fmla="*/ 15 h 29"/>
                  <a:gd name="T6" fmla="*/ 14 w 29"/>
                  <a:gd name="T7" fmla="*/ 6 h 29"/>
                  <a:gd name="T8" fmla="*/ 4 w 29"/>
                  <a:gd name="T9" fmla="*/ 0 h 29"/>
                  <a:gd name="T10" fmla="*/ 5 w 29"/>
                  <a:gd name="T11" fmla="*/ 1 h 29"/>
                  <a:gd name="T12" fmla="*/ 4 w 29"/>
                  <a:gd name="T13" fmla="*/ 0 h 29"/>
                  <a:gd name="T14" fmla="*/ 2 w 29"/>
                  <a:gd name="T15" fmla="*/ 0 h 29"/>
                  <a:gd name="T16" fmla="*/ 0 w 29"/>
                  <a:gd name="T17" fmla="*/ 3 h 29"/>
                  <a:gd name="T18" fmla="*/ 1 w 29"/>
                  <a:gd name="T19" fmla="*/ 7 h 29"/>
                  <a:gd name="T20" fmla="*/ 2 w 29"/>
                  <a:gd name="T21" fmla="*/ 9 h 29"/>
                  <a:gd name="T22" fmla="*/ 2 w 29"/>
                  <a:gd name="T23" fmla="*/ 9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4" y="17"/>
                    </a:moveTo>
                    <a:lnTo>
                      <a:pt x="5" y="18"/>
                    </a:lnTo>
                    <a:lnTo>
                      <a:pt x="25" y="29"/>
                    </a:lnTo>
                    <a:lnTo>
                      <a:pt x="29" y="11"/>
                    </a:lnTo>
                    <a:lnTo>
                      <a:pt x="9" y="0"/>
                    </a:lnTo>
                    <a:lnTo>
                      <a:pt x="10" y="2"/>
                    </a:lnTo>
                    <a:lnTo>
                      <a:pt x="9" y="0"/>
                    </a:lnTo>
                    <a:lnTo>
                      <a:pt x="4" y="0"/>
                    </a:lnTo>
                    <a:lnTo>
                      <a:pt x="0" y="6"/>
                    </a:lnTo>
                    <a:lnTo>
                      <a:pt x="2" y="13"/>
                    </a:lnTo>
                    <a:lnTo>
                      <a:pt x="5" y="18"/>
                    </a:lnTo>
                    <a:lnTo>
                      <a:pt x="4"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53" name="Freeform 690"/>
              <p:cNvSpPr>
                <a:spLocks/>
              </p:cNvSpPr>
              <p:nvPr/>
            </p:nvSpPr>
            <p:spPr bwMode="auto">
              <a:xfrm>
                <a:off x="3033" y="2418"/>
                <a:ext cx="14" cy="14"/>
              </a:xfrm>
              <a:custGeom>
                <a:avLst/>
                <a:gdLst>
                  <a:gd name="T0" fmla="*/ 3 w 28"/>
                  <a:gd name="T1" fmla="*/ 9 h 29"/>
                  <a:gd name="T2" fmla="*/ 2 w 28"/>
                  <a:gd name="T3" fmla="*/ 8 h 29"/>
                  <a:gd name="T4" fmla="*/ 11 w 28"/>
                  <a:gd name="T5" fmla="*/ 14 h 29"/>
                  <a:gd name="T6" fmla="*/ 14 w 28"/>
                  <a:gd name="T7" fmla="*/ 7 h 29"/>
                  <a:gd name="T8" fmla="*/ 5 w 28"/>
                  <a:gd name="T9" fmla="*/ 1 h 29"/>
                  <a:gd name="T10" fmla="*/ 4 w 28"/>
                  <a:gd name="T11" fmla="*/ 0 h 29"/>
                  <a:gd name="T12" fmla="*/ 5 w 28"/>
                  <a:gd name="T13" fmla="*/ 1 h 29"/>
                  <a:gd name="T14" fmla="*/ 3 w 28"/>
                  <a:gd name="T15" fmla="*/ 1 h 29"/>
                  <a:gd name="T16" fmla="*/ 1 w 28"/>
                  <a:gd name="T17" fmla="*/ 2 h 29"/>
                  <a:gd name="T18" fmla="*/ 0 w 28"/>
                  <a:gd name="T19" fmla="*/ 6 h 29"/>
                  <a:gd name="T20" fmla="*/ 2 w 28"/>
                  <a:gd name="T21" fmla="*/ 8 h 29"/>
                  <a:gd name="T22" fmla="*/ 3 w 28"/>
                  <a:gd name="T23" fmla="*/ 9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5" y="18"/>
                    </a:moveTo>
                    <a:lnTo>
                      <a:pt x="3" y="16"/>
                    </a:lnTo>
                    <a:lnTo>
                      <a:pt x="22" y="29"/>
                    </a:lnTo>
                    <a:lnTo>
                      <a:pt x="28" y="14"/>
                    </a:lnTo>
                    <a:lnTo>
                      <a:pt x="10" y="2"/>
                    </a:lnTo>
                    <a:lnTo>
                      <a:pt x="8" y="0"/>
                    </a:lnTo>
                    <a:lnTo>
                      <a:pt x="10" y="2"/>
                    </a:lnTo>
                    <a:lnTo>
                      <a:pt x="5" y="2"/>
                    </a:lnTo>
                    <a:lnTo>
                      <a:pt x="2" y="5"/>
                    </a:lnTo>
                    <a:lnTo>
                      <a:pt x="0" y="12"/>
                    </a:lnTo>
                    <a:lnTo>
                      <a:pt x="3" y="16"/>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54" name="Freeform 691"/>
              <p:cNvSpPr>
                <a:spLocks/>
              </p:cNvSpPr>
              <p:nvPr/>
            </p:nvSpPr>
            <p:spPr bwMode="auto">
              <a:xfrm>
                <a:off x="3023" y="2412"/>
                <a:ext cx="14" cy="15"/>
              </a:xfrm>
              <a:custGeom>
                <a:avLst/>
                <a:gdLst>
                  <a:gd name="T0" fmla="*/ 2 w 28"/>
                  <a:gd name="T1" fmla="*/ 9 h 29"/>
                  <a:gd name="T2" fmla="*/ 3 w 28"/>
                  <a:gd name="T3" fmla="*/ 9 h 29"/>
                  <a:gd name="T4" fmla="*/ 13 w 28"/>
                  <a:gd name="T5" fmla="*/ 15 h 29"/>
                  <a:gd name="T6" fmla="*/ 14 w 28"/>
                  <a:gd name="T7" fmla="*/ 6 h 29"/>
                  <a:gd name="T8" fmla="*/ 4 w 28"/>
                  <a:gd name="T9" fmla="*/ 0 h 29"/>
                  <a:gd name="T10" fmla="*/ 5 w 28"/>
                  <a:gd name="T11" fmla="*/ 0 h 29"/>
                  <a:gd name="T12" fmla="*/ 4 w 28"/>
                  <a:gd name="T13" fmla="*/ 0 h 29"/>
                  <a:gd name="T14" fmla="*/ 2 w 28"/>
                  <a:gd name="T15" fmla="*/ 0 h 29"/>
                  <a:gd name="T16" fmla="*/ 0 w 28"/>
                  <a:gd name="T17" fmla="*/ 3 h 29"/>
                  <a:gd name="T18" fmla="*/ 1 w 28"/>
                  <a:gd name="T19" fmla="*/ 7 h 29"/>
                  <a:gd name="T20" fmla="*/ 3 w 28"/>
                  <a:gd name="T21" fmla="*/ 9 h 29"/>
                  <a:gd name="T22" fmla="*/ 2 w 28"/>
                  <a:gd name="T23" fmla="*/ 9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3" y="18"/>
                    </a:moveTo>
                    <a:lnTo>
                      <a:pt x="5" y="18"/>
                    </a:lnTo>
                    <a:lnTo>
                      <a:pt x="25" y="29"/>
                    </a:lnTo>
                    <a:lnTo>
                      <a:pt x="28" y="11"/>
                    </a:lnTo>
                    <a:lnTo>
                      <a:pt x="8" y="0"/>
                    </a:lnTo>
                    <a:lnTo>
                      <a:pt x="10" y="0"/>
                    </a:lnTo>
                    <a:lnTo>
                      <a:pt x="8" y="0"/>
                    </a:lnTo>
                    <a:lnTo>
                      <a:pt x="3" y="0"/>
                    </a:lnTo>
                    <a:lnTo>
                      <a:pt x="0" y="5"/>
                    </a:lnTo>
                    <a:lnTo>
                      <a:pt x="2" y="13"/>
                    </a:lnTo>
                    <a:lnTo>
                      <a:pt x="5" y="18"/>
                    </a:lnTo>
                    <a:lnTo>
                      <a:pt x="3"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55" name="Freeform 692"/>
              <p:cNvSpPr>
                <a:spLocks/>
              </p:cNvSpPr>
              <p:nvPr/>
            </p:nvSpPr>
            <p:spPr bwMode="auto">
              <a:xfrm>
                <a:off x="3013" y="2406"/>
                <a:ext cx="15" cy="15"/>
              </a:xfrm>
              <a:custGeom>
                <a:avLst/>
                <a:gdLst>
                  <a:gd name="T0" fmla="*/ 2 w 30"/>
                  <a:gd name="T1" fmla="*/ 9 h 31"/>
                  <a:gd name="T2" fmla="*/ 2 w 30"/>
                  <a:gd name="T3" fmla="*/ 9 h 31"/>
                  <a:gd name="T4" fmla="*/ 12 w 30"/>
                  <a:gd name="T5" fmla="*/ 15 h 31"/>
                  <a:gd name="T6" fmla="*/ 15 w 30"/>
                  <a:gd name="T7" fmla="*/ 6 h 31"/>
                  <a:gd name="T8" fmla="*/ 5 w 30"/>
                  <a:gd name="T9" fmla="*/ 0 h 31"/>
                  <a:gd name="T10" fmla="*/ 5 w 30"/>
                  <a:gd name="T11" fmla="*/ 0 h 31"/>
                  <a:gd name="T12" fmla="*/ 5 w 30"/>
                  <a:gd name="T13" fmla="*/ 0 h 31"/>
                  <a:gd name="T14" fmla="*/ 3 w 30"/>
                  <a:gd name="T15" fmla="*/ 0 h 31"/>
                  <a:gd name="T16" fmla="*/ 0 w 30"/>
                  <a:gd name="T17" fmla="*/ 3 h 31"/>
                  <a:gd name="T18" fmla="*/ 0 w 30"/>
                  <a:gd name="T19" fmla="*/ 6 h 31"/>
                  <a:gd name="T20" fmla="*/ 2 w 30"/>
                  <a:gd name="T21" fmla="*/ 9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0" h="31">
                    <a:moveTo>
                      <a:pt x="3" y="18"/>
                    </a:moveTo>
                    <a:lnTo>
                      <a:pt x="3" y="18"/>
                    </a:lnTo>
                    <a:lnTo>
                      <a:pt x="23" y="31"/>
                    </a:lnTo>
                    <a:lnTo>
                      <a:pt x="30" y="13"/>
                    </a:lnTo>
                    <a:lnTo>
                      <a:pt x="10" y="0"/>
                    </a:lnTo>
                    <a:lnTo>
                      <a:pt x="5" y="0"/>
                    </a:lnTo>
                    <a:lnTo>
                      <a:pt x="0" y="6"/>
                    </a:lnTo>
                    <a:lnTo>
                      <a:pt x="0" y="13"/>
                    </a:lnTo>
                    <a:lnTo>
                      <a:pt x="3"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56" name="Freeform 693"/>
              <p:cNvSpPr>
                <a:spLocks/>
              </p:cNvSpPr>
              <p:nvPr/>
            </p:nvSpPr>
            <p:spPr bwMode="auto">
              <a:xfrm>
                <a:off x="3004" y="2401"/>
                <a:ext cx="14" cy="14"/>
              </a:xfrm>
              <a:custGeom>
                <a:avLst/>
                <a:gdLst>
                  <a:gd name="T0" fmla="*/ 2 w 29"/>
                  <a:gd name="T1" fmla="*/ 9 h 29"/>
                  <a:gd name="T2" fmla="*/ 2 w 29"/>
                  <a:gd name="T3" fmla="*/ 9 h 29"/>
                  <a:gd name="T4" fmla="*/ 11 w 29"/>
                  <a:gd name="T5" fmla="*/ 14 h 29"/>
                  <a:gd name="T6" fmla="*/ 14 w 29"/>
                  <a:gd name="T7" fmla="*/ 5 h 29"/>
                  <a:gd name="T8" fmla="*/ 5 w 29"/>
                  <a:gd name="T9" fmla="*/ 0 h 29"/>
                  <a:gd name="T10" fmla="*/ 4 w 29"/>
                  <a:gd name="T11" fmla="*/ 0 h 29"/>
                  <a:gd name="T12" fmla="*/ 5 w 29"/>
                  <a:gd name="T13" fmla="*/ 0 h 29"/>
                  <a:gd name="T14" fmla="*/ 2 w 29"/>
                  <a:gd name="T15" fmla="*/ 0 h 29"/>
                  <a:gd name="T16" fmla="*/ 0 w 29"/>
                  <a:gd name="T17" fmla="*/ 3 h 29"/>
                  <a:gd name="T18" fmla="*/ 0 w 29"/>
                  <a:gd name="T19" fmla="*/ 6 h 29"/>
                  <a:gd name="T20" fmla="*/ 2 w 29"/>
                  <a:gd name="T21" fmla="*/ 9 h 29"/>
                  <a:gd name="T22" fmla="*/ 2 w 29"/>
                  <a:gd name="T23" fmla="*/ 9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5" y="18"/>
                    </a:moveTo>
                    <a:lnTo>
                      <a:pt x="4" y="18"/>
                    </a:lnTo>
                    <a:lnTo>
                      <a:pt x="22" y="29"/>
                    </a:lnTo>
                    <a:lnTo>
                      <a:pt x="29" y="11"/>
                    </a:lnTo>
                    <a:lnTo>
                      <a:pt x="10" y="0"/>
                    </a:lnTo>
                    <a:lnTo>
                      <a:pt x="9" y="0"/>
                    </a:lnTo>
                    <a:lnTo>
                      <a:pt x="10" y="0"/>
                    </a:lnTo>
                    <a:lnTo>
                      <a:pt x="5" y="0"/>
                    </a:lnTo>
                    <a:lnTo>
                      <a:pt x="0" y="6"/>
                    </a:lnTo>
                    <a:lnTo>
                      <a:pt x="0" y="13"/>
                    </a:lnTo>
                    <a:lnTo>
                      <a:pt x="4" y="18"/>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57" name="Freeform 694"/>
              <p:cNvSpPr>
                <a:spLocks/>
              </p:cNvSpPr>
              <p:nvPr/>
            </p:nvSpPr>
            <p:spPr bwMode="auto">
              <a:xfrm>
                <a:off x="2994" y="2395"/>
                <a:ext cx="14" cy="15"/>
              </a:xfrm>
              <a:custGeom>
                <a:avLst/>
                <a:gdLst>
                  <a:gd name="T0" fmla="*/ 2 w 29"/>
                  <a:gd name="T1" fmla="*/ 10 h 29"/>
                  <a:gd name="T2" fmla="*/ 2 w 29"/>
                  <a:gd name="T3" fmla="*/ 10 h 29"/>
                  <a:gd name="T4" fmla="*/ 12 w 29"/>
                  <a:gd name="T5" fmla="*/ 15 h 29"/>
                  <a:gd name="T6" fmla="*/ 14 w 29"/>
                  <a:gd name="T7" fmla="*/ 6 h 29"/>
                  <a:gd name="T8" fmla="*/ 4 w 29"/>
                  <a:gd name="T9" fmla="*/ 0 h 29"/>
                  <a:gd name="T10" fmla="*/ 5 w 29"/>
                  <a:gd name="T11" fmla="*/ 0 h 29"/>
                  <a:gd name="T12" fmla="*/ 4 w 29"/>
                  <a:gd name="T13" fmla="*/ 0 h 29"/>
                  <a:gd name="T14" fmla="*/ 2 w 29"/>
                  <a:gd name="T15" fmla="*/ 0 h 29"/>
                  <a:gd name="T16" fmla="*/ 0 w 29"/>
                  <a:gd name="T17" fmla="*/ 3 h 29"/>
                  <a:gd name="T18" fmla="*/ 1 w 29"/>
                  <a:gd name="T19" fmla="*/ 7 h 29"/>
                  <a:gd name="T20" fmla="*/ 2 w 29"/>
                  <a:gd name="T21" fmla="*/ 10 h 29"/>
                  <a:gd name="T22" fmla="*/ 2 w 29"/>
                  <a:gd name="T23" fmla="*/ 1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4" y="19"/>
                    </a:moveTo>
                    <a:lnTo>
                      <a:pt x="5" y="19"/>
                    </a:lnTo>
                    <a:lnTo>
                      <a:pt x="25" y="29"/>
                    </a:lnTo>
                    <a:lnTo>
                      <a:pt x="29" y="11"/>
                    </a:lnTo>
                    <a:lnTo>
                      <a:pt x="9" y="0"/>
                    </a:lnTo>
                    <a:lnTo>
                      <a:pt x="10" y="0"/>
                    </a:lnTo>
                    <a:lnTo>
                      <a:pt x="9" y="0"/>
                    </a:lnTo>
                    <a:lnTo>
                      <a:pt x="4" y="0"/>
                    </a:lnTo>
                    <a:lnTo>
                      <a:pt x="0" y="6"/>
                    </a:lnTo>
                    <a:lnTo>
                      <a:pt x="2" y="13"/>
                    </a:lnTo>
                    <a:lnTo>
                      <a:pt x="5" y="19"/>
                    </a:lnTo>
                    <a:lnTo>
                      <a:pt x="4"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58" name="Freeform 695"/>
              <p:cNvSpPr>
                <a:spLocks/>
              </p:cNvSpPr>
              <p:nvPr/>
            </p:nvSpPr>
            <p:spPr bwMode="auto">
              <a:xfrm>
                <a:off x="2984" y="2389"/>
                <a:ext cx="15" cy="15"/>
              </a:xfrm>
              <a:custGeom>
                <a:avLst/>
                <a:gdLst>
                  <a:gd name="T0" fmla="*/ 3 w 30"/>
                  <a:gd name="T1" fmla="*/ 9 h 31"/>
                  <a:gd name="T2" fmla="*/ 2 w 30"/>
                  <a:gd name="T3" fmla="*/ 9 h 31"/>
                  <a:gd name="T4" fmla="*/ 12 w 30"/>
                  <a:gd name="T5" fmla="*/ 15 h 31"/>
                  <a:gd name="T6" fmla="*/ 15 w 30"/>
                  <a:gd name="T7" fmla="*/ 6 h 31"/>
                  <a:gd name="T8" fmla="*/ 5 w 30"/>
                  <a:gd name="T9" fmla="*/ 0 h 31"/>
                  <a:gd name="T10" fmla="*/ 5 w 30"/>
                  <a:gd name="T11" fmla="*/ 0 h 31"/>
                  <a:gd name="T12" fmla="*/ 5 w 30"/>
                  <a:gd name="T13" fmla="*/ 0 h 31"/>
                  <a:gd name="T14" fmla="*/ 3 w 30"/>
                  <a:gd name="T15" fmla="*/ 0 h 31"/>
                  <a:gd name="T16" fmla="*/ 0 w 30"/>
                  <a:gd name="T17" fmla="*/ 2 h 31"/>
                  <a:gd name="T18" fmla="*/ 0 w 30"/>
                  <a:gd name="T19" fmla="*/ 6 h 31"/>
                  <a:gd name="T20" fmla="*/ 2 w 30"/>
                  <a:gd name="T21" fmla="*/ 9 h 31"/>
                  <a:gd name="T22" fmla="*/ 3 w 30"/>
                  <a:gd name="T23" fmla="*/ 9 h 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0" h="31">
                    <a:moveTo>
                      <a:pt x="5" y="18"/>
                    </a:moveTo>
                    <a:lnTo>
                      <a:pt x="4" y="18"/>
                    </a:lnTo>
                    <a:lnTo>
                      <a:pt x="24" y="31"/>
                    </a:lnTo>
                    <a:lnTo>
                      <a:pt x="30" y="12"/>
                    </a:lnTo>
                    <a:lnTo>
                      <a:pt x="10" y="0"/>
                    </a:lnTo>
                    <a:lnTo>
                      <a:pt x="9" y="0"/>
                    </a:lnTo>
                    <a:lnTo>
                      <a:pt x="10" y="0"/>
                    </a:lnTo>
                    <a:lnTo>
                      <a:pt x="5" y="0"/>
                    </a:lnTo>
                    <a:lnTo>
                      <a:pt x="0" y="5"/>
                    </a:lnTo>
                    <a:lnTo>
                      <a:pt x="0" y="12"/>
                    </a:lnTo>
                    <a:lnTo>
                      <a:pt x="4" y="18"/>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59" name="Freeform 696"/>
              <p:cNvSpPr>
                <a:spLocks/>
              </p:cNvSpPr>
              <p:nvPr/>
            </p:nvSpPr>
            <p:spPr bwMode="auto">
              <a:xfrm>
                <a:off x="2974" y="2383"/>
                <a:ext cx="14" cy="15"/>
              </a:xfrm>
              <a:custGeom>
                <a:avLst/>
                <a:gdLst>
                  <a:gd name="T0" fmla="*/ 2 w 29"/>
                  <a:gd name="T1" fmla="*/ 9 h 29"/>
                  <a:gd name="T2" fmla="*/ 2 w 29"/>
                  <a:gd name="T3" fmla="*/ 9 h 29"/>
                  <a:gd name="T4" fmla="*/ 12 w 29"/>
                  <a:gd name="T5" fmla="*/ 15 h 29"/>
                  <a:gd name="T6" fmla="*/ 14 w 29"/>
                  <a:gd name="T7" fmla="*/ 6 h 29"/>
                  <a:gd name="T8" fmla="*/ 4 w 29"/>
                  <a:gd name="T9" fmla="*/ 0 h 29"/>
                  <a:gd name="T10" fmla="*/ 5 w 29"/>
                  <a:gd name="T11" fmla="*/ 0 h 29"/>
                  <a:gd name="T12" fmla="*/ 4 w 29"/>
                  <a:gd name="T13" fmla="*/ 0 h 29"/>
                  <a:gd name="T14" fmla="*/ 2 w 29"/>
                  <a:gd name="T15" fmla="*/ 0 h 29"/>
                  <a:gd name="T16" fmla="*/ 0 w 29"/>
                  <a:gd name="T17" fmla="*/ 3 h 29"/>
                  <a:gd name="T18" fmla="*/ 1 w 29"/>
                  <a:gd name="T19" fmla="*/ 7 h 29"/>
                  <a:gd name="T20" fmla="*/ 2 w 29"/>
                  <a:gd name="T21" fmla="*/ 9 h 29"/>
                  <a:gd name="T22" fmla="*/ 2 w 29"/>
                  <a:gd name="T23" fmla="*/ 9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4" y="18"/>
                    </a:moveTo>
                    <a:lnTo>
                      <a:pt x="5" y="18"/>
                    </a:lnTo>
                    <a:lnTo>
                      <a:pt x="25" y="29"/>
                    </a:lnTo>
                    <a:lnTo>
                      <a:pt x="29" y="11"/>
                    </a:lnTo>
                    <a:lnTo>
                      <a:pt x="9" y="0"/>
                    </a:lnTo>
                    <a:lnTo>
                      <a:pt x="10" y="0"/>
                    </a:lnTo>
                    <a:lnTo>
                      <a:pt x="9" y="0"/>
                    </a:lnTo>
                    <a:lnTo>
                      <a:pt x="4" y="0"/>
                    </a:lnTo>
                    <a:lnTo>
                      <a:pt x="0" y="5"/>
                    </a:lnTo>
                    <a:lnTo>
                      <a:pt x="2" y="13"/>
                    </a:lnTo>
                    <a:lnTo>
                      <a:pt x="5" y="18"/>
                    </a:lnTo>
                    <a:lnTo>
                      <a:pt x="4"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60" name="Freeform 697"/>
              <p:cNvSpPr>
                <a:spLocks/>
              </p:cNvSpPr>
              <p:nvPr/>
            </p:nvSpPr>
            <p:spPr bwMode="auto">
              <a:xfrm>
                <a:off x="2964" y="2378"/>
                <a:ext cx="15" cy="15"/>
              </a:xfrm>
              <a:custGeom>
                <a:avLst/>
                <a:gdLst>
                  <a:gd name="T0" fmla="*/ 2 w 28"/>
                  <a:gd name="T1" fmla="*/ 9 h 29"/>
                  <a:gd name="T2" fmla="*/ 2 w 28"/>
                  <a:gd name="T3" fmla="*/ 9 h 29"/>
                  <a:gd name="T4" fmla="*/ 12 w 28"/>
                  <a:gd name="T5" fmla="*/ 15 h 29"/>
                  <a:gd name="T6" fmla="*/ 15 w 28"/>
                  <a:gd name="T7" fmla="*/ 6 h 29"/>
                  <a:gd name="T8" fmla="*/ 5 w 28"/>
                  <a:gd name="T9" fmla="*/ 0 h 29"/>
                  <a:gd name="T10" fmla="*/ 5 w 28"/>
                  <a:gd name="T11" fmla="*/ 0 h 29"/>
                  <a:gd name="T12" fmla="*/ 5 w 28"/>
                  <a:gd name="T13" fmla="*/ 0 h 29"/>
                  <a:gd name="T14" fmla="*/ 3 w 28"/>
                  <a:gd name="T15" fmla="*/ 0 h 29"/>
                  <a:gd name="T16" fmla="*/ 0 w 28"/>
                  <a:gd name="T17" fmla="*/ 3 h 29"/>
                  <a:gd name="T18" fmla="*/ 0 w 28"/>
                  <a:gd name="T19" fmla="*/ 7 h 29"/>
                  <a:gd name="T20" fmla="*/ 2 w 28"/>
                  <a:gd name="T21" fmla="*/ 9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3" y="18"/>
                    </a:moveTo>
                    <a:lnTo>
                      <a:pt x="3" y="18"/>
                    </a:lnTo>
                    <a:lnTo>
                      <a:pt x="22" y="29"/>
                    </a:lnTo>
                    <a:lnTo>
                      <a:pt x="28" y="11"/>
                    </a:lnTo>
                    <a:lnTo>
                      <a:pt x="10" y="0"/>
                    </a:lnTo>
                    <a:lnTo>
                      <a:pt x="5" y="0"/>
                    </a:lnTo>
                    <a:lnTo>
                      <a:pt x="0" y="6"/>
                    </a:lnTo>
                    <a:lnTo>
                      <a:pt x="0" y="13"/>
                    </a:lnTo>
                    <a:lnTo>
                      <a:pt x="3"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61" name="Freeform 698"/>
              <p:cNvSpPr>
                <a:spLocks/>
              </p:cNvSpPr>
              <p:nvPr/>
            </p:nvSpPr>
            <p:spPr bwMode="auto">
              <a:xfrm>
                <a:off x="2954" y="2372"/>
                <a:ext cx="15" cy="15"/>
              </a:xfrm>
              <a:custGeom>
                <a:avLst/>
                <a:gdLst>
                  <a:gd name="T0" fmla="*/ 3 w 30"/>
                  <a:gd name="T1" fmla="*/ 9 h 31"/>
                  <a:gd name="T2" fmla="*/ 2 w 30"/>
                  <a:gd name="T3" fmla="*/ 9 h 31"/>
                  <a:gd name="T4" fmla="*/ 12 w 30"/>
                  <a:gd name="T5" fmla="*/ 15 h 31"/>
                  <a:gd name="T6" fmla="*/ 15 w 30"/>
                  <a:gd name="T7" fmla="*/ 6 h 31"/>
                  <a:gd name="T8" fmla="*/ 5 w 30"/>
                  <a:gd name="T9" fmla="*/ 0 h 31"/>
                  <a:gd name="T10" fmla="*/ 4 w 30"/>
                  <a:gd name="T11" fmla="*/ 0 h 31"/>
                  <a:gd name="T12" fmla="*/ 5 w 30"/>
                  <a:gd name="T13" fmla="*/ 0 h 31"/>
                  <a:gd name="T14" fmla="*/ 3 w 30"/>
                  <a:gd name="T15" fmla="*/ 0 h 31"/>
                  <a:gd name="T16" fmla="*/ 0 w 30"/>
                  <a:gd name="T17" fmla="*/ 3 h 31"/>
                  <a:gd name="T18" fmla="*/ 0 w 30"/>
                  <a:gd name="T19" fmla="*/ 6 h 31"/>
                  <a:gd name="T20" fmla="*/ 2 w 30"/>
                  <a:gd name="T21" fmla="*/ 9 h 31"/>
                  <a:gd name="T22" fmla="*/ 3 w 30"/>
                  <a:gd name="T23" fmla="*/ 9 h 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0" h="31">
                    <a:moveTo>
                      <a:pt x="5" y="19"/>
                    </a:moveTo>
                    <a:lnTo>
                      <a:pt x="3" y="19"/>
                    </a:lnTo>
                    <a:lnTo>
                      <a:pt x="23" y="31"/>
                    </a:lnTo>
                    <a:lnTo>
                      <a:pt x="30" y="13"/>
                    </a:lnTo>
                    <a:lnTo>
                      <a:pt x="10" y="0"/>
                    </a:lnTo>
                    <a:lnTo>
                      <a:pt x="8" y="0"/>
                    </a:lnTo>
                    <a:lnTo>
                      <a:pt x="10" y="0"/>
                    </a:lnTo>
                    <a:lnTo>
                      <a:pt x="5" y="0"/>
                    </a:lnTo>
                    <a:lnTo>
                      <a:pt x="0" y="6"/>
                    </a:lnTo>
                    <a:lnTo>
                      <a:pt x="0" y="13"/>
                    </a:lnTo>
                    <a:lnTo>
                      <a:pt x="3" y="19"/>
                    </a:lnTo>
                    <a:lnTo>
                      <a:pt x="5"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62" name="Freeform 699"/>
              <p:cNvSpPr>
                <a:spLocks/>
              </p:cNvSpPr>
              <p:nvPr/>
            </p:nvSpPr>
            <p:spPr bwMode="auto">
              <a:xfrm>
                <a:off x="2944" y="2366"/>
                <a:ext cx="15" cy="15"/>
              </a:xfrm>
              <a:custGeom>
                <a:avLst/>
                <a:gdLst>
                  <a:gd name="T0" fmla="*/ 2 w 28"/>
                  <a:gd name="T1" fmla="*/ 8 h 29"/>
                  <a:gd name="T2" fmla="*/ 3 w 28"/>
                  <a:gd name="T3" fmla="*/ 9 h 29"/>
                  <a:gd name="T4" fmla="*/ 13 w 28"/>
                  <a:gd name="T5" fmla="*/ 15 h 29"/>
                  <a:gd name="T6" fmla="*/ 15 w 28"/>
                  <a:gd name="T7" fmla="*/ 5 h 29"/>
                  <a:gd name="T8" fmla="*/ 4 w 28"/>
                  <a:gd name="T9" fmla="*/ 0 h 29"/>
                  <a:gd name="T10" fmla="*/ 5 w 28"/>
                  <a:gd name="T11" fmla="*/ 1 h 29"/>
                  <a:gd name="T12" fmla="*/ 4 w 28"/>
                  <a:gd name="T13" fmla="*/ 0 h 29"/>
                  <a:gd name="T14" fmla="*/ 2 w 28"/>
                  <a:gd name="T15" fmla="*/ 0 h 29"/>
                  <a:gd name="T16" fmla="*/ 0 w 28"/>
                  <a:gd name="T17" fmla="*/ 3 h 29"/>
                  <a:gd name="T18" fmla="*/ 1 w 28"/>
                  <a:gd name="T19" fmla="*/ 6 h 29"/>
                  <a:gd name="T20" fmla="*/ 3 w 28"/>
                  <a:gd name="T21" fmla="*/ 9 h 29"/>
                  <a:gd name="T22" fmla="*/ 2 w 28"/>
                  <a:gd name="T23" fmla="*/ 8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3" y="16"/>
                    </a:moveTo>
                    <a:lnTo>
                      <a:pt x="5" y="18"/>
                    </a:lnTo>
                    <a:lnTo>
                      <a:pt x="25" y="29"/>
                    </a:lnTo>
                    <a:lnTo>
                      <a:pt x="28" y="10"/>
                    </a:lnTo>
                    <a:lnTo>
                      <a:pt x="8" y="0"/>
                    </a:lnTo>
                    <a:lnTo>
                      <a:pt x="10" y="1"/>
                    </a:lnTo>
                    <a:lnTo>
                      <a:pt x="8" y="0"/>
                    </a:lnTo>
                    <a:lnTo>
                      <a:pt x="3" y="0"/>
                    </a:lnTo>
                    <a:lnTo>
                      <a:pt x="0" y="5"/>
                    </a:lnTo>
                    <a:lnTo>
                      <a:pt x="1" y="12"/>
                    </a:lnTo>
                    <a:lnTo>
                      <a:pt x="5" y="18"/>
                    </a:lnTo>
                    <a:lnTo>
                      <a:pt x="3"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63" name="Freeform 700"/>
              <p:cNvSpPr>
                <a:spLocks/>
              </p:cNvSpPr>
              <p:nvPr/>
            </p:nvSpPr>
            <p:spPr bwMode="auto">
              <a:xfrm>
                <a:off x="2935" y="2360"/>
                <a:ext cx="14" cy="14"/>
              </a:xfrm>
              <a:custGeom>
                <a:avLst/>
                <a:gdLst>
                  <a:gd name="T0" fmla="*/ 2 w 29"/>
                  <a:gd name="T1" fmla="*/ 9 h 29"/>
                  <a:gd name="T2" fmla="*/ 2 w 29"/>
                  <a:gd name="T3" fmla="*/ 8 h 29"/>
                  <a:gd name="T4" fmla="*/ 11 w 29"/>
                  <a:gd name="T5" fmla="*/ 14 h 29"/>
                  <a:gd name="T6" fmla="*/ 14 w 29"/>
                  <a:gd name="T7" fmla="*/ 7 h 29"/>
                  <a:gd name="T8" fmla="*/ 5 w 29"/>
                  <a:gd name="T9" fmla="*/ 1 h 29"/>
                  <a:gd name="T10" fmla="*/ 4 w 29"/>
                  <a:gd name="T11" fmla="*/ 0 h 29"/>
                  <a:gd name="T12" fmla="*/ 5 w 29"/>
                  <a:gd name="T13" fmla="*/ 1 h 29"/>
                  <a:gd name="T14" fmla="*/ 2 w 29"/>
                  <a:gd name="T15" fmla="*/ 1 h 29"/>
                  <a:gd name="T16" fmla="*/ 1 w 29"/>
                  <a:gd name="T17" fmla="*/ 2 h 29"/>
                  <a:gd name="T18" fmla="*/ 0 w 29"/>
                  <a:gd name="T19" fmla="*/ 6 h 29"/>
                  <a:gd name="T20" fmla="*/ 2 w 29"/>
                  <a:gd name="T21" fmla="*/ 8 h 29"/>
                  <a:gd name="T22" fmla="*/ 2 w 29"/>
                  <a:gd name="T23" fmla="*/ 9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5" y="18"/>
                    </a:moveTo>
                    <a:lnTo>
                      <a:pt x="4" y="16"/>
                    </a:lnTo>
                    <a:lnTo>
                      <a:pt x="22" y="29"/>
                    </a:lnTo>
                    <a:lnTo>
                      <a:pt x="29" y="14"/>
                    </a:lnTo>
                    <a:lnTo>
                      <a:pt x="10" y="2"/>
                    </a:lnTo>
                    <a:lnTo>
                      <a:pt x="9" y="0"/>
                    </a:lnTo>
                    <a:lnTo>
                      <a:pt x="10" y="2"/>
                    </a:lnTo>
                    <a:lnTo>
                      <a:pt x="5" y="2"/>
                    </a:lnTo>
                    <a:lnTo>
                      <a:pt x="2" y="5"/>
                    </a:lnTo>
                    <a:lnTo>
                      <a:pt x="0" y="13"/>
                    </a:lnTo>
                    <a:lnTo>
                      <a:pt x="4" y="16"/>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64" name="Freeform 701"/>
              <p:cNvSpPr>
                <a:spLocks/>
              </p:cNvSpPr>
              <p:nvPr/>
            </p:nvSpPr>
            <p:spPr bwMode="auto">
              <a:xfrm>
                <a:off x="2925" y="2355"/>
                <a:ext cx="14" cy="14"/>
              </a:xfrm>
              <a:custGeom>
                <a:avLst/>
                <a:gdLst>
                  <a:gd name="T0" fmla="*/ 2 w 29"/>
                  <a:gd name="T1" fmla="*/ 9 h 29"/>
                  <a:gd name="T2" fmla="*/ 2 w 29"/>
                  <a:gd name="T3" fmla="*/ 9 h 29"/>
                  <a:gd name="T4" fmla="*/ 12 w 29"/>
                  <a:gd name="T5" fmla="*/ 14 h 29"/>
                  <a:gd name="T6" fmla="*/ 14 w 29"/>
                  <a:gd name="T7" fmla="*/ 5 h 29"/>
                  <a:gd name="T8" fmla="*/ 4 w 29"/>
                  <a:gd name="T9" fmla="*/ 0 h 29"/>
                  <a:gd name="T10" fmla="*/ 4 w 29"/>
                  <a:gd name="T11" fmla="*/ 0 h 29"/>
                  <a:gd name="T12" fmla="*/ 4 w 29"/>
                  <a:gd name="T13" fmla="*/ 0 h 29"/>
                  <a:gd name="T14" fmla="*/ 2 w 29"/>
                  <a:gd name="T15" fmla="*/ 0 h 29"/>
                  <a:gd name="T16" fmla="*/ 0 w 29"/>
                  <a:gd name="T17" fmla="*/ 3 h 29"/>
                  <a:gd name="T18" fmla="*/ 1 w 29"/>
                  <a:gd name="T19" fmla="*/ 6 h 29"/>
                  <a:gd name="T20" fmla="*/ 2 w 29"/>
                  <a:gd name="T21" fmla="*/ 9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 h="29">
                    <a:moveTo>
                      <a:pt x="5" y="18"/>
                    </a:moveTo>
                    <a:lnTo>
                      <a:pt x="5" y="18"/>
                    </a:lnTo>
                    <a:lnTo>
                      <a:pt x="25" y="29"/>
                    </a:lnTo>
                    <a:lnTo>
                      <a:pt x="29" y="11"/>
                    </a:lnTo>
                    <a:lnTo>
                      <a:pt x="9" y="0"/>
                    </a:lnTo>
                    <a:lnTo>
                      <a:pt x="4" y="0"/>
                    </a:lnTo>
                    <a:lnTo>
                      <a:pt x="0" y="6"/>
                    </a:lnTo>
                    <a:lnTo>
                      <a:pt x="2" y="13"/>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65" name="Freeform 702"/>
              <p:cNvSpPr>
                <a:spLocks/>
              </p:cNvSpPr>
              <p:nvPr/>
            </p:nvSpPr>
            <p:spPr bwMode="auto">
              <a:xfrm>
                <a:off x="2915" y="2349"/>
                <a:ext cx="14" cy="15"/>
              </a:xfrm>
              <a:custGeom>
                <a:avLst/>
                <a:gdLst>
                  <a:gd name="T0" fmla="*/ 2 w 29"/>
                  <a:gd name="T1" fmla="*/ 9 h 29"/>
                  <a:gd name="T2" fmla="*/ 2 w 29"/>
                  <a:gd name="T3" fmla="*/ 9 h 29"/>
                  <a:gd name="T4" fmla="*/ 12 w 29"/>
                  <a:gd name="T5" fmla="*/ 15 h 29"/>
                  <a:gd name="T6" fmla="*/ 14 w 29"/>
                  <a:gd name="T7" fmla="*/ 6 h 29"/>
                  <a:gd name="T8" fmla="*/ 4 w 29"/>
                  <a:gd name="T9" fmla="*/ 0 h 29"/>
                  <a:gd name="T10" fmla="*/ 5 w 29"/>
                  <a:gd name="T11" fmla="*/ 1 h 29"/>
                  <a:gd name="T12" fmla="*/ 4 w 29"/>
                  <a:gd name="T13" fmla="*/ 0 h 29"/>
                  <a:gd name="T14" fmla="*/ 2 w 29"/>
                  <a:gd name="T15" fmla="*/ 0 h 29"/>
                  <a:gd name="T16" fmla="*/ 0 w 29"/>
                  <a:gd name="T17" fmla="*/ 3 h 29"/>
                  <a:gd name="T18" fmla="*/ 1 w 29"/>
                  <a:gd name="T19" fmla="*/ 7 h 29"/>
                  <a:gd name="T20" fmla="*/ 2 w 29"/>
                  <a:gd name="T21" fmla="*/ 9 h 29"/>
                  <a:gd name="T22" fmla="*/ 2 w 29"/>
                  <a:gd name="T23" fmla="*/ 9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4" y="17"/>
                    </a:moveTo>
                    <a:lnTo>
                      <a:pt x="5" y="18"/>
                    </a:lnTo>
                    <a:lnTo>
                      <a:pt x="25" y="29"/>
                    </a:lnTo>
                    <a:lnTo>
                      <a:pt x="29" y="11"/>
                    </a:lnTo>
                    <a:lnTo>
                      <a:pt x="9" y="0"/>
                    </a:lnTo>
                    <a:lnTo>
                      <a:pt x="10" y="2"/>
                    </a:lnTo>
                    <a:lnTo>
                      <a:pt x="9" y="0"/>
                    </a:lnTo>
                    <a:lnTo>
                      <a:pt x="4" y="0"/>
                    </a:lnTo>
                    <a:lnTo>
                      <a:pt x="0" y="6"/>
                    </a:lnTo>
                    <a:lnTo>
                      <a:pt x="2" y="13"/>
                    </a:lnTo>
                    <a:lnTo>
                      <a:pt x="5" y="18"/>
                    </a:lnTo>
                    <a:lnTo>
                      <a:pt x="4"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66" name="Freeform 703"/>
              <p:cNvSpPr>
                <a:spLocks/>
              </p:cNvSpPr>
              <p:nvPr/>
            </p:nvSpPr>
            <p:spPr bwMode="auto">
              <a:xfrm>
                <a:off x="2906" y="2343"/>
                <a:ext cx="14" cy="14"/>
              </a:xfrm>
              <a:custGeom>
                <a:avLst/>
                <a:gdLst>
                  <a:gd name="T0" fmla="*/ 3 w 28"/>
                  <a:gd name="T1" fmla="*/ 9 h 29"/>
                  <a:gd name="T2" fmla="*/ 2 w 28"/>
                  <a:gd name="T3" fmla="*/ 8 h 29"/>
                  <a:gd name="T4" fmla="*/ 11 w 28"/>
                  <a:gd name="T5" fmla="*/ 14 h 29"/>
                  <a:gd name="T6" fmla="*/ 14 w 28"/>
                  <a:gd name="T7" fmla="*/ 7 h 29"/>
                  <a:gd name="T8" fmla="*/ 5 w 28"/>
                  <a:gd name="T9" fmla="*/ 0 h 29"/>
                  <a:gd name="T10" fmla="*/ 4 w 28"/>
                  <a:gd name="T11" fmla="*/ 0 h 29"/>
                  <a:gd name="T12" fmla="*/ 5 w 28"/>
                  <a:gd name="T13" fmla="*/ 0 h 29"/>
                  <a:gd name="T14" fmla="*/ 3 w 28"/>
                  <a:gd name="T15" fmla="*/ 0 h 29"/>
                  <a:gd name="T16" fmla="*/ 1 w 28"/>
                  <a:gd name="T17" fmla="*/ 2 h 29"/>
                  <a:gd name="T18" fmla="*/ 0 w 28"/>
                  <a:gd name="T19" fmla="*/ 6 h 29"/>
                  <a:gd name="T20" fmla="*/ 2 w 28"/>
                  <a:gd name="T21" fmla="*/ 8 h 29"/>
                  <a:gd name="T22" fmla="*/ 3 w 28"/>
                  <a:gd name="T23" fmla="*/ 9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5" y="18"/>
                    </a:moveTo>
                    <a:lnTo>
                      <a:pt x="3" y="16"/>
                    </a:lnTo>
                    <a:lnTo>
                      <a:pt x="22" y="29"/>
                    </a:lnTo>
                    <a:lnTo>
                      <a:pt x="28" y="14"/>
                    </a:lnTo>
                    <a:lnTo>
                      <a:pt x="10" y="1"/>
                    </a:lnTo>
                    <a:lnTo>
                      <a:pt x="8" y="0"/>
                    </a:lnTo>
                    <a:lnTo>
                      <a:pt x="10" y="1"/>
                    </a:lnTo>
                    <a:lnTo>
                      <a:pt x="5" y="1"/>
                    </a:lnTo>
                    <a:lnTo>
                      <a:pt x="2" y="5"/>
                    </a:lnTo>
                    <a:lnTo>
                      <a:pt x="0" y="12"/>
                    </a:lnTo>
                    <a:lnTo>
                      <a:pt x="3" y="16"/>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67" name="Freeform 704"/>
              <p:cNvSpPr>
                <a:spLocks/>
              </p:cNvSpPr>
              <p:nvPr/>
            </p:nvSpPr>
            <p:spPr bwMode="auto">
              <a:xfrm>
                <a:off x="2896" y="2337"/>
                <a:ext cx="14" cy="15"/>
              </a:xfrm>
              <a:custGeom>
                <a:avLst/>
                <a:gdLst>
                  <a:gd name="T0" fmla="*/ 2 w 28"/>
                  <a:gd name="T1" fmla="*/ 9 h 29"/>
                  <a:gd name="T2" fmla="*/ 3 w 28"/>
                  <a:gd name="T3" fmla="*/ 9 h 29"/>
                  <a:gd name="T4" fmla="*/ 13 w 28"/>
                  <a:gd name="T5" fmla="*/ 15 h 29"/>
                  <a:gd name="T6" fmla="*/ 14 w 28"/>
                  <a:gd name="T7" fmla="*/ 6 h 29"/>
                  <a:gd name="T8" fmla="*/ 4 w 28"/>
                  <a:gd name="T9" fmla="*/ 0 h 29"/>
                  <a:gd name="T10" fmla="*/ 5 w 28"/>
                  <a:gd name="T11" fmla="*/ 0 h 29"/>
                  <a:gd name="T12" fmla="*/ 4 w 28"/>
                  <a:gd name="T13" fmla="*/ 0 h 29"/>
                  <a:gd name="T14" fmla="*/ 2 w 28"/>
                  <a:gd name="T15" fmla="*/ 0 h 29"/>
                  <a:gd name="T16" fmla="*/ 0 w 28"/>
                  <a:gd name="T17" fmla="*/ 3 h 29"/>
                  <a:gd name="T18" fmla="*/ 1 w 28"/>
                  <a:gd name="T19" fmla="*/ 6 h 29"/>
                  <a:gd name="T20" fmla="*/ 3 w 28"/>
                  <a:gd name="T21" fmla="*/ 9 h 29"/>
                  <a:gd name="T22" fmla="*/ 2 w 28"/>
                  <a:gd name="T23" fmla="*/ 9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3" y="18"/>
                    </a:moveTo>
                    <a:lnTo>
                      <a:pt x="5" y="18"/>
                    </a:lnTo>
                    <a:lnTo>
                      <a:pt x="25" y="29"/>
                    </a:lnTo>
                    <a:lnTo>
                      <a:pt x="28" y="11"/>
                    </a:lnTo>
                    <a:lnTo>
                      <a:pt x="8" y="0"/>
                    </a:lnTo>
                    <a:lnTo>
                      <a:pt x="10" y="0"/>
                    </a:lnTo>
                    <a:lnTo>
                      <a:pt x="8" y="0"/>
                    </a:lnTo>
                    <a:lnTo>
                      <a:pt x="3" y="0"/>
                    </a:lnTo>
                    <a:lnTo>
                      <a:pt x="0" y="5"/>
                    </a:lnTo>
                    <a:lnTo>
                      <a:pt x="2" y="12"/>
                    </a:lnTo>
                    <a:lnTo>
                      <a:pt x="5" y="18"/>
                    </a:lnTo>
                    <a:lnTo>
                      <a:pt x="3"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68" name="Freeform 705"/>
              <p:cNvSpPr>
                <a:spLocks/>
              </p:cNvSpPr>
              <p:nvPr/>
            </p:nvSpPr>
            <p:spPr bwMode="auto">
              <a:xfrm>
                <a:off x="2877" y="2326"/>
                <a:ext cx="24" cy="20"/>
              </a:xfrm>
              <a:custGeom>
                <a:avLst/>
                <a:gdLst>
                  <a:gd name="T0" fmla="*/ 2 w 49"/>
                  <a:gd name="T1" fmla="*/ 9 h 42"/>
                  <a:gd name="T2" fmla="*/ 2 w 49"/>
                  <a:gd name="T3" fmla="*/ 9 h 42"/>
                  <a:gd name="T4" fmla="*/ 21 w 49"/>
                  <a:gd name="T5" fmla="*/ 20 h 42"/>
                  <a:gd name="T6" fmla="*/ 24 w 49"/>
                  <a:gd name="T7" fmla="*/ 11 h 42"/>
                  <a:gd name="T8" fmla="*/ 5 w 49"/>
                  <a:gd name="T9" fmla="*/ 0 h 42"/>
                  <a:gd name="T10" fmla="*/ 5 w 49"/>
                  <a:gd name="T11" fmla="*/ 0 h 42"/>
                  <a:gd name="T12" fmla="*/ 5 w 49"/>
                  <a:gd name="T13" fmla="*/ 0 h 42"/>
                  <a:gd name="T14" fmla="*/ 2 w 49"/>
                  <a:gd name="T15" fmla="*/ 0 h 42"/>
                  <a:gd name="T16" fmla="*/ 0 w 49"/>
                  <a:gd name="T17" fmla="*/ 3 h 42"/>
                  <a:gd name="T18" fmla="*/ 0 w 49"/>
                  <a:gd name="T19" fmla="*/ 6 h 42"/>
                  <a:gd name="T20" fmla="*/ 2 w 49"/>
                  <a:gd name="T21" fmla="*/ 9 h 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9" h="42">
                    <a:moveTo>
                      <a:pt x="4" y="18"/>
                    </a:moveTo>
                    <a:lnTo>
                      <a:pt x="4" y="18"/>
                    </a:lnTo>
                    <a:lnTo>
                      <a:pt x="42" y="42"/>
                    </a:lnTo>
                    <a:lnTo>
                      <a:pt x="49" y="24"/>
                    </a:lnTo>
                    <a:lnTo>
                      <a:pt x="10" y="0"/>
                    </a:lnTo>
                    <a:lnTo>
                      <a:pt x="5" y="0"/>
                    </a:lnTo>
                    <a:lnTo>
                      <a:pt x="0" y="6"/>
                    </a:lnTo>
                    <a:lnTo>
                      <a:pt x="0" y="13"/>
                    </a:lnTo>
                    <a:lnTo>
                      <a:pt x="4"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69" name="Freeform 706"/>
              <p:cNvSpPr>
                <a:spLocks/>
              </p:cNvSpPr>
              <p:nvPr/>
            </p:nvSpPr>
            <p:spPr bwMode="auto">
              <a:xfrm>
                <a:off x="2873" y="2323"/>
                <a:ext cx="9" cy="12"/>
              </a:xfrm>
              <a:custGeom>
                <a:avLst/>
                <a:gdLst>
                  <a:gd name="T0" fmla="*/ 2 w 18"/>
                  <a:gd name="T1" fmla="*/ 8 h 23"/>
                  <a:gd name="T2" fmla="*/ 2 w 18"/>
                  <a:gd name="T3" fmla="*/ 9 h 23"/>
                  <a:gd name="T4" fmla="*/ 6 w 18"/>
                  <a:gd name="T5" fmla="*/ 12 h 23"/>
                  <a:gd name="T6" fmla="*/ 9 w 18"/>
                  <a:gd name="T7" fmla="*/ 3 h 23"/>
                  <a:gd name="T8" fmla="*/ 5 w 18"/>
                  <a:gd name="T9" fmla="*/ 0 h 23"/>
                  <a:gd name="T10" fmla="*/ 5 w 18"/>
                  <a:gd name="T11" fmla="*/ 1 h 23"/>
                  <a:gd name="T12" fmla="*/ 5 w 18"/>
                  <a:gd name="T13" fmla="*/ 1 h 23"/>
                  <a:gd name="T14" fmla="*/ 3 w 18"/>
                  <a:gd name="T15" fmla="*/ 1 h 23"/>
                  <a:gd name="T16" fmla="*/ 1 w 18"/>
                  <a:gd name="T17" fmla="*/ 3 h 23"/>
                  <a:gd name="T18" fmla="*/ 0 w 18"/>
                  <a:gd name="T19" fmla="*/ 6 h 23"/>
                  <a:gd name="T20" fmla="*/ 2 w 18"/>
                  <a:gd name="T21" fmla="*/ 8 h 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 h="23">
                    <a:moveTo>
                      <a:pt x="3" y="16"/>
                    </a:moveTo>
                    <a:lnTo>
                      <a:pt x="3" y="18"/>
                    </a:lnTo>
                    <a:lnTo>
                      <a:pt x="12" y="23"/>
                    </a:lnTo>
                    <a:lnTo>
                      <a:pt x="18" y="5"/>
                    </a:lnTo>
                    <a:lnTo>
                      <a:pt x="10" y="0"/>
                    </a:lnTo>
                    <a:lnTo>
                      <a:pt x="10" y="2"/>
                    </a:lnTo>
                    <a:lnTo>
                      <a:pt x="5" y="2"/>
                    </a:lnTo>
                    <a:lnTo>
                      <a:pt x="2" y="5"/>
                    </a:lnTo>
                    <a:lnTo>
                      <a:pt x="0" y="12"/>
                    </a:lnTo>
                    <a:lnTo>
                      <a:pt x="3"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70" name="Freeform 707"/>
              <p:cNvSpPr>
                <a:spLocks/>
              </p:cNvSpPr>
              <p:nvPr/>
            </p:nvSpPr>
            <p:spPr bwMode="auto">
              <a:xfrm>
                <a:off x="2869" y="2320"/>
                <a:ext cx="9" cy="11"/>
              </a:xfrm>
              <a:custGeom>
                <a:avLst/>
                <a:gdLst>
                  <a:gd name="T0" fmla="*/ 2 w 17"/>
                  <a:gd name="T1" fmla="*/ 9 h 22"/>
                  <a:gd name="T2" fmla="*/ 2 w 17"/>
                  <a:gd name="T3" fmla="*/ 9 h 22"/>
                  <a:gd name="T4" fmla="*/ 5 w 17"/>
                  <a:gd name="T5" fmla="*/ 11 h 22"/>
                  <a:gd name="T6" fmla="*/ 9 w 17"/>
                  <a:gd name="T7" fmla="*/ 4 h 22"/>
                  <a:gd name="T8" fmla="*/ 5 w 17"/>
                  <a:gd name="T9" fmla="*/ 1 h 22"/>
                  <a:gd name="T10" fmla="*/ 5 w 17"/>
                  <a:gd name="T11" fmla="*/ 1 h 22"/>
                  <a:gd name="T12" fmla="*/ 5 w 17"/>
                  <a:gd name="T13" fmla="*/ 1 h 22"/>
                  <a:gd name="T14" fmla="*/ 3 w 17"/>
                  <a:gd name="T15" fmla="*/ 0 h 22"/>
                  <a:gd name="T16" fmla="*/ 1 w 17"/>
                  <a:gd name="T17" fmla="*/ 2 h 22"/>
                  <a:gd name="T18" fmla="*/ 0 w 17"/>
                  <a:gd name="T19" fmla="*/ 5 h 22"/>
                  <a:gd name="T20" fmla="*/ 2 w 17"/>
                  <a:gd name="T21" fmla="*/ 9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 h="22">
                    <a:moveTo>
                      <a:pt x="4" y="17"/>
                    </a:moveTo>
                    <a:lnTo>
                      <a:pt x="4" y="17"/>
                    </a:lnTo>
                    <a:lnTo>
                      <a:pt x="10" y="22"/>
                    </a:lnTo>
                    <a:lnTo>
                      <a:pt x="17" y="8"/>
                    </a:lnTo>
                    <a:lnTo>
                      <a:pt x="10" y="2"/>
                    </a:lnTo>
                    <a:lnTo>
                      <a:pt x="5" y="0"/>
                    </a:lnTo>
                    <a:lnTo>
                      <a:pt x="2" y="4"/>
                    </a:lnTo>
                    <a:lnTo>
                      <a:pt x="0" y="9"/>
                    </a:lnTo>
                    <a:lnTo>
                      <a:pt x="4"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71" name="Freeform 708"/>
              <p:cNvSpPr>
                <a:spLocks/>
              </p:cNvSpPr>
              <p:nvPr/>
            </p:nvSpPr>
            <p:spPr bwMode="auto">
              <a:xfrm>
                <a:off x="2866" y="2317"/>
                <a:ext cx="8" cy="11"/>
              </a:xfrm>
              <a:custGeom>
                <a:avLst/>
                <a:gdLst>
                  <a:gd name="T0" fmla="*/ 1 w 16"/>
                  <a:gd name="T1" fmla="*/ 7 h 24"/>
                  <a:gd name="T2" fmla="*/ 2 w 16"/>
                  <a:gd name="T3" fmla="*/ 7 h 24"/>
                  <a:gd name="T4" fmla="*/ 5 w 16"/>
                  <a:gd name="T5" fmla="*/ 11 h 24"/>
                  <a:gd name="T6" fmla="*/ 8 w 16"/>
                  <a:gd name="T7" fmla="*/ 4 h 24"/>
                  <a:gd name="T8" fmla="*/ 5 w 16"/>
                  <a:gd name="T9" fmla="*/ 1 h 24"/>
                  <a:gd name="T10" fmla="*/ 6 w 16"/>
                  <a:gd name="T11" fmla="*/ 2 h 24"/>
                  <a:gd name="T12" fmla="*/ 5 w 16"/>
                  <a:gd name="T13" fmla="*/ 1 h 24"/>
                  <a:gd name="T14" fmla="*/ 3 w 16"/>
                  <a:gd name="T15" fmla="*/ 0 h 24"/>
                  <a:gd name="T16" fmla="*/ 1 w 16"/>
                  <a:gd name="T17" fmla="*/ 2 h 24"/>
                  <a:gd name="T18" fmla="*/ 0 w 16"/>
                  <a:gd name="T19" fmla="*/ 4 h 24"/>
                  <a:gd name="T20" fmla="*/ 2 w 16"/>
                  <a:gd name="T21" fmla="*/ 7 h 24"/>
                  <a:gd name="T22" fmla="*/ 1 w 16"/>
                  <a:gd name="T23" fmla="*/ 7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24">
                    <a:moveTo>
                      <a:pt x="1" y="15"/>
                    </a:moveTo>
                    <a:lnTo>
                      <a:pt x="3" y="16"/>
                    </a:lnTo>
                    <a:lnTo>
                      <a:pt x="10" y="24"/>
                    </a:lnTo>
                    <a:lnTo>
                      <a:pt x="16" y="9"/>
                    </a:lnTo>
                    <a:lnTo>
                      <a:pt x="10" y="2"/>
                    </a:lnTo>
                    <a:lnTo>
                      <a:pt x="11" y="4"/>
                    </a:lnTo>
                    <a:lnTo>
                      <a:pt x="10" y="2"/>
                    </a:lnTo>
                    <a:lnTo>
                      <a:pt x="5" y="0"/>
                    </a:lnTo>
                    <a:lnTo>
                      <a:pt x="1" y="4"/>
                    </a:lnTo>
                    <a:lnTo>
                      <a:pt x="0" y="9"/>
                    </a:lnTo>
                    <a:lnTo>
                      <a:pt x="3" y="16"/>
                    </a:lnTo>
                    <a:lnTo>
                      <a:pt x="1"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72" name="Freeform 709"/>
              <p:cNvSpPr>
                <a:spLocks/>
              </p:cNvSpPr>
              <p:nvPr/>
            </p:nvSpPr>
            <p:spPr bwMode="auto">
              <a:xfrm>
                <a:off x="2864" y="2312"/>
                <a:ext cx="8" cy="12"/>
              </a:xfrm>
              <a:custGeom>
                <a:avLst/>
                <a:gdLst>
                  <a:gd name="T0" fmla="*/ 0 w 15"/>
                  <a:gd name="T1" fmla="*/ 8 h 24"/>
                  <a:gd name="T2" fmla="*/ 0 w 15"/>
                  <a:gd name="T3" fmla="*/ 8 h 24"/>
                  <a:gd name="T4" fmla="*/ 3 w 15"/>
                  <a:gd name="T5" fmla="*/ 12 h 24"/>
                  <a:gd name="T6" fmla="*/ 8 w 15"/>
                  <a:gd name="T7" fmla="*/ 7 h 24"/>
                  <a:gd name="T8" fmla="*/ 5 w 15"/>
                  <a:gd name="T9" fmla="*/ 2 h 24"/>
                  <a:gd name="T10" fmla="*/ 5 w 15"/>
                  <a:gd name="T11" fmla="*/ 2 h 24"/>
                  <a:gd name="T12" fmla="*/ 5 w 15"/>
                  <a:gd name="T13" fmla="*/ 2 h 24"/>
                  <a:gd name="T14" fmla="*/ 4 w 15"/>
                  <a:gd name="T15" fmla="*/ 0 h 24"/>
                  <a:gd name="T16" fmla="*/ 2 w 15"/>
                  <a:gd name="T17" fmla="*/ 1 h 24"/>
                  <a:gd name="T18" fmla="*/ 0 w 15"/>
                  <a:gd name="T19" fmla="*/ 4 h 24"/>
                  <a:gd name="T20" fmla="*/ 0 w 15"/>
                  <a:gd name="T21" fmla="*/ 8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24">
                    <a:moveTo>
                      <a:pt x="0" y="15"/>
                    </a:moveTo>
                    <a:lnTo>
                      <a:pt x="0" y="15"/>
                    </a:lnTo>
                    <a:lnTo>
                      <a:pt x="5" y="24"/>
                    </a:lnTo>
                    <a:lnTo>
                      <a:pt x="15" y="13"/>
                    </a:lnTo>
                    <a:lnTo>
                      <a:pt x="10" y="4"/>
                    </a:lnTo>
                    <a:lnTo>
                      <a:pt x="7" y="0"/>
                    </a:lnTo>
                    <a:lnTo>
                      <a:pt x="4" y="2"/>
                    </a:lnTo>
                    <a:lnTo>
                      <a:pt x="0" y="7"/>
                    </a:lnTo>
                    <a:lnTo>
                      <a:pt x="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73" name="Freeform 710"/>
              <p:cNvSpPr>
                <a:spLocks/>
              </p:cNvSpPr>
              <p:nvPr/>
            </p:nvSpPr>
            <p:spPr bwMode="auto">
              <a:xfrm>
                <a:off x="2863" y="2308"/>
                <a:ext cx="6" cy="11"/>
              </a:xfrm>
              <a:custGeom>
                <a:avLst/>
                <a:gdLst>
                  <a:gd name="T0" fmla="*/ 0 w 13"/>
                  <a:gd name="T1" fmla="*/ 7 h 22"/>
                  <a:gd name="T2" fmla="*/ 0 w 13"/>
                  <a:gd name="T3" fmla="*/ 7 h 22"/>
                  <a:gd name="T4" fmla="*/ 1 w 13"/>
                  <a:gd name="T5" fmla="*/ 11 h 22"/>
                  <a:gd name="T6" fmla="*/ 6 w 13"/>
                  <a:gd name="T7" fmla="*/ 6 h 22"/>
                  <a:gd name="T8" fmla="*/ 5 w 13"/>
                  <a:gd name="T9" fmla="*/ 2 h 22"/>
                  <a:gd name="T10" fmla="*/ 5 w 13"/>
                  <a:gd name="T11" fmla="*/ 3 h 22"/>
                  <a:gd name="T12" fmla="*/ 5 w 13"/>
                  <a:gd name="T13" fmla="*/ 2 h 22"/>
                  <a:gd name="T14" fmla="*/ 3 w 13"/>
                  <a:gd name="T15" fmla="*/ 0 h 22"/>
                  <a:gd name="T16" fmla="*/ 1 w 13"/>
                  <a:gd name="T17" fmla="*/ 1 h 22"/>
                  <a:gd name="T18" fmla="*/ 0 w 13"/>
                  <a:gd name="T19" fmla="*/ 4 h 22"/>
                  <a:gd name="T20" fmla="*/ 0 w 13"/>
                  <a:gd name="T21" fmla="*/ 7 h 22"/>
                  <a:gd name="T22" fmla="*/ 0 w 13"/>
                  <a:gd name="T23" fmla="*/ 7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22">
                    <a:moveTo>
                      <a:pt x="0" y="13"/>
                    </a:moveTo>
                    <a:lnTo>
                      <a:pt x="0" y="14"/>
                    </a:lnTo>
                    <a:lnTo>
                      <a:pt x="3" y="22"/>
                    </a:lnTo>
                    <a:lnTo>
                      <a:pt x="13" y="11"/>
                    </a:lnTo>
                    <a:lnTo>
                      <a:pt x="10" y="3"/>
                    </a:lnTo>
                    <a:lnTo>
                      <a:pt x="10" y="5"/>
                    </a:lnTo>
                    <a:lnTo>
                      <a:pt x="10" y="3"/>
                    </a:lnTo>
                    <a:lnTo>
                      <a:pt x="7" y="0"/>
                    </a:lnTo>
                    <a:lnTo>
                      <a:pt x="3" y="2"/>
                    </a:lnTo>
                    <a:lnTo>
                      <a:pt x="0" y="7"/>
                    </a:lnTo>
                    <a:lnTo>
                      <a:pt x="0" y="14"/>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74" name="Freeform 711"/>
              <p:cNvSpPr>
                <a:spLocks/>
              </p:cNvSpPr>
              <p:nvPr/>
            </p:nvSpPr>
            <p:spPr bwMode="auto">
              <a:xfrm>
                <a:off x="2860" y="2304"/>
                <a:ext cx="8" cy="11"/>
              </a:xfrm>
              <a:custGeom>
                <a:avLst/>
                <a:gdLst>
                  <a:gd name="T0" fmla="*/ 0 w 15"/>
                  <a:gd name="T1" fmla="*/ 6 h 22"/>
                  <a:gd name="T2" fmla="*/ 1 w 15"/>
                  <a:gd name="T3" fmla="*/ 6 h 22"/>
                  <a:gd name="T4" fmla="*/ 3 w 15"/>
                  <a:gd name="T5" fmla="*/ 11 h 22"/>
                  <a:gd name="T6" fmla="*/ 8 w 15"/>
                  <a:gd name="T7" fmla="*/ 7 h 22"/>
                  <a:gd name="T8" fmla="*/ 6 w 15"/>
                  <a:gd name="T9" fmla="*/ 3 h 22"/>
                  <a:gd name="T10" fmla="*/ 7 w 15"/>
                  <a:gd name="T11" fmla="*/ 4 h 22"/>
                  <a:gd name="T12" fmla="*/ 6 w 15"/>
                  <a:gd name="T13" fmla="*/ 2 h 22"/>
                  <a:gd name="T14" fmla="*/ 4 w 15"/>
                  <a:gd name="T15" fmla="*/ 0 h 22"/>
                  <a:gd name="T16" fmla="*/ 3 w 15"/>
                  <a:gd name="T17" fmla="*/ 1 h 22"/>
                  <a:gd name="T18" fmla="*/ 1 w 15"/>
                  <a:gd name="T19" fmla="*/ 4 h 22"/>
                  <a:gd name="T20" fmla="*/ 1 w 15"/>
                  <a:gd name="T21" fmla="*/ 7 h 22"/>
                  <a:gd name="T22" fmla="*/ 0 w 15"/>
                  <a:gd name="T23" fmla="*/ 6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2">
                    <a:moveTo>
                      <a:pt x="0" y="11"/>
                    </a:moveTo>
                    <a:lnTo>
                      <a:pt x="2" y="12"/>
                    </a:lnTo>
                    <a:lnTo>
                      <a:pt x="5" y="22"/>
                    </a:lnTo>
                    <a:lnTo>
                      <a:pt x="15" y="14"/>
                    </a:lnTo>
                    <a:lnTo>
                      <a:pt x="12" y="5"/>
                    </a:lnTo>
                    <a:lnTo>
                      <a:pt x="13" y="7"/>
                    </a:lnTo>
                    <a:lnTo>
                      <a:pt x="12" y="3"/>
                    </a:lnTo>
                    <a:lnTo>
                      <a:pt x="8" y="0"/>
                    </a:lnTo>
                    <a:lnTo>
                      <a:pt x="5" y="2"/>
                    </a:lnTo>
                    <a:lnTo>
                      <a:pt x="2" y="7"/>
                    </a:lnTo>
                    <a:lnTo>
                      <a:pt x="2" y="14"/>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75" name="Freeform 712"/>
              <p:cNvSpPr>
                <a:spLocks/>
              </p:cNvSpPr>
              <p:nvPr/>
            </p:nvSpPr>
            <p:spPr bwMode="auto">
              <a:xfrm>
                <a:off x="2859" y="2298"/>
                <a:ext cx="8" cy="11"/>
              </a:xfrm>
              <a:custGeom>
                <a:avLst/>
                <a:gdLst>
                  <a:gd name="T0" fmla="*/ 0 w 15"/>
                  <a:gd name="T1" fmla="*/ 5 h 22"/>
                  <a:gd name="T2" fmla="*/ 0 w 15"/>
                  <a:gd name="T3" fmla="*/ 6 h 22"/>
                  <a:gd name="T4" fmla="*/ 1 w 15"/>
                  <a:gd name="T5" fmla="*/ 11 h 22"/>
                  <a:gd name="T6" fmla="*/ 8 w 15"/>
                  <a:gd name="T7" fmla="*/ 9 h 22"/>
                  <a:gd name="T8" fmla="*/ 7 w 15"/>
                  <a:gd name="T9" fmla="*/ 4 h 22"/>
                  <a:gd name="T10" fmla="*/ 7 w 15"/>
                  <a:gd name="T11" fmla="*/ 5 h 22"/>
                  <a:gd name="T12" fmla="*/ 7 w 15"/>
                  <a:gd name="T13" fmla="*/ 4 h 22"/>
                  <a:gd name="T14" fmla="*/ 5 w 15"/>
                  <a:gd name="T15" fmla="*/ 1 h 22"/>
                  <a:gd name="T16" fmla="*/ 3 w 15"/>
                  <a:gd name="T17" fmla="*/ 0 h 22"/>
                  <a:gd name="T18" fmla="*/ 1 w 15"/>
                  <a:gd name="T19" fmla="*/ 2 h 22"/>
                  <a:gd name="T20" fmla="*/ 0 w 15"/>
                  <a:gd name="T21" fmla="*/ 6 h 22"/>
                  <a:gd name="T22" fmla="*/ 0 w 15"/>
                  <a:gd name="T23" fmla="*/ 5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2">
                    <a:moveTo>
                      <a:pt x="0" y="9"/>
                    </a:moveTo>
                    <a:lnTo>
                      <a:pt x="0" y="11"/>
                    </a:lnTo>
                    <a:lnTo>
                      <a:pt x="2" y="22"/>
                    </a:lnTo>
                    <a:lnTo>
                      <a:pt x="15" y="18"/>
                    </a:lnTo>
                    <a:lnTo>
                      <a:pt x="14" y="7"/>
                    </a:lnTo>
                    <a:lnTo>
                      <a:pt x="14" y="9"/>
                    </a:lnTo>
                    <a:lnTo>
                      <a:pt x="14" y="7"/>
                    </a:lnTo>
                    <a:lnTo>
                      <a:pt x="10" y="2"/>
                    </a:lnTo>
                    <a:lnTo>
                      <a:pt x="5" y="0"/>
                    </a:lnTo>
                    <a:lnTo>
                      <a:pt x="2" y="4"/>
                    </a:lnTo>
                    <a:lnTo>
                      <a:pt x="0" y="11"/>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76" name="Freeform 713"/>
              <p:cNvSpPr>
                <a:spLocks/>
              </p:cNvSpPr>
              <p:nvPr/>
            </p:nvSpPr>
            <p:spPr bwMode="auto">
              <a:xfrm>
                <a:off x="2859" y="2294"/>
                <a:ext cx="7" cy="9"/>
              </a:xfrm>
              <a:custGeom>
                <a:avLst/>
                <a:gdLst>
                  <a:gd name="T0" fmla="*/ 0 w 14"/>
                  <a:gd name="T1" fmla="*/ 5 h 18"/>
                  <a:gd name="T2" fmla="*/ 0 w 14"/>
                  <a:gd name="T3" fmla="*/ 5 h 18"/>
                  <a:gd name="T4" fmla="*/ 0 w 14"/>
                  <a:gd name="T5" fmla="*/ 9 h 18"/>
                  <a:gd name="T6" fmla="*/ 7 w 14"/>
                  <a:gd name="T7" fmla="*/ 9 h 18"/>
                  <a:gd name="T8" fmla="*/ 7 w 14"/>
                  <a:gd name="T9" fmla="*/ 5 h 18"/>
                  <a:gd name="T10" fmla="*/ 7 w 14"/>
                  <a:gd name="T11" fmla="*/ 5 h 18"/>
                  <a:gd name="T12" fmla="*/ 7 w 14"/>
                  <a:gd name="T13" fmla="*/ 5 h 18"/>
                  <a:gd name="T14" fmla="*/ 6 w 14"/>
                  <a:gd name="T15" fmla="*/ 2 h 18"/>
                  <a:gd name="T16" fmla="*/ 4 w 14"/>
                  <a:gd name="T17" fmla="*/ 0 h 18"/>
                  <a:gd name="T18" fmla="*/ 1 w 14"/>
                  <a:gd name="T19" fmla="*/ 2 h 18"/>
                  <a:gd name="T20" fmla="*/ 0 w 14"/>
                  <a:gd name="T21" fmla="*/ 5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18">
                    <a:moveTo>
                      <a:pt x="0" y="9"/>
                    </a:moveTo>
                    <a:lnTo>
                      <a:pt x="0" y="9"/>
                    </a:lnTo>
                    <a:lnTo>
                      <a:pt x="0" y="18"/>
                    </a:lnTo>
                    <a:lnTo>
                      <a:pt x="14" y="18"/>
                    </a:lnTo>
                    <a:lnTo>
                      <a:pt x="14"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77" name="Freeform 714"/>
              <p:cNvSpPr>
                <a:spLocks/>
              </p:cNvSpPr>
              <p:nvPr/>
            </p:nvSpPr>
            <p:spPr bwMode="auto">
              <a:xfrm>
                <a:off x="2859" y="2289"/>
                <a:ext cx="7" cy="9"/>
              </a:xfrm>
              <a:custGeom>
                <a:avLst/>
                <a:gdLst>
                  <a:gd name="T0" fmla="*/ 0 w 14"/>
                  <a:gd name="T1" fmla="*/ 3 h 18"/>
                  <a:gd name="T2" fmla="*/ 0 w 14"/>
                  <a:gd name="T3" fmla="*/ 5 h 18"/>
                  <a:gd name="T4" fmla="*/ 0 w 14"/>
                  <a:gd name="T5" fmla="*/ 9 h 18"/>
                  <a:gd name="T6" fmla="*/ 7 w 14"/>
                  <a:gd name="T7" fmla="*/ 9 h 18"/>
                  <a:gd name="T8" fmla="*/ 7 w 14"/>
                  <a:gd name="T9" fmla="*/ 5 h 18"/>
                  <a:gd name="T10" fmla="*/ 7 w 14"/>
                  <a:gd name="T11" fmla="*/ 7 h 18"/>
                  <a:gd name="T12" fmla="*/ 7 w 14"/>
                  <a:gd name="T13" fmla="*/ 5 h 18"/>
                  <a:gd name="T14" fmla="*/ 6 w 14"/>
                  <a:gd name="T15" fmla="*/ 2 h 18"/>
                  <a:gd name="T16" fmla="*/ 4 w 14"/>
                  <a:gd name="T17" fmla="*/ 0 h 18"/>
                  <a:gd name="T18" fmla="*/ 1 w 14"/>
                  <a:gd name="T19" fmla="*/ 2 h 18"/>
                  <a:gd name="T20" fmla="*/ 0 w 14"/>
                  <a:gd name="T21" fmla="*/ 5 h 18"/>
                  <a:gd name="T22" fmla="*/ 0 w 14"/>
                  <a:gd name="T23" fmla="*/ 3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 h="18">
                    <a:moveTo>
                      <a:pt x="0" y="5"/>
                    </a:moveTo>
                    <a:lnTo>
                      <a:pt x="0" y="9"/>
                    </a:lnTo>
                    <a:lnTo>
                      <a:pt x="0" y="18"/>
                    </a:lnTo>
                    <a:lnTo>
                      <a:pt x="14" y="18"/>
                    </a:lnTo>
                    <a:lnTo>
                      <a:pt x="14" y="9"/>
                    </a:lnTo>
                    <a:lnTo>
                      <a:pt x="14" y="13"/>
                    </a:lnTo>
                    <a:lnTo>
                      <a:pt x="14" y="9"/>
                    </a:lnTo>
                    <a:lnTo>
                      <a:pt x="12" y="3"/>
                    </a:lnTo>
                    <a:lnTo>
                      <a:pt x="7" y="0"/>
                    </a:lnTo>
                    <a:lnTo>
                      <a:pt x="2" y="3"/>
                    </a:lnTo>
                    <a:lnTo>
                      <a:pt x="0" y="9"/>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78" name="Freeform 715"/>
              <p:cNvSpPr>
                <a:spLocks/>
              </p:cNvSpPr>
              <p:nvPr/>
            </p:nvSpPr>
            <p:spPr bwMode="auto">
              <a:xfrm>
                <a:off x="2859" y="2285"/>
                <a:ext cx="9" cy="11"/>
              </a:xfrm>
              <a:custGeom>
                <a:avLst/>
                <a:gdLst>
                  <a:gd name="T0" fmla="*/ 2 w 17"/>
                  <a:gd name="T1" fmla="*/ 3 h 22"/>
                  <a:gd name="T2" fmla="*/ 2 w 17"/>
                  <a:gd name="T3" fmla="*/ 2 h 22"/>
                  <a:gd name="T4" fmla="*/ 0 w 17"/>
                  <a:gd name="T5" fmla="*/ 7 h 22"/>
                  <a:gd name="T6" fmla="*/ 7 w 17"/>
                  <a:gd name="T7" fmla="*/ 11 h 22"/>
                  <a:gd name="T8" fmla="*/ 9 w 17"/>
                  <a:gd name="T9" fmla="*/ 6 h 22"/>
                  <a:gd name="T10" fmla="*/ 9 w 17"/>
                  <a:gd name="T11" fmla="*/ 5 h 22"/>
                  <a:gd name="T12" fmla="*/ 8 w 17"/>
                  <a:gd name="T13" fmla="*/ 6 h 22"/>
                  <a:gd name="T14" fmla="*/ 8 w 17"/>
                  <a:gd name="T15" fmla="*/ 3 h 22"/>
                  <a:gd name="T16" fmla="*/ 7 w 17"/>
                  <a:gd name="T17" fmla="*/ 0 h 22"/>
                  <a:gd name="T18" fmla="*/ 5 w 17"/>
                  <a:gd name="T19" fmla="*/ 0 h 22"/>
                  <a:gd name="T20" fmla="*/ 3 w 17"/>
                  <a:gd name="T21" fmla="*/ 2 h 22"/>
                  <a:gd name="T22" fmla="*/ 2 w 17"/>
                  <a:gd name="T23" fmla="*/ 3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 h="22">
                    <a:moveTo>
                      <a:pt x="4" y="5"/>
                    </a:moveTo>
                    <a:lnTo>
                      <a:pt x="4" y="3"/>
                    </a:lnTo>
                    <a:lnTo>
                      <a:pt x="0" y="14"/>
                    </a:lnTo>
                    <a:lnTo>
                      <a:pt x="14" y="22"/>
                    </a:lnTo>
                    <a:lnTo>
                      <a:pt x="17" y="11"/>
                    </a:lnTo>
                    <a:lnTo>
                      <a:pt x="17" y="9"/>
                    </a:lnTo>
                    <a:lnTo>
                      <a:pt x="15" y="11"/>
                    </a:lnTo>
                    <a:lnTo>
                      <a:pt x="15" y="5"/>
                    </a:lnTo>
                    <a:lnTo>
                      <a:pt x="14" y="0"/>
                    </a:lnTo>
                    <a:lnTo>
                      <a:pt x="9" y="0"/>
                    </a:lnTo>
                    <a:lnTo>
                      <a:pt x="5" y="3"/>
                    </a:lnTo>
                    <a:lnTo>
                      <a:pt x="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79" name="Freeform 716"/>
              <p:cNvSpPr>
                <a:spLocks/>
              </p:cNvSpPr>
              <p:nvPr/>
            </p:nvSpPr>
            <p:spPr bwMode="auto">
              <a:xfrm>
                <a:off x="2861" y="2279"/>
                <a:ext cx="7" cy="10"/>
              </a:xfrm>
              <a:custGeom>
                <a:avLst/>
                <a:gdLst>
                  <a:gd name="T0" fmla="*/ 1 w 15"/>
                  <a:gd name="T1" fmla="*/ 2 h 20"/>
                  <a:gd name="T2" fmla="*/ 0 w 15"/>
                  <a:gd name="T3" fmla="*/ 4 h 20"/>
                  <a:gd name="T4" fmla="*/ 0 w 15"/>
                  <a:gd name="T5" fmla="*/ 8 h 20"/>
                  <a:gd name="T6" fmla="*/ 6 w 15"/>
                  <a:gd name="T7" fmla="*/ 10 h 20"/>
                  <a:gd name="T8" fmla="*/ 7 w 15"/>
                  <a:gd name="T9" fmla="*/ 6 h 20"/>
                  <a:gd name="T10" fmla="*/ 6 w 15"/>
                  <a:gd name="T11" fmla="*/ 7 h 20"/>
                  <a:gd name="T12" fmla="*/ 7 w 15"/>
                  <a:gd name="T13" fmla="*/ 6 h 20"/>
                  <a:gd name="T14" fmla="*/ 6 w 15"/>
                  <a:gd name="T15" fmla="*/ 2 h 20"/>
                  <a:gd name="T16" fmla="*/ 5 w 15"/>
                  <a:gd name="T17" fmla="*/ 0 h 20"/>
                  <a:gd name="T18" fmla="*/ 2 w 15"/>
                  <a:gd name="T19" fmla="*/ 1 h 20"/>
                  <a:gd name="T20" fmla="*/ 0 w 15"/>
                  <a:gd name="T21" fmla="*/ 4 h 20"/>
                  <a:gd name="T22" fmla="*/ 1 w 15"/>
                  <a:gd name="T23" fmla="*/ 2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0">
                    <a:moveTo>
                      <a:pt x="3" y="4"/>
                    </a:moveTo>
                    <a:lnTo>
                      <a:pt x="1" y="7"/>
                    </a:lnTo>
                    <a:lnTo>
                      <a:pt x="0" y="16"/>
                    </a:lnTo>
                    <a:lnTo>
                      <a:pt x="13" y="20"/>
                    </a:lnTo>
                    <a:lnTo>
                      <a:pt x="15" y="11"/>
                    </a:lnTo>
                    <a:lnTo>
                      <a:pt x="13" y="14"/>
                    </a:lnTo>
                    <a:lnTo>
                      <a:pt x="15" y="11"/>
                    </a:lnTo>
                    <a:lnTo>
                      <a:pt x="13" y="4"/>
                    </a:lnTo>
                    <a:lnTo>
                      <a:pt x="10" y="0"/>
                    </a:lnTo>
                    <a:lnTo>
                      <a:pt x="5" y="2"/>
                    </a:lnTo>
                    <a:lnTo>
                      <a:pt x="1" y="7"/>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80" name="Freeform 717"/>
              <p:cNvSpPr>
                <a:spLocks/>
              </p:cNvSpPr>
              <p:nvPr/>
            </p:nvSpPr>
            <p:spPr bwMode="auto">
              <a:xfrm>
                <a:off x="2863" y="2275"/>
                <a:ext cx="8" cy="12"/>
              </a:xfrm>
              <a:custGeom>
                <a:avLst/>
                <a:gdLst>
                  <a:gd name="T0" fmla="*/ 2 w 17"/>
                  <a:gd name="T1" fmla="*/ 3 h 23"/>
                  <a:gd name="T2" fmla="*/ 2 w 17"/>
                  <a:gd name="T3" fmla="*/ 3 h 23"/>
                  <a:gd name="T4" fmla="*/ 0 w 17"/>
                  <a:gd name="T5" fmla="*/ 7 h 23"/>
                  <a:gd name="T6" fmla="*/ 5 w 17"/>
                  <a:gd name="T7" fmla="*/ 12 h 23"/>
                  <a:gd name="T8" fmla="*/ 7 w 17"/>
                  <a:gd name="T9" fmla="*/ 8 h 23"/>
                  <a:gd name="T10" fmla="*/ 7 w 17"/>
                  <a:gd name="T11" fmla="*/ 8 h 23"/>
                  <a:gd name="T12" fmla="*/ 7 w 17"/>
                  <a:gd name="T13" fmla="*/ 9 h 23"/>
                  <a:gd name="T14" fmla="*/ 8 w 17"/>
                  <a:gd name="T15" fmla="*/ 6 h 23"/>
                  <a:gd name="T16" fmla="*/ 7 w 17"/>
                  <a:gd name="T17" fmla="*/ 2 h 23"/>
                  <a:gd name="T18" fmla="*/ 5 w 17"/>
                  <a:gd name="T19" fmla="*/ 0 h 23"/>
                  <a:gd name="T20" fmla="*/ 2 w 17"/>
                  <a:gd name="T21" fmla="*/ 2 h 23"/>
                  <a:gd name="T22" fmla="*/ 2 w 17"/>
                  <a:gd name="T23" fmla="*/ 3 h 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 h="23">
                    <a:moveTo>
                      <a:pt x="5" y="5"/>
                    </a:moveTo>
                    <a:lnTo>
                      <a:pt x="5" y="5"/>
                    </a:lnTo>
                    <a:lnTo>
                      <a:pt x="0" y="13"/>
                    </a:lnTo>
                    <a:lnTo>
                      <a:pt x="10" y="23"/>
                    </a:lnTo>
                    <a:lnTo>
                      <a:pt x="15" y="16"/>
                    </a:lnTo>
                    <a:lnTo>
                      <a:pt x="15" y="18"/>
                    </a:lnTo>
                    <a:lnTo>
                      <a:pt x="17" y="11"/>
                    </a:lnTo>
                    <a:lnTo>
                      <a:pt x="15" y="4"/>
                    </a:lnTo>
                    <a:lnTo>
                      <a:pt x="10" y="0"/>
                    </a:lnTo>
                    <a:lnTo>
                      <a:pt x="5" y="4"/>
                    </a:lnTo>
                    <a:lnTo>
                      <a:pt x="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81" name="Freeform 718"/>
              <p:cNvSpPr>
                <a:spLocks/>
              </p:cNvSpPr>
              <p:nvPr/>
            </p:nvSpPr>
            <p:spPr bwMode="auto">
              <a:xfrm>
                <a:off x="2865" y="2271"/>
                <a:ext cx="8" cy="12"/>
              </a:xfrm>
              <a:custGeom>
                <a:avLst/>
                <a:gdLst>
                  <a:gd name="T0" fmla="*/ 4 w 15"/>
                  <a:gd name="T1" fmla="*/ 1 h 23"/>
                  <a:gd name="T2" fmla="*/ 3 w 15"/>
                  <a:gd name="T3" fmla="*/ 2 h 23"/>
                  <a:gd name="T4" fmla="*/ 0 w 15"/>
                  <a:gd name="T5" fmla="*/ 6 h 23"/>
                  <a:gd name="T6" fmla="*/ 5 w 15"/>
                  <a:gd name="T7" fmla="*/ 12 h 23"/>
                  <a:gd name="T8" fmla="*/ 8 w 15"/>
                  <a:gd name="T9" fmla="*/ 7 h 23"/>
                  <a:gd name="T10" fmla="*/ 7 w 15"/>
                  <a:gd name="T11" fmla="*/ 8 h 23"/>
                  <a:gd name="T12" fmla="*/ 8 w 15"/>
                  <a:gd name="T13" fmla="*/ 7 h 23"/>
                  <a:gd name="T14" fmla="*/ 8 w 15"/>
                  <a:gd name="T15" fmla="*/ 4 h 23"/>
                  <a:gd name="T16" fmla="*/ 7 w 15"/>
                  <a:gd name="T17" fmla="*/ 1 h 23"/>
                  <a:gd name="T18" fmla="*/ 4 w 15"/>
                  <a:gd name="T19" fmla="*/ 0 h 23"/>
                  <a:gd name="T20" fmla="*/ 3 w 15"/>
                  <a:gd name="T21" fmla="*/ 2 h 23"/>
                  <a:gd name="T22" fmla="*/ 4 w 15"/>
                  <a:gd name="T23" fmla="*/ 1 h 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3">
                    <a:moveTo>
                      <a:pt x="7" y="2"/>
                    </a:moveTo>
                    <a:lnTo>
                      <a:pt x="5" y="3"/>
                    </a:lnTo>
                    <a:lnTo>
                      <a:pt x="0" y="12"/>
                    </a:lnTo>
                    <a:lnTo>
                      <a:pt x="10" y="23"/>
                    </a:lnTo>
                    <a:lnTo>
                      <a:pt x="15" y="14"/>
                    </a:lnTo>
                    <a:lnTo>
                      <a:pt x="13" y="16"/>
                    </a:lnTo>
                    <a:lnTo>
                      <a:pt x="15" y="14"/>
                    </a:lnTo>
                    <a:lnTo>
                      <a:pt x="15" y="7"/>
                    </a:lnTo>
                    <a:lnTo>
                      <a:pt x="13" y="2"/>
                    </a:lnTo>
                    <a:lnTo>
                      <a:pt x="8" y="0"/>
                    </a:lnTo>
                    <a:lnTo>
                      <a:pt x="5" y="3"/>
                    </a:lnTo>
                    <a:lnTo>
                      <a:pt x="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82" name="Freeform 719"/>
              <p:cNvSpPr>
                <a:spLocks/>
              </p:cNvSpPr>
              <p:nvPr/>
            </p:nvSpPr>
            <p:spPr bwMode="auto">
              <a:xfrm>
                <a:off x="2868" y="2268"/>
                <a:ext cx="9" cy="11"/>
              </a:xfrm>
              <a:custGeom>
                <a:avLst/>
                <a:gdLst>
                  <a:gd name="T0" fmla="*/ 3 w 16"/>
                  <a:gd name="T1" fmla="*/ 1 h 24"/>
                  <a:gd name="T2" fmla="*/ 3 w 16"/>
                  <a:gd name="T3" fmla="*/ 1 h 24"/>
                  <a:gd name="T4" fmla="*/ 0 w 16"/>
                  <a:gd name="T5" fmla="*/ 5 h 24"/>
                  <a:gd name="T6" fmla="*/ 3 w 16"/>
                  <a:gd name="T7" fmla="*/ 11 h 24"/>
                  <a:gd name="T8" fmla="*/ 7 w 16"/>
                  <a:gd name="T9" fmla="*/ 8 h 24"/>
                  <a:gd name="T10" fmla="*/ 7 w 16"/>
                  <a:gd name="T11" fmla="*/ 8 h 24"/>
                  <a:gd name="T12" fmla="*/ 7 w 16"/>
                  <a:gd name="T13" fmla="*/ 8 h 24"/>
                  <a:gd name="T14" fmla="*/ 9 w 16"/>
                  <a:gd name="T15" fmla="*/ 5 h 24"/>
                  <a:gd name="T16" fmla="*/ 8 w 16"/>
                  <a:gd name="T17" fmla="*/ 2 h 24"/>
                  <a:gd name="T18" fmla="*/ 6 w 16"/>
                  <a:gd name="T19" fmla="*/ 0 h 24"/>
                  <a:gd name="T20" fmla="*/ 3 w 16"/>
                  <a:gd name="T21" fmla="*/ 1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6" h="24">
                    <a:moveTo>
                      <a:pt x="6" y="2"/>
                    </a:moveTo>
                    <a:lnTo>
                      <a:pt x="6" y="2"/>
                    </a:lnTo>
                    <a:lnTo>
                      <a:pt x="0" y="10"/>
                    </a:lnTo>
                    <a:lnTo>
                      <a:pt x="6" y="24"/>
                    </a:lnTo>
                    <a:lnTo>
                      <a:pt x="13" y="17"/>
                    </a:lnTo>
                    <a:lnTo>
                      <a:pt x="16" y="10"/>
                    </a:lnTo>
                    <a:lnTo>
                      <a:pt x="15" y="4"/>
                    </a:lnTo>
                    <a:lnTo>
                      <a:pt x="11" y="0"/>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83" name="Freeform 720"/>
              <p:cNvSpPr>
                <a:spLocks/>
              </p:cNvSpPr>
              <p:nvPr/>
            </p:nvSpPr>
            <p:spPr bwMode="auto">
              <a:xfrm>
                <a:off x="2872" y="2265"/>
                <a:ext cx="8" cy="11"/>
              </a:xfrm>
              <a:custGeom>
                <a:avLst/>
                <a:gdLst>
                  <a:gd name="T0" fmla="*/ 3 w 17"/>
                  <a:gd name="T1" fmla="*/ 0 h 22"/>
                  <a:gd name="T2" fmla="*/ 3 w 17"/>
                  <a:gd name="T3" fmla="*/ 1 h 22"/>
                  <a:gd name="T4" fmla="*/ 0 w 17"/>
                  <a:gd name="T5" fmla="*/ 4 h 22"/>
                  <a:gd name="T6" fmla="*/ 3 w 17"/>
                  <a:gd name="T7" fmla="*/ 11 h 22"/>
                  <a:gd name="T8" fmla="*/ 7 w 17"/>
                  <a:gd name="T9" fmla="*/ 8 h 22"/>
                  <a:gd name="T10" fmla="*/ 7 w 17"/>
                  <a:gd name="T11" fmla="*/ 9 h 22"/>
                  <a:gd name="T12" fmla="*/ 7 w 17"/>
                  <a:gd name="T13" fmla="*/ 8 h 22"/>
                  <a:gd name="T14" fmla="*/ 8 w 17"/>
                  <a:gd name="T15" fmla="*/ 5 h 22"/>
                  <a:gd name="T16" fmla="*/ 7 w 17"/>
                  <a:gd name="T17" fmla="*/ 2 h 22"/>
                  <a:gd name="T18" fmla="*/ 6 w 17"/>
                  <a:gd name="T19" fmla="*/ 0 h 22"/>
                  <a:gd name="T20" fmla="*/ 3 w 17"/>
                  <a:gd name="T21" fmla="*/ 1 h 22"/>
                  <a:gd name="T22" fmla="*/ 3 w 17"/>
                  <a:gd name="T23" fmla="*/ 0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 h="22">
                    <a:moveTo>
                      <a:pt x="7" y="0"/>
                    </a:moveTo>
                    <a:lnTo>
                      <a:pt x="7" y="2"/>
                    </a:lnTo>
                    <a:lnTo>
                      <a:pt x="0" y="7"/>
                    </a:lnTo>
                    <a:lnTo>
                      <a:pt x="7" y="22"/>
                    </a:lnTo>
                    <a:lnTo>
                      <a:pt x="14" y="16"/>
                    </a:lnTo>
                    <a:lnTo>
                      <a:pt x="14" y="18"/>
                    </a:lnTo>
                    <a:lnTo>
                      <a:pt x="14" y="16"/>
                    </a:lnTo>
                    <a:lnTo>
                      <a:pt x="17" y="9"/>
                    </a:lnTo>
                    <a:lnTo>
                      <a:pt x="15" y="4"/>
                    </a:lnTo>
                    <a:lnTo>
                      <a:pt x="12" y="0"/>
                    </a:lnTo>
                    <a:lnTo>
                      <a:pt x="7" y="2"/>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84" name="Freeform 721"/>
              <p:cNvSpPr>
                <a:spLocks/>
              </p:cNvSpPr>
              <p:nvPr/>
            </p:nvSpPr>
            <p:spPr bwMode="auto">
              <a:xfrm>
                <a:off x="2875" y="2262"/>
                <a:ext cx="8" cy="12"/>
              </a:xfrm>
              <a:custGeom>
                <a:avLst/>
                <a:gdLst>
                  <a:gd name="T0" fmla="*/ 6 w 15"/>
                  <a:gd name="T1" fmla="*/ 5 h 23"/>
                  <a:gd name="T2" fmla="*/ 4 w 15"/>
                  <a:gd name="T3" fmla="*/ 0 h 23"/>
                  <a:gd name="T4" fmla="*/ 0 w 15"/>
                  <a:gd name="T5" fmla="*/ 3 h 23"/>
                  <a:gd name="T6" fmla="*/ 4 w 15"/>
                  <a:gd name="T7" fmla="*/ 12 h 23"/>
                  <a:gd name="T8" fmla="*/ 8 w 15"/>
                  <a:gd name="T9" fmla="*/ 9 h 23"/>
                  <a:gd name="T10" fmla="*/ 6 w 15"/>
                  <a:gd name="T11" fmla="*/ 5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3">
                    <a:moveTo>
                      <a:pt x="12" y="9"/>
                    </a:moveTo>
                    <a:lnTo>
                      <a:pt x="8" y="0"/>
                    </a:lnTo>
                    <a:lnTo>
                      <a:pt x="0" y="5"/>
                    </a:lnTo>
                    <a:lnTo>
                      <a:pt x="7" y="23"/>
                    </a:lnTo>
                    <a:lnTo>
                      <a:pt x="15" y="18"/>
                    </a:lnTo>
                    <a:lnTo>
                      <a:pt x="12"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85" name="Freeform 722"/>
              <p:cNvSpPr>
                <a:spLocks/>
              </p:cNvSpPr>
              <p:nvPr/>
            </p:nvSpPr>
            <p:spPr bwMode="auto">
              <a:xfrm>
                <a:off x="2879" y="2263"/>
                <a:ext cx="5" cy="7"/>
              </a:xfrm>
              <a:custGeom>
                <a:avLst/>
                <a:gdLst>
                  <a:gd name="T0" fmla="*/ 4 w 10"/>
                  <a:gd name="T1" fmla="*/ 7 h 15"/>
                  <a:gd name="T2" fmla="*/ 5 w 10"/>
                  <a:gd name="T3" fmla="*/ 5 h 15"/>
                  <a:gd name="T4" fmla="*/ 5 w 10"/>
                  <a:gd name="T5" fmla="*/ 2 h 15"/>
                  <a:gd name="T6" fmla="*/ 3 w 10"/>
                  <a:gd name="T7" fmla="*/ 0 h 15"/>
                  <a:gd name="T8" fmla="*/ 0 w 10"/>
                  <a:gd name="T9" fmla="*/ 0 h 15"/>
                  <a:gd name="T10" fmla="*/ 4 w 10"/>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5">
                    <a:moveTo>
                      <a:pt x="7" y="15"/>
                    </a:moveTo>
                    <a:lnTo>
                      <a:pt x="10" y="11"/>
                    </a:lnTo>
                    <a:lnTo>
                      <a:pt x="9" y="4"/>
                    </a:lnTo>
                    <a:lnTo>
                      <a:pt x="5" y="0"/>
                    </a:lnTo>
                    <a:lnTo>
                      <a:pt x="0" y="0"/>
                    </a:lnTo>
                    <a:lnTo>
                      <a:pt x="7"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86" name="Freeform 723"/>
              <p:cNvSpPr>
                <a:spLocks/>
              </p:cNvSpPr>
              <p:nvPr/>
            </p:nvSpPr>
            <p:spPr bwMode="auto">
              <a:xfrm>
                <a:off x="2963" y="2296"/>
                <a:ext cx="4" cy="9"/>
              </a:xfrm>
              <a:custGeom>
                <a:avLst/>
                <a:gdLst>
                  <a:gd name="T0" fmla="*/ 4 w 8"/>
                  <a:gd name="T1" fmla="*/ 0 h 18"/>
                  <a:gd name="T2" fmla="*/ 2 w 8"/>
                  <a:gd name="T3" fmla="*/ 0 h 18"/>
                  <a:gd name="T4" fmla="*/ 0 w 8"/>
                  <a:gd name="T5" fmla="*/ 3 h 18"/>
                  <a:gd name="T6" fmla="*/ 1 w 8"/>
                  <a:gd name="T7" fmla="*/ 6 h 18"/>
                  <a:gd name="T8" fmla="*/ 3 w 8"/>
                  <a:gd name="T9" fmla="*/ 9 h 18"/>
                  <a:gd name="T10" fmla="*/ 4 w 8"/>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8">
                    <a:moveTo>
                      <a:pt x="8" y="0"/>
                    </a:moveTo>
                    <a:lnTo>
                      <a:pt x="3" y="0"/>
                    </a:lnTo>
                    <a:lnTo>
                      <a:pt x="0" y="5"/>
                    </a:lnTo>
                    <a:lnTo>
                      <a:pt x="1" y="12"/>
                    </a:lnTo>
                    <a:lnTo>
                      <a:pt x="5" y="18"/>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87" name="Freeform 724"/>
              <p:cNvSpPr>
                <a:spLocks/>
              </p:cNvSpPr>
              <p:nvPr/>
            </p:nvSpPr>
            <p:spPr bwMode="auto">
              <a:xfrm>
                <a:off x="2965" y="2296"/>
                <a:ext cx="18" cy="16"/>
              </a:xfrm>
              <a:custGeom>
                <a:avLst/>
                <a:gdLst>
                  <a:gd name="T0" fmla="*/ 16 w 35"/>
                  <a:gd name="T1" fmla="*/ 7 h 32"/>
                  <a:gd name="T2" fmla="*/ 15 w 35"/>
                  <a:gd name="T3" fmla="*/ 7 h 32"/>
                  <a:gd name="T4" fmla="*/ 2 w 35"/>
                  <a:gd name="T5" fmla="*/ 0 h 32"/>
                  <a:gd name="T6" fmla="*/ 0 w 35"/>
                  <a:gd name="T7" fmla="*/ 9 h 32"/>
                  <a:gd name="T8" fmla="*/ 13 w 35"/>
                  <a:gd name="T9" fmla="*/ 16 h 32"/>
                  <a:gd name="T10" fmla="*/ 13 w 35"/>
                  <a:gd name="T11" fmla="*/ 16 h 32"/>
                  <a:gd name="T12" fmla="*/ 13 w 35"/>
                  <a:gd name="T13" fmla="*/ 16 h 32"/>
                  <a:gd name="T14" fmla="*/ 16 w 35"/>
                  <a:gd name="T15" fmla="*/ 16 h 32"/>
                  <a:gd name="T16" fmla="*/ 18 w 35"/>
                  <a:gd name="T17" fmla="*/ 13 h 32"/>
                  <a:gd name="T18" fmla="*/ 18 w 35"/>
                  <a:gd name="T19" fmla="*/ 10 h 32"/>
                  <a:gd name="T20" fmla="*/ 15 w 35"/>
                  <a:gd name="T21" fmla="*/ 7 h 32"/>
                  <a:gd name="T22" fmla="*/ 16 w 35"/>
                  <a:gd name="T23" fmla="*/ 7 h 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5" h="32">
                    <a:moveTo>
                      <a:pt x="31" y="14"/>
                    </a:moveTo>
                    <a:lnTo>
                      <a:pt x="30" y="14"/>
                    </a:lnTo>
                    <a:lnTo>
                      <a:pt x="3" y="0"/>
                    </a:lnTo>
                    <a:lnTo>
                      <a:pt x="0" y="18"/>
                    </a:lnTo>
                    <a:lnTo>
                      <a:pt x="26" y="32"/>
                    </a:lnTo>
                    <a:lnTo>
                      <a:pt x="25" y="32"/>
                    </a:lnTo>
                    <a:lnTo>
                      <a:pt x="26" y="32"/>
                    </a:lnTo>
                    <a:lnTo>
                      <a:pt x="31" y="32"/>
                    </a:lnTo>
                    <a:lnTo>
                      <a:pt x="35" y="25"/>
                    </a:lnTo>
                    <a:lnTo>
                      <a:pt x="35" y="19"/>
                    </a:lnTo>
                    <a:lnTo>
                      <a:pt x="30" y="14"/>
                    </a:lnTo>
                    <a:lnTo>
                      <a:pt x="31"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88" name="Freeform 725"/>
              <p:cNvSpPr>
                <a:spLocks/>
              </p:cNvSpPr>
              <p:nvPr/>
            </p:nvSpPr>
            <p:spPr bwMode="auto">
              <a:xfrm>
                <a:off x="2978" y="2303"/>
                <a:ext cx="15" cy="15"/>
              </a:xfrm>
              <a:custGeom>
                <a:avLst/>
                <a:gdLst>
                  <a:gd name="T0" fmla="*/ 13 w 30"/>
                  <a:gd name="T1" fmla="*/ 6 h 31"/>
                  <a:gd name="T2" fmla="*/ 13 w 30"/>
                  <a:gd name="T3" fmla="*/ 6 h 31"/>
                  <a:gd name="T4" fmla="*/ 3 w 30"/>
                  <a:gd name="T5" fmla="*/ 0 h 31"/>
                  <a:gd name="T6" fmla="*/ 0 w 30"/>
                  <a:gd name="T7" fmla="*/ 9 h 31"/>
                  <a:gd name="T8" fmla="*/ 10 w 30"/>
                  <a:gd name="T9" fmla="*/ 15 h 31"/>
                  <a:gd name="T10" fmla="*/ 11 w 30"/>
                  <a:gd name="T11" fmla="*/ 15 h 31"/>
                  <a:gd name="T12" fmla="*/ 10 w 30"/>
                  <a:gd name="T13" fmla="*/ 15 h 31"/>
                  <a:gd name="T14" fmla="*/ 13 w 30"/>
                  <a:gd name="T15" fmla="*/ 15 h 31"/>
                  <a:gd name="T16" fmla="*/ 15 w 30"/>
                  <a:gd name="T17" fmla="*/ 12 h 31"/>
                  <a:gd name="T18" fmla="*/ 15 w 30"/>
                  <a:gd name="T19" fmla="*/ 9 h 31"/>
                  <a:gd name="T20" fmla="*/ 13 w 30"/>
                  <a:gd name="T21" fmla="*/ 6 h 31"/>
                  <a:gd name="T22" fmla="*/ 13 w 30"/>
                  <a:gd name="T23" fmla="*/ 6 h 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0" h="31">
                    <a:moveTo>
                      <a:pt x="25" y="13"/>
                    </a:moveTo>
                    <a:lnTo>
                      <a:pt x="26" y="13"/>
                    </a:lnTo>
                    <a:lnTo>
                      <a:pt x="6" y="0"/>
                    </a:lnTo>
                    <a:lnTo>
                      <a:pt x="0" y="18"/>
                    </a:lnTo>
                    <a:lnTo>
                      <a:pt x="20" y="31"/>
                    </a:lnTo>
                    <a:lnTo>
                      <a:pt x="21" y="31"/>
                    </a:lnTo>
                    <a:lnTo>
                      <a:pt x="20" y="31"/>
                    </a:lnTo>
                    <a:lnTo>
                      <a:pt x="25" y="31"/>
                    </a:lnTo>
                    <a:lnTo>
                      <a:pt x="30" y="24"/>
                    </a:lnTo>
                    <a:lnTo>
                      <a:pt x="30" y="18"/>
                    </a:lnTo>
                    <a:lnTo>
                      <a:pt x="26" y="13"/>
                    </a:lnTo>
                    <a:lnTo>
                      <a:pt x="25"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89" name="Freeform 726"/>
              <p:cNvSpPr>
                <a:spLocks/>
              </p:cNvSpPr>
              <p:nvPr/>
            </p:nvSpPr>
            <p:spPr bwMode="auto">
              <a:xfrm>
                <a:off x="2989" y="2309"/>
                <a:ext cx="14" cy="15"/>
              </a:xfrm>
              <a:custGeom>
                <a:avLst/>
                <a:gdLst>
                  <a:gd name="T0" fmla="*/ 12 w 29"/>
                  <a:gd name="T1" fmla="*/ 6 h 29"/>
                  <a:gd name="T2" fmla="*/ 12 w 29"/>
                  <a:gd name="T3" fmla="*/ 6 h 29"/>
                  <a:gd name="T4" fmla="*/ 2 w 29"/>
                  <a:gd name="T5" fmla="*/ 0 h 29"/>
                  <a:gd name="T6" fmla="*/ 0 w 29"/>
                  <a:gd name="T7" fmla="*/ 9 h 29"/>
                  <a:gd name="T8" fmla="*/ 10 w 29"/>
                  <a:gd name="T9" fmla="*/ 15 h 29"/>
                  <a:gd name="T10" fmla="*/ 9 w 29"/>
                  <a:gd name="T11" fmla="*/ 14 h 29"/>
                  <a:gd name="T12" fmla="*/ 10 w 29"/>
                  <a:gd name="T13" fmla="*/ 15 h 29"/>
                  <a:gd name="T14" fmla="*/ 12 w 29"/>
                  <a:gd name="T15" fmla="*/ 15 h 29"/>
                  <a:gd name="T16" fmla="*/ 14 w 29"/>
                  <a:gd name="T17" fmla="*/ 11 h 29"/>
                  <a:gd name="T18" fmla="*/ 14 w 29"/>
                  <a:gd name="T19" fmla="*/ 8 h 29"/>
                  <a:gd name="T20" fmla="*/ 12 w 29"/>
                  <a:gd name="T21" fmla="*/ 6 h 29"/>
                  <a:gd name="T22" fmla="*/ 12 w 29"/>
                  <a:gd name="T23" fmla="*/ 6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25" y="12"/>
                    </a:moveTo>
                    <a:lnTo>
                      <a:pt x="24" y="11"/>
                    </a:lnTo>
                    <a:lnTo>
                      <a:pt x="4" y="0"/>
                    </a:lnTo>
                    <a:lnTo>
                      <a:pt x="0" y="18"/>
                    </a:lnTo>
                    <a:lnTo>
                      <a:pt x="20" y="29"/>
                    </a:lnTo>
                    <a:lnTo>
                      <a:pt x="19" y="27"/>
                    </a:lnTo>
                    <a:lnTo>
                      <a:pt x="20" y="29"/>
                    </a:lnTo>
                    <a:lnTo>
                      <a:pt x="25" y="29"/>
                    </a:lnTo>
                    <a:lnTo>
                      <a:pt x="29" y="21"/>
                    </a:lnTo>
                    <a:lnTo>
                      <a:pt x="29" y="16"/>
                    </a:lnTo>
                    <a:lnTo>
                      <a:pt x="24" y="11"/>
                    </a:lnTo>
                    <a:lnTo>
                      <a:pt x="25"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90" name="Freeform 727"/>
              <p:cNvSpPr>
                <a:spLocks/>
              </p:cNvSpPr>
              <p:nvPr/>
            </p:nvSpPr>
            <p:spPr bwMode="auto">
              <a:xfrm>
                <a:off x="2998" y="2316"/>
                <a:ext cx="14" cy="14"/>
              </a:xfrm>
              <a:custGeom>
                <a:avLst/>
                <a:gdLst>
                  <a:gd name="T0" fmla="*/ 12 w 28"/>
                  <a:gd name="T1" fmla="*/ 5 h 29"/>
                  <a:gd name="T2" fmla="*/ 13 w 28"/>
                  <a:gd name="T3" fmla="*/ 6 h 29"/>
                  <a:gd name="T4" fmla="*/ 3 w 28"/>
                  <a:gd name="T5" fmla="*/ 0 h 29"/>
                  <a:gd name="T6" fmla="*/ 0 w 28"/>
                  <a:gd name="T7" fmla="*/ 7 h 29"/>
                  <a:gd name="T8" fmla="*/ 9 w 28"/>
                  <a:gd name="T9" fmla="*/ 13 h 29"/>
                  <a:gd name="T10" fmla="*/ 10 w 28"/>
                  <a:gd name="T11" fmla="*/ 14 h 29"/>
                  <a:gd name="T12" fmla="*/ 9 w 28"/>
                  <a:gd name="T13" fmla="*/ 13 h 29"/>
                  <a:gd name="T14" fmla="*/ 12 w 28"/>
                  <a:gd name="T15" fmla="*/ 13 h 29"/>
                  <a:gd name="T16" fmla="*/ 13 w 28"/>
                  <a:gd name="T17" fmla="*/ 11 h 29"/>
                  <a:gd name="T18" fmla="*/ 14 w 28"/>
                  <a:gd name="T19" fmla="*/ 8 h 29"/>
                  <a:gd name="T20" fmla="*/ 13 w 28"/>
                  <a:gd name="T21" fmla="*/ 6 h 29"/>
                  <a:gd name="T22" fmla="*/ 12 w 28"/>
                  <a:gd name="T23" fmla="*/ 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23" y="11"/>
                    </a:moveTo>
                    <a:lnTo>
                      <a:pt x="25" y="13"/>
                    </a:lnTo>
                    <a:lnTo>
                      <a:pt x="6" y="0"/>
                    </a:lnTo>
                    <a:lnTo>
                      <a:pt x="0" y="15"/>
                    </a:lnTo>
                    <a:lnTo>
                      <a:pt x="18" y="27"/>
                    </a:lnTo>
                    <a:lnTo>
                      <a:pt x="20" y="29"/>
                    </a:lnTo>
                    <a:lnTo>
                      <a:pt x="18" y="27"/>
                    </a:lnTo>
                    <a:lnTo>
                      <a:pt x="23" y="27"/>
                    </a:lnTo>
                    <a:lnTo>
                      <a:pt x="26" y="22"/>
                    </a:lnTo>
                    <a:lnTo>
                      <a:pt x="28" y="17"/>
                    </a:lnTo>
                    <a:lnTo>
                      <a:pt x="25" y="13"/>
                    </a:lnTo>
                    <a:lnTo>
                      <a:pt x="2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91" name="Freeform 728"/>
              <p:cNvSpPr>
                <a:spLocks/>
              </p:cNvSpPr>
              <p:nvPr/>
            </p:nvSpPr>
            <p:spPr bwMode="auto">
              <a:xfrm>
                <a:off x="3008" y="2321"/>
                <a:ext cx="14" cy="15"/>
              </a:xfrm>
              <a:custGeom>
                <a:avLst/>
                <a:gdLst>
                  <a:gd name="T0" fmla="*/ 12 w 28"/>
                  <a:gd name="T1" fmla="*/ 6 h 29"/>
                  <a:gd name="T2" fmla="*/ 12 w 28"/>
                  <a:gd name="T3" fmla="*/ 6 h 29"/>
                  <a:gd name="T4" fmla="*/ 2 w 28"/>
                  <a:gd name="T5" fmla="*/ 0 h 29"/>
                  <a:gd name="T6" fmla="*/ 0 w 28"/>
                  <a:gd name="T7" fmla="*/ 9 h 29"/>
                  <a:gd name="T8" fmla="*/ 10 w 28"/>
                  <a:gd name="T9" fmla="*/ 15 h 29"/>
                  <a:gd name="T10" fmla="*/ 10 w 28"/>
                  <a:gd name="T11" fmla="*/ 15 h 29"/>
                  <a:gd name="T12" fmla="*/ 10 w 28"/>
                  <a:gd name="T13" fmla="*/ 15 h 29"/>
                  <a:gd name="T14" fmla="*/ 13 w 28"/>
                  <a:gd name="T15" fmla="*/ 15 h 29"/>
                  <a:gd name="T16" fmla="*/ 14 w 28"/>
                  <a:gd name="T17" fmla="*/ 11 h 29"/>
                  <a:gd name="T18" fmla="*/ 14 w 28"/>
                  <a:gd name="T19" fmla="*/ 8 h 29"/>
                  <a:gd name="T20" fmla="*/ 12 w 28"/>
                  <a:gd name="T21" fmla="*/ 6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23" y="11"/>
                    </a:moveTo>
                    <a:lnTo>
                      <a:pt x="23" y="11"/>
                    </a:lnTo>
                    <a:lnTo>
                      <a:pt x="3" y="0"/>
                    </a:lnTo>
                    <a:lnTo>
                      <a:pt x="0" y="18"/>
                    </a:lnTo>
                    <a:lnTo>
                      <a:pt x="20" y="29"/>
                    </a:lnTo>
                    <a:lnTo>
                      <a:pt x="25" y="29"/>
                    </a:lnTo>
                    <a:lnTo>
                      <a:pt x="28" y="22"/>
                    </a:lnTo>
                    <a:lnTo>
                      <a:pt x="28" y="16"/>
                    </a:lnTo>
                    <a:lnTo>
                      <a:pt x="2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92" name="Freeform 729"/>
              <p:cNvSpPr>
                <a:spLocks/>
              </p:cNvSpPr>
              <p:nvPr/>
            </p:nvSpPr>
            <p:spPr bwMode="auto">
              <a:xfrm>
                <a:off x="3018" y="2327"/>
                <a:ext cx="14" cy="14"/>
              </a:xfrm>
              <a:custGeom>
                <a:avLst/>
                <a:gdLst>
                  <a:gd name="T0" fmla="*/ 13 w 28"/>
                  <a:gd name="T1" fmla="*/ 6 h 29"/>
                  <a:gd name="T2" fmla="*/ 12 w 28"/>
                  <a:gd name="T3" fmla="*/ 5 h 29"/>
                  <a:gd name="T4" fmla="*/ 2 w 28"/>
                  <a:gd name="T5" fmla="*/ 0 h 29"/>
                  <a:gd name="T6" fmla="*/ 0 w 28"/>
                  <a:gd name="T7" fmla="*/ 9 h 29"/>
                  <a:gd name="T8" fmla="*/ 10 w 28"/>
                  <a:gd name="T9" fmla="*/ 14 h 29"/>
                  <a:gd name="T10" fmla="*/ 9 w 28"/>
                  <a:gd name="T11" fmla="*/ 13 h 29"/>
                  <a:gd name="T12" fmla="*/ 10 w 28"/>
                  <a:gd name="T13" fmla="*/ 14 h 29"/>
                  <a:gd name="T14" fmla="*/ 13 w 28"/>
                  <a:gd name="T15" fmla="*/ 14 h 29"/>
                  <a:gd name="T16" fmla="*/ 14 w 28"/>
                  <a:gd name="T17" fmla="*/ 11 h 29"/>
                  <a:gd name="T18" fmla="*/ 14 w 28"/>
                  <a:gd name="T19" fmla="*/ 8 h 29"/>
                  <a:gd name="T20" fmla="*/ 12 w 28"/>
                  <a:gd name="T21" fmla="*/ 5 h 29"/>
                  <a:gd name="T22" fmla="*/ 13 w 28"/>
                  <a:gd name="T23" fmla="*/ 6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25" y="13"/>
                    </a:moveTo>
                    <a:lnTo>
                      <a:pt x="23" y="11"/>
                    </a:lnTo>
                    <a:lnTo>
                      <a:pt x="3" y="0"/>
                    </a:lnTo>
                    <a:lnTo>
                      <a:pt x="0" y="18"/>
                    </a:lnTo>
                    <a:lnTo>
                      <a:pt x="20" y="29"/>
                    </a:lnTo>
                    <a:lnTo>
                      <a:pt x="18" y="27"/>
                    </a:lnTo>
                    <a:lnTo>
                      <a:pt x="20" y="29"/>
                    </a:lnTo>
                    <a:lnTo>
                      <a:pt x="25" y="29"/>
                    </a:lnTo>
                    <a:lnTo>
                      <a:pt x="28" y="22"/>
                    </a:lnTo>
                    <a:lnTo>
                      <a:pt x="28" y="16"/>
                    </a:lnTo>
                    <a:lnTo>
                      <a:pt x="23" y="11"/>
                    </a:lnTo>
                    <a:lnTo>
                      <a:pt x="25"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93" name="Freeform 730"/>
              <p:cNvSpPr>
                <a:spLocks/>
              </p:cNvSpPr>
              <p:nvPr/>
            </p:nvSpPr>
            <p:spPr bwMode="auto">
              <a:xfrm>
                <a:off x="3027" y="2333"/>
                <a:ext cx="14" cy="14"/>
              </a:xfrm>
              <a:custGeom>
                <a:avLst/>
                <a:gdLst>
                  <a:gd name="T0" fmla="*/ 12 w 29"/>
                  <a:gd name="T1" fmla="*/ 5 h 29"/>
                  <a:gd name="T2" fmla="*/ 12 w 29"/>
                  <a:gd name="T3" fmla="*/ 6 h 29"/>
                  <a:gd name="T4" fmla="*/ 3 w 29"/>
                  <a:gd name="T5" fmla="*/ 0 h 29"/>
                  <a:gd name="T6" fmla="*/ 0 w 29"/>
                  <a:gd name="T7" fmla="*/ 7 h 29"/>
                  <a:gd name="T8" fmla="*/ 9 w 29"/>
                  <a:gd name="T9" fmla="*/ 13 h 29"/>
                  <a:gd name="T10" fmla="*/ 10 w 29"/>
                  <a:gd name="T11" fmla="*/ 14 h 29"/>
                  <a:gd name="T12" fmla="*/ 9 w 29"/>
                  <a:gd name="T13" fmla="*/ 13 h 29"/>
                  <a:gd name="T14" fmla="*/ 12 w 29"/>
                  <a:gd name="T15" fmla="*/ 13 h 29"/>
                  <a:gd name="T16" fmla="*/ 13 w 29"/>
                  <a:gd name="T17" fmla="*/ 10 h 29"/>
                  <a:gd name="T18" fmla="*/ 14 w 29"/>
                  <a:gd name="T19" fmla="*/ 8 h 29"/>
                  <a:gd name="T20" fmla="*/ 12 w 29"/>
                  <a:gd name="T21" fmla="*/ 6 h 29"/>
                  <a:gd name="T22" fmla="*/ 12 w 29"/>
                  <a:gd name="T23" fmla="*/ 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24" y="11"/>
                    </a:moveTo>
                    <a:lnTo>
                      <a:pt x="25" y="12"/>
                    </a:lnTo>
                    <a:lnTo>
                      <a:pt x="7" y="0"/>
                    </a:lnTo>
                    <a:lnTo>
                      <a:pt x="0" y="14"/>
                    </a:lnTo>
                    <a:lnTo>
                      <a:pt x="19" y="27"/>
                    </a:lnTo>
                    <a:lnTo>
                      <a:pt x="20" y="29"/>
                    </a:lnTo>
                    <a:lnTo>
                      <a:pt x="19" y="27"/>
                    </a:lnTo>
                    <a:lnTo>
                      <a:pt x="24" y="27"/>
                    </a:lnTo>
                    <a:lnTo>
                      <a:pt x="27" y="21"/>
                    </a:lnTo>
                    <a:lnTo>
                      <a:pt x="29" y="16"/>
                    </a:lnTo>
                    <a:lnTo>
                      <a:pt x="25" y="12"/>
                    </a:lnTo>
                    <a:lnTo>
                      <a:pt x="2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94" name="Freeform 731"/>
              <p:cNvSpPr>
                <a:spLocks/>
              </p:cNvSpPr>
              <p:nvPr/>
            </p:nvSpPr>
            <p:spPr bwMode="auto">
              <a:xfrm>
                <a:off x="3037" y="2338"/>
                <a:ext cx="14" cy="15"/>
              </a:xfrm>
              <a:custGeom>
                <a:avLst/>
                <a:gdLst>
                  <a:gd name="T0" fmla="*/ 12 w 29"/>
                  <a:gd name="T1" fmla="*/ 5 h 28"/>
                  <a:gd name="T2" fmla="*/ 12 w 29"/>
                  <a:gd name="T3" fmla="*/ 5 h 28"/>
                  <a:gd name="T4" fmla="*/ 2 w 29"/>
                  <a:gd name="T5" fmla="*/ 0 h 28"/>
                  <a:gd name="T6" fmla="*/ 0 w 29"/>
                  <a:gd name="T7" fmla="*/ 10 h 28"/>
                  <a:gd name="T8" fmla="*/ 10 w 29"/>
                  <a:gd name="T9" fmla="*/ 15 h 28"/>
                  <a:gd name="T10" fmla="*/ 10 w 29"/>
                  <a:gd name="T11" fmla="*/ 15 h 28"/>
                  <a:gd name="T12" fmla="*/ 10 w 29"/>
                  <a:gd name="T13" fmla="*/ 15 h 28"/>
                  <a:gd name="T14" fmla="*/ 12 w 29"/>
                  <a:gd name="T15" fmla="*/ 15 h 28"/>
                  <a:gd name="T16" fmla="*/ 14 w 29"/>
                  <a:gd name="T17" fmla="*/ 11 h 28"/>
                  <a:gd name="T18" fmla="*/ 14 w 29"/>
                  <a:gd name="T19" fmla="*/ 9 h 28"/>
                  <a:gd name="T20" fmla="*/ 12 w 29"/>
                  <a:gd name="T21" fmla="*/ 5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 h="28">
                    <a:moveTo>
                      <a:pt x="24" y="10"/>
                    </a:moveTo>
                    <a:lnTo>
                      <a:pt x="24" y="10"/>
                    </a:lnTo>
                    <a:lnTo>
                      <a:pt x="4" y="0"/>
                    </a:lnTo>
                    <a:lnTo>
                      <a:pt x="0" y="18"/>
                    </a:lnTo>
                    <a:lnTo>
                      <a:pt x="20" y="28"/>
                    </a:lnTo>
                    <a:lnTo>
                      <a:pt x="25" y="28"/>
                    </a:lnTo>
                    <a:lnTo>
                      <a:pt x="29" y="21"/>
                    </a:lnTo>
                    <a:lnTo>
                      <a:pt x="29" y="16"/>
                    </a:lnTo>
                    <a:lnTo>
                      <a:pt x="24"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95" name="Freeform 732"/>
              <p:cNvSpPr>
                <a:spLocks/>
              </p:cNvSpPr>
              <p:nvPr/>
            </p:nvSpPr>
            <p:spPr bwMode="auto">
              <a:xfrm>
                <a:off x="3047" y="2344"/>
                <a:ext cx="14" cy="14"/>
              </a:xfrm>
              <a:custGeom>
                <a:avLst/>
                <a:gdLst>
                  <a:gd name="T0" fmla="*/ 12 w 29"/>
                  <a:gd name="T1" fmla="*/ 6 h 29"/>
                  <a:gd name="T2" fmla="*/ 12 w 29"/>
                  <a:gd name="T3" fmla="*/ 5 h 29"/>
                  <a:gd name="T4" fmla="*/ 2 w 29"/>
                  <a:gd name="T5" fmla="*/ 0 h 29"/>
                  <a:gd name="T6" fmla="*/ 0 w 29"/>
                  <a:gd name="T7" fmla="*/ 9 h 29"/>
                  <a:gd name="T8" fmla="*/ 10 w 29"/>
                  <a:gd name="T9" fmla="*/ 14 h 29"/>
                  <a:gd name="T10" fmla="*/ 9 w 29"/>
                  <a:gd name="T11" fmla="*/ 14 h 29"/>
                  <a:gd name="T12" fmla="*/ 10 w 29"/>
                  <a:gd name="T13" fmla="*/ 14 h 29"/>
                  <a:gd name="T14" fmla="*/ 12 w 29"/>
                  <a:gd name="T15" fmla="*/ 14 h 29"/>
                  <a:gd name="T16" fmla="*/ 14 w 29"/>
                  <a:gd name="T17" fmla="*/ 11 h 29"/>
                  <a:gd name="T18" fmla="*/ 14 w 29"/>
                  <a:gd name="T19" fmla="*/ 8 h 29"/>
                  <a:gd name="T20" fmla="*/ 12 w 29"/>
                  <a:gd name="T21" fmla="*/ 5 h 29"/>
                  <a:gd name="T22" fmla="*/ 12 w 29"/>
                  <a:gd name="T23" fmla="*/ 6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25" y="13"/>
                    </a:moveTo>
                    <a:lnTo>
                      <a:pt x="24" y="11"/>
                    </a:lnTo>
                    <a:lnTo>
                      <a:pt x="4" y="0"/>
                    </a:lnTo>
                    <a:lnTo>
                      <a:pt x="0" y="18"/>
                    </a:lnTo>
                    <a:lnTo>
                      <a:pt x="20" y="29"/>
                    </a:lnTo>
                    <a:lnTo>
                      <a:pt x="19" y="28"/>
                    </a:lnTo>
                    <a:lnTo>
                      <a:pt x="20" y="29"/>
                    </a:lnTo>
                    <a:lnTo>
                      <a:pt x="25" y="29"/>
                    </a:lnTo>
                    <a:lnTo>
                      <a:pt x="29" y="22"/>
                    </a:lnTo>
                    <a:lnTo>
                      <a:pt x="29" y="17"/>
                    </a:lnTo>
                    <a:lnTo>
                      <a:pt x="24" y="11"/>
                    </a:lnTo>
                    <a:lnTo>
                      <a:pt x="25"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96" name="Freeform 733"/>
              <p:cNvSpPr>
                <a:spLocks/>
              </p:cNvSpPr>
              <p:nvPr/>
            </p:nvSpPr>
            <p:spPr bwMode="auto">
              <a:xfrm>
                <a:off x="3056" y="2350"/>
                <a:ext cx="15" cy="14"/>
              </a:xfrm>
              <a:custGeom>
                <a:avLst/>
                <a:gdLst>
                  <a:gd name="T0" fmla="*/ 12 w 28"/>
                  <a:gd name="T1" fmla="*/ 5 h 29"/>
                  <a:gd name="T2" fmla="*/ 13 w 28"/>
                  <a:gd name="T3" fmla="*/ 6 h 29"/>
                  <a:gd name="T4" fmla="*/ 3 w 28"/>
                  <a:gd name="T5" fmla="*/ 0 h 29"/>
                  <a:gd name="T6" fmla="*/ 0 w 28"/>
                  <a:gd name="T7" fmla="*/ 7 h 29"/>
                  <a:gd name="T8" fmla="*/ 10 w 28"/>
                  <a:gd name="T9" fmla="*/ 13 h 29"/>
                  <a:gd name="T10" fmla="*/ 11 w 28"/>
                  <a:gd name="T11" fmla="*/ 14 h 29"/>
                  <a:gd name="T12" fmla="*/ 10 w 28"/>
                  <a:gd name="T13" fmla="*/ 13 h 29"/>
                  <a:gd name="T14" fmla="*/ 12 w 28"/>
                  <a:gd name="T15" fmla="*/ 13 h 29"/>
                  <a:gd name="T16" fmla="*/ 14 w 28"/>
                  <a:gd name="T17" fmla="*/ 11 h 29"/>
                  <a:gd name="T18" fmla="*/ 15 w 28"/>
                  <a:gd name="T19" fmla="*/ 8 h 29"/>
                  <a:gd name="T20" fmla="*/ 13 w 28"/>
                  <a:gd name="T21" fmla="*/ 6 h 29"/>
                  <a:gd name="T22" fmla="*/ 12 w 28"/>
                  <a:gd name="T23" fmla="*/ 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23" y="11"/>
                    </a:moveTo>
                    <a:lnTo>
                      <a:pt x="25" y="13"/>
                    </a:lnTo>
                    <a:lnTo>
                      <a:pt x="6" y="0"/>
                    </a:lnTo>
                    <a:lnTo>
                      <a:pt x="0" y="15"/>
                    </a:lnTo>
                    <a:lnTo>
                      <a:pt x="18" y="27"/>
                    </a:lnTo>
                    <a:lnTo>
                      <a:pt x="20" y="29"/>
                    </a:lnTo>
                    <a:lnTo>
                      <a:pt x="18" y="27"/>
                    </a:lnTo>
                    <a:lnTo>
                      <a:pt x="23" y="27"/>
                    </a:lnTo>
                    <a:lnTo>
                      <a:pt x="26" y="22"/>
                    </a:lnTo>
                    <a:lnTo>
                      <a:pt x="28" y="16"/>
                    </a:lnTo>
                    <a:lnTo>
                      <a:pt x="25" y="13"/>
                    </a:lnTo>
                    <a:lnTo>
                      <a:pt x="2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97" name="Freeform 734"/>
              <p:cNvSpPr>
                <a:spLocks/>
              </p:cNvSpPr>
              <p:nvPr/>
            </p:nvSpPr>
            <p:spPr bwMode="auto">
              <a:xfrm>
                <a:off x="3066" y="2355"/>
                <a:ext cx="15" cy="15"/>
              </a:xfrm>
              <a:custGeom>
                <a:avLst/>
                <a:gdLst>
                  <a:gd name="T0" fmla="*/ 13 w 28"/>
                  <a:gd name="T1" fmla="*/ 6 h 29"/>
                  <a:gd name="T2" fmla="*/ 12 w 28"/>
                  <a:gd name="T3" fmla="*/ 6 h 29"/>
                  <a:gd name="T4" fmla="*/ 2 w 28"/>
                  <a:gd name="T5" fmla="*/ 0 h 29"/>
                  <a:gd name="T6" fmla="*/ 0 w 28"/>
                  <a:gd name="T7" fmla="*/ 9 h 29"/>
                  <a:gd name="T8" fmla="*/ 11 w 28"/>
                  <a:gd name="T9" fmla="*/ 15 h 29"/>
                  <a:gd name="T10" fmla="*/ 10 w 28"/>
                  <a:gd name="T11" fmla="*/ 15 h 29"/>
                  <a:gd name="T12" fmla="*/ 11 w 28"/>
                  <a:gd name="T13" fmla="*/ 15 h 29"/>
                  <a:gd name="T14" fmla="*/ 13 w 28"/>
                  <a:gd name="T15" fmla="*/ 15 h 29"/>
                  <a:gd name="T16" fmla="*/ 15 w 28"/>
                  <a:gd name="T17" fmla="*/ 11 h 29"/>
                  <a:gd name="T18" fmla="*/ 15 w 28"/>
                  <a:gd name="T19" fmla="*/ 8 h 29"/>
                  <a:gd name="T20" fmla="*/ 12 w 28"/>
                  <a:gd name="T21" fmla="*/ 6 h 29"/>
                  <a:gd name="T22" fmla="*/ 13 w 28"/>
                  <a:gd name="T23" fmla="*/ 6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25" y="11"/>
                    </a:moveTo>
                    <a:lnTo>
                      <a:pt x="23" y="11"/>
                    </a:lnTo>
                    <a:lnTo>
                      <a:pt x="3" y="0"/>
                    </a:lnTo>
                    <a:lnTo>
                      <a:pt x="0" y="18"/>
                    </a:lnTo>
                    <a:lnTo>
                      <a:pt x="20" y="29"/>
                    </a:lnTo>
                    <a:lnTo>
                      <a:pt x="18" y="29"/>
                    </a:lnTo>
                    <a:lnTo>
                      <a:pt x="20" y="29"/>
                    </a:lnTo>
                    <a:lnTo>
                      <a:pt x="25" y="29"/>
                    </a:lnTo>
                    <a:lnTo>
                      <a:pt x="28" y="22"/>
                    </a:lnTo>
                    <a:lnTo>
                      <a:pt x="28" y="16"/>
                    </a:lnTo>
                    <a:lnTo>
                      <a:pt x="23" y="11"/>
                    </a:lnTo>
                    <a:lnTo>
                      <a:pt x="25"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98" name="Freeform 735"/>
              <p:cNvSpPr>
                <a:spLocks/>
              </p:cNvSpPr>
              <p:nvPr/>
            </p:nvSpPr>
            <p:spPr bwMode="auto">
              <a:xfrm>
                <a:off x="3076" y="2361"/>
                <a:ext cx="15" cy="15"/>
              </a:xfrm>
              <a:custGeom>
                <a:avLst/>
                <a:gdLst>
                  <a:gd name="T0" fmla="*/ 14 w 30"/>
                  <a:gd name="T1" fmla="*/ 6 h 31"/>
                  <a:gd name="T2" fmla="*/ 14 w 30"/>
                  <a:gd name="T3" fmla="*/ 6 h 31"/>
                  <a:gd name="T4" fmla="*/ 4 w 30"/>
                  <a:gd name="T5" fmla="*/ 0 h 31"/>
                  <a:gd name="T6" fmla="*/ 0 w 30"/>
                  <a:gd name="T7" fmla="*/ 9 h 31"/>
                  <a:gd name="T8" fmla="*/ 10 w 30"/>
                  <a:gd name="T9" fmla="*/ 15 h 31"/>
                  <a:gd name="T10" fmla="*/ 10 w 30"/>
                  <a:gd name="T11" fmla="*/ 15 h 31"/>
                  <a:gd name="T12" fmla="*/ 10 w 30"/>
                  <a:gd name="T13" fmla="*/ 15 h 31"/>
                  <a:gd name="T14" fmla="*/ 13 w 30"/>
                  <a:gd name="T15" fmla="*/ 15 h 31"/>
                  <a:gd name="T16" fmla="*/ 15 w 30"/>
                  <a:gd name="T17" fmla="*/ 11 h 31"/>
                  <a:gd name="T18" fmla="*/ 15 w 30"/>
                  <a:gd name="T19" fmla="*/ 9 h 31"/>
                  <a:gd name="T20" fmla="*/ 14 w 30"/>
                  <a:gd name="T21" fmla="*/ 6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0" h="31">
                    <a:moveTo>
                      <a:pt x="27" y="12"/>
                    </a:moveTo>
                    <a:lnTo>
                      <a:pt x="27" y="12"/>
                    </a:lnTo>
                    <a:lnTo>
                      <a:pt x="7" y="0"/>
                    </a:lnTo>
                    <a:lnTo>
                      <a:pt x="0" y="18"/>
                    </a:lnTo>
                    <a:lnTo>
                      <a:pt x="20" y="31"/>
                    </a:lnTo>
                    <a:lnTo>
                      <a:pt x="25" y="31"/>
                    </a:lnTo>
                    <a:lnTo>
                      <a:pt x="30" y="23"/>
                    </a:lnTo>
                    <a:lnTo>
                      <a:pt x="30" y="18"/>
                    </a:lnTo>
                    <a:lnTo>
                      <a:pt x="27"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099" name="Freeform 736"/>
              <p:cNvSpPr>
                <a:spLocks/>
              </p:cNvSpPr>
              <p:nvPr/>
            </p:nvSpPr>
            <p:spPr bwMode="auto">
              <a:xfrm>
                <a:off x="3086" y="2367"/>
                <a:ext cx="14" cy="15"/>
              </a:xfrm>
              <a:custGeom>
                <a:avLst/>
                <a:gdLst>
                  <a:gd name="T0" fmla="*/ 12 w 29"/>
                  <a:gd name="T1" fmla="*/ 6 h 29"/>
                  <a:gd name="T2" fmla="*/ 12 w 29"/>
                  <a:gd name="T3" fmla="*/ 6 h 29"/>
                  <a:gd name="T4" fmla="*/ 3 w 29"/>
                  <a:gd name="T5" fmla="*/ 0 h 29"/>
                  <a:gd name="T6" fmla="*/ 0 w 29"/>
                  <a:gd name="T7" fmla="*/ 10 h 29"/>
                  <a:gd name="T8" fmla="*/ 9 w 29"/>
                  <a:gd name="T9" fmla="*/ 15 h 29"/>
                  <a:gd name="T10" fmla="*/ 10 w 29"/>
                  <a:gd name="T11" fmla="*/ 15 h 29"/>
                  <a:gd name="T12" fmla="*/ 9 w 29"/>
                  <a:gd name="T13" fmla="*/ 15 h 29"/>
                  <a:gd name="T14" fmla="*/ 12 w 29"/>
                  <a:gd name="T15" fmla="*/ 15 h 29"/>
                  <a:gd name="T16" fmla="*/ 14 w 29"/>
                  <a:gd name="T17" fmla="*/ 11 h 29"/>
                  <a:gd name="T18" fmla="*/ 14 w 29"/>
                  <a:gd name="T19" fmla="*/ 9 h 29"/>
                  <a:gd name="T20" fmla="*/ 12 w 29"/>
                  <a:gd name="T21" fmla="*/ 6 h 29"/>
                  <a:gd name="T22" fmla="*/ 12 w 29"/>
                  <a:gd name="T23" fmla="*/ 6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24" y="11"/>
                    </a:moveTo>
                    <a:lnTo>
                      <a:pt x="25" y="11"/>
                    </a:lnTo>
                    <a:lnTo>
                      <a:pt x="7" y="0"/>
                    </a:lnTo>
                    <a:lnTo>
                      <a:pt x="0" y="19"/>
                    </a:lnTo>
                    <a:lnTo>
                      <a:pt x="19" y="29"/>
                    </a:lnTo>
                    <a:lnTo>
                      <a:pt x="20" y="29"/>
                    </a:lnTo>
                    <a:lnTo>
                      <a:pt x="19" y="29"/>
                    </a:lnTo>
                    <a:lnTo>
                      <a:pt x="24" y="29"/>
                    </a:lnTo>
                    <a:lnTo>
                      <a:pt x="29" y="22"/>
                    </a:lnTo>
                    <a:lnTo>
                      <a:pt x="29" y="17"/>
                    </a:lnTo>
                    <a:lnTo>
                      <a:pt x="25" y="11"/>
                    </a:lnTo>
                    <a:lnTo>
                      <a:pt x="2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00" name="Freeform 737"/>
              <p:cNvSpPr>
                <a:spLocks/>
              </p:cNvSpPr>
              <p:nvPr/>
            </p:nvSpPr>
            <p:spPr bwMode="auto">
              <a:xfrm>
                <a:off x="3096" y="2373"/>
                <a:ext cx="14" cy="14"/>
              </a:xfrm>
              <a:custGeom>
                <a:avLst/>
                <a:gdLst>
                  <a:gd name="T0" fmla="*/ 12 w 29"/>
                  <a:gd name="T1" fmla="*/ 5 h 29"/>
                  <a:gd name="T2" fmla="*/ 12 w 29"/>
                  <a:gd name="T3" fmla="*/ 5 h 29"/>
                  <a:gd name="T4" fmla="*/ 2 w 29"/>
                  <a:gd name="T5" fmla="*/ 0 h 29"/>
                  <a:gd name="T6" fmla="*/ 0 w 29"/>
                  <a:gd name="T7" fmla="*/ 9 h 29"/>
                  <a:gd name="T8" fmla="*/ 10 w 29"/>
                  <a:gd name="T9" fmla="*/ 14 h 29"/>
                  <a:gd name="T10" fmla="*/ 9 w 29"/>
                  <a:gd name="T11" fmla="*/ 14 h 29"/>
                  <a:gd name="T12" fmla="*/ 10 w 29"/>
                  <a:gd name="T13" fmla="*/ 14 h 29"/>
                  <a:gd name="T14" fmla="*/ 12 w 29"/>
                  <a:gd name="T15" fmla="*/ 14 h 29"/>
                  <a:gd name="T16" fmla="*/ 14 w 29"/>
                  <a:gd name="T17" fmla="*/ 11 h 29"/>
                  <a:gd name="T18" fmla="*/ 14 w 29"/>
                  <a:gd name="T19" fmla="*/ 8 h 29"/>
                  <a:gd name="T20" fmla="*/ 12 w 29"/>
                  <a:gd name="T21" fmla="*/ 5 h 29"/>
                  <a:gd name="T22" fmla="*/ 12 w 29"/>
                  <a:gd name="T23" fmla="*/ 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25" y="11"/>
                    </a:moveTo>
                    <a:lnTo>
                      <a:pt x="24" y="11"/>
                    </a:lnTo>
                    <a:lnTo>
                      <a:pt x="4" y="0"/>
                    </a:lnTo>
                    <a:lnTo>
                      <a:pt x="0" y="18"/>
                    </a:lnTo>
                    <a:lnTo>
                      <a:pt x="20" y="29"/>
                    </a:lnTo>
                    <a:lnTo>
                      <a:pt x="19" y="29"/>
                    </a:lnTo>
                    <a:lnTo>
                      <a:pt x="20" y="29"/>
                    </a:lnTo>
                    <a:lnTo>
                      <a:pt x="25" y="29"/>
                    </a:lnTo>
                    <a:lnTo>
                      <a:pt x="29" y="22"/>
                    </a:lnTo>
                    <a:lnTo>
                      <a:pt x="29" y="17"/>
                    </a:lnTo>
                    <a:lnTo>
                      <a:pt x="24" y="11"/>
                    </a:lnTo>
                    <a:lnTo>
                      <a:pt x="25"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01" name="Freeform 738"/>
              <p:cNvSpPr>
                <a:spLocks/>
              </p:cNvSpPr>
              <p:nvPr/>
            </p:nvSpPr>
            <p:spPr bwMode="auto">
              <a:xfrm>
                <a:off x="3105" y="2378"/>
                <a:ext cx="15" cy="15"/>
              </a:xfrm>
              <a:custGeom>
                <a:avLst/>
                <a:gdLst>
                  <a:gd name="T0" fmla="*/ 13 w 30"/>
                  <a:gd name="T1" fmla="*/ 6 h 31"/>
                  <a:gd name="T2" fmla="*/ 13 w 30"/>
                  <a:gd name="T3" fmla="*/ 6 h 31"/>
                  <a:gd name="T4" fmla="*/ 3 w 30"/>
                  <a:gd name="T5" fmla="*/ 0 h 31"/>
                  <a:gd name="T6" fmla="*/ 0 w 30"/>
                  <a:gd name="T7" fmla="*/ 9 h 31"/>
                  <a:gd name="T8" fmla="*/ 10 w 30"/>
                  <a:gd name="T9" fmla="*/ 15 h 31"/>
                  <a:gd name="T10" fmla="*/ 11 w 30"/>
                  <a:gd name="T11" fmla="*/ 15 h 31"/>
                  <a:gd name="T12" fmla="*/ 10 w 30"/>
                  <a:gd name="T13" fmla="*/ 15 h 31"/>
                  <a:gd name="T14" fmla="*/ 13 w 30"/>
                  <a:gd name="T15" fmla="*/ 15 h 31"/>
                  <a:gd name="T16" fmla="*/ 15 w 30"/>
                  <a:gd name="T17" fmla="*/ 12 h 31"/>
                  <a:gd name="T18" fmla="*/ 15 w 30"/>
                  <a:gd name="T19" fmla="*/ 9 h 31"/>
                  <a:gd name="T20" fmla="*/ 13 w 30"/>
                  <a:gd name="T21" fmla="*/ 6 h 31"/>
                  <a:gd name="T22" fmla="*/ 13 w 30"/>
                  <a:gd name="T23" fmla="*/ 6 h 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0" h="31">
                    <a:moveTo>
                      <a:pt x="25" y="13"/>
                    </a:moveTo>
                    <a:lnTo>
                      <a:pt x="26" y="13"/>
                    </a:lnTo>
                    <a:lnTo>
                      <a:pt x="6" y="0"/>
                    </a:lnTo>
                    <a:lnTo>
                      <a:pt x="0" y="18"/>
                    </a:lnTo>
                    <a:lnTo>
                      <a:pt x="20" y="31"/>
                    </a:lnTo>
                    <a:lnTo>
                      <a:pt x="21" y="31"/>
                    </a:lnTo>
                    <a:lnTo>
                      <a:pt x="20" y="31"/>
                    </a:lnTo>
                    <a:lnTo>
                      <a:pt x="25" y="31"/>
                    </a:lnTo>
                    <a:lnTo>
                      <a:pt x="30" y="24"/>
                    </a:lnTo>
                    <a:lnTo>
                      <a:pt x="30" y="18"/>
                    </a:lnTo>
                    <a:lnTo>
                      <a:pt x="26" y="13"/>
                    </a:lnTo>
                    <a:lnTo>
                      <a:pt x="25"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02" name="Freeform 739"/>
              <p:cNvSpPr>
                <a:spLocks/>
              </p:cNvSpPr>
              <p:nvPr/>
            </p:nvSpPr>
            <p:spPr bwMode="auto">
              <a:xfrm>
                <a:off x="3116" y="2384"/>
                <a:ext cx="14" cy="15"/>
              </a:xfrm>
              <a:custGeom>
                <a:avLst/>
                <a:gdLst>
                  <a:gd name="T0" fmla="*/ 12 w 29"/>
                  <a:gd name="T1" fmla="*/ 6 h 29"/>
                  <a:gd name="T2" fmla="*/ 12 w 29"/>
                  <a:gd name="T3" fmla="*/ 6 h 29"/>
                  <a:gd name="T4" fmla="*/ 2 w 29"/>
                  <a:gd name="T5" fmla="*/ 0 h 29"/>
                  <a:gd name="T6" fmla="*/ 0 w 29"/>
                  <a:gd name="T7" fmla="*/ 9 h 29"/>
                  <a:gd name="T8" fmla="*/ 10 w 29"/>
                  <a:gd name="T9" fmla="*/ 15 h 29"/>
                  <a:gd name="T10" fmla="*/ 9 w 29"/>
                  <a:gd name="T11" fmla="*/ 15 h 29"/>
                  <a:gd name="T12" fmla="*/ 10 w 29"/>
                  <a:gd name="T13" fmla="*/ 15 h 29"/>
                  <a:gd name="T14" fmla="*/ 12 w 29"/>
                  <a:gd name="T15" fmla="*/ 15 h 29"/>
                  <a:gd name="T16" fmla="*/ 14 w 29"/>
                  <a:gd name="T17" fmla="*/ 11 h 29"/>
                  <a:gd name="T18" fmla="*/ 14 w 29"/>
                  <a:gd name="T19" fmla="*/ 8 h 29"/>
                  <a:gd name="T20" fmla="*/ 12 w 29"/>
                  <a:gd name="T21" fmla="*/ 6 h 29"/>
                  <a:gd name="T22" fmla="*/ 12 w 29"/>
                  <a:gd name="T23" fmla="*/ 6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25" y="11"/>
                    </a:moveTo>
                    <a:lnTo>
                      <a:pt x="24" y="11"/>
                    </a:lnTo>
                    <a:lnTo>
                      <a:pt x="4" y="0"/>
                    </a:lnTo>
                    <a:lnTo>
                      <a:pt x="0" y="18"/>
                    </a:lnTo>
                    <a:lnTo>
                      <a:pt x="20" y="29"/>
                    </a:lnTo>
                    <a:lnTo>
                      <a:pt x="19" y="29"/>
                    </a:lnTo>
                    <a:lnTo>
                      <a:pt x="20" y="29"/>
                    </a:lnTo>
                    <a:lnTo>
                      <a:pt x="25" y="29"/>
                    </a:lnTo>
                    <a:lnTo>
                      <a:pt x="29" y="21"/>
                    </a:lnTo>
                    <a:lnTo>
                      <a:pt x="29" y="16"/>
                    </a:lnTo>
                    <a:lnTo>
                      <a:pt x="24" y="11"/>
                    </a:lnTo>
                    <a:lnTo>
                      <a:pt x="25"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03" name="Freeform 740"/>
              <p:cNvSpPr>
                <a:spLocks/>
              </p:cNvSpPr>
              <p:nvPr/>
            </p:nvSpPr>
            <p:spPr bwMode="auto">
              <a:xfrm>
                <a:off x="3125" y="2390"/>
                <a:ext cx="14" cy="14"/>
              </a:xfrm>
              <a:custGeom>
                <a:avLst/>
                <a:gdLst>
                  <a:gd name="T0" fmla="*/ 13 w 28"/>
                  <a:gd name="T1" fmla="*/ 5 h 29"/>
                  <a:gd name="T2" fmla="*/ 13 w 28"/>
                  <a:gd name="T3" fmla="*/ 5 h 29"/>
                  <a:gd name="T4" fmla="*/ 3 w 28"/>
                  <a:gd name="T5" fmla="*/ 0 h 29"/>
                  <a:gd name="T6" fmla="*/ 0 w 28"/>
                  <a:gd name="T7" fmla="*/ 9 h 29"/>
                  <a:gd name="T8" fmla="*/ 9 w 28"/>
                  <a:gd name="T9" fmla="*/ 14 h 29"/>
                  <a:gd name="T10" fmla="*/ 9 w 28"/>
                  <a:gd name="T11" fmla="*/ 14 h 29"/>
                  <a:gd name="T12" fmla="*/ 9 w 28"/>
                  <a:gd name="T13" fmla="*/ 14 h 29"/>
                  <a:gd name="T14" fmla="*/ 12 w 28"/>
                  <a:gd name="T15" fmla="*/ 14 h 29"/>
                  <a:gd name="T16" fmla="*/ 14 w 28"/>
                  <a:gd name="T17" fmla="*/ 10 h 29"/>
                  <a:gd name="T18" fmla="*/ 14 w 28"/>
                  <a:gd name="T19" fmla="*/ 8 h 29"/>
                  <a:gd name="T20" fmla="*/ 13 w 28"/>
                  <a:gd name="T21" fmla="*/ 5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25" y="10"/>
                    </a:moveTo>
                    <a:lnTo>
                      <a:pt x="25" y="10"/>
                    </a:lnTo>
                    <a:lnTo>
                      <a:pt x="6" y="0"/>
                    </a:lnTo>
                    <a:lnTo>
                      <a:pt x="0" y="18"/>
                    </a:lnTo>
                    <a:lnTo>
                      <a:pt x="18" y="29"/>
                    </a:lnTo>
                    <a:lnTo>
                      <a:pt x="23" y="29"/>
                    </a:lnTo>
                    <a:lnTo>
                      <a:pt x="28" y="21"/>
                    </a:lnTo>
                    <a:lnTo>
                      <a:pt x="28" y="16"/>
                    </a:lnTo>
                    <a:lnTo>
                      <a:pt x="25"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04" name="Freeform 741"/>
              <p:cNvSpPr>
                <a:spLocks/>
              </p:cNvSpPr>
              <p:nvPr/>
            </p:nvSpPr>
            <p:spPr bwMode="auto">
              <a:xfrm>
                <a:off x="3134" y="2395"/>
                <a:ext cx="15" cy="16"/>
              </a:xfrm>
              <a:custGeom>
                <a:avLst/>
                <a:gdLst>
                  <a:gd name="T0" fmla="*/ 13 w 30"/>
                  <a:gd name="T1" fmla="*/ 7 h 31"/>
                  <a:gd name="T2" fmla="*/ 14 w 30"/>
                  <a:gd name="T3" fmla="*/ 7 h 31"/>
                  <a:gd name="T4" fmla="*/ 4 w 30"/>
                  <a:gd name="T5" fmla="*/ 0 h 31"/>
                  <a:gd name="T6" fmla="*/ 0 w 30"/>
                  <a:gd name="T7" fmla="*/ 10 h 31"/>
                  <a:gd name="T8" fmla="*/ 10 w 30"/>
                  <a:gd name="T9" fmla="*/ 16 h 31"/>
                  <a:gd name="T10" fmla="*/ 11 w 30"/>
                  <a:gd name="T11" fmla="*/ 16 h 31"/>
                  <a:gd name="T12" fmla="*/ 10 w 30"/>
                  <a:gd name="T13" fmla="*/ 16 h 31"/>
                  <a:gd name="T14" fmla="*/ 13 w 30"/>
                  <a:gd name="T15" fmla="*/ 16 h 31"/>
                  <a:gd name="T16" fmla="*/ 15 w 30"/>
                  <a:gd name="T17" fmla="*/ 12 h 31"/>
                  <a:gd name="T18" fmla="*/ 15 w 30"/>
                  <a:gd name="T19" fmla="*/ 10 h 31"/>
                  <a:gd name="T20" fmla="*/ 14 w 30"/>
                  <a:gd name="T21" fmla="*/ 7 h 31"/>
                  <a:gd name="T22" fmla="*/ 13 w 30"/>
                  <a:gd name="T23" fmla="*/ 7 h 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0" h="31">
                    <a:moveTo>
                      <a:pt x="25" y="13"/>
                    </a:moveTo>
                    <a:lnTo>
                      <a:pt x="27" y="13"/>
                    </a:lnTo>
                    <a:lnTo>
                      <a:pt x="7" y="0"/>
                    </a:lnTo>
                    <a:lnTo>
                      <a:pt x="0" y="19"/>
                    </a:lnTo>
                    <a:lnTo>
                      <a:pt x="20" y="31"/>
                    </a:lnTo>
                    <a:lnTo>
                      <a:pt x="22" y="31"/>
                    </a:lnTo>
                    <a:lnTo>
                      <a:pt x="20" y="31"/>
                    </a:lnTo>
                    <a:lnTo>
                      <a:pt x="25" y="31"/>
                    </a:lnTo>
                    <a:lnTo>
                      <a:pt x="30" y="24"/>
                    </a:lnTo>
                    <a:lnTo>
                      <a:pt x="30" y="19"/>
                    </a:lnTo>
                    <a:lnTo>
                      <a:pt x="27" y="13"/>
                    </a:lnTo>
                    <a:lnTo>
                      <a:pt x="25"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05" name="Freeform 742"/>
              <p:cNvSpPr>
                <a:spLocks/>
              </p:cNvSpPr>
              <p:nvPr/>
            </p:nvSpPr>
            <p:spPr bwMode="auto">
              <a:xfrm>
                <a:off x="3145" y="2402"/>
                <a:ext cx="14" cy="14"/>
              </a:xfrm>
              <a:custGeom>
                <a:avLst/>
                <a:gdLst>
                  <a:gd name="T0" fmla="*/ 13 w 28"/>
                  <a:gd name="T1" fmla="*/ 6 h 29"/>
                  <a:gd name="T2" fmla="*/ 12 w 28"/>
                  <a:gd name="T3" fmla="*/ 5 h 29"/>
                  <a:gd name="T4" fmla="*/ 2 w 28"/>
                  <a:gd name="T5" fmla="*/ 0 h 29"/>
                  <a:gd name="T6" fmla="*/ 0 w 28"/>
                  <a:gd name="T7" fmla="*/ 9 h 29"/>
                  <a:gd name="T8" fmla="*/ 10 w 28"/>
                  <a:gd name="T9" fmla="*/ 14 h 29"/>
                  <a:gd name="T10" fmla="*/ 9 w 28"/>
                  <a:gd name="T11" fmla="*/ 13 h 29"/>
                  <a:gd name="T12" fmla="*/ 10 w 28"/>
                  <a:gd name="T13" fmla="*/ 14 h 29"/>
                  <a:gd name="T14" fmla="*/ 13 w 28"/>
                  <a:gd name="T15" fmla="*/ 14 h 29"/>
                  <a:gd name="T16" fmla="*/ 14 w 28"/>
                  <a:gd name="T17" fmla="*/ 11 h 29"/>
                  <a:gd name="T18" fmla="*/ 14 w 28"/>
                  <a:gd name="T19" fmla="*/ 8 h 29"/>
                  <a:gd name="T20" fmla="*/ 12 w 28"/>
                  <a:gd name="T21" fmla="*/ 5 h 29"/>
                  <a:gd name="T22" fmla="*/ 13 w 28"/>
                  <a:gd name="T23" fmla="*/ 6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25" y="13"/>
                    </a:moveTo>
                    <a:lnTo>
                      <a:pt x="23" y="11"/>
                    </a:lnTo>
                    <a:lnTo>
                      <a:pt x="3" y="0"/>
                    </a:lnTo>
                    <a:lnTo>
                      <a:pt x="0" y="18"/>
                    </a:lnTo>
                    <a:lnTo>
                      <a:pt x="20" y="29"/>
                    </a:lnTo>
                    <a:lnTo>
                      <a:pt x="18" y="27"/>
                    </a:lnTo>
                    <a:lnTo>
                      <a:pt x="20" y="29"/>
                    </a:lnTo>
                    <a:lnTo>
                      <a:pt x="25" y="29"/>
                    </a:lnTo>
                    <a:lnTo>
                      <a:pt x="28" y="22"/>
                    </a:lnTo>
                    <a:lnTo>
                      <a:pt x="28" y="16"/>
                    </a:lnTo>
                    <a:lnTo>
                      <a:pt x="23" y="11"/>
                    </a:lnTo>
                    <a:lnTo>
                      <a:pt x="25"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06" name="Freeform 743"/>
              <p:cNvSpPr>
                <a:spLocks/>
              </p:cNvSpPr>
              <p:nvPr/>
            </p:nvSpPr>
            <p:spPr bwMode="auto">
              <a:xfrm>
                <a:off x="3154" y="2408"/>
                <a:ext cx="14" cy="14"/>
              </a:xfrm>
              <a:custGeom>
                <a:avLst/>
                <a:gdLst>
                  <a:gd name="T0" fmla="*/ 12 w 29"/>
                  <a:gd name="T1" fmla="*/ 5 h 29"/>
                  <a:gd name="T2" fmla="*/ 12 w 29"/>
                  <a:gd name="T3" fmla="*/ 6 h 29"/>
                  <a:gd name="T4" fmla="*/ 3 w 29"/>
                  <a:gd name="T5" fmla="*/ 0 h 29"/>
                  <a:gd name="T6" fmla="*/ 0 w 29"/>
                  <a:gd name="T7" fmla="*/ 7 h 29"/>
                  <a:gd name="T8" fmla="*/ 9 w 29"/>
                  <a:gd name="T9" fmla="*/ 13 h 29"/>
                  <a:gd name="T10" fmla="*/ 10 w 29"/>
                  <a:gd name="T11" fmla="*/ 14 h 29"/>
                  <a:gd name="T12" fmla="*/ 9 w 29"/>
                  <a:gd name="T13" fmla="*/ 13 h 29"/>
                  <a:gd name="T14" fmla="*/ 12 w 29"/>
                  <a:gd name="T15" fmla="*/ 13 h 29"/>
                  <a:gd name="T16" fmla="*/ 13 w 29"/>
                  <a:gd name="T17" fmla="*/ 11 h 29"/>
                  <a:gd name="T18" fmla="*/ 14 w 29"/>
                  <a:gd name="T19" fmla="*/ 8 h 29"/>
                  <a:gd name="T20" fmla="*/ 12 w 29"/>
                  <a:gd name="T21" fmla="*/ 6 h 29"/>
                  <a:gd name="T22" fmla="*/ 12 w 29"/>
                  <a:gd name="T23" fmla="*/ 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24" y="11"/>
                    </a:moveTo>
                    <a:lnTo>
                      <a:pt x="25" y="12"/>
                    </a:lnTo>
                    <a:lnTo>
                      <a:pt x="7" y="0"/>
                    </a:lnTo>
                    <a:lnTo>
                      <a:pt x="0" y="14"/>
                    </a:lnTo>
                    <a:lnTo>
                      <a:pt x="19" y="27"/>
                    </a:lnTo>
                    <a:lnTo>
                      <a:pt x="20" y="29"/>
                    </a:lnTo>
                    <a:lnTo>
                      <a:pt x="19" y="27"/>
                    </a:lnTo>
                    <a:lnTo>
                      <a:pt x="24" y="27"/>
                    </a:lnTo>
                    <a:lnTo>
                      <a:pt x="27" y="22"/>
                    </a:lnTo>
                    <a:lnTo>
                      <a:pt x="29" y="16"/>
                    </a:lnTo>
                    <a:lnTo>
                      <a:pt x="25" y="12"/>
                    </a:lnTo>
                    <a:lnTo>
                      <a:pt x="2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07" name="Freeform 744"/>
              <p:cNvSpPr>
                <a:spLocks/>
              </p:cNvSpPr>
              <p:nvPr/>
            </p:nvSpPr>
            <p:spPr bwMode="auto">
              <a:xfrm>
                <a:off x="3164" y="2413"/>
                <a:ext cx="14" cy="15"/>
              </a:xfrm>
              <a:custGeom>
                <a:avLst/>
                <a:gdLst>
                  <a:gd name="T0" fmla="*/ 12 w 29"/>
                  <a:gd name="T1" fmla="*/ 6 h 29"/>
                  <a:gd name="T2" fmla="*/ 12 w 29"/>
                  <a:gd name="T3" fmla="*/ 6 h 29"/>
                  <a:gd name="T4" fmla="*/ 2 w 29"/>
                  <a:gd name="T5" fmla="*/ 0 h 29"/>
                  <a:gd name="T6" fmla="*/ 0 w 29"/>
                  <a:gd name="T7" fmla="*/ 9 h 29"/>
                  <a:gd name="T8" fmla="*/ 10 w 29"/>
                  <a:gd name="T9" fmla="*/ 15 h 29"/>
                  <a:gd name="T10" fmla="*/ 10 w 29"/>
                  <a:gd name="T11" fmla="*/ 15 h 29"/>
                  <a:gd name="T12" fmla="*/ 10 w 29"/>
                  <a:gd name="T13" fmla="*/ 15 h 29"/>
                  <a:gd name="T14" fmla="*/ 12 w 29"/>
                  <a:gd name="T15" fmla="*/ 15 h 29"/>
                  <a:gd name="T16" fmla="*/ 14 w 29"/>
                  <a:gd name="T17" fmla="*/ 11 h 29"/>
                  <a:gd name="T18" fmla="*/ 14 w 29"/>
                  <a:gd name="T19" fmla="*/ 8 h 29"/>
                  <a:gd name="T20" fmla="*/ 12 w 29"/>
                  <a:gd name="T21" fmla="*/ 6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 h="29">
                    <a:moveTo>
                      <a:pt x="24" y="11"/>
                    </a:moveTo>
                    <a:lnTo>
                      <a:pt x="24" y="11"/>
                    </a:lnTo>
                    <a:lnTo>
                      <a:pt x="4" y="0"/>
                    </a:lnTo>
                    <a:lnTo>
                      <a:pt x="0" y="18"/>
                    </a:lnTo>
                    <a:lnTo>
                      <a:pt x="20" y="29"/>
                    </a:lnTo>
                    <a:lnTo>
                      <a:pt x="25" y="29"/>
                    </a:lnTo>
                    <a:lnTo>
                      <a:pt x="29" y="21"/>
                    </a:lnTo>
                    <a:lnTo>
                      <a:pt x="29" y="16"/>
                    </a:lnTo>
                    <a:lnTo>
                      <a:pt x="2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08" name="Freeform 745"/>
              <p:cNvSpPr>
                <a:spLocks/>
              </p:cNvSpPr>
              <p:nvPr/>
            </p:nvSpPr>
            <p:spPr bwMode="auto">
              <a:xfrm>
                <a:off x="3174" y="2419"/>
                <a:ext cx="14" cy="14"/>
              </a:xfrm>
              <a:custGeom>
                <a:avLst/>
                <a:gdLst>
                  <a:gd name="T0" fmla="*/ 12 w 29"/>
                  <a:gd name="T1" fmla="*/ 6 h 28"/>
                  <a:gd name="T2" fmla="*/ 12 w 29"/>
                  <a:gd name="T3" fmla="*/ 5 h 28"/>
                  <a:gd name="T4" fmla="*/ 2 w 29"/>
                  <a:gd name="T5" fmla="*/ 0 h 28"/>
                  <a:gd name="T6" fmla="*/ 0 w 29"/>
                  <a:gd name="T7" fmla="*/ 9 h 28"/>
                  <a:gd name="T8" fmla="*/ 10 w 29"/>
                  <a:gd name="T9" fmla="*/ 14 h 28"/>
                  <a:gd name="T10" fmla="*/ 9 w 29"/>
                  <a:gd name="T11" fmla="*/ 14 h 28"/>
                  <a:gd name="T12" fmla="*/ 10 w 29"/>
                  <a:gd name="T13" fmla="*/ 14 h 28"/>
                  <a:gd name="T14" fmla="*/ 12 w 29"/>
                  <a:gd name="T15" fmla="*/ 14 h 28"/>
                  <a:gd name="T16" fmla="*/ 14 w 29"/>
                  <a:gd name="T17" fmla="*/ 11 h 28"/>
                  <a:gd name="T18" fmla="*/ 14 w 29"/>
                  <a:gd name="T19" fmla="*/ 8 h 28"/>
                  <a:gd name="T20" fmla="*/ 12 w 29"/>
                  <a:gd name="T21" fmla="*/ 5 h 28"/>
                  <a:gd name="T22" fmla="*/ 12 w 29"/>
                  <a:gd name="T23" fmla="*/ 6 h 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8">
                    <a:moveTo>
                      <a:pt x="25" y="12"/>
                    </a:moveTo>
                    <a:lnTo>
                      <a:pt x="24" y="10"/>
                    </a:lnTo>
                    <a:lnTo>
                      <a:pt x="4" y="0"/>
                    </a:lnTo>
                    <a:lnTo>
                      <a:pt x="0" y="18"/>
                    </a:lnTo>
                    <a:lnTo>
                      <a:pt x="20" y="28"/>
                    </a:lnTo>
                    <a:lnTo>
                      <a:pt x="19" y="27"/>
                    </a:lnTo>
                    <a:lnTo>
                      <a:pt x="20" y="28"/>
                    </a:lnTo>
                    <a:lnTo>
                      <a:pt x="25" y="28"/>
                    </a:lnTo>
                    <a:lnTo>
                      <a:pt x="29" y="21"/>
                    </a:lnTo>
                    <a:lnTo>
                      <a:pt x="29" y="16"/>
                    </a:lnTo>
                    <a:lnTo>
                      <a:pt x="24" y="10"/>
                    </a:lnTo>
                    <a:lnTo>
                      <a:pt x="25"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09" name="Freeform 746"/>
              <p:cNvSpPr>
                <a:spLocks/>
              </p:cNvSpPr>
              <p:nvPr/>
            </p:nvSpPr>
            <p:spPr bwMode="auto">
              <a:xfrm>
                <a:off x="3183" y="2425"/>
                <a:ext cx="15" cy="15"/>
              </a:xfrm>
              <a:custGeom>
                <a:avLst/>
                <a:gdLst>
                  <a:gd name="T0" fmla="*/ 12 w 28"/>
                  <a:gd name="T1" fmla="*/ 6 h 29"/>
                  <a:gd name="T2" fmla="*/ 13 w 28"/>
                  <a:gd name="T3" fmla="*/ 7 h 29"/>
                  <a:gd name="T4" fmla="*/ 3 w 28"/>
                  <a:gd name="T5" fmla="*/ 0 h 29"/>
                  <a:gd name="T6" fmla="*/ 0 w 28"/>
                  <a:gd name="T7" fmla="*/ 8 h 29"/>
                  <a:gd name="T8" fmla="*/ 10 w 28"/>
                  <a:gd name="T9" fmla="*/ 14 h 29"/>
                  <a:gd name="T10" fmla="*/ 11 w 28"/>
                  <a:gd name="T11" fmla="*/ 15 h 29"/>
                  <a:gd name="T12" fmla="*/ 10 w 28"/>
                  <a:gd name="T13" fmla="*/ 14 h 29"/>
                  <a:gd name="T14" fmla="*/ 12 w 28"/>
                  <a:gd name="T15" fmla="*/ 14 h 29"/>
                  <a:gd name="T16" fmla="*/ 14 w 28"/>
                  <a:gd name="T17" fmla="*/ 11 h 29"/>
                  <a:gd name="T18" fmla="*/ 15 w 28"/>
                  <a:gd name="T19" fmla="*/ 8 h 29"/>
                  <a:gd name="T20" fmla="*/ 13 w 28"/>
                  <a:gd name="T21" fmla="*/ 7 h 29"/>
                  <a:gd name="T22" fmla="*/ 12 w 28"/>
                  <a:gd name="T23" fmla="*/ 6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23" y="11"/>
                    </a:moveTo>
                    <a:lnTo>
                      <a:pt x="25" y="13"/>
                    </a:lnTo>
                    <a:lnTo>
                      <a:pt x="6" y="0"/>
                    </a:lnTo>
                    <a:lnTo>
                      <a:pt x="0" y="15"/>
                    </a:lnTo>
                    <a:lnTo>
                      <a:pt x="18" y="27"/>
                    </a:lnTo>
                    <a:lnTo>
                      <a:pt x="20" y="29"/>
                    </a:lnTo>
                    <a:lnTo>
                      <a:pt x="18" y="27"/>
                    </a:lnTo>
                    <a:lnTo>
                      <a:pt x="23" y="27"/>
                    </a:lnTo>
                    <a:lnTo>
                      <a:pt x="26" y="22"/>
                    </a:lnTo>
                    <a:lnTo>
                      <a:pt x="28" y="16"/>
                    </a:lnTo>
                    <a:lnTo>
                      <a:pt x="25" y="13"/>
                    </a:lnTo>
                    <a:lnTo>
                      <a:pt x="2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10" name="Freeform 747"/>
              <p:cNvSpPr>
                <a:spLocks/>
              </p:cNvSpPr>
              <p:nvPr/>
            </p:nvSpPr>
            <p:spPr bwMode="auto">
              <a:xfrm>
                <a:off x="3193" y="2431"/>
                <a:ext cx="15" cy="14"/>
              </a:xfrm>
              <a:custGeom>
                <a:avLst/>
                <a:gdLst>
                  <a:gd name="T0" fmla="*/ 12 w 28"/>
                  <a:gd name="T1" fmla="*/ 5 h 29"/>
                  <a:gd name="T2" fmla="*/ 12 w 28"/>
                  <a:gd name="T3" fmla="*/ 5 h 29"/>
                  <a:gd name="T4" fmla="*/ 2 w 28"/>
                  <a:gd name="T5" fmla="*/ 0 h 29"/>
                  <a:gd name="T6" fmla="*/ 0 w 28"/>
                  <a:gd name="T7" fmla="*/ 9 h 29"/>
                  <a:gd name="T8" fmla="*/ 11 w 28"/>
                  <a:gd name="T9" fmla="*/ 14 h 29"/>
                  <a:gd name="T10" fmla="*/ 11 w 28"/>
                  <a:gd name="T11" fmla="*/ 14 h 29"/>
                  <a:gd name="T12" fmla="*/ 11 w 28"/>
                  <a:gd name="T13" fmla="*/ 14 h 29"/>
                  <a:gd name="T14" fmla="*/ 13 w 28"/>
                  <a:gd name="T15" fmla="*/ 14 h 29"/>
                  <a:gd name="T16" fmla="*/ 15 w 28"/>
                  <a:gd name="T17" fmla="*/ 11 h 29"/>
                  <a:gd name="T18" fmla="*/ 15 w 28"/>
                  <a:gd name="T19" fmla="*/ 8 h 29"/>
                  <a:gd name="T20" fmla="*/ 12 w 28"/>
                  <a:gd name="T21" fmla="*/ 5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23" y="11"/>
                    </a:moveTo>
                    <a:lnTo>
                      <a:pt x="23" y="11"/>
                    </a:lnTo>
                    <a:lnTo>
                      <a:pt x="3" y="0"/>
                    </a:lnTo>
                    <a:lnTo>
                      <a:pt x="0" y="18"/>
                    </a:lnTo>
                    <a:lnTo>
                      <a:pt x="20" y="29"/>
                    </a:lnTo>
                    <a:lnTo>
                      <a:pt x="25" y="29"/>
                    </a:lnTo>
                    <a:lnTo>
                      <a:pt x="28" y="22"/>
                    </a:lnTo>
                    <a:lnTo>
                      <a:pt x="28" y="16"/>
                    </a:lnTo>
                    <a:lnTo>
                      <a:pt x="2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11" name="Freeform 748"/>
              <p:cNvSpPr>
                <a:spLocks/>
              </p:cNvSpPr>
              <p:nvPr/>
            </p:nvSpPr>
            <p:spPr bwMode="auto">
              <a:xfrm>
                <a:off x="3203" y="2436"/>
                <a:ext cx="15" cy="14"/>
              </a:xfrm>
              <a:custGeom>
                <a:avLst/>
                <a:gdLst>
                  <a:gd name="T0" fmla="*/ 13 w 28"/>
                  <a:gd name="T1" fmla="*/ 6 h 29"/>
                  <a:gd name="T2" fmla="*/ 12 w 28"/>
                  <a:gd name="T3" fmla="*/ 5 h 29"/>
                  <a:gd name="T4" fmla="*/ 2 w 28"/>
                  <a:gd name="T5" fmla="*/ 0 h 29"/>
                  <a:gd name="T6" fmla="*/ 0 w 28"/>
                  <a:gd name="T7" fmla="*/ 9 h 29"/>
                  <a:gd name="T8" fmla="*/ 11 w 28"/>
                  <a:gd name="T9" fmla="*/ 14 h 29"/>
                  <a:gd name="T10" fmla="*/ 10 w 28"/>
                  <a:gd name="T11" fmla="*/ 13 h 29"/>
                  <a:gd name="T12" fmla="*/ 11 w 28"/>
                  <a:gd name="T13" fmla="*/ 14 h 29"/>
                  <a:gd name="T14" fmla="*/ 13 w 28"/>
                  <a:gd name="T15" fmla="*/ 14 h 29"/>
                  <a:gd name="T16" fmla="*/ 15 w 28"/>
                  <a:gd name="T17" fmla="*/ 11 h 29"/>
                  <a:gd name="T18" fmla="*/ 15 w 28"/>
                  <a:gd name="T19" fmla="*/ 8 h 29"/>
                  <a:gd name="T20" fmla="*/ 12 w 28"/>
                  <a:gd name="T21" fmla="*/ 5 h 29"/>
                  <a:gd name="T22" fmla="*/ 13 w 28"/>
                  <a:gd name="T23" fmla="*/ 6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25" y="13"/>
                    </a:moveTo>
                    <a:lnTo>
                      <a:pt x="23" y="11"/>
                    </a:lnTo>
                    <a:lnTo>
                      <a:pt x="3" y="0"/>
                    </a:lnTo>
                    <a:lnTo>
                      <a:pt x="0" y="18"/>
                    </a:lnTo>
                    <a:lnTo>
                      <a:pt x="20" y="29"/>
                    </a:lnTo>
                    <a:lnTo>
                      <a:pt x="18" y="27"/>
                    </a:lnTo>
                    <a:lnTo>
                      <a:pt x="20" y="29"/>
                    </a:lnTo>
                    <a:lnTo>
                      <a:pt x="25" y="29"/>
                    </a:lnTo>
                    <a:lnTo>
                      <a:pt x="28" y="22"/>
                    </a:lnTo>
                    <a:lnTo>
                      <a:pt x="28" y="16"/>
                    </a:lnTo>
                    <a:lnTo>
                      <a:pt x="23" y="11"/>
                    </a:lnTo>
                    <a:lnTo>
                      <a:pt x="25"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12" name="Freeform 749"/>
              <p:cNvSpPr>
                <a:spLocks/>
              </p:cNvSpPr>
              <p:nvPr/>
            </p:nvSpPr>
            <p:spPr bwMode="auto">
              <a:xfrm>
                <a:off x="3213" y="2442"/>
                <a:ext cx="12" cy="14"/>
              </a:xfrm>
              <a:custGeom>
                <a:avLst/>
                <a:gdLst>
                  <a:gd name="T0" fmla="*/ 11 w 25"/>
                  <a:gd name="T1" fmla="*/ 10 h 27"/>
                  <a:gd name="T2" fmla="*/ 12 w 25"/>
                  <a:gd name="T3" fmla="*/ 6 h 27"/>
                  <a:gd name="T4" fmla="*/ 3 w 25"/>
                  <a:gd name="T5" fmla="*/ 0 h 27"/>
                  <a:gd name="T6" fmla="*/ 0 w 25"/>
                  <a:gd name="T7" fmla="*/ 7 h 27"/>
                  <a:gd name="T8" fmla="*/ 9 w 25"/>
                  <a:gd name="T9" fmla="*/ 14 h 27"/>
                  <a:gd name="T10" fmla="*/ 11 w 25"/>
                  <a:gd name="T11" fmla="*/ 1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 h="27">
                    <a:moveTo>
                      <a:pt x="22" y="19"/>
                    </a:moveTo>
                    <a:lnTo>
                      <a:pt x="25" y="12"/>
                    </a:lnTo>
                    <a:lnTo>
                      <a:pt x="7" y="0"/>
                    </a:lnTo>
                    <a:lnTo>
                      <a:pt x="0" y="14"/>
                    </a:lnTo>
                    <a:lnTo>
                      <a:pt x="19" y="27"/>
                    </a:lnTo>
                    <a:lnTo>
                      <a:pt x="22"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13" name="Freeform 750"/>
              <p:cNvSpPr>
                <a:spLocks/>
              </p:cNvSpPr>
              <p:nvPr/>
            </p:nvSpPr>
            <p:spPr bwMode="auto">
              <a:xfrm>
                <a:off x="3222" y="2449"/>
                <a:ext cx="5" cy="7"/>
              </a:xfrm>
              <a:custGeom>
                <a:avLst/>
                <a:gdLst>
                  <a:gd name="T0" fmla="*/ 0 w 10"/>
                  <a:gd name="T1" fmla="*/ 7 h 15"/>
                  <a:gd name="T2" fmla="*/ 3 w 10"/>
                  <a:gd name="T3" fmla="*/ 7 h 15"/>
                  <a:gd name="T4" fmla="*/ 4 w 10"/>
                  <a:gd name="T5" fmla="*/ 4 h 15"/>
                  <a:gd name="T6" fmla="*/ 5 w 10"/>
                  <a:gd name="T7" fmla="*/ 2 h 15"/>
                  <a:gd name="T8" fmla="*/ 3 w 10"/>
                  <a:gd name="T9" fmla="*/ 0 h 15"/>
                  <a:gd name="T10" fmla="*/ 0 w 10"/>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5">
                    <a:moveTo>
                      <a:pt x="0" y="15"/>
                    </a:moveTo>
                    <a:lnTo>
                      <a:pt x="5" y="15"/>
                    </a:lnTo>
                    <a:lnTo>
                      <a:pt x="8" y="9"/>
                    </a:lnTo>
                    <a:lnTo>
                      <a:pt x="10" y="4"/>
                    </a:lnTo>
                    <a:lnTo>
                      <a:pt x="6" y="0"/>
                    </a:lnTo>
                    <a:lnTo>
                      <a:pt x="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14" name="Freeform 751"/>
              <p:cNvSpPr>
                <a:spLocks/>
              </p:cNvSpPr>
              <p:nvPr/>
            </p:nvSpPr>
            <p:spPr bwMode="auto">
              <a:xfrm>
                <a:off x="2892" y="2288"/>
                <a:ext cx="95" cy="12"/>
              </a:xfrm>
              <a:custGeom>
                <a:avLst/>
                <a:gdLst>
                  <a:gd name="T0" fmla="*/ 0 w 190"/>
                  <a:gd name="T1" fmla="*/ 0 h 26"/>
                  <a:gd name="T2" fmla="*/ 4 w 190"/>
                  <a:gd name="T3" fmla="*/ 10 h 26"/>
                  <a:gd name="T4" fmla="*/ 74 w 190"/>
                  <a:gd name="T5" fmla="*/ 12 h 26"/>
                  <a:gd name="T6" fmla="*/ 88 w 190"/>
                  <a:gd name="T7" fmla="*/ 5 h 26"/>
                  <a:gd name="T8" fmla="*/ 95 w 190"/>
                  <a:gd name="T9" fmla="*/ 0 h 26"/>
                  <a:gd name="T10" fmla="*/ 0 w 190"/>
                  <a:gd name="T11" fmla="*/ 0 h 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0" h="26">
                    <a:moveTo>
                      <a:pt x="0" y="0"/>
                    </a:moveTo>
                    <a:lnTo>
                      <a:pt x="8" y="22"/>
                    </a:lnTo>
                    <a:lnTo>
                      <a:pt x="148" y="26"/>
                    </a:lnTo>
                    <a:lnTo>
                      <a:pt x="175" y="11"/>
                    </a:lnTo>
                    <a:lnTo>
                      <a:pt x="190" y="0"/>
                    </a:lnTo>
                    <a:lnTo>
                      <a:pt x="0" y="0"/>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15" name="Freeform 752"/>
              <p:cNvSpPr>
                <a:spLocks/>
              </p:cNvSpPr>
              <p:nvPr/>
            </p:nvSpPr>
            <p:spPr bwMode="auto">
              <a:xfrm>
                <a:off x="2887" y="2277"/>
                <a:ext cx="120" cy="21"/>
              </a:xfrm>
              <a:custGeom>
                <a:avLst/>
                <a:gdLst>
                  <a:gd name="T0" fmla="*/ 0 w 241"/>
                  <a:gd name="T1" fmla="*/ 0 h 43"/>
                  <a:gd name="T2" fmla="*/ 9 w 241"/>
                  <a:gd name="T3" fmla="*/ 21 h 43"/>
                  <a:gd name="T4" fmla="*/ 44 w 241"/>
                  <a:gd name="T5" fmla="*/ 21 h 43"/>
                  <a:gd name="T6" fmla="*/ 82 w 241"/>
                  <a:gd name="T7" fmla="*/ 21 h 43"/>
                  <a:gd name="T8" fmla="*/ 93 w 241"/>
                  <a:gd name="T9" fmla="*/ 16 h 43"/>
                  <a:gd name="T10" fmla="*/ 101 w 241"/>
                  <a:gd name="T11" fmla="*/ 10 h 43"/>
                  <a:gd name="T12" fmla="*/ 111 w 241"/>
                  <a:gd name="T13" fmla="*/ 5 h 43"/>
                  <a:gd name="T14" fmla="*/ 120 w 241"/>
                  <a:gd name="T15" fmla="*/ 0 h 43"/>
                  <a:gd name="T16" fmla="*/ 0 w 241"/>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1" h="43">
                    <a:moveTo>
                      <a:pt x="0" y="0"/>
                    </a:moveTo>
                    <a:lnTo>
                      <a:pt x="19" y="43"/>
                    </a:lnTo>
                    <a:lnTo>
                      <a:pt x="89" y="43"/>
                    </a:lnTo>
                    <a:lnTo>
                      <a:pt x="164" y="43"/>
                    </a:lnTo>
                    <a:lnTo>
                      <a:pt x="186" y="32"/>
                    </a:lnTo>
                    <a:lnTo>
                      <a:pt x="203" y="21"/>
                    </a:lnTo>
                    <a:lnTo>
                      <a:pt x="223" y="10"/>
                    </a:lnTo>
                    <a:lnTo>
                      <a:pt x="241" y="0"/>
                    </a:lnTo>
                    <a:lnTo>
                      <a:pt x="0" y="0"/>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16" name="Freeform 753"/>
              <p:cNvSpPr>
                <a:spLocks/>
              </p:cNvSpPr>
              <p:nvPr/>
            </p:nvSpPr>
            <p:spPr bwMode="auto">
              <a:xfrm>
                <a:off x="2881" y="2265"/>
                <a:ext cx="148" cy="23"/>
              </a:xfrm>
              <a:custGeom>
                <a:avLst/>
                <a:gdLst>
                  <a:gd name="T0" fmla="*/ 0 w 296"/>
                  <a:gd name="T1" fmla="*/ 1 h 45"/>
                  <a:gd name="T2" fmla="*/ 11 w 296"/>
                  <a:gd name="T3" fmla="*/ 23 h 45"/>
                  <a:gd name="T4" fmla="*/ 106 w 296"/>
                  <a:gd name="T5" fmla="*/ 23 h 45"/>
                  <a:gd name="T6" fmla="*/ 107 w 296"/>
                  <a:gd name="T7" fmla="*/ 23 h 45"/>
                  <a:gd name="T8" fmla="*/ 117 w 296"/>
                  <a:gd name="T9" fmla="*/ 17 h 45"/>
                  <a:gd name="T10" fmla="*/ 127 w 296"/>
                  <a:gd name="T11" fmla="*/ 12 h 45"/>
                  <a:gd name="T12" fmla="*/ 137 w 296"/>
                  <a:gd name="T13" fmla="*/ 7 h 45"/>
                  <a:gd name="T14" fmla="*/ 148 w 296"/>
                  <a:gd name="T15" fmla="*/ 0 h 45"/>
                  <a:gd name="T16" fmla="*/ 1 w 296"/>
                  <a:gd name="T17" fmla="*/ 0 h 45"/>
                  <a:gd name="T18" fmla="*/ 0 w 296"/>
                  <a:gd name="T19" fmla="*/ 1 h 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96" h="45">
                    <a:moveTo>
                      <a:pt x="0" y="2"/>
                    </a:moveTo>
                    <a:lnTo>
                      <a:pt x="22" y="45"/>
                    </a:lnTo>
                    <a:lnTo>
                      <a:pt x="212" y="45"/>
                    </a:lnTo>
                    <a:lnTo>
                      <a:pt x="214" y="45"/>
                    </a:lnTo>
                    <a:lnTo>
                      <a:pt x="234" y="34"/>
                    </a:lnTo>
                    <a:lnTo>
                      <a:pt x="254" y="24"/>
                    </a:lnTo>
                    <a:lnTo>
                      <a:pt x="274" y="13"/>
                    </a:lnTo>
                    <a:lnTo>
                      <a:pt x="296" y="0"/>
                    </a:lnTo>
                    <a:lnTo>
                      <a:pt x="1" y="0"/>
                    </a:lnTo>
                    <a:lnTo>
                      <a:pt x="0" y="2"/>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17" name="Freeform 754"/>
              <p:cNvSpPr>
                <a:spLocks/>
              </p:cNvSpPr>
              <p:nvPr/>
            </p:nvSpPr>
            <p:spPr bwMode="auto">
              <a:xfrm>
                <a:off x="2881" y="2254"/>
                <a:ext cx="165" cy="23"/>
              </a:xfrm>
              <a:custGeom>
                <a:avLst/>
                <a:gdLst>
                  <a:gd name="T0" fmla="*/ 5 w 331"/>
                  <a:gd name="T1" fmla="*/ 23 h 46"/>
                  <a:gd name="T2" fmla="*/ 0 w 331"/>
                  <a:gd name="T3" fmla="*/ 12 h 46"/>
                  <a:gd name="T4" fmla="*/ 10 w 331"/>
                  <a:gd name="T5" fmla="*/ 7 h 46"/>
                  <a:gd name="T6" fmla="*/ 21 w 331"/>
                  <a:gd name="T7" fmla="*/ 0 h 46"/>
                  <a:gd name="T8" fmla="*/ 165 w 331"/>
                  <a:gd name="T9" fmla="*/ 1 h 46"/>
                  <a:gd name="T10" fmla="*/ 157 w 331"/>
                  <a:gd name="T11" fmla="*/ 7 h 46"/>
                  <a:gd name="T12" fmla="*/ 147 w 331"/>
                  <a:gd name="T13" fmla="*/ 12 h 46"/>
                  <a:gd name="T14" fmla="*/ 137 w 331"/>
                  <a:gd name="T15" fmla="*/ 18 h 46"/>
                  <a:gd name="T16" fmla="*/ 127 w 331"/>
                  <a:gd name="T17" fmla="*/ 23 h 46"/>
                  <a:gd name="T18" fmla="*/ 126 w 331"/>
                  <a:gd name="T19" fmla="*/ 23 h 46"/>
                  <a:gd name="T20" fmla="*/ 5 w 331"/>
                  <a:gd name="T21" fmla="*/ 23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31" h="46">
                    <a:moveTo>
                      <a:pt x="11" y="46"/>
                    </a:moveTo>
                    <a:lnTo>
                      <a:pt x="0" y="24"/>
                    </a:lnTo>
                    <a:lnTo>
                      <a:pt x="20" y="13"/>
                    </a:lnTo>
                    <a:lnTo>
                      <a:pt x="42" y="0"/>
                    </a:lnTo>
                    <a:lnTo>
                      <a:pt x="331" y="2"/>
                    </a:lnTo>
                    <a:lnTo>
                      <a:pt x="314" y="13"/>
                    </a:lnTo>
                    <a:lnTo>
                      <a:pt x="294" y="24"/>
                    </a:lnTo>
                    <a:lnTo>
                      <a:pt x="274" y="35"/>
                    </a:lnTo>
                    <a:lnTo>
                      <a:pt x="254" y="46"/>
                    </a:lnTo>
                    <a:lnTo>
                      <a:pt x="252" y="46"/>
                    </a:lnTo>
                    <a:lnTo>
                      <a:pt x="11" y="46"/>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18" name="Freeform 755"/>
              <p:cNvSpPr>
                <a:spLocks/>
              </p:cNvSpPr>
              <p:nvPr/>
            </p:nvSpPr>
            <p:spPr bwMode="auto">
              <a:xfrm>
                <a:off x="2881" y="2243"/>
                <a:ext cx="185" cy="23"/>
              </a:xfrm>
              <a:custGeom>
                <a:avLst/>
                <a:gdLst>
                  <a:gd name="T0" fmla="*/ 0 w 371"/>
                  <a:gd name="T1" fmla="*/ 23 h 45"/>
                  <a:gd name="T2" fmla="*/ 10 w 371"/>
                  <a:gd name="T3" fmla="*/ 17 h 45"/>
                  <a:gd name="T4" fmla="*/ 20 w 371"/>
                  <a:gd name="T5" fmla="*/ 12 h 45"/>
                  <a:gd name="T6" fmla="*/ 28 w 371"/>
                  <a:gd name="T7" fmla="*/ 8 h 45"/>
                  <a:gd name="T8" fmla="*/ 38 w 371"/>
                  <a:gd name="T9" fmla="*/ 3 h 45"/>
                  <a:gd name="T10" fmla="*/ 42 w 371"/>
                  <a:gd name="T11" fmla="*/ 0 h 45"/>
                  <a:gd name="T12" fmla="*/ 185 w 371"/>
                  <a:gd name="T13" fmla="*/ 1 h 45"/>
                  <a:gd name="T14" fmla="*/ 175 w 371"/>
                  <a:gd name="T15" fmla="*/ 6 h 45"/>
                  <a:gd name="T16" fmla="*/ 165 w 371"/>
                  <a:gd name="T17" fmla="*/ 12 h 45"/>
                  <a:gd name="T18" fmla="*/ 157 w 371"/>
                  <a:gd name="T19" fmla="*/ 17 h 45"/>
                  <a:gd name="T20" fmla="*/ 148 w 371"/>
                  <a:gd name="T21" fmla="*/ 22 h 45"/>
                  <a:gd name="T22" fmla="*/ 0 w 371"/>
                  <a:gd name="T23" fmla="*/ 22 h 45"/>
                  <a:gd name="T24" fmla="*/ 0 w 371"/>
                  <a:gd name="T25" fmla="*/ 23 h 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71" h="45">
                    <a:moveTo>
                      <a:pt x="0" y="45"/>
                    </a:moveTo>
                    <a:lnTo>
                      <a:pt x="20" y="34"/>
                    </a:lnTo>
                    <a:lnTo>
                      <a:pt x="40" y="23"/>
                    </a:lnTo>
                    <a:lnTo>
                      <a:pt x="57" y="16"/>
                    </a:lnTo>
                    <a:lnTo>
                      <a:pt x="77" y="5"/>
                    </a:lnTo>
                    <a:lnTo>
                      <a:pt x="85" y="0"/>
                    </a:lnTo>
                    <a:lnTo>
                      <a:pt x="371" y="1"/>
                    </a:lnTo>
                    <a:lnTo>
                      <a:pt x="351" y="12"/>
                    </a:lnTo>
                    <a:lnTo>
                      <a:pt x="331" y="23"/>
                    </a:lnTo>
                    <a:lnTo>
                      <a:pt x="314" y="34"/>
                    </a:lnTo>
                    <a:lnTo>
                      <a:pt x="296" y="43"/>
                    </a:lnTo>
                    <a:lnTo>
                      <a:pt x="1" y="43"/>
                    </a:lnTo>
                    <a:lnTo>
                      <a:pt x="0" y="45"/>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19" name="Freeform 756"/>
              <p:cNvSpPr>
                <a:spLocks/>
              </p:cNvSpPr>
              <p:nvPr/>
            </p:nvSpPr>
            <p:spPr bwMode="auto">
              <a:xfrm>
                <a:off x="2901" y="2232"/>
                <a:ext cx="185" cy="23"/>
              </a:xfrm>
              <a:custGeom>
                <a:avLst/>
                <a:gdLst>
                  <a:gd name="T0" fmla="*/ 0 w 371"/>
                  <a:gd name="T1" fmla="*/ 23 h 45"/>
                  <a:gd name="T2" fmla="*/ 8 w 371"/>
                  <a:gd name="T3" fmla="*/ 19 h 45"/>
                  <a:gd name="T4" fmla="*/ 18 w 371"/>
                  <a:gd name="T5" fmla="*/ 14 h 45"/>
                  <a:gd name="T6" fmla="*/ 28 w 371"/>
                  <a:gd name="T7" fmla="*/ 8 h 45"/>
                  <a:gd name="T8" fmla="*/ 38 w 371"/>
                  <a:gd name="T9" fmla="*/ 3 h 45"/>
                  <a:gd name="T10" fmla="*/ 42 w 371"/>
                  <a:gd name="T11" fmla="*/ 0 h 45"/>
                  <a:gd name="T12" fmla="*/ 185 w 371"/>
                  <a:gd name="T13" fmla="*/ 1 h 45"/>
                  <a:gd name="T14" fmla="*/ 175 w 371"/>
                  <a:gd name="T15" fmla="*/ 7 h 45"/>
                  <a:gd name="T16" fmla="*/ 165 w 371"/>
                  <a:gd name="T17" fmla="*/ 12 h 45"/>
                  <a:gd name="T18" fmla="*/ 155 w 371"/>
                  <a:gd name="T19" fmla="*/ 17 h 45"/>
                  <a:gd name="T20" fmla="*/ 146 w 371"/>
                  <a:gd name="T21" fmla="*/ 22 h 45"/>
                  <a:gd name="T22" fmla="*/ 1 w 371"/>
                  <a:gd name="T23" fmla="*/ 22 h 45"/>
                  <a:gd name="T24" fmla="*/ 0 w 371"/>
                  <a:gd name="T25" fmla="*/ 23 h 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71" h="45">
                    <a:moveTo>
                      <a:pt x="0" y="45"/>
                    </a:moveTo>
                    <a:lnTo>
                      <a:pt x="17" y="38"/>
                    </a:lnTo>
                    <a:lnTo>
                      <a:pt x="37" y="27"/>
                    </a:lnTo>
                    <a:lnTo>
                      <a:pt x="57" y="16"/>
                    </a:lnTo>
                    <a:lnTo>
                      <a:pt x="77" y="5"/>
                    </a:lnTo>
                    <a:lnTo>
                      <a:pt x="85" y="0"/>
                    </a:lnTo>
                    <a:lnTo>
                      <a:pt x="371" y="2"/>
                    </a:lnTo>
                    <a:lnTo>
                      <a:pt x="351" y="13"/>
                    </a:lnTo>
                    <a:lnTo>
                      <a:pt x="331" y="23"/>
                    </a:lnTo>
                    <a:lnTo>
                      <a:pt x="311" y="34"/>
                    </a:lnTo>
                    <a:lnTo>
                      <a:pt x="292" y="43"/>
                    </a:lnTo>
                    <a:lnTo>
                      <a:pt x="2" y="43"/>
                    </a:lnTo>
                    <a:lnTo>
                      <a:pt x="0" y="45"/>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20" name="Freeform 757"/>
              <p:cNvSpPr>
                <a:spLocks/>
              </p:cNvSpPr>
              <p:nvPr/>
            </p:nvSpPr>
            <p:spPr bwMode="auto">
              <a:xfrm>
                <a:off x="2924" y="2221"/>
                <a:ext cx="183" cy="22"/>
              </a:xfrm>
              <a:custGeom>
                <a:avLst/>
                <a:gdLst>
                  <a:gd name="T0" fmla="*/ 0 w 368"/>
                  <a:gd name="T1" fmla="*/ 22 h 46"/>
                  <a:gd name="T2" fmla="*/ 6 w 368"/>
                  <a:gd name="T3" fmla="*/ 19 h 46"/>
                  <a:gd name="T4" fmla="*/ 16 w 368"/>
                  <a:gd name="T5" fmla="*/ 14 h 46"/>
                  <a:gd name="T6" fmla="*/ 26 w 368"/>
                  <a:gd name="T7" fmla="*/ 9 h 46"/>
                  <a:gd name="T8" fmla="*/ 36 w 368"/>
                  <a:gd name="T9" fmla="*/ 4 h 46"/>
                  <a:gd name="T10" fmla="*/ 41 w 368"/>
                  <a:gd name="T11" fmla="*/ 0 h 46"/>
                  <a:gd name="T12" fmla="*/ 183 w 368"/>
                  <a:gd name="T13" fmla="*/ 0 h 46"/>
                  <a:gd name="T14" fmla="*/ 181 w 368"/>
                  <a:gd name="T15" fmla="*/ 2 h 46"/>
                  <a:gd name="T16" fmla="*/ 171 w 368"/>
                  <a:gd name="T17" fmla="*/ 7 h 46"/>
                  <a:gd name="T18" fmla="*/ 162 w 368"/>
                  <a:gd name="T19" fmla="*/ 12 h 46"/>
                  <a:gd name="T20" fmla="*/ 152 w 368"/>
                  <a:gd name="T21" fmla="*/ 18 h 46"/>
                  <a:gd name="T22" fmla="*/ 143 w 368"/>
                  <a:gd name="T23" fmla="*/ 22 h 46"/>
                  <a:gd name="T24" fmla="*/ 0 w 368"/>
                  <a:gd name="T25" fmla="*/ 22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8" h="46">
                    <a:moveTo>
                      <a:pt x="0" y="46"/>
                    </a:moveTo>
                    <a:lnTo>
                      <a:pt x="12" y="40"/>
                    </a:lnTo>
                    <a:lnTo>
                      <a:pt x="32" y="29"/>
                    </a:lnTo>
                    <a:lnTo>
                      <a:pt x="52" y="19"/>
                    </a:lnTo>
                    <a:lnTo>
                      <a:pt x="72" y="8"/>
                    </a:lnTo>
                    <a:lnTo>
                      <a:pt x="82" y="0"/>
                    </a:lnTo>
                    <a:lnTo>
                      <a:pt x="368" y="0"/>
                    </a:lnTo>
                    <a:lnTo>
                      <a:pt x="363" y="4"/>
                    </a:lnTo>
                    <a:lnTo>
                      <a:pt x="343" y="15"/>
                    </a:lnTo>
                    <a:lnTo>
                      <a:pt x="326" y="26"/>
                    </a:lnTo>
                    <a:lnTo>
                      <a:pt x="306" y="37"/>
                    </a:lnTo>
                    <a:lnTo>
                      <a:pt x="287" y="46"/>
                    </a:lnTo>
                    <a:lnTo>
                      <a:pt x="0" y="46"/>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21" name="Freeform 758"/>
              <p:cNvSpPr>
                <a:spLocks/>
              </p:cNvSpPr>
              <p:nvPr/>
            </p:nvSpPr>
            <p:spPr bwMode="auto">
              <a:xfrm>
                <a:off x="2944" y="2210"/>
                <a:ext cx="183" cy="22"/>
              </a:xfrm>
              <a:custGeom>
                <a:avLst/>
                <a:gdLst>
                  <a:gd name="T0" fmla="*/ 0 w 368"/>
                  <a:gd name="T1" fmla="*/ 22 h 45"/>
                  <a:gd name="T2" fmla="*/ 6 w 368"/>
                  <a:gd name="T3" fmla="*/ 20 h 45"/>
                  <a:gd name="T4" fmla="*/ 16 w 368"/>
                  <a:gd name="T5" fmla="*/ 14 h 45"/>
                  <a:gd name="T6" fmla="*/ 24 w 368"/>
                  <a:gd name="T7" fmla="*/ 9 h 45"/>
                  <a:gd name="T8" fmla="*/ 34 w 368"/>
                  <a:gd name="T9" fmla="*/ 3 h 45"/>
                  <a:gd name="T10" fmla="*/ 40 w 368"/>
                  <a:gd name="T11" fmla="*/ 0 h 45"/>
                  <a:gd name="T12" fmla="*/ 183 w 368"/>
                  <a:gd name="T13" fmla="*/ 0 h 45"/>
                  <a:gd name="T14" fmla="*/ 181 w 368"/>
                  <a:gd name="T15" fmla="*/ 1 h 45"/>
                  <a:gd name="T16" fmla="*/ 171 w 368"/>
                  <a:gd name="T17" fmla="*/ 7 h 45"/>
                  <a:gd name="T18" fmla="*/ 161 w 368"/>
                  <a:gd name="T19" fmla="*/ 12 h 45"/>
                  <a:gd name="T20" fmla="*/ 151 w 368"/>
                  <a:gd name="T21" fmla="*/ 18 h 45"/>
                  <a:gd name="T22" fmla="*/ 143 w 368"/>
                  <a:gd name="T23" fmla="*/ 22 h 45"/>
                  <a:gd name="T24" fmla="*/ 0 w 368"/>
                  <a:gd name="T25" fmla="*/ 22 h 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8" h="45">
                    <a:moveTo>
                      <a:pt x="0" y="45"/>
                    </a:moveTo>
                    <a:lnTo>
                      <a:pt x="12" y="40"/>
                    </a:lnTo>
                    <a:lnTo>
                      <a:pt x="32" y="29"/>
                    </a:lnTo>
                    <a:lnTo>
                      <a:pt x="49" y="18"/>
                    </a:lnTo>
                    <a:lnTo>
                      <a:pt x="69" y="7"/>
                    </a:lnTo>
                    <a:lnTo>
                      <a:pt x="80" y="0"/>
                    </a:lnTo>
                    <a:lnTo>
                      <a:pt x="368" y="0"/>
                    </a:lnTo>
                    <a:lnTo>
                      <a:pt x="363" y="3"/>
                    </a:lnTo>
                    <a:lnTo>
                      <a:pt x="343" y="14"/>
                    </a:lnTo>
                    <a:lnTo>
                      <a:pt x="323" y="25"/>
                    </a:lnTo>
                    <a:lnTo>
                      <a:pt x="303" y="36"/>
                    </a:lnTo>
                    <a:lnTo>
                      <a:pt x="288" y="45"/>
                    </a:lnTo>
                    <a:lnTo>
                      <a:pt x="0" y="45"/>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22" name="Freeform 759"/>
              <p:cNvSpPr>
                <a:spLocks/>
              </p:cNvSpPr>
              <p:nvPr/>
            </p:nvSpPr>
            <p:spPr bwMode="auto">
              <a:xfrm>
                <a:off x="2964" y="2199"/>
                <a:ext cx="182" cy="22"/>
              </a:xfrm>
              <a:custGeom>
                <a:avLst/>
                <a:gdLst>
                  <a:gd name="T0" fmla="*/ 0 w 363"/>
                  <a:gd name="T1" fmla="*/ 22 h 43"/>
                  <a:gd name="T2" fmla="*/ 4 w 363"/>
                  <a:gd name="T3" fmla="*/ 20 h 43"/>
                  <a:gd name="T4" fmla="*/ 14 w 363"/>
                  <a:gd name="T5" fmla="*/ 15 h 43"/>
                  <a:gd name="T6" fmla="*/ 24 w 363"/>
                  <a:gd name="T7" fmla="*/ 9 h 43"/>
                  <a:gd name="T8" fmla="*/ 34 w 363"/>
                  <a:gd name="T9" fmla="*/ 4 h 43"/>
                  <a:gd name="T10" fmla="*/ 39 w 363"/>
                  <a:gd name="T11" fmla="*/ 0 h 43"/>
                  <a:gd name="T12" fmla="*/ 182 w 363"/>
                  <a:gd name="T13" fmla="*/ 0 h 43"/>
                  <a:gd name="T14" fmla="*/ 179 w 363"/>
                  <a:gd name="T15" fmla="*/ 2 h 43"/>
                  <a:gd name="T16" fmla="*/ 171 w 363"/>
                  <a:gd name="T17" fmla="*/ 7 h 43"/>
                  <a:gd name="T18" fmla="*/ 161 w 363"/>
                  <a:gd name="T19" fmla="*/ 13 h 43"/>
                  <a:gd name="T20" fmla="*/ 151 w 363"/>
                  <a:gd name="T21" fmla="*/ 18 h 43"/>
                  <a:gd name="T22" fmla="*/ 143 w 363"/>
                  <a:gd name="T23" fmla="*/ 22 h 43"/>
                  <a:gd name="T24" fmla="*/ 0 w 363"/>
                  <a:gd name="T25" fmla="*/ 22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3" h="43">
                    <a:moveTo>
                      <a:pt x="0" y="43"/>
                    </a:moveTo>
                    <a:lnTo>
                      <a:pt x="7" y="40"/>
                    </a:lnTo>
                    <a:lnTo>
                      <a:pt x="27" y="29"/>
                    </a:lnTo>
                    <a:lnTo>
                      <a:pt x="47" y="18"/>
                    </a:lnTo>
                    <a:lnTo>
                      <a:pt x="67" y="7"/>
                    </a:lnTo>
                    <a:lnTo>
                      <a:pt x="78" y="0"/>
                    </a:lnTo>
                    <a:lnTo>
                      <a:pt x="363" y="0"/>
                    </a:lnTo>
                    <a:lnTo>
                      <a:pt x="358" y="4"/>
                    </a:lnTo>
                    <a:lnTo>
                      <a:pt x="341" y="14"/>
                    </a:lnTo>
                    <a:lnTo>
                      <a:pt x="321" y="25"/>
                    </a:lnTo>
                    <a:lnTo>
                      <a:pt x="301" y="36"/>
                    </a:lnTo>
                    <a:lnTo>
                      <a:pt x="286" y="43"/>
                    </a:lnTo>
                    <a:lnTo>
                      <a:pt x="0" y="43"/>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23" name="Freeform 760"/>
              <p:cNvSpPr>
                <a:spLocks/>
              </p:cNvSpPr>
              <p:nvPr/>
            </p:nvSpPr>
            <p:spPr bwMode="auto">
              <a:xfrm>
                <a:off x="2984" y="2188"/>
                <a:ext cx="182" cy="22"/>
              </a:xfrm>
              <a:custGeom>
                <a:avLst/>
                <a:gdLst>
                  <a:gd name="T0" fmla="*/ 0 w 365"/>
                  <a:gd name="T1" fmla="*/ 22 h 44"/>
                  <a:gd name="T2" fmla="*/ 4 w 365"/>
                  <a:gd name="T3" fmla="*/ 20 h 44"/>
                  <a:gd name="T4" fmla="*/ 14 w 365"/>
                  <a:gd name="T5" fmla="*/ 15 h 44"/>
                  <a:gd name="T6" fmla="*/ 24 w 365"/>
                  <a:gd name="T7" fmla="*/ 9 h 44"/>
                  <a:gd name="T8" fmla="*/ 33 w 365"/>
                  <a:gd name="T9" fmla="*/ 4 h 44"/>
                  <a:gd name="T10" fmla="*/ 38 w 365"/>
                  <a:gd name="T11" fmla="*/ 0 h 44"/>
                  <a:gd name="T12" fmla="*/ 182 w 365"/>
                  <a:gd name="T13" fmla="*/ 0 h 44"/>
                  <a:gd name="T14" fmla="*/ 180 w 365"/>
                  <a:gd name="T15" fmla="*/ 2 h 44"/>
                  <a:gd name="T16" fmla="*/ 170 w 365"/>
                  <a:gd name="T17" fmla="*/ 8 h 44"/>
                  <a:gd name="T18" fmla="*/ 160 w 365"/>
                  <a:gd name="T19" fmla="*/ 13 h 44"/>
                  <a:gd name="T20" fmla="*/ 151 w 365"/>
                  <a:gd name="T21" fmla="*/ 18 h 44"/>
                  <a:gd name="T22" fmla="*/ 144 w 365"/>
                  <a:gd name="T23" fmla="*/ 22 h 44"/>
                  <a:gd name="T24" fmla="*/ 0 w 365"/>
                  <a:gd name="T25" fmla="*/ 22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5" h="44">
                    <a:moveTo>
                      <a:pt x="0" y="44"/>
                    </a:moveTo>
                    <a:lnTo>
                      <a:pt x="9" y="40"/>
                    </a:lnTo>
                    <a:lnTo>
                      <a:pt x="29" y="29"/>
                    </a:lnTo>
                    <a:lnTo>
                      <a:pt x="49" y="18"/>
                    </a:lnTo>
                    <a:lnTo>
                      <a:pt x="66" y="8"/>
                    </a:lnTo>
                    <a:lnTo>
                      <a:pt x="77" y="0"/>
                    </a:lnTo>
                    <a:lnTo>
                      <a:pt x="365" y="0"/>
                    </a:lnTo>
                    <a:lnTo>
                      <a:pt x="360" y="4"/>
                    </a:lnTo>
                    <a:lnTo>
                      <a:pt x="340" y="15"/>
                    </a:lnTo>
                    <a:lnTo>
                      <a:pt x="320" y="26"/>
                    </a:lnTo>
                    <a:lnTo>
                      <a:pt x="303" y="36"/>
                    </a:lnTo>
                    <a:lnTo>
                      <a:pt x="288" y="44"/>
                    </a:lnTo>
                    <a:lnTo>
                      <a:pt x="0" y="44"/>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24" name="Freeform 761"/>
              <p:cNvSpPr>
                <a:spLocks/>
              </p:cNvSpPr>
              <p:nvPr/>
            </p:nvSpPr>
            <p:spPr bwMode="auto">
              <a:xfrm>
                <a:off x="3004" y="2176"/>
                <a:ext cx="184" cy="23"/>
              </a:xfrm>
              <a:custGeom>
                <a:avLst/>
                <a:gdLst>
                  <a:gd name="T0" fmla="*/ 0 w 368"/>
                  <a:gd name="T1" fmla="*/ 23 h 45"/>
                  <a:gd name="T2" fmla="*/ 5 w 368"/>
                  <a:gd name="T3" fmla="*/ 21 h 45"/>
                  <a:gd name="T4" fmla="*/ 13 w 368"/>
                  <a:gd name="T5" fmla="*/ 16 h 45"/>
                  <a:gd name="T6" fmla="*/ 23 w 368"/>
                  <a:gd name="T7" fmla="*/ 10 h 45"/>
                  <a:gd name="T8" fmla="*/ 33 w 368"/>
                  <a:gd name="T9" fmla="*/ 5 h 45"/>
                  <a:gd name="T10" fmla="*/ 41 w 368"/>
                  <a:gd name="T11" fmla="*/ 0 h 45"/>
                  <a:gd name="T12" fmla="*/ 184 w 368"/>
                  <a:gd name="T13" fmla="*/ 0 h 45"/>
                  <a:gd name="T14" fmla="*/ 180 w 368"/>
                  <a:gd name="T15" fmla="*/ 3 h 45"/>
                  <a:gd name="T16" fmla="*/ 170 w 368"/>
                  <a:gd name="T17" fmla="*/ 8 h 45"/>
                  <a:gd name="T18" fmla="*/ 160 w 368"/>
                  <a:gd name="T19" fmla="*/ 14 h 45"/>
                  <a:gd name="T20" fmla="*/ 150 w 368"/>
                  <a:gd name="T21" fmla="*/ 19 h 45"/>
                  <a:gd name="T22" fmla="*/ 143 w 368"/>
                  <a:gd name="T23" fmla="*/ 23 h 45"/>
                  <a:gd name="T24" fmla="*/ 0 w 368"/>
                  <a:gd name="T25" fmla="*/ 23 h 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8" h="45">
                    <a:moveTo>
                      <a:pt x="0" y="45"/>
                    </a:moveTo>
                    <a:lnTo>
                      <a:pt x="9" y="41"/>
                    </a:lnTo>
                    <a:lnTo>
                      <a:pt x="26" y="31"/>
                    </a:lnTo>
                    <a:lnTo>
                      <a:pt x="46" y="20"/>
                    </a:lnTo>
                    <a:lnTo>
                      <a:pt x="66" y="9"/>
                    </a:lnTo>
                    <a:lnTo>
                      <a:pt x="81" y="0"/>
                    </a:lnTo>
                    <a:lnTo>
                      <a:pt x="368" y="0"/>
                    </a:lnTo>
                    <a:lnTo>
                      <a:pt x="360" y="5"/>
                    </a:lnTo>
                    <a:lnTo>
                      <a:pt x="340" y="16"/>
                    </a:lnTo>
                    <a:lnTo>
                      <a:pt x="320" y="27"/>
                    </a:lnTo>
                    <a:lnTo>
                      <a:pt x="300" y="38"/>
                    </a:lnTo>
                    <a:lnTo>
                      <a:pt x="285" y="45"/>
                    </a:lnTo>
                    <a:lnTo>
                      <a:pt x="0" y="45"/>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25" name="Freeform 762"/>
              <p:cNvSpPr>
                <a:spLocks/>
              </p:cNvSpPr>
              <p:nvPr/>
            </p:nvSpPr>
            <p:spPr bwMode="auto">
              <a:xfrm>
                <a:off x="3022" y="2166"/>
                <a:ext cx="187" cy="22"/>
              </a:xfrm>
              <a:custGeom>
                <a:avLst/>
                <a:gdLst>
                  <a:gd name="T0" fmla="*/ 0 w 375"/>
                  <a:gd name="T1" fmla="*/ 22 h 45"/>
                  <a:gd name="T2" fmla="*/ 4 w 375"/>
                  <a:gd name="T3" fmla="*/ 21 h 45"/>
                  <a:gd name="T4" fmla="*/ 14 w 375"/>
                  <a:gd name="T5" fmla="*/ 15 h 45"/>
                  <a:gd name="T6" fmla="*/ 24 w 375"/>
                  <a:gd name="T7" fmla="*/ 10 h 45"/>
                  <a:gd name="T8" fmla="*/ 34 w 375"/>
                  <a:gd name="T9" fmla="*/ 4 h 45"/>
                  <a:gd name="T10" fmla="*/ 40 w 375"/>
                  <a:gd name="T11" fmla="*/ 0 h 45"/>
                  <a:gd name="T12" fmla="*/ 187 w 375"/>
                  <a:gd name="T13" fmla="*/ 0 h 45"/>
                  <a:gd name="T14" fmla="*/ 180 w 375"/>
                  <a:gd name="T15" fmla="*/ 4 h 45"/>
                  <a:gd name="T16" fmla="*/ 171 w 375"/>
                  <a:gd name="T17" fmla="*/ 8 h 45"/>
                  <a:gd name="T18" fmla="*/ 161 w 375"/>
                  <a:gd name="T19" fmla="*/ 13 h 45"/>
                  <a:gd name="T20" fmla="*/ 151 w 375"/>
                  <a:gd name="T21" fmla="*/ 19 h 45"/>
                  <a:gd name="T22" fmla="*/ 144 w 375"/>
                  <a:gd name="T23" fmla="*/ 22 h 45"/>
                  <a:gd name="T24" fmla="*/ 0 w 375"/>
                  <a:gd name="T25" fmla="*/ 22 h 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75" h="45">
                    <a:moveTo>
                      <a:pt x="0" y="45"/>
                    </a:moveTo>
                    <a:lnTo>
                      <a:pt x="9" y="42"/>
                    </a:lnTo>
                    <a:lnTo>
                      <a:pt x="29" y="31"/>
                    </a:lnTo>
                    <a:lnTo>
                      <a:pt x="49" y="20"/>
                    </a:lnTo>
                    <a:lnTo>
                      <a:pt x="69" y="9"/>
                    </a:lnTo>
                    <a:lnTo>
                      <a:pt x="80" y="0"/>
                    </a:lnTo>
                    <a:lnTo>
                      <a:pt x="375" y="0"/>
                    </a:lnTo>
                    <a:lnTo>
                      <a:pt x="360" y="9"/>
                    </a:lnTo>
                    <a:lnTo>
                      <a:pt x="343" y="16"/>
                    </a:lnTo>
                    <a:lnTo>
                      <a:pt x="323" y="27"/>
                    </a:lnTo>
                    <a:lnTo>
                      <a:pt x="303" y="38"/>
                    </a:lnTo>
                    <a:lnTo>
                      <a:pt x="288" y="45"/>
                    </a:lnTo>
                    <a:lnTo>
                      <a:pt x="0" y="45"/>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26" name="Freeform 763"/>
              <p:cNvSpPr>
                <a:spLocks/>
              </p:cNvSpPr>
              <p:nvPr/>
            </p:nvSpPr>
            <p:spPr bwMode="auto">
              <a:xfrm>
                <a:off x="3044" y="2155"/>
                <a:ext cx="181" cy="21"/>
              </a:xfrm>
              <a:custGeom>
                <a:avLst/>
                <a:gdLst>
                  <a:gd name="T0" fmla="*/ 0 w 362"/>
                  <a:gd name="T1" fmla="*/ 21 h 44"/>
                  <a:gd name="T2" fmla="*/ 3 w 362"/>
                  <a:gd name="T3" fmla="*/ 20 h 44"/>
                  <a:gd name="T4" fmla="*/ 13 w 362"/>
                  <a:gd name="T5" fmla="*/ 15 h 44"/>
                  <a:gd name="T6" fmla="*/ 21 w 362"/>
                  <a:gd name="T7" fmla="*/ 10 h 44"/>
                  <a:gd name="T8" fmla="*/ 31 w 362"/>
                  <a:gd name="T9" fmla="*/ 4 h 44"/>
                  <a:gd name="T10" fmla="*/ 39 w 362"/>
                  <a:gd name="T11" fmla="*/ 0 h 44"/>
                  <a:gd name="T12" fmla="*/ 181 w 362"/>
                  <a:gd name="T13" fmla="*/ 1 h 44"/>
                  <a:gd name="T14" fmla="*/ 178 w 362"/>
                  <a:gd name="T15" fmla="*/ 4 h 44"/>
                  <a:gd name="T16" fmla="*/ 168 w 362"/>
                  <a:gd name="T17" fmla="*/ 10 h 44"/>
                  <a:gd name="T18" fmla="*/ 158 w 362"/>
                  <a:gd name="T19" fmla="*/ 15 h 44"/>
                  <a:gd name="T20" fmla="*/ 150 w 362"/>
                  <a:gd name="T21" fmla="*/ 18 h 44"/>
                  <a:gd name="T22" fmla="*/ 144 w 362"/>
                  <a:gd name="T23" fmla="*/ 21 h 44"/>
                  <a:gd name="T24" fmla="*/ 0 w 362"/>
                  <a:gd name="T25" fmla="*/ 21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2" h="44">
                    <a:moveTo>
                      <a:pt x="0" y="44"/>
                    </a:moveTo>
                    <a:lnTo>
                      <a:pt x="5" y="42"/>
                    </a:lnTo>
                    <a:lnTo>
                      <a:pt x="25" y="31"/>
                    </a:lnTo>
                    <a:lnTo>
                      <a:pt x="41" y="20"/>
                    </a:lnTo>
                    <a:lnTo>
                      <a:pt x="62" y="9"/>
                    </a:lnTo>
                    <a:lnTo>
                      <a:pt x="77" y="0"/>
                    </a:lnTo>
                    <a:lnTo>
                      <a:pt x="362" y="2"/>
                    </a:lnTo>
                    <a:lnTo>
                      <a:pt x="356" y="9"/>
                    </a:lnTo>
                    <a:lnTo>
                      <a:pt x="336" y="20"/>
                    </a:lnTo>
                    <a:lnTo>
                      <a:pt x="316" y="31"/>
                    </a:lnTo>
                    <a:lnTo>
                      <a:pt x="299" y="38"/>
                    </a:lnTo>
                    <a:lnTo>
                      <a:pt x="287" y="44"/>
                    </a:lnTo>
                    <a:lnTo>
                      <a:pt x="0" y="44"/>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27" name="Freeform 764"/>
              <p:cNvSpPr>
                <a:spLocks/>
              </p:cNvSpPr>
              <p:nvPr/>
            </p:nvSpPr>
            <p:spPr bwMode="auto">
              <a:xfrm>
                <a:off x="3062" y="2144"/>
                <a:ext cx="174" cy="22"/>
              </a:xfrm>
              <a:custGeom>
                <a:avLst/>
                <a:gdLst>
                  <a:gd name="T0" fmla="*/ 0 w 348"/>
                  <a:gd name="T1" fmla="*/ 22 h 43"/>
                  <a:gd name="T2" fmla="*/ 3 w 348"/>
                  <a:gd name="T3" fmla="*/ 21 h 43"/>
                  <a:gd name="T4" fmla="*/ 13 w 348"/>
                  <a:gd name="T5" fmla="*/ 15 h 43"/>
                  <a:gd name="T6" fmla="*/ 23 w 348"/>
                  <a:gd name="T7" fmla="*/ 10 h 43"/>
                  <a:gd name="T8" fmla="*/ 33 w 348"/>
                  <a:gd name="T9" fmla="*/ 5 h 43"/>
                  <a:gd name="T10" fmla="*/ 41 w 348"/>
                  <a:gd name="T11" fmla="*/ 0 h 43"/>
                  <a:gd name="T12" fmla="*/ 174 w 348"/>
                  <a:gd name="T13" fmla="*/ 0 h 43"/>
                  <a:gd name="T14" fmla="*/ 173 w 348"/>
                  <a:gd name="T15" fmla="*/ 3 h 43"/>
                  <a:gd name="T16" fmla="*/ 170 w 348"/>
                  <a:gd name="T17" fmla="*/ 6 h 43"/>
                  <a:gd name="T18" fmla="*/ 167 w 348"/>
                  <a:gd name="T19" fmla="*/ 10 h 43"/>
                  <a:gd name="T20" fmla="*/ 163 w 348"/>
                  <a:gd name="T21" fmla="*/ 12 h 43"/>
                  <a:gd name="T22" fmla="*/ 160 w 348"/>
                  <a:gd name="T23" fmla="*/ 15 h 43"/>
                  <a:gd name="T24" fmla="*/ 150 w 348"/>
                  <a:gd name="T25" fmla="*/ 21 h 43"/>
                  <a:gd name="T26" fmla="*/ 148 w 348"/>
                  <a:gd name="T27" fmla="*/ 22 h 43"/>
                  <a:gd name="T28" fmla="*/ 0 w 348"/>
                  <a:gd name="T29" fmla="*/ 22 h 4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8" h="43">
                    <a:moveTo>
                      <a:pt x="0" y="43"/>
                    </a:moveTo>
                    <a:lnTo>
                      <a:pt x="5" y="41"/>
                    </a:lnTo>
                    <a:lnTo>
                      <a:pt x="26" y="30"/>
                    </a:lnTo>
                    <a:lnTo>
                      <a:pt x="46" y="20"/>
                    </a:lnTo>
                    <a:lnTo>
                      <a:pt x="66" y="9"/>
                    </a:lnTo>
                    <a:lnTo>
                      <a:pt x="81" y="0"/>
                    </a:lnTo>
                    <a:lnTo>
                      <a:pt x="348" y="0"/>
                    </a:lnTo>
                    <a:lnTo>
                      <a:pt x="346" y="5"/>
                    </a:lnTo>
                    <a:lnTo>
                      <a:pt x="340" y="12"/>
                    </a:lnTo>
                    <a:lnTo>
                      <a:pt x="333" y="20"/>
                    </a:lnTo>
                    <a:lnTo>
                      <a:pt x="326" y="23"/>
                    </a:lnTo>
                    <a:lnTo>
                      <a:pt x="320" y="30"/>
                    </a:lnTo>
                    <a:lnTo>
                      <a:pt x="300" y="41"/>
                    </a:lnTo>
                    <a:lnTo>
                      <a:pt x="295" y="43"/>
                    </a:lnTo>
                    <a:lnTo>
                      <a:pt x="0" y="43"/>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28" name="Freeform 765"/>
              <p:cNvSpPr>
                <a:spLocks/>
              </p:cNvSpPr>
              <p:nvPr/>
            </p:nvSpPr>
            <p:spPr bwMode="auto">
              <a:xfrm>
                <a:off x="3082" y="2132"/>
                <a:ext cx="157" cy="23"/>
              </a:xfrm>
              <a:custGeom>
                <a:avLst/>
                <a:gdLst>
                  <a:gd name="T0" fmla="*/ 0 w 312"/>
                  <a:gd name="T1" fmla="*/ 23 h 45"/>
                  <a:gd name="T2" fmla="*/ 3 w 312"/>
                  <a:gd name="T3" fmla="*/ 22 h 45"/>
                  <a:gd name="T4" fmla="*/ 13 w 312"/>
                  <a:gd name="T5" fmla="*/ 17 h 45"/>
                  <a:gd name="T6" fmla="*/ 23 w 312"/>
                  <a:gd name="T7" fmla="*/ 11 h 45"/>
                  <a:gd name="T8" fmla="*/ 33 w 312"/>
                  <a:gd name="T9" fmla="*/ 6 h 45"/>
                  <a:gd name="T10" fmla="*/ 40 w 312"/>
                  <a:gd name="T11" fmla="*/ 0 h 45"/>
                  <a:gd name="T12" fmla="*/ 157 w 312"/>
                  <a:gd name="T13" fmla="*/ 0 h 45"/>
                  <a:gd name="T14" fmla="*/ 157 w 312"/>
                  <a:gd name="T15" fmla="*/ 6 h 45"/>
                  <a:gd name="T16" fmla="*/ 155 w 312"/>
                  <a:gd name="T17" fmla="*/ 9 h 45"/>
                  <a:gd name="T18" fmla="*/ 153 w 312"/>
                  <a:gd name="T19" fmla="*/ 15 h 45"/>
                  <a:gd name="T20" fmla="*/ 150 w 312"/>
                  <a:gd name="T21" fmla="*/ 18 h 45"/>
                  <a:gd name="T22" fmla="*/ 147 w 312"/>
                  <a:gd name="T23" fmla="*/ 22 h 45"/>
                  <a:gd name="T24" fmla="*/ 144 w 312"/>
                  <a:gd name="T25" fmla="*/ 23 h 45"/>
                  <a:gd name="T26" fmla="*/ 0 w 312"/>
                  <a:gd name="T27" fmla="*/ 23 h 4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12" h="45">
                    <a:moveTo>
                      <a:pt x="0" y="45"/>
                    </a:moveTo>
                    <a:lnTo>
                      <a:pt x="5" y="44"/>
                    </a:lnTo>
                    <a:lnTo>
                      <a:pt x="25" y="33"/>
                    </a:lnTo>
                    <a:lnTo>
                      <a:pt x="45" y="22"/>
                    </a:lnTo>
                    <a:lnTo>
                      <a:pt x="65" y="11"/>
                    </a:lnTo>
                    <a:lnTo>
                      <a:pt x="80" y="0"/>
                    </a:lnTo>
                    <a:lnTo>
                      <a:pt x="312" y="0"/>
                    </a:lnTo>
                    <a:lnTo>
                      <a:pt x="312" y="11"/>
                    </a:lnTo>
                    <a:lnTo>
                      <a:pt x="309" y="18"/>
                    </a:lnTo>
                    <a:lnTo>
                      <a:pt x="305" y="29"/>
                    </a:lnTo>
                    <a:lnTo>
                      <a:pt x="299" y="36"/>
                    </a:lnTo>
                    <a:lnTo>
                      <a:pt x="292" y="44"/>
                    </a:lnTo>
                    <a:lnTo>
                      <a:pt x="287" y="45"/>
                    </a:lnTo>
                    <a:lnTo>
                      <a:pt x="0" y="45"/>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29" name="Freeform 766"/>
              <p:cNvSpPr>
                <a:spLocks/>
              </p:cNvSpPr>
              <p:nvPr/>
            </p:nvSpPr>
            <p:spPr bwMode="auto">
              <a:xfrm>
                <a:off x="3102" y="2121"/>
                <a:ext cx="138" cy="23"/>
              </a:xfrm>
              <a:custGeom>
                <a:avLst/>
                <a:gdLst>
                  <a:gd name="T0" fmla="*/ 0 w 275"/>
                  <a:gd name="T1" fmla="*/ 23 h 46"/>
                  <a:gd name="T2" fmla="*/ 3 w 275"/>
                  <a:gd name="T3" fmla="*/ 22 h 46"/>
                  <a:gd name="T4" fmla="*/ 13 w 275"/>
                  <a:gd name="T5" fmla="*/ 17 h 46"/>
                  <a:gd name="T6" fmla="*/ 21 w 275"/>
                  <a:gd name="T7" fmla="*/ 11 h 46"/>
                  <a:gd name="T8" fmla="*/ 36 w 275"/>
                  <a:gd name="T9" fmla="*/ 4 h 46"/>
                  <a:gd name="T10" fmla="*/ 105 w 275"/>
                  <a:gd name="T11" fmla="*/ 6 h 46"/>
                  <a:gd name="T12" fmla="*/ 107 w 275"/>
                  <a:gd name="T13" fmla="*/ 0 h 46"/>
                  <a:gd name="T14" fmla="*/ 138 w 275"/>
                  <a:gd name="T15" fmla="*/ 0 h 46"/>
                  <a:gd name="T16" fmla="*/ 138 w 275"/>
                  <a:gd name="T17" fmla="*/ 2 h 46"/>
                  <a:gd name="T18" fmla="*/ 138 w 275"/>
                  <a:gd name="T19" fmla="*/ 8 h 46"/>
                  <a:gd name="T20" fmla="*/ 136 w 275"/>
                  <a:gd name="T21" fmla="*/ 11 h 46"/>
                  <a:gd name="T22" fmla="*/ 136 w 275"/>
                  <a:gd name="T23" fmla="*/ 17 h 46"/>
                  <a:gd name="T24" fmla="*/ 135 w 275"/>
                  <a:gd name="T25" fmla="*/ 20 h 46"/>
                  <a:gd name="T26" fmla="*/ 134 w 275"/>
                  <a:gd name="T27" fmla="*/ 23 h 46"/>
                  <a:gd name="T28" fmla="*/ 0 w 275"/>
                  <a:gd name="T29" fmla="*/ 23 h 4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5" h="46">
                    <a:moveTo>
                      <a:pt x="0" y="46"/>
                    </a:moveTo>
                    <a:lnTo>
                      <a:pt x="5" y="44"/>
                    </a:lnTo>
                    <a:lnTo>
                      <a:pt x="25" y="33"/>
                    </a:lnTo>
                    <a:lnTo>
                      <a:pt x="41" y="22"/>
                    </a:lnTo>
                    <a:lnTo>
                      <a:pt x="72" y="8"/>
                    </a:lnTo>
                    <a:lnTo>
                      <a:pt x="209" y="11"/>
                    </a:lnTo>
                    <a:lnTo>
                      <a:pt x="214" y="0"/>
                    </a:lnTo>
                    <a:lnTo>
                      <a:pt x="275" y="0"/>
                    </a:lnTo>
                    <a:lnTo>
                      <a:pt x="275" y="4"/>
                    </a:lnTo>
                    <a:lnTo>
                      <a:pt x="275" y="15"/>
                    </a:lnTo>
                    <a:lnTo>
                      <a:pt x="272" y="22"/>
                    </a:lnTo>
                    <a:lnTo>
                      <a:pt x="272" y="33"/>
                    </a:lnTo>
                    <a:lnTo>
                      <a:pt x="269" y="40"/>
                    </a:lnTo>
                    <a:lnTo>
                      <a:pt x="267" y="46"/>
                    </a:lnTo>
                    <a:lnTo>
                      <a:pt x="0" y="46"/>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30" name="Freeform 767"/>
              <p:cNvSpPr>
                <a:spLocks/>
              </p:cNvSpPr>
              <p:nvPr/>
            </p:nvSpPr>
            <p:spPr bwMode="auto">
              <a:xfrm>
                <a:off x="3122" y="2110"/>
                <a:ext cx="118" cy="22"/>
              </a:xfrm>
              <a:custGeom>
                <a:avLst/>
                <a:gdLst>
                  <a:gd name="T0" fmla="*/ 0 w 235"/>
                  <a:gd name="T1" fmla="*/ 22 h 43"/>
                  <a:gd name="T2" fmla="*/ 1 w 235"/>
                  <a:gd name="T3" fmla="*/ 22 h 43"/>
                  <a:gd name="T4" fmla="*/ 16 w 235"/>
                  <a:gd name="T5" fmla="*/ 15 h 43"/>
                  <a:gd name="T6" fmla="*/ 85 w 235"/>
                  <a:gd name="T7" fmla="*/ 16 h 43"/>
                  <a:gd name="T8" fmla="*/ 94 w 235"/>
                  <a:gd name="T9" fmla="*/ 0 h 43"/>
                  <a:gd name="T10" fmla="*/ 114 w 235"/>
                  <a:gd name="T11" fmla="*/ 0 h 43"/>
                  <a:gd name="T12" fmla="*/ 115 w 235"/>
                  <a:gd name="T13" fmla="*/ 4 h 43"/>
                  <a:gd name="T14" fmla="*/ 116 w 235"/>
                  <a:gd name="T15" fmla="*/ 7 h 43"/>
                  <a:gd name="T16" fmla="*/ 118 w 235"/>
                  <a:gd name="T17" fmla="*/ 13 h 43"/>
                  <a:gd name="T18" fmla="*/ 118 w 235"/>
                  <a:gd name="T19" fmla="*/ 18 h 43"/>
                  <a:gd name="T20" fmla="*/ 116 w 235"/>
                  <a:gd name="T21" fmla="*/ 22 h 43"/>
                  <a:gd name="T22" fmla="*/ 116 w 235"/>
                  <a:gd name="T23" fmla="*/ 22 h 43"/>
                  <a:gd name="T24" fmla="*/ 0 w 235"/>
                  <a:gd name="T25" fmla="*/ 22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5" h="43">
                    <a:moveTo>
                      <a:pt x="0" y="43"/>
                    </a:moveTo>
                    <a:lnTo>
                      <a:pt x="1" y="43"/>
                    </a:lnTo>
                    <a:lnTo>
                      <a:pt x="32" y="29"/>
                    </a:lnTo>
                    <a:lnTo>
                      <a:pt x="169" y="32"/>
                    </a:lnTo>
                    <a:lnTo>
                      <a:pt x="187" y="0"/>
                    </a:lnTo>
                    <a:lnTo>
                      <a:pt x="227" y="0"/>
                    </a:lnTo>
                    <a:lnTo>
                      <a:pt x="229" y="7"/>
                    </a:lnTo>
                    <a:lnTo>
                      <a:pt x="232" y="14"/>
                    </a:lnTo>
                    <a:lnTo>
                      <a:pt x="235" y="25"/>
                    </a:lnTo>
                    <a:lnTo>
                      <a:pt x="235" y="36"/>
                    </a:lnTo>
                    <a:lnTo>
                      <a:pt x="232" y="43"/>
                    </a:lnTo>
                    <a:lnTo>
                      <a:pt x="0" y="43"/>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31" name="Freeform 768"/>
              <p:cNvSpPr>
                <a:spLocks/>
              </p:cNvSpPr>
              <p:nvPr/>
            </p:nvSpPr>
            <p:spPr bwMode="auto">
              <a:xfrm>
                <a:off x="3209" y="2100"/>
                <a:ext cx="31" cy="21"/>
              </a:xfrm>
              <a:custGeom>
                <a:avLst/>
                <a:gdLst>
                  <a:gd name="T0" fmla="*/ 13 w 61"/>
                  <a:gd name="T1" fmla="*/ 0 h 43"/>
                  <a:gd name="T2" fmla="*/ 0 w 61"/>
                  <a:gd name="T3" fmla="*/ 21 h 43"/>
                  <a:gd name="T4" fmla="*/ 31 w 61"/>
                  <a:gd name="T5" fmla="*/ 21 h 43"/>
                  <a:gd name="T6" fmla="*/ 29 w 61"/>
                  <a:gd name="T7" fmla="*/ 18 h 43"/>
                  <a:gd name="T8" fmla="*/ 28 w 61"/>
                  <a:gd name="T9" fmla="*/ 14 h 43"/>
                  <a:gd name="T10" fmla="*/ 26 w 61"/>
                  <a:gd name="T11" fmla="*/ 11 h 43"/>
                  <a:gd name="T12" fmla="*/ 24 w 61"/>
                  <a:gd name="T13" fmla="*/ 5 h 43"/>
                  <a:gd name="T14" fmla="*/ 21 w 61"/>
                  <a:gd name="T15" fmla="*/ 2 h 43"/>
                  <a:gd name="T16" fmla="*/ 19 w 61"/>
                  <a:gd name="T17" fmla="*/ 0 h 43"/>
                  <a:gd name="T18" fmla="*/ 13 w 61"/>
                  <a:gd name="T19" fmla="*/ 0 h 4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1" h="43">
                    <a:moveTo>
                      <a:pt x="25" y="0"/>
                    </a:moveTo>
                    <a:lnTo>
                      <a:pt x="0" y="43"/>
                    </a:lnTo>
                    <a:lnTo>
                      <a:pt x="61" y="43"/>
                    </a:lnTo>
                    <a:lnTo>
                      <a:pt x="58" y="36"/>
                    </a:lnTo>
                    <a:lnTo>
                      <a:pt x="55" y="29"/>
                    </a:lnTo>
                    <a:lnTo>
                      <a:pt x="51" y="22"/>
                    </a:lnTo>
                    <a:lnTo>
                      <a:pt x="48" y="11"/>
                    </a:lnTo>
                    <a:lnTo>
                      <a:pt x="41" y="4"/>
                    </a:lnTo>
                    <a:lnTo>
                      <a:pt x="38" y="0"/>
                    </a:lnTo>
                    <a:lnTo>
                      <a:pt x="25" y="0"/>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32" name="Freeform 769"/>
              <p:cNvSpPr>
                <a:spLocks/>
              </p:cNvSpPr>
              <p:nvPr/>
            </p:nvSpPr>
            <p:spPr bwMode="auto">
              <a:xfrm>
                <a:off x="3216" y="2096"/>
                <a:ext cx="20" cy="14"/>
              </a:xfrm>
              <a:custGeom>
                <a:avLst/>
                <a:gdLst>
                  <a:gd name="T0" fmla="*/ 0 w 40"/>
                  <a:gd name="T1" fmla="*/ 14 h 29"/>
                  <a:gd name="T2" fmla="*/ 8 w 40"/>
                  <a:gd name="T3" fmla="*/ 0 h 29"/>
                  <a:gd name="T4" fmla="*/ 11 w 40"/>
                  <a:gd name="T5" fmla="*/ 3 h 29"/>
                  <a:gd name="T6" fmla="*/ 14 w 40"/>
                  <a:gd name="T7" fmla="*/ 5 h 29"/>
                  <a:gd name="T8" fmla="*/ 18 w 40"/>
                  <a:gd name="T9" fmla="*/ 9 h 29"/>
                  <a:gd name="T10" fmla="*/ 19 w 40"/>
                  <a:gd name="T11" fmla="*/ 14 h 29"/>
                  <a:gd name="T12" fmla="*/ 20 w 40"/>
                  <a:gd name="T13" fmla="*/ 14 h 29"/>
                  <a:gd name="T14" fmla="*/ 0 w 40"/>
                  <a:gd name="T15" fmla="*/ 14 h 2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0" h="29">
                    <a:moveTo>
                      <a:pt x="0" y="29"/>
                    </a:moveTo>
                    <a:lnTo>
                      <a:pt x="15" y="0"/>
                    </a:lnTo>
                    <a:lnTo>
                      <a:pt x="22" y="7"/>
                    </a:lnTo>
                    <a:lnTo>
                      <a:pt x="28" y="11"/>
                    </a:lnTo>
                    <a:lnTo>
                      <a:pt x="35" y="18"/>
                    </a:lnTo>
                    <a:lnTo>
                      <a:pt x="38" y="29"/>
                    </a:lnTo>
                    <a:lnTo>
                      <a:pt x="40" y="29"/>
                    </a:lnTo>
                    <a:lnTo>
                      <a:pt x="0" y="29"/>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33" name="Freeform 770"/>
              <p:cNvSpPr>
                <a:spLocks/>
              </p:cNvSpPr>
              <p:nvPr/>
            </p:nvSpPr>
            <p:spPr bwMode="auto">
              <a:xfrm>
                <a:off x="3222" y="2096"/>
                <a:ext cx="7" cy="4"/>
              </a:xfrm>
              <a:custGeom>
                <a:avLst/>
                <a:gdLst>
                  <a:gd name="T0" fmla="*/ 0 w 13"/>
                  <a:gd name="T1" fmla="*/ 4 h 7"/>
                  <a:gd name="T2" fmla="*/ 2 w 13"/>
                  <a:gd name="T3" fmla="*/ 0 h 7"/>
                  <a:gd name="T4" fmla="*/ 5 w 13"/>
                  <a:gd name="T5" fmla="*/ 4 h 7"/>
                  <a:gd name="T6" fmla="*/ 7 w 13"/>
                  <a:gd name="T7" fmla="*/ 4 h 7"/>
                  <a:gd name="T8" fmla="*/ 0 w 13"/>
                  <a:gd name="T9" fmla="*/ 4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0" y="7"/>
                    </a:moveTo>
                    <a:lnTo>
                      <a:pt x="3" y="0"/>
                    </a:lnTo>
                    <a:lnTo>
                      <a:pt x="10" y="7"/>
                    </a:lnTo>
                    <a:lnTo>
                      <a:pt x="13" y="7"/>
                    </a:lnTo>
                    <a:lnTo>
                      <a:pt x="0" y="7"/>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34" name="Freeform 771"/>
              <p:cNvSpPr>
                <a:spLocks/>
              </p:cNvSpPr>
              <p:nvPr/>
            </p:nvSpPr>
            <p:spPr bwMode="auto">
              <a:xfrm>
                <a:off x="2878" y="2262"/>
                <a:ext cx="5" cy="9"/>
              </a:xfrm>
              <a:custGeom>
                <a:avLst/>
                <a:gdLst>
                  <a:gd name="T0" fmla="*/ 2 w 10"/>
                  <a:gd name="T1" fmla="*/ 0 h 18"/>
                  <a:gd name="T2" fmla="*/ 0 w 10"/>
                  <a:gd name="T3" fmla="*/ 3 h 18"/>
                  <a:gd name="T4" fmla="*/ 0 w 10"/>
                  <a:gd name="T5" fmla="*/ 5 h 18"/>
                  <a:gd name="T6" fmla="*/ 3 w 10"/>
                  <a:gd name="T7" fmla="*/ 9 h 18"/>
                  <a:gd name="T8" fmla="*/ 5 w 10"/>
                  <a:gd name="T9" fmla="*/ 9 h 18"/>
                  <a:gd name="T10" fmla="*/ 2 w 10"/>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8">
                    <a:moveTo>
                      <a:pt x="3" y="0"/>
                    </a:moveTo>
                    <a:lnTo>
                      <a:pt x="0" y="5"/>
                    </a:lnTo>
                    <a:lnTo>
                      <a:pt x="0" y="10"/>
                    </a:lnTo>
                    <a:lnTo>
                      <a:pt x="5" y="18"/>
                    </a:lnTo>
                    <a:lnTo>
                      <a:pt x="10" y="18"/>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35" name="Freeform 772"/>
              <p:cNvSpPr>
                <a:spLocks/>
              </p:cNvSpPr>
              <p:nvPr/>
            </p:nvSpPr>
            <p:spPr bwMode="auto">
              <a:xfrm>
                <a:off x="2879" y="2257"/>
                <a:ext cx="14" cy="14"/>
              </a:xfrm>
              <a:custGeom>
                <a:avLst/>
                <a:gdLst>
                  <a:gd name="T0" fmla="*/ 10 w 29"/>
                  <a:gd name="T1" fmla="*/ 0 h 29"/>
                  <a:gd name="T2" fmla="*/ 9 w 29"/>
                  <a:gd name="T3" fmla="*/ 0 h 29"/>
                  <a:gd name="T4" fmla="*/ 0 w 29"/>
                  <a:gd name="T5" fmla="*/ 5 h 29"/>
                  <a:gd name="T6" fmla="*/ 3 w 29"/>
                  <a:gd name="T7" fmla="*/ 14 h 29"/>
                  <a:gd name="T8" fmla="*/ 13 w 29"/>
                  <a:gd name="T9" fmla="*/ 9 h 29"/>
                  <a:gd name="T10" fmla="*/ 12 w 29"/>
                  <a:gd name="T11" fmla="*/ 9 h 29"/>
                  <a:gd name="T12" fmla="*/ 13 w 29"/>
                  <a:gd name="T13" fmla="*/ 9 h 29"/>
                  <a:gd name="T14" fmla="*/ 14 w 29"/>
                  <a:gd name="T15" fmla="*/ 6 h 29"/>
                  <a:gd name="T16" fmla="*/ 14 w 29"/>
                  <a:gd name="T17" fmla="*/ 2 h 29"/>
                  <a:gd name="T18" fmla="*/ 12 w 29"/>
                  <a:gd name="T19" fmla="*/ 0 h 29"/>
                  <a:gd name="T20" fmla="*/ 9 w 29"/>
                  <a:gd name="T21" fmla="*/ 0 h 29"/>
                  <a:gd name="T22" fmla="*/ 10 w 29"/>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20" y="0"/>
                    </a:moveTo>
                    <a:lnTo>
                      <a:pt x="19" y="0"/>
                    </a:lnTo>
                    <a:lnTo>
                      <a:pt x="0" y="11"/>
                    </a:lnTo>
                    <a:lnTo>
                      <a:pt x="7" y="29"/>
                    </a:lnTo>
                    <a:lnTo>
                      <a:pt x="26" y="18"/>
                    </a:lnTo>
                    <a:lnTo>
                      <a:pt x="24" y="18"/>
                    </a:lnTo>
                    <a:lnTo>
                      <a:pt x="26" y="18"/>
                    </a:lnTo>
                    <a:lnTo>
                      <a:pt x="29" y="12"/>
                    </a:lnTo>
                    <a:lnTo>
                      <a:pt x="29" y="5"/>
                    </a:lnTo>
                    <a:lnTo>
                      <a:pt x="24" y="0"/>
                    </a:lnTo>
                    <a:lnTo>
                      <a:pt x="19"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36" name="Freeform 773"/>
              <p:cNvSpPr>
                <a:spLocks/>
              </p:cNvSpPr>
              <p:nvPr/>
            </p:nvSpPr>
            <p:spPr bwMode="auto">
              <a:xfrm>
                <a:off x="2889" y="2251"/>
                <a:ext cx="14" cy="15"/>
              </a:xfrm>
              <a:custGeom>
                <a:avLst/>
                <a:gdLst>
                  <a:gd name="T0" fmla="*/ 10 w 29"/>
                  <a:gd name="T1" fmla="*/ 0 h 29"/>
                  <a:gd name="T2" fmla="*/ 10 w 29"/>
                  <a:gd name="T3" fmla="*/ 0 h 29"/>
                  <a:gd name="T4" fmla="*/ 0 w 29"/>
                  <a:gd name="T5" fmla="*/ 6 h 29"/>
                  <a:gd name="T6" fmla="*/ 2 w 29"/>
                  <a:gd name="T7" fmla="*/ 15 h 29"/>
                  <a:gd name="T8" fmla="*/ 12 w 29"/>
                  <a:gd name="T9" fmla="*/ 9 h 29"/>
                  <a:gd name="T10" fmla="*/ 12 w 29"/>
                  <a:gd name="T11" fmla="*/ 9 h 29"/>
                  <a:gd name="T12" fmla="*/ 12 w 29"/>
                  <a:gd name="T13" fmla="*/ 9 h 29"/>
                  <a:gd name="T14" fmla="*/ 14 w 29"/>
                  <a:gd name="T15" fmla="*/ 7 h 29"/>
                  <a:gd name="T16" fmla="*/ 14 w 29"/>
                  <a:gd name="T17" fmla="*/ 3 h 29"/>
                  <a:gd name="T18" fmla="*/ 13 w 29"/>
                  <a:gd name="T19" fmla="*/ 0 h 29"/>
                  <a:gd name="T20" fmla="*/ 10 w 29"/>
                  <a:gd name="T21" fmla="*/ 0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 h="29">
                    <a:moveTo>
                      <a:pt x="21" y="0"/>
                    </a:moveTo>
                    <a:lnTo>
                      <a:pt x="21" y="0"/>
                    </a:lnTo>
                    <a:lnTo>
                      <a:pt x="0" y="11"/>
                    </a:lnTo>
                    <a:lnTo>
                      <a:pt x="4" y="29"/>
                    </a:lnTo>
                    <a:lnTo>
                      <a:pt x="24" y="18"/>
                    </a:lnTo>
                    <a:lnTo>
                      <a:pt x="29" y="13"/>
                    </a:lnTo>
                    <a:lnTo>
                      <a:pt x="29" y="5"/>
                    </a:lnTo>
                    <a:lnTo>
                      <a:pt x="26" y="0"/>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37" name="Freeform 774"/>
              <p:cNvSpPr>
                <a:spLocks/>
              </p:cNvSpPr>
              <p:nvPr/>
            </p:nvSpPr>
            <p:spPr bwMode="auto">
              <a:xfrm>
                <a:off x="2899" y="2247"/>
                <a:ext cx="14" cy="14"/>
              </a:xfrm>
              <a:custGeom>
                <a:avLst/>
                <a:gdLst>
                  <a:gd name="T0" fmla="*/ 10 w 26"/>
                  <a:gd name="T1" fmla="*/ 0 h 27"/>
                  <a:gd name="T2" fmla="*/ 10 w 26"/>
                  <a:gd name="T3" fmla="*/ 0 h 27"/>
                  <a:gd name="T4" fmla="*/ 0 w 26"/>
                  <a:gd name="T5" fmla="*/ 5 h 27"/>
                  <a:gd name="T6" fmla="*/ 2 w 26"/>
                  <a:gd name="T7" fmla="*/ 14 h 27"/>
                  <a:gd name="T8" fmla="*/ 11 w 26"/>
                  <a:gd name="T9" fmla="*/ 9 h 27"/>
                  <a:gd name="T10" fmla="*/ 11 w 26"/>
                  <a:gd name="T11" fmla="*/ 9 h 27"/>
                  <a:gd name="T12" fmla="*/ 11 w 26"/>
                  <a:gd name="T13" fmla="*/ 9 h 27"/>
                  <a:gd name="T14" fmla="*/ 14 w 26"/>
                  <a:gd name="T15" fmla="*/ 7 h 27"/>
                  <a:gd name="T16" fmla="*/ 14 w 26"/>
                  <a:gd name="T17" fmla="*/ 3 h 27"/>
                  <a:gd name="T18" fmla="*/ 12 w 26"/>
                  <a:gd name="T19" fmla="*/ 0 h 27"/>
                  <a:gd name="T20" fmla="*/ 10 w 26"/>
                  <a:gd name="T21" fmla="*/ 0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 h="27">
                    <a:moveTo>
                      <a:pt x="18" y="0"/>
                    </a:moveTo>
                    <a:lnTo>
                      <a:pt x="18" y="0"/>
                    </a:lnTo>
                    <a:lnTo>
                      <a:pt x="0" y="9"/>
                    </a:lnTo>
                    <a:lnTo>
                      <a:pt x="3" y="27"/>
                    </a:lnTo>
                    <a:lnTo>
                      <a:pt x="21" y="18"/>
                    </a:lnTo>
                    <a:lnTo>
                      <a:pt x="26" y="13"/>
                    </a:lnTo>
                    <a:lnTo>
                      <a:pt x="26" y="5"/>
                    </a:lnTo>
                    <a:lnTo>
                      <a:pt x="23" y="0"/>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38" name="Freeform 775"/>
              <p:cNvSpPr>
                <a:spLocks/>
              </p:cNvSpPr>
              <p:nvPr/>
            </p:nvSpPr>
            <p:spPr bwMode="auto">
              <a:xfrm>
                <a:off x="2908" y="2242"/>
                <a:ext cx="15" cy="14"/>
              </a:xfrm>
              <a:custGeom>
                <a:avLst/>
                <a:gdLst>
                  <a:gd name="T0" fmla="*/ 11 w 28"/>
                  <a:gd name="T1" fmla="*/ 0 h 29"/>
                  <a:gd name="T2" fmla="*/ 11 w 28"/>
                  <a:gd name="T3" fmla="*/ 0 h 29"/>
                  <a:gd name="T4" fmla="*/ 0 w 28"/>
                  <a:gd name="T5" fmla="*/ 5 h 29"/>
                  <a:gd name="T6" fmla="*/ 2 w 28"/>
                  <a:gd name="T7" fmla="*/ 14 h 29"/>
                  <a:gd name="T8" fmla="*/ 12 w 28"/>
                  <a:gd name="T9" fmla="*/ 9 h 29"/>
                  <a:gd name="T10" fmla="*/ 12 w 28"/>
                  <a:gd name="T11" fmla="*/ 9 h 29"/>
                  <a:gd name="T12" fmla="*/ 12 w 28"/>
                  <a:gd name="T13" fmla="*/ 9 h 29"/>
                  <a:gd name="T14" fmla="*/ 15 w 28"/>
                  <a:gd name="T15" fmla="*/ 6 h 29"/>
                  <a:gd name="T16" fmla="*/ 15 w 28"/>
                  <a:gd name="T17" fmla="*/ 2 h 29"/>
                  <a:gd name="T18" fmla="*/ 13 w 28"/>
                  <a:gd name="T19" fmla="*/ 0 h 29"/>
                  <a:gd name="T20" fmla="*/ 11 w 28"/>
                  <a:gd name="T21" fmla="*/ 0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20" y="0"/>
                    </a:moveTo>
                    <a:lnTo>
                      <a:pt x="20" y="0"/>
                    </a:lnTo>
                    <a:lnTo>
                      <a:pt x="0" y="11"/>
                    </a:lnTo>
                    <a:lnTo>
                      <a:pt x="3" y="29"/>
                    </a:lnTo>
                    <a:lnTo>
                      <a:pt x="23" y="18"/>
                    </a:lnTo>
                    <a:lnTo>
                      <a:pt x="28" y="13"/>
                    </a:lnTo>
                    <a:lnTo>
                      <a:pt x="28" y="5"/>
                    </a:lnTo>
                    <a:lnTo>
                      <a:pt x="25"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39" name="Freeform 776"/>
              <p:cNvSpPr>
                <a:spLocks/>
              </p:cNvSpPr>
              <p:nvPr/>
            </p:nvSpPr>
            <p:spPr bwMode="auto">
              <a:xfrm>
                <a:off x="2918" y="2236"/>
                <a:ext cx="15" cy="15"/>
              </a:xfrm>
              <a:custGeom>
                <a:avLst/>
                <a:gdLst>
                  <a:gd name="T0" fmla="*/ 10 w 28"/>
                  <a:gd name="T1" fmla="*/ 0 h 29"/>
                  <a:gd name="T2" fmla="*/ 11 w 28"/>
                  <a:gd name="T3" fmla="*/ 0 h 29"/>
                  <a:gd name="T4" fmla="*/ 0 w 28"/>
                  <a:gd name="T5" fmla="*/ 6 h 29"/>
                  <a:gd name="T6" fmla="*/ 2 w 28"/>
                  <a:gd name="T7" fmla="*/ 15 h 29"/>
                  <a:gd name="T8" fmla="*/ 12 w 28"/>
                  <a:gd name="T9" fmla="*/ 9 h 29"/>
                  <a:gd name="T10" fmla="*/ 13 w 28"/>
                  <a:gd name="T11" fmla="*/ 9 h 29"/>
                  <a:gd name="T12" fmla="*/ 12 w 28"/>
                  <a:gd name="T13" fmla="*/ 9 h 29"/>
                  <a:gd name="T14" fmla="*/ 15 w 28"/>
                  <a:gd name="T15" fmla="*/ 7 h 29"/>
                  <a:gd name="T16" fmla="*/ 15 w 28"/>
                  <a:gd name="T17" fmla="*/ 3 h 29"/>
                  <a:gd name="T18" fmla="*/ 13 w 28"/>
                  <a:gd name="T19" fmla="*/ 0 h 29"/>
                  <a:gd name="T20" fmla="*/ 11 w 28"/>
                  <a:gd name="T21" fmla="*/ 0 h 29"/>
                  <a:gd name="T22" fmla="*/ 10 w 28"/>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18" y="0"/>
                    </a:moveTo>
                    <a:lnTo>
                      <a:pt x="20" y="0"/>
                    </a:lnTo>
                    <a:lnTo>
                      <a:pt x="0" y="11"/>
                    </a:lnTo>
                    <a:lnTo>
                      <a:pt x="3" y="29"/>
                    </a:lnTo>
                    <a:lnTo>
                      <a:pt x="23" y="18"/>
                    </a:lnTo>
                    <a:lnTo>
                      <a:pt x="25" y="18"/>
                    </a:lnTo>
                    <a:lnTo>
                      <a:pt x="23" y="18"/>
                    </a:lnTo>
                    <a:lnTo>
                      <a:pt x="28" y="13"/>
                    </a:lnTo>
                    <a:lnTo>
                      <a:pt x="28" y="6"/>
                    </a:lnTo>
                    <a:lnTo>
                      <a:pt x="25" y="0"/>
                    </a:lnTo>
                    <a:lnTo>
                      <a:pt x="20" y="0"/>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40" name="Freeform 777"/>
              <p:cNvSpPr>
                <a:spLocks/>
              </p:cNvSpPr>
              <p:nvPr/>
            </p:nvSpPr>
            <p:spPr bwMode="auto">
              <a:xfrm>
                <a:off x="2928" y="2231"/>
                <a:ext cx="14" cy="14"/>
              </a:xfrm>
              <a:custGeom>
                <a:avLst/>
                <a:gdLst>
                  <a:gd name="T0" fmla="*/ 10 w 29"/>
                  <a:gd name="T1" fmla="*/ 0 h 29"/>
                  <a:gd name="T2" fmla="*/ 9 w 29"/>
                  <a:gd name="T3" fmla="*/ 0 h 29"/>
                  <a:gd name="T4" fmla="*/ 0 w 29"/>
                  <a:gd name="T5" fmla="*/ 5 h 29"/>
                  <a:gd name="T6" fmla="*/ 3 w 29"/>
                  <a:gd name="T7" fmla="*/ 14 h 29"/>
                  <a:gd name="T8" fmla="*/ 12 w 29"/>
                  <a:gd name="T9" fmla="*/ 9 h 29"/>
                  <a:gd name="T10" fmla="*/ 12 w 29"/>
                  <a:gd name="T11" fmla="*/ 9 h 29"/>
                  <a:gd name="T12" fmla="*/ 12 w 29"/>
                  <a:gd name="T13" fmla="*/ 9 h 29"/>
                  <a:gd name="T14" fmla="*/ 14 w 29"/>
                  <a:gd name="T15" fmla="*/ 6 h 29"/>
                  <a:gd name="T16" fmla="*/ 14 w 29"/>
                  <a:gd name="T17" fmla="*/ 3 h 29"/>
                  <a:gd name="T18" fmla="*/ 12 w 29"/>
                  <a:gd name="T19" fmla="*/ 0 h 29"/>
                  <a:gd name="T20" fmla="*/ 9 w 29"/>
                  <a:gd name="T21" fmla="*/ 0 h 29"/>
                  <a:gd name="T22" fmla="*/ 10 w 29"/>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20" y="0"/>
                    </a:moveTo>
                    <a:lnTo>
                      <a:pt x="19" y="0"/>
                    </a:lnTo>
                    <a:lnTo>
                      <a:pt x="0" y="11"/>
                    </a:lnTo>
                    <a:lnTo>
                      <a:pt x="7" y="29"/>
                    </a:lnTo>
                    <a:lnTo>
                      <a:pt x="25" y="18"/>
                    </a:lnTo>
                    <a:lnTo>
                      <a:pt x="24" y="18"/>
                    </a:lnTo>
                    <a:lnTo>
                      <a:pt x="25" y="18"/>
                    </a:lnTo>
                    <a:lnTo>
                      <a:pt x="29" y="13"/>
                    </a:lnTo>
                    <a:lnTo>
                      <a:pt x="29" y="6"/>
                    </a:lnTo>
                    <a:lnTo>
                      <a:pt x="24" y="0"/>
                    </a:lnTo>
                    <a:lnTo>
                      <a:pt x="19"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41" name="Freeform 778"/>
              <p:cNvSpPr>
                <a:spLocks/>
              </p:cNvSpPr>
              <p:nvPr/>
            </p:nvSpPr>
            <p:spPr bwMode="auto">
              <a:xfrm>
                <a:off x="2938" y="2225"/>
                <a:ext cx="14" cy="15"/>
              </a:xfrm>
              <a:custGeom>
                <a:avLst/>
                <a:gdLst>
                  <a:gd name="T0" fmla="*/ 10 w 29"/>
                  <a:gd name="T1" fmla="*/ 0 h 29"/>
                  <a:gd name="T2" fmla="*/ 10 w 29"/>
                  <a:gd name="T3" fmla="*/ 0 h 29"/>
                  <a:gd name="T4" fmla="*/ 0 w 29"/>
                  <a:gd name="T5" fmla="*/ 6 h 29"/>
                  <a:gd name="T6" fmla="*/ 2 w 29"/>
                  <a:gd name="T7" fmla="*/ 15 h 29"/>
                  <a:gd name="T8" fmla="*/ 12 w 29"/>
                  <a:gd name="T9" fmla="*/ 10 h 29"/>
                  <a:gd name="T10" fmla="*/ 12 w 29"/>
                  <a:gd name="T11" fmla="*/ 10 h 29"/>
                  <a:gd name="T12" fmla="*/ 12 w 29"/>
                  <a:gd name="T13" fmla="*/ 10 h 29"/>
                  <a:gd name="T14" fmla="*/ 14 w 29"/>
                  <a:gd name="T15" fmla="*/ 7 h 29"/>
                  <a:gd name="T16" fmla="*/ 14 w 29"/>
                  <a:gd name="T17" fmla="*/ 3 h 29"/>
                  <a:gd name="T18" fmla="*/ 12 w 29"/>
                  <a:gd name="T19" fmla="*/ 0 h 29"/>
                  <a:gd name="T20" fmla="*/ 10 w 29"/>
                  <a:gd name="T21" fmla="*/ 0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 h="29">
                    <a:moveTo>
                      <a:pt x="20" y="0"/>
                    </a:moveTo>
                    <a:lnTo>
                      <a:pt x="20" y="0"/>
                    </a:lnTo>
                    <a:lnTo>
                      <a:pt x="0" y="11"/>
                    </a:lnTo>
                    <a:lnTo>
                      <a:pt x="4" y="29"/>
                    </a:lnTo>
                    <a:lnTo>
                      <a:pt x="24" y="19"/>
                    </a:lnTo>
                    <a:lnTo>
                      <a:pt x="29" y="13"/>
                    </a:lnTo>
                    <a:lnTo>
                      <a:pt x="29" y="6"/>
                    </a:lnTo>
                    <a:lnTo>
                      <a:pt x="25"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42" name="Freeform 779"/>
              <p:cNvSpPr>
                <a:spLocks/>
              </p:cNvSpPr>
              <p:nvPr/>
            </p:nvSpPr>
            <p:spPr bwMode="auto">
              <a:xfrm>
                <a:off x="2948" y="2220"/>
                <a:ext cx="14" cy="14"/>
              </a:xfrm>
              <a:custGeom>
                <a:avLst/>
                <a:gdLst>
                  <a:gd name="T0" fmla="*/ 9 w 29"/>
                  <a:gd name="T1" fmla="*/ 0 h 29"/>
                  <a:gd name="T2" fmla="*/ 10 w 29"/>
                  <a:gd name="T3" fmla="*/ 0 h 29"/>
                  <a:gd name="T4" fmla="*/ 0 w 29"/>
                  <a:gd name="T5" fmla="*/ 5 h 29"/>
                  <a:gd name="T6" fmla="*/ 2 w 29"/>
                  <a:gd name="T7" fmla="*/ 14 h 29"/>
                  <a:gd name="T8" fmla="*/ 12 w 29"/>
                  <a:gd name="T9" fmla="*/ 9 h 29"/>
                  <a:gd name="T10" fmla="*/ 13 w 29"/>
                  <a:gd name="T11" fmla="*/ 9 h 29"/>
                  <a:gd name="T12" fmla="*/ 12 w 29"/>
                  <a:gd name="T13" fmla="*/ 9 h 29"/>
                  <a:gd name="T14" fmla="*/ 14 w 29"/>
                  <a:gd name="T15" fmla="*/ 6 h 29"/>
                  <a:gd name="T16" fmla="*/ 14 w 29"/>
                  <a:gd name="T17" fmla="*/ 2 h 29"/>
                  <a:gd name="T18" fmla="*/ 13 w 29"/>
                  <a:gd name="T19" fmla="*/ 0 h 29"/>
                  <a:gd name="T20" fmla="*/ 10 w 29"/>
                  <a:gd name="T21" fmla="*/ 0 h 29"/>
                  <a:gd name="T22" fmla="*/ 9 w 29"/>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19" y="0"/>
                    </a:moveTo>
                    <a:lnTo>
                      <a:pt x="21" y="0"/>
                    </a:lnTo>
                    <a:lnTo>
                      <a:pt x="0" y="10"/>
                    </a:lnTo>
                    <a:lnTo>
                      <a:pt x="4" y="29"/>
                    </a:lnTo>
                    <a:lnTo>
                      <a:pt x="24" y="18"/>
                    </a:lnTo>
                    <a:lnTo>
                      <a:pt x="26" y="18"/>
                    </a:lnTo>
                    <a:lnTo>
                      <a:pt x="24" y="18"/>
                    </a:lnTo>
                    <a:lnTo>
                      <a:pt x="29" y="12"/>
                    </a:lnTo>
                    <a:lnTo>
                      <a:pt x="29" y="5"/>
                    </a:lnTo>
                    <a:lnTo>
                      <a:pt x="26" y="0"/>
                    </a:lnTo>
                    <a:lnTo>
                      <a:pt x="21" y="0"/>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43" name="Freeform 780"/>
              <p:cNvSpPr>
                <a:spLocks/>
              </p:cNvSpPr>
              <p:nvPr/>
            </p:nvSpPr>
            <p:spPr bwMode="auto">
              <a:xfrm>
                <a:off x="2957" y="2214"/>
                <a:ext cx="14" cy="15"/>
              </a:xfrm>
              <a:custGeom>
                <a:avLst/>
                <a:gdLst>
                  <a:gd name="T0" fmla="*/ 10 w 28"/>
                  <a:gd name="T1" fmla="*/ 0 h 29"/>
                  <a:gd name="T2" fmla="*/ 9 w 28"/>
                  <a:gd name="T3" fmla="*/ 0 h 29"/>
                  <a:gd name="T4" fmla="*/ 0 w 28"/>
                  <a:gd name="T5" fmla="*/ 6 h 29"/>
                  <a:gd name="T6" fmla="*/ 4 w 28"/>
                  <a:gd name="T7" fmla="*/ 15 h 29"/>
                  <a:gd name="T8" fmla="*/ 13 w 28"/>
                  <a:gd name="T9" fmla="*/ 9 h 29"/>
                  <a:gd name="T10" fmla="*/ 12 w 28"/>
                  <a:gd name="T11" fmla="*/ 9 h 29"/>
                  <a:gd name="T12" fmla="*/ 13 w 28"/>
                  <a:gd name="T13" fmla="*/ 9 h 29"/>
                  <a:gd name="T14" fmla="*/ 14 w 28"/>
                  <a:gd name="T15" fmla="*/ 6 h 29"/>
                  <a:gd name="T16" fmla="*/ 14 w 28"/>
                  <a:gd name="T17" fmla="*/ 3 h 29"/>
                  <a:gd name="T18" fmla="*/ 12 w 28"/>
                  <a:gd name="T19" fmla="*/ 0 h 29"/>
                  <a:gd name="T20" fmla="*/ 9 w 28"/>
                  <a:gd name="T21" fmla="*/ 0 h 29"/>
                  <a:gd name="T22" fmla="*/ 10 w 28"/>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20" y="0"/>
                    </a:moveTo>
                    <a:lnTo>
                      <a:pt x="18" y="0"/>
                    </a:lnTo>
                    <a:lnTo>
                      <a:pt x="0" y="11"/>
                    </a:lnTo>
                    <a:lnTo>
                      <a:pt x="7" y="29"/>
                    </a:lnTo>
                    <a:lnTo>
                      <a:pt x="25" y="18"/>
                    </a:lnTo>
                    <a:lnTo>
                      <a:pt x="23" y="18"/>
                    </a:lnTo>
                    <a:lnTo>
                      <a:pt x="25" y="18"/>
                    </a:lnTo>
                    <a:lnTo>
                      <a:pt x="28" y="12"/>
                    </a:lnTo>
                    <a:lnTo>
                      <a:pt x="28" y="5"/>
                    </a:lnTo>
                    <a:lnTo>
                      <a:pt x="23" y="0"/>
                    </a:lnTo>
                    <a:lnTo>
                      <a:pt x="18"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44" name="Freeform 781"/>
              <p:cNvSpPr>
                <a:spLocks/>
              </p:cNvSpPr>
              <p:nvPr/>
            </p:nvSpPr>
            <p:spPr bwMode="auto">
              <a:xfrm>
                <a:off x="2967" y="2209"/>
                <a:ext cx="14" cy="14"/>
              </a:xfrm>
              <a:custGeom>
                <a:avLst/>
                <a:gdLst>
                  <a:gd name="T0" fmla="*/ 9 w 28"/>
                  <a:gd name="T1" fmla="*/ 0 h 29"/>
                  <a:gd name="T2" fmla="*/ 10 w 28"/>
                  <a:gd name="T3" fmla="*/ 0 h 29"/>
                  <a:gd name="T4" fmla="*/ 0 w 28"/>
                  <a:gd name="T5" fmla="*/ 5 h 29"/>
                  <a:gd name="T6" fmla="*/ 2 w 28"/>
                  <a:gd name="T7" fmla="*/ 14 h 29"/>
                  <a:gd name="T8" fmla="*/ 12 w 28"/>
                  <a:gd name="T9" fmla="*/ 9 h 29"/>
                  <a:gd name="T10" fmla="*/ 13 w 28"/>
                  <a:gd name="T11" fmla="*/ 9 h 29"/>
                  <a:gd name="T12" fmla="*/ 12 w 28"/>
                  <a:gd name="T13" fmla="*/ 9 h 29"/>
                  <a:gd name="T14" fmla="*/ 14 w 28"/>
                  <a:gd name="T15" fmla="*/ 6 h 29"/>
                  <a:gd name="T16" fmla="*/ 14 w 28"/>
                  <a:gd name="T17" fmla="*/ 2 h 29"/>
                  <a:gd name="T18" fmla="*/ 13 w 28"/>
                  <a:gd name="T19" fmla="*/ 0 h 29"/>
                  <a:gd name="T20" fmla="*/ 10 w 28"/>
                  <a:gd name="T21" fmla="*/ 0 h 29"/>
                  <a:gd name="T22" fmla="*/ 9 w 28"/>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18" y="0"/>
                    </a:moveTo>
                    <a:lnTo>
                      <a:pt x="20" y="0"/>
                    </a:lnTo>
                    <a:lnTo>
                      <a:pt x="0" y="11"/>
                    </a:lnTo>
                    <a:lnTo>
                      <a:pt x="3" y="29"/>
                    </a:lnTo>
                    <a:lnTo>
                      <a:pt x="23" y="18"/>
                    </a:lnTo>
                    <a:lnTo>
                      <a:pt x="25" y="18"/>
                    </a:lnTo>
                    <a:lnTo>
                      <a:pt x="23" y="18"/>
                    </a:lnTo>
                    <a:lnTo>
                      <a:pt x="28" y="13"/>
                    </a:lnTo>
                    <a:lnTo>
                      <a:pt x="28" y="5"/>
                    </a:lnTo>
                    <a:lnTo>
                      <a:pt x="25" y="0"/>
                    </a:lnTo>
                    <a:lnTo>
                      <a:pt x="20" y="0"/>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45" name="Freeform 782"/>
              <p:cNvSpPr>
                <a:spLocks/>
              </p:cNvSpPr>
              <p:nvPr/>
            </p:nvSpPr>
            <p:spPr bwMode="auto">
              <a:xfrm>
                <a:off x="2976" y="2204"/>
                <a:ext cx="14" cy="14"/>
              </a:xfrm>
              <a:custGeom>
                <a:avLst/>
                <a:gdLst>
                  <a:gd name="T0" fmla="*/ 10 w 29"/>
                  <a:gd name="T1" fmla="*/ 0 h 29"/>
                  <a:gd name="T2" fmla="*/ 9 w 29"/>
                  <a:gd name="T3" fmla="*/ 0 h 29"/>
                  <a:gd name="T4" fmla="*/ 0 w 29"/>
                  <a:gd name="T5" fmla="*/ 5 h 29"/>
                  <a:gd name="T6" fmla="*/ 3 w 29"/>
                  <a:gd name="T7" fmla="*/ 14 h 29"/>
                  <a:gd name="T8" fmla="*/ 12 w 29"/>
                  <a:gd name="T9" fmla="*/ 9 h 29"/>
                  <a:gd name="T10" fmla="*/ 12 w 29"/>
                  <a:gd name="T11" fmla="*/ 9 h 29"/>
                  <a:gd name="T12" fmla="*/ 12 w 29"/>
                  <a:gd name="T13" fmla="*/ 9 h 29"/>
                  <a:gd name="T14" fmla="*/ 14 w 29"/>
                  <a:gd name="T15" fmla="*/ 6 h 29"/>
                  <a:gd name="T16" fmla="*/ 14 w 29"/>
                  <a:gd name="T17" fmla="*/ 2 h 29"/>
                  <a:gd name="T18" fmla="*/ 12 w 29"/>
                  <a:gd name="T19" fmla="*/ 0 h 29"/>
                  <a:gd name="T20" fmla="*/ 9 w 29"/>
                  <a:gd name="T21" fmla="*/ 0 h 29"/>
                  <a:gd name="T22" fmla="*/ 10 w 29"/>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20" y="0"/>
                    </a:moveTo>
                    <a:lnTo>
                      <a:pt x="19" y="0"/>
                    </a:lnTo>
                    <a:lnTo>
                      <a:pt x="0" y="11"/>
                    </a:lnTo>
                    <a:lnTo>
                      <a:pt x="7" y="29"/>
                    </a:lnTo>
                    <a:lnTo>
                      <a:pt x="25" y="18"/>
                    </a:lnTo>
                    <a:lnTo>
                      <a:pt x="24" y="18"/>
                    </a:lnTo>
                    <a:lnTo>
                      <a:pt x="25" y="18"/>
                    </a:lnTo>
                    <a:lnTo>
                      <a:pt x="29" y="13"/>
                    </a:lnTo>
                    <a:lnTo>
                      <a:pt x="29" y="5"/>
                    </a:lnTo>
                    <a:lnTo>
                      <a:pt x="24" y="0"/>
                    </a:lnTo>
                    <a:lnTo>
                      <a:pt x="19"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46" name="Freeform 783"/>
              <p:cNvSpPr>
                <a:spLocks/>
              </p:cNvSpPr>
              <p:nvPr/>
            </p:nvSpPr>
            <p:spPr bwMode="auto">
              <a:xfrm>
                <a:off x="2986" y="2198"/>
                <a:ext cx="14" cy="15"/>
              </a:xfrm>
              <a:custGeom>
                <a:avLst/>
                <a:gdLst>
                  <a:gd name="T0" fmla="*/ 10 w 29"/>
                  <a:gd name="T1" fmla="*/ 0 h 29"/>
                  <a:gd name="T2" fmla="*/ 10 w 29"/>
                  <a:gd name="T3" fmla="*/ 0 h 29"/>
                  <a:gd name="T4" fmla="*/ 0 w 29"/>
                  <a:gd name="T5" fmla="*/ 6 h 29"/>
                  <a:gd name="T6" fmla="*/ 2 w 29"/>
                  <a:gd name="T7" fmla="*/ 15 h 29"/>
                  <a:gd name="T8" fmla="*/ 12 w 29"/>
                  <a:gd name="T9" fmla="*/ 9 h 29"/>
                  <a:gd name="T10" fmla="*/ 12 w 29"/>
                  <a:gd name="T11" fmla="*/ 9 h 29"/>
                  <a:gd name="T12" fmla="*/ 12 w 29"/>
                  <a:gd name="T13" fmla="*/ 9 h 29"/>
                  <a:gd name="T14" fmla="*/ 14 w 29"/>
                  <a:gd name="T15" fmla="*/ 7 h 29"/>
                  <a:gd name="T16" fmla="*/ 14 w 29"/>
                  <a:gd name="T17" fmla="*/ 3 h 29"/>
                  <a:gd name="T18" fmla="*/ 12 w 29"/>
                  <a:gd name="T19" fmla="*/ 0 h 29"/>
                  <a:gd name="T20" fmla="*/ 10 w 29"/>
                  <a:gd name="T21" fmla="*/ 0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 h="29">
                    <a:moveTo>
                      <a:pt x="20" y="0"/>
                    </a:moveTo>
                    <a:lnTo>
                      <a:pt x="20" y="0"/>
                    </a:lnTo>
                    <a:lnTo>
                      <a:pt x="0" y="11"/>
                    </a:lnTo>
                    <a:lnTo>
                      <a:pt x="4" y="29"/>
                    </a:lnTo>
                    <a:lnTo>
                      <a:pt x="24" y="18"/>
                    </a:lnTo>
                    <a:lnTo>
                      <a:pt x="29" y="13"/>
                    </a:lnTo>
                    <a:lnTo>
                      <a:pt x="29" y="6"/>
                    </a:lnTo>
                    <a:lnTo>
                      <a:pt x="25"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47" name="Freeform 784"/>
              <p:cNvSpPr>
                <a:spLocks/>
              </p:cNvSpPr>
              <p:nvPr/>
            </p:nvSpPr>
            <p:spPr bwMode="auto">
              <a:xfrm>
                <a:off x="2996" y="2193"/>
                <a:ext cx="14" cy="14"/>
              </a:xfrm>
              <a:custGeom>
                <a:avLst/>
                <a:gdLst>
                  <a:gd name="T0" fmla="*/ 9 w 29"/>
                  <a:gd name="T1" fmla="*/ 0 h 29"/>
                  <a:gd name="T2" fmla="*/ 10 w 29"/>
                  <a:gd name="T3" fmla="*/ 0 h 29"/>
                  <a:gd name="T4" fmla="*/ 0 w 29"/>
                  <a:gd name="T5" fmla="*/ 5 h 29"/>
                  <a:gd name="T6" fmla="*/ 2 w 29"/>
                  <a:gd name="T7" fmla="*/ 14 h 29"/>
                  <a:gd name="T8" fmla="*/ 12 w 29"/>
                  <a:gd name="T9" fmla="*/ 9 h 29"/>
                  <a:gd name="T10" fmla="*/ 12 w 29"/>
                  <a:gd name="T11" fmla="*/ 9 h 29"/>
                  <a:gd name="T12" fmla="*/ 12 w 29"/>
                  <a:gd name="T13" fmla="*/ 9 h 29"/>
                  <a:gd name="T14" fmla="*/ 14 w 29"/>
                  <a:gd name="T15" fmla="*/ 6 h 29"/>
                  <a:gd name="T16" fmla="*/ 14 w 29"/>
                  <a:gd name="T17" fmla="*/ 3 h 29"/>
                  <a:gd name="T18" fmla="*/ 12 w 29"/>
                  <a:gd name="T19" fmla="*/ 0 h 29"/>
                  <a:gd name="T20" fmla="*/ 10 w 29"/>
                  <a:gd name="T21" fmla="*/ 0 h 29"/>
                  <a:gd name="T22" fmla="*/ 9 w 29"/>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19" y="0"/>
                    </a:moveTo>
                    <a:lnTo>
                      <a:pt x="20" y="0"/>
                    </a:lnTo>
                    <a:lnTo>
                      <a:pt x="0" y="11"/>
                    </a:lnTo>
                    <a:lnTo>
                      <a:pt x="4" y="29"/>
                    </a:lnTo>
                    <a:lnTo>
                      <a:pt x="24" y="18"/>
                    </a:lnTo>
                    <a:lnTo>
                      <a:pt x="25" y="18"/>
                    </a:lnTo>
                    <a:lnTo>
                      <a:pt x="24" y="18"/>
                    </a:lnTo>
                    <a:lnTo>
                      <a:pt x="29" y="13"/>
                    </a:lnTo>
                    <a:lnTo>
                      <a:pt x="29" y="6"/>
                    </a:lnTo>
                    <a:lnTo>
                      <a:pt x="25" y="0"/>
                    </a:lnTo>
                    <a:lnTo>
                      <a:pt x="20" y="0"/>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48" name="Freeform 785"/>
              <p:cNvSpPr>
                <a:spLocks/>
              </p:cNvSpPr>
              <p:nvPr/>
            </p:nvSpPr>
            <p:spPr bwMode="auto">
              <a:xfrm>
                <a:off x="3005" y="2187"/>
                <a:ext cx="15" cy="15"/>
              </a:xfrm>
              <a:custGeom>
                <a:avLst/>
                <a:gdLst>
                  <a:gd name="T0" fmla="*/ 11 w 28"/>
                  <a:gd name="T1" fmla="*/ 0 h 29"/>
                  <a:gd name="T2" fmla="*/ 10 w 28"/>
                  <a:gd name="T3" fmla="*/ 0 h 29"/>
                  <a:gd name="T4" fmla="*/ 0 w 28"/>
                  <a:gd name="T5" fmla="*/ 6 h 29"/>
                  <a:gd name="T6" fmla="*/ 3 w 28"/>
                  <a:gd name="T7" fmla="*/ 15 h 29"/>
                  <a:gd name="T8" fmla="*/ 13 w 28"/>
                  <a:gd name="T9" fmla="*/ 10 h 29"/>
                  <a:gd name="T10" fmla="*/ 12 w 28"/>
                  <a:gd name="T11" fmla="*/ 10 h 29"/>
                  <a:gd name="T12" fmla="*/ 13 w 28"/>
                  <a:gd name="T13" fmla="*/ 10 h 29"/>
                  <a:gd name="T14" fmla="*/ 15 w 28"/>
                  <a:gd name="T15" fmla="*/ 7 h 29"/>
                  <a:gd name="T16" fmla="*/ 15 w 28"/>
                  <a:gd name="T17" fmla="*/ 3 h 29"/>
                  <a:gd name="T18" fmla="*/ 12 w 28"/>
                  <a:gd name="T19" fmla="*/ 0 h 29"/>
                  <a:gd name="T20" fmla="*/ 10 w 28"/>
                  <a:gd name="T21" fmla="*/ 0 h 29"/>
                  <a:gd name="T22" fmla="*/ 11 w 28"/>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20" y="0"/>
                    </a:moveTo>
                    <a:lnTo>
                      <a:pt x="18" y="0"/>
                    </a:lnTo>
                    <a:lnTo>
                      <a:pt x="0" y="11"/>
                    </a:lnTo>
                    <a:lnTo>
                      <a:pt x="6" y="29"/>
                    </a:lnTo>
                    <a:lnTo>
                      <a:pt x="25" y="19"/>
                    </a:lnTo>
                    <a:lnTo>
                      <a:pt x="23" y="19"/>
                    </a:lnTo>
                    <a:lnTo>
                      <a:pt x="25" y="19"/>
                    </a:lnTo>
                    <a:lnTo>
                      <a:pt x="28" y="13"/>
                    </a:lnTo>
                    <a:lnTo>
                      <a:pt x="28" y="6"/>
                    </a:lnTo>
                    <a:lnTo>
                      <a:pt x="23" y="0"/>
                    </a:lnTo>
                    <a:lnTo>
                      <a:pt x="18"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49" name="Freeform 786"/>
              <p:cNvSpPr>
                <a:spLocks/>
              </p:cNvSpPr>
              <p:nvPr/>
            </p:nvSpPr>
            <p:spPr bwMode="auto">
              <a:xfrm>
                <a:off x="3015" y="2182"/>
                <a:ext cx="15" cy="14"/>
              </a:xfrm>
              <a:custGeom>
                <a:avLst/>
                <a:gdLst>
                  <a:gd name="T0" fmla="*/ 11 w 28"/>
                  <a:gd name="T1" fmla="*/ 0 h 29"/>
                  <a:gd name="T2" fmla="*/ 11 w 28"/>
                  <a:gd name="T3" fmla="*/ 0 h 29"/>
                  <a:gd name="T4" fmla="*/ 0 w 28"/>
                  <a:gd name="T5" fmla="*/ 5 h 29"/>
                  <a:gd name="T6" fmla="*/ 2 w 28"/>
                  <a:gd name="T7" fmla="*/ 14 h 29"/>
                  <a:gd name="T8" fmla="*/ 12 w 28"/>
                  <a:gd name="T9" fmla="*/ 9 h 29"/>
                  <a:gd name="T10" fmla="*/ 12 w 28"/>
                  <a:gd name="T11" fmla="*/ 9 h 29"/>
                  <a:gd name="T12" fmla="*/ 12 w 28"/>
                  <a:gd name="T13" fmla="*/ 9 h 29"/>
                  <a:gd name="T14" fmla="*/ 15 w 28"/>
                  <a:gd name="T15" fmla="*/ 6 h 29"/>
                  <a:gd name="T16" fmla="*/ 15 w 28"/>
                  <a:gd name="T17" fmla="*/ 2 h 29"/>
                  <a:gd name="T18" fmla="*/ 13 w 28"/>
                  <a:gd name="T19" fmla="*/ 0 h 29"/>
                  <a:gd name="T20" fmla="*/ 11 w 28"/>
                  <a:gd name="T21" fmla="*/ 0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20" y="0"/>
                    </a:moveTo>
                    <a:lnTo>
                      <a:pt x="20" y="0"/>
                    </a:lnTo>
                    <a:lnTo>
                      <a:pt x="0" y="10"/>
                    </a:lnTo>
                    <a:lnTo>
                      <a:pt x="3" y="29"/>
                    </a:lnTo>
                    <a:lnTo>
                      <a:pt x="23" y="18"/>
                    </a:lnTo>
                    <a:lnTo>
                      <a:pt x="28" y="12"/>
                    </a:lnTo>
                    <a:lnTo>
                      <a:pt x="28" y="5"/>
                    </a:lnTo>
                    <a:lnTo>
                      <a:pt x="25"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50" name="Freeform 787"/>
              <p:cNvSpPr>
                <a:spLocks/>
              </p:cNvSpPr>
              <p:nvPr/>
            </p:nvSpPr>
            <p:spPr bwMode="auto">
              <a:xfrm>
                <a:off x="3025" y="2176"/>
                <a:ext cx="15" cy="15"/>
              </a:xfrm>
              <a:custGeom>
                <a:avLst/>
                <a:gdLst>
                  <a:gd name="T0" fmla="*/ 10 w 28"/>
                  <a:gd name="T1" fmla="*/ 0 h 29"/>
                  <a:gd name="T2" fmla="*/ 11 w 28"/>
                  <a:gd name="T3" fmla="*/ 0 h 29"/>
                  <a:gd name="T4" fmla="*/ 0 w 28"/>
                  <a:gd name="T5" fmla="*/ 6 h 29"/>
                  <a:gd name="T6" fmla="*/ 2 w 28"/>
                  <a:gd name="T7" fmla="*/ 15 h 29"/>
                  <a:gd name="T8" fmla="*/ 12 w 28"/>
                  <a:gd name="T9" fmla="*/ 9 h 29"/>
                  <a:gd name="T10" fmla="*/ 13 w 28"/>
                  <a:gd name="T11" fmla="*/ 9 h 29"/>
                  <a:gd name="T12" fmla="*/ 12 w 28"/>
                  <a:gd name="T13" fmla="*/ 9 h 29"/>
                  <a:gd name="T14" fmla="*/ 15 w 28"/>
                  <a:gd name="T15" fmla="*/ 6 h 29"/>
                  <a:gd name="T16" fmla="*/ 15 w 28"/>
                  <a:gd name="T17" fmla="*/ 3 h 29"/>
                  <a:gd name="T18" fmla="*/ 13 w 28"/>
                  <a:gd name="T19" fmla="*/ 0 h 29"/>
                  <a:gd name="T20" fmla="*/ 11 w 28"/>
                  <a:gd name="T21" fmla="*/ 0 h 29"/>
                  <a:gd name="T22" fmla="*/ 10 w 28"/>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18" y="0"/>
                    </a:moveTo>
                    <a:lnTo>
                      <a:pt x="20" y="0"/>
                    </a:lnTo>
                    <a:lnTo>
                      <a:pt x="0" y="11"/>
                    </a:lnTo>
                    <a:lnTo>
                      <a:pt x="3" y="29"/>
                    </a:lnTo>
                    <a:lnTo>
                      <a:pt x="23" y="18"/>
                    </a:lnTo>
                    <a:lnTo>
                      <a:pt x="25" y="18"/>
                    </a:lnTo>
                    <a:lnTo>
                      <a:pt x="23" y="18"/>
                    </a:lnTo>
                    <a:lnTo>
                      <a:pt x="28" y="12"/>
                    </a:lnTo>
                    <a:lnTo>
                      <a:pt x="28" y="5"/>
                    </a:lnTo>
                    <a:lnTo>
                      <a:pt x="25" y="0"/>
                    </a:lnTo>
                    <a:lnTo>
                      <a:pt x="20" y="0"/>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51" name="Freeform 788"/>
              <p:cNvSpPr>
                <a:spLocks/>
              </p:cNvSpPr>
              <p:nvPr/>
            </p:nvSpPr>
            <p:spPr bwMode="auto">
              <a:xfrm>
                <a:off x="3035" y="2171"/>
                <a:ext cx="14" cy="14"/>
              </a:xfrm>
              <a:custGeom>
                <a:avLst/>
                <a:gdLst>
                  <a:gd name="T0" fmla="*/ 10 w 29"/>
                  <a:gd name="T1" fmla="*/ 0 h 29"/>
                  <a:gd name="T2" fmla="*/ 9 w 29"/>
                  <a:gd name="T3" fmla="*/ 0 h 29"/>
                  <a:gd name="T4" fmla="*/ 0 w 29"/>
                  <a:gd name="T5" fmla="*/ 5 h 29"/>
                  <a:gd name="T6" fmla="*/ 3 w 29"/>
                  <a:gd name="T7" fmla="*/ 14 h 29"/>
                  <a:gd name="T8" fmla="*/ 12 w 29"/>
                  <a:gd name="T9" fmla="*/ 9 h 29"/>
                  <a:gd name="T10" fmla="*/ 12 w 29"/>
                  <a:gd name="T11" fmla="*/ 9 h 29"/>
                  <a:gd name="T12" fmla="*/ 12 w 29"/>
                  <a:gd name="T13" fmla="*/ 9 h 29"/>
                  <a:gd name="T14" fmla="*/ 14 w 29"/>
                  <a:gd name="T15" fmla="*/ 6 h 29"/>
                  <a:gd name="T16" fmla="*/ 14 w 29"/>
                  <a:gd name="T17" fmla="*/ 2 h 29"/>
                  <a:gd name="T18" fmla="*/ 12 w 29"/>
                  <a:gd name="T19" fmla="*/ 0 h 29"/>
                  <a:gd name="T20" fmla="*/ 9 w 29"/>
                  <a:gd name="T21" fmla="*/ 0 h 29"/>
                  <a:gd name="T22" fmla="*/ 10 w 29"/>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20" y="0"/>
                    </a:moveTo>
                    <a:lnTo>
                      <a:pt x="19" y="0"/>
                    </a:lnTo>
                    <a:lnTo>
                      <a:pt x="0" y="11"/>
                    </a:lnTo>
                    <a:lnTo>
                      <a:pt x="7" y="29"/>
                    </a:lnTo>
                    <a:lnTo>
                      <a:pt x="25" y="18"/>
                    </a:lnTo>
                    <a:lnTo>
                      <a:pt x="24" y="18"/>
                    </a:lnTo>
                    <a:lnTo>
                      <a:pt x="25" y="18"/>
                    </a:lnTo>
                    <a:lnTo>
                      <a:pt x="29" y="13"/>
                    </a:lnTo>
                    <a:lnTo>
                      <a:pt x="29" y="5"/>
                    </a:lnTo>
                    <a:lnTo>
                      <a:pt x="24" y="0"/>
                    </a:lnTo>
                    <a:lnTo>
                      <a:pt x="19"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52" name="Freeform 789"/>
              <p:cNvSpPr>
                <a:spLocks/>
              </p:cNvSpPr>
              <p:nvPr/>
            </p:nvSpPr>
            <p:spPr bwMode="auto">
              <a:xfrm>
                <a:off x="3045" y="2166"/>
                <a:ext cx="14" cy="14"/>
              </a:xfrm>
              <a:custGeom>
                <a:avLst/>
                <a:gdLst>
                  <a:gd name="T0" fmla="*/ 10 w 29"/>
                  <a:gd name="T1" fmla="*/ 0 h 29"/>
                  <a:gd name="T2" fmla="*/ 10 w 29"/>
                  <a:gd name="T3" fmla="*/ 0 h 29"/>
                  <a:gd name="T4" fmla="*/ 0 w 29"/>
                  <a:gd name="T5" fmla="*/ 5 h 29"/>
                  <a:gd name="T6" fmla="*/ 2 w 29"/>
                  <a:gd name="T7" fmla="*/ 14 h 29"/>
                  <a:gd name="T8" fmla="*/ 12 w 29"/>
                  <a:gd name="T9" fmla="*/ 9 h 29"/>
                  <a:gd name="T10" fmla="*/ 12 w 29"/>
                  <a:gd name="T11" fmla="*/ 9 h 29"/>
                  <a:gd name="T12" fmla="*/ 12 w 29"/>
                  <a:gd name="T13" fmla="*/ 9 h 29"/>
                  <a:gd name="T14" fmla="*/ 14 w 29"/>
                  <a:gd name="T15" fmla="*/ 6 h 29"/>
                  <a:gd name="T16" fmla="*/ 14 w 29"/>
                  <a:gd name="T17" fmla="*/ 3 h 29"/>
                  <a:gd name="T18" fmla="*/ 12 w 29"/>
                  <a:gd name="T19" fmla="*/ 0 h 29"/>
                  <a:gd name="T20" fmla="*/ 10 w 29"/>
                  <a:gd name="T21" fmla="*/ 0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 h="29">
                    <a:moveTo>
                      <a:pt x="20" y="0"/>
                    </a:moveTo>
                    <a:lnTo>
                      <a:pt x="20" y="0"/>
                    </a:lnTo>
                    <a:lnTo>
                      <a:pt x="0" y="11"/>
                    </a:lnTo>
                    <a:lnTo>
                      <a:pt x="4" y="29"/>
                    </a:lnTo>
                    <a:lnTo>
                      <a:pt x="24" y="18"/>
                    </a:lnTo>
                    <a:lnTo>
                      <a:pt x="29" y="13"/>
                    </a:lnTo>
                    <a:lnTo>
                      <a:pt x="29" y="6"/>
                    </a:lnTo>
                    <a:lnTo>
                      <a:pt x="25"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53" name="Freeform 790"/>
              <p:cNvSpPr>
                <a:spLocks/>
              </p:cNvSpPr>
              <p:nvPr/>
            </p:nvSpPr>
            <p:spPr bwMode="auto">
              <a:xfrm>
                <a:off x="3055" y="2161"/>
                <a:ext cx="13" cy="14"/>
              </a:xfrm>
              <a:custGeom>
                <a:avLst/>
                <a:gdLst>
                  <a:gd name="T0" fmla="*/ 9 w 27"/>
                  <a:gd name="T1" fmla="*/ 0 h 27"/>
                  <a:gd name="T2" fmla="*/ 9 w 27"/>
                  <a:gd name="T3" fmla="*/ 0 h 27"/>
                  <a:gd name="T4" fmla="*/ 0 w 27"/>
                  <a:gd name="T5" fmla="*/ 5 h 27"/>
                  <a:gd name="T6" fmla="*/ 2 w 27"/>
                  <a:gd name="T7" fmla="*/ 14 h 27"/>
                  <a:gd name="T8" fmla="*/ 11 w 27"/>
                  <a:gd name="T9" fmla="*/ 9 h 27"/>
                  <a:gd name="T10" fmla="*/ 11 w 27"/>
                  <a:gd name="T11" fmla="*/ 9 h 27"/>
                  <a:gd name="T12" fmla="*/ 11 w 27"/>
                  <a:gd name="T13" fmla="*/ 9 h 27"/>
                  <a:gd name="T14" fmla="*/ 13 w 27"/>
                  <a:gd name="T15" fmla="*/ 7 h 27"/>
                  <a:gd name="T16" fmla="*/ 13 w 27"/>
                  <a:gd name="T17" fmla="*/ 3 h 27"/>
                  <a:gd name="T18" fmla="*/ 12 w 27"/>
                  <a:gd name="T19" fmla="*/ 0 h 27"/>
                  <a:gd name="T20" fmla="*/ 9 w 27"/>
                  <a:gd name="T21" fmla="*/ 0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7" h="27">
                    <a:moveTo>
                      <a:pt x="19" y="0"/>
                    </a:moveTo>
                    <a:lnTo>
                      <a:pt x="19" y="0"/>
                    </a:lnTo>
                    <a:lnTo>
                      <a:pt x="0" y="9"/>
                    </a:lnTo>
                    <a:lnTo>
                      <a:pt x="4" y="27"/>
                    </a:lnTo>
                    <a:lnTo>
                      <a:pt x="22" y="18"/>
                    </a:lnTo>
                    <a:lnTo>
                      <a:pt x="27" y="13"/>
                    </a:lnTo>
                    <a:lnTo>
                      <a:pt x="27" y="5"/>
                    </a:lnTo>
                    <a:lnTo>
                      <a:pt x="24" y="0"/>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54" name="Freeform 791"/>
              <p:cNvSpPr>
                <a:spLocks/>
              </p:cNvSpPr>
              <p:nvPr/>
            </p:nvSpPr>
            <p:spPr bwMode="auto">
              <a:xfrm>
                <a:off x="3064" y="2156"/>
                <a:ext cx="14" cy="14"/>
              </a:xfrm>
              <a:custGeom>
                <a:avLst/>
                <a:gdLst>
                  <a:gd name="T0" fmla="*/ 10 w 28"/>
                  <a:gd name="T1" fmla="*/ 0 h 29"/>
                  <a:gd name="T2" fmla="*/ 10 w 28"/>
                  <a:gd name="T3" fmla="*/ 0 h 29"/>
                  <a:gd name="T4" fmla="*/ 0 w 28"/>
                  <a:gd name="T5" fmla="*/ 5 h 29"/>
                  <a:gd name="T6" fmla="*/ 2 w 28"/>
                  <a:gd name="T7" fmla="*/ 14 h 29"/>
                  <a:gd name="T8" fmla="*/ 12 w 28"/>
                  <a:gd name="T9" fmla="*/ 9 h 29"/>
                  <a:gd name="T10" fmla="*/ 12 w 28"/>
                  <a:gd name="T11" fmla="*/ 9 h 29"/>
                  <a:gd name="T12" fmla="*/ 12 w 28"/>
                  <a:gd name="T13" fmla="*/ 9 h 29"/>
                  <a:gd name="T14" fmla="*/ 14 w 28"/>
                  <a:gd name="T15" fmla="*/ 6 h 29"/>
                  <a:gd name="T16" fmla="*/ 14 w 28"/>
                  <a:gd name="T17" fmla="*/ 3 h 29"/>
                  <a:gd name="T18" fmla="*/ 13 w 28"/>
                  <a:gd name="T19" fmla="*/ 0 h 29"/>
                  <a:gd name="T20" fmla="*/ 10 w 28"/>
                  <a:gd name="T21" fmla="*/ 0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20" y="0"/>
                    </a:moveTo>
                    <a:lnTo>
                      <a:pt x="20" y="0"/>
                    </a:lnTo>
                    <a:lnTo>
                      <a:pt x="0" y="11"/>
                    </a:lnTo>
                    <a:lnTo>
                      <a:pt x="3" y="29"/>
                    </a:lnTo>
                    <a:lnTo>
                      <a:pt x="23" y="18"/>
                    </a:lnTo>
                    <a:lnTo>
                      <a:pt x="28" y="13"/>
                    </a:lnTo>
                    <a:lnTo>
                      <a:pt x="28" y="6"/>
                    </a:lnTo>
                    <a:lnTo>
                      <a:pt x="25"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55" name="Freeform 792"/>
              <p:cNvSpPr>
                <a:spLocks/>
              </p:cNvSpPr>
              <p:nvPr/>
            </p:nvSpPr>
            <p:spPr bwMode="auto">
              <a:xfrm>
                <a:off x="3074" y="2150"/>
                <a:ext cx="14" cy="15"/>
              </a:xfrm>
              <a:custGeom>
                <a:avLst/>
                <a:gdLst>
                  <a:gd name="T0" fmla="*/ 9 w 28"/>
                  <a:gd name="T1" fmla="*/ 0 h 29"/>
                  <a:gd name="T2" fmla="*/ 10 w 28"/>
                  <a:gd name="T3" fmla="*/ 0 h 29"/>
                  <a:gd name="T4" fmla="*/ 0 w 28"/>
                  <a:gd name="T5" fmla="*/ 6 h 29"/>
                  <a:gd name="T6" fmla="*/ 2 w 28"/>
                  <a:gd name="T7" fmla="*/ 15 h 29"/>
                  <a:gd name="T8" fmla="*/ 12 w 28"/>
                  <a:gd name="T9" fmla="*/ 9 h 29"/>
                  <a:gd name="T10" fmla="*/ 13 w 28"/>
                  <a:gd name="T11" fmla="*/ 9 h 29"/>
                  <a:gd name="T12" fmla="*/ 12 w 28"/>
                  <a:gd name="T13" fmla="*/ 9 h 29"/>
                  <a:gd name="T14" fmla="*/ 14 w 28"/>
                  <a:gd name="T15" fmla="*/ 7 h 29"/>
                  <a:gd name="T16" fmla="*/ 14 w 28"/>
                  <a:gd name="T17" fmla="*/ 3 h 29"/>
                  <a:gd name="T18" fmla="*/ 13 w 28"/>
                  <a:gd name="T19" fmla="*/ 0 h 29"/>
                  <a:gd name="T20" fmla="*/ 10 w 28"/>
                  <a:gd name="T21" fmla="*/ 0 h 29"/>
                  <a:gd name="T22" fmla="*/ 9 w 28"/>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18" y="0"/>
                    </a:moveTo>
                    <a:lnTo>
                      <a:pt x="20" y="0"/>
                    </a:lnTo>
                    <a:lnTo>
                      <a:pt x="0" y="11"/>
                    </a:lnTo>
                    <a:lnTo>
                      <a:pt x="3" y="29"/>
                    </a:lnTo>
                    <a:lnTo>
                      <a:pt x="23" y="18"/>
                    </a:lnTo>
                    <a:lnTo>
                      <a:pt x="25" y="18"/>
                    </a:lnTo>
                    <a:lnTo>
                      <a:pt x="23" y="18"/>
                    </a:lnTo>
                    <a:lnTo>
                      <a:pt x="28" y="13"/>
                    </a:lnTo>
                    <a:lnTo>
                      <a:pt x="28" y="6"/>
                    </a:lnTo>
                    <a:lnTo>
                      <a:pt x="25" y="0"/>
                    </a:lnTo>
                    <a:lnTo>
                      <a:pt x="20" y="0"/>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56" name="Freeform 793"/>
              <p:cNvSpPr>
                <a:spLocks/>
              </p:cNvSpPr>
              <p:nvPr/>
            </p:nvSpPr>
            <p:spPr bwMode="auto">
              <a:xfrm>
                <a:off x="3083" y="2145"/>
                <a:ext cx="14" cy="14"/>
              </a:xfrm>
              <a:custGeom>
                <a:avLst/>
                <a:gdLst>
                  <a:gd name="T0" fmla="*/ 10 w 29"/>
                  <a:gd name="T1" fmla="*/ 0 h 29"/>
                  <a:gd name="T2" fmla="*/ 9 w 29"/>
                  <a:gd name="T3" fmla="*/ 0 h 29"/>
                  <a:gd name="T4" fmla="*/ 0 w 29"/>
                  <a:gd name="T5" fmla="*/ 5 h 29"/>
                  <a:gd name="T6" fmla="*/ 3 w 29"/>
                  <a:gd name="T7" fmla="*/ 14 h 29"/>
                  <a:gd name="T8" fmla="*/ 12 w 29"/>
                  <a:gd name="T9" fmla="*/ 9 h 29"/>
                  <a:gd name="T10" fmla="*/ 12 w 29"/>
                  <a:gd name="T11" fmla="*/ 9 h 29"/>
                  <a:gd name="T12" fmla="*/ 12 w 29"/>
                  <a:gd name="T13" fmla="*/ 9 h 29"/>
                  <a:gd name="T14" fmla="*/ 14 w 29"/>
                  <a:gd name="T15" fmla="*/ 6 h 29"/>
                  <a:gd name="T16" fmla="*/ 14 w 29"/>
                  <a:gd name="T17" fmla="*/ 3 h 29"/>
                  <a:gd name="T18" fmla="*/ 12 w 29"/>
                  <a:gd name="T19" fmla="*/ 0 h 29"/>
                  <a:gd name="T20" fmla="*/ 9 w 29"/>
                  <a:gd name="T21" fmla="*/ 0 h 29"/>
                  <a:gd name="T22" fmla="*/ 10 w 29"/>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20" y="0"/>
                    </a:moveTo>
                    <a:lnTo>
                      <a:pt x="19" y="0"/>
                    </a:lnTo>
                    <a:lnTo>
                      <a:pt x="0" y="11"/>
                    </a:lnTo>
                    <a:lnTo>
                      <a:pt x="7" y="29"/>
                    </a:lnTo>
                    <a:lnTo>
                      <a:pt x="25" y="19"/>
                    </a:lnTo>
                    <a:lnTo>
                      <a:pt x="24" y="19"/>
                    </a:lnTo>
                    <a:lnTo>
                      <a:pt x="25" y="19"/>
                    </a:lnTo>
                    <a:lnTo>
                      <a:pt x="29" y="13"/>
                    </a:lnTo>
                    <a:lnTo>
                      <a:pt x="29" y="6"/>
                    </a:lnTo>
                    <a:lnTo>
                      <a:pt x="24" y="0"/>
                    </a:lnTo>
                    <a:lnTo>
                      <a:pt x="19"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57" name="Freeform 794"/>
              <p:cNvSpPr>
                <a:spLocks/>
              </p:cNvSpPr>
              <p:nvPr/>
            </p:nvSpPr>
            <p:spPr bwMode="auto">
              <a:xfrm>
                <a:off x="3093" y="2139"/>
                <a:ext cx="14" cy="15"/>
              </a:xfrm>
              <a:custGeom>
                <a:avLst/>
                <a:gdLst>
                  <a:gd name="T0" fmla="*/ 10 w 29"/>
                  <a:gd name="T1" fmla="*/ 0 h 29"/>
                  <a:gd name="T2" fmla="*/ 10 w 29"/>
                  <a:gd name="T3" fmla="*/ 0 h 29"/>
                  <a:gd name="T4" fmla="*/ 0 w 29"/>
                  <a:gd name="T5" fmla="*/ 5 h 29"/>
                  <a:gd name="T6" fmla="*/ 2 w 29"/>
                  <a:gd name="T7" fmla="*/ 15 h 29"/>
                  <a:gd name="T8" fmla="*/ 12 w 29"/>
                  <a:gd name="T9" fmla="*/ 9 h 29"/>
                  <a:gd name="T10" fmla="*/ 12 w 29"/>
                  <a:gd name="T11" fmla="*/ 9 h 29"/>
                  <a:gd name="T12" fmla="*/ 12 w 29"/>
                  <a:gd name="T13" fmla="*/ 9 h 29"/>
                  <a:gd name="T14" fmla="*/ 14 w 29"/>
                  <a:gd name="T15" fmla="*/ 6 h 29"/>
                  <a:gd name="T16" fmla="*/ 14 w 29"/>
                  <a:gd name="T17" fmla="*/ 3 h 29"/>
                  <a:gd name="T18" fmla="*/ 12 w 29"/>
                  <a:gd name="T19" fmla="*/ 0 h 29"/>
                  <a:gd name="T20" fmla="*/ 10 w 29"/>
                  <a:gd name="T21" fmla="*/ 0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 h="29">
                    <a:moveTo>
                      <a:pt x="20" y="0"/>
                    </a:moveTo>
                    <a:lnTo>
                      <a:pt x="20" y="0"/>
                    </a:lnTo>
                    <a:lnTo>
                      <a:pt x="0" y="10"/>
                    </a:lnTo>
                    <a:lnTo>
                      <a:pt x="4" y="29"/>
                    </a:lnTo>
                    <a:lnTo>
                      <a:pt x="24" y="18"/>
                    </a:lnTo>
                    <a:lnTo>
                      <a:pt x="29" y="12"/>
                    </a:lnTo>
                    <a:lnTo>
                      <a:pt x="29" y="5"/>
                    </a:lnTo>
                    <a:lnTo>
                      <a:pt x="25"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58" name="Freeform 795"/>
              <p:cNvSpPr>
                <a:spLocks/>
              </p:cNvSpPr>
              <p:nvPr/>
            </p:nvSpPr>
            <p:spPr bwMode="auto">
              <a:xfrm>
                <a:off x="3103" y="2134"/>
                <a:ext cx="14" cy="14"/>
              </a:xfrm>
              <a:custGeom>
                <a:avLst/>
                <a:gdLst>
                  <a:gd name="T0" fmla="*/ 9 w 29"/>
                  <a:gd name="T1" fmla="*/ 0 h 29"/>
                  <a:gd name="T2" fmla="*/ 10 w 29"/>
                  <a:gd name="T3" fmla="*/ 0 h 29"/>
                  <a:gd name="T4" fmla="*/ 0 w 29"/>
                  <a:gd name="T5" fmla="*/ 5 h 29"/>
                  <a:gd name="T6" fmla="*/ 2 w 29"/>
                  <a:gd name="T7" fmla="*/ 14 h 29"/>
                  <a:gd name="T8" fmla="*/ 12 w 29"/>
                  <a:gd name="T9" fmla="*/ 9 h 29"/>
                  <a:gd name="T10" fmla="*/ 12 w 29"/>
                  <a:gd name="T11" fmla="*/ 9 h 29"/>
                  <a:gd name="T12" fmla="*/ 12 w 29"/>
                  <a:gd name="T13" fmla="*/ 9 h 29"/>
                  <a:gd name="T14" fmla="*/ 14 w 29"/>
                  <a:gd name="T15" fmla="*/ 6 h 29"/>
                  <a:gd name="T16" fmla="*/ 14 w 29"/>
                  <a:gd name="T17" fmla="*/ 2 h 29"/>
                  <a:gd name="T18" fmla="*/ 12 w 29"/>
                  <a:gd name="T19" fmla="*/ 0 h 29"/>
                  <a:gd name="T20" fmla="*/ 10 w 29"/>
                  <a:gd name="T21" fmla="*/ 0 h 29"/>
                  <a:gd name="T22" fmla="*/ 9 w 29"/>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19" y="0"/>
                    </a:moveTo>
                    <a:lnTo>
                      <a:pt x="20" y="0"/>
                    </a:lnTo>
                    <a:lnTo>
                      <a:pt x="0" y="11"/>
                    </a:lnTo>
                    <a:lnTo>
                      <a:pt x="4" y="29"/>
                    </a:lnTo>
                    <a:lnTo>
                      <a:pt x="24" y="18"/>
                    </a:lnTo>
                    <a:lnTo>
                      <a:pt x="25" y="18"/>
                    </a:lnTo>
                    <a:lnTo>
                      <a:pt x="24" y="18"/>
                    </a:lnTo>
                    <a:lnTo>
                      <a:pt x="29" y="12"/>
                    </a:lnTo>
                    <a:lnTo>
                      <a:pt x="29" y="5"/>
                    </a:lnTo>
                    <a:lnTo>
                      <a:pt x="25" y="0"/>
                    </a:lnTo>
                    <a:lnTo>
                      <a:pt x="20" y="0"/>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59" name="Freeform 796"/>
              <p:cNvSpPr>
                <a:spLocks/>
              </p:cNvSpPr>
              <p:nvPr/>
            </p:nvSpPr>
            <p:spPr bwMode="auto">
              <a:xfrm>
                <a:off x="3112" y="2128"/>
                <a:ext cx="15" cy="15"/>
              </a:xfrm>
              <a:custGeom>
                <a:avLst/>
                <a:gdLst>
                  <a:gd name="T0" fmla="*/ 11 w 28"/>
                  <a:gd name="T1" fmla="*/ 0 h 29"/>
                  <a:gd name="T2" fmla="*/ 10 w 28"/>
                  <a:gd name="T3" fmla="*/ 0 h 29"/>
                  <a:gd name="T4" fmla="*/ 0 w 28"/>
                  <a:gd name="T5" fmla="*/ 6 h 29"/>
                  <a:gd name="T6" fmla="*/ 3 w 28"/>
                  <a:gd name="T7" fmla="*/ 15 h 29"/>
                  <a:gd name="T8" fmla="*/ 13 w 28"/>
                  <a:gd name="T9" fmla="*/ 9 h 29"/>
                  <a:gd name="T10" fmla="*/ 12 w 28"/>
                  <a:gd name="T11" fmla="*/ 9 h 29"/>
                  <a:gd name="T12" fmla="*/ 13 w 28"/>
                  <a:gd name="T13" fmla="*/ 9 h 29"/>
                  <a:gd name="T14" fmla="*/ 15 w 28"/>
                  <a:gd name="T15" fmla="*/ 7 h 29"/>
                  <a:gd name="T16" fmla="*/ 15 w 28"/>
                  <a:gd name="T17" fmla="*/ 3 h 29"/>
                  <a:gd name="T18" fmla="*/ 12 w 28"/>
                  <a:gd name="T19" fmla="*/ 0 h 29"/>
                  <a:gd name="T20" fmla="*/ 10 w 28"/>
                  <a:gd name="T21" fmla="*/ 0 h 29"/>
                  <a:gd name="T22" fmla="*/ 11 w 28"/>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20" y="0"/>
                    </a:moveTo>
                    <a:lnTo>
                      <a:pt x="18" y="0"/>
                    </a:lnTo>
                    <a:lnTo>
                      <a:pt x="0" y="11"/>
                    </a:lnTo>
                    <a:lnTo>
                      <a:pt x="6" y="29"/>
                    </a:lnTo>
                    <a:lnTo>
                      <a:pt x="25" y="18"/>
                    </a:lnTo>
                    <a:lnTo>
                      <a:pt x="23" y="18"/>
                    </a:lnTo>
                    <a:lnTo>
                      <a:pt x="25" y="18"/>
                    </a:lnTo>
                    <a:lnTo>
                      <a:pt x="28" y="13"/>
                    </a:lnTo>
                    <a:lnTo>
                      <a:pt x="28" y="5"/>
                    </a:lnTo>
                    <a:lnTo>
                      <a:pt x="23" y="0"/>
                    </a:lnTo>
                    <a:lnTo>
                      <a:pt x="18"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60" name="Freeform 797"/>
              <p:cNvSpPr>
                <a:spLocks/>
              </p:cNvSpPr>
              <p:nvPr/>
            </p:nvSpPr>
            <p:spPr bwMode="auto">
              <a:xfrm>
                <a:off x="3122" y="2120"/>
                <a:ext cx="17" cy="18"/>
              </a:xfrm>
              <a:custGeom>
                <a:avLst/>
                <a:gdLst>
                  <a:gd name="T0" fmla="*/ 16 w 33"/>
                  <a:gd name="T1" fmla="*/ 5 h 34"/>
                  <a:gd name="T2" fmla="*/ 15 w 33"/>
                  <a:gd name="T3" fmla="*/ 0 h 34"/>
                  <a:gd name="T4" fmla="*/ 0 w 33"/>
                  <a:gd name="T5" fmla="*/ 8 h 34"/>
                  <a:gd name="T6" fmla="*/ 2 w 33"/>
                  <a:gd name="T7" fmla="*/ 18 h 34"/>
                  <a:gd name="T8" fmla="*/ 17 w 33"/>
                  <a:gd name="T9" fmla="*/ 10 h 34"/>
                  <a:gd name="T10" fmla="*/ 16 w 33"/>
                  <a:gd name="T11" fmla="*/ 5 h 3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34">
                    <a:moveTo>
                      <a:pt x="32" y="9"/>
                    </a:moveTo>
                    <a:lnTo>
                      <a:pt x="30" y="0"/>
                    </a:lnTo>
                    <a:lnTo>
                      <a:pt x="0" y="16"/>
                    </a:lnTo>
                    <a:lnTo>
                      <a:pt x="3" y="34"/>
                    </a:lnTo>
                    <a:lnTo>
                      <a:pt x="33" y="18"/>
                    </a:lnTo>
                    <a:lnTo>
                      <a:pt x="32"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61" name="Freeform 798"/>
              <p:cNvSpPr>
                <a:spLocks/>
              </p:cNvSpPr>
              <p:nvPr/>
            </p:nvSpPr>
            <p:spPr bwMode="auto">
              <a:xfrm>
                <a:off x="3137" y="2120"/>
                <a:ext cx="5" cy="9"/>
              </a:xfrm>
              <a:custGeom>
                <a:avLst/>
                <a:gdLst>
                  <a:gd name="T0" fmla="*/ 2 w 8"/>
                  <a:gd name="T1" fmla="*/ 9 h 18"/>
                  <a:gd name="T2" fmla="*/ 5 w 8"/>
                  <a:gd name="T3" fmla="*/ 6 h 18"/>
                  <a:gd name="T4" fmla="*/ 5 w 8"/>
                  <a:gd name="T5" fmla="*/ 3 h 18"/>
                  <a:gd name="T6" fmla="*/ 3 w 8"/>
                  <a:gd name="T7" fmla="*/ 0 h 18"/>
                  <a:gd name="T8" fmla="*/ 0 w 8"/>
                  <a:gd name="T9" fmla="*/ 0 h 18"/>
                  <a:gd name="T10" fmla="*/ 2 w 8"/>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8">
                    <a:moveTo>
                      <a:pt x="3" y="18"/>
                    </a:moveTo>
                    <a:lnTo>
                      <a:pt x="8" y="12"/>
                    </a:lnTo>
                    <a:lnTo>
                      <a:pt x="8" y="5"/>
                    </a:lnTo>
                    <a:lnTo>
                      <a:pt x="5" y="0"/>
                    </a:lnTo>
                    <a:lnTo>
                      <a:pt x="0" y="0"/>
                    </a:lnTo>
                    <a:lnTo>
                      <a:pt x="3"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62" name="Freeform 799"/>
              <p:cNvSpPr>
                <a:spLocks/>
              </p:cNvSpPr>
              <p:nvPr/>
            </p:nvSpPr>
            <p:spPr bwMode="auto">
              <a:xfrm>
                <a:off x="3220" y="2092"/>
                <a:ext cx="5" cy="8"/>
              </a:xfrm>
              <a:custGeom>
                <a:avLst/>
                <a:gdLst>
                  <a:gd name="T0" fmla="*/ 5 w 10"/>
                  <a:gd name="T1" fmla="*/ 1 h 16"/>
                  <a:gd name="T2" fmla="*/ 3 w 10"/>
                  <a:gd name="T3" fmla="*/ 0 h 16"/>
                  <a:gd name="T4" fmla="*/ 1 w 10"/>
                  <a:gd name="T5" fmla="*/ 2 h 16"/>
                  <a:gd name="T6" fmla="*/ 0 w 10"/>
                  <a:gd name="T7" fmla="*/ 5 h 16"/>
                  <a:gd name="T8" fmla="*/ 2 w 10"/>
                  <a:gd name="T9" fmla="*/ 8 h 16"/>
                  <a:gd name="T10" fmla="*/ 5 w 10"/>
                  <a:gd name="T11" fmla="*/ 1 h 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6">
                    <a:moveTo>
                      <a:pt x="10" y="1"/>
                    </a:moveTo>
                    <a:lnTo>
                      <a:pt x="5" y="0"/>
                    </a:lnTo>
                    <a:lnTo>
                      <a:pt x="2" y="3"/>
                    </a:lnTo>
                    <a:lnTo>
                      <a:pt x="0" y="9"/>
                    </a:lnTo>
                    <a:lnTo>
                      <a:pt x="4" y="16"/>
                    </a:lnTo>
                    <a:lnTo>
                      <a:pt x="1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63" name="Freeform 800"/>
              <p:cNvSpPr>
                <a:spLocks/>
              </p:cNvSpPr>
              <p:nvPr/>
            </p:nvSpPr>
            <p:spPr bwMode="auto">
              <a:xfrm>
                <a:off x="3222" y="2093"/>
                <a:ext cx="8" cy="11"/>
              </a:xfrm>
              <a:custGeom>
                <a:avLst/>
                <a:gdLst>
                  <a:gd name="T0" fmla="*/ 7 w 16"/>
                  <a:gd name="T1" fmla="*/ 3 h 22"/>
                  <a:gd name="T2" fmla="*/ 7 w 16"/>
                  <a:gd name="T3" fmla="*/ 3 h 22"/>
                  <a:gd name="T4" fmla="*/ 3 w 16"/>
                  <a:gd name="T5" fmla="*/ 0 h 22"/>
                  <a:gd name="T6" fmla="*/ 0 w 16"/>
                  <a:gd name="T7" fmla="*/ 8 h 22"/>
                  <a:gd name="T8" fmla="*/ 3 w 16"/>
                  <a:gd name="T9" fmla="*/ 10 h 22"/>
                  <a:gd name="T10" fmla="*/ 3 w 16"/>
                  <a:gd name="T11" fmla="*/ 10 h 22"/>
                  <a:gd name="T12" fmla="*/ 3 w 16"/>
                  <a:gd name="T13" fmla="*/ 10 h 22"/>
                  <a:gd name="T14" fmla="*/ 6 w 16"/>
                  <a:gd name="T15" fmla="*/ 11 h 22"/>
                  <a:gd name="T16" fmla="*/ 8 w 16"/>
                  <a:gd name="T17" fmla="*/ 9 h 22"/>
                  <a:gd name="T18" fmla="*/ 8 w 16"/>
                  <a:gd name="T19" fmla="*/ 6 h 22"/>
                  <a:gd name="T20" fmla="*/ 7 w 16"/>
                  <a:gd name="T21" fmla="*/ 3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6" h="22">
                    <a:moveTo>
                      <a:pt x="13" y="6"/>
                    </a:moveTo>
                    <a:lnTo>
                      <a:pt x="13" y="6"/>
                    </a:lnTo>
                    <a:lnTo>
                      <a:pt x="6" y="0"/>
                    </a:lnTo>
                    <a:lnTo>
                      <a:pt x="0" y="15"/>
                    </a:lnTo>
                    <a:lnTo>
                      <a:pt x="6" y="20"/>
                    </a:lnTo>
                    <a:lnTo>
                      <a:pt x="11" y="22"/>
                    </a:lnTo>
                    <a:lnTo>
                      <a:pt x="15" y="18"/>
                    </a:lnTo>
                    <a:lnTo>
                      <a:pt x="16" y="11"/>
                    </a:lnTo>
                    <a:lnTo>
                      <a:pt x="1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64" name="Freeform 801"/>
              <p:cNvSpPr>
                <a:spLocks/>
              </p:cNvSpPr>
              <p:nvPr/>
            </p:nvSpPr>
            <p:spPr bwMode="auto">
              <a:xfrm>
                <a:off x="3225" y="2096"/>
                <a:ext cx="9" cy="11"/>
              </a:xfrm>
              <a:custGeom>
                <a:avLst/>
                <a:gdLst>
                  <a:gd name="T0" fmla="*/ 8 w 17"/>
                  <a:gd name="T1" fmla="*/ 4 h 22"/>
                  <a:gd name="T2" fmla="*/ 7 w 17"/>
                  <a:gd name="T3" fmla="*/ 3 h 22"/>
                  <a:gd name="T4" fmla="*/ 4 w 17"/>
                  <a:gd name="T5" fmla="*/ 0 h 22"/>
                  <a:gd name="T6" fmla="*/ 0 w 17"/>
                  <a:gd name="T7" fmla="*/ 7 h 22"/>
                  <a:gd name="T8" fmla="*/ 4 w 17"/>
                  <a:gd name="T9" fmla="*/ 10 h 22"/>
                  <a:gd name="T10" fmla="*/ 3 w 17"/>
                  <a:gd name="T11" fmla="*/ 9 h 22"/>
                  <a:gd name="T12" fmla="*/ 4 w 17"/>
                  <a:gd name="T13" fmla="*/ 10 h 22"/>
                  <a:gd name="T14" fmla="*/ 6 w 17"/>
                  <a:gd name="T15" fmla="*/ 11 h 22"/>
                  <a:gd name="T16" fmla="*/ 8 w 17"/>
                  <a:gd name="T17" fmla="*/ 9 h 22"/>
                  <a:gd name="T18" fmla="*/ 9 w 17"/>
                  <a:gd name="T19" fmla="*/ 6 h 22"/>
                  <a:gd name="T20" fmla="*/ 7 w 17"/>
                  <a:gd name="T21" fmla="*/ 3 h 22"/>
                  <a:gd name="T22" fmla="*/ 8 w 17"/>
                  <a:gd name="T23" fmla="*/ 4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 h="22">
                    <a:moveTo>
                      <a:pt x="15" y="7"/>
                    </a:moveTo>
                    <a:lnTo>
                      <a:pt x="14" y="5"/>
                    </a:lnTo>
                    <a:lnTo>
                      <a:pt x="7" y="0"/>
                    </a:lnTo>
                    <a:lnTo>
                      <a:pt x="0" y="14"/>
                    </a:lnTo>
                    <a:lnTo>
                      <a:pt x="7" y="20"/>
                    </a:lnTo>
                    <a:lnTo>
                      <a:pt x="5" y="18"/>
                    </a:lnTo>
                    <a:lnTo>
                      <a:pt x="7" y="20"/>
                    </a:lnTo>
                    <a:lnTo>
                      <a:pt x="12" y="22"/>
                    </a:lnTo>
                    <a:lnTo>
                      <a:pt x="15" y="18"/>
                    </a:lnTo>
                    <a:lnTo>
                      <a:pt x="17" y="11"/>
                    </a:lnTo>
                    <a:lnTo>
                      <a:pt x="14" y="5"/>
                    </a:lnTo>
                    <a:lnTo>
                      <a:pt x="15"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65" name="Freeform 802"/>
              <p:cNvSpPr>
                <a:spLocks/>
              </p:cNvSpPr>
              <p:nvPr/>
            </p:nvSpPr>
            <p:spPr bwMode="auto">
              <a:xfrm>
                <a:off x="3228" y="2100"/>
                <a:ext cx="8" cy="11"/>
              </a:xfrm>
              <a:custGeom>
                <a:avLst/>
                <a:gdLst>
                  <a:gd name="T0" fmla="*/ 7 w 17"/>
                  <a:gd name="T1" fmla="*/ 3 h 24"/>
                  <a:gd name="T2" fmla="*/ 7 w 17"/>
                  <a:gd name="T3" fmla="*/ 3 h 24"/>
                  <a:gd name="T4" fmla="*/ 5 w 17"/>
                  <a:gd name="T5" fmla="*/ 0 h 24"/>
                  <a:gd name="T6" fmla="*/ 0 w 17"/>
                  <a:gd name="T7" fmla="*/ 5 h 24"/>
                  <a:gd name="T8" fmla="*/ 2 w 17"/>
                  <a:gd name="T9" fmla="*/ 8 h 24"/>
                  <a:gd name="T10" fmla="*/ 2 w 17"/>
                  <a:gd name="T11" fmla="*/ 8 h 24"/>
                  <a:gd name="T12" fmla="*/ 2 w 17"/>
                  <a:gd name="T13" fmla="*/ 9 h 24"/>
                  <a:gd name="T14" fmla="*/ 5 w 17"/>
                  <a:gd name="T15" fmla="*/ 11 h 24"/>
                  <a:gd name="T16" fmla="*/ 7 w 17"/>
                  <a:gd name="T17" fmla="*/ 9 h 24"/>
                  <a:gd name="T18" fmla="*/ 8 w 17"/>
                  <a:gd name="T19" fmla="*/ 6 h 24"/>
                  <a:gd name="T20" fmla="*/ 7 w 17"/>
                  <a:gd name="T21" fmla="*/ 2 h 24"/>
                  <a:gd name="T22" fmla="*/ 7 w 17"/>
                  <a:gd name="T23" fmla="*/ 3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 h="24">
                    <a:moveTo>
                      <a:pt x="15" y="7"/>
                    </a:moveTo>
                    <a:lnTo>
                      <a:pt x="15" y="7"/>
                    </a:lnTo>
                    <a:lnTo>
                      <a:pt x="10" y="0"/>
                    </a:lnTo>
                    <a:lnTo>
                      <a:pt x="0" y="11"/>
                    </a:lnTo>
                    <a:lnTo>
                      <a:pt x="5" y="18"/>
                    </a:lnTo>
                    <a:lnTo>
                      <a:pt x="5" y="20"/>
                    </a:lnTo>
                    <a:lnTo>
                      <a:pt x="10" y="24"/>
                    </a:lnTo>
                    <a:lnTo>
                      <a:pt x="15" y="20"/>
                    </a:lnTo>
                    <a:lnTo>
                      <a:pt x="17" y="13"/>
                    </a:lnTo>
                    <a:lnTo>
                      <a:pt x="15" y="5"/>
                    </a:lnTo>
                    <a:lnTo>
                      <a:pt x="15"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66" name="Freeform 803"/>
              <p:cNvSpPr>
                <a:spLocks/>
              </p:cNvSpPr>
              <p:nvPr/>
            </p:nvSpPr>
            <p:spPr bwMode="auto">
              <a:xfrm>
                <a:off x="3230" y="2103"/>
                <a:ext cx="8" cy="12"/>
              </a:xfrm>
              <a:custGeom>
                <a:avLst/>
                <a:gdLst>
                  <a:gd name="T0" fmla="*/ 8 w 15"/>
                  <a:gd name="T1" fmla="*/ 5 h 24"/>
                  <a:gd name="T2" fmla="*/ 8 w 15"/>
                  <a:gd name="T3" fmla="*/ 5 h 24"/>
                  <a:gd name="T4" fmla="*/ 5 w 15"/>
                  <a:gd name="T5" fmla="*/ 0 h 24"/>
                  <a:gd name="T6" fmla="*/ 0 w 15"/>
                  <a:gd name="T7" fmla="*/ 6 h 24"/>
                  <a:gd name="T8" fmla="*/ 3 w 15"/>
                  <a:gd name="T9" fmla="*/ 10 h 24"/>
                  <a:gd name="T10" fmla="*/ 3 w 15"/>
                  <a:gd name="T11" fmla="*/ 10 h 24"/>
                  <a:gd name="T12" fmla="*/ 3 w 15"/>
                  <a:gd name="T13" fmla="*/ 10 h 24"/>
                  <a:gd name="T14" fmla="*/ 5 w 15"/>
                  <a:gd name="T15" fmla="*/ 12 h 24"/>
                  <a:gd name="T16" fmla="*/ 7 w 15"/>
                  <a:gd name="T17" fmla="*/ 11 h 24"/>
                  <a:gd name="T18" fmla="*/ 8 w 15"/>
                  <a:gd name="T19" fmla="*/ 9 h 24"/>
                  <a:gd name="T20" fmla="*/ 8 w 15"/>
                  <a:gd name="T21" fmla="*/ 5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24">
                    <a:moveTo>
                      <a:pt x="15" y="9"/>
                    </a:moveTo>
                    <a:lnTo>
                      <a:pt x="15" y="9"/>
                    </a:lnTo>
                    <a:lnTo>
                      <a:pt x="10" y="0"/>
                    </a:lnTo>
                    <a:lnTo>
                      <a:pt x="0" y="11"/>
                    </a:lnTo>
                    <a:lnTo>
                      <a:pt x="5" y="20"/>
                    </a:lnTo>
                    <a:lnTo>
                      <a:pt x="9" y="24"/>
                    </a:lnTo>
                    <a:lnTo>
                      <a:pt x="14" y="22"/>
                    </a:lnTo>
                    <a:lnTo>
                      <a:pt x="15" y="17"/>
                    </a:lnTo>
                    <a:lnTo>
                      <a:pt x="1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67" name="Freeform 804"/>
              <p:cNvSpPr>
                <a:spLocks/>
              </p:cNvSpPr>
              <p:nvPr/>
            </p:nvSpPr>
            <p:spPr bwMode="auto">
              <a:xfrm>
                <a:off x="3233" y="2108"/>
                <a:ext cx="6" cy="11"/>
              </a:xfrm>
              <a:custGeom>
                <a:avLst/>
                <a:gdLst>
                  <a:gd name="T0" fmla="*/ 6 w 14"/>
                  <a:gd name="T1" fmla="*/ 5 h 22"/>
                  <a:gd name="T2" fmla="*/ 6 w 14"/>
                  <a:gd name="T3" fmla="*/ 4 h 22"/>
                  <a:gd name="T4" fmla="*/ 4 w 14"/>
                  <a:gd name="T5" fmla="*/ 0 h 22"/>
                  <a:gd name="T6" fmla="*/ 0 w 14"/>
                  <a:gd name="T7" fmla="*/ 6 h 22"/>
                  <a:gd name="T8" fmla="*/ 2 w 14"/>
                  <a:gd name="T9" fmla="*/ 9 h 22"/>
                  <a:gd name="T10" fmla="*/ 2 w 14"/>
                  <a:gd name="T11" fmla="*/ 9 h 22"/>
                  <a:gd name="T12" fmla="*/ 2 w 14"/>
                  <a:gd name="T13" fmla="*/ 9 h 22"/>
                  <a:gd name="T14" fmla="*/ 3 w 14"/>
                  <a:gd name="T15" fmla="*/ 11 h 22"/>
                  <a:gd name="T16" fmla="*/ 5 w 14"/>
                  <a:gd name="T17" fmla="*/ 10 h 22"/>
                  <a:gd name="T18" fmla="*/ 6 w 14"/>
                  <a:gd name="T19" fmla="*/ 8 h 22"/>
                  <a:gd name="T20" fmla="*/ 6 w 14"/>
                  <a:gd name="T21" fmla="*/ 4 h 22"/>
                  <a:gd name="T22" fmla="*/ 6 w 14"/>
                  <a:gd name="T23" fmla="*/ 5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 h="22">
                    <a:moveTo>
                      <a:pt x="14" y="9"/>
                    </a:moveTo>
                    <a:lnTo>
                      <a:pt x="14" y="8"/>
                    </a:lnTo>
                    <a:lnTo>
                      <a:pt x="10" y="0"/>
                    </a:lnTo>
                    <a:lnTo>
                      <a:pt x="0" y="11"/>
                    </a:lnTo>
                    <a:lnTo>
                      <a:pt x="4" y="18"/>
                    </a:lnTo>
                    <a:lnTo>
                      <a:pt x="4" y="17"/>
                    </a:lnTo>
                    <a:lnTo>
                      <a:pt x="4" y="18"/>
                    </a:lnTo>
                    <a:lnTo>
                      <a:pt x="7" y="22"/>
                    </a:lnTo>
                    <a:lnTo>
                      <a:pt x="12" y="20"/>
                    </a:lnTo>
                    <a:lnTo>
                      <a:pt x="14" y="15"/>
                    </a:lnTo>
                    <a:lnTo>
                      <a:pt x="14" y="8"/>
                    </a:lnTo>
                    <a:lnTo>
                      <a:pt x="14"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68" name="Freeform 805"/>
              <p:cNvSpPr>
                <a:spLocks/>
              </p:cNvSpPr>
              <p:nvPr/>
            </p:nvSpPr>
            <p:spPr bwMode="auto">
              <a:xfrm>
                <a:off x="3234" y="2112"/>
                <a:ext cx="8" cy="11"/>
              </a:xfrm>
              <a:custGeom>
                <a:avLst/>
                <a:gdLst>
                  <a:gd name="T0" fmla="*/ 8 w 15"/>
                  <a:gd name="T1" fmla="*/ 6 h 22"/>
                  <a:gd name="T2" fmla="*/ 7 w 15"/>
                  <a:gd name="T3" fmla="*/ 5 h 22"/>
                  <a:gd name="T4" fmla="*/ 5 w 15"/>
                  <a:gd name="T5" fmla="*/ 0 h 22"/>
                  <a:gd name="T6" fmla="*/ 0 w 15"/>
                  <a:gd name="T7" fmla="*/ 4 h 22"/>
                  <a:gd name="T8" fmla="*/ 2 w 15"/>
                  <a:gd name="T9" fmla="*/ 9 h 22"/>
                  <a:gd name="T10" fmla="*/ 1 w 15"/>
                  <a:gd name="T11" fmla="*/ 8 h 22"/>
                  <a:gd name="T12" fmla="*/ 2 w 15"/>
                  <a:gd name="T13" fmla="*/ 9 h 22"/>
                  <a:gd name="T14" fmla="*/ 3 w 15"/>
                  <a:gd name="T15" fmla="*/ 11 h 22"/>
                  <a:gd name="T16" fmla="*/ 6 w 15"/>
                  <a:gd name="T17" fmla="*/ 10 h 22"/>
                  <a:gd name="T18" fmla="*/ 7 w 15"/>
                  <a:gd name="T19" fmla="*/ 8 h 22"/>
                  <a:gd name="T20" fmla="*/ 7 w 15"/>
                  <a:gd name="T21" fmla="*/ 4 h 22"/>
                  <a:gd name="T22" fmla="*/ 8 w 15"/>
                  <a:gd name="T23" fmla="*/ 6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2">
                    <a:moveTo>
                      <a:pt x="15" y="11"/>
                    </a:moveTo>
                    <a:lnTo>
                      <a:pt x="13" y="9"/>
                    </a:lnTo>
                    <a:lnTo>
                      <a:pt x="10" y="0"/>
                    </a:lnTo>
                    <a:lnTo>
                      <a:pt x="0" y="8"/>
                    </a:lnTo>
                    <a:lnTo>
                      <a:pt x="3" y="17"/>
                    </a:lnTo>
                    <a:lnTo>
                      <a:pt x="1" y="15"/>
                    </a:lnTo>
                    <a:lnTo>
                      <a:pt x="3" y="18"/>
                    </a:lnTo>
                    <a:lnTo>
                      <a:pt x="6" y="22"/>
                    </a:lnTo>
                    <a:lnTo>
                      <a:pt x="11" y="20"/>
                    </a:lnTo>
                    <a:lnTo>
                      <a:pt x="13" y="15"/>
                    </a:lnTo>
                    <a:lnTo>
                      <a:pt x="13" y="8"/>
                    </a:lnTo>
                    <a:lnTo>
                      <a:pt x="15"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2169" name="Freeform 806"/>
              <p:cNvSpPr>
                <a:spLocks/>
              </p:cNvSpPr>
              <p:nvPr/>
            </p:nvSpPr>
            <p:spPr bwMode="auto">
              <a:xfrm>
                <a:off x="3235" y="2118"/>
                <a:ext cx="8" cy="10"/>
              </a:xfrm>
              <a:custGeom>
                <a:avLst/>
                <a:gdLst>
                  <a:gd name="T0" fmla="*/ 8 w 15"/>
                  <a:gd name="T1" fmla="*/ 7 h 20"/>
                  <a:gd name="T2" fmla="*/ 8 w 15"/>
                  <a:gd name="T3" fmla="*/ 6 h 20"/>
                  <a:gd name="T4" fmla="*/ 7 w 15"/>
                  <a:gd name="T5" fmla="*/ 0 h 20"/>
                  <a:gd name="T6" fmla="*/ 0 w 15"/>
                  <a:gd name="T7" fmla="*/ 2 h 20"/>
                  <a:gd name="T8" fmla="*/ 1 w 15"/>
                  <a:gd name="T9" fmla="*/ 8 h 20"/>
                  <a:gd name="T10" fmla="*/ 1 w 15"/>
                  <a:gd name="T11" fmla="*/ 7 h 20"/>
                  <a:gd name="T12" fmla="*/ 1 w 15"/>
                  <a:gd name="T13" fmla="*/ 8 h 20"/>
                  <a:gd name="T14" fmla="*/ 3 w 15"/>
                  <a:gd name="T15" fmla="*/ 10 h 20"/>
                  <a:gd name="T16" fmla="*/ 5 w 15"/>
                  <a:gd name="T17" fmla="*/ 10 h 20"/>
                  <a:gd name="T18" fmla="*/ 7 w 15"/>
                  <a:gd name="T19" fmla="*/ 9 h 20"/>
                  <a:gd name="T20" fmla="*/ 8 w 15"/>
                  <a:gd name="T21" fmla="*/ 6 h 20"/>
                  <a:gd name="T22" fmla="*/ 8 w 15"/>
                  <a:gd name="T23" fmla="*/ 7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0">
                    <a:moveTo>
                      <a:pt x="15" y="13"/>
                    </a:moveTo>
                    <a:lnTo>
                      <a:pt x="15" y="11"/>
                    </a:lnTo>
                    <a:lnTo>
                      <a:pt x="14" y="0"/>
                    </a:lnTo>
                    <a:lnTo>
                      <a:pt x="0" y="4"/>
                    </a:lnTo>
                    <a:lnTo>
                      <a:pt x="2" y="15"/>
                    </a:lnTo>
                    <a:lnTo>
                      <a:pt x="2" y="13"/>
                    </a:lnTo>
                    <a:lnTo>
                      <a:pt x="2" y="15"/>
                    </a:lnTo>
                    <a:lnTo>
                      <a:pt x="5" y="20"/>
                    </a:lnTo>
                    <a:lnTo>
                      <a:pt x="10" y="20"/>
                    </a:lnTo>
                    <a:lnTo>
                      <a:pt x="14" y="18"/>
                    </a:lnTo>
                    <a:lnTo>
                      <a:pt x="15" y="11"/>
                    </a:lnTo>
                    <a:lnTo>
                      <a:pt x="15"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grpSp>
        <p:grpSp>
          <p:nvGrpSpPr>
            <p:cNvPr id="20492" name="Group 807"/>
            <p:cNvGrpSpPr>
              <a:grpSpLocks/>
            </p:cNvGrpSpPr>
            <p:nvPr/>
          </p:nvGrpSpPr>
          <p:grpSpPr bwMode="auto">
            <a:xfrm>
              <a:off x="2873" y="1732"/>
              <a:ext cx="370" cy="573"/>
              <a:chOff x="2873" y="1732"/>
              <a:chExt cx="370" cy="573"/>
            </a:xfrm>
          </p:grpSpPr>
          <p:sp>
            <p:nvSpPr>
              <p:cNvPr id="21770" name="Freeform 808"/>
              <p:cNvSpPr>
                <a:spLocks/>
              </p:cNvSpPr>
              <p:nvPr/>
            </p:nvSpPr>
            <p:spPr bwMode="auto">
              <a:xfrm>
                <a:off x="3236" y="2124"/>
                <a:ext cx="7" cy="8"/>
              </a:xfrm>
              <a:custGeom>
                <a:avLst/>
                <a:gdLst>
                  <a:gd name="T0" fmla="*/ 7 w 13"/>
                  <a:gd name="T1" fmla="*/ 6 h 16"/>
                  <a:gd name="T2" fmla="*/ 7 w 13"/>
                  <a:gd name="T3" fmla="*/ 5 h 16"/>
                  <a:gd name="T4" fmla="*/ 7 w 13"/>
                  <a:gd name="T5" fmla="*/ 0 h 16"/>
                  <a:gd name="T6" fmla="*/ 0 w 13"/>
                  <a:gd name="T7" fmla="*/ 0 h 16"/>
                  <a:gd name="T8" fmla="*/ 0 w 13"/>
                  <a:gd name="T9" fmla="*/ 5 h 16"/>
                  <a:gd name="T10" fmla="*/ 0 w 13"/>
                  <a:gd name="T11" fmla="*/ 4 h 16"/>
                  <a:gd name="T12" fmla="*/ 0 w 13"/>
                  <a:gd name="T13" fmla="*/ 5 h 16"/>
                  <a:gd name="T14" fmla="*/ 1 w 13"/>
                  <a:gd name="T15" fmla="*/ 7 h 16"/>
                  <a:gd name="T16" fmla="*/ 4 w 13"/>
                  <a:gd name="T17" fmla="*/ 8 h 16"/>
                  <a:gd name="T18" fmla="*/ 6 w 13"/>
                  <a:gd name="T19" fmla="*/ 7 h 16"/>
                  <a:gd name="T20" fmla="*/ 7 w 13"/>
                  <a:gd name="T21" fmla="*/ 5 h 16"/>
                  <a:gd name="T22" fmla="*/ 7 w 13"/>
                  <a:gd name="T23" fmla="*/ 6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16">
                    <a:moveTo>
                      <a:pt x="13" y="11"/>
                    </a:moveTo>
                    <a:lnTo>
                      <a:pt x="13" y="9"/>
                    </a:lnTo>
                    <a:lnTo>
                      <a:pt x="13" y="0"/>
                    </a:lnTo>
                    <a:lnTo>
                      <a:pt x="0" y="0"/>
                    </a:lnTo>
                    <a:lnTo>
                      <a:pt x="0" y="9"/>
                    </a:lnTo>
                    <a:lnTo>
                      <a:pt x="0" y="7"/>
                    </a:lnTo>
                    <a:lnTo>
                      <a:pt x="0" y="9"/>
                    </a:lnTo>
                    <a:lnTo>
                      <a:pt x="2" y="14"/>
                    </a:lnTo>
                    <a:lnTo>
                      <a:pt x="7" y="16"/>
                    </a:lnTo>
                    <a:lnTo>
                      <a:pt x="12" y="14"/>
                    </a:lnTo>
                    <a:lnTo>
                      <a:pt x="13" y="9"/>
                    </a:lnTo>
                    <a:lnTo>
                      <a:pt x="1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71" name="Freeform 809"/>
              <p:cNvSpPr>
                <a:spLocks/>
              </p:cNvSpPr>
              <p:nvPr/>
            </p:nvSpPr>
            <p:spPr bwMode="auto">
              <a:xfrm>
                <a:off x="3235" y="2128"/>
                <a:ext cx="8" cy="9"/>
              </a:xfrm>
              <a:custGeom>
                <a:avLst/>
                <a:gdLst>
                  <a:gd name="T0" fmla="*/ 7 w 15"/>
                  <a:gd name="T1" fmla="*/ 7 h 18"/>
                  <a:gd name="T2" fmla="*/ 7 w 15"/>
                  <a:gd name="T3" fmla="*/ 7 h 18"/>
                  <a:gd name="T4" fmla="*/ 8 w 15"/>
                  <a:gd name="T5" fmla="*/ 2 h 18"/>
                  <a:gd name="T6" fmla="*/ 1 w 15"/>
                  <a:gd name="T7" fmla="*/ 0 h 18"/>
                  <a:gd name="T8" fmla="*/ 0 w 15"/>
                  <a:gd name="T9" fmla="*/ 5 h 18"/>
                  <a:gd name="T10" fmla="*/ 0 w 15"/>
                  <a:gd name="T11" fmla="*/ 5 h 18"/>
                  <a:gd name="T12" fmla="*/ 0 w 15"/>
                  <a:gd name="T13" fmla="*/ 5 h 18"/>
                  <a:gd name="T14" fmla="*/ 1 w 15"/>
                  <a:gd name="T15" fmla="*/ 8 h 18"/>
                  <a:gd name="T16" fmla="*/ 3 w 15"/>
                  <a:gd name="T17" fmla="*/ 9 h 18"/>
                  <a:gd name="T18" fmla="*/ 5 w 15"/>
                  <a:gd name="T19" fmla="*/ 9 h 18"/>
                  <a:gd name="T20" fmla="*/ 7 w 15"/>
                  <a:gd name="T21" fmla="*/ 7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18">
                    <a:moveTo>
                      <a:pt x="14" y="13"/>
                    </a:moveTo>
                    <a:lnTo>
                      <a:pt x="14" y="13"/>
                    </a:lnTo>
                    <a:lnTo>
                      <a:pt x="15" y="4"/>
                    </a:lnTo>
                    <a:lnTo>
                      <a:pt x="2" y="0"/>
                    </a:lnTo>
                    <a:lnTo>
                      <a:pt x="0" y="9"/>
                    </a:lnTo>
                    <a:lnTo>
                      <a:pt x="2" y="16"/>
                    </a:lnTo>
                    <a:lnTo>
                      <a:pt x="5" y="18"/>
                    </a:lnTo>
                    <a:lnTo>
                      <a:pt x="10" y="18"/>
                    </a:lnTo>
                    <a:lnTo>
                      <a:pt x="14"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72" name="Freeform 810"/>
              <p:cNvSpPr>
                <a:spLocks/>
              </p:cNvSpPr>
              <p:nvPr/>
            </p:nvSpPr>
            <p:spPr bwMode="auto">
              <a:xfrm>
                <a:off x="3234" y="2132"/>
                <a:ext cx="8" cy="9"/>
              </a:xfrm>
              <a:custGeom>
                <a:avLst/>
                <a:gdLst>
                  <a:gd name="T0" fmla="*/ 6 w 15"/>
                  <a:gd name="T1" fmla="*/ 8 h 18"/>
                  <a:gd name="T2" fmla="*/ 7 w 15"/>
                  <a:gd name="T3" fmla="*/ 7 h 18"/>
                  <a:gd name="T4" fmla="*/ 8 w 15"/>
                  <a:gd name="T5" fmla="*/ 2 h 18"/>
                  <a:gd name="T6" fmla="*/ 1 w 15"/>
                  <a:gd name="T7" fmla="*/ 0 h 18"/>
                  <a:gd name="T8" fmla="*/ 0 w 15"/>
                  <a:gd name="T9" fmla="*/ 5 h 18"/>
                  <a:gd name="T10" fmla="*/ 1 w 15"/>
                  <a:gd name="T11" fmla="*/ 4 h 18"/>
                  <a:gd name="T12" fmla="*/ 0 w 15"/>
                  <a:gd name="T13" fmla="*/ 5 h 18"/>
                  <a:gd name="T14" fmla="*/ 1 w 15"/>
                  <a:gd name="T15" fmla="*/ 8 h 18"/>
                  <a:gd name="T16" fmla="*/ 3 w 15"/>
                  <a:gd name="T17" fmla="*/ 9 h 18"/>
                  <a:gd name="T18" fmla="*/ 5 w 15"/>
                  <a:gd name="T19" fmla="*/ 9 h 18"/>
                  <a:gd name="T20" fmla="*/ 7 w 15"/>
                  <a:gd name="T21" fmla="*/ 7 h 18"/>
                  <a:gd name="T22" fmla="*/ 6 w 15"/>
                  <a:gd name="T23" fmla="*/ 8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18">
                    <a:moveTo>
                      <a:pt x="11" y="15"/>
                    </a:moveTo>
                    <a:lnTo>
                      <a:pt x="13" y="13"/>
                    </a:lnTo>
                    <a:lnTo>
                      <a:pt x="15" y="4"/>
                    </a:lnTo>
                    <a:lnTo>
                      <a:pt x="1" y="0"/>
                    </a:lnTo>
                    <a:lnTo>
                      <a:pt x="0" y="9"/>
                    </a:lnTo>
                    <a:lnTo>
                      <a:pt x="1" y="7"/>
                    </a:lnTo>
                    <a:lnTo>
                      <a:pt x="0" y="9"/>
                    </a:lnTo>
                    <a:lnTo>
                      <a:pt x="1" y="16"/>
                    </a:lnTo>
                    <a:lnTo>
                      <a:pt x="5" y="18"/>
                    </a:lnTo>
                    <a:lnTo>
                      <a:pt x="10" y="18"/>
                    </a:lnTo>
                    <a:lnTo>
                      <a:pt x="13" y="13"/>
                    </a:lnTo>
                    <a:lnTo>
                      <a:pt x="11"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73" name="Freeform 811"/>
              <p:cNvSpPr>
                <a:spLocks/>
              </p:cNvSpPr>
              <p:nvPr/>
            </p:nvSpPr>
            <p:spPr bwMode="auto">
              <a:xfrm>
                <a:off x="3234" y="2136"/>
                <a:ext cx="6" cy="11"/>
              </a:xfrm>
              <a:custGeom>
                <a:avLst/>
                <a:gdLst>
                  <a:gd name="T0" fmla="*/ 5 w 13"/>
                  <a:gd name="T1" fmla="*/ 9 h 22"/>
                  <a:gd name="T2" fmla="*/ 5 w 13"/>
                  <a:gd name="T3" fmla="*/ 9 h 22"/>
                  <a:gd name="T4" fmla="*/ 6 w 13"/>
                  <a:gd name="T5" fmla="*/ 4 h 22"/>
                  <a:gd name="T6" fmla="*/ 1 w 13"/>
                  <a:gd name="T7" fmla="*/ 0 h 22"/>
                  <a:gd name="T8" fmla="*/ 0 w 13"/>
                  <a:gd name="T9" fmla="*/ 5 h 22"/>
                  <a:gd name="T10" fmla="*/ 0 w 13"/>
                  <a:gd name="T11" fmla="*/ 5 h 22"/>
                  <a:gd name="T12" fmla="*/ 0 w 13"/>
                  <a:gd name="T13" fmla="*/ 4 h 22"/>
                  <a:gd name="T14" fmla="*/ 0 w 13"/>
                  <a:gd name="T15" fmla="*/ 8 h 22"/>
                  <a:gd name="T16" fmla="*/ 1 w 13"/>
                  <a:gd name="T17" fmla="*/ 10 h 22"/>
                  <a:gd name="T18" fmla="*/ 3 w 13"/>
                  <a:gd name="T19" fmla="*/ 11 h 22"/>
                  <a:gd name="T20" fmla="*/ 5 w 13"/>
                  <a:gd name="T21" fmla="*/ 9 h 22"/>
                  <a:gd name="T22" fmla="*/ 5 w 13"/>
                  <a:gd name="T23" fmla="*/ 9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22">
                    <a:moveTo>
                      <a:pt x="10" y="17"/>
                    </a:moveTo>
                    <a:lnTo>
                      <a:pt x="10" y="17"/>
                    </a:lnTo>
                    <a:lnTo>
                      <a:pt x="13" y="8"/>
                    </a:lnTo>
                    <a:lnTo>
                      <a:pt x="3" y="0"/>
                    </a:lnTo>
                    <a:lnTo>
                      <a:pt x="0" y="9"/>
                    </a:lnTo>
                    <a:lnTo>
                      <a:pt x="0" y="8"/>
                    </a:lnTo>
                    <a:lnTo>
                      <a:pt x="0" y="15"/>
                    </a:lnTo>
                    <a:lnTo>
                      <a:pt x="3" y="20"/>
                    </a:lnTo>
                    <a:lnTo>
                      <a:pt x="7" y="22"/>
                    </a:lnTo>
                    <a:lnTo>
                      <a:pt x="10" y="18"/>
                    </a:lnTo>
                    <a:lnTo>
                      <a:pt x="1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74" name="Freeform 812"/>
              <p:cNvSpPr>
                <a:spLocks/>
              </p:cNvSpPr>
              <p:nvPr/>
            </p:nvSpPr>
            <p:spPr bwMode="auto">
              <a:xfrm>
                <a:off x="3232" y="2140"/>
                <a:ext cx="7" cy="11"/>
              </a:xfrm>
              <a:custGeom>
                <a:avLst/>
                <a:gdLst>
                  <a:gd name="T0" fmla="*/ 5 w 13"/>
                  <a:gd name="T1" fmla="*/ 10 h 22"/>
                  <a:gd name="T2" fmla="*/ 5 w 13"/>
                  <a:gd name="T3" fmla="*/ 9 h 22"/>
                  <a:gd name="T4" fmla="*/ 7 w 13"/>
                  <a:gd name="T5" fmla="*/ 4 h 22"/>
                  <a:gd name="T6" fmla="*/ 2 w 13"/>
                  <a:gd name="T7" fmla="*/ 0 h 22"/>
                  <a:gd name="T8" fmla="*/ 0 w 13"/>
                  <a:gd name="T9" fmla="*/ 5 h 22"/>
                  <a:gd name="T10" fmla="*/ 0 w 13"/>
                  <a:gd name="T11" fmla="*/ 4 h 22"/>
                  <a:gd name="T12" fmla="*/ 0 w 13"/>
                  <a:gd name="T13" fmla="*/ 4 h 22"/>
                  <a:gd name="T14" fmla="*/ 0 w 13"/>
                  <a:gd name="T15" fmla="*/ 8 h 22"/>
                  <a:gd name="T16" fmla="*/ 2 w 13"/>
                  <a:gd name="T17" fmla="*/ 10 h 22"/>
                  <a:gd name="T18" fmla="*/ 3 w 13"/>
                  <a:gd name="T19" fmla="*/ 11 h 22"/>
                  <a:gd name="T20" fmla="*/ 5 w 13"/>
                  <a:gd name="T21" fmla="*/ 10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2">
                    <a:moveTo>
                      <a:pt x="10" y="19"/>
                    </a:moveTo>
                    <a:lnTo>
                      <a:pt x="10" y="17"/>
                    </a:lnTo>
                    <a:lnTo>
                      <a:pt x="13" y="8"/>
                    </a:lnTo>
                    <a:lnTo>
                      <a:pt x="3" y="0"/>
                    </a:lnTo>
                    <a:lnTo>
                      <a:pt x="0" y="9"/>
                    </a:lnTo>
                    <a:lnTo>
                      <a:pt x="0" y="8"/>
                    </a:lnTo>
                    <a:lnTo>
                      <a:pt x="0" y="15"/>
                    </a:lnTo>
                    <a:lnTo>
                      <a:pt x="3" y="20"/>
                    </a:lnTo>
                    <a:lnTo>
                      <a:pt x="6" y="22"/>
                    </a:lnTo>
                    <a:lnTo>
                      <a:pt x="10"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75" name="Freeform 813"/>
              <p:cNvSpPr>
                <a:spLocks/>
              </p:cNvSpPr>
              <p:nvPr/>
            </p:nvSpPr>
            <p:spPr bwMode="auto">
              <a:xfrm>
                <a:off x="3229" y="2144"/>
                <a:ext cx="8" cy="12"/>
              </a:xfrm>
              <a:custGeom>
                <a:avLst/>
                <a:gdLst>
                  <a:gd name="T0" fmla="*/ 5 w 17"/>
                  <a:gd name="T1" fmla="*/ 10 h 23"/>
                  <a:gd name="T2" fmla="*/ 6 w 17"/>
                  <a:gd name="T3" fmla="*/ 9 h 23"/>
                  <a:gd name="T4" fmla="*/ 8 w 17"/>
                  <a:gd name="T5" fmla="*/ 6 h 23"/>
                  <a:gd name="T6" fmla="*/ 3 w 17"/>
                  <a:gd name="T7" fmla="*/ 0 h 23"/>
                  <a:gd name="T8" fmla="*/ 1 w 17"/>
                  <a:gd name="T9" fmla="*/ 4 h 23"/>
                  <a:gd name="T10" fmla="*/ 1 w 17"/>
                  <a:gd name="T11" fmla="*/ 3 h 23"/>
                  <a:gd name="T12" fmla="*/ 1 w 17"/>
                  <a:gd name="T13" fmla="*/ 3 h 23"/>
                  <a:gd name="T14" fmla="*/ 0 w 17"/>
                  <a:gd name="T15" fmla="*/ 6 h 23"/>
                  <a:gd name="T16" fmla="*/ 1 w 17"/>
                  <a:gd name="T17" fmla="*/ 10 h 23"/>
                  <a:gd name="T18" fmla="*/ 3 w 17"/>
                  <a:gd name="T19" fmla="*/ 12 h 23"/>
                  <a:gd name="T20" fmla="*/ 6 w 17"/>
                  <a:gd name="T21" fmla="*/ 10 h 23"/>
                  <a:gd name="T22" fmla="*/ 5 w 17"/>
                  <a:gd name="T23" fmla="*/ 10 h 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 h="23">
                    <a:moveTo>
                      <a:pt x="10" y="20"/>
                    </a:moveTo>
                    <a:lnTo>
                      <a:pt x="12" y="18"/>
                    </a:lnTo>
                    <a:lnTo>
                      <a:pt x="17" y="11"/>
                    </a:lnTo>
                    <a:lnTo>
                      <a:pt x="7" y="0"/>
                    </a:lnTo>
                    <a:lnTo>
                      <a:pt x="2" y="7"/>
                    </a:lnTo>
                    <a:lnTo>
                      <a:pt x="3" y="5"/>
                    </a:lnTo>
                    <a:lnTo>
                      <a:pt x="2" y="5"/>
                    </a:lnTo>
                    <a:lnTo>
                      <a:pt x="0" y="12"/>
                    </a:lnTo>
                    <a:lnTo>
                      <a:pt x="2" y="20"/>
                    </a:lnTo>
                    <a:lnTo>
                      <a:pt x="7" y="23"/>
                    </a:lnTo>
                    <a:lnTo>
                      <a:pt x="12" y="20"/>
                    </a:lnTo>
                    <a:lnTo>
                      <a:pt x="1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76" name="Freeform 814"/>
              <p:cNvSpPr>
                <a:spLocks/>
              </p:cNvSpPr>
              <p:nvPr/>
            </p:nvSpPr>
            <p:spPr bwMode="auto">
              <a:xfrm>
                <a:off x="3225" y="2147"/>
                <a:ext cx="9" cy="11"/>
              </a:xfrm>
              <a:custGeom>
                <a:avLst/>
                <a:gdLst>
                  <a:gd name="T0" fmla="*/ 5 w 17"/>
                  <a:gd name="T1" fmla="*/ 10 h 24"/>
                  <a:gd name="T2" fmla="*/ 5 w 17"/>
                  <a:gd name="T3" fmla="*/ 10 h 24"/>
                  <a:gd name="T4" fmla="*/ 9 w 17"/>
                  <a:gd name="T5" fmla="*/ 7 h 24"/>
                  <a:gd name="T6" fmla="*/ 5 w 17"/>
                  <a:gd name="T7" fmla="*/ 0 h 24"/>
                  <a:gd name="T8" fmla="*/ 2 w 17"/>
                  <a:gd name="T9" fmla="*/ 3 h 24"/>
                  <a:gd name="T10" fmla="*/ 2 w 17"/>
                  <a:gd name="T11" fmla="*/ 3 h 24"/>
                  <a:gd name="T12" fmla="*/ 2 w 17"/>
                  <a:gd name="T13" fmla="*/ 3 h 24"/>
                  <a:gd name="T14" fmla="*/ 0 w 17"/>
                  <a:gd name="T15" fmla="*/ 6 h 24"/>
                  <a:gd name="T16" fmla="*/ 1 w 17"/>
                  <a:gd name="T17" fmla="*/ 9 h 24"/>
                  <a:gd name="T18" fmla="*/ 3 w 17"/>
                  <a:gd name="T19" fmla="*/ 11 h 24"/>
                  <a:gd name="T20" fmla="*/ 5 w 17"/>
                  <a:gd name="T21" fmla="*/ 1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 h="24">
                    <a:moveTo>
                      <a:pt x="10" y="22"/>
                    </a:moveTo>
                    <a:lnTo>
                      <a:pt x="10" y="22"/>
                    </a:lnTo>
                    <a:lnTo>
                      <a:pt x="17" y="15"/>
                    </a:lnTo>
                    <a:lnTo>
                      <a:pt x="10" y="0"/>
                    </a:lnTo>
                    <a:lnTo>
                      <a:pt x="4" y="7"/>
                    </a:lnTo>
                    <a:lnTo>
                      <a:pt x="0" y="13"/>
                    </a:lnTo>
                    <a:lnTo>
                      <a:pt x="2" y="20"/>
                    </a:lnTo>
                    <a:lnTo>
                      <a:pt x="5" y="24"/>
                    </a:lnTo>
                    <a:lnTo>
                      <a:pt x="10"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77" name="Freeform 815"/>
              <p:cNvSpPr>
                <a:spLocks/>
              </p:cNvSpPr>
              <p:nvPr/>
            </p:nvSpPr>
            <p:spPr bwMode="auto">
              <a:xfrm>
                <a:off x="3222" y="2150"/>
                <a:ext cx="8" cy="11"/>
              </a:xfrm>
              <a:custGeom>
                <a:avLst/>
                <a:gdLst>
                  <a:gd name="T0" fmla="*/ 5 w 16"/>
                  <a:gd name="T1" fmla="*/ 11 h 22"/>
                  <a:gd name="T2" fmla="*/ 5 w 16"/>
                  <a:gd name="T3" fmla="*/ 10 h 22"/>
                  <a:gd name="T4" fmla="*/ 8 w 16"/>
                  <a:gd name="T5" fmla="*/ 8 h 22"/>
                  <a:gd name="T6" fmla="*/ 5 w 16"/>
                  <a:gd name="T7" fmla="*/ 0 h 22"/>
                  <a:gd name="T8" fmla="*/ 2 w 16"/>
                  <a:gd name="T9" fmla="*/ 3 h 22"/>
                  <a:gd name="T10" fmla="*/ 2 w 16"/>
                  <a:gd name="T11" fmla="*/ 2 h 22"/>
                  <a:gd name="T12" fmla="*/ 2 w 16"/>
                  <a:gd name="T13" fmla="*/ 3 h 22"/>
                  <a:gd name="T14" fmla="*/ 0 w 16"/>
                  <a:gd name="T15" fmla="*/ 6 h 22"/>
                  <a:gd name="T16" fmla="*/ 1 w 16"/>
                  <a:gd name="T17" fmla="*/ 9 h 22"/>
                  <a:gd name="T18" fmla="*/ 3 w 16"/>
                  <a:gd name="T19" fmla="*/ 11 h 22"/>
                  <a:gd name="T20" fmla="*/ 5 w 16"/>
                  <a:gd name="T21" fmla="*/ 10 h 22"/>
                  <a:gd name="T22" fmla="*/ 5 w 16"/>
                  <a:gd name="T23" fmla="*/ 11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22">
                    <a:moveTo>
                      <a:pt x="10" y="22"/>
                    </a:moveTo>
                    <a:lnTo>
                      <a:pt x="10" y="20"/>
                    </a:lnTo>
                    <a:lnTo>
                      <a:pt x="16" y="15"/>
                    </a:lnTo>
                    <a:lnTo>
                      <a:pt x="10" y="0"/>
                    </a:lnTo>
                    <a:lnTo>
                      <a:pt x="3" y="6"/>
                    </a:lnTo>
                    <a:lnTo>
                      <a:pt x="3" y="4"/>
                    </a:lnTo>
                    <a:lnTo>
                      <a:pt x="3" y="6"/>
                    </a:lnTo>
                    <a:lnTo>
                      <a:pt x="0" y="11"/>
                    </a:lnTo>
                    <a:lnTo>
                      <a:pt x="1" y="18"/>
                    </a:lnTo>
                    <a:lnTo>
                      <a:pt x="5" y="22"/>
                    </a:lnTo>
                    <a:lnTo>
                      <a:pt x="10" y="20"/>
                    </a:lnTo>
                    <a:lnTo>
                      <a:pt x="10"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78" name="Freeform 816"/>
              <p:cNvSpPr>
                <a:spLocks/>
              </p:cNvSpPr>
              <p:nvPr/>
            </p:nvSpPr>
            <p:spPr bwMode="auto">
              <a:xfrm>
                <a:off x="3218" y="2152"/>
                <a:ext cx="9" cy="12"/>
              </a:xfrm>
              <a:custGeom>
                <a:avLst/>
                <a:gdLst>
                  <a:gd name="T0" fmla="*/ 5 w 19"/>
                  <a:gd name="T1" fmla="*/ 12 h 23"/>
                  <a:gd name="T2" fmla="*/ 5 w 19"/>
                  <a:gd name="T3" fmla="*/ 12 h 23"/>
                  <a:gd name="T4" fmla="*/ 9 w 19"/>
                  <a:gd name="T5" fmla="*/ 9 h 23"/>
                  <a:gd name="T6" fmla="*/ 6 w 19"/>
                  <a:gd name="T7" fmla="*/ 0 h 23"/>
                  <a:gd name="T8" fmla="*/ 2 w 19"/>
                  <a:gd name="T9" fmla="*/ 3 h 23"/>
                  <a:gd name="T10" fmla="*/ 2 w 19"/>
                  <a:gd name="T11" fmla="*/ 3 h 23"/>
                  <a:gd name="T12" fmla="*/ 2 w 19"/>
                  <a:gd name="T13" fmla="*/ 4 h 23"/>
                  <a:gd name="T14" fmla="*/ 0 w 19"/>
                  <a:gd name="T15" fmla="*/ 6 h 23"/>
                  <a:gd name="T16" fmla="*/ 1 w 19"/>
                  <a:gd name="T17" fmla="*/ 8 h 23"/>
                  <a:gd name="T18" fmla="*/ 2 w 19"/>
                  <a:gd name="T19" fmla="*/ 11 h 23"/>
                  <a:gd name="T20" fmla="*/ 5 w 19"/>
                  <a:gd name="T21" fmla="*/ 11 h 23"/>
                  <a:gd name="T22" fmla="*/ 5 w 19"/>
                  <a:gd name="T23" fmla="*/ 12 h 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 h="23">
                    <a:moveTo>
                      <a:pt x="10" y="23"/>
                    </a:moveTo>
                    <a:lnTo>
                      <a:pt x="10" y="23"/>
                    </a:lnTo>
                    <a:lnTo>
                      <a:pt x="19" y="18"/>
                    </a:lnTo>
                    <a:lnTo>
                      <a:pt x="12" y="0"/>
                    </a:lnTo>
                    <a:lnTo>
                      <a:pt x="4" y="5"/>
                    </a:lnTo>
                    <a:lnTo>
                      <a:pt x="4" y="7"/>
                    </a:lnTo>
                    <a:lnTo>
                      <a:pt x="0" y="11"/>
                    </a:lnTo>
                    <a:lnTo>
                      <a:pt x="2" y="16"/>
                    </a:lnTo>
                    <a:lnTo>
                      <a:pt x="5" y="22"/>
                    </a:lnTo>
                    <a:lnTo>
                      <a:pt x="10" y="22"/>
                    </a:lnTo>
                    <a:lnTo>
                      <a:pt x="1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79" name="Freeform 817"/>
              <p:cNvSpPr>
                <a:spLocks/>
              </p:cNvSpPr>
              <p:nvPr/>
            </p:nvSpPr>
            <p:spPr bwMode="auto">
              <a:xfrm>
                <a:off x="3208" y="2155"/>
                <a:ext cx="15" cy="14"/>
              </a:xfrm>
              <a:custGeom>
                <a:avLst/>
                <a:gdLst>
                  <a:gd name="T0" fmla="*/ 4 w 28"/>
                  <a:gd name="T1" fmla="*/ 14 h 29"/>
                  <a:gd name="T2" fmla="*/ 5 w 28"/>
                  <a:gd name="T3" fmla="*/ 14 h 29"/>
                  <a:gd name="T4" fmla="*/ 15 w 28"/>
                  <a:gd name="T5" fmla="*/ 9 h 29"/>
                  <a:gd name="T6" fmla="*/ 12 w 28"/>
                  <a:gd name="T7" fmla="*/ 0 h 29"/>
                  <a:gd name="T8" fmla="*/ 2 w 28"/>
                  <a:gd name="T9" fmla="*/ 5 h 29"/>
                  <a:gd name="T10" fmla="*/ 3 w 28"/>
                  <a:gd name="T11" fmla="*/ 5 h 29"/>
                  <a:gd name="T12" fmla="*/ 2 w 28"/>
                  <a:gd name="T13" fmla="*/ 5 h 29"/>
                  <a:gd name="T14" fmla="*/ 0 w 28"/>
                  <a:gd name="T15" fmla="*/ 8 h 29"/>
                  <a:gd name="T16" fmla="*/ 0 w 28"/>
                  <a:gd name="T17" fmla="*/ 11 h 29"/>
                  <a:gd name="T18" fmla="*/ 3 w 28"/>
                  <a:gd name="T19" fmla="*/ 14 h 29"/>
                  <a:gd name="T20" fmla="*/ 5 w 28"/>
                  <a:gd name="T21" fmla="*/ 14 h 29"/>
                  <a:gd name="T22" fmla="*/ 4 w 28"/>
                  <a:gd name="T23" fmla="*/ 14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8" y="29"/>
                    </a:moveTo>
                    <a:lnTo>
                      <a:pt x="10" y="29"/>
                    </a:lnTo>
                    <a:lnTo>
                      <a:pt x="28" y="18"/>
                    </a:lnTo>
                    <a:lnTo>
                      <a:pt x="22" y="0"/>
                    </a:lnTo>
                    <a:lnTo>
                      <a:pt x="3" y="11"/>
                    </a:lnTo>
                    <a:lnTo>
                      <a:pt x="5" y="11"/>
                    </a:lnTo>
                    <a:lnTo>
                      <a:pt x="3" y="11"/>
                    </a:lnTo>
                    <a:lnTo>
                      <a:pt x="0" y="17"/>
                    </a:lnTo>
                    <a:lnTo>
                      <a:pt x="0" y="22"/>
                    </a:lnTo>
                    <a:lnTo>
                      <a:pt x="5" y="29"/>
                    </a:lnTo>
                    <a:lnTo>
                      <a:pt x="10" y="29"/>
                    </a:lnTo>
                    <a:lnTo>
                      <a:pt x="8"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80" name="Freeform 818"/>
              <p:cNvSpPr>
                <a:spLocks/>
              </p:cNvSpPr>
              <p:nvPr/>
            </p:nvSpPr>
            <p:spPr bwMode="auto">
              <a:xfrm>
                <a:off x="3198" y="2160"/>
                <a:ext cx="15" cy="15"/>
              </a:xfrm>
              <a:custGeom>
                <a:avLst/>
                <a:gdLst>
                  <a:gd name="T0" fmla="*/ 4 w 28"/>
                  <a:gd name="T1" fmla="*/ 15 h 29"/>
                  <a:gd name="T2" fmla="*/ 4 w 28"/>
                  <a:gd name="T3" fmla="*/ 15 h 29"/>
                  <a:gd name="T4" fmla="*/ 15 w 28"/>
                  <a:gd name="T5" fmla="*/ 9 h 29"/>
                  <a:gd name="T6" fmla="*/ 13 w 28"/>
                  <a:gd name="T7" fmla="*/ 0 h 29"/>
                  <a:gd name="T8" fmla="*/ 3 w 28"/>
                  <a:gd name="T9" fmla="*/ 6 h 29"/>
                  <a:gd name="T10" fmla="*/ 3 w 28"/>
                  <a:gd name="T11" fmla="*/ 6 h 29"/>
                  <a:gd name="T12" fmla="*/ 3 w 28"/>
                  <a:gd name="T13" fmla="*/ 6 h 29"/>
                  <a:gd name="T14" fmla="*/ 1 w 28"/>
                  <a:gd name="T15" fmla="*/ 9 h 29"/>
                  <a:gd name="T16" fmla="*/ 0 w 28"/>
                  <a:gd name="T17" fmla="*/ 11 h 29"/>
                  <a:gd name="T18" fmla="*/ 2 w 28"/>
                  <a:gd name="T19" fmla="*/ 15 h 29"/>
                  <a:gd name="T20" fmla="*/ 4 w 28"/>
                  <a:gd name="T21" fmla="*/ 15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8" y="29"/>
                    </a:moveTo>
                    <a:lnTo>
                      <a:pt x="8" y="29"/>
                    </a:lnTo>
                    <a:lnTo>
                      <a:pt x="28" y="18"/>
                    </a:lnTo>
                    <a:lnTo>
                      <a:pt x="25" y="0"/>
                    </a:lnTo>
                    <a:lnTo>
                      <a:pt x="5" y="11"/>
                    </a:lnTo>
                    <a:lnTo>
                      <a:pt x="2" y="17"/>
                    </a:lnTo>
                    <a:lnTo>
                      <a:pt x="0" y="22"/>
                    </a:lnTo>
                    <a:lnTo>
                      <a:pt x="3" y="29"/>
                    </a:lnTo>
                    <a:lnTo>
                      <a:pt x="8"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81" name="Freeform 819"/>
              <p:cNvSpPr>
                <a:spLocks/>
              </p:cNvSpPr>
              <p:nvPr/>
            </p:nvSpPr>
            <p:spPr bwMode="auto">
              <a:xfrm>
                <a:off x="3189" y="2166"/>
                <a:ext cx="14" cy="13"/>
              </a:xfrm>
              <a:custGeom>
                <a:avLst/>
                <a:gdLst>
                  <a:gd name="T0" fmla="*/ 5 w 27"/>
                  <a:gd name="T1" fmla="*/ 13 h 27"/>
                  <a:gd name="T2" fmla="*/ 5 w 27"/>
                  <a:gd name="T3" fmla="*/ 13 h 27"/>
                  <a:gd name="T4" fmla="*/ 14 w 27"/>
                  <a:gd name="T5" fmla="*/ 9 h 27"/>
                  <a:gd name="T6" fmla="*/ 12 w 27"/>
                  <a:gd name="T7" fmla="*/ 0 h 27"/>
                  <a:gd name="T8" fmla="*/ 3 w 27"/>
                  <a:gd name="T9" fmla="*/ 4 h 27"/>
                  <a:gd name="T10" fmla="*/ 3 w 27"/>
                  <a:gd name="T11" fmla="*/ 4 h 27"/>
                  <a:gd name="T12" fmla="*/ 3 w 27"/>
                  <a:gd name="T13" fmla="*/ 4 h 27"/>
                  <a:gd name="T14" fmla="*/ 1 w 27"/>
                  <a:gd name="T15" fmla="*/ 7 h 27"/>
                  <a:gd name="T16" fmla="*/ 0 w 27"/>
                  <a:gd name="T17" fmla="*/ 10 h 27"/>
                  <a:gd name="T18" fmla="*/ 2 w 27"/>
                  <a:gd name="T19" fmla="*/ 13 h 27"/>
                  <a:gd name="T20" fmla="*/ 5 w 27"/>
                  <a:gd name="T21" fmla="*/ 13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7" h="27">
                    <a:moveTo>
                      <a:pt x="9" y="27"/>
                    </a:moveTo>
                    <a:lnTo>
                      <a:pt x="9" y="27"/>
                    </a:lnTo>
                    <a:lnTo>
                      <a:pt x="27" y="18"/>
                    </a:lnTo>
                    <a:lnTo>
                      <a:pt x="24" y="0"/>
                    </a:lnTo>
                    <a:lnTo>
                      <a:pt x="5" y="9"/>
                    </a:lnTo>
                    <a:lnTo>
                      <a:pt x="2" y="15"/>
                    </a:lnTo>
                    <a:lnTo>
                      <a:pt x="0" y="20"/>
                    </a:lnTo>
                    <a:lnTo>
                      <a:pt x="4" y="27"/>
                    </a:lnTo>
                    <a:lnTo>
                      <a:pt x="9"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82" name="Freeform 820"/>
              <p:cNvSpPr>
                <a:spLocks/>
              </p:cNvSpPr>
              <p:nvPr/>
            </p:nvSpPr>
            <p:spPr bwMode="auto">
              <a:xfrm>
                <a:off x="3179" y="2170"/>
                <a:ext cx="14" cy="15"/>
              </a:xfrm>
              <a:custGeom>
                <a:avLst/>
                <a:gdLst>
                  <a:gd name="T0" fmla="*/ 4 w 29"/>
                  <a:gd name="T1" fmla="*/ 15 h 29"/>
                  <a:gd name="T2" fmla="*/ 4 w 29"/>
                  <a:gd name="T3" fmla="*/ 15 h 29"/>
                  <a:gd name="T4" fmla="*/ 14 w 29"/>
                  <a:gd name="T5" fmla="*/ 9 h 29"/>
                  <a:gd name="T6" fmla="*/ 12 w 29"/>
                  <a:gd name="T7" fmla="*/ 0 h 29"/>
                  <a:gd name="T8" fmla="*/ 2 w 29"/>
                  <a:gd name="T9" fmla="*/ 6 h 29"/>
                  <a:gd name="T10" fmla="*/ 2 w 29"/>
                  <a:gd name="T11" fmla="*/ 6 h 29"/>
                  <a:gd name="T12" fmla="*/ 2 w 29"/>
                  <a:gd name="T13" fmla="*/ 6 h 29"/>
                  <a:gd name="T14" fmla="*/ 1 w 29"/>
                  <a:gd name="T15" fmla="*/ 8 h 29"/>
                  <a:gd name="T16" fmla="*/ 0 w 29"/>
                  <a:gd name="T17" fmla="*/ 11 h 29"/>
                  <a:gd name="T18" fmla="*/ 2 w 29"/>
                  <a:gd name="T19" fmla="*/ 15 h 29"/>
                  <a:gd name="T20" fmla="*/ 4 w 29"/>
                  <a:gd name="T21" fmla="*/ 15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 h="29">
                    <a:moveTo>
                      <a:pt x="9" y="29"/>
                    </a:moveTo>
                    <a:lnTo>
                      <a:pt x="9" y="29"/>
                    </a:lnTo>
                    <a:lnTo>
                      <a:pt x="29" y="18"/>
                    </a:lnTo>
                    <a:lnTo>
                      <a:pt x="25" y="0"/>
                    </a:lnTo>
                    <a:lnTo>
                      <a:pt x="5" y="11"/>
                    </a:lnTo>
                    <a:lnTo>
                      <a:pt x="2" y="16"/>
                    </a:lnTo>
                    <a:lnTo>
                      <a:pt x="0" y="22"/>
                    </a:lnTo>
                    <a:lnTo>
                      <a:pt x="4" y="29"/>
                    </a:lnTo>
                    <a:lnTo>
                      <a:pt x="9"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83" name="Freeform 821"/>
              <p:cNvSpPr>
                <a:spLocks/>
              </p:cNvSpPr>
              <p:nvPr/>
            </p:nvSpPr>
            <p:spPr bwMode="auto">
              <a:xfrm>
                <a:off x="3169" y="2175"/>
                <a:ext cx="14" cy="15"/>
              </a:xfrm>
              <a:custGeom>
                <a:avLst/>
                <a:gdLst>
                  <a:gd name="T0" fmla="*/ 5 w 29"/>
                  <a:gd name="T1" fmla="*/ 15 h 29"/>
                  <a:gd name="T2" fmla="*/ 4 w 29"/>
                  <a:gd name="T3" fmla="*/ 15 h 29"/>
                  <a:gd name="T4" fmla="*/ 14 w 29"/>
                  <a:gd name="T5" fmla="*/ 9 h 29"/>
                  <a:gd name="T6" fmla="*/ 12 w 29"/>
                  <a:gd name="T7" fmla="*/ 0 h 29"/>
                  <a:gd name="T8" fmla="*/ 2 w 29"/>
                  <a:gd name="T9" fmla="*/ 6 h 29"/>
                  <a:gd name="T10" fmla="*/ 2 w 29"/>
                  <a:gd name="T11" fmla="*/ 6 h 29"/>
                  <a:gd name="T12" fmla="*/ 2 w 29"/>
                  <a:gd name="T13" fmla="*/ 6 h 29"/>
                  <a:gd name="T14" fmla="*/ 1 w 29"/>
                  <a:gd name="T15" fmla="*/ 8 h 29"/>
                  <a:gd name="T16" fmla="*/ 0 w 29"/>
                  <a:gd name="T17" fmla="*/ 11 h 29"/>
                  <a:gd name="T18" fmla="*/ 2 w 29"/>
                  <a:gd name="T19" fmla="*/ 15 h 29"/>
                  <a:gd name="T20" fmla="*/ 4 w 29"/>
                  <a:gd name="T21" fmla="*/ 15 h 29"/>
                  <a:gd name="T22" fmla="*/ 5 w 29"/>
                  <a:gd name="T23" fmla="*/ 1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10" y="29"/>
                    </a:moveTo>
                    <a:lnTo>
                      <a:pt x="9" y="29"/>
                    </a:lnTo>
                    <a:lnTo>
                      <a:pt x="29" y="18"/>
                    </a:lnTo>
                    <a:lnTo>
                      <a:pt x="25" y="0"/>
                    </a:lnTo>
                    <a:lnTo>
                      <a:pt x="5" y="11"/>
                    </a:lnTo>
                    <a:lnTo>
                      <a:pt x="4" y="11"/>
                    </a:lnTo>
                    <a:lnTo>
                      <a:pt x="5" y="11"/>
                    </a:lnTo>
                    <a:lnTo>
                      <a:pt x="2" y="16"/>
                    </a:lnTo>
                    <a:lnTo>
                      <a:pt x="0" y="22"/>
                    </a:lnTo>
                    <a:lnTo>
                      <a:pt x="4" y="29"/>
                    </a:lnTo>
                    <a:lnTo>
                      <a:pt x="9" y="29"/>
                    </a:lnTo>
                    <a:lnTo>
                      <a:pt x="1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84" name="Freeform 822"/>
              <p:cNvSpPr>
                <a:spLocks/>
              </p:cNvSpPr>
              <p:nvPr/>
            </p:nvSpPr>
            <p:spPr bwMode="auto">
              <a:xfrm>
                <a:off x="3160" y="2181"/>
                <a:ext cx="14" cy="14"/>
              </a:xfrm>
              <a:custGeom>
                <a:avLst/>
                <a:gdLst>
                  <a:gd name="T0" fmla="*/ 4 w 28"/>
                  <a:gd name="T1" fmla="*/ 14 h 29"/>
                  <a:gd name="T2" fmla="*/ 5 w 28"/>
                  <a:gd name="T3" fmla="*/ 14 h 29"/>
                  <a:gd name="T4" fmla="*/ 14 w 28"/>
                  <a:gd name="T5" fmla="*/ 9 h 29"/>
                  <a:gd name="T6" fmla="*/ 11 w 28"/>
                  <a:gd name="T7" fmla="*/ 0 h 29"/>
                  <a:gd name="T8" fmla="*/ 2 w 28"/>
                  <a:gd name="T9" fmla="*/ 5 h 29"/>
                  <a:gd name="T10" fmla="*/ 3 w 28"/>
                  <a:gd name="T11" fmla="*/ 5 h 29"/>
                  <a:gd name="T12" fmla="*/ 2 w 28"/>
                  <a:gd name="T13" fmla="*/ 5 h 29"/>
                  <a:gd name="T14" fmla="*/ 0 w 28"/>
                  <a:gd name="T15" fmla="*/ 8 h 29"/>
                  <a:gd name="T16" fmla="*/ 0 w 28"/>
                  <a:gd name="T17" fmla="*/ 11 h 29"/>
                  <a:gd name="T18" fmla="*/ 3 w 28"/>
                  <a:gd name="T19" fmla="*/ 14 h 29"/>
                  <a:gd name="T20" fmla="*/ 5 w 28"/>
                  <a:gd name="T21" fmla="*/ 14 h 29"/>
                  <a:gd name="T22" fmla="*/ 4 w 28"/>
                  <a:gd name="T23" fmla="*/ 14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8" y="29"/>
                    </a:moveTo>
                    <a:lnTo>
                      <a:pt x="10" y="29"/>
                    </a:lnTo>
                    <a:lnTo>
                      <a:pt x="28" y="18"/>
                    </a:lnTo>
                    <a:lnTo>
                      <a:pt x="22" y="0"/>
                    </a:lnTo>
                    <a:lnTo>
                      <a:pt x="3" y="11"/>
                    </a:lnTo>
                    <a:lnTo>
                      <a:pt x="5" y="11"/>
                    </a:lnTo>
                    <a:lnTo>
                      <a:pt x="3" y="11"/>
                    </a:lnTo>
                    <a:lnTo>
                      <a:pt x="0" y="16"/>
                    </a:lnTo>
                    <a:lnTo>
                      <a:pt x="0" y="22"/>
                    </a:lnTo>
                    <a:lnTo>
                      <a:pt x="5" y="29"/>
                    </a:lnTo>
                    <a:lnTo>
                      <a:pt x="10" y="29"/>
                    </a:lnTo>
                    <a:lnTo>
                      <a:pt x="8"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85" name="Freeform 823"/>
              <p:cNvSpPr>
                <a:spLocks/>
              </p:cNvSpPr>
              <p:nvPr/>
            </p:nvSpPr>
            <p:spPr bwMode="auto">
              <a:xfrm>
                <a:off x="3150" y="2186"/>
                <a:ext cx="14" cy="15"/>
              </a:xfrm>
              <a:custGeom>
                <a:avLst/>
                <a:gdLst>
                  <a:gd name="T0" fmla="*/ 4 w 28"/>
                  <a:gd name="T1" fmla="*/ 15 h 29"/>
                  <a:gd name="T2" fmla="*/ 4 w 28"/>
                  <a:gd name="T3" fmla="*/ 15 h 29"/>
                  <a:gd name="T4" fmla="*/ 14 w 28"/>
                  <a:gd name="T5" fmla="*/ 9 h 29"/>
                  <a:gd name="T6" fmla="*/ 13 w 28"/>
                  <a:gd name="T7" fmla="*/ 0 h 29"/>
                  <a:gd name="T8" fmla="*/ 3 w 28"/>
                  <a:gd name="T9" fmla="*/ 6 h 29"/>
                  <a:gd name="T10" fmla="*/ 3 w 28"/>
                  <a:gd name="T11" fmla="*/ 6 h 29"/>
                  <a:gd name="T12" fmla="*/ 3 w 28"/>
                  <a:gd name="T13" fmla="*/ 6 h 29"/>
                  <a:gd name="T14" fmla="*/ 1 w 28"/>
                  <a:gd name="T15" fmla="*/ 8 h 29"/>
                  <a:gd name="T16" fmla="*/ 0 w 28"/>
                  <a:gd name="T17" fmla="*/ 11 h 29"/>
                  <a:gd name="T18" fmla="*/ 2 w 28"/>
                  <a:gd name="T19" fmla="*/ 15 h 29"/>
                  <a:gd name="T20" fmla="*/ 4 w 28"/>
                  <a:gd name="T21" fmla="*/ 15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8" y="29"/>
                    </a:moveTo>
                    <a:lnTo>
                      <a:pt x="8" y="29"/>
                    </a:lnTo>
                    <a:lnTo>
                      <a:pt x="28" y="18"/>
                    </a:lnTo>
                    <a:lnTo>
                      <a:pt x="25" y="0"/>
                    </a:lnTo>
                    <a:lnTo>
                      <a:pt x="5" y="11"/>
                    </a:lnTo>
                    <a:lnTo>
                      <a:pt x="2" y="16"/>
                    </a:lnTo>
                    <a:lnTo>
                      <a:pt x="0" y="21"/>
                    </a:lnTo>
                    <a:lnTo>
                      <a:pt x="3" y="29"/>
                    </a:lnTo>
                    <a:lnTo>
                      <a:pt x="8"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86" name="Freeform 824"/>
              <p:cNvSpPr>
                <a:spLocks/>
              </p:cNvSpPr>
              <p:nvPr/>
            </p:nvSpPr>
            <p:spPr bwMode="auto">
              <a:xfrm>
                <a:off x="3140" y="2192"/>
                <a:ext cx="14" cy="14"/>
              </a:xfrm>
              <a:custGeom>
                <a:avLst/>
                <a:gdLst>
                  <a:gd name="T0" fmla="*/ 5 w 28"/>
                  <a:gd name="T1" fmla="*/ 14 h 28"/>
                  <a:gd name="T2" fmla="*/ 4 w 28"/>
                  <a:gd name="T3" fmla="*/ 14 h 28"/>
                  <a:gd name="T4" fmla="*/ 14 w 28"/>
                  <a:gd name="T5" fmla="*/ 9 h 28"/>
                  <a:gd name="T6" fmla="*/ 13 w 28"/>
                  <a:gd name="T7" fmla="*/ 0 h 28"/>
                  <a:gd name="T8" fmla="*/ 3 w 28"/>
                  <a:gd name="T9" fmla="*/ 5 h 28"/>
                  <a:gd name="T10" fmla="*/ 2 w 28"/>
                  <a:gd name="T11" fmla="*/ 5 h 28"/>
                  <a:gd name="T12" fmla="*/ 3 w 28"/>
                  <a:gd name="T13" fmla="*/ 5 h 28"/>
                  <a:gd name="T14" fmla="*/ 1 w 28"/>
                  <a:gd name="T15" fmla="*/ 8 h 28"/>
                  <a:gd name="T16" fmla="*/ 0 w 28"/>
                  <a:gd name="T17" fmla="*/ 11 h 28"/>
                  <a:gd name="T18" fmla="*/ 2 w 28"/>
                  <a:gd name="T19" fmla="*/ 14 h 28"/>
                  <a:gd name="T20" fmla="*/ 4 w 28"/>
                  <a:gd name="T21" fmla="*/ 14 h 28"/>
                  <a:gd name="T22" fmla="*/ 5 w 28"/>
                  <a:gd name="T23" fmla="*/ 14 h 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8">
                    <a:moveTo>
                      <a:pt x="10" y="28"/>
                    </a:moveTo>
                    <a:lnTo>
                      <a:pt x="8" y="28"/>
                    </a:lnTo>
                    <a:lnTo>
                      <a:pt x="28" y="18"/>
                    </a:lnTo>
                    <a:lnTo>
                      <a:pt x="25" y="0"/>
                    </a:lnTo>
                    <a:lnTo>
                      <a:pt x="5" y="10"/>
                    </a:lnTo>
                    <a:lnTo>
                      <a:pt x="3" y="10"/>
                    </a:lnTo>
                    <a:lnTo>
                      <a:pt x="5" y="10"/>
                    </a:lnTo>
                    <a:lnTo>
                      <a:pt x="2" y="16"/>
                    </a:lnTo>
                    <a:lnTo>
                      <a:pt x="0" y="21"/>
                    </a:lnTo>
                    <a:lnTo>
                      <a:pt x="3" y="28"/>
                    </a:lnTo>
                    <a:lnTo>
                      <a:pt x="8" y="28"/>
                    </a:lnTo>
                    <a:lnTo>
                      <a:pt x="10"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87" name="Freeform 825"/>
              <p:cNvSpPr>
                <a:spLocks/>
              </p:cNvSpPr>
              <p:nvPr/>
            </p:nvSpPr>
            <p:spPr bwMode="auto">
              <a:xfrm>
                <a:off x="3131" y="2197"/>
                <a:ext cx="14" cy="15"/>
              </a:xfrm>
              <a:custGeom>
                <a:avLst/>
                <a:gdLst>
                  <a:gd name="T0" fmla="*/ 4 w 29"/>
                  <a:gd name="T1" fmla="*/ 15 h 29"/>
                  <a:gd name="T2" fmla="*/ 5 w 29"/>
                  <a:gd name="T3" fmla="*/ 15 h 29"/>
                  <a:gd name="T4" fmla="*/ 14 w 29"/>
                  <a:gd name="T5" fmla="*/ 9 h 29"/>
                  <a:gd name="T6" fmla="*/ 11 w 29"/>
                  <a:gd name="T7" fmla="*/ 0 h 29"/>
                  <a:gd name="T8" fmla="*/ 2 w 29"/>
                  <a:gd name="T9" fmla="*/ 6 h 29"/>
                  <a:gd name="T10" fmla="*/ 2 w 29"/>
                  <a:gd name="T11" fmla="*/ 6 h 29"/>
                  <a:gd name="T12" fmla="*/ 2 w 29"/>
                  <a:gd name="T13" fmla="*/ 6 h 29"/>
                  <a:gd name="T14" fmla="*/ 0 w 29"/>
                  <a:gd name="T15" fmla="*/ 9 h 29"/>
                  <a:gd name="T16" fmla="*/ 0 w 29"/>
                  <a:gd name="T17" fmla="*/ 11 h 29"/>
                  <a:gd name="T18" fmla="*/ 2 w 29"/>
                  <a:gd name="T19" fmla="*/ 15 h 29"/>
                  <a:gd name="T20" fmla="*/ 5 w 29"/>
                  <a:gd name="T21" fmla="*/ 15 h 29"/>
                  <a:gd name="T22" fmla="*/ 4 w 29"/>
                  <a:gd name="T23" fmla="*/ 1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9" y="29"/>
                    </a:moveTo>
                    <a:lnTo>
                      <a:pt x="10" y="29"/>
                    </a:lnTo>
                    <a:lnTo>
                      <a:pt x="29" y="18"/>
                    </a:lnTo>
                    <a:lnTo>
                      <a:pt x="22" y="0"/>
                    </a:lnTo>
                    <a:lnTo>
                      <a:pt x="4" y="11"/>
                    </a:lnTo>
                    <a:lnTo>
                      <a:pt x="5" y="11"/>
                    </a:lnTo>
                    <a:lnTo>
                      <a:pt x="4" y="11"/>
                    </a:lnTo>
                    <a:lnTo>
                      <a:pt x="0" y="17"/>
                    </a:lnTo>
                    <a:lnTo>
                      <a:pt x="0" y="22"/>
                    </a:lnTo>
                    <a:lnTo>
                      <a:pt x="5" y="29"/>
                    </a:lnTo>
                    <a:lnTo>
                      <a:pt x="10" y="29"/>
                    </a:lnTo>
                    <a:lnTo>
                      <a:pt x="9"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88" name="Freeform 826"/>
              <p:cNvSpPr>
                <a:spLocks/>
              </p:cNvSpPr>
              <p:nvPr/>
            </p:nvSpPr>
            <p:spPr bwMode="auto">
              <a:xfrm>
                <a:off x="3121" y="2203"/>
                <a:ext cx="14" cy="14"/>
              </a:xfrm>
              <a:custGeom>
                <a:avLst/>
                <a:gdLst>
                  <a:gd name="T0" fmla="*/ 5 w 29"/>
                  <a:gd name="T1" fmla="*/ 14 h 29"/>
                  <a:gd name="T2" fmla="*/ 4 w 29"/>
                  <a:gd name="T3" fmla="*/ 14 h 29"/>
                  <a:gd name="T4" fmla="*/ 14 w 29"/>
                  <a:gd name="T5" fmla="*/ 9 h 29"/>
                  <a:gd name="T6" fmla="*/ 12 w 29"/>
                  <a:gd name="T7" fmla="*/ 0 h 29"/>
                  <a:gd name="T8" fmla="*/ 2 w 29"/>
                  <a:gd name="T9" fmla="*/ 5 h 29"/>
                  <a:gd name="T10" fmla="*/ 2 w 29"/>
                  <a:gd name="T11" fmla="*/ 5 h 29"/>
                  <a:gd name="T12" fmla="*/ 2 w 29"/>
                  <a:gd name="T13" fmla="*/ 5 h 29"/>
                  <a:gd name="T14" fmla="*/ 1 w 29"/>
                  <a:gd name="T15" fmla="*/ 8 h 29"/>
                  <a:gd name="T16" fmla="*/ 0 w 29"/>
                  <a:gd name="T17" fmla="*/ 11 h 29"/>
                  <a:gd name="T18" fmla="*/ 2 w 29"/>
                  <a:gd name="T19" fmla="*/ 14 h 29"/>
                  <a:gd name="T20" fmla="*/ 4 w 29"/>
                  <a:gd name="T21" fmla="*/ 14 h 29"/>
                  <a:gd name="T22" fmla="*/ 5 w 29"/>
                  <a:gd name="T23" fmla="*/ 14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10" y="29"/>
                    </a:moveTo>
                    <a:lnTo>
                      <a:pt x="9" y="29"/>
                    </a:lnTo>
                    <a:lnTo>
                      <a:pt x="29" y="18"/>
                    </a:lnTo>
                    <a:lnTo>
                      <a:pt x="25" y="0"/>
                    </a:lnTo>
                    <a:lnTo>
                      <a:pt x="5" y="11"/>
                    </a:lnTo>
                    <a:lnTo>
                      <a:pt x="4" y="11"/>
                    </a:lnTo>
                    <a:lnTo>
                      <a:pt x="5" y="11"/>
                    </a:lnTo>
                    <a:lnTo>
                      <a:pt x="2" y="17"/>
                    </a:lnTo>
                    <a:lnTo>
                      <a:pt x="0" y="22"/>
                    </a:lnTo>
                    <a:lnTo>
                      <a:pt x="4" y="29"/>
                    </a:lnTo>
                    <a:lnTo>
                      <a:pt x="9" y="29"/>
                    </a:lnTo>
                    <a:lnTo>
                      <a:pt x="1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89" name="Freeform 827"/>
              <p:cNvSpPr>
                <a:spLocks/>
              </p:cNvSpPr>
              <p:nvPr/>
            </p:nvSpPr>
            <p:spPr bwMode="auto">
              <a:xfrm>
                <a:off x="3112" y="2208"/>
                <a:ext cx="14" cy="15"/>
              </a:xfrm>
              <a:custGeom>
                <a:avLst/>
                <a:gdLst>
                  <a:gd name="T0" fmla="*/ 4 w 28"/>
                  <a:gd name="T1" fmla="*/ 15 h 29"/>
                  <a:gd name="T2" fmla="*/ 5 w 28"/>
                  <a:gd name="T3" fmla="*/ 15 h 29"/>
                  <a:gd name="T4" fmla="*/ 14 w 28"/>
                  <a:gd name="T5" fmla="*/ 9 h 29"/>
                  <a:gd name="T6" fmla="*/ 11 w 28"/>
                  <a:gd name="T7" fmla="*/ 0 h 29"/>
                  <a:gd name="T8" fmla="*/ 2 w 28"/>
                  <a:gd name="T9" fmla="*/ 6 h 29"/>
                  <a:gd name="T10" fmla="*/ 3 w 28"/>
                  <a:gd name="T11" fmla="*/ 6 h 29"/>
                  <a:gd name="T12" fmla="*/ 2 w 28"/>
                  <a:gd name="T13" fmla="*/ 6 h 29"/>
                  <a:gd name="T14" fmla="*/ 0 w 28"/>
                  <a:gd name="T15" fmla="*/ 8 h 29"/>
                  <a:gd name="T16" fmla="*/ 0 w 28"/>
                  <a:gd name="T17" fmla="*/ 11 h 29"/>
                  <a:gd name="T18" fmla="*/ 3 w 28"/>
                  <a:gd name="T19" fmla="*/ 15 h 29"/>
                  <a:gd name="T20" fmla="*/ 5 w 28"/>
                  <a:gd name="T21" fmla="*/ 15 h 29"/>
                  <a:gd name="T22" fmla="*/ 4 w 28"/>
                  <a:gd name="T23" fmla="*/ 1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8" y="29"/>
                    </a:moveTo>
                    <a:lnTo>
                      <a:pt x="10" y="29"/>
                    </a:lnTo>
                    <a:lnTo>
                      <a:pt x="28" y="18"/>
                    </a:lnTo>
                    <a:lnTo>
                      <a:pt x="22" y="0"/>
                    </a:lnTo>
                    <a:lnTo>
                      <a:pt x="3" y="11"/>
                    </a:lnTo>
                    <a:lnTo>
                      <a:pt x="5" y="11"/>
                    </a:lnTo>
                    <a:lnTo>
                      <a:pt x="3" y="11"/>
                    </a:lnTo>
                    <a:lnTo>
                      <a:pt x="0" y="16"/>
                    </a:lnTo>
                    <a:lnTo>
                      <a:pt x="0" y="22"/>
                    </a:lnTo>
                    <a:lnTo>
                      <a:pt x="5" y="29"/>
                    </a:lnTo>
                    <a:lnTo>
                      <a:pt x="10" y="29"/>
                    </a:lnTo>
                    <a:lnTo>
                      <a:pt x="8"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90" name="Freeform 828"/>
              <p:cNvSpPr>
                <a:spLocks/>
              </p:cNvSpPr>
              <p:nvPr/>
            </p:nvSpPr>
            <p:spPr bwMode="auto">
              <a:xfrm>
                <a:off x="3101" y="2213"/>
                <a:ext cx="15" cy="15"/>
              </a:xfrm>
              <a:custGeom>
                <a:avLst/>
                <a:gdLst>
                  <a:gd name="T0" fmla="*/ 4 w 28"/>
                  <a:gd name="T1" fmla="*/ 15 h 29"/>
                  <a:gd name="T2" fmla="*/ 4 w 28"/>
                  <a:gd name="T3" fmla="*/ 15 h 29"/>
                  <a:gd name="T4" fmla="*/ 15 w 28"/>
                  <a:gd name="T5" fmla="*/ 9 h 29"/>
                  <a:gd name="T6" fmla="*/ 13 w 28"/>
                  <a:gd name="T7" fmla="*/ 0 h 29"/>
                  <a:gd name="T8" fmla="*/ 3 w 28"/>
                  <a:gd name="T9" fmla="*/ 6 h 29"/>
                  <a:gd name="T10" fmla="*/ 3 w 28"/>
                  <a:gd name="T11" fmla="*/ 6 h 29"/>
                  <a:gd name="T12" fmla="*/ 3 w 28"/>
                  <a:gd name="T13" fmla="*/ 6 h 29"/>
                  <a:gd name="T14" fmla="*/ 1 w 28"/>
                  <a:gd name="T15" fmla="*/ 8 h 29"/>
                  <a:gd name="T16" fmla="*/ 0 w 28"/>
                  <a:gd name="T17" fmla="*/ 11 h 29"/>
                  <a:gd name="T18" fmla="*/ 2 w 28"/>
                  <a:gd name="T19" fmla="*/ 15 h 29"/>
                  <a:gd name="T20" fmla="*/ 4 w 28"/>
                  <a:gd name="T21" fmla="*/ 15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8" y="29"/>
                    </a:moveTo>
                    <a:lnTo>
                      <a:pt x="8" y="29"/>
                    </a:lnTo>
                    <a:lnTo>
                      <a:pt x="28" y="18"/>
                    </a:lnTo>
                    <a:lnTo>
                      <a:pt x="25" y="0"/>
                    </a:lnTo>
                    <a:lnTo>
                      <a:pt x="5" y="11"/>
                    </a:lnTo>
                    <a:lnTo>
                      <a:pt x="2" y="16"/>
                    </a:lnTo>
                    <a:lnTo>
                      <a:pt x="0" y="22"/>
                    </a:lnTo>
                    <a:lnTo>
                      <a:pt x="3" y="29"/>
                    </a:lnTo>
                    <a:lnTo>
                      <a:pt x="8"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91" name="Freeform 829"/>
              <p:cNvSpPr>
                <a:spLocks/>
              </p:cNvSpPr>
              <p:nvPr/>
            </p:nvSpPr>
            <p:spPr bwMode="auto">
              <a:xfrm>
                <a:off x="3091" y="2219"/>
                <a:ext cx="15" cy="14"/>
              </a:xfrm>
              <a:custGeom>
                <a:avLst/>
                <a:gdLst>
                  <a:gd name="T0" fmla="*/ 5 w 28"/>
                  <a:gd name="T1" fmla="*/ 14 h 29"/>
                  <a:gd name="T2" fmla="*/ 4 w 28"/>
                  <a:gd name="T3" fmla="*/ 14 h 29"/>
                  <a:gd name="T4" fmla="*/ 15 w 28"/>
                  <a:gd name="T5" fmla="*/ 9 h 29"/>
                  <a:gd name="T6" fmla="*/ 13 w 28"/>
                  <a:gd name="T7" fmla="*/ 0 h 29"/>
                  <a:gd name="T8" fmla="*/ 3 w 28"/>
                  <a:gd name="T9" fmla="*/ 5 h 29"/>
                  <a:gd name="T10" fmla="*/ 2 w 28"/>
                  <a:gd name="T11" fmla="*/ 5 h 29"/>
                  <a:gd name="T12" fmla="*/ 3 w 28"/>
                  <a:gd name="T13" fmla="*/ 5 h 29"/>
                  <a:gd name="T14" fmla="*/ 1 w 28"/>
                  <a:gd name="T15" fmla="*/ 8 h 29"/>
                  <a:gd name="T16" fmla="*/ 0 w 28"/>
                  <a:gd name="T17" fmla="*/ 11 h 29"/>
                  <a:gd name="T18" fmla="*/ 2 w 28"/>
                  <a:gd name="T19" fmla="*/ 14 h 29"/>
                  <a:gd name="T20" fmla="*/ 4 w 28"/>
                  <a:gd name="T21" fmla="*/ 14 h 29"/>
                  <a:gd name="T22" fmla="*/ 5 w 28"/>
                  <a:gd name="T23" fmla="*/ 14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10" y="29"/>
                    </a:moveTo>
                    <a:lnTo>
                      <a:pt x="8" y="29"/>
                    </a:lnTo>
                    <a:lnTo>
                      <a:pt x="28" y="18"/>
                    </a:lnTo>
                    <a:lnTo>
                      <a:pt x="25" y="0"/>
                    </a:lnTo>
                    <a:lnTo>
                      <a:pt x="5" y="11"/>
                    </a:lnTo>
                    <a:lnTo>
                      <a:pt x="3" y="11"/>
                    </a:lnTo>
                    <a:lnTo>
                      <a:pt x="5" y="11"/>
                    </a:lnTo>
                    <a:lnTo>
                      <a:pt x="2" y="16"/>
                    </a:lnTo>
                    <a:lnTo>
                      <a:pt x="0" y="22"/>
                    </a:lnTo>
                    <a:lnTo>
                      <a:pt x="3" y="29"/>
                    </a:lnTo>
                    <a:lnTo>
                      <a:pt x="8" y="29"/>
                    </a:lnTo>
                    <a:lnTo>
                      <a:pt x="1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92" name="Freeform 830"/>
              <p:cNvSpPr>
                <a:spLocks/>
              </p:cNvSpPr>
              <p:nvPr/>
            </p:nvSpPr>
            <p:spPr bwMode="auto">
              <a:xfrm>
                <a:off x="3082" y="2224"/>
                <a:ext cx="14" cy="15"/>
              </a:xfrm>
              <a:custGeom>
                <a:avLst/>
                <a:gdLst>
                  <a:gd name="T0" fmla="*/ 4 w 28"/>
                  <a:gd name="T1" fmla="*/ 15 h 29"/>
                  <a:gd name="T2" fmla="*/ 5 w 28"/>
                  <a:gd name="T3" fmla="*/ 15 h 29"/>
                  <a:gd name="T4" fmla="*/ 14 w 28"/>
                  <a:gd name="T5" fmla="*/ 9 h 29"/>
                  <a:gd name="T6" fmla="*/ 11 w 28"/>
                  <a:gd name="T7" fmla="*/ 0 h 29"/>
                  <a:gd name="T8" fmla="*/ 2 w 28"/>
                  <a:gd name="T9" fmla="*/ 6 h 29"/>
                  <a:gd name="T10" fmla="*/ 3 w 28"/>
                  <a:gd name="T11" fmla="*/ 6 h 29"/>
                  <a:gd name="T12" fmla="*/ 2 w 28"/>
                  <a:gd name="T13" fmla="*/ 6 h 29"/>
                  <a:gd name="T14" fmla="*/ 0 w 28"/>
                  <a:gd name="T15" fmla="*/ 8 h 29"/>
                  <a:gd name="T16" fmla="*/ 0 w 28"/>
                  <a:gd name="T17" fmla="*/ 11 h 29"/>
                  <a:gd name="T18" fmla="*/ 3 w 28"/>
                  <a:gd name="T19" fmla="*/ 15 h 29"/>
                  <a:gd name="T20" fmla="*/ 5 w 28"/>
                  <a:gd name="T21" fmla="*/ 15 h 29"/>
                  <a:gd name="T22" fmla="*/ 4 w 28"/>
                  <a:gd name="T23" fmla="*/ 1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8" y="29"/>
                    </a:moveTo>
                    <a:lnTo>
                      <a:pt x="10" y="29"/>
                    </a:lnTo>
                    <a:lnTo>
                      <a:pt x="28" y="18"/>
                    </a:lnTo>
                    <a:lnTo>
                      <a:pt x="21" y="0"/>
                    </a:lnTo>
                    <a:lnTo>
                      <a:pt x="3" y="11"/>
                    </a:lnTo>
                    <a:lnTo>
                      <a:pt x="5" y="11"/>
                    </a:lnTo>
                    <a:lnTo>
                      <a:pt x="3" y="11"/>
                    </a:lnTo>
                    <a:lnTo>
                      <a:pt x="0" y="16"/>
                    </a:lnTo>
                    <a:lnTo>
                      <a:pt x="0" y="21"/>
                    </a:lnTo>
                    <a:lnTo>
                      <a:pt x="5" y="29"/>
                    </a:lnTo>
                    <a:lnTo>
                      <a:pt x="10" y="29"/>
                    </a:lnTo>
                    <a:lnTo>
                      <a:pt x="8"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93" name="Freeform 831"/>
              <p:cNvSpPr>
                <a:spLocks/>
              </p:cNvSpPr>
              <p:nvPr/>
            </p:nvSpPr>
            <p:spPr bwMode="auto">
              <a:xfrm>
                <a:off x="3072" y="2230"/>
                <a:ext cx="14" cy="14"/>
              </a:xfrm>
              <a:custGeom>
                <a:avLst/>
                <a:gdLst>
                  <a:gd name="T0" fmla="*/ 4 w 29"/>
                  <a:gd name="T1" fmla="*/ 14 h 28"/>
                  <a:gd name="T2" fmla="*/ 4 w 29"/>
                  <a:gd name="T3" fmla="*/ 14 h 28"/>
                  <a:gd name="T4" fmla="*/ 14 w 29"/>
                  <a:gd name="T5" fmla="*/ 9 h 28"/>
                  <a:gd name="T6" fmla="*/ 13 w 29"/>
                  <a:gd name="T7" fmla="*/ 0 h 28"/>
                  <a:gd name="T8" fmla="*/ 3 w 29"/>
                  <a:gd name="T9" fmla="*/ 5 h 28"/>
                  <a:gd name="T10" fmla="*/ 3 w 29"/>
                  <a:gd name="T11" fmla="*/ 5 h 28"/>
                  <a:gd name="T12" fmla="*/ 3 w 29"/>
                  <a:gd name="T13" fmla="*/ 5 h 28"/>
                  <a:gd name="T14" fmla="*/ 1 w 29"/>
                  <a:gd name="T15" fmla="*/ 8 h 28"/>
                  <a:gd name="T16" fmla="*/ 0 w 29"/>
                  <a:gd name="T17" fmla="*/ 11 h 28"/>
                  <a:gd name="T18" fmla="*/ 2 w 29"/>
                  <a:gd name="T19" fmla="*/ 14 h 28"/>
                  <a:gd name="T20" fmla="*/ 4 w 29"/>
                  <a:gd name="T21" fmla="*/ 14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 h="28">
                    <a:moveTo>
                      <a:pt x="9" y="28"/>
                    </a:moveTo>
                    <a:lnTo>
                      <a:pt x="9" y="28"/>
                    </a:lnTo>
                    <a:lnTo>
                      <a:pt x="29" y="18"/>
                    </a:lnTo>
                    <a:lnTo>
                      <a:pt x="26" y="0"/>
                    </a:lnTo>
                    <a:lnTo>
                      <a:pt x="6" y="10"/>
                    </a:lnTo>
                    <a:lnTo>
                      <a:pt x="2" y="16"/>
                    </a:lnTo>
                    <a:lnTo>
                      <a:pt x="0" y="21"/>
                    </a:lnTo>
                    <a:lnTo>
                      <a:pt x="4" y="28"/>
                    </a:lnTo>
                    <a:lnTo>
                      <a:pt x="9"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94" name="Freeform 832"/>
              <p:cNvSpPr>
                <a:spLocks/>
              </p:cNvSpPr>
              <p:nvPr/>
            </p:nvSpPr>
            <p:spPr bwMode="auto">
              <a:xfrm>
                <a:off x="3062" y="2235"/>
                <a:ext cx="14" cy="15"/>
              </a:xfrm>
              <a:custGeom>
                <a:avLst/>
                <a:gdLst>
                  <a:gd name="T0" fmla="*/ 5 w 29"/>
                  <a:gd name="T1" fmla="*/ 15 h 29"/>
                  <a:gd name="T2" fmla="*/ 4 w 29"/>
                  <a:gd name="T3" fmla="*/ 15 h 29"/>
                  <a:gd name="T4" fmla="*/ 14 w 29"/>
                  <a:gd name="T5" fmla="*/ 9 h 29"/>
                  <a:gd name="T6" fmla="*/ 13 w 29"/>
                  <a:gd name="T7" fmla="*/ 0 h 29"/>
                  <a:gd name="T8" fmla="*/ 2 w 29"/>
                  <a:gd name="T9" fmla="*/ 6 h 29"/>
                  <a:gd name="T10" fmla="*/ 2 w 29"/>
                  <a:gd name="T11" fmla="*/ 6 h 29"/>
                  <a:gd name="T12" fmla="*/ 2 w 29"/>
                  <a:gd name="T13" fmla="*/ 6 h 29"/>
                  <a:gd name="T14" fmla="*/ 1 w 29"/>
                  <a:gd name="T15" fmla="*/ 9 h 29"/>
                  <a:gd name="T16" fmla="*/ 0 w 29"/>
                  <a:gd name="T17" fmla="*/ 11 h 29"/>
                  <a:gd name="T18" fmla="*/ 2 w 29"/>
                  <a:gd name="T19" fmla="*/ 15 h 29"/>
                  <a:gd name="T20" fmla="*/ 4 w 29"/>
                  <a:gd name="T21" fmla="*/ 15 h 29"/>
                  <a:gd name="T22" fmla="*/ 5 w 29"/>
                  <a:gd name="T23" fmla="*/ 1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10" y="29"/>
                    </a:moveTo>
                    <a:lnTo>
                      <a:pt x="9" y="29"/>
                    </a:lnTo>
                    <a:lnTo>
                      <a:pt x="29" y="18"/>
                    </a:lnTo>
                    <a:lnTo>
                      <a:pt x="26" y="0"/>
                    </a:lnTo>
                    <a:lnTo>
                      <a:pt x="5" y="11"/>
                    </a:lnTo>
                    <a:lnTo>
                      <a:pt x="4" y="11"/>
                    </a:lnTo>
                    <a:lnTo>
                      <a:pt x="5" y="11"/>
                    </a:lnTo>
                    <a:lnTo>
                      <a:pt x="2" y="17"/>
                    </a:lnTo>
                    <a:lnTo>
                      <a:pt x="0" y="22"/>
                    </a:lnTo>
                    <a:lnTo>
                      <a:pt x="4" y="29"/>
                    </a:lnTo>
                    <a:lnTo>
                      <a:pt x="9" y="29"/>
                    </a:lnTo>
                    <a:lnTo>
                      <a:pt x="1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95" name="Freeform 833"/>
              <p:cNvSpPr>
                <a:spLocks/>
              </p:cNvSpPr>
              <p:nvPr/>
            </p:nvSpPr>
            <p:spPr bwMode="auto">
              <a:xfrm>
                <a:off x="3053" y="2241"/>
                <a:ext cx="14" cy="14"/>
              </a:xfrm>
              <a:custGeom>
                <a:avLst/>
                <a:gdLst>
                  <a:gd name="T0" fmla="*/ 4 w 28"/>
                  <a:gd name="T1" fmla="*/ 14 h 29"/>
                  <a:gd name="T2" fmla="*/ 5 w 28"/>
                  <a:gd name="T3" fmla="*/ 14 h 29"/>
                  <a:gd name="T4" fmla="*/ 14 w 28"/>
                  <a:gd name="T5" fmla="*/ 9 h 29"/>
                  <a:gd name="T6" fmla="*/ 11 w 28"/>
                  <a:gd name="T7" fmla="*/ 0 h 29"/>
                  <a:gd name="T8" fmla="*/ 2 w 28"/>
                  <a:gd name="T9" fmla="*/ 5 h 29"/>
                  <a:gd name="T10" fmla="*/ 3 w 28"/>
                  <a:gd name="T11" fmla="*/ 5 h 29"/>
                  <a:gd name="T12" fmla="*/ 2 w 28"/>
                  <a:gd name="T13" fmla="*/ 5 h 29"/>
                  <a:gd name="T14" fmla="*/ 0 w 28"/>
                  <a:gd name="T15" fmla="*/ 8 h 29"/>
                  <a:gd name="T16" fmla="*/ 0 w 28"/>
                  <a:gd name="T17" fmla="*/ 11 h 29"/>
                  <a:gd name="T18" fmla="*/ 3 w 28"/>
                  <a:gd name="T19" fmla="*/ 14 h 29"/>
                  <a:gd name="T20" fmla="*/ 5 w 28"/>
                  <a:gd name="T21" fmla="*/ 14 h 29"/>
                  <a:gd name="T22" fmla="*/ 4 w 28"/>
                  <a:gd name="T23" fmla="*/ 14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8" y="29"/>
                    </a:moveTo>
                    <a:lnTo>
                      <a:pt x="10" y="29"/>
                    </a:lnTo>
                    <a:lnTo>
                      <a:pt x="28" y="18"/>
                    </a:lnTo>
                    <a:lnTo>
                      <a:pt x="22" y="0"/>
                    </a:lnTo>
                    <a:lnTo>
                      <a:pt x="3" y="11"/>
                    </a:lnTo>
                    <a:lnTo>
                      <a:pt x="5" y="11"/>
                    </a:lnTo>
                    <a:lnTo>
                      <a:pt x="3" y="11"/>
                    </a:lnTo>
                    <a:lnTo>
                      <a:pt x="0" y="16"/>
                    </a:lnTo>
                    <a:lnTo>
                      <a:pt x="0" y="22"/>
                    </a:lnTo>
                    <a:lnTo>
                      <a:pt x="5" y="29"/>
                    </a:lnTo>
                    <a:lnTo>
                      <a:pt x="10" y="29"/>
                    </a:lnTo>
                    <a:lnTo>
                      <a:pt x="8"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96" name="Freeform 834"/>
              <p:cNvSpPr>
                <a:spLocks/>
              </p:cNvSpPr>
              <p:nvPr/>
            </p:nvSpPr>
            <p:spPr bwMode="auto">
              <a:xfrm>
                <a:off x="3043" y="2246"/>
                <a:ext cx="14" cy="15"/>
              </a:xfrm>
              <a:custGeom>
                <a:avLst/>
                <a:gdLst>
                  <a:gd name="T0" fmla="*/ 4 w 28"/>
                  <a:gd name="T1" fmla="*/ 15 h 29"/>
                  <a:gd name="T2" fmla="*/ 4 w 28"/>
                  <a:gd name="T3" fmla="*/ 15 h 29"/>
                  <a:gd name="T4" fmla="*/ 14 w 28"/>
                  <a:gd name="T5" fmla="*/ 9 h 29"/>
                  <a:gd name="T6" fmla="*/ 13 w 28"/>
                  <a:gd name="T7" fmla="*/ 0 h 29"/>
                  <a:gd name="T8" fmla="*/ 3 w 28"/>
                  <a:gd name="T9" fmla="*/ 6 h 29"/>
                  <a:gd name="T10" fmla="*/ 3 w 28"/>
                  <a:gd name="T11" fmla="*/ 6 h 29"/>
                  <a:gd name="T12" fmla="*/ 3 w 28"/>
                  <a:gd name="T13" fmla="*/ 6 h 29"/>
                  <a:gd name="T14" fmla="*/ 1 w 28"/>
                  <a:gd name="T15" fmla="*/ 8 h 29"/>
                  <a:gd name="T16" fmla="*/ 0 w 28"/>
                  <a:gd name="T17" fmla="*/ 11 h 29"/>
                  <a:gd name="T18" fmla="*/ 2 w 28"/>
                  <a:gd name="T19" fmla="*/ 15 h 29"/>
                  <a:gd name="T20" fmla="*/ 4 w 28"/>
                  <a:gd name="T21" fmla="*/ 15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8" y="29"/>
                    </a:moveTo>
                    <a:lnTo>
                      <a:pt x="8" y="29"/>
                    </a:lnTo>
                    <a:lnTo>
                      <a:pt x="28" y="18"/>
                    </a:lnTo>
                    <a:lnTo>
                      <a:pt x="25" y="0"/>
                    </a:lnTo>
                    <a:lnTo>
                      <a:pt x="5" y="11"/>
                    </a:lnTo>
                    <a:lnTo>
                      <a:pt x="2" y="16"/>
                    </a:lnTo>
                    <a:lnTo>
                      <a:pt x="0" y="22"/>
                    </a:lnTo>
                    <a:lnTo>
                      <a:pt x="3" y="29"/>
                    </a:lnTo>
                    <a:lnTo>
                      <a:pt x="8"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97" name="Freeform 835"/>
              <p:cNvSpPr>
                <a:spLocks/>
              </p:cNvSpPr>
              <p:nvPr/>
            </p:nvSpPr>
            <p:spPr bwMode="auto">
              <a:xfrm>
                <a:off x="3034" y="2251"/>
                <a:ext cx="13" cy="14"/>
              </a:xfrm>
              <a:custGeom>
                <a:avLst/>
                <a:gdLst>
                  <a:gd name="T0" fmla="*/ 4 w 26"/>
                  <a:gd name="T1" fmla="*/ 14 h 27"/>
                  <a:gd name="T2" fmla="*/ 4 w 26"/>
                  <a:gd name="T3" fmla="*/ 14 h 27"/>
                  <a:gd name="T4" fmla="*/ 13 w 26"/>
                  <a:gd name="T5" fmla="*/ 9 h 27"/>
                  <a:gd name="T6" fmla="*/ 12 w 26"/>
                  <a:gd name="T7" fmla="*/ 0 h 27"/>
                  <a:gd name="T8" fmla="*/ 3 w 26"/>
                  <a:gd name="T9" fmla="*/ 5 h 27"/>
                  <a:gd name="T10" fmla="*/ 3 w 26"/>
                  <a:gd name="T11" fmla="*/ 5 h 27"/>
                  <a:gd name="T12" fmla="*/ 3 w 26"/>
                  <a:gd name="T13" fmla="*/ 5 h 27"/>
                  <a:gd name="T14" fmla="*/ 1 w 26"/>
                  <a:gd name="T15" fmla="*/ 7 h 27"/>
                  <a:gd name="T16" fmla="*/ 0 w 26"/>
                  <a:gd name="T17" fmla="*/ 10 h 27"/>
                  <a:gd name="T18" fmla="*/ 2 w 26"/>
                  <a:gd name="T19" fmla="*/ 14 h 27"/>
                  <a:gd name="T20" fmla="*/ 4 w 26"/>
                  <a:gd name="T21" fmla="*/ 14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 h="27">
                    <a:moveTo>
                      <a:pt x="8" y="27"/>
                    </a:moveTo>
                    <a:lnTo>
                      <a:pt x="8" y="27"/>
                    </a:lnTo>
                    <a:lnTo>
                      <a:pt x="26" y="18"/>
                    </a:lnTo>
                    <a:lnTo>
                      <a:pt x="23" y="0"/>
                    </a:lnTo>
                    <a:lnTo>
                      <a:pt x="5" y="9"/>
                    </a:lnTo>
                    <a:lnTo>
                      <a:pt x="1" y="14"/>
                    </a:lnTo>
                    <a:lnTo>
                      <a:pt x="0" y="20"/>
                    </a:lnTo>
                    <a:lnTo>
                      <a:pt x="3" y="27"/>
                    </a:lnTo>
                    <a:lnTo>
                      <a:pt x="8"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98" name="Freeform 836"/>
              <p:cNvSpPr>
                <a:spLocks/>
              </p:cNvSpPr>
              <p:nvPr/>
            </p:nvSpPr>
            <p:spPr bwMode="auto">
              <a:xfrm>
                <a:off x="3024" y="2256"/>
                <a:ext cx="14" cy="14"/>
              </a:xfrm>
              <a:custGeom>
                <a:avLst/>
                <a:gdLst>
                  <a:gd name="T0" fmla="*/ 4 w 28"/>
                  <a:gd name="T1" fmla="*/ 14 h 29"/>
                  <a:gd name="T2" fmla="*/ 4 w 28"/>
                  <a:gd name="T3" fmla="*/ 14 h 29"/>
                  <a:gd name="T4" fmla="*/ 14 w 28"/>
                  <a:gd name="T5" fmla="*/ 9 h 29"/>
                  <a:gd name="T6" fmla="*/ 13 w 28"/>
                  <a:gd name="T7" fmla="*/ 0 h 29"/>
                  <a:gd name="T8" fmla="*/ 3 w 28"/>
                  <a:gd name="T9" fmla="*/ 5 h 29"/>
                  <a:gd name="T10" fmla="*/ 3 w 28"/>
                  <a:gd name="T11" fmla="*/ 5 h 29"/>
                  <a:gd name="T12" fmla="*/ 3 w 28"/>
                  <a:gd name="T13" fmla="*/ 5 h 29"/>
                  <a:gd name="T14" fmla="*/ 1 w 28"/>
                  <a:gd name="T15" fmla="*/ 8 h 29"/>
                  <a:gd name="T16" fmla="*/ 0 w 28"/>
                  <a:gd name="T17" fmla="*/ 11 h 29"/>
                  <a:gd name="T18" fmla="*/ 2 w 28"/>
                  <a:gd name="T19" fmla="*/ 14 h 29"/>
                  <a:gd name="T20" fmla="*/ 4 w 28"/>
                  <a:gd name="T21" fmla="*/ 14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8" y="29"/>
                    </a:moveTo>
                    <a:lnTo>
                      <a:pt x="8" y="29"/>
                    </a:lnTo>
                    <a:lnTo>
                      <a:pt x="28" y="18"/>
                    </a:lnTo>
                    <a:lnTo>
                      <a:pt x="25" y="0"/>
                    </a:lnTo>
                    <a:lnTo>
                      <a:pt x="5" y="11"/>
                    </a:lnTo>
                    <a:lnTo>
                      <a:pt x="1" y="16"/>
                    </a:lnTo>
                    <a:lnTo>
                      <a:pt x="0" y="22"/>
                    </a:lnTo>
                    <a:lnTo>
                      <a:pt x="3" y="29"/>
                    </a:lnTo>
                    <a:lnTo>
                      <a:pt x="8"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99" name="Freeform 837"/>
              <p:cNvSpPr>
                <a:spLocks/>
              </p:cNvSpPr>
              <p:nvPr/>
            </p:nvSpPr>
            <p:spPr bwMode="auto">
              <a:xfrm>
                <a:off x="3014" y="2261"/>
                <a:ext cx="14" cy="15"/>
              </a:xfrm>
              <a:custGeom>
                <a:avLst/>
                <a:gdLst>
                  <a:gd name="T0" fmla="*/ 5 w 28"/>
                  <a:gd name="T1" fmla="*/ 15 h 29"/>
                  <a:gd name="T2" fmla="*/ 4 w 28"/>
                  <a:gd name="T3" fmla="*/ 15 h 29"/>
                  <a:gd name="T4" fmla="*/ 14 w 28"/>
                  <a:gd name="T5" fmla="*/ 9 h 29"/>
                  <a:gd name="T6" fmla="*/ 13 w 28"/>
                  <a:gd name="T7" fmla="*/ 0 h 29"/>
                  <a:gd name="T8" fmla="*/ 3 w 28"/>
                  <a:gd name="T9" fmla="*/ 6 h 29"/>
                  <a:gd name="T10" fmla="*/ 2 w 28"/>
                  <a:gd name="T11" fmla="*/ 6 h 29"/>
                  <a:gd name="T12" fmla="*/ 3 w 28"/>
                  <a:gd name="T13" fmla="*/ 6 h 29"/>
                  <a:gd name="T14" fmla="*/ 1 w 28"/>
                  <a:gd name="T15" fmla="*/ 8 h 29"/>
                  <a:gd name="T16" fmla="*/ 0 w 28"/>
                  <a:gd name="T17" fmla="*/ 11 h 29"/>
                  <a:gd name="T18" fmla="*/ 2 w 28"/>
                  <a:gd name="T19" fmla="*/ 15 h 29"/>
                  <a:gd name="T20" fmla="*/ 4 w 28"/>
                  <a:gd name="T21" fmla="*/ 15 h 29"/>
                  <a:gd name="T22" fmla="*/ 5 w 28"/>
                  <a:gd name="T23" fmla="*/ 1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10" y="29"/>
                    </a:moveTo>
                    <a:lnTo>
                      <a:pt x="8" y="29"/>
                    </a:lnTo>
                    <a:lnTo>
                      <a:pt x="28" y="18"/>
                    </a:lnTo>
                    <a:lnTo>
                      <a:pt x="25" y="0"/>
                    </a:lnTo>
                    <a:lnTo>
                      <a:pt x="5" y="11"/>
                    </a:lnTo>
                    <a:lnTo>
                      <a:pt x="3" y="11"/>
                    </a:lnTo>
                    <a:lnTo>
                      <a:pt x="5" y="11"/>
                    </a:lnTo>
                    <a:lnTo>
                      <a:pt x="1" y="16"/>
                    </a:lnTo>
                    <a:lnTo>
                      <a:pt x="0" y="22"/>
                    </a:lnTo>
                    <a:lnTo>
                      <a:pt x="3" y="29"/>
                    </a:lnTo>
                    <a:lnTo>
                      <a:pt x="8" y="29"/>
                    </a:lnTo>
                    <a:lnTo>
                      <a:pt x="1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00" name="Freeform 838"/>
              <p:cNvSpPr>
                <a:spLocks/>
              </p:cNvSpPr>
              <p:nvPr/>
            </p:nvSpPr>
            <p:spPr bwMode="auto">
              <a:xfrm>
                <a:off x="3005" y="2267"/>
                <a:ext cx="14" cy="14"/>
              </a:xfrm>
              <a:custGeom>
                <a:avLst/>
                <a:gdLst>
                  <a:gd name="T0" fmla="*/ 4 w 29"/>
                  <a:gd name="T1" fmla="*/ 14 h 29"/>
                  <a:gd name="T2" fmla="*/ 5 w 29"/>
                  <a:gd name="T3" fmla="*/ 14 h 29"/>
                  <a:gd name="T4" fmla="*/ 14 w 29"/>
                  <a:gd name="T5" fmla="*/ 9 h 29"/>
                  <a:gd name="T6" fmla="*/ 11 w 29"/>
                  <a:gd name="T7" fmla="*/ 0 h 29"/>
                  <a:gd name="T8" fmla="*/ 1 w 29"/>
                  <a:gd name="T9" fmla="*/ 5 h 29"/>
                  <a:gd name="T10" fmla="*/ 2 w 29"/>
                  <a:gd name="T11" fmla="*/ 5 h 29"/>
                  <a:gd name="T12" fmla="*/ 1 w 29"/>
                  <a:gd name="T13" fmla="*/ 5 h 29"/>
                  <a:gd name="T14" fmla="*/ 0 w 29"/>
                  <a:gd name="T15" fmla="*/ 8 h 29"/>
                  <a:gd name="T16" fmla="*/ 0 w 29"/>
                  <a:gd name="T17" fmla="*/ 10 h 29"/>
                  <a:gd name="T18" fmla="*/ 2 w 29"/>
                  <a:gd name="T19" fmla="*/ 14 h 29"/>
                  <a:gd name="T20" fmla="*/ 5 w 29"/>
                  <a:gd name="T21" fmla="*/ 14 h 29"/>
                  <a:gd name="T22" fmla="*/ 4 w 29"/>
                  <a:gd name="T23" fmla="*/ 14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8" y="29"/>
                    </a:moveTo>
                    <a:lnTo>
                      <a:pt x="10" y="29"/>
                    </a:lnTo>
                    <a:lnTo>
                      <a:pt x="29" y="18"/>
                    </a:lnTo>
                    <a:lnTo>
                      <a:pt x="22" y="0"/>
                    </a:lnTo>
                    <a:lnTo>
                      <a:pt x="3" y="11"/>
                    </a:lnTo>
                    <a:lnTo>
                      <a:pt x="5" y="11"/>
                    </a:lnTo>
                    <a:lnTo>
                      <a:pt x="3" y="11"/>
                    </a:lnTo>
                    <a:lnTo>
                      <a:pt x="0" y="16"/>
                    </a:lnTo>
                    <a:lnTo>
                      <a:pt x="0" y="21"/>
                    </a:lnTo>
                    <a:lnTo>
                      <a:pt x="5" y="29"/>
                    </a:lnTo>
                    <a:lnTo>
                      <a:pt x="10" y="29"/>
                    </a:lnTo>
                    <a:lnTo>
                      <a:pt x="8"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01" name="Freeform 839"/>
              <p:cNvSpPr>
                <a:spLocks/>
              </p:cNvSpPr>
              <p:nvPr/>
            </p:nvSpPr>
            <p:spPr bwMode="auto">
              <a:xfrm>
                <a:off x="2995" y="2272"/>
                <a:ext cx="14" cy="15"/>
              </a:xfrm>
              <a:custGeom>
                <a:avLst/>
                <a:gdLst>
                  <a:gd name="T0" fmla="*/ 4 w 28"/>
                  <a:gd name="T1" fmla="*/ 15 h 28"/>
                  <a:gd name="T2" fmla="*/ 4 w 28"/>
                  <a:gd name="T3" fmla="*/ 15 h 28"/>
                  <a:gd name="T4" fmla="*/ 14 w 28"/>
                  <a:gd name="T5" fmla="*/ 10 h 28"/>
                  <a:gd name="T6" fmla="*/ 13 w 28"/>
                  <a:gd name="T7" fmla="*/ 0 h 28"/>
                  <a:gd name="T8" fmla="*/ 3 w 28"/>
                  <a:gd name="T9" fmla="*/ 5 h 28"/>
                  <a:gd name="T10" fmla="*/ 3 w 28"/>
                  <a:gd name="T11" fmla="*/ 5 h 28"/>
                  <a:gd name="T12" fmla="*/ 3 w 28"/>
                  <a:gd name="T13" fmla="*/ 5 h 28"/>
                  <a:gd name="T14" fmla="*/ 1 w 28"/>
                  <a:gd name="T15" fmla="*/ 9 h 28"/>
                  <a:gd name="T16" fmla="*/ 0 w 28"/>
                  <a:gd name="T17" fmla="*/ 11 h 28"/>
                  <a:gd name="T18" fmla="*/ 2 w 28"/>
                  <a:gd name="T19" fmla="*/ 15 h 28"/>
                  <a:gd name="T20" fmla="*/ 4 w 28"/>
                  <a:gd name="T21" fmla="*/ 15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8">
                    <a:moveTo>
                      <a:pt x="8" y="28"/>
                    </a:moveTo>
                    <a:lnTo>
                      <a:pt x="8" y="28"/>
                    </a:lnTo>
                    <a:lnTo>
                      <a:pt x="28" y="18"/>
                    </a:lnTo>
                    <a:lnTo>
                      <a:pt x="25" y="0"/>
                    </a:lnTo>
                    <a:lnTo>
                      <a:pt x="5" y="10"/>
                    </a:lnTo>
                    <a:lnTo>
                      <a:pt x="2" y="16"/>
                    </a:lnTo>
                    <a:lnTo>
                      <a:pt x="0" y="21"/>
                    </a:lnTo>
                    <a:lnTo>
                      <a:pt x="3" y="28"/>
                    </a:lnTo>
                    <a:lnTo>
                      <a:pt x="8"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02" name="Freeform 840"/>
              <p:cNvSpPr>
                <a:spLocks/>
              </p:cNvSpPr>
              <p:nvPr/>
            </p:nvSpPr>
            <p:spPr bwMode="auto">
              <a:xfrm>
                <a:off x="2985" y="2278"/>
                <a:ext cx="14" cy="14"/>
              </a:xfrm>
              <a:custGeom>
                <a:avLst/>
                <a:gdLst>
                  <a:gd name="T0" fmla="*/ 5 w 28"/>
                  <a:gd name="T1" fmla="*/ 14 h 29"/>
                  <a:gd name="T2" fmla="*/ 4 w 28"/>
                  <a:gd name="T3" fmla="*/ 14 h 29"/>
                  <a:gd name="T4" fmla="*/ 14 w 28"/>
                  <a:gd name="T5" fmla="*/ 9 h 29"/>
                  <a:gd name="T6" fmla="*/ 13 w 28"/>
                  <a:gd name="T7" fmla="*/ 0 h 29"/>
                  <a:gd name="T8" fmla="*/ 3 w 28"/>
                  <a:gd name="T9" fmla="*/ 5 h 29"/>
                  <a:gd name="T10" fmla="*/ 2 w 28"/>
                  <a:gd name="T11" fmla="*/ 5 h 29"/>
                  <a:gd name="T12" fmla="*/ 3 w 28"/>
                  <a:gd name="T13" fmla="*/ 5 h 29"/>
                  <a:gd name="T14" fmla="*/ 1 w 28"/>
                  <a:gd name="T15" fmla="*/ 8 h 29"/>
                  <a:gd name="T16" fmla="*/ 0 w 28"/>
                  <a:gd name="T17" fmla="*/ 11 h 29"/>
                  <a:gd name="T18" fmla="*/ 2 w 28"/>
                  <a:gd name="T19" fmla="*/ 14 h 29"/>
                  <a:gd name="T20" fmla="*/ 4 w 28"/>
                  <a:gd name="T21" fmla="*/ 14 h 29"/>
                  <a:gd name="T22" fmla="*/ 5 w 28"/>
                  <a:gd name="T23" fmla="*/ 14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10" y="29"/>
                    </a:moveTo>
                    <a:lnTo>
                      <a:pt x="8" y="29"/>
                    </a:lnTo>
                    <a:lnTo>
                      <a:pt x="28" y="18"/>
                    </a:lnTo>
                    <a:lnTo>
                      <a:pt x="25" y="0"/>
                    </a:lnTo>
                    <a:lnTo>
                      <a:pt x="5" y="11"/>
                    </a:lnTo>
                    <a:lnTo>
                      <a:pt x="3" y="11"/>
                    </a:lnTo>
                    <a:lnTo>
                      <a:pt x="5" y="11"/>
                    </a:lnTo>
                    <a:lnTo>
                      <a:pt x="2" y="17"/>
                    </a:lnTo>
                    <a:lnTo>
                      <a:pt x="0" y="22"/>
                    </a:lnTo>
                    <a:lnTo>
                      <a:pt x="3" y="29"/>
                    </a:lnTo>
                    <a:lnTo>
                      <a:pt x="8" y="29"/>
                    </a:lnTo>
                    <a:lnTo>
                      <a:pt x="1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03" name="Freeform 841"/>
              <p:cNvSpPr>
                <a:spLocks/>
              </p:cNvSpPr>
              <p:nvPr/>
            </p:nvSpPr>
            <p:spPr bwMode="auto">
              <a:xfrm>
                <a:off x="2975" y="2283"/>
                <a:ext cx="15" cy="15"/>
              </a:xfrm>
              <a:custGeom>
                <a:avLst/>
                <a:gdLst>
                  <a:gd name="T0" fmla="*/ 4 w 28"/>
                  <a:gd name="T1" fmla="*/ 15 h 29"/>
                  <a:gd name="T2" fmla="*/ 5 w 28"/>
                  <a:gd name="T3" fmla="*/ 15 h 29"/>
                  <a:gd name="T4" fmla="*/ 15 w 28"/>
                  <a:gd name="T5" fmla="*/ 9 h 29"/>
                  <a:gd name="T6" fmla="*/ 11 w 28"/>
                  <a:gd name="T7" fmla="*/ 0 h 29"/>
                  <a:gd name="T8" fmla="*/ 2 w 28"/>
                  <a:gd name="T9" fmla="*/ 6 h 29"/>
                  <a:gd name="T10" fmla="*/ 3 w 28"/>
                  <a:gd name="T11" fmla="*/ 6 h 29"/>
                  <a:gd name="T12" fmla="*/ 2 w 28"/>
                  <a:gd name="T13" fmla="*/ 6 h 29"/>
                  <a:gd name="T14" fmla="*/ 0 w 28"/>
                  <a:gd name="T15" fmla="*/ 8 h 29"/>
                  <a:gd name="T16" fmla="*/ 0 w 28"/>
                  <a:gd name="T17" fmla="*/ 11 h 29"/>
                  <a:gd name="T18" fmla="*/ 3 w 28"/>
                  <a:gd name="T19" fmla="*/ 15 h 29"/>
                  <a:gd name="T20" fmla="*/ 5 w 28"/>
                  <a:gd name="T21" fmla="*/ 15 h 29"/>
                  <a:gd name="T22" fmla="*/ 4 w 28"/>
                  <a:gd name="T23" fmla="*/ 1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8" y="29"/>
                    </a:moveTo>
                    <a:lnTo>
                      <a:pt x="10" y="29"/>
                    </a:lnTo>
                    <a:lnTo>
                      <a:pt x="28" y="18"/>
                    </a:lnTo>
                    <a:lnTo>
                      <a:pt x="21" y="0"/>
                    </a:lnTo>
                    <a:lnTo>
                      <a:pt x="3" y="11"/>
                    </a:lnTo>
                    <a:lnTo>
                      <a:pt x="5" y="11"/>
                    </a:lnTo>
                    <a:lnTo>
                      <a:pt x="3" y="11"/>
                    </a:lnTo>
                    <a:lnTo>
                      <a:pt x="0" y="16"/>
                    </a:lnTo>
                    <a:lnTo>
                      <a:pt x="0" y="22"/>
                    </a:lnTo>
                    <a:lnTo>
                      <a:pt x="5" y="29"/>
                    </a:lnTo>
                    <a:lnTo>
                      <a:pt x="10" y="29"/>
                    </a:lnTo>
                    <a:lnTo>
                      <a:pt x="8"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04" name="Freeform 842"/>
              <p:cNvSpPr>
                <a:spLocks/>
              </p:cNvSpPr>
              <p:nvPr/>
            </p:nvSpPr>
            <p:spPr bwMode="auto">
              <a:xfrm>
                <a:off x="2965" y="2289"/>
                <a:ext cx="14" cy="16"/>
              </a:xfrm>
              <a:custGeom>
                <a:avLst/>
                <a:gdLst>
                  <a:gd name="T0" fmla="*/ 1 w 28"/>
                  <a:gd name="T1" fmla="*/ 12 h 33"/>
                  <a:gd name="T2" fmla="*/ 2 w 28"/>
                  <a:gd name="T3" fmla="*/ 16 h 33"/>
                  <a:gd name="T4" fmla="*/ 14 w 28"/>
                  <a:gd name="T5" fmla="*/ 9 h 33"/>
                  <a:gd name="T6" fmla="*/ 13 w 28"/>
                  <a:gd name="T7" fmla="*/ 0 h 33"/>
                  <a:gd name="T8" fmla="*/ 0 w 28"/>
                  <a:gd name="T9" fmla="*/ 7 h 33"/>
                  <a:gd name="T10" fmla="*/ 1 w 28"/>
                  <a:gd name="T11" fmla="*/ 12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33">
                    <a:moveTo>
                      <a:pt x="1" y="24"/>
                    </a:moveTo>
                    <a:lnTo>
                      <a:pt x="3" y="33"/>
                    </a:lnTo>
                    <a:lnTo>
                      <a:pt x="28" y="18"/>
                    </a:lnTo>
                    <a:lnTo>
                      <a:pt x="25" y="0"/>
                    </a:lnTo>
                    <a:lnTo>
                      <a:pt x="0" y="15"/>
                    </a:lnTo>
                    <a:lnTo>
                      <a:pt x="1"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05" name="Freeform 843"/>
              <p:cNvSpPr>
                <a:spLocks/>
              </p:cNvSpPr>
              <p:nvPr/>
            </p:nvSpPr>
            <p:spPr bwMode="auto">
              <a:xfrm>
                <a:off x="2963" y="2296"/>
                <a:ext cx="5" cy="9"/>
              </a:xfrm>
              <a:custGeom>
                <a:avLst/>
                <a:gdLst>
                  <a:gd name="T0" fmla="*/ 2 w 10"/>
                  <a:gd name="T1" fmla="*/ 0 h 18"/>
                  <a:gd name="T2" fmla="*/ 0 w 10"/>
                  <a:gd name="T3" fmla="*/ 3 h 18"/>
                  <a:gd name="T4" fmla="*/ 0 w 10"/>
                  <a:gd name="T5" fmla="*/ 5 h 18"/>
                  <a:gd name="T6" fmla="*/ 3 w 10"/>
                  <a:gd name="T7" fmla="*/ 9 h 18"/>
                  <a:gd name="T8" fmla="*/ 5 w 10"/>
                  <a:gd name="T9" fmla="*/ 9 h 18"/>
                  <a:gd name="T10" fmla="*/ 2 w 10"/>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8">
                    <a:moveTo>
                      <a:pt x="3" y="0"/>
                    </a:moveTo>
                    <a:lnTo>
                      <a:pt x="0" y="5"/>
                    </a:lnTo>
                    <a:lnTo>
                      <a:pt x="0" y="10"/>
                    </a:lnTo>
                    <a:lnTo>
                      <a:pt x="5" y="18"/>
                    </a:lnTo>
                    <a:lnTo>
                      <a:pt x="10" y="18"/>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06" name="Freeform 844"/>
              <p:cNvSpPr>
                <a:spLocks/>
              </p:cNvSpPr>
              <p:nvPr/>
            </p:nvSpPr>
            <p:spPr bwMode="auto">
              <a:xfrm>
                <a:off x="3122" y="2113"/>
                <a:ext cx="92" cy="14"/>
              </a:xfrm>
              <a:custGeom>
                <a:avLst/>
                <a:gdLst>
                  <a:gd name="T0" fmla="*/ 85 w 184"/>
                  <a:gd name="T1" fmla="*/ 14 h 27"/>
                  <a:gd name="T2" fmla="*/ 16 w 184"/>
                  <a:gd name="T3" fmla="*/ 12 h 27"/>
                  <a:gd name="T4" fmla="*/ 21 w 184"/>
                  <a:gd name="T5" fmla="*/ 14 h 27"/>
                  <a:gd name="T6" fmla="*/ 13 w 184"/>
                  <a:gd name="T7" fmla="*/ 8 h 27"/>
                  <a:gd name="T8" fmla="*/ 3 w 184"/>
                  <a:gd name="T9" fmla="*/ 3 h 27"/>
                  <a:gd name="T10" fmla="*/ 0 w 184"/>
                  <a:gd name="T11" fmla="*/ 0 h 27"/>
                  <a:gd name="T12" fmla="*/ 92 w 184"/>
                  <a:gd name="T13" fmla="*/ 0 h 27"/>
                  <a:gd name="T14" fmla="*/ 85 w 184"/>
                  <a:gd name="T15" fmla="*/ 14 h 2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84" h="27">
                    <a:moveTo>
                      <a:pt x="169" y="27"/>
                    </a:moveTo>
                    <a:lnTo>
                      <a:pt x="32" y="24"/>
                    </a:lnTo>
                    <a:lnTo>
                      <a:pt x="42" y="27"/>
                    </a:lnTo>
                    <a:lnTo>
                      <a:pt x="25" y="16"/>
                    </a:lnTo>
                    <a:lnTo>
                      <a:pt x="5" y="6"/>
                    </a:lnTo>
                    <a:lnTo>
                      <a:pt x="0" y="0"/>
                    </a:lnTo>
                    <a:lnTo>
                      <a:pt x="184" y="0"/>
                    </a:lnTo>
                    <a:lnTo>
                      <a:pt x="169" y="27"/>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07" name="Freeform 845"/>
              <p:cNvSpPr>
                <a:spLocks/>
              </p:cNvSpPr>
              <p:nvPr/>
            </p:nvSpPr>
            <p:spPr bwMode="auto">
              <a:xfrm>
                <a:off x="3103" y="2100"/>
                <a:ext cx="118" cy="25"/>
              </a:xfrm>
              <a:custGeom>
                <a:avLst/>
                <a:gdLst>
                  <a:gd name="T0" fmla="*/ 70 w 236"/>
                  <a:gd name="T1" fmla="*/ 25 h 49"/>
                  <a:gd name="T2" fmla="*/ 36 w 236"/>
                  <a:gd name="T3" fmla="*/ 25 h 49"/>
                  <a:gd name="T4" fmla="*/ 38 w 236"/>
                  <a:gd name="T5" fmla="*/ 25 h 49"/>
                  <a:gd name="T6" fmla="*/ 40 w 236"/>
                  <a:gd name="T7" fmla="*/ 25 h 49"/>
                  <a:gd name="T8" fmla="*/ 32 w 236"/>
                  <a:gd name="T9" fmla="*/ 21 h 49"/>
                  <a:gd name="T10" fmla="*/ 22 w 236"/>
                  <a:gd name="T11" fmla="*/ 16 h 49"/>
                  <a:gd name="T12" fmla="*/ 12 w 236"/>
                  <a:gd name="T13" fmla="*/ 8 h 49"/>
                  <a:gd name="T14" fmla="*/ 4 w 236"/>
                  <a:gd name="T15" fmla="*/ 3 h 49"/>
                  <a:gd name="T16" fmla="*/ 0 w 236"/>
                  <a:gd name="T17" fmla="*/ 0 h 49"/>
                  <a:gd name="T18" fmla="*/ 118 w 236"/>
                  <a:gd name="T19" fmla="*/ 0 h 49"/>
                  <a:gd name="T20" fmla="*/ 105 w 236"/>
                  <a:gd name="T21" fmla="*/ 25 h 49"/>
                  <a:gd name="T22" fmla="*/ 70 w 236"/>
                  <a:gd name="T23" fmla="*/ 25 h 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36" h="49">
                    <a:moveTo>
                      <a:pt x="139" y="49"/>
                    </a:moveTo>
                    <a:lnTo>
                      <a:pt x="71" y="49"/>
                    </a:lnTo>
                    <a:lnTo>
                      <a:pt x="76" y="49"/>
                    </a:lnTo>
                    <a:lnTo>
                      <a:pt x="79" y="49"/>
                    </a:lnTo>
                    <a:lnTo>
                      <a:pt x="64" y="41"/>
                    </a:lnTo>
                    <a:lnTo>
                      <a:pt x="44" y="31"/>
                    </a:lnTo>
                    <a:lnTo>
                      <a:pt x="24" y="16"/>
                    </a:lnTo>
                    <a:lnTo>
                      <a:pt x="7" y="5"/>
                    </a:lnTo>
                    <a:lnTo>
                      <a:pt x="0" y="0"/>
                    </a:lnTo>
                    <a:lnTo>
                      <a:pt x="236" y="0"/>
                    </a:lnTo>
                    <a:lnTo>
                      <a:pt x="209" y="49"/>
                    </a:lnTo>
                    <a:lnTo>
                      <a:pt x="139" y="49"/>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08" name="Freeform 846"/>
              <p:cNvSpPr>
                <a:spLocks/>
              </p:cNvSpPr>
              <p:nvPr/>
            </p:nvSpPr>
            <p:spPr bwMode="auto">
              <a:xfrm>
                <a:off x="3085" y="2089"/>
                <a:ext cx="138" cy="24"/>
              </a:xfrm>
              <a:custGeom>
                <a:avLst/>
                <a:gdLst>
                  <a:gd name="T0" fmla="*/ 37 w 277"/>
                  <a:gd name="T1" fmla="*/ 24 h 49"/>
                  <a:gd name="T2" fmla="*/ 30 w 277"/>
                  <a:gd name="T3" fmla="*/ 20 h 49"/>
                  <a:gd name="T4" fmla="*/ 21 w 277"/>
                  <a:gd name="T5" fmla="*/ 14 h 49"/>
                  <a:gd name="T6" fmla="*/ 11 w 277"/>
                  <a:gd name="T7" fmla="*/ 9 h 49"/>
                  <a:gd name="T8" fmla="*/ 3 w 277"/>
                  <a:gd name="T9" fmla="*/ 4 h 49"/>
                  <a:gd name="T10" fmla="*/ 0 w 277"/>
                  <a:gd name="T11" fmla="*/ 0 h 49"/>
                  <a:gd name="T12" fmla="*/ 129 w 277"/>
                  <a:gd name="T13" fmla="*/ 0 h 49"/>
                  <a:gd name="T14" fmla="*/ 130 w 277"/>
                  <a:gd name="T15" fmla="*/ 2 h 49"/>
                  <a:gd name="T16" fmla="*/ 138 w 277"/>
                  <a:gd name="T17" fmla="*/ 7 h 49"/>
                  <a:gd name="T18" fmla="*/ 129 w 277"/>
                  <a:gd name="T19" fmla="*/ 24 h 49"/>
                  <a:gd name="T20" fmla="*/ 37 w 277"/>
                  <a:gd name="T21" fmla="*/ 24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77" h="49">
                    <a:moveTo>
                      <a:pt x="75" y="49"/>
                    </a:moveTo>
                    <a:lnTo>
                      <a:pt x="60" y="40"/>
                    </a:lnTo>
                    <a:lnTo>
                      <a:pt x="43" y="29"/>
                    </a:lnTo>
                    <a:lnTo>
                      <a:pt x="23" y="18"/>
                    </a:lnTo>
                    <a:lnTo>
                      <a:pt x="6" y="8"/>
                    </a:lnTo>
                    <a:lnTo>
                      <a:pt x="0" y="0"/>
                    </a:lnTo>
                    <a:lnTo>
                      <a:pt x="259" y="0"/>
                    </a:lnTo>
                    <a:lnTo>
                      <a:pt x="260" y="4"/>
                    </a:lnTo>
                    <a:lnTo>
                      <a:pt x="277" y="15"/>
                    </a:lnTo>
                    <a:lnTo>
                      <a:pt x="259" y="49"/>
                    </a:lnTo>
                    <a:lnTo>
                      <a:pt x="75" y="49"/>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09" name="Freeform 847"/>
              <p:cNvSpPr>
                <a:spLocks/>
              </p:cNvSpPr>
              <p:nvPr/>
            </p:nvSpPr>
            <p:spPr bwMode="auto">
              <a:xfrm>
                <a:off x="3066" y="2077"/>
                <a:ext cx="157" cy="23"/>
              </a:xfrm>
              <a:custGeom>
                <a:avLst/>
                <a:gdLst>
                  <a:gd name="T0" fmla="*/ 37 w 314"/>
                  <a:gd name="T1" fmla="*/ 23 h 47"/>
                  <a:gd name="T2" fmla="*/ 30 w 314"/>
                  <a:gd name="T3" fmla="*/ 20 h 47"/>
                  <a:gd name="T4" fmla="*/ 22 w 314"/>
                  <a:gd name="T5" fmla="*/ 15 h 47"/>
                  <a:gd name="T6" fmla="*/ 12 w 314"/>
                  <a:gd name="T7" fmla="*/ 8 h 47"/>
                  <a:gd name="T8" fmla="*/ 3 w 314"/>
                  <a:gd name="T9" fmla="*/ 2 h 47"/>
                  <a:gd name="T10" fmla="*/ 0 w 314"/>
                  <a:gd name="T11" fmla="*/ 0 h 47"/>
                  <a:gd name="T12" fmla="*/ 129 w 314"/>
                  <a:gd name="T13" fmla="*/ 1 h 47"/>
                  <a:gd name="T14" fmla="*/ 139 w 314"/>
                  <a:gd name="T15" fmla="*/ 6 h 47"/>
                  <a:gd name="T16" fmla="*/ 149 w 314"/>
                  <a:gd name="T17" fmla="*/ 13 h 47"/>
                  <a:gd name="T18" fmla="*/ 157 w 314"/>
                  <a:gd name="T19" fmla="*/ 19 h 47"/>
                  <a:gd name="T20" fmla="*/ 155 w 314"/>
                  <a:gd name="T21" fmla="*/ 23 h 47"/>
                  <a:gd name="T22" fmla="*/ 37 w 314"/>
                  <a:gd name="T23" fmla="*/ 23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14" h="47">
                    <a:moveTo>
                      <a:pt x="73" y="47"/>
                    </a:moveTo>
                    <a:lnTo>
                      <a:pt x="60" y="41"/>
                    </a:lnTo>
                    <a:lnTo>
                      <a:pt x="43" y="31"/>
                    </a:lnTo>
                    <a:lnTo>
                      <a:pt x="23" y="16"/>
                    </a:lnTo>
                    <a:lnTo>
                      <a:pt x="6" y="5"/>
                    </a:lnTo>
                    <a:lnTo>
                      <a:pt x="0" y="0"/>
                    </a:lnTo>
                    <a:lnTo>
                      <a:pt x="257" y="2"/>
                    </a:lnTo>
                    <a:lnTo>
                      <a:pt x="277" y="13"/>
                    </a:lnTo>
                    <a:lnTo>
                      <a:pt x="297" y="27"/>
                    </a:lnTo>
                    <a:lnTo>
                      <a:pt x="314" y="38"/>
                    </a:lnTo>
                    <a:lnTo>
                      <a:pt x="309" y="47"/>
                    </a:lnTo>
                    <a:lnTo>
                      <a:pt x="73" y="47"/>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10" name="Freeform 848"/>
              <p:cNvSpPr>
                <a:spLocks/>
              </p:cNvSpPr>
              <p:nvPr/>
            </p:nvSpPr>
            <p:spPr bwMode="auto">
              <a:xfrm>
                <a:off x="3047" y="2064"/>
                <a:ext cx="167" cy="25"/>
              </a:xfrm>
              <a:custGeom>
                <a:avLst/>
                <a:gdLst>
                  <a:gd name="T0" fmla="*/ 38 w 335"/>
                  <a:gd name="T1" fmla="*/ 25 h 48"/>
                  <a:gd name="T2" fmla="*/ 31 w 335"/>
                  <a:gd name="T3" fmla="*/ 21 h 48"/>
                  <a:gd name="T4" fmla="*/ 22 w 335"/>
                  <a:gd name="T5" fmla="*/ 16 h 48"/>
                  <a:gd name="T6" fmla="*/ 12 w 335"/>
                  <a:gd name="T7" fmla="*/ 10 h 48"/>
                  <a:gd name="T8" fmla="*/ 2 w 335"/>
                  <a:gd name="T9" fmla="*/ 3 h 48"/>
                  <a:gd name="T10" fmla="*/ 0 w 335"/>
                  <a:gd name="T11" fmla="*/ 0 h 48"/>
                  <a:gd name="T12" fmla="*/ 129 w 335"/>
                  <a:gd name="T13" fmla="*/ 1 h 48"/>
                  <a:gd name="T14" fmla="*/ 139 w 335"/>
                  <a:gd name="T15" fmla="*/ 8 h 48"/>
                  <a:gd name="T16" fmla="*/ 148 w 335"/>
                  <a:gd name="T17" fmla="*/ 14 h 48"/>
                  <a:gd name="T18" fmla="*/ 158 w 335"/>
                  <a:gd name="T19" fmla="*/ 20 h 48"/>
                  <a:gd name="T20" fmla="*/ 167 w 335"/>
                  <a:gd name="T21" fmla="*/ 25 h 48"/>
                  <a:gd name="T22" fmla="*/ 38 w 335"/>
                  <a:gd name="T23" fmla="*/ 25 h 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35" h="48">
                    <a:moveTo>
                      <a:pt x="76" y="48"/>
                    </a:moveTo>
                    <a:lnTo>
                      <a:pt x="62" y="41"/>
                    </a:lnTo>
                    <a:lnTo>
                      <a:pt x="45" y="30"/>
                    </a:lnTo>
                    <a:lnTo>
                      <a:pt x="25" y="19"/>
                    </a:lnTo>
                    <a:lnTo>
                      <a:pt x="5" y="5"/>
                    </a:lnTo>
                    <a:lnTo>
                      <a:pt x="0" y="0"/>
                    </a:lnTo>
                    <a:lnTo>
                      <a:pt x="259" y="1"/>
                    </a:lnTo>
                    <a:lnTo>
                      <a:pt x="279" y="16"/>
                    </a:lnTo>
                    <a:lnTo>
                      <a:pt x="296" y="27"/>
                    </a:lnTo>
                    <a:lnTo>
                      <a:pt x="316" y="38"/>
                    </a:lnTo>
                    <a:lnTo>
                      <a:pt x="335" y="48"/>
                    </a:lnTo>
                    <a:lnTo>
                      <a:pt x="76" y="48"/>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11" name="Freeform 849"/>
              <p:cNvSpPr>
                <a:spLocks/>
              </p:cNvSpPr>
              <p:nvPr/>
            </p:nvSpPr>
            <p:spPr bwMode="auto">
              <a:xfrm>
                <a:off x="3029" y="2053"/>
                <a:ext cx="166" cy="24"/>
              </a:xfrm>
              <a:custGeom>
                <a:avLst/>
                <a:gdLst>
                  <a:gd name="T0" fmla="*/ 38 w 332"/>
                  <a:gd name="T1" fmla="*/ 24 h 49"/>
                  <a:gd name="T2" fmla="*/ 31 w 332"/>
                  <a:gd name="T3" fmla="*/ 21 h 49"/>
                  <a:gd name="T4" fmla="*/ 21 w 332"/>
                  <a:gd name="T5" fmla="*/ 14 h 49"/>
                  <a:gd name="T6" fmla="*/ 13 w 332"/>
                  <a:gd name="T7" fmla="*/ 9 h 49"/>
                  <a:gd name="T8" fmla="*/ 3 w 332"/>
                  <a:gd name="T9" fmla="*/ 3 h 49"/>
                  <a:gd name="T10" fmla="*/ 0 w 332"/>
                  <a:gd name="T11" fmla="*/ 0 h 49"/>
                  <a:gd name="T12" fmla="*/ 129 w 332"/>
                  <a:gd name="T13" fmla="*/ 0 h 49"/>
                  <a:gd name="T14" fmla="*/ 130 w 332"/>
                  <a:gd name="T15" fmla="*/ 2 h 49"/>
                  <a:gd name="T16" fmla="*/ 140 w 332"/>
                  <a:gd name="T17" fmla="*/ 7 h 49"/>
                  <a:gd name="T18" fmla="*/ 148 w 332"/>
                  <a:gd name="T19" fmla="*/ 12 h 49"/>
                  <a:gd name="T20" fmla="*/ 158 w 332"/>
                  <a:gd name="T21" fmla="*/ 20 h 49"/>
                  <a:gd name="T22" fmla="*/ 166 w 332"/>
                  <a:gd name="T23" fmla="*/ 24 h 49"/>
                  <a:gd name="T24" fmla="*/ 38 w 332"/>
                  <a:gd name="T25" fmla="*/ 24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2" h="49">
                    <a:moveTo>
                      <a:pt x="75" y="49"/>
                    </a:moveTo>
                    <a:lnTo>
                      <a:pt x="61" y="43"/>
                    </a:lnTo>
                    <a:lnTo>
                      <a:pt x="41" y="29"/>
                    </a:lnTo>
                    <a:lnTo>
                      <a:pt x="25" y="18"/>
                    </a:lnTo>
                    <a:lnTo>
                      <a:pt x="5" y="7"/>
                    </a:lnTo>
                    <a:lnTo>
                      <a:pt x="0" y="0"/>
                    </a:lnTo>
                    <a:lnTo>
                      <a:pt x="257" y="0"/>
                    </a:lnTo>
                    <a:lnTo>
                      <a:pt x="259" y="4"/>
                    </a:lnTo>
                    <a:lnTo>
                      <a:pt x="279" y="14"/>
                    </a:lnTo>
                    <a:lnTo>
                      <a:pt x="295" y="25"/>
                    </a:lnTo>
                    <a:lnTo>
                      <a:pt x="315" y="40"/>
                    </a:lnTo>
                    <a:lnTo>
                      <a:pt x="332" y="49"/>
                    </a:lnTo>
                    <a:lnTo>
                      <a:pt x="75" y="49"/>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12" name="Freeform 850"/>
              <p:cNvSpPr>
                <a:spLocks/>
              </p:cNvSpPr>
              <p:nvPr/>
            </p:nvSpPr>
            <p:spPr bwMode="auto">
              <a:xfrm>
                <a:off x="3010" y="2041"/>
                <a:ext cx="167" cy="23"/>
              </a:xfrm>
              <a:custGeom>
                <a:avLst/>
                <a:gdLst>
                  <a:gd name="T0" fmla="*/ 37 w 332"/>
                  <a:gd name="T1" fmla="*/ 23 h 48"/>
                  <a:gd name="T2" fmla="*/ 31 w 332"/>
                  <a:gd name="T3" fmla="*/ 20 h 48"/>
                  <a:gd name="T4" fmla="*/ 21 w 332"/>
                  <a:gd name="T5" fmla="*/ 15 h 48"/>
                  <a:gd name="T6" fmla="*/ 13 w 332"/>
                  <a:gd name="T7" fmla="*/ 8 h 48"/>
                  <a:gd name="T8" fmla="*/ 3 w 332"/>
                  <a:gd name="T9" fmla="*/ 3 h 48"/>
                  <a:gd name="T10" fmla="*/ 0 w 332"/>
                  <a:gd name="T11" fmla="*/ 0 h 48"/>
                  <a:gd name="T12" fmla="*/ 130 w 332"/>
                  <a:gd name="T13" fmla="*/ 1 h 48"/>
                  <a:gd name="T14" fmla="*/ 140 w 332"/>
                  <a:gd name="T15" fmla="*/ 8 h 48"/>
                  <a:gd name="T16" fmla="*/ 149 w 332"/>
                  <a:gd name="T17" fmla="*/ 13 h 48"/>
                  <a:gd name="T18" fmla="*/ 159 w 332"/>
                  <a:gd name="T19" fmla="*/ 18 h 48"/>
                  <a:gd name="T20" fmla="*/ 167 w 332"/>
                  <a:gd name="T21" fmla="*/ 23 h 48"/>
                  <a:gd name="T22" fmla="*/ 37 w 332"/>
                  <a:gd name="T23" fmla="*/ 23 h 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32" h="48">
                    <a:moveTo>
                      <a:pt x="73" y="48"/>
                    </a:moveTo>
                    <a:lnTo>
                      <a:pt x="62" y="42"/>
                    </a:lnTo>
                    <a:lnTo>
                      <a:pt x="42" y="31"/>
                    </a:lnTo>
                    <a:lnTo>
                      <a:pt x="25" y="17"/>
                    </a:lnTo>
                    <a:lnTo>
                      <a:pt x="5" y="6"/>
                    </a:lnTo>
                    <a:lnTo>
                      <a:pt x="0" y="0"/>
                    </a:lnTo>
                    <a:lnTo>
                      <a:pt x="259" y="2"/>
                    </a:lnTo>
                    <a:lnTo>
                      <a:pt x="279" y="17"/>
                    </a:lnTo>
                    <a:lnTo>
                      <a:pt x="296" y="28"/>
                    </a:lnTo>
                    <a:lnTo>
                      <a:pt x="316" y="38"/>
                    </a:lnTo>
                    <a:lnTo>
                      <a:pt x="332" y="48"/>
                    </a:lnTo>
                    <a:lnTo>
                      <a:pt x="73" y="48"/>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13" name="Freeform 851"/>
              <p:cNvSpPr>
                <a:spLocks/>
              </p:cNvSpPr>
              <p:nvPr/>
            </p:nvSpPr>
            <p:spPr bwMode="auto">
              <a:xfrm>
                <a:off x="2992" y="2028"/>
                <a:ext cx="165" cy="25"/>
              </a:xfrm>
              <a:custGeom>
                <a:avLst/>
                <a:gdLst>
                  <a:gd name="T0" fmla="*/ 37 w 331"/>
                  <a:gd name="T1" fmla="*/ 25 h 49"/>
                  <a:gd name="T2" fmla="*/ 31 w 331"/>
                  <a:gd name="T3" fmla="*/ 21 h 49"/>
                  <a:gd name="T4" fmla="*/ 21 w 331"/>
                  <a:gd name="T5" fmla="*/ 16 h 49"/>
                  <a:gd name="T6" fmla="*/ 12 w 331"/>
                  <a:gd name="T7" fmla="*/ 10 h 49"/>
                  <a:gd name="T8" fmla="*/ 2 w 331"/>
                  <a:gd name="T9" fmla="*/ 3 h 49"/>
                  <a:gd name="T10" fmla="*/ 0 w 331"/>
                  <a:gd name="T11" fmla="*/ 0 h 49"/>
                  <a:gd name="T12" fmla="*/ 127 w 331"/>
                  <a:gd name="T13" fmla="*/ 0 h 49"/>
                  <a:gd name="T14" fmla="*/ 129 w 331"/>
                  <a:gd name="T15" fmla="*/ 3 h 49"/>
                  <a:gd name="T16" fmla="*/ 138 w 331"/>
                  <a:gd name="T17" fmla="*/ 8 h 49"/>
                  <a:gd name="T18" fmla="*/ 148 w 331"/>
                  <a:gd name="T19" fmla="*/ 14 h 49"/>
                  <a:gd name="T20" fmla="*/ 158 w 331"/>
                  <a:gd name="T21" fmla="*/ 21 h 49"/>
                  <a:gd name="T22" fmla="*/ 165 w 331"/>
                  <a:gd name="T23" fmla="*/ 25 h 49"/>
                  <a:gd name="T24" fmla="*/ 37 w 331"/>
                  <a:gd name="T25" fmla="*/ 25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1" h="49">
                    <a:moveTo>
                      <a:pt x="74" y="49"/>
                    </a:moveTo>
                    <a:lnTo>
                      <a:pt x="62" y="42"/>
                    </a:lnTo>
                    <a:lnTo>
                      <a:pt x="42" y="31"/>
                    </a:lnTo>
                    <a:lnTo>
                      <a:pt x="25" y="20"/>
                    </a:lnTo>
                    <a:lnTo>
                      <a:pt x="5" y="6"/>
                    </a:lnTo>
                    <a:lnTo>
                      <a:pt x="0" y="0"/>
                    </a:lnTo>
                    <a:lnTo>
                      <a:pt x="254" y="0"/>
                    </a:lnTo>
                    <a:lnTo>
                      <a:pt x="259" y="6"/>
                    </a:lnTo>
                    <a:lnTo>
                      <a:pt x="276" y="16"/>
                    </a:lnTo>
                    <a:lnTo>
                      <a:pt x="296" y="27"/>
                    </a:lnTo>
                    <a:lnTo>
                      <a:pt x="316" y="42"/>
                    </a:lnTo>
                    <a:lnTo>
                      <a:pt x="331" y="49"/>
                    </a:lnTo>
                    <a:lnTo>
                      <a:pt x="74" y="49"/>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14" name="Freeform 852"/>
              <p:cNvSpPr>
                <a:spLocks/>
              </p:cNvSpPr>
              <p:nvPr/>
            </p:nvSpPr>
            <p:spPr bwMode="auto">
              <a:xfrm>
                <a:off x="2973" y="2016"/>
                <a:ext cx="167" cy="25"/>
              </a:xfrm>
              <a:custGeom>
                <a:avLst/>
                <a:gdLst>
                  <a:gd name="T0" fmla="*/ 38 w 334"/>
                  <a:gd name="T1" fmla="*/ 25 h 48"/>
                  <a:gd name="T2" fmla="*/ 32 w 334"/>
                  <a:gd name="T3" fmla="*/ 22 h 48"/>
                  <a:gd name="T4" fmla="*/ 22 w 334"/>
                  <a:gd name="T5" fmla="*/ 15 h 48"/>
                  <a:gd name="T6" fmla="*/ 13 w 334"/>
                  <a:gd name="T7" fmla="*/ 9 h 48"/>
                  <a:gd name="T8" fmla="*/ 3 w 334"/>
                  <a:gd name="T9" fmla="*/ 4 h 48"/>
                  <a:gd name="T10" fmla="*/ 0 w 334"/>
                  <a:gd name="T11" fmla="*/ 0 h 48"/>
                  <a:gd name="T12" fmla="*/ 129 w 334"/>
                  <a:gd name="T13" fmla="*/ 0 h 48"/>
                  <a:gd name="T14" fmla="*/ 130 w 334"/>
                  <a:gd name="T15" fmla="*/ 2 h 48"/>
                  <a:gd name="T16" fmla="*/ 139 w 334"/>
                  <a:gd name="T17" fmla="*/ 7 h 48"/>
                  <a:gd name="T18" fmla="*/ 149 w 334"/>
                  <a:gd name="T19" fmla="*/ 15 h 48"/>
                  <a:gd name="T20" fmla="*/ 157 w 334"/>
                  <a:gd name="T21" fmla="*/ 20 h 48"/>
                  <a:gd name="T22" fmla="*/ 167 w 334"/>
                  <a:gd name="T23" fmla="*/ 25 h 48"/>
                  <a:gd name="T24" fmla="*/ 38 w 334"/>
                  <a:gd name="T25" fmla="*/ 25 h 4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4" h="48">
                    <a:moveTo>
                      <a:pt x="75" y="48"/>
                    </a:moveTo>
                    <a:lnTo>
                      <a:pt x="63" y="43"/>
                    </a:lnTo>
                    <a:lnTo>
                      <a:pt x="43" y="29"/>
                    </a:lnTo>
                    <a:lnTo>
                      <a:pt x="26" y="18"/>
                    </a:lnTo>
                    <a:lnTo>
                      <a:pt x="6" y="7"/>
                    </a:lnTo>
                    <a:lnTo>
                      <a:pt x="0" y="0"/>
                    </a:lnTo>
                    <a:lnTo>
                      <a:pt x="257" y="0"/>
                    </a:lnTo>
                    <a:lnTo>
                      <a:pt x="260" y="3"/>
                    </a:lnTo>
                    <a:lnTo>
                      <a:pt x="277" y="14"/>
                    </a:lnTo>
                    <a:lnTo>
                      <a:pt x="297" y="29"/>
                    </a:lnTo>
                    <a:lnTo>
                      <a:pt x="314" y="39"/>
                    </a:lnTo>
                    <a:lnTo>
                      <a:pt x="334" y="48"/>
                    </a:lnTo>
                    <a:lnTo>
                      <a:pt x="75" y="48"/>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15" name="Freeform 853"/>
              <p:cNvSpPr>
                <a:spLocks/>
              </p:cNvSpPr>
              <p:nvPr/>
            </p:nvSpPr>
            <p:spPr bwMode="auto">
              <a:xfrm>
                <a:off x="2954" y="2005"/>
                <a:ext cx="165" cy="23"/>
              </a:xfrm>
              <a:custGeom>
                <a:avLst/>
                <a:gdLst>
                  <a:gd name="T0" fmla="*/ 38 w 329"/>
                  <a:gd name="T1" fmla="*/ 23 h 47"/>
                  <a:gd name="T2" fmla="*/ 32 w 329"/>
                  <a:gd name="T3" fmla="*/ 21 h 47"/>
                  <a:gd name="T4" fmla="*/ 22 w 329"/>
                  <a:gd name="T5" fmla="*/ 15 h 47"/>
                  <a:gd name="T6" fmla="*/ 12 w 329"/>
                  <a:gd name="T7" fmla="*/ 8 h 47"/>
                  <a:gd name="T8" fmla="*/ 4 w 329"/>
                  <a:gd name="T9" fmla="*/ 3 h 47"/>
                  <a:gd name="T10" fmla="*/ 0 w 329"/>
                  <a:gd name="T11" fmla="*/ 0 h 47"/>
                  <a:gd name="T12" fmla="*/ 131 w 329"/>
                  <a:gd name="T13" fmla="*/ 1 h 47"/>
                  <a:gd name="T14" fmla="*/ 139 w 329"/>
                  <a:gd name="T15" fmla="*/ 8 h 47"/>
                  <a:gd name="T16" fmla="*/ 149 w 329"/>
                  <a:gd name="T17" fmla="*/ 13 h 47"/>
                  <a:gd name="T18" fmla="*/ 157 w 329"/>
                  <a:gd name="T19" fmla="*/ 19 h 47"/>
                  <a:gd name="T20" fmla="*/ 165 w 329"/>
                  <a:gd name="T21" fmla="*/ 23 h 47"/>
                  <a:gd name="T22" fmla="*/ 38 w 329"/>
                  <a:gd name="T23" fmla="*/ 23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29" h="47">
                    <a:moveTo>
                      <a:pt x="75" y="47"/>
                    </a:moveTo>
                    <a:lnTo>
                      <a:pt x="63" y="42"/>
                    </a:lnTo>
                    <a:lnTo>
                      <a:pt x="43" y="31"/>
                    </a:lnTo>
                    <a:lnTo>
                      <a:pt x="23" y="16"/>
                    </a:lnTo>
                    <a:lnTo>
                      <a:pt x="7" y="6"/>
                    </a:lnTo>
                    <a:lnTo>
                      <a:pt x="0" y="0"/>
                    </a:lnTo>
                    <a:lnTo>
                      <a:pt x="261" y="2"/>
                    </a:lnTo>
                    <a:lnTo>
                      <a:pt x="277" y="16"/>
                    </a:lnTo>
                    <a:lnTo>
                      <a:pt x="297" y="27"/>
                    </a:lnTo>
                    <a:lnTo>
                      <a:pt x="314" y="38"/>
                    </a:lnTo>
                    <a:lnTo>
                      <a:pt x="329" y="47"/>
                    </a:lnTo>
                    <a:lnTo>
                      <a:pt x="75" y="47"/>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16" name="Freeform 854"/>
              <p:cNvSpPr>
                <a:spLocks/>
              </p:cNvSpPr>
              <p:nvPr/>
            </p:nvSpPr>
            <p:spPr bwMode="auto">
              <a:xfrm>
                <a:off x="2934" y="1992"/>
                <a:ext cx="167" cy="24"/>
              </a:xfrm>
              <a:custGeom>
                <a:avLst/>
                <a:gdLst>
                  <a:gd name="T0" fmla="*/ 39 w 334"/>
                  <a:gd name="T1" fmla="*/ 24 h 49"/>
                  <a:gd name="T2" fmla="*/ 32 w 334"/>
                  <a:gd name="T3" fmla="*/ 20 h 49"/>
                  <a:gd name="T4" fmla="*/ 24 w 334"/>
                  <a:gd name="T5" fmla="*/ 15 h 49"/>
                  <a:gd name="T6" fmla="*/ 13 w 334"/>
                  <a:gd name="T7" fmla="*/ 10 h 49"/>
                  <a:gd name="T8" fmla="*/ 5 w 334"/>
                  <a:gd name="T9" fmla="*/ 4 h 49"/>
                  <a:gd name="T10" fmla="*/ 0 w 334"/>
                  <a:gd name="T11" fmla="*/ 0 h 49"/>
                  <a:gd name="T12" fmla="*/ 130 w 334"/>
                  <a:gd name="T13" fmla="*/ 0 h 49"/>
                  <a:gd name="T14" fmla="*/ 132 w 334"/>
                  <a:gd name="T15" fmla="*/ 2 h 49"/>
                  <a:gd name="T16" fmla="*/ 141 w 334"/>
                  <a:gd name="T17" fmla="*/ 8 h 49"/>
                  <a:gd name="T18" fmla="*/ 151 w 334"/>
                  <a:gd name="T19" fmla="*/ 13 h 49"/>
                  <a:gd name="T20" fmla="*/ 159 w 334"/>
                  <a:gd name="T21" fmla="*/ 20 h 49"/>
                  <a:gd name="T22" fmla="*/ 167 w 334"/>
                  <a:gd name="T23" fmla="*/ 24 h 49"/>
                  <a:gd name="T24" fmla="*/ 39 w 334"/>
                  <a:gd name="T25" fmla="*/ 24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4" h="49">
                    <a:moveTo>
                      <a:pt x="77" y="49"/>
                    </a:moveTo>
                    <a:lnTo>
                      <a:pt x="63" y="41"/>
                    </a:lnTo>
                    <a:lnTo>
                      <a:pt x="47" y="31"/>
                    </a:lnTo>
                    <a:lnTo>
                      <a:pt x="26" y="20"/>
                    </a:lnTo>
                    <a:lnTo>
                      <a:pt x="10" y="9"/>
                    </a:lnTo>
                    <a:lnTo>
                      <a:pt x="0" y="0"/>
                    </a:lnTo>
                    <a:lnTo>
                      <a:pt x="259" y="0"/>
                    </a:lnTo>
                    <a:lnTo>
                      <a:pt x="264" y="5"/>
                    </a:lnTo>
                    <a:lnTo>
                      <a:pt x="281" y="16"/>
                    </a:lnTo>
                    <a:lnTo>
                      <a:pt x="301" y="27"/>
                    </a:lnTo>
                    <a:lnTo>
                      <a:pt x="317" y="41"/>
                    </a:lnTo>
                    <a:lnTo>
                      <a:pt x="334" y="49"/>
                    </a:lnTo>
                    <a:lnTo>
                      <a:pt x="77" y="49"/>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17" name="Freeform 855"/>
              <p:cNvSpPr>
                <a:spLocks/>
              </p:cNvSpPr>
              <p:nvPr/>
            </p:nvSpPr>
            <p:spPr bwMode="auto">
              <a:xfrm>
                <a:off x="2916" y="1980"/>
                <a:ext cx="169" cy="25"/>
              </a:xfrm>
              <a:custGeom>
                <a:avLst/>
                <a:gdLst>
                  <a:gd name="T0" fmla="*/ 39 w 338"/>
                  <a:gd name="T1" fmla="*/ 25 h 49"/>
                  <a:gd name="T2" fmla="*/ 32 w 338"/>
                  <a:gd name="T3" fmla="*/ 22 h 49"/>
                  <a:gd name="T4" fmla="*/ 24 w 338"/>
                  <a:gd name="T5" fmla="*/ 17 h 49"/>
                  <a:gd name="T6" fmla="*/ 14 w 338"/>
                  <a:gd name="T7" fmla="*/ 9 h 49"/>
                  <a:gd name="T8" fmla="*/ 5 w 338"/>
                  <a:gd name="T9" fmla="*/ 4 h 49"/>
                  <a:gd name="T10" fmla="*/ 0 w 338"/>
                  <a:gd name="T11" fmla="*/ 0 h 49"/>
                  <a:gd name="T12" fmla="*/ 130 w 338"/>
                  <a:gd name="T13" fmla="*/ 0 h 49"/>
                  <a:gd name="T14" fmla="*/ 131 w 338"/>
                  <a:gd name="T15" fmla="*/ 2 h 49"/>
                  <a:gd name="T16" fmla="*/ 141 w 338"/>
                  <a:gd name="T17" fmla="*/ 8 h 49"/>
                  <a:gd name="T18" fmla="*/ 151 w 338"/>
                  <a:gd name="T19" fmla="*/ 15 h 49"/>
                  <a:gd name="T20" fmla="*/ 159 w 338"/>
                  <a:gd name="T21" fmla="*/ 20 h 49"/>
                  <a:gd name="T22" fmla="*/ 169 w 338"/>
                  <a:gd name="T23" fmla="*/ 25 h 49"/>
                  <a:gd name="T24" fmla="*/ 39 w 338"/>
                  <a:gd name="T25" fmla="*/ 25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8" h="49">
                    <a:moveTo>
                      <a:pt x="77" y="49"/>
                    </a:moveTo>
                    <a:lnTo>
                      <a:pt x="63" y="44"/>
                    </a:lnTo>
                    <a:lnTo>
                      <a:pt x="47" y="33"/>
                    </a:lnTo>
                    <a:lnTo>
                      <a:pt x="27" y="18"/>
                    </a:lnTo>
                    <a:lnTo>
                      <a:pt x="10" y="8"/>
                    </a:lnTo>
                    <a:lnTo>
                      <a:pt x="0" y="0"/>
                    </a:lnTo>
                    <a:lnTo>
                      <a:pt x="259" y="0"/>
                    </a:lnTo>
                    <a:lnTo>
                      <a:pt x="261" y="4"/>
                    </a:lnTo>
                    <a:lnTo>
                      <a:pt x="281" y="15"/>
                    </a:lnTo>
                    <a:lnTo>
                      <a:pt x="301" y="29"/>
                    </a:lnTo>
                    <a:lnTo>
                      <a:pt x="318" y="40"/>
                    </a:lnTo>
                    <a:lnTo>
                      <a:pt x="338" y="49"/>
                    </a:lnTo>
                    <a:lnTo>
                      <a:pt x="77" y="49"/>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18" name="Freeform 856"/>
              <p:cNvSpPr>
                <a:spLocks/>
              </p:cNvSpPr>
              <p:nvPr/>
            </p:nvSpPr>
            <p:spPr bwMode="auto">
              <a:xfrm>
                <a:off x="2898" y="1968"/>
                <a:ext cx="166" cy="24"/>
              </a:xfrm>
              <a:custGeom>
                <a:avLst/>
                <a:gdLst>
                  <a:gd name="T0" fmla="*/ 36 w 331"/>
                  <a:gd name="T1" fmla="*/ 24 h 47"/>
                  <a:gd name="T2" fmla="*/ 31 w 331"/>
                  <a:gd name="T3" fmla="*/ 21 h 47"/>
                  <a:gd name="T4" fmla="*/ 23 w 331"/>
                  <a:gd name="T5" fmla="*/ 16 h 47"/>
                  <a:gd name="T6" fmla="*/ 13 w 331"/>
                  <a:gd name="T7" fmla="*/ 10 h 47"/>
                  <a:gd name="T8" fmla="*/ 0 w 331"/>
                  <a:gd name="T9" fmla="*/ 0 h 47"/>
                  <a:gd name="T10" fmla="*/ 130 w 331"/>
                  <a:gd name="T11" fmla="*/ 1 h 47"/>
                  <a:gd name="T12" fmla="*/ 140 w 331"/>
                  <a:gd name="T13" fmla="*/ 8 h 47"/>
                  <a:gd name="T14" fmla="*/ 148 w 331"/>
                  <a:gd name="T15" fmla="*/ 14 h 47"/>
                  <a:gd name="T16" fmla="*/ 158 w 331"/>
                  <a:gd name="T17" fmla="*/ 19 h 47"/>
                  <a:gd name="T18" fmla="*/ 166 w 331"/>
                  <a:gd name="T19" fmla="*/ 24 h 47"/>
                  <a:gd name="T20" fmla="*/ 36 w 331"/>
                  <a:gd name="T21" fmla="*/ 24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31" h="47">
                    <a:moveTo>
                      <a:pt x="72" y="47"/>
                    </a:moveTo>
                    <a:lnTo>
                      <a:pt x="62" y="41"/>
                    </a:lnTo>
                    <a:lnTo>
                      <a:pt x="45" y="31"/>
                    </a:lnTo>
                    <a:lnTo>
                      <a:pt x="25" y="20"/>
                    </a:lnTo>
                    <a:lnTo>
                      <a:pt x="0" y="0"/>
                    </a:lnTo>
                    <a:lnTo>
                      <a:pt x="259" y="2"/>
                    </a:lnTo>
                    <a:lnTo>
                      <a:pt x="279" y="16"/>
                    </a:lnTo>
                    <a:lnTo>
                      <a:pt x="296" y="27"/>
                    </a:lnTo>
                    <a:lnTo>
                      <a:pt x="316" y="38"/>
                    </a:lnTo>
                    <a:lnTo>
                      <a:pt x="331" y="47"/>
                    </a:lnTo>
                    <a:lnTo>
                      <a:pt x="72" y="47"/>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19" name="Freeform 857"/>
              <p:cNvSpPr>
                <a:spLocks/>
              </p:cNvSpPr>
              <p:nvPr/>
            </p:nvSpPr>
            <p:spPr bwMode="auto">
              <a:xfrm>
                <a:off x="2883" y="1956"/>
                <a:ext cx="163" cy="24"/>
              </a:xfrm>
              <a:custGeom>
                <a:avLst/>
                <a:gdLst>
                  <a:gd name="T0" fmla="*/ 34 w 326"/>
                  <a:gd name="T1" fmla="*/ 24 h 49"/>
                  <a:gd name="T2" fmla="*/ 29 w 326"/>
                  <a:gd name="T3" fmla="*/ 23 h 49"/>
                  <a:gd name="T4" fmla="*/ 10 w 326"/>
                  <a:gd name="T5" fmla="*/ 10 h 49"/>
                  <a:gd name="T6" fmla="*/ 7 w 326"/>
                  <a:gd name="T7" fmla="*/ 6 h 49"/>
                  <a:gd name="T8" fmla="*/ 4 w 326"/>
                  <a:gd name="T9" fmla="*/ 5 h 49"/>
                  <a:gd name="T10" fmla="*/ 0 w 326"/>
                  <a:gd name="T11" fmla="*/ 0 h 49"/>
                  <a:gd name="T12" fmla="*/ 125 w 326"/>
                  <a:gd name="T13" fmla="*/ 0 h 49"/>
                  <a:gd name="T14" fmla="*/ 127 w 326"/>
                  <a:gd name="T15" fmla="*/ 3 h 49"/>
                  <a:gd name="T16" fmla="*/ 137 w 326"/>
                  <a:gd name="T17" fmla="*/ 8 h 49"/>
                  <a:gd name="T18" fmla="*/ 146 w 326"/>
                  <a:gd name="T19" fmla="*/ 14 h 49"/>
                  <a:gd name="T20" fmla="*/ 156 w 326"/>
                  <a:gd name="T21" fmla="*/ 21 h 49"/>
                  <a:gd name="T22" fmla="*/ 163 w 326"/>
                  <a:gd name="T23" fmla="*/ 24 h 49"/>
                  <a:gd name="T24" fmla="*/ 34 w 326"/>
                  <a:gd name="T25" fmla="*/ 24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6" h="49">
                    <a:moveTo>
                      <a:pt x="67" y="49"/>
                    </a:moveTo>
                    <a:lnTo>
                      <a:pt x="57" y="46"/>
                    </a:lnTo>
                    <a:lnTo>
                      <a:pt x="20" y="20"/>
                    </a:lnTo>
                    <a:lnTo>
                      <a:pt x="13" y="13"/>
                    </a:lnTo>
                    <a:lnTo>
                      <a:pt x="7" y="10"/>
                    </a:lnTo>
                    <a:lnTo>
                      <a:pt x="0" y="0"/>
                    </a:lnTo>
                    <a:lnTo>
                      <a:pt x="249" y="0"/>
                    </a:lnTo>
                    <a:lnTo>
                      <a:pt x="254" y="6"/>
                    </a:lnTo>
                    <a:lnTo>
                      <a:pt x="274" y="17"/>
                    </a:lnTo>
                    <a:lnTo>
                      <a:pt x="291" y="28"/>
                    </a:lnTo>
                    <a:lnTo>
                      <a:pt x="311" y="42"/>
                    </a:lnTo>
                    <a:lnTo>
                      <a:pt x="326" y="49"/>
                    </a:lnTo>
                    <a:lnTo>
                      <a:pt x="67" y="49"/>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20" name="Freeform 858"/>
              <p:cNvSpPr>
                <a:spLocks/>
              </p:cNvSpPr>
              <p:nvPr/>
            </p:nvSpPr>
            <p:spPr bwMode="auto">
              <a:xfrm>
                <a:off x="2878" y="1944"/>
                <a:ext cx="150" cy="24"/>
              </a:xfrm>
              <a:custGeom>
                <a:avLst/>
                <a:gdLst>
                  <a:gd name="T0" fmla="*/ 20 w 299"/>
                  <a:gd name="T1" fmla="*/ 24 h 49"/>
                  <a:gd name="T2" fmla="*/ 14 w 299"/>
                  <a:gd name="T3" fmla="*/ 21 h 49"/>
                  <a:gd name="T4" fmla="*/ 11 w 299"/>
                  <a:gd name="T5" fmla="*/ 18 h 49"/>
                  <a:gd name="T6" fmla="*/ 8 w 299"/>
                  <a:gd name="T7" fmla="*/ 16 h 49"/>
                  <a:gd name="T8" fmla="*/ 4 w 299"/>
                  <a:gd name="T9" fmla="*/ 12 h 49"/>
                  <a:gd name="T10" fmla="*/ 3 w 299"/>
                  <a:gd name="T11" fmla="*/ 9 h 49"/>
                  <a:gd name="T12" fmla="*/ 1 w 299"/>
                  <a:gd name="T13" fmla="*/ 3 h 49"/>
                  <a:gd name="T14" fmla="*/ 0 w 299"/>
                  <a:gd name="T15" fmla="*/ 0 h 49"/>
                  <a:gd name="T16" fmla="*/ 112 w 299"/>
                  <a:gd name="T17" fmla="*/ 0 h 49"/>
                  <a:gd name="T18" fmla="*/ 113 w 299"/>
                  <a:gd name="T19" fmla="*/ 2 h 49"/>
                  <a:gd name="T20" fmla="*/ 123 w 299"/>
                  <a:gd name="T21" fmla="*/ 9 h 49"/>
                  <a:gd name="T22" fmla="*/ 131 w 299"/>
                  <a:gd name="T23" fmla="*/ 14 h 49"/>
                  <a:gd name="T24" fmla="*/ 141 w 299"/>
                  <a:gd name="T25" fmla="*/ 20 h 49"/>
                  <a:gd name="T26" fmla="*/ 150 w 299"/>
                  <a:gd name="T27" fmla="*/ 24 h 49"/>
                  <a:gd name="T28" fmla="*/ 20 w 299"/>
                  <a:gd name="T29" fmla="*/ 24 h 4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99" h="49">
                    <a:moveTo>
                      <a:pt x="40" y="49"/>
                    </a:moveTo>
                    <a:lnTo>
                      <a:pt x="28" y="43"/>
                    </a:lnTo>
                    <a:lnTo>
                      <a:pt x="21" y="36"/>
                    </a:lnTo>
                    <a:lnTo>
                      <a:pt x="15" y="33"/>
                    </a:lnTo>
                    <a:lnTo>
                      <a:pt x="8" y="25"/>
                    </a:lnTo>
                    <a:lnTo>
                      <a:pt x="5" y="18"/>
                    </a:lnTo>
                    <a:lnTo>
                      <a:pt x="1" y="7"/>
                    </a:lnTo>
                    <a:lnTo>
                      <a:pt x="0" y="0"/>
                    </a:lnTo>
                    <a:lnTo>
                      <a:pt x="224" y="0"/>
                    </a:lnTo>
                    <a:lnTo>
                      <a:pt x="225" y="4"/>
                    </a:lnTo>
                    <a:lnTo>
                      <a:pt x="245" y="18"/>
                    </a:lnTo>
                    <a:lnTo>
                      <a:pt x="262" y="29"/>
                    </a:lnTo>
                    <a:lnTo>
                      <a:pt x="282" y="40"/>
                    </a:lnTo>
                    <a:lnTo>
                      <a:pt x="299" y="49"/>
                    </a:lnTo>
                    <a:lnTo>
                      <a:pt x="40" y="49"/>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21" name="Freeform 859"/>
              <p:cNvSpPr>
                <a:spLocks/>
              </p:cNvSpPr>
              <p:nvPr/>
            </p:nvSpPr>
            <p:spPr bwMode="auto">
              <a:xfrm>
                <a:off x="2876" y="1932"/>
                <a:ext cx="131" cy="25"/>
              </a:xfrm>
              <a:custGeom>
                <a:avLst/>
                <a:gdLst>
                  <a:gd name="T0" fmla="*/ 7 w 262"/>
                  <a:gd name="T1" fmla="*/ 25 h 49"/>
                  <a:gd name="T2" fmla="*/ 5 w 262"/>
                  <a:gd name="T3" fmla="*/ 21 h 49"/>
                  <a:gd name="T4" fmla="*/ 3 w 262"/>
                  <a:gd name="T5" fmla="*/ 16 h 49"/>
                  <a:gd name="T6" fmla="*/ 2 w 262"/>
                  <a:gd name="T7" fmla="*/ 12 h 49"/>
                  <a:gd name="T8" fmla="*/ 0 w 262"/>
                  <a:gd name="T9" fmla="*/ 7 h 49"/>
                  <a:gd name="T10" fmla="*/ 1 w 262"/>
                  <a:gd name="T11" fmla="*/ 0 h 49"/>
                  <a:gd name="T12" fmla="*/ 33 w 262"/>
                  <a:gd name="T13" fmla="*/ 0 h 49"/>
                  <a:gd name="T14" fmla="*/ 34 w 262"/>
                  <a:gd name="T15" fmla="*/ 3 h 49"/>
                  <a:gd name="T16" fmla="*/ 100 w 262"/>
                  <a:gd name="T17" fmla="*/ 5 h 49"/>
                  <a:gd name="T18" fmla="*/ 115 w 262"/>
                  <a:gd name="T19" fmla="*/ 14 h 49"/>
                  <a:gd name="T20" fmla="*/ 125 w 262"/>
                  <a:gd name="T21" fmla="*/ 21 h 49"/>
                  <a:gd name="T22" fmla="*/ 131 w 262"/>
                  <a:gd name="T23" fmla="*/ 24 h 49"/>
                  <a:gd name="T24" fmla="*/ 7 w 262"/>
                  <a:gd name="T25" fmla="*/ 24 h 49"/>
                  <a:gd name="T26" fmla="*/ 7 w 262"/>
                  <a:gd name="T27" fmla="*/ 25 h 4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62" h="49">
                    <a:moveTo>
                      <a:pt x="13" y="49"/>
                    </a:moveTo>
                    <a:lnTo>
                      <a:pt x="10" y="42"/>
                    </a:lnTo>
                    <a:lnTo>
                      <a:pt x="6" y="31"/>
                    </a:lnTo>
                    <a:lnTo>
                      <a:pt x="3" y="24"/>
                    </a:lnTo>
                    <a:lnTo>
                      <a:pt x="0" y="13"/>
                    </a:lnTo>
                    <a:lnTo>
                      <a:pt x="1" y="0"/>
                    </a:lnTo>
                    <a:lnTo>
                      <a:pt x="65" y="0"/>
                    </a:lnTo>
                    <a:lnTo>
                      <a:pt x="67" y="6"/>
                    </a:lnTo>
                    <a:lnTo>
                      <a:pt x="200" y="9"/>
                    </a:lnTo>
                    <a:lnTo>
                      <a:pt x="230" y="28"/>
                    </a:lnTo>
                    <a:lnTo>
                      <a:pt x="250" y="42"/>
                    </a:lnTo>
                    <a:lnTo>
                      <a:pt x="262" y="47"/>
                    </a:lnTo>
                    <a:lnTo>
                      <a:pt x="13" y="47"/>
                    </a:lnTo>
                    <a:lnTo>
                      <a:pt x="13" y="49"/>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22" name="Freeform 860"/>
              <p:cNvSpPr>
                <a:spLocks/>
              </p:cNvSpPr>
              <p:nvPr/>
            </p:nvSpPr>
            <p:spPr bwMode="auto">
              <a:xfrm>
                <a:off x="2876" y="1920"/>
                <a:ext cx="114" cy="24"/>
              </a:xfrm>
              <a:custGeom>
                <a:avLst/>
                <a:gdLst>
                  <a:gd name="T0" fmla="*/ 2 w 229"/>
                  <a:gd name="T1" fmla="*/ 24 h 49"/>
                  <a:gd name="T2" fmla="*/ 1 w 229"/>
                  <a:gd name="T3" fmla="*/ 24 h 49"/>
                  <a:gd name="T4" fmla="*/ 0 w 229"/>
                  <a:gd name="T5" fmla="*/ 19 h 49"/>
                  <a:gd name="T6" fmla="*/ 0 w 229"/>
                  <a:gd name="T7" fmla="*/ 13 h 49"/>
                  <a:gd name="T8" fmla="*/ 1 w 229"/>
                  <a:gd name="T9" fmla="*/ 10 h 49"/>
                  <a:gd name="T10" fmla="*/ 1 w 229"/>
                  <a:gd name="T11" fmla="*/ 4 h 49"/>
                  <a:gd name="T12" fmla="*/ 4 w 229"/>
                  <a:gd name="T13" fmla="*/ 0 h 49"/>
                  <a:gd name="T14" fmla="*/ 26 w 229"/>
                  <a:gd name="T15" fmla="*/ 0 h 49"/>
                  <a:gd name="T16" fmla="*/ 33 w 229"/>
                  <a:gd name="T17" fmla="*/ 15 h 49"/>
                  <a:gd name="T18" fmla="*/ 100 w 229"/>
                  <a:gd name="T19" fmla="*/ 17 h 49"/>
                  <a:gd name="T20" fmla="*/ 114 w 229"/>
                  <a:gd name="T21" fmla="*/ 24 h 49"/>
                  <a:gd name="T22" fmla="*/ 2 w 229"/>
                  <a:gd name="T23" fmla="*/ 24 h 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29" h="49">
                    <a:moveTo>
                      <a:pt x="5" y="49"/>
                    </a:moveTo>
                    <a:lnTo>
                      <a:pt x="3" y="49"/>
                    </a:lnTo>
                    <a:lnTo>
                      <a:pt x="0" y="38"/>
                    </a:lnTo>
                    <a:lnTo>
                      <a:pt x="0" y="27"/>
                    </a:lnTo>
                    <a:lnTo>
                      <a:pt x="3" y="20"/>
                    </a:lnTo>
                    <a:lnTo>
                      <a:pt x="3" y="9"/>
                    </a:lnTo>
                    <a:lnTo>
                      <a:pt x="8" y="0"/>
                    </a:lnTo>
                    <a:lnTo>
                      <a:pt x="53" y="0"/>
                    </a:lnTo>
                    <a:lnTo>
                      <a:pt x="67" y="31"/>
                    </a:lnTo>
                    <a:lnTo>
                      <a:pt x="200" y="34"/>
                    </a:lnTo>
                    <a:lnTo>
                      <a:pt x="229" y="49"/>
                    </a:lnTo>
                    <a:lnTo>
                      <a:pt x="5" y="49"/>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23" name="Freeform 861"/>
              <p:cNvSpPr>
                <a:spLocks/>
              </p:cNvSpPr>
              <p:nvPr/>
            </p:nvSpPr>
            <p:spPr bwMode="auto">
              <a:xfrm>
                <a:off x="2876" y="1908"/>
                <a:ext cx="32" cy="25"/>
              </a:xfrm>
              <a:custGeom>
                <a:avLst/>
                <a:gdLst>
                  <a:gd name="T0" fmla="*/ 0 w 65"/>
                  <a:gd name="T1" fmla="*/ 25 h 50"/>
                  <a:gd name="T2" fmla="*/ 1 w 65"/>
                  <a:gd name="T3" fmla="*/ 22 h 50"/>
                  <a:gd name="T4" fmla="*/ 1 w 65"/>
                  <a:gd name="T5" fmla="*/ 16 h 50"/>
                  <a:gd name="T6" fmla="*/ 3 w 65"/>
                  <a:gd name="T7" fmla="*/ 13 h 50"/>
                  <a:gd name="T8" fmla="*/ 5 w 65"/>
                  <a:gd name="T9" fmla="*/ 9 h 50"/>
                  <a:gd name="T10" fmla="*/ 8 w 65"/>
                  <a:gd name="T11" fmla="*/ 4 h 50"/>
                  <a:gd name="T12" fmla="*/ 11 w 65"/>
                  <a:gd name="T13" fmla="*/ 2 h 50"/>
                  <a:gd name="T14" fmla="*/ 13 w 65"/>
                  <a:gd name="T15" fmla="*/ 0 h 50"/>
                  <a:gd name="T16" fmla="*/ 21 w 65"/>
                  <a:gd name="T17" fmla="*/ 0 h 50"/>
                  <a:gd name="T18" fmla="*/ 32 w 65"/>
                  <a:gd name="T19" fmla="*/ 24 h 50"/>
                  <a:gd name="T20" fmla="*/ 0 w 65"/>
                  <a:gd name="T21" fmla="*/ 24 h 50"/>
                  <a:gd name="T22" fmla="*/ 0 w 65"/>
                  <a:gd name="T23" fmla="*/ 25 h 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5" h="50">
                    <a:moveTo>
                      <a:pt x="0" y="50"/>
                    </a:moveTo>
                    <a:lnTo>
                      <a:pt x="3" y="43"/>
                    </a:lnTo>
                    <a:lnTo>
                      <a:pt x="3" y="32"/>
                    </a:lnTo>
                    <a:lnTo>
                      <a:pt x="6" y="25"/>
                    </a:lnTo>
                    <a:lnTo>
                      <a:pt x="10" y="18"/>
                    </a:lnTo>
                    <a:lnTo>
                      <a:pt x="16" y="7"/>
                    </a:lnTo>
                    <a:lnTo>
                      <a:pt x="23" y="3"/>
                    </a:lnTo>
                    <a:lnTo>
                      <a:pt x="26" y="0"/>
                    </a:lnTo>
                    <a:lnTo>
                      <a:pt x="42" y="0"/>
                    </a:lnTo>
                    <a:lnTo>
                      <a:pt x="65" y="48"/>
                    </a:lnTo>
                    <a:lnTo>
                      <a:pt x="1" y="48"/>
                    </a:lnTo>
                    <a:lnTo>
                      <a:pt x="0" y="50"/>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24" name="Freeform 862"/>
              <p:cNvSpPr>
                <a:spLocks/>
              </p:cNvSpPr>
              <p:nvPr/>
            </p:nvSpPr>
            <p:spPr bwMode="auto">
              <a:xfrm>
                <a:off x="2879" y="1904"/>
                <a:ext cx="24" cy="16"/>
              </a:xfrm>
              <a:custGeom>
                <a:avLst/>
                <a:gdLst>
                  <a:gd name="T0" fmla="*/ 0 w 47"/>
                  <a:gd name="T1" fmla="*/ 16 h 33"/>
                  <a:gd name="T2" fmla="*/ 2 w 47"/>
                  <a:gd name="T3" fmla="*/ 13 h 33"/>
                  <a:gd name="T4" fmla="*/ 5 w 47"/>
                  <a:gd name="T5" fmla="*/ 7 h 33"/>
                  <a:gd name="T6" fmla="*/ 9 w 47"/>
                  <a:gd name="T7" fmla="*/ 5 h 33"/>
                  <a:gd name="T8" fmla="*/ 12 w 47"/>
                  <a:gd name="T9" fmla="*/ 2 h 33"/>
                  <a:gd name="T10" fmla="*/ 16 w 47"/>
                  <a:gd name="T11" fmla="*/ 0 h 33"/>
                  <a:gd name="T12" fmla="*/ 24 w 47"/>
                  <a:gd name="T13" fmla="*/ 15 h 33"/>
                  <a:gd name="T14" fmla="*/ 1 w 47"/>
                  <a:gd name="T15" fmla="*/ 15 h 33"/>
                  <a:gd name="T16" fmla="*/ 0 w 47"/>
                  <a:gd name="T17" fmla="*/ 16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7" h="33">
                    <a:moveTo>
                      <a:pt x="0" y="33"/>
                    </a:moveTo>
                    <a:lnTo>
                      <a:pt x="4" y="26"/>
                    </a:lnTo>
                    <a:lnTo>
                      <a:pt x="10" y="15"/>
                    </a:lnTo>
                    <a:lnTo>
                      <a:pt x="17" y="11"/>
                    </a:lnTo>
                    <a:lnTo>
                      <a:pt x="24" y="4"/>
                    </a:lnTo>
                    <a:lnTo>
                      <a:pt x="31" y="0"/>
                    </a:lnTo>
                    <a:lnTo>
                      <a:pt x="47" y="31"/>
                    </a:lnTo>
                    <a:lnTo>
                      <a:pt x="2" y="31"/>
                    </a:lnTo>
                    <a:lnTo>
                      <a:pt x="0" y="33"/>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25" name="Freeform 863"/>
              <p:cNvSpPr>
                <a:spLocks/>
              </p:cNvSpPr>
              <p:nvPr/>
            </p:nvSpPr>
            <p:spPr bwMode="auto">
              <a:xfrm>
                <a:off x="2889" y="1904"/>
                <a:ext cx="8" cy="4"/>
              </a:xfrm>
              <a:custGeom>
                <a:avLst/>
                <a:gdLst>
                  <a:gd name="T0" fmla="*/ 0 w 16"/>
                  <a:gd name="T1" fmla="*/ 4 h 8"/>
                  <a:gd name="T2" fmla="*/ 2 w 16"/>
                  <a:gd name="T3" fmla="*/ 2 h 8"/>
                  <a:gd name="T4" fmla="*/ 6 w 16"/>
                  <a:gd name="T5" fmla="*/ 0 h 8"/>
                  <a:gd name="T6" fmla="*/ 8 w 16"/>
                  <a:gd name="T7" fmla="*/ 4 h 8"/>
                  <a:gd name="T8" fmla="*/ 0 w 16"/>
                  <a:gd name="T9" fmla="*/ 4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8">
                    <a:moveTo>
                      <a:pt x="0" y="8"/>
                    </a:moveTo>
                    <a:lnTo>
                      <a:pt x="4" y="4"/>
                    </a:lnTo>
                    <a:lnTo>
                      <a:pt x="11" y="0"/>
                    </a:lnTo>
                    <a:lnTo>
                      <a:pt x="16" y="8"/>
                    </a:lnTo>
                    <a:lnTo>
                      <a:pt x="0" y="8"/>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26" name="Freeform 864"/>
              <p:cNvSpPr>
                <a:spLocks/>
              </p:cNvSpPr>
              <p:nvPr/>
            </p:nvSpPr>
            <p:spPr bwMode="auto">
              <a:xfrm>
                <a:off x="3135" y="2120"/>
                <a:ext cx="4" cy="9"/>
              </a:xfrm>
              <a:custGeom>
                <a:avLst/>
                <a:gdLst>
                  <a:gd name="T0" fmla="*/ 4 w 8"/>
                  <a:gd name="T1" fmla="*/ 0 h 18"/>
                  <a:gd name="T2" fmla="*/ 2 w 8"/>
                  <a:gd name="T3" fmla="*/ 0 h 18"/>
                  <a:gd name="T4" fmla="*/ 0 w 8"/>
                  <a:gd name="T5" fmla="*/ 3 h 18"/>
                  <a:gd name="T6" fmla="*/ 1 w 8"/>
                  <a:gd name="T7" fmla="*/ 6 h 18"/>
                  <a:gd name="T8" fmla="*/ 3 w 8"/>
                  <a:gd name="T9" fmla="*/ 9 h 18"/>
                  <a:gd name="T10" fmla="*/ 4 w 8"/>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8">
                    <a:moveTo>
                      <a:pt x="8" y="0"/>
                    </a:moveTo>
                    <a:lnTo>
                      <a:pt x="3" y="0"/>
                    </a:lnTo>
                    <a:lnTo>
                      <a:pt x="0" y="5"/>
                    </a:lnTo>
                    <a:lnTo>
                      <a:pt x="1" y="12"/>
                    </a:lnTo>
                    <a:lnTo>
                      <a:pt x="5" y="18"/>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27" name="Freeform 865"/>
              <p:cNvSpPr>
                <a:spLocks/>
              </p:cNvSpPr>
              <p:nvPr/>
            </p:nvSpPr>
            <p:spPr bwMode="auto">
              <a:xfrm>
                <a:off x="3137" y="2120"/>
                <a:ext cx="10" cy="12"/>
              </a:xfrm>
              <a:custGeom>
                <a:avLst/>
                <a:gdLst>
                  <a:gd name="T0" fmla="*/ 4 w 18"/>
                  <a:gd name="T1" fmla="*/ 12 h 23"/>
                  <a:gd name="T2" fmla="*/ 7 w 18"/>
                  <a:gd name="T3" fmla="*/ 3 h 23"/>
                  <a:gd name="T4" fmla="*/ 2 w 18"/>
                  <a:gd name="T5" fmla="*/ 0 h 23"/>
                  <a:gd name="T6" fmla="*/ 0 w 18"/>
                  <a:gd name="T7" fmla="*/ 9 h 23"/>
                  <a:gd name="T8" fmla="*/ 6 w 18"/>
                  <a:gd name="T9" fmla="*/ 12 h 23"/>
                  <a:gd name="T10" fmla="*/ 8 w 18"/>
                  <a:gd name="T11" fmla="*/ 3 h 23"/>
                  <a:gd name="T12" fmla="*/ 6 w 18"/>
                  <a:gd name="T13" fmla="*/ 12 h 23"/>
                  <a:gd name="T14" fmla="*/ 8 w 18"/>
                  <a:gd name="T15" fmla="*/ 12 h 23"/>
                  <a:gd name="T16" fmla="*/ 10 w 18"/>
                  <a:gd name="T17" fmla="*/ 8 h 23"/>
                  <a:gd name="T18" fmla="*/ 10 w 18"/>
                  <a:gd name="T19" fmla="*/ 6 h 23"/>
                  <a:gd name="T20" fmla="*/ 7 w 18"/>
                  <a:gd name="T21" fmla="*/ 3 h 23"/>
                  <a:gd name="T22" fmla="*/ 4 w 18"/>
                  <a:gd name="T23" fmla="*/ 12 h 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 h="23">
                    <a:moveTo>
                      <a:pt x="8" y="23"/>
                    </a:moveTo>
                    <a:lnTo>
                      <a:pt x="13" y="5"/>
                    </a:lnTo>
                    <a:lnTo>
                      <a:pt x="3" y="0"/>
                    </a:lnTo>
                    <a:lnTo>
                      <a:pt x="0" y="18"/>
                    </a:lnTo>
                    <a:lnTo>
                      <a:pt x="10" y="23"/>
                    </a:lnTo>
                    <a:lnTo>
                      <a:pt x="15" y="5"/>
                    </a:lnTo>
                    <a:lnTo>
                      <a:pt x="10" y="23"/>
                    </a:lnTo>
                    <a:lnTo>
                      <a:pt x="15" y="23"/>
                    </a:lnTo>
                    <a:lnTo>
                      <a:pt x="18" y="16"/>
                    </a:lnTo>
                    <a:lnTo>
                      <a:pt x="18" y="11"/>
                    </a:lnTo>
                    <a:lnTo>
                      <a:pt x="13" y="5"/>
                    </a:lnTo>
                    <a:lnTo>
                      <a:pt x="8"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28" name="Freeform 866"/>
              <p:cNvSpPr>
                <a:spLocks/>
              </p:cNvSpPr>
              <p:nvPr/>
            </p:nvSpPr>
            <p:spPr bwMode="auto">
              <a:xfrm>
                <a:off x="3131" y="2118"/>
                <a:ext cx="14" cy="14"/>
              </a:xfrm>
              <a:custGeom>
                <a:avLst/>
                <a:gdLst>
                  <a:gd name="T0" fmla="*/ 2 w 29"/>
                  <a:gd name="T1" fmla="*/ 9 h 29"/>
                  <a:gd name="T2" fmla="*/ 2 w 29"/>
                  <a:gd name="T3" fmla="*/ 9 h 29"/>
                  <a:gd name="T4" fmla="*/ 11 w 29"/>
                  <a:gd name="T5" fmla="*/ 14 h 29"/>
                  <a:gd name="T6" fmla="*/ 14 w 29"/>
                  <a:gd name="T7" fmla="*/ 5 h 29"/>
                  <a:gd name="T8" fmla="*/ 5 w 29"/>
                  <a:gd name="T9" fmla="*/ 0 h 29"/>
                  <a:gd name="T10" fmla="*/ 5 w 29"/>
                  <a:gd name="T11" fmla="*/ 0 h 29"/>
                  <a:gd name="T12" fmla="*/ 5 w 29"/>
                  <a:gd name="T13" fmla="*/ 0 h 29"/>
                  <a:gd name="T14" fmla="*/ 2 w 29"/>
                  <a:gd name="T15" fmla="*/ 0 h 29"/>
                  <a:gd name="T16" fmla="*/ 0 w 29"/>
                  <a:gd name="T17" fmla="*/ 3 h 29"/>
                  <a:gd name="T18" fmla="*/ 0 w 29"/>
                  <a:gd name="T19" fmla="*/ 6 h 29"/>
                  <a:gd name="T20" fmla="*/ 2 w 29"/>
                  <a:gd name="T21" fmla="*/ 9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 h="29">
                    <a:moveTo>
                      <a:pt x="4" y="18"/>
                    </a:moveTo>
                    <a:lnTo>
                      <a:pt x="4" y="18"/>
                    </a:lnTo>
                    <a:lnTo>
                      <a:pt x="22" y="29"/>
                    </a:lnTo>
                    <a:lnTo>
                      <a:pt x="29" y="11"/>
                    </a:lnTo>
                    <a:lnTo>
                      <a:pt x="10" y="0"/>
                    </a:lnTo>
                    <a:lnTo>
                      <a:pt x="5" y="0"/>
                    </a:lnTo>
                    <a:lnTo>
                      <a:pt x="0" y="6"/>
                    </a:lnTo>
                    <a:lnTo>
                      <a:pt x="0" y="13"/>
                    </a:lnTo>
                    <a:lnTo>
                      <a:pt x="4"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29" name="Freeform 867"/>
              <p:cNvSpPr>
                <a:spLocks/>
              </p:cNvSpPr>
              <p:nvPr/>
            </p:nvSpPr>
            <p:spPr bwMode="auto">
              <a:xfrm>
                <a:off x="3121" y="2111"/>
                <a:ext cx="15" cy="16"/>
              </a:xfrm>
              <a:custGeom>
                <a:avLst/>
                <a:gdLst>
                  <a:gd name="T0" fmla="*/ 2 w 30"/>
                  <a:gd name="T1" fmla="*/ 9 h 30"/>
                  <a:gd name="T2" fmla="*/ 2 w 30"/>
                  <a:gd name="T3" fmla="*/ 10 h 30"/>
                  <a:gd name="T4" fmla="*/ 12 w 30"/>
                  <a:gd name="T5" fmla="*/ 16 h 30"/>
                  <a:gd name="T6" fmla="*/ 15 w 30"/>
                  <a:gd name="T7" fmla="*/ 6 h 30"/>
                  <a:gd name="T8" fmla="*/ 5 w 30"/>
                  <a:gd name="T9" fmla="*/ 0 h 30"/>
                  <a:gd name="T10" fmla="*/ 5 w 30"/>
                  <a:gd name="T11" fmla="*/ 1 h 30"/>
                  <a:gd name="T12" fmla="*/ 5 w 30"/>
                  <a:gd name="T13" fmla="*/ 0 h 30"/>
                  <a:gd name="T14" fmla="*/ 3 w 30"/>
                  <a:gd name="T15" fmla="*/ 0 h 30"/>
                  <a:gd name="T16" fmla="*/ 0 w 30"/>
                  <a:gd name="T17" fmla="*/ 3 h 30"/>
                  <a:gd name="T18" fmla="*/ 0 w 30"/>
                  <a:gd name="T19" fmla="*/ 6 h 30"/>
                  <a:gd name="T20" fmla="*/ 2 w 30"/>
                  <a:gd name="T21" fmla="*/ 10 h 30"/>
                  <a:gd name="T22" fmla="*/ 2 w 30"/>
                  <a:gd name="T23" fmla="*/ 9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0" h="30">
                    <a:moveTo>
                      <a:pt x="4" y="16"/>
                    </a:moveTo>
                    <a:lnTo>
                      <a:pt x="4" y="18"/>
                    </a:lnTo>
                    <a:lnTo>
                      <a:pt x="24" y="30"/>
                    </a:lnTo>
                    <a:lnTo>
                      <a:pt x="30" y="12"/>
                    </a:lnTo>
                    <a:lnTo>
                      <a:pt x="10" y="0"/>
                    </a:lnTo>
                    <a:lnTo>
                      <a:pt x="10" y="1"/>
                    </a:lnTo>
                    <a:lnTo>
                      <a:pt x="10" y="0"/>
                    </a:lnTo>
                    <a:lnTo>
                      <a:pt x="5" y="0"/>
                    </a:lnTo>
                    <a:lnTo>
                      <a:pt x="0" y="5"/>
                    </a:lnTo>
                    <a:lnTo>
                      <a:pt x="0" y="12"/>
                    </a:lnTo>
                    <a:lnTo>
                      <a:pt x="4" y="18"/>
                    </a:lnTo>
                    <a:lnTo>
                      <a:pt x="4"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30" name="Freeform 868"/>
              <p:cNvSpPr>
                <a:spLocks/>
              </p:cNvSpPr>
              <p:nvPr/>
            </p:nvSpPr>
            <p:spPr bwMode="auto">
              <a:xfrm>
                <a:off x="3112" y="2105"/>
                <a:ext cx="14" cy="14"/>
              </a:xfrm>
              <a:custGeom>
                <a:avLst/>
                <a:gdLst>
                  <a:gd name="T0" fmla="*/ 2 w 28"/>
                  <a:gd name="T1" fmla="*/ 9 h 29"/>
                  <a:gd name="T2" fmla="*/ 2 w 28"/>
                  <a:gd name="T3" fmla="*/ 8 h 29"/>
                  <a:gd name="T4" fmla="*/ 11 w 28"/>
                  <a:gd name="T5" fmla="*/ 14 h 29"/>
                  <a:gd name="T6" fmla="*/ 14 w 28"/>
                  <a:gd name="T7" fmla="*/ 7 h 29"/>
                  <a:gd name="T8" fmla="*/ 5 w 28"/>
                  <a:gd name="T9" fmla="*/ 1 h 29"/>
                  <a:gd name="T10" fmla="*/ 5 w 28"/>
                  <a:gd name="T11" fmla="*/ 0 h 29"/>
                  <a:gd name="T12" fmla="*/ 5 w 28"/>
                  <a:gd name="T13" fmla="*/ 1 h 29"/>
                  <a:gd name="T14" fmla="*/ 3 w 28"/>
                  <a:gd name="T15" fmla="*/ 1 h 29"/>
                  <a:gd name="T16" fmla="*/ 1 w 28"/>
                  <a:gd name="T17" fmla="*/ 2 h 29"/>
                  <a:gd name="T18" fmla="*/ 0 w 28"/>
                  <a:gd name="T19" fmla="*/ 6 h 29"/>
                  <a:gd name="T20" fmla="*/ 2 w 28"/>
                  <a:gd name="T21" fmla="*/ 8 h 29"/>
                  <a:gd name="T22" fmla="*/ 2 w 28"/>
                  <a:gd name="T23" fmla="*/ 9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3" y="18"/>
                    </a:moveTo>
                    <a:lnTo>
                      <a:pt x="3" y="16"/>
                    </a:lnTo>
                    <a:lnTo>
                      <a:pt x="22" y="29"/>
                    </a:lnTo>
                    <a:lnTo>
                      <a:pt x="28" y="14"/>
                    </a:lnTo>
                    <a:lnTo>
                      <a:pt x="10" y="2"/>
                    </a:lnTo>
                    <a:lnTo>
                      <a:pt x="10" y="0"/>
                    </a:lnTo>
                    <a:lnTo>
                      <a:pt x="10" y="2"/>
                    </a:lnTo>
                    <a:lnTo>
                      <a:pt x="5" y="2"/>
                    </a:lnTo>
                    <a:lnTo>
                      <a:pt x="2" y="5"/>
                    </a:lnTo>
                    <a:lnTo>
                      <a:pt x="0" y="13"/>
                    </a:lnTo>
                    <a:lnTo>
                      <a:pt x="3" y="16"/>
                    </a:lnTo>
                    <a:lnTo>
                      <a:pt x="3"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31" name="Freeform 869"/>
              <p:cNvSpPr>
                <a:spLocks/>
              </p:cNvSpPr>
              <p:nvPr/>
            </p:nvSpPr>
            <p:spPr bwMode="auto">
              <a:xfrm>
                <a:off x="3102" y="2100"/>
                <a:ext cx="15" cy="14"/>
              </a:xfrm>
              <a:custGeom>
                <a:avLst/>
                <a:gdLst>
                  <a:gd name="T0" fmla="*/ 2 w 28"/>
                  <a:gd name="T1" fmla="*/ 8 h 29"/>
                  <a:gd name="T2" fmla="*/ 2 w 28"/>
                  <a:gd name="T3" fmla="*/ 9 h 29"/>
                  <a:gd name="T4" fmla="*/ 11 w 28"/>
                  <a:gd name="T5" fmla="*/ 14 h 29"/>
                  <a:gd name="T6" fmla="*/ 15 w 28"/>
                  <a:gd name="T7" fmla="*/ 5 h 29"/>
                  <a:gd name="T8" fmla="*/ 5 w 28"/>
                  <a:gd name="T9" fmla="*/ 0 h 29"/>
                  <a:gd name="T10" fmla="*/ 5 w 28"/>
                  <a:gd name="T11" fmla="*/ 1 h 29"/>
                  <a:gd name="T12" fmla="*/ 5 w 28"/>
                  <a:gd name="T13" fmla="*/ 0 h 29"/>
                  <a:gd name="T14" fmla="*/ 3 w 28"/>
                  <a:gd name="T15" fmla="*/ 0 h 29"/>
                  <a:gd name="T16" fmla="*/ 0 w 28"/>
                  <a:gd name="T17" fmla="*/ 2 h 29"/>
                  <a:gd name="T18" fmla="*/ 0 w 28"/>
                  <a:gd name="T19" fmla="*/ 6 h 29"/>
                  <a:gd name="T20" fmla="*/ 2 w 28"/>
                  <a:gd name="T21" fmla="*/ 9 h 29"/>
                  <a:gd name="T22" fmla="*/ 2 w 28"/>
                  <a:gd name="T23" fmla="*/ 8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3" y="16"/>
                    </a:moveTo>
                    <a:lnTo>
                      <a:pt x="3" y="18"/>
                    </a:lnTo>
                    <a:lnTo>
                      <a:pt x="21" y="29"/>
                    </a:lnTo>
                    <a:lnTo>
                      <a:pt x="28" y="11"/>
                    </a:lnTo>
                    <a:lnTo>
                      <a:pt x="10" y="0"/>
                    </a:lnTo>
                    <a:lnTo>
                      <a:pt x="10" y="2"/>
                    </a:lnTo>
                    <a:lnTo>
                      <a:pt x="10" y="0"/>
                    </a:lnTo>
                    <a:lnTo>
                      <a:pt x="5" y="0"/>
                    </a:lnTo>
                    <a:lnTo>
                      <a:pt x="0" y="5"/>
                    </a:lnTo>
                    <a:lnTo>
                      <a:pt x="0" y="13"/>
                    </a:lnTo>
                    <a:lnTo>
                      <a:pt x="3" y="18"/>
                    </a:lnTo>
                    <a:lnTo>
                      <a:pt x="3"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32" name="Freeform 870"/>
              <p:cNvSpPr>
                <a:spLocks/>
              </p:cNvSpPr>
              <p:nvPr/>
            </p:nvSpPr>
            <p:spPr bwMode="auto">
              <a:xfrm>
                <a:off x="3093" y="2093"/>
                <a:ext cx="14" cy="15"/>
              </a:xfrm>
              <a:custGeom>
                <a:avLst/>
                <a:gdLst>
                  <a:gd name="T0" fmla="*/ 2 w 29"/>
                  <a:gd name="T1" fmla="*/ 9 h 29"/>
                  <a:gd name="T2" fmla="*/ 2 w 29"/>
                  <a:gd name="T3" fmla="*/ 9 h 29"/>
                  <a:gd name="T4" fmla="*/ 11 w 29"/>
                  <a:gd name="T5" fmla="*/ 15 h 29"/>
                  <a:gd name="T6" fmla="*/ 14 w 29"/>
                  <a:gd name="T7" fmla="*/ 8 h 29"/>
                  <a:gd name="T8" fmla="*/ 5 w 29"/>
                  <a:gd name="T9" fmla="*/ 1 h 29"/>
                  <a:gd name="T10" fmla="*/ 5 w 29"/>
                  <a:gd name="T11" fmla="*/ 0 h 29"/>
                  <a:gd name="T12" fmla="*/ 5 w 29"/>
                  <a:gd name="T13" fmla="*/ 1 h 29"/>
                  <a:gd name="T14" fmla="*/ 2 w 29"/>
                  <a:gd name="T15" fmla="*/ 1 h 29"/>
                  <a:gd name="T16" fmla="*/ 1 w 29"/>
                  <a:gd name="T17" fmla="*/ 3 h 29"/>
                  <a:gd name="T18" fmla="*/ 0 w 29"/>
                  <a:gd name="T19" fmla="*/ 7 h 29"/>
                  <a:gd name="T20" fmla="*/ 2 w 29"/>
                  <a:gd name="T21" fmla="*/ 9 h 29"/>
                  <a:gd name="T22" fmla="*/ 2 w 29"/>
                  <a:gd name="T23" fmla="*/ 9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4" y="18"/>
                    </a:moveTo>
                    <a:lnTo>
                      <a:pt x="4" y="17"/>
                    </a:lnTo>
                    <a:lnTo>
                      <a:pt x="22" y="29"/>
                    </a:lnTo>
                    <a:lnTo>
                      <a:pt x="29" y="15"/>
                    </a:lnTo>
                    <a:lnTo>
                      <a:pt x="10" y="2"/>
                    </a:lnTo>
                    <a:lnTo>
                      <a:pt x="10" y="0"/>
                    </a:lnTo>
                    <a:lnTo>
                      <a:pt x="10" y="2"/>
                    </a:lnTo>
                    <a:lnTo>
                      <a:pt x="5" y="2"/>
                    </a:lnTo>
                    <a:lnTo>
                      <a:pt x="2" y="6"/>
                    </a:lnTo>
                    <a:lnTo>
                      <a:pt x="0" y="13"/>
                    </a:lnTo>
                    <a:lnTo>
                      <a:pt x="4" y="17"/>
                    </a:lnTo>
                    <a:lnTo>
                      <a:pt x="4"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33" name="Freeform 871"/>
              <p:cNvSpPr>
                <a:spLocks/>
              </p:cNvSpPr>
              <p:nvPr/>
            </p:nvSpPr>
            <p:spPr bwMode="auto">
              <a:xfrm>
                <a:off x="3084" y="2088"/>
                <a:ext cx="14" cy="14"/>
              </a:xfrm>
              <a:custGeom>
                <a:avLst/>
                <a:gdLst>
                  <a:gd name="T0" fmla="*/ 2 w 28"/>
                  <a:gd name="T1" fmla="*/ 8 h 28"/>
                  <a:gd name="T2" fmla="*/ 2 w 28"/>
                  <a:gd name="T3" fmla="*/ 9 h 28"/>
                  <a:gd name="T4" fmla="*/ 11 w 28"/>
                  <a:gd name="T5" fmla="*/ 14 h 28"/>
                  <a:gd name="T6" fmla="*/ 14 w 28"/>
                  <a:gd name="T7" fmla="*/ 5 h 28"/>
                  <a:gd name="T8" fmla="*/ 5 w 28"/>
                  <a:gd name="T9" fmla="*/ 0 h 28"/>
                  <a:gd name="T10" fmla="*/ 5 w 28"/>
                  <a:gd name="T11" fmla="*/ 1 h 28"/>
                  <a:gd name="T12" fmla="*/ 5 w 28"/>
                  <a:gd name="T13" fmla="*/ 0 h 28"/>
                  <a:gd name="T14" fmla="*/ 3 w 28"/>
                  <a:gd name="T15" fmla="*/ 0 h 28"/>
                  <a:gd name="T16" fmla="*/ 0 w 28"/>
                  <a:gd name="T17" fmla="*/ 3 h 28"/>
                  <a:gd name="T18" fmla="*/ 0 w 28"/>
                  <a:gd name="T19" fmla="*/ 6 h 28"/>
                  <a:gd name="T20" fmla="*/ 2 w 28"/>
                  <a:gd name="T21" fmla="*/ 9 h 28"/>
                  <a:gd name="T22" fmla="*/ 2 w 28"/>
                  <a:gd name="T23" fmla="*/ 8 h 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8">
                    <a:moveTo>
                      <a:pt x="3" y="16"/>
                    </a:moveTo>
                    <a:lnTo>
                      <a:pt x="3" y="18"/>
                    </a:lnTo>
                    <a:lnTo>
                      <a:pt x="22" y="28"/>
                    </a:lnTo>
                    <a:lnTo>
                      <a:pt x="28" y="10"/>
                    </a:lnTo>
                    <a:lnTo>
                      <a:pt x="10" y="0"/>
                    </a:lnTo>
                    <a:lnTo>
                      <a:pt x="10" y="1"/>
                    </a:lnTo>
                    <a:lnTo>
                      <a:pt x="10" y="0"/>
                    </a:lnTo>
                    <a:lnTo>
                      <a:pt x="5" y="0"/>
                    </a:lnTo>
                    <a:lnTo>
                      <a:pt x="0" y="5"/>
                    </a:lnTo>
                    <a:lnTo>
                      <a:pt x="0" y="12"/>
                    </a:lnTo>
                    <a:lnTo>
                      <a:pt x="3" y="18"/>
                    </a:lnTo>
                    <a:lnTo>
                      <a:pt x="3"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34" name="Freeform 872"/>
              <p:cNvSpPr>
                <a:spLocks/>
              </p:cNvSpPr>
              <p:nvPr/>
            </p:nvSpPr>
            <p:spPr bwMode="auto">
              <a:xfrm>
                <a:off x="3075" y="2082"/>
                <a:ext cx="14" cy="14"/>
              </a:xfrm>
              <a:custGeom>
                <a:avLst/>
                <a:gdLst>
                  <a:gd name="T0" fmla="*/ 2 w 28"/>
                  <a:gd name="T1" fmla="*/ 7 h 27"/>
                  <a:gd name="T2" fmla="*/ 2 w 28"/>
                  <a:gd name="T3" fmla="*/ 7 h 27"/>
                  <a:gd name="T4" fmla="*/ 11 w 28"/>
                  <a:gd name="T5" fmla="*/ 14 h 27"/>
                  <a:gd name="T6" fmla="*/ 14 w 28"/>
                  <a:gd name="T7" fmla="*/ 6 h 27"/>
                  <a:gd name="T8" fmla="*/ 5 w 28"/>
                  <a:gd name="T9" fmla="*/ 0 h 27"/>
                  <a:gd name="T10" fmla="*/ 5 w 28"/>
                  <a:gd name="T11" fmla="*/ 0 h 27"/>
                  <a:gd name="T12" fmla="*/ 5 w 28"/>
                  <a:gd name="T13" fmla="*/ 0 h 27"/>
                  <a:gd name="T14" fmla="*/ 3 w 28"/>
                  <a:gd name="T15" fmla="*/ 0 h 27"/>
                  <a:gd name="T16" fmla="*/ 1 w 28"/>
                  <a:gd name="T17" fmla="*/ 2 h 27"/>
                  <a:gd name="T18" fmla="*/ 0 w 28"/>
                  <a:gd name="T19" fmla="*/ 6 h 27"/>
                  <a:gd name="T20" fmla="*/ 2 w 28"/>
                  <a:gd name="T21" fmla="*/ 7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7">
                    <a:moveTo>
                      <a:pt x="3" y="14"/>
                    </a:moveTo>
                    <a:lnTo>
                      <a:pt x="3" y="14"/>
                    </a:lnTo>
                    <a:lnTo>
                      <a:pt x="21" y="27"/>
                    </a:lnTo>
                    <a:lnTo>
                      <a:pt x="28" y="12"/>
                    </a:lnTo>
                    <a:lnTo>
                      <a:pt x="10" y="0"/>
                    </a:lnTo>
                    <a:lnTo>
                      <a:pt x="5" y="0"/>
                    </a:lnTo>
                    <a:lnTo>
                      <a:pt x="1" y="3"/>
                    </a:lnTo>
                    <a:lnTo>
                      <a:pt x="0" y="11"/>
                    </a:lnTo>
                    <a:lnTo>
                      <a:pt x="3"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35" name="Freeform 873"/>
              <p:cNvSpPr>
                <a:spLocks/>
              </p:cNvSpPr>
              <p:nvPr/>
            </p:nvSpPr>
            <p:spPr bwMode="auto">
              <a:xfrm>
                <a:off x="3066" y="2075"/>
                <a:ext cx="14" cy="15"/>
              </a:xfrm>
              <a:custGeom>
                <a:avLst/>
                <a:gdLst>
                  <a:gd name="T0" fmla="*/ 1 w 29"/>
                  <a:gd name="T1" fmla="*/ 9 h 29"/>
                  <a:gd name="T2" fmla="*/ 1 w 29"/>
                  <a:gd name="T3" fmla="*/ 9 h 29"/>
                  <a:gd name="T4" fmla="*/ 11 w 29"/>
                  <a:gd name="T5" fmla="*/ 15 h 29"/>
                  <a:gd name="T6" fmla="*/ 14 w 29"/>
                  <a:gd name="T7" fmla="*/ 8 h 29"/>
                  <a:gd name="T8" fmla="*/ 5 w 29"/>
                  <a:gd name="T9" fmla="*/ 1 h 29"/>
                  <a:gd name="T10" fmla="*/ 5 w 29"/>
                  <a:gd name="T11" fmla="*/ 0 h 29"/>
                  <a:gd name="T12" fmla="*/ 5 w 29"/>
                  <a:gd name="T13" fmla="*/ 1 h 29"/>
                  <a:gd name="T14" fmla="*/ 2 w 29"/>
                  <a:gd name="T15" fmla="*/ 1 h 29"/>
                  <a:gd name="T16" fmla="*/ 1 w 29"/>
                  <a:gd name="T17" fmla="*/ 3 h 29"/>
                  <a:gd name="T18" fmla="*/ 0 w 29"/>
                  <a:gd name="T19" fmla="*/ 7 h 29"/>
                  <a:gd name="T20" fmla="*/ 1 w 29"/>
                  <a:gd name="T21" fmla="*/ 9 h 29"/>
                  <a:gd name="T22" fmla="*/ 1 w 29"/>
                  <a:gd name="T23" fmla="*/ 9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3" y="18"/>
                    </a:moveTo>
                    <a:lnTo>
                      <a:pt x="3" y="17"/>
                    </a:lnTo>
                    <a:lnTo>
                      <a:pt x="22" y="29"/>
                    </a:lnTo>
                    <a:lnTo>
                      <a:pt x="29" y="15"/>
                    </a:lnTo>
                    <a:lnTo>
                      <a:pt x="10" y="2"/>
                    </a:lnTo>
                    <a:lnTo>
                      <a:pt x="10" y="0"/>
                    </a:lnTo>
                    <a:lnTo>
                      <a:pt x="10" y="2"/>
                    </a:lnTo>
                    <a:lnTo>
                      <a:pt x="5" y="2"/>
                    </a:lnTo>
                    <a:lnTo>
                      <a:pt x="2" y="6"/>
                    </a:lnTo>
                    <a:lnTo>
                      <a:pt x="0" y="13"/>
                    </a:lnTo>
                    <a:lnTo>
                      <a:pt x="3" y="17"/>
                    </a:lnTo>
                    <a:lnTo>
                      <a:pt x="3"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36" name="Freeform 874"/>
              <p:cNvSpPr>
                <a:spLocks/>
              </p:cNvSpPr>
              <p:nvPr/>
            </p:nvSpPr>
            <p:spPr bwMode="auto">
              <a:xfrm>
                <a:off x="3056" y="2070"/>
                <a:ext cx="15" cy="14"/>
              </a:xfrm>
              <a:custGeom>
                <a:avLst/>
                <a:gdLst>
                  <a:gd name="T0" fmla="*/ 2 w 28"/>
                  <a:gd name="T1" fmla="*/ 9 h 29"/>
                  <a:gd name="T2" fmla="*/ 2 w 28"/>
                  <a:gd name="T3" fmla="*/ 9 h 29"/>
                  <a:gd name="T4" fmla="*/ 11 w 28"/>
                  <a:gd name="T5" fmla="*/ 14 h 29"/>
                  <a:gd name="T6" fmla="*/ 15 w 28"/>
                  <a:gd name="T7" fmla="*/ 5 h 29"/>
                  <a:gd name="T8" fmla="*/ 5 w 28"/>
                  <a:gd name="T9" fmla="*/ 0 h 29"/>
                  <a:gd name="T10" fmla="*/ 5 w 28"/>
                  <a:gd name="T11" fmla="*/ 0 h 29"/>
                  <a:gd name="T12" fmla="*/ 5 w 28"/>
                  <a:gd name="T13" fmla="*/ 0 h 29"/>
                  <a:gd name="T14" fmla="*/ 3 w 28"/>
                  <a:gd name="T15" fmla="*/ 0 h 29"/>
                  <a:gd name="T16" fmla="*/ 0 w 28"/>
                  <a:gd name="T17" fmla="*/ 3 h 29"/>
                  <a:gd name="T18" fmla="*/ 0 w 28"/>
                  <a:gd name="T19" fmla="*/ 6 h 29"/>
                  <a:gd name="T20" fmla="*/ 2 w 28"/>
                  <a:gd name="T21" fmla="*/ 9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3" y="18"/>
                    </a:moveTo>
                    <a:lnTo>
                      <a:pt x="3" y="18"/>
                    </a:lnTo>
                    <a:lnTo>
                      <a:pt x="21" y="29"/>
                    </a:lnTo>
                    <a:lnTo>
                      <a:pt x="28" y="11"/>
                    </a:lnTo>
                    <a:lnTo>
                      <a:pt x="10" y="0"/>
                    </a:lnTo>
                    <a:lnTo>
                      <a:pt x="5" y="0"/>
                    </a:lnTo>
                    <a:lnTo>
                      <a:pt x="0" y="6"/>
                    </a:lnTo>
                    <a:lnTo>
                      <a:pt x="0" y="13"/>
                    </a:lnTo>
                    <a:lnTo>
                      <a:pt x="3"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37" name="Freeform 875"/>
              <p:cNvSpPr>
                <a:spLocks/>
              </p:cNvSpPr>
              <p:nvPr/>
            </p:nvSpPr>
            <p:spPr bwMode="auto">
              <a:xfrm>
                <a:off x="3046" y="2063"/>
                <a:ext cx="15" cy="16"/>
              </a:xfrm>
              <a:custGeom>
                <a:avLst/>
                <a:gdLst>
                  <a:gd name="T0" fmla="*/ 2 w 30"/>
                  <a:gd name="T1" fmla="*/ 9 h 30"/>
                  <a:gd name="T2" fmla="*/ 2 w 30"/>
                  <a:gd name="T3" fmla="*/ 10 h 30"/>
                  <a:gd name="T4" fmla="*/ 12 w 30"/>
                  <a:gd name="T5" fmla="*/ 16 h 30"/>
                  <a:gd name="T6" fmla="*/ 15 w 30"/>
                  <a:gd name="T7" fmla="*/ 6 h 30"/>
                  <a:gd name="T8" fmla="*/ 5 w 30"/>
                  <a:gd name="T9" fmla="*/ 0 h 30"/>
                  <a:gd name="T10" fmla="*/ 5 w 30"/>
                  <a:gd name="T11" fmla="*/ 1 h 30"/>
                  <a:gd name="T12" fmla="*/ 5 w 30"/>
                  <a:gd name="T13" fmla="*/ 0 h 30"/>
                  <a:gd name="T14" fmla="*/ 3 w 30"/>
                  <a:gd name="T15" fmla="*/ 0 h 30"/>
                  <a:gd name="T16" fmla="*/ 0 w 30"/>
                  <a:gd name="T17" fmla="*/ 3 h 30"/>
                  <a:gd name="T18" fmla="*/ 0 w 30"/>
                  <a:gd name="T19" fmla="*/ 6 h 30"/>
                  <a:gd name="T20" fmla="*/ 2 w 30"/>
                  <a:gd name="T21" fmla="*/ 10 h 30"/>
                  <a:gd name="T22" fmla="*/ 2 w 30"/>
                  <a:gd name="T23" fmla="*/ 9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0" h="30">
                    <a:moveTo>
                      <a:pt x="3" y="16"/>
                    </a:moveTo>
                    <a:lnTo>
                      <a:pt x="3" y="18"/>
                    </a:lnTo>
                    <a:lnTo>
                      <a:pt x="23" y="30"/>
                    </a:lnTo>
                    <a:lnTo>
                      <a:pt x="30" y="12"/>
                    </a:lnTo>
                    <a:lnTo>
                      <a:pt x="10" y="0"/>
                    </a:lnTo>
                    <a:lnTo>
                      <a:pt x="10" y="2"/>
                    </a:lnTo>
                    <a:lnTo>
                      <a:pt x="10" y="0"/>
                    </a:lnTo>
                    <a:lnTo>
                      <a:pt x="5" y="0"/>
                    </a:lnTo>
                    <a:lnTo>
                      <a:pt x="0" y="5"/>
                    </a:lnTo>
                    <a:lnTo>
                      <a:pt x="0" y="12"/>
                    </a:lnTo>
                    <a:lnTo>
                      <a:pt x="3" y="18"/>
                    </a:lnTo>
                    <a:lnTo>
                      <a:pt x="3"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38" name="Freeform 876"/>
              <p:cNvSpPr>
                <a:spLocks/>
              </p:cNvSpPr>
              <p:nvPr/>
            </p:nvSpPr>
            <p:spPr bwMode="auto">
              <a:xfrm>
                <a:off x="3037" y="2057"/>
                <a:ext cx="14" cy="14"/>
              </a:xfrm>
              <a:custGeom>
                <a:avLst/>
                <a:gdLst>
                  <a:gd name="T0" fmla="*/ 2 w 29"/>
                  <a:gd name="T1" fmla="*/ 9 h 29"/>
                  <a:gd name="T2" fmla="*/ 2 w 29"/>
                  <a:gd name="T3" fmla="*/ 8 h 29"/>
                  <a:gd name="T4" fmla="*/ 11 w 29"/>
                  <a:gd name="T5" fmla="*/ 14 h 29"/>
                  <a:gd name="T6" fmla="*/ 14 w 29"/>
                  <a:gd name="T7" fmla="*/ 7 h 29"/>
                  <a:gd name="T8" fmla="*/ 5 w 29"/>
                  <a:gd name="T9" fmla="*/ 1 h 29"/>
                  <a:gd name="T10" fmla="*/ 5 w 29"/>
                  <a:gd name="T11" fmla="*/ 0 h 29"/>
                  <a:gd name="T12" fmla="*/ 5 w 29"/>
                  <a:gd name="T13" fmla="*/ 1 h 29"/>
                  <a:gd name="T14" fmla="*/ 2 w 29"/>
                  <a:gd name="T15" fmla="*/ 1 h 29"/>
                  <a:gd name="T16" fmla="*/ 1 w 29"/>
                  <a:gd name="T17" fmla="*/ 2 h 29"/>
                  <a:gd name="T18" fmla="*/ 0 w 29"/>
                  <a:gd name="T19" fmla="*/ 6 h 29"/>
                  <a:gd name="T20" fmla="*/ 2 w 29"/>
                  <a:gd name="T21" fmla="*/ 8 h 29"/>
                  <a:gd name="T22" fmla="*/ 2 w 29"/>
                  <a:gd name="T23" fmla="*/ 9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4" y="18"/>
                    </a:moveTo>
                    <a:lnTo>
                      <a:pt x="4" y="16"/>
                    </a:lnTo>
                    <a:lnTo>
                      <a:pt x="22" y="29"/>
                    </a:lnTo>
                    <a:lnTo>
                      <a:pt x="29" y="15"/>
                    </a:lnTo>
                    <a:lnTo>
                      <a:pt x="10" y="2"/>
                    </a:lnTo>
                    <a:lnTo>
                      <a:pt x="10" y="0"/>
                    </a:lnTo>
                    <a:lnTo>
                      <a:pt x="10" y="2"/>
                    </a:lnTo>
                    <a:lnTo>
                      <a:pt x="5" y="2"/>
                    </a:lnTo>
                    <a:lnTo>
                      <a:pt x="2" y="5"/>
                    </a:lnTo>
                    <a:lnTo>
                      <a:pt x="0" y="13"/>
                    </a:lnTo>
                    <a:lnTo>
                      <a:pt x="4" y="16"/>
                    </a:lnTo>
                    <a:lnTo>
                      <a:pt x="4"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39" name="Freeform 877"/>
              <p:cNvSpPr>
                <a:spLocks/>
              </p:cNvSpPr>
              <p:nvPr/>
            </p:nvSpPr>
            <p:spPr bwMode="auto">
              <a:xfrm>
                <a:off x="3028" y="2052"/>
                <a:ext cx="14" cy="14"/>
              </a:xfrm>
              <a:custGeom>
                <a:avLst/>
                <a:gdLst>
                  <a:gd name="T0" fmla="*/ 2 w 28"/>
                  <a:gd name="T1" fmla="*/ 8 h 29"/>
                  <a:gd name="T2" fmla="*/ 2 w 28"/>
                  <a:gd name="T3" fmla="*/ 9 h 29"/>
                  <a:gd name="T4" fmla="*/ 11 w 28"/>
                  <a:gd name="T5" fmla="*/ 14 h 29"/>
                  <a:gd name="T6" fmla="*/ 14 w 28"/>
                  <a:gd name="T7" fmla="*/ 5 h 29"/>
                  <a:gd name="T8" fmla="*/ 5 w 28"/>
                  <a:gd name="T9" fmla="*/ 0 h 29"/>
                  <a:gd name="T10" fmla="*/ 5 w 28"/>
                  <a:gd name="T11" fmla="*/ 1 h 29"/>
                  <a:gd name="T12" fmla="*/ 5 w 28"/>
                  <a:gd name="T13" fmla="*/ 0 h 29"/>
                  <a:gd name="T14" fmla="*/ 3 w 28"/>
                  <a:gd name="T15" fmla="*/ 0 h 29"/>
                  <a:gd name="T16" fmla="*/ 0 w 28"/>
                  <a:gd name="T17" fmla="*/ 3 h 29"/>
                  <a:gd name="T18" fmla="*/ 0 w 28"/>
                  <a:gd name="T19" fmla="*/ 6 h 29"/>
                  <a:gd name="T20" fmla="*/ 2 w 28"/>
                  <a:gd name="T21" fmla="*/ 9 h 29"/>
                  <a:gd name="T22" fmla="*/ 2 w 28"/>
                  <a:gd name="T23" fmla="*/ 8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3" y="16"/>
                    </a:moveTo>
                    <a:lnTo>
                      <a:pt x="3" y="18"/>
                    </a:lnTo>
                    <a:lnTo>
                      <a:pt x="22" y="29"/>
                    </a:lnTo>
                    <a:lnTo>
                      <a:pt x="28" y="11"/>
                    </a:lnTo>
                    <a:lnTo>
                      <a:pt x="10" y="0"/>
                    </a:lnTo>
                    <a:lnTo>
                      <a:pt x="10" y="2"/>
                    </a:lnTo>
                    <a:lnTo>
                      <a:pt x="10" y="0"/>
                    </a:lnTo>
                    <a:lnTo>
                      <a:pt x="5" y="0"/>
                    </a:lnTo>
                    <a:lnTo>
                      <a:pt x="0" y="6"/>
                    </a:lnTo>
                    <a:lnTo>
                      <a:pt x="0" y="13"/>
                    </a:lnTo>
                    <a:lnTo>
                      <a:pt x="3" y="18"/>
                    </a:lnTo>
                    <a:lnTo>
                      <a:pt x="3"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40" name="Freeform 878"/>
              <p:cNvSpPr>
                <a:spLocks/>
              </p:cNvSpPr>
              <p:nvPr/>
            </p:nvSpPr>
            <p:spPr bwMode="auto">
              <a:xfrm>
                <a:off x="3019" y="2045"/>
                <a:ext cx="14" cy="15"/>
              </a:xfrm>
              <a:custGeom>
                <a:avLst/>
                <a:gdLst>
                  <a:gd name="T0" fmla="*/ 2 w 28"/>
                  <a:gd name="T1" fmla="*/ 10 h 28"/>
                  <a:gd name="T2" fmla="*/ 2 w 28"/>
                  <a:gd name="T3" fmla="*/ 9 h 28"/>
                  <a:gd name="T4" fmla="*/ 11 w 28"/>
                  <a:gd name="T5" fmla="*/ 15 h 28"/>
                  <a:gd name="T6" fmla="*/ 14 w 28"/>
                  <a:gd name="T7" fmla="*/ 8 h 28"/>
                  <a:gd name="T8" fmla="*/ 5 w 28"/>
                  <a:gd name="T9" fmla="*/ 1 h 28"/>
                  <a:gd name="T10" fmla="*/ 5 w 28"/>
                  <a:gd name="T11" fmla="*/ 0 h 28"/>
                  <a:gd name="T12" fmla="*/ 5 w 28"/>
                  <a:gd name="T13" fmla="*/ 1 h 28"/>
                  <a:gd name="T14" fmla="*/ 3 w 28"/>
                  <a:gd name="T15" fmla="*/ 1 h 28"/>
                  <a:gd name="T16" fmla="*/ 1 w 28"/>
                  <a:gd name="T17" fmla="*/ 3 h 28"/>
                  <a:gd name="T18" fmla="*/ 0 w 28"/>
                  <a:gd name="T19" fmla="*/ 6 h 28"/>
                  <a:gd name="T20" fmla="*/ 2 w 28"/>
                  <a:gd name="T21" fmla="*/ 9 h 28"/>
                  <a:gd name="T22" fmla="*/ 2 w 28"/>
                  <a:gd name="T23" fmla="*/ 10 h 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8">
                    <a:moveTo>
                      <a:pt x="3" y="18"/>
                    </a:moveTo>
                    <a:lnTo>
                      <a:pt x="3" y="16"/>
                    </a:lnTo>
                    <a:lnTo>
                      <a:pt x="21" y="28"/>
                    </a:lnTo>
                    <a:lnTo>
                      <a:pt x="28" y="14"/>
                    </a:lnTo>
                    <a:lnTo>
                      <a:pt x="10" y="1"/>
                    </a:lnTo>
                    <a:lnTo>
                      <a:pt x="10" y="0"/>
                    </a:lnTo>
                    <a:lnTo>
                      <a:pt x="10" y="1"/>
                    </a:lnTo>
                    <a:lnTo>
                      <a:pt x="5" y="1"/>
                    </a:lnTo>
                    <a:lnTo>
                      <a:pt x="1" y="5"/>
                    </a:lnTo>
                    <a:lnTo>
                      <a:pt x="0" y="12"/>
                    </a:lnTo>
                    <a:lnTo>
                      <a:pt x="3" y="16"/>
                    </a:lnTo>
                    <a:lnTo>
                      <a:pt x="3"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41" name="Freeform 879"/>
              <p:cNvSpPr>
                <a:spLocks/>
              </p:cNvSpPr>
              <p:nvPr/>
            </p:nvSpPr>
            <p:spPr bwMode="auto">
              <a:xfrm>
                <a:off x="3010" y="2040"/>
                <a:ext cx="14" cy="14"/>
              </a:xfrm>
              <a:custGeom>
                <a:avLst/>
                <a:gdLst>
                  <a:gd name="T0" fmla="*/ 1 w 29"/>
                  <a:gd name="T1" fmla="*/ 8 h 29"/>
                  <a:gd name="T2" fmla="*/ 1 w 29"/>
                  <a:gd name="T3" fmla="*/ 9 h 29"/>
                  <a:gd name="T4" fmla="*/ 11 w 29"/>
                  <a:gd name="T5" fmla="*/ 14 h 29"/>
                  <a:gd name="T6" fmla="*/ 14 w 29"/>
                  <a:gd name="T7" fmla="*/ 5 h 29"/>
                  <a:gd name="T8" fmla="*/ 5 w 29"/>
                  <a:gd name="T9" fmla="*/ 0 h 29"/>
                  <a:gd name="T10" fmla="*/ 5 w 29"/>
                  <a:gd name="T11" fmla="*/ 0 h 29"/>
                  <a:gd name="T12" fmla="*/ 5 w 29"/>
                  <a:gd name="T13" fmla="*/ 0 h 29"/>
                  <a:gd name="T14" fmla="*/ 2 w 29"/>
                  <a:gd name="T15" fmla="*/ 0 h 29"/>
                  <a:gd name="T16" fmla="*/ 0 w 29"/>
                  <a:gd name="T17" fmla="*/ 2 h 29"/>
                  <a:gd name="T18" fmla="*/ 0 w 29"/>
                  <a:gd name="T19" fmla="*/ 6 h 29"/>
                  <a:gd name="T20" fmla="*/ 1 w 29"/>
                  <a:gd name="T21" fmla="*/ 9 h 29"/>
                  <a:gd name="T22" fmla="*/ 1 w 29"/>
                  <a:gd name="T23" fmla="*/ 8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3" y="16"/>
                    </a:moveTo>
                    <a:lnTo>
                      <a:pt x="3" y="18"/>
                    </a:lnTo>
                    <a:lnTo>
                      <a:pt x="22" y="29"/>
                    </a:lnTo>
                    <a:lnTo>
                      <a:pt x="29" y="11"/>
                    </a:lnTo>
                    <a:lnTo>
                      <a:pt x="10" y="0"/>
                    </a:lnTo>
                    <a:lnTo>
                      <a:pt x="10" y="1"/>
                    </a:lnTo>
                    <a:lnTo>
                      <a:pt x="10" y="0"/>
                    </a:lnTo>
                    <a:lnTo>
                      <a:pt x="5" y="0"/>
                    </a:lnTo>
                    <a:lnTo>
                      <a:pt x="0" y="5"/>
                    </a:lnTo>
                    <a:lnTo>
                      <a:pt x="0" y="12"/>
                    </a:lnTo>
                    <a:lnTo>
                      <a:pt x="3" y="18"/>
                    </a:lnTo>
                    <a:lnTo>
                      <a:pt x="3"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42" name="Freeform 880"/>
              <p:cNvSpPr>
                <a:spLocks/>
              </p:cNvSpPr>
              <p:nvPr/>
            </p:nvSpPr>
            <p:spPr bwMode="auto">
              <a:xfrm>
                <a:off x="3000" y="2034"/>
                <a:ext cx="15" cy="14"/>
              </a:xfrm>
              <a:custGeom>
                <a:avLst/>
                <a:gdLst>
                  <a:gd name="T0" fmla="*/ 2 w 28"/>
                  <a:gd name="T1" fmla="*/ 7 h 27"/>
                  <a:gd name="T2" fmla="*/ 2 w 28"/>
                  <a:gd name="T3" fmla="*/ 7 h 27"/>
                  <a:gd name="T4" fmla="*/ 11 w 28"/>
                  <a:gd name="T5" fmla="*/ 14 h 27"/>
                  <a:gd name="T6" fmla="*/ 15 w 28"/>
                  <a:gd name="T7" fmla="*/ 6 h 27"/>
                  <a:gd name="T8" fmla="*/ 5 w 28"/>
                  <a:gd name="T9" fmla="*/ 0 h 27"/>
                  <a:gd name="T10" fmla="*/ 5 w 28"/>
                  <a:gd name="T11" fmla="*/ 0 h 27"/>
                  <a:gd name="T12" fmla="*/ 5 w 28"/>
                  <a:gd name="T13" fmla="*/ 0 h 27"/>
                  <a:gd name="T14" fmla="*/ 3 w 28"/>
                  <a:gd name="T15" fmla="*/ 0 h 27"/>
                  <a:gd name="T16" fmla="*/ 1 w 28"/>
                  <a:gd name="T17" fmla="*/ 2 h 27"/>
                  <a:gd name="T18" fmla="*/ 0 w 28"/>
                  <a:gd name="T19" fmla="*/ 6 h 27"/>
                  <a:gd name="T20" fmla="*/ 2 w 28"/>
                  <a:gd name="T21" fmla="*/ 7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7">
                    <a:moveTo>
                      <a:pt x="3" y="14"/>
                    </a:moveTo>
                    <a:lnTo>
                      <a:pt x="3" y="14"/>
                    </a:lnTo>
                    <a:lnTo>
                      <a:pt x="21" y="27"/>
                    </a:lnTo>
                    <a:lnTo>
                      <a:pt x="28" y="12"/>
                    </a:lnTo>
                    <a:lnTo>
                      <a:pt x="10" y="0"/>
                    </a:lnTo>
                    <a:lnTo>
                      <a:pt x="5" y="0"/>
                    </a:lnTo>
                    <a:lnTo>
                      <a:pt x="1" y="3"/>
                    </a:lnTo>
                    <a:lnTo>
                      <a:pt x="0" y="11"/>
                    </a:lnTo>
                    <a:lnTo>
                      <a:pt x="3"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43" name="Freeform 881"/>
              <p:cNvSpPr>
                <a:spLocks/>
              </p:cNvSpPr>
              <p:nvPr/>
            </p:nvSpPr>
            <p:spPr bwMode="auto">
              <a:xfrm>
                <a:off x="2991" y="2027"/>
                <a:ext cx="14" cy="15"/>
              </a:xfrm>
              <a:custGeom>
                <a:avLst/>
                <a:gdLst>
                  <a:gd name="T0" fmla="*/ 2 w 29"/>
                  <a:gd name="T1" fmla="*/ 9 h 29"/>
                  <a:gd name="T2" fmla="*/ 2 w 29"/>
                  <a:gd name="T3" fmla="*/ 9 h 29"/>
                  <a:gd name="T4" fmla="*/ 11 w 29"/>
                  <a:gd name="T5" fmla="*/ 15 h 29"/>
                  <a:gd name="T6" fmla="*/ 14 w 29"/>
                  <a:gd name="T7" fmla="*/ 8 h 29"/>
                  <a:gd name="T8" fmla="*/ 5 w 29"/>
                  <a:gd name="T9" fmla="*/ 1 h 29"/>
                  <a:gd name="T10" fmla="*/ 5 w 29"/>
                  <a:gd name="T11" fmla="*/ 0 h 29"/>
                  <a:gd name="T12" fmla="*/ 5 w 29"/>
                  <a:gd name="T13" fmla="*/ 1 h 29"/>
                  <a:gd name="T14" fmla="*/ 2 w 29"/>
                  <a:gd name="T15" fmla="*/ 1 h 29"/>
                  <a:gd name="T16" fmla="*/ 1 w 29"/>
                  <a:gd name="T17" fmla="*/ 3 h 29"/>
                  <a:gd name="T18" fmla="*/ 0 w 29"/>
                  <a:gd name="T19" fmla="*/ 7 h 29"/>
                  <a:gd name="T20" fmla="*/ 2 w 29"/>
                  <a:gd name="T21" fmla="*/ 9 h 29"/>
                  <a:gd name="T22" fmla="*/ 2 w 29"/>
                  <a:gd name="T23" fmla="*/ 9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4" y="18"/>
                    </a:moveTo>
                    <a:lnTo>
                      <a:pt x="4" y="17"/>
                    </a:lnTo>
                    <a:lnTo>
                      <a:pt x="22" y="29"/>
                    </a:lnTo>
                    <a:lnTo>
                      <a:pt x="29" y="15"/>
                    </a:lnTo>
                    <a:lnTo>
                      <a:pt x="10" y="2"/>
                    </a:lnTo>
                    <a:lnTo>
                      <a:pt x="10" y="0"/>
                    </a:lnTo>
                    <a:lnTo>
                      <a:pt x="10" y="2"/>
                    </a:lnTo>
                    <a:lnTo>
                      <a:pt x="5" y="2"/>
                    </a:lnTo>
                    <a:lnTo>
                      <a:pt x="2" y="6"/>
                    </a:lnTo>
                    <a:lnTo>
                      <a:pt x="0" y="13"/>
                    </a:lnTo>
                    <a:lnTo>
                      <a:pt x="4" y="17"/>
                    </a:lnTo>
                    <a:lnTo>
                      <a:pt x="4"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44" name="Freeform 882"/>
              <p:cNvSpPr>
                <a:spLocks/>
              </p:cNvSpPr>
              <p:nvPr/>
            </p:nvSpPr>
            <p:spPr bwMode="auto">
              <a:xfrm>
                <a:off x="2982" y="2022"/>
                <a:ext cx="14" cy="14"/>
              </a:xfrm>
              <a:custGeom>
                <a:avLst/>
                <a:gdLst>
                  <a:gd name="T0" fmla="*/ 2 w 28"/>
                  <a:gd name="T1" fmla="*/ 9 h 28"/>
                  <a:gd name="T2" fmla="*/ 2 w 28"/>
                  <a:gd name="T3" fmla="*/ 9 h 28"/>
                  <a:gd name="T4" fmla="*/ 11 w 28"/>
                  <a:gd name="T5" fmla="*/ 14 h 28"/>
                  <a:gd name="T6" fmla="*/ 14 w 28"/>
                  <a:gd name="T7" fmla="*/ 5 h 28"/>
                  <a:gd name="T8" fmla="*/ 5 w 28"/>
                  <a:gd name="T9" fmla="*/ 0 h 28"/>
                  <a:gd name="T10" fmla="*/ 5 w 28"/>
                  <a:gd name="T11" fmla="*/ 0 h 28"/>
                  <a:gd name="T12" fmla="*/ 5 w 28"/>
                  <a:gd name="T13" fmla="*/ 0 h 28"/>
                  <a:gd name="T14" fmla="*/ 3 w 28"/>
                  <a:gd name="T15" fmla="*/ 0 h 28"/>
                  <a:gd name="T16" fmla="*/ 0 w 28"/>
                  <a:gd name="T17" fmla="*/ 3 h 28"/>
                  <a:gd name="T18" fmla="*/ 0 w 28"/>
                  <a:gd name="T19" fmla="*/ 6 h 28"/>
                  <a:gd name="T20" fmla="*/ 2 w 28"/>
                  <a:gd name="T21" fmla="*/ 9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8">
                    <a:moveTo>
                      <a:pt x="3" y="18"/>
                    </a:moveTo>
                    <a:lnTo>
                      <a:pt x="3" y="18"/>
                    </a:lnTo>
                    <a:lnTo>
                      <a:pt x="22" y="28"/>
                    </a:lnTo>
                    <a:lnTo>
                      <a:pt x="28" y="10"/>
                    </a:lnTo>
                    <a:lnTo>
                      <a:pt x="10" y="0"/>
                    </a:lnTo>
                    <a:lnTo>
                      <a:pt x="5" y="0"/>
                    </a:lnTo>
                    <a:lnTo>
                      <a:pt x="0" y="5"/>
                    </a:lnTo>
                    <a:lnTo>
                      <a:pt x="0" y="12"/>
                    </a:lnTo>
                    <a:lnTo>
                      <a:pt x="3"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45" name="Freeform 883"/>
              <p:cNvSpPr>
                <a:spLocks/>
              </p:cNvSpPr>
              <p:nvPr/>
            </p:nvSpPr>
            <p:spPr bwMode="auto">
              <a:xfrm>
                <a:off x="2972" y="2015"/>
                <a:ext cx="15" cy="16"/>
              </a:xfrm>
              <a:custGeom>
                <a:avLst/>
                <a:gdLst>
                  <a:gd name="T0" fmla="*/ 2 w 30"/>
                  <a:gd name="T1" fmla="*/ 8 h 31"/>
                  <a:gd name="T2" fmla="*/ 2 w 30"/>
                  <a:gd name="T3" fmla="*/ 9 h 31"/>
                  <a:gd name="T4" fmla="*/ 12 w 30"/>
                  <a:gd name="T5" fmla="*/ 16 h 31"/>
                  <a:gd name="T6" fmla="*/ 15 w 30"/>
                  <a:gd name="T7" fmla="*/ 7 h 31"/>
                  <a:gd name="T8" fmla="*/ 5 w 30"/>
                  <a:gd name="T9" fmla="*/ 0 h 31"/>
                  <a:gd name="T10" fmla="*/ 5 w 30"/>
                  <a:gd name="T11" fmla="*/ 1 h 31"/>
                  <a:gd name="T12" fmla="*/ 5 w 30"/>
                  <a:gd name="T13" fmla="*/ 0 h 31"/>
                  <a:gd name="T14" fmla="*/ 3 w 30"/>
                  <a:gd name="T15" fmla="*/ 0 h 31"/>
                  <a:gd name="T16" fmla="*/ 0 w 30"/>
                  <a:gd name="T17" fmla="*/ 3 h 31"/>
                  <a:gd name="T18" fmla="*/ 0 w 30"/>
                  <a:gd name="T19" fmla="*/ 7 h 31"/>
                  <a:gd name="T20" fmla="*/ 2 w 30"/>
                  <a:gd name="T21" fmla="*/ 9 h 31"/>
                  <a:gd name="T22" fmla="*/ 2 w 30"/>
                  <a:gd name="T23" fmla="*/ 8 h 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0" h="31">
                    <a:moveTo>
                      <a:pt x="3" y="16"/>
                    </a:moveTo>
                    <a:lnTo>
                      <a:pt x="3" y="18"/>
                    </a:lnTo>
                    <a:lnTo>
                      <a:pt x="23" y="31"/>
                    </a:lnTo>
                    <a:lnTo>
                      <a:pt x="30" y="13"/>
                    </a:lnTo>
                    <a:lnTo>
                      <a:pt x="10" y="0"/>
                    </a:lnTo>
                    <a:lnTo>
                      <a:pt x="10" y="2"/>
                    </a:lnTo>
                    <a:lnTo>
                      <a:pt x="10" y="0"/>
                    </a:lnTo>
                    <a:lnTo>
                      <a:pt x="5" y="0"/>
                    </a:lnTo>
                    <a:lnTo>
                      <a:pt x="0" y="5"/>
                    </a:lnTo>
                    <a:lnTo>
                      <a:pt x="0" y="13"/>
                    </a:lnTo>
                    <a:lnTo>
                      <a:pt x="3" y="18"/>
                    </a:lnTo>
                    <a:lnTo>
                      <a:pt x="3"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46" name="Freeform 884"/>
              <p:cNvSpPr>
                <a:spLocks/>
              </p:cNvSpPr>
              <p:nvPr/>
            </p:nvSpPr>
            <p:spPr bwMode="auto">
              <a:xfrm>
                <a:off x="2963" y="2009"/>
                <a:ext cx="14" cy="15"/>
              </a:xfrm>
              <a:custGeom>
                <a:avLst/>
                <a:gdLst>
                  <a:gd name="T0" fmla="*/ 2 w 28"/>
                  <a:gd name="T1" fmla="*/ 9 h 29"/>
                  <a:gd name="T2" fmla="*/ 2 w 28"/>
                  <a:gd name="T3" fmla="*/ 8 h 29"/>
                  <a:gd name="T4" fmla="*/ 11 w 28"/>
                  <a:gd name="T5" fmla="*/ 15 h 29"/>
                  <a:gd name="T6" fmla="*/ 14 w 28"/>
                  <a:gd name="T7" fmla="*/ 8 h 29"/>
                  <a:gd name="T8" fmla="*/ 5 w 28"/>
                  <a:gd name="T9" fmla="*/ 1 h 29"/>
                  <a:gd name="T10" fmla="*/ 5 w 28"/>
                  <a:gd name="T11" fmla="*/ 0 h 29"/>
                  <a:gd name="T12" fmla="*/ 5 w 28"/>
                  <a:gd name="T13" fmla="*/ 1 h 29"/>
                  <a:gd name="T14" fmla="*/ 3 w 28"/>
                  <a:gd name="T15" fmla="*/ 1 h 29"/>
                  <a:gd name="T16" fmla="*/ 1 w 28"/>
                  <a:gd name="T17" fmla="*/ 3 h 29"/>
                  <a:gd name="T18" fmla="*/ 0 w 28"/>
                  <a:gd name="T19" fmla="*/ 7 h 29"/>
                  <a:gd name="T20" fmla="*/ 2 w 28"/>
                  <a:gd name="T21" fmla="*/ 8 h 29"/>
                  <a:gd name="T22" fmla="*/ 2 w 28"/>
                  <a:gd name="T23" fmla="*/ 9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3" y="18"/>
                    </a:moveTo>
                    <a:lnTo>
                      <a:pt x="3" y="16"/>
                    </a:lnTo>
                    <a:lnTo>
                      <a:pt x="21" y="29"/>
                    </a:lnTo>
                    <a:lnTo>
                      <a:pt x="28" y="15"/>
                    </a:lnTo>
                    <a:lnTo>
                      <a:pt x="10" y="2"/>
                    </a:lnTo>
                    <a:lnTo>
                      <a:pt x="10" y="0"/>
                    </a:lnTo>
                    <a:lnTo>
                      <a:pt x="10" y="2"/>
                    </a:lnTo>
                    <a:lnTo>
                      <a:pt x="5" y="2"/>
                    </a:lnTo>
                    <a:lnTo>
                      <a:pt x="1" y="6"/>
                    </a:lnTo>
                    <a:lnTo>
                      <a:pt x="0" y="13"/>
                    </a:lnTo>
                    <a:lnTo>
                      <a:pt x="3" y="16"/>
                    </a:lnTo>
                    <a:lnTo>
                      <a:pt x="3"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47" name="Freeform 885"/>
              <p:cNvSpPr>
                <a:spLocks/>
              </p:cNvSpPr>
              <p:nvPr/>
            </p:nvSpPr>
            <p:spPr bwMode="auto">
              <a:xfrm>
                <a:off x="2954" y="2004"/>
                <a:ext cx="14" cy="14"/>
              </a:xfrm>
              <a:custGeom>
                <a:avLst/>
                <a:gdLst>
                  <a:gd name="T0" fmla="*/ 2 w 29"/>
                  <a:gd name="T1" fmla="*/ 8 h 29"/>
                  <a:gd name="T2" fmla="*/ 2 w 29"/>
                  <a:gd name="T3" fmla="*/ 9 h 29"/>
                  <a:gd name="T4" fmla="*/ 11 w 29"/>
                  <a:gd name="T5" fmla="*/ 14 h 29"/>
                  <a:gd name="T6" fmla="*/ 14 w 29"/>
                  <a:gd name="T7" fmla="*/ 5 h 29"/>
                  <a:gd name="T8" fmla="*/ 5 w 29"/>
                  <a:gd name="T9" fmla="*/ 0 h 29"/>
                  <a:gd name="T10" fmla="*/ 5 w 29"/>
                  <a:gd name="T11" fmla="*/ 1 h 29"/>
                  <a:gd name="T12" fmla="*/ 5 w 29"/>
                  <a:gd name="T13" fmla="*/ 0 h 29"/>
                  <a:gd name="T14" fmla="*/ 2 w 29"/>
                  <a:gd name="T15" fmla="*/ 0 h 29"/>
                  <a:gd name="T16" fmla="*/ 0 w 29"/>
                  <a:gd name="T17" fmla="*/ 3 h 29"/>
                  <a:gd name="T18" fmla="*/ 0 w 29"/>
                  <a:gd name="T19" fmla="*/ 6 h 29"/>
                  <a:gd name="T20" fmla="*/ 2 w 29"/>
                  <a:gd name="T21" fmla="*/ 9 h 29"/>
                  <a:gd name="T22" fmla="*/ 2 w 29"/>
                  <a:gd name="T23" fmla="*/ 8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4" y="17"/>
                    </a:moveTo>
                    <a:lnTo>
                      <a:pt x="4" y="18"/>
                    </a:lnTo>
                    <a:lnTo>
                      <a:pt x="22" y="29"/>
                    </a:lnTo>
                    <a:lnTo>
                      <a:pt x="29" y="11"/>
                    </a:lnTo>
                    <a:lnTo>
                      <a:pt x="10" y="0"/>
                    </a:lnTo>
                    <a:lnTo>
                      <a:pt x="10" y="2"/>
                    </a:lnTo>
                    <a:lnTo>
                      <a:pt x="10" y="0"/>
                    </a:lnTo>
                    <a:lnTo>
                      <a:pt x="5" y="0"/>
                    </a:lnTo>
                    <a:lnTo>
                      <a:pt x="0" y="6"/>
                    </a:lnTo>
                    <a:lnTo>
                      <a:pt x="0" y="13"/>
                    </a:lnTo>
                    <a:lnTo>
                      <a:pt x="4" y="18"/>
                    </a:lnTo>
                    <a:lnTo>
                      <a:pt x="4"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48" name="Freeform 886"/>
              <p:cNvSpPr>
                <a:spLocks/>
              </p:cNvSpPr>
              <p:nvPr/>
            </p:nvSpPr>
            <p:spPr bwMode="auto">
              <a:xfrm>
                <a:off x="2944" y="1997"/>
                <a:ext cx="15" cy="15"/>
              </a:xfrm>
              <a:custGeom>
                <a:avLst/>
                <a:gdLst>
                  <a:gd name="T0" fmla="*/ 2 w 28"/>
                  <a:gd name="T1" fmla="*/ 9 h 29"/>
                  <a:gd name="T2" fmla="*/ 2 w 28"/>
                  <a:gd name="T3" fmla="*/ 8 h 29"/>
                  <a:gd name="T4" fmla="*/ 12 w 28"/>
                  <a:gd name="T5" fmla="*/ 15 h 29"/>
                  <a:gd name="T6" fmla="*/ 15 w 28"/>
                  <a:gd name="T7" fmla="*/ 7 h 29"/>
                  <a:gd name="T8" fmla="*/ 5 w 28"/>
                  <a:gd name="T9" fmla="*/ 1 h 29"/>
                  <a:gd name="T10" fmla="*/ 5 w 28"/>
                  <a:gd name="T11" fmla="*/ 0 h 29"/>
                  <a:gd name="T12" fmla="*/ 5 w 28"/>
                  <a:gd name="T13" fmla="*/ 1 h 29"/>
                  <a:gd name="T14" fmla="*/ 3 w 28"/>
                  <a:gd name="T15" fmla="*/ 1 h 29"/>
                  <a:gd name="T16" fmla="*/ 1 w 28"/>
                  <a:gd name="T17" fmla="*/ 3 h 29"/>
                  <a:gd name="T18" fmla="*/ 0 w 28"/>
                  <a:gd name="T19" fmla="*/ 6 h 29"/>
                  <a:gd name="T20" fmla="*/ 2 w 28"/>
                  <a:gd name="T21" fmla="*/ 8 h 29"/>
                  <a:gd name="T22" fmla="*/ 2 w 28"/>
                  <a:gd name="T23" fmla="*/ 9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3" y="18"/>
                    </a:moveTo>
                    <a:lnTo>
                      <a:pt x="3" y="16"/>
                    </a:lnTo>
                    <a:lnTo>
                      <a:pt x="22" y="29"/>
                    </a:lnTo>
                    <a:lnTo>
                      <a:pt x="28" y="14"/>
                    </a:lnTo>
                    <a:lnTo>
                      <a:pt x="10" y="1"/>
                    </a:lnTo>
                    <a:lnTo>
                      <a:pt x="10" y="0"/>
                    </a:lnTo>
                    <a:lnTo>
                      <a:pt x="10" y="1"/>
                    </a:lnTo>
                    <a:lnTo>
                      <a:pt x="5" y="1"/>
                    </a:lnTo>
                    <a:lnTo>
                      <a:pt x="1" y="5"/>
                    </a:lnTo>
                    <a:lnTo>
                      <a:pt x="0" y="12"/>
                    </a:lnTo>
                    <a:lnTo>
                      <a:pt x="3" y="16"/>
                    </a:lnTo>
                    <a:lnTo>
                      <a:pt x="3"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49" name="Freeform 887"/>
              <p:cNvSpPr>
                <a:spLocks/>
              </p:cNvSpPr>
              <p:nvPr/>
            </p:nvSpPr>
            <p:spPr bwMode="auto">
              <a:xfrm>
                <a:off x="2935" y="1992"/>
                <a:ext cx="14" cy="14"/>
              </a:xfrm>
              <a:custGeom>
                <a:avLst/>
                <a:gdLst>
                  <a:gd name="T0" fmla="*/ 2 w 29"/>
                  <a:gd name="T1" fmla="*/ 8 h 29"/>
                  <a:gd name="T2" fmla="*/ 2 w 29"/>
                  <a:gd name="T3" fmla="*/ 9 h 29"/>
                  <a:gd name="T4" fmla="*/ 11 w 29"/>
                  <a:gd name="T5" fmla="*/ 14 h 29"/>
                  <a:gd name="T6" fmla="*/ 14 w 29"/>
                  <a:gd name="T7" fmla="*/ 5 h 29"/>
                  <a:gd name="T8" fmla="*/ 5 w 29"/>
                  <a:gd name="T9" fmla="*/ 0 h 29"/>
                  <a:gd name="T10" fmla="*/ 5 w 29"/>
                  <a:gd name="T11" fmla="*/ 1 h 29"/>
                  <a:gd name="T12" fmla="*/ 5 w 29"/>
                  <a:gd name="T13" fmla="*/ 0 h 29"/>
                  <a:gd name="T14" fmla="*/ 2 w 29"/>
                  <a:gd name="T15" fmla="*/ 0 h 29"/>
                  <a:gd name="T16" fmla="*/ 0 w 29"/>
                  <a:gd name="T17" fmla="*/ 2 h 29"/>
                  <a:gd name="T18" fmla="*/ 0 w 29"/>
                  <a:gd name="T19" fmla="*/ 6 h 29"/>
                  <a:gd name="T20" fmla="*/ 2 w 29"/>
                  <a:gd name="T21" fmla="*/ 9 h 29"/>
                  <a:gd name="T22" fmla="*/ 2 w 29"/>
                  <a:gd name="T23" fmla="*/ 8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4" y="16"/>
                    </a:moveTo>
                    <a:lnTo>
                      <a:pt x="4" y="18"/>
                    </a:lnTo>
                    <a:lnTo>
                      <a:pt x="22" y="29"/>
                    </a:lnTo>
                    <a:lnTo>
                      <a:pt x="29" y="11"/>
                    </a:lnTo>
                    <a:lnTo>
                      <a:pt x="10" y="0"/>
                    </a:lnTo>
                    <a:lnTo>
                      <a:pt x="10" y="2"/>
                    </a:lnTo>
                    <a:lnTo>
                      <a:pt x="10" y="0"/>
                    </a:lnTo>
                    <a:lnTo>
                      <a:pt x="5" y="0"/>
                    </a:lnTo>
                    <a:lnTo>
                      <a:pt x="0" y="5"/>
                    </a:lnTo>
                    <a:lnTo>
                      <a:pt x="0" y="12"/>
                    </a:lnTo>
                    <a:lnTo>
                      <a:pt x="4" y="18"/>
                    </a:lnTo>
                    <a:lnTo>
                      <a:pt x="4"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50" name="Freeform 888"/>
              <p:cNvSpPr>
                <a:spLocks/>
              </p:cNvSpPr>
              <p:nvPr/>
            </p:nvSpPr>
            <p:spPr bwMode="auto">
              <a:xfrm>
                <a:off x="2926" y="1986"/>
                <a:ext cx="14" cy="14"/>
              </a:xfrm>
              <a:custGeom>
                <a:avLst/>
                <a:gdLst>
                  <a:gd name="T0" fmla="*/ 2 w 28"/>
                  <a:gd name="T1" fmla="*/ 7 h 27"/>
                  <a:gd name="T2" fmla="*/ 2 w 28"/>
                  <a:gd name="T3" fmla="*/ 7 h 27"/>
                  <a:gd name="T4" fmla="*/ 11 w 28"/>
                  <a:gd name="T5" fmla="*/ 14 h 27"/>
                  <a:gd name="T6" fmla="*/ 14 w 28"/>
                  <a:gd name="T7" fmla="*/ 7 h 27"/>
                  <a:gd name="T8" fmla="*/ 5 w 28"/>
                  <a:gd name="T9" fmla="*/ 0 h 27"/>
                  <a:gd name="T10" fmla="*/ 5 w 28"/>
                  <a:gd name="T11" fmla="*/ 0 h 27"/>
                  <a:gd name="T12" fmla="*/ 5 w 28"/>
                  <a:gd name="T13" fmla="*/ 0 h 27"/>
                  <a:gd name="T14" fmla="*/ 3 w 28"/>
                  <a:gd name="T15" fmla="*/ 0 h 27"/>
                  <a:gd name="T16" fmla="*/ 1 w 28"/>
                  <a:gd name="T17" fmla="*/ 2 h 27"/>
                  <a:gd name="T18" fmla="*/ 0 w 28"/>
                  <a:gd name="T19" fmla="*/ 6 h 27"/>
                  <a:gd name="T20" fmla="*/ 2 w 28"/>
                  <a:gd name="T21" fmla="*/ 7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7">
                    <a:moveTo>
                      <a:pt x="3" y="14"/>
                    </a:moveTo>
                    <a:lnTo>
                      <a:pt x="3" y="14"/>
                    </a:lnTo>
                    <a:lnTo>
                      <a:pt x="22" y="27"/>
                    </a:lnTo>
                    <a:lnTo>
                      <a:pt x="28" y="13"/>
                    </a:lnTo>
                    <a:lnTo>
                      <a:pt x="10" y="0"/>
                    </a:lnTo>
                    <a:lnTo>
                      <a:pt x="5" y="0"/>
                    </a:lnTo>
                    <a:lnTo>
                      <a:pt x="2" y="4"/>
                    </a:lnTo>
                    <a:lnTo>
                      <a:pt x="0" y="11"/>
                    </a:lnTo>
                    <a:lnTo>
                      <a:pt x="3"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51" name="Freeform 889"/>
              <p:cNvSpPr>
                <a:spLocks/>
              </p:cNvSpPr>
              <p:nvPr/>
            </p:nvSpPr>
            <p:spPr bwMode="auto">
              <a:xfrm>
                <a:off x="2917" y="1979"/>
                <a:ext cx="14" cy="15"/>
              </a:xfrm>
              <a:custGeom>
                <a:avLst/>
                <a:gdLst>
                  <a:gd name="T0" fmla="*/ 2 w 28"/>
                  <a:gd name="T1" fmla="*/ 10 h 28"/>
                  <a:gd name="T2" fmla="*/ 2 w 28"/>
                  <a:gd name="T3" fmla="*/ 9 h 28"/>
                  <a:gd name="T4" fmla="*/ 11 w 28"/>
                  <a:gd name="T5" fmla="*/ 15 h 28"/>
                  <a:gd name="T6" fmla="*/ 14 w 28"/>
                  <a:gd name="T7" fmla="*/ 8 h 28"/>
                  <a:gd name="T8" fmla="*/ 5 w 28"/>
                  <a:gd name="T9" fmla="*/ 1 h 28"/>
                  <a:gd name="T10" fmla="*/ 5 w 28"/>
                  <a:gd name="T11" fmla="*/ 0 h 28"/>
                  <a:gd name="T12" fmla="*/ 5 w 28"/>
                  <a:gd name="T13" fmla="*/ 1 h 28"/>
                  <a:gd name="T14" fmla="*/ 3 w 28"/>
                  <a:gd name="T15" fmla="*/ 1 h 28"/>
                  <a:gd name="T16" fmla="*/ 1 w 28"/>
                  <a:gd name="T17" fmla="*/ 3 h 28"/>
                  <a:gd name="T18" fmla="*/ 0 w 28"/>
                  <a:gd name="T19" fmla="*/ 6 h 28"/>
                  <a:gd name="T20" fmla="*/ 2 w 28"/>
                  <a:gd name="T21" fmla="*/ 9 h 28"/>
                  <a:gd name="T22" fmla="*/ 2 w 28"/>
                  <a:gd name="T23" fmla="*/ 10 h 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8">
                    <a:moveTo>
                      <a:pt x="3" y="18"/>
                    </a:moveTo>
                    <a:lnTo>
                      <a:pt x="3" y="16"/>
                    </a:lnTo>
                    <a:lnTo>
                      <a:pt x="21" y="28"/>
                    </a:lnTo>
                    <a:lnTo>
                      <a:pt x="28" y="14"/>
                    </a:lnTo>
                    <a:lnTo>
                      <a:pt x="10" y="1"/>
                    </a:lnTo>
                    <a:lnTo>
                      <a:pt x="10" y="0"/>
                    </a:lnTo>
                    <a:lnTo>
                      <a:pt x="10" y="1"/>
                    </a:lnTo>
                    <a:lnTo>
                      <a:pt x="5" y="1"/>
                    </a:lnTo>
                    <a:lnTo>
                      <a:pt x="1" y="5"/>
                    </a:lnTo>
                    <a:lnTo>
                      <a:pt x="0" y="12"/>
                    </a:lnTo>
                    <a:lnTo>
                      <a:pt x="3" y="16"/>
                    </a:lnTo>
                    <a:lnTo>
                      <a:pt x="3"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52" name="Freeform 890"/>
              <p:cNvSpPr>
                <a:spLocks/>
              </p:cNvSpPr>
              <p:nvPr/>
            </p:nvSpPr>
            <p:spPr bwMode="auto">
              <a:xfrm>
                <a:off x="2908" y="1974"/>
                <a:ext cx="14" cy="14"/>
              </a:xfrm>
              <a:custGeom>
                <a:avLst/>
                <a:gdLst>
                  <a:gd name="T0" fmla="*/ 2 w 29"/>
                  <a:gd name="T1" fmla="*/ 9 h 29"/>
                  <a:gd name="T2" fmla="*/ 2 w 29"/>
                  <a:gd name="T3" fmla="*/ 9 h 29"/>
                  <a:gd name="T4" fmla="*/ 11 w 29"/>
                  <a:gd name="T5" fmla="*/ 14 h 29"/>
                  <a:gd name="T6" fmla="*/ 14 w 29"/>
                  <a:gd name="T7" fmla="*/ 5 h 29"/>
                  <a:gd name="T8" fmla="*/ 5 w 29"/>
                  <a:gd name="T9" fmla="*/ 0 h 29"/>
                  <a:gd name="T10" fmla="*/ 5 w 29"/>
                  <a:gd name="T11" fmla="*/ 0 h 29"/>
                  <a:gd name="T12" fmla="*/ 5 w 29"/>
                  <a:gd name="T13" fmla="*/ 0 h 29"/>
                  <a:gd name="T14" fmla="*/ 2 w 29"/>
                  <a:gd name="T15" fmla="*/ 0 h 29"/>
                  <a:gd name="T16" fmla="*/ 0 w 29"/>
                  <a:gd name="T17" fmla="*/ 2 h 29"/>
                  <a:gd name="T18" fmla="*/ 0 w 29"/>
                  <a:gd name="T19" fmla="*/ 6 h 29"/>
                  <a:gd name="T20" fmla="*/ 2 w 29"/>
                  <a:gd name="T21" fmla="*/ 9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 h="29">
                    <a:moveTo>
                      <a:pt x="4" y="18"/>
                    </a:moveTo>
                    <a:lnTo>
                      <a:pt x="4" y="18"/>
                    </a:lnTo>
                    <a:lnTo>
                      <a:pt x="22" y="29"/>
                    </a:lnTo>
                    <a:lnTo>
                      <a:pt x="29" y="11"/>
                    </a:lnTo>
                    <a:lnTo>
                      <a:pt x="10" y="0"/>
                    </a:lnTo>
                    <a:lnTo>
                      <a:pt x="5" y="0"/>
                    </a:lnTo>
                    <a:lnTo>
                      <a:pt x="0" y="5"/>
                    </a:lnTo>
                    <a:lnTo>
                      <a:pt x="0" y="12"/>
                    </a:lnTo>
                    <a:lnTo>
                      <a:pt x="4"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53" name="Freeform 891"/>
              <p:cNvSpPr>
                <a:spLocks/>
              </p:cNvSpPr>
              <p:nvPr/>
            </p:nvSpPr>
            <p:spPr bwMode="auto">
              <a:xfrm>
                <a:off x="2888" y="1961"/>
                <a:ext cx="25" cy="22"/>
              </a:xfrm>
              <a:custGeom>
                <a:avLst/>
                <a:gdLst>
                  <a:gd name="T0" fmla="*/ 2 w 48"/>
                  <a:gd name="T1" fmla="*/ 9 h 44"/>
                  <a:gd name="T2" fmla="*/ 2 w 48"/>
                  <a:gd name="T3" fmla="*/ 9 h 44"/>
                  <a:gd name="T4" fmla="*/ 22 w 48"/>
                  <a:gd name="T5" fmla="*/ 22 h 44"/>
                  <a:gd name="T6" fmla="*/ 25 w 48"/>
                  <a:gd name="T7" fmla="*/ 13 h 44"/>
                  <a:gd name="T8" fmla="*/ 5 w 48"/>
                  <a:gd name="T9" fmla="*/ 0 h 44"/>
                  <a:gd name="T10" fmla="*/ 5 w 48"/>
                  <a:gd name="T11" fmla="*/ 1 h 44"/>
                  <a:gd name="T12" fmla="*/ 5 w 48"/>
                  <a:gd name="T13" fmla="*/ 1 h 44"/>
                  <a:gd name="T14" fmla="*/ 3 w 48"/>
                  <a:gd name="T15" fmla="*/ 1 h 44"/>
                  <a:gd name="T16" fmla="*/ 0 w 48"/>
                  <a:gd name="T17" fmla="*/ 3 h 44"/>
                  <a:gd name="T18" fmla="*/ 0 w 48"/>
                  <a:gd name="T19" fmla="*/ 7 h 44"/>
                  <a:gd name="T20" fmla="*/ 2 w 48"/>
                  <a:gd name="T21" fmla="*/ 9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8" h="44">
                    <a:moveTo>
                      <a:pt x="3" y="17"/>
                    </a:moveTo>
                    <a:lnTo>
                      <a:pt x="3" y="18"/>
                    </a:lnTo>
                    <a:lnTo>
                      <a:pt x="42" y="44"/>
                    </a:lnTo>
                    <a:lnTo>
                      <a:pt x="48" y="26"/>
                    </a:lnTo>
                    <a:lnTo>
                      <a:pt x="10" y="0"/>
                    </a:lnTo>
                    <a:lnTo>
                      <a:pt x="10" y="2"/>
                    </a:lnTo>
                    <a:lnTo>
                      <a:pt x="5" y="2"/>
                    </a:lnTo>
                    <a:lnTo>
                      <a:pt x="0" y="6"/>
                    </a:lnTo>
                    <a:lnTo>
                      <a:pt x="0" y="13"/>
                    </a:lnTo>
                    <a:lnTo>
                      <a:pt x="3"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54" name="Freeform 892"/>
              <p:cNvSpPr>
                <a:spLocks/>
              </p:cNvSpPr>
              <p:nvPr/>
            </p:nvSpPr>
            <p:spPr bwMode="auto">
              <a:xfrm>
                <a:off x="2885" y="1958"/>
                <a:ext cx="8" cy="11"/>
              </a:xfrm>
              <a:custGeom>
                <a:avLst/>
                <a:gdLst>
                  <a:gd name="T0" fmla="*/ 1 w 17"/>
                  <a:gd name="T1" fmla="*/ 8 h 22"/>
                  <a:gd name="T2" fmla="*/ 1 w 17"/>
                  <a:gd name="T3" fmla="*/ 8 h 22"/>
                  <a:gd name="T4" fmla="*/ 5 w 17"/>
                  <a:gd name="T5" fmla="*/ 11 h 22"/>
                  <a:gd name="T6" fmla="*/ 8 w 17"/>
                  <a:gd name="T7" fmla="*/ 4 h 22"/>
                  <a:gd name="T8" fmla="*/ 5 w 17"/>
                  <a:gd name="T9" fmla="*/ 1 h 22"/>
                  <a:gd name="T10" fmla="*/ 5 w 17"/>
                  <a:gd name="T11" fmla="*/ 1 h 22"/>
                  <a:gd name="T12" fmla="*/ 5 w 17"/>
                  <a:gd name="T13" fmla="*/ 1 h 22"/>
                  <a:gd name="T14" fmla="*/ 2 w 17"/>
                  <a:gd name="T15" fmla="*/ 0 h 22"/>
                  <a:gd name="T16" fmla="*/ 1 w 17"/>
                  <a:gd name="T17" fmla="*/ 2 h 22"/>
                  <a:gd name="T18" fmla="*/ 0 w 17"/>
                  <a:gd name="T19" fmla="*/ 5 h 22"/>
                  <a:gd name="T20" fmla="*/ 1 w 17"/>
                  <a:gd name="T21" fmla="*/ 8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 h="22">
                    <a:moveTo>
                      <a:pt x="3" y="16"/>
                    </a:moveTo>
                    <a:lnTo>
                      <a:pt x="3" y="16"/>
                    </a:lnTo>
                    <a:lnTo>
                      <a:pt x="10" y="22"/>
                    </a:lnTo>
                    <a:lnTo>
                      <a:pt x="17" y="7"/>
                    </a:lnTo>
                    <a:lnTo>
                      <a:pt x="10" y="2"/>
                    </a:lnTo>
                    <a:lnTo>
                      <a:pt x="5" y="0"/>
                    </a:lnTo>
                    <a:lnTo>
                      <a:pt x="2" y="4"/>
                    </a:lnTo>
                    <a:lnTo>
                      <a:pt x="0" y="9"/>
                    </a:lnTo>
                    <a:lnTo>
                      <a:pt x="3"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55" name="Freeform 893"/>
              <p:cNvSpPr>
                <a:spLocks/>
              </p:cNvSpPr>
              <p:nvPr/>
            </p:nvSpPr>
            <p:spPr bwMode="auto">
              <a:xfrm>
                <a:off x="2882" y="1956"/>
                <a:ext cx="8" cy="11"/>
              </a:xfrm>
              <a:custGeom>
                <a:avLst/>
                <a:gdLst>
                  <a:gd name="T0" fmla="*/ 1 w 17"/>
                  <a:gd name="T1" fmla="*/ 8 h 22"/>
                  <a:gd name="T2" fmla="*/ 2 w 17"/>
                  <a:gd name="T3" fmla="*/ 9 h 22"/>
                  <a:gd name="T4" fmla="*/ 5 w 17"/>
                  <a:gd name="T5" fmla="*/ 11 h 22"/>
                  <a:gd name="T6" fmla="*/ 8 w 17"/>
                  <a:gd name="T7" fmla="*/ 4 h 22"/>
                  <a:gd name="T8" fmla="*/ 5 w 17"/>
                  <a:gd name="T9" fmla="*/ 1 h 22"/>
                  <a:gd name="T10" fmla="*/ 6 w 17"/>
                  <a:gd name="T11" fmla="*/ 2 h 22"/>
                  <a:gd name="T12" fmla="*/ 5 w 17"/>
                  <a:gd name="T13" fmla="*/ 1 h 22"/>
                  <a:gd name="T14" fmla="*/ 2 w 17"/>
                  <a:gd name="T15" fmla="*/ 0 h 22"/>
                  <a:gd name="T16" fmla="*/ 1 w 17"/>
                  <a:gd name="T17" fmla="*/ 2 h 22"/>
                  <a:gd name="T18" fmla="*/ 0 w 17"/>
                  <a:gd name="T19" fmla="*/ 5 h 22"/>
                  <a:gd name="T20" fmla="*/ 2 w 17"/>
                  <a:gd name="T21" fmla="*/ 9 h 22"/>
                  <a:gd name="T22" fmla="*/ 1 w 17"/>
                  <a:gd name="T23" fmla="*/ 8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 h="22">
                    <a:moveTo>
                      <a:pt x="2" y="15"/>
                    </a:moveTo>
                    <a:lnTo>
                      <a:pt x="4" y="17"/>
                    </a:lnTo>
                    <a:lnTo>
                      <a:pt x="10" y="22"/>
                    </a:lnTo>
                    <a:lnTo>
                      <a:pt x="17" y="8"/>
                    </a:lnTo>
                    <a:lnTo>
                      <a:pt x="10" y="2"/>
                    </a:lnTo>
                    <a:lnTo>
                      <a:pt x="12" y="4"/>
                    </a:lnTo>
                    <a:lnTo>
                      <a:pt x="10" y="2"/>
                    </a:lnTo>
                    <a:lnTo>
                      <a:pt x="5" y="0"/>
                    </a:lnTo>
                    <a:lnTo>
                      <a:pt x="2" y="4"/>
                    </a:lnTo>
                    <a:lnTo>
                      <a:pt x="0" y="10"/>
                    </a:lnTo>
                    <a:lnTo>
                      <a:pt x="4" y="17"/>
                    </a:lnTo>
                    <a:lnTo>
                      <a:pt x="2"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56" name="Freeform 894"/>
              <p:cNvSpPr>
                <a:spLocks/>
              </p:cNvSpPr>
              <p:nvPr/>
            </p:nvSpPr>
            <p:spPr bwMode="auto">
              <a:xfrm>
                <a:off x="2879" y="1951"/>
                <a:ext cx="9" cy="12"/>
              </a:xfrm>
              <a:custGeom>
                <a:avLst/>
                <a:gdLst>
                  <a:gd name="T0" fmla="*/ 1 w 17"/>
                  <a:gd name="T1" fmla="*/ 9 h 24"/>
                  <a:gd name="T2" fmla="*/ 1 w 17"/>
                  <a:gd name="T3" fmla="*/ 9 h 24"/>
                  <a:gd name="T4" fmla="*/ 4 w 17"/>
                  <a:gd name="T5" fmla="*/ 12 h 24"/>
                  <a:gd name="T6" fmla="*/ 9 w 17"/>
                  <a:gd name="T7" fmla="*/ 7 h 24"/>
                  <a:gd name="T8" fmla="*/ 6 w 17"/>
                  <a:gd name="T9" fmla="*/ 3 h 24"/>
                  <a:gd name="T10" fmla="*/ 6 w 17"/>
                  <a:gd name="T11" fmla="*/ 3 h 24"/>
                  <a:gd name="T12" fmla="*/ 6 w 17"/>
                  <a:gd name="T13" fmla="*/ 2 h 24"/>
                  <a:gd name="T14" fmla="*/ 4 w 17"/>
                  <a:gd name="T15" fmla="*/ 0 h 24"/>
                  <a:gd name="T16" fmla="*/ 1 w 17"/>
                  <a:gd name="T17" fmla="*/ 2 h 24"/>
                  <a:gd name="T18" fmla="*/ 0 w 17"/>
                  <a:gd name="T19" fmla="*/ 6 h 24"/>
                  <a:gd name="T20" fmla="*/ 1 w 17"/>
                  <a:gd name="T21" fmla="*/ 10 h 24"/>
                  <a:gd name="T22" fmla="*/ 1 w 17"/>
                  <a:gd name="T23" fmla="*/ 9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 h="24">
                    <a:moveTo>
                      <a:pt x="2" y="17"/>
                    </a:moveTo>
                    <a:lnTo>
                      <a:pt x="2" y="17"/>
                    </a:lnTo>
                    <a:lnTo>
                      <a:pt x="7" y="24"/>
                    </a:lnTo>
                    <a:lnTo>
                      <a:pt x="17" y="13"/>
                    </a:lnTo>
                    <a:lnTo>
                      <a:pt x="12" y="6"/>
                    </a:lnTo>
                    <a:lnTo>
                      <a:pt x="12" y="4"/>
                    </a:lnTo>
                    <a:lnTo>
                      <a:pt x="7" y="0"/>
                    </a:lnTo>
                    <a:lnTo>
                      <a:pt x="2" y="4"/>
                    </a:lnTo>
                    <a:lnTo>
                      <a:pt x="0" y="11"/>
                    </a:lnTo>
                    <a:lnTo>
                      <a:pt x="2" y="19"/>
                    </a:lnTo>
                    <a:lnTo>
                      <a:pt x="2"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57" name="Freeform 895"/>
              <p:cNvSpPr>
                <a:spLocks/>
              </p:cNvSpPr>
              <p:nvPr/>
            </p:nvSpPr>
            <p:spPr bwMode="auto">
              <a:xfrm>
                <a:off x="2877" y="1948"/>
                <a:ext cx="8" cy="11"/>
              </a:xfrm>
              <a:custGeom>
                <a:avLst/>
                <a:gdLst>
                  <a:gd name="T0" fmla="*/ 1 w 17"/>
                  <a:gd name="T1" fmla="*/ 7 h 24"/>
                  <a:gd name="T2" fmla="*/ 1 w 17"/>
                  <a:gd name="T3" fmla="*/ 7 h 24"/>
                  <a:gd name="T4" fmla="*/ 3 w 17"/>
                  <a:gd name="T5" fmla="*/ 11 h 24"/>
                  <a:gd name="T6" fmla="*/ 8 w 17"/>
                  <a:gd name="T7" fmla="*/ 6 h 24"/>
                  <a:gd name="T8" fmla="*/ 6 w 17"/>
                  <a:gd name="T9" fmla="*/ 3 h 24"/>
                  <a:gd name="T10" fmla="*/ 6 w 17"/>
                  <a:gd name="T11" fmla="*/ 3 h 24"/>
                  <a:gd name="T12" fmla="*/ 6 w 17"/>
                  <a:gd name="T13" fmla="*/ 2 h 24"/>
                  <a:gd name="T14" fmla="*/ 3 w 17"/>
                  <a:gd name="T15" fmla="*/ 0 h 24"/>
                  <a:gd name="T16" fmla="*/ 1 w 17"/>
                  <a:gd name="T17" fmla="*/ 2 h 24"/>
                  <a:gd name="T18" fmla="*/ 0 w 17"/>
                  <a:gd name="T19" fmla="*/ 5 h 24"/>
                  <a:gd name="T20" fmla="*/ 1 w 17"/>
                  <a:gd name="T21" fmla="*/ 8 h 24"/>
                  <a:gd name="T22" fmla="*/ 1 w 17"/>
                  <a:gd name="T23" fmla="*/ 7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 h="24">
                    <a:moveTo>
                      <a:pt x="2" y="15"/>
                    </a:moveTo>
                    <a:lnTo>
                      <a:pt x="2" y="16"/>
                    </a:lnTo>
                    <a:lnTo>
                      <a:pt x="7" y="24"/>
                    </a:lnTo>
                    <a:lnTo>
                      <a:pt x="17" y="13"/>
                    </a:lnTo>
                    <a:lnTo>
                      <a:pt x="12" y="6"/>
                    </a:lnTo>
                    <a:lnTo>
                      <a:pt x="12" y="7"/>
                    </a:lnTo>
                    <a:lnTo>
                      <a:pt x="12" y="4"/>
                    </a:lnTo>
                    <a:lnTo>
                      <a:pt x="7" y="0"/>
                    </a:lnTo>
                    <a:lnTo>
                      <a:pt x="2" y="4"/>
                    </a:lnTo>
                    <a:lnTo>
                      <a:pt x="0" y="11"/>
                    </a:lnTo>
                    <a:lnTo>
                      <a:pt x="2" y="18"/>
                    </a:lnTo>
                    <a:lnTo>
                      <a:pt x="2"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58" name="Freeform 896"/>
              <p:cNvSpPr>
                <a:spLocks/>
              </p:cNvSpPr>
              <p:nvPr/>
            </p:nvSpPr>
            <p:spPr bwMode="auto">
              <a:xfrm>
                <a:off x="2876" y="1944"/>
                <a:ext cx="7" cy="11"/>
              </a:xfrm>
              <a:custGeom>
                <a:avLst/>
                <a:gdLst>
                  <a:gd name="T0" fmla="*/ 0 w 13"/>
                  <a:gd name="T1" fmla="*/ 7 h 22"/>
                  <a:gd name="T2" fmla="*/ 0 w 13"/>
                  <a:gd name="T3" fmla="*/ 7 h 22"/>
                  <a:gd name="T4" fmla="*/ 2 w 13"/>
                  <a:gd name="T5" fmla="*/ 11 h 22"/>
                  <a:gd name="T6" fmla="*/ 7 w 13"/>
                  <a:gd name="T7" fmla="*/ 7 h 22"/>
                  <a:gd name="T8" fmla="*/ 5 w 13"/>
                  <a:gd name="T9" fmla="*/ 3 h 22"/>
                  <a:gd name="T10" fmla="*/ 5 w 13"/>
                  <a:gd name="T11" fmla="*/ 3 h 22"/>
                  <a:gd name="T12" fmla="*/ 5 w 13"/>
                  <a:gd name="T13" fmla="*/ 2 h 22"/>
                  <a:gd name="T14" fmla="*/ 3 w 13"/>
                  <a:gd name="T15" fmla="*/ 0 h 22"/>
                  <a:gd name="T16" fmla="*/ 2 w 13"/>
                  <a:gd name="T17" fmla="*/ 1 h 22"/>
                  <a:gd name="T18" fmla="*/ 0 w 13"/>
                  <a:gd name="T19" fmla="*/ 4 h 22"/>
                  <a:gd name="T20" fmla="*/ 0 w 13"/>
                  <a:gd name="T21" fmla="*/ 7 h 22"/>
                  <a:gd name="T22" fmla="*/ 0 w 13"/>
                  <a:gd name="T23" fmla="*/ 7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22">
                    <a:moveTo>
                      <a:pt x="0" y="13"/>
                    </a:moveTo>
                    <a:lnTo>
                      <a:pt x="0" y="13"/>
                    </a:lnTo>
                    <a:lnTo>
                      <a:pt x="3" y="22"/>
                    </a:lnTo>
                    <a:lnTo>
                      <a:pt x="13" y="14"/>
                    </a:lnTo>
                    <a:lnTo>
                      <a:pt x="10" y="5"/>
                    </a:lnTo>
                    <a:lnTo>
                      <a:pt x="10" y="4"/>
                    </a:lnTo>
                    <a:lnTo>
                      <a:pt x="6" y="0"/>
                    </a:lnTo>
                    <a:lnTo>
                      <a:pt x="3" y="2"/>
                    </a:lnTo>
                    <a:lnTo>
                      <a:pt x="0" y="7"/>
                    </a:lnTo>
                    <a:lnTo>
                      <a:pt x="0" y="14"/>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59" name="Freeform 897"/>
              <p:cNvSpPr>
                <a:spLocks/>
              </p:cNvSpPr>
              <p:nvPr/>
            </p:nvSpPr>
            <p:spPr bwMode="auto">
              <a:xfrm>
                <a:off x="2873" y="1939"/>
                <a:ext cx="8" cy="11"/>
              </a:xfrm>
              <a:custGeom>
                <a:avLst/>
                <a:gdLst>
                  <a:gd name="T0" fmla="*/ 0 w 15"/>
                  <a:gd name="T1" fmla="*/ 6 h 22"/>
                  <a:gd name="T2" fmla="*/ 1 w 15"/>
                  <a:gd name="T3" fmla="*/ 7 h 22"/>
                  <a:gd name="T4" fmla="*/ 3 w 15"/>
                  <a:gd name="T5" fmla="*/ 11 h 22"/>
                  <a:gd name="T6" fmla="*/ 8 w 15"/>
                  <a:gd name="T7" fmla="*/ 7 h 22"/>
                  <a:gd name="T8" fmla="*/ 6 w 15"/>
                  <a:gd name="T9" fmla="*/ 3 h 22"/>
                  <a:gd name="T10" fmla="*/ 7 w 15"/>
                  <a:gd name="T11" fmla="*/ 4 h 22"/>
                  <a:gd name="T12" fmla="*/ 6 w 15"/>
                  <a:gd name="T13" fmla="*/ 2 h 22"/>
                  <a:gd name="T14" fmla="*/ 4 w 15"/>
                  <a:gd name="T15" fmla="*/ 0 h 22"/>
                  <a:gd name="T16" fmla="*/ 3 w 15"/>
                  <a:gd name="T17" fmla="*/ 1 h 22"/>
                  <a:gd name="T18" fmla="*/ 1 w 15"/>
                  <a:gd name="T19" fmla="*/ 4 h 22"/>
                  <a:gd name="T20" fmla="*/ 1 w 15"/>
                  <a:gd name="T21" fmla="*/ 7 h 22"/>
                  <a:gd name="T22" fmla="*/ 0 w 15"/>
                  <a:gd name="T23" fmla="*/ 6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2">
                    <a:moveTo>
                      <a:pt x="0" y="11"/>
                    </a:moveTo>
                    <a:lnTo>
                      <a:pt x="1" y="13"/>
                    </a:lnTo>
                    <a:lnTo>
                      <a:pt x="5" y="22"/>
                    </a:lnTo>
                    <a:lnTo>
                      <a:pt x="15" y="14"/>
                    </a:lnTo>
                    <a:lnTo>
                      <a:pt x="11" y="5"/>
                    </a:lnTo>
                    <a:lnTo>
                      <a:pt x="13" y="7"/>
                    </a:lnTo>
                    <a:lnTo>
                      <a:pt x="11" y="4"/>
                    </a:lnTo>
                    <a:lnTo>
                      <a:pt x="8" y="0"/>
                    </a:lnTo>
                    <a:lnTo>
                      <a:pt x="5" y="2"/>
                    </a:lnTo>
                    <a:lnTo>
                      <a:pt x="1" y="7"/>
                    </a:lnTo>
                    <a:lnTo>
                      <a:pt x="1" y="14"/>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60" name="Freeform 898"/>
              <p:cNvSpPr>
                <a:spLocks/>
              </p:cNvSpPr>
              <p:nvPr/>
            </p:nvSpPr>
            <p:spPr bwMode="auto">
              <a:xfrm>
                <a:off x="2873" y="1935"/>
                <a:ext cx="7" cy="10"/>
              </a:xfrm>
              <a:custGeom>
                <a:avLst/>
                <a:gdLst>
                  <a:gd name="T0" fmla="*/ 0 w 15"/>
                  <a:gd name="T1" fmla="*/ 5 h 20"/>
                  <a:gd name="T2" fmla="*/ 0 w 15"/>
                  <a:gd name="T3" fmla="*/ 6 h 20"/>
                  <a:gd name="T4" fmla="*/ 1 w 15"/>
                  <a:gd name="T5" fmla="*/ 10 h 20"/>
                  <a:gd name="T6" fmla="*/ 7 w 15"/>
                  <a:gd name="T7" fmla="*/ 8 h 20"/>
                  <a:gd name="T8" fmla="*/ 6 w 15"/>
                  <a:gd name="T9" fmla="*/ 4 h 20"/>
                  <a:gd name="T10" fmla="*/ 6 w 15"/>
                  <a:gd name="T11" fmla="*/ 5 h 20"/>
                  <a:gd name="T12" fmla="*/ 6 w 15"/>
                  <a:gd name="T13" fmla="*/ 4 h 20"/>
                  <a:gd name="T14" fmla="*/ 5 w 15"/>
                  <a:gd name="T15" fmla="*/ 1 h 20"/>
                  <a:gd name="T16" fmla="*/ 2 w 15"/>
                  <a:gd name="T17" fmla="*/ 0 h 20"/>
                  <a:gd name="T18" fmla="*/ 1 w 15"/>
                  <a:gd name="T19" fmla="*/ 2 h 20"/>
                  <a:gd name="T20" fmla="*/ 0 w 15"/>
                  <a:gd name="T21" fmla="*/ 6 h 20"/>
                  <a:gd name="T22" fmla="*/ 0 w 15"/>
                  <a:gd name="T23" fmla="*/ 5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0">
                    <a:moveTo>
                      <a:pt x="0" y="9"/>
                    </a:moveTo>
                    <a:lnTo>
                      <a:pt x="0" y="11"/>
                    </a:lnTo>
                    <a:lnTo>
                      <a:pt x="2" y="20"/>
                    </a:lnTo>
                    <a:lnTo>
                      <a:pt x="15" y="16"/>
                    </a:lnTo>
                    <a:lnTo>
                      <a:pt x="13" y="7"/>
                    </a:lnTo>
                    <a:lnTo>
                      <a:pt x="13" y="9"/>
                    </a:lnTo>
                    <a:lnTo>
                      <a:pt x="13" y="7"/>
                    </a:lnTo>
                    <a:lnTo>
                      <a:pt x="10" y="2"/>
                    </a:lnTo>
                    <a:lnTo>
                      <a:pt x="5" y="0"/>
                    </a:lnTo>
                    <a:lnTo>
                      <a:pt x="2" y="3"/>
                    </a:lnTo>
                    <a:lnTo>
                      <a:pt x="0" y="11"/>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61" name="Freeform 899"/>
              <p:cNvSpPr>
                <a:spLocks/>
              </p:cNvSpPr>
              <p:nvPr/>
            </p:nvSpPr>
            <p:spPr bwMode="auto">
              <a:xfrm>
                <a:off x="2873" y="1930"/>
                <a:ext cx="6" cy="9"/>
              </a:xfrm>
              <a:custGeom>
                <a:avLst/>
                <a:gdLst>
                  <a:gd name="T0" fmla="*/ 0 w 13"/>
                  <a:gd name="T1" fmla="*/ 3 h 20"/>
                  <a:gd name="T2" fmla="*/ 0 w 13"/>
                  <a:gd name="T3" fmla="*/ 4 h 20"/>
                  <a:gd name="T4" fmla="*/ 0 w 13"/>
                  <a:gd name="T5" fmla="*/ 9 h 20"/>
                  <a:gd name="T6" fmla="*/ 6 w 13"/>
                  <a:gd name="T7" fmla="*/ 9 h 20"/>
                  <a:gd name="T8" fmla="*/ 6 w 13"/>
                  <a:gd name="T9" fmla="*/ 4 h 20"/>
                  <a:gd name="T10" fmla="*/ 6 w 13"/>
                  <a:gd name="T11" fmla="*/ 5 h 20"/>
                  <a:gd name="T12" fmla="*/ 6 w 13"/>
                  <a:gd name="T13" fmla="*/ 4 h 20"/>
                  <a:gd name="T14" fmla="*/ 6 w 13"/>
                  <a:gd name="T15" fmla="*/ 2 h 20"/>
                  <a:gd name="T16" fmla="*/ 3 w 13"/>
                  <a:gd name="T17" fmla="*/ 0 h 20"/>
                  <a:gd name="T18" fmla="*/ 1 w 13"/>
                  <a:gd name="T19" fmla="*/ 2 h 20"/>
                  <a:gd name="T20" fmla="*/ 0 w 13"/>
                  <a:gd name="T21" fmla="*/ 4 h 20"/>
                  <a:gd name="T22" fmla="*/ 0 w 13"/>
                  <a:gd name="T23" fmla="*/ 3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20">
                    <a:moveTo>
                      <a:pt x="0" y="7"/>
                    </a:moveTo>
                    <a:lnTo>
                      <a:pt x="0" y="9"/>
                    </a:lnTo>
                    <a:lnTo>
                      <a:pt x="0" y="20"/>
                    </a:lnTo>
                    <a:lnTo>
                      <a:pt x="13" y="20"/>
                    </a:lnTo>
                    <a:lnTo>
                      <a:pt x="13" y="9"/>
                    </a:lnTo>
                    <a:lnTo>
                      <a:pt x="13" y="11"/>
                    </a:lnTo>
                    <a:lnTo>
                      <a:pt x="13" y="9"/>
                    </a:lnTo>
                    <a:lnTo>
                      <a:pt x="12" y="4"/>
                    </a:lnTo>
                    <a:lnTo>
                      <a:pt x="7" y="0"/>
                    </a:lnTo>
                    <a:lnTo>
                      <a:pt x="2" y="4"/>
                    </a:lnTo>
                    <a:lnTo>
                      <a:pt x="0" y="9"/>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62" name="Freeform 900"/>
              <p:cNvSpPr>
                <a:spLocks/>
              </p:cNvSpPr>
              <p:nvPr/>
            </p:nvSpPr>
            <p:spPr bwMode="auto">
              <a:xfrm>
                <a:off x="2873" y="1925"/>
                <a:ext cx="7" cy="10"/>
              </a:xfrm>
              <a:custGeom>
                <a:avLst/>
                <a:gdLst>
                  <a:gd name="T0" fmla="*/ 1 w 15"/>
                  <a:gd name="T1" fmla="*/ 4 h 20"/>
                  <a:gd name="T2" fmla="*/ 1 w 15"/>
                  <a:gd name="T3" fmla="*/ 4 h 20"/>
                  <a:gd name="T4" fmla="*/ 0 w 15"/>
                  <a:gd name="T5" fmla="*/ 8 h 20"/>
                  <a:gd name="T6" fmla="*/ 6 w 15"/>
                  <a:gd name="T7" fmla="*/ 10 h 20"/>
                  <a:gd name="T8" fmla="*/ 7 w 15"/>
                  <a:gd name="T9" fmla="*/ 6 h 20"/>
                  <a:gd name="T10" fmla="*/ 7 w 15"/>
                  <a:gd name="T11" fmla="*/ 6 h 20"/>
                  <a:gd name="T12" fmla="*/ 7 w 15"/>
                  <a:gd name="T13" fmla="*/ 6 h 20"/>
                  <a:gd name="T14" fmla="*/ 6 w 15"/>
                  <a:gd name="T15" fmla="*/ 2 h 20"/>
                  <a:gd name="T16" fmla="*/ 5 w 15"/>
                  <a:gd name="T17" fmla="*/ 0 h 20"/>
                  <a:gd name="T18" fmla="*/ 2 w 15"/>
                  <a:gd name="T19" fmla="*/ 1 h 20"/>
                  <a:gd name="T20" fmla="*/ 1 w 15"/>
                  <a:gd name="T21" fmla="*/ 4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20">
                    <a:moveTo>
                      <a:pt x="2" y="7"/>
                    </a:moveTo>
                    <a:lnTo>
                      <a:pt x="2" y="7"/>
                    </a:lnTo>
                    <a:lnTo>
                      <a:pt x="0" y="16"/>
                    </a:lnTo>
                    <a:lnTo>
                      <a:pt x="13" y="20"/>
                    </a:lnTo>
                    <a:lnTo>
                      <a:pt x="15" y="11"/>
                    </a:lnTo>
                    <a:lnTo>
                      <a:pt x="13" y="4"/>
                    </a:lnTo>
                    <a:lnTo>
                      <a:pt x="10" y="0"/>
                    </a:lnTo>
                    <a:lnTo>
                      <a:pt x="5" y="2"/>
                    </a:lnTo>
                    <a:lnTo>
                      <a:pt x="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63" name="Freeform 901"/>
              <p:cNvSpPr>
                <a:spLocks/>
              </p:cNvSpPr>
              <p:nvPr/>
            </p:nvSpPr>
            <p:spPr bwMode="auto">
              <a:xfrm>
                <a:off x="2873" y="1920"/>
                <a:ext cx="8" cy="10"/>
              </a:xfrm>
              <a:custGeom>
                <a:avLst/>
                <a:gdLst>
                  <a:gd name="T0" fmla="*/ 2 w 15"/>
                  <a:gd name="T1" fmla="*/ 3 h 20"/>
                  <a:gd name="T2" fmla="*/ 1 w 15"/>
                  <a:gd name="T3" fmla="*/ 4 h 20"/>
                  <a:gd name="T4" fmla="*/ 0 w 15"/>
                  <a:gd name="T5" fmla="*/ 8 h 20"/>
                  <a:gd name="T6" fmla="*/ 7 w 15"/>
                  <a:gd name="T7" fmla="*/ 10 h 20"/>
                  <a:gd name="T8" fmla="*/ 8 w 15"/>
                  <a:gd name="T9" fmla="*/ 6 h 20"/>
                  <a:gd name="T10" fmla="*/ 7 w 15"/>
                  <a:gd name="T11" fmla="*/ 7 h 20"/>
                  <a:gd name="T12" fmla="*/ 8 w 15"/>
                  <a:gd name="T13" fmla="*/ 6 h 20"/>
                  <a:gd name="T14" fmla="*/ 7 w 15"/>
                  <a:gd name="T15" fmla="*/ 2 h 20"/>
                  <a:gd name="T16" fmla="*/ 5 w 15"/>
                  <a:gd name="T17" fmla="*/ 0 h 20"/>
                  <a:gd name="T18" fmla="*/ 3 w 15"/>
                  <a:gd name="T19" fmla="*/ 1 h 20"/>
                  <a:gd name="T20" fmla="*/ 1 w 15"/>
                  <a:gd name="T21" fmla="*/ 4 h 20"/>
                  <a:gd name="T22" fmla="*/ 2 w 15"/>
                  <a:gd name="T23" fmla="*/ 3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0">
                    <a:moveTo>
                      <a:pt x="3" y="5"/>
                    </a:moveTo>
                    <a:lnTo>
                      <a:pt x="1" y="7"/>
                    </a:lnTo>
                    <a:lnTo>
                      <a:pt x="0" y="16"/>
                    </a:lnTo>
                    <a:lnTo>
                      <a:pt x="13" y="20"/>
                    </a:lnTo>
                    <a:lnTo>
                      <a:pt x="15" y="11"/>
                    </a:lnTo>
                    <a:lnTo>
                      <a:pt x="13" y="13"/>
                    </a:lnTo>
                    <a:lnTo>
                      <a:pt x="15" y="11"/>
                    </a:lnTo>
                    <a:lnTo>
                      <a:pt x="13" y="4"/>
                    </a:lnTo>
                    <a:lnTo>
                      <a:pt x="10" y="0"/>
                    </a:lnTo>
                    <a:lnTo>
                      <a:pt x="5" y="2"/>
                    </a:lnTo>
                    <a:lnTo>
                      <a:pt x="1" y="7"/>
                    </a:lnTo>
                    <a:lnTo>
                      <a:pt x="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64" name="Freeform 902"/>
              <p:cNvSpPr>
                <a:spLocks/>
              </p:cNvSpPr>
              <p:nvPr/>
            </p:nvSpPr>
            <p:spPr bwMode="auto">
              <a:xfrm>
                <a:off x="2875" y="1916"/>
                <a:ext cx="7" cy="11"/>
              </a:xfrm>
              <a:custGeom>
                <a:avLst/>
                <a:gdLst>
                  <a:gd name="T0" fmla="*/ 2 w 13"/>
                  <a:gd name="T1" fmla="*/ 2 h 22"/>
                  <a:gd name="T2" fmla="*/ 2 w 13"/>
                  <a:gd name="T3" fmla="*/ 3 h 22"/>
                  <a:gd name="T4" fmla="*/ 0 w 13"/>
                  <a:gd name="T5" fmla="*/ 7 h 22"/>
                  <a:gd name="T6" fmla="*/ 5 w 13"/>
                  <a:gd name="T7" fmla="*/ 11 h 22"/>
                  <a:gd name="T8" fmla="*/ 7 w 13"/>
                  <a:gd name="T9" fmla="*/ 7 h 22"/>
                  <a:gd name="T10" fmla="*/ 7 w 13"/>
                  <a:gd name="T11" fmla="*/ 7 h 22"/>
                  <a:gd name="T12" fmla="*/ 7 w 13"/>
                  <a:gd name="T13" fmla="*/ 7 h 22"/>
                  <a:gd name="T14" fmla="*/ 7 w 13"/>
                  <a:gd name="T15" fmla="*/ 4 h 22"/>
                  <a:gd name="T16" fmla="*/ 6 w 13"/>
                  <a:gd name="T17" fmla="*/ 1 h 22"/>
                  <a:gd name="T18" fmla="*/ 4 w 13"/>
                  <a:gd name="T19" fmla="*/ 0 h 22"/>
                  <a:gd name="T20" fmla="*/ 2 w 13"/>
                  <a:gd name="T21" fmla="*/ 2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2">
                    <a:moveTo>
                      <a:pt x="3" y="4"/>
                    </a:moveTo>
                    <a:lnTo>
                      <a:pt x="3" y="5"/>
                    </a:lnTo>
                    <a:lnTo>
                      <a:pt x="0" y="14"/>
                    </a:lnTo>
                    <a:lnTo>
                      <a:pt x="10" y="22"/>
                    </a:lnTo>
                    <a:lnTo>
                      <a:pt x="13" y="13"/>
                    </a:lnTo>
                    <a:lnTo>
                      <a:pt x="13" y="14"/>
                    </a:lnTo>
                    <a:lnTo>
                      <a:pt x="13" y="7"/>
                    </a:lnTo>
                    <a:lnTo>
                      <a:pt x="12" y="2"/>
                    </a:lnTo>
                    <a:lnTo>
                      <a:pt x="7" y="0"/>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65" name="Freeform 903"/>
              <p:cNvSpPr>
                <a:spLocks/>
              </p:cNvSpPr>
              <p:nvPr/>
            </p:nvSpPr>
            <p:spPr bwMode="auto">
              <a:xfrm>
                <a:off x="2877" y="1912"/>
                <a:ext cx="6" cy="11"/>
              </a:xfrm>
              <a:custGeom>
                <a:avLst/>
                <a:gdLst>
                  <a:gd name="T0" fmla="*/ 2 w 14"/>
                  <a:gd name="T1" fmla="*/ 2 h 21"/>
                  <a:gd name="T2" fmla="*/ 2 w 14"/>
                  <a:gd name="T3" fmla="*/ 2 h 21"/>
                  <a:gd name="T4" fmla="*/ 0 w 14"/>
                  <a:gd name="T5" fmla="*/ 6 h 21"/>
                  <a:gd name="T6" fmla="*/ 4 w 14"/>
                  <a:gd name="T7" fmla="*/ 11 h 21"/>
                  <a:gd name="T8" fmla="*/ 6 w 14"/>
                  <a:gd name="T9" fmla="*/ 7 h 21"/>
                  <a:gd name="T10" fmla="*/ 6 w 14"/>
                  <a:gd name="T11" fmla="*/ 7 h 21"/>
                  <a:gd name="T12" fmla="*/ 6 w 14"/>
                  <a:gd name="T13" fmla="*/ 7 h 21"/>
                  <a:gd name="T14" fmla="*/ 6 w 14"/>
                  <a:gd name="T15" fmla="*/ 4 h 21"/>
                  <a:gd name="T16" fmla="*/ 5 w 14"/>
                  <a:gd name="T17" fmla="*/ 1 h 21"/>
                  <a:gd name="T18" fmla="*/ 3 w 14"/>
                  <a:gd name="T19" fmla="*/ 0 h 21"/>
                  <a:gd name="T20" fmla="*/ 2 w 14"/>
                  <a:gd name="T21" fmla="*/ 2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21">
                    <a:moveTo>
                      <a:pt x="4" y="3"/>
                    </a:moveTo>
                    <a:lnTo>
                      <a:pt x="4" y="3"/>
                    </a:lnTo>
                    <a:lnTo>
                      <a:pt x="0" y="11"/>
                    </a:lnTo>
                    <a:lnTo>
                      <a:pt x="10" y="21"/>
                    </a:lnTo>
                    <a:lnTo>
                      <a:pt x="14" y="14"/>
                    </a:lnTo>
                    <a:lnTo>
                      <a:pt x="14" y="7"/>
                    </a:lnTo>
                    <a:lnTo>
                      <a:pt x="12" y="1"/>
                    </a:lnTo>
                    <a:lnTo>
                      <a:pt x="7" y="0"/>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66" name="Freeform 904"/>
              <p:cNvSpPr>
                <a:spLocks/>
              </p:cNvSpPr>
              <p:nvPr/>
            </p:nvSpPr>
            <p:spPr bwMode="auto">
              <a:xfrm>
                <a:off x="2878" y="1908"/>
                <a:ext cx="8" cy="12"/>
              </a:xfrm>
              <a:custGeom>
                <a:avLst/>
                <a:gdLst>
                  <a:gd name="T0" fmla="*/ 3 w 15"/>
                  <a:gd name="T1" fmla="*/ 1 h 23"/>
                  <a:gd name="T2" fmla="*/ 3 w 15"/>
                  <a:gd name="T3" fmla="*/ 2 h 23"/>
                  <a:gd name="T4" fmla="*/ 0 w 15"/>
                  <a:gd name="T5" fmla="*/ 6 h 23"/>
                  <a:gd name="T6" fmla="*/ 5 w 15"/>
                  <a:gd name="T7" fmla="*/ 12 h 23"/>
                  <a:gd name="T8" fmla="*/ 8 w 15"/>
                  <a:gd name="T9" fmla="*/ 7 h 23"/>
                  <a:gd name="T10" fmla="*/ 7 w 15"/>
                  <a:gd name="T11" fmla="*/ 8 h 23"/>
                  <a:gd name="T12" fmla="*/ 8 w 15"/>
                  <a:gd name="T13" fmla="*/ 7 h 23"/>
                  <a:gd name="T14" fmla="*/ 8 w 15"/>
                  <a:gd name="T15" fmla="*/ 4 h 23"/>
                  <a:gd name="T16" fmla="*/ 7 w 15"/>
                  <a:gd name="T17" fmla="*/ 1 h 23"/>
                  <a:gd name="T18" fmla="*/ 4 w 15"/>
                  <a:gd name="T19" fmla="*/ 0 h 23"/>
                  <a:gd name="T20" fmla="*/ 3 w 15"/>
                  <a:gd name="T21" fmla="*/ 2 h 23"/>
                  <a:gd name="T22" fmla="*/ 3 w 15"/>
                  <a:gd name="T23" fmla="*/ 1 h 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3">
                    <a:moveTo>
                      <a:pt x="6" y="1"/>
                    </a:moveTo>
                    <a:lnTo>
                      <a:pt x="5" y="3"/>
                    </a:lnTo>
                    <a:lnTo>
                      <a:pt x="0" y="12"/>
                    </a:lnTo>
                    <a:lnTo>
                      <a:pt x="10" y="23"/>
                    </a:lnTo>
                    <a:lnTo>
                      <a:pt x="15" y="14"/>
                    </a:lnTo>
                    <a:lnTo>
                      <a:pt x="13" y="16"/>
                    </a:lnTo>
                    <a:lnTo>
                      <a:pt x="15" y="14"/>
                    </a:lnTo>
                    <a:lnTo>
                      <a:pt x="15" y="7"/>
                    </a:lnTo>
                    <a:lnTo>
                      <a:pt x="13" y="1"/>
                    </a:lnTo>
                    <a:lnTo>
                      <a:pt x="8" y="0"/>
                    </a:lnTo>
                    <a:lnTo>
                      <a:pt x="5" y="3"/>
                    </a:ln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67" name="Freeform 905"/>
              <p:cNvSpPr>
                <a:spLocks/>
              </p:cNvSpPr>
              <p:nvPr/>
            </p:nvSpPr>
            <p:spPr bwMode="auto">
              <a:xfrm>
                <a:off x="2882" y="1905"/>
                <a:ext cx="8" cy="11"/>
              </a:xfrm>
              <a:custGeom>
                <a:avLst/>
                <a:gdLst>
                  <a:gd name="T0" fmla="*/ 3 w 17"/>
                  <a:gd name="T1" fmla="*/ 1 h 22"/>
                  <a:gd name="T2" fmla="*/ 3 w 17"/>
                  <a:gd name="T3" fmla="*/ 1 h 22"/>
                  <a:gd name="T4" fmla="*/ 0 w 17"/>
                  <a:gd name="T5" fmla="*/ 4 h 22"/>
                  <a:gd name="T6" fmla="*/ 3 w 17"/>
                  <a:gd name="T7" fmla="*/ 11 h 22"/>
                  <a:gd name="T8" fmla="*/ 7 w 17"/>
                  <a:gd name="T9" fmla="*/ 8 h 22"/>
                  <a:gd name="T10" fmla="*/ 7 w 17"/>
                  <a:gd name="T11" fmla="*/ 8 h 22"/>
                  <a:gd name="T12" fmla="*/ 7 w 17"/>
                  <a:gd name="T13" fmla="*/ 8 h 22"/>
                  <a:gd name="T14" fmla="*/ 8 w 17"/>
                  <a:gd name="T15" fmla="*/ 5 h 22"/>
                  <a:gd name="T16" fmla="*/ 7 w 17"/>
                  <a:gd name="T17" fmla="*/ 2 h 22"/>
                  <a:gd name="T18" fmla="*/ 6 w 17"/>
                  <a:gd name="T19" fmla="*/ 0 h 22"/>
                  <a:gd name="T20" fmla="*/ 3 w 17"/>
                  <a:gd name="T21" fmla="*/ 1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 h="22">
                    <a:moveTo>
                      <a:pt x="7" y="2"/>
                    </a:moveTo>
                    <a:lnTo>
                      <a:pt x="7" y="2"/>
                    </a:lnTo>
                    <a:lnTo>
                      <a:pt x="0" y="7"/>
                    </a:lnTo>
                    <a:lnTo>
                      <a:pt x="7" y="22"/>
                    </a:lnTo>
                    <a:lnTo>
                      <a:pt x="14" y="16"/>
                    </a:lnTo>
                    <a:lnTo>
                      <a:pt x="17" y="9"/>
                    </a:lnTo>
                    <a:lnTo>
                      <a:pt x="15" y="4"/>
                    </a:lnTo>
                    <a:lnTo>
                      <a:pt x="12" y="0"/>
                    </a:lnTo>
                    <a:lnTo>
                      <a:pt x="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68" name="Freeform 906"/>
              <p:cNvSpPr>
                <a:spLocks/>
              </p:cNvSpPr>
              <p:nvPr/>
            </p:nvSpPr>
            <p:spPr bwMode="auto">
              <a:xfrm>
                <a:off x="2885" y="1901"/>
                <a:ext cx="8" cy="12"/>
              </a:xfrm>
              <a:custGeom>
                <a:avLst/>
                <a:gdLst>
                  <a:gd name="T0" fmla="*/ 4 w 17"/>
                  <a:gd name="T1" fmla="*/ 0 h 23"/>
                  <a:gd name="T2" fmla="*/ 3 w 17"/>
                  <a:gd name="T3" fmla="*/ 1 h 23"/>
                  <a:gd name="T4" fmla="*/ 0 w 17"/>
                  <a:gd name="T5" fmla="*/ 5 h 23"/>
                  <a:gd name="T6" fmla="*/ 3 w 17"/>
                  <a:gd name="T7" fmla="*/ 12 h 23"/>
                  <a:gd name="T8" fmla="*/ 7 w 17"/>
                  <a:gd name="T9" fmla="*/ 8 h 23"/>
                  <a:gd name="T10" fmla="*/ 6 w 17"/>
                  <a:gd name="T11" fmla="*/ 9 h 23"/>
                  <a:gd name="T12" fmla="*/ 7 w 17"/>
                  <a:gd name="T13" fmla="*/ 8 h 23"/>
                  <a:gd name="T14" fmla="*/ 8 w 17"/>
                  <a:gd name="T15" fmla="*/ 5 h 23"/>
                  <a:gd name="T16" fmla="*/ 7 w 17"/>
                  <a:gd name="T17" fmla="*/ 2 h 23"/>
                  <a:gd name="T18" fmla="*/ 6 w 17"/>
                  <a:gd name="T19" fmla="*/ 0 h 23"/>
                  <a:gd name="T20" fmla="*/ 3 w 17"/>
                  <a:gd name="T21" fmla="*/ 1 h 23"/>
                  <a:gd name="T22" fmla="*/ 4 w 17"/>
                  <a:gd name="T23" fmla="*/ 0 h 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 h="23">
                    <a:moveTo>
                      <a:pt x="8" y="0"/>
                    </a:moveTo>
                    <a:lnTo>
                      <a:pt x="7" y="2"/>
                    </a:lnTo>
                    <a:lnTo>
                      <a:pt x="0" y="9"/>
                    </a:lnTo>
                    <a:lnTo>
                      <a:pt x="7" y="23"/>
                    </a:lnTo>
                    <a:lnTo>
                      <a:pt x="14" y="16"/>
                    </a:lnTo>
                    <a:lnTo>
                      <a:pt x="12" y="18"/>
                    </a:lnTo>
                    <a:lnTo>
                      <a:pt x="14" y="16"/>
                    </a:lnTo>
                    <a:lnTo>
                      <a:pt x="17" y="9"/>
                    </a:lnTo>
                    <a:lnTo>
                      <a:pt x="15" y="4"/>
                    </a:lnTo>
                    <a:lnTo>
                      <a:pt x="12" y="0"/>
                    </a:lnTo>
                    <a:lnTo>
                      <a:pt x="7" y="2"/>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69" name="Freeform 907"/>
              <p:cNvSpPr>
                <a:spLocks/>
              </p:cNvSpPr>
              <p:nvPr/>
            </p:nvSpPr>
            <p:spPr bwMode="auto">
              <a:xfrm>
                <a:off x="2889" y="1900"/>
                <a:ext cx="5" cy="11"/>
              </a:xfrm>
              <a:custGeom>
                <a:avLst/>
                <a:gdLst>
                  <a:gd name="T0" fmla="*/ 4 w 11"/>
                  <a:gd name="T1" fmla="*/ 5 h 22"/>
                  <a:gd name="T2" fmla="*/ 3 w 11"/>
                  <a:gd name="T3" fmla="*/ 0 h 22"/>
                  <a:gd name="T4" fmla="*/ 0 w 11"/>
                  <a:gd name="T5" fmla="*/ 2 h 22"/>
                  <a:gd name="T6" fmla="*/ 2 w 11"/>
                  <a:gd name="T7" fmla="*/ 11 h 22"/>
                  <a:gd name="T8" fmla="*/ 5 w 11"/>
                  <a:gd name="T9" fmla="*/ 9 h 22"/>
                  <a:gd name="T10" fmla="*/ 4 w 11"/>
                  <a:gd name="T11" fmla="*/ 5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22">
                    <a:moveTo>
                      <a:pt x="9" y="9"/>
                    </a:moveTo>
                    <a:lnTo>
                      <a:pt x="7" y="0"/>
                    </a:lnTo>
                    <a:lnTo>
                      <a:pt x="0" y="4"/>
                    </a:lnTo>
                    <a:lnTo>
                      <a:pt x="4" y="22"/>
                    </a:lnTo>
                    <a:lnTo>
                      <a:pt x="11" y="18"/>
                    </a:lnTo>
                    <a:lnTo>
                      <a:pt x="9"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70" name="Freeform 908"/>
              <p:cNvSpPr>
                <a:spLocks/>
              </p:cNvSpPr>
              <p:nvPr/>
            </p:nvSpPr>
            <p:spPr bwMode="auto">
              <a:xfrm>
                <a:off x="2893" y="1900"/>
                <a:ext cx="4" cy="9"/>
              </a:xfrm>
              <a:custGeom>
                <a:avLst/>
                <a:gdLst>
                  <a:gd name="T0" fmla="*/ 2 w 9"/>
                  <a:gd name="T1" fmla="*/ 9 h 18"/>
                  <a:gd name="T2" fmla="*/ 4 w 9"/>
                  <a:gd name="T3" fmla="*/ 7 h 18"/>
                  <a:gd name="T4" fmla="*/ 4 w 9"/>
                  <a:gd name="T5" fmla="*/ 3 h 18"/>
                  <a:gd name="T6" fmla="*/ 2 w 9"/>
                  <a:gd name="T7" fmla="*/ 0 h 18"/>
                  <a:gd name="T8" fmla="*/ 0 w 9"/>
                  <a:gd name="T9" fmla="*/ 0 h 18"/>
                  <a:gd name="T10" fmla="*/ 2 w 9"/>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 h="18">
                    <a:moveTo>
                      <a:pt x="4" y="18"/>
                    </a:moveTo>
                    <a:lnTo>
                      <a:pt x="9" y="13"/>
                    </a:lnTo>
                    <a:lnTo>
                      <a:pt x="9" y="6"/>
                    </a:lnTo>
                    <a:lnTo>
                      <a:pt x="5" y="0"/>
                    </a:lnTo>
                    <a:lnTo>
                      <a:pt x="0" y="0"/>
                    </a:lnTo>
                    <a:lnTo>
                      <a:pt x="4"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71" name="Freeform 909"/>
              <p:cNvSpPr>
                <a:spLocks/>
              </p:cNvSpPr>
              <p:nvPr/>
            </p:nvSpPr>
            <p:spPr bwMode="auto">
              <a:xfrm>
                <a:off x="2973" y="1933"/>
                <a:ext cx="5" cy="9"/>
              </a:xfrm>
              <a:custGeom>
                <a:avLst/>
                <a:gdLst>
                  <a:gd name="T0" fmla="*/ 5 w 10"/>
                  <a:gd name="T1" fmla="*/ 0 h 18"/>
                  <a:gd name="T2" fmla="*/ 3 w 10"/>
                  <a:gd name="T3" fmla="*/ 0 h 18"/>
                  <a:gd name="T4" fmla="*/ 0 w 10"/>
                  <a:gd name="T5" fmla="*/ 3 h 18"/>
                  <a:gd name="T6" fmla="*/ 0 w 10"/>
                  <a:gd name="T7" fmla="*/ 7 h 18"/>
                  <a:gd name="T8" fmla="*/ 2 w 10"/>
                  <a:gd name="T9" fmla="*/ 9 h 18"/>
                  <a:gd name="T10" fmla="*/ 5 w 10"/>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8">
                    <a:moveTo>
                      <a:pt x="10" y="0"/>
                    </a:moveTo>
                    <a:lnTo>
                      <a:pt x="5" y="0"/>
                    </a:lnTo>
                    <a:lnTo>
                      <a:pt x="0" y="6"/>
                    </a:lnTo>
                    <a:lnTo>
                      <a:pt x="0" y="13"/>
                    </a:lnTo>
                    <a:lnTo>
                      <a:pt x="3" y="18"/>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72" name="Freeform 910"/>
              <p:cNvSpPr>
                <a:spLocks/>
              </p:cNvSpPr>
              <p:nvPr/>
            </p:nvSpPr>
            <p:spPr bwMode="auto">
              <a:xfrm>
                <a:off x="2974" y="1933"/>
                <a:ext cx="21" cy="18"/>
              </a:xfrm>
              <a:custGeom>
                <a:avLst/>
                <a:gdLst>
                  <a:gd name="T0" fmla="*/ 19 w 40"/>
                  <a:gd name="T1" fmla="*/ 10 h 36"/>
                  <a:gd name="T2" fmla="*/ 19 w 40"/>
                  <a:gd name="T3" fmla="*/ 9 h 36"/>
                  <a:gd name="T4" fmla="*/ 4 w 40"/>
                  <a:gd name="T5" fmla="*/ 0 h 36"/>
                  <a:gd name="T6" fmla="*/ 0 w 40"/>
                  <a:gd name="T7" fmla="*/ 9 h 36"/>
                  <a:gd name="T8" fmla="*/ 16 w 40"/>
                  <a:gd name="T9" fmla="*/ 18 h 36"/>
                  <a:gd name="T10" fmla="*/ 16 w 40"/>
                  <a:gd name="T11" fmla="*/ 18 h 36"/>
                  <a:gd name="T12" fmla="*/ 16 w 40"/>
                  <a:gd name="T13" fmla="*/ 18 h 36"/>
                  <a:gd name="T14" fmla="*/ 18 w 40"/>
                  <a:gd name="T15" fmla="*/ 18 h 36"/>
                  <a:gd name="T16" fmla="*/ 21 w 40"/>
                  <a:gd name="T17" fmla="*/ 15 h 36"/>
                  <a:gd name="T18" fmla="*/ 21 w 40"/>
                  <a:gd name="T19" fmla="*/ 12 h 36"/>
                  <a:gd name="T20" fmla="*/ 19 w 40"/>
                  <a:gd name="T21" fmla="*/ 9 h 36"/>
                  <a:gd name="T22" fmla="*/ 19 w 40"/>
                  <a:gd name="T23" fmla="*/ 10 h 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0" h="36">
                    <a:moveTo>
                      <a:pt x="37" y="20"/>
                    </a:moveTo>
                    <a:lnTo>
                      <a:pt x="37" y="18"/>
                    </a:lnTo>
                    <a:lnTo>
                      <a:pt x="7" y="0"/>
                    </a:lnTo>
                    <a:lnTo>
                      <a:pt x="0" y="18"/>
                    </a:lnTo>
                    <a:lnTo>
                      <a:pt x="30" y="36"/>
                    </a:lnTo>
                    <a:lnTo>
                      <a:pt x="30" y="35"/>
                    </a:lnTo>
                    <a:lnTo>
                      <a:pt x="30" y="36"/>
                    </a:lnTo>
                    <a:lnTo>
                      <a:pt x="35" y="36"/>
                    </a:lnTo>
                    <a:lnTo>
                      <a:pt x="40" y="29"/>
                    </a:lnTo>
                    <a:lnTo>
                      <a:pt x="40" y="24"/>
                    </a:lnTo>
                    <a:lnTo>
                      <a:pt x="37" y="18"/>
                    </a:lnTo>
                    <a:lnTo>
                      <a:pt x="37"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73" name="Freeform 911"/>
              <p:cNvSpPr>
                <a:spLocks/>
              </p:cNvSpPr>
              <p:nvPr/>
            </p:nvSpPr>
            <p:spPr bwMode="auto">
              <a:xfrm>
                <a:off x="2990" y="1943"/>
                <a:ext cx="14" cy="15"/>
              </a:xfrm>
              <a:custGeom>
                <a:avLst/>
                <a:gdLst>
                  <a:gd name="T0" fmla="*/ 13 w 28"/>
                  <a:gd name="T1" fmla="*/ 6 h 29"/>
                  <a:gd name="T2" fmla="*/ 13 w 28"/>
                  <a:gd name="T3" fmla="*/ 7 h 29"/>
                  <a:gd name="T4" fmla="*/ 4 w 28"/>
                  <a:gd name="T5" fmla="*/ 0 h 29"/>
                  <a:gd name="T6" fmla="*/ 0 w 28"/>
                  <a:gd name="T7" fmla="*/ 8 h 29"/>
                  <a:gd name="T8" fmla="*/ 9 w 28"/>
                  <a:gd name="T9" fmla="*/ 14 h 29"/>
                  <a:gd name="T10" fmla="*/ 9 w 28"/>
                  <a:gd name="T11" fmla="*/ 15 h 29"/>
                  <a:gd name="T12" fmla="*/ 9 w 28"/>
                  <a:gd name="T13" fmla="*/ 14 h 29"/>
                  <a:gd name="T14" fmla="*/ 12 w 28"/>
                  <a:gd name="T15" fmla="*/ 14 h 29"/>
                  <a:gd name="T16" fmla="*/ 14 w 28"/>
                  <a:gd name="T17" fmla="*/ 11 h 29"/>
                  <a:gd name="T18" fmla="*/ 14 w 28"/>
                  <a:gd name="T19" fmla="*/ 8 h 29"/>
                  <a:gd name="T20" fmla="*/ 13 w 28"/>
                  <a:gd name="T21" fmla="*/ 7 h 29"/>
                  <a:gd name="T22" fmla="*/ 13 w 28"/>
                  <a:gd name="T23" fmla="*/ 6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25" y="11"/>
                    </a:moveTo>
                    <a:lnTo>
                      <a:pt x="25" y="13"/>
                    </a:lnTo>
                    <a:lnTo>
                      <a:pt x="7" y="0"/>
                    </a:lnTo>
                    <a:lnTo>
                      <a:pt x="0" y="15"/>
                    </a:lnTo>
                    <a:lnTo>
                      <a:pt x="18" y="27"/>
                    </a:lnTo>
                    <a:lnTo>
                      <a:pt x="18" y="29"/>
                    </a:lnTo>
                    <a:lnTo>
                      <a:pt x="18" y="27"/>
                    </a:lnTo>
                    <a:lnTo>
                      <a:pt x="23" y="27"/>
                    </a:lnTo>
                    <a:lnTo>
                      <a:pt x="27" y="22"/>
                    </a:lnTo>
                    <a:lnTo>
                      <a:pt x="28" y="16"/>
                    </a:lnTo>
                    <a:lnTo>
                      <a:pt x="25" y="13"/>
                    </a:lnTo>
                    <a:lnTo>
                      <a:pt x="25"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74" name="Freeform 912"/>
              <p:cNvSpPr>
                <a:spLocks/>
              </p:cNvSpPr>
              <p:nvPr/>
            </p:nvSpPr>
            <p:spPr bwMode="auto">
              <a:xfrm>
                <a:off x="2999" y="1949"/>
                <a:ext cx="14" cy="14"/>
              </a:xfrm>
              <a:custGeom>
                <a:avLst/>
                <a:gdLst>
                  <a:gd name="T0" fmla="*/ 12 w 29"/>
                  <a:gd name="T1" fmla="*/ 6 h 29"/>
                  <a:gd name="T2" fmla="*/ 12 w 29"/>
                  <a:gd name="T3" fmla="*/ 5 h 29"/>
                  <a:gd name="T4" fmla="*/ 3 w 29"/>
                  <a:gd name="T5" fmla="*/ 0 h 29"/>
                  <a:gd name="T6" fmla="*/ 0 w 29"/>
                  <a:gd name="T7" fmla="*/ 9 h 29"/>
                  <a:gd name="T8" fmla="*/ 9 w 29"/>
                  <a:gd name="T9" fmla="*/ 14 h 29"/>
                  <a:gd name="T10" fmla="*/ 9 w 29"/>
                  <a:gd name="T11" fmla="*/ 13 h 29"/>
                  <a:gd name="T12" fmla="*/ 9 w 29"/>
                  <a:gd name="T13" fmla="*/ 14 h 29"/>
                  <a:gd name="T14" fmla="*/ 12 w 29"/>
                  <a:gd name="T15" fmla="*/ 14 h 29"/>
                  <a:gd name="T16" fmla="*/ 14 w 29"/>
                  <a:gd name="T17" fmla="*/ 11 h 29"/>
                  <a:gd name="T18" fmla="*/ 14 w 29"/>
                  <a:gd name="T19" fmla="*/ 8 h 29"/>
                  <a:gd name="T20" fmla="*/ 12 w 29"/>
                  <a:gd name="T21" fmla="*/ 5 h 29"/>
                  <a:gd name="T22" fmla="*/ 12 w 29"/>
                  <a:gd name="T23" fmla="*/ 6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25" y="13"/>
                    </a:moveTo>
                    <a:lnTo>
                      <a:pt x="25" y="11"/>
                    </a:lnTo>
                    <a:lnTo>
                      <a:pt x="7" y="0"/>
                    </a:lnTo>
                    <a:lnTo>
                      <a:pt x="0" y="18"/>
                    </a:lnTo>
                    <a:lnTo>
                      <a:pt x="19" y="29"/>
                    </a:lnTo>
                    <a:lnTo>
                      <a:pt x="19" y="27"/>
                    </a:lnTo>
                    <a:lnTo>
                      <a:pt x="19" y="29"/>
                    </a:lnTo>
                    <a:lnTo>
                      <a:pt x="24" y="29"/>
                    </a:lnTo>
                    <a:lnTo>
                      <a:pt x="29" y="22"/>
                    </a:lnTo>
                    <a:lnTo>
                      <a:pt x="29" y="16"/>
                    </a:lnTo>
                    <a:lnTo>
                      <a:pt x="25" y="11"/>
                    </a:lnTo>
                    <a:lnTo>
                      <a:pt x="25"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75" name="Freeform 913"/>
              <p:cNvSpPr>
                <a:spLocks/>
              </p:cNvSpPr>
              <p:nvPr/>
            </p:nvSpPr>
            <p:spPr bwMode="auto">
              <a:xfrm>
                <a:off x="3008" y="1955"/>
                <a:ext cx="14" cy="14"/>
              </a:xfrm>
              <a:custGeom>
                <a:avLst/>
                <a:gdLst>
                  <a:gd name="T0" fmla="*/ 13 w 28"/>
                  <a:gd name="T1" fmla="*/ 5 h 29"/>
                  <a:gd name="T2" fmla="*/ 13 w 28"/>
                  <a:gd name="T3" fmla="*/ 6 h 29"/>
                  <a:gd name="T4" fmla="*/ 3 w 28"/>
                  <a:gd name="T5" fmla="*/ 0 h 29"/>
                  <a:gd name="T6" fmla="*/ 0 w 28"/>
                  <a:gd name="T7" fmla="*/ 7 h 29"/>
                  <a:gd name="T8" fmla="*/ 9 w 28"/>
                  <a:gd name="T9" fmla="*/ 13 h 29"/>
                  <a:gd name="T10" fmla="*/ 9 w 28"/>
                  <a:gd name="T11" fmla="*/ 14 h 29"/>
                  <a:gd name="T12" fmla="*/ 9 w 28"/>
                  <a:gd name="T13" fmla="*/ 13 h 29"/>
                  <a:gd name="T14" fmla="*/ 12 w 28"/>
                  <a:gd name="T15" fmla="*/ 13 h 29"/>
                  <a:gd name="T16" fmla="*/ 14 w 28"/>
                  <a:gd name="T17" fmla="*/ 10 h 29"/>
                  <a:gd name="T18" fmla="*/ 14 w 28"/>
                  <a:gd name="T19" fmla="*/ 8 h 29"/>
                  <a:gd name="T20" fmla="*/ 13 w 28"/>
                  <a:gd name="T21" fmla="*/ 6 h 29"/>
                  <a:gd name="T22" fmla="*/ 13 w 28"/>
                  <a:gd name="T23" fmla="*/ 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25" y="11"/>
                    </a:moveTo>
                    <a:lnTo>
                      <a:pt x="25" y="12"/>
                    </a:lnTo>
                    <a:lnTo>
                      <a:pt x="6" y="0"/>
                    </a:lnTo>
                    <a:lnTo>
                      <a:pt x="0" y="14"/>
                    </a:lnTo>
                    <a:lnTo>
                      <a:pt x="18" y="27"/>
                    </a:lnTo>
                    <a:lnTo>
                      <a:pt x="18" y="29"/>
                    </a:lnTo>
                    <a:lnTo>
                      <a:pt x="18" y="27"/>
                    </a:lnTo>
                    <a:lnTo>
                      <a:pt x="23" y="27"/>
                    </a:lnTo>
                    <a:lnTo>
                      <a:pt x="27" y="21"/>
                    </a:lnTo>
                    <a:lnTo>
                      <a:pt x="28" y="16"/>
                    </a:lnTo>
                    <a:lnTo>
                      <a:pt x="25" y="12"/>
                    </a:lnTo>
                    <a:lnTo>
                      <a:pt x="25"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76" name="Freeform 914"/>
              <p:cNvSpPr>
                <a:spLocks/>
              </p:cNvSpPr>
              <p:nvPr/>
            </p:nvSpPr>
            <p:spPr bwMode="auto">
              <a:xfrm>
                <a:off x="3017" y="1960"/>
                <a:ext cx="14" cy="15"/>
              </a:xfrm>
              <a:custGeom>
                <a:avLst/>
                <a:gdLst>
                  <a:gd name="T0" fmla="*/ 12 w 29"/>
                  <a:gd name="T1" fmla="*/ 6 h 28"/>
                  <a:gd name="T2" fmla="*/ 12 w 29"/>
                  <a:gd name="T3" fmla="*/ 5 h 28"/>
                  <a:gd name="T4" fmla="*/ 3 w 29"/>
                  <a:gd name="T5" fmla="*/ 0 h 28"/>
                  <a:gd name="T6" fmla="*/ 0 w 29"/>
                  <a:gd name="T7" fmla="*/ 10 h 28"/>
                  <a:gd name="T8" fmla="*/ 9 w 29"/>
                  <a:gd name="T9" fmla="*/ 15 h 28"/>
                  <a:gd name="T10" fmla="*/ 9 w 29"/>
                  <a:gd name="T11" fmla="*/ 14 h 28"/>
                  <a:gd name="T12" fmla="*/ 9 w 29"/>
                  <a:gd name="T13" fmla="*/ 15 h 28"/>
                  <a:gd name="T14" fmla="*/ 12 w 29"/>
                  <a:gd name="T15" fmla="*/ 15 h 28"/>
                  <a:gd name="T16" fmla="*/ 14 w 29"/>
                  <a:gd name="T17" fmla="*/ 11 h 28"/>
                  <a:gd name="T18" fmla="*/ 14 w 29"/>
                  <a:gd name="T19" fmla="*/ 9 h 28"/>
                  <a:gd name="T20" fmla="*/ 12 w 29"/>
                  <a:gd name="T21" fmla="*/ 5 h 28"/>
                  <a:gd name="T22" fmla="*/ 12 w 29"/>
                  <a:gd name="T23" fmla="*/ 6 h 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8">
                    <a:moveTo>
                      <a:pt x="25" y="12"/>
                    </a:moveTo>
                    <a:lnTo>
                      <a:pt x="25" y="10"/>
                    </a:lnTo>
                    <a:lnTo>
                      <a:pt x="7" y="0"/>
                    </a:lnTo>
                    <a:lnTo>
                      <a:pt x="0" y="18"/>
                    </a:lnTo>
                    <a:lnTo>
                      <a:pt x="19" y="28"/>
                    </a:lnTo>
                    <a:lnTo>
                      <a:pt x="19" y="27"/>
                    </a:lnTo>
                    <a:lnTo>
                      <a:pt x="19" y="28"/>
                    </a:lnTo>
                    <a:lnTo>
                      <a:pt x="24" y="28"/>
                    </a:lnTo>
                    <a:lnTo>
                      <a:pt x="29" y="21"/>
                    </a:lnTo>
                    <a:lnTo>
                      <a:pt x="29" y="16"/>
                    </a:lnTo>
                    <a:lnTo>
                      <a:pt x="25" y="10"/>
                    </a:lnTo>
                    <a:lnTo>
                      <a:pt x="25"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77" name="Freeform 915"/>
              <p:cNvSpPr>
                <a:spLocks/>
              </p:cNvSpPr>
              <p:nvPr/>
            </p:nvSpPr>
            <p:spPr bwMode="auto">
              <a:xfrm>
                <a:off x="3026" y="1967"/>
                <a:ext cx="14" cy="13"/>
              </a:xfrm>
              <a:custGeom>
                <a:avLst/>
                <a:gdLst>
                  <a:gd name="T0" fmla="*/ 13 w 28"/>
                  <a:gd name="T1" fmla="*/ 6 h 27"/>
                  <a:gd name="T2" fmla="*/ 13 w 28"/>
                  <a:gd name="T3" fmla="*/ 6 h 27"/>
                  <a:gd name="T4" fmla="*/ 3 w 28"/>
                  <a:gd name="T5" fmla="*/ 0 h 27"/>
                  <a:gd name="T6" fmla="*/ 0 w 28"/>
                  <a:gd name="T7" fmla="*/ 7 h 27"/>
                  <a:gd name="T8" fmla="*/ 9 w 28"/>
                  <a:gd name="T9" fmla="*/ 13 h 27"/>
                  <a:gd name="T10" fmla="*/ 9 w 28"/>
                  <a:gd name="T11" fmla="*/ 13 h 27"/>
                  <a:gd name="T12" fmla="*/ 9 w 28"/>
                  <a:gd name="T13" fmla="*/ 13 h 27"/>
                  <a:gd name="T14" fmla="*/ 12 w 28"/>
                  <a:gd name="T15" fmla="*/ 13 h 27"/>
                  <a:gd name="T16" fmla="*/ 13 w 28"/>
                  <a:gd name="T17" fmla="*/ 11 h 27"/>
                  <a:gd name="T18" fmla="*/ 14 w 28"/>
                  <a:gd name="T19" fmla="*/ 8 h 27"/>
                  <a:gd name="T20" fmla="*/ 13 w 28"/>
                  <a:gd name="T21" fmla="*/ 6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7">
                    <a:moveTo>
                      <a:pt x="25" y="13"/>
                    </a:moveTo>
                    <a:lnTo>
                      <a:pt x="25" y="13"/>
                    </a:lnTo>
                    <a:lnTo>
                      <a:pt x="6" y="0"/>
                    </a:lnTo>
                    <a:lnTo>
                      <a:pt x="0" y="15"/>
                    </a:lnTo>
                    <a:lnTo>
                      <a:pt x="18" y="27"/>
                    </a:lnTo>
                    <a:lnTo>
                      <a:pt x="23" y="27"/>
                    </a:lnTo>
                    <a:lnTo>
                      <a:pt x="26" y="22"/>
                    </a:lnTo>
                    <a:lnTo>
                      <a:pt x="28" y="16"/>
                    </a:lnTo>
                    <a:lnTo>
                      <a:pt x="25"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78" name="Freeform 916"/>
              <p:cNvSpPr>
                <a:spLocks/>
              </p:cNvSpPr>
              <p:nvPr/>
            </p:nvSpPr>
            <p:spPr bwMode="auto">
              <a:xfrm>
                <a:off x="3035" y="1973"/>
                <a:ext cx="15" cy="14"/>
              </a:xfrm>
              <a:custGeom>
                <a:avLst/>
                <a:gdLst>
                  <a:gd name="T0" fmla="*/ 13 w 28"/>
                  <a:gd name="T1" fmla="*/ 5 h 29"/>
                  <a:gd name="T2" fmla="*/ 13 w 28"/>
                  <a:gd name="T3" fmla="*/ 6 h 29"/>
                  <a:gd name="T4" fmla="*/ 4 w 28"/>
                  <a:gd name="T5" fmla="*/ 0 h 29"/>
                  <a:gd name="T6" fmla="*/ 0 w 28"/>
                  <a:gd name="T7" fmla="*/ 7 h 29"/>
                  <a:gd name="T8" fmla="*/ 10 w 28"/>
                  <a:gd name="T9" fmla="*/ 13 h 29"/>
                  <a:gd name="T10" fmla="*/ 10 w 28"/>
                  <a:gd name="T11" fmla="*/ 14 h 29"/>
                  <a:gd name="T12" fmla="*/ 10 w 28"/>
                  <a:gd name="T13" fmla="*/ 13 h 29"/>
                  <a:gd name="T14" fmla="*/ 12 w 28"/>
                  <a:gd name="T15" fmla="*/ 13 h 29"/>
                  <a:gd name="T16" fmla="*/ 14 w 28"/>
                  <a:gd name="T17" fmla="*/ 11 h 29"/>
                  <a:gd name="T18" fmla="*/ 15 w 28"/>
                  <a:gd name="T19" fmla="*/ 8 h 29"/>
                  <a:gd name="T20" fmla="*/ 13 w 28"/>
                  <a:gd name="T21" fmla="*/ 6 h 29"/>
                  <a:gd name="T22" fmla="*/ 13 w 28"/>
                  <a:gd name="T23" fmla="*/ 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25" y="11"/>
                    </a:moveTo>
                    <a:lnTo>
                      <a:pt x="25" y="13"/>
                    </a:lnTo>
                    <a:lnTo>
                      <a:pt x="7" y="0"/>
                    </a:lnTo>
                    <a:lnTo>
                      <a:pt x="0" y="14"/>
                    </a:lnTo>
                    <a:lnTo>
                      <a:pt x="18" y="27"/>
                    </a:lnTo>
                    <a:lnTo>
                      <a:pt x="18" y="29"/>
                    </a:lnTo>
                    <a:lnTo>
                      <a:pt x="18" y="27"/>
                    </a:lnTo>
                    <a:lnTo>
                      <a:pt x="23" y="27"/>
                    </a:lnTo>
                    <a:lnTo>
                      <a:pt x="27" y="22"/>
                    </a:lnTo>
                    <a:lnTo>
                      <a:pt x="28" y="16"/>
                    </a:lnTo>
                    <a:lnTo>
                      <a:pt x="25" y="13"/>
                    </a:lnTo>
                    <a:lnTo>
                      <a:pt x="25"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79" name="Freeform 917"/>
              <p:cNvSpPr>
                <a:spLocks/>
              </p:cNvSpPr>
              <p:nvPr/>
            </p:nvSpPr>
            <p:spPr bwMode="auto">
              <a:xfrm>
                <a:off x="3045" y="1978"/>
                <a:ext cx="14" cy="15"/>
              </a:xfrm>
              <a:custGeom>
                <a:avLst/>
                <a:gdLst>
                  <a:gd name="T0" fmla="*/ 12 w 29"/>
                  <a:gd name="T1" fmla="*/ 6 h 29"/>
                  <a:gd name="T2" fmla="*/ 12 w 29"/>
                  <a:gd name="T3" fmla="*/ 6 h 29"/>
                  <a:gd name="T4" fmla="*/ 3 w 29"/>
                  <a:gd name="T5" fmla="*/ 0 h 29"/>
                  <a:gd name="T6" fmla="*/ 0 w 29"/>
                  <a:gd name="T7" fmla="*/ 9 h 29"/>
                  <a:gd name="T8" fmla="*/ 9 w 29"/>
                  <a:gd name="T9" fmla="*/ 15 h 29"/>
                  <a:gd name="T10" fmla="*/ 9 w 29"/>
                  <a:gd name="T11" fmla="*/ 15 h 29"/>
                  <a:gd name="T12" fmla="*/ 9 w 29"/>
                  <a:gd name="T13" fmla="*/ 15 h 29"/>
                  <a:gd name="T14" fmla="*/ 12 w 29"/>
                  <a:gd name="T15" fmla="*/ 15 h 29"/>
                  <a:gd name="T16" fmla="*/ 14 w 29"/>
                  <a:gd name="T17" fmla="*/ 11 h 29"/>
                  <a:gd name="T18" fmla="*/ 14 w 29"/>
                  <a:gd name="T19" fmla="*/ 8 h 29"/>
                  <a:gd name="T20" fmla="*/ 12 w 29"/>
                  <a:gd name="T21" fmla="*/ 6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 h="29">
                    <a:moveTo>
                      <a:pt x="25" y="11"/>
                    </a:moveTo>
                    <a:lnTo>
                      <a:pt x="25" y="11"/>
                    </a:lnTo>
                    <a:lnTo>
                      <a:pt x="7" y="0"/>
                    </a:lnTo>
                    <a:lnTo>
                      <a:pt x="0" y="18"/>
                    </a:lnTo>
                    <a:lnTo>
                      <a:pt x="19" y="29"/>
                    </a:lnTo>
                    <a:lnTo>
                      <a:pt x="24" y="29"/>
                    </a:lnTo>
                    <a:lnTo>
                      <a:pt x="29" y="21"/>
                    </a:lnTo>
                    <a:lnTo>
                      <a:pt x="29" y="16"/>
                    </a:lnTo>
                    <a:lnTo>
                      <a:pt x="25"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80" name="Freeform 918"/>
              <p:cNvSpPr>
                <a:spLocks/>
              </p:cNvSpPr>
              <p:nvPr/>
            </p:nvSpPr>
            <p:spPr bwMode="auto">
              <a:xfrm>
                <a:off x="3054" y="1984"/>
                <a:ext cx="15" cy="15"/>
              </a:xfrm>
              <a:custGeom>
                <a:avLst/>
                <a:gdLst>
                  <a:gd name="T0" fmla="*/ 13 w 30"/>
                  <a:gd name="T1" fmla="*/ 7 h 30"/>
                  <a:gd name="T2" fmla="*/ 13 w 30"/>
                  <a:gd name="T3" fmla="*/ 6 h 30"/>
                  <a:gd name="T4" fmla="*/ 3 w 30"/>
                  <a:gd name="T5" fmla="*/ 0 h 30"/>
                  <a:gd name="T6" fmla="*/ 0 w 30"/>
                  <a:gd name="T7" fmla="*/ 9 h 30"/>
                  <a:gd name="T8" fmla="*/ 10 w 30"/>
                  <a:gd name="T9" fmla="*/ 15 h 30"/>
                  <a:gd name="T10" fmla="*/ 10 w 30"/>
                  <a:gd name="T11" fmla="*/ 14 h 30"/>
                  <a:gd name="T12" fmla="*/ 10 w 30"/>
                  <a:gd name="T13" fmla="*/ 15 h 30"/>
                  <a:gd name="T14" fmla="*/ 13 w 30"/>
                  <a:gd name="T15" fmla="*/ 15 h 30"/>
                  <a:gd name="T16" fmla="*/ 15 w 30"/>
                  <a:gd name="T17" fmla="*/ 12 h 30"/>
                  <a:gd name="T18" fmla="*/ 15 w 30"/>
                  <a:gd name="T19" fmla="*/ 9 h 30"/>
                  <a:gd name="T20" fmla="*/ 13 w 30"/>
                  <a:gd name="T21" fmla="*/ 6 h 30"/>
                  <a:gd name="T22" fmla="*/ 13 w 30"/>
                  <a:gd name="T23" fmla="*/ 7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0" h="30">
                    <a:moveTo>
                      <a:pt x="26" y="14"/>
                    </a:moveTo>
                    <a:lnTo>
                      <a:pt x="26" y="12"/>
                    </a:lnTo>
                    <a:lnTo>
                      <a:pt x="6" y="0"/>
                    </a:lnTo>
                    <a:lnTo>
                      <a:pt x="0" y="18"/>
                    </a:lnTo>
                    <a:lnTo>
                      <a:pt x="20" y="30"/>
                    </a:lnTo>
                    <a:lnTo>
                      <a:pt x="20" y="28"/>
                    </a:lnTo>
                    <a:lnTo>
                      <a:pt x="20" y="30"/>
                    </a:lnTo>
                    <a:lnTo>
                      <a:pt x="25" y="30"/>
                    </a:lnTo>
                    <a:lnTo>
                      <a:pt x="30" y="23"/>
                    </a:lnTo>
                    <a:lnTo>
                      <a:pt x="30" y="18"/>
                    </a:lnTo>
                    <a:lnTo>
                      <a:pt x="26" y="12"/>
                    </a:lnTo>
                    <a:lnTo>
                      <a:pt x="26"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81" name="Freeform 919"/>
              <p:cNvSpPr>
                <a:spLocks/>
              </p:cNvSpPr>
              <p:nvPr/>
            </p:nvSpPr>
            <p:spPr bwMode="auto">
              <a:xfrm>
                <a:off x="3064" y="1991"/>
                <a:ext cx="14" cy="14"/>
              </a:xfrm>
              <a:custGeom>
                <a:avLst/>
                <a:gdLst>
                  <a:gd name="T0" fmla="*/ 13 w 28"/>
                  <a:gd name="T1" fmla="*/ 5 h 29"/>
                  <a:gd name="T2" fmla="*/ 13 w 28"/>
                  <a:gd name="T3" fmla="*/ 6 h 29"/>
                  <a:gd name="T4" fmla="*/ 3 w 28"/>
                  <a:gd name="T5" fmla="*/ 0 h 29"/>
                  <a:gd name="T6" fmla="*/ 0 w 28"/>
                  <a:gd name="T7" fmla="*/ 7 h 29"/>
                  <a:gd name="T8" fmla="*/ 9 w 28"/>
                  <a:gd name="T9" fmla="*/ 13 h 29"/>
                  <a:gd name="T10" fmla="*/ 9 w 28"/>
                  <a:gd name="T11" fmla="*/ 14 h 29"/>
                  <a:gd name="T12" fmla="*/ 9 w 28"/>
                  <a:gd name="T13" fmla="*/ 13 h 29"/>
                  <a:gd name="T14" fmla="*/ 12 w 28"/>
                  <a:gd name="T15" fmla="*/ 13 h 29"/>
                  <a:gd name="T16" fmla="*/ 14 w 28"/>
                  <a:gd name="T17" fmla="*/ 11 h 29"/>
                  <a:gd name="T18" fmla="*/ 14 w 28"/>
                  <a:gd name="T19" fmla="*/ 8 h 29"/>
                  <a:gd name="T20" fmla="*/ 13 w 28"/>
                  <a:gd name="T21" fmla="*/ 6 h 29"/>
                  <a:gd name="T22" fmla="*/ 13 w 28"/>
                  <a:gd name="T23" fmla="*/ 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25" y="11"/>
                    </a:moveTo>
                    <a:lnTo>
                      <a:pt x="25" y="13"/>
                    </a:lnTo>
                    <a:lnTo>
                      <a:pt x="6" y="0"/>
                    </a:lnTo>
                    <a:lnTo>
                      <a:pt x="0" y="14"/>
                    </a:lnTo>
                    <a:lnTo>
                      <a:pt x="18" y="27"/>
                    </a:lnTo>
                    <a:lnTo>
                      <a:pt x="18" y="29"/>
                    </a:lnTo>
                    <a:lnTo>
                      <a:pt x="18" y="27"/>
                    </a:lnTo>
                    <a:lnTo>
                      <a:pt x="23" y="27"/>
                    </a:lnTo>
                    <a:lnTo>
                      <a:pt x="27" y="22"/>
                    </a:lnTo>
                    <a:lnTo>
                      <a:pt x="28" y="16"/>
                    </a:lnTo>
                    <a:lnTo>
                      <a:pt x="25" y="13"/>
                    </a:lnTo>
                    <a:lnTo>
                      <a:pt x="25"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82" name="Freeform 920"/>
              <p:cNvSpPr>
                <a:spLocks/>
              </p:cNvSpPr>
              <p:nvPr/>
            </p:nvSpPr>
            <p:spPr bwMode="auto">
              <a:xfrm>
                <a:off x="3073" y="1996"/>
                <a:ext cx="14" cy="15"/>
              </a:xfrm>
              <a:custGeom>
                <a:avLst/>
                <a:gdLst>
                  <a:gd name="T0" fmla="*/ 12 w 29"/>
                  <a:gd name="T1" fmla="*/ 7 h 29"/>
                  <a:gd name="T2" fmla="*/ 12 w 29"/>
                  <a:gd name="T3" fmla="*/ 6 h 29"/>
                  <a:gd name="T4" fmla="*/ 3 w 29"/>
                  <a:gd name="T5" fmla="*/ 0 h 29"/>
                  <a:gd name="T6" fmla="*/ 0 w 29"/>
                  <a:gd name="T7" fmla="*/ 9 h 29"/>
                  <a:gd name="T8" fmla="*/ 9 w 29"/>
                  <a:gd name="T9" fmla="*/ 15 h 29"/>
                  <a:gd name="T10" fmla="*/ 9 w 29"/>
                  <a:gd name="T11" fmla="*/ 14 h 29"/>
                  <a:gd name="T12" fmla="*/ 9 w 29"/>
                  <a:gd name="T13" fmla="*/ 15 h 29"/>
                  <a:gd name="T14" fmla="*/ 12 w 29"/>
                  <a:gd name="T15" fmla="*/ 15 h 29"/>
                  <a:gd name="T16" fmla="*/ 14 w 29"/>
                  <a:gd name="T17" fmla="*/ 11 h 29"/>
                  <a:gd name="T18" fmla="*/ 14 w 29"/>
                  <a:gd name="T19" fmla="*/ 8 h 29"/>
                  <a:gd name="T20" fmla="*/ 12 w 29"/>
                  <a:gd name="T21" fmla="*/ 6 h 29"/>
                  <a:gd name="T22" fmla="*/ 12 w 29"/>
                  <a:gd name="T23" fmla="*/ 7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25" y="13"/>
                    </a:moveTo>
                    <a:lnTo>
                      <a:pt x="25" y="11"/>
                    </a:lnTo>
                    <a:lnTo>
                      <a:pt x="7" y="0"/>
                    </a:lnTo>
                    <a:lnTo>
                      <a:pt x="0" y="18"/>
                    </a:lnTo>
                    <a:lnTo>
                      <a:pt x="19" y="29"/>
                    </a:lnTo>
                    <a:lnTo>
                      <a:pt x="19" y="27"/>
                    </a:lnTo>
                    <a:lnTo>
                      <a:pt x="19" y="29"/>
                    </a:lnTo>
                    <a:lnTo>
                      <a:pt x="24" y="29"/>
                    </a:lnTo>
                    <a:lnTo>
                      <a:pt x="29" y="22"/>
                    </a:lnTo>
                    <a:lnTo>
                      <a:pt x="29" y="16"/>
                    </a:lnTo>
                    <a:lnTo>
                      <a:pt x="25" y="11"/>
                    </a:lnTo>
                    <a:lnTo>
                      <a:pt x="25"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83" name="Freeform 921"/>
              <p:cNvSpPr>
                <a:spLocks/>
              </p:cNvSpPr>
              <p:nvPr/>
            </p:nvSpPr>
            <p:spPr bwMode="auto">
              <a:xfrm>
                <a:off x="3082" y="2003"/>
                <a:ext cx="14" cy="14"/>
              </a:xfrm>
              <a:custGeom>
                <a:avLst/>
                <a:gdLst>
                  <a:gd name="T0" fmla="*/ 13 w 28"/>
                  <a:gd name="T1" fmla="*/ 5 h 28"/>
                  <a:gd name="T2" fmla="*/ 13 w 28"/>
                  <a:gd name="T3" fmla="*/ 6 h 28"/>
                  <a:gd name="T4" fmla="*/ 3 w 28"/>
                  <a:gd name="T5" fmla="*/ 0 h 28"/>
                  <a:gd name="T6" fmla="*/ 0 w 28"/>
                  <a:gd name="T7" fmla="*/ 7 h 28"/>
                  <a:gd name="T8" fmla="*/ 9 w 28"/>
                  <a:gd name="T9" fmla="*/ 14 h 28"/>
                  <a:gd name="T10" fmla="*/ 9 w 28"/>
                  <a:gd name="T11" fmla="*/ 14 h 28"/>
                  <a:gd name="T12" fmla="*/ 9 w 28"/>
                  <a:gd name="T13" fmla="*/ 14 h 28"/>
                  <a:gd name="T14" fmla="*/ 12 w 28"/>
                  <a:gd name="T15" fmla="*/ 14 h 28"/>
                  <a:gd name="T16" fmla="*/ 13 w 28"/>
                  <a:gd name="T17" fmla="*/ 11 h 28"/>
                  <a:gd name="T18" fmla="*/ 14 w 28"/>
                  <a:gd name="T19" fmla="*/ 8 h 28"/>
                  <a:gd name="T20" fmla="*/ 13 w 28"/>
                  <a:gd name="T21" fmla="*/ 6 h 28"/>
                  <a:gd name="T22" fmla="*/ 13 w 28"/>
                  <a:gd name="T23" fmla="*/ 5 h 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8">
                    <a:moveTo>
                      <a:pt x="25" y="10"/>
                    </a:moveTo>
                    <a:lnTo>
                      <a:pt x="25" y="12"/>
                    </a:lnTo>
                    <a:lnTo>
                      <a:pt x="6" y="0"/>
                    </a:lnTo>
                    <a:lnTo>
                      <a:pt x="0" y="14"/>
                    </a:lnTo>
                    <a:lnTo>
                      <a:pt x="18" y="27"/>
                    </a:lnTo>
                    <a:lnTo>
                      <a:pt x="18" y="28"/>
                    </a:lnTo>
                    <a:lnTo>
                      <a:pt x="18" y="27"/>
                    </a:lnTo>
                    <a:lnTo>
                      <a:pt x="23" y="27"/>
                    </a:lnTo>
                    <a:lnTo>
                      <a:pt x="26" y="21"/>
                    </a:lnTo>
                    <a:lnTo>
                      <a:pt x="28" y="16"/>
                    </a:lnTo>
                    <a:lnTo>
                      <a:pt x="25" y="12"/>
                    </a:lnTo>
                    <a:lnTo>
                      <a:pt x="25"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84" name="Freeform 922"/>
              <p:cNvSpPr>
                <a:spLocks/>
              </p:cNvSpPr>
              <p:nvPr/>
            </p:nvSpPr>
            <p:spPr bwMode="auto">
              <a:xfrm>
                <a:off x="3091" y="2008"/>
                <a:ext cx="15" cy="15"/>
              </a:xfrm>
              <a:custGeom>
                <a:avLst/>
                <a:gdLst>
                  <a:gd name="T0" fmla="*/ 13 w 28"/>
                  <a:gd name="T1" fmla="*/ 7 h 29"/>
                  <a:gd name="T2" fmla="*/ 13 w 28"/>
                  <a:gd name="T3" fmla="*/ 6 h 29"/>
                  <a:gd name="T4" fmla="*/ 4 w 28"/>
                  <a:gd name="T5" fmla="*/ 0 h 29"/>
                  <a:gd name="T6" fmla="*/ 0 w 28"/>
                  <a:gd name="T7" fmla="*/ 9 h 29"/>
                  <a:gd name="T8" fmla="*/ 10 w 28"/>
                  <a:gd name="T9" fmla="*/ 15 h 29"/>
                  <a:gd name="T10" fmla="*/ 10 w 28"/>
                  <a:gd name="T11" fmla="*/ 14 h 29"/>
                  <a:gd name="T12" fmla="*/ 10 w 28"/>
                  <a:gd name="T13" fmla="*/ 15 h 29"/>
                  <a:gd name="T14" fmla="*/ 12 w 28"/>
                  <a:gd name="T15" fmla="*/ 15 h 29"/>
                  <a:gd name="T16" fmla="*/ 15 w 28"/>
                  <a:gd name="T17" fmla="*/ 11 h 29"/>
                  <a:gd name="T18" fmla="*/ 15 w 28"/>
                  <a:gd name="T19" fmla="*/ 9 h 29"/>
                  <a:gd name="T20" fmla="*/ 13 w 28"/>
                  <a:gd name="T21" fmla="*/ 6 h 29"/>
                  <a:gd name="T22" fmla="*/ 13 w 28"/>
                  <a:gd name="T23" fmla="*/ 7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25" y="13"/>
                    </a:moveTo>
                    <a:lnTo>
                      <a:pt x="25" y="11"/>
                    </a:lnTo>
                    <a:lnTo>
                      <a:pt x="7" y="0"/>
                    </a:lnTo>
                    <a:lnTo>
                      <a:pt x="0" y="18"/>
                    </a:lnTo>
                    <a:lnTo>
                      <a:pt x="18" y="29"/>
                    </a:lnTo>
                    <a:lnTo>
                      <a:pt x="18" y="28"/>
                    </a:lnTo>
                    <a:lnTo>
                      <a:pt x="18" y="29"/>
                    </a:lnTo>
                    <a:lnTo>
                      <a:pt x="23" y="29"/>
                    </a:lnTo>
                    <a:lnTo>
                      <a:pt x="28" y="22"/>
                    </a:lnTo>
                    <a:lnTo>
                      <a:pt x="28" y="17"/>
                    </a:lnTo>
                    <a:lnTo>
                      <a:pt x="25" y="11"/>
                    </a:lnTo>
                    <a:lnTo>
                      <a:pt x="25"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85" name="Freeform 923"/>
              <p:cNvSpPr>
                <a:spLocks/>
              </p:cNvSpPr>
              <p:nvPr/>
            </p:nvSpPr>
            <p:spPr bwMode="auto">
              <a:xfrm>
                <a:off x="3101" y="2015"/>
                <a:ext cx="14" cy="13"/>
              </a:xfrm>
              <a:custGeom>
                <a:avLst/>
                <a:gdLst>
                  <a:gd name="T0" fmla="*/ 12 w 29"/>
                  <a:gd name="T1" fmla="*/ 6 h 27"/>
                  <a:gd name="T2" fmla="*/ 12 w 29"/>
                  <a:gd name="T3" fmla="*/ 6 h 27"/>
                  <a:gd name="T4" fmla="*/ 3 w 29"/>
                  <a:gd name="T5" fmla="*/ 0 h 27"/>
                  <a:gd name="T6" fmla="*/ 0 w 29"/>
                  <a:gd name="T7" fmla="*/ 7 h 27"/>
                  <a:gd name="T8" fmla="*/ 9 w 29"/>
                  <a:gd name="T9" fmla="*/ 13 h 27"/>
                  <a:gd name="T10" fmla="*/ 9 w 29"/>
                  <a:gd name="T11" fmla="*/ 13 h 27"/>
                  <a:gd name="T12" fmla="*/ 9 w 29"/>
                  <a:gd name="T13" fmla="*/ 13 h 27"/>
                  <a:gd name="T14" fmla="*/ 12 w 29"/>
                  <a:gd name="T15" fmla="*/ 13 h 27"/>
                  <a:gd name="T16" fmla="*/ 13 w 29"/>
                  <a:gd name="T17" fmla="*/ 11 h 27"/>
                  <a:gd name="T18" fmla="*/ 14 w 29"/>
                  <a:gd name="T19" fmla="*/ 8 h 27"/>
                  <a:gd name="T20" fmla="*/ 12 w 29"/>
                  <a:gd name="T21" fmla="*/ 6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 h="27">
                    <a:moveTo>
                      <a:pt x="25" y="13"/>
                    </a:moveTo>
                    <a:lnTo>
                      <a:pt x="25" y="13"/>
                    </a:lnTo>
                    <a:lnTo>
                      <a:pt x="7" y="0"/>
                    </a:lnTo>
                    <a:lnTo>
                      <a:pt x="0" y="15"/>
                    </a:lnTo>
                    <a:lnTo>
                      <a:pt x="19" y="27"/>
                    </a:lnTo>
                    <a:lnTo>
                      <a:pt x="24" y="27"/>
                    </a:lnTo>
                    <a:lnTo>
                      <a:pt x="27" y="22"/>
                    </a:lnTo>
                    <a:lnTo>
                      <a:pt x="29" y="16"/>
                    </a:lnTo>
                    <a:lnTo>
                      <a:pt x="25"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86" name="Freeform 924"/>
              <p:cNvSpPr>
                <a:spLocks/>
              </p:cNvSpPr>
              <p:nvPr/>
            </p:nvSpPr>
            <p:spPr bwMode="auto">
              <a:xfrm>
                <a:off x="3110" y="2021"/>
                <a:ext cx="14" cy="14"/>
              </a:xfrm>
              <a:custGeom>
                <a:avLst/>
                <a:gdLst>
                  <a:gd name="T0" fmla="*/ 13 w 28"/>
                  <a:gd name="T1" fmla="*/ 5 h 29"/>
                  <a:gd name="T2" fmla="*/ 13 w 28"/>
                  <a:gd name="T3" fmla="*/ 6 h 29"/>
                  <a:gd name="T4" fmla="*/ 3 w 28"/>
                  <a:gd name="T5" fmla="*/ 0 h 29"/>
                  <a:gd name="T6" fmla="*/ 0 w 28"/>
                  <a:gd name="T7" fmla="*/ 7 h 29"/>
                  <a:gd name="T8" fmla="*/ 9 w 28"/>
                  <a:gd name="T9" fmla="*/ 13 h 29"/>
                  <a:gd name="T10" fmla="*/ 9 w 28"/>
                  <a:gd name="T11" fmla="*/ 14 h 29"/>
                  <a:gd name="T12" fmla="*/ 9 w 28"/>
                  <a:gd name="T13" fmla="*/ 13 h 29"/>
                  <a:gd name="T14" fmla="*/ 12 w 28"/>
                  <a:gd name="T15" fmla="*/ 13 h 29"/>
                  <a:gd name="T16" fmla="*/ 13 w 28"/>
                  <a:gd name="T17" fmla="*/ 10 h 29"/>
                  <a:gd name="T18" fmla="*/ 14 w 28"/>
                  <a:gd name="T19" fmla="*/ 8 h 29"/>
                  <a:gd name="T20" fmla="*/ 13 w 28"/>
                  <a:gd name="T21" fmla="*/ 6 h 29"/>
                  <a:gd name="T22" fmla="*/ 13 w 28"/>
                  <a:gd name="T23" fmla="*/ 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25" y="11"/>
                    </a:moveTo>
                    <a:lnTo>
                      <a:pt x="25" y="12"/>
                    </a:lnTo>
                    <a:lnTo>
                      <a:pt x="6" y="0"/>
                    </a:lnTo>
                    <a:lnTo>
                      <a:pt x="0" y="14"/>
                    </a:lnTo>
                    <a:lnTo>
                      <a:pt x="18" y="27"/>
                    </a:lnTo>
                    <a:lnTo>
                      <a:pt x="18" y="29"/>
                    </a:lnTo>
                    <a:lnTo>
                      <a:pt x="18" y="27"/>
                    </a:lnTo>
                    <a:lnTo>
                      <a:pt x="23" y="27"/>
                    </a:lnTo>
                    <a:lnTo>
                      <a:pt x="26" y="21"/>
                    </a:lnTo>
                    <a:lnTo>
                      <a:pt x="28" y="16"/>
                    </a:lnTo>
                    <a:lnTo>
                      <a:pt x="25" y="12"/>
                    </a:lnTo>
                    <a:lnTo>
                      <a:pt x="25"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87" name="Freeform 925"/>
              <p:cNvSpPr>
                <a:spLocks/>
              </p:cNvSpPr>
              <p:nvPr/>
            </p:nvSpPr>
            <p:spPr bwMode="auto">
              <a:xfrm>
                <a:off x="3119" y="2026"/>
                <a:ext cx="14" cy="15"/>
              </a:xfrm>
              <a:custGeom>
                <a:avLst/>
                <a:gdLst>
                  <a:gd name="T0" fmla="*/ 13 w 28"/>
                  <a:gd name="T1" fmla="*/ 5 h 28"/>
                  <a:gd name="T2" fmla="*/ 13 w 28"/>
                  <a:gd name="T3" fmla="*/ 5 h 28"/>
                  <a:gd name="T4" fmla="*/ 4 w 28"/>
                  <a:gd name="T5" fmla="*/ 0 h 28"/>
                  <a:gd name="T6" fmla="*/ 0 w 28"/>
                  <a:gd name="T7" fmla="*/ 10 h 28"/>
                  <a:gd name="T8" fmla="*/ 9 w 28"/>
                  <a:gd name="T9" fmla="*/ 15 h 28"/>
                  <a:gd name="T10" fmla="*/ 9 w 28"/>
                  <a:gd name="T11" fmla="*/ 15 h 28"/>
                  <a:gd name="T12" fmla="*/ 9 w 28"/>
                  <a:gd name="T13" fmla="*/ 15 h 28"/>
                  <a:gd name="T14" fmla="*/ 12 w 28"/>
                  <a:gd name="T15" fmla="*/ 15 h 28"/>
                  <a:gd name="T16" fmla="*/ 14 w 28"/>
                  <a:gd name="T17" fmla="*/ 11 h 28"/>
                  <a:gd name="T18" fmla="*/ 14 w 28"/>
                  <a:gd name="T19" fmla="*/ 9 h 28"/>
                  <a:gd name="T20" fmla="*/ 13 w 28"/>
                  <a:gd name="T21" fmla="*/ 5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8">
                    <a:moveTo>
                      <a:pt x="25" y="10"/>
                    </a:moveTo>
                    <a:lnTo>
                      <a:pt x="25" y="10"/>
                    </a:lnTo>
                    <a:lnTo>
                      <a:pt x="7" y="0"/>
                    </a:lnTo>
                    <a:lnTo>
                      <a:pt x="0" y="18"/>
                    </a:lnTo>
                    <a:lnTo>
                      <a:pt x="18" y="28"/>
                    </a:lnTo>
                    <a:lnTo>
                      <a:pt x="23" y="28"/>
                    </a:lnTo>
                    <a:lnTo>
                      <a:pt x="28" y="21"/>
                    </a:lnTo>
                    <a:lnTo>
                      <a:pt x="28" y="16"/>
                    </a:lnTo>
                    <a:lnTo>
                      <a:pt x="25"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88" name="Freeform 926"/>
              <p:cNvSpPr>
                <a:spLocks/>
              </p:cNvSpPr>
              <p:nvPr/>
            </p:nvSpPr>
            <p:spPr bwMode="auto">
              <a:xfrm>
                <a:off x="3128" y="2032"/>
                <a:ext cx="15" cy="15"/>
              </a:xfrm>
              <a:custGeom>
                <a:avLst/>
                <a:gdLst>
                  <a:gd name="T0" fmla="*/ 13 w 31"/>
                  <a:gd name="T1" fmla="*/ 7 h 31"/>
                  <a:gd name="T2" fmla="*/ 13 w 31"/>
                  <a:gd name="T3" fmla="*/ 6 h 31"/>
                  <a:gd name="T4" fmla="*/ 3 w 31"/>
                  <a:gd name="T5" fmla="*/ 0 h 31"/>
                  <a:gd name="T6" fmla="*/ 0 w 31"/>
                  <a:gd name="T7" fmla="*/ 9 h 31"/>
                  <a:gd name="T8" fmla="*/ 10 w 31"/>
                  <a:gd name="T9" fmla="*/ 15 h 31"/>
                  <a:gd name="T10" fmla="*/ 10 w 31"/>
                  <a:gd name="T11" fmla="*/ 14 h 31"/>
                  <a:gd name="T12" fmla="*/ 10 w 31"/>
                  <a:gd name="T13" fmla="*/ 15 h 31"/>
                  <a:gd name="T14" fmla="*/ 13 w 31"/>
                  <a:gd name="T15" fmla="*/ 15 h 31"/>
                  <a:gd name="T16" fmla="*/ 15 w 31"/>
                  <a:gd name="T17" fmla="*/ 12 h 31"/>
                  <a:gd name="T18" fmla="*/ 15 w 31"/>
                  <a:gd name="T19" fmla="*/ 9 h 31"/>
                  <a:gd name="T20" fmla="*/ 13 w 31"/>
                  <a:gd name="T21" fmla="*/ 6 h 31"/>
                  <a:gd name="T22" fmla="*/ 13 w 31"/>
                  <a:gd name="T23" fmla="*/ 7 h 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1" h="31">
                    <a:moveTo>
                      <a:pt x="27" y="15"/>
                    </a:moveTo>
                    <a:lnTo>
                      <a:pt x="27" y="13"/>
                    </a:lnTo>
                    <a:lnTo>
                      <a:pt x="7" y="0"/>
                    </a:lnTo>
                    <a:lnTo>
                      <a:pt x="0" y="18"/>
                    </a:lnTo>
                    <a:lnTo>
                      <a:pt x="21" y="31"/>
                    </a:lnTo>
                    <a:lnTo>
                      <a:pt x="21" y="29"/>
                    </a:lnTo>
                    <a:lnTo>
                      <a:pt x="21" y="31"/>
                    </a:lnTo>
                    <a:lnTo>
                      <a:pt x="26" y="31"/>
                    </a:lnTo>
                    <a:lnTo>
                      <a:pt x="31" y="24"/>
                    </a:lnTo>
                    <a:lnTo>
                      <a:pt x="31" y="18"/>
                    </a:lnTo>
                    <a:lnTo>
                      <a:pt x="27" y="13"/>
                    </a:lnTo>
                    <a:lnTo>
                      <a:pt x="27"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89" name="Freeform 927"/>
              <p:cNvSpPr>
                <a:spLocks/>
              </p:cNvSpPr>
              <p:nvPr/>
            </p:nvSpPr>
            <p:spPr bwMode="auto">
              <a:xfrm>
                <a:off x="3138" y="2039"/>
                <a:ext cx="14" cy="14"/>
              </a:xfrm>
              <a:custGeom>
                <a:avLst/>
                <a:gdLst>
                  <a:gd name="T0" fmla="*/ 13 w 28"/>
                  <a:gd name="T1" fmla="*/ 5 h 29"/>
                  <a:gd name="T2" fmla="*/ 13 w 28"/>
                  <a:gd name="T3" fmla="*/ 6 h 29"/>
                  <a:gd name="T4" fmla="*/ 3 w 28"/>
                  <a:gd name="T5" fmla="*/ 0 h 29"/>
                  <a:gd name="T6" fmla="*/ 0 w 28"/>
                  <a:gd name="T7" fmla="*/ 7 h 29"/>
                  <a:gd name="T8" fmla="*/ 9 w 28"/>
                  <a:gd name="T9" fmla="*/ 13 h 29"/>
                  <a:gd name="T10" fmla="*/ 9 w 28"/>
                  <a:gd name="T11" fmla="*/ 14 h 29"/>
                  <a:gd name="T12" fmla="*/ 9 w 28"/>
                  <a:gd name="T13" fmla="*/ 13 h 29"/>
                  <a:gd name="T14" fmla="*/ 12 w 28"/>
                  <a:gd name="T15" fmla="*/ 13 h 29"/>
                  <a:gd name="T16" fmla="*/ 13 w 28"/>
                  <a:gd name="T17" fmla="*/ 11 h 29"/>
                  <a:gd name="T18" fmla="*/ 14 w 28"/>
                  <a:gd name="T19" fmla="*/ 8 h 29"/>
                  <a:gd name="T20" fmla="*/ 13 w 28"/>
                  <a:gd name="T21" fmla="*/ 6 h 29"/>
                  <a:gd name="T22" fmla="*/ 13 w 28"/>
                  <a:gd name="T23" fmla="*/ 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25" y="11"/>
                    </a:moveTo>
                    <a:lnTo>
                      <a:pt x="25" y="13"/>
                    </a:lnTo>
                    <a:lnTo>
                      <a:pt x="6" y="0"/>
                    </a:lnTo>
                    <a:lnTo>
                      <a:pt x="0" y="14"/>
                    </a:lnTo>
                    <a:lnTo>
                      <a:pt x="18" y="27"/>
                    </a:lnTo>
                    <a:lnTo>
                      <a:pt x="18" y="29"/>
                    </a:lnTo>
                    <a:lnTo>
                      <a:pt x="18" y="27"/>
                    </a:lnTo>
                    <a:lnTo>
                      <a:pt x="23" y="27"/>
                    </a:lnTo>
                    <a:lnTo>
                      <a:pt x="26" y="22"/>
                    </a:lnTo>
                    <a:lnTo>
                      <a:pt x="28" y="16"/>
                    </a:lnTo>
                    <a:lnTo>
                      <a:pt x="25" y="13"/>
                    </a:lnTo>
                    <a:lnTo>
                      <a:pt x="25"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90" name="Freeform 928"/>
              <p:cNvSpPr>
                <a:spLocks/>
              </p:cNvSpPr>
              <p:nvPr/>
            </p:nvSpPr>
            <p:spPr bwMode="auto">
              <a:xfrm>
                <a:off x="3147" y="2044"/>
                <a:ext cx="15" cy="15"/>
              </a:xfrm>
              <a:custGeom>
                <a:avLst/>
                <a:gdLst>
                  <a:gd name="T0" fmla="*/ 13 w 28"/>
                  <a:gd name="T1" fmla="*/ 6 h 29"/>
                  <a:gd name="T2" fmla="*/ 13 w 28"/>
                  <a:gd name="T3" fmla="*/ 6 h 29"/>
                  <a:gd name="T4" fmla="*/ 4 w 28"/>
                  <a:gd name="T5" fmla="*/ 0 h 29"/>
                  <a:gd name="T6" fmla="*/ 0 w 28"/>
                  <a:gd name="T7" fmla="*/ 9 h 29"/>
                  <a:gd name="T8" fmla="*/ 10 w 28"/>
                  <a:gd name="T9" fmla="*/ 15 h 29"/>
                  <a:gd name="T10" fmla="*/ 10 w 28"/>
                  <a:gd name="T11" fmla="*/ 14 h 29"/>
                  <a:gd name="T12" fmla="*/ 10 w 28"/>
                  <a:gd name="T13" fmla="*/ 15 h 29"/>
                  <a:gd name="T14" fmla="*/ 12 w 28"/>
                  <a:gd name="T15" fmla="*/ 15 h 29"/>
                  <a:gd name="T16" fmla="*/ 15 w 28"/>
                  <a:gd name="T17" fmla="*/ 11 h 29"/>
                  <a:gd name="T18" fmla="*/ 15 w 28"/>
                  <a:gd name="T19" fmla="*/ 8 h 29"/>
                  <a:gd name="T20" fmla="*/ 13 w 28"/>
                  <a:gd name="T21" fmla="*/ 6 h 29"/>
                  <a:gd name="T22" fmla="*/ 13 w 28"/>
                  <a:gd name="T23" fmla="*/ 6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25" y="12"/>
                    </a:moveTo>
                    <a:lnTo>
                      <a:pt x="25" y="11"/>
                    </a:lnTo>
                    <a:lnTo>
                      <a:pt x="7" y="0"/>
                    </a:lnTo>
                    <a:lnTo>
                      <a:pt x="0" y="18"/>
                    </a:lnTo>
                    <a:lnTo>
                      <a:pt x="18" y="29"/>
                    </a:lnTo>
                    <a:lnTo>
                      <a:pt x="18" y="27"/>
                    </a:lnTo>
                    <a:lnTo>
                      <a:pt x="18" y="29"/>
                    </a:lnTo>
                    <a:lnTo>
                      <a:pt x="23" y="29"/>
                    </a:lnTo>
                    <a:lnTo>
                      <a:pt x="28" y="21"/>
                    </a:lnTo>
                    <a:lnTo>
                      <a:pt x="28" y="16"/>
                    </a:lnTo>
                    <a:lnTo>
                      <a:pt x="25" y="11"/>
                    </a:lnTo>
                    <a:lnTo>
                      <a:pt x="25"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91" name="Freeform 929"/>
              <p:cNvSpPr>
                <a:spLocks/>
              </p:cNvSpPr>
              <p:nvPr/>
            </p:nvSpPr>
            <p:spPr bwMode="auto">
              <a:xfrm>
                <a:off x="3157" y="2051"/>
                <a:ext cx="14" cy="14"/>
              </a:xfrm>
              <a:custGeom>
                <a:avLst/>
                <a:gdLst>
                  <a:gd name="T0" fmla="*/ 12 w 29"/>
                  <a:gd name="T1" fmla="*/ 5 h 29"/>
                  <a:gd name="T2" fmla="*/ 12 w 29"/>
                  <a:gd name="T3" fmla="*/ 6 h 29"/>
                  <a:gd name="T4" fmla="*/ 3 w 29"/>
                  <a:gd name="T5" fmla="*/ 0 h 29"/>
                  <a:gd name="T6" fmla="*/ 0 w 29"/>
                  <a:gd name="T7" fmla="*/ 7 h 29"/>
                  <a:gd name="T8" fmla="*/ 9 w 29"/>
                  <a:gd name="T9" fmla="*/ 14 h 29"/>
                  <a:gd name="T10" fmla="*/ 9 w 29"/>
                  <a:gd name="T11" fmla="*/ 14 h 29"/>
                  <a:gd name="T12" fmla="*/ 9 w 29"/>
                  <a:gd name="T13" fmla="*/ 14 h 29"/>
                  <a:gd name="T14" fmla="*/ 12 w 29"/>
                  <a:gd name="T15" fmla="*/ 14 h 29"/>
                  <a:gd name="T16" fmla="*/ 13 w 29"/>
                  <a:gd name="T17" fmla="*/ 11 h 29"/>
                  <a:gd name="T18" fmla="*/ 14 w 29"/>
                  <a:gd name="T19" fmla="*/ 8 h 29"/>
                  <a:gd name="T20" fmla="*/ 12 w 29"/>
                  <a:gd name="T21" fmla="*/ 6 h 29"/>
                  <a:gd name="T22" fmla="*/ 12 w 29"/>
                  <a:gd name="T23" fmla="*/ 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25" y="11"/>
                    </a:moveTo>
                    <a:lnTo>
                      <a:pt x="25" y="13"/>
                    </a:lnTo>
                    <a:lnTo>
                      <a:pt x="7" y="0"/>
                    </a:lnTo>
                    <a:lnTo>
                      <a:pt x="0" y="15"/>
                    </a:lnTo>
                    <a:lnTo>
                      <a:pt x="19" y="28"/>
                    </a:lnTo>
                    <a:lnTo>
                      <a:pt x="19" y="29"/>
                    </a:lnTo>
                    <a:lnTo>
                      <a:pt x="19" y="28"/>
                    </a:lnTo>
                    <a:lnTo>
                      <a:pt x="24" y="28"/>
                    </a:lnTo>
                    <a:lnTo>
                      <a:pt x="27" y="22"/>
                    </a:lnTo>
                    <a:lnTo>
                      <a:pt x="29" y="17"/>
                    </a:lnTo>
                    <a:lnTo>
                      <a:pt x="25" y="13"/>
                    </a:lnTo>
                    <a:lnTo>
                      <a:pt x="25"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92" name="Freeform 930"/>
              <p:cNvSpPr>
                <a:spLocks/>
              </p:cNvSpPr>
              <p:nvPr/>
            </p:nvSpPr>
            <p:spPr bwMode="auto">
              <a:xfrm>
                <a:off x="3166" y="2056"/>
                <a:ext cx="14" cy="15"/>
              </a:xfrm>
              <a:custGeom>
                <a:avLst/>
                <a:gdLst>
                  <a:gd name="T0" fmla="*/ 13 w 28"/>
                  <a:gd name="T1" fmla="*/ 7 h 29"/>
                  <a:gd name="T2" fmla="*/ 13 w 28"/>
                  <a:gd name="T3" fmla="*/ 6 h 29"/>
                  <a:gd name="T4" fmla="*/ 3 w 28"/>
                  <a:gd name="T5" fmla="*/ 0 h 29"/>
                  <a:gd name="T6" fmla="*/ 0 w 28"/>
                  <a:gd name="T7" fmla="*/ 9 h 29"/>
                  <a:gd name="T8" fmla="*/ 9 w 28"/>
                  <a:gd name="T9" fmla="*/ 15 h 29"/>
                  <a:gd name="T10" fmla="*/ 9 w 28"/>
                  <a:gd name="T11" fmla="*/ 14 h 29"/>
                  <a:gd name="T12" fmla="*/ 9 w 28"/>
                  <a:gd name="T13" fmla="*/ 15 h 29"/>
                  <a:gd name="T14" fmla="*/ 12 w 28"/>
                  <a:gd name="T15" fmla="*/ 15 h 29"/>
                  <a:gd name="T16" fmla="*/ 14 w 28"/>
                  <a:gd name="T17" fmla="*/ 11 h 29"/>
                  <a:gd name="T18" fmla="*/ 14 w 28"/>
                  <a:gd name="T19" fmla="*/ 9 h 29"/>
                  <a:gd name="T20" fmla="*/ 13 w 28"/>
                  <a:gd name="T21" fmla="*/ 6 h 29"/>
                  <a:gd name="T22" fmla="*/ 13 w 28"/>
                  <a:gd name="T23" fmla="*/ 7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25" y="13"/>
                    </a:moveTo>
                    <a:lnTo>
                      <a:pt x="25" y="11"/>
                    </a:lnTo>
                    <a:lnTo>
                      <a:pt x="6" y="0"/>
                    </a:lnTo>
                    <a:lnTo>
                      <a:pt x="0" y="18"/>
                    </a:lnTo>
                    <a:lnTo>
                      <a:pt x="18" y="29"/>
                    </a:lnTo>
                    <a:lnTo>
                      <a:pt x="18" y="27"/>
                    </a:lnTo>
                    <a:lnTo>
                      <a:pt x="18" y="29"/>
                    </a:lnTo>
                    <a:lnTo>
                      <a:pt x="23" y="29"/>
                    </a:lnTo>
                    <a:lnTo>
                      <a:pt x="28" y="22"/>
                    </a:lnTo>
                    <a:lnTo>
                      <a:pt x="28" y="17"/>
                    </a:lnTo>
                    <a:lnTo>
                      <a:pt x="25" y="11"/>
                    </a:lnTo>
                    <a:lnTo>
                      <a:pt x="25"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93" name="Freeform 931"/>
              <p:cNvSpPr>
                <a:spLocks/>
              </p:cNvSpPr>
              <p:nvPr/>
            </p:nvSpPr>
            <p:spPr bwMode="auto">
              <a:xfrm>
                <a:off x="3175" y="2062"/>
                <a:ext cx="14" cy="14"/>
              </a:xfrm>
              <a:custGeom>
                <a:avLst/>
                <a:gdLst>
                  <a:gd name="T0" fmla="*/ 13 w 28"/>
                  <a:gd name="T1" fmla="*/ 7 h 27"/>
                  <a:gd name="T2" fmla="*/ 13 w 28"/>
                  <a:gd name="T3" fmla="*/ 7 h 27"/>
                  <a:gd name="T4" fmla="*/ 4 w 28"/>
                  <a:gd name="T5" fmla="*/ 0 h 27"/>
                  <a:gd name="T6" fmla="*/ 0 w 28"/>
                  <a:gd name="T7" fmla="*/ 7 h 27"/>
                  <a:gd name="T8" fmla="*/ 9 w 28"/>
                  <a:gd name="T9" fmla="*/ 14 h 27"/>
                  <a:gd name="T10" fmla="*/ 9 w 28"/>
                  <a:gd name="T11" fmla="*/ 14 h 27"/>
                  <a:gd name="T12" fmla="*/ 9 w 28"/>
                  <a:gd name="T13" fmla="*/ 14 h 27"/>
                  <a:gd name="T14" fmla="*/ 12 w 28"/>
                  <a:gd name="T15" fmla="*/ 14 h 27"/>
                  <a:gd name="T16" fmla="*/ 14 w 28"/>
                  <a:gd name="T17" fmla="*/ 11 h 27"/>
                  <a:gd name="T18" fmla="*/ 14 w 28"/>
                  <a:gd name="T19" fmla="*/ 8 h 27"/>
                  <a:gd name="T20" fmla="*/ 13 w 28"/>
                  <a:gd name="T21" fmla="*/ 7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7">
                    <a:moveTo>
                      <a:pt x="25" y="13"/>
                    </a:moveTo>
                    <a:lnTo>
                      <a:pt x="25" y="13"/>
                    </a:lnTo>
                    <a:lnTo>
                      <a:pt x="7" y="0"/>
                    </a:lnTo>
                    <a:lnTo>
                      <a:pt x="0" y="14"/>
                    </a:lnTo>
                    <a:lnTo>
                      <a:pt x="18" y="27"/>
                    </a:lnTo>
                    <a:lnTo>
                      <a:pt x="23" y="27"/>
                    </a:lnTo>
                    <a:lnTo>
                      <a:pt x="27" y="22"/>
                    </a:lnTo>
                    <a:lnTo>
                      <a:pt x="28" y="16"/>
                    </a:lnTo>
                    <a:lnTo>
                      <a:pt x="25"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94" name="Freeform 932"/>
              <p:cNvSpPr>
                <a:spLocks/>
              </p:cNvSpPr>
              <p:nvPr/>
            </p:nvSpPr>
            <p:spPr bwMode="auto">
              <a:xfrm>
                <a:off x="3184" y="2069"/>
                <a:ext cx="14" cy="14"/>
              </a:xfrm>
              <a:custGeom>
                <a:avLst/>
                <a:gdLst>
                  <a:gd name="T0" fmla="*/ 12 w 29"/>
                  <a:gd name="T1" fmla="*/ 5 h 29"/>
                  <a:gd name="T2" fmla="*/ 12 w 29"/>
                  <a:gd name="T3" fmla="*/ 6 h 29"/>
                  <a:gd name="T4" fmla="*/ 3 w 29"/>
                  <a:gd name="T5" fmla="*/ 0 h 29"/>
                  <a:gd name="T6" fmla="*/ 0 w 29"/>
                  <a:gd name="T7" fmla="*/ 7 h 29"/>
                  <a:gd name="T8" fmla="*/ 9 w 29"/>
                  <a:gd name="T9" fmla="*/ 13 h 29"/>
                  <a:gd name="T10" fmla="*/ 9 w 29"/>
                  <a:gd name="T11" fmla="*/ 14 h 29"/>
                  <a:gd name="T12" fmla="*/ 9 w 29"/>
                  <a:gd name="T13" fmla="*/ 13 h 29"/>
                  <a:gd name="T14" fmla="*/ 12 w 29"/>
                  <a:gd name="T15" fmla="*/ 13 h 29"/>
                  <a:gd name="T16" fmla="*/ 13 w 29"/>
                  <a:gd name="T17" fmla="*/ 10 h 29"/>
                  <a:gd name="T18" fmla="*/ 14 w 29"/>
                  <a:gd name="T19" fmla="*/ 8 h 29"/>
                  <a:gd name="T20" fmla="*/ 12 w 29"/>
                  <a:gd name="T21" fmla="*/ 6 h 29"/>
                  <a:gd name="T22" fmla="*/ 12 w 29"/>
                  <a:gd name="T23" fmla="*/ 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25" y="10"/>
                    </a:moveTo>
                    <a:lnTo>
                      <a:pt x="25" y="12"/>
                    </a:lnTo>
                    <a:lnTo>
                      <a:pt x="7" y="0"/>
                    </a:lnTo>
                    <a:lnTo>
                      <a:pt x="0" y="14"/>
                    </a:lnTo>
                    <a:lnTo>
                      <a:pt x="19" y="27"/>
                    </a:lnTo>
                    <a:lnTo>
                      <a:pt x="19" y="29"/>
                    </a:lnTo>
                    <a:lnTo>
                      <a:pt x="19" y="27"/>
                    </a:lnTo>
                    <a:lnTo>
                      <a:pt x="24" y="27"/>
                    </a:lnTo>
                    <a:lnTo>
                      <a:pt x="27" y="21"/>
                    </a:lnTo>
                    <a:lnTo>
                      <a:pt x="29" y="16"/>
                    </a:lnTo>
                    <a:lnTo>
                      <a:pt x="25" y="12"/>
                    </a:lnTo>
                    <a:lnTo>
                      <a:pt x="25"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95" name="Freeform 933"/>
              <p:cNvSpPr>
                <a:spLocks/>
              </p:cNvSpPr>
              <p:nvPr/>
            </p:nvSpPr>
            <p:spPr bwMode="auto">
              <a:xfrm>
                <a:off x="3193" y="2074"/>
                <a:ext cx="15" cy="15"/>
              </a:xfrm>
              <a:custGeom>
                <a:avLst/>
                <a:gdLst>
                  <a:gd name="T0" fmla="*/ 13 w 28"/>
                  <a:gd name="T1" fmla="*/ 6 h 29"/>
                  <a:gd name="T2" fmla="*/ 13 w 28"/>
                  <a:gd name="T3" fmla="*/ 6 h 29"/>
                  <a:gd name="T4" fmla="*/ 3 w 28"/>
                  <a:gd name="T5" fmla="*/ 0 h 29"/>
                  <a:gd name="T6" fmla="*/ 0 w 28"/>
                  <a:gd name="T7" fmla="*/ 10 h 29"/>
                  <a:gd name="T8" fmla="*/ 10 w 28"/>
                  <a:gd name="T9" fmla="*/ 15 h 29"/>
                  <a:gd name="T10" fmla="*/ 10 w 28"/>
                  <a:gd name="T11" fmla="*/ 15 h 29"/>
                  <a:gd name="T12" fmla="*/ 10 w 28"/>
                  <a:gd name="T13" fmla="*/ 15 h 29"/>
                  <a:gd name="T14" fmla="*/ 12 w 28"/>
                  <a:gd name="T15" fmla="*/ 15 h 29"/>
                  <a:gd name="T16" fmla="*/ 15 w 28"/>
                  <a:gd name="T17" fmla="*/ 11 h 29"/>
                  <a:gd name="T18" fmla="*/ 15 w 28"/>
                  <a:gd name="T19" fmla="*/ 9 h 29"/>
                  <a:gd name="T20" fmla="*/ 13 w 28"/>
                  <a:gd name="T21" fmla="*/ 6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25" y="11"/>
                    </a:moveTo>
                    <a:lnTo>
                      <a:pt x="25" y="11"/>
                    </a:lnTo>
                    <a:lnTo>
                      <a:pt x="6" y="0"/>
                    </a:lnTo>
                    <a:lnTo>
                      <a:pt x="0" y="19"/>
                    </a:lnTo>
                    <a:lnTo>
                      <a:pt x="18" y="29"/>
                    </a:lnTo>
                    <a:lnTo>
                      <a:pt x="23" y="29"/>
                    </a:lnTo>
                    <a:lnTo>
                      <a:pt x="28" y="22"/>
                    </a:lnTo>
                    <a:lnTo>
                      <a:pt x="28" y="17"/>
                    </a:lnTo>
                    <a:lnTo>
                      <a:pt x="25"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96" name="Freeform 934"/>
              <p:cNvSpPr>
                <a:spLocks/>
              </p:cNvSpPr>
              <p:nvPr/>
            </p:nvSpPr>
            <p:spPr bwMode="auto">
              <a:xfrm>
                <a:off x="3203" y="2080"/>
                <a:ext cx="15" cy="15"/>
              </a:xfrm>
              <a:custGeom>
                <a:avLst/>
                <a:gdLst>
                  <a:gd name="T0" fmla="*/ 14 w 30"/>
                  <a:gd name="T1" fmla="*/ 7 h 31"/>
                  <a:gd name="T2" fmla="*/ 14 w 30"/>
                  <a:gd name="T3" fmla="*/ 6 h 31"/>
                  <a:gd name="T4" fmla="*/ 4 w 30"/>
                  <a:gd name="T5" fmla="*/ 0 h 31"/>
                  <a:gd name="T6" fmla="*/ 0 w 30"/>
                  <a:gd name="T7" fmla="*/ 9 h 31"/>
                  <a:gd name="T8" fmla="*/ 10 w 30"/>
                  <a:gd name="T9" fmla="*/ 15 h 31"/>
                  <a:gd name="T10" fmla="*/ 10 w 30"/>
                  <a:gd name="T11" fmla="*/ 14 h 31"/>
                  <a:gd name="T12" fmla="*/ 10 w 30"/>
                  <a:gd name="T13" fmla="*/ 15 h 31"/>
                  <a:gd name="T14" fmla="*/ 13 w 30"/>
                  <a:gd name="T15" fmla="*/ 15 h 31"/>
                  <a:gd name="T16" fmla="*/ 15 w 30"/>
                  <a:gd name="T17" fmla="*/ 12 h 31"/>
                  <a:gd name="T18" fmla="*/ 15 w 30"/>
                  <a:gd name="T19" fmla="*/ 9 h 31"/>
                  <a:gd name="T20" fmla="*/ 14 w 30"/>
                  <a:gd name="T21" fmla="*/ 6 h 31"/>
                  <a:gd name="T22" fmla="*/ 14 w 30"/>
                  <a:gd name="T23" fmla="*/ 7 h 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0" h="31">
                    <a:moveTo>
                      <a:pt x="27" y="15"/>
                    </a:moveTo>
                    <a:lnTo>
                      <a:pt x="27" y="13"/>
                    </a:lnTo>
                    <a:lnTo>
                      <a:pt x="7" y="0"/>
                    </a:lnTo>
                    <a:lnTo>
                      <a:pt x="0" y="18"/>
                    </a:lnTo>
                    <a:lnTo>
                      <a:pt x="20" y="31"/>
                    </a:lnTo>
                    <a:lnTo>
                      <a:pt x="20" y="29"/>
                    </a:lnTo>
                    <a:lnTo>
                      <a:pt x="20" y="31"/>
                    </a:lnTo>
                    <a:lnTo>
                      <a:pt x="25" y="31"/>
                    </a:lnTo>
                    <a:lnTo>
                      <a:pt x="30" y="24"/>
                    </a:lnTo>
                    <a:lnTo>
                      <a:pt x="30" y="18"/>
                    </a:lnTo>
                    <a:lnTo>
                      <a:pt x="27" y="13"/>
                    </a:lnTo>
                    <a:lnTo>
                      <a:pt x="27"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97" name="Freeform 935"/>
              <p:cNvSpPr>
                <a:spLocks/>
              </p:cNvSpPr>
              <p:nvPr/>
            </p:nvSpPr>
            <p:spPr bwMode="auto">
              <a:xfrm>
                <a:off x="3213" y="2087"/>
                <a:ext cx="12" cy="13"/>
              </a:xfrm>
              <a:custGeom>
                <a:avLst/>
                <a:gdLst>
                  <a:gd name="T0" fmla="*/ 11 w 25"/>
                  <a:gd name="T1" fmla="*/ 10 h 27"/>
                  <a:gd name="T2" fmla="*/ 12 w 25"/>
                  <a:gd name="T3" fmla="*/ 6 h 27"/>
                  <a:gd name="T4" fmla="*/ 3 w 25"/>
                  <a:gd name="T5" fmla="*/ 0 h 27"/>
                  <a:gd name="T6" fmla="*/ 0 w 25"/>
                  <a:gd name="T7" fmla="*/ 7 h 27"/>
                  <a:gd name="T8" fmla="*/ 9 w 25"/>
                  <a:gd name="T9" fmla="*/ 13 h 27"/>
                  <a:gd name="T10" fmla="*/ 11 w 25"/>
                  <a:gd name="T11" fmla="*/ 1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 h="27">
                    <a:moveTo>
                      <a:pt x="22" y="20"/>
                    </a:moveTo>
                    <a:lnTo>
                      <a:pt x="25" y="12"/>
                    </a:lnTo>
                    <a:lnTo>
                      <a:pt x="7" y="0"/>
                    </a:lnTo>
                    <a:lnTo>
                      <a:pt x="0" y="14"/>
                    </a:lnTo>
                    <a:lnTo>
                      <a:pt x="19" y="27"/>
                    </a:lnTo>
                    <a:lnTo>
                      <a:pt x="22"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98" name="Freeform 936"/>
              <p:cNvSpPr>
                <a:spLocks/>
              </p:cNvSpPr>
              <p:nvPr/>
            </p:nvSpPr>
            <p:spPr bwMode="auto">
              <a:xfrm>
                <a:off x="3222" y="2093"/>
                <a:ext cx="5" cy="7"/>
              </a:xfrm>
              <a:custGeom>
                <a:avLst/>
                <a:gdLst>
                  <a:gd name="T0" fmla="*/ 0 w 10"/>
                  <a:gd name="T1" fmla="*/ 7 h 15"/>
                  <a:gd name="T2" fmla="*/ 3 w 10"/>
                  <a:gd name="T3" fmla="*/ 7 h 15"/>
                  <a:gd name="T4" fmla="*/ 4 w 10"/>
                  <a:gd name="T5" fmla="*/ 4 h 15"/>
                  <a:gd name="T6" fmla="*/ 5 w 10"/>
                  <a:gd name="T7" fmla="*/ 2 h 15"/>
                  <a:gd name="T8" fmla="*/ 3 w 10"/>
                  <a:gd name="T9" fmla="*/ 0 h 15"/>
                  <a:gd name="T10" fmla="*/ 0 w 10"/>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5">
                    <a:moveTo>
                      <a:pt x="0" y="15"/>
                    </a:moveTo>
                    <a:lnTo>
                      <a:pt x="5" y="15"/>
                    </a:lnTo>
                    <a:lnTo>
                      <a:pt x="8" y="9"/>
                    </a:lnTo>
                    <a:lnTo>
                      <a:pt x="10" y="4"/>
                    </a:lnTo>
                    <a:lnTo>
                      <a:pt x="6" y="0"/>
                    </a:lnTo>
                    <a:lnTo>
                      <a:pt x="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899" name="Freeform 937"/>
              <p:cNvSpPr>
                <a:spLocks/>
              </p:cNvSpPr>
              <p:nvPr/>
            </p:nvSpPr>
            <p:spPr bwMode="auto">
              <a:xfrm>
                <a:off x="2905" y="1925"/>
                <a:ext cx="90" cy="12"/>
              </a:xfrm>
              <a:custGeom>
                <a:avLst/>
                <a:gdLst>
                  <a:gd name="T0" fmla="*/ 0 w 181"/>
                  <a:gd name="T1" fmla="*/ 0 h 23"/>
                  <a:gd name="T2" fmla="*/ 4 w 181"/>
                  <a:gd name="T3" fmla="*/ 10 h 23"/>
                  <a:gd name="T4" fmla="*/ 71 w 181"/>
                  <a:gd name="T5" fmla="*/ 12 h 23"/>
                  <a:gd name="T6" fmla="*/ 83 w 181"/>
                  <a:gd name="T7" fmla="*/ 5 h 23"/>
                  <a:gd name="T8" fmla="*/ 90 w 181"/>
                  <a:gd name="T9" fmla="*/ 0 h 23"/>
                  <a:gd name="T10" fmla="*/ 0 w 181"/>
                  <a:gd name="T11" fmla="*/ 0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 h="23">
                    <a:moveTo>
                      <a:pt x="0" y="0"/>
                    </a:moveTo>
                    <a:lnTo>
                      <a:pt x="9" y="20"/>
                    </a:lnTo>
                    <a:lnTo>
                      <a:pt x="142" y="23"/>
                    </a:lnTo>
                    <a:lnTo>
                      <a:pt x="166" y="9"/>
                    </a:lnTo>
                    <a:lnTo>
                      <a:pt x="181" y="0"/>
                    </a:lnTo>
                    <a:lnTo>
                      <a:pt x="0" y="0"/>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00" name="Freeform 938"/>
              <p:cNvSpPr>
                <a:spLocks/>
              </p:cNvSpPr>
              <p:nvPr/>
            </p:nvSpPr>
            <p:spPr bwMode="auto">
              <a:xfrm>
                <a:off x="2900" y="1914"/>
                <a:ext cx="117" cy="23"/>
              </a:xfrm>
              <a:custGeom>
                <a:avLst/>
                <a:gdLst>
                  <a:gd name="T0" fmla="*/ 0 w 234"/>
                  <a:gd name="T1" fmla="*/ 0 h 45"/>
                  <a:gd name="T2" fmla="*/ 10 w 234"/>
                  <a:gd name="T3" fmla="*/ 21 h 45"/>
                  <a:gd name="T4" fmla="*/ 76 w 234"/>
                  <a:gd name="T5" fmla="*/ 22 h 45"/>
                  <a:gd name="T6" fmla="*/ 76 w 234"/>
                  <a:gd name="T7" fmla="*/ 23 h 45"/>
                  <a:gd name="T8" fmla="*/ 88 w 234"/>
                  <a:gd name="T9" fmla="*/ 16 h 45"/>
                  <a:gd name="T10" fmla="*/ 98 w 234"/>
                  <a:gd name="T11" fmla="*/ 10 h 45"/>
                  <a:gd name="T12" fmla="*/ 106 w 234"/>
                  <a:gd name="T13" fmla="*/ 7 h 45"/>
                  <a:gd name="T14" fmla="*/ 117 w 234"/>
                  <a:gd name="T15" fmla="*/ 0 h 45"/>
                  <a:gd name="T16" fmla="*/ 0 w 234"/>
                  <a:gd name="T17" fmla="*/ 0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4" h="45">
                    <a:moveTo>
                      <a:pt x="0" y="0"/>
                    </a:moveTo>
                    <a:lnTo>
                      <a:pt x="19" y="42"/>
                    </a:lnTo>
                    <a:lnTo>
                      <a:pt x="152" y="44"/>
                    </a:lnTo>
                    <a:lnTo>
                      <a:pt x="152" y="45"/>
                    </a:lnTo>
                    <a:lnTo>
                      <a:pt x="176" y="31"/>
                    </a:lnTo>
                    <a:lnTo>
                      <a:pt x="196" y="20"/>
                    </a:lnTo>
                    <a:lnTo>
                      <a:pt x="212" y="13"/>
                    </a:lnTo>
                    <a:lnTo>
                      <a:pt x="234" y="0"/>
                    </a:lnTo>
                    <a:lnTo>
                      <a:pt x="0" y="0"/>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01" name="Freeform 939"/>
              <p:cNvSpPr>
                <a:spLocks/>
              </p:cNvSpPr>
              <p:nvPr/>
            </p:nvSpPr>
            <p:spPr bwMode="auto">
              <a:xfrm>
                <a:off x="2894" y="1903"/>
                <a:ext cx="141" cy="22"/>
              </a:xfrm>
              <a:custGeom>
                <a:avLst/>
                <a:gdLst>
                  <a:gd name="T0" fmla="*/ 0 w 282"/>
                  <a:gd name="T1" fmla="*/ 1 h 43"/>
                  <a:gd name="T2" fmla="*/ 11 w 282"/>
                  <a:gd name="T3" fmla="*/ 22 h 43"/>
                  <a:gd name="T4" fmla="*/ 101 w 282"/>
                  <a:gd name="T5" fmla="*/ 22 h 43"/>
                  <a:gd name="T6" fmla="*/ 104 w 282"/>
                  <a:gd name="T7" fmla="*/ 21 h 43"/>
                  <a:gd name="T8" fmla="*/ 112 w 282"/>
                  <a:gd name="T9" fmla="*/ 17 h 43"/>
                  <a:gd name="T10" fmla="*/ 122 w 282"/>
                  <a:gd name="T11" fmla="*/ 12 h 43"/>
                  <a:gd name="T12" fmla="*/ 130 w 282"/>
                  <a:gd name="T13" fmla="*/ 6 h 43"/>
                  <a:gd name="T14" fmla="*/ 141 w 282"/>
                  <a:gd name="T15" fmla="*/ 0 h 43"/>
                  <a:gd name="T16" fmla="*/ 1 w 282"/>
                  <a:gd name="T17" fmla="*/ 0 h 43"/>
                  <a:gd name="T18" fmla="*/ 0 w 282"/>
                  <a:gd name="T19" fmla="*/ 1 h 4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82" h="43">
                    <a:moveTo>
                      <a:pt x="0" y="1"/>
                    </a:moveTo>
                    <a:lnTo>
                      <a:pt x="21" y="43"/>
                    </a:lnTo>
                    <a:lnTo>
                      <a:pt x="202" y="43"/>
                    </a:lnTo>
                    <a:lnTo>
                      <a:pt x="207" y="41"/>
                    </a:lnTo>
                    <a:lnTo>
                      <a:pt x="223" y="34"/>
                    </a:lnTo>
                    <a:lnTo>
                      <a:pt x="244" y="23"/>
                    </a:lnTo>
                    <a:lnTo>
                      <a:pt x="260" y="12"/>
                    </a:lnTo>
                    <a:lnTo>
                      <a:pt x="282" y="0"/>
                    </a:lnTo>
                    <a:lnTo>
                      <a:pt x="1" y="0"/>
                    </a:lnTo>
                    <a:lnTo>
                      <a:pt x="0" y="1"/>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02" name="Freeform 940"/>
              <p:cNvSpPr>
                <a:spLocks/>
              </p:cNvSpPr>
              <p:nvPr/>
            </p:nvSpPr>
            <p:spPr bwMode="auto">
              <a:xfrm>
                <a:off x="2894" y="1892"/>
                <a:ext cx="159" cy="22"/>
              </a:xfrm>
              <a:custGeom>
                <a:avLst/>
                <a:gdLst>
                  <a:gd name="T0" fmla="*/ 6 w 317"/>
                  <a:gd name="T1" fmla="*/ 22 h 43"/>
                  <a:gd name="T2" fmla="*/ 0 w 317"/>
                  <a:gd name="T3" fmla="*/ 12 h 43"/>
                  <a:gd name="T4" fmla="*/ 8 w 317"/>
                  <a:gd name="T5" fmla="*/ 7 h 43"/>
                  <a:gd name="T6" fmla="*/ 19 w 317"/>
                  <a:gd name="T7" fmla="*/ 0 h 43"/>
                  <a:gd name="T8" fmla="*/ 159 w 317"/>
                  <a:gd name="T9" fmla="*/ 1 h 43"/>
                  <a:gd name="T10" fmla="*/ 149 w 317"/>
                  <a:gd name="T11" fmla="*/ 7 h 43"/>
                  <a:gd name="T12" fmla="*/ 140 w 317"/>
                  <a:gd name="T13" fmla="*/ 12 h 43"/>
                  <a:gd name="T14" fmla="*/ 130 w 317"/>
                  <a:gd name="T15" fmla="*/ 17 h 43"/>
                  <a:gd name="T16" fmla="*/ 123 w 317"/>
                  <a:gd name="T17" fmla="*/ 22 h 43"/>
                  <a:gd name="T18" fmla="*/ 6 w 317"/>
                  <a:gd name="T19" fmla="*/ 22 h 4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17" h="43">
                    <a:moveTo>
                      <a:pt x="11" y="43"/>
                    </a:moveTo>
                    <a:lnTo>
                      <a:pt x="0" y="23"/>
                    </a:lnTo>
                    <a:lnTo>
                      <a:pt x="16" y="13"/>
                    </a:lnTo>
                    <a:lnTo>
                      <a:pt x="38" y="0"/>
                    </a:lnTo>
                    <a:lnTo>
                      <a:pt x="317" y="2"/>
                    </a:lnTo>
                    <a:lnTo>
                      <a:pt x="297" y="13"/>
                    </a:lnTo>
                    <a:lnTo>
                      <a:pt x="280" y="23"/>
                    </a:lnTo>
                    <a:lnTo>
                      <a:pt x="260" y="34"/>
                    </a:lnTo>
                    <a:lnTo>
                      <a:pt x="245" y="43"/>
                    </a:lnTo>
                    <a:lnTo>
                      <a:pt x="11" y="43"/>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03" name="Freeform 941"/>
              <p:cNvSpPr>
                <a:spLocks/>
              </p:cNvSpPr>
              <p:nvPr/>
            </p:nvSpPr>
            <p:spPr bwMode="auto">
              <a:xfrm>
                <a:off x="2894" y="1882"/>
                <a:ext cx="177" cy="22"/>
              </a:xfrm>
              <a:custGeom>
                <a:avLst/>
                <a:gdLst>
                  <a:gd name="T0" fmla="*/ 0 w 354"/>
                  <a:gd name="T1" fmla="*/ 22 h 45"/>
                  <a:gd name="T2" fmla="*/ 8 w 354"/>
                  <a:gd name="T3" fmla="*/ 17 h 45"/>
                  <a:gd name="T4" fmla="*/ 18 w 354"/>
                  <a:gd name="T5" fmla="*/ 12 h 45"/>
                  <a:gd name="T6" fmla="*/ 27 w 354"/>
                  <a:gd name="T7" fmla="*/ 6 h 45"/>
                  <a:gd name="T8" fmla="*/ 38 w 354"/>
                  <a:gd name="T9" fmla="*/ 0 h 45"/>
                  <a:gd name="T10" fmla="*/ 177 w 354"/>
                  <a:gd name="T11" fmla="*/ 1 h 45"/>
                  <a:gd name="T12" fmla="*/ 167 w 354"/>
                  <a:gd name="T13" fmla="*/ 6 h 45"/>
                  <a:gd name="T14" fmla="*/ 159 w 354"/>
                  <a:gd name="T15" fmla="*/ 12 h 45"/>
                  <a:gd name="T16" fmla="*/ 149 w 354"/>
                  <a:gd name="T17" fmla="*/ 17 h 45"/>
                  <a:gd name="T18" fmla="*/ 141 w 354"/>
                  <a:gd name="T19" fmla="*/ 22 h 45"/>
                  <a:gd name="T20" fmla="*/ 1 w 354"/>
                  <a:gd name="T21" fmla="*/ 22 h 45"/>
                  <a:gd name="T22" fmla="*/ 0 w 354"/>
                  <a:gd name="T23" fmla="*/ 22 h 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54" h="45">
                    <a:moveTo>
                      <a:pt x="0" y="45"/>
                    </a:moveTo>
                    <a:lnTo>
                      <a:pt x="16" y="35"/>
                    </a:lnTo>
                    <a:lnTo>
                      <a:pt x="36" y="24"/>
                    </a:lnTo>
                    <a:lnTo>
                      <a:pt x="53" y="13"/>
                    </a:lnTo>
                    <a:lnTo>
                      <a:pt x="75" y="0"/>
                    </a:lnTo>
                    <a:lnTo>
                      <a:pt x="354" y="2"/>
                    </a:lnTo>
                    <a:lnTo>
                      <a:pt x="334" y="13"/>
                    </a:lnTo>
                    <a:lnTo>
                      <a:pt x="317" y="24"/>
                    </a:lnTo>
                    <a:lnTo>
                      <a:pt x="297" y="35"/>
                    </a:lnTo>
                    <a:lnTo>
                      <a:pt x="282" y="44"/>
                    </a:lnTo>
                    <a:lnTo>
                      <a:pt x="1" y="44"/>
                    </a:lnTo>
                    <a:lnTo>
                      <a:pt x="0" y="45"/>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04" name="Freeform 942"/>
              <p:cNvSpPr>
                <a:spLocks/>
              </p:cNvSpPr>
              <p:nvPr/>
            </p:nvSpPr>
            <p:spPr bwMode="auto">
              <a:xfrm>
                <a:off x="2913" y="1871"/>
                <a:ext cx="180" cy="22"/>
              </a:xfrm>
              <a:custGeom>
                <a:avLst/>
                <a:gdLst>
                  <a:gd name="T0" fmla="*/ 0 w 361"/>
                  <a:gd name="T1" fmla="*/ 22 h 46"/>
                  <a:gd name="T2" fmla="*/ 8 w 361"/>
                  <a:gd name="T3" fmla="*/ 17 h 46"/>
                  <a:gd name="T4" fmla="*/ 18 w 361"/>
                  <a:gd name="T5" fmla="*/ 11 h 46"/>
                  <a:gd name="T6" fmla="*/ 27 w 361"/>
                  <a:gd name="T7" fmla="*/ 6 h 46"/>
                  <a:gd name="T8" fmla="*/ 37 w 361"/>
                  <a:gd name="T9" fmla="*/ 0 h 46"/>
                  <a:gd name="T10" fmla="*/ 180 w 361"/>
                  <a:gd name="T11" fmla="*/ 0 h 46"/>
                  <a:gd name="T12" fmla="*/ 177 w 361"/>
                  <a:gd name="T13" fmla="*/ 3 h 46"/>
                  <a:gd name="T14" fmla="*/ 167 w 361"/>
                  <a:gd name="T15" fmla="*/ 8 h 46"/>
                  <a:gd name="T16" fmla="*/ 159 w 361"/>
                  <a:gd name="T17" fmla="*/ 11 h 46"/>
                  <a:gd name="T18" fmla="*/ 149 w 361"/>
                  <a:gd name="T19" fmla="*/ 17 h 46"/>
                  <a:gd name="T20" fmla="*/ 141 w 361"/>
                  <a:gd name="T21" fmla="*/ 21 h 46"/>
                  <a:gd name="T22" fmla="*/ 1 w 361"/>
                  <a:gd name="T23" fmla="*/ 21 h 46"/>
                  <a:gd name="T24" fmla="*/ 0 w 361"/>
                  <a:gd name="T25" fmla="*/ 22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1" h="46">
                    <a:moveTo>
                      <a:pt x="0" y="46"/>
                    </a:moveTo>
                    <a:lnTo>
                      <a:pt x="17" y="35"/>
                    </a:lnTo>
                    <a:lnTo>
                      <a:pt x="37" y="24"/>
                    </a:lnTo>
                    <a:lnTo>
                      <a:pt x="54" y="13"/>
                    </a:lnTo>
                    <a:lnTo>
                      <a:pt x="75" y="0"/>
                    </a:lnTo>
                    <a:lnTo>
                      <a:pt x="361" y="0"/>
                    </a:lnTo>
                    <a:lnTo>
                      <a:pt x="355" y="6"/>
                    </a:lnTo>
                    <a:lnTo>
                      <a:pt x="335" y="17"/>
                    </a:lnTo>
                    <a:lnTo>
                      <a:pt x="318" y="24"/>
                    </a:lnTo>
                    <a:lnTo>
                      <a:pt x="298" y="35"/>
                    </a:lnTo>
                    <a:lnTo>
                      <a:pt x="283" y="44"/>
                    </a:lnTo>
                    <a:lnTo>
                      <a:pt x="2" y="44"/>
                    </a:lnTo>
                    <a:lnTo>
                      <a:pt x="0" y="46"/>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05" name="Freeform 943"/>
              <p:cNvSpPr>
                <a:spLocks/>
              </p:cNvSpPr>
              <p:nvPr/>
            </p:nvSpPr>
            <p:spPr bwMode="auto">
              <a:xfrm>
                <a:off x="2931" y="1860"/>
                <a:ext cx="181" cy="22"/>
              </a:xfrm>
              <a:custGeom>
                <a:avLst/>
                <a:gdLst>
                  <a:gd name="T0" fmla="*/ 0 w 361"/>
                  <a:gd name="T1" fmla="*/ 22 h 45"/>
                  <a:gd name="T2" fmla="*/ 9 w 361"/>
                  <a:gd name="T3" fmla="*/ 17 h 45"/>
                  <a:gd name="T4" fmla="*/ 19 w 361"/>
                  <a:gd name="T5" fmla="*/ 11 h 45"/>
                  <a:gd name="T6" fmla="*/ 27 w 361"/>
                  <a:gd name="T7" fmla="*/ 6 h 45"/>
                  <a:gd name="T8" fmla="*/ 37 w 361"/>
                  <a:gd name="T9" fmla="*/ 2 h 45"/>
                  <a:gd name="T10" fmla="*/ 40 w 361"/>
                  <a:gd name="T11" fmla="*/ 0 h 45"/>
                  <a:gd name="T12" fmla="*/ 181 w 361"/>
                  <a:gd name="T13" fmla="*/ 0 h 45"/>
                  <a:gd name="T14" fmla="*/ 177 w 361"/>
                  <a:gd name="T15" fmla="*/ 2 h 45"/>
                  <a:gd name="T16" fmla="*/ 167 w 361"/>
                  <a:gd name="T17" fmla="*/ 8 h 45"/>
                  <a:gd name="T18" fmla="*/ 159 w 361"/>
                  <a:gd name="T19" fmla="*/ 13 h 45"/>
                  <a:gd name="T20" fmla="*/ 149 w 361"/>
                  <a:gd name="T21" fmla="*/ 19 h 45"/>
                  <a:gd name="T22" fmla="*/ 141 w 361"/>
                  <a:gd name="T23" fmla="*/ 21 h 45"/>
                  <a:gd name="T24" fmla="*/ 1 w 361"/>
                  <a:gd name="T25" fmla="*/ 21 h 45"/>
                  <a:gd name="T26" fmla="*/ 0 w 361"/>
                  <a:gd name="T27" fmla="*/ 22 h 4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61" h="45">
                    <a:moveTo>
                      <a:pt x="0" y="45"/>
                    </a:moveTo>
                    <a:lnTo>
                      <a:pt x="17" y="34"/>
                    </a:lnTo>
                    <a:lnTo>
                      <a:pt x="37" y="23"/>
                    </a:lnTo>
                    <a:lnTo>
                      <a:pt x="54" y="12"/>
                    </a:lnTo>
                    <a:lnTo>
                      <a:pt x="74" y="5"/>
                    </a:lnTo>
                    <a:lnTo>
                      <a:pt x="80" y="0"/>
                    </a:lnTo>
                    <a:lnTo>
                      <a:pt x="361" y="0"/>
                    </a:lnTo>
                    <a:lnTo>
                      <a:pt x="354" y="5"/>
                    </a:lnTo>
                    <a:lnTo>
                      <a:pt x="334" y="16"/>
                    </a:lnTo>
                    <a:lnTo>
                      <a:pt x="318" y="27"/>
                    </a:lnTo>
                    <a:lnTo>
                      <a:pt x="298" y="38"/>
                    </a:lnTo>
                    <a:lnTo>
                      <a:pt x="282" y="43"/>
                    </a:lnTo>
                    <a:lnTo>
                      <a:pt x="2" y="43"/>
                    </a:lnTo>
                    <a:lnTo>
                      <a:pt x="0" y="45"/>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06" name="Freeform 944"/>
              <p:cNvSpPr>
                <a:spLocks/>
              </p:cNvSpPr>
              <p:nvPr/>
            </p:nvSpPr>
            <p:spPr bwMode="auto">
              <a:xfrm>
                <a:off x="2949" y="1849"/>
                <a:ext cx="181" cy="23"/>
              </a:xfrm>
              <a:custGeom>
                <a:avLst/>
                <a:gdLst>
                  <a:gd name="T0" fmla="*/ 0 w 361"/>
                  <a:gd name="T1" fmla="*/ 23 h 45"/>
                  <a:gd name="T2" fmla="*/ 9 w 361"/>
                  <a:gd name="T3" fmla="*/ 17 h 45"/>
                  <a:gd name="T4" fmla="*/ 19 w 361"/>
                  <a:gd name="T5" fmla="*/ 14 h 45"/>
                  <a:gd name="T6" fmla="*/ 27 w 361"/>
                  <a:gd name="T7" fmla="*/ 8 h 45"/>
                  <a:gd name="T8" fmla="*/ 35 w 361"/>
                  <a:gd name="T9" fmla="*/ 3 h 45"/>
                  <a:gd name="T10" fmla="*/ 39 w 361"/>
                  <a:gd name="T11" fmla="*/ 0 h 45"/>
                  <a:gd name="T12" fmla="*/ 181 w 361"/>
                  <a:gd name="T13" fmla="*/ 0 h 45"/>
                  <a:gd name="T14" fmla="*/ 177 w 361"/>
                  <a:gd name="T15" fmla="*/ 3 h 45"/>
                  <a:gd name="T16" fmla="*/ 167 w 361"/>
                  <a:gd name="T17" fmla="*/ 8 h 45"/>
                  <a:gd name="T18" fmla="*/ 159 w 361"/>
                  <a:gd name="T19" fmla="*/ 14 h 45"/>
                  <a:gd name="T20" fmla="*/ 149 w 361"/>
                  <a:gd name="T21" fmla="*/ 19 h 45"/>
                  <a:gd name="T22" fmla="*/ 144 w 361"/>
                  <a:gd name="T23" fmla="*/ 22 h 45"/>
                  <a:gd name="T24" fmla="*/ 1 w 361"/>
                  <a:gd name="T25" fmla="*/ 22 h 45"/>
                  <a:gd name="T26" fmla="*/ 0 w 361"/>
                  <a:gd name="T27" fmla="*/ 23 h 4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61" h="45">
                    <a:moveTo>
                      <a:pt x="0" y="45"/>
                    </a:moveTo>
                    <a:lnTo>
                      <a:pt x="17" y="34"/>
                    </a:lnTo>
                    <a:lnTo>
                      <a:pt x="37" y="27"/>
                    </a:lnTo>
                    <a:lnTo>
                      <a:pt x="53" y="16"/>
                    </a:lnTo>
                    <a:lnTo>
                      <a:pt x="70" y="5"/>
                    </a:lnTo>
                    <a:lnTo>
                      <a:pt x="78" y="0"/>
                    </a:lnTo>
                    <a:lnTo>
                      <a:pt x="361" y="0"/>
                    </a:lnTo>
                    <a:lnTo>
                      <a:pt x="354" y="5"/>
                    </a:lnTo>
                    <a:lnTo>
                      <a:pt x="334" y="16"/>
                    </a:lnTo>
                    <a:lnTo>
                      <a:pt x="317" y="27"/>
                    </a:lnTo>
                    <a:lnTo>
                      <a:pt x="297" y="38"/>
                    </a:lnTo>
                    <a:lnTo>
                      <a:pt x="287" y="43"/>
                    </a:lnTo>
                    <a:lnTo>
                      <a:pt x="1" y="43"/>
                    </a:lnTo>
                    <a:lnTo>
                      <a:pt x="0" y="45"/>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07" name="Freeform 945"/>
              <p:cNvSpPr>
                <a:spLocks/>
              </p:cNvSpPr>
              <p:nvPr/>
            </p:nvSpPr>
            <p:spPr bwMode="auto">
              <a:xfrm>
                <a:off x="2971" y="1837"/>
                <a:ext cx="181" cy="23"/>
              </a:xfrm>
              <a:custGeom>
                <a:avLst/>
                <a:gdLst>
                  <a:gd name="T0" fmla="*/ 0 w 361"/>
                  <a:gd name="T1" fmla="*/ 23 h 45"/>
                  <a:gd name="T2" fmla="*/ 5 w 361"/>
                  <a:gd name="T3" fmla="*/ 20 h 45"/>
                  <a:gd name="T4" fmla="*/ 14 w 361"/>
                  <a:gd name="T5" fmla="*/ 14 h 45"/>
                  <a:gd name="T6" fmla="*/ 24 w 361"/>
                  <a:gd name="T7" fmla="*/ 9 h 45"/>
                  <a:gd name="T8" fmla="*/ 32 w 361"/>
                  <a:gd name="T9" fmla="*/ 4 h 45"/>
                  <a:gd name="T10" fmla="*/ 38 w 361"/>
                  <a:gd name="T11" fmla="*/ 0 h 45"/>
                  <a:gd name="T12" fmla="*/ 181 w 361"/>
                  <a:gd name="T13" fmla="*/ 0 h 45"/>
                  <a:gd name="T14" fmla="*/ 173 w 361"/>
                  <a:gd name="T15" fmla="*/ 4 h 45"/>
                  <a:gd name="T16" fmla="*/ 164 w 361"/>
                  <a:gd name="T17" fmla="*/ 9 h 45"/>
                  <a:gd name="T18" fmla="*/ 156 w 361"/>
                  <a:gd name="T19" fmla="*/ 14 h 45"/>
                  <a:gd name="T20" fmla="*/ 146 w 361"/>
                  <a:gd name="T21" fmla="*/ 20 h 45"/>
                  <a:gd name="T22" fmla="*/ 141 w 361"/>
                  <a:gd name="T23" fmla="*/ 23 h 45"/>
                  <a:gd name="T24" fmla="*/ 0 w 361"/>
                  <a:gd name="T25" fmla="*/ 23 h 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1" h="45">
                    <a:moveTo>
                      <a:pt x="0" y="45"/>
                    </a:moveTo>
                    <a:lnTo>
                      <a:pt x="10" y="39"/>
                    </a:lnTo>
                    <a:lnTo>
                      <a:pt x="27" y="28"/>
                    </a:lnTo>
                    <a:lnTo>
                      <a:pt x="47" y="18"/>
                    </a:lnTo>
                    <a:lnTo>
                      <a:pt x="64" y="7"/>
                    </a:lnTo>
                    <a:lnTo>
                      <a:pt x="75" y="0"/>
                    </a:lnTo>
                    <a:lnTo>
                      <a:pt x="361" y="0"/>
                    </a:lnTo>
                    <a:lnTo>
                      <a:pt x="345" y="7"/>
                    </a:lnTo>
                    <a:lnTo>
                      <a:pt x="328" y="18"/>
                    </a:lnTo>
                    <a:lnTo>
                      <a:pt x="311" y="28"/>
                    </a:lnTo>
                    <a:lnTo>
                      <a:pt x="291" y="39"/>
                    </a:lnTo>
                    <a:lnTo>
                      <a:pt x="281" y="45"/>
                    </a:lnTo>
                    <a:lnTo>
                      <a:pt x="0" y="45"/>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08" name="Freeform 946"/>
              <p:cNvSpPr>
                <a:spLocks/>
              </p:cNvSpPr>
              <p:nvPr/>
            </p:nvSpPr>
            <p:spPr bwMode="auto">
              <a:xfrm>
                <a:off x="2989" y="1826"/>
                <a:ext cx="182" cy="23"/>
              </a:xfrm>
              <a:custGeom>
                <a:avLst/>
                <a:gdLst>
                  <a:gd name="T0" fmla="*/ 0 w 365"/>
                  <a:gd name="T1" fmla="*/ 23 h 45"/>
                  <a:gd name="T2" fmla="*/ 6 w 365"/>
                  <a:gd name="T3" fmla="*/ 20 h 45"/>
                  <a:gd name="T4" fmla="*/ 14 w 365"/>
                  <a:gd name="T5" fmla="*/ 15 h 45"/>
                  <a:gd name="T6" fmla="*/ 24 w 365"/>
                  <a:gd name="T7" fmla="*/ 9 h 45"/>
                  <a:gd name="T8" fmla="*/ 33 w 365"/>
                  <a:gd name="T9" fmla="*/ 4 h 45"/>
                  <a:gd name="T10" fmla="*/ 38 w 365"/>
                  <a:gd name="T11" fmla="*/ 0 h 45"/>
                  <a:gd name="T12" fmla="*/ 182 w 365"/>
                  <a:gd name="T13" fmla="*/ 0 h 45"/>
                  <a:gd name="T14" fmla="*/ 173 w 365"/>
                  <a:gd name="T15" fmla="*/ 6 h 45"/>
                  <a:gd name="T16" fmla="*/ 165 w 365"/>
                  <a:gd name="T17" fmla="*/ 11 h 45"/>
                  <a:gd name="T18" fmla="*/ 155 w 365"/>
                  <a:gd name="T19" fmla="*/ 15 h 45"/>
                  <a:gd name="T20" fmla="*/ 146 w 365"/>
                  <a:gd name="T21" fmla="*/ 20 h 45"/>
                  <a:gd name="T22" fmla="*/ 141 w 365"/>
                  <a:gd name="T23" fmla="*/ 23 h 45"/>
                  <a:gd name="T24" fmla="*/ 0 w 365"/>
                  <a:gd name="T25" fmla="*/ 23 h 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5" h="45">
                    <a:moveTo>
                      <a:pt x="0" y="45"/>
                    </a:moveTo>
                    <a:lnTo>
                      <a:pt x="12" y="40"/>
                    </a:lnTo>
                    <a:lnTo>
                      <a:pt x="29" y="29"/>
                    </a:lnTo>
                    <a:lnTo>
                      <a:pt x="49" y="18"/>
                    </a:lnTo>
                    <a:lnTo>
                      <a:pt x="66" y="7"/>
                    </a:lnTo>
                    <a:lnTo>
                      <a:pt x="77" y="0"/>
                    </a:lnTo>
                    <a:lnTo>
                      <a:pt x="365" y="0"/>
                    </a:lnTo>
                    <a:lnTo>
                      <a:pt x="346" y="11"/>
                    </a:lnTo>
                    <a:lnTo>
                      <a:pt x="330" y="22"/>
                    </a:lnTo>
                    <a:lnTo>
                      <a:pt x="310" y="29"/>
                    </a:lnTo>
                    <a:lnTo>
                      <a:pt x="293" y="40"/>
                    </a:lnTo>
                    <a:lnTo>
                      <a:pt x="283" y="45"/>
                    </a:lnTo>
                    <a:lnTo>
                      <a:pt x="0" y="45"/>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09" name="Freeform 947"/>
              <p:cNvSpPr>
                <a:spLocks/>
              </p:cNvSpPr>
              <p:nvPr/>
            </p:nvSpPr>
            <p:spPr bwMode="auto">
              <a:xfrm>
                <a:off x="3009" y="1816"/>
                <a:ext cx="180" cy="21"/>
              </a:xfrm>
              <a:custGeom>
                <a:avLst/>
                <a:gdLst>
                  <a:gd name="T0" fmla="*/ 0 w 361"/>
                  <a:gd name="T1" fmla="*/ 21 h 44"/>
                  <a:gd name="T2" fmla="*/ 4 w 361"/>
                  <a:gd name="T3" fmla="*/ 19 h 44"/>
                  <a:gd name="T4" fmla="*/ 13 w 361"/>
                  <a:gd name="T5" fmla="*/ 14 h 44"/>
                  <a:gd name="T6" fmla="*/ 23 w 361"/>
                  <a:gd name="T7" fmla="*/ 9 h 44"/>
                  <a:gd name="T8" fmla="*/ 31 w 361"/>
                  <a:gd name="T9" fmla="*/ 5 h 44"/>
                  <a:gd name="T10" fmla="*/ 40 w 361"/>
                  <a:gd name="T11" fmla="*/ 0 h 44"/>
                  <a:gd name="T12" fmla="*/ 180 w 361"/>
                  <a:gd name="T13" fmla="*/ 0 h 44"/>
                  <a:gd name="T14" fmla="*/ 171 w 361"/>
                  <a:gd name="T15" fmla="*/ 5 h 44"/>
                  <a:gd name="T16" fmla="*/ 163 w 361"/>
                  <a:gd name="T17" fmla="*/ 11 h 44"/>
                  <a:gd name="T18" fmla="*/ 153 w 361"/>
                  <a:gd name="T19" fmla="*/ 16 h 44"/>
                  <a:gd name="T20" fmla="*/ 145 w 361"/>
                  <a:gd name="T21" fmla="*/ 21 h 44"/>
                  <a:gd name="T22" fmla="*/ 143 w 361"/>
                  <a:gd name="T23" fmla="*/ 21 h 44"/>
                  <a:gd name="T24" fmla="*/ 0 w 361"/>
                  <a:gd name="T25" fmla="*/ 21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1" h="44">
                    <a:moveTo>
                      <a:pt x="0" y="44"/>
                    </a:moveTo>
                    <a:lnTo>
                      <a:pt x="9" y="40"/>
                    </a:lnTo>
                    <a:lnTo>
                      <a:pt x="26" y="29"/>
                    </a:lnTo>
                    <a:lnTo>
                      <a:pt x="46" y="18"/>
                    </a:lnTo>
                    <a:lnTo>
                      <a:pt x="62" y="11"/>
                    </a:lnTo>
                    <a:lnTo>
                      <a:pt x="81" y="0"/>
                    </a:lnTo>
                    <a:lnTo>
                      <a:pt x="361" y="0"/>
                    </a:lnTo>
                    <a:lnTo>
                      <a:pt x="343" y="11"/>
                    </a:lnTo>
                    <a:lnTo>
                      <a:pt x="326" y="22"/>
                    </a:lnTo>
                    <a:lnTo>
                      <a:pt x="306" y="33"/>
                    </a:lnTo>
                    <a:lnTo>
                      <a:pt x="290" y="44"/>
                    </a:lnTo>
                    <a:lnTo>
                      <a:pt x="286" y="44"/>
                    </a:lnTo>
                    <a:lnTo>
                      <a:pt x="0" y="44"/>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10" name="Freeform 948"/>
              <p:cNvSpPr>
                <a:spLocks/>
              </p:cNvSpPr>
              <p:nvPr/>
            </p:nvSpPr>
            <p:spPr bwMode="auto">
              <a:xfrm>
                <a:off x="3027" y="1805"/>
                <a:ext cx="181" cy="21"/>
              </a:xfrm>
              <a:custGeom>
                <a:avLst/>
                <a:gdLst>
                  <a:gd name="T0" fmla="*/ 0 w 361"/>
                  <a:gd name="T1" fmla="*/ 21 h 44"/>
                  <a:gd name="T2" fmla="*/ 5 w 361"/>
                  <a:gd name="T3" fmla="*/ 19 h 44"/>
                  <a:gd name="T4" fmla="*/ 13 w 361"/>
                  <a:gd name="T5" fmla="*/ 16 h 44"/>
                  <a:gd name="T6" fmla="*/ 23 w 361"/>
                  <a:gd name="T7" fmla="*/ 11 h 44"/>
                  <a:gd name="T8" fmla="*/ 31 w 361"/>
                  <a:gd name="T9" fmla="*/ 5 h 44"/>
                  <a:gd name="T10" fmla="*/ 40 w 361"/>
                  <a:gd name="T11" fmla="*/ 0 h 44"/>
                  <a:gd name="T12" fmla="*/ 181 w 361"/>
                  <a:gd name="T13" fmla="*/ 0 h 44"/>
                  <a:gd name="T14" fmla="*/ 172 w 361"/>
                  <a:gd name="T15" fmla="*/ 5 h 44"/>
                  <a:gd name="T16" fmla="*/ 163 w 361"/>
                  <a:gd name="T17" fmla="*/ 11 h 44"/>
                  <a:gd name="T18" fmla="*/ 153 w 361"/>
                  <a:gd name="T19" fmla="*/ 16 h 44"/>
                  <a:gd name="T20" fmla="*/ 145 w 361"/>
                  <a:gd name="T21" fmla="*/ 21 h 44"/>
                  <a:gd name="T22" fmla="*/ 144 w 361"/>
                  <a:gd name="T23" fmla="*/ 21 h 44"/>
                  <a:gd name="T24" fmla="*/ 0 w 361"/>
                  <a:gd name="T25" fmla="*/ 21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1" h="44">
                    <a:moveTo>
                      <a:pt x="0" y="44"/>
                    </a:moveTo>
                    <a:lnTo>
                      <a:pt x="9" y="40"/>
                    </a:lnTo>
                    <a:lnTo>
                      <a:pt x="25" y="33"/>
                    </a:lnTo>
                    <a:lnTo>
                      <a:pt x="45" y="22"/>
                    </a:lnTo>
                    <a:lnTo>
                      <a:pt x="62" y="11"/>
                    </a:lnTo>
                    <a:lnTo>
                      <a:pt x="80" y="0"/>
                    </a:lnTo>
                    <a:lnTo>
                      <a:pt x="361" y="0"/>
                    </a:lnTo>
                    <a:lnTo>
                      <a:pt x="343" y="11"/>
                    </a:lnTo>
                    <a:lnTo>
                      <a:pt x="326" y="22"/>
                    </a:lnTo>
                    <a:lnTo>
                      <a:pt x="306" y="33"/>
                    </a:lnTo>
                    <a:lnTo>
                      <a:pt x="289" y="44"/>
                    </a:lnTo>
                    <a:lnTo>
                      <a:pt x="288" y="44"/>
                    </a:lnTo>
                    <a:lnTo>
                      <a:pt x="0" y="44"/>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11" name="Freeform 949"/>
              <p:cNvSpPr>
                <a:spLocks/>
              </p:cNvSpPr>
              <p:nvPr/>
            </p:nvSpPr>
            <p:spPr bwMode="auto">
              <a:xfrm>
                <a:off x="3049" y="1794"/>
                <a:ext cx="176" cy="22"/>
              </a:xfrm>
              <a:custGeom>
                <a:avLst/>
                <a:gdLst>
                  <a:gd name="T0" fmla="*/ 0 w 352"/>
                  <a:gd name="T1" fmla="*/ 22 h 43"/>
                  <a:gd name="T2" fmla="*/ 1 w 352"/>
                  <a:gd name="T3" fmla="*/ 22 h 43"/>
                  <a:gd name="T4" fmla="*/ 9 w 352"/>
                  <a:gd name="T5" fmla="*/ 16 h 43"/>
                  <a:gd name="T6" fmla="*/ 19 w 352"/>
                  <a:gd name="T7" fmla="*/ 11 h 43"/>
                  <a:gd name="T8" fmla="*/ 28 w 352"/>
                  <a:gd name="T9" fmla="*/ 6 h 43"/>
                  <a:gd name="T10" fmla="*/ 37 w 352"/>
                  <a:gd name="T11" fmla="*/ 0 h 43"/>
                  <a:gd name="T12" fmla="*/ 176 w 352"/>
                  <a:gd name="T13" fmla="*/ 0 h 43"/>
                  <a:gd name="T14" fmla="*/ 173 w 352"/>
                  <a:gd name="T15" fmla="*/ 4 h 43"/>
                  <a:gd name="T16" fmla="*/ 168 w 352"/>
                  <a:gd name="T17" fmla="*/ 6 h 43"/>
                  <a:gd name="T18" fmla="*/ 160 w 352"/>
                  <a:gd name="T19" fmla="*/ 11 h 43"/>
                  <a:gd name="T20" fmla="*/ 150 w 352"/>
                  <a:gd name="T21" fmla="*/ 16 h 43"/>
                  <a:gd name="T22" fmla="*/ 141 w 352"/>
                  <a:gd name="T23" fmla="*/ 22 h 43"/>
                  <a:gd name="T24" fmla="*/ 140 w 352"/>
                  <a:gd name="T25" fmla="*/ 22 h 43"/>
                  <a:gd name="T26" fmla="*/ 0 w 352"/>
                  <a:gd name="T27" fmla="*/ 22 h 4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52" h="43">
                    <a:moveTo>
                      <a:pt x="0" y="43"/>
                    </a:moveTo>
                    <a:lnTo>
                      <a:pt x="1" y="43"/>
                    </a:lnTo>
                    <a:lnTo>
                      <a:pt x="18" y="32"/>
                    </a:lnTo>
                    <a:lnTo>
                      <a:pt x="38" y="21"/>
                    </a:lnTo>
                    <a:lnTo>
                      <a:pt x="55" y="11"/>
                    </a:lnTo>
                    <a:lnTo>
                      <a:pt x="73" y="0"/>
                    </a:lnTo>
                    <a:lnTo>
                      <a:pt x="352" y="0"/>
                    </a:lnTo>
                    <a:lnTo>
                      <a:pt x="346" y="7"/>
                    </a:lnTo>
                    <a:lnTo>
                      <a:pt x="336" y="11"/>
                    </a:lnTo>
                    <a:lnTo>
                      <a:pt x="319" y="21"/>
                    </a:lnTo>
                    <a:lnTo>
                      <a:pt x="299" y="32"/>
                    </a:lnTo>
                    <a:lnTo>
                      <a:pt x="282" y="43"/>
                    </a:lnTo>
                    <a:lnTo>
                      <a:pt x="280" y="43"/>
                    </a:lnTo>
                    <a:lnTo>
                      <a:pt x="0" y="43"/>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12" name="Freeform 950"/>
              <p:cNvSpPr>
                <a:spLocks/>
              </p:cNvSpPr>
              <p:nvPr/>
            </p:nvSpPr>
            <p:spPr bwMode="auto">
              <a:xfrm>
                <a:off x="3067" y="1783"/>
                <a:ext cx="165" cy="22"/>
              </a:xfrm>
              <a:custGeom>
                <a:avLst/>
                <a:gdLst>
                  <a:gd name="T0" fmla="*/ 0 w 330"/>
                  <a:gd name="T1" fmla="*/ 22 h 43"/>
                  <a:gd name="T2" fmla="*/ 1 w 330"/>
                  <a:gd name="T3" fmla="*/ 22 h 43"/>
                  <a:gd name="T4" fmla="*/ 10 w 330"/>
                  <a:gd name="T5" fmla="*/ 17 h 43"/>
                  <a:gd name="T6" fmla="*/ 20 w 330"/>
                  <a:gd name="T7" fmla="*/ 11 h 43"/>
                  <a:gd name="T8" fmla="*/ 28 w 330"/>
                  <a:gd name="T9" fmla="*/ 6 h 43"/>
                  <a:gd name="T10" fmla="*/ 37 w 330"/>
                  <a:gd name="T11" fmla="*/ 0 h 43"/>
                  <a:gd name="T12" fmla="*/ 165 w 330"/>
                  <a:gd name="T13" fmla="*/ 0 h 43"/>
                  <a:gd name="T14" fmla="*/ 163 w 330"/>
                  <a:gd name="T15" fmla="*/ 4 h 43"/>
                  <a:gd name="T16" fmla="*/ 160 w 330"/>
                  <a:gd name="T17" fmla="*/ 7 h 43"/>
                  <a:gd name="T18" fmla="*/ 158 w 330"/>
                  <a:gd name="T19" fmla="*/ 11 h 43"/>
                  <a:gd name="T20" fmla="*/ 155 w 330"/>
                  <a:gd name="T21" fmla="*/ 15 h 43"/>
                  <a:gd name="T22" fmla="*/ 150 w 330"/>
                  <a:gd name="T23" fmla="*/ 17 h 43"/>
                  <a:gd name="T24" fmla="*/ 142 w 330"/>
                  <a:gd name="T25" fmla="*/ 22 h 43"/>
                  <a:gd name="T26" fmla="*/ 141 w 330"/>
                  <a:gd name="T27" fmla="*/ 22 h 43"/>
                  <a:gd name="T28" fmla="*/ 0 w 330"/>
                  <a:gd name="T29" fmla="*/ 22 h 4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30" h="43">
                    <a:moveTo>
                      <a:pt x="0" y="43"/>
                    </a:moveTo>
                    <a:lnTo>
                      <a:pt x="2" y="43"/>
                    </a:lnTo>
                    <a:lnTo>
                      <a:pt x="19" y="33"/>
                    </a:lnTo>
                    <a:lnTo>
                      <a:pt x="39" y="22"/>
                    </a:lnTo>
                    <a:lnTo>
                      <a:pt x="56" y="11"/>
                    </a:lnTo>
                    <a:lnTo>
                      <a:pt x="74" y="0"/>
                    </a:lnTo>
                    <a:lnTo>
                      <a:pt x="330" y="0"/>
                    </a:lnTo>
                    <a:lnTo>
                      <a:pt x="326" y="7"/>
                    </a:lnTo>
                    <a:lnTo>
                      <a:pt x="320" y="14"/>
                    </a:lnTo>
                    <a:lnTo>
                      <a:pt x="316" y="22"/>
                    </a:lnTo>
                    <a:lnTo>
                      <a:pt x="310" y="29"/>
                    </a:lnTo>
                    <a:lnTo>
                      <a:pt x="300" y="33"/>
                    </a:lnTo>
                    <a:lnTo>
                      <a:pt x="283" y="43"/>
                    </a:lnTo>
                    <a:lnTo>
                      <a:pt x="281" y="43"/>
                    </a:lnTo>
                    <a:lnTo>
                      <a:pt x="0" y="43"/>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13" name="Freeform 951"/>
              <p:cNvSpPr>
                <a:spLocks/>
              </p:cNvSpPr>
              <p:nvPr/>
            </p:nvSpPr>
            <p:spPr bwMode="auto">
              <a:xfrm>
                <a:off x="3086" y="1772"/>
                <a:ext cx="149" cy="22"/>
              </a:xfrm>
              <a:custGeom>
                <a:avLst/>
                <a:gdLst>
                  <a:gd name="T0" fmla="*/ 0 w 299"/>
                  <a:gd name="T1" fmla="*/ 22 h 44"/>
                  <a:gd name="T2" fmla="*/ 1 w 299"/>
                  <a:gd name="T3" fmla="*/ 22 h 44"/>
                  <a:gd name="T4" fmla="*/ 9 w 299"/>
                  <a:gd name="T5" fmla="*/ 17 h 44"/>
                  <a:gd name="T6" fmla="*/ 19 w 299"/>
                  <a:gd name="T7" fmla="*/ 11 h 44"/>
                  <a:gd name="T8" fmla="*/ 27 w 299"/>
                  <a:gd name="T9" fmla="*/ 8 h 44"/>
                  <a:gd name="T10" fmla="*/ 38 w 299"/>
                  <a:gd name="T11" fmla="*/ 0 h 44"/>
                  <a:gd name="T12" fmla="*/ 149 w 299"/>
                  <a:gd name="T13" fmla="*/ 0 h 44"/>
                  <a:gd name="T14" fmla="*/ 148 w 299"/>
                  <a:gd name="T15" fmla="*/ 6 h 44"/>
                  <a:gd name="T16" fmla="*/ 146 w 299"/>
                  <a:gd name="T17" fmla="*/ 11 h 44"/>
                  <a:gd name="T18" fmla="*/ 144 w 299"/>
                  <a:gd name="T19" fmla="*/ 15 h 44"/>
                  <a:gd name="T20" fmla="*/ 141 w 299"/>
                  <a:gd name="T21" fmla="*/ 18 h 44"/>
                  <a:gd name="T22" fmla="*/ 139 w 299"/>
                  <a:gd name="T23" fmla="*/ 22 h 44"/>
                  <a:gd name="T24" fmla="*/ 139 w 299"/>
                  <a:gd name="T25" fmla="*/ 22 h 44"/>
                  <a:gd name="T26" fmla="*/ 0 w 299"/>
                  <a:gd name="T27" fmla="*/ 22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99" h="44">
                    <a:moveTo>
                      <a:pt x="0" y="44"/>
                    </a:moveTo>
                    <a:lnTo>
                      <a:pt x="2" y="44"/>
                    </a:lnTo>
                    <a:lnTo>
                      <a:pt x="19" y="33"/>
                    </a:lnTo>
                    <a:lnTo>
                      <a:pt x="39" y="22"/>
                    </a:lnTo>
                    <a:lnTo>
                      <a:pt x="55" y="15"/>
                    </a:lnTo>
                    <a:lnTo>
                      <a:pt x="77" y="0"/>
                    </a:lnTo>
                    <a:lnTo>
                      <a:pt x="299" y="0"/>
                    </a:lnTo>
                    <a:lnTo>
                      <a:pt x="296" y="11"/>
                    </a:lnTo>
                    <a:lnTo>
                      <a:pt x="293" y="22"/>
                    </a:lnTo>
                    <a:lnTo>
                      <a:pt x="289" y="29"/>
                    </a:lnTo>
                    <a:lnTo>
                      <a:pt x="283" y="36"/>
                    </a:lnTo>
                    <a:lnTo>
                      <a:pt x="279" y="44"/>
                    </a:lnTo>
                    <a:lnTo>
                      <a:pt x="0" y="44"/>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14" name="Freeform 952"/>
              <p:cNvSpPr>
                <a:spLocks/>
              </p:cNvSpPr>
              <p:nvPr/>
            </p:nvSpPr>
            <p:spPr bwMode="auto">
              <a:xfrm>
                <a:off x="3104" y="1761"/>
                <a:ext cx="131" cy="22"/>
              </a:xfrm>
              <a:custGeom>
                <a:avLst/>
                <a:gdLst>
                  <a:gd name="T0" fmla="*/ 0 w 262"/>
                  <a:gd name="T1" fmla="*/ 22 h 43"/>
                  <a:gd name="T2" fmla="*/ 1 w 262"/>
                  <a:gd name="T3" fmla="*/ 22 h 43"/>
                  <a:gd name="T4" fmla="*/ 9 w 262"/>
                  <a:gd name="T5" fmla="*/ 18 h 43"/>
                  <a:gd name="T6" fmla="*/ 24 w 262"/>
                  <a:gd name="T7" fmla="*/ 9 h 43"/>
                  <a:gd name="T8" fmla="*/ 98 w 262"/>
                  <a:gd name="T9" fmla="*/ 7 h 43"/>
                  <a:gd name="T10" fmla="*/ 101 w 262"/>
                  <a:gd name="T11" fmla="*/ 0 h 43"/>
                  <a:gd name="T12" fmla="*/ 130 w 262"/>
                  <a:gd name="T13" fmla="*/ 0 h 43"/>
                  <a:gd name="T14" fmla="*/ 130 w 262"/>
                  <a:gd name="T15" fmla="*/ 2 h 43"/>
                  <a:gd name="T16" fmla="*/ 131 w 262"/>
                  <a:gd name="T17" fmla="*/ 7 h 43"/>
                  <a:gd name="T18" fmla="*/ 131 w 262"/>
                  <a:gd name="T19" fmla="*/ 11 h 43"/>
                  <a:gd name="T20" fmla="*/ 130 w 262"/>
                  <a:gd name="T21" fmla="*/ 16 h 43"/>
                  <a:gd name="T22" fmla="*/ 128 w 262"/>
                  <a:gd name="T23" fmla="*/ 22 h 43"/>
                  <a:gd name="T24" fmla="*/ 128 w 262"/>
                  <a:gd name="T25" fmla="*/ 22 h 43"/>
                  <a:gd name="T26" fmla="*/ 0 w 262"/>
                  <a:gd name="T27" fmla="*/ 22 h 4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62" h="43">
                    <a:moveTo>
                      <a:pt x="0" y="43"/>
                    </a:moveTo>
                    <a:lnTo>
                      <a:pt x="2" y="43"/>
                    </a:lnTo>
                    <a:lnTo>
                      <a:pt x="18" y="36"/>
                    </a:lnTo>
                    <a:lnTo>
                      <a:pt x="48" y="18"/>
                    </a:lnTo>
                    <a:lnTo>
                      <a:pt x="196" y="14"/>
                    </a:lnTo>
                    <a:lnTo>
                      <a:pt x="202" y="0"/>
                    </a:lnTo>
                    <a:lnTo>
                      <a:pt x="259" y="0"/>
                    </a:lnTo>
                    <a:lnTo>
                      <a:pt x="259" y="3"/>
                    </a:lnTo>
                    <a:lnTo>
                      <a:pt x="262" y="14"/>
                    </a:lnTo>
                    <a:lnTo>
                      <a:pt x="262" y="21"/>
                    </a:lnTo>
                    <a:lnTo>
                      <a:pt x="259" y="32"/>
                    </a:lnTo>
                    <a:lnTo>
                      <a:pt x="256" y="43"/>
                    </a:lnTo>
                    <a:lnTo>
                      <a:pt x="0" y="43"/>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15" name="Freeform 953"/>
              <p:cNvSpPr>
                <a:spLocks/>
              </p:cNvSpPr>
              <p:nvPr/>
            </p:nvSpPr>
            <p:spPr bwMode="auto">
              <a:xfrm>
                <a:off x="3124" y="1750"/>
                <a:ext cx="111" cy="22"/>
              </a:xfrm>
              <a:custGeom>
                <a:avLst/>
                <a:gdLst>
                  <a:gd name="T0" fmla="*/ 0 w 222"/>
                  <a:gd name="T1" fmla="*/ 22 h 43"/>
                  <a:gd name="T2" fmla="*/ 4 w 222"/>
                  <a:gd name="T3" fmla="*/ 20 h 43"/>
                  <a:gd name="T4" fmla="*/ 78 w 222"/>
                  <a:gd name="T5" fmla="*/ 18 h 43"/>
                  <a:gd name="T6" fmla="*/ 86 w 222"/>
                  <a:gd name="T7" fmla="*/ 0 h 43"/>
                  <a:gd name="T8" fmla="*/ 107 w 222"/>
                  <a:gd name="T9" fmla="*/ 0 h 43"/>
                  <a:gd name="T10" fmla="*/ 108 w 222"/>
                  <a:gd name="T11" fmla="*/ 4 h 43"/>
                  <a:gd name="T12" fmla="*/ 110 w 222"/>
                  <a:gd name="T13" fmla="*/ 7 h 43"/>
                  <a:gd name="T14" fmla="*/ 110 w 222"/>
                  <a:gd name="T15" fmla="*/ 13 h 43"/>
                  <a:gd name="T16" fmla="*/ 111 w 222"/>
                  <a:gd name="T17" fmla="*/ 18 h 43"/>
                  <a:gd name="T18" fmla="*/ 111 w 222"/>
                  <a:gd name="T19" fmla="*/ 22 h 43"/>
                  <a:gd name="T20" fmla="*/ 111 w 222"/>
                  <a:gd name="T21" fmla="*/ 22 h 43"/>
                  <a:gd name="T22" fmla="*/ 0 w 222"/>
                  <a:gd name="T23" fmla="*/ 22 h 4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22" h="43">
                    <a:moveTo>
                      <a:pt x="0" y="43"/>
                    </a:moveTo>
                    <a:lnTo>
                      <a:pt x="8" y="40"/>
                    </a:lnTo>
                    <a:lnTo>
                      <a:pt x="156" y="36"/>
                    </a:lnTo>
                    <a:lnTo>
                      <a:pt x="171" y="0"/>
                    </a:lnTo>
                    <a:lnTo>
                      <a:pt x="214" y="0"/>
                    </a:lnTo>
                    <a:lnTo>
                      <a:pt x="216" y="7"/>
                    </a:lnTo>
                    <a:lnTo>
                      <a:pt x="219" y="14"/>
                    </a:lnTo>
                    <a:lnTo>
                      <a:pt x="219" y="25"/>
                    </a:lnTo>
                    <a:lnTo>
                      <a:pt x="222" y="36"/>
                    </a:lnTo>
                    <a:lnTo>
                      <a:pt x="222" y="43"/>
                    </a:lnTo>
                    <a:lnTo>
                      <a:pt x="0" y="43"/>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16" name="Freeform 954"/>
              <p:cNvSpPr>
                <a:spLocks/>
              </p:cNvSpPr>
              <p:nvPr/>
            </p:nvSpPr>
            <p:spPr bwMode="auto">
              <a:xfrm>
                <a:off x="3205" y="1740"/>
                <a:ext cx="29" cy="21"/>
              </a:xfrm>
              <a:custGeom>
                <a:avLst/>
                <a:gdLst>
                  <a:gd name="T0" fmla="*/ 9 w 57"/>
                  <a:gd name="T1" fmla="*/ 0 h 44"/>
                  <a:gd name="T2" fmla="*/ 0 w 57"/>
                  <a:gd name="T3" fmla="*/ 21 h 44"/>
                  <a:gd name="T4" fmla="*/ 29 w 57"/>
                  <a:gd name="T5" fmla="*/ 21 h 44"/>
                  <a:gd name="T6" fmla="*/ 29 w 57"/>
                  <a:gd name="T7" fmla="*/ 17 h 44"/>
                  <a:gd name="T8" fmla="*/ 27 w 57"/>
                  <a:gd name="T9" fmla="*/ 14 h 44"/>
                  <a:gd name="T10" fmla="*/ 25 w 57"/>
                  <a:gd name="T11" fmla="*/ 9 h 44"/>
                  <a:gd name="T12" fmla="*/ 22 w 57"/>
                  <a:gd name="T13" fmla="*/ 5 h 44"/>
                  <a:gd name="T14" fmla="*/ 19 w 57"/>
                  <a:gd name="T15" fmla="*/ 2 h 44"/>
                  <a:gd name="T16" fmla="*/ 17 w 57"/>
                  <a:gd name="T17" fmla="*/ 0 h 44"/>
                  <a:gd name="T18" fmla="*/ 9 w 57"/>
                  <a:gd name="T19" fmla="*/ 0 h 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7" h="44">
                    <a:moveTo>
                      <a:pt x="17" y="0"/>
                    </a:moveTo>
                    <a:lnTo>
                      <a:pt x="0" y="44"/>
                    </a:lnTo>
                    <a:lnTo>
                      <a:pt x="57" y="44"/>
                    </a:lnTo>
                    <a:lnTo>
                      <a:pt x="57" y="36"/>
                    </a:lnTo>
                    <a:lnTo>
                      <a:pt x="54" y="29"/>
                    </a:lnTo>
                    <a:lnTo>
                      <a:pt x="50" y="18"/>
                    </a:lnTo>
                    <a:lnTo>
                      <a:pt x="44" y="11"/>
                    </a:lnTo>
                    <a:lnTo>
                      <a:pt x="37" y="4"/>
                    </a:lnTo>
                    <a:lnTo>
                      <a:pt x="34" y="0"/>
                    </a:lnTo>
                    <a:lnTo>
                      <a:pt x="17" y="0"/>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17" name="Freeform 955"/>
              <p:cNvSpPr>
                <a:spLocks/>
              </p:cNvSpPr>
              <p:nvPr/>
            </p:nvSpPr>
            <p:spPr bwMode="auto">
              <a:xfrm>
                <a:off x="3209" y="1736"/>
                <a:ext cx="22" cy="14"/>
              </a:xfrm>
              <a:custGeom>
                <a:avLst/>
                <a:gdLst>
                  <a:gd name="T0" fmla="*/ 0 w 43"/>
                  <a:gd name="T1" fmla="*/ 14 h 29"/>
                  <a:gd name="T2" fmla="*/ 6 w 43"/>
                  <a:gd name="T3" fmla="*/ 0 h 29"/>
                  <a:gd name="T4" fmla="*/ 11 w 43"/>
                  <a:gd name="T5" fmla="*/ 3 h 29"/>
                  <a:gd name="T6" fmla="*/ 14 w 43"/>
                  <a:gd name="T7" fmla="*/ 5 h 29"/>
                  <a:gd name="T8" fmla="*/ 18 w 43"/>
                  <a:gd name="T9" fmla="*/ 9 h 29"/>
                  <a:gd name="T10" fmla="*/ 21 w 43"/>
                  <a:gd name="T11" fmla="*/ 12 h 29"/>
                  <a:gd name="T12" fmla="*/ 22 w 43"/>
                  <a:gd name="T13" fmla="*/ 14 h 29"/>
                  <a:gd name="T14" fmla="*/ 0 w 43"/>
                  <a:gd name="T15" fmla="*/ 14 h 2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3" h="29">
                    <a:moveTo>
                      <a:pt x="0" y="29"/>
                    </a:moveTo>
                    <a:lnTo>
                      <a:pt x="11" y="0"/>
                    </a:lnTo>
                    <a:lnTo>
                      <a:pt x="21" y="7"/>
                    </a:lnTo>
                    <a:lnTo>
                      <a:pt x="28" y="11"/>
                    </a:lnTo>
                    <a:lnTo>
                      <a:pt x="35" y="18"/>
                    </a:lnTo>
                    <a:lnTo>
                      <a:pt x="41" y="25"/>
                    </a:lnTo>
                    <a:lnTo>
                      <a:pt x="43" y="29"/>
                    </a:lnTo>
                    <a:lnTo>
                      <a:pt x="0" y="29"/>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18" name="Freeform 956"/>
              <p:cNvSpPr>
                <a:spLocks/>
              </p:cNvSpPr>
              <p:nvPr/>
            </p:nvSpPr>
            <p:spPr bwMode="auto">
              <a:xfrm>
                <a:off x="3213" y="1736"/>
                <a:ext cx="9" cy="4"/>
              </a:xfrm>
              <a:custGeom>
                <a:avLst/>
                <a:gdLst>
                  <a:gd name="T0" fmla="*/ 0 w 17"/>
                  <a:gd name="T1" fmla="*/ 4 h 7"/>
                  <a:gd name="T2" fmla="*/ 2 w 17"/>
                  <a:gd name="T3" fmla="*/ 0 h 7"/>
                  <a:gd name="T4" fmla="*/ 7 w 17"/>
                  <a:gd name="T5" fmla="*/ 4 h 7"/>
                  <a:gd name="T6" fmla="*/ 9 w 17"/>
                  <a:gd name="T7" fmla="*/ 4 h 7"/>
                  <a:gd name="T8" fmla="*/ 0 w 17"/>
                  <a:gd name="T9" fmla="*/ 4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7">
                    <a:moveTo>
                      <a:pt x="0" y="7"/>
                    </a:moveTo>
                    <a:lnTo>
                      <a:pt x="3" y="0"/>
                    </a:lnTo>
                    <a:lnTo>
                      <a:pt x="13" y="7"/>
                    </a:lnTo>
                    <a:lnTo>
                      <a:pt x="17" y="7"/>
                    </a:lnTo>
                    <a:lnTo>
                      <a:pt x="0" y="7"/>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19" name="Freeform 957"/>
              <p:cNvSpPr>
                <a:spLocks/>
              </p:cNvSpPr>
              <p:nvPr/>
            </p:nvSpPr>
            <p:spPr bwMode="auto">
              <a:xfrm>
                <a:off x="2890" y="1900"/>
                <a:ext cx="5" cy="9"/>
              </a:xfrm>
              <a:custGeom>
                <a:avLst/>
                <a:gdLst>
                  <a:gd name="T0" fmla="*/ 2 w 10"/>
                  <a:gd name="T1" fmla="*/ 0 h 18"/>
                  <a:gd name="T2" fmla="*/ 0 w 10"/>
                  <a:gd name="T3" fmla="*/ 3 h 18"/>
                  <a:gd name="T4" fmla="*/ 0 w 10"/>
                  <a:gd name="T5" fmla="*/ 6 h 18"/>
                  <a:gd name="T6" fmla="*/ 3 w 10"/>
                  <a:gd name="T7" fmla="*/ 9 h 18"/>
                  <a:gd name="T8" fmla="*/ 5 w 10"/>
                  <a:gd name="T9" fmla="*/ 9 h 18"/>
                  <a:gd name="T10" fmla="*/ 2 w 10"/>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8">
                    <a:moveTo>
                      <a:pt x="4" y="0"/>
                    </a:moveTo>
                    <a:lnTo>
                      <a:pt x="0" y="6"/>
                    </a:lnTo>
                    <a:lnTo>
                      <a:pt x="0" y="11"/>
                    </a:lnTo>
                    <a:lnTo>
                      <a:pt x="5" y="18"/>
                    </a:lnTo>
                    <a:lnTo>
                      <a:pt x="10" y="18"/>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20" name="Freeform 958"/>
              <p:cNvSpPr>
                <a:spLocks/>
              </p:cNvSpPr>
              <p:nvPr/>
            </p:nvSpPr>
            <p:spPr bwMode="auto">
              <a:xfrm>
                <a:off x="2892" y="1894"/>
                <a:ext cx="14" cy="15"/>
              </a:xfrm>
              <a:custGeom>
                <a:avLst/>
                <a:gdLst>
                  <a:gd name="T0" fmla="*/ 9 w 28"/>
                  <a:gd name="T1" fmla="*/ 0 h 29"/>
                  <a:gd name="T2" fmla="*/ 9 w 28"/>
                  <a:gd name="T3" fmla="*/ 0 h 29"/>
                  <a:gd name="T4" fmla="*/ 0 w 28"/>
                  <a:gd name="T5" fmla="*/ 6 h 29"/>
                  <a:gd name="T6" fmla="*/ 3 w 28"/>
                  <a:gd name="T7" fmla="*/ 15 h 29"/>
                  <a:gd name="T8" fmla="*/ 13 w 28"/>
                  <a:gd name="T9" fmla="*/ 10 h 29"/>
                  <a:gd name="T10" fmla="*/ 13 w 28"/>
                  <a:gd name="T11" fmla="*/ 10 h 29"/>
                  <a:gd name="T12" fmla="*/ 13 w 28"/>
                  <a:gd name="T13" fmla="*/ 10 h 29"/>
                  <a:gd name="T14" fmla="*/ 14 w 28"/>
                  <a:gd name="T15" fmla="*/ 7 h 29"/>
                  <a:gd name="T16" fmla="*/ 14 w 28"/>
                  <a:gd name="T17" fmla="*/ 3 h 29"/>
                  <a:gd name="T18" fmla="*/ 12 w 28"/>
                  <a:gd name="T19" fmla="*/ 0 h 29"/>
                  <a:gd name="T20" fmla="*/ 9 w 28"/>
                  <a:gd name="T21" fmla="*/ 0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18" y="0"/>
                    </a:moveTo>
                    <a:lnTo>
                      <a:pt x="18" y="0"/>
                    </a:lnTo>
                    <a:lnTo>
                      <a:pt x="0" y="11"/>
                    </a:lnTo>
                    <a:lnTo>
                      <a:pt x="6" y="29"/>
                    </a:lnTo>
                    <a:lnTo>
                      <a:pt x="25" y="19"/>
                    </a:lnTo>
                    <a:lnTo>
                      <a:pt x="28" y="13"/>
                    </a:lnTo>
                    <a:lnTo>
                      <a:pt x="28" y="6"/>
                    </a:lnTo>
                    <a:lnTo>
                      <a:pt x="23" y="0"/>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21" name="Freeform 959"/>
              <p:cNvSpPr>
                <a:spLocks/>
              </p:cNvSpPr>
              <p:nvPr/>
            </p:nvSpPr>
            <p:spPr bwMode="auto">
              <a:xfrm>
                <a:off x="2901" y="1889"/>
                <a:ext cx="14" cy="14"/>
              </a:xfrm>
              <a:custGeom>
                <a:avLst/>
                <a:gdLst>
                  <a:gd name="T0" fmla="*/ 9 w 28"/>
                  <a:gd name="T1" fmla="*/ 0 h 29"/>
                  <a:gd name="T2" fmla="*/ 9 w 28"/>
                  <a:gd name="T3" fmla="*/ 0 h 29"/>
                  <a:gd name="T4" fmla="*/ 0 w 28"/>
                  <a:gd name="T5" fmla="*/ 5 h 29"/>
                  <a:gd name="T6" fmla="*/ 4 w 28"/>
                  <a:gd name="T7" fmla="*/ 14 h 29"/>
                  <a:gd name="T8" fmla="*/ 13 w 28"/>
                  <a:gd name="T9" fmla="*/ 9 h 29"/>
                  <a:gd name="T10" fmla="*/ 13 w 28"/>
                  <a:gd name="T11" fmla="*/ 9 h 29"/>
                  <a:gd name="T12" fmla="*/ 13 w 28"/>
                  <a:gd name="T13" fmla="*/ 9 h 29"/>
                  <a:gd name="T14" fmla="*/ 14 w 28"/>
                  <a:gd name="T15" fmla="*/ 6 h 29"/>
                  <a:gd name="T16" fmla="*/ 14 w 28"/>
                  <a:gd name="T17" fmla="*/ 2 h 29"/>
                  <a:gd name="T18" fmla="*/ 12 w 28"/>
                  <a:gd name="T19" fmla="*/ 0 h 29"/>
                  <a:gd name="T20" fmla="*/ 9 w 28"/>
                  <a:gd name="T21" fmla="*/ 0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18" y="0"/>
                    </a:moveTo>
                    <a:lnTo>
                      <a:pt x="18" y="0"/>
                    </a:lnTo>
                    <a:lnTo>
                      <a:pt x="0" y="10"/>
                    </a:lnTo>
                    <a:lnTo>
                      <a:pt x="7" y="29"/>
                    </a:lnTo>
                    <a:lnTo>
                      <a:pt x="25" y="18"/>
                    </a:lnTo>
                    <a:lnTo>
                      <a:pt x="28" y="12"/>
                    </a:lnTo>
                    <a:lnTo>
                      <a:pt x="28" y="5"/>
                    </a:lnTo>
                    <a:lnTo>
                      <a:pt x="23" y="0"/>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22" name="Freeform 960"/>
              <p:cNvSpPr>
                <a:spLocks/>
              </p:cNvSpPr>
              <p:nvPr/>
            </p:nvSpPr>
            <p:spPr bwMode="auto">
              <a:xfrm>
                <a:off x="2910" y="1883"/>
                <a:ext cx="14" cy="15"/>
              </a:xfrm>
              <a:custGeom>
                <a:avLst/>
                <a:gdLst>
                  <a:gd name="T0" fmla="*/ 10 w 29"/>
                  <a:gd name="T1" fmla="*/ 0 h 29"/>
                  <a:gd name="T2" fmla="*/ 9 w 29"/>
                  <a:gd name="T3" fmla="*/ 0 h 29"/>
                  <a:gd name="T4" fmla="*/ 0 w 29"/>
                  <a:gd name="T5" fmla="*/ 6 h 29"/>
                  <a:gd name="T6" fmla="*/ 3 w 29"/>
                  <a:gd name="T7" fmla="*/ 15 h 29"/>
                  <a:gd name="T8" fmla="*/ 12 w 29"/>
                  <a:gd name="T9" fmla="*/ 9 h 29"/>
                  <a:gd name="T10" fmla="*/ 12 w 29"/>
                  <a:gd name="T11" fmla="*/ 9 h 29"/>
                  <a:gd name="T12" fmla="*/ 12 w 29"/>
                  <a:gd name="T13" fmla="*/ 9 h 29"/>
                  <a:gd name="T14" fmla="*/ 14 w 29"/>
                  <a:gd name="T15" fmla="*/ 6 h 29"/>
                  <a:gd name="T16" fmla="*/ 14 w 29"/>
                  <a:gd name="T17" fmla="*/ 3 h 29"/>
                  <a:gd name="T18" fmla="*/ 12 w 29"/>
                  <a:gd name="T19" fmla="*/ 0 h 29"/>
                  <a:gd name="T20" fmla="*/ 9 w 29"/>
                  <a:gd name="T21" fmla="*/ 0 h 29"/>
                  <a:gd name="T22" fmla="*/ 10 w 29"/>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20" y="0"/>
                    </a:moveTo>
                    <a:lnTo>
                      <a:pt x="19" y="0"/>
                    </a:lnTo>
                    <a:lnTo>
                      <a:pt x="0" y="11"/>
                    </a:lnTo>
                    <a:lnTo>
                      <a:pt x="7" y="29"/>
                    </a:lnTo>
                    <a:lnTo>
                      <a:pt x="25" y="18"/>
                    </a:lnTo>
                    <a:lnTo>
                      <a:pt x="24" y="18"/>
                    </a:lnTo>
                    <a:lnTo>
                      <a:pt x="25" y="18"/>
                    </a:lnTo>
                    <a:lnTo>
                      <a:pt x="29" y="12"/>
                    </a:lnTo>
                    <a:lnTo>
                      <a:pt x="29" y="5"/>
                    </a:lnTo>
                    <a:lnTo>
                      <a:pt x="24" y="0"/>
                    </a:lnTo>
                    <a:lnTo>
                      <a:pt x="19"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23" name="Freeform 961"/>
              <p:cNvSpPr>
                <a:spLocks/>
              </p:cNvSpPr>
              <p:nvPr/>
            </p:nvSpPr>
            <p:spPr bwMode="auto">
              <a:xfrm>
                <a:off x="2920" y="1879"/>
                <a:ext cx="14" cy="13"/>
              </a:xfrm>
              <a:custGeom>
                <a:avLst/>
                <a:gdLst>
                  <a:gd name="T0" fmla="*/ 9 w 27"/>
                  <a:gd name="T1" fmla="*/ 0 h 27"/>
                  <a:gd name="T2" fmla="*/ 10 w 27"/>
                  <a:gd name="T3" fmla="*/ 0 h 27"/>
                  <a:gd name="T4" fmla="*/ 0 w 27"/>
                  <a:gd name="T5" fmla="*/ 4 h 27"/>
                  <a:gd name="T6" fmla="*/ 2 w 27"/>
                  <a:gd name="T7" fmla="*/ 13 h 27"/>
                  <a:gd name="T8" fmla="*/ 11 w 27"/>
                  <a:gd name="T9" fmla="*/ 9 h 27"/>
                  <a:gd name="T10" fmla="*/ 12 w 27"/>
                  <a:gd name="T11" fmla="*/ 9 h 27"/>
                  <a:gd name="T12" fmla="*/ 11 w 27"/>
                  <a:gd name="T13" fmla="*/ 9 h 27"/>
                  <a:gd name="T14" fmla="*/ 14 w 27"/>
                  <a:gd name="T15" fmla="*/ 6 h 27"/>
                  <a:gd name="T16" fmla="*/ 14 w 27"/>
                  <a:gd name="T17" fmla="*/ 2 h 27"/>
                  <a:gd name="T18" fmla="*/ 12 w 27"/>
                  <a:gd name="T19" fmla="*/ 0 h 27"/>
                  <a:gd name="T20" fmla="*/ 10 w 27"/>
                  <a:gd name="T21" fmla="*/ 0 h 27"/>
                  <a:gd name="T22" fmla="*/ 9 w 27"/>
                  <a:gd name="T23" fmla="*/ 0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7" h="27">
                    <a:moveTo>
                      <a:pt x="17" y="0"/>
                    </a:moveTo>
                    <a:lnTo>
                      <a:pt x="19" y="0"/>
                    </a:lnTo>
                    <a:lnTo>
                      <a:pt x="0" y="9"/>
                    </a:lnTo>
                    <a:lnTo>
                      <a:pt x="4" y="27"/>
                    </a:lnTo>
                    <a:lnTo>
                      <a:pt x="22" y="18"/>
                    </a:lnTo>
                    <a:lnTo>
                      <a:pt x="24" y="18"/>
                    </a:lnTo>
                    <a:lnTo>
                      <a:pt x="22" y="18"/>
                    </a:lnTo>
                    <a:lnTo>
                      <a:pt x="27" y="12"/>
                    </a:lnTo>
                    <a:lnTo>
                      <a:pt x="27" y="5"/>
                    </a:lnTo>
                    <a:lnTo>
                      <a:pt x="24" y="0"/>
                    </a:lnTo>
                    <a:lnTo>
                      <a:pt x="19" y="0"/>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24" name="Freeform 962"/>
              <p:cNvSpPr>
                <a:spLocks/>
              </p:cNvSpPr>
              <p:nvPr/>
            </p:nvSpPr>
            <p:spPr bwMode="auto">
              <a:xfrm>
                <a:off x="2929" y="1873"/>
                <a:ext cx="14" cy="15"/>
              </a:xfrm>
              <a:custGeom>
                <a:avLst/>
                <a:gdLst>
                  <a:gd name="T0" fmla="*/ 9 w 28"/>
                  <a:gd name="T1" fmla="*/ 0 h 29"/>
                  <a:gd name="T2" fmla="*/ 9 w 28"/>
                  <a:gd name="T3" fmla="*/ 0 h 29"/>
                  <a:gd name="T4" fmla="*/ 0 w 28"/>
                  <a:gd name="T5" fmla="*/ 6 h 29"/>
                  <a:gd name="T6" fmla="*/ 4 w 28"/>
                  <a:gd name="T7" fmla="*/ 15 h 29"/>
                  <a:gd name="T8" fmla="*/ 13 w 28"/>
                  <a:gd name="T9" fmla="*/ 9 h 29"/>
                  <a:gd name="T10" fmla="*/ 13 w 28"/>
                  <a:gd name="T11" fmla="*/ 9 h 29"/>
                  <a:gd name="T12" fmla="*/ 13 w 28"/>
                  <a:gd name="T13" fmla="*/ 9 h 29"/>
                  <a:gd name="T14" fmla="*/ 14 w 28"/>
                  <a:gd name="T15" fmla="*/ 7 h 29"/>
                  <a:gd name="T16" fmla="*/ 14 w 28"/>
                  <a:gd name="T17" fmla="*/ 3 h 29"/>
                  <a:gd name="T18" fmla="*/ 12 w 28"/>
                  <a:gd name="T19" fmla="*/ 0 h 29"/>
                  <a:gd name="T20" fmla="*/ 9 w 28"/>
                  <a:gd name="T21" fmla="*/ 0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18" y="0"/>
                    </a:moveTo>
                    <a:lnTo>
                      <a:pt x="18" y="0"/>
                    </a:lnTo>
                    <a:lnTo>
                      <a:pt x="0" y="11"/>
                    </a:lnTo>
                    <a:lnTo>
                      <a:pt x="7" y="29"/>
                    </a:lnTo>
                    <a:lnTo>
                      <a:pt x="25" y="18"/>
                    </a:lnTo>
                    <a:lnTo>
                      <a:pt x="28" y="13"/>
                    </a:lnTo>
                    <a:lnTo>
                      <a:pt x="28" y="5"/>
                    </a:lnTo>
                    <a:lnTo>
                      <a:pt x="23" y="0"/>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25" name="Freeform 963"/>
              <p:cNvSpPr>
                <a:spLocks/>
              </p:cNvSpPr>
              <p:nvPr/>
            </p:nvSpPr>
            <p:spPr bwMode="auto">
              <a:xfrm>
                <a:off x="2938" y="1868"/>
                <a:ext cx="14" cy="14"/>
              </a:xfrm>
              <a:custGeom>
                <a:avLst/>
                <a:gdLst>
                  <a:gd name="T0" fmla="*/ 9 w 29"/>
                  <a:gd name="T1" fmla="*/ 0 h 29"/>
                  <a:gd name="T2" fmla="*/ 9 w 29"/>
                  <a:gd name="T3" fmla="*/ 0 h 29"/>
                  <a:gd name="T4" fmla="*/ 0 w 29"/>
                  <a:gd name="T5" fmla="*/ 5 h 29"/>
                  <a:gd name="T6" fmla="*/ 3 w 29"/>
                  <a:gd name="T7" fmla="*/ 14 h 29"/>
                  <a:gd name="T8" fmla="*/ 12 w 29"/>
                  <a:gd name="T9" fmla="*/ 9 h 29"/>
                  <a:gd name="T10" fmla="*/ 12 w 29"/>
                  <a:gd name="T11" fmla="*/ 9 h 29"/>
                  <a:gd name="T12" fmla="*/ 12 w 29"/>
                  <a:gd name="T13" fmla="*/ 9 h 29"/>
                  <a:gd name="T14" fmla="*/ 14 w 29"/>
                  <a:gd name="T15" fmla="*/ 6 h 29"/>
                  <a:gd name="T16" fmla="*/ 14 w 29"/>
                  <a:gd name="T17" fmla="*/ 2 h 29"/>
                  <a:gd name="T18" fmla="*/ 12 w 29"/>
                  <a:gd name="T19" fmla="*/ 0 h 29"/>
                  <a:gd name="T20" fmla="*/ 9 w 29"/>
                  <a:gd name="T21" fmla="*/ 0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 h="29">
                    <a:moveTo>
                      <a:pt x="19" y="0"/>
                    </a:moveTo>
                    <a:lnTo>
                      <a:pt x="19" y="0"/>
                    </a:lnTo>
                    <a:lnTo>
                      <a:pt x="0" y="11"/>
                    </a:lnTo>
                    <a:lnTo>
                      <a:pt x="7" y="29"/>
                    </a:lnTo>
                    <a:lnTo>
                      <a:pt x="25" y="18"/>
                    </a:lnTo>
                    <a:lnTo>
                      <a:pt x="29" y="13"/>
                    </a:lnTo>
                    <a:lnTo>
                      <a:pt x="29" y="5"/>
                    </a:lnTo>
                    <a:lnTo>
                      <a:pt x="24" y="0"/>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26" name="Freeform 964"/>
              <p:cNvSpPr>
                <a:spLocks/>
              </p:cNvSpPr>
              <p:nvPr/>
            </p:nvSpPr>
            <p:spPr bwMode="auto">
              <a:xfrm>
                <a:off x="2947" y="1863"/>
                <a:ext cx="14" cy="14"/>
              </a:xfrm>
              <a:custGeom>
                <a:avLst/>
                <a:gdLst>
                  <a:gd name="T0" fmla="*/ 10 w 28"/>
                  <a:gd name="T1" fmla="*/ 0 h 29"/>
                  <a:gd name="T2" fmla="*/ 9 w 28"/>
                  <a:gd name="T3" fmla="*/ 0 h 29"/>
                  <a:gd name="T4" fmla="*/ 0 w 28"/>
                  <a:gd name="T5" fmla="*/ 5 h 29"/>
                  <a:gd name="T6" fmla="*/ 3 w 28"/>
                  <a:gd name="T7" fmla="*/ 14 h 29"/>
                  <a:gd name="T8" fmla="*/ 13 w 28"/>
                  <a:gd name="T9" fmla="*/ 9 h 29"/>
                  <a:gd name="T10" fmla="*/ 12 w 28"/>
                  <a:gd name="T11" fmla="*/ 9 h 29"/>
                  <a:gd name="T12" fmla="*/ 13 w 28"/>
                  <a:gd name="T13" fmla="*/ 9 h 29"/>
                  <a:gd name="T14" fmla="*/ 14 w 28"/>
                  <a:gd name="T15" fmla="*/ 6 h 29"/>
                  <a:gd name="T16" fmla="*/ 14 w 28"/>
                  <a:gd name="T17" fmla="*/ 3 h 29"/>
                  <a:gd name="T18" fmla="*/ 12 w 28"/>
                  <a:gd name="T19" fmla="*/ 0 h 29"/>
                  <a:gd name="T20" fmla="*/ 9 w 28"/>
                  <a:gd name="T21" fmla="*/ 0 h 29"/>
                  <a:gd name="T22" fmla="*/ 10 w 28"/>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20" y="0"/>
                    </a:moveTo>
                    <a:lnTo>
                      <a:pt x="18" y="0"/>
                    </a:lnTo>
                    <a:lnTo>
                      <a:pt x="0" y="11"/>
                    </a:lnTo>
                    <a:lnTo>
                      <a:pt x="6" y="29"/>
                    </a:lnTo>
                    <a:lnTo>
                      <a:pt x="25" y="18"/>
                    </a:lnTo>
                    <a:lnTo>
                      <a:pt x="23" y="18"/>
                    </a:lnTo>
                    <a:lnTo>
                      <a:pt x="25" y="18"/>
                    </a:lnTo>
                    <a:lnTo>
                      <a:pt x="28" y="13"/>
                    </a:lnTo>
                    <a:lnTo>
                      <a:pt x="28" y="6"/>
                    </a:lnTo>
                    <a:lnTo>
                      <a:pt x="23" y="0"/>
                    </a:lnTo>
                    <a:lnTo>
                      <a:pt x="18"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27" name="Freeform 965"/>
              <p:cNvSpPr>
                <a:spLocks/>
              </p:cNvSpPr>
              <p:nvPr/>
            </p:nvSpPr>
            <p:spPr bwMode="auto">
              <a:xfrm>
                <a:off x="2957" y="1858"/>
                <a:ext cx="13" cy="14"/>
              </a:xfrm>
              <a:custGeom>
                <a:avLst/>
                <a:gdLst>
                  <a:gd name="T0" fmla="*/ 8 w 27"/>
                  <a:gd name="T1" fmla="*/ 0 h 27"/>
                  <a:gd name="T2" fmla="*/ 9 w 27"/>
                  <a:gd name="T3" fmla="*/ 0 h 27"/>
                  <a:gd name="T4" fmla="*/ 0 w 27"/>
                  <a:gd name="T5" fmla="*/ 5 h 27"/>
                  <a:gd name="T6" fmla="*/ 1 w 27"/>
                  <a:gd name="T7" fmla="*/ 14 h 27"/>
                  <a:gd name="T8" fmla="*/ 11 w 27"/>
                  <a:gd name="T9" fmla="*/ 9 h 27"/>
                  <a:gd name="T10" fmla="*/ 11 w 27"/>
                  <a:gd name="T11" fmla="*/ 9 h 27"/>
                  <a:gd name="T12" fmla="*/ 11 w 27"/>
                  <a:gd name="T13" fmla="*/ 9 h 27"/>
                  <a:gd name="T14" fmla="*/ 13 w 27"/>
                  <a:gd name="T15" fmla="*/ 7 h 27"/>
                  <a:gd name="T16" fmla="*/ 13 w 27"/>
                  <a:gd name="T17" fmla="*/ 3 h 27"/>
                  <a:gd name="T18" fmla="*/ 11 w 27"/>
                  <a:gd name="T19" fmla="*/ 0 h 27"/>
                  <a:gd name="T20" fmla="*/ 9 w 27"/>
                  <a:gd name="T21" fmla="*/ 0 h 27"/>
                  <a:gd name="T22" fmla="*/ 8 w 27"/>
                  <a:gd name="T23" fmla="*/ 0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7" h="27">
                    <a:moveTo>
                      <a:pt x="17" y="0"/>
                    </a:moveTo>
                    <a:lnTo>
                      <a:pt x="18" y="0"/>
                    </a:lnTo>
                    <a:lnTo>
                      <a:pt x="0" y="9"/>
                    </a:lnTo>
                    <a:lnTo>
                      <a:pt x="3" y="27"/>
                    </a:lnTo>
                    <a:lnTo>
                      <a:pt x="22" y="18"/>
                    </a:lnTo>
                    <a:lnTo>
                      <a:pt x="23" y="18"/>
                    </a:lnTo>
                    <a:lnTo>
                      <a:pt x="22" y="18"/>
                    </a:lnTo>
                    <a:lnTo>
                      <a:pt x="27" y="13"/>
                    </a:lnTo>
                    <a:lnTo>
                      <a:pt x="27" y="6"/>
                    </a:lnTo>
                    <a:lnTo>
                      <a:pt x="23" y="0"/>
                    </a:lnTo>
                    <a:lnTo>
                      <a:pt x="18" y="0"/>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28" name="Freeform 966"/>
              <p:cNvSpPr>
                <a:spLocks/>
              </p:cNvSpPr>
              <p:nvPr/>
            </p:nvSpPr>
            <p:spPr bwMode="auto">
              <a:xfrm>
                <a:off x="2965" y="1853"/>
                <a:ext cx="14" cy="14"/>
              </a:xfrm>
              <a:custGeom>
                <a:avLst/>
                <a:gdLst>
                  <a:gd name="T0" fmla="*/ 9 w 28"/>
                  <a:gd name="T1" fmla="*/ 0 h 29"/>
                  <a:gd name="T2" fmla="*/ 9 w 28"/>
                  <a:gd name="T3" fmla="*/ 0 h 29"/>
                  <a:gd name="T4" fmla="*/ 0 w 28"/>
                  <a:gd name="T5" fmla="*/ 5 h 29"/>
                  <a:gd name="T6" fmla="*/ 3 w 28"/>
                  <a:gd name="T7" fmla="*/ 14 h 29"/>
                  <a:gd name="T8" fmla="*/ 13 w 28"/>
                  <a:gd name="T9" fmla="*/ 9 h 29"/>
                  <a:gd name="T10" fmla="*/ 13 w 28"/>
                  <a:gd name="T11" fmla="*/ 9 h 29"/>
                  <a:gd name="T12" fmla="*/ 13 w 28"/>
                  <a:gd name="T13" fmla="*/ 9 h 29"/>
                  <a:gd name="T14" fmla="*/ 14 w 28"/>
                  <a:gd name="T15" fmla="*/ 6 h 29"/>
                  <a:gd name="T16" fmla="*/ 14 w 28"/>
                  <a:gd name="T17" fmla="*/ 3 h 29"/>
                  <a:gd name="T18" fmla="*/ 12 w 28"/>
                  <a:gd name="T19" fmla="*/ 0 h 29"/>
                  <a:gd name="T20" fmla="*/ 9 w 28"/>
                  <a:gd name="T21" fmla="*/ 0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18" y="0"/>
                    </a:moveTo>
                    <a:lnTo>
                      <a:pt x="18" y="0"/>
                    </a:lnTo>
                    <a:lnTo>
                      <a:pt x="0" y="11"/>
                    </a:lnTo>
                    <a:lnTo>
                      <a:pt x="6" y="29"/>
                    </a:lnTo>
                    <a:lnTo>
                      <a:pt x="25" y="18"/>
                    </a:lnTo>
                    <a:lnTo>
                      <a:pt x="28" y="13"/>
                    </a:lnTo>
                    <a:lnTo>
                      <a:pt x="28" y="6"/>
                    </a:lnTo>
                    <a:lnTo>
                      <a:pt x="23" y="0"/>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29" name="Freeform 967"/>
              <p:cNvSpPr>
                <a:spLocks/>
              </p:cNvSpPr>
              <p:nvPr/>
            </p:nvSpPr>
            <p:spPr bwMode="auto">
              <a:xfrm>
                <a:off x="2974" y="1847"/>
                <a:ext cx="14" cy="15"/>
              </a:xfrm>
              <a:custGeom>
                <a:avLst/>
                <a:gdLst>
                  <a:gd name="T0" fmla="*/ 9 w 27"/>
                  <a:gd name="T1" fmla="*/ 0 h 29"/>
                  <a:gd name="T2" fmla="*/ 9 w 27"/>
                  <a:gd name="T3" fmla="*/ 0 h 29"/>
                  <a:gd name="T4" fmla="*/ 0 w 27"/>
                  <a:gd name="T5" fmla="*/ 6 h 29"/>
                  <a:gd name="T6" fmla="*/ 4 w 27"/>
                  <a:gd name="T7" fmla="*/ 15 h 29"/>
                  <a:gd name="T8" fmla="*/ 12 w 27"/>
                  <a:gd name="T9" fmla="*/ 10 h 29"/>
                  <a:gd name="T10" fmla="*/ 12 w 27"/>
                  <a:gd name="T11" fmla="*/ 10 h 29"/>
                  <a:gd name="T12" fmla="*/ 12 w 27"/>
                  <a:gd name="T13" fmla="*/ 10 h 29"/>
                  <a:gd name="T14" fmla="*/ 14 w 27"/>
                  <a:gd name="T15" fmla="*/ 7 h 29"/>
                  <a:gd name="T16" fmla="*/ 14 w 27"/>
                  <a:gd name="T17" fmla="*/ 3 h 29"/>
                  <a:gd name="T18" fmla="*/ 11 w 27"/>
                  <a:gd name="T19" fmla="*/ 0 h 29"/>
                  <a:gd name="T20" fmla="*/ 9 w 27"/>
                  <a:gd name="T21" fmla="*/ 0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7" h="29">
                    <a:moveTo>
                      <a:pt x="17" y="0"/>
                    </a:moveTo>
                    <a:lnTo>
                      <a:pt x="17" y="0"/>
                    </a:lnTo>
                    <a:lnTo>
                      <a:pt x="0" y="11"/>
                    </a:lnTo>
                    <a:lnTo>
                      <a:pt x="7" y="29"/>
                    </a:lnTo>
                    <a:lnTo>
                      <a:pt x="23" y="19"/>
                    </a:lnTo>
                    <a:lnTo>
                      <a:pt x="27" y="13"/>
                    </a:lnTo>
                    <a:lnTo>
                      <a:pt x="27" y="6"/>
                    </a:lnTo>
                    <a:lnTo>
                      <a:pt x="22" y="0"/>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30" name="Freeform 968"/>
              <p:cNvSpPr>
                <a:spLocks/>
              </p:cNvSpPr>
              <p:nvPr/>
            </p:nvSpPr>
            <p:spPr bwMode="auto">
              <a:xfrm>
                <a:off x="2983" y="1842"/>
                <a:ext cx="14" cy="14"/>
              </a:xfrm>
              <a:custGeom>
                <a:avLst/>
                <a:gdLst>
                  <a:gd name="T0" fmla="*/ 10 w 28"/>
                  <a:gd name="T1" fmla="*/ 0 h 29"/>
                  <a:gd name="T2" fmla="*/ 9 w 28"/>
                  <a:gd name="T3" fmla="*/ 0 h 29"/>
                  <a:gd name="T4" fmla="*/ 0 w 28"/>
                  <a:gd name="T5" fmla="*/ 5 h 29"/>
                  <a:gd name="T6" fmla="*/ 3 w 28"/>
                  <a:gd name="T7" fmla="*/ 14 h 29"/>
                  <a:gd name="T8" fmla="*/ 13 w 28"/>
                  <a:gd name="T9" fmla="*/ 9 h 29"/>
                  <a:gd name="T10" fmla="*/ 12 w 28"/>
                  <a:gd name="T11" fmla="*/ 9 h 29"/>
                  <a:gd name="T12" fmla="*/ 13 w 28"/>
                  <a:gd name="T13" fmla="*/ 9 h 29"/>
                  <a:gd name="T14" fmla="*/ 14 w 28"/>
                  <a:gd name="T15" fmla="*/ 6 h 29"/>
                  <a:gd name="T16" fmla="*/ 14 w 28"/>
                  <a:gd name="T17" fmla="*/ 2 h 29"/>
                  <a:gd name="T18" fmla="*/ 12 w 28"/>
                  <a:gd name="T19" fmla="*/ 0 h 29"/>
                  <a:gd name="T20" fmla="*/ 9 w 28"/>
                  <a:gd name="T21" fmla="*/ 0 h 29"/>
                  <a:gd name="T22" fmla="*/ 10 w 28"/>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20" y="0"/>
                    </a:moveTo>
                    <a:lnTo>
                      <a:pt x="18" y="0"/>
                    </a:lnTo>
                    <a:lnTo>
                      <a:pt x="0" y="10"/>
                    </a:lnTo>
                    <a:lnTo>
                      <a:pt x="6" y="29"/>
                    </a:lnTo>
                    <a:lnTo>
                      <a:pt x="25" y="18"/>
                    </a:lnTo>
                    <a:lnTo>
                      <a:pt x="23" y="18"/>
                    </a:lnTo>
                    <a:lnTo>
                      <a:pt x="25" y="18"/>
                    </a:lnTo>
                    <a:lnTo>
                      <a:pt x="28" y="12"/>
                    </a:lnTo>
                    <a:lnTo>
                      <a:pt x="28" y="5"/>
                    </a:lnTo>
                    <a:lnTo>
                      <a:pt x="23" y="0"/>
                    </a:lnTo>
                    <a:lnTo>
                      <a:pt x="18"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31" name="Freeform 969"/>
              <p:cNvSpPr>
                <a:spLocks/>
              </p:cNvSpPr>
              <p:nvPr/>
            </p:nvSpPr>
            <p:spPr bwMode="auto">
              <a:xfrm>
                <a:off x="2993" y="1837"/>
                <a:ext cx="13" cy="14"/>
              </a:xfrm>
              <a:custGeom>
                <a:avLst/>
                <a:gdLst>
                  <a:gd name="T0" fmla="*/ 8 w 26"/>
                  <a:gd name="T1" fmla="*/ 0 h 27"/>
                  <a:gd name="T2" fmla="*/ 9 w 26"/>
                  <a:gd name="T3" fmla="*/ 0 h 27"/>
                  <a:gd name="T4" fmla="*/ 0 w 26"/>
                  <a:gd name="T5" fmla="*/ 5 h 27"/>
                  <a:gd name="T6" fmla="*/ 2 w 26"/>
                  <a:gd name="T7" fmla="*/ 14 h 27"/>
                  <a:gd name="T8" fmla="*/ 11 w 26"/>
                  <a:gd name="T9" fmla="*/ 9 h 27"/>
                  <a:gd name="T10" fmla="*/ 12 w 26"/>
                  <a:gd name="T11" fmla="*/ 9 h 27"/>
                  <a:gd name="T12" fmla="*/ 11 w 26"/>
                  <a:gd name="T13" fmla="*/ 9 h 27"/>
                  <a:gd name="T14" fmla="*/ 13 w 26"/>
                  <a:gd name="T15" fmla="*/ 6 h 27"/>
                  <a:gd name="T16" fmla="*/ 13 w 26"/>
                  <a:gd name="T17" fmla="*/ 3 h 27"/>
                  <a:gd name="T18" fmla="*/ 12 w 26"/>
                  <a:gd name="T19" fmla="*/ 0 h 27"/>
                  <a:gd name="T20" fmla="*/ 9 w 26"/>
                  <a:gd name="T21" fmla="*/ 0 h 27"/>
                  <a:gd name="T22" fmla="*/ 8 w 26"/>
                  <a:gd name="T23" fmla="*/ 0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 h="27">
                    <a:moveTo>
                      <a:pt x="16" y="0"/>
                    </a:moveTo>
                    <a:lnTo>
                      <a:pt x="18" y="0"/>
                    </a:lnTo>
                    <a:lnTo>
                      <a:pt x="0" y="9"/>
                    </a:lnTo>
                    <a:lnTo>
                      <a:pt x="3" y="27"/>
                    </a:lnTo>
                    <a:lnTo>
                      <a:pt x="21" y="18"/>
                    </a:lnTo>
                    <a:lnTo>
                      <a:pt x="23" y="18"/>
                    </a:lnTo>
                    <a:lnTo>
                      <a:pt x="21" y="18"/>
                    </a:lnTo>
                    <a:lnTo>
                      <a:pt x="26" y="12"/>
                    </a:lnTo>
                    <a:lnTo>
                      <a:pt x="26" y="5"/>
                    </a:lnTo>
                    <a:lnTo>
                      <a:pt x="23" y="0"/>
                    </a:lnTo>
                    <a:lnTo>
                      <a:pt x="18" y="0"/>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32" name="Freeform 970"/>
              <p:cNvSpPr>
                <a:spLocks/>
              </p:cNvSpPr>
              <p:nvPr/>
            </p:nvSpPr>
            <p:spPr bwMode="auto">
              <a:xfrm>
                <a:off x="3001" y="1832"/>
                <a:ext cx="14" cy="14"/>
              </a:xfrm>
              <a:custGeom>
                <a:avLst/>
                <a:gdLst>
                  <a:gd name="T0" fmla="*/ 9 w 29"/>
                  <a:gd name="T1" fmla="*/ 0 h 29"/>
                  <a:gd name="T2" fmla="*/ 9 w 29"/>
                  <a:gd name="T3" fmla="*/ 0 h 29"/>
                  <a:gd name="T4" fmla="*/ 0 w 29"/>
                  <a:gd name="T5" fmla="*/ 5 h 29"/>
                  <a:gd name="T6" fmla="*/ 3 w 29"/>
                  <a:gd name="T7" fmla="*/ 14 h 29"/>
                  <a:gd name="T8" fmla="*/ 13 w 29"/>
                  <a:gd name="T9" fmla="*/ 9 h 29"/>
                  <a:gd name="T10" fmla="*/ 13 w 29"/>
                  <a:gd name="T11" fmla="*/ 9 h 29"/>
                  <a:gd name="T12" fmla="*/ 13 w 29"/>
                  <a:gd name="T13" fmla="*/ 9 h 29"/>
                  <a:gd name="T14" fmla="*/ 14 w 29"/>
                  <a:gd name="T15" fmla="*/ 6 h 29"/>
                  <a:gd name="T16" fmla="*/ 14 w 29"/>
                  <a:gd name="T17" fmla="*/ 2 h 29"/>
                  <a:gd name="T18" fmla="*/ 12 w 29"/>
                  <a:gd name="T19" fmla="*/ 0 h 29"/>
                  <a:gd name="T20" fmla="*/ 9 w 29"/>
                  <a:gd name="T21" fmla="*/ 0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 h="29">
                    <a:moveTo>
                      <a:pt x="19" y="0"/>
                    </a:moveTo>
                    <a:lnTo>
                      <a:pt x="19" y="0"/>
                    </a:lnTo>
                    <a:lnTo>
                      <a:pt x="0" y="11"/>
                    </a:lnTo>
                    <a:lnTo>
                      <a:pt x="7" y="29"/>
                    </a:lnTo>
                    <a:lnTo>
                      <a:pt x="26" y="18"/>
                    </a:lnTo>
                    <a:lnTo>
                      <a:pt x="29" y="12"/>
                    </a:lnTo>
                    <a:lnTo>
                      <a:pt x="29" y="5"/>
                    </a:lnTo>
                    <a:lnTo>
                      <a:pt x="24" y="0"/>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33" name="Freeform 971"/>
              <p:cNvSpPr>
                <a:spLocks/>
              </p:cNvSpPr>
              <p:nvPr/>
            </p:nvSpPr>
            <p:spPr bwMode="auto">
              <a:xfrm>
                <a:off x="3010" y="1826"/>
                <a:ext cx="15" cy="15"/>
              </a:xfrm>
              <a:custGeom>
                <a:avLst/>
                <a:gdLst>
                  <a:gd name="T0" fmla="*/ 10 w 28"/>
                  <a:gd name="T1" fmla="*/ 0 h 29"/>
                  <a:gd name="T2" fmla="*/ 10 w 28"/>
                  <a:gd name="T3" fmla="*/ 0 h 29"/>
                  <a:gd name="T4" fmla="*/ 0 w 28"/>
                  <a:gd name="T5" fmla="*/ 6 h 29"/>
                  <a:gd name="T6" fmla="*/ 4 w 28"/>
                  <a:gd name="T7" fmla="*/ 15 h 29"/>
                  <a:gd name="T8" fmla="*/ 13 w 28"/>
                  <a:gd name="T9" fmla="*/ 9 h 29"/>
                  <a:gd name="T10" fmla="*/ 13 w 28"/>
                  <a:gd name="T11" fmla="*/ 9 h 29"/>
                  <a:gd name="T12" fmla="*/ 13 w 28"/>
                  <a:gd name="T13" fmla="*/ 9 h 29"/>
                  <a:gd name="T14" fmla="*/ 15 w 28"/>
                  <a:gd name="T15" fmla="*/ 6 h 29"/>
                  <a:gd name="T16" fmla="*/ 15 w 28"/>
                  <a:gd name="T17" fmla="*/ 3 h 29"/>
                  <a:gd name="T18" fmla="*/ 12 w 28"/>
                  <a:gd name="T19" fmla="*/ 0 h 29"/>
                  <a:gd name="T20" fmla="*/ 10 w 28"/>
                  <a:gd name="T21" fmla="*/ 0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18" y="0"/>
                    </a:moveTo>
                    <a:lnTo>
                      <a:pt x="18" y="0"/>
                    </a:lnTo>
                    <a:lnTo>
                      <a:pt x="0" y="11"/>
                    </a:lnTo>
                    <a:lnTo>
                      <a:pt x="7" y="29"/>
                    </a:lnTo>
                    <a:lnTo>
                      <a:pt x="25" y="18"/>
                    </a:lnTo>
                    <a:lnTo>
                      <a:pt x="28" y="12"/>
                    </a:lnTo>
                    <a:lnTo>
                      <a:pt x="28" y="5"/>
                    </a:lnTo>
                    <a:lnTo>
                      <a:pt x="23" y="0"/>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34" name="Freeform 972"/>
              <p:cNvSpPr>
                <a:spLocks/>
              </p:cNvSpPr>
              <p:nvPr/>
            </p:nvSpPr>
            <p:spPr bwMode="auto">
              <a:xfrm>
                <a:off x="3020" y="1821"/>
                <a:ext cx="14" cy="14"/>
              </a:xfrm>
              <a:custGeom>
                <a:avLst/>
                <a:gdLst>
                  <a:gd name="T0" fmla="*/ 10 w 29"/>
                  <a:gd name="T1" fmla="*/ 0 h 29"/>
                  <a:gd name="T2" fmla="*/ 9 w 29"/>
                  <a:gd name="T3" fmla="*/ 0 h 29"/>
                  <a:gd name="T4" fmla="*/ 0 w 29"/>
                  <a:gd name="T5" fmla="*/ 5 h 29"/>
                  <a:gd name="T6" fmla="*/ 3 w 29"/>
                  <a:gd name="T7" fmla="*/ 14 h 29"/>
                  <a:gd name="T8" fmla="*/ 12 w 29"/>
                  <a:gd name="T9" fmla="*/ 9 h 29"/>
                  <a:gd name="T10" fmla="*/ 12 w 29"/>
                  <a:gd name="T11" fmla="*/ 9 h 29"/>
                  <a:gd name="T12" fmla="*/ 12 w 29"/>
                  <a:gd name="T13" fmla="*/ 9 h 29"/>
                  <a:gd name="T14" fmla="*/ 14 w 29"/>
                  <a:gd name="T15" fmla="*/ 6 h 29"/>
                  <a:gd name="T16" fmla="*/ 14 w 29"/>
                  <a:gd name="T17" fmla="*/ 2 h 29"/>
                  <a:gd name="T18" fmla="*/ 12 w 29"/>
                  <a:gd name="T19" fmla="*/ 0 h 29"/>
                  <a:gd name="T20" fmla="*/ 9 w 29"/>
                  <a:gd name="T21" fmla="*/ 0 h 29"/>
                  <a:gd name="T22" fmla="*/ 10 w 29"/>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20" y="0"/>
                    </a:moveTo>
                    <a:lnTo>
                      <a:pt x="19" y="0"/>
                    </a:lnTo>
                    <a:lnTo>
                      <a:pt x="0" y="11"/>
                    </a:lnTo>
                    <a:lnTo>
                      <a:pt x="7" y="29"/>
                    </a:lnTo>
                    <a:lnTo>
                      <a:pt x="25" y="18"/>
                    </a:lnTo>
                    <a:lnTo>
                      <a:pt x="24" y="18"/>
                    </a:lnTo>
                    <a:lnTo>
                      <a:pt x="25" y="18"/>
                    </a:lnTo>
                    <a:lnTo>
                      <a:pt x="29" y="13"/>
                    </a:lnTo>
                    <a:lnTo>
                      <a:pt x="29" y="5"/>
                    </a:lnTo>
                    <a:lnTo>
                      <a:pt x="24" y="0"/>
                    </a:lnTo>
                    <a:lnTo>
                      <a:pt x="19"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35" name="Freeform 973"/>
              <p:cNvSpPr>
                <a:spLocks/>
              </p:cNvSpPr>
              <p:nvPr/>
            </p:nvSpPr>
            <p:spPr bwMode="auto">
              <a:xfrm>
                <a:off x="3030" y="1816"/>
                <a:ext cx="13" cy="14"/>
              </a:xfrm>
              <a:custGeom>
                <a:avLst/>
                <a:gdLst>
                  <a:gd name="T0" fmla="*/ 8 w 27"/>
                  <a:gd name="T1" fmla="*/ 0 h 27"/>
                  <a:gd name="T2" fmla="*/ 9 w 27"/>
                  <a:gd name="T3" fmla="*/ 0 h 27"/>
                  <a:gd name="T4" fmla="*/ 0 w 27"/>
                  <a:gd name="T5" fmla="*/ 5 h 27"/>
                  <a:gd name="T6" fmla="*/ 2 w 27"/>
                  <a:gd name="T7" fmla="*/ 14 h 27"/>
                  <a:gd name="T8" fmla="*/ 11 w 27"/>
                  <a:gd name="T9" fmla="*/ 9 h 27"/>
                  <a:gd name="T10" fmla="*/ 12 w 27"/>
                  <a:gd name="T11" fmla="*/ 9 h 27"/>
                  <a:gd name="T12" fmla="*/ 11 w 27"/>
                  <a:gd name="T13" fmla="*/ 9 h 27"/>
                  <a:gd name="T14" fmla="*/ 13 w 27"/>
                  <a:gd name="T15" fmla="*/ 7 h 27"/>
                  <a:gd name="T16" fmla="*/ 13 w 27"/>
                  <a:gd name="T17" fmla="*/ 3 h 27"/>
                  <a:gd name="T18" fmla="*/ 12 w 27"/>
                  <a:gd name="T19" fmla="*/ 0 h 27"/>
                  <a:gd name="T20" fmla="*/ 9 w 27"/>
                  <a:gd name="T21" fmla="*/ 0 h 27"/>
                  <a:gd name="T22" fmla="*/ 8 w 27"/>
                  <a:gd name="T23" fmla="*/ 0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7" h="27">
                    <a:moveTo>
                      <a:pt x="17" y="0"/>
                    </a:moveTo>
                    <a:lnTo>
                      <a:pt x="19" y="0"/>
                    </a:lnTo>
                    <a:lnTo>
                      <a:pt x="0" y="9"/>
                    </a:lnTo>
                    <a:lnTo>
                      <a:pt x="4" y="27"/>
                    </a:lnTo>
                    <a:lnTo>
                      <a:pt x="22" y="18"/>
                    </a:lnTo>
                    <a:lnTo>
                      <a:pt x="24" y="18"/>
                    </a:lnTo>
                    <a:lnTo>
                      <a:pt x="22" y="18"/>
                    </a:lnTo>
                    <a:lnTo>
                      <a:pt x="27" y="13"/>
                    </a:lnTo>
                    <a:lnTo>
                      <a:pt x="27" y="5"/>
                    </a:lnTo>
                    <a:lnTo>
                      <a:pt x="24" y="0"/>
                    </a:lnTo>
                    <a:lnTo>
                      <a:pt x="19" y="0"/>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36" name="Freeform 974"/>
              <p:cNvSpPr>
                <a:spLocks/>
              </p:cNvSpPr>
              <p:nvPr/>
            </p:nvSpPr>
            <p:spPr bwMode="auto">
              <a:xfrm>
                <a:off x="3038" y="1811"/>
                <a:ext cx="14" cy="15"/>
              </a:xfrm>
              <a:custGeom>
                <a:avLst/>
                <a:gdLst>
                  <a:gd name="T0" fmla="*/ 9 w 28"/>
                  <a:gd name="T1" fmla="*/ 0 h 29"/>
                  <a:gd name="T2" fmla="*/ 9 w 28"/>
                  <a:gd name="T3" fmla="*/ 0 h 29"/>
                  <a:gd name="T4" fmla="*/ 0 w 28"/>
                  <a:gd name="T5" fmla="*/ 6 h 29"/>
                  <a:gd name="T6" fmla="*/ 4 w 28"/>
                  <a:gd name="T7" fmla="*/ 15 h 29"/>
                  <a:gd name="T8" fmla="*/ 13 w 28"/>
                  <a:gd name="T9" fmla="*/ 9 h 29"/>
                  <a:gd name="T10" fmla="*/ 13 w 28"/>
                  <a:gd name="T11" fmla="*/ 9 h 29"/>
                  <a:gd name="T12" fmla="*/ 13 w 28"/>
                  <a:gd name="T13" fmla="*/ 9 h 29"/>
                  <a:gd name="T14" fmla="*/ 14 w 28"/>
                  <a:gd name="T15" fmla="*/ 7 h 29"/>
                  <a:gd name="T16" fmla="*/ 14 w 28"/>
                  <a:gd name="T17" fmla="*/ 3 h 29"/>
                  <a:gd name="T18" fmla="*/ 12 w 28"/>
                  <a:gd name="T19" fmla="*/ 0 h 29"/>
                  <a:gd name="T20" fmla="*/ 9 w 28"/>
                  <a:gd name="T21" fmla="*/ 0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18" y="0"/>
                    </a:moveTo>
                    <a:lnTo>
                      <a:pt x="18" y="0"/>
                    </a:lnTo>
                    <a:lnTo>
                      <a:pt x="0" y="11"/>
                    </a:lnTo>
                    <a:lnTo>
                      <a:pt x="7" y="29"/>
                    </a:lnTo>
                    <a:lnTo>
                      <a:pt x="25" y="18"/>
                    </a:lnTo>
                    <a:lnTo>
                      <a:pt x="28" y="13"/>
                    </a:lnTo>
                    <a:lnTo>
                      <a:pt x="28" y="6"/>
                    </a:lnTo>
                    <a:lnTo>
                      <a:pt x="23" y="0"/>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37" name="Freeform 975"/>
              <p:cNvSpPr>
                <a:spLocks/>
              </p:cNvSpPr>
              <p:nvPr/>
            </p:nvSpPr>
            <p:spPr bwMode="auto">
              <a:xfrm>
                <a:off x="3047" y="1806"/>
                <a:ext cx="14" cy="14"/>
              </a:xfrm>
              <a:custGeom>
                <a:avLst/>
                <a:gdLst>
                  <a:gd name="T0" fmla="*/ 9 w 29"/>
                  <a:gd name="T1" fmla="*/ 0 h 29"/>
                  <a:gd name="T2" fmla="*/ 9 w 29"/>
                  <a:gd name="T3" fmla="*/ 0 h 29"/>
                  <a:gd name="T4" fmla="*/ 0 w 29"/>
                  <a:gd name="T5" fmla="*/ 5 h 29"/>
                  <a:gd name="T6" fmla="*/ 3 w 29"/>
                  <a:gd name="T7" fmla="*/ 14 h 29"/>
                  <a:gd name="T8" fmla="*/ 12 w 29"/>
                  <a:gd name="T9" fmla="*/ 9 h 29"/>
                  <a:gd name="T10" fmla="*/ 12 w 29"/>
                  <a:gd name="T11" fmla="*/ 9 h 29"/>
                  <a:gd name="T12" fmla="*/ 12 w 29"/>
                  <a:gd name="T13" fmla="*/ 9 h 29"/>
                  <a:gd name="T14" fmla="*/ 14 w 29"/>
                  <a:gd name="T15" fmla="*/ 6 h 29"/>
                  <a:gd name="T16" fmla="*/ 14 w 29"/>
                  <a:gd name="T17" fmla="*/ 3 h 29"/>
                  <a:gd name="T18" fmla="*/ 12 w 29"/>
                  <a:gd name="T19" fmla="*/ 0 h 29"/>
                  <a:gd name="T20" fmla="*/ 9 w 29"/>
                  <a:gd name="T21" fmla="*/ 0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 h="29">
                    <a:moveTo>
                      <a:pt x="19" y="0"/>
                    </a:moveTo>
                    <a:lnTo>
                      <a:pt x="19" y="0"/>
                    </a:lnTo>
                    <a:lnTo>
                      <a:pt x="0" y="11"/>
                    </a:lnTo>
                    <a:lnTo>
                      <a:pt x="7" y="29"/>
                    </a:lnTo>
                    <a:lnTo>
                      <a:pt x="25" y="18"/>
                    </a:lnTo>
                    <a:lnTo>
                      <a:pt x="29" y="13"/>
                    </a:lnTo>
                    <a:lnTo>
                      <a:pt x="29" y="6"/>
                    </a:lnTo>
                    <a:lnTo>
                      <a:pt x="24" y="0"/>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38" name="Freeform 976"/>
              <p:cNvSpPr>
                <a:spLocks/>
              </p:cNvSpPr>
              <p:nvPr/>
            </p:nvSpPr>
            <p:spPr bwMode="auto">
              <a:xfrm>
                <a:off x="3056" y="1800"/>
                <a:ext cx="15" cy="15"/>
              </a:xfrm>
              <a:custGeom>
                <a:avLst/>
                <a:gdLst>
                  <a:gd name="T0" fmla="*/ 11 w 28"/>
                  <a:gd name="T1" fmla="*/ 0 h 29"/>
                  <a:gd name="T2" fmla="*/ 10 w 28"/>
                  <a:gd name="T3" fmla="*/ 0 h 29"/>
                  <a:gd name="T4" fmla="*/ 0 w 28"/>
                  <a:gd name="T5" fmla="*/ 6 h 29"/>
                  <a:gd name="T6" fmla="*/ 3 w 28"/>
                  <a:gd name="T7" fmla="*/ 15 h 29"/>
                  <a:gd name="T8" fmla="*/ 13 w 28"/>
                  <a:gd name="T9" fmla="*/ 9 h 29"/>
                  <a:gd name="T10" fmla="*/ 12 w 28"/>
                  <a:gd name="T11" fmla="*/ 9 h 29"/>
                  <a:gd name="T12" fmla="*/ 13 w 28"/>
                  <a:gd name="T13" fmla="*/ 9 h 29"/>
                  <a:gd name="T14" fmla="*/ 15 w 28"/>
                  <a:gd name="T15" fmla="*/ 7 h 29"/>
                  <a:gd name="T16" fmla="*/ 15 w 28"/>
                  <a:gd name="T17" fmla="*/ 3 h 29"/>
                  <a:gd name="T18" fmla="*/ 12 w 28"/>
                  <a:gd name="T19" fmla="*/ 0 h 29"/>
                  <a:gd name="T20" fmla="*/ 10 w 28"/>
                  <a:gd name="T21" fmla="*/ 0 h 29"/>
                  <a:gd name="T22" fmla="*/ 11 w 28"/>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20" y="0"/>
                    </a:moveTo>
                    <a:lnTo>
                      <a:pt x="18" y="0"/>
                    </a:lnTo>
                    <a:lnTo>
                      <a:pt x="0" y="11"/>
                    </a:lnTo>
                    <a:lnTo>
                      <a:pt x="6" y="29"/>
                    </a:lnTo>
                    <a:lnTo>
                      <a:pt x="25" y="18"/>
                    </a:lnTo>
                    <a:lnTo>
                      <a:pt x="23" y="18"/>
                    </a:lnTo>
                    <a:lnTo>
                      <a:pt x="25" y="18"/>
                    </a:lnTo>
                    <a:lnTo>
                      <a:pt x="28" y="13"/>
                    </a:lnTo>
                    <a:lnTo>
                      <a:pt x="28" y="6"/>
                    </a:lnTo>
                    <a:lnTo>
                      <a:pt x="23" y="0"/>
                    </a:lnTo>
                    <a:lnTo>
                      <a:pt x="18"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39" name="Freeform 977"/>
              <p:cNvSpPr>
                <a:spLocks/>
              </p:cNvSpPr>
              <p:nvPr/>
            </p:nvSpPr>
            <p:spPr bwMode="auto">
              <a:xfrm>
                <a:off x="3066" y="1796"/>
                <a:ext cx="14" cy="13"/>
              </a:xfrm>
              <a:custGeom>
                <a:avLst/>
                <a:gdLst>
                  <a:gd name="T0" fmla="*/ 9 w 27"/>
                  <a:gd name="T1" fmla="*/ 0 h 27"/>
                  <a:gd name="T2" fmla="*/ 9 w 27"/>
                  <a:gd name="T3" fmla="*/ 0 h 27"/>
                  <a:gd name="T4" fmla="*/ 0 w 27"/>
                  <a:gd name="T5" fmla="*/ 4 h 27"/>
                  <a:gd name="T6" fmla="*/ 2 w 27"/>
                  <a:gd name="T7" fmla="*/ 13 h 27"/>
                  <a:gd name="T8" fmla="*/ 11 w 27"/>
                  <a:gd name="T9" fmla="*/ 9 h 27"/>
                  <a:gd name="T10" fmla="*/ 12 w 27"/>
                  <a:gd name="T11" fmla="*/ 9 h 27"/>
                  <a:gd name="T12" fmla="*/ 11 w 27"/>
                  <a:gd name="T13" fmla="*/ 9 h 27"/>
                  <a:gd name="T14" fmla="*/ 14 w 27"/>
                  <a:gd name="T15" fmla="*/ 6 h 27"/>
                  <a:gd name="T16" fmla="*/ 14 w 27"/>
                  <a:gd name="T17" fmla="*/ 3 h 27"/>
                  <a:gd name="T18" fmla="*/ 12 w 27"/>
                  <a:gd name="T19" fmla="*/ 0 h 27"/>
                  <a:gd name="T20" fmla="*/ 9 w 27"/>
                  <a:gd name="T21" fmla="*/ 0 h 27"/>
                  <a:gd name="T22" fmla="*/ 9 w 27"/>
                  <a:gd name="T23" fmla="*/ 0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7" h="27">
                    <a:moveTo>
                      <a:pt x="17" y="0"/>
                    </a:moveTo>
                    <a:lnTo>
                      <a:pt x="18" y="0"/>
                    </a:lnTo>
                    <a:lnTo>
                      <a:pt x="0" y="9"/>
                    </a:lnTo>
                    <a:lnTo>
                      <a:pt x="3" y="27"/>
                    </a:lnTo>
                    <a:lnTo>
                      <a:pt x="22" y="18"/>
                    </a:lnTo>
                    <a:lnTo>
                      <a:pt x="23" y="18"/>
                    </a:lnTo>
                    <a:lnTo>
                      <a:pt x="22" y="18"/>
                    </a:lnTo>
                    <a:lnTo>
                      <a:pt x="27" y="13"/>
                    </a:lnTo>
                    <a:lnTo>
                      <a:pt x="27" y="6"/>
                    </a:lnTo>
                    <a:lnTo>
                      <a:pt x="23" y="0"/>
                    </a:lnTo>
                    <a:lnTo>
                      <a:pt x="18" y="0"/>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40" name="Freeform 978"/>
              <p:cNvSpPr>
                <a:spLocks/>
              </p:cNvSpPr>
              <p:nvPr/>
            </p:nvSpPr>
            <p:spPr bwMode="auto">
              <a:xfrm>
                <a:off x="3075" y="1790"/>
                <a:ext cx="14" cy="15"/>
              </a:xfrm>
              <a:custGeom>
                <a:avLst/>
                <a:gdLst>
                  <a:gd name="T0" fmla="*/ 9 w 28"/>
                  <a:gd name="T1" fmla="*/ 0 h 29"/>
                  <a:gd name="T2" fmla="*/ 9 w 28"/>
                  <a:gd name="T3" fmla="*/ 0 h 29"/>
                  <a:gd name="T4" fmla="*/ 0 w 28"/>
                  <a:gd name="T5" fmla="*/ 6 h 29"/>
                  <a:gd name="T6" fmla="*/ 3 w 28"/>
                  <a:gd name="T7" fmla="*/ 15 h 29"/>
                  <a:gd name="T8" fmla="*/ 13 w 28"/>
                  <a:gd name="T9" fmla="*/ 10 h 29"/>
                  <a:gd name="T10" fmla="*/ 13 w 28"/>
                  <a:gd name="T11" fmla="*/ 10 h 29"/>
                  <a:gd name="T12" fmla="*/ 13 w 28"/>
                  <a:gd name="T13" fmla="*/ 10 h 29"/>
                  <a:gd name="T14" fmla="*/ 14 w 28"/>
                  <a:gd name="T15" fmla="*/ 7 h 29"/>
                  <a:gd name="T16" fmla="*/ 14 w 28"/>
                  <a:gd name="T17" fmla="*/ 3 h 29"/>
                  <a:gd name="T18" fmla="*/ 12 w 28"/>
                  <a:gd name="T19" fmla="*/ 0 h 29"/>
                  <a:gd name="T20" fmla="*/ 9 w 28"/>
                  <a:gd name="T21" fmla="*/ 0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18" y="0"/>
                    </a:moveTo>
                    <a:lnTo>
                      <a:pt x="18" y="0"/>
                    </a:lnTo>
                    <a:lnTo>
                      <a:pt x="0" y="11"/>
                    </a:lnTo>
                    <a:lnTo>
                      <a:pt x="6" y="29"/>
                    </a:lnTo>
                    <a:lnTo>
                      <a:pt x="25" y="19"/>
                    </a:lnTo>
                    <a:lnTo>
                      <a:pt x="28" y="13"/>
                    </a:lnTo>
                    <a:lnTo>
                      <a:pt x="28" y="6"/>
                    </a:lnTo>
                    <a:lnTo>
                      <a:pt x="23" y="0"/>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41" name="Freeform 979"/>
              <p:cNvSpPr>
                <a:spLocks/>
              </p:cNvSpPr>
              <p:nvPr/>
            </p:nvSpPr>
            <p:spPr bwMode="auto">
              <a:xfrm>
                <a:off x="3084" y="1785"/>
                <a:ext cx="14" cy="14"/>
              </a:xfrm>
              <a:custGeom>
                <a:avLst/>
                <a:gdLst>
                  <a:gd name="T0" fmla="*/ 9 w 28"/>
                  <a:gd name="T1" fmla="*/ 0 h 29"/>
                  <a:gd name="T2" fmla="*/ 9 w 28"/>
                  <a:gd name="T3" fmla="*/ 0 h 29"/>
                  <a:gd name="T4" fmla="*/ 0 w 28"/>
                  <a:gd name="T5" fmla="*/ 5 h 29"/>
                  <a:gd name="T6" fmla="*/ 4 w 28"/>
                  <a:gd name="T7" fmla="*/ 14 h 29"/>
                  <a:gd name="T8" fmla="*/ 13 w 28"/>
                  <a:gd name="T9" fmla="*/ 9 h 29"/>
                  <a:gd name="T10" fmla="*/ 13 w 28"/>
                  <a:gd name="T11" fmla="*/ 9 h 29"/>
                  <a:gd name="T12" fmla="*/ 13 w 28"/>
                  <a:gd name="T13" fmla="*/ 9 h 29"/>
                  <a:gd name="T14" fmla="*/ 14 w 28"/>
                  <a:gd name="T15" fmla="*/ 6 h 29"/>
                  <a:gd name="T16" fmla="*/ 14 w 28"/>
                  <a:gd name="T17" fmla="*/ 2 h 29"/>
                  <a:gd name="T18" fmla="*/ 12 w 28"/>
                  <a:gd name="T19" fmla="*/ 0 h 29"/>
                  <a:gd name="T20" fmla="*/ 9 w 28"/>
                  <a:gd name="T21" fmla="*/ 0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18" y="0"/>
                    </a:moveTo>
                    <a:lnTo>
                      <a:pt x="18" y="0"/>
                    </a:lnTo>
                    <a:lnTo>
                      <a:pt x="0" y="10"/>
                    </a:lnTo>
                    <a:lnTo>
                      <a:pt x="7" y="29"/>
                    </a:lnTo>
                    <a:lnTo>
                      <a:pt x="25" y="18"/>
                    </a:lnTo>
                    <a:lnTo>
                      <a:pt x="28" y="12"/>
                    </a:lnTo>
                    <a:lnTo>
                      <a:pt x="28" y="5"/>
                    </a:lnTo>
                    <a:lnTo>
                      <a:pt x="23" y="0"/>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42" name="Freeform 980"/>
              <p:cNvSpPr>
                <a:spLocks/>
              </p:cNvSpPr>
              <p:nvPr/>
            </p:nvSpPr>
            <p:spPr bwMode="auto">
              <a:xfrm>
                <a:off x="3093" y="1779"/>
                <a:ext cx="14" cy="15"/>
              </a:xfrm>
              <a:custGeom>
                <a:avLst/>
                <a:gdLst>
                  <a:gd name="T0" fmla="*/ 10 w 29"/>
                  <a:gd name="T1" fmla="*/ 0 h 29"/>
                  <a:gd name="T2" fmla="*/ 9 w 29"/>
                  <a:gd name="T3" fmla="*/ 0 h 29"/>
                  <a:gd name="T4" fmla="*/ 0 w 29"/>
                  <a:gd name="T5" fmla="*/ 6 h 29"/>
                  <a:gd name="T6" fmla="*/ 3 w 29"/>
                  <a:gd name="T7" fmla="*/ 15 h 29"/>
                  <a:gd name="T8" fmla="*/ 12 w 29"/>
                  <a:gd name="T9" fmla="*/ 9 h 29"/>
                  <a:gd name="T10" fmla="*/ 12 w 29"/>
                  <a:gd name="T11" fmla="*/ 9 h 29"/>
                  <a:gd name="T12" fmla="*/ 12 w 29"/>
                  <a:gd name="T13" fmla="*/ 9 h 29"/>
                  <a:gd name="T14" fmla="*/ 14 w 29"/>
                  <a:gd name="T15" fmla="*/ 6 h 29"/>
                  <a:gd name="T16" fmla="*/ 14 w 29"/>
                  <a:gd name="T17" fmla="*/ 3 h 29"/>
                  <a:gd name="T18" fmla="*/ 12 w 29"/>
                  <a:gd name="T19" fmla="*/ 0 h 29"/>
                  <a:gd name="T20" fmla="*/ 9 w 29"/>
                  <a:gd name="T21" fmla="*/ 0 h 29"/>
                  <a:gd name="T22" fmla="*/ 10 w 29"/>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20" y="0"/>
                    </a:moveTo>
                    <a:lnTo>
                      <a:pt x="19" y="0"/>
                    </a:lnTo>
                    <a:lnTo>
                      <a:pt x="0" y="11"/>
                    </a:lnTo>
                    <a:lnTo>
                      <a:pt x="7" y="29"/>
                    </a:lnTo>
                    <a:lnTo>
                      <a:pt x="25" y="18"/>
                    </a:lnTo>
                    <a:lnTo>
                      <a:pt x="24" y="18"/>
                    </a:lnTo>
                    <a:lnTo>
                      <a:pt x="25" y="18"/>
                    </a:lnTo>
                    <a:lnTo>
                      <a:pt x="29" y="12"/>
                    </a:lnTo>
                    <a:lnTo>
                      <a:pt x="29" y="5"/>
                    </a:lnTo>
                    <a:lnTo>
                      <a:pt x="24" y="0"/>
                    </a:lnTo>
                    <a:lnTo>
                      <a:pt x="19"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43" name="Freeform 981"/>
              <p:cNvSpPr>
                <a:spLocks/>
              </p:cNvSpPr>
              <p:nvPr/>
            </p:nvSpPr>
            <p:spPr bwMode="auto">
              <a:xfrm>
                <a:off x="3103" y="1775"/>
                <a:ext cx="14" cy="13"/>
              </a:xfrm>
              <a:custGeom>
                <a:avLst/>
                <a:gdLst>
                  <a:gd name="T0" fmla="*/ 9 w 27"/>
                  <a:gd name="T1" fmla="*/ 0 h 27"/>
                  <a:gd name="T2" fmla="*/ 10 w 27"/>
                  <a:gd name="T3" fmla="*/ 0 h 27"/>
                  <a:gd name="T4" fmla="*/ 0 w 27"/>
                  <a:gd name="T5" fmla="*/ 4 h 27"/>
                  <a:gd name="T6" fmla="*/ 2 w 27"/>
                  <a:gd name="T7" fmla="*/ 13 h 27"/>
                  <a:gd name="T8" fmla="*/ 11 w 27"/>
                  <a:gd name="T9" fmla="*/ 9 h 27"/>
                  <a:gd name="T10" fmla="*/ 12 w 27"/>
                  <a:gd name="T11" fmla="*/ 9 h 27"/>
                  <a:gd name="T12" fmla="*/ 11 w 27"/>
                  <a:gd name="T13" fmla="*/ 9 h 27"/>
                  <a:gd name="T14" fmla="*/ 14 w 27"/>
                  <a:gd name="T15" fmla="*/ 6 h 27"/>
                  <a:gd name="T16" fmla="*/ 14 w 27"/>
                  <a:gd name="T17" fmla="*/ 2 h 27"/>
                  <a:gd name="T18" fmla="*/ 12 w 27"/>
                  <a:gd name="T19" fmla="*/ 0 h 27"/>
                  <a:gd name="T20" fmla="*/ 10 w 27"/>
                  <a:gd name="T21" fmla="*/ 0 h 27"/>
                  <a:gd name="T22" fmla="*/ 9 w 27"/>
                  <a:gd name="T23" fmla="*/ 0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7" h="27">
                    <a:moveTo>
                      <a:pt x="17" y="0"/>
                    </a:moveTo>
                    <a:lnTo>
                      <a:pt x="19" y="0"/>
                    </a:lnTo>
                    <a:lnTo>
                      <a:pt x="0" y="9"/>
                    </a:lnTo>
                    <a:lnTo>
                      <a:pt x="4" y="27"/>
                    </a:lnTo>
                    <a:lnTo>
                      <a:pt x="22" y="18"/>
                    </a:lnTo>
                    <a:lnTo>
                      <a:pt x="24" y="18"/>
                    </a:lnTo>
                    <a:lnTo>
                      <a:pt x="22" y="18"/>
                    </a:lnTo>
                    <a:lnTo>
                      <a:pt x="27" y="12"/>
                    </a:lnTo>
                    <a:lnTo>
                      <a:pt x="27" y="5"/>
                    </a:lnTo>
                    <a:lnTo>
                      <a:pt x="24" y="0"/>
                    </a:lnTo>
                    <a:lnTo>
                      <a:pt x="19" y="0"/>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44" name="Freeform 982"/>
              <p:cNvSpPr>
                <a:spLocks/>
              </p:cNvSpPr>
              <p:nvPr/>
            </p:nvSpPr>
            <p:spPr bwMode="auto">
              <a:xfrm>
                <a:off x="3112" y="1766"/>
                <a:ext cx="17" cy="18"/>
              </a:xfrm>
              <a:custGeom>
                <a:avLst/>
                <a:gdLst>
                  <a:gd name="T0" fmla="*/ 16 w 35"/>
                  <a:gd name="T1" fmla="*/ 5 h 36"/>
                  <a:gd name="T2" fmla="*/ 14 w 35"/>
                  <a:gd name="T3" fmla="*/ 0 h 36"/>
                  <a:gd name="T4" fmla="*/ 0 w 35"/>
                  <a:gd name="T5" fmla="*/ 9 h 36"/>
                  <a:gd name="T6" fmla="*/ 3 w 35"/>
                  <a:gd name="T7" fmla="*/ 18 h 36"/>
                  <a:gd name="T8" fmla="*/ 17 w 35"/>
                  <a:gd name="T9" fmla="*/ 9 h 36"/>
                  <a:gd name="T10" fmla="*/ 16 w 35"/>
                  <a:gd name="T11" fmla="*/ 5 h 3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5" h="36">
                    <a:moveTo>
                      <a:pt x="32" y="9"/>
                    </a:moveTo>
                    <a:lnTo>
                      <a:pt x="28" y="0"/>
                    </a:lnTo>
                    <a:lnTo>
                      <a:pt x="0" y="18"/>
                    </a:lnTo>
                    <a:lnTo>
                      <a:pt x="7" y="36"/>
                    </a:lnTo>
                    <a:lnTo>
                      <a:pt x="35" y="18"/>
                    </a:lnTo>
                    <a:lnTo>
                      <a:pt x="32"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45" name="Freeform 983"/>
              <p:cNvSpPr>
                <a:spLocks/>
              </p:cNvSpPr>
              <p:nvPr/>
            </p:nvSpPr>
            <p:spPr bwMode="auto">
              <a:xfrm>
                <a:off x="3126" y="1766"/>
                <a:ext cx="5" cy="9"/>
              </a:xfrm>
              <a:custGeom>
                <a:avLst/>
                <a:gdLst>
                  <a:gd name="T0" fmla="*/ 4 w 10"/>
                  <a:gd name="T1" fmla="*/ 9 h 18"/>
                  <a:gd name="T2" fmla="*/ 5 w 10"/>
                  <a:gd name="T3" fmla="*/ 6 h 18"/>
                  <a:gd name="T4" fmla="*/ 5 w 10"/>
                  <a:gd name="T5" fmla="*/ 3 h 18"/>
                  <a:gd name="T6" fmla="*/ 3 w 10"/>
                  <a:gd name="T7" fmla="*/ 0 h 18"/>
                  <a:gd name="T8" fmla="*/ 0 w 10"/>
                  <a:gd name="T9" fmla="*/ 0 h 18"/>
                  <a:gd name="T10" fmla="*/ 4 w 10"/>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8">
                    <a:moveTo>
                      <a:pt x="7" y="18"/>
                    </a:moveTo>
                    <a:lnTo>
                      <a:pt x="10" y="12"/>
                    </a:lnTo>
                    <a:lnTo>
                      <a:pt x="10" y="5"/>
                    </a:lnTo>
                    <a:lnTo>
                      <a:pt x="5" y="0"/>
                    </a:lnTo>
                    <a:lnTo>
                      <a:pt x="0" y="0"/>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46" name="Freeform 984"/>
              <p:cNvSpPr>
                <a:spLocks/>
              </p:cNvSpPr>
              <p:nvPr/>
            </p:nvSpPr>
            <p:spPr bwMode="auto">
              <a:xfrm>
                <a:off x="3212" y="1733"/>
                <a:ext cx="5" cy="8"/>
              </a:xfrm>
              <a:custGeom>
                <a:avLst/>
                <a:gdLst>
                  <a:gd name="T0" fmla="*/ 5 w 10"/>
                  <a:gd name="T1" fmla="*/ 0 h 14"/>
                  <a:gd name="T2" fmla="*/ 3 w 10"/>
                  <a:gd name="T3" fmla="*/ 0 h 14"/>
                  <a:gd name="T4" fmla="*/ 1 w 10"/>
                  <a:gd name="T5" fmla="*/ 2 h 14"/>
                  <a:gd name="T6" fmla="*/ 0 w 10"/>
                  <a:gd name="T7" fmla="*/ 6 h 14"/>
                  <a:gd name="T8" fmla="*/ 2 w 10"/>
                  <a:gd name="T9" fmla="*/ 8 h 14"/>
                  <a:gd name="T10" fmla="*/ 5 w 10"/>
                  <a:gd name="T11" fmla="*/ 0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10" y="0"/>
                    </a:moveTo>
                    <a:lnTo>
                      <a:pt x="5" y="0"/>
                    </a:lnTo>
                    <a:lnTo>
                      <a:pt x="1" y="3"/>
                    </a:lnTo>
                    <a:lnTo>
                      <a:pt x="0" y="10"/>
                    </a:lnTo>
                    <a:lnTo>
                      <a:pt x="3" y="14"/>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47" name="Freeform 985"/>
              <p:cNvSpPr>
                <a:spLocks/>
              </p:cNvSpPr>
              <p:nvPr/>
            </p:nvSpPr>
            <p:spPr bwMode="auto">
              <a:xfrm>
                <a:off x="3213" y="1732"/>
                <a:ext cx="10" cy="12"/>
              </a:xfrm>
              <a:custGeom>
                <a:avLst/>
                <a:gdLst>
                  <a:gd name="T0" fmla="*/ 8 w 18"/>
                  <a:gd name="T1" fmla="*/ 3 h 23"/>
                  <a:gd name="T2" fmla="*/ 8 w 18"/>
                  <a:gd name="T3" fmla="*/ 3 h 23"/>
                  <a:gd name="T4" fmla="*/ 4 w 18"/>
                  <a:gd name="T5" fmla="*/ 0 h 23"/>
                  <a:gd name="T6" fmla="*/ 0 w 18"/>
                  <a:gd name="T7" fmla="*/ 9 h 23"/>
                  <a:gd name="T8" fmla="*/ 4 w 18"/>
                  <a:gd name="T9" fmla="*/ 12 h 23"/>
                  <a:gd name="T10" fmla="*/ 4 w 18"/>
                  <a:gd name="T11" fmla="*/ 12 h 23"/>
                  <a:gd name="T12" fmla="*/ 4 w 18"/>
                  <a:gd name="T13" fmla="*/ 11 h 23"/>
                  <a:gd name="T14" fmla="*/ 7 w 18"/>
                  <a:gd name="T15" fmla="*/ 11 h 23"/>
                  <a:gd name="T16" fmla="*/ 9 w 18"/>
                  <a:gd name="T17" fmla="*/ 8 h 23"/>
                  <a:gd name="T18" fmla="*/ 10 w 18"/>
                  <a:gd name="T19" fmla="*/ 6 h 23"/>
                  <a:gd name="T20" fmla="*/ 8 w 18"/>
                  <a:gd name="T21" fmla="*/ 4 h 23"/>
                  <a:gd name="T22" fmla="*/ 8 w 18"/>
                  <a:gd name="T23" fmla="*/ 3 h 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 h="23">
                    <a:moveTo>
                      <a:pt x="15" y="5"/>
                    </a:moveTo>
                    <a:lnTo>
                      <a:pt x="15" y="5"/>
                    </a:lnTo>
                    <a:lnTo>
                      <a:pt x="7" y="0"/>
                    </a:lnTo>
                    <a:lnTo>
                      <a:pt x="0" y="18"/>
                    </a:lnTo>
                    <a:lnTo>
                      <a:pt x="8" y="23"/>
                    </a:lnTo>
                    <a:lnTo>
                      <a:pt x="8" y="21"/>
                    </a:lnTo>
                    <a:lnTo>
                      <a:pt x="13" y="21"/>
                    </a:lnTo>
                    <a:lnTo>
                      <a:pt x="17" y="16"/>
                    </a:lnTo>
                    <a:lnTo>
                      <a:pt x="18" y="11"/>
                    </a:lnTo>
                    <a:lnTo>
                      <a:pt x="15" y="7"/>
                    </a:lnTo>
                    <a:lnTo>
                      <a:pt x="1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48" name="Freeform 986"/>
              <p:cNvSpPr>
                <a:spLocks/>
              </p:cNvSpPr>
              <p:nvPr/>
            </p:nvSpPr>
            <p:spPr bwMode="auto">
              <a:xfrm>
                <a:off x="3218" y="1735"/>
                <a:ext cx="9" cy="12"/>
              </a:xfrm>
              <a:custGeom>
                <a:avLst/>
                <a:gdLst>
                  <a:gd name="T0" fmla="*/ 8 w 19"/>
                  <a:gd name="T1" fmla="*/ 5 h 24"/>
                  <a:gd name="T2" fmla="*/ 7 w 19"/>
                  <a:gd name="T3" fmla="*/ 3 h 24"/>
                  <a:gd name="T4" fmla="*/ 3 w 19"/>
                  <a:gd name="T5" fmla="*/ 0 h 24"/>
                  <a:gd name="T6" fmla="*/ 0 w 19"/>
                  <a:gd name="T7" fmla="*/ 9 h 24"/>
                  <a:gd name="T8" fmla="*/ 4 w 19"/>
                  <a:gd name="T9" fmla="*/ 12 h 24"/>
                  <a:gd name="T10" fmla="*/ 3 w 19"/>
                  <a:gd name="T11" fmla="*/ 10 h 24"/>
                  <a:gd name="T12" fmla="*/ 4 w 19"/>
                  <a:gd name="T13" fmla="*/ 11 h 24"/>
                  <a:gd name="T14" fmla="*/ 7 w 19"/>
                  <a:gd name="T15" fmla="*/ 11 h 24"/>
                  <a:gd name="T16" fmla="*/ 8 w 19"/>
                  <a:gd name="T17" fmla="*/ 8 h 24"/>
                  <a:gd name="T18" fmla="*/ 9 w 19"/>
                  <a:gd name="T19" fmla="*/ 6 h 24"/>
                  <a:gd name="T20" fmla="*/ 7 w 19"/>
                  <a:gd name="T21" fmla="*/ 4 h 24"/>
                  <a:gd name="T22" fmla="*/ 8 w 19"/>
                  <a:gd name="T23" fmla="*/ 5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 h="24">
                    <a:moveTo>
                      <a:pt x="17" y="9"/>
                    </a:moveTo>
                    <a:lnTo>
                      <a:pt x="15" y="6"/>
                    </a:lnTo>
                    <a:lnTo>
                      <a:pt x="7" y="0"/>
                    </a:lnTo>
                    <a:lnTo>
                      <a:pt x="0" y="18"/>
                    </a:lnTo>
                    <a:lnTo>
                      <a:pt x="9" y="24"/>
                    </a:lnTo>
                    <a:lnTo>
                      <a:pt x="7" y="20"/>
                    </a:lnTo>
                    <a:lnTo>
                      <a:pt x="9" y="22"/>
                    </a:lnTo>
                    <a:lnTo>
                      <a:pt x="14" y="22"/>
                    </a:lnTo>
                    <a:lnTo>
                      <a:pt x="17" y="16"/>
                    </a:lnTo>
                    <a:lnTo>
                      <a:pt x="19" y="11"/>
                    </a:lnTo>
                    <a:lnTo>
                      <a:pt x="15" y="7"/>
                    </a:lnTo>
                    <a:lnTo>
                      <a:pt x="17"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49" name="Freeform 987"/>
              <p:cNvSpPr>
                <a:spLocks/>
              </p:cNvSpPr>
              <p:nvPr/>
            </p:nvSpPr>
            <p:spPr bwMode="auto">
              <a:xfrm>
                <a:off x="3221" y="1740"/>
                <a:ext cx="8" cy="11"/>
              </a:xfrm>
              <a:custGeom>
                <a:avLst/>
                <a:gdLst>
                  <a:gd name="T0" fmla="*/ 6 w 17"/>
                  <a:gd name="T1" fmla="*/ 3 h 24"/>
                  <a:gd name="T2" fmla="*/ 7 w 17"/>
                  <a:gd name="T3" fmla="*/ 3 h 24"/>
                  <a:gd name="T4" fmla="*/ 5 w 17"/>
                  <a:gd name="T5" fmla="*/ 0 h 24"/>
                  <a:gd name="T6" fmla="*/ 0 w 17"/>
                  <a:gd name="T7" fmla="*/ 5 h 24"/>
                  <a:gd name="T8" fmla="*/ 2 w 17"/>
                  <a:gd name="T9" fmla="*/ 8 h 24"/>
                  <a:gd name="T10" fmla="*/ 3 w 17"/>
                  <a:gd name="T11" fmla="*/ 9 h 24"/>
                  <a:gd name="T12" fmla="*/ 2 w 17"/>
                  <a:gd name="T13" fmla="*/ 9 h 24"/>
                  <a:gd name="T14" fmla="*/ 5 w 17"/>
                  <a:gd name="T15" fmla="*/ 11 h 24"/>
                  <a:gd name="T16" fmla="*/ 7 w 17"/>
                  <a:gd name="T17" fmla="*/ 9 h 24"/>
                  <a:gd name="T18" fmla="*/ 8 w 17"/>
                  <a:gd name="T19" fmla="*/ 6 h 24"/>
                  <a:gd name="T20" fmla="*/ 7 w 17"/>
                  <a:gd name="T21" fmla="*/ 3 h 24"/>
                  <a:gd name="T22" fmla="*/ 6 w 17"/>
                  <a:gd name="T23" fmla="*/ 3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 h="24">
                    <a:moveTo>
                      <a:pt x="13" y="6"/>
                    </a:moveTo>
                    <a:lnTo>
                      <a:pt x="15" y="7"/>
                    </a:lnTo>
                    <a:lnTo>
                      <a:pt x="10" y="0"/>
                    </a:lnTo>
                    <a:lnTo>
                      <a:pt x="0" y="11"/>
                    </a:lnTo>
                    <a:lnTo>
                      <a:pt x="5" y="18"/>
                    </a:lnTo>
                    <a:lnTo>
                      <a:pt x="7" y="20"/>
                    </a:lnTo>
                    <a:lnTo>
                      <a:pt x="5" y="20"/>
                    </a:lnTo>
                    <a:lnTo>
                      <a:pt x="10" y="24"/>
                    </a:lnTo>
                    <a:lnTo>
                      <a:pt x="15" y="20"/>
                    </a:lnTo>
                    <a:lnTo>
                      <a:pt x="17" y="13"/>
                    </a:lnTo>
                    <a:lnTo>
                      <a:pt x="15" y="6"/>
                    </a:lnTo>
                    <a:lnTo>
                      <a:pt x="1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50" name="Freeform 988"/>
              <p:cNvSpPr>
                <a:spLocks/>
              </p:cNvSpPr>
              <p:nvPr/>
            </p:nvSpPr>
            <p:spPr bwMode="auto">
              <a:xfrm>
                <a:off x="3224" y="1742"/>
                <a:ext cx="9" cy="12"/>
              </a:xfrm>
              <a:custGeom>
                <a:avLst/>
                <a:gdLst>
                  <a:gd name="T0" fmla="*/ 8 w 16"/>
                  <a:gd name="T1" fmla="*/ 5 h 23"/>
                  <a:gd name="T2" fmla="*/ 7 w 16"/>
                  <a:gd name="T3" fmla="*/ 4 h 23"/>
                  <a:gd name="T4" fmla="*/ 3 w 16"/>
                  <a:gd name="T5" fmla="*/ 0 h 23"/>
                  <a:gd name="T6" fmla="*/ 0 w 16"/>
                  <a:gd name="T7" fmla="*/ 7 h 23"/>
                  <a:gd name="T8" fmla="*/ 3 w 16"/>
                  <a:gd name="T9" fmla="*/ 11 h 23"/>
                  <a:gd name="T10" fmla="*/ 3 w 16"/>
                  <a:gd name="T11" fmla="*/ 9 h 23"/>
                  <a:gd name="T12" fmla="*/ 3 w 16"/>
                  <a:gd name="T13" fmla="*/ 11 h 23"/>
                  <a:gd name="T14" fmla="*/ 6 w 16"/>
                  <a:gd name="T15" fmla="*/ 12 h 23"/>
                  <a:gd name="T16" fmla="*/ 8 w 16"/>
                  <a:gd name="T17" fmla="*/ 10 h 23"/>
                  <a:gd name="T18" fmla="*/ 9 w 16"/>
                  <a:gd name="T19" fmla="*/ 6 h 23"/>
                  <a:gd name="T20" fmla="*/ 7 w 16"/>
                  <a:gd name="T21" fmla="*/ 4 h 23"/>
                  <a:gd name="T22" fmla="*/ 8 w 16"/>
                  <a:gd name="T23" fmla="*/ 5 h 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23">
                    <a:moveTo>
                      <a:pt x="15" y="10"/>
                    </a:moveTo>
                    <a:lnTo>
                      <a:pt x="13" y="7"/>
                    </a:lnTo>
                    <a:lnTo>
                      <a:pt x="6" y="0"/>
                    </a:lnTo>
                    <a:lnTo>
                      <a:pt x="0" y="14"/>
                    </a:lnTo>
                    <a:lnTo>
                      <a:pt x="6" y="21"/>
                    </a:lnTo>
                    <a:lnTo>
                      <a:pt x="5" y="18"/>
                    </a:lnTo>
                    <a:lnTo>
                      <a:pt x="6" y="21"/>
                    </a:lnTo>
                    <a:lnTo>
                      <a:pt x="11" y="23"/>
                    </a:lnTo>
                    <a:lnTo>
                      <a:pt x="15" y="20"/>
                    </a:lnTo>
                    <a:lnTo>
                      <a:pt x="16" y="12"/>
                    </a:lnTo>
                    <a:lnTo>
                      <a:pt x="13" y="7"/>
                    </a:lnTo>
                    <a:lnTo>
                      <a:pt x="15"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51" name="Freeform 989"/>
              <p:cNvSpPr>
                <a:spLocks/>
              </p:cNvSpPr>
              <p:nvPr/>
            </p:nvSpPr>
            <p:spPr bwMode="auto">
              <a:xfrm>
                <a:off x="3227" y="1748"/>
                <a:ext cx="7" cy="11"/>
              </a:xfrm>
              <a:custGeom>
                <a:avLst/>
                <a:gdLst>
                  <a:gd name="T0" fmla="*/ 7 w 13"/>
                  <a:gd name="T1" fmla="*/ 5 h 22"/>
                  <a:gd name="T2" fmla="*/ 7 w 13"/>
                  <a:gd name="T3" fmla="*/ 5 h 22"/>
                  <a:gd name="T4" fmla="*/ 5 w 13"/>
                  <a:gd name="T5" fmla="*/ 0 h 22"/>
                  <a:gd name="T6" fmla="*/ 0 w 13"/>
                  <a:gd name="T7" fmla="*/ 4 h 22"/>
                  <a:gd name="T8" fmla="*/ 2 w 13"/>
                  <a:gd name="T9" fmla="*/ 9 h 22"/>
                  <a:gd name="T10" fmla="*/ 2 w 13"/>
                  <a:gd name="T11" fmla="*/ 9 h 22"/>
                  <a:gd name="T12" fmla="*/ 2 w 13"/>
                  <a:gd name="T13" fmla="*/ 10 h 22"/>
                  <a:gd name="T14" fmla="*/ 3 w 13"/>
                  <a:gd name="T15" fmla="*/ 11 h 22"/>
                  <a:gd name="T16" fmla="*/ 6 w 13"/>
                  <a:gd name="T17" fmla="*/ 10 h 22"/>
                  <a:gd name="T18" fmla="*/ 7 w 13"/>
                  <a:gd name="T19" fmla="*/ 8 h 22"/>
                  <a:gd name="T20" fmla="*/ 7 w 13"/>
                  <a:gd name="T21" fmla="*/ 4 h 22"/>
                  <a:gd name="T22" fmla="*/ 7 w 13"/>
                  <a:gd name="T23" fmla="*/ 5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22">
                    <a:moveTo>
                      <a:pt x="13" y="10"/>
                    </a:moveTo>
                    <a:lnTo>
                      <a:pt x="13" y="10"/>
                    </a:lnTo>
                    <a:lnTo>
                      <a:pt x="10" y="0"/>
                    </a:lnTo>
                    <a:lnTo>
                      <a:pt x="0" y="8"/>
                    </a:lnTo>
                    <a:lnTo>
                      <a:pt x="3" y="17"/>
                    </a:lnTo>
                    <a:lnTo>
                      <a:pt x="3" y="19"/>
                    </a:lnTo>
                    <a:lnTo>
                      <a:pt x="6" y="22"/>
                    </a:lnTo>
                    <a:lnTo>
                      <a:pt x="11" y="20"/>
                    </a:lnTo>
                    <a:lnTo>
                      <a:pt x="13" y="15"/>
                    </a:lnTo>
                    <a:lnTo>
                      <a:pt x="13" y="8"/>
                    </a:lnTo>
                    <a:lnTo>
                      <a:pt x="1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52" name="Freeform 990"/>
              <p:cNvSpPr>
                <a:spLocks/>
              </p:cNvSpPr>
              <p:nvPr/>
            </p:nvSpPr>
            <p:spPr bwMode="auto">
              <a:xfrm>
                <a:off x="3229" y="1752"/>
                <a:ext cx="7" cy="11"/>
              </a:xfrm>
              <a:custGeom>
                <a:avLst/>
                <a:gdLst>
                  <a:gd name="T0" fmla="*/ 7 w 15"/>
                  <a:gd name="T1" fmla="*/ 5 h 21"/>
                  <a:gd name="T2" fmla="*/ 6 w 15"/>
                  <a:gd name="T3" fmla="*/ 5 h 21"/>
                  <a:gd name="T4" fmla="*/ 5 w 15"/>
                  <a:gd name="T5" fmla="*/ 0 h 21"/>
                  <a:gd name="T6" fmla="*/ 0 w 15"/>
                  <a:gd name="T7" fmla="*/ 4 h 21"/>
                  <a:gd name="T8" fmla="*/ 1 w 15"/>
                  <a:gd name="T9" fmla="*/ 8 h 21"/>
                  <a:gd name="T10" fmla="*/ 1 w 15"/>
                  <a:gd name="T11" fmla="*/ 7 h 21"/>
                  <a:gd name="T12" fmla="*/ 1 w 15"/>
                  <a:gd name="T13" fmla="*/ 9 h 21"/>
                  <a:gd name="T14" fmla="*/ 3 w 15"/>
                  <a:gd name="T15" fmla="*/ 11 h 21"/>
                  <a:gd name="T16" fmla="*/ 6 w 15"/>
                  <a:gd name="T17" fmla="*/ 10 h 21"/>
                  <a:gd name="T18" fmla="*/ 6 w 15"/>
                  <a:gd name="T19" fmla="*/ 7 h 21"/>
                  <a:gd name="T20" fmla="*/ 6 w 15"/>
                  <a:gd name="T21" fmla="*/ 4 h 21"/>
                  <a:gd name="T22" fmla="*/ 7 w 15"/>
                  <a:gd name="T23" fmla="*/ 5 h 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1">
                    <a:moveTo>
                      <a:pt x="15" y="10"/>
                    </a:moveTo>
                    <a:lnTo>
                      <a:pt x="13" y="9"/>
                    </a:lnTo>
                    <a:lnTo>
                      <a:pt x="10" y="0"/>
                    </a:lnTo>
                    <a:lnTo>
                      <a:pt x="0" y="7"/>
                    </a:lnTo>
                    <a:lnTo>
                      <a:pt x="3" y="16"/>
                    </a:lnTo>
                    <a:lnTo>
                      <a:pt x="2" y="14"/>
                    </a:lnTo>
                    <a:lnTo>
                      <a:pt x="3" y="18"/>
                    </a:lnTo>
                    <a:lnTo>
                      <a:pt x="7" y="21"/>
                    </a:lnTo>
                    <a:lnTo>
                      <a:pt x="12" y="19"/>
                    </a:lnTo>
                    <a:lnTo>
                      <a:pt x="13" y="14"/>
                    </a:lnTo>
                    <a:lnTo>
                      <a:pt x="13" y="7"/>
                    </a:lnTo>
                    <a:lnTo>
                      <a:pt x="15"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53" name="Freeform 991"/>
              <p:cNvSpPr>
                <a:spLocks/>
              </p:cNvSpPr>
              <p:nvPr/>
            </p:nvSpPr>
            <p:spPr bwMode="auto">
              <a:xfrm>
                <a:off x="3229" y="1758"/>
                <a:ext cx="8" cy="9"/>
              </a:xfrm>
              <a:custGeom>
                <a:avLst/>
                <a:gdLst>
                  <a:gd name="T0" fmla="*/ 8 w 15"/>
                  <a:gd name="T1" fmla="*/ 5 h 18"/>
                  <a:gd name="T2" fmla="*/ 8 w 15"/>
                  <a:gd name="T3" fmla="*/ 5 h 18"/>
                  <a:gd name="T4" fmla="*/ 7 w 15"/>
                  <a:gd name="T5" fmla="*/ 0 h 18"/>
                  <a:gd name="T6" fmla="*/ 0 w 15"/>
                  <a:gd name="T7" fmla="*/ 2 h 18"/>
                  <a:gd name="T8" fmla="*/ 1 w 15"/>
                  <a:gd name="T9" fmla="*/ 7 h 18"/>
                  <a:gd name="T10" fmla="*/ 1 w 15"/>
                  <a:gd name="T11" fmla="*/ 7 h 18"/>
                  <a:gd name="T12" fmla="*/ 1 w 15"/>
                  <a:gd name="T13" fmla="*/ 7 h 18"/>
                  <a:gd name="T14" fmla="*/ 3 w 15"/>
                  <a:gd name="T15" fmla="*/ 9 h 18"/>
                  <a:gd name="T16" fmla="*/ 5 w 15"/>
                  <a:gd name="T17" fmla="*/ 9 h 18"/>
                  <a:gd name="T18" fmla="*/ 7 w 15"/>
                  <a:gd name="T19" fmla="*/ 9 h 18"/>
                  <a:gd name="T20" fmla="*/ 8 w 15"/>
                  <a:gd name="T21" fmla="*/ 5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18">
                    <a:moveTo>
                      <a:pt x="15" y="9"/>
                    </a:moveTo>
                    <a:lnTo>
                      <a:pt x="15" y="9"/>
                    </a:lnTo>
                    <a:lnTo>
                      <a:pt x="13" y="0"/>
                    </a:lnTo>
                    <a:lnTo>
                      <a:pt x="0" y="4"/>
                    </a:lnTo>
                    <a:lnTo>
                      <a:pt x="1" y="13"/>
                    </a:lnTo>
                    <a:lnTo>
                      <a:pt x="5" y="18"/>
                    </a:lnTo>
                    <a:lnTo>
                      <a:pt x="10" y="18"/>
                    </a:lnTo>
                    <a:lnTo>
                      <a:pt x="13" y="17"/>
                    </a:lnTo>
                    <a:lnTo>
                      <a:pt x="1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54" name="Freeform 992"/>
              <p:cNvSpPr>
                <a:spLocks/>
              </p:cNvSpPr>
              <p:nvPr/>
            </p:nvSpPr>
            <p:spPr bwMode="auto">
              <a:xfrm>
                <a:off x="3230" y="1762"/>
                <a:ext cx="8" cy="10"/>
              </a:xfrm>
              <a:custGeom>
                <a:avLst/>
                <a:gdLst>
                  <a:gd name="T0" fmla="*/ 8 w 15"/>
                  <a:gd name="T1" fmla="*/ 7 h 20"/>
                  <a:gd name="T2" fmla="*/ 8 w 15"/>
                  <a:gd name="T3" fmla="*/ 6 h 20"/>
                  <a:gd name="T4" fmla="*/ 7 w 15"/>
                  <a:gd name="T5" fmla="*/ 0 h 20"/>
                  <a:gd name="T6" fmla="*/ 0 w 15"/>
                  <a:gd name="T7" fmla="*/ 2 h 20"/>
                  <a:gd name="T8" fmla="*/ 1 w 15"/>
                  <a:gd name="T9" fmla="*/ 8 h 20"/>
                  <a:gd name="T10" fmla="*/ 1 w 15"/>
                  <a:gd name="T11" fmla="*/ 7 h 20"/>
                  <a:gd name="T12" fmla="*/ 1 w 15"/>
                  <a:gd name="T13" fmla="*/ 8 h 20"/>
                  <a:gd name="T14" fmla="*/ 3 w 15"/>
                  <a:gd name="T15" fmla="*/ 10 h 20"/>
                  <a:gd name="T16" fmla="*/ 5 w 15"/>
                  <a:gd name="T17" fmla="*/ 10 h 20"/>
                  <a:gd name="T18" fmla="*/ 7 w 15"/>
                  <a:gd name="T19" fmla="*/ 10 h 20"/>
                  <a:gd name="T20" fmla="*/ 8 w 15"/>
                  <a:gd name="T21" fmla="*/ 6 h 20"/>
                  <a:gd name="T22" fmla="*/ 8 w 15"/>
                  <a:gd name="T23" fmla="*/ 7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0">
                    <a:moveTo>
                      <a:pt x="15" y="13"/>
                    </a:moveTo>
                    <a:lnTo>
                      <a:pt x="15" y="11"/>
                    </a:lnTo>
                    <a:lnTo>
                      <a:pt x="14" y="0"/>
                    </a:lnTo>
                    <a:lnTo>
                      <a:pt x="0" y="4"/>
                    </a:lnTo>
                    <a:lnTo>
                      <a:pt x="2" y="15"/>
                    </a:lnTo>
                    <a:lnTo>
                      <a:pt x="2" y="13"/>
                    </a:lnTo>
                    <a:lnTo>
                      <a:pt x="2" y="15"/>
                    </a:lnTo>
                    <a:lnTo>
                      <a:pt x="5" y="20"/>
                    </a:lnTo>
                    <a:lnTo>
                      <a:pt x="10" y="20"/>
                    </a:lnTo>
                    <a:lnTo>
                      <a:pt x="14" y="19"/>
                    </a:lnTo>
                    <a:lnTo>
                      <a:pt x="15" y="11"/>
                    </a:lnTo>
                    <a:lnTo>
                      <a:pt x="15"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55" name="Freeform 993"/>
              <p:cNvSpPr>
                <a:spLocks/>
              </p:cNvSpPr>
              <p:nvPr/>
            </p:nvSpPr>
            <p:spPr bwMode="auto">
              <a:xfrm>
                <a:off x="3231" y="1769"/>
                <a:ext cx="7" cy="8"/>
              </a:xfrm>
              <a:custGeom>
                <a:avLst/>
                <a:gdLst>
                  <a:gd name="T0" fmla="*/ 7 w 13"/>
                  <a:gd name="T1" fmla="*/ 6 h 16"/>
                  <a:gd name="T2" fmla="*/ 7 w 13"/>
                  <a:gd name="T3" fmla="*/ 5 h 16"/>
                  <a:gd name="T4" fmla="*/ 7 w 13"/>
                  <a:gd name="T5" fmla="*/ 0 h 16"/>
                  <a:gd name="T6" fmla="*/ 0 w 13"/>
                  <a:gd name="T7" fmla="*/ 0 h 16"/>
                  <a:gd name="T8" fmla="*/ 0 w 13"/>
                  <a:gd name="T9" fmla="*/ 5 h 16"/>
                  <a:gd name="T10" fmla="*/ 0 w 13"/>
                  <a:gd name="T11" fmla="*/ 4 h 16"/>
                  <a:gd name="T12" fmla="*/ 0 w 13"/>
                  <a:gd name="T13" fmla="*/ 5 h 16"/>
                  <a:gd name="T14" fmla="*/ 1 w 13"/>
                  <a:gd name="T15" fmla="*/ 8 h 16"/>
                  <a:gd name="T16" fmla="*/ 4 w 13"/>
                  <a:gd name="T17" fmla="*/ 8 h 16"/>
                  <a:gd name="T18" fmla="*/ 6 w 13"/>
                  <a:gd name="T19" fmla="*/ 8 h 16"/>
                  <a:gd name="T20" fmla="*/ 7 w 13"/>
                  <a:gd name="T21" fmla="*/ 5 h 16"/>
                  <a:gd name="T22" fmla="*/ 7 w 13"/>
                  <a:gd name="T23" fmla="*/ 6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16">
                    <a:moveTo>
                      <a:pt x="13" y="11"/>
                    </a:moveTo>
                    <a:lnTo>
                      <a:pt x="13" y="9"/>
                    </a:lnTo>
                    <a:lnTo>
                      <a:pt x="13" y="0"/>
                    </a:lnTo>
                    <a:lnTo>
                      <a:pt x="0" y="0"/>
                    </a:lnTo>
                    <a:lnTo>
                      <a:pt x="0" y="9"/>
                    </a:lnTo>
                    <a:lnTo>
                      <a:pt x="0" y="7"/>
                    </a:lnTo>
                    <a:lnTo>
                      <a:pt x="0" y="9"/>
                    </a:lnTo>
                    <a:lnTo>
                      <a:pt x="2" y="15"/>
                    </a:lnTo>
                    <a:lnTo>
                      <a:pt x="7" y="16"/>
                    </a:lnTo>
                    <a:lnTo>
                      <a:pt x="12" y="15"/>
                    </a:lnTo>
                    <a:lnTo>
                      <a:pt x="13" y="9"/>
                    </a:lnTo>
                    <a:lnTo>
                      <a:pt x="1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56" name="Freeform 994"/>
              <p:cNvSpPr>
                <a:spLocks/>
              </p:cNvSpPr>
              <p:nvPr/>
            </p:nvSpPr>
            <p:spPr bwMode="auto">
              <a:xfrm>
                <a:off x="3230" y="1772"/>
                <a:ext cx="8" cy="10"/>
              </a:xfrm>
              <a:custGeom>
                <a:avLst/>
                <a:gdLst>
                  <a:gd name="T0" fmla="*/ 6 w 15"/>
                  <a:gd name="T1" fmla="*/ 9 h 20"/>
                  <a:gd name="T2" fmla="*/ 7 w 15"/>
                  <a:gd name="T3" fmla="*/ 8 h 20"/>
                  <a:gd name="T4" fmla="*/ 8 w 15"/>
                  <a:gd name="T5" fmla="*/ 2 h 20"/>
                  <a:gd name="T6" fmla="*/ 1 w 15"/>
                  <a:gd name="T7" fmla="*/ 0 h 20"/>
                  <a:gd name="T8" fmla="*/ 0 w 15"/>
                  <a:gd name="T9" fmla="*/ 6 h 20"/>
                  <a:gd name="T10" fmla="*/ 1 w 15"/>
                  <a:gd name="T11" fmla="*/ 5 h 20"/>
                  <a:gd name="T12" fmla="*/ 0 w 15"/>
                  <a:gd name="T13" fmla="*/ 6 h 20"/>
                  <a:gd name="T14" fmla="*/ 1 w 15"/>
                  <a:gd name="T15" fmla="*/ 9 h 20"/>
                  <a:gd name="T16" fmla="*/ 3 w 15"/>
                  <a:gd name="T17" fmla="*/ 10 h 20"/>
                  <a:gd name="T18" fmla="*/ 5 w 15"/>
                  <a:gd name="T19" fmla="*/ 10 h 20"/>
                  <a:gd name="T20" fmla="*/ 7 w 15"/>
                  <a:gd name="T21" fmla="*/ 8 h 20"/>
                  <a:gd name="T22" fmla="*/ 6 w 15"/>
                  <a:gd name="T23" fmla="*/ 9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0">
                    <a:moveTo>
                      <a:pt x="12" y="17"/>
                    </a:moveTo>
                    <a:lnTo>
                      <a:pt x="14" y="15"/>
                    </a:lnTo>
                    <a:lnTo>
                      <a:pt x="15" y="4"/>
                    </a:lnTo>
                    <a:lnTo>
                      <a:pt x="2" y="0"/>
                    </a:lnTo>
                    <a:lnTo>
                      <a:pt x="0" y="11"/>
                    </a:lnTo>
                    <a:lnTo>
                      <a:pt x="2" y="9"/>
                    </a:lnTo>
                    <a:lnTo>
                      <a:pt x="0" y="11"/>
                    </a:lnTo>
                    <a:lnTo>
                      <a:pt x="2" y="18"/>
                    </a:lnTo>
                    <a:lnTo>
                      <a:pt x="5" y="20"/>
                    </a:lnTo>
                    <a:lnTo>
                      <a:pt x="10" y="20"/>
                    </a:lnTo>
                    <a:lnTo>
                      <a:pt x="14" y="15"/>
                    </a:lnTo>
                    <a:lnTo>
                      <a:pt x="12"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57" name="Freeform 995"/>
              <p:cNvSpPr>
                <a:spLocks/>
              </p:cNvSpPr>
              <p:nvPr/>
            </p:nvSpPr>
            <p:spPr bwMode="auto">
              <a:xfrm>
                <a:off x="3229" y="1777"/>
                <a:ext cx="7" cy="11"/>
              </a:xfrm>
              <a:custGeom>
                <a:avLst/>
                <a:gdLst>
                  <a:gd name="T0" fmla="*/ 5 w 13"/>
                  <a:gd name="T1" fmla="*/ 9 h 22"/>
                  <a:gd name="T2" fmla="*/ 5 w 13"/>
                  <a:gd name="T3" fmla="*/ 9 h 22"/>
                  <a:gd name="T4" fmla="*/ 7 w 13"/>
                  <a:gd name="T5" fmla="*/ 4 h 22"/>
                  <a:gd name="T6" fmla="*/ 2 w 13"/>
                  <a:gd name="T7" fmla="*/ 0 h 22"/>
                  <a:gd name="T8" fmla="*/ 0 w 13"/>
                  <a:gd name="T9" fmla="*/ 5 h 22"/>
                  <a:gd name="T10" fmla="*/ 0 w 13"/>
                  <a:gd name="T11" fmla="*/ 5 h 22"/>
                  <a:gd name="T12" fmla="*/ 0 w 13"/>
                  <a:gd name="T13" fmla="*/ 4 h 22"/>
                  <a:gd name="T14" fmla="*/ 0 w 13"/>
                  <a:gd name="T15" fmla="*/ 8 h 22"/>
                  <a:gd name="T16" fmla="*/ 2 w 13"/>
                  <a:gd name="T17" fmla="*/ 10 h 22"/>
                  <a:gd name="T18" fmla="*/ 3 w 13"/>
                  <a:gd name="T19" fmla="*/ 11 h 22"/>
                  <a:gd name="T20" fmla="*/ 5 w 13"/>
                  <a:gd name="T21" fmla="*/ 9 h 22"/>
                  <a:gd name="T22" fmla="*/ 5 w 13"/>
                  <a:gd name="T23" fmla="*/ 9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22">
                    <a:moveTo>
                      <a:pt x="10" y="17"/>
                    </a:moveTo>
                    <a:lnTo>
                      <a:pt x="10" y="17"/>
                    </a:lnTo>
                    <a:lnTo>
                      <a:pt x="13" y="8"/>
                    </a:lnTo>
                    <a:lnTo>
                      <a:pt x="3" y="0"/>
                    </a:lnTo>
                    <a:lnTo>
                      <a:pt x="0" y="9"/>
                    </a:lnTo>
                    <a:lnTo>
                      <a:pt x="0" y="8"/>
                    </a:lnTo>
                    <a:lnTo>
                      <a:pt x="0" y="15"/>
                    </a:lnTo>
                    <a:lnTo>
                      <a:pt x="3" y="20"/>
                    </a:lnTo>
                    <a:lnTo>
                      <a:pt x="6" y="22"/>
                    </a:lnTo>
                    <a:lnTo>
                      <a:pt x="10" y="18"/>
                    </a:lnTo>
                    <a:lnTo>
                      <a:pt x="1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58" name="Freeform 996"/>
              <p:cNvSpPr>
                <a:spLocks/>
              </p:cNvSpPr>
              <p:nvPr/>
            </p:nvSpPr>
            <p:spPr bwMode="auto">
              <a:xfrm>
                <a:off x="3228" y="1781"/>
                <a:ext cx="6" cy="11"/>
              </a:xfrm>
              <a:custGeom>
                <a:avLst/>
                <a:gdLst>
                  <a:gd name="T0" fmla="*/ 4 w 14"/>
                  <a:gd name="T1" fmla="*/ 10 h 22"/>
                  <a:gd name="T2" fmla="*/ 4 w 14"/>
                  <a:gd name="T3" fmla="*/ 9 h 22"/>
                  <a:gd name="T4" fmla="*/ 6 w 14"/>
                  <a:gd name="T5" fmla="*/ 4 h 22"/>
                  <a:gd name="T6" fmla="*/ 2 w 14"/>
                  <a:gd name="T7" fmla="*/ 0 h 22"/>
                  <a:gd name="T8" fmla="*/ 0 w 14"/>
                  <a:gd name="T9" fmla="*/ 5 h 22"/>
                  <a:gd name="T10" fmla="*/ 1 w 14"/>
                  <a:gd name="T11" fmla="*/ 3 h 22"/>
                  <a:gd name="T12" fmla="*/ 0 w 14"/>
                  <a:gd name="T13" fmla="*/ 4 h 22"/>
                  <a:gd name="T14" fmla="*/ 0 w 14"/>
                  <a:gd name="T15" fmla="*/ 8 h 22"/>
                  <a:gd name="T16" fmla="*/ 2 w 14"/>
                  <a:gd name="T17" fmla="*/ 10 h 22"/>
                  <a:gd name="T18" fmla="*/ 3 w 14"/>
                  <a:gd name="T19" fmla="*/ 11 h 22"/>
                  <a:gd name="T20" fmla="*/ 4 w 14"/>
                  <a:gd name="T21" fmla="*/ 9 h 22"/>
                  <a:gd name="T22" fmla="*/ 4 w 14"/>
                  <a:gd name="T23" fmla="*/ 10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 h="22">
                    <a:moveTo>
                      <a:pt x="9" y="20"/>
                    </a:moveTo>
                    <a:lnTo>
                      <a:pt x="10" y="17"/>
                    </a:lnTo>
                    <a:lnTo>
                      <a:pt x="14" y="8"/>
                    </a:lnTo>
                    <a:lnTo>
                      <a:pt x="4" y="0"/>
                    </a:lnTo>
                    <a:lnTo>
                      <a:pt x="0" y="9"/>
                    </a:lnTo>
                    <a:lnTo>
                      <a:pt x="2" y="6"/>
                    </a:lnTo>
                    <a:lnTo>
                      <a:pt x="0" y="8"/>
                    </a:lnTo>
                    <a:lnTo>
                      <a:pt x="0" y="15"/>
                    </a:lnTo>
                    <a:lnTo>
                      <a:pt x="4" y="20"/>
                    </a:lnTo>
                    <a:lnTo>
                      <a:pt x="7" y="22"/>
                    </a:lnTo>
                    <a:lnTo>
                      <a:pt x="10" y="18"/>
                    </a:lnTo>
                    <a:lnTo>
                      <a:pt x="9"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59" name="Freeform 997"/>
              <p:cNvSpPr>
                <a:spLocks/>
              </p:cNvSpPr>
              <p:nvPr/>
            </p:nvSpPr>
            <p:spPr bwMode="auto">
              <a:xfrm>
                <a:off x="3223" y="1784"/>
                <a:ext cx="9" cy="12"/>
              </a:xfrm>
              <a:custGeom>
                <a:avLst/>
                <a:gdLst>
                  <a:gd name="T0" fmla="*/ 6 w 17"/>
                  <a:gd name="T1" fmla="*/ 10 h 23"/>
                  <a:gd name="T2" fmla="*/ 5 w 17"/>
                  <a:gd name="T3" fmla="*/ 11 h 23"/>
                  <a:gd name="T4" fmla="*/ 9 w 17"/>
                  <a:gd name="T5" fmla="*/ 7 h 23"/>
                  <a:gd name="T6" fmla="*/ 5 w 17"/>
                  <a:gd name="T7" fmla="*/ 0 h 23"/>
                  <a:gd name="T8" fmla="*/ 2 w 17"/>
                  <a:gd name="T9" fmla="*/ 4 h 23"/>
                  <a:gd name="T10" fmla="*/ 1 w 17"/>
                  <a:gd name="T11" fmla="*/ 5 h 23"/>
                  <a:gd name="T12" fmla="*/ 2 w 17"/>
                  <a:gd name="T13" fmla="*/ 4 h 23"/>
                  <a:gd name="T14" fmla="*/ 0 w 17"/>
                  <a:gd name="T15" fmla="*/ 6 h 23"/>
                  <a:gd name="T16" fmla="*/ 1 w 17"/>
                  <a:gd name="T17" fmla="*/ 10 h 23"/>
                  <a:gd name="T18" fmla="*/ 3 w 17"/>
                  <a:gd name="T19" fmla="*/ 12 h 23"/>
                  <a:gd name="T20" fmla="*/ 5 w 17"/>
                  <a:gd name="T21" fmla="*/ 11 h 23"/>
                  <a:gd name="T22" fmla="*/ 6 w 17"/>
                  <a:gd name="T23" fmla="*/ 10 h 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 h="23">
                    <a:moveTo>
                      <a:pt x="12" y="20"/>
                    </a:moveTo>
                    <a:lnTo>
                      <a:pt x="10" y="22"/>
                    </a:lnTo>
                    <a:lnTo>
                      <a:pt x="17" y="14"/>
                    </a:lnTo>
                    <a:lnTo>
                      <a:pt x="10" y="0"/>
                    </a:lnTo>
                    <a:lnTo>
                      <a:pt x="3" y="7"/>
                    </a:lnTo>
                    <a:lnTo>
                      <a:pt x="2" y="9"/>
                    </a:lnTo>
                    <a:lnTo>
                      <a:pt x="3" y="7"/>
                    </a:lnTo>
                    <a:lnTo>
                      <a:pt x="0" y="12"/>
                    </a:lnTo>
                    <a:lnTo>
                      <a:pt x="2" y="20"/>
                    </a:lnTo>
                    <a:lnTo>
                      <a:pt x="5" y="23"/>
                    </a:lnTo>
                    <a:lnTo>
                      <a:pt x="10" y="22"/>
                    </a:lnTo>
                    <a:lnTo>
                      <a:pt x="12"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60" name="Freeform 998"/>
              <p:cNvSpPr>
                <a:spLocks/>
              </p:cNvSpPr>
              <p:nvPr/>
            </p:nvSpPr>
            <p:spPr bwMode="auto">
              <a:xfrm>
                <a:off x="3221" y="1788"/>
                <a:ext cx="8" cy="12"/>
              </a:xfrm>
              <a:custGeom>
                <a:avLst/>
                <a:gdLst>
                  <a:gd name="T0" fmla="*/ 5 w 17"/>
                  <a:gd name="T1" fmla="*/ 10 h 23"/>
                  <a:gd name="T2" fmla="*/ 6 w 17"/>
                  <a:gd name="T3" fmla="*/ 9 h 23"/>
                  <a:gd name="T4" fmla="*/ 8 w 17"/>
                  <a:gd name="T5" fmla="*/ 6 h 23"/>
                  <a:gd name="T6" fmla="*/ 3 w 17"/>
                  <a:gd name="T7" fmla="*/ 0 h 23"/>
                  <a:gd name="T8" fmla="*/ 1 w 17"/>
                  <a:gd name="T9" fmla="*/ 4 h 23"/>
                  <a:gd name="T10" fmla="*/ 1 w 17"/>
                  <a:gd name="T11" fmla="*/ 3 h 23"/>
                  <a:gd name="T12" fmla="*/ 1 w 17"/>
                  <a:gd name="T13" fmla="*/ 3 h 23"/>
                  <a:gd name="T14" fmla="*/ 0 w 17"/>
                  <a:gd name="T15" fmla="*/ 7 h 23"/>
                  <a:gd name="T16" fmla="*/ 1 w 17"/>
                  <a:gd name="T17" fmla="*/ 10 h 23"/>
                  <a:gd name="T18" fmla="*/ 3 w 17"/>
                  <a:gd name="T19" fmla="*/ 12 h 23"/>
                  <a:gd name="T20" fmla="*/ 6 w 17"/>
                  <a:gd name="T21" fmla="*/ 10 h 23"/>
                  <a:gd name="T22" fmla="*/ 5 w 17"/>
                  <a:gd name="T23" fmla="*/ 10 h 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 h="23">
                    <a:moveTo>
                      <a:pt x="10" y="20"/>
                    </a:moveTo>
                    <a:lnTo>
                      <a:pt x="12" y="18"/>
                    </a:lnTo>
                    <a:lnTo>
                      <a:pt x="17" y="11"/>
                    </a:lnTo>
                    <a:lnTo>
                      <a:pt x="7" y="0"/>
                    </a:lnTo>
                    <a:lnTo>
                      <a:pt x="2" y="7"/>
                    </a:lnTo>
                    <a:lnTo>
                      <a:pt x="3" y="5"/>
                    </a:lnTo>
                    <a:lnTo>
                      <a:pt x="2" y="5"/>
                    </a:lnTo>
                    <a:lnTo>
                      <a:pt x="0" y="13"/>
                    </a:lnTo>
                    <a:lnTo>
                      <a:pt x="2" y="20"/>
                    </a:lnTo>
                    <a:lnTo>
                      <a:pt x="7" y="23"/>
                    </a:lnTo>
                    <a:lnTo>
                      <a:pt x="12" y="20"/>
                    </a:lnTo>
                    <a:lnTo>
                      <a:pt x="1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61" name="Freeform 999"/>
              <p:cNvSpPr>
                <a:spLocks/>
              </p:cNvSpPr>
              <p:nvPr/>
            </p:nvSpPr>
            <p:spPr bwMode="auto">
              <a:xfrm>
                <a:off x="3218" y="1791"/>
                <a:ext cx="8" cy="12"/>
              </a:xfrm>
              <a:custGeom>
                <a:avLst/>
                <a:gdLst>
                  <a:gd name="T0" fmla="*/ 4 w 17"/>
                  <a:gd name="T1" fmla="*/ 12 h 24"/>
                  <a:gd name="T2" fmla="*/ 5 w 17"/>
                  <a:gd name="T3" fmla="*/ 11 h 24"/>
                  <a:gd name="T4" fmla="*/ 8 w 17"/>
                  <a:gd name="T5" fmla="*/ 8 h 24"/>
                  <a:gd name="T6" fmla="*/ 5 w 17"/>
                  <a:gd name="T7" fmla="*/ 0 h 24"/>
                  <a:gd name="T8" fmla="*/ 2 w 17"/>
                  <a:gd name="T9" fmla="*/ 4 h 24"/>
                  <a:gd name="T10" fmla="*/ 2 w 17"/>
                  <a:gd name="T11" fmla="*/ 3 h 24"/>
                  <a:gd name="T12" fmla="*/ 2 w 17"/>
                  <a:gd name="T13" fmla="*/ 4 h 24"/>
                  <a:gd name="T14" fmla="*/ 0 w 17"/>
                  <a:gd name="T15" fmla="*/ 7 h 24"/>
                  <a:gd name="T16" fmla="*/ 1 w 17"/>
                  <a:gd name="T17" fmla="*/ 10 h 24"/>
                  <a:gd name="T18" fmla="*/ 2 w 17"/>
                  <a:gd name="T19" fmla="*/ 12 h 24"/>
                  <a:gd name="T20" fmla="*/ 5 w 17"/>
                  <a:gd name="T21" fmla="*/ 11 h 24"/>
                  <a:gd name="T22" fmla="*/ 4 w 17"/>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 h="24">
                    <a:moveTo>
                      <a:pt x="9" y="24"/>
                    </a:moveTo>
                    <a:lnTo>
                      <a:pt x="10" y="22"/>
                    </a:lnTo>
                    <a:lnTo>
                      <a:pt x="17" y="15"/>
                    </a:lnTo>
                    <a:lnTo>
                      <a:pt x="10" y="0"/>
                    </a:lnTo>
                    <a:lnTo>
                      <a:pt x="4" y="8"/>
                    </a:lnTo>
                    <a:lnTo>
                      <a:pt x="5" y="6"/>
                    </a:lnTo>
                    <a:lnTo>
                      <a:pt x="4" y="8"/>
                    </a:lnTo>
                    <a:lnTo>
                      <a:pt x="0" y="13"/>
                    </a:lnTo>
                    <a:lnTo>
                      <a:pt x="2" y="20"/>
                    </a:lnTo>
                    <a:lnTo>
                      <a:pt x="5" y="24"/>
                    </a:lnTo>
                    <a:lnTo>
                      <a:pt x="10" y="22"/>
                    </a:lnTo>
                    <a:lnTo>
                      <a:pt x="9"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62" name="Freeform 1000"/>
              <p:cNvSpPr>
                <a:spLocks/>
              </p:cNvSpPr>
              <p:nvPr/>
            </p:nvSpPr>
            <p:spPr bwMode="auto">
              <a:xfrm>
                <a:off x="3213" y="1794"/>
                <a:ext cx="9" cy="11"/>
              </a:xfrm>
              <a:custGeom>
                <a:avLst/>
                <a:gdLst>
                  <a:gd name="T0" fmla="*/ 5 w 17"/>
                  <a:gd name="T1" fmla="*/ 11 h 21"/>
                  <a:gd name="T2" fmla="*/ 4 w 17"/>
                  <a:gd name="T3" fmla="*/ 11 h 21"/>
                  <a:gd name="T4" fmla="*/ 9 w 17"/>
                  <a:gd name="T5" fmla="*/ 9 h 21"/>
                  <a:gd name="T6" fmla="*/ 7 w 17"/>
                  <a:gd name="T7" fmla="*/ 0 h 21"/>
                  <a:gd name="T8" fmla="*/ 3 w 17"/>
                  <a:gd name="T9" fmla="*/ 2 h 21"/>
                  <a:gd name="T10" fmla="*/ 2 w 17"/>
                  <a:gd name="T11" fmla="*/ 2 h 21"/>
                  <a:gd name="T12" fmla="*/ 3 w 17"/>
                  <a:gd name="T13" fmla="*/ 2 h 21"/>
                  <a:gd name="T14" fmla="*/ 1 w 17"/>
                  <a:gd name="T15" fmla="*/ 5 h 21"/>
                  <a:gd name="T16" fmla="*/ 0 w 17"/>
                  <a:gd name="T17" fmla="*/ 7 h 21"/>
                  <a:gd name="T18" fmla="*/ 2 w 17"/>
                  <a:gd name="T19" fmla="*/ 11 h 21"/>
                  <a:gd name="T20" fmla="*/ 4 w 17"/>
                  <a:gd name="T21" fmla="*/ 11 h 21"/>
                  <a:gd name="T22" fmla="*/ 5 w 17"/>
                  <a:gd name="T23" fmla="*/ 11 h 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 h="21">
                    <a:moveTo>
                      <a:pt x="10" y="21"/>
                    </a:moveTo>
                    <a:lnTo>
                      <a:pt x="8" y="21"/>
                    </a:lnTo>
                    <a:lnTo>
                      <a:pt x="17" y="18"/>
                    </a:lnTo>
                    <a:lnTo>
                      <a:pt x="13" y="0"/>
                    </a:lnTo>
                    <a:lnTo>
                      <a:pt x="5" y="3"/>
                    </a:lnTo>
                    <a:lnTo>
                      <a:pt x="3" y="3"/>
                    </a:lnTo>
                    <a:lnTo>
                      <a:pt x="5" y="3"/>
                    </a:lnTo>
                    <a:lnTo>
                      <a:pt x="2" y="9"/>
                    </a:lnTo>
                    <a:lnTo>
                      <a:pt x="0" y="14"/>
                    </a:lnTo>
                    <a:lnTo>
                      <a:pt x="3" y="21"/>
                    </a:lnTo>
                    <a:lnTo>
                      <a:pt x="8" y="21"/>
                    </a:lnTo>
                    <a:lnTo>
                      <a:pt x="1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63" name="Freeform 1001"/>
              <p:cNvSpPr>
                <a:spLocks/>
              </p:cNvSpPr>
              <p:nvPr/>
            </p:nvSpPr>
            <p:spPr bwMode="auto">
              <a:xfrm>
                <a:off x="3204" y="1796"/>
                <a:ext cx="14" cy="14"/>
              </a:xfrm>
              <a:custGeom>
                <a:avLst/>
                <a:gdLst>
                  <a:gd name="T0" fmla="*/ 5 w 28"/>
                  <a:gd name="T1" fmla="*/ 14 h 29"/>
                  <a:gd name="T2" fmla="*/ 5 w 28"/>
                  <a:gd name="T3" fmla="*/ 14 h 29"/>
                  <a:gd name="T4" fmla="*/ 14 w 28"/>
                  <a:gd name="T5" fmla="*/ 9 h 29"/>
                  <a:gd name="T6" fmla="*/ 11 w 28"/>
                  <a:gd name="T7" fmla="*/ 0 h 29"/>
                  <a:gd name="T8" fmla="*/ 2 w 28"/>
                  <a:gd name="T9" fmla="*/ 5 h 29"/>
                  <a:gd name="T10" fmla="*/ 2 w 28"/>
                  <a:gd name="T11" fmla="*/ 5 h 29"/>
                  <a:gd name="T12" fmla="*/ 2 w 28"/>
                  <a:gd name="T13" fmla="*/ 5 h 29"/>
                  <a:gd name="T14" fmla="*/ 0 w 28"/>
                  <a:gd name="T15" fmla="*/ 8 h 29"/>
                  <a:gd name="T16" fmla="*/ 0 w 28"/>
                  <a:gd name="T17" fmla="*/ 11 h 29"/>
                  <a:gd name="T18" fmla="*/ 3 w 28"/>
                  <a:gd name="T19" fmla="*/ 14 h 29"/>
                  <a:gd name="T20" fmla="*/ 5 w 28"/>
                  <a:gd name="T21" fmla="*/ 14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10" y="29"/>
                    </a:moveTo>
                    <a:lnTo>
                      <a:pt x="10" y="29"/>
                    </a:lnTo>
                    <a:lnTo>
                      <a:pt x="28" y="18"/>
                    </a:lnTo>
                    <a:lnTo>
                      <a:pt x="21" y="0"/>
                    </a:lnTo>
                    <a:lnTo>
                      <a:pt x="3" y="11"/>
                    </a:lnTo>
                    <a:lnTo>
                      <a:pt x="0" y="17"/>
                    </a:lnTo>
                    <a:lnTo>
                      <a:pt x="0" y="22"/>
                    </a:lnTo>
                    <a:lnTo>
                      <a:pt x="5" y="29"/>
                    </a:lnTo>
                    <a:lnTo>
                      <a:pt x="1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64" name="Freeform 1002"/>
              <p:cNvSpPr>
                <a:spLocks/>
              </p:cNvSpPr>
              <p:nvPr/>
            </p:nvSpPr>
            <p:spPr bwMode="auto">
              <a:xfrm>
                <a:off x="3195" y="1801"/>
                <a:ext cx="14" cy="15"/>
              </a:xfrm>
              <a:custGeom>
                <a:avLst/>
                <a:gdLst>
                  <a:gd name="T0" fmla="*/ 5 w 29"/>
                  <a:gd name="T1" fmla="*/ 15 h 29"/>
                  <a:gd name="T2" fmla="*/ 5 w 29"/>
                  <a:gd name="T3" fmla="*/ 15 h 29"/>
                  <a:gd name="T4" fmla="*/ 14 w 29"/>
                  <a:gd name="T5" fmla="*/ 9 h 29"/>
                  <a:gd name="T6" fmla="*/ 11 w 29"/>
                  <a:gd name="T7" fmla="*/ 0 h 29"/>
                  <a:gd name="T8" fmla="*/ 1 w 29"/>
                  <a:gd name="T9" fmla="*/ 6 h 29"/>
                  <a:gd name="T10" fmla="*/ 1 w 29"/>
                  <a:gd name="T11" fmla="*/ 6 h 29"/>
                  <a:gd name="T12" fmla="*/ 1 w 29"/>
                  <a:gd name="T13" fmla="*/ 6 h 29"/>
                  <a:gd name="T14" fmla="*/ 0 w 29"/>
                  <a:gd name="T15" fmla="*/ 8 h 29"/>
                  <a:gd name="T16" fmla="*/ 0 w 29"/>
                  <a:gd name="T17" fmla="*/ 11 h 29"/>
                  <a:gd name="T18" fmla="*/ 2 w 29"/>
                  <a:gd name="T19" fmla="*/ 15 h 29"/>
                  <a:gd name="T20" fmla="*/ 5 w 29"/>
                  <a:gd name="T21" fmla="*/ 15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 h="29">
                    <a:moveTo>
                      <a:pt x="10" y="29"/>
                    </a:moveTo>
                    <a:lnTo>
                      <a:pt x="10" y="29"/>
                    </a:lnTo>
                    <a:lnTo>
                      <a:pt x="29" y="18"/>
                    </a:lnTo>
                    <a:lnTo>
                      <a:pt x="22" y="0"/>
                    </a:lnTo>
                    <a:lnTo>
                      <a:pt x="3" y="11"/>
                    </a:lnTo>
                    <a:lnTo>
                      <a:pt x="0" y="16"/>
                    </a:lnTo>
                    <a:lnTo>
                      <a:pt x="0" y="22"/>
                    </a:lnTo>
                    <a:lnTo>
                      <a:pt x="5" y="29"/>
                    </a:lnTo>
                    <a:lnTo>
                      <a:pt x="1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65" name="Freeform 1003"/>
              <p:cNvSpPr>
                <a:spLocks/>
              </p:cNvSpPr>
              <p:nvPr/>
            </p:nvSpPr>
            <p:spPr bwMode="auto">
              <a:xfrm>
                <a:off x="3186" y="1807"/>
                <a:ext cx="14" cy="14"/>
              </a:xfrm>
              <a:custGeom>
                <a:avLst/>
                <a:gdLst>
                  <a:gd name="T0" fmla="*/ 4 w 28"/>
                  <a:gd name="T1" fmla="*/ 14 h 29"/>
                  <a:gd name="T2" fmla="*/ 5 w 28"/>
                  <a:gd name="T3" fmla="*/ 14 h 29"/>
                  <a:gd name="T4" fmla="*/ 14 w 28"/>
                  <a:gd name="T5" fmla="*/ 9 h 29"/>
                  <a:gd name="T6" fmla="*/ 11 w 28"/>
                  <a:gd name="T7" fmla="*/ 0 h 29"/>
                  <a:gd name="T8" fmla="*/ 2 w 28"/>
                  <a:gd name="T9" fmla="*/ 5 h 29"/>
                  <a:gd name="T10" fmla="*/ 3 w 28"/>
                  <a:gd name="T11" fmla="*/ 5 h 29"/>
                  <a:gd name="T12" fmla="*/ 2 w 28"/>
                  <a:gd name="T13" fmla="*/ 5 h 29"/>
                  <a:gd name="T14" fmla="*/ 0 w 28"/>
                  <a:gd name="T15" fmla="*/ 8 h 29"/>
                  <a:gd name="T16" fmla="*/ 0 w 28"/>
                  <a:gd name="T17" fmla="*/ 11 h 29"/>
                  <a:gd name="T18" fmla="*/ 3 w 28"/>
                  <a:gd name="T19" fmla="*/ 14 h 29"/>
                  <a:gd name="T20" fmla="*/ 5 w 28"/>
                  <a:gd name="T21" fmla="*/ 14 h 29"/>
                  <a:gd name="T22" fmla="*/ 4 w 28"/>
                  <a:gd name="T23" fmla="*/ 14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8" y="29"/>
                    </a:moveTo>
                    <a:lnTo>
                      <a:pt x="10" y="29"/>
                    </a:lnTo>
                    <a:lnTo>
                      <a:pt x="28" y="18"/>
                    </a:lnTo>
                    <a:lnTo>
                      <a:pt x="21" y="0"/>
                    </a:lnTo>
                    <a:lnTo>
                      <a:pt x="3" y="11"/>
                    </a:lnTo>
                    <a:lnTo>
                      <a:pt x="5" y="11"/>
                    </a:lnTo>
                    <a:lnTo>
                      <a:pt x="3" y="11"/>
                    </a:lnTo>
                    <a:lnTo>
                      <a:pt x="0" y="16"/>
                    </a:lnTo>
                    <a:lnTo>
                      <a:pt x="0" y="22"/>
                    </a:lnTo>
                    <a:lnTo>
                      <a:pt x="5" y="29"/>
                    </a:lnTo>
                    <a:lnTo>
                      <a:pt x="10" y="29"/>
                    </a:lnTo>
                    <a:lnTo>
                      <a:pt x="8"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66" name="Freeform 1004"/>
              <p:cNvSpPr>
                <a:spLocks/>
              </p:cNvSpPr>
              <p:nvPr/>
            </p:nvSpPr>
            <p:spPr bwMode="auto">
              <a:xfrm>
                <a:off x="3177" y="1812"/>
                <a:ext cx="13" cy="14"/>
              </a:xfrm>
              <a:custGeom>
                <a:avLst/>
                <a:gdLst>
                  <a:gd name="T0" fmla="*/ 5 w 27"/>
                  <a:gd name="T1" fmla="*/ 14 h 27"/>
                  <a:gd name="T2" fmla="*/ 4 w 27"/>
                  <a:gd name="T3" fmla="*/ 14 h 27"/>
                  <a:gd name="T4" fmla="*/ 13 w 27"/>
                  <a:gd name="T5" fmla="*/ 9 h 27"/>
                  <a:gd name="T6" fmla="*/ 12 w 27"/>
                  <a:gd name="T7" fmla="*/ 0 h 27"/>
                  <a:gd name="T8" fmla="*/ 2 w 27"/>
                  <a:gd name="T9" fmla="*/ 5 h 27"/>
                  <a:gd name="T10" fmla="*/ 2 w 27"/>
                  <a:gd name="T11" fmla="*/ 5 h 27"/>
                  <a:gd name="T12" fmla="*/ 2 w 27"/>
                  <a:gd name="T13" fmla="*/ 5 h 27"/>
                  <a:gd name="T14" fmla="*/ 1 w 27"/>
                  <a:gd name="T15" fmla="*/ 7 h 27"/>
                  <a:gd name="T16" fmla="*/ 0 w 27"/>
                  <a:gd name="T17" fmla="*/ 10 h 27"/>
                  <a:gd name="T18" fmla="*/ 2 w 27"/>
                  <a:gd name="T19" fmla="*/ 14 h 27"/>
                  <a:gd name="T20" fmla="*/ 4 w 27"/>
                  <a:gd name="T21" fmla="*/ 14 h 27"/>
                  <a:gd name="T22" fmla="*/ 5 w 27"/>
                  <a:gd name="T23" fmla="*/ 14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7" h="27">
                    <a:moveTo>
                      <a:pt x="10" y="27"/>
                    </a:moveTo>
                    <a:lnTo>
                      <a:pt x="9" y="27"/>
                    </a:lnTo>
                    <a:lnTo>
                      <a:pt x="27" y="18"/>
                    </a:lnTo>
                    <a:lnTo>
                      <a:pt x="24" y="0"/>
                    </a:lnTo>
                    <a:lnTo>
                      <a:pt x="5" y="9"/>
                    </a:lnTo>
                    <a:lnTo>
                      <a:pt x="4" y="9"/>
                    </a:lnTo>
                    <a:lnTo>
                      <a:pt x="5" y="9"/>
                    </a:lnTo>
                    <a:lnTo>
                      <a:pt x="2" y="14"/>
                    </a:lnTo>
                    <a:lnTo>
                      <a:pt x="0" y="20"/>
                    </a:lnTo>
                    <a:lnTo>
                      <a:pt x="4" y="27"/>
                    </a:lnTo>
                    <a:lnTo>
                      <a:pt x="9" y="27"/>
                    </a:lnTo>
                    <a:lnTo>
                      <a:pt x="10"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67" name="Freeform 1005"/>
              <p:cNvSpPr>
                <a:spLocks/>
              </p:cNvSpPr>
              <p:nvPr/>
            </p:nvSpPr>
            <p:spPr bwMode="auto">
              <a:xfrm>
                <a:off x="3168" y="1816"/>
                <a:ext cx="14" cy="15"/>
              </a:xfrm>
              <a:custGeom>
                <a:avLst/>
                <a:gdLst>
                  <a:gd name="T0" fmla="*/ 5 w 28"/>
                  <a:gd name="T1" fmla="*/ 15 h 29"/>
                  <a:gd name="T2" fmla="*/ 5 w 28"/>
                  <a:gd name="T3" fmla="*/ 15 h 29"/>
                  <a:gd name="T4" fmla="*/ 14 w 28"/>
                  <a:gd name="T5" fmla="*/ 9 h 29"/>
                  <a:gd name="T6" fmla="*/ 11 w 28"/>
                  <a:gd name="T7" fmla="*/ 0 h 29"/>
                  <a:gd name="T8" fmla="*/ 2 w 28"/>
                  <a:gd name="T9" fmla="*/ 6 h 29"/>
                  <a:gd name="T10" fmla="*/ 2 w 28"/>
                  <a:gd name="T11" fmla="*/ 6 h 29"/>
                  <a:gd name="T12" fmla="*/ 2 w 28"/>
                  <a:gd name="T13" fmla="*/ 6 h 29"/>
                  <a:gd name="T14" fmla="*/ 0 w 28"/>
                  <a:gd name="T15" fmla="*/ 8 h 29"/>
                  <a:gd name="T16" fmla="*/ 0 w 28"/>
                  <a:gd name="T17" fmla="*/ 11 h 29"/>
                  <a:gd name="T18" fmla="*/ 3 w 28"/>
                  <a:gd name="T19" fmla="*/ 15 h 29"/>
                  <a:gd name="T20" fmla="*/ 5 w 28"/>
                  <a:gd name="T21" fmla="*/ 15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10" y="29"/>
                    </a:moveTo>
                    <a:lnTo>
                      <a:pt x="10" y="29"/>
                    </a:lnTo>
                    <a:lnTo>
                      <a:pt x="28" y="18"/>
                    </a:lnTo>
                    <a:lnTo>
                      <a:pt x="22" y="0"/>
                    </a:lnTo>
                    <a:lnTo>
                      <a:pt x="3" y="11"/>
                    </a:lnTo>
                    <a:lnTo>
                      <a:pt x="0" y="16"/>
                    </a:lnTo>
                    <a:lnTo>
                      <a:pt x="0" y="22"/>
                    </a:lnTo>
                    <a:lnTo>
                      <a:pt x="5" y="29"/>
                    </a:lnTo>
                    <a:lnTo>
                      <a:pt x="1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68" name="Freeform 1006"/>
              <p:cNvSpPr>
                <a:spLocks/>
              </p:cNvSpPr>
              <p:nvPr/>
            </p:nvSpPr>
            <p:spPr bwMode="auto">
              <a:xfrm>
                <a:off x="3158" y="1822"/>
                <a:ext cx="15" cy="14"/>
              </a:xfrm>
              <a:custGeom>
                <a:avLst/>
                <a:gdLst>
                  <a:gd name="T0" fmla="*/ 5 w 28"/>
                  <a:gd name="T1" fmla="*/ 14 h 29"/>
                  <a:gd name="T2" fmla="*/ 5 w 28"/>
                  <a:gd name="T3" fmla="*/ 14 h 29"/>
                  <a:gd name="T4" fmla="*/ 15 w 28"/>
                  <a:gd name="T5" fmla="*/ 9 h 29"/>
                  <a:gd name="T6" fmla="*/ 11 w 28"/>
                  <a:gd name="T7" fmla="*/ 0 h 29"/>
                  <a:gd name="T8" fmla="*/ 2 w 28"/>
                  <a:gd name="T9" fmla="*/ 5 h 29"/>
                  <a:gd name="T10" fmla="*/ 2 w 28"/>
                  <a:gd name="T11" fmla="*/ 5 h 29"/>
                  <a:gd name="T12" fmla="*/ 2 w 28"/>
                  <a:gd name="T13" fmla="*/ 5 h 29"/>
                  <a:gd name="T14" fmla="*/ 0 w 28"/>
                  <a:gd name="T15" fmla="*/ 8 h 29"/>
                  <a:gd name="T16" fmla="*/ 0 w 28"/>
                  <a:gd name="T17" fmla="*/ 10 h 29"/>
                  <a:gd name="T18" fmla="*/ 3 w 28"/>
                  <a:gd name="T19" fmla="*/ 14 h 29"/>
                  <a:gd name="T20" fmla="*/ 5 w 28"/>
                  <a:gd name="T21" fmla="*/ 14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10" y="29"/>
                    </a:moveTo>
                    <a:lnTo>
                      <a:pt x="10" y="29"/>
                    </a:lnTo>
                    <a:lnTo>
                      <a:pt x="28" y="18"/>
                    </a:lnTo>
                    <a:lnTo>
                      <a:pt x="21" y="0"/>
                    </a:lnTo>
                    <a:lnTo>
                      <a:pt x="3" y="11"/>
                    </a:lnTo>
                    <a:lnTo>
                      <a:pt x="0" y="16"/>
                    </a:lnTo>
                    <a:lnTo>
                      <a:pt x="0" y="21"/>
                    </a:lnTo>
                    <a:lnTo>
                      <a:pt x="5" y="29"/>
                    </a:lnTo>
                    <a:lnTo>
                      <a:pt x="1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969" name="Freeform 1007"/>
              <p:cNvSpPr>
                <a:spLocks/>
              </p:cNvSpPr>
              <p:nvPr/>
            </p:nvSpPr>
            <p:spPr bwMode="auto">
              <a:xfrm>
                <a:off x="3149" y="1827"/>
                <a:ext cx="14" cy="15"/>
              </a:xfrm>
              <a:custGeom>
                <a:avLst/>
                <a:gdLst>
                  <a:gd name="T0" fmla="*/ 4 w 29"/>
                  <a:gd name="T1" fmla="*/ 15 h 29"/>
                  <a:gd name="T2" fmla="*/ 5 w 29"/>
                  <a:gd name="T3" fmla="*/ 15 h 29"/>
                  <a:gd name="T4" fmla="*/ 14 w 29"/>
                  <a:gd name="T5" fmla="*/ 9 h 29"/>
                  <a:gd name="T6" fmla="*/ 11 w 29"/>
                  <a:gd name="T7" fmla="*/ 0 h 29"/>
                  <a:gd name="T8" fmla="*/ 2 w 29"/>
                  <a:gd name="T9" fmla="*/ 5 h 29"/>
                  <a:gd name="T10" fmla="*/ 2 w 29"/>
                  <a:gd name="T11" fmla="*/ 5 h 29"/>
                  <a:gd name="T12" fmla="*/ 2 w 29"/>
                  <a:gd name="T13" fmla="*/ 5 h 29"/>
                  <a:gd name="T14" fmla="*/ 0 w 29"/>
                  <a:gd name="T15" fmla="*/ 8 h 29"/>
                  <a:gd name="T16" fmla="*/ 0 w 29"/>
                  <a:gd name="T17" fmla="*/ 11 h 29"/>
                  <a:gd name="T18" fmla="*/ 2 w 29"/>
                  <a:gd name="T19" fmla="*/ 15 h 29"/>
                  <a:gd name="T20" fmla="*/ 5 w 29"/>
                  <a:gd name="T21" fmla="*/ 15 h 29"/>
                  <a:gd name="T22" fmla="*/ 4 w 29"/>
                  <a:gd name="T23" fmla="*/ 1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9" y="29"/>
                    </a:moveTo>
                    <a:lnTo>
                      <a:pt x="10" y="29"/>
                    </a:lnTo>
                    <a:lnTo>
                      <a:pt x="29" y="18"/>
                    </a:lnTo>
                    <a:lnTo>
                      <a:pt x="22" y="0"/>
                    </a:lnTo>
                    <a:lnTo>
                      <a:pt x="4" y="10"/>
                    </a:lnTo>
                    <a:lnTo>
                      <a:pt x="5" y="10"/>
                    </a:lnTo>
                    <a:lnTo>
                      <a:pt x="4" y="10"/>
                    </a:lnTo>
                    <a:lnTo>
                      <a:pt x="0" y="16"/>
                    </a:lnTo>
                    <a:lnTo>
                      <a:pt x="0" y="21"/>
                    </a:lnTo>
                    <a:lnTo>
                      <a:pt x="5" y="29"/>
                    </a:lnTo>
                    <a:lnTo>
                      <a:pt x="10" y="29"/>
                    </a:lnTo>
                    <a:lnTo>
                      <a:pt x="9"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grpSp>
        <p:grpSp>
          <p:nvGrpSpPr>
            <p:cNvPr id="20493" name="Group 1008"/>
            <p:cNvGrpSpPr>
              <a:grpSpLocks/>
            </p:cNvGrpSpPr>
            <p:nvPr/>
          </p:nvGrpSpPr>
          <p:grpSpPr bwMode="auto">
            <a:xfrm>
              <a:off x="2856" y="1416"/>
              <a:ext cx="382" cy="526"/>
              <a:chOff x="2856" y="1416"/>
              <a:chExt cx="382" cy="526"/>
            </a:xfrm>
          </p:grpSpPr>
          <p:sp>
            <p:nvSpPr>
              <p:cNvPr id="21570" name="Freeform 1009"/>
              <p:cNvSpPr>
                <a:spLocks/>
              </p:cNvSpPr>
              <p:nvPr/>
            </p:nvSpPr>
            <p:spPr bwMode="auto">
              <a:xfrm>
                <a:off x="3140" y="1833"/>
                <a:ext cx="13" cy="13"/>
              </a:xfrm>
              <a:custGeom>
                <a:avLst/>
                <a:gdLst>
                  <a:gd name="T0" fmla="*/ 5 w 27"/>
                  <a:gd name="T1" fmla="*/ 13 h 28"/>
                  <a:gd name="T2" fmla="*/ 4 w 27"/>
                  <a:gd name="T3" fmla="*/ 13 h 28"/>
                  <a:gd name="T4" fmla="*/ 13 w 27"/>
                  <a:gd name="T5" fmla="*/ 9 h 28"/>
                  <a:gd name="T6" fmla="*/ 11 w 27"/>
                  <a:gd name="T7" fmla="*/ 0 h 28"/>
                  <a:gd name="T8" fmla="*/ 2 w 27"/>
                  <a:gd name="T9" fmla="*/ 5 h 28"/>
                  <a:gd name="T10" fmla="*/ 1 w 27"/>
                  <a:gd name="T11" fmla="*/ 5 h 28"/>
                  <a:gd name="T12" fmla="*/ 2 w 27"/>
                  <a:gd name="T13" fmla="*/ 5 h 28"/>
                  <a:gd name="T14" fmla="*/ 1 w 27"/>
                  <a:gd name="T15" fmla="*/ 7 h 28"/>
                  <a:gd name="T16" fmla="*/ 0 w 27"/>
                  <a:gd name="T17" fmla="*/ 9 h 28"/>
                  <a:gd name="T18" fmla="*/ 1 w 27"/>
                  <a:gd name="T19" fmla="*/ 13 h 28"/>
                  <a:gd name="T20" fmla="*/ 4 w 27"/>
                  <a:gd name="T21" fmla="*/ 13 h 28"/>
                  <a:gd name="T22" fmla="*/ 5 w 27"/>
                  <a:gd name="T23" fmla="*/ 13 h 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7" h="28">
                    <a:moveTo>
                      <a:pt x="10" y="28"/>
                    </a:moveTo>
                    <a:lnTo>
                      <a:pt x="8" y="28"/>
                    </a:lnTo>
                    <a:lnTo>
                      <a:pt x="27" y="19"/>
                    </a:lnTo>
                    <a:lnTo>
                      <a:pt x="23" y="0"/>
                    </a:lnTo>
                    <a:lnTo>
                      <a:pt x="5" y="10"/>
                    </a:lnTo>
                    <a:lnTo>
                      <a:pt x="3" y="10"/>
                    </a:lnTo>
                    <a:lnTo>
                      <a:pt x="5" y="10"/>
                    </a:lnTo>
                    <a:lnTo>
                      <a:pt x="2" y="15"/>
                    </a:lnTo>
                    <a:lnTo>
                      <a:pt x="0" y="20"/>
                    </a:lnTo>
                    <a:lnTo>
                      <a:pt x="3" y="28"/>
                    </a:lnTo>
                    <a:lnTo>
                      <a:pt x="8" y="28"/>
                    </a:lnTo>
                    <a:lnTo>
                      <a:pt x="10"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71" name="Freeform 1010"/>
              <p:cNvSpPr>
                <a:spLocks/>
              </p:cNvSpPr>
              <p:nvPr/>
            </p:nvSpPr>
            <p:spPr bwMode="auto">
              <a:xfrm>
                <a:off x="3131" y="1837"/>
                <a:ext cx="14" cy="15"/>
              </a:xfrm>
              <a:custGeom>
                <a:avLst/>
                <a:gdLst>
                  <a:gd name="T0" fmla="*/ 5 w 29"/>
                  <a:gd name="T1" fmla="*/ 15 h 28"/>
                  <a:gd name="T2" fmla="*/ 5 w 29"/>
                  <a:gd name="T3" fmla="*/ 15 h 28"/>
                  <a:gd name="T4" fmla="*/ 14 w 29"/>
                  <a:gd name="T5" fmla="*/ 10 h 28"/>
                  <a:gd name="T6" fmla="*/ 11 w 29"/>
                  <a:gd name="T7" fmla="*/ 0 h 28"/>
                  <a:gd name="T8" fmla="*/ 2 w 29"/>
                  <a:gd name="T9" fmla="*/ 5 h 28"/>
                  <a:gd name="T10" fmla="*/ 2 w 29"/>
                  <a:gd name="T11" fmla="*/ 5 h 28"/>
                  <a:gd name="T12" fmla="*/ 2 w 29"/>
                  <a:gd name="T13" fmla="*/ 5 h 28"/>
                  <a:gd name="T14" fmla="*/ 0 w 29"/>
                  <a:gd name="T15" fmla="*/ 9 h 28"/>
                  <a:gd name="T16" fmla="*/ 0 w 29"/>
                  <a:gd name="T17" fmla="*/ 11 h 28"/>
                  <a:gd name="T18" fmla="*/ 2 w 29"/>
                  <a:gd name="T19" fmla="*/ 15 h 28"/>
                  <a:gd name="T20" fmla="*/ 5 w 29"/>
                  <a:gd name="T21" fmla="*/ 15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 h="28">
                    <a:moveTo>
                      <a:pt x="10" y="28"/>
                    </a:moveTo>
                    <a:lnTo>
                      <a:pt x="10" y="28"/>
                    </a:lnTo>
                    <a:lnTo>
                      <a:pt x="29" y="18"/>
                    </a:lnTo>
                    <a:lnTo>
                      <a:pt x="22" y="0"/>
                    </a:lnTo>
                    <a:lnTo>
                      <a:pt x="4" y="10"/>
                    </a:lnTo>
                    <a:lnTo>
                      <a:pt x="0" y="16"/>
                    </a:lnTo>
                    <a:lnTo>
                      <a:pt x="0" y="21"/>
                    </a:lnTo>
                    <a:lnTo>
                      <a:pt x="5" y="28"/>
                    </a:lnTo>
                    <a:lnTo>
                      <a:pt x="10"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72" name="Freeform 1011"/>
              <p:cNvSpPr>
                <a:spLocks/>
              </p:cNvSpPr>
              <p:nvPr/>
            </p:nvSpPr>
            <p:spPr bwMode="auto">
              <a:xfrm>
                <a:off x="3122" y="1843"/>
                <a:ext cx="14" cy="14"/>
              </a:xfrm>
              <a:custGeom>
                <a:avLst/>
                <a:gdLst>
                  <a:gd name="T0" fmla="*/ 5 w 26"/>
                  <a:gd name="T1" fmla="*/ 14 h 29"/>
                  <a:gd name="T2" fmla="*/ 5 w 26"/>
                  <a:gd name="T3" fmla="*/ 14 h 29"/>
                  <a:gd name="T4" fmla="*/ 14 w 26"/>
                  <a:gd name="T5" fmla="*/ 9 h 29"/>
                  <a:gd name="T6" fmla="*/ 11 w 26"/>
                  <a:gd name="T7" fmla="*/ 0 h 29"/>
                  <a:gd name="T8" fmla="*/ 2 w 26"/>
                  <a:gd name="T9" fmla="*/ 5 h 29"/>
                  <a:gd name="T10" fmla="*/ 2 w 26"/>
                  <a:gd name="T11" fmla="*/ 5 h 29"/>
                  <a:gd name="T12" fmla="*/ 2 w 26"/>
                  <a:gd name="T13" fmla="*/ 5 h 29"/>
                  <a:gd name="T14" fmla="*/ 0 w 26"/>
                  <a:gd name="T15" fmla="*/ 8 h 29"/>
                  <a:gd name="T16" fmla="*/ 0 w 26"/>
                  <a:gd name="T17" fmla="*/ 11 h 29"/>
                  <a:gd name="T18" fmla="*/ 3 w 26"/>
                  <a:gd name="T19" fmla="*/ 14 h 29"/>
                  <a:gd name="T20" fmla="*/ 5 w 26"/>
                  <a:gd name="T21" fmla="*/ 14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 h="29">
                    <a:moveTo>
                      <a:pt x="10" y="29"/>
                    </a:moveTo>
                    <a:lnTo>
                      <a:pt x="10" y="29"/>
                    </a:lnTo>
                    <a:lnTo>
                      <a:pt x="26" y="18"/>
                    </a:lnTo>
                    <a:lnTo>
                      <a:pt x="20" y="0"/>
                    </a:lnTo>
                    <a:lnTo>
                      <a:pt x="3" y="11"/>
                    </a:lnTo>
                    <a:lnTo>
                      <a:pt x="0" y="17"/>
                    </a:lnTo>
                    <a:lnTo>
                      <a:pt x="0" y="22"/>
                    </a:lnTo>
                    <a:lnTo>
                      <a:pt x="5" y="29"/>
                    </a:lnTo>
                    <a:lnTo>
                      <a:pt x="1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73" name="Freeform 1012"/>
              <p:cNvSpPr>
                <a:spLocks/>
              </p:cNvSpPr>
              <p:nvPr/>
            </p:nvSpPr>
            <p:spPr bwMode="auto">
              <a:xfrm>
                <a:off x="3113" y="1848"/>
                <a:ext cx="14" cy="15"/>
              </a:xfrm>
              <a:custGeom>
                <a:avLst/>
                <a:gdLst>
                  <a:gd name="T0" fmla="*/ 4 w 29"/>
                  <a:gd name="T1" fmla="*/ 15 h 29"/>
                  <a:gd name="T2" fmla="*/ 5 w 29"/>
                  <a:gd name="T3" fmla="*/ 15 h 29"/>
                  <a:gd name="T4" fmla="*/ 14 w 29"/>
                  <a:gd name="T5" fmla="*/ 9 h 29"/>
                  <a:gd name="T6" fmla="*/ 11 w 29"/>
                  <a:gd name="T7" fmla="*/ 0 h 29"/>
                  <a:gd name="T8" fmla="*/ 2 w 29"/>
                  <a:gd name="T9" fmla="*/ 6 h 29"/>
                  <a:gd name="T10" fmla="*/ 2 w 29"/>
                  <a:gd name="T11" fmla="*/ 6 h 29"/>
                  <a:gd name="T12" fmla="*/ 2 w 29"/>
                  <a:gd name="T13" fmla="*/ 6 h 29"/>
                  <a:gd name="T14" fmla="*/ 0 w 29"/>
                  <a:gd name="T15" fmla="*/ 9 h 29"/>
                  <a:gd name="T16" fmla="*/ 0 w 29"/>
                  <a:gd name="T17" fmla="*/ 11 h 29"/>
                  <a:gd name="T18" fmla="*/ 2 w 29"/>
                  <a:gd name="T19" fmla="*/ 15 h 29"/>
                  <a:gd name="T20" fmla="*/ 5 w 29"/>
                  <a:gd name="T21" fmla="*/ 15 h 29"/>
                  <a:gd name="T22" fmla="*/ 4 w 29"/>
                  <a:gd name="T23" fmla="*/ 1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9" y="29"/>
                    </a:moveTo>
                    <a:lnTo>
                      <a:pt x="10" y="29"/>
                    </a:lnTo>
                    <a:lnTo>
                      <a:pt x="29" y="18"/>
                    </a:lnTo>
                    <a:lnTo>
                      <a:pt x="22" y="0"/>
                    </a:lnTo>
                    <a:lnTo>
                      <a:pt x="4" y="11"/>
                    </a:lnTo>
                    <a:lnTo>
                      <a:pt x="5" y="11"/>
                    </a:lnTo>
                    <a:lnTo>
                      <a:pt x="4" y="11"/>
                    </a:lnTo>
                    <a:lnTo>
                      <a:pt x="0" y="17"/>
                    </a:lnTo>
                    <a:lnTo>
                      <a:pt x="0" y="22"/>
                    </a:lnTo>
                    <a:lnTo>
                      <a:pt x="5" y="29"/>
                    </a:lnTo>
                    <a:lnTo>
                      <a:pt x="10" y="29"/>
                    </a:lnTo>
                    <a:lnTo>
                      <a:pt x="9"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74" name="Freeform 1013"/>
              <p:cNvSpPr>
                <a:spLocks/>
              </p:cNvSpPr>
              <p:nvPr/>
            </p:nvSpPr>
            <p:spPr bwMode="auto">
              <a:xfrm>
                <a:off x="3104" y="1854"/>
                <a:ext cx="13" cy="13"/>
              </a:xfrm>
              <a:custGeom>
                <a:avLst/>
                <a:gdLst>
                  <a:gd name="T0" fmla="*/ 5 w 27"/>
                  <a:gd name="T1" fmla="*/ 13 h 27"/>
                  <a:gd name="T2" fmla="*/ 4 w 27"/>
                  <a:gd name="T3" fmla="*/ 13 h 27"/>
                  <a:gd name="T4" fmla="*/ 13 w 27"/>
                  <a:gd name="T5" fmla="*/ 9 h 27"/>
                  <a:gd name="T6" fmla="*/ 11 w 27"/>
                  <a:gd name="T7" fmla="*/ 0 h 27"/>
                  <a:gd name="T8" fmla="*/ 2 w 27"/>
                  <a:gd name="T9" fmla="*/ 4 h 27"/>
                  <a:gd name="T10" fmla="*/ 1 w 27"/>
                  <a:gd name="T11" fmla="*/ 4 h 27"/>
                  <a:gd name="T12" fmla="*/ 2 w 27"/>
                  <a:gd name="T13" fmla="*/ 4 h 27"/>
                  <a:gd name="T14" fmla="*/ 1 w 27"/>
                  <a:gd name="T15" fmla="*/ 7 h 27"/>
                  <a:gd name="T16" fmla="*/ 0 w 27"/>
                  <a:gd name="T17" fmla="*/ 10 h 27"/>
                  <a:gd name="T18" fmla="*/ 1 w 27"/>
                  <a:gd name="T19" fmla="*/ 13 h 27"/>
                  <a:gd name="T20" fmla="*/ 4 w 27"/>
                  <a:gd name="T21" fmla="*/ 13 h 27"/>
                  <a:gd name="T22" fmla="*/ 5 w 27"/>
                  <a:gd name="T23" fmla="*/ 13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7" h="27">
                    <a:moveTo>
                      <a:pt x="10" y="27"/>
                    </a:moveTo>
                    <a:lnTo>
                      <a:pt x="8" y="27"/>
                    </a:lnTo>
                    <a:lnTo>
                      <a:pt x="27" y="18"/>
                    </a:lnTo>
                    <a:lnTo>
                      <a:pt x="23" y="0"/>
                    </a:lnTo>
                    <a:lnTo>
                      <a:pt x="5" y="9"/>
                    </a:lnTo>
                    <a:lnTo>
                      <a:pt x="3" y="9"/>
                    </a:lnTo>
                    <a:lnTo>
                      <a:pt x="5" y="9"/>
                    </a:lnTo>
                    <a:lnTo>
                      <a:pt x="2" y="15"/>
                    </a:lnTo>
                    <a:lnTo>
                      <a:pt x="0" y="20"/>
                    </a:lnTo>
                    <a:lnTo>
                      <a:pt x="3" y="27"/>
                    </a:lnTo>
                    <a:lnTo>
                      <a:pt x="8" y="27"/>
                    </a:lnTo>
                    <a:lnTo>
                      <a:pt x="10"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75" name="Freeform 1014"/>
              <p:cNvSpPr>
                <a:spLocks/>
              </p:cNvSpPr>
              <p:nvPr/>
            </p:nvSpPr>
            <p:spPr bwMode="auto">
              <a:xfrm>
                <a:off x="3095" y="1858"/>
                <a:ext cx="14" cy="15"/>
              </a:xfrm>
              <a:custGeom>
                <a:avLst/>
                <a:gdLst>
                  <a:gd name="T0" fmla="*/ 5 w 28"/>
                  <a:gd name="T1" fmla="*/ 15 h 29"/>
                  <a:gd name="T2" fmla="*/ 5 w 28"/>
                  <a:gd name="T3" fmla="*/ 15 h 29"/>
                  <a:gd name="T4" fmla="*/ 14 w 28"/>
                  <a:gd name="T5" fmla="*/ 9 h 29"/>
                  <a:gd name="T6" fmla="*/ 11 w 28"/>
                  <a:gd name="T7" fmla="*/ 0 h 29"/>
                  <a:gd name="T8" fmla="*/ 2 w 28"/>
                  <a:gd name="T9" fmla="*/ 6 h 29"/>
                  <a:gd name="T10" fmla="*/ 2 w 28"/>
                  <a:gd name="T11" fmla="*/ 6 h 29"/>
                  <a:gd name="T12" fmla="*/ 2 w 28"/>
                  <a:gd name="T13" fmla="*/ 6 h 29"/>
                  <a:gd name="T14" fmla="*/ 0 w 28"/>
                  <a:gd name="T15" fmla="*/ 8 h 29"/>
                  <a:gd name="T16" fmla="*/ 0 w 28"/>
                  <a:gd name="T17" fmla="*/ 11 h 29"/>
                  <a:gd name="T18" fmla="*/ 3 w 28"/>
                  <a:gd name="T19" fmla="*/ 15 h 29"/>
                  <a:gd name="T20" fmla="*/ 5 w 28"/>
                  <a:gd name="T21" fmla="*/ 15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10" y="29"/>
                    </a:moveTo>
                    <a:lnTo>
                      <a:pt x="10" y="29"/>
                    </a:lnTo>
                    <a:lnTo>
                      <a:pt x="28" y="18"/>
                    </a:lnTo>
                    <a:lnTo>
                      <a:pt x="21" y="0"/>
                    </a:lnTo>
                    <a:lnTo>
                      <a:pt x="3" y="11"/>
                    </a:lnTo>
                    <a:lnTo>
                      <a:pt x="0" y="16"/>
                    </a:lnTo>
                    <a:lnTo>
                      <a:pt x="0" y="22"/>
                    </a:lnTo>
                    <a:lnTo>
                      <a:pt x="5" y="29"/>
                    </a:lnTo>
                    <a:lnTo>
                      <a:pt x="1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76" name="Freeform 1015"/>
              <p:cNvSpPr>
                <a:spLocks/>
              </p:cNvSpPr>
              <p:nvPr/>
            </p:nvSpPr>
            <p:spPr bwMode="auto">
              <a:xfrm>
                <a:off x="3086" y="1863"/>
                <a:ext cx="14" cy="15"/>
              </a:xfrm>
              <a:custGeom>
                <a:avLst/>
                <a:gdLst>
                  <a:gd name="T0" fmla="*/ 5 w 29"/>
                  <a:gd name="T1" fmla="*/ 15 h 29"/>
                  <a:gd name="T2" fmla="*/ 5 w 29"/>
                  <a:gd name="T3" fmla="*/ 15 h 29"/>
                  <a:gd name="T4" fmla="*/ 14 w 29"/>
                  <a:gd name="T5" fmla="*/ 9 h 29"/>
                  <a:gd name="T6" fmla="*/ 11 w 29"/>
                  <a:gd name="T7" fmla="*/ 0 h 29"/>
                  <a:gd name="T8" fmla="*/ 2 w 29"/>
                  <a:gd name="T9" fmla="*/ 6 h 29"/>
                  <a:gd name="T10" fmla="*/ 2 w 29"/>
                  <a:gd name="T11" fmla="*/ 6 h 29"/>
                  <a:gd name="T12" fmla="*/ 2 w 29"/>
                  <a:gd name="T13" fmla="*/ 6 h 29"/>
                  <a:gd name="T14" fmla="*/ 0 w 29"/>
                  <a:gd name="T15" fmla="*/ 8 h 29"/>
                  <a:gd name="T16" fmla="*/ 0 w 29"/>
                  <a:gd name="T17" fmla="*/ 11 h 29"/>
                  <a:gd name="T18" fmla="*/ 2 w 29"/>
                  <a:gd name="T19" fmla="*/ 15 h 29"/>
                  <a:gd name="T20" fmla="*/ 5 w 29"/>
                  <a:gd name="T21" fmla="*/ 15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 h="29">
                    <a:moveTo>
                      <a:pt x="10" y="29"/>
                    </a:moveTo>
                    <a:lnTo>
                      <a:pt x="10" y="29"/>
                    </a:lnTo>
                    <a:lnTo>
                      <a:pt x="29" y="18"/>
                    </a:lnTo>
                    <a:lnTo>
                      <a:pt x="22" y="0"/>
                    </a:lnTo>
                    <a:lnTo>
                      <a:pt x="4" y="11"/>
                    </a:lnTo>
                    <a:lnTo>
                      <a:pt x="0" y="16"/>
                    </a:lnTo>
                    <a:lnTo>
                      <a:pt x="0" y="22"/>
                    </a:lnTo>
                    <a:lnTo>
                      <a:pt x="5" y="29"/>
                    </a:lnTo>
                    <a:lnTo>
                      <a:pt x="1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77" name="Freeform 1016"/>
              <p:cNvSpPr>
                <a:spLocks/>
              </p:cNvSpPr>
              <p:nvPr/>
            </p:nvSpPr>
            <p:spPr bwMode="auto">
              <a:xfrm>
                <a:off x="3076" y="1869"/>
                <a:ext cx="15" cy="14"/>
              </a:xfrm>
              <a:custGeom>
                <a:avLst/>
                <a:gdLst>
                  <a:gd name="T0" fmla="*/ 4 w 28"/>
                  <a:gd name="T1" fmla="*/ 14 h 29"/>
                  <a:gd name="T2" fmla="*/ 5 w 28"/>
                  <a:gd name="T3" fmla="*/ 14 h 29"/>
                  <a:gd name="T4" fmla="*/ 15 w 28"/>
                  <a:gd name="T5" fmla="*/ 9 h 29"/>
                  <a:gd name="T6" fmla="*/ 12 w 28"/>
                  <a:gd name="T7" fmla="*/ 0 h 29"/>
                  <a:gd name="T8" fmla="*/ 2 w 28"/>
                  <a:gd name="T9" fmla="*/ 5 h 29"/>
                  <a:gd name="T10" fmla="*/ 3 w 28"/>
                  <a:gd name="T11" fmla="*/ 5 h 29"/>
                  <a:gd name="T12" fmla="*/ 2 w 28"/>
                  <a:gd name="T13" fmla="*/ 5 h 29"/>
                  <a:gd name="T14" fmla="*/ 0 w 28"/>
                  <a:gd name="T15" fmla="*/ 8 h 29"/>
                  <a:gd name="T16" fmla="*/ 0 w 28"/>
                  <a:gd name="T17" fmla="*/ 11 h 29"/>
                  <a:gd name="T18" fmla="*/ 3 w 28"/>
                  <a:gd name="T19" fmla="*/ 14 h 29"/>
                  <a:gd name="T20" fmla="*/ 5 w 28"/>
                  <a:gd name="T21" fmla="*/ 14 h 29"/>
                  <a:gd name="T22" fmla="*/ 4 w 28"/>
                  <a:gd name="T23" fmla="*/ 14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8" y="29"/>
                    </a:moveTo>
                    <a:lnTo>
                      <a:pt x="10" y="29"/>
                    </a:lnTo>
                    <a:lnTo>
                      <a:pt x="28" y="18"/>
                    </a:lnTo>
                    <a:lnTo>
                      <a:pt x="22" y="0"/>
                    </a:lnTo>
                    <a:lnTo>
                      <a:pt x="3" y="11"/>
                    </a:lnTo>
                    <a:lnTo>
                      <a:pt x="5" y="11"/>
                    </a:lnTo>
                    <a:lnTo>
                      <a:pt x="3" y="11"/>
                    </a:lnTo>
                    <a:lnTo>
                      <a:pt x="0" y="16"/>
                    </a:lnTo>
                    <a:lnTo>
                      <a:pt x="0" y="22"/>
                    </a:lnTo>
                    <a:lnTo>
                      <a:pt x="5" y="29"/>
                    </a:lnTo>
                    <a:lnTo>
                      <a:pt x="10" y="29"/>
                    </a:lnTo>
                    <a:lnTo>
                      <a:pt x="8"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78" name="Freeform 1017"/>
              <p:cNvSpPr>
                <a:spLocks/>
              </p:cNvSpPr>
              <p:nvPr/>
            </p:nvSpPr>
            <p:spPr bwMode="auto">
              <a:xfrm>
                <a:off x="3067" y="1874"/>
                <a:ext cx="14" cy="14"/>
              </a:xfrm>
              <a:custGeom>
                <a:avLst/>
                <a:gdLst>
                  <a:gd name="T0" fmla="*/ 5 w 27"/>
                  <a:gd name="T1" fmla="*/ 14 h 27"/>
                  <a:gd name="T2" fmla="*/ 5 w 27"/>
                  <a:gd name="T3" fmla="*/ 14 h 27"/>
                  <a:gd name="T4" fmla="*/ 14 w 27"/>
                  <a:gd name="T5" fmla="*/ 9 h 27"/>
                  <a:gd name="T6" fmla="*/ 12 w 27"/>
                  <a:gd name="T7" fmla="*/ 0 h 27"/>
                  <a:gd name="T8" fmla="*/ 3 w 27"/>
                  <a:gd name="T9" fmla="*/ 5 h 27"/>
                  <a:gd name="T10" fmla="*/ 2 w 27"/>
                  <a:gd name="T11" fmla="*/ 5 h 27"/>
                  <a:gd name="T12" fmla="*/ 3 w 27"/>
                  <a:gd name="T13" fmla="*/ 5 h 27"/>
                  <a:gd name="T14" fmla="*/ 1 w 27"/>
                  <a:gd name="T15" fmla="*/ 7 h 27"/>
                  <a:gd name="T16" fmla="*/ 0 w 27"/>
                  <a:gd name="T17" fmla="*/ 10 h 27"/>
                  <a:gd name="T18" fmla="*/ 2 w 27"/>
                  <a:gd name="T19" fmla="*/ 14 h 27"/>
                  <a:gd name="T20" fmla="*/ 5 w 27"/>
                  <a:gd name="T21" fmla="*/ 14 h 27"/>
                  <a:gd name="T22" fmla="*/ 5 w 27"/>
                  <a:gd name="T23" fmla="*/ 14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7" h="27">
                    <a:moveTo>
                      <a:pt x="10" y="27"/>
                    </a:moveTo>
                    <a:lnTo>
                      <a:pt x="9" y="27"/>
                    </a:lnTo>
                    <a:lnTo>
                      <a:pt x="27" y="18"/>
                    </a:lnTo>
                    <a:lnTo>
                      <a:pt x="24" y="0"/>
                    </a:lnTo>
                    <a:lnTo>
                      <a:pt x="5" y="9"/>
                    </a:lnTo>
                    <a:lnTo>
                      <a:pt x="4" y="9"/>
                    </a:lnTo>
                    <a:lnTo>
                      <a:pt x="5" y="9"/>
                    </a:lnTo>
                    <a:lnTo>
                      <a:pt x="2" y="14"/>
                    </a:lnTo>
                    <a:lnTo>
                      <a:pt x="0" y="20"/>
                    </a:lnTo>
                    <a:lnTo>
                      <a:pt x="4" y="27"/>
                    </a:lnTo>
                    <a:lnTo>
                      <a:pt x="9" y="27"/>
                    </a:lnTo>
                    <a:lnTo>
                      <a:pt x="10"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79" name="Freeform 1018"/>
              <p:cNvSpPr>
                <a:spLocks/>
              </p:cNvSpPr>
              <p:nvPr/>
            </p:nvSpPr>
            <p:spPr bwMode="auto">
              <a:xfrm>
                <a:off x="3058" y="1879"/>
                <a:ext cx="14" cy="14"/>
              </a:xfrm>
              <a:custGeom>
                <a:avLst/>
                <a:gdLst>
                  <a:gd name="T0" fmla="*/ 5 w 28"/>
                  <a:gd name="T1" fmla="*/ 14 h 29"/>
                  <a:gd name="T2" fmla="*/ 5 w 28"/>
                  <a:gd name="T3" fmla="*/ 14 h 29"/>
                  <a:gd name="T4" fmla="*/ 14 w 28"/>
                  <a:gd name="T5" fmla="*/ 9 h 29"/>
                  <a:gd name="T6" fmla="*/ 11 w 28"/>
                  <a:gd name="T7" fmla="*/ 0 h 29"/>
                  <a:gd name="T8" fmla="*/ 2 w 28"/>
                  <a:gd name="T9" fmla="*/ 5 h 29"/>
                  <a:gd name="T10" fmla="*/ 2 w 28"/>
                  <a:gd name="T11" fmla="*/ 5 h 29"/>
                  <a:gd name="T12" fmla="*/ 2 w 28"/>
                  <a:gd name="T13" fmla="*/ 5 h 29"/>
                  <a:gd name="T14" fmla="*/ 0 w 28"/>
                  <a:gd name="T15" fmla="*/ 8 h 29"/>
                  <a:gd name="T16" fmla="*/ 0 w 28"/>
                  <a:gd name="T17" fmla="*/ 10 h 29"/>
                  <a:gd name="T18" fmla="*/ 3 w 28"/>
                  <a:gd name="T19" fmla="*/ 14 h 29"/>
                  <a:gd name="T20" fmla="*/ 5 w 28"/>
                  <a:gd name="T21" fmla="*/ 14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10" y="29"/>
                    </a:moveTo>
                    <a:lnTo>
                      <a:pt x="10" y="29"/>
                    </a:lnTo>
                    <a:lnTo>
                      <a:pt x="28" y="18"/>
                    </a:lnTo>
                    <a:lnTo>
                      <a:pt x="22" y="0"/>
                    </a:lnTo>
                    <a:lnTo>
                      <a:pt x="3" y="11"/>
                    </a:lnTo>
                    <a:lnTo>
                      <a:pt x="0" y="16"/>
                    </a:lnTo>
                    <a:lnTo>
                      <a:pt x="0" y="21"/>
                    </a:lnTo>
                    <a:lnTo>
                      <a:pt x="5" y="29"/>
                    </a:lnTo>
                    <a:lnTo>
                      <a:pt x="1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80" name="Freeform 1019"/>
              <p:cNvSpPr>
                <a:spLocks/>
              </p:cNvSpPr>
              <p:nvPr/>
            </p:nvSpPr>
            <p:spPr bwMode="auto">
              <a:xfrm>
                <a:off x="3049" y="1884"/>
                <a:ext cx="14" cy="15"/>
              </a:xfrm>
              <a:custGeom>
                <a:avLst/>
                <a:gdLst>
                  <a:gd name="T0" fmla="*/ 5 w 28"/>
                  <a:gd name="T1" fmla="*/ 15 h 29"/>
                  <a:gd name="T2" fmla="*/ 5 w 28"/>
                  <a:gd name="T3" fmla="*/ 15 h 29"/>
                  <a:gd name="T4" fmla="*/ 14 w 28"/>
                  <a:gd name="T5" fmla="*/ 9 h 29"/>
                  <a:gd name="T6" fmla="*/ 11 w 28"/>
                  <a:gd name="T7" fmla="*/ 0 h 29"/>
                  <a:gd name="T8" fmla="*/ 2 w 28"/>
                  <a:gd name="T9" fmla="*/ 5 h 29"/>
                  <a:gd name="T10" fmla="*/ 2 w 28"/>
                  <a:gd name="T11" fmla="*/ 5 h 29"/>
                  <a:gd name="T12" fmla="*/ 2 w 28"/>
                  <a:gd name="T13" fmla="*/ 5 h 29"/>
                  <a:gd name="T14" fmla="*/ 0 w 28"/>
                  <a:gd name="T15" fmla="*/ 8 h 29"/>
                  <a:gd name="T16" fmla="*/ 0 w 28"/>
                  <a:gd name="T17" fmla="*/ 11 h 29"/>
                  <a:gd name="T18" fmla="*/ 3 w 28"/>
                  <a:gd name="T19" fmla="*/ 15 h 29"/>
                  <a:gd name="T20" fmla="*/ 5 w 28"/>
                  <a:gd name="T21" fmla="*/ 15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10" y="29"/>
                    </a:moveTo>
                    <a:lnTo>
                      <a:pt x="10" y="29"/>
                    </a:lnTo>
                    <a:lnTo>
                      <a:pt x="28" y="18"/>
                    </a:lnTo>
                    <a:lnTo>
                      <a:pt x="21" y="0"/>
                    </a:lnTo>
                    <a:lnTo>
                      <a:pt x="3" y="10"/>
                    </a:lnTo>
                    <a:lnTo>
                      <a:pt x="0" y="16"/>
                    </a:lnTo>
                    <a:lnTo>
                      <a:pt x="0" y="21"/>
                    </a:lnTo>
                    <a:lnTo>
                      <a:pt x="5" y="29"/>
                    </a:lnTo>
                    <a:lnTo>
                      <a:pt x="1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81" name="Freeform 1020"/>
              <p:cNvSpPr>
                <a:spLocks/>
              </p:cNvSpPr>
              <p:nvPr/>
            </p:nvSpPr>
            <p:spPr bwMode="auto">
              <a:xfrm>
                <a:off x="3040" y="1890"/>
                <a:ext cx="14" cy="14"/>
              </a:xfrm>
              <a:custGeom>
                <a:avLst/>
                <a:gdLst>
                  <a:gd name="T0" fmla="*/ 4 w 29"/>
                  <a:gd name="T1" fmla="*/ 14 h 29"/>
                  <a:gd name="T2" fmla="*/ 5 w 29"/>
                  <a:gd name="T3" fmla="*/ 14 h 29"/>
                  <a:gd name="T4" fmla="*/ 14 w 29"/>
                  <a:gd name="T5" fmla="*/ 9 h 29"/>
                  <a:gd name="T6" fmla="*/ 11 w 29"/>
                  <a:gd name="T7" fmla="*/ 0 h 29"/>
                  <a:gd name="T8" fmla="*/ 2 w 29"/>
                  <a:gd name="T9" fmla="*/ 5 h 29"/>
                  <a:gd name="T10" fmla="*/ 2 w 29"/>
                  <a:gd name="T11" fmla="*/ 5 h 29"/>
                  <a:gd name="T12" fmla="*/ 2 w 29"/>
                  <a:gd name="T13" fmla="*/ 5 h 29"/>
                  <a:gd name="T14" fmla="*/ 0 w 29"/>
                  <a:gd name="T15" fmla="*/ 8 h 29"/>
                  <a:gd name="T16" fmla="*/ 0 w 29"/>
                  <a:gd name="T17" fmla="*/ 11 h 29"/>
                  <a:gd name="T18" fmla="*/ 2 w 29"/>
                  <a:gd name="T19" fmla="*/ 14 h 29"/>
                  <a:gd name="T20" fmla="*/ 5 w 29"/>
                  <a:gd name="T21" fmla="*/ 14 h 29"/>
                  <a:gd name="T22" fmla="*/ 4 w 29"/>
                  <a:gd name="T23" fmla="*/ 14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9" y="29"/>
                    </a:moveTo>
                    <a:lnTo>
                      <a:pt x="10" y="29"/>
                    </a:lnTo>
                    <a:lnTo>
                      <a:pt x="29" y="19"/>
                    </a:lnTo>
                    <a:lnTo>
                      <a:pt x="22" y="0"/>
                    </a:lnTo>
                    <a:lnTo>
                      <a:pt x="4" y="11"/>
                    </a:lnTo>
                    <a:lnTo>
                      <a:pt x="5" y="11"/>
                    </a:lnTo>
                    <a:lnTo>
                      <a:pt x="4" y="11"/>
                    </a:lnTo>
                    <a:lnTo>
                      <a:pt x="0" y="17"/>
                    </a:lnTo>
                    <a:lnTo>
                      <a:pt x="0" y="22"/>
                    </a:lnTo>
                    <a:lnTo>
                      <a:pt x="5" y="29"/>
                    </a:lnTo>
                    <a:lnTo>
                      <a:pt x="10" y="29"/>
                    </a:lnTo>
                    <a:lnTo>
                      <a:pt x="9"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82" name="Freeform 1021"/>
              <p:cNvSpPr>
                <a:spLocks/>
              </p:cNvSpPr>
              <p:nvPr/>
            </p:nvSpPr>
            <p:spPr bwMode="auto">
              <a:xfrm>
                <a:off x="3030" y="1895"/>
                <a:ext cx="14" cy="14"/>
              </a:xfrm>
              <a:custGeom>
                <a:avLst/>
                <a:gdLst>
                  <a:gd name="T0" fmla="*/ 5 w 27"/>
                  <a:gd name="T1" fmla="*/ 14 h 27"/>
                  <a:gd name="T2" fmla="*/ 4 w 27"/>
                  <a:gd name="T3" fmla="*/ 14 h 27"/>
                  <a:gd name="T4" fmla="*/ 14 w 27"/>
                  <a:gd name="T5" fmla="*/ 9 h 27"/>
                  <a:gd name="T6" fmla="*/ 12 w 27"/>
                  <a:gd name="T7" fmla="*/ 0 h 27"/>
                  <a:gd name="T8" fmla="*/ 3 w 27"/>
                  <a:gd name="T9" fmla="*/ 5 h 27"/>
                  <a:gd name="T10" fmla="*/ 2 w 27"/>
                  <a:gd name="T11" fmla="*/ 5 h 27"/>
                  <a:gd name="T12" fmla="*/ 3 w 27"/>
                  <a:gd name="T13" fmla="*/ 5 h 27"/>
                  <a:gd name="T14" fmla="*/ 1 w 27"/>
                  <a:gd name="T15" fmla="*/ 8 h 27"/>
                  <a:gd name="T16" fmla="*/ 0 w 27"/>
                  <a:gd name="T17" fmla="*/ 10 h 27"/>
                  <a:gd name="T18" fmla="*/ 2 w 27"/>
                  <a:gd name="T19" fmla="*/ 14 h 27"/>
                  <a:gd name="T20" fmla="*/ 4 w 27"/>
                  <a:gd name="T21" fmla="*/ 14 h 27"/>
                  <a:gd name="T22" fmla="*/ 5 w 27"/>
                  <a:gd name="T23" fmla="*/ 14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7" h="27">
                    <a:moveTo>
                      <a:pt x="10" y="27"/>
                    </a:moveTo>
                    <a:lnTo>
                      <a:pt x="8" y="27"/>
                    </a:lnTo>
                    <a:lnTo>
                      <a:pt x="27" y="18"/>
                    </a:lnTo>
                    <a:lnTo>
                      <a:pt x="23" y="0"/>
                    </a:lnTo>
                    <a:lnTo>
                      <a:pt x="5" y="9"/>
                    </a:lnTo>
                    <a:lnTo>
                      <a:pt x="3" y="9"/>
                    </a:lnTo>
                    <a:lnTo>
                      <a:pt x="5" y="9"/>
                    </a:lnTo>
                    <a:lnTo>
                      <a:pt x="2" y="15"/>
                    </a:lnTo>
                    <a:lnTo>
                      <a:pt x="0" y="20"/>
                    </a:lnTo>
                    <a:lnTo>
                      <a:pt x="3" y="27"/>
                    </a:lnTo>
                    <a:lnTo>
                      <a:pt x="8" y="27"/>
                    </a:lnTo>
                    <a:lnTo>
                      <a:pt x="10"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83" name="Freeform 1022"/>
              <p:cNvSpPr>
                <a:spLocks/>
              </p:cNvSpPr>
              <p:nvPr/>
            </p:nvSpPr>
            <p:spPr bwMode="auto">
              <a:xfrm>
                <a:off x="3021" y="1900"/>
                <a:ext cx="14" cy="14"/>
              </a:xfrm>
              <a:custGeom>
                <a:avLst/>
                <a:gdLst>
                  <a:gd name="T0" fmla="*/ 5 w 28"/>
                  <a:gd name="T1" fmla="*/ 14 h 29"/>
                  <a:gd name="T2" fmla="*/ 5 w 28"/>
                  <a:gd name="T3" fmla="*/ 14 h 29"/>
                  <a:gd name="T4" fmla="*/ 14 w 28"/>
                  <a:gd name="T5" fmla="*/ 9 h 29"/>
                  <a:gd name="T6" fmla="*/ 11 w 28"/>
                  <a:gd name="T7" fmla="*/ 0 h 29"/>
                  <a:gd name="T8" fmla="*/ 2 w 28"/>
                  <a:gd name="T9" fmla="*/ 5 h 29"/>
                  <a:gd name="T10" fmla="*/ 2 w 28"/>
                  <a:gd name="T11" fmla="*/ 5 h 29"/>
                  <a:gd name="T12" fmla="*/ 2 w 28"/>
                  <a:gd name="T13" fmla="*/ 5 h 29"/>
                  <a:gd name="T14" fmla="*/ 0 w 28"/>
                  <a:gd name="T15" fmla="*/ 8 h 29"/>
                  <a:gd name="T16" fmla="*/ 0 w 28"/>
                  <a:gd name="T17" fmla="*/ 11 h 29"/>
                  <a:gd name="T18" fmla="*/ 3 w 28"/>
                  <a:gd name="T19" fmla="*/ 14 h 29"/>
                  <a:gd name="T20" fmla="*/ 5 w 28"/>
                  <a:gd name="T21" fmla="*/ 14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10" y="29"/>
                    </a:moveTo>
                    <a:lnTo>
                      <a:pt x="10" y="29"/>
                    </a:lnTo>
                    <a:lnTo>
                      <a:pt x="28" y="18"/>
                    </a:lnTo>
                    <a:lnTo>
                      <a:pt x="21" y="0"/>
                    </a:lnTo>
                    <a:lnTo>
                      <a:pt x="3" y="11"/>
                    </a:lnTo>
                    <a:lnTo>
                      <a:pt x="0" y="17"/>
                    </a:lnTo>
                    <a:lnTo>
                      <a:pt x="0" y="22"/>
                    </a:lnTo>
                    <a:lnTo>
                      <a:pt x="5" y="29"/>
                    </a:lnTo>
                    <a:lnTo>
                      <a:pt x="1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84" name="Freeform 1023"/>
              <p:cNvSpPr>
                <a:spLocks/>
              </p:cNvSpPr>
              <p:nvPr/>
            </p:nvSpPr>
            <p:spPr bwMode="auto">
              <a:xfrm>
                <a:off x="3012" y="1905"/>
                <a:ext cx="14" cy="15"/>
              </a:xfrm>
              <a:custGeom>
                <a:avLst/>
                <a:gdLst>
                  <a:gd name="T0" fmla="*/ 5 w 29"/>
                  <a:gd name="T1" fmla="*/ 15 h 29"/>
                  <a:gd name="T2" fmla="*/ 5 w 29"/>
                  <a:gd name="T3" fmla="*/ 15 h 29"/>
                  <a:gd name="T4" fmla="*/ 14 w 29"/>
                  <a:gd name="T5" fmla="*/ 9 h 29"/>
                  <a:gd name="T6" fmla="*/ 11 w 29"/>
                  <a:gd name="T7" fmla="*/ 0 h 29"/>
                  <a:gd name="T8" fmla="*/ 2 w 29"/>
                  <a:gd name="T9" fmla="*/ 6 h 29"/>
                  <a:gd name="T10" fmla="*/ 2 w 29"/>
                  <a:gd name="T11" fmla="*/ 6 h 29"/>
                  <a:gd name="T12" fmla="*/ 2 w 29"/>
                  <a:gd name="T13" fmla="*/ 6 h 29"/>
                  <a:gd name="T14" fmla="*/ 0 w 29"/>
                  <a:gd name="T15" fmla="*/ 8 h 29"/>
                  <a:gd name="T16" fmla="*/ 0 w 29"/>
                  <a:gd name="T17" fmla="*/ 11 h 29"/>
                  <a:gd name="T18" fmla="*/ 2 w 29"/>
                  <a:gd name="T19" fmla="*/ 15 h 29"/>
                  <a:gd name="T20" fmla="*/ 5 w 29"/>
                  <a:gd name="T21" fmla="*/ 15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 h="29">
                    <a:moveTo>
                      <a:pt x="10" y="29"/>
                    </a:moveTo>
                    <a:lnTo>
                      <a:pt x="10" y="29"/>
                    </a:lnTo>
                    <a:lnTo>
                      <a:pt x="29" y="18"/>
                    </a:lnTo>
                    <a:lnTo>
                      <a:pt x="22" y="0"/>
                    </a:lnTo>
                    <a:lnTo>
                      <a:pt x="4" y="11"/>
                    </a:lnTo>
                    <a:lnTo>
                      <a:pt x="0" y="16"/>
                    </a:lnTo>
                    <a:lnTo>
                      <a:pt x="0" y="22"/>
                    </a:lnTo>
                    <a:lnTo>
                      <a:pt x="5" y="29"/>
                    </a:lnTo>
                    <a:lnTo>
                      <a:pt x="1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85" name="Freeform 1024"/>
              <p:cNvSpPr>
                <a:spLocks/>
              </p:cNvSpPr>
              <p:nvPr/>
            </p:nvSpPr>
            <p:spPr bwMode="auto">
              <a:xfrm>
                <a:off x="3003" y="1911"/>
                <a:ext cx="14" cy="14"/>
              </a:xfrm>
              <a:custGeom>
                <a:avLst/>
                <a:gdLst>
                  <a:gd name="T0" fmla="*/ 4 w 28"/>
                  <a:gd name="T1" fmla="*/ 14 h 29"/>
                  <a:gd name="T2" fmla="*/ 5 w 28"/>
                  <a:gd name="T3" fmla="*/ 14 h 29"/>
                  <a:gd name="T4" fmla="*/ 14 w 28"/>
                  <a:gd name="T5" fmla="*/ 9 h 29"/>
                  <a:gd name="T6" fmla="*/ 11 w 28"/>
                  <a:gd name="T7" fmla="*/ 0 h 29"/>
                  <a:gd name="T8" fmla="*/ 2 w 28"/>
                  <a:gd name="T9" fmla="*/ 5 h 29"/>
                  <a:gd name="T10" fmla="*/ 3 w 28"/>
                  <a:gd name="T11" fmla="*/ 5 h 29"/>
                  <a:gd name="T12" fmla="*/ 2 w 28"/>
                  <a:gd name="T13" fmla="*/ 5 h 29"/>
                  <a:gd name="T14" fmla="*/ 0 w 28"/>
                  <a:gd name="T15" fmla="*/ 8 h 29"/>
                  <a:gd name="T16" fmla="*/ 0 w 28"/>
                  <a:gd name="T17" fmla="*/ 11 h 29"/>
                  <a:gd name="T18" fmla="*/ 3 w 28"/>
                  <a:gd name="T19" fmla="*/ 14 h 29"/>
                  <a:gd name="T20" fmla="*/ 5 w 28"/>
                  <a:gd name="T21" fmla="*/ 14 h 29"/>
                  <a:gd name="T22" fmla="*/ 4 w 28"/>
                  <a:gd name="T23" fmla="*/ 14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8" y="29"/>
                    </a:moveTo>
                    <a:lnTo>
                      <a:pt x="10" y="29"/>
                    </a:lnTo>
                    <a:lnTo>
                      <a:pt x="28" y="18"/>
                    </a:lnTo>
                    <a:lnTo>
                      <a:pt x="22" y="0"/>
                    </a:lnTo>
                    <a:lnTo>
                      <a:pt x="3" y="11"/>
                    </a:lnTo>
                    <a:lnTo>
                      <a:pt x="5" y="11"/>
                    </a:lnTo>
                    <a:lnTo>
                      <a:pt x="3" y="11"/>
                    </a:lnTo>
                    <a:lnTo>
                      <a:pt x="0" y="16"/>
                    </a:lnTo>
                    <a:lnTo>
                      <a:pt x="0" y="22"/>
                    </a:lnTo>
                    <a:lnTo>
                      <a:pt x="5" y="29"/>
                    </a:lnTo>
                    <a:lnTo>
                      <a:pt x="10" y="29"/>
                    </a:lnTo>
                    <a:lnTo>
                      <a:pt x="8"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86" name="Freeform 1025"/>
              <p:cNvSpPr>
                <a:spLocks/>
              </p:cNvSpPr>
              <p:nvPr/>
            </p:nvSpPr>
            <p:spPr bwMode="auto">
              <a:xfrm>
                <a:off x="2994" y="1916"/>
                <a:ext cx="13" cy="14"/>
              </a:xfrm>
              <a:custGeom>
                <a:avLst/>
                <a:gdLst>
                  <a:gd name="T0" fmla="*/ 5 w 27"/>
                  <a:gd name="T1" fmla="*/ 14 h 27"/>
                  <a:gd name="T2" fmla="*/ 4 w 27"/>
                  <a:gd name="T3" fmla="*/ 14 h 27"/>
                  <a:gd name="T4" fmla="*/ 13 w 27"/>
                  <a:gd name="T5" fmla="*/ 9 h 27"/>
                  <a:gd name="T6" fmla="*/ 12 w 27"/>
                  <a:gd name="T7" fmla="*/ 0 h 27"/>
                  <a:gd name="T8" fmla="*/ 2 w 27"/>
                  <a:gd name="T9" fmla="*/ 5 h 27"/>
                  <a:gd name="T10" fmla="*/ 2 w 27"/>
                  <a:gd name="T11" fmla="*/ 5 h 27"/>
                  <a:gd name="T12" fmla="*/ 2 w 27"/>
                  <a:gd name="T13" fmla="*/ 5 h 27"/>
                  <a:gd name="T14" fmla="*/ 1 w 27"/>
                  <a:gd name="T15" fmla="*/ 7 h 27"/>
                  <a:gd name="T16" fmla="*/ 0 w 27"/>
                  <a:gd name="T17" fmla="*/ 10 h 27"/>
                  <a:gd name="T18" fmla="*/ 2 w 27"/>
                  <a:gd name="T19" fmla="*/ 14 h 27"/>
                  <a:gd name="T20" fmla="*/ 4 w 27"/>
                  <a:gd name="T21" fmla="*/ 14 h 27"/>
                  <a:gd name="T22" fmla="*/ 5 w 27"/>
                  <a:gd name="T23" fmla="*/ 14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7" h="27">
                    <a:moveTo>
                      <a:pt x="10" y="27"/>
                    </a:moveTo>
                    <a:lnTo>
                      <a:pt x="9" y="27"/>
                    </a:lnTo>
                    <a:lnTo>
                      <a:pt x="27" y="18"/>
                    </a:lnTo>
                    <a:lnTo>
                      <a:pt x="24" y="0"/>
                    </a:lnTo>
                    <a:lnTo>
                      <a:pt x="5" y="9"/>
                    </a:lnTo>
                    <a:lnTo>
                      <a:pt x="4" y="9"/>
                    </a:lnTo>
                    <a:lnTo>
                      <a:pt x="5" y="9"/>
                    </a:lnTo>
                    <a:lnTo>
                      <a:pt x="2" y="14"/>
                    </a:lnTo>
                    <a:lnTo>
                      <a:pt x="0" y="20"/>
                    </a:lnTo>
                    <a:lnTo>
                      <a:pt x="4" y="27"/>
                    </a:lnTo>
                    <a:lnTo>
                      <a:pt x="9" y="27"/>
                    </a:lnTo>
                    <a:lnTo>
                      <a:pt x="10"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87" name="Freeform 1026"/>
              <p:cNvSpPr>
                <a:spLocks/>
              </p:cNvSpPr>
              <p:nvPr/>
            </p:nvSpPr>
            <p:spPr bwMode="auto">
              <a:xfrm>
                <a:off x="2985" y="1920"/>
                <a:ext cx="14" cy="15"/>
              </a:xfrm>
              <a:custGeom>
                <a:avLst/>
                <a:gdLst>
                  <a:gd name="T0" fmla="*/ 5 w 28"/>
                  <a:gd name="T1" fmla="*/ 15 h 29"/>
                  <a:gd name="T2" fmla="*/ 5 w 28"/>
                  <a:gd name="T3" fmla="*/ 15 h 29"/>
                  <a:gd name="T4" fmla="*/ 14 w 28"/>
                  <a:gd name="T5" fmla="*/ 9 h 29"/>
                  <a:gd name="T6" fmla="*/ 11 w 28"/>
                  <a:gd name="T7" fmla="*/ 0 h 29"/>
                  <a:gd name="T8" fmla="*/ 2 w 28"/>
                  <a:gd name="T9" fmla="*/ 6 h 29"/>
                  <a:gd name="T10" fmla="*/ 2 w 28"/>
                  <a:gd name="T11" fmla="*/ 6 h 29"/>
                  <a:gd name="T12" fmla="*/ 2 w 28"/>
                  <a:gd name="T13" fmla="*/ 6 h 29"/>
                  <a:gd name="T14" fmla="*/ 0 w 28"/>
                  <a:gd name="T15" fmla="*/ 8 h 29"/>
                  <a:gd name="T16" fmla="*/ 0 w 28"/>
                  <a:gd name="T17" fmla="*/ 11 h 29"/>
                  <a:gd name="T18" fmla="*/ 3 w 28"/>
                  <a:gd name="T19" fmla="*/ 15 h 29"/>
                  <a:gd name="T20" fmla="*/ 5 w 28"/>
                  <a:gd name="T21" fmla="*/ 15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10" y="29"/>
                    </a:moveTo>
                    <a:lnTo>
                      <a:pt x="10" y="29"/>
                    </a:lnTo>
                    <a:lnTo>
                      <a:pt x="28" y="18"/>
                    </a:lnTo>
                    <a:lnTo>
                      <a:pt x="22" y="0"/>
                    </a:lnTo>
                    <a:lnTo>
                      <a:pt x="3" y="11"/>
                    </a:lnTo>
                    <a:lnTo>
                      <a:pt x="0" y="16"/>
                    </a:lnTo>
                    <a:lnTo>
                      <a:pt x="0" y="22"/>
                    </a:lnTo>
                    <a:lnTo>
                      <a:pt x="5" y="29"/>
                    </a:lnTo>
                    <a:lnTo>
                      <a:pt x="1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88" name="Freeform 1027"/>
              <p:cNvSpPr>
                <a:spLocks/>
              </p:cNvSpPr>
              <p:nvPr/>
            </p:nvSpPr>
            <p:spPr bwMode="auto">
              <a:xfrm>
                <a:off x="2974" y="1926"/>
                <a:ext cx="16" cy="16"/>
              </a:xfrm>
              <a:custGeom>
                <a:avLst/>
                <a:gdLst>
                  <a:gd name="T0" fmla="*/ 2 w 30"/>
                  <a:gd name="T1" fmla="*/ 12 h 32"/>
                  <a:gd name="T2" fmla="*/ 4 w 30"/>
                  <a:gd name="T3" fmla="*/ 16 h 32"/>
                  <a:gd name="T4" fmla="*/ 16 w 30"/>
                  <a:gd name="T5" fmla="*/ 9 h 32"/>
                  <a:gd name="T6" fmla="*/ 12 w 30"/>
                  <a:gd name="T7" fmla="*/ 0 h 32"/>
                  <a:gd name="T8" fmla="*/ 0 w 30"/>
                  <a:gd name="T9" fmla="*/ 7 h 32"/>
                  <a:gd name="T10" fmla="*/ 2 w 30"/>
                  <a:gd name="T11" fmla="*/ 12 h 3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0" h="32">
                    <a:moveTo>
                      <a:pt x="3" y="23"/>
                    </a:moveTo>
                    <a:lnTo>
                      <a:pt x="7" y="32"/>
                    </a:lnTo>
                    <a:lnTo>
                      <a:pt x="30" y="18"/>
                    </a:lnTo>
                    <a:lnTo>
                      <a:pt x="23" y="0"/>
                    </a:lnTo>
                    <a:lnTo>
                      <a:pt x="0" y="14"/>
                    </a:lnTo>
                    <a:lnTo>
                      <a:pt x="3"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89" name="Freeform 1028"/>
              <p:cNvSpPr>
                <a:spLocks/>
              </p:cNvSpPr>
              <p:nvPr/>
            </p:nvSpPr>
            <p:spPr bwMode="auto">
              <a:xfrm>
                <a:off x="2973" y="1933"/>
                <a:ext cx="5" cy="9"/>
              </a:xfrm>
              <a:custGeom>
                <a:avLst/>
                <a:gdLst>
                  <a:gd name="T0" fmla="*/ 2 w 10"/>
                  <a:gd name="T1" fmla="*/ 0 h 18"/>
                  <a:gd name="T2" fmla="*/ 0 w 10"/>
                  <a:gd name="T3" fmla="*/ 3 h 18"/>
                  <a:gd name="T4" fmla="*/ 0 w 10"/>
                  <a:gd name="T5" fmla="*/ 6 h 18"/>
                  <a:gd name="T6" fmla="*/ 3 w 10"/>
                  <a:gd name="T7" fmla="*/ 9 h 18"/>
                  <a:gd name="T8" fmla="*/ 5 w 10"/>
                  <a:gd name="T9" fmla="*/ 9 h 18"/>
                  <a:gd name="T10" fmla="*/ 2 w 10"/>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8">
                    <a:moveTo>
                      <a:pt x="3" y="0"/>
                    </a:moveTo>
                    <a:lnTo>
                      <a:pt x="0" y="6"/>
                    </a:lnTo>
                    <a:lnTo>
                      <a:pt x="0" y="11"/>
                    </a:lnTo>
                    <a:lnTo>
                      <a:pt x="5" y="18"/>
                    </a:lnTo>
                    <a:lnTo>
                      <a:pt x="10" y="18"/>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90" name="Freeform 1029"/>
              <p:cNvSpPr>
                <a:spLocks/>
              </p:cNvSpPr>
              <p:nvPr/>
            </p:nvSpPr>
            <p:spPr bwMode="auto">
              <a:xfrm>
                <a:off x="3108" y="1759"/>
                <a:ext cx="98" cy="11"/>
              </a:xfrm>
              <a:custGeom>
                <a:avLst/>
                <a:gdLst>
                  <a:gd name="T0" fmla="*/ 94 w 196"/>
                  <a:gd name="T1" fmla="*/ 9 h 22"/>
                  <a:gd name="T2" fmla="*/ 20 w 196"/>
                  <a:gd name="T3" fmla="*/ 11 h 22"/>
                  <a:gd name="T4" fmla="*/ 22 w 196"/>
                  <a:gd name="T5" fmla="*/ 11 h 22"/>
                  <a:gd name="T6" fmla="*/ 12 w 196"/>
                  <a:gd name="T7" fmla="*/ 7 h 22"/>
                  <a:gd name="T8" fmla="*/ 2 w 196"/>
                  <a:gd name="T9" fmla="*/ 2 h 22"/>
                  <a:gd name="T10" fmla="*/ 0 w 196"/>
                  <a:gd name="T11" fmla="*/ 0 h 22"/>
                  <a:gd name="T12" fmla="*/ 98 w 196"/>
                  <a:gd name="T13" fmla="*/ 0 h 22"/>
                  <a:gd name="T14" fmla="*/ 94 w 196"/>
                  <a:gd name="T15" fmla="*/ 9 h 2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6" h="22">
                    <a:moveTo>
                      <a:pt x="188" y="18"/>
                    </a:moveTo>
                    <a:lnTo>
                      <a:pt x="40" y="22"/>
                    </a:lnTo>
                    <a:lnTo>
                      <a:pt x="44" y="22"/>
                    </a:lnTo>
                    <a:lnTo>
                      <a:pt x="24" y="14"/>
                    </a:lnTo>
                    <a:lnTo>
                      <a:pt x="4" y="4"/>
                    </a:lnTo>
                    <a:lnTo>
                      <a:pt x="0" y="0"/>
                    </a:lnTo>
                    <a:lnTo>
                      <a:pt x="196" y="0"/>
                    </a:lnTo>
                    <a:lnTo>
                      <a:pt x="188" y="18"/>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91" name="Freeform 1030"/>
              <p:cNvSpPr>
                <a:spLocks/>
              </p:cNvSpPr>
              <p:nvPr/>
            </p:nvSpPr>
            <p:spPr bwMode="auto">
              <a:xfrm>
                <a:off x="3089" y="1749"/>
                <a:ext cx="121" cy="21"/>
              </a:xfrm>
              <a:custGeom>
                <a:avLst/>
                <a:gdLst>
                  <a:gd name="T0" fmla="*/ 113 w 242"/>
                  <a:gd name="T1" fmla="*/ 19 h 44"/>
                  <a:gd name="T2" fmla="*/ 39 w 242"/>
                  <a:gd name="T3" fmla="*/ 21 h 44"/>
                  <a:gd name="T4" fmla="*/ 41 w 242"/>
                  <a:gd name="T5" fmla="*/ 21 h 44"/>
                  <a:gd name="T6" fmla="*/ 31 w 242"/>
                  <a:gd name="T7" fmla="*/ 17 h 44"/>
                  <a:gd name="T8" fmla="*/ 21 w 242"/>
                  <a:gd name="T9" fmla="*/ 12 h 44"/>
                  <a:gd name="T10" fmla="*/ 11 w 242"/>
                  <a:gd name="T11" fmla="*/ 7 h 44"/>
                  <a:gd name="T12" fmla="*/ 3 w 242"/>
                  <a:gd name="T13" fmla="*/ 2 h 44"/>
                  <a:gd name="T14" fmla="*/ 0 w 242"/>
                  <a:gd name="T15" fmla="*/ 0 h 44"/>
                  <a:gd name="T16" fmla="*/ 121 w 242"/>
                  <a:gd name="T17" fmla="*/ 0 h 44"/>
                  <a:gd name="T18" fmla="*/ 113 w 242"/>
                  <a:gd name="T19" fmla="*/ 19 h 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42" h="44">
                    <a:moveTo>
                      <a:pt x="226" y="40"/>
                    </a:moveTo>
                    <a:lnTo>
                      <a:pt x="78" y="44"/>
                    </a:lnTo>
                    <a:lnTo>
                      <a:pt x="82" y="44"/>
                    </a:lnTo>
                    <a:lnTo>
                      <a:pt x="62" y="36"/>
                    </a:lnTo>
                    <a:lnTo>
                      <a:pt x="42" y="26"/>
                    </a:lnTo>
                    <a:lnTo>
                      <a:pt x="22" y="15"/>
                    </a:lnTo>
                    <a:lnTo>
                      <a:pt x="5" y="4"/>
                    </a:lnTo>
                    <a:lnTo>
                      <a:pt x="0" y="0"/>
                    </a:lnTo>
                    <a:lnTo>
                      <a:pt x="242" y="0"/>
                    </a:lnTo>
                    <a:lnTo>
                      <a:pt x="226" y="40"/>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92" name="Freeform 1031"/>
              <p:cNvSpPr>
                <a:spLocks/>
              </p:cNvSpPr>
              <p:nvPr/>
            </p:nvSpPr>
            <p:spPr bwMode="auto">
              <a:xfrm>
                <a:off x="3068" y="1739"/>
                <a:ext cx="146" cy="20"/>
              </a:xfrm>
              <a:custGeom>
                <a:avLst/>
                <a:gdLst>
                  <a:gd name="T0" fmla="*/ 40 w 293"/>
                  <a:gd name="T1" fmla="*/ 20 h 42"/>
                  <a:gd name="T2" fmla="*/ 32 w 293"/>
                  <a:gd name="T3" fmla="*/ 17 h 42"/>
                  <a:gd name="T4" fmla="*/ 23 w 293"/>
                  <a:gd name="T5" fmla="*/ 11 h 42"/>
                  <a:gd name="T6" fmla="*/ 13 w 293"/>
                  <a:gd name="T7" fmla="*/ 8 h 42"/>
                  <a:gd name="T8" fmla="*/ 3 w 293"/>
                  <a:gd name="T9" fmla="*/ 3 h 42"/>
                  <a:gd name="T10" fmla="*/ 0 w 293"/>
                  <a:gd name="T11" fmla="*/ 0 h 42"/>
                  <a:gd name="T12" fmla="*/ 146 w 293"/>
                  <a:gd name="T13" fmla="*/ 0 h 42"/>
                  <a:gd name="T14" fmla="*/ 138 w 293"/>
                  <a:gd name="T15" fmla="*/ 20 h 42"/>
                  <a:gd name="T16" fmla="*/ 40 w 293"/>
                  <a:gd name="T17" fmla="*/ 20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93" h="42">
                    <a:moveTo>
                      <a:pt x="80" y="42"/>
                    </a:moveTo>
                    <a:lnTo>
                      <a:pt x="64" y="35"/>
                    </a:lnTo>
                    <a:lnTo>
                      <a:pt x="47" y="24"/>
                    </a:lnTo>
                    <a:lnTo>
                      <a:pt x="27" y="17"/>
                    </a:lnTo>
                    <a:lnTo>
                      <a:pt x="7" y="6"/>
                    </a:lnTo>
                    <a:lnTo>
                      <a:pt x="0" y="0"/>
                    </a:lnTo>
                    <a:lnTo>
                      <a:pt x="293" y="0"/>
                    </a:lnTo>
                    <a:lnTo>
                      <a:pt x="276" y="42"/>
                    </a:lnTo>
                    <a:lnTo>
                      <a:pt x="80" y="42"/>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93" name="Freeform 1032"/>
              <p:cNvSpPr>
                <a:spLocks/>
              </p:cNvSpPr>
              <p:nvPr/>
            </p:nvSpPr>
            <p:spPr bwMode="auto">
              <a:xfrm>
                <a:off x="3048" y="1728"/>
                <a:ext cx="167" cy="21"/>
              </a:xfrm>
              <a:custGeom>
                <a:avLst/>
                <a:gdLst>
                  <a:gd name="T0" fmla="*/ 41 w 334"/>
                  <a:gd name="T1" fmla="*/ 21 h 41"/>
                  <a:gd name="T2" fmla="*/ 34 w 334"/>
                  <a:gd name="T3" fmla="*/ 19 h 41"/>
                  <a:gd name="T4" fmla="*/ 24 w 334"/>
                  <a:gd name="T5" fmla="*/ 14 h 41"/>
                  <a:gd name="T6" fmla="*/ 14 w 334"/>
                  <a:gd name="T7" fmla="*/ 8 h 41"/>
                  <a:gd name="T8" fmla="*/ 5 w 334"/>
                  <a:gd name="T9" fmla="*/ 3 h 41"/>
                  <a:gd name="T10" fmla="*/ 0 w 334"/>
                  <a:gd name="T11" fmla="*/ 0 h 41"/>
                  <a:gd name="T12" fmla="*/ 154 w 334"/>
                  <a:gd name="T13" fmla="*/ 0 h 41"/>
                  <a:gd name="T14" fmla="*/ 159 w 334"/>
                  <a:gd name="T15" fmla="*/ 3 h 41"/>
                  <a:gd name="T16" fmla="*/ 167 w 334"/>
                  <a:gd name="T17" fmla="*/ 8 h 41"/>
                  <a:gd name="T18" fmla="*/ 162 w 334"/>
                  <a:gd name="T19" fmla="*/ 21 h 41"/>
                  <a:gd name="T20" fmla="*/ 41 w 334"/>
                  <a:gd name="T21" fmla="*/ 21 h 4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34" h="41">
                    <a:moveTo>
                      <a:pt x="82" y="41"/>
                    </a:moveTo>
                    <a:lnTo>
                      <a:pt x="67" y="38"/>
                    </a:lnTo>
                    <a:lnTo>
                      <a:pt x="47" y="27"/>
                    </a:lnTo>
                    <a:lnTo>
                      <a:pt x="27" y="16"/>
                    </a:lnTo>
                    <a:lnTo>
                      <a:pt x="10" y="5"/>
                    </a:lnTo>
                    <a:lnTo>
                      <a:pt x="0" y="0"/>
                    </a:lnTo>
                    <a:lnTo>
                      <a:pt x="308" y="0"/>
                    </a:lnTo>
                    <a:lnTo>
                      <a:pt x="318" y="5"/>
                    </a:lnTo>
                    <a:lnTo>
                      <a:pt x="334" y="16"/>
                    </a:lnTo>
                    <a:lnTo>
                      <a:pt x="324" y="41"/>
                    </a:lnTo>
                    <a:lnTo>
                      <a:pt x="82" y="41"/>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94" name="Freeform 1033"/>
              <p:cNvSpPr>
                <a:spLocks/>
              </p:cNvSpPr>
              <p:nvPr/>
            </p:nvSpPr>
            <p:spPr bwMode="auto">
              <a:xfrm>
                <a:off x="3026" y="1717"/>
                <a:ext cx="189" cy="22"/>
              </a:xfrm>
              <a:custGeom>
                <a:avLst/>
                <a:gdLst>
                  <a:gd name="T0" fmla="*/ 42 w 377"/>
                  <a:gd name="T1" fmla="*/ 22 h 43"/>
                  <a:gd name="T2" fmla="*/ 35 w 377"/>
                  <a:gd name="T3" fmla="*/ 19 h 43"/>
                  <a:gd name="T4" fmla="*/ 27 w 377"/>
                  <a:gd name="T5" fmla="*/ 14 h 43"/>
                  <a:gd name="T6" fmla="*/ 17 w 377"/>
                  <a:gd name="T7" fmla="*/ 10 h 43"/>
                  <a:gd name="T8" fmla="*/ 7 w 377"/>
                  <a:gd name="T9" fmla="*/ 5 h 43"/>
                  <a:gd name="T10" fmla="*/ 0 w 377"/>
                  <a:gd name="T11" fmla="*/ 0 h 43"/>
                  <a:gd name="T12" fmla="*/ 154 w 377"/>
                  <a:gd name="T13" fmla="*/ 0 h 43"/>
                  <a:gd name="T14" fmla="*/ 160 w 377"/>
                  <a:gd name="T15" fmla="*/ 5 h 43"/>
                  <a:gd name="T16" fmla="*/ 170 w 377"/>
                  <a:gd name="T17" fmla="*/ 10 h 43"/>
                  <a:gd name="T18" fmla="*/ 181 w 377"/>
                  <a:gd name="T19" fmla="*/ 14 h 43"/>
                  <a:gd name="T20" fmla="*/ 189 w 377"/>
                  <a:gd name="T21" fmla="*/ 19 h 43"/>
                  <a:gd name="T22" fmla="*/ 188 w 377"/>
                  <a:gd name="T23" fmla="*/ 22 h 43"/>
                  <a:gd name="T24" fmla="*/ 42 w 377"/>
                  <a:gd name="T25" fmla="*/ 22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77" h="43">
                    <a:moveTo>
                      <a:pt x="83" y="43"/>
                    </a:moveTo>
                    <a:lnTo>
                      <a:pt x="70" y="38"/>
                    </a:lnTo>
                    <a:lnTo>
                      <a:pt x="53" y="27"/>
                    </a:lnTo>
                    <a:lnTo>
                      <a:pt x="33" y="20"/>
                    </a:lnTo>
                    <a:lnTo>
                      <a:pt x="13" y="9"/>
                    </a:lnTo>
                    <a:lnTo>
                      <a:pt x="0" y="0"/>
                    </a:lnTo>
                    <a:lnTo>
                      <a:pt x="307" y="0"/>
                    </a:lnTo>
                    <a:lnTo>
                      <a:pt x="320" y="9"/>
                    </a:lnTo>
                    <a:lnTo>
                      <a:pt x="340" y="20"/>
                    </a:lnTo>
                    <a:lnTo>
                      <a:pt x="361" y="27"/>
                    </a:lnTo>
                    <a:lnTo>
                      <a:pt x="377" y="38"/>
                    </a:lnTo>
                    <a:lnTo>
                      <a:pt x="376" y="43"/>
                    </a:lnTo>
                    <a:lnTo>
                      <a:pt x="83" y="43"/>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95" name="Freeform 1034"/>
              <p:cNvSpPr>
                <a:spLocks/>
              </p:cNvSpPr>
              <p:nvPr/>
            </p:nvSpPr>
            <p:spPr bwMode="auto">
              <a:xfrm>
                <a:off x="3007" y="1707"/>
                <a:ext cx="195" cy="21"/>
              </a:xfrm>
              <a:custGeom>
                <a:avLst/>
                <a:gdLst>
                  <a:gd name="T0" fmla="*/ 41 w 390"/>
                  <a:gd name="T1" fmla="*/ 21 h 42"/>
                  <a:gd name="T2" fmla="*/ 36 w 390"/>
                  <a:gd name="T3" fmla="*/ 20 h 42"/>
                  <a:gd name="T4" fmla="*/ 26 w 390"/>
                  <a:gd name="T5" fmla="*/ 15 h 42"/>
                  <a:gd name="T6" fmla="*/ 16 w 390"/>
                  <a:gd name="T7" fmla="*/ 9 h 42"/>
                  <a:gd name="T8" fmla="*/ 6 w 390"/>
                  <a:gd name="T9" fmla="*/ 4 h 42"/>
                  <a:gd name="T10" fmla="*/ 0 w 390"/>
                  <a:gd name="T11" fmla="*/ 0 h 42"/>
                  <a:gd name="T12" fmla="*/ 154 w 390"/>
                  <a:gd name="T13" fmla="*/ 0 h 42"/>
                  <a:gd name="T14" fmla="*/ 162 w 390"/>
                  <a:gd name="T15" fmla="*/ 4 h 42"/>
                  <a:gd name="T16" fmla="*/ 170 w 390"/>
                  <a:gd name="T17" fmla="*/ 9 h 42"/>
                  <a:gd name="T18" fmla="*/ 180 w 390"/>
                  <a:gd name="T19" fmla="*/ 15 h 42"/>
                  <a:gd name="T20" fmla="*/ 190 w 390"/>
                  <a:gd name="T21" fmla="*/ 20 h 42"/>
                  <a:gd name="T22" fmla="*/ 195 w 390"/>
                  <a:gd name="T23" fmla="*/ 21 h 42"/>
                  <a:gd name="T24" fmla="*/ 41 w 390"/>
                  <a:gd name="T25" fmla="*/ 21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90" h="42">
                    <a:moveTo>
                      <a:pt x="82" y="42"/>
                    </a:moveTo>
                    <a:lnTo>
                      <a:pt x="72" y="40"/>
                    </a:lnTo>
                    <a:lnTo>
                      <a:pt x="52" y="29"/>
                    </a:lnTo>
                    <a:lnTo>
                      <a:pt x="32" y="18"/>
                    </a:lnTo>
                    <a:lnTo>
                      <a:pt x="12" y="7"/>
                    </a:lnTo>
                    <a:lnTo>
                      <a:pt x="0" y="0"/>
                    </a:lnTo>
                    <a:lnTo>
                      <a:pt x="308" y="0"/>
                    </a:lnTo>
                    <a:lnTo>
                      <a:pt x="323" y="7"/>
                    </a:lnTo>
                    <a:lnTo>
                      <a:pt x="339" y="18"/>
                    </a:lnTo>
                    <a:lnTo>
                      <a:pt x="359" y="29"/>
                    </a:lnTo>
                    <a:lnTo>
                      <a:pt x="379" y="40"/>
                    </a:lnTo>
                    <a:lnTo>
                      <a:pt x="390" y="42"/>
                    </a:lnTo>
                    <a:lnTo>
                      <a:pt x="82" y="42"/>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96" name="Freeform 1035"/>
              <p:cNvSpPr>
                <a:spLocks/>
              </p:cNvSpPr>
              <p:nvPr/>
            </p:nvSpPr>
            <p:spPr bwMode="auto">
              <a:xfrm>
                <a:off x="2986" y="1696"/>
                <a:ext cx="194" cy="21"/>
              </a:xfrm>
              <a:custGeom>
                <a:avLst/>
                <a:gdLst>
                  <a:gd name="T0" fmla="*/ 41 w 388"/>
                  <a:gd name="T1" fmla="*/ 21 h 42"/>
                  <a:gd name="T2" fmla="*/ 37 w 388"/>
                  <a:gd name="T3" fmla="*/ 20 h 42"/>
                  <a:gd name="T4" fmla="*/ 27 w 388"/>
                  <a:gd name="T5" fmla="*/ 15 h 42"/>
                  <a:gd name="T6" fmla="*/ 19 w 388"/>
                  <a:gd name="T7" fmla="*/ 11 h 42"/>
                  <a:gd name="T8" fmla="*/ 9 w 388"/>
                  <a:gd name="T9" fmla="*/ 6 h 42"/>
                  <a:gd name="T10" fmla="*/ 0 w 388"/>
                  <a:gd name="T11" fmla="*/ 0 h 42"/>
                  <a:gd name="T12" fmla="*/ 154 w 388"/>
                  <a:gd name="T13" fmla="*/ 0 h 42"/>
                  <a:gd name="T14" fmla="*/ 163 w 388"/>
                  <a:gd name="T15" fmla="*/ 6 h 42"/>
                  <a:gd name="T16" fmla="*/ 173 w 388"/>
                  <a:gd name="T17" fmla="*/ 11 h 42"/>
                  <a:gd name="T18" fmla="*/ 183 w 388"/>
                  <a:gd name="T19" fmla="*/ 15 h 42"/>
                  <a:gd name="T20" fmla="*/ 191 w 388"/>
                  <a:gd name="T21" fmla="*/ 20 h 42"/>
                  <a:gd name="T22" fmla="*/ 194 w 388"/>
                  <a:gd name="T23" fmla="*/ 21 h 42"/>
                  <a:gd name="T24" fmla="*/ 41 w 388"/>
                  <a:gd name="T25" fmla="*/ 21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88" h="42">
                    <a:moveTo>
                      <a:pt x="81" y="42"/>
                    </a:moveTo>
                    <a:lnTo>
                      <a:pt x="74" y="40"/>
                    </a:lnTo>
                    <a:lnTo>
                      <a:pt x="54" y="29"/>
                    </a:lnTo>
                    <a:lnTo>
                      <a:pt x="37" y="22"/>
                    </a:lnTo>
                    <a:lnTo>
                      <a:pt x="17" y="11"/>
                    </a:lnTo>
                    <a:lnTo>
                      <a:pt x="0" y="0"/>
                    </a:lnTo>
                    <a:lnTo>
                      <a:pt x="308" y="0"/>
                    </a:lnTo>
                    <a:lnTo>
                      <a:pt x="325" y="11"/>
                    </a:lnTo>
                    <a:lnTo>
                      <a:pt x="345" y="22"/>
                    </a:lnTo>
                    <a:lnTo>
                      <a:pt x="365" y="29"/>
                    </a:lnTo>
                    <a:lnTo>
                      <a:pt x="381" y="40"/>
                    </a:lnTo>
                    <a:lnTo>
                      <a:pt x="388" y="42"/>
                    </a:lnTo>
                    <a:lnTo>
                      <a:pt x="81" y="42"/>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97" name="Freeform 1036"/>
              <p:cNvSpPr>
                <a:spLocks/>
              </p:cNvSpPr>
              <p:nvPr/>
            </p:nvSpPr>
            <p:spPr bwMode="auto">
              <a:xfrm>
                <a:off x="2964" y="1685"/>
                <a:ext cx="197" cy="22"/>
              </a:xfrm>
              <a:custGeom>
                <a:avLst/>
                <a:gdLst>
                  <a:gd name="T0" fmla="*/ 43 w 393"/>
                  <a:gd name="T1" fmla="*/ 22 h 43"/>
                  <a:gd name="T2" fmla="*/ 40 w 393"/>
                  <a:gd name="T3" fmla="*/ 22 h 43"/>
                  <a:gd name="T4" fmla="*/ 30 w 393"/>
                  <a:gd name="T5" fmla="*/ 16 h 43"/>
                  <a:gd name="T6" fmla="*/ 20 w 393"/>
                  <a:gd name="T7" fmla="*/ 11 h 43"/>
                  <a:gd name="T8" fmla="*/ 10 w 393"/>
                  <a:gd name="T9" fmla="*/ 6 h 43"/>
                  <a:gd name="T10" fmla="*/ 2 w 393"/>
                  <a:gd name="T11" fmla="*/ 2 h 43"/>
                  <a:gd name="T12" fmla="*/ 0 w 393"/>
                  <a:gd name="T13" fmla="*/ 0 h 43"/>
                  <a:gd name="T14" fmla="*/ 154 w 393"/>
                  <a:gd name="T15" fmla="*/ 0 h 43"/>
                  <a:gd name="T16" fmla="*/ 156 w 393"/>
                  <a:gd name="T17" fmla="*/ 2 h 43"/>
                  <a:gd name="T18" fmla="*/ 164 w 393"/>
                  <a:gd name="T19" fmla="*/ 6 h 43"/>
                  <a:gd name="T20" fmla="*/ 174 w 393"/>
                  <a:gd name="T21" fmla="*/ 11 h 43"/>
                  <a:gd name="T22" fmla="*/ 184 w 393"/>
                  <a:gd name="T23" fmla="*/ 16 h 43"/>
                  <a:gd name="T24" fmla="*/ 194 w 393"/>
                  <a:gd name="T25" fmla="*/ 22 h 43"/>
                  <a:gd name="T26" fmla="*/ 197 w 393"/>
                  <a:gd name="T27" fmla="*/ 22 h 43"/>
                  <a:gd name="T28" fmla="*/ 43 w 393"/>
                  <a:gd name="T29" fmla="*/ 22 h 4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93" h="43">
                    <a:moveTo>
                      <a:pt x="85" y="43"/>
                    </a:moveTo>
                    <a:lnTo>
                      <a:pt x="80" y="43"/>
                    </a:lnTo>
                    <a:lnTo>
                      <a:pt x="60" y="32"/>
                    </a:lnTo>
                    <a:lnTo>
                      <a:pt x="40" y="21"/>
                    </a:lnTo>
                    <a:lnTo>
                      <a:pt x="20" y="11"/>
                    </a:lnTo>
                    <a:lnTo>
                      <a:pt x="3" y="3"/>
                    </a:lnTo>
                    <a:lnTo>
                      <a:pt x="0" y="0"/>
                    </a:lnTo>
                    <a:lnTo>
                      <a:pt x="307" y="0"/>
                    </a:lnTo>
                    <a:lnTo>
                      <a:pt x="311" y="3"/>
                    </a:lnTo>
                    <a:lnTo>
                      <a:pt x="327" y="11"/>
                    </a:lnTo>
                    <a:lnTo>
                      <a:pt x="348" y="21"/>
                    </a:lnTo>
                    <a:lnTo>
                      <a:pt x="368" y="32"/>
                    </a:lnTo>
                    <a:lnTo>
                      <a:pt x="388" y="43"/>
                    </a:lnTo>
                    <a:lnTo>
                      <a:pt x="393" y="43"/>
                    </a:lnTo>
                    <a:lnTo>
                      <a:pt x="85" y="43"/>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98" name="Freeform 1037"/>
              <p:cNvSpPr>
                <a:spLocks/>
              </p:cNvSpPr>
              <p:nvPr/>
            </p:nvSpPr>
            <p:spPr bwMode="auto">
              <a:xfrm>
                <a:off x="2944" y="1674"/>
                <a:ext cx="196" cy="22"/>
              </a:xfrm>
              <a:custGeom>
                <a:avLst/>
                <a:gdLst>
                  <a:gd name="T0" fmla="*/ 42 w 391"/>
                  <a:gd name="T1" fmla="*/ 22 h 43"/>
                  <a:gd name="T2" fmla="*/ 40 w 391"/>
                  <a:gd name="T3" fmla="*/ 22 h 43"/>
                  <a:gd name="T4" fmla="*/ 30 w 391"/>
                  <a:gd name="T5" fmla="*/ 17 h 43"/>
                  <a:gd name="T6" fmla="*/ 22 w 391"/>
                  <a:gd name="T7" fmla="*/ 13 h 43"/>
                  <a:gd name="T8" fmla="*/ 12 w 391"/>
                  <a:gd name="T9" fmla="*/ 7 h 43"/>
                  <a:gd name="T10" fmla="*/ 2 w 391"/>
                  <a:gd name="T11" fmla="*/ 2 h 43"/>
                  <a:gd name="T12" fmla="*/ 0 w 391"/>
                  <a:gd name="T13" fmla="*/ 0 h 43"/>
                  <a:gd name="T14" fmla="*/ 154 w 391"/>
                  <a:gd name="T15" fmla="*/ 0 h 43"/>
                  <a:gd name="T16" fmla="*/ 156 w 391"/>
                  <a:gd name="T17" fmla="*/ 2 h 43"/>
                  <a:gd name="T18" fmla="*/ 166 w 391"/>
                  <a:gd name="T19" fmla="*/ 7 h 43"/>
                  <a:gd name="T20" fmla="*/ 176 w 391"/>
                  <a:gd name="T21" fmla="*/ 13 h 43"/>
                  <a:gd name="T22" fmla="*/ 184 w 391"/>
                  <a:gd name="T23" fmla="*/ 17 h 43"/>
                  <a:gd name="T24" fmla="*/ 194 w 391"/>
                  <a:gd name="T25" fmla="*/ 22 h 43"/>
                  <a:gd name="T26" fmla="*/ 196 w 391"/>
                  <a:gd name="T27" fmla="*/ 22 h 43"/>
                  <a:gd name="T28" fmla="*/ 42 w 391"/>
                  <a:gd name="T29" fmla="*/ 22 h 4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91" h="43">
                    <a:moveTo>
                      <a:pt x="83" y="43"/>
                    </a:moveTo>
                    <a:lnTo>
                      <a:pt x="80" y="43"/>
                    </a:lnTo>
                    <a:lnTo>
                      <a:pt x="60" y="33"/>
                    </a:lnTo>
                    <a:lnTo>
                      <a:pt x="43" y="25"/>
                    </a:lnTo>
                    <a:lnTo>
                      <a:pt x="23" y="14"/>
                    </a:lnTo>
                    <a:lnTo>
                      <a:pt x="3" y="4"/>
                    </a:lnTo>
                    <a:lnTo>
                      <a:pt x="0" y="0"/>
                    </a:lnTo>
                    <a:lnTo>
                      <a:pt x="307" y="0"/>
                    </a:lnTo>
                    <a:lnTo>
                      <a:pt x="311" y="4"/>
                    </a:lnTo>
                    <a:lnTo>
                      <a:pt x="331" y="14"/>
                    </a:lnTo>
                    <a:lnTo>
                      <a:pt x="351" y="25"/>
                    </a:lnTo>
                    <a:lnTo>
                      <a:pt x="367" y="33"/>
                    </a:lnTo>
                    <a:lnTo>
                      <a:pt x="388" y="43"/>
                    </a:lnTo>
                    <a:lnTo>
                      <a:pt x="391" y="43"/>
                    </a:lnTo>
                    <a:lnTo>
                      <a:pt x="83" y="43"/>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99" name="Freeform 1038"/>
              <p:cNvSpPr>
                <a:spLocks/>
              </p:cNvSpPr>
              <p:nvPr/>
            </p:nvSpPr>
            <p:spPr bwMode="auto">
              <a:xfrm>
                <a:off x="2924" y="1665"/>
                <a:ext cx="194" cy="20"/>
              </a:xfrm>
              <a:custGeom>
                <a:avLst/>
                <a:gdLst>
                  <a:gd name="T0" fmla="*/ 41 w 389"/>
                  <a:gd name="T1" fmla="*/ 20 h 42"/>
                  <a:gd name="T2" fmla="*/ 32 w 389"/>
                  <a:gd name="T3" fmla="*/ 16 h 42"/>
                  <a:gd name="T4" fmla="*/ 22 w 389"/>
                  <a:gd name="T5" fmla="*/ 11 h 42"/>
                  <a:gd name="T6" fmla="*/ 12 w 389"/>
                  <a:gd name="T7" fmla="*/ 6 h 42"/>
                  <a:gd name="T8" fmla="*/ 2 w 389"/>
                  <a:gd name="T9" fmla="*/ 3 h 42"/>
                  <a:gd name="T10" fmla="*/ 0 w 389"/>
                  <a:gd name="T11" fmla="*/ 0 h 42"/>
                  <a:gd name="T12" fmla="*/ 154 w 389"/>
                  <a:gd name="T13" fmla="*/ 0 h 42"/>
                  <a:gd name="T14" fmla="*/ 158 w 389"/>
                  <a:gd name="T15" fmla="*/ 3 h 42"/>
                  <a:gd name="T16" fmla="*/ 166 w 389"/>
                  <a:gd name="T17" fmla="*/ 6 h 42"/>
                  <a:gd name="T18" fmla="*/ 176 w 389"/>
                  <a:gd name="T19" fmla="*/ 11 h 42"/>
                  <a:gd name="T20" fmla="*/ 186 w 389"/>
                  <a:gd name="T21" fmla="*/ 16 h 42"/>
                  <a:gd name="T22" fmla="*/ 194 w 389"/>
                  <a:gd name="T23" fmla="*/ 20 h 42"/>
                  <a:gd name="T24" fmla="*/ 41 w 389"/>
                  <a:gd name="T25" fmla="*/ 20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89" h="42">
                    <a:moveTo>
                      <a:pt x="82" y="42"/>
                    </a:moveTo>
                    <a:lnTo>
                      <a:pt x="65" y="34"/>
                    </a:lnTo>
                    <a:lnTo>
                      <a:pt x="45" y="24"/>
                    </a:lnTo>
                    <a:lnTo>
                      <a:pt x="25" y="13"/>
                    </a:lnTo>
                    <a:lnTo>
                      <a:pt x="5" y="6"/>
                    </a:lnTo>
                    <a:lnTo>
                      <a:pt x="0" y="0"/>
                    </a:lnTo>
                    <a:lnTo>
                      <a:pt x="309" y="0"/>
                    </a:lnTo>
                    <a:lnTo>
                      <a:pt x="316" y="6"/>
                    </a:lnTo>
                    <a:lnTo>
                      <a:pt x="333" y="13"/>
                    </a:lnTo>
                    <a:lnTo>
                      <a:pt x="353" y="24"/>
                    </a:lnTo>
                    <a:lnTo>
                      <a:pt x="373" y="34"/>
                    </a:lnTo>
                    <a:lnTo>
                      <a:pt x="389" y="42"/>
                    </a:lnTo>
                    <a:lnTo>
                      <a:pt x="82" y="42"/>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00" name="Freeform 1039"/>
              <p:cNvSpPr>
                <a:spLocks/>
              </p:cNvSpPr>
              <p:nvPr/>
            </p:nvSpPr>
            <p:spPr bwMode="auto">
              <a:xfrm>
                <a:off x="2904" y="1654"/>
                <a:ext cx="194" cy="20"/>
              </a:xfrm>
              <a:custGeom>
                <a:avLst/>
                <a:gdLst>
                  <a:gd name="T0" fmla="*/ 40 w 387"/>
                  <a:gd name="T1" fmla="*/ 20 h 42"/>
                  <a:gd name="T2" fmla="*/ 32 w 387"/>
                  <a:gd name="T3" fmla="*/ 17 h 42"/>
                  <a:gd name="T4" fmla="*/ 22 w 387"/>
                  <a:gd name="T5" fmla="*/ 13 h 42"/>
                  <a:gd name="T6" fmla="*/ 13 w 387"/>
                  <a:gd name="T7" fmla="*/ 8 h 42"/>
                  <a:gd name="T8" fmla="*/ 3 w 387"/>
                  <a:gd name="T9" fmla="*/ 3 h 42"/>
                  <a:gd name="T10" fmla="*/ 0 w 387"/>
                  <a:gd name="T11" fmla="*/ 0 h 42"/>
                  <a:gd name="T12" fmla="*/ 154 w 387"/>
                  <a:gd name="T13" fmla="*/ 0 h 42"/>
                  <a:gd name="T14" fmla="*/ 157 w 387"/>
                  <a:gd name="T15" fmla="*/ 3 h 42"/>
                  <a:gd name="T16" fmla="*/ 167 w 387"/>
                  <a:gd name="T17" fmla="*/ 8 h 42"/>
                  <a:gd name="T18" fmla="*/ 177 w 387"/>
                  <a:gd name="T19" fmla="*/ 13 h 42"/>
                  <a:gd name="T20" fmla="*/ 186 w 387"/>
                  <a:gd name="T21" fmla="*/ 17 h 42"/>
                  <a:gd name="T22" fmla="*/ 194 w 387"/>
                  <a:gd name="T23" fmla="*/ 20 h 42"/>
                  <a:gd name="T24" fmla="*/ 40 w 387"/>
                  <a:gd name="T25" fmla="*/ 20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87" h="42">
                    <a:moveTo>
                      <a:pt x="80" y="42"/>
                    </a:moveTo>
                    <a:lnTo>
                      <a:pt x="63" y="35"/>
                    </a:lnTo>
                    <a:lnTo>
                      <a:pt x="43" y="28"/>
                    </a:lnTo>
                    <a:lnTo>
                      <a:pt x="26" y="17"/>
                    </a:lnTo>
                    <a:lnTo>
                      <a:pt x="6" y="6"/>
                    </a:lnTo>
                    <a:lnTo>
                      <a:pt x="0" y="0"/>
                    </a:lnTo>
                    <a:lnTo>
                      <a:pt x="307" y="0"/>
                    </a:lnTo>
                    <a:lnTo>
                      <a:pt x="314" y="6"/>
                    </a:lnTo>
                    <a:lnTo>
                      <a:pt x="334" y="17"/>
                    </a:lnTo>
                    <a:lnTo>
                      <a:pt x="354" y="28"/>
                    </a:lnTo>
                    <a:lnTo>
                      <a:pt x="371" y="35"/>
                    </a:lnTo>
                    <a:lnTo>
                      <a:pt x="387" y="42"/>
                    </a:lnTo>
                    <a:lnTo>
                      <a:pt x="80" y="42"/>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01" name="Freeform 1040"/>
              <p:cNvSpPr>
                <a:spLocks/>
              </p:cNvSpPr>
              <p:nvPr/>
            </p:nvSpPr>
            <p:spPr bwMode="auto">
              <a:xfrm>
                <a:off x="2883" y="1643"/>
                <a:ext cx="195" cy="22"/>
              </a:xfrm>
              <a:custGeom>
                <a:avLst/>
                <a:gdLst>
                  <a:gd name="T0" fmla="*/ 40 w 389"/>
                  <a:gd name="T1" fmla="*/ 22 h 43"/>
                  <a:gd name="T2" fmla="*/ 34 w 389"/>
                  <a:gd name="T3" fmla="*/ 19 h 43"/>
                  <a:gd name="T4" fmla="*/ 24 w 389"/>
                  <a:gd name="T5" fmla="*/ 14 h 43"/>
                  <a:gd name="T6" fmla="*/ 14 w 389"/>
                  <a:gd name="T7" fmla="*/ 8 h 43"/>
                  <a:gd name="T8" fmla="*/ 0 w 389"/>
                  <a:gd name="T9" fmla="*/ 0 h 43"/>
                  <a:gd name="T10" fmla="*/ 153 w 389"/>
                  <a:gd name="T11" fmla="*/ 0 h 43"/>
                  <a:gd name="T12" fmla="*/ 158 w 389"/>
                  <a:gd name="T13" fmla="*/ 5 h 43"/>
                  <a:gd name="T14" fmla="*/ 168 w 389"/>
                  <a:gd name="T15" fmla="*/ 8 h 43"/>
                  <a:gd name="T16" fmla="*/ 178 w 389"/>
                  <a:gd name="T17" fmla="*/ 14 h 43"/>
                  <a:gd name="T18" fmla="*/ 188 w 389"/>
                  <a:gd name="T19" fmla="*/ 19 h 43"/>
                  <a:gd name="T20" fmla="*/ 195 w 389"/>
                  <a:gd name="T21" fmla="*/ 22 h 43"/>
                  <a:gd name="T22" fmla="*/ 40 w 389"/>
                  <a:gd name="T23" fmla="*/ 22 h 4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89" h="43">
                    <a:moveTo>
                      <a:pt x="80" y="43"/>
                    </a:moveTo>
                    <a:lnTo>
                      <a:pt x="68" y="38"/>
                    </a:lnTo>
                    <a:lnTo>
                      <a:pt x="48" y="27"/>
                    </a:lnTo>
                    <a:lnTo>
                      <a:pt x="28" y="16"/>
                    </a:lnTo>
                    <a:lnTo>
                      <a:pt x="0" y="0"/>
                    </a:lnTo>
                    <a:lnTo>
                      <a:pt x="306" y="0"/>
                    </a:lnTo>
                    <a:lnTo>
                      <a:pt x="316" y="9"/>
                    </a:lnTo>
                    <a:lnTo>
                      <a:pt x="336" y="16"/>
                    </a:lnTo>
                    <a:lnTo>
                      <a:pt x="356" y="27"/>
                    </a:lnTo>
                    <a:lnTo>
                      <a:pt x="376" y="38"/>
                    </a:lnTo>
                    <a:lnTo>
                      <a:pt x="389" y="43"/>
                    </a:lnTo>
                    <a:lnTo>
                      <a:pt x="80" y="43"/>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02" name="Freeform 1041"/>
              <p:cNvSpPr>
                <a:spLocks/>
              </p:cNvSpPr>
              <p:nvPr/>
            </p:nvSpPr>
            <p:spPr bwMode="auto">
              <a:xfrm>
                <a:off x="2868" y="1633"/>
                <a:ext cx="190" cy="21"/>
              </a:xfrm>
              <a:custGeom>
                <a:avLst/>
                <a:gdLst>
                  <a:gd name="T0" fmla="*/ 36 w 379"/>
                  <a:gd name="T1" fmla="*/ 21 h 41"/>
                  <a:gd name="T2" fmla="*/ 29 w 379"/>
                  <a:gd name="T3" fmla="*/ 18 h 41"/>
                  <a:gd name="T4" fmla="*/ 11 w 379"/>
                  <a:gd name="T5" fmla="*/ 9 h 41"/>
                  <a:gd name="T6" fmla="*/ 6 w 379"/>
                  <a:gd name="T7" fmla="*/ 6 h 41"/>
                  <a:gd name="T8" fmla="*/ 3 w 379"/>
                  <a:gd name="T9" fmla="*/ 4 h 41"/>
                  <a:gd name="T10" fmla="*/ 0 w 379"/>
                  <a:gd name="T11" fmla="*/ 0 h 41"/>
                  <a:gd name="T12" fmla="*/ 150 w 379"/>
                  <a:gd name="T13" fmla="*/ 0 h 41"/>
                  <a:gd name="T14" fmla="*/ 155 w 379"/>
                  <a:gd name="T15" fmla="*/ 4 h 41"/>
                  <a:gd name="T16" fmla="*/ 165 w 379"/>
                  <a:gd name="T17" fmla="*/ 9 h 41"/>
                  <a:gd name="T18" fmla="*/ 173 w 379"/>
                  <a:gd name="T19" fmla="*/ 15 h 41"/>
                  <a:gd name="T20" fmla="*/ 183 w 379"/>
                  <a:gd name="T21" fmla="*/ 18 h 41"/>
                  <a:gd name="T22" fmla="*/ 190 w 379"/>
                  <a:gd name="T23" fmla="*/ 21 h 41"/>
                  <a:gd name="T24" fmla="*/ 36 w 379"/>
                  <a:gd name="T25" fmla="*/ 21 h 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79" h="41">
                    <a:moveTo>
                      <a:pt x="72" y="41"/>
                    </a:moveTo>
                    <a:lnTo>
                      <a:pt x="58" y="36"/>
                    </a:lnTo>
                    <a:lnTo>
                      <a:pt x="21" y="18"/>
                    </a:lnTo>
                    <a:lnTo>
                      <a:pt x="11" y="11"/>
                    </a:lnTo>
                    <a:lnTo>
                      <a:pt x="5" y="7"/>
                    </a:lnTo>
                    <a:lnTo>
                      <a:pt x="0" y="0"/>
                    </a:lnTo>
                    <a:lnTo>
                      <a:pt x="299" y="0"/>
                    </a:lnTo>
                    <a:lnTo>
                      <a:pt x="309" y="7"/>
                    </a:lnTo>
                    <a:lnTo>
                      <a:pt x="329" y="18"/>
                    </a:lnTo>
                    <a:lnTo>
                      <a:pt x="346" y="29"/>
                    </a:lnTo>
                    <a:lnTo>
                      <a:pt x="366" y="36"/>
                    </a:lnTo>
                    <a:lnTo>
                      <a:pt x="379" y="41"/>
                    </a:lnTo>
                    <a:lnTo>
                      <a:pt x="72" y="41"/>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03" name="Freeform 1042"/>
              <p:cNvSpPr>
                <a:spLocks/>
              </p:cNvSpPr>
              <p:nvPr/>
            </p:nvSpPr>
            <p:spPr bwMode="auto">
              <a:xfrm>
                <a:off x="2863" y="1622"/>
                <a:ext cx="173" cy="21"/>
              </a:xfrm>
              <a:custGeom>
                <a:avLst/>
                <a:gdLst>
                  <a:gd name="T0" fmla="*/ 21 w 348"/>
                  <a:gd name="T1" fmla="*/ 21 h 42"/>
                  <a:gd name="T2" fmla="*/ 16 w 348"/>
                  <a:gd name="T3" fmla="*/ 20 h 42"/>
                  <a:gd name="T4" fmla="*/ 11 w 348"/>
                  <a:gd name="T5" fmla="*/ 17 h 42"/>
                  <a:gd name="T6" fmla="*/ 8 w 348"/>
                  <a:gd name="T7" fmla="*/ 15 h 42"/>
                  <a:gd name="T8" fmla="*/ 5 w 348"/>
                  <a:gd name="T9" fmla="*/ 11 h 42"/>
                  <a:gd name="T10" fmla="*/ 1 w 348"/>
                  <a:gd name="T11" fmla="*/ 8 h 42"/>
                  <a:gd name="T12" fmla="*/ 0 w 348"/>
                  <a:gd name="T13" fmla="*/ 2 h 42"/>
                  <a:gd name="T14" fmla="*/ 0 w 348"/>
                  <a:gd name="T15" fmla="*/ 0 h 42"/>
                  <a:gd name="T16" fmla="*/ 133 w 348"/>
                  <a:gd name="T17" fmla="*/ 0 h 42"/>
                  <a:gd name="T18" fmla="*/ 140 w 348"/>
                  <a:gd name="T19" fmla="*/ 6 h 42"/>
                  <a:gd name="T20" fmla="*/ 150 w 348"/>
                  <a:gd name="T21" fmla="*/ 9 h 42"/>
                  <a:gd name="T22" fmla="*/ 160 w 348"/>
                  <a:gd name="T23" fmla="*/ 15 h 42"/>
                  <a:gd name="T24" fmla="*/ 170 w 348"/>
                  <a:gd name="T25" fmla="*/ 20 h 42"/>
                  <a:gd name="T26" fmla="*/ 173 w 348"/>
                  <a:gd name="T27" fmla="*/ 21 h 42"/>
                  <a:gd name="T28" fmla="*/ 21 w 348"/>
                  <a:gd name="T29" fmla="*/ 21 h 4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8" h="42">
                    <a:moveTo>
                      <a:pt x="42" y="42"/>
                    </a:moveTo>
                    <a:lnTo>
                      <a:pt x="33" y="40"/>
                    </a:lnTo>
                    <a:lnTo>
                      <a:pt x="23" y="33"/>
                    </a:lnTo>
                    <a:lnTo>
                      <a:pt x="17" y="29"/>
                    </a:lnTo>
                    <a:lnTo>
                      <a:pt x="10" y="22"/>
                    </a:lnTo>
                    <a:lnTo>
                      <a:pt x="3" y="15"/>
                    </a:lnTo>
                    <a:lnTo>
                      <a:pt x="0" y="4"/>
                    </a:lnTo>
                    <a:lnTo>
                      <a:pt x="0" y="0"/>
                    </a:lnTo>
                    <a:lnTo>
                      <a:pt x="267" y="0"/>
                    </a:lnTo>
                    <a:lnTo>
                      <a:pt x="281" y="11"/>
                    </a:lnTo>
                    <a:lnTo>
                      <a:pt x="301" y="18"/>
                    </a:lnTo>
                    <a:lnTo>
                      <a:pt x="321" y="29"/>
                    </a:lnTo>
                    <a:lnTo>
                      <a:pt x="341" y="40"/>
                    </a:lnTo>
                    <a:lnTo>
                      <a:pt x="348" y="42"/>
                    </a:lnTo>
                    <a:lnTo>
                      <a:pt x="42" y="42"/>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04" name="Freeform 1043"/>
              <p:cNvSpPr>
                <a:spLocks/>
              </p:cNvSpPr>
              <p:nvPr/>
            </p:nvSpPr>
            <p:spPr bwMode="auto">
              <a:xfrm>
                <a:off x="2859" y="1611"/>
                <a:ext cx="159" cy="22"/>
              </a:xfrm>
              <a:custGeom>
                <a:avLst/>
                <a:gdLst>
                  <a:gd name="T0" fmla="*/ 10 w 318"/>
                  <a:gd name="T1" fmla="*/ 22 h 44"/>
                  <a:gd name="T2" fmla="*/ 9 w 318"/>
                  <a:gd name="T3" fmla="*/ 22 h 44"/>
                  <a:gd name="T4" fmla="*/ 5 w 318"/>
                  <a:gd name="T5" fmla="*/ 19 h 44"/>
                  <a:gd name="T6" fmla="*/ 4 w 318"/>
                  <a:gd name="T7" fmla="*/ 13 h 44"/>
                  <a:gd name="T8" fmla="*/ 2 w 318"/>
                  <a:gd name="T9" fmla="*/ 9 h 44"/>
                  <a:gd name="T10" fmla="*/ 0 w 318"/>
                  <a:gd name="T11" fmla="*/ 4 h 44"/>
                  <a:gd name="T12" fmla="*/ 0 w 318"/>
                  <a:gd name="T13" fmla="*/ 0 h 44"/>
                  <a:gd name="T14" fmla="*/ 116 w 318"/>
                  <a:gd name="T15" fmla="*/ 0 h 44"/>
                  <a:gd name="T16" fmla="*/ 126 w 318"/>
                  <a:gd name="T17" fmla="*/ 6 h 44"/>
                  <a:gd name="T18" fmla="*/ 136 w 318"/>
                  <a:gd name="T19" fmla="*/ 11 h 44"/>
                  <a:gd name="T20" fmla="*/ 144 w 318"/>
                  <a:gd name="T21" fmla="*/ 17 h 44"/>
                  <a:gd name="T22" fmla="*/ 154 w 318"/>
                  <a:gd name="T23" fmla="*/ 20 h 44"/>
                  <a:gd name="T24" fmla="*/ 159 w 318"/>
                  <a:gd name="T25" fmla="*/ 22 h 44"/>
                  <a:gd name="T26" fmla="*/ 10 w 318"/>
                  <a:gd name="T27" fmla="*/ 22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18" h="44">
                    <a:moveTo>
                      <a:pt x="19" y="44"/>
                    </a:moveTo>
                    <a:lnTo>
                      <a:pt x="17" y="44"/>
                    </a:lnTo>
                    <a:lnTo>
                      <a:pt x="10" y="37"/>
                    </a:lnTo>
                    <a:lnTo>
                      <a:pt x="7" y="26"/>
                    </a:lnTo>
                    <a:lnTo>
                      <a:pt x="4" y="18"/>
                    </a:lnTo>
                    <a:lnTo>
                      <a:pt x="0" y="8"/>
                    </a:lnTo>
                    <a:lnTo>
                      <a:pt x="0" y="0"/>
                    </a:lnTo>
                    <a:lnTo>
                      <a:pt x="231" y="0"/>
                    </a:lnTo>
                    <a:lnTo>
                      <a:pt x="251" y="11"/>
                    </a:lnTo>
                    <a:lnTo>
                      <a:pt x="271" y="22"/>
                    </a:lnTo>
                    <a:lnTo>
                      <a:pt x="288" y="33"/>
                    </a:lnTo>
                    <a:lnTo>
                      <a:pt x="308" y="40"/>
                    </a:lnTo>
                    <a:lnTo>
                      <a:pt x="318" y="44"/>
                    </a:lnTo>
                    <a:lnTo>
                      <a:pt x="19" y="44"/>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05" name="Freeform 1044"/>
              <p:cNvSpPr>
                <a:spLocks/>
              </p:cNvSpPr>
              <p:nvPr/>
            </p:nvSpPr>
            <p:spPr bwMode="auto">
              <a:xfrm>
                <a:off x="2859" y="1601"/>
                <a:ext cx="137" cy="21"/>
              </a:xfrm>
              <a:custGeom>
                <a:avLst/>
                <a:gdLst>
                  <a:gd name="T0" fmla="*/ 4 w 274"/>
                  <a:gd name="T1" fmla="*/ 21 h 42"/>
                  <a:gd name="T2" fmla="*/ 2 w 274"/>
                  <a:gd name="T3" fmla="*/ 19 h 42"/>
                  <a:gd name="T4" fmla="*/ 0 w 274"/>
                  <a:gd name="T5" fmla="*/ 14 h 42"/>
                  <a:gd name="T6" fmla="*/ 0 w 274"/>
                  <a:gd name="T7" fmla="*/ 9 h 42"/>
                  <a:gd name="T8" fmla="*/ 0 w 274"/>
                  <a:gd name="T9" fmla="*/ 3 h 42"/>
                  <a:gd name="T10" fmla="*/ 2 w 274"/>
                  <a:gd name="T11" fmla="*/ 0 h 42"/>
                  <a:gd name="T12" fmla="*/ 30 w 274"/>
                  <a:gd name="T13" fmla="*/ 0 h 42"/>
                  <a:gd name="T14" fmla="*/ 34 w 274"/>
                  <a:gd name="T15" fmla="*/ 9 h 42"/>
                  <a:gd name="T16" fmla="*/ 109 w 274"/>
                  <a:gd name="T17" fmla="*/ 9 h 42"/>
                  <a:gd name="T18" fmla="*/ 126 w 274"/>
                  <a:gd name="T19" fmla="*/ 16 h 42"/>
                  <a:gd name="T20" fmla="*/ 136 w 274"/>
                  <a:gd name="T21" fmla="*/ 21 h 42"/>
                  <a:gd name="T22" fmla="*/ 137 w 274"/>
                  <a:gd name="T23" fmla="*/ 21 h 42"/>
                  <a:gd name="T24" fmla="*/ 4 w 274"/>
                  <a:gd name="T25" fmla="*/ 21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4" h="42">
                    <a:moveTo>
                      <a:pt x="7" y="42"/>
                    </a:moveTo>
                    <a:lnTo>
                      <a:pt x="4" y="38"/>
                    </a:lnTo>
                    <a:lnTo>
                      <a:pt x="0" y="28"/>
                    </a:lnTo>
                    <a:lnTo>
                      <a:pt x="0" y="17"/>
                    </a:lnTo>
                    <a:lnTo>
                      <a:pt x="0" y="6"/>
                    </a:lnTo>
                    <a:lnTo>
                      <a:pt x="4" y="0"/>
                    </a:lnTo>
                    <a:lnTo>
                      <a:pt x="60" y="0"/>
                    </a:lnTo>
                    <a:lnTo>
                      <a:pt x="67" y="17"/>
                    </a:lnTo>
                    <a:lnTo>
                      <a:pt x="218" y="17"/>
                    </a:lnTo>
                    <a:lnTo>
                      <a:pt x="251" y="31"/>
                    </a:lnTo>
                    <a:lnTo>
                      <a:pt x="271" y="42"/>
                    </a:lnTo>
                    <a:lnTo>
                      <a:pt x="274" y="42"/>
                    </a:lnTo>
                    <a:lnTo>
                      <a:pt x="7" y="42"/>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06" name="Freeform 1045"/>
              <p:cNvSpPr>
                <a:spLocks/>
              </p:cNvSpPr>
              <p:nvPr/>
            </p:nvSpPr>
            <p:spPr bwMode="auto">
              <a:xfrm>
                <a:off x="2859" y="1590"/>
                <a:ext cx="115" cy="21"/>
              </a:xfrm>
              <a:custGeom>
                <a:avLst/>
                <a:gdLst>
                  <a:gd name="T0" fmla="*/ 0 w 231"/>
                  <a:gd name="T1" fmla="*/ 21 h 41"/>
                  <a:gd name="T2" fmla="*/ 0 w 231"/>
                  <a:gd name="T3" fmla="*/ 19 h 41"/>
                  <a:gd name="T4" fmla="*/ 0 w 231"/>
                  <a:gd name="T5" fmla="*/ 14 h 41"/>
                  <a:gd name="T6" fmla="*/ 2 w 231"/>
                  <a:gd name="T7" fmla="*/ 10 h 41"/>
                  <a:gd name="T8" fmla="*/ 3 w 231"/>
                  <a:gd name="T9" fmla="*/ 5 h 41"/>
                  <a:gd name="T10" fmla="*/ 6 w 231"/>
                  <a:gd name="T11" fmla="*/ 0 h 41"/>
                  <a:gd name="T12" fmla="*/ 25 w 231"/>
                  <a:gd name="T13" fmla="*/ 0 h 41"/>
                  <a:gd name="T14" fmla="*/ 33 w 231"/>
                  <a:gd name="T15" fmla="*/ 19 h 41"/>
                  <a:gd name="T16" fmla="*/ 109 w 231"/>
                  <a:gd name="T17" fmla="*/ 19 h 41"/>
                  <a:gd name="T18" fmla="*/ 115 w 231"/>
                  <a:gd name="T19" fmla="*/ 21 h 41"/>
                  <a:gd name="T20" fmla="*/ 0 w 231"/>
                  <a:gd name="T21" fmla="*/ 21 h 4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1" h="41">
                    <a:moveTo>
                      <a:pt x="0" y="41"/>
                    </a:moveTo>
                    <a:lnTo>
                      <a:pt x="0" y="38"/>
                    </a:lnTo>
                    <a:lnTo>
                      <a:pt x="0" y="27"/>
                    </a:lnTo>
                    <a:lnTo>
                      <a:pt x="4" y="20"/>
                    </a:lnTo>
                    <a:lnTo>
                      <a:pt x="7" y="9"/>
                    </a:lnTo>
                    <a:lnTo>
                      <a:pt x="12" y="0"/>
                    </a:lnTo>
                    <a:lnTo>
                      <a:pt x="50" y="0"/>
                    </a:lnTo>
                    <a:lnTo>
                      <a:pt x="67" y="38"/>
                    </a:lnTo>
                    <a:lnTo>
                      <a:pt x="218" y="38"/>
                    </a:lnTo>
                    <a:lnTo>
                      <a:pt x="231" y="41"/>
                    </a:lnTo>
                    <a:lnTo>
                      <a:pt x="0" y="41"/>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07" name="Freeform 1046"/>
              <p:cNvSpPr>
                <a:spLocks/>
              </p:cNvSpPr>
              <p:nvPr/>
            </p:nvSpPr>
            <p:spPr bwMode="auto">
              <a:xfrm>
                <a:off x="2861" y="1580"/>
                <a:ext cx="28" cy="21"/>
              </a:xfrm>
              <a:custGeom>
                <a:avLst/>
                <a:gdLst>
                  <a:gd name="T0" fmla="*/ 0 w 56"/>
                  <a:gd name="T1" fmla="*/ 21 h 43"/>
                  <a:gd name="T2" fmla="*/ 0 w 56"/>
                  <a:gd name="T3" fmla="*/ 21 h 43"/>
                  <a:gd name="T4" fmla="*/ 2 w 56"/>
                  <a:gd name="T5" fmla="*/ 15 h 43"/>
                  <a:gd name="T6" fmla="*/ 3 w 56"/>
                  <a:gd name="T7" fmla="*/ 12 h 43"/>
                  <a:gd name="T8" fmla="*/ 7 w 56"/>
                  <a:gd name="T9" fmla="*/ 6 h 43"/>
                  <a:gd name="T10" fmla="*/ 10 w 56"/>
                  <a:gd name="T11" fmla="*/ 2 h 43"/>
                  <a:gd name="T12" fmla="*/ 14 w 56"/>
                  <a:gd name="T13" fmla="*/ 0 h 43"/>
                  <a:gd name="T14" fmla="*/ 18 w 56"/>
                  <a:gd name="T15" fmla="*/ 0 h 43"/>
                  <a:gd name="T16" fmla="*/ 28 w 56"/>
                  <a:gd name="T17" fmla="*/ 21 h 43"/>
                  <a:gd name="T18" fmla="*/ 0 w 56"/>
                  <a:gd name="T19" fmla="*/ 21 h 4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6" h="43">
                    <a:moveTo>
                      <a:pt x="0" y="43"/>
                    </a:moveTo>
                    <a:lnTo>
                      <a:pt x="0" y="42"/>
                    </a:lnTo>
                    <a:lnTo>
                      <a:pt x="3" y="31"/>
                    </a:lnTo>
                    <a:lnTo>
                      <a:pt x="6" y="24"/>
                    </a:lnTo>
                    <a:lnTo>
                      <a:pt x="13" y="13"/>
                    </a:lnTo>
                    <a:lnTo>
                      <a:pt x="20" y="5"/>
                    </a:lnTo>
                    <a:lnTo>
                      <a:pt x="28" y="0"/>
                    </a:lnTo>
                    <a:lnTo>
                      <a:pt x="36" y="0"/>
                    </a:lnTo>
                    <a:lnTo>
                      <a:pt x="56" y="43"/>
                    </a:lnTo>
                    <a:lnTo>
                      <a:pt x="0" y="43"/>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08" name="Freeform 1047"/>
              <p:cNvSpPr>
                <a:spLocks/>
              </p:cNvSpPr>
              <p:nvPr/>
            </p:nvSpPr>
            <p:spPr bwMode="auto">
              <a:xfrm>
                <a:off x="2864" y="1577"/>
                <a:ext cx="20" cy="14"/>
              </a:xfrm>
              <a:custGeom>
                <a:avLst/>
                <a:gdLst>
                  <a:gd name="T0" fmla="*/ 0 w 40"/>
                  <a:gd name="T1" fmla="*/ 14 h 29"/>
                  <a:gd name="T2" fmla="*/ 4 w 40"/>
                  <a:gd name="T3" fmla="*/ 9 h 29"/>
                  <a:gd name="T4" fmla="*/ 7 w 40"/>
                  <a:gd name="T5" fmla="*/ 5 h 29"/>
                  <a:gd name="T6" fmla="*/ 10 w 40"/>
                  <a:gd name="T7" fmla="*/ 3 h 29"/>
                  <a:gd name="T8" fmla="*/ 14 w 40"/>
                  <a:gd name="T9" fmla="*/ 0 h 29"/>
                  <a:gd name="T10" fmla="*/ 20 w 40"/>
                  <a:gd name="T11" fmla="*/ 13 h 29"/>
                  <a:gd name="T12" fmla="*/ 1 w 40"/>
                  <a:gd name="T13" fmla="*/ 13 h 29"/>
                  <a:gd name="T14" fmla="*/ 0 w 40"/>
                  <a:gd name="T15" fmla="*/ 14 h 2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0" h="29">
                    <a:moveTo>
                      <a:pt x="0" y="29"/>
                    </a:moveTo>
                    <a:lnTo>
                      <a:pt x="7" y="18"/>
                    </a:lnTo>
                    <a:lnTo>
                      <a:pt x="14" y="10"/>
                    </a:lnTo>
                    <a:lnTo>
                      <a:pt x="20" y="7"/>
                    </a:lnTo>
                    <a:lnTo>
                      <a:pt x="27" y="0"/>
                    </a:lnTo>
                    <a:lnTo>
                      <a:pt x="40" y="27"/>
                    </a:lnTo>
                    <a:lnTo>
                      <a:pt x="2" y="27"/>
                    </a:lnTo>
                    <a:lnTo>
                      <a:pt x="0" y="29"/>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09" name="Freeform 1048"/>
              <p:cNvSpPr>
                <a:spLocks/>
              </p:cNvSpPr>
              <p:nvPr/>
            </p:nvSpPr>
            <p:spPr bwMode="auto">
              <a:xfrm>
                <a:off x="2874" y="1577"/>
                <a:ext cx="5" cy="3"/>
              </a:xfrm>
              <a:custGeom>
                <a:avLst/>
                <a:gdLst>
                  <a:gd name="T0" fmla="*/ 0 w 10"/>
                  <a:gd name="T1" fmla="*/ 3 h 7"/>
                  <a:gd name="T2" fmla="*/ 4 w 10"/>
                  <a:gd name="T3" fmla="*/ 0 h 7"/>
                  <a:gd name="T4" fmla="*/ 5 w 10"/>
                  <a:gd name="T5" fmla="*/ 2 h 7"/>
                  <a:gd name="T6" fmla="*/ 1 w 10"/>
                  <a:gd name="T7" fmla="*/ 2 h 7"/>
                  <a:gd name="T8" fmla="*/ 0 w 10"/>
                  <a:gd name="T9" fmla="*/ 3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7">
                    <a:moveTo>
                      <a:pt x="0" y="7"/>
                    </a:moveTo>
                    <a:lnTo>
                      <a:pt x="7" y="0"/>
                    </a:lnTo>
                    <a:lnTo>
                      <a:pt x="10" y="5"/>
                    </a:lnTo>
                    <a:lnTo>
                      <a:pt x="2" y="5"/>
                    </a:lnTo>
                    <a:lnTo>
                      <a:pt x="0" y="7"/>
                    </a:lnTo>
                    <a:close/>
                  </a:path>
                </a:pathLst>
              </a:custGeom>
              <a:solidFill>
                <a:srgbClr val="990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10" name="Freeform 1049"/>
              <p:cNvSpPr>
                <a:spLocks/>
              </p:cNvSpPr>
              <p:nvPr/>
            </p:nvSpPr>
            <p:spPr bwMode="auto">
              <a:xfrm>
                <a:off x="3124" y="1766"/>
                <a:ext cx="4" cy="9"/>
              </a:xfrm>
              <a:custGeom>
                <a:avLst/>
                <a:gdLst>
                  <a:gd name="T0" fmla="*/ 4 w 8"/>
                  <a:gd name="T1" fmla="*/ 0 h 18"/>
                  <a:gd name="T2" fmla="*/ 2 w 8"/>
                  <a:gd name="T3" fmla="*/ 0 h 18"/>
                  <a:gd name="T4" fmla="*/ 0 w 8"/>
                  <a:gd name="T5" fmla="*/ 3 h 18"/>
                  <a:gd name="T6" fmla="*/ 1 w 8"/>
                  <a:gd name="T7" fmla="*/ 6 h 18"/>
                  <a:gd name="T8" fmla="*/ 3 w 8"/>
                  <a:gd name="T9" fmla="*/ 9 h 18"/>
                  <a:gd name="T10" fmla="*/ 4 w 8"/>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8">
                    <a:moveTo>
                      <a:pt x="8" y="0"/>
                    </a:moveTo>
                    <a:lnTo>
                      <a:pt x="3" y="0"/>
                    </a:lnTo>
                    <a:lnTo>
                      <a:pt x="0" y="5"/>
                    </a:lnTo>
                    <a:lnTo>
                      <a:pt x="2" y="12"/>
                    </a:lnTo>
                    <a:lnTo>
                      <a:pt x="5" y="18"/>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11" name="Freeform 1050"/>
              <p:cNvSpPr>
                <a:spLocks/>
              </p:cNvSpPr>
              <p:nvPr/>
            </p:nvSpPr>
            <p:spPr bwMode="auto">
              <a:xfrm>
                <a:off x="3127" y="1766"/>
                <a:ext cx="5" cy="10"/>
              </a:xfrm>
              <a:custGeom>
                <a:avLst/>
                <a:gdLst>
                  <a:gd name="T0" fmla="*/ 1 w 12"/>
                  <a:gd name="T1" fmla="*/ 10 h 20"/>
                  <a:gd name="T2" fmla="*/ 3 w 12"/>
                  <a:gd name="T3" fmla="*/ 1 h 20"/>
                  <a:gd name="T4" fmla="*/ 1 w 12"/>
                  <a:gd name="T5" fmla="*/ 0 h 20"/>
                  <a:gd name="T6" fmla="*/ 0 w 12"/>
                  <a:gd name="T7" fmla="*/ 9 h 20"/>
                  <a:gd name="T8" fmla="*/ 1 w 12"/>
                  <a:gd name="T9" fmla="*/ 10 h 20"/>
                  <a:gd name="T10" fmla="*/ 3 w 12"/>
                  <a:gd name="T11" fmla="*/ 1 h 20"/>
                  <a:gd name="T12" fmla="*/ 1 w 12"/>
                  <a:gd name="T13" fmla="*/ 10 h 20"/>
                  <a:gd name="T14" fmla="*/ 3 w 12"/>
                  <a:gd name="T15" fmla="*/ 10 h 20"/>
                  <a:gd name="T16" fmla="*/ 5 w 12"/>
                  <a:gd name="T17" fmla="*/ 6 h 20"/>
                  <a:gd name="T18" fmla="*/ 5 w 12"/>
                  <a:gd name="T19" fmla="*/ 4 h 20"/>
                  <a:gd name="T20" fmla="*/ 3 w 12"/>
                  <a:gd name="T21" fmla="*/ 1 h 20"/>
                  <a:gd name="T22" fmla="*/ 1 w 12"/>
                  <a:gd name="T23" fmla="*/ 10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 h="20">
                    <a:moveTo>
                      <a:pt x="3" y="20"/>
                    </a:moveTo>
                    <a:lnTo>
                      <a:pt x="7" y="1"/>
                    </a:lnTo>
                    <a:lnTo>
                      <a:pt x="3" y="0"/>
                    </a:lnTo>
                    <a:lnTo>
                      <a:pt x="0" y="18"/>
                    </a:lnTo>
                    <a:lnTo>
                      <a:pt x="3" y="20"/>
                    </a:lnTo>
                    <a:lnTo>
                      <a:pt x="7" y="1"/>
                    </a:lnTo>
                    <a:lnTo>
                      <a:pt x="3" y="20"/>
                    </a:lnTo>
                    <a:lnTo>
                      <a:pt x="8" y="20"/>
                    </a:lnTo>
                    <a:lnTo>
                      <a:pt x="12" y="12"/>
                    </a:lnTo>
                    <a:lnTo>
                      <a:pt x="12" y="7"/>
                    </a:lnTo>
                    <a:lnTo>
                      <a:pt x="7" y="1"/>
                    </a:lnTo>
                    <a:lnTo>
                      <a:pt x="3"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12" name="Freeform 1051"/>
              <p:cNvSpPr>
                <a:spLocks/>
              </p:cNvSpPr>
              <p:nvPr/>
            </p:nvSpPr>
            <p:spPr bwMode="auto">
              <a:xfrm>
                <a:off x="3117" y="1762"/>
                <a:ext cx="13" cy="14"/>
              </a:xfrm>
              <a:custGeom>
                <a:avLst/>
                <a:gdLst>
                  <a:gd name="T0" fmla="*/ 2 w 27"/>
                  <a:gd name="T1" fmla="*/ 10 h 28"/>
                  <a:gd name="T2" fmla="*/ 2 w 27"/>
                  <a:gd name="T3" fmla="*/ 10 h 28"/>
                  <a:gd name="T4" fmla="*/ 11 w 27"/>
                  <a:gd name="T5" fmla="*/ 14 h 28"/>
                  <a:gd name="T6" fmla="*/ 13 w 27"/>
                  <a:gd name="T7" fmla="*/ 5 h 28"/>
                  <a:gd name="T8" fmla="*/ 4 w 27"/>
                  <a:gd name="T9" fmla="*/ 0 h 28"/>
                  <a:gd name="T10" fmla="*/ 4 w 27"/>
                  <a:gd name="T11" fmla="*/ 0 h 28"/>
                  <a:gd name="T12" fmla="*/ 4 w 27"/>
                  <a:gd name="T13" fmla="*/ 0 h 28"/>
                  <a:gd name="T14" fmla="*/ 1 w 27"/>
                  <a:gd name="T15" fmla="*/ 0 h 28"/>
                  <a:gd name="T16" fmla="*/ 0 w 27"/>
                  <a:gd name="T17" fmla="*/ 3 h 28"/>
                  <a:gd name="T18" fmla="*/ 1 w 27"/>
                  <a:gd name="T19" fmla="*/ 7 h 28"/>
                  <a:gd name="T20" fmla="*/ 2 w 27"/>
                  <a:gd name="T21" fmla="*/ 10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7" h="28">
                    <a:moveTo>
                      <a:pt x="5" y="19"/>
                    </a:moveTo>
                    <a:lnTo>
                      <a:pt x="5" y="19"/>
                    </a:lnTo>
                    <a:lnTo>
                      <a:pt x="23" y="28"/>
                    </a:lnTo>
                    <a:lnTo>
                      <a:pt x="27" y="9"/>
                    </a:lnTo>
                    <a:lnTo>
                      <a:pt x="8" y="0"/>
                    </a:lnTo>
                    <a:lnTo>
                      <a:pt x="3" y="0"/>
                    </a:lnTo>
                    <a:lnTo>
                      <a:pt x="0" y="6"/>
                    </a:lnTo>
                    <a:lnTo>
                      <a:pt x="2" y="13"/>
                    </a:lnTo>
                    <a:lnTo>
                      <a:pt x="5"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13" name="Freeform 1052"/>
              <p:cNvSpPr>
                <a:spLocks/>
              </p:cNvSpPr>
              <p:nvPr/>
            </p:nvSpPr>
            <p:spPr bwMode="auto">
              <a:xfrm>
                <a:off x="3107" y="1757"/>
                <a:ext cx="14" cy="14"/>
              </a:xfrm>
              <a:custGeom>
                <a:avLst/>
                <a:gdLst>
                  <a:gd name="T0" fmla="*/ 3 w 28"/>
                  <a:gd name="T1" fmla="*/ 9 h 29"/>
                  <a:gd name="T2" fmla="*/ 3 w 28"/>
                  <a:gd name="T3" fmla="*/ 9 h 29"/>
                  <a:gd name="T4" fmla="*/ 13 w 28"/>
                  <a:gd name="T5" fmla="*/ 14 h 29"/>
                  <a:gd name="T6" fmla="*/ 14 w 28"/>
                  <a:gd name="T7" fmla="*/ 5 h 29"/>
                  <a:gd name="T8" fmla="*/ 4 w 28"/>
                  <a:gd name="T9" fmla="*/ 0 h 29"/>
                  <a:gd name="T10" fmla="*/ 4 w 28"/>
                  <a:gd name="T11" fmla="*/ 0 h 29"/>
                  <a:gd name="T12" fmla="*/ 4 w 28"/>
                  <a:gd name="T13" fmla="*/ 0 h 29"/>
                  <a:gd name="T14" fmla="*/ 2 w 28"/>
                  <a:gd name="T15" fmla="*/ 0 h 29"/>
                  <a:gd name="T16" fmla="*/ 0 w 28"/>
                  <a:gd name="T17" fmla="*/ 2 h 29"/>
                  <a:gd name="T18" fmla="*/ 1 w 28"/>
                  <a:gd name="T19" fmla="*/ 6 h 29"/>
                  <a:gd name="T20" fmla="*/ 3 w 28"/>
                  <a:gd name="T21" fmla="*/ 9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5" y="18"/>
                    </a:moveTo>
                    <a:lnTo>
                      <a:pt x="5" y="18"/>
                    </a:lnTo>
                    <a:lnTo>
                      <a:pt x="25" y="29"/>
                    </a:lnTo>
                    <a:lnTo>
                      <a:pt x="28" y="10"/>
                    </a:lnTo>
                    <a:lnTo>
                      <a:pt x="8" y="0"/>
                    </a:lnTo>
                    <a:lnTo>
                      <a:pt x="3" y="0"/>
                    </a:lnTo>
                    <a:lnTo>
                      <a:pt x="0" y="5"/>
                    </a:lnTo>
                    <a:lnTo>
                      <a:pt x="2" y="12"/>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14" name="Freeform 1053"/>
              <p:cNvSpPr>
                <a:spLocks/>
              </p:cNvSpPr>
              <p:nvPr/>
            </p:nvSpPr>
            <p:spPr bwMode="auto">
              <a:xfrm>
                <a:off x="3096" y="1752"/>
                <a:ext cx="15" cy="14"/>
              </a:xfrm>
              <a:custGeom>
                <a:avLst/>
                <a:gdLst>
                  <a:gd name="T0" fmla="*/ 2 w 28"/>
                  <a:gd name="T1" fmla="*/ 9 h 27"/>
                  <a:gd name="T2" fmla="*/ 3 w 28"/>
                  <a:gd name="T3" fmla="*/ 9 h 27"/>
                  <a:gd name="T4" fmla="*/ 13 w 28"/>
                  <a:gd name="T5" fmla="*/ 14 h 27"/>
                  <a:gd name="T6" fmla="*/ 15 w 28"/>
                  <a:gd name="T7" fmla="*/ 5 h 27"/>
                  <a:gd name="T8" fmla="*/ 4 w 28"/>
                  <a:gd name="T9" fmla="*/ 0 h 27"/>
                  <a:gd name="T10" fmla="*/ 5 w 28"/>
                  <a:gd name="T11" fmla="*/ 0 h 27"/>
                  <a:gd name="T12" fmla="*/ 4 w 28"/>
                  <a:gd name="T13" fmla="*/ 0 h 27"/>
                  <a:gd name="T14" fmla="*/ 2 w 28"/>
                  <a:gd name="T15" fmla="*/ 0 h 27"/>
                  <a:gd name="T16" fmla="*/ 0 w 28"/>
                  <a:gd name="T17" fmla="*/ 3 h 27"/>
                  <a:gd name="T18" fmla="*/ 1 w 28"/>
                  <a:gd name="T19" fmla="*/ 6 h 27"/>
                  <a:gd name="T20" fmla="*/ 3 w 28"/>
                  <a:gd name="T21" fmla="*/ 9 h 27"/>
                  <a:gd name="T22" fmla="*/ 2 w 28"/>
                  <a:gd name="T23" fmla="*/ 9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7">
                    <a:moveTo>
                      <a:pt x="3" y="18"/>
                    </a:moveTo>
                    <a:lnTo>
                      <a:pt x="5" y="18"/>
                    </a:lnTo>
                    <a:lnTo>
                      <a:pt x="25" y="27"/>
                    </a:lnTo>
                    <a:lnTo>
                      <a:pt x="28" y="9"/>
                    </a:lnTo>
                    <a:lnTo>
                      <a:pt x="8" y="0"/>
                    </a:lnTo>
                    <a:lnTo>
                      <a:pt x="10" y="0"/>
                    </a:lnTo>
                    <a:lnTo>
                      <a:pt x="8" y="0"/>
                    </a:lnTo>
                    <a:lnTo>
                      <a:pt x="3" y="0"/>
                    </a:lnTo>
                    <a:lnTo>
                      <a:pt x="0" y="5"/>
                    </a:lnTo>
                    <a:lnTo>
                      <a:pt x="2" y="12"/>
                    </a:lnTo>
                    <a:lnTo>
                      <a:pt x="5" y="18"/>
                    </a:lnTo>
                    <a:lnTo>
                      <a:pt x="3"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15" name="Freeform 1054"/>
              <p:cNvSpPr>
                <a:spLocks/>
              </p:cNvSpPr>
              <p:nvPr/>
            </p:nvSpPr>
            <p:spPr bwMode="auto">
              <a:xfrm>
                <a:off x="3087" y="1747"/>
                <a:ext cx="14" cy="14"/>
              </a:xfrm>
              <a:custGeom>
                <a:avLst/>
                <a:gdLst>
                  <a:gd name="T0" fmla="*/ 3 w 28"/>
                  <a:gd name="T1" fmla="*/ 9 h 29"/>
                  <a:gd name="T2" fmla="*/ 2 w 28"/>
                  <a:gd name="T3" fmla="*/ 9 h 29"/>
                  <a:gd name="T4" fmla="*/ 11 w 28"/>
                  <a:gd name="T5" fmla="*/ 14 h 29"/>
                  <a:gd name="T6" fmla="*/ 14 w 28"/>
                  <a:gd name="T7" fmla="*/ 5 h 29"/>
                  <a:gd name="T8" fmla="*/ 5 w 28"/>
                  <a:gd name="T9" fmla="*/ 0 h 29"/>
                  <a:gd name="T10" fmla="*/ 4 w 28"/>
                  <a:gd name="T11" fmla="*/ 0 h 29"/>
                  <a:gd name="T12" fmla="*/ 5 w 28"/>
                  <a:gd name="T13" fmla="*/ 0 h 29"/>
                  <a:gd name="T14" fmla="*/ 3 w 28"/>
                  <a:gd name="T15" fmla="*/ 0 h 29"/>
                  <a:gd name="T16" fmla="*/ 0 w 28"/>
                  <a:gd name="T17" fmla="*/ 2 h 29"/>
                  <a:gd name="T18" fmla="*/ 0 w 28"/>
                  <a:gd name="T19" fmla="*/ 6 h 29"/>
                  <a:gd name="T20" fmla="*/ 2 w 28"/>
                  <a:gd name="T21" fmla="*/ 9 h 29"/>
                  <a:gd name="T22" fmla="*/ 3 w 28"/>
                  <a:gd name="T23" fmla="*/ 9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5" y="18"/>
                    </a:moveTo>
                    <a:lnTo>
                      <a:pt x="3" y="18"/>
                    </a:lnTo>
                    <a:lnTo>
                      <a:pt x="21" y="29"/>
                    </a:lnTo>
                    <a:lnTo>
                      <a:pt x="28" y="11"/>
                    </a:lnTo>
                    <a:lnTo>
                      <a:pt x="10" y="0"/>
                    </a:lnTo>
                    <a:lnTo>
                      <a:pt x="8" y="0"/>
                    </a:lnTo>
                    <a:lnTo>
                      <a:pt x="10" y="0"/>
                    </a:lnTo>
                    <a:lnTo>
                      <a:pt x="5" y="0"/>
                    </a:lnTo>
                    <a:lnTo>
                      <a:pt x="0" y="5"/>
                    </a:lnTo>
                    <a:lnTo>
                      <a:pt x="0" y="12"/>
                    </a:lnTo>
                    <a:lnTo>
                      <a:pt x="3" y="18"/>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16" name="Freeform 1055"/>
              <p:cNvSpPr>
                <a:spLocks/>
              </p:cNvSpPr>
              <p:nvPr/>
            </p:nvSpPr>
            <p:spPr bwMode="auto">
              <a:xfrm>
                <a:off x="3077" y="1742"/>
                <a:ext cx="14" cy="14"/>
              </a:xfrm>
              <a:custGeom>
                <a:avLst/>
                <a:gdLst>
                  <a:gd name="T0" fmla="*/ 2 w 28"/>
                  <a:gd name="T1" fmla="*/ 9 h 27"/>
                  <a:gd name="T2" fmla="*/ 3 w 28"/>
                  <a:gd name="T3" fmla="*/ 9 h 27"/>
                  <a:gd name="T4" fmla="*/ 13 w 28"/>
                  <a:gd name="T5" fmla="*/ 14 h 27"/>
                  <a:gd name="T6" fmla="*/ 14 w 28"/>
                  <a:gd name="T7" fmla="*/ 5 h 27"/>
                  <a:gd name="T8" fmla="*/ 4 w 28"/>
                  <a:gd name="T9" fmla="*/ 0 h 27"/>
                  <a:gd name="T10" fmla="*/ 5 w 28"/>
                  <a:gd name="T11" fmla="*/ 0 h 27"/>
                  <a:gd name="T12" fmla="*/ 4 w 28"/>
                  <a:gd name="T13" fmla="*/ 0 h 27"/>
                  <a:gd name="T14" fmla="*/ 2 w 28"/>
                  <a:gd name="T15" fmla="*/ 0 h 27"/>
                  <a:gd name="T16" fmla="*/ 0 w 28"/>
                  <a:gd name="T17" fmla="*/ 3 h 27"/>
                  <a:gd name="T18" fmla="*/ 1 w 28"/>
                  <a:gd name="T19" fmla="*/ 6 h 27"/>
                  <a:gd name="T20" fmla="*/ 3 w 28"/>
                  <a:gd name="T21" fmla="*/ 9 h 27"/>
                  <a:gd name="T22" fmla="*/ 2 w 28"/>
                  <a:gd name="T23" fmla="*/ 9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7">
                    <a:moveTo>
                      <a:pt x="3" y="18"/>
                    </a:moveTo>
                    <a:lnTo>
                      <a:pt x="5" y="18"/>
                    </a:lnTo>
                    <a:lnTo>
                      <a:pt x="25" y="27"/>
                    </a:lnTo>
                    <a:lnTo>
                      <a:pt x="28" y="9"/>
                    </a:lnTo>
                    <a:lnTo>
                      <a:pt x="8" y="0"/>
                    </a:lnTo>
                    <a:lnTo>
                      <a:pt x="10" y="0"/>
                    </a:lnTo>
                    <a:lnTo>
                      <a:pt x="8" y="0"/>
                    </a:lnTo>
                    <a:lnTo>
                      <a:pt x="3" y="0"/>
                    </a:lnTo>
                    <a:lnTo>
                      <a:pt x="0" y="5"/>
                    </a:lnTo>
                    <a:lnTo>
                      <a:pt x="1" y="12"/>
                    </a:lnTo>
                    <a:lnTo>
                      <a:pt x="5" y="18"/>
                    </a:lnTo>
                    <a:lnTo>
                      <a:pt x="3"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17" name="Freeform 1056"/>
              <p:cNvSpPr>
                <a:spLocks/>
              </p:cNvSpPr>
              <p:nvPr/>
            </p:nvSpPr>
            <p:spPr bwMode="auto">
              <a:xfrm>
                <a:off x="3068" y="1737"/>
                <a:ext cx="14" cy="14"/>
              </a:xfrm>
              <a:custGeom>
                <a:avLst/>
                <a:gdLst>
                  <a:gd name="T0" fmla="*/ 2 w 29"/>
                  <a:gd name="T1" fmla="*/ 9 h 29"/>
                  <a:gd name="T2" fmla="*/ 1 w 29"/>
                  <a:gd name="T3" fmla="*/ 9 h 29"/>
                  <a:gd name="T4" fmla="*/ 11 w 29"/>
                  <a:gd name="T5" fmla="*/ 14 h 29"/>
                  <a:gd name="T6" fmla="*/ 14 w 29"/>
                  <a:gd name="T7" fmla="*/ 5 h 29"/>
                  <a:gd name="T8" fmla="*/ 5 w 29"/>
                  <a:gd name="T9" fmla="*/ 0 h 29"/>
                  <a:gd name="T10" fmla="*/ 4 w 29"/>
                  <a:gd name="T11" fmla="*/ 0 h 29"/>
                  <a:gd name="T12" fmla="*/ 5 w 29"/>
                  <a:gd name="T13" fmla="*/ 0 h 29"/>
                  <a:gd name="T14" fmla="*/ 2 w 29"/>
                  <a:gd name="T15" fmla="*/ 0 h 29"/>
                  <a:gd name="T16" fmla="*/ 0 w 29"/>
                  <a:gd name="T17" fmla="*/ 2 h 29"/>
                  <a:gd name="T18" fmla="*/ 0 w 29"/>
                  <a:gd name="T19" fmla="*/ 6 h 29"/>
                  <a:gd name="T20" fmla="*/ 1 w 29"/>
                  <a:gd name="T21" fmla="*/ 9 h 29"/>
                  <a:gd name="T22" fmla="*/ 2 w 29"/>
                  <a:gd name="T23" fmla="*/ 9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5" y="18"/>
                    </a:moveTo>
                    <a:lnTo>
                      <a:pt x="3" y="18"/>
                    </a:lnTo>
                    <a:lnTo>
                      <a:pt x="22" y="29"/>
                    </a:lnTo>
                    <a:lnTo>
                      <a:pt x="29" y="11"/>
                    </a:lnTo>
                    <a:lnTo>
                      <a:pt x="10" y="0"/>
                    </a:lnTo>
                    <a:lnTo>
                      <a:pt x="8" y="0"/>
                    </a:lnTo>
                    <a:lnTo>
                      <a:pt x="10" y="0"/>
                    </a:lnTo>
                    <a:lnTo>
                      <a:pt x="5" y="0"/>
                    </a:lnTo>
                    <a:lnTo>
                      <a:pt x="0" y="5"/>
                    </a:lnTo>
                    <a:lnTo>
                      <a:pt x="0" y="12"/>
                    </a:lnTo>
                    <a:lnTo>
                      <a:pt x="3" y="18"/>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18" name="Freeform 1057"/>
              <p:cNvSpPr>
                <a:spLocks/>
              </p:cNvSpPr>
              <p:nvPr/>
            </p:nvSpPr>
            <p:spPr bwMode="auto">
              <a:xfrm>
                <a:off x="3058" y="1732"/>
                <a:ext cx="14" cy="14"/>
              </a:xfrm>
              <a:custGeom>
                <a:avLst/>
                <a:gdLst>
                  <a:gd name="T0" fmla="*/ 2 w 28"/>
                  <a:gd name="T1" fmla="*/ 9 h 27"/>
                  <a:gd name="T2" fmla="*/ 3 w 28"/>
                  <a:gd name="T3" fmla="*/ 9 h 27"/>
                  <a:gd name="T4" fmla="*/ 13 w 28"/>
                  <a:gd name="T5" fmla="*/ 14 h 27"/>
                  <a:gd name="T6" fmla="*/ 14 w 28"/>
                  <a:gd name="T7" fmla="*/ 5 h 27"/>
                  <a:gd name="T8" fmla="*/ 4 w 28"/>
                  <a:gd name="T9" fmla="*/ 0 h 27"/>
                  <a:gd name="T10" fmla="*/ 5 w 28"/>
                  <a:gd name="T11" fmla="*/ 0 h 27"/>
                  <a:gd name="T12" fmla="*/ 4 w 28"/>
                  <a:gd name="T13" fmla="*/ 0 h 27"/>
                  <a:gd name="T14" fmla="*/ 2 w 28"/>
                  <a:gd name="T15" fmla="*/ 0 h 27"/>
                  <a:gd name="T16" fmla="*/ 0 w 28"/>
                  <a:gd name="T17" fmla="*/ 3 h 27"/>
                  <a:gd name="T18" fmla="*/ 1 w 28"/>
                  <a:gd name="T19" fmla="*/ 6 h 27"/>
                  <a:gd name="T20" fmla="*/ 3 w 28"/>
                  <a:gd name="T21" fmla="*/ 9 h 27"/>
                  <a:gd name="T22" fmla="*/ 2 w 28"/>
                  <a:gd name="T23" fmla="*/ 9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7">
                    <a:moveTo>
                      <a:pt x="3" y="18"/>
                    </a:moveTo>
                    <a:lnTo>
                      <a:pt x="5" y="18"/>
                    </a:lnTo>
                    <a:lnTo>
                      <a:pt x="25" y="27"/>
                    </a:lnTo>
                    <a:lnTo>
                      <a:pt x="28" y="9"/>
                    </a:lnTo>
                    <a:lnTo>
                      <a:pt x="8" y="0"/>
                    </a:lnTo>
                    <a:lnTo>
                      <a:pt x="10" y="0"/>
                    </a:lnTo>
                    <a:lnTo>
                      <a:pt x="8" y="0"/>
                    </a:lnTo>
                    <a:lnTo>
                      <a:pt x="3" y="0"/>
                    </a:lnTo>
                    <a:lnTo>
                      <a:pt x="0" y="5"/>
                    </a:lnTo>
                    <a:lnTo>
                      <a:pt x="2" y="12"/>
                    </a:lnTo>
                    <a:lnTo>
                      <a:pt x="5" y="18"/>
                    </a:lnTo>
                    <a:lnTo>
                      <a:pt x="3"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19" name="Freeform 1058"/>
              <p:cNvSpPr>
                <a:spLocks/>
              </p:cNvSpPr>
              <p:nvPr/>
            </p:nvSpPr>
            <p:spPr bwMode="auto">
              <a:xfrm>
                <a:off x="3049" y="1727"/>
                <a:ext cx="14" cy="14"/>
              </a:xfrm>
              <a:custGeom>
                <a:avLst/>
                <a:gdLst>
                  <a:gd name="T0" fmla="*/ 3 w 28"/>
                  <a:gd name="T1" fmla="*/ 9 h 29"/>
                  <a:gd name="T2" fmla="*/ 2 w 28"/>
                  <a:gd name="T3" fmla="*/ 9 h 29"/>
                  <a:gd name="T4" fmla="*/ 11 w 28"/>
                  <a:gd name="T5" fmla="*/ 14 h 29"/>
                  <a:gd name="T6" fmla="*/ 14 w 28"/>
                  <a:gd name="T7" fmla="*/ 5 h 29"/>
                  <a:gd name="T8" fmla="*/ 5 w 28"/>
                  <a:gd name="T9" fmla="*/ 0 h 29"/>
                  <a:gd name="T10" fmla="*/ 4 w 28"/>
                  <a:gd name="T11" fmla="*/ 0 h 29"/>
                  <a:gd name="T12" fmla="*/ 5 w 28"/>
                  <a:gd name="T13" fmla="*/ 0 h 29"/>
                  <a:gd name="T14" fmla="*/ 3 w 28"/>
                  <a:gd name="T15" fmla="*/ 0 h 29"/>
                  <a:gd name="T16" fmla="*/ 0 w 28"/>
                  <a:gd name="T17" fmla="*/ 2 h 29"/>
                  <a:gd name="T18" fmla="*/ 0 w 28"/>
                  <a:gd name="T19" fmla="*/ 6 h 29"/>
                  <a:gd name="T20" fmla="*/ 2 w 28"/>
                  <a:gd name="T21" fmla="*/ 9 h 29"/>
                  <a:gd name="T22" fmla="*/ 3 w 28"/>
                  <a:gd name="T23" fmla="*/ 9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5" y="18"/>
                    </a:moveTo>
                    <a:lnTo>
                      <a:pt x="3" y="18"/>
                    </a:lnTo>
                    <a:lnTo>
                      <a:pt x="21" y="29"/>
                    </a:lnTo>
                    <a:lnTo>
                      <a:pt x="28" y="11"/>
                    </a:lnTo>
                    <a:lnTo>
                      <a:pt x="10" y="0"/>
                    </a:lnTo>
                    <a:lnTo>
                      <a:pt x="8" y="0"/>
                    </a:lnTo>
                    <a:lnTo>
                      <a:pt x="10" y="0"/>
                    </a:lnTo>
                    <a:lnTo>
                      <a:pt x="5" y="0"/>
                    </a:lnTo>
                    <a:lnTo>
                      <a:pt x="0" y="5"/>
                    </a:lnTo>
                    <a:lnTo>
                      <a:pt x="0" y="13"/>
                    </a:lnTo>
                    <a:lnTo>
                      <a:pt x="3" y="18"/>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20" name="Freeform 1059"/>
              <p:cNvSpPr>
                <a:spLocks/>
              </p:cNvSpPr>
              <p:nvPr/>
            </p:nvSpPr>
            <p:spPr bwMode="auto">
              <a:xfrm>
                <a:off x="3039" y="1722"/>
                <a:ext cx="14" cy="14"/>
              </a:xfrm>
              <a:custGeom>
                <a:avLst/>
                <a:gdLst>
                  <a:gd name="T0" fmla="*/ 2 w 28"/>
                  <a:gd name="T1" fmla="*/ 9 h 27"/>
                  <a:gd name="T2" fmla="*/ 3 w 28"/>
                  <a:gd name="T3" fmla="*/ 9 h 27"/>
                  <a:gd name="T4" fmla="*/ 13 w 28"/>
                  <a:gd name="T5" fmla="*/ 14 h 27"/>
                  <a:gd name="T6" fmla="*/ 14 w 28"/>
                  <a:gd name="T7" fmla="*/ 5 h 27"/>
                  <a:gd name="T8" fmla="*/ 4 w 28"/>
                  <a:gd name="T9" fmla="*/ 0 h 27"/>
                  <a:gd name="T10" fmla="*/ 5 w 28"/>
                  <a:gd name="T11" fmla="*/ 0 h 27"/>
                  <a:gd name="T12" fmla="*/ 4 w 28"/>
                  <a:gd name="T13" fmla="*/ 0 h 27"/>
                  <a:gd name="T14" fmla="*/ 2 w 28"/>
                  <a:gd name="T15" fmla="*/ 0 h 27"/>
                  <a:gd name="T16" fmla="*/ 0 w 28"/>
                  <a:gd name="T17" fmla="*/ 3 h 27"/>
                  <a:gd name="T18" fmla="*/ 1 w 28"/>
                  <a:gd name="T19" fmla="*/ 7 h 27"/>
                  <a:gd name="T20" fmla="*/ 3 w 28"/>
                  <a:gd name="T21" fmla="*/ 9 h 27"/>
                  <a:gd name="T22" fmla="*/ 2 w 28"/>
                  <a:gd name="T23" fmla="*/ 9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7">
                    <a:moveTo>
                      <a:pt x="3" y="18"/>
                    </a:moveTo>
                    <a:lnTo>
                      <a:pt x="5" y="18"/>
                    </a:lnTo>
                    <a:lnTo>
                      <a:pt x="25" y="27"/>
                    </a:lnTo>
                    <a:lnTo>
                      <a:pt x="28" y="9"/>
                    </a:lnTo>
                    <a:lnTo>
                      <a:pt x="8" y="0"/>
                    </a:lnTo>
                    <a:lnTo>
                      <a:pt x="10" y="0"/>
                    </a:lnTo>
                    <a:lnTo>
                      <a:pt x="8" y="0"/>
                    </a:lnTo>
                    <a:lnTo>
                      <a:pt x="3" y="0"/>
                    </a:lnTo>
                    <a:lnTo>
                      <a:pt x="0" y="5"/>
                    </a:lnTo>
                    <a:lnTo>
                      <a:pt x="1" y="13"/>
                    </a:lnTo>
                    <a:lnTo>
                      <a:pt x="5" y="18"/>
                    </a:lnTo>
                    <a:lnTo>
                      <a:pt x="3"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21" name="Freeform 1060"/>
              <p:cNvSpPr>
                <a:spLocks/>
              </p:cNvSpPr>
              <p:nvPr/>
            </p:nvSpPr>
            <p:spPr bwMode="auto">
              <a:xfrm>
                <a:off x="3030" y="1717"/>
                <a:ext cx="14" cy="14"/>
              </a:xfrm>
              <a:custGeom>
                <a:avLst/>
                <a:gdLst>
                  <a:gd name="T0" fmla="*/ 2 w 29"/>
                  <a:gd name="T1" fmla="*/ 9 h 29"/>
                  <a:gd name="T2" fmla="*/ 2 w 29"/>
                  <a:gd name="T3" fmla="*/ 9 h 29"/>
                  <a:gd name="T4" fmla="*/ 11 w 29"/>
                  <a:gd name="T5" fmla="*/ 14 h 29"/>
                  <a:gd name="T6" fmla="*/ 14 w 29"/>
                  <a:gd name="T7" fmla="*/ 5 h 29"/>
                  <a:gd name="T8" fmla="*/ 5 w 29"/>
                  <a:gd name="T9" fmla="*/ 0 h 29"/>
                  <a:gd name="T10" fmla="*/ 4 w 29"/>
                  <a:gd name="T11" fmla="*/ 0 h 29"/>
                  <a:gd name="T12" fmla="*/ 5 w 29"/>
                  <a:gd name="T13" fmla="*/ 0 h 29"/>
                  <a:gd name="T14" fmla="*/ 2 w 29"/>
                  <a:gd name="T15" fmla="*/ 0 h 29"/>
                  <a:gd name="T16" fmla="*/ 0 w 29"/>
                  <a:gd name="T17" fmla="*/ 2 h 29"/>
                  <a:gd name="T18" fmla="*/ 0 w 29"/>
                  <a:gd name="T19" fmla="*/ 6 h 29"/>
                  <a:gd name="T20" fmla="*/ 2 w 29"/>
                  <a:gd name="T21" fmla="*/ 9 h 29"/>
                  <a:gd name="T22" fmla="*/ 2 w 29"/>
                  <a:gd name="T23" fmla="*/ 9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5" y="18"/>
                    </a:moveTo>
                    <a:lnTo>
                      <a:pt x="4" y="18"/>
                    </a:lnTo>
                    <a:lnTo>
                      <a:pt x="22" y="29"/>
                    </a:lnTo>
                    <a:lnTo>
                      <a:pt x="29" y="11"/>
                    </a:lnTo>
                    <a:lnTo>
                      <a:pt x="10" y="0"/>
                    </a:lnTo>
                    <a:lnTo>
                      <a:pt x="9" y="0"/>
                    </a:lnTo>
                    <a:lnTo>
                      <a:pt x="10" y="0"/>
                    </a:lnTo>
                    <a:lnTo>
                      <a:pt x="5" y="0"/>
                    </a:lnTo>
                    <a:lnTo>
                      <a:pt x="0" y="5"/>
                    </a:lnTo>
                    <a:lnTo>
                      <a:pt x="0" y="13"/>
                    </a:lnTo>
                    <a:lnTo>
                      <a:pt x="4" y="18"/>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22" name="Freeform 1061"/>
              <p:cNvSpPr>
                <a:spLocks/>
              </p:cNvSpPr>
              <p:nvPr/>
            </p:nvSpPr>
            <p:spPr bwMode="auto">
              <a:xfrm>
                <a:off x="3020" y="1712"/>
                <a:ext cx="14" cy="14"/>
              </a:xfrm>
              <a:custGeom>
                <a:avLst/>
                <a:gdLst>
                  <a:gd name="T0" fmla="*/ 2 w 29"/>
                  <a:gd name="T1" fmla="*/ 9 h 27"/>
                  <a:gd name="T2" fmla="*/ 2 w 29"/>
                  <a:gd name="T3" fmla="*/ 9 h 27"/>
                  <a:gd name="T4" fmla="*/ 12 w 29"/>
                  <a:gd name="T5" fmla="*/ 14 h 27"/>
                  <a:gd name="T6" fmla="*/ 14 w 29"/>
                  <a:gd name="T7" fmla="*/ 5 h 27"/>
                  <a:gd name="T8" fmla="*/ 4 w 29"/>
                  <a:gd name="T9" fmla="*/ 0 h 27"/>
                  <a:gd name="T10" fmla="*/ 4 w 29"/>
                  <a:gd name="T11" fmla="*/ 0 h 27"/>
                  <a:gd name="T12" fmla="*/ 4 w 29"/>
                  <a:gd name="T13" fmla="*/ 0 h 27"/>
                  <a:gd name="T14" fmla="*/ 2 w 29"/>
                  <a:gd name="T15" fmla="*/ 0 h 27"/>
                  <a:gd name="T16" fmla="*/ 0 w 29"/>
                  <a:gd name="T17" fmla="*/ 3 h 27"/>
                  <a:gd name="T18" fmla="*/ 1 w 29"/>
                  <a:gd name="T19" fmla="*/ 7 h 27"/>
                  <a:gd name="T20" fmla="*/ 2 w 29"/>
                  <a:gd name="T21" fmla="*/ 9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 h="27">
                    <a:moveTo>
                      <a:pt x="5" y="18"/>
                    </a:moveTo>
                    <a:lnTo>
                      <a:pt x="5" y="18"/>
                    </a:lnTo>
                    <a:lnTo>
                      <a:pt x="25" y="27"/>
                    </a:lnTo>
                    <a:lnTo>
                      <a:pt x="29" y="9"/>
                    </a:lnTo>
                    <a:lnTo>
                      <a:pt x="9" y="0"/>
                    </a:lnTo>
                    <a:lnTo>
                      <a:pt x="4" y="0"/>
                    </a:lnTo>
                    <a:lnTo>
                      <a:pt x="0" y="5"/>
                    </a:lnTo>
                    <a:lnTo>
                      <a:pt x="2" y="13"/>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23" name="Freeform 1062"/>
              <p:cNvSpPr>
                <a:spLocks/>
              </p:cNvSpPr>
              <p:nvPr/>
            </p:nvSpPr>
            <p:spPr bwMode="auto">
              <a:xfrm>
                <a:off x="3010" y="1707"/>
                <a:ext cx="14" cy="15"/>
              </a:xfrm>
              <a:custGeom>
                <a:avLst/>
                <a:gdLst>
                  <a:gd name="T0" fmla="*/ 2 w 29"/>
                  <a:gd name="T1" fmla="*/ 9 h 29"/>
                  <a:gd name="T2" fmla="*/ 2 w 29"/>
                  <a:gd name="T3" fmla="*/ 9 h 29"/>
                  <a:gd name="T4" fmla="*/ 12 w 29"/>
                  <a:gd name="T5" fmla="*/ 15 h 29"/>
                  <a:gd name="T6" fmla="*/ 14 w 29"/>
                  <a:gd name="T7" fmla="*/ 6 h 29"/>
                  <a:gd name="T8" fmla="*/ 4 w 29"/>
                  <a:gd name="T9" fmla="*/ 0 h 29"/>
                  <a:gd name="T10" fmla="*/ 4 w 29"/>
                  <a:gd name="T11" fmla="*/ 0 h 29"/>
                  <a:gd name="T12" fmla="*/ 4 w 29"/>
                  <a:gd name="T13" fmla="*/ 0 h 29"/>
                  <a:gd name="T14" fmla="*/ 1 w 29"/>
                  <a:gd name="T15" fmla="*/ 0 h 29"/>
                  <a:gd name="T16" fmla="*/ 0 w 29"/>
                  <a:gd name="T17" fmla="*/ 3 h 29"/>
                  <a:gd name="T18" fmla="*/ 1 w 29"/>
                  <a:gd name="T19" fmla="*/ 7 h 29"/>
                  <a:gd name="T20" fmla="*/ 2 w 29"/>
                  <a:gd name="T21" fmla="*/ 9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 h="29">
                    <a:moveTo>
                      <a:pt x="5" y="18"/>
                    </a:moveTo>
                    <a:lnTo>
                      <a:pt x="5" y="18"/>
                    </a:lnTo>
                    <a:lnTo>
                      <a:pt x="25" y="29"/>
                    </a:lnTo>
                    <a:lnTo>
                      <a:pt x="29" y="11"/>
                    </a:lnTo>
                    <a:lnTo>
                      <a:pt x="9" y="0"/>
                    </a:lnTo>
                    <a:lnTo>
                      <a:pt x="3" y="0"/>
                    </a:lnTo>
                    <a:lnTo>
                      <a:pt x="0" y="6"/>
                    </a:lnTo>
                    <a:lnTo>
                      <a:pt x="2" y="13"/>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24" name="Freeform 1063"/>
              <p:cNvSpPr>
                <a:spLocks/>
              </p:cNvSpPr>
              <p:nvPr/>
            </p:nvSpPr>
            <p:spPr bwMode="auto">
              <a:xfrm>
                <a:off x="3000" y="1703"/>
                <a:ext cx="14" cy="13"/>
              </a:xfrm>
              <a:custGeom>
                <a:avLst/>
                <a:gdLst>
                  <a:gd name="T0" fmla="*/ 3 w 27"/>
                  <a:gd name="T1" fmla="*/ 9 h 27"/>
                  <a:gd name="T2" fmla="*/ 3 w 27"/>
                  <a:gd name="T3" fmla="*/ 9 h 27"/>
                  <a:gd name="T4" fmla="*/ 12 w 27"/>
                  <a:gd name="T5" fmla="*/ 13 h 27"/>
                  <a:gd name="T6" fmla="*/ 14 w 27"/>
                  <a:gd name="T7" fmla="*/ 4 h 27"/>
                  <a:gd name="T8" fmla="*/ 4 w 27"/>
                  <a:gd name="T9" fmla="*/ 0 h 27"/>
                  <a:gd name="T10" fmla="*/ 4 w 27"/>
                  <a:gd name="T11" fmla="*/ 0 h 27"/>
                  <a:gd name="T12" fmla="*/ 4 w 27"/>
                  <a:gd name="T13" fmla="*/ 0 h 27"/>
                  <a:gd name="T14" fmla="*/ 2 w 27"/>
                  <a:gd name="T15" fmla="*/ 0 h 27"/>
                  <a:gd name="T16" fmla="*/ 0 w 27"/>
                  <a:gd name="T17" fmla="*/ 2 h 27"/>
                  <a:gd name="T18" fmla="*/ 1 w 27"/>
                  <a:gd name="T19" fmla="*/ 6 h 27"/>
                  <a:gd name="T20" fmla="*/ 3 w 27"/>
                  <a:gd name="T21" fmla="*/ 9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7" h="27">
                    <a:moveTo>
                      <a:pt x="5" y="18"/>
                    </a:moveTo>
                    <a:lnTo>
                      <a:pt x="5" y="18"/>
                    </a:lnTo>
                    <a:lnTo>
                      <a:pt x="23" y="27"/>
                    </a:lnTo>
                    <a:lnTo>
                      <a:pt x="27" y="9"/>
                    </a:lnTo>
                    <a:lnTo>
                      <a:pt x="8" y="0"/>
                    </a:lnTo>
                    <a:lnTo>
                      <a:pt x="3" y="0"/>
                    </a:lnTo>
                    <a:lnTo>
                      <a:pt x="0" y="5"/>
                    </a:lnTo>
                    <a:lnTo>
                      <a:pt x="1" y="13"/>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25" name="Freeform 1064"/>
              <p:cNvSpPr>
                <a:spLocks/>
              </p:cNvSpPr>
              <p:nvPr/>
            </p:nvSpPr>
            <p:spPr bwMode="auto">
              <a:xfrm>
                <a:off x="2990" y="1697"/>
                <a:ext cx="15" cy="15"/>
              </a:xfrm>
              <a:custGeom>
                <a:avLst/>
                <a:gdLst>
                  <a:gd name="T0" fmla="*/ 3 w 28"/>
                  <a:gd name="T1" fmla="*/ 9 h 29"/>
                  <a:gd name="T2" fmla="*/ 3 w 28"/>
                  <a:gd name="T3" fmla="*/ 9 h 29"/>
                  <a:gd name="T4" fmla="*/ 13 w 28"/>
                  <a:gd name="T5" fmla="*/ 15 h 29"/>
                  <a:gd name="T6" fmla="*/ 15 w 28"/>
                  <a:gd name="T7" fmla="*/ 6 h 29"/>
                  <a:gd name="T8" fmla="*/ 4 w 28"/>
                  <a:gd name="T9" fmla="*/ 0 h 29"/>
                  <a:gd name="T10" fmla="*/ 4 w 28"/>
                  <a:gd name="T11" fmla="*/ 0 h 29"/>
                  <a:gd name="T12" fmla="*/ 4 w 28"/>
                  <a:gd name="T13" fmla="*/ 0 h 29"/>
                  <a:gd name="T14" fmla="*/ 2 w 28"/>
                  <a:gd name="T15" fmla="*/ 0 h 29"/>
                  <a:gd name="T16" fmla="*/ 0 w 28"/>
                  <a:gd name="T17" fmla="*/ 3 h 29"/>
                  <a:gd name="T18" fmla="*/ 1 w 28"/>
                  <a:gd name="T19" fmla="*/ 7 h 29"/>
                  <a:gd name="T20" fmla="*/ 3 w 28"/>
                  <a:gd name="T21" fmla="*/ 9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5" y="18"/>
                    </a:moveTo>
                    <a:lnTo>
                      <a:pt x="5" y="18"/>
                    </a:lnTo>
                    <a:lnTo>
                      <a:pt x="25" y="29"/>
                    </a:lnTo>
                    <a:lnTo>
                      <a:pt x="28" y="11"/>
                    </a:lnTo>
                    <a:lnTo>
                      <a:pt x="8" y="0"/>
                    </a:lnTo>
                    <a:lnTo>
                      <a:pt x="3" y="0"/>
                    </a:lnTo>
                    <a:lnTo>
                      <a:pt x="0" y="6"/>
                    </a:lnTo>
                    <a:lnTo>
                      <a:pt x="1" y="13"/>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26" name="Freeform 1065"/>
              <p:cNvSpPr>
                <a:spLocks/>
              </p:cNvSpPr>
              <p:nvPr/>
            </p:nvSpPr>
            <p:spPr bwMode="auto">
              <a:xfrm>
                <a:off x="2981" y="1693"/>
                <a:ext cx="14" cy="13"/>
              </a:xfrm>
              <a:custGeom>
                <a:avLst/>
                <a:gdLst>
                  <a:gd name="T0" fmla="*/ 3 w 27"/>
                  <a:gd name="T1" fmla="*/ 9 h 27"/>
                  <a:gd name="T2" fmla="*/ 3 w 27"/>
                  <a:gd name="T3" fmla="*/ 9 h 27"/>
                  <a:gd name="T4" fmla="*/ 12 w 27"/>
                  <a:gd name="T5" fmla="*/ 13 h 27"/>
                  <a:gd name="T6" fmla="*/ 14 w 27"/>
                  <a:gd name="T7" fmla="*/ 4 h 27"/>
                  <a:gd name="T8" fmla="*/ 5 w 27"/>
                  <a:gd name="T9" fmla="*/ 0 h 27"/>
                  <a:gd name="T10" fmla="*/ 5 w 27"/>
                  <a:gd name="T11" fmla="*/ 0 h 27"/>
                  <a:gd name="T12" fmla="*/ 5 w 27"/>
                  <a:gd name="T13" fmla="*/ 0 h 27"/>
                  <a:gd name="T14" fmla="*/ 2 w 27"/>
                  <a:gd name="T15" fmla="*/ 0 h 27"/>
                  <a:gd name="T16" fmla="*/ 0 w 27"/>
                  <a:gd name="T17" fmla="*/ 3 h 27"/>
                  <a:gd name="T18" fmla="*/ 1 w 27"/>
                  <a:gd name="T19" fmla="*/ 6 h 27"/>
                  <a:gd name="T20" fmla="*/ 3 w 27"/>
                  <a:gd name="T21" fmla="*/ 9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7" h="27">
                    <a:moveTo>
                      <a:pt x="5" y="18"/>
                    </a:moveTo>
                    <a:lnTo>
                      <a:pt x="5" y="18"/>
                    </a:lnTo>
                    <a:lnTo>
                      <a:pt x="24" y="27"/>
                    </a:lnTo>
                    <a:lnTo>
                      <a:pt x="27" y="9"/>
                    </a:lnTo>
                    <a:lnTo>
                      <a:pt x="9" y="0"/>
                    </a:lnTo>
                    <a:lnTo>
                      <a:pt x="4" y="0"/>
                    </a:lnTo>
                    <a:lnTo>
                      <a:pt x="0" y="6"/>
                    </a:lnTo>
                    <a:lnTo>
                      <a:pt x="2" y="13"/>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27" name="Freeform 1066"/>
              <p:cNvSpPr>
                <a:spLocks/>
              </p:cNvSpPr>
              <p:nvPr/>
            </p:nvSpPr>
            <p:spPr bwMode="auto">
              <a:xfrm>
                <a:off x="2971" y="1687"/>
                <a:ext cx="14" cy="15"/>
              </a:xfrm>
              <a:custGeom>
                <a:avLst/>
                <a:gdLst>
                  <a:gd name="T0" fmla="*/ 2 w 29"/>
                  <a:gd name="T1" fmla="*/ 9 h 29"/>
                  <a:gd name="T2" fmla="*/ 2 w 29"/>
                  <a:gd name="T3" fmla="*/ 9 h 29"/>
                  <a:gd name="T4" fmla="*/ 12 w 29"/>
                  <a:gd name="T5" fmla="*/ 15 h 29"/>
                  <a:gd name="T6" fmla="*/ 14 w 29"/>
                  <a:gd name="T7" fmla="*/ 6 h 29"/>
                  <a:gd name="T8" fmla="*/ 4 w 29"/>
                  <a:gd name="T9" fmla="*/ 0 h 29"/>
                  <a:gd name="T10" fmla="*/ 4 w 29"/>
                  <a:gd name="T11" fmla="*/ 0 h 29"/>
                  <a:gd name="T12" fmla="*/ 4 w 29"/>
                  <a:gd name="T13" fmla="*/ 0 h 29"/>
                  <a:gd name="T14" fmla="*/ 2 w 29"/>
                  <a:gd name="T15" fmla="*/ 0 h 29"/>
                  <a:gd name="T16" fmla="*/ 0 w 29"/>
                  <a:gd name="T17" fmla="*/ 3 h 29"/>
                  <a:gd name="T18" fmla="*/ 1 w 29"/>
                  <a:gd name="T19" fmla="*/ 7 h 29"/>
                  <a:gd name="T20" fmla="*/ 2 w 29"/>
                  <a:gd name="T21" fmla="*/ 9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 h="29">
                    <a:moveTo>
                      <a:pt x="5" y="18"/>
                    </a:moveTo>
                    <a:lnTo>
                      <a:pt x="5" y="18"/>
                    </a:lnTo>
                    <a:lnTo>
                      <a:pt x="25" y="29"/>
                    </a:lnTo>
                    <a:lnTo>
                      <a:pt x="29" y="11"/>
                    </a:lnTo>
                    <a:lnTo>
                      <a:pt x="9" y="0"/>
                    </a:lnTo>
                    <a:lnTo>
                      <a:pt x="4" y="0"/>
                    </a:lnTo>
                    <a:lnTo>
                      <a:pt x="0" y="6"/>
                    </a:lnTo>
                    <a:lnTo>
                      <a:pt x="2" y="13"/>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28" name="Freeform 1067"/>
              <p:cNvSpPr>
                <a:spLocks/>
              </p:cNvSpPr>
              <p:nvPr/>
            </p:nvSpPr>
            <p:spPr bwMode="auto">
              <a:xfrm>
                <a:off x="2962" y="1683"/>
                <a:ext cx="13" cy="13"/>
              </a:xfrm>
              <a:custGeom>
                <a:avLst/>
                <a:gdLst>
                  <a:gd name="T0" fmla="*/ 2 w 27"/>
                  <a:gd name="T1" fmla="*/ 9 h 27"/>
                  <a:gd name="T2" fmla="*/ 2 w 27"/>
                  <a:gd name="T3" fmla="*/ 9 h 27"/>
                  <a:gd name="T4" fmla="*/ 11 w 27"/>
                  <a:gd name="T5" fmla="*/ 13 h 27"/>
                  <a:gd name="T6" fmla="*/ 13 w 27"/>
                  <a:gd name="T7" fmla="*/ 4 h 27"/>
                  <a:gd name="T8" fmla="*/ 4 w 27"/>
                  <a:gd name="T9" fmla="*/ 0 h 27"/>
                  <a:gd name="T10" fmla="*/ 4 w 27"/>
                  <a:gd name="T11" fmla="*/ 0 h 27"/>
                  <a:gd name="T12" fmla="*/ 4 w 27"/>
                  <a:gd name="T13" fmla="*/ 0 h 27"/>
                  <a:gd name="T14" fmla="*/ 1 w 27"/>
                  <a:gd name="T15" fmla="*/ 0 h 27"/>
                  <a:gd name="T16" fmla="*/ 0 w 27"/>
                  <a:gd name="T17" fmla="*/ 3 h 27"/>
                  <a:gd name="T18" fmla="*/ 1 w 27"/>
                  <a:gd name="T19" fmla="*/ 6 h 27"/>
                  <a:gd name="T20" fmla="*/ 2 w 27"/>
                  <a:gd name="T21" fmla="*/ 9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7" h="27">
                    <a:moveTo>
                      <a:pt x="5" y="18"/>
                    </a:moveTo>
                    <a:lnTo>
                      <a:pt x="5" y="18"/>
                    </a:lnTo>
                    <a:lnTo>
                      <a:pt x="23" y="27"/>
                    </a:lnTo>
                    <a:lnTo>
                      <a:pt x="27" y="9"/>
                    </a:lnTo>
                    <a:lnTo>
                      <a:pt x="8" y="0"/>
                    </a:lnTo>
                    <a:lnTo>
                      <a:pt x="3" y="0"/>
                    </a:lnTo>
                    <a:lnTo>
                      <a:pt x="0" y="6"/>
                    </a:lnTo>
                    <a:lnTo>
                      <a:pt x="2" y="13"/>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29" name="Freeform 1068"/>
              <p:cNvSpPr>
                <a:spLocks/>
              </p:cNvSpPr>
              <p:nvPr/>
            </p:nvSpPr>
            <p:spPr bwMode="auto">
              <a:xfrm>
                <a:off x="2952" y="1677"/>
                <a:ext cx="14" cy="15"/>
              </a:xfrm>
              <a:custGeom>
                <a:avLst/>
                <a:gdLst>
                  <a:gd name="T0" fmla="*/ 3 w 28"/>
                  <a:gd name="T1" fmla="*/ 9 h 29"/>
                  <a:gd name="T2" fmla="*/ 3 w 28"/>
                  <a:gd name="T3" fmla="*/ 9 h 29"/>
                  <a:gd name="T4" fmla="*/ 13 w 28"/>
                  <a:gd name="T5" fmla="*/ 15 h 29"/>
                  <a:gd name="T6" fmla="*/ 14 w 28"/>
                  <a:gd name="T7" fmla="*/ 6 h 29"/>
                  <a:gd name="T8" fmla="*/ 4 w 28"/>
                  <a:gd name="T9" fmla="*/ 0 h 29"/>
                  <a:gd name="T10" fmla="*/ 4 w 28"/>
                  <a:gd name="T11" fmla="*/ 0 h 29"/>
                  <a:gd name="T12" fmla="*/ 4 w 28"/>
                  <a:gd name="T13" fmla="*/ 0 h 29"/>
                  <a:gd name="T14" fmla="*/ 2 w 28"/>
                  <a:gd name="T15" fmla="*/ 0 h 29"/>
                  <a:gd name="T16" fmla="*/ 0 w 28"/>
                  <a:gd name="T17" fmla="*/ 3 h 29"/>
                  <a:gd name="T18" fmla="*/ 1 w 28"/>
                  <a:gd name="T19" fmla="*/ 7 h 29"/>
                  <a:gd name="T20" fmla="*/ 3 w 28"/>
                  <a:gd name="T21" fmla="*/ 9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5" y="18"/>
                    </a:moveTo>
                    <a:lnTo>
                      <a:pt x="5" y="18"/>
                    </a:lnTo>
                    <a:lnTo>
                      <a:pt x="25" y="29"/>
                    </a:lnTo>
                    <a:lnTo>
                      <a:pt x="28" y="11"/>
                    </a:lnTo>
                    <a:lnTo>
                      <a:pt x="8" y="0"/>
                    </a:lnTo>
                    <a:lnTo>
                      <a:pt x="3" y="0"/>
                    </a:lnTo>
                    <a:lnTo>
                      <a:pt x="0" y="6"/>
                    </a:lnTo>
                    <a:lnTo>
                      <a:pt x="2" y="13"/>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30" name="Freeform 1069"/>
              <p:cNvSpPr>
                <a:spLocks/>
              </p:cNvSpPr>
              <p:nvPr/>
            </p:nvSpPr>
            <p:spPr bwMode="auto">
              <a:xfrm>
                <a:off x="2942" y="1673"/>
                <a:ext cx="14" cy="13"/>
              </a:xfrm>
              <a:custGeom>
                <a:avLst/>
                <a:gdLst>
                  <a:gd name="T0" fmla="*/ 2 w 28"/>
                  <a:gd name="T1" fmla="*/ 9 h 27"/>
                  <a:gd name="T2" fmla="*/ 3 w 28"/>
                  <a:gd name="T3" fmla="*/ 9 h 27"/>
                  <a:gd name="T4" fmla="*/ 13 w 28"/>
                  <a:gd name="T5" fmla="*/ 13 h 27"/>
                  <a:gd name="T6" fmla="*/ 14 w 28"/>
                  <a:gd name="T7" fmla="*/ 4 h 27"/>
                  <a:gd name="T8" fmla="*/ 4 w 28"/>
                  <a:gd name="T9" fmla="*/ 0 h 27"/>
                  <a:gd name="T10" fmla="*/ 5 w 28"/>
                  <a:gd name="T11" fmla="*/ 0 h 27"/>
                  <a:gd name="T12" fmla="*/ 4 w 28"/>
                  <a:gd name="T13" fmla="*/ 0 h 27"/>
                  <a:gd name="T14" fmla="*/ 2 w 28"/>
                  <a:gd name="T15" fmla="*/ 0 h 27"/>
                  <a:gd name="T16" fmla="*/ 0 w 28"/>
                  <a:gd name="T17" fmla="*/ 3 h 27"/>
                  <a:gd name="T18" fmla="*/ 1 w 28"/>
                  <a:gd name="T19" fmla="*/ 6 h 27"/>
                  <a:gd name="T20" fmla="*/ 3 w 28"/>
                  <a:gd name="T21" fmla="*/ 9 h 27"/>
                  <a:gd name="T22" fmla="*/ 2 w 28"/>
                  <a:gd name="T23" fmla="*/ 9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7">
                    <a:moveTo>
                      <a:pt x="3" y="18"/>
                    </a:moveTo>
                    <a:lnTo>
                      <a:pt x="5" y="18"/>
                    </a:lnTo>
                    <a:lnTo>
                      <a:pt x="25" y="27"/>
                    </a:lnTo>
                    <a:lnTo>
                      <a:pt x="28" y="9"/>
                    </a:lnTo>
                    <a:lnTo>
                      <a:pt x="8" y="0"/>
                    </a:lnTo>
                    <a:lnTo>
                      <a:pt x="10" y="0"/>
                    </a:lnTo>
                    <a:lnTo>
                      <a:pt x="8" y="0"/>
                    </a:lnTo>
                    <a:lnTo>
                      <a:pt x="3" y="0"/>
                    </a:lnTo>
                    <a:lnTo>
                      <a:pt x="0" y="6"/>
                    </a:lnTo>
                    <a:lnTo>
                      <a:pt x="1" y="13"/>
                    </a:lnTo>
                    <a:lnTo>
                      <a:pt x="5" y="18"/>
                    </a:lnTo>
                    <a:lnTo>
                      <a:pt x="3"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31" name="Freeform 1070"/>
              <p:cNvSpPr>
                <a:spLocks/>
              </p:cNvSpPr>
              <p:nvPr/>
            </p:nvSpPr>
            <p:spPr bwMode="auto">
              <a:xfrm>
                <a:off x="2933" y="1667"/>
                <a:ext cx="14" cy="15"/>
              </a:xfrm>
              <a:custGeom>
                <a:avLst/>
                <a:gdLst>
                  <a:gd name="T0" fmla="*/ 2 w 29"/>
                  <a:gd name="T1" fmla="*/ 10 h 28"/>
                  <a:gd name="T2" fmla="*/ 2 w 29"/>
                  <a:gd name="T3" fmla="*/ 10 h 28"/>
                  <a:gd name="T4" fmla="*/ 11 w 29"/>
                  <a:gd name="T5" fmla="*/ 15 h 28"/>
                  <a:gd name="T6" fmla="*/ 14 w 29"/>
                  <a:gd name="T7" fmla="*/ 5 h 28"/>
                  <a:gd name="T8" fmla="*/ 5 w 29"/>
                  <a:gd name="T9" fmla="*/ 0 h 28"/>
                  <a:gd name="T10" fmla="*/ 4 w 29"/>
                  <a:gd name="T11" fmla="*/ 0 h 28"/>
                  <a:gd name="T12" fmla="*/ 5 w 29"/>
                  <a:gd name="T13" fmla="*/ 0 h 28"/>
                  <a:gd name="T14" fmla="*/ 2 w 29"/>
                  <a:gd name="T15" fmla="*/ 0 h 28"/>
                  <a:gd name="T16" fmla="*/ 0 w 29"/>
                  <a:gd name="T17" fmla="*/ 3 h 28"/>
                  <a:gd name="T18" fmla="*/ 0 w 29"/>
                  <a:gd name="T19" fmla="*/ 6 h 28"/>
                  <a:gd name="T20" fmla="*/ 2 w 29"/>
                  <a:gd name="T21" fmla="*/ 10 h 28"/>
                  <a:gd name="T22" fmla="*/ 2 w 29"/>
                  <a:gd name="T23" fmla="*/ 10 h 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8">
                    <a:moveTo>
                      <a:pt x="5" y="18"/>
                    </a:moveTo>
                    <a:lnTo>
                      <a:pt x="4" y="18"/>
                    </a:lnTo>
                    <a:lnTo>
                      <a:pt x="22" y="28"/>
                    </a:lnTo>
                    <a:lnTo>
                      <a:pt x="29" y="10"/>
                    </a:lnTo>
                    <a:lnTo>
                      <a:pt x="10" y="0"/>
                    </a:lnTo>
                    <a:lnTo>
                      <a:pt x="9" y="0"/>
                    </a:lnTo>
                    <a:lnTo>
                      <a:pt x="10" y="0"/>
                    </a:lnTo>
                    <a:lnTo>
                      <a:pt x="5" y="0"/>
                    </a:lnTo>
                    <a:lnTo>
                      <a:pt x="0" y="5"/>
                    </a:lnTo>
                    <a:lnTo>
                      <a:pt x="0" y="12"/>
                    </a:lnTo>
                    <a:lnTo>
                      <a:pt x="4" y="18"/>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32" name="Freeform 1071"/>
              <p:cNvSpPr>
                <a:spLocks/>
              </p:cNvSpPr>
              <p:nvPr/>
            </p:nvSpPr>
            <p:spPr bwMode="auto">
              <a:xfrm>
                <a:off x="2923" y="1663"/>
                <a:ext cx="14" cy="13"/>
              </a:xfrm>
              <a:custGeom>
                <a:avLst/>
                <a:gdLst>
                  <a:gd name="T0" fmla="*/ 2 w 29"/>
                  <a:gd name="T1" fmla="*/ 9 h 28"/>
                  <a:gd name="T2" fmla="*/ 2 w 29"/>
                  <a:gd name="T3" fmla="*/ 9 h 28"/>
                  <a:gd name="T4" fmla="*/ 12 w 29"/>
                  <a:gd name="T5" fmla="*/ 13 h 28"/>
                  <a:gd name="T6" fmla="*/ 14 w 29"/>
                  <a:gd name="T7" fmla="*/ 5 h 28"/>
                  <a:gd name="T8" fmla="*/ 4 w 29"/>
                  <a:gd name="T9" fmla="*/ 0 h 28"/>
                  <a:gd name="T10" fmla="*/ 5 w 29"/>
                  <a:gd name="T11" fmla="*/ 0 h 28"/>
                  <a:gd name="T12" fmla="*/ 4 w 29"/>
                  <a:gd name="T13" fmla="*/ 0 h 28"/>
                  <a:gd name="T14" fmla="*/ 2 w 29"/>
                  <a:gd name="T15" fmla="*/ 0 h 28"/>
                  <a:gd name="T16" fmla="*/ 0 w 29"/>
                  <a:gd name="T17" fmla="*/ 3 h 28"/>
                  <a:gd name="T18" fmla="*/ 1 w 29"/>
                  <a:gd name="T19" fmla="*/ 6 h 28"/>
                  <a:gd name="T20" fmla="*/ 2 w 29"/>
                  <a:gd name="T21" fmla="*/ 9 h 28"/>
                  <a:gd name="T22" fmla="*/ 2 w 29"/>
                  <a:gd name="T23" fmla="*/ 9 h 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8">
                    <a:moveTo>
                      <a:pt x="4" y="19"/>
                    </a:moveTo>
                    <a:lnTo>
                      <a:pt x="5" y="19"/>
                    </a:lnTo>
                    <a:lnTo>
                      <a:pt x="25" y="28"/>
                    </a:lnTo>
                    <a:lnTo>
                      <a:pt x="29" y="10"/>
                    </a:lnTo>
                    <a:lnTo>
                      <a:pt x="9" y="0"/>
                    </a:lnTo>
                    <a:lnTo>
                      <a:pt x="10" y="0"/>
                    </a:lnTo>
                    <a:lnTo>
                      <a:pt x="9" y="0"/>
                    </a:lnTo>
                    <a:lnTo>
                      <a:pt x="4" y="0"/>
                    </a:lnTo>
                    <a:lnTo>
                      <a:pt x="0" y="6"/>
                    </a:lnTo>
                    <a:lnTo>
                      <a:pt x="2" y="13"/>
                    </a:lnTo>
                    <a:lnTo>
                      <a:pt x="5" y="19"/>
                    </a:lnTo>
                    <a:lnTo>
                      <a:pt x="4"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33" name="Freeform 1072"/>
              <p:cNvSpPr>
                <a:spLocks/>
              </p:cNvSpPr>
              <p:nvPr/>
            </p:nvSpPr>
            <p:spPr bwMode="auto">
              <a:xfrm>
                <a:off x="2913" y="1657"/>
                <a:ext cx="15" cy="15"/>
              </a:xfrm>
              <a:custGeom>
                <a:avLst/>
                <a:gdLst>
                  <a:gd name="T0" fmla="*/ 3 w 28"/>
                  <a:gd name="T1" fmla="*/ 9 h 29"/>
                  <a:gd name="T2" fmla="*/ 2 w 28"/>
                  <a:gd name="T3" fmla="*/ 9 h 29"/>
                  <a:gd name="T4" fmla="*/ 12 w 28"/>
                  <a:gd name="T5" fmla="*/ 15 h 29"/>
                  <a:gd name="T6" fmla="*/ 15 w 28"/>
                  <a:gd name="T7" fmla="*/ 5 h 29"/>
                  <a:gd name="T8" fmla="*/ 5 w 28"/>
                  <a:gd name="T9" fmla="*/ 0 h 29"/>
                  <a:gd name="T10" fmla="*/ 4 w 28"/>
                  <a:gd name="T11" fmla="*/ 0 h 29"/>
                  <a:gd name="T12" fmla="*/ 5 w 28"/>
                  <a:gd name="T13" fmla="*/ 0 h 29"/>
                  <a:gd name="T14" fmla="*/ 3 w 28"/>
                  <a:gd name="T15" fmla="*/ 0 h 29"/>
                  <a:gd name="T16" fmla="*/ 0 w 28"/>
                  <a:gd name="T17" fmla="*/ 3 h 29"/>
                  <a:gd name="T18" fmla="*/ 0 w 28"/>
                  <a:gd name="T19" fmla="*/ 6 h 29"/>
                  <a:gd name="T20" fmla="*/ 2 w 28"/>
                  <a:gd name="T21" fmla="*/ 9 h 29"/>
                  <a:gd name="T22" fmla="*/ 3 w 28"/>
                  <a:gd name="T23" fmla="*/ 9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5" y="18"/>
                    </a:moveTo>
                    <a:lnTo>
                      <a:pt x="3" y="18"/>
                    </a:lnTo>
                    <a:lnTo>
                      <a:pt x="22" y="29"/>
                    </a:lnTo>
                    <a:lnTo>
                      <a:pt x="28" y="10"/>
                    </a:lnTo>
                    <a:lnTo>
                      <a:pt x="10" y="0"/>
                    </a:lnTo>
                    <a:lnTo>
                      <a:pt x="8" y="0"/>
                    </a:lnTo>
                    <a:lnTo>
                      <a:pt x="10" y="0"/>
                    </a:lnTo>
                    <a:lnTo>
                      <a:pt x="5" y="0"/>
                    </a:lnTo>
                    <a:lnTo>
                      <a:pt x="0" y="5"/>
                    </a:lnTo>
                    <a:lnTo>
                      <a:pt x="0" y="12"/>
                    </a:lnTo>
                    <a:lnTo>
                      <a:pt x="3" y="18"/>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34" name="Freeform 1073"/>
              <p:cNvSpPr>
                <a:spLocks/>
              </p:cNvSpPr>
              <p:nvPr/>
            </p:nvSpPr>
            <p:spPr bwMode="auto">
              <a:xfrm>
                <a:off x="2903" y="1653"/>
                <a:ext cx="15" cy="13"/>
              </a:xfrm>
              <a:custGeom>
                <a:avLst/>
                <a:gdLst>
                  <a:gd name="T0" fmla="*/ 2 w 28"/>
                  <a:gd name="T1" fmla="*/ 9 h 27"/>
                  <a:gd name="T2" fmla="*/ 3 w 28"/>
                  <a:gd name="T3" fmla="*/ 9 h 27"/>
                  <a:gd name="T4" fmla="*/ 13 w 28"/>
                  <a:gd name="T5" fmla="*/ 13 h 27"/>
                  <a:gd name="T6" fmla="*/ 15 w 28"/>
                  <a:gd name="T7" fmla="*/ 4 h 27"/>
                  <a:gd name="T8" fmla="*/ 4 w 28"/>
                  <a:gd name="T9" fmla="*/ 0 h 27"/>
                  <a:gd name="T10" fmla="*/ 5 w 28"/>
                  <a:gd name="T11" fmla="*/ 0 h 27"/>
                  <a:gd name="T12" fmla="*/ 4 w 28"/>
                  <a:gd name="T13" fmla="*/ 0 h 27"/>
                  <a:gd name="T14" fmla="*/ 2 w 28"/>
                  <a:gd name="T15" fmla="*/ 0 h 27"/>
                  <a:gd name="T16" fmla="*/ 0 w 28"/>
                  <a:gd name="T17" fmla="*/ 2 h 27"/>
                  <a:gd name="T18" fmla="*/ 1 w 28"/>
                  <a:gd name="T19" fmla="*/ 6 h 27"/>
                  <a:gd name="T20" fmla="*/ 3 w 28"/>
                  <a:gd name="T21" fmla="*/ 9 h 27"/>
                  <a:gd name="T22" fmla="*/ 2 w 28"/>
                  <a:gd name="T23" fmla="*/ 9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7">
                    <a:moveTo>
                      <a:pt x="3" y="18"/>
                    </a:moveTo>
                    <a:lnTo>
                      <a:pt x="5" y="18"/>
                    </a:lnTo>
                    <a:lnTo>
                      <a:pt x="25" y="27"/>
                    </a:lnTo>
                    <a:lnTo>
                      <a:pt x="28" y="9"/>
                    </a:lnTo>
                    <a:lnTo>
                      <a:pt x="8" y="0"/>
                    </a:lnTo>
                    <a:lnTo>
                      <a:pt x="10" y="0"/>
                    </a:lnTo>
                    <a:lnTo>
                      <a:pt x="8" y="0"/>
                    </a:lnTo>
                    <a:lnTo>
                      <a:pt x="3" y="0"/>
                    </a:lnTo>
                    <a:lnTo>
                      <a:pt x="0" y="5"/>
                    </a:lnTo>
                    <a:lnTo>
                      <a:pt x="2" y="12"/>
                    </a:lnTo>
                    <a:lnTo>
                      <a:pt x="5" y="18"/>
                    </a:lnTo>
                    <a:lnTo>
                      <a:pt x="3"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35" name="Freeform 1074"/>
              <p:cNvSpPr>
                <a:spLocks/>
              </p:cNvSpPr>
              <p:nvPr/>
            </p:nvSpPr>
            <p:spPr bwMode="auto">
              <a:xfrm>
                <a:off x="2894" y="1647"/>
                <a:ext cx="14" cy="15"/>
              </a:xfrm>
              <a:custGeom>
                <a:avLst/>
                <a:gdLst>
                  <a:gd name="T0" fmla="*/ 3 w 28"/>
                  <a:gd name="T1" fmla="*/ 9 h 29"/>
                  <a:gd name="T2" fmla="*/ 2 w 28"/>
                  <a:gd name="T3" fmla="*/ 9 h 29"/>
                  <a:gd name="T4" fmla="*/ 11 w 28"/>
                  <a:gd name="T5" fmla="*/ 15 h 29"/>
                  <a:gd name="T6" fmla="*/ 14 w 28"/>
                  <a:gd name="T7" fmla="*/ 6 h 29"/>
                  <a:gd name="T8" fmla="*/ 5 w 28"/>
                  <a:gd name="T9" fmla="*/ 0 h 29"/>
                  <a:gd name="T10" fmla="*/ 4 w 28"/>
                  <a:gd name="T11" fmla="*/ 0 h 29"/>
                  <a:gd name="T12" fmla="*/ 5 w 28"/>
                  <a:gd name="T13" fmla="*/ 0 h 29"/>
                  <a:gd name="T14" fmla="*/ 3 w 28"/>
                  <a:gd name="T15" fmla="*/ 0 h 29"/>
                  <a:gd name="T16" fmla="*/ 0 w 28"/>
                  <a:gd name="T17" fmla="*/ 3 h 29"/>
                  <a:gd name="T18" fmla="*/ 0 w 28"/>
                  <a:gd name="T19" fmla="*/ 6 h 29"/>
                  <a:gd name="T20" fmla="*/ 2 w 28"/>
                  <a:gd name="T21" fmla="*/ 9 h 29"/>
                  <a:gd name="T22" fmla="*/ 3 w 28"/>
                  <a:gd name="T23" fmla="*/ 9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5" y="18"/>
                    </a:moveTo>
                    <a:lnTo>
                      <a:pt x="3" y="18"/>
                    </a:lnTo>
                    <a:lnTo>
                      <a:pt x="21" y="29"/>
                    </a:lnTo>
                    <a:lnTo>
                      <a:pt x="28" y="11"/>
                    </a:lnTo>
                    <a:lnTo>
                      <a:pt x="10" y="0"/>
                    </a:lnTo>
                    <a:lnTo>
                      <a:pt x="8" y="0"/>
                    </a:lnTo>
                    <a:lnTo>
                      <a:pt x="10" y="0"/>
                    </a:lnTo>
                    <a:lnTo>
                      <a:pt x="5" y="0"/>
                    </a:lnTo>
                    <a:lnTo>
                      <a:pt x="0" y="5"/>
                    </a:lnTo>
                    <a:lnTo>
                      <a:pt x="0" y="12"/>
                    </a:lnTo>
                    <a:lnTo>
                      <a:pt x="3" y="18"/>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36" name="Freeform 1075"/>
              <p:cNvSpPr>
                <a:spLocks/>
              </p:cNvSpPr>
              <p:nvPr/>
            </p:nvSpPr>
            <p:spPr bwMode="auto">
              <a:xfrm>
                <a:off x="2875" y="1637"/>
                <a:ext cx="23" cy="19"/>
              </a:xfrm>
              <a:custGeom>
                <a:avLst/>
                <a:gdLst>
                  <a:gd name="T0" fmla="*/ 1 w 47"/>
                  <a:gd name="T1" fmla="*/ 9 h 38"/>
                  <a:gd name="T2" fmla="*/ 2 w 47"/>
                  <a:gd name="T3" fmla="*/ 9 h 38"/>
                  <a:gd name="T4" fmla="*/ 22 w 47"/>
                  <a:gd name="T5" fmla="*/ 19 h 38"/>
                  <a:gd name="T6" fmla="*/ 23 w 47"/>
                  <a:gd name="T7" fmla="*/ 10 h 38"/>
                  <a:gd name="T8" fmla="*/ 4 w 47"/>
                  <a:gd name="T9" fmla="*/ 0 h 38"/>
                  <a:gd name="T10" fmla="*/ 5 w 47"/>
                  <a:gd name="T11" fmla="*/ 0 h 38"/>
                  <a:gd name="T12" fmla="*/ 4 w 47"/>
                  <a:gd name="T13" fmla="*/ 0 h 38"/>
                  <a:gd name="T14" fmla="*/ 1 w 47"/>
                  <a:gd name="T15" fmla="*/ 0 h 38"/>
                  <a:gd name="T16" fmla="*/ 0 w 47"/>
                  <a:gd name="T17" fmla="*/ 3 h 38"/>
                  <a:gd name="T18" fmla="*/ 1 w 47"/>
                  <a:gd name="T19" fmla="*/ 6 h 38"/>
                  <a:gd name="T20" fmla="*/ 2 w 47"/>
                  <a:gd name="T21" fmla="*/ 9 h 38"/>
                  <a:gd name="T22" fmla="*/ 1 w 47"/>
                  <a:gd name="T23" fmla="*/ 9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7" h="38">
                    <a:moveTo>
                      <a:pt x="3" y="18"/>
                    </a:moveTo>
                    <a:lnTo>
                      <a:pt x="5" y="18"/>
                    </a:lnTo>
                    <a:lnTo>
                      <a:pt x="44" y="38"/>
                    </a:lnTo>
                    <a:lnTo>
                      <a:pt x="47" y="20"/>
                    </a:lnTo>
                    <a:lnTo>
                      <a:pt x="8" y="0"/>
                    </a:lnTo>
                    <a:lnTo>
                      <a:pt x="10" y="0"/>
                    </a:lnTo>
                    <a:lnTo>
                      <a:pt x="8" y="0"/>
                    </a:lnTo>
                    <a:lnTo>
                      <a:pt x="3" y="0"/>
                    </a:lnTo>
                    <a:lnTo>
                      <a:pt x="0" y="5"/>
                    </a:lnTo>
                    <a:lnTo>
                      <a:pt x="2" y="12"/>
                    </a:lnTo>
                    <a:lnTo>
                      <a:pt x="5" y="18"/>
                    </a:lnTo>
                    <a:lnTo>
                      <a:pt x="3"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37" name="Freeform 1076"/>
              <p:cNvSpPr>
                <a:spLocks/>
              </p:cNvSpPr>
              <p:nvPr/>
            </p:nvSpPr>
            <p:spPr bwMode="auto">
              <a:xfrm>
                <a:off x="2871" y="1635"/>
                <a:ext cx="9" cy="11"/>
              </a:xfrm>
              <a:custGeom>
                <a:avLst/>
                <a:gdLst>
                  <a:gd name="T0" fmla="*/ 2 w 18"/>
                  <a:gd name="T1" fmla="*/ 8 h 24"/>
                  <a:gd name="T2" fmla="*/ 2 w 18"/>
                  <a:gd name="T3" fmla="*/ 8 h 24"/>
                  <a:gd name="T4" fmla="*/ 6 w 18"/>
                  <a:gd name="T5" fmla="*/ 11 h 24"/>
                  <a:gd name="T6" fmla="*/ 9 w 18"/>
                  <a:gd name="T7" fmla="*/ 3 h 24"/>
                  <a:gd name="T8" fmla="*/ 5 w 18"/>
                  <a:gd name="T9" fmla="*/ 0 h 24"/>
                  <a:gd name="T10" fmla="*/ 5 w 18"/>
                  <a:gd name="T11" fmla="*/ 0 h 24"/>
                  <a:gd name="T12" fmla="*/ 5 w 18"/>
                  <a:gd name="T13" fmla="*/ 1 h 24"/>
                  <a:gd name="T14" fmla="*/ 3 w 18"/>
                  <a:gd name="T15" fmla="*/ 1 h 24"/>
                  <a:gd name="T16" fmla="*/ 1 w 18"/>
                  <a:gd name="T17" fmla="*/ 3 h 24"/>
                  <a:gd name="T18" fmla="*/ 0 w 18"/>
                  <a:gd name="T19" fmla="*/ 6 h 24"/>
                  <a:gd name="T20" fmla="*/ 2 w 18"/>
                  <a:gd name="T21" fmla="*/ 8 h 24"/>
                  <a:gd name="T22" fmla="*/ 2 w 18"/>
                  <a:gd name="T23" fmla="*/ 8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 h="24">
                    <a:moveTo>
                      <a:pt x="3" y="18"/>
                    </a:moveTo>
                    <a:lnTo>
                      <a:pt x="3" y="18"/>
                    </a:lnTo>
                    <a:lnTo>
                      <a:pt x="11" y="24"/>
                    </a:lnTo>
                    <a:lnTo>
                      <a:pt x="18" y="6"/>
                    </a:lnTo>
                    <a:lnTo>
                      <a:pt x="10" y="0"/>
                    </a:lnTo>
                    <a:lnTo>
                      <a:pt x="10" y="2"/>
                    </a:lnTo>
                    <a:lnTo>
                      <a:pt x="5" y="2"/>
                    </a:lnTo>
                    <a:lnTo>
                      <a:pt x="1" y="6"/>
                    </a:lnTo>
                    <a:lnTo>
                      <a:pt x="0" y="13"/>
                    </a:lnTo>
                    <a:lnTo>
                      <a:pt x="3" y="17"/>
                    </a:lnTo>
                    <a:lnTo>
                      <a:pt x="3"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38" name="Freeform 1077"/>
              <p:cNvSpPr>
                <a:spLocks/>
              </p:cNvSpPr>
              <p:nvPr/>
            </p:nvSpPr>
            <p:spPr bwMode="auto">
              <a:xfrm>
                <a:off x="2867" y="1632"/>
                <a:ext cx="9" cy="12"/>
              </a:xfrm>
              <a:custGeom>
                <a:avLst/>
                <a:gdLst>
                  <a:gd name="T0" fmla="*/ 2 w 19"/>
                  <a:gd name="T1" fmla="*/ 8 h 23"/>
                  <a:gd name="T2" fmla="*/ 2 w 19"/>
                  <a:gd name="T3" fmla="*/ 9 h 23"/>
                  <a:gd name="T4" fmla="*/ 6 w 19"/>
                  <a:gd name="T5" fmla="*/ 12 h 23"/>
                  <a:gd name="T6" fmla="*/ 9 w 19"/>
                  <a:gd name="T7" fmla="*/ 3 h 23"/>
                  <a:gd name="T8" fmla="*/ 5 w 19"/>
                  <a:gd name="T9" fmla="*/ 0 h 23"/>
                  <a:gd name="T10" fmla="*/ 5 w 19"/>
                  <a:gd name="T11" fmla="*/ 1 h 23"/>
                  <a:gd name="T12" fmla="*/ 5 w 19"/>
                  <a:gd name="T13" fmla="*/ 1 h 23"/>
                  <a:gd name="T14" fmla="*/ 2 w 19"/>
                  <a:gd name="T15" fmla="*/ 1 h 23"/>
                  <a:gd name="T16" fmla="*/ 1 w 19"/>
                  <a:gd name="T17" fmla="*/ 3 h 23"/>
                  <a:gd name="T18" fmla="*/ 0 w 19"/>
                  <a:gd name="T19" fmla="*/ 7 h 23"/>
                  <a:gd name="T20" fmla="*/ 2 w 19"/>
                  <a:gd name="T21" fmla="*/ 8 h 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9" h="23">
                    <a:moveTo>
                      <a:pt x="4" y="16"/>
                    </a:moveTo>
                    <a:lnTo>
                      <a:pt x="4" y="18"/>
                    </a:lnTo>
                    <a:lnTo>
                      <a:pt x="12" y="23"/>
                    </a:lnTo>
                    <a:lnTo>
                      <a:pt x="19" y="5"/>
                    </a:lnTo>
                    <a:lnTo>
                      <a:pt x="10" y="0"/>
                    </a:lnTo>
                    <a:lnTo>
                      <a:pt x="10" y="2"/>
                    </a:lnTo>
                    <a:lnTo>
                      <a:pt x="5" y="2"/>
                    </a:lnTo>
                    <a:lnTo>
                      <a:pt x="2" y="5"/>
                    </a:lnTo>
                    <a:lnTo>
                      <a:pt x="0" y="13"/>
                    </a:lnTo>
                    <a:lnTo>
                      <a:pt x="4"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39" name="Freeform 1078"/>
              <p:cNvSpPr>
                <a:spLocks/>
              </p:cNvSpPr>
              <p:nvPr/>
            </p:nvSpPr>
            <p:spPr bwMode="auto">
              <a:xfrm>
                <a:off x="2863" y="1628"/>
                <a:ext cx="9" cy="12"/>
              </a:xfrm>
              <a:custGeom>
                <a:avLst/>
                <a:gdLst>
                  <a:gd name="T0" fmla="*/ 1 w 16"/>
                  <a:gd name="T1" fmla="*/ 7 h 23"/>
                  <a:gd name="T2" fmla="*/ 2 w 16"/>
                  <a:gd name="T3" fmla="*/ 8 h 23"/>
                  <a:gd name="T4" fmla="*/ 6 w 16"/>
                  <a:gd name="T5" fmla="*/ 12 h 23"/>
                  <a:gd name="T6" fmla="*/ 9 w 16"/>
                  <a:gd name="T7" fmla="*/ 5 h 23"/>
                  <a:gd name="T8" fmla="*/ 6 w 16"/>
                  <a:gd name="T9" fmla="*/ 1 h 23"/>
                  <a:gd name="T10" fmla="*/ 6 w 16"/>
                  <a:gd name="T11" fmla="*/ 2 h 23"/>
                  <a:gd name="T12" fmla="*/ 6 w 16"/>
                  <a:gd name="T13" fmla="*/ 1 h 23"/>
                  <a:gd name="T14" fmla="*/ 3 w 16"/>
                  <a:gd name="T15" fmla="*/ 0 h 23"/>
                  <a:gd name="T16" fmla="*/ 1 w 16"/>
                  <a:gd name="T17" fmla="*/ 2 h 23"/>
                  <a:gd name="T18" fmla="*/ 0 w 16"/>
                  <a:gd name="T19" fmla="*/ 5 h 23"/>
                  <a:gd name="T20" fmla="*/ 2 w 16"/>
                  <a:gd name="T21" fmla="*/ 8 h 23"/>
                  <a:gd name="T22" fmla="*/ 1 w 16"/>
                  <a:gd name="T23" fmla="*/ 7 h 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23">
                    <a:moveTo>
                      <a:pt x="1" y="14"/>
                    </a:moveTo>
                    <a:lnTo>
                      <a:pt x="3" y="16"/>
                    </a:lnTo>
                    <a:lnTo>
                      <a:pt x="10" y="23"/>
                    </a:lnTo>
                    <a:lnTo>
                      <a:pt x="16" y="9"/>
                    </a:lnTo>
                    <a:lnTo>
                      <a:pt x="10" y="2"/>
                    </a:lnTo>
                    <a:lnTo>
                      <a:pt x="11" y="3"/>
                    </a:lnTo>
                    <a:lnTo>
                      <a:pt x="10" y="2"/>
                    </a:lnTo>
                    <a:lnTo>
                      <a:pt x="5" y="0"/>
                    </a:lnTo>
                    <a:lnTo>
                      <a:pt x="1" y="3"/>
                    </a:lnTo>
                    <a:lnTo>
                      <a:pt x="0" y="9"/>
                    </a:lnTo>
                    <a:lnTo>
                      <a:pt x="3" y="16"/>
                    </a:lnTo>
                    <a:lnTo>
                      <a:pt x="1"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40" name="Freeform 1079"/>
              <p:cNvSpPr>
                <a:spLocks/>
              </p:cNvSpPr>
              <p:nvPr/>
            </p:nvSpPr>
            <p:spPr bwMode="auto">
              <a:xfrm>
                <a:off x="2861" y="1624"/>
                <a:ext cx="8" cy="12"/>
              </a:xfrm>
              <a:custGeom>
                <a:avLst/>
                <a:gdLst>
                  <a:gd name="T0" fmla="*/ 1 w 16"/>
                  <a:gd name="T1" fmla="*/ 7 h 23"/>
                  <a:gd name="T2" fmla="*/ 1 w 16"/>
                  <a:gd name="T3" fmla="*/ 8 h 23"/>
                  <a:gd name="T4" fmla="*/ 3 w 16"/>
                  <a:gd name="T5" fmla="*/ 12 h 23"/>
                  <a:gd name="T6" fmla="*/ 8 w 16"/>
                  <a:gd name="T7" fmla="*/ 6 h 23"/>
                  <a:gd name="T8" fmla="*/ 6 w 16"/>
                  <a:gd name="T9" fmla="*/ 3 h 23"/>
                  <a:gd name="T10" fmla="*/ 6 w 16"/>
                  <a:gd name="T11" fmla="*/ 4 h 23"/>
                  <a:gd name="T12" fmla="*/ 6 w 16"/>
                  <a:gd name="T13" fmla="*/ 2 h 23"/>
                  <a:gd name="T14" fmla="*/ 3 w 16"/>
                  <a:gd name="T15" fmla="*/ 0 h 23"/>
                  <a:gd name="T16" fmla="*/ 1 w 16"/>
                  <a:gd name="T17" fmla="*/ 2 h 23"/>
                  <a:gd name="T18" fmla="*/ 0 w 16"/>
                  <a:gd name="T19" fmla="*/ 6 h 23"/>
                  <a:gd name="T20" fmla="*/ 1 w 16"/>
                  <a:gd name="T21" fmla="*/ 9 h 23"/>
                  <a:gd name="T22" fmla="*/ 1 w 16"/>
                  <a:gd name="T23" fmla="*/ 7 h 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23">
                    <a:moveTo>
                      <a:pt x="1" y="14"/>
                    </a:moveTo>
                    <a:lnTo>
                      <a:pt x="1" y="16"/>
                    </a:lnTo>
                    <a:lnTo>
                      <a:pt x="6" y="23"/>
                    </a:lnTo>
                    <a:lnTo>
                      <a:pt x="16" y="12"/>
                    </a:lnTo>
                    <a:lnTo>
                      <a:pt x="11" y="5"/>
                    </a:lnTo>
                    <a:lnTo>
                      <a:pt x="11" y="7"/>
                    </a:lnTo>
                    <a:lnTo>
                      <a:pt x="11" y="3"/>
                    </a:lnTo>
                    <a:lnTo>
                      <a:pt x="6" y="0"/>
                    </a:lnTo>
                    <a:lnTo>
                      <a:pt x="1" y="3"/>
                    </a:lnTo>
                    <a:lnTo>
                      <a:pt x="0" y="11"/>
                    </a:lnTo>
                    <a:lnTo>
                      <a:pt x="1" y="18"/>
                    </a:lnTo>
                    <a:lnTo>
                      <a:pt x="1"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41" name="Freeform 1080"/>
              <p:cNvSpPr>
                <a:spLocks/>
              </p:cNvSpPr>
              <p:nvPr/>
            </p:nvSpPr>
            <p:spPr bwMode="auto">
              <a:xfrm>
                <a:off x="2860" y="1620"/>
                <a:ext cx="7" cy="11"/>
              </a:xfrm>
              <a:custGeom>
                <a:avLst/>
                <a:gdLst>
                  <a:gd name="T0" fmla="*/ 0 w 13"/>
                  <a:gd name="T1" fmla="*/ 7 h 22"/>
                  <a:gd name="T2" fmla="*/ 0 w 13"/>
                  <a:gd name="T3" fmla="*/ 7 h 22"/>
                  <a:gd name="T4" fmla="*/ 2 w 13"/>
                  <a:gd name="T5" fmla="*/ 11 h 22"/>
                  <a:gd name="T6" fmla="*/ 7 w 13"/>
                  <a:gd name="T7" fmla="*/ 8 h 22"/>
                  <a:gd name="T8" fmla="*/ 5 w 13"/>
                  <a:gd name="T9" fmla="*/ 3 h 22"/>
                  <a:gd name="T10" fmla="*/ 5 w 13"/>
                  <a:gd name="T11" fmla="*/ 3 h 22"/>
                  <a:gd name="T12" fmla="*/ 5 w 13"/>
                  <a:gd name="T13" fmla="*/ 2 h 22"/>
                  <a:gd name="T14" fmla="*/ 4 w 13"/>
                  <a:gd name="T15" fmla="*/ 0 h 22"/>
                  <a:gd name="T16" fmla="*/ 2 w 13"/>
                  <a:gd name="T17" fmla="*/ 1 h 22"/>
                  <a:gd name="T18" fmla="*/ 0 w 13"/>
                  <a:gd name="T19" fmla="*/ 4 h 22"/>
                  <a:gd name="T20" fmla="*/ 0 w 13"/>
                  <a:gd name="T21" fmla="*/ 8 h 22"/>
                  <a:gd name="T22" fmla="*/ 0 w 13"/>
                  <a:gd name="T23" fmla="*/ 7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22">
                    <a:moveTo>
                      <a:pt x="0" y="13"/>
                    </a:moveTo>
                    <a:lnTo>
                      <a:pt x="0" y="13"/>
                    </a:lnTo>
                    <a:lnTo>
                      <a:pt x="3" y="22"/>
                    </a:lnTo>
                    <a:lnTo>
                      <a:pt x="13" y="15"/>
                    </a:lnTo>
                    <a:lnTo>
                      <a:pt x="10" y="6"/>
                    </a:lnTo>
                    <a:lnTo>
                      <a:pt x="10" y="4"/>
                    </a:lnTo>
                    <a:lnTo>
                      <a:pt x="7" y="0"/>
                    </a:lnTo>
                    <a:lnTo>
                      <a:pt x="3" y="2"/>
                    </a:lnTo>
                    <a:lnTo>
                      <a:pt x="0" y="8"/>
                    </a:lnTo>
                    <a:lnTo>
                      <a:pt x="0" y="15"/>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42" name="Freeform 1081"/>
              <p:cNvSpPr>
                <a:spLocks/>
              </p:cNvSpPr>
              <p:nvPr/>
            </p:nvSpPr>
            <p:spPr bwMode="auto">
              <a:xfrm>
                <a:off x="2857" y="1616"/>
                <a:ext cx="8" cy="11"/>
              </a:xfrm>
              <a:custGeom>
                <a:avLst/>
                <a:gdLst>
                  <a:gd name="T0" fmla="*/ 0 w 15"/>
                  <a:gd name="T1" fmla="*/ 7 h 22"/>
                  <a:gd name="T2" fmla="*/ 1 w 15"/>
                  <a:gd name="T3" fmla="*/ 7 h 22"/>
                  <a:gd name="T4" fmla="*/ 3 w 15"/>
                  <a:gd name="T5" fmla="*/ 11 h 22"/>
                  <a:gd name="T6" fmla="*/ 8 w 15"/>
                  <a:gd name="T7" fmla="*/ 8 h 22"/>
                  <a:gd name="T8" fmla="*/ 6 w 15"/>
                  <a:gd name="T9" fmla="*/ 3 h 22"/>
                  <a:gd name="T10" fmla="*/ 7 w 15"/>
                  <a:gd name="T11" fmla="*/ 3 h 22"/>
                  <a:gd name="T12" fmla="*/ 6 w 15"/>
                  <a:gd name="T13" fmla="*/ 2 h 22"/>
                  <a:gd name="T14" fmla="*/ 4 w 15"/>
                  <a:gd name="T15" fmla="*/ 0 h 22"/>
                  <a:gd name="T16" fmla="*/ 3 w 15"/>
                  <a:gd name="T17" fmla="*/ 1 h 22"/>
                  <a:gd name="T18" fmla="*/ 1 w 15"/>
                  <a:gd name="T19" fmla="*/ 4 h 22"/>
                  <a:gd name="T20" fmla="*/ 1 w 15"/>
                  <a:gd name="T21" fmla="*/ 8 h 22"/>
                  <a:gd name="T22" fmla="*/ 0 w 15"/>
                  <a:gd name="T23" fmla="*/ 7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2">
                    <a:moveTo>
                      <a:pt x="0" y="13"/>
                    </a:moveTo>
                    <a:lnTo>
                      <a:pt x="2" y="13"/>
                    </a:lnTo>
                    <a:lnTo>
                      <a:pt x="5" y="22"/>
                    </a:lnTo>
                    <a:lnTo>
                      <a:pt x="15" y="15"/>
                    </a:lnTo>
                    <a:lnTo>
                      <a:pt x="12" y="6"/>
                    </a:lnTo>
                    <a:lnTo>
                      <a:pt x="13" y="6"/>
                    </a:lnTo>
                    <a:lnTo>
                      <a:pt x="12" y="4"/>
                    </a:lnTo>
                    <a:lnTo>
                      <a:pt x="8" y="0"/>
                    </a:lnTo>
                    <a:lnTo>
                      <a:pt x="5" y="2"/>
                    </a:lnTo>
                    <a:lnTo>
                      <a:pt x="2" y="8"/>
                    </a:lnTo>
                    <a:lnTo>
                      <a:pt x="2" y="15"/>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43" name="Freeform 1082"/>
              <p:cNvSpPr>
                <a:spLocks/>
              </p:cNvSpPr>
              <p:nvPr/>
            </p:nvSpPr>
            <p:spPr bwMode="auto">
              <a:xfrm>
                <a:off x="2856" y="1611"/>
                <a:ext cx="8" cy="11"/>
              </a:xfrm>
              <a:custGeom>
                <a:avLst/>
                <a:gdLst>
                  <a:gd name="T0" fmla="*/ 0 w 16"/>
                  <a:gd name="T1" fmla="*/ 4 h 22"/>
                  <a:gd name="T2" fmla="*/ 0 w 16"/>
                  <a:gd name="T3" fmla="*/ 6 h 22"/>
                  <a:gd name="T4" fmla="*/ 2 w 16"/>
                  <a:gd name="T5" fmla="*/ 11 h 22"/>
                  <a:gd name="T6" fmla="*/ 8 w 16"/>
                  <a:gd name="T7" fmla="*/ 8 h 22"/>
                  <a:gd name="T8" fmla="*/ 7 w 16"/>
                  <a:gd name="T9" fmla="*/ 2 h 22"/>
                  <a:gd name="T10" fmla="*/ 7 w 16"/>
                  <a:gd name="T11" fmla="*/ 4 h 22"/>
                  <a:gd name="T12" fmla="*/ 6 w 16"/>
                  <a:gd name="T13" fmla="*/ 2 h 22"/>
                  <a:gd name="T14" fmla="*/ 4 w 16"/>
                  <a:gd name="T15" fmla="*/ 0 h 22"/>
                  <a:gd name="T16" fmla="*/ 3 w 16"/>
                  <a:gd name="T17" fmla="*/ 0 h 22"/>
                  <a:gd name="T18" fmla="*/ 1 w 16"/>
                  <a:gd name="T19" fmla="*/ 3 h 22"/>
                  <a:gd name="T20" fmla="*/ 1 w 16"/>
                  <a:gd name="T21" fmla="*/ 6 h 22"/>
                  <a:gd name="T22" fmla="*/ 0 w 16"/>
                  <a:gd name="T23" fmla="*/ 4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22">
                    <a:moveTo>
                      <a:pt x="0" y="8"/>
                    </a:moveTo>
                    <a:lnTo>
                      <a:pt x="0" y="11"/>
                    </a:lnTo>
                    <a:lnTo>
                      <a:pt x="3" y="22"/>
                    </a:lnTo>
                    <a:lnTo>
                      <a:pt x="16" y="15"/>
                    </a:lnTo>
                    <a:lnTo>
                      <a:pt x="13" y="4"/>
                    </a:lnTo>
                    <a:lnTo>
                      <a:pt x="13" y="8"/>
                    </a:lnTo>
                    <a:lnTo>
                      <a:pt x="11" y="4"/>
                    </a:lnTo>
                    <a:lnTo>
                      <a:pt x="8" y="0"/>
                    </a:lnTo>
                    <a:lnTo>
                      <a:pt x="5" y="0"/>
                    </a:lnTo>
                    <a:lnTo>
                      <a:pt x="1" y="6"/>
                    </a:lnTo>
                    <a:lnTo>
                      <a:pt x="1" y="11"/>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44" name="Freeform 1083"/>
              <p:cNvSpPr>
                <a:spLocks/>
              </p:cNvSpPr>
              <p:nvPr/>
            </p:nvSpPr>
            <p:spPr bwMode="auto">
              <a:xfrm>
                <a:off x="2856" y="1606"/>
                <a:ext cx="7" cy="9"/>
              </a:xfrm>
              <a:custGeom>
                <a:avLst/>
                <a:gdLst>
                  <a:gd name="T0" fmla="*/ 0 w 13"/>
                  <a:gd name="T1" fmla="*/ 5 h 18"/>
                  <a:gd name="T2" fmla="*/ 0 w 13"/>
                  <a:gd name="T3" fmla="*/ 5 h 18"/>
                  <a:gd name="T4" fmla="*/ 0 w 13"/>
                  <a:gd name="T5" fmla="*/ 9 h 18"/>
                  <a:gd name="T6" fmla="*/ 7 w 13"/>
                  <a:gd name="T7" fmla="*/ 9 h 18"/>
                  <a:gd name="T8" fmla="*/ 7 w 13"/>
                  <a:gd name="T9" fmla="*/ 5 h 18"/>
                  <a:gd name="T10" fmla="*/ 7 w 13"/>
                  <a:gd name="T11" fmla="*/ 5 h 18"/>
                  <a:gd name="T12" fmla="*/ 7 w 13"/>
                  <a:gd name="T13" fmla="*/ 5 h 18"/>
                  <a:gd name="T14" fmla="*/ 6 w 13"/>
                  <a:gd name="T15" fmla="*/ 2 h 18"/>
                  <a:gd name="T16" fmla="*/ 3 w 13"/>
                  <a:gd name="T17" fmla="*/ 0 h 18"/>
                  <a:gd name="T18" fmla="*/ 1 w 13"/>
                  <a:gd name="T19" fmla="*/ 2 h 18"/>
                  <a:gd name="T20" fmla="*/ 0 w 13"/>
                  <a:gd name="T21" fmla="*/ 5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8">
                    <a:moveTo>
                      <a:pt x="0" y="9"/>
                    </a:moveTo>
                    <a:lnTo>
                      <a:pt x="0" y="9"/>
                    </a:lnTo>
                    <a:lnTo>
                      <a:pt x="0" y="18"/>
                    </a:lnTo>
                    <a:lnTo>
                      <a:pt x="13" y="18"/>
                    </a:lnTo>
                    <a:lnTo>
                      <a:pt x="13" y="9"/>
                    </a:lnTo>
                    <a:lnTo>
                      <a:pt x="11" y="3"/>
                    </a:lnTo>
                    <a:lnTo>
                      <a:pt x="6" y="0"/>
                    </a:lnTo>
                    <a:lnTo>
                      <a:pt x="1"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45" name="Freeform 1084"/>
              <p:cNvSpPr>
                <a:spLocks/>
              </p:cNvSpPr>
              <p:nvPr/>
            </p:nvSpPr>
            <p:spPr bwMode="auto">
              <a:xfrm>
                <a:off x="2856" y="1600"/>
                <a:ext cx="7" cy="10"/>
              </a:xfrm>
              <a:custGeom>
                <a:avLst/>
                <a:gdLst>
                  <a:gd name="T0" fmla="*/ 0 w 13"/>
                  <a:gd name="T1" fmla="*/ 4 h 20"/>
                  <a:gd name="T2" fmla="*/ 0 w 13"/>
                  <a:gd name="T3" fmla="*/ 5 h 20"/>
                  <a:gd name="T4" fmla="*/ 0 w 13"/>
                  <a:gd name="T5" fmla="*/ 10 h 20"/>
                  <a:gd name="T6" fmla="*/ 7 w 13"/>
                  <a:gd name="T7" fmla="*/ 10 h 20"/>
                  <a:gd name="T8" fmla="*/ 7 w 13"/>
                  <a:gd name="T9" fmla="*/ 5 h 20"/>
                  <a:gd name="T10" fmla="*/ 7 w 13"/>
                  <a:gd name="T11" fmla="*/ 6 h 20"/>
                  <a:gd name="T12" fmla="*/ 7 w 13"/>
                  <a:gd name="T13" fmla="*/ 5 h 20"/>
                  <a:gd name="T14" fmla="*/ 6 w 13"/>
                  <a:gd name="T15" fmla="*/ 2 h 20"/>
                  <a:gd name="T16" fmla="*/ 3 w 13"/>
                  <a:gd name="T17" fmla="*/ 0 h 20"/>
                  <a:gd name="T18" fmla="*/ 1 w 13"/>
                  <a:gd name="T19" fmla="*/ 2 h 20"/>
                  <a:gd name="T20" fmla="*/ 0 w 13"/>
                  <a:gd name="T21" fmla="*/ 5 h 20"/>
                  <a:gd name="T22" fmla="*/ 0 w 13"/>
                  <a:gd name="T23" fmla="*/ 4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20">
                    <a:moveTo>
                      <a:pt x="0" y="7"/>
                    </a:moveTo>
                    <a:lnTo>
                      <a:pt x="0" y="9"/>
                    </a:lnTo>
                    <a:lnTo>
                      <a:pt x="0" y="20"/>
                    </a:lnTo>
                    <a:lnTo>
                      <a:pt x="13" y="20"/>
                    </a:lnTo>
                    <a:lnTo>
                      <a:pt x="13" y="9"/>
                    </a:lnTo>
                    <a:lnTo>
                      <a:pt x="13" y="11"/>
                    </a:lnTo>
                    <a:lnTo>
                      <a:pt x="13" y="9"/>
                    </a:lnTo>
                    <a:lnTo>
                      <a:pt x="11" y="3"/>
                    </a:lnTo>
                    <a:lnTo>
                      <a:pt x="6" y="0"/>
                    </a:lnTo>
                    <a:lnTo>
                      <a:pt x="1" y="3"/>
                    </a:lnTo>
                    <a:lnTo>
                      <a:pt x="0" y="9"/>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46" name="Freeform 1085"/>
              <p:cNvSpPr>
                <a:spLocks/>
              </p:cNvSpPr>
              <p:nvPr/>
            </p:nvSpPr>
            <p:spPr bwMode="auto">
              <a:xfrm>
                <a:off x="2856" y="1596"/>
                <a:ext cx="7" cy="10"/>
              </a:xfrm>
              <a:custGeom>
                <a:avLst/>
                <a:gdLst>
                  <a:gd name="T0" fmla="*/ 1 w 15"/>
                  <a:gd name="T1" fmla="*/ 3 h 20"/>
                  <a:gd name="T2" fmla="*/ 0 w 15"/>
                  <a:gd name="T3" fmla="*/ 4 h 20"/>
                  <a:gd name="T4" fmla="*/ 0 w 15"/>
                  <a:gd name="T5" fmla="*/ 8 h 20"/>
                  <a:gd name="T6" fmla="*/ 6 w 15"/>
                  <a:gd name="T7" fmla="*/ 10 h 20"/>
                  <a:gd name="T8" fmla="*/ 7 w 15"/>
                  <a:gd name="T9" fmla="*/ 5 h 20"/>
                  <a:gd name="T10" fmla="*/ 6 w 15"/>
                  <a:gd name="T11" fmla="*/ 6 h 20"/>
                  <a:gd name="T12" fmla="*/ 7 w 15"/>
                  <a:gd name="T13" fmla="*/ 5 h 20"/>
                  <a:gd name="T14" fmla="*/ 6 w 15"/>
                  <a:gd name="T15" fmla="*/ 2 h 20"/>
                  <a:gd name="T16" fmla="*/ 5 w 15"/>
                  <a:gd name="T17" fmla="*/ 0 h 20"/>
                  <a:gd name="T18" fmla="*/ 2 w 15"/>
                  <a:gd name="T19" fmla="*/ 1 h 20"/>
                  <a:gd name="T20" fmla="*/ 0 w 15"/>
                  <a:gd name="T21" fmla="*/ 4 h 20"/>
                  <a:gd name="T22" fmla="*/ 1 w 15"/>
                  <a:gd name="T23" fmla="*/ 3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0">
                    <a:moveTo>
                      <a:pt x="3" y="5"/>
                    </a:moveTo>
                    <a:lnTo>
                      <a:pt x="1" y="7"/>
                    </a:lnTo>
                    <a:lnTo>
                      <a:pt x="0" y="16"/>
                    </a:lnTo>
                    <a:lnTo>
                      <a:pt x="13" y="20"/>
                    </a:lnTo>
                    <a:lnTo>
                      <a:pt x="15" y="10"/>
                    </a:lnTo>
                    <a:lnTo>
                      <a:pt x="13" y="12"/>
                    </a:lnTo>
                    <a:lnTo>
                      <a:pt x="15" y="10"/>
                    </a:lnTo>
                    <a:lnTo>
                      <a:pt x="13" y="3"/>
                    </a:lnTo>
                    <a:lnTo>
                      <a:pt x="10" y="0"/>
                    </a:lnTo>
                    <a:lnTo>
                      <a:pt x="5" y="1"/>
                    </a:lnTo>
                    <a:lnTo>
                      <a:pt x="1" y="7"/>
                    </a:lnTo>
                    <a:lnTo>
                      <a:pt x="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47" name="Freeform 1086"/>
              <p:cNvSpPr>
                <a:spLocks/>
              </p:cNvSpPr>
              <p:nvPr/>
            </p:nvSpPr>
            <p:spPr bwMode="auto">
              <a:xfrm>
                <a:off x="2857" y="1591"/>
                <a:ext cx="7" cy="11"/>
              </a:xfrm>
              <a:custGeom>
                <a:avLst/>
                <a:gdLst>
                  <a:gd name="T0" fmla="*/ 2 w 13"/>
                  <a:gd name="T1" fmla="*/ 2 h 21"/>
                  <a:gd name="T2" fmla="*/ 2 w 13"/>
                  <a:gd name="T3" fmla="*/ 3 h 21"/>
                  <a:gd name="T4" fmla="*/ 0 w 13"/>
                  <a:gd name="T5" fmla="*/ 7 h 21"/>
                  <a:gd name="T6" fmla="*/ 5 w 13"/>
                  <a:gd name="T7" fmla="*/ 11 h 21"/>
                  <a:gd name="T8" fmla="*/ 7 w 13"/>
                  <a:gd name="T9" fmla="*/ 6 h 21"/>
                  <a:gd name="T10" fmla="*/ 7 w 13"/>
                  <a:gd name="T11" fmla="*/ 7 h 21"/>
                  <a:gd name="T12" fmla="*/ 7 w 13"/>
                  <a:gd name="T13" fmla="*/ 7 h 21"/>
                  <a:gd name="T14" fmla="*/ 7 w 13"/>
                  <a:gd name="T15" fmla="*/ 4 h 21"/>
                  <a:gd name="T16" fmla="*/ 6 w 13"/>
                  <a:gd name="T17" fmla="*/ 1 h 21"/>
                  <a:gd name="T18" fmla="*/ 4 w 13"/>
                  <a:gd name="T19" fmla="*/ 0 h 21"/>
                  <a:gd name="T20" fmla="*/ 2 w 13"/>
                  <a:gd name="T21" fmla="*/ 2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1">
                    <a:moveTo>
                      <a:pt x="3" y="3"/>
                    </a:moveTo>
                    <a:lnTo>
                      <a:pt x="3" y="5"/>
                    </a:lnTo>
                    <a:lnTo>
                      <a:pt x="0" y="14"/>
                    </a:lnTo>
                    <a:lnTo>
                      <a:pt x="10" y="21"/>
                    </a:lnTo>
                    <a:lnTo>
                      <a:pt x="13" y="12"/>
                    </a:lnTo>
                    <a:lnTo>
                      <a:pt x="13" y="14"/>
                    </a:lnTo>
                    <a:lnTo>
                      <a:pt x="13" y="7"/>
                    </a:lnTo>
                    <a:lnTo>
                      <a:pt x="12" y="1"/>
                    </a:lnTo>
                    <a:lnTo>
                      <a:pt x="7"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48" name="Freeform 1087"/>
              <p:cNvSpPr>
                <a:spLocks/>
              </p:cNvSpPr>
              <p:nvPr/>
            </p:nvSpPr>
            <p:spPr bwMode="auto">
              <a:xfrm>
                <a:off x="2859" y="1587"/>
                <a:ext cx="8" cy="12"/>
              </a:xfrm>
              <a:custGeom>
                <a:avLst/>
                <a:gdLst>
                  <a:gd name="T0" fmla="*/ 3 w 15"/>
                  <a:gd name="T1" fmla="*/ 2 h 23"/>
                  <a:gd name="T2" fmla="*/ 3 w 15"/>
                  <a:gd name="T3" fmla="*/ 2 h 23"/>
                  <a:gd name="T4" fmla="*/ 0 w 15"/>
                  <a:gd name="T5" fmla="*/ 6 h 23"/>
                  <a:gd name="T6" fmla="*/ 5 w 15"/>
                  <a:gd name="T7" fmla="*/ 12 h 23"/>
                  <a:gd name="T8" fmla="*/ 8 w 15"/>
                  <a:gd name="T9" fmla="*/ 7 h 23"/>
                  <a:gd name="T10" fmla="*/ 8 w 15"/>
                  <a:gd name="T11" fmla="*/ 7 h 23"/>
                  <a:gd name="T12" fmla="*/ 8 w 15"/>
                  <a:gd name="T13" fmla="*/ 7 h 23"/>
                  <a:gd name="T14" fmla="*/ 8 w 15"/>
                  <a:gd name="T15" fmla="*/ 4 h 23"/>
                  <a:gd name="T16" fmla="*/ 7 w 15"/>
                  <a:gd name="T17" fmla="*/ 1 h 23"/>
                  <a:gd name="T18" fmla="*/ 5 w 15"/>
                  <a:gd name="T19" fmla="*/ 0 h 23"/>
                  <a:gd name="T20" fmla="*/ 3 w 15"/>
                  <a:gd name="T21" fmla="*/ 2 h 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23">
                    <a:moveTo>
                      <a:pt x="5" y="3"/>
                    </a:moveTo>
                    <a:lnTo>
                      <a:pt x="5" y="3"/>
                    </a:lnTo>
                    <a:lnTo>
                      <a:pt x="0" y="12"/>
                    </a:lnTo>
                    <a:lnTo>
                      <a:pt x="10" y="23"/>
                    </a:lnTo>
                    <a:lnTo>
                      <a:pt x="15" y="14"/>
                    </a:lnTo>
                    <a:lnTo>
                      <a:pt x="15" y="7"/>
                    </a:lnTo>
                    <a:lnTo>
                      <a:pt x="14" y="1"/>
                    </a:lnTo>
                    <a:lnTo>
                      <a:pt x="9" y="0"/>
                    </a:lnTo>
                    <a:lnTo>
                      <a:pt x="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49" name="Freeform 1088"/>
              <p:cNvSpPr>
                <a:spLocks/>
              </p:cNvSpPr>
              <p:nvPr/>
            </p:nvSpPr>
            <p:spPr bwMode="auto">
              <a:xfrm>
                <a:off x="2862" y="1582"/>
                <a:ext cx="7" cy="12"/>
              </a:xfrm>
              <a:custGeom>
                <a:avLst/>
                <a:gdLst>
                  <a:gd name="T0" fmla="*/ 3 w 15"/>
                  <a:gd name="T1" fmla="*/ 1 h 24"/>
                  <a:gd name="T2" fmla="*/ 2 w 15"/>
                  <a:gd name="T3" fmla="*/ 2 h 24"/>
                  <a:gd name="T4" fmla="*/ 0 w 15"/>
                  <a:gd name="T5" fmla="*/ 7 h 24"/>
                  <a:gd name="T6" fmla="*/ 5 w 15"/>
                  <a:gd name="T7" fmla="*/ 12 h 24"/>
                  <a:gd name="T8" fmla="*/ 7 w 15"/>
                  <a:gd name="T9" fmla="*/ 8 h 24"/>
                  <a:gd name="T10" fmla="*/ 7 w 15"/>
                  <a:gd name="T11" fmla="*/ 9 h 24"/>
                  <a:gd name="T12" fmla="*/ 7 w 15"/>
                  <a:gd name="T13" fmla="*/ 8 h 24"/>
                  <a:gd name="T14" fmla="*/ 7 w 15"/>
                  <a:gd name="T15" fmla="*/ 4 h 24"/>
                  <a:gd name="T16" fmla="*/ 7 w 15"/>
                  <a:gd name="T17" fmla="*/ 1 h 24"/>
                  <a:gd name="T18" fmla="*/ 4 w 15"/>
                  <a:gd name="T19" fmla="*/ 0 h 24"/>
                  <a:gd name="T20" fmla="*/ 2 w 15"/>
                  <a:gd name="T21" fmla="*/ 2 h 24"/>
                  <a:gd name="T22" fmla="*/ 3 w 15"/>
                  <a:gd name="T23" fmla="*/ 1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4">
                    <a:moveTo>
                      <a:pt x="7" y="2"/>
                    </a:moveTo>
                    <a:lnTo>
                      <a:pt x="5" y="4"/>
                    </a:lnTo>
                    <a:lnTo>
                      <a:pt x="0" y="13"/>
                    </a:lnTo>
                    <a:lnTo>
                      <a:pt x="10" y="24"/>
                    </a:lnTo>
                    <a:lnTo>
                      <a:pt x="15" y="15"/>
                    </a:lnTo>
                    <a:lnTo>
                      <a:pt x="14" y="17"/>
                    </a:lnTo>
                    <a:lnTo>
                      <a:pt x="15" y="15"/>
                    </a:lnTo>
                    <a:lnTo>
                      <a:pt x="15" y="8"/>
                    </a:lnTo>
                    <a:lnTo>
                      <a:pt x="14" y="2"/>
                    </a:lnTo>
                    <a:lnTo>
                      <a:pt x="9" y="0"/>
                    </a:lnTo>
                    <a:lnTo>
                      <a:pt x="5" y="4"/>
                    </a:lnTo>
                    <a:lnTo>
                      <a:pt x="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50" name="Freeform 1089"/>
              <p:cNvSpPr>
                <a:spLocks/>
              </p:cNvSpPr>
              <p:nvPr/>
            </p:nvSpPr>
            <p:spPr bwMode="auto">
              <a:xfrm>
                <a:off x="2865" y="1579"/>
                <a:ext cx="8" cy="11"/>
              </a:xfrm>
              <a:custGeom>
                <a:avLst/>
                <a:gdLst>
                  <a:gd name="T0" fmla="*/ 3 w 17"/>
                  <a:gd name="T1" fmla="*/ 1 h 24"/>
                  <a:gd name="T2" fmla="*/ 3 w 17"/>
                  <a:gd name="T3" fmla="*/ 1 h 24"/>
                  <a:gd name="T4" fmla="*/ 0 w 17"/>
                  <a:gd name="T5" fmla="*/ 4 h 24"/>
                  <a:gd name="T6" fmla="*/ 3 w 17"/>
                  <a:gd name="T7" fmla="*/ 11 h 24"/>
                  <a:gd name="T8" fmla="*/ 6 w 17"/>
                  <a:gd name="T9" fmla="*/ 8 h 24"/>
                  <a:gd name="T10" fmla="*/ 6 w 17"/>
                  <a:gd name="T11" fmla="*/ 8 h 24"/>
                  <a:gd name="T12" fmla="*/ 6 w 17"/>
                  <a:gd name="T13" fmla="*/ 8 h 24"/>
                  <a:gd name="T14" fmla="*/ 8 w 17"/>
                  <a:gd name="T15" fmla="*/ 4 h 24"/>
                  <a:gd name="T16" fmla="*/ 7 w 17"/>
                  <a:gd name="T17" fmla="*/ 2 h 24"/>
                  <a:gd name="T18" fmla="*/ 6 w 17"/>
                  <a:gd name="T19" fmla="*/ 0 h 24"/>
                  <a:gd name="T20" fmla="*/ 3 w 17"/>
                  <a:gd name="T21" fmla="*/ 1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 h="24">
                    <a:moveTo>
                      <a:pt x="7" y="2"/>
                    </a:moveTo>
                    <a:lnTo>
                      <a:pt x="7" y="2"/>
                    </a:lnTo>
                    <a:lnTo>
                      <a:pt x="0" y="9"/>
                    </a:lnTo>
                    <a:lnTo>
                      <a:pt x="7" y="24"/>
                    </a:lnTo>
                    <a:lnTo>
                      <a:pt x="13" y="17"/>
                    </a:lnTo>
                    <a:lnTo>
                      <a:pt x="17" y="9"/>
                    </a:lnTo>
                    <a:lnTo>
                      <a:pt x="15" y="4"/>
                    </a:lnTo>
                    <a:lnTo>
                      <a:pt x="12" y="0"/>
                    </a:lnTo>
                    <a:lnTo>
                      <a:pt x="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51" name="Freeform 1090"/>
              <p:cNvSpPr>
                <a:spLocks/>
              </p:cNvSpPr>
              <p:nvPr/>
            </p:nvSpPr>
            <p:spPr bwMode="auto">
              <a:xfrm>
                <a:off x="2868" y="1576"/>
                <a:ext cx="9" cy="11"/>
              </a:xfrm>
              <a:custGeom>
                <a:avLst/>
                <a:gdLst>
                  <a:gd name="T0" fmla="*/ 3 w 16"/>
                  <a:gd name="T1" fmla="*/ 0 h 22"/>
                  <a:gd name="T2" fmla="*/ 3 w 16"/>
                  <a:gd name="T3" fmla="*/ 1 h 22"/>
                  <a:gd name="T4" fmla="*/ 0 w 16"/>
                  <a:gd name="T5" fmla="*/ 4 h 22"/>
                  <a:gd name="T6" fmla="*/ 3 w 16"/>
                  <a:gd name="T7" fmla="*/ 11 h 22"/>
                  <a:gd name="T8" fmla="*/ 7 w 16"/>
                  <a:gd name="T9" fmla="*/ 8 h 22"/>
                  <a:gd name="T10" fmla="*/ 7 w 16"/>
                  <a:gd name="T11" fmla="*/ 9 h 22"/>
                  <a:gd name="T12" fmla="*/ 7 w 16"/>
                  <a:gd name="T13" fmla="*/ 8 h 22"/>
                  <a:gd name="T14" fmla="*/ 9 w 16"/>
                  <a:gd name="T15" fmla="*/ 5 h 22"/>
                  <a:gd name="T16" fmla="*/ 8 w 16"/>
                  <a:gd name="T17" fmla="*/ 2 h 22"/>
                  <a:gd name="T18" fmla="*/ 6 w 16"/>
                  <a:gd name="T19" fmla="*/ 0 h 22"/>
                  <a:gd name="T20" fmla="*/ 3 w 16"/>
                  <a:gd name="T21" fmla="*/ 1 h 22"/>
                  <a:gd name="T22" fmla="*/ 3 w 16"/>
                  <a:gd name="T23" fmla="*/ 0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22">
                    <a:moveTo>
                      <a:pt x="6" y="0"/>
                    </a:moveTo>
                    <a:lnTo>
                      <a:pt x="6" y="2"/>
                    </a:lnTo>
                    <a:lnTo>
                      <a:pt x="0" y="7"/>
                    </a:lnTo>
                    <a:lnTo>
                      <a:pt x="6" y="22"/>
                    </a:lnTo>
                    <a:lnTo>
                      <a:pt x="13" y="16"/>
                    </a:lnTo>
                    <a:lnTo>
                      <a:pt x="13" y="18"/>
                    </a:lnTo>
                    <a:lnTo>
                      <a:pt x="13" y="16"/>
                    </a:lnTo>
                    <a:lnTo>
                      <a:pt x="16" y="9"/>
                    </a:lnTo>
                    <a:lnTo>
                      <a:pt x="15" y="3"/>
                    </a:lnTo>
                    <a:lnTo>
                      <a:pt x="11" y="0"/>
                    </a:lnTo>
                    <a:lnTo>
                      <a:pt x="6" y="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52" name="Freeform 1091"/>
              <p:cNvSpPr>
                <a:spLocks/>
              </p:cNvSpPr>
              <p:nvPr/>
            </p:nvSpPr>
            <p:spPr bwMode="auto">
              <a:xfrm>
                <a:off x="2872" y="1573"/>
                <a:ext cx="7" cy="12"/>
              </a:xfrm>
              <a:custGeom>
                <a:avLst/>
                <a:gdLst>
                  <a:gd name="T0" fmla="*/ 6 w 15"/>
                  <a:gd name="T1" fmla="*/ 5 h 24"/>
                  <a:gd name="T2" fmla="*/ 4 w 15"/>
                  <a:gd name="T3" fmla="*/ 0 h 24"/>
                  <a:gd name="T4" fmla="*/ 0 w 15"/>
                  <a:gd name="T5" fmla="*/ 3 h 24"/>
                  <a:gd name="T6" fmla="*/ 3 w 15"/>
                  <a:gd name="T7" fmla="*/ 12 h 24"/>
                  <a:gd name="T8" fmla="*/ 7 w 15"/>
                  <a:gd name="T9" fmla="*/ 9 h 24"/>
                  <a:gd name="T10" fmla="*/ 6 w 15"/>
                  <a:gd name="T11" fmla="*/ 5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4">
                    <a:moveTo>
                      <a:pt x="12" y="9"/>
                    </a:moveTo>
                    <a:lnTo>
                      <a:pt x="9" y="0"/>
                    </a:lnTo>
                    <a:lnTo>
                      <a:pt x="0" y="6"/>
                    </a:lnTo>
                    <a:lnTo>
                      <a:pt x="7" y="24"/>
                    </a:lnTo>
                    <a:lnTo>
                      <a:pt x="15" y="18"/>
                    </a:lnTo>
                    <a:lnTo>
                      <a:pt x="12"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53" name="Freeform 1092"/>
              <p:cNvSpPr>
                <a:spLocks/>
              </p:cNvSpPr>
              <p:nvPr/>
            </p:nvSpPr>
            <p:spPr bwMode="auto">
              <a:xfrm>
                <a:off x="2876" y="1574"/>
                <a:ext cx="5" cy="7"/>
              </a:xfrm>
              <a:custGeom>
                <a:avLst/>
                <a:gdLst>
                  <a:gd name="T0" fmla="*/ 3 w 10"/>
                  <a:gd name="T1" fmla="*/ 7 h 15"/>
                  <a:gd name="T2" fmla="*/ 5 w 10"/>
                  <a:gd name="T3" fmla="*/ 5 h 15"/>
                  <a:gd name="T4" fmla="*/ 4 w 10"/>
                  <a:gd name="T5" fmla="*/ 2 h 15"/>
                  <a:gd name="T6" fmla="*/ 3 w 10"/>
                  <a:gd name="T7" fmla="*/ 0 h 15"/>
                  <a:gd name="T8" fmla="*/ 0 w 10"/>
                  <a:gd name="T9" fmla="*/ 0 h 15"/>
                  <a:gd name="T10" fmla="*/ 3 w 10"/>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5">
                    <a:moveTo>
                      <a:pt x="6" y="15"/>
                    </a:moveTo>
                    <a:lnTo>
                      <a:pt x="10" y="11"/>
                    </a:lnTo>
                    <a:lnTo>
                      <a:pt x="8" y="4"/>
                    </a:lnTo>
                    <a:lnTo>
                      <a:pt x="5" y="0"/>
                    </a:lnTo>
                    <a:lnTo>
                      <a:pt x="0" y="0"/>
                    </a:lnTo>
                    <a:lnTo>
                      <a:pt x="6"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54" name="Freeform 1093"/>
              <p:cNvSpPr>
                <a:spLocks/>
              </p:cNvSpPr>
              <p:nvPr/>
            </p:nvSpPr>
            <p:spPr bwMode="auto">
              <a:xfrm>
                <a:off x="2964" y="1605"/>
                <a:ext cx="5" cy="9"/>
              </a:xfrm>
              <a:custGeom>
                <a:avLst/>
                <a:gdLst>
                  <a:gd name="T0" fmla="*/ 5 w 8"/>
                  <a:gd name="T1" fmla="*/ 0 h 18"/>
                  <a:gd name="T2" fmla="*/ 2 w 8"/>
                  <a:gd name="T3" fmla="*/ 0 h 18"/>
                  <a:gd name="T4" fmla="*/ 0 w 8"/>
                  <a:gd name="T5" fmla="*/ 3 h 18"/>
                  <a:gd name="T6" fmla="*/ 1 w 8"/>
                  <a:gd name="T7" fmla="*/ 6 h 18"/>
                  <a:gd name="T8" fmla="*/ 3 w 8"/>
                  <a:gd name="T9" fmla="*/ 9 h 18"/>
                  <a:gd name="T10" fmla="*/ 5 w 8"/>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8">
                    <a:moveTo>
                      <a:pt x="8" y="0"/>
                    </a:moveTo>
                    <a:lnTo>
                      <a:pt x="3" y="0"/>
                    </a:lnTo>
                    <a:lnTo>
                      <a:pt x="0" y="5"/>
                    </a:lnTo>
                    <a:lnTo>
                      <a:pt x="2" y="12"/>
                    </a:lnTo>
                    <a:lnTo>
                      <a:pt x="5" y="18"/>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55" name="Freeform 1094"/>
              <p:cNvSpPr>
                <a:spLocks/>
              </p:cNvSpPr>
              <p:nvPr/>
            </p:nvSpPr>
            <p:spPr bwMode="auto">
              <a:xfrm>
                <a:off x="2967" y="1605"/>
                <a:ext cx="20" cy="17"/>
              </a:xfrm>
              <a:custGeom>
                <a:avLst/>
                <a:gdLst>
                  <a:gd name="T0" fmla="*/ 18 w 40"/>
                  <a:gd name="T1" fmla="*/ 8 h 34"/>
                  <a:gd name="T2" fmla="*/ 18 w 40"/>
                  <a:gd name="T3" fmla="*/ 8 h 34"/>
                  <a:gd name="T4" fmla="*/ 2 w 40"/>
                  <a:gd name="T5" fmla="*/ 0 h 34"/>
                  <a:gd name="T6" fmla="*/ 0 w 40"/>
                  <a:gd name="T7" fmla="*/ 9 h 34"/>
                  <a:gd name="T8" fmla="*/ 16 w 40"/>
                  <a:gd name="T9" fmla="*/ 17 h 34"/>
                  <a:gd name="T10" fmla="*/ 16 w 40"/>
                  <a:gd name="T11" fmla="*/ 17 h 34"/>
                  <a:gd name="T12" fmla="*/ 16 w 40"/>
                  <a:gd name="T13" fmla="*/ 17 h 34"/>
                  <a:gd name="T14" fmla="*/ 19 w 40"/>
                  <a:gd name="T15" fmla="*/ 17 h 34"/>
                  <a:gd name="T16" fmla="*/ 20 w 40"/>
                  <a:gd name="T17" fmla="*/ 14 h 34"/>
                  <a:gd name="T18" fmla="*/ 20 w 40"/>
                  <a:gd name="T19" fmla="*/ 11 h 34"/>
                  <a:gd name="T20" fmla="*/ 18 w 40"/>
                  <a:gd name="T21" fmla="*/ 8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34">
                    <a:moveTo>
                      <a:pt x="35" y="16"/>
                    </a:moveTo>
                    <a:lnTo>
                      <a:pt x="35" y="16"/>
                    </a:lnTo>
                    <a:lnTo>
                      <a:pt x="3" y="0"/>
                    </a:lnTo>
                    <a:lnTo>
                      <a:pt x="0" y="18"/>
                    </a:lnTo>
                    <a:lnTo>
                      <a:pt x="32" y="34"/>
                    </a:lnTo>
                    <a:lnTo>
                      <a:pt x="37" y="34"/>
                    </a:lnTo>
                    <a:lnTo>
                      <a:pt x="40" y="27"/>
                    </a:lnTo>
                    <a:lnTo>
                      <a:pt x="40" y="21"/>
                    </a:lnTo>
                    <a:lnTo>
                      <a:pt x="35"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56" name="Freeform 1095"/>
              <p:cNvSpPr>
                <a:spLocks/>
              </p:cNvSpPr>
              <p:nvPr/>
            </p:nvSpPr>
            <p:spPr bwMode="auto">
              <a:xfrm>
                <a:off x="2983" y="1613"/>
                <a:ext cx="14" cy="14"/>
              </a:xfrm>
              <a:custGeom>
                <a:avLst/>
                <a:gdLst>
                  <a:gd name="T0" fmla="*/ 13 w 28"/>
                  <a:gd name="T1" fmla="*/ 5 h 27"/>
                  <a:gd name="T2" fmla="*/ 12 w 28"/>
                  <a:gd name="T3" fmla="*/ 5 h 27"/>
                  <a:gd name="T4" fmla="*/ 2 w 28"/>
                  <a:gd name="T5" fmla="*/ 0 h 27"/>
                  <a:gd name="T6" fmla="*/ 0 w 28"/>
                  <a:gd name="T7" fmla="*/ 9 h 27"/>
                  <a:gd name="T8" fmla="*/ 10 w 28"/>
                  <a:gd name="T9" fmla="*/ 14 h 27"/>
                  <a:gd name="T10" fmla="*/ 9 w 28"/>
                  <a:gd name="T11" fmla="*/ 14 h 27"/>
                  <a:gd name="T12" fmla="*/ 10 w 28"/>
                  <a:gd name="T13" fmla="*/ 14 h 27"/>
                  <a:gd name="T14" fmla="*/ 13 w 28"/>
                  <a:gd name="T15" fmla="*/ 14 h 27"/>
                  <a:gd name="T16" fmla="*/ 14 w 28"/>
                  <a:gd name="T17" fmla="*/ 10 h 27"/>
                  <a:gd name="T18" fmla="*/ 14 w 28"/>
                  <a:gd name="T19" fmla="*/ 7 h 27"/>
                  <a:gd name="T20" fmla="*/ 12 w 28"/>
                  <a:gd name="T21" fmla="*/ 5 h 27"/>
                  <a:gd name="T22" fmla="*/ 13 w 28"/>
                  <a:gd name="T23" fmla="*/ 5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7">
                    <a:moveTo>
                      <a:pt x="25" y="9"/>
                    </a:moveTo>
                    <a:lnTo>
                      <a:pt x="23" y="9"/>
                    </a:lnTo>
                    <a:lnTo>
                      <a:pt x="3" y="0"/>
                    </a:lnTo>
                    <a:lnTo>
                      <a:pt x="0" y="18"/>
                    </a:lnTo>
                    <a:lnTo>
                      <a:pt x="20" y="27"/>
                    </a:lnTo>
                    <a:lnTo>
                      <a:pt x="18" y="27"/>
                    </a:lnTo>
                    <a:lnTo>
                      <a:pt x="20" y="27"/>
                    </a:lnTo>
                    <a:lnTo>
                      <a:pt x="25" y="27"/>
                    </a:lnTo>
                    <a:lnTo>
                      <a:pt x="28" y="20"/>
                    </a:lnTo>
                    <a:lnTo>
                      <a:pt x="28" y="14"/>
                    </a:lnTo>
                    <a:lnTo>
                      <a:pt x="23" y="9"/>
                    </a:lnTo>
                    <a:lnTo>
                      <a:pt x="2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57" name="Freeform 1096"/>
              <p:cNvSpPr>
                <a:spLocks/>
              </p:cNvSpPr>
              <p:nvPr/>
            </p:nvSpPr>
            <p:spPr bwMode="auto">
              <a:xfrm>
                <a:off x="2992" y="1618"/>
                <a:ext cx="14" cy="14"/>
              </a:xfrm>
              <a:custGeom>
                <a:avLst/>
                <a:gdLst>
                  <a:gd name="T0" fmla="*/ 12 w 28"/>
                  <a:gd name="T1" fmla="*/ 5 h 29"/>
                  <a:gd name="T2" fmla="*/ 13 w 28"/>
                  <a:gd name="T3" fmla="*/ 5 h 29"/>
                  <a:gd name="T4" fmla="*/ 4 w 28"/>
                  <a:gd name="T5" fmla="*/ 0 h 29"/>
                  <a:gd name="T6" fmla="*/ 0 w 28"/>
                  <a:gd name="T7" fmla="*/ 9 h 29"/>
                  <a:gd name="T8" fmla="*/ 9 w 28"/>
                  <a:gd name="T9" fmla="*/ 14 h 29"/>
                  <a:gd name="T10" fmla="*/ 10 w 28"/>
                  <a:gd name="T11" fmla="*/ 14 h 29"/>
                  <a:gd name="T12" fmla="*/ 9 w 28"/>
                  <a:gd name="T13" fmla="*/ 14 h 29"/>
                  <a:gd name="T14" fmla="*/ 12 w 28"/>
                  <a:gd name="T15" fmla="*/ 14 h 29"/>
                  <a:gd name="T16" fmla="*/ 14 w 28"/>
                  <a:gd name="T17" fmla="*/ 11 h 29"/>
                  <a:gd name="T18" fmla="*/ 14 w 28"/>
                  <a:gd name="T19" fmla="*/ 8 h 29"/>
                  <a:gd name="T20" fmla="*/ 13 w 28"/>
                  <a:gd name="T21" fmla="*/ 5 h 29"/>
                  <a:gd name="T22" fmla="*/ 12 w 28"/>
                  <a:gd name="T23" fmla="*/ 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23" y="11"/>
                    </a:moveTo>
                    <a:lnTo>
                      <a:pt x="25" y="11"/>
                    </a:lnTo>
                    <a:lnTo>
                      <a:pt x="7" y="0"/>
                    </a:lnTo>
                    <a:lnTo>
                      <a:pt x="0" y="18"/>
                    </a:lnTo>
                    <a:lnTo>
                      <a:pt x="18" y="29"/>
                    </a:lnTo>
                    <a:lnTo>
                      <a:pt x="20" y="29"/>
                    </a:lnTo>
                    <a:lnTo>
                      <a:pt x="18" y="29"/>
                    </a:lnTo>
                    <a:lnTo>
                      <a:pt x="23" y="29"/>
                    </a:lnTo>
                    <a:lnTo>
                      <a:pt x="28" y="22"/>
                    </a:lnTo>
                    <a:lnTo>
                      <a:pt x="28" y="16"/>
                    </a:lnTo>
                    <a:lnTo>
                      <a:pt x="25" y="11"/>
                    </a:lnTo>
                    <a:lnTo>
                      <a:pt x="2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58" name="Freeform 1097"/>
              <p:cNvSpPr>
                <a:spLocks/>
              </p:cNvSpPr>
              <p:nvPr/>
            </p:nvSpPr>
            <p:spPr bwMode="auto">
              <a:xfrm>
                <a:off x="3002" y="1623"/>
                <a:ext cx="14" cy="14"/>
              </a:xfrm>
              <a:custGeom>
                <a:avLst/>
                <a:gdLst>
                  <a:gd name="T0" fmla="*/ 12 w 29"/>
                  <a:gd name="T1" fmla="*/ 5 h 27"/>
                  <a:gd name="T2" fmla="*/ 12 w 29"/>
                  <a:gd name="T3" fmla="*/ 5 h 27"/>
                  <a:gd name="T4" fmla="*/ 1 w 29"/>
                  <a:gd name="T5" fmla="*/ 0 h 27"/>
                  <a:gd name="T6" fmla="*/ 0 w 29"/>
                  <a:gd name="T7" fmla="*/ 9 h 27"/>
                  <a:gd name="T8" fmla="*/ 10 w 29"/>
                  <a:gd name="T9" fmla="*/ 14 h 27"/>
                  <a:gd name="T10" fmla="*/ 9 w 29"/>
                  <a:gd name="T11" fmla="*/ 14 h 27"/>
                  <a:gd name="T12" fmla="*/ 10 w 29"/>
                  <a:gd name="T13" fmla="*/ 14 h 27"/>
                  <a:gd name="T14" fmla="*/ 12 w 29"/>
                  <a:gd name="T15" fmla="*/ 14 h 27"/>
                  <a:gd name="T16" fmla="*/ 14 w 29"/>
                  <a:gd name="T17" fmla="*/ 10 h 27"/>
                  <a:gd name="T18" fmla="*/ 14 w 29"/>
                  <a:gd name="T19" fmla="*/ 7 h 27"/>
                  <a:gd name="T20" fmla="*/ 12 w 29"/>
                  <a:gd name="T21" fmla="*/ 5 h 27"/>
                  <a:gd name="T22" fmla="*/ 12 w 29"/>
                  <a:gd name="T23" fmla="*/ 5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7">
                    <a:moveTo>
                      <a:pt x="25" y="9"/>
                    </a:moveTo>
                    <a:lnTo>
                      <a:pt x="24" y="9"/>
                    </a:lnTo>
                    <a:lnTo>
                      <a:pt x="3" y="0"/>
                    </a:lnTo>
                    <a:lnTo>
                      <a:pt x="0" y="18"/>
                    </a:lnTo>
                    <a:lnTo>
                      <a:pt x="20" y="27"/>
                    </a:lnTo>
                    <a:lnTo>
                      <a:pt x="18" y="27"/>
                    </a:lnTo>
                    <a:lnTo>
                      <a:pt x="20" y="27"/>
                    </a:lnTo>
                    <a:lnTo>
                      <a:pt x="25" y="27"/>
                    </a:lnTo>
                    <a:lnTo>
                      <a:pt x="29" y="20"/>
                    </a:lnTo>
                    <a:lnTo>
                      <a:pt x="29" y="14"/>
                    </a:lnTo>
                    <a:lnTo>
                      <a:pt x="24" y="9"/>
                    </a:lnTo>
                    <a:lnTo>
                      <a:pt x="2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59" name="Freeform 1098"/>
              <p:cNvSpPr>
                <a:spLocks/>
              </p:cNvSpPr>
              <p:nvPr/>
            </p:nvSpPr>
            <p:spPr bwMode="auto">
              <a:xfrm>
                <a:off x="3011" y="1627"/>
                <a:ext cx="14" cy="15"/>
              </a:xfrm>
              <a:custGeom>
                <a:avLst/>
                <a:gdLst>
                  <a:gd name="T0" fmla="*/ 12 w 29"/>
                  <a:gd name="T1" fmla="*/ 6 h 29"/>
                  <a:gd name="T2" fmla="*/ 13 w 29"/>
                  <a:gd name="T3" fmla="*/ 6 h 29"/>
                  <a:gd name="T4" fmla="*/ 3 w 29"/>
                  <a:gd name="T5" fmla="*/ 0 h 29"/>
                  <a:gd name="T6" fmla="*/ 0 w 29"/>
                  <a:gd name="T7" fmla="*/ 9 h 29"/>
                  <a:gd name="T8" fmla="*/ 9 w 29"/>
                  <a:gd name="T9" fmla="*/ 15 h 29"/>
                  <a:gd name="T10" fmla="*/ 10 w 29"/>
                  <a:gd name="T11" fmla="*/ 15 h 29"/>
                  <a:gd name="T12" fmla="*/ 9 w 29"/>
                  <a:gd name="T13" fmla="*/ 15 h 29"/>
                  <a:gd name="T14" fmla="*/ 12 w 29"/>
                  <a:gd name="T15" fmla="*/ 15 h 29"/>
                  <a:gd name="T16" fmla="*/ 14 w 29"/>
                  <a:gd name="T17" fmla="*/ 11 h 29"/>
                  <a:gd name="T18" fmla="*/ 14 w 29"/>
                  <a:gd name="T19" fmla="*/ 8 h 29"/>
                  <a:gd name="T20" fmla="*/ 13 w 29"/>
                  <a:gd name="T21" fmla="*/ 6 h 29"/>
                  <a:gd name="T22" fmla="*/ 12 w 29"/>
                  <a:gd name="T23" fmla="*/ 6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24" y="11"/>
                    </a:moveTo>
                    <a:lnTo>
                      <a:pt x="26" y="11"/>
                    </a:lnTo>
                    <a:lnTo>
                      <a:pt x="7" y="0"/>
                    </a:lnTo>
                    <a:lnTo>
                      <a:pt x="0" y="18"/>
                    </a:lnTo>
                    <a:lnTo>
                      <a:pt x="19" y="29"/>
                    </a:lnTo>
                    <a:lnTo>
                      <a:pt x="21" y="29"/>
                    </a:lnTo>
                    <a:lnTo>
                      <a:pt x="19" y="29"/>
                    </a:lnTo>
                    <a:lnTo>
                      <a:pt x="24" y="29"/>
                    </a:lnTo>
                    <a:lnTo>
                      <a:pt x="29" y="22"/>
                    </a:lnTo>
                    <a:lnTo>
                      <a:pt x="29" y="16"/>
                    </a:lnTo>
                    <a:lnTo>
                      <a:pt x="26" y="11"/>
                    </a:lnTo>
                    <a:lnTo>
                      <a:pt x="2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60" name="Freeform 1099"/>
              <p:cNvSpPr>
                <a:spLocks/>
              </p:cNvSpPr>
              <p:nvPr/>
            </p:nvSpPr>
            <p:spPr bwMode="auto">
              <a:xfrm>
                <a:off x="3021" y="1633"/>
                <a:ext cx="14" cy="13"/>
              </a:xfrm>
              <a:custGeom>
                <a:avLst/>
                <a:gdLst>
                  <a:gd name="T0" fmla="*/ 13 w 28"/>
                  <a:gd name="T1" fmla="*/ 4 h 27"/>
                  <a:gd name="T2" fmla="*/ 12 w 28"/>
                  <a:gd name="T3" fmla="*/ 4 h 27"/>
                  <a:gd name="T4" fmla="*/ 2 w 28"/>
                  <a:gd name="T5" fmla="*/ 0 h 27"/>
                  <a:gd name="T6" fmla="*/ 0 w 28"/>
                  <a:gd name="T7" fmla="*/ 9 h 27"/>
                  <a:gd name="T8" fmla="*/ 10 w 28"/>
                  <a:gd name="T9" fmla="*/ 13 h 27"/>
                  <a:gd name="T10" fmla="*/ 9 w 28"/>
                  <a:gd name="T11" fmla="*/ 13 h 27"/>
                  <a:gd name="T12" fmla="*/ 10 w 28"/>
                  <a:gd name="T13" fmla="*/ 13 h 27"/>
                  <a:gd name="T14" fmla="*/ 13 w 28"/>
                  <a:gd name="T15" fmla="*/ 13 h 27"/>
                  <a:gd name="T16" fmla="*/ 14 w 28"/>
                  <a:gd name="T17" fmla="*/ 10 h 27"/>
                  <a:gd name="T18" fmla="*/ 14 w 28"/>
                  <a:gd name="T19" fmla="*/ 7 h 27"/>
                  <a:gd name="T20" fmla="*/ 12 w 28"/>
                  <a:gd name="T21" fmla="*/ 4 h 27"/>
                  <a:gd name="T22" fmla="*/ 13 w 28"/>
                  <a:gd name="T23" fmla="*/ 4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7">
                    <a:moveTo>
                      <a:pt x="25" y="9"/>
                    </a:moveTo>
                    <a:lnTo>
                      <a:pt x="23" y="9"/>
                    </a:lnTo>
                    <a:lnTo>
                      <a:pt x="3" y="0"/>
                    </a:lnTo>
                    <a:lnTo>
                      <a:pt x="0" y="18"/>
                    </a:lnTo>
                    <a:lnTo>
                      <a:pt x="20" y="27"/>
                    </a:lnTo>
                    <a:lnTo>
                      <a:pt x="18" y="27"/>
                    </a:lnTo>
                    <a:lnTo>
                      <a:pt x="20" y="27"/>
                    </a:lnTo>
                    <a:lnTo>
                      <a:pt x="25" y="27"/>
                    </a:lnTo>
                    <a:lnTo>
                      <a:pt x="28" y="20"/>
                    </a:lnTo>
                    <a:lnTo>
                      <a:pt x="28" y="14"/>
                    </a:lnTo>
                    <a:lnTo>
                      <a:pt x="23" y="9"/>
                    </a:lnTo>
                    <a:lnTo>
                      <a:pt x="2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61" name="Freeform 1100"/>
              <p:cNvSpPr>
                <a:spLocks/>
              </p:cNvSpPr>
              <p:nvPr/>
            </p:nvSpPr>
            <p:spPr bwMode="auto">
              <a:xfrm>
                <a:off x="3030" y="1637"/>
                <a:ext cx="15" cy="15"/>
              </a:xfrm>
              <a:custGeom>
                <a:avLst/>
                <a:gdLst>
                  <a:gd name="T0" fmla="*/ 12 w 28"/>
                  <a:gd name="T1" fmla="*/ 6 h 29"/>
                  <a:gd name="T2" fmla="*/ 13 w 28"/>
                  <a:gd name="T3" fmla="*/ 6 h 29"/>
                  <a:gd name="T4" fmla="*/ 4 w 28"/>
                  <a:gd name="T5" fmla="*/ 0 h 29"/>
                  <a:gd name="T6" fmla="*/ 0 w 28"/>
                  <a:gd name="T7" fmla="*/ 9 h 29"/>
                  <a:gd name="T8" fmla="*/ 10 w 28"/>
                  <a:gd name="T9" fmla="*/ 15 h 29"/>
                  <a:gd name="T10" fmla="*/ 11 w 28"/>
                  <a:gd name="T11" fmla="*/ 15 h 29"/>
                  <a:gd name="T12" fmla="*/ 10 w 28"/>
                  <a:gd name="T13" fmla="*/ 15 h 29"/>
                  <a:gd name="T14" fmla="*/ 12 w 28"/>
                  <a:gd name="T15" fmla="*/ 15 h 29"/>
                  <a:gd name="T16" fmla="*/ 15 w 28"/>
                  <a:gd name="T17" fmla="*/ 11 h 29"/>
                  <a:gd name="T18" fmla="*/ 15 w 28"/>
                  <a:gd name="T19" fmla="*/ 8 h 29"/>
                  <a:gd name="T20" fmla="*/ 13 w 28"/>
                  <a:gd name="T21" fmla="*/ 6 h 29"/>
                  <a:gd name="T22" fmla="*/ 12 w 28"/>
                  <a:gd name="T23" fmla="*/ 6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23" y="11"/>
                    </a:moveTo>
                    <a:lnTo>
                      <a:pt x="25" y="11"/>
                    </a:lnTo>
                    <a:lnTo>
                      <a:pt x="7" y="0"/>
                    </a:lnTo>
                    <a:lnTo>
                      <a:pt x="0" y="18"/>
                    </a:lnTo>
                    <a:lnTo>
                      <a:pt x="18" y="29"/>
                    </a:lnTo>
                    <a:lnTo>
                      <a:pt x="20" y="29"/>
                    </a:lnTo>
                    <a:lnTo>
                      <a:pt x="18" y="29"/>
                    </a:lnTo>
                    <a:lnTo>
                      <a:pt x="23" y="29"/>
                    </a:lnTo>
                    <a:lnTo>
                      <a:pt x="28" y="22"/>
                    </a:lnTo>
                    <a:lnTo>
                      <a:pt x="28" y="16"/>
                    </a:lnTo>
                    <a:lnTo>
                      <a:pt x="25" y="11"/>
                    </a:lnTo>
                    <a:lnTo>
                      <a:pt x="2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62" name="Freeform 1101"/>
              <p:cNvSpPr>
                <a:spLocks/>
              </p:cNvSpPr>
              <p:nvPr/>
            </p:nvSpPr>
            <p:spPr bwMode="auto">
              <a:xfrm>
                <a:off x="3040" y="1643"/>
                <a:ext cx="15" cy="13"/>
              </a:xfrm>
              <a:custGeom>
                <a:avLst/>
                <a:gdLst>
                  <a:gd name="T0" fmla="*/ 13 w 28"/>
                  <a:gd name="T1" fmla="*/ 4 h 27"/>
                  <a:gd name="T2" fmla="*/ 12 w 28"/>
                  <a:gd name="T3" fmla="*/ 4 h 27"/>
                  <a:gd name="T4" fmla="*/ 2 w 28"/>
                  <a:gd name="T5" fmla="*/ 0 h 27"/>
                  <a:gd name="T6" fmla="*/ 0 w 28"/>
                  <a:gd name="T7" fmla="*/ 9 h 27"/>
                  <a:gd name="T8" fmla="*/ 11 w 28"/>
                  <a:gd name="T9" fmla="*/ 13 h 27"/>
                  <a:gd name="T10" fmla="*/ 10 w 28"/>
                  <a:gd name="T11" fmla="*/ 13 h 27"/>
                  <a:gd name="T12" fmla="*/ 11 w 28"/>
                  <a:gd name="T13" fmla="*/ 13 h 27"/>
                  <a:gd name="T14" fmla="*/ 13 w 28"/>
                  <a:gd name="T15" fmla="*/ 13 h 27"/>
                  <a:gd name="T16" fmla="*/ 15 w 28"/>
                  <a:gd name="T17" fmla="*/ 10 h 27"/>
                  <a:gd name="T18" fmla="*/ 15 w 28"/>
                  <a:gd name="T19" fmla="*/ 7 h 27"/>
                  <a:gd name="T20" fmla="*/ 12 w 28"/>
                  <a:gd name="T21" fmla="*/ 4 h 27"/>
                  <a:gd name="T22" fmla="*/ 13 w 28"/>
                  <a:gd name="T23" fmla="*/ 4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7">
                    <a:moveTo>
                      <a:pt x="25" y="9"/>
                    </a:moveTo>
                    <a:lnTo>
                      <a:pt x="23" y="9"/>
                    </a:lnTo>
                    <a:lnTo>
                      <a:pt x="3" y="0"/>
                    </a:lnTo>
                    <a:lnTo>
                      <a:pt x="0" y="18"/>
                    </a:lnTo>
                    <a:lnTo>
                      <a:pt x="20" y="27"/>
                    </a:lnTo>
                    <a:lnTo>
                      <a:pt x="18" y="27"/>
                    </a:lnTo>
                    <a:lnTo>
                      <a:pt x="20" y="27"/>
                    </a:lnTo>
                    <a:lnTo>
                      <a:pt x="25" y="27"/>
                    </a:lnTo>
                    <a:lnTo>
                      <a:pt x="28" y="20"/>
                    </a:lnTo>
                    <a:lnTo>
                      <a:pt x="28" y="14"/>
                    </a:lnTo>
                    <a:lnTo>
                      <a:pt x="23" y="9"/>
                    </a:lnTo>
                    <a:lnTo>
                      <a:pt x="2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63" name="Freeform 1102"/>
              <p:cNvSpPr>
                <a:spLocks/>
              </p:cNvSpPr>
              <p:nvPr/>
            </p:nvSpPr>
            <p:spPr bwMode="auto">
              <a:xfrm>
                <a:off x="3050" y="1647"/>
                <a:ext cx="14" cy="15"/>
              </a:xfrm>
              <a:custGeom>
                <a:avLst/>
                <a:gdLst>
                  <a:gd name="T0" fmla="*/ 12 w 29"/>
                  <a:gd name="T1" fmla="*/ 6 h 29"/>
                  <a:gd name="T2" fmla="*/ 12 w 29"/>
                  <a:gd name="T3" fmla="*/ 6 h 29"/>
                  <a:gd name="T4" fmla="*/ 3 w 29"/>
                  <a:gd name="T5" fmla="*/ 0 h 29"/>
                  <a:gd name="T6" fmla="*/ 0 w 29"/>
                  <a:gd name="T7" fmla="*/ 9 h 29"/>
                  <a:gd name="T8" fmla="*/ 9 w 29"/>
                  <a:gd name="T9" fmla="*/ 15 h 29"/>
                  <a:gd name="T10" fmla="*/ 10 w 29"/>
                  <a:gd name="T11" fmla="*/ 15 h 29"/>
                  <a:gd name="T12" fmla="*/ 9 w 29"/>
                  <a:gd name="T13" fmla="*/ 15 h 29"/>
                  <a:gd name="T14" fmla="*/ 12 w 29"/>
                  <a:gd name="T15" fmla="*/ 15 h 29"/>
                  <a:gd name="T16" fmla="*/ 14 w 29"/>
                  <a:gd name="T17" fmla="*/ 11 h 29"/>
                  <a:gd name="T18" fmla="*/ 14 w 29"/>
                  <a:gd name="T19" fmla="*/ 8 h 29"/>
                  <a:gd name="T20" fmla="*/ 12 w 29"/>
                  <a:gd name="T21" fmla="*/ 6 h 29"/>
                  <a:gd name="T22" fmla="*/ 12 w 29"/>
                  <a:gd name="T23" fmla="*/ 6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24" y="11"/>
                    </a:moveTo>
                    <a:lnTo>
                      <a:pt x="25" y="11"/>
                    </a:lnTo>
                    <a:lnTo>
                      <a:pt x="7" y="0"/>
                    </a:lnTo>
                    <a:lnTo>
                      <a:pt x="0" y="18"/>
                    </a:lnTo>
                    <a:lnTo>
                      <a:pt x="19" y="29"/>
                    </a:lnTo>
                    <a:lnTo>
                      <a:pt x="20" y="29"/>
                    </a:lnTo>
                    <a:lnTo>
                      <a:pt x="19" y="29"/>
                    </a:lnTo>
                    <a:lnTo>
                      <a:pt x="24" y="29"/>
                    </a:lnTo>
                    <a:lnTo>
                      <a:pt x="29" y="21"/>
                    </a:lnTo>
                    <a:lnTo>
                      <a:pt x="29" y="16"/>
                    </a:lnTo>
                    <a:lnTo>
                      <a:pt x="25" y="11"/>
                    </a:lnTo>
                    <a:lnTo>
                      <a:pt x="2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64" name="Freeform 1103"/>
              <p:cNvSpPr>
                <a:spLocks/>
              </p:cNvSpPr>
              <p:nvPr/>
            </p:nvSpPr>
            <p:spPr bwMode="auto">
              <a:xfrm>
                <a:off x="3060" y="1653"/>
                <a:ext cx="14" cy="13"/>
              </a:xfrm>
              <a:custGeom>
                <a:avLst/>
                <a:gdLst>
                  <a:gd name="T0" fmla="*/ 12 w 29"/>
                  <a:gd name="T1" fmla="*/ 4 h 27"/>
                  <a:gd name="T2" fmla="*/ 12 w 29"/>
                  <a:gd name="T3" fmla="*/ 4 h 27"/>
                  <a:gd name="T4" fmla="*/ 2 w 29"/>
                  <a:gd name="T5" fmla="*/ 0 h 27"/>
                  <a:gd name="T6" fmla="*/ 0 w 29"/>
                  <a:gd name="T7" fmla="*/ 9 h 27"/>
                  <a:gd name="T8" fmla="*/ 10 w 29"/>
                  <a:gd name="T9" fmla="*/ 13 h 27"/>
                  <a:gd name="T10" fmla="*/ 10 w 29"/>
                  <a:gd name="T11" fmla="*/ 13 h 27"/>
                  <a:gd name="T12" fmla="*/ 10 w 29"/>
                  <a:gd name="T13" fmla="*/ 13 h 27"/>
                  <a:gd name="T14" fmla="*/ 12 w 29"/>
                  <a:gd name="T15" fmla="*/ 13 h 27"/>
                  <a:gd name="T16" fmla="*/ 14 w 29"/>
                  <a:gd name="T17" fmla="*/ 9 h 27"/>
                  <a:gd name="T18" fmla="*/ 14 w 29"/>
                  <a:gd name="T19" fmla="*/ 7 h 27"/>
                  <a:gd name="T20" fmla="*/ 12 w 29"/>
                  <a:gd name="T21" fmla="*/ 4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 h="27">
                    <a:moveTo>
                      <a:pt x="24" y="9"/>
                    </a:moveTo>
                    <a:lnTo>
                      <a:pt x="24" y="9"/>
                    </a:lnTo>
                    <a:lnTo>
                      <a:pt x="4" y="0"/>
                    </a:lnTo>
                    <a:lnTo>
                      <a:pt x="0" y="18"/>
                    </a:lnTo>
                    <a:lnTo>
                      <a:pt x="20" y="27"/>
                    </a:lnTo>
                    <a:lnTo>
                      <a:pt x="25" y="27"/>
                    </a:lnTo>
                    <a:lnTo>
                      <a:pt x="29" y="19"/>
                    </a:lnTo>
                    <a:lnTo>
                      <a:pt x="29" y="14"/>
                    </a:lnTo>
                    <a:lnTo>
                      <a:pt x="24"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65" name="Freeform 1104"/>
              <p:cNvSpPr>
                <a:spLocks/>
              </p:cNvSpPr>
              <p:nvPr/>
            </p:nvSpPr>
            <p:spPr bwMode="auto">
              <a:xfrm>
                <a:off x="3070" y="1657"/>
                <a:ext cx="14" cy="15"/>
              </a:xfrm>
              <a:custGeom>
                <a:avLst/>
                <a:gdLst>
                  <a:gd name="T0" fmla="*/ 12 w 29"/>
                  <a:gd name="T1" fmla="*/ 5 h 29"/>
                  <a:gd name="T2" fmla="*/ 12 w 29"/>
                  <a:gd name="T3" fmla="*/ 5 h 29"/>
                  <a:gd name="T4" fmla="*/ 2 w 29"/>
                  <a:gd name="T5" fmla="*/ 0 h 29"/>
                  <a:gd name="T6" fmla="*/ 0 w 29"/>
                  <a:gd name="T7" fmla="*/ 9 h 29"/>
                  <a:gd name="T8" fmla="*/ 10 w 29"/>
                  <a:gd name="T9" fmla="*/ 15 h 29"/>
                  <a:gd name="T10" fmla="*/ 10 w 29"/>
                  <a:gd name="T11" fmla="*/ 15 h 29"/>
                  <a:gd name="T12" fmla="*/ 10 w 29"/>
                  <a:gd name="T13" fmla="*/ 15 h 29"/>
                  <a:gd name="T14" fmla="*/ 13 w 29"/>
                  <a:gd name="T15" fmla="*/ 15 h 29"/>
                  <a:gd name="T16" fmla="*/ 14 w 29"/>
                  <a:gd name="T17" fmla="*/ 11 h 29"/>
                  <a:gd name="T18" fmla="*/ 14 w 29"/>
                  <a:gd name="T19" fmla="*/ 8 h 29"/>
                  <a:gd name="T20" fmla="*/ 12 w 29"/>
                  <a:gd name="T21" fmla="*/ 5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 h="29">
                    <a:moveTo>
                      <a:pt x="24" y="10"/>
                    </a:moveTo>
                    <a:lnTo>
                      <a:pt x="24" y="10"/>
                    </a:lnTo>
                    <a:lnTo>
                      <a:pt x="4" y="0"/>
                    </a:lnTo>
                    <a:lnTo>
                      <a:pt x="0" y="18"/>
                    </a:lnTo>
                    <a:lnTo>
                      <a:pt x="21" y="29"/>
                    </a:lnTo>
                    <a:lnTo>
                      <a:pt x="26" y="29"/>
                    </a:lnTo>
                    <a:lnTo>
                      <a:pt x="29" y="21"/>
                    </a:lnTo>
                    <a:lnTo>
                      <a:pt x="29" y="16"/>
                    </a:lnTo>
                    <a:lnTo>
                      <a:pt x="24"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66" name="Freeform 1105"/>
              <p:cNvSpPr>
                <a:spLocks/>
              </p:cNvSpPr>
              <p:nvPr/>
            </p:nvSpPr>
            <p:spPr bwMode="auto">
              <a:xfrm>
                <a:off x="3080" y="1663"/>
                <a:ext cx="13" cy="13"/>
              </a:xfrm>
              <a:custGeom>
                <a:avLst/>
                <a:gdLst>
                  <a:gd name="T0" fmla="*/ 11 w 26"/>
                  <a:gd name="T1" fmla="*/ 5 h 28"/>
                  <a:gd name="T2" fmla="*/ 11 w 26"/>
                  <a:gd name="T3" fmla="*/ 5 h 28"/>
                  <a:gd name="T4" fmla="*/ 2 w 26"/>
                  <a:gd name="T5" fmla="*/ 0 h 28"/>
                  <a:gd name="T6" fmla="*/ 0 w 26"/>
                  <a:gd name="T7" fmla="*/ 9 h 28"/>
                  <a:gd name="T8" fmla="*/ 9 w 26"/>
                  <a:gd name="T9" fmla="*/ 13 h 28"/>
                  <a:gd name="T10" fmla="*/ 9 w 26"/>
                  <a:gd name="T11" fmla="*/ 13 h 28"/>
                  <a:gd name="T12" fmla="*/ 9 w 26"/>
                  <a:gd name="T13" fmla="*/ 13 h 28"/>
                  <a:gd name="T14" fmla="*/ 12 w 26"/>
                  <a:gd name="T15" fmla="*/ 13 h 28"/>
                  <a:gd name="T16" fmla="*/ 13 w 26"/>
                  <a:gd name="T17" fmla="*/ 9 h 28"/>
                  <a:gd name="T18" fmla="*/ 13 w 26"/>
                  <a:gd name="T19" fmla="*/ 7 h 28"/>
                  <a:gd name="T20" fmla="*/ 11 w 26"/>
                  <a:gd name="T21" fmla="*/ 5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 h="28">
                    <a:moveTo>
                      <a:pt x="21" y="10"/>
                    </a:moveTo>
                    <a:lnTo>
                      <a:pt x="21" y="10"/>
                    </a:lnTo>
                    <a:lnTo>
                      <a:pt x="3" y="0"/>
                    </a:lnTo>
                    <a:lnTo>
                      <a:pt x="0" y="19"/>
                    </a:lnTo>
                    <a:lnTo>
                      <a:pt x="18" y="28"/>
                    </a:lnTo>
                    <a:lnTo>
                      <a:pt x="23" y="28"/>
                    </a:lnTo>
                    <a:lnTo>
                      <a:pt x="26" y="20"/>
                    </a:lnTo>
                    <a:lnTo>
                      <a:pt x="26" y="15"/>
                    </a:lnTo>
                    <a:lnTo>
                      <a:pt x="21"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67" name="Freeform 1106"/>
              <p:cNvSpPr>
                <a:spLocks/>
              </p:cNvSpPr>
              <p:nvPr/>
            </p:nvSpPr>
            <p:spPr bwMode="auto">
              <a:xfrm>
                <a:off x="3089" y="1667"/>
                <a:ext cx="14" cy="15"/>
              </a:xfrm>
              <a:custGeom>
                <a:avLst/>
                <a:gdLst>
                  <a:gd name="T0" fmla="*/ 12 w 28"/>
                  <a:gd name="T1" fmla="*/ 5 h 28"/>
                  <a:gd name="T2" fmla="*/ 12 w 28"/>
                  <a:gd name="T3" fmla="*/ 5 h 28"/>
                  <a:gd name="T4" fmla="*/ 2 w 28"/>
                  <a:gd name="T5" fmla="*/ 0 h 28"/>
                  <a:gd name="T6" fmla="*/ 0 w 28"/>
                  <a:gd name="T7" fmla="*/ 10 h 28"/>
                  <a:gd name="T8" fmla="*/ 10 w 28"/>
                  <a:gd name="T9" fmla="*/ 15 h 28"/>
                  <a:gd name="T10" fmla="*/ 10 w 28"/>
                  <a:gd name="T11" fmla="*/ 15 h 28"/>
                  <a:gd name="T12" fmla="*/ 10 w 28"/>
                  <a:gd name="T13" fmla="*/ 15 h 28"/>
                  <a:gd name="T14" fmla="*/ 13 w 28"/>
                  <a:gd name="T15" fmla="*/ 15 h 28"/>
                  <a:gd name="T16" fmla="*/ 14 w 28"/>
                  <a:gd name="T17" fmla="*/ 11 h 28"/>
                  <a:gd name="T18" fmla="*/ 14 w 28"/>
                  <a:gd name="T19" fmla="*/ 9 h 28"/>
                  <a:gd name="T20" fmla="*/ 12 w 28"/>
                  <a:gd name="T21" fmla="*/ 5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8">
                    <a:moveTo>
                      <a:pt x="23" y="10"/>
                    </a:moveTo>
                    <a:lnTo>
                      <a:pt x="23" y="10"/>
                    </a:lnTo>
                    <a:lnTo>
                      <a:pt x="3" y="0"/>
                    </a:lnTo>
                    <a:lnTo>
                      <a:pt x="0" y="18"/>
                    </a:lnTo>
                    <a:lnTo>
                      <a:pt x="20" y="28"/>
                    </a:lnTo>
                    <a:lnTo>
                      <a:pt x="25" y="28"/>
                    </a:lnTo>
                    <a:lnTo>
                      <a:pt x="28" y="21"/>
                    </a:lnTo>
                    <a:lnTo>
                      <a:pt x="28" y="16"/>
                    </a:lnTo>
                    <a:lnTo>
                      <a:pt x="2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68" name="Freeform 1107"/>
              <p:cNvSpPr>
                <a:spLocks/>
              </p:cNvSpPr>
              <p:nvPr/>
            </p:nvSpPr>
            <p:spPr bwMode="auto">
              <a:xfrm>
                <a:off x="3099" y="1673"/>
                <a:ext cx="13" cy="13"/>
              </a:xfrm>
              <a:custGeom>
                <a:avLst/>
                <a:gdLst>
                  <a:gd name="T0" fmla="*/ 11 w 27"/>
                  <a:gd name="T1" fmla="*/ 4 h 27"/>
                  <a:gd name="T2" fmla="*/ 11 w 27"/>
                  <a:gd name="T3" fmla="*/ 4 h 27"/>
                  <a:gd name="T4" fmla="*/ 1 w 27"/>
                  <a:gd name="T5" fmla="*/ 0 h 27"/>
                  <a:gd name="T6" fmla="*/ 0 w 27"/>
                  <a:gd name="T7" fmla="*/ 9 h 27"/>
                  <a:gd name="T8" fmla="*/ 9 w 27"/>
                  <a:gd name="T9" fmla="*/ 13 h 27"/>
                  <a:gd name="T10" fmla="*/ 9 w 27"/>
                  <a:gd name="T11" fmla="*/ 13 h 27"/>
                  <a:gd name="T12" fmla="*/ 9 w 27"/>
                  <a:gd name="T13" fmla="*/ 13 h 27"/>
                  <a:gd name="T14" fmla="*/ 11 w 27"/>
                  <a:gd name="T15" fmla="*/ 13 h 27"/>
                  <a:gd name="T16" fmla="*/ 13 w 27"/>
                  <a:gd name="T17" fmla="*/ 10 h 27"/>
                  <a:gd name="T18" fmla="*/ 13 w 27"/>
                  <a:gd name="T19" fmla="*/ 7 h 27"/>
                  <a:gd name="T20" fmla="*/ 11 w 27"/>
                  <a:gd name="T21" fmla="*/ 4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7" h="27">
                    <a:moveTo>
                      <a:pt x="22" y="9"/>
                    </a:moveTo>
                    <a:lnTo>
                      <a:pt x="22" y="9"/>
                    </a:lnTo>
                    <a:lnTo>
                      <a:pt x="3" y="0"/>
                    </a:lnTo>
                    <a:lnTo>
                      <a:pt x="0" y="18"/>
                    </a:lnTo>
                    <a:lnTo>
                      <a:pt x="18" y="27"/>
                    </a:lnTo>
                    <a:lnTo>
                      <a:pt x="23" y="27"/>
                    </a:lnTo>
                    <a:lnTo>
                      <a:pt x="27" y="20"/>
                    </a:lnTo>
                    <a:lnTo>
                      <a:pt x="27" y="15"/>
                    </a:lnTo>
                    <a:lnTo>
                      <a:pt x="22"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69" name="Freeform 1108"/>
              <p:cNvSpPr>
                <a:spLocks/>
              </p:cNvSpPr>
              <p:nvPr/>
            </p:nvSpPr>
            <p:spPr bwMode="auto">
              <a:xfrm>
                <a:off x="3108" y="1677"/>
                <a:ext cx="14" cy="15"/>
              </a:xfrm>
              <a:custGeom>
                <a:avLst/>
                <a:gdLst>
                  <a:gd name="T0" fmla="*/ 12 w 29"/>
                  <a:gd name="T1" fmla="*/ 6 h 29"/>
                  <a:gd name="T2" fmla="*/ 12 w 29"/>
                  <a:gd name="T3" fmla="*/ 6 h 29"/>
                  <a:gd name="T4" fmla="*/ 2 w 29"/>
                  <a:gd name="T5" fmla="*/ 0 h 29"/>
                  <a:gd name="T6" fmla="*/ 0 w 29"/>
                  <a:gd name="T7" fmla="*/ 9 h 29"/>
                  <a:gd name="T8" fmla="*/ 10 w 29"/>
                  <a:gd name="T9" fmla="*/ 15 h 29"/>
                  <a:gd name="T10" fmla="*/ 10 w 29"/>
                  <a:gd name="T11" fmla="*/ 15 h 29"/>
                  <a:gd name="T12" fmla="*/ 10 w 29"/>
                  <a:gd name="T13" fmla="*/ 15 h 29"/>
                  <a:gd name="T14" fmla="*/ 12 w 29"/>
                  <a:gd name="T15" fmla="*/ 15 h 29"/>
                  <a:gd name="T16" fmla="*/ 14 w 29"/>
                  <a:gd name="T17" fmla="*/ 11 h 29"/>
                  <a:gd name="T18" fmla="*/ 14 w 29"/>
                  <a:gd name="T19" fmla="*/ 9 h 29"/>
                  <a:gd name="T20" fmla="*/ 12 w 29"/>
                  <a:gd name="T21" fmla="*/ 6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 h="29">
                    <a:moveTo>
                      <a:pt x="24" y="11"/>
                    </a:moveTo>
                    <a:lnTo>
                      <a:pt x="24" y="11"/>
                    </a:lnTo>
                    <a:lnTo>
                      <a:pt x="4" y="0"/>
                    </a:lnTo>
                    <a:lnTo>
                      <a:pt x="0" y="18"/>
                    </a:lnTo>
                    <a:lnTo>
                      <a:pt x="20" y="29"/>
                    </a:lnTo>
                    <a:lnTo>
                      <a:pt x="25" y="29"/>
                    </a:lnTo>
                    <a:lnTo>
                      <a:pt x="29" y="22"/>
                    </a:lnTo>
                    <a:lnTo>
                      <a:pt x="29" y="17"/>
                    </a:lnTo>
                    <a:lnTo>
                      <a:pt x="2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70" name="Freeform 1109"/>
              <p:cNvSpPr>
                <a:spLocks/>
              </p:cNvSpPr>
              <p:nvPr/>
            </p:nvSpPr>
            <p:spPr bwMode="auto">
              <a:xfrm>
                <a:off x="3118" y="1683"/>
                <a:ext cx="14" cy="13"/>
              </a:xfrm>
              <a:custGeom>
                <a:avLst/>
                <a:gdLst>
                  <a:gd name="T0" fmla="*/ 11 w 27"/>
                  <a:gd name="T1" fmla="*/ 4 h 27"/>
                  <a:gd name="T2" fmla="*/ 11 w 27"/>
                  <a:gd name="T3" fmla="*/ 4 h 27"/>
                  <a:gd name="T4" fmla="*/ 2 w 27"/>
                  <a:gd name="T5" fmla="*/ 0 h 27"/>
                  <a:gd name="T6" fmla="*/ 0 w 27"/>
                  <a:gd name="T7" fmla="*/ 9 h 27"/>
                  <a:gd name="T8" fmla="*/ 10 w 27"/>
                  <a:gd name="T9" fmla="*/ 13 h 27"/>
                  <a:gd name="T10" fmla="*/ 10 w 27"/>
                  <a:gd name="T11" fmla="*/ 13 h 27"/>
                  <a:gd name="T12" fmla="*/ 10 w 27"/>
                  <a:gd name="T13" fmla="*/ 13 h 27"/>
                  <a:gd name="T14" fmla="*/ 12 w 27"/>
                  <a:gd name="T15" fmla="*/ 13 h 27"/>
                  <a:gd name="T16" fmla="*/ 14 w 27"/>
                  <a:gd name="T17" fmla="*/ 10 h 27"/>
                  <a:gd name="T18" fmla="*/ 14 w 27"/>
                  <a:gd name="T19" fmla="*/ 7 h 27"/>
                  <a:gd name="T20" fmla="*/ 11 w 27"/>
                  <a:gd name="T21" fmla="*/ 4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7" h="27">
                    <a:moveTo>
                      <a:pt x="22" y="9"/>
                    </a:moveTo>
                    <a:lnTo>
                      <a:pt x="22" y="9"/>
                    </a:lnTo>
                    <a:lnTo>
                      <a:pt x="4" y="0"/>
                    </a:lnTo>
                    <a:lnTo>
                      <a:pt x="0" y="18"/>
                    </a:lnTo>
                    <a:lnTo>
                      <a:pt x="19" y="27"/>
                    </a:lnTo>
                    <a:lnTo>
                      <a:pt x="24" y="27"/>
                    </a:lnTo>
                    <a:lnTo>
                      <a:pt x="27" y="20"/>
                    </a:lnTo>
                    <a:lnTo>
                      <a:pt x="27" y="15"/>
                    </a:lnTo>
                    <a:lnTo>
                      <a:pt x="22"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71" name="Freeform 1110"/>
              <p:cNvSpPr>
                <a:spLocks/>
              </p:cNvSpPr>
              <p:nvPr/>
            </p:nvSpPr>
            <p:spPr bwMode="auto">
              <a:xfrm>
                <a:off x="3127" y="1687"/>
                <a:ext cx="15" cy="15"/>
              </a:xfrm>
              <a:custGeom>
                <a:avLst/>
                <a:gdLst>
                  <a:gd name="T0" fmla="*/ 12 w 28"/>
                  <a:gd name="T1" fmla="*/ 6 h 29"/>
                  <a:gd name="T2" fmla="*/ 12 w 28"/>
                  <a:gd name="T3" fmla="*/ 6 h 29"/>
                  <a:gd name="T4" fmla="*/ 2 w 28"/>
                  <a:gd name="T5" fmla="*/ 0 h 29"/>
                  <a:gd name="T6" fmla="*/ 0 w 28"/>
                  <a:gd name="T7" fmla="*/ 9 h 29"/>
                  <a:gd name="T8" fmla="*/ 11 w 28"/>
                  <a:gd name="T9" fmla="*/ 15 h 29"/>
                  <a:gd name="T10" fmla="*/ 11 w 28"/>
                  <a:gd name="T11" fmla="*/ 15 h 29"/>
                  <a:gd name="T12" fmla="*/ 11 w 28"/>
                  <a:gd name="T13" fmla="*/ 15 h 29"/>
                  <a:gd name="T14" fmla="*/ 13 w 28"/>
                  <a:gd name="T15" fmla="*/ 15 h 29"/>
                  <a:gd name="T16" fmla="*/ 15 w 28"/>
                  <a:gd name="T17" fmla="*/ 11 h 29"/>
                  <a:gd name="T18" fmla="*/ 15 w 28"/>
                  <a:gd name="T19" fmla="*/ 9 h 29"/>
                  <a:gd name="T20" fmla="*/ 12 w 28"/>
                  <a:gd name="T21" fmla="*/ 6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23" y="11"/>
                    </a:moveTo>
                    <a:lnTo>
                      <a:pt x="23" y="11"/>
                    </a:lnTo>
                    <a:lnTo>
                      <a:pt x="3" y="0"/>
                    </a:lnTo>
                    <a:lnTo>
                      <a:pt x="0" y="18"/>
                    </a:lnTo>
                    <a:lnTo>
                      <a:pt x="20" y="29"/>
                    </a:lnTo>
                    <a:lnTo>
                      <a:pt x="25" y="29"/>
                    </a:lnTo>
                    <a:lnTo>
                      <a:pt x="28" y="22"/>
                    </a:lnTo>
                    <a:lnTo>
                      <a:pt x="28" y="17"/>
                    </a:lnTo>
                    <a:lnTo>
                      <a:pt x="2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72" name="Freeform 1111"/>
              <p:cNvSpPr>
                <a:spLocks/>
              </p:cNvSpPr>
              <p:nvPr/>
            </p:nvSpPr>
            <p:spPr bwMode="auto">
              <a:xfrm>
                <a:off x="3137" y="1693"/>
                <a:ext cx="15" cy="13"/>
              </a:xfrm>
              <a:custGeom>
                <a:avLst/>
                <a:gdLst>
                  <a:gd name="T0" fmla="*/ 13 w 28"/>
                  <a:gd name="T1" fmla="*/ 4 h 27"/>
                  <a:gd name="T2" fmla="*/ 12 w 28"/>
                  <a:gd name="T3" fmla="*/ 4 h 27"/>
                  <a:gd name="T4" fmla="*/ 2 w 28"/>
                  <a:gd name="T5" fmla="*/ 0 h 27"/>
                  <a:gd name="T6" fmla="*/ 0 w 28"/>
                  <a:gd name="T7" fmla="*/ 9 h 27"/>
                  <a:gd name="T8" fmla="*/ 11 w 28"/>
                  <a:gd name="T9" fmla="*/ 13 h 27"/>
                  <a:gd name="T10" fmla="*/ 10 w 28"/>
                  <a:gd name="T11" fmla="*/ 13 h 27"/>
                  <a:gd name="T12" fmla="*/ 11 w 28"/>
                  <a:gd name="T13" fmla="*/ 13 h 27"/>
                  <a:gd name="T14" fmla="*/ 13 w 28"/>
                  <a:gd name="T15" fmla="*/ 13 h 27"/>
                  <a:gd name="T16" fmla="*/ 15 w 28"/>
                  <a:gd name="T17" fmla="*/ 10 h 27"/>
                  <a:gd name="T18" fmla="*/ 15 w 28"/>
                  <a:gd name="T19" fmla="*/ 7 h 27"/>
                  <a:gd name="T20" fmla="*/ 12 w 28"/>
                  <a:gd name="T21" fmla="*/ 4 h 27"/>
                  <a:gd name="T22" fmla="*/ 13 w 28"/>
                  <a:gd name="T23" fmla="*/ 4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7">
                    <a:moveTo>
                      <a:pt x="25" y="9"/>
                    </a:moveTo>
                    <a:lnTo>
                      <a:pt x="23" y="9"/>
                    </a:lnTo>
                    <a:lnTo>
                      <a:pt x="3" y="0"/>
                    </a:lnTo>
                    <a:lnTo>
                      <a:pt x="0" y="18"/>
                    </a:lnTo>
                    <a:lnTo>
                      <a:pt x="20" y="27"/>
                    </a:lnTo>
                    <a:lnTo>
                      <a:pt x="18" y="27"/>
                    </a:lnTo>
                    <a:lnTo>
                      <a:pt x="20" y="27"/>
                    </a:lnTo>
                    <a:lnTo>
                      <a:pt x="25" y="27"/>
                    </a:lnTo>
                    <a:lnTo>
                      <a:pt x="28" y="20"/>
                    </a:lnTo>
                    <a:lnTo>
                      <a:pt x="28" y="15"/>
                    </a:lnTo>
                    <a:lnTo>
                      <a:pt x="23" y="9"/>
                    </a:lnTo>
                    <a:lnTo>
                      <a:pt x="2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73" name="Freeform 1112"/>
              <p:cNvSpPr>
                <a:spLocks/>
              </p:cNvSpPr>
              <p:nvPr/>
            </p:nvSpPr>
            <p:spPr bwMode="auto">
              <a:xfrm>
                <a:off x="3147" y="1697"/>
                <a:ext cx="14" cy="15"/>
              </a:xfrm>
              <a:custGeom>
                <a:avLst/>
                <a:gdLst>
                  <a:gd name="T0" fmla="*/ 12 w 29"/>
                  <a:gd name="T1" fmla="*/ 6 h 29"/>
                  <a:gd name="T2" fmla="*/ 12 w 29"/>
                  <a:gd name="T3" fmla="*/ 6 h 29"/>
                  <a:gd name="T4" fmla="*/ 3 w 29"/>
                  <a:gd name="T5" fmla="*/ 0 h 29"/>
                  <a:gd name="T6" fmla="*/ 0 w 29"/>
                  <a:gd name="T7" fmla="*/ 9 h 29"/>
                  <a:gd name="T8" fmla="*/ 9 w 29"/>
                  <a:gd name="T9" fmla="*/ 15 h 29"/>
                  <a:gd name="T10" fmla="*/ 10 w 29"/>
                  <a:gd name="T11" fmla="*/ 15 h 29"/>
                  <a:gd name="T12" fmla="*/ 9 w 29"/>
                  <a:gd name="T13" fmla="*/ 15 h 29"/>
                  <a:gd name="T14" fmla="*/ 12 w 29"/>
                  <a:gd name="T15" fmla="*/ 15 h 29"/>
                  <a:gd name="T16" fmla="*/ 14 w 29"/>
                  <a:gd name="T17" fmla="*/ 11 h 29"/>
                  <a:gd name="T18" fmla="*/ 14 w 29"/>
                  <a:gd name="T19" fmla="*/ 8 h 29"/>
                  <a:gd name="T20" fmla="*/ 12 w 29"/>
                  <a:gd name="T21" fmla="*/ 6 h 29"/>
                  <a:gd name="T22" fmla="*/ 12 w 29"/>
                  <a:gd name="T23" fmla="*/ 6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24" y="11"/>
                    </a:moveTo>
                    <a:lnTo>
                      <a:pt x="25" y="11"/>
                    </a:lnTo>
                    <a:lnTo>
                      <a:pt x="7" y="0"/>
                    </a:lnTo>
                    <a:lnTo>
                      <a:pt x="0" y="18"/>
                    </a:lnTo>
                    <a:lnTo>
                      <a:pt x="19" y="29"/>
                    </a:lnTo>
                    <a:lnTo>
                      <a:pt x="20" y="29"/>
                    </a:lnTo>
                    <a:lnTo>
                      <a:pt x="19" y="29"/>
                    </a:lnTo>
                    <a:lnTo>
                      <a:pt x="24" y="29"/>
                    </a:lnTo>
                    <a:lnTo>
                      <a:pt x="29" y="22"/>
                    </a:lnTo>
                    <a:lnTo>
                      <a:pt x="29" y="16"/>
                    </a:lnTo>
                    <a:lnTo>
                      <a:pt x="25" y="11"/>
                    </a:lnTo>
                    <a:lnTo>
                      <a:pt x="2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74" name="Freeform 1113"/>
              <p:cNvSpPr>
                <a:spLocks/>
              </p:cNvSpPr>
              <p:nvPr/>
            </p:nvSpPr>
            <p:spPr bwMode="auto">
              <a:xfrm>
                <a:off x="3157" y="1703"/>
                <a:ext cx="14" cy="13"/>
              </a:xfrm>
              <a:custGeom>
                <a:avLst/>
                <a:gdLst>
                  <a:gd name="T0" fmla="*/ 12 w 29"/>
                  <a:gd name="T1" fmla="*/ 4 h 27"/>
                  <a:gd name="T2" fmla="*/ 12 w 29"/>
                  <a:gd name="T3" fmla="*/ 4 h 27"/>
                  <a:gd name="T4" fmla="*/ 2 w 29"/>
                  <a:gd name="T5" fmla="*/ 0 h 27"/>
                  <a:gd name="T6" fmla="*/ 0 w 29"/>
                  <a:gd name="T7" fmla="*/ 9 h 27"/>
                  <a:gd name="T8" fmla="*/ 10 w 29"/>
                  <a:gd name="T9" fmla="*/ 13 h 27"/>
                  <a:gd name="T10" fmla="*/ 9 w 29"/>
                  <a:gd name="T11" fmla="*/ 13 h 27"/>
                  <a:gd name="T12" fmla="*/ 10 w 29"/>
                  <a:gd name="T13" fmla="*/ 13 h 27"/>
                  <a:gd name="T14" fmla="*/ 12 w 29"/>
                  <a:gd name="T15" fmla="*/ 13 h 27"/>
                  <a:gd name="T16" fmla="*/ 14 w 29"/>
                  <a:gd name="T17" fmla="*/ 10 h 27"/>
                  <a:gd name="T18" fmla="*/ 14 w 29"/>
                  <a:gd name="T19" fmla="*/ 7 h 27"/>
                  <a:gd name="T20" fmla="*/ 12 w 29"/>
                  <a:gd name="T21" fmla="*/ 4 h 27"/>
                  <a:gd name="T22" fmla="*/ 12 w 29"/>
                  <a:gd name="T23" fmla="*/ 4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7">
                    <a:moveTo>
                      <a:pt x="25" y="9"/>
                    </a:moveTo>
                    <a:lnTo>
                      <a:pt x="24" y="9"/>
                    </a:lnTo>
                    <a:lnTo>
                      <a:pt x="4" y="0"/>
                    </a:lnTo>
                    <a:lnTo>
                      <a:pt x="0" y="18"/>
                    </a:lnTo>
                    <a:lnTo>
                      <a:pt x="20" y="27"/>
                    </a:lnTo>
                    <a:lnTo>
                      <a:pt x="19" y="27"/>
                    </a:lnTo>
                    <a:lnTo>
                      <a:pt x="20" y="27"/>
                    </a:lnTo>
                    <a:lnTo>
                      <a:pt x="25" y="27"/>
                    </a:lnTo>
                    <a:lnTo>
                      <a:pt x="29" y="20"/>
                    </a:lnTo>
                    <a:lnTo>
                      <a:pt x="29" y="15"/>
                    </a:lnTo>
                    <a:lnTo>
                      <a:pt x="24" y="9"/>
                    </a:lnTo>
                    <a:lnTo>
                      <a:pt x="2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75" name="Freeform 1114"/>
              <p:cNvSpPr>
                <a:spLocks/>
              </p:cNvSpPr>
              <p:nvPr/>
            </p:nvSpPr>
            <p:spPr bwMode="auto">
              <a:xfrm>
                <a:off x="3166" y="1707"/>
                <a:ext cx="14" cy="15"/>
              </a:xfrm>
              <a:custGeom>
                <a:avLst/>
                <a:gdLst>
                  <a:gd name="T0" fmla="*/ 12 w 28"/>
                  <a:gd name="T1" fmla="*/ 6 h 29"/>
                  <a:gd name="T2" fmla="*/ 13 w 28"/>
                  <a:gd name="T3" fmla="*/ 6 h 29"/>
                  <a:gd name="T4" fmla="*/ 3 w 28"/>
                  <a:gd name="T5" fmla="*/ 0 h 29"/>
                  <a:gd name="T6" fmla="*/ 0 w 28"/>
                  <a:gd name="T7" fmla="*/ 9 h 29"/>
                  <a:gd name="T8" fmla="*/ 9 w 28"/>
                  <a:gd name="T9" fmla="*/ 15 h 29"/>
                  <a:gd name="T10" fmla="*/ 10 w 28"/>
                  <a:gd name="T11" fmla="*/ 15 h 29"/>
                  <a:gd name="T12" fmla="*/ 9 w 28"/>
                  <a:gd name="T13" fmla="*/ 15 h 29"/>
                  <a:gd name="T14" fmla="*/ 12 w 28"/>
                  <a:gd name="T15" fmla="*/ 15 h 29"/>
                  <a:gd name="T16" fmla="*/ 14 w 28"/>
                  <a:gd name="T17" fmla="*/ 11 h 29"/>
                  <a:gd name="T18" fmla="*/ 14 w 28"/>
                  <a:gd name="T19" fmla="*/ 8 h 29"/>
                  <a:gd name="T20" fmla="*/ 13 w 28"/>
                  <a:gd name="T21" fmla="*/ 6 h 29"/>
                  <a:gd name="T22" fmla="*/ 12 w 28"/>
                  <a:gd name="T23" fmla="*/ 6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23" y="11"/>
                    </a:moveTo>
                    <a:lnTo>
                      <a:pt x="25" y="11"/>
                    </a:lnTo>
                    <a:lnTo>
                      <a:pt x="6" y="0"/>
                    </a:lnTo>
                    <a:lnTo>
                      <a:pt x="0" y="18"/>
                    </a:lnTo>
                    <a:lnTo>
                      <a:pt x="18" y="29"/>
                    </a:lnTo>
                    <a:lnTo>
                      <a:pt x="20" y="29"/>
                    </a:lnTo>
                    <a:lnTo>
                      <a:pt x="18" y="29"/>
                    </a:lnTo>
                    <a:lnTo>
                      <a:pt x="23" y="29"/>
                    </a:lnTo>
                    <a:lnTo>
                      <a:pt x="28" y="22"/>
                    </a:lnTo>
                    <a:lnTo>
                      <a:pt x="28" y="16"/>
                    </a:lnTo>
                    <a:lnTo>
                      <a:pt x="25" y="11"/>
                    </a:lnTo>
                    <a:lnTo>
                      <a:pt x="2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76" name="Freeform 1115"/>
              <p:cNvSpPr>
                <a:spLocks/>
              </p:cNvSpPr>
              <p:nvPr/>
            </p:nvSpPr>
            <p:spPr bwMode="auto">
              <a:xfrm>
                <a:off x="3176" y="1712"/>
                <a:ext cx="14" cy="14"/>
              </a:xfrm>
              <a:custGeom>
                <a:avLst/>
                <a:gdLst>
                  <a:gd name="T0" fmla="*/ 13 w 28"/>
                  <a:gd name="T1" fmla="*/ 5 h 27"/>
                  <a:gd name="T2" fmla="*/ 12 w 28"/>
                  <a:gd name="T3" fmla="*/ 5 h 27"/>
                  <a:gd name="T4" fmla="*/ 2 w 28"/>
                  <a:gd name="T5" fmla="*/ 0 h 27"/>
                  <a:gd name="T6" fmla="*/ 0 w 28"/>
                  <a:gd name="T7" fmla="*/ 9 h 27"/>
                  <a:gd name="T8" fmla="*/ 10 w 28"/>
                  <a:gd name="T9" fmla="*/ 14 h 27"/>
                  <a:gd name="T10" fmla="*/ 9 w 28"/>
                  <a:gd name="T11" fmla="*/ 14 h 27"/>
                  <a:gd name="T12" fmla="*/ 10 w 28"/>
                  <a:gd name="T13" fmla="*/ 14 h 27"/>
                  <a:gd name="T14" fmla="*/ 13 w 28"/>
                  <a:gd name="T15" fmla="*/ 14 h 27"/>
                  <a:gd name="T16" fmla="*/ 14 w 28"/>
                  <a:gd name="T17" fmla="*/ 10 h 27"/>
                  <a:gd name="T18" fmla="*/ 14 w 28"/>
                  <a:gd name="T19" fmla="*/ 7 h 27"/>
                  <a:gd name="T20" fmla="*/ 12 w 28"/>
                  <a:gd name="T21" fmla="*/ 5 h 27"/>
                  <a:gd name="T22" fmla="*/ 13 w 28"/>
                  <a:gd name="T23" fmla="*/ 5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7">
                    <a:moveTo>
                      <a:pt x="25" y="9"/>
                    </a:moveTo>
                    <a:lnTo>
                      <a:pt x="23" y="9"/>
                    </a:lnTo>
                    <a:lnTo>
                      <a:pt x="3" y="0"/>
                    </a:lnTo>
                    <a:lnTo>
                      <a:pt x="0" y="18"/>
                    </a:lnTo>
                    <a:lnTo>
                      <a:pt x="20" y="27"/>
                    </a:lnTo>
                    <a:lnTo>
                      <a:pt x="18" y="27"/>
                    </a:lnTo>
                    <a:lnTo>
                      <a:pt x="20" y="27"/>
                    </a:lnTo>
                    <a:lnTo>
                      <a:pt x="25" y="27"/>
                    </a:lnTo>
                    <a:lnTo>
                      <a:pt x="28" y="20"/>
                    </a:lnTo>
                    <a:lnTo>
                      <a:pt x="28" y="14"/>
                    </a:lnTo>
                    <a:lnTo>
                      <a:pt x="23" y="9"/>
                    </a:lnTo>
                    <a:lnTo>
                      <a:pt x="2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77" name="Freeform 1116"/>
              <p:cNvSpPr>
                <a:spLocks/>
              </p:cNvSpPr>
              <p:nvPr/>
            </p:nvSpPr>
            <p:spPr bwMode="auto">
              <a:xfrm>
                <a:off x="3185" y="1717"/>
                <a:ext cx="14" cy="14"/>
              </a:xfrm>
              <a:custGeom>
                <a:avLst/>
                <a:gdLst>
                  <a:gd name="T0" fmla="*/ 11 w 29"/>
                  <a:gd name="T1" fmla="*/ 5 h 29"/>
                  <a:gd name="T2" fmla="*/ 12 w 29"/>
                  <a:gd name="T3" fmla="*/ 5 h 29"/>
                  <a:gd name="T4" fmla="*/ 3 w 29"/>
                  <a:gd name="T5" fmla="*/ 0 h 29"/>
                  <a:gd name="T6" fmla="*/ 0 w 29"/>
                  <a:gd name="T7" fmla="*/ 9 h 29"/>
                  <a:gd name="T8" fmla="*/ 9 w 29"/>
                  <a:gd name="T9" fmla="*/ 14 h 29"/>
                  <a:gd name="T10" fmla="*/ 10 w 29"/>
                  <a:gd name="T11" fmla="*/ 14 h 29"/>
                  <a:gd name="T12" fmla="*/ 9 w 29"/>
                  <a:gd name="T13" fmla="*/ 14 h 29"/>
                  <a:gd name="T14" fmla="*/ 11 w 29"/>
                  <a:gd name="T15" fmla="*/ 14 h 29"/>
                  <a:gd name="T16" fmla="*/ 14 w 29"/>
                  <a:gd name="T17" fmla="*/ 11 h 29"/>
                  <a:gd name="T18" fmla="*/ 14 w 29"/>
                  <a:gd name="T19" fmla="*/ 8 h 29"/>
                  <a:gd name="T20" fmla="*/ 12 w 29"/>
                  <a:gd name="T21" fmla="*/ 5 h 29"/>
                  <a:gd name="T22" fmla="*/ 11 w 29"/>
                  <a:gd name="T23" fmla="*/ 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23" y="11"/>
                    </a:moveTo>
                    <a:lnTo>
                      <a:pt x="25" y="11"/>
                    </a:lnTo>
                    <a:lnTo>
                      <a:pt x="7" y="0"/>
                    </a:lnTo>
                    <a:lnTo>
                      <a:pt x="0" y="18"/>
                    </a:lnTo>
                    <a:lnTo>
                      <a:pt x="18" y="29"/>
                    </a:lnTo>
                    <a:lnTo>
                      <a:pt x="20" y="29"/>
                    </a:lnTo>
                    <a:lnTo>
                      <a:pt x="18" y="29"/>
                    </a:lnTo>
                    <a:lnTo>
                      <a:pt x="23" y="29"/>
                    </a:lnTo>
                    <a:lnTo>
                      <a:pt x="29" y="22"/>
                    </a:lnTo>
                    <a:lnTo>
                      <a:pt x="29" y="16"/>
                    </a:lnTo>
                    <a:lnTo>
                      <a:pt x="25" y="11"/>
                    </a:lnTo>
                    <a:lnTo>
                      <a:pt x="2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78" name="Freeform 1117"/>
              <p:cNvSpPr>
                <a:spLocks/>
              </p:cNvSpPr>
              <p:nvPr/>
            </p:nvSpPr>
            <p:spPr bwMode="auto">
              <a:xfrm>
                <a:off x="3195" y="1722"/>
                <a:ext cx="14" cy="14"/>
              </a:xfrm>
              <a:custGeom>
                <a:avLst/>
                <a:gdLst>
                  <a:gd name="T0" fmla="*/ 12 w 29"/>
                  <a:gd name="T1" fmla="*/ 5 h 27"/>
                  <a:gd name="T2" fmla="*/ 12 w 29"/>
                  <a:gd name="T3" fmla="*/ 5 h 27"/>
                  <a:gd name="T4" fmla="*/ 1 w 29"/>
                  <a:gd name="T5" fmla="*/ 0 h 27"/>
                  <a:gd name="T6" fmla="*/ 0 w 29"/>
                  <a:gd name="T7" fmla="*/ 9 h 27"/>
                  <a:gd name="T8" fmla="*/ 10 w 29"/>
                  <a:gd name="T9" fmla="*/ 14 h 27"/>
                  <a:gd name="T10" fmla="*/ 9 w 29"/>
                  <a:gd name="T11" fmla="*/ 14 h 27"/>
                  <a:gd name="T12" fmla="*/ 10 w 29"/>
                  <a:gd name="T13" fmla="*/ 14 h 27"/>
                  <a:gd name="T14" fmla="*/ 12 w 29"/>
                  <a:gd name="T15" fmla="*/ 14 h 27"/>
                  <a:gd name="T16" fmla="*/ 14 w 29"/>
                  <a:gd name="T17" fmla="*/ 10 h 27"/>
                  <a:gd name="T18" fmla="*/ 14 w 29"/>
                  <a:gd name="T19" fmla="*/ 7 h 27"/>
                  <a:gd name="T20" fmla="*/ 12 w 29"/>
                  <a:gd name="T21" fmla="*/ 5 h 27"/>
                  <a:gd name="T22" fmla="*/ 12 w 29"/>
                  <a:gd name="T23" fmla="*/ 5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7">
                    <a:moveTo>
                      <a:pt x="25" y="9"/>
                    </a:moveTo>
                    <a:lnTo>
                      <a:pt x="24" y="9"/>
                    </a:lnTo>
                    <a:lnTo>
                      <a:pt x="3" y="0"/>
                    </a:lnTo>
                    <a:lnTo>
                      <a:pt x="0" y="18"/>
                    </a:lnTo>
                    <a:lnTo>
                      <a:pt x="20" y="27"/>
                    </a:lnTo>
                    <a:lnTo>
                      <a:pt x="19" y="27"/>
                    </a:lnTo>
                    <a:lnTo>
                      <a:pt x="20" y="27"/>
                    </a:lnTo>
                    <a:lnTo>
                      <a:pt x="25" y="27"/>
                    </a:lnTo>
                    <a:lnTo>
                      <a:pt x="29" y="20"/>
                    </a:lnTo>
                    <a:lnTo>
                      <a:pt x="29" y="14"/>
                    </a:lnTo>
                    <a:lnTo>
                      <a:pt x="24" y="9"/>
                    </a:lnTo>
                    <a:lnTo>
                      <a:pt x="2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79" name="Freeform 1118"/>
              <p:cNvSpPr>
                <a:spLocks/>
              </p:cNvSpPr>
              <p:nvPr/>
            </p:nvSpPr>
            <p:spPr bwMode="auto">
              <a:xfrm>
                <a:off x="3204" y="1727"/>
                <a:ext cx="13" cy="14"/>
              </a:xfrm>
              <a:custGeom>
                <a:avLst/>
                <a:gdLst>
                  <a:gd name="T0" fmla="*/ 11 w 25"/>
                  <a:gd name="T1" fmla="*/ 10 h 29"/>
                  <a:gd name="T2" fmla="*/ 13 w 25"/>
                  <a:gd name="T3" fmla="*/ 5 h 29"/>
                  <a:gd name="T4" fmla="*/ 3 w 25"/>
                  <a:gd name="T5" fmla="*/ 0 h 29"/>
                  <a:gd name="T6" fmla="*/ 0 w 25"/>
                  <a:gd name="T7" fmla="*/ 9 h 29"/>
                  <a:gd name="T8" fmla="*/ 9 w 25"/>
                  <a:gd name="T9" fmla="*/ 14 h 29"/>
                  <a:gd name="T10" fmla="*/ 11 w 25"/>
                  <a:gd name="T11" fmla="*/ 10 h 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 h="29">
                    <a:moveTo>
                      <a:pt x="21" y="20"/>
                    </a:moveTo>
                    <a:lnTo>
                      <a:pt x="25" y="11"/>
                    </a:lnTo>
                    <a:lnTo>
                      <a:pt x="6" y="0"/>
                    </a:lnTo>
                    <a:lnTo>
                      <a:pt x="0" y="18"/>
                    </a:lnTo>
                    <a:lnTo>
                      <a:pt x="18" y="29"/>
                    </a:lnTo>
                    <a:lnTo>
                      <a:pt x="21"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80" name="Freeform 1119"/>
              <p:cNvSpPr>
                <a:spLocks/>
              </p:cNvSpPr>
              <p:nvPr/>
            </p:nvSpPr>
            <p:spPr bwMode="auto">
              <a:xfrm>
                <a:off x="3213" y="1732"/>
                <a:ext cx="5" cy="9"/>
              </a:xfrm>
              <a:custGeom>
                <a:avLst/>
                <a:gdLst>
                  <a:gd name="T0" fmla="*/ 0 w 10"/>
                  <a:gd name="T1" fmla="*/ 9 h 18"/>
                  <a:gd name="T2" fmla="*/ 3 w 10"/>
                  <a:gd name="T3" fmla="*/ 9 h 18"/>
                  <a:gd name="T4" fmla="*/ 5 w 10"/>
                  <a:gd name="T5" fmla="*/ 6 h 18"/>
                  <a:gd name="T6" fmla="*/ 5 w 10"/>
                  <a:gd name="T7" fmla="*/ 3 h 18"/>
                  <a:gd name="T8" fmla="*/ 4 w 10"/>
                  <a:gd name="T9" fmla="*/ 0 h 18"/>
                  <a:gd name="T10" fmla="*/ 0 w 10"/>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8">
                    <a:moveTo>
                      <a:pt x="0" y="18"/>
                    </a:moveTo>
                    <a:lnTo>
                      <a:pt x="5" y="18"/>
                    </a:lnTo>
                    <a:lnTo>
                      <a:pt x="10" y="11"/>
                    </a:lnTo>
                    <a:lnTo>
                      <a:pt x="10" y="5"/>
                    </a:lnTo>
                    <a:lnTo>
                      <a:pt x="7" y="0"/>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81" name="Freeform 1120"/>
              <p:cNvSpPr>
                <a:spLocks/>
              </p:cNvSpPr>
              <p:nvPr/>
            </p:nvSpPr>
            <p:spPr bwMode="auto">
              <a:xfrm>
                <a:off x="3208" y="1441"/>
                <a:ext cx="27" cy="27"/>
              </a:xfrm>
              <a:custGeom>
                <a:avLst/>
                <a:gdLst>
                  <a:gd name="T0" fmla="*/ 0 w 55"/>
                  <a:gd name="T1" fmla="*/ 0 h 55"/>
                  <a:gd name="T2" fmla="*/ 27 w 55"/>
                  <a:gd name="T3" fmla="*/ 0 h 55"/>
                  <a:gd name="T4" fmla="*/ 27 w 55"/>
                  <a:gd name="T5" fmla="*/ 4 h 55"/>
                  <a:gd name="T6" fmla="*/ 27 w 55"/>
                  <a:gd name="T7" fmla="*/ 5 h 55"/>
                  <a:gd name="T8" fmla="*/ 26 w 55"/>
                  <a:gd name="T9" fmla="*/ 9 h 55"/>
                  <a:gd name="T10" fmla="*/ 26 w 55"/>
                  <a:gd name="T11" fmla="*/ 11 h 55"/>
                  <a:gd name="T12" fmla="*/ 26 w 55"/>
                  <a:gd name="T13" fmla="*/ 13 h 55"/>
                  <a:gd name="T14" fmla="*/ 24 w 55"/>
                  <a:gd name="T15" fmla="*/ 14 h 55"/>
                  <a:gd name="T16" fmla="*/ 22 w 55"/>
                  <a:gd name="T17" fmla="*/ 18 h 55"/>
                  <a:gd name="T18" fmla="*/ 22 w 55"/>
                  <a:gd name="T19" fmla="*/ 20 h 55"/>
                  <a:gd name="T20" fmla="*/ 21 w 55"/>
                  <a:gd name="T21" fmla="*/ 22 h 55"/>
                  <a:gd name="T22" fmla="*/ 19 w 55"/>
                  <a:gd name="T23" fmla="*/ 23 h 55"/>
                  <a:gd name="T24" fmla="*/ 17 w 55"/>
                  <a:gd name="T25" fmla="*/ 25 h 55"/>
                  <a:gd name="T26" fmla="*/ 16 w 55"/>
                  <a:gd name="T27" fmla="*/ 27 h 55"/>
                  <a:gd name="T28" fmla="*/ 16 w 55"/>
                  <a:gd name="T29" fmla="*/ 27 h 55"/>
                  <a:gd name="T30" fmla="*/ 0 w 55"/>
                  <a:gd name="T31" fmla="*/ 0 h 5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5" h="55">
                    <a:moveTo>
                      <a:pt x="0" y="0"/>
                    </a:moveTo>
                    <a:lnTo>
                      <a:pt x="55" y="0"/>
                    </a:lnTo>
                    <a:lnTo>
                      <a:pt x="55" y="8"/>
                    </a:lnTo>
                    <a:lnTo>
                      <a:pt x="55" y="11"/>
                    </a:lnTo>
                    <a:lnTo>
                      <a:pt x="52" y="18"/>
                    </a:lnTo>
                    <a:lnTo>
                      <a:pt x="52" y="22"/>
                    </a:lnTo>
                    <a:lnTo>
                      <a:pt x="52" y="26"/>
                    </a:lnTo>
                    <a:lnTo>
                      <a:pt x="49" y="29"/>
                    </a:lnTo>
                    <a:lnTo>
                      <a:pt x="45" y="37"/>
                    </a:lnTo>
                    <a:lnTo>
                      <a:pt x="45" y="40"/>
                    </a:lnTo>
                    <a:lnTo>
                      <a:pt x="42" y="44"/>
                    </a:lnTo>
                    <a:lnTo>
                      <a:pt x="39" y="47"/>
                    </a:lnTo>
                    <a:lnTo>
                      <a:pt x="35" y="51"/>
                    </a:lnTo>
                    <a:lnTo>
                      <a:pt x="32" y="55"/>
                    </a:lnTo>
                    <a:lnTo>
                      <a:pt x="0"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82" name="Freeform 1121"/>
              <p:cNvSpPr>
                <a:spLocks/>
              </p:cNvSpPr>
              <p:nvPr/>
            </p:nvSpPr>
            <p:spPr bwMode="auto">
              <a:xfrm>
                <a:off x="3173" y="1422"/>
                <a:ext cx="62" cy="58"/>
              </a:xfrm>
              <a:custGeom>
                <a:avLst/>
                <a:gdLst>
                  <a:gd name="T0" fmla="*/ 0 w 123"/>
                  <a:gd name="T1" fmla="*/ 0 h 116"/>
                  <a:gd name="T2" fmla="*/ 29 w 123"/>
                  <a:gd name="T3" fmla="*/ 19 h 116"/>
                  <a:gd name="T4" fmla="*/ 59 w 123"/>
                  <a:gd name="T5" fmla="*/ 19 h 116"/>
                  <a:gd name="T6" fmla="*/ 62 w 123"/>
                  <a:gd name="T7" fmla="*/ 26 h 116"/>
                  <a:gd name="T8" fmla="*/ 60 w 123"/>
                  <a:gd name="T9" fmla="*/ 28 h 116"/>
                  <a:gd name="T10" fmla="*/ 60 w 123"/>
                  <a:gd name="T11" fmla="*/ 30 h 116"/>
                  <a:gd name="T12" fmla="*/ 60 w 123"/>
                  <a:gd name="T13" fmla="*/ 32 h 116"/>
                  <a:gd name="T14" fmla="*/ 59 w 123"/>
                  <a:gd name="T15" fmla="*/ 34 h 116"/>
                  <a:gd name="T16" fmla="*/ 57 w 123"/>
                  <a:gd name="T17" fmla="*/ 38 h 116"/>
                  <a:gd name="T18" fmla="*/ 57 w 123"/>
                  <a:gd name="T19" fmla="*/ 39 h 116"/>
                  <a:gd name="T20" fmla="*/ 55 w 123"/>
                  <a:gd name="T21" fmla="*/ 41 h 116"/>
                  <a:gd name="T22" fmla="*/ 54 w 123"/>
                  <a:gd name="T23" fmla="*/ 43 h 116"/>
                  <a:gd name="T24" fmla="*/ 52 w 123"/>
                  <a:gd name="T25" fmla="*/ 45 h 116"/>
                  <a:gd name="T26" fmla="*/ 50 w 123"/>
                  <a:gd name="T27" fmla="*/ 47 h 116"/>
                  <a:gd name="T28" fmla="*/ 49 w 123"/>
                  <a:gd name="T29" fmla="*/ 48 h 116"/>
                  <a:gd name="T30" fmla="*/ 47 w 123"/>
                  <a:gd name="T31" fmla="*/ 50 h 116"/>
                  <a:gd name="T32" fmla="*/ 45 w 123"/>
                  <a:gd name="T33" fmla="*/ 52 h 116"/>
                  <a:gd name="T34" fmla="*/ 44 w 123"/>
                  <a:gd name="T35" fmla="*/ 52 h 116"/>
                  <a:gd name="T36" fmla="*/ 34 w 123"/>
                  <a:gd name="T37" fmla="*/ 57 h 116"/>
                  <a:gd name="T38" fmla="*/ 32 w 123"/>
                  <a:gd name="T39" fmla="*/ 58 h 116"/>
                  <a:gd name="T40" fmla="*/ 0 w 123"/>
                  <a:gd name="T41" fmla="*/ 0 h 1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23" h="116">
                    <a:moveTo>
                      <a:pt x="0" y="0"/>
                    </a:moveTo>
                    <a:lnTo>
                      <a:pt x="57" y="38"/>
                    </a:lnTo>
                    <a:lnTo>
                      <a:pt x="117" y="38"/>
                    </a:lnTo>
                    <a:lnTo>
                      <a:pt x="123" y="51"/>
                    </a:lnTo>
                    <a:lnTo>
                      <a:pt x="120" y="56"/>
                    </a:lnTo>
                    <a:lnTo>
                      <a:pt x="120" y="60"/>
                    </a:lnTo>
                    <a:lnTo>
                      <a:pt x="120" y="64"/>
                    </a:lnTo>
                    <a:lnTo>
                      <a:pt x="117" y="67"/>
                    </a:lnTo>
                    <a:lnTo>
                      <a:pt x="113" y="75"/>
                    </a:lnTo>
                    <a:lnTo>
                      <a:pt x="113" y="78"/>
                    </a:lnTo>
                    <a:lnTo>
                      <a:pt x="110" y="82"/>
                    </a:lnTo>
                    <a:lnTo>
                      <a:pt x="107" y="85"/>
                    </a:lnTo>
                    <a:lnTo>
                      <a:pt x="103" y="89"/>
                    </a:lnTo>
                    <a:lnTo>
                      <a:pt x="100" y="93"/>
                    </a:lnTo>
                    <a:lnTo>
                      <a:pt x="97" y="96"/>
                    </a:lnTo>
                    <a:lnTo>
                      <a:pt x="93" y="100"/>
                    </a:lnTo>
                    <a:lnTo>
                      <a:pt x="90" y="103"/>
                    </a:lnTo>
                    <a:lnTo>
                      <a:pt x="87" y="103"/>
                    </a:lnTo>
                    <a:lnTo>
                      <a:pt x="67" y="114"/>
                    </a:lnTo>
                    <a:lnTo>
                      <a:pt x="63" y="116"/>
                    </a:lnTo>
                    <a:lnTo>
                      <a:pt x="0" y="0"/>
                    </a:lnTo>
                    <a:close/>
                  </a:path>
                </a:pathLst>
              </a:custGeom>
              <a:solidFill>
                <a:srgbClr val="FA91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83" name="Freeform 1122"/>
              <p:cNvSpPr>
                <a:spLocks/>
              </p:cNvSpPr>
              <p:nvPr/>
            </p:nvSpPr>
            <p:spPr bwMode="auto">
              <a:xfrm>
                <a:off x="3153" y="1419"/>
                <a:ext cx="70" cy="71"/>
              </a:xfrm>
              <a:custGeom>
                <a:avLst/>
                <a:gdLst>
                  <a:gd name="T0" fmla="*/ 0 w 140"/>
                  <a:gd name="T1" fmla="*/ 9 h 141"/>
                  <a:gd name="T2" fmla="*/ 5 w 140"/>
                  <a:gd name="T3" fmla="*/ 7 h 141"/>
                  <a:gd name="T4" fmla="*/ 15 w 140"/>
                  <a:gd name="T5" fmla="*/ 0 h 141"/>
                  <a:gd name="T6" fmla="*/ 49 w 140"/>
                  <a:gd name="T7" fmla="*/ 22 h 141"/>
                  <a:gd name="T8" fmla="*/ 54 w 140"/>
                  <a:gd name="T9" fmla="*/ 22 h 141"/>
                  <a:gd name="T10" fmla="*/ 70 w 140"/>
                  <a:gd name="T11" fmla="*/ 49 h 141"/>
                  <a:gd name="T12" fmla="*/ 69 w 140"/>
                  <a:gd name="T13" fmla="*/ 51 h 141"/>
                  <a:gd name="T14" fmla="*/ 67 w 140"/>
                  <a:gd name="T15" fmla="*/ 53 h 141"/>
                  <a:gd name="T16" fmla="*/ 65 w 140"/>
                  <a:gd name="T17" fmla="*/ 54 h 141"/>
                  <a:gd name="T18" fmla="*/ 64 w 140"/>
                  <a:gd name="T19" fmla="*/ 54 h 141"/>
                  <a:gd name="T20" fmla="*/ 54 w 140"/>
                  <a:gd name="T21" fmla="*/ 60 h 141"/>
                  <a:gd name="T22" fmla="*/ 43 w 140"/>
                  <a:gd name="T23" fmla="*/ 65 h 141"/>
                  <a:gd name="T24" fmla="*/ 33 w 140"/>
                  <a:gd name="T25" fmla="*/ 71 h 141"/>
                  <a:gd name="T26" fmla="*/ 33 w 140"/>
                  <a:gd name="T27" fmla="*/ 71 h 141"/>
                  <a:gd name="T28" fmla="*/ 0 w 140"/>
                  <a:gd name="T29" fmla="*/ 9 h 14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0" h="141">
                    <a:moveTo>
                      <a:pt x="0" y="18"/>
                    </a:moveTo>
                    <a:lnTo>
                      <a:pt x="10" y="14"/>
                    </a:lnTo>
                    <a:lnTo>
                      <a:pt x="30" y="0"/>
                    </a:lnTo>
                    <a:lnTo>
                      <a:pt x="97" y="43"/>
                    </a:lnTo>
                    <a:lnTo>
                      <a:pt x="108" y="43"/>
                    </a:lnTo>
                    <a:lnTo>
                      <a:pt x="140" y="98"/>
                    </a:lnTo>
                    <a:lnTo>
                      <a:pt x="137" y="101"/>
                    </a:lnTo>
                    <a:lnTo>
                      <a:pt x="133" y="105"/>
                    </a:lnTo>
                    <a:lnTo>
                      <a:pt x="130" y="108"/>
                    </a:lnTo>
                    <a:lnTo>
                      <a:pt x="127" y="108"/>
                    </a:lnTo>
                    <a:lnTo>
                      <a:pt x="107" y="119"/>
                    </a:lnTo>
                    <a:lnTo>
                      <a:pt x="86" y="130"/>
                    </a:lnTo>
                    <a:lnTo>
                      <a:pt x="66" y="141"/>
                    </a:lnTo>
                    <a:lnTo>
                      <a:pt x="0" y="18"/>
                    </a:lnTo>
                    <a:close/>
                  </a:path>
                </a:pathLst>
              </a:custGeom>
              <a:solidFill>
                <a:srgbClr val="F58A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84" name="Freeform 1123"/>
              <p:cNvSpPr>
                <a:spLocks/>
              </p:cNvSpPr>
              <p:nvPr/>
            </p:nvSpPr>
            <p:spPr bwMode="auto">
              <a:xfrm>
                <a:off x="3133" y="1419"/>
                <a:ext cx="72" cy="82"/>
              </a:xfrm>
              <a:custGeom>
                <a:avLst/>
                <a:gdLst>
                  <a:gd name="T0" fmla="*/ 0 w 144"/>
                  <a:gd name="T1" fmla="*/ 19 h 163"/>
                  <a:gd name="T2" fmla="*/ 6 w 144"/>
                  <a:gd name="T3" fmla="*/ 16 h 163"/>
                  <a:gd name="T4" fmla="*/ 16 w 144"/>
                  <a:gd name="T5" fmla="*/ 11 h 163"/>
                  <a:gd name="T6" fmla="*/ 26 w 144"/>
                  <a:gd name="T7" fmla="*/ 7 h 163"/>
                  <a:gd name="T8" fmla="*/ 36 w 144"/>
                  <a:gd name="T9" fmla="*/ 0 h 163"/>
                  <a:gd name="T10" fmla="*/ 41 w 144"/>
                  <a:gd name="T11" fmla="*/ 3 h 163"/>
                  <a:gd name="T12" fmla="*/ 72 w 144"/>
                  <a:gd name="T13" fmla="*/ 61 h 163"/>
                  <a:gd name="T14" fmla="*/ 64 w 144"/>
                  <a:gd name="T15" fmla="*/ 65 h 163"/>
                  <a:gd name="T16" fmla="*/ 54 w 144"/>
                  <a:gd name="T17" fmla="*/ 71 h 163"/>
                  <a:gd name="T18" fmla="*/ 46 w 144"/>
                  <a:gd name="T19" fmla="*/ 76 h 163"/>
                  <a:gd name="T20" fmla="*/ 36 w 144"/>
                  <a:gd name="T21" fmla="*/ 82 h 163"/>
                  <a:gd name="T22" fmla="*/ 36 w 144"/>
                  <a:gd name="T23" fmla="*/ 82 h 163"/>
                  <a:gd name="T24" fmla="*/ 0 w 144"/>
                  <a:gd name="T25" fmla="*/ 19 h 16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4" h="163">
                    <a:moveTo>
                      <a:pt x="0" y="38"/>
                    </a:moveTo>
                    <a:lnTo>
                      <a:pt x="11" y="32"/>
                    </a:lnTo>
                    <a:lnTo>
                      <a:pt x="31" y="22"/>
                    </a:lnTo>
                    <a:lnTo>
                      <a:pt x="51" y="14"/>
                    </a:lnTo>
                    <a:lnTo>
                      <a:pt x="71" y="0"/>
                    </a:lnTo>
                    <a:lnTo>
                      <a:pt x="81" y="5"/>
                    </a:lnTo>
                    <a:lnTo>
                      <a:pt x="144" y="121"/>
                    </a:lnTo>
                    <a:lnTo>
                      <a:pt x="127" y="130"/>
                    </a:lnTo>
                    <a:lnTo>
                      <a:pt x="107" y="141"/>
                    </a:lnTo>
                    <a:lnTo>
                      <a:pt x="91" y="152"/>
                    </a:lnTo>
                    <a:lnTo>
                      <a:pt x="71" y="163"/>
                    </a:lnTo>
                    <a:lnTo>
                      <a:pt x="0" y="38"/>
                    </a:lnTo>
                    <a:close/>
                  </a:path>
                </a:pathLst>
              </a:custGeom>
              <a:solidFill>
                <a:srgbClr val="F08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85" name="Freeform 1124"/>
              <p:cNvSpPr>
                <a:spLocks/>
              </p:cNvSpPr>
              <p:nvPr/>
            </p:nvSpPr>
            <p:spPr bwMode="auto">
              <a:xfrm>
                <a:off x="3116" y="1429"/>
                <a:ext cx="71" cy="80"/>
              </a:xfrm>
              <a:custGeom>
                <a:avLst/>
                <a:gdLst>
                  <a:gd name="T0" fmla="*/ 0 w 142"/>
                  <a:gd name="T1" fmla="*/ 20 h 161"/>
                  <a:gd name="T2" fmla="*/ 5 w 142"/>
                  <a:gd name="T3" fmla="*/ 18 h 161"/>
                  <a:gd name="T4" fmla="*/ 13 w 142"/>
                  <a:gd name="T5" fmla="*/ 12 h 161"/>
                  <a:gd name="T6" fmla="*/ 23 w 142"/>
                  <a:gd name="T7" fmla="*/ 7 h 161"/>
                  <a:gd name="T8" fmla="*/ 33 w 142"/>
                  <a:gd name="T9" fmla="*/ 2 h 161"/>
                  <a:gd name="T10" fmla="*/ 38 w 142"/>
                  <a:gd name="T11" fmla="*/ 0 h 161"/>
                  <a:gd name="T12" fmla="*/ 71 w 142"/>
                  <a:gd name="T13" fmla="*/ 61 h 161"/>
                  <a:gd name="T14" fmla="*/ 63 w 142"/>
                  <a:gd name="T15" fmla="*/ 67 h 161"/>
                  <a:gd name="T16" fmla="*/ 53 w 142"/>
                  <a:gd name="T17" fmla="*/ 72 h 161"/>
                  <a:gd name="T18" fmla="*/ 43 w 142"/>
                  <a:gd name="T19" fmla="*/ 78 h 161"/>
                  <a:gd name="T20" fmla="*/ 34 w 142"/>
                  <a:gd name="T21" fmla="*/ 80 h 161"/>
                  <a:gd name="T22" fmla="*/ 0 w 142"/>
                  <a:gd name="T23" fmla="*/ 20 h 16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2" h="161">
                    <a:moveTo>
                      <a:pt x="0" y="40"/>
                    </a:moveTo>
                    <a:lnTo>
                      <a:pt x="9" y="36"/>
                    </a:lnTo>
                    <a:lnTo>
                      <a:pt x="25" y="25"/>
                    </a:lnTo>
                    <a:lnTo>
                      <a:pt x="46" y="14"/>
                    </a:lnTo>
                    <a:lnTo>
                      <a:pt x="66" y="4"/>
                    </a:lnTo>
                    <a:lnTo>
                      <a:pt x="76" y="0"/>
                    </a:lnTo>
                    <a:lnTo>
                      <a:pt x="142" y="123"/>
                    </a:lnTo>
                    <a:lnTo>
                      <a:pt x="126" y="134"/>
                    </a:lnTo>
                    <a:lnTo>
                      <a:pt x="106" y="145"/>
                    </a:lnTo>
                    <a:lnTo>
                      <a:pt x="86" y="156"/>
                    </a:lnTo>
                    <a:lnTo>
                      <a:pt x="67" y="161"/>
                    </a:lnTo>
                    <a:lnTo>
                      <a:pt x="0" y="40"/>
                    </a:lnTo>
                    <a:close/>
                  </a:path>
                </a:pathLst>
              </a:custGeom>
              <a:solidFill>
                <a:srgbClr val="EB7B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86" name="Freeform 1125"/>
              <p:cNvSpPr>
                <a:spLocks/>
              </p:cNvSpPr>
              <p:nvPr/>
            </p:nvSpPr>
            <p:spPr bwMode="auto">
              <a:xfrm>
                <a:off x="3097" y="1438"/>
                <a:ext cx="71" cy="82"/>
              </a:xfrm>
              <a:custGeom>
                <a:avLst/>
                <a:gdLst>
                  <a:gd name="T0" fmla="*/ 0 w 142"/>
                  <a:gd name="T1" fmla="*/ 20 h 163"/>
                  <a:gd name="T2" fmla="*/ 3 w 142"/>
                  <a:gd name="T3" fmla="*/ 19 h 163"/>
                  <a:gd name="T4" fmla="*/ 13 w 142"/>
                  <a:gd name="T5" fmla="*/ 14 h 163"/>
                  <a:gd name="T6" fmla="*/ 23 w 142"/>
                  <a:gd name="T7" fmla="*/ 8 h 163"/>
                  <a:gd name="T8" fmla="*/ 31 w 142"/>
                  <a:gd name="T9" fmla="*/ 3 h 163"/>
                  <a:gd name="T10" fmla="*/ 36 w 142"/>
                  <a:gd name="T11" fmla="*/ 0 h 163"/>
                  <a:gd name="T12" fmla="*/ 71 w 142"/>
                  <a:gd name="T13" fmla="*/ 63 h 163"/>
                  <a:gd name="T14" fmla="*/ 61 w 142"/>
                  <a:gd name="T15" fmla="*/ 68 h 163"/>
                  <a:gd name="T16" fmla="*/ 51 w 142"/>
                  <a:gd name="T17" fmla="*/ 72 h 163"/>
                  <a:gd name="T18" fmla="*/ 43 w 142"/>
                  <a:gd name="T19" fmla="*/ 77 h 163"/>
                  <a:gd name="T20" fmla="*/ 34 w 142"/>
                  <a:gd name="T21" fmla="*/ 82 h 163"/>
                  <a:gd name="T22" fmla="*/ 0 w 142"/>
                  <a:gd name="T23" fmla="*/ 20 h 16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2" h="163">
                    <a:moveTo>
                      <a:pt x="0" y="40"/>
                    </a:moveTo>
                    <a:lnTo>
                      <a:pt x="5" y="38"/>
                    </a:lnTo>
                    <a:lnTo>
                      <a:pt x="25" y="27"/>
                    </a:lnTo>
                    <a:lnTo>
                      <a:pt x="45" y="16"/>
                    </a:lnTo>
                    <a:lnTo>
                      <a:pt x="61" y="5"/>
                    </a:lnTo>
                    <a:lnTo>
                      <a:pt x="71" y="0"/>
                    </a:lnTo>
                    <a:lnTo>
                      <a:pt x="142" y="125"/>
                    </a:lnTo>
                    <a:lnTo>
                      <a:pt x="122" y="136"/>
                    </a:lnTo>
                    <a:lnTo>
                      <a:pt x="102" y="143"/>
                    </a:lnTo>
                    <a:lnTo>
                      <a:pt x="85" y="154"/>
                    </a:lnTo>
                    <a:lnTo>
                      <a:pt x="68" y="163"/>
                    </a:lnTo>
                    <a:lnTo>
                      <a:pt x="0" y="40"/>
                    </a:lnTo>
                    <a:close/>
                  </a:path>
                </a:pathLst>
              </a:custGeom>
              <a:solidFill>
                <a:srgbClr val="E572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87" name="Freeform 1126"/>
              <p:cNvSpPr>
                <a:spLocks/>
              </p:cNvSpPr>
              <p:nvPr/>
            </p:nvSpPr>
            <p:spPr bwMode="auto">
              <a:xfrm>
                <a:off x="3079" y="1448"/>
                <a:ext cx="70" cy="82"/>
              </a:xfrm>
              <a:custGeom>
                <a:avLst/>
                <a:gdLst>
                  <a:gd name="T0" fmla="*/ 0 w 140"/>
                  <a:gd name="T1" fmla="*/ 21 h 163"/>
                  <a:gd name="T2" fmla="*/ 3 w 140"/>
                  <a:gd name="T3" fmla="*/ 20 h 163"/>
                  <a:gd name="T4" fmla="*/ 11 w 140"/>
                  <a:gd name="T5" fmla="*/ 15 h 163"/>
                  <a:gd name="T6" fmla="*/ 21 w 140"/>
                  <a:gd name="T7" fmla="*/ 9 h 163"/>
                  <a:gd name="T8" fmla="*/ 31 w 140"/>
                  <a:gd name="T9" fmla="*/ 4 h 163"/>
                  <a:gd name="T10" fmla="*/ 37 w 140"/>
                  <a:gd name="T11" fmla="*/ 0 h 163"/>
                  <a:gd name="T12" fmla="*/ 70 w 140"/>
                  <a:gd name="T13" fmla="*/ 61 h 163"/>
                  <a:gd name="T14" fmla="*/ 70 w 140"/>
                  <a:gd name="T15" fmla="*/ 62 h 163"/>
                  <a:gd name="T16" fmla="*/ 61 w 140"/>
                  <a:gd name="T17" fmla="*/ 67 h 163"/>
                  <a:gd name="T18" fmla="*/ 51 w 140"/>
                  <a:gd name="T19" fmla="*/ 73 h 163"/>
                  <a:gd name="T20" fmla="*/ 41 w 140"/>
                  <a:gd name="T21" fmla="*/ 78 h 163"/>
                  <a:gd name="T22" fmla="*/ 34 w 140"/>
                  <a:gd name="T23" fmla="*/ 82 h 163"/>
                  <a:gd name="T24" fmla="*/ 0 w 140"/>
                  <a:gd name="T25" fmla="*/ 21 h 16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0" h="163">
                    <a:moveTo>
                      <a:pt x="0" y="41"/>
                    </a:moveTo>
                    <a:lnTo>
                      <a:pt x="5" y="40"/>
                    </a:lnTo>
                    <a:lnTo>
                      <a:pt x="22" y="29"/>
                    </a:lnTo>
                    <a:lnTo>
                      <a:pt x="42" y="18"/>
                    </a:lnTo>
                    <a:lnTo>
                      <a:pt x="62" y="7"/>
                    </a:lnTo>
                    <a:lnTo>
                      <a:pt x="73" y="0"/>
                    </a:lnTo>
                    <a:lnTo>
                      <a:pt x="140" y="121"/>
                    </a:lnTo>
                    <a:lnTo>
                      <a:pt x="139" y="123"/>
                    </a:lnTo>
                    <a:lnTo>
                      <a:pt x="122" y="134"/>
                    </a:lnTo>
                    <a:lnTo>
                      <a:pt x="102" y="145"/>
                    </a:lnTo>
                    <a:lnTo>
                      <a:pt x="82" y="155"/>
                    </a:lnTo>
                    <a:lnTo>
                      <a:pt x="67" y="163"/>
                    </a:lnTo>
                    <a:lnTo>
                      <a:pt x="0" y="41"/>
                    </a:lnTo>
                    <a:close/>
                  </a:path>
                </a:pathLst>
              </a:custGeom>
              <a:solidFill>
                <a:srgbClr val="DE6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88" name="Freeform 1127"/>
              <p:cNvSpPr>
                <a:spLocks/>
              </p:cNvSpPr>
              <p:nvPr/>
            </p:nvSpPr>
            <p:spPr bwMode="auto">
              <a:xfrm>
                <a:off x="3060" y="1458"/>
                <a:ext cx="72" cy="83"/>
              </a:xfrm>
              <a:custGeom>
                <a:avLst/>
                <a:gdLst>
                  <a:gd name="T0" fmla="*/ 0 w 144"/>
                  <a:gd name="T1" fmla="*/ 20 h 164"/>
                  <a:gd name="T2" fmla="*/ 2 w 144"/>
                  <a:gd name="T3" fmla="*/ 19 h 164"/>
                  <a:gd name="T4" fmla="*/ 12 w 144"/>
                  <a:gd name="T5" fmla="*/ 15 h 164"/>
                  <a:gd name="T6" fmla="*/ 22 w 144"/>
                  <a:gd name="T7" fmla="*/ 10 h 164"/>
                  <a:gd name="T8" fmla="*/ 31 w 144"/>
                  <a:gd name="T9" fmla="*/ 5 h 164"/>
                  <a:gd name="T10" fmla="*/ 38 w 144"/>
                  <a:gd name="T11" fmla="*/ 0 h 164"/>
                  <a:gd name="T12" fmla="*/ 72 w 144"/>
                  <a:gd name="T13" fmla="*/ 62 h 164"/>
                  <a:gd name="T14" fmla="*/ 71 w 144"/>
                  <a:gd name="T15" fmla="*/ 63 h 164"/>
                  <a:gd name="T16" fmla="*/ 61 w 144"/>
                  <a:gd name="T17" fmla="*/ 68 h 164"/>
                  <a:gd name="T18" fmla="*/ 51 w 144"/>
                  <a:gd name="T19" fmla="*/ 74 h 164"/>
                  <a:gd name="T20" fmla="*/ 41 w 144"/>
                  <a:gd name="T21" fmla="*/ 79 h 164"/>
                  <a:gd name="T22" fmla="*/ 36 w 144"/>
                  <a:gd name="T23" fmla="*/ 83 h 164"/>
                  <a:gd name="T24" fmla="*/ 0 w 144"/>
                  <a:gd name="T25" fmla="*/ 20 h 16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4" h="164">
                    <a:moveTo>
                      <a:pt x="0" y="40"/>
                    </a:moveTo>
                    <a:lnTo>
                      <a:pt x="4" y="38"/>
                    </a:lnTo>
                    <a:lnTo>
                      <a:pt x="24" y="30"/>
                    </a:lnTo>
                    <a:lnTo>
                      <a:pt x="44" y="20"/>
                    </a:lnTo>
                    <a:lnTo>
                      <a:pt x="61" y="9"/>
                    </a:lnTo>
                    <a:lnTo>
                      <a:pt x="76" y="0"/>
                    </a:lnTo>
                    <a:lnTo>
                      <a:pt x="144" y="123"/>
                    </a:lnTo>
                    <a:lnTo>
                      <a:pt x="141" y="125"/>
                    </a:lnTo>
                    <a:lnTo>
                      <a:pt x="121" y="135"/>
                    </a:lnTo>
                    <a:lnTo>
                      <a:pt x="101" y="146"/>
                    </a:lnTo>
                    <a:lnTo>
                      <a:pt x="81" y="157"/>
                    </a:lnTo>
                    <a:lnTo>
                      <a:pt x="71" y="164"/>
                    </a:lnTo>
                    <a:lnTo>
                      <a:pt x="0" y="40"/>
                    </a:lnTo>
                    <a:close/>
                  </a:path>
                </a:pathLst>
              </a:custGeom>
              <a:solidFill>
                <a:srgbClr val="D961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89" name="Freeform 1128"/>
              <p:cNvSpPr>
                <a:spLocks/>
              </p:cNvSpPr>
              <p:nvPr/>
            </p:nvSpPr>
            <p:spPr bwMode="auto">
              <a:xfrm>
                <a:off x="3040" y="1469"/>
                <a:ext cx="72" cy="82"/>
              </a:xfrm>
              <a:custGeom>
                <a:avLst/>
                <a:gdLst>
                  <a:gd name="T0" fmla="*/ 0 w 144"/>
                  <a:gd name="T1" fmla="*/ 19 h 163"/>
                  <a:gd name="T2" fmla="*/ 1 w 144"/>
                  <a:gd name="T3" fmla="*/ 19 h 163"/>
                  <a:gd name="T4" fmla="*/ 11 w 144"/>
                  <a:gd name="T5" fmla="*/ 14 h 163"/>
                  <a:gd name="T6" fmla="*/ 21 w 144"/>
                  <a:gd name="T7" fmla="*/ 9 h 163"/>
                  <a:gd name="T8" fmla="*/ 31 w 144"/>
                  <a:gd name="T9" fmla="*/ 5 h 163"/>
                  <a:gd name="T10" fmla="*/ 39 w 144"/>
                  <a:gd name="T11" fmla="*/ 0 h 163"/>
                  <a:gd name="T12" fmla="*/ 72 w 144"/>
                  <a:gd name="T13" fmla="*/ 61 h 163"/>
                  <a:gd name="T14" fmla="*/ 70 w 144"/>
                  <a:gd name="T15" fmla="*/ 63 h 163"/>
                  <a:gd name="T16" fmla="*/ 60 w 144"/>
                  <a:gd name="T17" fmla="*/ 68 h 163"/>
                  <a:gd name="T18" fmla="*/ 51 w 144"/>
                  <a:gd name="T19" fmla="*/ 74 h 163"/>
                  <a:gd name="T20" fmla="*/ 41 w 144"/>
                  <a:gd name="T21" fmla="*/ 79 h 163"/>
                  <a:gd name="T22" fmla="*/ 35 w 144"/>
                  <a:gd name="T23" fmla="*/ 82 h 163"/>
                  <a:gd name="T24" fmla="*/ 0 w 144"/>
                  <a:gd name="T25" fmla="*/ 19 h 16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4" h="163">
                    <a:moveTo>
                      <a:pt x="0" y="38"/>
                    </a:moveTo>
                    <a:lnTo>
                      <a:pt x="2" y="38"/>
                    </a:lnTo>
                    <a:lnTo>
                      <a:pt x="22" y="28"/>
                    </a:lnTo>
                    <a:lnTo>
                      <a:pt x="42" y="17"/>
                    </a:lnTo>
                    <a:lnTo>
                      <a:pt x="62" y="9"/>
                    </a:lnTo>
                    <a:lnTo>
                      <a:pt x="77" y="0"/>
                    </a:lnTo>
                    <a:lnTo>
                      <a:pt x="144" y="122"/>
                    </a:lnTo>
                    <a:lnTo>
                      <a:pt x="139" y="125"/>
                    </a:lnTo>
                    <a:lnTo>
                      <a:pt x="119" y="136"/>
                    </a:lnTo>
                    <a:lnTo>
                      <a:pt x="102" y="147"/>
                    </a:lnTo>
                    <a:lnTo>
                      <a:pt x="82" y="158"/>
                    </a:lnTo>
                    <a:lnTo>
                      <a:pt x="70" y="163"/>
                    </a:lnTo>
                    <a:lnTo>
                      <a:pt x="0" y="38"/>
                    </a:lnTo>
                    <a:close/>
                  </a:path>
                </a:pathLst>
              </a:custGeom>
              <a:solidFill>
                <a:srgbClr val="D65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90" name="Freeform 1129"/>
              <p:cNvSpPr>
                <a:spLocks/>
              </p:cNvSpPr>
              <p:nvPr/>
            </p:nvSpPr>
            <p:spPr bwMode="auto">
              <a:xfrm>
                <a:off x="3023" y="1478"/>
                <a:ext cx="72" cy="82"/>
              </a:xfrm>
              <a:custGeom>
                <a:avLst/>
                <a:gdLst>
                  <a:gd name="T0" fmla="*/ 0 w 144"/>
                  <a:gd name="T1" fmla="*/ 21 h 162"/>
                  <a:gd name="T2" fmla="*/ 0 w 144"/>
                  <a:gd name="T3" fmla="*/ 21 h 162"/>
                  <a:gd name="T4" fmla="*/ 10 w 144"/>
                  <a:gd name="T5" fmla="*/ 15 h 162"/>
                  <a:gd name="T6" fmla="*/ 19 w 144"/>
                  <a:gd name="T7" fmla="*/ 10 h 162"/>
                  <a:gd name="T8" fmla="*/ 29 w 144"/>
                  <a:gd name="T9" fmla="*/ 5 h 162"/>
                  <a:gd name="T10" fmla="*/ 37 w 144"/>
                  <a:gd name="T11" fmla="*/ 0 h 162"/>
                  <a:gd name="T12" fmla="*/ 72 w 144"/>
                  <a:gd name="T13" fmla="*/ 63 h 162"/>
                  <a:gd name="T14" fmla="*/ 69 w 144"/>
                  <a:gd name="T15" fmla="*/ 65 h 162"/>
                  <a:gd name="T16" fmla="*/ 59 w 144"/>
                  <a:gd name="T17" fmla="*/ 70 h 162"/>
                  <a:gd name="T18" fmla="*/ 49 w 144"/>
                  <a:gd name="T19" fmla="*/ 76 h 162"/>
                  <a:gd name="T20" fmla="*/ 39 w 144"/>
                  <a:gd name="T21" fmla="*/ 79 h 162"/>
                  <a:gd name="T22" fmla="*/ 34 w 144"/>
                  <a:gd name="T23" fmla="*/ 82 h 162"/>
                  <a:gd name="T24" fmla="*/ 0 w 144"/>
                  <a:gd name="T25" fmla="*/ 21 h 1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4" h="162">
                    <a:moveTo>
                      <a:pt x="0" y="41"/>
                    </a:moveTo>
                    <a:lnTo>
                      <a:pt x="0" y="41"/>
                    </a:lnTo>
                    <a:lnTo>
                      <a:pt x="20" y="30"/>
                    </a:lnTo>
                    <a:lnTo>
                      <a:pt x="37" y="19"/>
                    </a:lnTo>
                    <a:lnTo>
                      <a:pt x="57" y="9"/>
                    </a:lnTo>
                    <a:lnTo>
                      <a:pt x="73" y="0"/>
                    </a:lnTo>
                    <a:lnTo>
                      <a:pt x="144" y="124"/>
                    </a:lnTo>
                    <a:lnTo>
                      <a:pt x="137" y="128"/>
                    </a:lnTo>
                    <a:lnTo>
                      <a:pt x="117" y="139"/>
                    </a:lnTo>
                    <a:lnTo>
                      <a:pt x="97" y="150"/>
                    </a:lnTo>
                    <a:lnTo>
                      <a:pt x="77" y="157"/>
                    </a:lnTo>
                    <a:lnTo>
                      <a:pt x="68" y="162"/>
                    </a:lnTo>
                    <a:lnTo>
                      <a:pt x="0" y="41"/>
                    </a:lnTo>
                    <a:close/>
                  </a:path>
                </a:pathLst>
              </a:custGeom>
              <a:solidFill>
                <a:srgbClr val="CF5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91" name="Freeform 1130"/>
              <p:cNvSpPr>
                <a:spLocks/>
              </p:cNvSpPr>
              <p:nvPr/>
            </p:nvSpPr>
            <p:spPr bwMode="auto">
              <a:xfrm>
                <a:off x="3005" y="1488"/>
                <a:ext cx="71" cy="82"/>
              </a:xfrm>
              <a:custGeom>
                <a:avLst/>
                <a:gdLst>
                  <a:gd name="T0" fmla="*/ 0 w 142"/>
                  <a:gd name="T1" fmla="*/ 21 h 163"/>
                  <a:gd name="T2" fmla="*/ 9 w 142"/>
                  <a:gd name="T3" fmla="*/ 17 h 163"/>
                  <a:gd name="T4" fmla="*/ 19 w 142"/>
                  <a:gd name="T5" fmla="*/ 11 h 163"/>
                  <a:gd name="T6" fmla="*/ 29 w 142"/>
                  <a:gd name="T7" fmla="*/ 6 h 163"/>
                  <a:gd name="T8" fmla="*/ 36 w 142"/>
                  <a:gd name="T9" fmla="*/ 0 h 163"/>
                  <a:gd name="T10" fmla="*/ 71 w 142"/>
                  <a:gd name="T11" fmla="*/ 63 h 163"/>
                  <a:gd name="T12" fmla="*/ 67 w 142"/>
                  <a:gd name="T13" fmla="*/ 66 h 163"/>
                  <a:gd name="T14" fmla="*/ 57 w 142"/>
                  <a:gd name="T15" fmla="*/ 69 h 163"/>
                  <a:gd name="T16" fmla="*/ 49 w 142"/>
                  <a:gd name="T17" fmla="*/ 75 h 163"/>
                  <a:gd name="T18" fmla="*/ 39 w 142"/>
                  <a:gd name="T19" fmla="*/ 80 h 163"/>
                  <a:gd name="T20" fmla="*/ 35 w 142"/>
                  <a:gd name="T21" fmla="*/ 82 h 163"/>
                  <a:gd name="T22" fmla="*/ 0 w 142"/>
                  <a:gd name="T23" fmla="*/ 21 h 16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2" h="163">
                    <a:moveTo>
                      <a:pt x="0" y="42"/>
                    </a:moveTo>
                    <a:lnTo>
                      <a:pt x="17" y="33"/>
                    </a:lnTo>
                    <a:lnTo>
                      <a:pt x="37" y="22"/>
                    </a:lnTo>
                    <a:lnTo>
                      <a:pt x="57" y="11"/>
                    </a:lnTo>
                    <a:lnTo>
                      <a:pt x="72" y="0"/>
                    </a:lnTo>
                    <a:lnTo>
                      <a:pt x="142" y="125"/>
                    </a:lnTo>
                    <a:lnTo>
                      <a:pt x="134" y="131"/>
                    </a:lnTo>
                    <a:lnTo>
                      <a:pt x="114" y="138"/>
                    </a:lnTo>
                    <a:lnTo>
                      <a:pt x="97" y="149"/>
                    </a:lnTo>
                    <a:lnTo>
                      <a:pt x="77" y="160"/>
                    </a:lnTo>
                    <a:lnTo>
                      <a:pt x="69" y="163"/>
                    </a:lnTo>
                    <a:lnTo>
                      <a:pt x="0" y="42"/>
                    </a:lnTo>
                    <a:close/>
                  </a:path>
                </a:pathLst>
              </a:custGeom>
              <a:solidFill>
                <a:srgbClr val="C94A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92" name="Freeform 1131"/>
              <p:cNvSpPr>
                <a:spLocks/>
              </p:cNvSpPr>
              <p:nvPr/>
            </p:nvSpPr>
            <p:spPr bwMode="auto">
              <a:xfrm>
                <a:off x="2986" y="1499"/>
                <a:ext cx="71" cy="81"/>
              </a:xfrm>
              <a:custGeom>
                <a:avLst/>
                <a:gdLst>
                  <a:gd name="T0" fmla="*/ 0 w 142"/>
                  <a:gd name="T1" fmla="*/ 21 h 163"/>
                  <a:gd name="T2" fmla="*/ 9 w 142"/>
                  <a:gd name="T3" fmla="*/ 16 h 163"/>
                  <a:gd name="T4" fmla="*/ 17 w 142"/>
                  <a:gd name="T5" fmla="*/ 11 h 163"/>
                  <a:gd name="T6" fmla="*/ 27 w 142"/>
                  <a:gd name="T7" fmla="*/ 5 h 163"/>
                  <a:gd name="T8" fmla="*/ 37 w 142"/>
                  <a:gd name="T9" fmla="*/ 0 h 163"/>
                  <a:gd name="T10" fmla="*/ 71 w 142"/>
                  <a:gd name="T11" fmla="*/ 60 h 163"/>
                  <a:gd name="T12" fmla="*/ 67 w 142"/>
                  <a:gd name="T13" fmla="*/ 63 h 163"/>
                  <a:gd name="T14" fmla="*/ 57 w 142"/>
                  <a:gd name="T15" fmla="*/ 69 h 163"/>
                  <a:gd name="T16" fmla="*/ 47 w 142"/>
                  <a:gd name="T17" fmla="*/ 74 h 163"/>
                  <a:gd name="T18" fmla="*/ 37 w 142"/>
                  <a:gd name="T19" fmla="*/ 79 h 163"/>
                  <a:gd name="T20" fmla="*/ 34 w 142"/>
                  <a:gd name="T21" fmla="*/ 81 h 163"/>
                  <a:gd name="T22" fmla="*/ 0 w 142"/>
                  <a:gd name="T23" fmla="*/ 21 h 16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2" h="163">
                    <a:moveTo>
                      <a:pt x="0" y="42"/>
                    </a:moveTo>
                    <a:lnTo>
                      <a:pt x="17" y="33"/>
                    </a:lnTo>
                    <a:lnTo>
                      <a:pt x="34" y="22"/>
                    </a:lnTo>
                    <a:lnTo>
                      <a:pt x="54" y="11"/>
                    </a:lnTo>
                    <a:lnTo>
                      <a:pt x="74" y="0"/>
                    </a:lnTo>
                    <a:lnTo>
                      <a:pt x="142" y="121"/>
                    </a:lnTo>
                    <a:lnTo>
                      <a:pt x="134" y="127"/>
                    </a:lnTo>
                    <a:lnTo>
                      <a:pt x="114" y="138"/>
                    </a:lnTo>
                    <a:lnTo>
                      <a:pt x="94" y="148"/>
                    </a:lnTo>
                    <a:lnTo>
                      <a:pt x="74" y="159"/>
                    </a:lnTo>
                    <a:lnTo>
                      <a:pt x="67" y="163"/>
                    </a:lnTo>
                    <a:lnTo>
                      <a:pt x="0" y="42"/>
                    </a:lnTo>
                    <a:close/>
                  </a:path>
                </a:pathLst>
              </a:custGeom>
              <a:solidFill>
                <a:srgbClr val="C44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93" name="Freeform 1132"/>
              <p:cNvSpPr>
                <a:spLocks/>
              </p:cNvSpPr>
              <p:nvPr/>
            </p:nvSpPr>
            <p:spPr bwMode="auto">
              <a:xfrm>
                <a:off x="2968" y="1509"/>
                <a:ext cx="71" cy="81"/>
              </a:xfrm>
              <a:custGeom>
                <a:avLst/>
                <a:gdLst>
                  <a:gd name="T0" fmla="*/ 0 w 142"/>
                  <a:gd name="T1" fmla="*/ 19 h 163"/>
                  <a:gd name="T2" fmla="*/ 7 w 142"/>
                  <a:gd name="T3" fmla="*/ 15 h 163"/>
                  <a:gd name="T4" fmla="*/ 17 w 142"/>
                  <a:gd name="T5" fmla="*/ 12 h 163"/>
                  <a:gd name="T6" fmla="*/ 27 w 142"/>
                  <a:gd name="T7" fmla="*/ 6 h 163"/>
                  <a:gd name="T8" fmla="*/ 35 w 142"/>
                  <a:gd name="T9" fmla="*/ 1 h 163"/>
                  <a:gd name="T10" fmla="*/ 37 w 142"/>
                  <a:gd name="T11" fmla="*/ 0 h 163"/>
                  <a:gd name="T12" fmla="*/ 71 w 142"/>
                  <a:gd name="T13" fmla="*/ 60 h 163"/>
                  <a:gd name="T14" fmla="*/ 65 w 142"/>
                  <a:gd name="T15" fmla="*/ 64 h 163"/>
                  <a:gd name="T16" fmla="*/ 55 w 142"/>
                  <a:gd name="T17" fmla="*/ 69 h 163"/>
                  <a:gd name="T18" fmla="*/ 45 w 142"/>
                  <a:gd name="T19" fmla="*/ 75 h 163"/>
                  <a:gd name="T20" fmla="*/ 37 w 142"/>
                  <a:gd name="T21" fmla="*/ 80 h 163"/>
                  <a:gd name="T22" fmla="*/ 34 w 142"/>
                  <a:gd name="T23" fmla="*/ 81 h 163"/>
                  <a:gd name="T24" fmla="*/ 0 w 142"/>
                  <a:gd name="T25" fmla="*/ 19 h 16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2" h="163">
                    <a:moveTo>
                      <a:pt x="0" y="38"/>
                    </a:moveTo>
                    <a:lnTo>
                      <a:pt x="13" y="31"/>
                    </a:lnTo>
                    <a:lnTo>
                      <a:pt x="33" y="24"/>
                    </a:lnTo>
                    <a:lnTo>
                      <a:pt x="53" y="13"/>
                    </a:lnTo>
                    <a:lnTo>
                      <a:pt x="70" y="2"/>
                    </a:lnTo>
                    <a:lnTo>
                      <a:pt x="73" y="0"/>
                    </a:lnTo>
                    <a:lnTo>
                      <a:pt x="142" y="121"/>
                    </a:lnTo>
                    <a:lnTo>
                      <a:pt x="130" y="128"/>
                    </a:lnTo>
                    <a:lnTo>
                      <a:pt x="110" y="139"/>
                    </a:lnTo>
                    <a:lnTo>
                      <a:pt x="90" y="150"/>
                    </a:lnTo>
                    <a:lnTo>
                      <a:pt x="73" y="161"/>
                    </a:lnTo>
                    <a:lnTo>
                      <a:pt x="68" y="163"/>
                    </a:lnTo>
                    <a:lnTo>
                      <a:pt x="0" y="38"/>
                    </a:lnTo>
                    <a:close/>
                  </a:path>
                </a:pathLst>
              </a:custGeom>
              <a:solidFill>
                <a:srgbClr val="BF38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94" name="Freeform 1133"/>
              <p:cNvSpPr>
                <a:spLocks/>
              </p:cNvSpPr>
              <p:nvPr/>
            </p:nvSpPr>
            <p:spPr bwMode="auto">
              <a:xfrm>
                <a:off x="2949" y="1520"/>
                <a:ext cx="71" cy="81"/>
              </a:xfrm>
              <a:custGeom>
                <a:avLst/>
                <a:gdLst>
                  <a:gd name="T0" fmla="*/ 0 w 142"/>
                  <a:gd name="T1" fmla="*/ 19 h 162"/>
                  <a:gd name="T2" fmla="*/ 6 w 142"/>
                  <a:gd name="T3" fmla="*/ 15 h 162"/>
                  <a:gd name="T4" fmla="*/ 16 w 142"/>
                  <a:gd name="T5" fmla="*/ 10 h 162"/>
                  <a:gd name="T6" fmla="*/ 26 w 142"/>
                  <a:gd name="T7" fmla="*/ 5 h 162"/>
                  <a:gd name="T8" fmla="*/ 36 w 142"/>
                  <a:gd name="T9" fmla="*/ 1 h 162"/>
                  <a:gd name="T10" fmla="*/ 38 w 142"/>
                  <a:gd name="T11" fmla="*/ 0 h 162"/>
                  <a:gd name="T12" fmla="*/ 71 w 142"/>
                  <a:gd name="T13" fmla="*/ 61 h 162"/>
                  <a:gd name="T14" fmla="*/ 65 w 142"/>
                  <a:gd name="T15" fmla="*/ 64 h 162"/>
                  <a:gd name="T16" fmla="*/ 56 w 142"/>
                  <a:gd name="T17" fmla="*/ 70 h 162"/>
                  <a:gd name="T18" fmla="*/ 46 w 142"/>
                  <a:gd name="T19" fmla="*/ 75 h 162"/>
                  <a:gd name="T20" fmla="*/ 36 w 142"/>
                  <a:gd name="T21" fmla="*/ 81 h 162"/>
                  <a:gd name="T22" fmla="*/ 35 w 142"/>
                  <a:gd name="T23" fmla="*/ 81 h 162"/>
                  <a:gd name="T24" fmla="*/ 0 w 142"/>
                  <a:gd name="T25" fmla="*/ 19 h 1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2" h="162">
                    <a:moveTo>
                      <a:pt x="0" y="38"/>
                    </a:moveTo>
                    <a:lnTo>
                      <a:pt x="12" y="30"/>
                    </a:lnTo>
                    <a:lnTo>
                      <a:pt x="32" y="20"/>
                    </a:lnTo>
                    <a:lnTo>
                      <a:pt x="52" y="9"/>
                    </a:lnTo>
                    <a:lnTo>
                      <a:pt x="72" y="2"/>
                    </a:lnTo>
                    <a:lnTo>
                      <a:pt x="75" y="0"/>
                    </a:lnTo>
                    <a:lnTo>
                      <a:pt x="142" y="121"/>
                    </a:lnTo>
                    <a:lnTo>
                      <a:pt x="129" y="128"/>
                    </a:lnTo>
                    <a:lnTo>
                      <a:pt x="112" y="139"/>
                    </a:lnTo>
                    <a:lnTo>
                      <a:pt x="92" y="150"/>
                    </a:lnTo>
                    <a:lnTo>
                      <a:pt x="72" y="161"/>
                    </a:lnTo>
                    <a:lnTo>
                      <a:pt x="69" y="162"/>
                    </a:lnTo>
                    <a:lnTo>
                      <a:pt x="0" y="38"/>
                    </a:lnTo>
                    <a:close/>
                  </a:path>
                </a:pathLst>
              </a:custGeom>
              <a:solidFill>
                <a:srgbClr val="BA3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95" name="Freeform 1134"/>
              <p:cNvSpPr>
                <a:spLocks/>
              </p:cNvSpPr>
              <p:nvPr/>
            </p:nvSpPr>
            <p:spPr bwMode="auto">
              <a:xfrm>
                <a:off x="2930" y="1528"/>
                <a:ext cx="72" cy="81"/>
              </a:xfrm>
              <a:custGeom>
                <a:avLst/>
                <a:gdLst>
                  <a:gd name="T0" fmla="*/ 0 w 144"/>
                  <a:gd name="T1" fmla="*/ 21 h 163"/>
                  <a:gd name="T2" fmla="*/ 6 w 144"/>
                  <a:gd name="T3" fmla="*/ 18 h 163"/>
                  <a:gd name="T4" fmla="*/ 16 w 144"/>
                  <a:gd name="T5" fmla="*/ 12 h 163"/>
                  <a:gd name="T6" fmla="*/ 25 w 144"/>
                  <a:gd name="T7" fmla="*/ 7 h 163"/>
                  <a:gd name="T8" fmla="*/ 35 w 144"/>
                  <a:gd name="T9" fmla="*/ 2 h 163"/>
                  <a:gd name="T10" fmla="*/ 38 w 144"/>
                  <a:gd name="T11" fmla="*/ 0 h 163"/>
                  <a:gd name="T12" fmla="*/ 72 w 144"/>
                  <a:gd name="T13" fmla="*/ 62 h 163"/>
                  <a:gd name="T14" fmla="*/ 65 w 144"/>
                  <a:gd name="T15" fmla="*/ 67 h 163"/>
                  <a:gd name="T16" fmla="*/ 55 w 144"/>
                  <a:gd name="T17" fmla="*/ 72 h 163"/>
                  <a:gd name="T18" fmla="*/ 38 w 144"/>
                  <a:gd name="T19" fmla="*/ 81 h 163"/>
                  <a:gd name="T20" fmla="*/ 34 w 144"/>
                  <a:gd name="T21" fmla="*/ 81 h 163"/>
                  <a:gd name="T22" fmla="*/ 0 w 144"/>
                  <a:gd name="T23" fmla="*/ 21 h 16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63">
                    <a:moveTo>
                      <a:pt x="0" y="42"/>
                    </a:moveTo>
                    <a:lnTo>
                      <a:pt x="12" y="36"/>
                    </a:lnTo>
                    <a:lnTo>
                      <a:pt x="32" y="25"/>
                    </a:lnTo>
                    <a:lnTo>
                      <a:pt x="49" y="14"/>
                    </a:lnTo>
                    <a:lnTo>
                      <a:pt x="69" y="4"/>
                    </a:lnTo>
                    <a:lnTo>
                      <a:pt x="76" y="0"/>
                    </a:lnTo>
                    <a:lnTo>
                      <a:pt x="144" y="125"/>
                    </a:lnTo>
                    <a:lnTo>
                      <a:pt x="129" y="134"/>
                    </a:lnTo>
                    <a:lnTo>
                      <a:pt x="109" y="145"/>
                    </a:lnTo>
                    <a:lnTo>
                      <a:pt x="76" y="163"/>
                    </a:lnTo>
                    <a:lnTo>
                      <a:pt x="67" y="163"/>
                    </a:lnTo>
                    <a:lnTo>
                      <a:pt x="0" y="42"/>
                    </a:lnTo>
                    <a:close/>
                  </a:path>
                </a:pathLst>
              </a:custGeom>
              <a:solidFill>
                <a:srgbClr val="B52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96" name="Freeform 1135"/>
              <p:cNvSpPr>
                <a:spLocks/>
              </p:cNvSpPr>
              <p:nvPr/>
            </p:nvSpPr>
            <p:spPr bwMode="auto">
              <a:xfrm>
                <a:off x="2913" y="1539"/>
                <a:ext cx="70" cy="70"/>
              </a:xfrm>
              <a:custGeom>
                <a:avLst/>
                <a:gdLst>
                  <a:gd name="T0" fmla="*/ 0 w 141"/>
                  <a:gd name="T1" fmla="*/ 19 h 141"/>
                  <a:gd name="T2" fmla="*/ 3 w 141"/>
                  <a:gd name="T3" fmla="*/ 18 h 141"/>
                  <a:gd name="T4" fmla="*/ 13 w 141"/>
                  <a:gd name="T5" fmla="*/ 12 h 141"/>
                  <a:gd name="T6" fmla="*/ 23 w 141"/>
                  <a:gd name="T7" fmla="*/ 7 h 141"/>
                  <a:gd name="T8" fmla="*/ 33 w 141"/>
                  <a:gd name="T9" fmla="*/ 1 h 141"/>
                  <a:gd name="T10" fmla="*/ 36 w 141"/>
                  <a:gd name="T11" fmla="*/ 0 h 141"/>
                  <a:gd name="T12" fmla="*/ 70 w 141"/>
                  <a:gd name="T13" fmla="*/ 62 h 141"/>
                  <a:gd name="T14" fmla="*/ 55 w 141"/>
                  <a:gd name="T15" fmla="*/ 70 h 141"/>
                  <a:gd name="T16" fmla="*/ 27 w 141"/>
                  <a:gd name="T17" fmla="*/ 70 h 141"/>
                  <a:gd name="T18" fmla="*/ 0 w 141"/>
                  <a:gd name="T19" fmla="*/ 19 h 1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1" h="141">
                    <a:moveTo>
                      <a:pt x="0" y="39"/>
                    </a:moveTo>
                    <a:lnTo>
                      <a:pt x="7" y="36"/>
                    </a:lnTo>
                    <a:lnTo>
                      <a:pt x="27" y="25"/>
                    </a:lnTo>
                    <a:lnTo>
                      <a:pt x="47" y="14"/>
                    </a:lnTo>
                    <a:lnTo>
                      <a:pt x="67" y="3"/>
                    </a:lnTo>
                    <a:lnTo>
                      <a:pt x="72" y="0"/>
                    </a:lnTo>
                    <a:lnTo>
                      <a:pt x="141" y="124"/>
                    </a:lnTo>
                    <a:lnTo>
                      <a:pt x="111" y="141"/>
                    </a:lnTo>
                    <a:lnTo>
                      <a:pt x="55" y="141"/>
                    </a:lnTo>
                    <a:lnTo>
                      <a:pt x="0" y="39"/>
                    </a:lnTo>
                    <a:close/>
                  </a:path>
                </a:pathLst>
              </a:custGeom>
              <a:solidFill>
                <a:srgbClr val="B021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97" name="Freeform 1136"/>
              <p:cNvSpPr>
                <a:spLocks/>
              </p:cNvSpPr>
              <p:nvPr/>
            </p:nvSpPr>
            <p:spPr bwMode="auto">
              <a:xfrm>
                <a:off x="2893" y="1549"/>
                <a:ext cx="71" cy="60"/>
              </a:xfrm>
              <a:custGeom>
                <a:avLst/>
                <a:gdLst>
                  <a:gd name="T0" fmla="*/ 0 w 140"/>
                  <a:gd name="T1" fmla="*/ 19 h 121"/>
                  <a:gd name="T2" fmla="*/ 4 w 140"/>
                  <a:gd name="T3" fmla="*/ 19 h 121"/>
                  <a:gd name="T4" fmla="*/ 14 w 140"/>
                  <a:gd name="T5" fmla="*/ 13 h 121"/>
                  <a:gd name="T6" fmla="*/ 23 w 140"/>
                  <a:gd name="T7" fmla="*/ 8 h 121"/>
                  <a:gd name="T8" fmla="*/ 33 w 140"/>
                  <a:gd name="T9" fmla="*/ 2 h 121"/>
                  <a:gd name="T10" fmla="*/ 37 w 140"/>
                  <a:gd name="T11" fmla="*/ 0 h 121"/>
                  <a:gd name="T12" fmla="*/ 71 w 140"/>
                  <a:gd name="T13" fmla="*/ 60 h 121"/>
                  <a:gd name="T14" fmla="*/ 23 w 140"/>
                  <a:gd name="T15" fmla="*/ 60 h 121"/>
                  <a:gd name="T16" fmla="*/ 0 w 140"/>
                  <a:gd name="T17" fmla="*/ 19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0" h="121">
                    <a:moveTo>
                      <a:pt x="0" y="39"/>
                    </a:moveTo>
                    <a:lnTo>
                      <a:pt x="8" y="38"/>
                    </a:lnTo>
                    <a:lnTo>
                      <a:pt x="28" y="27"/>
                    </a:lnTo>
                    <a:lnTo>
                      <a:pt x="45" y="16"/>
                    </a:lnTo>
                    <a:lnTo>
                      <a:pt x="65" y="5"/>
                    </a:lnTo>
                    <a:lnTo>
                      <a:pt x="73" y="0"/>
                    </a:lnTo>
                    <a:lnTo>
                      <a:pt x="140" y="121"/>
                    </a:lnTo>
                    <a:lnTo>
                      <a:pt x="45" y="121"/>
                    </a:lnTo>
                    <a:lnTo>
                      <a:pt x="0" y="39"/>
                    </a:lnTo>
                    <a:close/>
                  </a:path>
                </a:pathLst>
              </a:custGeom>
              <a:solidFill>
                <a:srgbClr val="AB1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98" name="Freeform 1137"/>
              <p:cNvSpPr>
                <a:spLocks/>
              </p:cNvSpPr>
              <p:nvPr/>
            </p:nvSpPr>
            <p:spPr bwMode="auto">
              <a:xfrm>
                <a:off x="2878" y="1559"/>
                <a:ext cx="62" cy="50"/>
              </a:xfrm>
              <a:custGeom>
                <a:avLst/>
                <a:gdLst>
                  <a:gd name="T0" fmla="*/ 15 w 125"/>
                  <a:gd name="T1" fmla="*/ 50 h 102"/>
                  <a:gd name="T2" fmla="*/ 0 w 125"/>
                  <a:gd name="T3" fmla="*/ 18 h 102"/>
                  <a:gd name="T4" fmla="*/ 10 w 125"/>
                  <a:gd name="T5" fmla="*/ 13 h 102"/>
                  <a:gd name="T6" fmla="*/ 20 w 125"/>
                  <a:gd name="T7" fmla="*/ 9 h 102"/>
                  <a:gd name="T8" fmla="*/ 30 w 125"/>
                  <a:gd name="T9" fmla="*/ 4 h 102"/>
                  <a:gd name="T10" fmla="*/ 35 w 125"/>
                  <a:gd name="T11" fmla="*/ 0 h 102"/>
                  <a:gd name="T12" fmla="*/ 62 w 125"/>
                  <a:gd name="T13" fmla="*/ 50 h 102"/>
                  <a:gd name="T14" fmla="*/ 15 w 125"/>
                  <a:gd name="T15" fmla="*/ 50 h 10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5" h="102">
                    <a:moveTo>
                      <a:pt x="30" y="102"/>
                    </a:moveTo>
                    <a:lnTo>
                      <a:pt x="0" y="37"/>
                    </a:lnTo>
                    <a:lnTo>
                      <a:pt x="20" y="26"/>
                    </a:lnTo>
                    <a:lnTo>
                      <a:pt x="40" y="19"/>
                    </a:lnTo>
                    <a:lnTo>
                      <a:pt x="60" y="8"/>
                    </a:lnTo>
                    <a:lnTo>
                      <a:pt x="70" y="0"/>
                    </a:lnTo>
                    <a:lnTo>
                      <a:pt x="125" y="102"/>
                    </a:lnTo>
                    <a:lnTo>
                      <a:pt x="30" y="102"/>
                    </a:lnTo>
                    <a:close/>
                  </a:path>
                </a:pathLst>
              </a:custGeom>
              <a:solidFill>
                <a:srgbClr val="A31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699" name="Freeform 1138"/>
              <p:cNvSpPr>
                <a:spLocks/>
              </p:cNvSpPr>
              <p:nvPr/>
            </p:nvSpPr>
            <p:spPr bwMode="auto">
              <a:xfrm>
                <a:off x="2878" y="1569"/>
                <a:ext cx="38" cy="40"/>
              </a:xfrm>
              <a:custGeom>
                <a:avLst/>
                <a:gdLst>
                  <a:gd name="T0" fmla="*/ 15 w 77"/>
                  <a:gd name="T1" fmla="*/ 40 h 82"/>
                  <a:gd name="T2" fmla="*/ 0 w 77"/>
                  <a:gd name="T3" fmla="*/ 8 h 82"/>
                  <a:gd name="T4" fmla="*/ 10 w 77"/>
                  <a:gd name="T5" fmla="*/ 3 h 82"/>
                  <a:gd name="T6" fmla="*/ 16 w 77"/>
                  <a:gd name="T7" fmla="*/ 0 h 82"/>
                  <a:gd name="T8" fmla="*/ 38 w 77"/>
                  <a:gd name="T9" fmla="*/ 40 h 82"/>
                  <a:gd name="T10" fmla="*/ 15 w 77"/>
                  <a:gd name="T11" fmla="*/ 40 h 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7" h="82">
                    <a:moveTo>
                      <a:pt x="30" y="82"/>
                    </a:moveTo>
                    <a:lnTo>
                      <a:pt x="0" y="17"/>
                    </a:lnTo>
                    <a:lnTo>
                      <a:pt x="20" y="6"/>
                    </a:lnTo>
                    <a:lnTo>
                      <a:pt x="32" y="0"/>
                    </a:lnTo>
                    <a:lnTo>
                      <a:pt x="77" y="82"/>
                    </a:lnTo>
                    <a:lnTo>
                      <a:pt x="30" y="82"/>
                    </a:lnTo>
                    <a:close/>
                  </a:path>
                </a:pathLst>
              </a:custGeom>
              <a:solidFill>
                <a:srgbClr val="9E0A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00" name="Freeform 1139"/>
              <p:cNvSpPr>
                <a:spLocks/>
              </p:cNvSpPr>
              <p:nvPr/>
            </p:nvSpPr>
            <p:spPr bwMode="auto">
              <a:xfrm>
                <a:off x="2874" y="1573"/>
                <a:ext cx="5" cy="9"/>
              </a:xfrm>
              <a:custGeom>
                <a:avLst/>
                <a:gdLst>
                  <a:gd name="T0" fmla="*/ 2 w 10"/>
                  <a:gd name="T1" fmla="*/ 0 h 18"/>
                  <a:gd name="T2" fmla="*/ 0 w 10"/>
                  <a:gd name="T3" fmla="*/ 3 h 18"/>
                  <a:gd name="T4" fmla="*/ 0 w 10"/>
                  <a:gd name="T5" fmla="*/ 6 h 18"/>
                  <a:gd name="T6" fmla="*/ 3 w 10"/>
                  <a:gd name="T7" fmla="*/ 9 h 18"/>
                  <a:gd name="T8" fmla="*/ 5 w 10"/>
                  <a:gd name="T9" fmla="*/ 9 h 18"/>
                  <a:gd name="T10" fmla="*/ 2 w 10"/>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8">
                    <a:moveTo>
                      <a:pt x="4" y="0"/>
                    </a:moveTo>
                    <a:lnTo>
                      <a:pt x="0" y="6"/>
                    </a:lnTo>
                    <a:lnTo>
                      <a:pt x="0" y="11"/>
                    </a:lnTo>
                    <a:lnTo>
                      <a:pt x="5" y="18"/>
                    </a:lnTo>
                    <a:lnTo>
                      <a:pt x="10" y="18"/>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01" name="Freeform 1140"/>
              <p:cNvSpPr>
                <a:spLocks/>
              </p:cNvSpPr>
              <p:nvPr/>
            </p:nvSpPr>
            <p:spPr bwMode="auto">
              <a:xfrm>
                <a:off x="2876" y="1568"/>
                <a:ext cx="14" cy="14"/>
              </a:xfrm>
              <a:custGeom>
                <a:avLst/>
                <a:gdLst>
                  <a:gd name="T0" fmla="*/ 10 w 28"/>
                  <a:gd name="T1" fmla="*/ 0 h 28"/>
                  <a:gd name="T2" fmla="*/ 9 w 28"/>
                  <a:gd name="T3" fmla="*/ 0 h 28"/>
                  <a:gd name="T4" fmla="*/ 0 w 28"/>
                  <a:gd name="T5" fmla="*/ 5 h 28"/>
                  <a:gd name="T6" fmla="*/ 3 w 28"/>
                  <a:gd name="T7" fmla="*/ 14 h 28"/>
                  <a:gd name="T8" fmla="*/ 13 w 28"/>
                  <a:gd name="T9" fmla="*/ 9 h 28"/>
                  <a:gd name="T10" fmla="*/ 12 w 28"/>
                  <a:gd name="T11" fmla="*/ 9 h 28"/>
                  <a:gd name="T12" fmla="*/ 13 w 28"/>
                  <a:gd name="T13" fmla="*/ 9 h 28"/>
                  <a:gd name="T14" fmla="*/ 14 w 28"/>
                  <a:gd name="T15" fmla="*/ 6 h 28"/>
                  <a:gd name="T16" fmla="*/ 14 w 28"/>
                  <a:gd name="T17" fmla="*/ 3 h 28"/>
                  <a:gd name="T18" fmla="*/ 12 w 28"/>
                  <a:gd name="T19" fmla="*/ 0 h 28"/>
                  <a:gd name="T20" fmla="*/ 9 w 28"/>
                  <a:gd name="T21" fmla="*/ 0 h 28"/>
                  <a:gd name="T22" fmla="*/ 10 w 28"/>
                  <a:gd name="T23" fmla="*/ 0 h 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8">
                    <a:moveTo>
                      <a:pt x="20" y="0"/>
                    </a:moveTo>
                    <a:lnTo>
                      <a:pt x="18" y="0"/>
                    </a:lnTo>
                    <a:lnTo>
                      <a:pt x="0" y="10"/>
                    </a:lnTo>
                    <a:lnTo>
                      <a:pt x="6" y="28"/>
                    </a:lnTo>
                    <a:lnTo>
                      <a:pt x="25" y="18"/>
                    </a:lnTo>
                    <a:lnTo>
                      <a:pt x="23" y="18"/>
                    </a:lnTo>
                    <a:lnTo>
                      <a:pt x="25" y="18"/>
                    </a:lnTo>
                    <a:lnTo>
                      <a:pt x="28" y="12"/>
                    </a:lnTo>
                    <a:lnTo>
                      <a:pt x="28" y="5"/>
                    </a:lnTo>
                    <a:lnTo>
                      <a:pt x="23" y="0"/>
                    </a:lnTo>
                    <a:lnTo>
                      <a:pt x="18"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02" name="Freeform 1141"/>
              <p:cNvSpPr>
                <a:spLocks/>
              </p:cNvSpPr>
              <p:nvPr/>
            </p:nvSpPr>
            <p:spPr bwMode="auto">
              <a:xfrm>
                <a:off x="2886" y="1563"/>
                <a:ext cx="14" cy="14"/>
              </a:xfrm>
              <a:custGeom>
                <a:avLst/>
                <a:gdLst>
                  <a:gd name="T0" fmla="*/ 10 w 28"/>
                  <a:gd name="T1" fmla="*/ 0 h 27"/>
                  <a:gd name="T2" fmla="*/ 10 w 28"/>
                  <a:gd name="T3" fmla="*/ 0 h 27"/>
                  <a:gd name="T4" fmla="*/ 0 w 28"/>
                  <a:gd name="T5" fmla="*/ 5 h 27"/>
                  <a:gd name="T6" fmla="*/ 2 w 28"/>
                  <a:gd name="T7" fmla="*/ 14 h 27"/>
                  <a:gd name="T8" fmla="*/ 12 w 28"/>
                  <a:gd name="T9" fmla="*/ 9 h 27"/>
                  <a:gd name="T10" fmla="*/ 12 w 28"/>
                  <a:gd name="T11" fmla="*/ 9 h 27"/>
                  <a:gd name="T12" fmla="*/ 12 w 28"/>
                  <a:gd name="T13" fmla="*/ 9 h 27"/>
                  <a:gd name="T14" fmla="*/ 14 w 28"/>
                  <a:gd name="T15" fmla="*/ 6 h 27"/>
                  <a:gd name="T16" fmla="*/ 14 w 28"/>
                  <a:gd name="T17" fmla="*/ 3 h 27"/>
                  <a:gd name="T18" fmla="*/ 13 w 28"/>
                  <a:gd name="T19" fmla="*/ 0 h 27"/>
                  <a:gd name="T20" fmla="*/ 10 w 28"/>
                  <a:gd name="T21" fmla="*/ 0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7">
                    <a:moveTo>
                      <a:pt x="20" y="0"/>
                    </a:moveTo>
                    <a:lnTo>
                      <a:pt x="20" y="0"/>
                    </a:lnTo>
                    <a:lnTo>
                      <a:pt x="0" y="9"/>
                    </a:lnTo>
                    <a:lnTo>
                      <a:pt x="3" y="27"/>
                    </a:lnTo>
                    <a:lnTo>
                      <a:pt x="23" y="18"/>
                    </a:lnTo>
                    <a:lnTo>
                      <a:pt x="28" y="12"/>
                    </a:lnTo>
                    <a:lnTo>
                      <a:pt x="28" y="5"/>
                    </a:lnTo>
                    <a:lnTo>
                      <a:pt x="25"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03" name="Freeform 1142"/>
              <p:cNvSpPr>
                <a:spLocks/>
              </p:cNvSpPr>
              <p:nvPr/>
            </p:nvSpPr>
            <p:spPr bwMode="auto">
              <a:xfrm>
                <a:off x="2896" y="1558"/>
                <a:ext cx="14" cy="14"/>
              </a:xfrm>
              <a:custGeom>
                <a:avLst/>
                <a:gdLst>
                  <a:gd name="T0" fmla="*/ 9 w 28"/>
                  <a:gd name="T1" fmla="*/ 0 h 29"/>
                  <a:gd name="T2" fmla="*/ 10 w 28"/>
                  <a:gd name="T3" fmla="*/ 0 h 29"/>
                  <a:gd name="T4" fmla="*/ 0 w 28"/>
                  <a:gd name="T5" fmla="*/ 5 h 29"/>
                  <a:gd name="T6" fmla="*/ 2 w 28"/>
                  <a:gd name="T7" fmla="*/ 14 h 29"/>
                  <a:gd name="T8" fmla="*/ 12 w 28"/>
                  <a:gd name="T9" fmla="*/ 9 h 29"/>
                  <a:gd name="T10" fmla="*/ 13 w 28"/>
                  <a:gd name="T11" fmla="*/ 9 h 29"/>
                  <a:gd name="T12" fmla="*/ 12 w 28"/>
                  <a:gd name="T13" fmla="*/ 9 h 29"/>
                  <a:gd name="T14" fmla="*/ 14 w 28"/>
                  <a:gd name="T15" fmla="*/ 6 h 29"/>
                  <a:gd name="T16" fmla="*/ 14 w 28"/>
                  <a:gd name="T17" fmla="*/ 2 h 29"/>
                  <a:gd name="T18" fmla="*/ 13 w 28"/>
                  <a:gd name="T19" fmla="*/ 0 h 29"/>
                  <a:gd name="T20" fmla="*/ 10 w 28"/>
                  <a:gd name="T21" fmla="*/ 0 h 29"/>
                  <a:gd name="T22" fmla="*/ 9 w 28"/>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18" y="0"/>
                    </a:moveTo>
                    <a:lnTo>
                      <a:pt x="20" y="0"/>
                    </a:lnTo>
                    <a:lnTo>
                      <a:pt x="0" y="11"/>
                    </a:lnTo>
                    <a:lnTo>
                      <a:pt x="3" y="29"/>
                    </a:lnTo>
                    <a:lnTo>
                      <a:pt x="23" y="18"/>
                    </a:lnTo>
                    <a:lnTo>
                      <a:pt x="25" y="18"/>
                    </a:lnTo>
                    <a:lnTo>
                      <a:pt x="23" y="18"/>
                    </a:lnTo>
                    <a:lnTo>
                      <a:pt x="28" y="12"/>
                    </a:lnTo>
                    <a:lnTo>
                      <a:pt x="28" y="5"/>
                    </a:lnTo>
                    <a:lnTo>
                      <a:pt x="25" y="0"/>
                    </a:lnTo>
                    <a:lnTo>
                      <a:pt x="20" y="0"/>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04" name="Freeform 1143"/>
              <p:cNvSpPr>
                <a:spLocks/>
              </p:cNvSpPr>
              <p:nvPr/>
            </p:nvSpPr>
            <p:spPr bwMode="auto">
              <a:xfrm>
                <a:off x="2905" y="1552"/>
                <a:ext cx="14" cy="15"/>
              </a:xfrm>
              <a:custGeom>
                <a:avLst/>
                <a:gdLst>
                  <a:gd name="T0" fmla="*/ 10 w 29"/>
                  <a:gd name="T1" fmla="*/ 0 h 29"/>
                  <a:gd name="T2" fmla="*/ 9 w 29"/>
                  <a:gd name="T3" fmla="*/ 0 h 29"/>
                  <a:gd name="T4" fmla="*/ 0 w 29"/>
                  <a:gd name="T5" fmla="*/ 6 h 29"/>
                  <a:gd name="T6" fmla="*/ 3 w 29"/>
                  <a:gd name="T7" fmla="*/ 15 h 29"/>
                  <a:gd name="T8" fmla="*/ 12 w 29"/>
                  <a:gd name="T9" fmla="*/ 9 h 29"/>
                  <a:gd name="T10" fmla="*/ 12 w 29"/>
                  <a:gd name="T11" fmla="*/ 9 h 29"/>
                  <a:gd name="T12" fmla="*/ 12 w 29"/>
                  <a:gd name="T13" fmla="*/ 9 h 29"/>
                  <a:gd name="T14" fmla="*/ 14 w 29"/>
                  <a:gd name="T15" fmla="*/ 6 h 29"/>
                  <a:gd name="T16" fmla="*/ 14 w 29"/>
                  <a:gd name="T17" fmla="*/ 3 h 29"/>
                  <a:gd name="T18" fmla="*/ 12 w 29"/>
                  <a:gd name="T19" fmla="*/ 0 h 29"/>
                  <a:gd name="T20" fmla="*/ 9 w 29"/>
                  <a:gd name="T21" fmla="*/ 0 h 29"/>
                  <a:gd name="T22" fmla="*/ 10 w 29"/>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20" y="0"/>
                    </a:moveTo>
                    <a:lnTo>
                      <a:pt x="19" y="0"/>
                    </a:lnTo>
                    <a:lnTo>
                      <a:pt x="0" y="11"/>
                    </a:lnTo>
                    <a:lnTo>
                      <a:pt x="7" y="29"/>
                    </a:lnTo>
                    <a:lnTo>
                      <a:pt x="25" y="18"/>
                    </a:lnTo>
                    <a:lnTo>
                      <a:pt x="24" y="18"/>
                    </a:lnTo>
                    <a:lnTo>
                      <a:pt x="25" y="18"/>
                    </a:lnTo>
                    <a:lnTo>
                      <a:pt x="29" y="12"/>
                    </a:lnTo>
                    <a:lnTo>
                      <a:pt x="29" y="5"/>
                    </a:lnTo>
                    <a:lnTo>
                      <a:pt x="24" y="0"/>
                    </a:lnTo>
                    <a:lnTo>
                      <a:pt x="19"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05" name="Freeform 1144"/>
              <p:cNvSpPr>
                <a:spLocks/>
              </p:cNvSpPr>
              <p:nvPr/>
            </p:nvSpPr>
            <p:spPr bwMode="auto">
              <a:xfrm>
                <a:off x="2915" y="1547"/>
                <a:ext cx="14" cy="14"/>
              </a:xfrm>
              <a:custGeom>
                <a:avLst/>
                <a:gdLst>
                  <a:gd name="T0" fmla="*/ 9 w 29"/>
                  <a:gd name="T1" fmla="*/ 0 h 29"/>
                  <a:gd name="T2" fmla="*/ 10 w 29"/>
                  <a:gd name="T3" fmla="*/ 0 h 29"/>
                  <a:gd name="T4" fmla="*/ 0 w 29"/>
                  <a:gd name="T5" fmla="*/ 5 h 29"/>
                  <a:gd name="T6" fmla="*/ 2 w 29"/>
                  <a:gd name="T7" fmla="*/ 14 h 29"/>
                  <a:gd name="T8" fmla="*/ 12 w 29"/>
                  <a:gd name="T9" fmla="*/ 9 h 29"/>
                  <a:gd name="T10" fmla="*/ 12 w 29"/>
                  <a:gd name="T11" fmla="*/ 9 h 29"/>
                  <a:gd name="T12" fmla="*/ 12 w 29"/>
                  <a:gd name="T13" fmla="*/ 9 h 29"/>
                  <a:gd name="T14" fmla="*/ 14 w 29"/>
                  <a:gd name="T15" fmla="*/ 6 h 29"/>
                  <a:gd name="T16" fmla="*/ 14 w 29"/>
                  <a:gd name="T17" fmla="*/ 2 h 29"/>
                  <a:gd name="T18" fmla="*/ 12 w 29"/>
                  <a:gd name="T19" fmla="*/ 0 h 29"/>
                  <a:gd name="T20" fmla="*/ 10 w 29"/>
                  <a:gd name="T21" fmla="*/ 0 h 29"/>
                  <a:gd name="T22" fmla="*/ 9 w 29"/>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19" y="0"/>
                    </a:moveTo>
                    <a:lnTo>
                      <a:pt x="20" y="0"/>
                    </a:lnTo>
                    <a:lnTo>
                      <a:pt x="0" y="11"/>
                    </a:lnTo>
                    <a:lnTo>
                      <a:pt x="4" y="29"/>
                    </a:lnTo>
                    <a:lnTo>
                      <a:pt x="24" y="18"/>
                    </a:lnTo>
                    <a:lnTo>
                      <a:pt x="25" y="18"/>
                    </a:lnTo>
                    <a:lnTo>
                      <a:pt x="24" y="18"/>
                    </a:lnTo>
                    <a:lnTo>
                      <a:pt x="29" y="13"/>
                    </a:lnTo>
                    <a:lnTo>
                      <a:pt x="29" y="5"/>
                    </a:lnTo>
                    <a:lnTo>
                      <a:pt x="25" y="0"/>
                    </a:lnTo>
                    <a:lnTo>
                      <a:pt x="20" y="0"/>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06" name="Freeform 1145"/>
              <p:cNvSpPr>
                <a:spLocks/>
              </p:cNvSpPr>
              <p:nvPr/>
            </p:nvSpPr>
            <p:spPr bwMode="auto">
              <a:xfrm>
                <a:off x="2924" y="1542"/>
                <a:ext cx="15" cy="14"/>
              </a:xfrm>
              <a:custGeom>
                <a:avLst/>
                <a:gdLst>
                  <a:gd name="T0" fmla="*/ 11 w 28"/>
                  <a:gd name="T1" fmla="*/ 0 h 29"/>
                  <a:gd name="T2" fmla="*/ 10 w 28"/>
                  <a:gd name="T3" fmla="*/ 0 h 29"/>
                  <a:gd name="T4" fmla="*/ 0 w 28"/>
                  <a:gd name="T5" fmla="*/ 5 h 29"/>
                  <a:gd name="T6" fmla="*/ 3 w 28"/>
                  <a:gd name="T7" fmla="*/ 14 h 29"/>
                  <a:gd name="T8" fmla="*/ 13 w 28"/>
                  <a:gd name="T9" fmla="*/ 9 h 29"/>
                  <a:gd name="T10" fmla="*/ 12 w 28"/>
                  <a:gd name="T11" fmla="*/ 9 h 29"/>
                  <a:gd name="T12" fmla="*/ 13 w 28"/>
                  <a:gd name="T13" fmla="*/ 9 h 29"/>
                  <a:gd name="T14" fmla="*/ 15 w 28"/>
                  <a:gd name="T15" fmla="*/ 6 h 29"/>
                  <a:gd name="T16" fmla="*/ 15 w 28"/>
                  <a:gd name="T17" fmla="*/ 3 h 29"/>
                  <a:gd name="T18" fmla="*/ 12 w 28"/>
                  <a:gd name="T19" fmla="*/ 0 h 29"/>
                  <a:gd name="T20" fmla="*/ 10 w 28"/>
                  <a:gd name="T21" fmla="*/ 0 h 29"/>
                  <a:gd name="T22" fmla="*/ 11 w 28"/>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20" y="0"/>
                    </a:moveTo>
                    <a:lnTo>
                      <a:pt x="18" y="0"/>
                    </a:lnTo>
                    <a:lnTo>
                      <a:pt x="0" y="11"/>
                    </a:lnTo>
                    <a:lnTo>
                      <a:pt x="6" y="29"/>
                    </a:lnTo>
                    <a:lnTo>
                      <a:pt x="25" y="18"/>
                    </a:lnTo>
                    <a:lnTo>
                      <a:pt x="23" y="18"/>
                    </a:lnTo>
                    <a:lnTo>
                      <a:pt x="25" y="18"/>
                    </a:lnTo>
                    <a:lnTo>
                      <a:pt x="28" y="13"/>
                    </a:lnTo>
                    <a:lnTo>
                      <a:pt x="28" y="6"/>
                    </a:lnTo>
                    <a:lnTo>
                      <a:pt x="23" y="0"/>
                    </a:lnTo>
                    <a:lnTo>
                      <a:pt x="18"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07" name="Freeform 1146"/>
              <p:cNvSpPr>
                <a:spLocks/>
              </p:cNvSpPr>
              <p:nvPr/>
            </p:nvSpPr>
            <p:spPr bwMode="auto">
              <a:xfrm>
                <a:off x="2934" y="1537"/>
                <a:ext cx="15" cy="14"/>
              </a:xfrm>
              <a:custGeom>
                <a:avLst/>
                <a:gdLst>
                  <a:gd name="T0" fmla="*/ 10 w 28"/>
                  <a:gd name="T1" fmla="*/ 0 h 27"/>
                  <a:gd name="T2" fmla="*/ 11 w 28"/>
                  <a:gd name="T3" fmla="*/ 0 h 27"/>
                  <a:gd name="T4" fmla="*/ 0 w 28"/>
                  <a:gd name="T5" fmla="*/ 5 h 27"/>
                  <a:gd name="T6" fmla="*/ 2 w 28"/>
                  <a:gd name="T7" fmla="*/ 14 h 27"/>
                  <a:gd name="T8" fmla="*/ 12 w 28"/>
                  <a:gd name="T9" fmla="*/ 9 h 27"/>
                  <a:gd name="T10" fmla="*/ 13 w 28"/>
                  <a:gd name="T11" fmla="*/ 9 h 27"/>
                  <a:gd name="T12" fmla="*/ 12 w 28"/>
                  <a:gd name="T13" fmla="*/ 9 h 27"/>
                  <a:gd name="T14" fmla="*/ 15 w 28"/>
                  <a:gd name="T15" fmla="*/ 7 h 27"/>
                  <a:gd name="T16" fmla="*/ 15 w 28"/>
                  <a:gd name="T17" fmla="*/ 3 h 27"/>
                  <a:gd name="T18" fmla="*/ 13 w 28"/>
                  <a:gd name="T19" fmla="*/ 0 h 27"/>
                  <a:gd name="T20" fmla="*/ 11 w 28"/>
                  <a:gd name="T21" fmla="*/ 0 h 27"/>
                  <a:gd name="T22" fmla="*/ 10 w 28"/>
                  <a:gd name="T23" fmla="*/ 0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7">
                    <a:moveTo>
                      <a:pt x="18" y="0"/>
                    </a:moveTo>
                    <a:lnTo>
                      <a:pt x="20" y="0"/>
                    </a:lnTo>
                    <a:lnTo>
                      <a:pt x="0" y="9"/>
                    </a:lnTo>
                    <a:lnTo>
                      <a:pt x="3" y="27"/>
                    </a:lnTo>
                    <a:lnTo>
                      <a:pt x="23" y="18"/>
                    </a:lnTo>
                    <a:lnTo>
                      <a:pt x="25" y="18"/>
                    </a:lnTo>
                    <a:lnTo>
                      <a:pt x="23" y="18"/>
                    </a:lnTo>
                    <a:lnTo>
                      <a:pt x="28" y="13"/>
                    </a:lnTo>
                    <a:lnTo>
                      <a:pt x="28" y="5"/>
                    </a:lnTo>
                    <a:lnTo>
                      <a:pt x="25" y="0"/>
                    </a:lnTo>
                    <a:lnTo>
                      <a:pt x="20" y="0"/>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08" name="Freeform 1147"/>
              <p:cNvSpPr>
                <a:spLocks/>
              </p:cNvSpPr>
              <p:nvPr/>
            </p:nvSpPr>
            <p:spPr bwMode="auto">
              <a:xfrm>
                <a:off x="2944" y="1532"/>
                <a:ext cx="14" cy="14"/>
              </a:xfrm>
              <a:custGeom>
                <a:avLst/>
                <a:gdLst>
                  <a:gd name="T0" fmla="*/ 10 w 29"/>
                  <a:gd name="T1" fmla="*/ 0 h 29"/>
                  <a:gd name="T2" fmla="*/ 9 w 29"/>
                  <a:gd name="T3" fmla="*/ 0 h 29"/>
                  <a:gd name="T4" fmla="*/ 0 w 29"/>
                  <a:gd name="T5" fmla="*/ 5 h 29"/>
                  <a:gd name="T6" fmla="*/ 3 w 29"/>
                  <a:gd name="T7" fmla="*/ 14 h 29"/>
                  <a:gd name="T8" fmla="*/ 12 w 29"/>
                  <a:gd name="T9" fmla="*/ 9 h 29"/>
                  <a:gd name="T10" fmla="*/ 12 w 29"/>
                  <a:gd name="T11" fmla="*/ 9 h 29"/>
                  <a:gd name="T12" fmla="*/ 12 w 29"/>
                  <a:gd name="T13" fmla="*/ 9 h 29"/>
                  <a:gd name="T14" fmla="*/ 14 w 29"/>
                  <a:gd name="T15" fmla="*/ 6 h 29"/>
                  <a:gd name="T16" fmla="*/ 14 w 29"/>
                  <a:gd name="T17" fmla="*/ 3 h 29"/>
                  <a:gd name="T18" fmla="*/ 12 w 29"/>
                  <a:gd name="T19" fmla="*/ 0 h 29"/>
                  <a:gd name="T20" fmla="*/ 9 w 29"/>
                  <a:gd name="T21" fmla="*/ 0 h 29"/>
                  <a:gd name="T22" fmla="*/ 10 w 29"/>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20" y="0"/>
                    </a:moveTo>
                    <a:lnTo>
                      <a:pt x="19" y="0"/>
                    </a:lnTo>
                    <a:lnTo>
                      <a:pt x="0" y="11"/>
                    </a:lnTo>
                    <a:lnTo>
                      <a:pt x="7" y="29"/>
                    </a:lnTo>
                    <a:lnTo>
                      <a:pt x="25" y="18"/>
                    </a:lnTo>
                    <a:lnTo>
                      <a:pt x="24" y="18"/>
                    </a:lnTo>
                    <a:lnTo>
                      <a:pt x="25" y="18"/>
                    </a:lnTo>
                    <a:lnTo>
                      <a:pt x="29" y="13"/>
                    </a:lnTo>
                    <a:lnTo>
                      <a:pt x="29" y="6"/>
                    </a:lnTo>
                    <a:lnTo>
                      <a:pt x="24" y="0"/>
                    </a:lnTo>
                    <a:lnTo>
                      <a:pt x="19"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09" name="Freeform 1148"/>
              <p:cNvSpPr>
                <a:spLocks/>
              </p:cNvSpPr>
              <p:nvPr/>
            </p:nvSpPr>
            <p:spPr bwMode="auto">
              <a:xfrm>
                <a:off x="2954" y="1526"/>
                <a:ext cx="14" cy="15"/>
              </a:xfrm>
              <a:custGeom>
                <a:avLst/>
                <a:gdLst>
                  <a:gd name="T0" fmla="*/ 9 w 29"/>
                  <a:gd name="T1" fmla="*/ 0 h 29"/>
                  <a:gd name="T2" fmla="*/ 10 w 29"/>
                  <a:gd name="T3" fmla="*/ 0 h 29"/>
                  <a:gd name="T4" fmla="*/ 0 w 29"/>
                  <a:gd name="T5" fmla="*/ 6 h 29"/>
                  <a:gd name="T6" fmla="*/ 2 w 29"/>
                  <a:gd name="T7" fmla="*/ 15 h 29"/>
                  <a:gd name="T8" fmla="*/ 12 w 29"/>
                  <a:gd name="T9" fmla="*/ 9 h 29"/>
                  <a:gd name="T10" fmla="*/ 12 w 29"/>
                  <a:gd name="T11" fmla="*/ 9 h 29"/>
                  <a:gd name="T12" fmla="*/ 12 w 29"/>
                  <a:gd name="T13" fmla="*/ 9 h 29"/>
                  <a:gd name="T14" fmla="*/ 14 w 29"/>
                  <a:gd name="T15" fmla="*/ 7 h 29"/>
                  <a:gd name="T16" fmla="*/ 14 w 29"/>
                  <a:gd name="T17" fmla="*/ 3 h 29"/>
                  <a:gd name="T18" fmla="*/ 12 w 29"/>
                  <a:gd name="T19" fmla="*/ 0 h 29"/>
                  <a:gd name="T20" fmla="*/ 10 w 29"/>
                  <a:gd name="T21" fmla="*/ 0 h 29"/>
                  <a:gd name="T22" fmla="*/ 9 w 29"/>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19" y="0"/>
                    </a:moveTo>
                    <a:lnTo>
                      <a:pt x="20" y="0"/>
                    </a:lnTo>
                    <a:lnTo>
                      <a:pt x="0" y="11"/>
                    </a:lnTo>
                    <a:lnTo>
                      <a:pt x="4" y="29"/>
                    </a:lnTo>
                    <a:lnTo>
                      <a:pt x="24" y="18"/>
                    </a:lnTo>
                    <a:lnTo>
                      <a:pt x="25" y="18"/>
                    </a:lnTo>
                    <a:lnTo>
                      <a:pt x="24" y="18"/>
                    </a:lnTo>
                    <a:lnTo>
                      <a:pt x="29" y="13"/>
                    </a:lnTo>
                    <a:lnTo>
                      <a:pt x="29" y="6"/>
                    </a:lnTo>
                    <a:lnTo>
                      <a:pt x="25" y="0"/>
                    </a:lnTo>
                    <a:lnTo>
                      <a:pt x="20" y="0"/>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10" name="Freeform 1149"/>
              <p:cNvSpPr>
                <a:spLocks/>
              </p:cNvSpPr>
              <p:nvPr/>
            </p:nvSpPr>
            <p:spPr bwMode="auto">
              <a:xfrm>
                <a:off x="2963" y="1521"/>
                <a:ext cx="14" cy="14"/>
              </a:xfrm>
              <a:custGeom>
                <a:avLst/>
                <a:gdLst>
                  <a:gd name="T0" fmla="*/ 10 w 28"/>
                  <a:gd name="T1" fmla="*/ 0 h 28"/>
                  <a:gd name="T2" fmla="*/ 9 w 28"/>
                  <a:gd name="T3" fmla="*/ 0 h 28"/>
                  <a:gd name="T4" fmla="*/ 0 w 28"/>
                  <a:gd name="T5" fmla="*/ 5 h 28"/>
                  <a:gd name="T6" fmla="*/ 3 w 28"/>
                  <a:gd name="T7" fmla="*/ 14 h 28"/>
                  <a:gd name="T8" fmla="*/ 13 w 28"/>
                  <a:gd name="T9" fmla="*/ 9 h 28"/>
                  <a:gd name="T10" fmla="*/ 12 w 28"/>
                  <a:gd name="T11" fmla="*/ 9 h 28"/>
                  <a:gd name="T12" fmla="*/ 13 w 28"/>
                  <a:gd name="T13" fmla="*/ 9 h 28"/>
                  <a:gd name="T14" fmla="*/ 14 w 28"/>
                  <a:gd name="T15" fmla="*/ 6 h 28"/>
                  <a:gd name="T16" fmla="*/ 14 w 28"/>
                  <a:gd name="T17" fmla="*/ 3 h 28"/>
                  <a:gd name="T18" fmla="*/ 12 w 28"/>
                  <a:gd name="T19" fmla="*/ 0 h 28"/>
                  <a:gd name="T20" fmla="*/ 9 w 28"/>
                  <a:gd name="T21" fmla="*/ 0 h 28"/>
                  <a:gd name="T22" fmla="*/ 10 w 28"/>
                  <a:gd name="T23" fmla="*/ 0 h 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8">
                    <a:moveTo>
                      <a:pt x="20" y="0"/>
                    </a:moveTo>
                    <a:lnTo>
                      <a:pt x="18" y="0"/>
                    </a:lnTo>
                    <a:lnTo>
                      <a:pt x="0" y="10"/>
                    </a:lnTo>
                    <a:lnTo>
                      <a:pt x="6" y="28"/>
                    </a:lnTo>
                    <a:lnTo>
                      <a:pt x="25" y="18"/>
                    </a:lnTo>
                    <a:lnTo>
                      <a:pt x="23" y="18"/>
                    </a:lnTo>
                    <a:lnTo>
                      <a:pt x="25" y="18"/>
                    </a:lnTo>
                    <a:lnTo>
                      <a:pt x="28" y="12"/>
                    </a:lnTo>
                    <a:lnTo>
                      <a:pt x="28" y="5"/>
                    </a:lnTo>
                    <a:lnTo>
                      <a:pt x="23" y="0"/>
                    </a:lnTo>
                    <a:lnTo>
                      <a:pt x="18"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11" name="Freeform 1150"/>
              <p:cNvSpPr>
                <a:spLocks/>
              </p:cNvSpPr>
              <p:nvPr/>
            </p:nvSpPr>
            <p:spPr bwMode="auto">
              <a:xfrm>
                <a:off x="2973" y="1516"/>
                <a:ext cx="14" cy="14"/>
              </a:xfrm>
              <a:custGeom>
                <a:avLst/>
                <a:gdLst>
                  <a:gd name="T0" fmla="*/ 10 w 28"/>
                  <a:gd name="T1" fmla="*/ 0 h 28"/>
                  <a:gd name="T2" fmla="*/ 10 w 28"/>
                  <a:gd name="T3" fmla="*/ 0 h 28"/>
                  <a:gd name="T4" fmla="*/ 0 w 28"/>
                  <a:gd name="T5" fmla="*/ 5 h 28"/>
                  <a:gd name="T6" fmla="*/ 2 w 28"/>
                  <a:gd name="T7" fmla="*/ 14 h 28"/>
                  <a:gd name="T8" fmla="*/ 12 w 28"/>
                  <a:gd name="T9" fmla="*/ 10 h 28"/>
                  <a:gd name="T10" fmla="*/ 12 w 28"/>
                  <a:gd name="T11" fmla="*/ 10 h 28"/>
                  <a:gd name="T12" fmla="*/ 12 w 28"/>
                  <a:gd name="T13" fmla="*/ 10 h 28"/>
                  <a:gd name="T14" fmla="*/ 14 w 28"/>
                  <a:gd name="T15" fmla="*/ 7 h 28"/>
                  <a:gd name="T16" fmla="*/ 14 w 28"/>
                  <a:gd name="T17" fmla="*/ 3 h 28"/>
                  <a:gd name="T18" fmla="*/ 13 w 28"/>
                  <a:gd name="T19" fmla="*/ 0 h 28"/>
                  <a:gd name="T20" fmla="*/ 10 w 28"/>
                  <a:gd name="T21" fmla="*/ 0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8">
                    <a:moveTo>
                      <a:pt x="20" y="0"/>
                    </a:moveTo>
                    <a:lnTo>
                      <a:pt x="20" y="0"/>
                    </a:lnTo>
                    <a:lnTo>
                      <a:pt x="0" y="10"/>
                    </a:lnTo>
                    <a:lnTo>
                      <a:pt x="3" y="28"/>
                    </a:lnTo>
                    <a:lnTo>
                      <a:pt x="23" y="19"/>
                    </a:lnTo>
                    <a:lnTo>
                      <a:pt x="28" y="13"/>
                    </a:lnTo>
                    <a:lnTo>
                      <a:pt x="28" y="6"/>
                    </a:lnTo>
                    <a:lnTo>
                      <a:pt x="25"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12" name="Freeform 1151"/>
              <p:cNvSpPr>
                <a:spLocks/>
              </p:cNvSpPr>
              <p:nvPr/>
            </p:nvSpPr>
            <p:spPr bwMode="auto">
              <a:xfrm>
                <a:off x="2983" y="1511"/>
                <a:ext cx="14" cy="14"/>
              </a:xfrm>
              <a:custGeom>
                <a:avLst/>
                <a:gdLst>
                  <a:gd name="T0" fmla="*/ 9 w 28"/>
                  <a:gd name="T1" fmla="*/ 0 h 29"/>
                  <a:gd name="T2" fmla="*/ 10 w 28"/>
                  <a:gd name="T3" fmla="*/ 0 h 29"/>
                  <a:gd name="T4" fmla="*/ 0 w 28"/>
                  <a:gd name="T5" fmla="*/ 5 h 29"/>
                  <a:gd name="T6" fmla="*/ 2 w 28"/>
                  <a:gd name="T7" fmla="*/ 14 h 29"/>
                  <a:gd name="T8" fmla="*/ 12 w 28"/>
                  <a:gd name="T9" fmla="*/ 9 h 29"/>
                  <a:gd name="T10" fmla="*/ 13 w 28"/>
                  <a:gd name="T11" fmla="*/ 9 h 29"/>
                  <a:gd name="T12" fmla="*/ 12 w 28"/>
                  <a:gd name="T13" fmla="*/ 9 h 29"/>
                  <a:gd name="T14" fmla="*/ 14 w 28"/>
                  <a:gd name="T15" fmla="*/ 6 h 29"/>
                  <a:gd name="T16" fmla="*/ 14 w 28"/>
                  <a:gd name="T17" fmla="*/ 2 h 29"/>
                  <a:gd name="T18" fmla="*/ 13 w 28"/>
                  <a:gd name="T19" fmla="*/ 0 h 29"/>
                  <a:gd name="T20" fmla="*/ 10 w 28"/>
                  <a:gd name="T21" fmla="*/ 0 h 29"/>
                  <a:gd name="T22" fmla="*/ 9 w 28"/>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18" y="0"/>
                    </a:moveTo>
                    <a:lnTo>
                      <a:pt x="20" y="0"/>
                    </a:lnTo>
                    <a:lnTo>
                      <a:pt x="0" y="10"/>
                    </a:lnTo>
                    <a:lnTo>
                      <a:pt x="3" y="29"/>
                    </a:lnTo>
                    <a:lnTo>
                      <a:pt x="23" y="18"/>
                    </a:lnTo>
                    <a:lnTo>
                      <a:pt x="25" y="18"/>
                    </a:lnTo>
                    <a:lnTo>
                      <a:pt x="23" y="18"/>
                    </a:lnTo>
                    <a:lnTo>
                      <a:pt x="28" y="12"/>
                    </a:lnTo>
                    <a:lnTo>
                      <a:pt x="28" y="5"/>
                    </a:lnTo>
                    <a:lnTo>
                      <a:pt x="25" y="0"/>
                    </a:lnTo>
                    <a:lnTo>
                      <a:pt x="20" y="0"/>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13" name="Freeform 1152"/>
              <p:cNvSpPr>
                <a:spLocks/>
              </p:cNvSpPr>
              <p:nvPr/>
            </p:nvSpPr>
            <p:spPr bwMode="auto">
              <a:xfrm>
                <a:off x="2992" y="1505"/>
                <a:ext cx="14" cy="15"/>
              </a:xfrm>
              <a:custGeom>
                <a:avLst/>
                <a:gdLst>
                  <a:gd name="T0" fmla="*/ 10 w 28"/>
                  <a:gd name="T1" fmla="*/ 0 h 29"/>
                  <a:gd name="T2" fmla="*/ 9 w 28"/>
                  <a:gd name="T3" fmla="*/ 0 h 29"/>
                  <a:gd name="T4" fmla="*/ 0 w 28"/>
                  <a:gd name="T5" fmla="*/ 6 h 29"/>
                  <a:gd name="T6" fmla="*/ 4 w 28"/>
                  <a:gd name="T7" fmla="*/ 15 h 29"/>
                  <a:gd name="T8" fmla="*/ 13 w 28"/>
                  <a:gd name="T9" fmla="*/ 9 h 29"/>
                  <a:gd name="T10" fmla="*/ 12 w 28"/>
                  <a:gd name="T11" fmla="*/ 9 h 29"/>
                  <a:gd name="T12" fmla="*/ 13 w 28"/>
                  <a:gd name="T13" fmla="*/ 9 h 29"/>
                  <a:gd name="T14" fmla="*/ 14 w 28"/>
                  <a:gd name="T15" fmla="*/ 6 h 29"/>
                  <a:gd name="T16" fmla="*/ 14 w 28"/>
                  <a:gd name="T17" fmla="*/ 3 h 29"/>
                  <a:gd name="T18" fmla="*/ 12 w 28"/>
                  <a:gd name="T19" fmla="*/ 0 h 29"/>
                  <a:gd name="T20" fmla="*/ 9 w 28"/>
                  <a:gd name="T21" fmla="*/ 0 h 29"/>
                  <a:gd name="T22" fmla="*/ 10 w 28"/>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20" y="0"/>
                    </a:moveTo>
                    <a:lnTo>
                      <a:pt x="18" y="0"/>
                    </a:lnTo>
                    <a:lnTo>
                      <a:pt x="0" y="11"/>
                    </a:lnTo>
                    <a:lnTo>
                      <a:pt x="7" y="29"/>
                    </a:lnTo>
                    <a:lnTo>
                      <a:pt x="25" y="18"/>
                    </a:lnTo>
                    <a:lnTo>
                      <a:pt x="23" y="18"/>
                    </a:lnTo>
                    <a:lnTo>
                      <a:pt x="25" y="18"/>
                    </a:lnTo>
                    <a:lnTo>
                      <a:pt x="28" y="12"/>
                    </a:lnTo>
                    <a:lnTo>
                      <a:pt x="28" y="5"/>
                    </a:lnTo>
                    <a:lnTo>
                      <a:pt x="23" y="0"/>
                    </a:lnTo>
                    <a:lnTo>
                      <a:pt x="18"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14" name="Freeform 1153"/>
              <p:cNvSpPr>
                <a:spLocks/>
              </p:cNvSpPr>
              <p:nvPr/>
            </p:nvSpPr>
            <p:spPr bwMode="auto">
              <a:xfrm>
                <a:off x="3002" y="1500"/>
                <a:ext cx="14" cy="14"/>
              </a:xfrm>
              <a:custGeom>
                <a:avLst/>
                <a:gdLst>
                  <a:gd name="T0" fmla="*/ 9 w 29"/>
                  <a:gd name="T1" fmla="*/ 0 h 29"/>
                  <a:gd name="T2" fmla="*/ 10 w 29"/>
                  <a:gd name="T3" fmla="*/ 0 h 29"/>
                  <a:gd name="T4" fmla="*/ 0 w 29"/>
                  <a:gd name="T5" fmla="*/ 5 h 29"/>
                  <a:gd name="T6" fmla="*/ 1 w 29"/>
                  <a:gd name="T7" fmla="*/ 14 h 29"/>
                  <a:gd name="T8" fmla="*/ 12 w 29"/>
                  <a:gd name="T9" fmla="*/ 9 h 29"/>
                  <a:gd name="T10" fmla="*/ 12 w 29"/>
                  <a:gd name="T11" fmla="*/ 9 h 29"/>
                  <a:gd name="T12" fmla="*/ 12 w 29"/>
                  <a:gd name="T13" fmla="*/ 9 h 29"/>
                  <a:gd name="T14" fmla="*/ 14 w 29"/>
                  <a:gd name="T15" fmla="*/ 6 h 29"/>
                  <a:gd name="T16" fmla="*/ 14 w 29"/>
                  <a:gd name="T17" fmla="*/ 2 h 29"/>
                  <a:gd name="T18" fmla="*/ 12 w 29"/>
                  <a:gd name="T19" fmla="*/ 0 h 29"/>
                  <a:gd name="T20" fmla="*/ 10 w 29"/>
                  <a:gd name="T21" fmla="*/ 0 h 29"/>
                  <a:gd name="T22" fmla="*/ 9 w 29"/>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18" y="0"/>
                    </a:moveTo>
                    <a:lnTo>
                      <a:pt x="20" y="0"/>
                    </a:lnTo>
                    <a:lnTo>
                      <a:pt x="0" y="11"/>
                    </a:lnTo>
                    <a:lnTo>
                      <a:pt x="3" y="29"/>
                    </a:lnTo>
                    <a:lnTo>
                      <a:pt x="24" y="18"/>
                    </a:lnTo>
                    <a:lnTo>
                      <a:pt x="25" y="18"/>
                    </a:lnTo>
                    <a:lnTo>
                      <a:pt x="24" y="18"/>
                    </a:lnTo>
                    <a:lnTo>
                      <a:pt x="29" y="13"/>
                    </a:lnTo>
                    <a:lnTo>
                      <a:pt x="29" y="5"/>
                    </a:lnTo>
                    <a:lnTo>
                      <a:pt x="25" y="0"/>
                    </a:lnTo>
                    <a:lnTo>
                      <a:pt x="20" y="0"/>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15" name="Freeform 1154"/>
              <p:cNvSpPr>
                <a:spLocks/>
              </p:cNvSpPr>
              <p:nvPr/>
            </p:nvSpPr>
            <p:spPr bwMode="auto">
              <a:xfrm>
                <a:off x="3011" y="1495"/>
                <a:ext cx="14" cy="14"/>
              </a:xfrm>
              <a:custGeom>
                <a:avLst/>
                <a:gdLst>
                  <a:gd name="T0" fmla="*/ 10 w 29"/>
                  <a:gd name="T1" fmla="*/ 0 h 29"/>
                  <a:gd name="T2" fmla="*/ 9 w 29"/>
                  <a:gd name="T3" fmla="*/ 0 h 29"/>
                  <a:gd name="T4" fmla="*/ 0 w 29"/>
                  <a:gd name="T5" fmla="*/ 5 h 29"/>
                  <a:gd name="T6" fmla="*/ 3 w 29"/>
                  <a:gd name="T7" fmla="*/ 14 h 29"/>
                  <a:gd name="T8" fmla="*/ 13 w 29"/>
                  <a:gd name="T9" fmla="*/ 9 h 29"/>
                  <a:gd name="T10" fmla="*/ 12 w 29"/>
                  <a:gd name="T11" fmla="*/ 9 h 29"/>
                  <a:gd name="T12" fmla="*/ 13 w 29"/>
                  <a:gd name="T13" fmla="*/ 9 h 29"/>
                  <a:gd name="T14" fmla="*/ 14 w 29"/>
                  <a:gd name="T15" fmla="*/ 6 h 29"/>
                  <a:gd name="T16" fmla="*/ 14 w 29"/>
                  <a:gd name="T17" fmla="*/ 2 h 29"/>
                  <a:gd name="T18" fmla="*/ 12 w 29"/>
                  <a:gd name="T19" fmla="*/ 0 h 29"/>
                  <a:gd name="T20" fmla="*/ 9 w 29"/>
                  <a:gd name="T21" fmla="*/ 0 h 29"/>
                  <a:gd name="T22" fmla="*/ 10 w 29"/>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21" y="0"/>
                    </a:moveTo>
                    <a:lnTo>
                      <a:pt x="19" y="0"/>
                    </a:lnTo>
                    <a:lnTo>
                      <a:pt x="0" y="11"/>
                    </a:lnTo>
                    <a:lnTo>
                      <a:pt x="7" y="29"/>
                    </a:lnTo>
                    <a:lnTo>
                      <a:pt x="26" y="18"/>
                    </a:lnTo>
                    <a:lnTo>
                      <a:pt x="24" y="18"/>
                    </a:lnTo>
                    <a:lnTo>
                      <a:pt x="26" y="18"/>
                    </a:lnTo>
                    <a:lnTo>
                      <a:pt x="29" y="13"/>
                    </a:lnTo>
                    <a:lnTo>
                      <a:pt x="29" y="5"/>
                    </a:lnTo>
                    <a:lnTo>
                      <a:pt x="24" y="0"/>
                    </a:lnTo>
                    <a:lnTo>
                      <a:pt x="19" y="0"/>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16" name="Freeform 1155"/>
              <p:cNvSpPr>
                <a:spLocks/>
              </p:cNvSpPr>
              <p:nvPr/>
            </p:nvSpPr>
            <p:spPr bwMode="auto">
              <a:xfrm>
                <a:off x="3021" y="1490"/>
                <a:ext cx="14" cy="14"/>
              </a:xfrm>
              <a:custGeom>
                <a:avLst/>
                <a:gdLst>
                  <a:gd name="T0" fmla="*/ 9 w 28"/>
                  <a:gd name="T1" fmla="*/ 0 h 27"/>
                  <a:gd name="T2" fmla="*/ 10 w 28"/>
                  <a:gd name="T3" fmla="*/ 0 h 27"/>
                  <a:gd name="T4" fmla="*/ 0 w 28"/>
                  <a:gd name="T5" fmla="*/ 5 h 27"/>
                  <a:gd name="T6" fmla="*/ 2 w 28"/>
                  <a:gd name="T7" fmla="*/ 14 h 27"/>
                  <a:gd name="T8" fmla="*/ 12 w 28"/>
                  <a:gd name="T9" fmla="*/ 9 h 27"/>
                  <a:gd name="T10" fmla="*/ 13 w 28"/>
                  <a:gd name="T11" fmla="*/ 9 h 27"/>
                  <a:gd name="T12" fmla="*/ 12 w 28"/>
                  <a:gd name="T13" fmla="*/ 9 h 27"/>
                  <a:gd name="T14" fmla="*/ 14 w 28"/>
                  <a:gd name="T15" fmla="*/ 7 h 27"/>
                  <a:gd name="T16" fmla="*/ 14 w 28"/>
                  <a:gd name="T17" fmla="*/ 3 h 27"/>
                  <a:gd name="T18" fmla="*/ 13 w 28"/>
                  <a:gd name="T19" fmla="*/ 0 h 27"/>
                  <a:gd name="T20" fmla="*/ 10 w 28"/>
                  <a:gd name="T21" fmla="*/ 0 h 27"/>
                  <a:gd name="T22" fmla="*/ 9 w 28"/>
                  <a:gd name="T23" fmla="*/ 0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7">
                    <a:moveTo>
                      <a:pt x="18" y="0"/>
                    </a:moveTo>
                    <a:lnTo>
                      <a:pt x="20" y="0"/>
                    </a:lnTo>
                    <a:lnTo>
                      <a:pt x="0" y="9"/>
                    </a:lnTo>
                    <a:lnTo>
                      <a:pt x="3" y="27"/>
                    </a:lnTo>
                    <a:lnTo>
                      <a:pt x="23" y="18"/>
                    </a:lnTo>
                    <a:lnTo>
                      <a:pt x="25" y="18"/>
                    </a:lnTo>
                    <a:lnTo>
                      <a:pt x="23" y="18"/>
                    </a:lnTo>
                    <a:lnTo>
                      <a:pt x="28" y="13"/>
                    </a:lnTo>
                    <a:lnTo>
                      <a:pt x="28" y="5"/>
                    </a:lnTo>
                    <a:lnTo>
                      <a:pt x="25" y="0"/>
                    </a:lnTo>
                    <a:lnTo>
                      <a:pt x="20" y="0"/>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17" name="Freeform 1156"/>
              <p:cNvSpPr>
                <a:spLocks/>
              </p:cNvSpPr>
              <p:nvPr/>
            </p:nvSpPr>
            <p:spPr bwMode="auto">
              <a:xfrm>
                <a:off x="3030" y="1485"/>
                <a:ext cx="15" cy="14"/>
              </a:xfrm>
              <a:custGeom>
                <a:avLst/>
                <a:gdLst>
                  <a:gd name="T0" fmla="*/ 11 w 28"/>
                  <a:gd name="T1" fmla="*/ 0 h 29"/>
                  <a:gd name="T2" fmla="*/ 10 w 28"/>
                  <a:gd name="T3" fmla="*/ 0 h 29"/>
                  <a:gd name="T4" fmla="*/ 0 w 28"/>
                  <a:gd name="T5" fmla="*/ 5 h 29"/>
                  <a:gd name="T6" fmla="*/ 4 w 28"/>
                  <a:gd name="T7" fmla="*/ 14 h 29"/>
                  <a:gd name="T8" fmla="*/ 13 w 28"/>
                  <a:gd name="T9" fmla="*/ 9 h 29"/>
                  <a:gd name="T10" fmla="*/ 12 w 28"/>
                  <a:gd name="T11" fmla="*/ 9 h 29"/>
                  <a:gd name="T12" fmla="*/ 13 w 28"/>
                  <a:gd name="T13" fmla="*/ 9 h 29"/>
                  <a:gd name="T14" fmla="*/ 15 w 28"/>
                  <a:gd name="T15" fmla="*/ 6 h 29"/>
                  <a:gd name="T16" fmla="*/ 15 w 28"/>
                  <a:gd name="T17" fmla="*/ 3 h 29"/>
                  <a:gd name="T18" fmla="*/ 12 w 28"/>
                  <a:gd name="T19" fmla="*/ 0 h 29"/>
                  <a:gd name="T20" fmla="*/ 10 w 28"/>
                  <a:gd name="T21" fmla="*/ 0 h 29"/>
                  <a:gd name="T22" fmla="*/ 11 w 28"/>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20" y="0"/>
                    </a:moveTo>
                    <a:lnTo>
                      <a:pt x="18" y="0"/>
                    </a:lnTo>
                    <a:lnTo>
                      <a:pt x="0" y="11"/>
                    </a:lnTo>
                    <a:lnTo>
                      <a:pt x="7" y="29"/>
                    </a:lnTo>
                    <a:lnTo>
                      <a:pt x="25" y="18"/>
                    </a:lnTo>
                    <a:lnTo>
                      <a:pt x="23" y="18"/>
                    </a:lnTo>
                    <a:lnTo>
                      <a:pt x="25" y="18"/>
                    </a:lnTo>
                    <a:lnTo>
                      <a:pt x="28" y="13"/>
                    </a:lnTo>
                    <a:lnTo>
                      <a:pt x="28" y="6"/>
                    </a:lnTo>
                    <a:lnTo>
                      <a:pt x="23" y="0"/>
                    </a:lnTo>
                    <a:lnTo>
                      <a:pt x="18"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18" name="Freeform 1157"/>
              <p:cNvSpPr>
                <a:spLocks/>
              </p:cNvSpPr>
              <p:nvPr/>
            </p:nvSpPr>
            <p:spPr bwMode="auto">
              <a:xfrm>
                <a:off x="3040" y="1479"/>
                <a:ext cx="15" cy="15"/>
              </a:xfrm>
              <a:custGeom>
                <a:avLst/>
                <a:gdLst>
                  <a:gd name="T0" fmla="*/ 11 w 28"/>
                  <a:gd name="T1" fmla="*/ 0 h 29"/>
                  <a:gd name="T2" fmla="*/ 11 w 28"/>
                  <a:gd name="T3" fmla="*/ 0 h 29"/>
                  <a:gd name="T4" fmla="*/ 0 w 28"/>
                  <a:gd name="T5" fmla="*/ 6 h 29"/>
                  <a:gd name="T6" fmla="*/ 2 w 28"/>
                  <a:gd name="T7" fmla="*/ 15 h 29"/>
                  <a:gd name="T8" fmla="*/ 12 w 28"/>
                  <a:gd name="T9" fmla="*/ 9 h 29"/>
                  <a:gd name="T10" fmla="*/ 12 w 28"/>
                  <a:gd name="T11" fmla="*/ 9 h 29"/>
                  <a:gd name="T12" fmla="*/ 12 w 28"/>
                  <a:gd name="T13" fmla="*/ 9 h 29"/>
                  <a:gd name="T14" fmla="*/ 15 w 28"/>
                  <a:gd name="T15" fmla="*/ 7 h 29"/>
                  <a:gd name="T16" fmla="*/ 15 w 28"/>
                  <a:gd name="T17" fmla="*/ 3 h 29"/>
                  <a:gd name="T18" fmla="*/ 13 w 28"/>
                  <a:gd name="T19" fmla="*/ 0 h 29"/>
                  <a:gd name="T20" fmla="*/ 11 w 28"/>
                  <a:gd name="T21" fmla="*/ 0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20" y="0"/>
                    </a:moveTo>
                    <a:lnTo>
                      <a:pt x="20" y="0"/>
                    </a:lnTo>
                    <a:lnTo>
                      <a:pt x="0" y="11"/>
                    </a:lnTo>
                    <a:lnTo>
                      <a:pt x="3" y="29"/>
                    </a:lnTo>
                    <a:lnTo>
                      <a:pt x="23" y="18"/>
                    </a:lnTo>
                    <a:lnTo>
                      <a:pt x="28" y="13"/>
                    </a:lnTo>
                    <a:lnTo>
                      <a:pt x="28" y="6"/>
                    </a:lnTo>
                    <a:lnTo>
                      <a:pt x="25"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19" name="Freeform 1158"/>
              <p:cNvSpPr>
                <a:spLocks/>
              </p:cNvSpPr>
              <p:nvPr/>
            </p:nvSpPr>
            <p:spPr bwMode="auto">
              <a:xfrm>
                <a:off x="3051" y="1474"/>
                <a:ext cx="14" cy="14"/>
              </a:xfrm>
              <a:custGeom>
                <a:avLst/>
                <a:gdLst>
                  <a:gd name="T0" fmla="*/ 10 w 28"/>
                  <a:gd name="T1" fmla="*/ 0 h 29"/>
                  <a:gd name="T2" fmla="*/ 10 w 28"/>
                  <a:gd name="T3" fmla="*/ 0 h 29"/>
                  <a:gd name="T4" fmla="*/ 0 w 28"/>
                  <a:gd name="T5" fmla="*/ 5 h 29"/>
                  <a:gd name="T6" fmla="*/ 2 w 28"/>
                  <a:gd name="T7" fmla="*/ 14 h 29"/>
                  <a:gd name="T8" fmla="*/ 12 w 28"/>
                  <a:gd name="T9" fmla="*/ 9 h 29"/>
                  <a:gd name="T10" fmla="*/ 12 w 28"/>
                  <a:gd name="T11" fmla="*/ 9 h 29"/>
                  <a:gd name="T12" fmla="*/ 12 w 28"/>
                  <a:gd name="T13" fmla="*/ 9 h 29"/>
                  <a:gd name="T14" fmla="*/ 14 w 28"/>
                  <a:gd name="T15" fmla="*/ 6 h 29"/>
                  <a:gd name="T16" fmla="*/ 14 w 28"/>
                  <a:gd name="T17" fmla="*/ 3 h 29"/>
                  <a:gd name="T18" fmla="*/ 13 w 28"/>
                  <a:gd name="T19" fmla="*/ 0 h 29"/>
                  <a:gd name="T20" fmla="*/ 10 w 28"/>
                  <a:gd name="T21" fmla="*/ 0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20" y="0"/>
                    </a:moveTo>
                    <a:lnTo>
                      <a:pt x="20" y="0"/>
                    </a:lnTo>
                    <a:lnTo>
                      <a:pt x="0" y="11"/>
                    </a:lnTo>
                    <a:lnTo>
                      <a:pt x="3" y="29"/>
                    </a:lnTo>
                    <a:lnTo>
                      <a:pt x="23" y="19"/>
                    </a:lnTo>
                    <a:lnTo>
                      <a:pt x="28" y="13"/>
                    </a:lnTo>
                    <a:lnTo>
                      <a:pt x="28" y="6"/>
                    </a:lnTo>
                    <a:lnTo>
                      <a:pt x="25"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20" name="Freeform 1159"/>
              <p:cNvSpPr>
                <a:spLocks/>
              </p:cNvSpPr>
              <p:nvPr/>
            </p:nvSpPr>
            <p:spPr bwMode="auto">
              <a:xfrm>
                <a:off x="3061" y="1469"/>
                <a:ext cx="13" cy="14"/>
              </a:xfrm>
              <a:custGeom>
                <a:avLst/>
                <a:gdLst>
                  <a:gd name="T0" fmla="*/ 9 w 27"/>
                  <a:gd name="T1" fmla="*/ 0 h 28"/>
                  <a:gd name="T2" fmla="*/ 9 w 27"/>
                  <a:gd name="T3" fmla="*/ 0 h 28"/>
                  <a:gd name="T4" fmla="*/ 0 w 27"/>
                  <a:gd name="T5" fmla="*/ 5 h 28"/>
                  <a:gd name="T6" fmla="*/ 1 w 27"/>
                  <a:gd name="T7" fmla="*/ 14 h 28"/>
                  <a:gd name="T8" fmla="*/ 11 w 27"/>
                  <a:gd name="T9" fmla="*/ 10 h 28"/>
                  <a:gd name="T10" fmla="*/ 11 w 27"/>
                  <a:gd name="T11" fmla="*/ 10 h 28"/>
                  <a:gd name="T12" fmla="*/ 11 w 27"/>
                  <a:gd name="T13" fmla="*/ 10 h 28"/>
                  <a:gd name="T14" fmla="*/ 13 w 27"/>
                  <a:gd name="T15" fmla="*/ 7 h 28"/>
                  <a:gd name="T16" fmla="*/ 13 w 27"/>
                  <a:gd name="T17" fmla="*/ 3 h 28"/>
                  <a:gd name="T18" fmla="*/ 11 w 27"/>
                  <a:gd name="T19" fmla="*/ 0 h 28"/>
                  <a:gd name="T20" fmla="*/ 9 w 27"/>
                  <a:gd name="T21" fmla="*/ 0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7" h="28">
                    <a:moveTo>
                      <a:pt x="18" y="0"/>
                    </a:moveTo>
                    <a:lnTo>
                      <a:pt x="18" y="0"/>
                    </a:lnTo>
                    <a:lnTo>
                      <a:pt x="0" y="9"/>
                    </a:lnTo>
                    <a:lnTo>
                      <a:pt x="3" y="28"/>
                    </a:lnTo>
                    <a:lnTo>
                      <a:pt x="22" y="19"/>
                    </a:lnTo>
                    <a:lnTo>
                      <a:pt x="27" y="13"/>
                    </a:lnTo>
                    <a:lnTo>
                      <a:pt x="27" y="6"/>
                    </a:lnTo>
                    <a:lnTo>
                      <a:pt x="23" y="0"/>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21" name="Freeform 1160"/>
              <p:cNvSpPr>
                <a:spLocks/>
              </p:cNvSpPr>
              <p:nvPr/>
            </p:nvSpPr>
            <p:spPr bwMode="auto">
              <a:xfrm>
                <a:off x="3070" y="1464"/>
                <a:ext cx="14" cy="14"/>
              </a:xfrm>
              <a:custGeom>
                <a:avLst/>
                <a:gdLst>
                  <a:gd name="T0" fmla="*/ 9 w 29"/>
                  <a:gd name="T1" fmla="*/ 0 h 29"/>
                  <a:gd name="T2" fmla="*/ 10 w 29"/>
                  <a:gd name="T3" fmla="*/ 0 h 29"/>
                  <a:gd name="T4" fmla="*/ 0 w 29"/>
                  <a:gd name="T5" fmla="*/ 5 h 29"/>
                  <a:gd name="T6" fmla="*/ 2 w 29"/>
                  <a:gd name="T7" fmla="*/ 14 h 29"/>
                  <a:gd name="T8" fmla="*/ 12 w 29"/>
                  <a:gd name="T9" fmla="*/ 9 h 29"/>
                  <a:gd name="T10" fmla="*/ 13 w 29"/>
                  <a:gd name="T11" fmla="*/ 9 h 29"/>
                  <a:gd name="T12" fmla="*/ 12 w 29"/>
                  <a:gd name="T13" fmla="*/ 9 h 29"/>
                  <a:gd name="T14" fmla="*/ 14 w 29"/>
                  <a:gd name="T15" fmla="*/ 6 h 29"/>
                  <a:gd name="T16" fmla="*/ 14 w 29"/>
                  <a:gd name="T17" fmla="*/ 2 h 29"/>
                  <a:gd name="T18" fmla="*/ 13 w 29"/>
                  <a:gd name="T19" fmla="*/ 0 h 29"/>
                  <a:gd name="T20" fmla="*/ 10 w 29"/>
                  <a:gd name="T21" fmla="*/ 0 h 29"/>
                  <a:gd name="T22" fmla="*/ 9 w 29"/>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19" y="0"/>
                    </a:moveTo>
                    <a:lnTo>
                      <a:pt x="21" y="0"/>
                    </a:lnTo>
                    <a:lnTo>
                      <a:pt x="0" y="10"/>
                    </a:lnTo>
                    <a:lnTo>
                      <a:pt x="4" y="29"/>
                    </a:lnTo>
                    <a:lnTo>
                      <a:pt x="24" y="18"/>
                    </a:lnTo>
                    <a:lnTo>
                      <a:pt x="26" y="18"/>
                    </a:lnTo>
                    <a:lnTo>
                      <a:pt x="24" y="18"/>
                    </a:lnTo>
                    <a:lnTo>
                      <a:pt x="29" y="12"/>
                    </a:lnTo>
                    <a:lnTo>
                      <a:pt x="29" y="5"/>
                    </a:lnTo>
                    <a:lnTo>
                      <a:pt x="26" y="0"/>
                    </a:lnTo>
                    <a:lnTo>
                      <a:pt x="21" y="0"/>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22" name="Freeform 1161"/>
              <p:cNvSpPr>
                <a:spLocks/>
              </p:cNvSpPr>
              <p:nvPr/>
            </p:nvSpPr>
            <p:spPr bwMode="auto">
              <a:xfrm>
                <a:off x="3079" y="1458"/>
                <a:ext cx="14" cy="15"/>
              </a:xfrm>
              <a:custGeom>
                <a:avLst/>
                <a:gdLst>
                  <a:gd name="T0" fmla="*/ 10 w 28"/>
                  <a:gd name="T1" fmla="*/ 0 h 29"/>
                  <a:gd name="T2" fmla="*/ 9 w 28"/>
                  <a:gd name="T3" fmla="*/ 0 h 29"/>
                  <a:gd name="T4" fmla="*/ 0 w 28"/>
                  <a:gd name="T5" fmla="*/ 6 h 29"/>
                  <a:gd name="T6" fmla="*/ 4 w 28"/>
                  <a:gd name="T7" fmla="*/ 15 h 29"/>
                  <a:gd name="T8" fmla="*/ 13 w 28"/>
                  <a:gd name="T9" fmla="*/ 9 h 29"/>
                  <a:gd name="T10" fmla="*/ 12 w 28"/>
                  <a:gd name="T11" fmla="*/ 9 h 29"/>
                  <a:gd name="T12" fmla="*/ 13 w 28"/>
                  <a:gd name="T13" fmla="*/ 9 h 29"/>
                  <a:gd name="T14" fmla="*/ 14 w 28"/>
                  <a:gd name="T15" fmla="*/ 6 h 29"/>
                  <a:gd name="T16" fmla="*/ 14 w 28"/>
                  <a:gd name="T17" fmla="*/ 3 h 29"/>
                  <a:gd name="T18" fmla="*/ 12 w 28"/>
                  <a:gd name="T19" fmla="*/ 0 h 29"/>
                  <a:gd name="T20" fmla="*/ 9 w 28"/>
                  <a:gd name="T21" fmla="*/ 0 h 29"/>
                  <a:gd name="T22" fmla="*/ 10 w 28"/>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20" y="0"/>
                    </a:moveTo>
                    <a:lnTo>
                      <a:pt x="18" y="0"/>
                    </a:lnTo>
                    <a:lnTo>
                      <a:pt x="0" y="11"/>
                    </a:lnTo>
                    <a:lnTo>
                      <a:pt x="7" y="29"/>
                    </a:lnTo>
                    <a:lnTo>
                      <a:pt x="25" y="18"/>
                    </a:lnTo>
                    <a:lnTo>
                      <a:pt x="23" y="18"/>
                    </a:lnTo>
                    <a:lnTo>
                      <a:pt x="25" y="18"/>
                    </a:lnTo>
                    <a:lnTo>
                      <a:pt x="28" y="12"/>
                    </a:lnTo>
                    <a:lnTo>
                      <a:pt x="28" y="5"/>
                    </a:lnTo>
                    <a:lnTo>
                      <a:pt x="23" y="0"/>
                    </a:lnTo>
                    <a:lnTo>
                      <a:pt x="18"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23" name="Freeform 1162"/>
              <p:cNvSpPr>
                <a:spLocks/>
              </p:cNvSpPr>
              <p:nvPr/>
            </p:nvSpPr>
            <p:spPr bwMode="auto">
              <a:xfrm>
                <a:off x="3089" y="1453"/>
                <a:ext cx="14" cy="14"/>
              </a:xfrm>
              <a:custGeom>
                <a:avLst/>
                <a:gdLst>
                  <a:gd name="T0" fmla="*/ 9 w 28"/>
                  <a:gd name="T1" fmla="*/ 0 h 29"/>
                  <a:gd name="T2" fmla="*/ 10 w 28"/>
                  <a:gd name="T3" fmla="*/ 0 h 29"/>
                  <a:gd name="T4" fmla="*/ 0 w 28"/>
                  <a:gd name="T5" fmla="*/ 5 h 29"/>
                  <a:gd name="T6" fmla="*/ 2 w 28"/>
                  <a:gd name="T7" fmla="*/ 14 h 29"/>
                  <a:gd name="T8" fmla="*/ 12 w 28"/>
                  <a:gd name="T9" fmla="*/ 9 h 29"/>
                  <a:gd name="T10" fmla="*/ 13 w 28"/>
                  <a:gd name="T11" fmla="*/ 9 h 29"/>
                  <a:gd name="T12" fmla="*/ 12 w 28"/>
                  <a:gd name="T13" fmla="*/ 9 h 29"/>
                  <a:gd name="T14" fmla="*/ 14 w 28"/>
                  <a:gd name="T15" fmla="*/ 6 h 29"/>
                  <a:gd name="T16" fmla="*/ 14 w 28"/>
                  <a:gd name="T17" fmla="*/ 2 h 29"/>
                  <a:gd name="T18" fmla="*/ 13 w 28"/>
                  <a:gd name="T19" fmla="*/ 0 h 29"/>
                  <a:gd name="T20" fmla="*/ 10 w 28"/>
                  <a:gd name="T21" fmla="*/ 0 h 29"/>
                  <a:gd name="T22" fmla="*/ 9 w 28"/>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18" y="0"/>
                    </a:moveTo>
                    <a:lnTo>
                      <a:pt x="20" y="0"/>
                    </a:lnTo>
                    <a:lnTo>
                      <a:pt x="0" y="11"/>
                    </a:lnTo>
                    <a:lnTo>
                      <a:pt x="3" y="29"/>
                    </a:lnTo>
                    <a:lnTo>
                      <a:pt x="23" y="18"/>
                    </a:lnTo>
                    <a:lnTo>
                      <a:pt x="25" y="18"/>
                    </a:lnTo>
                    <a:lnTo>
                      <a:pt x="23" y="18"/>
                    </a:lnTo>
                    <a:lnTo>
                      <a:pt x="28" y="13"/>
                    </a:lnTo>
                    <a:lnTo>
                      <a:pt x="28" y="5"/>
                    </a:lnTo>
                    <a:lnTo>
                      <a:pt x="25" y="0"/>
                    </a:lnTo>
                    <a:lnTo>
                      <a:pt x="20" y="0"/>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24" name="Freeform 1163"/>
              <p:cNvSpPr>
                <a:spLocks/>
              </p:cNvSpPr>
              <p:nvPr/>
            </p:nvSpPr>
            <p:spPr bwMode="auto">
              <a:xfrm>
                <a:off x="3098" y="1448"/>
                <a:ext cx="14" cy="14"/>
              </a:xfrm>
              <a:custGeom>
                <a:avLst/>
                <a:gdLst>
                  <a:gd name="T0" fmla="*/ 10 w 29"/>
                  <a:gd name="T1" fmla="*/ 0 h 29"/>
                  <a:gd name="T2" fmla="*/ 9 w 29"/>
                  <a:gd name="T3" fmla="*/ 0 h 29"/>
                  <a:gd name="T4" fmla="*/ 0 w 29"/>
                  <a:gd name="T5" fmla="*/ 5 h 29"/>
                  <a:gd name="T6" fmla="*/ 3 w 29"/>
                  <a:gd name="T7" fmla="*/ 14 h 29"/>
                  <a:gd name="T8" fmla="*/ 12 w 29"/>
                  <a:gd name="T9" fmla="*/ 9 h 29"/>
                  <a:gd name="T10" fmla="*/ 12 w 29"/>
                  <a:gd name="T11" fmla="*/ 9 h 29"/>
                  <a:gd name="T12" fmla="*/ 12 w 29"/>
                  <a:gd name="T13" fmla="*/ 9 h 29"/>
                  <a:gd name="T14" fmla="*/ 14 w 29"/>
                  <a:gd name="T15" fmla="*/ 6 h 29"/>
                  <a:gd name="T16" fmla="*/ 14 w 29"/>
                  <a:gd name="T17" fmla="*/ 2 h 29"/>
                  <a:gd name="T18" fmla="*/ 12 w 29"/>
                  <a:gd name="T19" fmla="*/ 0 h 29"/>
                  <a:gd name="T20" fmla="*/ 9 w 29"/>
                  <a:gd name="T21" fmla="*/ 0 h 29"/>
                  <a:gd name="T22" fmla="*/ 10 w 29"/>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20" y="0"/>
                    </a:moveTo>
                    <a:lnTo>
                      <a:pt x="19" y="0"/>
                    </a:lnTo>
                    <a:lnTo>
                      <a:pt x="0" y="11"/>
                    </a:lnTo>
                    <a:lnTo>
                      <a:pt x="7" y="29"/>
                    </a:lnTo>
                    <a:lnTo>
                      <a:pt x="25" y="18"/>
                    </a:lnTo>
                    <a:lnTo>
                      <a:pt x="24" y="18"/>
                    </a:lnTo>
                    <a:lnTo>
                      <a:pt x="25" y="18"/>
                    </a:lnTo>
                    <a:lnTo>
                      <a:pt x="29" y="13"/>
                    </a:lnTo>
                    <a:lnTo>
                      <a:pt x="29" y="5"/>
                    </a:lnTo>
                    <a:lnTo>
                      <a:pt x="24" y="0"/>
                    </a:lnTo>
                    <a:lnTo>
                      <a:pt x="19"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25" name="Freeform 1164"/>
              <p:cNvSpPr>
                <a:spLocks/>
              </p:cNvSpPr>
              <p:nvPr/>
            </p:nvSpPr>
            <p:spPr bwMode="auto">
              <a:xfrm>
                <a:off x="3108" y="1443"/>
                <a:ext cx="14" cy="14"/>
              </a:xfrm>
              <a:custGeom>
                <a:avLst/>
                <a:gdLst>
                  <a:gd name="T0" fmla="*/ 9 w 29"/>
                  <a:gd name="T1" fmla="*/ 0 h 27"/>
                  <a:gd name="T2" fmla="*/ 10 w 29"/>
                  <a:gd name="T3" fmla="*/ 0 h 27"/>
                  <a:gd name="T4" fmla="*/ 0 w 29"/>
                  <a:gd name="T5" fmla="*/ 5 h 27"/>
                  <a:gd name="T6" fmla="*/ 2 w 29"/>
                  <a:gd name="T7" fmla="*/ 14 h 27"/>
                  <a:gd name="T8" fmla="*/ 12 w 29"/>
                  <a:gd name="T9" fmla="*/ 9 h 27"/>
                  <a:gd name="T10" fmla="*/ 12 w 29"/>
                  <a:gd name="T11" fmla="*/ 9 h 27"/>
                  <a:gd name="T12" fmla="*/ 12 w 29"/>
                  <a:gd name="T13" fmla="*/ 9 h 27"/>
                  <a:gd name="T14" fmla="*/ 14 w 29"/>
                  <a:gd name="T15" fmla="*/ 7 h 27"/>
                  <a:gd name="T16" fmla="*/ 14 w 29"/>
                  <a:gd name="T17" fmla="*/ 3 h 27"/>
                  <a:gd name="T18" fmla="*/ 12 w 29"/>
                  <a:gd name="T19" fmla="*/ 0 h 27"/>
                  <a:gd name="T20" fmla="*/ 10 w 29"/>
                  <a:gd name="T21" fmla="*/ 0 h 27"/>
                  <a:gd name="T22" fmla="*/ 9 w 29"/>
                  <a:gd name="T23" fmla="*/ 0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7">
                    <a:moveTo>
                      <a:pt x="19" y="0"/>
                    </a:moveTo>
                    <a:lnTo>
                      <a:pt x="20" y="0"/>
                    </a:lnTo>
                    <a:lnTo>
                      <a:pt x="0" y="9"/>
                    </a:lnTo>
                    <a:lnTo>
                      <a:pt x="4" y="27"/>
                    </a:lnTo>
                    <a:lnTo>
                      <a:pt x="24" y="18"/>
                    </a:lnTo>
                    <a:lnTo>
                      <a:pt x="25" y="18"/>
                    </a:lnTo>
                    <a:lnTo>
                      <a:pt x="24" y="18"/>
                    </a:lnTo>
                    <a:lnTo>
                      <a:pt x="29" y="13"/>
                    </a:lnTo>
                    <a:lnTo>
                      <a:pt x="29" y="5"/>
                    </a:lnTo>
                    <a:lnTo>
                      <a:pt x="25" y="0"/>
                    </a:lnTo>
                    <a:lnTo>
                      <a:pt x="20" y="0"/>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26" name="Freeform 1165"/>
              <p:cNvSpPr>
                <a:spLocks/>
              </p:cNvSpPr>
              <p:nvPr/>
            </p:nvSpPr>
            <p:spPr bwMode="auto">
              <a:xfrm>
                <a:off x="3117" y="1438"/>
                <a:ext cx="15" cy="14"/>
              </a:xfrm>
              <a:custGeom>
                <a:avLst/>
                <a:gdLst>
                  <a:gd name="T0" fmla="*/ 11 w 28"/>
                  <a:gd name="T1" fmla="*/ 0 h 29"/>
                  <a:gd name="T2" fmla="*/ 10 w 28"/>
                  <a:gd name="T3" fmla="*/ 0 h 29"/>
                  <a:gd name="T4" fmla="*/ 0 w 28"/>
                  <a:gd name="T5" fmla="*/ 5 h 29"/>
                  <a:gd name="T6" fmla="*/ 3 w 28"/>
                  <a:gd name="T7" fmla="*/ 14 h 29"/>
                  <a:gd name="T8" fmla="*/ 13 w 28"/>
                  <a:gd name="T9" fmla="*/ 9 h 29"/>
                  <a:gd name="T10" fmla="*/ 12 w 28"/>
                  <a:gd name="T11" fmla="*/ 9 h 29"/>
                  <a:gd name="T12" fmla="*/ 13 w 28"/>
                  <a:gd name="T13" fmla="*/ 9 h 29"/>
                  <a:gd name="T14" fmla="*/ 15 w 28"/>
                  <a:gd name="T15" fmla="*/ 6 h 29"/>
                  <a:gd name="T16" fmla="*/ 15 w 28"/>
                  <a:gd name="T17" fmla="*/ 3 h 29"/>
                  <a:gd name="T18" fmla="*/ 12 w 28"/>
                  <a:gd name="T19" fmla="*/ 0 h 29"/>
                  <a:gd name="T20" fmla="*/ 10 w 28"/>
                  <a:gd name="T21" fmla="*/ 0 h 29"/>
                  <a:gd name="T22" fmla="*/ 11 w 28"/>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20" y="0"/>
                    </a:moveTo>
                    <a:lnTo>
                      <a:pt x="18" y="0"/>
                    </a:lnTo>
                    <a:lnTo>
                      <a:pt x="0" y="11"/>
                    </a:lnTo>
                    <a:lnTo>
                      <a:pt x="6" y="29"/>
                    </a:lnTo>
                    <a:lnTo>
                      <a:pt x="25" y="18"/>
                    </a:lnTo>
                    <a:lnTo>
                      <a:pt x="23" y="18"/>
                    </a:lnTo>
                    <a:lnTo>
                      <a:pt x="25" y="18"/>
                    </a:lnTo>
                    <a:lnTo>
                      <a:pt x="28" y="13"/>
                    </a:lnTo>
                    <a:lnTo>
                      <a:pt x="28" y="6"/>
                    </a:lnTo>
                    <a:lnTo>
                      <a:pt x="23" y="0"/>
                    </a:lnTo>
                    <a:lnTo>
                      <a:pt x="18"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27" name="Freeform 1166"/>
              <p:cNvSpPr>
                <a:spLocks/>
              </p:cNvSpPr>
              <p:nvPr/>
            </p:nvSpPr>
            <p:spPr bwMode="auto">
              <a:xfrm>
                <a:off x="3127" y="1432"/>
                <a:ext cx="15" cy="15"/>
              </a:xfrm>
              <a:custGeom>
                <a:avLst/>
                <a:gdLst>
                  <a:gd name="T0" fmla="*/ 11 w 28"/>
                  <a:gd name="T1" fmla="*/ 0 h 29"/>
                  <a:gd name="T2" fmla="*/ 11 w 28"/>
                  <a:gd name="T3" fmla="*/ 0 h 29"/>
                  <a:gd name="T4" fmla="*/ 0 w 28"/>
                  <a:gd name="T5" fmla="*/ 6 h 29"/>
                  <a:gd name="T6" fmla="*/ 2 w 28"/>
                  <a:gd name="T7" fmla="*/ 15 h 29"/>
                  <a:gd name="T8" fmla="*/ 12 w 28"/>
                  <a:gd name="T9" fmla="*/ 9 h 29"/>
                  <a:gd name="T10" fmla="*/ 12 w 28"/>
                  <a:gd name="T11" fmla="*/ 9 h 29"/>
                  <a:gd name="T12" fmla="*/ 12 w 28"/>
                  <a:gd name="T13" fmla="*/ 9 h 29"/>
                  <a:gd name="T14" fmla="*/ 15 w 28"/>
                  <a:gd name="T15" fmla="*/ 7 h 29"/>
                  <a:gd name="T16" fmla="*/ 15 w 28"/>
                  <a:gd name="T17" fmla="*/ 3 h 29"/>
                  <a:gd name="T18" fmla="*/ 13 w 28"/>
                  <a:gd name="T19" fmla="*/ 0 h 29"/>
                  <a:gd name="T20" fmla="*/ 11 w 28"/>
                  <a:gd name="T21" fmla="*/ 0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20" y="0"/>
                    </a:moveTo>
                    <a:lnTo>
                      <a:pt x="20" y="0"/>
                    </a:lnTo>
                    <a:lnTo>
                      <a:pt x="0" y="11"/>
                    </a:lnTo>
                    <a:lnTo>
                      <a:pt x="3" y="29"/>
                    </a:lnTo>
                    <a:lnTo>
                      <a:pt x="23" y="18"/>
                    </a:lnTo>
                    <a:lnTo>
                      <a:pt x="28" y="13"/>
                    </a:lnTo>
                    <a:lnTo>
                      <a:pt x="28" y="6"/>
                    </a:lnTo>
                    <a:lnTo>
                      <a:pt x="25"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28" name="Freeform 1167"/>
              <p:cNvSpPr>
                <a:spLocks/>
              </p:cNvSpPr>
              <p:nvPr/>
            </p:nvSpPr>
            <p:spPr bwMode="auto">
              <a:xfrm>
                <a:off x="3137" y="1427"/>
                <a:ext cx="15" cy="14"/>
              </a:xfrm>
              <a:custGeom>
                <a:avLst/>
                <a:gdLst>
                  <a:gd name="T0" fmla="*/ 11 w 28"/>
                  <a:gd name="T1" fmla="*/ 0 h 29"/>
                  <a:gd name="T2" fmla="*/ 11 w 28"/>
                  <a:gd name="T3" fmla="*/ 0 h 29"/>
                  <a:gd name="T4" fmla="*/ 0 w 28"/>
                  <a:gd name="T5" fmla="*/ 5 h 29"/>
                  <a:gd name="T6" fmla="*/ 2 w 28"/>
                  <a:gd name="T7" fmla="*/ 14 h 29"/>
                  <a:gd name="T8" fmla="*/ 12 w 28"/>
                  <a:gd name="T9" fmla="*/ 9 h 29"/>
                  <a:gd name="T10" fmla="*/ 12 w 28"/>
                  <a:gd name="T11" fmla="*/ 9 h 29"/>
                  <a:gd name="T12" fmla="*/ 12 w 28"/>
                  <a:gd name="T13" fmla="*/ 9 h 29"/>
                  <a:gd name="T14" fmla="*/ 15 w 28"/>
                  <a:gd name="T15" fmla="*/ 6 h 29"/>
                  <a:gd name="T16" fmla="*/ 15 w 28"/>
                  <a:gd name="T17" fmla="*/ 3 h 29"/>
                  <a:gd name="T18" fmla="*/ 13 w 28"/>
                  <a:gd name="T19" fmla="*/ 0 h 29"/>
                  <a:gd name="T20" fmla="*/ 11 w 28"/>
                  <a:gd name="T21" fmla="*/ 0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20" y="0"/>
                    </a:moveTo>
                    <a:lnTo>
                      <a:pt x="20" y="0"/>
                    </a:lnTo>
                    <a:lnTo>
                      <a:pt x="0" y="11"/>
                    </a:lnTo>
                    <a:lnTo>
                      <a:pt x="3" y="29"/>
                    </a:lnTo>
                    <a:lnTo>
                      <a:pt x="23" y="18"/>
                    </a:lnTo>
                    <a:lnTo>
                      <a:pt x="28" y="13"/>
                    </a:lnTo>
                    <a:lnTo>
                      <a:pt x="28" y="6"/>
                    </a:lnTo>
                    <a:lnTo>
                      <a:pt x="25"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29" name="Freeform 1168"/>
              <p:cNvSpPr>
                <a:spLocks/>
              </p:cNvSpPr>
              <p:nvPr/>
            </p:nvSpPr>
            <p:spPr bwMode="auto">
              <a:xfrm>
                <a:off x="3147" y="1422"/>
                <a:ext cx="14" cy="14"/>
              </a:xfrm>
              <a:custGeom>
                <a:avLst/>
                <a:gdLst>
                  <a:gd name="T0" fmla="*/ 9 w 27"/>
                  <a:gd name="T1" fmla="*/ 0 h 27"/>
                  <a:gd name="T2" fmla="*/ 9 w 27"/>
                  <a:gd name="T3" fmla="*/ 0 h 27"/>
                  <a:gd name="T4" fmla="*/ 0 w 27"/>
                  <a:gd name="T5" fmla="*/ 5 h 27"/>
                  <a:gd name="T6" fmla="*/ 2 w 27"/>
                  <a:gd name="T7" fmla="*/ 14 h 27"/>
                  <a:gd name="T8" fmla="*/ 11 w 27"/>
                  <a:gd name="T9" fmla="*/ 9 h 27"/>
                  <a:gd name="T10" fmla="*/ 11 w 27"/>
                  <a:gd name="T11" fmla="*/ 9 h 27"/>
                  <a:gd name="T12" fmla="*/ 11 w 27"/>
                  <a:gd name="T13" fmla="*/ 9 h 27"/>
                  <a:gd name="T14" fmla="*/ 14 w 27"/>
                  <a:gd name="T15" fmla="*/ 7 h 27"/>
                  <a:gd name="T16" fmla="*/ 14 w 27"/>
                  <a:gd name="T17" fmla="*/ 3 h 27"/>
                  <a:gd name="T18" fmla="*/ 12 w 27"/>
                  <a:gd name="T19" fmla="*/ 0 h 27"/>
                  <a:gd name="T20" fmla="*/ 9 w 27"/>
                  <a:gd name="T21" fmla="*/ 0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7" h="27">
                    <a:moveTo>
                      <a:pt x="18" y="0"/>
                    </a:moveTo>
                    <a:lnTo>
                      <a:pt x="18" y="0"/>
                    </a:lnTo>
                    <a:lnTo>
                      <a:pt x="0" y="9"/>
                    </a:lnTo>
                    <a:lnTo>
                      <a:pt x="3" y="27"/>
                    </a:lnTo>
                    <a:lnTo>
                      <a:pt x="22" y="18"/>
                    </a:lnTo>
                    <a:lnTo>
                      <a:pt x="27" y="13"/>
                    </a:lnTo>
                    <a:lnTo>
                      <a:pt x="27" y="6"/>
                    </a:lnTo>
                    <a:lnTo>
                      <a:pt x="23" y="0"/>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30" name="Freeform 1169"/>
              <p:cNvSpPr>
                <a:spLocks/>
              </p:cNvSpPr>
              <p:nvPr/>
            </p:nvSpPr>
            <p:spPr bwMode="auto">
              <a:xfrm>
                <a:off x="3157" y="1416"/>
                <a:ext cx="12" cy="15"/>
              </a:xfrm>
              <a:custGeom>
                <a:avLst/>
                <a:gdLst>
                  <a:gd name="T0" fmla="*/ 12 w 25"/>
                  <a:gd name="T1" fmla="*/ 5 h 30"/>
                  <a:gd name="T2" fmla="*/ 11 w 25"/>
                  <a:gd name="T3" fmla="*/ 0 h 30"/>
                  <a:gd name="T4" fmla="*/ 0 w 25"/>
                  <a:gd name="T5" fmla="*/ 6 h 30"/>
                  <a:gd name="T6" fmla="*/ 2 w 25"/>
                  <a:gd name="T7" fmla="*/ 15 h 30"/>
                  <a:gd name="T8" fmla="*/ 12 w 25"/>
                  <a:gd name="T9" fmla="*/ 9 h 30"/>
                  <a:gd name="T10" fmla="*/ 12 w 25"/>
                  <a:gd name="T11" fmla="*/ 5 h 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 h="30">
                    <a:moveTo>
                      <a:pt x="24" y="9"/>
                    </a:moveTo>
                    <a:lnTo>
                      <a:pt x="22" y="0"/>
                    </a:lnTo>
                    <a:lnTo>
                      <a:pt x="0" y="12"/>
                    </a:lnTo>
                    <a:lnTo>
                      <a:pt x="4" y="30"/>
                    </a:lnTo>
                    <a:lnTo>
                      <a:pt x="25" y="18"/>
                    </a:lnTo>
                    <a:lnTo>
                      <a:pt x="24"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31" name="Freeform 1170"/>
              <p:cNvSpPr>
                <a:spLocks/>
              </p:cNvSpPr>
              <p:nvPr/>
            </p:nvSpPr>
            <p:spPr bwMode="auto">
              <a:xfrm>
                <a:off x="3168" y="1416"/>
                <a:ext cx="4" cy="9"/>
              </a:xfrm>
              <a:custGeom>
                <a:avLst/>
                <a:gdLst>
                  <a:gd name="T0" fmla="*/ 2 w 8"/>
                  <a:gd name="T1" fmla="*/ 9 h 18"/>
                  <a:gd name="T2" fmla="*/ 4 w 8"/>
                  <a:gd name="T3" fmla="*/ 6 h 18"/>
                  <a:gd name="T4" fmla="*/ 4 w 8"/>
                  <a:gd name="T5" fmla="*/ 3 h 18"/>
                  <a:gd name="T6" fmla="*/ 3 w 8"/>
                  <a:gd name="T7" fmla="*/ 0 h 18"/>
                  <a:gd name="T8" fmla="*/ 0 w 8"/>
                  <a:gd name="T9" fmla="*/ 0 h 18"/>
                  <a:gd name="T10" fmla="*/ 2 w 8"/>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8">
                    <a:moveTo>
                      <a:pt x="3" y="18"/>
                    </a:moveTo>
                    <a:lnTo>
                      <a:pt x="8" y="12"/>
                    </a:lnTo>
                    <a:lnTo>
                      <a:pt x="8" y="5"/>
                    </a:lnTo>
                    <a:lnTo>
                      <a:pt x="5" y="0"/>
                    </a:lnTo>
                    <a:lnTo>
                      <a:pt x="0" y="0"/>
                    </a:lnTo>
                    <a:lnTo>
                      <a:pt x="3"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32" name="Freeform 1171"/>
              <p:cNvSpPr>
                <a:spLocks/>
              </p:cNvSpPr>
              <p:nvPr/>
            </p:nvSpPr>
            <p:spPr bwMode="auto">
              <a:xfrm>
                <a:off x="3231" y="1438"/>
                <a:ext cx="7" cy="4"/>
              </a:xfrm>
              <a:custGeom>
                <a:avLst/>
                <a:gdLst>
                  <a:gd name="T0" fmla="*/ 7 w 13"/>
                  <a:gd name="T1" fmla="*/ 4 h 9"/>
                  <a:gd name="T2" fmla="*/ 6 w 13"/>
                  <a:gd name="T3" fmla="*/ 2 h 9"/>
                  <a:gd name="T4" fmla="*/ 4 w 13"/>
                  <a:gd name="T5" fmla="*/ 0 h 9"/>
                  <a:gd name="T6" fmla="*/ 1 w 13"/>
                  <a:gd name="T7" fmla="*/ 2 h 9"/>
                  <a:gd name="T8" fmla="*/ 0 w 13"/>
                  <a:gd name="T9" fmla="*/ 4 h 9"/>
                  <a:gd name="T10" fmla="*/ 7 w 13"/>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
                    <a:moveTo>
                      <a:pt x="13" y="9"/>
                    </a:moveTo>
                    <a:lnTo>
                      <a:pt x="12" y="4"/>
                    </a:lnTo>
                    <a:lnTo>
                      <a:pt x="7" y="0"/>
                    </a:lnTo>
                    <a:lnTo>
                      <a:pt x="2" y="4"/>
                    </a:lnTo>
                    <a:lnTo>
                      <a:pt x="0" y="9"/>
                    </a:lnTo>
                    <a:lnTo>
                      <a:pt x="13"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33" name="Freeform 1172"/>
              <p:cNvSpPr>
                <a:spLocks/>
              </p:cNvSpPr>
              <p:nvPr/>
            </p:nvSpPr>
            <p:spPr bwMode="auto">
              <a:xfrm>
                <a:off x="3231" y="1442"/>
                <a:ext cx="7" cy="6"/>
              </a:xfrm>
              <a:custGeom>
                <a:avLst/>
                <a:gdLst>
                  <a:gd name="T0" fmla="*/ 7 w 13"/>
                  <a:gd name="T1" fmla="*/ 3 h 13"/>
                  <a:gd name="T2" fmla="*/ 7 w 13"/>
                  <a:gd name="T3" fmla="*/ 3 h 13"/>
                  <a:gd name="T4" fmla="*/ 7 w 13"/>
                  <a:gd name="T5" fmla="*/ 0 h 13"/>
                  <a:gd name="T6" fmla="*/ 0 w 13"/>
                  <a:gd name="T7" fmla="*/ 0 h 13"/>
                  <a:gd name="T8" fmla="*/ 0 w 13"/>
                  <a:gd name="T9" fmla="*/ 3 h 13"/>
                  <a:gd name="T10" fmla="*/ 0 w 13"/>
                  <a:gd name="T11" fmla="*/ 3 h 13"/>
                  <a:gd name="T12" fmla="*/ 0 w 13"/>
                  <a:gd name="T13" fmla="*/ 3 h 13"/>
                  <a:gd name="T14" fmla="*/ 1 w 13"/>
                  <a:gd name="T15" fmla="*/ 5 h 13"/>
                  <a:gd name="T16" fmla="*/ 4 w 13"/>
                  <a:gd name="T17" fmla="*/ 6 h 13"/>
                  <a:gd name="T18" fmla="*/ 6 w 13"/>
                  <a:gd name="T19" fmla="*/ 5 h 13"/>
                  <a:gd name="T20" fmla="*/ 7 w 13"/>
                  <a:gd name="T21" fmla="*/ 3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13" y="6"/>
                    </a:moveTo>
                    <a:lnTo>
                      <a:pt x="13" y="6"/>
                    </a:lnTo>
                    <a:lnTo>
                      <a:pt x="13" y="0"/>
                    </a:lnTo>
                    <a:lnTo>
                      <a:pt x="0" y="0"/>
                    </a:lnTo>
                    <a:lnTo>
                      <a:pt x="0" y="6"/>
                    </a:lnTo>
                    <a:lnTo>
                      <a:pt x="2" y="11"/>
                    </a:lnTo>
                    <a:lnTo>
                      <a:pt x="7" y="13"/>
                    </a:lnTo>
                    <a:lnTo>
                      <a:pt x="12" y="11"/>
                    </a:lnTo>
                    <a:lnTo>
                      <a:pt x="1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34" name="Freeform 1173"/>
              <p:cNvSpPr>
                <a:spLocks/>
              </p:cNvSpPr>
              <p:nvPr/>
            </p:nvSpPr>
            <p:spPr bwMode="auto">
              <a:xfrm>
                <a:off x="3231" y="1445"/>
                <a:ext cx="7" cy="6"/>
              </a:xfrm>
              <a:custGeom>
                <a:avLst/>
                <a:gdLst>
                  <a:gd name="T0" fmla="*/ 7 w 13"/>
                  <a:gd name="T1" fmla="*/ 5 h 12"/>
                  <a:gd name="T2" fmla="*/ 7 w 13"/>
                  <a:gd name="T3" fmla="*/ 3 h 12"/>
                  <a:gd name="T4" fmla="*/ 7 w 13"/>
                  <a:gd name="T5" fmla="*/ 0 h 12"/>
                  <a:gd name="T6" fmla="*/ 0 w 13"/>
                  <a:gd name="T7" fmla="*/ 0 h 12"/>
                  <a:gd name="T8" fmla="*/ 0 w 13"/>
                  <a:gd name="T9" fmla="*/ 3 h 12"/>
                  <a:gd name="T10" fmla="*/ 0 w 13"/>
                  <a:gd name="T11" fmla="*/ 1 h 12"/>
                  <a:gd name="T12" fmla="*/ 0 w 13"/>
                  <a:gd name="T13" fmla="*/ 3 h 12"/>
                  <a:gd name="T14" fmla="*/ 1 w 13"/>
                  <a:gd name="T15" fmla="*/ 5 h 12"/>
                  <a:gd name="T16" fmla="*/ 4 w 13"/>
                  <a:gd name="T17" fmla="*/ 6 h 12"/>
                  <a:gd name="T18" fmla="*/ 6 w 13"/>
                  <a:gd name="T19" fmla="*/ 5 h 12"/>
                  <a:gd name="T20" fmla="*/ 7 w 13"/>
                  <a:gd name="T21" fmla="*/ 3 h 12"/>
                  <a:gd name="T22" fmla="*/ 7 w 13"/>
                  <a:gd name="T23" fmla="*/ 5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12">
                    <a:moveTo>
                      <a:pt x="13" y="9"/>
                    </a:moveTo>
                    <a:lnTo>
                      <a:pt x="13" y="5"/>
                    </a:lnTo>
                    <a:lnTo>
                      <a:pt x="13" y="0"/>
                    </a:lnTo>
                    <a:lnTo>
                      <a:pt x="0" y="0"/>
                    </a:lnTo>
                    <a:lnTo>
                      <a:pt x="0" y="5"/>
                    </a:lnTo>
                    <a:lnTo>
                      <a:pt x="0" y="1"/>
                    </a:lnTo>
                    <a:lnTo>
                      <a:pt x="0" y="5"/>
                    </a:lnTo>
                    <a:lnTo>
                      <a:pt x="2" y="10"/>
                    </a:lnTo>
                    <a:lnTo>
                      <a:pt x="7" y="12"/>
                    </a:lnTo>
                    <a:lnTo>
                      <a:pt x="12" y="10"/>
                    </a:lnTo>
                    <a:lnTo>
                      <a:pt x="13" y="5"/>
                    </a:lnTo>
                    <a:lnTo>
                      <a:pt x="13"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35" name="Freeform 1174"/>
              <p:cNvSpPr>
                <a:spLocks/>
              </p:cNvSpPr>
              <p:nvPr/>
            </p:nvSpPr>
            <p:spPr bwMode="auto">
              <a:xfrm>
                <a:off x="3230" y="1446"/>
                <a:ext cx="8" cy="9"/>
              </a:xfrm>
              <a:custGeom>
                <a:avLst/>
                <a:gdLst>
                  <a:gd name="T0" fmla="*/ 6 w 15"/>
                  <a:gd name="T1" fmla="*/ 8 h 18"/>
                  <a:gd name="T2" fmla="*/ 7 w 15"/>
                  <a:gd name="T3" fmla="*/ 7 h 18"/>
                  <a:gd name="T4" fmla="*/ 8 w 15"/>
                  <a:gd name="T5" fmla="*/ 4 h 18"/>
                  <a:gd name="T6" fmla="*/ 1 w 15"/>
                  <a:gd name="T7" fmla="*/ 0 h 18"/>
                  <a:gd name="T8" fmla="*/ 0 w 15"/>
                  <a:gd name="T9" fmla="*/ 3 h 18"/>
                  <a:gd name="T10" fmla="*/ 1 w 15"/>
                  <a:gd name="T11" fmla="*/ 2 h 18"/>
                  <a:gd name="T12" fmla="*/ 0 w 15"/>
                  <a:gd name="T13" fmla="*/ 3 h 18"/>
                  <a:gd name="T14" fmla="*/ 1 w 15"/>
                  <a:gd name="T15" fmla="*/ 7 h 18"/>
                  <a:gd name="T16" fmla="*/ 3 w 15"/>
                  <a:gd name="T17" fmla="*/ 9 h 18"/>
                  <a:gd name="T18" fmla="*/ 5 w 15"/>
                  <a:gd name="T19" fmla="*/ 9 h 18"/>
                  <a:gd name="T20" fmla="*/ 7 w 15"/>
                  <a:gd name="T21" fmla="*/ 7 h 18"/>
                  <a:gd name="T22" fmla="*/ 6 w 15"/>
                  <a:gd name="T23" fmla="*/ 8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18">
                    <a:moveTo>
                      <a:pt x="12" y="15"/>
                    </a:moveTo>
                    <a:lnTo>
                      <a:pt x="14" y="13"/>
                    </a:lnTo>
                    <a:lnTo>
                      <a:pt x="15" y="8"/>
                    </a:lnTo>
                    <a:lnTo>
                      <a:pt x="2" y="0"/>
                    </a:lnTo>
                    <a:lnTo>
                      <a:pt x="0" y="6"/>
                    </a:lnTo>
                    <a:lnTo>
                      <a:pt x="2" y="4"/>
                    </a:lnTo>
                    <a:lnTo>
                      <a:pt x="0" y="6"/>
                    </a:lnTo>
                    <a:lnTo>
                      <a:pt x="2" y="13"/>
                    </a:lnTo>
                    <a:lnTo>
                      <a:pt x="5" y="17"/>
                    </a:lnTo>
                    <a:lnTo>
                      <a:pt x="10" y="18"/>
                    </a:lnTo>
                    <a:lnTo>
                      <a:pt x="14" y="13"/>
                    </a:lnTo>
                    <a:lnTo>
                      <a:pt x="12"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36" name="Freeform 1175"/>
              <p:cNvSpPr>
                <a:spLocks/>
              </p:cNvSpPr>
              <p:nvPr/>
            </p:nvSpPr>
            <p:spPr bwMode="auto">
              <a:xfrm>
                <a:off x="3229" y="1448"/>
                <a:ext cx="7" cy="8"/>
              </a:xfrm>
              <a:custGeom>
                <a:avLst/>
                <a:gdLst>
                  <a:gd name="T0" fmla="*/ 7 w 13"/>
                  <a:gd name="T1" fmla="*/ 5 h 16"/>
                  <a:gd name="T2" fmla="*/ 6 w 13"/>
                  <a:gd name="T3" fmla="*/ 7 h 16"/>
                  <a:gd name="T4" fmla="*/ 7 w 13"/>
                  <a:gd name="T5" fmla="*/ 6 h 16"/>
                  <a:gd name="T6" fmla="*/ 2 w 13"/>
                  <a:gd name="T7" fmla="*/ 0 h 16"/>
                  <a:gd name="T8" fmla="*/ 1 w 13"/>
                  <a:gd name="T9" fmla="*/ 2 h 16"/>
                  <a:gd name="T10" fmla="*/ 0 w 13"/>
                  <a:gd name="T11" fmla="*/ 5 h 16"/>
                  <a:gd name="T12" fmla="*/ 1 w 13"/>
                  <a:gd name="T13" fmla="*/ 3 h 16"/>
                  <a:gd name="T14" fmla="*/ 1 w 13"/>
                  <a:gd name="T15" fmla="*/ 6 h 16"/>
                  <a:gd name="T16" fmla="*/ 3 w 13"/>
                  <a:gd name="T17" fmla="*/ 8 h 16"/>
                  <a:gd name="T18" fmla="*/ 4 w 13"/>
                  <a:gd name="T19" fmla="*/ 8 h 16"/>
                  <a:gd name="T20" fmla="*/ 6 w 13"/>
                  <a:gd name="T21" fmla="*/ 7 h 16"/>
                  <a:gd name="T22" fmla="*/ 7 w 13"/>
                  <a:gd name="T23" fmla="*/ 5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16">
                    <a:moveTo>
                      <a:pt x="13" y="9"/>
                    </a:moveTo>
                    <a:lnTo>
                      <a:pt x="11" y="14"/>
                    </a:lnTo>
                    <a:lnTo>
                      <a:pt x="13" y="11"/>
                    </a:lnTo>
                    <a:lnTo>
                      <a:pt x="3" y="0"/>
                    </a:lnTo>
                    <a:lnTo>
                      <a:pt x="1" y="4"/>
                    </a:lnTo>
                    <a:lnTo>
                      <a:pt x="0" y="9"/>
                    </a:lnTo>
                    <a:lnTo>
                      <a:pt x="1" y="5"/>
                    </a:lnTo>
                    <a:lnTo>
                      <a:pt x="1" y="11"/>
                    </a:lnTo>
                    <a:lnTo>
                      <a:pt x="5" y="16"/>
                    </a:lnTo>
                    <a:lnTo>
                      <a:pt x="8" y="16"/>
                    </a:lnTo>
                    <a:lnTo>
                      <a:pt x="11" y="13"/>
                    </a:lnTo>
                    <a:lnTo>
                      <a:pt x="13"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37" name="Freeform 1176"/>
              <p:cNvSpPr>
                <a:spLocks/>
              </p:cNvSpPr>
              <p:nvPr/>
            </p:nvSpPr>
            <p:spPr bwMode="auto">
              <a:xfrm>
                <a:off x="3229" y="1452"/>
                <a:ext cx="7" cy="6"/>
              </a:xfrm>
              <a:custGeom>
                <a:avLst/>
                <a:gdLst>
                  <a:gd name="T0" fmla="*/ 6 w 13"/>
                  <a:gd name="T1" fmla="*/ 5 h 13"/>
                  <a:gd name="T2" fmla="*/ 7 w 13"/>
                  <a:gd name="T3" fmla="*/ 2 h 13"/>
                  <a:gd name="T4" fmla="*/ 7 w 13"/>
                  <a:gd name="T5" fmla="*/ 0 h 13"/>
                  <a:gd name="T6" fmla="*/ 0 w 13"/>
                  <a:gd name="T7" fmla="*/ 0 h 13"/>
                  <a:gd name="T8" fmla="*/ 0 w 13"/>
                  <a:gd name="T9" fmla="*/ 2 h 13"/>
                  <a:gd name="T10" fmla="*/ 1 w 13"/>
                  <a:gd name="T11" fmla="*/ 0 h 13"/>
                  <a:gd name="T12" fmla="*/ 0 w 13"/>
                  <a:gd name="T13" fmla="*/ 2 h 13"/>
                  <a:gd name="T14" fmla="*/ 1 w 13"/>
                  <a:gd name="T15" fmla="*/ 5 h 13"/>
                  <a:gd name="T16" fmla="*/ 3 w 13"/>
                  <a:gd name="T17" fmla="*/ 6 h 13"/>
                  <a:gd name="T18" fmla="*/ 6 w 13"/>
                  <a:gd name="T19" fmla="*/ 5 h 13"/>
                  <a:gd name="T20" fmla="*/ 7 w 13"/>
                  <a:gd name="T21" fmla="*/ 2 h 13"/>
                  <a:gd name="T22" fmla="*/ 6 w 13"/>
                  <a:gd name="T23" fmla="*/ 5 h 1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13">
                    <a:moveTo>
                      <a:pt x="11" y="11"/>
                    </a:moveTo>
                    <a:lnTo>
                      <a:pt x="13" y="5"/>
                    </a:lnTo>
                    <a:lnTo>
                      <a:pt x="13" y="0"/>
                    </a:lnTo>
                    <a:lnTo>
                      <a:pt x="0" y="0"/>
                    </a:lnTo>
                    <a:lnTo>
                      <a:pt x="0" y="5"/>
                    </a:lnTo>
                    <a:lnTo>
                      <a:pt x="1" y="0"/>
                    </a:lnTo>
                    <a:lnTo>
                      <a:pt x="0" y="5"/>
                    </a:lnTo>
                    <a:lnTo>
                      <a:pt x="1" y="11"/>
                    </a:lnTo>
                    <a:lnTo>
                      <a:pt x="6" y="13"/>
                    </a:lnTo>
                    <a:lnTo>
                      <a:pt x="11" y="11"/>
                    </a:lnTo>
                    <a:lnTo>
                      <a:pt x="13" y="5"/>
                    </a:lnTo>
                    <a:lnTo>
                      <a:pt x="11"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38" name="Freeform 1177"/>
              <p:cNvSpPr>
                <a:spLocks/>
              </p:cNvSpPr>
              <p:nvPr/>
            </p:nvSpPr>
            <p:spPr bwMode="auto">
              <a:xfrm>
                <a:off x="3229" y="1452"/>
                <a:ext cx="6" cy="8"/>
              </a:xfrm>
              <a:custGeom>
                <a:avLst/>
                <a:gdLst>
                  <a:gd name="T0" fmla="*/ 5 w 11"/>
                  <a:gd name="T1" fmla="*/ 8 h 16"/>
                  <a:gd name="T2" fmla="*/ 5 w 11"/>
                  <a:gd name="T3" fmla="*/ 8 h 16"/>
                  <a:gd name="T4" fmla="*/ 6 w 11"/>
                  <a:gd name="T5" fmla="*/ 6 h 16"/>
                  <a:gd name="T6" fmla="*/ 1 w 11"/>
                  <a:gd name="T7" fmla="*/ 0 h 16"/>
                  <a:gd name="T8" fmla="*/ 0 w 11"/>
                  <a:gd name="T9" fmla="*/ 2 h 16"/>
                  <a:gd name="T10" fmla="*/ 0 w 11"/>
                  <a:gd name="T11" fmla="*/ 2 h 16"/>
                  <a:gd name="T12" fmla="*/ 0 w 11"/>
                  <a:gd name="T13" fmla="*/ 3 h 16"/>
                  <a:gd name="T14" fmla="*/ 0 w 11"/>
                  <a:gd name="T15" fmla="*/ 6 h 16"/>
                  <a:gd name="T16" fmla="*/ 2 w 11"/>
                  <a:gd name="T17" fmla="*/ 8 h 16"/>
                  <a:gd name="T18" fmla="*/ 3 w 11"/>
                  <a:gd name="T19" fmla="*/ 8 h 16"/>
                  <a:gd name="T20" fmla="*/ 5 w 11"/>
                  <a:gd name="T21" fmla="*/ 7 h 16"/>
                  <a:gd name="T22" fmla="*/ 5 w 11"/>
                  <a:gd name="T23" fmla="*/ 8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1" h="16">
                    <a:moveTo>
                      <a:pt x="10" y="15"/>
                    </a:moveTo>
                    <a:lnTo>
                      <a:pt x="10" y="15"/>
                    </a:lnTo>
                    <a:lnTo>
                      <a:pt x="11" y="11"/>
                    </a:lnTo>
                    <a:lnTo>
                      <a:pt x="1" y="0"/>
                    </a:lnTo>
                    <a:lnTo>
                      <a:pt x="0" y="4"/>
                    </a:lnTo>
                    <a:lnTo>
                      <a:pt x="0" y="5"/>
                    </a:lnTo>
                    <a:lnTo>
                      <a:pt x="0" y="11"/>
                    </a:lnTo>
                    <a:lnTo>
                      <a:pt x="3" y="16"/>
                    </a:lnTo>
                    <a:lnTo>
                      <a:pt x="6" y="16"/>
                    </a:lnTo>
                    <a:lnTo>
                      <a:pt x="10" y="13"/>
                    </a:lnTo>
                    <a:lnTo>
                      <a:pt x="1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39" name="Freeform 1178"/>
              <p:cNvSpPr>
                <a:spLocks/>
              </p:cNvSpPr>
              <p:nvPr/>
            </p:nvSpPr>
            <p:spPr bwMode="auto">
              <a:xfrm>
                <a:off x="3227" y="1454"/>
                <a:ext cx="7" cy="11"/>
              </a:xfrm>
              <a:custGeom>
                <a:avLst/>
                <a:gdLst>
                  <a:gd name="T0" fmla="*/ 5 w 15"/>
                  <a:gd name="T1" fmla="*/ 8 h 21"/>
                  <a:gd name="T2" fmla="*/ 5 w 15"/>
                  <a:gd name="T3" fmla="*/ 8 h 21"/>
                  <a:gd name="T4" fmla="*/ 7 w 15"/>
                  <a:gd name="T5" fmla="*/ 6 h 21"/>
                  <a:gd name="T6" fmla="*/ 2 w 15"/>
                  <a:gd name="T7" fmla="*/ 0 h 21"/>
                  <a:gd name="T8" fmla="*/ 0 w 15"/>
                  <a:gd name="T9" fmla="*/ 3 h 21"/>
                  <a:gd name="T10" fmla="*/ 0 w 15"/>
                  <a:gd name="T11" fmla="*/ 3 h 21"/>
                  <a:gd name="T12" fmla="*/ 0 w 15"/>
                  <a:gd name="T13" fmla="*/ 2 h 21"/>
                  <a:gd name="T14" fmla="*/ 0 w 15"/>
                  <a:gd name="T15" fmla="*/ 6 h 21"/>
                  <a:gd name="T16" fmla="*/ 0 w 15"/>
                  <a:gd name="T17" fmla="*/ 9 h 21"/>
                  <a:gd name="T18" fmla="*/ 3 w 15"/>
                  <a:gd name="T19" fmla="*/ 11 h 21"/>
                  <a:gd name="T20" fmla="*/ 5 w 15"/>
                  <a:gd name="T21" fmla="*/ 9 h 21"/>
                  <a:gd name="T22" fmla="*/ 5 w 15"/>
                  <a:gd name="T23" fmla="*/ 8 h 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1">
                    <a:moveTo>
                      <a:pt x="11" y="16"/>
                    </a:moveTo>
                    <a:lnTo>
                      <a:pt x="11" y="16"/>
                    </a:lnTo>
                    <a:lnTo>
                      <a:pt x="15" y="11"/>
                    </a:lnTo>
                    <a:lnTo>
                      <a:pt x="5" y="0"/>
                    </a:lnTo>
                    <a:lnTo>
                      <a:pt x="1" y="5"/>
                    </a:lnTo>
                    <a:lnTo>
                      <a:pt x="1" y="3"/>
                    </a:lnTo>
                    <a:lnTo>
                      <a:pt x="0" y="11"/>
                    </a:lnTo>
                    <a:lnTo>
                      <a:pt x="1" y="18"/>
                    </a:lnTo>
                    <a:lnTo>
                      <a:pt x="6" y="21"/>
                    </a:lnTo>
                    <a:lnTo>
                      <a:pt x="11" y="18"/>
                    </a:lnTo>
                    <a:lnTo>
                      <a:pt x="11"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40" name="Freeform 1179"/>
              <p:cNvSpPr>
                <a:spLocks/>
              </p:cNvSpPr>
              <p:nvPr/>
            </p:nvSpPr>
            <p:spPr bwMode="auto">
              <a:xfrm>
                <a:off x="3226" y="1457"/>
                <a:ext cx="7" cy="8"/>
              </a:xfrm>
              <a:custGeom>
                <a:avLst/>
                <a:gdLst>
                  <a:gd name="T0" fmla="*/ 7 w 13"/>
                  <a:gd name="T1" fmla="*/ 7 h 16"/>
                  <a:gd name="T2" fmla="*/ 6 w 13"/>
                  <a:gd name="T3" fmla="*/ 8 h 16"/>
                  <a:gd name="T4" fmla="*/ 7 w 13"/>
                  <a:gd name="T5" fmla="*/ 6 h 16"/>
                  <a:gd name="T6" fmla="*/ 2 w 13"/>
                  <a:gd name="T7" fmla="*/ 0 h 16"/>
                  <a:gd name="T8" fmla="*/ 1 w 13"/>
                  <a:gd name="T9" fmla="*/ 2 h 16"/>
                  <a:gd name="T10" fmla="*/ 0 w 13"/>
                  <a:gd name="T11" fmla="*/ 3 h 16"/>
                  <a:gd name="T12" fmla="*/ 1 w 13"/>
                  <a:gd name="T13" fmla="*/ 3 h 16"/>
                  <a:gd name="T14" fmla="*/ 1 w 13"/>
                  <a:gd name="T15" fmla="*/ 6 h 16"/>
                  <a:gd name="T16" fmla="*/ 3 w 13"/>
                  <a:gd name="T17" fmla="*/ 8 h 16"/>
                  <a:gd name="T18" fmla="*/ 4 w 13"/>
                  <a:gd name="T19" fmla="*/ 8 h 16"/>
                  <a:gd name="T20" fmla="*/ 6 w 13"/>
                  <a:gd name="T21" fmla="*/ 7 h 16"/>
                  <a:gd name="T22" fmla="*/ 7 w 13"/>
                  <a:gd name="T23" fmla="*/ 7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16">
                    <a:moveTo>
                      <a:pt x="13" y="13"/>
                    </a:moveTo>
                    <a:lnTo>
                      <a:pt x="12" y="15"/>
                    </a:lnTo>
                    <a:lnTo>
                      <a:pt x="13" y="11"/>
                    </a:lnTo>
                    <a:lnTo>
                      <a:pt x="3" y="0"/>
                    </a:lnTo>
                    <a:lnTo>
                      <a:pt x="2" y="4"/>
                    </a:lnTo>
                    <a:lnTo>
                      <a:pt x="0" y="6"/>
                    </a:lnTo>
                    <a:lnTo>
                      <a:pt x="2" y="6"/>
                    </a:lnTo>
                    <a:lnTo>
                      <a:pt x="2" y="11"/>
                    </a:lnTo>
                    <a:lnTo>
                      <a:pt x="5" y="16"/>
                    </a:lnTo>
                    <a:lnTo>
                      <a:pt x="8" y="16"/>
                    </a:lnTo>
                    <a:lnTo>
                      <a:pt x="12" y="13"/>
                    </a:lnTo>
                    <a:lnTo>
                      <a:pt x="13"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41" name="Freeform 1180"/>
              <p:cNvSpPr>
                <a:spLocks/>
              </p:cNvSpPr>
              <p:nvPr/>
            </p:nvSpPr>
            <p:spPr bwMode="auto">
              <a:xfrm>
                <a:off x="3225" y="1459"/>
                <a:ext cx="8" cy="9"/>
              </a:xfrm>
              <a:custGeom>
                <a:avLst/>
                <a:gdLst>
                  <a:gd name="T0" fmla="*/ 5 w 15"/>
                  <a:gd name="T1" fmla="*/ 8 h 18"/>
                  <a:gd name="T2" fmla="*/ 7 w 15"/>
                  <a:gd name="T3" fmla="*/ 6 h 18"/>
                  <a:gd name="T4" fmla="*/ 8 w 15"/>
                  <a:gd name="T5" fmla="*/ 4 h 18"/>
                  <a:gd name="T6" fmla="*/ 1 w 15"/>
                  <a:gd name="T7" fmla="*/ 0 h 18"/>
                  <a:gd name="T8" fmla="*/ 0 w 15"/>
                  <a:gd name="T9" fmla="*/ 3 h 18"/>
                  <a:gd name="T10" fmla="*/ 2 w 15"/>
                  <a:gd name="T11" fmla="*/ 1 h 18"/>
                  <a:gd name="T12" fmla="*/ 0 w 15"/>
                  <a:gd name="T13" fmla="*/ 3 h 18"/>
                  <a:gd name="T14" fmla="*/ 1 w 15"/>
                  <a:gd name="T15" fmla="*/ 6 h 18"/>
                  <a:gd name="T16" fmla="*/ 3 w 15"/>
                  <a:gd name="T17" fmla="*/ 8 h 18"/>
                  <a:gd name="T18" fmla="*/ 5 w 15"/>
                  <a:gd name="T19" fmla="*/ 9 h 18"/>
                  <a:gd name="T20" fmla="*/ 7 w 15"/>
                  <a:gd name="T21" fmla="*/ 6 h 18"/>
                  <a:gd name="T22" fmla="*/ 5 w 15"/>
                  <a:gd name="T23" fmla="*/ 8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18">
                    <a:moveTo>
                      <a:pt x="10" y="16"/>
                    </a:moveTo>
                    <a:lnTo>
                      <a:pt x="14" y="12"/>
                    </a:lnTo>
                    <a:lnTo>
                      <a:pt x="15" y="7"/>
                    </a:lnTo>
                    <a:lnTo>
                      <a:pt x="2" y="0"/>
                    </a:lnTo>
                    <a:lnTo>
                      <a:pt x="0" y="5"/>
                    </a:lnTo>
                    <a:lnTo>
                      <a:pt x="4" y="1"/>
                    </a:lnTo>
                    <a:lnTo>
                      <a:pt x="0" y="5"/>
                    </a:lnTo>
                    <a:lnTo>
                      <a:pt x="2" y="12"/>
                    </a:lnTo>
                    <a:lnTo>
                      <a:pt x="5" y="16"/>
                    </a:lnTo>
                    <a:lnTo>
                      <a:pt x="10" y="18"/>
                    </a:lnTo>
                    <a:lnTo>
                      <a:pt x="14" y="12"/>
                    </a:lnTo>
                    <a:lnTo>
                      <a:pt x="1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42" name="Freeform 1181"/>
              <p:cNvSpPr>
                <a:spLocks/>
              </p:cNvSpPr>
              <p:nvPr/>
            </p:nvSpPr>
            <p:spPr bwMode="auto">
              <a:xfrm>
                <a:off x="3223" y="1460"/>
                <a:ext cx="7" cy="10"/>
              </a:xfrm>
              <a:custGeom>
                <a:avLst/>
                <a:gdLst>
                  <a:gd name="T0" fmla="*/ 5 w 13"/>
                  <a:gd name="T1" fmla="*/ 9 h 20"/>
                  <a:gd name="T2" fmla="*/ 5 w 13"/>
                  <a:gd name="T3" fmla="*/ 9 h 20"/>
                  <a:gd name="T4" fmla="*/ 7 w 13"/>
                  <a:gd name="T5" fmla="*/ 8 h 20"/>
                  <a:gd name="T6" fmla="*/ 4 w 13"/>
                  <a:gd name="T7" fmla="*/ 0 h 20"/>
                  <a:gd name="T8" fmla="*/ 2 w 13"/>
                  <a:gd name="T9" fmla="*/ 2 h 20"/>
                  <a:gd name="T10" fmla="*/ 2 w 13"/>
                  <a:gd name="T11" fmla="*/ 2 h 20"/>
                  <a:gd name="T12" fmla="*/ 2 w 13"/>
                  <a:gd name="T13" fmla="*/ 2 h 20"/>
                  <a:gd name="T14" fmla="*/ 0 w 13"/>
                  <a:gd name="T15" fmla="*/ 5 h 20"/>
                  <a:gd name="T16" fmla="*/ 1 w 13"/>
                  <a:gd name="T17" fmla="*/ 9 h 20"/>
                  <a:gd name="T18" fmla="*/ 3 w 13"/>
                  <a:gd name="T19" fmla="*/ 10 h 20"/>
                  <a:gd name="T20" fmla="*/ 5 w 13"/>
                  <a:gd name="T21" fmla="*/ 9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0">
                    <a:moveTo>
                      <a:pt x="10" y="18"/>
                    </a:moveTo>
                    <a:lnTo>
                      <a:pt x="10" y="18"/>
                    </a:lnTo>
                    <a:lnTo>
                      <a:pt x="13" y="15"/>
                    </a:lnTo>
                    <a:lnTo>
                      <a:pt x="7" y="0"/>
                    </a:lnTo>
                    <a:lnTo>
                      <a:pt x="3" y="4"/>
                    </a:lnTo>
                    <a:lnTo>
                      <a:pt x="0" y="9"/>
                    </a:lnTo>
                    <a:lnTo>
                      <a:pt x="2" y="17"/>
                    </a:lnTo>
                    <a:lnTo>
                      <a:pt x="5" y="20"/>
                    </a:lnTo>
                    <a:lnTo>
                      <a:pt x="1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43" name="Freeform 1182"/>
              <p:cNvSpPr>
                <a:spLocks/>
              </p:cNvSpPr>
              <p:nvPr/>
            </p:nvSpPr>
            <p:spPr bwMode="auto">
              <a:xfrm>
                <a:off x="3222" y="1462"/>
                <a:ext cx="7" cy="10"/>
              </a:xfrm>
              <a:custGeom>
                <a:avLst/>
                <a:gdLst>
                  <a:gd name="T0" fmla="*/ 5 w 13"/>
                  <a:gd name="T1" fmla="*/ 9 h 20"/>
                  <a:gd name="T2" fmla="*/ 5 w 13"/>
                  <a:gd name="T3" fmla="*/ 9 h 20"/>
                  <a:gd name="T4" fmla="*/ 7 w 13"/>
                  <a:gd name="T5" fmla="*/ 7 h 20"/>
                  <a:gd name="T6" fmla="*/ 3 w 13"/>
                  <a:gd name="T7" fmla="*/ 0 h 20"/>
                  <a:gd name="T8" fmla="*/ 2 w 13"/>
                  <a:gd name="T9" fmla="*/ 2 h 20"/>
                  <a:gd name="T10" fmla="*/ 2 w 13"/>
                  <a:gd name="T11" fmla="*/ 2 h 20"/>
                  <a:gd name="T12" fmla="*/ 2 w 13"/>
                  <a:gd name="T13" fmla="*/ 2 h 20"/>
                  <a:gd name="T14" fmla="*/ 0 w 13"/>
                  <a:gd name="T15" fmla="*/ 5 h 20"/>
                  <a:gd name="T16" fmla="*/ 1 w 13"/>
                  <a:gd name="T17" fmla="*/ 8 h 20"/>
                  <a:gd name="T18" fmla="*/ 3 w 13"/>
                  <a:gd name="T19" fmla="*/ 10 h 20"/>
                  <a:gd name="T20" fmla="*/ 5 w 13"/>
                  <a:gd name="T21" fmla="*/ 9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0">
                    <a:moveTo>
                      <a:pt x="10" y="18"/>
                    </a:moveTo>
                    <a:lnTo>
                      <a:pt x="10" y="18"/>
                    </a:lnTo>
                    <a:lnTo>
                      <a:pt x="13" y="14"/>
                    </a:lnTo>
                    <a:lnTo>
                      <a:pt x="6" y="0"/>
                    </a:lnTo>
                    <a:lnTo>
                      <a:pt x="3" y="4"/>
                    </a:lnTo>
                    <a:lnTo>
                      <a:pt x="0" y="9"/>
                    </a:lnTo>
                    <a:lnTo>
                      <a:pt x="1" y="16"/>
                    </a:lnTo>
                    <a:lnTo>
                      <a:pt x="5" y="20"/>
                    </a:lnTo>
                    <a:lnTo>
                      <a:pt x="1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44" name="Freeform 1183"/>
              <p:cNvSpPr>
                <a:spLocks/>
              </p:cNvSpPr>
              <p:nvPr/>
            </p:nvSpPr>
            <p:spPr bwMode="auto">
              <a:xfrm>
                <a:off x="3220" y="1464"/>
                <a:ext cx="7" cy="10"/>
              </a:xfrm>
              <a:custGeom>
                <a:avLst/>
                <a:gdLst>
                  <a:gd name="T0" fmla="*/ 5 w 14"/>
                  <a:gd name="T1" fmla="*/ 10 h 19"/>
                  <a:gd name="T2" fmla="*/ 5 w 14"/>
                  <a:gd name="T3" fmla="*/ 9 h 19"/>
                  <a:gd name="T4" fmla="*/ 7 w 14"/>
                  <a:gd name="T5" fmla="*/ 7 h 19"/>
                  <a:gd name="T6" fmla="*/ 4 w 14"/>
                  <a:gd name="T7" fmla="*/ 0 h 19"/>
                  <a:gd name="T8" fmla="*/ 2 w 14"/>
                  <a:gd name="T9" fmla="*/ 2 h 19"/>
                  <a:gd name="T10" fmla="*/ 3 w 14"/>
                  <a:gd name="T11" fmla="*/ 1 h 19"/>
                  <a:gd name="T12" fmla="*/ 2 w 14"/>
                  <a:gd name="T13" fmla="*/ 2 h 19"/>
                  <a:gd name="T14" fmla="*/ 0 w 14"/>
                  <a:gd name="T15" fmla="*/ 5 h 19"/>
                  <a:gd name="T16" fmla="*/ 1 w 14"/>
                  <a:gd name="T17" fmla="*/ 8 h 19"/>
                  <a:gd name="T18" fmla="*/ 3 w 14"/>
                  <a:gd name="T19" fmla="*/ 10 h 19"/>
                  <a:gd name="T20" fmla="*/ 5 w 14"/>
                  <a:gd name="T21" fmla="*/ 9 h 19"/>
                  <a:gd name="T22" fmla="*/ 5 w 14"/>
                  <a:gd name="T23" fmla="*/ 10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 h="19">
                    <a:moveTo>
                      <a:pt x="9" y="19"/>
                    </a:moveTo>
                    <a:lnTo>
                      <a:pt x="10" y="18"/>
                    </a:lnTo>
                    <a:lnTo>
                      <a:pt x="14" y="14"/>
                    </a:lnTo>
                    <a:lnTo>
                      <a:pt x="7" y="0"/>
                    </a:lnTo>
                    <a:lnTo>
                      <a:pt x="4" y="3"/>
                    </a:lnTo>
                    <a:lnTo>
                      <a:pt x="5" y="1"/>
                    </a:lnTo>
                    <a:lnTo>
                      <a:pt x="4" y="3"/>
                    </a:lnTo>
                    <a:lnTo>
                      <a:pt x="0" y="9"/>
                    </a:lnTo>
                    <a:lnTo>
                      <a:pt x="2" y="16"/>
                    </a:lnTo>
                    <a:lnTo>
                      <a:pt x="5" y="19"/>
                    </a:lnTo>
                    <a:lnTo>
                      <a:pt x="10" y="18"/>
                    </a:lnTo>
                    <a:lnTo>
                      <a:pt x="9"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45" name="Freeform 1184"/>
              <p:cNvSpPr>
                <a:spLocks/>
              </p:cNvSpPr>
              <p:nvPr/>
            </p:nvSpPr>
            <p:spPr bwMode="auto">
              <a:xfrm>
                <a:off x="3218" y="1465"/>
                <a:ext cx="6" cy="10"/>
              </a:xfrm>
              <a:custGeom>
                <a:avLst/>
                <a:gdLst>
                  <a:gd name="T0" fmla="*/ 5 w 12"/>
                  <a:gd name="T1" fmla="*/ 9 h 20"/>
                  <a:gd name="T2" fmla="*/ 4 w 12"/>
                  <a:gd name="T3" fmla="*/ 10 h 20"/>
                  <a:gd name="T4" fmla="*/ 6 w 12"/>
                  <a:gd name="T5" fmla="*/ 9 h 20"/>
                  <a:gd name="T6" fmla="*/ 4 w 12"/>
                  <a:gd name="T7" fmla="*/ 0 h 20"/>
                  <a:gd name="T8" fmla="*/ 3 w 12"/>
                  <a:gd name="T9" fmla="*/ 1 h 20"/>
                  <a:gd name="T10" fmla="*/ 2 w 12"/>
                  <a:gd name="T11" fmla="*/ 2 h 20"/>
                  <a:gd name="T12" fmla="*/ 3 w 12"/>
                  <a:gd name="T13" fmla="*/ 1 h 20"/>
                  <a:gd name="T14" fmla="*/ 1 w 12"/>
                  <a:gd name="T15" fmla="*/ 4 h 20"/>
                  <a:gd name="T16" fmla="*/ 0 w 12"/>
                  <a:gd name="T17" fmla="*/ 7 h 20"/>
                  <a:gd name="T18" fmla="*/ 2 w 12"/>
                  <a:gd name="T19" fmla="*/ 10 h 20"/>
                  <a:gd name="T20" fmla="*/ 4 w 12"/>
                  <a:gd name="T21" fmla="*/ 10 h 20"/>
                  <a:gd name="T22" fmla="*/ 5 w 12"/>
                  <a:gd name="T23" fmla="*/ 9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 h="20">
                    <a:moveTo>
                      <a:pt x="10" y="18"/>
                    </a:moveTo>
                    <a:lnTo>
                      <a:pt x="8" y="20"/>
                    </a:lnTo>
                    <a:lnTo>
                      <a:pt x="12" y="18"/>
                    </a:lnTo>
                    <a:lnTo>
                      <a:pt x="8" y="0"/>
                    </a:lnTo>
                    <a:lnTo>
                      <a:pt x="5" y="2"/>
                    </a:lnTo>
                    <a:lnTo>
                      <a:pt x="3" y="4"/>
                    </a:lnTo>
                    <a:lnTo>
                      <a:pt x="5" y="2"/>
                    </a:lnTo>
                    <a:lnTo>
                      <a:pt x="2" y="8"/>
                    </a:lnTo>
                    <a:lnTo>
                      <a:pt x="0" y="13"/>
                    </a:lnTo>
                    <a:lnTo>
                      <a:pt x="3" y="20"/>
                    </a:lnTo>
                    <a:lnTo>
                      <a:pt x="8" y="20"/>
                    </a:lnTo>
                    <a:lnTo>
                      <a:pt x="1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46" name="Freeform 1185"/>
              <p:cNvSpPr>
                <a:spLocks/>
              </p:cNvSpPr>
              <p:nvPr/>
            </p:nvSpPr>
            <p:spPr bwMode="auto">
              <a:xfrm>
                <a:off x="3217" y="1466"/>
                <a:ext cx="6" cy="10"/>
              </a:xfrm>
              <a:custGeom>
                <a:avLst/>
                <a:gdLst>
                  <a:gd name="T0" fmla="*/ 5 w 13"/>
                  <a:gd name="T1" fmla="*/ 9 h 20"/>
                  <a:gd name="T2" fmla="*/ 5 w 13"/>
                  <a:gd name="T3" fmla="*/ 9 h 20"/>
                  <a:gd name="T4" fmla="*/ 6 w 13"/>
                  <a:gd name="T5" fmla="*/ 7 h 20"/>
                  <a:gd name="T6" fmla="*/ 3 w 13"/>
                  <a:gd name="T7" fmla="*/ 0 h 20"/>
                  <a:gd name="T8" fmla="*/ 1 w 13"/>
                  <a:gd name="T9" fmla="*/ 2 h 20"/>
                  <a:gd name="T10" fmla="*/ 1 w 13"/>
                  <a:gd name="T11" fmla="*/ 2 h 20"/>
                  <a:gd name="T12" fmla="*/ 1 w 13"/>
                  <a:gd name="T13" fmla="*/ 2 h 20"/>
                  <a:gd name="T14" fmla="*/ 0 w 13"/>
                  <a:gd name="T15" fmla="*/ 5 h 20"/>
                  <a:gd name="T16" fmla="*/ 0 w 13"/>
                  <a:gd name="T17" fmla="*/ 8 h 20"/>
                  <a:gd name="T18" fmla="*/ 2 w 13"/>
                  <a:gd name="T19" fmla="*/ 10 h 20"/>
                  <a:gd name="T20" fmla="*/ 5 w 13"/>
                  <a:gd name="T21" fmla="*/ 9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20">
                    <a:moveTo>
                      <a:pt x="10" y="18"/>
                    </a:moveTo>
                    <a:lnTo>
                      <a:pt x="10" y="18"/>
                    </a:lnTo>
                    <a:lnTo>
                      <a:pt x="13" y="14"/>
                    </a:lnTo>
                    <a:lnTo>
                      <a:pt x="6" y="0"/>
                    </a:lnTo>
                    <a:lnTo>
                      <a:pt x="3" y="4"/>
                    </a:lnTo>
                    <a:lnTo>
                      <a:pt x="0" y="9"/>
                    </a:lnTo>
                    <a:lnTo>
                      <a:pt x="1" y="16"/>
                    </a:lnTo>
                    <a:lnTo>
                      <a:pt x="5" y="20"/>
                    </a:lnTo>
                    <a:lnTo>
                      <a:pt x="1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47" name="Freeform 1186"/>
              <p:cNvSpPr>
                <a:spLocks/>
              </p:cNvSpPr>
              <p:nvPr/>
            </p:nvSpPr>
            <p:spPr bwMode="auto">
              <a:xfrm>
                <a:off x="3215" y="1468"/>
                <a:ext cx="7" cy="10"/>
              </a:xfrm>
              <a:custGeom>
                <a:avLst/>
                <a:gdLst>
                  <a:gd name="T0" fmla="*/ 5 w 14"/>
                  <a:gd name="T1" fmla="*/ 10 h 20"/>
                  <a:gd name="T2" fmla="*/ 5 w 14"/>
                  <a:gd name="T3" fmla="*/ 9 h 20"/>
                  <a:gd name="T4" fmla="*/ 7 w 14"/>
                  <a:gd name="T5" fmla="*/ 7 h 20"/>
                  <a:gd name="T6" fmla="*/ 4 w 14"/>
                  <a:gd name="T7" fmla="*/ 0 h 20"/>
                  <a:gd name="T8" fmla="*/ 2 w 14"/>
                  <a:gd name="T9" fmla="*/ 2 h 20"/>
                  <a:gd name="T10" fmla="*/ 3 w 14"/>
                  <a:gd name="T11" fmla="*/ 1 h 20"/>
                  <a:gd name="T12" fmla="*/ 2 w 14"/>
                  <a:gd name="T13" fmla="*/ 2 h 20"/>
                  <a:gd name="T14" fmla="*/ 0 w 14"/>
                  <a:gd name="T15" fmla="*/ 5 h 20"/>
                  <a:gd name="T16" fmla="*/ 1 w 14"/>
                  <a:gd name="T17" fmla="*/ 8 h 20"/>
                  <a:gd name="T18" fmla="*/ 3 w 14"/>
                  <a:gd name="T19" fmla="*/ 10 h 20"/>
                  <a:gd name="T20" fmla="*/ 5 w 14"/>
                  <a:gd name="T21" fmla="*/ 9 h 20"/>
                  <a:gd name="T22" fmla="*/ 5 w 14"/>
                  <a:gd name="T23" fmla="*/ 10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 h="20">
                    <a:moveTo>
                      <a:pt x="9" y="20"/>
                    </a:moveTo>
                    <a:lnTo>
                      <a:pt x="10" y="18"/>
                    </a:lnTo>
                    <a:lnTo>
                      <a:pt x="14" y="14"/>
                    </a:lnTo>
                    <a:lnTo>
                      <a:pt x="7" y="0"/>
                    </a:lnTo>
                    <a:lnTo>
                      <a:pt x="4" y="3"/>
                    </a:lnTo>
                    <a:lnTo>
                      <a:pt x="5" y="1"/>
                    </a:lnTo>
                    <a:lnTo>
                      <a:pt x="4" y="3"/>
                    </a:lnTo>
                    <a:lnTo>
                      <a:pt x="0" y="9"/>
                    </a:lnTo>
                    <a:lnTo>
                      <a:pt x="2" y="16"/>
                    </a:lnTo>
                    <a:lnTo>
                      <a:pt x="5" y="20"/>
                    </a:lnTo>
                    <a:lnTo>
                      <a:pt x="10" y="18"/>
                    </a:lnTo>
                    <a:lnTo>
                      <a:pt x="9"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48" name="Freeform 1187"/>
              <p:cNvSpPr>
                <a:spLocks/>
              </p:cNvSpPr>
              <p:nvPr/>
            </p:nvSpPr>
            <p:spPr bwMode="auto">
              <a:xfrm>
                <a:off x="3213" y="1469"/>
                <a:ext cx="6" cy="10"/>
              </a:xfrm>
              <a:custGeom>
                <a:avLst/>
                <a:gdLst>
                  <a:gd name="T0" fmla="*/ 4 w 14"/>
                  <a:gd name="T1" fmla="*/ 10 h 20"/>
                  <a:gd name="T2" fmla="*/ 4 w 14"/>
                  <a:gd name="T3" fmla="*/ 10 h 20"/>
                  <a:gd name="T4" fmla="*/ 6 w 14"/>
                  <a:gd name="T5" fmla="*/ 10 h 20"/>
                  <a:gd name="T6" fmla="*/ 4 w 14"/>
                  <a:gd name="T7" fmla="*/ 0 h 20"/>
                  <a:gd name="T8" fmla="*/ 2 w 14"/>
                  <a:gd name="T9" fmla="*/ 1 h 20"/>
                  <a:gd name="T10" fmla="*/ 2 w 14"/>
                  <a:gd name="T11" fmla="*/ 1 h 20"/>
                  <a:gd name="T12" fmla="*/ 2 w 14"/>
                  <a:gd name="T13" fmla="*/ 1 h 20"/>
                  <a:gd name="T14" fmla="*/ 1 w 14"/>
                  <a:gd name="T15" fmla="*/ 3 h 20"/>
                  <a:gd name="T16" fmla="*/ 0 w 14"/>
                  <a:gd name="T17" fmla="*/ 7 h 20"/>
                  <a:gd name="T18" fmla="*/ 2 w 14"/>
                  <a:gd name="T19" fmla="*/ 10 h 20"/>
                  <a:gd name="T20" fmla="*/ 4 w 14"/>
                  <a:gd name="T21" fmla="*/ 10 h 20"/>
                  <a:gd name="T22" fmla="*/ 4 w 14"/>
                  <a:gd name="T23" fmla="*/ 10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 h="20">
                    <a:moveTo>
                      <a:pt x="10" y="20"/>
                    </a:moveTo>
                    <a:lnTo>
                      <a:pt x="9" y="20"/>
                    </a:lnTo>
                    <a:lnTo>
                      <a:pt x="14" y="19"/>
                    </a:lnTo>
                    <a:lnTo>
                      <a:pt x="10" y="0"/>
                    </a:lnTo>
                    <a:lnTo>
                      <a:pt x="5" y="2"/>
                    </a:lnTo>
                    <a:lnTo>
                      <a:pt x="4" y="2"/>
                    </a:lnTo>
                    <a:lnTo>
                      <a:pt x="5" y="2"/>
                    </a:lnTo>
                    <a:lnTo>
                      <a:pt x="2" y="6"/>
                    </a:lnTo>
                    <a:lnTo>
                      <a:pt x="0" y="13"/>
                    </a:lnTo>
                    <a:lnTo>
                      <a:pt x="4" y="19"/>
                    </a:lnTo>
                    <a:lnTo>
                      <a:pt x="9" y="20"/>
                    </a:lnTo>
                    <a:lnTo>
                      <a:pt x="1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49" name="Freeform 1188"/>
              <p:cNvSpPr>
                <a:spLocks/>
              </p:cNvSpPr>
              <p:nvPr/>
            </p:nvSpPr>
            <p:spPr bwMode="auto">
              <a:xfrm>
                <a:off x="3203" y="1470"/>
                <a:ext cx="15" cy="15"/>
              </a:xfrm>
              <a:custGeom>
                <a:avLst/>
                <a:gdLst>
                  <a:gd name="T0" fmla="*/ 4 w 28"/>
                  <a:gd name="T1" fmla="*/ 15 h 29"/>
                  <a:gd name="T2" fmla="*/ 5 w 28"/>
                  <a:gd name="T3" fmla="*/ 15 h 29"/>
                  <a:gd name="T4" fmla="*/ 15 w 28"/>
                  <a:gd name="T5" fmla="*/ 9 h 29"/>
                  <a:gd name="T6" fmla="*/ 12 w 28"/>
                  <a:gd name="T7" fmla="*/ 0 h 29"/>
                  <a:gd name="T8" fmla="*/ 2 w 28"/>
                  <a:gd name="T9" fmla="*/ 6 h 29"/>
                  <a:gd name="T10" fmla="*/ 3 w 28"/>
                  <a:gd name="T11" fmla="*/ 6 h 29"/>
                  <a:gd name="T12" fmla="*/ 2 w 28"/>
                  <a:gd name="T13" fmla="*/ 6 h 29"/>
                  <a:gd name="T14" fmla="*/ 0 w 28"/>
                  <a:gd name="T15" fmla="*/ 9 h 29"/>
                  <a:gd name="T16" fmla="*/ 0 w 28"/>
                  <a:gd name="T17" fmla="*/ 11 h 29"/>
                  <a:gd name="T18" fmla="*/ 3 w 28"/>
                  <a:gd name="T19" fmla="*/ 15 h 29"/>
                  <a:gd name="T20" fmla="*/ 5 w 28"/>
                  <a:gd name="T21" fmla="*/ 15 h 29"/>
                  <a:gd name="T22" fmla="*/ 4 w 28"/>
                  <a:gd name="T23" fmla="*/ 1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8" y="29"/>
                    </a:moveTo>
                    <a:lnTo>
                      <a:pt x="10" y="29"/>
                    </a:lnTo>
                    <a:lnTo>
                      <a:pt x="28" y="18"/>
                    </a:lnTo>
                    <a:lnTo>
                      <a:pt x="22" y="0"/>
                    </a:lnTo>
                    <a:lnTo>
                      <a:pt x="3" y="11"/>
                    </a:lnTo>
                    <a:lnTo>
                      <a:pt x="5" y="11"/>
                    </a:lnTo>
                    <a:lnTo>
                      <a:pt x="3" y="11"/>
                    </a:lnTo>
                    <a:lnTo>
                      <a:pt x="0" y="17"/>
                    </a:lnTo>
                    <a:lnTo>
                      <a:pt x="0" y="22"/>
                    </a:lnTo>
                    <a:lnTo>
                      <a:pt x="5" y="29"/>
                    </a:lnTo>
                    <a:lnTo>
                      <a:pt x="10" y="29"/>
                    </a:lnTo>
                    <a:lnTo>
                      <a:pt x="8"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50" name="Freeform 1189"/>
              <p:cNvSpPr>
                <a:spLocks/>
              </p:cNvSpPr>
              <p:nvPr/>
            </p:nvSpPr>
            <p:spPr bwMode="auto">
              <a:xfrm>
                <a:off x="3193" y="1476"/>
                <a:ext cx="15" cy="13"/>
              </a:xfrm>
              <a:custGeom>
                <a:avLst/>
                <a:gdLst>
                  <a:gd name="T0" fmla="*/ 4 w 28"/>
                  <a:gd name="T1" fmla="*/ 13 h 27"/>
                  <a:gd name="T2" fmla="*/ 4 w 28"/>
                  <a:gd name="T3" fmla="*/ 13 h 27"/>
                  <a:gd name="T4" fmla="*/ 15 w 28"/>
                  <a:gd name="T5" fmla="*/ 9 h 27"/>
                  <a:gd name="T6" fmla="*/ 13 w 28"/>
                  <a:gd name="T7" fmla="*/ 0 h 27"/>
                  <a:gd name="T8" fmla="*/ 3 w 28"/>
                  <a:gd name="T9" fmla="*/ 4 h 27"/>
                  <a:gd name="T10" fmla="*/ 3 w 28"/>
                  <a:gd name="T11" fmla="*/ 4 h 27"/>
                  <a:gd name="T12" fmla="*/ 3 w 28"/>
                  <a:gd name="T13" fmla="*/ 4 h 27"/>
                  <a:gd name="T14" fmla="*/ 1 w 28"/>
                  <a:gd name="T15" fmla="*/ 7 h 27"/>
                  <a:gd name="T16" fmla="*/ 0 w 28"/>
                  <a:gd name="T17" fmla="*/ 10 h 27"/>
                  <a:gd name="T18" fmla="*/ 2 w 28"/>
                  <a:gd name="T19" fmla="*/ 13 h 27"/>
                  <a:gd name="T20" fmla="*/ 4 w 28"/>
                  <a:gd name="T21" fmla="*/ 13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7">
                    <a:moveTo>
                      <a:pt x="8" y="27"/>
                    </a:moveTo>
                    <a:lnTo>
                      <a:pt x="8" y="27"/>
                    </a:lnTo>
                    <a:lnTo>
                      <a:pt x="28" y="18"/>
                    </a:lnTo>
                    <a:lnTo>
                      <a:pt x="25" y="0"/>
                    </a:lnTo>
                    <a:lnTo>
                      <a:pt x="5" y="9"/>
                    </a:lnTo>
                    <a:lnTo>
                      <a:pt x="1" y="15"/>
                    </a:lnTo>
                    <a:lnTo>
                      <a:pt x="0" y="20"/>
                    </a:lnTo>
                    <a:lnTo>
                      <a:pt x="3" y="27"/>
                    </a:lnTo>
                    <a:lnTo>
                      <a:pt x="8"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51" name="Freeform 1190"/>
              <p:cNvSpPr>
                <a:spLocks/>
              </p:cNvSpPr>
              <p:nvPr/>
            </p:nvSpPr>
            <p:spPr bwMode="auto">
              <a:xfrm>
                <a:off x="3183" y="1480"/>
                <a:ext cx="15" cy="15"/>
              </a:xfrm>
              <a:custGeom>
                <a:avLst/>
                <a:gdLst>
                  <a:gd name="T0" fmla="*/ 5 w 28"/>
                  <a:gd name="T1" fmla="*/ 15 h 29"/>
                  <a:gd name="T2" fmla="*/ 4 w 28"/>
                  <a:gd name="T3" fmla="*/ 15 h 29"/>
                  <a:gd name="T4" fmla="*/ 15 w 28"/>
                  <a:gd name="T5" fmla="*/ 9 h 29"/>
                  <a:gd name="T6" fmla="*/ 13 w 28"/>
                  <a:gd name="T7" fmla="*/ 0 h 29"/>
                  <a:gd name="T8" fmla="*/ 3 w 28"/>
                  <a:gd name="T9" fmla="*/ 6 h 29"/>
                  <a:gd name="T10" fmla="*/ 2 w 28"/>
                  <a:gd name="T11" fmla="*/ 6 h 29"/>
                  <a:gd name="T12" fmla="*/ 3 w 28"/>
                  <a:gd name="T13" fmla="*/ 6 h 29"/>
                  <a:gd name="T14" fmla="*/ 1 w 28"/>
                  <a:gd name="T15" fmla="*/ 8 h 29"/>
                  <a:gd name="T16" fmla="*/ 0 w 28"/>
                  <a:gd name="T17" fmla="*/ 11 h 29"/>
                  <a:gd name="T18" fmla="*/ 2 w 28"/>
                  <a:gd name="T19" fmla="*/ 15 h 29"/>
                  <a:gd name="T20" fmla="*/ 4 w 28"/>
                  <a:gd name="T21" fmla="*/ 15 h 29"/>
                  <a:gd name="T22" fmla="*/ 5 w 28"/>
                  <a:gd name="T23" fmla="*/ 1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10" y="29"/>
                    </a:moveTo>
                    <a:lnTo>
                      <a:pt x="8" y="29"/>
                    </a:lnTo>
                    <a:lnTo>
                      <a:pt x="28" y="18"/>
                    </a:lnTo>
                    <a:lnTo>
                      <a:pt x="25" y="0"/>
                    </a:lnTo>
                    <a:lnTo>
                      <a:pt x="5" y="11"/>
                    </a:lnTo>
                    <a:lnTo>
                      <a:pt x="3" y="11"/>
                    </a:lnTo>
                    <a:lnTo>
                      <a:pt x="5" y="11"/>
                    </a:lnTo>
                    <a:lnTo>
                      <a:pt x="1" y="16"/>
                    </a:lnTo>
                    <a:lnTo>
                      <a:pt x="0" y="22"/>
                    </a:lnTo>
                    <a:lnTo>
                      <a:pt x="3" y="29"/>
                    </a:lnTo>
                    <a:lnTo>
                      <a:pt x="8" y="29"/>
                    </a:lnTo>
                    <a:lnTo>
                      <a:pt x="1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52" name="Freeform 1191"/>
              <p:cNvSpPr>
                <a:spLocks/>
              </p:cNvSpPr>
              <p:nvPr/>
            </p:nvSpPr>
            <p:spPr bwMode="auto">
              <a:xfrm>
                <a:off x="3174" y="1485"/>
                <a:ext cx="14" cy="15"/>
              </a:xfrm>
              <a:custGeom>
                <a:avLst/>
                <a:gdLst>
                  <a:gd name="T0" fmla="*/ 4 w 29"/>
                  <a:gd name="T1" fmla="*/ 15 h 29"/>
                  <a:gd name="T2" fmla="*/ 5 w 29"/>
                  <a:gd name="T3" fmla="*/ 15 h 29"/>
                  <a:gd name="T4" fmla="*/ 14 w 29"/>
                  <a:gd name="T5" fmla="*/ 9 h 29"/>
                  <a:gd name="T6" fmla="*/ 11 w 29"/>
                  <a:gd name="T7" fmla="*/ 0 h 29"/>
                  <a:gd name="T8" fmla="*/ 2 w 29"/>
                  <a:gd name="T9" fmla="*/ 6 h 29"/>
                  <a:gd name="T10" fmla="*/ 2 w 29"/>
                  <a:gd name="T11" fmla="*/ 6 h 29"/>
                  <a:gd name="T12" fmla="*/ 2 w 29"/>
                  <a:gd name="T13" fmla="*/ 6 h 29"/>
                  <a:gd name="T14" fmla="*/ 0 w 29"/>
                  <a:gd name="T15" fmla="*/ 8 h 29"/>
                  <a:gd name="T16" fmla="*/ 0 w 29"/>
                  <a:gd name="T17" fmla="*/ 11 h 29"/>
                  <a:gd name="T18" fmla="*/ 2 w 29"/>
                  <a:gd name="T19" fmla="*/ 15 h 29"/>
                  <a:gd name="T20" fmla="*/ 5 w 29"/>
                  <a:gd name="T21" fmla="*/ 15 h 29"/>
                  <a:gd name="T22" fmla="*/ 4 w 29"/>
                  <a:gd name="T23" fmla="*/ 1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9" y="29"/>
                    </a:moveTo>
                    <a:lnTo>
                      <a:pt x="10" y="29"/>
                    </a:lnTo>
                    <a:lnTo>
                      <a:pt x="29" y="18"/>
                    </a:lnTo>
                    <a:lnTo>
                      <a:pt x="22" y="0"/>
                    </a:lnTo>
                    <a:lnTo>
                      <a:pt x="4" y="11"/>
                    </a:lnTo>
                    <a:lnTo>
                      <a:pt x="5" y="11"/>
                    </a:lnTo>
                    <a:lnTo>
                      <a:pt x="4" y="11"/>
                    </a:lnTo>
                    <a:lnTo>
                      <a:pt x="0" y="16"/>
                    </a:lnTo>
                    <a:lnTo>
                      <a:pt x="0" y="22"/>
                    </a:lnTo>
                    <a:lnTo>
                      <a:pt x="5" y="29"/>
                    </a:lnTo>
                    <a:lnTo>
                      <a:pt x="10" y="29"/>
                    </a:lnTo>
                    <a:lnTo>
                      <a:pt x="9"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53" name="Freeform 1192"/>
              <p:cNvSpPr>
                <a:spLocks/>
              </p:cNvSpPr>
              <p:nvPr/>
            </p:nvSpPr>
            <p:spPr bwMode="auto">
              <a:xfrm>
                <a:off x="3164" y="1491"/>
                <a:ext cx="14" cy="14"/>
              </a:xfrm>
              <a:custGeom>
                <a:avLst/>
                <a:gdLst>
                  <a:gd name="T0" fmla="*/ 5 w 29"/>
                  <a:gd name="T1" fmla="*/ 14 h 29"/>
                  <a:gd name="T2" fmla="*/ 4 w 29"/>
                  <a:gd name="T3" fmla="*/ 14 h 29"/>
                  <a:gd name="T4" fmla="*/ 14 w 29"/>
                  <a:gd name="T5" fmla="*/ 9 h 29"/>
                  <a:gd name="T6" fmla="*/ 12 w 29"/>
                  <a:gd name="T7" fmla="*/ 0 h 29"/>
                  <a:gd name="T8" fmla="*/ 2 w 29"/>
                  <a:gd name="T9" fmla="*/ 5 h 29"/>
                  <a:gd name="T10" fmla="*/ 2 w 29"/>
                  <a:gd name="T11" fmla="*/ 5 h 29"/>
                  <a:gd name="T12" fmla="*/ 2 w 29"/>
                  <a:gd name="T13" fmla="*/ 5 h 29"/>
                  <a:gd name="T14" fmla="*/ 1 w 29"/>
                  <a:gd name="T15" fmla="*/ 8 h 29"/>
                  <a:gd name="T16" fmla="*/ 0 w 29"/>
                  <a:gd name="T17" fmla="*/ 11 h 29"/>
                  <a:gd name="T18" fmla="*/ 2 w 29"/>
                  <a:gd name="T19" fmla="*/ 14 h 29"/>
                  <a:gd name="T20" fmla="*/ 4 w 29"/>
                  <a:gd name="T21" fmla="*/ 14 h 29"/>
                  <a:gd name="T22" fmla="*/ 5 w 29"/>
                  <a:gd name="T23" fmla="*/ 14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10" y="29"/>
                    </a:moveTo>
                    <a:lnTo>
                      <a:pt x="9" y="29"/>
                    </a:lnTo>
                    <a:lnTo>
                      <a:pt x="29" y="18"/>
                    </a:lnTo>
                    <a:lnTo>
                      <a:pt x="25" y="0"/>
                    </a:lnTo>
                    <a:lnTo>
                      <a:pt x="5" y="11"/>
                    </a:lnTo>
                    <a:lnTo>
                      <a:pt x="4" y="11"/>
                    </a:lnTo>
                    <a:lnTo>
                      <a:pt x="5" y="11"/>
                    </a:lnTo>
                    <a:lnTo>
                      <a:pt x="2" y="16"/>
                    </a:lnTo>
                    <a:lnTo>
                      <a:pt x="0" y="22"/>
                    </a:lnTo>
                    <a:lnTo>
                      <a:pt x="4" y="29"/>
                    </a:lnTo>
                    <a:lnTo>
                      <a:pt x="9" y="29"/>
                    </a:lnTo>
                    <a:lnTo>
                      <a:pt x="1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54" name="Freeform 1193"/>
              <p:cNvSpPr>
                <a:spLocks/>
              </p:cNvSpPr>
              <p:nvPr/>
            </p:nvSpPr>
            <p:spPr bwMode="auto">
              <a:xfrm>
                <a:off x="3155" y="1496"/>
                <a:ext cx="14" cy="15"/>
              </a:xfrm>
              <a:custGeom>
                <a:avLst/>
                <a:gdLst>
                  <a:gd name="T0" fmla="*/ 4 w 28"/>
                  <a:gd name="T1" fmla="*/ 15 h 29"/>
                  <a:gd name="T2" fmla="*/ 5 w 28"/>
                  <a:gd name="T3" fmla="*/ 15 h 29"/>
                  <a:gd name="T4" fmla="*/ 14 w 28"/>
                  <a:gd name="T5" fmla="*/ 9 h 29"/>
                  <a:gd name="T6" fmla="*/ 11 w 28"/>
                  <a:gd name="T7" fmla="*/ 0 h 29"/>
                  <a:gd name="T8" fmla="*/ 2 w 28"/>
                  <a:gd name="T9" fmla="*/ 6 h 29"/>
                  <a:gd name="T10" fmla="*/ 3 w 28"/>
                  <a:gd name="T11" fmla="*/ 6 h 29"/>
                  <a:gd name="T12" fmla="*/ 2 w 28"/>
                  <a:gd name="T13" fmla="*/ 6 h 29"/>
                  <a:gd name="T14" fmla="*/ 0 w 28"/>
                  <a:gd name="T15" fmla="*/ 8 h 29"/>
                  <a:gd name="T16" fmla="*/ 0 w 28"/>
                  <a:gd name="T17" fmla="*/ 11 h 29"/>
                  <a:gd name="T18" fmla="*/ 3 w 28"/>
                  <a:gd name="T19" fmla="*/ 15 h 29"/>
                  <a:gd name="T20" fmla="*/ 5 w 28"/>
                  <a:gd name="T21" fmla="*/ 15 h 29"/>
                  <a:gd name="T22" fmla="*/ 4 w 28"/>
                  <a:gd name="T23" fmla="*/ 1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8" y="29"/>
                    </a:moveTo>
                    <a:lnTo>
                      <a:pt x="10" y="29"/>
                    </a:lnTo>
                    <a:lnTo>
                      <a:pt x="28" y="18"/>
                    </a:lnTo>
                    <a:lnTo>
                      <a:pt x="22" y="0"/>
                    </a:lnTo>
                    <a:lnTo>
                      <a:pt x="3" y="11"/>
                    </a:lnTo>
                    <a:lnTo>
                      <a:pt x="5" y="11"/>
                    </a:lnTo>
                    <a:lnTo>
                      <a:pt x="3" y="11"/>
                    </a:lnTo>
                    <a:lnTo>
                      <a:pt x="0" y="16"/>
                    </a:lnTo>
                    <a:lnTo>
                      <a:pt x="0" y="21"/>
                    </a:lnTo>
                    <a:lnTo>
                      <a:pt x="5" y="29"/>
                    </a:lnTo>
                    <a:lnTo>
                      <a:pt x="10" y="29"/>
                    </a:lnTo>
                    <a:lnTo>
                      <a:pt x="8"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55" name="Freeform 1194"/>
              <p:cNvSpPr>
                <a:spLocks/>
              </p:cNvSpPr>
              <p:nvPr/>
            </p:nvSpPr>
            <p:spPr bwMode="auto">
              <a:xfrm>
                <a:off x="3145" y="1502"/>
                <a:ext cx="14" cy="13"/>
              </a:xfrm>
              <a:custGeom>
                <a:avLst/>
                <a:gdLst>
                  <a:gd name="T0" fmla="*/ 5 w 28"/>
                  <a:gd name="T1" fmla="*/ 13 h 27"/>
                  <a:gd name="T2" fmla="*/ 4 w 28"/>
                  <a:gd name="T3" fmla="*/ 13 h 27"/>
                  <a:gd name="T4" fmla="*/ 14 w 28"/>
                  <a:gd name="T5" fmla="*/ 9 h 27"/>
                  <a:gd name="T6" fmla="*/ 13 w 28"/>
                  <a:gd name="T7" fmla="*/ 0 h 27"/>
                  <a:gd name="T8" fmla="*/ 3 w 28"/>
                  <a:gd name="T9" fmla="*/ 4 h 27"/>
                  <a:gd name="T10" fmla="*/ 2 w 28"/>
                  <a:gd name="T11" fmla="*/ 4 h 27"/>
                  <a:gd name="T12" fmla="*/ 3 w 28"/>
                  <a:gd name="T13" fmla="*/ 4 h 27"/>
                  <a:gd name="T14" fmla="*/ 1 w 28"/>
                  <a:gd name="T15" fmla="*/ 7 h 27"/>
                  <a:gd name="T16" fmla="*/ 0 w 28"/>
                  <a:gd name="T17" fmla="*/ 9 h 27"/>
                  <a:gd name="T18" fmla="*/ 2 w 28"/>
                  <a:gd name="T19" fmla="*/ 13 h 27"/>
                  <a:gd name="T20" fmla="*/ 4 w 28"/>
                  <a:gd name="T21" fmla="*/ 13 h 27"/>
                  <a:gd name="T22" fmla="*/ 5 w 28"/>
                  <a:gd name="T23" fmla="*/ 13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7">
                    <a:moveTo>
                      <a:pt x="10" y="27"/>
                    </a:moveTo>
                    <a:lnTo>
                      <a:pt x="8" y="27"/>
                    </a:lnTo>
                    <a:lnTo>
                      <a:pt x="28" y="18"/>
                    </a:lnTo>
                    <a:lnTo>
                      <a:pt x="25" y="0"/>
                    </a:lnTo>
                    <a:lnTo>
                      <a:pt x="5" y="9"/>
                    </a:lnTo>
                    <a:lnTo>
                      <a:pt x="3" y="9"/>
                    </a:lnTo>
                    <a:lnTo>
                      <a:pt x="5" y="9"/>
                    </a:lnTo>
                    <a:lnTo>
                      <a:pt x="2" y="14"/>
                    </a:lnTo>
                    <a:lnTo>
                      <a:pt x="0" y="19"/>
                    </a:lnTo>
                    <a:lnTo>
                      <a:pt x="3" y="27"/>
                    </a:lnTo>
                    <a:lnTo>
                      <a:pt x="8" y="27"/>
                    </a:lnTo>
                    <a:lnTo>
                      <a:pt x="10"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56" name="Freeform 1195"/>
              <p:cNvSpPr>
                <a:spLocks/>
              </p:cNvSpPr>
              <p:nvPr/>
            </p:nvSpPr>
            <p:spPr bwMode="auto">
              <a:xfrm>
                <a:off x="3136" y="1506"/>
                <a:ext cx="14" cy="15"/>
              </a:xfrm>
              <a:custGeom>
                <a:avLst/>
                <a:gdLst>
                  <a:gd name="T0" fmla="*/ 4 w 29"/>
                  <a:gd name="T1" fmla="*/ 15 h 29"/>
                  <a:gd name="T2" fmla="*/ 5 w 29"/>
                  <a:gd name="T3" fmla="*/ 15 h 29"/>
                  <a:gd name="T4" fmla="*/ 14 w 29"/>
                  <a:gd name="T5" fmla="*/ 9 h 29"/>
                  <a:gd name="T6" fmla="*/ 11 w 29"/>
                  <a:gd name="T7" fmla="*/ 0 h 29"/>
                  <a:gd name="T8" fmla="*/ 2 w 29"/>
                  <a:gd name="T9" fmla="*/ 5 h 29"/>
                  <a:gd name="T10" fmla="*/ 3 w 29"/>
                  <a:gd name="T11" fmla="*/ 5 h 29"/>
                  <a:gd name="T12" fmla="*/ 2 w 29"/>
                  <a:gd name="T13" fmla="*/ 5 h 29"/>
                  <a:gd name="T14" fmla="*/ 0 w 29"/>
                  <a:gd name="T15" fmla="*/ 8 h 29"/>
                  <a:gd name="T16" fmla="*/ 0 w 29"/>
                  <a:gd name="T17" fmla="*/ 11 h 29"/>
                  <a:gd name="T18" fmla="*/ 3 w 29"/>
                  <a:gd name="T19" fmla="*/ 15 h 29"/>
                  <a:gd name="T20" fmla="*/ 5 w 29"/>
                  <a:gd name="T21" fmla="*/ 15 h 29"/>
                  <a:gd name="T22" fmla="*/ 4 w 29"/>
                  <a:gd name="T23" fmla="*/ 1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9" y="29"/>
                    </a:moveTo>
                    <a:lnTo>
                      <a:pt x="11" y="29"/>
                    </a:lnTo>
                    <a:lnTo>
                      <a:pt x="29" y="18"/>
                    </a:lnTo>
                    <a:lnTo>
                      <a:pt x="22" y="0"/>
                    </a:lnTo>
                    <a:lnTo>
                      <a:pt x="4" y="10"/>
                    </a:lnTo>
                    <a:lnTo>
                      <a:pt x="6" y="10"/>
                    </a:lnTo>
                    <a:lnTo>
                      <a:pt x="4" y="10"/>
                    </a:lnTo>
                    <a:lnTo>
                      <a:pt x="0" y="16"/>
                    </a:lnTo>
                    <a:lnTo>
                      <a:pt x="0" y="21"/>
                    </a:lnTo>
                    <a:lnTo>
                      <a:pt x="6" y="29"/>
                    </a:lnTo>
                    <a:lnTo>
                      <a:pt x="11" y="29"/>
                    </a:lnTo>
                    <a:lnTo>
                      <a:pt x="9"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57" name="Freeform 1196"/>
              <p:cNvSpPr>
                <a:spLocks/>
              </p:cNvSpPr>
              <p:nvPr/>
            </p:nvSpPr>
            <p:spPr bwMode="auto">
              <a:xfrm>
                <a:off x="3126" y="1512"/>
                <a:ext cx="14" cy="14"/>
              </a:xfrm>
              <a:custGeom>
                <a:avLst/>
                <a:gdLst>
                  <a:gd name="T0" fmla="*/ 5 w 29"/>
                  <a:gd name="T1" fmla="*/ 14 h 29"/>
                  <a:gd name="T2" fmla="*/ 4 w 29"/>
                  <a:gd name="T3" fmla="*/ 14 h 29"/>
                  <a:gd name="T4" fmla="*/ 14 w 29"/>
                  <a:gd name="T5" fmla="*/ 9 h 29"/>
                  <a:gd name="T6" fmla="*/ 13 w 29"/>
                  <a:gd name="T7" fmla="*/ 0 h 29"/>
                  <a:gd name="T8" fmla="*/ 2 w 29"/>
                  <a:gd name="T9" fmla="*/ 5 h 29"/>
                  <a:gd name="T10" fmla="*/ 2 w 29"/>
                  <a:gd name="T11" fmla="*/ 5 h 29"/>
                  <a:gd name="T12" fmla="*/ 2 w 29"/>
                  <a:gd name="T13" fmla="*/ 5 h 29"/>
                  <a:gd name="T14" fmla="*/ 1 w 29"/>
                  <a:gd name="T15" fmla="*/ 8 h 29"/>
                  <a:gd name="T16" fmla="*/ 0 w 29"/>
                  <a:gd name="T17" fmla="*/ 11 h 29"/>
                  <a:gd name="T18" fmla="*/ 2 w 29"/>
                  <a:gd name="T19" fmla="*/ 14 h 29"/>
                  <a:gd name="T20" fmla="*/ 4 w 29"/>
                  <a:gd name="T21" fmla="*/ 14 h 29"/>
                  <a:gd name="T22" fmla="*/ 5 w 29"/>
                  <a:gd name="T23" fmla="*/ 14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10" y="29"/>
                    </a:moveTo>
                    <a:lnTo>
                      <a:pt x="9" y="29"/>
                    </a:lnTo>
                    <a:lnTo>
                      <a:pt x="29" y="19"/>
                    </a:lnTo>
                    <a:lnTo>
                      <a:pt x="26" y="0"/>
                    </a:lnTo>
                    <a:lnTo>
                      <a:pt x="5" y="11"/>
                    </a:lnTo>
                    <a:lnTo>
                      <a:pt x="4" y="11"/>
                    </a:lnTo>
                    <a:lnTo>
                      <a:pt x="5" y="11"/>
                    </a:lnTo>
                    <a:lnTo>
                      <a:pt x="2" y="17"/>
                    </a:lnTo>
                    <a:lnTo>
                      <a:pt x="0" y="22"/>
                    </a:lnTo>
                    <a:lnTo>
                      <a:pt x="4" y="29"/>
                    </a:lnTo>
                    <a:lnTo>
                      <a:pt x="9" y="29"/>
                    </a:lnTo>
                    <a:lnTo>
                      <a:pt x="1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58" name="Freeform 1197"/>
              <p:cNvSpPr>
                <a:spLocks/>
              </p:cNvSpPr>
              <p:nvPr/>
            </p:nvSpPr>
            <p:spPr bwMode="auto">
              <a:xfrm>
                <a:off x="3117" y="1517"/>
                <a:ext cx="14" cy="15"/>
              </a:xfrm>
              <a:custGeom>
                <a:avLst/>
                <a:gdLst>
                  <a:gd name="T0" fmla="*/ 4 w 28"/>
                  <a:gd name="T1" fmla="*/ 15 h 29"/>
                  <a:gd name="T2" fmla="*/ 5 w 28"/>
                  <a:gd name="T3" fmla="*/ 15 h 29"/>
                  <a:gd name="T4" fmla="*/ 14 w 28"/>
                  <a:gd name="T5" fmla="*/ 9 h 29"/>
                  <a:gd name="T6" fmla="*/ 11 w 28"/>
                  <a:gd name="T7" fmla="*/ 0 h 29"/>
                  <a:gd name="T8" fmla="*/ 2 w 28"/>
                  <a:gd name="T9" fmla="*/ 6 h 29"/>
                  <a:gd name="T10" fmla="*/ 3 w 28"/>
                  <a:gd name="T11" fmla="*/ 6 h 29"/>
                  <a:gd name="T12" fmla="*/ 2 w 28"/>
                  <a:gd name="T13" fmla="*/ 6 h 29"/>
                  <a:gd name="T14" fmla="*/ 0 w 28"/>
                  <a:gd name="T15" fmla="*/ 9 h 29"/>
                  <a:gd name="T16" fmla="*/ 0 w 28"/>
                  <a:gd name="T17" fmla="*/ 11 h 29"/>
                  <a:gd name="T18" fmla="*/ 3 w 28"/>
                  <a:gd name="T19" fmla="*/ 15 h 29"/>
                  <a:gd name="T20" fmla="*/ 5 w 28"/>
                  <a:gd name="T21" fmla="*/ 15 h 29"/>
                  <a:gd name="T22" fmla="*/ 4 w 28"/>
                  <a:gd name="T23" fmla="*/ 1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8" y="29"/>
                    </a:moveTo>
                    <a:lnTo>
                      <a:pt x="10" y="29"/>
                    </a:lnTo>
                    <a:lnTo>
                      <a:pt x="28" y="18"/>
                    </a:lnTo>
                    <a:lnTo>
                      <a:pt x="22" y="0"/>
                    </a:lnTo>
                    <a:lnTo>
                      <a:pt x="3" y="11"/>
                    </a:lnTo>
                    <a:lnTo>
                      <a:pt x="5" y="11"/>
                    </a:lnTo>
                    <a:lnTo>
                      <a:pt x="3" y="11"/>
                    </a:lnTo>
                    <a:lnTo>
                      <a:pt x="0" y="17"/>
                    </a:lnTo>
                    <a:lnTo>
                      <a:pt x="0" y="22"/>
                    </a:lnTo>
                    <a:lnTo>
                      <a:pt x="5" y="29"/>
                    </a:lnTo>
                    <a:lnTo>
                      <a:pt x="10" y="29"/>
                    </a:lnTo>
                    <a:lnTo>
                      <a:pt x="8"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59" name="Freeform 1198"/>
              <p:cNvSpPr>
                <a:spLocks/>
              </p:cNvSpPr>
              <p:nvPr/>
            </p:nvSpPr>
            <p:spPr bwMode="auto">
              <a:xfrm>
                <a:off x="3107" y="1523"/>
                <a:ext cx="14" cy="13"/>
              </a:xfrm>
              <a:custGeom>
                <a:avLst/>
                <a:gdLst>
                  <a:gd name="T0" fmla="*/ 4 w 28"/>
                  <a:gd name="T1" fmla="*/ 13 h 27"/>
                  <a:gd name="T2" fmla="*/ 4 w 28"/>
                  <a:gd name="T3" fmla="*/ 13 h 27"/>
                  <a:gd name="T4" fmla="*/ 14 w 28"/>
                  <a:gd name="T5" fmla="*/ 9 h 27"/>
                  <a:gd name="T6" fmla="*/ 13 w 28"/>
                  <a:gd name="T7" fmla="*/ 0 h 27"/>
                  <a:gd name="T8" fmla="*/ 3 w 28"/>
                  <a:gd name="T9" fmla="*/ 4 h 27"/>
                  <a:gd name="T10" fmla="*/ 3 w 28"/>
                  <a:gd name="T11" fmla="*/ 4 h 27"/>
                  <a:gd name="T12" fmla="*/ 3 w 28"/>
                  <a:gd name="T13" fmla="*/ 4 h 27"/>
                  <a:gd name="T14" fmla="*/ 1 w 28"/>
                  <a:gd name="T15" fmla="*/ 7 h 27"/>
                  <a:gd name="T16" fmla="*/ 0 w 28"/>
                  <a:gd name="T17" fmla="*/ 10 h 27"/>
                  <a:gd name="T18" fmla="*/ 2 w 28"/>
                  <a:gd name="T19" fmla="*/ 13 h 27"/>
                  <a:gd name="T20" fmla="*/ 4 w 28"/>
                  <a:gd name="T21" fmla="*/ 13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7">
                    <a:moveTo>
                      <a:pt x="8" y="27"/>
                    </a:moveTo>
                    <a:lnTo>
                      <a:pt x="8" y="27"/>
                    </a:lnTo>
                    <a:lnTo>
                      <a:pt x="28" y="18"/>
                    </a:lnTo>
                    <a:lnTo>
                      <a:pt x="25" y="0"/>
                    </a:lnTo>
                    <a:lnTo>
                      <a:pt x="5" y="9"/>
                    </a:lnTo>
                    <a:lnTo>
                      <a:pt x="2" y="15"/>
                    </a:lnTo>
                    <a:lnTo>
                      <a:pt x="0" y="20"/>
                    </a:lnTo>
                    <a:lnTo>
                      <a:pt x="3" y="27"/>
                    </a:lnTo>
                    <a:lnTo>
                      <a:pt x="8"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60" name="Freeform 1199"/>
              <p:cNvSpPr>
                <a:spLocks/>
              </p:cNvSpPr>
              <p:nvPr/>
            </p:nvSpPr>
            <p:spPr bwMode="auto">
              <a:xfrm>
                <a:off x="3096" y="1527"/>
                <a:ext cx="15" cy="15"/>
              </a:xfrm>
              <a:custGeom>
                <a:avLst/>
                <a:gdLst>
                  <a:gd name="T0" fmla="*/ 5 w 28"/>
                  <a:gd name="T1" fmla="*/ 15 h 29"/>
                  <a:gd name="T2" fmla="*/ 4 w 28"/>
                  <a:gd name="T3" fmla="*/ 15 h 29"/>
                  <a:gd name="T4" fmla="*/ 15 w 28"/>
                  <a:gd name="T5" fmla="*/ 9 h 29"/>
                  <a:gd name="T6" fmla="*/ 13 w 28"/>
                  <a:gd name="T7" fmla="*/ 0 h 29"/>
                  <a:gd name="T8" fmla="*/ 3 w 28"/>
                  <a:gd name="T9" fmla="*/ 6 h 29"/>
                  <a:gd name="T10" fmla="*/ 2 w 28"/>
                  <a:gd name="T11" fmla="*/ 6 h 29"/>
                  <a:gd name="T12" fmla="*/ 3 w 28"/>
                  <a:gd name="T13" fmla="*/ 6 h 29"/>
                  <a:gd name="T14" fmla="*/ 1 w 28"/>
                  <a:gd name="T15" fmla="*/ 8 h 29"/>
                  <a:gd name="T16" fmla="*/ 0 w 28"/>
                  <a:gd name="T17" fmla="*/ 11 h 29"/>
                  <a:gd name="T18" fmla="*/ 2 w 28"/>
                  <a:gd name="T19" fmla="*/ 15 h 29"/>
                  <a:gd name="T20" fmla="*/ 4 w 28"/>
                  <a:gd name="T21" fmla="*/ 15 h 29"/>
                  <a:gd name="T22" fmla="*/ 5 w 28"/>
                  <a:gd name="T23" fmla="*/ 1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10" y="29"/>
                    </a:moveTo>
                    <a:lnTo>
                      <a:pt x="8" y="29"/>
                    </a:lnTo>
                    <a:lnTo>
                      <a:pt x="28" y="18"/>
                    </a:lnTo>
                    <a:lnTo>
                      <a:pt x="25" y="0"/>
                    </a:lnTo>
                    <a:lnTo>
                      <a:pt x="5" y="11"/>
                    </a:lnTo>
                    <a:lnTo>
                      <a:pt x="3" y="11"/>
                    </a:lnTo>
                    <a:lnTo>
                      <a:pt x="5" y="11"/>
                    </a:lnTo>
                    <a:lnTo>
                      <a:pt x="2" y="16"/>
                    </a:lnTo>
                    <a:lnTo>
                      <a:pt x="0" y="22"/>
                    </a:lnTo>
                    <a:lnTo>
                      <a:pt x="3" y="29"/>
                    </a:lnTo>
                    <a:lnTo>
                      <a:pt x="8" y="29"/>
                    </a:lnTo>
                    <a:lnTo>
                      <a:pt x="1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61" name="Freeform 1200"/>
              <p:cNvSpPr>
                <a:spLocks/>
              </p:cNvSpPr>
              <p:nvPr/>
            </p:nvSpPr>
            <p:spPr bwMode="auto">
              <a:xfrm>
                <a:off x="3087" y="1533"/>
                <a:ext cx="14" cy="14"/>
              </a:xfrm>
              <a:custGeom>
                <a:avLst/>
                <a:gdLst>
                  <a:gd name="T0" fmla="*/ 4 w 28"/>
                  <a:gd name="T1" fmla="*/ 14 h 29"/>
                  <a:gd name="T2" fmla="*/ 5 w 28"/>
                  <a:gd name="T3" fmla="*/ 14 h 29"/>
                  <a:gd name="T4" fmla="*/ 14 w 28"/>
                  <a:gd name="T5" fmla="*/ 9 h 29"/>
                  <a:gd name="T6" fmla="*/ 11 w 28"/>
                  <a:gd name="T7" fmla="*/ 0 h 29"/>
                  <a:gd name="T8" fmla="*/ 2 w 28"/>
                  <a:gd name="T9" fmla="*/ 5 h 29"/>
                  <a:gd name="T10" fmla="*/ 3 w 28"/>
                  <a:gd name="T11" fmla="*/ 5 h 29"/>
                  <a:gd name="T12" fmla="*/ 2 w 28"/>
                  <a:gd name="T13" fmla="*/ 5 h 29"/>
                  <a:gd name="T14" fmla="*/ 0 w 28"/>
                  <a:gd name="T15" fmla="*/ 8 h 29"/>
                  <a:gd name="T16" fmla="*/ 0 w 28"/>
                  <a:gd name="T17" fmla="*/ 11 h 29"/>
                  <a:gd name="T18" fmla="*/ 3 w 28"/>
                  <a:gd name="T19" fmla="*/ 14 h 29"/>
                  <a:gd name="T20" fmla="*/ 5 w 28"/>
                  <a:gd name="T21" fmla="*/ 14 h 29"/>
                  <a:gd name="T22" fmla="*/ 4 w 28"/>
                  <a:gd name="T23" fmla="*/ 14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8" y="29"/>
                    </a:moveTo>
                    <a:lnTo>
                      <a:pt x="10" y="29"/>
                    </a:lnTo>
                    <a:lnTo>
                      <a:pt x="28" y="18"/>
                    </a:lnTo>
                    <a:lnTo>
                      <a:pt x="21" y="0"/>
                    </a:lnTo>
                    <a:lnTo>
                      <a:pt x="3" y="11"/>
                    </a:lnTo>
                    <a:lnTo>
                      <a:pt x="5" y="11"/>
                    </a:lnTo>
                    <a:lnTo>
                      <a:pt x="3" y="11"/>
                    </a:lnTo>
                    <a:lnTo>
                      <a:pt x="0" y="16"/>
                    </a:lnTo>
                    <a:lnTo>
                      <a:pt x="0" y="22"/>
                    </a:lnTo>
                    <a:lnTo>
                      <a:pt x="5" y="29"/>
                    </a:lnTo>
                    <a:lnTo>
                      <a:pt x="10" y="29"/>
                    </a:lnTo>
                    <a:lnTo>
                      <a:pt x="8"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62" name="Freeform 1201"/>
              <p:cNvSpPr>
                <a:spLocks/>
              </p:cNvSpPr>
              <p:nvPr/>
            </p:nvSpPr>
            <p:spPr bwMode="auto">
              <a:xfrm>
                <a:off x="3077" y="1538"/>
                <a:ext cx="14" cy="14"/>
              </a:xfrm>
              <a:custGeom>
                <a:avLst/>
                <a:gdLst>
                  <a:gd name="T0" fmla="*/ 5 w 28"/>
                  <a:gd name="T1" fmla="*/ 14 h 29"/>
                  <a:gd name="T2" fmla="*/ 4 w 28"/>
                  <a:gd name="T3" fmla="*/ 14 h 29"/>
                  <a:gd name="T4" fmla="*/ 14 w 28"/>
                  <a:gd name="T5" fmla="*/ 9 h 29"/>
                  <a:gd name="T6" fmla="*/ 13 w 28"/>
                  <a:gd name="T7" fmla="*/ 0 h 29"/>
                  <a:gd name="T8" fmla="*/ 3 w 28"/>
                  <a:gd name="T9" fmla="*/ 5 h 29"/>
                  <a:gd name="T10" fmla="*/ 2 w 28"/>
                  <a:gd name="T11" fmla="*/ 5 h 29"/>
                  <a:gd name="T12" fmla="*/ 3 w 28"/>
                  <a:gd name="T13" fmla="*/ 5 h 29"/>
                  <a:gd name="T14" fmla="*/ 1 w 28"/>
                  <a:gd name="T15" fmla="*/ 8 h 29"/>
                  <a:gd name="T16" fmla="*/ 0 w 28"/>
                  <a:gd name="T17" fmla="*/ 11 h 29"/>
                  <a:gd name="T18" fmla="*/ 2 w 28"/>
                  <a:gd name="T19" fmla="*/ 14 h 29"/>
                  <a:gd name="T20" fmla="*/ 4 w 28"/>
                  <a:gd name="T21" fmla="*/ 14 h 29"/>
                  <a:gd name="T22" fmla="*/ 5 w 28"/>
                  <a:gd name="T23" fmla="*/ 14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10" y="29"/>
                    </a:moveTo>
                    <a:lnTo>
                      <a:pt x="8" y="29"/>
                    </a:lnTo>
                    <a:lnTo>
                      <a:pt x="28" y="18"/>
                    </a:lnTo>
                    <a:lnTo>
                      <a:pt x="25" y="0"/>
                    </a:lnTo>
                    <a:lnTo>
                      <a:pt x="5" y="11"/>
                    </a:lnTo>
                    <a:lnTo>
                      <a:pt x="3" y="11"/>
                    </a:lnTo>
                    <a:lnTo>
                      <a:pt x="5" y="11"/>
                    </a:lnTo>
                    <a:lnTo>
                      <a:pt x="1" y="16"/>
                    </a:lnTo>
                    <a:lnTo>
                      <a:pt x="0" y="22"/>
                    </a:lnTo>
                    <a:lnTo>
                      <a:pt x="3" y="29"/>
                    </a:lnTo>
                    <a:lnTo>
                      <a:pt x="8" y="29"/>
                    </a:lnTo>
                    <a:lnTo>
                      <a:pt x="1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63" name="Freeform 1202"/>
              <p:cNvSpPr>
                <a:spLocks/>
              </p:cNvSpPr>
              <p:nvPr/>
            </p:nvSpPr>
            <p:spPr bwMode="auto">
              <a:xfrm>
                <a:off x="3068" y="1543"/>
                <a:ext cx="14" cy="15"/>
              </a:xfrm>
              <a:custGeom>
                <a:avLst/>
                <a:gdLst>
                  <a:gd name="T0" fmla="*/ 4 w 29"/>
                  <a:gd name="T1" fmla="*/ 15 h 29"/>
                  <a:gd name="T2" fmla="*/ 5 w 29"/>
                  <a:gd name="T3" fmla="*/ 15 h 29"/>
                  <a:gd name="T4" fmla="*/ 14 w 29"/>
                  <a:gd name="T5" fmla="*/ 9 h 29"/>
                  <a:gd name="T6" fmla="*/ 11 w 29"/>
                  <a:gd name="T7" fmla="*/ 0 h 29"/>
                  <a:gd name="T8" fmla="*/ 1 w 29"/>
                  <a:gd name="T9" fmla="*/ 6 h 29"/>
                  <a:gd name="T10" fmla="*/ 2 w 29"/>
                  <a:gd name="T11" fmla="*/ 6 h 29"/>
                  <a:gd name="T12" fmla="*/ 1 w 29"/>
                  <a:gd name="T13" fmla="*/ 6 h 29"/>
                  <a:gd name="T14" fmla="*/ 0 w 29"/>
                  <a:gd name="T15" fmla="*/ 8 h 29"/>
                  <a:gd name="T16" fmla="*/ 0 w 29"/>
                  <a:gd name="T17" fmla="*/ 11 h 29"/>
                  <a:gd name="T18" fmla="*/ 2 w 29"/>
                  <a:gd name="T19" fmla="*/ 15 h 29"/>
                  <a:gd name="T20" fmla="*/ 5 w 29"/>
                  <a:gd name="T21" fmla="*/ 15 h 29"/>
                  <a:gd name="T22" fmla="*/ 4 w 29"/>
                  <a:gd name="T23" fmla="*/ 1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8" y="29"/>
                    </a:moveTo>
                    <a:lnTo>
                      <a:pt x="10" y="29"/>
                    </a:lnTo>
                    <a:lnTo>
                      <a:pt x="29" y="18"/>
                    </a:lnTo>
                    <a:lnTo>
                      <a:pt x="22" y="0"/>
                    </a:lnTo>
                    <a:lnTo>
                      <a:pt x="3" y="11"/>
                    </a:lnTo>
                    <a:lnTo>
                      <a:pt x="5" y="11"/>
                    </a:lnTo>
                    <a:lnTo>
                      <a:pt x="3" y="11"/>
                    </a:lnTo>
                    <a:lnTo>
                      <a:pt x="0" y="16"/>
                    </a:lnTo>
                    <a:lnTo>
                      <a:pt x="0" y="21"/>
                    </a:lnTo>
                    <a:lnTo>
                      <a:pt x="5" y="29"/>
                    </a:lnTo>
                    <a:lnTo>
                      <a:pt x="10" y="29"/>
                    </a:lnTo>
                    <a:lnTo>
                      <a:pt x="8"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64" name="Freeform 1203"/>
              <p:cNvSpPr>
                <a:spLocks/>
              </p:cNvSpPr>
              <p:nvPr/>
            </p:nvSpPr>
            <p:spPr bwMode="auto">
              <a:xfrm>
                <a:off x="3058" y="1549"/>
                <a:ext cx="14" cy="13"/>
              </a:xfrm>
              <a:custGeom>
                <a:avLst/>
                <a:gdLst>
                  <a:gd name="T0" fmla="*/ 5 w 28"/>
                  <a:gd name="T1" fmla="*/ 13 h 27"/>
                  <a:gd name="T2" fmla="*/ 4 w 28"/>
                  <a:gd name="T3" fmla="*/ 13 h 27"/>
                  <a:gd name="T4" fmla="*/ 14 w 28"/>
                  <a:gd name="T5" fmla="*/ 9 h 27"/>
                  <a:gd name="T6" fmla="*/ 13 w 28"/>
                  <a:gd name="T7" fmla="*/ 0 h 27"/>
                  <a:gd name="T8" fmla="*/ 3 w 28"/>
                  <a:gd name="T9" fmla="*/ 4 h 27"/>
                  <a:gd name="T10" fmla="*/ 2 w 28"/>
                  <a:gd name="T11" fmla="*/ 4 h 27"/>
                  <a:gd name="T12" fmla="*/ 3 w 28"/>
                  <a:gd name="T13" fmla="*/ 4 h 27"/>
                  <a:gd name="T14" fmla="*/ 1 w 28"/>
                  <a:gd name="T15" fmla="*/ 7 h 27"/>
                  <a:gd name="T16" fmla="*/ 0 w 28"/>
                  <a:gd name="T17" fmla="*/ 9 h 27"/>
                  <a:gd name="T18" fmla="*/ 2 w 28"/>
                  <a:gd name="T19" fmla="*/ 13 h 27"/>
                  <a:gd name="T20" fmla="*/ 4 w 28"/>
                  <a:gd name="T21" fmla="*/ 13 h 27"/>
                  <a:gd name="T22" fmla="*/ 5 w 28"/>
                  <a:gd name="T23" fmla="*/ 13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7">
                    <a:moveTo>
                      <a:pt x="10" y="27"/>
                    </a:moveTo>
                    <a:lnTo>
                      <a:pt x="8" y="27"/>
                    </a:lnTo>
                    <a:lnTo>
                      <a:pt x="28" y="18"/>
                    </a:lnTo>
                    <a:lnTo>
                      <a:pt x="25" y="0"/>
                    </a:lnTo>
                    <a:lnTo>
                      <a:pt x="5" y="9"/>
                    </a:lnTo>
                    <a:lnTo>
                      <a:pt x="3" y="9"/>
                    </a:lnTo>
                    <a:lnTo>
                      <a:pt x="5" y="9"/>
                    </a:lnTo>
                    <a:lnTo>
                      <a:pt x="2" y="14"/>
                    </a:lnTo>
                    <a:lnTo>
                      <a:pt x="0" y="19"/>
                    </a:lnTo>
                    <a:lnTo>
                      <a:pt x="3" y="27"/>
                    </a:lnTo>
                    <a:lnTo>
                      <a:pt x="8" y="27"/>
                    </a:lnTo>
                    <a:lnTo>
                      <a:pt x="10"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65" name="Freeform 1204"/>
              <p:cNvSpPr>
                <a:spLocks/>
              </p:cNvSpPr>
              <p:nvPr/>
            </p:nvSpPr>
            <p:spPr bwMode="auto">
              <a:xfrm>
                <a:off x="3049" y="1553"/>
                <a:ext cx="14" cy="15"/>
              </a:xfrm>
              <a:custGeom>
                <a:avLst/>
                <a:gdLst>
                  <a:gd name="T0" fmla="*/ 4 w 28"/>
                  <a:gd name="T1" fmla="*/ 15 h 29"/>
                  <a:gd name="T2" fmla="*/ 5 w 28"/>
                  <a:gd name="T3" fmla="*/ 15 h 29"/>
                  <a:gd name="T4" fmla="*/ 14 w 28"/>
                  <a:gd name="T5" fmla="*/ 9 h 29"/>
                  <a:gd name="T6" fmla="*/ 11 w 28"/>
                  <a:gd name="T7" fmla="*/ 0 h 29"/>
                  <a:gd name="T8" fmla="*/ 2 w 28"/>
                  <a:gd name="T9" fmla="*/ 5 h 29"/>
                  <a:gd name="T10" fmla="*/ 3 w 28"/>
                  <a:gd name="T11" fmla="*/ 5 h 29"/>
                  <a:gd name="T12" fmla="*/ 2 w 28"/>
                  <a:gd name="T13" fmla="*/ 5 h 29"/>
                  <a:gd name="T14" fmla="*/ 0 w 28"/>
                  <a:gd name="T15" fmla="*/ 8 h 29"/>
                  <a:gd name="T16" fmla="*/ 0 w 28"/>
                  <a:gd name="T17" fmla="*/ 11 h 29"/>
                  <a:gd name="T18" fmla="*/ 3 w 28"/>
                  <a:gd name="T19" fmla="*/ 15 h 29"/>
                  <a:gd name="T20" fmla="*/ 5 w 28"/>
                  <a:gd name="T21" fmla="*/ 15 h 29"/>
                  <a:gd name="T22" fmla="*/ 4 w 28"/>
                  <a:gd name="T23" fmla="*/ 1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8" y="29"/>
                    </a:moveTo>
                    <a:lnTo>
                      <a:pt x="10" y="29"/>
                    </a:lnTo>
                    <a:lnTo>
                      <a:pt x="28" y="18"/>
                    </a:lnTo>
                    <a:lnTo>
                      <a:pt x="21" y="0"/>
                    </a:lnTo>
                    <a:lnTo>
                      <a:pt x="3" y="10"/>
                    </a:lnTo>
                    <a:lnTo>
                      <a:pt x="5" y="10"/>
                    </a:lnTo>
                    <a:lnTo>
                      <a:pt x="3" y="10"/>
                    </a:lnTo>
                    <a:lnTo>
                      <a:pt x="0" y="16"/>
                    </a:lnTo>
                    <a:lnTo>
                      <a:pt x="0" y="21"/>
                    </a:lnTo>
                    <a:lnTo>
                      <a:pt x="5" y="29"/>
                    </a:lnTo>
                    <a:lnTo>
                      <a:pt x="10" y="29"/>
                    </a:lnTo>
                    <a:lnTo>
                      <a:pt x="8"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66" name="Freeform 1205"/>
              <p:cNvSpPr>
                <a:spLocks/>
              </p:cNvSpPr>
              <p:nvPr/>
            </p:nvSpPr>
            <p:spPr bwMode="auto">
              <a:xfrm>
                <a:off x="3039" y="1559"/>
                <a:ext cx="14" cy="14"/>
              </a:xfrm>
              <a:custGeom>
                <a:avLst/>
                <a:gdLst>
                  <a:gd name="T0" fmla="*/ 4 w 28"/>
                  <a:gd name="T1" fmla="*/ 14 h 29"/>
                  <a:gd name="T2" fmla="*/ 4 w 28"/>
                  <a:gd name="T3" fmla="*/ 14 h 29"/>
                  <a:gd name="T4" fmla="*/ 14 w 28"/>
                  <a:gd name="T5" fmla="*/ 9 h 29"/>
                  <a:gd name="T6" fmla="*/ 13 w 28"/>
                  <a:gd name="T7" fmla="*/ 0 h 29"/>
                  <a:gd name="T8" fmla="*/ 3 w 28"/>
                  <a:gd name="T9" fmla="*/ 5 h 29"/>
                  <a:gd name="T10" fmla="*/ 3 w 28"/>
                  <a:gd name="T11" fmla="*/ 5 h 29"/>
                  <a:gd name="T12" fmla="*/ 3 w 28"/>
                  <a:gd name="T13" fmla="*/ 5 h 29"/>
                  <a:gd name="T14" fmla="*/ 1 w 28"/>
                  <a:gd name="T15" fmla="*/ 8 h 29"/>
                  <a:gd name="T16" fmla="*/ 0 w 28"/>
                  <a:gd name="T17" fmla="*/ 11 h 29"/>
                  <a:gd name="T18" fmla="*/ 2 w 28"/>
                  <a:gd name="T19" fmla="*/ 14 h 29"/>
                  <a:gd name="T20" fmla="*/ 4 w 28"/>
                  <a:gd name="T21" fmla="*/ 14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8" y="29"/>
                    </a:moveTo>
                    <a:lnTo>
                      <a:pt x="8" y="29"/>
                    </a:lnTo>
                    <a:lnTo>
                      <a:pt x="28" y="19"/>
                    </a:lnTo>
                    <a:lnTo>
                      <a:pt x="25" y="0"/>
                    </a:lnTo>
                    <a:lnTo>
                      <a:pt x="5" y="11"/>
                    </a:lnTo>
                    <a:lnTo>
                      <a:pt x="1" y="17"/>
                    </a:lnTo>
                    <a:lnTo>
                      <a:pt x="0" y="22"/>
                    </a:lnTo>
                    <a:lnTo>
                      <a:pt x="3" y="29"/>
                    </a:lnTo>
                    <a:lnTo>
                      <a:pt x="8"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67" name="Freeform 1206"/>
              <p:cNvSpPr>
                <a:spLocks/>
              </p:cNvSpPr>
              <p:nvPr/>
            </p:nvSpPr>
            <p:spPr bwMode="auto">
              <a:xfrm>
                <a:off x="3029" y="1564"/>
                <a:ext cx="14" cy="15"/>
              </a:xfrm>
              <a:custGeom>
                <a:avLst/>
                <a:gdLst>
                  <a:gd name="T0" fmla="*/ 4 w 28"/>
                  <a:gd name="T1" fmla="*/ 15 h 29"/>
                  <a:gd name="T2" fmla="*/ 4 w 28"/>
                  <a:gd name="T3" fmla="*/ 15 h 29"/>
                  <a:gd name="T4" fmla="*/ 14 w 28"/>
                  <a:gd name="T5" fmla="*/ 9 h 29"/>
                  <a:gd name="T6" fmla="*/ 13 w 28"/>
                  <a:gd name="T7" fmla="*/ 0 h 29"/>
                  <a:gd name="T8" fmla="*/ 3 w 28"/>
                  <a:gd name="T9" fmla="*/ 6 h 29"/>
                  <a:gd name="T10" fmla="*/ 3 w 28"/>
                  <a:gd name="T11" fmla="*/ 6 h 29"/>
                  <a:gd name="T12" fmla="*/ 3 w 28"/>
                  <a:gd name="T13" fmla="*/ 6 h 29"/>
                  <a:gd name="T14" fmla="*/ 1 w 28"/>
                  <a:gd name="T15" fmla="*/ 9 h 29"/>
                  <a:gd name="T16" fmla="*/ 0 w 28"/>
                  <a:gd name="T17" fmla="*/ 11 h 29"/>
                  <a:gd name="T18" fmla="*/ 2 w 28"/>
                  <a:gd name="T19" fmla="*/ 15 h 29"/>
                  <a:gd name="T20" fmla="*/ 4 w 28"/>
                  <a:gd name="T21" fmla="*/ 15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8" y="29"/>
                    </a:moveTo>
                    <a:lnTo>
                      <a:pt x="8" y="29"/>
                    </a:lnTo>
                    <a:lnTo>
                      <a:pt x="28" y="18"/>
                    </a:lnTo>
                    <a:lnTo>
                      <a:pt x="25" y="0"/>
                    </a:lnTo>
                    <a:lnTo>
                      <a:pt x="5" y="11"/>
                    </a:lnTo>
                    <a:lnTo>
                      <a:pt x="1" y="17"/>
                    </a:lnTo>
                    <a:lnTo>
                      <a:pt x="0" y="22"/>
                    </a:lnTo>
                    <a:lnTo>
                      <a:pt x="3" y="29"/>
                    </a:lnTo>
                    <a:lnTo>
                      <a:pt x="8"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68" name="Freeform 1207"/>
              <p:cNvSpPr>
                <a:spLocks/>
              </p:cNvSpPr>
              <p:nvPr/>
            </p:nvSpPr>
            <p:spPr bwMode="auto">
              <a:xfrm>
                <a:off x="3020" y="1570"/>
                <a:ext cx="13" cy="13"/>
              </a:xfrm>
              <a:custGeom>
                <a:avLst/>
                <a:gdLst>
                  <a:gd name="T0" fmla="*/ 4 w 27"/>
                  <a:gd name="T1" fmla="*/ 13 h 27"/>
                  <a:gd name="T2" fmla="*/ 4 w 27"/>
                  <a:gd name="T3" fmla="*/ 13 h 27"/>
                  <a:gd name="T4" fmla="*/ 13 w 27"/>
                  <a:gd name="T5" fmla="*/ 9 h 27"/>
                  <a:gd name="T6" fmla="*/ 12 w 27"/>
                  <a:gd name="T7" fmla="*/ 0 h 27"/>
                  <a:gd name="T8" fmla="*/ 2 w 27"/>
                  <a:gd name="T9" fmla="*/ 4 h 27"/>
                  <a:gd name="T10" fmla="*/ 2 w 27"/>
                  <a:gd name="T11" fmla="*/ 4 h 27"/>
                  <a:gd name="T12" fmla="*/ 2 w 27"/>
                  <a:gd name="T13" fmla="*/ 4 h 27"/>
                  <a:gd name="T14" fmla="*/ 1 w 27"/>
                  <a:gd name="T15" fmla="*/ 7 h 27"/>
                  <a:gd name="T16" fmla="*/ 0 w 27"/>
                  <a:gd name="T17" fmla="*/ 10 h 27"/>
                  <a:gd name="T18" fmla="*/ 2 w 27"/>
                  <a:gd name="T19" fmla="*/ 13 h 27"/>
                  <a:gd name="T20" fmla="*/ 4 w 27"/>
                  <a:gd name="T21" fmla="*/ 13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7" h="27">
                    <a:moveTo>
                      <a:pt x="9" y="27"/>
                    </a:moveTo>
                    <a:lnTo>
                      <a:pt x="9" y="27"/>
                    </a:lnTo>
                    <a:lnTo>
                      <a:pt x="27" y="18"/>
                    </a:lnTo>
                    <a:lnTo>
                      <a:pt x="24" y="0"/>
                    </a:lnTo>
                    <a:lnTo>
                      <a:pt x="5" y="9"/>
                    </a:lnTo>
                    <a:lnTo>
                      <a:pt x="2" y="15"/>
                    </a:lnTo>
                    <a:lnTo>
                      <a:pt x="0" y="20"/>
                    </a:lnTo>
                    <a:lnTo>
                      <a:pt x="4" y="27"/>
                    </a:lnTo>
                    <a:lnTo>
                      <a:pt x="9"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769" name="Freeform 1208"/>
              <p:cNvSpPr>
                <a:spLocks/>
              </p:cNvSpPr>
              <p:nvPr/>
            </p:nvSpPr>
            <p:spPr bwMode="auto">
              <a:xfrm>
                <a:off x="3010" y="1574"/>
                <a:ext cx="14" cy="15"/>
              </a:xfrm>
              <a:custGeom>
                <a:avLst/>
                <a:gdLst>
                  <a:gd name="T0" fmla="*/ 5 w 29"/>
                  <a:gd name="T1" fmla="*/ 15 h 29"/>
                  <a:gd name="T2" fmla="*/ 4 w 29"/>
                  <a:gd name="T3" fmla="*/ 15 h 29"/>
                  <a:gd name="T4" fmla="*/ 14 w 29"/>
                  <a:gd name="T5" fmla="*/ 9 h 29"/>
                  <a:gd name="T6" fmla="*/ 12 w 29"/>
                  <a:gd name="T7" fmla="*/ 0 h 29"/>
                  <a:gd name="T8" fmla="*/ 2 w 29"/>
                  <a:gd name="T9" fmla="*/ 6 h 29"/>
                  <a:gd name="T10" fmla="*/ 1 w 29"/>
                  <a:gd name="T11" fmla="*/ 6 h 29"/>
                  <a:gd name="T12" fmla="*/ 2 w 29"/>
                  <a:gd name="T13" fmla="*/ 6 h 29"/>
                  <a:gd name="T14" fmla="*/ 1 w 29"/>
                  <a:gd name="T15" fmla="*/ 8 h 29"/>
                  <a:gd name="T16" fmla="*/ 0 w 29"/>
                  <a:gd name="T17" fmla="*/ 11 h 29"/>
                  <a:gd name="T18" fmla="*/ 1 w 29"/>
                  <a:gd name="T19" fmla="*/ 15 h 29"/>
                  <a:gd name="T20" fmla="*/ 4 w 29"/>
                  <a:gd name="T21" fmla="*/ 15 h 29"/>
                  <a:gd name="T22" fmla="*/ 5 w 29"/>
                  <a:gd name="T23" fmla="*/ 1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10" y="29"/>
                    </a:moveTo>
                    <a:lnTo>
                      <a:pt x="9" y="29"/>
                    </a:lnTo>
                    <a:lnTo>
                      <a:pt x="29" y="18"/>
                    </a:lnTo>
                    <a:lnTo>
                      <a:pt x="25" y="0"/>
                    </a:lnTo>
                    <a:lnTo>
                      <a:pt x="5" y="11"/>
                    </a:lnTo>
                    <a:lnTo>
                      <a:pt x="3" y="11"/>
                    </a:lnTo>
                    <a:lnTo>
                      <a:pt x="5" y="11"/>
                    </a:lnTo>
                    <a:lnTo>
                      <a:pt x="2" y="16"/>
                    </a:lnTo>
                    <a:lnTo>
                      <a:pt x="0" y="22"/>
                    </a:lnTo>
                    <a:lnTo>
                      <a:pt x="3" y="29"/>
                    </a:lnTo>
                    <a:lnTo>
                      <a:pt x="9" y="29"/>
                    </a:lnTo>
                    <a:lnTo>
                      <a:pt x="1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grpSp>
        <p:grpSp>
          <p:nvGrpSpPr>
            <p:cNvPr id="20494" name="Group 1209"/>
            <p:cNvGrpSpPr>
              <a:grpSpLocks/>
            </p:cNvGrpSpPr>
            <p:nvPr/>
          </p:nvGrpSpPr>
          <p:grpSpPr bwMode="auto">
            <a:xfrm>
              <a:off x="2964" y="1265"/>
              <a:ext cx="955" cy="349"/>
              <a:chOff x="2964" y="1265"/>
              <a:chExt cx="955" cy="349"/>
            </a:xfrm>
          </p:grpSpPr>
          <p:sp>
            <p:nvSpPr>
              <p:cNvPr id="21370" name="Freeform 1210"/>
              <p:cNvSpPr>
                <a:spLocks/>
              </p:cNvSpPr>
              <p:nvPr/>
            </p:nvSpPr>
            <p:spPr bwMode="auto">
              <a:xfrm>
                <a:off x="3000" y="1580"/>
                <a:ext cx="15" cy="14"/>
              </a:xfrm>
              <a:custGeom>
                <a:avLst/>
                <a:gdLst>
                  <a:gd name="T0" fmla="*/ 4 w 28"/>
                  <a:gd name="T1" fmla="*/ 14 h 29"/>
                  <a:gd name="T2" fmla="*/ 5 w 28"/>
                  <a:gd name="T3" fmla="*/ 14 h 29"/>
                  <a:gd name="T4" fmla="*/ 15 w 28"/>
                  <a:gd name="T5" fmla="*/ 9 h 29"/>
                  <a:gd name="T6" fmla="*/ 11 w 28"/>
                  <a:gd name="T7" fmla="*/ 0 h 29"/>
                  <a:gd name="T8" fmla="*/ 2 w 28"/>
                  <a:gd name="T9" fmla="*/ 5 h 29"/>
                  <a:gd name="T10" fmla="*/ 3 w 28"/>
                  <a:gd name="T11" fmla="*/ 5 h 29"/>
                  <a:gd name="T12" fmla="*/ 2 w 28"/>
                  <a:gd name="T13" fmla="*/ 5 h 29"/>
                  <a:gd name="T14" fmla="*/ 0 w 28"/>
                  <a:gd name="T15" fmla="*/ 8 h 29"/>
                  <a:gd name="T16" fmla="*/ 0 w 28"/>
                  <a:gd name="T17" fmla="*/ 11 h 29"/>
                  <a:gd name="T18" fmla="*/ 3 w 28"/>
                  <a:gd name="T19" fmla="*/ 14 h 29"/>
                  <a:gd name="T20" fmla="*/ 5 w 28"/>
                  <a:gd name="T21" fmla="*/ 14 h 29"/>
                  <a:gd name="T22" fmla="*/ 4 w 28"/>
                  <a:gd name="T23" fmla="*/ 14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8" y="29"/>
                    </a:moveTo>
                    <a:lnTo>
                      <a:pt x="10" y="29"/>
                    </a:lnTo>
                    <a:lnTo>
                      <a:pt x="28" y="18"/>
                    </a:lnTo>
                    <a:lnTo>
                      <a:pt x="21" y="0"/>
                    </a:lnTo>
                    <a:lnTo>
                      <a:pt x="3" y="11"/>
                    </a:lnTo>
                    <a:lnTo>
                      <a:pt x="5" y="11"/>
                    </a:lnTo>
                    <a:lnTo>
                      <a:pt x="3" y="11"/>
                    </a:lnTo>
                    <a:lnTo>
                      <a:pt x="0" y="16"/>
                    </a:lnTo>
                    <a:lnTo>
                      <a:pt x="0" y="22"/>
                    </a:lnTo>
                    <a:lnTo>
                      <a:pt x="5" y="29"/>
                    </a:lnTo>
                    <a:lnTo>
                      <a:pt x="10" y="29"/>
                    </a:lnTo>
                    <a:lnTo>
                      <a:pt x="8"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71" name="Freeform 1211"/>
              <p:cNvSpPr>
                <a:spLocks/>
              </p:cNvSpPr>
              <p:nvPr/>
            </p:nvSpPr>
            <p:spPr bwMode="auto">
              <a:xfrm>
                <a:off x="2990" y="1585"/>
                <a:ext cx="15" cy="14"/>
              </a:xfrm>
              <a:custGeom>
                <a:avLst/>
                <a:gdLst>
                  <a:gd name="T0" fmla="*/ 5 w 28"/>
                  <a:gd name="T1" fmla="*/ 14 h 29"/>
                  <a:gd name="T2" fmla="*/ 4 w 28"/>
                  <a:gd name="T3" fmla="*/ 14 h 29"/>
                  <a:gd name="T4" fmla="*/ 15 w 28"/>
                  <a:gd name="T5" fmla="*/ 9 h 29"/>
                  <a:gd name="T6" fmla="*/ 13 w 28"/>
                  <a:gd name="T7" fmla="*/ 0 h 29"/>
                  <a:gd name="T8" fmla="*/ 3 w 28"/>
                  <a:gd name="T9" fmla="*/ 5 h 29"/>
                  <a:gd name="T10" fmla="*/ 2 w 28"/>
                  <a:gd name="T11" fmla="*/ 5 h 29"/>
                  <a:gd name="T12" fmla="*/ 3 w 28"/>
                  <a:gd name="T13" fmla="*/ 5 h 29"/>
                  <a:gd name="T14" fmla="*/ 1 w 28"/>
                  <a:gd name="T15" fmla="*/ 8 h 29"/>
                  <a:gd name="T16" fmla="*/ 0 w 28"/>
                  <a:gd name="T17" fmla="*/ 11 h 29"/>
                  <a:gd name="T18" fmla="*/ 2 w 28"/>
                  <a:gd name="T19" fmla="*/ 14 h 29"/>
                  <a:gd name="T20" fmla="*/ 4 w 28"/>
                  <a:gd name="T21" fmla="*/ 14 h 29"/>
                  <a:gd name="T22" fmla="*/ 5 w 28"/>
                  <a:gd name="T23" fmla="*/ 14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29">
                    <a:moveTo>
                      <a:pt x="10" y="29"/>
                    </a:moveTo>
                    <a:lnTo>
                      <a:pt x="8" y="29"/>
                    </a:lnTo>
                    <a:lnTo>
                      <a:pt x="28" y="18"/>
                    </a:lnTo>
                    <a:lnTo>
                      <a:pt x="25" y="0"/>
                    </a:lnTo>
                    <a:lnTo>
                      <a:pt x="5" y="11"/>
                    </a:lnTo>
                    <a:lnTo>
                      <a:pt x="3" y="11"/>
                    </a:lnTo>
                    <a:lnTo>
                      <a:pt x="5" y="11"/>
                    </a:lnTo>
                    <a:lnTo>
                      <a:pt x="1" y="16"/>
                    </a:lnTo>
                    <a:lnTo>
                      <a:pt x="0" y="22"/>
                    </a:lnTo>
                    <a:lnTo>
                      <a:pt x="3" y="29"/>
                    </a:lnTo>
                    <a:lnTo>
                      <a:pt x="8" y="29"/>
                    </a:lnTo>
                    <a:lnTo>
                      <a:pt x="1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72" name="Freeform 1212"/>
              <p:cNvSpPr>
                <a:spLocks/>
              </p:cNvSpPr>
              <p:nvPr/>
            </p:nvSpPr>
            <p:spPr bwMode="auto">
              <a:xfrm>
                <a:off x="2981" y="1590"/>
                <a:ext cx="14" cy="15"/>
              </a:xfrm>
              <a:custGeom>
                <a:avLst/>
                <a:gdLst>
                  <a:gd name="T0" fmla="*/ 4 w 29"/>
                  <a:gd name="T1" fmla="*/ 15 h 29"/>
                  <a:gd name="T2" fmla="*/ 5 w 29"/>
                  <a:gd name="T3" fmla="*/ 15 h 29"/>
                  <a:gd name="T4" fmla="*/ 14 w 29"/>
                  <a:gd name="T5" fmla="*/ 9 h 29"/>
                  <a:gd name="T6" fmla="*/ 11 w 29"/>
                  <a:gd name="T7" fmla="*/ 0 h 29"/>
                  <a:gd name="T8" fmla="*/ 2 w 29"/>
                  <a:gd name="T9" fmla="*/ 6 h 29"/>
                  <a:gd name="T10" fmla="*/ 2 w 29"/>
                  <a:gd name="T11" fmla="*/ 6 h 29"/>
                  <a:gd name="T12" fmla="*/ 2 w 29"/>
                  <a:gd name="T13" fmla="*/ 6 h 29"/>
                  <a:gd name="T14" fmla="*/ 0 w 29"/>
                  <a:gd name="T15" fmla="*/ 8 h 29"/>
                  <a:gd name="T16" fmla="*/ 0 w 29"/>
                  <a:gd name="T17" fmla="*/ 11 h 29"/>
                  <a:gd name="T18" fmla="*/ 2 w 29"/>
                  <a:gd name="T19" fmla="*/ 15 h 29"/>
                  <a:gd name="T20" fmla="*/ 5 w 29"/>
                  <a:gd name="T21" fmla="*/ 15 h 29"/>
                  <a:gd name="T22" fmla="*/ 4 w 29"/>
                  <a:gd name="T23" fmla="*/ 15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9">
                    <a:moveTo>
                      <a:pt x="9" y="29"/>
                    </a:moveTo>
                    <a:lnTo>
                      <a:pt x="10" y="29"/>
                    </a:lnTo>
                    <a:lnTo>
                      <a:pt x="29" y="18"/>
                    </a:lnTo>
                    <a:lnTo>
                      <a:pt x="22" y="0"/>
                    </a:lnTo>
                    <a:lnTo>
                      <a:pt x="4" y="11"/>
                    </a:lnTo>
                    <a:lnTo>
                      <a:pt x="5" y="11"/>
                    </a:lnTo>
                    <a:lnTo>
                      <a:pt x="4" y="11"/>
                    </a:lnTo>
                    <a:lnTo>
                      <a:pt x="0" y="16"/>
                    </a:lnTo>
                    <a:lnTo>
                      <a:pt x="0" y="21"/>
                    </a:lnTo>
                    <a:lnTo>
                      <a:pt x="5" y="29"/>
                    </a:lnTo>
                    <a:lnTo>
                      <a:pt x="10" y="29"/>
                    </a:lnTo>
                    <a:lnTo>
                      <a:pt x="9"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73" name="Freeform 1213"/>
              <p:cNvSpPr>
                <a:spLocks/>
              </p:cNvSpPr>
              <p:nvPr/>
            </p:nvSpPr>
            <p:spPr bwMode="auto">
              <a:xfrm>
                <a:off x="2967" y="1596"/>
                <a:ext cx="18" cy="18"/>
              </a:xfrm>
              <a:custGeom>
                <a:avLst/>
                <a:gdLst>
                  <a:gd name="T0" fmla="*/ 1 w 37"/>
                  <a:gd name="T1" fmla="*/ 14 h 36"/>
                  <a:gd name="T2" fmla="*/ 1 w 37"/>
                  <a:gd name="T3" fmla="*/ 18 h 36"/>
                  <a:gd name="T4" fmla="*/ 18 w 37"/>
                  <a:gd name="T5" fmla="*/ 9 h 36"/>
                  <a:gd name="T6" fmla="*/ 16 w 37"/>
                  <a:gd name="T7" fmla="*/ 0 h 36"/>
                  <a:gd name="T8" fmla="*/ 0 w 37"/>
                  <a:gd name="T9" fmla="*/ 9 h 36"/>
                  <a:gd name="T10" fmla="*/ 1 w 37"/>
                  <a:gd name="T11" fmla="*/ 14 h 3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7" h="36">
                    <a:moveTo>
                      <a:pt x="2" y="27"/>
                    </a:moveTo>
                    <a:lnTo>
                      <a:pt x="3" y="36"/>
                    </a:lnTo>
                    <a:lnTo>
                      <a:pt x="37" y="18"/>
                    </a:lnTo>
                    <a:lnTo>
                      <a:pt x="33" y="0"/>
                    </a:lnTo>
                    <a:lnTo>
                      <a:pt x="0" y="18"/>
                    </a:lnTo>
                    <a:lnTo>
                      <a:pt x="2"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74" name="Freeform 1214"/>
              <p:cNvSpPr>
                <a:spLocks/>
              </p:cNvSpPr>
              <p:nvPr/>
            </p:nvSpPr>
            <p:spPr bwMode="auto">
              <a:xfrm>
                <a:off x="2964" y="1605"/>
                <a:ext cx="5" cy="9"/>
              </a:xfrm>
              <a:custGeom>
                <a:avLst/>
                <a:gdLst>
                  <a:gd name="T0" fmla="*/ 3 w 8"/>
                  <a:gd name="T1" fmla="*/ 0 h 18"/>
                  <a:gd name="T2" fmla="*/ 1 w 8"/>
                  <a:gd name="T3" fmla="*/ 3 h 18"/>
                  <a:gd name="T4" fmla="*/ 0 w 8"/>
                  <a:gd name="T5" fmla="*/ 6 h 18"/>
                  <a:gd name="T6" fmla="*/ 2 w 8"/>
                  <a:gd name="T7" fmla="*/ 9 h 18"/>
                  <a:gd name="T8" fmla="*/ 5 w 8"/>
                  <a:gd name="T9" fmla="*/ 9 h 18"/>
                  <a:gd name="T10" fmla="*/ 3 w 8"/>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8">
                    <a:moveTo>
                      <a:pt x="5" y="0"/>
                    </a:moveTo>
                    <a:lnTo>
                      <a:pt x="2" y="5"/>
                    </a:lnTo>
                    <a:lnTo>
                      <a:pt x="0" y="11"/>
                    </a:lnTo>
                    <a:lnTo>
                      <a:pt x="3" y="18"/>
                    </a:lnTo>
                    <a:lnTo>
                      <a:pt x="8" y="18"/>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75" name="Freeform 1215"/>
              <p:cNvSpPr>
                <a:spLocks/>
              </p:cNvSpPr>
              <p:nvPr/>
            </p:nvSpPr>
            <p:spPr bwMode="auto">
              <a:xfrm>
                <a:off x="3233" y="1437"/>
                <a:ext cx="2" cy="4"/>
              </a:xfrm>
              <a:custGeom>
                <a:avLst/>
                <a:gdLst>
                  <a:gd name="T0" fmla="*/ 2 w 5"/>
                  <a:gd name="T1" fmla="*/ 0 h 9"/>
                  <a:gd name="T2" fmla="*/ 2 w 5"/>
                  <a:gd name="T3" fmla="*/ 1 h 9"/>
                  <a:gd name="T4" fmla="*/ 2 w 5"/>
                  <a:gd name="T5" fmla="*/ 3 h 9"/>
                  <a:gd name="T6" fmla="*/ 2 w 5"/>
                  <a:gd name="T7" fmla="*/ 4 h 9"/>
                  <a:gd name="T8" fmla="*/ 0 w 5"/>
                  <a:gd name="T9" fmla="*/ 4 h 9"/>
                  <a:gd name="T10" fmla="*/ 2 w 5"/>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9">
                    <a:moveTo>
                      <a:pt x="5" y="0"/>
                    </a:moveTo>
                    <a:lnTo>
                      <a:pt x="5" y="2"/>
                    </a:lnTo>
                    <a:lnTo>
                      <a:pt x="5" y="6"/>
                    </a:lnTo>
                    <a:lnTo>
                      <a:pt x="5" y="9"/>
                    </a:lnTo>
                    <a:lnTo>
                      <a:pt x="0" y="9"/>
                    </a:lnTo>
                    <a:lnTo>
                      <a:pt x="5"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76" name="Freeform 1216"/>
              <p:cNvSpPr>
                <a:spLocks/>
              </p:cNvSpPr>
              <p:nvPr/>
            </p:nvSpPr>
            <p:spPr bwMode="auto">
              <a:xfrm>
                <a:off x="3226" y="1428"/>
                <a:ext cx="9" cy="13"/>
              </a:xfrm>
              <a:custGeom>
                <a:avLst/>
                <a:gdLst>
                  <a:gd name="T0" fmla="*/ 9 w 18"/>
                  <a:gd name="T1" fmla="*/ 0 h 27"/>
                  <a:gd name="T2" fmla="*/ 9 w 18"/>
                  <a:gd name="T3" fmla="*/ 1 h 27"/>
                  <a:gd name="T4" fmla="*/ 9 w 18"/>
                  <a:gd name="T5" fmla="*/ 4 h 27"/>
                  <a:gd name="T6" fmla="*/ 9 w 18"/>
                  <a:gd name="T7" fmla="*/ 6 h 27"/>
                  <a:gd name="T8" fmla="*/ 9 w 18"/>
                  <a:gd name="T9" fmla="*/ 8 h 27"/>
                  <a:gd name="T10" fmla="*/ 9 w 18"/>
                  <a:gd name="T11" fmla="*/ 10 h 27"/>
                  <a:gd name="T12" fmla="*/ 9 w 18"/>
                  <a:gd name="T13" fmla="*/ 12 h 27"/>
                  <a:gd name="T14" fmla="*/ 9 w 18"/>
                  <a:gd name="T15" fmla="*/ 13 h 27"/>
                  <a:gd name="T16" fmla="*/ 0 w 18"/>
                  <a:gd name="T17" fmla="*/ 13 h 27"/>
                  <a:gd name="T18" fmla="*/ 9 w 18"/>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 h="27">
                    <a:moveTo>
                      <a:pt x="18" y="0"/>
                    </a:moveTo>
                    <a:lnTo>
                      <a:pt x="18" y="2"/>
                    </a:lnTo>
                    <a:lnTo>
                      <a:pt x="18" y="9"/>
                    </a:lnTo>
                    <a:lnTo>
                      <a:pt x="18" y="13"/>
                    </a:lnTo>
                    <a:lnTo>
                      <a:pt x="18" y="16"/>
                    </a:lnTo>
                    <a:lnTo>
                      <a:pt x="18" y="20"/>
                    </a:lnTo>
                    <a:lnTo>
                      <a:pt x="18" y="24"/>
                    </a:lnTo>
                    <a:lnTo>
                      <a:pt x="18" y="27"/>
                    </a:lnTo>
                    <a:lnTo>
                      <a:pt x="0" y="27"/>
                    </a:lnTo>
                    <a:lnTo>
                      <a:pt x="18"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77" name="Freeform 1217"/>
              <p:cNvSpPr>
                <a:spLocks/>
              </p:cNvSpPr>
              <p:nvPr/>
            </p:nvSpPr>
            <p:spPr bwMode="auto">
              <a:xfrm>
                <a:off x="3218" y="1419"/>
                <a:ext cx="17" cy="22"/>
              </a:xfrm>
              <a:custGeom>
                <a:avLst/>
                <a:gdLst>
                  <a:gd name="T0" fmla="*/ 17 w 33"/>
                  <a:gd name="T1" fmla="*/ 0 h 45"/>
                  <a:gd name="T2" fmla="*/ 17 w 33"/>
                  <a:gd name="T3" fmla="*/ 3 h 45"/>
                  <a:gd name="T4" fmla="*/ 17 w 33"/>
                  <a:gd name="T5" fmla="*/ 4 h 45"/>
                  <a:gd name="T6" fmla="*/ 17 w 33"/>
                  <a:gd name="T7" fmla="*/ 6 h 45"/>
                  <a:gd name="T8" fmla="*/ 17 w 33"/>
                  <a:gd name="T9" fmla="*/ 8 h 45"/>
                  <a:gd name="T10" fmla="*/ 17 w 33"/>
                  <a:gd name="T11" fmla="*/ 10 h 45"/>
                  <a:gd name="T12" fmla="*/ 17 w 33"/>
                  <a:gd name="T13" fmla="*/ 13 h 45"/>
                  <a:gd name="T14" fmla="*/ 17 w 33"/>
                  <a:gd name="T15" fmla="*/ 15 h 45"/>
                  <a:gd name="T16" fmla="*/ 17 w 33"/>
                  <a:gd name="T17" fmla="*/ 17 h 45"/>
                  <a:gd name="T18" fmla="*/ 17 w 33"/>
                  <a:gd name="T19" fmla="*/ 18 h 45"/>
                  <a:gd name="T20" fmla="*/ 14 w 33"/>
                  <a:gd name="T21" fmla="*/ 22 h 45"/>
                  <a:gd name="T22" fmla="*/ 0 w 33"/>
                  <a:gd name="T23" fmla="*/ 22 h 45"/>
                  <a:gd name="T24" fmla="*/ 17 w 33"/>
                  <a:gd name="T25" fmla="*/ 0 h 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45">
                    <a:moveTo>
                      <a:pt x="33" y="0"/>
                    </a:moveTo>
                    <a:lnTo>
                      <a:pt x="33" y="6"/>
                    </a:lnTo>
                    <a:lnTo>
                      <a:pt x="33" y="9"/>
                    </a:lnTo>
                    <a:lnTo>
                      <a:pt x="33" y="13"/>
                    </a:lnTo>
                    <a:lnTo>
                      <a:pt x="33" y="16"/>
                    </a:lnTo>
                    <a:lnTo>
                      <a:pt x="33" y="20"/>
                    </a:lnTo>
                    <a:lnTo>
                      <a:pt x="33" y="27"/>
                    </a:lnTo>
                    <a:lnTo>
                      <a:pt x="33" y="31"/>
                    </a:lnTo>
                    <a:lnTo>
                      <a:pt x="33" y="34"/>
                    </a:lnTo>
                    <a:lnTo>
                      <a:pt x="33" y="36"/>
                    </a:lnTo>
                    <a:lnTo>
                      <a:pt x="28" y="45"/>
                    </a:lnTo>
                    <a:lnTo>
                      <a:pt x="0" y="45"/>
                    </a:lnTo>
                    <a:lnTo>
                      <a:pt x="33"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78" name="Freeform 1218"/>
              <p:cNvSpPr>
                <a:spLocks/>
              </p:cNvSpPr>
              <p:nvPr/>
            </p:nvSpPr>
            <p:spPr bwMode="auto">
              <a:xfrm>
                <a:off x="3212" y="1410"/>
                <a:ext cx="23" cy="31"/>
              </a:xfrm>
              <a:custGeom>
                <a:avLst/>
                <a:gdLst>
                  <a:gd name="T0" fmla="*/ 23 w 46"/>
                  <a:gd name="T1" fmla="*/ 0 h 63"/>
                  <a:gd name="T2" fmla="*/ 23 w 46"/>
                  <a:gd name="T3" fmla="*/ 1 h 63"/>
                  <a:gd name="T4" fmla="*/ 23 w 46"/>
                  <a:gd name="T5" fmla="*/ 2 h 63"/>
                  <a:gd name="T6" fmla="*/ 23 w 46"/>
                  <a:gd name="T7" fmla="*/ 4 h 63"/>
                  <a:gd name="T8" fmla="*/ 23 w 46"/>
                  <a:gd name="T9" fmla="*/ 6 h 63"/>
                  <a:gd name="T10" fmla="*/ 23 w 46"/>
                  <a:gd name="T11" fmla="*/ 8 h 63"/>
                  <a:gd name="T12" fmla="*/ 23 w 46"/>
                  <a:gd name="T13" fmla="*/ 12 h 63"/>
                  <a:gd name="T14" fmla="*/ 23 w 46"/>
                  <a:gd name="T15" fmla="*/ 13 h 63"/>
                  <a:gd name="T16" fmla="*/ 23 w 46"/>
                  <a:gd name="T17" fmla="*/ 15 h 63"/>
                  <a:gd name="T18" fmla="*/ 23 w 46"/>
                  <a:gd name="T19" fmla="*/ 17 h 63"/>
                  <a:gd name="T20" fmla="*/ 23 w 46"/>
                  <a:gd name="T21" fmla="*/ 18 h 63"/>
                  <a:gd name="T22" fmla="*/ 14 w 46"/>
                  <a:gd name="T23" fmla="*/ 31 h 63"/>
                  <a:gd name="T24" fmla="*/ 0 w 46"/>
                  <a:gd name="T25" fmla="*/ 31 h 63"/>
                  <a:gd name="T26" fmla="*/ 23 w 46"/>
                  <a:gd name="T27" fmla="*/ 0 h 6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6" h="63">
                    <a:moveTo>
                      <a:pt x="46" y="0"/>
                    </a:moveTo>
                    <a:lnTo>
                      <a:pt x="46" y="2"/>
                    </a:lnTo>
                    <a:lnTo>
                      <a:pt x="46" y="5"/>
                    </a:lnTo>
                    <a:lnTo>
                      <a:pt x="46" y="9"/>
                    </a:lnTo>
                    <a:lnTo>
                      <a:pt x="46" y="13"/>
                    </a:lnTo>
                    <a:lnTo>
                      <a:pt x="46" y="16"/>
                    </a:lnTo>
                    <a:lnTo>
                      <a:pt x="46" y="24"/>
                    </a:lnTo>
                    <a:lnTo>
                      <a:pt x="46" y="27"/>
                    </a:lnTo>
                    <a:lnTo>
                      <a:pt x="46" y="31"/>
                    </a:lnTo>
                    <a:lnTo>
                      <a:pt x="46" y="34"/>
                    </a:lnTo>
                    <a:lnTo>
                      <a:pt x="46" y="36"/>
                    </a:lnTo>
                    <a:lnTo>
                      <a:pt x="28" y="63"/>
                    </a:lnTo>
                    <a:lnTo>
                      <a:pt x="0" y="63"/>
                    </a:lnTo>
                    <a:lnTo>
                      <a:pt x="46"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79" name="Freeform 1219"/>
              <p:cNvSpPr>
                <a:spLocks/>
              </p:cNvSpPr>
              <p:nvPr/>
            </p:nvSpPr>
            <p:spPr bwMode="auto">
              <a:xfrm>
                <a:off x="3205" y="1400"/>
                <a:ext cx="30" cy="41"/>
              </a:xfrm>
              <a:custGeom>
                <a:avLst/>
                <a:gdLst>
                  <a:gd name="T0" fmla="*/ 30 w 60"/>
                  <a:gd name="T1" fmla="*/ 0 h 81"/>
                  <a:gd name="T2" fmla="*/ 30 w 60"/>
                  <a:gd name="T3" fmla="*/ 1 h 81"/>
                  <a:gd name="T4" fmla="*/ 30 w 60"/>
                  <a:gd name="T5" fmla="*/ 3 h 81"/>
                  <a:gd name="T6" fmla="*/ 30 w 60"/>
                  <a:gd name="T7" fmla="*/ 5 h 81"/>
                  <a:gd name="T8" fmla="*/ 30 w 60"/>
                  <a:gd name="T9" fmla="*/ 8 h 81"/>
                  <a:gd name="T10" fmla="*/ 30 w 60"/>
                  <a:gd name="T11" fmla="*/ 10 h 81"/>
                  <a:gd name="T12" fmla="*/ 30 w 60"/>
                  <a:gd name="T13" fmla="*/ 12 h 81"/>
                  <a:gd name="T14" fmla="*/ 30 w 60"/>
                  <a:gd name="T15" fmla="*/ 14 h 81"/>
                  <a:gd name="T16" fmla="*/ 30 w 60"/>
                  <a:gd name="T17" fmla="*/ 16 h 81"/>
                  <a:gd name="T18" fmla="*/ 30 w 60"/>
                  <a:gd name="T19" fmla="*/ 17 h 81"/>
                  <a:gd name="T20" fmla="*/ 30 w 60"/>
                  <a:gd name="T21" fmla="*/ 18 h 81"/>
                  <a:gd name="T22" fmla="*/ 14 w 60"/>
                  <a:gd name="T23" fmla="*/ 41 h 81"/>
                  <a:gd name="T24" fmla="*/ 0 w 60"/>
                  <a:gd name="T25" fmla="*/ 41 h 81"/>
                  <a:gd name="T26" fmla="*/ 30 w 60"/>
                  <a:gd name="T27" fmla="*/ 0 h 8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0" h="81">
                    <a:moveTo>
                      <a:pt x="60" y="0"/>
                    </a:moveTo>
                    <a:lnTo>
                      <a:pt x="60" y="2"/>
                    </a:lnTo>
                    <a:lnTo>
                      <a:pt x="60" y="5"/>
                    </a:lnTo>
                    <a:lnTo>
                      <a:pt x="60" y="9"/>
                    </a:lnTo>
                    <a:lnTo>
                      <a:pt x="60" y="16"/>
                    </a:lnTo>
                    <a:lnTo>
                      <a:pt x="60" y="20"/>
                    </a:lnTo>
                    <a:lnTo>
                      <a:pt x="60" y="23"/>
                    </a:lnTo>
                    <a:lnTo>
                      <a:pt x="60" y="27"/>
                    </a:lnTo>
                    <a:lnTo>
                      <a:pt x="60" y="31"/>
                    </a:lnTo>
                    <a:lnTo>
                      <a:pt x="60" y="34"/>
                    </a:lnTo>
                    <a:lnTo>
                      <a:pt x="60" y="36"/>
                    </a:lnTo>
                    <a:lnTo>
                      <a:pt x="27" y="81"/>
                    </a:lnTo>
                    <a:lnTo>
                      <a:pt x="0" y="81"/>
                    </a:lnTo>
                    <a:lnTo>
                      <a:pt x="60"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80" name="Freeform 1220"/>
              <p:cNvSpPr>
                <a:spLocks/>
              </p:cNvSpPr>
              <p:nvPr/>
            </p:nvSpPr>
            <p:spPr bwMode="auto">
              <a:xfrm>
                <a:off x="3199" y="1391"/>
                <a:ext cx="36" cy="50"/>
              </a:xfrm>
              <a:custGeom>
                <a:avLst/>
                <a:gdLst>
                  <a:gd name="T0" fmla="*/ 0 w 71"/>
                  <a:gd name="T1" fmla="*/ 48 h 101"/>
                  <a:gd name="T2" fmla="*/ 3 w 71"/>
                  <a:gd name="T3" fmla="*/ 50 h 101"/>
                  <a:gd name="T4" fmla="*/ 13 w 71"/>
                  <a:gd name="T5" fmla="*/ 50 h 101"/>
                  <a:gd name="T6" fmla="*/ 36 w 71"/>
                  <a:gd name="T7" fmla="*/ 19 h 101"/>
                  <a:gd name="T8" fmla="*/ 36 w 71"/>
                  <a:gd name="T9" fmla="*/ 18 h 101"/>
                  <a:gd name="T10" fmla="*/ 36 w 71"/>
                  <a:gd name="T11" fmla="*/ 14 h 101"/>
                  <a:gd name="T12" fmla="*/ 36 w 71"/>
                  <a:gd name="T13" fmla="*/ 12 h 101"/>
                  <a:gd name="T14" fmla="*/ 36 w 71"/>
                  <a:gd name="T15" fmla="*/ 11 h 101"/>
                  <a:gd name="T16" fmla="*/ 36 w 71"/>
                  <a:gd name="T17" fmla="*/ 9 h 101"/>
                  <a:gd name="T18" fmla="*/ 36 w 71"/>
                  <a:gd name="T19" fmla="*/ 7 h 101"/>
                  <a:gd name="T20" fmla="*/ 36 w 71"/>
                  <a:gd name="T21" fmla="*/ 3 h 101"/>
                  <a:gd name="T22" fmla="*/ 36 w 71"/>
                  <a:gd name="T23" fmla="*/ 2 h 101"/>
                  <a:gd name="T24" fmla="*/ 36 w 71"/>
                  <a:gd name="T25" fmla="*/ 0 h 101"/>
                  <a:gd name="T26" fmla="*/ 0 w 71"/>
                  <a:gd name="T27" fmla="*/ 48 h 10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1" h="101">
                    <a:moveTo>
                      <a:pt x="0" y="96"/>
                    </a:moveTo>
                    <a:lnTo>
                      <a:pt x="5" y="101"/>
                    </a:lnTo>
                    <a:lnTo>
                      <a:pt x="25" y="101"/>
                    </a:lnTo>
                    <a:lnTo>
                      <a:pt x="71" y="38"/>
                    </a:lnTo>
                    <a:lnTo>
                      <a:pt x="71" y="36"/>
                    </a:lnTo>
                    <a:lnTo>
                      <a:pt x="71" y="29"/>
                    </a:lnTo>
                    <a:lnTo>
                      <a:pt x="71" y="25"/>
                    </a:lnTo>
                    <a:lnTo>
                      <a:pt x="71" y="22"/>
                    </a:lnTo>
                    <a:lnTo>
                      <a:pt x="71" y="18"/>
                    </a:lnTo>
                    <a:lnTo>
                      <a:pt x="71" y="15"/>
                    </a:lnTo>
                    <a:lnTo>
                      <a:pt x="71" y="7"/>
                    </a:lnTo>
                    <a:lnTo>
                      <a:pt x="71" y="4"/>
                    </a:lnTo>
                    <a:lnTo>
                      <a:pt x="71" y="0"/>
                    </a:lnTo>
                    <a:lnTo>
                      <a:pt x="0" y="96"/>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81" name="Freeform 1221"/>
              <p:cNvSpPr>
                <a:spLocks/>
              </p:cNvSpPr>
              <p:nvPr/>
            </p:nvSpPr>
            <p:spPr bwMode="auto">
              <a:xfrm>
                <a:off x="3194" y="1381"/>
                <a:ext cx="41" cy="60"/>
              </a:xfrm>
              <a:custGeom>
                <a:avLst/>
                <a:gdLst>
                  <a:gd name="T0" fmla="*/ 0 w 82"/>
                  <a:gd name="T1" fmla="*/ 54 h 119"/>
                  <a:gd name="T2" fmla="*/ 8 w 82"/>
                  <a:gd name="T3" fmla="*/ 60 h 119"/>
                  <a:gd name="T4" fmla="*/ 11 w 82"/>
                  <a:gd name="T5" fmla="*/ 60 h 119"/>
                  <a:gd name="T6" fmla="*/ 41 w 82"/>
                  <a:gd name="T7" fmla="*/ 19 h 119"/>
                  <a:gd name="T8" fmla="*/ 41 w 82"/>
                  <a:gd name="T9" fmla="*/ 18 h 119"/>
                  <a:gd name="T10" fmla="*/ 41 w 82"/>
                  <a:gd name="T11" fmla="*/ 17 h 119"/>
                  <a:gd name="T12" fmla="*/ 41 w 82"/>
                  <a:gd name="T13" fmla="*/ 13 h 119"/>
                  <a:gd name="T14" fmla="*/ 41 w 82"/>
                  <a:gd name="T15" fmla="*/ 11 h 119"/>
                  <a:gd name="T16" fmla="*/ 41 w 82"/>
                  <a:gd name="T17" fmla="*/ 9 h 119"/>
                  <a:gd name="T18" fmla="*/ 41 w 82"/>
                  <a:gd name="T19" fmla="*/ 7 h 119"/>
                  <a:gd name="T20" fmla="*/ 41 w 82"/>
                  <a:gd name="T21" fmla="*/ 6 h 119"/>
                  <a:gd name="T22" fmla="*/ 41 w 82"/>
                  <a:gd name="T23" fmla="*/ 2 h 119"/>
                  <a:gd name="T24" fmla="*/ 41 w 82"/>
                  <a:gd name="T25" fmla="*/ 0 h 119"/>
                  <a:gd name="T26" fmla="*/ 0 w 82"/>
                  <a:gd name="T27" fmla="*/ 54 h 1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2" h="119">
                    <a:moveTo>
                      <a:pt x="0" y="108"/>
                    </a:moveTo>
                    <a:lnTo>
                      <a:pt x="16" y="119"/>
                    </a:lnTo>
                    <a:lnTo>
                      <a:pt x="22" y="119"/>
                    </a:lnTo>
                    <a:lnTo>
                      <a:pt x="82" y="38"/>
                    </a:lnTo>
                    <a:lnTo>
                      <a:pt x="82" y="36"/>
                    </a:lnTo>
                    <a:lnTo>
                      <a:pt x="82" y="33"/>
                    </a:lnTo>
                    <a:lnTo>
                      <a:pt x="82" y="25"/>
                    </a:lnTo>
                    <a:lnTo>
                      <a:pt x="82" y="22"/>
                    </a:lnTo>
                    <a:lnTo>
                      <a:pt x="82" y="18"/>
                    </a:lnTo>
                    <a:lnTo>
                      <a:pt x="82" y="14"/>
                    </a:lnTo>
                    <a:lnTo>
                      <a:pt x="82" y="11"/>
                    </a:lnTo>
                    <a:lnTo>
                      <a:pt x="82" y="4"/>
                    </a:lnTo>
                    <a:lnTo>
                      <a:pt x="82" y="0"/>
                    </a:lnTo>
                    <a:lnTo>
                      <a:pt x="0" y="108"/>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82" name="Freeform 1222"/>
              <p:cNvSpPr>
                <a:spLocks/>
              </p:cNvSpPr>
              <p:nvPr/>
            </p:nvSpPr>
            <p:spPr bwMode="auto">
              <a:xfrm>
                <a:off x="3189" y="1372"/>
                <a:ext cx="46" cy="66"/>
              </a:xfrm>
              <a:custGeom>
                <a:avLst/>
                <a:gdLst>
                  <a:gd name="T0" fmla="*/ 0 w 92"/>
                  <a:gd name="T1" fmla="*/ 60 h 132"/>
                  <a:gd name="T2" fmla="*/ 11 w 92"/>
                  <a:gd name="T3" fmla="*/ 66 h 132"/>
                  <a:gd name="T4" fmla="*/ 46 w 92"/>
                  <a:gd name="T5" fmla="*/ 18 h 132"/>
                  <a:gd name="T6" fmla="*/ 46 w 92"/>
                  <a:gd name="T7" fmla="*/ 18 h 132"/>
                  <a:gd name="T8" fmla="*/ 46 w 92"/>
                  <a:gd name="T9" fmla="*/ 16 h 132"/>
                  <a:gd name="T10" fmla="*/ 46 w 92"/>
                  <a:gd name="T11" fmla="*/ 15 h 132"/>
                  <a:gd name="T12" fmla="*/ 46 w 92"/>
                  <a:gd name="T13" fmla="*/ 11 h 132"/>
                  <a:gd name="T14" fmla="*/ 46 w 92"/>
                  <a:gd name="T15" fmla="*/ 9 h 132"/>
                  <a:gd name="T16" fmla="*/ 46 w 92"/>
                  <a:gd name="T17" fmla="*/ 7 h 132"/>
                  <a:gd name="T18" fmla="*/ 46 w 92"/>
                  <a:gd name="T19" fmla="*/ 6 h 132"/>
                  <a:gd name="T20" fmla="*/ 46 w 92"/>
                  <a:gd name="T21" fmla="*/ 4 h 132"/>
                  <a:gd name="T22" fmla="*/ 46 w 92"/>
                  <a:gd name="T23" fmla="*/ 0 h 132"/>
                  <a:gd name="T24" fmla="*/ 0 w 92"/>
                  <a:gd name="T25" fmla="*/ 60 h 1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2" h="132">
                    <a:moveTo>
                      <a:pt x="0" y="119"/>
                    </a:moveTo>
                    <a:lnTo>
                      <a:pt x="21" y="132"/>
                    </a:lnTo>
                    <a:lnTo>
                      <a:pt x="92" y="36"/>
                    </a:lnTo>
                    <a:lnTo>
                      <a:pt x="92" y="32"/>
                    </a:lnTo>
                    <a:lnTo>
                      <a:pt x="92" y="29"/>
                    </a:lnTo>
                    <a:lnTo>
                      <a:pt x="92" y="22"/>
                    </a:lnTo>
                    <a:lnTo>
                      <a:pt x="92" y="18"/>
                    </a:lnTo>
                    <a:lnTo>
                      <a:pt x="92" y="14"/>
                    </a:lnTo>
                    <a:lnTo>
                      <a:pt x="92" y="11"/>
                    </a:lnTo>
                    <a:lnTo>
                      <a:pt x="92" y="7"/>
                    </a:lnTo>
                    <a:lnTo>
                      <a:pt x="92" y="0"/>
                    </a:lnTo>
                    <a:lnTo>
                      <a:pt x="0" y="119"/>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83" name="Freeform 1223"/>
              <p:cNvSpPr>
                <a:spLocks/>
              </p:cNvSpPr>
              <p:nvPr/>
            </p:nvSpPr>
            <p:spPr bwMode="auto">
              <a:xfrm>
                <a:off x="3185" y="1372"/>
                <a:ext cx="50" cy="64"/>
              </a:xfrm>
              <a:custGeom>
                <a:avLst/>
                <a:gdLst>
                  <a:gd name="T0" fmla="*/ 0 w 100"/>
                  <a:gd name="T1" fmla="*/ 58 h 126"/>
                  <a:gd name="T2" fmla="*/ 9 w 100"/>
                  <a:gd name="T3" fmla="*/ 64 h 126"/>
                  <a:gd name="T4" fmla="*/ 50 w 100"/>
                  <a:gd name="T5" fmla="*/ 9 h 126"/>
                  <a:gd name="T6" fmla="*/ 50 w 100"/>
                  <a:gd name="T7" fmla="*/ 9 h 126"/>
                  <a:gd name="T8" fmla="*/ 50 w 100"/>
                  <a:gd name="T9" fmla="*/ 7 h 126"/>
                  <a:gd name="T10" fmla="*/ 50 w 100"/>
                  <a:gd name="T11" fmla="*/ 6 h 126"/>
                  <a:gd name="T12" fmla="*/ 50 w 100"/>
                  <a:gd name="T13" fmla="*/ 4 h 126"/>
                  <a:gd name="T14" fmla="*/ 50 w 100"/>
                  <a:gd name="T15" fmla="*/ 0 h 126"/>
                  <a:gd name="T16" fmla="*/ 45 w 100"/>
                  <a:gd name="T17" fmla="*/ 0 h 126"/>
                  <a:gd name="T18" fmla="*/ 0 w 100"/>
                  <a:gd name="T19" fmla="*/ 58 h 1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0" h="126">
                    <a:moveTo>
                      <a:pt x="0" y="114"/>
                    </a:moveTo>
                    <a:lnTo>
                      <a:pt x="18" y="126"/>
                    </a:lnTo>
                    <a:lnTo>
                      <a:pt x="100" y="18"/>
                    </a:lnTo>
                    <a:lnTo>
                      <a:pt x="100" y="14"/>
                    </a:lnTo>
                    <a:lnTo>
                      <a:pt x="100" y="11"/>
                    </a:lnTo>
                    <a:lnTo>
                      <a:pt x="100" y="7"/>
                    </a:lnTo>
                    <a:lnTo>
                      <a:pt x="100" y="0"/>
                    </a:lnTo>
                    <a:lnTo>
                      <a:pt x="89" y="0"/>
                    </a:lnTo>
                    <a:lnTo>
                      <a:pt x="0" y="114"/>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84" name="Freeform 1224"/>
              <p:cNvSpPr>
                <a:spLocks/>
              </p:cNvSpPr>
              <p:nvPr/>
            </p:nvSpPr>
            <p:spPr bwMode="auto">
              <a:xfrm>
                <a:off x="3180" y="1372"/>
                <a:ext cx="55" cy="60"/>
              </a:xfrm>
              <a:custGeom>
                <a:avLst/>
                <a:gdLst>
                  <a:gd name="T0" fmla="*/ 0 w 110"/>
                  <a:gd name="T1" fmla="*/ 54 h 119"/>
                  <a:gd name="T2" fmla="*/ 9 w 110"/>
                  <a:gd name="T3" fmla="*/ 60 h 119"/>
                  <a:gd name="T4" fmla="*/ 55 w 110"/>
                  <a:gd name="T5" fmla="*/ 0 h 119"/>
                  <a:gd name="T6" fmla="*/ 55 w 110"/>
                  <a:gd name="T7" fmla="*/ 0 h 119"/>
                  <a:gd name="T8" fmla="*/ 42 w 110"/>
                  <a:gd name="T9" fmla="*/ 0 h 119"/>
                  <a:gd name="T10" fmla="*/ 0 w 110"/>
                  <a:gd name="T11" fmla="*/ 54 h 1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0" h="119">
                    <a:moveTo>
                      <a:pt x="0" y="108"/>
                    </a:moveTo>
                    <a:lnTo>
                      <a:pt x="18" y="119"/>
                    </a:lnTo>
                    <a:lnTo>
                      <a:pt x="110" y="0"/>
                    </a:lnTo>
                    <a:lnTo>
                      <a:pt x="84" y="0"/>
                    </a:lnTo>
                    <a:lnTo>
                      <a:pt x="0" y="108"/>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85" name="Freeform 1225"/>
              <p:cNvSpPr>
                <a:spLocks/>
              </p:cNvSpPr>
              <p:nvPr/>
            </p:nvSpPr>
            <p:spPr bwMode="auto">
              <a:xfrm>
                <a:off x="3176" y="1372"/>
                <a:ext cx="53" cy="57"/>
              </a:xfrm>
              <a:custGeom>
                <a:avLst/>
                <a:gdLst>
                  <a:gd name="T0" fmla="*/ 0 w 107"/>
                  <a:gd name="T1" fmla="*/ 51 h 114"/>
                  <a:gd name="T2" fmla="*/ 9 w 107"/>
                  <a:gd name="T3" fmla="*/ 57 h 114"/>
                  <a:gd name="T4" fmla="*/ 53 w 107"/>
                  <a:gd name="T5" fmla="*/ 0 h 114"/>
                  <a:gd name="T6" fmla="*/ 38 w 107"/>
                  <a:gd name="T7" fmla="*/ 1 h 114"/>
                  <a:gd name="T8" fmla="*/ 0 w 107"/>
                  <a:gd name="T9" fmla="*/ 51 h 1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114">
                    <a:moveTo>
                      <a:pt x="0" y="101"/>
                    </a:moveTo>
                    <a:lnTo>
                      <a:pt x="18" y="114"/>
                    </a:lnTo>
                    <a:lnTo>
                      <a:pt x="107" y="0"/>
                    </a:lnTo>
                    <a:lnTo>
                      <a:pt x="77" y="2"/>
                    </a:lnTo>
                    <a:lnTo>
                      <a:pt x="0" y="101"/>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86" name="Freeform 1226"/>
              <p:cNvSpPr>
                <a:spLocks/>
              </p:cNvSpPr>
              <p:nvPr/>
            </p:nvSpPr>
            <p:spPr bwMode="auto">
              <a:xfrm>
                <a:off x="3171" y="1372"/>
                <a:ext cx="51" cy="55"/>
              </a:xfrm>
              <a:custGeom>
                <a:avLst/>
                <a:gdLst>
                  <a:gd name="T0" fmla="*/ 0 w 102"/>
                  <a:gd name="T1" fmla="*/ 49 h 108"/>
                  <a:gd name="T2" fmla="*/ 9 w 102"/>
                  <a:gd name="T3" fmla="*/ 55 h 108"/>
                  <a:gd name="T4" fmla="*/ 51 w 102"/>
                  <a:gd name="T5" fmla="*/ 0 h 108"/>
                  <a:gd name="T6" fmla="*/ 37 w 102"/>
                  <a:gd name="T7" fmla="*/ 1 h 108"/>
                  <a:gd name="T8" fmla="*/ 0 w 102"/>
                  <a:gd name="T9" fmla="*/ 49 h 10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 h="108">
                    <a:moveTo>
                      <a:pt x="0" y="96"/>
                    </a:moveTo>
                    <a:lnTo>
                      <a:pt x="18" y="108"/>
                    </a:lnTo>
                    <a:lnTo>
                      <a:pt x="102" y="0"/>
                    </a:lnTo>
                    <a:lnTo>
                      <a:pt x="73" y="2"/>
                    </a:lnTo>
                    <a:lnTo>
                      <a:pt x="0" y="96"/>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87" name="Freeform 1227"/>
              <p:cNvSpPr>
                <a:spLocks/>
              </p:cNvSpPr>
              <p:nvPr/>
            </p:nvSpPr>
            <p:spPr bwMode="auto">
              <a:xfrm>
                <a:off x="3168" y="1373"/>
                <a:ext cx="46" cy="50"/>
              </a:xfrm>
              <a:custGeom>
                <a:avLst/>
                <a:gdLst>
                  <a:gd name="T0" fmla="*/ 8 w 92"/>
                  <a:gd name="T1" fmla="*/ 50 h 99"/>
                  <a:gd name="T2" fmla="*/ 0 w 92"/>
                  <a:gd name="T3" fmla="*/ 46 h 99"/>
                  <a:gd name="T4" fmla="*/ 0 w 92"/>
                  <a:gd name="T5" fmla="*/ 48 h 99"/>
                  <a:gd name="T6" fmla="*/ 0 w 92"/>
                  <a:gd name="T7" fmla="*/ 44 h 99"/>
                  <a:gd name="T8" fmla="*/ 0 w 92"/>
                  <a:gd name="T9" fmla="*/ 43 h 99"/>
                  <a:gd name="T10" fmla="*/ 0 w 92"/>
                  <a:gd name="T11" fmla="*/ 41 h 99"/>
                  <a:gd name="T12" fmla="*/ 0 w 92"/>
                  <a:gd name="T13" fmla="*/ 40 h 99"/>
                  <a:gd name="T14" fmla="*/ 31 w 92"/>
                  <a:gd name="T15" fmla="*/ 1 h 99"/>
                  <a:gd name="T16" fmla="*/ 34 w 92"/>
                  <a:gd name="T17" fmla="*/ 1 h 99"/>
                  <a:gd name="T18" fmla="*/ 46 w 92"/>
                  <a:gd name="T19" fmla="*/ 0 h 99"/>
                  <a:gd name="T20" fmla="*/ 8 w 92"/>
                  <a:gd name="T21" fmla="*/ 50 h 9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2" h="99">
                    <a:moveTo>
                      <a:pt x="15" y="99"/>
                    </a:moveTo>
                    <a:lnTo>
                      <a:pt x="0" y="92"/>
                    </a:lnTo>
                    <a:lnTo>
                      <a:pt x="0" y="96"/>
                    </a:lnTo>
                    <a:lnTo>
                      <a:pt x="0" y="88"/>
                    </a:lnTo>
                    <a:lnTo>
                      <a:pt x="0" y="85"/>
                    </a:lnTo>
                    <a:lnTo>
                      <a:pt x="0" y="81"/>
                    </a:lnTo>
                    <a:lnTo>
                      <a:pt x="0" y="79"/>
                    </a:lnTo>
                    <a:lnTo>
                      <a:pt x="62" y="2"/>
                    </a:lnTo>
                    <a:lnTo>
                      <a:pt x="67" y="2"/>
                    </a:lnTo>
                    <a:lnTo>
                      <a:pt x="92" y="0"/>
                    </a:lnTo>
                    <a:lnTo>
                      <a:pt x="15" y="99"/>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88" name="Freeform 1228"/>
              <p:cNvSpPr>
                <a:spLocks/>
              </p:cNvSpPr>
              <p:nvPr/>
            </p:nvSpPr>
            <p:spPr bwMode="auto">
              <a:xfrm>
                <a:off x="3168" y="1373"/>
                <a:ext cx="40" cy="48"/>
              </a:xfrm>
              <a:custGeom>
                <a:avLst/>
                <a:gdLst>
                  <a:gd name="T0" fmla="*/ 3 w 78"/>
                  <a:gd name="T1" fmla="*/ 47 h 96"/>
                  <a:gd name="T2" fmla="*/ 0 w 78"/>
                  <a:gd name="T3" fmla="*/ 46 h 96"/>
                  <a:gd name="T4" fmla="*/ 0 w 78"/>
                  <a:gd name="T5" fmla="*/ 48 h 96"/>
                  <a:gd name="T6" fmla="*/ 0 w 78"/>
                  <a:gd name="T7" fmla="*/ 44 h 96"/>
                  <a:gd name="T8" fmla="*/ 0 w 78"/>
                  <a:gd name="T9" fmla="*/ 43 h 96"/>
                  <a:gd name="T10" fmla="*/ 0 w 78"/>
                  <a:gd name="T11" fmla="*/ 41 h 96"/>
                  <a:gd name="T12" fmla="*/ 0 w 78"/>
                  <a:gd name="T13" fmla="*/ 39 h 96"/>
                  <a:gd name="T14" fmla="*/ 0 w 78"/>
                  <a:gd name="T15" fmla="*/ 37 h 96"/>
                  <a:gd name="T16" fmla="*/ 0 w 78"/>
                  <a:gd name="T17" fmla="*/ 35 h 96"/>
                  <a:gd name="T18" fmla="*/ 0 w 78"/>
                  <a:gd name="T19" fmla="*/ 32 h 96"/>
                  <a:gd name="T20" fmla="*/ 0 w 78"/>
                  <a:gd name="T21" fmla="*/ 31 h 96"/>
                  <a:gd name="T22" fmla="*/ 25 w 78"/>
                  <a:gd name="T23" fmla="*/ 1 h 96"/>
                  <a:gd name="T24" fmla="*/ 34 w 78"/>
                  <a:gd name="T25" fmla="*/ 1 h 96"/>
                  <a:gd name="T26" fmla="*/ 40 w 78"/>
                  <a:gd name="T27" fmla="*/ 0 h 96"/>
                  <a:gd name="T28" fmla="*/ 3 w 78"/>
                  <a:gd name="T29" fmla="*/ 47 h 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8" h="96">
                    <a:moveTo>
                      <a:pt x="5" y="94"/>
                    </a:moveTo>
                    <a:lnTo>
                      <a:pt x="0" y="92"/>
                    </a:lnTo>
                    <a:lnTo>
                      <a:pt x="0" y="96"/>
                    </a:lnTo>
                    <a:lnTo>
                      <a:pt x="0" y="88"/>
                    </a:lnTo>
                    <a:lnTo>
                      <a:pt x="0" y="85"/>
                    </a:lnTo>
                    <a:lnTo>
                      <a:pt x="0" y="81"/>
                    </a:lnTo>
                    <a:lnTo>
                      <a:pt x="0" y="77"/>
                    </a:lnTo>
                    <a:lnTo>
                      <a:pt x="0" y="74"/>
                    </a:lnTo>
                    <a:lnTo>
                      <a:pt x="0" y="70"/>
                    </a:lnTo>
                    <a:lnTo>
                      <a:pt x="0" y="63"/>
                    </a:lnTo>
                    <a:lnTo>
                      <a:pt x="0" y="61"/>
                    </a:lnTo>
                    <a:lnTo>
                      <a:pt x="48" y="2"/>
                    </a:lnTo>
                    <a:lnTo>
                      <a:pt x="67" y="2"/>
                    </a:lnTo>
                    <a:lnTo>
                      <a:pt x="78" y="0"/>
                    </a:lnTo>
                    <a:lnTo>
                      <a:pt x="5" y="94"/>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89" name="Freeform 1229"/>
              <p:cNvSpPr>
                <a:spLocks/>
              </p:cNvSpPr>
              <p:nvPr/>
            </p:nvSpPr>
            <p:spPr bwMode="auto">
              <a:xfrm>
                <a:off x="3168" y="1374"/>
                <a:ext cx="31" cy="39"/>
              </a:xfrm>
              <a:custGeom>
                <a:avLst/>
                <a:gdLst>
                  <a:gd name="T0" fmla="*/ 0 w 62"/>
                  <a:gd name="T1" fmla="*/ 39 h 77"/>
                  <a:gd name="T2" fmla="*/ 0 w 62"/>
                  <a:gd name="T3" fmla="*/ 38 h 77"/>
                  <a:gd name="T4" fmla="*/ 0 w 62"/>
                  <a:gd name="T5" fmla="*/ 36 h 77"/>
                  <a:gd name="T6" fmla="*/ 0 w 62"/>
                  <a:gd name="T7" fmla="*/ 34 h 77"/>
                  <a:gd name="T8" fmla="*/ 0 w 62"/>
                  <a:gd name="T9" fmla="*/ 31 h 77"/>
                  <a:gd name="T10" fmla="*/ 0 w 62"/>
                  <a:gd name="T11" fmla="*/ 29 h 77"/>
                  <a:gd name="T12" fmla="*/ 0 w 62"/>
                  <a:gd name="T13" fmla="*/ 27 h 77"/>
                  <a:gd name="T14" fmla="*/ 0 w 62"/>
                  <a:gd name="T15" fmla="*/ 25 h 77"/>
                  <a:gd name="T16" fmla="*/ 0 w 62"/>
                  <a:gd name="T17" fmla="*/ 24 h 77"/>
                  <a:gd name="T18" fmla="*/ 0 w 62"/>
                  <a:gd name="T19" fmla="*/ 21 h 77"/>
                  <a:gd name="T20" fmla="*/ 17 w 62"/>
                  <a:gd name="T21" fmla="*/ 0 h 77"/>
                  <a:gd name="T22" fmla="*/ 31 w 62"/>
                  <a:gd name="T23" fmla="*/ 0 h 77"/>
                  <a:gd name="T24" fmla="*/ 0 w 62"/>
                  <a:gd name="T25" fmla="*/ 39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2" h="77">
                    <a:moveTo>
                      <a:pt x="0" y="77"/>
                    </a:moveTo>
                    <a:lnTo>
                      <a:pt x="0" y="75"/>
                    </a:lnTo>
                    <a:lnTo>
                      <a:pt x="0" y="72"/>
                    </a:lnTo>
                    <a:lnTo>
                      <a:pt x="0" y="68"/>
                    </a:lnTo>
                    <a:lnTo>
                      <a:pt x="0" y="61"/>
                    </a:lnTo>
                    <a:lnTo>
                      <a:pt x="0" y="57"/>
                    </a:lnTo>
                    <a:lnTo>
                      <a:pt x="0" y="54"/>
                    </a:lnTo>
                    <a:lnTo>
                      <a:pt x="0" y="50"/>
                    </a:lnTo>
                    <a:lnTo>
                      <a:pt x="0" y="47"/>
                    </a:lnTo>
                    <a:lnTo>
                      <a:pt x="0" y="41"/>
                    </a:lnTo>
                    <a:lnTo>
                      <a:pt x="33" y="0"/>
                    </a:lnTo>
                    <a:lnTo>
                      <a:pt x="62" y="0"/>
                    </a:lnTo>
                    <a:lnTo>
                      <a:pt x="0" y="77"/>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90" name="Freeform 1230"/>
              <p:cNvSpPr>
                <a:spLocks/>
              </p:cNvSpPr>
              <p:nvPr/>
            </p:nvSpPr>
            <p:spPr bwMode="auto">
              <a:xfrm>
                <a:off x="3168" y="1374"/>
                <a:ext cx="25" cy="30"/>
              </a:xfrm>
              <a:custGeom>
                <a:avLst/>
                <a:gdLst>
                  <a:gd name="T0" fmla="*/ 0 w 48"/>
                  <a:gd name="T1" fmla="*/ 30 h 59"/>
                  <a:gd name="T2" fmla="*/ 0 w 48"/>
                  <a:gd name="T3" fmla="*/ 29 h 59"/>
                  <a:gd name="T4" fmla="*/ 0 w 48"/>
                  <a:gd name="T5" fmla="*/ 27 h 59"/>
                  <a:gd name="T6" fmla="*/ 0 w 48"/>
                  <a:gd name="T7" fmla="*/ 25 h 59"/>
                  <a:gd name="T8" fmla="*/ 0 w 48"/>
                  <a:gd name="T9" fmla="*/ 24 h 59"/>
                  <a:gd name="T10" fmla="*/ 0 w 48"/>
                  <a:gd name="T11" fmla="*/ 20 h 59"/>
                  <a:gd name="T12" fmla="*/ 0 w 48"/>
                  <a:gd name="T13" fmla="*/ 18 h 59"/>
                  <a:gd name="T14" fmla="*/ 0 w 48"/>
                  <a:gd name="T15" fmla="*/ 16 h 59"/>
                  <a:gd name="T16" fmla="*/ 0 w 48"/>
                  <a:gd name="T17" fmla="*/ 14 h 59"/>
                  <a:gd name="T18" fmla="*/ 0 w 48"/>
                  <a:gd name="T19" fmla="*/ 13 h 59"/>
                  <a:gd name="T20" fmla="*/ 0 w 48"/>
                  <a:gd name="T21" fmla="*/ 12 h 59"/>
                  <a:gd name="T22" fmla="*/ 10 w 48"/>
                  <a:gd name="T23" fmla="*/ 0 h 59"/>
                  <a:gd name="T24" fmla="*/ 25 w 48"/>
                  <a:gd name="T25" fmla="*/ 0 h 59"/>
                  <a:gd name="T26" fmla="*/ 0 w 48"/>
                  <a:gd name="T27" fmla="*/ 30 h 5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8" h="59">
                    <a:moveTo>
                      <a:pt x="0" y="59"/>
                    </a:moveTo>
                    <a:lnTo>
                      <a:pt x="0" y="57"/>
                    </a:lnTo>
                    <a:lnTo>
                      <a:pt x="0" y="54"/>
                    </a:lnTo>
                    <a:lnTo>
                      <a:pt x="0" y="50"/>
                    </a:lnTo>
                    <a:lnTo>
                      <a:pt x="0" y="47"/>
                    </a:lnTo>
                    <a:lnTo>
                      <a:pt x="0" y="39"/>
                    </a:lnTo>
                    <a:lnTo>
                      <a:pt x="0" y="36"/>
                    </a:lnTo>
                    <a:lnTo>
                      <a:pt x="0" y="32"/>
                    </a:lnTo>
                    <a:lnTo>
                      <a:pt x="0" y="28"/>
                    </a:lnTo>
                    <a:lnTo>
                      <a:pt x="0" y="25"/>
                    </a:lnTo>
                    <a:lnTo>
                      <a:pt x="0" y="23"/>
                    </a:lnTo>
                    <a:lnTo>
                      <a:pt x="20" y="0"/>
                    </a:lnTo>
                    <a:lnTo>
                      <a:pt x="48" y="0"/>
                    </a:lnTo>
                    <a:lnTo>
                      <a:pt x="0" y="59"/>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91" name="Freeform 1231"/>
              <p:cNvSpPr>
                <a:spLocks/>
              </p:cNvSpPr>
              <p:nvPr/>
            </p:nvSpPr>
            <p:spPr bwMode="auto">
              <a:xfrm>
                <a:off x="3168" y="1374"/>
                <a:ext cx="17" cy="21"/>
              </a:xfrm>
              <a:custGeom>
                <a:avLst/>
                <a:gdLst>
                  <a:gd name="T0" fmla="*/ 0 w 33"/>
                  <a:gd name="T1" fmla="*/ 21 h 41"/>
                  <a:gd name="T2" fmla="*/ 0 w 33"/>
                  <a:gd name="T3" fmla="*/ 20 h 41"/>
                  <a:gd name="T4" fmla="*/ 0 w 33"/>
                  <a:gd name="T5" fmla="*/ 18 h 41"/>
                  <a:gd name="T6" fmla="*/ 0 w 33"/>
                  <a:gd name="T7" fmla="*/ 16 h 41"/>
                  <a:gd name="T8" fmla="*/ 0 w 33"/>
                  <a:gd name="T9" fmla="*/ 14 h 41"/>
                  <a:gd name="T10" fmla="*/ 0 w 33"/>
                  <a:gd name="T11" fmla="*/ 13 h 41"/>
                  <a:gd name="T12" fmla="*/ 0 w 33"/>
                  <a:gd name="T13" fmla="*/ 9 h 41"/>
                  <a:gd name="T14" fmla="*/ 0 w 33"/>
                  <a:gd name="T15" fmla="*/ 7 h 41"/>
                  <a:gd name="T16" fmla="*/ 0 w 33"/>
                  <a:gd name="T17" fmla="*/ 5 h 41"/>
                  <a:gd name="T18" fmla="*/ 0 w 33"/>
                  <a:gd name="T19" fmla="*/ 4 h 41"/>
                  <a:gd name="T20" fmla="*/ 0 w 33"/>
                  <a:gd name="T21" fmla="*/ 3 h 41"/>
                  <a:gd name="T22" fmla="*/ 3 w 33"/>
                  <a:gd name="T23" fmla="*/ 0 h 41"/>
                  <a:gd name="T24" fmla="*/ 17 w 33"/>
                  <a:gd name="T25" fmla="*/ 0 h 41"/>
                  <a:gd name="T26" fmla="*/ 0 w 33"/>
                  <a:gd name="T27" fmla="*/ 21 h 4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3" h="41">
                    <a:moveTo>
                      <a:pt x="0" y="41"/>
                    </a:moveTo>
                    <a:lnTo>
                      <a:pt x="0" y="39"/>
                    </a:lnTo>
                    <a:lnTo>
                      <a:pt x="0" y="36"/>
                    </a:lnTo>
                    <a:lnTo>
                      <a:pt x="0" y="32"/>
                    </a:lnTo>
                    <a:lnTo>
                      <a:pt x="0" y="28"/>
                    </a:lnTo>
                    <a:lnTo>
                      <a:pt x="0" y="25"/>
                    </a:lnTo>
                    <a:lnTo>
                      <a:pt x="0" y="18"/>
                    </a:lnTo>
                    <a:lnTo>
                      <a:pt x="0" y="14"/>
                    </a:lnTo>
                    <a:lnTo>
                      <a:pt x="0" y="10"/>
                    </a:lnTo>
                    <a:lnTo>
                      <a:pt x="0" y="7"/>
                    </a:lnTo>
                    <a:lnTo>
                      <a:pt x="0" y="5"/>
                    </a:lnTo>
                    <a:lnTo>
                      <a:pt x="6" y="0"/>
                    </a:lnTo>
                    <a:lnTo>
                      <a:pt x="33" y="0"/>
                    </a:lnTo>
                    <a:lnTo>
                      <a:pt x="0" y="41"/>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92" name="Freeform 1232"/>
              <p:cNvSpPr>
                <a:spLocks/>
              </p:cNvSpPr>
              <p:nvPr/>
            </p:nvSpPr>
            <p:spPr bwMode="auto">
              <a:xfrm>
                <a:off x="3168" y="1374"/>
                <a:ext cx="10" cy="12"/>
              </a:xfrm>
              <a:custGeom>
                <a:avLst/>
                <a:gdLst>
                  <a:gd name="T0" fmla="*/ 0 w 20"/>
                  <a:gd name="T1" fmla="*/ 12 h 23"/>
                  <a:gd name="T2" fmla="*/ 0 w 20"/>
                  <a:gd name="T3" fmla="*/ 9 h 23"/>
                  <a:gd name="T4" fmla="*/ 0 w 20"/>
                  <a:gd name="T5" fmla="*/ 7 h 23"/>
                  <a:gd name="T6" fmla="*/ 0 w 20"/>
                  <a:gd name="T7" fmla="*/ 5 h 23"/>
                  <a:gd name="T8" fmla="*/ 0 w 20"/>
                  <a:gd name="T9" fmla="*/ 4 h 23"/>
                  <a:gd name="T10" fmla="*/ 0 w 20"/>
                  <a:gd name="T11" fmla="*/ 2 h 23"/>
                  <a:gd name="T12" fmla="*/ 0 w 20"/>
                  <a:gd name="T13" fmla="*/ 0 h 23"/>
                  <a:gd name="T14" fmla="*/ 10 w 20"/>
                  <a:gd name="T15" fmla="*/ 0 h 23"/>
                  <a:gd name="T16" fmla="*/ 0 w 20"/>
                  <a:gd name="T17" fmla="*/ 12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23">
                    <a:moveTo>
                      <a:pt x="0" y="23"/>
                    </a:moveTo>
                    <a:lnTo>
                      <a:pt x="0" y="18"/>
                    </a:lnTo>
                    <a:lnTo>
                      <a:pt x="0" y="14"/>
                    </a:lnTo>
                    <a:lnTo>
                      <a:pt x="0" y="10"/>
                    </a:lnTo>
                    <a:lnTo>
                      <a:pt x="0" y="7"/>
                    </a:lnTo>
                    <a:lnTo>
                      <a:pt x="0" y="3"/>
                    </a:lnTo>
                    <a:lnTo>
                      <a:pt x="0" y="0"/>
                    </a:lnTo>
                    <a:lnTo>
                      <a:pt x="20" y="0"/>
                    </a:lnTo>
                    <a:lnTo>
                      <a:pt x="0" y="23"/>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93" name="Freeform 1233"/>
              <p:cNvSpPr>
                <a:spLocks/>
              </p:cNvSpPr>
              <p:nvPr/>
            </p:nvSpPr>
            <p:spPr bwMode="auto">
              <a:xfrm>
                <a:off x="3168" y="1374"/>
                <a:ext cx="4" cy="3"/>
              </a:xfrm>
              <a:custGeom>
                <a:avLst/>
                <a:gdLst>
                  <a:gd name="T0" fmla="*/ 0 w 6"/>
                  <a:gd name="T1" fmla="*/ 3 h 5"/>
                  <a:gd name="T2" fmla="*/ 0 w 6"/>
                  <a:gd name="T3" fmla="*/ 2 h 5"/>
                  <a:gd name="T4" fmla="*/ 0 w 6"/>
                  <a:gd name="T5" fmla="*/ 0 h 5"/>
                  <a:gd name="T6" fmla="*/ 4 w 6"/>
                  <a:gd name="T7" fmla="*/ 0 h 5"/>
                  <a:gd name="T8" fmla="*/ 0 w 6"/>
                  <a:gd name="T9" fmla="*/ 3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5">
                    <a:moveTo>
                      <a:pt x="0" y="5"/>
                    </a:moveTo>
                    <a:lnTo>
                      <a:pt x="0" y="3"/>
                    </a:lnTo>
                    <a:lnTo>
                      <a:pt x="0" y="0"/>
                    </a:lnTo>
                    <a:lnTo>
                      <a:pt x="6" y="0"/>
                    </a:lnTo>
                    <a:lnTo>
                      <a:pt x="0" y="5"/>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94" name="Freeform 1234"/>
              <p:cNvSpPr>
                <a:spLocks/>
              </p:cNvSpPr>
              <p:nvPr/>
            </p:nvSpPr>
            <p:spPr bwMode="auto">
              <a:xfrm>
                <a:off x="3165" y="1416"/>
                <a:ext cx="7" cy="4"/>
              </a:xfrm>
              <a:custGeom>
                <a:avLst/>
                <a:gdLst>
                  <a:gd name="T0" fmla="*/ 7 w 13"/>
                  <a:gd name="T1" fmla="*/ 4 h 9"/>
                  <a:gd name="T2" fmla="*/ 6 w 13"/>
                  <a:gd name="T3" fmla="*/ 1 h 9"/>
                  <a:gd name="T4" fmla="*/ 4 w 13"/>
                  <a:gd name="T5" fmla="*/ 0 h 9"/>
                  <a:gd name="T6" fmla="*/ 1 w 13"/>
                  <a:gd name="T7" fmla="*/ 1 h 9"/>
                  <a:gd name="T8" fmla="*/ 0 w 13"/>
                  <a:gd name="T9" fmla="*/ 4 h 9"/>
                  <a:gd name="T10" fmla="*/ 7 w 13"/>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
                    <a:moveTo>
                      <a:pt x="13" y="9"/>
                    </a:moveTo>
                    <a:lnTo>
                      <a:pt x="12" y="3"/>
                    </a:lnTo>
                    <a:lnTo>
                      <a:pt x="7" y="0"/>
                    </a:lnTo>
                    <a:lnTo>
                      <a:pt x="2" y="3"/>
                    </a:lnTo>
                    <a:lnTo>
                      <a:pt x="0" y="9"/>
                    </a:lnTo>
                    <a:lnTo>
                      <a:pt x="13"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95" name="Freeform 1235"/>
              <p:cNvSpPr>
                <a:spLocks/>
              </p:cNvSpPr>
              <p:nvPr/>
            </p:nvSpPr>
            <p:spPr bwMode="auto">
              <a:xfrm>
                <a:off x="3165" y="1420"/>
                <a:ext cx="7" cy="5"/>
              </a:xfrm>
              <a:custGeom>
                <a:avLst/>
                <a:gdLst>
                  <a:gd name="T0" fmla="*/ 0 w 13"/>
                  <a:gd name="T1" fmla="*/ 1 h 9"/>
                  <a:gd name="T2" fmla="*/ 7 w 13"/>
                  <a:gd name="T3" fmla="*/ 1 h 9"/>
                  <a:gd name="T4" fmla="*/ 7 w 13"/>
                  <a:gd name="T5" fmla="*/ 0 h 9"/>
                  <a:gd name="T6" fmla="*/ 0 w 13"/>
                  <a:gd name="T7" fmla="*/ 0 h 9"/>
                  <a:gd name="T8" fmla="*/ 0 w 13"/>
                  <a:gd name="T9" fmla="*/ 1 h 9"/>
                  <a:gd name="T10" fmla="*/ 7 w 13"/>
                  <a:gd name="T11" fmla="*/ 1 h 9"/>
                  <a:gd name="T12" fmla="*/ 0 w 13"/>
                  <a:gd name="T13" fmla="*/ 1 h 9"/>
                  <a:gd name="T14" fmla="*/ 1 w 13"/>
                  <a:gd name="T15" fmla="*/ 4 h 9"/>
                  <a:gd name="T16" fmla="*/ 4 w 13"/>
                  <a:gd name="T17" fmla="*/ 5 h 9"/>
                  <a:gd name="T18" fmla="*/ 6 w 13"/>
                  <a:gd name="T19" fmla="*/ 4 h 9"/>
                  <a:gd name="T20" fmla="*/ 7 w 13"/>
                  <a:gd name="T21" fmla="*/ 1 h 9"/>
                  <a:gd name="T22" fmla="*/ 0 w 13"/>
                  <a:gd name="T23" fmla="*/ 1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9">
                    <a:moveTo>
                      <a:pt x="0" y="2"/>
                    </a:moveTo>
                    <a:lnTo>
                      <a:pt x="13" y="2"/>
                    </a:lnTo>
                    <a:lnTo>
                      <a:pt x="13" y="0"/>
                    </a:lnTo>
                    <a:lnTo>
                      <a:pt x="0" y="0"/>
                    </a:lnTo>
                    <a:lnTo>
                      <a:pt x="0" y="2"/>
                    </a:lnTo>
                    <a:lnTo>
                      <a:pt x="13" y="2"/>
                    </a:lnTo>
                    <a:lnTo>
                      <a:pt x="0" y="2"/>
                    </a:lnTo>
                    <a:lnTo>
                      <a:pt x="2" y="7"/>
                    </a:lnTo>
                    <a:lnTo>
                      <a:pt x="7" y="9"/>
                    </a:lnTo>
                    <a:lnTo>
                      <a:pt x="12" y="7"/>
                    </a:lnTo>
                    <a:lnTo>
                      <a:pt x="13"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96" name="Freeform 1236"/>
              <p:cNvSpPr>
                <a:spLocks/>
              </p:cNvSpPr>
              <p:nvPr/>
            </p:nvSpPr>
            <p:spPr bwMode="auto">
              <a:xfrm>
                <a:off x="3165" y="1414"/>
                <a:ext cx="7" cy="7"/>
              </a:xfrm>
              <a:custGeom>
                <a:avLst/>
                <a:gdLst>
                  <a:gd name="T0" fmla="*/ 0 w 13"/>
                  <a:gd name="T1" fmla="*/ 4 h 15"/>
                  <a:gd name="T2" fmla="*/ 0 w 13"/>
                  <a:gd name="T3" fmla="*/ 4 h 15"/>
                  <a:gd name="T4" fmla="*/ 0 w 13"/>
                  <a:gd name="T5" fmla="*/ 7 h 15"/>
                  <a:gd name="T6" fmla="*/ 7 w 13"/>
                  <a:gd name="T7" fmla="*/ 7 h 15"/>
                  <a:gd name="T8" fmla="*/ 7 w 13"/>
                  <a:gd name="T9" fmla="*/ 4 h 15"/>
                  <a:gd name="T10" fmla="*/ 7 w 13"/>
                  <a:gd name="T11" fmla="*/ 4 h 15"/>
                  <a:gd name="T12" fmla="*/ 7 w 13"/>
                  <a:gd name="T13" fmla="*/ 4 h 15"/>
                  <a:gd name="T14" fmla="*/ 6 w 13"/>
                  <a:gd name="T15" fmla="*/ 2 h 15"/>
                  <a:gd name="T16" fmla="*/ 4 w 13"/>
                  <a:gd name="T17" fmla="*/ 0 h 15"/>
                  <a:gd name="T18" fmla="*/ 1 w 13"/>
                  <a:gd name="T19" fmla="*/ 2 h 15"/>
                  <a:gd name="T20" fmla="*/ 0 w 13"/>
                  <a:gd name="T21" fmla="*/ 4 h 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5">
                    <a:moveTo>
                      <a:pt x="0" y="9"/>
                    </a:moveTo>
                    <a:lnTo>
                      <a:pt x="0" y="9"/>
                    </a:lnTo>
                    <a:lnTo>
                      <a:pt x="0" y="15"/>
                    </a:lnTo>
                    <a:lnTo>
                      <a:pt x="13" y="15"/>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97" name="Freeform 1237"/>
              <p:cNvSpPr>
                <a:spLocks/>
              </p:cNvSpPr>
              <p:nvPr/>
            </p:nvSpPr>
            <p:spPr bwMode="auto">
              <a:xfrm>
                <a:off x="3165" y="1412"/>
                <a:ext cx="7" cy="7"/>
              </a:xfrm>
              <a:custGeom>
                <a:avLst/>
                <a:gdLst>
                  <a:gd name="T0" fmla="*/ 0 w 13"/>
                  <a:gd name="T1" fmla="*/ 5 h 13"/>
                  <a:gd name="T2" fmla="*/ 0 w 13"/>
                  <a:gd name="T3" fmla="*/ 5 h 13"/>
                  <a:gd name="T4" fmla="*/ 0 w 13"/>
                  <a:gd name="T5" fmla="*/ 7 h 13"/>
                  <a:gd name="T6" fmla="*/ 7 w 13"/>
                  <a:gd name="T7" fmla="*/ 7 h 13"/>
                  <a:gd name="T8" fmla="*/ 7 w 13"/>
                  <a:gd name="T9" fmla="*/ 5 h 13"/>
                  <a:gd name="T10" fmla="*/ 7 w 13"/>
                  <a:gd name="T11" fmla="*/ 5 h 13"/>
                  <a:gd name="T12" fmla="*/ 7 w 13"/>
                  <a:gd name="T13" fmla="*/ 5 h 13"/>
                  <a:gd name="T14" fmla="*/ 6 w 13"/>
                  <a:gd name="T15" fmla="*/ 2 h 13"/>
                  <a:gd name="T16" fmla="*/ 4 w 13"/>
                  <a:gd name="T17" fmla="*/ 0 h 13"/>
                  <a:gd name="T18" fmla="*/ 1 w 13"/>
                  <a:gd name="T19" fmla="*/ 2 h 13"/>
                  <a:gd name="T20" fmla="*/ 0 w 13"/>
                  <a:gd name="T21" fmla="*/ 5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0" y="10"/>
                    </a:moveTo>
                    <a:lnTo>
                      <a:pt x="0" y="10"/>
                    </a:lnTo>
                    <a:lnTo>
                      <a:pt x="0" y="13"/>
                    </a:lnTo>
                    <a:lnTo>
                      <a:pt x="13" y="13"/>
                    </a:lnTo>
                    <a:lnTo>
                      <a:pt x="13" y="10"/>
                    </a:lnTo>
                    <a:lnTo>
                      <a:pt x="12" y="4"/>
                    </a:lnTo>
                    <a:lnTo>
                      <a:pt x="7" y="0"/>
                    </a:lnTo>
                    <a:lnTo>
                      <a:pt x="2" y="4"/>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98" name="Freeform 1238"/>
              <p:cNvSpPr>
                <a:spLocks/>
              </p:cNvSpPr>
              <p:nvPr/>
            </p:nvSpPr>
            <p:spPr bwMode="auto">
              <a:xfrm>
                <a:off x="3165" y="1410"/>
                <a:ext cx="7" cy="7"/>
              </a:xfrm>
              <a:custGeom>
                <a:avLst/>
                <a:gdLst>
                  <a:gd name="T0" fmla="*/ 0 w 13"/>
                  <a:gd name="T1" fmla="*/ 5 h 13"/>
                  <a:gd name="T2" fmla="*/ 0 w 13"/>
                  <a:gd name="T3" fmla="*/ 5 h 13"/>
                  <a:gd name="T4" fmla="*/ 0 w 13"/>
                  <a:gd name="T5" fmla="*/ 7 h 13"/>
                  <a:gd name="T6" fmla="*/ 7 w 13"/>
                  <a:gd name="T7" fmla="*/ 7 h 13"/>
                  <a:gd name="T8" fmla="*/ 7 w 13"/>
                  <a:gd name="T9" fmla="*/ 5 h 13"/>
                  <a:gd name="T10" fmla="*/ 7 w 13"/>
                  <a:gd name="T11" fmla="*/ 5 h 13"/>
                  <a:gd name="T12" fmla="*/ 7 w 13"/>
                  <a:gd name="T13" fmla="*/ 5 h 13"/>
                  <a:gd name="T14" fmla="*/ 6 w 13"/>
                  <a:gd name="T15" fmla="*/ 2 h 13"/>
                  <a:gd name="T16" fmla="*/ 4 w 13"/>
                  <a:gd name="T17" fmla="*/ 0 h 13"/>
                  <a:gd name="T18" fmla="*/ 1 w 13"/>
                  <a:gd name="T19" fmla="*/ 2 h 13"/>
                  <a:gd name="T20" fmla="*/ 0 w 13"/>
                  <a:gd name="T21" fmla="*/ 5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0" y="9"/>
                    </a:moveTo>
                    <a:lnTo>
                      <a:pt x="0" y="9"/>
                    </a:lnTo>
                    <a:lnTo>
                      <a:pt x="0" y="13"/>
                    </a:lnTo>
                    <a:lnTo>
                      <a:pt x="13" y="13"/>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99" name="Freeform 1239"/>
              <p:cNvSpPr>
                <a:spLocks/>
              </p:cNvSpPr>
              <p:nvPr/>
            </p:nvSpPr>
            <p:spPr bwMode="auto">
              <a:xfrm>
                <a:off x="3165" y="1408"/>
                <a:ext cx="7" cy="7"/>
              </a:xfrm>
              <a:custGeom>
                <a:avLst/>
                <a:gdLst>
                  <a:gd name="T0" fmla="*/ 0 w 13"/>
                  <a:gd name="T1" fmla="*/ 4 h 15"/>
                  <a:gd name="T2" fmla="*/ 0 w 13"/>
                  <a:gd name="T3" fmla="*/ 4 h 15"/>
                  <a:gd name="T4" fmla="*/ 0 w 13"/>
                  <a:gd name="T5" fmla="*/ 7 h 15"/>
                  <a:gd name="T6" fmla="*/ 7 w 13"/>
                  <a:gd name="T7" fmla="*/ 7 h 15"/>
                  <a:gd name="T8" fmla="*/ 7 w 13"/>
                  <a:gd name="T9" fmla="*/ 4 h 15"/>
                  <a:gd name="T10" fmla="*/ 7 w 13"/>
                  <a:gd name="T11" fmla="*/ 4 h 15"/>
                  <a:gd name="T12" fmla="*/ 7 w 13"/>
                  <a:gd name="T13" fmla="*/ 4 h 15"/>
                  <a:gd name="T14" fmla="*/ 6 w 13"/>
                  <a:gd name="T15" fmla="*/ 2 h 15"/>
                  <a:gd name="T16" fmla="*/ 4 w 13"/>
                  <a:gd name="T17" fmla="*/ 0 h 15"/>
                  <a:gd name="T18" fmla="*/ 1 w 13"/>
                  <a:gd name="T19" fmla="*/ 2 h 15"/>
                  <a:gd name="T20" fmla="*/ 0 w 13"/>
                  <a:gd name="T21" fmla="*/ 4 h 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5">
                    <a:moveTo>
                      <a:pt x="0" y="9"/>
                    </a:moveTo>
                    <a:lnTo>
                      <a:pt x="0" y="9"/>
                    </a:lnTo>
                    <a:lnTo>
                      <a:pt x="0" y="15"/>
                    </a:lnTo>
                    <a:lnTo>
                      <a:pt x="13" y="15"/>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00" name="Freeform 1240"/>
              <p:cNvSpPr>
                <a:spLocks/>
              </p:cNvSpPr>
              <p:nvPr/>
            </p:nvSpPr>
            <p:spPr bwMode="auto">
              <a:xfrm>
                <a:off x="3165" y="1406"/>
                <a:ext cx="7" cy="6"/>
              </a:xfrm>
              <a:custGeom>
                <a:avLst/>
                <a:gdLst>
                  <a:gd name="T0" fmla="*/ 0 w 13"/>
                  <a:gd name="T1" fmla="*/ 5 h 12"/>
                  <a:gd name="T2" fmla="*/ 0 w 13"/>
                  <a:gd name="T3" fmla="*/ 5 h 12"/>
                  <a:gd name="T4" fmla="*/ 0 w 13"/>
                  <a:gd name="T5" fmla="*/ 6 h 12"/>
                  <a:gd name="T6" fmla="*/ 7 w 13"/>
                  <a:gd name="T7" fmla="*/ 6 h 12"/>
                  <a:gd name="T8" fmla="*/ 7 w 13"/>
                  <a:gd name="T9" fmla="*/ 5 h 12"/>
                  <a:gd name="T10" fmla="*/ 7 w 13"/>
                  <a:gd name="T11" fmla="*/ 5 h 12"/>
                  <a:gd name="T12" fmla="*/ 7 w 13"/>
                  <a:gd name="T13" fmla="*/ 5 h 12"/>
                  <a:gd name="T14" fmla="*/ 6 w 13"/>
                  <a:gd name="T15" fmla="*/ 2 h 12"/>
                  <a:gd name="T16" fmla="*/ 4 w 13"/>
                  <a:gd name="T17" fmla="*/ 0 h 12"/>
                  <a:gd name="T18" fmla="*/ 1 w 13"/>
                  <a:gd name="T19" fmla="*/ 2 h 12"/>
                  <a:gd name="T20" fmla="*/ 0 w 13"/>
                  <a:gd name="T21" fmla="*/ 5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2">
                    <a:moveTo>
                      <a:pt x="0" y="9"/>
                    </a:moveTo>
                    <a:lnTo>
                      <a:pt x="0" y="9"/>
                    </a:lnTo>
                    <a:lnTo>
                      <a:pt x="0" y="12"/>
                    </a:lnTo>
                    <a:lnTo>
                      <a:pt x="13" y="12"/>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01" name="Freeform 1241"/>
              <p:cNvSpPr>
                <a:spLocks/>
              </p:cNvSpPr>
              <p:nvPr/>
            </p:nvSpPr>
            <p:spPr bwMode="auto">
              <a:xfrm>
                <a:off x="3165" y="1404"/>
                <a:ext cx="7" cy="6"/>
              </a:xfrm>
              <a:custGeom>
                <a:avLst/>
                <a:gdLst>
                  <a:gd name="T0" fmla="*/ 0 w 13"/>
                  <a:gd name="T1" fmla="*/ 4 h 13"/>
                  <a:gd name="T2" fmla="*/ 0 w 13"/>
                  <a:gd name="T3" fmla="*/ 4 h 13"/>
                  <a:gd name="T4" fmla="*/ 0 w 13"/>
                  <a:gd name="T5" fmla="*/ 6 h 13"/>
                  <a:gd name="T6" fmla="*/ 7 w 13"/>
                  <a:gd name="T7" fmla="*/ 6 h 13"/>
                  <a:gd name="T8" fmla="*/ 7 w 13"/>
                  <a:gd name="T9" fmla="*/ 4 h 13"/>
                  <a:gd name="T10" fmla="*/ 7 w 13"/>
                  <a:gd name="T11" fmla="*/ 4 h 13"/>
                  <a:gd name="T12" fmla="*/ 7 w 13"/>
                  <a:gd name="T13" fmla="*/ 4 h 13"/>
                  <a:gd name="T14" fmla="*/ 6 w 13"/>
                  <a:gd name="T15" fmla="*/ 2 h 13"/>
                  <a:gd name="T16" fmla="*/ 4 w 13"/>
                  <a:gd name="T17" fmla="*/ 0 h 13"/>
                  <a:gd name="T18" fmla="*/ 1 w 13"/>
                  <a:gd name="T19" fmla="*/ 2 h 13"/>
                  <a:gd name="T20" fmla="*/ 0 w 13"/>
                  <a:gd name="T21" fmla="*/ 4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0" y="9"/>
                    </a:moveTo>
                    <a:lnTo>
                      <a:pt x="0" y="9"/>
                    </a:lnTo>
                    <a:lnTo>
                      <a:pt x="0" y="13"/>
                    </a:lnTo>
                    <a:lnTo>
                      <a:pt x="13" y="13"/>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02" name="Freeform 1242"/>
              <p:cNvSpPr>
                <a:spLocks/>
              </p:cNvSpPr>
              <p:nvPr/>
            </p:nvSpPr>
            <p:spPr bwMode="auto">
              <a:xfrm>
                <a:off x="3165" y="1401"/>
                <a:ext cx="7" cy="8"/>
              </a:xfrm>
              <a:custGeom>
                <a:avLst/>
                <a:gdLst>
                  <a:gd name="T0" fmla="*/ 0 w 13"/>
                  <a:gd name="T1" fmla="*/ 5 h 14"/>
                  <a:gd name="T2" fmla="*/ 0 w 13"/>
                  <a:gd name="T3" fmla="*/ 5 h 14"/>
                  <a:gd name="T4" fmla="*/ 0 w 13"/>
                  <a:gd name="T5" fmla="*/ 8 h 14"/>
                  <a:gd name="T6" fmla="*/ 7 w 13"/>
                  <a:gd name="T7" fmla="*/ 8 h 14"/>
                  <a:gd name="T8" fmla="*/ 7 w 13"/>
                  <a:gd name="T9" fmla="*/ 5 h 14"/>
                  <a:gd name="T10" fmla="*/ 7 w 13"/>
                  <a:gd name="T11" fmla="*/ 5 h 14"/>
                  <a:gd name="T12" fmla="*/ 7 w 13"/>
                  <a:gd name="T13" fmla="*/ 5 h 14"/>
                  <a:gd name="T14" fmla="*/ 6 w 13"/>
                  <a:gd name="T15" fmla="*/ 2 h 14"/>
                  <a:gd name="T16" fmla="*/ 4 w 13"/>
                  <a:gd name="T17" fmla="*/ 0 h 14"/>
                  <a:gd name="T18" fmla="*/ 1 w 13"/>
                  <a:gd name="T19" fmla="*/ 2 h 14"/>
                  <a:gd name="T20" fmla="*/ 0 w 13"/>
                  <a:gd name="T21" fmla="*/ 5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4">
                    <a:moveTo>
                      <a:pt x="0" y="9"/>
                    </a:moveTo>
                    <a:lnTo>
                      <a:pt x="0" y="9"/>
                    </a:lnTo>
                    <a:lnTo>
                      <a:pt x="0" y="14"/>
                    </a:lnTo>
                    <a:lnTo>
                      <a:pt x="13" y="14"/>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03" name="Freeform 1243"/>
              <p:cNvSpPr>
                <a:spLocks/>
              </p:cNvSpPr>
              <p:nvPr/>
            </p:nvSpPr>
            <p:spPr bwMode="auto">
              <a:xfrm>
                <a:off x="3165" y="1400"/>
                <a:ext cx="7" cy="6"/>
              </a:xfrm>
              <a:custGeom>
                <a:avLst/>
                <a:gdLst>
                  <a:gd name="T0" fmla="*/ 0 w 13"/>
                  <a:gd name="T1" fmla="*/ 4 h 13"/>
                  <a:gd name="T2" fmla="*/ 0 w 13"/>
                  <a:gd name="T3" fmla="*/ 4 h 13"/>
                  <a:gd name="T4" fmla="*/ 0 w 13"/>
                  <a:gd name="T5" fmla="*/ 6 h 13"/>
                  <a:gd name="T6" fmla="*/ 7 w 13"/>
                  <a:gd name="T7" fmla="*/ 6 h 13"/>
                  <a:gd name="T8" fmla="*/ 7 w 13"/>
                  <a:gd name="T9" fmla="*/ 4 h 13"/>
                  <a:gd name="T10" fmla="*/ 7 w 13"/>
                  <a:gd name="T11" fmla="*/ 4 h 13"/>
                  <a:gd name="T12" fmla="*/ 7 w 13"/>
                  <a:gd name="T13" fmla="*/ 4 h 13"/>
                  <a:gd name="T14" fmla="*/ 6 w 13"/>
                  <a:gd name="T15" fmla="*/ 2 h 13"/>
                  <a:gd name="T16" fmla="*/ 4 w 13"/>
                  <a:gd name="T17" fmla="*/ 0 h 13"/>
                  <a:gd name="T18" fmla="*/ 1 w 13"/>
                  <a:gd name="T19" fmla="*/ 2 h 13"/>
                  <a:gd name="T20" fmla="*/ 0 w 13"/>
                  <a:gd name="T21" fmla="*/ 4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0" y="9"/>
                    </a:moveTo>
                    <a:lnTo>
                      <a:pt x="0" y="9"/>
                    </a:lnTo>
                    <a:lnTo>
                      <a:pt x="0" y="13"/>
                    </a:lnTo>
                    <a:lnTo>
                      <a:pt x="13" y="13"/>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04" name="Freeform 1244"/>
              <p:cNvSpPr>
                <a:spLocks/>
              </p:cNvSpPr>
              <p:nvPr/>
            </p:nvSpPr>
            <p:spPr bwMode="auto">
              <a:xfrm>
                <a:off x="3165" y="1397"/>
                <a:ext cx="7" cy="7"/>
              </a:xfrm>
              <a:custGeom>
                <a:avLst/>
                <a:gdLst>
                  <a:gd name="T0" fmla="*/ 0 w 13"/>
                  <a:gd name="T1" fmla="*/ 5 h 14"/>
                  <a:gd name="T2" fmla="*/ 0 w 13"/>
                  <a:gd name="T3" fmla="*/ 5 h 14"/>
                  <a:gd name="T4" fmla="*/ 0 w 13"/>
                  <a:gd name="T5" fmla="*/ 7 h 14"/>
                  <a:gd name="T6" fmla="*/ 7 w 13"/>
                  <a:gd name="T7" fmla="*/ 7 h 14"/>
                  <a:gd name="T8" fmla="*/ 7 w 13"/>
                  <a:gd name="T9" fmla="*/ 5 h 14"/>
                  <a:gd name="T10" fmla="*/ 7 w 13"/>
                  <a:gd name="T11" fmla="*/ 5 h 14"/>
                  <a:gd name="T12" fmla="*/ 7 w 13"/>
                  <a:gd name="T13" fmla="*/ 5 h 14"/>
                  <a:gd name="T14" fmla="*/ 6 w 13"/>
                  <a:gd name="T15" fmla="*/ 2 h 14"/>
                  <a:gd name="T16" fmla="*/ 4 w 13"/>
                  <a:gd name="T17" fmla="*/ 0 h 14"/>
                  <a:gd name="T18" fmla="*/ 1 w 13"/>
                  <a:gd name="T19" fmla="*/ 2 h 14"/>
                  <a:gd name="T20" fmla="*/ 0 w 13"/>
                  <a:gd name="T21" fmla="*/ 5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4">
                    <a:moveTo>
                      <a:pt x="0" y="9"/>
                    </a:moveTo>
                    <a:lnTo>
                      <a:pt x="0" y="9"/>
                    </a:lnTo>
                    <a:lnTo>
                      <a:pt x="0" y="14"/>
                    </a:lnTo>
                    <a:lnTo>
                      <a:pt x="13" y="14"/>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05" name="Freeform 1245"/>
              <p:cNvSpPr>
                <a:spLocks/>
              </p:cNvSpPr>
              <p:nvPr/>
            </p:nvSpPr>
            <p:spPr bwMode="auto">
              <a:xfrm>
                <a:off x="3165" y="1395"/>
                <a:ext cx="7" cy="6"/>
              </a:xfrm>
              <a:custGeom>
                <a:avLst/>
                <a:gdLst>
                  <a:gd name="T0" fmla="*/ 0 w 13"/>
                  <a:gd name="T1" fmla="*/ 4 h 13"/>
                  <a:gd name="T2" fmla="*/ 0 w 13"/>
                  <a:gd name="T3" fmla="*/ 4 h 13"/>
                  <a:gd name="T4" fmla="*/ 0 w 13"/>
                  <a:gd name="T5" fmla="*/ 6 h 13"/>
                  <a:gd name="T6" fmla="*/ 7 w 13"/>
                  <a:gd name="T7" fmla="*/ 6 h 13"/>
                  <a:gd name="T8" fmla="*/ 7 w 13"/>
                  <a:gd name="T9" fmla="*/ 4 h 13"/>
                  <a:gd name="T10" fmla="*/ 7 w 13"/>
                  <a:gd name="T11" fmla="*/ 4 h 13"/>
                  <a:gd name="T12" fmla="*/ 7 w 13"/>
                  <a:gd name="T13" fmla="*/ 4 h 13"/>
                  <a:gd name="T14" fmla="*/ 6 w 13"/>
                  <a:gd name="T15" fmla="*/ 2 h 13"/>
                  <a:gd name="T16" fmla="*/ 4 w 13"/>
                  <a:gd name="T17" fmla="*/ 0 h 13"/>
                  <a:gd name="T18" fmla="*/ 1 w 13"/>
                  <a:gd name="T19" fmla="*/ 2 h 13"/>
                  <a:gd name="T20" fmla="*/ 0 w 13"/>
                  <a:gd name="T21" fmla="*/ 4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0" y="9"/>
                    </a:moveTo>
                    <a:lnTo>
                      <a:pt x="0" y="9"/>
                    </a:lnTo>
                    <a:lnTo>
                      <a:pt x="0" y="13"/>
                    </a:lnTo>
                    <a:lnTo>
                      <a:pt x="13" y="13"/>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06" name="Freeform 1246"/>
              <p:cNvSpPr>
                <a:spLocks/>
              </p:cNvSpPr>
              <p:nvPr/>
            </p:nvSpPr>
            <p:spPr bwMode="auto">
              <a:xfrm>
                <a:off x="3165" y="1393"/>
                <a:ext cx="7" cy="7"/>
              </a:xfrm>
              <a:custGeom>
                <a:avLst/>
                <a:gdLst>
                  <a:gd name="T0" fmla="*/ 0 w 13"/>
                  <a:gd name="T1" fmla="*/ 5 h 13"/>
                  <a:gd name="T2" fmla="*/ 0 w 13"/>
                  <a:gd name="T3" fmla="*/ 5 h 13"/>
                  <a:gd name="T4" fmla="*/ 0 w 13"/>
                  <a:gd name="T5" fmla="*/ 7 h 13"/>
                  <a:gd name="T6" fmla="*/ 7 w 13"/>
                  <a:gd name="T7" fmla="*/ 7 h 13"/>
                  <a:gd name="T8" fmla="*/ 7 w 13"/>
                  <a:gd name="T9" fmla="*/ 5 h 13"/>
                  <a:gd name="T10" fmla="*/ 7 w 13"/>
                  <a:gd name="T11" fmla="*/ 5 h 13"/>
                  <a:gd name="T12" fmla="*/ 7 w 13"/>
                  <a:gd name="T13" fmla="*/ 5 h 13"/>
                  <a:gd name="T14" fmla="*/ 6 w 13"/>
                  <a:gd name="T15" fmla="*/ 2 h 13"/>
                  <a:gd name="T16" fmla="*/ 4 w 13"/>
                  <a:gd name="T17" fmla="*/ 0 h 13"/>
                  <a:gd name="T18" fmla="*/ 1 w 13"/>
                  <a:gd name="T19" fmla="*/ 2 h 13"/>
                  <a:gd name="T20" fmla="*/ 0 w 13"/>
                  <a:gd name="T21" fmla="*/ 5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0" y="10"/>
                    </a:moveTo>
                    <a:lnTo>
                      <a:pt x="0" y="10"/>
                    </a:lnTo>
                    <a:lnTo>
                      <a:pt x="0" y="13"/>
                    </a:lnTo>
                    <a:lnTo>
                      <a:pt x="13" y="13"/>
                    </a:lnTo>
                    <a:lnTo>
                      <a:pt x="13" y="10"/>
                    </a:lnTo>
                    <a:lnTo>
                      <a:pt x="12" y="4"/>
                    </a:lnTo>
                    <a:lnTo>
                      <a:pt x="7" y="0"/>
                    </a:lnTo>
                    <a:lnTo>
                      <a:pt x="2" y="4"/>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07" name="Freeform 1247"/>
              <p:cNvSpPr>
                <a:spLocks/>
              </p:cNvSpPr>
              <p:nvPr/>
            </p:nvSpPr>
            <p:spPr bwMode="auto">
              <a:xfrm>
                <a:off x="3165" y="1391"/>
                <a:ext cx="7" cy="7"/>
              </a:xfrm>
              <a:custGeom>
                <a:avLst/>
                <a:gdLst>
                  <a:gd name="T0" fmla="*/ 0 w 13"/>
                  <a:gd name="T1" fmla="*/ 4 h 15"/>
                  <a:gd name="T2" fmla="*/ 0 w 13"/>
                  <a:gd name="T3" fmla="*/ 4 h 15"/>
                  <a:gd name="T4" fmla="*/ 0 w 13"/>
                  <a:gd name="T5" fmla="*/ 7 h 15"/>
                  <a:gd name="T6" fmla="*/ 7 w 13"/>
                  <a:gd name="T7" fmla="*/ 7 h 15"/>
                  <a:gd name="T8" fmla="*/ 7 w 13"/>
                  <a:gd name="T9" fmla="*/ 4 h 15"/>
                  <a:gd name="T10" fmla="*/ 7 w 13"/>
                  <a:gd name="T11" fmla="*/ 4 h 15"/>
                  <a:gd name="T12" fmla="*/ 7 w 13"/>
                  <a:gd name="T13" fmla="*/ 4 h 15"/>
                  <a:gd name="T14" fmla="*/ 6 w 13"/>
                  <a:gd name="T15" fmla="*/ 2 h 15"/>
                  <a:gd name="T16" fmla="*/ 4 w 13"/>
                  <a:gd name="T17" fmla="*/ 0 h 15"/>
                  <a:gd name="T18" fmla="*/ 1 w 13"/>
                  <a:gd name="T19" fmla="*/ 2 h 15"/>
                  <a:gd name="T20" fmla="*/ 0 w 13"/>
                  <a:gd name="T21" fmla="*/ 4 h 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5">
                    <a:moveTo>
                      <a:pt x="0" y="9"/>
                    </a:moveTo>
                    <a:lnTo>
                      <a:pt x="0" y="9"/>
                    </a:lnTo>
                    <a:lnTo>
                      <a:pt x="0" y="15"/>
                    </a:lnTo>
                    <a:lnTo>
                      <a:pt x="13" y="15"/>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08" name="Freeform 1248"/>
              <p:cNvSpPr>
                <a:spLocks/>
              </p:cNvSpPr>
              <p:nvPr/>
            </p:nvSpPr>
            <p:spPr bwMode="auto">
              <a:xfrm>
                <a:off x="3165" y="1389"/>
                <a:ext cx="7" cy="6"/>
              </a:xfrm>
              <a:custGeom>
                <a:avLst/>
                <a:gdLst>
                  <a:gd name="T0" fmla="*/ 0 w 13"/>
                  <a:gd name="T1" fmla="*/ 4 h 13"/>
                  <a:gd name="T2" fmla="*/ 0 w 13"/>
                  <a:gd name="T3" fmla="*/ 4 h 13"/>
                  <a:gd name="T4" fmla="*/ 0 w 13"/>
                  <a:gd name="T5" fmla="*/ 6 h 13"/>
                  <a:gd name="T6" fmla="*/ 7 w 13"/>
                  <a:gd name="T7" fmla="*/ 6 h 13"/>
                  <a:gd name="T8" fmla="*/ 7 w 13"/>
                  <a:gd name="T9" fmla="*/ 4 h 13"/>
                  <a:gd name="T10" fmla="*/ 7 w 13"/>
                  <a:gd name="T11" fmla="*/ 4 h 13"/>
                  <a:gd name="T12" fmla="*/ 7 w 13"/>
                  <a:gd name="T13" fmla="*/ 4 h 13"/>
                  <a:gd name="T14" fmla="*/ 6 w 13"/>
                  <a:gd name="T15" fmla="*/ 2 h 13"/>
                  <a:gd name="T16" fmla="*/ 4 w 13"/>
                  <a:gd name="T17" fmla="*/ 0 h 13"/>
                  <a:gd name="T18" fmla="*/ 1 w 13"/>
                  <a:gd name="T19" fmla="*/ 2 h 13"/>
                  <a:gd name="T20" fmla="*/ 0 w 13"/>
                  <a:gd name="T21" fmla="*/ 4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0" y="9"/>
                    </a:moveTo>
                    <a:lnTo>
                      <a:pt x="0" y="9"/>
                    </a:lnTo>
                    <a:lnTo>
                      <a:pt x="0" y="13"/>
                    </a:lnTo>
                    <a:lnTo>
                      <a:pt x="13" y="13"/>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09" name="Freeform 1249"/>
              <p:cNvSpPr>
                <a:spLocks/>
              </p:cNvSpPr>
              <p:nvPr/>
            </p:nvSpPr>
            <p:spPr bwMode="auto">
              <a:xfrm>
                <a:off x="3165" y="1387"/>
                <a:ext cx="7" cy="6"/>
              </a:xfrm>
              <a:custGeom>
                <a:avLst/>
                <a:gdLst>
                  <a:gd name="T0" fmla="*/ 0 w 13"/>
                  <a:gd name="T1" fmla="*/ 5 h 12"/>
                  <a:gd name="T2" fmla="*/ 0 w 13"/>
                  <a:gd name="T3" fmla="*/ 5 h 12"/>
                  <a:gd name="T4" fmla="*/ 0 w 13"/>
                  <a:gd name="T5" fmla="*/ 6 h 12"/>
                  <a:gd name="T6" fmla="*/ 7 w 13"/>
                  <a:gd name="T7" fmla="*/ 6 h 12"/>
                  <a:gd name="T8" fmla="*/ 7 w 13"/>
                  <a:gd name="T9" fmla="*/ 5 h 12"/>
                  <a:gd name="T10" fmla="*/ 7 w 13"/>
                  <a:gd name="T11" fmla="*/ 5 h 12"/>
                  <a:gd name="T12" fmla="*/ 7 w 13"/>
                  <a:gd name="T13" fmla="*/ 5 h 12"/>
                  <a:gd name="T14" fmla="*/ 6 w 13"/>
                  <a:gd name="T15" fmla="*/ 2 h 12"/>
                  <a:gd name="T16" fmla="*/ 4 w 13"/>
                  <a:gd name="T17" fmla="*/ 0 h 12"/>
                  <a:gd name="T18" fmla="*/ 1 w 13"/>
                  <a:gd name="T19" fmla="*/ 2 h 12"/>
                  <a:gd name="T20" fmla="*/ 0 w 13"/>
                  <a:gd name="T21" fmla="*/ 5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2">
                    <a:moveTo>
                      <a:pt x="0" y="9"/>
                    </a:moveTo>
                    <a:lnTo>
                      <a:pt x="0" y="9"/>
                    </a:lnTo>
                    <a:lnTo>
                      <a:pt x="0" y="12"/>
                    </a:lnTo>
                    <a:lnTo>
                      <a:pt x="13" y="12"/>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10" name="Freeform 1250"/>
              <p:cNvSpPr>
                <a:spLocks/>
              </p:cNvSpPr>
              <p:nvPr/>
            </p:nvSpPr>
            <p:spPr bwMode="auto">
              <a:xfrm>
                <a:off x="3165" y="1384"/>
                <a:ext cx="7" cy="7"/>
              </a:xfrm>
              <a:custGeom>
                <a:avLst/>
                <a:gdLst>
                  <a:gd name="T0" fmla="*/ 0 w 13"/>
                  <a:gd name="T1" fmla="*/ 4 h 15"/>
                  <a:gd name="T2" fmla="*/ 0 w 13"/>
                  <a:gd name="T3" fmla="*/ 4 h 15"/>
                  <a:gd name="T4" fmla="*/ 0 w 13"/>
                  <a:gd name="T5" fmla="*/ 7 h 15"/>
                  <a:gd name="T6" fmla="*/ 7 w 13"/>
                  <a:gd name="T7" fmla="*/ 7 h 15"/>
                  <a:gd name="T8" fmla="*/ 7 w 13"/>
                  <a:gd name="T9" fmla="*/ 4 h 15"/>
                  <a:gd name="T10" fmla="*/ 7 w 13"/>
                  <a:gd name="T11" fmla="*/ 4 h 15"/>
                  <a:gd name="T12" fmla="*/ 7 w 13"/>
                  <a:gd name="T13" fmla="*/ 4 h 15"/>
                  <a:gd name="T14" fmla="*/ 6 w 13"/>
                  <a:gd name="T15" fmla="*/ 2 h 15"/>
                  <a:gd name="T16" fmla="*/ 4 w 13"/>
                  <a:gd name="T17" fmla="*/ 0 h 15"/>
                  <a:gd name="T18" fmla="*/ 1 w 13"/>
                  <a:gd name="T19" fmla="*/ 2 h 15"/>
                  <a:gd name="T20" fmla="*/ 0 w 13"/>
                  <a:gd name="T21" fmla="*/ 4 h 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5">
                    <a:moveTo>
                      <a:pt x="0" y="9"/>
                    </a:moveTo>
                    <a:lnTo>
                      <a:pt x="0" y="9"/>
                    </a:lnTo>
                    <a:lnTo>
                      <a:pt x="0" y="15"/>
                    </a:lnTo>
                    <a:lnTo>
                      <a:pt x="13" y="15"/>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11" name="Freeform 1251"/>
              <p:cNvSpPr>
                <a:spLocks/>
              </p:cNvSpPr>
              <p:nvPr/>
            </p:nvSpPr>
            <p:spPr bwMode="auto">
              <a:xfrm>
                <a:off x="3165" y="1382"/>
                <a:ext cx="7" cy="7"/>
              </a:xfrm>
              <a:custGeom>
                <a:avLst/>
                <a:gdLst>
                  <a:gd name="T0" fmla="*/ 0 w 13"/>
                  <a:gd name="T1" fmla="*/ 5 h 12"/>
                  <a:gd name="T2" fmla="*/ 0 w 13"/>
                  <a:gd name="T3" fmla="*/ 5 h 12"/>
                  <a:gd name="T4" fmla="*/ 0 w 13"/>
                  <a:gd name="T5" fmla="*/ 7 h 12"/>
                  <a:gd name="T6" fmla="*/ 7 w 13"/>
                  <a:gd name="T7" fmla="*/ 7 h 12"/>
                  <a:gd name="T8" fmla="*/ 7 w 13"/>
                  <a:gd name="T9" fmla="*/ 5 h 12"/>
                  <a:gd name="T10" fmla="*/ 7 w 13"/>
                  <a:gd name="T11" fmla="*/ 5 h 12"/>
                  <a:gd name="T12" fmla="*/ 7 w 13"/>
                  <a:gd name="T13" fmla="*/ 5 h 12"/>
                  <a:gd name="T14" fmla="*/ 6 w 13"/>
                  <a:gd name="T15" fmla="*/ 2 h 12"/>
                  <a:gd name="T16" fmla="*/ 4 w 13"/>
                  <a:gd name="T17" fmla="*/ 0 h 12"/>
                  <a:gd name="T18" fmla="*/ 1 w 13"/>
                  <a:gd name="T19" fmla="*/ 2 h 12"/>
                  <a:gd name="T20" fmla="*/ 0 w 13"/>
                  <a:gd name="T21" fmla="*/ 5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2">
                    <a:moveTo>
                      <a:pt x="0" y="9"/>
                    </a:moveTo>
                    <a:lnTo>
                      <a:pt x="0" y="9"/>
                    </a:lnTo>
                    <a:lnTo>
                      <a:pt x="0" y="12"/>
                    </a:lnTo>
                    <a:lnTo>
                      <a:pt x="13" y="12"/>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12" name="Freeform 1252"/>
              <p:cNvSpPr>
                <a:spLocks/>
              </p:cNvSpPr>
              <p:nvPr/>
            </p:nvSpPr>
            <p:spPr bwMode="auto">
              <a:xfrm>
                <a:off x="3165" y="1380"/>
                <a:ext cx="7" cy="7"/>
              </a:xfrm>
              <a:custGeom>
                <a:avLst/>
                <a:gdLst>
                  <a:gd name="T0" fmla="*/ 0 w 13"/>
                  <a:gd name="T1" fmla="*/ 4 h 15"/>
                  <a:gd name="T2" fmla="*/ 0 w 13"/>
                  <a:gd name="T3" fmla="*/ 4 h 15"/>
                  <a:gd name="T4" fmla="*/ 0 w 13"/>
                  <a:gd name="T5" fmla="*/ 7 h 15"/>
                  <a:gd name="T6" fmla="*/ 7 w 13"/>
                  <a:gd name="T7" fmla="*/ 7 h 15"/>
                  <a:gd name="T8" fmla="*/ 7 w 13"/>
                  <a:gd name="T9" fmla="*/ 4 h 15"/>
                  <a:gd name="T10" fmla="*/ 7 w 13"/>
                  <a:gd name="T11" fmla="*/ 4 h 15"/>
                  <a:gd name="T12" fmla="*/ 7 w 13"/>
                  <a:gd name="T13" fmla="*/ 4 h 15"/>
                  <a:gd name="T14" fmla="*/ 6 w 13"/>
                  <a:gd name="T15" fmla="*/ 2 h 15"/>
                  <a:gd name="T16" fmla="*/ 4 w 13"/>
                  <a:gd name="T17" fmla="*/ 0 h 15"/>
                  <a:gd name="T18" fmla="*/ 1 w 13"/>
                  <a:gd name="T19" fmla="*/ 2 h 15"/>
                  <a:gd name="T20" fmla="*/ 0 w 13"/>
                  <a:gd name="T21" fmla="*/ 4 h 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5">
                    <a:moveTo>
                      <a:pt x="0" y="9"/>
                    </a:moveTo>
                    <a:lnTo>
                      <a:pt x="0" y="9"/>
                    </a:lnTo>
                    <a:lnTo>
                      <a:pt x="0" y="15"/>
                    </a:lnTo>
                    <a:lnTo>
                      <a:pt x="13" y="15"/>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13" name="Freeform 1253"/>
              <p:cNvSpPr>
                <a:spLocks/>
              </p:cNvSpPr>
              <p:nvPr/>
            </p:nvSpPr>
            <p:spPr bwMode="auto">
              <a:xfrm>
                <a:off x="3165" y="1378"/>
                <a:ext cx="7" cy="6"/>
              </a:xfrm>
              <a:custGeom>
                <a:avLst/>
                <a:gdLst>
                  <a:gd name="T0" fmla="*/ 0 w 13"/>
                  <a:gd name="T1" fmla="*/ 5 h 12"/>
                  <a:gd name="T2" fmla="*/ 0 w 13"/>
                  <a:gd name="T3" fmla="*/ 5 h 12"/>
                  <a:gd name="T4" fmla="*/ 0 w 13"/>
                  <a:gd name="T5" fmla="*/ 6 h 12"/>
                  <a:gd name="T6" fmla="*/ 7 w 13"/>
                  <a:gd name="T7" fmla="*/ 6 h 12"/>
                  <a:gd name="T8" fmla="*/ 7 w 13"/>
                  <a:gd name="T9" fmla="*/ 5 h 12"/>
                  <a:gd name="T10" fmla="*/ 7 w 13"/>
                  <a:gd name="T11" fmla="*/ 5 h 12"/>
                  <a:gd name="T12" fmla="*/ 7 w 13"/>
                  <a:gd name="T13" fmla="*/ 5 h 12"/>
                  <a:gd name="T14" fmla="*/ 6 w 13"/>
                  <a:gd name="T15" fmla="*/ 2 h 12"/>
                  <a:gd name="T16" fmla="*/ 4 w 13"/>
                  <a:gd name="T17" fmla="*/ 0 h 12"/>
                  <a:gd name="T18" fmla="*/ 1 w 13"/>
                  <a:gd name="T19" fmla="*/ 2 h 12"/>
                  <a:gd name="T20" fmla="*/ 0 w 13"/>
                  <a:gd name="T21" fmla="*/ 5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2">
                    <a:moveTo>
                      <a:pt x="0" y="9"/>
                    </a:moveTo>
                    <a:lnTo>
                      <a:pt x="0" y="9"/>
                    </a:lnTo>
                    <a:lnTo>
                      <a:pt x="0" y="12"/>
                    </a:lnTo>
                    <a:lnTo>
                      <a:pt x="13" y="12"/>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14" name="Freeform 1254"/>
              <p:cNvSpPr>
                <a:spLocks/>
              </p:cNvSpPr>
              <p:nvPr/>
            </p:nvSpPr>
            <p:spPr bwMode="auto">
              <a:xfrm>
                <a:off x="3165" y="1376"/>
                <a:ext cx="7" cy="6"/>
              </a:xfrm>
              <a:custGeom>
                <a:avLst/>
                <a:gdLst>
                  <a:gd name="T0" fmla="*/ 0 w 13"/>
                  <a:gd name="T1" fmla="*/ 4 h 13"/>
                  <a:gd name="T2" fmla="*/ 0 w 13"/>
                  <a:gd name="T3" fmla="*/ 4 h 13"/>
                  <a:gd name="T4" fmla="*/ 0 w 13"/>
                  <a:gd name="T5" fmla="*/ 6 h 13"/>
                  <a:gd name="T6" fmla="*/ 7 w 13"/>
                  <a:gd name="T7" fmla="*/ 6 h 13"/>
                  <a:gd name="T8" fmla="*/ 7 w 13"/>
                  <a:gd name="T9" fmla="*/ 4 h 13"/>
                  <a:gd name="T10" fmla="*/ 7 w 13"/>
                  <a:gd name="T11" fmla="*/ 4 h 13"/>
                  <a:gd name="T12" fmla="*/ 7 w 13"/>
                  <a:gd name="T13" fmla="*/ 4 h 13"/>
                  <a:gd name="T14" fmla="*/ 6 w 13"/>
                  <a:gd name="T15" fmla="*/ 2 h 13"/>
                  <a:gd name="T16" fmla="*/ 4 w 13"/>
                  <a:gd name="T17" fmla="*/ 0 h 13"/>
                  <a:gd name="T18" fmla="*/ 1 w 13"/>
                  <a:gd name="T19" fmla="*/ 2 h 13"/>
                  <a:gd name="T20" fmla="*/ 0 w 13"/>
                  <a:gd name="T21" fmla="*/ 4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0" y="9"/>
                    </a:moveTo>
                    <a:lnTo>
                      <a:pt x="0" y="9"/>
                    </a:lnTo>
                    <a:lnTo>
                      <a:pt x="0" y="13"/>
                    </a:lnTo>
                    <a:lnTo>
                      <a:pt x="13" y="13"/>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15" name="Freeform 1255"/>
              <p:cNvSpPr>
                <a:spLocks/>
              </p:cNvSpPr>
              <p:nvPr/>
            </p:nvSpPr>
            <p:spPr bwMode="auto">
              <a:xfrm>
                <a:off x="3165" y="1373"/>
                <a:ext cx="7" cy="8"/>
              </a:xfrm>
              <a:custGeom>
                <a:avLst/>
                <a:gdLst>
                  <a:gd name="T0" fmla="*/ 0 w 13"/>
                  <a:gd name="T1" fmla="*/ 5 h 14"/>
                  <a:gd name="T2" fmla="*/ 0 w 13"/>
                  <a:gd name="T3" fmla="*/ 5 h 14"/>
                  <a:gd name="T4" fmla="*/ 0 w 13"/>
                  <a:gd name="T5" fmla="*/ 8 h 14"/>
                  <a:gd name="T6" fmla="*/ 7 w 13"/>
                  <a:gd name="T7" fmla="*/ 8 h 14"/>
                  <a:gd name="T8" fmla="*/ 7 w 13"/>
                  <a:gd name="T9" fmla="*/ 5 h 14"/>
                  <a:gd name="T10" fmla="*/ 7 w 13"/>
                  <a:gd name="T11" fmla="*/ 5 h 14"/>
                  <a:gd name="T12" fmla="*/ 7 w 13"/>
                  <a:gd name="T13" fmla="*/ 5 h 14"/>
                  <a:gd name="T14" fmla="*/ 6 w 13"/>
                  <a:gd name="T15" fmla="*/ 2 h 14"/>
                  <a:gd name="T16" fmla="*/ 4 w 13"/>
                  <a:gd name="T17" fmla="*/ 0 h 14"/>
                  <a:gd name="T18" fmla="*/ 1 w 13"/>
                  <a:gd name="T19" fmla="*/ 2 h 14"/>
                  <a:gd name="T20" fmla="*/ 0 w 13"/>
                  <a:gd name="T21" fmla="*/ 5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4">
                    <a:moveTo>
                      <a:pt x="0" y="9"/>
                    </a:moveTo>
                    <a:lnTo>
                      <a:pt x="0" y="9"/>
                    </a:lnTo>
                    <a:lnTo>
                      <a:pt x="0" y="14"/>
                    </a:lnTo>
                    <a:lnTo>
                      <a:pt x="13" y="14"/>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16" name="Freeform 1256"/>
              <p:cNvSpPr>
                <a:spLocks/>
              </p:cNvSpPr>
              <p:nvPr/>
            </p:nvSpPr>
            <p:spPr bwMode="auto">
              <a:xfrm>
                <a:off x="3165" y="1372"/>
                <a:ext cx="7" cy="6"/>
              </a:xfrm>
              <a:custGeom>
                <a:avLst/>
                <a:gdLst>
                  <a:gd name="T0" fmla="*/ 0 w 13"/>
                  <a:gd name="T1" fmla="*/ 4 h 13"/>
                  <a:gd name="T2" fmla="*/ 0 w 13"/>
                  <a:gd name="T3" fmla="*/ 4 h 13"/>
                  <a:gd name="T4" fmla="*/ 0 w 13"/>
                  <a:gd name="T5" fmla="*/ 6 h 13"/>
                  <a:gd name="T6" fmla="*/ 7 w 13"/>
                  <a:gd name="T7" fmla="*/ 6 h 13"/>
                  <a:gd name="T8" fmla="*/ 7 w 13"/>
                  <a:gd name="T9" fmla="*/ 4 h 13"/>
                  <a:gd name="T10" fmla="*/ 7 w 13"/>
                  <a:gd name="T11" fmla="*/ 4 h 13"/>
                  <a:gd name="T12" fmla="*/ 7 w 13"/>
                  <a:gd name="T13" fmla="*/ 4 h 13"/>
                  <a:gd name="T14" fmla="*/ 6 w 13"/>
                  <a:gd name="T15" fmla="*/ 2 h 13"/>
                  <a:gd name="T16" fmla="*/ 4 w 13"/>
                  <a:gd name="T17" fmla="*/ 0 h 13"/>
                  <a:gd name="T18" fmla="*/ 1 w 13"/>
                  <a:gd name="T19" fmla="*/ 2 h 13"/>
                  <a:gd name="T20" fmla="*/ 0 w 13"/>
                  <a:gd name="T21" fmla="*/ 4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0" y="9"/>
                    </a:moveTo>
                    <a:lnTo>
                      <a:pt x="0" y="9"/>
                    </a:lnTo>
                    <a:lnTo>
                      <a:pt x="0" y="13"/>
                    </a:lnTo>
                    <a:lnTo>
                      <a:pt x="13" y="13"/>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17" name="Freeform 1257"/>
              <p:cNvSpPr>
                <a:spLocks/>
              </p:cNvSpPr>
              <p:nvPr/>
            </p:nvSpPr>
            <p:spPr bwMode="auto">
              <a:xfrm>
                <a:off x="3165" y="1370"/>
                <a:ext cx="7" cy="9"/>
              </a:xfrm>
              <a:custGeom>
                <a:avLst/>
                <a:gdLst>
                  <a:gd name="T0" fmla="*/ 4 w 13"/>
                  <a:gd name="T1" fmla="*/ 0 h 19"/>
                  <a:gd name="T2" fmla="*/ 0 w 13"/>
                  <a:gd name="T3" fmla="*/ 5 h 19"/>
                  <a:gd name="T4" fmla="*/ 0 w 13"/>
                  <a:gd name="T5" fmla="*/ 6 h 19"/>
                  <a:gd name="T6" fmla="*/ 7 w 13"/>
                  <a:gd name="T7" fmla="*/ 6 h 19"/>
                  <a:gd name="T8" fmla="*/ 7 w 13"/>
                  <a:gd name="T9" fmla="*/ 5 h 19"/>
                  <a:gd name="T10" fmla="*/ 4 w 13"/>
                  <a:gd name="T11" fmla="*/ 9 h 19"/>
                  <a:gd name="T12" fmla="*/ 7 w 13"/>
                  <a:gd name="T13" fmla="*/ 5 h 19"/>
                  <a:gd name="T14" fmla="*/ 6 w 13"/>
                  <a:gd name="T15" fmla="*/ 2 h 19"/>
                  <a:gd name="T16" fmla="*/ 4 w 13"/>
                  <a:gd name="T17" fmla="*/ 0 h 19"/>
                  <a:gd name="T18" fmla="*/ 1 w 13"/>
                  <a:gd name="T19" fmla="*/ 2 h 19"/>
                  <a:gd name="T20" fmla="*/ 0 w 13"/>
                  <a:gd name="T21" fmla="*/ 5 h 19"/>
                  <a:gd name="T22" fmla="*/ 4 w 13"/>
                  <a:gd name="T23" fmla="*/ 0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19">
                    <a:moveTo>
                      <a:pt x="7" y="0"/>
                    </a:moveTo>
                    <a:lnTo>
                      <a:pt x="0" y="10"/>
                    </a:lnTo>
                    <a:lnTo>
                      <a:pt x="0" y="13"/>
                    </a:lnTo>
                    <a:lnTo>
                      <a:pt x="13" y="13"/>
                    </a:lnTo>
                    <a:lnTo>
                      <a:pt x="13" y="10"/>
                    </a:lnTo>
                    <a:lnTo>
                      <a:pt x="7" y="19"/>
                    </a:lnTo>
                    <a:lnTo>
                      <a:pt x="13" y="10"/>
                    </a:lnTo>
                    <a:lnTo>
                      <a:pt x="12" y="4"/>
                    </a:lnTo>
                    <a:lnTo>
                      <a:pt x="7" y="0"/>
                    </a:lnTo>
                    <a:lnTo>
                      <a:pt x="2" y="4"/>
                    </a:lnTo>
                    <a:lnTo>
                      <a:pt x="0" y="10"/>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18" name="Freeform 1258"/>
              <p:cNvSpPr>
                <a:spLocks/>
              </p:cNvSpPr>
              <p:nvPr/>
            </p:nvSpPr>
            <p:spPr bwMode="auto">
              <a:xfrm>
                <a:off x="3168" y="1370"/>
                <a:ext cx="36" cy="9"/>
              </a:xfrm>
              <a:custGeom>
                <a:avLst/>
                <a:gdLst>
                  <a:gd name="T0" fmla="*/ 33 w 72"/>
                  <a:gd name="T1" fmla="*/ 0 h 19"/>
                  <a:gd name="T2" fmla="*/ 33 w 72"/>
                  <a:gd name="T3" fmla="*/ 0 h 19"/>
                  <a:gd name="T4" fmla="*/ 0 w 72"/>
                  <a:gd name="T5" fmla="*/ 0 h 19"/>
                  <a:gd name="T6" fmla="*/ 0 w 72"/>
                  <a:gd name="T7" fmla="*/ 9 h 19"/>
                  <a:gd name="T8" fmla="*/ 33 w 72"/>
                  <a:gd name="T9" fmla="*/ 9 h 19"/>
                  <a:gd name="T10" fmla="*/ 33 w 72"/>
                  <a:gd name="T11" fmla="*/ 9 h 19"/>
                  <a:gd name="T12" fmla="*/ 33 w 72"/>
                  <a:gd name="T13" fmla="*/ 9 h 19"/>
                  <a:gd name="T14" fmla="*/ 35 w 72"/>
                  <a:gd name="T15" fmla="*/ 7 h 19"/>
                  <a:gd name="T16" fmla="*/ 36 w 72"/>
                  <a:gd name="T17" fmla="*/ 5 h 19"/>
                  <a:gd name="T18" fmla="*/ 35 w 72"/>
                  <a:gd name="T19" fmla="*/ 2 h 19"/>
                  <a:gd name="T20" fmla="*/ 33 w 72"/>
                  <a:gd name="T21" fmla="*/ 0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2" h="19">
                    <a:moveTo>
                      <a:pt x="65" y="0"/>
                    </a:moveTo>
                    <a:lnTo>
                      <a:pt x="65" y="0"/>
                    </a:lnTo>
                    <a:lnTo>
                      <a:pt x="0" y="0"/>
                    </a:lnTo>
                    <a:lnTo>
                      <a:pt x="0" y="19"/>
                    </a:lnTo>
                    <a:lnTo>
                      <a:pt x="65" y="19"/>
                    </a:lnTo>
                    <a:lnTo>
                      <a:pt x="70" y="15"/>
                    </a:lnTo>
                    <a:lnTo>
                      <a:pt x="72" y="10"/>
                    </a:lnTo>
                    <a:lnTo>
                      <a:pt x="70" y="4"/>
                    </a:lnTo>
                    <a:lnTo>
                      <a:pt x="6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19" name="Freeform 1259"/>
              <p:cNvSpPr>
                <a:spLocks/>
              </p:cNvSpPr>
              <p:nvPr/>
            </p:nvSpPr>
            <p:spPr bwMode="auto">
              <a:xfrm>
                <a:off x="3201" y="1369"/>
                <a:ext cx="37" cy="10"/>
              </a:xfrm>
              <a:custGeom>
                <a:avLst/>
                <a:gdLst>
                  <a:gd name="T0" fmla="*/ 37 w 73"/>
                  <a:gd name="T1" fmla="*/ 5 h 20"/>
                  <a:gd name="T2" fmla="*/ 34 w 73"/>
                  <a:gd name="T3" fmla="*/ 0 h 20"/>
                  <a:gd name="T4" fmla="*/ 0 w 73"/>
                  <a:gd name="T5" fmla="*/ 1 h 20"/>
                  <a:gd name="T6" fmla="*/ 0 w 73"/>
                  <a:gd name="T7" fmla="*/ 10 h 20"/>
                  <a:gd name="T8" fmla="*/ 34 w 73"/>
                  <a:gd name="T9" fmla="*/ 9 h 20"/>
                  <a:gd name="T10" fmla="*/ 30 w 73"/>
                  <a:gd name="T11" fmla="*/ 5 h 20"/>
                  <a:gd name="T12" fmla="*/ 34 w 73"/>
                  <a:gd name="T13" fmla="*/ 9 h 20"/>
                  <a:gd name="T14" fmla="*/ 36 w 73"/>
                  <a:gd name="T15" fmla="*/ 7 h 20"/>
                  <a:gd name="T16" fmla="*/ 37 w 73"/>
                  <a:gd name="T17" fmla="*/ 5 h 20"/>
                  <a:gd name="T18" fmla="*/ 36 w 73"/>
                  <a:gd name="T19" fmla="*/ 2 h 20"/>
                  <a:gd name="T20" fmla="*/ 34 w 73"/>
                  <a:gd name="T21" fmla="*/ 0 h 20"/>
                  <a:gd name="T22" fmla="*/ 37 w 73"/>
                  <a:gd name="T23" fmla="*/ 5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3" h="20">
                    <a:moveTo>
                      <a:pt x="73" y="9"/>
                    </a:moveTo>
                    <a:lnTo>
                      <a:pt x="67" y="0"/>
                    </a:lnTo>
                    <a:lnTo>
                      <a:pt x="0" y="1"/>
                    </a:lnTo>
                    <a:lnTo>
                      <a:pt x="0" y="20"/>
                    </a:lnTo>
                    <a:lnTo>
                      <a:pt x="67" y="18"/>
                    </a:lnTo>
                    <a:lnTo>
                      <a:pt x="60" y="9"/>
                    </a:lnTo>
                    <a:lnTo>
                      <a:pt x="67" y="18"/>
                    </a:lnTo>
                    <a:lnTo>
                      <a:pt x="72" y="14"/>
                    </a:lnTo>
                    <a:lnTo>
                      <a:pt x="73" y="9"/>
                    </a:lnTo>
                    <a:lnTo>
                      <a:pt x="72" y="3"/>
                    </a:lnTo>
                    <a:lnTo>
                      <a:pt x="67" y="0"/>
                    </a:lnTo>
                    <a:lnTo>
                      <a:pt x="73"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20" name="Freeform 1260"/>
              <p:cNvSpPr>
                <a:spLocks/>
              </p:cNvSpPr>
              <p:nvPr/>
            </p:nvSpPr>
            <p:spPr bwMode="auto">
              <a:xfrm>
                <a:off x="3231" y="1373"/>
                <a:ext cx="7" cy="7"/>
              </a:xfrm>
              <a:custGeom>
                <a:avLst/>
                <a:gdLst>
                  <a:gd name="T0" fmla="*/ 7 w 13"/>
                  <a:gd name="T1" fmla="*/ 3 h 12"/>
                  <a:gd name="T2" fmla="*/ 7 w 13"/>
                  <a:gd name="T3" fmla="*/ 3 h 12"/>
                  <a:gd name="T4" fmla="*/ 7 w 13"/>
                  <a:gd name="T5" fmla="*/ 0 h 12"/>
                  <a:gd name="T6" fmla="*/ 0 w 13"/>
                  <a:gd name="T7" fmla="*/ 0 h 12"/>
                  <a:gd name="T8" fmla="*/ 0 w 13"/>
                  <a:gd name="T9" fmla="*/ 3 h 12"/>
                  <a:gd name="T10" fmla="*/ 0 w 13"/>
                  <a:gd name="T11" fmla="*/ 3 h 12"/>
                  <a:gd name="T12" fmla="*/ 0 w 13"/>
                  <a:gd name="T13" fmla="*/ 3 h 12"/>
                  <a:gd name="T14" fmla="*/ 1 w 13"/>
                  <a:gd name="T15" fmla="*/ 6 h 12"/>
                  <a:gd name="T16" fmla="*/ 4 w 13"/>
                  <a:gd name="T17" fmla="*/ 7 h 12"/>
                  <a:gd name="T18" fmla="*/ 6 w 13"/>
                  <a:gd name="T19" fmla="*/ 6 h 12"/>
                  <a:gd name="T20" fmla="*/ 7 w 13"/>
                  <a:gd name="T21" fmla="*/ 3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2">
                    <a:moveTo>
                      <a:pt x="13" y="5"/>
                    </a:moveTo>
                    <a:lnTo>
                      <a:pt x="13" y="5"/>
                    </a:lnTo>
                    <a:lnTo>
                      <a:pt x="13" y="0"/>
                    </a:lnTo>
                    <a:lnTo>
                      <a:pt x="0" y="0"/>
                    </a:lnTo>
                    <a:lnTo>
                      <a:pt x="0" y="5"/>
                    </a:lnTo>
                    <a:lnTo>
                      <a:pt x="2" y="11"/>
                    </a:lnTo>
                    <a:lnTo>
                      <a:pt x="7" y="12"/>
                    </a:lnTo>
                    <a:lnTo>
                      <a:pt x="12" y="11"/>
                    </a:lnTo>
                    <a:lnTo>
                      <a:pt x="1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21" name="Freeform 1261"/>
              <p:cNvSpPr>
                <a:spLocks/>
              </p:cNvSpPr>
              <p:nvPr/>
            </p:nvSpPr>
            <p:spPr bwMode="auto">
              <a:xfrm>
                <a:off x="3231" y="1376"/>
                <a:ext cx="7" cy="5"/>
              </a:xfrm>
              <a:custGeom>
                <a:avLst/>
                <a:gdLst>
                  <a:gd name="T0" fmla="*/ 7 w 13"/>
                  <a:gd name="T1" fmla="*/ 2 h 11"/>
                  <a:gd name="T2" fmla="*/ 7 w 13"/>
                  <a:gd name="T3" fmla="*/ 2 h 11"/>
                  <a:gd name="T4" fmla="*/ 7 w 13"/>
                  <a:gd name="T5" fmla="*/ 0 h 11"/>
                  <a:gd name="T6" fmla="*/ 0 w 13"/>
                  <a:gd name="T7" fmla="*/ 0 h 11"/>
                  <a:gd name="T8" fmla="*/ 0 w 13"/>
                  <a:gd name="T9" fmla="*/ 2 h 11"/>
                  <a:gd name="T10" fmla="*/ 0 w 13"/>
                  <a:gd name="T11" fmla="*/ 2 h 11"/>
                  <a:gd name="T12" fmla="*/ 0 w 13"/>
                  <a:gd name="T13" fmla="*/ 2 h 11"/>
                  <a:gd name="T14" fmla="*/ 1 w 13"/>
                  <a:gd name="T15" fmla="*/ 4 h 11"/>
                  <a:gd name="T16" fmla="*/ 4 w 13"/>
                  <a:gd name="T17" fmla="*/ 5 h 11"/>
                  <a:gd name="T18" fmla="*/ 6 w 13"/>
                  <a:gd name="T19" fmla="*/ 4 h 11"/>
                  <a:gd name="T20" fmla="*/ 7 w 13"/>
                  <a:gd name="T21" fmla="*/ 2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1">
                    <a:moveTo>
                      <a:pt x="13" y="4"/>
                    </a:moveTo>
                    <a:lnTo>
                      <a:pt x="13" y="4"/>
                    </a:lnTo>
                    <a:lnTo>
                      <a:pt x="13" y="0"/>
                    </a:lnTo>
                    <a:lnTo>
                      <a:pt x="0" y="0"/>
                    </a:lnTo>
                    <a:lnTo>
                      <a:pt x="0" y="4"/>
                    </a:lnTo>
                    <a:lnTo>
                      <a:pt x="2" y="9"/>
                    </a:lnTo>
                    <a:lnTo>
                      <a:pt x="7" y="11"/>
                    </a:lnTo>
                    <a:lnTo>
                      <a:pt x="12" y="9"/>
                    </a:lnTo>
                    <a:lnTo>
                      <a:pt x="1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22" name="Freeform 1262"/>
              <p:cNvSpPr>
                <a:spLocks/>
              </p:cNvSpPr>
              <p:nvPr/>
            </p:nvSpPr>
            <p:spPr bwMode="auto">
              <a:xfrm>
                <a:off x="3231" y="1378"/>
                <a:ext cx="7" cy="6"/>
              </a:xfrm>
              <a:custGeom>
                <a:avLst/>
                <a:gdLst>
                  <a:gd name="T0" fmla="*/ 7 w 13"/>
                  <a:gd name="T1" fmla="*/ 3 h 12"/>
                  <a:gd name="T2" fmla="*/ 7 w 13"/>
                  <a:gd name="T3" fmla="*/ 3 h 12"/>
                  <a:gd name="T4" fmla="*/ 7 w 13"/>
                  <a:gd name="T5" fmla="*/ 0 h 12"/>
                  <a:gd name="T6" fmla="*/ 0 w 13"/>
                  <a:gd name="T7" fmla="*/ 0 h 12"/>
                  <a:gd name="T8" fmla="*/ 0 w 13"/>
                  <a:gd name="T9" fmla="*/ 3 h 12"/>
                  <a:gd name="T10" fmla="*/ 0 w 13"/>
                  <a:gd name="T11" fmla="*/ 3 h 12"/>
                  <a:gd name="T12" fmla="*/ 0 w 13"/>
                  <a:gd name="T13" fmla="*/ 3 h 12"/>
                  <a:gd name="T14" fmla="*/ 1 w 13"/>
                  <a:gd name="T15" fmla="*/ 6 h 12"/>
                  <a:gd name="T16" fmla="*/ 4 w 13"/>
                  <a:gd name="T17" fmla="*/ 6 h 12"/>
                  <a:gd name="T18" fmla="*/ 6 w 13"/>
                  <a:gd name="T19" fmla="*/ 6 h 12"/>
                  <a:gd name="T20" fmla="*/ 7 w 13"/>
                  <a:gd name="T21" fmla="*/ 3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2">
                    <a:moveTo>
                      <a:pt x="13" y="5"/>
                    </a:moveTo>
                    <a:lnTo>
                      <a:pt x="13" y="5"/>
                    </a:lnTo>
                    <a:lnTo>
                      <a:pt x="13" y="0"/>
                    </a:lnTo>
                    <a:lnTo>
                      <a:pt x="0" y="0"/>
                    </a:lnTo>
                    <a:lnTo>
                      <a:pt x="0" y="5"/>
                    </a:lnTo>
                    <a:lnTo>
                      <a:pt x="2" y="11"/>
                    </a:lnTo>
                    <a:lnTo>
                      <a:pt x="7" y="12"/>
                    </a:lnTo>
                    <a:lnTo>
                      <a:pt x="12" y="11"/>
                    </a:lnTo>
                    <a:lnTo>
                      <a:pt x="1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23" name="Freeform 1263"/>
              <p:cNvSpPr>
                <a:spLocks/>
              </p:cNvSpPr>
              <p:nvPr/>
            </p:nvSpPr>
            <p:spPr bwMode="auto">
              <a:xfrm>
                <a:off x="3231" y="1381"/>
                <a:ext cx="7" cy="5"/>
              </a:xfrm>
              <a:custGeom>
                <a:avLst/>
                <a:gdLst>
                  <a:gd name="T0" fmla="*/ 7 w 13"/>
                  <a:gd name="T1" fmla="*/ 2 h 11"/>
                  <a:gd name="T2" fmla="*/ 7 w 13"/>
                  <a:gd name="T3" fmla="*/ 2 h 11"/>
                  <a:gd name="T4" fmla="*/ 7 w 13"/>
                  <a:gd name="T5" fmla="*/ 0 h 11"/>
                  <a:gd name="T6" fmla="*/ 0 w 13"/>
                  <a:gd name="T7" fmla="*/ 0 h 11"/>
                  <a:gd name="T8" fmla="*/ 0 w 13"/>
                  <a:gd name="T9" fmla="*/ 2 h 11"/>
                  <a:gd name="T10" fmla="*/ 0 w 13"/>
                  <a:gd name="T11" fmla="*/ 2 h 11"/>
                  <a:gd name="T12" fmla="*/ 0 w 13"/>
                  <a:gd name="T13" fmla="*/ 2 h 11"/>
                  <a:gd name="T14" fmla="*/ 1 w 13"/>
                  <a:gd name="T15" fmla="*/ 4 h 11"/>
                  <a:gd name="T16" fmla="*/ 4 w 13"/>
                  <a:gd name="T17" fmla="*/ 5 h 11"/>
                  <a:gd name="T18" fmla="*/ 6 w 13"/>
                  <a:gd name="T19" fmla="*/ 4 h 11"/>
                  <a:gd name="T20" fmla="*/ 7 w 13"/>
                  <a:gd name="T21" fmla="*/ 2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1">
                    <a:moveTo>
                      <a:pt x="13" y="4"/>
                    </a:moveTo>
                    <a:lnTo>
                      <a:pt x="13" y="4"/>
                    </a:lnTo>
                    <a:lnTo>
                      <a:pt x="13" y="0"/>
                    </a:lnTo>
                    <a:lnTo>
                      <a:pt x="0" y="0"/>
                    </a:lnTo>
                    <a:lnTo>
                      <a:pt x="0" y="4"/>
                    </a:lnTo>
                    <a:lnTo>
                      <a:pt x="2" y="9"/>
                    </a:lnTo>
                    <a:lnTo>
                      <a:pt x="7" y="11"/>
                    </a:lnTo>
                    <a:lnTo>
                      <a:pt x="12" y="9"/>
                    </a:lnTo>
                    <a:lnTo>
                      <a:pt x="1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24" name="Freeform 1264"/>
              <p:cNvSpPr>
                <a:spLocks/>
              </p:cNvSpPr>
              <p:nvPr/>
            </p:nvSpPr>
            <p:spPr bwMode="auto">
              <a:xfrm>
                <a:off x="3231" y="1382"/>
                <a:ext cx="7" cy="6"/>
              </a:xfrm>
              <a:custGeom>
                <a:avLst/>
                <a:gdLst>
                  <a:gd name="T0" fmla="*/ 7 w 13"/>
                  <a:gd name="T1" fmla="*/ 2 h 11"/>
                  <a:gd name="T2" fmla="*/ 7 w 13"/>
                  <a:gd name="T3" fmla="*/ 2 h 11"/>
                  <a:gd name="T4" fmla="*/ 7 w 13"/>
                  <a:gd name="T5" fmla="*/ 0 h 11"/>
                  <a:gd name="T6" fmla="*/ 0 w 13"/>
                  <a:gd name="T7" fmla="*/ 0 h 11"/>
                  <a:gd name="T8" fmla="*/ 0 w 13"/>
                  <a:gd name="T9" fmla="*/ 2 h 11"/>
                  <a:gd name="T10" fmla="*/ 0 w 13"/>
                  <a:gd name="T11" fmla="*/ 2 h 11"/>
                  <a:gd name="T12" fmla="*/ 0 w 13"/>
                  <a:gd name="T13" fmla="*/ 2 h 11"/>
                  <a:gd name="T14" fmla="*/ 1 w 13"/>
                  <a:gd name="T15" fmla="*/ 5 h 11"/>
                  <a:gd name="T16" fmla="*/ 4 w 13"/>
                  <a:gd name="T17" fmla="*/ 6 h 11"/>
                  <a:gd name="T18" fmla="*/ 6 w 13"/>
                  <a:gd name="T19" fmla="*/ 5 h 11"/>
                  <a:gd name="T20" fmla="*/ 7 w 13"/>
                  <a:gd name="T21" fmla="*/ 2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1">
                    <a:moveTo>
                      <a:pt x="13" y="3"/>
                    </a:moveTo>
                    <a:lnTo>
                      <a:pt x="13" y="3"/>
                    </a:lnTo>
                    <a:lnTo>
                      <a:pt x="13" y="0"/>
                    </a:lnTo>
                    <a:lnTo>
                      <a:pt x="0" y="0"/>
                    </a:lnTo>
                    <a:lnTo>
                      <a:pt x="0" y="3"/>
                    </a:lnTo>
                    <a:lnTo>
                      <a:pt x="2" y="9"/>
                    </a:lnTo>
                    <a:lnTo>
                      <a:pt x="7" y="11"/>
                    </a:lnTo>
                    <a:lnTo>
                      <a:pt x="12" y="9"/>
                    </a:lnTo>
                    <a:lnTo>
                      <a:pt x="1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25" name="Freeform 1265"/>
              <p:cNvSpPr>
                <a:spLocks/>
              </p:cNvSpPr>
              <p:nvPr/>
            </p:nvSpPr>
            <p:spPr bwMode="auto">
              <a:xfrm>
                <a:off x="3231" y="1384"/>
                <a:ext cx="7" cy="7"/>
              </a:xfrm>
              <a:custGeom>
                <a:avLst/>
                <a:gdLst>
                  <a:gd name="T0" fmla="*/ 7 w 13"/>
                  <a:gd name="T1" fmla="*/ 3 h 13"/>
                  <a:gd name="T2" fmla="*/ 7 w 13"/>
                  <a:gd name="T3" fmla="*/ 3 h 13"/>
                  <a:gd name="T4" fmla="*/ 7 w 13"/>
                  <a:gd name="T5" fmla="*/ 0 h 13"/>
                  <a:gd name="T6" fmla="*/ 0 w 13"/>
                  <a:gd name="T7" fmla="*/ 0 h 13"/>
                  <a:gd name="T8" fmla="*/ 0 w 13"/>
                  <a:gd name="T9" fmla="*/ 3 h 13"/>
                  <a:gd name="T10" fmla="*/ 0 w 13"/>
                  <a:gd name="T11" fmla="*/ 3 h 13"/>
                  <a:gd name="T12" fmla="*/ 0 w 13"/>
                  <a:gd name="T13" fmla="*/ 3 h 13"/>
                  <a:gd name="T14" fmla="*/ 1 w 13"/>
                  <a:gd name="T15" fmla="*/ 6 h 13"/>
                  <a:gd name="T16" fmla="*/ 4 w 13"/>
                  <a:gd name="T17" fmla="*/ 7 h 13"/>
                  <a:gd name="T18" fmla="*/ 6 w 13"/>
                  <a:gd name="T19" fmla="*/ 6 h 13"/>
                  <a:gd name="T20" fmla="*/ 7 w 13"/>
                  <a:gd name="T21" fmla="*/ 3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13" y="6"/>
                    </a:moveTo>
                    <a:lnTo>
                      <a:pt x="13" y="6"/>
                    </a:lnTo>
                    <a:lnTo>
                      <a:pt x="13" y="0"/>
                    </a:lnTo>
                    <a:lnTo>
                      <a:pt x="0" y="0"/>
                    </a:lnTo>
                    <a:lnTo>
                      <a:pt x="0" y="6"/>
                    </a:lnTo>
                    <a:lnTo>
                      <a:pt x="2" y="11"/>
                    </a:lnTo>
                    <a:lnTo>
                      <a:pt x="7" y="13"/>
                    </a:lnTo>
                    <a:lnTo>
                      <a:pt x="12" y="11"/>
                    </a:lnTo>
                    <a:lnTo>
                      <a:pt x="1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26" name="Freeform 1266"/>
              <p:cNvSpPr>
                <a:spLocks/>
              </p:cNvSpPr>
              <p:nvPr/>
            </p:nvSpPr>
            <p:spPr bwMode="auto">
              <a:xfrm>
                <a:off x="3231" y="1387"/>
                <a:ext cx="7" cy="5"/>
              </a:xfrm>
              <a:custGeom>
                <a:avLst/>
                <a:gdLst>
                  <a:gd name="T0" fmla="*/ 7 w 13"/>
                  <a:gd name="T1" fmla="*/ 1 h 11"/>
                  <a:gd name="T2" fmla="*/ 7 w 13"/>
                  <a:gd name="T3" fmla="*/ 1 h 11"/>
                  <a:gd name="T4" fmla="*/ 7 w 13"/>
                  <a:gd name="T5" fmla="*/ 0 h 11"/>
                  <a:gd name="T6" fmla="*/ 0 w 13"/>
                  <a:gd name="T7" fmla="*/ 0 h 11"/>
                  <a:gd name="T8" fmla="*/ 0 w 13"/>
                  <a:gd name="T9" fmla="*/ 1 h 11"/>
                  <a:gd name="T10" fmla="*/ 0 w 13"/>
                  <a:gd name="T11" fmla="*/ 1 h 11"/>
                  <a:gd name="T12" fmla="*/ 0 w 13"/>
                  <a:gd name="T13" fmla="*/ 1 h 11"/>
                  <a:gd name="T14" fmla="*/ 1 w 13"/>
                  <a:gd name="T15" fmla="*/ 4 h 11"/>
                  <a:gd name="T16" fmla="*/ 4 w 13"/>
                  <a:gd name="T17" fmla="*/ 5 h 11"/>
                  <a:gd name="T18" fmla="*/ 6 w 13"/>
                  <a:gd name="T19" fmla="*/ 4 h 11"/>
                  <a:gd name="T20" fmla="*/ 7 w 13"/>
                  <a:gd name="T21" fmla="*/ 1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1">
                    <a:moveTo>
                      <a:pt x="13" y="3"/>
                    </a:moveTo>
                    <a:lnTo>
                      <a:pt x="13" y="3"/>
                    </a:lnTo>
                    <a:lnTo>
                      <a:pt x="13" y="0"/>
                    </a:lnTo>
                    <a:lnTo>
                      <a:pt x="0" y="0"/>
                    </a:lnTo>
                    <a:lnTo>
                      <a:pt x="0" y="3"/>
                    </a:lnTo>
                    <a:lnTo>
                      <a:pt x="2" y="9"/>
                    </a:lnTo>
                    <a:lnTo>
                      <a:pt x="7" y="11"/>
                    </a:lnTo>
                    <a:lnTo>
                      <a:pt x="12" y="9"/>
                    </a:lnTo>
                    <a:lnTo>
                      <a:pt x="1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27" name="Freeform 1267"/>
              <p:cNvSpPr>
                <a:spLocks/>
              </p:cNvSpPr>
              <p:nvPr/>
            </p:nvSpPr>
            <p:spPr bwMode="auto">
              <a:xfrm>
                <a:off x="3231" y="1389"/>
                <a:ext cx="7" cy="6"/>
              </a:xfrm>
              <a:custGeom>
                <a:avLst/>
                <a:gdLst>
                  <a:gd name="T0" fmla="*/ 7 w 13"/>
                  <a:gd name="T1" fmla="*/ 3 h 13"/>
                  <a:gd name="T2" fmla="*/ 7 w 13"/>
                  <a:gd name="T3" fmla="*/ 3 h 13"/>
                  <a:gd name="T4" fmla="*/ 7 w 13"/>
                  <a:gd name="T5" fmla="*/ 0 h 13"/>
                  <a:gd name="T6" fmla="*/ 0 w 13"/>
                  <a:gd name="T7" fmla="*/ 0 h 13"/>
                  <a:gd name="T8" fmla="*/ 0 w 13"/>
                  <a:gd name="T9" fmla="*/ 3 h 13"/>
                  <a:gd name="T10" fmla="*/ 0 w 13"/>
                  <a:gd name="T11" fmla="*/ 3 h 13"/>
                  <a:gd name="T12" fmla="*/ 0 w 13"/>
                  <a:gd name="T13" fmla="*/ 3 h 13"/>
                  <a:gd name="T14" fmla="*/ 1 w 13"/>
                  <a:gd name="T15" fmla="*/ 5 h 13"/>
                  <a:gd name="T16" fmla="*/ 4 w 13"/>
                  <a:gd name="T17" fmla="*/ 6 h 13"/>
                  <a:gd name="T18" fmla="*/ 6 w 13"/>
                  <a:gd name="T19" fmla="*/ 5 h 13"/>
                  <a:gd name="T20" fmla="*/ 7 w 13"/>
                  <a:gd name="T21" fmla="*/ 3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13" y="6"/>
                    </a:moveTo>
                    <a:lnTo>
                      <a:pt x="13" y="6"/>
                    </a:lnTo>
                    <a:lnTo>
                      <a:pt x="13" y="0"/>
                    </a:lnTo>
                    <a:lnTo>
                      <a:pt x="0" y="0"/>
                    </a:lnTo>
                    <a:lnTo>
                      <a:pt x="0" y="6"/>
                    </a:lnTo>
                    <a:lnTo>
                      <a:pt x="2" y="11"/>
                    </a:lnTo>
                    <a:lnTo>
                      <a:pt x="7" y="13"/>
                    </a:lnTo>
                    <a:lnTo>
                      <a:pt x="12" y="11"/>
                    </a:lnTo>
                    <a:lnTo>
                      <a:pt x="1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28" name="Freeform 1268"/>
              <p:cNvSpPr>
                <a:spLocks/>
              </p:cNvSpPr>
              <p:nvPr/>
            </p:nvSpPr>
            <p:spPr bwMode="auto">
              <a:xfrm>
                <a:off x="3231" y="1391"/>
                <a:ext cx="7" cy="6"/>
              </a:xfrm>
              <a:custGeom>
                <a:avLst/>
                <a:gdLst>
                  <a:gd name="T0" fmla="*/ 7 w 13"/>
                  <a:gd name="T1" fmla="*/ 2 h 11"/>
                  <a:gd name="T2" fmla="*/ 7 w 13"/>
                  <a:gd name="T3" fmla="*/ 2 h 11"/>
                  <a:gd name="T4" fmla="*/ 7 w 13"/>
                  <a:gd name="T5" fmla="*/ 0 h 11"/>
                  <a:gd name="T6" fmla="*/ 0 w 13"/>
                  <a:gd name="T7" fmla="*/ 0 h 11"/>
                  <a:gd name="T8" fmla="*/ 0 w 13"/>
                  <a:gd name="T9" fmla="*/ 2 h 11"/>
                  <a:gd name="T10" fmla="*/ 0 w 13"/>
                  <a:gd name="T11" fmla="*/ 2 h 11"/>
                  <a:gd name="T12" fmla="*/ 0 w 13"/>
                  <a:gd name="T13" fmla="*/ 2 h 11"/>
                  <a:gd name="T14" fmla="*/ 1 w 13"/>
                  <a:gd name="T15" fmla="*/ 5 h 11"/>
                  <a:gd name="T16" fmla="*/ 4 w 13"/>
                  <a:gd name="T17" fmla="*/ 6 h 11"/>
                  <a:gd name="T18" fmla="*/ 6 w 13"/>
                  <a:gd name="T19" fmla="*/ 5 h 11"/>
                  <a:gd name="T20" fmla="*/ 7 w 13"/>
                  <a:gd name="T21" fmla="*/ 2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1">
                    <a:moveTo>
                      <a:pt x="13" y="3"/>
                    </a:moveTo>
                    <a:lnTo>
                      <a:pt x="13" y="3"/>
                    </a:lnTo>
                    <a:lnTo>
                      <a:pt x="13" y="0"/>
                    </a:lnTo>
                    <a:lnTo>
                      <a:pt x="0" y="0"/>
                    </a:lnTo>
                    <a:lnTo>
                      <a:pt x="0" y="3"/>
                    </a:lnTo>
                    <a:lnTo>
                      <a:pt x="2" y="9"/>
                    </a:lnTo>
                    <a:lnTo>
                      <a:pt x="7" y="11"/>
                    </a:lnTo>
                    <a:lnTo>
                      <a:pt x="12" y="9"/>
                    </a:lnTo>
                    <a:lnTo>
                      <a:pt x="1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29" name="Freeform 1269"/>
              <p:cNvSpPr>
                <a:spLocks/>
              </p:cNvSpPr>
              <p:nvPr/>
            </p:nvSpPr>
            <p:spPr bwMode="auto">
              <a:xfrm>
                <a:off x="3231" y="1393"/>
                <a:ext cx="7" cy="6"/>
              </a:xfrm>
              <a:custGeom>
                <a:avLst/>
                <a:gdLst>
                  <a:gd name="T0" fmla="*/ 7 w 13"/>
                  <a:gd name="T1" fmla="*/ 2 h 11"/>
                  <a:gd name="T2" fmla="*/ 7 w 13"/>
                  <a:gd name="T3" fmla="*/ 2 h 11"/>
                  <a:gd name="T4" fmla="*/ 7 w 13"/>
                  <a:gd name="T5" fmla="*/ 0 h 11"/>
                  <a:gd name="T6" fmla="*/ 0 w 13"/>
                  <a:gd name="T7" fmla="*/ 0 h 11"/>
                  <a:gd name="T8" fmla="*/ 0 w 13"/>
                  <a:gd name="T9" fmla="*/ 2 h 11"/>
                  <a:gd name="T10" fmla="*/ 0 w 13"/>
                  <a:gd name="T11" fmla="*/ 2 h 11"/>
                  <a:gd name="T12" fmla="*/ 0 w 13"/>
                  <a:gd name="T13" fmla="*/ 2 h 11"/>
                  <a:gd name="T14" fmla="*/ 1 w 13"/>
                  <a:gd name="T15" fmla="*/ 5 h 11"/>
                  <a:gd name="T16" fmla="*/ 4 w 13"/>
                  <a:gd name="T17" fmla="*/ 6 h 11"/>
                  <a:gd name="T18" fmla="*/ 6 w 13"/>
                  <a:gd name="T19" fmla="*/ 5 h 11"/>
                  <a:gd name="T20" fmla="*/ 7 w 13"/>
                  <a:gd name="T21" fmla="*/ 2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1">
                    <a:moveTo>
                      <a:pt x="13" y="4"/>
                    </a:moveTo>
                    <a:lnTo>
                      <a:pt x="13" y="4"/>
                    </a:lnTo>
                    <a:lnTo>
                      <a:pt x="13" y="0"/>
                    </a:lnTo>
                    <a:lnTo>
                      <a:pt x="0" y="0"/>
                    </a:lnTo>
                    <a:lnTo>
                      <a:pt x="0" y="4"/>
                    </a:lnTo>
                    <a:lnTo>
                      <a:pt x="2" y="10"/>
                    </a:lnTo>
                    <a:lnTo>
                      <a:pt x="7" y="11"/>
                    </a:lnTo>
                    <a:lnTo>
                      <a:pt x="12" y="10"/>
                    </a:lnTo>
                    <a:lnTo>
                      <a:pt x="1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30" name="Freeform 1270"/>
              <p:cNvSpPr>
                <a:spLocks/>
              </p:cNvSpPr>
              <p:nvPr/>
            </p:nvSpPr>
            <p:spPr bwMode="auto">
              <a:xfrm>
                <a:off x="3231" y="1395"/>
                <a:ext cx="7" cy="6"/>
              </a:xfrm>
              <a:custGeom>
                <a:avLst/>
                <a:gdLst>
                  <a:gd name="T0" fmla="*/ 7 w 13"/>
                  <a:gd name="T1" fmla="*/ 3 h 13"/>
                  <a:gd name="T2" fmla="*/ 7 w 13"/>
                  <a:gd name="T3" fmla="*/ 3 h 13"/>
                  <a:gd name="T4" fmla="*/ 7 w 13"/>
                  <a:gd name="T5" fmla="*/ 0 h 13"/>
                  <a:gd name="T6" fmla="*/ 0 w 13"/>
                  <a:gd name="T7" fmla="*/ 0 h 13"/>
                  <a:gd name="T8" fmla="*/ 0 w 13"/>
                  <a:gd name="T9" fmla="*/ 3 h 13"/>
                  <a:gd name="T10" fmla="*/ 0 w 13"/>
                  <a:gd name="T11" fmla="*/ 3 h 13"/>
                  <a:gd name="T12" fmla="*/ 0 w 13"/>
                  <a:gd name="T13" fmla="*/ 3 h 13"/>
                  <a:gd name="T14" fmla="*/ 1 w 13"/>
                  <a:gd name="T15" fmla="*/ 5 h 13"/>
                  <a:gd name="T16" fmla="*/ 4 w 13"/>
                  <a:gd name="T17" fmla="*/ 6 h 13"/>
                  <a:gd name="T18" fmla="*/ 6 w 13"/>
                  <a:gd name="T19" fmla="*/ 5 h 13"/>
                  <a:gd name="T20" fmla="*/ 7 w 13"/>
                  <a:gd name="T21" fmla="*/ 3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13" y="6"/>
                    </a:moveTo>
                    <a:lnTo>
                      <a:pt x="13" y="6"/>
                    </a:lnTo>
                    <a:lnTo>
                      <a:pt x="13" y="0"/>
                    </a:lnTo>
                    <a:lnTo>
                      <a:pt x="0" y="0"/>
                    </a:lnTo>
                    <a:lnTo>
                      <a:pt x="0" y="6"/>
                    </a:lnTo>
                    <a:lnTo>
                      <a:pt x="2" y="11"/>
                    </a:lnTo>
                    <a:lnTo>
                      <a:pt x="7" y="13"/>
                    </a:lnTo>
                    <a:lnTo>
                      <a:pt x="12" y="11"/>
                    </a:lnTo>
                    <a:lnTo>
                      <a:pt x="1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31" name="Freeform 1271"/>
              <p:cNvSpPr>
                <a:spLocks/>
              </p:cNvSpPr>
              <p:nvPr/>
            </p:nvSpPr>
            <p:spPr bwMode="auto">
              <a:xfrm>
                <a:off x="3231" y="1398"/>
                <a:ext cx="7" cy="5"/>
              </a:xfrm>
              <a:custGeom>
                <a:avLst/>
                <a:gdLst>
                  <a:gd name="T0" fmla="*/ 7 w 13"/>
                  <a:gd name="T1" fmla="*/ 2 h 10"/>
                  <a:gd name="T2" fmla="*/ 7 w 13"/>
                  <a:gd name="T3" fmla="*/ 2 h 10"/>
                  <a:gd name="T4" fmla="*/ 7 w 13"/>
                  <a:gd name="T5" fmla="*/ 0 h 10"/>
                  <a:gd name="T6" fmla="*/ 0 w 13"/>
                  <a:gd name="T7" fmla="*/ 0 h 10"/>
                  <a:gd name="T8" fmla="*/ 0 w 13"/>
                  <a:gd name="T9" fmla="*/ 2 h 10"/>
                  <a:gd name="T10" fmla="*/ 0 w 13"/>
                  <a:gd name="T11" fmla="*/ 2 h 10"/>
                  <a:gd name="T12" fmla="*/ 0 w 13"/>
                  <a:gd name="T13" fmla="*/ 2 h 10"/>
                  <a:gd name="T14" fmla="*/ 1 w 13"/>
                  <a:gd name="T15" fmla="*/ 5 h 10"/>
                  <a:gd name="T16" fmla="*/ 4 w 13"/>
                  <a:gd name="T17" fmla="*/ 5 h 10"/>
                  <a:gd name="T18" fmla="*/ 6 w 13"/>
                  <a:gd name="T19" fmla="*/ 5 h 10"/>
                  <a:gd name="T20" fmla="*/ 7 w 13"/>
                  <a:gd name="T21" fmla="*/ 2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0">
                    <a:moveTo>
                      <a:pt x="13" y="3"/>
                    </a:moveTo>
                    <a:lnTo>
                      <a:pt x="13" y="3"/>
                    </a:lnTo>
                    <a:lnTo>
                      <a:pt x="13" y="0"/>
                    </a:lnTo>
                    <a:lnTo>
                      <a:pt x="0" y="0"/>
                    </a:lnTo>
                    <a:lnTo>
                      <a:pt x="0" y="3"/>
                    </a:lnTo>
                    <a:lnTo>
                      <a:pt x="2" y="9"/>
                    </a:lnTo>
                    <a:lnTo>
                      <a:pt x="7" y="10"/>
                    </a:lnTo>
                    <a:lnTo>
                      <a:pt x="12" y="9"/>
                    </a:lnTo>
                    <a:lnTo>
                      <a:pt x="1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32" name="Freeform 1272"/>
              <p:cNvSpPr>
                <a:spLocks/>
              </p:cNvSpPr>
              <p:nvPr/>
            </p:nvSpPr>
            <p:spPr bwMode="auto">
              <a:xfrm>
                <a:off x="3231" y="1400"/>
                <a:ext cx="7" cy="5"/>
              </a:xfrm>
              <a:custGeom>
                <a:avLst/>
                <a:gdLst>
                  <a:gd name="T0" fmla="*/ 7 w 13"/>
                  <a:gd name="T1" fmla="*/ 2 h 11"/>
                  <a:gd name="T2" fmla="*/ 7 w 13"/>
                  <a:gd name="T3" fmla="*/ 2 h 11"/>
                  <a:gd name="T4" fmla="*/ 7 w 13"/>
                  <a:gd name="T5" fmla="*/ 0 h 11"/>
                  <a:gd name="T6" fmla="*/ 0 w 13"/>
                  <a:gd name="T7" fmla="*/ 0 h 11"/>
                  <a:gd name="T8" fmla="*/ 0 w 13"/>
                  <a:gd name="T9" fmla="*/ 2 h 11"/>
                  <a:gd name="T10" fmla="*/ 0 w 13"/>
                  <a:gd name="T11" fmla="*/ 2 h 11"/>
                  <a:gd name="T12" fmla="*/ 0 w 13"/>
                  <a:gd name="T13" fmla="*/ 2 h 11"/>
                  <a:gd name="T14" fmla="*/ 1 w 13"/>
                  <a:gd name="T15" fmla="*/ 4 h 11"/>
                  <a:gd name="T16" fmla="*/ 4 w 13"/>
                  <a:gd name="T17" fmla="*/ 5 h 11"/>
                  <a:gd name="T18" fmla="*/ 6 w 13"/>
                  <a:gd name="T19" fmla="*/ 4 h 11"/>
                  <a:gd name="T20" fmla="*/ 7 w 13"/>
                  <a:gd name="T21" fmla="*/ 2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1">
                    <a:moveTo>
                      <a:pt x="13" y="4"/>
                    </a:moveTo>
                    <a:lnTo>
                      <a:pt x="13" y="4"/>
                    </a:lnTo>
                    <a:lnTo>
                      <a:pt x="13" y="0"/>
                    </a:lnTo>
                    <a:lnTo>
                      <a:pt x="0" y="0"/>
                    </a:lnTo>
                    <a:lnTo>
                      <a:pt x="0" y="4"/>
                    </a:lnTo>
                    <a:lnTo>
                      <a:pt x="2" y="9"/>
                    </a:lnTo>
                    <a:lnTo>
                      <a:pt x="7" y="11"/>
                    </a:lnTo>
                    <a:lnTo>
                      <a:pt x="12" y="9"/>
                    </a:lnTo>
                    <a:lnTo>
                      <a:pt x="1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33" name="Freeform 1273"/>
              <p:cNvSpPr>
                <a:spLocks/>
              </p:cNvSpPr>
              <p:nvPr/>
            </p:nvSpPr>
            <p:spPr bwMode="auto">
              <a:xfrm>
                <a:off x="3231" y="1401"/>
                <a:ext cx="7" cy="7"/>
              </a:xfrm>
              <a:custGeom>
                <a:avLst/>
                <a:gdLst>
                  <a:gd name="T0" fmla="*/ 7 w 13"/>
                  <a:gd name="T1" fmla="*/ 3 h 12"/>
                  <a:gd name="T2" fmla="*/ 7 w 13"/>
                  <a:gd name="T3" fmla="*/ 3 h 12"/>
                  <a:gd name="T4" fmla="*/ 7 w 13"/>
                  <a:gd name="T5" fmla="*/ 0 h 12"/>
                  <a:gd name="T6" fmla="*/ 0 w 13"/>
                  <a:gd name="T7" fmla="*/ 0 h 12"/>
                  <a:gd name="T8" fmla="*/ 0 w 13"/>
                  <a:gd name="T9" fmla="*/ 3 h 12"/>
                  <a:gd name="T10" fmla="*/ 0 w 13"/>
                  <a:gd name="T11" fmla="*/ 3 h 12"/>
                  <a:gd name="T12" fmla="*/ 0 w 13"/>
                  <a:gd name="T13" fmla="*/ 3 h 12"/>
                  <a:gd name="T14" fmla="*/ 1 w 13"/>
                  <a:gd name="T15" fmla="*/ 6 h 12"/>
                  <a:gd name="T16" fmla="*/ 4 w 13"/>
                  <a:gd name="T17" fmla="*/ 7 h 12"/>
                  <a:gd name="T18" fmla="*/ 6 w 13"/>
                  <a:gd name="T19" fmla="*/ 6 h 12"/>
                  <a:gd name="T20" fmla="*/ 7 w 13"/>
                  <a:gd name="T21" fmla="*/ 3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2">
                    <a:moveTo>
                      <a:pt x="13" y="5"/>
                    </a:moveTo>
                    <a:lnTo>
                      <a:pt x="13" y="5"/>
                    </a:lnTo>
                    <a:lnTo>
                      <a:pt x="13" y="0"/>
                    </a:lnTo>
                    <a:lnTo>
                      <a:pt x="0" y="0"/>
                    </a:lnTo>
                    <a:lnTo>
                      <a:pt x="0" y="5"/>
                    </a:lnTo>
                    <a:lnTo>
                      <a:pt x="2" y="11"/>
                    </a:lnTo>
                    <a:lnTo>
                      <a:pt x="7" y="12"/>
                    </a:lnTo>
                    <a:lnTo>
                      <a:pt x="12" y="11"/>
                    </a:lnTo>
                    <a:lnTo>
                      <a:pt x="1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34" name="Freeform 1274"/>
              <p:cNvSpPr>
                <a:spLocks/>
              </p:cNvSpPr>
              <p:nvPr/>
            </p:nvSpPr>
            <p:spPr bwMode="auto">
              <a:xfrm>
                <a:off x="3231" y="1404"/>
                <a:ext cx="7" cy="6"/>
              </a:xfrm>
              <a:custGeom>
                <a:avLst/>
                <a:gdLst>
                  <a:gd name="T0" fmla="*/ 7 w 13"/>
                  <a:gd name="T1" fmla="*/ 2 h 11"/>
                  <a:gd name="T2" fmla="*/ 7 w 13"/>
                  <a:gd name="T3" fmla="*/ 2 h 11"/>
                  <a:gd name="T4" fmla="*/ 7 w 13"/>
                  <a:gd name="T5" fmla="*/ 0 h 11"/>
                  <a:gd name="T6" fmla="*/ 0 w 13"/>
                  <a:gd name="T7" fmla="*/ 0 h 11"/>
                  <a:gd name="T8" fmla="*/ 0 w 13"/>
                  <a:gd name="T9" fmla="*/ 2 h 11"/>
                  <a:gd name="T10" fmla="*/ 0 w 13"/>
                  <a:gd name="T11" fmla="*/ 2 h 11"/>
                  <a:gd name="T12" fmla="*/ 0 w 13"/>
                  <a:gd name="T13" fmla="*/ 2 h 11"/>
                  <a:gd name="T14" fmla="*/ 1 w 13"/>
                  <a:gd name="T15" fmla="*/ 5 h 11"/>
                  <a:gd name="T16" fmla="*/ 4 w 13"/>
                  <a:gd name="T17" fmla="*/ 6 h 11"/>
                  <a:gd name="T18" fmla="*/ 6 w 13"/>
                  <a:gd name="T19" fmla="*/ 5 h 11"/>
                  <a:gd name="T20" fmla="*/ 7 w 13"/>
                  <a:gd name="T21" fmla="*/ 2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1">
                    <a:moveTo>
                      <a:pt x="13" y="4"/>
                    </a:moveTo>
                    <a:lnTo>
                      <a:pt x="13" y="4"/>
                    </a:lnTo>
                    <a:lnTo>
                      <a:pt x="13" y="0"/>
                    </a:lnTo>
                    <a:lnTo>
                      <a:pt x="0" y="0"/>
                    </a:lnTo>
                    <a:lnTo>
                      <a:pt x="0" y="4"/>
                    </a:lnTo>
                    <a:lnTo>
                      <a:pt x="2" y="9"/>
                    </a:lnTo>
                    <a:lnTo>
                      <a:pt x="7" y="11"/>
                    </a:lnTo>
                    <a:lnTo>
                      <a:pt x="12" y="9"/>
                    </a:lnTo>
                    <a:lnTo>
                      <a:pt x="1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35" name="Freeform 1275"/>
              <p:cNvSpPr>
                <a:spLocks/>
              </p:cNvSpPr>
              <p:nvPr/>
            </p:nvSpPr>
            <p:spPr bwMode="auto">
              <a:xfrm>
                <a:off x="3231" y="1406"/>
                <a:ext cx="7" cy="6"/>
              </a:xfrm>
              <a:custGeom>
                <a:avLst/>
                <a:gdLst>
                  <a:gd name="T0" fmla="*/ 7 w 13"/>
                  <a:gd name="T1" fmla="*/ 3 h 12"/>
                  <a:gd name="T2" fmla="*/ 7 w 13"/>
                  <a:gd name="T3" fmla="*/ 3 h 12"/>
                  <a:gd name="T4" fmla="*/ 7 w 13"/>
                  <a:gd name="T5" fmla="*/ 0 h 12"/>
                  <a:gd name="T6" fmla="*/ 0 w 13"/>
                  <a:gd name="T7" fmla="*/ 0 h 12"/>
                  <a:gd name="T8" fmla="*/ 0 w 13"/>
                  <a:gd name="T9" fmla="*/ 3 h 12"/>
                  <a:gd name="T10" fmla="*/ 0 w 13"/>
                  <a:gd name="T11" fmla="*/ 3 h 12"/>
                  <a:gd name="T12" fmla="*/ 0 w 13"/>
                  <a:gd name="T13" fmla="*/ 3 h 12"/>
                  <a:gd name="T14" fmla="*/ 1 w 13"/>
                  <a:gd name="T15" fmla="*/ 6 h 12"/>
                  <a:gd name="T16" fmla="*/ 4 w 13"/>
                  <a:gd name="T17" fmla="*/ 6 h 12"/>
                  <a:gd name="T18" fmla="*/ 6 w 13"/>
                  <a:gd name="T19" fmla="*/ 6 h 12"/>
                  <a:gd name="T20" fmla="*/ 7 w 13"/>
                  <a:gd name="T21" fmla="*/ 3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2">
                    <a:moveTo>
                      <a:pt x="13" y="5"/>
                    </a:moveTo>
                    <a:lnTo>
                      <a:pt x="13" y="5"/>
                    </a:lnTo>
                    <a:lnTo>
                      <a:pt x="13" y="0"/>
                    </a:lnTo>
                    <a:lnTo>
                      <a:pt x="0" y="0"/>
                    </a:lnTo>
                    <a:lnTo>
                      <a:pt x="0" y="5"/>
                    </a:lnTo>
                    <a:lnTo>
                      <a:pt x="2" y="11"/>
                    </a:lnTo>
                    <a:lnTo>
                      <a:pt x="7" y="12"/>
                    </a:lnTo>
                    <a:lnTo>
                      <a:pt x="12" y="11"/>
                    </a:lnTo>
                    <a:lnTo>
                      <a:pt x="1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36" name="Freeform 1276"/>
              <p:cNvSpPr>
                <a:spLocks/>
              </p:cNvSpPr>
              <p:nvPr/>
            </p:nvSpPr>
            <p:spPr bwMode="auto">
              <a:xfrm>
                <a:off x="3231" y="1409"/>
                <a:ext cx="7" cy="5"/>
              </a:xfrm>
              <a:custGeom>
                <a:avLst/>
                <a:gdLst>
                  <a:gd name="T0" fmla="*/ 7 w 13"/>
                  <a:gd name="T1" fmla="*/ 2 h 11"/>
                  <a:gd name="T2" fmla="*/ 7 w 13"/>
                  <a:gd name="T3" fmla="*/ 2 h 11"/>
                  <a:gd name="T4" fmla="*/ 7 w 13"/>
                  <a:gd name="T5" fmla="*/ 0 h 11"/>
                  <a:gd name="T6" fmla="*/ 0 w 13"/>
                  <a:gd name="T7" fmla="*/ 0 h 11"/>
                  <a:gd name="T8" fmla="*/ 0 w 13"/>
                  <a:gd name="T9" fmla="*/ 2 h 11"/>
                  <a:gd name="T10" fmla="*/ 0 w 13"/>
                  <a:gd name="T11" fmla="*/ 2 h 11"/>
                  <a:gd name="T12" fmla="*/ 0 w 13"/>
                  <a:gd name="T13" fmla="*/ 2 h 11"/>
                  <a:gd name="T14" fmla="*/ 1 w 13"/>
                  <a:gd name="T15" fmla="*/ 4 h 11"/>
                  <a:gd name="T16" fmla="*/ 4 w 13"/>
                  <a:gd name="T17" fmla="*/ 5 h 11"/>
                  <a:gd name="T18" fmla="*/ 6 w 13"/>
                  <a:gd name="T19" fmla="*/ 4 h 11"/>
                  <a:gd name="T20" fmla="*/ 7 w 13"/>
                  <a:gd name="T21" fmla="*/ 2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1">
                    <a:moveTo>
                      <a:pt x="13" y="4"/>
                    </a:moveTo>
                    <a:lnTo>
                      <a:pt x="13" y="4"/>
                    </a:lnTo>
                    <a:lnTo>
                      <a:pt x="13" y="0"/>
                    </a:lnTo>
                    <a:lnTo>
                      <a:pt x="0" y="0"/>
                    </a:lnTo>
                    <a:lnTo>
                      <a:pt x="0" y="4"/>
                    </a:lnTo>
                    <a:lnTo>
                      <a:pt x="2" y="9"/>
                    </a:lnTo>
                    <a:lnTo>
                      <a:pt x="7" y="11"/>
                    </a:lnTo>
                    <a:lnTo>
                      <a:pt x="12" y="9"/>
                    </a:lnTo>
                    <a:lnTo>
                      <a:pt x="1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37" name="Freeform 1277"/>
              <p:cNvSpPr>
                <a:spLocks/>
              </p:cNvSpPr>
              <p:nvPr/>
            </p:nvSpPr>
            <p:spPr bwMode="auto">
              <a:xfrm>
                <a:off x="3231" y="1410"/>
                <a:ext cx="7" cy="6"/>
              </a:xfrm>
              <a:custGeom>
                <a:avLst/>
                <a:gdLst>
                  <a:gd name="T0" fmla="*/ 7 w 13"/>
                  <a:gd name="T1" fmla="*/ 2 h 11"/>
                  <a:gd name="T2" fmla="*/ 7 w 13"/>
                  <a:gd name="T3" fmla="*/ 2 h 11"/>
                  <a:gd name="T4" fmla="*/ 7 w 13"/>
                  <a:gd name="T5" fmla="*/ 0 h 11"/>
                  <a:gd name="T6" fmla="*/ 0 w 13"/>
                  <a:gd name="T7" fmla="*/ 0 h 11"/>
                  <a:gd name="T8" fmla="*/ 0 w 13"/>
                  <a:gd name="T9" fmla="*/ 2 h 11"/>
                  <a:gd name="T10" fmla="*/ 0 w 13"/>
                  <a:gd name="T11" fmla="*/ 2 h 11"/>
                  <a:gd name="T12" fmla="*/ 0 w 13"/>
                  <a:gd name="T13" fmla="*/ 2 h 11"/>
                  <a:gd name="T14" fmla="*/ 1 w 13"/>
                  <a:gd name="T15" fmla="*/ 5 h 11"/>
                  <a:gd name="T16" fmla="*/ 4 w 13"/>
                  <a:gd name="T17" fmla="*/ 6 h 11"/>
                  <a:gd name="T18" fmla="*/ 6 w 13"/>
                  <a:gd name="T19" fmla="*/ 5 h 11"/>
                  <a:gd name="T20" fmla="*/ 7 w 13"/>
                  <a:gd name="T21" fmla="*/ 2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1">
                    <a:moveTo>
                      <a:pt x="13" y="3"/>
                    </a:moveTo>
                    <a:lnTo>
                      <a:pt x="13" y="3"/>
                    </a:lnTo>
                    <a:lnTo>
                      <a:pt x="13" y="0"/>
                    </a:lnTo>
                    <a:lnTo>
                      <a:pt x="0" y="0"/>
                    </a:lnTo>
                    <a:lnTo>
                      <a:pt x="0" y="3"/>
                    </a:lnTo>
                    <a:lnTo>
                      <a:pt x="2" y="9"/>
                    </a:lnTo>
                    <a:lnTo>
                      <a:pt x="7" y="11"/>
                    </a:lnTo>
                    <a:lnTo>
                      <a:pt x="12" y="9"/>
                    </a:lnTo>
                    <a:lnTo>
                      <a:pt x="1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38" name="Freeform 1278"/>
              <p:cNvSpPr>
                <a:spLocks/>
              </p:cNvSpPr>
              <p:nvPr/>
            </p:nvSpPr>
            <p:spPr bwMode="auto">
              <a:xfrm>
                <a:off x="3231" y="1412"/>
                <a:ext cx="7" cy="7"/>
              </a:xfrm>
              <a:custGeom>
                <a:avLst/>
                <a:gdLst>
                  <a:gd name="T0" fmla="*/ 7 w 13"/>
                  <a:gd name="T1" fmla="*/ 3 h 13"/>
                  <a:gd name="T2" fmla="*/ 7 w 13"/>
                  <a:gd name="T3" fmla="*/ 3 h 13"/>
                  <a:gd name="T4" fmla="*/ 7 w 13"/>
                  <a:gd name="T5" fmla="*/ 0 h 13"/>
                  <a:gd name="T6" fmla="*/ 0 w 13"/>
                  <a:gd name="T7" fmla="*/ 0 h 13"/>
                  <a:gd name="T8" fmla="*/ 0 w 13"/>
                  <a:gd name="T9" fmla="*/ 3 h 13"/>
                  <a:gd name="T10" fmla="*/ 0 w 13"/>
                  <a:gd name="T11" fmla="*/ 3 h 13"/>
                  <a:gd name="T12" fmla="*/ 0 w 13"/>
                  <a:gd name="T13" fmla="*/ 3 h 13"/>
                  <a:gd name="T14" fmla="*/ 1 w 13"/>
                  <a:gd name="T15" fmla="*/ 6 h 13"/>
                  <a:gd name="T16" fmla="*/ 4 w 13"/>
                  <a:gd name="T17" fmla="*/ 7 h 13"/>
                  <a:gd name="T18" fmla="*/ 6 w 13"/>
                  <a:gd name="T19" fmla="*/ 6 h 13"/>
                  <a:gd name="T20" fmla="*/ 7 w 13"/>
                  <a:gd name="T21" fmla="*/ 3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13" y="6"/>
                    </a:moveTo>
                    <a:lnTo>
                      <a:pt x="13" y="6"/>
                    </a:lnTo>
                    <a:lnTo>
                      <a:pt x="13" y="0"/>
                    </a:lnTo>
                    <a:lnTo>
                      <a:pt x="0" y="0"/>
                    </a:lnTo>
                    <a:lnTo>
                      <a:pt x="0" y="6"/>
                    </a:lnTo>
                    <a:lnTo>
                      <a:pt x="2" y="11"/>
                    </a:lnTo>
                    <a:lnTo>
                      <a:pt x="7" y="13"/>
                    </a:lnTo>
                    <a:lnTo>
                      <a:pt x="12" y="11"/>
                    </a:lnTo>
                    <a:lnTo>
                      <a:pt x="1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39" name="Freeform 1279"/>
              <p:cNvSpPr>
                <a:spLocks/>
              </p:cNvSpPr>
              <p:nvPr/>
            </p:nvSpPr>
            <p:spPr bwMode="auto">
              <a:xfrm>
                <a:off x="3231" y="1415"/>
                <a:ext cx="7" cy="5"/>
              </a:xfrm>
              <a:custGeom>
                <a:avLst/>
                <a:gdLst>
                  <a:gd name="T0" fmla="*/ 7 w 13"/>
                  <a:gd name="T1" fmla="*/ 2 h 11"/>
                  <a:gd name="T2" fmla="*/ 7 w 13"/>
                  <a:gd name="T3" fmla="*/ 2 h 11"/>
                  <a:gd name="T4" fmla="*/ 7 w 13"/>
                  <a:gd name="T5" fmla="*/ 0 h 11"/>
                  <a:gd name="T6" fmla="*/ 0 w 13"/>
                  <a:gd name="T7" fmla="*/ 0 h 11"/>
                  <a:gd name="T8" fmla="*/ 0 w 13"/>
                  <a:gd name="T9" fmla="*/ 2 h 11"/>
                  <a:gd name="T10" fmla="*/ 0 w 13"/>
                  <a:gd name="T11" fmla="*/ 2 h 11"/>
                  <a:gd name="T12" fmla="*/ 0 w 13"/>
                  <a:gd name="T13" fmla="*/ 2 h 11"/>
                  <a:gd name="T14" fmla="*/ 1 w 13"/>
                  <a:gd name="T15" fmla="*/ 4 h 11"/>
                  <a:gd name="T16" fmla="*/ 4 w 13"/>
                  <a:gd name="T17" fmla="*/ 5 h 11"/>
                  <a:gd name="T18" fmla="*/ 6 w 13"/>
                  <a:gd name="T19" fmla="*/ 4 h 11"/>
                  <a:gd name="T20" fmla="*/ 7 w 13"/>
                  <a:gd name="T21" fmla="*/ 2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1">
                    <a:moveTo>
                      <a:pt x="13" y="4"/>
                    </a:moveTo>
                    <a:lnTo>
                      <a:pt x="13" y="4"/>
                    </a:lnTo>
                    <a:lnTo>
                      <a:pt x="13" y="0"/>
                    </a:lnTo>
                    <a:lnTo>
                      <a:pt x="0" y="0"/>
                    </a:lnTo>
                    <a:lnTo>
                      <a:pt x="0" y="4"/>
                    </a:lnTo>
                    <a:lnTo>
                      <a:pt x="2" y="9"/>
                    </a:lnTo>
                    <a:lnTo>
                      <a:pt x="7" y="11"/>
                    </a:lnTo>
                    <a:lnTo>
                      <a:pt x="12" y="9"/>
                    </a:lnTo>
                    <a:lnTo>
                      <a:pt x="1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40" name="Freeform 1280"/>
              <p:cNvSpPr>
                <a:spLocks/>
              </p:cNvSpPr>
              <p:nvPr/>
            </p:nvSpPr>
            <p:spPr bwMode="auto">
              <a:xfrm>
                <a:off x="3231" y="1417"/>
                <a:ext cx="7" cy="5"/>
              </a:xfrm>
              <a:custGeom>
                <a:avLst/>
                <a:gdLst>
                  <a:gd name="T0" fmla="*/ 7 w 13"/>
                  <a:gd name="T1" fmla="*/ 2 h 10"/>
                  <a:gd name="T2" fmla="*/ 7 w 13"/>
                  <a:gd name="T3" fmla="*/ 2 h 10"/>
                  <a:gd name="T4" fmla="*/ 7 w 13"/>
                  <a:gd name="T5" fmla="*/ 0 h 10"/>
                  <a:gd name="T6" fmla="*/ 0 w 13"/>
                  <a:gd name="T7" fmla="*/ 0 h 10"/>
                  <a:gd name="T8" fmla="*/ 0 w 13"/>
                  <a:gd name="T9" fmla="*/ 2 h 10"/>
                  <a:gd name="T10" fmla="*/ 0 w 13"/>
                  <a:gd name="T11" fmla="*/ 2 h 10"/>
                  <a:gd name="T12" fmla="*/ 0 w 13"/>
                  <a:gd name="T13" fmla="*/ 2 h 10"/>
                  <a:gd name="T14" fmla="*/ 1 w 13"/>
                  <a:gd name="T15" fmla="*/ 5 h 10"/>
                  <a:gd name="T16" fmla="*/ 4 w 13"/>
                  <a:gd name="T17" fmla="*/ 5 h 10"/>
                  <a:gd name="T18" fmla="*/ 6 w 13"/>
                  <a:gd name="T19" fmla="*/ 5 h 10"/>
                  <a:gd name="T20" fmla="*/ 7 w 13"/>
                  <a:gd name="T21" fmla="*/ 2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0">
                    <a:moveTo>
                      <a:pt x="13" y="3"/>
                    </a:moveTo>
                    <a:lnTo>
                      <a:pt x="13" y="3"/>
                    </a:lnTo>
                    <a:lnTo>
                      <a:pt x="13" y="0"/>
                    </a:lnTo>
                    <a:lnTo>
                      <a:pt x="0" y="0"/>
                    </a:lnTo>
                    <a:lnTo>
                      <a:pt x="0" y="3"/>
                    </a:lnTo>
                    <a:lnTo>
                      <a:pt x="2" y="9"/>
                    </a:lnTo>
                    <a:lnTo>
                      <a:pt x="7" y="10"/>
                    </a:lnTo>
                    <a:lnTo>
                      <a:pt x="12" y="9"/>
                    </a:lnTo>
                    <a:lnTo>
                      <a:pt x="1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41" name="Freeform 1281"/>
              <p:cNvSpPr>
                <a:spLocks/>
              </p:cNvSpPr>
              <p:nvPr/>
            </p:nvSpPr>
            <p:spPr bwMode="auto">
              <a:xfrm>
                <a:off x="3231" y="1419"/>
                <a:ext cx="7" cy="6"/>
              </a:xfrm>
              <a:custGeom>
                <a:avLst/>
                <a:gdLst>
                  <a:gd name="T0" fmla="*/ 7 w 13"/>
                  <a:gd name="T1" fmla="*/ 3 h 13"/>
                  <a:gd name="T2" fmla="*/ 7 w 13"/>
                  <a:gd name="T3" fmla="*/ 3 h 13"/>
                  <a:gd name="T4" fmla="*/ 7 w 13"/>
                  <a:gd name="T5" fmla="*/ 0 h 13"/>
                  <a:gd name="T6" fmla="*/ 0 w 13"/>
                  <a:gd name="T7" fmla="*/ 0 h 13"/>
                  <a:gd name="T8" fmla="*/ 0 w 13"/>
                  <a:gd name="T9" fmla="*/ 3 h 13"/>
                  <a:gd name="T10" fmla="*/ 0 w 13"/>
                  <a:gd name="T11" fmla="*/ 3 h 13"/>
                  <a:gd name="T12" fmla="*/ 0 w 13"/>
                  <a:gd name="T13" fmla="*/ 3 h 13"/>
                  <a:gd name="T14" fmla="*/ 1 w 13"/>
                  <a:gd name="T15" fmla="*/ 5 h 13"/>
                  <a:gd name="T16" fmla="*/ 4 w 13"/>
                  <a:gd name="T17" fmla="*/ 6 h 13"/>
                  <a:gd name="T18" fmla="*/ 6 w 13"/>
                  <a:gd name="T19" fmla="*/ 5 h 13"/>
                  <a:gd name="T20" fmla="*/ 7 w 13"/>
                  <a:gd name="T21" fmla="*/ 3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13" y="6"/>
                    </a:moveTo>
                    <a:lnTo>
                      <a:pt x="13" y="6"/>
                    </a:lnTo>
                    <a:lnTo>
                      <a:pt x="13" y="0"/>
                    </a:lnTo>
                    <a:lnTo>
                      <a:pt x="0" y="0"/>
                    </a:lnTo>
                    <a:lnTo>
                      <a:pt x="0" y="6"/>
                    </a:lnTo>
                    <a:lnTo>
                      <a:pt x="2" y="11"/>
                    </a:lnTo>
                    <a:lnTo>
                      <a:pt x="7" y="13"/>
                    </a:lnTo>
                    <a:lnTo>
                      <a:pt x="12" y="11"/>
                    </a:lnTo>
                    <a:lnTo>
                      <a:pt x="1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42" name="Freeform 1282"/>
              <p:cNvSpPr>
                <a:spLocks/>
              </p:cNvSpPr>
              <p:nvPr/>
            </p:nvSpPr>
            <p:spPr bwMode="auto">
              <a:xfrm>
                <a:off x="3231" y="1421"/>
                <a:ext cx="7" cy="6"/>
              </a:xfrm>
              <a:custGeom>
                <a:avLst/>
                <a:gdLst>
                  <a:gd name="T0" fmla="*/ 7 w 13"/>
                  <a:gd name="T1" fmla="*/ 2 h 10"/>
                  <a:gd name="T2" fmla="*/ 7 w 13"/>
                  <a:gd name="T3" fmla="*/ 2 h 10"/>
                  <a:gd name="T4" fmla="*/ 7 w 13"/>
                  <a:gd name="T5" fmla="*/ 0 h 10"/>
                  <a:gd name="T6" fmla="*/ 0 w 13"/>
                  <a:gd name="T7" fmla="*/ 0 h 10"/>
                  <a:gd name="T8" fmla="*/ 0 w 13"/>
                  <a:gd name="T9" fmla="*/ 2 h 10"/>
                  <a:gd name="T10" fmla="*/ 0 w 13"/>
                  <a:gd name="T11" fmla="*/ 2 h 10"/>
                  <a:gd name="T12" fmla="*/ 0 w 13"/>
                  <a:gd name="T13" fmla="*/ 2 h 10"/>
                  <a:gd name="T14" fmla="*/ 1 w 13"/>
                  <a:gd name="T15" fmla="*/ 5 h 10"/>
                  <a:gd name="T16" fmla="*/ 4 w 13"/>
                  <a:gd name="T17" fmla="*/ 6 h 10"/>
                  <a:gd name="T18" fmla="*/ 6 w 13"/>
                  <a:gd name="T19" fmla="*/ 5 h 10"/>
                  <a:gd name="T20" fmla="*/ 7 w 13"/>
                  <a:gd name="T21" fmla="*/ 2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0">
                    <a:moveTo>
                      <a:pt x="13" y="3"/>
                    </a:moveTo>
                    <a:lnTo>
                      <a:pt x="13" y="3"/>
                    </a:lnTo>
                    <a:lnTo>
                      <a:pt x="13" y="0"/>
                    </a:lnTo>
                    <a:lnTo>
                      <a:pt x="0" y="0"/>
                    </a:lnTo>
                    <a:lnTo>
                      <a:pt x="0" y="3"/>
                    </a:lnTo>
                    <a:lnTo>
                      <a:pt x="2" y="9"/>
                    </a:lnTo>
                    <a:lnTo>
                      <a:pt x="7" y="10"/>
                    </a:lnTo>
                    <a:lnTo>
                      <a:pt x="12" y="9"/>
                    </a:lnTo>
                    <a:lnTo>
                      <a:pt x="1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43" name="Freeform 1283"/>
              <p:cNvSpPr>
                <a:spLocks/>
              </p:cNvSpPr>
              <p:nvPr/>
            </p:nvSpPr>
            <p:spPr bwMode="auto">
              <a:xfrm>
                <a:off x="3231" y="1423"/>
                <a:ext cx="7" cy="6"/>
              </a:xfrm>
              <a:custGeom>
                <a:avLst/>
                <a:gdLst>
                  <a:gd name="T0" fmla="*/ 7 w 13"/>
                  <a:gd name="T1" fmla="*/ 3 h 13"/>
                  <a:gd name="T2" fmla="*/ 7 w 13"/>
                  <a:gd name="T3" fmla="*/ 3 h 13"/>
                  <a:gd name="T4" fmla="*/ 7 w 13"/>
                  <a:gd name="T5" fmla="*/ 0 h 13"/>
                  <a:gd name="T6" fmla="*/ 0 w 13"/>
                  <a:gd name="T7" fmla="*/ 0 h 13"/>
                  <a:gd name="T8" fmla="*/ 0 w 13"/>
                  <a:gd name="T9" fmla="*/ 3 h 13"/>
                  <a:gd name="T10" fmla="*/ 0 w 13"/>
                  <a:gd name="T11" fmla="*/ 3 h 13"/>
                  <a:gd name="T12" fmla="*/ 0 w 13"/>
                  <a:gd name="T13" fmla="*/ 3 h 13"/>
                  <a:gd name="T14" fmla="*/ 1 w 13"/>
                  <a:gd name="T15" fmla="*/ 5 h 13"/>
                  <a:gd name="T16" fmla="*/ 4 w 13"/>
                  <a:gd name="T17" fmla="*/ 6 h 13"/>
                  <a:gd name="T18" fmla="*/ 6 w 13"/>
                  <a:gd name="T19" fmla="*/ 5 h 13"/>
                  <a:gd name="T20" fmla="*/ 7 w 13"/>
                  <a:gd name="T21" fmla="*/ 3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13" y="6"/>
                    </a:moveTo>
                    <a:lnTo>
                      <a:pt x="13" y="6"/>
                    </a:lnTo>
                    <a:lnTo>
                      <a:pt x="13" y="0"/>
                    </a:lnTo>
                    <a:lnTo>
                      <a:pt x="0" y="0"/>
                    </a:lnTo>
                    <a:lnTo>
                      <a:pt x="0" y="6"/>
                    </a:lnTo>
                    <a:lnTo>
                      <a:pt x="2" y="11"/>
                    </a:lnTo>
                    <a:lnTo>
                      <a:pt x="7" y="13"/>
                    </a:lnTo>
                    <a:lnTo>
                      <a:pt x="12" y="11"/>
                    </a:lnTo>
                    <a:lnTo>
                      <a:pt x="1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44" name="Freeform 1284"/>
              <p:cNvSpPr>
                <a:spLocks/>
              </p:cNvSpPr>
              <p:nvPr/>
            </p:nvSpPr>
            <p:spPr bwMode="auto">
              <a:xfrm>
                <a:off x="3231" y="1426"/>
                <a:ext cx="7" cy="5"/>
              </a:xfrm>
              <a:custGeom>
                <a:avLst/>
                <a:gdLst>
                  <a:gd name="T0" fmla="*/ 7 w 13"/>
                  <a:gd name="T1" fmla="*/ 2 h 10"/>
                  <a:gd name="T2" fmla="*/ 7 w 13"/>
                  <a:gd name="T3" fmla="*/ 2 h 10"/>
                  <a:gd name="T4" fmla="*/ 7 w 13"/>
                  <a:gd name="T5" fmla="*/ 0 h 10"/>
                  <a:gd name="T6" fmla="*/ 0 w 13"/>
                  <a:gd name="T7" fmla="*/ 0 h 10"/>
                  <a:gd name="T8" fmla="*/ 0 w 13"/>
                  <a:gd name="T9" fmla="*/ 2 h 10"/>
                  <a:gd name="T10" fmla="*/ 0 w 13"/>
                  <a:gd name="T11" fmla="*/ 2 h 10"/>
                  <a:gd name="T12" fmla="*/ 0 w 13"/>
                  <a:gd name="T13" fmla="*/ 2 h 10"/>
                  <a:gd name="T14" fmla="*/ 1 w 13"/>
                  <a:gd name="T15" fmla="*/ 5 h 10"/>
                  <a:gd name="T16" fmla="*/ 4 w 13"/>
                  <a:gd name="T17" fmla="*/ 5 h 10"/>
                  <a:gd name="T18" fmla="*/ 6 w 13"/>
                  <a:gd name="T19" fmla="*/ 5 h 10"/>
                  <a:gd name="T20" fmla="*/ 7 w 13"/>
                  <a:gd name="T21" fmla="*/ 2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0">
                    <a:moveTo>
                      <a:pt x="13" y="3"/>
                    </a:moveTo>
                    <a:lnTo>
                      <a:pt x="13" y="3"/>
                    </a:lnTo>
                    <a:lnTo>
                      <a:pt x="13" y="0"/>
                    </a:lnTo>
                    <a:lnTo>
                      <a:pt x="0" y="0"/>
                    </a:lnTo>
                    <a:lnTo>
                      <a:pt x="0" y="3"/>
                    </a:lnTo>
                    <a:lnTo>
                      <a:pt x="2" y="9"/>
                    </a:lnTo>
                    <a:lnTo>
                      <a:pt x="7" y="10"/>
                    </a:lnTo>
                    <a:lnTo>
                      <a:pt x="12" y="9"/>
                    </a:lnTo>
                    <a:lnTo>
                      <a:pt x="1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45" name="Freeform 1285"/>
              <p:cNvSpPr>
                <a:spLocks/>
              </p:cNvSpPr>
              <p:nvPr/>
            </p:nvSpPr>
            <p:spPr bwMode="auto">
              <a:xfrm>
                <a:off x="3231" y="1428"/>
                <a:ext cx="7" cy="5"/>
              </a:xfrm>
              <a:custGeom>
                <a:avLst/>
                <a:gdLst>
                  <a:gd name="T0" fmla="*/ 7 w 13"/>
                  <a:gd name="T1" fmla="*/ 2 h 11"/>
                  <a:gd name="T2" fmla="*/ 7 w 13"/>
                  <a:gd name="T3" fmla="*/ 2 h 11"/>
                  <a:gd name="T4" fmla="*/ 7 w 13"/>
                  <a:gd name="T5" fmla="*/ 0 h 11"/>
                  <a:gd name="T6" fmla="*/ 0 w 13"/>
                  <a:gd name="T7" fmla="*/ 0 h 11"/>
                  <a:gd name="T8" fmla="*/ 0 w 13"/>
                  <a:gd name="T9" fmla="*/ 2 h 11"/>
                  <a:gd name="T10" fmla="*/ 0 w 13"/>
                  <a:gd name="T11" fmla="*/ 2 h 11"/>
                  <a:gd name="T12" fmla="*/ 0 w 13"/>
                  <a:gd name="T13" fmla="*/ 2 h 11"/>
                  <a:gd name="T14" fmla="*/ 1 w 13"/>
                  <a:gd name="T15" fmla="*/ 4 h 11"/>
                  <a:gd name="T16" fmla="*/ 4 w 13"/>
                  <a:gd name="T17" fmla="*/ 5 h 11"/>
                  <a:gd name="T18" fmla="*/ 6 w 13"/>
                  <a:gd name="T19" fmla="*/ 4 h 11"/>
                  <a:gd name="T20" fmla="*/ 7 w 13"/>
                  <a:gd name="T21" fmla="*/ 2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1">
                    <a:moveTo>
                      <a:pt x="13" y="4"/>
                    </a:moveTo>
                    <a:lnTo>
                      <a:pt x="13" y="4"/>
                    </a:lnTo>
                    <a:lnTo>
                      <a:pt x="13" y="0"/>
                    </a:lnTo>
                    <a:lnTo>
                      <a:pt x="0" y="0"/>
                    </a:lnTo>
                    <a:lnTo>
                      <a:pt x="0" y="4"/>
                    </a:lnTo>
                    <a:lnTo>
                      <a:pt x="2" y="9"/>
                    </a:lnTo>
                    <a:lnTo>
                      <a:pt x="7" y="11"/>
                    </a:lnTo>
                    <a:lnTo>
                      <a:pt x="12" y="9"/>
                    </a:lnTo>
                    <a:lnTo>
                      <a:pt x="1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46" name="Freeform 1286"/>
              <p:cNvSpPr>
                <a:spLocks/>
              </p:cNvSpPr>
              <p:nvPr/>
            </p:nvSpPr>
            <p:spPr bwMode="auto">
              <a:xfrm>
                <a:off x="3231" y="1429"/>
                <a:ext cx="7" cy="7"/>
              </a:xfrm>
              <a:custGeom>
                <a:avLst/>
                <a:gdLst>
                  <a:gd name="T0" fmla="*/ 7 w 13"/>
                  <a:gd name="T1" fmla="*/ 3 h 12"/>
                  <a:gd name="T2" fmla="*/ 7 w 13"/>
                  <a:gd name="T3" fmla="*/ 3 h 12"/>
                  <a:gd name="T4" fmla="*/ 7 w 13"/>
                  <a:gd name="T5" fmla="*/ 0 h 12"/>
                  <a:gd name="T6" fmla="*/ 0 w 13"/>
                  <a:gd name="T7" fmla="*/ 0 h 12"/>
                  <a:gd name="T8" fmla="*/ 0 w 13"/>
                  <a:gd name="T9" fmla="*/ 3 h 12"/>
                  <a:gd name="T10" fmla="*/ 0 w 13"/>
                  <a:gd name="T11" fmla="*/ 3 h 12"/>
                  <a:gd name="T12" fmla="*/ 0 w 13"/>
                  <a:gd name="T13" fmla="*/ 3 h 12"/>
                  <a:gd name="T14" fmla="*/ 1 w 13"/>
                  <a:gd name="T15" fmla="*/ 6 h 12"/>
                  <a:gd name="T16" fmla="*/ 4 w 13"/>
                  <a:gd name="T17" fmla="*/ 7 h 12"/>
                  <a:gd name="T18" fmla="*/ 6 w 13"/>
                  <a:gd name="T19" fmla="*/ 6 h 12"/>
                  <a:gd name="T20" fmla="*/ 7 w 13"/>
                  <a:gd name="T21" fmla="*/ 3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2">
                    <a:moveTo>
                      <a:pt x="13" y="5"/>
                    </a:moveTo>
                    <a:lnTo>
                      <a:pt x="13" y="5"/>
                    </a:lnTo>
                    <a:lnTo>
                      <a:pt x="13" y="0"/>
                    </a:lnTo>
                    <a:lnTo>
                      <a:pt x="0" y="0"/>
                    </a:lnTo>
                    <a:lnTo>
                      <a:pt x="0" y="5"/>
                    </a:lnTo>
                    <a:lnTo>
                      <a:pt x="2" y="11"/>
                    </a:lnTo>
                    <a:lnTo>
                      <a:pt x="7" y="12"/>
                    </a:lnTo>
                    <a:lnTo>
                      <a:pt x="12" y="11"/>
                    </a:lnTo>
                    <a:lnTo>
                      <a:pt x="1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47" name="Freeform 1287"/>
              <p:cNvSpPr>
                <a:spLocks/>
              </p:cNvSpPr>
              <p:nvPr/>
            </p:nvSpPr>
            <p:spPr bwMode="auto">
              <a:xfrm>
                <a:off x="3231" y="1432"/>
                <a:ext cx="7" cy="6"/>
              </a:xfrm>
              <a:custGeom>
                <a:avLst/>
                <a:gdLst>
                  <a:gd name="T0" fmla="*/ 7 w 13"/>
                  <a:gd name="T1" fmla="*/ 2 h 11"/>
                  <a:gd name="T2" fmla="*/ 7 w 13"/>
                  <a:gd name="T3" fmla="*/ 2 h 11"/>
                  <a:gd name="T4" fmla="*/ 7 w 13"/>
                  <a:gd name="T5" fmla="*/ 0 h 11"/>
                  <a:gd name="T6" fmla="*/ 0 w 13"/>
                  <a:gd name="T7" fmla="*/ 0 h 11"/>
                  <a:gd name="T8" fmla="*/ 0 w 13"/>
                  <a:gd name="T9" fmla="*/ 2 h 11"/>
                  <a:gd name="T10" fmla="*/ 0 w 13"/>
                  <a:gd name="T11" fmla="*/ 2 h 11"/>
                  <a:gd name="T12" fmla="*/ 0 w 13"/>
                  <a:gd name="T13" fmla="*/ 2 h 11"/>
                  <a:gd name="T14" fmla="*/ 1 w 13"/>
                  <a:gd name="T15" fmla="*/ 5 h 11"/>
                  <a:gd name="T16" fmla="*/ 4 w 13"/>
                  <a:gd name="T17" fmla="*/ 6 h 11"/>
                  <a:gd name="T18" fmla="*/ 6 w 13"/>
                  <a:gd name="T19" fmla="*/ 5 h 11"/>
                  <a:gd name="T20" fmla="*/ 7 w 13"/>
                  <a:gd name="T21" fmla="*/ 2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1">
                    <a:moveTo>
                      <a:pt x="13" y="4"/>
                    </a:moveTo>
                    <a:lnTo>
                      <a:pt x="13" y="4"/>
                    </a:lnTo>
                    <a:lnTo>
                      <a:pt x="13" y="0"/>
                    </a:lnTo>
                    <a:lnTo>
                      <a:pt x="0" y="0"/>
                    </a:lnTo>
                    <a:lnTo>
                      <a:pt x="0" y="4"/>
                    </a:lnTo>
                    <a:lnTo>
                      <a:pt x="2" y="9"/>
                    </a:lnTo>
                    <a:lnTo>
                      <a:pt x="7" y="11"/>
                    </a:lnTo>
                    <a:lnTo>
                      <a:pt x="12" y="9"/>
                    </a:lnTo>
                    <a:lnTo>
                      <a:pt x="1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48" name="Freeform 1288"/>
              <p:cNvSpPr>
                <a:spLocks/>
              </p:cNvSpPr>
              <p:nvPr/>
            </p:nvSpPr>
            <p:spPr bwMode="auto">
              <a:xfrm>
                <a:off x="3231" y="1434"/>
                <a:ext cx="7" cy="5"/>
              </a:xfrm>
              <a:custGeom>
                <a:avLst/>
                <a:gdLst>
                  <a:gd name="T0" fmla="*/ 7 w 13"/>
                  <a:gd name="T1" fmla="*/ 1 h 11"/>
                  <a:gd name="T2" fmla="*/ 7 w 13"/>
                  <a:gd name="T3" fmla="*/ 1 h 11"/>
                  <a:gd name="T4" fmla="*/ 7 w 13"/>
                  <a:gd name="T5" fmla="*/ 0 h 11"/>
                  <a:gd name="T6" fmla="*/ 0 w 13"/>
                  <a:gd name="T7" fmla="*/ 0 h 11"/>
                  <a:gd name="T8" fmla="*/ 0 w 13"/>
                  <a:gd name="T9" fmla="*/ 1 h 11"/>
                  <a:gd name="T10" fmla="*/ 0 w 13"/>
                  <a:gd name="T11" fmla="*/ 1 h 11"/>
                  <a:gd name="T12" fmla="*/ 0 w 13"/>
                  <a:gd name="T13" fmla="*/ 1 h 11"/>
                  <a:gd name="T14" fmla="*/ 1 w 13"/>
                  <a:gd name="T15" fmla="*/ 4 h 11"/>
                  <a:gd name="T16" fmla="*/ 4 w 13"/>
                  <a:gd name="T17" fmla="*/ 5 h 11"/>
                  <a:gd name="T18" fmla="*/ 6 w 13"/>
                  <a:gd name="T19" fmla="*/ 4 h 11"/>
                  <a:gd name="T20" fmla="*/ 7 w 13"/>
                  <a:gd name="T21" fmla="*/ 1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1">
                    <a:moveTo>
                      <a:pt x="13" y="3"/>
                    </a:moveTo>
                    <a:lnTo>
                      <a:pt x="13" y="3"/>
                    </a:lnTo>
                    <a:lnTo>
                      <a:pt x="13" y="0"/>
                    </a:lnTo>
                    <a:lnTo>
                      <a:pt x="0" y="0"/>
                    </a:lnTo>
                    <a:lnTo>
                      <a:pt x="0" y="3"/>
                    </a:lnTo>
                    <a:lnTo>
                      <a:pt x="2" y="9"/>
                    </a:lnTo>
                    <a:lnTo>
                      <a:pt x="7" y="11"/>
                    </a:lnTo>
                    <a:lnTo>
                      <a:pt x="12" y="9"/>
                    </a:lnTo>
                    <a:lnTo>
                      <a:pt x="1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49" name="Freeform 1289"/>
              <p:cNvSpPr>
                <a:spLocks/>
              </p:cNvSpPr>
              <p:nvPr/>
            </p:nvSpPr>
            <p:spPr bwMode="auto">
              <a:xfrm>
                <a:off x="3231" y="1436"/>
                <a:ext cx="7" cy="6"/>
              </a:xfrm>
              <a:custGeom>
                <a:avLst/>
                <a:gdLst>
                  <a:gd name="T0" fmla="*/ 7 w 13"/>
                  <a:gd name="T1" fmla="*/ 3 h 13"/>
                  <a:gd name="T2" fmla="*/ 7 w 13"/>
                  <a:gd name="T3" fmla="*/ 3 h 13"/>
                  <a:gd name="T4" fmla="*/ 7 w 13"/>
                  <a:gd name="T5" fmla="*/ 0 h 13"/>
                  <a:gd name="T6" fmla="*/ 0 w 13"/>
                  <a:gd name="T7" fmla="*/ 0 h 13"/>
                  <a:gd name="T8" fmla="*/ 0 w 13"/>
                  <a:gd name="T9" fmla="*/ 3 h 13"/>
                  <a:gd name="T10" fmla="*/ 0 w 13"/>
                  <a:gd name="T11" fmla="*/ 3 h 13"/>
                  <a:gd name="T12" fmla="*/ 0 w 13"/>
                  <a:gd name="T13" fmla="*/ 3 h 13"/>
                  <a:gd name="T14" fmla="*/ 1 w 13"/>
                  <a:gd name="T15" fmla="*/ 5 h 13"/>
                  <a:gd name="T16" fmla="*/ 4 w 13"/>
                  <a:gd name="T17" fmla="*/ 6 h 13"/>
                  <a:gd name="T18" fmla="*/ 6 w 13"/>
                  <a:gd name="T19" fmla="*/ 5 h 13"/>
                  <a:gd name="T20" fmla="*/ 7 w 13"/>
                  <a:gd name="T21" fmla="*/ 3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13" y="6"/>
                    </a:moveTo>
                    <a:lnTo>
                      <a:pt x="13" y="6"/>
                    </a:lnTo>
                    <a:lnTo>
                      <a:pt x="13" y="0"/>
                    </a:lnTo>
                    <a:lnTo>
                      <a:pt x="0" y="0"/>
                    </a:lnTo>
                    <a:lnTo>
                      <a:pt x="0" y="6"/>
                    </a:lnTo>
                    <a:lnTo>
                      <a:pt x="2" y="11"/>
                    </a:lnTo>
                    <a:lnTo>
                      <a:pt x="7" y="13"/>
                    </a:lnTo>
                    <a:lnTo>
                      <a:pt x="12" y="11"/>
                    </a:lnTo>
                    <a:lnTo>
                      <a:pt x="1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50" name="Freeform 1290"/>
              <p:cNvSpPr>
                <a:spLocks/>
              </p:cNvSpPr>
              <p:nvPr/>
            </p:nvSpPr>
            <p:spPr bwMode="auto">
              <a:xfrm>
                <a:off x="3231" y="1438"/>
                <a:ext cx="7" cy="6"/>
              </a:xfrm>
              <a:custGeom>
                <a:avLst/>
                <a:gdLst>
                  <a:gd name="T0" fmla="*/ 7 w 13"/>
                  <a:gd name="T1" fmla="*/ 2 h 11"/>
                  <a:gd name="T2" fmla="*/ 7 w 13"/>
                  <a:gd name="T3" fmla="*/ 2 h 11"/>
                  <a:gd name="T4" fmla="*/ 7 w 13"/>
                  <a:gd name="T5" fmla="*/ 0 h 11"/>
                  <a:gd name="T6" fmla="*/ 0 w 13"/>
                  <a:gd name="T7" fmla="*/ 0 h 11"/>
                  <a:gd name="T8" fmla="*/ 0 w 13"/>
                  <a:gd name="T9" fmla="*/ 2 h 11"/>
                  <a:gd name="T10" fmla="*/ 0 w 13"/>
                  <a:gd name="T11" fmla="*/ 2 h 11"/>
                  <a:gd name="T12" fmla="*/ 0 w 13"/>
                  <a:gd name="T13" fmla="*/ 2 h 11"/>
                  <a:gd name="T14" fmla="*/ 1 w 13"/>
                  <a:gd name="T15" fmla="*/ 5 h 11"/>
                  <a:gd name="T16" fmla="*/ 4 w 13"/>
                  <a:gd name="T17" fmla="*/ 6 h 11"/>
                  <a:gd name="T18" fmla="*/ 6 w 13"/>
                  <a:gd name="T19" fmla="*/ 5 h 11"/>
                  <a:gd name="T20" fmla="*/ 7 w 13"/>
                  <a:gd name="T21" fmla="*/ 2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1">
                    <a:moveTo>
                      <a:pt x="13" y="4"/>
                    </a:moveTo>
                    <a:lnTo>
                      <a:pt x="13" y="4"/>
                    </a:lnTo>
                    <a:lnTo>
                      <a:pt x="13" y="0"/>
                    </a:lnTo>
                    <a:lnTo>
                      <a:pt x="0" y="0"/>
                    </a:lnTo>
                    <a:lnTo>
                      <a:pt x="0" y="4"/>
                    </a:lnTo>
                    <a:lnTo>
                      <a:pt x="2" y="9"/>
                    </a:lnTo>
                    <a:lnTo>
                      <a:pt x="7" y="11"/>
                    </a:lnTo>
                    <a:lnTo>
                      <a:pt x="12" y="9"/>
                    </a:lnTo>
                    <a:lnTo>
                      <a:pt x="1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51" name="Freeform 1291"/>
              <p:cNvSpPr>
                <a:spLocks/>
              </p:cNvSpPr>
              <p:nvPr/>
            </p:nvSpPr>
            <p:spPr bwMode="auto">
              <a:xfrm>
                <a:off x="3231" y="1440"/>
                <a:ext cx="7" cy="2"/>
              </a:xfrm>
              <a:custGeom>
                <a:avLst/>
                <a:gdLst>
                  <a:gd name="T0" fmla="*/ 4 w 13"/>
                  <a:gd name="T1" fmla="*/ 2 h 3"/>
                  <a:gd name="T2" fmla="*/ 7 w 13"/>
                  <a:gd name="T3" fmla="*/ 2 h 3"/>
                  <a:gd name="T4" fmla="*/ 7 w 13"/>
                  <a:gd name="T5" fmla="*/ 0 h 3"/>
                  <a:gd name="T6" fmla="*/ 0 w 13"/>
                  <a:gd name="T7" fmla="*/ 0 h 3"/>
                  <a:gd name="T8" fmla="*/ 0 w 13"/>
                  <a:gd name="T9" fmla="*/ 2 h 3"/>
                  <a:gd name="T10" fmla="*/ 4 w 13"/>
                  <a:gd name="T11" fmla="*/ 2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3">
                    <a:moveTo>
                      <a:pt x="7" y="3"/>
                    </a:moveTo>
                    <a:lnTo>
                      <a:pt x="13" y="3"/>
                    </a:lnTo>
                    <a:lnTo>
                      <a:pt x="13" y="0"/>
                    </a:lnTo>
                    <a:lnTo>
                      <a:pt x="0" y="0"/>
                    </a:lnTo>
                    <a:lnTo>
                      <a:pt x="0" y="3"/>
                    </a:lnTo>
                    <a:lnTo>
                      <a:pt x="7"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52" name="Freeform 1292"/>
              <p:cNvSpPr>
                <a:spLocks/>
              </p:cNvSpPr>
              <p:nvPr/>
            </p:nvSpPr>
            <p:spPr bwMode="auto">
              <a:xfrm>
                <a:off x="3231" y="1442"/>
                <a:ext cx="7" cy="4"/>
              </a:xfrm>
              <a:custGeom>
                <a:avLst/>
                <a:gdLst>
                  <a:gd name="T0" fmla="*/ 0 w 13"/>
                  <a:gd name="T1" fmla="*/ 0 h 7"/>
                  <a:gd name="T2" fmla="*/ 1 w 13"/>
                  <a:gd name="T3" fmla="*/ 3 h 7"/>
                  <a:gd name="T4" fmla="*/ 4 w 13"/>
                  <a:gd name="T5" fmla="*/ 4 h 7"/>
                  <a:gd name="T6" fmla="*/ 6 w 13"/>
                  <a:gd name="T7" fmla="*/ 3 h 7"/>
                  <a:gd name="T8" fmla="*/ 7 w 13"/>
                  <a:gd name="T9" fmla="*/ 0 h 7"/>
                  <a:gd name="T10" fmla="*/ 0 w 13"/>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7">
                    <a:moveTo>
                      <a:pt x="0" y="0"/>
                    </a:moveTo>
                    <a:lnTo>
                      <a:pt x="2" y="6"/>
                    </a:lnTo>
                    <a:lnTo>
                      <a:pt x="7" y="7"/>
                    </a:lnTo>
                    <a:lnTo>
                      <a:pt x="12" y="6"/>
                    </a:lnTo>
                    <a:lnTo>
                      <a:pt x="1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53" name="Freeform 1293"/>
              <p:cNvSpPr>
                <a:spLocks/>
              </p:cNvSpPr>
              <p:nvPr/>
            </p:nvSpPr>
            <p:spPr bwMode="auto">
              <a:xfrm>
                <a:off x="3230" y="1365"/>
                <a:ext cx="5" cy="7"/>
              </a:xfrm>
              <a:custGeom>
                <a:avLst/>
                <a:gdLst>
                  <a:gd name="T0" fmla="*/ 5 w 10"/>
                  <a:gd name="T1" fmla="*/ 0 h 15"/>
                  <a:gd name="T2" fmla="*/ 5 w 10"/>
                  <a:gd name="T3" fmla="*/ 2 h 15"/>
                  <a:gd name="T4" fmla="*/ 5 w 10"/>
                  <a:gd name="T5" fmla="*/ 4 h 15"/>
                  <a:gd name="T6" fmla="*/ 5 w 10"/>
                  <a:gd name="T7" fmla="*/ 5 h 15"/>
                  <a:gd name="T8" fmla="*/ 5 w 10"/>
                  <a:gd name="T9" fmla="*/ 7 h 15"/>
                  <a:gd name="T10" fmla="*/ 0 w 10"/>
                  <a:gd name="T11" fmla="*/ 7 h 15"/>
                  <a:gd name="T12" fmla="*/ 5 w 10"/>
                  <a:gd name="T13" fmla="*/ 0 h 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15">
                    <a:moveTo>
                      <a:pt x="10" y="0"/>
                    </a:moveTo>
                    <a:lnTo>
                      <a:pt x="10" y="4"/>
                    </a:lnTo>
                    <a:lnTo>
                      <a:pt x="10" y="8"/>
                    </a:lnTo>
                    <a:lnTo>
                      <a:pt x="10" y="11"/>
                    </a:lnTo>
                    <a:lnTo>
                      <a:pt x="10" y="15"/>
                    </a:lnTo>
                    <a:lnTo>
                      <a:pt x="0" y="15"/>
                    </a:lnTo>
                    <a:lnTo>
                      <a:pt x="10"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54" name="Freeform 1294"/>
              <p:cNvSpPr>
                <a:spLocks/>
              </p:cNvSpPr>
              <p:nvPr/>
            </p:nvSpPr>
            <p:spPr bwMode="auto">
              <a:xfrm>
                <a:off x="3222" y="1354"/>
                <a:ext cx="13" cy="18"/>
              </a:xfrm>
              <a:custGeom>
                <a:avLst/>
                <a:gdLst>
                  <a:gd name="T0" fmla="*/ 13 w 26"/>
                  <a:gd name="T1" fmla="*/ 0 h 36"/>
                  <a:gd name="T2" fmla="*/ 13 w 26"/>
                  <a:gd name="T3" fmla="*/ 2 h 36"/>
                  <a:gd name="T4" fmla="*/ 13 w 26"/>
                  <a:gd name="T5" fmla="*/ 4 h 36"/>
                  <a:gd name="T6" fmla="*/ 13 w 26"/>
                  <a:gd name="T7" fmla="*/ 6 h 36"/>
                  <a:gd name="T8" fmla="*/ 13 w 26"/>
                  <a:gd name="T9" fmla="*/ 9 h 36"/>
                  <a:gd name="T10" fmla="*/ 13 w 26"/>
                  <a:gd name="T11" fmla="*/ 11 h 36"/>
                  <a:gd name="T12" fmla="*/ 13 w 26"/>
                  <a:gd name="T13" fmla="*/ 13 h 36"/>
                  <a:gd name="T14" fmla="*/ 13 w 26"/>
                  <a:gd name="T15" fmla="*/ 15 h 36"/>
                  <a:gd name="T16" fmla="*/ 13 w 26"/>
                  <a:gd name="T17" fmla="*/ 16 h 36"/>
                  <a:gd name="T18" fmla="*/ 13 w 26"/>
                  <a:gd name="T19" fmla="*/ 18 h 36"/>
                  <a:gd name="T20" fmla="*/ 0 w 26"/>
                  <a:gd name="T21" fmla="*/ 18 h 36"/>
                  <a:gd name="T22" fmla="*/ 13 w 26"/>
                  <a:gd name="T23" fmla="*/ 0 h 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 h="36">
                    <a:moveTo>
                      <a:pt x="26" y="0"/>
                    </a:moveTo>
                    <a:lnTo>
                      <a:pt x="26" y="3"/>
                    </a:lnTo>
                    <a:lnTo>
                      <a:pt x="26" y="7"/>
                    </a:lnTo>
                    <a:lnTo>
                      <a:pt x="26" y="11"/>
                    </a:lnTo>
                    <a:lnTo>
                      <a:pt x="26" y="18"/>
                    </a:lnTo>
                    <a:lnTo>
                      <a:pt x="26" y="21"/>
                    </a:lnTo>
                    <a:lnTo>
                      <a:pt x="26" y="25"/>
                    </a:lnTo>
                    <a:lnTo>
                      <a:pt x="26" y="29"/>
                    </a:lnTo>
                    <a:lnTo>
                      <a:pt x="26" y="32"/>
                    </a:lnTo>
                    <a:lnTo>
                      <a:pt x="26" y="36"/>
                    </a:lnTo>
                    <a:lnTo>
                      <a:pt x="0" y="36"/>
                    </a:lnTo>
                    <a:lnTo>
                      <a:pt x="26"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55" name="Freeform 1295"/>
              <p:cNvSpPr>
                <a:spLocks/>
              </p:cNvSpPr>
              <p:nvPr/>
            </p:nvSpPr>
            <p:spPr bwMode="auto">
              <a:xfrm>
                <a:off x="3213" y="1344"/>
                <a:ext cx="22" cy="28"/>
              </a:xfrm>
              <a:custGeom>
                <a:avLst/>
                <a:gdLst>
                  <a:gd name="T0" fmla="*/ 22 w 43"/>
                  <a:gd name="T1" fmla="*/ 0 h 58"/>
                  <a:gd name="T2" fmla="*/ 22 w 43"/>
                  <a:gd name="T3" fmla="*/ 2 h 58"/>
                  <a:gd name="T4" fmla="*/ 22 w 43"/>
                  <a:gd name="T5" fmla="*/ 3 h 58"/>
                  <a:gd name="T6" fmla="*/ 22 w 43"/>
                  <a:gd name="T7" fmla="*/ 5 h 58"/>
                  <a:gd name="T8" fmla="*/ 22 w 43"/>
                  <a:gd name="T9" fmla="*/ 9 h 58"/>
                  <a:gd name="T10" fmla="*/ 22 w 43"/>
                  <a:gd name="T11" fmla="*/ 11 h 58"/>
                  <a:gd name="T12" fmla="*/ 22 w 43"/>
                  <a:gd name="T13" fmla="*/ 12 h 58"/>
                  <a:gd name="T14" fmla="*/ 22 w 43"/>
                  <a:gd name="T15" fmla="*/ 14 h 58"/>
                  <a:gd name="T16" fmla="*/ 22 w 43"/>
                  <a:gd name="T17" fmla="*/ 16 h 58"/>
                  <a:gd name="T18" fmla="*/ 22 w 43"/>
                  <a:gd name="T19" fmla="*/ 19 h 58"/>
                  <a:gd name="T20" fmla="*/ 22 w 43"/>
                  <a:gd name="T21" fmla="*/ 21 h 58"/>
                  <a:gd name="T22" fmla="*/ 22 w 43"/>
                  <a:gd name="T23" fmla="*/ 21 h 58"/>
                  <a:gd name="T24" fmla="*/ 17 w 43"/>
                  <a:gd name="T25" fmla="*/ 28 h 58"/>
                  <a:gd name="T26" fmla="*/ 0 w 43"/>
                  <a:gd name="T27" fmla="*/ 28 h 58"/>
                  <a:gd name="T28" fmla="*/ 22 w 43"/>
                  <a:gd name="T29" fmla="*/ 0 h 5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3" h="58">
                    <a:moveTo>
                      <a:pt x="43" y="0"/>
                    </a:moveTo>
                    <a:lnTo>
                      <a:pt x="43" y="4"/>
                    </a:lnTo>
                    <a:lnTo>
                      <a:pt x="43" y="7"/>
                    </a:lnTo>
                    <a:lnTo>
                      <a:pt x="43" y="11"/>
                    </a:lnTo>
                    <a:lnTo>
                      <a:pt x="43" y="18"/>
                    </a:lnTo>
                    <a:lnTo>
                      <a:pt x="43" y="22"/>
                    </a:lnTo>
                    <a:lnTo>
                      <a:pt x="43" y="25"/>
                    </a:lnTo>
                    <a:lnTo>
                      <a:pt x="43" y="29"/>
                    </a:lnTo>
                    <a:lnTo>
                      <a:pt x="43" y="33"/>
                    </a:lnTo>
                    <a:lnTo>
                      <a:pt x="43" y="40"/>
                    </a:lnTo>
                    <a:lnTo>
                      <a:pt x="43" y="43"/>
                    </a:lnTo>
                    <a:lnTo>
                      <a:pt x="33" y="58"/>
                    </a:lnTo>
                    <a:lnTo>
                      <a:pt x="0" y="58"/>
                    </a:lnTo>
                    <a:lnTo>
                      <a:pt x="43"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56" name="Freeform 1296"/>
              <p:cNvSpPr>
                <a:spLocks/>
              </p:cNvSpPr>
              <p:nvPr/>
            </p:nvSpPr>
            <p:spPr bwMode="auto">
              <a:xfrm>
                <a:off x="3205" y="1336"/>
                <a:ext cx="30" cy="36"/>
              </a:xfrm>
              <a:custGeom>
                <a:avLst/>
                <a:gdLst>
                  <a:gd name="T0" fmla="*/ 28 w 60"/>
                  <a:gd name="T1" fmla="*/ 0 h 72"/>
                  <a:gd name="T2" fmla="*/ 30 w 60"/>
                  <a:gd name="T3" fmla="*/ 4 h 72"/>
                  <a:gd name="T4" fmla="*/ 30 w 60"/>
                  <a:gd name="T5" fmla="*/ 7 h 72"/>
                  <a:gd name="T6" fmla="*/ 30 w 60"/>
                  <a:gd name="T7" fmla="*/ 9 h 72"/>
                  <a:gd name="T8" fmla="*/ 30 w 60"/>
                  <a:gd name="T9" fmla="*/ 11 h 72"/>
                  <a:gd name="T10" fmla="*/ 30 w 60"/>
                  <a:gd name="T11" fmla="*/ 13 h 72"/>
                  <a:gd name="T12" fmla="*/ 30 w 60"/>
                  <a:gd name="T13" fmla="*/ 16 h 72"/>
                  <a:gd name="T14" fmla="*/ 30 w 60"/>
                  <a:gd name="T15" fmla="*/ 18 h 72"/>
                  <a:gd name="T16" fmla="*/ 30 w 60"/>
                  <a:gd name="T17" fmla="*/ 18 h 72"/>
                  <a:gd name="T18" fmla="*/ 17 w 60"/>
                  <a:gd name="T19" fmla="*/ 36 h 72"/>
                  <a:gd name="T20" fmla="*/ 0 w 60"/>
                  <a:gd name="T21" fmla="*/ 36 h 72"/>
                  <a:gd name="T22" fmla="*/ 28 w 60"/>
                  <a:gd name="T23" fmla="*/ 0 h 7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 h="72">
                    <a:moveTo>
                      <a:pt x="55" y="0"/>
                    </a:moveTo>
                    <a:lnTo>
                      <a:pt x="60" y="7"/>
                    </a:lnTo>
                    <a:lnTo>
                      <a:pt x="60" y="14"/>
                    </a:lnTo>
                    <a:lnTo>
                      <a:pt x="60" y="18"/>
                    </a:lnTo>
                    <a:lnTo>
                      <a:pt x="60" y="21"/>
                    </a:lnTo>
                    <a:lnTo>
                      <a:pt x="60" y="25"/>
                    </a:lnTo>
                    <a:lnTo>
                      <a:pt x="60" y="32"/>
                    </a:lnTo>
                    <a:lnTo>
                      <a:pt x="60" y="36"/>
                    </a:lnTo>
                    <a:lnTo>
                      <a:pt x="34" y="72"/>
                    </a:lnTo>
                    <a:lnTo>
                      <a:pt x="0" y="72"/>
                    </a:lnTo>
                    <a:lnTo>
                      <a:pt x="55"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57" name="Freeform 1297"/>
              <p:cNvSpPr>
                <a:spLocks/>
              </p:cNvSpPr>
              <p:nvPr/>
            </p:nvSpPr>
            <p:spPr bwMode="auto">
              <a:xfrm>
                <a:off x="3197" y="1332"/>
                <a:ext cx="38" cy="40"/>
              </a:xfrm>
              <a:custGeom>
                <a:avLst/>
                <a:gdLst>
                  <a:gd name="T0" fmla="*/ 0 w 77"/>
                  <a:gd name="T1" fmla="*/ 40 h 82"/>
                  <a:gd name="T2" fmla="*/ 5 w 77"/>
                  <a:gd name="T3" fmla="*/ 40 h 82"/>
                  <a:gd name="T4" fmla="*/ 17 w 77"/>
                  <a:gd name="T5" fmla="*/ 40 h 82"/>
                  <a:gd name="T6" fmla="*/ 38 w 77"/>
                  <a:gd name="T7" fmla="*/ 12 h 82"/>
                  <a:gd name="T8" fmla="*/ 38 w 77"/>
                  <a:gd name="T9" fmla="*/ 12 h 82"/>
                  <a:gd name="T10" fmla="*/ 38 w 77"/>
                  <a:gd name="T11" fmla="*/ 8 h 82"/>
                  <a:gd name="T12" fmla="*/ 32 w 77"/>
                  <a:gd name="T13" fmla="*/ 0 h 82"/>
                  <a:gd name="T14" fmla="*/ 0 w 77"/>
                  <a:gd name="T15" fmla="*/ 40 h 8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7" h="82">
                    <a:moveTo>
                      <a:pt x="0" y="82"/>
                    </a:moveTo>
                    <a:lnTo>
                      <a:pt x="11" y="82"/>
                    </a:lnTo>
                    <a:lnTo>
                      <a:pt x="34" y="82"/>
                    </a:lnTo>
                    <a:lnTo>
                      <a:pt x="77" y="24"/>
                    </a:lnTo>
                    <a:lnTo>
                      <a:pt x="77" y="17"/>
                    </a:lnTo>
                    <a:lnTo>
                      <a:pt x="64" y="0"/>
                    </a:lnTo>
                    <a:lnTo>
                      <a:pt x="0" y="82"/>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58" name="Freeform 1298"/>
              <p:cNvSpPr>
                <a:spLocks/>
              </p:cNvSpPr>
              <p:nvPr/>
            </p:nvSpPr>
            <p:spPr bwMode="auto">
              <a:xfrm>
                <a:off x="3188" y="1326"/>
                <a:ext cx="45" cy="46"/>
              </a:xfrm>
              <a:custGeom>
                <a:avLst/>
                <a:gdLst>
                  <a:gd name="T0" fmla="*/ 0 w 90"/>
                  <a:gd name="T1" fmla="*/ 46 h 92"/>
                  <a:gd name="T2" fmla="*/ 15 w 90"/>
                  <a:gd name="T3" fmla="*/ 46 h 92"/>
                  <a:gd name="T4" fmla="*/ 18 w 90"/>
                  <a:gd name="T5" fmla="*/ 46 h 92"/>
                  <a:gd name="T6" fmla="*/ 45 w 90"/>
                  <a:gd name="T7" fmla="*/ 10 h 92"/>
                  <a:gd name="T8" fmla="*/ 36 w 90"/>
                  <a:gd name="T9" fmla="*/ 0 h 92"/>
                  <a:gd name="T10" fmla="*/ 0 w 90"/>
                  <a:gd name="T11" fmla="*/ 46 h 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0" h="92">
                    <a:moveTo>
                      <a:pt x="0" y="92"/>
                    </a:moveTo>
                    <a:lnTo>
                      <a:pt x="29" y="92"/>
                    </a:lnTo>
                    <a:lnTo>
                      <a:pt x="35" y="92"/>
                    </a:lnTo>
                    <a:lnTo>
                      <a:pt x="90" y="20"/>
                    </a:lnTo>
                    <a:lnTo>
                      <a:pt x="72" y="0"/>
                    </a:lnTo>
                    <a:lnTo>
                      <a:pt x="0" y="92"/>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59" name="Freeform 1299"/>
              <p:cNvSpPr>
                <a:spLocks/>
              </p:cNvSpPr>
              <p:nvPr/>
            </p:nvSpPr>
            <p:spPr bwMode="auto">
              <a:xfrm>
                <a:off x="3179" y="1321"/>
                <a:ext cx="50" cy="51"/>
              </a:xfrm>
              <a:custGeom>
                <a:avLst/>
                <a:gdLst>
                  <a:gd name="T0" fmla="*/ 0 w 99"/>
                  <a:gd name="T1" fmla="*/ 51 h 103"/>
                  <a:gd name="T2" fmla="*/ 18 w 99"/>
                  <a:gd name="T3" fmla="*/ 51 h 103"/>
                  <a:gd name="T4" fmla="*/ 50 w 99"/>
                  <a:gd name="T5" fmla="*/ 10 h 103"/>
                  <a:gd name="T6" fmla="*/ 40 w 99"/>
                  <a:gd name="T7" fmla="*/ 0 h 103"/>
                  <a:gd name="T8" fmla="*/ 0 w 99"/>
                  <a:gd name="T9" fmla="*/ 51 h 10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9" h="103">
                    <a:moveTo>
                      <a:pt x="0" y="103"/>
                    </a:moveTo>
                    <a:lnTo>
                      <a:pt x="35" y="103"/>
                    </a:lnTo>
                    <a:lnTo>
                      <a:pt x="99" y="21"/>
                    </a:lnTo>
                    <a:lnTo>
                      <a:pt x="79" y="0"/>
                    </a:lnTo>
                    <a:lnTo>
                      <a:pt x="0" y="103"/>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60" name="Freeform 1300"/>
              <p:cNvSpPr>
                <a:spLocks/>
              </p:cNvSpPr>
              <p:nvPr/>
            </p:nvSpPr>
            <p:spPr bwMode="auto">
              <a:xfrm>
                <a:off x="3171" y="1316"/>
                <a:ext cx="52" cy="56"/>
              </a:xfrm>
              <a:custGeom>
                <a:avLst/>
                <a:gdLst>
                  <a:gd name="T0" fmla="*/ 0 w 105"/>
                  <a:gd name="T1" fmla="*/ 56 h 112"/>
                  <a:gd name="T2" fmla="*/ 16 w 105"/>
                  <a:gd name="T3" fmla="*/ 56 h 112"/>
                  <a:gd name="T4" fmla="*/ 52 w 105"/>
                  <a:gd name="T5" fmla="*/ 10 h 112"/>
                  <a:gd name="T6" fmla="*/ 43 w 105"/>
                  <a:gd name="T7" fmla="*/ 0 h 112"/>
                  <a:gd name="T8" fmla="*/ 0 w 105"/>
                  <a:gd name="T9" fmla="*/ 56 h 1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5" h="112">
                    <a:moveTo>
                      <a:pt x="0" y="112"/>
                    </a:moveTo>
                    <a:lnTo>
                      <a:pt x="33" y="112"/>
                    </a:lnTo>
                    <a:lnTo>
                      <a:pt x="105" y="20"/>
                    </a:lnTo>
                    <a:lnTo>
                      <a:pt x="87" y="0"/>
                    </a:lnTo>
                    <a:lnTo>
                      <a:pt x="0" y="112"/>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61" name="Freeform 1301"/>
              <p:cNvSpPr>
                <a:spLocks/>
              </p:cNvSpPr>
              <p:nvPr/>
            </p:nvSpPr>
            <p:spPr bwMode="auto">
              <a:xfrm>
                <a:off x="3168" y="1311"/>
                <a:ext cx="50" cy="61"/>
              </a:xfrm>
              <a:custGeom>
                <a:avLst/>
                <a:gdLst>
                  <a:gd name="T0" fmla="*/ 11 w 100"/>
                  <a:gd name="T1" fmla="*/ 61 h 123"/>
                  <a:gd name="T2" fmla="*/ 0 w 100"/>
                  <a:gd name="T3" fmla="*/ 61 h 123"/>
                  <a:gd name="T4" fmla="*/ 0 w 100"/>
                  <a:gd name="T5" fmla="*/ 59 h 123"/>
                  <a:gd name="T6" fmla="*/ 0 w 100"/>
                  <a:gd name="T7" fmla="*/ 58 h 123"/>
                  <a:gd name="T8" fmla="*/ 0 w 100"/>
                  <a:gd name="T9" fmla="*/ 56 h 123"/>
                  <a:gd name="T10" fmla="*/ 0 w 100"/>
                  <a:gd name="T11" fmla="*/ 54 h 123"/>
                  <a:gd name="T12" fmla="*/ 0 w 100"/>
                  <a:gd name="T13" fmla="*/ 52 h 123"/>
                  <a:gd name="T14" fmla="*/ 41 w 100"/>
                  <a:gd name="T15" fmla="*/ 0 h 123"/>
                  <a:gd name="T16" fmla="*/ 50 w 100"/>
                  <a:gd name="T17" fmla="*/ 10 h 123"/>
                  <a:gd name="T18" fmla="*/ 11 w 100"/>
                  <a:gd name="T19" fmla="*/ 61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0" h="123">
                    <a:moveTo>
                      <a:pt x="21" y="123"/>
                    </a:moveTo>
                    <a:lnTo>
                      <a:pt x="0" y="123"/>
                    </a:lnTo>
                    <a:lnTo>
                      <a:pt x="0" y="119"/>
                    </a:lnTo>
                    <a:lnTo>
                      <a:pt x="0" y="116"/>
                    </a:lnTo>
                    <a:lnTo>
                      <a:pt x="0" y="112"/>
                    </a:lnTo>
                    <a:lnTo>
                      <a:pt x="0" y="108"/>
                    </a:lnTo>
                    <a:lnTo>
                      <a:pt x="0" y="105"/>
                    </a:lnTo>
                    <a:lnTo>
                      <a:pt x="82" y="0"/>
                    </a:lnTo>
                    <a:lnTo>
                      <a:pt x="100" y="20"/>
                    </a:lnTo>
                    <a:lnTo>
                      <a:pt x="21" y="123"/>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62" name="Freeform 1302"/>
              <p:cNvSpPr>
                <a:spLocks/>
              </p:cNvSpPr>
              <p:nvPr/>
            </p:nvSpPr>
            <p:spPr bwMode="auto">
              <a:xfrm>
                <a:off x="3168" y="1306"/>
                <a:ext cx="46" cy="66"/>
              </a:xfrm>
              <a:custGeom>
                <a:avLst/>
                <a:gdLst>
                  <a:gd name="T0" fmla="*/ 3 w 92"/>
                  <a:gd name="T1" fmla="*/ 66 h 132"/>
                  <a:gd name="T2" fmla="*/ 0 w 92"/>
                  <a:gd name="T3" fmla="*/ 66 h 132"/>
                  <a:gd name="T4" fmla="*/ 0 w 92"/>
                  <a:gd name="T5" fmla="*/ 64 h 132"/>
                  <a:gd name="T6" fmla="*/ 0 w 92"/>
                  <a:gd name="T7" fmla="*/ 63 h 132"/>
                  <a:gd name="T8" fmla="*/ 0 w 92"/>
                  <a:gd name="T9" fmla="*/ 61 h 132"/>
                  <a:gd name="T10" fmla="*/ 0 w 92"/>
                  <a:gd name="T11" fmla="*/ 59 h 132"/>
                  <a:gd name="T12" fmla="*/ 0 w 92"/>
                  <a:gd name="T13" fmla="*/ 57 h 132"/>
                  <a:gd name="T14" fmla="*/ 0 w 92"/>
                  <a:gd name="T15" fmla="*/ 54 h 132"/>
                  <a:gd name="T16" fmla="*/ 0 w 92"/>
                  <a:gd name="T17" fmla="*/ 52 h 132"/>
                  <a:gd name="T18" fmla="*/ 0 w 92"/>
                  <a:gd name="T19" fmla="*/ 50 h 132"/>
                  <a:gd name="T20" fmla="*/ 0 w 92"/>
                  <a:gd name="T21" fmla="*/ 48 h 132"/>
                  <a:gd name="T22" fmla="*/ 0 w 92"/>
                  <a:gd name="T23" fmla="*/ 46 h 132"/>
                  <a:gd name="T24" fmla="*/ 37 w 92"/>
                  <a:gd name="T25" fmla="*/ 0 h 132"/>
                  <a:gd name="T26" fmla="*/ 46 w 92"/>
                  <a:gd name="T27" fmla="*/ 10 h 132"/>
                  <a:gd name="T28" fmla="*/ 3 w 92"/>
                  <a:gd name="T29" fmla="*/ 66 h 1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92" h="132">
                    <a:moveTo>
                      <a:pt x="5" y="132"/>
                    </a:moveTo>
                    <a:lnTo>
                      <a:pt x="0" y="132"/>
                    </a:lnTo>
                    <a:lnTo>
                      <a:pt x="0" y="128"/>
                    </a:lnTo>
                    <a:lnTo>
                      <a:pt x="0" y="125"/>
                    </a:lnTo>
                    <a:lnTo>
                      <a:pt x="0" y="121"/>
                    </a:lnTo>
                    <a:lnTo>
                      <a:pt x="0" y="117"/>
                    </a:lnTo>
                    <a:lnTo>
                      <a:pt x="0" y="114"/>
                    </a:lnTo>
                    <a:lnTo>
                      <a:pt x="0" y="107"/>
                    </a:lnTo>
                    <a:lnTo>
                      <a:pt x="0" y="103"/>
                    </a:lnTo>
                    <a:lnTo>
                      <a:pt x="0" y="99"/>
                    </a:lnTo>
                    <a:lnTo>
                      <a:pt x="0" y="96"/>
                    </a:lnTo>
                    <a:lnTo>
                      <a:pt x="0" y="92"/>
                    </a:lnTo>
                    <a:lnTo>
                      <a:pt x="73" y="0"/>
                    </a:lnTo>
                    <a:lnTo>
                      <a:pt x="92" y="20"/>
                    </a:lnTo>
                    <a:lnTo>
                      <a:pt x="5" y="132"/>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63" name="Freeform 1303"/>
              <p:cNvSpPr>
                <a:spLocks/>
              </p:cNvSpPr>
              <p:nvPr/>
            </p:nvSpPr>
            <p:spPr bwMode="auto">
              <a:xfrm>
                <a:off x="3168" y="1299"/>
                <a:ext cx="41" cy="64"/>
              </a:xfrm>
              <a:custGeom>
                <a:avLst/>
                <a:gdLst>
                  <a:gd name="T0" fmla="*/ 0 w 82"/>
                  <a:gd name="T1" fmla="*/ 64 h 129"/>
                  <a:gd name="T2" fmla="*/ 0 w 82"/>
                  <a:gd name="T3" fmla="*/ 64 h 129"/>
                  <a:gd name="T4" fmla="*/ 0 w 82"/>
                  <a:gd name="T5" fmla="*/ 61 h 129"/>
                  <a:gd name="T6" fmla="*/ 0 w 82"/>
                  <a:gd name="T7" fmla="*/ 59 h 129"/>
                  <a:gd name="T8" fmla="*/ 0 w 82"/>
                  <a:gd name="T9" fmla="*/ 57 h 129"/>
                  <a:gd name="T10" fmla="*/ 0 w 82"/>
                  <a:gd name="T11" fmla="*/ 55 h 129"/>
                  <a:gd name="T12" fmla="*/ 0 w 82"/>
                  <a:gd name="T13" fmla="*/ 53 h 129"/>
                  <a:gd name="T14" fmla="*/ 0 w 82"/>
                  <a:gd name="T15" fmla="*/ 50 h 129"/>
                  <a:gd name="T16" fmla="*/ 0 w 82"/>
                  <a:gd name="T17" fmla="*/ 48 h 129"/>
                  <a:gd name="T18" fmla="*/ 0 w 82"/>
                  <a:gd name="T19" fmla="*/ 46 h 129"/>
                  <a:gd name="T20" fmla="*/ 0 w 82"/>
                  <a:gd name="T21" fmla="*/ 44 h 129"/>
                  <a:gd name="T22" fmla="*/ 0 w 82"/>
                  <a:gd name="T23" fmla="*/ 42 h 129"/>
                  <a:gd name="T24" fmla="*/ 34 w 82"/>
                  <a:gd name="T25" fmla="*/ 0 h 129"/>
                  <a:gd name="T26" fmla="*/ 34 w 82"/>
                  <a:gd name="T27" fmla="*/ 4 h 129"/>
                  <a:gd name="T28" fmla="*/ 41 w 82"/>
                  <a:gd name="T29" fmla="*/ 12 h 129"/>
                  <a:gd name="T30" fmla="*/ 0 w 82"/>
                  <a:gd name="T31" fmla="*/ 64 h 12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82" h="129">
                    <a:moveTo>
                      <a:pt x="0" y="129"/>
                    </a:moveTo>
                    <a:lnTo>
                      <a:pt x="0" y="129"/>
                    </a:lnTo>
                    <a:lnTo>
                      <a:pt x="0" y="122"/>
                    </a:lnTo>
                    <a:lnTo>
                      <a:pt x="0" y="118"/>
                    </a:lnTo>
                    <a:lnTo>
                      <a:pt x="0" y="114"/>
                    </a:lnTo>
                    <a:lnTo>
                      <a:pt x="0" y="111"/>
                    </a:lnTo>
                    <a:lnTo>
                      <a:pt x="0" y="107"/>
                    </a:lnTo>
                    <a:lnTo>
                      <a:pt x="0" y="100"/>
                    </a:lnTo>
                    <a:lnTo>
                      <a:pt x="0" y="96"/>
                    </a:lnTo>
                    <a:lnTo>
                      <a:pt x="0" y="93"/>
                    </a:lnTo>
                    <a:lnTo>
                      <a:pt x="0" y="89"/>
                    </a:lnTo>
                    <a:lnTo>
                      <a:pt x="0" y="85"/>
                    </a:lnTo>
                    <a:lnTo>
                      <a:pt x="67" y="0"/>
                    </a:lnTo>
                    <a:lnTo>
                      <a:pt x="67" y="9"/>
                    </a:lnTo>
                    <a:lnTo>
                      <a:pt x="82" y="24"/>
                    </a:lnTo>
                    <a:lnTo>
                      <a:pt x="0" y="129"/>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64" name="Freeform 1304"/>
              <p:cNvSpPr>
                <a:spLocks/>
              </p:cNvSpPr>
              <p:nvPr/>
            </p:nvSpPr>
            <p:spPr bwMode="auto">
              <a:xfrm>
                <a:off x="3168" y="1287"/>
                <a:ext cx="37" cy="66"/>
              </a:xfrm>
              <a:custGeom>
                <a:avLst/>
                <a:gdLst>
                  <a:gd name="T0" fmla="*/ 0 w 73"/>
                  <a:gd name="T1" fmla="*/ 66 h 130"/>
                  <a:gd name="T2" fmla="*/ 0 w 73"/>
                  <a:gd name="T3" fmla="*/ 66 h 130"/>
                  <a:gd name="T4" fmla="*/ 0 w 73"/>
                  <a:gd name="T5" fmla="*/ 62 h 130"/>
                  <a:gd name="T6" fmla="*/ 0 w 73"/>
                  <a:gd name="T7" fmla="*/ 60 h 130"/>
                  <a:gd name="T8" fmla="*/ 0 w 73"/>
                  <a:gd name="T9" fmla="*/ 59 h 130"/>
                  <a:gd name="T10" fmla="*/ 0 w 73"/>
                  <a:gd name="T11" fmla="*/ 57 h 130"/>
                  <a:gd name="T12" fmla="*/ 0 w 73"/>
                  <a:gd name="T13" fmla="*/ 55 h 130"/>
                  <a:gd name="T14" fmla="*/ 0 w 73"/>
                  <a:gd name="T15" fmla="*/ 53 h 130"/>
                  <a:gd name="T16" fmla="*/ 0 w 73"/>
                  <a:gd name="T17" fmla="*/ 50 h 130"/>
                  <a:gd name="T18" fmla="*/ 0 w 73"/>
                  <a:gd name="T19" fmla="*/ 48 h 130"/>
                  <a:gd name="T20" fmla="*/ 0 w 73"/>
                  <a:gd name="T21" fmla="*/ 46 h 130"/>
                  <a:gd name="T22" fmla="*/ 0 w 73"/>
                  <a:gd name="T23" fmla="*/ 44 h 130"/>
                  <a:gd name="T24" fmla="*/ 34 w 73"/>
                  <a:gd name="T25" fmla="*/ 0 h 130"/>
                  <a:gd name="T26" fmla="*/ 34 w 73"/>
                  <a:gd name="T27" fmla="*/ 16 h 130"/>
                  <a:gd name="T28" fmla="*/ 37 w 73"/>
                  <a:gd name="T29" fmla="*/ 19 h 130"/>
                  <a:gd name="T30" fmla="*/ 0 w 73"/>
                  <a:gd name="T31" fmla="*/ 66 h 13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3" h="130">
                    <a:moveTo>
                      <a:pt x="0" y="130"/>
                    </a:moveTo>
                    <a:lnTo>
                      <a:pt x="0" y="130"/>
                    </a:lnTo>
                    <a:lnTo>
                      <a:pt x="0" y="123"/>
                    </a:lnTo>
                    <a:lnTo>
                      <a:pt x="0" y="119"/>
                    </a:lnTo>
                    <a:lnTo>
                      <a:pt x="0" y="116"/>
                    </a:lnTo>
                    <a:lnTo>
                      <a:pt x="0" y="112"/>
                    </a:lnTo>
                    <a:lnTo>
                      <a:pt x="0" y="108"/>
                    </a:lnTo>
                    <a:lnTo>
                      <a:pt x="0" y="105"/>
                    </a:lnTo>
                    <a:lnTo>
                      <a:pt x="0" y="98"/>
                    </a:lnTo>
                    <a:lnTo>
                      <a:pt x="0" y="94"/>
                    </a:lnTo>
                    <a:lnTo>
                      <a:pt x="0" y="90"/>
                    </a:lnTo>
                    <a:lnTo>
                      <a:pt x="0" y="87"/>
                    </a:lnTo>
                    <a:lnTo>
                      <a:pt x="67" y="0"/>
                    </a:lnTo>
                    <a:lnTo>
                      <a:pt x="67" y="32"/>
                    </a:lnTo>
                    <a:lnTo>
                      <a:pt x="73" y="38"/>
                    </a:lnTo>
                    <a:lnTo>
                      <a:pt x="0" y="13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65" name="Freeform 1305"/>
              <p:cNvSpPr>
                <a:spLocks/>
              </p:cNvSpPr>
              <p:nvPr/>
            </p:nvSpPr>
            <p:spPr bwMode="auto">
              <a:xfrm>
                <a:off x="3168" y="1277"/>
                <a:ext cx="34" cy="65"/>
              </a:xfrm>
              <a:custGeom>
                <a:avLst/>
                <a:gdLst>
                  <a:gd name="T0" fmla="*/ 0 w 67"/>
                  <a:gd name="T1" fmla="*/ 65 h 130"/>
                  <a:gd name="T2" fmla="*/ 0 w 67"/>
                  <a:gd name="T3" fmla="*/ 65 h 130"/>
                  <a:gd name="T4" fmla="*/ 0 w 67"/>
                  <a:gd name="T5" fmla="*/ 64 h 130"/>
                  <a:gd name="T6" fmla="*/ 0 w 67"/>
                  <a:gd name="T7" fmla="*/ 60 h 130"/>
                  <a:gd name="T8" fmla="*/ 0 w 67"/>
                  <a:gd name="T9" fmla="*/ 58 h 130"/>
                  <a:gd name="T10" fmla="*/ 0 w 67"/>
                  <a:gd name="T11" fmla="*/ 56 h 130"/>
                  <a:gd name="T12" fmla="*/ 0 w 67"/>
                  <a:gd name="T13" fmla="*/ 55 h 130"/>
                  <a:gd name="T14" fmla="*/ 0 w 67"/>
                  <a:gd name="T15" fmla="*/ 53 h 130"/>
                  <a:gd name="T16" fmla="*/ 0 w 67"/>
                  <a:gd name="T17" fmla="*/ 49 h 130"/>
                  <a:gd name="T18" fmla="*/ 0 w 67"/>
                  <a:gd name="T19" fmla="*/ 47 h 130"/>
                  <a:gd name="T20" fmla="*/ 0 w 67"/>
                  <a:gd name="T21" fmla="*/ 46 h 130"/>
                  <a:gd name="T22" fmla="*/ 0 w 67"/>
                  <a:gd name="T23" fmla="*/ 44 h 130"/>
                  <a:gd name="T24" fmla="*/ 34 w 67"/>
                  <a:gd name="T25" fmla="*/ 0 h 130"/>
                  <a:gd name="T26" fmla="*/ 34 w 67"/>
                  <a:gd name="T27" fmla="*/ 23 h 130"/>
                  <a:gd name="T28" fmla="*/ 0 w 67"/>
                  <a:gd name="T29" fmla="*/ 65 h 1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7" h="130">
                    <a:moveTo>
                      <a:pt x="0" y="130"/>
                    </a:moveTo>
                    <a:lnTo>
                      <a:pt x="0" y="130"/>
                    </a:lnTo>
                    <a:lnTo>
                      <a:pt x="0" y="127"/>
                    </a:lnTo>
                    <a:lnTo>
                      <a:pt x="0" y="120"/>
                    </a:lnTo>
                    <a:lnTo>
                      <a:pt x="0" y="116"/>
                    </a:lnTo>
                    <a:lnTo>
                      <a:pt x="0" y="112"/>
                    </a:lnTo>
                    <a:lnTo>
                      <a:pt x="0" y="109"/>
                    </a:lnTo>
                    <a:lnTo>
                      <a:pt x="0" y="105"/>
                    </a:lnTo>
                    <a:lnTo>
                      <a:pt x="0" y="98"/>
                    </a:lnTo>
                    <a:lnTo>
                      <a:pt x="0" y="94"/>
                    </a:lnTo>
                    <a:lnTo>
                      <a:pt x="0" y="91"/>
                    </a:lnTo>
                    <a:lnTo>
                      <a:pt x="0" y="87"/>
                    </a:lnTo>
                    <a:lnTo>
                      <a:pt x="67" y="0"/>
                    </a:lnTo>
                    <a:lnTo>
                      <a:pt x="67" y="45"/>
                    </a:lnTo>
                    <a:lnTo>
                      <a:pt x="0" y="13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66" name="Freeform 1306"/>
              <p:cNvSpPr>
                <a:spLocks/>
              </p:cNvSpPr>
              <p:nvPr/>
            </p:nvSpPr>
            <p:spPr bwMode="auto">
              <a:xfrm>
                <a:off x="3168" y="1269"/>
                <a:ext cx="34" cy="62"/>
              </a:xfrm>
              <a:custGeom>
                <a:avLst/>
                <a:gdLst>
                  <a:gd name="T0" fmla="*/ 0 w 67"/>
                  <a:gd name="T1" fmla="*/ 62 h 123"/>
                  <a:gd name="T2" fmla="*/ 0 w 67"/>
                  <a:gd name="T3" fmla="*/ 62 h 123"/>
                  <a:gd name="T4" fmla="*/ 0 w 67"/>
                  <a:gd name="T5" fmla="*/ 60 h 123"/>
                  <a:gd name="T6" fmla="*/ 0 w 67"/>
                  <a:gd name="T7" fmla="*/ 56 h 123"/>
                  <a:gd name="T8" fmla="*/ 0 w 67"/>
                  <a:gd name="T9" fmla="*/ 54 h 123"/>
                  <a:gd name="T10" fmla="*/ 0 w 67"/>
                  <a:gd name="T11" fmla="*/ 53 h 123"/>
                  <a:gd name="T12" fmla="*/ 0 w 67"/>
                  <a:gd name="T13" fmla="*/ 51 h 123"/>
                  <a:gd name="T14" fmla="*/ 0 w 67"/>
                  <a:gd name="T15" fmla="*/ 49 h 123"/>
                  <a:gd name="T16" fmla="*/ 0 w 67"/>
                  <a:gd name="T17" fmla="*/ 45 h 123"/>
                  <a:gd name="T18" fmla="*/ 0 w 67"/>
                  <a:gd name="T19" fmla="*/ 44 h 123"/>
                  <a:gd name="T20" fmla="*/ 0 w 67"/>
                  <a:gd name="T21" fmla="*/ 42 h 123"/>
                  <a:gd name="T22" fmla="*/ 0 w 67"/>
                  <a:gd name="T23" fmla="*/ 40 h 123"/>
                  <a:gd name="T24" fmla="*/ 32 w 67"/>
                  <a:gd name="T25" fmla="*/ 0 h 123"/>
                  <a:gd name="T26" fmla="*/ 34 w 67"/>
                  <a:gd name="T27" fmla="*/ 0 h 123"/>
                  <a:gd name="T28" fmla="*/ 34 w 67"/>
                  <a:gd name="T29" fmla="*/ 18 h 123"/>
                  <a:gd name="T30" fmla="*/ 0 w 67"/>
                  <a:gd name="T31" fmla="*/ 62 h 12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7" h="123">
                    <a:moveTo>
                      <a:pt x="0" y="123"/>
                    </a:moveTo>
                    <a:lnTo>
                      <a:pt x="0" y="123"/>
                    </a:lnTo>
                    <a:lnTo>
                      <a:pt x="0" y="119"/>
                    </a:lnTo>
                    <a:lnTo>
                      <a:pt x="0" y="112"/>
                    </a:lnTo>
                    <a:lnTo>
                      <a:pt x="0" y="108"/>
                    </a:lnTo>
                    <a:lnTo>
                      <a:pt x="0" y="105"/>
                    </a:lnTo>
                    <a:lnTo>
                      <a:pt x="0" y="101"/>
                    </a:lnTo>
                    <a:lnTo>
                      <a:pt x="0" y="97"/>
                    </a:lnTo>
                    <a:lnTo>
                      <a:pt x="0" y="90"/>
                    </a:lnTo>
                    <a:lnTo>
                      <a:pt x="0" y="87"/>
                    </a:lnTo>
                    <a:lnTo>
                      <a:pt x="0" y="83"/>
                    </a:lnTo>
                    <a:lnTo>
                      <a:pt x="0" y="79"/>
                    </a:lnTo>
                    <a:lnTo>
                      <a:pt x="63" y="0"/>
                    </a:lnTo>
                    <a:lnTo>
                      <a:pt x="67" y="0"/>
                    </a:lnTo>
                    <a:lnTo>
                      <a:pt x="67" y="36"/>
                    </a:lnTo>
                    <a:lnTo>
                      <a:pt x="0" y="123"/>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67" name="Freeform 1307"/>
              <p:cNvSpPr>
                <a:spLocks/>
              </p:cNvSpPr>
              <p:nvPr/>
            </p:nvSpPr>
            <p:spPr bwMode="auto">
              <a:xfrm>
                <a:off x="3168" y="1269"/>
                <a:ext cx="34" cy="51"/>
              </a:xfrm>
              <a:custGeom>
                <a:avLst/>
                <a:gdLst>
                  <a:gd name="T0" fmla="*/ 0 w 67"/>
                  <a:gd name="T1" fmla="*/ 51 h 101"/>
                  <a:gd name="T2" fmla="*/ 0 w 67"/>
                  <a:gd name="T3" fmla="*/ 51 h 101"/>
                  <a:gd name="T4" fmla="*/ 0 w 67"/>
                  <a:gd name="T5" fmla="*/ 49 h 101"/>
                  <a:gd name="T6" fmla="*/ 0 w 67"/>
                  <a:gd name="T7" fmla="*/ 45 h 101"/>
                  <a:gd name="T8" fmla="*/ 0 w 67"/>
                  <a:gd name="T9" fmla="*/ 44 h 101"/>
                  <a:gd name="T10" fmla="*/ 0 w 67"/>
                  <a:gd name="T11" fmla="*/ 42 h 101"/>
                  <a:gd name="T12" fmla="*/ 0 w 67"/>
                  <a:gd name="T13" fmla="*/ 40 h 101"/>
                  <a:gd name="T14" fmla="*/ 0 w 67"/>
                  <a:gd name="T15" fmla="*/ 38 h 101"/>
                  <a:gd name="T16" fmla="*/ 0 w 67"/>
                  <a:gd name="T17" fmla="*/ 34 h 101"/>
                  <a:gd name="T18" fmla="*/ 0 w 67"/>
                  <a:gd name="T19" fmla="*/ 33 h 101"/>
                  <a:gd name="T20" fmla="*/ 2 w 67"/>
                  <a:gd name="T21" fmla="*/ 29 h 101"/>
                  <a:gd name="T22" fmla="*/ 2 w 67"/>
                  <a:gd name="T23" fmla="*/ 26 h 101"/>
                  <a:gd name="T24" fmla="*/ 22 w 67"/>
                  <a:gd name="T25" fmla="*/ 2 h 101"/>
                  <a:gd name="T26" fmla="*/ 23 w 67"/>
                  <a:gd name="T27" fmla="*/ 2 h 101"/>
                  <a:gd name="T28" fmla="*/ 27 w 67"/>
                  <a:gd name="T29" fmla="*/ 0 h 101"/>
                  <a:gd name="T30" fmla="*/ 30 w 67"/>
                  <a:gd name="T31" fmla="*/ 0 h 101"/>
                  <a:gd name="T32" fmla="*/ 34 w 67"/>
                  <a:gd name="T33" fmla="*/ 0 h 101"/>
                  <a:gd name="T34" fmla="*/ 34 w 67"/>
                  <a:gd name="T35" fmla="*/ 7 h 101"/>
                  <a:gd name="T36" fmla="*/ 0 w 67"/>
                  <a:gd name="T37" fmla="*/ 51 h 10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7" h="101">
                    <a:moveTo>
                      <a:pt x="0" y="101"/>
                    </a:moveTo>
                    <a:lnTo>
                      <a:pt x="0" y="101"/>
                    </a:lnTo>
                    <a:lnTo>
                      <a:pt x="0" y="97"/>
                    </a:lnTo>
                    <a:lnTo>
                      <a:pt x="0" y="90"/>
                    </a:lnTo>
                    <a:lnTo>
                      <a:pt x="0" y="87"/>
                    </a:lnTo>
                    <a:lnTo>
                      <a:pt x="0" y="83"/>
                    </a:lnTo>
                    <a:lnTo>
                      <a:pt x="0" y="79"/>
                    </a:lnTo>
                    <a:lnTo>
                      <a:pt x="0" y="76"/>
                    </a:lnTo>
                    <a:lnTo>
                      <a:pt x="0" y="68"/>
                    </a:lnTo>
                    <a:lnTo>
                      <a:pt x="0" y="65"/>
                    </a:lnTo>
                    <a:lnTo>
                      <a:pt x="3" y="58"/>
                    </a:lnTo>
                    <a:lnTo>
                      <a:pt x="3" y="52"/>
                    </a:lnTo>
                    <a:lnTo>
                      <a:pt x="43" y="3"/>
                    </a:lnTo>
                    <a:lnTo>
                      <a:pt x="46" y="3"/>
                    </a:lnTo>
                    <a:lnTo>
                      <a:pt x="53" y="0"/>
                    </a:lnTo>
                    <a:lnTo>
                      <a:pt x="60" y="0"/>
                    </a:lnTo>
                    <a:lnTo>
                      <a:pt x="67" y="0"/>
                    </a:lnTo>
                    <a:lnTo>
                      <a:pt x="67" y="14"/>
                    </a:lnTo>
                    <a:lnTo>
                      <a:pt x="0" y="101"/>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68" name="Freeform 1308"/>
              <p:cNvSpPr>
                <a:spLocks/>
              </p:cNvSpPr>
              <p:nvPr/>
            </p:nvSpPr>
            <p:spPr bwMode="auto">
              <a:xfrm>
                <a:off x="3168" y="1269"/>
                <a:ext cx="32" cy="40"/>
              </a:xfrm>
              <a:custGeom>
                <a:avLst/>
                <a:gdLst>
                  <a:gd name="T0" fmla="*/ 0 w 63"/>
                  <a:gd name="T1" fmla="*/ 40 h 79"/>
                  <a:gd name="T2" fmla="*/ 0 w 63"/>
                  <a:gd name="T3" fmla="*/ 40 h 79"/>
                  <a:gd name="T4" fmla="*/ 0 w 63"/>
                  <a:gd name="T5" fmla="*/ 38 h 79"/>
                  <a:gd name="T6" fmla="*/ 0 w 63"/>
                  <a:gd name="T7" fmla="*/ 34 h 79"/>
                  <a:gd name="T8" fmla="*/ 0 w 63"/>
                  <a:gd name="T9" fmla="*/ 33 h 79"/>
                  <a:gd name="T10" fmla="*/ 2 w 63"/>
                  <a:gd name="T11" fmla="*/ 29 h 79"/>
                  <a:gd name="T12" fmla="*/ 2 w 63"/>
                  <a:gd name="T13" fmla="*/ 25 h 79"/>
                  <a:gd name="T14" fmla="*/ 3 w 63"/>
                  <a:gd name="T15" fmla="*/ 22 h 79"/>
                  <a:gd name="T16" fmla="*/ 5 w 63"/>
                  <a:gd name="T17" fmla="*/ 18 h 79"/>
                  <a:gd name="T18" fmla="*/ 7 w 63"/>
                  <a:gd name="T19" fmla="*/ 16 h 79"/>
                  <a:gd name="T20" fmla="*/ 8 w 63"/>
                  <a:gd name="T21" fmla="*/ 13 h 79"/>
                  <a:gd name="T22" fmla="*/ 10 w 63"/>
                  <a:gd name="T23" fmla="*/ 11 h 79"/>
                  <a:gd name="T24" fmla="*/ 12 w 63"/>
                  <a:gd name="T25" fmla="*/ 7 h 79"/>
                  <a:gd name="T26" fmla="*/ 15 w 63"/>
                  <a:gd name="T27" fmla="*/ 6 h 79"/>
                  <a:gd name="T28" fmla="*/ 18 w 63"/>
                  <a:gd name="T29" fmla="*/ 4 h 79"/>
                  <a:gd name="T30" fmla="*/ 20 w 63"/>
                  <a:gd name="T31" fmla="*/ 2 h 79"/>
                  <a:gd name="T32" fmla="*/ 23 w 63"/>
                  <a:gd name="T33" fmla="*/ 2 h 79"/>
                  <a:gd name="T34" fmla="*/ 27 w 63"/>
                  <a:gd name="T35" fmla="*/ 0 h 79"/>
                  <a:gd name="T36" fmla="*/ 30 w 63"/>
                  <a:gd name="T37" fmla="*/ 0 h 79"/>
                  <a:gd name="T38" fmla="*/ 32 w 63"/>
                  <a:gd name="T39" fmla="*/ 0 h 79"/>
                  <a:gd name="T40" fmla="*/ 0 w 63"/>
                  <a:gd name="T41" fmla="*/ 40 h 7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79">
                    <a:moveTo>
                      <a:pt x="0" y="79"/>
                    </a:moveTo>
                    <a:lnTo>
                      <a:pt x="0" y="79"/>
                    </a:lnTo>
                    <a:lnTo>
                      <a:pt x="0" y="76"/>
                    </a:lnTo>
                    <a:lnTo>
                      <a:pt x="0" y="68"/>
                    </a:lnTo>
                    <a:lnTo>
                      <a:pt x="0" y="65"/>
                    </a:lnTo>
                    <a:lnTo>
                      <a:pt x="3" y="58"/>
                    </a:lnTo>
                    <a:lnTo>
                      <a:pt x="3" y="50"/>
                    </a:lnTo>
                    <a:lnTo>
                      <a:pt x="6" y="43"/>
                    </a:lnTo>
                    <a:lnTo>
                      <a:pt x="10" y="36"/>
                    </a:lnTo>
                    <a:lnTo>
                      <a:pt x="13" y="32"/>
                    </a:lnTo>
                    <a:lnTo>
                      <a:pt x="16" y="25"/>
                    </a:lnTo>
                    <a:lnTo>
                      <a:pt x="20" y="21"/>
                    </a:lnTo>
                    <a:lnTo>
                      <a:pt x="23" y="14"/>
                    </a:lnTo>
                    <a:lnTo>
                      <a:pt x="30" y="11"/>
                    </a:lnTo>
                    <a:lnTo>
                      <a:pt x="36" y="7"/>
                    </a:lnTo>
                    <a:lnTo>
                      <a:pt x="40" y="3"/>
                    </a:lnTo>
                    <a:lnTo>
                      <a:pt x="46" y="3"/>
                    </a:lnTo>
                    <a:lnTo>
                      <a:pt x="53" y="0"/>
                    </a:lnTo>
                    <a:lnTo>
                      <a:pt x="60" y="0"/>
                    </a:lnTo>
                    <a:lnTo>
                      <a:pt x="63" y="0"/>
                    </a:lnTo>
                    <a:lnTo>
                      <a:pt x="0" y="79"/>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69" name="Freeform 1309"/>
              <p:cNvSpPr>
                <a:spLocks/>
              </p:cNvSpPr>
              <p:nvPr/>
            </p:nvSpPr>
            <p:spPr bwMode="auto">
              <a:xfrm>
                <a:off x="3170" y="1271"/>
                <a:ext cx="20" cy="25"/>
              </a:xfrm>
              <a:custGeom>
                <a:avLst/>
                <a:gdLst>
                  <a:gd name="T0" fmla="*/ 0 w 40"/>
                  <a:gd name="T1" fmla="*/ 25 h 49"/>
                  <a:gd name="T2" fmla="*/ 0 w 40"/>
                  <a:gd name="T3" fmla="*/ 24 h 49"/>
                  <a:gd name="T4" fmla="*/ 2 w 40"/>
                  <a:gd name="T5" fmla="*/ 20 h 49"/>
                  <a:gd name="T6" fmla="*/ 4 w 40"/>
                  <a:gd name="T7" fmla="*/ 17 h 49"/>
                  <a:gd name="T8" fmla="*/ 5 w 40"/>
                  <a:gd name="T9" fmla="*/ 15 h 49"/>
                  <a:gd name="T10" fmla="*/ 7 w 40"/>
                  <a:gd name="T11" fmla="*/ 11 h 49"/>
                  <a:gd name="T12" fmla="*/ 9 w 40"/>
                  <a:gd name="T13" fmla="*/ 9 h 49"/>
                  <a:gd name="T14" fmla="*/ 10 w 40"/>
                  <a:gd name="T15" fmla="*/ 6 h 49"/>
                  <a:gd name="T16" fmla="*/ 14 w 40"/>
                  <a:gd name="T17" fmla="*/ 4 h 49"/>
                  <a:gd name="T18" fmla="*/ 17 w 40"/>
                  <a:gd name="T19" fmla="*/ 2 h 49"/>
                  <a:gd name="T20" fmla="*/ 19 w 40"/>
                  <a:gd name="T21" fmla="*/ 0 h 49"/>
                  <a:gd name="T22" fmla="*/ 20 w 40"/>
                  <a:gd name="T23" fmla="*/ 0 h 49"/>
                  <a:gd name="T24" fmla="*/ 0 w 40"/>
                  <a:gd name="T25" fmla="*/ 25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 h="49">
                    <a:moveTo>
                      <a:pt x="0" y="49"/>
                    </a:moveTo>
                    <a:lnTo>
                      <a:pt x="0" y="47"/>
                    </a:lnTo>
                    <a:lnTo>
                      <a:pt x="3" y="40"/>
                    </a:lnTo>
                    <a:lnTo>
                      <a:pt x="7" y="33"/>
                    </a:lnTo>
                    <a:lnTo>
                      <a:pt x="10" y="29"/>
                    </a:lnTo>
                    <a:lnTo>
                      <a:pt x="13" y="22"/>
                    </a:lnTo>
                    <a:lnTo>
                      <a:pt x="17" y="18"/>
                    </a:lnTo>
                    <a:lnTo>
                      <a:pt x="20" y="11"/>
                    </a:lnTo>
                    <a:lnTo>
                      <a:pt x="27" y="8"/>
                    </a:lnTo>
                    <a:lnTo>
                      <a:pt x="33" y="4"/>
                    </a:lnTo>
                    <a:lnTo>
                      <a:pt x="37" y="0"/>
                    </a:lnTo>
                    <a:lnTo>
                      <a:pt x="40" y="0"/>
                    </a:lnTo>
                    <a:lnTo>
                      <a:pt x="0" y="49"/>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70" name="Freeform 1310"/>
              <p:cNvSpPr>
                <a:spLocks/>
              </p:cNvSpPr>
              <p:nvPr/>
            </p:nvSpPr>
            <p:spPr bwMode="auto">
              <a:xfrm>
                <a:off x="3201" y="1369"/>
                <a:ext cx="3" cy="9"/>
              </a:xfrm>
              <a:custGeom>
                <a:avLst/>
                <a:gdLst>
                  <a:gd name="T0" fmla="*/ 0 w 7"/>
                  <a:gd name="T1" fmla="*/ 9 h 18"/>
                  <a:gd name="T2" fmla="*/ 2 w 7"/>
                  <a:gd name="T3" fmla="*/ 7 h 18"/>
                  <a:gd name="T4" fmla="*/ 3 w 7"/>
                  <a:gd name="T5" fmla="*/ 5 h 18"/>
                  <a:gd name="T6" fmla="*/ 2 w 7"/>
                  <a:gd name="T7" fmla="*/ 2 h 18"/>
                  <a:gd name="T8" fmla="*/ 0 w 7"/>
                  <a:gd name="T9" fmla="*/ 0 h 18"/>
                  <a:gd name="T10" fmla="*/ 0 w 7"/>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0" y="18"/>
                    </a:moveTo>
                    <a:lnTo>
                      <a:pt x="5" y="14"/>
                    </a:lnTo>
                    <a:lnTo>
                      <a:pt x="7" y="9"/>
                    </a:lnTo>
                    <a:lnTo>
                      <a:pt x="5" y="3"/>
                    </a:lnTo>
                    <a:lnTo>
                      <a:pt x="0" y="0"/>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71" name="Freeform 1311"/>
              <p:cNvSpPr>
                <a:spLocks/>
              </p:cNvSpPr>
              <p:nvPr/>
            </p:nvSpPr>
            <p:spPr bwMode="auto">
              <a:xfrm>
                <a:off x="3165" y="1369"/>
                <a:ext cx="36" cy="9"/>
              </a:xfrm>
              <a:custGeom>
                <a:avLst/>
                <a:gdLst>
                  <a:gd name="T0" fmla="*/ 0 w 72"/>
                  <a:gd name="T1" fmla="*/ 5 h 18"/>
                  <a:gd name="T2" fmla="*/ 4 w 72"/>
                  <a:gd name="T3" fmla="*/ 9 h 18"/>
                  <a:gd name="T4" fmla="*/ 36 w 72"/>
                  <a:gd name="T5" fmla="*/ 9 h 18"/>
                  <a:gd name="T6" fmla="*/ 36 w 72"/>
                  <a:gd name="T7" fmla="*/ 0 h 18"/>
                  <a:gd name="T8" fmla="*/ 4 w 72"/>
                  <a:gd name="T9" fmla="*/ 0 h 18"/>
                  <a:gd name="T10" fmla="*/ 7 w 72"/>
                  <a:gd name="T11" fmla="*/ 5 h 18"/>
                  <a:gd name="T12" fmla="*/ 4 w 72"/>
                  <a:gd name="T13" fmla="*/ 0 h 18"/>
                  <a:gd name="T14" fmla="*/ 1 w 72"/>
                  <a:gd name="T15" fmla="*/ 2 h 18"/>
                  <a:gd name="T16" fmla="*/ 0 w 72"/>
                  <a:gd name="T17" fmla="*/ 5 h 18"/>
                  <a:gd name="T18" fmla="*/ 1 w 72"/>
                  <a:gd name="T19" fmla="*/ 7 h 18"/>
                  <a:gd name="T20" fmla="*/ 4 w 72"/>
                  <a:gd name="T21" fmla="*/ 9 h 18"/>
                  <a:gd name="T22" fmla="*/ 0 w 72"/>
                  <a:gd name="T23" fmla="*/ 5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2" h="18">
                    <a:moveTo>
                      <a:pt x="0" y="9"/>
                    </a:moveTo>
                    <a:lnTo>
                      <a:pt x="7" y="18"/>
                    </a:lnTo>
                    <a:lnTo>
                      <a:pt x="72" y="18"/>
                    </a:lnTo>
                    <a:lnTo>
                      <a:pt x="72" y="0"/>
                    </a:lnTo>
                    <a:lnTo>
                      <a:pt x="7" y="0"/>
                    </a:lnTo>
                    <a:lnTo>
                      <a:pt x="13" y="9"/>
                    </a:lnTo>
                    <a:lnTo>
                      <a:pt x="7" y="0"/>
                    </a:lnTo>
                    <a:lnTo>
                      <a:pt x="2" y="3"/>
                    </a:lnTo>
                    <a:lnTo>
                      <a:pt x="0" y="9"/>
                    </a:lnTo>
                    <a:lnTo>
                      <a:pt x="2" y="14"/>
                    </a:lnTo>
                    <a:lnTo>
                      <a:pt x="7" y="18"/>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72" name="Freeform 1312"/>
              <p:cNvSpPr>
                <a:spLocks/>
              </p:cNvSpPr>
              <p:nvPr/>
            </p:nvSpPr>
            <p:spPr bwMode="auto">
              <a:xfrm>
                <a:off x="3165" y="1367"/>
                <a:ext cx="7" cy="6"/>
              </a:xfrm>
              <a:custGeom>
                <a:avLst/>
                <a:gdLst>
                  <a:gd name="T0" fmla="*/ 0 w 13"/>
                  <a:gd name="T1" fmla="*/ 4 h 13"/>
                  <a:gd name="T2" fmla="*/ 0 w 13"/>
                  <a:gd name="T3" fmla="*/ 4 h 13"/>
                  <a:gd name="T4" fmla="*/ 0 w 13"/>
                  <a:gd name="T5" fmla="*/ 6 h 13"/>
                  <a:gd name="T6" fmla="*/ 7 w 13"/>
                  <a:gd name="T7" fmla="*/ 6 h 13"/>
                  <a:gd name="T8" fmla="*/ 7 w 13"/>
                  <a:gd name="T9" fmla="*/ 4 h 13"/>
                  <a:gd name="T10" fmla="*/ 7 w 13"/>
                  <a:gd name="T11" fmla="*/ 4 h 13"/>
                  <a:gd name="T12" fmla="*/ 7 w 13"/>
                  <a:gd name="T13" fmla="*/ 4 h 13"/>
                  <a:gd name="T14" fmla="*/ 6 w 13"/>
                  <a:gd name="T15" fmla="*/ 2 h 13"/>
                  <a:gd name="T16" fmla="*/ 4 w 13"/>
                  <a:gd name="T17" fmla="*/ 0 h 13"/>
                  <a:gd name="T18" fmla="*/ 1 w 13"/>
                  <a:gd name="T19" fmla="*/ 2 h 13"/>
                  <a:gd name="T20" fmla="*/ 0 w 13"/>
                  <a:gd name="T21" fmla="*/ 4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0" y="9"/>
                    </a:moveTo>
                    <a:lnTo>
                      <a:pt x="0" y="9"/>
                    </a:lnTo>
                    <a:lnTo>
                      <a:pt x="0" y="13"/>
                    </a:lnTo>
                    <a:lnTo>
                      <a:pt x="13" y="13"/>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73" name="Freeform 1313"/>
              <p:cNvSpPr>
                <a:spLocks/>
              </p:cNvSpPr>
              <p:nvPr/>
            </p:nvSpPr>
            <p:spPr bwMode="auto">
              <a:xfrm>
                <a:off x="3165" y="1365"/>
                <a:ext cx="7" cy="7"/>
              </a:xfrm>
              <a:custGeom>
                <a:avLst/>
                <a:gdLst>
                  <a:gd name="T0" fmla="*/ 0 w 13"/>
                  <a:gd name="T1" fmla="*/ 5 h 13"/>
                  <a:gd name="T2" fmla="*/ 0 w 13"/>
                  <a:gd name="T3" fmla="*/ 5 h 13"/>
                  <a:gd name="T4" fmla="*/ 0 w 13"/>
                  <a:gd name="T5" fmla="*/ 7 h 13"/>
                  <a:gd name="T6" fmla="*/ 7 w 13"/>
                  <a:gd name="T7" fmla="*/ 7 h 13"/>
                  <a:gd name="T8" fmla="*/ 7 w 13"/>
                  <a:gd name="T9" fmla="*/ 5 h 13"/>
                  <a:gd name="T10" fmla="*/ 7 w 13"/>
                  <a:gd name="T11" fmla="*/ 5 h 13"/>
                  <a:gd name="T12" fmla="*/ 7 w 13"/>
                  <a:gd name="T13" fmla="*/ 5 h 13"/>
                  <a:gd name="T14" fmla="*/ 6 w 13"/>
                  <a:gd name="T15" fmla="*/ 2 h 13"/>
                  <a:gd name="T16" fmla="*/ 4 w 13"/>
                  <a:gd name="T17" fmla="*/ 0 h 13"/>
                  <a:gd name="T18" fmla="*/ 1 w 13"/>
                  <a:gd name="T19" fmla="*/ 2 h 13"/>
                  <a:gd name="T20" fmla="*/ 0 w 13"/>
                  <a:gd name="T21" fmla="*/ 5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0" y="9"/>
                    </a:moveTo>
                    <a:lnTo>
                      <a:pt x="0" y="9"/>
                    </a:lnTo>
                    <a:lnTo>
                      <a:pt x="0" y="13"/>
                    </a:lnTo>
                    <a:lnTo>
                      <a:pt x="13" y="13"/>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74" name="Freeform 1314"/>
              <p:cNvSpPr>
                <a:spLocks/>
              </p:cNvSpPr>
              <p:nvPr/>
            </p:nvSpPr>
            <p:spPr bwMode="auto">
              <a:xfrm>
                <a:off x="3165" y="1362"/>
                <a:ext cx="7" cy="8"/>
              </a:xfrm>
              <a:custGeom>
                <a:avLst/>
                <a:gdLst>
                  <a:gd name="T0" fmla="*/ 0 w 13"/>
                  <a:gd name="T1" fmla="*/ 5 h 14"/>
                  <a:gd name="T2" fmla="*/ 0 w 13"/>
                  <a:gd name="T3" fmla="*/ 5 h 14"/>
                  <a:gd name="T4" fmla="*/ 0 w 13"/>
                  <a:gd name="T5" fmla="*/ 8 h 14"/>
                  <a:gd name="T6" fmla="*/ 7 w 13"/>
                  <a:gd name="T7" fmla="*/ 8 h 14"/>
                  <a:gd name="T8" fmla="*/ 7 w 13"/>
                  <a:gd name="T9" fmla="*/ 5 h 14"/>
                  <a:gd name="T10" fmla="*/ 7 w 13"/>
                  <a:gd name="T11" fmla="*/ 5 h 14"/>
                  <a:gd name="T12" fmla="*/ 7 w 13"/>
                  <a:gd name="T13" fmla="*/ 5 h 14"/>
                  <a:gd name="T14" fmla="*/ 6 w 13"/>
                  <a:gd name="T15" fmla="*/ 2 h 14"/>
                  <a:gd name="T16" fmla="*/ 4 w 13"/>
                  <a:gd name="T17" fmla="*/ 0 h 14"/>
                  <a:gd name="T18" fmla="*/ 1 w 13"/>
                  <a:gd name="T19" fmla="*/ 2 h 14"/>
                  <a:gd name="T20" fmla="*/ 0 w 13"/>
                  <a:gd name="T21" fmla="*/ 5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4">
                    <a:moveTo>
                      <a:pt x="0" y="9"/>
                    </a:moveTo>
                    <a:lnTo>
                      <a:pt x="0" y="9"/>
                    </a:lnTo>
                    <a:lnTo>
                      <a:pt x="0" y="14"/>
                    </a:lnTo>
                    <a:lnTo>
                      <a:pt x="13" y="14"/>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75" name="Freeform 1315"/>
              <p:cNvSpPr>
                <a:spLocks/>
              </p:cNvSpPr>
              <p:nvPr/>
            </p:nvSpPr>
            <p:spPr bwMode="auto">
              <a:xfrm>
                <a:off x="3165" y="1361"/>
                <a:ext cx="7" cy="6"/>
              </a:xfrm>
              <a:custGeom>
                <a:avLst/>
                <a:gdLst>
                  <a:gd name="T0" fmla="*/ 0 w 13"/>
                  <a:gd name="T1" fmla="*/ 4 h 13"/>
                  <a:gd name="T2" fmla="*/ 0 w 13"/>
                  <a:gd name="T3" fmla="*/ 4 h 13"/>
                  <a:gd name="T4" fmla="*/ 0 w 13"/>
                  <a:gd name="T5" fmla="*/ 6 h 13"/>
                  <a:gd name="T6" fmla="*/ 7 w 13"/>
                  <a:gd name="T7" fmla="*/ 6 h 13"/>
                  <a:gd name="T8" fmla="*/ 7 w 13"/>
                  <a:gd name="T9" fmla="*/ 4 h 13"/>
                  <a:gd name="T10" fmla="*/ 7 w 13"/>
                  <a:gd name="T11" fmla="*/ 4 h 13"/>
                  <a:gd name="T12" fmla="*/ 7 w 13"/>
                  <a:gd name="T13" fmla="*/ 4 h 13"/>
                  <a:gd name="T14" fmla="*/ 6 w 13"/>
                  <a:gd name="T15" fmla="*/ 2 h 13"/>
                  <a:gd name="T16" fmla="*/ 4 w 13"/>
                  <a:gd name="T17" fmla="*/ 0 h 13"/>
                  <a:gd name="T18" fmla="*/ 1 w 13"/>
                  <a:gd name="T19" fmla="*/ 2 h 13"/>
                  <a:gd name="T20" fmla="*/ 0 w 13"/>
                  <a:gd name="T21" fmla="*/ 4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0" y="9"/>
                    </a:moveTo>
                    <a:lnTo>
                      <a:pt x="0" y="9"/>
                    </a:lnTo>
                    <a:lnTo>
                      <a:pt x="0" y="13"/>
                    </a:lnTo>
                    <a:lnTo>
                      <a:pt x="13" y="13"/>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76" name="Freeform 1316"/>
              <p:cNvSpPr>
                <a:spLocks/>
              </p:cNvSpPr>
              <p:nvPr/>
            </p:nvSpPr>
            <p:spPr bwMode="auto">
              <a:xfrm>
                <a:off x="3165" y="1359"/>
                <a:ext cx="7" cy="6"/>
              </a:xfrm>
              <a:custGeom>
                <a:avLst/>
                <a:gdLst>
                  <a:gd name="T0" fmla="*/ 0 w 13"/>
                  <a:gd name="T1" fmla="*/ 5 h 12"/>
                  <a:gd name="T2" fmla="*/ 0 w 13"/>
                  <a:gd name="T3" fmla="*/ 5 h 12"/>
                  <a:gd name="T4" fmla="*/ 0 w 13"/>
                  <a:gd name="T5" fmla="*/ 6 h 12"/>
                  <a:gd name="T6" fmla="*/ 7 w 13"/>
                  <a:gd name="T7" fmla="*/ 6 h 12"/>
                  <a:gd name="T8" fmla="*/ 7 w 13"/>
                  <a:gd name="T9" fmla="*/ 5 h 12"/>
                  <a:gd name="T10" fmla="*/ 7 w 13"/>
                  <a:gd name="T11" fmla="*/ 5 h 12"/>
                  <a:gd name="T12" fmla="*/ 7 w 13"/>
                  <a:gd name="T13" fmla="*/ 5 h 12"/>
                  <a:gd name="T14" fmla="*/ 6 w 13"/>
                  <a:gd name="T15" fmla="*/ 2 h 12"/>
                  <a:gd name="T16" fmla="*/ 4 w 13"/>
                  <a:gd name="T17" fmla="*/ 0 h 12"/>
                  <a:gd name="T18" fmla="*/ 1 w 13"/>
                  <a:gd name="T19" fmla="*/ 2 h 12"/>
                  <a:gd name="T20" fmla="*/ 0 w 13"/>
                  <a:gd name="T21" fmla="*/ 5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2">
                    <a:moveTo>
                      <a:pt x="0" y="9"/>
                    </a:moveTo>
                    <a:lnTo>
                      <a:pt x="0" y="9"/>
                    </a:lnTo>
                    <a:lnTo>
                      <a:pt x="0" y="12"/>
                    </a:lnTo>
                    <a:lnTo>
                      <a:pt x="13" y="12"/>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77" name="Freeform 1317"/>
              <p:cNvSpPr>
                <a:spLocks/>
              </p:cNvSpPr>
              <p:nvPr/>
            </p:nvSpPr>
            <p:spPr bwMode="auto">
              <a:xfrm>
                <a:off x="3165" y="1356"/>
                <a:ext cx="7" cy="7"/>
              </a:xfrm>
              <a:custGeom>
                <a:avLst/>
                <a:gdLst>
                  <a:gd name="T0" fmla="*/ 0 w 13"/>
                  <a:gd name="T1" fmla="*/ 4 h 15"/>
                  <a:gd name="T2" fmla="*/ 0 w 13"/>
                  <a:gd name="T3" fmla="*/ 4 h 15"/>
                  <a:gd name="T4" fmla="*/ 0 w 13"/>
                  <a:gd name="T5" fmla="*/ 7 h 15"/>
                  <a:gd name="T6" fmla="*/ 7 w 13"/>
                  <a:gd name="T7" fmla="*/ 7 h 15"/>
                  <a:gd name="T8" fmla="*/ 7 w 13"/>
                  <a:gd name="T9" fmla="*/ 4 h 15"/>
                  <a:gd name="T10" fmla="*/ 7 w 13"/>
                  <a:gd name="T11" fmla="*/ 4 h 15"/>
                  <a:gd name="T12" fmla="*/ 7 w 13"/>
                  <a:gd name="T13" fmla="*/ 4 h 15"/>
                  <a:gd name="T14" fmla="*/ 6 w 13"/>
                  <a:gd name="T15" fmla="*/ 2 h 15"/>
                  <a:gd name="T16" fmla="*/ 4 w 13"/>
                  <a:gd name="T17" fmla="*/ 0 h 15"/>
                  <a:gd name="T18" fmla="*/ 1 w 13"/>
                  <a:gd name="T19" fmla="*/ 2 h 15"/>
                  <a:gd name="T20" fmla="*/ 0 w 13"/>
                  <a:gd name="T21" fmla="*/ 4 h 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5">
                    <a:moveTo>
                      <a:pt x="0" y="9"/>
                    </a:moveTo>
                    <a:lnTo>
                      <a:pt x="0" y="9"/>
                    </a:lnTo>
                    <a:lnTo>
                      <a:pt x="0" y="15"/>
                    </a:lnTo>
                    <a:lnTo>
                      <a:pt x="13" y="15"/>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78" name="Freeform 1318"/>
              <p:cNvSpPr>
                <a:spLocks/>
              </p:cNvSpPr>
              <p:nvPr/>
            </p:nvSpPr>
            <p:spPr bwMode="auto">
              <a:xfrm>
                <a:off x="3165" y="1354"/>
                <a:ext cx="7" cy="7"/>
              </a:xfrm>
              <a:custGeom>
                <a:avLst/>
                <a:gdLst>
                  <a:gd name="T0" fmla="*/ 0 w 13"/>
                  <a:gd name="T1" fmla="*/ 5 h 12"/>
                  <a:gd name="T2" fmla="*/ 0 w 13"/>
                  <a:gd name="T3" fmla="*/ 5 h 12"/>
                  <a:gd name="T4" fmla="*/ 0 w 13"/>
                  <a:gd name="T5" fmla="*/ 7 h 12"/>
                  <a:gd name="T6" fmla="*/ 7 w 13"/>
                  <a:gd name="T7" fmla="*/ 7 h 12"/>
                  <a:gd name="T8" fmla="*/ 7 w 13"/>
                  <a:gd name="T9" fmla="*/ 5 h 12"/>
                  <a:gd name="T10" fmla="*/ 7 w 13"/>
                  <a:gd name="T11" fmla="*/ 5 h 12"/>
                  <a:gd name="T12" fmla="*/ 7 w 13"/>
                  <a:gd name="T13" fmla="*/ 5 h 12"/>
                  <a:gd name="T14" fmla="*/ 6 w 13"/>
                  <a:gd name="T15" fmla="*/ 2 h 12"/>
                  <a:gd name="T16" fmla="*/ 4 w 13"/>
                  <a:gd name="T17" fmla="*/ 0 h 12"/>
                  <a:gd name="T18" fmla="*/ 1 w 13"/>
                  <a:gd name="T19" fmla="*/ 2 h 12"/>
                  <a:gd name="T20" fmla="*/ 0 w 13"/>
                  <a:gd name="T21" fmla="*/ 5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2">
                    <a:moveTo>
                      <a:pt x="0" y="9"/>
                    </a:moveTo>
                    <a:lnTo>
                      <a:pt x="0" y="9"/>
                    </a:lnTo>
                    <a:lnTo>
                      <a:pt x="0" y="12"/>
                    </a:lnTo>
                    <a:lnTo>
                      <a:pt x="13" y="12"/>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79" name="Freeform 1319"/>
              <p:cNvSpPr>
                <a:spLocks/>
              </p:cNvSpPr>
              <p:nvPr/>
            </p:nvSpPr>
            <p:spPr bwMode="auto">
              <a:xfrm>
                <a:off x="3165" y="1353"/>
                <a:ext cx="7" cy="6"/>
              </a:xfrm>
              <a:custGeom>
                <a:avLst/>
                <a:gdLst>
                  <a:gd name="T0" fmla="*/ 0 w 13"/>
                  <a:gd name="T1" fmla="*/ 4 h 13"/>
                  <a:gd name="T2" fmla="*/ 0 w 13"/>
                  <a:gd name="T3" fmla="*/ 4 h 13"/>
                  <a:gd name="T4" fmla="*/ 0 w 13"/>
                  <a:gd name="T5" fmla="*/ 6 h 13"/>
                  <a:gd name="T6" fmla="*/ 7 w 13"/>
                  <a:gd name="T7" fmla="*/ 6 h 13"/>
                  <a:gd name="T8" fmla="*/ 7 w 13"/>
                  <a:gd name="T9" fmla="*/ 4 h 13"/>
                  <a:gd name="T10" fmla="*/ 7 w 13"/>
                  <a:gd name="T11" fmla="*/ 4 h 13"/>
                  <a:gd name="T12" fmla="*/ 7 w 13"/>
                  <a:gd name="T13" fmla="*/ 4 h 13"/>
                  <a:gd name="T14" fmla="*/ 6 w 13"/>
                  <a:gd name="T15" fmla="*/ 2 h 13"/>
                  <a:gd name="T16" fmla="*/ 4 w 13"/>
                  <a:gd name="T17" fmla="*/ 0 h 13"/>
                  <a:gd name="T18" fmla="*/ 1 w 13"/>
                  <a:gd name="T19" fmla="*/ 2 h 13"/>
                  <a:gd name="T20" fmla="*/ 0 w 13"/>
                  <a:gd name="T21" fmla="*/ 4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0" y="9"/>
                    </a:moveTo>
                    <a:lnTo>
                      <a:pt x="0" y="9"/>
                    </a:lnTo>
                    <a:lnTo>
                      <a:pt x="0" y="13"/>
                    </a:lnTo>
                    <a:lnTo>
                      <a:pt x="13" y="13"/>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80" name="Freeform 1320"/>
              <p:cNvSpPr>
                <a:spLocks/>
              </p:cNvSpPr>
              <p:nvPr/>
            </p:nvSpPr>
            <p:spPr bwMode="auto">
              <a:xfrm>
                <a:off x="3165" y="1350"/>
                <a:ext cx="7" cy="7"/>
              </a:xfrm>
              <a:custGeom>
                <a:avLst/>
                <a:gdLst>
                  <a:gd name="T0" fmla="*/ 0 w 13"/>
                  <a:gd name="T1" fmla="*/ 5 h 14"/>
                  <a:gd name="T2" fmla="*/ 0 w 13"/>
                  <a:gd name="T3" fmla="*/ 5 h 14"/>
                  <a:gd name="T4" fmla="*/ 0 w 13"/>
                  <a:gd name="T5" fmla="*/ 7 h 14"/>
                  <a:gd name="T6" fmla="*/ 7 w 13"/>
                  <a:gd name="T7" fmla="*/ 7 h 14"/>
                  <a:gd name="T8" fmla="*/ 7 w 13"/>
                  <a:gd name="T9" fmla="*/ 5 h 14"/>
                  <a:gd name="T10" fmla="*/ 7 w 13"/>
                  <a:gd name="T11" fmla="*/ 5 h 14"/>
                  <a:gd name="T12" fmla="*/ 7 w 13"/>
                  <a:gd name="T13" fmla="*/ 5 h 14"/>
                  <a:gd name="T14" fmla="*/ 6 w 13"/>
                  <a:gd name="T15" fmla="*/ 2 h 14"/>
                  <a:gd name="T16" fmla="*/ 4 w 13"/>
                  <a:gd name="T17" fmla="*/ 0 h 14"/>
                  <a:gd name="T18" fmla="*/ 1 w 13"/>
                  <a:gd name="T19" fmla="*/ 2 h 14"/>
                  <a:gd name="T20" fmla="*/ 0 w 13"/>
                  <a:gd name="T21" fmla="*/ 5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4">
                    <a:moveTo>
                      <a:pt x="0" y="9"/>
                    </a:moveTo>
                    <a:lnTo>
                      <a:pt x="0" y="9"/>
                    </a:lnTo>
                    <a:lnTo>
                      <a:pt x="0" y="14"/>
                    </a:lnTo>
                    <a:lnTo>
                      <a:pt x="13" y="14"/>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81" name="Freeform 1321"/>
              <p:cNvSpPr>
                <a:spLocks/>
              </p:cNvSpPr>
              <p:nvPr/>
            </p:nvSpPr>
            <p:spPr bwMode="auto">
              <a:xfrm>
                <a:off x="3165" y="1348"/>
                <a:ext cx="7" cy="6"/>
              </a:xfrm>
              <a:custGeom>
                <a:avLst/>
                <a:gdLst>
                  <a:gd name="T0" fmla="*/ 0 w 13"/>
                  <a:gd name="T1" fmla="*/ 4 h 13"/>
                  <a:gd name="T2" fmla="*/ 0 w 13"/>
                  <a:gd name="T3" fmla="*/ 4 h 13"/>
                  <a:gd name="T4" fmla="*/ 0 w 13"/>
                  <a:gd name="T5" fmla="*/ 6 h 13"/>
                  <a:gd name="T6" fmla="*/ 7 w 13"/>
                  <a:gd name="T7" fmla="*/ 6 h 13"/>
                  <a:gd name="T8" fmla="*/ 7 w 13"/>
                  <a:gd name="T9" fmla="*/ 4 h 13"/>
                  <a:gd name="T10" fmla="*/ 7 w 13"/>
                  <a:gd name="T11" fmla="*/ 4 h 13"/>
                  <a:gd name="T12" fmla="*/ 7 w 13"/>
                  <a:gd name="T13" fmla="*/ 4 h 13"/>
                  <a:gd name="T14" fmla="*/ 6 w 13"/>
                  <a:gd name="T15" fmla="*/ 2 h 13"/>
                  <a:gd name="T16" fmla="*/ 4 w 13"/>
                  <a:gd name="T17" fmla="*/ 0 h 13"/>
                  <a:gd name="T18" fmla="*/ 1 w 13"/>
                  <a:gd name="T19" fmla="*/ 2 h 13"/>
                  <a:gd name="T20" fmla="*/ 0 w 13"/>
                  <a:gd name="T21" fmla="*/ 4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0" y="9"/>
                    </a:moveTo>
                    <a:lnTo>
                      <a:pt x="0" y="9"/>
                    </a:lnTo>
                    <a:lnTo>
                      <a:pt x="0" y="13"/>
                    </a:lnTo>
                    <a:lnTo>
                      <a:pt x="13" y="13"/>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82" name="Freeform 1322"/>
              <p:cNvSpPr>
                <a:spLocks/>
              </p:cNvSpPr>
              <p:nvPr/>
            </p:nvSpPr>
            <p:spPr bwMode="auto">
              <a:xfrm>
                <a:off x="3165" y="1345"/>
                <a:ext cx="7" cy="8"/>
              </a:xfrm>
              <a:custGeom>
                <a:avLst/>
                <a:gdLst>
                  <a:gd name="T0" fmla="*/ 0 w 13"/>
                  <a:gd name="T1" fmla="*/ 5 h 14"/>
                  <a:gd name="T2" fmla="*/ 0 w 13"/>
                  <a:gd name="T3" fmla="*/ 5 h 14"/>
                  <a:gd name="T4" fmla="*/ 0 w 13"/>
                  <a:gd name="T5" fmla="*/ 8 h 14"/>
                  <a:gd name="T6" fmla="*/ 7 w 13"/>
                  <a:gd name="T7" fmla="*/ 8 h 14"/>
                  <a:gd name="T8" fmla="*/ 7 w 13"/>
                  <a:gd name="T9" fmla="*/ 5 h 14"/>
                  <a:gd name="T10" fmla="*/ 7 w 13"/>
                  <a:gd name="T11" fmla="*/ 5 h 14"/>
                  <a:gd name="T12" fmla="*/ 7 w 13"/>
                  <a:gd name="T13" fmla="*/ 5 h 14"/>
                  <a:gd name="T14" fmla="*/ 6 w 13"/>
                  <a:gd name="T15" fmla="*/ 2 h 14"/>
                  <a:gd name="T16" fmla="*/ 4 w 13"/>
                  <a:gd name="T17" fmla="*/ 0 h 14"/>
                  <a:gd name="T18" fmla="*/ 1 w 13"/>
                  <a:gd name="T19" fmla="*/ 2 h 14"/>
                  <a:gd name="T20" fmla="*/ 0 w 13"/>
                  <a:gd name="T21" fmla="*/ 5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4">
                    <a:moveTo>
                      <a:pt x="0" y="9"/>
                    </a:moveTo>
                    <a:lnTo>
                      <a:pt x="0" y="9"/>
                    </a:lnTo>
                    <a:lnTo>
                      <a:pt x="0" y="14"/>
                    </a:lnTo>
                    <a:lnTo>
                      <a:pt x="13" y="14"/>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83" name="Freeform 1323"/>
              <p:cNvSpPr>
                <a:spLocks/>
              </p:cNvSpPr>
              <p:nvPr/>
            </p:nvSpPr>
            <p:spPr bwMode="auto">
              <a:xfrm>
                <a:off x="3165" y="1344"/>
                <a:ext cx="7" cy="6"/>
              </a:xfrm>
              <a:custGeom>
                <a:avLst/>
                <a:gdLst>
                  <a:gd name="T0" fmla="*/ 0 w 13"/>
                  <a:gd name="T1" fmla="*/ 4 h 13"/>
                  <a:gd name="T2" fmla="*/ 0 w 13"/>
                  <a:gd name="T3" fmla="*/ 4 h 13"/>
                  <a:gd name="T4" fmla="*/ 0 w 13"/>
                  <a:gd name="T5" fmla="*/ 6 h 13"/>
                  <a:gd name="T6" fmla="*/ 7 w 13"/>
                  <a:gd name="T7" fmla="*/ 6 h 13"/>
                  <a:gd name="T8" fmla="*/ 7 w 13"/>
                  <a:gd name="T9" fmla="*/ 4 h 13"/>
                  <a:gd name="T10" fmla="*/ 7 w 13"/>
                  <a:gd name="T11" fmla="*/ 4 h 13"/>
                  <a:gd name="T12" fmla="*/ 7 w 13"/>
                  <a:gd name="T13" fmla="*/ 4 h 13"/>
                  <a:gd name="T14" fmla="*/ 6 w 13"/>
                  <a:gd name="T15" fmla="*/ 2 h 13"/>
                  <a:gd name="T16" fmla="*/ 4 w 13"/>
                  <a:gd name="T17" fmla="*/ 0 h 13"/>
                  <a:gd name="T18" fmla="*/ 1 w 13"/>
                  <a:gd name="T19" fmla="*/ 2 h 13"/>
                  <a:gd name="T20" fmla="*/ 0 w 13"/>
                  <a:gd name="T21" fmla="*/ 4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0" y="9"/>
                    </a:moveTo>
                    <a:lnTo>
                      <a:pt x="0" y="9"/>
                    </a:lnTo>
                    <a:lnTo>
                      <a:pt x="0" y="13"/>
                    </a:lnTo>
                    <a:lnTo>
                      <a:pt x="13" y="13"/>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84" name="Freeform 1324"/>
              <p:cNvSpPr>
                <a:spLocks/>
              </p:cNvSpPr>
              <p:nvPr/>
            </p:nvSpPr>
            <p:spPr bwMode="auto">
              <a:xfrm>
                <a:off x="3165" y="1342"/>
                <a:ext cx="7" cy="6"/>
              </a:xfrm>
              <a:custGeom>
                <a:avLst/>
                <a:gdLst>
                  <a:gd name="T0" fmla="*/ 0 w 13"/>
                  <a:gd name="T1" fmla="*/ 4 h 13"/>
                  <a:gd name="T2" fmla="*/ 0 w 13"/>
                  <a:gd name="T3" fmla="*/ 4 h 13"/>
                  <a:gd name="T4" fmla="*/ 0 w 13"/>
                  <a:gd name="T5" fmla="*/ 6 h 13"/>
                  <a:gd name="T6" fmla="*/ 7 w 13"/>
                  <a:gd name="T7" fmla="*/ 6 h 13"/>
                  <a:gd name="T8" fmla="*/ 7 w 13"/>
                  <a:gd name="T9" fmla="*/ 4 h 13"/>
                  <a:gd name="T10" fmla="*/ 7 w 13"/>
                  <a:gd name="T11" fmla="*/ 4 h 13"/>
                  <a:gd name="T12" fmla="*/ 7 w 13"/>
                  <a:gd name="T13" fmla="*/ 4 h 13"/>
                  <a:gd name="T14" fmla="*/ 6 w 13"/>
                  <a:gd name="T15" fmla="*/ 2 h 13"/>
                  <a:gd name="T16" fmla="*/ 4 w 13"/>
                  <a:gd name="T17" fmla="*/ 0 h 13"/>
                  <a:gd name="T18" fmla="*/ 1 w 13"/>
                  <a:gd name="T19" fmla="*/ 2 h 13"/>
                  <a:gd name="T20" fmla="*/ 0 w 13"/>
                  <a:gd name="T21" fmla="*/ 4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0" y="9"/>
                    </a:moveTo>
                    <a:lnTo>
                      <a:pt x="0" y="9"/>
                    </a:lnTo>
                    <a:lnTo>
                      <a:pt x="0" y="13"/>
                    </a:lnTo>
                    <a:lnTo>
                      <a:pt x="13" y="13"/>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85" name="Freeform 1325"/>
              <p:cNvSpPr>
                <a:spLocks/>
              </p:cNvSpPr>
              <p:nvPr/>
            </p:nvSpPr>
            <p:spPr bwMode="auto">
              <a:xfrm>
                <a:off x="3165" y="1339"/>
                <a:ext cx="7" cy="7"/>
              </a:xfrm>
              <a:custGeom>
                <a:avLst/>
                <a:gdLst>
                  <a:gd name="T0" fmla="*/ 0 w 13"/>
                  <a:gd name="T1" fmla="*/ 5 h 14"/>
                  <a:gd name="T2" fmla="*/ 0 w 13"/>
                  <a:gd name="T3" fmla="*/ 5 h 14"/>
                  <a:gd name="T4" fmla="*/ 0 w 13"/>
                  <a:gd name="T5" fmla="*/ 7 h 14"/>
                  <a:gd name="T6" fmla="*/ 7 w 13"/>
                  <a:gd name="T7" fmla="*/ 7 h 14"/>
                  <a:gd name="T8" fmla="*/ 7 w 13"/>
                  <a:gd name="T9" fmla="*/ 5 h 14"/>
                  <a:gd name="T10" fmla="*/ 7 w 13"/>
                  <a:gd name="T11" fmla="*/ 5 h 14"/>
                  <a:gd name="T12" fmla="*/ 7 w 13"/>
                  <a:gd name="T13" fmla="*/ 5 h 14"/>
                  <a:gd name="T14" fmla="*/ 6 w 13"/>
                  <a:gd name="T15" fmla="*/ 2 h 14"/>
                  <a:gd name="T16" fmla="*/ 4 w 13"/>
                  <a:gd name="T17" fmla="*/ 0 h 14"/>
                  <a:gd name="T18" fmla="*/ 1 w 13"/>
                  <a:gd name="T19" fmla="*/ 2 h 14"/>
                  <a:gd name="T20" fmla="*/ 0 w 13"/>
                  <a:gd name="T21" fmla="*/ 5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4">
                    <a:moveTo>
                      <a:pt x="0" y="9"/>
                    </a:moveTo>
                    <a:lnTo>
                      <a:pt x="0" y="9"/>
                    </a:lnTo>
                    <a:lnTo>
                      <a:pt x="0" y="14"/>
                    </a:lnTo>
                    <a:lnTo>
                      <a:pt x="13" y="14"/>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86" name="Freeform 1326"/>
              <p:cNvSpPr>
                <a:spLocks/>
              </p:cNvSpPr>
              <p:nvPr/>
            </p:nvSpPr>
            <p:spPr bwMode="auto">
              <a:xfrm>
                <a:off x="3165" y="1337"/>
                <a:ext cx="7" cy="7"/>
              </a:xfrm>
              <a:custGeom>
                <a:avLst/>
                <a:gdLst>
                  <a:gd name="T0" fmla="*/ 0 w 13"/>
                  <a:gd name="T1" fmla="*/ 5 h 13"/>
                  <a:gd name="T2" fmla="*/ 0 w 13"/>
                  <a:gd name="T3" fmla="*/ 5 h 13"/>
                  <a:gd name="T4" fmla="*/ 0 w 13"/>
                  <a:gd name="T5" fmla="*/ 7 h 13"/>
                  <a:gd name="T6" fmla="*/ 7 w 13"/>
                  <a:gd name="T7" fmla="*/ 7 h 13"/>
                  <a:gd name="T8" fmla="*/ 7 w 13"/>
                  <a:gd name="T9" fmla="*/ 5 h 13"/>
                  <a:gd name="T10" fmla="*/ 7 w 13"/>
                  <a:gd name="T11" fmla="*/ 5 h 13"/>
                  <a:gd name="T12" fmla="*/ 7 w 13"/>
                  <a:gd name="T13" fmla="*/ 5 h 13"/>
                  <a:gd name="T14" fmla="*/ 6 w 13"/>
                  <a:gd name="T15" fmla="*/ 2 h 13"/>
                  <a:gd name="T16" fmla="*/ 4 w 13"/>
                  <a:gd name="T17" fmla="*/ 0 h 13"/>
                  <a:gd name="T18" fmla="*/ 1 w 13"/>
                  <a:gd name="T19" fmla="*/ 2 h 13"/>
                  <a:gd name="T20" fmla="*/ 0 w 13"/>
                  <a:gd name="T21" fmla="*/ 5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0" y="9"/>
                    </a:moveTo>
                    <a:lnTo>
                      <a:pt x="0" y="9"/>
                    </a:lnTo>
                    <a:lnTo>
                      <a:pt x="0" y="13"/>
                    </a:lnTo>
                    <a:lnTo>
                      <a:pt x="13" y="13"/>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87" name="Freeform 1327"/>
              <p:cNvSpPr>
                <a:spLocks/>
              </p:cNvSpPr>
              <p:nvPr/>
            </p:nvSpPr>
            <p:spPr bwMode="auto">
              <a:xfrm>
                <a:off x="3165" y="1335"/>
                <a:ext cx="7" cy="7"/>
              </a:xfrm>
              <a:custGeom>
                <a:avLst/>
                <a:gdLst>
                  <a:gd name="T0" fmla="*/ 0 w 13"/>
                  <a:gd name="T1" fmla="*/ 5 h 12"/>
                  <a:gd name="T2" fmla="*/ 0 w 13"/>
                  <a:gd name="T3" fmla="*/ 5 h 12"/>
                  <a:gd name="T4" fmla="*/ 0 w 13"/>
                  <a:gd name="T5" fmla="*/ 7 h 12"/>
                  <a:gd name="T6" fmla="*/ 7 w 13"/>
                  <a:gd name="T7" fmla="*/ 7 h 12"/>
                  <a:gd name="T8" fmla="*/ 7 w 13"/>
                  <a:gd name="T9" fmla="*/ 5 h 12"/>
                  <a:gd name="T10" fmla="*/ 7 w 13"/>
                  <a:gd name="T11" fmla="*/ 5 h 12"/>
                  <a:gd name="T12" fmla="*/ 7 w 13"/>
                  <a:gd name="T13" fmla="*/ 5 h 12"/>
                  <a:gd name="T14" fmla="*/ 6 w 13"/>
                  <a:gd name="T15" fmla="*/ 2 h 12"/>
                  <a:gd name="T16" fmla="*/ 4 w 13"/>
                  <a:gd name="T17" fmla="*/ 0 h 12"/>
                  <a:gd name="T18" fmla="*/ 1 w 13"/>
                  <a:gd name="T19" fmla="*/ 2 h 12"/>
                  <a:gd name="T20" fmla="*/ 0 w 13"/>
                  <a:gd name="T21" fmla="*/ 5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2">
                    <a:moveTo>
                      <a:pt x="0" y="9"/>
                    </a:moveTo>
                    <a:lnTo>
                      <a:pt x="0" y="9"/>
                    </a:lnTo>
                    <a:lnTo>
                      <a:pt x="0" y="12"/>
                    </a:lnTo>
                    <a:lnTo>
                      <a:pt x="13" y="12"/>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88" name="Freeform 1328"/>
              <p:cNvSpPr>
                <a:spLocks/>
              </p:cNvSpPr>
              <p:nvPr/>
            </p:nvSpPr>
            <p:spPr bwMode="auto">
              <a:xfrm>
                <a:off x="3165" y="1333"/>
                <a:ext cx="7" cy="7"/>
              </a:xfrm>
              <a:custGeom>
                <a:avLst/>
                <a:gdLst>
                  <a:gd name="T0" fmla="*/ 0 w 13"/>
                  <a:gd name="T1" fmla="*/ 4 h 15"/>
                  <a:gd name="T2" fmla="*/ 0 w 13"/>
                  <a:gd name="T3" fmla="*/ 4 h 15"/>
                  <a:gd name="T4" fmla="*/ 0 w 13"/>
                  <a:gd name="T5" fmla="*/ 7 h 15"/>
                  <a:gd name="T6" fmla="*/ 7 w 13"/>
                  <a:gd name="T7" fmla="*/ 7 h 15"/>
                  <a:gd name="T8" fmla="*/ 7 w 13"/>
                  <a:gd name="T9" fmla="*/ 4 h 15"/>
                  <a:gd name="T10" fmla="*/ 7 w 13"/>
                  <a:gd name="T11" fmla="*/ 4 h 15"/>
                  <a:gd name="T12" fmla="*/ 7 w 13"/>
                  <a:gd name="T13" fmla="*/ 4 h 15"/>
                  <a:gd name="T14" fmla="*/ 6 w 13"/>
                  <a:gd name="T15" fmla="*/ 2 h 15"/>
                  <a:gd name="T16" fmla="*/ 4 w 13"/>
                  <a:gd name="T17" fmla="*/ 0 h 15"/>
                  <a:gd name="T18" fmla="*/ 1 w 13"/>
                  <a:gd name="T19" fmla="*/ 2 h 15"/>
                  <a:gd name="T20" fmla="*/ 0 w 13"/>
                  <a:gd name="T21" fmla="*/ 4 h 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5">
                    <a:moveTo>
                      <a:pt x="0" y="9"/>
                    </a:moveTo>
                    <a:lnTo>
                      <a:pt x="0" y="9"/>
                    </a:lnTo>
                    <a:lnTo>
                      <a:pt x="0" y="15"/>
                    </a:lnTo>
                    <a:lnTo>
                      <a:pt x="13" y="15"/>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89" name="Freeform 1329"/>
              <p:cNvSpPr>
                <a:spLocks/>
              </p:cNvSpPr>
              <p:nvPr/>
            </p:nvSpPr>
            <p:spPr bwMode="auto">
              <a:xfrm>
                <a:off x="3165" y="1331"/>
                <a:ext cx="7" cy="6"/>
              </a:xfrm>
              <a:custGeom>
                <a:avLst/>
                <a:gdLst>
                  <a:gd name="T0" fmla="*/ 0 w 13"/>
                  <a:gd name="T1" fmla="*/ 5 h 12"/>
                  <a:gd name="T2" fmla="*/ 0 w 13"/>
                  <a:gd name="T3" fmla="*/ 5 h 12"/>
                  <a:gd name="T4" fmla="*/ 0 w 13"/>
                  <a:gd name="T5" fmla="*/ 6 h 12"/>
                  <a:gd name="T6" fmla="*/ 7 w 13"/>
                  <a:gd name="T7" fmla="*/ 6 h 12"/>
                  <a:gd name="T8" fmla="*/ 7 w 13"/>
                  <a:gd name="T9" fmla="*/ 5 h 12"/>
                  <a:gd name="T10" fmla="*/ 7 w 13"/>
                  <a:gd name="T11" fmla="*/ 5 h 12"/>
                  <a:gd name="T12" fmla="*/ 7 w 13"/>
                  <a:gd name="T13" fmla="*/ 5 h 12"/>
                  <a:gd name="T14" fmla="*/ 6 w 13"/>
                  <a:gd name="T15" fmla="*/ 2 h 12"/>
                  <a:gd name="T16" fmla="*/ 4 w 13"/>
                  <a:gd name="T17" fmla="*/ 0 h 12"/>
                  <a:gd name="T18" fmla="*/ 1 w 13"/>
                  <a:gd name="T19" fmla="*/ 2 h 12"/>
                  <a:gd name="T20" fmla="*/ 0 w 13"/>
                  <a:gd name="T21" fmla="*/ 5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2">
                    <a:moveTo>
                      <a:pt x="0" y="9"/>
                    </a:moveTo>
                    <a:lnTo>
                      <a:pt x="0" y="9"/>
                    </a:lnTo>
                    <a:lnTo>
                      <a:pt x="0" y="12"/>
                    </a:lnTo>
                    <a:lnTo>
                      <a:pt x="13" y="12"/>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90" name="Freeform 1330"/>
              <p:cNvSpPr>
                <a:spLocks/>
              </p:cNvSpPr>
              <p:nvPr/>
            </p:nvSpPr>
            <p:spPr bwMode="auto">
              <a:xfrm>
                <a:off x="3165" y="1328"/>
                <a:ext cx="7" cy="7"/>
              </a:xfrm>
              <a:custGeom>
                <a:avLst/>
                <a:gdLst>
                  <a:gd name="T0" fmla="*/ 0 w 13"/>
                  <a:gd name="T1" fmla="*/ 4 h 15"/>
                  <a:gd name="T2" fmla="*/ 0 w 13"/>
                  <a:gd name="T3" fmla="*/ 4 h 15"/>
                  <a:gd name="T4" fmla="*/ 0 w 13"/>
                  <a:gd name="T5" fmla="*/ 7 h 15"/>
                  <a:gd name="T6" fmla="*/ 7 w 13"/>
                  <a:gd name="T7" fmla="*/ 7 h 15"/>
                  <a:gd name="T8" fmla="*/ 7 w 13"/>
                  <a:gd name="T9" fmla="*/ 4 h 15"/>
                  <a:gd name="T10" fmla="*/ 7 w 13"/>
                  <a:gd name="T11" fmla="*/ 4 h 15"/>
                  <a:gd name="T12" fmla="*/ 7 w 13"/>
                  <a:gd name="T13" fmla="*/ 4 h 15"/>
                  <a:gd name="T14" fmla="*/ 6 w 13"/>
                  <a:gd name="T15" fmla="*/ 2 h 15"/>
                  <a:gd name="T16" fmla="*/ 4 w 13"/>
                  <a:gd name="T17" fmla="*/ 0 h 15"/>
                  <a:gd name="T18" fmla="*/ 1 w 13"/>
                  <a:gd name="T19" fmla="*/ 2 h 15"/>
                  <a:gd name="T20" fmla="*/ 0 w 13"/>
                  <a:gd name="T21" fmla="*/ 4 h 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5">
                    <a:moveTo>
                      <a:pt x="0" y="9"/>
                    </a:moveTo>
                    <a:lnTo>
                      <a:pt x="0" y="9"/>
                    </a:lnTo>
                    <a:lnTo>
                      <a:pt x="0" y="15"/>
                    </a:lnTo>
                    <a:lnTo>
                      <a:pt x="13" y="15"/>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91" name="Freeform 1331"/>
              <p:cNvSpPr>
                <a:spLocks/>
              </p:cNvSpPr>
              <p:nvPr/>
            </p:nvSpPr>
            <p:spPr bwMode="auto">
              <a:xfrm>
                <a:off x="3165" y="1326"/>
                <a:ext cx="7" cy="7"/>
              </a:xfrm>
              <a:custGeom>
                <a:avLst/>
                <a:gdLst>
                  <a:gd name="T0" fmla="*/ 0 w 13"/>
                  <a:gd name="T1" fmla="*/ 5 h 12"/>
                  <a:gd name="T2" fmla="*/ 0 w 13"/>
                  <a:gd name="T3" fmla="*/ 5 h 12"/>
                  <a:gd name="T4" fmla="*/ 0 w 13"/>
                  <a:gd name="T5" fmla="*/ 7 h 12"/>
                  <a:gd name="T6" fmla="*/ 7 w 13"/>
                  <a:gd name="T7" fmla="*/ 7 h 12"/>
                  <a:gd name="T8" fmla="*/ 7 w 13"/>
                  <a:gd name="T9" fmla="*/ 5 h 12"/>
                  <a:gd name="T10" fmla="*/ 7 w 13"/>
                  <a:gd name="T11" fmla="*/ 5 h 12"/>
                  <a:gd name="T12" fmla="*/ 7 w 13"/>
                  <a:gd name="T13" fmla="*/ 5 h 12"/>
                  <a:gd name="T14" fmla="*/ 6 w 13"/>
                  <a:gd name="T15" fmla="*/ 2 h 12"/>
                  <a:gd name="T16" fmla="*/ 4 w 13"/>
                  <a:gd name="T17" fmla="*/ 0 h 12"/>
                  <a:gd name="T18" fmla="*/ 1 w 13"/>
                  <a:gd name="T19" fmla="*/ 2 h 12"/>
                  <a:gd name="T20" fmla="*/ 0 w 13"/>
                  <a:gd name="T21" fmla="*/ 5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2">
                    <a:moveTo>
                      <a:pt x="0" y="9"/>
                    </a:moveTo>
                    <a:lnTo>
                      <a:pt x="0" y="9"/>
                    </a:lnTo>
                    <a:lnTo>
                      <a:pt x="0" y="12"/>
                    </a:lnTo>
                    <a:lnTo>
                      <a:pt x="13" y="12"/>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92" name="Freeform 1332"/>
              <p:cNvSpPr>
                <a:spLocks/>
              </p:cNvSpPr>
              <p:nvPr/>
            </p:nvSpPr>
            <p:spPr bwMode="auto">
              <a:xfrm>
                <a:off x="3165" y="1325"/>
                <a:ext cx="7" cy="6"/>
              </a:xfrm>
              <a:custGeom>
                <a:avLst/>
                <a:gdLst>
                  <a:gd name="T0" fmla="*/ 0 w 13"/>
                  <a:gd name="T1" fmla="*/ 4 h 13"/>
                  <a:gd name="T2" fmla="*/ 0 w 13"/>
                  <a:gd name="T3" fmla="*/ 4 h 13"/>
                  <a:gd name="T4" fmla="*/ 0 w 13"/>
                  <a:gd name="T5" fmla="*/ 6 h 13"/>
                  <a:gd name="T6" fmla="*/ 7 w 13"/>
                  <a:gd name="T7" fmla="*/ 6 h 13"/>
                  <a:gd name="T8" fmla="*/ 7 w 13"/>
                  <a:gd name="T9" fmla="*/ 4 h 13"/>
                  <a:gd name="T10" fmla="*/ 7 w 13"/>
                  <a:gd name="T11" fmla="*/ 4 h 13"/>
                  <a:gd name="T12" fmla="*/ 7 w 13"/>
                  <a:gd name="T13" fmla="*/ 4 h 13"/>
                  <a:gd name="T14" fmla="*/ 6 w 13"/>
                  <a:gd name="T15" fmla="*/ 2 h 13"/>
                  <a:gd name="T16" fmla="*/ 4 w 13"/>
                  <a:gd name="T17" fmla="*/ 0 h 13"/>
                  <a:gd name="T18" fmla="*/ 1 w 13"/>
                  <a:gd name="T19" fmla="*/ 2 h 13"/>
                  <a:gd name="T20" fmla="*/ 0 w 13"/>
                  <a:gd name="T21" fmla="*/ 4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0" y="9"/>
                    </a:moveTo>
                    <a:lnTo>
                      <a:pt x="0" y="9"/>
                    </a:lnTo>
                    <a:lnTo>
                      <a:pt x="0" y="13"/>
                    </a:lnTo>
                    <a:lnTo>
                      <a:pt x="13" y="13"/>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93" name="Freeform 1333"/>
              <p:cNvSpPr>
                <a:spLocks/>
              </p:cNvSpPr>
              <p:nvPr/>
            </p:nvSpPr>
            <p:spPr bwMode="auto">
              <a:xfrm>
                <a:off x="3165" y="1322"/>
                <a:ext cx="7" cy="7"/>
              </a:xfrm>
              <a:custGeom>
                <a:avLst/>
                <a:gdLst>
                  <a:gd name="T0" fmla="*/ 0 w 13"/>
                  <a:gd name="T1" fmla="*/ 5 h 14"/>
                  <a:gd name="T2" fmla="*/ 0 w 13"/>
                  <a:gd name="T3" fmla="*/ 5 h 14"/>
                  <a:gd name="T4" fmla="*/ 0 w 13"/>
                  <a:gd name="T5" fmla="*/ 7 h 14"/>
                  <a:gd name="T6" fmla="*/ 7 w 13"/>
                  <a:gd name="T7" fmla="*/ 7 h 14"/>
                  <a:gd name="T8" fmla="*/ 7 w 13"/>
                  <a:gd name="T9" fmla="*/ 5 h 14"/>
                  <a:gd name="T10" fmla="*/ 7 w 13"/>
                  <a:gd name="T11" fmla="*/ 5 h 14"/>
                  <a:gd name="T12" fmla="*/ 7 w 13"/>
                  <a:gd name="T13" fmla="*/ 5 h 14"/>
                  <a:gd name="T14" fmla="*/ 6 w 13"/>
                  <a:gd name="T15" fmla="*/ 2 h 14"/>
                  <a:gd name="T16" fmla="*/ 4 w 13"/>
                  <a:gd name="T17" fmla="*/ 0 h 14"/>
                  <a:gd name="T18" fmla="*/ 1 w 13"/>
                  <a:gd name="T19" fmla="*/ 2 h 14"/>
                  <a:gd name="T20" fmla="*/ 0 w 13"/>
                  <a:gd name="T21" fmla="*/ 5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4">
                    <a:moveTo>
                      <a:pt x="0" y="9"/>
                    </a:moveTo>
                    <a:lnTo>
                      <a:pt x="0" y="9"/>
                    </a:lnTo>
                    <a:lnTo>
                      <a:pt x="0" y="14"/>
                    </a:lnTo>
                    <a:lnTo>
                      <a:pt x="13" y="14"/>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94" name="Freeform 1334"/>
              <p:cNvSpPr>
                <a:spLocks/>
              </p:cNvSpPr>
              <p:nvPr/>
            </p:nvSpPr>
            <p:spPr bwMode="auto">
              <a:xfrm>
                <a:off x="3165" y="1320"/>
                <a:ext cx="7" cy="6"/>
              </a:xfrm>
              <a:custGeom>
                <a:avLst/>
                <a:gdLst>
                  <a:gd name="T0" fmla="*/ 0 w 13"/>
                  <a:gd name="T1" fmla="*/ 4 h 13"/>
                  <a:gd name="T2" fmla="*/ 0 w 13"/>
                  <a:gd name="T3" fmla="*/ 4 h 13"/>
                  <a:gd name="T4" fmla="*/ 0 w 13"/>
                  <a:gd name="T5" fmla="*/ 6 h 13"/>
                  <a:gd name="T6" fmla="*/ 7 w 13"/>
                  <a:gd name="T7" fmla="*/ 6 h 13"/>
                  <a:gd name="T8" fmla="*/ 7 w 13"/>
                  <a:gd name="T9" fmla="*/ 4 h 13"/>
                  <a:gd name="T10" fmla="*/ 7 w 13"/>
                  <a:gd name="T11" fmla="*/ 4 h 13"/>
                  <a:gd name="T12" fmla="*/ 7 w 13"/>
                  <a:gd name="T13" fmla="*/ 4 h 13"/>
                  <a:gd name="T14" fmla="*/ 6 w 13"/>
                  <a:gd name="T15" fmla="*/ 2 h 13"/>
                  <a:gd name="T16" fmla="*/ 4 w 13"/>
                  <a:gd name="T17" fmla="*/ 0 h 13"/>
                  <a:gd name="T18" fmla="*/ 1 w 13"/>
                  <a:gd name="T19" fmla="*/ 2 h 13"/>
                  <a:gd name="T20" fmla="*/ 0 w 13"/>
                  <a:gd name="T21" fmla="*/ 4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0" y="9"/>
                    </a:moveTo>
                    <a:lnTo>
                      <a:pt x="0" y="9"/>
                    </a:lnTo>
                    <a:lnTo>
                      <a:pt x="0" y="13"/>
                    </a:lnTo>
                    <a:lnTo>
                      <a:pt x="13" y="13"/>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95" name="Freeform 1335"/>
              <p:cNvSpPr>
                <a:spLocks/>
              </p:cNvSpPr>
              <p:nvPr/>
            </p:nvSpPr>
            <p:spPr bwMode="auto">
              <a:xfrm>
                <a:off x="3165" y="1318"/>
                <a:ext cx="7" cy="7"/>
              </a:xfrm>
              <a:custGeom>
                <a:avLst/>
                <a:gdLst>
                  <a:gd name="T0" fmla="*/ 0 w 13"/>
                  <a:gd name="T1" fmla="*/ 5 h 13"/>
                  <a:gd name="T2" fmla="*/ 0 w 13"/>
                  <a:gd name="T3" fmla="*/ 5 h 13"/>
                  <a:gd name="T4" fmla="*/ 0 w 13"/>
                  <a:gd name="T5" fmla="*/ 7 h 13"/>
                  <a:gd name="T6" fmla="*/ 7 w 13"/>
                  <a:gd name="T7" fmla="*/ 7 h 13"/>
                  <a:gd name="T8" fmla="*/ 7 w 13"/>
                  <a:gd name="T9" fmla="*/ 5 h 13"/>
                  <a:gd name="T10" fmla="*/ 7 w 13"/>
                  <a:gd name="T11" fmla="*/ 5 h 13"/>
                  <a:gd name="T12" fmla="*/ 7 w 13"/>
                  <a:gd name="T13" fmla="*/ 5 h 13"/>
                  <a:gd name="T14" fmla="*/ 6 w 13"/>
                  <a:gd name="T15" fmla="*/ 2 h 13"/>
                  <a:gd name="T16" fmla="*/ 4 w 13"/>
                  <a:gd name="T17" fmla="*/ 0 h 13"/>
                  <a:gd name="T18" fmla="*/ 1 w 13"/>
                  <a:gd name="T19" fmla="*/ 2 h 13"/>
                  <a:gd name="T20" fmla="*/ 0 w 13"/>
                  <a:gd name="T21" fmla="*/ 5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0" y="9"/>
                    </a:moveTo>
                    <a:lnTo>
                      <a:pt x="0" y="9"/>
                    </a:lnTo>
                    <a:lnTo>
                      <a:pt x="0" y="13"/>
                    </a:lnTo>
                    <a:lnTo>
                      <a:pt x="13" y="13"/>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96" name="Freeform 1336"/>
              <p:cNvSpPr>
                <a:spLocks/>
              </p:cNvSpPr>
              <p:nvPr/>
            </p:nvSpPr>
            <p:spPr bwMode="auto">
              <a:xfrm>
                <a:off x="3165" y="1315"/>
                <a:ext cx="7" cy="8"/>
              </a:xfrm>
              <a:custGeom>
                <a:avLst/>
                <a:gdLst>
                  <a:gd name="T0" fmla="*/ 0 w 13"/>
                  <a:gd name="T1" fmla="*/ 5 h 14"/>
                  <a:gd name="T2" fmla="*/ 0 w 13"/>
                  <a:gd name="T3" fmla="*/ 5 h 14"/>
                  <a:gd name="T4" fmla="*/ 0 w 13"/>
                  <a:gd name="T5" fmla="*/ 8 h 14"/>
                  <a:gd name="T6" fmla="*/ 7 w 13"/>
                  <a:gd name="T7" fmla="*/ 8 h 14"/>
                  <a:gd name="T8" fmla="*/ 7 w 13"/>
                  <a:gd name="T9" fmla="*/ 5 h 14"/>
                  <a:gd name="T10" fmla="*/ 7 w 13"/>
                  <a:gd name="T11" fmla="*/ 5 h 14"/>
                  <a:gd name="T12" fmla="*/ 7 w 13"/>
                  <a:gd name="T13" fmla="*/ 5 h 14"/>
                  <a:gd name="T14" fmla="*/ 6 w 13"/>
                  <a:gd name="T15" fmla="*/ 2 h 14"/>
                  <a:gd name="T16" fmla="*/ 4 w 13"/>
                  <a:gd name="T17" fmla="*/ 0 h 14"/>
                  <a:gd name="T18" fmla="*/ 1 w 13"/>
                  <a:gd name="T19" fmla="*/ 2 h 14"/>
                  <a:gd name="T20" fmla="*/ 0 w 13"/>
                  <a:gd name="T21" fmla="*/ 5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4">
                    <a:moveTo>
                      <a:pt x="0" y="9"/>
                    </a:moveTo>
                    <a:lnTo>
                      <a:pt x="0" y="9"/>
                    </a:lnTo>
                    <a:lnTo>
                      <a:pt x="0" y="14"/>
                    </a:lnTo>
                    <a:lnTo>
                      <a:pt x="13" y="14"/>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97" name="Freeform 1337"/>
              <p:cNvSpPr>
                <a:spLocks/>
              </p:cNvSpPr>
              <p:nvPr/>
            </p:nvSpPr>
            <p:spPr bwMode="auto">
              <a:xfrm>
                <a:off x="3165" y="1314"/>
                <a:ext cx="7" cy="6"/>
              </a:xfrm>
              <a:custGeom>
                <a:avLst/>
                <a:gdLst>
                  <a:gd name="T0" fmla="*/ 0 w 13"/>
                  <a:gd name="T1" fmla="*/ 4 h 13"/>
                  <a:gd name="T2" fmla="*/ 0 w 13"/>
                  <a:gd name="T3" fmla="*/ 4 h 13"/>
                  <a:gd name="T4" fmla="*/ 0 w 13"/>
                  <a:gd name="T5" fmla="*/ 6 h 13"/>
                  <a:gd name="T6" fmla="*/ 7 w 13"/>
                  <a:gd name="T7" fmla="*/ 6 h 13"/>
                  <a:gd name="T8" fmla="*/ 7 w 13"/>
                  <a:gd name="T9" fmla="*/ 4 h 13"/>
                  <a:gd name="T10" fmla="*/ 7 w 13"/>
                  <a:gd name="T11" fmla="*/ 4 h 13"/>
                  <a:gd name="T12" fmla="*/ 7 w 13"/>
                  <a:gd name="T13" fmla="*/ 4 h 13"/>
                  <a:gd name="T14" fmla="*/ 6 w 13"/>
                  <a:gd name="T15" fmla="*/ 2 h 13"/>
                  <a:gd name="T16" fmla="*/ 4 w 13"/>
                  <a:gd name="T17" fmla="*/ 0 h 13"/>
                  <a:gd name="T18" fmla="*/ 1 w 13"/>
                  <a:gd name="T19" fmla="*/ 2 h 13"/>
                  <a:gd name="T20" fmla="*/ 0 w 13"/>
                  <a:gd name="T21" fmla="*/ 4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0" y="9"/>
                    </a:moveTo>
                    <a:lnTo>
                      <a:pt x="0" y="9"/>
                    </a:lnTo>
                    <a:lnTo>
                      <a:pt x="0" y="13"/>
                    </a:lnTo>
                    <a:lnTo>
                      <a:pt x="13" y="13"/>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98" name="Freeform 1338"/>
              <p:cNvSpPr>
                <a:spLocks/>
              </p:cNvSpPr>
              <p:nvPr/>
            </p:nvSpPr>
            <p:spPr bwMode="auto">
              <a:xfrm>
                <a:off x="3165" y="1311"/>
                <a:ext cx="7" cy="7"/>
              </a:xfrm>
              <a:custGeom>
                <a:avLst/>
                <a:gdLst>
                  <a:gd name="T0" fmla="*/ 0 w 13"/>
                  <a:gd name="T1" fmla="*/ 5 h 14"/>
                  <a:gd name="T2" fmla="*/ 0 w 13"/>
                  <a:gd name="T3" fmla="*/ 5 h 14"/>
                  <a:gd name="T4" fmla="*/ 0 w 13"/>
                  <a:gd name="T5" fmla="*/ 7 h 14"/>
                  <a:gd name="T6" fmla="*/ 7 w 13"/>
                  <a:gd name="T7" fmla="*/ 7 h 14"/>
                  <a:gd name="T8" fmla="*/ 7 w 13"/>
                  <a:gd name="T9" fmla="*/ 5 h 14"/>
                  <a:gd name="T10" fmla="*/ 7 w 13"/>
                  <a:gd name="T11" fmla="*/ 5 h 14"/>
                  <a:gd name="T12" fmla="*/ 7 w 13"/>
                  <a:gd name="T13" fmla="*/ 5 h 14"/>
                  <a:gd name="T14" fmla="*/ 6 w 13"/>
                  <a:gd name="T15" fmla="*/ 2 h 14"/>
                  <a:gd name="T16" fmla="*/ 4 w 13"/>
                  <a:gd name="T17" fmla="*/ 0 h 14"/>
                  <a:gd name="T18" fmla="*/ 1 w 13"/>
                  <a:gd name="T19" fmla="*/ 2 h 14"/>
                  <a:gd name="T20" fmla="*/ 0 w 13"/>
                  <a:gd name="T21" fmla="*/ 5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4">
                    <a:moveTo>
                      <a:pt x="0" y="9"/>
                    </a:moveTo>
                    <a:lnTo>
                      <a:pt x="0" y="9"/>
                    </a:lnTo>
                    <a:lnTo>
                      <a:pt x="0" y="14"/>
                    </a:lnTo>
                    <a:lnTo>
                      <a:pt x="13" y="14"/>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499" name="Freeform 1339"/>
              <p:cNvSpPr>
                <a:spLocks/>
              </p:cNvSpPr>
              <p:nvPr/>
            </p:nvSpPr>
            <p:spPr bwMode="auto">
              <a:xfrm>
                <a:off x="3165" y="1309"/>
                <a:ext cx="7" cy="6"/>
              </a:xfrm>
              <a:custGeom>
                <a:avLst/>
                <a:gdLst>
                  <a:gd name="T0" fmla="*/ 0 w 13"/>
                  <a:gd name="T1" fmla="*/ 4 h 13"/>
                  <a:gd name="T2" fmla="*/ 0 w 13"/>
                  <a:gd name="T3" fmla="*/ 4 h 13"/>
                  <a:gd name="T4" fmla="*/ 0 w 13"/>
                  <a:gd name="T5" fmla="*/ 6 h 13"/>
                  <a:gd name="T6" fmla="*/ 7 w 13"/>
                  <a:gd name="T7" fmla="*/ 6 h 13"/>
                  <a:gd name="T8" fmla="*/ 7 w 13"/>
                  <a:gd name="T9" fmla="*/ 4 h 13"/>
                  <a:gd name="T10" fmla="*/ 7 w 13"/>
                  <a:gd name="T11" fmla="*/ 4 h 13"/>
                  <a:gd name="T12" fmla="*/ 7 w 13"/>
                  <a:gd name="T13" fmla="*/ 4 h 13"/>
                  <a:gd name="T14" fmla="*/ 6 w 13"/>
                  <a:gd name="T15" fmla="*/ 2 h 13"/>
                  <a:gd name="T16" fmla="*/ 4 w 13"/>
                  <a:gd name="T17" fmla="*/ 0 h 13"/>
                  <a:gd name="T18" fmla="*/ 1 w 13"/>
                  <a:gd name="T19" fmla="*/ 2 h 13"/>
                  <a:gd name="T20" fmla="*/ 0 w 13"/>
                  <a:gd name="T21" fmla="*/ 4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0" y="9"/>
                    </a:moveTo>
                    <a:lnTo>
                      <a:pt x="0" y="9"/>
                    </a:lnTo>
                    <a:lnTo>
                      <a:pt x="0" y="13"/>
                    </a:lnTo>
                    <a:lnTo>
                      <a:pt x="13" y="13"/>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00" name="Freeform 1340"/>
              <p:cNvSpPr>
                <a:spLocks/>
              </p:cNvSpPr>
              <p:nvPr/>
            </p:nvSpPr>
            <p:spPr bwMode="auto">
              <a:xfrm>
                <a:off x="3165" y="1307"/>
                <a:ext cx="7" cy="7"/>
              </a:xfrm>
              <a:custGeom>
                <a:avLst/>
                <a:gdLst>
                  <a:gd name="T0" fmla="*/ 0 w 13"/>
                  <a:gd name="T1" fmla="*/ 5 h 12"/>
                  <a:gd name="T2" fmla="*/ 0 w 13"/>
                  <a:gd name="T3" fmla="*/ 5 h 12"/>
                  <a:gd name="T4" fmla="*/ 0 w 13"/>
                  <a:gd name="T5" fmla="*/ 7 h 12"/>
                  <a:gd name="T6" fmla="*/ 7 w 13"/>
                  <a:gd name="T7" fmla="*/ 7 h 12"/>
                  <a:gd name="T8" fmla="*/ 7 w 13"/>
                  <a:gd name="T9" fmla="*/ 5 h 12"/>
                  <a:gd name="T10" fmla="*/ 7 w 13"/>
                  <a:gd name="T11" fmla="*/ 5 h 12"/>
                  <a:gd name="T12" fmla="*/ 7 w 13"/>
                  <a:gd name="T13" fmla="*/ 5 h 12"/>
                  <a:gd name="T14" fmla="*/ 6 w 13"/>
                  <a:gd name="T15" fmla="*/ 2 h 12"/>
                  <a:gd name="T16" fmla="*/ 4 w 13"/>
                  <a:gd name="T17" fmla="*/ 0 h 12"/>
                  <a:gd name="T18" fmla="*/ 1 w 13"/>
                  <a:gd name="T19" fmla="*/ 2 h 12"/>
                  <a:gd name="T20" fmla="*/ 0 w 13"/>
                  <a:gd name="T21" fmla="*/ 5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2">
                    <a:moveTo>
                      <a:pt x="0" y="9"/>
                    </a:moveTo>
                    <a:lnTo>
                      <a:pt x="0" y="9"/>
                    </a:lnTo>
                    <a:lnTo>
                      <a:pt x="0" y="12"/>
                    </a:lnTo>
                    <a:lnTo>
                      <a:pt x="13" y="12"/>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01" name="Freeform 1341"/>
              <p:cNvSpPr>
                <a:spLocks/>
              </p:cNvSpPr>
              <p:nvPr/>
            </p:nvSpPr>
            <p:spPr bwMode="auto">
              <a:xfrm>
                <a:off x="3165" y="1305"/>
                <a:ext cx="7" cy="7"/>
              </a:xfrm>
              <a:custGeom>
                <a:avLst/>
                <a:gdLst>
                  <a:gd name="T0" fmla="*/ 0 w 13"/>
                  <a:gd name="T1" fmla="*/ 4 h 15"/>
                  <a:gd name="T2" fmla="*/ 0 w 13"/>
                  <a:gd name="T3" fmla="*/ 4 h 15"/>
                  <a:gd name="T4" fmla="*/ 0 w 13"/>
                  <a:gd name="T5" fmla="*/ 7 h 15"/>
                  <a:gd name="T6" fmla="*/ 7 w 13"/>
                  <a:gd name="T7" fmla="*/ 7 h 15"/>
                  <a:gd name="T8" fmla="*/ 7 w 13"/>
                  <a:gd name="T9" fmla="*/ 4 h 15"/>
                  <a:gd name="T10" fmla="*/ 7 w 13"/>
                  <a:gd name="T11" fmla="*/ 4 h 15"/>
                  <a:gd name="T12" fmla="*/ 7 w 13"/>
                  <a:gd name="T13" fmla="*/ 4 h 15"/>
                  <a:gd name="T14" fmla="*/ 6 w 13"/>
                  <a:gd name="T15" fmla="*/ 2 h 15"/>
                  <a:gd name="T16" fmla="*/ 4 w 13"/>
                  <a:gd name="T17" fmla="*/ 0 h 15"/>
                  <a:gd name="T18" fmla="*/ 1 w 13"/>
                  <a:gd name="T19" fmla="*/ 2 h 15"/>
                  <a:gd name="T20" fmla="*/ 0 w 13"/>
                  <a:gd name="T21" fmla="*/ 4 h 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5">
                    <a:moveTo>
                      <a:pt x="0" y="9"/>
                    </a:moveTo>
                    <a:lnTo>
                      <a:pt x="0" y="9"/>
                    </a:lnTo>
                    <a:lnTo>
                      <a:pt x="0" y="15"/>
                    </a:lnTo>
                    <a:lnTo>
                      <a:pt x="13" y="15"/>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02" name="Freeform 1342"/>
              <p:cNvSpPr>
                <a:spLocks/>
              </p:cNvSpPr>
              <p:nvPr/>
            </p:nvSpPr>
            <p:spPr bwMode="auto">
              <a:xfrm>
                <a:off x="3165" y="1303"/>
                <a:ext cx="7" cy="6"/>
              </a:xfrm>
              <a:custGeom>
                <a:avLst/>
                <a:gdLst>
                  <a:gd name="T0" fmla="*/ 0 w 13"/>
                  <a:gd name="T1" fmla="*/ 5 h 12"/>
                  <a:gd name="T2" fmla="*/ 0 w 13"/>
                  <a:gd name="T3" fmla="*/ 5 h 12"/>
                  <a:gd name="T4" fmla="*/ 0 w 13"/>
                  <a:gd name="T5" fmla="*/ 6 h 12"/>
                  <a:gd name="T6" fmla="*/ 7 w 13"/>
                  <a:gd name="T7" fmla="*/ 6 h 12"/>
                  <a:gd name="T8" fmla="*/ 7 w 13"/>
                  <a:gd name="T9" fmla="*/ 5 h 12"/>
                  <a:gd name="T10" fmla="*/ 7 w 13"/>
                  <a:gd name="T11" fmla="*/ 5 h 12"/>
                  <a:gd name="T12" fmla="*/ 7 w 13"/>
                  <a:gd name="T13" fmla="*/ 5 h 12"/>
                  <a:gd name="T14" fmla="*/ 6 w 13"/>
                  <a:gd name="T15" fmla="*/ 2 h 12"/>
                  <a:gd name="T16" fmla="*/ 4 w 13"/>
                  <a:gd name="T17" fmla="*/ 0 h 12"/>
                  <a:gd name="T18" fmla="*/ 1 w 13"/>
                  <a:gd name="T19" fmla="*/ 2 h 12"/>
                  <a:gd name="T20" fmla="*/ 0 w 13"/>
                  <a:gd name="T21" fmla="*/ 5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2">
                    <a:moveTo>
                      <a:pt x="0" y="9"/>
                    </a:moveTo>
                    <a:lnTo>
                      <a:pt x="0" y="9"/>
                    </a:lnTo>
                    <a:lnTo>
                      <a:pt x="0" y="12"/>
                    </a:lnTo>
                    <a:lnTo>
                      <a:pt x="13" y="12"/>
                    </a:lnTo>
                    <a:lnTo>
                      <a:pt x="13" y="9"/>
                    </a:lnTo>
                    <a:lnTo>
                      <a:pt x="12" y="3"/>
                    </a:lnTo>
                    <a:lnTo>
                      <a:pt x="7" y="0"/>
                    </a:lnTo>
                    <a:lnTo>
                      <a:pt x="2"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03" name="Freeform 1343"/>
              <p:cNvSpPr>
                <a:spLocks/>
              </p:cNvSpPr>
              <p:nvPr/>
            </p:nvSpPr>
            <p:spPr bwMode="auto">
              <a:xfrm>
                <a:off x="3165" y="1300"/>
                <a:ext cx="7" cy="7"/>
              </a:xfrm>
              <a:custGeom>
                <a:avLst/>
                <a:gdLst>
                  <a:gd name="T0" fmla="*/ 0 w 13"/>
                  <a:gd name="T1" fmla="*/ 4 h 15"/>
                  <a:gd name="T2" fmla="*/ 0 w 13"/>
                  <a:gd name="T3" fmla="*/ 4 h 15"/>
                  <a:gd name="T4" fmla="*/ 0 w 13"/>
                  <a:gd name="T5" fmla="*/ 7 h 15"/>
                  <a:gd name="T6" fmla="*/ 7 w 13"/>
                  <a:gd name="T7" fmla="*/ 7 h 15"/>
                  <a:gd name="T8" fmla="*/ 7 w 13"/>
                  <a:gd name="T9" fmla="*/ 4 h 15"/>
                  <a:gd name="T10" fmla="*/ 7 w 13"/>
                  <a:gd name="T11" fmla="*/ 4 h 15"/>
                  <a:gd name="T12" fmla="*/ 7 w 13"/>
                  <a:gd name="T13" fmla="*/ 4 h 15"/>
                  <a:gd name="T14" fmla="*/ 6 w 13"/>
                  <a:gd name="T15" fmla="*/ 2 h 15"/>
                  <a:gd name="T16" fmla="*/ 4 w 13"/>
                  <a:gd name="T17" fmla="*/ 0 h 15"/>
                  <a:gd name="T18" fmla="*/ 1 w 13"/>
                  <a:gd name="T19" fmla="*/ 2 h 15"/>
                  <a:gd name="T20" fmla="*/ 0 w 13"/>
                  <a:gd name="T21" fmla="*/ 4 h 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5">
                    <a:moveTo>
                      <a:pt x="0" y="9"/>
                    </a:moveTo>
                    <a:lnTo>
                      <a:pt x="0" y="9"/>
                    </a:lnTo>
                    <a:lnTo>
                      <a:pt x="0" y="15"/>
                    </a:lnTo>
                    <a:lnTo>
                      <a:pt x="13" y="15"/>
                    </a:lnTo>
                    <a:lnTo>
                      <a:pt x="13" y="9"/>
                    </a:lnTo>
                    <a:lnTo>
                      <a:pt x="12" y="4"/>
                    </a:lnTo>
                    <a:lnTo>
                      <a:pt x="7" y="0"/>
                    </a:lnTo>
                    <a:lnTo>
                      <a:pt x="2"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04" name="Freeform 1344"/>
              <p:cNvSpPr>
                <a:spLocks/>
              </p:cNvSpPr>
              <p:nvPr/>
            </p:nvSpPr>
            <p:spPr bwMode="auto">
              <a:xfrm>
                <a:off x="3165" y="1297"/>
                <a:ext cx="7" cy="8"/>
              </a:xfrm>
              <a:custGeom>
                <a:avLst/>
                <a:gdLst>
                  <a:gd name="T0" fmla="*/ 0 w 13"/>
                  <a:gd name="T1" fmla="*/ 3 h 14"/>
                  <a:gd name="T2" fmla="*/ 0 w 13"/>
                  <a:gd name="T3" fmla="*/ 5 h 14"/>
                  <a:gd name="T4" fmla="*/ 0 w 13"/>
                  <a:gd name="T5" fmla="*/ 8 h 14"/>
                  <a:gd name="T6" fmla="*/ 7 w 13"/>
                  <a:gd name="T7" fmla="*/ 8 h 14"/>
                  <a:gd name="T8" fmla="*/ 7 w 13"/>
                  <a:gd name="T9" fmla="*/ 5 h 14"/>
                  <a:gd name="T10" fmla="*/ 7 w 13"/>
                  <a:gd name="T11" fmla="*/ 7 h 14"/>
                  <a:gd name="T12" fmla="*/ 7 w 13"/>
                  <a:gd name="T13" fmla="*/ 5 h 14"/>
                  <a:gd name="T14" fmla="*/ 6 w 13"/>
                  <a:gd name="T15" fmla="*/ 2 h 14"/>
                  <a:gd name="T16" fmla="*/ 4 w 13"/>
                  <a:gd name="T17" fmla="*/ 0 h 14"/>
                  <a:gd name="T18" fmla="*/ 1 w 13"/>
                  <a:gd name="T19" fmla="*/ 2 h 14"/>
                  <a:gd name="T20" fmla="*/ 0 w 13"/>
                  <a:gd name="T21" fmla="*/ 5 h 14"/>
                  <a:gd name="T22" fmla="*/ 0 w 13"/>
                  <a:gd name="T23" fmla="*/ 3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14">
                    <a:moveTo>
                      <a:pt x="0" y="5"/>
                    </a:moveTo>
                    <a:lnTo>
                      <a:pt x="0" y="9"/>
                    </a:lnTo>
                    <a:lnTo>
                      <a:pt x="0" y="14"/>
                    </a:lnTo>
                    <a:lnTo>
                      <a:pt x="13" y="14"/>
                    </a:lnTo>
                    <a:lnTo>
                      <a:pt x="13" y="9"/>
                    </a:lnTo>
                    <a:lnTo>
                      <a:pt x="13" y="12"/>
                    </a:lnTo>
                    <a:lnTo>
                      <a:pt x="13" y="9"/>
                    </a:lnTo>
                    <a:lnTo>
                      <a:pt x="12" y="3"/>
                    </a:lnTo>
                    <a:lnTo>
                      <a:pt x="7" y="0"/>
                    </a:lnTo>
                    <a:lnTo>
                      <a:pt x="2" y="3"/>
                    </a:lnTo>
                    <a:lnTo>
                      <a:pt x="0" y="9"/>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05" name="Freeform 1345"/>
              <p:cNvSpPr>
                <a:spLocks/>
              </p:cNvSpPr>
              <p:nvPr/>
            </p:nvSpPr>
            <p:spPr bwMode="auto">
              <a:xfrm>
                <a:off x="3165" y="1294"/>
                <a:ext cx="8" cy="10"/>
              </a:xfrm>
              <a:custGeom>
                <a:avLst/>
                <a:gdLst>
                  <a:gd name="T0" fmla="*/ 1 w 15"/>
                  <a:gd name="T1" fmla="*/ 3 h 19"/>
                  <a:gd name="T2" fmla="*/ 1 w 15"/>
                  <a:gd name="T3" fmla="*/ 3 h 19"/>
                  <a:gd name="T4" fmla="*/ 0 w 15"/>
                  <a:gd name="T5" fmla="*/ 6 h 19"/>
                  <a:gd name="T6" fmla="*/ 7 w 15"/>
                  <a:gd name="T7" fmla="*/ 10 h 19"/>
                  <a:gd name="T8" fmla="*/ 8 w 15"/>
                  <a:gd name="T9" fmla="*/ 6 h 19"/>
                  <a:gd name="T10" fmla="*/ 8 w 15"/>
                  <a:gd name="T11" fmla="*/ 6 h 19"/>
                  <a:gd name="T12" fmla="*/ 8 w 15"/>
                  <a:gd name="T13" fmla="*/ 5 h 19"/>
                  <a:gd name="T14" fmla="*/ 7 w 15"/>
                  <a:gd name="T15" fmla="*/ 2 h 19"/>
                  <a:gd name="T16" fmla="*/ 5 w 15"/>
                  <a:gd name="T17" fmla="*/ 0 h 19"/>
                  <a:gd name="T18" fmla="*/ 3 w 15"/>
                  <a:gd name="T19" fmla="*/ 1 h 19"/>
                  <a:gd name="T20" fmla="*/ 1 w 15"/>
                  <a:gd name="T21" fmla="*/ 4 h 19"/>
                  <a:gd name="T22" fmla="*/ 1 w 15"/>
                  <a:gd name="T23" fmla="*/ 3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19">
                    <a:moveTo>
                      <a:pt x="2" y="5"/>
                    </a:moveTo>
                    <a:lnTo>
                      <a:pt x="2" y="5"/>
                    </a:lnTo>
                    <a:lnTo>
                      <a:pt x="0" y="12"/>
                    </a:lnTo>
                    <a:lnTo>
                      <a:pt x="13" y="19"/>
                    </a:lnTo>
                    <a:lnTo>
                      <a:pt x="15" y="12"/>
                    </a:lnTo>
                    <a:lnTo>
                      <a:pt x="15" y="10"/>
                    </a:lnTo>
                    <a:lnTo>
                      <a:pt x="13" y="3"/>
                    </a:lnTo>
                    <a:lnTo>
                      <a:pt x="10" y="0"/>
                    </a:lnTo>
                    <a:lnTo>
                      <a:pt x="5" y="1"/>
                    </a:lnTo>
                    <a:lnTo>
                      <a:pt x="2" y="7"/>
                    </a:lnTo>
                    <a:lnTo>
                      <a:pt x="2"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06" name="Freeform 1346"/>
              <p:cNvSpPr>
                <a:spLocks/>
              </p:cNvSpPr>
              <p:nvPr/>
            </p:nvSpPr>
            <p:spPr bwMode="auto">
              <a:xfrm>
                <a:off x="3166" y="1290"/>
                <a:ext cx="7" cy="10"/>
              </a:xfrm>
              <a:custGeom>
                <a:avLst/>
                <a:gdLst>
                  <a:gd name="T0" fmla="*/ 0 w 15"/>
                  <a:gd name="T1" fmla="*/ 3 h 20"/>
                  <a:gd name="T2" fmla="*/ 0 w 15"/>
                  <a:gd name="T3" fmla="*/ 3 h 20"/>
                  <a:gd name="T4" fmla="*/ 0 w 15"/>
                  <a:gd name="T5" fmla="*/ 7 h 20"/>
                  <a:gd name="T6" fmla="*/ 6 w 15"/>
                  <a:gd name="T7" fmla="*/ 10 h 20"/>
                  <a:gd name="T8" fmla="*/ 7 w 15"/>
                  <a:gd name="T9" fmla="*/ 7 h 20"/>
                  <a:gd name="T10" fmla="*/ 7 w 15"/>
                  <a:gd name="T11" fmla="*/ 7 h 20"/>
                  <a:gd name="T12" fmla="*/ 7 w 15"/>
                  <a:gd name="T13" fmla="*/ 6 h 20"/>
                  <a:gd name="T14" fmla="*/ 6 w 15"/>
                  <a:gd name="T15" fmla="*/ 2 h 20"/>
                  <a:gd name="T16" fmla="*/ 5 w 15"/>
                  <a:gd name="T17" fmla="*/ 0 h 20"/>
                  <a:gd name="T18" fmla="*/ 2 w 15"/>
                  <a:gd name="T19" fmla="*/ 1 h 20"/>
                  <a:gd name="T20" fmla="*/ 0 w 15"/>
                  <a:gd name="T21" fmla="*/ 4 h 20"/>
                  <a:gd name="T22" fmla="*/ 0 w 15"/>
                  <a:gd name="T23" fmla="*/ 3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0">
                    <a:moveTo>
                      <a:pt x="1" y="6"/>
                    </a:moveTo>
                    <a:lnTo>
                      <a:pt x="1" y="6"/>
                    </a:lnTo>
                    <a:lnTo>
                      <a:pt x="0" y="13"/>
                    </a:lnTo>
                    <a:lnTo>
                      <a:pt x="13" y="20"/>
                    </a:lnTo>
                    <a:lnTo>
                      <a:pt x="15" y="13"/>
                    </a:lnTo>
                    <a:lnTo>
                      <a:pt x="15" y="11"/>
                    </a:lnTo>
                    <a:lnTo>
                      <a:pt x="13" y="4"/>
                    </a:lnTo>
                    <a:lnTo>
                      <a:pt x="10" y="0"/>
                    </a:lnTo>
                    <a:lnTo>
                      <a:pt x="5" y="2"/>
                    </a:lnTo>
                    <a:lnTo>
                      <a:pt x="1" y="8"/>
                    </a:lnTo>
                    <a:lnTo>
                      <a:pt x="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07" name="Freeform 1347"/>
              <p:cNvSpPr>
                <a:spLocks/>
              </p:cNvSpPr>
              <p:nvPr/>
            </p:nvSpPr>
            <p:spPr bwMode="auto">
              <a:xfrm>
                <a:off x="3167" y="1287"/>
                <a:ext cx="7" cy="9"/>
              </a:xfrm>
              <a:custGeom>
                <a:avLst/>
                <a:gdLst>
                  <a:gd name="T0" fmla="*/ 2 w 15"/>
                  <a:gd name="T1" fmla="*/ 2 h 20"/>
                  <a:gd name="T2" fmla="*/ 1 w 15"/>
                  <a:gd name="T3" fmla="*/ 2 h 20"/>
                  <a:gd name="T4" fmla="*/ 0 w 15"/>
                  <a:gd name="T5" fmla="*/ 6 h 20"/>
                  <a:gd name="T6" fmla="*/ 7 w 15"/>
                  <a:gd name="T7" fmla="*/ 9 h 20"/>
                  <a:gd name="T8" fmla="*/ 7 w 15"/>
                  <a:gd name="T9" fmla="*/ 6 h 20"/>
                  <a:gd name="T10" fmla="*/ 7 w 15"/>
                  <a:gd name="T11" fmla="*/ 7 h 20"/>
                  <a:gd name="T12" fmla="*/ 7 w 15"/>
                  <a:gd name="T13" fmla="*/ 5 h 20"/>
                  <a:gd name="T14" fmla="*/ 7 w 15"/>
                  <a:gd name="T15" fmla="*/ 2 h 20"/>
                  <a:gd name="T16" fmla="*/ 5 w 15"/>
                  <a:gd name="T17" fmla="*/ 0 h 20"/>
                  <a:gd name="T18" fmla="*/ 2 w 15"/>
                  <a:gd name="T19" fmla="*/ 1 h 20"/>
                  <a:gd name="T20" fmla="*/ 1 w 15"/>
                  <a:gd name="T21" fmla="*/ 3 h 20"/>
                  <a:gd name="T22" fmla="*/ 2 w 15"/>
                  <a:gd name="T23" fmla="*/ 2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0">
                    <a:moveTo>
                      <a:pt x="4" y="4"/>
                    </a:moveTo>
                    <a:lnTo>
                      <a:pt x="2" y="5"/>
                    </a:lnTo>
                    <a:lnTo>
                      <a:pt x="0" y="13"/>
                    </a:lnTo>
                    <a:lnTo>
                      <a:pt x="14" y="20"/>
                    </a:lnTo>
                    <a:lnTo>
                      <a:pt x="15" y="13"/>
                    </a:lnTo>
                    <a:lnTo>
                      <a:pt x="14" y="15"/>
                    </a:lnTo>
                    <a:lnTo>
                      <a:pt x="15" y="11"/>
                    </a:lnTo>
                    <a:lnTo>
                      <a:pt x="14" y="4"/>
                    </a:lnTo>
                    <a:lnTo>
                      <a:pt x="10" y="0"/>
                    </a:lnTo>
                    <a:lnTo>
                      <a:pt x="5" y="2"/>
                    </a:lnTo>
                    <a:lnTo>
                      <a:pt x="2" y="7"/>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08" name="Freeform 1348"/>
              <p:cNvSpPr>
                <a:spLocks/>
              </p:cNvSpPr>
              <p:nvPr/>
            </p:nvSpPr>
            <p:spPr bwMode="auto">
              <a:xfrm>
                <a:off x="3168" y="1283"/>
                <a:ext cx="8" cy="11"/>
              </a:xfrm>
              <a:custGeom>
                <a:avLst/>
                <a:gdLst>
                  <a:gd name="T0" fmla="*/ 2 w 15"/>
                  <a:gd name="T1" fmla="*/ 3 h 22"/>
                  <a:gd name="T2" fmla="*/ 2 w 15"/>
                  <a:gd name="T3" fmla="*/ 3 h 22"/>
                  <a:gd name="T4" fmla="*/ 0 w 15"/>
                  <a:gd name="T5" fmla="*/ 6 h 22"/>
                  <a:gd name="T6" fmla="*/ 5 w 15"/>
                  <a:gd name="T7" fmla="*/ 11 h 22"/>
                  <a:gd name="T8" fmla="*/ 7 w 15"/>
                  <a:gd name="T9" fmla="*/ 8 h 22"/>
                  <a:gd name="T10" fmla="*/ 7 w 15"/>
                  <a:gd name="T11" fmla="*/ 8 h 22"/>
                  <a:gd name="T12" fmla="*/ 7 w 15"/>
                  <a:gd name="T13" fmla="*/ 9 h 22"/>
                  <a:gd name="T14" fmla="*/ 8 w 15"/>
                  <a:gd name="T15" fmla="*/ 6 h 22"/>
                  <a:gd name="T16" fmla="*/ 7 w 15"/>
                  <a:gd name="T17" fmla="*/ 2 h 22"/>
                  <a:gd name="T18" fmla="*/ 4 w 15"/>
                  <a:gd name="T19" fmla="*/ 0 h 22"/>
                  <a:gd name="T20" fmla="*/ 2 w 15"/>
                  <a:gd name="T21" fmla="*/ 2 h 22"/>
                  <a:gd name="T22" fmla="*/ 2 w 15"/>
                  <a:gd name="T23" fmla="*/ 3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2">
                    <a:moveTo>
                      <a:pt x="3" y="5"/>
                    </a:moveTo>
                    <a:lnTo>
                      <a:pt x="3" y="5"/>
                    </a:lnTo>
                    <a:lnTo>
                      <a:pt x="0" y="11"/>
                    </a:lnTo>
                    <a:lnTo>
                      <a:pt x="10" y="22"/>
                    </a:lnTo>
                    <a:lnTo>
                      <a:pt x="13" y="16"/>
                    </a:lnTo>
                    <a:lnTo>
                      <a:pt x="13" y="18"/>
                    </a:lnTo>
                    <a:lnTo>
                      <a:pt x="15" y="11"/>
                    </a:lnTo>
                    <a:lnTo>
                      <a:pt x="13" y="3"/>
                    </a:lnTo>
                    <a:lnTo>
                      <a:pt x="8" y="0"/>
                    </a:lnTo>
                    <a:lnTo>
                      <a:pt x="3" y="3"/>
                    </a:lnTo>
                    <a:lnTo>
                      <a:pt x="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09" name="Freeform 1349"/>
              <p:cNvSpPr>
                <a:spLocks/>
              </p:cNvSpPr>
              <p:nvPr/>
            </p:nvSpPr>
            <p:spPr bwMode="auto">
              <a:xfrm>
                <a:off x="3170" y="1280"/>
                <a:ext cx="8" cy="11"/>
              </a:xfrm>
              <a:custGeom>
                <a:avLst/>
                <a:gdLst>
                  <a:gd name="T0" fmla="*/ 2 w 15"/>
                  <a:gd name="T1" fmla="*/ 3 h 22"/>
                  <a:gd name="T2" fmla="*/ 2 w 15"/>
                  <a:gd name="T3" fmla="*/ 3 h 22"/>
                  <a:gd name="T4" fmla="*/ 0 w 15"/>
                  <a:gd name="T5" fmla="*/ 6 h 22"/>
                  <a:gd name="T6" fmla="*/ 5 w 15"/>
                  <a:gd name="T7" fmla="*/ 11 h 22"/>
                  <a:gd name="T8" fmla="*/ 7 w 15"/>
                  <a:gd name="T9" fmla="*/ 9 h 22"/>
                  <a:gd name="T10" fmla="*/ 7 w 15"/>
                  <a:gd name="T11" fmla="*/ 9 h 22"/>
                  <a:gd name="T12" fmla="*/ 7 w 15"/>
                  <a:gd name="T13" fmla="*/ 9 h 22"/>
                  <a:gd name="T14" fmla="*/ 8 w 15"/>
                  <a:gd name="T15" fmla="*/ 6 h 22"/>
                  <a:gd name="T16" fmla="*/ 7 w 15"/>
                  <a:gd name="T17" fmla="*/ 2 h 22"/>
                  <a:gd name="T18" fmla="*/ 4 w 15"/>
                  <a:gd name="T19" fmla="*/ 0 h 22"/>
                  <a:gd name="T20" fmla="*/ 2 w 15"/>
                  <a:gd name="T21" fmla="*/ 2 h 22"/>
                  <a:gd name="T22" fmla="*/ 2 w 15"/>
                  <a:gd name="T23" fmla="*/ 3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2">
                    <a:moveTo>
                      <a:pt x="3" y="6"/>
                    </a:moveTo>
                    <a:lnTo>
                      <a:pt x="3" y="6"/>
                    </a:lnTo>
                    <a:lnTo>
                      <a:pt x="0" y="11"/>
                    </a:lnTo>
                    <a:lnTo>
                      <a:pt x="10" y="22"/>
                    </a:lnTo>
                    <a:lnTo>
                      <a:pt x="13" y="17"/>
                    </a:lnTo>
                    <a:lnTo>
                      <a:pt x="13" y="18"/>
                    </a:lnTo>
                    <a:lnTo>
                      <a:pt x="15" y="11"/>
                    </a:lnTo>
                    <a:lnTo>
                      <a:pt x="13" y="4"/>
                    </a:lnTo>
                    <a:lnTo>
                      <a:pt x="8" y="0"/>
                    </a:lnTo>
                    <a:lnTo>
                      <a:pt x="3" y="4"/>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10" name="Freeform 1350"/>
              <p:cNvSpPr>
                <a:spLocks/>
              </p:cNvSpPr>
              <p:nvPr/>
            </p:nvSpPr>
            <p:spPr bwMode="auto">
              <a:xfrm>
                <a:off x="3172" y="1277"/>
                <a:ext cx="6" cy="11"/>
              </a:xfrm>
              <a:custGeom>
                <a:avLst/>
                <a:gdLst>
                  <a:gd name="T0" fmla="*/ 2 w 14"/>
                  <a:gd name="T1" fmla="*/ 1 h 22"/>
                  <a:gd name="T2" fmla="*/ 2 w 14"/>
                  <a:gd name="T3" fmla="*/ 2 h 22"/>
                  <a:gd name="T4" fmla="*/ 0 w 14"/>
                  <a:gd name="T5" fmla="*/ 6 h 22"/>
                  <a:gd name="T6" fmla="*/ 4 w 14"/>
                  <a:gd name="T7" fmla="*/ 11 h 22"/>
                  <a:gd name="T8" fmla="*/ 6 w 14"/>
                  <a:gd name="T9" fmla="*/ 7 h 22"/>
                  <a:gd name="T10" fmla="*/ 5 w 14"/>
                  <a:gd name="T11" fmla="*/ 8 h 22"/>
                  <a:gd name="T12" fmla="*/ 6 w 14"/>
                  <a:gd name="T13" fmla="*/ 7 h 22"/>
                  <a:gd name="T14" fmla="*/ 6 w 14"/>
                  <a:gd name="T15" fmla="*/ 4 h 22"/>
                  <a:gd name="T16" fmla="*/ 5 w 14"/>
                  <a:gd name="T17" fmla="*/ 1 h 22"/>
                  <a:gd name="T18" fmla="*/ 3 w 14"/>
                  <a:gd name="T19" fmla="*/ 0 h 22"/>
                  <a:gd name="T20" fmla="*/ 2 w 14"/>
                  <a:gd name="T21" fmla="*/ 2 h 22"/>
                  <a:gd name="T22" fmla="*/ 2 w 14"/>
                  <a:gd name="T23" fmla="*/ 1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 h="22">
                    <a:moveTo>
                      <a:pt x="5" y="2"/>
                    </a:moveTo>
                    <a:lnTo>
                      <a:pt x="4" y="4"/>
                    </a:lnTo>
                    <a:lnTo>
                      <a:pt x="0" y="11"/>
                    </a:lnTo>
                    <a:lnTo>
                      <a:pt x="10" y="22"/>
                    </a:lnTo>
                    <a:lnTo>
                      <a:pt x="14" y="14"/>
                    </a:lnTo>
                    <a:lnTo>
                      <a:pt x="12" y="16"/>
                    </a:lnTo>
                    <a:lnTo>
                      <a:pt x="14" y="14"/>
                    </a:lnTo>
                    <a:lnTo>
                      <a:pt x="14" y="7"/>
                    </a:lnTo>
                    <a:lnTo>
                      <a:pt x="12" y="2"/>
                    </a:lnTo>
                    <a:lnTo>
                      <a:pt x="7" y="0"/>
                    </a:lnTo>
                    <a:lnTo>
                      <a:pt x="4" y="4"/>
                    </a:lnTo>
                    <a:lnTo>
                      <a:pt x="5"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11" name="Freeform 1351"/>
              <p:cNvSpPr>
                <a:spLocks/>
              </p:cNvSpPr>
              <p:nvPr/>
            </p:nvSpPr>
            <p:spPr bwMode="auto">
              <a:xfrm>
                <a:off x="3174" y="1277"/>
                <a:ext cx="8" cy="9"/>
              </a:xfrm>
              <a:custGeom>
                <a:avLst/>
                <a:gdLst>
                  <a:gd name="T0" fmla="*/ 2 w 15"/>
                  <a:gd name="T1" fmla="*/ 1 h 18"/>
                  <a:gd name="T2" fmla="*/ 3 w 15"/>
                  <a:gd name="T3" fmla="*/ 0 h 18"/>
                  <a:gd name="T4" fmla="*/ 0 w 15"/>
                  <a:gd name="T5" fmla="*/ 2 h 18"/>
                  <a:gd name="T6" fmla="*/ 4 w 15"/>
                  <a:gd name="T7" fmla="*/ 9 h 18"/>
                  <a:gd name="T8" fmla="*/ 6 w 15"/>
                  <a:gd name="T9" fmla="*/ 8 h 18"/>
                  <a:gd name="T10" fmla="*/ 7 w 15"/>
                  <a:gd name="T11" fmla="*/ 7 h 18"/>
                  <a:gd name="T12" fmla="*/ 6 w 15"/>
                  <a:gd name="T13" fmla="*/ 8 h 18"/>
                  <a:gd name="T14" fmla="*/ 8 w 15"/>
                  <a:gd name="T15" fmla="*/ 6 h 18"/>
                  <a:gd name="T16" fmla="*/ 7 w 15"/>
                  <a:gd name="T17" fmla="*/ 2 h 18"/>
                  <a:gd name="T18" fmla="*/ 5 w 15"/>
                  <a:gd name="T19" fmla="*/ 0 h 18"/>
                  <a:gd name="T20" fmla="*/ 3 w 15"/>
                  <a:gd name="T21" fmla="*/ 0 h 18"/>
                  <a:gd name="T22" fmla="*/ 2 w 15"/>
                  <a:gd name="T23" fmla="*/ 1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18">
                    <a:moveTo>
                      <a:pt x="4" y="2"/>
                    </a:moveTo>
                    <a:lnTo>
                      <a:pt x="5" y="0"/>
                    </a:lnTo>
                    <a:lnTo>
                      <a:pt x="0" y="4"/>
                    </a:lnTo>
                    <a:lnTo>
                      <a:pt x="7" y="18"/>
                    </a:lnTo>
                    <a:lnTo>
                      <a:pt x="12" y="15"/>
                    </a:lnTo>
                    <a:lnTo>
                      <a:pt x="14" y="13"/>
                    </a:lnTo>
                    <a:lnTo>
                      <a:pt x="12" y="15"/>
                    </a:lnTo>
                    <a:lnTo>
                      <a:pt x="15" y="11"/>
                    </a:lnTo>
                    <a:lnTo>
                      <a:pt x="14" y="4"/>
                    </a:lnTo>
                    <a:lnTo>
                      <a:pt x="10" y="0"/>
                    </a:lnTo>
                    <a:lnTo>
                      <a:pt x="5" y="0"/>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12" name="Freeform 1352"/>
              <p:cNvSpPr>
                <a:spLocks/>
              </p:cNvSpPr>
              <p:nvPr/>
            </p:nvSpPr>
            <p:spPr bwMode="auto">
              <a:xfrm>
                <a:off x="3176" y="1272"/>
                <a:ext cx="7" cy="11"/>
              </a:xfrm>
              <a:custGeom>
                <a:avLst/>
                <a:gdLst>
                  <a:gd name="T0" fmla="*/ 3 w 15"/>
                  <a:gd name="T1" fmla="*/ 1 h 22"/>
                  <a:gd name="T2" fmla="*/ 1 w 15"/>
                  <a:gd name="T3" fmla="*/ 3 h 22"/>
                  <a:gd name="T4" fmla="*/ 0 w 15"/>
                  <a:gd name="T5" fmla="*/ 6 h 22"/>
                  <a:gd name="T6" fmla="*/ 5 w 15"/>
                  <a:gd name="T7" fmla="*/ 11 h 22"/>
                  <a:gd name="T8" fmla="*/ 6 w 15"/>
                  <a:gd name="T9" fmla="*/ 8 h 22"/>
                  <a:gd name="T10" fmla="*/ 5 w 15"/>
                  <a:gd name="T11" fmla="*/ 10 h 22"/>
                  <a:gd name="T12" fmla="*/ 6 w 15"/>
                  <a:gd name="T13" fmla="*/ 9 h 22"/>
                  <a:gd name="T14" fmla="*/ 7 w 15"/>
                  <a:gd name="T15" fmla="*/ 6 h 22"/>
                  <a:gd name="T16" fmla="*/ 6 w 15"/>
                  <a:gd name="T17" fmla="*/ 2 h 22"/>
                  <a:gd name="T18" fmla="*/ 4 w 15"/>
                  <a:gd name="T19" fmla="*/ 0 h 22"/>
                  <a:gd name="T20" fmla="*/ 1 w 15"/>
                  <a:gd name="T21" fmla="*/ 2 h 22"/>
                  <a:gd name="T22" fmla="*/ 3 w 15"/>
                  <a:gd name="T23" fmla="*/ 1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2">
                    <a:moveTo>
                      <a:pt x="6" y="2"/>
                    </a:moveTo>
                    <a:lnTo>
                      <a:pt x="3" y="6"/>
                    </a:lnTo>
                    <a:lnTo>
                      <a:pt x="0" y="11"/>
                    </a:lnTo>
                    <a:lnTo>
                      <a:pt x="10" y="22"/>
                    </a:lnTo>
                    <a:lnTo>
                      <a:pt x="13" y="16"/>
                    </a:lnTo>
                    <a:lnTo>
                      <a:pt x="10" y="20"/>
                    </a:lnTo>
                    <a:lnTo>
                      <a:pt x="13" y="18"/>
                    </a:lnTo>
                    <a:lnTo>
                      <a:pt x="15" y="11"/>
                    </a:lnTo>
                    <a:lnTo>
                      <a:pt x="13" y="4"/>
                    </a:lnTo>
                    <a:lnTo>
                      <a:pt x="8" y="0"/>
                    </a:lnTo>
                    <a:lnTo>
                      <a:pt x="3" y="4"/>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13" name="Freeform 1353"/>
              <p:cNvSpPr>
                <a:spLocks/>
              </p:cNvSpPr>
              <p:nvPr/>
            </p:nvSpPr>
            <p:spPr bwMode="auto">
              <a:xfrm>
                <a:off x="3179" y="1271"/>
                <a:ext cx="8" cy="11"/>
              </a:xfrm>
              <a:custGeom>
                <a:avLst/>
                <a:gdLst>
                  <a:gd name="T0" fmla="*/ 3 w 15"/>
                  <a:gd name="T1" fmla="*/ 1 h 22"/>
                  <a:gd name="T2" fmla="*/ 4 w 15"/>
                  <a:gd name="T3" fmla="*/ 0 h 22"/>
                  <a:gd name="T4" fmla="*/ 0 w 15"/>
                  <a:gd name="T5" fmla="*/ 2 h 22"/>
                  <a:gd name="T6" fmla="*/ 2 w 15"/>
                  <a:gd name="T7" fmla="*/ 11 h 22"/>
                  <a:gd name="T8" fmla="*/ 5 w 15"/>
                  <a:gd name="T9" fmla="*/ 9 h 22"/>
                  <a:gd name="T10" fmla="*/ 6 w 15"/>
                  <a:gd name="T11" fmla="*/ 9 h 22"/>
                  <a:gd name="T12" fmla="*/ 5 w 15"/>
                  <a:gd name="T13" fmla="*/ 9 h 22"/>
                  <a:gd name="T14" fmla="*/ 8 w 15"/>
                  <a:gd name="T15" fmla="*/ 7 h 22"/>
                  <a:gd name="T16" fmla="*/ 8 w 15"/>
                  <a:gd name="T17" fmla="*/ 3 h 22"/>
                  <a:gd name="T18" fmla="*/ 6 w 15"/>
                  <a:gd name="T19" fmla="*/ 0 h 22"/>
                  <a:gd name="T20" fmla="*/ 4 w 15"/>
                  <a:gd name="T21" fmla="*/ 0 h 22"/>
                  <a:gd name="T22" fmla="*/ 3 w 15"/>
                  <a:gd name="T23" fmla="*/ 1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2">
                    <a:moveTo>
                      <a:pt x="5" y="2"/>
                    </a:moveTo>
                    <a:lnTo>
                      <a:pt x="7" y="0"/>
                    </a:lnTo>
                    <a:lnTo>
                      <a:pt x="0" y="4"/>
                    </a:lnTo>
                    <a:lnTo>
                      <a:pt x="4" y="22"/>
                    </a:lnTo>
                    <a:lnTo>
                      <a:pt x="10" y="18"/>
                    </a:lnTo>
                    <a:lnTo>
                      <a:pt x="12" y="17"/>
                    </a:lnTo>
                    <a:lnTo>
                      <a:pt x="10" y="18"/>
                    </a:lnTo>
                    <a:lnTo>
                      <a:pt x="15" y="13"/>
                    </a:lnTo>
                    <a:lnTo>
                      <a:pt x="15" y="6"/>
                    </a:lnTo>
                    <a:lnTo>
                      <a:pt x="12" y="0"/>
                    </a:lnTo>
                    <a:lnTo>
                      <a:pt x="7" y="0"/>
                    </a:lnTo>
                    <a:lnTo>
                      <a:pt x="5"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14" name="Freeform 1354"/>
              <p:cNvSpPr>
                <a:spLocks/>
              </p:cNvSpPr>
              <p:nvPr/>
            </p:nvSpPr>
            <p:spPr bwMode="auto">
              <a:xfrm>
                <a:off x="3182" y="1270"/>
                <a:ext cx="7" cy="9"/>
              </a:xfrm>
              <a:custGeom>
                <a:avLst/>
                <a:gdLst>
                  <a:gd name="T0" fmla="*/ 2 w 15"/>
                  <a:gd name="T1" fmla="*/ 0 h 18"/>
                  <a:gd name="T2" fmla="*/ 2 w 15"/>
                  <a:gd name="T3" fmla="*/ 0 h 18"/>
                  <a:gd name="T4" fmla="*/ 0 w 15"/>
                  <a:gd name="T5" fmla="*/ 2 h 18"/>
                  <a:gd name="T6" fmla="*/ 3 w 15"/>
                  <a:gd name="T7" fmla="*/ 9 h 18"/>
                  <a:gd name="T8" fmla="*/ 6 w 15"/>
                  <a:gd name="T9" fmla="*/ 7 h 18"/>
                  <a:gd name="T10" fmla="*/ 6 w 15"/>
                  <a:gd name="T11" fmla="*/ 7 h 18"/>
                  <a:gd name="T12" fmla="*/ 6 w 15"/>
                  <a:gd name="T13" fmla="*/ 7 h 18"/>
                  <a:gd name="T14" fmla="*/ 7 w 15"/>
                  <a:gd name="T15" fmla="*/ 5 h 18"/>
                  <a:gd name="T16" fmla="*/ 7 w 15"/>
                  <a:gd name="T17" fmla="*/ 2 h 18"/>
                  <a:gd name="T18" fmla="*/ 5 w 15"/>
                  <a:gd name="T19" fmla="*/ 0 h 18"/>
                  <a:gd name="T20" fmla="*/ 2 w 15"/>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18">
                    <a:moveTo>
                      <a:pt x="5" y="0"/>
                    </a:moveTo>
                    <a:lnTo>
                      <a:pt x="5" y="0"/>
                    </a:lnTo>
                    <a:lnTo>
                      <a:pt x="0" y="3"/>
                    </a:lnTo>
                    <a:lnTo>
                      <a:pt x="7" y="18"/>
                    </a:lnTo>
                    <a:lnTo>
                      <a:pt x="12" y="14"/>
                    </a:lnTo>
                    <a:lnTo>
                      <a:pt x="15" y="10"/>
                    </a:lnTo>
                    <a:lnTo>
                      <a:pt x="14" y="3"/>
                    </a:lnTo>
                    <a:lnTo>
                      <a:pt x="10" y="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15" name="Freeform 1355"/>
              <p:cNvSpPr>
                <a:spLocks/>
              </p:cNvSpPr>
              <p:nvPr/>
            </p:nvSpPr>
            <p:spPr bwMode="auto">
              <a:xfrm>
                <a:off x="3184" y="1268"/>
                <a:ext cx="8" cy="9"/>
              </a:xfrm>
              <a:custGeom>
                <a:avLst/>
                <a:gdLst>
                  <a:gd name="T0" fmla="*/ 4 w 15"/>
                  <a:gd name="T1" fmla="*/ 0 h 20"/>
                  <a:gd name="T2" fmla="*/ 3 w 15"/>
                  <a:gd name="T3" fmla="*/ 1 h 20"/>
                  <a:gd name="T4" fmla="*/ 0 w 15"/>
                  <a:gd name="T5" fmla="*/ 3 h 20"/>
                  <a:gd name="T6" fmla="*/ 4 w 15"/>
                  <a:gd name="T7" fmla="*/ 9 h 20"/>
                  <a:gd name="T8" fmla="*/ 6 w 15"/>
                  <a:gd name="T9" fmla="*/ 7 h 20"/>
                  <a:gd name="T10" fmla="*/ 5 w 15"/>
                  <a:gd name="T11" fmla="*/ 8 h 20"/>
                  <a:gd name="T12" fmla="*/ 6 w 15"/>
                  <a:gd name="T13" fmla="*/ 7 h 20"/>
                  <a:gd name="T14" fmla="*/ 8 w 15"/>
                  <a:gd name="T15" fmla="*/ 6 h 20"/>
                  <a:gd name="T16" fmla="*/ 7 w 15"/>
                  <a:gd name="T17" fmla="*/ 3 h 20"/>
                  <a:gd name="T18" fmla="*/ 5 w 15"/>
                  <a:gd name="T19" fmla="*/ 1 h 20"/>
                  <a:gd name="T20" fmla="*/ 3 w 15"/>
                  <a:gd name="T21" fmla="*/ 1 h 20"/>
                  <a:gd name="T22" fmla="*/ 4 w 15"/>
                  <a:gd name="T23" fmla="*/ 0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0">
                    <a:moveTo>
                      <a:pt x="7" y="0"/>
                    </a:moveTo>
                    <a:lnTo>
                      <a:pt x="5" y="2"/>
                    </a:lnTo>
                    <a:lnTo>
                      <a:pt x="0" y="6"/>
                    </a:lnTo>
                    <a:lnTo>
                      <a:pt x="7" y="20"/>
                    </a:lnTo>
                    <a:lnTo>
                      <a:pt x="12" y="16"/>
                    </a:lnTo>
                    <a:lnTo>
                      <a:pt x="10" y="18"/>
                    </a:lnTo>
                    <a:lnTo>
                      <a:pt x="12" y="16"/>
                    </a:lnTo>
                    <a:lnTo>
                      <a:pt x="15" y="13"/>
                    </a:lnTo>
                    <a:lnTo>
                      <a:pt x="14" y="6"/>
                    </a:lnTo>
                    <a:lnTo>
                      <a:pt x="10" y="2"/>
                    </a:lnTo>
                    <a:lnTo>
                      <a:pt x="5" y="2"/>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16" name="Freeform 1356"/>
              <p:cNvSpPr>
                <a:spLocks/>
              </p:cNvSpPr>
              <p:nvPr/>
            </p:nvSpPr>
            <p:spPr bwMode="auto">
              <a:xfrm>
                <a:off x="3188" y="1267"/>
                <a:ext cx="7" cy="10"/>
              </a:xfrm>
              <a:custGeom>
                <a:avLst/>
                <a:gdLst>
                  <a:gd name="T0" fmla="*/ 3 w 15"/>
                  <a:gd name="T1" fmla="*/ 0 h 20"/>
                  <a:gd name="T2" fmla="*/ 3 w 15"/>
                  <a:gd name="T3" fmla="*/ 0 h 20"/>
                  <a:gd name="T4" fmla="*/ 0 w 15"/>
                  <a:gd name="T5" fmla="*/ 1 h 20"/>
                  <a:gd name="T6" fmla="*/ 1 w 15"/>
                  <a:gd name="T7" fmla="*/ 10 h 20"/>
                  <a:gd name="T8" fmla="*/ 5 w 15"/>
                  <a:gd name="T9" fmla="*/ 9 h 20"/>
                  <a:gd name="T10" fmla="*/ 5 w 15"/>
                  <a:gd name="T11" fmla="*/ 9 h 20"/>
                  <a:gd name="T12" fmla="*/ 5 w 15"/>
                  <a:gd name="T13" fmla="*/ 9 h 20"/>
                  <a:gd name="T14" fmla="*/ 7 w 15"/>
                  <a:gd name="T15" fmla="*/ 8 h 20"/>
                  <a:gd name="T16" fmla="*/ 7 w 15"/>
                  <a:gd name="T17" fmla="*/ 4 h 20"/>
                  <a:gd name="T18" fmla="*/ 6 w 15"/>
                  <a:gd name="T19" fmla="*/ 1 h 20"/>
                  <a:gd name="T20" fmla="*/ 3 w 15"/>
                  <a:gd name="T21" fmla="*/ 0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20">
                    <a:moveTo>
                      <a:pt x="7" y="0"/>
                    </a:moveTo>
                    <a:lnTo>
                      <a:pt x="7" y="0"/>
                    </a:lnTo>
                    <a:lnTo>
                      <a:pt x="0" y="2"/>
                    </a:lnTo>
                    <a:lnTo>
                      <a:pt x="3" y="20"/>
                    </a:lnTo>
                    <a:lnTo>
                      <a:pt x="10" y="18"/>
                    </a:lnTo>
                    <a:lnTo>
                      <a:pt x="15" y="15"/>
                    </a:lnTo>
                    <a:lnTo>
                      <a:pt x="15" y="8"/>
                    </a:lnTo>
                    <a:lnTo>
                      <a:pt x="12" y="2"/>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17" name="Freeform 1357"/>
              <p:cNvSpPr>
                <a:spLocks/>
              </p:cNvSpPr>
              <p:nvPr/>
            </p:nvSpPr>
            <p:spPr bwMode="auto">
              <a:xfrm>
                <a:off x="3191" y="1266"/>
                <a:ext cx="7" cy="10"/>
              </a:xfrm>
              <a:custGeom>
                <a:avLst/>
                <a:gdLst>
                  <a:gd name="T0" fmla="*/ 3 w 15"/>
                  <a:gd name="T1" fmla="*/ 0 h 20"/>
                  <a:gd name="T2" fmla="*/ 3 w 15"/>
                  <a:gd name="T3" fmla="*/ 0 h 20"/>
                  <a:gd name="T4" fmla="*/ 0 w 15"/>
                  <a:gd name="T5" fmla="*/ 1 h 20"/>
                  <a:gd name="T6" fmla="*/ 1 w 15"/>
                  <a:gd name="T7" fmla="*/ 10 h 20"/>
                  <a:gd name="T8" fmla="*/ 5 w 15"/>
                  <a:gd name="T9" fmla="*/ 10 h 20"/>
                  <a:gd name="T10" fmla="*/ 5 w 15"/>
                  <a:gd name="T11" fmla="*/ 10 h 20"/>
                  <a:gd name="T12" fmla="*/ 5 w 15"/>
                  <a:gd name="T13" fmla="*/ 10 h 20"/>
                  <a:gd name="T14" fmla="*/ 7 w 15"/>
                  <a:gd name="T15" fmla="*/ 8 h 20"/>
                  <a:gd name="T16" fmla="*/ 7 w 15"/>
                  <a:gd name="T17" fmla="*/ 4 h 20"/>
                  <a:gd name="T18" fmla="*/ 5 w 15"/>
                  <a:gd name="T19" fmla="*/ 1 h 20"/>
                  <a:gd name="T20" fmla="*/ 3 w 15"/>
                  <a:gd name="T21" fmla="*/ 0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20">
                    <a:moveTo>
                      <a:pt x="6" y="0"/>
                    </a:moveTo>
                    <a:lnTo>
                      <a:pt x="6" y="0"/>
                    </a:lnTo>
                    <a:lnTo>
                      <a:pt x="0" y="2"/>
                    </a:lnTo>
                    <a:lnTo>
                      <a:pt x="3" y="20"/>
                    </a:lnTo>
                    <a:lnTo>
                      <a:pt x="10" y="19"/>
                    </a:lnTo>
                    <a:lnTo>
                      <a:pt x="15" y="15"/>
                    </a:lnTo>
                    <a:lnTo>
                      <a:pt x="15" y="8"/>
                    </a:lnTo>
                    <a:lnTo>
                      <a:pt x="11" y="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18" name="Freeform 1358"/>
              <p:cNvSpPr>
                <a:spLocks/>
              </p:cNvSpPr>
              <p:nvPr/>
            </p:nvSpPr>
            <p:spPr bwMode="auto">
              <a:xfrm>
                <a:off x="3194" y="1265"/>
                <a:ext cx="8" cy="10"/>
              </a:xfrm>
              <a:custGeom>
                <a:avLst/>
                <a:gdLst>
                  <a:gd name="T0" fmla="*/ 5 w 16"/>
                  <a:gd name="T1" fmla="*/ 0 h 20"/>
                  <a:gd name="T2" fmla="*/ 4 w 16"/>
                  <a:gd name="T3" fmla="*/ 0 h 20"/>
                  <a:gd name="T4" fmla="*/ 0 w 16"/>
                  <a:gd name="T5" fmla="*/ 1 h 20"/>
                  <a:gd name="T6" fmla="*/ 2 w 16"/>
                  <a:gd name="T7" fmla="*/ 10 h 20"/>
                  <a:gd name="T8" fmla="*/ 6 w 16"/>
                  <a:gd name="T9" fmla="*/ 9 h 20"/>
                  <a:gd name="T10" fmla="*/ 5 w 16"/>
                  <a:gd name="T11" fmla="*/ 9 h 20"/>
                  <a:gd name="T12" fmla="*/ 6 w 16"/>
                  <a:gd name="T13" fmla="*/ 9 h 20"/>
                  <a:gd name="T14" fmla="*/ 8 w 16"/>
                  <a:gd name="T15" fmla="*/ 7 h 20"/>
                  <a:gd name="T16" fmla="*/ 8 w 16"/>
                  <a:gd name="T17" fmla="*/ 4 h 20"/>
                  <a:gd name="T18" fmla="*/ 6 w 16"/>
                  <a:gd name="T19" fmla="*/ 1 h 20"/>
                  <a:gd name="T20" fmla="*/ 4 w 16"/>
                  <a:gd name="T21" fmla="*/ 0 h 20"/>
                  <a:gd name="T22" fmla="*/ 5 w 16"/>
                  <a:gd name="T23" fmla="*/ 0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20">
                    <a:moveTo>
                      <a:pt x="9" y="0"/>
                    </a:moveTo>
                    <a:lnTo>
                      <a:pt x="7" y="0"/>
                    </a:lnTo>
                    <a:lnTo>
                      <a:pt x="0" y="1"/>
                    </a:lnTo>
                    <a:lnTo>
                      <a:pt x="4" y="20"/>
                    </a:lnTo>
                    <a:lnTo>
                      <a:pt x="11" y="18"/>
                    </a:lnTo>
                    <a:lnTo>
                      <a:pt x="9" y="18"/>
                    </a:lnTo>
                    <a:lnTo>
                      <a:pt x="11" y="18"/>
                    </a:lnTo>
                    <a:lnTo>
                      <a:pt x="16" y="14"/>
                    </a:lnTo>
                    <a:lnTo>
                      <a:pt x="16" y="7"/>
                    </a:lnTo>
                    <a:lnTo>
                      <a:pt x="12" y="1"/>
                    </a:lnTo>
                    <a:lnTo>
                      <a:pt x="7"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19" name="Freeform 1359"/>
              <p:cNvSpPr>
                <a:spLocks/>
              </p:cNvSpPr>
              <p:nvPr/>
            </p:nvSpPr>
            <p:spPr bwMode="auto">
              <a:xfrm>
                <a:off x="3198" y="1265"/>
                <a:ext cx="3" cy="9"/>
              </a:xfrm>
              <a:custGeom>
                <a:avLst/>
                <a:gdLst>
                  <a:gd name="T0" fmla="*/ 3 w 5"/>
                  <a:gd name="T1" fmla="*/ 5 h 18"/>
                  <a:gd name="T2" fmla="*/ 3 w 5"/>
                  <a:gd name="T3" fmla="*/ 0 h 18"/>
                  <a:gd name="T4" fmla="*/ 0 w 5"/>
                  <a:gd name="T5" fmla="*/ 0 h 18"/>
                  <a:gd name="T6" fmla="*/ 0 w 5"/>
                  <a:gd name="T7" fmla="*/ 9 h 18"/>
                  <a:gd name="T8" fmla="*/ 3 w 5"/>
                  <a:gd name="T9" fmla="*/ 9 h 18"/>
                  <a:gd name="T10" fmla="*/ 3 w 5"/>
                  <a:gd name="T11" fmla="*/ 5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8">
                    <a:moveTo>
                      <a:pt x="5" y="9"/>
                    </a:moveTo>
                    <a:lnTo>
                      <a:pt x="5" y="0"/>
                    </a:lnTo>
                    <a:lnTo>
                      <a:pt x="0" y="0"/>
                    </a:lnTo>
                    <a:lnTo>
                      <a:pt x="0" y="18"/>
                    </a:lnTo>
                    <a:lnTo>
                      <a:pt x="5" y="18"/>
                    </a:lnTo>
                    <a:lnTo>
                      <a:pt x="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20" name="Freeform 1360"/>
              <p:cNvSpPr>
                <a:spLocks/>
              </p:cNvSpPr>
              <p:nvPr/>
            </p:nvSpPr>
            <p:spPr bwMode="auto">
              <a:xfrm>
                <a:off x="3201" y="1265"/>
                <a:ext cx="3" cy="9"/>
              </a:xfrm>
              <a:custGeom>
                <a:avLst/>
                <a:gdLst>
                  <a:gd name="T0" fmla="*/ 0 w 7"/>
                  <a:gd name="T1" fmla="*/ 9 h 18"/>
                  <a:gd name="T2" fmla="*/ 2 w 7"/>
                  <a:gd name="T3" fmla="*/ 7 h 18"/>
                  <a:gd name="T4" fmla="*/ 3 w 7"/>
                  <a:gd name="T5" fmla="*/ 5 h 18"/>
                  <a:gd name="T6" fmla="*/ 2 w 7"/>
                  <a:gd name="T7" fmla="*/ 2 h 18"/>
                  <a:gd name="T8" fmla="*/ 0 w 7"/>
                  <a:gd name="T9" fmla="*/ 0 h 18"/>
                  <a:gd name="T10" fmla="*/ 0 w 7"/>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0" y="18"/>
                    </a:moveTo>
                    <a:lnTo>
                      <a:pt x="5" y="14"/>
                    </a:lnTo>
                    <a:lnTo>
                      <a:pt x="7" y="9"/>
                    </a:lnTo>
                    <a:lnTo>
                      <a:pt x="5" y="3"/>
                    </a:lnTo>
                    <a:lnTo>
                      <a:pt x="0" y="0"/>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21" name="Freeform 1361"/>
              <p:cNvSpPr>
                <a:spLocks/>
              </p:cNvSpPr>
              <p:nvPr/>
            </p:nvSpPr>
            <p:spPr bwMode="auto">
              <a:xfrm>
                <a:off x="3231" y="1336"/>
                <a:ext cx="7" cy="5"/>
              </a:xfrm>
              <a:custGeom>
                <a:avLst/>
                <a:gdLst>
                  <a:gd name="T0" fmla="*/ 7 w 13"/>
                  <a:gd name="T1" fmla="*/ 5 h 9"/>
                  <a:gd name="T2" fmla="*/ 6 w 13"/>
                  <a:gd name="T3" fmla="*/ 2 h 9"/>
                  <a:gd name="T4" fmla="*/ 4 w 13"/>
                  <a:gd name="T5" fmla="*/ 0 h 9"/>
                  <a:gd name="T6" fmla="*/ 1 w 13"/>
                  <a:gd name="T7" fmla="*/ 2 h 9"/>
                  <a:gd name="T8" fmla="*/ 0 w 13"/>
                  <a:gd name="T9" fmla="*/ 5 h 9"/>
                  <a:gd name="T10" fmla="*/ 7 w 13"/>
                  <a:gd name="T11" fmla="*/ 5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
                    <a:moveTo>
                      <a:pt x="13" y="9"/>
                    </a:moveTo>
                    <a:lnTo>
                      <a:pt x="12" y="3"/>
                    </a:lnTo>
                    <a:lnTo>
                      <a:pt x="7" y="0"/>
                    </a:lnTo>
                    <a:lnTo>
                      <a:pt x="2" y="3"/>
                    </a:lnTo>
                    <a:lnTo>
                      <a:pt x="0" y="9"/>
                    </a:lnTo>
                    <a:lnTo>
                      <a:pt x="13"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22" name="Freeform 1362"/>
              <p:cNvSpPr>
                <a:spLocks/>
              </p:cNvSpPr>
              <p:nvPr/>
            </p:nvSpPr>
            <p:spPr bwMode="auto">
              <a:xfrm>
                <a:off x="3231" y="1341"/>
                <a:ext cx="7" cy="6"/>
              </a:xfrm>
              <a:custGeom>
                <a:avLst/>
                <a:gdLst>
                  <a:gd name="T0" fmla="*/ 7 w 13"/>
                  <a:gd name="T1" fmla="*/ 3 h 12"/>
                  <a:gd name="T2" fmla="*/ 7 w 13"/>
                  <a:gd name="T3" fmla="*/ 3 h 12"/>
                  <a:gd name="T4" fmla="*/ 7 w 13"/>
                  <a:gd name="T5" fmla="*/ 0 h 12"/>
                  <a:gd name="T6" fmla="*/ 0 w 13"/>
                  <a:gd name="T7" fmla="*/ 0 h 12"/>
                  <a:gd name="T8" fmla="*/ 0 w 13"/>
                  <a:gd name="T9" fmla="*/ 3 h 12"/>
                  <a:gd name="T10" fmla="*/ 0 w 13"/>
                  <a:gd name="T11" fmla="*/ 3 h 12"/>
                  <a:gd name="T12" fmla="*/ 0 w 13"/>
                  <a:gd name="T13" fmla="*/ 3 h 12"/>
                  <a:gd name="T14" fmla="*/ 1 w 13"/>
                  <a:gd name="T15" fmla="*/ 5 h 12"/>
                  <a:gd name="T16" fmla="*/ 4 w 13"/>
                  <a:gd name="T17" fmla="*/ 6 h 12"/>
                  <a:gd name="T18" fmla="*/ 6 w 13"/>
                  <a:gd name="T19" fmla="*/ 5 h 12"/>
                  <a:gd name="T20" fmla="*/ 7 w 13"/>
                  <a:gd name="T21" fmla="*/ 3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2">
                    <a:moveTo>
                      <a:pt x="13" y="5"/>
                    </a:moveTo>
                    <a:lnTo>
                      <a:pt x="13" y="5"/>
                    </a:lnTo>
                    <a:lnTo>
                      <a:pt x="13" y="0"/>
                    </a:lnTo>
                    <a:lnTo>
                      <a:pt x="0" y="0"/>
                    </a:lnTo>
                    <a:lnTo>
                      <a:pt x="0" y="5"/>
                    </a:lnTo>
                    <a:lnTo>
                      <a:pt x="2" y="10"/>
                    </a:lnTo>
                    <a:lnTo>
                      <a:pt x="7" y="12"/>
                    </a:lnTo>
                    <a:lnTo>
                      <a:pt x="12" y="10"/>
                    </a:lnTo>
                    <a:lnTo>
                      <a:pt x="1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23" name="Freeform 1363"/>
              <p:cNvSpPr>
                <a:spLocks/>
              </p:cNvSpPr>
              <p:nvPr/>
            </p:nvSpPr>
            <p:spPr bwMode="auto">
              <a:xfrm>
                <a:off x="3231" y="1344"/>
                <a:ext cx="7" cy="6"/>
              </a:xfrm>
              <a:custGeom>
                <a:avLst/>
                <a:gdLst>
                  <a:gd name="T0" fmla="*/ 7 w 13"/>
                  <a:gd name="T1" fmla="*/ 2 h 13"/>
                  <a:gd name="T2" fmla="*/ 7 w 13"/>
                  <a:gd name="T3" fmla="*/ 2 h 13"/>
                  <a:gd name="T4" fmla="*/ 7 w 13"/>
                  <a:gd name="T5" fmla="*/ 0 h 13"/>
                  <a:gd name="T6" fmla="*/ 0 w 13"/>
                  <a:gd name="T7" fmla="*/ 0 h 13"/>
                  <a:gd name="T8" fmla="*/ 0 w 13"/>
                  <a:gd name="T9" fmla="*/ 2 h 13"/>
                  <a:gd name="T10" fmla="*/ 0 w 13"/>
                  <a:gd name="T11" fmla="*/ 2 h 13"/>
                  <a:gd name="T12" fmla="*/ 0 w 13"/>
                  <a:gd name="T13" fmla="*/ 2 h 13"/>
                  <a:gd name="T14" fmla="*/ 1 w 13"/>
                  <a:gd name="T15" fmla="*/ 5 h 13"/>
                  <a:gd name="T16" fmla="*/ 4 w 13"/>
                  <a:gd name="T17" fmla="*/ 6 h 13"/>
                  <a:gd name="T18" fmla="*/ 6 w 13"/>
                  <a:gd name="T19" fmla="*/ 5 h 13"/>
                  <a:gd name="T20" fmla="*/ 7 w 13"/>
                  <a:gd name="T21" fmla="*/ 2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13" y="5"/>
                    </a:moveTo>
                    <a:lnTo>
                      <a:pt x="13" y="5"/>
                    </a:lnTo>
                    <a:lnTo>
                      <a:pt x="13" y="0"/>
                    </a:lnTo>
                    <a:lnTo>
                      <a:pt x="0" y="0"/>
                    </a:lnTo>
                    <a:lnTo>
                      <a:pt x="0" y="5"/>
                    </a:lnTo>
                    <a:lnTo>
                      <a:pt x="2" y="11"/>
                    </a:lnTo>
                    <a:lnTo>
                      <a:pt x="7" y="13"/>
                    </a:lnTo>
                    <a:lnTo>
                      <a:pt x="12" y="11"/>
                    </a:lnTo>
                    <a:lnTo>
                      <a:pt x="1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24" name="Freeform 1364"/>
              <p:cNvSpPr>
                <a:spLocks/>
              </p:cNvSpPr>
              <p:nvPr/>
            </p:nvSpPr>
            <p:spPr bwMode="auto">
              <a:xfrm>
                <a:off x="3231" y="1346"/>
                <a:ext cx="7" cy="6"/>
              </a:xfrm>
              <a:custGeom>
                <a:avLst/>
                <a:gdLst>
                  <a:gd name="T0" fmla="*/ 7 w 13"/>
                  <a:gd name="T1" fmla="*/ 2 h 11"/>
                  <a:gd name="T2" fmla="*/ 7 w 13"/>
                  <a:gd name="T3" fmla="*/ 2 h 11"/>
                  <a:gd name="T4" fmla="*/ 7 w 13"/>
                  <a:gd name="T5" fmla="*/ 0 h 11"/>
                  <a:gd name="T6" fmla="*/ 0 w 13"/>
                  <a:gd name="T7" fmla="*/ 0 h 11"/>
                  <a:gd name="T8" fmla="*/ 0 w 13"/>
                  <a:gd name="T9" fmla="*/ 2 h 11"/>
                  <a:gd name="T10" fmla="*/ 0 w 13"/>
                  <a:gd name="T11" fmla="*/ 2 h 11"/>
                  <a:gd name="T12" fmla="*/ 0 w 13"/>
                  <a:gd name="T13" fmla="*/ 2 h 11"/>
                  <a:gd name="T14" fmla="*/ 1 w 13"/>
                  <a:gd name="T15" fmla="*/ 5 h 11"/>
                  <a:gd name="T16" fmla="*/ 4 w 13"/>
                  <a:gd name="T17" fmla="*/ 6 h 11"/>
                  <a:gd name="T18" fmla="*/ 6 w 13"/>
                  <a:gd name="T19" fmla="*/ 5 h 11"/>
                  <a:gd name="T20" fmla="*/ 7 w 13"/>
                  <a:gd name="T21" fmla="*/ 2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1">
                    <a:moveTo>
                      <a:pt x="13" y="4"/>
                    </a:moveTo>
                    <a:lnTo>
                      <a:pt x="13" y="4"/>
                    </a:lnTo>
                    <a:lnTo>
                      <a:pt x="13" y="0"/>
                    </a:lnTo>
                    <a:lnTo>
                      <a:pt x="0" y="0"/>
                    </a:lnTo>
                    <a:lnTo>
                      <a:pt x="0" y="4"/>
                    </a:lnTo>
                    <a:lnTo>
                      <a:pt x="2" y="9"/>
                    </a:lnTo>
                    <a:lnTo>
                      <a:pt x="7" y="11"/>
                    </a:lnTo>
                    <a:lnTo>
                      <a:pt x="12" y="9"/>
                    </a:lnTo>
                    <a:lnTo>
                      <a:pt x="1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25" name="Freeform 1365"/>
              <p:cNvSpPr>
                <a:spLocks/>
              </p:cNvSpPr>
              <p:nvPr/>
            </p:nvSpPr>
            <p:spPr bwMode="auto">
              <a:xfrm>
                <a:off x="3231" y="1348"/>
                <a:ext cx="7" cy="5"/>
              </a:xfrm>
              <a:custGeom>
                <a:avLst/>
                <a:gdLst>
                  <a:gd name="T0" fmla="*/ 7 w 13"/>
                  <a:gd name="T1" fmla="*/ 2 h 11"/>
                  <a:gd name="T2" fmla="*/ 7 w 13"/>
                  <a:gd name="T3" fmla="*/ 2 h 11"/>
                  <a:gd name="T4" fmla="*/ 7 w 13"/>
                  <a:gd name="T5" fmla="*/ 0 h 11"/>
                  <a:gd name="T6" fmla="*/ 0 w 13"/>
                  <a:gd name="T7" fmla="*/ 0 h 11"/>
                  <a:gd name="T8" fmla="*/ 0 w 13"/>
                  <a:gd name="T9" fmla="*/ 2 h 11"/>
                  <a:gd name="T10" fmla="*/ 0 w 13"/>
                  <a:gd name="T11" fmla="*/ 2 h 11"/>
                  <a:gd name="T12" fmla="*/ 0 w 13"/>
                  <a:gd name="T13" fmla="*/ 2 h 11"/>
                  <a:gd name="T14" fmla="*/ 1 w 13"/>
                  <a:gd name="T15" fmla="*/ 4 h 11"/>
                  <a:gd name="T16" fmla="*/ 4 w 13"/>
                  <a:gd name="T17" fmla="*/ 5 h 11"/>
                  <a:gd name="T18" fmla="*/ 6 w 13"/>
                  <a:gd name="T19" fmla="*/ 4 h 11"/>
                  <a:gd name="T20" fmla="*/ 7 w 13"/>
                  <a:gd name="T21" fmla="*/ 2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1">
                    <a:moveTo>
                      <a:pt x="13" y="4"/>
                    </a:moveTo>
                    <a:lnTo>
                      <a:pt x="13" y="4"/>
                    </a:lnTo>
                    <a:lnTo>
                      <a:pt x="13" y="0"/>
                    </a:lnTo>
                    <a:lnTo>
                      <a:pt x="0" y="0"/>
                    </a:lnTo>
                    <a:lnTo>
                      <a:pt x="0" y="4"/>
                    </a:lnTo>
                    <a:lnTo>
                      <a:pt x="2" y="9"/>
                    </a:lnTo>
                    <a:lnTo>
                      <a:pt x="7" y="11"/>
                    </a:lnTo>
                    <a:lnTo>
                      <a:pt x="12" y="9"/>
                    </a:lnTo>
                    <a:lnTo>
                      <a:pt x="1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26" name="Freeform 1366"/>
              <p:cNvSpPr>
                <a:spLocks/>
              </p:cNvSpPr>
              <p:nvPr/>
            </p:nvSpPr>
            <p:spPr bwMode="auto">
              <a:xfrm>
                <a:off x="3231" y="1350"/>
                <a:ext cx="7" cy="6"/>
              </a:xfrm>
              <a:custGeom>
                <a:avLst/>
                <a:gdLst>
                  <a:gd name="T0" fmla="*/ 7 w 13"/>
                  <a:gd name="T1" fmla="*/ 3 h 12"/>
                  <a:gd name="T2" fmla="*/ 7 w 13"/>
                  <a:gd name="T3" fmla="*/ 3 h 12"/>
                  <a:gd name="T4" fmla="*/ 7 w 13"/>
                  <a:gd name="T5" fmla="*/ 0 h 12"/>
                  <a:gd name="T6" fmla="*/ 0 w 13"/>
                  <a:gd name="T7" fmla="*/ 0 h 12"/>
                  <a:gd name="T8" fmla="*/ 0 w 13"/>
                  <a:gd name="T9" fmla="*/ 3 h 12"/>
                  <a:gd name="T10" fmla="*/ 0 w 13"/>
                  <a:gd name="T11" fmla="*/ 3 h 12"/>
                  <a:gd name="T12" fmla="*/ 0 w 13"/>
                  <a:gd name="T13" fmla="*/ 3 h 12"/>
                  <a:gd name="T14" fmla="*/ 1 w 13"/>
                  <a:gd name="T15" fmla="*/ 6 h 12"/>
                  <a:gd name="T16" fmla="*/ 4 w 13"/>
                  <a:gd name="T17" fmla="*/ 6 h 12"/>
                  <a:gd name="T18" fmla="*/ 6 w 13"/>
                  <a:gd name="T19" fmla="*/ 6 h 12"/>
                  <a:gd name="T20" fmla="*/ 7 w 13"/>
                  <a:gd name="T21" fmla="*/ 3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2">
                    <a:moveTo>
                      <a:pt x="13" y="5"/>
                    </a:moveTo>
                    <a:lnTo>
                      <a:pt x="13" y="5"/>
                    </a:lnTo>
                    <a:lnTo>
                      <a:pt x="13" y="0"/>
                    </a:lnTo>
                    <a:lnTo>
                      <a:pt x="0" y="0"/>
                    </a:lnTo>
                    <a:lnTo>
                      <a:pt x="0" y="5"/>
                    </a:lnTo>
                    <a:lnTo>
                      <a:pt x="2" y="11"/>
                    </a:lnTo>
                    <a:lnTo>
                      <a:pt x="7" y="12"/>
                    </a:lnTo>
                    <a:lnTo>
                      <a:pt x="12" y="11"/>
                    </a:lnTo>
                    <a:lnTo>
                      <a:pt x="1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27" name="Freeform 1367"/>
              <p:cNvSpPr>
                <a:spLocks/>
              </p:cNvSpPr>
              <p:nvPr/>
            </p:nvSpPr>
            <p:spPr bwMode="auto">
              <a:xfrm>
                <a:off x="3231" y="1353"/>
                <a:ext cx="7" cy="5"/>
              </a:xfrm>
              <a:custGeom>
                <a:avLst/>
                <a:gdLst>
                  <a:gd name="T0" fmla="*/ 7 w 13"/>
                  <a:gd name="T1" fmla="*/ 2 h 11"/>
                  <a:gd name="T2" fmla="*/ 7 w 13"/>
                  <a:gd name="T3" fmla="*/ 2 h 11"/>
                  <a:gd name="T4" fmla="*/ 7 w 13"/>
                  <a:gd name="T5" fmla="*/ 0 h 11"/>
                  <a:gd name="T6" fmla="*/ 0 w 13"/>
                  <a:gd name="T7" fmla="*/ 0 h 11"/>
                  <a:gd name="T8" fmla="*/ 0 w 13"/>
                  <a:gd name="T9" fmla="*/ 2 h 11"/>
                  <a:gd name="T10" fmla="*/ 0 w 13"/>
                  <a:gd name="T11" fmla="*/ 2 h 11"/>
                  <a:gd name="T12" fmla="*/ 0 w 13"/>
                  <a:gd name="T13" fmla="*/ 2 h 11"/>
                  <a:gd name="T14" fmla="*/ 1 w 13"/>
                  <a:gd name="T15" fmla="*/ 4 h 11"/>
                  <a:gd name="T16" fmla="*/ 4 w 13"/>
                  <a:gd name="T17" fmla="*/ 5 h 11"/>
                  <a:gd name="T18" fmla="*/ 6 w 13"/>
                  <a:gd name="T19" fmla="*/ 4 h 11"/>
                  <a:gd name="T20" fmla="*/ 7 w 13"/>
                  <a:gd name="T21" fmla="*/ 2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1">
                    <a:moveTo>
                      <a:pt x="13" y="4"/>
                    </a:moveTo>
                    <a:lnTo>
                      <a:pt x="13" y="4"/>
                    </a:lnTo>
                    <a:lnTo>
                      <a:pt x="13" y="0"/>
                    </a:lnTo>
                    <a:lnTo>
                      <a:pt x="0" y="0"/>
                    </a:lnTo>
                    <a:lnTo>
                      <a:pt x="0" y="4"/>
                    </a:lnTo>
                    <a:lnTo>
                      <a:pt x="2" y="9"/>
                    </a:lnTo>
                    <a:lnTo>
                      <a:pt x="7" y="11"/>
                    </a:lnTo>
                    <a:lnTo>
                      <a:pt x="12" y="9"/>
                    </a:lnTo>
                    <a:lnTo>
                      <a:pt x="1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28" name="Freeform 1368"/>
              <p:cNvSpPr>
                <a:spLocks/>
              </p:cNvSpPr>
              <p:nvPr/>
            </p:nvSpPr>
            <p:spPr bwMode="auto">
              <a:xfrm>
                <a:off x="3231" y="1354"/>
                <a:ext cx="7" cy="7"/>
              </a:xfrm>
              <a:custGeom>
                <a:avLst/>
                <a:gdLst>
                  <a:gd name="T0" fmla="*/ 7 w 13"/>
                  <a:gd name="T1" fmla="*/ 3 h 12"/>
                  <a:gd name="T2" fmla="*/ 7 w 13"/>
                  <a:gd name="T3" fmla="*/ 3 h 12"/>
                  <a:gd name="T4" fmla="*/ 7 w 13"/>
                  <a:gd name="T5" fmla="*/ 0 h 12"/>
                  <a:gd name="T6" fmla="*/ 0 w 13"/>
                  <a:gd name="T7" fmla="*/ 0 h 12"/>
                  <a:gd name="T8" fmla="*/ 0 w 13"/>
                  <a:gd name="T9" fmla="*/ 3 h 12"/>
                  <a:gd name="T10" fmla="*/ 0 w 13"/>
                  <a:gd name="T11" fmla="*/ 3 h 12"/>
                  <a:gd name="T12" fmla="*/ 0 w 13"/>
                  <a:gd name="T13" fmla="*/ 3 h 12"/>
                  <a:gd name="T14" fmla="*/ 1 w 13"/>
                  <a:gd name="T15" fmla="*/ 6 h 12"/>
                  <a:gd name="T16" fmla="*/ 4 w 13"/>
                  <a:gd name="T17" fmla="*/ 7 h 12"/>
                  <a:gd name="T18" fmla="*/ 6 w 13"/>
                  <a:gd name="T19" fmla="*/ 6 h 12"/>
                  <a:gd name="T20" fmla="*/ 7 w 13"/>
                  <a:gd name="T21" fmla="*/ 3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2">
                    <a:moveTo>
                      <a:pt x="13" y="5"/>
                    </a:moveTo>
                    <a:lnTo>
                      <a:pt x="13" y="5"/>
                    </a:lnTo>
                    <a:lnTo>
                      <a:pt x="13" y="0"/>
                    </a:lnTo>
                    <a:lnTo>
                      <a:pt x="0" y="0"/>
                    </a:lnTo>
                    <a:lnTo>
                      <a:pt x="0" y="5"/>
                    </a:lnTo>
                    <a:lnTo>
                      <a:pt x="2" y="11"/>
                    </a:lnTo>
                    <a:lnTo>
                      <a:pt x="7" y="12"/>
                    </a:lnTo>
                    <a:lnTo>
                      <a:pt x="12" y="11"/>
                    </a:lnTo>
                    <a:lnTo>
                      <a:pt x="1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29" name="Freeform 1369"/>
              <p:cNvSpPr>
                <a:spLocks/>
              </p:cNvSpPr>
              <p:nvPr/>
            </p:nvSpPr>
            <p:spPr bwMode="auto">
              <a:xfrm>
                <a:off x="3231" y="1357"/>
                <a:ext cx="7" cy="5"/>
              </a:xfrm>
              <a:custGeom>
                <a:avLst/>
                <a:gdLst>
                  <a:gd name="T0" fmla="*/ 7 w 13"/>
                  <a:gd name="T1" fmla="*/ 2 h 11"/>
                  <a:gd name="T2" fmla="*/ 7 w 13"/>
                  <a:gd name="T3" fmla="*/ 2 h 11"/>
                  <a:gd name="T4" fmla="*/ 7 w 13"/>
                  <a:gd name="T5" fmla="*/ 0 h 11"/>
                  <a:gd name="T6" fmla="*/ 0 w 13"/>
                  <a:gd name="T7" fmla="*/ 0 h 11"/>
                  <a:gd name="T8" fmla="*/ 0 w 13"/>
                  <a:gd name="T9" fmla="*/ 2 h 11"/>
                  <a:gd name="T10" fmla="*/ 0 w 13"/>
                  <a:gd name="T11" fmla="*/ 2 h 11"/>
                  <a:gd name="T12" fmla="*/ 0 w 13"/>
                  <a:gd name="T13" fmla="*/ 2 h 11"/>
                  <a:gd name="T14" fmla="*/ 1 w 13"/>
                  <a:gd name="T15" fmla="*/ 4 h 11"/>
                  <a:gd name="T16" fmla="*/ 4 w 13"/>
                  <a:gd name="T17" fmla="*/ 5 h 11"/>
                  <a:gd name="T18" fmla="*/ 6 w 13"/>
                  <a:gd name="T19" fmla="*/ 4 h 11"/>
                  <a:gd name="T20" fmla="*/ 7 w 13"/>
                  <a:gd name="T21" fmla="*/ 2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1">
                    <a:moveTo>
                      <a:pt x="13" y="4"/>
                    </a:moveTo>
                    <a:lnTo>
                      <a:pt x="13" y="4"/>
                    </a:lnTo>
                    <a:lnTo>
                      <a:pt x="13" y="0"/>
                    </a:lnTo>
                    <a:lnTo>
                      <a:pt x="0" y="0"/>
                    </a:lnTo>
                    <a:lnTo>
                      <a:pt x="0" y="4"/>
                    </a:lnTo>
                    <a:lnTo>
                      <a:pt x="2" y="9"/>
                    </a:lnTo>
                    <a:lnTo>
                      <a:pt x="7" y="11"/>
                    </a:lnTo>
                    <a:lnTo>
                      <a:pt x="12" y="9"/>
                    </a:lnTo>
                    <a:lnTo>
                      <a:pt x="1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30" name="Freeform 1370"/>
              <p:cNvSpPr>
                <a:spLocks/>
              </p:cNvSpPr>
              <p:nvPr/>
            </p:nvSpPr>
            <p:spPr bwMode="auto">
              <a:xfrm>
                <a:off x="3231" y="1359"/>
                <a:ext cx="7" cy="5"/>
              </a:xfrm>
              <a:custGeom>
                <a:avLst/>
                <a:gdLst>
                  <a:gd name="T0" fmla="*/ 7 w 13"/>
                  <a:gd name="T1" fmla="*/ 1 h 11"/>
                  <a:gd name="T2" fmla="*/ 7 w 13"/>
                  <a:gd name="T3" fmla="*/ 1 h 11"/>
                  <a:gd name="T4" fmla="*/ 7 w 13"/>
                  <a:gd name="T5" fmla="*/ 0 h 11"/>
                  <a:gd name="T6" fmla="*/ 0 w 13"/>
                  <a:gd name="T7" fmla="*/ 0 h 11"/>
                  <a:gd name="T8" fmla="*/ 0 w 13"/>
                  <a:gd name="T9" fmla="*/ 1 h 11"/>
                  <a:gd name="T10" fmla="*/ 0 w 13"/>
                  <a:gd name="T11" fmla="*/ 1 h 11"/>
                  <a:gd name="T12" fmla="*/ 0 w 13"/>
                  <a:gd name="T13" fmla="*/ 1 h 11"/>
                  <a:gd name="T14" fmla="*/ 1 w 13"/>
                  <a:gd name="T15" fmla="*/ 4 h 11"/>
                  <a:gd name="T16" fmla="*/ 4 w 13"/>
                  <a:gd name="T17" fmla="*/ 5 h 11"/>
                  <a:gd name="T18" fmla="*/ 6 w 13"/>
                  <a:gd name="T19" fmla="*/ 4 h 11"/>
                  <a:gd name="T20" fmla="*/ 7 w 13"/>
                  <a:gd name="T21" fmla="*/ 1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1">
                    <a:moveTo>
                      <a:pt x="13" y="3"/>
                    </a:moveTo>
                    <a:lnTo>
                      <a:pt x="13" y="3"/>
                    </a:lnTo>
                    <a:lnTo>
                      <a:pt x="13" y="0"/>
                    </a:lnTo>
                    <a:lnTo>
                      <a:pt x="0" y="0"/>
                    </a:lnTo>
                    <a:lnTo>
                      <a:pt x="0" y="3"/>
                    </a:lnTo>
                    <a:lnTo>
                      <a:pt x="2" y="9"/>
                    </a:lnTo>
                    <a:lnTo>
                      <a:pt x="7" y="11"/>
                    </a:lnTo>
                    <a:lnTo>
                      <a:pt x="12" y="9"/>
                    </a:lnTo>
                    <a:lnTo>
                      <a:pt x="1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31" name="Freeform 1371"/>
              <p:cNvSpPr>
                <a:spLocks/>
              </p:cNvSpPr>
              <p:nvPr/>
            </p:nvSpPr>
            <p:spPr bwMode="auto">
              <a:xfrm>
                <a:off x="3231" y="1361"/>
                <a:ext cx="7" cy="6"/>
              </a:xfrm>
              <a:custGeom>
                <a:avLst/>
                <a:gdLst>
                  <a:gd name="T0" fmla="*/ 7 w 13"/>
                  <a:gd name="T1" fmla="*/ 3 h 13"/>
                  <a:gd name="T2" fmla="*/ 7 w 13"/>
                  <a:gd name="T3" fmla="*/ 3 h 13"/>
                  <a:gd name="T4" fmla="*/ 7 w 13"/>
                  <a:gd name="T5" fmla="*/ 0 h 13"/>
                  <a:gd name="T6" fmla="*/ 0 w 13"/>
                  <a:gd name="T7" fmla="*/ 0 h 13"/>
                  <a:gd name="T8" fmla="*/ 0 w 13"/>
                  <a:gd name="T9" fmla="*/ 3 h 13"/>
                  <a:gd name="T10" fmla="*/ 0 w 13"/>
                  <a:gd name="T11" fmla="*/ 3 h 13"/>
                  <a:gd name="T12" fmla="*/ 0 w 13"/>
                  <a:gd name="T13" fmla="*/ 3 h 13"/>
                  <a:gd name="T14" fmla="*/ 1 w 13"/>
                  <a:gd name="T15" fmla="*/ 5 h 13"/>
                  <a:gd name="T16" fmla="*/ 4 w 13"/>
                  <a:gd name="T17" fmla="*/ 6 h 13"/>
                  <a:gd name="T18" fmla="*/ 6 w 13"/>
                  <a:gd name="T19" fmla="*/ 5 h 13"/>
                  <a:gd name="T20" fmla="*/ 7 w 13"/>
                  <a:gd name="T21" fmla="*/ 3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13" y="6"/>
                    </a:moveTo>
                    <a:lnTo>
                      <a:pt x="13" y="6"/>
                    </a:lnTo>
                    <a:lnTo>
                      <a:pt x="13" y="0"/>
                    </a:lnTo>
                    <a:lnTo>
                      <a:pt x="0" y="0"/>
                    </a:lnTo>
                    <a:lnTo>
                      <a:pt x="0" y="6"/>
                    </a:lnTo>
                    <a:lnTo>
                      <a:pt x="2" y="11"/>
                    </a:lnTo>
                    <a:lnTo>
                      <a:pt x="7" y="13"/>
                    </a:lnTo>
                    <a:lnTo>
                      <a:pt x="12" y="11"/>
                    </a:lnTo>
                    <a:lnTo>
                      <a:pt x="1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32" name="Freeform 1372"/>
              <p:cNvSpPr>
                <a:spLocks/>
              </p:cNvSpPr>
              <p:nvPr/>
            </p:nvSpPr>
            <p:spPr bwMode="auto">
              <a:xfrm>
                <a:off x="3231" y="1363"/>
                <a:ext cx="7" cy="6"/>
              </a:xfrm>
              <a:custGeom>
                <a:avLst/>
                <a:gdLst>
                  <a:gd name="T0" fmla="*/ 7 w 13"/>
                  <a:gd name="T1" fmla="*/ 2 h 11"/>
                  <a:gd name="T2" fmla="*/ 7 w 13"/>
                  <a:gd name="T3" fmla="*/ 2 h 11"/>
                  <a:gd name="T4" fmla="*/ 7 w 13"/>
                  <a:gd name="T5" fmla="*/ 0 h 11"/>
                  <a:gd name="T6" fmla="*/ 0 w 13"/>
                  <a:gd name="T7" fmla="*/ 0 h 11"/>
                  <a:gd name="T8" fmla="*/ 0 w 13"/>
                  <a:gd name="T9" fmla="*/ 2 h 11"/>
                  <a:gd name="T10" fmla="*/ 0 w 13"/>
                  <a:gd name="T11" fmla="*/ 2 h 11"/>
                  <a:gd name="T12" fmla="*/ 0 w 13"/>
                  <a:gd name="T13" fmla="*/ 2 h 11"/>
                  <a:gd name="T14" fmla="*/ 1 w 13"/>
                  <a:gd name="T15" fmla="*/ 5 h 11"/>
                  <a:gd name="T16" fmla="*/ 4 w 13"/>
                  <a:gd name="T17" fmla="*/ 6 h 11"/>
                  <a:gd name="T18" fmla="*/ 6 w 13"/>
                  <a:gd name="T19" fmla="*/ 5 h 11"/>
                  <a:gd name="T20" fmla="*/ 7 w 13"/>
                  <a:gd name="T21" fmla="*/ 2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1">
                    <a:moveTo>
                      <a:pt x="13" y="3"/>
                    </a:moveTo>
                    <a:lnTo>
                      <a:pt x="13" y="3"/>
                    </a:lnTo>
                    <a:lnTo>
                      <a:pt x="13" y="0"/>
                    </a:lnTo>
                    <a:lnTo>
                      <a:pt x="0" y="0"/>
                    </a:lnTo>
                    <a:lnTo>
                      <a:pt x="0" y="3"/>
                    </a:lnTo>
                    <a:lnTo>
                      <a:pt x="2" y="9"/>
                    </a:lnTo>
                    <a:lnTo>
                      <a:pt x="7" y="11"/>
                    </a:lnTo>
                    <a:lnTo>
                      <a:pt x="12" y="9"/>
                    </a:lnTo>
                    <a:lnTo>
                      <a:pt x="1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33" name="Freeform 1373"/>
              <p:cNvSpPr>
                <a:spLocks/>
              </p:cNvSpPr>
              <p:nvPr/>
            </p:nvSpPr>
            <p:spPr bwMode="auto">
              <a:xfrm>
                <a:off x="3231" y="1365"/>
                <a:ext cx="7" cy="6"/>
              </a:xfrm>
              <a:custGeom>
                <a:avLst/>
                <a:gdLst>
                  <a:gd name="T0" fmla="*/ 7 w 13"/>
                  <a:gd name="T1" fmla="*/ 2 h 11"/>
                  <a:gd name="T2" fmla="*/ 7 w 13"/>
                  <a:gd name="T3" fmla="*/ 2 h 11"/>
                  <a:gd name="T4" fmla="*/ 7 w 13"/>
                  <a:gd name="T5" fmla="*/ 0 h 11"/>
                  <a:gd name="T6" fmla="*/ 0 w 13"/>
                  <a:gd name="T7" fmla="*/ 0 h 11"/>
                  <a:gd name="T8" fmla="*/ 0 w 13"/>
                  <a:gd name="T9" fmla="*/ 2 h 11"/>
                  <a:gd name="T10" fmla="*/ 0 w 13"/>
                  <a:gd name="T11" fmla="*/ 2 h 11"/>
                  <a:gd name="T12" fmla="*/ 0 w 13"/>
                  <a:gd name="T13" fmla="*/ 2 h 11"/>
                  <a:gd name="T14" fmla="*/ 1 w 13"/>
                  <a:gd name="T15" fmla="*/ 5 h 11"/>
                  <a:gd name="T16" fmla="*/ 4 w 13"/>
                  <a:gd name="T17" fmla="*/ 6 h 11"/>
                  <a:gd name="T18" fmla="*/ 6 w 13"/>
                  <a:gd name="T19" fmla="*/ 5 h 11"/>
                  <a:gd name="T20" fmla="*/ 7 w 13"/>
                  <a:gd name="T21" fmla="*/ 2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1">
                    <a:moveTo>
                      <a:pt x="13" y="4"/>
                    </a:moveTo>
                    <a:lnTo>
                      <a:pt x="13" y="4"/>
                    </a:lnTo>
                    <a:lnTo>
                      <a:pt x="13" y="0"/>
                    </a:lnTo>
                    <a:lnTo>
                      <a:pt x="0" y="0"/>
                    </a:lnTo>
                    <a:lnTo>
                      <a:pt x="0" y="4"/>
                    </a:lnTo>
                    <a:lnTo>
                      <a:pt x="2" y="9"/>
                    </a:lnTo>
                    <a:lnTo>
                      <a:pt x="7" y="11"/>
                    </a:lnTo>
                    <a:lnTo>
                      <a:pt x="12" y="9"/>
                    </a:lnTo>
                    <a:lnTo>
                      <a:pt x="1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34" name="Freeform 1374"/>
              <p:cNvSpPr>
                <a:spLocks/>
              </p:cNvSpPr>
              <p:nvPr/>
            </p:nvSpPr>
            <p:spPr bwMode="auto">
              <a:xfrm>
                <a:off x="3231" y="1367"/>
                <a:ext cx="7" cy="6"/>
              </a:xfrm>
              <a:custGeom>
                <a:avLst/>
                <a:gdLst>
                  <a:gd name="T0" fmla="*/ 7 w 13"/>
                  <a:gd name="T1" fmla="*/ 2 h 13"/>
                  <a:gd name="T2" fmla="*/ 7 w 13"/>
                  <a:gd name="T3" fmla="*/ 2 h 13"/>
                  <a:gd name="T4" fmla="*/ 7 w 13"/>
                  <a:gd name="T5" fmla="*/ 0 h 13"/>
                  <a:gd name="T6" fmla="*/ 0 w 13"/>
                  <a:gd name="T7" fmla="*/ 0 h 13"/>
                  <a:gd name="T8" fmla="*/ 0 w 13"/>
                  <a:gd name="T9" fmla="*/ 2 h 13"/>
                  <a:gd name="T10" fmla="*/ 0 w 13"/>
                  <a:gd name="T11" fmla="*/ 2 h 13"/>
                  <a:gd name="T12" fmla="*/ 0 w 13"/>
                  <a:gd name="T13" fmla="*/ 2 h 13"/>
                  <a:gd name="T14" fmla="*/ 1 w 13"/>
                  <a:gd name="T15" fmla="*/ 5 h 13"/>
                  <a:gd name="T16" fmla="*/ 4 w 13"/>
                  <a:gd name="T17" fmla="*/ 6 h 13"/>
                  <a:gd name="T18" fmla="*/ 6 w 13"/>
                  <a:gd name="T19" fmla="*/ 5 h 13"/>
                  <a:gd name="T20" fmla="*/ 7 w 13"/>
                  <a:gd name="T21" fmla="*/ 2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13" y="5"/>
                    </a:moveTo>
                    <a:lnTo>
                      <a:pt x="13" y="5"/>
                    </a:lnTo>
                    <a:lnTo>
                      <a:pt x="13" y="0"/>
                    </a:lnTo>
                    <a:lnTo>
                      <a:pt x="0" y="0"/>
                    </a:lnTo>
                    <a:lnTo>
                      <a:pt x="0" y="5"/>
                    </a:lnTo>
                    <a:lnTo>
                      <a:pt x="2" y="11"/>
                    </a:lnTo>
                    <a:lnTo>
                      <a:pt x="7" y="13"/>
                    </a:lnTo>
                    <a:lnTo>
                      <a:pt x="12" y="11"/>
                    </a:lnTo>
                    <a:lnTo>
                      <a:pt x="1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35" name="Freeform 1375"/>
              <p:cNvSpPr>
                <a:spLocks/>
              </p:cNvSpPr>
              <p:nvPr/>
            </p:nvSpPr>
            <p:spPr bwMode="auto">
              <a:xfrm>
                <a:off x="3231" y="1370"/>
                <a:ext cx="7" cy="5"/>
              </a:xfrm>
              <a:custGeom>
                <a:avLst/>
                <a:gdLst>
                  <a:gd name="T0" fmla="*/ 7 w 13"/>
                  <a:gd name="T1" fmla="*/ 2 h 11"/>
                  <a:gd name="T2" fmla="*/ 7 w 13"/>
                  <a:gd name="T3" fmla="*/ 2 h 11"/>
                  <a:gd name="T4" fmla="*/ 7 w 13"/>
                  <a:gd name="T5" fmla="*/ 0 h 11"/>
                  <a:gd name="T6" fmla="*/ 0 w 13"/>
                  <a:gd name="T7" fmla="*/ 0 h 11"/>
                  <a:gd name="T8" fmla="*/ 0 w 13"/>
                  <a:gd name="T9" fmla="*/ 2 h 11"/>
                  <a:gd name="T10" fmla="*/ 0 w 13"/>
                  <a:gd name="T11" fmla="*/ 2 h 11"/>
                  <a:gd name="T12" fmla="*/ 0 w 13"/>
                  <a:gd name="T13" fmla="*/ 2 h 11"/>
                  <a:gd name="T14" fmla="*/ 1 w 13"/>
                  <a:gd name="T15" fmla="*/ 5 h 11"/>
                  <a:gd name="T16" fmla="*/ 4 w 13"/>
                  <a:gd name="T17" fmla="*/ 5 h 11"/>
                  <a:gd name="T18" fmla="*/ 6 w 13"/>
                  <a:gd name="T19" fmla="*/ 5 h 11"/>
                  <a:gd name="T20" fmla="*/ 7 w 13"/>
                  <a:gd name="T21" fmla="*/ 2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1">
                    <a:moveTo>
                      <a:pt x="13" y="4"/>
                    </a:moveTo>
                    <a:lnTo>
                      <a:pt x="13" y="4"/>
                    </a:lnTo>
                    <a:lnTo>
                      <a:pt x="13" y="0"/>
                    </a:lnTo>
                    <a:lnTo>
                      <a:pt x="0" y="0"/>
                    </a:lnTo>
                    <a:lnTo>
                      <a:pt x="0" y="4"/>
                    </a:lnTo>
                    <a:lnTo>
                      <a:pt x="2" y="10"/>
                    </a:lnTo>
                    <a:lnTo>
                      <a:pt x="7" y="11"/>
                    </a:lnTo>
                    <a:lnTo>
                      <a:pt x="12" y="10"/>
                    </a:lnTo>
                    <a:lnTo>
                      <a:pt x="1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36" name="Freeform 1376"/>
              <p:cNvSpPr>
                <a:spLocks/>
              </p:cNvSpPr>
              <p:nvPr/>
            </p:nvSpPr>
            <p:spPr bwMode="auto">
              <a:xfrm>
                <a:off x="3231" y="1369"/>
                <a:ext cx="7" cy="9"/>
              </a:xfrm>
              <a:custGeom>
                <a:avLst/>
                <a:gdLst>
                  <a:gd name="T0" fmla="*/ 4 w 13"/>
                  <a:gd name="T1" fmla="*/ 9 h 18"/>
                  <a:gd name="T2" fmla="*/ 7 w 13"/>
                  <a:gd name="T3" fmla="*/ 5 h 18"/>
                  <a:gd name="T4" fmla="*/ 7 w 13"/>
                  <a:gd name="T5" fmla="*/ 3 h 18"/>
                  <a:gd name="T6" fmla="*/ 0 w 13"/>
                  <a:gd name="T7" fmla="*/ 3 h 18"/>
                  <a:gd name="T8" fmla="*/ 0 w 13"/>
                  <a:gd name="T9" fmla="*/ 5 h 18"/>
                  <a:gd name="T10" fmla="*/ 4 w 13"/>
                  <a:gd name="T11" fmla="*/ 0 h 18"/>
                  <a:gd name="T12" fmla="*/ 0 w 13"/>
                  <a:gd name="T13" fmla="*/ 5 h 18"/>
                  <a:gd name="T14" fmla="*/ 1 w 13"/>
                  <a:gd name="T15" fmla="*/ 7 h 18"/>
                  <a:gd name="T16" fmla="*/ 4 w 13"/>
                  <a:gd name="T17" fmla="*/ 8 h 18"/>
                  <a:gd name="T18" fmla="*/ 6 w 13"/>
                  <a:gd name="T19" fmla="*/ 7 h 18"/>
                  <a:gd name="T20" fmla="*/ 7 w 13"/>
                  <a:gd name="T21" fmla="*/ 5 h 18"/>
                  <a:gd name="T22" fmla="*/ 4 w 13"/>
                  <a:gd name="T23" fmla="*/ 9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18">
                    <a:moveTo>
                      <a:pt x="7" y="18"/>
                    </a:moveTo>
                    <a:lnTo>
                      <a:pt x="13" y="9"/>
                    </a:lnTo>
                    <a:lnTo>
                      <a:pt x="13" y="5"/>
                    </a:lnTo>
                    <a:lnTo>
                      <a:pt x="0" y="5"/>
                    </a:lnTo>
                    <a:lnTo>
                      <a:pt x="0" y="9"/>
                    </a:lnTo>
                    <a:lnTo>
                      <a:pt x="7" y="0"/>
                    </a:lnTo>
                    <a:lnTo>
                      <a:pt x="0" y="9"/>
                    </a:lnTo>
                    <a:lnTo>
                      <a:pt x="2" y="14"/>
                    </a:lnTo>
                    <a:lnTo>
                      <a:pt x="7" y="16"/>
                    </a:lnTo>
                    <a:lnTo>
                      <a:pt x="12" y="14"/>
                    </a:lnTo>
                    <a:lnTo>
                      <a:pt x="13" y="9"/>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37" name="Freeform 1377"/>
              <p:cNvSpPr>
                <a:spLocks/>
              </p:cNvSpPr>
              <p:nvPr/>
            </p:nvSpPr>
            <p:spPr bwMode="auto">
              <a:xfrm>
                <a:off x="3201" y="1369"/>
                <a:ext cx="33" cy="9"/>
              </a:xfrm>
              <a:custGeom>
                <a:avLst/>
                <a:gdLst>
                  <a:gd name="T0" fmla="*/ 0 w 67"/>
                  <a:gd name="T1" fmla="*/ 5 h 18"/>
                  <a:gd name="T2" fmla="*/ 0 w 67"/>
                  <a:gd name="T3" fmla="*/ 9 h 18"/>
                  <a:gd name="T4" fmla="*/ 33 w 67"/>
                  <a:gd name="T5" fmla="*/ 9 h 18"/>
                  <a:gd name="T6" fmla="*/ 33 w 67"/>
                  <a:gd name="T7" fmla="*/ 0 h 18"/>
                  <a:gd name="T8" fmla="*/ 0 w 67"/>
                  <a:gd name="T9" fmla="*/ 0 h 18"/>
                  <a:gd name="T10" fmla="*/ 0 w 67"/>
                  <a:gd name="T11" fmla="*/ 5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7" h="18">
                    <a:moveTo>
                      <a:pt x="0" y="9"/>
                    </a:moveTo>
                    <a:lnTo>
                      <a:pt x="0" y="18"/>
                    </a:lnTo>
                    <a:lnTo>
                      <a:pt x="67" y="18"/>
                    </a:lnTo>
                    <a:lnTo>
                      <a:pt x="67" y="0"/>
                    </a:lnTo>
                    <a:lnTo>
                      <a:pt x="0" y="0"/>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38" name="Freeform 1378"/>
              <p:cNvSpPr>
                <a:spLocks/>
              </p:cNvSpPr>
              <p:nvPr/>
            </p:nvSpPr>
            <p:spPr bwMode="auto">
              <a:xfrm>
                <a:off x="3198" y="1369"/>
                <a:ext cx="3" cy="9"/>
              </a:xfrm>
              <a:custGeom>
                <a:avLst/>
                <a:gdLst>
                  <a:gd name="T0" fmla="*/ 3 w 7"/>
                  <a:gd name="T1" fmla="*/ 0 h 18"/>
                  <a:gd name="T2" fmla="*/ 1 w 7"/>
                  <a:gd name="T3" fmla="*/ 2 h 18"/>
                  <a:gd name="T4" fmla="*/ 0 w 7"/>
                  <a:gd name="T5" fmla="*/ 5 h 18"/>
                  <a:gd name="T6" fmla="*/ 1 w 7"/>
                  <a:gd name="T7" fmla="*/ 7 h 18"/>
                  <a:gd name="T8" fmla="*/ 3 w 7"/>
                  <a:gd name="T9" fmla="*/ 9 h 18"/>
                  <a:gd name="T10" fmla="*/ 3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7" y="0"/>
                    </a:moveTo>
                    <a:lnTo>
                      <a:pt x="2" y="3"/>
                    </a:lnTo>
                    <a:lnTo>
                      <a:pt x="0" y="9"/>
                    </a:lnTo>
                    <a:lnTo>
                      <a:pt x="2" y="14"/>
                    </a:lnTo>
                    <a:lnTo>
                      <a:pt x="7" y="18"/>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39" name="Freeform 1379"/>
              <p:cNvSpPr>
                <a:spLocks/>
              </p:cNvSpPr>
              <p:nvPr/>
            </p:nvSpPr>
            <p:spPr bwMode="auto">
              <a:xfrm>
                <a:off x="3853" y="1274"/>
                <a:ext cx="66" cy="66"/>
              </a:xfrm>
              <a:custGeom>
                <a:avLst/>
                <a:gdLst>
                  <a:gd name="T0" fmla="*/ 51 w 132"/>
                  <a:gd name="T1" fmla="*/ 0 h 132"/>
                  <a:gd name="T2" fmla="*/ 51 w 132"/>
                  <a:gd name="T3" fmla="*/ 1 h 132"/>
                  <a:gd name="T4" fmla="*/ 55 w 132"/>
                  <a:gd name="T5" fmla="*/ 3 h 132"/>
                  <a:gd name="T6" fmla="*/ 56 w 132"/>
                  <a:gd name="T7" fmla="*/ 5 h 132"/>
                  <a:gd name="T8" fmla="*/ 60 w 132"/>
                  <a:gd name="T9" fmla="*/ 6 h 132"/>
                  <a:gd name="T10" fmla="*/ 61 w 132"/>
                  <a:gd name="T11" fmla="*/ 10 h 132"/>
                  <a:gd name="T12" fmla="*/ 63 w 132"/>
                  <a:gd name="T13" fmla="*/ 14 h 132"/>
                  <a:gd name="T14" fmla="*/ 65 w 132"/>
                  <a:gd name="T15" fmla="*/ 15 h 132"/>
                  <a:gd name="T16" fmla="*/ 65 w 132"/>
                  <a:gd name="T17" fmla="*/ 19 h 132"/>
                  <a:gd name="T18" fmla="*/ 66 w 132"/>
                  <a:gd name="T19" fmla="*/ 23 h 132"/>
                  <a:gd name="T20" fmla="*/ 66 w 132"/>
                  <a:gd name="T21" fmla="*/ 26 h 132"/>
                  <a:gd name="T22" fmla="*/ 33 w 132"/>
                  <a:gd name="T23" fmla="*/ 30 h 132"/>
                  <a:gd name="T24" fmla="*/ 1 w 132"/>
                  <a:gd name="T25" fmla="*/ 66 h 132"/>
                  <a:gd name="T26" fmla="*/ 0 w 132"/>
                  <a:gd name="T27" fmla="*/ 66 h 132"/>
                  <a:gd name="T28" fmla="*/ 51 w 132"/>
                  <a:gd name="T29" fmla="*/ 0 h 1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2" h="132">
                    <a:moveTo>
                      <a:pt x="102" y="0"/>
                    </a:moveTo>
                    <a:lnTo>
                      <a:pt x="102" y="2"/>
                    </a:lnTo>
                    <a:lnTo>
                      <a:pt x="109" y="5"/>
                    </a:lnTo>
                    <a:lnTo>
                      <a:pt x="112" y="9"/>
                    </a:lnTo>
                    <a:lnTo>
                      <a:pt x="119" y="12"/>
                    </a:lnTo>
                    <a:lnTo>
                      <a:pt x="122" y="20"/>
                    </a:lnTo>
                    <a:lnTo>
                      <a:pt x="126" y="27"/>
                    </a:lnTo>
                    <a:lnTo>
                      <a:pt x="129" y="30"/>
                    </a:lnTo>
                    <a:lnTo>
                      <a:pt x="129" y="38"/>
                    </a:lnTo>
                    <a:lnTo>
                      <a:pt x="132" y="45"/>
                    </a:lnTo>
                    <a:lnTo>
                      <a:pt x="132" y="52"/>
                    </a:lnTo>
                    <a:lnTo>
                      <a:pt x="66" y="59"/>
                    </a:lnTo>
                    <a:lnTo>
                      <a:pt x="2" y="132"/>
                    </a:lnTo>
                    <a:lnTo>
                      <a:pt x="0" y="132"/>
                    </a:lnTo>
                    <a:lnTo>
                      <a:pt x="102"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40" name="Freeform 1380"/>
              <p:cNvSpPr>
                <a:spLocks/>
              </p:cNvSpPr>
              <p:nvPr/>
            </p:nvSpPr>
            <p:spPr bwMode="auto">
              <a:xfrm>
                <a:off x="3812" y="1268"/>
                <a:ext cx="107" cy="72"/>
              </a:xfrm>
              <a:custGeom>
                <a:avLst/>
                <a:gdLst>
                  <a:gd name="T0" fmla="*/ 56 w 214"/>
                  <a:gd name="T1" fmla="*/ 0 h 145"/>
                  <a:gd name="T2" fmla="*/ 74 w 214"/>
                  <a:gd name="T3" fmla="*/ 0 h 145"/>
                  <a:gd name="T4" fmla="*/ 77 w 214"/>
                  <a:gd name="T5" fmla="*/ 0 h 145"/>
                  <a:gd name="T6" fmla="*/ 81 w 214"/>
                  <a:gd name="T7" fmla="*/ 2 h 145"/>
                  <a:gd name="T8" fmla="*/ 84 w 214"/>
                  <a:gd name="T9" fmla="*/ 2 h 145"/>
                  <a:gd name="T10" fmla="*/ 87 w 214"/>
                  <a:gd name="T11" fmla="*/ 3 h 145"/>
                  <a:gd name="T12" fmla="*/ 91 w 214"/>
                  <a:gd name="T13" fmla="*/ 5 h 145"/>
                  <a:gd name="T14" fmla="*/ 92 w 214"/>
                  <a:gd name="T15" fmla="*/ 7 h 145"/>
                  <a:gd name="T16" fmla="*/ 96 w 214"/>
                  <a:gd name="T17" fmla="*/ 9 h 145"/>
                  <a:gd name="T18" fmla="*/ 97 w 214"/>
                  <a:gd name="T19" fmla="*/ 11 h 145"/>
                  <a:gd name="T20" fmla="*/ 101 w 214"/>
                  <a:gd name="T21" fmla="*/ 12 h 145"/>
                  <a:gd name="T22" fmla="*/ 102 w 214"/>
                  <a:gd name="T23" fmla="*/ 16 h 145"/>
                  <a:gd name="T24" fmla="*/ 104 w 214"/>
                  <a:gd name="T25" fmla="*/ 20 h 145"/>
                  <a:gd name="T26" fmla="*/ 106 w 214"/>
                  <a:gd name="T27" fmla="*/ 21 h 145"/>
                  <a:gd name="T28" fmla="*/ 106 w 214"/>
                  <a:gd name="T29" fmla="*/ 25 h 145"/>
                  <a:gd name="T30" fmla="*/ 107 w 214"/>
                  <a:gd name="T31" fmla="*/ 29 h 145"/>
                  <a:gd name="T32" fmla="*/ 107 w 214"/>
                  <a:gd name="T33" fmla="*/ 32 h 145"/>
                  <a:gd name="T34" fmla="*/ 74 w 214"/>
                  <a:gd name="T35" fmla="*/ 36 h 145"/>
                  <a:gd name="T36" fmla="*/ 42 w 214"/>
                  <a:gd name="T37" fmla="*/ 72 h 145"/>
                  <a:gd name="T38" fmla="*/ 11 w 214"/>
                  <a:gd name="T39" fmla="*/ 72 h 145"/>
                  <a:gd name="T40" fmla="*/ 0 w 214"/>
                  <a:gd name="T41" fmla="*/ 72 h 145"/>
                  <a:gd name="T42" fmla="*/ 56 w 214"/>
                  <a:gd name="T43" fmla="*/ 0 h 14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14" h="145">
                    <a:moveTo>
                      <a:pt x="112" y="0"/>
                    </a:moveTo>
                    <a:lnTo>
                      <a:pt x="148" y="0"/>
                    </a:lnTo>
                    <a:lnTo>
                      <a:pt x="154" y="0"/>
                    </a:lnTo>
                    <a:lnTo>
                      <a:pt x="161" y="4"/>
                    </a:lnTo>
                    <a:lnTo>
                      <a:pt x="168" y="4"/>
                    </a:lnTo>
                    <a:lnTo>
                      <a:pt x="174" y="7"/>
                    </a:lnTo>
                    <a:lnTo>
                      <a:pt x="181" y="11"/>
                    </a:lnTo>
                    <a:lnTo>
                      <a:pt x="184" y="15"/>
                    </a:lnTo>
                    <a:lnTo>
                      <a:pt x="191" y="18"/>
                    </a:lnTo>
                    <a:lnTo>
                      <a:pt x="194" y="22"/>
                    </a:lnTo>
                    <a:lnTo>
                      <a:pt x="201" y="25"/>
                    </a:lnTo>
                    <a:lnTo>
                      <a:pt x="204" y="33"/>
                    </a:lnTo>
                    <a:lnTo>
                      <a:pt x="208" y="40"/>
                    </a:lnTo>
                    <a:lnTo>
                      <a:pt x="211" y="43"/>
                    </a:lnTo>
                    <a:lnTo>
                      <a:pt x="211" y="51"/>
                    </a:lnTo>
                    <a:lnTo>
                      <a:pt x="214" y="58"/>
                    </a:lnTo>
                    <a:lnTo>
                      <a:pt x="214" y="65"/>
                    </a:lnTo>
                    <a:lnTo>
                      <a:pt x="148" y="72"/>
                    </a:lnTo>
                    <a:lnTo>
                      <a:pt x="84" y="145"/>
                    </a:lnTo>
                    <a:lnTo>
                      <a:pt x="21" y="145"/>
                    </a:lnTo>
                    <a:lnTo>
                      <a:pt x="0" y="145"/>
                    </a:lnTo>
                    <a:lnTo>
                      <a:pt x="112"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41" name="Freeform 1381"/>
              <p:cNvSpPr>
                <a:spLocks/>
              </p:cNvSpPr>
              <p:nvPr/>
            </p:nvSpPr>
            <p:spPr bwMode="auto">
              <a:xfrm>
                <a:off x="3772" y="1268"/>
                <a:ext cx="132" cy="72"/>
              </a:xfrm>
              <a:custGeom>
                <a:avLst/>
                <a:gdLst>
                  <a:gd name="T0" fmla="*/ 56 w 262"/>
                  <a:gd name="T1" fmla="*/ 0 h 145"/>
                  <a:gd name="T2" fmla="*/ 72 w 262"/>
                  <a:gd name="T3" fmla="*/ 0 h 145"/>
                  <a:gd name="T4" fmla="*/ 93 w 262"/>
                  <a:gd name="T5" fmla="*/ 0 h 145"/>
                  <a:gd name="T6" fmla="*/ 114 w 262"/>
                  <a:gd name="T7" fmla="*/ 0 h 145"/>
                  <a:gd name="T8" fmla="*/ 117 w 262"/>
                  <a:gd name="T9" fmla="*/ 0 h 145"/>
                  <a:gd name="T10" fmla="*/ 120 w 262"/>
                  <a:gd name="T11" fmla="*/ 2 h 145"/>
                  <a:gd name="T12" fmla="*/ 124 w 262"/>
                  <a:gd name="T13" fmla="*/ 2 h 145"/>
                  <a:gd name="T14" fmla="*/ 127 w 262"/>
                  <a:gd name="T15" fmla="*/ 3 h 145"/>
                  <a:gd name="T16" fmla="*/ 130 w 262"/>
                  <a:gd name="T17" fmla="*/ 5 h 145"/>
                  <a:gd name="T18" fmla="*/ 132 w 262"/>
                  <a:gd name="T19" fmla="*/ 6 h 145"/>
                  <a:gd name="T20" fmla="*/ 81 w 262"/>
                  <a:gd name="T21" fmla="*/ 72 h 145"/>
                  <a:gd name="T22" fmla="*/ 50 w 262"/>
                  <a:gd name="T23" fmla="*/ 72 h 145"/>
                  <a:gd name="T24" fmla="*/ 28 w 262"/>
                  <a:gd name="T25" fmla="*/ 72 h 145"/>
                  <a:gd name="T26" fmla="*/ 8 w 262"/>
                  <a:gd name="T27" fmla="*/ 72 h 145"/>
                  <a:gd name="T28" fmla="*/ 0 w 262"/>
                  <a:gd name="T29" fmla="*/ 72 h 145"/>
                  <a:gd name="T30" fmla="*/ 56 w 262"/>
                  <a:gd name="T31" fmla="*/ 0 h 1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62" h="145">
                    <a:moveTo>
                      <a:pt x="112" y="0"/>
                    </a:moveTo>
                    <a:lnTo>
                      <a:pt x="142" y="0"/>
                    </a:lnTo>
                    <a:lnTo>
                      <a:pt x="185" y="0"/>
                    </a:lnTo>
                    <a:lnTo>
                      <a:pt x="226" y="0"/>
                    </a:lnTo>
                    <a:lnTo>
                      <a:pt x="232" y="0"/>
                    </a:lnTo>
                    <a:lnTo>
                      <a:pt x="239" y="4"/>
                    </a:lnTo>
                    <a:lnTo>
                      <a:pt x="246" y="4"/>
                    </a:lnTo>
                    <a:lnTo>
                      <a:pt x="252" y="7"/>
                    </a:lnTo>
                    <a:lnTo>
                      <a:pt x="259" y="11"/>
                    </a:lnTo>
                    <a:lnTo>
                      <a:pt x="262" y="13"/>
                    </a:lnTo>
                    <a:lnTo>
                      <a:pt x="160" y="145"/>
                    </a:lnTo>
                    <a:lnTo>
                      <a:pt x="99" y="145"/>
                    </a:lnTo>
                    <a:lnTo>
                      <a:pt x="55" y="145"/>
                    </a:lnTo>
                    <a:lnTo>
                      <a:pt x="15" y="145"/>
                    </a:lnTo>
                    <a:lnTo>
                      <a:pt x="0" y="145"/>
                    </a:lnTo>
                    <a:lnTo>
                      <a:pt x="112"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42" name="Freeform 1382"/>
              <p:cNvSpPr>
                <a:spLocks/>
              </p:cNvSpPr>
              <p:nvPr/>
            </p:nvSpPr>
            <p:spPr bwMode="auto">
              <a:xfrm>
                <a:off x="3732" y="1268"/>
                <a:ext cx="136" cy="72"/>
              </a:xfrm>
              <a:custGeom>
                <a:avLst/>
                <a:gdLst>
                  <a:gd name="T0" fmla="*/ 56 w 270"/>
                  <a:gd name="T1" fmla="*/ 0 h 145"/>
                  <a:gd name="T2" fmla="*/ 68 w 270"/>
                  <a:gd name="T3" fmla="*/ 0 h 145"/>
                  <a:gd name="T4" fmla="*/ 90 w 270"/>
                  <a:gd name="T5" fmla="*/ 0 h 145"/>
                  <a:gd name="T6" fmla="*/ 112 w 270"/>
                  <a:gd name="T7" fmla="*/ 0 h 145"/>
                  <a:gd name="T8" fmla="*/ 133 w 270"/>
                  <a:gd name="T9" fmla="*/ 0 h 145"/>
                  <a:gd name="T10" fmla="*/ 136 w 270"/>
                  <a:gd name="T11" fmla="*/ 0 h 145"/>
                  <a:gd name="T12" fmla="*/ 80 w 270"/>
                  <a:gd name="T13" fmla="*/ 72 h 145"/>
                  <a:gd name="T14" fmla="*/ 68 w 270"/>
                  <a:gd name="T15" fmla="*/ 72 h 145"/>
                  <a:gd name="T16" fmla="*/ 48 w 270"/>
                  <a:gd name="T17" fmla="*/ 72 h 145"/>
                  <a:gd name="T18" fmla="*/ 26 w 270"/>
                  <a:gd name="T19" fmla="*/ 72 h 145"/>
                  <a:gd name="T20" fmla="*/ 4 w 270"/>
                  <a:gd name="T21" fmla="*/ 72 h 145"/>
                  <a:gd name="T22" fmla="*/ 0 w 270"/>
                  <a:gd name="T23" fmla="*/ 72 h 145"/>
                  <a:gd name="T24" fmla="*/ 56 w 270"/>
                  <a:gd name="T25" fmla="*/ 0 h 1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0" h="145">
                    <a:moveTo>
                      <a:pt x="112" y="0"/>
                    </a:moveTo>
                    <a:lnTo>
                      <a:pt x="135" y="0"/>
                    </a:lnTo>
                    <a:lnTo>
                      <a:pt x="179" y="0"/>
                    </a:lnTo>
                    <a:lnTo>
                      <a:pt x="222" y="0"/>
                    </a:lnTo>
                    <a:lnTo>
                      <a:pt x="265" y="0"/>
                    </a:lnTo>
                    <a:lnTo>
                      <a:pt x="270" y="0"/>
                    </a:lnTo>
                    <a:lnTo>
                      <a:pt x="158" y="145"/>
                    </a:lnTo>
                    <a:lnTo>
                      <a:pt x="135" y="145"/>
                    </a:lnTo>
                    <a:lnTo>
                      <a:pt x="95" y="145"/>
                    </a:lnTo>
                    <a:lnTo>
                      <a:pt x="52" y="145"/>
                    </a:lnTo>
                    <a:lnTo>
                      <a:pt x="8" y="145"/>
                    </a:lnTo>
                    <a:lnTo>
                      <a:pt x="0" y="145"/>
                    </a:lnTo>
                    <a:lnTo>
                      <a:pt x="112"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43" name="Freeform 1383"/>
              <p:cNvSpPr>
                <a:spLocks/>
              </p:cNvSpPr>
              <p:nvPr/>
            </p:nvSpPr>
            <p:spPr bwMode="auto">
              <a:xfrm>
                <a:off x="3693" y="1268"/>
                <a:ext cx="135" cy="72"/>
              </a:xfrm>
              <a:custGeom>
                <a:avLst/>
                <a:gdLst>
                  <a:gd name="T0" fmla="*/ 56 w 271"/>
                  <a:gd name="T1" fmla="*/ 0 h 145"/>
                  <a:gd name="T2" fmla="*/ 65 w 271"/>
                  <a:gd name="T3" fmla="*/ 0 h 145"/>
                  <a:gd name="T4" fmla="*/ 85 w 271"/>
                  <a:gd name="T5" fmla="*/ 0 h 145"/>
                  <a:gd name="T6" fmla="*/ 107 w 271"/>
                  <a:gd name="T7" fmla="*/ 0 h 145"/>
                  <a:gd name="T8" fmla="*/ 129 w 271"/>
                  <a:gd name="T9" fmla="*/ 0 h 145"/>
                  <a:gd name="T10" fmla="*/ 135 w 271"/>
                  <a:gd name="T11" fmla="*/ 0 h 145"/>
                  <a:gd name="T12" fmla="*/ 79 w 271"/>
                  <a:gd name="T13" fmla="*/ 72 h 145"/>
                  <a:gd name="T14" fmla="*/ 65 w 271"/>
                  <a:gd name="T15" fmla="*/ 72 h 145"/>
                  <a:gd name="T16" fmla="*/ 43 w 271"/>
                  <a:gd name="T17" fmla="*/ 72 h 145"/>
                  <a:gd name="T18" fmla="*/ 22 w 271"/>
                  <a:gd name="T19" fmla="*/ 72 h 145"/>
                  <a:gd name="T20" fmla="*/ 0 w 271"/>
                  <a:gd name="T21" fmla="*/ 72 h 145"/>
                  <a:gd name="T22" fmla="*/ 0 w 271"/>
                  <a:gd name="T23" fmla="*/ 72 h 145"/>
                  <a:gd name="T24" fmla="*/ 56 w 271"/>
                  <a:gd name="T25" fmla="*/ 0 h 1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1" h="145">
                    <a:moveTo>
                      <a:pt x="112" y="0"/>
                    </a:moveTo>
                    <a:lnTo>
                      <a:pt x="131" y="0"/>
                    </a:lnTo>
                    <a:lnTo>
                      <a:pt x="171" y="0"/>
                    </a:lnTo>
                    <a:lnTo>
                      <a:pt x="214" y="0"/>
                    </a:lnTo>
                    <a:lnTo>
                      <a:pt x="258" y="0"/>
                    </a:lnTo>
                    <a:lnTo>
                      <a:pt x="271" y="0"/>
                    </a:lnTo>
                    <a:lnTo>
                      <a:pt x="159" y="145"/>
                    </a:lnTo>
                    <a:lnTo>
                      <a:pt x="131" y="145"/>
                    </a:lnTo>
                    <a:lnTo>
                      <a:pt x="87" y="145"/>
                    </a:lnTo>
                    <a:lnTo>
                      <a:pt x="44" y="145"/>
                    </a:lnTo>
                    <a:lnTo>
                      <a:pt x="0" y="145"/>
                    </a:lnTo>
                    <a:lnTo>
                      <a:pt x="112"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44" name="Freeform 1384"/>
              <p:cNvSpPr>
                <a:spLocks/>
              </p:cNvSpPr>
              <p:nvPr/>
            </p:nvSpPr>
            <p:spPr bwMode="auto">
              <a:xfrm>
                <a:off x="3653" y="1268"/>
                <a:ext cx="135" cy="72"/>
              </a:xfrm>
              <a:custGeom>
                <a:avLst/>
                <a:gdLst>
                  <a:gd name="T0" fmla="*/ 56 w 271"/>
                  <a:gd name="T1" fmla="*/ 0 h 145"/>
                  <a:gd name="T2" fmla="*/ 62 w 271"/>
                  <a:gd name="T3" fmla="*/ 0 h 145"/>
                  <a:gd name="T4" fmla="*/ 83 w 271"/>
                  <a:gd name="T5" fmla="*/ 0 h 145"/>
                  <a:gd name="T6" fmla="*/ 105 w 271"/>
                  <a:gd name="T7" fmla="*/ 0 h 145"/>
                  <a:gd name="T8" fmla="*/ 125 w 271"/>
                  <a:gd name="T9" fmla="*/ 0 h 145"/>
                  <a:gd name="T10" fmla="*/ 135 w 271"/>
                  <a:gd name="T11" fmla="*/ 0 h 145"/>
                  <a:gd name="T12" fmla="*/ 79 w 271"/>
                  <a:gd name="T13" fmla="*/ 72 h 145"/>
                  <a:gd name="T14" fmla="*/ 62 w 271"/>
                  <a:gd name="T15" fmla="*/ 72 h 145"/>
                  <a:gd name="T16" fmla="*/ 40 w 271"/>
                  <a:gd name="T17" fmla="*/ 72 h 145"/>
                  <a:gd name="T18" fmla="*/ 20 w 271"/>
                  <a:gd name="T19" fmla="*/ 72 h 145"/>
                  <a:gd name="T20" fmla="*/ 0 w 271"/>
                  <a:gd name="T21" fmla="*/ 72 h 145"/>
                  <a:gd name="T22" fmla="*/ 56 w 271"/>
                  <a:gd name="T23" fmla="*/ 0 h 1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71" h="145">
                    <a:moveTo>
                      <a:pt x="112" y="0"/>
                    </a:moveTo>
                    <a:lnTo>
                      <a:pt x="124" y="0"/>
                    </a:lnTo>
                    <a:lnTo>
                      <a:pt x="167" y="0"/>
                    </a:lnTo>
                    <a:lnTo>
                      <a:pt x="211" y="0"/>
                    </a:lnTo>
                    <a:lnTo>
                      <a:pt x="251" y="0"/>
                    </a:lnTo>
                    <a:lnTo>
                      <a:pt x="271" y="0"/>
                    </a:lnTo>
                    <a:lnTo>
                      <a:pt x="159" y="145"/>
                    </a:lnTo>
                    <a:lnTo>
                      <a:pt x="124" y="145"/>
                    </a:lnTo>
                    <a:lnTo>
                      <a:pt x="80" y="145"/>
                    </a:lnTo>
                    <a:lnTo>
                      <a:pt x="40" y="145"/>
                    </a:lnTo>
                    <a:lnTo>
                      <a:pt x="0" y="145"/>
                    </a:lnTo>
                    <a:lnTo>
                      <a:pt x="112"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45" name="Freeform 1385"/>
              <p:cNvSpPr>
                <a:spLocks/>
              </p:cNvSpPr>
              <p:nvPr/>
            </p:nvSpPr>
            <p:spPr bwMode="auto">
              <a:xfrm>
                <a:off x="3614" y="1268"/>
                <a:ext cx="135" cy="72"/>
              </a:xfrm>
              <a:custGeom>
                <a:avLst/>
                <a:gdLst>
                  <a:gd name="T0" fmla="*/ 55 w 271"/>
                  <a:gd name="T1" fmla="*/ 0 h 145"/>
                  <a:gd name="T2" fmla="*/ 59 w 271"/>
                  <a:gd name="T3" fmla="*/ 0 h 145"/>
                  <a:gd name="T4" fmla="*/ 79 w 271"/>
                  <a:gd name="T5" fmla="*/ 0 h 145"/>
                  <a:gd name="T6" fmla="*/ 101 w 271"/>
                  <a:gd name="T7" fmla="*/ 0 h 145"/>
                  <a:gd name="T8" fmla="*/ 123 w 271"/>
                  <a:gd name="T9" fmla="*/ 0 h 145"/>
                  <a:gd name="T10" fmla="*/ 135 w 271"/>
                  <a:gd name="T11" fmla="*/ 0 h 145"/>
                  <a:gd name="T12" fmla="*/ 79 w 271"/>
                  <a:gd name="T13" fmla="*/ 72 h 145"/>
                  <a:gd name="T14" fmla="*/ 59 w 271"/>
                  <a:gd name="T15" fmla="*/ 72 h 145"/>
                  <a:gd name="T16" fmla="*/ 38 w 271"/>
                  <a:gd name="T17" fmla="*/ 72 h 145"/>
                  <a:gd name="T18" fmla="*/ 16 w 271"/>
                  <a:gd name="T19" fmla="*/ 72 h 145"/>
                  <a:gd name="T20" fmla="*/ 0 w 271"/>
                  <a:gd name="T21" fmla="*/ 72 h 145"/>
                  <a:gd name="T22" fmla="*/ 55 w 271"/>
                  <a:gd name="T23" fmla="*/ 0 h 1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71" h="145">
                    <a:moveTo>
                      <a:pt x="111" y="0"/>
                    </a:moveTo>
                    <a:lnTo>
                      <a:pt x="119" y="0"/>
                    </a:lnTo>
                    <a:lnTo>
                      <a:pt x="159" y="0"/>
                    </a:lnTo>
                    <a:lnTo>
                      <a:pt x="203" y="0"/>
                    </a:lnTo>
                    <a:lnTo>
                      <a:pt x="246" y="0"/>
                    </a:lnTo>
                    <a:lnTo>
                      <a:pt x="271" y="0"/>
                    </a:lnTo>
                    <a:lnTo>
                      <a:pt x="159" y="145"/>
                    </a:lnTo>
                    <a:lnTo>
                      <a:pt x="119" y="145"/>
                    </a:lnTo>
                    <a:lnTo>
                      <a:pt x="76" y="145"/>
                    </a:lnTo>
                    <a:lnTo>
                      <a:pt x="32" y="145"/>
                    </a:lnTo>
                    <a:lnTo>
                      <a:pt x="0" y="145"/>
                    </a:lnTo>
                    <a:lnTo>
                      <a:pt x="111"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46" name="Freeform 1386"/>
              <p:cNvSpPr>
                <a:spLocks/>
              </p:cNvSpPr>
              <p:nvPr/>
            </p:nvSpPr>
            <p:spPr bwMode="auto">
              <a:xfrm>
                <a:off x="3573" y="1268"/>
                <a:ext cx="136" cy="72"/>
              </a:xfrm>
              <a:custGeom>
                <a:avLst/>
                <a:gdLst>
                  <a:gd name="T0" fmla="*/ 56 w 272"/>
                  <a:gd name="T1" fmla="*/ 0 h 145"/>
                  <a:gd name="T2" fmla="*/ 57 w 272"/>
                  <a:gd name="T3" fmla="*/ 0 h 145"/>
                  <a:gd name="T4" fmla="*/ 79 w 272"/>
                  <a:gd name="T5" fmla="*/ 0 h 145"/>
                  <a:gd name="T6" fmla="*/ 100 w 272"/>
                  <a:gd name="T7" fmla="*/ 0 h 145"/>
                  <a:gd name="T8" fmla="*/ 120 w 272"/>
                  <a:gd name="T9" fmla="*/ 0 h 145"/>
                  <a:gd name="T10" fmla="*/ 136 w 272"/>
                  <a:gd name="T11" fmla="*/ 0 h 145"/>
                  <a:gd name="T12" fmla="*/ 80 w 272"/>
                  <a:gd name="T13" fmla="*/ 72 h 145"/>
                  <a:gd name="T14" fmla="*/ 79 w 272"/>
                  <a:gd name="T15" fmla="*/ 72 h 145"/>
                  <a:gd name="T16" fmla="*/ 57 w 272"/>
                  <a:gd name="T17" fmla="*/ 72 h 145"/>
                  <a:gd name="T18" fmla="*/ 35 w 272"/>
                  <a:gd name="T19" fmla="*/ 72 h 145"/>
                  <a:gd name="T20" fmla="*/ 13 w 272"/>
                  <a:gd name="T21" fmla="*/ 72 h 145"/>
                  <a:gd name="T22" fmla="*/ 0 w 272"/>
                  <a:gd name="T23" fmla="*/ 72 h 145"/>
                  <a:gd name="T24" fmla="*/ 56 w 272"/>
                  <a:gd name="T25" fmla="*/ 0 h 1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2" h="145">
                    <a:moveTo>
                      <a:pt x="112" y="0"/>
                    </a:moveTo>
                    <a:lnTo>
                      <a:pt x="113" y="0"/>
                    </a:lnTo>
                    <a:lnTo>
                      <a:pt x="157" y="0"/>
                    </a:lnTo>
                    <a:lnTo>
                      <a:pt x="200" y="0"/>
                    </a:lnTo>
                    <a:lnTo>
                      <a:pt x="240" y="0"/>
                    </a:lnTo>
                    <a:lnTo>
                      <a:pt x="272" y="0"/>
                    </a:lnTo>
                    <a:lnTo>
                      <a:pt x="160" y="145"/>
                    </a:lnTo>
                    <a:lnTo>
                      <a:pt x="157" y="145"/>
                    </a:lnTo>
                    <a:lnTo>
                      <a:pt x="113" y="145"/>
                    </a:lnTo>
                    <a:lnTo>
                      <a:pt x="70" y="145"/>
                    </a:lnTo>
                    <a:lnTo>
                      <a:pt x="26" y="145"/>
                    </a:lnTo>
                    <a:lnTo>
                      <a:pt x="0" y="145"/>
                    </a:lnTo>
                    <a:lnTo>
                      <a:pt x="112"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47" name="Freeform 1387"/>
              <p:cNvSpPr>
                <a:spLocks/>
              </p:cNvSpPr>
              <p:nvPr/>
            </p:nvSpPr>
            <p:spPr bwMode="auto">
              <a:xfrm>
                <a:off x="3533" y="1268"/>
                <a:ext cx="136" cy="72"/>
              </a:xfrm>
              <a:custGeom>
                <a:avLst/>
                <a:gdLst>
                  <a:gd name="T0" fmla="*/ 56 w 271"/>
                  <a:gd name="T1" fmla="*/ 0 h 145"/>
                  <a:gd name="T2" fmla="*/ 75 w 271"/>
                  <a:gd name="T3" fmla="*/ 0 h 145"/>
                  <a:gd name="T4" fmla="*/ 96 w 271"/>
                  <a:gd name="T5" fmla="*/ 0 h 145"/>
                  <a:gd name="T6" fmla="*/ 118 w 271"/>
                  <a:gd name="T7" fmla="*/ 0 h 145"/>
                  <a:gd name="T8" fmla="*/ 136 w 271"/>
                  <a:gd name="T9" fmla="*/ 0 h 145"/>
                  <a:gd name="T10" fmla="*/ 80 w 271"/>
                  <a:gd name="T11" fmla="*/ 72 h 145"/>
                  <a:gd name="T12" fmla="*/ 75 w 271"/>
                  <a:gd name="T13" fmla="*/ 72 h 145"/>
                  <a:gd name="T14" fmla="*/ 53 w 271"/>
                  <a:gd name="T15" fmla="*/ 72 h 145"/>
                  <a:gd name="T16" fmla="*/ 33 w 271"/>
                  <a:gd name="T17" fmla="*/ 72 h 145"/>
                  <a:gd name="T18" fmla="*/ 11 w 271"/>
                  <a:gd name="T19" fmla="*/ 72 h 145"/>
                  <a:gd name="T20" fmla="*/ 0 w 271"/>
                  <a:gd name="T21" fmla="*/ 72 h 145"/>
                  <a:gd name="T22" fmla="*/ 56 w 271"/>
                  <a:gd name="T23" fmla="*/ 0 h 1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71" h="145">
                    <a:moveTo>
                      <a:pt x="112" y="0"/>
                    </a:moveTo>
                    <a:lnTo>
                      <a:pt x="149" y="0"/>
                    </a:lnTo>
                    <a:lnTo>
                      <a:pt x="192" y="0"/>
                    </a:lnTo>
                    <a:lnTo>
                      <a:pt x="236" y="0"/>
                    </a:lnTo>
                    <a:lnTo>
                      <a:pt x="271" y="0"/>
                    </a:lnTo>
                    <a:lnTo>
                      <a:pt x="160" y="145"/>
                    </a:lnTo>
                    <a:lnTo>
                      <a:pt x="149" y="145"/>
                    </a:lnTo>
                    <a:lnTo>
                      <a:pt x="105" y="145"/>
                    </a:lnTo>
                    <a:lnTo>
                      <a:pt x="65" y="145"/>
                    </a:lnTo>
                    <a:lnTo>
                      <a:pt x="22" y="145"/>
                    </a:lnTo>
                    <a:lnTo>
                      <a:pt x="0" y="145"/>
                    </a:lnTo>
                    <a:lnTo>
                      <a:pt x="112"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48" name="Freeform 1388"/>
              <p:cNvSpPr>
                <a:spLocks/>
              </p:cNvSpPr>
              <p:nvPr/>
            </p:nvSpPr>
            <p:spPr bwMode="auto">
              <a:xfrm>
                <a:off x="3494" y="1268"/>
                <a:ext cx="135" cy="72"/>
              </a:xfrm>
              <a:custGeom>
                <a:avLst/>
                <a:gdLst>
                  <a:gd name="T0" fmla="*/ 56 w 270"/>
                  <a:gd name="T1" fmla="*/ 1 h 145"/>
                  <a:gd name="T2" fmla="*/ 72 w 270"/>
                  <a:gd name="T3" fmla="*/ 0 h 145"/>
                  <a:gd name="T4" fmla="*/ 92 w 270"/>
                  <a:gd name="T5" fmla="*/ 0 h 145"/>
                  <a:gd name="T6" fmla="*/ 114 w 270"/>
                  <a:gd name="T7" fmla="*/ 0 h 145"/>
                  <a:gd name="T8" fmla="*/ 135 w 270"/>
                  <a:gd name="T9" fmla="*/ 0 h 145"/>
                  <a:gd name="T10" fmla="*/ 79 w 270"/>
                  <a:gd name="T11" fmla="*/ 72 h 145"/>
                  <a:gd name="T12" fmla="*/ 72 w 270"/>
                  <a:gd name="T13" fmla="*/ 72 h 145"/>
                  <a:gd name="T14" fmla="*/ 51 w 270"/>
                  <a:gd name="T15" fmla="*/ 72 h 145"/>
                  <a:gd name="T16" fmla="*/ 29 w 270"/>
                  <a:gd name="T17" fmla="*/ 72 h 145"/>
                  <a:gd name="T18" fmla="*/ 7 w 270"/>
                  <a:gd name="T19" fmla="*/ 72 h 145"/>
                  <a:gd name="T20" fmla="*/ 0 w 270"/>
                  <a:gd name="T21" fmla="*/ 72 h 145"/>
                  <a:gd name="T22" fmla="*/ 56 w 270"/>
                  <a:gd name="T23" fmla="*/ 1 h 1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70" h="145">
                    <a:moveTo>
                      <a:pt x="111" y="2"/>
                    </a:moveTo>
                    <a:lnTo>
                      <a:pt x="144" y="0"/>
                    </a:lnTo>
                    <a:lnTo>
                      <a:pt x="184" y="0"/>
                    </a:lnTo>
                    <a:lnTo>
                      <a:pt x="228" y="0"/>
                    </a:lnTo>
                    <a:lnTo>
                      <a:pt x="270" y="0"/>
                    </a:lnTo>
                    <a:lnTo>
                      <a:pt x="158" y="145"/>
                    </a:lnTo>
                    <a:lnTo>
                      <a:pt x="144" y="145"/>
                    </a:lnTo>
                    <a:lnTo>
                      <a:pt x="101" y="145"/>
                    </a:lnTo>
                    <a:lnTo>
                      <a:pt x="57" y="145"/>
                    </a:lnTo>
                    <a:lnTo>
                      <a:pt x="14" y="145"/>
                    </a:lnTo>
                    <a:lnTo>
                      <a:pt x="0" y="145"/>
                    </a:lnTo>
                    <a:lnTo>
                      <a:pt x="111" y="2"/>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49" name="Freeform 1389"/>
              <p:cNvSpPr>
                <a:spLocks/>
              </p:cNvSpPr>
              <p:nvPr/>
            </p:nvSpPr>
            <p:spPr bwMode="auto">
              <a:xfrm>
                <a:off x="3454" y="1268"/>
                <a:ext cx="135" cy="72"/>
              </a:xfrm>
              <a:custGeom>
                <a:avLst/>
                <a:gdLst>
                  <a:gd name="T0" fmla="*/ 55 w 271"/>
                  <a:gd name="T1" fmla="*/ 2 h 145"/>
                  <a:gd name="T2" fmla="*/ 68 w 271"/>
                  <a:gd name="T3" fmla="*/ 2 h 145"/>
                  <a:gd name="T4" fmla="*/ 90 w 271"/>
                  <a:gd name="T5" fmla="*/ 2 h 145"/>
                  <a:gd name="T6" fmla="*/ 112 w 271"/>
                  <a:gd name="T7" fmla="*/ 0 h 145"/>
                  <a:gd name="T8" fmla="*/ 132 w 271"/>
                  <a:gd name="T9" fmla="*/ 0 h 145"/>
                  <a:gd name="T10" fmla="*/ 135 w 271"/>
                  <a:gd name="T11" fmla="*/ 0 h 145"/>
                  <a:gd name="T12" fmla="*/ 79 w 271"/>
                  <a:gd name="T13" fmla="*/ 72 h 145"/>
                  <a:gd name="T14" fmla="*/ 68 w 271"/>
                  <a:gd name="T15" fmla="*/ 72 h 145"/>
                  <a:gd name="T16" fmla="*/ 47 w 271"/>
                  <a:gd name="T17" fmla="*/ 72 h 145"/>
                  <a:gd name="T18" fmla="*/ 25 w 271"/>
                  <a:gd name="T19" fmla="*/ 72 h 145"/>
                  <a:gd name="T20" fmla="*/ 5 w 271"/>
                  <a:gd name="T21" fmla="*/ 72 h 145"/>
                  <a:gd name="T22" fmla="*/ 0 w 271"/>
                  <a:gd name="T23" fmla="*/ 72 h 145"/>
                  <a:gd name="T24" fmla="*/ 55 w 271"/>
                  <a:gd name="T25" fmla="*/ 2 h 1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1" h="145">
                    <a:moveTo>
                      <a:pt x="111" y="4"/>
                    </a:moveTo>
                    <a:lnTo>
                      <a:pt x="137" y="4"/>
                    </a:lnTo>
                    <a:lnTo>
                      <a:pt x="181" y="4"/>
                    </a:lnTo>
                    <a:lnTo>
                      <a:pt x="224" y="0"/>
                    </a:lnTo>
                    <a:lnTo>
                      <a:pt x="264" y="0"/>
                    </a:lnTo>
                    <a:lnTo>
                      <a:pt x="271" y="0"/>
                    </a:lnTo>
                    <a:lnTo>
                      <a:pt x="159" y="145"/>
                    </a:lnTo>
                    <a:lnTo>
                      <a:pt x="137" y="145"/>
                    </a:lnTo>
                    <a:lnTo>
                      <a:pt x="94" y="145"/>
                    </a:lnTo>
                    <a:lnTo>
                      <a:pt x="50" y="145"/>
                    </a:lnTo>
                    <a:lnTo>
                      <a:pt x="10" y="145"/>
                    </a:lnTo>
                    <a:lnTo>
                      <a:pt x="0" y="145"/>
                    </a:lnTo>
                    <a:lnTo>
                      <a:pt x="111" y="4"/>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50" name="Freeform 1390"/>
              <p:cNvSpPr>
                <a:spLocks/>
              </p:cNvSpPr>
              <p:nvPr/>
            </p:nvSpPr>
            <p:spPr bwMode="auto">
              <a:xfrm>
                <a:off x="3415" y="1268"/>
                <a:ext cx="134" cy="72"/>
              </a:xfrm>
              <a:custGeom>
                <a:avLst/>
                <a:gdLst>
                  <a:gd name="T0" fmla="*/ 54 w 269"/>
                  <a:gd name="T1" fmla="*/ 1 h 143"/>
                  <a:gd name="T2" fmla="*/ 64 w 269"/>
                  <a:gd name="T3" fmla="*/ 1 h 143"/>
                  <a:gd name="T4" fmla="*/ 86 w 269"/>
                  <a:gd name="T5" fmla="*/ 1 h 143"/>
                  <a:gd name="T6" fmla="*/ 107 w 269"/>
                  <a:gd name="T7" fmla="*/ 1 h 143"/>
                  <a:gd name="T8" fmla="*/ 129 w 269"/>
                  <a:gd name="T9" fmla="*/ 1 h 143"/>
                  <a:gd name="T10" fmla="*/ 134 w 269"/>
                  <a:gd name="T11" fmla="*/ 0 h 143"/>
                  <a:gd name="T12" fmla="*/ 79 w 269"/>
                  <a:gd name="T13" fmla="*/ 72 h 143"/>
                  <a:gd name="T14" fmla="*/ 64 w 269"/>
                  <a:gd name="T15" fmla="*/ 72 h 143"/>
                  <a:gd name="T16" fmla="*/ 44 w 269"/>
                  <a:gd name="T17" fmla="*/ 72 h 143"/>
                  <a:gd name="T18" fmla="*/ 22 w 269"/>
                  <a:gd name="T19" fmla="*/ 72 h 143"/>
                  <a:gd name="T20" fmla="*/ 0 w 269"/>
                  <a:gd name="T21" fmla="*/ 72 h 143"/>
                  <a:gd name="T22" fmla="*/ 0 w 269"/>
                  <a:gd name="T23" fmla="*/ 72 h 143"/>
                  <a:gd name="T24" fmla="*/ 54 w 269"/>
                  <a:gd name="T25" fmla="*/ 1 h 1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9" h="143">
                    <a:moveTo>
                      <a:pt x="108" y="2"/>
                    </a:moveTo>
                    <a:lnTo>
                      <a:pt x="128" y="2"/>
                    </a:lnTo>
                    <a:lnTo>
                      <a:pt x="172" y="2"/>
                    </a:lnTo>
                    <a:lnTo>
                      <a:pt x="215" y="2"/>
                    </a:lnTo>
                    <a:lnTo>
                      <a:pt x="259" y="2"/>
                    </a:lnTo>
                    <a:lnTo>
                      <a:pt x="269" y="0"/>
                    </a:lnTo>
                    <a:lnTo>
                      <a:pt x="158" y="143"/>
                    </a:lnTo>
                    <a:lnTo>
                      <a:pt x="128" y="143"/>
                    </a:lnTo>
                    <a:lnTo>
                      <a:pt x="88" y="143"/>
                    </a:lnTo>
                    <a:lnTo>
                      <a:pt x="45" y="143"/>
                    </a:lnTo>
                    <a:lnTo>
                      <a:pt x="1" y="143"/>
                    </a:lnTo>
                    <a:lnTo>
                      <a:pt x="0" y="143"/>
                    </a:lnTo>
                    <a:lnTo>
                      <a:pt x="108" y="2"/>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51" name="Freeform 1391"/>
              <p:cNvSpPr>
                <a:spLocks/>
              </p:cNvSpPr>
              <p:nvPr/>
            </p:nvSpPr>
            <p:spPr bwMode="auto">
              <a:xfrm>
                <a:off x="3375" y="1269"/>
                <a:ext cx="134" cy="71"/>
              </a:xfrm>
              <a:custGeom>
                <a:avLst/>
                <a:gdLst>
                  <a:gd name="T0" fmla="*/ 54 w 270"/>
                  <a:gd name="T1" fmla="*/ 0 h 141"/>
                  <a:gd name="T2" fmla="*/ 63 w 270"/>
                  <a:gd name="T3" fmla="*/ 0 h 141"/>
                  <a:gd name="T4" fmla="*/ 84 w 270"/>
                  <a:gd name="T5" fmla="*/ 0 h 141"/>
                  <a:gd name="T6" fmla="*/ 104 w 270"/>
                  <a:gd name="T7" fmla="*/ 0 h 141"/>
                  <a:gd name="T8" fmla="*/ 126 w 270"/>
                  <a:gd name="T9" fmla="*/ 0 h 141"/>
                  <a:gd name="T10" fmla="*/ 134 w 270"/>
                  <a:gd name="T11" fmla="*/ 0 h 141"/>
                  <a:gd name="T12" fmla="*/ 79 w 270"/>
                  <a:gd name="T13" fmla="*/ 71 h 141"/>
                  <a:gd name="T14" fmla="*/ 63 w 270"/>
                  <a:gd name="T15" fmla="*/ 71 h 141"/>
                  <a:gd name="T16" fmla="*/ 41 w 270"/>
                  <a:gd name="T17" fmla="*/ 71 h 141"/>
                  <a:gd name="T18" fmla="*/ 19 w 270"/>
                  <a:gd name="T19" fmla="*/ 71 h 141"/>
                  <a:gd name="T20" fmla="*/ 0 w 270"/>
                  <a:gd name="T21" fmla="*/ 71 h 141"/>
                  <a:gd name="T22" fmla="*/ 54 w 270"/>
                  <a:gd name="T23" fmla="*/ 0 h 1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70" h="141">
                    <a:moveTo>
                      <a:pt x="109" y="0"/>
                    </a:moveTo>
                    <a:lnTo>
                      <a:pt x="126" y="0"/>
                    </a:lnTo>
                    <a:lnTo>
                      <a:pt x="169" y="0"/>
                    </a:lnTo>
                    <a:lnTo>
                      <a:pt x="209" y="0"/>
                    </a:lnTo>
                    <a:lnTo>
                      <a:pt x="253" y="0"/>
                    </a:lnTo>
                    <a:lnTo>
                      <a:pt x="270" y="0"/>
                    </a:lnTo>
                    <a:lnTo>
                      <a:pt x="159" y="141"/>
                    </a:lnTo>
                    <a:lnTo>
                      <a:pt x="126" y="141"/>
                    </a:lnTo>
                    <a:lnTo>
                      <a:pt x="82" y="141"/>
                    </a:lnTo>
                    <a:lnTo>
                      <a:pt x="39" y="141"/>
                    </a:lnTo>
                    <a:lnTo>
                      <a:pt x="0" y="141"/>
                    </a:lnTo>
                    <a:lnTo>
                      <a:pt x="109"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52" name="Freeform 1392"/>
              <p:cNvSpPr>
                <a:spLocks/>
              </p:cNvSpPr>
              <p:nvPr/>
            </p:nvSpPr>
            <p:spPr bwMode="auto">
              <a:xfrm>
                <a:off x="3335" y="1269"/>
                <a:ext cx="134" cy="71"/>
              </a:xfrm>
              <a:custGeom>
                <a:avLst/>
                <a:gdLst>
                  <a:gd name="T0" fmla="*/ 55 w 269"/>
                  <a:gd name="T1" fmla="*/ 0 h 141"/>
                  <a:gd name="T2" fmla="*/ 59 w 269"/>
                  <a:gd name="T3" fmla="*/ 0 h 141"/>
                  <a:gd name="T4" fmla="*/ 81 w 269"/>
                  <a:gd name="T5" fmla="*/ 0 h 141"/>
                  <a:gd name="T6" fmla="*/ 103 w 269"/>
                  <a:gd name="T7" fmla="*/ 0 h 141"/>
                  <a:gd name="T8" fmla="*/ 124 w 269"/>
                  <a:gd name="T9" fmla="*/ 0 h 141"/>
                  <a:gd name="T10" fmla="*/ 134 w 269"/>
                  <a:gd name="T11" fmla="*/ 0 h 141"/>
                  <a:gd name="T12" fmla="*/ 80 w 269"/>
                  <a:gd name="T13" fmla="*/ 71 h 141"/>
                  <a:gd name="T14" fmla="*/ 59 w 269"/>
                  <a:gd name="T15" fmla="*/ 71 h 141"/>
                  <a:gd name="T16" fmla="*/ 37 w 269"/>
                  <a:gd name="T17" fmla="*/ 71 h 141"/>
                  <a:gd name="T18" fmla="*/ 17 w 269"/>
                  <a:gd name="T19" fmla="*/ 71 h 141"/>
                  <a:gd name="T20" fmla="*/ 0 w 269"/>
                  <a:gd name="T21" fmla="*/ 71 h 141"/>
                  <a:gd name="T22" fmla="*/ 55 w 269"/>
                  <a:gd name="T23" fmla="*/ 0 h 1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9" h="141">
                    <a:moveTo>
                      <a:pt x="111" y="0"/>
                    </a:moveTo>
                    <a:lnTo>
                      <a:pt x="119" y="0"/>
                    </a:lnTo>
                    <a:lnTo>
                      <a:pt x="162" y="0"/>
                    </a:lnTo>
                    <a:lnTo>
                      <a:pt x="206" y="0"/>
                    </a:lnTo>
                    <a:lnTo>
                      <a:pt x="249" y="0"/>
                    </a:lnTo>
                    <a:lnTo>
                      <a:pt x="269" y="0"/>
                    </a:lnTo>
                    <a:lnTo>
                      <a:pt x="161" y="141"/>
                    </a:lnTo>
                    <a:lnTo>
                      <a:pt x="119" y="141"/>
                    </a:lnTo>
                    <a:lnTo>
                      <a:pt x="75" y="141"/>
                    </a:lnTo>
                    <a:lnTo>
                      <a:pt x="35" y="141"/>
                    </a:lnTo>
                    <a:lnTo>
                      <a:pt x="0" y="141"/>
                    </a:lnTo>
                    <a:lnTo>
                      <a:pt x="111"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53" name="Freeform 1393"/>
              <p:cNvSpPr>
                <a:spLocks/>
              </p:cNvSpPr>
              <p:nvPr/>
            </p:nvSpPr>
            <p:spPr bwMode="auto">
              <a:xfrm>
                <a:off x="3295" y="1269"/>
                <a:ext cx="134" cy="71"/>
              </a:xfrm>
              <a:custGeom>
                <a:avLst/>
                <a:gdLst>
                  <a:gd name="T0" fmla="*/ 55 w 269"/>
                  <a:gd name="T1" fmla="*/ 0 h 141"/>
                  <a:gd name="T2" fmla="*/ 57 w 269"/>
                  <a:gd name="T3" fmla="*/ 0 h 141"/>
                  <a:gd name="T4" fmla="*/ 77 w 269"/>
                  <a:gd name="T5" fmla="*/ 0 h 141"/>
                  <a:gd name="T6" fmla="*/ 99 w 269"/>
                  <a:gd name="T7" fmla="*/ 0 h 141"/>
                  <a:gd name="T8" fmla="*/ 121 w 269"/>
                  <a:gd name="T9" fmla="*/ 0 h 141"/>
                  <a:gd name="T10" fmla="*/ 134 w 269"/>
                  <a:gd name="T11" fmla="*/ 0 h 141"/>
                  <a:gd name="T12" fmla="*/ 80 w 269"/>
                  <a:gd name="T13" fmla="*/ 71 h 141"/>
                  <a:gd name="T14" fmla="*/ 77 w 269"/>
                  <a:gd name="T15" fmla="*/ 71 h 141"/>
                  <a:gd name="T16" fmla="*/ 57 w 269"/>
                  <a:gd name="T17" fmla="*/ 71 h 141"/>
                  <a:gd name="T18" fmla="*/ 36 w 269"/>
                  <a:gd name="T19" fmla="*/ 71 h 141"/>
                  <a:gd name="T20" fmla="*/ 14 w 269"/>
                  <a:gd name="T21" fmla="*/ 71 h 141"/>
                  <a:gd name="T22" fmla="*/ 0 w 269"/>
                  <a:gd name="T23" fmla="*/ 71 h 141"/>
                  <a:gd name="T24" fmla="*/ 55 w 269"/>
                  <a:gd name="T25" fmla="*/ 0 h 1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9" h="141">
                    <a:moveTo>
                      <a:pt x="110" y="0"/>
                    </a:moveTo>
                    <a:lnTo>
                      <a:pt x="115" y="0"/>
                    </a:lnTo>
                    <a:lnTo>
                      <a:pt x="155" y="0"/>
                    </a:lnTo>
                    <a:lnTo>
                      <a:pt x="199" y="0"/>
                    </a:lnTo>
                    <a:lnTo>
                      <a:pt x="242" y="0"/>
                    </a:lnTo>
                    <a:lnTo>
                      <a:pt x="269" y="0"/>
                    </a:lnTo>
                    <a:lnTo>
                      <a:pt x="160" y="141"/>
                    </a:lnTo>
                    <a:lnTo>
                      <a:pt x="155" y="141"/>
                    </a:lnTo>
                    <a:lnTo>
                      <a:pt x="115" y="141"/>
                    </a:lnTo>
                    <a:lnTo>
                      <a:pt x="72" y="141"/>
                    </a:lnTo>
                    <a:lnTo>
                      <a:pt x="28" y="141"/>
                    </a:lnTo>
                    <a:lnTo>
                      <a:pt x="0" y="141"/>
                    </a:lnTo>
                    <a:lnTo>
                      <a:pt x="110"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54" name="Freeform 1394"/>
              <p:cNvSpPr>
                <a:spLocks/>
              </p:cNvSpPr>
              <p:nvPr/>
            </p:nvSpPr>
            <p:spPr bwMode="auto">
              <a:xfrm>
                <a:off x="3255" y="1269"/>
                <a:ext cx="135" cy="71"/>
              </a:xfrm>
              <a:custGeom>
                <a:avLst/>
                <a:gdLst>
                  <a:gd name="T0" fmla="*/ 55 w 270"/>
                  <a:gd name="T1" fmla="*/ 0 h 141"/>
                  <a:gd name="T2" fmla="*/ 76 w 270"/>
                  <a:gd name="T3" fmla="*/ 0 h 141"/>
                  <a:gd name="T4" fmla="*/ 97 w 270"/>
                  <a:gd name="T5" fmla="*/ 0 h 141"/>
                  <a:gd name="T6" fmla="*/ 117 w 270"/>
                  <a:gd name="T7" fmla="*/ 0 h 141"/>
                  <a:gd name="T8" fmla="*/ 135 w 270"/>
                  <a:gd name="T9" fmla="*/ 0 h 141"/>
                  <a:gd name="T10" fmla="*/ 80 w 270"/>
                  <a:gd name="T11" fmla="*/ 71 h 141"/>
                  <a:gd name="T12" fmla="*/ 76 w 270"/>
                  <a:gd name="T13" fmla="*/ 71 h 141"/>
                  <a:gd name="T14" fmla="*/ 54 w 270"/>
                  <a:gd name="T15" fmla="*/ 71 h 141"/>
                  <a:gd name="T16" fmla="*/ 32 w 270"/>
                  <a:gd name="T17" fmla="*/ 71 h 141"/>
                  <a:gd name="T18" fmla="*/ 11 w 270"/>
                  <a:gd name="T19" fmla="*/ 71 h 141"/>
                  <a:gd name="T20" fmla="*/ 0 w 270"/>
                  <a:gd name="T21" fmla="*/ 71 h 141"/>
                  <a:gd name="T22" fmla="*/ 55 w 270"/>
                  <a:gd name="T23" fmla="*/ 0 h 1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70" h="141">
                    <a:moveTo>
                      <a:pt x="109" y="0"/>
                    </a:moveTo>
                    <a:lnTo>
                      <a:pt x="151" y="0"/>
                    </a:lnTo>
                    <a:lnTo>
                      <a:pt x="194" y="0"/>
                    </a:lnTo>
                    <a:lnTo>
                      <a:pt x="234" y="0"/>
                    </a:lnTo>
                    <a:lnTo>
                      <a:pt x="270" y="0"/>
                    </a:lnTo>
                    <a:lnTo>
                      <a:pt x="159" y="141"/>
                    </a:lnTo>
                    <a:lnTo>
                      <a:pt x="151" y="141"/>
                    </a:lnTo>
                    <a:lnTo>
                      <a:pt x="107" y="141"/>
                    </a:lnTo>
                    <a:lnTo>
                      <a:pt x="64" y="141"/>
                    </a:lnTo>
                    <a:lnTo>
                      <a:pt x="21" y="141"/>
                    </a:lnTo>
                    <a:lnTo>
                      <a:pt x="0" y="141"/>
                    </a:lnTo>
                    <a:lnTo>
                      <a:pt x="109"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55" name="Freeform 1395"/>
              <p:cNvSpPr>
                <a:spLocks/>
              </p:cNvSpPr>
              <p:nvPr/>
            </p:nvSpPr>
            <p:spPr bwMode="auto">
              <a:xfrm>
                <a:off x="3224" y="1269"/>
                <a:ext cx="126" cy="71"/>
              </a:xfrm>
              <a:custGeom>
                <a:avLst/>
                <a:gdLst>
                  <a:gd name="T0" fmla="*/ 45 w 250"/>
                  <a:gd name="T1" fmla="*/ 0 h 141"/>
                  <a:gd name="T2" fmla="*/ 63 w 250"/>
                  <a:gd name="T3" fmla="*/ 0 h 141"/>
                  <a:gd name="T4" fmla="*/ 85 w 250"/>
                  <a:gd name="T5" fmla="*/ 0 h 141"/>
                  <a:gd name="T6" fmla="*/ 107 w 250"/>
                  <a:gd name="T7" fmla="*/ 0 h 141"/>
                  <a:gd name="T8" fmla="*/ 126 w 250"/>
                  <a:gd name="T9" fmla="*/ 0 h 141"/>
                  <a:gd name="T10" fmla="*/ 71 w 250"/>
                  <a:gd name="T11" fmla="*/ 71 h 141"/>
                  <a:gd name="T12" fmla="*/ 63 w 250"/>
                  <a:gd name="T13" fmla="*/ 71 h 141"/>
                  <a:gd name="T14" fmla="*/ 41 w 250"/>
                  <a:gd name="T15" fmla="*/ 71 h 141"/>
                  <a:gd name="T16" fmla="*/ 11 w 250"/>
                  <a:gd name="T17" fmla="*/ 71 h 141"/>
                  <a:gd name="T18" fmla="*/ 0 w 250"/>
                  <a:gd name="T19" fmla="*/ 58 h 141"/>
                  <a:gd name="T20" fmla="*/ 45 w 250"/>
                  <a:gd name="T21" fmla="*/ 0 h 14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50" h="141">
                    <a:moveTo>
                      <a:pt x="90" y="0"/>
                    </a:moveTo>
                    <a:lnTo>
                      <a:pt x="125" y="0"/>
                    </a:lnTo>
                    <a:lnTo>
                      <a:pt x="168" y="0"/>
                    </a:lnTo>
                    <a:lnTo>
                      <a:pt x="212" y="0"/>
                    </a:lnTo>
                    <a:lnTo>
                      <a:pt x="250" y="0"/>
                    </a:lnTo>
                    <a:lnTo>
                      <a:pt x="140" y="141"/>
                    </a:lnTo>
                    <a:lnTo>
                      <a:pt x="125" y="141"/>
                    </a:lnTo>
                    <a:lnTo>
                      <a:pt x="82" y="141"/>
                    </a:lnTo>
                    <a:lnTo>
                      <a:pt x="21" y="141"/>
                    </a:lnTo>
                    <a:lnTo>
                      <a:pt x="0" y="115"/>
                    </a:lnTo>
                    <a:lnTo>
                      <a:pt x="90"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56" name="Freeform 1396"/>
              <p:cNvSpPr>
                <a:spLocks/>
              </p:cNvSpPr>
              <p:nvPr/>
            </p:nvSpPr>
            <p:spPr bwMode="auto">
              <a:xfrm>
                <a:off x="3203" y="1269"/>
                <a:ext cx="107" cy="71"/>
              </a:xfrm>
              <a:custGeom>
                <a:avLst/>
                <a:gdLst>
                  <a:gd name="T0" fmla="*/ 28 w 214"/>
                  <a:gd name="T1" fmla="*/ 0 h 141"/>
                  <a:gd name="T2" fmla="*/ 43 w 214"/>
                  <a:gd name="T3" fmla="*/ 0 h 141"/>
                  <a:gd name="T4" fmla="*/ 63 w 214"/>
                  <a:gd name="T5" fmla="*/ 0 h 141"/>
                  <a:gd name="T6" fmla="*/ 85 w 214"/>
                  <a:gd name="T7" fmla="*/ 0 h 141"/>
                  <a:gd name="T8" fmla="*/ 106 w 214"/>
                  <a:gd name="T9" fmla="*/ 0 h 141"/>
                  <a:gd name="T10" fmla="*/ 107 w 214"/>
                  <a:gd name="T11" fmla="*/ 0 h 141"/>
                  <a:gd name="T12" fmla="*/ 53 w 214"/>
                  <a:gd name="T13" fmla="*/ 71 h 141"/>
                  <a:gd name="T14" fmla="*/ 33 w 214"/>
                  <a:gd name="T15" fmla="*/ 71 h 141"/>
                  <a:gd name="T16" fmla="*/ 0 w 214"/>
                  <a:gd name="T17" fmla="*/ 34 h 141"/>
                  <a:gd name="T18" fmla="*/ 28 w 214"/>
                  <a:gd name="T19" fmla="*/ 0 h 1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4" h="141">
                    <a:moveTo>
                      <a:pt x="55" y="0"/>
                    </a:moveTo>
                    <a:lnTo>
                      <a:pt x="85" y="0"/>
                    </a:lnTo>
                    <a:lnTo>
                      <a:pt x="126" y="0"/>
                    </a:lnTo>
                    <a:lnTo>
                      <a:pt x="169" y="0"/>
                    </a:lnTo>
                    <a:lnTo>
                      <a:pt x="212" y="0"/>
                    </a:lnTo>
                    <a:lnTo>
                      <a:pt x="214" y="0"/>
                    </a:lnTo>
                    <a:lnTo>
                      <a:pt x="105" y="141"/>
                    </a:lnTo>
                    <a:lnTo>
                      <a:pt x="65" y="141"/>
                    </a:lnTo>
                    <a:lnTo>
                      <a:pt x="0" y="68"/>
                    </a:lnTo>
                    <a:lnTo>
                      <a:pt x="55"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57" name="Freeform 1397"/>
              <p:cNvSpPr>
                <a:spLocks/>
              </p:cNvSpPr>
              <p:nvPr/>
            </p:nvSpPr>
            <p:spPr bwMode="auto">
              <a:xfrm>
                <a:off x="3202" y="1269"/>
                <a:ext cx="67" cy="58"/>
              </a:xfrm>
              <a:custGeom>
                <a:avLst/>
                <a:gdLst>
                  <a:gd name="T0" fmla="*/ 0 w 135"/>
                  <a:gd name="T1" fmla="*/ 34 h 115"/>
                  <a:gd name="T2" fmla="*/ 0 w 135"/>
                  <a:gd name="T3" fmla="*/ 0 h 115"/>
                  <a:gd name="T4" fmla="*/ 21 w 135"/>
                  <a:gd name="T5" fmla="*/ 0 h 115"/>
                  <a:gd name="T6" fmla="*/ 43 w 135"/>
                  <a:gd name="T7" fmla="*/ 0 h 115"/>
                  <a:gd name="T8" fmla="*/ 63 w 135"/>
                  <a:gd name="T9" fmla="*/ 0 h 115"/>
                  <a:gd name="T10" fmla="*/ 67 w 135"/>
                  <a:gd name="T11" fmla="*/ 0 h 115"/>
                  <a:gd name="T12" fmla="*/ 22 w 135"/>
                  <a:gd name="T13" fmla="*/ 58 h 115"/>
                  <a:gd name="T14" fmla="*/ 0 w 135"/>
                  <a:gd name="T15" fmla="*/ 34 h 11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5" h="115">
                    <a:moveTo>
                      <a:pt x="0" y="68"/>
                    </a:moveTo>
                    <a:lnTo>
                      <a:pt x="0" y="0"/>
                    </a:lnTo>
                    <a:lnTo>
                      <a:pt x="43" y="0"/>
                    </a:lnTo>
                    <a:lnTo>
                      <a:pt x="86" y="0"/>
                    </a:lnTo>
                    <a:lnTo>
                      <a:pt x="127" y="0"/>
                    </a:lnTo>
                    <a:lnTo>
                      <a:pt x="135" y="0"/>
                    </a:lnTo>
                    <a:lnTo>
                      <a:pt x="45" y="115"/>
                    </a:lnTo>
                    <a:lnTo>
                      <a:pt x="0" y="68"/>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58" name="Freeform 1398"/>
              <p:cNvSpPr>
                <a:spLocks/>
              </p:cNvSpPr>
              <p:nvPr/>
            </p:nvSpPr>
            <p:spPr bwMode="auto">
              <a:xfrm>
                <a:off x="3202" y="1269"/>
                <a:ext cx="28" cy="35"/>
              </a:xfrm>
              <a:custGeom>
                <a:avLst/>
                <a:gdLst>
                  <a:gd name="T0" fmla="*/ 0 w 56"/>
                  <a:gd name="T1" fmla="*/ 35 h 68"/>
                  <a:gd name="T2" fmla="*/ 0 w 56"/>
                  <a:gd name="T3" fmla="*/ 0 h 68"/>
                  <a:gd name="T4" fmla="*/ 22 w 56"/>
                  <a:gd name="T5" fmla="*/ 0 h 68"/>
                  <a:gd name="T6" fmla="*/ 28 w 56"/>
                  <a:gd name="T7" fmla="*/ 0 h 68"/>
                  <a:gd name="T8" fmla="*/ 1 w 56"/>
                  <a:gd name="T9" fmla="*/ 35 h 68"/>
                  <a:gd name="T10" fmla="*/ 0 w 56"/>
                  <a:gd name="T11" fmla="*/ 35 h 6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6" h="68">
                    <a:moveTo>
                      <a:pt x="0" y="68"/>
                    </a:moveTo>
                    <a:lnTo>
                      <a:pt x="0" y="0"/>
                    </a:lnTo>
                    <a:lnTo>
                      <a:pt x="43" y="0"/>
                    </a:lnTo>
                    <a:lnTo>
                      <a:pt x="56" y="0"/>
                    </a:lnTo>
                    <a:lnTo>
                      <a:pt x="1" y="68"/>
                    </a:lnTo>
                    <a:lnTo>
                      <a:pt x="0" y="68"/>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59" name="Freeform 1399"/>
              <p:cNvSpPr>
                <a:spLocks/>
              </p:cNvSpPr>
              <p:nvPr/>
            </p:nvSpPr>
            <p:spPr bwMode="auto">
              <a:xfrm>
                <a:off x="3198" y="1265"/>
                <a:ext cx="3" cy="9"/>
              </a:xfrm>
              <a:custGeom>
                <a:avLst/>
                <a:gdLst>
                  <a:gd name="T0" fmla="*/ 3 w 7"/>
                  <a:gd name="T1" fmla="*/ 0 h 18"/>
                  <a:gd name="T2" fmla="*/ 1 w 7"/>
                  <a:gd name="T3" fmla="*/ 2 h 18"/>
                  <a:gd name="T4" fmla="*/ 0 w 7"/>
                  <a:gd name="T5" fmla="*/ 5 h 18"/>
                  <a:gd name="T6" fmla="*/ 1 w 7"/>
                  <a:gd name="T7" fmla="*/ 7 h 18"/>
                  <a:gd name="T8" fmla="*/ 3 w 7"/>
                  <a:gd name="T9" fmla="*/ 9 h 18"/>
                  <a:gd name="T10" fmla="*/ 3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7" y="0"/>
                    </a:moveTo>
                    <a:lnTo>
                      <a:pt x="2" y="3"/>
                    </a:lnTo>
                    <a:lnTo>
                      <a:pt x="0" y="9"/>
                    </a:lnTo>
                    <a:lnTo>
                      <a:pt x="2" y="14"/>
                    </a:lnTo>
                    <a:lnTo>
                      <a:pt x="7" y="18"/>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60" name="Freeform 1400"/>
              <p:cNvSpPr>
                <a:spLocks/>
              </p:cNvSpPr>
              <p:nvPr/>
            </p:nvSpPr>
            <p:spPr bwMode="auto">
              <a:xfrm>
                <a:off x="3201" y="1265"/>
                <a:ext cx="25" cy="9"/>
              </a:xfrm>
              <a:custGeom>
                <a:avLst/>
                <a:gdLst>
                  <a:gd name="T0" fmla="*/ 22 w 50"/>
                  <a:gd name="T1" fmla="*/ 0 h 18"/>
                  <a:gd name="T2" fmla="*/ 22 w 50"/>
                  <a:gd name="T3" fmla="*/ 0 h 18"/>
                  <a:gd name="T4" fmla="*/ 0 w 50"/>
                  <a:gd name="T5" fmla="*/ 0 h 18"/>
                  <a:gd name="T6" fmla="*/ 0 w 50"/>
                  <a:gd name="T7" fmla="*/ 9 h 18"/>
                  <a:gd name="T8" fmla="*/ 22 w 50"/>
                  <a:gd name="T9" fmla="*/ 9 h 18"/>
                  <a:gd name="T10" fmla="*/ 22 w 50"/>
                  <a:gd name="T11" fmla="*/ 9 h 18"/>
                  <a:gd name="T12" fmla="*/ 22 w 50"/>
                  <a:gd name="T13" fmla="*/ 9 h 18"/>
                  <a:gd name="T14" fmla="*/ 24 w 50"/>
                  <a:gd name="T15" fmla="*/ 7 h 18"/>
                  <a:gd name="T16" fmla="*/ 25 w 50"/>
                  <a:gd name="T17" fmla="*/ 5 h 18"/>
                  <a:gd name="T18" fmla="*/ 24 w 50"/>
                  <a:gd name="T19" fmla="*/ 2 h 18"/>
                  <a:gd name="T20" fmla="*/ 22 w 5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 h="18">
                    <a:moveTo>
                      <a:pt x="43" y="0"/>
                    </a:moveTo>
                    <a:lnTo>
                      <a:pt x="43" y="0"/>
                    </a:lnTo>
                    <a:lnTo>
                      <a:pt x="0" y="0"/>
                    </a:lnTo>
                    <a:lnTo>
                      <a:pt x="0" y="18"/>
                    </a:lnTo>
                    <a:lnTo>
                      <a:pt x="43" y="18"/>
                    </a:lnTo>
                    <a:lnTo>
                      <a:pt x="48" y="14"/>
                    </a:lnTo>
                    <a:lnTo>
                      <a:pt x="50" y="9"/>
                    </a:lnTo>
                    <a:lnTo>
                      <a:pt x="48" y="3"/>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61" name="Freeform 1401"/>
              <p:cNvSpPr>
                <a:spLocks/>
              </p:cNvSpPr>
              <p:nvPr/>
            </p:nvSpPr>
            <p:spPr bwMode="auto">
              <a:xfrm>
                <a:off x="3223" y="1265"/>
                <a:ext cx="25" cy="9"/>
              </a:xfrm>
              <a:custGeom>
                <a:avLst/>
                <a:gdLst>
                  <a:gd name="T0" fmla="*/ 22 w 50"/>
                  <a:gd name="T1" fmla="*/ 0 h 18"/>
                  <a:gd name="T2" fmla="*/ 22 w 50"/>
                  <a:gd name="T3" fmla="*/ 0 h 18"/>
                  <a:gd name="T4" fmla="*/ 0 w 50"/>
                  <a:gd name="T5" fmla="*/ 0 h 18"/>
                  <a:gd name="T6" fmla="*/ 0 w 50"/>
                  <a:gd name="T7" fmla="*/ 9 h 18"/>
                  <a:gd name="T8" fmla="*/ 22 w 50"/>
                  <a:gd name="T9" fmla="*/ 9 h 18"/>
                  <a:gd name="T10" fmla="*/ 22 w 50"/>
                  <a:gd name="T11" fmla="*/ 9 h 18"/>
                  <a:gd name="T12" fmla="*/ 22 w 50"/>
                  <a:gd name="T13" fmla="*/ 9 h 18"/>
                  <a:gd name="T14" fmla="*/ 25 w 50"/>
                  <a:gd name="T15" fmla="*/ 7 h 18"/>
                  <a:gd name="T16" fmla="*/ 25 w 50"/>
                  <a:gd name="T17" fmla="*/ 5 h 18"/>
                  <a:gd name="T18" fmla="*/ 25 w 50"/>
                  <a:gd name="T19" fmla="*/ 2 h 18"/>
                  <a:gd name="T20" fmla="*/ 22 w 5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 h="18">
                    <a:moveTo>
                      <a:pt x="44" y="0"/>
                    </a:moveTo>
                    <a:lnTo>
                      <a:pt x="44" y="0"/>
                    </a:lnTo>
                    <a:lnTo>
                      <a:pt x="0" y="0"/>
                    </a:lnTo>
                    <a:lnTo>
                      <a:pt x="0" y="18"/>
                    </a:lnTo>
                    <a:lnTo>
                      <a:pt x="44" y="18"/>
                    </a:lnTo>
                    <a:lnTo>
                      <a:pt x="49" y="14"/>
                    </a:lnTo>
                    <a:lnTo>
                      <a:pt x="50" y="9"/>
                    </a:lnTo>
                    <a:lnTo>
                      <a:pt x="49" y="3"/>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62" name="Freeform 1402"/>
              <p:cNvSpPr>
                <a:spLocks/>
              </p:cNvSpPr>
              <p:nvPr/>
            </p:nvSpPr>
            <p:spPr bwMode="auto">
              <a:xfrm>
                <a:off x="3244" y="1265"/>
                <a:ext cx="25" cy="9"/>
              </a:xfrm>
              <a:custGeom>
                <a:avLst/>
                <a:gdLst>
                  <a:gd name="T0" fmla="*/ 22 w 48"/>
                  <a:gd name="T1" fmla="*/ 0 h 18"/>
                  <a:gd name="T2" fmla="*/ 22 w 48"/>
                  <a:gd name="T3" fmla="*/ 0 h 18"/>
                  <a:gd name="T4" fmla="*/ 0 w 48"/>
                  <a:gd name="T5" fmla="*/ 0 h 18"/>
                  <a:gd name="T6" fmla="*/ 0 w 48"/>
                  <a:gd name="T7" fmla="*/ 9 h 18"/>
                  <a:gd name="T8" fmla="*/ 22 w 48"/>
                  <a:gd name="T9" fmla="*/ 9 h 18"/>
                  <a:gd name="T10" fmla="*/ 22 w 48"/>
                  <a:gd name="T11" fmla="*/ 9 h 18"/>
                  <a:gd name="T12" fmla="*/ 22 w 48"/>
                  <a:gd name="T13" fmla="*/ 9 h 18"/>
                  <a:gd name="T14" fmla="*/ 24 w 48"/>
                  <a:gd name="T15" fmla="*/ 7 h 18"/>
                  <a:gd name="T16" fmla="*/ 25 w 48"/>
                  <a:gd name="T17" fmla="*/ 5 h 18"/>
                  <a:gd name="T18" fmla="*/ 24 w 48"/>
                  <a:gd name="T19" fmla="*/ 2 h 18"/>
                  <a:gd name="T20" fmla="*/ 22 w 48"/>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8" h="18">
                    <a:moveTo>
                      <a:pt x="42" y="0"/>
                    </a:moveTo>
                    <a:lnTo>
                      <a:pt x="42" y="0"/>
                    </a:lnTo>
                    <a:lnTo>
                      <a:pt x="0" y="0"/>
                    </a:lnTo>
                    <a:lnTo>
                      <a:pt x="0" y="18"/>
                    </a:lnTo>
                    <a:lnTo>
                      <a:pt x="42" y="18"/>
                    </a:lnTo>
                    <a:lnTo>
                      <a:pt x="47" y="14"/>
                    </a:lnTo>
                    <a:lnTo>
                      <a:pt x="48" y="9"/>
                    </a:lnTo>
                    <a:lnTo>
                      <a:pt x="47" y="3"/>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63" name="Freeform 1403"/>
              <p:cNvSpPr>
                <a:spLocks/>
              </p:cNvSpPr>
              <p:nvPr/>
            </p:nvSpPr>
            <p:spPr bwMode="auto">
              <a:xfrm>
                <a:off x="3265" y="1265"/>
                <a:ext cx="25" cy="9"/>
              </a:xfrm>
              <a:custGeom>
                <a:avLst/>
                <a:gdLst>
                  <a:gd name="T0" fmla="*/ 22 w 50"/>
                  <a:gd name="T1" fmla="*/ 0 h 18"/>
                  <a:gd name="T2" fmla="*/ 22 w 50"/>
                  <a:gd name="T3" fmla="*/ 0 h 18"/>
                  <a:gd name="T4" fmla="*/ 0 w 50"/>
                  <a:gd name="T5" fmla="*/ 0 h 18"/>
                  <a:gd name="T6" fmla="*/ 0 w 50"/>
                  <a:gd name="T7" fmla="*/ 9 h 18"/>
                  <a:gd name="T8" fmla="*/ 22 w 50"/>
                  <a:gd name="T9" fmla="*/ 9 h 18"/>
                  <a:gd name="T10" fmla="*/ 22 w 50"/>
                  <a:gd name="T11" fmla="*/ 9 h 18"/>
                  <a:gd name="T12" fmla="*/ 22 w 50"/>
                  <a:gd name="T13" fmla="*/ 9 h 18"/>
                  <a:gd name="T14" fmla="*/ 24 w 50"/>
                  <a:gd name="T15" fmla="*/ 7 h 18"/>
                  <a:gd name="T16" fmla="*/ 25 w 50"/>
                  <a:gd name="T17" fmla="*/ 5 h 18"/>
                  <a:gd name="T18" fmla="*/ 24 w 50"/>
                  <a:gd name="T19" fmla="*/ 2 h 18"/>
                  <a:gd name="T20" fmla="*/ 22 w 5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 h="18">
                    <a:moveTo>
                      <a:pt x="43" y="0"/>
                    </a:moveTo>
                    <a:lnTo>
                      <a:pt x="43" y="0"/>
                    </a:lnTo>
                    <a:lnTo>
                      <a:pt x="0" y="0"/>
                    </a:lnTo>
                    <a:lnTo>
                      <a:pt x="0" y="18"/>
                    </a:lnTo>
                    <a:lnTo>
                      <a:pt x="43" y="18"/>
                    </a:lnTo>
                    <a:lnTo>
                      <a:pt x="48" y="14"/>
                    </a:lnTo>
                    <a:lnTo>
                      <a:pt x="50" y="9"/>
                    </a:lnTo>
                    <a:lnTo>
                      <a:pt x="48" y="3"/>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64" name="Freeform 1404"/>
              <p:cNvSpPr>
                <a:spLocks/>
              </p:cNvSpPr>
              <p:nvPr/>
            </p:nvSpPr>
            <p:spPr bwMode="auto">
              <a:xfrm>
                <a:off x="3287" y="1265"/>
                <a:ext cx="24" cy="9"/>
              </a:xfrm>
              <a:custGeom>
                <a:avLst/>
                <a:gdLst>
                  <a:gd name="T0" fmla="*/ 21 w 48"/>
                  <a:gd name="T1" fmla="*/ 0 h 18"/>
                  <a:gd name="T2" fmla="*/ 21 w 48"/>
                  <a:gd name="T3" fmla="*/ 0 h 18"/>
                  <a:gd name="T4" fmla="*/ 0 w 48"/>
                  <a:gd name="T5" fmla="*/ 0 h 18"/>
                  <a:gd name="T6" fmla="*/ 0 w 48"/>
                  <a:gd name="T7" fmla="*/ 9 h 18"/>
                  <a:gd name="T8" fmla="*/ 21 w 48"/>
                  <a:gd name="T9" fmla="*/ 9 h 18"/>
                  <a:gd name="T10" fmla="*/ 21 w 48"/>
                  <a:gd name="T11" fmla="*/ 9 h 18"/>
                  <a:gd name="T12" fmla="*/ 21 w 48"/>
                  <a:gd name="T13" fmla="*/ 9 h 18"/>
                  <a:gd name="T14" fmla="*/ 24 w 48"/>
                  <a:gd name="T15" fmla="*/ 7 h 18"/>
                  <a:gd name="T16" fmla="*/ 24 w 48"/>
                  <a:gd name="T17" fmla="*/ 5 h 18"/>
                  <a:gd name="T18" fmla="*/ 24 w 48"/>
                  <a:gd name="T19" fmla="*/ 2 h 18"/>
                  <a:gd name="T20" fmla="*/ 21 w 48"/>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8" h="18">
                    <a:moveTo>
                      <a:pt x="42" y="0"/>
                    </a:moveTo>
                    <a:lnTo>
                      <a:pt x="42" y="0"/>
                    </a:lnTo>
                    <a:lnTo>
                      <a:pt x="0" y="0"/>
                    </a:lnTo>
                    <a:lnTo>
                      <a:pt x="0" y="18"/>
                    </a:lnTo>
                    <a:lnTo>
                      <a:pt x="42" y="18"/>
                    </a:lnTo>
                    <a:lnTo>
                      <a:pt x="47" y="14"/>
                    </a:lnTo>
                    <a:lnTo>
                      <a:pt x="48" y="9"/>
                    </a:lnTo>
                    <a:lnTo>
                      <a:pt x="47" y="3"/>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65" name="Freeform 1405"/>
              <p:cNvSpPr>
                <a:spLocks/>
              </p:cNvSpPr>
              <p:nvPr/>
            </p:nvSpPr>
            <p:spPr bwMode="auto">
              <a:xfrm>
                <a:off x="3308" y="1265"/>
                <a:ext cx="25" cy="9"/>
              </a:xfrm>
              <a:custGeom>
                <a:avLst/>
                <a:gdLst>
                  <a:gd name="T0" fmla="*/ 22 w 50"/>
                  <a:gd name="T1" fmla="*/ 0 h 18"/>
                  <a:gd name="T2" fmla="*/ 22 w 50"/>
                  <a:gd name="T3" fmla="*/ 0 h 18"/>
                  <a:gd name="T4" fmla="*/ 0 w 50"/>
                  <a:gd name="T5" fmla="*/ 0 h 18"/>
                  <a:gd name="T6" fmla="*/ 0 w 50"/>
                  <a:gd name="T7" fmla="*/ 9 h 18"/>
                  <a:gd name="T8" fmla="*/ 22 w 50"/>
                  <a:gd name="T9" fmla="*/ 9 h 18"/>
                  <a:gd name="T10" fmla="*/ 22 w 50"/>
                  <a:gd name="T11" fmla="*/ 9 h 18"/>
                  <a:gd name="T12" fmla="*/ 22 w 50"/>
                  <a:gd name="T13" fmla="*/ 9 h 18"/>
                  <a:gd name="T14" fmla="*/ 24 w 50"/>
                  <a:gd name="T15" fmla="*/ 7 h 18"/>
                  <a:gd name="T16" fmla="*/ 25 w 50"/>
                  <a:gd name="T17" fmla="*/ 5 h 18"/>
                  <a:gd name="T18" fmla="*/ 24 w 50"/>
                  <a:gd name="T19" fmla="*/ 2 h 18"/>
                  <a:gd name="T20" fmla="*/ 22 w 5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 h="18">
                    <a:moveTo>
                      <a:pt x="43" y="0"/>
                    </a:moveTo>
                    <a:lnTo>
                      <a:pt x="43" y="0"/>
                    </a:lnTo>
                    <a:lnTo>
                      <a:pt x="0" y="0"/>
                    </a:lnTo>
                    <a:lnTo>
                      <a:pt x="0" y="18"/>
                    </a:lnTo>
                    <a:lnTo>
                      <a:pt x="43" y="18"/>
                    </a:lnTo>
                    <a:lnTo>
                      <a:pt x="48" y="14"/>
                    </a:lnTo>
                    <a:lnTo>
                      <a:pt x="50" y="9"/>
                    </a:lnTo>
                    <a:lnTo>
                      <a:pt x="48" y="3"/>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66" name="Freeform 1406"/>
              <p:cNvSpPr>
                <a:spLocks/>
              </p:cNvSpPr>
              <p:nvPr/>
            </p:nvSpPr>
            <p:spPr bwMode="auto">
              <a:xfrm>
                <a:off x="3330" y="1265"/>
                <a:ext cx="25" cy="9"/>
              </a:xfrm>
              <a:custGeom>
                <a:avLst/>
                <a:gdLst>
                  <a:gd name="T0" fmla="*/ 22 w 50"/>
                  <a:gd name="T1" fmla="*/ 0 h 18"/>
                  <a:gd name="T2" fmla="*/ 22 w 50"/>
                  <a:gd name="T3" fmla="*/ 0 h 18"/>
                  <a:gd name="T4" fmla="*/ 0 w 50"/>
                  <a:gd name="T5" fmla="*/ 0 h 18"/>
                  <a:gd name="T6" fmla="*/ 0 w 50"/>
                  <a:gd name="T7" fmla="*/ 9 h 18"/>
                  <a:gd name="T8" fmla="*/ 22 w 50"/>
                  <a:gd name="T9" fmla="*/ 9 h 18"/>
                  <a:gd name="T10" fmla="*/ 22 w 50"/>
                  <a:gd name="T11" fmla="*/ 9 h 18"/>
                  <a:gd name="T12" fmla="*/ 22 w 50"/>
                  <a:gd name="T13" fmla="*/ 9 h 18"/>
                  <a:gd name="T14" fmla="*/ 25 w 50"/>
                  <a:gd name="T15" fmla="*/ 7 h 18"/>
                  <a:gd name="T16" fmla="*/ 25 w 50"/>
                  <a:gd name="T17" fmla="*/ 5 h 18"/>
                  <a:gd name="T18" fmla="*/ 25 w 50"/>
                  <a:gd name="T19" fmla="*/ 2 h 18"/>
                  <a:gd name="T20" fmla="*/ 22 w 5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 h="18">
                    <a:moveTo>
                      <a:pt x="44" y="0"/>
                    </a:moveTo>
                    <a:lnTo>
                      <a:pt x="44" y="0"/>
                    </a:lnTo>
                    <a:lnTo>
                      <a:pt x="0" y="0"/>
                    </a:lnTo>
                    <a:lnTo>
                      <a:pt x="0" y="18"/>
                    </a:lnTo>
                    <a:lnTo>
                      <a:pt x="44" y="18"/>
                    </a:lnTo>
                    <a:lnTo>
                      <a:pt x="49" y="14"/>
                    </a:lnTo>
                    <a:lnTo>
                      <a:pt x="50" y="9"/>
                    </a:lnTo>
                    <a:lnTo>
                      <a:pt x="49" y="3"/>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67" name="Freeform 1407"/>
              <p:cNvSpPr>
                <a:spLocks/>
              </p:cNvSpPr>
              <p:nvPr/>
            </p:nvSpPr>
            <p:spPr bwMode="auto">
              <a:xfrm>
                <a:off x="3351" y="1265"/>
                <a:ext cx="25" cy="9"/>
              </a:xfrm>
              <a:custGeom>
                <a:avLst/>
                <a:gdLst>
                  <a:gd name="T0" fmla="*/ 21 w 48"/>
                  <a:gd name="T1" fmla="*/ 0 h 18"/>
                  <a:gd name="T2" fmla="*/ 21 w 48"/>
                  <a:gd name="T3" fmla="*/ 0 h 18"/>
                  <a:gd name="T4" fmla="*/ 0 w 48"/>
                  <a:gd name="T5" fmla="*/ 0 h 18"/>
                  <a:gd name="T6" fmla="*/ 0 w 48"/>
                  <a:gd name="T7" fmla="*/ 9 h 18"/>
                  <a:gd name="T8" fmla="*/ 21 w 48"/>
                  <a:gd name="T9" fmla="*/ 9 h 18"/>
                  <a:gd name="T10" fmla="*/ 21 w 48"/>
                  <a:gd name="T11" fmla="*/ 9 h 18"/>
                  <a:gd name="T12" fmla="*/ 21 w 48"/>
                  <a:gd name="T13" fmla="*/ 9 h 18"/>
                  <a:gd name="T14" fmla="*/ 24 w 48"/>
                  <a:gd name="T15" fmla="*/ 7 h 18"/>
                  <a:gd name="T16" fmla="*/ 25 w 48"/>
                  <a:gd name="T17" fmla="*/ 5 h 18"/>
                  <a:gd name="T18" fmla="*/ 24 w 48"/>
                  <a:gd name="T19" fmla="*/ 2 h 18"/>
                  <a:gd name="T20" fmla="*/ 21 w 48"/>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8" h="18">
                    <a:moveTo>
                      <a:pt x="41" y="0"/>
                    </a:moveTo>
                    <a:lnTo>
                      <a:pt x="41" y="0"/>
                    </a:lnTo>
                    <a:lnTo>
                      <a:pt x="0" y="0"/>
                    </a:lnTo>
                    <a:lnTo>
                      <a:pt x="0" y="18"/>
                    </a:lnTo>
                    <a:lnTo>
                      <a:pt x="41" y="18"/>
                    </a:lnTo>
                    <a:lnTo>
                      <a:pt x="46" y="14"/>
                    </a:lnTo>
                    <a:lnTo>
                      <a:pt x="48" y="9"/>
                    </a:lnTo>
                    <a:lnTo>
                      <a:pt x="46" y="3"/>
                    </a:lnTo>
                    <a:lnTo>
                      <a:pt x="4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68" name="Freeform 1408"/>
              <p:cNvSpPr>
                <a:spLocks/>
              </p:cNvSpPr>
              <p:nvPr/>
            </p:nvSpPr>
            <p:spPr bwMode="auto">
              <a:xfrm>
                <a:off x="3372" y="1265"/>
                <a:ext cx="25" cy="9"/>
              </a:xfrm>
              <a:custGeom>
                <a:avLst/>
                <a:gdLst>
                  <a:gd name="T0" fmla="*/ 22 w 51"/>
                  <a:gd name="T1" fmla="*/ 0 h 18"/>
                  <a:gd name="T2" fmla="*/ 22 w 51"/>
                  <a:gd name="T3" fmla="*/ 0 h 18"/>
                  <a:gd name="T4" fmla="*/ 0 w 51"/>
                  <a:gd name="T5" fmla="*/ 0 h 18"/>
                  <a:gd name="T6" fmla="*/ 0 w 51"/>
                  <a:gd name="T7" fmla="*/ 9 h 18"/>
                  <a:gd name="T8" fmla="*/ 22 w 51"/>
                  <a:gd name="T9" fmla="*/ 9 h 18"/>
                  <a:gd name="T10" fmla="*/ 22 w 51"/>
                  <a:gd name="T11" fmla="*/ 9 h 18"/>
                  <a:gd name="T12" fmla="*/ 22 w 51"/>
                  <a:gd name="T13" fmla="*/ 9 h 18"/>
                  <a:gd name="T14" fmla="*/ 24 w 51"/>
                  <a:gd name="T15" fmla="*/ 7 h 18"/>
                  <a:gd name="T16" fmla="*/ 25 w 51"/>
                  <a:gd name="T17" fmla="*/ 5 h 18"/>
                  <a:gd name="T18" fmla="*/ 24 w 51"/>
                  <a:gd name="T19" fmla="*/ 2 h 18"/>
                  <a:gd name="T20" fmla="*/ 22 w 51"/>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1" h="18">
                    <a:moveTo>
                      <a:pt x="44" y="0"/>
                    </a:moveTo>
                    <a:lnTo>
                      <a:pt x="44" y="0"/>
                    </a:lnTo>
                    <a:lnTo>
                      <a:pt x="0" y="0"/>
                    </a:lnTo>
                    <a:lnTo>
                      <a:pt x="0" y="18"/>
                    </a:lnTo>
                    <a:lnTo>
                      <a:pt x="44" y="18"/>
                    </a:lnTo>
                    <a:lnTo>
                      <a:pt x="49" y="14"/>
                    </a:lnTo>
                    <a:lnTo>
                      <a:pt x="51" y="9"/>
                    </a:lnTo>
                    <a:lnTo>
                      <a:pt x="49" y="3"/>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569" name="Freeform 1409"/>
              <p:cNvSpPr>
                <a:spLocks/>
              </p:cNvSpPr>
              <p:nvPr/>
            </p:nvSpPr>
            <p:spPr bwMode="auto">
              <a:xfrm>
                <a:off x="3394" y="1265"/>
                <a:ext cx="24" cy="9"/>
              </a:xfrm>
              <a:custGeom>
                <a:avLst/>
                <a:gdLst>
                  <a:gd name="T0" fmla="*/ 21 w 48"/>
                  <a:gd name="T1" fmla="*/ 0 h 18"/>
                  <a:gd name="T2" fmla="*/ 21 w 48"/>
                  <a:gd name="T3" fmla="*/ 0 h 18"/>
                  <a:gd name="T4" fmla="*/ 0 w 48"/>
                  <a:gd name="T5" fmla="*/ 0 h 18"/>
                  <a:gd name="T6" fmla="*/ 0 w 48"/>
                  <a:gd name="T7" fmla="*/ 9 h 18"/>
                  <a:gd name="T8" fmla="*/ 21 w 48"/>
                  <a:gd name="T9" fmla="*/ 9 h 18"/>
                  <a:gd name="T10" fmla="*/ 21 w 48"/>
                  <a:gd name="T11" fmla="*/ 9 h 18"/>
                  <a:gd name="T12" fmla="*/ 21 w 48"/>
                  <a:gd name="T13" fmla="*/ 9 h 18"/>
                  <a:gd name="T14" fmla="*/ 24 w 48"/>
                  <a:gd name="T15" fmla="*/ 7 h 18"/>
                  <a:gd name="T16" fmla="*/ 24 w 48"/>
                  <a:gd name="T17" fmla="*/ 5 h 18"/>
                  <a:gd name="T18" fmla="*/ 24 w 48"/>
                  <a:gd name="T19" fmla="*/ 2 h 18"/>
                  <a:gd name="T20" fmla="*/ 21 w 48"/>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8" h="18">
                    <a:moveTo>
                      <a:pt x="42" y="0"/>
                    </a:moveTo>
                    <a:lnTo>
                      <a:pt x="42" y="0"/>
                    </a:lnTo>
                    <a:lnTo>
                      <a:pt x="0" y="0"/>
                    </a:lnTo>
                    <a:lnTo>
                      <a:pt x="0" y="18"/>
                    </a:lnTo>
                    <a:lnTo>
                      <a:pt x="42" y="18"/>
                    </a:lnTo>
                    <a:lnTo>
                      <a:pt x="47" y="14"/>
                    </a:lnTo>
                    <a:lnTo>
                      <a:pt x="48" y="9"/>
                    </a:lnTo>
                    <a:lnTo>
                      <a:pt x="47" y="3"/>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grpSp>
        <p:sp>
          <p:nvSpPr>
            <p:cNvPr id="20495" name="Freeform 1410"/>
            <p:cNvSpPr>
              <a:spLocks/>
            </p:cNvSpPr>
            <p:nvPr/>
          </p:nvSpPr>
          <p:spPr bwMode="auto">
            <a:xfrm>
              <a:off x="3415" y="1265"/>
              <a:ext cx="25" cy="9"/>
            </a:xfrm>
            <a:custGeom>
              <a:avLst/>
              <a:gdLst>
                <a:gd name="T0" fmla="*/ 22 w 50"/>
                <a:gd name="T1" fmla="*/ 0 h 18"/>
                <a:gd name="T2" fmla="*/ 22 w 50"/>
                <a:gd name="T3" fmla="*/ 0 h 18"/>
                <a:gd name="T4" fmla="*/ 0 w 50"/>
                <a:gd name="T5" fmla="*/ 0 h 18"/>
                <a:gd name="T6" fmla="*/ 0 w 50"/>
                <a:gd name="T7" fmla="*/ 9 h 18"/>
                <a:gd name="T8" fmla="*/ 22 w 50"/>
                <a:gd name="T9" fmla="*/ 9 h 18"/>
                <a:gd name="T10" fmla="*/ 22 w 50"/>
                <a:gd name="T11" fmla="*/ 9 h 18"/>
                <a:gd name="T12" fmla="*/ 22 w 50"/>
                <a:gd name="T13" fmla="*/ 9 h 18"/>
                <a:gd name="T14" fmla="*/ 24 w 50"/>
                <a:gd name="T15" fmla="*/ 7 h 18"/>
                <a:gd name="T16" fmla="*/ 25 w 50"/>
                <a:gd name="T17" fmla="*/ 5 h 18"/>
                <a:gd name="T18" fmla="*/ 24 w 50"/>
                <a:gd name="T19" fmla="*/ 2 h 18"/>
                <a:gd name="T20" fmla="*/ 22 w 5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 h="18">
                  <a:moveTo>
                    <a:pt x="43" y="0"/>
                  </a:moveTo>
                  <a:lnTo>
                    <a:pt x="43" y="0"/>
                  </a:lnTo>
                  <a:lnTo>
                    <a:pt x="0" y="0"/>
                  </a:lnTo>
                  <a:lnTo>
                    <a:pt x="0" y="18"/>
                  </a:lnTo>
                  <a:lnTo>
                    <a:pt x="43" y="18"/>
                  </a:lnTo>
                  <a:lnTo>
                    <a:pt x="48" y="14"/>
                  </a:lnTo>
                  <a:lnTo>
                    <a:pt x="50" y="9"/>
                  </a:lnTo>
                  <a:lnTo>
                    <a:pt x="48" y="3"/>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496" name="Freeform 1411"/>
            <p:cNvSpPr>
              <a:spLocks/>
            </p:cNvSpPr>
            <p:nvPr/>
          </p:nvSpPr>
          <p:spPr bwMode="auto">
            <a:xfrm>
              <a:off x="3437" y="1265"/>
              <a:ext cx="25" cy="9"/>
            </a:xfrm>
            <a:custGeom>
              <a:avLst/>
              <a:gdLst>
                <a:gd name="T0" fmla="*/ 22 w 50"/>
                <a:gd name="T1" fmla="*/ 0 h 18"/>
                <a:gd name="T2" fmla="*/ 22 w 50"/>
                <a:gd name="T3" fmla="*/ 0 h 18"/>
                <a:gd name="T4" fmla="*/ 0 w 50"/>
                <a:gd name="T5" fmla="*/ 0 h 18"/>
                <a:gd name="T6" fmla="*/ 0 w 50"/>
                <a:gd name="T7" fmla="*/ 9 h 18"/>
                <a:gd name="T8" fmla="*/ 22 w 50"/>
                <a:gd name="T9" fmla="*/ 9 h 18"/>
                <a:gd name="T10" fmla="*/ 22 w 50"/>
                <a:gd name="T11" fmla="*/ 9 h 18"/>
                <a:gd name="T12" fmla="*/ 22 w 50"/>
                <a:gd name="T13" fmla="*/ 9 h 18"/>
                <a:gd name="T14" fmla="*/ 25 w 50"/>
                <a:gd name="T15" fmla="*/ 7 h 18"/>
                <a:gd name="T16" fmla="*/ 25 w 50"/>
                <a:gd name="T17" fmla="*/ 5 h 18"/>
                <a:gd name="T18" fmla="*/ 25 w 50"/>
                <a:gd name="T19" fmla="*/ 2 h 18"/>
                <a:gd name="T20" fmla="*/ 22 w 5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 h="18">
                  <a:moveTo>
                    <a:pt x="44" y="0"/>
                  </a:moveTo>
                  <a:lnTo>
                    <a:pt x="44" y="0"/>
                  </a:lnTo>
                  <a:lnTo>
                    <a:pt x="0" y="0"/>
                  </a:lnTo>
                  <a:lnTo>
                    <a:pt x="0" y="18"/>
                  </a:lnTo>
                  <a:lnTo>
                    <a:pt x="44" y="18"/>
                  </a:lnTo>
                  <a:lnTo>
                    <a:pt x="49" y="14"/>
                  </a:lnTo>
                  <a:lnTo>
                    <a:pt x="50" y="9"/>
                  </a:lnTo>
                  <a:lnTo>
                    <a:pt x="49" y="3"/>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497" name="Freeform 1412"/>
            <p:cNvSpPr>
              <a:spLocks/>
            </p:cNvSpPr>
            <p:nvPr/>
          </p:nvSpPr>
          <p:spPr bwMode="auto">
            <a:xfrm>
              <a:off x="3458" y="1265"/>
              <a:ext cx="25" cy="9"/>
            </a:xfrm>
            <a:custGeom>
              <a:avLst/>
              <a:gdLst>
                <a:gd name="T0" fmla="*/ 21 w 48"/>
                <a:gd name="T1" fmla="*/ 0 h 18"/>
                <a:gd name="T2" fmla="*/ 21 w 48"/>
                <a:gd name="T3" fmla="*/ 0 h 18"/>
                <a:gd name="T4" fmla="*/ 0 w 48"/>
                <a:gd name="T5" fmla="*/ 0 h 18"/>
                <a:gd name="T6" fmla="*/ 0 w 48"/>
                <a:gd name="T7" fmla="*/ 9 h 18"/>
                <a:gd name="T8" fmla="*/ 21 w 48"/>
                <a:gd name="T9" fmla="*/ 9 h 18"/>
                <a:gd name="T10" fmla="*/ 21 w 48"/>
                <a:gd name="T11" fmla="*/ 9 h 18"/>
                <a:gd name="T12" fmla="*/ 21 w 48"/>
                <a:gd name="T13" fmla="*/ 9 h 18"/>
                <a:gd name="T14" fmla="*/ 24 w 48"/>
                <a:gd name="T15" fmla="*/ 7 h 18"/>
                <a:gd name="T16" fmla="*/ 25 w 48"/>
                <a:gd name="T17" fmla="*/ 5 h 18"/>
                <a:gd name="T18" fmla="*/ 24 w 48"/>
                <a:gd name="T19" fmla="*/ 2 h 18"/>
                <a:gd name="T20" fmla="*/ 21 w 48"/>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8" h="18">
                  <a:moveTo>
                    <a:pt x="41" y="0"/>
                  </a:moveTo>
                  <a:lnTo>
                    <a:pt x="41" y="0"/>
                  </a:lnTo>
                  <a:lnTo>
                    <a:pt x="0" y="0"/>
                  </a:lnTo>
                  <a:lnTo>
                    <a:pt x="0" y="18"/>
                  </a:lnTo>
                  <a:lnTo>
                    <a:pt x="41" y="18"/>
                  </a:lnTo>
                  <a:lnTo>
                    <a:pt x="46" y="14"/>
                  </a:lnTo>
                  <a:lnTo>
                    <a:pt x="48" y="9"/>
                  </a:lnTo>
                  <a:lnTo>
                    <a:pt x="46" y="3"/>
                  </a:lnTo>
                  <a:lnTo>
                    <a:pt x="4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498" name="Freeform 1413"/>
            <p:cNvSpPr>
              <a:spLocks/>
            </p:cNvSpPr>
            <p:nvPr/>
          </p:nvSpPr>
          <p:spPr bwMode="auto">
            <a:xfrm>
              <a:off x="3479" y="1265"/>
              <a:ext cx="25" cy="9"/>
            </a:xfrm>
            <a:custGeom>
              <a:avLst/>
              <a:gdLst>
                <a:gd name="T0" fmla="*/ 22 w 50"/>
                <a:gd name="T1" fmla="*/ 0 h 18"/>
                <a:gd name="T2" fmla="*/ 22 w 50"/>
                <a:gd name="T3" fmla="*/ 0 h 18"/>
                <a:gd name="T4" fmla="*/ 0 w 50"/>
                <a:gd name="T5" fmla="*/ 0 h 18"/>
                <a:gd name="T6" fmla="*/ 0 w 50"/>
                <a:gd name="T7" fmla="*/ 9 h 18"/>
                <a:gd name="T8" fmla="*/ 22 w 50"/>
                <a:gd name="T9" fmla="*/ 9 h 18"/>
                <a:gd name="T10" fmla="*/ 22 w 50"/>
                <a:gd name="T11" fmla="*/ 9 h 18"/>
                <a:gd name="T12" fmla="*/ 22 w 50"/>
                <a:gd name="T13" fmla="*/ 9 h 18"/>
                <a:gd name="T14" fmla="*/ 25 w 50"/>
                <a:gd name="T15" fmla="*/ 7 h 18"/>
                <a:gd name="T16" fmla="*/ 25 w 50"/>
                <a:gd name="T17" fmla="*/ 5 h 18"/>
                <a:gd name="T18" fmla="*/ 25 w 50"/>
                <a:gd name="T19" fmla="*/ 2 h 18"/>
                <a:gd name="T20" fmla="*/ 22 w 5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 h="18">
                  <a:moveTo>
                    <a:pt x="44" y="0"/>
                  </a:moveTo>
                  <a:lnTo>
                    <a:pt x="44" y="0"/>
                  </a:lnTo>
                  <a:lnTo>
                    <a:pt x="0" y="0"/>
                  </a:lnTo>
                  <a:lnTo>
                    <a:pt x="0" y="18"/>
                  </a:lnTo>
                  <a:lnTo>
                    <a:pt x="44" y="18"/>
                  </a:lnTo>
                  <a:lnTo>
                    <a:pt x="49" y="14"/>
                  </a:lnTo>
                  <a:lnTo>
                    <a:pt x="50" y="9"/>
                  </a:lnTo>
                  <a:lnTo>
                    <a:pt x="49" y="3"/>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499" name="Freeform 1414"/>
            <p:cNvSpPr>
              <a:spLocks/>
            </p:cNvSpPr>
            <p:nvPr/>
          </p:nvSpPr>
          <p:spPr bwMode="auto">
            <a:xfrm>
              <a:off x="3501" y="1265"/>
              <a:ext cx="24" cy="9"/>
            </a:xfrm>
            <a:custGeom>
              <a:avLst/>
              <a:gdLst>
                <a:gd name="T0" fmla="*/ 21 w 48"/>
                <a:gd name="T1" fmla="*/ 0 h 18"/>
                <a:gd name="T2" fmla="*/ 21 w 48"/>
                <a:gd name="T3" fmla="*/ 0 h 18"/>
                <a:gd name="T4" fmla="*/ 0 w 48"/>
                <a:gd name="T5" fmla="*/ 0 h 18"/>
                <a:gd name="T6" fmla="*/ 0 w 48"/>
                <a:gd name="T7" fmla="*/ 9 h 18"/>
                <a:gd name="T8" fmla="*/ 21 w 48"/>
                <a:gd name="T9" fmla="*/ 9 h 18"/>
                <a:gd name="T10" fmla="*/ 21 w 48"/>
                <a:gd name="T11" fmla="*/ 9 h 18"/>
                <a:gd name="T12" fmla="*/ 21 w 48"/>
                <a:gd name="T13" fmla="*/ 9 h 18"/>
                <a:gd name="T14" fmla="*/ 24 w 48"/>
                <a:gd name="T15" fmla="*/ 7 h 18"/>
                <a:gd name="T16" fmla="*/ 24 w 48"/>
                <a:gd name="T17" fmla="*/ 5 h 18"/>
                <a:gd name="T18" fmla="*/ 24 w 48"/>
                <a:gd name="T19" fmla="*/ 2 h 18"/>
                <a:gd name="T20" fmla="*/ 21 w 48"/>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8" h="18">
                  <a:moveTo>
                    <a:pt x="42" y="0"/>
                  </a:moveTo>
                  <a:lnTo>
                    <a:pt x="42" y="0"/>
                  </a:lnTo>
                  <a:lnTo>
                    <a:pt x="0" y="0"/>
                  </a:lnTo>
                  <a:lnTo>
                    <a:pt x="0" y="18"/>
                  </a:lnTo>
                  <a:lnTo>
                    <a:pt x="42" y="18"/>
                  </a:lnTo>
                  <a:lnTo>
                    <a:pt x="47" y="14"/>
                  </a:lnTo>
                  <a:lnTo>
                    <a:pt x="48" y="9"/>
                  </a:lnTo>
                  <a:lnTo>
                    <a:pt x="47" y="3"/>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00" name="Freeform 1415"/>
            <p:cNvSpPr>
              <a:spLocks/>
            </p:cNvSpPr>
            <p:nvPr/>
          </p:nvSpPr>
          <p:spPr bwMode="auto">
            <a:xfrm>
              <a:off x="3522" y="1265"/>
              <a:ext cx="25" cy="9"/>
            </a:xfrm>
            <a:custGeom>
              <a:avLst/>
              <a:gdLst>
                <a:gd name="T0" fmla="*/ 22 w 50"/>
                <a:gd name="T1" fmla="*/ 0 h 18"/>
                <a:gd name="T2" fmla="*/ 22 w 50"/>
                <a:gd name="T3" fmla="*/ 0 h 18"/>
                <a:gd name="T4" fmla="*/ 0 w 50"/>
                <a:gd name="T5" fmla="*/ 0 h 18"/>
                <a:gd name="T6" fmla="*/ 0 w 50"/>
                <a:gd name="T7" fmla="*/ 9 h 18"/>
                <a:gd name="T8" fmla="*/ 22 w 50"/>
                <a:gd name="T9" fmla="*/ 9 h 18"/>
                <a:gd name="T10" fmla="*/ 22 w 50"/>
                <a:gd name="T11" fmla="*/ 9 h 18"/>
                <a:gd name="T12" fmla="*/ 22 w 50"/>
                <a:gd name="T13" fmla="*/ 9 h 18"/>
                <a:gd name="T14" fmla="*/ 24 w 50"/>
                <a:gd name="T15" fmla="*/ 7 h 18"/>
                <a:gd name="T16" fmla="*/ 25 w 50"/>
                <a:gd name="T17" fmla="*/ 5 h 18"/>
                <a:gd name="T18" fmla="*/ 24 w 50"/>
                <a:gd name="T19" fmla="*/ 2 h 18"/>
                <a:gd name="T20" fmla="*/ 22 w 5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 h="18">
                  <a:moveTo>
                    <a:pt x="43" y="0"/>
                  </a:moveTo>
                  <a:lnTo>
                    <a:pt x="43" y="0"/>
                  </a:lnTo>
                  <a:lnTo>
                    <a:pt x="0" y="0"/>
                  </a:lnTo>
                  <a:lnTo>
                    <a:pt x="0" y="18"/>
                  </a:lnTo>
                  <a:lnTo>
                    <a:pt x="43" y="18"/>
                  </a:lnTo>
                  <a:lnTo>
                    <a:pt x="48" y="14"/>
                  </a:lnTo>
                  <a:lnTo>
                    <a:pt x="50" y="9"/>
                  </a:lnTo>
                  <a:lnTo>
                    <a:pt x="48" y="3"/>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01" name="Freeform 1416"/>
            <p:cNvSpPr>
              <a:spLocks/>
            </p:cNvSpPr>
            <p:nvPr/>
          </p:nvSpPr>
          <p:spPr bwMode="auto">
            <a:xfrm>
              <a:off x="3544" y="1264"/>
              <a:ext cx="25" cy="10"/>
            </a:xfrm>
            <a:custGeom>
              <a:avLst/>
              <a:gdLst>
                <a:gd name="T0" fmla="*/ 22 w 50"/>
                <a:gd name="T1" fmla="*/ 0 h 20"/>
                <a:gd name="T2" fmla="*/ 22 w 50"/>
                <a:gd name="T3" fmla="*/ 0 h 20"/>
                <a:gd name="T4" fmla="*/ 0 w 50"/>
                <a:gd name="T5" fmla="*/ 1 h 20"/>
                <a:gd name="T6" fmla="*/ 0 w 50"/>
                <a:gd name="T7" fmla="*/ 10 h 20"/>
                <a:gd name="T8" fmla="*/ 22 w 50"/>
                <a:gd name="T9" fmla="*/ 9 h 20"/>
                <a:gd name="T10" fmla="*/ 22 w 50"/>
                <a:gd name="T11" fmla="*/ 9 h 20"/>
                <a:gd name="T12" fmla="*/ 22 w 50"/>
                <a:gd name="T13" fmla="*/ 9 h 20"/>
                <a:gd name="T14" fmla="*/ 25 w 50"/>
                <a:gd name="T15" fmla="*/ 7 h 20"/>
                <a:gd name="T16" fmla="*/ 25 w 50"/>
                <a:gd name="T17" fmla="*/ 5 h 20"/>
                <a:gd name="T18" fmla="*/ 25 w 50"/>
                <a:gd name="T19" fmla="*/ 2 h 20"/>
                <a:gd name="T20" fmla="*/ 22 w 50"/>
                <a:gd name="T21" fmla="*/ 0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 h="20">
                  <a:moveTo>
                    <a:pt x="43" y="0"/>
                  </a:moveTo>
                  <a:lnTo>
                    <a:pt x="43" y="0"/>
                  </a:lnTo>
                  <a:lnTo>
                    <a:pt x="0" y="2"/>
                  </a:lnTo>
                  <a:lnTo>
                    <a:pt x="0" y="20"/>
                  </a:lnTo>
                  <a:lnTo>
                    <a:pt x="43" y="18"/>
                  </a:lnTo>
                  <a:lnTo>
                    <a:pt x="49" y="14"/>
                  </a:lnTo>
                  <a:lnTo>
                    <a:pt x="50" y="9"/>
                  </a:lnTo>
                  <a:lnTo>
                    <a:pt x="49" y="3"/>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02" name="Freeform 1417"/>
            <p:cNvSpPr>
              <a:spLocks/>
            </p:cNvSpPr>
            <p:nvPr/>
          </p:nvSpPr>
          <p:spPr bwMode="auto">
            <a:xfrm>
              <a:off x="3565" y="1264"/>
              <a:ext cx="24" cy="9"/>
            </a:xfrm>
            <a:custGeom>
              <a:avLst/>
              <a:gdLst>
                <a:gd name="T0" fmla="*/ 21 w 49"/>
                <a:gd name="T1" fmla="*/ 0 h 18"/>
                <a:gd name="T2" fmla="*/ 21 w 49"/>
                <a:gd name="T3" fmla="*/ 0 h 18"/>
                <a:gd name="T4" fmla="*/ 0 w 49"/>
                <a:gd name="T5" fmla="*/ 0 h 18"/>
                <a:gd name="T6" fmla="*/ 0 w 49"/>
                <a:gd name="T7" fmla="*/ 9 h 18"/>
                <a:gd name="T8" fmla="*/ 21 w 49"/>
                <a:gd name="T9" fmla="*/ 9 h 18"/>
                <a:gd name="T10" fmla="*/ 21 w 49"/>
                <a:gd name="T11" fmla="*/ 9 h 18"/>
                <a:gd name="T12" fmla="*/ 21 w 49"/>
                <a:gd name="T13" fmla="*/ 9 h 18"/>
                <a:gd name="T14" fmla="*/ 23 w 49"/>
                <a:gd name="T15" fmla="*/ 7 h 18"/>
                <a:gd name="T16" fmla="*/ 24 w 49"/>
                <a:gd name="T17" fmla="*/ 5 h 18"/>
                <a:gd name="T18" fmla="*/ 23 w 49"/>
                <a:gd name="T19" fmla="*/ 2 h 18"/>
                <a:gd name="T20" fmla="*/ 21 w 49"/>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9" h="18">
                  <a:moveTo>
                    <a:pt x="42" y="0"/>
                  </a:moveTo>
                  <a:lnTo>
                    <a:pt x="42" y="0"/>
                  </a:lnTo>
                  <a:lnTo>
                    <a:pt x="0" y="0"/>
                  </a:lnTo>
                  <a:lnTo>
                    <a:pt x="0" y="18"/>
                  </a:lnTo>
                  <a:lnTo>
                    <a:pt x="42" y="18"/>
                  </a:lnTo>
                  <a:lnTo>
                    <a:pt x="47" y="14"/>
                  </a:lnTo>
                  <a:lnTo>
                    <a:pt x="49" y="9"/>
                  </a:lnTo>
                  <a:lnTo>
                    <a:pt x="47" y="3"/>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03" name="Freeform 1418"/>
            <p:cNvSpPr>
              <a:spLocks/>
            </p:cNvSpPr>
            <p:nvPr/>
          </p:nvSpPr>
          <p:spPr bwMode="auto">
            <a:xfrm>
              <a:off x="3586" y="1264"/>
              <a:ext cx="25" cy="9"/>
            </a:xfrm>
            <a:custGeom>
              <a:avLst/>
              <a:gdLst>
                <a:gd name="T0" fmla="*/ 22 w 50"/>
                <a:gd name="T1" fmla="*/ 0 h 18"/>
                <a:gd name="T2" fmla="*/ 22 w 50"/>
                <a:gd name="T3" fmla="*/ 0 h 18"/>
                <a:gd name="T4" fmla="*/ 0 w 50"/>
                <a:gd name="T5" fmla="*/ 0 h 18"/>
                <a:gd name="T6" fmla="*/ 0 w 50"/>
                <a:gd name="T7" fmla="*/ 9 h 18"/>
                <a:gd name="T8" fmla="*/ 22 w 50"/>
                <a:gd name="T9" fmla="*/ 9 h 18"/>
                <a:gd name="T10" fmla="*/ 22 w 50"/>
                <a:gd name="T11" fmla="*/ 9 h 18"/>
                <a:gd name="T12" fmla="*/ 22 w 50"/>
                <a:gd name="T13" fmla="*/ 9 h 18"/>
                <a:gd name="T14" fmla="*/ 25 w 50"/>
                <a:gd name="T15" fmla="*/ 7 h 18"/>
                <a:gd name="T16" fmla="*/ 25 w 50"/>
                <a:gd name="T17" fmla="*/ 5 h 18"/>
                <a:gd name="T18" fmla="*/ 25 w 50"/>
                <a:gd name="T19" fmla="*/ 2 h 18"/>
                <a:gd name="T20" fmla="*/ 22 w 5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 h="18">
                  <a:moveTo>
                    <a:pt x="44" y="0"/>
                  </a:moveTo>
                  <a:lnTo>
                    <a:pt x="44" y="0"/>
                  </a:lnTo>
                  <a:lnTo>
                    <a:pt x="0" y="0"/>
                  </a:lnTo>
                  <a:lnTo>
                    <a:pt x="0" y="18"/>
                  </a:lnTo>
                  <a:lnTo>
                    <a:pt x="44" y="18"/>
                  </a:lnTo>
                  <a:lnTo>
                    <a:pt x="49" y="14"/>
                  </a:lnTo>
                  <a:lnTo>
                    <a:pt x="50" y="9"/>
                  </a:lnTo>
                  <a:lnTo>
                    <a:pt x="49" y="3"/>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04" name="Freeform 1419"/>
            <p:cNvSpPr>
              <a:spLocks/>
            </p:cNvSpPr>
            <p:nvPr/>
          </p:nvSpPr>
          <p:spPr bwMode="auto">
            <a:xfrm>
              <a:off x="3608" y="1264"/>
              <a:ext cx="24" cy="9"/>
            </a:xfrm>
            <a:custGeom>
              <a:avLst/>
              <a:gdLst>
                <a:gd name="T0" fmla="*/ 21 w 48"/>
                <a:gd name="T1" fmla="*/ 0 h 18"/>
                <a:gd name="T2" fmla="*/ 21 w 48"/>
                <a:gd name="T3" fmla="*/ 0 h 18"/>
                <a:gd name="T4" fmla="*/ 0 w 48"/>
                <a:gd name="T5" fmla="*/ 0 h 18"/>
                <a:gd name="T6" fmla="*/ 0 w 48"/>
                <a:gd name="T7" fmla="*/ 9 h 18"/>
                <a:gd name="T8" fmla="*/ 21 w 48"/>
                <a:gd name="T9" fmla="*/ 9 h 18"/>
                <a:gd name="T10" fmla="*/ 21 w 48"/>
                <a:gd name="T11" fmla="*/ 9 h 18"/>
                <a:gd name="T12" fmla="*/ 21 w 48"/>
                <a:gd name="T13" fmla="*/ 9 h 18"/>
                <a:gd name="T14" fmla="*/ 24 w 48"/>
                <a:gd name="T15" fmla="*/ 7 h 18"/>
                <a:gd name="T16" fmla="*/ 24 w 48"/>
                <a:gd name="T17" fmla="*/ 5 h 18"/>
                <a:gd name="T18" fmla="*/ 24 w 48"/>
                <a:gd name="T19" fmla="*/ 2 h 18"/>
                <a:gd name="T20" fmla="*/ 21 w 48"/>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8" h="18">
                  <a:moveTo>
                    <a:pt x="42" y="0"/>
                  </a:moveTo>
                  <a:lnTo>
                    <a:pt x="42" y="0"/>
                  </a:lnTo>
                  <a:lnTo>
                    <a:pt x="0" y="0"/>
                  </a:lnTo>
                  <a:lnTo>
                    <a:pt x="0" y="18"/>
                  </a:lnTo>
                  <a:lnTo>
                    <a:pt x="42" y="18"/>
                  </a:lnTo>
                  <a:lnTo>
                    <a:pt x="47" y="14"/>
                  </a:lnTo>
                  <a:lnTo>
                    <a:pt x="48" y="9"/>
                  </a:lnTo>
                  <a:lnTo>
                    <a:pt x="47" y="3"/>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05" name="Freeform 1420"/>
            <p:cNvSpPr>
              <a:spLocks/>
            </p:cNvSpPr>
            <p:nvPr/>
          </p:nvSpPr>
          <p:spPr bwMode="auto">
            <a:xfrm>
              <a:off x="3629" y="1264"/>
              <a:ext cx="25" cy="9"/>
            </a:xfrm>
            <a:custGeom>
              <a:avLst/>
              <a:gdLst>
                <a:gd name="T0" fmla="*/ 22 w 50"/>
                <a:gd name="T1" fmla="*/ 0 h 18"/>
                <a:gd name="T2" fmla="*/ 22 w 50"/>
                <a:gd name="T3" fmla="*/ 0 h 18"/>
                <a:gd name="T4" fmla="*/ 0 w 50"/>
                <a:gd name="T5" fmla="*/ 0 h 18"/>
                <a:gd name="T6" fmla="*/ 0 w 50"/>
                <a:gd name="T7" fmla="*/ 9 h 18"/>
                <a:gd name="T8" fmla="*/ 22 w 50"/>
                <a:gd name="T9" fmla="*/ 9 h 18"/>
                <a:gd name="T10" fmla="*/ 22 w 50"/>
                <a:gd name="T11" fmla="*/ 9 h 18"/>
                <a:gd name="T12" fmla="*/ 22 w 50"/>
                <a:gd name="T13" fmla="*/ 9 h 18"/>
                <a:gd name="T14" fmla="*/ 24 w 50"/>
                <a:gd name="T15" fmla="*/ 7 h 18"/>
                <a:gd name="T16" fmla="*/ 25 w 50"/>
                <a:gd name="T17" fmla="*/ 5 h 18"/>
                <a:gd name="T18" fmla="*/ 24 w 50"/>
                <a:gd name="T19" fmla="*/ 2 h 18"/>
                <a:gd name="T20" fmla="*/ 22 w 5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 h="18">
                  <a:moveTo>
                    <a:pt x="43" y="0"/>
                  </a:moveTo>
                  <a:lnTo>
                    <a:pt x="43" y="0"/>
                  </a:lnTo>
                  <a:lnTo>
                    <a:pt x="0" y="0"/>
                  </a:lnTo>
                  <a:lnTo>
                    <a:pt x="0" y="18"/>
                  </a:lnTo>
                  <a:lnTo>
                    <a:pt x="43" y="18"/>
                  </a:lnTo>
                  <a:lnTo>
                    <a:pt x="48" y="14"/>
                  </a:lnTo>
                  <a:lnTo>
                    <a:pt x="50" y="9"/>
                  </a:lnTo>
                  <a:lnTo>
                    <a:pt x="48" y="3"/>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06" name="Freeform 1421"/>
            <p:cNvSpPr>
              <a:spLocks/>
            </p:cNvSpPr>
            <p:nvPr/>
          </p:nvSpPr>
          <p:spPr bwMode="auto">
            <a:xfrm>
              <a:off x="3650" y="1264"/>
              <a:ext cx="26" cy="9"/>
            </a:xfrm>
            <a:custGeom>
              <a:avLst/>
              <a:gdLst>
                <a:gd name="T0" fmla="*/ 22 w 50"/>
                <a:gd name="T1" fmla="*/ 0 h 18"/>
                <a:gd name="T2" fmla="*/ 22 w 50"/>
                <a:gd name="T3" fmla="*/ 0 h 18"/>
                <a:gd name="T4" fmla="*/ 0 w 50"/>
                <a:gd name="T5" fmla="*/ 0 h 18"/>
                <a:gd name="T6" fmla="*/ 0 w 50"/>
                <a:gd name="T7" fmla="*/ 9 h 18"/>
                <a:gd name="T8" fmla="*/ 22 w 50"/>
                <a:gd name="T9" fmla="*/ 9 h 18"/>
                <a:gd name="T10" fmla="*/ 22 w 50"/>
                <a:gd name="T11" fmla="*/ 9 h 18"/>
                <a:gd name="T12" fmla="*/ 22 w 50"/>
                <a:gd name="T13" fmla="*/ 9 h 18"/>
                <a:gd name="T14" fmla="*/ 25 w 50"/>
                <a:gd name="T15" fmla="*/ 7 h 18"/>
                <a:gd name="T16" fmla="*/ 26 w 50"/>
                <a:gd name="T17" fmla="*/ 5 h 18"/>
                <a:gd name="T18" fmla="*/ 25 w 50"/>
                <a:gd name="T19" fmla="*/ 2 h 18"/>
                <a:gd name="T20" fmla="*/ 22 w 5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 h="18">
                  <a:moveTo>
                    <a:pt x="43" y="0"/>
                  </a:moveTo>
                  <a:lnTo>
                    <a:pt x="43" y="0"/>
                  </a:lnTo>
                  <a:lnTo>
                    <a:pt x="0" y="0"/>
                  </a:lnTo>
                  <a:lnTo>
                    <a:pt x="0" y="18"/>
                  </a:lnTo>
                  <a:lnTo>
                    <a:pt x="43" y="18"/>
                  </a:lnTo>
                  <a:lnTo>
                    <a:pt x="48" y="14"/>
                  </a:lnTo>
                  <a:lnTo>
                    <a:pt x="50" y="9"/>
                  </a:lnTo>
                  <a:lnTo>
                    <a:pt x="48" y="3"/>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07" name="Freeform 1422"/>
            <p:cNvSpPr>
              <a:spLocks/>
            </p:cNvSpPr>
            <p:nvPr/>
          </p:nvSpPr>
          <p:spPr bwMode="auto">
            <a:xfrm>
              <a:off x="3672" y="1264"/>
              <a:ext cx="24" cy="9"/>
            </a:xfrm>
            <a:custGeom>
              <a:avLst/>
              <a:gdLst>
                <a:gd name="T0" fmla="*/ 21 w 49"/>
                <a:gd name="T1" fmla="*/ 0 h 18"/>
                <a:gd name="T2" fmla="*/ 21 w 49"/>
                <a:gd name="T3" fmla="*/ 0 h 18"/>
                <a:gd name="T4" fmla="*/ 0 w 49"/>
                <a:gd name="T5" fmla="*/ 0 h 18"/>
                <a:gd name="T6" fmla="*/ 0 w 49"/>
                <a:gd name="T7" fmla="*/ 9 h 18"/>
                <a:gd name="T8" fmla="*/ 21 w 49"/>
                <a:gd name="T9" fmla="*/ 9 h 18"/>
                <a:gd name="T10" fmla="*/ 21 w 49"/>
                <a:gd name="T11" fmla="*/ 9 h 18"/>
                <a:gd name="T12" fmla="*/ 21 w 49"/>
                <a:gd name="T13" fmla="*/ 9 h 18"/>
                <a:gd name="T14" fmla="*/ 23 w 49"/>
                <a:gd name="T15" fmla="*/ 7 h 18"/>
                <a:gd name="T16" fmla="*/ 24 w 49"/>
                <a:gd name="T17" fmla="*/ 5 h 18"/>
                <a:gd name="T18" fmla="*/ 23 w 49"/>
                <a:gd name="T19" fmla="*/ 2 h 18"/>
                <a:gd name="T20" fmla="*/ 21 w 49"/>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9" h="18">
                  <a:moveTo>
                    <a:pt x="42" y="0"/>
                  </a:moveTo>
                  <a:lnTo>
                    <a:pt x="42" y="0"/>
                  </a:lnTo>
                  <a:lnTo>
                    <a:pt x="0" y="0"/>
                  </a:lnTo>
                  <a:lnTo>
                    <a:pt x="0" y="18"/>
                  </a:lnTo>
                  <a:lnTo>
                    <a:pt x="42" y="18"/>
                  </a:lnTo>
                  <a:lnTo>
                    <a:pt x="47" y="14"/>
                  </a:lnTo>
                  <a:lnTo>
                    <a:pt x="49" y="9"/>
                  </a:lnTo>
                  <a:lnTo>
                    <a:pt x="47" y="3"/>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08" name="Freeform 1423"/>
            <p:cNvSpPr>
              <a:spLocks/>
            </p:cNvSpPr>
            <p:nvPr/>
          </p:nvSpPr>
          <p:spPr bwMode="auto">
            <a:xfrm>
              <a:off x="3693" y="1264"/>
              <a:ext cx="25" cy="9"/>
            </a:xfrm>
            <a:custGeom>
              <a:avLst/>
              <a:gdLst>
                <a:gd name="T0" fmla="*/ 22 w 50"/>
                <a:gd name="T1" fmla="*/ 0 h 18"/>
                <a:gd name="T2" fmla="*/ 22 w 50"/>
                <a:gd name="T3" fmla="*/ 0 h 18"/>
                <a:gd name="T4" fmla="*/ 0 w 50"/>
                <a:gd name="T5" fmla="*/ 0 h 18"/>
                <a:gd name="T6" fmla="*/ 0 w 50"/>
                <a:gd name="T7" fmla="*/ 9 h 18"/>
                <a:gd name="T8" fmla="*/ 22 w 50"/>
                <a:gd name="T9" fmla="*/ 9 h 18"/>
                <a:gd name="T10" fmla="*/ 22 w 50"/>
                <a:gd name="T11" fmla="*/ 9 h 18"/>
                <a:gd name="T12" fmla="*/ 22 w 50"/>
                <a:gd name="T13" fmla="*/ 9 h 18"/>
                <a:gd name="T14" fmla="*/ 25 w 50"/>
                <a:gd name="T15" fmla="*/ 7 h 18"/>
                <a:gd name="T16" fmla="*/ 25 w 50"/>
                <a:gd name="T17" fmla="*/ 5 h 18"/>
                <a:gd name="T18" fmla="*/ 25 w 50"/>
                <a:gd name="T19" fmla="*/ 2 h 18"/>
                <a:gd name="T20" fmla="*/ 22 w 5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 h="18">
                  <a:moveTo>
                    <a:pt x="44" y="0"/>
                  </a:moveTo>
                  <a:lnTo>
                    <a:pt x="44" y="0"/>
                  </a:lnTo>
                  <a:lnTo>
                    <a:pt x="0" y="0"/>
                  </a:lnTo>
                  <a:lnTo>
                    <a:pt x="0" y="18"/>
                  </a:lnTo>
                  <a:lnTo>
                    <a:pt x="44" y="18"/>
                  </a:lnTo>
                  <a:lnTo>
                    <a:pt x="49" y="14"/>
                  </a:lnTo>
                  <a:lnTo>
                    <a:pt x="50" y="9"/>
                  </a:lnTo>
                  <a:lnTo>
                    <a:pt x="49" y="3"/>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09" name="Freeform 1424"/>
            <p:cNvSpPr>
              <a:spLocks/>
            </p:cNvSpPr>
            <p:nvPr/>
          </p:nvSpPr>
          <p:spPr bwMode="auto">
            <a:xfrm>
              <a:off x="3715" y="1264"/>
              <a:ext cx="24" cy="9"/>
            </a:xfrm>
            <a:custGeom>
              <a:avLst/>
              <a:gdLst>
                <a:gd name="T0" fmla="*/ 21 w 48"/>
                <a:gd name="T1" fmla="*/ 0 h 18"/>
                <a:gd name="T2" fmla="*/ 21 w 48"/>
                <a:gd name="T3" fmla="*/ 0 h 18"/>
                <a:gd name="T4" fmla="*/ 0 w 48"/>
                <a:gd name="T5" fmla="*/ 0 h 18"/>
                <a:gd name="T6" fmla="*/ 0 w 48"/>
                <a:gd name="T7" fmla="*/ 9 h 18"/>
                <a:gd name="T8" fmla="*/ 21 w 48"/>
                <a:gd name="T9" fmla="*/ 9 h 18"/>
                <a:gd name="T10" fmla="*/ 21 w 48"/>
                <a:gd name="T11" fmla="*/ 9 h 18"/>
                <a:gd name="T12" fmla="*/ 21 w 48"/>
                <a:gd name="T13" fmla="*/ 9 h 18"/>
                <a:gd name="T14" fmla="*/ 23 w 48"/>
                <a:gd name="T15" fmla="*/ 7 h 18"/>
                <a:gd name="T16" fmla="*/ 24 w 48"/>
                <a:gd name="T17" fmla="*/ 5 h 18"/>
                <a:gd name="T18" fmla="*/ 23 w 48"/>
                <a:gd name="T19" fmla="*/ 2 h 18"/>
                <a:gd name="T20" fmla="*/ 21 w 48"/>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8" h="18">
                  <a:moveTo>
                    <a:pt x="41" y="0"/>
                  </a:moveTo>
                  <a:lnTo>
                    <a:pt x="41" y="0"/>
                  </a:lnTo>
                  <a:lnTo>
                    <a:pt x="0" y="0"/>
                  </a:lnTo>
                  <a:lnTo>
                    <a:pt x="0" y="18"/>
                  </a:lnTo>
                  <a:lnTo>
                    <a:pt x="41" y="18"/>
                  </a:lnTo>
                  <a:lnTo>
                    <a:pt x="46" y="14"/>
                  </a:lnTo>
                  <a:lnTo>
                    <a:pt x="48" y="9"/>
                  </a:lnTo>
                  <a:lnTo>
                    <a:pt x="46" y="3"/>
                  </a:lnTo>
                  <a:lnTo>
                    <a:pt x="4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10" name="Freeform 1425"/>
            <p:cNvSpPr>
              <a:spLocks/>
            </p:cNvSpPr>
            <p:nvPr/>
          </p:nvSpPr>
          <p:spPr bwMode="auto">
            <a:xfrm>
              <a:off x="3736" y="1264"/>
              <a:ext cx="25" cy="9"/>
            </a:xfrm>
            <a:custGeom>
              <a:avLst/>
              <a:gdLst>
                <a:gd name="T0" fmla="*/ 22 w 51"/>
                <a:gd name="T1" fmla="*/ 0 h 18"/>
                <a:gd name="T2" fmla="*/ 22 w 51"/>
                <a:gd name="T3" fmla="*/ 0 h 18"/>
                <a:gd name="T4" fmla="*/ 0 w 51"/>
                <a:gd name="T5" fmla="*/ 0 h 18"/>
                <a:gd name="T6" fmla="*/ 0 w 51"/>
                <a:gd name="T7" fmla="*/ 9 h 18"/>
                <a:gd name="T8" fmla="*/ 22 w 51"/>
                <a:gd name="T9" fmla="*/ 9 h 18"/>
                <a:gd name="T10" fmla="*/ 22 w 51"/>
                <a:gd name="T11" fmla="*/ 9 h 18"/>
                <a:gd name="T12" fmla="*/ 22 w 51"/>
                <a:gd name="T13" fmla="*/ 9 h 18"/>
                <a:gd name="T14" fmla="*/ 24 w 51"/>
                <a:gd name="T15" fmla="*/ 7 h 18"/>
                <a:gd name="T16" fmla="*/ 25 w 51"/>
                <a:gd name="T17" fmla="*/ 5 h 18"/>
                <a:gd name="T18" fmla="*/ 24 w 51"/>
                <a:gd name="T19" fmla="*/ 2 h 18"/>
                <a:gd name="T20" fmla="*/ 22 w 51"/>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1" h="18">
                  <a:moveTo>
                    <a:pt x="44" y="0"/>
                  </a:moveTo>
                  <a:lnTo>
                    <a:pt x="44" y="0"/>
                  </a:lnTo>
                  <a:lnTo>
                    <a:pt x="0" y="0"/>
                  </a:lnTo>
                  <a:lnTo>
                    <a:pt x="0" y="18"/>
                  </a:lnTo>
                  <a:lnTo>
                    <a:pt x="44" y="18"/>
                  </a:lnTo>
                  <a:lnTo>
                    <a:pt x="49" y="14"/>
                  </a:lnTo>
                  <a:lnTo>
                    <a:pt x="51" y="9"/>
                  </a:lnTo>
                  <a:lnTo>
                    <a:pt x="49" y="3"/>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11" name="Freeform 1426"/>
            <p:cNvSpPr>
              <a:spLocks/>
            </p:cNvSpPr>
            <p:nvPr/>
          </p:nvSpPr>
          <p:spPr bwMode="auto">
            <a:xfrm>
              <a:off x="3757" y="1264"/>
              <a:ext cx="25" cy="9"/>
            </a:xfrm>
            <a:custGeom>
              <a:avLst/>
              <a:gdLst>
                <a:gd name="T0" fmla="*/ 22 w 48"/>
                <a:gd name="T1" fmla="*/ 0 h 18"/>
                <a:gd name="T2" fmla="*/ 22 w 48"/>
                <a:gd name="T3" fmla="*/ 0 h 18"/>
                <a:gd name="T4" fmla="*/ 0 w 48"/>
                <a:gd name="T5" fmla="*/ 0 h 18"/>
                <a:gd name="T6" fmla="*/ 0 w 48"/>
                <a:gd name="T7" fmla="*/ 9 h 18"/>
                <a:gd name="T8" fmla="*/ 22 w 48"/>
                <a:gd name="T9" fmla="*/ 9 h 18"/>
                <a:gd name="T10" fmla="*/ 22 w 48"/>
                <a:gd name="T11" fmla="*/ 9 h 18"/>
                <a:gd name="T12" fmla="*/ 22 w 48"/>
                <a:gd name="T13" fmla="*/ 9 h 18"/>
                <a:gd name="T14" fmla="*/ 24 w 48"/>
                <a:gd name="T15" fmla="*/ 7 h 18"/>
                <a:gd name="T16" fmla="*/ 25 w 48"/>
                <a:gd name="T17" fmla="*/ 5 h 18"/>
                <a:gd name="T18" fmla="*/ 24 w 48"/>
                <a:gd name="T19" fmla="*/ 2 h 18"/>
                <a:gd name="T20" fmla="*/ 22 w 48"/>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8" h="18">
                  <a:moveTo>
                    <a:pt x="42" y="0"/>
                  </a:moveTo>
                  <a:lnTo>
                    <a:pt x="42" y="0"/>
                  </a:lnTo>
                  <a:lnTo>
                    <a:pt x="0" y="0"/>
                  </a:lnTo>
                  <a:lnTo>
                    <a:pt x="0" y="18"/>
                  </a:lnTo>
                  <a:lnTo>
                    <a:pt x="42" y="18"/>
                  </a:lnTo>
                  <a:lnTo>
                    <a:pt x="47" y="14"/>
                  </a:lnTo>
                  <a:lnTo>
                    <a:pt x="48" y="9"/>
                  </a:lnTo>
                  <a:lnTo>
                    <a:pt x="47" y="3"/>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12" name="Freeform 1427"/>
            <p:cNvSpPr>
              <a:spLocks/>
            </p:cNvSpPr>
            <p:nvPr/>
          </p:nvSpPr>
          <p:spPr bwMode="auto">
            <a:xfrm>
              <a:off x="3778" y="1264"/>
              <a:ext cx="25" cy="9"/>
            </a:xfrm>
            <a:custGeom>
              <a:avLst/>
              <a:gdLst>
                <a:gd name="T0" fmla="*/ 22 w 50"/>
                <a:gd name="T1" fmla="*/ 0 h 18"/>
                <a:gd name="T2" fmla="*/ 22 w 50"/>
                <a:gd name="T3" fmla="*/ 0 h 18"/>
                <a:gd name="T4" fmla="*/ 0 w 50"/>
                <a:gd name="T5" fmla="*/ 0 h 18"/>
                <a:gd name="T6" fmla="*/ 0 w 50"/>
                <a:gd name="T7" fmla="*/ 9 h 18"/>
                <a:gd name="T8" fmla="*/ 22 w 50"/>
                <a:gd name="T9" fmla="*/ 9 h 18"/>
                <a:gd name="T10" fmla="*/ 22 w 50"/>
                <a:gd name="T11" fmla="*/ 9 h 18"/>
                <a:gd name="T12" fmla="*/ 22 w 50"/>
                <a:gd name="T13" fmla="*/ 9 h 18"/>
                <a:gd name="T14" fmla="*/ 24 w 50"/>
                <a:gd name="T15" fmla="*/ 7 h 18"/>
                <a:gd name="T16" fmla="*/ 25 w 50"/>
                <a:gd name="T17" fmla="*/ 5 h 18"/>
                <a:gd name="T18" fmla="*/ 24 w 50"/>
                <a:gd name="T19" fmla="*/ 2 h 18"/>
                <a:gd name="T20" fmla="*/ 22 w 5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 h="18">
                  <a:moveTo>
                    <a:pt x="43" y="0"/>
                  </a:moveTo>
                  <a:lnTo>
                    <a:pt x="43" y="0"/>
                  </a:lnTo>
                  <a:lnTo>
                    <a:pt x="0" y="0"/>
                  </a:lnTo>
                  <a:lnTo>
                    <a:pt x="0" y="18"/>
                  </a:lnTo>
                  <a:lnTo>
                    <a:pt x="43" y="18"/>
                  </a:lnTo>
                  <a:lnTo>
                    <a:pt x="48" y="14"/>
                  </a:lnTo>
                  <a:lnTo>
                    <a:pt x="50" y="9"/>
                  </a:lnTo>
                  <a:lnTo>
                    <a:pt x="48" y="3"/>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13" name="Freeform 1428"/>
            <p:cNvSpPr>
              <a:spLocks/>
            </p:cNvSpPr>
            <p:nvPr/>
          </p:nvSpPr>
          <p:spPr bwMode="auto">
            <a:xfrm>
              <a:off x="3800" y="1264"/>
              <a:ext cx="25" cy="9"/>
            </a:xfrm>
            <a:custGeom>
              <a:avLst/>
              <a:gdLst>
                <a:gd name="T0" fmla="*/ 22 w 50"/>
                <a:gd name="T1" fmla="*/ 0 h 18"/>
                <a:gd name="T2" fmla="*/ 22 w 50"/>
                <a:gd name="T3" fmla="*/ 0 h 18"/>
                <a:gd name="T4" fmla="*/ 0 w 50"/>
                <a:gd name="T5" fmla="*/ 0 h 18"/>
                <a:gd name="T6" fmla="*/ 0 w 50"/>
                <a:gd name="T7" fmla="*/ 9 h 18"/>
                <a:gd name="T8" fmla="*/ 22 w 50"/>
                <a:gd name="T9" fmla="*/ 9 h 18"/>
                <a:gd name="T10" fmla="*/ 22 w 50"/>
                <a:gd name="T11" fmla="*/ 9 h 18"/>
                <a:gd name="T12" fmla="*/ 22 w 50"/>
                <a:gd name="T13" fmla="*/ 9 h 18"/>
                <a:gd name="T14" fmla="*/ 25 w 50"/>
                <a:gd name="T15" fmla="*/ 7 h 18"/>
                <a:gd name="T16" fmla="*/ 25 w 50"/>
                <a:gd name="T17" fmla="*/ 5 h 18"/>
                <a:gd name="T18" fmla="*/ 25 w 50"/>
                <a:gd name="T19" fmla="*/ 2 h 18"/>
                <a:gd name="T20" fmla="*/ 22 w 5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 h="18">
                  <a:moveTo>
                    <a:pt x="44" y="0"/>
                  </a:moveTo>
                  <a:lnTo>
                    <a:pt x="44" y="0"/>
                  </a:lnTo>
                  <a:lnTo>
                    <a:pt x="0" y="0"/>
                  </a:lnTo>
                  <a:lnTo>
                    <a:pt x="0" y="18"/>
                  </a:lnTo>
                  <a:lnTo>
                    <a:pt x="44" y="18"/>
                  </a:lnTo>
                  <a:lnTo>
                    <a:pt x="49" y="14"/>
                  </a:lnTo>
                  <a:lnTo>
                    <a:pt x="50" y="9"/>
                  </a:lnTo>
                  <a:lnTo>
                    <a:pt x="49" y="3"/>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14" name="Freeform 1429"/>
            <p:cNvSpPr>
              <a:spLocks/>
            </p:cNvSpPr>
            <p:nvPr/>
          </p:nvSpPr>
          <p:spPr bwMode="auto">
            <a:xfrm>
              <a:off x="3822" y="1264"/>
              <a:ext cx="24" cy="9"/>
            </a:xfrm>
            <a:custGeom>
              <a:avLst/>
              <a:gdLst>
                <a:gd name="T0" fmla="*/ 21 w 48"/>
                <a:gd name="T1" fmla="*/ 0 h 18"/>
                <a:gd name="T2" fmla="*/ 21 w 48"/>
                <a:gd name="T3" fmla="*/ 0 h 18"/>
                <a:gd name="T4" fmla="*/ 0 w 48"/>
                <a:gd name="T5" fmla="*/ 0 h 18"/>
                <a:gd name="T6" fmla="*/ 0 w 48"/>
                <a:gd name="T7" fmla="*/ 9 h 18"/>
                <a:gd name="T8" fmla="*/ 21 w 48"/>
                <a:gd name="T9" fmla="*/ 9 h 18"/>
                <a:gd name="T10" fmla="*/ 21 w 48"/>
                <a:gd name="T11" fmla="*/ 9 h 18"/>
                <a:gd name="T12" fmla="*/ 21 w 48"/>
                <a:gd name="T13" fmla="*/ 9 h 18"/>
                <a:gd name="T14" fmla="*/ 23 w 48"/>
                <a:gd name="T15" fmla="*/ 7 h 18"/>
                <a:gd name="T16" fmla="*/ 24 w 48"/>
                <a:gd name="T17" fmla="*/ 5 h 18"/>
                <a:gd name="T18" fmla="*/ 23 w 48"/>
                <a:gd name="T19" fmla="*/ 2 h 18"/>
                <a:gd name="T20" fmla="*/ 21 w 48"/>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8" h="18">
                  <a:moveTo>
                    <a:pt x="41" y="0"/>
                  </a:moveTo>
                  <a:lnTo>
                    <a:pt x="41" y="0"/>
                  </a:lnTo>
                  <a:lnTo>
                    <a:pt x="0" y="0"/>
                  </a:lnTo>
                  <a:lnTo>
                    <a:pt x="0" y="18"/>
                  </a:lnTo>
                  <a:lnTo>
                    <a:pt x="41" y="18"/>
                  </a:lnTo>
                  <a:lnTo>
                    <a:pt x="46" y="14"/>
                  </a:lnTo>
                  <a:lnTo>
                    <a:pt x="48" y="9"/>
                  </a:lnTo>
                  <a:lnTo>
                    <a:pt x="46" y="3"/>
                  </a:lnTo>
                  <a:lnTo>
                    <a:pt x="4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15" name="Freeform 1430"/>
            <p:cNvSpPr>
              <a:spLocks/>
            </p:cNvSpPr>
            <p:nvPr/>
          </p:nvSpPr>
          <p:spPr bwMode="auto">
            <a:xfrm>
              <a:off x="3843" y="1264"/>
              <a:ext cx="25" cy="9"/>
            </a:xfrm>
            <a:custGeom>
              <a:avLst/>
              <a:gdLst>
                <a:gd name="T0" fmla="*/ 22 w 50"/>
                <a:gd name="T1" fmla="*/ 0 h 18"/>
                <a:gd name="T2" fmla="*/ 22 w 50"/>
                <a:gd name="T3" fmla="*/ 0 h 18"/>
                <a:gd name="T4" fmla="*/ 0 w 50"/>
                <a:gd name="T5" fmla="*/ 0 h 18"/>
                <a:gd name="T6" fmla="*/ 0 w 50"/>
                <a:gd name="T7" fmla="*/ 9 h 18"/>
                <a:gd name="T8" fmla="*/ 22 w 50"/>
                <a:gd name="T9" fmla="*/ 9 h 18"/>
                <a:gd name="T10" fmla="*/ 22 w 50"/>
                <a:gd name="T11" fmla="*/ 9 h 18"/>
                <a:gd name="T12" fmla="*/ 22 w 50"/>
                <a:gd name="T13" fmla="*/ 9 h 18"/>
                <a:gd name="T14" fmla="*/ 25 w 50"/>
                <a:gd name="T15" fmla="*/ 7 h 18"/>
                <a:gd name="T16" fmla="*/ 25 w 50"/>
                <a:gd name="T17" fmla="*/ 5 h 18"/>
                <a:gd name="T18" fmla="*/ 25 w 50"/>
                <a:gd name="T19" fmla="*/ 2 h 18"/>
                <a:gd name="T20" fmla="*/ 22 w 5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 h="18">
                  <a:moveTo>
                    <a:pt x="44" y="0"/>
                  </a:moveTo>
                  <a:lnTo>
                    <a:pt x="44" y="0"/>
                  </a:lnTo>
                  <a:lnTo>
                    <a:pt x="0" y="0"/>
                  </a:lnTo>
                  <a:lnTo>
                    <a:pt x="0" y="18"/>
                  </a:lnTo>
                  <a:lnTo>
                    <a:pt x="44" y="18"/>
                  </a:lnTo>
                  <a:lnTo>
                    <a:pt x="49" y="14"/>
                  </a:lnTo>
                  <a:lnTo>
                    <a:pt x="50" y="9"/>
                  </a:lnTo>
                  <a:lnTo>
                    <a:pt x="49" y="3"/>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16" name="Freeform 1431"/>
            <p:cNvSpPr>
              <a:spLocks/>
            </p:cNvSpPr>
            <p:nvPr/>
          </p:nvSpPr>
          <p:spPr bwMode="auto">
            <a:xfrm>
              <a:off x="3864" y="1264"/>
              <a:ext cx="25" cy="9"/>
            </a:xfrm>
            <a:custGeom>
              <a:avLst/>
              <a:gdLst>
                <a:gd name="T0" fmla="*/ 22 w 48"/>
                <a:gd name="T1" fmla="*/ 0 h 18"/>
                <a:gd name="T2" fmla="*/ 22 w 48"/>
                <a:gd name="T3" fmla="*/ 0 h 18"/>
                <a:gd name="T4" fmla="*/ 0 w 48"/>
                <a:gd name="T5" fmla="*/ 0 h 18"/>
                <a:gd name="T6" fmla="*/ 0 w 48"/>
                <a:gd name="T7" fmla="*/ 9 h 18"/>
                <a:gd name="T8" fmla="*/ 22 w 48"/>
                <a:gd name="T9" fmla="*/ 9 h 18"/>
                <a:gd name="T10" fmla="*/ 22 w 48"/>
                <a:gd name="T11" fmla="*/ 9 h 18"/>
                <a:gd name="T12" fmla="*/ 22 w 48"/>
                <a:gd name="T13" fmla="*/ 9 h 18"/>
                <a:gd name="T14" fmla="*/ 24 w 48"/>
                <a:gd name="T15" fmla="*/ 7 h 18"/>
                <a:gd name="T16" fmla="*/ 25 w 48"/>
                <a:gd name="T17" fmla="*/ 5 h 18"/>
                <a:gd name="T18" fmla="*/ 24 w 48"/>
                <a:gd name="T19" fmla="*/ 2 h 18"/>
                <a:gd name="T20" fmla="*/ 22 w 48"/>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8" h="18">
                  <a:moveTo>
                    <a:pt x="42" y="0"/>
                  </a:moveTo>
                  <a:lnTo>
                    <a:pt x="42" y="0"/>
                  </a:lnTo>
                  <a:lnTo>
                    <a:pt x="0" y="0"/>
                  </a:lnTo>
                  <a:lnTo>
                    <a:pt x="0" y="18"/>
                  </a:lnTo>
                  <a:lnTo>
                    <a:pt x="42" y="18"/>
                  </a:lnTo>
                  <a:lnTo>
                    <a:pt x="47" y="14"/>
                  </a:lnTo>
                  <a:lnTo>
                    <a:pt x="48" y="9"/>
                  </a:lnTo>
                  <a:lnTo>
                    <a:pt x="47" y="3"/>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17" name="Freeform 1432"/>
            <p:cNvSpPr>
              <a:spLocks/>
            </p:cNvSpPr>
            <p:nvPr/>
          </p:nvSpPr>
          <p:spPr bwMode="auto">
            <a:xfrm>
              <a:off x="3885" y="1264"/>
              <a:ext cx="7" cy="9"/>
            </a:xfrm>
            <a:custGeom>
              <a:avLst/>
              <a:gdLst>
                <a:gd name="T0" fmla="*/ 4 w 13"/>
                <a:gd name="T1" fmla="*/ 0 h 18"/>
                <a:gd name="T2" fmla="*/ 3 w 13"/>
                <a:gd name="T3" fmla="*/ 0 h 18"/>
                <a:gd name="T4" fmla="*/ 0 w 13"/>
                <a:gd name="T5" fmla="*/ 0 h 18"/>
                <a:gd name="T6" fmla="*/ 0 w 13"/>
                <a:gd name="T7" fmla="*/ 9 h 18"/>
                <a:gd name="T8" fmla="*/ 3 w 13"/>
                <a:gd name="T9" fmla="*/ 9 h 18"/>
                <a:gd name="T10" fmla="*/ 3 w 13"/>
                <a:gd name="T11" fmla="*/ 9 h 18"/>
                <a:gd name="T12" fmla="*/ 3 w 13"/>
                <a:gd name="T13" fmla="*/ 9 h 18"/>
                <a:gd name="T14" fmla="*/ 6 w 13"/>
                <a:gd name="T15" fmla="*/ 7 h 18"/>
                <a:gd name="T16" fmla="*/ 7 w 13"/>
                <a:gd name="T17" fmla="*/ 5 h 18"/>
                <a:gd name="T18" fmla="*/ 6 w 13"/>
                <a:gd name="T19" fmla="*/ 2 h 18"/>
                <a:gd name="T20" fmla="*/ 3 w 13"/>
                <a:gd name="T21" fmla="*/ 0 h 18"/>
                <a:gd name="T22" fmla="*/ 4 w 13"/>
                <a:gd name="T23" fmla="*/ 0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18">
                  <a:moveTo>
                    <a:pt x="8" y="0"/>
                  </a:moveTo>
                  <a:lnTo>
                    <a:pt x="6" y="0"/>
                  </a:lnTo>
                  <a:lnTo>
                    <a:pt x="0" y="0"/>
                  </a:lnTo>
                  <a:lnTo>
                    <a:pt x="0" y="18"/>
                  </a:lnTo>
                  <a:lnTo>
                    <a:pt x="6" y="18"/>
                  </a:lnTo>
                  <a:lnTo>
                    <a:pt x="5" y="18"/>
                  </a:lnTo>
                  <a:lnTo>
                    <a:pt x="6" y="18"/>
                  </a:lnTo>
                  <a:lnTo>
                    <a:pt x="11" y="14"/>
                  </a:lnTo>
                  <a:lnTo>
                    <a:pt x="13" y="9"/>
                  </a:lnTo>
                  <a:lnTo>
                    <a:pt x="11" y="3"/>
                  </a:lnTo>
                  <a:lnTo>
                    <a:pt x="6" y="0"/>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18" name="Freeform 1433"/>
            <p:cNvSpPr>
              <a:spLocks/>
            </p:cNvSpPr>
            <p:nvPr/>
          </p:nvSpPr>
          <p:spPr bwMode="auto">
            <a:xfrm>
              <a:off x="3888" y="1264"/>
              <a:ext cx="7" cy="10"/>
            </a:xfrm>
            <a:custGeom>
              <a:avLst/>
              <a:gdLst>
                <a:gd name="T0" fmla="*/ 5 w 15"/>
                <a:gd name="T1" fmla="*/ 1 h 20"/>
                <a:gd name="T2" fmla="*/ 5 w 15"/>
                <a:gd name="T3" fmla="*/ 1 h 20"/>
                <a:gd name="T4" fmla="*/ 1 w 15"/>
                <a:gd name="T5" fmla="*/ 0 h 20"/>
                <a:gd name="T6" fmla="*/ 0 w 15"/>
                <a:gd name="T7" fmla="*/ 9 h 20"/>
                <a:gd name="T8" fmla="*/ 3 w 15"/>
                <a:gd name="T9" fmla="*/ 10 h 20"/>
                <a:gd name="T10" fmla="*/ 3 w 15"/>
                <a:gd name="T11" fmla="*/ 10 h 20"/>
                <a:gd name="T12" fmla="*/ 3 w 15"/>
                <a:gd name="T13" fmla="*/ 10 h 20"/>
                <a:gd name="T14" fmla="*/ 5 w 15"/>
                <a:gd name="T15" fmla="*/ 9 h 20"/>
                <a:gd name="T16" fmla="*/ 7 w 15"/>
                <a:gd name="T17" fmla="*/ 7 h 20"/>
                <a:gd name="T18" fmla="*/ 7 w 15"/>
                <a:gd name="T19" fmla="*/ 3 h 20"/>
                <a:gd name="T20" fmla="*/ 5 w 15"/>
                <a:gd name="T21" fmla="*/ 1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20">
                  <a:moveTo>
                    <a:pt x="10" y="2"/>
                  </a:moveTo>
                  <a:lnTo>
                    <a:pt x="10" y="2"/>
                  </a:lnTo>
                  <a:lnTo>
                    <a:pt x="3" y="0"/>
                  </a:lnTo>
                  <a:lnTo>
                    <a:pt x="0" y="18"/>
                  </a:lnTo>
                  <a:lnTo>
                    <a:pt x="6" y="20"/>
                  </a:lnTo>
                  <a:lnTo>
                    <a:pt x="11" y="18"/>
                  </a:lnTo>
                  <a:lnTo>
                    <a:pt x="15" y="13"/>
                  </a:lnTo>
                  <a:lnTo>
                    <a:pt x="15" y="5"/>
                  </a:lnTo>
                  <a:lnTo>
                    <a:pt x="1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19" name="Freeform 1434"/>
            <p:cNvSpPr>
              <a:spLocks/>
            </p:cNvSpPr>
            <p:nvPr/>
          </p:nvSpPr>
          <p:spPr bwMode="auto">
            <a:xfrm>
              <a:off x="3891" y="1265"/>
              <a:ext cx="8" cy="10"/>
            </a:xfrm>
            <a:custGeom>
              <a:avLst/>
              <a:gdLst>
                <a:gd name="T0" fmla="*/ 5 w 15"/>
                <a:gd name="T1" fmla="*/ 1 h 20"/>
                <a:gd name="T2" fmla="*/ 5 w 15"/>
                <a:gd name="T3" fmla="*/ 1 h 20"/>
                <a:gd name="T4" fmla="*/ 2 w 15"/>
                <a:gd name="T5" fmla="*/ 0 h 20"/>
                <a:gd name="T6" fmla="*/ 0 w 15"/>
                <a:gd name="T7" fmla="*/ 9 h 20"/>
                <a:gd name="T8" fmla="*/ 4 w 15"/>
                <a:gd name="T9" fmla="*/ 10 h 20"/>
                <a:gd name="T10" fmla="*/ 4 w 15"/>
                <a:gd name="T11" fmla="*/ 10 h 20"/>
                <a:gd name="T12" fmla="*/ 4 w 15"/>
                <a:gd name="T13" fmla="*/ 10 h 20"/>
                <a:gd name="T14" fmla="*/ 6 w 15"/>
                <a:gd name="T15" fmla="*/ 9 h 20"/>
                <a:gd name="T16" fmla="*/ 8 w 15"/>
                <a:gd name="T17" fmla="*/ 6 h 20"/>
                <a:gd name="T18" fmla="*/ 8 w 15"/>
                <a:gd name="T19" fmla="*/ 3 h 20"/>
                <a:gd name="T20" fmla="*/ 5 w 15"/>
                <a:gd name="T21" fmla="*/ 1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20">
                  <a:moveTo>
                    <a:pt x="10" y="1"/>
                  </a:moveTo>
                  <a:lnTo>
                    <a:pt x="10" y="1"/>
                  </a:lnTo>
                  <a:lnTo>
                    <a:pt x="4" y="0"/>
                  </a:lnTo>
                  <a:lnTo>
                    <a:pt x="0" y="18"/>
                  </a:lnTo>
                  <a:lnTo>
                    <a:pt x="7" y="20"/>
                  </a:lnTo>
                  <a:lnTo>
                    <a:pt x="12" y="18"/>
                  </a:lnTo>
                  <a:lnTo>
                    <a:pt x="15" y="12"/>
                  </a:lnTo>
                  <a:lnTo>
                    <a:pt x="15" y="5"/>
                  </a:lnTo>
                  <a:lnTo>
                    <a:pt x="1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20" name="Freeform 1435"/>
            <p:cNvSpPr>
              <a:spLocks/>
            </p:cNvSpPr>
            <p:nvPr/>
          </p:nvSpPr>
          <p:spPr bwMode="auto">
            <a:xfrm>
              <a:off x="3894" y="1266"/>
              <a:ext cx="8" cy="10"/>
            </a:xfrm>
            <a:custGeom>
              <a:avLst/>
              <a:gdLst>
                <a:gd name="T0" fmla="*/ 6 w 15"/>
                <a:gd name="T1" fmla="*/ 2 h 20"/>
                <a:gd name="T2" fmla="*/ 5 w 15"/>
                <a:gd name="T3" fmla="*/ 1 h 20"/>
                <a:gd name="T4" fmla="*/ 2 w 15"/>
                <a:gd name="T5" fmla="*/ 0 h 20"/>
                <a:gd name="T6" fmla="*/ 0 w 15"/>
                <a:gd name="T7" fmla="*/ 10 h 20"/>
                <a:gd name="T8" fmla="*/ 4 w 15"/>
                <a:gd name="T9" fmla="*/ 10 h 20"/>
                <a:gd name="T10" fmla="*/ 3 w 15"/>
                <a:gd name="T11" fmla="*/ 10 h 20"/>
                <a:gd name="T12" fmla="*/ 4 w 15"/>
                <a:gd name="T13" fmla="*/ 10 h 20"/>
                <a:gd name="T14" fmla="*/ 6 w 15"/>
                <a:gd name="T15" fmla="*/ 10 h 20"/>
                <a:gd name="T16" fmla="*/ 8 w 15"/>
                <a:gd name="T17" fmla="*/ 7 h 20"/>
                <a:gd name="T18" fmla="*/ 8 w 15"/>
                <a:gd name="T19" fmla="*/ 3 h 20"/>
                <a:gd name="T20" fmla="*/ 5 w 15"/>
                <a:gd name="T21" fmla="*/ 1 h 20"/>
                <a:gd name="T22" fmla="*/ 6 w 15"/>
                <a:gd name="T23" fmla="*/ 2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0">
                  <a:moveTo>
                    <a:pt x="12" y="4"/>
                  </a:moveTo>
                  <a:lnTo>
                    <a:pt x="10" y="2"/>
                  </a:lnTo>
                  <a:lnTo>
                    <a:pt x="3" y="0"/>
                  </a:lnTo>
                  <a:lnTo>
                    <a:pt x="0" y="19"/>
                  </a:lnTo>
                  <a:lnTo>
                    <a:pt x="7" y="20"/>
                  </a:lnTo>
                  <a:lnTo>
                    <a:pt x="5" y="19"/>
                  </a:lnTo>
                  <a:lnTo>
                    <a:pt x="7" y="20"/>
                  </a:lnTo>
                  <a:lnTo>
                    <a:pt x="12" y="19"/>
                  </a:lnTo>
                  <a:lnTo>
                    <a:pt x="15" y="13"/>
                  </a:lnTo>
                  <a:lnTo>
                    <a:pt x="15" y="6"/>
                  </a:lnTo>
                  <a:lnTo>
                    <a:pt x="10" y="2"/>
                  </a:lnTo>
                  <a:lnTo>
                    <a:pt x="1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21" name="Freeform 1436"/>
            <p:cNvSpPr>
              <a:spLocks/>
            </p:cNvSpPr>
            <p:nvPr/>
          </p:nvSpPr>
          <p:spPr bwMode="auto">
            <a:xfrm>
              <a:off x="3897" y="1268"/>
              <a:ext cx="8" cy="9"/>
            </a:xfrm>
            <a:custGeom>
              <a:avLst/>
              <a:gdLst>
                <a:gd name="T0" fmla="*/ 6 w 15"/>
                <a:gd name="T1" fmla="*/ 2 h 18"/>
                <a:gd name="T2" fmla="*/ 6 w 15"/>
                <a:gd name="T3" fmla="*/ 2 h 18"/>
                <a:gd name="T4" fmla="*/ 4 w 15"/>
                <a:gd name="T5" fmla="*/ 0 h 18"/>
                <a:gd name="T6" fmla="*/ 0 w 15"/>
                <a:gd name="T7" fmla="*/ 8 h 18"/>
                <a:gd name="T8" fmla="*/ 3 w 15"/>
                <a:gd name="T9" fmla="*/ 9 h 18"/>
                <a:gd name="T10" fmla="*/ 3 w 15"/>
                <a:gd name="T11" fmla="*/ 9 h 18"/>
                <a:gd name="T12" fmla="*/ 3 w 15"/>
                <a:gd name="T13" fmla="*/ 9 h 18"/>
                <a:gd name="T14" fmla="*/ 5 w 15"/>
                <a:gd name="T15" fmla="*/ 9 h 18"/>
                <a:gd name="T16" fmla="*/ 7 w 15"/>
                <a:gd name="T17" fmla="*/ 7 h 18"/>
                <a:gd name="T18" fmla="*/ 8 w 15"/>
                <a:gd name="T19" fmla="*/ 4 h 18"/>
                <a:gd name="T20" fmla="*/ 6 w 15"/>
                <a:gd name="T21" fmla="*/ 2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18">
                  <a:moveTo>
                    <a:pt x="12" y="4"/>
                  </a:moveTo>
                  <a:lnTo>
                    <a:pt x="12" y="4"/>
                  </a:lnTo>
                  <a:lnTo>
                    <a:pt x="7" y="0"/>
                  </a:lnTo>
                  <a:lnTo>
                    <a:pt x="0" y="15"/>
                  </a:lnTo>
                  <a:lnTo>
                    <a:pt x="5" y="18"/>
                  </a:lnTo>
                  <a:lnTo>
                    <a:pt x="10" y="18"/>
                  </a:lnTo>
                  <a:lnTo>
                    <a:pt x="13" y="13"/>
                  </a:lnTo>
                  <a:lnTo>
                    <a:pt x="15" y="7"/>
                  </a:lnTo>
                  <a:lnTo>
                    <a:pt x="1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22" name="Freeform 1437"/>
            <p:cNvSpPr>
              <a:spLocks/>
            </p:cNvSpPr>
            <p:nvPr/>
          </p:nvSpPr>
          <p:spPr bwMode="auto">
            <a:xfrm>
              <a:off x="3899" y="1269"/>
              <a:ext cx="8" cy="10"/>
            </a:xfrm>
            <a:custGeom>
              <a:avLst/>
              <a:gdLst>
                <a:gd name="T0" fmla="*/ 5 w 15"/>
                <a:gd name="T1" fmla="*/ 1 h 20"/>
                <a:gd name="T2" fmla="*/ 6 w 15"/>
                <a:gd name="T3" fmla="*/ 2 h 20"/>
                <a:gd name="T4" fmla="*/ 4 w 15"/>
                <a:gd name="T5" fmla="*/ 0 h 20"/>
                <a:gd name="T6" fmla="*/ 0 w 15"/>
                <a:gd name="T7" fmla="*/ 7 h 20"/>
                <a:gd name="T8" fmla="*/ 3 w 15"/>
                <a:gd name="T9" fmla="*/ 9 h 20"/>
                <a:gd name="T10" fmla="*/ 4 w 15"/>
                <a:gd name="T11" fmla="*/ 10 h 20"/>
                <a:gd name="T12" fmla="*/ 3 w 15"/>
                <a:gd name="T13" fmla="*/ 9 h 20"/>
                <a:gd name="T14" fmla="*/ 5 w 15"/>
                <a:gd name="T15" fmla="*/ 9 h 20"/>
                <a:gd name="T16" fmla="*/ 7 w 15"/>
                <a:gd name="T17" fmla="*/ 6 h 20"/>
                <a:gd name="T18" fmla="*/ 8 w 15"/>
                <a:gd name="T19" fmla="*/ 4 h 20"/>
                <a:gd name="T20" fmla="*/ 6 w 15"/>
                <a:gd name="T21" fmla="*/ 2 h 20"/>
                <a:gd name="T22" fmla="*/ 5 w 15"/>
                <a:gd name="T23" fmla="*/ 1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0">
                  <a:moveTo>
                    <a:pt x="10" y="2"/>
                  </a:moveTo>
                  <a:lnTo>
                    <a:pt x="12" y="3"/>
                  </a:lnTo>
                  <a:lnTo>
                    <a:pt x="7" y="0"/>
                  </a:lnTo>
                  <a:lnTo>
                    <a:pt x="0" y="14"/>
                  </a:lnTo>
                  <a:lnTo>
                    <a:pt x="5" y="18"/>
                  </a:lnTo>
                  <a:lnTo>
                    <a:pt x="7" y="20"/>
                  </a:lnTo>
                  <a:lnTo>
                    <a:pt x="5" y="18"/>
                  </a:lnTo>
                  <a:lnTo>
                    <a:pt x="10" y="18"/>
                  </a:lnTo>
                  <a:lnTo>
                    <a:pt x="13" y="12"/>
                  </a:lnTo>
                  <a:lnTo>
                    <a:pt x="15" y="7"/>
                  </a:lnTo>
                  <a:lnTo>
                    <a:pt x="12" y="3"/>
                  </a:lnTo>
                  <a:lnTo>
                    <a:pt x="1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23" name="Freeform 1438"/>
            <p:cNvSpPr>
              <a:spLocks/>
            </p:cNvSpPr>
            <p:nvPr/>
          </p:nvSpPr>
          <p:spPr bwMode="auto">
            <a:xfrm>
              <a:off x="3903" y="1270"/>
              <a:ext cx="7" cy="11"/>
            </a:xfrm>
            <a:custGeom>
              <a:avLst/>
              <a:gdLst>
                <a:gd name="T0" fmla="*/ 6 w 15"/>
                <a:gd name="T1" fmla="*/ 4 h 21"/>
                <a:gd name="T2" fmla="*/ 5 w 15"/>
                <a:gd name="T3" fmla="*/ 2 h 21"/>
                <a:gd name="T4" fmla="*/ 1 w 15"/>
                <a:gd name="T5" fmla="*/ 0 h 21"/>
                <a:gd name="T6" fmla="*/ 0 w 15"/>
                <a:gd name="T7" fmla="*/ 9 h 21"/>
                <a:gd name="T8" fmla="*/ 3 w 15"/>
                <a:gd name="T9" fmla="*/ 11 h 21"/>
                <a:gd name="T10" fmla="*/ 1 w 15"/>
                <a:gd name="T11" fmla="*/ 9 h 21"/>
                <a:gd name="T12" fmla="*/ 3 w 15"/>
                <a:gd name="T13" fmla="*/ 11 h 21"/>
                <a:gd name="T14" fmla="*/ 5 w 15"/>
                <a:gd name="T15" fmla="*/ 11 h 21"/>
                <a:gd name="T16" fmla="*/ 7 w 15"/>
                <a:gd name="T17" fmla="*/ 7 h 21"/>
                <a:gd name="T18" fmla="*/ 7 w 15"/>
                <a:gd name="T19" fmla="*/ 5 h 21"/>
                <a:gd name="T20" fmla="*/ 5 w 15"/>
                <a:gd name="T21" fmla="*/ 2 h 21"/>
                <a:gd name="T22" fmla="*/ 6 w 15"/>
                <a:gd name="T23" fmla="*/ 4 h 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1">
                  <a:moveTo>
                    <a:pt x="13" y="7"/>
                  </a:moveTo>
                  <a:lnTo>
                    <a:pt x="10" y="3"/>
                  </a:lnTo>
                  <a:lnTo>
                    <a:pt x="3" y="0"/>
                  </a:lnTo>
                  <a:lnTo>
                    <a:pt x="0" y="18"/>
                  </a:lnTo>
                  <a:lnTo>
                    <a:pt x="6" y="21"/>
                  </a:lnTo>
                  <a:lnTo>
                    <a:pt x="3" y="18"/>
                  </a:lnTo>
                  <a:lnTo>
                    <a:pt x="6" y="21"/>
                  </a:lnTo>
                  <a:lnTo>
                    <a:pt x="11" y="21"/>
                  </a:lnTo>
                  <a:lnTo>
                    <a:pt x="15" y="14"/>
                  </a:lnTo>
                  <a:lnTo>
                    <a:pt x="15" y="9"/>
                  </a:lnTo>
                  <a:lnTo>
                    <a:pt x="10" y="3"/>
                  </a:lnTo>
                  <a:lnTo>
                    <a:pt x="1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24" name="Freeform 1439"/>
            <p:cNvSpPr>
              <a:spLocks/>
            </p:cNvSpPr>
            <p:nvPr/>
          </p:nvSpPr>
          <p:spPr bwMode="auto">
            <a:xfrm>
              <a:off x="3905" y="1274"/>
              <a:ext cx="7" cy="11"/>
            </a:xfrm>
            <a:custGeom>
              <a:avLst/>
              <a:gdLst>
                <a:gd name="T0" fmla="*/ 6 w 15"/>
                <a:gd name="T1" fmla="*/ 2 h 21"/>
                <a:gd name="T2" fmla="*/ 6 w 15"/>
                <a:gd name="T3" fmla="*/ 3 h 21"/>
                <a:gd name="T4" fmla="*/ 5 w 15"/>
                <a:gd name="T5" fmla="*/ 0 h 21"/>
                <a:gd name="T6" fmla="*/ 0 w 15"/>
                <a:gd name="T7" fmla="*/ 6 h 21"/>
                <a:gd name="T8" fmla="*/ 1 w 15"/>
                <a:gd name="T9" fmla="*/ 8 h 21"/>
                <a:gd name="T10" fmla="*/ 2 w 15"/>
                <a:gd name="T11" fmla="*/ 9 h 21"/>
                <a:gd name="T12" fmla="*/ 1 w 15"/>
                <a:gd name="T13" fmla="*/ 9 h 21"/>
                <a:gd name="T14" fmla="*/ 4 w 15"/>
                <a:gd name="T15" fmla="*/ 11 h 21"/>
                <a:gd name="T16" fmla="*/ 6 w 15"/>
                <a:gd name="T17" fmla="*/ 9 h 21"/>
                <a:gd name="T18" fmla="*/ 7 w 15"/>
                <a:gd name="T19" fmla="*/ 6 h 21"/>
                <a:gd name="T20" fmla="*/ 6 w 15"/>
                <a:gd name="T21" fmla="*/ 2 h 21"/>
                <a:gd name="T22" fmla="*/ 6 w 15"/>
                <a:gd name="T23" fmla="*/ 2 h 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1">
                  <a:moveTo>
                    <a:pt x="12" y="3"/>
                  </a:moveTo>
                  <a:lnTo>
                    <a:pt x="13" y="5"/>
                  </a:lnTo>
                  <a:lnTo>
                    <a:pt x="10" y="0"/>
                  </a:lnTo>
                  <a:lnTo>
                    <a:pt x="0" y="11"/>
                  </a:lnTo>
                  <a:lnTo>
                    <a:pt x="3" y="16"/>
                  </a:lnTo>
                  <a:lnTo>
                    <a:pt x="5" y="18"/>
                  </a:lnTo>
                  <a:lnTo>
                    <a:pt x="3" y="18"/>
                  </a:lnTo>
                  <a:lnTo>
                    <a:pt x="8" y="21"/>
                  </a:lnTo>
                  <a:lnTo>
                    <a:pt x="13" y="18"/>
                  </a:lnTo>
                  <a:lnTo>
                    <a:pt x="15" y="11"/>
                  </a:lnTo>
                  <a:lnTo>
                    <a:pt x="13" y="3"/>
                  </a:lnTo>
                  <a:lnTo>
                    <a:pt x="1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25" name="Freeform 1440"/>
            <p:cNvSpPr>
              <a:spLocks/>
            </p:cNvSpPr>
            <p:nvPr/>
          </p:nvSpPr>
          <p:spPr bwMode="auto">
            <a:xfrm>
              <a:off x="3907" y="1276"/>
              <a:ext cx="8" cy="9"/>
            </a:xfrm>
            <a:custGeom>
              <a:avLst/>
              <a:gdLst>
                <a:gd name="T0" fmla="*/ 7 w 15"/>
                <a:gd name="T1" fmla="*/ 3 h 18"/>
                <a:gd name="T2" fmla="*/ 6 w 15"/>
                <a:gd name="T3" fmla="*/ 2 h 18"/>
                <a:gd name="T4" fmla="*/ 4 w 15"/>
                <a:gd name="T5" fmla="*/ 0 h 18"/>
                <a:gd name="T6" fmla="*/ 0 w 15"/>
                <a:gd name="T7" fmla="*/ 8 h 18"/>
                <a:gd name="T8" fmla="*/ 3 w 15"/>
                <a:gd name="T9" fmla="*/ 9 h 18"/>
                <a:gd name="T10" fmla="*/ 2 w 15"/>
                <a:gd name="T11" fmla="*/ 9 h 18"/>
                <a:gd name="T12" fmla="*/ 3 w 15"/>
                <a:gd name="T13" fmla="*/ 9 h 18"/>
                <a:gd name="T14" fmla="*/ 5 w 15"/>
                <a:gd name="T15" fmla="*/ 9 h 18"/>
                <a:gd name="T16" fmla="*/ 7 w 15"/>
                <a:gd name="T17" fmla="*/ 7 h 18"/>
                <a:gd name="T18" fmla="*/ 8 w 15"/>
                <a:gd name="T19" fmla="*/ 4 h 18"/>
                <a:gd name="T20" fmla="*/ 6 w 15"/>
                <a:gd name="T21" fmla="*/ 2 h 18"/>
                <a:gd name="T22" fmla="*/ 7 w 15"/>
                <a:gd name="T23" fmla="*/ 3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18">
                  <a:moveTo>
                    <a:pt x="13" y="6"/>
                  </a:moveTo>
                  <a:lnTo>
                    <a:pt x="12" y="4"/>
                  </a:lnTo>
                  <a:lnTo>
                    <a:pt x="7" y="0"/>
                  </a:lnTo>
                  <a:lnTo>
                    <a:pt x="0" y="15"/>
                  </a:lnTo>
                  <a:lnTo>
                    <a:pt x="5" y="18"/>
                  </a:lnTo>
                  <a:lnTo>
                    <a:pt x="3" y="17"/>
                  </a:lnTo>
                  <a:lnTo>
                    <a:pt x="5" y="18"/>
                  </a:lnTo>
                  <a:lnTo>
                    <a:pt x="10" y="18"/>
                  </a:lnTo>
                  <a:lnTo>
                    <a:pt x="13" y="13"/>
                  </a:lnTo>
                  <a:lnTo>
                    <a:pt x="15" y="8"/>
                  </a:lnTo>
                  <a:lnTo>
                    <a:pt x="12" y="4"/>
                  </a:lnTo>
                  <a:lnTo>
                    <a:pt x="1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26" name="Freeform 1441"/>
            <p:cNvSpPr>
              <a:spLocks/>
            </p:cNvSpPr>
            <p:nvPr/>
          </p:nvSpPr>
          <p:spPr bwMode="auto">
            <a:xfrm>
              <a:off x="3909" y="1278"/>
              <a:ext cx="6" cy="11"/>
            </a:xfrm>
            <a:custGeom>
              <a:avLst/>
              <a:gdLst>
                <a:gd name="T0" fmla="*/ 6 w 14"/>
                <a:gd name="T1" fmla="*/ 4 h 21"/>
                <a:gd name="T2" fmla="*/ 6 w 14"/>
                <a:gd name="T3" fmla="*/ 4 h 21"/>
                <a:gd name="T4" fmla="*/ 4 w 14"/>
                <a:gd name="T5" fmla="*/ 0 h 21"/>
                <a:gd name="T6" fmla="*/ 0 w 14"/>
                <a:gd name="T7" fmla="*/ 6 h 21"/>
                <a:gd name="T8" fmla="*/ 2 w 14"/>
                <a:gd name="T9" fmla="*/ 9 h 21"/>
                <a:gd name="T10" fmla="*/ 2 w 14"/>
                <a:gd name="T11" fmla="*/ 9 h 21"/>
                <a:gd name="T12" fmla="*/ 2 w 14"/>
                <a:gd name="T13" fmla="*/ 9 h 21"/>
                <a:gd name="T14" fmla="*/ 3 w 14"/>
                <a:gd name="T15" fmla="*/ 11 h 21"/>
                <a:gd name="T16" fmla="*/ 5 w 14"/>
                <a:gd name="T17" fmla="*/ 10 h 21"/>
                <a:gd name="T18" fmla="*/ 6 w 14"/>
                <a:gd name="T19" fmla="*/ 7 h 21"/>
                <a:gd name="T20" fmla="*/ 6 w 14"/>
                <a:gd name="T21" fmla="*/ 4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21">
                  <a:moveTo>
                    <a:pt x="14" y="7"/>
                  </a:moveTo>
                  <a:lnTo>
                    <a:pt x="14" y="7"/>
                  </a:lnTo>
                  <a:lnTo>
                    <a:pt x="10" y="0"/>
                  </a:lnTo>
                  <a:lnTo>
                    <a:pt x="0" y="11"/>
                  </a:lnTo>
                  <a:lnTo>
                    <a:pt x="4" y="18"/>
                  </a:lnTo>
                  <a:lnTo>
                    <a:pt x="7" y="21"/>
                  </a:lnTo>
                  <a:lnTo>
                    <a:pt x="12" y="20"/>
                  </a:lnTo>
                  <a:lnTo>
                    <a:pt x="14" y="14"/>
                  </a:lnTo>
                  <a:lnTo>
                    <a:pt x="1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27" name="Freeform 1442"/>
            <p:cNvSpPr>
              <a:spLocks/>
            </p:cNvSpPr>
            <p:nvPr/>
          </p:nvSpPr>
          <p:spPr bwMode="auto">
            <a:xfrm>
              <a:off x="3910" y="1282"/>
              <a:ext cx="8" cy="11"/>
            </a:xfrm>
            <a:custGeom>
              <a:avLst/>
              <a:gdLst>
                <a:gd name="T0" fmla="*/ 7 w 15"/>
                <a:gd name="T1" fmla="*/ 3 h 22"/>
                <a:gd name="T2" fmla="*/ 7 w 15"/>
                <a:gd name="T3" fmla="*/ 3 h 22"/>
                <a:gd name="T4" fmla="*/ 5 w 15"/>
                <a:gd name="T5" fmla="*/ 0 h 22"/>
                <a:gd name="T6" fmla="*/ 0 w 15"/>
                <a:gd name="T7" fmla="*/ 6 h 22"/>
                <a:gd name="T8" fmla="*/ 2 w 15"/>
                <a:gd name="T9" fmla="*/ 8 h 22"/>
                <a:gd name="T10" fmla="*/ 2 w 15"/>
                <a:gd name="T11" fmla="*/ 8 h 22"/>
                <a:gd name="T12" fmla="*/ 2 w 15"/>
                <a:gd name="T13" fmla="*/ 9 h 22"/>
                <a:gd name="T14" fmla="*/ 4 w 15"/>
                <a:gd name="T15" fmla="*/ 11 h 22"/>
                <a:gd name="T16" fmla="*/ 7 w 15"/>
                <a:gd name="T17" fmla="*/ 9 h 22"/>
                <a:gd name="T18" fmla="*/ 8 w 15"/>
                <a:gd name="T19" fmla="*/ 6 h 22"/>
                <a:gd name="T20" fmla="*/ 7 w 15"/>
                <a:gd name="T21" fmla="*/ 2 h 22"/>
                <a:gd name="T22" fmla="*/ 7 w 15"/>
                <a:gd name="T23" fmla="*/ 3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2">
                  <a:moveTo>
                    <a:pt x="13" y="5"/>
                  </a:moveTo>
                  <a:lnTo>
                    <a:pt x="13" y="5"/>
                  </a:lnTo>
                  <a:lnTo>
                    <a:pt x="10" y="0"/>
                  </a:lnTo>
                  <a:lnTo>
                    <a:pt x="0" y="11"/>
                  </a:lnTo>
                  <a:lnTo>
                    <a:pt x="3" y="16"/>
                  </a:lnTo>
                  <a:lnTo>
                    <a:pt x="3" y="18"/>
                  </a:lnTo>
                  <a:lnTo>
                    <a:pt x="8" y="22"/>
                  </a:lnTo>
                  <a:lnTo>
                    <a:pt x="13" y="18"/>
                  </a:lnTo>
                  <a:lnTo>
                    <a:pt x="15" y="11"/>
                  </a:lnTo>
                  <a:lnTo>
                    <a:pt x="13" y="4"/>
                  </a:lnTo>
                  <a:lnTo>
                    <a:pt x="1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28" name="Freeform 1443"/>
            <p:cNvSpPr>
              <a:spLocks/>
            </p:cNvSpPr>
            <p:nvPr/>
          </p:nvSpPr>
          <p:spPr bwMode="auto">
            <a:xfrm>
              <a:off x="3912" y="1285"/>
              <a:ext cx="8" cy="11"/>
            </a:xfrm>
            <a:custGeom>
              <a:avLst/>
              <a:gdLst>
                <a:gd name="T0" fmla="*/ 8 w 15"/>
                <a:gd name="T1" fmla="*/ 4 h 22"/>
                <a:gd name="T2" fmla="*/ 7 w 15"/>
                <a:gd name="T3" fmla="*/ 3 h 22"/>
                <a:gd name="T4" fmla="*/ 5 w 15"/>
                <a:gd name="T5" fmla="*/ 0 h 22"/>
                <a:gd name="T6" fmla="*/ 0 w 15"/>
                <a:gd name="T7" fmla="*/ 6 h 22"/>
                <a:gd name="T8" fmla="*/ 2 w 15"/>
                <a:gd name="T9" fmla="*/ 9 h 22"/>
                <a:gd name="T10" fmla="*/ 1 w 15"/>
                <a:gd name="T11" fmla="*/ 8 h 22"/>
                <a:gd name="T12" fmla="*/ 2 w 15"/>
                <a:gd name="T13" fmla="*/ 10 h 22"/>
                <a:gd name="T14" fmla="*/ 4 w 15"/>
                <a:gd name="T15" fmla="*/ 11 h 22"/>
                <a:gd name="T16" fmla="*/ 7 w 15"/>
                <a:gd name="T17" fmla="*/ 10 h 22"/>
                <a:gd name="T18" fmla="*/ 8 w 15"/>
                <a:gd name="T19" fmla="*/ 6 h 22"/>
                <a:gd name="T20" fmla="*/ 7 w 15"/>
                <a:gd name="T21" fmla="*/ 2 h 22"/>
                <a:gd name="T22" fmla="*/ 8 w 15"/>
                <a:gd name="T23" fmla="*/ 4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2">
                  <a:moveTo>
                    <a:pt x="15" y="8"/>
                  </a:moveTo>
                  <a:lnTo>
                    <a:pt x="13" y="6"/>
                  </a:lnTo>
                  <a:lnTo>
                    <a:pt x="10" y="0"/>
                  </a:lnTo>
                  <a:lnTo>
                    <a:pt x="0" y="11"/>
                  </a:lnTo>
                  <a:lnTo>
                    <a:pt x="3" y="17"/>
                  </a:lnTo>
                  <a:lnTo>
                    <a:pt x="2" y="15"/>
                  </a:lnTo>
                  <a:lnTo>
                    <a:pt x="3" y="19"/>
                  </a:lnTo>
                  <a:lnTo>
                    <a:pt x="8" y="22"/>
                  </a:lnTo>
                  <a:lnTo>
                    <a:pt x="13" y="19"/>
                  </a:lnTo>
                  <a:lnTo>
                    <a:pt x="15" y="11"/>
                  </a:lnTo>
                  <a:lnTo>
                    <a:pt x="13" y="4"/>
                  </a:lnTo>
                  <a:lnTo>
                    <a:pt x="15"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29" name="Freeform 1444"/>
            <p:cNvSpPr>
              <a:spLocks/>
            </p:cNvSpPr>
            <p:nvPr/>
          </p:nvSpPr>
          <p:spPr bwMode="auto">
            <a:xfrm>
              <a:off x="3913" y="1288"/>
              <a:ext cx="7" cy="9"/>
            </a:xfrm>
            <a:custGeom>
              <a:avLst/>
              <a:gdLst>
                <a:gd name="T0" fmla="*/ 7 w 15"/>
                <a:gd name="T1" fmla="*/ 4 h 18"/>
                <a:gd name="T2" fmla="*/ 7 w 15"/>
                <a:gd name="T3" fmla="*/ 4 h 18"/>
                <a:gd name="T4" fmla="*/ 6 w 15"/>
                <a:gd name="T5" fmla="*/ 0 h 18"/>
                <a:gd name="T6" fmla="*/ 0 w 15"/>
                <a:gd name="T7" fmla="*/ 4 h 18"/>
                <a:gd name="T8" fmla="*/ 0 w 15"/>
                <a:gd name="T9" fmla="*/ 7 h 18"/>
                <a:gd name="T10" fmla="*/ 0 w 15"/>
                <a:gd name="T11" fmla="*/ 7 h 18"/>
                <a:gd name="T12" fmla="*/ 0 w 15"/>
                <a:gd name="T13" fmla="*/ 6 h 18"/>
                <a:gd name="T14" fmla="*/ 2 w 15"/>
                <a:gd name="T15" fmla="*/ 9 h 18"/>
                <a:gd name="T16" fmla="*/ 5 w 15"/>
                <a:gd name="T17" fmla="*/ 9 h 18"/>
                <a:gd name="T18" fmla="*/ 6 w 15"/>
                <a:gd name="T19" fmla="*/ 8 h 18"/>
                <a:gd name="T20" fmla="*/ 7 w 15"/>
                <a:gd name="T21" fmla="*/ 5 h 18"/>
                <a:gd name="T22" fmla="*/ 7 w 15"/>
                <a:gd name="T23" fmla="*/ 4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18">
                  <a:moveTo>
                    <a:pt x="15" y="7"/>
                  </a:moveTo>
                  <a:lnTo>
                    <a:pt x="15" y="7"/>
                  </a:lnTo>
                  <a:lnTo>
                    <a:pt x="13" y="0"/>
                  </a:lnTo>
                  <a:lnTo>
                    <a:pt x="0" y="7"/>
                  </a:lnTo>
                  <a:lnTo>
                    <a:pt x="1" y="14"/>
                  </a:lnTo>
                  <a:lnTo>
                    <a:pt x="1" y="12"/>
                  </a:lnTo>
                  <a:lnTo>
                    <a:pt x="5" y="18"/>
                  </a:lnTo>
                  <a:lnTo>
                    <a:pt x="10" y="18"/>
                  </a:lnTo>
                  <a:lnTo>
                    <a:pt x="13" y="16"/>
                  </a:lnTo>
                  <a:lnTo>
                    <a:pt x="15" y="9"/>
                  </a:lnTo>
                  <a:lnTo>
                    <a:pt x="15"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30" name="Freeform 1445"/>
            <p:cNvSpPr>
              <a:spLocks/>
            </p:cNvSpPr>
            <p:nvPr/>
          </p:nvSpPr>
          <p:spPr bwMode="auto">
            <a:xfrm>
              <a:off x="3914" y="1292"/>
              <a:ext cx="7" cy="9"/>
            </a:xfrm>
            <a:custGeom>
              <a:avLst/>
              <a:gdLst>
                <a:gd name="T0" fmla="*/ 7 w 15"/>
                <a:gd name="T1" fmla="*/ 4 h 18"/>
                <a:gd name="T2" fmla="*/ 7 w 15"/>
                <a:gd name="T3" fmla="*/ 4 h 18"/>
                <a:gd name="T4" fmla="*/ 7 w 15"/>
                <a:gd name="T5" fmla="*/ 0 h 18"/>
                <a:gd name="T6" fmla="*/ 0 w 15"/>
                <a:gd name="T7" fmla="*/ 4 h 18"/>
                <a:gd name="T8" fmla="*/ 1 w 15"/>
                <a:gd name="T9" fmla="*/ 7 h 18"/>
                <a:gd name="T10" fmla="*/ 1 w 15"/>
                <a:gd name="T11" fmla="*/ 7 h 18"/>
                <a:gd name="T12" fmla="*/ 1 w 15"/>
                <a:gd name="T13" fmla="*/ 7 h 18"/>
                <a:gd name="T14" fmla="*/ 2 w 15"/>
                <a:gd name="T15" fmla="*/ 9 h 18"/>
                <a:gd name="T16" fmla="*/ 5 w 15"/>
                <a:gd name="T17" fmla="*/ 9 h 18"/>
                <a:gd name="T18" fmla="*/ 7 w 15"/>
                <a:gd name="T19" fmla="*/ 8 h 18"/>
                <a:gd name="T20" fmla="*/ 7 w 15"/>
                <a:gd name="T21" fmla="*/ 5 h 18"/>
                <a:gd name="T22" fmla="*/ 7 w 15"/>
                <a:gd name="T23" fmla="*/ 4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18">
                  <a:moveTo>
                    <a:pt x="15" y="7"/>
                  </a:moveTo>
                  <a:lnTo>
                    <a:pt x="15" y="7"/>
                  </a:lnTo>
                  <a:lnTo>
                    <a:pt x="14" y="0"/>
                  </a:lnTo>
                  <a:lnTo>
                    <a:pt x="0" y="7"/>
                  </a:lnTo>
                  <a:lnTo>
                    <a:pt x="2" y="14"/>
                  </a:lnTo>
                  <a:lnTo>
                    <a:pt x="2" y="13"/>
                  </a:lnTo>
                  <a:lnTo>
                    <a:pt x="5" y="18"/>
                  </a:lnTo>
                  <a:lnTo>
                    <a:pt x="10" y="18"/>
                  </a:lnTo>
                  <a:lnTo>
                    <a:pt x="14" y="16"/>
                  </a:lnTo>
                  <a:lnTo>
                    <a:pt x="15" y="9"/>
                  </a:lnTo>
                  <a:lnTo>
                    <a:pt x="15"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31" name="Freeform 1446"/>
            <p:cNvSpPr>
              <a:spLocks/>
            </p:cNvSpPr>
            <p:nvPr/>
          </p:nvSpPr>
          <p:spPr bwMode="auto">
            <a:xfrm>
              <a:off x="3915" y="1296"/>
              <a:ext cx="7" cy="7"/>
            </a:xfrm>
            <a:custGeom>
              <a:avLst/>
              <a:gdLst>
                <a:gd name="T0" fmla="*/ 4 w 15"/>
                <a:gd name="T1" fmla="*/ 5 h 15"/>
                <a:gd name="T2" fmla="*/ 7 w 15"/>
                <a:gd name="T3" fmla="*/ 3 h 15"/>
                <a:gd name="T4" fmla="*/ 6 w 15"/>
                <a:gd name="T5" fmla="*/ 0 h 15"/>
                <a:gd name="T6" fmla="*/ 0 w 15"/>
                <a:gd name="T7" fmla="*/ 3 h 15"/>
                <a:gd name="T8" fmla="*/ 1 w 15"/>
                <a:gd name="T9" fmla="*/ 7 h 15"/>
                <a:gd name="T10" fmla="*/ 4 w 15"/>
                <a:gd name="T11" fmla="*/ 5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15">
                  <a:moveTo>
                    <a:pt x="8" y="11"/>
                  </a:moveTo>
                  <a:lnTo>
                    <a:pt x="15" y="7"/>
                  </a:lnTo>
                  <a:lnTo>
                    <a:pt x="13" y="0"/>
                  </a:lnTo>
                  <a:lnTo>
                    <a:pt x="0" y="7"/>
                  </a:lnTo>
                  <a:lnTo>
                    <a:pt x="2" y="15"/>
                  </a:lnTo>
                  <a:lnTo>
                    <a:pt x="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32" name="Freeform 1447"/>
            <p:cNvSpPr>
              <a:spLocks/>
            </p:cNvSpPr>
            <p:nvPr/>
          </p:nvSpPr>
          <p:spPr bwMode="auto">
            <a:xfrm>
              <a:off x="3915" y="1300"/>
              <a:ext cx="7" cy="5"/>
            </a:xfrm>
            <a:custGeom>
              <a:avLst/>
              <a:gdLst>
                <a:gd name="T0" fmla="*/ 0 w 13"/>
                <a:gd name="T1" fmla="*/ 2 h 9"/>
                <a:gd name="T2" fmla="*/ 2 w 13"/>
                <a:gd name="T3" fmla="*/ 5 h 9"/>
                <a:gd name="T4" fmla="*/ 4 w 13"/>
                <a:gd name="T5" fmla="*/ 5 h 9"/>
                <a:gd name="T6" fmla="*/ 6 w 13"/>
                <a:gd name="T7" fmla="*/ 4 h 9"/>
                <a:gd name="T8" fmla="*/ 7 w 13"/>
                <a:gd name="T9" fmla="*/ 0 h 9"/>
                <a:gd name="T10" fmla="*/ 0 w 13"/>
                <a:gd name="T11" fmla="*/ 2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
                  <a:moveTo>
                    <a:pt x="0" y="4"/>
                  </a:moveTo>
                  <a:lnTo>
                    <a:pt x="3" y="9"/>
                  </a:lnTo>
                  <a:lnTo>
                    <a:pt x="8" y="9"/>
                  </a:lnTo>
                  <a:lnTo>
                    <a:pt x="11" y="7"/>
                  </a:lnTo>
                  <a:lnTo>
                    <a:pt x="13"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33" name="Freeform 1448"/>
            <p:cNvSpPr>
              <a:spLocks/>
            </p:cNvSpPr>
            <p:nvPr/>
          </p:nvSpPr>
          <p:spPr bwMode="auto">
            <a:xfrm>
              <a:off x="3853" y="1335"/>
              <a:ext cx="3" cy="9"/>
            </a:xfrm>
            <a:custGeom>
              <a:avLst/>
              <a:gdLst>
                <a:gd name="T0" fmla="*/ 0 w 7"/>
                <a:gd name="T1" fmla="*/ 9 h 18"/>
                <a:gd name="T2" fmla="*/ 2 w 7"/>
                <a:gd name="T3" fmla="*/ 7 h 18"/>
                <a:gd name="T4" fmla="*/ 3 w 7"/>
                <a:gd name="T5" fmla="*/ 5 h 18"/>
                <a:gd name="T6" fmla="*/ 2 w 7"/>
                <a:gd name="T7" fmla="*/ 2 h 18"/>
                <a:gd name="T8" fmla="*/ 0 w 7"/>
                <a:gd name="T9" fmla="*/ 0 h 18"/>
                <a:gd name="T10" fmla="*/ 0 w 7"/>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0" y="18"/>
                  </a:moveTo>
                  <a:lnTo>
                    <a:pt x="5" y="14"/>
                  </a:lnTo>
                  <a:lnTo>
                    <a:pt x="7" y="9"/>
                  </a:lnTo>
                  <a:lnTo>
                    <a:pt x="5" y="3"/>
                  </a:lnTo>
                  <a:lnTo>
                    <a:pt x="0" y="0"/>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34" name="Freeform 1449"/>
            <p:cNvSpPr>
              <a:spLocks/>
            </p:cNvSpPr>
            <p:nvPr/>
          </p:nvSpPr>
          <p:spPr bwMode="auto">
            <a:xfrm>
              <a:off x="3818" y="1335"/>
              <a:ext cx="35" cy="9"/>
            </a:xfrm>
            <a:custGeom>
              <a:avLst/>
              <a:gdLst>
                <a:gd name="T0" fmla="*/ 4 w 68"/>
                <a:gd name="T1" fmla="*/ 9 h 18"/>
                <a:gd name="T2" fmla="*/ 4 w 68"/>
                <a:gd name="T3" fmla="*/ 9 h 18"/>
                <a:gd name="T4" fmla="*/ 35 w 68"/>
                <a:gd name="T5" fmla="*/ 9 h 18"/>
                <a:gd name="T6" fmla="*/ 35 w 68"/>
                <a:gd name="T7" fmla="*/ 0 h 18"/>
                <a:gd name="T8" fmla="*/ 4 w 68"/>
                <a:gd name="T9" fmla="*/ 0 h 18"/>
                <a:gd name="T10" fmla="*/ 4 w 68"/>
                <a:gd name="T11" fmla="*/ 0 h 18"/>
                <a:gd name="T12" fmla="*/ 4 w 68"/>
                <a:gd name="T13" fmla="*/ 0 h 18"/>
                <a:gd name="T14" fmla="*/ 1 w 68"/>
                <a:gd name="T15" fmla="*/ 2 h 18"/>
                <a:gd name="T16" fmla="*/ 0 w 68"/>
                <a:gd name="T17" fmla="*/ 5 h 18"/>
                <a:gd name="T18" fmla="*/ 1 w 68"/>
                <a:gd name="T19" fmla="*/ 7 h 18"/>
                <a:gd name="T20" fmla="*/ 4 w 68"/>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8" h="18">
                  <a:moveTo>
                    <a:pt x="7" y="18"/>
                  </a:moveTo>
                  <a:lnTo>
                    <a:pt x="7" y="18"/>
                  </a:lnTo>
                  <a:lnTo>
                    <a:pt x="68" y="18"/>
                  </a:lnTo>
                  <a:lnTo>
                    <a:pt x="68"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35" name="Freeform 1450"/>
            <p:cNvSpPr>
              <a:spLocks/>
            </p:cNvSpPr>
            <p:nvPr/>
          </p:nvSpPr>
          <p:spPr bwMode="auto">
            <a:xfrm>
              <a:off x="3797" y="1335"/>
              <a:ext cx="25" cy="9"/>
            </a:xfrm>
            <a:custGeom>
              <a:avLst/>
              <a:gdLst>
                <a:gd name="T0" fmla="*/ 3 w 51"/>
                <a:gd name="T1" fmla="*/ 9 h 18"/>
                <a:gd name="T2" fmla="*/ 3 w 51"/>
                <a:gd name="T3" fmla="*/ 9 h 18"/>
                <a:gd name="T4" fmla="*/ 25 w 51"/>
                <a:gd name="T5" fmla="*/ 9 h 18"/>
                <a:gd name="T6" fmla="*/ 25 w 51"/>
                <a:gd name="T7" fmla="*/ 0 h 18"/>
                <a:gd name="T8" fmla="*/ 3 w 51"/>
                <a:gd name="T9" fmla="*/ 0 h 18"/>
                <a:gd name="T10" fmla="*/ 3 w 51"/>
                <a:gd name="T11" fmla="*/ 0 h 18"/>
                <a:gd name="T12" fmla="*/ 3 w 51"/>
                <a:gd name="T13" fmla="*/ 0 h 18"/>
                <a:gd name="T14" fmla="*/ 1 w 51"/>
                <a:gd name="T15" fmla="*/ 2 h 18"/>
                <a:gd name="T16" fmla="*/ 0 w 51"/>
                <a:gd name="T17" fmla="*/ 5 h 18"/>
                <a:gd name="T18" fmla="*/ 1 w 51"/>
                <a:gd name="T19" fmla="*/ 7 h 18"/>
                <a:gd name="T20" fmla="*/ 3 w 51"/>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1" h="18">
                  <a:moveTo>
                    <a:pt x="7" y="18"/>
                  </a:moveTo>
                  <a:lnTo>
                    <a:pt x="7" y="18"/>
                  </a:lnTo>
                  <a:lnTo>
                    <a:pt x="51" y="18"/>
                  </a:lnTo>
                  <a:lnTo>
                    <a:pt x="51"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36" name="Freeform 1451"/>
            <p:cNvSpPr>
              <a:spLocks/>
            </p:cNvSpPr>
            <p:nvPr/>
          </p:nvSpPr>
          <p:spPr bwMode="auto">
            <a:xfrm>
              <a:off x="3776" y="1335"/>
              <a:ext cx="24" cy="9"/>
            </a:xfrm>
            <a:custGeom>
              <a:avLst/>
              <a:gdLst>
                <a:gd name="T0" fmla="*/ 3 w 48"/>
                <a:gd name="T1" fmla="*/ 9 h 18"/>
                <a:gd name="T2" fmla="*/ 3 w 48"/>
                <a:gd name="T3" fmla="*/ 9 h 18"/>
                <a:gd name="T4" fmla="*/ 24 w 48"/>
                <a:gd name="T5" fmla="*/ 9 h 18"/>
                <a:gd name="T6" fmla="*/ 24 w 48"/>
                <a:gd name="T7" fmla="*/ 0 h 18"/>
                <a:gd name="T8" fmla="*/ 3 w 48"/>
                <a:gd name="T9" fmla="*/ 0 h 18"/>
                <a:gd name="T10" fmla="*/ 3 w 48"/>
                <a:gd name="T11" fmla="*/ 0 h 18"/>
                <a:gd name="T12" fmla="*/ 3 w 48"/>
                <a:gd name="T13" fmla="*/ 0 h 18"/>
                <a:gd name="T14" fmla="*/ 1 w 48"/>
                <a:gd name="T15" fmla="*/ 2 h 18"/>
                <a:gd name="T16" fmla="*/ 0 w 48"/>
                <a:gd name="T17" fmla="*/ 5 h 18"/>
                <a:gd name="T18" fmla="*/ 1 w 48"/>
                <a:gd name="T19" fmla="*/ 7 h 18"/>
                <a:gd name="T20" fmla="*/ 3 w 48"/>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8" h="18">
                  <a:moveTo>
                    <a:pt x="6" y="18"/>
                  </a:moveTo>
                  <a:lnTo>
                    <a:pt x="6" y="18"/>
                  </a:lnTo>
                  <a:lnTo>
                    <a:pt x="48" y="18"/>
                  </a:lnTo>
                  <a:lnTo>
                    <a:pt x="48" y="0"/>
                  </a:lnTo>
                  <a:lnTo>
                    <a:pt x="6" y="0"/>
                  </a:lnTo>
                  <a:lnTo>
                    <a:pt x="1" y="3"/>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37" name="Freeform 1452"/>
            <p:cNvSpPr>
              <a:spLocks/>
            </p:cNvSpPr>
            <p:nvPr/>
          </p:nvSpPr>
          <p:spPr bwMode="auto">
            <a:xfrm>
              <a:off x="3754" y="1335"/>
              <a:ext cx="25" cy="9"/>
            </a:xfrm>
            <a:custGeom>
              <a:avLst/>
              <a:gdLst>
                <a:gd name="T0" fmla="*/ 4 w 50"/>
                <a:gd name="T1" fmla="*/ 9 h 18"/>
                <a:gd name="T2" fmla="*/ 4 w 50"/>
                <a:gd name="T3" fmla="*/ 9 h 18"/>
                <a:gd name="T4" fmla="*/ 25 w 50"/>
                <a:gd name="T5" fmla="*/ 9 h 18"/>
                <a:gd name="T6" fmla="*/ 25 w 50"/>
                <a:gd name="T7" fmla="*/ 0 h 18"/>
                <a:gd name="T8" fmla="*/ 4 w 50"/>
                <a:gd name="T9" fmla="*/ 0 h 18"/>
                <a:gd name="T10" fmla="*/ 4 w 50"/>
                <a:gd name="T11" fmla="*/ 0 h 18"/>
                <a:gd name="T12" fmla="*/ 4 w 50"/>
                <a:gd name="T13" fmla="*/ 0 h 18"/>
                <a:gd name="T14" fmla="*/ 1 w 50"/>
                <a:gd name="T15" fmla="*/ 2 h 18"/>
                <a:gd name="T16" fmla="*/ 0 w 50"/>
                <a:gd name="T17" fmla="*/ 5 h 18"/>
                <a:gd name="T18" fmla="*/ 1 w 50"/>
                <a:gd name="T19" fmla="*/ 7 h 18"/>
                <a:gd name="T20" fmla="*/ 4 w 5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 h="18">
                  <a:moveTo>
                    <a:pt x="7" y="18"/>
                  </a:moveTo>
                  <a:lnTo>
                    <a:pt x="7" y="18"/>
                  </a:lnTo>
                  <a:lnTo>
                    <a:pt x="50" y="18"/>
                  </a:lnTo>
                  <a:lnTo>
                    <a:pt x="50"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38" name="Freeform 1453"/>
            <p:cNvSpPr>
              <a:spLocks/>
            </p:cNvSpPr>
            <p:nvPr/>
          </p:nvSpPr>
          <p:spPr bwMode="auto">
            <a:xfrm>
              <a:off x="3732" y="1335"/>
              <a:ext cx="25" cy="9"/>
            </a:xfrm>
            <a:custGeom>
              <a:avLst/>
              <a:gdLst>
                <a:gd name="T0" fmla="*/ 3 w 50"/>
                <a:gd name="T1" fmla="*/ 9 h 18"/>
                <a:gd name="T2" fmla="*/ 3 w 50"/>
                <a:gd name="T3" fmla="*/ 9 h 18"/>
                <a:gd name="T4" fmla="*/ 25 w 50"/>
                <a:gd name="T5" fmla="*/ 9 h 18"/>
                <a:gd name="T6" fmla="*/ 25 w 50"/>
                <a:gd name="T7" fmla="*/ 0 h 18"/>
                <a:gd name="T8" fmla="*/ 3 w 50"/>
                <a:gd name="T9" fmla="*/ 0 h 18"/>
                <a:gd name="T10" fmla="*/ 3 w 50"/>
                <a:gd name="T11" fmla="*/ 0 h 18"/>
                <a:gd name="T12" fmla="*/ 3 w 50"/>
                <a:gd name="T13" fmla="*/ 0 h 18"/>
                <a:gd name="T14" fmla="*/ 1 w 50"/>
                <a:gd name="T15" fmla="*/ 2 h 18"/>
                <a:gd name="T16" fmla="*/ 0 w 50"/>
                <a:gd name="T17" fmla="*/ 5 h 18"/>
                <a:gd name="T18" fmla="*/ 1 w 50"/>
                <a:gd name="T19" fmla="*/ 7 h 18"/>
                <a:gd name="T20" fmla="*/ 3 w 5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 h="18">
                  <a:moveTo>
                    <a:pt x="6" y="18"/>
                  </a:moveTo>
                  <a:lnTo>
                    <a:pt x="6" y="18"/>
                  </a:lnTo>
                  <a:lnTo>
                    <a:pt x="50" y="18"/>
                  </a:lnTo>
                  <a:lnTo>
                    <a:pt x="50" y="0"/>
                  </a:lnTo>
                  <a:lnTo>
                    <a:pt x="6" y="0"/>
                  </a:lnTo>
                  <a:lnTo>
                    <a:pt x="1" y="3"/>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39" name="Freeform 1454"/>
            <p:cNvSpPr>
              <a:spLocks/>
            </p:cNvSpPr>
            <p:nvPr/>
          </p:nvSpPr>
          <p:spPr bwMode="auto">
            <a:xfrm>
              <a:off x="3711" y="1335"/>
              <a:ext cx="25" cy="9"/>
            </a:xfrm>
            <a:custGeom>
              <a:avLst/>
              <a:gdLst>
                <a:gd name="T0" fmla="*/ 4 w 48"/>
                <a:gd name="T1" fmla="*/ 9 h 18"/>
                <a:gd name="T2" fmla="*/ 4 w 48"/>
                <a:gd name="T3" fmla="*/ 9 h 18"/>
                <a:gd name="T4" fmla="*/ 25 w 48"/>
                <a:gd name="T5" fmla="*/ 9 h 18"/>
                <a:gd name="T6" fmla="*/ 25 w 48"/>
                <a:gd name="T7" fmla="*/ 0 h 18"/>
                <a:gd name="T8" fmla="*/ 4 w 48"/>
                <a:gd name="T9" fmla="*/ 0 h 18"/>
                <a:gd name="T10" fmla="*/ 4 w 48"/>
                <a:gd name="T11" fmla="*/ 0 h 18"/>
                <a:gd name="T12" fmla="*/ 4 w 48"/>
                <a:gd name="T13" fmla="*/ 0 h 18"/>
                <a:gd name="T14" fmla="*/ 1 w 48"/>
                <a:gd name="T15" fmla="*/ 2 h 18"/>
                <a:gd name="T16" fmla="*/ 0 w 48"/>
                <a:gd name="T17" fmla="*/ 5 h 18"/>
                <a:gd name="T18" fmla="*/ 1 w 48"/>
                <a:gd name="T19" fmla="*/ 7 h 18"/>
                <a:gd name="T20" fmla="*/ 4 w 48"/>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8" h="18">
                  <a:moveTo>
                    <a:pt x="7" y="18"/>
                  </a:moveTo>
                  <a:lnTo>
                    <a:pt x="7" y="18"/>
                  </a:lnTo>
                  <a:lnTo>
                    <a:pt x="48" y="18"/>
                  </a:lnTo>
                  <a:lnTo>
                    <a:pt x="48"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40" name="Freeform 1455"/>
            <p:cNvSpPr>
              <a:spLocks/>
            </p:cNvSpPr>
            <p:nvPr/>
          </p:nvSpPr>
          <p:spPr bwMode="auto">
            <a:xfrm>
              <a:off x="3690" y="1335"/>
              <a:ext cx="25" cy="9"/>
            </a:xfrm>
            <a:custGeom>
              <a:avLst/>
              <a:gdLst>
                <a:gd name="T0" fmla="*/ 3 w 50"/>
                <a:gd name="T1" fmla="*/ 9 h 18"/>
                <a:gd name="T2" fmla="*/ 3 w 50"/>
                <a:gd name="T3" fmla="*/ 9 h 18"/>
                <a:gd name="T4" fmla="*/ 25 w 50"/>
                <a:gd name="T5" fmla="*/ 9 h 18"/>
                <a:gd name="T6" fmla="*/ 25 w 50"/>
                <a:gd name="T7" fmla="*/ 0 h 18"/>
                <a:gd name="T8" fmla="*/ 3 w 50"/>
                <a:gd name="T9" fmla="*/ 0 h 18"/>
                <a:gd name="T10" fmla="*/ 3 w 50"/>
                <a:gd name="T11" fmla="*/ 0 h 18"/>
                <a:gd name="T12" fmla="*/ 3 w 50"/>
                <a:gd name="T13" fmla="*/ 0 h 18"/>
                <a:gd name="T14" fmla="*/ 1 w 50"/>
                <a:gd name="T15" fmla="*/ 2 h 18"/>
                <a:gd name="T16" fmla="*/ 0 w 50"/>
                <a:gd name="T17" fmla="*/ 5 h 18"/>
                <a:gd name="T18" fmla="*/ 1 w 50"/>
                <a:gd name="T19" fmla="*/ 7 h 18"/>
                <a:gd name="T20" fmla="*/ 3 w 5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 h="18">
                  <a:moveTo>
                    <a:pt x="6" y="18"/>
                  </a:moveTo>
                  <a:lnTo>
                    <a:pt x="6" y="18"/>
                  </a:lnTo>
                  <a:lnTo>
                    <a:pt x="50" y="18"/>
                  </a:lnTo>
                  <a:lnTo>
                    <a:pt x="50" y="0"/>
                  </a:lnTo>
                  <a:lnTo>
                    <a:pt x="6" y="0"/>
                  </a:lnTo>
                  <a:lnTo>
                    <a:pt x="1" y="3"/>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41" name="Freeform 1456"/>
            <p:cNvSpPr>
              <a:spLocks/>
            </p:cNvSpPr>
            <p:nvPr/>
          </p:nvSpPr>
          <p:spPr bwMode="auto">
            <a:xfrm>
              <a:off x="3669" y="1335"/>
              <a:ext cx="24" cy="9"/>
            </a:xfrm>
            <a:custGeom>
              <a:avLst/>
              <a:gdLst>
                <a:gd name="T0" fmla="*/ 3 w 48"/>
                <a:gd name="T1" fmla="*/ 9 h 18"/>
                <a:gd name="T2" fmla="*/ 3 w 48"/>
                <a:gd name="T3" fmla="*/ 9 h 18"/>
                <a:gd name="T4" fmla="*/ 24 w 48"/>
                <a:gd name="T5" fmla="*/ 9 h 18"/>
                <a:gd name="T6" fmla="*/ 24 w 48"/>
                <a:gd name="T7" fmla="*/ 0 h 18"/>
                <a:gd name="T8" fmla="*/ 3 w 48"/>
                <a:gd name="T9" fmla="*/ 0 h 18"/>
                <a:gd name="T10" fmla="*/ 3 w 48"/>
                <a:gd name="T11" fmla="*/ 0 h 18"/>
                <a:gd name="T12" fmla="*/ 3 w 48"/>
                <a:gd name="T13" fmla="*/ 0 h 18"/>
                <a:gd name="T14" fmla="*/ 1 w 48"/>
                <a:gd name="T15" fmla="*/ 2 h 18"/>
                <a:gd name="T16" fmla="*/ 0 w 48"/>
                <a:gd name="T17" fmla="*/ 5 h 18"/>
                <a:gd name="T18" fmla="*/ 1 w 48"/>
                <a:gd name="T19" fmla="*/ 7 h 18"/>
                <a:gd name="T20" fmla="*/ 3 w 48"/>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8" h="18">
                  <a:moveTo>
                    <a:pt x="6" y="18"/>
                  </a:moveTo>
                  <a:lnTo>
                    <a:pt x="6" y="18"/>
                  </a:lnTo>
                  <a:lnTo>
                    <a:pt x="48" y="18"/>
                  </a:lnTo>
                  <a:lnTo>
                    <a:pt x="48" y="0"/>
                  </a:lnTo>
                  <a:lnTo>
                    <a:pt x="6" y="0"/>
                  </a:lnTo>
                  <a:lnTo>
                    <a:pt x="1" y="3"/>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42" name="Freeform 1457"/>
            <p:cNvSpPr>
              <a:spLocks/>
            </p:cNvSpPr>
            <p:nvPr/>
          </p:nvSpPr>
          <p:spPr bwMode="auto">
            <a:xfrm>
              <a:off x="3647" y="1335"/>
              <a:ext cx="25" cy="9"/>
            </a:xfrm>
            <a:custGeom>
              <a:avLst/>
              <a:gdLst>
                <a:gd name="T0" fmla="*/ 4 w 50"/>
                <a:gd name="T1" fmla="*/ 9 h 18"/>
                <a:gd name="T2" fmla="*/ 4 w 50"/>
                <a:gd name="T3" fmla="*/ 9 h 18"/>
                <a:gd name="T4" fmla="*/ 25 w 50"/>
                <a:gd name="T5" fmla="*/ 9 h 18"/>
                <a:gd name="T6" fmla="*/ 25 w 50"/>
                <a:gd name="T7" fmla="*/ 0 h 18"/>
                <a:gd name="T8" fmla="*/ 4 w 50"/>
                <a:gd name="T9" fmla="*/ 0 h 18"/>
                <a:gd name="T10" fmla="*/ 4 w 50"/>
                <a:gd name="T11" fmla="*/ 0 h 18"/>
                <a:gd name="T12" fmla="*/ 4 w 50"/>
                <a:gd name="T13" fmla="*/ 0 h 18"/>
                <a:gd name="T14" fmla="*/ 1 w 50"/>
                <a:gd name="T15" fmla="*/ 2 h 18"/>
                <a:gd name="T16" fmla="*/ 0 w 50"/>
                <a:gd name="T17" fmla="*/ 5 h 18"/>
                <a:gd name="T18" fmla="*/ 1 w 50"/>
                <a:gd name="T19" fmla="*/ 7 h 18"/>
                <a:gd name="T20" fmla="*/ 4 w 5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 h="18">
                  <a:moveTo>
                    <a:pt x="7" y="18"/>
                  </a:moveTo>
                  <a:lnTo>
                    <a:pt x="7" y="18"/>
                  </a:lnTo>
                  <a:lnTo>
                    <a:pt x="50" y="18"/>
                  </a:lnTo>
                  <a:lnTo>
                    <a:pt x="50"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43" name="Freeform 1458"/>
            <p:cNvSpPr>
              <a:spLocks/>
            </p:cNvSpPr>
            <p:nvPr/>
          </p:nvSpPr>
          <p:spPr bwMode="auto">
            <a:xfrm>
              <a:off x="3625" y="1335"/>
              <a:ext cx="25" cy="9"/>
            </a:xfrm>
            <a:custGeom>
              <a:avLst/>
              <a:gdLst>
                <a:gd name="T0" fmla="*/ 4 w 50"/>
                <a:gd name="T1" fmla="*/ 9 h 18"/>
                <a:gd name="T2" fmla="*/ 4 w 50"/>
                <a:gd name="T3" fmla="*/ 9 h 18"/>
                <a:gd name="T4" fmla="*/ 25 w 50"/>
                <a:gd name="T5" fmla="*/ 9 h 18"/>
                <a:gd name="T6" fmla="*/ 25 w 50"/>
                <a:gd name="T7" fmla="*/ 0 h 18"/>
                <a:gd name="T8" fmla="*/ 4 w 50"/>
                <a:gd name="T9" fmla="*/ 0 h 18"/>
                <a:gd name="T10" fmla="*/ 4 w 50"/>
                <a:gd name="T11" fmla="*/ 0 h 18"/>
                <a:gd name="T12" fmla="*/ 4 w 50"/>
                <a:gd name="T13" fmla="*/ 0 h 18"/>
                <a:gd name="T14" fmla="*/ 1 w 50"/>
                <a:gd name="T15" fmla="*/ 2 h 18"/>
                <a:gd name="T16" fmla="*/ 0 w 50"/>
                <a:gd name="T17" fmla="*/ 5 h 18"/>
                <a:gd name="T18" fmla="*/ 1 w 50"/>
                <a:gd name="T19" fmla="*/ 7 h 18"/>
                <a:gd name="T20" fmla="*/ 4 w 5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 h="18">
                  <a:moveTo>
                    <a:pt x="7" y="18"/>
                  </a:moveTo>
                  <a:lnTo>
                    <a:pt x="7" y="18"/>
                  </a:lnTo>
                  <a:lnTo>
                    <a:pt x="50" y="18"/>
                  </a:lnTo>
                  <a:lnTo>
                    <a:pt x="50" y="0"/>
                  </a:lnTo>
                  <a:lnTo>
                    <a:pt x="7" y="0"/>
                  </a:lnTo>
                  <a:lnTo>
                    <a:pt x="1" y="3"/>
                  </a:lnTo>
                  <a:lnTo>
                    <a:pt x="0" y="9"/>
                  </a:lnTo>
                  <a:lnTo>
                    <a:pt x="1"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44" name="Freeform 1459"/>
            <p:cNvSpPr>
              <a:spLocks/>
            </p:cNvSpPr>
            <p:nvPr/>
          </p:nvSpPr>
          <p:spPr bwMode="auto">
            <a:xfrm>
              <a:off x="3605" y="1335"/>
              <a:ext cx="24" cy="9"/>
            </a:xfrm>
            <a:custGeom>
              <a:avLst/>
              <a:gdLst>
                <a:gd name="T0" fmla="*/ 3 w 49"/>
                <a:gd name="T1" fmla="*/ 9 h 18"/>
                <a:gd name="T2" fmla="*/ 3 w 49"/>
                <a:gd name="T3" fmla="*/ 9 h 18"/>
                <a:gd name="T4" fmla="*/ 24 w 49"/>
                <a:gd name="T5" fmla="*/ 9 h 18"/>
                <a:gd name="T6" fmla="*/ 24 w 49"/>
                <a:gd name="T7" fmla="*/ 0 h 18"/>
                <a:gd name="T8" fmla="*/ 3 w 49"/>
                <a:gd name="T9" fmla="*/ 0 h 18"/>
                <a:gd name="T10" fmla="*/ 3 w 49"/>
                <a:gd name="T11" fmla="*/ 0 h 18"/>
                <a:gd name="T12" fmla="*/ 3 w 49"/>
                <a:gd name="T13" fmla="*/ 0 h 18"/>
                <a:gd name="T14" fmla="*/ 1 w 49"/>
                <a:gd name="T15" fmla="*/ 2 h 18"/>
                <a:gd name="T16" fmla="*/ 0 w 49"/>
                <a:gd name="T17" fmla="*/ 5 h 18"/>
                <a:gd name="T18" fmla="*/ 1 w 49"/>
                <a:gd name="T19" fmla="*/ 7 h 18"/>
                <a:gd name="T20" fmla="*/ 3 w 49"/>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9" h="18">
                  <a:moveTo>
                    <a:pt x="7" y="18"/>
                  </a:moveTo>
                  <a:lnTo>
                    <a:pt x="7" y="18"/>
                  </a:lnTo>
                  <a:lnTo>
                    <a:pt x="49" y="18"/>
                  </a:lnTo>
                  <a:lnTo>
                    <a:pt x="49"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45" name="Freeform 1460"/>
            <p:cNvSpPr>
              <a:spLocks/>
            </p:cNvSpPr>
            <p:nvPr/>
          </p:nvSpPr>
          <p:spPr bwMode="auto">
            <a:xfrm>
              <a:off x="3583" y="1335"/>
              <a:ext cx="25" cy="9"/>
            </a:xfrm>
            <a:custGeom>
              <a:avLst/>
              <a:gdLst>
                <a:gd name="T0" fmla="*/ 3 w 50"/>
                <a:gd name="T1" fmla="*/ 9 h 18"/>
                <a:gd name="T2" fmla="*/ 3 w 50"/>
                <a:gd name="T3" fmla="*/ 9 h 18"/>
                <a:gd name="T4" fmla="*/ 25 w 50"/>
                <a:gd name="T5" fmla="*/ 9 h 18"/>
                <a:gd name="T6" fmla="*/ 25 w 50"/>
                <a:gd name="T7" fmla="*/ 0 h 18"/>
                <a:gd name="T8" fmla="*/ 3 w 50"/>
                <a:gd name="T9" fmla="*/ 0 h 18"/>
                <a:gd name="T10" fmla="*/ 3 w 50"/>
                <a:gd name="T11" fmla="*/ 0 h 18"/>
                <a:gd name="T12" fmla="*/ 3 w 50"/>
                <a:gd name="T13" fmla="*/ 0 h 18"/>
                <a:gd name="T14" fmla="*/ 1 w 50"/>
                <a:gd name="T15" fmla="*/ 2 h 18"/>
                <a:gd name="T16" fmla="*/ 0 w 50"/>
                <a:gd name="T17" fmla="*/ 5 h 18"/>
                <a:gd name="T18" fmla="*/ 1 w 50"/>
                <a:gd name="T19" fmla="*/ 7 h 18"/>
                <a:gd name="T20" fmla="*/ 3 w 5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 h="18">
                  <a:moveTo>
                    <a:pt x="6" y="18"/>
                  </a:moveTo>
                  <a:lnTo>
                    <a:pt x="6" y="18"/>
                  </a:lnTo>
                  <a:lnTo>
                    <a:pt x="50" y="18"/>
                  </a:lnTo>
                  <a:lnTo>
                    <a:pt x="50" y="0"/>
                  </a:lnTo>
                  <a:lnTo>
                    <a:pt x="6" y="0"/>
                  </a:lnTo>
                  <a:lnTo>
                    <a:pt x="1" y="3"/>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46" name="Freeform 1461"/>
            <p:cNvSpPr>
              <a:spLocks/>
            </p:cNvSpPr>
            <p:nvPr/>
          </p:nvSpPr>
          <p:spPr bwMode="auto">
            <a:xfrm>
              <a:off x="3562" y="1335"/>
              <a:ext cx="24" cy="9"/>
            </a:xfrm>
            <a:custGeom>
              <a:avLst/>
              <a:gdLst>
                <a:gd name="T0" fmla="*/ 3 w 48"/>
                <a:gd name="T1" fmla="*/ 9 h 18"/>
                <a:gd name="T2" fmla="*/ 3 w 48"/>
                <a:gd name="T3" fmla="*/ 9 h 18"/>
                <a:gd name="T4" fmla="*/ 24 w 48"/>
                <a:gd name="T5" fmla="*/ 9 h 18"/>
                <a:gd name="T6" fmla="*/ 24 w 48"/>
                <a:gd name="T7" fmla="*/ 0 h 18"/>
                <a:gd name="T8" fmla="*/ 3 w 48"/>
                <a:gd name="T9" fmla="*/ 0 h 18"/>
                <a:gd name="T10" fmla="*/ 3 w 48"/>
                <a:gd name="T11" fmla="*/ 0 h 18"/>
                <a:gd name="T12" fmla="*/ 3 w 48"/>
                <a:gd name="T13" fmla="*/ 0 h 18"/>
                <a:gd name="T14" fmla="*/ 1 w 48"/>
                <a:gd name="T15" fmla="*/ 2 h 18"/>
                <a:gd name="T16" fmla="*/ 0 w 48"/>
                <a:gd name="T17" fmla="*/ 5 h 18"/>
                <a:gd name="T18" fmla="*/ 1 w 48"/>
                <a:gd name="T19" fmla="*/ 7 h 18"/>
                <a:gd name="T20" fmla="*/ 3 w 48"/>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8" h="18">
                  <a:moveTo>
                    <a:pt x="6" y="18"/>
                  </a:moveTo>
                  <a:lnTo>
                    <a:pt x="6" y="18"/>
                  </a:lnTo>
                  <a:lnTo>
                    <a:pt x="48" y="18"/>
                  </a:lnTo>
                  <a:lnTo>
                    <a:pt x="48" y="0"/>
                  </a:lnTo>
                  <a:lnTo>
                    <a:pt x="6" y="0"/>
                  </a:lnTo>
                  <a:lnTo>
                    <a:pt x="1" y="3"/>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47" name="Freeform 1462"/>
            <p:cNvSpPr>
              <a:spLocks/>
            </p:cNvSpPr>
            <p:nvPr/>
          </p:nvSpPr>
          <p:spPr bwMode="auto">
            <a:xfrm>
              <a:off x="3540" y="1335"/>
              <a:ext cx="25" cy="9"/>
            </a:xfrm>
            <a:custGeom>
              <a:avLst/>
              <a:gdLst>
                <a:gd name="T0" fmla="*/ 4 w 50"/>
                <a:gd name="T1" fmla="*/ 9 h 18"/>
                <a:gd name="T2" fmla="*/ 4 w 50"/>
                <a:gd name="T3" fmla="*/ 9 h 18"/>
                <a:gd name="T4" fmla="*/ 25 w 50"/>
                <a:gd name="T5" fmla="*/ 9 h 18"/>
                <a:gd name="T6" fmla="*/ 25 w 50"/>
                <a:gd name="T7" fmla="*/ 0 h 18"/>
                <a:gd name="T8" fmla="*/ 4 w 50"/>
                <a:gd name="T9" fmla="*/ 0 h 18"/>
                <a:gd name="T10" fmla="*/ 4 w 50"/>
                <a:gd name="T11" fmla="*/ 0 h 18"/>
                <a:gd name="T12" fmla="*/ 4 w 50"/>
                <a:gd name="T13" fmla="*/ 0 h 18"/>
                <a:gd name="T14" fmla="*/ 1 w 50"/>
                <a:gd name="T15" fmla="*/ 2 h 18"/>
                <a:gd name="T16" fmla="*/ 0 w 50"/>
                <a:gd name="T17" fmla="*/ 5 h 18"/>
                <a:gd name="T18" fmla="*/ 1 w 50"/>
                <a:gd name="T19" fmla="*/ 7 h 18"/>
                <a:gd name="T20" fmla="*/ 4 w 5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 h="18">
                  <a:moveTo>
                    <a:pt x="7" y="18"/>
                  </a:moveTo>
                  <a:lnTo>
                    <a:pt x="7" y="18"/>
                  </a:lnTo>
                  <a:lnTo>
                    <a:pt x="50" y="18"/>
                  </a:lnTo>
                  <a:lnTo>
                    <a:pt x="50"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48" name="Freeform 1463"/>
            <p:cNvSpPr>
              <a:spLocks/>
            </p:cNvSpPr>
            <p:nvPr/>
          </p:nvSpPr>
          <p:spPr bwMode="auto">
            <a:xfrm>
              <a:off x="3518" y="1335"/>
              <a:ext cx="26" cy="10"/>
            </a:xfrm>
            <a:custGeom>
              <a:avLst/>
              <a:gdLst>
                <a:gd name="T0" fmla="*/ 4 w 50"/>
                <a:gd name="T1" fmla="*/ 10 h 20"/>
                <a:gd name="T2" fmla="*/ 4 w 50"/>
                <a:gd name="T3" fmla="*/ 10 h 20"/>
                <a:gd name="T4" fmla="*/ 26 w 50"/>
                <a:gd name="T5" fmla="*/ 9 h 20"/>
                <a:gd name="T6" fmla="*/ 26 w 50"/>
                <a:gd name="T7" fmla="*/ 0 h 20"/>
                <a:gd name="T8" fmla="*/ 4 w 50"/>
                <a:gd name="T9" fmla="*/ 1 h 20"/>
                <a:gd name="T10" fmla="*/ 4 w 50"/>
                <a:gd name="T11" fmla="*/ 1 h 20"/>
                <a:gd name="T12" fmla="*/ 4 w 50"/>
                <a:gd name="T13" fmla="*/ 1 h 20"/>
                <a:gd name="T14" fmla="*/ 1 w 50"/>
                <a:gd name="T15" fmla="*/ 3 h 20"/>
                <a:gd name="T16" fmla="*/ 0 w 50"/>
                <a:gd name="T17" fmla="*/ 6 h 20"/>
                <a:gd name="T18" fmla="*/ 1 w 50"/>
                <a:gd name="T19" fmla="*/ 8 h 20"/>
                <a:gd name="T20" fmla="*/ 4 w 50"/>
                <a:gd name="T21" fmla="*/ 10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 h="20">
                  <a:moveTo>
                    <a:pt x="7" y="20"/>
                  </a:moveTo>
                  <a:lnTo>
                    <a:pt x="7" y="20"/>
                  </a:lnTo>
                  <a:lnTo>
                    <a:pt x="50" y="18"/>
                  </a:lnTo>
                  <a:lnTo>
                    <a:pt x="50" y="0"/>
                  </a:lnTo>
                  <a:lnTo>
                    <a:pt x="7" y="2"/>
                  </a:lnTo>
                  <a:lnTo>
                    <a:pt x="2" y="5"/>
                  </a:lnTo>
                  <a:lnTo>
                    <a:pt x="0" y="11"/>
                  </a:lnTo>
                  <a:lnTo>
                    <a:pt x="2" y="16"/>
                  </a:lnTo>
                  <a:lnTo>
                    <a:pt x="7"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49" name="Freeform 1464"/>
            <p:cNvSpPr>
              <a:spLocks/>
            </p:cNvSpPr>
            <p:nvPr/>
          </p:nvSpPr>
          <p:spPr bwMode="auto">
            <a:xfrm>
              <a:off x="3498" y="1336"/>
              <a:ext cx="24" cy="9"/>
            </a:xfrm>
            <a:custGeom>
              <a:avLst/>
              <a:gdLst>
                <a:gd name="T0" fmla="*/ 3 w 49"/>
                <a:gd name="T1" fmla="*/ 9 h 18"/>
                <a:gd name="T2" fmla="*/ 3 w 49"/>
                <a:gd name="T3" fmla="*/ 9 h 18"/>
                <a:gd name="T4" fmla="*/ 24 w 49"/>
                <a:gd name="T5" fmla="*/ 9 h 18"/>
                <a:gd name="T6" fmla="*/ 24 w 49"/>
                <a:gd name="T7" fmla="*/ 0 h 18"/>
                <a:gd name="T8" fmla="*/ 3 w 49"/>
                <a:gd name="T9" fmla="*/ 0 h 18"/>
                <a:gd name="T10" fmla="*/ 3 w 49"/>
                <a:gd name="T11" fmla="*/ 0 h 18"/>
                <a:gd name="T12" fmla="*/ 3 w 49"/>
                <a:gd name="T13" fmla="*/ 0 h 18"/>
                <a:gd name="T14" fmla="*/ 1 w 49"/>
                <a:gd name="T15" fmla="*/ 2 h 18"/>
                <a:gd name="T16" fmla="*/ 0 w 49"/>
                <a:gd name="T17" fmla="*/ 5 h 18"/>
                <a:gd name="T18" fmla="*/ 1 w 49"/>
                <a:gd name="T19" fmla="*/ 7 h 18"/>
                <a:gd name="T20" fmla="*/ 3 w 49"/>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9" h="18">
                  <a:moveTo>
                    <a:pt x="7" y="18"/>
                  </a:moveTo>
                  <a:lnTo>
                    <a:pt x="7" y="18"/>
                  </a:lnTo>
                  <a:lnTo>
                    <a:pt x="49" y="18"/>
                  </a:lnTo>
                  <a:lnTo>
                    <a:pt x="49"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50" name="Freeform 1465"/>
            <p:cNvSpPr>
              <a:spLocks/>
            </p:cNvSpPr>
            <p:nvPr/>
          </p:nvSpPr>
          <p:spPr bwMode="auto">
            <a:xfrm>
              <a:off x="3476" y="1336"/>
              <a:ext cx="25" cy="9"/>
            </a:xfrm>
            <a:custGeom>
              <a:avLst/>
              <a:gdLst>
                <a:gd name="T0" fmla="*/ 3 w 50"/>
                <a:gd name="T1" fmla="*/ 9 h 18"/>
                <a:gd name="T2" fmla="*/ 3 w 50"/>
                <a:gd name="T3" fmla="*/ 9 h 18"/>
                <a:gd name="T4" fmla="*/ 25 w 50"/>
                <a:gd name="T5" fmla="*/ 9 h 18"/>
                <a:gd name="T6" fmla="*/ 25 w 50"/>
                <a:gd name="T7" fmla="*/ 0 h 18"/>
                <a:gd name="T8" fmla="*/ 3 w 50"/>
                <a:gd name="T9" fmla="*/ 0 h 18"/>
                <a:gd name="T10" fmla="*/ 3 w 50"/>
                <a:gd name="T11" fmla="*/ 0 h 18"/>
                <a:gd name="T12" fmla="*/ 3 w 50"/>
                <a:gd name="T13" fmla="*/ 0 h 18"/>
                <a:gd name="T14" fmla="*/ 1 w 50"/>
                <a:gd name="T15" fmla="*/ 2 h 18"/>
                <a:gd name="T16" fmla="*/ 0 w 50"/>
                <a:gd name="T17" fmla="*/ 5 h 18"/>
                <a:gd name="T18" fmla="*/ 1 w 50"/>
                <a:gd name="T19" fmla="*/ 7 h 18"/>
                <a:gd name="T20" fmla="*/ 3 w 5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 h="18">
                  <a:moveTo>
                    <a:pt x="6" y="18"/>
                  </a:moveTo>
                  <a:lnTo>
                    <a:pt x="6" y="18"/>
                  </a:lnTo>
                  <a:lnTo>
                    <a:pt x="50" y="18"/>
                  </a:lnTo>
                  <a:lnTo>
                    <a:pt x="50" y="0"/>
                  </a:lnTo>
                  <a:lnTo>
                    <a:pt x="6" y="0"/>
                  </a:lnTo>
                  <a:lnTo>
                    <a:pt x="1" y="3"/>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51" name="Freeform 1466"/>
            <p:cNvSpPr>
              <a:spLocks/>
            </p:cNvSpPr>
            <p:nvPr/>
          </p:nvSpPr>
          <p:spPr bwMode="auto">
            <a:xfrm>
              <a:off x="3455" y="1336"/>
              <a:ext cx="24" cy="9"/>
            </a:xfrm>
            <a:custGeom>
              <a:avLst/>
              <a:gdLst>
                <a:gd name="T0" fmla="*/ 4 w 48"/>
                <a:gd name="T1" fmla="*/ 9 h 18"/>
                <a:gd name="T2" fmla="*/ 4 w 48"/>
                <a:gd name="T3" fmla="*/ 9 h 18"/>
                <a:gd name="T4" fmla="*/ 24 w 48"/>
                <a:gd name="T5" fmla="*/ 9 h 18"/>
                <a:gd name="T6" fmla="*/ 24 w 48"/>
                <a:gd name="T7" fmla="*/ 0 h 18"/>
                <a:gd name="T8" fmla="*/ 4 w 48"/>
                <a:gd name="T9" fmla="*/ 0 h 18"/>
                <a:gd name="T10" fmla="*/ 4 w 48"/>
                <a:gd name="T11" fmla="*/ 0 h 18"/>
                <a:gd name="T12" fmla="*/ 4 w 48"/>
                <a:gd name="T13" fmla="*/ 0 h 18"/>
                <a:gd name="T14" fmla="*/ 1 w 48"/>
                <a:gd name="T15" fmla="*/ 2 h 18"/>
                <a:gd name="T16" fmla="*/ 0 w 48"/>
                <a:gd name="T17" fmla="*/ 5 h 18"/>
                <a:gd name="T18" fmla="*/ 1 w 48"/>
                <a:gd name="T19" fmla="*/ 7 h 18"/>
                <a:gd name="T20" fmla="*/ 4 w 48"/>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8" h="18">
                  <a:moveTo>
                    <a:pt x="7" y="18"/>
                  </a:moveTo>
                  <a:lnTo>
                    <a:pt x="7" y="18"/>
                  </a:lnTo>
                  <a:lnTo>
                    <a:pt x="48" y="18"/>
                  </a:lnTo>
                  <a:lnTo>
                    <a:pt x="48"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52" name="Freeform 1467"/>
            <p:cNvSpPr>
              <a:spLocks/>
            </p:cNvSpPr>
            <p:nvPr/>
          </p:nvSpPr>
          <p:spPr bwMode="auto">
            <a:xfrm>
              <a:off x="3433" y="1336"/>
              <a:ext cx="25" cy="9"/>
            </a:xfrm>
            <a:custGeom>
              <a:avLst/>
              <a:gdLst>
                <a:gd name="T0" fmla="*/ 3 w 51"/>
                <a:gd name="T1" fmla="*/ 9 h 18"/>
                <a:gd name="T2" fmla="*/ 3 w 51"/>
                <a:gd name="T3" fmla="*/ 9 h 18"/>
                <a:gd name="T4" fmla="*/ 25 w 51"/>
                <a:gd name="T5" fmla="*/ 9 h 18"/>
                <a:gd name="T6" fmla="*/ 25 w 51"/>
                <a:gd name="T7" fmla="*/ 0 h 18"/>
                <a:gd name="T8" fmla="*/ 3 w 51"/>
                <a:gd name="T9" fmla="*/ 0 h 18"/>
                <a:gd name="T10" fmla="*/ 3 w 51"/>
                <a:gd name="T11" fmla="*/ 0 h 18"/>
                <a:gd name="T12" fmla="*/ 3 w 51"/>
                <a:gd name="T13" fmla="*/ 0 h 18"/>
                <a:gd name="T14" fmla="*/ 1 w 51"/>
                <a:gd name="T15" fmla="*/ 2 h 18"/>
                <a:gd name="T16" fmla="*/ 0 w 51"/>
                <a:gd name="T17" fmla="*/ 5 h 18"/>
                <a:gd name="T18" fmla="*/ 1 w 51"/>
                <a:gd name="T19" fmla="*/ 7 h 18"/>
                <a:gd name="T20" fmla="*/ 3 w 51"/>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1" h="18">
                  <a:moveTo>
                    <a:pt x="7" y="18"/>
                  </a:moveTo>
                  <a:lnTo>
                    <a:pt x="7" y="18"/>
                  </a:lnTo>
                  <a:lnTo>
                    <a:pt x="51" y="18"/>
                  </a:lnTo>
                  <a:lnTo>
                    <a:pt x="51"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53" name="Freeform 1468"/>
            <p:cNvSpPr>
              <a:spLocks/>
            </p:cNvSpPr>
            <p:nvPr/>
          </p:nvSpPr>
          <p:spPr bwMode="auto">
            <a:xfrm>
              <a:off x="3411" y="1336"/>
              <a:ext cx="26" cy="9"/>
            </a:xfrm>
            <a:custGeom>
              <a:avLst/>
              <a:gdLst>
                <a:gd name="T0" fmla="*/ 4 w 50"/>
                <a:gd name="T1" fmla="*/ 9 h 18"/>
                <a:gd name="T2" fmla="*/ 4 w 50"/>
                <a:gd name="T3" fmla="*/ 9 h 18"/>
                <a:gd name="T4" fmla="*/ 26 w 50"/>
                <a:gd name="T5" fmla="*/ 9 h 18"/>
                <a:gd name="T6" fmla="*/ 26 w 50"/>
                <a:gd name="T7" fmla="*/ 0 h 18"/>
                <a:gd name="T8" fmla="*/ 4 w 50"/>
                <a:gd name="T9" fmla="*/ 0 h 18"/>
                <a:gd name="T10" fmla="*/ 4 w 50"/>
                <a:gd name="T11" fmla="*/ 0 h 18"/>
                <a:gd name="T12" fmla="*/ 4 w 50"/>
                <a:gd name="T13" fmla="*/ 0 h 18"/>
                <a:gd name="T14" fmla="*/ 1 w 50"/>
                <a:gd name="T15" fmla="*/ 2 h 18"/>
                <a:gd name="T16" fmla="*/ 0 w 50"/>
                <a:gd name="T17" fmla="*/ 5 h 18"/>
                <a:gd name="T18" fmla="*/ 1 w 50"/>
                <a:gd name="T19" fmla="*/ 7 h 18"/>
                <a:gd name="T20" fmla="*/ 4 w 5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 h="18">
                  <a:moveTo>
                    <a:pt x="7" y="18"/>
                  </a:moveTo>
                  <a:lnTo>
                    <a:pt x="7" y="18"/>
                  </a:lnTo>
                  <a:lnTo>
                    <a:pt x="50" y="18"/>
                  </a:lnTo>
                  <a:lnTo>
                    <a:pt x="50"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54" name="Freeform 1469"/>
            <p:cNvSpPr>
              <a:spLocks/>
            </p:cNvSpPr>
            <p:nvPr/>
          </p:nvSpPr>
          <p:spPr bwMode="auto">
            <a:xfrm>
              <a:off x="3391" y="1336"/>
              <a:ext cx="24" cy="9"/>
            </a:xfrm>
            <a:custGeom>
              <a:avLst/>
              <a:gdLst>
                <a:gd name="T0" fmla="*/ 3 w 49"/>
                <a:gd name="T1" fmla="*/ 9 h 18"/>
                <a:gd name="T2" fmla="*/ 3 w 49"/>
                <a:gd name="T3" fmla="*/ 9 h 18"/>
                <a:gd name="T4" fmla="*/ 24 w 49"/>
                <a:gd name="T5" fmla="*/ 9 h 18"/>
                <a:gd name="T6" fmla="*/ 24 w 49"/>
                <a:gd name="T7" fmla="*/ 0 h 18"/>
                <a:gd name="T8" fmla="*/ 3 w 49"/>
                <a:gd name="T9" fmla="*/ 0 h 18"/>
                <a:gd name="T10" fmla="*/ 3 w 49"/>
                <a:gd name="T11" fmla="*/ 0 h 18"/>
                <a:gd name="T12" fmla="*/ 3 w 49"/>
                <a:gd name="T13" fmla="*/ 0 h 18"/>
                <a:gd name="T14" fmla="*/ 1 w 49"/>
                <a:gd name="T15" fmla="*/ 2 h 18"/>
                <a:gd name="T16" fmla="*/ 0 w 49"/>
                <a:gd name="T17" fmla="*/ 5 h 18"/>
                <a:gd name="T18" fmla="*/ 1 w 49"/>
                <a:gd name="T19" fmla="*/ 7 h 18"/>
                <a:gd name="T20" fmla="*/ 3 w 49"/>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9" h="18">
                  <a:moveTo>
                    <a:pt x="7" y="18"/>
                  </a:moveTo>
                  <a:lnTo>
                    <a:pt x="7" y="18"/>
                  </a:lnTo>
                  <a:lnTo>
                    <a:pt x="49" y="18"/>
                  </a:lnTo>
                  <a:lnTo>
                    <a:pt x="49"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55" name="Freeform 1470"/>
            <p:cNvSpPr>
              <a:spLocks/>
            </p:cNvSpPr>
            <p:nvPr/>
          </p:nvSpPr>
          <p:spPr bwMode="auto">
            <a:xfrm>
              <a:off x="3369" y="1336"/>
              <a:ext cx="25" cy="9"/>
            </a:xfrm>
            <a:custGeom>
              <a:avLst/>
              <a:gdLst>
                <a:gd name="T0" fmla="*/ 3 w 50"/>
                <a:gd name="T1" fmla="*/ 9 h 18"/>
                <a:gd name="T2" fmla="*/ 3 w 50"/>
                <a:gd name="T3" fmla="*/ 9 h 18"/>
                <a:gd name="T4" fmla="*/ 25 w 50"/>
                <a:gd name="T5" fmla="*/ 9 h 18"/>
                <a:gd name="T6" fmla="*/ 25 w 50"/>
                <a:gd name="T7" fmla="*/ 0 h 18"/>
                <a:gd name="T8" fmla="*/ 3 w 50"/>
                <a:gd name="T9" fmla="*/ 0 h 18"/>
                <a:gd name="T10" fmla="*/ 3 w 50"/>
                <a:gd name="T11" fmla="*/ 0 h 18"/>
                <a:gd name="T12" fmla="*/ 3 w 50"/>
                <a:gd name="T13" fmla="*/ 0 h 18"/>
                <a:gd name="T14" fmla="*/ 1 w 50"/>
                <a:gd name="T15" fmla="*/ 2 h 18"/>
                <a:gd name="T16" fmla="*/ 0 w 50"/>
                <a:gd name="T17" fmla="*/ 5 h 18"/>
                <a:gd name="T18" fmla="*/ 1 w 50"/>
                <a:gd name="T19" fmla="*/ 7 h 18"/>
                <a:gd name="T20" fmla="*/ 3 w 5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 h="18">
                  <a:moveTo>
                    <a:pt x="6" y="18"/>
                  </a:moveTo>
                  <a:lnTo>
                    <a:pt x="6" y="18"/>
                  </a:lnTo>
                  <a:lnTo>
                    <a:pt x="50" y="18"/>
                  </a:lnTo>
                  <a:lnTo>
                    <a:pt x="50" y="0"/>
                  </a:lnTo>
                  <a:lnTo>
                    <a:pt x="6" y="0"/>
                  </a:lnTo>
                  <a:lnTo>
                    <a:pt x="1" y="3"/>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56" name="Freeform 1471"/>
            <p:cNvSpPr>
              <a:spLocks/>
            </p:cNvSpPr>
            <p:nvPr/>
          </p:nvSpPr>
          <p:spPr bwMode="auto">
            <a:xfrm>
              <a:off x="3348" y="1336"/>
              <a:ext cx="24" cy="9"/>
            </a:xfrm>
            <a:custGeom>
              <a:avLst/>
              <a:gdLst>
                <a:gd name="T0" fmla="*/ 4 w 48"/>
                <a:gd name="T1" fmla="*/ 9 h 18"/>
                <a:gd name="T2" fmla="*/ 4 w 48"/>
                <a:gd name="T3" fmla="*/ 9 h 18"/>
                <a:gd name="T4" fmla="*/ 24 w 48"/>
                <a:gd name="T5" fmla="*/ 9 h 18"/>
                <a:gd name="T6" fmla="*/ 24 w 48"/>
                <a:gd name="T7" fmla="*/ 0 h 18"/>
                <a:gd name="T8" fmla="*/ 4 w 48"/>
                <a:gd name="T9" fmla="*/ 0 h 18"/>
                <a:gd name="T10" fmla="*/ 4 w 48"/>
                <a:gd name="T11" fmla="*/ 0 h 18"/>
                <a:gd name="T12" fmla="*/ 4 w 48"/>
                <a:gd name="T13" fmla="*/ 0 h 18"/>
                <a:gd name="T14" fmla="*/ 1 w 48"/>
                <a:gd name="T15" fmla="*/ 2 h 18"/>
                <a:gd name="T16" fmla="*/ 0 w 48"/>
                <a:gd name="T17" fmla="*/ 5 h 18"/>
                <a:gd name="T18" fmla="*/ 1 w 48"/>
                <a:gd name="T19" fmla="*/ 7 h 18"/>
                <a:gd name="T20" fmla="*/ 4 w 48"/>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8" h="18">
                  <a:moveTo>
                    <a:pt x="7" y="18"/>
                  </a:moveTo>
                  <a:lnTo>
                    <a:pt x="7" y="18"/>
                  </a:lnTo>
                  <a:lnTo>
                    <a:pt x="48" y="18"/>
                  </a:lnTo>
                  <a:lnTo>
                    <a:pt x="48"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57" name="Freeform 1472"/>
            <p:cNvSpPr>
              <a:spLocks/>
            </p:cNvSpPr>
            <p:nvPr/>
          </p:nvSpPr>
          <p:spPr bwMode="auto">
            <a:xfrm>
              <a:off x="3326" y="1336"/>
              <a:ext cx="25" cy="9"/>
            </a:xfrm>
            <a:custGeom>
              <a:avLst/>
              <a:gdLst>
                <a:gd name="T0" fmla="*/ 3 w 50"/>
                <a:gd name="T1" fmla="*/ 9 h 18"/>
                <a:gd name="T2" fmla="*/ 3 w 50"/>
                <a:gd name="T3" fmla="*/ 9 h 18"/>
                <a:gd name="T4" fmla="*/ 25 w 50"/>
                <a:gd name="T5" fmla="*/ 9 h 18"/>
                <a:gd name="T6" fmla="*/ 25 w 50"/>
                <a:gd name="T7" fmla="*/ 0 h 18"/>
                <a:gd name="T8" fmla="*/ 3 w 50"/>
                <a:gd name="T9" fmla="*/ 0 h 18"/>
                <a:gd name="T10" fmla="*/ 3 w 50"/>
                <a:gd name="T11" fmla="*/ 0 h 18"/>
                <a:gd name="T12" fmla="*/ 3 w 50"/>
                <a:gd name="T13" fmla="*/ 0 h 18"/>
                <a:gd name="T14" fmla="*/ 1 w 50"/>
                <a:gd name="T15" fmla="*/ 2 h 18"/>
                <a:gd name="T16" fmla="*/ 0 w 50"/>
                <a:gd name="T17" fmla="*/ 5 h 18"/>
                <a:gd name="T18" fmla="*/ 1 w 50"/>
                <a:gd name="T19" fmla="*/ 7 h 18"/>
                <a:gd name="T20" fmla="*/ 3 w 5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 h="18">
                  <a:moveTo>
                    <a:pt x="6" y="18"/>
                  </a:moveTo>
                  <a:lnTo>
                    <a:pt x="6" y="18"/>
                  </a:lnTo>
                  <a:lnTo>
                    <a:pt x="50" y="18"/>
                  </a:lnTo>
                  <a:lnTo>
                    <a:pt x="50" y="0"/>
                  </a:lnTo>
                  <a:lnTo>
                    <a:pt x="6" y="0"/>
                  </a:lnTo>
                  <a:lnTo>
                    <a:pt x="1" y="3"/>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58" name="Freeform 1473"/>
            <p:cNvSpPr>
              <a:spLocks/>
            </p:cNvSpPr>
            <p:nvPr/>
          </p:nvSpPr>
          <p:spPr bwMode="auto">
            <a:xfrm>
              <a:off x="3305" y="1336"/>
              <a:ext cx="25" cy="9"/>
            </a:xfrm>
            <a:custGeom>
              <a:avLst/>
              <a:gdLst>
                <a:gd name="T0" fmla="*/ 3 w 48"/>
                <a:gd name="T1" fmla="*/ 9 h 18"/>
                <a:gd name="T2" fmla="*/ 3 w 48"/>
                <a:gd name="T3" fmla="*/ 9 h 18"/>
                <a:gd name="T4" fmla="*/ 25 w 48"/>
                <a:gd name="T5" fmla="*/ 9 h 18"/>
                <a:gd name="T6" fmla="*/ 25 w 48"/>
                <a:gd name="T7" fmla="*/ 0 h 18"/>
                <a:gd name="T8" fmla="*/ 3 w 48"/>
                <a:gd name="T9" fmla="*/ 0 h 18"/>
                <a:gd name="T10" fmla="*/ 3 w 48"/>
                <a:gd name="T11" fmla="*/ 0 h 18"/>
                <a:gd name="T12" fmla="*/ 3 w 48"/>
                <a:gd name="T13" fmla="*/ 0 h 18"/>
                <a:gd name="T14" fmla="*/ 1 w 48"/>
                <a:gd name="T15" fmla="*/ 2 h 18"/>
                <a:gd name="T16" fmla="*/ 0 w 48"/>
                <a:gd name="T17" fmla="*/ 5 h 18"/>
                <a:gd name="T18" fmla="*/ 1 w 48"/>
                <a:gd name="T19" fmla="*/ 7 h 18"/>
                <a:gd name="T20" fmla="*/ 3 w 48"/>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8" h="18">
                  <a:moveTo>
                    <a:pt x="6" y="18"/>
                  </a:moveTo>
                  <a:lnTo>
                    <a:pt x="6" y="18"/>
                  </a:lnTo>
                  <a:lnTo>
                    <a:pt x="48" y="18"/>
                  </a:lnTo>
                  <a:lnTo>
                    <a:pt x="48" y="0"/>
                  </a:lnTo>
                  <a:lnTo>
                    <a:pt x="6" y="0"/>
                  </a:lnTo>
                  <a:lnTo>
                    <a:pt x="1" y="3"/>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59" name="Freeform 1474"/>
            <p:cNvSpPr>
              <a:spLocks/>
            </p:cNvSpPr>
            <p:nvPr/>
          </p:nvSpPr>
          <p:spPr bwMode="auto">
            <a:xfrm>
              <a:off x="3284" y="1336"/>
              <a:ext cx="25" cy="9"/>
            </a:xfrm>
            <a:custGeom>
              <a:avLst/>
              <a:gdLst>
                <a:gd name="T0" fmla="*/ 4 w 50"/>
                <a:gd name="T1" fmla="*/ 9 h 18"/>
                <a:gd name="T2" fmla="*/ 4 w 50"/>
                <a:gd name="T3" fmla="*/ 9 h 18"/>
                <a:gd name="T4" fmla="*/ 25 w 50"/>
                <a:gd name="T5" fmla="*/ 9 h 18"/>
                <a:gd name="T6" fmla="*/ 25 w 50"/>
                <a:gd name="T7" fmla="*/ 0 h 18"/>
                <a:gd name="T8" fmla="*/ 4 w 50"/>
                <a:gd name="T9" fmla="*/ 0 h 18"/>
                <a:gd name="T10" fmla="*/ 4 w 50"/>
                <a:gd name="T11" fmla="*/ 0 h 18"/>
                <a:gd name="T12" fmla="*/ 4 w 50"/>
                <a:gd name="T13" fmla="*/ 0 h 18"/>
                <a:gd name="T14" fmla="*/ 1 w 50"/>
                <a:gd name="T15" fmla="*/ 2 h 18"/>
                <a:gd name="T16" fmla="*/ 0 w 50"/>
                <a:gd name="T17" fmla="*/ 5 h 18"/>
                <a:gd name="T18" fmla="*/ 1 w 50"/>
                <a:gd name="T19" fmla="*/ 7 h 18"/>
                <a:gd name="T20" fmla="*/ 4 w 5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 h="18">
                  <a:moveTo>
                    <a:pt x="7" y="18"/>
                  </a:moveTo>
                  <a:lnTo>
                    <a:pt x="7" y="18"/>
                  </a:lnTo>
                  <a:lnTo>
                    <a:pt x="50" y="18"/>
                  </a:lnTo>
                  <a:lnTo>
                    <a:pt x="50"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60" name="Freeform 1475"/>
            <p:cNvSpPr>
              <a:spLocks/>
            </p:cNvSpPr>
            <p:nvPr/>
          </p:nvSpPr>
          <p:spPr bwMode="auto">
            <a:xfrm>
              <a:off x="3262" y="1336"/>
              <a:ext cx="25" cy="9"/>
            </a:xfrm>
            <a:custGeom>
              <a:avLst/>
              <a:gdLst>
                <a:gd name="T0" fmla="*/ 4 w 50"/>
                <a:gd name="T1" fmla="*/ 9 h 18"/>
                <a:gd name="T2" fmla="*/ 4 w 50"/>
                <a:gd name="T3" fmla="*/ 9 h 18"/>
                <a:gd name="T4" fmla="*/ 25 w 50"/>
                <a:gd name="T5" fmla="*/ 9 h 18"/>
                <a:gd name="T6" fmla="*/ 25 w 50"/>
                <a:gd name="T7" fmla="*/ 0 h 18"/>
                <a:gd name="T8" fmla="*/ 4 w 50"/>
                <a:gd name="T9" fmla="*/ 0 h 18"/>
                <a:gd name="T10" fmla="*/ 4 w 50"/>
                <a:gd name="T11" fmla="*/ 0 h 18"/>
                <a:gd name="T12" fmla="*/ 4 w 50"/>
                <a:gd name="T13" fmla="*/ 0 h 18"/>
                <a:gd name="T14" fmla="*/ 1 w 50"/>
                <a:gd name="T15" fmla="*/ 2 h 18"/>
                <a:gd name="T16" fmla="*/ 0 w 50"/>
                <a:gd name="T17" fmla="*/ 5 h 18"/>
                <a:gd name="T18" fmla="*/ 1 w 50"/>
                <a:gd name="T19" fmla="*/ 7 h 18"/>
                <a:gd name="T20" fmla="*/ 4 w 50"/>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 h="18">
                  <a:moveTo>
                    <a:pt x="7" y="18"/>
                  </a:moveTo>
                  <a:lnTo>
                    <a:pt x="7" y="18"/>
                  </a:lnTo>
                  <a:lnTo>
                    <a:pt x="50" y="18"/>
                  </a:lnTo>
                  <a:lnTo>
                    <a:pt x="50"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61" name="Freeform 1476"/>
            <p:cNvSpPr>
              <a:spLocks/>
            </p:cNvSpPr>
            <p:nvPr/>
          </p:nvSpPr>
          <p:spPr bwMode="auto">
            <a:xfrm>
              <a:off x="3234" y="1336"/>
              <a:ext cx="31" cy="9"/>
            </a:xfrm>
            <a:custGeom>
              <a:avLst/>
              <a:gdLst>
                <a:gd name="T0" fmla="*/ 0 w 62"/>
                <a:gd name="T1" fmla="*/ 5 h 18"/>
                <a:gd name="T2" fmla="*/ 0 w 62"/>
                <a:gd name="T3" fmla="*/ 9 h 18"/>
                <a:gd name="T4" fmla="*/ 31 w 62"/>
                <a:gd name="T5" fmla="*/ 9 h 18"/>
                <a:gd name="T6" fmla="*/ 31 w 62"/>
                <a:gd name="T7" fmla="*/ 0 h 18"/>
                <a:gd name="T8" fmla="*/ 0 w 62"/>
                <a:gd name="T9" fmla="*/ 0 h 18"/>
                <a:gd name="T10" fmla="*/ 0 w 62"/>
                <a:gd name="T11" fmla="*/ 5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 h="18">
                  <a:moveTo>
                    <a:pt x="0" y="9"/>
                  </a:moveTo>
                  <a:lnTo>
                    <a:pt x="0" y="18"/>
                  </a:lnTo>
                  <a:lnTo>
                    <a:pt x="62" y="18"/>
                  </a:lnTo>
                  <a:lnTo>
                    <a:pt x="62" y="0"/>
                  </a:lnTo>
                  <a:lnTo>
                    <a:pt x="0" y="0"/>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62" name="Freeform 1477"/>
            <p:cNvSpPr>
              <a:spLocks/>
            </p:cNvSpPr>
            <p:nvPr/>
          </p:nvSpPr>
          <p:spPr bwMode="auto">
            <a:xfrm>
              <a:off x="3231" y="1336"/>
              <a:ext cx="3" cy="9"/>
            </a:xfrm>
            <a:custGeom>
              <a:avLst/>
              <a:gdLst>
                <a:gd name="T0" fmla="*/ 3 w 7"/>
                <a:gd name="T1" fmla="*/ 0 h 18"/>
                <a:gd name="T2" fmla="*/ 1 w 7"/>
                <a:gd name="T3" fmla="*/ 2 h 18"/>
                <a:gd name="T4" fmla="*/ 0 w 7"/>
                <a:gd name="T5" fmla="*/ 5 h 18"/>
                <a:gd name="T6" fmla="*/ 1 w 7"/>
                <a:gd name="T7" fmla="*/ 7 h 18"/>
                <a:gd name="T8" fmla="*/ 3 w 7"/>
                <a:gd name="T9" fmla="*/ 9 h 18"/>
                <a:gd name="T10" fmla="*/ 3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7" y="0"/>
                  </a:moveTo>
                  <a:lnTo>
                    <a:pt x="2" y="3"/>
                  </a:lnTo>
                  <a:lnTo>
                    <a:pt x="0" y="9"/>
                  </a:lnTo>
                  <a:lnTo>
                    <a:pt x="2" y="14"/>
                  </a:lnTo>
                  <a:lnTo>
                    <a:pt x="7" y="18"/>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63" name="Freeform 1478"/>
            <p:cNvSpPr>
              <a:spLocks/>
            </p:cNvSpPr>
            <p:nvPr/>
          </p:nvSpPr>
          <p:spPr bwMode="auto">
            <a:xfrm>
              <a:off x="3889" y="1685"/>
              <a:ext cx="30" cy="38"/>
            </a:xfrm>
            <a:custGeom>
              <a:avLst/>
              <a:gdLst>
                <a:gd name="T0" fmla="*/ 30 w 58"/>
                <a:gd name="T1" fmla="*/ 0 h 76"/>
                <a:gd name="T2" fmla="*/ 30 w 58"/>
                <a:gd name="T3" fmla="*/ 13 h 76"/>
                <a:gd name="T4" fmla="*/ 30 w 58"/>
                <a:gd name="T5" fmla="*/ 25 h 76"/>
                <a:gd name="T6" fmla="*/ 30 w 58"/>
                <a:gd name="T7" fmla="*/ 38 h 76"/>
                <a:gd name="T8" fmla="*/ 0 w 58"/>
                <a:gd name="T9" fmla="*/ 38 h 76"/>
                <a:gd name="T10" fmla="*/ 30 w 58"/>
                <a:gd name="T11" fmla="*/ 0 h 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8" h="76">
                  <a:moveTo>
                    <a:pt x="58" y="0"/>
                  </a:moveTo>
                  <a:lnTo>
                    <a:pt x="58" y="25"/>
                  </a:lnTo>
                  <a:lnTo>
                    <a:pt x="58" y="50"/>
                  </a:lnTo>
                  <a:lnTo>
                    <a:pt x="58" y="76"/>
                  </a:lnTo>
                  <a:lnTo>
                    <a:pt x="0" y="76"/>
                  </a:lnTo>
                  <a:lnTo>
                    <a:pt x="58"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64" name="Freeform 1479"/>
            <p:cNvSpPr>
              <a:spLocks/>
            </p:cNvSpPr>
            <p:nvPr/>
          </p:nvSpPr>
          <p:spPr bwMode="auto">
            <a:xfrm>
              <a:off x="3869" y="1659"/>
              <a:ext cx="50" cy="64"/>
            </a:xfrm>
            <a:custGeom>
              <a:avLst/>
              <a:gdLst>
                <a:gd name="T0" fmla="*/ 50 w 98"/>
                <a:gd name="T1" fmla="*/ 0 h 129"/>
                <a:gd name="T2" fmla="*/ 50 w 98"/>
                <a:gd name="T3" fmla="*/ 12 h 129"/>
                <a:gd name="T4" fmla="*/ 50 w 98"/>
                <a:gd name="T5" fmla="*/ 26 h 129"/>
                <a:gd name="T6" fmla="*/ 50 w 98"/>
                <a:gd name="T7" fmla="*/ 39 h 129"/>
                <a:gd name="T8" fmla="*/ 50 w 98"/>
                <a:gd name="T9" fmla="*/ 51 h 129"/>
                <a:gd name="T10" fmla="*/ 50 w 98"/>
                <a:gd name="T11" fmla="*/ 53 h 129"/>
                <a:gd name="T12" fmla="*/ 42 w 98"/>
                <a:gd name="T13" fmla="*/ 64 h 129"/>
                <a:gd name="T14" fmla="*/ 16 w 98"/>
                <a:gd name="T15" fmla="*/ 64 h 129"/>
                <a:gd name="T16" fmla="*/ 0 w 98"/>
                <a:gd name="T17" fmla="*/ 64 h 129"/>
                <a:gd name="T18" fmla="*/ 50 w 98"/>
                <a:gd name="T19" fmla="*/ 0 h 1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8" h="129">
                  <a:moveTo>
                    <a:pt x="98" y="0"/>
                  </a:moveTo>
                  <a:lnTo>
                    <a:pt x="98" y="24"/>
                  </a:lnTo>
                  <a:lnTo>
                    <a:pt x="98" y="53"/>
                  </a:lnTo>
                  <a:lnTo>
                    <a:pt x="98" y="78"/>
                  </a:lnTo>
                  <a:lnTo>
                    <a:pt x="98" y="103"/>
                  </a:lnTo>
                  <a:lnTo>
                    <a:pt x="98" y="107"/>
                  </a:lnTo>
                  <a:lnTo>
                    <a:pt x="83" y="129"/>
                  </a:lnTo>
                  <a:lnTo>
                    <a:pt x="32" y="129"/>
                  </a:lnTo>
                  <a:lnTo>
                    <a:pt x="0" y="129"/>
                  </a:lnTo>
                  <a:lnTo>
                    <a:pt x="98"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65" name="Freeform 1480"/>
            <p:cNvSpPr>
              <a:spLocks/>
            </p:cNvSpPr>
            <p:nvPr/>
          </p:nvSpPr>
          <p:spPr bwMode="auto">
            <a:xfrm>
              <a:off x="3854" y="1632"/>
              <a:ext cx="65" cy="91"/>
            </a:xfrm>
            <a:custGeom>
              <a:avLst/>
              <a:gdLst>
                <a:gd name="T0" fmla="*/ 65 w 130"/>
                <a:gd name="T1" fmla="*/ 0 h 183"/>
                <a:gd name="T2" fmla="*/ 65 w 130"/>
                <a:gd name="T3" fmla="*/ 1 h 183"/>
                <a:gd name="T4" fmla="*/ 65 w 130"/>
                <a:gd name="T5" fmla="*/ 13 h 183"/>
                <a:gd name="T6" fmla="*/ 65 w 130"/>
                <a:gd name="T7" fmla="*/ 26 h 183"/>
                <a:gd name="T8" fmla="*/ 65 w 130"/>
                <a:gd name="T9" fmla="*/ 39 h 183"/>
                <a:gd name="T10" fmla="*/ 65 w 130"/>
                <a:gd name="T11" fmla="*/ 53 h 183"/>
                <a:gd name="T12" fmla="*/ 65 w 130"/>
                <a:gd name="T13" fmla="*/ 53 h 183"/>
                <a:gd name="T14" fmla="*/ 36 w 130"/>
                <a:gd name="T15" fmla="*/ 91 h 183"/>
                <a:gd name="T16" fmla="*/ 32 w 130"/>
                <a:gd name="T17" fmla="*/ 91 h 183"/>
                <a:gd name="T18" fmla="*/ 0 w 130"/>
                <a:gd name="T19" fmla="*/ 91 h 183"/>
                <a:gd name="T20" fmla="*/ 0 w 130"/>
                <a:gd name="T21" fmla="*/ 84 h 183"/>
                <a:gd name="T22" fmla="*/ 65 w 130"/>
                <a:gd name="T23" fmla="*/ 0 h 18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0" h="183">
                  <a:moveTo>
                    <a:pt x="130" y="0"/>
                  </a:moveTo>
                  <a:lnTo>
                    <a:pt x="130" y="2"/>
                  </a:lnTo>
                  <a:lnTo>
                    <a:pt x="130" y="27"/>
                  </a:lnTo>
                  <a:lnTo>
                    <a:pt x="130" y="52"/>
                  </a:lnTo>
                  <a:lnTo>
                    <a:pt x="130" y="78"/>
                  </a:lnTo>
                  <a:lnTo>
                    <a:pt x="130" y="107"/>
                  </a:lnTo>
                  <a:lnTo>
                    <a:pt x="72" y="183"/>
                  </a:lnTo>
                  <a:lnTo>
                    <a:pt x="64" y="183"/>
                  </a:lnTo>
                  <a:lnTo>
                    <a:pt x="0" y="183"/>
                  </a:lnTo>
                  <a:lnTo>
                    <a:pt x="0" y="168"/>
                  </a:lnTo>
                  <a:lnTo>
                    <a:pt x="130"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66" name="Freeform 1481"/>
            <p:cNvSpPr>
              <a:spLocks/>
            </p:cNvSpPr>
            <p:nvPr/>
          </p:nvSpPr>
          <p:spPr bwMode="auto">
            <a:xfrm>
              <a:off x="3854" y="1605"/>
              <a:ext cx="65" cy="118"/>
            </a:xfrm>
            <a:custGeom>
              <a:avLst/>
              <a:gdLst>
                <a:gd name="T0" fmla="*/ 65 w 130"/>
                <a:gd name="T1" fmla="*/ 0 h 237"/>
                <a:gd name="T2" fmla="*/ 65 w 130"/>
                <a:gd name="T3" fmla="*/ 1 h 237"/>
                <a:gd name="T4" fmla="*/ 65 w 130"/>
                <a:gd name="T5" fmla="*/ 13 h 237"/>
                <a:gd name="T6" fmla="*/ 65 w 130"/>
                <a:gd name="T7" fmla="*/ 28 h 237"/>
                <a:gd name="T8" fmla="*/ 65 w 130"/>
                <a:gd name="T9" fmla="*/ 40 h 237"/>
                <a:gd name="T10" fmla="*/ 65 w 130"/>
                <a:gd name="T11" fmla="*/ 53 h 237"/>
                <a:gd name="T12" fmla="*/ 65 w 130"/>
                <a:gd name="T13" fmla="*/ 54 h 237"/>
                <a:gd name="T14" fmla="*/ 16 w 130"/>
                <a:gd name="T15" fmla="*/ 118 h 237"/>
                <a:gd name="T16" fmla="*/ 0 w 130"/>
                <a:gd name="T17" fmla="*/ 118 h 237"/>
                <a:gd name="T18" fmla="*/ 0 w 130"/>
                <a:gd name="T19" fmla="*/ 105 h 237"/>
                <a:gd name="T20" fmla="*/ 0 w 130"/>
                <a:gd name="T21" fmla="*/ 93 h 237"/>
                <a:gd name="T22" fmla="*/ 0 w 130"/>
                <a:gd name="T23" fmla="*/ 84 h 237"/>
                <a:gd name="T24" fmla="*/ 65 w 130"/>
                <a:gd name="T25" fmla="*/ 0 h 2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0" h="237">
                  <a:moveTo>
                    <a:pt x="130" y="0"/>
                  </a:moveTo>
                  <a:lnTo>
                    <a:pt x="130" y="2"/>
                  </a:lnTo>
                  <a:lnTo>
                    <a:pt x="130" y="27"/>
                  </a:lnTo>
                  <a:lnTo>
                    <a:pt x="130" y="56"/>
                  </a:lnTo>
                  <a:lnTo>
                    <a:pt x="130" y="81"/>
                  </a:lnTo>
                  <a:lnTo>
                    <a:pt x="130" y="106"/>
                  </a:lnTo>
                  <a:lnTo>
                    <a:pt x="130" y="108"/>
                  </a:lnTo>
                  <a:lnTo>
                    <a:pt x="32" y="237"/>
                  </a:lnTo>
                  <a:lnTo>
                    <a:pt x="0" y="237"/>
                  </a:lnTo>
                  <a:lnTo>
                    <a:pt x="0" y="211"/>
                  </a:lnTo>
                  <a:lnTo>
                    <a:pt x="0" y="186"/>
                  </a:lnTo>
                  <a:lnTo>
                    <a:pt x="0" y="168"/>
                  </a:lnTo>
                  <a:lnTo>
                    <a:pt x="130"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67" name="Freeform 1482"/>
            <p:cNvSpPr>
              <a:spLocks/>
            </p:cNvSpPr>
            <p:nvPr/>
          </p:nvSpPr>
          <p:spPr bwMode="auto">
            <a:xfrm>
              <a:off x="3854" y="1578"/>
              <a:ext cx="65" cy="138"/>
            </a:xfrm>
            <a:custGeom>
              <a:avLst/>
              <a:gdLst>
                <a:gd name="T0" fmla="*/ 65 w 130"/>
                <a:gd name="T1" fmla="*/ 0 h 277"/>
                <a:gd name="T2" fmla="*/ 65 w 130"/>
                <a:gd name="T3" fmla="*/ 3 h 277"/>
                <a:gd name="T4" fmla="*/ 65 w 130"/>
                <a:gd name="T5" fmla="*/ 15 h 277"/>
                <a:gd name="T6" fmla="*/ 65 w 130"/>
                <a:gd name="T7" fmla="*/ 28 h 277"/>
                <a:gd name="T8" fmla="*/ 65 w 130"/>
                <a:gd name="T9" fmla="*/ 41 h 277"/>
                <a:gd name="T10" fmla="*/ 65 w 130"/>
                <a:gd name="T11" fmla="*/ 54 h 277"/>
                <a:gd name="T12" fmla="*/ 0 w 130"/>
                <a:gd name="T13" fmla="*/ 138 h 277"/>
                <a:gd name="T14" fmla="*/ 0 w 130"/>
                <a:gd name="T15" fmla="*/ 133 h 277"/>
                <a:gd name="T16" fmla="*/ 0 w 130"/>
                <a:gd name="T17" fmla="*/ 120 h 277"/>
                <a:gd name="T18" fmla="*/ 0 w 130"/>
                <a:gd name="T19" fmla="*/ 108 h 277"/>
                <a:gd name="T20" fmla="*/ 0 w 130"/>
                <a:gd name="T21" fmla="*/ 93 h 277"/>
                <a:gd name="T22" fmla="*/ 0 w 130"/>
                <a:gd name="T23" fmla="*/ 85 h 277"/>
                <a:gd name="T24" fmla="*/ 65 w 130"/>
                <a:gd name="T25" fmla="*/ 0 h 2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0" h="277">
                  <a:moveTo>
                    <a:pt x="130" y="0"/>
                  </a:moveTo>
                  <a:lnTo>
                    <a:pt x="130" y="6"/>
                  </a:lnTo>
                  <a:lnTo>
                    <a:pt x="130" y="31"/>
                  </a:lnTo>
                  <a:lnTo>
                    <a:pt x="130" y="57"/>
                  </a:lnTo>
                  <a:lnTo>
                    <a:pt x="130" y="82"/>
                  </a:lnTo>
                  <a:lnTo>
                    <a:pt x="130" y="109"/>
                  </a:lnTo>
                  <a:lnTo>
                    <a:pt x="0" y="277"/>
                  </a:lnTo>
                  <a:lnTo>
                    <a:pt x="0" y="266"/>
                  </a:lnTo>
                  <a:lnTo>
                    <a:pt x="0" y="241"/>
                  </a:lnTo>
                  <a:lnTo>
                    <a:pt x="0" y="216"/>
                  </a:lnTo>
                  <a:lnTo>
                    <a:pt x="0" y="187"/>
                  </a:lnTo>
                  <a:lnTo>
                    <a:pt x="0" y="170"/>
                  </a:lnTo>
                  <a:lnTo>
                    <a:pt x="130"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68" name="Freeform 1483"/>
            <p:cNvSpPr>
              <a:spLocks/>
            </p:cNvSpPr>
            <p:nvPr/>
          </p:nvSpPr>
          <p:spPr bwMode="auto">
            <a:xfrm>
              <a:off x="3854" y="1552"/>
              <a:ext cx="65" cy="137"/>
            </a:xfrm>
            <a:custGeom>
              <a:avLst/>
              <a:gdLst>
                <a:gd name="T0" fmla="*/ 65 w 130"/>
                <a:gd name="T1" fmla="*/ 0 h 273"/>
                <a:gd name="T2" fmla="*/ 65 w 130"/>
                <a:gd name="T3" fmla="*/ 1 h 273"/>
                <a:gd name="T4" fmla="*/ 65 w 130"/>
                <a:gd name="T5" fmla="*/ 14 h 273"/>
                <a:gd name="T6" fmla="*/ 65 w 130"/>
                <a:gd name="T7" fmla="*/ 28 h 273"/>
                <a:gd name="T8" fmla="*/ 65 w 130"/>
                <a:gd name="T9" fmla="*/ 41 h 273"/>
                <a:gd name="T10" fmla="*/ 65 w 130"/>
                <a:gd name="T11" fmla="*/ 53 h 273"/>
                <a:gd name="T12" fmla="*/ 0 w 130"/>
                <a:gd name="T13" fmla="*/ 137 h 273"/>
                <a:gd name="T14" fmla="*/ 0 w 130"/>
                <a:gd name="T15" fmla="*/ 133 h 273"/>
                <a:gd name="T16" fmla="*/ 0 w 130"/>
                <a:gd name="T17" fmla="*/ 119 h 273"/>
                <a:gd name="T18" fmla="*/ 0 w 130"/>
                <a:gd name="T19" fmla="*/ 106 h 273"/>
                <a:gd name="T20" fmla="*/ 0 w 130"/>
                <a:gd name="T21" fmla="*/ 93 h 273"/>
                <a:gd name="T22" fmla="*/ 0 w 130"/>
                <a:gd name="T23" fmla="*/ 84 h 273"/>
                <a:gd name="T24" fmla="*/ 65 w 130"/>
                <a:gd name="T25" fmla="*/ 0 h 27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0" h="273">
                  <a:moveTo>
                    <a:pt x="130" y="0"/>
                  </a:moveTo>
                  <a:lnTo>
                    <a:pt x="130" y="2"/>
                  </a:lnTo>
                  <a:lnTo>
                    <a:pt x="130" y="27"/>
                  </a:lnTo>
                  <a:lnTo>
                    <a:pt x="130" y="56"/>
                  </a:lnTo>
                  <a:lnTo>
                    <a:pt x="130" y="81"/>
                  </a:lnTo>
                  <a:lnTo>
                    <a:pt x="130" y="105"/>
                  </a:lnTo>
                  <a:lnTo>
                    <a:pt x="0" y="273"/>
                  </a:lnTo>
                  <a:lnTo>
                    <a:pt x="0" y="266"/>
                  </a:lnTo>
                  <a:lnTo>
                    <a:pt x="0" y="237"/>
                  </a:lnTo>
                  <a:lnTo>
                    <a:pt x="0" y="211"/>
                  </a:lnTo>
                  <a:lnTo>
                    <a:pt x="0" y="186"/>
                  </a:lnTo>
                  <a:lnTo>
                    <a:pt x="0" y="168"/>
                  </a:lnTo>
                  <a:lnTo>
                    <a:pt x="130"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69" name="Freeform 1484"/>
            <p:cNvSpPr>
              <a:spLocks/>
            </p:cNvSpPr>
            <p:nvPr/>
          </p:nvSpPr>
          <p:spPr bwMode="auto">
            <a:xfrm>
              <a:off x="3854" y="1525"/>
              <a:ext cx="65" cy="138"/>
            </a:xfrm>
            <a:custGeom>
              <a:avLst/>
              <a:gdLst>
                <a:gd name="T0" fmla="*/ 65 w 130"/>
                <a:gd name="T1" fmla="*/ 0 h 274"/>
                <a:gd name="T2" fmla="*/ 65 w 130"/>
                <a:gd name="T3" fmla="*/ 3 h 274"/>
                <a:gd name="T4" fmla="*/ 65 w 130"/>
                <a:gd name="T5" fmla="*/ 15 h 274"/>
                <a:gd name="T6" fmla="*/ 65 w 130"/>
                <a:gd name="T7" fmla="*/ 28 h 274"/>
                <a:gd name="T8" fmla="*/ 65 w 130"/>
                <a:gd name="T9" fmla="*/ 41 h 274"/>
                <a:gd name="T10" fmla="*/ 65 w 130"/>
                <a:gd name="T11" fmla="*/ 52 h 274"/>
                <a:gd name="T12" fmla="*/ 0 w 130"/>
                <a:gd name="T13" fmla="*/ 138 h 274"/>
                <a:gd name="T14" fmla="*/ 0 w 130"/>
                <a:gd name="T15" fmla="*/ 133 h 274"/>
                <a:gd name="T16" fmla="*/ 0 w 130"/>
                <a:gd name="T17" fmla="*/ 121 h 274"/>
                <a:gd name="T18" fmla="*/ 0 w 130"/>
                <a:gd name="T19" fmla="*/ 108 h 274"/>
                <a:gd name="T20" fmla="*/ 0 w 130"/>
                <a:gd name="T21" fmla="*/ 94 h 274"/>
                <a:gd name="T22" fmla="*/ 0 w 130"/>
                <a:gd name="T23" fmla="*/ 85 h 274"/>
                <a:gd name="T24" fmla="*/ 65 w 130"/>
                <a:gd name="T25" fmla="*/ 0 h 2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0" h="274">
                  <a:moveTo>
                    <a:pt x="130" y="0"/>
                  </a:moveTo>
                  <a:lnTo>
                    <a:pt x="130" y="5"/>
                  </a:lnTo>
                  <a:lnTo>
                    <a:pt x="130" y="30"/>
                  </a:lnTo>
                  <a:lnTo>
                    <a:pt x="130" y="56"/>
                  </a:lnTo>
                  <a:lnTo>
                    <a:pt x="130" y="81"/>
                  </a:lnTo>
                  <a:lnTo>
                    <a:pt x="130" y="104"/>
                  </a:lnTo>
                  <a:lnTo>
                    <a:pt x="0" y="274"/>
                  </a:lnTo>
                  <a:lnTo>
                    <a:pt x="0" y="265"/>
                  </a:lnTo>
                  <a:lnTo>
                    <a:pt x="0" y="240"/>
                  </a:lnTo>
                  <a:lnTo>
                    <a:pt x="0" y="215"/>
                  </a:lnTo>
                  <a:lnTo>
                    <a:pt x="0" y="186"/>
                  </a:lnTo>
                  <a:lnTo>
                    <a:pt x="0" y="168"/>
                  </a:lnTo>
                  <a:lnTo>
                    <a:pt x="130"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70" name="Freeform 1485"/>
            <p:cNvSpPr>
              <a:spLocks/>
            </p:cNvSpPr>
            <p:nvPr/>
          </p:nvSpPr>
          <p:spPr bwMode="auto">
            <a:xfrm>
              <a:off x="3854" y="1499"/>
              <a:ext cx="65" cy="138"/>
            </a:xfrm>
            <a:custGeom>
              <a:avLst/>
              <a:gdLst>
                <a:gd name="T0" fmla="*/ 65 w 130"/>
                <a:gd name="T1" fmla="*/ 0 h 275"/>
                <a:gd name="T2" fmla="*/ 65 w 130"/>
                <a:gd name="T3" fmla="*/ 2 h 275"/>
                <a:gd name="T4" fmla="*/ 65 w 130"/>
                <a:gd name="T5" fmla="*/ 15 h 275"/>
                <a:gd name="T6" fmla="*/ 65 w 130"/>
                <a:gd name="T7" fmla="*/ 29 h 275"/>
                <a:gd name="T8" fmla="*/ 65 w 130"/>
                <a:gd name="T9" fmla="*/ 42 h 275"/>
                <a:gd name="T10" fmla="*/ 65 w 130"/>
                <a:gd name="T11" fmla="*/ 54 h 275"/>
                <a:gd name="T12" fmla="*/ 0 w 130"/>
                <a:gd name="T13" fmla="*/ 138 h 275"/>
                <a:gd name="T14" fmla="*/ 0 w 130"/>
                <a:gd name="T15" fmla="*/ 134 h 275"/>
                <a:gd name="T16" fmla="*/ 0 w 130"/>
                <a:gd name="T17" fmla="*/ 120 h 275"/>
                <a:gd name="T18" fmla="*/ 0 w 130"/>
                <a:gd name="T19" fmla="*/ 107 h 275"/>
                <a:gd name="T20" fmla="*/ 0 w 130"/>
                <a:gd name="T21" fmla="*/ 94 h 275"/>
                <a:gd name="T22" fmla="*/ 0 w 130"/>
                <a:gd name="T23" fmla="*/ 84 h 275"/>
                <a:gd name="T24" fmla="*/ 65 w 130"/>
                <a:gd name="T25" fmla="*/ 0 h 27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0" h="275">
                  <a:moveTo>
                    <a:pt x="130" y="0"/>
                  </a:moveTo>
                  <a:lnTo>
                    <a:pt x="130" y="4"/>
                  </a:lnTo>
                  <a:lnTo>
                    <a:pt x="130" y="29"/>
                  </a:lnTo>
                  <a:lnTo>
                    <a:pt x="130" y="58"/>
                  </a:lnTo>
                  <a:lnTo>
                    <a:pt x="130" y="83"/>
                  </a:lnTo>
                  <a:lnTo>
                    <a:pt x="130" y="107"/>
                  </a:lnTo>
                  <a:lnTo>
                    <a:pt x="0" y="275"/>
                  </a:lnTo>
                  <a:lnTo>
                    <a:pt x="0" y="268"/>
                  </a:lnTo>
                  <a:lnTo>
                    <a:pt x="0" y="239"/>
                  </a:lnTo>
                  <a:lnTo>
                    <a:pt x="0" y="214"/>
                  </a:lnTo>
                  <a:lnTo>
                    <a:pt x="0" y="188"/>
                  </a:lnTo>
                  <a:lnTo>
                    <a:pt x="0" y="168"/>
                  </a:lnTo>
                  <a:lnTo>
                    <a:pt x="130"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71" name="Freeform 1486"/>
            <p:cNvSpPr>
              <a:spLocks/>
            </p:cNvSpPr>
            <p:nvPr/>
          </p:nvSpPr>
          <p:spPr bwMode="auto">
            <a:xfrm>
              <a:off x="3854" y="1471"/>
              <a:ext cx="65" cy="138"/>
            </a:xfrm>
            <a:custGeom>
              <a:avLst/>
              <a:gdLst>
                <a:gd name="T0" fmla="*/ 65 w 130"/>
                <a:gd name="T1" fmla="*/ 0 h 277"/>
                <a:gd name="T2" fmla="*/ 65 w 130"/>
                <a:gd name="T3" fmla="*/ 2 h 277"/>
                <a:gd name="T4" fmla="*/ 65 w 130"/>
                <a:gd name="T5" fmla="*/ 17 h 277"/>
                <a:gd name="T6" fmla="*/ 65 w 130"/>
                <a:gd name="T7" fmla="*/ 30 h 277"/>
                <a:gd name="T8" fmla="*/ 65 w 130"/>
                <a:gd name="T9" fmla="*/ 42 h 277"/>
                <a:gd name="T10" fmla="*/ 65 w 130"/>
                <a:gd name="T11" fmla="*/ 54 h 277"/>
                <a:gd name="T12" fmla="*/ 0 w 130"/>
                <a:gd name="T13" fmla="*/ 138 h 277"/>
                <a:gd name="T14" fmla="*/ 0 w 130"/>
                <a:gd name="T15" fmla="*/ 135 h 277"/>
                <a:gd name="T16" fmla="*/ 0 w 130"/>
                <a:gd name="T17" fmla="*/ 122 h 277"/>
                <a:gd name="T18" fmla="*/ 0 w 130"/>
                <a:gd name="T19" fmla="*/ 109 h 277"/>
                <a:gd name="T20" fmla="*/ 0 w 130"/>
                <a:gd name="T21" fmla="*/ 95 h 277"/>
                <a:gd name="T22" fmla="*/ 0 w 130"/>
                <a:gd name="T23" fmla="*/ 84 h 277"/>
                <a:gd name="T24" fmla="*/ 65 w 130"/>
                <a:gd name="T25" fmla="*/ 0 h 2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0" h="277">
                  <a:moveTo>
                    <a:pt x="130" y="0"/>
                  </a:moveTo>
                  <a:lnTo>
                    <a:pt x="130" y="5"/>
                  </a:lnTo>
                  <a:lnTo>
                    <a:pt x="130" y="34"/>
                  </a:lnTo>
                  <a:lnTo>
                    <a:pt x="130" y="60"/>
                  </a:lnTo>
                  <a:lnTo>
                    <a:pt x="130" y="85"/>
                  </a:lnTo>
                  <a:lnTo>
                    <a:pt x="130" y="109"/>
                  </a:lnTo>
                  <a:lnTo>
                    <a:pt x="0" y="277"/>
                  </a:lnTo>
                  <a:lnTo>
                    <a:pt x="0" y="270"/>
                  </a:lnTo>
                  <a:lnTo>
                    <a:pt x="0" y="244"/>
                  </a:lnTo>
                  <a:lnTo>
                    <a:pt x="0" y="219"/>
                  </a:lnTo>
                  <a:lnTo>
                    <a:pt x="0" y="190"/>
                  </a:lnTo>
                  <a:lnTo>
                    <a:pt x="0" y="168"/>
                  </a:lnTo>
                  <a:lnTo>
                    <a:pt x="130"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72" name="Freeform 1487"/>
            <p:cNvSpPr>
              <a:spLocks/>
            </p:cNvSpPr>
            <p:nvPr/>
          </p:nvSpPr>
          <p:spPr bwMode="auto">
            <a:xfrm>
              <a:off x="3854" y="1444"/>
              <a:ext cx="65" cy="139"/>
            </a:xfrm>
            <a:custGeom>
              <a:avLst/>
              <a:gdLst>
                <a:gd name="T0" fmla="*/ 65 w 130"/>
                <a:gd name="T1" fmla="*/ 0 h 278"/>
                <a:gd name="T2" fmla="*/ 65 w 130"/>
                <a:gd name="T3" fmla="*/ 5 h 278"/>
                <a:gd name="T4" fmla="*/ 65 w 130"/>
                <a:gd name="T5" fmla="*/ 17 h 278"/>
                <a:gd name="T6" fmla="*/ 65 w 130"/>
                <a:gd name="T7" fmla="*/ 30 h 278"/>
                <a:gd name="T8" fmla="*/ 65 w 130"/>
                <a:gd name="T9" fmla="*/ 44 h 278"/>
                <a:gd name="T10" fmla="*/ 65 w 130"/>
                <a:gd name="T11" fmla="*/ 55 h 278"/>
                <a:gd name="T12" fmla="*/ 0 w 130"/>
                <a:gd name="T13" fmla="*/ 139 h 278"/>
                <a:gd name="T14" fmla="*/ 0 w 130"/>
                <a:gd name="T15" fmla="*/ 137 h 278"/>
                <a:gd name="T16" fmla="*/ 0 w 130"/>
                <a:gd name="T17" fmla="*/ 122 h 278"/>
                <a:gd name="T18" fmla="*/ 0 w 130"/>
                <a:gd name="T19" fmla="*/ 110 h 278"/>
                <a:gd name="T20" fmla="*/ 0 w 130"/>
                <a:gd name="T21" fmla="*/ 97 h 278"/>
                <a:gd name="T22" fmla="*/ 0 w 130"/>
                <a:gd name="T23" fmla="*/ 84 h 278"/>
                <a:gd name="T24" fmla="*/ 65 w 130"/>
                <a:gd name="T25" fmla="*/ 0 h 2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0" h="278">
                  <a:moveTo>
                    <a:pt x="130" y="0"/>
                  </a:moveTo>
                  <a:lnTo>
                    <a:pt x="130" y="9"/>
                  </a:lnTo>
                  <a:lnTo>
                    <a:pt x="130" y="34"/>
                  </a:lnTo>
                  <a:lnTo>
                    <a:pt x="130" y="59"/>
                  </a:lnTo>
                  <a:lnTo>
                    <a:pt x="130" y="88"/>
                  </a:lnTo>
                  <a:lnTo>
                    <a:pt x="130" y="110"/>
                  </a:lnTo>
                  <a:lnTo>
                    <a:pt x="0" y="278"/>
                  </a:lnTo>
                  <a:lnTo>
                    <a:pt x="0" y="273"/>
                  </a:lnTo>
                  <a:lnTo>
                    <a:pt x="0" y="244"/>
                  </a:lnTo>
                  <a:lnTo>
                    <a:pt x="0" y="219"/>
                  </a:lnTo>
                  <a:lnTo>
                    <a:pt x="0" y="193"/>
                  </a:lnTo>
                  <a:lnTo>
                    <a:pt x="0" y="168"/>
                  </a:lnTo>
                  <a:lnTo>
                    <a:pt x="130"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73" name="Freeform 1488"/>
            <p:cNvSpPr>
              <a:spLocks/>
            </p:cNvSpPr>
            <p:nvPr/>
          </p:nvSpPr>
          <p:spPr bwMode="auto">
            <a:xfrm>
              <a:off x="3854" y="1419"/>
              <a:ext cx="65" cy="136"/>
            </a:xfrm>
            <a:custGeom>
              <a:avLst/>
              <a:gdLst>
                <a:gd name="T0" fmla="*/ 65 w 130"/>
                <a:gd name="T1" fmla="*/ 0 h 273"/>
                <a:gd name="T2" fmla="*/ 65 w 130"/>
                <a:gd name="T3" fmla="*/ 3 h 273"/>
                <a:gd name="T4" fmla="*/ 65 w 130"/>
                <a:gd name="T5" fmla="*/ 17 h 273"/>
                <a:gd name="T6" fmla="*/ 65 w 130"/>
                <a:gd name="T7" fmla="*/ 30 h 273"/>
                <a:gd name="T8" fmla="*/ 65 w 130"/>
                <a:gd name="T9" fmla="*/ 42 h 273"/>
                <a:gd name="T10" fmla="*/ 65 w 130"/>
                <a:gd name="T11" fmla="*/ 52 h 273"/>
                <a:gd name="T12" fmla="*/ 0 w 130"/>
                <a:gd name="T13" fmla="*/ 136 h 273"/>
                <a:gd name="T14" fmla="*/ 0 w 130"/>
                <a:gd name="T15" fmla="*/ 135 h 273"/>
                <a:gd name="T16" fmla="*/ 0 w 130"/>
                <a:gd name="T17" fmla="*/ 122 h 273"/>
                <a:gd name="T18" fmla="*/ 0 w 130"/>
                <a:gd name="T19" fmla="*/ 109 h 273"/>
                <a:gd name="T20" fmla="*/ 0 w 130"/>
                <a:gd name="T21" fmla="*/ 95 h 273"/>
                <a:gd name="T22" fmla="*/ 0 w 130"/>
                <a:gd name="T23" fmla="*/ 84 h 273"/>
                <a:gd name="T24" fmla="*/ 65 w 130"/>
                <a:gd name="T25" fmla="*/ 0 h 27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0" h="273">
                  <a:moveTo>
                    <a:pt x="130" y="0"/>
                  </a:moveTo>
                  <a:lnTo>
                    <a:pt x="130" y="6"/>
                  </a:lnTo>
                  <a:lnTo>
                    <a:pt x="130" y="34"/>
                  </a:lnTo>
                  <a:lnTo>
                    <a:pt x="130" y="60"/>
                  </a:lnTo>
                  <a:lnTo>
                    <a:pt x="130" y="85"/>
                  </a:lnTo>
                  <a:lnTo>
                    <a:pt x="130" y="105"/>
                  </a:lnTo>
                  <a:lnTo>
                    <a:pt x="0" y="273"/>
                  </a:lnTo>
                  <a:lnTo>
                    <a:pt x="0" y="270"/>
                  </a:lnTo>
                  <a:lnTo>
                    <a:pt x="0" y="244"/>
                  </a:lnTo>
                  <a:lnTo>
                    <a:pt x="0" y="219"/>
                  </a:lnTo>
                  <a:lnTo>
                    <a:pt x="0" y="190"/>
                  </a:lnTo>
                  <a:lnTo>
                    <a:pt x="0" y="168"/>
                  </a:lnTo>
                  <a:lnTo>
                    <a:pt x="130"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74" name="Freeform 1489"/>
            <p:cNvSpPr>
              <a:spLocks/>
            </p:cNvSpPr>
            <p:nvPr/>
          </p:nvSpPr>
          <p:spPr bwMode="auto">
            <a:xfrm>
              <a:off x="3854" y="1391"/>
              <a:ext cx="65" cy="137"/>
            </a:xfrm>
            <a:custGeom>
              <a:avLst/>
              <a:gdLst>
                <a:gd name="T0" fmla="*/ 65 w 130"/>
                <a:gd name="T1" fmla="*/ 0 h 273"/>
                <a:gd name="T2" fmla="*/ 65 w 130"/>
                <a:gd name="T3" fmla="*/ 5 h 273"/>
                <a:gd name="T4" fmla="*/ 65 w 130"/>
                <a:gd name="T5" fmla="*/ 17 h 273"/>
                <a:gd name="T6" fmla="*/ 65 w 130"/>
                <a:gd name="T7" fmla="*/ 30 h 273"/>
                <a:gd name="T8" fmla="*/ 65 w 130"/>
                <a:gd name="T9" fmla="*/ 44 h 273"/>
                <a:gd name="T10" fmla="*/ 65 w 130"/>
                <a:gd name="T11" fmla="*/ 53 h 273"/>
                <a:gd name="T12" fmla="*/ 0 w 130"/>
                <a:gd name="T13" fmla="*/ 137 h 273"/>
                <a:gd name="T14" fmla="*/ 0 w 130"/>
                <a:gd name="T15" fmla="*/ 137 h 273"/>
                <a:gd name="T16" fmla="*/ 0 w 130"/>
                <a:gd name="T17" fmla="*/ 122 h 273"/>
                <a:gd name="T18" fmla="*/ 0 w 130"/>
                <a:gd name="T19" fmla="*/ 110 h 273"/>
                <a:gd name="T20" fmla="*/ 0 w 130"/>
                <a:gd name="T21" fmla="*/ 97 h 273"/>
                <a:gd name="T22" fmla="*/ 0 w 130"/>
                <a:gd name="T23" fmla="*/ 84 h 273"/>
                <a:gd name="T24" fmla="*/ 65 w 130"/>
                <a:gd name="T25" fmla="*/ 0 h 27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0" h="273">
                  <a:moveTo>
                    <a:pt x="130" y="0"/>
                  </a:moveTo>
                  <a:lnTo>
                    <a:pt x="130" y="9"/>
                  </a:lnTo>
                  <a:lnTo>
                    <a:pt x="130" y="34"/>
                  </a:lnTo>
                  <a:lnTo>
                    <a:pt x="130" y="60"/>
                  </a:lnTo>
                  <a:lnTo>
                    <a:pt x="130" y="88"/>
                  </a:lnTo>
                  <a:lnTo>
                    <a:pt x="130" y="105"/>
                  </a:lnTo>
                  <a:lnTo>
                    <a:pt x="0" y="273"/>
                  </a:lnTo>
                  <a:lnTo>
                    <a:pt x="0" y="244"/>
                  </a:lnTo>
                  <a:lnTo>
                    <a:pt x="0" y="219"/>
                  </a:lnTo>
                  <a:lnTo>
                    <a:pt x="0" y="193"/>
                  </a:lnTo>
                  <a:lnTo>
                    <a:pt x="0" y="168"/>
                  </a:lnTo>
                  <a:lnTo>
                    <a:pt x="130"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75" name="Freeform 1490"/>
            <p:cNvSpPr>
              <a:spLocks/>
            </p:cNvSpPr>
            <p:nvPr/>
          </p:nvSpPr>
          <p:spPr bwMode="auto">
            <a:xfrm>
              <a:off x="3854" y="1365"/>
              <a:ext cx="65" cy="138"/>
            </a:xfrm>
            <a:custGeom>
              <a:avLst/>
              <a:gdLst>
                <a:gd name="T0" fmla="*/ 65 w 130"/>
                <a:gd name="T1" fmla="*/ 0 h 275"/>
                <a:gd name="T2" fmla="*/ 65 w 130"/>
                <a:gd name="T3" fmla="*/ 4 h 275"/>
                <a:gd name="T4" fmla="*/ 65 w 130"/>
                <a:gd name="T5" fmla="*/ 19 h 275"/>
                <a:gd name="T6" fmla="*/ 65 w 130"/>
                <a:gd name="T7" fmla="*/ 31 h 275"/>
                <a:gd name="T8" fmla="*/ 65 w 130"/>
                <a:gd name="T9" fmla="*/ 44 h 275"/>
                <a:gd name="T10" fmla="*/ 65 w 130"/>
                <a:gd name="T11" fmla="*/ 54 h 275"/>
                <a:gd name="T12" fmla="*/ 0 w 130"/>
                <a:gd name="T13" fmla="*/ 138 h 275"/>
                <a:gd name="T14" fmla="*/ 0 w 130"/>
                <a:gd name="T15" fmla="*/ 136 h 275"/>
                <a:gd name="T16" fmla="*/ 0 w 130"/>
                <a:gd name="T17" fmla="*/ 123 h 275"/>
                <a:gd name="T18" fmla="*/ 0 w 130"/>
                <a:gd name="T19" fmla="*/ 109 h 275"/>
                <a:gd name="T20" fmla="*/ 0 w 130"/>
                <a:gd name="T21" fmla="*/ 96 h 275"/>
                <a:gd name="T22" fmla="*/ 0 w 130"/>
                <a:gd name="T23" fmla="*/ 85 h 275"/>
                <a:gd name="T24" fmla="*/ 65 w 130"/>
                <a:gd name="T25" fmla="*/ 0 h 27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0" h="275">
                  <a:moveTo>
                    <a:pt x="130" y="0"/>
                  </a:moveTo>
                  <a:lnTo>
                    <a:pt x="130" y="8"/>
                  </a:lnTo>
                  <a:lnTo>
                    <a:pt x="130" y="37"/>
                  </a:lnTo>
                  <a:lnTo>
                    <a:pt x="130" y="62"/>
                  </a:lnTo>
                  <a:lnTo>
                    <a:pt x="130" y="87"/>
                  </a:lnTo>
                  <a:lnTo>
                    <a:pt x="130" y="107"/>
                  </a:lnTo>
                  <a:lnTo>
                    <a:pt x="0" y="275"/>
                  </a:lnTo>
                  <a:lnTo>
                    <a:pt x="0" y="272"/>
                  </a:lnTo>
                  <a:lnTo>
                    <a:pt x="0" y="246"/>
                  </a:lnTo>
                  <a:lnTo>
                    <a:pt x="0" y="217"/>
                  </a:lnTo>
                  <a:lnTo>
                    <a:pt x="0" y="192"/>
                  </a:lnTo>
                  <a:lnTo>
                    <a:pt x="0" y="169"/>
                  </a:lnTo>
                  <a:lnTo>
                    <a:pt x="130"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76" name="Freeform 1491"/>
            <p:cNvSpPr>
              <a:spLocks/>
            </p:cNvSpPr>
            <p:nvPr/>
          </p:nvSpPr>
          <p:spPr bwMode="auto">
            <a:xfrm>
              <a:off x="3854" y="1337"/>
              <a:ext cx="65" cy="139"/>
            </a:xfrm>
            <a:custGeom>
              <a:avLst/>
              <a:gdLst>
                <a:gd name="T0" fmla="*/ 65 w 130"/>
                <a:gd name="T1" fmla="*/ 0 h 277"/>
                <a:gd name="T2" fmla="*/ 65 w 130"/>
                <a:gd name="T3" fmla="*/ 7 h 277"/>
                <a:gd name="T4" fmla="*/ 65 w 130"/>
                <a:gd name="T5" fmla="*/ 19 h 277"/>
                <a:gd name="T6" fmla="*/ 65 w 130"/>
                <a:gd name="T7" fmla="*/ 32 h 277"/>
                <a:gd name="T8" fmla="*/ 65 w 130"/>
                <a:gd name="T9" fmla="*/ 47 h 277"/>
                <a:gd name="T10" fmla="*/ 65 w 130"/>
                <a:gd name="T11" fmla="*/ 55 h 277"/>
                <a:gd name="T12" fmla="*/ 0 w 130"/>
                <a:gd name="T13" fmla="*/ 139 h 277"/>
                <a:gd name="T14" fmla="*/ 0 w 130"/>
                <a:gd name="T15" fmla="*/ 137 h 277"/>
                <a:gd name="T16" fmla="*/ 0 w 130"/>
                <a:gd name="T17" fmla="*/ 124 h 277"/>
                <a:gd name="T18" fmla="*/ 0 w 130"/>
                <a:gd name="T19" fmla="*/ 112 h 277"/>
                <a:gd name="T20" fmla="*/ 0 w 130"/>
                <a:gd name="T21" fmla="*/ 99 h 277"/>
                <a:gd name="T22" fmla="*/ 0 w 130"/>
                <a:gd name="T23" fmla="*/ 85 h 277"/>
                <a:gd name="T24" fmla="*/ 65 w 130"/>
                <a:gd name="T25" fmla="*/ 0 h 2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0" h="277">
                  <a:moveTo>
                    <a:pt x="130" y="0"/>
                  </a:moveTo>
                  <a:lnTo>
                    <a:pt x="130" y="13"/>
                  </a:lnTo>
                  <a:lnTo>
                    <a:pt x="130" y="38"/>
                  </a:lnTo>
                  <a:lnTo>
                    <a:pt x="130" y="64"/>
                  </a:lnTo>
                  <a:lnTo>
                    <a:pt x="130" y="93"/>
                  </a:lnTo>
                  <a:lnTo>
                    <a:pt x="130" y="109"/>
                  </a:lnTo>
                  <a:lnTo>
                    <a:pt x="0" y="277"/>
                  </a:lnTo>
                  <a:lnTo>
                    <a:pt x="0" y="273"/>
                  </a:lnTo>
                  <a:lnTo>
                    <a:pt x="0" y="248"/>
                  </a:lnTo>
                  <a:lnTo>
                    <a:pt x="0" y="223"/>
                  </a:lnTo>
                  <a:lnTo>
                    <a:pt x="0" y="197"/>
                  </a:lnTo>
                  <a:lnTo>
                    <a:pt x="0" y="169"/>
                  </a:lnTo>
                  <a:lnTo>
                    <a:pt x="130"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77" name="Freeform 1492"/>
            <p:cNvSpPr>
              <a:spLocks/>
            </p:cNvSpPr>
            <p:nvPr/>
          </p:nvSpPr>
          <p:spPr bwMode="auto">
            <a:xfrm>
              <a:off x="3854" y="1311"/>
              <a:ext cx="65" cy="138"/>
            </a:xfrm>
            <a:custGeom>
              <a:avLst/>
              <a:gdLst>
                <a:gd name="T0" fmla="*/ 65 w 130"/>
                <a:gd name="T1" fmla="*/ 0 h 277"/>
                <a:gd name="T2" fmla="*/ 65 w 130"/>
                <a:gd name="T3" fmla="*/ 5 h 277"/>
                <a:gd name="T4" fmla="*/ 65 w 130"/>
                <a:gd name="T5" fmla="*/ 20 h 277"/>
                <a:gd name="T6" fmla="*/ 65 w 130"/>
                <a:gd name="T7" fmla="*/ 32 h 277"/>
                <a:gd name="T8" fmla="*/ 65 w 130"/>
                <a:gd name="T9" fmla="*/ 45 h 277"/>
                <a:gd name="T10" fmla="*/ 65 w 130"/>
                <a:gd name="T11" fmla="*/ 54 h 277"/>
                <a:gd name="T12" fmla="*/ 0 w 130"/>
                <a:gd name="T13" fmla="*/ 138 h 277"/>
                <a:gd name="T14" fmla="*/ 0 w 130"/>
                <a:gd name="T15" fmla="*/ 137 h 277"/>
                <a:gd name="T16" fmla="*/ 0 w 130"/>
                <a:gd name="T17" fmla="*/ 124 h 277"/>
                <a:gd name="T18" fmla="*/ 0 w 130"/>
                <a:gd name="T19" fmla="*/ 110 h 277"/>
                <a:gd name="T20" fmla="*/ 0 w 130"/>
                <a:gd name="T21" fmla="*/ 97 h 277"/>
                <a:gd name="T22" fmla="*/ 0 w 130"/>
                <a:gd name="T23" fmla="*/ 85 h 277"/>
                <a:gd name="T24" fmla="*/ 65 w 130"/>
                <a:gd name="T25" fmla="*/ 0 h 2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0" h="277">
                  <a:moveTo>
                    <a:pt x="130" y="0"/>
                  </a:moveTo>
                  <a:lnTo>
                    <a:pt x="130" y="11"/>
                  </a:lnTo>
                  <a:lnTo>
                    <a:pt x="130" y="40"/>
                  </a:lnTo>
                  <a:lnTo>
                    <a:pt x="130" y="65"/>
                  </a:lnTo>
                  <a:lnTo>
                    <a:pt x="130" y="90"/>
                  </a:lnTo>
                  <a:lnTo>
                    <a:pt x="130" y="108"/>
                  </a:lnTo>
                  <a:lnTo>
                    <a:pt x="0" y="277"/>
                  </a:lnTo>
                  <a:lnTo>
                    <a:pt x="0" y="275"/>
                  </a:lnTo>
                  <a:lnTo>
                    <a:pt x="0" y="249"/>
                  </a:lnTo>
                  <a:lnTo>
                    <a:pt x="0" y="221"/>
                  </a:lnTo>
                  <a:lnTo>
                    <a:pt x="0" y="195"/>
                  </a:lnTo>
                  <a:lnTo>
                    <a:pt x="0" y="170"/>
                  </a:lnTo>
                  <a:lnTo>
                    <a:pt x="130"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78" name="Freeform 1493"/>
            <p:cNvSpPr>
              <a:spLocks/>
            </p:cNvSpPr>
            <p:nvPr/>
          </p:nvSpPr>
          <p:spPr bwMode="auto">
            <a:xfrm>
              <a:off x="3854" y="1304"/>
              <a:ext cx="65" cy="117"/>
            </a:xfrm>
            <a:custGeom>
              <a:avLst/>
              <a:gdLst>
                <a:gd name="T0" fmla="*/ 51 w 130"/>
                <a:gd name="T1" fmla="*/ 0 h 236"/>
                <a:gd name="T2" fmla="*/ 65 w 130"/>
                <a:gd name="T3" fmla="*/ 0 h 236"/>
                <a:gd name="T4" fmla="*/ 65 w 130"/>
                <a:gd name="T5" fmla="*/ 13 h 236"/>
                <a:gd name="T6" fmla="*/ 65 w 130"/>
                <a:gd name="T7" fmla="*/ 27 h 236"/>
                <a:gd name="T8" fmla="*/ 65 w 130"/>
                <a:gd name="T9" fmla="*/ 33 h 236"/>
                <a:gd name="T10" fmla="*/ 0 w 130"/>
                <a:gd name="T11" fmla="*/ 117 h 236"/>
                <a:gd name="T12" fmla="*/ 0 w 130"/>
                <a:gd name="T13" fmla="*/ 117 h 236"/>
                <a:gd name="T14" fmla="*/ 0 w 130"/>
                <a:gd name="T15" fmla="*/ 104 h 236"/>
                <a:gd name="T16" fmla="*/ 0 w 130"/>
                <a:gd name="T17" fmla="*/ 92 h 236"/>
                <a:gd name="T18" fmla="*/ 0 w 130"/>
                <a:gd name="T19" fmla="*/ 79 h 236"/>
                <a:gd name="T20" fmla="*/ 0 w 130"/>
                <a:gd name="T21" fmla="*/ 65 h 236"/>
                <a:gd name="T22" fmla="*/ 51 w 130"/>
                <a:gd name="T23" fmla="*/ 0 h 2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0" h="236">
                  <a:moveTo>
                    <a:pt x="102" y="0"/>
                  </a:moveTo>
                  <a:lnTo>
                    <a:pt x="130" y="0"/>
                  </a:lnTo>
                  <a:lnTo>
                    <a:pt x="130" y="26"/>
                  </a:lnTo>
                  <a:lnTo>
                    <a:pt x="130" y="55"/>
                  </a:lnTo>
                  <a:lnTo>
                    <a:pt x="130" y="67"/>
                  </a:lnTo>
                  <a:lnTo>
                    <a:pt x="0" y="236"/>
                  </a:lnTo>
                  <a:lnTo>
                    <a:pt x="0" y="210"/>
                  </a:lnTo>
                  <a:lnTo>
                    <a:pt x="0" y="185"/>
                  </a:lnTo>
                  <a:lnTo>
                    <a:pt x="0" y="160"/>
                  </a:lnTo>
                  <a:lnTo>
                    <a:pt x="0" y="131"/>
                  </a:lnTo>
                  <a:lnTo>
                    <a:pt x="102"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79" name="Freeform 1494"/>
            <p:cNvSpPr>
              <a:spLocks/>
            </p:cNvSpPr>
            <p:nvPr/>
          </p:nvSpPr>
          <p:spPr bwMode="auto">
            <a:xfrm>
              <a:off x="3854" y="1304"/>
              <a:ext cx="65" cy="92"/>
            </a:xfrm>
            <a:custGeom>
              <a:avLst/>
              <a:gdLst>
                <a:gd name="T0" fmla="*/ 32 w 130"/>
                <a:gd name="T1" fmla="*/ 0 h 185"/>
                <a:gd name="T2" fmla="*/ 65 w 130"/>
                <a:gd name="T3" fmla="*/ 0 h 185"/>
                <a:gd name="T4" fmla="*/ 65 w 130"/>
                <a:gd name="T5" fmla="*/ 7 h 185"/>
                <a:gd name="T6" fmla="*/ 0 w 130"/>
                <a:gd name="T7" fmla="*/ 92 h 185"/>
                <a:gd name="T8" fmla="*/ 0 w 130"/>
                <a:gd name="T9" fmla="*/ 92 h 185"/>
                <a:gd name="T10" fmla="*/ 0 w 130"/>
                <a:gd name="T11" fmla="*/ 80 h 185"/>
                <a:gd name="T12" fmla="*/ 0 w 130"/>
                <a:gd name="T13" fmla="*/ 65 h 185"/>
                <a:gd name="T14" fmla="*/ 0 w 130"/>
                <a:gd name="T15" fmla="*/ 52 h 185"/>
                <a:gd name="T16" fmla="*/ 0 w 130"/>
                <a:gd name="T17" fmla="*/ 39 h 185"/>
                <a:gd name="T18" fmla="*/ 21 w 130"/>
                <a:gd name="T19" fmla="*/ 13 h 185"/>
                <a:gd name="T20" fmla="*/ 32 w 130"/>
                <a:gd name="T21" fmla="*/ 0 h 1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0" h="185">
                  <a:moveTo>
                    <a:pt x="64" y="0"/>
                  </a:moveTo>
                  <a:lnTo>
                    <a:pt x="130" y="0"/>
                  </a:lnTo>
                  <a:lnTo>
                    <a:pt x="130" y="15"/>
                  </a:lnTo>
                  <a:lnTo>
                    <a:pt x="0" y="185"/>
                  </a:lnTo>
                  <a:lnTo>
                    <a:pt x="0" y="160"/>
                  </a:lnTo>
                  <a:lnTo>
                    <a:pt x="0" y="131"/>
                  </a:lnTo>
                  <a:lnTo>
                    <a:pt x="0" y="105"/>
                  </a:lnTo>
                  <a:lnTo>
                    <a:pt x="0" y="78"/>
                  </a:lnTo>
                  <a:lnTo>
                    <a:pt x="42" y="26"/>
                  </a:lnTo>
                  <a:lnTo>
                    <a:pt x="64"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80" name="Freeform 1495"/>
            <p:cNvSpPr>
              <a:spLocks/>
            </p:cNvSpPr>
            <p:nvPr/>
          </p:nvSpPr>
          <p:spPr bwMode="auto">
            <a:xfrm>
              <a:off x="3854" y="1304"/>
              <a:ext cx="51" cy="65"/>
            </a:xfrm>
            <a:custGeom>
              <a:avLst/>
              <a:gdLst>
                <a:gd name="T0" fmla="*/ 51 w 102"/>
                <a:gd name="T1" fmla="*/ 0 h 131"/>
                <a:gd name="T2" fmla="*/ 32 w 102"/>
                <a:gd name="T3" fmla="*/ 0 h 131"/>
                <a:gd name="T4" fmla="*/ 0 w 102"/>
                <a:gd name="T5" fmla="*/ 36 h 131"/>
                <a:gd name="T6" fmla="*/ 0 w 102"/>
                <a:gd name="T7" fmla="*/ 52 h 131"/>
                <a:gd name="T8" fmla="*/ 0 w 102"/>
                <a:gd name="T9" fmla="*/ 65 h 131"/>
                <a:gd name="T10" fmla="*/ 0 w 102"/>
                <a:gd name="T11" fmla="*/ 65 h 131"/>
                <a:gd name="T12" fmla="*/ 51 w 102"/>
                <a:gd name="T13" fmla="*/ 0 h 1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2" h="131">
                  <a:moveTo>
                    <a:pt x="102" y="0"/>
                  </a:moveTo>
                  <a:lnTo>
                    <a:pt x="64" y="0"/>
                  </a:lnTo>
                  <a:lnTo>
                    <a:pt x="0" y="73"/>
                  </a:lnTo>
                  <a:lnTo>
                    <a:pt x="0" y="105"/>
                  </a:lnTo>
                  <a:lnTo>
                    <a:pt x="0" y="131"/>
                  </a:lnTo>
                  <a:lnTo>
                    <a:pt x="102"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81" name="Freeform 1496"/>
            <p:cNvSpPr>
              <a:spLocks/>
            </p:cNvSpPr>
            <p:nvPr/>
          </p:nvSpPr>
          <p:spPr bwMode="auto">
            <a:xfrm>
              <a:off x="3854" y="1316"/>
              <a:ext cx="20" cy="27"/>
            </a:xfrm>
            <a:custGeom>
              <a:avLst/>
              <a:gdLst>
                <a:gd name="T0" fmla="*/ 0 w 42"/>
                <a:gd name="T1" fmla="*/ 27 h 52"/>
                <a:gd name="T2" fmla="*/ 0 w 42"/>
                <a:gd name="T3" fmla="*/ 24 h 52"/>
                <a:gd name="T4" fmla="*/ 20 w 42"/>
                <a:gd name="T5" fmla="*/ 0 h 52"/>
                <a:gd name="T6" fmla="*/ 0 w 42"/>
                <a:gd name="T7" fmla="*/ 27 h 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2" h="52">
                  <a:moveTo>
                    <a:pt x="0" y="52"/>
                  </a:moveTo>
                  <a:lnTo>
                    <a:pt x="0" y="47"/>
                  </a:lnTo>
                  <a:lnTo>
                    <a:pt x="42" y="0"/>
                  </a:lnTo>
                  <a:lnTo>
                    <a:pt x="0" y="52"/>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82" name="Freeform 1497"/>
            <p:cNvSpPr>
              <a:spLocks/>
            </p:cNvSpPr>
            <p:nvPr/>
          </p:nvSpPr>
          <p:spPr bwMode="auto">
            <a:xfrm>
              <a:off x="3915" y="1299"/>
              <a:ext cx="7" cy="5"/>
            </a:xfrm>
            <a:custGeom>
              <a:avLst/>
              <a:gdLst>
                <a:gd name="T0" fmla="*/ 7 w 13"/>
                <a:gd name="T1" fmla="*/ 5 h 9"/>
                <a:gd name="T2" fmla="*/ 6 w 13"/>
                <a:gd name="T3" fmla="*/ 2 h 9"/>
                <a:gd name="T4" fmla="*/ 3 w 13"/>
                <a:gd name="T5" fmla="*/ 0 h 9"/>
                <a:gd name="T6" fmla="*/ 1 w 13"/>
                <a:gd name="T7" fmla="*/ 2 h 9"/>
                <a:gd name="T8" fmla="*/ 0 w 13"/>
                <a:gd name="T9" fmla="*/ 5 h 9"/>
                <a:gd name="T10" fmla="*/ 7 w 13"/>
                <a:gd name="T11" fmla="*/ 5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
                  <a:moveTo>
                    <a:pt x="13" y="9"/>
                  </a:moveTo>
                  <a:lnTo>
                    <a:pt x="11" y="4"/>
                  </a:lnTo>
                  <a:lnTo>
                    <a:pt x="6" y="0"/>
                  </a:lnTo>
                  <a:lnTo>
                    <a:pt x="1" y="4"/>
                  </a:lnTo>
                  <a:lnTo>
                    <a:pt x="0" y="9"/>
                  </a:lnTo>
                  <a:lnTo>
                    <a:pt x="13"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83" name="Freeform 1498"/>
            <p:cNvSpPr>
              <a:spLocks/>
            </p:cNvSpPr>
            <p:nvPr/>
          </p:nvSpPr>
          <p:spPr bwMode="auto">
            <a:xfrm>
              <a:off x="3915" y="1304"/>
              <a:ext cx="7" cy="17"/>
            </a:xfrm>
            <a:custGeom>
              <a:avLst/>
              <a:gdLst>
                <a:gd name="T0" fmla="*/ 7 w 13"/>
                <a:gd name="T1" fmla="*/ 14 h 35"/>
                <a:gd name="T2" fmla="*/ 7 w 13"/>
                <a:gd name="T3" fmla="*/ 14 h 35"/>
                <a:gd name="T4" fmla="*/ 7 w 13"/>
                <a:gd name="T5" fmla="*/ 0 h 35"/>
                <a:gd name="T6" fmla="*/ 0 w 13"/>
                <a:gd name="T7" fmla="*/ 0 h 35"/>
                <a:gd name="T8" fmla="*/ 0 w 13"/>
                <a:gd name="T9" fmla="*/ 14 h 35"/>
                <a:gd name="T10" fmla="*/ 0 w 13"/>
                <a:gd name="T11" fmla="*/ 14 h 35"/>
                <a:gd name="T12" fmla="*/ 0 w 13"/>
                <a:gd name="T13" fmla="*/ 14 h 35"/>
                <a:gd name="T14" fmla="*/ 1 w 13"/>
                <a:gd name="T15" fmla="*/ 16 h 35"/>
                <a:gd name="T16" fmla="*/ 3 w 13"/>
                <a:gd name="T17" fmla="*/ 17 h 35"/>
                <a:gd name="T18" fmla="*/ 6 w 13"/>
                <a:gd name="T19" fmla="*/ 16 h 35"/>
                <a:gd name="T20" fmla="*/ 7 w 13"/>
                <a:gd name="T21" fmla="*/ 14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5">
                  <a:moveTo>
                    <a:pt x="13" y="28"/>
                  </a:moveTo>
                  <a:lnTo>
                    <a:pt x="13" y="28"/>
                  </a:lnTo>
                  <a:lnTo>
                    <a:pt x="13" y="0"/>
                  </a:lnTo>
                  <a:lnTo>
                    <a:pt x="0" y="0"/>
                  </a:lnTo>
                  <a:lnTo>
                    <a:pt x="0" y="28"/>
                  </a:lnTo>
                  <a:lnTo>
                    <a:pt x="1" y="33"/>
                  </a:lnTo>
                  <a:lnTo>
                    <a:pt x="6" y="35"/>
                  </a:lnTo>
                  <a:lnTo>
                    <a:pt x="11" y="33"/>
                  </a:lnTo>
                  <a:lnTo>
                    <a:pt x="13"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84" name="Freeform 1499"/>
            <p:cNvSpPr>
              <a:spLocks/>
            </p:cNvSpPr>
            <p:nvPr/>
          </p:nvSpPr>
          <p:spPr bwMode="auto">
            <a:xfrm>
              <a:off x="3915" y="1317"/>
              <a:ext cx="7" cy="17"/>
            </a:xfrm>
            <a:custGeom>
              <a:avLst/>
              <a:gdLst>
                <a:gd name="T0" fmla="*/ 7 w 13"/>
                <a:gd name="T1" fmla="*/ 14 h 34"/>
                <a:gd name="T2" fmla="*/ 7 w 13"/>
                <a:gd name="T3" fmla="*/ 14 h 34"/>
                <a:gd name="T4" fmla="*/ 7 w 13"/>
                <a:gd name="T5" fmla="*/ 0 h 34"/>
                <a:gd name="T6" fmla="*/ 0 w 13"/>
                <a:gd name="T7" fmla="*/ 0 h 34"/>
                <a:gd name="T8" fmla="*/ 0 w 13"/>
                <a:gd name="T9" fmla="*/ 14 h 34"/>
                <a:gd name="T10" fmla="*/ 0 w 13"/>
                <a:gd name="T11" fmla="*/ 14 h 34"/>
                <a:gd name="T12" fmla="*/ 0 w 13"/>
                <a:gd name="T13" fmla="*/ 14 h 34"/>
                <a:gd name="T14" fmla="*/ 1 w 13"/>
                <a:gd name="T15" fmla="*/ 16 h 34"/>
                <a:gd name="T16" fmla="*/ 3 w 13"/>
                <a:gd name="T17" fmla="*/ 17 h 34"/>
                <a:gd name="T18" fmla="*/ 6 w 13"/>
                <a:gd name="T19" fmla="*/ 16 h 34"/>
                <a:gd name="T20" fmla="*/ 7 w 13"/>
                <a:gd name="T21" fmla="*/ 14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4">
                  <a:moveTo>
                    <a:pt x="13" y="27"/>
                  </a:moveTo>
                  <a:lnTo>
                    <a:pt x="13" y="27"/>
                  </a:lnTo>
                  <a:lnTo>
                    <a:pt x="13" y="0"/>
                  </a:lnTo>
                  <a:lnTo>
                    <a:pt x="0" y="0"/>
                  </a:lnTo>
                  <a:lnTo>
                    <a:pt x="0" y="27"/>
                  </a:lnTo>
                  <a:lnTo>
                    <a:pt x="1" y="32"/>
                  </a:lnTo>
                  <a:lnTo>
                    <a:pt x="6" y="34"/>
                  </a:lnTo>
                  <a:lnTo>
                    <a:pt x="11" y="32"/>
                  </a:lnTo>
                  <a:lnTo>
                    <a:pt x="1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85" name="Freeform 1500"/>
            <p:cNvSpPr>
              <a:spLocks/>
            </p:cNvSpPr>
            <p:nvPr/>
          </p:nvSpPr>
          <p:spPr bwMode="auto">
            <a:xfrm>
              <a:off x="3915" y="1331"/>
              <a:ext cx="7" cy="16"/>
            </a:xfrm>
            <a:custGeom>
              <a:avLst/>
              <a:gdLst>
                <a:gd name="T0" fmla="*/ 7 w 13"/>
                <a:gd name="T1" fmla="*/ 13 h 32"/>
                <a:gd name="T2" fmla="*/ 7 w 13"/>
                <a:gd name="T3" fmla="*/ 13 h 32"/>
                <a:gd name="T4" fmla="*/ 7 w 13"/>
                <a:gd name="T5" fmla="*/ 0 h 32"/>
                <a:gd name="T6" fmla="*/ 0 w 13"/>
                <a:gd name="T7" fmla="*/ 0 h 32"/>
                <a:gd name="T8" fmla="*/ 0 w 13"/>
                <a:gd name="T9" fmla="*/ 13 h 32"/>
                <a:gd name="T10" fmla="*/ 0 w 13"/>
                <a:gd name="T11" fmla="*/ 13 h 32"/>
                <a:gd name="T12" fmla="*/ 0 w 13"/>
                <a:gd name="T13" fmla="*/ 13 h 32"/>
                <a:gd name="T14" fmla="*/ 1 w 13"/>
                <a:gd name="T15" fmla="*/ 15 h 32"/>
                <a:gd name="T16" fmla="*/ 3 w 13"/>
                <a:gd name="T17" fmla="*/ 16 h 32"/>
                <a:gd name="T18" fmla="*/ 6 w 13"/>
                <a:gd name="T19" fmla="*/ 15 h 32"/>
                <a:gd name="T20" fmla="*/ 7 w 13"/>
                <a:gd name="T21" fmla="*/ 13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2">
                  <a:moveTo>
                    <a:pt x="13" y="25"/>
                  </a:moveTo>
                  <a:lnTo>
                    <a:pt x="13" y="25"/>
                  </a:lnTo>
                  <a:lnTo>
                    <a:pt x="13" y="0"/>
                  </a:lnTo>
                  <a:lnTo>
                    <a:pt x="0" y="0"/>
                  </a:lnTo>
                  <a:lnTo>
                    <a:pt x="0" y="25"/>
                  </a:lnTo>
                  <a:lnTo>
                    <a:pt x="1" y="30"/>
                  </a:lnTo>
                  <a:lnTo>
                    <a:pt x="6" y="32"/>
                  </a:lnTo>
                  <a:lnTo>
                    <a:pt x="11" y="30"/>
                  </a:lnTo>
                  <a:lnTo>
                    <a:pt x="13"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86" name="Freeform 1501"/>
            <p:cNvSpPr>
              <a:spLocks/>
            </p:cNvSpPr>
            <p:nvPr/>
          </p:nvSpPr>
          <p:spPr bwMode="auto">
            <a:xfrm>
              <a:off x="3915" y="1344"/>
              <a:ext cx="7" cy="17"/>
            </a:xfrm>
            <a:custGeom>
              <a:avLst/>
              <a:gdLst>
                <a:gd name="T0" fmla="*/ 7 w 13"/>
                <a:gd name="T1" fmla="*/ 14 h 34"/>
                <a:gd name="T2" fmla="*/ 7 w 13"/>
                <a:gd name="T3" fmla="*/ 14 h 34"/>
                <a:gd name="T4" fmla="*/ 7 w 13"/>
                <a:gd name="T5" fmla="*/ 0 h 34"/>
                <a:gd name="T6" fmla="*/ 0 w 13"/>
                <a:gd name="T7" fmla="*/ 0 h 34"/>
                <a:gd name="T8" fmla="*/ 0 w 13"/>
                <a:gd name="T9" fmla="*/ 14 h 34"/>
                <a:gd name="T10" fmla="*/ 0 w 13"/>
                <a:gd name="T11" fmla="*/ 14 h 34"/>
                <a:gd name="T12" fmla="*/ 0 w 13"/>
                <a:gd name="T13" fmla="*/ 14 h 34"/>
                <a:gd name="T14" fmla="*/ 1 w 13"/>
                <a:gd name="T15" fmla="*/ 17 h 34"/>
                <a:gd name="T16" fmla="*/ 3 w 13"/>
                <a:gd name="T17" fmla="*/ 17 h 34"/>
                <a:gd name="T18" fmla="*/ 6 w 13"/>
                <a:gd name="T19" fmla="*/ 17 h 34"/>
                <a:gd name="T20" fmla="*/ 7 w 13"/>
                <a:gd name="T21" fmla="*/ 14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4">
                  <a:moveTo>
                    <a:pt x="13" y="27"/>
                  </a:moveTo>
                  <a:lnTo>
                    <a:pt x="13" y="27"/>
                  </a:lnTo>
                  <a:lnTo>
                    <a:pt x="13" y="0"/>
                  </a:lnTo>
                  <a:lnTo>
                    <a:pt x="0" y="0"/>
                  </a:lnTo>
                  <a:lnTo>
                    <a:pt x="0" y="27"/>
                  </a:lnTo>
                  <a:lnTo>
                    <a:pt x="1" y="33"/>
                  </a:lnTo>
                  <a:lnTo>
                    <a:pt x="6" y="34"/>
                  </a:lnTo>
                  <a:lnTo>
                    <a:pt x="11" y="33"/>
                  </a:lnTo>
                  <a:lnTo>
                    <a:pt x="1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87" name="Freeform 1502"/>
            <p:cNvSpPr>
              <a:spLocks/>
            </p:cNvSpPr>
            <p:nvPr/>
          </p:nvSpPr>
          <p:spPr bwMode="auto">
            <a:xfrm>
              <a:off x="3915" y="1357"/>
              <a:ext cx="7" cy="16"/>
            </a:xfrm>
            <a:custGeom>
              <a:avLst/>
              <a:gdLst>
                <a:gd name="T0" fmla="*/ 7 w 13"/>
                <a:gd name="T1" fmla="*/ 12 h 33"/>
                <a:gd name="T2" fmla="*/ 7 w 13"/>
                <a:gd name="T3" fmla="*/ 12 h 33"/>
                <a:gd name="T4" fmla="*/ 7 w 13"/>
                <a:gd name="T5" fmla="*/ 0 h 33"/>
                <a:gd name="T6" fmla="*/ 0 w 13"/>
                <a:gd name="T7" fmla="*/ 0 h 33"/>
                <a:gd name="T8" fmla="*/ 0 w 13"/>
                <a:gd name="T9" fmla="*/ 12 h 33"/>
                <a:gd name="T10" fmla="*/ 0 w 13"/>
                <a:gd name="T11" fmla="*/ 12 h 33"/>
                <a:gd name="T12" fmla="*/ 0 w 13"/>
                <a:gd name="T13" fmla="*/ 12 h 33"/>
                <a:gd name="T14" fmla="*/ 1 w 13"/>
                <a:gd name="T15" fmla="*/ 15 h 33"/>
                <a:gd name="T16" fmla="*/ 3 w 13"/>
                <a:gd name="T17" fmla="*/ 16 h 33"/>
                <a:gd name="T18" fmla="*/ 6 w 13"/>
                <a:gd name="T19" fmla="*/ 15 h 33"/>
                <a:gd name="T20" fmla="*/ 7 w 13"/>
                <a:gd name="T21" fmla="*/ 12 h 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3">
                  <a:moveTo>
                    <a:pt x="13" y="25"/>
                  </a:moveTo>
                  <a:lnTo>
                    <a:pt x="13" y="25"/>
                  </a:lnTo>
                  <a:lnTo>
                    <a:pt x="13" y="0"/>
                  </a:lnTo>
                  <a:lnTo>
                    <a:pt x="0" y="0"/>
                  </a:lnTo>
                  <a:lnTo>
                    <a:pt x="0" y="25"/>
                  </a:lnTo>
                  <a:lnTo>
                    <a:pt x="1" y="31"/>
                  </a:lnTo>
                  <a:lnTo>
                    <a:pt x="6" y="33"/>
                  </a:lnTo>
                  <a:lnTo>
                    <a:pt x="11" y="31"/>
                  </a:lnTo>
                  <a:lnTo>
                    <a:pt x="13"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88" name="Freeform 1503"/>
            <p:cNvSpPr>
              <a:spLocks/>
            </p:cNvSpPr>
            <p:nvPr/>
          </p:nvSpPr>
          <p:spPr bwMode="auto">
            <a:xfrm>
              <a:off x="3915" y="1370"/>
              <a:ext cx="7" cy="17"/>
            </a:xfrm>
            <a:custGeom>
              <a:avLst/>
              <a:gdLst>
                <a:gd name="T0" fmla="*/ 7 w 13"/>
                <a:gd name="T1" fmla="*/ 14 h 35"/>
                <a:gd name="T2" fmla="*/ 7 w 13"/>
                <a:gd name="T3" fmla="*/ 14 h 35"/>
                <a:gd name="T4" fmla="*/ 7 w 13"/>
                <a:gd name="T5" fmla="*/ 0 h 35"/>
                <a:gd name="T6" fmla="*/ 0 w 13"/>
                <a:gd name="T7" fmla="*/ 0 h 35"/>
                <a:gd name="T8" fmla="*/ 0 w 13"/>
                <a:gd name="T9" fmla="*/ 14 h 35"/>
                <a:gd name="T10" fmla="*/ 0 w 13"/>
                <a:gd name="T11" fmla="*/ 14 h 35"/>
                <a:gd name="T12" fmla="*/ 0 w 13"/>
                <a:gd name="T13" fmla="*/ 14 h 35"/>
                <a:gd name="T14" fmla="*/ 1 w 13"/>
                <a:gd name="T15" fmla="*/ 16 h 35"/>
                <a:gd name="T16" fmla="*/ 3 w 13"/>
                <a:gd name="T17" fmla="*/ 17 h 35"/>
                <a:gd name="T18" fmla="*/ 6 w 13"/>
                <a:gd name="T19" fmla="*/ 16 h 35"/>
                <a:gd name="T20" fmla="*/ 7 w 13"/>
                <a:gd name="T21" fmla="*/ 14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5">
                  <a:moveTo>
                    <a:pt x="13" y="28"/>
                  </a:moveTo>
                  <a:lnTo>
                    <a:pt x="13" y="28"/>
                  </a:lnTo>
                  <a:lnTo>
                    <a:pt x="13" y="0"/>
                  </a:lnTo>
                  <a:lnTo>
                    <a:pt x="0" y="0"/>
                  </a:lnTo>
                  <a:lnTo>
                    <a:pt x="0" y="28"/>
                  </a:lnTo>
                  <a:lnTo>
                    <a:pt x="1" y="33"/>
                  </a:lnTo>
                  <a:lnTo>
                    <a:pt x="6" y="35"/>
                  </a:lnTo>
                  <a:lnTo>
                    <a:pt x="11" y="33"/>
                  </a:lnTo>
                  <a:lnTo>
                    <a:pt x="13"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89" name="Freeform 1504"/>
            <p:cNvSpPr>
              <a:spLocks/>
            </p:cNvSpPr>
            <p:nvPr/>
          </p:nvSpPr>
          <p:spPr bwMode="auto">
            <a:xfrm>
              <a:off x="3915" y="1383"/>
              <a:ext cx="7" cy="17"/>
            </a:xfrm>
            <a:custGeom>
              <a:avLst/>
              <a:gdLst>
                <a:gd name="T0" fmla="*/ 7 w 13"/>
                <a:gd name="T1" fmla="*/ 13 h 32"/>
                <a:gd name="T2" fmla="*/ 7 w 13"/>
                <a:gd name="T3" fmla="*/ 13 h 32"/>
                <a:gd name="T4" fmla="*/ 7 w 13"/>
                <a:gd name="T5" fmla="*/ 0 h 32"/>
                <a:gd name="T6" fmla="*/ 0 w 13"/>
                <a:gd name="T7" fmla="*/ 0 h 32"/>
                <a:gd name="T8" fmla="*/ 0 w 13"/>
                <a:gd name="T9" fmla="*/ 13 h 32"/>
                <a:gd name="T10" fmla="*/ 0 w 13"/>
                <a:gd name="T11" fmla="*/ 13 h 32"/>
                <a:gd name="T12" fmla="*/ 0 w 13"/>
                <a:gd name="T13" fmla="*/ 13 h 32"/>
                <a:gd name="T14" fmla="*/ 1 w 13"/>
                <a:gd name="T15" fmla="*/ 16 h 32"/>
                <a:gd name="T16" fmla="*/ 3 w 13"/>
                <a:gd name="T17" fmla="*/ 17 h 32"/>
                <a:gd name="T18" fmla="*/ 6 w 13"/>
                <a:gd name="T19" fmla="*/ 16 h 32"/>
                <a:gd name="T20" fmla="*/ 7 w 13"/>
                <a:gd name="T21" fmla="*/ 13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2">
                  <a:moveTo>
                    <a:pt x="13" y="25"/>
                  </a:moveTo>
                  <a:lnTo>
                    <a:pt x="13" y="25"/>
                  </a:lnTo>
                  <a:lnTo>
                    <a:pt x="13" y="0"/>
                  </a:lnTo>
                  <a:lnTo>
                    <a:pt x="0" y="0"/>
                  </a:lnTo>
                  <a:lnTo>
                    <a:pt x="0" y="25"/>
                  </a:lnTo>
                  <a:lnTo>
                    <a:pt x="1" y="30"/>
                  </a:lnTo>
                  <a:lnTo>
                    <a:pt x="6" y="32"/>
                  </a:lnTo>
                  <a:lnTo>
                    <a:pt x="11" y="30"/>
                  </a:lnTo>
                  <a:lnTo>
                    <a:pt x="13"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90" name="Freeform 1505"/>
            <p:cNvSpPr>
              <a:spLocks/>
            </p:cNvSpPr>
            <p:nvPr/>
          </p:nvSpPr>
          <p:spPr bwMode="auto">
            <a:xfrm>
              <a:off x="3915" y="1396"/>
              <a:ext cx="7" cy="17"/>
            </a:xfrm>
            <a:custGeom>
              <a:avLst/>
              <a:gdLst>
                <a:gd name="T0" fmla="*/ 7 w 13"/>
                <a:gd name="T1" fmla="*/ 14 h 34"/>
                <a:gd name="T2" fmla="*/ 7 w 13"/>
                <a:gd name="T3" fmla="*/ 14 h 34"/>
                <a:gd name="T4" fmla="*/ 7 w 13"/>
                <a:gd name="T5" fmla="*/ 0 h 34"/>
                <a:gd name="T6" fmla="*/ 0 w 13"/>
                <a:gd name="T7" fmla="*/ 0 h 34"/>
                <a:gd name="T8" fmla="*/ 0 w 13"/>
                <a:gd name="T9" fmla="*/ 14 h 34"/>
                <a:gd name="T10" fmla="*/ 0 w 13"/>
                <a:gd name="T11" fmla="*/ 14 h 34"/>
                <a:gd name="T12" fmla="*/ 0 w 13"/>
                <a:gd name="T13" fmla="*/ 14 h 34"/>
                <a:gd name="T14" fmla="*/ 1 w 13"/>
                <a:gd name="T15" fmla="*/ 16 h 34"/>
                <a:gd name="T16" fmla="*/ 3 w 13"/>
                <a:gd name="T17" fmla="*/ 17 h 34"/>
                <a:gd name="T18" fmla="*/ 6 w 13"/>
                <a:gd name="T19" fmla="*/ 16 h 34"/>
                <a:gd name="T20" fmla="*/ 7 w 13"/>
                <a:gd name="T21" fmla="*/ 14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4">
                  <a:moveTo>
                    <a:pt x="13" y="27"/>
                  </a:moveTo>
                  <a:lnTo>
                    <a:pt x="13" y="27"/>
                  </a:lnTo>
                  <a:lnTo>
                    <a:pt x="13" y="0"/>
                  </a:lnTo>
                  <a:lnTo>
                    <a:pt x="0" y="0"/>
                  </a:lnTo>
                  <a:lnTo>
                    <a:pt x="0" y="27"/>
                  </a:lnTo>
                  <a:lnTo>
                    <a:pt x="1" y="32"/>
                  </a:lnTo>
                  <a:lnTo>
                    <a:pt x="6" y="34"/>
                  </a:lnTo>
                  <a:lnTo>
                    <a:pt x="11" y="32"/>
                  </a:lnTo>
                  <a:lnTo>
                    <a:pt x="1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91" name="Freeform 1506"/>
            <p:cNvSpPr>
              <a:spLocks/>
            </p:cNvSpPr>
            <p:nvPr/>
          </p:nvSpPr>
          <p:spPr bwMode="auto">
            <a:xfrm>
              <a:off x="3915" y="1410"/>
              <a:ext cx="7" cy="16"/>
            </a:xfrm>
            <a:custGeom>
              <a:avLst/>
              <a:gdLst>
                <a:gd name="T0" fmla="*/ 7 w 13"/>
                <a:gd name="T1" fmla="*/ 12 h 33"/>
                <a:gd name="T2" fmla="*/ 7 w 13"/>
                <a:gd name="T3" fmla="*/ 12 h 33"/>
                <a:gd name="T4" fmla="*/ 7 w 13"/>
                <a:gd name="T5" fmla="*/ 0 h 33"/>
                <a:gd name="T6" fmla="*/ 0 w 13"/>
                <a:gd name="T7" fmla="*/ 0 h 33"/>
                <a:gd name="T8" fmla="*/ 0 w 13"/>
                <a:gd name="T9" fmla="*/ 12 h 33"/>
                <a:gd name="T10" fmla="*/ 0 w 13"/>
                <a:gd name="T11" fmla="*/ 12 h 33"/>
                <a:gd name="T12" fmla="*/ 0 w 13"/>
                <a:gd name="T13" fmla="*/ 12 h 33"/>
                <a:gd name="T14" fmla="*/ 1 w 13"/>
                <a:gd name="T15" fmla="*/ 15 h 33"/>
                <a:gd name="T16" fmla="*/ 3 w 13"/>
                <a:gd name="T17" fmla="*/ 16 h 33"/>
                <a:gd name="T18" fmla="*/ 6 w 13"/>
                <a:gd name="T19" fmla="*/ 15 h 33"/>
                <a:gd name="T20" fmla="*/ 7 w 13"/>
                <a:gd name="T21" fmla="*/ 12 h 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3">
                  <a:moveTo>
                    <a:pt x="13" y="25"/>
                  </a:moveTo>
                  <a:lnTo>
                    <a:pt x="13" y="25"/>
                  </a:lnTo>
                  <a:lnTo>
                    <a:pt x="13" y="0"/>
                  </a:lnTo>
                  <a:lnTo>
                    <a:pt x="0" y="0"/>
                  </a:lnTo>
                  <a:lnTo>
                    <a:pt x="0" y="25"/>
                  </a:lnTo>
                  <a:lnTo>
                    <a:pt x="1" y="31"/>
                  </a:lnTo>
                  <a:lnTo>
                    <a:pt x="6" y="33"/>
                  </a:lnTo>
                  <a:lnTo>
                    <a:pt x="11" y="31"/>
                  </a:lnTo>
                  <a:lnTo>
                    <a:pt x="13"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92" name="Freeform 1507"/>
            <p:cNvSpPr>
              <a:spLocks/>
            </p:cNvSpPr>
            <p:nvPr/>
          </p:nvSpPr>
          <p:spPr bwMode="auto">
            <a:xfrm>
              <a:off x="3915" y="1422"/>
              <a:ext cx="7" cy="17"/>
            </a:xfrm>
            <a:custGeom>
              <a:avLst/>
              <a:gdLst>
                <a:gd name="T0" fmla="*/ 7 w 13"/>
                <a:gd name="T1" fmla="*/ 13 h 35"/>
                <a:gd name="T2" fmla="*/ 7 w 13"/>
                <a:gd name="T3" fmla="*/ 13 h 35"/>
                <a:gd name="T4" fmla="*/ 7 w 13"/>
                <a:gd name="T5" fmla="*/ 0 h 35"/>
                <a:gd name="T6" fmla="*/ 0 w 13"/>
                <a:gd name="T7" fmla="*/ 0 h 35"/>
                <a:gd name="T8" fmla="*/ 0 w 13"/>
                <a:gd name="T9" fmla="*/ 13 h 35"/>
                <a:gd name="T10" fmla="*/ 0 w 13"/>
                <a:gd name="T11" fmla="*/ 13 h 35"/>
                <a:gd name="T12" fmla="*/ 0 w 13"/>
                <a:gd name="T13" fmla="*/ 13 h 35"/>
                <a:gd name="T14" fmla="*/ 1 w 13"/>
                <a:gd name="T15" fmla="*/ 16 h 35"/>
                <a:gd name="T16" fmla="*/ 3 w 13"/>
                <a:gd name="T17" fmla="*/ 17 h 35"/>
                <a:gd name="T18" fmla="*/ 6 w 13"/>
                <a:gd name="T19" fmla="*/ 16 h 35"/>
                <a:gd name="T20" fmla="*/ 7 w 13"/>
                <a:gd name="T21" fmla="*/ 13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5">
                  <a:moveTo>
                    <a:pt x="13" y="27"/>
                  </a:moveTo>
                  <a:lnTo>
                    <a:pt x="13" y="27"/>
                  </a:lnTo>
                  <a:lnTo>
                    <a:pt x="13" y="0"/>
                  </a:lnTo>
                  <a:lnTo>
                    <a:pt x="0" y="0"/>
                  </a:lnTo>
                  <a:lnTo>
                    <a:pt x="0" y="27"/>
                  </a:lnTo>
                  <a:lnTo>
                    <a:pt x="1" y="33"/>
                  </a:lnTo>
                  <a:lnTo>
                    <a:pt x="6" y="35"/>
                  </a:lnTo>
                  <a:lnTo>
                    <a:pt x="11" y="33"/>
                  </a:lnTo>
                  <a:lnTo>
                    <a:pt x="1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93" name="Freeform 1508"/>
            <p:cNvSpPr>
              <a:spLocks/>
            </p:cNvSpPr>
            <p:nvPr/>
          </p:nvSpPr>
          <p:spPr bwMode="auto">
            <a:xfrm>
              <a:off x="3915" y="1436"/>
              <a:ext cx="7" cy="16"/>
            </a:xfrm>
            <a:custGeom>
              <a:avLst/>
              <a:gdLst>
                <a:gd name="T0" fmla="*/ 7 w 13"/>
                <a:gd name="T1" fmla="*/ 13 h 33"/>
                <a:gd name="T2" fmla="*/ 7 w 13"/>
                <a:gd name="T3" fmla="*/ 13 h 33"/>
                <a:gd name="T4" fmla="*/ 7 w 13"/>
                <a:gd name="T5" fmla="*/ 0 h 33"/>
                <a:gd name="T6" fmla="*/ 0 w 13"/>
                <a:gd name="T7" fmla="*/ 0 h 33"/>
                <a:gd name="T8" fmla="*/ 0 w 13"/>
                <a:gd name="T9" fmla="*/ 13 h 33"/>
                <a:gd name="T10" fmla="*/ 0 w 13"/>
                <a:gd name="T11" fmla="*/ 13 h 33"/>
                <a:gd name="T12" fmla="*/ 0 w 13"/>
                <a:gd name="T13" fmla="*/ 13 h 33"/>
                <a:gd name="T14" fmla="*/ 1 w 13"/>
                <a:gd name="T15" fmla="*/ 15 h 33"/>
                <a:gd name="T16" fmla="*/ 3 w 13"/>
                <a:gd name="T17" fmla="*/ 16 h 33"/>
                <a:gd name="T18" fmla="*/ 6 w 13"/>
                <a:gd name="T19" fmla="*/ 15 h 33"/>
                <a:gd name="T20" fmla="*/ 7 w 13"/>
                <a:gd name="T21" fmla="*/ 13 h 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3">
                  <a:moveTo>
                    <a:pt x="13" y="26"/>
                  </a:moveTo>
                  <a:lnTo>
                    <a:pt x="13" y="26"/>
                  </a:lnTo>
                  <a:lnTo>
                    <a:pt x="13" y="0"/>
                  </a:lnTo>
                  <a:lnTo>
                    <a:pt x="0" y="0"/>
                  </a:lnTo>
                  <a:lnTo>
                    <a:pt x="0" y="26"/>
                  </a:lnTo>
                  <a:lnTo>
                    <a:pt x="1" y="31"/>
                  </a:lnTo>
                  <a:lnTo>
                    <a:pt x="6" y="33"/>
                  </a:lnTo>
                  <a:lnTo>
                    <a:pt x="11" y="31"/>
                  </a:lnTo>
                  <a:lnTo>
                    <a:pt x="1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94" name="Freeform 1509"/>
            <p:cNvSpPr>
              <a:spLocks/>
            </p:cNvSpPr>
            <p:nvPr/>
          </p:nvSpPr>
          <p:spPr bwMode="auto">
            <a:xfrm>
              <a:off x="3915" y="1448"/>
              <a:ext cx="7" cy="18"/>
            </a:xfrm>
            <a:custGeom>
              <a:avLst/>
              <a:gdLst>
                <a:gd name="T0" fmla="*/ 7 w 13"/>
                <a:gd name="T1" fmla="*/ 14 h 34"/>
                <a:gd name="T2" fmla="*/ 7 w 13"/>
                <a:gd name="T3" fmla="*/ 14 h 34"/>
                <a:gd name="T4" fmla="*/ 7 w 13"/>
                <a:gd name="T5" fmla="*/ 0 h 34"/>
                <a:gd name="T6" fmla="*/ 0 w 13"/>
                <a:gd name="T7" fmla="*/ 0 h 34"/>
                <a:gd name="T8" fmla="*/ 0 w 13"/>
                <a:gd name="T9" fmla="*/ 14 h 34"/>
                <a:gd name="T10" fmla="*/ 0 w 13"/>
                <a:gd name="T11" fmla="*/ 14 h 34"/>
                <a:gd name="T12" fmla="*/ 0 w 13"/>
                <a:gd name="T13" fmla="*/ 14 h 34"/>
                <a:gd name="T14" fmla="*/ 1 w 13"/>
                <a:gd name="T15" fmla="*/ 17 h 34"/>
                <a:gd name="T16" fmla="*/ 3 w 13"/>
                <a:gd name="T17" fmla="*/ 18 h 34"/>
                <a:gd name="T18" fmla="*/ 6 w 13"/>
                <a:gd name="T19" fmla="*/ 17 h 34"/>
                <a:gd name="T20" fmla="*/ 7 w 13"/>
                <a:gd name="T21" fmla="*/ 14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4">
                  <a:moveTo>
                    <a:pt x="13" y="27"/>
                  </a:moveTo>
                  <a:lnTo>
                    <a:pt x="13" y="27"/>
                  </a:lnTo>
                  <a:lnTo>
                    <a:pt x="13" y="0"/>
                  </a:lnTo>
                  <a:lnTo>
                    <a:pt x="0" y="0"/>
                  </a:lnTo>
                  <a:lnTo>
                    <a:pt x="0" y="27"/>
                  </a:lnTo>
                  <a:lnTo>
                    <a:pt x="1" y="32"/>
                  </a:lnTo>
                  <a:lnTo>
                    <a:pt x="6" y="34"/>
                  </a:lnTo>
                  <a:lnTo>
                    <a:pt x="11" y="32"/>
                  </a:lnTo>
                  <a:lnTo>
                    <a:pt x="1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95" name="Freeform 1510"/>
            <p:cNvSpPr>
              <a:spLocks/>
            </p:cNvSpPr>
            <p:nvPr/>
          </p:nvSpPr>
          <p:spPr bwMode="auto">
            <a:xfrm>
              <a:off x="3915" y="1462"/>
              <a:ext cx="7" cy="16"/>
            </a:xfrm>
            <a:custGeom>
              <a:avLst/>
              <a:gdLst>
                <a:gd name="T0" fmla="*/ 7 w 13"/>
                <a:gd name="T1" fmla="*/ 12 h 33"/>
                <a:gd name="T2" fmla="*/ 7 w 13"/>
                <a:gd name="T3" fmla="*/ 12 h 33"/>
                <a:gd name="T4" fmla="*/ 7 w 13"/>
                <a:gd name="T5" fmla="*/ 0 h 33"/>
                <a:gd name="T6" fmla="*/ 0 w 13"/>
                <a:gd name="T7" fmla="*/ 0 h 33"/>
                <a:gd name="T8" fmla="*/ 0 w 13"/>
                <a:gd name="T9" fmla="*/ 12 h 33"/>
                <a:gd name="T10" fmla="*/ 0 w 13"/>
                <a:gd name="T11" fmla="*/ 12 h 33"/>
                <a:gd name="T12" fmla="*/ 0 w 13"/>
                <a:gd name="T13" fmla="*/ 12 h 33"/>
                <a:gd name="T14" fmla="*/ 1 w 13"/>
                <a:gd name="T15" fmla="*/ 15 h 33"/>
                <a:gd name="T16" fmla="*/ 3 w 13"/>
                <a:gd name="T17" fmla="*/ 16 h 33"/>
                <a:gd name="T18" fmla="*/ 6 w 13"/>
                <a:gd name="T19" fmla="*/ 15 h 33"/>
                <a:gd name="T20" fmla="*/ 7 w 13"/>
                <a:gd name="T21" fmla="*/ 12 h 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3">
                  <a:moveTo>
                    <a:pt x="13" y="25"/>
                  </a:moveTo>
                  <a:lnTo>
                    <a:pt x="13" y="25"/>
                  </a:lnTo>
                  <a:lnTo>
                    <a:pt x="13" y="0"/>
                  </a:lnTo>
                  <a:lnTo>
                    <a:pt x="0" y="0"/>
                  </a:lnTo>
                  <a:lnTo>
                    <a:pt x="0" y="25"/>
                  </a:lnTo>
                  <a:lnTo>
                    <a:pt x="1" y="31"/>
                  </a:lnTo>
                  <a:lnTo>
                    <a:pt x="6" y="33"/>
                  </a:lnTo>
                  <a:lnTo>
                    <a:pt x="11" y="31"/>
                  </a:lnTo>
                  <a:lnTo>
                    <a:pt x="13"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96" name="Freeform 1511"/>
            <p:cNvSpPr>
              <a:spLocks/>
            </p:cNvSpPr>
            <p:nvPr/>
          </p:nvSpPr>
          <p:spPr bwMode="auto">
            <a:xfrm>
              <a:off x="3915" y="1475"/>
              <a:ext cx="7" cy="17"/>
            </a:xfrm>
            <a:custGeom>
              <a:avLst/>
              <a:gdLst>
                <a:gd name="T0" fmla="*/ 7 w 13"/>
                <a:gd name="T1" fmla="*/ 13 h 35"/>
                <a:gd name="T2" fmla="*/ 7 w 13"/>
                <a:gd name="T3" fmla="*/ 13 h 35"/>
                <a:gd name="T4" fmla="*/ 7 w 13"/>
                <a:gd name="T5" fmla="*/ 0 h 35"/>
                <a:gd name="T6" fmla="*/ 0 w 13"/>
                <a:gd name="T7" fmla="*/ 0 h 35"/>
                <a:gd name="T8" fmla="*/ 0 w 13"/>
                <a:gd name="T9" fmla="*/ 13 h 35"/>
                <a:gd name="T10" fmla="*/ 0 w 13"/>
                <a:gd name="T11" fmla="*/ 13 h 35"/>
                <a:gd name="T12" fmla="*/ 0 w 13"/>
                <a:gd name="T13" fmla="*/ 13 h 35"/>
                <a:gd name="T14" fmla="*/ 1 w 13"/>
                <a:gd name="T15" fmla="*/ 16 h 35"/>
                <a:gd name="T16" fmla="*/ 3 w 13"/>
                <a:gd name="T17" fmla="*/ 17 h 35"/>
                <a:gd name="T18" fmla="*/ 6 w 13"/>
                <a:gd name="T19" fmla="*/ 16 h 35"/>
                <a:gd name="T20" fmla="*/ 7 w 13"/>
                <a:gd name="T21" fmla="*/ 13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5">
                  <a:moveTo>
                    <a:pt x="13" y="27"/>
                  </a:moveTo>
                  <a:lnTo>
                    <a:pt x="13" y="27"/>
                  </a:lnTo>
                  <a:lnTo>
                    <a:pt x="13" y="0"/>
                  </a:lnTo>
                  <a:lnTo>
                    <a:pt x="0" y="0"/>
                  </a:lnTo>
                  <a:lnTo>
                    <a:pt x="0" y="27"/>
                  </a:lnTo>
                  <a:lnTo>
                    <a:pt x="1" y="33"/>
                  </a:lnTo>
                  <a:lnTo>
                    <a:pt x="6" y="35"/>
                  </a:lnTo>
                  <a:lnTo>
                    <a:pt x="11" y="33"/>
                  </a:lnTo>
                  <a:lnTo>
                    <a:pt x="1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97" name="Freeform 1512"/>
            <p:cNvSpPr>
              <a:spLocks/>
            </p:cNvSpPr>
            <p:nvPr/>
          </p:nvSpPr>
          <p:spPr bwMode="auto">
            <a:xfrm>
              <a:off x="3915" y="1488"/>
              <a:ext cx="7" cy="16"/>
            </a:xfrm>
            <a:custGeom>
              <a:avLst/>
              <a:gdLst>
                <a:gd name="T0" fmla="*/ 7 w 13"/>
                <a:gd name="T1" fmla="*/ 13 h 33"/>
                <a:gd name="T2" fmla="*/ 7 w 13"/>
                <a:gd name="T3" fmla="*/ 13 h 33"/>
                <a:gd name="T4" fmla="*/ 7 w 13"/>
                <a:gd name="T5" fmla="*/ 0 h 33"/>
                <a:gd name="T6" fmla="*/ 0 w 13"/>
                <a:gd name="T7" fmla="*/ 0 h 33"/>
                <a:gd name="T8" fmla="*/ 0 w 13"/>
                <a:gd name="T9" fmla="*/ 13 h 33"/>
                <a:gd name="T10" fmla="*/ 0 w 13"/>
                <a:gd name="T11" fmla="*/ 13 h 33"/>
                <a:gd name="T12" fmla="*/ 0 w 13"/>
                <a:gd name="T13" fmla="*/ 13 h 33"/>
                <a:gd name="T14" fmla="*/ 1 w 13"/>
                <a:gd name="T15" fmla="*/ 15 h 33"/>
                <a:gd name="T16" fmla="*/ 3 w 13"/>
                <a:gd name="T17" fmla="*/ 16 h 33"/>
                <a:gd name="T18" fmla="*/ 6 w 13"/>
                <a:gd name="T19" fmla="*/ 15 h 33"/>
                <a:gd name="T20" fmla="*/ 7 w 13"/>
                <a:gd name="T21" fmla="*/ 13 h 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3">
                  <a:moveTo>
                    <a:pt x="13" y="26"/>
                  </a:moveTo>
                  <a:lnTo>
                    <a:pt x="13" y="26"/>
                  </a:lnTo>
                  <a:lnTo>
                    <a:pt x="13" y="0"/>
                  </a:lnTo>
                  <a:lnTo>
                    <a:pt x="0" y="0"/>
                  </a:lnTo>
                  <a:lnTo>
                    <a:pt x="0" y="26"/>
                  </a:lnTo>
                  <a:lnTo>
                    <a:pt x="1" y="31"/>
                  </a:lnTo>
                  <a:lnTo>
                    <a:pt x="6" y="33"/>
                  </a:lnTo>
                  <a:lnTo>
                    <a:pt x="11" y="31"/>
                  </a:lnTo>
                  <a:lnTo>
                    <a:pt x="1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98" name="Freeform 1513"/>
            <p:cNvSpPr>
              <a:spLocks/>
            </p:cNvSpPr>
            <p:nvPr/>
          </p:nvSpPr>
          <p:spPr bwMode="auto">
            <a:xfrm>
              <a:off x="3915" y="1501"/>
              <a:ext cx="7" cy="17"/>
            </a:xfrm>
            <a:custGeom>
              <a:avLst/>
              <a:gdLst>
                <a:gd name="T0" fmla="*/ 7 w 13"/>
                <a:gd name="T1" fmla="*/ 14 h 34"/>
                <a:gd name="T2" fmla="*/ 7 w 13"/>
                <a:gd name="T3" fmla="*/ 14 h 34"/>
                <a:gd name="T4" fmla="*/ 7 w 13"/>
                <a:gd name="T5" fmla="*/ 0 h 34"/>
                <a:gd name="T6" fmla="*/ 0 w 13"/>
                <a:gd name="T7" fmla="*/ 0 h 34"/>
                <a:gd name="T8" fmla="*/ 0 w 13"/>
                <a:gd name="T9" fmla="*/ 14 h 34"/>
                <a:gd name="T10" fmla="*/ 0 w 13"/>
                <a:gd name="T11" fmla="*/ 14 h 34"/>
                <a:gd name="T12" fmla="*/ 0 w 13"/>
                <a:gd name="T13" fmla="*/ 14 h 34"/>
                <a:gd name="T14" fmla="*/ 1 w 13"/>
                <a:gd name="T15" fmla="*/ 16 h 34"/>
                <a:gd name="T16" fmla="*/ 3 w 13"/>
                <a:gd name="T17" fmla="*/ 17 h 34"/>
                <a:gd name="T18" fmla="*/ 6 w 13"/>
                <a:gd name="T19" fmla="*/ 16 h 34"/>
                <a:gd name="T20" fmla="*/ 7 w 13"/>
                <a:gd name="T21" fmla="*/ 14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4">
                  <a:moveTo>
                    <a:pt x="13" y="27"/>
                  </a:moveTo>
                  <a:lnTo>
                    <a:pt x="13" y="27"/>
                  </a:lnTo>
                  <a:lnTo>
                    <a:pt x="13" y="0"/>
                  </a:lnTo>
                  <a:lnTo>
                    <a:pt x="0" y="0"/>
                  </a:lnTo>
                  <a:lnTo>
                    <a:pt x="0" y="27"/>
                  </a:lnTo>
                  <a:lnTo>
                    <a:pt x="1" y="32"/>
                  </a:lnTo>
                  <a:lnTo>
                    <a:pt x="6" y="34"/>
                  </a:lnTo>
                  <a:lnTo>
                    <a:pt x="11" y="32"/>
                  </a:lnTo>
                  <a:lnTo>
                    <a:pt x="1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599" name="Freeform 1514"/>
            <p:cNvSpPr>
              <a:spLocks/>
            </p:cNvSpPr>
            <p:nvPr/>
          </p:nvSpPr>
          <p:spPr bwMode="auto">
            <a:xfrm>
              <a:off x="3915" y="1514"/>
              <a:ext cx="7" cy="18"/>
            </a:xfrm>
            <a:custGeom>
              <a:avLst/>
              <a:gdLst>
                <a:gd name="T0" fmla="*/ 7 w 13"/>
                <a:gd name="T1" fmla="*/ 14 h 34"/>
                <a:gd name="T2" fmla="*/ 7 w 13"/>
                <a:gd name="T3" fmla="*/ 14 h 34"/>
                <a:gd name="T4" fmla="*/ 7 w 13"/>
                <a:gd name="T5" fmla="*/ 0 h 34"/>
                <a:gd name="T6" fmla="*/ 0 w 13"/>
                <a:gd name="T7" fmla="*/ 0 h 34"/>
                <a:gd name="T8" fmla="*/ 0 w 13"/>
                <a:gd name="T9" fmla="*/ 14 h 34"/>
                <a:gd name="T10" fmla="*/ 0 w 13"/>
                <a:gd name="T11" fmla="*/ 14 h 34"/>
                <a:gd name="T12" fmla="*/ 0 w 13"/>
                <a:gd name="T13" fmla="*/ 14 h 34"/>
                <a:gd name="T14" fmla="*/ 1 w 13"/>
                <a:gd name="T15" fmla="*/ 17 h 34"/>
                <a:gd name="T16" fmla="*/ 3 w 13"/>
                <a:gd name="T17" fmla="*/ 18 h 34"/>
                <a:gd name="T18" fmla="*/ 6 w 13"/>
                <a:gd name="T19" fmla="*/ 17 h 34"/>
                <a:gd name="T20" fmla="*/ 7 w 13"/>
                <a:gd name="T21" fmla="*/ 14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4">
                  <a:moveTo>
                    <a:pt x="13" y="27"/>
                  </a:moveTo>
                  <a:lnTo>
                    <a:pt x="13" y="27"/>
                  </a:lnTo>
                  <a:lnTo>
                    <a:pt x="13" y="0"/>
                  </a:lnTo>
                  <a:lnTo>
                    <a:pt x="0" y="0"/>
                  </a:lnTo>
                  <a:lnTo>
                    <a:pt x="0" y="27"/>
                  </a:lnTo>
                  <a:lnTo>
                    <a:pt x="1" y="32"/>
                  </a:lnTo>
                  <a:lnTo>
                    <a:pt x="6" y="34"/>
                  </a:lnTo>
                  <a:lnTo>
                    <a:pt x="11" y="32"/>
                  </a:lnTo>
                  <a:lnTo>
                    <a:pt x="1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00" name="Freeform 1515"/>
            <p:cNvSpPr>
              <a:spLocks/>
            </p:cNvSpPr>
            <p:nvPr/>
          </p:nvSpPr>
          <p:spPr bwMode="auto">
            <a:xfrm>
              <a:off x="3915" y="1528"/>
              <a:ext cx="7" cy="16"/>
            </a:xfrm>
            <a:custGeom>
              <a:avLst/>
              <a:gdLst>
                <a:gd name="T0" fmla="*/ 7 w 13"/>
                <a:gd name="T1" fmla="*/ 12 h 33"/>
                <a:gd name="T2" fmla="*/ 7 w 13"/>
                <a:gd name="T3" fmla="*/ 12 h 33"/>
                <a:gd name="T4" fmla="*/ 7 w 13"/>
                <a:gd name="T5" fmla="*/ 0 h 33"/>
                <a:gd name="T6" fmla="*/ 0 w 13"/>
                <a:gd name="T7" fmla="*/ 0 h 33"/>
                <a:gd name="T8" fmla="*/ 0 w 13"/>
                <a:gd name="T9" fmla="*/ 12 h 33"/>
                <a:gd name="T10" fmla="*/ 0 w 13"/>
                <a:gd name="T11" fmla="*/ 12 h 33"/>
                <a:gd name="T12" fmla="*/ 0 w 13"/>
                <a:gd name="T13" fmla="*/ 12 h 33"/>
                <a:gd name="T14" fmla="*/ 1 w 13"/>
                <a:gd name="T15" fmla="*/ 15 h 33"/>
                <a:gd name="T16" fmla="*/ 3 w 13"/>
                <a:gd name="T17" fmla="*/ 16 h 33"/>
                <a:gd name="T18" fmla="*/ 6 w 13"/>
                <a:gd name="T19" fmla="*/ 15 h 33"/>
                <a:gd name="T20" fmla="*/ 7 w 13"/>
                <a:gd name="T21" fmla="*/ 12 h 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3">
                  <a:moveTo>
                    <a:pt x="13" y="25"/>
                  </a:moveTo>
                  <a:lnTo>
                    <a:pt x="13" y="25"/>
                  </a:lnTo>
                  <a:lnTo>
                    <a:pt x="13" y="0"/>
                  </a:lnTo>
                  <a:lnTo>
                    <a:pt x="0" y="0"/>
                  </a:lnTo>
                  <a:lnTo>
                    <a:pt x="0" y="25"/>
                  </a:lnTo>
                  <a:lnTo>
                    <a:pt x="1" y="31"/>
                  </a:lnTo>
                  <a:lnTo>
                    <a:pt x="6" y="33"/>
                  </a:lnTo>
                  <a:lnTo>
                    <a:pt x="11" y="31"/>
                  </a:lnTo>
                  <a:lnTo>
                    <a:pt x="13"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01" name="Freeform 1516"/>
            <p:cNvSpPr>
              <a:spLocks/>
            </p:cNvSpPr>
            <p:nvPr/>
          </p:nvSpPr>
          <p:spPr bwMode="auto">
            <a:xfrm>
              <a:off x="3915" y="1541"/>
              <a:ext cx="7" cy="17"/>
            </a:xfrm>
            <a:custGeom>
              <a:avLst/>
              <a:gdLst>
                <a:gd name="T0" fmla="*/ 7 w 13"/>
                <a:gd name="T1" fmla="*/ 13 h 35"/>
                <a:gd name="T2" fmla="*/ 7 w 13"/>
                <a:gd name="T3" fmla="*/ 13 h 35"/>
                <a:gd name="T4" fmla="*/ 7 w 13"/>
                <a:gd name="T5" fmla="*/ 0 h 35"/>
                <a:gd name="T6" fmla="*/ 0 w 13"/>
                <a:gd name="T7" fmla="*/ 0 h 35"/>
                <a:gd name="T8" fmla="*/ 0 w 13"/>
                <a:gd name="T9" fmla="*/ 13 h 35"/>
                <a:gd name="T10" fmla="*/ 0 w 13"/>
                <a:gd name="T11" fmla="*/ 13 h 35"/>
                <a:gd name="T12" fmla="*/ 0 w 13"/>
                <a:gd name="T13" fmla="*/ 13 h 35"/>
                <a:gd name="T14" fmla="*/ 1 w 13"/>
                <a:gd name="T15" fmla="*/ 16 h 35"/>
                <a:gd name="T16" fmla="*/ 3 w 13"/>
                <a:gd name="T17" fmla="*/ 17 h 35"/>
                <a:gd name="T18" fmla="*/ 6 w 13"/>
                <a:gd name="T19" fmla="*/ 16 h 35"/>
                <a:gd name="T20" fmla="*/ 7 w 13"/>
                <a:gd name="T21" fmla="*/ 13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5">
                  <a:moveTo>
                    <a:pt x="13" y="27"/>
                  </a:moveTo>
                  <a:lnTo>
                    <a:pt x="13" y="27"/>
                  </a:lnTo>
                  <a:lnTo>
                    <a:pt x="13" y="0"/>
                  </a:lnTo>
                  <a:lnTo>
                    <a:pt x="0" y="0"/>
                  </a:lnTo>
                  <a:lnTo>
                    <a:pt x="0" y="27"/>
                  </a:lnTo>
                  <a:lnTo>
                    <a:pt x="1" y="33"/>
                  </a:lnTo>
                  <a:lnTo>
                    <a:pt x="6" y="35"/>
                  </a:lnTo>
                  <a:lnTo>
                    <a:pt x="11" y="33"/>
                  </a:lnTo>
                  <a:lnTo>
                    <a:pt x="1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02" name="Freeform 1517"/>
            <p:cNvSpPr>
              <a:spLocks/>
            </p:cNvSpPr>
            <p:nvPr/>
          </p:nvSpPr>
          <p:spPr bwMode="auto">
            <a:xfrm>
              <a:off x="3915" y="1554"/>
              <a:ext cx="7" cy="16"/>
            </a:xfrm>
            <a:custGeom>
              <a:avLst/>
              <a:gdLst>
                <a:gd name="T0" fmla="*/ 7 w 13"/>
                <a:gd name="T1" fmla="*/ 13 h 33"/>
                <a:gd name="T2" fmla="*/ 7 w 13"/>
                <a:gd name="T3" fmla="*/ 13 h 33"/>
                <a:gd name="T4" fmla="*/ 7 w 13"/>
                <a:gd name="T5" fmla="*/ 0 h 33"/>
                <a:gd name="T6" fmla="*/ 0 w 13"/>
                <a:gd name="T7" fmla="*/ 0 h 33"/>
                <a:gd name="T8" fmla="*/ 0 w 13"/>
                <a:gd name="T9" fmla="*/ 13 h 33"/>
                <a:gd name="T10" fmla="*/ 0 w 13"/>
                <a:gd name="T11" fmla="*/ 13 h 33"/>
                <a:gd name="T12" fmla="*/ 0 w 13"/>
                <a:gd name="T13" fmla="*/ 13 h 33"/>
                <a:gd name="T14" fmla="*/ 1 w 13"/>
                <a:gd name="T15" fmla="*/ 15 h 33"/>
                <a:gd name="T16" fmla="*/ 3 w 13"/>
                <a:gd name="T17" fmla="*/ 16 h 33"/>
                <a:gd name="T18" fmla="*/ 6 w 13"/>
                <a:gd name="T19" fmla="*/ 15 h 33"/>
                <a:gd name="T20" fmla="*/ 7 w 13"/>
                <a:gd name="T21" fmla="*/ 13 h 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3">
                  <a:moveTo>
                    <a:pt x="13" y="26"/>
                  </a:moveTo>
                  <a:lnTo>
                    <a:pt x="13" y="26"/>
                  </a:lnTo>
                  <a:lnTo>
                    <a:pt x="13" y="0"/>
                  </a:lnTo>
                  <a:lnTo>
                    <a:pt x="0" y="0"/>
                  </a:lnTo>
                  <a:lnTo>
                    <a:pt x="0" y="26"/>
                  </a:lnTo>
                  <a:lnTo>
                    <a:pt x="1" y="31"/>
                  </a:lnTo>
                  <a:lnTo>
                    <a:pt x="6" y="33"/>
                  </a:lnTo>
                  <a:lnTo>
                    <a:pt x="11" y="31"/>
                  </a:lnTo>
                  <a:lnTo>
                    <a:pt x="1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03" name="Freeform 1518"/>
            <p:cNvSpPr>
              <a:spLocks/>
            </p:cNvSpPr>
            <p:nvPr/>
          </p:nvSpPr>
          <p:spPr bwMode="auto">
            <a:xfrm>
              <a:off x="3915" y="1567"/>
              <a:ext cx="7" cy="17"/>
            </a:xfrm>
            <a:custGeom>
              <a:avLst/>
              <a:gdLst>
                <a:gd name="T0" fmla="*/ 7 w 13"/>
                <a:gd name="T1" fmla="*/ 14 h 34"/>
                <a:gd name="T2" fmla="*/ 7 w 13"/>
                <a:gd name="T3" fmla="*/ 14 h 34"/>
                <a:gd name="T4" fmla="*/ 7 w 13"/>
                <a:gd name="T5" fmla="*/ 0 h 34"/>
                <a:gd name="T6" fmla="*/ 0 w 13"/>
                <a:gd name="T7" fmla="*/ 0 h 34"/>
                <a:gd name="T8" fmla="*/ 0 w 13"/>
                <a:gd name="T9" fmla="*/ 14 h 34"/>
                <a:gd name="T10" fmla="*/ 0 w 13"/>
                <a:gd name="T11" fmla="*/ 14 h 34"/>
                <a:gd name="T12" fmla="*/ 0 w 13"/>
                <a:gd name="T13" fmla="*/ 14 h 34"/>
                <a:gd name="T14" fmla="*/ 1 w 13"/>
                <a:gd name="T15" fmla="*/ 16 h 34"/>
                <a:gd name="T16" fmla="*/ 3 w 13"/>
                <a:gd name="T17" fmla="*/ 17 h 34"/>
                <a:gd name="T18" fmla="*/ 6 w 13"/>
                <a:gd name="T19" fmla="*/ 16 h 34"/>
                <a:gd name="T20" fmla="*/ 7 w 13"/>
                <a:gd name="T21" fmla="*/ 14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4">
                  <a:moveTo>
                    <a:pt x="13" y="27"/>
                  </a:moveTo>
                  <a:lnTo>
                    <a:pt x="13" y="27"/>
                  </a:lnTo>
                  <a:lnTo>
                    <a:pt x="13" y="0"/>
                  </a:lnTo>
                  <a:lnTo>
                    <a:pt x="0" y="0"/>
                  </a:lnTo>
                  <a:lnTo>
                    <a:pt x="0" y="27"/>
                  </a:lnTo>
                  <a:lnTo>
                    <a:pt x="1" y="32"/>
                  </a:lnTo>
                  <a:lnTo>
                    <a:pt x="6" y="34"/>
                  </a:lnTo>
                  <a:lnTo>
                    <a:pt x="11" y="32"/>
                  </a:lnTo>
                  <a:lnTo>
                    <a:pt x="1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04" name="Freeform 1519"/>
            <p:cNvSpPr>
              <a:spLocks/>
            </p:cNvSpPr>
            <p:nvPr/>
          </p:nvSpPr>
          <p:spPr bwMode="auto">
            <a:xfrm>
              <a:off x="3915" y="1580"/>
              <a:ext cx="7" cy="17"/>
            </a:xfrm>
            <a:custGeom>
              <a:avLst/>
              <a:gdLst>
                <a:gd name="T0" fmla="*/ 7 w 13"/>
                <a:gd name="T1" fmla="*/ 13 h 32"/>
                <a:gd name="T2" fmla="*/ 7 w 13"/>
                <a:gd name="T3" fmla="*/ 13 h 32"/>
                <a:gd name="T4" fmla="*/ 7 w 13"/>
                <a:gd name="T5" fmla="*/ 0 h 32"/>
                <a:gd name="T6" fmla="*/ 0 w 13"/>
                <a:gd name="T7" fmla="*/ 0 h 32"/>
                <a:gd name="T8" fmla="*/ 0 w 13"/>
                <a:gd name="T9" fmla="*/ 13 h 32"/>
                <a:gd name="T10" fmla="*/ 0 w 13"/>
                <a:gd name="T11" fmla="*/ 13 h 32"/>
                <a:gd name="T12" fmla="*/ 0 w 13"/>
                <a:gd name="T13" fmla="*/ 13 h 32"/>
                <a:gd name="T14" fmla="*/ 1 w 13"/>
                <a:gd name="T15" fmla="*/ 16 h 32"/>
                <a:gd name="T16" fmla="*/ 3 w 13"/>
                <a:gd name="T17" fmla="*/ 17 h 32"/>
                <a:gd name="T18" fmla="*/ 6 w 13"/>
                <a:gd name="T19" fmla="*/ 16 h 32"/>
                <a:gd name="T20" fmla="*/ 7 w 13"/>
                <a:gd name="T21" fmla="*/ 13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2">
                  <a:moveTo>
                    <a:pt x="13" y="25"/>
                  </a:moveTo>
                  <a:lnTo>
                    <a:pt x="13" y="25"/>
                  </a:lnTo>
                  <a:lnTo>
                    <a:pt x="13" y="0"/>
                  </a:lnTo>
                  <a:lnTo>
                    <a:pt x="0" y="0"/>
                  </a:lnTo>
                  <a:lnTo>
                    <a:pt x="0" y="25"/>
                  </a:lnTo>
                  <a:lnTo>
                    <a:pt x="1" y="31"/>
                  </a:lnTo>
                  <a:lnTo>
                    <a:pt x="6" y="32"/>
                  </a:lnTo>
                  <a:lnTo>
                    <a:pt x="11" y="31"/>
                  </a:lnTo>
                  <a:lnTo>
                    <a:pt x="13"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05" name="Freeform 1520"/>
            <p:cNvSpPr>
              <a:spLocks/>
            </p:cNvSpPr>
            <p:nvPr/>
          </p:nvSpPr>
          <p:spPr bwMode="auto">
            <a:xfrm>
              <a:off x="3915" y="1593"/>
              <a:ext cx="7" cy="17"/>
            </a:xfrm>
            <a:custGeom>
              <a:avLst/>
              <a:gdLst>
                <a:gd name="T0" fmla="*/ 7 w 13"/>
                <a:gd name="T1" fmla="*/ 13 h 35"/>
                <a:gd name="T2" fmla="*/ 7 w 13"/>
                <a:gd name="T3" fmla="*/ 13 h 35"/>
                <a:gd name="T4" fmla="*/ 7 w 13"/>
                <a:gd name="T5" fmla="*/ 0 h 35"/>
                <a:gd name="T6" fmla="*/ 0 w 13"/>
                <a:gd name="T7" fmla="*/ 0 h 35"/>
                <a:gd name="T8" fmla="*/ 0 w 13"/>
                <a:gd name="T9" fmla="*/ 13 h 35"/>
                <a:gd name="T10" fmla="*/ 0 w 13"/>
                <a:gd name="T11" fmla="*/ 13 h 35"/>
                <a:gd name="T12" fmla="*/ 0 w 13"/>
                <a:gd name="T13" fmla="*/ 13 h 35"/>
                <a:gd name="T14" fmla="*/ 1 w 13"/>
                <a:gd name="T15" fmla="*/ 16 h 35"/>
                <a:gd name="T16" fmla="*/ 3 w 13"/>
                <a:gd name="T17" fmla="*/ 17 h 35"/>
                <a:gd name="T18" fmla="*/ 6 w 13"/>
                <a:gd name="T19" fmla="*/ 16 h 35"/>
                <a:gd name="T20" fmla="*/ 7 w 13"/>
                <a:gd name="T21" fmla="*/ 13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5">
                  <a:moveTo>
                    <a:pt x="13" y="27"/>
                  </a:moveTo>
                  <a:lnTo>
                    <a:pt x="13" y="27"/>
                  </a:lnTo>
                  <a:lnTo>
                    <a:pt x="13" y="0"/>
                  </a:lnTo>
                  <a:lnTo>
                    <a:pt x="0" y="0"/>
                  </a:lnTo>
                  <a:lnTo>
                    <a:pt x="0" y="27"/>
                  </a:lnTo>
                  <a:lnTo>
                    <a:pt x="1" y="33"/>
                  </a:lnTo>
                  <a:lnTo>
                    <a:pt x="6" y="35"/>
                  </a:lnTo>
                  <a:lnTo>
                    <a:pt x="11" y="33"/>
                  </a:lnTo>
                  <a:lnTo>
                    <a:pt x="1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06" name="Freeform 1521"/>
            <p:cNvSpPr>
              <a:spLocks/>
            </p:cNvSpPr>
            <p:nvPr/>
          </p:nvSpPr>
          <p:spPr bwMode="auto">
            <a:xfrm>
              <a:off x="3915" y="1607"/>
              <a:ext cx="7" cy="16"/>
            </a:xfrm>
            <a:custGeom>
              <a:avLst/>
              <a:gdLst>
                <a:gd name="T0" fmla="*/ 7 w 13"/>
                <a:gd name="T1" fmla="*/ 13 h 33"/>
                <a:gd name="T2" fmla="*/ 7 w 13"/>
                <a:gd name="T3" fmla="*/ 13 h 33"/>
                <a:gd name="T4" fmla="*/ 7 w 13"/>
                <a:gd name="T5" fmla="*/ 0 h 33"/>
                <a:gd name="T6" fmla="*/ 0 w 13"/>
                <a:gd name="T7" fmla="*/ 0 h 33"/>
                <a:gd name="T8" fmla="*/ 0 w 13"/>
                <a:gd name="T9" fmla="*/ 13 h 33"/>
                <a:gd name="T10" fmla="*/ 0 w 13"/>
                <a:gd name="T11" fmla="*/ 13 h 33"/>
                <a:gd name="T12" fmla="*/ 0 w 13"/>
                <a:gd name="T13" fmla="*/ 13 h 33"/>
                <a:gd name="T14" fmla="*/ 1 w 13"/>
                <a:gd name="T15" fmla="*/ 15 h 33"/>
                <a:gd name="T16" fmla="*/ 3 w 13"/>
                <a:gd name="T17" fmla="*/ 16 h 33"/>
                <a:gd name="T18" fmla="*/ 6 w 13"/>
                <a:gd name="T19" fmla="*/ 15 h 33"/>
                <a:gd name="T20" fmla="*/ 7 w 13"/>
                <a:gd name="T21" fmla="*/ 13 h 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3">
                  <a:moveTo>
                    <a:pt x="13" y="26"/>
                  </a:moveTo>
                  <a:lnTo>
                    <a:pt x="13" y="26"/>
                  </a:lnTo>
                  <a:lnTo>
                    <a:pt x="13" y="0"/>
                  </a:lnTo>
                  <a:lnTo>
                    <a:pt x="0" y="0"/>
                  </a:lnTo>
                  <a:lnTo>
                    <a:pt x="0" y="26"/>
                  </a:lnTo>
                  <a:lnTo>
                    <a:pt x="1" y="31"/>
                  </a:lnTo>
                  <a:lnTo>
                    <a:pt x="6" y="33"/>
                  </a:lnTo>
                  <a:lnTo>
                    <a:pt x="11" y="31"/>
                  </a:lnTo>
                  <a:lnTo>
                    <a:pt x="1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07" name="Freeform 1522"/>
            <p:cNvSpPr>
              <a:spLocks/>
            </p:cNvSpPr>
            <p:nvPr/>
          </p:nvSpPr>
          <p:spPr bwMode="auto">
            <a:xfrm>
              <a:off x="3915" y="1619"/>
              <a:ext cx="7" cy="18"/>
            </a:xfrm>
            <a:custGeom>
              <a:avLst/>
              <a:gdLst>
                <a:gd name="T0" fmla="*/ 7 w 13"/>
                <a:gd name="T1" fmla="*/ 14 h 34"/>
                <a:gd name="T2" fmla="*/ 7 w 13"/>
                <a:gd name="T3" fmla="*/ 14 h 34"/>
                <a:gd name="T4" fmla="*/ 7 w 13"/>
                <a:gd name="T5" fmla="*/ 0 h 34"/>
                <a:gd name="T6" fmla="*/ 0 w 13"/>
                <a:gd name="T7" fmla="*/ 0 h 34"/>
                <a:gd name="T8" fmla="*/ 0 w 13"/>
                <a:gd name="T9" fmla="*/ 14 h 34"/>
                <a:gd name="T10" fmla="*/ 0 w 13"/>
                <a:gd name="T11" fmla="*/ 14 h 34"/>
                <a:gd name="T12" fmla="*/ 0 w 13"/>
                <a:gd name="T13" fmla="*/ 14 h 34"/>
                <a:gd name="T14" fmla="*/ 1 w 13"/>
                <a:gd name="T15" fmla="*/ 17 h 34"/>
                <a:gd name="T16" fmla="*/ 3 w 13"/>
                <a:gd name="T17" fmla="*/ 18 h 34"/>
                <a:gd name="T18" fmla="*/ 6 w 13"/>
                <a:gd name="T19" fmla="*/ 17 h 34"/>
                <a:gd name="T20" fmla="*/ 7 w 13"/>
                <a:gd name="T21" fmla="*/ 14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4">
                  <a:moveTo>
                    <a:pt x="13" y="27"/>
                  </a:moveTo>
                  <a:lnTo>
                    <a:pt x="13" y="27"/>
                  </a:lnTo>
                  <a:lnTo>
                    <a:pt x="13" y="0"/>
                  </a:lnTo>
                  <a:lnTo>
                    <a:pt x="0" y="0"/>
                  </a:lnTo>
                  <a:lnTo>
                    <a:pt x="0" y="27"/>
                  </a:lnTo>
                  <a:lnTo>
                    <a:pt x="1" y="32"/>
                  </a:lnTo>
                  <a:lnTo>
                    <a:pt x="6" y="34"/>
                  </a:lnTo>
                  <a:lnTo>
                    <a:pt x="11" y="32"/>
                  </a:lnTo>
                  <a:lnTo>
                    <a:pt x="1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08" name="Freeform 1523"/>
            <p:cNvSpPr>
              <a:spLocks/>
            </p:cNvSpPr>
            <p:nvPr/>
          </p:nvSpPr>
          <p:spPr bwMode="auto">
            <a:xfrm>
              <a:off x="3915" y="1633"/>
              <a:ext cx="7" cy="16"/>
            </a:xfrm>
            <a:custGeom>
              <a:avLst/>
              <a:gdLst>
                <a:gd name="T0" fmla="*/ 7 w 13"/>
                <a:gd name="T1" fmla="*/ 13 h 32"/>
                <a:gd name="T2" fmla="*/ 7 w 13"/>
                <a:gd name="T3" fmla="*/ 13 h 32"/>
                <a:gd name="T4" fmla="*/ 7 w 13"/>
                <a:gd name="T5" fmla="*/ 0 h 32"/>
                <a:gd name="T6" fmla="*/ 0 w 13"/>
                <a:gd name="T7" fmla="*/ 0 h 32"/>
                <a:gd name="T8" fmla="*/ 0 w 13"/>
                <a:gd name="T9" fmla="*/ 13 h 32"/>
                <a:gd name="T10" fmla="*/ 0 w 13"/>
                <a:gd name="T11" fmla="*/ 13 h 32"/>
                <a:gd name="T12" fmla="*/ 0 w 13"/>
                <a:gd name="T13" fmla="*/ 13 h 32"/>
                <a:gd name="T14" fmla="*/ 1 w 13"/>
                <a:gd name="T15" fmla="*/ 16 h 32"/>
                <a:gd name="T16" fmla="*/ 3 w 13"/>
                <a:gd name="T17" fmla="*/ 16 h 32"/>
                <a:gd name="T18" fmla="*/ 6 w 13"/>
                <a:gd name="T19" fmla="*/ 16 h 32"/>
                <a:gd name="T20" fmla="*/ 7 w 13"/>
                <a:gd name="T21" fmla="*/ 13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2">
                  <a:moveTo>
                    <a:pt x="13" y="25"/>
                  </a:moveTo>
                  <a:lnTo>
                    <a:pt x="13" y="25"/>
                  </a:lnTo>
                  <a:lnTo>
                    <a:pt x="13" y="0"/>
                  </a:lnTo>
                  <a:lnTo>
                    <a:pt x="0" y="0"/>
                  </a:lnTo>
                  <a:lnTo>
                    <a:pt x="0" y="25"/>
                  </a:lnTo>
                  <a:lnTo>
                    <a:pt x="1" y="31"/>
                  </a:lnTo>
                  <a:lnTo>
                    <a:pt x="6" y="32"/>
                  </a:lnTo>
                  <a:lnTo>
                    <a:pt x="11" y="31"/>
                  </a:lnTo>
                  <a:lnTo>
                    <a:pt x="13"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09" name="Freeform 1524"/>
            <p:cNvSpPr>
              <a:spLocks/>
            </p:cNvSpPr>
            <p:nvPr/>
          </p:nvSpPr>
          <p:spPr bwMode="auto">
            <a:xfrm>
              <a:off x="3915" y="1646"/>
              <a:ext cx="7" cy="17"/>
            </a:xfrm>
            <a:custGeom>
              <a:avLst/>
              <a:gdLst>
                <a:gd name="T0" fmla="*/ 7 w 13"/>
                <a:gd name="T1" fmla="*/ 14 h 34"/>
                <a:gd name="T2" fmla="*/ 7 w 13"/>
                <a:gd name="T3" fmla="*/ 14 h 34"/>
                <a:gd name="T4" fmla="*/ 7 w 13"/>
                <a:gd name="T5" fmla="*/ 0 h 34"/>
                <a:gd name="T6" fmla="*/ 0 w 13"/>
                <a:gd name="T7" fmla="*/ 0 h 34"/>
                <a:gd name="T8" fmla="*/ 0 w 13"/>
                <a:gd name="T9" fmla="*/ 14 h 34"/>
                <a:gd name="T10" fmla="*/ 0 w 13"/>
                <a:gd name="T11" fmla="*/ 14 h 34"/>
                <a:gd name="T12" fmla="*/ 0 w 13"/>
                <a:gd name="T13" fmla="*/ 14 h 34"/>
                <a:gd name="T14" fmla="*/ 1 w 13"/>
                <a:gd name="T15" fmla="*/ 17 h 34"/>
                <a:gd name="T16" fmla="*/ 3 w 13"/>
                <a:gd name="T17" fmla="*/ 17 h 34"/>
                <a:gd name="T18" fmla="*/ 6 w 13"/>
                <a:gd name="T19" fmla="*/ 17 h 34"/>
                <a:gd name="T20" fmla="*/ 7 w 13"/>
                <a:gd name="T21" fmla="*/ 14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4">
                  <a:moveTo>
                    <a:pt x="13" y="27"/>
                  </a:moveTo>
                  <a:lnTo>
                    <a:pt x="13" y="27"/>
                  </a:lnTo>
                  <a:lnTo>
                    <a:pt x="13" y="0"/>
                  </a:lnTo>
                  <a:lnTo>
                    <a:pt x="0" y="0"/>
                  </a:lnTo>
                  <a:lnTo>
                    <a:pt x="0" y="27"/>
                  </a:lnTo>
                  <a:lnTo>
                    <a:pt x="1" y="33"/>
                  </a:lnTo>
                  <a:lnTo>
                    <a:pt x="6" y="34"/>
                  </a:lnTo>
                  <a:lnTo>
                    <a:pt x="11" y="33"/>
                  </a:lnTo>
                  <a:lnTo>
                    <a:pt x="1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10" name="Freeform 1525"/>
            <p:cNvSpPr>
              <a:spLocks/>
            </p:cNvSpPr>
            <p:nvPr/>
          </p:nvSpPr>
          <p:spPr bwMode="auto">
            <a:xfrm>
              <a:off x="3915" y="1659"/>
              <a:ext cx="7" cy="16"/>
            </a:xfrm>
            <a:custGeom>
              <a:avLst/>
              <a:gdLst>
                <a:gd name="T0" fmla="*/ 7 w 13"/>
                <a:gd name="T1" fmla="*/ 13 h 33"/>
                <a:gd name="T2" fmla="*/ 7 w 13"/>
                <a:gd name="T3" fmla="*/ 13 h 33"/>
                <a:gd name="T4" fmla="*/ 7 w 13"/>
                <a:gd name="T5" fmla="*/ 0 h 33"/>
                <a:gd name="T6" fmla="*/ 0 w 13"/>
                <a:gd name="T7" fmla="*/ 0 h 33"/>
                <a:gd name="T8" fmla="*/ 0 w 13"/>
                <a:gd name="T9" fmla="*/ 13 h 33"/>
                <a:gd name="T10" fmla="*/ 0 w 13"/>
                <a:gd name="T11" fmla="*/ 13 h 33"/>
                <a:gd name="T12" fmla="*/ 0 w 13"/>
                <a:gd name="T13" fmla="*/ 13 h 33"/>
                <a:gd name="T14" fmla="*/ 1 w 13"/>
                <a:gd name="T15" fmla="*/ 15 h 33"/>
                <a:gd name="T16" fmla="*/ 3 w 13"/>
                <a:gd name="T17" fmla="*/ 16 h 33"/>
                <a:gd name="T18" fmla="*/ 6 w 13"/>
                <a:gd name="T19" fmla="*/ 15 h 33"/>
                <a:gd name="T20" fmla="*/ 7 w 13"/>
                <a:gd name="T21" fmla="*/ 13 h 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3">
                  <a:moveTo>
                    <a:pt x="13" y="26"/>
                  </a:moveTo>
                  <a:lnTo>
                    <a:pt x="13" y="26"/>
                  </a:lnTo>
                  <a:lnTo>
                    <a:pt x="13" y="0"/>
                  </a:lnTo>
                  <a:lnTo>
                    <a:pt x="0" y="0"/>
                  </a:lnTo>
                  <a:lnTo>
                    <a:pt x="0" y="26"/>
                  </a:lnTo>
                  <a:lnTo>
                    <a:pt x="1" y="31"/>
                  </a:lnTo>
                  <a:lnTo>
                    <a:pt x="6" y="33"/>
                  </a:lnTo>
                  <a:lnTo>
                    <a:pt x="11" y="31"/>
                  </a:lnTo>
                  <a:lnTo>
                    <a:pt x="1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11" name="Freeform 1526"/>
            <p:cNvSpPr>
              <a:spLocks/>
            </p:cNvSpPr>
            <p:nvPr/>
          </p:nvSpPr>
          <p:spPr bwMode="auto">
            <a:xfrm>
              <a:off x="3915" y="1672"/>
              <a:ext cx="7" cy="17"/>
            </a:xfrm>
            <a:custGeom>
              <a:avLst/>
              <a:gdLst>
                <a:gd name="T0" fmla="*/ 7 w 13"/>
                <a:gd name="T1" fmla="*/ 14 h 34"/>
                <a:gd name="T2" fmla="*/ 7 w 13"/>
                <a:gd name="T3" fmla="*/ 14 h 34"/>
                <a:gd name="T4" fmla="*/ 7 w 13"/>
                <a:gd name="T5" fmla="*/ 0 h 34"/>
                <a:gd name="T6" fmla="*/ 0 w 13"/>
                <a:gd name="T7" fmla="*/ 0 h 34"/>
                <a:gd name="T8" fmla="*/ 0 w 13"/>
                <a:gd name="T9" fmla="*/ 14 h 34"/>
                <a:gd name="T10" fmla="*/ 0 w 13"/>
                <a:gd name="T11" fmla="*/ 14 h 34"/>
                <a:gd name="T12" fmla="*/ 0 w 13"/>
                <a:gd name="T13" fmla="*/ 14 h 34"/>
                <a:gd name="T14" fmla="*/ 1 w 13"/>
                <a:gd name="T15" fmla="*/ 16 h 34"/>
                <a:gd name="T16" fmla="*/ 3 w 13"/>
                <a:gd name="T17" fmla="*/ 17 h 34"/>
                <a:gd name="T18" fmla="*/ 6 w 13"/>
                <a:gd name="T19" fmla="*/ 16 h 34"/>
                <a:gd name="T20" fmla="*/ 7 w 13"/>
                <a:gd name="T21" fmla="*/ 14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4">
                  <a:moveTo>
                    <a:pt x="13" y="27"/>
                  </a:moveTo>
                  <a:lnTo>
                    <a:pt x="13" y="27"/>
                  </a:lnTo>
                  <a:lnTo>
                    <a:pt x="13" y="0"/>
                  </a:lnTo>
                  <a:lnTo>
                    <a:pt x="0" y="0"/>
                  </a:lnTo>
                  <a:lnTo>
                    <a:pt x="0" y="27"/>
                  </a:lnTo>
                  <a:lnTo>
                    <a:pt x="1" y="32"/>
                  </a:lnTo>
                  <a:lnTo>
                    <a:pt x="6" y="34"/>
                  </a:lnTo>
                  <a:lnTo>
                    <a:pt x="11" y="32"/>
                  </a:lnTo>
                  <a:lnTo>
                    <a:pt x="1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12" name="Freeform 1527"/>
            <p:cNvSpPr>
              <a:spLocks/>
            </p:cNvSpPr>
            <p:nvPr/>
          </p:nvSpPr>
          <p:spPr bwMode="auto">
            <a:xfrm>
              <a:off x="3915" y="1685"/>
              <a:ext cx="7" cy="17"/>
            </a:xfrm>
            <a:custGeom>
              <a:avLst/>
              <a:gdLst>
                <a:gd name="T0" fmla="*/ 7 w 13"/>
                <a:gd name="T1" fmla="*/ 13 h 32"/>
                <a:gd name="T2" fmla="*/ 7 w 13"/>
                <a:gd name="T3" fmla="*/ 13 h 32"/>
                <a:gd name="T4" fmla="*/ 7 w 13"/>
                <a:gd name="T5" fmla="*/ 0 h 32"/>
                <a:gd name="T6" fmla="*/ 0 w 13"/>
                <a:gd name="T7" fmla="*/ 0 h 32"/>
                <a:gd name="T8" fmla="*/ 0 w 13"/>
                <a:gd name="T9" fmla="*/ 13 h 32"/>
                <a:gd name="T10" fmla="*/ 0 w 13"/>
                <a:gd name="T11" fmla="*/ 13 h 32"/>
                <a:gd name="T12" fmla="*/ 0 w 13"/>
                <a:gd name="T13" fmla="*/ 13 h 32"/>
                <a:gd name="T14" fmla="*/ 1 w 13"/>
                <a:gd name="T15" fmla="*/ 16 h 32"/>
                <a:gd name="T16" fmla="*/ 3 w 13"/>
                <a:gd name="T17" fmla="*/ 17 h 32"/>
                <a:gd name="T18" fmla="*/ 6 w 13"/>
                <a:gd name="T19" fmla="*/ 16 h 32"/>
                <a:gd name="T20" fmla="*/ 7 w 13"/>
                <a:gd name="T21" fmla="*/ 13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2">
                  <a:moveTo>
                    <a:pt x="13" y="25"/>
                  </a:moveTo>
                  <a:lnTo>
                    <a:pt x="13" y="25"/>
                  </a:lnTo>
                  <a:lnTo>
                    <a:pt x="13" y="0"/>
                  </a:lnTo>
                  <a:lnTo>
                    <a:pt x="0" y="0"/>
                  </a:lnTo>
                  <a:lnTo>
                    <a:pt x="0" y="25"/>
                  </a:lnTo>
                  <a:lnTo>
                    <a:pt x="1" y="30"/>
                  </a:lnTo>
                  <a:lnTo>
                    <a:pt x="6" y="32"/>
                  </a:lnTo>
                  <a:lnTo>
                    <a:pt x="11" y="30"/>
                  </a:lnTo>
                  <a:lnTo>
                    <a:pt x="13"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13" name="Freeform 1528"/>
            <p:cNvSpPr>
              <a:spLocks/>
            </p:cNvSpPr>
            <p:nvPr/>
          </p:nvSpPr>
          <p:spPr bwMode="auto">
            <a:xfrm>
              <a:off x="3915" y="1698"/>
              <a:ext cx="7" cy="17"/>
            </a:xfrm>
            <a:custGeom>
              <a:avLst/>
              <a:gdLst>
                <a:gd name="T0" fmla="*/ 7 w 13"/>
                <a:gd name="T1" fmla="*/ 14 h 34"/>
                <a:gd name="T2" fmla="*/ 7 w 13"/>
                <a:gd name="T3" fmla="*/ 14 h 34"/>
                <a:gd name="T4" fmla="*/ 7 w 13"/>
                <a:gd name="T5" fmla="*/ 0 h 34"/>
                <a:gd name="T6" fmla="*/ 0 w 13"/>
                <a:gd name="T7" fmla="*/ 0 h 34"/>
                <a:gd name="T8" fmla="*/ 0 w 13"/>
                <a:gd name="T9" fmla="*/ 14 h 34"/>
                <a:gd name="T10" fmla="*/ 0 w 13"/>
                <a:gd name="T11" fmla="*/ 14 h 34"/>
                <a:gd name="T12" fmla="*/ 0 w 13"/>
                <a:gd name="T13" fmla="*/ 14 h 34"/>
                <a:gd name="T14" fmla="*/ 1 w 13"/>
                <a:gd name="T15" fmla="*/ 17 h 34"/>
                <a:gd name="T16" fmla="*/ 3 w 13"/>
                <a:gd name="T17" fmla="*/ 17 h 34"/>
                <a:gd name="T18" fmla="*/ 6 w 13"/>
                <a:gd name="T19" fmla="*/ 17 h 34"/>
                <a:gd name="T20" fmla="*/ 7 w 13"/>
                <a:gd name="T21" fmla="*/ 14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4">
                  <a:moveTo>
                    <a:pt x="13" y="27"/>
                  </a:moveTo>
                  <a:lnTo>
                    <a:pt x="13" y="27"/>
                  </a:lnTo>
                  <a:lnTo>
                    <a:pt x="13" y="0"/>
                  </a:lnTo>
                  <a:lnTo>
                    <a:pt x="0" y="0"/>
                  </a:lnTo>
                  <a:lnTo>
                    <a:pt x="0" y="27"/>
                  </a:lnTo>
                  <a:lnTo>
                    <a:pt x="1" y="33"/>
                  </a:lnTo>
                  <a:lnTo>
                    <a:pt x="6" y="34"/>
                  </a:lnTo>
                  <a:lnTo>
                    <a:pt x="11" y="33"/>
                  </a:lnTo>
                  <a:lnTo>
                    <a:pt x="1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14" name="Freeform 1529"/>
            <p:cNvSpPr>
              <a:spLocks/>
            </p:cNvSpPr>
            <p:nvPr/>
          </p:nvSpPr>
          <p:spPr bwMode="auto">
            <a:xfrm>
              <a:off x="3915" y="1712"/>
              <a:ext cx="7" cy="17"/>
            </a:xfrm>
            <a:custGeom>
              <a:avLst/>
              <a:gdLst>
                <a:gd name="T0" fmla="*/ 3 w 13"/>
                <a:gd name="T1" fmla="*/ 17 h 35"/>
                <a:gd name="T2" fmla="*/ 7 w 13"/>
                <a:gd name="T3" fmla="*/ 12 h 35"/>
                <a:gd name="T4" fmla="*/ 7 w 13"/>
                <a:gd name="T5" fmla="*/ 0 h 35"/>
                <a:gd name="T6" fmla="*/ 0 w 13"/>
                <a:gd name="T7" fmla="*/ 0 h 35"/>
                <a:gd name="T8" fmla="*/ 0 w 13"/>
                <a:gd name="T9" fmla="*/ 12 h 35"/>
                <a:gd name="T10" fmla="*/ 3 w 13"/>
                <a:gd name="T11" fmla="*/ 8 h 35"/>
                <a:gd name="T12" fmla="*/ 0 w 13"/>
                <a:gd name="T13" fmla="*/ 12 h 35"/>
                <a:gd name="T14" fmla="*/ 1 w 13"/>
                <a:gd name="T15" fmla="*/ 15 h 35"/>
                <a:gd name="T16" fmla="*/ 3 w 13"/>
                <a:gd name="T17" fmla="*/ 16 h 35"/>
                <a:gd name="T18" fmla="*/ 6 w 13"/>
                <a:gd name="T19" fmla="*/ 15 h 35"/>
                <a:gd name="T20" fmla="*/ 7 w 13"/>
                <a:gd name="T21" fmla="*/ 12 h 35"/>
                <a:gd name="T22" fmla="*/ 3 w 13"/>
                <a:gd name="T23" fmla="*/ 17 h 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35">
                  <a:moveTo>
                    <a:pt x="6" y="35"/>
                  </a:moveTo>
                  <a:lnTo>
                    <a:pt x="13" y="25"/>
                  </a:lnTo>
                  <a:lnTo>
                    <a:pt x="13" y="0"/>
                  </a:lnTo>
                  <a:lnTo>
                    <a:pt x="0" y="0"/>
                  </a:lnTo>
                  <a:lnTo>
                    <a:pt x="0" y="25"/>
                  </a:lnTo>
                  <a:lnTo>
                    <a:pt x="6" y="16"/>
                  </a:lnTo>
                  <a:lnTo>
                    <a:pt x="0" y="25"/>
                  </a:lnTo>
                  <a:lnTo>
                    <a:pt x="1" y="31"/>
                  </a:lnTo>
                  <a:lnTo>
                    <a:pt x="6" y="33"/>
                  </a:lnTo>
                  <a:lnTo>
                    <a:pt x="11" y="31"/>
                  </a:lnTo>
                  <a:lnTo>
                    <a:pt x="13" y="25"/>
                  </a:lnTo>
                  <a:lnTo>
                    <a:pt x="6"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15" name="Freeform 1530"/>
            <p:cNvSpPr>
              <a:spLocks/>
            </p:cNvSpPr>
            <p:nvPr/>
          </p:nvSpPr>
          <p:spPr bwMode="auto">
            <a:xfrm>
              <a:off x="3882" y="1720"/>
              <a:ext cx="37" cy="9"/>
            </a:xfrm>
            <a:custGeom>
              <a:avLst/>
              <a:gdLst>
                <a:gd name="T0" fmla="*/ 4 w 73"/>
                <a:gd name="T1" fmla="*/ 9 h 19"/>
                <a:gd name="T2" fmla="*/ 4 w 73"/>
                <a:gd name="T3" fmla="*/ 9 h 19"/>
                <a:gd name="T4" fmla="*/ 37 w 73"/>
                <a:gd name="T5" fmla="*/ 9 h 19"/>
                <a:gd name="T6" fmla="*/ 37 w 73"/>
                <a:gd name="T7" fmla="*/ 0 h 19"/>
                <a:gd name="T8" fmla="*/ 4 w 73"/>
                <a:gd name="T9" fmla="*/ 0 h 19"/>
                <a:gd name="T10" fmla="*/ 4 w 73"/>
                <a:gd name="T11" fmla="*/ 0 h 19"/>
                <a:gd name="T12" fmla="*/ 4 w 73"/>
                <a:gd name="T13" fmla="*/ 0 h 19"/>
                <a:gd name="T14" fmla="*/ 1 w 73"/>
                <a:gd name="T15" fmla="*/ 2 h 19"/>
                <a:gd name="T16" fmla="*/ 0 w 73"/>
                <a:gd name="T17" fmla="*/ 4 h 19"/>
                <a:gd name="T18" fmla="*/ 1 w 73"/>
                <a:gd name="T19" fmla="*/ 7 h 19"/>
                <a:gd name="T20" fmla="*/ 4 w 73"/>
                <a:gd name="T21" fmla="*/ 9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3" h="19">
                  <a:moveTo>
                    <a:pt x="7" y="19"/>
                  </a:moveTo>
                  <a:lnTo>
                    <a:pt x="7" y="19"/>
                  </a:lnTo>
                  <a:lnTo>
                    <a:pt x="73" y="19"/>
                  </a:lnTo>
                  <a:lnTo>
                    <a:pt x="73" y="0"/>
                  </a:lnTo>
                  <a:lnTo>
                    <a:pt x="7" y="0"/>
                  </a:lnTo>
                  <a:lnTo>
                    <a:pt x="2" y="4"/>
                  </a:lnTo>
                  <a:lnTo>
                    <a:pt x="0" y="9"/>
                  </a:lnTo>
                  <a:lnTo>
                    <a:pt x="2" y="15"/>
                  </a:lnTo>
                  <a:lnTo>
                    <a:pt x="7"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16" name="Freeform 1531"/>
            <p:cNvSpPr>
              <a:spLocks/>
            </p:cNvSpPr>
            <p:nvPr/>
          </p:nvSpPr>
          <p:spPr bwMode="auto">
            <a:xfrm>
              <a:off x="3849" y="1720"/>
              <a:ext cx="36" cy="9"/>
            </a:xfrm>
            <a:custGeom>
              <a:avLst/>
              <a:gdLst>
                <a:gd name="T0" fmla="*/ 0 w 72"/>
                <a:gd name="T1" fmla="*/ 4 h 19"/>
                <a:gd name="T2" fmla="*/ 3 w 72"/>
                <a:gd name="T3" fmla="*/ 9 h 19"/>
                <a:gd name="T4" fmla="*/ 36 w 72"/>
                <a:gd name="T5" fmla="*/ 9 h 19"/>
                <a:gd name="T6" fmla="*/ 36 w 72"/>
                <a:gd name="T7" fmla="*/ 0 h 19"/>
                <a:gd name="T8" fmla="*/ 3 w 72"/>
                <a:gd name="T9" fmla="*/ 0 h 19"/>
                <a:gd name="T10" fmla="*/ 7 w 72"/>
                <a:gd name="T11" fmla="*/ 4 h 19"/>
                <a:gd name="T12" fmla="*/ 3 w 72"/>
                <a:gd name="T13" fmla="*/ 0 h 19"/>
                <a:gd name="T14" fmla="*/ 1 w 72"/>
                <a:gd name="T15" fmla="*/ 2 h 19"/>
                <a:gd name="T16" fmla="*/ 0 w 72"/>
                <a:gd name="T17" fmla="*/ 4 h 19"/>
                <a:gd name="T18" fmla="*/ 1 w 72"/>
                <a:gd name="T19" fmla="*/ 7 h 19"/>
                <a:gd name="T20" fmla="*/ 3 w 72"/>
                <a:gd name="T21" fmla="*/ 9 h 19"/>
                <a:gd name="T22" fmla="*/ 0 w 72"/>
                <a:gd name="T23" fmla="*/ 4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2" h="19">
                  <a:moveTo>
                    <a:pt x="0" y="9"/>
                  </a:moveTo>
                  <a:lnTo>
                    <a:pt x="6" y="19"/>
                  </a:lnTo>
                  <a:lnTo>
                    <a:pt x="72" y="19"/>
                  </a:lnTo>
                  <a:lnTo>
                    <a:pt x="72" y="0"/>
                  </a:lnTo>
                  <a:lnTo>
                    <a:pt x="6" y="0"/>
                  </a:lnTo>
                  <a:lnTo>
                    <a:pt x="13" y="9"/>
                  </a:lnTo>
                  <a:lnTo>
                    <a:pt x="6" y="0"/>
                  </a:lnTo>
                  <a:lnTo>
                    <a:pt x="1" y="4"/>
                  </a:lnTo>
                  <a:lnTo>
                    <a:pt x="0" y="9"/>
                  </a:lnTo>
                  <a:lnTo>
                    <a:pt x="1" y="15"/>
                  </a:lnTo>
                  <a:lnTo>
                    <a:pt x="6" y="19"/>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17" name="Freeform 1532"/>
            <p:cNvSpPr>
              <a:spLocks/>
            </p:cNvSpPr>
            <p:nvPr/>
          </p:nvSpPr>
          <p:spPr bwMode="auto">
            <a:xfrm>
              <a:off x="3849" y="1707"/>
              <a:ext cx="7" cy="17"/>
            </a:xfrm>
            <a:custGeom>
              <a:avLst/>
              <a:gdLst>
                <a:gd name="T0" fmla="*/ 0 w 13"/>
                <a:gd name="T1" fmla="*/ 5 h 34"/>
                <a:gd name="T2" fmla="*/ 0 w 13"/>
                <a:gd name="T3" fmla="*/ 5 h 34"/>
                <a:gd name="T4" fmla="*/ 0 w 13"/>
                <a:gd name="T5" fmla="*/ 17 h 34"/>
                <a:gd name="T6" fmla="*/ 7 w 13"/>
                <a:gd name="T7" fmla="*/ 17 h 34"/>
                <a:gd name="T8" fmla="*/ 7 w 13"/>
                <a:gd name="T9" fmla="*/ 5 h 34"/>
                <a:gd name="T10" fmla="*/ 7 w 13"/>
                <a:gd name="T11" fmla="*/ 5 h 34"/>
                <a:gd name="T12" fmla="*/ 7 w 13"/>
                <a:gd name="T13" fmla="*/ 5 h 34"/>
                <a:gd name="T14" fmla="*/ 6 w 13"/>
                <a:gd name="T15" fmla="*/ 2 h 34"/>
                <a:gd name="T16" fmla="*/ 3 w 13"/>
                <a:gd name="T17" fmla="*/ 0 h 34"/>
                <a:gd name="T18" fmla="*/ 1 w 13"/>
                <a:gd name="T19" fmla="*/ 2 h 34"/>
                <a:gd name="T20" fmla="*/ 0 w 13"/>
                <a:gd name="T21" fmla="*/ 5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4">
                  <a:moveTo>
                    <a:pt x="0" y="9"/>
                  </a:moveTo>
                  <a:lnTo>
                    <a:pt x="0" y="9"/>
                  </a:lnTo>
                  <a:lnTo>
                    <a:pt x="0" y="34"/>
                  </a:lnTo>
                  <a:lnTo>
                    <a:pt x="13" y="34"/>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18" name="Freeform 1533"/>
            <p:cNvSpPr>
              <a:spLocks/>
            </p:cNvSpPr>
            <p:nvPr/>
          </p:nvSpPr>
          <p:spPr bwMode="auto">
            <a:xfrm>
              <a:off x="3849" y="1693"/>
              <a:ext cx="7" cy="19"/>
            </a:xfrm>
            <a:custGeom>
              <a:avLst/>
              <a:gdLst>
                <a:gd name="T0" fmla="*/ 0 w 13"/>
                <a:gd name="T1" fmla="*/ 5 h 36"/>
                <a:gd name="T2" fmla="*/ 0 w 13"/>
                <a:gd name="T3" fmla="*/ 5 h 36"/>
                <a:gd name="T4" fmla="*/ 0 w 13"/>
                <a:gd name="T5" fmla="*/ 19 h 36"/>
                <a:gd name="T6" fmla="*/ 7 w 13"/>
                <a:gd name="T7" fmla="*/ 19 h 36"/>
                <a:gd name="T8" fmla="*/ 7 w 13"/>
                <a:gd name="T9" fmla="*/ 5 h 36"/>
                <a:gd name="T10" fmla="*/ 7 w 13"/>
                <a:gd name="T11" fmla="*/ 5 h 36"/>
                <a:gd name="T12" fmla="*/ 7 w 13"/>
                <a:gd name="T13" fmla="*/ 5 h 36"/>
                <a:gd name="T14" fmla="*/ 6 w 13"/>
                <a:gd name="T15" fmla="*/ 2 h 36"/>
                <a:gd name="T16" fmla="*/ 3 w 13"/>
                <a:gd name="T17" fmla="*/ 0 h 36"/>
                <a:gd name="T18" fmla="*/ 1 w 13"/>
                <a:gd name="T19" fmla="*/ 2 h 36"/>
                <a:gd name="T20" fmla="*/ 0 w 13"/>
                <a:gd name="T21" fmla="*/ 5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6">
                  <a:moveTo>
                    <a:pt x="0" y="9"/>
                  </a:moveTo>
                  <a:lnTo>
                    <a:pt x="0" y="9"/>
                  </a:lnTo>
                  <a:lnTo>
                    <a:pt x="0" y="36"/>
                  </a:lnTo>
                  <a:lnTo>
                    <a:pt x="13" y="36"/>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19" name="Freeform 1534"/>
            <p:cNvSpPr>
              <a:spLocks/>
            </p:cNvSpPr>
            <p:nvPr/>
          </p:nvSpPr>
          <p:spPr bwMode="auto">
            <a:xfrm>
              <a:off x="3849" y="1681"/>
              <a:ext cx="7" cy="17"/>
            </a:xfrm>
            <a:custGeom>
              <a:avLst/>
              <a:gdLst>
                <a:gd name="T0" fmla="*/ 0 w 13"/>
                <a:gd name="T1" fmla="*/ 5 h 34"/>
                <a:gd name="T2" fmla="*/ 0 w 13"/>
                <a:gd name="T3" fmla="*/ 5 h 34"/>
                <a:gd name="T4" fmla="*/ 0 w 13"/>
                <a:gd name="T5" fmla="*/ 17 h 34"/>
                <a:gd name="T6" fmla="*/ 7 w 13"/>
                <a:gd name="T7" fmla="*/ 17 h 34"/>
                <a:gd name="T8" fmla="*/ 7 w 13"/>
                <a:gd name="T9" fmla="*/ 5 h 34"/>
                <a:gd name="T10" fmla="*/ 7 w 13"/>
                <a:gd name="T11" fmla="*/ 5 h 34"/>
                <a:gd name="T12" fmla="*/ 7 w 13"/>
                <a:gd name="T13" fmla="*/ 5 h 34"/>
                <a:gd name="T14" fmla="*/ 6 w 13"/>
                <a:gd name="T15" fmla="*/ 2 h 34"/>
                <a:gd name="T16" fmla="*/ 3 w 13"/>
                <a:gd name="T17" fmla="*/ 0 h 34"/>
                <a:gd name="T18" fmla="*/ 1 w 13"/>
                <a:gd name="T19" fmla="*/ 2 h 34"/>
                <a:gd name="T20" fmla="*/ 0 w 13"/>
                <a:gd name="T21" fmla="*/ 5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4">
                  <a:moveTo>
                    <a:pt x="0" y="9"/>
                  </a:moveTo>
                  <a:lnTo>
                    <a:pt x="0" y="9"/>
                  </a:lnTo>
                  <a:lnTo>
                    <a:pt x="0" y="34"/>
                  </a:lnTo>
                  <a:lnTo>
                    <a:pt x="13" y="34"/>
                  </a:lnTo>
                  <a:lnTo>
                    <a:pt x="13" y="9"/>
                  </a:lnTo>
                  <a:lnTo>
                    <a:pt x="11" y="3"/>
                  </a:lnTo>
                  <a:lnTo>
                    <a:pt x="6" y="0"/>
                  </a:lnTo>
                  <a:lnTo>
                    <a:pt x="1"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20" name="Freeform 1535"/>
            <p:cNvSpPr>
              <a:spLocks/>
            </p:cNvSpPr>
            <p:nvPr/>
          </p:nvSpPr>
          <p:spPr bwMode="auto">
            <a:xfrm>
              <a:off x="3849" y="1667"/>
              <a:ext cx="7" cy="18"/>
            </a:xfrm>
            <a:custGeom>
              <a:avLst/>
              <a:gdLst>
                <a:gd name="T0" fmla="*/ 0 w 13"/>
                <a:gd name="T1" fmla="*/ 5 h 36"/>
                <a:gd name="T2" fmla="*/ 0 w 13"/>
                <a:gd name="T3" fmla="*/ 5 h 36"/>
                <a:gd name="T4" fmla="*/ 0 w 13"/>
                <a:gd name="T5" fmla="*/ 18 h 36"/>
                <a:gd name="T6" fmla="*/ 7 w 13"/>
                <a:gd name="T7" fmla="*/ 18 h 36"/>
                <a:gd name="T8" fmla="*/ 7 w 13"/>
                <a:gd name="T9" fmla="*/ 5 h 36"/>
                <a:gd name="T10" fmla="*/ 7 w 13"/>
                <a:gd name="T11" fmla="*/ 5 h 36"/>
                <a:gd name="T12" fmla="*/ 7 w 13"/>
                <a:gd name="T13" fmla="*/ 5 h 36"/>
                <a:gd name="T14" fmla="*/ 6 w 13"/>
                <a:gd name="T15" fmla="*/ 2 h 36"/>
                <a:gd name="T16" fmla="*/ 3 w 13"/>
                <a:gd name="T17" fmla="*/ 0 h 36"/>
                <a:gd name="T18" fmla="*/ 1 w 13"/>
                <a:gd name="T19" fmla="*/ 2 h 36"/>
                <a:gd name="T20" fmla="*/ 0 w 13"/>
                <a:gd name="T21" fmla="*/ 5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6">
                  <a:moveTo>
                    <a:pt x="0" y="9"/>
                  </a:moveTo>
                  <a:lnTo>
                    <a:pt x="0" y="9"/>
                  </a:lnTo>
                  <a:lnTo>
                    <a:pt x="0" y="36"/>
                  </a:lnTo>
                  <a:lnTo>
                    <a:pt x="13" y="36"/>
                  </a:lnTo>
                  <a:lnTo>
                    <a:pt x="13" y="9"/>
                  </a:lnTo>
                  <a:lnTo>
                    <a:pt x="11" y="3"/>
                  </a:lnTo>
                  <a:lnTo>
                    <a:pt x="6" y="0"/>
                  </a:lnTo>
                  <a:lnTo>
                    <a:pt x="1"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21" name="Freeform 1536"/>
            <p:cNvSpPr>
              <a:spLocks/>
            </p:cNvSpPr>
            <p:nvPr/>
          </p:nvSpPr>
          <p:spPr bwMode="auto">
            <a:xfrm>
              <a:off x="3849" y="1655"/>
              <a:ext cx="7" cy="17"/>
            </a:xfrm>
            <a:custGeom>
              <a:avLst/>
              <a:gdLst>
                <a:gd name="T0" fmla="*/ 0 w 13"/>
                <a:gd name="T1" fmla="*/ 4 h 35"/>
                <a:gd name="T2" fmla="*/ 0 w 13"/>
                <a:gd name="T3" fmla="*/ 4 h 35"/>
                <a:gd name="T4" fmla="*/ 0 w 13"/>
                <a:gd name="T5" fmla="*/ 17 h 35"/>
                <a:gd name="T6" fmla="*/ 7 w 13"/>
                <a:gd name="T7" fmla="*/ 17 h 35"/>
                <a:gd name="T8" fmla="*/ 7 w 13"/>
                <a:gd name="T9" fmla="*/ 4 h 35"/>
                <a:gd name="T10" fmla="*/ 7 w 13"/>
                <a:gd name="T11" fmla="*/ 4 h 35"/>
                <a:gd name="T12" fmla="*/ 7 w 13"/>
                <a:gd name="T13" fmla="*/ 4 h 35"/>
                <a:gd name="T14" fmla="*/ 6 w 13"/>
                <a:gd name="T15" fmla="*/ 2 h 35"/>
                <a:gd name="T16" fmla="*/ 3 w 13"/>
                <a:gd name="T17" fmla="*/ 0 h 35"/>
                <a:gd name="T18" fmla="*/ 1 w 13"/>
                <a:gd name="T19" fmla="*/ 2 h 35"/>
                <a:gd name="T20" fmla="*/ 0 w 13"/>
                <a:gd name="T21" fmla="*/ 4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5">
                  <a:moveTo>
                    <a:pt x="0" y="9"/>
                  </a:moveTo>
                  <a:lnTo>
                    <a:pt x="0" y="9"/>
                  </a:lnTo>
                  <a:lnTo>
                    <a:pt x="0" y="35"/>
                  </a:lnTo>
                  <a:lnTo>
                    <a:pt x="13" y="35"/>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22" name="Freeform 1537"/>
            <p:cNvSpPr>
              <a:spLocks/>
            </p:cNvSpPr>
            <p:nvPr/>
          </p:nvSpPr>
          <p:spPr bwMode="auto">
            <a:xfrm>
              <a:off x="3849" y="1641"/>
              <a:ext cx="7" cy="18"/>
            </a:xfrm>
            <a:custGeom>
              <a:avLst/>
              <a:gdLst>
                <a:gd name="T0" fmla="*/ 0 w 13"/>
                <a:gd name="T1" fmla="*/ 5 h 36"/>
                <a:gd name="T2" fmla="*/ 0 w 13"/>
                <a:gd name="T3" fmla="*/ 5 h 36"/>
                <a:gd name="T4" fmla="*/ 0 w 13"/>
                <a:gd name="T5" fmla="*/ 18 h 36"/>
                <a:gd name="T6" fmla="*/ 7 w 13"/>
                <a:gd name="T7" fmla="*/ 18 h 36"/>
                <a:gd name="T8" fmla="*/ 7 w 13"/>
                <a:gd name="T9" fmla="*/ 5 h 36"/>
                <a:gd name="T10" fmla="*/ 7 w 13"/>
                <a:gd name="T11" fmla="*/ 5 h 36"/>
                <a:gd name="T12" fmla="*/ 7 w 13"/>
                <a:gd name="T13" fmla="*/ 5 h 36"/>
                <a:gd name="T14" fmla="*/ 6 w 13"/>
                <a:gd name="T15" fmla="*/ 2 h 36"/>
                <a:gd name="T16" fmla="*/ 3 w 13"/>
                <a:gd name="T17" fmla="*/ 0 h 36"/>
                <a:gd name="T18" fmla="*/ 1 w 13"/>
                <a:gd name="T19" fmla="*/ 2 h 36"/>
                <a:gd name="T20" fmla="*/ 0 w 13"/>
                <a:gd name="T21" fmla="*/ 5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6">
                  <a:moveTo>
                    <a:pt x="0" y="9"/>
                  </a:moveTo>
                  <a:lnTo>
                    <a:pt x="0" y="9"/>
                  </a:lnTo>
                  <a:lnTo>
                    <a:pt x="0" y="36"/>
                  </a:lnTo>
                  <a:lnTo>
                    <a:pt x="13" y="36"/>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23" name="Freeform 1538"/>
            <p:cNvSpPr>
              <a:spLocks/>
            </p:cNvSpPr>
            <p:nvPr/>
          </p:nvSpPr>
          <p:spPr bwMode="auto">
            <a:xfrm>
              <a:off x="3849" y="1628"/>
              <a:ext cx="7" cy="18"/>
            </a:xfrm>
            <a:custGeom>
              <a:avLst/>
              <a:gdLst>
                <a:gd name="T0" fmla="*/ 0 w 13"/>
                <a:gd name="T1" fmla="*/ 5 h 34"/>
                <a:gd name="T2" fmla="*/ 0 w 13"/>
                <a:gd name="T3" fmla="*/ 5 h 34"/>
                <a:gd name="T4" fmla="*/ 0 w 13"/>
                <a:gd name="T5" fmla="*/ 18 h 34"/>
                <a:gd name="T6" fmla="*/ 7 w 13"/>
                <a:gd name="T7" fmla="*/ 18 h 34"/>
                <a:gd name="T8" fmla="*/ 7 w 13"/>
                <a:gd name="T9" fmla="*/ 5 h 34"/>
                <a:gd name="T10" fmla="*/ 7 w 13"/>
                <a:gd name="T11" fmla="*/ 5 h 34"/>
                <a:gd name="T12" fmla="*/ 7 w 13"/>
                <a:gd name="T13" fmla="*/ 5 h 34"/>
                <a:gd name="T14" fmla="*/ 6 w 13"/>
                <a:gd name="T15" fmla="*/ 2 h 34"/>
                <a:gd name="T16" fmla="*/ 3 w 13"/>
                <a:gd name="T17" fmla="*/ 0 h 34"/>
                <a:gd name="T18" fmla="*/ 1 w 13"/>
                <a:gd name="T19" fmla="*/ 2 h 34"/>
                <a:gd name="T20" fmla="*/ 0 w 13"/>
                <a:gd name="T21" fmla="*/ 5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4">
                  <a:moveTo>
                    <a:pt x="0" y="9"/>
                  </a:moveTo>
                  <a:lnTo>
                    <a:pt x="0" y="9"/>
                  </a:lnTo>
                  <a:lnTo>
                    <a:pt x="0" y="34"/>
                  </a:lnTo>
                  <a:lnTo>
                    <a:pt x="13" y="34"/>
                  </a:lnTo>
                  <a:lnTo>
                    <a:pt x="13" y="9"/>
                  </a:lnTo>
                  <a:lnTo>
                    <a:pt x="11" y="3"/>
                  </a:lnTo>
                  <a:lnTo>
                    <a:pt x="6" y="0"/>
                  </a:lnTo>
                  <a:lnTo>
                    <a:pt x="1"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24" name="Freeform 1539"/>
            <p:cNvSpPr>
              <a:spLocks/>
            </p:cNvSpPr>
            <p:nvPr/>
          </p:nvSpPr>
          <p:spPr bwMode="auto">
            <a:xfrm>
              <a:off x="3849" y="1615"/>
              <a:ext cx="7" cy="18"/>
            </a:xfrm>
            <a:custGeom>
              <a:avLst/>
              <a:gdLst>
                <a:gd name="T0" fmla="*/ 0 w 13"/>
                <a:gd name="T1" fmla="*/ 5 h 36"/>
                <a:gd name="T2" fmla="*/ 0 w 13"/>
                <a:gd name="T3" fmla="*/ 5 h 36"/>
                <a:gd name="T4" fmla="*/ 0 w 13"/>
                <a:gd name="T5" fmla="*/ 18 h 36"/>
                <a:gd name="T6" fmla="*/ 7 w 13"/>
                <a:gd name="T7" fmla="*/ 18 h 36"/>
                <a:gd name="T8" fmla="*/ 7 w 13"/>
                <a:gd name="T9" fmla="*/ 5 h 36"/>
                <a:gd name="T10" fmla="*/ 7 w 13"/>
                <a:gd name="T11" fmla="*/ 5 h 36"/>
                <a:gd name="T12" fmla="*/ 7 w 13"/>
                <a:gd name="T13" fmla="*/ 5 h 36"/>
                <a:gd name="T14" fmla="*/ 6 w 13"/>
                <a:gd name="T15" fmla="*/ 2 h 36"/>
                <a:gd name="T16" fmla="*/ 3 w 13"/>
                <a:gd name="T17" fmla="*/ 0 h 36"/>
                <a:gd name="T18" fmla="*/ 1 w 13"/>
                <a:gd name="T19" fmla="*/ 2 h 36"/>
                <a:gd name="T20" fmla="*/ 0 w 13"/>
                <a:gd name="T21" fmla="*/ 5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6">
                  <a:moveTo>
                    <a:pt x="0" y="9"/>
                  </a:moveTo>
                  <a:lnTo>
                    <a:pt x="0" y="9"/>
                  </a:lnTo>
                  <a:lnTo>
                    <a:pt x="0" y="36"/>
                  </a:lnTo>
                  <a:lnTo>
                    <a:pt x="13" y="36"/>
                  </a:lnTo>
                  <a:lnTo>
                    <a:pt x="13" y="9"/>
                  </a:lnTo>
                  <a:lnTo>
                    <a:pt x="11" y="3"/>
                  </a:lnTo>
                  <a:lnTo>
                    <a:pt x="6" y="0"/>
                  </a:lnTo>
                  <a:lnTo>
                    <a:pt x="1"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25" name="Freeform 1540"/>
            <p:cNvSpPr>
              <a:spLocks/>
            </p:cNvSpPr>
            <p:nvPr/>
          </p:nvSpPr>
          <p:spPr bwMode="auto">
            <a:xfrm>
              <a:off x="3849" y="1602"/>
              <a:ext cx="7" cy="17"/>
            </a:xfrm>
            <a:custGeom>
              <a:avLst/>
              <a:gdLst>
                <a:gd name="T0" fmla="*/ 0 w 13"/>
                <a:gd name="T1" fmla="*/ 4 h 35"/>
                <a:gd name="T2" fmla="*/ 0 w 13"/>
                <a:gd name="T3" fmla="*/ 4 h 35"/>
                <a:gd name="T4" fmla="*/ 0 w 13"/>
                <a:gd name="T5" fmla="*/ 17 h 35"/>
                <a:gd name="T6" fmla="*/ 7 w 13"/>
                <a:gd name="T7" fmla="*/ 17 h 35"/>
                <a:gd name="T8" fmla="*/ 7 w 13"/>
                <a:gd name="T9" fmla="*/ 4 h 35"/>
                <a:gd name="T10" fmla="*/ 7 w 13"/>
                <a:gd name="T11" fmla="*/ 4 h 35"/>
                <a:gd name="T12" fmla="*/ 7 w 13"/>
                <a:gd name="T13" fmla="*/ 4 h 35"/>
                <a:gd name="T14" fmla="*/ 6 w 13"/>
                <a:gd name="T15" fmla="*/ 2 h 35"/>
                <a:gd name="T16" fmla="*/ 3 w 13"/>
                <a:gd name="T17" fmla="*/ 0 h 35"/>
                <a:gd name="T18" fmla="*/ 1 w 13"/>
                <a:gd name="T19" fmla="*/ 2 h 35"/>
                <a:gd name="T20" fmla="*/ 0 w 13"/>
                <a:gd name="T21" fmla="*/ 4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5">
                  <a:moveTo>
                    <a:pt x="0" y="9"/>
                  </a:moveTo>
                  <a:lnTo>
                    <a:pt x="0" y="9"/>
                  </a:lnTo>
                  <a:lnTo>
                    <a:pt x="0" y="35"/>
                  </a:lnTo>
                  <a:lnTo>
                    <a:pt x="13" y="35"/>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26" name="Freeform 1541"/>
            <p:cNvSpPr>
              <a:spLocks/>
            </p:cNvSpPr>
            <p:nvPr/>
          </p:nvSpPr>
          <p:spPr bwMode="auto">
            <a:xfrm>
              <a:off x="3849" y="1589"/>
              <a:ext cx="7" cy="18"/>
            </a:xfrm>
            <a:custGeom>
              <a:avLst/>
              <a:gdLst>
                <a:gd name="T0" fmla="*/ 0 w 13"/>
                <a:gd name="T1" fmla="*/ 5 h 36"/>
                <a:gd name="T2" fmla="*/ 0 w 13"/>
                <a:gd name="T3" fmla="*/ 5 h 36"/>
                <a:gd name="T4" fmla="*/ 0 w 13"/>
                <a:gd name="T5" fmla="*/ 18 h 36"/>
                <a:gd name="T6" fmla="*/ 7 w 13"/>
                <a:gd name="T7" fmla="*/ 18 h 36"/>
                <a:gd name="T8" fmla="*/ 7 w 13"/>
                <a:gd name="T9" fmla="*/ 5 h 36"/>
                <a:gd name="T10" fmla="*/ 7 w 13"/>
                <a:gd name="T11" fmla="*/ 5 h 36"/>
                <a:gd name="T12" fmla="*/ 7 w 13"/>
                <a:gd name="T13" fmla="*/ 5 h 36"/>
                <a:gd name="T14" fmla="*/ 6 w 13"/>
                <a:gd name="T15" fmla="*/ 2 h 36"/>
                <a:gd name="T16" fmla="*/ 3 w 13"/>
                <a:gd name="T17" fmla="*/ 0 h 36"/>
                <a:gd name="T18" fmla="*/ 1 w 13"/>
                <a:gd name="T19" fmla="*/ 2 h 36"/>
                <a:gd name="T20" fmla="*/ 0 w 13"/>
                <a:gd name="T21" fmla="*/ 5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6">
                  <a:moveTo>
                    <a:pt x="0" y="9"/>
                  </a:moveTo>
                  <a:lnTo>
                    <a:pt x="0" y="9"/>
                  </a:lnTo>
                  <a:lnTo>
                    <a:pt x="0" y="36"/>
                  </a:lnTo>
                  <a:lnTo>
                    <a:pt x="13" y="36"/>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27" name="Freeform 1542"/>
            <p:cNvSpPr>
              <a:spLocks/>
            </p:cNvSpPr>
            <p:nvPr/>
          </p:nvSpPr>
          <p:spPr bwMode="auto">
            <a:xfrm>
              <a:off x="3849" y="1576"/>
              <a:ext cx="7" cy="17"/>
            </a:xfrm>
            <a:custGeom>
              <a:avLst/>
              <a:gdLst>
                <a:gd name="T0" fmla="*/ 0 w 13"/>
                <a:gd name="T1" fmla="*/ 5 h 34"/>
                <a:gd name="T2" fmla="*/ 0 w 13"/>
                <a:gd name="T3" fmla="*/ 5 h 34"/>
                <a:gd name="T4" fmla="*/ 0 w 13"/>
                <a:gd name="T5" fmla="*/ 17 h 34"/>
                <a:gd name="T6" fmla="*/ 7 w 13"/>
                <a:gd name="T7" fmla="*/ 17 h 34"/>
                <a:gd name="T8" fmla="*/ 7 w 13"/>
                <a:gd name="T9" fmla="*/ 5 h 34"/>
                <a:gd name="T10" fmla="*/ 7 w 13"/>
                <a:gd name="T11" fmla="*/ 5 h 34"/>
                <a:gd name="T12" fmla="*/ 7 w 13"/>
                <a:gd name="T13" fmla="*/ 5 h 34"/>
                <a:gd name="T14" fmla="*/ 6 w 13"/>
                <a:gd name="T15" fmla="*/ 2 h 34"/>
                <a:gd name="T16" fmla="*/ 3 w 13"/>
                <a:gd name="T17" fmla="*/ 0 h 34"/>
                <a:gd name="T18" fmla="*/ 1 w 13"/>
                <a:gd name="T19" fmla="*/ 2 h 34"/>
                <a:gd name="T20" fmla="*/ 0 w 13"/>
                <a:gd name="T21" fmla="*/ 5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4">
                  <a:moveTo>
                    <a:pt x="0" y="9"/>
                  </a:moveTo>
                  <a:lnTo>
                    <a:pt x="0" y="9"/>
                  </a:lnTo>
                  <a:lnTo>
                    <a:pt x="0" y="34"/>
                  </a:lnTo>
                  <a:lnTo>
                    <a:pt x="13" y="34"/>
                  </a:lnTo>
                  <a:lnTo>
                    <a:pt x="13" y="9"/>
                  </a:lnTo>
                  <a:lnTo>
                    <a:pt x="11" y="3"/>
                  </a:lnTo>
                  <a:lnTo>
                    <a:pt x="6" y="0"/>
                  </a:lnTo>
                  <a:lnTo>
                    <a:pt x="1"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28" name="Freeform 1543"/>
            <p:cNvSpPr>
              <a:spLocks/>
            </p:cNvSpPr>
            <p:nvPr/>
          </p:nvSpPr>
          <p:spPr bwMode="auto">
            <a:xfrm>
              <a:off x="3849" y="1562"/>
              <a:ext cx="7" cy="18"/>
            </a:xfrm>
            <a:custGeom>
              <a:avLst/>
              <a:gdLst>
                <a:gd name="T0" fmla="*/ 0 w 13"/>
                <a:gd name="T1" fmla="*/ 5 h 36"/>
                <a:gd name="T2" fmla="*/ 0 w 13"/>
                <a:gd name="T3" fmla="*/ 5 h 36"/>
                <a:gd name="T4" fmla="*/ 0 w 13"/>
                <a:gd name="T5" fmla="*/ 18 h 36"/>
                <a:gd name="T6" fmla="*/ 7 w 13"/>
                <a:gd name="T7" fmla="*/ 18 h 36"/>
                <a:gd name="T8" fmla="*/ 7 w 13"/>
                <a:gd name="T9" fmla="*/ 5 h 36"/>
                <a:gd name="T10" fmla="*/ 7 w 13"/>
                <a:gd name="T11" fmla="*/ 5 h 36"/>
                <a:gd name="T12" fmla="*/ 7 w 13"/>
                <a:gd name="T13" fmla="*/ 5 h 36"/>
                <a:gd name="T14" fmla="*/ 6 w 13"/>
                <a:gd name="T15" fmla="*/ 2 h 36"/>
                <a:gd name="T16" fmla="*/ 3 w 13"/>
                <a:gd name="T17" fmla="*/ 0 h 36"/>
                <a:gd name="T18" fmla="*/ 1 w 13"/>
                <a:gd name="T19" fmla="*/ 2 h 36"/>
                <a:gd name="T20" fmla="*/ 0 w 13"/>
                <a:gd name="T21" fmla="*/ 5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6">
                  <a:moveTo>
                    <a:pt x="0" y="9"/>
                  </a:moveTo>
                  <a:lnTo>
                    <a:pt x="0" y="9"/>
                  </a:lnTo>
                  <a:lnTo>
                    <a:pt x="0" y="36"/>
                  </a:lnTo>
                  <a:lnTo>
                    <a:pt x="13" y="36"/>
                  </a:lnTo>
                  <a:lnTo>
                    <a:pt x="13" y="9"/>
                  </a:lnTo>
                  <a:lnTo>
                    <a:pt x="11" y="3"/>
                  </a:lnTo>
                  <a:lnTo>
                    <a:pt x="6" y="0"/>
                  </a:lnTo>
                  <a:lnTo>
                    <a:pt x="1"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29" name="Freeform 1544"/>
            <p:cNvSpPr>
              <a:spLocks/>
            </p:cNvSpPr>
            <p:nvPr/>
          </p:nvSpPr>
          <p:spPr bwMode="auto">
            <a:xfrm>
              <a:off x="3849" y="1550"/>
              <a:ext cx="7" cy="17"/>
            </a:xfrm>
            <a:custGeom>
              <a:avLst/>
              <a:gdLst>
                <a:gd name="T0" fmla="*/ 0 w 13"/>
                <a:gd name="T1" fmla="*/ 4 h 35"/>
                <a:gd name="T2" fmla="*/ 0 w 13"/>
                <a:gd name="T3" fmla="*/ 4 h 35"/>
                <a:gd name="T4" fmla="*/ 0 w 13"/>
                <a:gd name="T5" fmla="*/ 17 h 35"/>
                <a:gd name="T6" fmla="*/ 7 w 13"/>
                <a:gd name="T7" fmla="*/ 17 h 35"/>
                <a:gd name="T8" fmla="*/ 7 w 13"/>
                <a:gd name="T9" fmla="*/ 4 h 35"/>
                <a:gd name="T10" fmla="*/ 7 w 13"/>
                <a:gd name="T11" fmla="*/ 4 h 35"/>
                <a:gd name="T12" fmla="*/ 7 w 13"/>
                <a:gd name="T13" fmla="*/ 4 h 35"/>
                <a:gd name="T14" fmla="*/ 6 w 13"/>
                <a:gd name="T15" fmla="*/ 2 h 35"/>
                <a:gd name="T16" fmla="*/ 3 w 13"/>
                <a:gd name="T17" fmla="*/ 0 h 35"/>
                <a:gd name="T18" fmla="*/ 1 w 13"/>
                <a:gd name="T19" fmla="*/ 2 h 35"/>
                <a:gd name="T20" fmla="*/ 0 w 13"/>
                <a:gd name="T21" fmla="*/ 4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5">
                  <a:moveTo>
                    <a:pt x="0" y="9"/>
                  </a:moveTo>
                  <a:lnTo>
                    <a:pt x="0" y="9"/>
                  </a:lnTo>
                  <a:lnTo>
                    <a:pt x="0" y="35"/>
                  </a:lnTo>
                  <a:lnTo>
                    <a:pt x="13" y="35"/>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30" name="Freeform 1545"/>
            <p:cNvSpPr>
              <a:spLocks/>
            </p:cNvSpPr>
            <p:nvPr/>
          </p:nvSpPr>
          <p:spPr bwMode="auto">
            <a:xfrm>
              <a:off x="3849" y="1536"/>
              <a:ext cx="7" cy="18"/>
            </a:xfrm>
            <a:custGeom>
              <a:avLst/>
              <a:gdLst>
                <a:gd name="T0" fmla="*/ 0 w 13"/>
                <a:gd name="T1" fmla="*/ 5 h 36"/>
                <a:gd name="T2" fmla="*/ 0 w 13"/>
                <a:gd name="T3" fmla="*/ 5 h 36"/>
                <a:gd name="T4" fmla="*/ 0 w 13"/>
                <a:gd name="T5" fmla="*/ 18 h 36"/>
                <a:gd name="T6" fmla="*/ 7 w 13"/>
                <a:gd name="T7" fmla="*/ 18 h 36"/>
                <a:gd name="T8" fmla="*/ 7 w 13"/>
                <a:gd name="T9" fmla="*/ 5 h 36"/>
                <a:gd name="T10" fmla="*/ 7 w 13"/>
                <a:gd name="T11" fmla="*/ 5 h 36"/>
                <a:gd name="T12" fmla="*/ 7 w 13"/>
                <a:gd name="T13" fmla="*/ 5 h 36"/>
                <a:gd name="T14" fmla="*/ 6 w 13"/>
                <a:gd name="T15" fmla="*/ 2 h 36"/>
                <a:gd name="T16" fmla="*/ 3 w 13"/>
                <a:gd name="T17" fmla="*/ 0 h 36"/>
                <a:gd name="T18" fmla="*/ 1 w 13"/>
                <a:gd name="T19" fmla="*/ 2 h 36"/>
                <a:gd name="T20" fmla="*/ 0 w 13"/>
                <a:gd name="T21" fmla="*/ 5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6">
                  <a:moveTo>
                    <a:pt x="0" y="9"/>
                  </a:moveTo>
                  <a:lnTo>
                    <a:pt x="0" y="9"/>
                  </a:lnTo>
                  <a:lnTo>
                    <a:pt x="0" y="36"/>
                  </a:lnTo>
                  <a:lnTo>
                    <a:pt x="13" y="36"/>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31" name="Freeform 1546"/>
            <p:cNvSpPr>
              <a:spLocks/>
            </p:cNvSpPr>
            <p:nvPr/>
          </p:nvSpPr>
          <p:spPr bwMode="auto">
            <a:xfrm>
              <a:off x="3849" y="1523"/>
              <a:ext cx="7" cy="18"/>
            </a:xfrm>
            <a:custGeom>
              <a:avLst/>
              <a:gdLst>
                <a:gd name="T0" fmla="*/ 0 w 13"/>
                <a:gd name="T1" fmla="*/ 5 h 34"/>
                <a:gd name="T2" fmla="*/ 0 w 13"/>
                <a:gd name="T3" fmla="*/ 5 h 34"/>
                <a:gd name="T4" fmla="*/ 0 w 13"/>
                <a:gd name="T5" fmla="*/ 18 h 34"/>
                <a:gd name="T6" fmla="*/ 7 w 13"/>
                <a:gd name="T7" fmla="*/ 18 h 34"/>
                <a:gd name="T8" fmla="*/ 7 w 13"/>
                <a:gd name="T9" fmla="*/ 5 h 34"/>
                <a:gd name="T10" fmla="*/ 7 w 13"/>
                <a:gd name="T11" fmla="*/ 5 h 34"/>
                <a:gd name="T12" fmla="*/ 7 w 13"/>
                <a:gd name="T13" fmla="*/ 5 h 34"/>
                <a:gd name="T14" fmla="*/ 6 w 13"/>
                <a:gd name="T15" fmla="*/ 2 h 34"/>
                <a:gd name="T16" fmla="*/ 3 w 13"/>
                <a:gd name="T17" fmla="*/ 0 h 34"/>
                <a:gd name="T18" fmla="*/ 1 w 13"/>
                <a:gd name="T19" fmla="*/ 2 h 34"/>
                <a:gd name="T20" fmla="*/ 0 w 13"/>
                <a:gd name="T21" fmla="*/ 5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4">
                  <a:moveTo>
                    <a:pt x="0" y="9"/>
                  </a:moveTo>
                  <a:lnTo>
                    <a:pt x="0" y="9"/>
                  </a:lnTo>
                  <a:lnTo>
                    <a:pt x="0" y="34"/>
                  </a:lnTo>
                  <a:lnTo>
                    <a:pt x="13" y="34"/>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32" name="Freeform 1547"/>
            <p:cNvSpPr>
              <a:spLocks/>
            </p:cNvSpPr>
            <p:nvPr/>
          </p:nvSpPr>
          <p:spPr bwMode="auto">
            <a:xfrm>
              <a:off x="3849" y="1510"/>
              <a:ext cx="7" cy="18"/>
            </a:xfrm>
            <a:custGeom>
              <a:avLst/>
              <a:gdLst>
                <a:gd name="T0" fmla="*/ 0 w 13"/>
                <a:gd name="T1" fmla="*/ 5 h 36"/>
                <a:gd name="T2" fmla="*/ 0 w 13"/>
                <a:gd name="T3" fmla="*/ 5 h 36"/>
                <a:gd name="T4" fmla="*/ 0 w 13"/>
                <a:gd name="T5" fmla="*/ 18 h 36"/>
                <a:gd name="T6" fmla="*/ 7 w 13"/>
                <a:gd name="T7" fmla="*/ 18 h 36"/>
                <a:gd name="T8" fmla="*/ 7 w 13"/>
                <a:gd name="T9" fmla="*/ 5 h 36"/>
                <a:gd name="T10" fmla="*/ 7 w 13"/>
                <a:gd name="T11" fmla="*/ 5 h 36"/>
                <a:gd name="T12" fmla="*/ 7 w 13"/>
                <a:gd name="T13" fmla="*/ 5 h 36"/>
                <a:gd name="T14" fmla="*/ 6 w 13"/>
                <a:gd name="T15" fmla="*/ 2 h 36"/>
                <a:gd name="T16" fmla="*/ 3 w 13"/>
                <a:gd name="T17" fmla="*/ 0 h 36"/>
                <a:gd name="T18" fmla="*/ 1 w 13"/>
                <a:gd name="T19" fmla="*/ 2 h 36"/>
                <a:gd name="T20" fmla="*/ 0 w 13"/>
                <a:gd name="T21" fmla="*/ 5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6">
                  <a:moveTo>
                    <a:pt x="0" y="9"/>
                  </a:moveTo>
                  <a:lnTo>
                    <a:pt x="0" y="9"/>
                  </a:lnTo>
                  <a:lnTo>
                    <a:pt x="0" y="36"/>
                  </a:lnTo>
                  <a:lnTo>
                    <a:pt x="13" y="36"/>
                  </a:lnTo>
                  <a:lnTo>
                    <a:pt x="13" y="9"/>
                  </a:lnTo>
                  <a:lnTo>
                    <a:pt x="11" y="3"/>
                  </a:lnTo>
                  <a:lnTo>
                    <a:pt x="6" y="0"/>
                  </a:lnTo>
                  <a:lnTo>
                    <a:pt x="1"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33" name="Freeform 1548"/>
            <p:cNvSpPr>
              <a:spLocks/>
            </p:cNvSpPr>
            <p:nvPr/>
          </p:nvSpPr>
          <p:spPr bwMode="auto">
            <a:xfrm>
              <a:off x="3849" y="1496"/>
              <a:ext cx="7" cy="18"/>
            </a:xfrm>
            <a:custGeom>
              <a:avLst/>
              <a:gdLst>
                <a:gd name="T0" fmla="*/ 0 w 13"/>
                <a:gd name="T1" fmla="*/ 5 h 36"/>
                <a:gd name="T2" fmla="*/ 0 w 13"/>
                <a:gd name="T3" fmla="*/ 5 h 36"/>
                <a:gd name="T4" fmla="*/ 0 w 13"/>
                <a:gd name="T5" fmla="*/ 18 h 36"/>
                <a:gd name="T6" fmla="*/ 7 w 13"/>
                <a:gd name="T7" fmla="*/ 18 h 36"/>
                <a:gd name="T8" fmla="*/ 7 w 13"/>
                <a:gd name="T9" fmla="*/ 5 h 36"/>
                <a:gd name="T10" fmla="*/ 7 w 13"/>
                <a:gd name="T11" fmla="*/ 5 h 36"/>
                <a:gd name="T12" fmla="*/ 7 w 13"/>
                <a:gd name="T13" fmla="*/ 5 h 36"/>
                <a:gd name="T14" fmla="*/ 6 w 13"/>
                <a:gd name="T15" fmla="*/ 2 h 36"/>
                <a:gd name="T16" fmla="*/ 3 w 13"/>
                <a:gd name="T17" fmla="*/ 0 h 36"/>
                <a:gd name="T18" fmla="*/ 1 w 13"/>
                <a:gd name="T19" fmla="*/ 2 h 36"/>
                <a:gd name="T20" fmla="*/ 0 w 13"/>
                <a:gd name="T21" fmla="*/ 5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6">
                  <a:moveTo>
                    <a:pt x="0" y="9"/>
                  </a:moveTo>
                  <a:lnTo>
                    <a:pt x="0" y="9"/>
                  </a:lnTo>
                  <a:lnTo>
                    <a:pt x="0" y="36"/>
                  </a:lnTo>
                  <a:lnTo>
                    <a:pt x="13" y="36"/>
                  </a:lnTo>
                  <a:lnTo>
                    <a:pt x="13" y="9"/>
                  </a:lnTo>
                  <a:lnTo>
                    <a:pt x="11" y="3"/>
                  </a:lnTo>
                  <a:lnTo>
                    <a:pt x="6" y="0"/>
                  </a:lnTo>
                  <a:lnTo>
                    <a:pt x="1"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34" name="Freeform 1549"/>
            <p:cNvSpPr>
              <a:spLocks/>
            </p:cNvSpPr>
            <p:nvPr/>
          </p:nvSpPr>
          <p:spPr bwMode="auto">
            <a:xfrm>
              <a:off x="3849" y="1484"/>
              <a:ext cx="7" cy="17"/>
            </a:xfrm>
            <a:custGeom>
              <a:avLst/>
              <a:gdLst>
                <a:gd name="T0" fmla="*/ 0 w 13"/>
                <a:gd name="T1" fmla="*/ 4 h 35"/>
                <a:gd name="T2" fmla="*/ 0 w 13"/>
                <a:gd name="T3" fmla="*/ 4 h 35"/>
                <a:gd name="T4" fmla="*/ 0 w 13"/>
                <a:gd name="T5" fmla="*/ 17 h 35"/>
                <a:gd name="T6" fmla="*/ 7 w 13"/>
                <a:gd name="T7" fmla="*/ 17 h 35"/>
                <a:gd name="T8" fmla="*/ 7 w 13"/>
                <a:gd name="T9" fmla="*/ 4 h 35"/>
                <a:gd name="T10" fmla="*/ 7 w 13"/>
                <a:gd name="T11" fmla="*/ 4 h 35"/>
                <a:gd name="T12" fmla="*/ 7 w 13"/>
                <a:gd name="T13" fmla="*/ 4 h 35"/>
                <a:gd name="T14" fmla="*/ 6 w 13"/>
                <a:gd name="T15" fmla="*/ 2 h 35"/>
                <a:gd name="T16" fmla="*/ 3 w 13"/>
                <a:gd name="T17" fmla="*/ 0 h 35"/>
                <a:gd name="T18" fmla="*/ 1 w 13"/>
                <a:gd name="T19" fmla="*/ 2 h 35"/>
                <a:gd name="T20" fmla="*/ 0 w 13"/>
                <a:gd name="T21" fmla="*/ 4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5">
                  <a:moveTo>
                    <a:pt x="0" y="9"/>
                  </a:moveTo>
                  <a:lnTo>
                    <a:pt x="0" y="9"/>
                  </a:lnTo>
                  <a:lnTo>
                    <a:pt x="0" y="35"/>
                  </a:lnTo>
                  <a:lnTo>
                    <a:pt x="13" y="35"/>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35" name="Freeform 1550"/>
            <p:cNvSpPr>
              <a:spLocks/>
            </p:cNvSpPr>
            <p:nvPr/>
          </p:nvSpPr>
          <p:spPr bwMode="auto">
            <a:xfrm>
              <a:off x="3849" y="1470"/>
              <a:ext cx="7" cy="18"/>
            </a:xfrm>
            <a:custGeom>
              <a:avLst/>
              <a:gdLst>
                <a:gd name="T0" fmla="*/ 0 w 13"/>
                <a:gd name="T1" fmla="*/ 5 h 36"/>
                <a:gd name="T2" fmla="*/ 0 w 13"/>
                <a:gd name="T3" fmla="*/ 5 h 36"/>
                <a:gd name="T4" fmla="*/ 0 w 13"/>
                <a:gd name="T5" fmla="*/ 18 h 36"/>
                <a:gd name="T6" fmla="*/ 7 w 13"/>
                <a:gd name="T7" fmla="*/ 18 h 36"/>
                <a:gd name="T8" fmla="*/ 7 w 13"/>
                <a:gd name="T9" fmla="*/ 5 h 36"/>
                <a:gd name="T10" fmla="*/ 7 w 13"/>
                <a:gd name="T11" fmla="*/ 5 h 36"/>
                <a:gd name="T12" fmla="*/ 7 w 13"/>
                <a:gd name="T13" fmla="*/ 5 h 36"/>
                <a:gd name="T14" fmla="*/ 6 w 13"/>
                <a:gd name="T15" fmla="*/ 2 h 36"/>
                <a:gd name="T16" fmla="*/ 3 w 13"/>
                <a:gd name="T17" fmla="*/ 0 h 36"/>
                <a:gd name="T18" fmla="*/ 1 w 13"/>
                <a:gd name="T19" fmla="*/ 2 h 36"/>
                <a:gd name="T20" fmla="*/ 0 w 13"/>
                <a:gd name="T21" fmla="*/ 5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6">
                  <a:moveTo>
                    <a:pt x="0" y="9"/>
                  </a:moveTo>
                  <a:lnTo>
                    <a:pt x="0" y="9"/>
                  </a:lnTo>
                  <a:lnTo>
                    <a:pt x="0" y="36"/>
                  </a:lnTo>
                  <a:lnTo>
                    <a:pt x="13" y="36"/>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36" name="Freeform 1551"/>
            <p:cNvSpPr>
              <a:spLocks/>
            </p:cNvSpPr>
            <p:nvPr/>
          </p:nvSpPr>
          <p:spPr bwMode="auto">
            <a:xfrm>
              <a:off x="3849" y="1457"/>
              <a:ext cx="7" cy="18"/>
            </a:xfrm>
            <a:custGeom>
              <a:avLst/>
              <a:gdLst>
                <a:gd name="T0" fmla="*/ 0 w 13"/>
                <a:gd name="T1" fmla="*/ 5 h 34"/>
                <a:gd name="T2" fmla="*/ 0 w 13"/>
                <a:gd name="T3" fmla="*/ 5 h 34"/>
                <a:gd name="T4" fmla="*/ 0 w 13"/>
                <a:gd name="T5" fmla="*/ 18 h 34"/>
                <a:gd name="T6" fmla="*/ 7 w 13"/>
                <a:gd name="T7" fmla="*/ 18 h 34"/>
                <a:gd name="T8" fmla="*/ 7 w 13"/>
                <a:gd name="T9" fmla="*/ 5 h 34"/>
                <a:gd name="T10" fmla="*/ 7 w 13"/>
                <a:gd name="T11" fmla="*/ 5 h 34"/>
                <a:gd name="T12" fmla="*/ 7 w 13"/>
                <a:gd name="T13" fmla="*/ 5 h 34"/>
                <a:gd name="T14" fmla="*/ 6 w 13"/>
                <a:gd name="T15" fmla="*/ 2 h 34"/>
                <a:gd name="T16" fmla="*/ 3 w 13"/>
                <a:gd name="T17" fmla="*/ 0 h 34"/>
                <a:gd name="T18" fmla="*/ 1 w 13"/>
                <a:gd name="T19" fmla="*/ 2 h 34"/>
                <a:gd name="T20" fmla="*/ 0 w 13"/>
                <a:gd name="T21" fmla="*/ 5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4">
                  <a:moveTo>
                    <a:pt x="0" y="9"/>
                  </a:moveTo>
                  <a:lnTo>
                    <a:pt x="0" y="9"/>
                  </a:lnTo>
                  <a:lnTo>
                    <a:pt x="0" y="34"/>
                  </a:lnTo>
                  <a:lnTo>
                    <a:pt x="13" y="34"/>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37" name="Freeform 1552"/>
            <p:cNvSpPr>
              <a:spLocks/>
            </p:cNvSpPr>
            <p:nvPr/>
          </p:nvSpPr>
          <p:spPr bwMode="auto">
            <a:xfrm>
              <a:off x="3849" y="1444"/>
              <a:ext cx="7" cy="18"/>
            </a:xfrm>
            <a:custGeom>
              <a:avLst/>
              <a:gdLst>
                <a:gd name="T0" fmla="*/ 0 w 13"/>
                <a:gd name="T1" fmla="*/ 5 h 36"/>
                <a:gd name="T2" fmla="*/ 0 w 13"/>
                <a:gd name="T3" fmla="*/ 5 h 36"/>
                <a:gd name="T4" fmla="*/ 0 w 13"/>
                <a:gd name="T5" fmla="*/ 18 h 36"/>
                <a:gd name="T6" fmla="*/ 7 w 13"/>
                <a:gd name="T7" fmla="*/ 18 h 36"/>
                <a:gd name="T8" fmla="*/ 7 w 13"/>
                <a:gd name="T9" fmla="*/ 5 h 36"/>
                <a:gd name="T10" fmla="*/ 7 w 13"/>
                <a:gd name="T11" fmla="*/ 5 h 36"/>
                <a:gd name="T12" fmla="*/ 7 w 13"/>
                <a:gd name="T13" fmla="*/ 5 h 36"/>
                <a:gd name="T14" fmla="*/ 6 w 13"/>
                <a:gd name="T15" fmla="*/ 2 h 36"/>
                <a:gd name="T16" fmla="*/ 3 w 13"/>
                <a:gd name="T17" fmla="*/ 0 h 36"/>
                <a:gd name="T18" fmla="*/ 1 w 13"/>
                <a:gd name="T19" fmla="*/ 2 h 36"/>
                <a:gd name="T20" fmla="*/ 0 w 13"/>
                <a:gd name="T21" fmla="*/ 5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6">
                  <a:moveTo>
                    <a:pt x="0" y="9"/>
                  </a:moveTo>
                  <a:lnTo>
                    <a:pt x="0" y="9"/>
                  </a:lnTo>
                  <a:lnTo>
                    <a:pt x="0" y="36"/>
                  </a:lnTo>
                  <a:lnTo>
                    <a:pt x="13" y="36"/>
                  </a:lnTo>
                  <a:lnTo>
                    <a:pt x="13" y="9"/>
                  </a:lnTo>
                  <a:lnTo>
                    <a:pt x="11" y="3"/>
                  </a:lnTo>
                  <a:lnTo>
                    <a:pt x="6" y="0"/>
                  </a:lnTo>
                  <a:lnTo>
                    <a:pt x="1"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38" name="Freeform 1553"/>
            <p:cNvSpPr>
              <a:spLocks/>
            </p:cNvSpPr>
            <p:nvPr/>
          </p:nvSpPr>
          <p:spPr bwMode="auto">
            <a:xfrm>
              <a:off x="3849" y="1431"/>
              <a:ext cx="7" cy="17"/>
            </a:xfrm>
            <a:custGeom>
              <a:avLst/>
              <a:gdLst>
                <a:gd name="T0" fmla="*/ 0 w 13"/>
                <a:gd name="T1" fmla="*/ 4 h 35"/>
                <a:gd name="T2" fmla="*/ 0 w 13"/>
                <a:gd name="T3" fmla="*/ 4 h 35"/>
                <a:gd name="T4" fmla="*/ 0 w 13"/>
                <a:gd name="T5" fmla="*/ 17 h 35"/>
                <a:gd name="T6" fmla="*/ 7 w 13"/>
                <a:gd name="T7" fmla="*/ 17 h 35"/>
                <a:gd name="T8" fmla="*/ 7 w 13"/>
                <a:gd name="T9" fmla="*/ 4 h 35"/>
                <a:gd name="T10" fmla="*/ 7 w 13"/>
                <a:gd name="T11" fmla="*/ 4 h 35"/>
                <a:gd name="T12" fmla="*/ 7 w 13"/>
                <a:gd name="T13" fmla="*/ 4 h 35"/>
                <a:gd name="T14" fmla="*/ 6 w 13"/>
                <a:gd name="T15" fmla="*/ 2 h 35"/>
                <a:gd name="T16" fmla="*/ 3 w 13"/>
                <a:gd name="T17" fmla="*/ 0 h 35"/>
                <a:gd name="T18" fmla="*/ 1 w 13"/>
                <a:gd name="T19" fmla="*/ 2 h 35"/>
                <a:gd name="T20" fmla="*/ 0 w 13"/>
                <a:gd name="T21" fmla="*/ 4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5">
                  <a:moveTo>
                    <a:pt x="0" y="9"/>
                  </a:moveTo>
                  <a:lnTo>
                    <a:pt x="0" y="9"/>
                  </a:lnTo>
                  <a:lnTo>
                    <a:pt x="0" y="35"/>
                  </a:lnTo>
                  <a:lnTo>
                    <a:pt x="13" y="35"/>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39" name="Freeform 1554"/>
            <p:cNvSpPr>
              <a:spLocks/>
            </p:cNvSpPr>
            <p:nvPr/>
          </p:nvSpPr>
          <p:spPr bwMode="auto">
            <a:xfrm>
              <a:off x="3849" y="1418"/>
              <a:ext cx="7" cy="18"/>
            </a:xfrm>
            <a:custGeom>
              <a:avLst/>
              <a:gdLst>
                <a:gd name="T0" fmla="*/ 0 w 13"/>
                <a:gd name="T1" fmla="*/ 5 h 36"/>
                <a:gd name="T2" fmla="*/ 0 w 13"/>
                <a:gd name="T3" fmla="*/ 5 h 36"/>
                <a:gd name="T4" fmla="*/ 0 w 13"/>
                <a:gd name="T5" fmla="*/ 18 h 36"/>
                <a:gd name="T6" fmla="*/ 7 w 13"/>
                <a:gd name="T7" fmla="*/ 18 h 36"/>
                <a:gd name="T8" fmla="*/ 7 w 13"/>
                <a:gd name="T9" fmla="*/ 5 h 36"/>
                <a:gd name="T10" fmla="*/ 7 w 13"/>
                <a:gd name="T11" fmla="*/ 5 h 36"/>
                <a:gd name="T12" fmla="*/ 7 w 13"/>
                <a:gd name="T13" fmla="*/ 5 h 36"/>
                <a:gd name="T14" fmla="*/ 6 w 13"/>
                <a:gd name="T15" fmla="*/ 2 h 36"/>
                <a:gd name="T16" fmla="*/ 3 w 13"/>
                <a:gd name="T17" fmla="*/ 0 h 36"/>
                <a:gd name="T18" fmla="*/ 1 w 13"/>
                <a:gd name="T19" fmla="*/ 2 h 36"/>
                <a:gd name="T20" fmla="*/ 0 w 13"/>
                <a:gd name="T21" fmla="*/ 5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6">
                  <a:moveTo>
                    <a:pt x="0" y="9"/>
                  </a:moveTo>
                  <a:lnTo>
                    <a:pt x="0" y="9"/>
                  </a:lnTo>
                  <a:lnTo>
                    <a:pt x="0" y="36"/>
                  </a:lnTo>
                  <a:lnTo>
                    <a:pt x="13" y="36"/>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40" name="Freeform 1555"/>
            <p:cNvSpPr>
              <a:spLocks/>
            </p:cNvSpPr>
            <p:nvPr/>
          </p:nvSpPr>
          <p:spPr bwMode="auto">
            <a:xfrm>
              <a:off x="3849" y="1405"/>
              <a:ext cx="7" cy="17"/>
            </a:xfrm>
            <a:custGeom>
              <a:avLst/>
              <a:gdLst>
                <a:gd name="T0" fmla="*/ 0 w 13"/>
                <a:gd name="T1" fmla="*/ 5 h 34"/>
                <a:gd name="T2" fmla="*/ 0 w 13"/>
                <a:gd name="T3" fmla="*/ 5 h 34"/>
                <a:gd name="T4" fmla="*/ 0 w 13"/>
                <a:gd name="T5" fmla="*/ 17 h 34"/>
                <a:gd name="T6" fmla="*/ 7 w 13"/>
                <a:gd name="T7" fmla="*/ 17 h 34"/>
                <a:gd name="T8" fmla="*/ 7 w 13"/>
                <a:gd name="T9" fmla="*/ 5 h 34"/>
                <a:gd name="T10" fmla="*/ 7 w 13"/>
                <a:gd name="T11" fmla="*/ 5 h 34"/>
                <a:gd name="T12" fmla="*/ 7 w 13"/>
                <a:gd name="T13" fmla="*/ 5 h 34"/>
                <a:gd name="T14" fmla="*/ 6 w 13"/>
                <a:gd name="T15" fmla="*/ 2 h 34"/>
                <a:gd name="T16" fmla="*/ 3 w 13"/>
                <a:gd name="T17" fmla="*/ 0 h 34"/>
                <a:gd name="T18" fmla="*/ 1 w 13"/>
                <a:gd name="T19" fmla="*/ 2 h 34"/>
                <a:gd name="T20" fmla="*/ 0 w 13"/>
                <a:gd name="T21" fmla="*/ 5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4">
                  <a:moveTo>
                    <a:pt x="0" y="9"/>
                  </a:moveTo>
                  <a:lnTo>
                    <a:pt x="0" y="9"/>
                  </a:lnTo>
                  <a:lnTo>
                    <a:pt x="0" y="34"/>
                  </a:lnTo>
                  <a:lnTo>
                    <a:pt x="13" y="34"/>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41" name="Freeform 1556"/>
            <p:cNvSpPr>
              <a:spLocks/>
            </p:cNvSpPr>
            <p:nvPr/>
          </p:nvSpPr>
          <p:spPr bwMode="auto">
            <a:xfrm>
              <a:off x="3849" y="1391"/>
              <a:ext cx="7" cy="19"/>
            </a:xfrm>
            <a:custGeom>
              <a:avLst/>
              <a:gdLst>
                <a:gd name="T0" fmla="*/ 0 w 13"/>
                <a:gd name="T1" fmla="*/ 5 h 36"/>
                <a:gd name="T2" fmla="*/ 0 w 13"/>
                <a:gd name="T3" fmla="*/ 5 h 36"/>
                <a:gd name="T4" fmla="*/ 0 w 13"/>
                <a:gd name="T5" fmla="*/ 19 h 36"/>
                <a:gd name="T6" fmla="*/ 7 w 13"/>
                <a:gd name="T7" fmla="*/ 19 h 36"/>
                <a:gd name="T8" fmla="*/ 7 w 13"/>
                <a:gd name="T9" fmla="*/ 5 h 36"/>
                <a:gd name="T10" fmla="*/ 7 w 13"/>
                <a:gd name="T11" fmla="*/ 5 h 36"/>
                <a:gd name="T12" fmla="*/ 7 w 13"/>
                <a:gd name="T13" fmla="*/ 5 h 36"/>
                <a:gd name="T14" fmla="*/ 6 w 13"/>
                <a:gd name="T15" fmla="*/ 2 h 36"/>
                <a:gd name="T16" fmla="*/ 3 w 13"/>
                <a:gd name="T17" fmla="*/ 0 h 36"/>
                <a:gd name="T18" fmla="*/ 1 w 13"/>
                <a:gd name="T19" fmla="*/ 2 h 36"/>
                <a:gd name="T20" fmla="*/ 0 w 13"/>
                <a:gd name="T21" fmla="*/ 5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6">
                  <a:moveTo>
                    <a:pt x="0" y="9"/>
                  </a:moveTo>
                  <a:lnTo>
                    <a:pt x="0" y="9"/>
                  </a:lnTo>
                  <a:lnTo>
                    <a:pt x="0" y="36"/>
                  </a:lnTo>
                  <a:lnTo>
                    <a:pt x="13" y="36"/>
                  </a:lnTo>
                  <a:lnTo>
                    <a:pt x="13" y="9"/>
                  </a:lnTo>
                  <a:lnTo>
                    <a:pt x="11" y="3"/>
                  </a:lnTo>
                  <a:lnTo>
                    <a:pt x="6" y="0"/>
                  </a:lnTo>
                  <a:lnTo>
                    <a:pt x="1"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42" name="Freeform 1557"/>
            <p:cNvSpPr>
              <a:spLocks/>
            </p:cNvSpPr>
            <p:nvPr/>
          </p:nvSpPr>
          <p:spPr bwMode="auto">
            <a:xfrm>
              <a:off x="3849" y="1379"/>
              <a:ext cx="7" cy="17"/>
            </a:xfrm>
            <a:custGeom>
              <a:avLst/>
              <a:gdLst>
                <a:gd name="T0" fmla="*/ 0 w 13"/>
                <a:gd name="T1" fmla="*/ 5 h 34"/>
                <a:gd name="T2" fmla="*/ 0 w 13"/>
                <a:gd name="T3" fmla="*/ 5 h 34"/>
                <a:gd name="T4" fmla="*/ 0 w 13"/>
                <a:gd name="T5" fmla="*/ 17 h 34"/>
                <a:gd name="T6" fmla="*/ 7 w 13"/>
                <a:gd name="T7" fmla="*/ 17 h 34"/>
                <a:gd name="T8" fmla="*/ 7 w 13"/>
                <a:gd name="T9" fmla="*/ 5 h 34"/>
                <a:gd name="T10" fmla="*/ 7 w 13"/>
                <a:gd name="T11" fmla="*/ 5 h 34"/>
                <a:gd name="T12" fmla="*/ 7 w 13"/>
                <a:gd name="T13" fmla="*/ 5 h 34"/>
                <a:gd name="T14" fmla="*/ 6 w 13"/>
                <a:gd name="T15" fmla="*/ 2 h 34"/>
                <a:gd name="T16" fmla="*/ 3 w 13"/>
                <a:gd name="T17" fmla="*/ 0 h 34"/>
                <a:gd name="T18" fmla="*/ 1 w 13"/>
                <a:gd name="T19" fmla="*/ 2 h 34"/>
                <a:gd name="T20" fmla="*/ 0 w 13"/>
                <a:gd name="T21" fmla="*/ 5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4">
                  <a:moveTo>
                    <a:pt x="0" y="9"/>
                  </a:moveTo>
                  <a:lnTo>
                    <a:pt x="0" y="9"/>
                  </a:lnTo>
                  <a:lnTo>
                    <a:pt x="0" y="34"/>
                  </a:lnTo>
                  <a:lnTo>
                    <a:pt x="13" y="34"/>
                  </a:lnTo>
                  <a:lnTo>
                    <a:pt x="13" y="9"/>
                  </a:lnTo>
                  <a:lnTo>
                    <a:pt x="11" y="3"/>
                  </a:lnTo>
                  <a:lnTo>
                    <a:pt x="6" y="0"/>
                  </a:lnTo>
                  <a:lnTo>
                    <a:pt x="1"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43" name="Freeform 1558"/>
            <p:cNvSpPr>
              <a:spLocks/>
            </p:cNvSpPr>
            <p:nvPr/>
          </p:nvSpPr>
          <p:spPr bwMode="auto">
            <a:xfrm>
              <a:off x="3849" y="1365"/>
              <a:ext cx="7" cy="18"/>
            </a:xfrm>
            <a:custGeom>
              <a:avLst/>
              <a:gdLst>
                <a:gd name="T0" fmla="*/ 0 w 13"/>
                <a:gd name="T1" fmla="*/ 4 h 37"/>
                <a:gd name="T2" fmla="*/ 0 w 13"/>
                <a:gd name="T3" fmla="*/ 4 h 37"/>
                <a:gd name="T4" fmla="*/ 0 w 13"/>
                <a:gd name="T5" fmla="*/ 18 h 37"/>
                <a:gd name="T6" fmla="*/ 7 w 13"/>
                <a:gd name="T7" fmla="*/ 18 h 37"/>
                <a:gd name="T8" fmla="*/ 7 w 13"/>
                <a:gd name="T9" fmla="*/ 4 h 37"/>
                <a:gd name="T10" fmla="*/ 7 w 13"/>
                <a:gd name="T11" fmla="*/ 4 h 37"/>
                <a:gd name="T12" fmla="*/ 7 w 13"/>
                <a:gd name="T13" fmla="*/ 4 h 37"/>
                <a:gd name="T14" fmla="*/ 6 w 13"/>
                <a:gd name="T15" fmla="*/ 2 h 37"/>
                <a:gd name="T16" fmla="*/ 3 w 13"/>
                <a:gd name="T17" fmla="*/ 0 h 37"/>
                <a:gd name="T18" fmla="*/ 1 w 13"/>
                <a:gd name="T19" fmla="*/ 2 h 37"/>
                <a:gd name="T20" fmla="*/ 0 w 13"/>
                <a:gd name="T21" fmla="*/ 4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7">
                  <a:moveTo>
                    <a:pt x="0" y="9"/>
                  </a:moveTo>
                  <a:lnTo>
                    <a:pt x="0" y="9"/>
                  </a:lnTo>
                  <a:lnTo>
                    <a:pt x="0" y="37"/>
                  </a:lnTo>
                  <a:lnTo>
                    <a:pt x="13" y="37"/>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44" name="Freeform 1559"/>
            <p:cNvSpPr>
              <a:spLocks/>
            </p:cNvSpPr>
            <p:nvPr/>
          </p:nvSpPr>
          <p:spPr bwMode="auto">
            <a:xfrm>
              <a:off x="3849" y="1353"/>
              <a:ext cx="7" cy="17"/>
            </a:xfrm>
            <a:custGeom>
              <a:avLst/>
              <a:gdLst>
                <a:gd name="T0" fmla="*/ 0 w 13"/>
                <a:gd name="T1" fmla="*/ 5 h 34"/>
                <a:gd name="T2" fmla="*/ 0 w 13"/>
                <a:gd name="T3" fmla="*/ 5 h 34"/>
                <a:gd name="T4" fmla="*/ 0 w 13"/>
                <a:gd name="T5" fmla="*/ 17 h 34"/>
                <a:gd name="T6" fmla="*/ 7 w 13"/>
                <a:gd name="T7" fmla="*/ 17 h 34"/>
                <a:gd name="T8" fmla="*/ 7 w 13"/>
                <a:gd name="T9" fmla="*/ 5 h 34"/>
                <a:gd name="T10" fmla="*/ 7 w 13"/>
                <a:gd name="T11" fmla="*/ 5 h 34"/>
                <a:gd name="T12" fmla="*/ 7 w 13"/>
                <a:gd name="T13" fmla="*/ 5 h 34"/>
                <a:gd name="T14" fmla="*/ 6 w 13"/>
                <a:gd name="T15" fmla="*/ 2 h 34"/>
                <a:gd name="T16" fmla="*/ 3 w 13"/>
                <a:gd name="T17" fmla="*/ 0 h 34"/>
                <a:gd name="T18" fmla="*/ 1 w 13"/>
                <a:gd name="T19" fmla="*/ 2 h 34"/>
                <a:gd name="T20" fmla="*/ 0 w 13"/>
                <a:gd name="T21" fmla="*/ 5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34">
                  <a:moveTo>
                    <a:pt x="0" y="9"/>
                  </a:moveTo>
                  <a:lnTo>
                    <a:pt x="0" y="9"/>
                  </a:lnTo>
                  <a:lnTo>
                    <a:pt x="0" y="34"/>
                  </a:lnTo>
                  <a:lnTo>
                    <a:pt x="13" y="34"/>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45" name="Freeform 1560"/>
            <p:cNvSpPr>
              <a:spLocks/>
            </p:cNvSpPr>
            <p:nvPr/>
          </p:nvSpPr>
          <p:spPr bwMode="auto">
            <a:xfrm>
              <a:off x="3849" y="1340"/>
              <a:ext cx="7" cy="17"/>
            </a:xfrm>
            <a:custGeom>
              <a:avLst/>
              <a:gdLst>
                <a:gd name="T0" fmla="*/ 3 w 13"/>
                <a:gd name="T1" fmla="*/ 0 h 34"/>
                <a:gd name="T2" fmla="*/ 0 w 13"/>
                <a:gd name="T3" fmla="*/ 0 h 34"/>
                <a:gd name="T4" fmla="*/ 0 w 13"/>
                <a:gd name="T5" fmla="*/ 17 h 34"/>
                <a:gd name="T6" fmla="*/ 7 w 13"/>
                <a:gd name="T7" fmla="*/ 17 h 34"/>
                <a:gd name="T8" fmla="*/ 7 w 13"/>
                <a:gd name="T9" fmla="*/ 0 h 34"/>
                <a:gd name="T10" fmla="*/ 3 w 13"/>
                <a:gd name="T11" fmla="*/ 0 h 3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34">
                  <a:moveTo>
                    <a:pt x="6" y="0"/>
                  </a:moveTo>
                  <a:lnTo>
                    <a:pt x="0" y="0"/>
                  </a:lnTo>
                  <a:lnTo>
                    <a:pt x="0" y="34"/>
                  </a:lnTo>
                  <a:lnTo>
                    <a:pt x="13" y="34"/>
                  </a:lnTo>
                  <a:lnTo>
                    <a:pt x="13"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46" name="Freeform 1561"/>
            <p:cNvSpPr>
              <a:spLocks/>
            </p:cNvSpPr>
            <p:nvPr/>
          </p:nvSpPr>
          <p:spPr bwMode="auto">
            <a:xfrm>
              <a:off x="3849" y="1335"/>
              <a:ext cx="7" cy="5"/>
            </a:xfrm>
            <a:custGeom>
              <a:avLst/>
              <a:gdLst>
                <a:gd name="T0" fmla="*/ 7 w 13"/>
                <a:gd name="T1" fmla="*/ 5 h 9"/>
                <a:gd name="T2" fmla="*/ 6 w 13"/>
                <a:gd name="T3" fmla="*/ 2 h 9"/>
                <a:gd name="T4" fmla="*/ 3 w 13"/>
                <a:gd name="T5" fmla="*/ 0 h 9"/>
                <a:gd name="T6" fmla="*/ 1 w 13"/>
                <a:gd name="T7" fmla="*/ 2 h 9"/>
                <a:gd name="T8" fmla="*/ 0 w 13"/>
                <a:gd name="T9" fmla="*/ 5 h 9"/>
                <a:gd name="T10" fmla="*/ 7 w 13"/>
                <a:gd name="T11" fmla="*/ 5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
                  <a:moveTo>
                    <a:pt x="13" y="9"/>
                  </a:moveTo>
                  <a:lnTo>
                    <a:pt x="11" y="3"/>
                  </a:lnTo>
                  <a:lnTo>
                    <a:pt x="6" y="0"/>
                  </a:lnTo>
                  <a:lnTo>
                    <a:pt x="1" y="3"/>
                  </a:lnTo>
                  <a:lnTo>
                    <a:pt x="0" y="9"/>
                  </a:lnTo>
                  <a:lnTo>
                    <a:pt x="13"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47" name="Freeform 1562"/>
            <p:cNvSpPr>
              <a:spLocks noEditPoints="1"/>
            </p:cNvSpPr>
            <p:nvPr/>
          </p:nvSpPr>
          <p:spPr bwMode="auto">
            <a:xfrm>
              <a:off x="2857" y="3170"/>
              <a:ext cx="62" cy="91"/>
            </a:xfrm>
            <a:custGeom>
              <a:avLst/>
              <a:gdLst>
                <a:gd name="T0" fmla="*/ 0 w 124"/>
                <a:gd name="T1" fmla="*/ 91 h 180"/>
                <a:gd name="T2" fmla="*/ 0 w 124"/>
                <a:gd name="T3" fmla="*/ 0 h 180"/>
                <a:gd name="T4" fmla="*/ 30 w 124"/>
                <a:gd name="T5" fmla="*/ 0 h 180"/>
                <a:gd name="T6" fmla="*/ 35 w 124"/>
                <a:gd name="T7" fmla="*/ 0 h 180"/>
                <a:gd name="T8" fmla="*/ 38 w 124"/>
                <a:gd name="T9" fmla="*/ 0 h 180"/>
                <a:gd name="T10" fmla="*/ 41 w 124"/>
                <a:gd name="T11" fmla="*/ 1 h 180"/>
                <a:gd name="T12" fmla="*/ 44 w 124"/>
                <a:gd name="T13" fmla="*/ 1 h 180"/>
                <a:gd name="T14" fmla="*/ 46 w 124"/>
                <a:gd name="T15" fmla="*/ 1 h 180"/>
                <a:gd name="T16" fmla="*/ 49 w 124"/>
                <a:gd name="T17" fmla="*/ 2 h 180"/>
                <a:gd name="T18" fmla="*/ 51 w 124"/>
                <a:gd name="T19" fmla="*/ 4 h 180"/>
                <a:gd name="T20" fmla="*/ 54 w 124"/>
                <a:gd name="T21" fmla="*/ 5 h 180"/>
                <a:gd name="T22" fmla="*/ 55 w 124"/>
                <a:gd name="T23" fmla="*/ 7 h 180"/>
                <a:gd name="T24" fmla="*/ 57 w 124"/>
                <a:gd name="T25" fmla="*/ 9 h 180"/>
                <a:gd name="T26" fmla="*/ 59 w 124"/>
                <a:gd name="T27" fmla="*/ 12 h 180"/>
                <a:gd name="T28" fmla="*/ 60 w 124"/>
                <a:gd name="T29" fmla="*/ 14 h 180"/>
                <a:gd name="T30" fmla="*/ 61 w 124"/>
                <a:gd name="T31" fmla="*/ 17 h 180"/>
                <a:gd name="T32" fmla="*/ 62 w 124"/>
                <a:gd name="T33" fmla="*/ 20 h 180"/>
                <a:gd name="T34" fmla="*/ 62 w 124"/>
                <a:gd name="T35" fmla="*/ 24 h 180"/>
                <a:gd name="T36" fmla="*/ 62 w 124"/>
                <a:gd name="T37" fmla="*/ 26 h 180"/>
                <a:gd name="T38" fmla="*/ 62 w 124"/>
                <a:gd name="T39" fmla="*/ 33 h 180"/>
                <a:gd name="T40" fmla="*/ 60 w 124"/>
                <a:gd name="T41" fmla="*/ 37 h 180"/>
                <a:gd name="T42" fmla="*/ 59 w 124"/>
                <a:gd name="T43" fmla="*/ 43 h 180"/>
                <a:gd name="T44" fmla="*/ 56 w 124"/>
                <a:gd name="T45" fmla="*/ 47 h 180"/>
                <a:gd name="T46" fmla="*/ 52 w 124"/>
                <a:gd name="T47" fmla="*/ 50 h 180"/>
                <a:gd name="T48" fmla="*/ 47 w 124"/>
                <a:gd name="T49" fmla="*/ 52 h 180"/>
                <a:gd name="T50" fmla="*/ 40 w 124"/>
                <a:gd name="T51" fmla="*/ 54 h 180"/>
                <a:gd name="T52" fmla="*/ 32 w 124"/>
                <a:gd name="T53" fmla="*/ 55 h 180"/>
                <a:gd name="T54" fmla="*/ 11 w 124"/>
                <a:gd name="T55" fmla="*/ 55 h 180"/>
                <a:gd name="T56" fmla="*/ 11 w 124"/>
                <a:gd name="T57" fmla="*/ 91 h 180"/>
                <a:gd name="T58" fmla="*/ 0 w 124"/>
                <a:gd name="T59" fmla="*/ 91 h 180"/>
                <a:gd name="T60" fmla="*/ 11 w 124"/>
                <a:gd name="T61" fmla="*/ 43 h 180"/>
                <a:gd name="T62" fmla="*/ 32 w 124"/>
                <a:gd name="T63" fmla="*/ 43 h 180"/>
                <a:gd name="T64" fmla="*/ 37 w 124"/>
                <a:gd name="T65" fmla="*/ 43 h 180"/>
                <a:gd name="T66" fmla="*/ 41 w 124"/>
                <a:gd name="T67" fmla="*/ 43 h 180"/>
                <a:gd name="T68" fmla="*/ 45 w 124"/>
                <a:gd name="T69" fmla="*/ 41 h 180"/>
                <a:gd name="T70" fmla="*/ 47 w 124"/>
                <a:gd name="T71" fmla="*/ 39 h 180"/>
                <a:gd name="T72" fmla="*/ 49 w 124"/>
                <a:gd name="T73" fmla="*/ 37 h 180"/>
                <a:gd name="T74" fmla="*/ 50 w 124"/>
                <a:gd name="T75" fmla="*/ 33 h 180"/>
                <a:gd name="T76" fmla="*/ 51 w 124"/>
                <a:gd name="T77" fmla="*/ 31 h 180"/>
                <a:gd name="T78" fmla="*/ 51 w 124"/>
                <a:gd name="T79" fmla="*/ 26 h 180"/>
                <a:gd name="T80" fmla="*/ 51 w 124"/>
                <a:gd name="T81" fmla="*/ 24 h 180"/>
                <a:gd name="T82" fmla="*/ 51 w 124"/>
                <a:gd name="T83" fmla="*/ 22 h 180"/>
                <a:gd name="T84" fmla="*/ 50 w 124"/>
                <a:gd name="T85" fmla="*/ 20 h 180"/>
                <a:gd name="T86" fmla="*/ 50 w 124"/>
                <a:gd name="T87" fmla="*/ 18 h 180"/>
                <a:gd name="T88" fmla="*/ 48 w 124"/>
                <a:gd name="T89" fmla="*/ 15 h 180"/>
                <a:gd name="T90" fmla="*/ 46 w 124"/>
                <a:gd name="T91" fmla="*/ 14 h 180"/>
                <a:gd name="T92" fmla="*/ 44 w 124"/>
                <a:gd name="T93" fmla="*/ 13 h 180"/>
                <a:gd name="T94" fmla="*/ 41 w 124"/>
                <a:gd name="T95" fmla="*/ 12 h 180"/>
                <a:gd name="T96" fmla="*/ 40 w 124"/>
                <a:gd name="T97" fmla="*/ 12 h 180"/>
                <a:gd name="T98" fmla="*/ 38 w 124"/>
                <a:gd name="T99" fmla="*/ 11 h 180"/>
                <a:gd name="T100" fmla="*/ 35 w 124"/>
                <a:gd name="T101" fmla="*/ 11 h 180"/>
                <a:gd name="T102" fmla="*/ 32 w 124"/>
                <a:gd name="T103" fmla="*/ 11 h 180"/>
                <a:gd name="T104" fmla="*/ 11 w 124"/>
                <a:gd name="T105" fmla="*/ 11 h 180"/>
                <a:gd name="T106" fmla="*/ 11 w 124"/>
                <a:gd name="T107" fmla="*/ 43 h 18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4" h="180">
                  <a:moveTo>
                    <a:pt x="0" y="180"/>
                  </a:moveTo>
                  <a:lnTo>
                    <a:pt x="0" y="0"/>
                  </a:lnTo>
                  <a:lnTo>
                    <a:pt x="60" y="0"/>
                  </a:lnTo>
                  <a:lnTo>
                    <a:pt x="69" y="0"/>
                  </a:lnTo>
                  <a:lnTo>
                    <a:pt x="75" y="0"/>
                  </a:lnTo>
                  <a:lnTo>
                    <a:pt x="82" y="1"/>
                  </a:lnTo>
                  <a:lnTo>
                    <a:pt x="87" y="1"/>
                  </a:lnTo>
                  <a:lnTo>
                    <a:pt x="92" y="1"/>
                  </a:lnTo>
                  <a:lnTo>
                    <a:pt x="97" y="3"/>
                  </a:lnTo>
                  <a:lnTo>
                    <a:pt x="102" y="7"/>
                  </a:lnTo>
                  <a:lnTo>
                    <a:pt x="107" y="10"/>
                  </a:lnTo>
                  <a:lnTo>
                    <a:pt x="110" y="14"/>
                  </a:lnTo>
                  <a:lnTo>
                    <a:pt x="114" y="18"/>
                  </a:lnTo>
                  <a:lnTo>
                    <a:pt x="117" y="23"/>
                  </a:lnTo>
                  <a:lnTo>
                    <a:pt x="120" y="27"/>
                  </a:lnTo>
                  <a:lnTo>
                    <a:pt x="122" y="34"/>
                  </a:lnTo>
                  <a:lnTo>
                    <a:pt x="124" y="39"/>
                  </a:lnTo>
                  <a:lnTo>
                    <a:pt x="124" y="47"/>
                  </a:lnTo>
                  <a:lnTo>
                    <a:pt x="124" y="52"/>
                  </a:lnTo>
                  <a:lnTo>
                    <a:pt x="124" y="65"/>
                  </a:lnTo>
                  <a:lnTo>
                    <a:pt x="120" y="74"/>
                  </a:lnTo>
                  <a:lnTo>
                    <a:pt x="117" y="85"/>
                  </a:lnTo>
                  <a:lnTo>
                    <a:pt x="112" y="92"/>
                  </a:lnTo>
                  <a:lnTo>
                    <a:pt x="104" y="99"/>
                  </a:lnTo>
                  <a:lnTo>
                    <a:pt x="94" y="103"/>
                  </a:lnTo>
                  <a:lnTo>
                    <a:pt x="80" y="106"/>
                  </a:lnTo>
                  <a:lnTo>
                    <a:pt x="63" y="108"/>
                  </a:lnTo>
                  <a:lnTo>
                    <a:pt x="22" y="108"/>
                  </a:lnTo>
                  <a:lnTo>
                    <a:pt x="22" y="180"/>
                  </a:lnTo>
                  <a:lnTo>
                    <a:pt x="0" y="180"/>
                  </a:lnTo>
                  <a:close/>
                  <a:moveTo>
                    <a:pt x="22" y="86"/>
                  </a:moveTo>
                  <a:lnTo>
                    <a:pt x="63" y="86"/>
                  </a:lnTo>
                  <a:lnTo>
                    <a:pt x="74" y="86"/>
                  </a:lnTo>
                  <a:lnTo>
                    <a:pt x="82" y="85"/>
                  </a:lnTo>
                  <a:lnTo>
                    <a:pt x="89" y="81"/>
                  </a:lnTo>
                  <a:lnTo>
                    <a:pt x="94" y="77"/>
                  </a:lnTo>
                  <a:lnTo>
                    <a:pt x="97" y="74"/>
                  </a:lnTo>
                  <a:lnTo>
                    <a:pt x="100" y="66"/>
                  </a:lnTo>
                  <a:lnTo>
                    <a:pt x="102" y="61"/>
                  </a:lnTo>
                  <a:lnTo>
                    <a:pt x="102" y="52"/>
                  </a:lnTo>
                  <a:lnTo>
                    <a:pt x="102" y="48"/>
                  </a:lnTo>
                  <a:lnTo>
                    <a:pt x="102" y="43"/>
                  </a:lnTo>
                  <a:lnTo>
                    <a:pt x="100" y="39"/>
                  </a:lnTo>
                  <a:lnTo>
                    <a:pt x="99" y="36"/>
                  </a:lnTo>
                  <a:lnTo>
                    <a:pt x="95" y="30"/>
                  </a:lnTo>
                  <a:lnTo>
                    <a:pt x="92" y="27"/>
                  </a:lnTo>
                  <a:lnTo>
                    <a:pt x="87" y="25"/>
                  </a:lnTo>
                  <a:lnTo>
                    <a:pt x="82" y="23"/>
                  </a:lnTo>
                  <a:lnTo>
                    <a:pt x="80" y="23"/>
                  </a:lnTo>
                  <a:lnTo>
                    <a:pt x="75" y="21"/>
                  </a:lnTo>
                  <a:lnTo>
                    <a:pt x="70" y="21"/>
                  </a:lnTo>
                  <a:lnTo>
                    <a:pt x="63" y="21"/>
                  </a:lnTo>
                  <a:lnTo>
                    <a:pt x="22" y="21"/>
                  </a:lnTo>
                  <a:lnTo>
                    <a:pt x="22" y="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48" name="Freeform 1563"/>
            <p:cNvSpPr>
              <a:spLocks/>
            </p:cNvSpPr>
            <p:nvPr/>
          </p:nvSpPr>
          <p:spPr bwMode="auto">
            <a:xfrm>
              <a:off x="2934" y="3195"/>
              <a:ext cx="48" cy="67"/>
            </a:xfrm>
            <a:custGeom>
              <a:avLst/>
              <a:gdLst>
                <a:gd name="T0" fmla="*/ 38 w 95"/>
                <a:gd name="T1" fmla="*/ 66 h 134"/>
                <a:gd name="T2" fmla="*/ 38 w 95"/>
                <a:gd name="T3" fmla="*/ 56 h 134"/>
                <a:gd name="T4" fmla="*/ 34 w 95"/>
                <a:gd name="T5" fmla="*/ 60 h 134"/>
                <a:gd name="T6" fmla="*/ 29 w 95"/>
                <a:gd name="T7" fmla="*/ 64 h 134"/>
                <a:gd name="T8" fmla="*/ 24 w 95"/>
                <a:gd name="T9" fmla="*/ 66 h 134"/>
                <a:gd name="T10" fmla="*/ 19 w 95"/>
                <a:gd name="T11" fmla="*/ 67 h 134"/>
                <a:gd name="T12" fmla="*/ 17 w 95"/>
                <a:gd name="T13" fmla="*/ 67 h 134"/>
                <a:gd name="T14" fmla="*/ 14 w 95"/>
                <a:gd name="T15" fmla="*/ 66 h 134"/>
                <a:gd name="T16" fmla="*/ 12 w 95"/>
                <a:gd name="T17" fmla="*/ 66 h 134"/>
                <a:gd name="T18" fmla="*/ 9 w 95"/>
                <a:gd name="T19" fmla="*/ 66 h 134"/>
                <a:gd name="T20" fmla="*/ 8 w 95"/>
                <a:gd name="T21" fmla="*/ 65 h 134"/>
                <a:gd name="T22" fmla="*/ 6 w 95"/>
                <a:gd name="T23" fmla="*/ 63 h 134"/>
                <a:gd name="T24" fmla="*/ 4 w 95"/>
                <a:gd name="T25" fmla="*/ 61 h 134"/>
                <a:gd name="T26" fmla="*/ 3 w 95"/>
                <a:gd name="T27" fmla="*/ 60 h 134"/>
                <a:gd name="T28" fmla="*/ 3 w 95"/>
                <a:gd name="T29" fmla="*/ 58 h 134"/>
                <a:gd name="T30" fmla="*/ 1 w 95"/>
                <a:gd name="T31" fmla="*/ 56 h 134"/>
                <a:gd name="T32" fmla="*/ 0 w 95"/>
                <a:gd name="T33" fmla="*/ 54 h 134"/>
                <a:gd name="T34" fmla="*/ 0 w 95"/>
                <a:gd name="T35" fmla="*/ 52 h 134"/>
                <a:gd name="T36" fmla="*/ 0 w 95"/>
                <a:gd name="T37" fmla="*/ 50 h 134"/>
                <a:gd name="T38" fmla="*/ 0 w 95"/>
                <a:gd name="T39" fmla="*/ 47 h 134"/>
                <a:gd name="T40" fmla="*/ 0 w 95"/>
                <a:gd name="T41" fmla="*/ 45 h 134"/>
                <a:gd name="T42" fmla="*/ 0 w 95"/>
                <a:gd name="T43" fmla="*/ 41 h 134"/>
                <a:gd name="T44" fmla="*/ 0 w 95"/>
                <a:gd name="T45" fmla="*/ 0 h 134"/>
                <a:gd name="T46" fmla="*/ 9 w 95"/>
                <a:gd name="T47" fmla="*/ 0 h 134"/>
                <a:gd name="T48" fmla="*/ 9 w 95"/>
                <a:gd name="T49" fmla="*/ 37 h 134"/>
                <a:gd name="T50" fmla="*/ 9 w 95"/>
                <a:gd name="T51" fmla="*/ 40 h 134"/>
                <a:gd name="T52" fmla="*/ 9 w 95"/>
                <a:gd name="T53" fmla="*/ 43 h 134"/>
                <a:gd name="T54" fmla="*/ 9 w 95"/>
                <a:gd name="T55" fmla="*/ 46 h 134"/>
                <a:gd name="T56" fmla="*/ 9 w 95"/>
                <a:gd name="T57" fmla="*/ 47 h 134"/>
                <a:gd name="T58" fmla="*/ 10 w 95"/>
                <a:gd name="T59" fmla="*/ 49 h 134"/>
                <a:gd name="T60" fmla="*/ 11 w 95"/>
                <a:gd name="T61" fmla="*/ 51 h 134"/>
                <a:gd name="T62" fmla="*/ 13 w 95"/>
                <a:gd name="T63" fmla="*/ 53 h 134"/>
                <a:gd name="T64" fmla="*/ 14 w 95"/>
                <a:gd name="T65" fmla="*/ 54 h 134"/>
                <a:gd name="T66" fmla="*/ 16 w 95"/>
                <a:gd name="T67" fmla="*/ 55 h 134"/>
                <a:gd name="T68" fmla="*/ 18 w 95"/>
                <a:gd name="T69" fmla="*/ 56 h 134"/>
                <a:gd name="T70" fmla="*/ 19 w 95"/>
                <a:gd name="T71" fmla="*/ 56 h 134"/>
                <a:gd name="T72" fmla="*/ 22 w 95"/>
                <a:gd name="T73" fmla="*/ 56 h 134"/>
                <a:gd name="T74" fmla="*/ 24 w 95"/>
                <a:gd name="T75" fmla="*/ 56 h 134"/>
                <a:gd name="T76" fmla="*/ 26 w 95"/>
                <a:gd name="T77" fmla="*/ 56 h 134"/>
                <a:gd name="T78" fmla="*/ 28 w 95"/>
                <a:gd name="T79" fmla="*/ 56 h 134"/>
                <a:gd name="T80" fmla="*/ 29 w 95"/>
                <a:gd name="T81" fmla="*/ 55 h 134"/>
                <a:gd name="T82" fmla="*/ 32 w 95"/>
                <a:gd name="T83" fmla="*/ 53 h 134"/>
                <a:gd name="T84" fmla="*/ 34 w 95"/>
                <a:gd name="T85" fmla="*/ 51 h 134"/>
                <a:gd name="T86" fmla="*/ 35 w 95"/>
                <a:gd name="T87" fmla="*/ 49 h 134"/>
                <a:gd name="T88" fmla="*/ 36 w 95"/>
                <a:gd name="T89" fmla="*/ 47 h 134"/>
                <a:gd name="T90" fmla="*/ 37 w 95"/>
                <a:gd name="T91" fmla="*/ 45 h 134"/>
                <a:gd name="T92" fmla="*/ 37 w 95"/>
                <a:gd name="T93" fmla="*/ 42 h 134"/>
                <a:gd name="T94" fmla="*/ 38 w 95"/>
                <a:gd name="T95" fmla="*/ 38 h 134"/>
                <a:gd name="T96" fmla="*/ 38 w 95"/>
                <a:gd name="T97" fmla="*/ 35 h 134"/>
                <a:gd name="T98" fmla="*/ 38 w 95"/>
                <a:gd name="T99" fmla="*/ 0 h 134"/>
                <a:gd name="T100" fmla="*/ 48 w 95"/>
                <a:gd name="T101" fmla="*/ 0 h 134"/>
                <a:gd name="T102" fmla="*/ 48 w 95"/>
                <a:gd name="T103" fmla="*/ 66 h 134"/>
                <a:gd name="T104" fmla="*/ 38 w 95"/>
                <a:gd name="T105" fmla="*/ 66 h 13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95" h="134">
                  <a:moveTo>
                    <a:pt x="75" y="132"/>
                  </a:moveTo>
                  <a:lnTo>
                    <a:pt x="75" y="111"/>
                  </a:lnTo>
                  <a:lnTo>
                    <a:pt x="68" y="120"/>
                  </a:lnTo>
                  <a:lnTo>
                    <a:pt x="58" y="127"/>
                  </a:lnTo>
                  <a:lnTo>
                    <a:pt x="48" y="132"/>
                  </a:lnTo>
                  <a:lnTo>
                    <a:pt x="37" y="134"/>
                  </a:lnTo>
                  <a:lnTo>
                    <a:pt x="33" y="134"/>
                  </a:lnTo>
                  <a:lnTo>
                    <a:pt x="28" y="132"/>
                  </a:lnTo>
                  <a:lnTo>
                    <a:pt x="23" y="132"/>
                  </a:lnTo>
                  <a:lnTo>
                    <a:pt x="18" y="131"/>
                  </a:lnTo>
                  <a:lnTo>
                    <a:pt x="15" y="129"/>
                  </a:lnTo>
                  <a:lnTo>
                    <a:pt x="11" y="125"/>
                  </a:lnTo>
                  <a:lnTo>
                    <a:pt x="8" y="122"/>
                  </a:lnTo>
                  <a:lnTo>
                    <a:pt x="6" y="120"/>
                  </a:lnTo>
                  <a:lnTo>
                    <a:pt x="5" y="116"/>
                  </a:lnTo>
                  <a:lnTo>
                    <a:pt x="1" y="112"/>
                  </a:lnTo>
                  <a:lnTo>
                    <a:pt x="0" y="107"/>
                  </a:lnTo>
                  <a:lnTo>
                    <a:pt x="0" y="103"/>
                  </a:lnTo>
                  <a:lnTo>
                    <a:pt x="0" y="100"/>
                  </a:lnTo>
                  <a:lnTo>
                    <a:pt x="0" y="94"/>
                  </a:lnTo>
                  <a:lnTo>
                    <a:pt x="0" y="89"/>
                  </a:lnTo>
                  <a:lnTo>
                    <a:pt x="0" y="82"/>
                  </a:lnTo>
                  <a:lnTo>
                    <a:pt x="0" y="0"/>
                  </a:lnTo>
                  <a:lnTo>
                    <a:pt x="18" y="0"/>
                  </a:lnTo>
                  <a:lnTo>
                    <a:pt x="18" y="73"/>
                  </a:lnTo>
                  <a:lnTo>
                    <a:pt x="18" y="80"/>
                  </a:lnTo>
                  <a:lnTo>
                    <a:pt x="18" y="85"/>
                  </a:lnTo>
                  <a:lnTo>
                    <a:pt x="18" y="91"/>
                  </a:lnTo>
                  <a:lnTo>
                    <a:pt x="18" y="94"/>
                  </a:lnTo>
                  <a:lnTo>
                    <a:pt x="20" y="98"/>
                  </a:lnTo>
                  <a:lnTo>
                    <a:pt x="21" y="102"/>
                  </a:lnTo>
                  <a:lnTo>
                    <a:pt x="25" y="105"/>
                  </a:lnTo>
                  <a:lnTo>
                    <a:pt x="28" y="107"/>
                  </a:lnTo>
                  <a:lnTo>
                    <a:pt x="31" y="109"/>
                  </a:lnTo>
                  <a:lnTo>
                    <a:pt x="35" y="111"/>
                  </a:lnTo>
                  <a:lnTo>
                    <a:pt x="38" y="112"/>
                  </a:lnTo>
                  <a:lnTo>
                    <a:pt x="43" y="112"/>
                  </a:lnTo>
                  <a:lnTo>
                    <a:pt x="47" y="112"/>
                  </a:lnTo>
                  <a:lnTo>
                    <a:pt x="52" y="111"/>
                  </a:lnTo>
                  <a:lnTo>
                    <a:pt x="55" y="111"/>
                  </a:lnTo>
                  <a:lnTo>
                    <a:pt x="58" y="109"/>
                  </a:lnTo>
                  <a:lnTo>
                    <a:pt x="63" y="105"/>
                  </a:lnTo>
                  <a:lnTo>
                    <a:pt x="67" y="102"/>
                  </a:lnTo>
                  <a:lnTo>
                    <a:pt x="70" y="98"/>
                  </a:lnTo>
                  <a:lnTo>
                    <a:pt x="72" y="94"/>
                  </a:lnTo>
                  <a:lnTo>
                    <a:pt x="73" y="89"/>
                  </a:lnTo>
                  <a:lnTo>
                    <a:pt x="73" y="84"/>
                  </a:lnTo>
                  <a:lnTo>
                    <a:pt x="75" y="76"/>
                  </a:lnTo>
                  <a:lnTo>
                    <a:pt x="75" y="69"/>
                  </a:lnTo>
                  <a:lnTo>
                    <a:pt x="75" y="0"/>
                  </a:lnTo>
                  <a:lnTo>
                    <a:pt x="95" y="0"/>
                  </a:lnTo>
                  <a:lnTo>
                    <a:pt x="95" y="132"/>
                  </a:lnTo>
                  <a:lnTo>
                    <a:pt x="75" y="1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49" name="Freeform 1564"/>
            <p:cNvSpPr>
              <a:spLocks/>
            </p:cNvSpPr>
            <p:nvPr/>
          </p:nvSpPr>
          <p:spPr bwMode="auto">
            <a:xfrm>
              <a:off x="2998" y="3194"/>
              <a:ext cx="82" cy="67"/>
            </a:xfrm>
            <a:custGeom>
              <a:avLst/>
              <a:gdLst>
                <a:gd name="T0" fmla="*/ 0 w 164"/>
                <a:gd name="T1" fmla="*/ 1 h 133"/>
                <a:gd name="T2" fmla="*/ 9 w 164"/>
                <a:gd name="T3" fmla="*/ 13 h 133"/>
                <a:gd name="T4" fmla="*/ 13 w 164"/>
                <a:gd name="T5" fmla="*/ 7 h 133"/>
                <a:gd name="T6" fmla="*/ 17 w 164"/>
                <a:gd name="T7" fmla="*/ 3 h 133"/>
                <a:gd name="T8" fmla="*/ 22 w 164"/>
                <a:gd name="T9" fmla="*/ 1 h 133"/>
                <a:gd name="T10" fmla="*/ 28 w 164"/>
                <a:gd name="T11" fmla="*/ 0 h 133"/>
                <a:gd name="T12" fmla="*/ 34 w 164"/>
                <a:gd name="T13" fmla="*/ 1 h 133"/>
                <a:gd name="T14" fmla="*/ 39 w 164"/>
                <a:gd name="T15" fmla="*/ 3 h 133"/>
                <a:gd name="T16" fmla="*/ 42 w 164"/>
                <a:gd name="T17" fmla="*/ 7 h 133"/>
                <a:gd name="T18" fmla="*/ 44 w 164"/>
                <a:gd name="T19" fmla="*/ 13 h 133"/>
                <a:gd name="T20" fmla="*/ 53 w 164"/>
                <a:gd name="T21" fmla="*/ 4 h 133"/>
                <a:gd name="T22" fmla="*/ 63 w 164"/>
                <a:gd name="T23" fmla="*/ 0 h 133"/>
                <a:gd name="T24" fmla="*/ 71 w 164"/>
                <a:gd name="T25" fmla="*/ 1 h 133"/>
                <a:gd name="T26" fmla="*/ 77 w 164"/>
                <a:gd name="T27" fmla="*/ 5 h 133"/>
                <a:gd name="T28" fmla="*/ 81 w 164"/>
                <a:gd name="T29" fmla="*/ 13 h 133"/>
                <a:gd name="T30" fmla="*/ 82 w 164"/>
                <a:gd name="T31" fmla="*/ 23 h 133"/>
                <a:gd name="T32" fmla="*/ 72 w 164"/>
                <a:gd name="T33" fmla="*/ 67 h 133"/>
                <a:gd name="T34" fmla="*/ 72 w 164"/>
                <a:gd name="T35" fmla="*/ 24 h 133"/>
                <a:gd name="T36" fmla="*/ 71 w 164"/>
                <a:gd name="T37" fmla="*/ 20 h 133"/>
                <a:gd name="T38" fmla="*/ 70 w 164"/>
                <a:gd name="T39" fmla="*/ 16 h 133"/>
                <a:gd name="T40" fmla="*/ 68 w 164"/>
                <a:gd name="T41" fmla="*/ 14 h 133"/>
                <a:gd name="T42" fmla="*/ 65 w 164"/>
                <a:gd name="T43" fmla="*/ 12 h 133"/>
                <a:gd name="T44" fmla="*/ 63 w 164"/>
                <a:gd name="T45" fmla="*/ 11 h 133"/>
                <a:gd name="T46" fmla="*/ 58 w 164"/>
                <a:gd name="T47" fmla="*/ 11 h 133"/>
                <a:gd name="T48" fmla="*/ 53 w 164"/>
                <a:gd name="T49" fmla="*/ 14 h 133"/>
                <a:gd name="T50" fmla="*/ 49 w 164"/>
                <a:gd name="T51" fmla="*/ 17 h 133"/>
                <a:gd name="T52" fmla="*/ 46 w 164"/>
                <a:gd name="T53" fmla="*/ 25 h 133"/>
                <a:gd name="T54" fmla="*/ 46 w 164"/>
                <a:gd name="T55" fmla="*/ 67 h 133"/>
                <a:gd name="T56" fmla="*/ 36 w 164"/>
                <a:gd name="T57" fmla="*/ 25 h 133"/>
                <a:gd name="T58" fmla="*/ 35 w 164"/>
                <a:gd name="T59" fmla="*/ 18 h 133"/>
                <a:gd name="T60" fmla="*/ 34 w 164"/>
                <a:gd name="T61" fmla="*/ 14 h 133"/>
                <a:gd name="T62" fmla="*/ 29 w 164"/>
                <a:gd name="T63" fmla="*/ 12 h 133"/>
                <a:gd name="T64" fmla="*/ 25 w 164"/>
                <a:gd name="T65" fmla="*/ 11 h 133"/>
                <a:gd name="T66" fmla="*/ 21 w 164"/>
                <a:gd name="T67" fmla="*/ 12 h 133"/>
                <a:gd name="T68" fmla="*/ 18 w 164"/>
                <a:gd name="T69" fmla="*/ 13 h 133"/>
                <a:gd name="T70" fmla="*/ 14 w 164"/>
                <a:gd name="T71" fmla="*/ 16 h 133"/>
                <a:gd name="T72" fmla="*/ 12 w 164"/>
                <a:gd name="T73" fmla="*/ 21 h 133"/>
                <a:gd name="T74" fmla="*/ 10 w 164"/>
                <a:gd name="T75" fmla="*/ 26 h 133"/>
                <a:gd name="T76" fmla="*/ 9 w 164"/>
                <a:gd name="T77" fmla="*/ 34 h 133"/>
                <a:gd name="T78" fmla="*/ 0 w 164"/>
                <a:gd name="T79" fmla="*/ 67 h 13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64" h="133">
                  <a:moveTo>
                    <a:pt x="0" y="133"/>
                  </a:moveTo>
                  <a:lnTo>
                    <a:pt x="0" y="1"/>
                  </a:lnTo>
                  <a:lnTo>
                    <a:pt x="18" y="1"/>
                  </a:lnTo>
                  <a:lnTo>
                    <a:pt x="18" y="25"/>
                  </a:lnTo>
                  <a:lnTo>
                    <a:pt x="21" y="19"/>
                  </a:lnTo>
                  <a:lnTo>
                    <a:pt x="26" y="14"/>
                  </a:lnTo>
                  <a:lnTo>
                    <a:pt x="30" y="9"/>
                  </a:lnTo>
                  <a:lnTo>
                    <a:pt x="33" y="5"/>
                  </a:lnTo>
                  <a:lnTo>
                    <a:pt x="38" y="3"/>
                  </a:lnTo>
                  <a:lnTo>
                    <a:pt x="43" y="1"/>
                  </a:lnTo>
                  <a:lnTo>
                    <a:pt x="50" y="0"/>
                  </a:lnTo>
                  <a:lnTo>
                    <a:pt x="55" y="0"/>
                  </a:lnTo>
                  <a:lnTo>
                    <a:pt x="60" y="0"/>
                  </a:lnTo>
                  <a:lnTo>
                    <a:pt x="67" y="1"/>
                  </a:lnTo>
                  <a:lnTo>
                    <a:pt x="72" y="3"/>
                  </a:lnTo>
                  <a:lnTo>
                    <a:pt x="77" y="5"/>
                  </a:lnTo>
                  <a:lnTo>
                    <a:pt x="80" y="9"/>
                  </a:lnTo>
                  <a:lnTo>
                    <a:pt x="83" y="14"/>
                  </a:lnTo>
                  <a:lnTo>
                    <a:pt x="85" y="19"/>
                  </a:lnTo>
                  <a:lnTo>
                    <a:pt x="88" y="25"/>
                  </a:lnTo>
                  <a:lnTo>
                    <a:pt x="95" y="14"/>
                  </a:lnTo>
                  <a:lnTo>
                    <a:pt x="105" y="7"/>
                  </a:lnTo>
                  <a:lnTo>
                    <a:pt x="113" y="1"/>
                  </a:lnTo>
                  <a:lnTo>
                    <a:pt x="125" y="0"/>
                  </a:lnTo>
                  <a:lnTo>
                    <a:pt x="133" y="0"/>
                  </a:lnTo>
                  <a:lnTo>
                    <a:pt x="142" y="1"/>
                  </a:lnTo>
                  <a:lnTo>
                    <a:pt x="148" y="5"/>
                  </a:lnTo>
                  <a:lnTo>
                    <a:pt x="154" y="10"/>
                  </a:lnTo>
                  <a:lnTo>
                    <a:pt x="159" y="16"/>
                  </a:lnTo>
                  <a:lnTo>
                    <a:pt x="162" y="25"/>
                  </a:lnTo>
                  <a:lnTo>
                    <a:pt x="164" y="34"/>
                  </a:lnTo>
                  <a:lnTo>
                    <a:pt x="164" y="45"/>
                  </a:lnTo>
                  <a:lnTo>
                    <a:pt x="164" y="133"/>
                  </a:lnTo>
                  <a:lnTo>
                    <a:pt x="143" y="133"/>
                  </a:lnTo>
                  <a:lnTo>
                    <a:pt x="143" y="52"/>
                  </a:lnTo>
                  <a:lnTo>
                    <a:pt x="143" y="48"/>
                  </a:lnTo>
                  <a:lnTo>
                    <a:pt x="143" y="43"/>
                  </a:lnTo>
                  <a:lnTo>
                    <a:pt x="142" y="39"/>
                  </a:lnTo>
                  <a:lnTo>
                    <a:pt x="142" y="36"/>
                  </a:lnTo>
                  <a:lnTo>
                    <a:pt x="140" y="32"/>
                  </a:lnTo>
                  <a:lnTo>
                    <a:pt x="138" y="28"/>
                  </a:lnTo>
                  <a:lnTo>
                    <a:pt x="135" y="27"/>
                  </a:lnTo>
                  <a:lnTo>
                    <a:pt x="133" y="25"/>
                  </a:lnTo>
                  <a:lnTo>
                    <a:pt x="130" y="23"/>
                  </a:lnTo>
                  <a:lnTo>
                    <a:pt x="127" y="23"/>
                  </a:lnTo>
                  <a:lnTo>
                    <a:pt x="125" y="21"/>
                  </a:lnTo>
                  <a:lnTo>
                    <a:pt x="122" y="21"/>
                  </a:lnTo>
                  <a:lnTo>
                    <a:pt x="115" y="21"/>
                  </a:lnTo>
                  <a:lnTo>
                    <a:pt x="110" y="23"/>
                  </a:lnTo>
                  <a:lnTo>
                    <a:pt x="105" y="27"/>
                  </a:lnTo>
                  <a:lnTo>
                    <a:pt x="100" y="28"/>
                  </a:lnTo>
                  <a:lnTo>
                    <a:pt x="97" y="34"/>
                  </a:lnTo>
                  <a:lnTo>
                    <a:pt x="93" y="41"/>
                  </a:lnTo>
                  <a:lnTo>
                    <a:pt x="92" y="50"/>
                  </a:lnTo>
                  <a:lnTo>
                    <a:pt x="92" y="59"/>
                  </a:lnTo>
                  <a:lnTo>
                    <a:pt x="92" y="133"/>
                  </a:lnTo>
                  <a:lnTo>
                    <a:pt x="72" y="133"/>
                  </a:lnTo>
                  <a:lnTo>
                    <a:pt x="72" y="50"/>
                  </a:lnTo>
                  <a:lnTo>
                    <a:pt x="72" y="43"/>
                  </a:lnTo>
                  <a:lnTo>
                    <a:pt x="70" y="36"/>
                  </a:lnTo>
                  <a:lnTo>
                    <a:pt x="68" y="30"/>
                  </a:lnTo>
                  <a:lnTo>
                    <a:pt x="67" y="27"/>
                  </a:lnTo>
                  <a:lnTo>
                    <a:pt x="63" y="25"/>
                  </a:lnTo>
                  <a:lnTo>
                    <a:pt x="58" y="23"/>
                  </a:lnTo>
                  <a:lnTo>
                    <a:pt x="55" y="21"/>
                  </a:lnTo>
                  <a:lnTo>
                    <a:pt x="50" y="21"/>
                  </a:lnTo>
                  <a:lnTo>
                    <a:pt x="47" y="21"/>
                  </a:lnTo>
                  <a:lnTo>
                    <a:pt x="42" y="23"/>
                  </a:lnTo>
                  <a:lnTo>
                    <a:pt x="38" y="23"/>
                  </a:lnTo>
                  <a:lnTo>
                    <a:pt x="35" y="25"/>
                  </a:lnTo>
                  <a:lnTo>
                    <a:pt x="32" y="28"/>
                  </a:lnTo>
                  <a:lnTo>
                    <a:pt x="28" y="32"/>
                  </a:lnTo>
                  <a:lnTo>
                    <a:pt x="25" y="38"/>
                  </a:lnTo>
                  <a:lnTo>
                    <a:pt x="23" y="41"/>
                  </a:lnTo>
                  <a:lnTo>
                    <a:pt x="21" y="47"/>
                  </a:lnTo>
                  <a:lnTo>
                    <a:pt x="20" y="52"/>
                  </a:lnTo>
                  <a:lnTo>
                    <a:pt x="18" y="61"/>
                  </a:lnTo>
                  <a:lnTo>
                    <a:pt x="18" y="68"/>
                  </a:lnTo>
                  <a:lnTo>
                    <a:pt x="18" y="133"/>
                  </a:lnTo>
                  <a:lnTo>
                    <a:pt x="0"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50" name="Freeform 1565"/>
            <p:cNvSpPr>
              <a:spLocks noEditPoints="1"/>
            </p:cNvSpPr>
            <p:nvPr/>
          </p:nvSpPr>
          <p:spPr bwMode="auto">
            <a:xfrm>
              <a:off x="3095" y="3194"/>
              <a:ext cx="52" cy="93"/>
            </a:xfrm>
            <a:custGeom>
              <a:avLst/>
              <a:gdLst>
                <a:gd name="T0" fmla="*/ 0 w 105"/>
                <a:gd name="T1" fmla="*/ 1 h 186"/>
                <a:gd name="T2" fmla="*/ 9 w 105"/>
                <a:gd name="T3" fmla="*/ 13 h 186"/>
                <a:gd name="T4" fmla="*/ 13 w 105"/>
                <a:gd name="T5" fmla="*/ 7 h 186"/>
                <a:gd name="T6" fmla="*/ 16 w 105"/>
                <a:gd name="T7" fmla="*/ 3 h 186"/>
                <a:gd name="T8" fmla="*/ 21 w 105"/>
                <a:gd name="T9" fmla="*/ 1 h 186"/>
                <a:gd name="T10" fmla="*/ 26 w 105"/>
                <a:gd name="T11" fmla="*/ 0 h 186"/>
                <a:gd name="T12" fmla="*/ 33 w 105"/>
                <a:gd name="T13" fmla="*/ 1 h 186"/>
                <a:gd name="T14" fmla="*/ 40 w 105"/>
                <a:gd name="T15" fmla="*/ 5 h 186"/>
                <a:gd name="T16" fmla="*/ 45 w 105"/>
                <a:gd name="T17" fmla="*/ 10 h 186"/>
                <a:gd name="T18" fmla="*/ 49 w 105"/>
                <a:gd name="T19" fmla="*/ 15 h 186"/>
                <a:gd name="T20" fmla="*/ 51 w 105"/>
                <a:gd name="T21" fmla="*/ 24 h 186"/>
                <a:gd name="T22" fmla="*/ 52 w 105"/>
                <a:gd name="T23" fmla="*/ 33 h 186"/>
                <a:gd name="T24" fmla="*/ 51 w 105"/>
                <a:gd name="T25" fmla="*/ 43 h 186"/>
                <a:gd name="T26" fmla="*/ 49 w 105"/>
                <a:gd name="T27" fmla="*/ 51 h 186"/>
                <a:gd name="T28" fmla="*/ 44 w 105"/>
                <a:gd name="T29" fmla="*/ 58 h 186"/>
                <a:gd name="T30" fmla="*/ 39 w 105"/>
                <a:gd name="T31" fmla="*/ 62 h 186"/>
                <a:gd name="T32" fmla="*/ 32 w 105"/>
                <a:gd name="T33" fmla="*/ 66 h 186"/>
                <a:gd name="T34" fmla="*/ 25 w 105"/>
                <a:gd name="T35" fmla="*/ 68 h 186"/>
                <a:gd name="T36" fmla="*/ 20 w 105"/>
                <a:gd name="T37" fmla="*/ 67 h 186"/>
                <a:gd name="T38" fmla="*/ 16 w 105"/>
                <a:gd name="T39" fmla="*/ 65 h 186"/>
                <a:gd name="T40" fmla="*/ 13 w 105"/>
                <a:gd name="T41" fmla="*/ 62 h 186"/>
                <a:gd name="T42" fmla="*/ 9 w 105"/>
                <a:gd name="T43" fmla="*/ 59 h 186"/>
                <a:gd name="T44" fmla="*/ 0 w 105"/>
                <a:gd name="T45" fmla="*/ 93 h 186"/>
                <a:gd name="T46" fmla="*/ 10 w 105"/>
                <a:gd name="T47" fmla="*/ 40 h 186"/>
                <a:gd name="T48" fmla="*/ 12 w 105"/>
                <a:gd name="T49" fmla="*/ 48 h 186"/>
                <a:gd name="T50" fmla="*/ 16 w 105"/>
                <a:gd name="T51" fmla="*/ 53 h 186"/>
                <a:gd name="T52" fmla="*/ 22 w 105"/>
                <a:gd name="T53" fmla="*/ 57 h 186"/>
                <a:gd name="T54" fmla="*/ 29 w 105"/>
                <a:gd name="T55" fmla="*/ 57 h 186"/>
                <a:gd name="T56" fmla="*/ 35 w 105"/>
                <a:gd name="T57" fmla="*/ 53 h 186"/>
                <a:gd name="T58" fmla="*/ 39 w 105"/>
                <a:gd name="T59" fmla="*/ 48 h 186"/>
                <a:gd name="T60" fmla="*/ 41 w 105"/>
                <a:gd name="T61" fmla="*/ 40 h 186"/>
                <a:gd name="T62" fmla="*/ 41 w 105"/>
                <a:gd name="T63" fmla="*/ 29 h 186"/>
                <a:gd name="T64" fmla="*/ 39 w 105"/>
                <a:gd name="T65" fmla="*/ 20 h 186"/>
                <a:gd name="T66" fmla="*/ 35 w 105"/>
                <a:gd name="T67" fmla="*/ 14 h 186"/>
                <a:gd name="T68" fmla="*/ 29 w 105"/>
                <a:gd name="T69" fmla="*/ 11 h 186"/>
                <a:gd name="T70" fmla="*/ 23 w 105"/>
                <a:gd name="T71" fmla="*/ 11 h 186"/>
                <a:gd name="T72" fmla="*/ 17 w 105"/>
                <a:gd name="T73" fmla="*/ 14 h 186"/>
                <a:gd name="T74" fmla="*/ 12 w 105"/>
                <a:gd name="T75" fmla="*/ 21 h 186"/>
                <a:gd name="T76" fmla="*/ 10 w 105"/>
                <a:gd name="T77" fmla="*/ 30 h 186"/>
                <a:gd name="T78" fmla="*/ 9 w 105"/>
                <a:gd name="T79" fmla="*/ 34 h 18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05" h="186">
                  <a:moveTo>
                    <a:pt x="0" y="186"/>
                  </a:moveTo>
                  <a:lnTo>
                    <a:pt x="0" y="1"/>
                  </a:lnTo>
                  <a:lnTo>
                    <a:pt x="18" y="1"/>
                  </a:lnTo>
                  <a:lnTo>
                    <a:pt x="18" y="25"/>
                  </a:lnTo>
                  <a:lnTo>
                    <a:pt x="21" y="19"/>
                  </a:lnTo>
                  <a:lnTo>
                    <a:pt x="26" y="14"/>
                  </a:lnTo>
                  <a:lnTo>
                    <a:pt x="30" y="9"/>
                  </a:lnTo>
                  <a:lnTo>
                    <a:pt x="33" y="5"/>
                  </a:lnTo>
                  <a:lnTo>
                    <a:pt x="38" y="3"/>
                  </a:lnTo>
                  <a:lnTo>
                    <a:pt x="43" y="1"/>
                  </a:lnTo>
                  <a:lnTo>
                    <a:pt x="48" y="0"/>
                  </a:lnTo>
                  <a:lnTo>
                    <a:pt x="53" y="0"/>
                  </a:lnTo>
                  <a:lnTo>
                    <a:pt x="60" y="0"/>
                  </a:lnTo>
                  <a:lnTo>
                    <a:pt x="66" y="1"/>
                  </a:lnTo>
                  <a:lnTo>
                    <a:pt x="75" y="5"/>
                  </a:lnTo>
                  <a:lnTo>
                    <a:pt x="80" y="9"/>
                  </a:lnTo>
                  <a:lnTo>
                    <a:pt x="85" y="14"/>
                  </a:lnTo>
                  <a:lnTo>
                    <a:pt x="90" y="19"/>
                  </a:lnTo>
                  <a:lnTo>
                    <a:pt x="95" y="25"/>
                  </a:lnTo>
                  <a:lnTo>
                    <a:pt x="98" y="30"/>
                  </a:lnTo>
                  <a:lnTo>
                    <a:pt x="100" y="39"/>
                  </a:lnTo>
                  <a:lnTo>
                    <a:pt x="103" y="48"/>
                  </a:lnTo>
                  <a:lnTo>
                    <a:pt x="105" y="57"/>
                  </a:lnTo>
                  <a:lnTo>
                    <a:pt x="105" y="66"/>
                  </a:lnTo>
                  <a:lnTo>
                    <a:pt x="105" y="76"/>
                  </a:lnTo>
                  <a:lnTo>
                    <a:pt x="103" y="85"/>
                  </a:lnTo>
                  <a:lnTo>
                    <a:pt x="100" y="94"/>
                  </a:lnTo>
                  <a:lnTo>
                    <a:pt x="98" y="101"/>
                  </a:lnTo>
                  <a:lnTo>
                    <a:pt x="93" y="110"/>
                  </a:lnTo>
                  <a:lnTo>
                    <a:pt x="88" y="115"/>
                  </a:lnTo>
                  <a:lnTo>
                    <a:pt x="83" y="121"/>
                  </a:lnTo>
                  <a:lnTo>
                    <a:pt x="78" y="124"/>
                  </a:lnTo>
                  <a:lnTo>
                    <a:pt x="71" y="130"/>
                  </a:lnTo>
                  <a:lnTo>
                    <a:pt x="65" y="132"/>
                  </a:lnTo>
                  <a:lnTo>
                    <a:pt x="58" y="135"/>
                  </a:lnTo>
                  <a:lnTo>
                    <a:pt x="51" y="135"/>
                  </a:lnTo>
                  <a:lnTo>
                    <a:pt x="46" y="135"/>
                  </a:lnTo>
                  <a:lnTo>
                    <a:pt x="41" y="133"/>
                  </a:lnTo>
                  <a:lnTo>
                    <a:pt x="36" y="132"/>
                  </a:lnTo>
                  <a:lnTo>
                    <a:pt x="33" y="130"/>
                  </a:lnTo>
                  <a:lnTo>
                    <a:pt x="30" y="126"/>
                  </a:lnTo>
                  <a:lnTo>
                    <a:pt x="26" y="123"/>
                  </a:lnTo>
                  <a:lnTo>
                    <a:pt x="21" y="121"/>
                  </a:lnTo>
                  <a:lnTo>
                    <a:pt x="18" y="117"/>
                  </a:lnTo>
                  <a:lnTo>
                    <a:pt x="18" y="184"/>
                  </a:lnTo>
                  <a:lnTo>
                    <a:pt x="0" y="186"/>
                  </a:lnTo>
                  <a:close/>
                  <a:moveTo>
                    <a:pt x="18" y="68"/>
                  </a:moveTo>
                  <a:lnTo>
                    <a:pt x="20" y="79"/>
                  </a:lnTo>
                  <a:lnTo>
                    <a:pt x="21" y="88"/>
                  </a:lnTo>
                  <a:lnTo>
                    <a:pt x="25" y="95"/>
                  </a:lnTo>
                  <a:lnTo>
                    <a:pt x="28" y="101"/>
                  </a:lnTo>
                  <a:lnTo>
                    <a:pt x="33" y="106"/>
                  </a:lnTo>
                  <a:lnTo>
                    <a:pt x="38" y="110"/>
                  </a:lnTo>
                  <a:lnTo>
                    <a:pt x="45" y="113"/>
                  </a:lnTo>
                  <a:lnTo>
                    <a:pt x="51" y="113"/>
                  </a:lnTo>
                  <a:lnTo>
                    <a:pt x="58" y="113"/>
                  </a:lnTo>
                  <a:lnTo>
                    <a:pt x="63" y="110"/>
                  </a:lnTo>
                  <a:lnTo>
                    <a:pt x="70" y="106"/>
                  </a:lnTo>
                  <a:lnTo>
                    <a:pt x="75" y="101"/>
                  </a:lnTo>
                  <a:lnTo>
                    <a:pt x="78" y="95"/>
                  </a:lnTo>
                  <a:lnTo>
                    <a:pt x="81" y="88"/>
                  </a:lnTo>
                  <a:lnTo>
                    <a:pt x="83" y="79"/>
                  </a:lnTo>
                  <a:lnTo>
                    <a:pt x="83" y="68"/>
                  </a:lnTo>
                  <a:lnTo>
                    <a:pt x="83" y="57"/>
                  </a:lnTo>
                  <a:lnTo>
                    <a:pt x="81" y="48"/>
                  </a:lnTo>
                  <a:lnTo>
                    <a:pt x="78" y="39"/>
                  </a:lnTo>
                  <a:lnTo>
                    <a:pt x="75" y="34"/>
                  </a:lnTo>
                  <a:lnTo>
                    <a:pt x="70" y="28"/>
                  </a:lnTo>
                  <a:lnTo>
                    <a:pt x="63" y="25"/>
                  </a:lnTo>
                  <a:lnTo>
                    <a:pt x="58" y="21"/>
                  </a:lnTo>
                  <a:lnTo>
                    <a:pt x="51" y="21"/>
                  </a:lnTo>
                  <a:lnTo>
                    <a:pt x="46" y="21"/>
                  </a:lnTo>
                  <a:lnTo>
                    <a:pt x="41" y="25"/>
                  </a:lnTo>
                  <a:lnTo>
                    <a:pt x="35" y="28"/>
                  </a:lnTo>
                  <a:lnTo>
                    <a:pt x="30" y="34"/>
                  </a:lnTo>
                  <a:lnTo>
                    <a:pt x="25" y="41"/>
                  </a:lnTo>
                  <a:lnTo>
                    <a:pt x="21" y="48"/>
                  </a:lnTo>
                  <a:lnTo>
                    <a:pt x="20" y="59"/>
                  </a:lnTo>
                  <a:lnTo>
                    <a:pt x="18" y="70"/>
                  </a:lnTo>
                  <a:lnTo>
                    <a:pt x="18"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51" name="Freeform 1566"/>
            <p:cNvSpPr>
              <a:spLocks/>
            </p:cNvSpPr>
            <p:nvPr/>
          </p:nvSpPr>
          <p:spPr bwMode="auto">
            <a:xfrm>
              <a:off x="3890" y="1914"/>
              <a:ext cx="66" cy="90"/>
            </a:xfrm>
            <a:custGeom>
              <a:avLst/>
              <a:gdLst>
                <a:gd name="T0" fmla="*/ 28 w 132"/>
                <a:gd name="T1" fmla="*/ 90 h 179"/>
                <a:gd name="T2" fmla="*/ 28 w 132"/>
                <a:gd name="T3" fmla="*/ 10 h 179"/>
                <a:gd name="T4" fmla="*/ 0 w 132"/>
                <a:gd name="T5" fmla="*/ 10 h 179"/>
                <a:gd name="T6" fmla="*/ 0 w 132"/>
                <a:gd name="T7" fmla="*/ 0 h 179"/>
                <a:gd name="T8" fmla="*/ 66 w 132"/>
                <a:gd name="T9" fmla="*/ 0 h 179"/>
                <a:gd name="T10" fmla="*/ 66 w 132"/>
                <a:gd name="T11" fmla="*/ 10 h 179"/>
                <a:gd name="T12" fmla="*/ 38 w 132"/>
                <a:gd name="T13" fmla="*/ 10 h 179"/>
                <a:gd name="T14" fmla="*/ 38 w 132"/>
                <a:gd name="T15" fmla="*/ 90 h 179"/>
                <a:gd name="T16" fmla="*/ 28 w 132"/>
                <a:gd name="T17" fmla="*/ 90 h 1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2" h="179">
                  <a:moveTo>
                    <a:pt x="55" y="179"/>
                  </a:moveTo>
                  <a:lnTo>
                    <a:pt x="55" y="20"/>
                  </a:lnTo>
                  <a:lnTo>
                    <a:pt x="0" y="20"/>
                  </a:lnTo>
                  <a:lnTo>
                    <a:pt x="0" y="0"/>
                  </a:lnTo>
                  <a:lnTo>
                    <a:pt x="132" y="0"/>
                  </a:lnTo>
                  <a:lnTo>
                    <a:pt x="132" y="20"/>
                  </a:lnTo>
                  <a:lnTo>
                    <a:pt x="76" y="20"/>
                  </a:lnTo>
                  <a:lnTo>
                    <a:pt x="76" y="179"/>
                  </a:lnTo>
                  <a:lnTo>
                    <a:pt x="55" y="1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52" name="Freeform 1567"/>
            <p:cNvSpPr>
              <a:spLocks/>
            </p:cNvSpPr>
            <p:nvPr/>
          </p:nvSpPr>
          <p:spPr bwMode="auto">
            <a:xfrm>
              <a:off x="3963" y="1939"/>
              <a:ext cx="48" cy="66"/>
            </a:xfrm>
            <a:custGeom>
              <a:avLst/>
              <a:gdLst>
                <a:gd name="T0" fmla="*/ 38 w 95"/>
                <a:gd name="T1" fmla="*/ 65 h 132"/>
                <a:gd name="T2" fmla="*/ 38 w 95"/>
                <a:gd name="T3" fmla="*/ 55 h 132"/>
                <a:gd name="T4" fmla="*/ 35 w 95"/>
                <a:gd name="T5" fmla="*/ 59 h 132"/>
                <a:gd name="T6" fmla="*/ 30 w 95"/>
                <a:gd name="T7" fmla="*/ 63 h 132"/>
                <a:gd name="T8" fmla="*/ 25 w 95"/>
                <a:gd name="T9" fmla="*/ 65 h 132"/>
                <a:gd name="T10" fmla="*/ 19 w 95"/>
                <a:gd name="T11" fmla="*/ 66 h 132"/>
                <a:gd name="T12" fmla="*/ 17 w 95"/>
                <a:gd name="T13" fmla="*/ 66 h 132"/>
                <a:gd name="T14" fmla="*/ 14 w 95"/>
                <a:gd name="T15" fmla="*/ 65 h 132"/>
                <a:gd name="T16" fmla="*/ 12 w 95"/>
                <a:gd name="T17" fmla="*/ 65 h 132"/>
                <a:gd name="T18" fmla="*/ 10 w 95"/>
                <a:gd name="T19" fmla="*/ 65 h 132"/>
                <a:gd name="T20" fmla="*/ 9 w 95"/>
                <a:gd name="T21" fmla="*/ 64 h 132"/>
                <a:gd name="T22" fmla="*/ 6 w 95"/>
                <a:gd name="T23" fmla="*/ 62 h 132"/>
                <a:gd name="T24" fmla="*/ 4 w 95"/>
                <a:gd name="T25" fmla="*/ 61 h 132"/>
                <a:gd name="T26" fmla="*/ 4 w 95"/>
                <a:gd name="T27" fmla="*/ 60 h 132"/>
                <a:gd name="T28" fmla="*/ 3 w 95"/>
                <a:gd name="T29" fmla="*/ 58 h 132"/>
                <a:gd name="T30" fmla="*/ 1 w 95"/>
                <a:gd name="T31" fmla="*/ 55 h 132"/>
                <a:gd name="T32" fmla="*/ 0 w 95"/>
                <a:gd name="T33" fmla="*/ 53 h 132"/>
                <a:gd name="T34" fmla="*/ 0 w 95"/>
                <a:gd name="T35" fmla="*/ 51 h 132"/>
                <a:gd name="T36" fmla="*/ 0 w 95"/>
                <a:gd name="T37" fmla="*/ 49 h 132"/>
                <a:gd name="T38" fmla="*/ 0 w 95"/>
                <a:gd name="T39" fmla="*/ 46 h 132"/>
                <a:gd name="T40" fmla="*/ 0 w 95"/>
                <a:gd name="T41" fmla="*/ 44 h 132"/>
                <a:gd name="T42" fmla="*/ 0 w 95"/>
                <a:gd name="T43" fmla="*/ 40 h 132"/>
                <a:gd name="T44" fmla="*/ 0 w 95"/>
                <a:gd name="T45" fmla="*/ 0 h 132"/>
                <a:gd name="T46" fmla="*/ 10 w 95"/>
                <a:gd name="T47" fmla="*/ 0 h 132"/>
                <a:gd name="T48" fmla="*/ 10 w 95"/>
                <a:gd name="T49" fmla="*/ 36 h 132"/>
                <a:gd name="T50" fmla="*/ 10 w 95"/>
                <a:gd name="T51" fmla="*/ 40 h 132"/>
                <a:gd name="T52" fmla="*/ 10 w 95"/>
                <a:gd name="T53" fmla="*/ 43 h 132"/>
                <a:gd name="T54" fmla="*/ 10 w 95"/>
                <a:gd name="T55" fmla="*/ 46 h 132"/>
                <a:gd name="T56" fmla="*/ 10 w 95"/>
                <a:gd name="T57" fmla="*/ 47 h 132"/>
                <a:gd name="T58" fmla="*/ 11 w 95"/>
                <a:gd name="T59" fmla="*/ 49 h 132"/>
                <a:gd name="T60" fmla="*/ 12 w 95"/>
                <a:gd name="T61" fmla="*/ 50 h 132"/>
                <a:gd name="T62" fmla="*/ 13 w 95"/>
                <a:gd name="T63" fmla="*/ 52 h 132"/>
                <a:gd name="T64" fmla="*/ 14 w 95"/>
                <a:gd name="T65" fmla="*/ 53 h 132"/>
                <a:gd name="T66" fmla="*/ 16 w 95"/>
                <a:gd name="T67" fmla="*/ 54 h 132"/>
                <a:gd name="T68" fmla="*/ 18 w 95"/>
                <a:gd name="T69" fmla="*/ 55 h 132"/>
                <a:gd name="T70" fmla="*/ 20 w 95"/>
                <a:gd name="T71" fmla="*/ 55 h 132"/>
                <a:gd name="T72" fmla="*/ 22 w 95"/>
                <a:gd name="T73" fmla="*/ 55 h 132"/>
                <a:gd name="T74" fmla="*/ 24 w 95"/>
                <a:gd name="T75" fmla="*/ 55 h 132"/>
                <a:gd name="T76" fmla="*/ 26 w 95"/>
                <a:gd name="T77" fmla="*/ 55 h 132"/>
                <a:gd name="T78" fmla="*/ 29 w 95"/>
                <a:gd name="T79" fmla="*/ 55 h 132"/>
                <a:gd name="T80" fmla="*/ 30 w 95"/>
                <a:gd name="T81" fmla="*/ 54 h 132"/>
                <a:gd name="T82" fmla="*/ 32 w 95"/>
                <a:gd name="T83" fmla="*/ 52 h 132"/>
                <a:gd name="T84" fmla="*/ 34 w 95"/>
                <a:gd name="T85" fmla="*/ 50 h 132"/>
                <a:gd name="T86" fmla="*/ 35 w 95"/>
                <a:gd name="T87" fmla="*/ 49 h 132"/>
                <a:gd name="T88" fmla="*/ 36 w 95"/>
                <a:gd name="T89" fmla="*/ 47 h 132"/>
                <a:gd name="T90" fmla="*/ 37 w 95"/>
                <a:gd name="T91" fmla="*/ 45 h 132"/>
                <a:gd name="T92" fmla="*/ 37 w 95"/>
                <a:gd name="T93" fmla="*/ 41 h 132"/>
                <a:gd name="T94" fmla="*/ 38 w 95"/>
                <a:gd name="T95" fmla="*/ 37 h 132"/>
                <a:gd name="T96" fmla="*/ 38 w 95"/>
                <a:gd name="T97" fmla="*/ 34 h 132"/>
                <a:gd name="T98" fmla="*/ 38 w 95"/>
                <a:gd name="T99" fmla="*/ 0 h 132"/>
                <a:gd name="T100" fmla="*/ 48 w 95"/>
                <a:gd name="T101" fmla="*/ 0 h 132"/>
                <a:gd name="T102" fmla="*/ 48 w 95"/>
                <a:gd name="T103" fmla="*/ 65 h 132"/>
                <a:gd name="T104" fmla="*/ 38 w 95"/>
                <a:gd name="T105" fmla="*/ 65 h 13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95" h="132">
                  <a:moveTo>
                    <a:pt x="75" y="130"/>
                  </a:moveTo>
                  <a:lnTo>
                    <a:pt x="75" y="109"/>
                  </a:lnTo>
                  <a:lnTo>
                    <a:pt x="69" y="118"/>
                  </a:lnTo>
                  <a:lnTo>
                    <a:pt x="60" y="125"/>
                  </a:lnTo>
                  <a:lnTo>
                    <a:pt x="50" y="130"/>
                  </a:lnTo>
                  <a:lnTo>
                    <a:pt x="38" y="132"/>
                  </a:lnTo>
                  <a:lnTo>
                    <a:pt x="33" y="132"/>
                  </a:lnTo>
                  <a:lnTo>
                    <a:pt x="28" y="130"/>
                  </a:lnTo>
                  <a:lnTo>
                    <a:pt x="23" y="130"/>
                  </a:lnTo>
                  <a:lnTo>
                    <a:pt x="20" y="129"/>
                  </a:lnTo>
                  <a:lnTo>
                    <a:pt x="17" y="127"/>
                  </a:lnTo>
                  <a:lnTo>
                    <a:pt x="12" y="123"/>
                  </a:lnTo>
                  <a:lnTo>
                    <a:pt x="8" y="121"/>
                  </a:lnTo>
                  <a:lnTo>
                    <a:pt x="7" y="119"/>
                  </a:lnTo>
                  <a:lnTo>
                    <a:pt x="5" y="116"/>
                  </a:lnTo>
                  <a:lnTo>
                    <a:pt x="2" y="110"/>
                  </a:lnTo>
                  <a:lnTo>
                    <a:pt x="0" y="105"/>
                  </a:lnTo>
                  <a:lnTo>
                    <a:pt x="0" y="101"/>
                  </a:lnTo>
                  <a:lnTo>
                    <a:pt x="0" y="98"/>
                  </a:lnTo>
                  <a:lnTo>
                    <a:pt x="0" y="92"/>
                  </a:lnTo>
                  <a:lnTo>
                    <a:pt x="0" y="87"/>
                  </a:lnTo>
                  <a:lnTo>
                    <a:pt x="0" y="80"/>
                  </a:lnTo>
                  <a:lnTo>
                    <a:pt x="0" y="0"/>
                  </a:lnTo>
                  <a:lnTo>
                    <a:pt x="20" y="0"/>
                  </a:lnTo>
                  <a:lnTo>
                    <a:pt x="20" y="72"/>
                  </a:lnTo>
                  <a:lnTo>
                    <a:pt x="20" y="80"/>
                  </a:lnTo>
                  <a:lnTo>
                    <a:pt x="20" y="85"/>
                  </a:lnTo>
                  <a:lnTo>
                    <a:pt x="20" y="91"/>
                  </a:lnTo>
                  <a:lnTo>
                    <a:pt x="20" y="94"/>
                  </a:lnTo>
                  <a:lnTo>
                    <a:pt x="22" y="98"/>
                  </a:lnTo>
                  <a:lnTo>
                    <a:pt x="23" y="100"/>
                  </a:lnTo>
                  <a:lnTo>
                    <a:pt x="25" y="103"/>
                  </a:lnTo>
                  <a:lnTo>
                    <a:pt x="28" y="105"/>
                  </a:lnTo>
                  <a:lnTo>
                    <a:pt x="32" y="107"/>
                  </a:lnTo>
                  <a:lnTo>
                    <a:pt x="35" y="109"/>
                  </a:lnTo>
                  <a:lnTo>
                    <a:pt x="40" y="110"/>
                  </a:lnTo>
                  <a:lnTo>
                    <a:pt x="43" y="110"/>
                  </a:lnTo>
                  <a:lnTo>
                    <a:pt x="47" y="110"/>
                  </a:lnTo>
                  <a:lnTo>
                    <a:pt x="52" y="109"/>
                  </a:lnTo>
                  <a:lnTo>
                    <a:pt x="57" y="109"/>
                  </a:lnTo>
                  <a:lnTo>
                    <a:pt x="60" y="107"/>
                  </a:lnTo>
                  <a:lnTo>
                    <a:pt x="63" y="103"/>
                  </a:lnTo>
                  <a:lnTo>
                    <a:pt x="67" y="100"/>
                  </a:lnTo>
                  <a:lnTo>
                    <a:pt x="70" y="98"/>
                  </a:lnTo>
                  <a:lnTo>
                    <a:pt x="72" y="94"/>
                  </a:lnTo>
                  <a:lnTo>
                    <a:pt x="74" y="89"/>
                  </a:lnTo>
                  <a:lnTo>
                    <a:pt x="74" y="82"/>
                  </a:lnTo>
                  <a:lnTo>
                    <a:pt x="75" y="74"/>
                  </a:lnTo>
                  <a:lnTo>
                    <a:pt x="75" y="67"/>
                  </a:lnTo>
                  <a:lnTo>
                    <a:pt x="75" y="0"/>
                  </a:lnTo>
                  <a:lnTo>
                    <a:pt x="95" y="0"/>
                  </a:lnTo>
                  <a:lnTo>
                    <a:pt x="95" y="130"/>
                  </a:lnTo>
                  <a:lnTo>
                    <a:pt x="75" y="1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53" name="Freeform 1568"/>
            <p:cNvSpPr>
              <a:spLocks/>
            </p:cNvSpPr>
            <p:nvPr/>
          </p:nvSpPr>
          <p:spPr bwMode="auto">
            <a:xfrm>
              <a:off x="4027" y="1938"/>
              <a:ext cx="32" cy="66"/>
            </a:xfrm>
            <a:custGeom>
              <a:avLst/>
              <a:gdLst>
                <a:gd name="T0" fmla="*/ 0 w 63"/>
                <a:gd name="T1" fmla="*/ 66 h 132"/>
                <a:gd name="T2" fmla="*/ 0 w 63"/>
                <a:gd name="T3" fmla="*/ 1 h 132"/>
                <a:gd name="T4" fmla="*/ 8 w 63"/>
                <a:gd name="T5" fmla="*/ 1 h 132"/>
                <a:gd name="T6" fmla="*/ 8 w 63"/>
                <a:gd name="T7" fmla="*/ 10 h 132"/>
                <a:gd name="T8" fmla="*/ 10 w 63"/>
                <a:gd name="T9" fmla="*/ 8 h 132"/>
                <a:gd name="T10" fmla="*/ 12 w 63"/>
                <a:gd name="T11" fmla="*/ 5 h 132"/>
                <a:gd name="T12" fmla="*/ 13 w 63"/>
                <a:gd name="T13" fmla="*/ 3 h 132"/>
                <a:gd name="T14" fmla="*/ 14 w 63"/>
                <a:gd name="T15" fmla="*/ 2 h 132"/>
                <a:gd name="T16" fmla="*/ 16 w 63"/>
                <a:gd name="T17" fmla="*/ 1 h 132"/>
                <a:gd name="T18" fmla="*/ 18 w 63"/>
                <a:gd name="T19" fmla="*/ 1 h 132"/>
                <a:gd name="T20" fmla="*/ 19 w 63"/>
                <a:gd name="T21" fmla="*/ 0 h 132"/>
                <a:gd name="T22" fmla="*/ 21 w 63"/>
                <a:gd name="T23" fmla="*/ 0 h 132"/>
                <a:gd name="T24" fmla="*/ 23 w 63"/>
                <a:gd name="T25" fmla="*/ 0 h 132"/>
                <a:gd name="T26" fmla="*/ 27 w 63"/>
                <a:gd name="T27" fmla="*/ 1 h 132"/>
                <a:gd name="T28" fmla="*/ 29 w 63"/>
                <a:gd name="T29" fmla="*/ 2 h 132"/>
                <a:gd name="T30" fmla="*/ 32 w 63"/>
                <a:gd name="T31" fmla="*/ 3 h 132"/>
                <a:gd name="T32" fmla="*/ 28 w 63"/>
                <a:gd name="T33" fmla="*/ 13 h 132"/>
                <a:gd name="T34" fmla="*/ 26 w 63"/>
                <a:gd name="T35" fmla="*/ 12 h 132"/>
                <a:gd name="T36" fmla="*/ 24 w 63"/>
                <a:gd name="T37" fmla="*/ 11 h 132"/>
                <a:gd name="T38" fmla="*/ 23 w 63"/>
                <a:gd name="T39" fmla="*/ 10 h 132"/>
                <a:gd name="T40" fmla="*/ 21 w 63"/>
                <a:gd name="T41" fmla="*/ 10 h 132"/>
                <a:gd name="T42" fmla="*/ 19 w 63"/>
                <a:gd name="T43" fmla="*/ 10 h 132"/>
                <a:gd name="T44" fmla="*/ 18 w 63"/>
                <a:gd name="T45" fmla="*/ 11 h 132"/>
                <a:gd name="T46" fmla="*/ 17 w 63"/>
                <a:gd name="T47" fmla="*/ 12 h 132"/>
                <a:gd name="T48" fmla="*/ 15 w 63"/>
                <a:gd name="T49" fmla="*/ 13 h 132"/>
                <a:gd name="T50" fmla="*/ 14 w 63"/>
                <a:gd name="T51" fmla="*/ 14 h 132"/>
                <a:gd name="T52" fmla="*/ 13 w 63"/>
                <a:gd name="T53" fmla="*/ 16 h 132"/>
                <a:gd name="T54" fmla="*/ 12 w 63"/>
                <a:gd name="T55" fmla="*/ 18 h 132"/>
                <a:gd name="T56" fmla="*/ 11 w 63"/>
                <a:gd name="T57" fmla="*/ 19 h 132"/>
                <a:gd name="T58" fmla="*/ 11 w 63"/>
                <a:gd name="T59" fmla="*/ 22 h 132"/>
                <a:gd name="T60" fmla="*/ 11 w 63"/>
                <a:gd name="T61" fmla="*/ 26 h 132"/>
                <a:gd name="T62" fmla="*/ 10 w 63"/>
                <a:gd name="T63" fmla="*/ 28 h 132"/>
                <a:gd name="T64" fmla="*/ 10 w 63"/>
                <a:gd name="T65" fmla="*/ 32 h 132"/>
                <a:gd name="T66" fmla="*/ 10 w 63"/>
                <a:gd name="T67" fmla="*/ 66 h 132"/>
                <a:gd name="T68" fmla="*/ 0 w 63"/>
                <a:gd name="T69" fmla="*/ 66 h 13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3" h="132">
                  <a:moveTo>
                    <a:pt x="0" y="132"/>
                  </a:moveTo>
                  <a:lnTo>
                    <a:pt x="0" y="2"/>
                  </a:lnTo>
                  <a:lnTo>
                    <a:pt x="16" y="2"/>
                  </a:lnTo>
                  <a:lnTo>
                    <a:pt x="16" y="20"/>
                  </a:lnTo>
                  <a:lnTo>
                    <a:pt x="20" y="15"/>
                  </a:lnTo>
                  <a:lnTo>
                    <a:pt x="23" y="9"/>
                  </a:lnTo>
                  <a:lnTo>
                    <a:pt x="25" y="6"/>
                  </a:lnTo>
                  <a:lnTo>
                    <a:pt x="28" y="4"/>
                  </a:lnTo>
                  <a:lnTo>
                    <a:pt x="31" y="2"/>
                  </a:lnTo>
                  <a:lnTo>
                    <a:pt x="35" y="2"/>
                  </a:lnTo>
                  <a:lnTo>
                    <a:pt x="38" y="0"/>
                  </a:lnTo>
                  <a:lnTo>
                    <a:pt x="41" y="0"/>
                  </a:lnTo>
                  <a:lnTo>
                    <a:pt x="46" y="0"/>
                  </a:lnTo>
                  <a:lnTo>
                    <a:pt x="53" y="2"/>
                  </a:lnTo>
                  <a:lnTo>
                    <a:pt x="58" y="4"/>
                  </a:lnTo>
                  <a:lnTo>
                    <a:pt x="63" y="6"/>
                  </a:lnTo>
                  <a:lnTo>
                    <a:pt x="55" y="26"/>
                  </a:lnTo>
                  <a:lnTo>
                    <a:pt x="51" y="24"/>
                  </a:lnTo>
                  <a:lnTo>
                    <a:pt x="48" y="22"/>
                  </a:lnTo>
                  <a:lnTo>
                    <a:pt x="45" y="20"/>
                  </a:lnTo>
                  <a:lnTo>
                    <a:pt x="41" y="20"/>
                  </a:lnTo>
                  <a:lnTo>
                    <a:pt x="38" y="20"/>
                  </a:lnTo>
                  <a:lnTo>
                    <a:pt x="36" y="22"/>
                  </a:lnTo>
                  <a:lnTo>
                    <a:pt x="33" y="24"/>
                  </a:lnTo>
                  <a:lnTo>
                    <a:pt x="30" y="26"/>
                  </a:lnTo>
                  <a:lnTo>
                    <a:pt x="28" y="27"/>
                  </a:lnTo>
                  <a:lnTo>
                    <a:pt x="25" y="31"/>
                  </a:lnTo>
                  <a:lnTo>
                    <a:pt x="23" y="35"/>
                  </a:lnTo>
                  <a:lnTo>
                    <a:pt x="21" y="38"/>
                  </a:lnTo>
                  <a:lnTo>
                    <a:pt x="21" y="44"/>
                  </a:lnTo>
                  <a:lnTo>
                    <a:pt x="21" y="51"/>
                  </a:lnTo>
                  <a:lnTo>
                    <a:pt x="20" y="56"/>
                  </a:lnTo>
                  <a:lnTo>
                    <a:pt x="20" y="64"/>
                  </a:lnTo>
                  <a:lnTo>
                    <a:pt x="20" y="132"/>
                  </a:lnTo>
                  <a:lnTo>
                    <a:pt x="0" y="1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54" name="Freeform 1569"/>
            <p:cNvSpPr>
              <a:spLocks noEditPoints="1"/>
            </p:cNvSpPr>
            <p:nvPr/>
          </p:nvSpPr>
          <p:spPr bwMode="auto">
            <a:xfrm>
              <a:off x="4066" y="1914"/>
              <a:ext cx="53" cy="91"/>
            </a:xfrm>
            <a:custGeom>
              <a:avLst/>
              <a:gdLst>
                <a:gd name="T0" fmla="*/ 0 w 106"/>
                <a:gd name="T1" fmla="*/ 90 h 181"/>
                <a:gd name="T2" fmla="*/ 10 w 106"/>
                <a:gd name="T3" fmla="*/ 0 h 181"/>
                <a:gd name="T4" fmla="*/ 13 w 106"/>
                <a:gd name="T5" fmla="*/ 29 h 181"/>
                <a:gd name="T6" fmla="*/ 22 w 106"/>
                <a:gd name="T7" fmla="*/ 25 h 181"/>
                <a:gd name="T8" fmla="*/ 29 w 106"/>
                <a:gd name="T9" fmla="*/ 24 h 181"/>
                <a:gd name="T10" fmla="*/ 34 w 106"/>
                <a:gd name="T11" fmla="*/ 25 h 181"/>
                <a:gd name="T12" fmla="*/ 39 w 106"/>
                <a:gd name="T13" fmla="*/ 28 h 181"/>
                <a:gd name="T14" fmla="*/ 43 w 106"/>
                <a:gd name="T15" fmla="*/ 30 h 181"/>
                <a:gd name="T16" fmla="*/ 47 w 106"/>
                <a:gd name="T17" fmla="*/ 35 h 181"/>
                <a:gd name="T18" fmla="*/ 49 w 106"/>
                <a:gd name="T19" fmla="*/ 40 h 181"/>
                <a:gd name="T20" fmla="*/ 52 w 106"/>
                <a:gd name="T21" fmla="*/ 46 h 181"/>
                <a:gd name="T22" fmla="*/ 53 w 106"/>
                <a:gd name="T23" fmla="*/ 53 h 181"/>
                <a:gd name="T24" fmla="*/ 53 w 106"/>
                <a:gd name="T25" fmla="*/ 65 h 181"/>
                <a:gd name="T26" fmla="*/ 48 w 106"/>
                <a:gd name="T27" fmla="*/ 77 h 181"/>
                <a:gd name="T28" fmla="*/ 41 w 106"/>
                <a:gd name="T29" fmla="*/ 85 h 181"/>
                <a:gd name="T30" fmla="*/ 31 w 106"/>
                <a:gd name="T31" fmla="*/ 90 h 181"/>
                <a:gd name="T32" fmla="*/ 22 w 106"/>
                <a:gd name="T33" fmla="*/ 90 h 181"/>
                <a:gd name="T34" fmla="*/ 13 w 106"/>
                <a:gd name="T35" fmla="*/ 84 h 181"/>
                <a:gd name="T36" fmla="*/ 10 w 106"/>
                <a:gd name="T37" fmla="*/ 90 h 181"/>
                <a:gd name="T38" fmla="*/ 10 w 106"/>
                <a:gd name="T39" fmla="*/ 62 h 181"/>
                <a:gd name="T40" fmla="*/ 12 w 106"/>
                <a:gd name="T41" fmla="*/ 70 h 181"/>
                <a:gd name="T42" fmla="*/ 15 w 106"/>
                <a:gd name="T43" fmla="*/ 75 h 181"/>
                <a:gd name="T44" fmla="*/ 23 w 106"/>
                <a:gd name="T45" fmla="*/ 79 h 181"/>
                <a:gd name="T46" fmla="*/ 29 w 106"/>
                <a:gd name="T47" fmla="*/ 80 h 181"/>
                <a:gd name="T48" fmla="*/ 35 w 106"/>
                <a:gd name="T49" fmla="*/ 77 h 181"/>
                <a:gd name="T50" fmla="*/ 40 w 106"/>
                <a:gd name="T51" fmla="*/ 72 h 181"/>
                <a:gd name="T52" fmla="*/ 43 w 106"/>
                <a:gd name="T53" fmla="*/ 63 h 181"/>
                <a:gd name="T54" fmla="*/ 43 w 106"/>
                <a:gd name="T55" fmla="*/ 52 h 181"/>
                <a:gd name="T56" fmla="*/ 40 w 106"/>
                <a:gd name="T57" fmla="*/ 44 h 181"/>
                <a:gd name="T58" fmla="*/ 35 w 106"/>
                <a:gd name="T59" fmla="*/ 37 h 181"/>
                <a:gd name="T60" fmla="*/ 29 w 106"/>
                <a:gd name="T61" fmla="*/ 35 h 181"/>
                <a:gd name="T62" fmla="*/ 23 w 106"/>
                <a:gd name="T63" fmla="*/ 35 h 181"/>
                <a:gd name="T64" fmla="*/ 18 w 106"/>
                <a:gd name="T65" fmla="*/ 37 h 181"/>
                <a:gd name="T66" fmla="*/ 13 w 106"/>
                <a:gd name="T67" fmla="*/ 43 h 181"/>
                <a:gd name="T68" fmla="*/ 10 w 106"/>
                <a:gd name="T69" fmla="*/ 51 h 18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6" h="181">
                  <a:moveTo>
                    <a:pt x="20" y="179"/>
                  </a:moveTo>
                  <a:lnTo>
                    <a:pt x="0" y="179"/>
                  </a:lnTo>
                  <a:lnTo>
                    <a:pt x="0" y="0"/>
                  </a:lnTo>
                  <a:lnTo>
                    <a:pt x="20" y="0"/>
                  </a:lnTo>
                  <a:lnTo>
                    <a:pt x="20" y="67"/>
                  </a:lnTo>
                  <a:lnTo>
                    <a:pt x="26" y="58"/>
                  </a:lnTo>
                  <a:lnTo>
                    <a:pt x="35" y="51"/>
                  </a:lnTo>
                  <a:lnTo>
                    <a:pt x="43" y="49"/>
                  </a:lnTo>
                  <a:lnTo>
                    <a:pt x="53" y="47"/>
                  </a:lnTo>
                  <a:lnTo>
                    <a:pt x="58" y="47"/>
                  </a:lnTo>
                  <a:lnTo>
                    <a:pt x="63" y="49"/>
                  </a:lnTo>
                  <a:lnTo>
                    <a:pt x="68" y="49"/>
                  </a:lnTo>
                  <a:lnTo>
                    <a:pt x="73" y="51"/>
                  </a:lnTo>
                  <a:lnTo>
                    <a:pt x="78" y="55"/>
                  </a:lnTo>
                  <a:lnTo>
                    <a:pt x="83" y="56"/>
                  </a:lnTo>
                  <a:lnTo>
                    <a:pt x="86" y="60"/>
                  </a:lnTo>
                  <a:lnTo>
                    <a:pt x="90" y="64"/>
                  </a:lnTo>
                  <a:lnTo>
                    <a:pt x="93" y="69"/>
                  </a:lnTo>
                  <a:lnTo>
                    <a:pt x="95" y="74"/>
                  </a:lnTo>
                  <a:lnTo>
                    <a:pt x="98" y="80"/>
                  </a:lnTo>
                  <a:lnTo>
                    <a:pt x="100" y="85"/>
                  </a:lnTo>
                  <a:lnTo>
                    <a:pt x="103" y="91"/>
                  </a:lnTo>
                  <a:lnTo>
                    <a:pt x="105" y="98"/>
                  </a:lnTo>
                  <a:lnTo>
                    <a:pt x="106" y="105"/>
                  </a:lnTo>
                  <a:lnTo>
                    <a:pt x="106" y="112"/>
                  </a:lnTo>
                  <a:lnTo>
                    <a:pt x="105" y="129"/>
                  </a:lnTo>
                  <a:lnTo>
                    <a:pt x="101" y="141"/>
                  </a:lnTo>
                  <a:lnTo>
                    <a:pt x="96" y="154"/>
                  </a:lnTo>
                  <a:lnTo>
                    <a:pt x="90" y="163"/>
                  </a:lnTo>
                  <a:lnTo>
                    <a:pt x="81" y="170"/>
                  </a:lnTo>
                  <a:lnTo>
                    <a:pt x="71" y="176"/>
                  </a:lnTo>
                  <a:lnTo>
                    <a:pt x="61" y="179"/>
                  </a:lnTo>
                  <a:lnTo>
                    <a:pt x="51" y="181"/>
                  </a:lnTo>
                  <a:lnTo>
                    <a:pt x="43" y="179"/>
                  </a:lnTo>
                  <a:lnTo>
                    <a:pt x="33" y="176"/>
                  </a:lnTo>
                  <a:lnTo>
                    <a:pt x="26" y="168"/>
                  </a:lnTo>
                  <a:lnTo>
                    <a:pt x="20" y="159"/>
                  </a:lnTo>
                  <a:lnTo>
                    <a:pt x="20" y="179"/>
                  </a:lnTo>
                  <a:close/>
                  <a:moveTo>
                    <a:pt x="20" y="112"/>
                  </a:moveTo>
                  <a:lnTo>
                    <a:pt x="20" y="123"/>
                  </a:lnTo>
                  <a:lnTo>
                    <a:pt x="21" y="131"/>
                  </a:lnTo>
                  <a:lnTo>
                    <a:pt x="23" y="140"/>
                  </a:lnTo>
                  <a:lnTo>
                    <a:pt x="25" y="145"/>
                  </a:lnTo>
                  <a:lnTo>
                    <a:pt x="30" y="150"/>
                  </a:lnTo>
                  <a:lnTo>
                    <a:pt x="36" y="156"/>
                  </a:lnTo>
                  <a:lnTo>
                    <a:pt x="45" y="158"/>
                  </a:lnTo>
                  <a:lnTo>
                    <a:pt x="51" y="159"/>
                  </a:lnTo>
                  <a:lnTo>
                    <a:pt x="58" y="159"/>
                  </a:lnTo>
                  <a:lnTo>
                    <a:pt x="65" y="156"/>
                  </a:lnTo>
                  <a:lnTo>
                    <a:pt x="70" y="154"/>
                  </a:lnTo>
                  <a:lnTo>
                    <a:pt x="75" y="149"/>
                  </a:lnTo>
                  <a:lnTo>
                    <a:pt x="80" y="143"/>
                  </a:lnTo>
                  <a:lnTo>
                    <a:pt x="83" y="134"/>
                  </a:lnTo>
                  <a:lnTo>
                    <a:pt x="85" y="125"/>
                  </a:lnTo>
                  <a:lnTo>
                    <a:pt x="85" y="114"/>
                  </a:lnTo>
                  <a:lnTo>
                    <a:pt x="85" y="103"/>
                  </a:lnTo>
                  <a:lnTo>
                    <a:pt x="83" y="94"/>
                  </a:lnTo>
                  <a:lnTo>
                    <a:pt x="80" y="87"/>
                  </a:lnTo>
                  <a:lnTo>
                    <a:pt x="75" y="80"/>
                  </a:lnTo>
                  <a:lnTo>
                    <a:pt x="70" y="74"/>
                  </a:lnTo>
                  <a:lnTo>
                    <a:pt x="65" y="71"/>
                  </a:lnTo>
                  <a:lnTo>
                    <a:pt x="58" y="69"/>
                  </a:lnTo>
                  <a:lnTo>
                    <a:pt x="51" y="67"/>
                  </a:lnTo>
                  <a:lnTo>
                    <a:pt x="45" y="69"/>
                  </a:lnTo>
                  <a:lnTo>
                    <a:pt x="40" y="71"/>
                  </a:lnTo>
                  <a:lnTo>
                    <a:pt x="35" y="74"/>
                  </a:lnTo>
                  <a:lnTo>
                    <a:pt x="30" y="78"/>
                  </a:lnTo>
                  <a:lnTo>
                    <a:pt x="25" y="85"/>
                  </a:lnTo>
                  <a:lnTo>
                    <a:pt x="23" y="93"/>
                  </a:lnTo>
                  <a:lnTo>
                    <a:pt x="20" y="102"/>
                  </a:lnTo>
                  <a:lnTo>
                    <a:pt x="20" y="1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55" name="Freeform 1570"/>
            <p:cNvSpPr>
              <a:spLocks noEditPoints="1"/>
            </p:cNvSpPr>
            <p:nvPr/>
          </p:nvSpPr>
          <p:spPr bwMode="auto">
            <a:xfrm>
              <a:off x="4131" y="1914"/>
              <a:ext cx="10" cy="90"/>
            </a:xfrm>
            <a:custGeom>
              <a:avLst/>
              <a:gdLst>
                <a:gd name="T0" fmla="*/ 0 w 20"/>
                <a:gd name="T1" fmla="*/ 10 h 179"/>
                <a:gd name="T2" fmla="*/ 0 w 20"/>
                <a:gd name="T3" fmla="*/ 0 h 179"/>
                <a:gd name="T4" fmla="*/ 10 w 20"/>
                <a:gd name="T5" fmla="*/ 0 h 179"/>
                <a:gd name="T6" fmla="*/ 10 w 20"/>
                <a:gd name="T7" fmla="*/ 10 h 179"/>
                <a:gd name="T8" fmla="*/ 0 w 20"/>
                <a:gd name="T9" fmla="*/ 10 h 179"/>
                <a:gd name="T10" fmla="*/ 0 w 20"/>
                <a:gd name="T11" fmla="*/ 90 h 179"/>
                <a:gd name="T12" fmla="*/ 0 w 20"/>
                <a:gd name="T13" fmla="*/ 25 h 179"/>
                <a:gd name="T14" fmla="*/ 10 w 20"/>
                <a:gd name="T15" fmla="*/ 25 h 179"/>
                <a:gd name="T16" fmla="*/ 10 w 20"/>
                <a:gd name="T17" fmla="*/ 90 h 179"/>
                <a:gd name="T18" fmla="*/ 0 w 20"/>
                <a:gd name="T19" fmla="*/ 90 h 1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179">
                  <a:moveTo>
                    <a:pt x="0" y="20"/>
                  </a:moveTo>
                  <a:lnTo>
                    <a:pt x="0" y="0"/>
                  </a:lnTo>
                  <a:lnTo>
                    <a:pt x="20" y="0"/>
                  </a:lnTo>
                  <a:lnTo>
                    <a:pt x="20" y="20"/>
                  </a:lnTo>
                  <a:lnTo>
                    <a:pt x="0" y="20"/>
                  </a:lnTo>
                  <a:close/>
                  <a:moveTo>
                    <a:pt x="0" y="179"/>
                  </a:moveTo>
                  <a:lnTo>
                    <a:pt x="0" y="49"/>
                  </a:lnTo>
                  <a:lnTo>
                    <a:pt x="20" y="49"/>
                  </a:lnTo>
                  <a:lnTo>
                    <a:pt x="20" y="179"/>
                  </a:lnTo>
                  <a:lnTo>
                    <a:pt x="0" y="1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56" name="Freeform 1571"/>
            <p:cNvSpPr>
              <a:spLocks/>
            </p:cNvSpPr>
            <p:nvPr/>
          </p:nvSpPr>
          <p:spPr bwMode="auto">
            <a:xfrm>
              <a:off x="4157" y="1938"/>
              <a:ext cx="47" cy="66"/>
            </a:xfrm>
            <a:custGeom>
              <a:avLst/>
              <a:gdLst>
                <a:gd name="T0" fmla="*/ 0 w 95"/>
                <a:gd name="T1" fmla="*/ 66 h 132"/>
                <a:gd name="T2" fmla="*/ 0 w 95"/>
                <a:gd name="T3" fmla="*/ 1 h 132"/>
                <a:gd name="T4" fmla="*/ 10 w 95"/>
                <a:gd name="T5" fmla="*/ 1 h 132"/>
                <a:gd name="T6" fmla="*/ 10 w 95"/>
                <a:gd name="T7" fmla="*/ 10 h 132"/>
                <a:gd name="T8" fmla="*/ 13 w 95"/>
                <a:gd name="T9" fmla="*/ 6 h 132"/>
                <a:gd name="T10" fmla="*/ 17 w 95"/>
                <a:gd name="T11" fmla="*/ 2 h 132"/>
                <a:gd name="T12" fmla="*/ 21 w 95"/>
                <a:gd name="T13" fmla="*/ 1 h 132"/>
                <a:gd name="T14" fmla="*/ 27 w 95"/>
                <a:gd name="T15" fmla="*/ 0 h 132"/>
                <a:gd name="T16" fmla="*/ 30 w 95"/>
                <a:gd name="T17" fmla="*/ 0 h 132"/>
                <a:gd name="T18" fmla="*/ 32 w 95"/>
                <a:gd name="T19" fmla="*/ 0 h 132"/>
                <a:gd name="T20" fmla="*/ 35 w 95"/>
                <a:gd name="T21" fmla="*/ 1 h 132"/>
                <a:gd name="T22" fmla="*/ 36 w 95"/>
                <a:gd name="T23" fmla="*/ 1 h 132"/>
                <a:gd name="T24" fmla="*/ 39 w 95"/>
                <a:gd name="T25" fmla="*/ 3 h 132"/>
                <a:gd name="T26" fmla="*/ 41 w 95"/>
                <a:gd name="T27" fmla="*/ 4 h 132"/>
                <a:gd name="T28" fmla="*/ 42 w 95"/>
                <a:gd name="T29" fmla="*/ 6 h 132"/>
                <a:gd name="T30" fmla="*/ 43 w 95"/>
                <a:gd name="T31" fmla="*/ 8 h 132"/>
                <a:gd name="T32" fmla="*/ 44 w 95"/>
                <a:gd name="T33" fmla="*/ 9 h 132"/>
                <a:gd name="T34" fmla="*/ 46 w 95"/>
                <a:gd name="T35" fmla="*/ 11 h 132"/>
                <a:gd name="T36" fmla="*/ 46 w 95"/>
                <a:gd name="T37" fmla="*/ 14 h 132"/>
                <a:gd name="T38" fmla="*/ 46 w 95"/>
                <a:gd name="T39" fmla="*/ 16 h 132"/>
                <a:gd name="T40" fmla="*/ 46 w 95"/>
                <a:gd name="T41" fmla="*/ 18 h 132"/>
                <a:gd name="T42" fmla="*/ 47 w 95"/>
                <a:gd name="T43" fmla="*/ 19 h 132"/>
                <a:gd name="T44" fmla="*/ 47 w 95"/>
                <a:gd name="T45" fmla="*/ 23 h 132"/>
                <a:gd name="T46" fmla="*/ 47 w 95"/>
                <a:gd name="T47" fmla="*/ 27 h 132"/>
                <a:gd name="T48" fmla="*/ 47 w 95"/>
                <a:gd name="T49" fmla="*/ 66 h 132"/>
                <a:gd name="T50" fmla="*/ 37 w 95"/>
                <a:gd name="T51" fmla="*/ 66 h 132"/>
                <a:gd name="T52" fmla="*/ 37 w 95"/>
                <a:gd name="T53" fmla="*/ 28 h 132"/>
                <a:gd name="T54" fmla="*/ 37 w 95"/>
                <a:gd name="T55" fmla="*/ 25 h 132"/>
                <a:gd name="T56" fmla="*/ 37 w 95"/>
                <a:gd name="T57" fmla="*/ 23 h 132"/>
                <a:gd name="T58" fmla="*/ 36 w 95"/>
                <a:gd name="T59" fmla="*/ 20 h 132"/>
                <a:gd name="T60" fmla="*/ 36 w 95"/>
                <a:gd name="T61" fmla="*/ 18 h 132"/>
                <a:gd name="T62" fmla="*/ 36 w 95"/>
                <a:gd name="T63" fmla="*/ 17 h 132"/>
                <a:gd name="T64" fmla="*/ 35 w 95"/>
                <a:gd name="T65" fmla="*/ 16 h 132"/>
                <a:gd name="T66" fmla="*/ 33 w 95"/>
                <a:gd name="T67" fmla="*/ 14 h 132"/>
                <a:gd name="T68" fmla="*/ 32 w 95"/>
                <a:gd name="T69" fmla="*/ 13 h 132"/>
                <a:gd name="T70" fmla="*/ 31 w 95"/>
                <a:gd name="T71" fmla="*/ 12 h 132"/>
                <a:gd name="T72" fmla="*/ 29 w 95"/>
                <a:gd name="T73" fmla="*/ 11 h 132"/>
                <a:gd name="T74" fmla="*/ 26 w 95"/>
                <a:gd name="T75" fmla="*/ 10 h 132"/>
                <a:gd name="T76" fmla="*/ 25 w 95"/>
                <a:gd name="T77" fmla="*/ 10 h 132"/>
                <a:gd name="T78" fmla="*/ 21 w 95"/>
                <a:gd name="T79" fmla="*/ 10 h 132"/>
                <a:gd name="T80" fmla="*/ 19 w 95"/>
                <a:gd name="T81" fmla="*/ 12 h 132"/>
                <a:gd name="T82" fmla="*/ 16 w 95"/>
                <a:gd name="T83" fmla="*/ 13 h 132"/>
                <a:gd name="T84" fmla="*/ 14 w 95"/>
                <a:gd name="T85" fmla="*/ 15 h 132"/>
                <a:gd name="T86" fmla="*/ 12 w 95"/>
                <a:gd name="T87" fmla="*/ 18 h 132"/>
                <a:gd name="T88" fmla="*/ 10 w 95"/>
                <a:gd name="T89" fmla="*/ 22 h 132"/>
                <a:gd name="T90" fmla="*/ 10 w 95"/>
                <a:gd name="T91" fmla="*/ 27 h 132"/>
                <a:gd name="T92" fmla="*/ 10 w 95"/>
                <a:gd name="T93" fmla="*/ 32 h 132"/>
                <a:gd name="T94" fmla="*/ 10 w 95"/>
                <a:gd name="T95" fmla="*/ 66 h 132"/>
                <a:gd name="T96" fmla="*/ 0 w 95"/>
                <a:gd name="T97" fmla="*/ 66 h 13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95" h="132">
                  <a:moveTo>
                    <a:pt x="0" y="132"/>
                  </a:moveTo>
                  <a:lnTo>
                    <a:pt x="0" y="2"/>
                  </a:lnTo>
                  <a:lnTo>
                    <a:pt x="20" y="2"/>
                  </a:lnTo>
                  <a:lnTo>
                    <a:pt x="20" y="20"/>
                  </a:lnTo>
                  <a:lnTo>
                    <a:pt x="26" y="11"/>
                  </a:lnTo>
                  <a:lnTo>
                    <a:pt x="35" y="4"/>
                  </a:lnTo>
                  <a:lnTo>
                    <a:pt x="43" y="2"/>
                  </a:lnTo>
                  <a:lnTo>
                    <a:pt x="55" y="0"/>
                  </a:lnTo>
                  <a:lnTo>
                    <a:pt x="60" y="0"/>
                  </a:lnTo>
                  <a:lnTo>
                    <a:pt x="65" y="0"/>
                  </a:lnTo>
                  <a:lnTo>
                    <a:pt x="70" y="2"/>
                  </a:lnTo>
                  <a:lnTo>
                    <a:pt x="73" y="2"/>
                  </a:lnTo>
                  <a:lnTo>
                    <a:pt x="78" y="6"/>
                  </a:lnTo>
                  <a:lnTo>
                    <a:pt x="83" y="8"/>
                  </a:lnTo>
                  <a:lnTo>
                    <a:pt x="85" y="11"/>
                  </a:lnTo>
                  <a:lnTo>
                    <a:pt x="87" y="15"/>
                  </a:lnTo>
                  <a:lnTo>
                    <a:pt x="88" y="18"/>
                  </a:lnTo>
                  <a:lnTo>
                    <a:pt x="92" y="22"/>
                  </a:lnTo>
                  <a:lnTo>
                    <a:pt x="93" y="27"/>
                  </a:lnTo>
                  <a:lnTo>
                    <a:pt x="93" y="31"/>
                  </a:lnTo>
                  <a:lnTo>
                    <a:pt x="93" y="35"/>
                  </a:lnTo>
                  <a:lnTo>
                    <a:pt x="95" y="38"/>
                  </a:lnTo>
                  <a:lnTo>
                    <a:pt x="95" y="46"/>
                  </a:lnTo>
                  <a:lnTo>
                    <a:pt x="95" y="53"/>
                  </a:lnTo>
                  <a:lnTo>
                    <a:pt x="95" y="132"/>
                  </a:lnTo>
                  <a:lnTo>
                    <a:pt x="75" y="132"/>
                  </a:lnTo>
                  <a:lnTo>
                    <a:pt x="75" y="55"/>
                  </a:lnTo>
                  <a:lnTo>
                    <a:pt x="75" y="49"/>
                  </a:lnTo>
                  <a:lnTo>
                    <a:pt x="75" y="46"/>
                  </a:lnTo>
                  <a:lnTo>
                    <a:pt x="73" y="40"/>
                  </a:lnTo>
                  <a:lnTo>
                    <a:pt x="73" y="36"/>
                  </a:lnTo>
                  <a:lnTo>
                    <a:pt x="72" y="33"/>
                  </a:lnTo>
                  <a:lnTo>
                    <a:pt x="70" y="31"/>
                  </a:lnTo>
                  <a:lnTo>
                    <a:pt x="67" y="27"/>
                  </a:lnTo>
                  <a:lnTo>
                    <a:pt x="65" y="26"/>
                  </a:lnTo>
                  <a:lnTo>
                    <a:pt x="62" y="24"/>
                  </a:lnTo>
                  <a:lnTo>
                    <a:pt x="58" y="22"/>
                  </a:lnTo>
                  <a:lnTo>
                    <a:pt x="53" y="20"/>
                  </a:lnTo>
                  <a:lnTo>
                    <a:pt x="50" y="20"/>
                  </a:lnTo>
                  <a:lnTo>
                    <a:pt x="43" y="20"/>
                  </a:lnTo>
                  <a:lnTo>
                    <a:pt x="38" y="24"/>
                  </a:lnTo>
                  <a:lnTo>
                    <a:pt x="33" y="26"/>
                  </a:lnTo>
                  <a:lnTo>
                    <a:pt x="28" y="29"/>
                  </a:lnTo>
                  <a:lnTo>
                    <a:pt x="25" y="35"/>
                  </a:lnTo>
                  <a:lnTo>
                    <a:pt x="21" y="44"/>
                  </a:lnTo>
                  <a:lnTo>
                    <a:pt x="20" y="53"/>
                  </a:lnTo>
                  <a:lnTo>
                    <a:pt x="20" y="64"/>
                  </a:lnTo>
                  <a:lnTo>
                    <a:pt x="20" y="132"/>
                  </a:lnTo>
                  <a:lnTo>
                    <a:pt x="0" y="1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57" name="Freeform 1572"/>
            <p:cNvSpPr>
              <a:spLocks noEditPoints="1"/>
            </p:cNvSpPr>
            <p:nvPr/>
          </p:nvSpPr>
          <p:spPr bwMode="auto">
            <a:xfrm>
              <a:off x="4219" y="1938"/>
              <a:ext cx="56" cy="67"/>
            </a:xfrm>
            <a:custGeom>
              <a:avLst/>
              <a:gdLst>
                <a:gd name="T0" fmla="*/ 56 w 112"/>
                <a:gd name="T1" fmla="*/ 48 h 134"/>
                <a:gd name="T2" fmla="*/ 51 w 112"/>
                <a:gd name="T3" fmla="*/ 56 h 134"/>
                <a:gd name="T4" fmla="*/ 46 w 112"/>
                <a:gd name="T5" fmla="*/ 62 h 134"/>
                <a:gd name="T6" fmla="*/ 38 w 112"/>
                <a:gd name="T7" fmla="*/ 66 h 134"/>
                <a:gd name="T8" fmla="*/ 28 w 112"/>
                <a:gd name="T9" fmla="*/ 67 h 134"/>
                <a:gd name="T10" fmla="*/ 16 w 112"/>
                <a:gd name="T11" fmla="*/ 66 h 134"/>
                <a:gd name="T12" fmla="*/ 7 w 112"/>
                <a:gd name="T13" fmla="*/ 60 h 134"/>
                <a:gd name="T14" fmla="*/ 2 w 112"/>
                <a:gd name="T15" fmla="*/ 48 h 134"/>
                <a:gd name="T16" fmla="*/ 0 w 112"/>
                <a:gd name="T17" fmla="*/ 35 h 134"/>
                <a:gd name="T18" fmla="*/ 2 w 112"/>
                <a:gd name="T19" fmla="*/ 20 h 134"/>
                <a:gd name="T20" fmla="*/ 7 w 112"/>
                <a:gd name="T21" fmla="*/ 9 h 134"/>
                <a:gd name="T22" fmla="*/ 16 w 112"/>
                <a:gd name="T23" fmla="*/ 2 h 134"/>
                <a:gd name="T24" fmla="*/ 27 w 112"/>
                <a:gd name="T25" fmla="*/ 0 h 134"/>
                <a:gd name="T26" fmla="*/ 39 w 112"/>
                <a:gd name="T27" fmla="*/ 2 h 134"/>
                <a:gd name="T28" fmla="*/ 47 w 112"/>
                <a:gd name="T29" fmla="*/ 9 h 134"/>
                <a:gd name="T30" fmla="*/ 54 w 112"/>
                <a:gd name="T31" fmla="*/ 19 h 134"/>
                <a:gd name="T32" fmla="*/ 56 w 112"/>
                <a:gd name="T33" fmla="*/ 34 h 134"/>
                <a:gd name="T34" fmla="*/ 56 w 112"/>
                <a:gd name="T35" fmla="*/ 36 h 134"/>
                <a:gd name="T36" fmla="*/ 56 w 112"/>
                <a:gd name="T37" fmla="*/ 37 h 134"/>
                <a:gd name="T38" fmla="*/ 10 w 112"/>
                <a:gd name="T39" fmla="*/ 42 h 134"/>
                <a:gd name="T40" fmla="*/ 13 w 112"/>
                <a:gd name="T41" fmla="*/ 49 h 134"/>
                <a:gd name="T42" fmla="*/ 17 w 112"/>
                <a:gd name="T43" fmla="*/ 54 h 134"/>
                <a:gd name="T44" fmla="*/ 25 w 112"/>
                <a:gd name="T45" fmla="*/ 56 h 134"/>
                <a:gd name="T46" fmla="*/ 31 w 112"/>
                <a:gd name="T47" fmla="*/ 56 h 134"/>
                <a:gd name="T48" fmla="*/ 36 w 112"/>
                <a:gd name="T49" fmla="*/ 56 h 134"/>
                <a:gd name="T50" fmla="*/ 40 w 112"/>
                <a:gd name="T51" fmla="*/ 53 h 134"/>
                <a:gd name="T52" fmla="*/ 44 w 112"/>
                <a:gd name="T53" fmla="*/ 48 h 134"/>
                <a:gd name="T54" fmla="*/ 46 w 112"/>
                <a:gd name="T55" fmla="*/ 46 h 134"/>
                <a:gd name="T56" fmla="*/ 46 w 112"/>
                <a:gd name="T57" fmla="*/ 26 h 134"/>
                <a:gd name="T58" fmla="*/ 44 w 112"/>
                <a:gd name="T59" fmla="*/ 20 h 134"/>
                <a:gd name="T60" fmla="*/ 41 w 112"/>
                <a:gd name="T61" fmla="*/ 16 h 134"/>
                <a:gd name="T62" fmla="*/ 36 w 112"/>
                <a:gd name="T63" fmla="*/ 12 h 134"/>
                <a:gd name="T64" fmla="*/ 27 w 112"/>
                <a:gd name="T65" fmla="*/ 10 h 134"/>
                <a:gd name="T66" fmla="*/ 20 w 112"/>
                <a:gd name="T67" fmla="*/ 12 h 134"/>
                <a:gd name="T68" fmla="*/ 15 w 112"/>
                <a:gd name="T69" fmla="*/ 15 h 134"/>
                <a:gd name="T70" fmla="*/ 11 w 112"/>
                <a:gd name="T71" fmla="*/ 20 h 134"/>
                <a:gd name="T72" fmla="*/ 10 w 112"/>
                <a:gd name="T73" fmla="*/ 26 h 13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12" h="134">
                  <a:moveTo>
                    <a:pt x="91" y="91"/>
                  </a:moveTo>
                  <a:lnTo>
                    <a:pt x="111" y="96"/>
                  </a:lnTo>
                  <a:lnTo>
                    <a:pt x="107" y="105"/>
                  </a:lnTo>
                  <a:lnTo>
                    <a:pt x="102" y="112"/>
                  </a:lnTo>
                  <a:lnTo>
                    <a:pt x="97" y="120"/>
                  </a:lnTo>
                  <a:lnTo>
                    <a:pt x="91" y="123"/>
                  </a:lnTo>
                  <a:lnTo>
                    <a:pt x="84" y="129"/>
                  </a:lnTo>
                  <a:lnTo>
                    <a:pt x="76" y="131"/>
                  </a:lnTo>
                  <a:lnTo>
                    <a:pt x="66" y="134"/>
                  </a:lnTo>
                  <a:lnTo>
                    <a:pt x="56" y="134"/>
                  </a:lnTo>
                  <a:lnTo>
                    <a:pt x="44" y="132"/>
                  </a:lnTo>
                  <a:lnTo>
                    <a:pt x="32" y="131"/>
                  </a:lnTo>
                  <a:lnTo>
                    <a:pt x="22" y="125"/>
                  </a:lnTo>
                  <a:lnTo>
                    <a:pt x="14" y="120"/>
                  </a:lnTo>
                  <a:lnTo>
                    <a:pt x="7" y="109"/>
                  </a:lnTo>
                  <a:lnTo>
                    <a:pt x="4" y="96"/>
                  </a:lnTo>
                  <a:lnTo>
                    <a:pt x="0" y="84"/>
                  </a:lnTo>
                  <a:lnTo>
                    <a:pt x="0" y="69"/>
                  </a:lnTo>
                  <a:lnTo>
                    <a:pt x="0" y="55"/>
                  </a:lnTo>
                  <a:lnTo>
                    <a:pt x="4" y="40"/>
                  </a:lnTo>
                  <a:lnTo>
                    <a:pt x="7" y="27"/>
                  </a:lnTo>
                  <a:lnTo>
                    <a:pt x="14" y="17"/>
                  </a:lnTo>
                  <a:lnTo>
                    <a:pt x="22" y="9"/>
                  </a:lnTo>
                  <a:lnTo>
                    <a:pt x="32" y="4"/>
                  </a:lnTo>
                  <a:lnTo>
                    <a:pt x="42" y="2"/>
                  </a:lnTo>
                  <a:lnTo>
                    <a:pt x="54" y="0"/>
                  </a:lnTo>
                  <a:lnTo>
                    <a:pt x="66" y="2"/>
                  </a:lnTo>
                  <a:lnTo>
                    <a:pt x="77" y="4"/>
                  </a:lnTo>
                  <a:lnTo>
                    <a:pt x="86" y="9"/>
                  </a:lnTo>
                  <a:lnTo>
                    <a:pt x="94" y="17"/>
                  </a:lnTo>
                  <a:lnTo>
                    <a:pt x="101" y="26"/>
                  </a:lnTo>
                  <a:lnTo>
                    <a:pt x="107" y="38"/>
                  </a:lnTo>
                  <a:lnTo>
                    <a:pt x="111" y="51"/>
                  </a:lnTo>
                  <a:lnTo>
                    <a:pt x="112" y="67"/>
                  </a:lnTo>
                  <a:lnTo>
                    <a:pt x="112" y="71"/>
                  </a:lnTo>
                  <a:lnTo>
                    <a:pt x="111" y="73"/>
                  </a:lnTo>
                  <a:lnTo>
                    <a:pt x="111" y="74"/>
                  </a:lnTo>
                  <a:lnTo>
                    <a:pt x="19" y="74"/>
                  </a:lnTo>
                  <a:lnTo>
                    <a:pt x="20" y="84"/>
                  </a:lnTo>
                  <a:lnTo>
                    <a:pt x="22" y="91"/>
                  </a:lnTo>
                  <a:lnTo>
                    <a:pt x="25" y="98"/>
                  </a:lnTo>
                  <a:lnTo>
                    <a:pt x="29" y="102"/>
                  </a:lnTo>
                  <a:lnTo>
                    <a:pt x="34" y="107"/>
                  </a:lnTo>
                  <a:lnTo>
                    <a:pt x="40" y="109"/>
                  </a:lnTo>
                  <a:lnTo>
                    <a:pt x="49" y="112"/>
                  </a:lnTo>
                  <a:lnTo>
                    <a:pt x="56" y="112"/>
                  </a:lnTo>
                  <a:lnTo>
                    <a:pt x="61" y="112"/>
                  </a:lnTo>
                  <a:lnTo>
                    <a:pt x="66" y="111"/>
                  </a:lnTo>
                  <a:lnTo>
                    <a:pt x="71" y="111"/>
                  </a:lnTo>
                  <a:lnTo>
                    <a:pt x="76" y="109"/>
                  </a:lnTo>
                  <a:lnTo>
                    <a:pt x="79" y="105"/>
                  </a:lnTo>
                  <a:lnTo>
                    <a:pt x="84" y="102"/>
                  </a:lnTo>
                  <a:lnTo>
                    <a:pt x="87" y="96"/>
                  </a:lnTo>
                  <a:lnTo>
                    <a:pt x="91" y="91"/>
                  </a:lnTo>
                  <a:close/>
                  <a:moveTo>
                    <a:pt x="19" y="51"/>
                  </a:moveTo>
                  <a:lnTo>
                    <a:pt x="91" y="51"/>
                  </a:lnTo>
                  <a:lnTo>
                    <a:pt x="91" y="46"/>
                  </a:lnTo>
                  <a:lnTo>
                    <a:pt x="87" y="40"/>
                  </a:lnTo>
                  <a:lnTo>
                    <a:pt x="86" y="35"/>
                  </a:lnTo>
                  <a:lnTo>
                    <a:pt x="82" y="31"/>
                  </a:lnTo>
                  <a:lnTo>
                    <a:pt x="77" y="27"/>
                  </a:lnTo>
                  <a:lnTo>
                    <a:pt x="71" y="24"/>
                  </a:lnTo>
                  <a:lnTo>
                    <a:pt x="62" y="22"/>
                  </a:lnTo>
                  <a:lnTo>
                    <a:pt x="54" y="20"/>
                  </a:lnTo>
                  <a:lnTo>
                    <a:pt x="47" y="20"/>
                  </a:lnTo>
                  <a:lnTo>
                    <a:pt x="40" y="24"/>
                  </a:lnTo>
                  <a:lnTo>
                    <a:pt x="34" y="26"/>
                  </a:lnTo>
                  <a:lnTo>
                    <a:pt x="29" y="29"/>
                  </a:lnTo>
                  <a:lnTo>
                    <a:pt x="25" y="35"/>
                  </a:lnTo>
                  <a:lnTo>
                    <a:pt x="22" y="40"/>
                  </a:lnTo>
                  <a:lnTo>
                    <a:pt x="20" y="46"/>
                  </a:lnTo>
                  <a:lnTo>
                    <a:pt x="19"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58" name="Freeform 1573"/>
            <p:cNvSpPr>
              <a:spLocks/>
            </p:cNvSpPr>
            <p:nvPr/>
          </p:nvSpPr>
          <p:spPr bwMode="auto">
            <a:xfrm>
              <a:off x="3884" y="1698"/>
              <a:ext cx="30" cy="38"/>
            </a:xfrm>
            <a:custGeom>
              <a:avLst/>
              <a:gdLst>
                <a:gd name="T0" fmla="*/ 30 w 58"/>
                <a:gd name="T1" fmla="*/ 0 h 76"/>
                <a:gd name="T2" fmla="*/ 30 w 58"/>
                <a:gd name="T3" fmla="*/ 38 h 76"/>
                <a:gd name="T4" fmla="*/ 0 w 58"/>
                <a:gd name="T5" fmla="*/ 38 h 76"/>
                <a:gd name="T6" fmla="*/ 30 w 58"/>
                <a:gd name="T7" fmla="*/ 0 h 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 h="76">
                  <a:moveTo>
                    <a:pt x="58" y="0"/>
                  </a:moveTo>
                  <a:lnTo>
                    <a:pt x="58" y="76"/>
                  </a:lnTo>
                  <a:lnTo>
                    <a:pt x="0" y="76"/>
                  </a:lnTo>
                  <a:lnTo>
                    <a:pt x="58"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59" name="Freeform 1574"/>
            <p:cNvSpPr>
              <a:spLocks/>
            </p:cNvSpPr>
            <p:nvPr/>
          </p:nvSpPr>
          <p:spPr bwMode="auto">
            <a:xfrm>
              <a:off x="3864" y="1672"/>
              <a:ext cx="50" cy="64"/>
            </a:xfrm>
            <a:custGeom>
              <a:avLst/>
              <a:gdLst>
                <a:gd name="T0" fmla="*/ 50 w 98"/>
                <a:gd name="T1" fmla="*/ 0 h 128"/>
                <a:gd name="T2" fmla="*/ 50 w 98"/>
                <a:gd name="T3" fmla="*/ 52 h 128"/>
                <a:gd name="T4" fmla="*/ 42 w 98"/>
                <a:gd name="T5" fmla="*/ 64 h 128"/>
                <a:gd name="T6" fmla="*/ 0 w 98"/>
                <a:gd name="T7" fmla="*/ 64 h 128"/>
                <a:gd name="T8" fmla="*/ 50 w 98"/>
                <a:gd name="T9" fmla="*/ 0 h 1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8" h="128">
                  <a:moveTo>
                    <a:pt x="98" y="0"/>
                  </a:moveTo>
                  <a:lnTo>
                    <a:pt x="98" y="104"/>
                  </a:lnTo>
                  <a:lnTo>
                    <a:pt x="82" y="128"/>
                  </a:lnTo>
                  <a:lnTo>
                    <a:pt x="0" y="128"/>
                  </a:lnTo>
                  <a:lnTo>
                    <a:pt x="98"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60" name="Freeform 1575"/>
            <p:cNvSpPr>
              <a:spLocks/>
            </p:cNvSpPr>
            <p:nvPr/>
          </p:nvSpPr>
          <p:spPr bwMode="auto">
            <a:xfrm>
              <a:off x="3857" y="1645"/>
              <a:ext cx="57" cy="91"/>
            </a:xfrm>
            <a:custGeom>
              <a:avLst/>
              <a:gdLst>
                <a:gd name="T0" fmla="*/ 57 w 113"/>
                <a:gd name="T1" fmla="*/ 0 h 183"/>
                <a:gd name="T2" fmla="*/ 57 w 113"/>
                <a:gd name="T3" fmla="*/ 53 h 183"/>
                <a:gd name="T4" fmla="*/ 28 w 113"/>
                <a:gd name="T5" fmla="*/ 91 h 183"/>
                <a:gd name="T6" fmla="*/ 0 w 113"/>
                <a:gd name="T7" fmla="*/ 91 h 183"/>
                <a:gd name="T8" fmla="*/ 0 w 113"/>
                <a:gd name="T9" fmla="*/ 73 h 183"/>
                <a:gd name="T10" fmla="*/ 57 w 113"/>
                <a:gd name="T11" fmla="*/ 0 h 18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3" h="183">
                  <a:moveTo>
                    <a:pt x="113" y="0"/>
                  </a:moveTo>
                  <a:lnTo>
                    <a:pt x="113" y="107"/>
                  </a:lnTo>
                  <a:lnTo>
                    <a:pt x="55" y="183"/>
                  </a:lnTo>
                  <a:lnTo>
                    <a:pt x="0" y="183"/>
                  </a:lnTo>
                  <a:lnTo>
                    <a:pt x="0" y="147"/>
                  </a:lnTo>
                  <a:lnTo>
                    <a:pt x="113"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61" name="Freeform 1576"/>
            <p:cNvSpPr>
              <a:spLocks/>
            </p:cNvSpPr>
            <p:nvPr/>
          </p:nvSpPr>
          <p:spPr bwMode="auto">
            <a:xfrm>
              <a:off x="3857" y="1618"/>
              <a:ext cx="57" cy="118"/>
            </a:xfrm>
            <a:custGeom>
              <a:avLst/>
              <a:gdLst>
                <a:gd name="T0" fmla="*/ 57 w 113"/>
                <a:gd name="T1" fmla="*/ 0 h 237"/>
                <a:gd name="T2" fmla="*/ 57 w 113"/>
                <a:gd name="T3" fmla="*/ 54 h 237"/>
                <a:gd name="T4" fmla="*/ 8 w 113"/>
                <a:gd name="T5" fmla="*/ 118 h 237"/>
                <a:gd name="T6" fmla="*/ 0 w 113"/>
                <a:gd name="T7" fmla="*/ 118 h 237"/>
                <a:gd name="T8" fmla="*/ 0 w 113"/>
                <a:gd name="T9" fmla="*/ 73 h 237"/>
                <a:gd name="T10" fmla="*/ 57 w 113"/>
                <a:gd name="T11" fmla="*/ 0 h 23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3" h="237">
                  <a:moveTo>
                    <a:pt x="113" y="0"/>
                  </a:moveTo>
                  <a:lnTo>
                    <a:pt x="113" y="109"/>
                  </a:lnTo>
                  <a:lnTo>
                    <a:pt x="15" y="237"/>
                  </a:lnTo>
                  <a:lnTo>
                    <a:pt x="0" y="237"/>
                  </a:lnTo>
                  <a:lnTo>
                    <a:pt x="0" y="147"/>
                  </a:lnTo>
                  <a:lnTo>
                    <a:pt x="113"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62" name="Freeform 1577"/>
            <p:cNvSpPr>
              <a:spLocks/>
            </p:cNvSpPr>
            <p:nvPr/>
          </p:nvSpPr>
          <p:spPr bwMode="auto">
            <a:xfrm>
              <a:off x="3857" y="1590"/>
              <a:ext cx="57" cy="128"/>
            </a:xfrm>
            <a:custGeom>
              <a:avLst/>
              <a:gdLst>
                <a:gd name="T0" fmla="*/ 57 w 113"/>
                <a:gd name="T1" fmla="*/ 0 h 255"/>
                <a:gd name="T2" fmla="*/ 57 w 113"/>
                <a:gd name="T3" fmla="*/ 54 h 255"/>
                <a:gd name="T4" fmla="*/ 0 w 113"/>
                <a:gd name="T5" fmla="*/ 128 h 255"/>
                <a:gd name="T6" fmla="*/ 0 w 113"/>
                <a:gd name="T7" fmla="*/ 74 h 255"/>
                <a:gd name="T8" fmla="*/ 57 w 113"/>
                <a:gd name="T9" fmla="*/ 0 h 2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3" h="255">
                  <a:moveTo>
                    <a:pt x="113" y="0"/>
                  </a:moveTo>
                  <a:lnTo>
                    <a:pt x="113" y="108"/>
                  </a:lnTo>
                  <a:lnTo>
                    <a:pt x="0" y="255"/>
                  </a:lnTo>
                  <a:lnTo>
                    <a:pt x="0" y="148"/>
                  </a:lnTo>
                  <a:lnTo>
                    <a:pt x="113"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63" name="Freeform 1578"/>
            <p:cNvSpPr>
              <a:spLocks/>
            </p:cNvSpPr>
            <p:nvPr/>
          </p:nvSpPr>
          <p:spPr bwMode="auto">
            <a:xfrm>
              <a:off x="3857" y="1565"/>
              <a:ext cx="57" cy="126"/>
            </a:xfrm>
            <a:custGeom>
              <a:avLst/>
              <a:gdLst>
                <a:gd name="T0" fmla="*/ 57 w 113"/>
                <a:gd name="T1" fmla="*/ 0 h 252"/>
                <a:gd name="T2" fmla="*/ 57 w 113"/>
                <a:gd name="T3" fmla="*/ 53 h 252"/>
                <a:gd name="T4" fmla="*/ 0 w 113"/>
                <a:gd name="T5" fmla="*/ 126 h 252"/>
                <a:gd name="T6" fmla="*/ 0 w 113"/>
                <a:gd name="T7" fmla="*/ 74 h 252"/>
                <a:gd name="T8" fmla="*/ 57 w 113"/>
                <a:gd name="T9" fmla="*/ 0 h 2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3" h="252">
                  <a:moveTo>
                    <a:pt x="113" y="0"/>
                  </a:moveTo>
                  <a:lnTo>
                    <a:pt x="113" y="105"/>
                  </a:lnTo>
                  <a:lnTo>
                    <a:pt x="0" y="252"/>
                  </a:lnTo>
                  <a:lnTo>
                    <a:pt x="0" y="147"/>
                  </a:lnTo>
                  <a:lnTo>
                    <a:pt x="113"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64" name="Freeform 1579"/>
            <p:cNvSpPr>
              <a:spLocks/>
            </p:cNvSpPr>
            <p:nvPr/>
          </p:nvSpPr>
          <p:spPr bwMode="auto">
            <a:xfrm>
              <a:off x="3857" y="1538"/>
              <a:ext cx="57" cy="127"/>
            </a:xfrm>
            <a:custGeom>
              <a:avLst/>
              <a:gdLst>
                <a:gd name="T0" fmla="*/ 57 w 113"/>
                <a:gd name="T1" fmla="*/ 0 h 253"/>
                <a:gd name="T2" fmla="*/ 57 w 113"/>
                <a:gd name="T3" fmla="*/ 53 h 253"/>
                <a:gd name="T4" fmla="*/ 0 w 113"/>
                <a:gd name="T5" fmla="*/ 127 h 253"/>
                <a:gd name="T6" fmla="*/ 0 w 113"/>
                <a:gd name="T7" fmla="*/ 73 h 253"/>
                <a:gd name="T8" fmla="*/ 57 w 113"/>
                <a:gd name="T9" fmla="*/ 0 h 2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3" h="253">
                  <a:moveTo>
                    <a:pt x="113" y="0"/>
                  </a:moveTo>
                  <a:lnTo>
                    <a:pt x="113" y="105"/>
                  </a:lnTo>
                  <a:lnTo>
                    <a:pt x="0" y="253"/>
                  </a:lnTo>
                  <a:lnTo>
                    <a:pt x="0" y="146"/>
                  </a:lnTo>
                  <a:lnTo>
                    <a:pt x="113"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65" name="Freeform 1580"/>
            <p:cNvSpPr>
              <a:spLocks/>
            </p:cNvSpPr>
            <p:nvPr/>
          </p:nvSpPr>
          <p:spPr bwMode="auto">
            <a:xfrm>
              <a:off x="3857" y="1512"/>
              <a:ext cx="57" cy="126"/>
            </a:xfrm>
            <a:custGeom>
              <a:avLst/>
              <a:gdLst>
                <a:gd name="T0" fmla="*/ 57 w 113"/>
                <a:gd name="T1" fmla="*/ 0 h 254"/>
                <a:gd name="T2" fmla="*/ 57 w 113"/>
                <a:gd name="T3" fmla="*/ 53 h 254"/>
                <a:gd name="T4" fmla="*/ 0 w 113"/>
                <a:gd name="T5" fmla="*/ 126 h 254"/>
                <a:gd name="T6" fmla="*/ 0 w 113"/>
                <a:gd name="T7" fmla="*/ 73 h 254"/>
                <a:gd name="T8" fmla="*/ 57 w 113"/>
                <a:gd name="T9" fmla="*/ 0 h 2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3" h="254">
                  <a:moveTo>
                    <a:pt x="113" y="0"/>
                  </a:moveTo>
                  <a:lnTo>
                    <a:pt x="113" y="107"/>
                  </a:lnTo>
                  <a:lnTo>
                    <a:pt x="0" y="254"/>
                  </a:lnTo>
                  <a:lnTo>
                    <a:pt x="0" y="147"/>
                  </a:lnTo>
                  <a:lnTo>
                    <a:pt x="113"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66" name="Freeform 1581"/>
            <p:cNvSpPr>
              <a:spLocks/>
            </p:cNvSpPr>
            <p:nvPr/>
          </p:nvSpPr>
          <p:spPr bwMode="auto">
            <a:xfrm>
              <a:off x="3857" y="1484"/>
              <a:ext cx="57" cy="127"/>
            </a:xfrm>
            <a:custGeom>
              <a:avLst/>
              <a:gdLst>
                <a:gd name="T0" fmla="*/ 57 w 113"/>
                <a:gd name="T1" fmla="*/ 0 h 255"/>
                <a:gd name="T2" fmla="*/ 57 w 113"/>
                <a:gd name="T3" fmla="*/ 54 h 255"/>
                <a:gd name="T4" fmla="*/ 0 w 113"/>
                <a:gd name="T5" fmla="*/ 127 h 255"/>
                <a:gd name="T6" fmla="*/ 0 w 113"/>
                <a:gd name="T7" fmla="*/ 73 h 255"/>
                <a:gd name="T8" fmla="*/ 57 w 113"/>
                <a:gd name="T9" fmla="*/ 0 h 2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3" h="255">
                  <a:moveTo>
                    <a:pt x="113" y="0"/>
                  </a:moveTo>
                  <a:lnTo>
                    <a:pt x="113" y="109"/>
                  </a:lnTo>
                  <a:lnTo>
                    <a:pt x="0" y="255"/>
                  </a:lnTo>
                  <a:lnTo>
                    <a:pt x="0" y="147"/>
                  </a:lnTo>
                  <a:lnTo>
                    <a:pt x="113"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67" name="Freeform 1582"/>
            <p:cNvSpPr>
              <a:spLocks/>
            </p:cNvSpPr>
            <p:nvPr/>
          </p:nvSpPr>
          <p:spPr bwMode="auto">
            <a:xfrm>
              <a:off x="3857" y="1457"/>
              <a:ext cx="57" cy="128"/>
            </a:xfrm>
            <a:custGeom>
              <a:avLst/>
              <a:gdLst>
                <a:gd name="T0" fmla="*/ 57 w 113"/>
                <a:gd name="T1" fmla="*/ 0 h 255"/>
                <a:gd name="T2" fmla="*/ 57 w 113"/>
                <a:gd name="T3" fmla="*/ 54 h 255"/>
                <a:gd name="T4" fmla="*/ 0 w 113"/>
                <a:gd name="T5" fmla="*/ 128 h 255"/>
                <a:gd name="T6" fmla="*/ 0 w 113"/>
                <a:gd name="T7" fmla="*/ 73 h 255"/>
                <a:gd name="T8" fmla="*/ 57 w 113"/>
                <a:gd name="T9" fmla="*/ 0 h 2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3" h="255">
                  <a:moveTo>
                    <a:pt x="113" y="0"/>
                  </a:moveTo>
                  <a:lnTo>
                    <a:pt x="113" y="108"/>
                  </a:lnTo>
                  <a:lnTo>
                    <a:pt x="0" y="255"/>
                  </a:lnTo>
                  <a:lnTo>
                    <a:pt x="0" y="146"/>
                  </a:lnTo>
                  <a:lnTo>
                    <a:pt x="113"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68" name="Freeform 1583"/>
            <p:cNvSpPr>
              <a:spLocks/>
            </p:cNvSpPr>
            <p:nvPr/>
          </p:nvSpPr>
          <p:spPr bwMode="auto">
            <a:xfrm>
              <a:off x="3857" y="1431"/>
              <a:ext cx="57" cy="126"/>
            </a:xfrm>
            <a:custGeom>
              <a:avLst/>
              <a:gdLst>
                <a:gd name="T0" fmla="*/ 57 w 113"/>
                <a:gd name="T1" fmla="*/ 0 h 252"/>
                <a:gd name="T2" fmla="*/ 57 w 113"/>
                <a:gd name="T3" fmla="*/ 53 h 252"/>
                <a:gd name="T4" fmla="*/ 0 w 113"/>
                <a:gd name="T5" fmla="*/ 126 h 252"/>
                <a:gd name="T6" fmla="*/ 0 w 113"/>
                <a:gd name="T7" fmla="*/ 74 h 252"/>
                <a:gd name="T8" fmla="*/ 57 w 113"/>
                <a:gd name="T9" fmla="*/ 0 h 2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3" h="252">
                  <a:moveTo>
                    <a:pt x="113" y="0"/>
                  </a:moveTo>
                  <a:lnTo>
                    <a:pt x="113" y="105"/>
                  </a:lnTo>
                  <a:lnTo>
                    <a:pt x="0" y="252"/>
                  </a:lnTo>
                  <a:lnTo>
                    <a:pt x="0" y="147"/>
                  </a:lnTo>
                  <a:lnTo>
                    <a:pt x="113"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69" name="Freeform 1584"/>
            <p:cNvSpPr>
              <a:spLocks/>
            </p:cNvSpPr>
            <p:nvPr/>
          </p:nvSpPr>
          <p:spPr bwMode="auto">
            <a:xfrm>
              <a:off x="3857" y="1404"/>
              <a:ext cx="57" cy="127"/>
            </a:xfrm>
            <a:custGeom>
              <a:avLst/>
              <a:gdLst>
                <a:gd name="T0" fmla="*/ 57 w 113"/>
                <a:gd name="T1" fmla="*/ 0 h 253"/>
                <a:gd name="T2" fmla="*/ 57 w 113"/>
                <a:gd name="T3" fmla="*/ 54 h 253"/>
                <a:gd name="T4" fmla="*/ 0 w 113"/>
                <a:gd name="T5" fmla="*/ 127 h 253"/>
                <a:gd name="T6" fmla="*/ 0 w 113"/>
                <a:gd name="T7" fmla="*/ 74 h 253"/>
                <a:gd name="T8" fmla="*/ 57 w 113"/>
                <a:gd name="T9" fmla="*/ 0 h 2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3" h="253">
                  <a:moveTo>
                    <a:pt x="113" y="0"/>
                  </a:moveTo>
                  <a:lnTo>
                    <a:pt x="113" y="107"/>
                  </a:lnTo>
                  <a:lnTo>
                    <a:pt x="0" y="253"/>
                  </a:lnTo>
                  <a:lnTo>
                    <a:pt x="0" y="147"/>
                  </a:lnTo>
                  <a:lnTo>
                    <a:pt x="113"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70" name="Freeform 1585"/>
            <p:cNvSpPr>
              <a:spLocks/>
            </p:cNvSpPr>
            <p:nvPr/>
          </p:nvSpPr>
          <p:spPr bwMode="auto">
            <a:xfrm>
              <a:off x="3857" y="1378"/>
              <a:ext cx="57" cy="126"/>
            </a:xfrm>
            <a:custGeom>
              <a:avLst/>
              <a:gdLst>
                <a:gd name="T0" fmla="*/ 57 w 113"/>
                <a:gd name="T1" fmla="*/ 0 h 253"/>
                <a:gd name="T2" fmla="*/ 57 w 113"/>
                <a:gd name="T3" fmla="*/ 53 h 253"/>
                <a:gd name="T4" fmla="*/ 0 w 113"/>
                <a:gd name="T5" fmla="*/ 126 h 253"/>
                <a:gd name="T6" fmla="*/ 0 w 113"/>
                <a:gd name="T7" fmla="*/ 73 h 253"/>
                <a:gd name="T8" fmla="*/ 57 w 113"/>
                <a:gd name="T9" fmla="*/ 0 h 2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3" h="253">
                  <a:moveTo>
                    <a:pt x="113" y="0"/>
                  </a:moveTo>
                  <a:lnTo>
                    <a:pt x="113" y="106"/>
                  </a:lnTo>
                  <a:lnTo>
                    <a:pt x="0" y="253"/>
                  </a:lnTo>
                  <a:lnTo>
                    <a:pt x="0" y="146"/>
                  </a:lnTo>
                  <a:lnTo>
                    <a:pt x="113"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71" name="Freeform 1586"/>
            <p:cNvSpPr>
              <a:spLocks/>
            </p:cNvSpPr>
            <p:nvPr/>
          </p:nvSpPr>
          <p:spPr bwMode="auto">
            <a:xfrm>
              <a:off x="3857" y="1350"/>
              <a:ext cx="57" cy="127"/>
            </a:xfrm>
            <a:custGeom>
              <a:avLst/>
              <a:gdLst>
                <a:gd name="T0" fmla="*/ 57 w 113"/>
                <a:gd name="T1" fmla="*/ 0 h 255"/>
                <a:gd name="T2" fmla="*/ 57 w 113"/>
                <a:gd name="T3" fmla="*/ 54 h 255"/>
                <a:gd name="T4" fmla="*/ 0 w 113"/>
                <a:gd name="T5" fmla="*/ 127 h 255"/>
                <a:gd name="T6" fmla="*/ 0 w 113"/>
                <a:gd name="T7" fmla="*/ 73 h 255"/>
                <a:gd name="T8" fmla="*/ 57 w 113"/>
                <a:gd name="T9" fmla="*/ 0 h 2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3" h="255">
                  <a:moveTo>
                    <a:pt x="113" y="0"/>
                  </a:moveTo>
                  <a:lnTo>
                    <a:pt x="113" y="108"/>
                  </a:lnTo>
                  <a:lnTo>
                    <a:pt x="0" y="255"/>
                  </a:lnTo>
                  <a:lnTo>
                    <a:pt x="0" y="146"/>
                  </a:lnTo>
                  <a:lnTo>
                    <a:pt x="113"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72" name="Freeform 1587"/>
            <p:cNvSpPr>
              <a:spLocks/>
            </p:cNvSpPr>
            <p:nvPr/>
          </p:nvSpPr>
          <p:spPr bwMode="auto">
            <a:xfrm>
              <a:off x="3857" y="1325"/>
              <a:ext cx="57" cy="126"/>
            </a:xfrm>
            <a:custGeom>
              <a:avLst/>
              <a:gdLst>
                <a:gd name="T0" fmla="*/ 57 w 113"/>
                <a:gd name="T1" fmla="*/ 0 h 253"/>
                <a:gd name="T2" fmla="*/ 57 w 113"/>
                <a:gd name="T3" fmla="*/ 53 h 253"/>
                <a:gd name="T4" fmla="*/ 0 w 113"/>
                <a:gd name="T5" fmla="*/ 126 h 253"/>
                <a:gd name="T6" fmla="*/ 0 w 113"/>
                <a:gd name="T7" fmla="*/ 73 h 253"/>
                <a:gd name="T8" fmla="*/ 57 w 113"/>
                <a:gd name="T9" fmla="*/ 0 h 2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3" h="253">
                  <a:moveTo>
                    <a:pt x="113" y="0"/>
                  </a:moveTo>
                  <a:lnTo>
                    <a:pt x="113" y="107"/>
                  </a:lnTo>
                  <a:lnTo>
                    <a:pt x="0" y="253"/>
                  </a:lnTo>
                  <a:lnTo>
                    <a:pt x="0" y="147"/>
                  </a:lnTo>
                  <a:lnTo>
                    <a:pt x="113"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73" name="Freeform 1588"/>
            <p:cNvSpPr>
              <a:spLocks/>
            </p:cNvSpPr>
            <p:nvPr/>
          </p:nvSpPr>
          <p:spPr bwMode="auto">
            <a:xfrm>
              <a:off x="3857" y="1304"/>
              <a:ext cx="57" cy="119"/>
            </a:xfrm>
            <a:custGeom>
              <a:avLst/>
              <a:gdLst>
                <a:gd name="T0" fmla="*/ 57 w 113"/>
                <a:gd name="T1" fmla="*/ 46 h 239"/>
                <a:gd name="T2" fmla="*/ 57 w 113"/>
                <a:gd name="T3" fmla="*/ 0 h 239"/>
                <a:gd name="T4" fmla="*/ 53 w 113"/>
                <a:gd name="T5" fmla="*/ 0 h 239"/>
                <a:gd name="T6" fmla="*/ 0 w 113"/>
                <a:gd name="T7" fmla="*/ 67 h 239"/>
                <a:gd name="T8" fmla="*/ 0 w 113"/>
                <a:gd name="T9" fmla="*/ 119 h 239"/>
                <a:gd name="T10" fmla="*/ 57 w 113"/>
                <a:gd name="T11" fmla="*/ 46 h 2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3" h="239">
                  <a:moveTo>
                    <a:pt x="113" y="93"/>
                  </a:moveTo>
                  <a:lnTo>
                    <a:pt x="113" y="0"/>
                  </a:lnTo>
                  <a:lnTo>
                    <a:pt x="105" y="0"/>
                  </a:lnTo>
                  <a:lnTo>
                    <a:pt x="0" y="134"/>
                  </a:lnTo>
                  <a:lnTo>
                    <a:pt x="0" y="239"/>
                  </a:lnTo>
                  <a:lnTo>
                    <a:pt x="113" y="93"/>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74" name="Freeform 1589"/>
            <p:cNvSpPr>
              <a:spLocks/>
            </p:cNvSpPr>
            <p:nvPr/>
          </p:nvSpPr>
          <p:spPr bwMode="auto">
            <a:xfrm>
              <a:off x="3857" y="1304"/>
              <a:ext cx="57" cy="94"/>
            </a:xfrm>
            <a:custGeom>
              <a:avLst/>
              <a:gdLst>
                <a:gd name="T0" fmla="*/ 57 w 113"/>
                <a:gd name="T1" fmla="*/ 21 h 189"/>
                <a:gd name="T2" fmla="*/ 57 w 113"/>
                <a:gd name="T3" fmla="*/ 0 h 189"/>
                <a:gd name="T4" fmla="*/ 33 w 113"/>
                <a:gd name="T5" fmla="*/ 0 h 189"/>
                <a:gd name="T6" fmla="*/ 0 w 113"/>
                <a:gd name="T7" fmla="*/ 41 h 189"/>
                <a:gd name="T8" fmla="*/ 0 w 113"/>
                <a:gd name="T9" fmla="*/ 94 h 189"/>
                <a:gd name="T10" fmla="*/ 57 w 113"/>
                <a:gd name="T11" fmla="*/ 21 h 1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3" h="189">
                  <a:moveTo>
                    <a:pt x="113" y="42"/>
                  </a:moveTo>
                  <a:lnTo>
                    <a:pt x="113" y="0"/>
                  </a:lnTo>
                  <a:lnTo>
                    <a:pt x="65" y="0"/>
                  </a:lnTo>
                  <a:lnTo>
                    <a:pt x="0" y="82"/>
                  </a:lnTo>
                  <a:lnTo>
                    <a:pt x="0" y="189"/>
                  </a:lnTo>
                  <a:lnTo>
                    <a:pt x="113" y="42"/>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75" name="Freeform 1590"/>
            <p:cNvSpPr>
              <a:spLocks/>
            </p:cNvSpPr>
            <p:nvPr/>
          </p:nvSpPr>
          <p:spPr bwMode="auto">
            <a:xfrm>
              <a:off x="3857" y="1304"/>
              <a:ext cx="53" cy="67"/>
            </a:xfrm>
            <a:custGeom>
              <a:avLst/>
              <a:gdLst>
                <a:gd name="T0" fmla="*/ 12 w 105"/>
                <a:gd name="T1" fmla="*/ 0 h 134"/>
                <a:gd name="T2" fmla="*/ 53 w 105"/>
                <a:gd name="T3" fmla="*/ 0 h 134"/>
                <a:gd name="T4" fmla="*/ 0 w 105"/>
                <a:gd name="T5" fmla="*/ 67 h 134"/>
                <a:gd name="T6" fmla="*/ 0 w 105"/>
                <a:gd name="T7" fmla="*/ 14 h 134"/>
                <a:gd name="T8" fmla="*/ 12 w 105"/>
                <a:gd name="T9" fmla="*/ 0 h 1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5" h="134">
                  <a:moveTo>
                    <a:pt x="23" y="0"/>
                  </a:moveTo>
                  <a:lnTo>
                    <a:pt x="105" y="0"/>
                  </a:lnTo>
                  <a:lnTo>
                    <a:pt x="0" y="134"/>
                  </a:lnTo>
                  <a:lnTo>
                    <a:pt x="0" y="28"/>
                  </a:lnTo>
                  <a:lnTo>
                    <a:pt x="23"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76" name="Freeform 1591"/>
            <p:cNvSpPr>
              <a:spLocks/>
            </p:cNvSpPr>
            <p:nvPr/>
          </p:nvSpPr>
          <p:spPr bwMode="auto">
            <a:xfrm>
              <a:off x="3857" y="1304"/>
              <a:ext cx="32" cy="40"/>
            </a:xfrm>
            <a:custGeom>
              <a:avLst/>
              <a:gdLst>
                <a:gd name="T0" fmla="*/ 32 w 65"/>
                <a:gd name="T1" fmla="*/ 0 h 82"/>
                <a:gd name="T2" fmla="*/ 0 w 65"/>
                <a:gd name="T3" fmla="*/ 0 h 82"/>
                <a:gd name="T4" fmla="*/ 0 w 65"/>
                <a:gd name="T5" fmla="*/ 40 h 82"/>
                <a:gd name="T6" fmla="*/ 32 w 65"/>
                <a:gd name="T7" fmla="*/ 0 h 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5" h="82">
                  <a:moveTo>
                    <a:pt x="65" y="0"/>
                  </a:moveTo>
                  <a:lnTo>
                    <a:pt x="0" y="0"/>
                  </a:lnTo>
                  <a:lnTo>
                    <a:pt x="0" y="82"/>
                  </a:lnTo>
                  <a:lnTo>
                    <a:pt x="65"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77" name="Freeform 1592"/>
            <p:cNvSpPr>
              <a:spLocks/>
            </p:cNvSpPr>
            <p:nvPr/>
          </p:nvSpPr>
          <p:spPr bwMode="auto">
            <a:xfrm>
              <a:off x="3857" y="1304"/>
              <a:ext cx="12" cy="13"/>
            </a:xfrm>
            <a:custGeom>
              <a:avLst/>
              <a:gdLst>
                <a:gd name="T0" fmla="*/ 12 w 23"/>
                <a:gd name="T1" fmla="*/ 0 h 28"/>
                <a:gd name="T2" fmla="*/ 0 w 23"/>
                <a:gd name="T3" fmla="*/ 0 h 28"/>
                <a:gd name="T4" fmla="*/ 0 w 23"/>
                <a:gd name="T5" fmla="*/ 13 h 28"/>
                <a:gd name="T6" fmla="*/ 12 w 23"/>
                <a:gd name="T7" fmla="*/ 0 h 2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3" h="28">
                  <a:moveTo>
                    <a:pt x="23" y="0"/>
                  </a:moveTo>
                  <a:lnTo>
                    <a:pt x="0" y="0"/>
                  </a:lnTo>
                  <a:lnTo>
                    <a:pt x="0" y="28"/>
                  </a:lnTo>
                  <a:lnTo>
                    <a:pt x="23"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78" name="Freeform 1593"/>
            <p:cNvSpPr>
              <a:spLocks/>
            </p:cNvSpPr>
            <p:nvPr/>
          </p:nvSpPr>
          <p:spPr bwMode="auto">
            <a:xfrm>
              <a:off x="4860" y="813"/>
              <a:ext cx="66" cy="672"/>
            </a:xfrm>
            <a:custGeom>
              <a:avLst/>
              <a:gdLst>
                <a:gd name="T0" fmla="*/ 64 w 132"/>
                <a:gd name="T1" fmla="*/ 648 h 1346"/>
                <a:gd name="T2" fmla="*/ 59 w 132"/>
                <a:gd name="T3" fmla="*/ 606 h 1346"/>
                <a:gd name="T4" fmla="*/ 54 w 132"/>
                <a:gd name="T5" fmla="*/ 564 h 1346"/>
                <a:gd name="T6" fmla="*/ 50 w 132"/>
                <a:gd name="T7" fmla="*/ 522 h 1346"/>
                <a:gd name="T8" fmla="*/ 46 w 132"/>
                <a:gd name="T9" fmla="*/ 481 h 1346"/>
                <a:gd name="T10" fmla="*/ 43 w 132"/>
                <a:gd name="T11" fmla="*/ 439 h 1346"/>
                <a:gd name="T12" fmla="*/ 39 w 132"/>
                <a:gd name="T13" fmla="*/ 396 h 1346"/>
                <a:gd name="T14" fmla="*/ 37 w 132"/>
                <a:gd name="T15" fmla="*/ 355 h 1346"/>
                <a:gd name="T16" fmla="*/ 34 w 132"/>
                <a:gd name="T17" fmla="*/ 313 h 1346"/>
                <a:gd name="T18" fmla="*/ 31 w 132"/>
                <a:gd name="T19" fmla="*/ 271 h 1346"/>
                <a:gd name="T20" fmla="*/ 29 w 132"/>
                <a:gd name="T21" fmla="*/ 230 h 1346"/>
                <a:gd name="T22" fmla="*/ 28 w 132"/>
                <a:gd name="T23" fmla="*/ 187 h 1346"/>
                <a:gd name="T24" fmla="*/ 26 w 132"/>
                <a:gd name="T25" fmla="*/ 146 h 1346"/>
                <a:gd name="T26" fmla="*/ 25 w 132"/>
                <a:gd name="T27" fmla="*/ 105 h 1346"/>
                <a:gd name="T28" fmla="*/ 24 w 132"/>
                <a:gd name="T29" fmla="*/ 62 h 1346"/>
                <a:gd name="T30" fmla="*/ 24 w 132"/>
                <a:gd name="T31" fmla="*/ 21 h 1346"/>
                <a:gd name="T32" fmla="*/ 0 w 132"/>
                <a:gd name="T33" fmla="*/ 0 h 1346"/>
                <a:gd name="T34" fmla="*/ 0 w 132"/>
                <a:gd name="T35" fmla="*/ 42 h 1346"/>
                <a:gd name="T36" fmla="*/ 1 w 132"/>
                <a:gd name="T37" fmla="*/ 84 h 1346"/>
                <a:gd name="T38" fmla="*/ 2 w 132"/>
                <a:gd name="T39" fmla="*/ 126 h 1346"/>
                <a:gd name="T40" fmla="*/ 4 w 132"/>
                <a:gd name="T41" fmla="*/ 168 h 1346"/>
                <a:gd name="T42" fmla="*/ 5 w 132"/>
                <a:gd name="T43" fmla="*/ 211 h 1346"/>
                <a:gd name="T44" fmla="*/ 7 w 132"/>
                <a:gd name="T45" fmla="*/ 252 h 1346"/>
                <a:gd name="T46" fmla="*/ 9 w 132"/>
                <a:gd name="T47" fmla="*/ 294 h 1346"/>
                <a:gd name="T48" fmla="*/ 12 w 132"/>
                <a:gd name="T49" fmla="*/ 336 h 1346"/>
                <a:gd name="T50" fmla="*/ 14 w 132"/>
                <a:gd name="T51" fmla="*/ 377 h 1346"/>
                <a:gd name="T52" fmla="*/ 18 w 132"/>
                <a:gd name="T53" fmla="*/ 419 h 1346"/>
                <a:gd name="T54" fmla="*/ 21 w 132"/>
                <a:gd name="T55" fmla="*/ 462 h 1346"/>
                <a:gd name="T56" fmla="*/ 25 w 132"/>
                <a:gd name="T57" fmla="*/ 503 h 1346"/>
                <a:gd name="T58" fmla="*/ 29 w 132"/>
                <a:gd name="T59" fmla="*/ 546 h 1346"/>
                <a:gd name="T60" fmla="*/ 34 w 132"/>
                <a:gd name="T61" fmla="*/ 587 h 1346"/>
                <a:gd name="T62" fmla="*/ 38 w 132"/>
                <a:gd name="T63" fmla="*/ 631 h 1346"/>
                <a:gd name="T64" fmla="*/ 43 w 132"/>
                <a:gd name="T65" fmla="*/ 672 h 13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32" h="1346">
                  <a:moveTo>
                    <a:pt x="132" y="1339"/>
                  </a:moveTo>
                  <a:lnTo>
                    <a:pt x="127" y="1297"/>
                  </a:lnTo>
                  <a:lnTo>
                    <a:pt x="122" y="1256"/>
                  </a:lnTo>
                  <a:lnTo>
                    <a:pt x="117" y="1214"/>
                  </a:lnTo>
                  <a:lnTo>
                    <a:pt x="113" y="1172"/>
                  </a:lnTo>
                  <a:lnTo>
                    <a:pt x="108" y="1129"/>
                  </a:lnTo>
                  <a:lnTo>
                    <a:pt x="103" y="1089"/>
                  </a:lnTo>
                  <a:lnTo>
                    <a:pt x="100" y="1046"/>
                  </a:lnTo>
                  <a:lnTo>
                    <a:pt x="97" y="1004"/>
                  </a:lnTo>
                  <a:lnTo>
                    <a:pt x="92" y="963"/>
                  </a:lnTo>
                  <a:lnTo>
                    <a:pt x="88" y="921"/>
                  </a:lnTo>
                  <a:lnTo>
                    <a:pt x="85" y="879"/>
                  </a:lnTo>
                  <a:lnTo>
                    <a:pt x="82" y="836"/>
                  </a:lnTo>
                  <a:lnTo>
                    <a:pt x="78" y="794"/>
                  </a:lnTo>
                  <a:lnTo>
                    <a:pt x="75" y="753"/>
                  </a:lnTo>
                  <a:lnTo>
                    <a:pt x="73" y="711"/>
                  </a:lnTo>
                  <a:lnTo>
                    <a:pt x="70" y="670"/>
                  </a:lnTo>
                  <a:lnTo>
                    <a:pt x="67" y="626"/>
                  </a:lnTo>
                  <a:lnTo>
                    <a:pt x="65" y="585"/>
                  </a:lnTo>
                  <a:lnTo>
                    <a:pt x="62" y="543"/>
                  </a:lnTo>
                  <a:lnTo>
                    <a:pt x="60" y="501"/>
                  </a:lnTo>
                  <a:lnTo>
                    <a:pt x="58" y="460"/>
                  </a:lnTo>
                  <a:lnTo>
                    <a:pt x="57" y="418"/>
                  </a:lnTo>
                  <a:lnTo>
                    <a:pt x="55" y="375"/>
                  </a:lnTo>
                  <a:lnTo>
                    <a:pt x="53" y="333"/>
                  </a:lnTo>
                  <a:lnTo>
                    <a:pt x="52" y="292"/>
                  </a:lnTo>
                  <a:lnTo>
                    <a:pt x="50" y="252"/>
                  </a:lnTo>
                  <a:lnTo>
                    <a:pt x="50" y="210"/>
                  </a:lnTo>
                  <a:lnTo>
                    <a:pt x="48" y="169"/>
                  </a:lnTo>
                  <a:lnTo>
                    <a:pt x="48" y="125"/>
                  </a:lnTo>
                  <a:lnTo>
                    <a:pt x="47" y="84"/>
                  </a:lnTo>
                  <a:lnTo>
                    <a:pt x="47" y="42"/>
                  </a:lnTo>
                  <a:lnTo>
                    <a:pt x="47" y="0"/>
                  </a:lnTo>
                  <a:lnTo>
                    <a:pt x="0" y="0"/>
                  </a:lnTo>
                  <a:lnTo>
                    <a:pt x="0" y="42"/>
                  </a:lnTo>
                  <a:lnTo>
                    <a:pt x="0" y="84"/>
                  </a:lnTo>
                  <a:lnTo>
                    <a:pt x="2" y="125"/>
                  </a:lnTo>
                  <a:lnTo>
                    <a:pt x="2" y="169"/>
                  </a:lnTo>
                  <a:lnTo>
                    <a:pt x="3" y="210"/>
                  </a:lnTo>
                  <a:lnTo>
                    <a:pt x="3" y="252"/>
                  </a:lnTo>
                  <a:lnTo>
                    <a:pt x="5" y="295"/>
                  </a:lnTo>
                  <a:lnTo>
                    <a:pt x="7" y="337"/>
                  </a:lnTo>
                  <a:lnTo>
                    <a:pt x="8" y="378"/>
                  </a:lnTo>
                  <a:lnTo>
                    <a:pt x="10" y="422"/>
                  </a:lnTo>
                  <a:lnTo>
                    <a:pt x="12" y="463"/>
                  </a:lnTo>
                  <a:lnTo>
                    <a:pt x="13" y="505"/>
                  </a:lnTo>
                  <a:lnTo>
                    <a:pt x="15" y="547"/>
                  </a:lnTo>
                  <a:lnTo>
                    <a:pt x="18" y="588"/>
                  </a:lnTo>
                  <a:lnTo>
                    <a:pt x="20" y="630"/>
                  </a:lnTo>
                  <a:lnTo>
                    <a:pt x="23" y="673"/>
                  </a:lnTo>
                  <a:lnTo>
                    <a:pt x="27" y="715"/>
                  </a:lnTo>
                  <a:lnTo>
                    <a:pt x="28" y="756"/>
                  </a:lnTo>
                  <a:lnTo>
                    <a:pt x="32" y="798"/>
                  </a:lnTo>
                  <a:lnTo>
                    <a:pt x="35" y="840"/>
                  </a:lnTo>
                  <a:lnTo>
                    <a:pt x="38" y="883"/>
                  </a:lnTo>
                  <a:lnTo>
                    <a:pt x="42" y="925"/>
                  </a:lnTo>
                  <a:lnTo>
                    <a:pt x="45" y="966"/>
                  </a:lnTo>
                  <a:lnTo>
                    <a:pt x="50" y="1008"/>
                  </a:lnTo>
                  <a:lnTo>
                    <a:pt x="53" y="1049"/>
                  </a:lnTo>
                  <a:lnTo>
                    <a:pt x="57" y="1093"/>
                  </a:lnTo>
                  <a:lnTo>
                    <a:pt x="62" y="1136"/>
                  </a:lnTo>
                  <a:lnTo>
                    <a:pt x="67" y="1176"/>
                  </a:lnTo>
                  <a:lnTo>
                    <a:pt x="70" y="1218"/>
                  </a:lnTo>
                  <a:lnTo>
                    <a:pt x="75" y="1263"/>
                  </a:lnTo>
                  <a:lnTo>
                    <a:pt x="80" y="1304"/>
                  </a:lnTo>
                  <a:lnTo>
                    <a:pt x="85" y="1346"/>
                  </a:lnTo>
                  <a:lnTo>
                    <a:pt x="132" y="13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79" name="Freeform 1594"/>
            <p:cNvSpPr>
              <a:spLocks/>
            </p:cNvSpPr>
            <p:nvPr/>
          </p:nvSpPr>
          <p:spPr bwMode="auto">
            <a:xfrm>
              <a:off x="4710" y="811"/>
              <a:ext cx="67" cy="673"/>
            </a:xfrm>
            <a:custGeom>
              <a:avLst/>
              <a:gdLst>
                <a:gd name="T0" fmla="*/ 26 w 134"/>
                <a:gd name="T1" fmla="*/ 652 h 1345"/>
                <a:gd name="T2" fmla="*/ 31 w 134"/>
                <a:gd name="T3" fmla="*/ 610 h 1345"/>
                <a:gd name="T4" fmla="*/ 35 w 134"/>
                <a:gd name="T5" fmla="*/ 567 h 1345"/>
                <a:gd name="T6" fmla="*/ 40 w 134"/>
                <a:gd name="T7" fmla="*/ 525 h 1345"/>
                <a:gd name="T8" fmla="*/ 44 w 134"/>
                <a:gd name="T9" fmla="*/ 483 h 1345"/>
                <a:gd name="T10" fmla="*/ 47 w 134"/>
                <a:gd name="T11" fmla="*/ 441 h 1345"/>
                <a:gd name="T12" fmla="*/ 50 w 134"/>
                <a:gd name="T13" fmla="*/ 399 h 1345"/>
                <a:gd name="T14" fmla="*/ 54 w 134"/>
                <a:gd name="T15" fmla="*/ 357 h 1345"/>
                <a:gd name="T16" fmla="*/ 56 w 134"/>
                <a:gd name="T17" fmla="*/ 315 h 1345"/>
                <a:gd name="T18" fmla="*/ 59 w 134"/>
                <a:gd name="T19" fmla="*/ 273 h 1345"/>
                <a:gd name="T20" fmla="*/ 61 w 134"/>
                <a:gd name="T21" fmla="*/ 232 h 1345"/>
                <a:gd name="T22" fmla="*/ 63 w 134"/>
                <a:gd name="T23" fmla="*/ 189 h 1345"/>
                <a:gd name="T24" fmla="*/ 65 w 134"/>
                <a:gd name="T25" fmla="*/ 147 h 1345"/>
                <a:gd name="T26" fmla="*/ 65 w 134"/>
                <a:gd name="T27" fmla="*/ 106 h 1345"/>
                <a:gd name="T28" fmla="*/ 66 w 134"/>
                <a:gd name="T29" fmla="*/ 63 h 1345"/>
                <a:gd name="T30" fmla="*/ 67 w 134"/>
                <a:gd name="T31" fmla="*/ 21 h 1345"/>
                <a:gd name="T32" fmla="*/ 44 w 134"/>
                <a:gd name="T33" fmla="*/ 0 h 1345"/>
                <a:gd name="T34" fmla="*/ 43 w 134"/>
                <a:gd name="T35" fmla="*/ 42 h 1345"/>
                <a:gd name="T36" fmla="*/ 43 w 134"/>
                <a:gd name="T37" fmla="*/ 84 h 1345"/>
                <a:gd name="T38" fmla="*/ 41 w 134"/>
                <a:gd name="T39" fmla="*/ 126 h 1345"/>
                <a:gd name="T40" fmla="*/ 40 w 134"/>
                <a:gd name="T41" fmla="*/ 166 h 1345"/>
                <a:gd name="T42" fmla="*/ 39 w 134"/>
                <a:gd name="T43" fmla="*/ 209 h 1345"/>
                <a:gd name="T44" fmla="*/ 36 w 134"/>
                <a:gd name="T45" fmla="*/ 251 h 1345"/>
                <a:gd name="T46" fmla="*/ 35 w 134"/>
                <a:gd name="T47" fmla="*/ 292 h 1345"/>
                <a:gd name="T48" fmla="*/ 32 w 134"/>
                <a:gd name="T49" fmla="*/ 335 h 1345"/>
                <a:gd name="T50" fmla="*/ 29 w 134"/>
                <a:gd name="T51" fmla="*/ 376 h 1345"/>
                <a:gd name="T52" fmla="*/ 25 w 134"/>
                <a:gd name="T53" fmla="*/ 418 h 1345"/>
                <a:gd name="T54" fmla="*/ 22 w 134"/>
                <a:gd name="T55" fmla="*/ 460 h 1345"/>
                <a:gd name="T56" fmla="*/ 19 w 134"/>
                <a:gd name="T57" fmla="*/ 502 h 1345"/>
                <a:gd name="T58" fmla="*/ 14 w 134"/>
                <a:gd name="T59" fmla="*/ 545 h 1345"/>
                <a:gd name="T60" fmla="*/ 10 w 134"/>
                <a:gd name="T61" fmla="*/ 586 h 1345"/>
                <a:gd name="T62" fmla="*/ 5 w 134"/>
                <a:gd name="T63" fmla="*/ 628 h 1345"/>
                <a:gd name="T64" fmla="*/ 0 w 134"/>
                <a:gd name="T65" fmla="*/ 669 h 13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34" h="1345">
                  <a:moveTo>
                    <a:pt x="47" y="1345"/>
                  </a:moveTo>
                  <a:lnTo>
                    <a:pt x="52" y="1304"/>
                  </a:lnTo>
                  <a:lnTo>
                    <a:pt x="57" y="1262"/>
                  </a:lnTo>
                  <a:lnTo>
                    <a:pt x="62" y="1219"/>
                  </a:lnTo>
                  <a:lnTo>
                    <a:pt x="67" y="1175"/>
                  </a:lnTo>
                  <a:lnTo>
                    <a:pt x="70" y="1134"/>
                  </a:lnTo>
                  <a:lnTo>
                    <a:pt x="75" y="1092"/>
                  </a:lnTo>
                  <a:lnTo>
                    <a:pt x="79" y="1049"/>
                  </a:lnTo>
                  <a:lnTo>
                    <a:pt x="84" y="1007"/>
                  </a:lnTo>
                  <a:lnTo>
                    <a:pt x="87" y="966"/>
                  </a:lnTo>
                  <a:lnTo>
                    <a:pt x="90" y="924"/>
                  </a:lnTo>
                  <a:lnTo>
                    <a:pt x="94" y="882"/>
                  </a:lnTo>
                  <a:lnTo>
                    <a:pt x="97" y="839"/>
                  </a:lnTo>
                  <a:lnTo>
                    <a:pt x="100" y="797"/>
                  </a:lnTo>
                  <a:lnTo>
                    <a:pt x="104" y="756"/>
                  </a:lnTo>
                  <a:lnTo>
                    <a:pt x="107" y="714"/>
                  </a:lnTo>
                  <a:lnTo>
                    <a:pt x="110" y="673"/>
                  </a:lnTo>
                  <a:lnTo>
                    <a:pt x="112" y="629"/>
                  </a:lnTo>
                  <a:lnTo>
                    <a:pt x="115" y="588"/>
                  </a:lnTo>
                  <a:lnTo>
                    <a:pt x="117" y="546"/>
                  </a:lnTo>
                  <a:lnTo>
                    <a:pt x="119" y="504"/>
                  </a:lnTo>
                  <a:lnTo>
                    <a:pt x="122" y="463"/>
                  </a:lnTo>
                  <a:lnTo>
                    <a:pt x="124" y="421"/>
                  </a:lnTo>
                  <a:lnTo>
                    <a:pt x="125" y="378"/>
                  </a:lnTo>
                  <a:lnTo>
                    <a:pt x="127" y="336"/>
                  </a:lnTo>
                  <a:lnTo>
                    <a:pt x="129" y="293"/>
                  </a:lnTo>
                  <a:lnTo>
                    <a:pt x="129" y="251"/>
                  </a:lnTo>
                  <a:lnTo>
                    <a:pt x="130" y="211"/>
                  </a:lnTo>
                  <a:lnTo>
                    <a:pt x="132" y="168"/>
                  </a:lnTo>
                  <a:lnTo>
                    <a:pt x="132" y="125"/>
                  </a:lnTo>
                  <a:lnTo>
                    <a:pt x="132" y="83"/>
                  </a:lnTo>
                  <a:lnTo>
                    <a:pt x="134" y="41"/>
                  </a:lnTo>
                  <a:lnTo>
                    <a:pt x="134" y="0"/>
                  </a:lnTo>
                  <a:lnTo>
                    <a:pt x="87" y="0"/>
                  </a:lnTo>
                  <a:lnTo>
                    <a:pt x="87" y="41"/>
                  </a:lnTo>
                  <a:lnTo>
                    <a:pt x="85" y="83"/>
                  </a:lnTo>
                  <a:lnTo>
                    <a:pt x="85" y="125"/>
                  </a:lnTo>
                  <a:lnTo>
                    <a:pt x="85" y="168"/>
                  </a:lnTo>
                  <a:lnTo>
                    <a:pt x="84" y="208"/>
                  </a:lnTo>
                  <a:lnTo>
                    <a:pt x="82" y="251"/>
                  </a:lnTo>
                  <a:lnTo>
                    <a:pt x="82" y="293"/>
                  </a:lnTo>
                  <a:lnTo>
                    <a:pt x="80" y="332"/>
                  </a:lnTo>
                  <a:lnTo>
                    <a:pt x="79" y="374"/>
                  </a:lnTo>
                  <a:lnTo>
                    <a:pt x="77" y="418"/>
                  </a:lnTo>
                  <a:lnTo>
                    <a:pt x="75" y="459"/>
                  </a:lnTo>
                  <a:lnTo>
                    <a:pt x="72" y="501"/>
                  </a:lnTo>
                  <a:lnTo>
                    <a:pt x="70" y="542"/>
                  </a:lnTo>
                  <a:lnTo>
                    <a:pt x="69" y="584"/>
                  </a:lnTo>
                  <a:lnTo>
                    <a:pt x="65" y="626"/>
                  </a:lnTo>
                  <a:lnTo>
                    <a:pt x="64" y="669"/>
                  </a:lnTo>
                  <a:lnTo>
                    <a:pt x="60" y="711"/>
                  </a:lnTo>
                  <a:lnTo>
                    <a:pt x="57" y="752"/>
                  </a:lnTo>
                  <a:lnTo>
                    <a:pt x="54" y="794"/>
                  </a:lnTo>
                  <a:lnTo>
                    <a:pt x="50" y="835"/>
                  </a:lnTo>
                  <a:lnTo>
                    <a:pt x="47" y="879"/>
                  </a:lnTo>
                  <a:lnTo>
                    <a:pt x="43" y="920"/>
                  </a:lnTo>
                  <a:lnTo>
                    <a:pt x="40" y="962"/>
                  </a:lnTo>
                  <a:lnTo>
                    <a:pt x="37" y="1004"/>
                  </a:lnTo>
                  <a:lnTo>
                    <a:pt x="32" y="1045"/>
                  </a:lnTo>
                  <a:lnTo>
                    <a:pt x="28" y="1089"/>
                  </a:lnTo>
                  <a:lnTo>
                    <a:pt x="23" y="1130"/>
                  </a:lnTo>
                  <a:lnTo>
                    <a:pt x="20" y="1172"/>
                  </a:lnTo>
                  <a:lnTo>
                    <a:pt x="15" y="1212"/>
                  </a:lnTo>
                  <a:lnTo>
                    <a:pt x="10" y="1255"/>
                  </a:lnTo>
                  <a:lnTo>
                    <a:pt x="5" y="1297"/>
                  </a:lnTo>
                  <a:lnTo>
                    <a:pt x="0" y="1338"/>
                  </a:lnTo>
                  <a:lnTo>
                    <a:pt x="47" y="13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80" name="Rectangle 1595"/>
            <p:cNvSpPr>
              <a:spLocks noChangeArrowheads="1"/>
            </p:cNvSpPr>
            <p:nvPr/>
          </p:nvSpPr>
          <p:spPr bwMode="auto">
            <a:xfrm>
              <a:off x="4891" y="1452"/>
              <a:ext cx="49" cy="43"/>
            </a:xfrm>
            <a:prstGeom prst="rect">
              <a:avLst/>
            </a:prstGeom>
            <a:solidFill>
              <a:srgbClr val="1617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0681" name="Freeform 1596"/>
            <p:cNvSpPr>
              <a:spLocks/>
            </p:cNvSpPr>
            <p:nvPr/>
          </p:nvSpPr>
          <p:spPr bwMode="auto">
            <a:xfrm>
              <a:off x="4880" y="1439"/>
              <a:ext cx="60" cy="26"/>
            </a:xfrm>
            <a:custGeom>
              <a:avLst/>
              <a:gdLst>
                <a:gd name="T0" fmla="*/ 23 w 121"/>
                <a:gd name="T1" fmla="*/ 13 h 50"/>
                <a:gd name="T2" fmla="*/ 12 w 121"/>
                <a:gd name="T3" fmla="*/ 26 h 50"/>
                <a:gd name="T4" fmla="*/ 60 w 121"/>
                <a:gd name="T5" fmla="*/ 26 h 50"/>
                <a:gd name="T6" fmla="*/ 60 w 121"/>
                <a:gd name="T7" fmla="*/ 0 h 50"/>
                <a:gd name="T8" fmla="*/ 12 w 121"/>
                <a:gd name="T9" fmla="*/ 0 h 50"/>
                <a:gd name="T10" fmla="*/ 0 w 121"/>
                <a:gd name="T11" fmla="*/ 13 h 50"/>
                <a:gd name="T12" fmla="*/ 12 w 121"/>
                <a:gd name="T13" fmla="*/ 0 h 50"/>
                <a:gd name="T14" fmla="*/ 0 w 121"/>
                <a:gd name="T15" fmla="*/ 0 h 50"/>
                <a:gd name="T16" fmla="*/ 0 w 121"/>
                <a:gd name="T17" fmla="*/ 13 h 50"/>
                <a:gd name="T18" fmla="*/ 23 w 121"/>
                <a:gd name="T19" fmla="*/ 13 h 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1" h="50">
                  <a:moveTo>
                    <a:pt x="47" y="25"/>
                  </a:moveTo>
                  <a:lnTo>
                    <a:pt x="24" y="50"/>
                  </a:lnTo>
                  <a:lnTo>
                    <a:pt x="121" y="50"/>
                  </a:lnTo>
                  <a:lnTo>
                    <a:pt x="121" y="0"/>
                  </a:lnTo>
                  <a:lnTo>
                    <a:pt x="24" y="0"/>
                  </a:lnTo>
                  <a:lnTo>
                    <a:pt x="0" y="25"/>
                  </a:lnTo>
                  <a:lnTo>
                    <a:pt x="24" y="0"/>
                  </a:lnTo>
                  <a:lnTo>
                    <a:pt x="0" y="0"/>
                  </a:lnTo>
                  <a:lnTo>
                    <a:pt x="0" y="25"/>
                  </a:lnTo>
                  <a:lnTo>
                    <a:pt x="47"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82" name="Freeform 1597"/>
            <p:cNvSpPr>
              <a:spLocks/>
            </p:cNvSpPr>
            <p:nvPr/>
          </p:nvSpPr>
          <p:spPr bwMode="auto">
            <a:xfrm>
              <a:off x="4880" y="1452"/>
              <a:ext cx="23" cy="55"/>
            </a:xfrm>
            <a:custGeom>
              <a:avLst/>
              <a:gdLst>
                <a:gd name="T0" fmla="*/ 12 w 47"/>
                <a:gd name="T1" fmla="*/ 30 h 110"/>
                <a:gd name="T2" fmla="*/ 23 w 47"/>
                <a:gd name="T3" fmla="*/ 43 h 110"/>
                <a:gd name="T4" fmla="*/ 23 w 47"/>
                <a:gd name="T5" fmla="*/ 0 h 110"/>
                <a:gd name="T6" fmla="*/ 0 w 47"/>
                <a:gd name="T7" fmla="*/ 0 h 110"/>
                <a:gd name="T8" fmla="*/ 0 w 47"/>
                <a:gd name="T9" fmla="*/ 43 h 110"/>
                <a:gd name="T10" fmla="*/ 12 w 47"/>
                <a:gd name="T11" fmla="*/ 55 h 110"/>
                <a:gd name="T12" fmla="*/ 0 w 47"/>
                <a:gd name="T13" fmla="*/ 43 h 110"/>
                <a:gd name="T14" fmla="*/ 0 w 47"/>
                <a:gd name="T15" fmla="*/ 55 h 110"/>
                <a:gd name="T16" fmla="*/ 12 w 47"/>
                <a:gd name="T17" fmla="*/ 55 h 110"/>
                <a:gd name="T18" fmla="*/ 12 w 47"/>
                <a:gd name="T19" fmla="*/ 30 h 1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 h="110">
                  <a:moveTo>
                    <a:pt x="24" y="60"/>
                  </a:moveTo>
                  <a:lnTo>
                    <a:pt x="47" y="85"/>
                  </a:lnTo>
                  <a:lnTo>
                    <a:pt x="47" y="0"/>
                  </a:lnTo>
                  <a:lnTo>
                    <a:pt x="0" y="0"/>
                  </a:lnTo>
                  <a:lnTo>
                    <a:pt x="0" y="85"/>
                  </a:lnTo>
                  <a:lnTo>
                    <a:pt x="24" y="110"/>
                  </a:lnTo>
                  <a:lnTo>
                    <a:pt x="0" y="85"/>
                  </a:lnTo>
                  <a:lnTo>
                    <a:pt x="0" y="110"/>
                  </a:lnTo>
                  <a:lnTo>
                    <a:pt x="24" y="110"/>
                  </a:lnTo>
                  <a:lnTo>
                    <a:pt x="24"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83" name="Freeform 1598"/>
            <p:cNvSpPr>
              <a:spLocks/>
            </p:cNvSpPr>
            <p:nvPr/>
          </p:nvSpPr>
          <p:spPr bwMode="auto">
            <a:xfrm>
              <a:off x="4891" y="1482"/>
              <a:ext cx="61" cy="25"/>
            </a:xfrm>
            <a:custGeom>
              <a:avLst/>
              <a:gdLst>
                <a:gd name="T0" fmla="*/ 37 w 120"/>
                <a:gd name="T1" fmla="*/ 13 h 50"/>
                <a:gd name="T2" fmla="*/ 49 w 120"/>
                <a:gd name="T3" fmla="*/ 0 h 50"/>
                <a:gd name="T4" fmla="*/ 0 w 120"/>
                <a:gd name="T5" fmla="*/ 0 h 50"/>
                <a:gd name="T6" fmla="*/ 0 w 120"/>
                <a:gd name="T7" fmla="*/ 25 h 50"/>
                <a:gd name="T8" fmla="*/ 49 w 120"/>
                <a:gd name="T9" fmla="*/ 25 h 50"/>
                <a:gd name="T10" fmla="*/ 61 w 120"/>
                <a:gd name="T11" fmla="*/ 13 h 50"/>
                <a:gd name="T12" fmla="*/ 49 w 120"/>
                <a:gd name="T13" fmla="*/ 25 h 50"/>
                <a:gd name="T14" fmla="*/ 61 w 120"/>
                <a:gd name="T15" fmla="*/ 25 h 50"/>
                <a:gd name="T16" fmla="*/ 61 w 120"/>
                <a:gd name="T17" fmla="*/ 13 h 50"/>
                <a:gd name="T18" fmla="*/ 37 w 120"/>
                <a:gd name="T19" fmla="*/ 13 h 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0" h="50">
                  <a:moveTo>
                    <a:pt x="73" y="25"/>
                  </a:moveTo>
                  <a:lnTo>
                    <a:pt x="97" y="0"/>
                  </a:lnTo>
                  <a:lnTo>
                    <a:pt x="0" y="0"/>
                  </a:lnTo>
                  <a:lnTo>
                    <a:pt x="0" y="50"/>
                  </a:lnTo>
                  <a:lnTo>
                    <a:pt x="97" y="50"/>
                  </a:lnTo>
                  <a:lnTo>
                    <a:pt x="120" y="25"/>
                  </a:lnTo>
                  <a:lnTo>
                    <a:pt x="97" y="50"/>
                  </a:lnTo>
                  <a:lnTo>
                    <a:pt x="120" y="50"/>
                  </a:lnTo>
                  <a:lnTo>
                    <a:pt x="120" y="25"/>
                  </a:lnTo>
                  <a:lnTo>
                    <a:pt x="73"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84" name="Freeform 1599"/>
            <p:cNvSpPr>
              <a:spLocks/>
            </p:cNvSpPr>
            <p:nvPr/>
          </p:nvSpPr>
          <p:spPr bwMode="auto">
            <a:xfrm>
              <a:off x="4928" y="1439"/>
              <a:ext cx="24" cy="56"/>
            </a:xfrm>
            <a:custGeom>
              <a:avLst/>
              <a:gdLst>
                <a:gd name="T0" fmla="*/ 12 w 47"/>
                <a:gd name="T1" fmla="*/ 25 h 110"/>
                <a:gd name="T2" fmla="*/ 0 w 47"/>
                <a:gd name="T3" fmla="*/ 13 h 110"/>
                <a:gd name="T4" fmla="*/ 0 w 47"/>
                <a:gd name="T5" fmla="*/ 56 h 110"/>
                <a:gd name="T6" fmla="*/ 24 w 47"/>
                <a:gd name="T7" fmla="*/ 56 h 110"/>
                <a:gd name="T8" fmla="*/ 24 w 47"/>
                <a:gd name="T9" fmla="*/ 13 h 110"/>
                <a:gd name="T10" fmla="*/ 12 w 47"/>
                <a:gd name="T11" fmla="*/ 0 h 110"/>
                <a:gd name="T12" fmla="*/ 24 w 47"/>
                <a:gd name="T13" fmla="*/ 13 h 110"/>
                <a:gd name="T14" fmla="*/ 24 w 47"/>
                <a:gd name="T15" fmla="*/ 0 h 110"/>
                <a:gd name="T16" fmla="*/ 12 w 47"/>
                <a:gd name="T17" fmla="*/ 0 h 110"/>
                <a:gd name="T18" fmla="*/ 12 w 47"/>
                <a:gd name="T19" fmla="*/ 25 h 1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 h="110">
                  <a:moveTo>
                    <a:pt x="24" y="50"/>
                  </a:moveTo>
                  <a:lnTo>
                    <a:pt x="0" y="25"/>
                  </a:lnTo>
                  <a:lnTo>
                    <a:pt x="0" y="110"/>
                  </a:lnTo>
                  <a:lnTo>
                    <a:pt x="47" y="110"/>
                  </a:lnTo>
                  <a:lnTo>
                    <a:pt x="47" y="25"/>
                  </a:lnTo>
                  <a:lnTo>
                    <a:pt x="24" y="0"/>
                  </a:lnTo>
                  <a:lnTo>
                    <a:pt x="47" y="25"/>
                  </a:lnTo>
                  <a:lnTo>
                    <a:pt x="47" y="0"/>
                  </a:lnTo>
                  <a:lnTo>
                    <a:pt x="24" y="0"/>
                  </a:lnTo>
                  <a:lnTo>
                    <a:pt x="24"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85" name="Rectangle 1600"/>
            <p:cNvSpPr>
              <a:spLocks noChangeArrowheads="1"/>
            </p:cNvSpPr>
            <p:nvPr/>
          </p:nvSpPr>
          <p:spPr bwMode="auto">
            <a:xfrm>
              <a:off x="4695" y="1451"/>
              <a:ext cx="48" cy="44"/>
            </a:xfrm>
            <a:prstGeom prst="rect">
              <a:avLst/>
            </a:prstGeom>
            <a:solidFill>
              <a:srgbClr val="1617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0686" name="Freeform 1601"/>
            <p:cNvSpPr>
              <a:spLocks/>
            </p:cNvSpPr>
            <p:nvPr/>
          </p:nvSpPr>
          <p:spPr bwMode="auto">
            <a:xfrm>
              <a:off x="4683" y="1438"/>
              <a:ext cx="60" cy="26"/>
            </a:xfrm>
            <a:custGeom>
              <a:avLst/>
              <a:gdLst>
                <a:gd name="T0" fmla="*/ 23 w 120"/>
                <a:gd name="T1" fmla="*/ 13 h 51"/>
                <a:gd name="T2" fmla="*/ 12 w 120"/>
                <a:gd name="T3" fmla="*/ 26 h 51"/>
                <a:gd name="T4" fmla="*/ 60 w 120"/>
                <a:gd name="T5" fmla="*/ 26 h 51"/>
                <a:gd name="T6" fmla="*/ 60 w 120"/>
                <a:gd name="T7" fmla="*/ 0 h 51"/>
                <a:gd name="T8" fmla="*/ 12 w 120"/>
                <a:gd name="T9" fmla="*/ 0 h 51"/>
                <a:gd name="T10" fmla="*/ 0 w 120"/>
                <a:gd name="T11" fmla="*/ 13 h 51"/>
                <a:gd name="T12" fmla="*/ 12 w 120"/>
                <a:gd name="T13" fmla="*/ 0 h 51"/>
                <a:gd name="T14" fmla="*/ 0 w 120"/>
                <a:gd name="T15" fmla="*/ 0 h 51"/>
                <a:gd name="T16" fmla="*/ 0 w 120"/>
                <a:gd name="T17" fmla="*/ 13 h 51"/>
                <a:gd name="T18" fmla="*/ 23 w 120"/>
                <a:gd name="T19" fmla="*/ 13 h 5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0" h="51">
                  <a:moveTo>
                    <a:pt x="46" y="25"/>
                  </a:moveTo>
                  <a:lnTo>
                    <a:pt x="23" y="51"/>
                  </a:lnTo>
                  <a:lnTo>
                    <a:pt x="120" y="51"/>
                  </a:lnTo>
                  <a:lnTo>
                    <a:pt x="120" y="0"/>
                  </a:lnTo>
                  <a:lnTo>
                    <a:pt x="23" y="0"/>
                  </a:lnTo>
                  <a:lnTo>
                    <a:pt x="0" y="25"/>
                  </a:lnTo>
                  <a:lnTo>
                    <a:pt x="23" y="0"/>
                  </a:lnTo>
                  <a:lnTo>
                    <a:pt x="0" y="0"/>
                  </a:lnTo>
                  <a:lnTo>
                    <a:pt x="0" y="25"/>
                  </a:lnTo>
                  <a:lnTo>
                    <a:pt x="46"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87" name="Freeform 1602"/>
            <p:cNvSpPr>
              <a:spLocks/>
            </p:cNvSpPr>
            <p:nvPr/>
          </p:nvSpPr>
          <p:spPr bwMode="auto">
            <a:xfrm>
              <a:off x="4683" y="1451"/>
              <a:ext cx="24" cy="56"/>
            </a:xfrm>
            <a:custGeom>
              <a:avLst/>
              <a:gdLst>
                <a:gd name="T0" fmla="*/ 12 w 46"/>
                <a:gd name="T1" fmla="*/ 31 h 112"/>
                <a:gd name="T2" fmla="*/ 24 w 46"/>
                <a:gd name="T3" fmla="*/ 44 h 112"/>
                <a:gd name="T4" fmla="*/ 24 w 46"/>
                <a:gd name="T5" fmla="*/ 0 h 112"/>
                <a:gd name="T6" fmla="*/ 0 w 46"/>
                <a:gd name="T7" fmla="*/ 0 h 112"/>
                <a:gd name="T8" fmla="*/ 0 w 46"/>
                <a:gd name="T9" fmla="*/ 44 h 112"/>
                <a:gd name="T10" fmla="*/ 12 w 46"/>
                <a:gd name="T11" fmla="*/ 56 h 112"/>
                <a:gd name="T12" fmla="*/ 0 w 46"/>
                <a:gd name="T13" fmla="*/ 44 h 112"/>
                <a:gd name="T14" fmla="*/ 0 w 46"/>
                <a:gd name="T15" fmla="*/ 56 h 112"/>
                <a:gd name="T16" fmla="*/ 12 w 46"/>
                <a:gd name="T17" fmla="*/ 56 h 112"/>
                <a:gd name="T18" fmla="*/ 12 w 46"/>
                <a:gd name="T19" fmla="*/ 31 h 1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6" h="112">
                  <a:moveTo>
                    <a:pt x="23" y="62"/>
                  </a:moveTo>
                  <a:lnTo>
                    <a:pt x="46" y="87"/>
                  </a:lnTo>
                  <a:lnTo>
                    <a:pt x="46" y="0"/>
                  </a:lnTo>
                  <a:lnTo>
                    <a:pt x="0" y="0"/>
                  </a:lnTo>
                  <a:lnTo>
                    <a:pt x="0" y="87"/>
                  </a:lnTo>
                  <a:lnTo>
                    <a:pt x="23" y="112"/>
                  </a:lnTo>
                  <a:lnTo>
                    <a:pt x="0" y="87"/>
                  </a:lnTo>
                  <a:lnTo>
                    <a:pt x="0" y="112"/>
                  </a:lnTo>
                  <a:lnTo>
                    <a:pt x="23" y="112"/>
                  </a:lnTo>
                  <a:lnTo>
                    <a:pt x="23"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88" name="Freeform 1603"/>
            <p:cNvSpPr>
              <a:spLocks/>
            </p:cNvSpPr>
            <p:nvPr/>
          </p:nvSpPr>
          <p:spPr bwMode="auto">
            <a:xfrm>
              <a:off x="4695" y="1482"/>
              <a:ext cx="60" cy="25"/>
            </a:xfrm>
            <a:custGeom>
              <a:avLst/>
              <a:gdLst>
                <a:gd name="T0" fmla="*/ 37 w 120"/>
                <a:gd name="T1" fmla="*/ 13 h 50"/>
                <a:gd name="T2" fmla="*/ 49 w 120"/>
                <a:gd name="T3" fmla="*/ 0 h 50"/>
                <a:gd name="T4" fmla="*/ 0 w 120"/>
                <a:gd name="T5" fmla="*/ 0 h 50"/>
                <a:gd name="T6" fmla="*/ 0 w 120"/>
                <a:gd name="T7" fmla="*/ 25 h 50"/>
                <a:gd name="T8" fmla="*/ 49 w 120"/>
                <a:gd name="T9" fmla="*/ 25 h 50"/>
                <a:gd name="T10" fmla="*/ 60 w 120"/>
                <a:gd name="T11" fmla="*/ 13 h 50"/>
                <a:gd name="T12" fmla="*/ 49 w 120"/>
                <a:gd name="T13" fmla="*/ 25 h 50"/>
                <a:gd name="T14" fmla="*/ 60 w 120"/>
                <a:gd name="T15" fmla="*/ 25 h 50"/>
                <a:gd name="T16" fmla="*/ 60 w 120"/>
                <a:gd name="T17" fmla="*/ 13 h 50"/>
                <a:gd name="T18" fmla="*/ 37 w 120"/>
                <a:gd name="T19" fmla="*/ 13 h 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0" h="50">
                  <a:moveTo>
                    <a:pt x="73" y="25"/>
                  </a:moveTo>
                  <a:lnTo>
                    <a:pt x="97" y="0"/>
                  </a:lnTo>
                  <a:lnTo>
                    <a:pt x="0" y="0"/>
                  </a:lnTo>
                  <a:lnTo>
                    <a:pt x="0" y="50"/>
                  </a:lnTo>
                  <a:lnTo>
                    <a:pt x="97" y="50"/>
                  </a:lnTo>
                  <a:lnTo>
                    <a:pt x="120" y="25"/>
                  </a:lnTo>
                  <a:lnTo>
                    <a:pt x="97" y="50"/>
                  </a:lnTo>
                  <a:lnTo>
                    <a:pt x="120" y="50"/>
                  </a:lnTo>
                  <a:lnTo>
                    <a:pt x="120" y="25"/>
                  </a:lnTo>
                  <a:lnTo>
                    <a:pt x="73"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89" name="Freeform 1604"/>
            <p:cNvSpPr>
              <a:spLocks/>
            </p:cNvSpPr>
            <p:nvPr/>
          </p:nvSpPr>
          <p:spPr bwMode="auto">
            <a:xfrm>
              <a:off x="4732" y="1438"/>
              <a:ext cx="23" cy="57"/>
            </a:xfrm>
            <a:custGeom>
              <a:avLst/>
              <a:gdLst>
                <a:gd name="T0" fmla="*/ 12 w 47"/>
                <a:gd name="T1" fmla="*/ 26 h 112"/>
                <a:gd name="T2" fmla="*/ 0 w 47"/>
                <a:gd name="T3" fmla="*/ 13 h 112"/>
                <a:gd name="T4" fmla="*/ 0 w 47"/>
                <a:gd name="T5" fmla="*/ 57 h 112"/>
                <a:gd name="T6" fmla="*/ 23 w 47"/>
                <a:gd name="T7" fmla="*/ 57 h 112"/>
                <a:gd name="T8" fmla="*/ 23 w 47"/>
                <a:gd name="T9" fmla="*/ 13 h 112"/>
                <a:gd name="T10" fmla="*/ 12 w 47"/>
                <a:gd name="T11" fmla="*/ 0 h 112"/>
                <a:gd name="T12" fmla="*/ 23 w 47"/>
                <a:gd name="T13" fmla="*/ 13 h 112"/>
                <a:gd name="T14" fmla="*/ 23 w 47"/>
                <a:gd name="T15" fmla="*/ 0 h 112"/>
                <a:gd name="T16" fmla="*/ 12 w 47"/>
                <a:gd name="T17" fmla="*/ 0 h 112"/>
                <a:gd name="T18" fmla="*/ 12 w 47"/>
                <a:gd name="T19" fmla="*/ 26 h 1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 h="112">
                  <a:moveTo>
                    <a:pt x="24" y="51"/>
                  </a:moveTo>
                  <a:lnTo>
                    <a:pt x="0" y="25"/>
                  </a:lnTo>
                  <a:lnTo>
                    <a:pt x="0" y="112"/>
                  </a:lnTo>
                  <a:lnTo>
                    <a:pt x="47" y="112"/>
                  </a:lnTo>
                  <a:lnTo>
                    <a:pt x="47" y="25"/>
                  </a:lnTo>
                  <a:lnTo>
                    <a:pt x="24" y="0"/>
                  </a:lnTo>
                  <a:lnTo>
                    <a:pt x="47" y="25"/>
                  </a:lnTo>
                  <a:lnTo>
                    <a:pt x="47" y="0"/>
                  </a:lnTo>
                  <a:lnTo>
                    <a:pt x="24" y="0"/>
                  </a:lnTo>
                  <a:lnTo>
                    <a:pt x="24"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90" name="Freeform 1605"/>
            <p:cNvSpPr>
              <a:spLocks/>
            </p:cNvSpPr>
            <p:nvPr/>
          </p:nvSpPr>
          <p:spPr bwMode="auto">
            <a:xfrm>
              <a:off x="4755" y="896"/>
              <a:ext cx="141" cy="152"/>
            </a:xfrm>
            <a:custGeom>
              <a:avLst/>
              <a:gdLst>
                <a:gd name="T0" fmla="*/ 125 w 283"/>
                <a:gd name="T1" fmla="*/ 152 h 304"/>
                <a:gd name="T2" fmla="*/ 129 w 283"/>
                <a:gd name="T3" fmla="*/ 132 h 304"/>
                <a:gd name="T4" fmla="*/ 17 w 283"/>
                <a:gd name="T5" fmla="*/ 0 h 304"/>
                <a:gd name="T6" fmla="*/ 0 w 283"/>
                <a:gd name="T7" fmla="*/ 16 h 304"/>
                <a:gd name="T8" fmla="*/ 113 w 283"/>
                <a:gd name="T9" fmla="*/ 148 h 304"/>
                <a:gd name="T10" fmla="*/ 117 w 283"/>
                <a:gd name="T11" fmla="*/ 129 h 304"/>
                <a:gd name="T12" fmla="*/ 125 w 283"/>
                <a:gd name="T13" fmla="*/ 152 h 304"/>
                <a:gd name="T14" fmla="*/ 141 w 283"/>
                <a:gd name="T15" fmla="*/ 146 h 304"/>
                <a:gd name="T16" fmla="*/ 129 w 283"/>
                <a:gd name="T17" fmla="*/ 132 h 304"/>
                <a:gd name="T18" fmla="*/ 125 w 283"/>
                <a:gd name="T19" fmla="*/ 152 h 3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83" h="304">
                  <a:moveTo>
                    <a:pt x="251" y="304"/>
                  </a:moveTo>
                  <a:lnTo>
                    <a:pt x="259" y="264"/>
                  </a:lnTo>
                  <a:lnTo>
                    <a:pt x="34" y="0"/>
                  </a:lnTo>
                  <a:lnTo>
                    <a:pt x="0" y="32"/>
                  </a:lnTo>
                  <a:lnTo>
                    <a:pt x="226" y="296"/>
                  </a:lnTo>
                  <a:lnTo>
                    <a:pt x="234" y="257"/>
                  </a:lnTo>
                  <a:lnTo>
                    <a:pt x="251" y="304"/>
                  </a:lnTo>
                  <a:lnTo>
                    <a:pt x="283" y="291"/>
                  </a:lnTo>
                  <a:lnTo>
                    <a:pt x="259" y="264"/>
                  </a:lnTo>
                  <a:lnTo>
                    <a:pt x="251" y="3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91" name="Freeform 1606"/>
            <p:cNvSpPr>
              <a:spLocks/>
            </p:cNvSpPr>
            <p:nvPr/>
          </p:nvSpPr>
          <p:spPr bwMode="auto">
            <a:xfrm>
              <a:off x="4728" y="1024"/>
              <a:ext cx="152" cy="71"/>
            </a:xfrm>
            <a:custGeom>
              <a:avLst/>
              <a:gdLst>
                <a:gd name="T0" fmla="*/ 34 w 304"/>
                <a:gd name="T1" fmla="*/ 48 h 141"/>
                <a:gd name="T2" fmla="*/ 33 w 304"/>
                <a:gd name="T3" fmla="*/ 71 h 141"/>
                <a:gd name="T4" fmla="*/ 152 w 304"/>
                <a:gd name="T5" fmla="*/ 24 h 141"/>
                <a:gd name="T6" fmla="*/ 144 w 304"/>
                <a:gd name="T7" fmla="*/ 0 h 141"/>
                <a:gd name="T8" fmla="*/ 24 w 304"/>
                <a:gd name="T9" fmla="*/ 47 h 141"/>
                <a:gd name="T10" fmla="*/ 24 w 304"/>
                <a:gd name="T11" fmla="*/ 70 h 141"/>
                <a:gd name="T12" fmla="*/ 24 w 304"/>
                <a:gd name="T13" fmla="*/ 47 h 141"/>
                <a:gd name="T14" fmla="*/ 0 w 304"/>
                <a:gd name="T15" fmla="*/ 57 h 141"/>
                <a:gd name="T16" fmla="*/ 24 w 304"/>
                <a:gd name="T17" fmla="*/ 70 h 141"/>
                <a:gd name="T18" fmla="*/ 34 w 304"/>
                <a:gd name="T19" fmla="*/ 48 h 1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04" h="141">
                  <a:moveTo>
                    <a:pt x="67" y="95"/>
                  </a:moveTo>
                  <a:lnTo>
                    <a:pt x="65" y="141"/>
                  </a:lnTo>
                  <a:lnTo>
                    <a:pt x="304" y="47"/>
                  </a:lnTo>
                  <a:lnTo>
                    <a:pt x="287" y="0"/>
                  </a:lnTo>
                  <a:lnTo>
                    <a:pt x="48" y="94"/>
                  </a:lnTo>
                  <a:lnTo>
                    <a:pt x="47" y="139"/>
                  </a:lnTo>
                  <a:lnTo>
                    <a:pt x="48" y="94"/>
                  </a:lnTo>
                  <a:lnTo>
                    <a:pt x="0" y="113"/>
                  </a:lnTo>
                  <a:lnTo>
                    <a:pt x="47" y="139"/>
                  </a:lnTo>
                  <a:lnTo>
                    <a:pt x="67"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92" name="Freeform 1607"/>
            <p:cNvSpPr>
              <a:spLocks/>
            </p:cNvSpPr>
            <p:nvPr/>
          </p:nvSpPr>
          <p:spPr bwMode="auto">
            <a:xfrm>
              <a:off x="4752" y="1072"/>
              <a:ext cx="156" cy="93"/>
            </a:xfrm>
            <a:custGeom>
              <a:avLst/>
              <a:gdLst>
                <a:gd name="T0" fmla="*/ 139 w 312"/>
                <a:gd name="T1" fmla="*/ 93 h 187"/>
                <a:gd name="T2" fmla="*/ 138 w 312"/>
                <a:gd name="T3" fmla="*/ 71 h 187"/>
                <a:gd name="T4" fmla="*/ 10 w 312"/>
                <a:gd name="T5" fmla="*/ 0 h 187"/>
                <a:gd name="T6" fmla="*/ 0 w 312"/>
                <a:gd name="T7" fmla="*/ 22 h 187"/>
                <a:gd name="T8" fmla="*/ 128 w 312"/>
                <a:gd name="T9" fmla="*/ 93 h 187"/>
                <a:gd name="T10" fmla="*/ 127 w 312"/>
                <a:gd name="T11" fmla="*/ 71 h 187"/>
                <a:gd name="T12" fmla="*/ 139 w 312"/>
                <a:gd name="T13" fmla="*/ 93 h 187"/>
                <a:gd name="T14" fmla="*/ 156 w 312"/>
                <a:gd name="T15" fmla="*/ 81 h 187"/>
                <a:gd name="T16" fmla="*/ 138 w 312"/>
                <a:gd name="T17" fmla="*/ 71 h 187"/>
                <a:gd name="T18" fmla="*/ 139 w 312"/>
                <a:gd name="T19" fmla="*/ 93 h 18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12" h="187">
                  <a:moveTo>
                    <a:pt x="277" y="187"/>
                  </a:moveTo>
                  <a:lnTo>
                    <a:pt x="275" y="143"/>
                  </a:lnTo>
                  <a:lnTo>
                    <a:pt x="20" y="0"/>
                  </a:lnTo>
                  <a:lnTo>
                    <a:pt x="0" y="44"/>
                  </a:lnTo>
                  <a:lnTo>
                    <a:pt x="255" y="187"/>
                  </a:lnTo>
                  <a:lnTo>
                    <a:pt x="254" y="143"/>
                  </a:lnTo>
                  <a:lnTo>
                    <a:pt x="277" y="187"/>
                  </a:lnTo>
                  <a:lnTo>
                    <a:pt x="312" y="163"/>
                  </a:lnTo>
                  <a:lnTo>
                    <a:pt x="275" y="143"/>
                  </a:lnTo>
                  <a:lnTo>
                    <a:pt x="277" y="1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93" name="Freeform 1608"/>
            <p:cNvSpPr>
              <a:spLocks/>
            </p:cNvSpPr>
            <p:nvPr/>
          </p:nvSpPr>
          <p:spPr bwMode="auto">
            <a:xfrm>
              <a:off x="4724" y="1144"/>
              <a:ext cx="167" cy="112"/>
            </a:xfrm>
            <a:custGeom>
              <a:avLst/>
              <a:gdLst>
                <a:gd name="T0" fmla="*/ 29 w 333"/>
                <a:gd name="T1" fmla="*/ 90 h 225"/>
                <a:gd name="T2" fmla="*/ 29 w 333"/>
                <a:gd name="T3" fmla="*/ 112 h 225"/>
                <a:gd name="T4" fmla="*/ 167 w 333"/>
                <a:gd name="T5" fmla="*/ 22 h 225"/>
                <a:gd name="T6" fmla="*/ 155 w 333"/>
                <a:gd name="T7" fmla="*/ 0 h 225"/>
                <a:gd name="T8" fmla="*/ 17 w 333"/>
                <a:gd name="T9" fmla="*/ 90 h 225"/>
                <a:gd name="T10" fmla="*/ 17 w 333"/>
                <a:gd name="T11" fmla="*/ 112 h 225"/>
                <a:gd name="T12" fmla="*/ 17 w 333"/>
                <a:gd name="T13" fmla="*/ 90 h 225"/>
                <a:gd name="T14" fmla="*/ 0 w 333"/>
                <a:gd name="T15" fmla="*/ 101 h 225"/>
                <a:gd name="T16" fmla="*/ 17 w 333"/>
                <a:gd name="T17" fmla="*/ 112 h 225"/>
                <a:gd name="T18" fmla="*/ 29 w 333"/>
                <a:gd name="T19" fmla="*/ 90 h 2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33" h="225">
                  <a:moveTo>
                    <a:pt x="57" y="181"/>
                  </a:moveTo>
                  <a:lnTo>
                    <a:pt x="57" y="225"/>
                  </a:lnTo>
                  <a:lnTo>
                    <a:pt x="333" y="44"/>
                  </a:lnTo>
                  <a:lnTo>
                    <a:pt x="310" y="0"/>
                  </a:lnTo>
                  <a:lnTo>
                    <a:pt x="34" y="181"/>
                  </a:lnTo>
                  <a:lnTo>
                    <a:pt x="34" y="225"/>
                  </a:lnTo>
                  <a:lnTo>
                    <a:pt x="34" y="181"/>
                  </a:lnTo>
                  <a:lnTo>
                    <a:pt x="0" y="203"/>
                  </a:lnTo>
                  <a:lnTo>
                    <a:pt x="34" y="225"/>
                  </a:lnTo>
                  <a:lnTo>
                    <a:pt x="57" y="1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94" name="Freeform 1609"/>
            <p:cNvSpPr>
              <a:spLocks/>
            </p:cNvSpPr>
            <p:nvPr/>
          </p:nvSpPr>
          <p:spPr bwMode="auto">
            <a:xfrm>
              <a:off x="4741" y="1234"/>
              <a:ext cx="183" cy="119"/>
            </a:xfrm>
            <a:custGeom>
              <a:avLst/>
              <a:gdLst>
                <a:gd name="T0" fmla="*/ 163 w 366"/>
                <a:gd name="T1" fmla="*/ 119 h 237"/>
                <a:gd name="T2" fmla="*/ 164 w 366"/>
                <a:gd name="T3" fmla="*/ 96 h 237"/>
                <a:gd name="T4" fmla="*/ 12 w 366"/>
                <a:gd name="T5" fmla="*/ 0 h 237"/>
                <a:gd name="T6" fmla="*/ 0 w 366"/>
                <a:gd name="T7" fmla="*/ 22 h 237"/>
                <a:gd name="T8" fmla="*/ 152 w 366"/>
                <a:gd name="T9" fmla="*/ 118 h 237"/>
                <a:gd name="T10" fmla="*/ 153 w 366"/>
                <a:gd name="T11" fmla="*/ 95 h 237"/>
                <a:gd name="T12" fmla="*/ 163 w 366"/>
                <a:gd name="T13" fmla="*/ 119 h 237"/>
                <a:gd name="T14" fmla="*/ 183 w 366"/>
                <a:gd name="T15" fmla="*/ 108 h 237"/>
                <a:gd name="T16" fmla="*/ 164 w 366"/>
                <a:gd name="T17" fmla="*/ 96 h 237"/>
                <a:gd name="T18" fmla="*/ 163 w 366"/>
                <a:gd name="T19" fmla="*/ 119 h 23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66" h="237">
                  <a:moveTo>
                    <a:pt x="326" y="237"/>
                  </a:moveTo>
                  <a:lnTo>
                    <a:pt x="327" y="192"/>
                  </a:lnTo>
                  <a:lnTo>
                    <a:pt x="23" y="0"/>
                  </a:lnTo>
                  <a:lnTo>
                    <a:pt x="0" y="44"/>
                  </a:lnTo>
                  <a:lnTo>
                    <a:pt x="304" y="235"/>
                  </a:lnTo>
                  <a:lnTo>
                    <a:pt x="306" y="190"/>
                  </a:lnTo>
                  <a:lnTo>
                    <a:pt x="326" y="237"/>
                  </a:lnTo>
                  <a:lnTo>
                    <a:pt x="366" y="215"/>
                  </a:lnTo>
                  <a:lnTo>
                    <a:pt x="327" y="192"/>
                  </a:lnTo>
                  <a:lnTo>
                    <a:pt x="326" y="2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95" name="Freeform 1610"/>
            <p:cNvSpPr>
              <a:spLocks/>
            </p:cNvSpPr>
            <p:nvPr/>
          </p:nvSpPr>
          <p:spPr bwMode="auto">
            <a:xfrm>
              <a:off x="4725" y="1329"/>
              <a:ext cx="179" cy="111"/>
            </a:xfrm>
            <a:custGeom>
              <a:avLst/>
              <a:gdLst>
                <a:gd name="T0" fmla="*/ 5 w 358"/>
                <a:gd name="T1" fmla="*/ 99 h 223"/>
                <a:gd name="T2" fmla="*/ 10 w 358"/>
                <a:gd name="T3" fmla="*/ 111 h 223"/>
                <a:gd name="T4" fmla="*/ 179 w 358"/>
                <a:gd name="T5" fmla="*/ 23 h 223"/>
                <a:gd name="T6" fmla="*/ 169 w 358"/>
                <a:gd name="T7" fmla="*/ 0 h 223"/>
                <a:gd name="T8" fmla="*/ 0 w 358"/>
                <a:gd name="T9" fmla="*/ 88 h 223"/>
                <a:gd name="T10" fmla="*/ 5 w 358"/>
                <a:gd name="T11" fmla="*/ 99 h 2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58" h="223">
                  <a:moveTo>
                    <a:pt x="10" y="199"/>
                  </a:moveTo>
                  <a:lnTo>
                    <a:pt x="20" y="223"/>
                  </a:lnTo>
                  <a:lnTo>
                    <a:pt x="358" y="47"/>
                  </a:lnTo>
                  <a:lnTo>
                    <a:pt x="338" y="0"/>
                  </a:lnTo>
                  <a:lnTo>
                    <a:pt x="0" y="176"/>
                  </a:lnTo>
                  <a:lnTo>
                    <a:pt x="10"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96" name="Freeform 1611"/>
            <p:cNvSpPr>
              <a:spLocks/>
            </p:cNvSpPr>
            <p:nvPr/>
          </p:nvSpPr>
          <p:spPr bwMode="auto">
            <a:xfrm>
              <a:off x="4722" y="824"/>
              <a:ext cx="191" cy="25"/>
            </a:xfrm>
            <a:custGeom>
              <a:avLst/>
              <a:gdLst>
                <a:gd name="T0" fmla="*/ 0 w 383"/>
                <a:gd name="T1" fmla="*/ 12 h 51"/>
                <a:gd name="T2" fmla="*/ 0 w 383"/>
                <a:gd name="T3" fmla="*/ 25 h 51"/>
                <a:gd name="T4" fmla="*/ 191 w 383"/>
                <a:gd name="T5" fmla="*/ 25 h 51"/>
                <a:gd name="T6" fmla="*/ 191 w 383"/>
                <a:gd name="T7" fmla="*/ 0 h 51"/>
                <a:gd name="T8" fmla="*/ 0 w 383"/>
                <a:gd name="T9" fmla="*/ 0 h 51"/>
                <a:gd name="T10" fmla="*/ 0 w 383"/>
                <a:gd name="T11" fmla="*/ 12 h 5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3" h="51">
                  <a:moveTo>
                    <a:pt x="0" y="25"/>
                  </a:moveTo>
                  <a:lnTo>
                    <a:pt x="0" y="51"/>
                  </a:lnTo>
                  <a:lnTo>
                    <a:pt x="383" y="51"/>
                  </a:lnTo>
                  <a:lnTo>
                    <a:pt x="383" y="0"/>
                  </a:lnTo>
                  <a:lnTo>
                    <a:pt x="0" y="0"/>
                  </a:lnTo>
                  <a:lnTo>
                    <a:pt x="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97" name="Freeform 1612"/>
            <p:cNvSpPr>
              <a:spLocks/>
            </p:cNvSpPr>
            <p:nvPr/>
          </p:nvSpPr>
          <p:spPr bwMode="auto">
            <a:xfrm>
              <a:off x="4722" y="890"/>
              <a:ext cx="197" cy="25"/>
            </a:xfrm>
            <a:custGeom>
              <a:avLst/>
              <a:gdLst>
                <a:gd name="T0" fmla="*/ 0 w 395"/>
                <a:gd name="T1" fmla="*/ 12 h 51"/>
                <a:gd name="T2" fmla="*/ 0 w 395"/>
                <a:gd name="T3" fmla="*/ 25 h 51"/>
                <a:gd name="T4" fmla="*/ 197 w 395"/>
                <a:gd name="T5" fmla="*/ 25 h 51"/>
                <a:gd name="T6" fmla="*/ 197 w 395"/>
                <a:gd name="T7" fmla="*/ 0 h 51"/>
                <a:gd name="T8" fmla="*/ 0 w 395"/>
                <a:gd name="T9" fmla="*/ 0 h 51"/>
                <a:gd name="T10" fmla="*/ 0 w 395"/>
                <a:gd name="T11" fmla="*/ 12 h 5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95" h="51">
                  <a:moveTo>
                    <a:pt x="0" y="25"/>
                  </a:moveTo>
                  <a:lnTo>
                    <a:pt x="0" y="51"/>
                  </a:lnTo>
                  <a:lnTo>
                    <a:pt x="395" y="51"/>
                  </a:lnTo>
                  <a:lnTo>
                    <a:pt x="395" y="0"/>
                  </a:lnTo>
                  <a:lnTo>
                    <a:pt x="0" y="0"/>
                  </a:lnTo>
                  <a:lnTo>
                    <a:pt x="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98" name="Freeform 1613"/>
            <p:cNvSpPr>
              <a:spLocks/>
            </p:cNvSpPr>
            <p:nvPr/>
          </p:nvSpPr>
          <p:spPr bwMode="auto">
            <a:xfrm>
              <a:off x="4759" y="824"/>
              <a:ext cx="119" cy="85"/>
            </a:xfrm>
            <a:custGeom>
              <a:avLst/>
              <a:gdLst>
                <a:gd name="T0" fmla="*/ 113 w 237"/>
                <a:gd name="T1" fmla="*/ 11 h 172"/>
                <a:gd name="T2" fmla="*/ 107 w 237"/>
                <a:gd name="T3" fmla="*/ 0 h 172"/>
                <a:gd name="T4" fmla="*/ 0 w 237"/>
                <a:gd name="T5" fmla="*/ 63 h 172"/>
                <a:gd name="T6" fmla="*/ 12 w 237"/>
                <a:gd name="T7" fmla="*/ 85 h 172"/>
                <a:gd name="T8" fmla="*/ 119 w 237"/>
                <a:gd name="T9" fmla="*/ 21 h 172"/>
                <a:gd name="T10" fmla="*/ 113 w 237"/>
                <a:gd name="T11" fmla="*/ 11 h 1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7" h="172">
                  <a:moveTo>
                    <a:pt x="225" y="22"/>
                  </a:moveTo>
                  <a:lnTo>
                    <a:pt x="214" y="0"/>
                  </a:lnTo>
                  <a:lnTo>
                    <a:pt x="0" y="128"/>
                  </a:lnTo>
                  <a:lnTo>
                    <a:pt x="23" y="172"/>
                  </a:lnTo>
                  <a:lnTo>
                    <a:pt x="237" y="43"/>
                  </a:lnTo>
                  <a:lnTo>
                    <a:pt x="225"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699" name="Freeform 1614"/>
            <p:cNvSpPr>
              <a:spLocks/>
            </p:cNvSpPr>
            <p:nvPr/>
          </p:nvSpPr>
          <p:spPr bwMode="auto">
            <a:xfrm>
              <a:off x="4901" y="831"/>
              <a:ext cx="152" cy="169"/>
            </a:xfrm>
            <a:custGeom>
              <a:avLst/>
              <a:gdLst>
                <a:gd name="T0" fmla="*/ 152 w 302"/>
                <a:gd name="T1" fmla="*/ 156 h 339"/>
                <a:gd name="T2" fmla="*/ 144 w 302"/>
                <a:gd name="T3" fmla="*/ 152 h 339"/>
                <a:gd name="T4" fmla="*/ 136 w 302"/>
                <a:gd name="T5" fmla="*/ 146 h 339"/>
                <a:gd name="T6" fmla="*/ 128 w 302"/>
                <a:gd name="T7" fmla="*/ 141 h 339"/>
                <a:gd name="T8" fmla="*/ 120 w 302"/>
                <a:gd name="T9" fmla="*/ 135 h 339"/>
                <a:gd name="T10" fmla="*/ 112 w 302"/>
                <a:gd name="T11" fmla="*/ 128 h 339"/>
                <a:gd name="T12" fmla="*/ 103 w 302"/>
                <a:gd name="T13" fmla="*/ 119 h 339"/>
                <a:gd name="T14" fmla="*/ 95 w 302"/>
                <a:gd name="T15" fmla="*/ 110 h 339"/>
                <a:gd name="T16" fmla="*/ 86 w 302"/>
                <a:gd name="T17" fmla="*/ 101 h 339"/>
                <a:gd name="T18" fmla="*/ 77 w 302"/>
                <a:gd name="T19" fmla="*/ 91 h 339"/>
                <a:gd name="T20" fmla="*/ 68 w 302"/>
                <a:gd name="T21" fmla="*/ 80 h 339"/>
                <a:gd name="T22" fmla="*/ 59 w 302"/>
                <a:gd name="T23" fmla="*/ 69 h 339"/>
                <a:gd name="T24" fmla="*/ 49 w 302"/>
                <a:gd name="T25" fmla="*/ 56 h 339"/>
                <a:gd name="T26" fmla="*/ 39 w 302"/>
                <a:gd name="T27" fmla="*/ 43 h 339"/>
                <a:gd name="T28" fmla="*/ 31 w 302"/>
                <a:gd name="T29" fmla="*/ 29 h 339"/>
                <a:gd name="T30" fmla="*/ 22 w 302"/>
                <a:gd name="T31" fmla="*/ 14 h 339"/>
                <a:gd name="T32" fmla="*/ 12 w 302"/>
                <a:gd name="T33" fmla="*/ 0 h 339"/>
                <a:gd name="T34" fmla="*/ 0 w 302"/>
                <a:gd name="T35" fmla="*/ 7 h 339"/>
                <a:gd name="T36" fmla="*/ 10 w 302"/>
                <a:gd name="T37" fmla="*/ 24 h 339"/>
                <a:gd name="T38" fmla="*/ 19 w 302"/>
                <a:gd name="T39" fmla="*/ 38 h 339"/>
                <a:gd name="T40" fmla="*/ 29 w 302"/>
                <a:gd name="T41" fmla="*/ 52 h 339"/>
                <a:gd name="T42" fmla="*/ 39 w 302"/>
                <a:gd name="T43" fmla="*/ 65 h 339"/>
                <a:gd name="T44" fmla="*/ 49 w 302"/>
                <a:gd name="T45" fmla="*/ 78 h 339"/>
                <a:gd name="T46" fmla="*/ 58 w 302"/>
                <a:gd name="T47" fmla="*/ 90 h 339"/>
                <a:gd name="T48" fmla="*/ 67 w 302"/>
                <a:gd name="T49" fmla="*/ 100 h 339"/>
                <a:gd name="T50" fmla="*/ 75 w 302"/>
                <a:gd name="T51" fmla="*/ 112 h 339"/>
                <a:gd name="T52" fmla="*/ 85 w 302"/>
                <a:gd name="T53" fmla="*/ 121 h 339"/>
                <a:gd name="T54" fmla="*/ 94 w 302"/>
                <a:gd name="T55" fmla="*/ 130 h 339"/>
                <a:gd name="T56" fmla="*/ 103 w 302"/>
                <a:gd name="T57" fmla="*/ 138 h 339"/>
                <a:gd name="T58" fmla="*/ 112 w 302"/>
                <a:gd name="T59" fmla="*/ 146 h 339"/>
                <a:gd name="T60" fmla="*/ 120 w 302"/>
                <a:gd name="T61" fmla="*/ 154 h 339"/>
                <a:gd name="T62" fmla="*/ 129 w 302"/>
                <a:gd name="T63" fmla="*/ 159 h 339"/>
                <a:gd name="T64" fmla="*/ 138 w 302"/>
                <a:gd name="T65" fmla="*/ 165 h 339"/>
                <a:gd name="T66" fmla="*/ 147 w 302"/>
                <a:gd name="T67" fmla="*/ 169 h 339"/>
                <a:gd name="T68" fmla="*/ 152 w 302"/>
                <a:gd name="T69" fmla="*/ 156 h 3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02" h="339">
                  <a:moveTo>
                    <a:pt x="302" y="313"/>
                  </a:moveTo>
                  <a:lnTo>
                    <a:pt x="287" y="304"/>
                  </a:lnTo>
                  <a:lnTo>
                    <a:pt x="270" y="293"/>
                  </a:lnTo>
                  <a:lnTo>
                    <a:pt x="255" y="283"/>
                  </a:lnTo>
                  <a:lnTo>
                    <a:pt x="239" y="270"/>
                  </a:lnTo>
                  <a:lnTo>
                    <a:pt x="222" y="256"/>
                  </a:lnTo>
                  <a:lnTo>
                    <a:pt x="204" y="239"/>
                  </a:lnTo>
                  <a:lnTo>
                    <a:pt x="189" y="221"/>
                  </a:lnTo>
                  <a:lnTo>
                    <a:pt x="170" y="203"/>
                  </a:lnTo>
                  <a:lnTo>
                    <a:pt x="153" y="183"/>
                  </a:lnTo>
                  <a:lnTo>
                    <a:pt x="135" y="161"/>
                  </a:lnTo>
                  <a:lnTo>
                    <a:pt x="117" y="138"/>
                  </a:lnTo>
                  <a:lnTo>
                    <a:pt x="98" y="113"/>
                  </a:lnTo>
                  <a:lnTo>
                    <a:pt x="78" y="87"/>
                  </a:lnTo>
                  <a:lnTo>
                    <a:pt x="62" y="58"/>
                  </a:lnTo>
                  <a:lnTo>
                    <a:pt x="43" y="29"/>
                  </a:lnTo>
                  <a:lnTo>
                    <a:pt x="23" y="0"/>
                  </a:lnTo>
                  <a:lnTo>
                    <a:pt x="0" y="15"/>
                  </a:lnTo>
                  <a:lnTo>
                    <a:pt x="20" y="48"/>
                  </a:lnTo>
                  <a:lnTo>
                    <a:pt x="38" y="76"/>
                  </a:lnTo>
                  <a:lnTo>
                    <a:pt x="58" y="105"/>
                  </a:lnTo>
                  <a:lnTo>
                    <a:pt x="78" y="131"/>
                  </a:lnTo>
                  <a:lnTo>
                    <a:pt x="97" y="156"/>
                  </a:lnTo>
                  <a:lnTo>
                    <a:pt x="115" y="180"/>
                  </a:lnTo>
                  <a:lnTo>
                    <a:pt x="133" y="201"/>
                  </a:lnTo>
                  <a:lnTo>
                    <a:pt x="150" y="225"/>
                  </a:lnTo>
                  <a:lnTo>
                    <a:pt x="169" y="243"/>
                  </a:lnTo>
                  <a:lnTo>
                    <a:pt x="187" y="261"/>
                  </a:lnTo>
                  <a:lnTo>
                    <a:pt x="205" y="277"/>
                  </a:lnTo>
                  <a:lnTo>
                    <a:pt x="222" y="292"/>
                  </a:lnTo>
                  <a:lnTo>
                    <a:pt x="239" y="308"/>
                  </a:lnTo>
                  <a:lnTo>
                    <a:pt x="257" y="319"/>
                  </a:lnTo>
                  <a:lnTo>
                    <a:pt x="274" y="330"/>
                  </a:lnTo>
                  <a:lnTo>
                    <a:pt x="292" y="339"/>
                  </a:lnTo>
                  <a:lnTo>
                    <a:pt x="302" y="3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00" name="Freeform 1615"/>
            <p:cNvSpPr>
              <a:spLocks/>
            </p:cNvSpPr>
            <p:nvPr/>
          </p:nvSpPr>
          <p:spPr bwMode="auto">
            <a:xfrm>
              <a:off x="4812" y="831"/>
              <a:ext cx="224" cy="186"/>
            </a:xfrm>
            <a:custGeom>
              <a:avLst/>
              <a:gdLst>
                <a:gd name="T0" fmla="*/ 224 w 448"/>
                <a:gd name="T1" fmla="*/ 172 h 373"/>
                <a:gd name="T2" fmla="*/ 218 w 448"/>
                <a:gd name="T3" fmla="*/ 170 h 373"/>
                <a:gd name="T4" fmla="*/ 210 w 448"/>
                <a:gd name="T5" fmla="*/ 166 h 373"/>
                <a:gd name="T6" fmla="*/ 202 w 448"/>
                <a:gd name="T7" fmla="*/ 162 h 373"/>
                <a:gd name="T8" fmla="*/ 193 w 448"/>
                <a:gd name="T9" fmla="*/ 156 h 373"/>
                <a:gd name="T10" fmla="*/ 182 w 448"/>
                <a:gd name="T11" fmla="*/ 150 h 373"/>
                <a:gd name="T12" fmla="*/ 172 w 448"/>
                <a:gd name="T13" fmla="*/ 142 h 373"/>
                <a:gd name="T14" fmla="*/ 161 w 448"/>
                <a:gd name="T15" fmla="*/ 133 h 373"/>
                <a:gd name="T16" fmla="*/ 147 w 448"/>
                <a:gd name="T17" fmla="*/ 123 h 373"/>
                <a:gd name="T18" fmla="*/ 133 w 448"/>
                <a:gd name="T19" fmla="*/ 113 h 373"/>
                <a:gd name="T20" fmla="*/ 119 w 448"/>
                <a:gd name="T21" fmla="*/ 100 h 373"/>
                <a:gd name="T22" fmla="*/ 103 w 448"/>
                <a:gd name="T23" fmla="*/ 87 h 373"/>
                <a:gd name="T24" fmla="*/ 86 w 448"/>
                <a:gd name="T25" fmla="*/ 72 h 373"/>
                <a:gd name="T26" fmla="*/ 68 w 448"/>
                <a:gd name="T27" fmla="*/ 56 h 373"/>
                <a:gd name="T28" fmla="*/ 50 w 448"/>
                <a:gd name="T29" fmla="*/ 39 h 373"/>
                <a:gd name="T30" fmla="*/ 29 w 448"/>
                <a:gd name="T31" fmla="*/ 20 h 373"/>
                <a:gd name="T32" fmla="*/ 9 w 448"/>
                <a:gd name="T33" fmla="*/ 0 h 373"/>
                <a:gd name="T34" fmla="*/ 0 w 448"/>
                <a:gd name="T35" fmla="*/ 11 h 373"/>
                <a:gd name="T36" fmla="*/ 21 w 448"/>
                <a:gd name="T37" fmla="*/ 31 h 373"/>
                <a:gd name="T38" fmla="*/ 41 w 448"/>
                <a:gd name="T39" fmla="*/ 50 h 373"/>
                <a:gd name="T40" fmla="*/ 60 w 448"/>
                <a:gd name="T41" fmla="*/ 67 h 373"/>
                <a:gd name="T42" fmla="*/ 78 w 448"/>
                <a:gd name="T43" fmla="*/ 83 h 373"/>
                <a:gd name="T44" fmla="*/ 95 w 448"/>
                <a:gd name="T45" fmla="*/ 98 h 373"/>
                <a:gd name="T46" fmla="*/ 111 w 448"/>
                <a:gd name="T47" fmla="*/ 111 h 373"/>
                <a:gd name="T48" fmla="*/ 125 w 448"/>
                <a:gd name="T49" fmla="*/ 124 h 373"/>
                <a:gd name="T50" fmla="*/ 139 w 448"/>
                <a:gd name="T51" fmla="*/ 136 h 373"/>
                <a:gd name="T52" fmla="*/ 152 w 448"/>
                <a:gd name="T53" fmla="*/ 146 h 373"/>
                <a:gd name="T54" fmla="*/ 164 w 448"/>
                <a:gd name="T55" fmla="*/ 155 h 373"/>
                <a:gd name="T56" fmla="*/ 176 w 448"/>
                <a:gd name="T57" fmla="*/ 163 h 373"/>
                <a:gd name="T58" fmla="*/ 187 w 448"/>
                <a:gd name="T59" fmla="*/ 169 h 373"/>
                <a:gd name="T60" fmla="*/ 196 w 448"/>
                <a:gd name="T61" fmla="*/ 175 h 373"/>
                <a:gd name="T62" fmla="*/ 205 w 448"/>
                <a:gd name="T63" fmla="*/ 179 h 373"/>
                <a:gd name="T64" fmla="*/ 213 w 448"/>
                <a:gd name="T65" fmla="*/ 183 h 373"/>
                <a:gd name="T66" fmla="*/ 221 w 448"/>
                <a:gd name="T67" fmla="*/ 186 h 373"/>
                <a:gd name="T68" fmla="*/ 224 w 448"/>
                <a:gd name="T69" fmla="*/ 172 h 37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48" h="373">
                  <a:moveTo>
                    <a:pt x="448" y="344"/>
                  </a:moveTo>
                  <a:lnTo>
                    <a:pt x="436" y="341"/>
                  </a:lnTo>
                  <a:lnTo>
                    <a:pt x="419" y="333"/>
                  </a:lnTo>
                  <a:lnTo>
                    <a:pt x="404" y="324"/>
                  </a:lnTo>
                  <a:lnTo>
                    <a:pt x="386" y="313"/>
                  </a:lnTo>
                  <a:lnTo>
                    <a:pt x="364" y="301"/>
                  </a:lnTo>
                  <a:lnTo>
                    <a:pt x="344" y="284"/>
                  </a:lnTo>
                  <a:lnTo>
                    <a:pt x="321" y="266"/>
                  </a:lnTo>
                  <a:lnTo>
                    <a:pt x="294" y="246"/>
                  </a:lnTo>
                  <a:lnTo>
                    <a:pt x="266" y="227"/>
                  </a:lnTo>
                  <a:lnTo>
                    <a:pt x="237" y="201"/>
                  </a:lnTo>
                  <a:lnTo>
                    <a:pt x="205" y="174"/>
                  </a:lnTo>
                  <a:lnTo>
                    <a:pt x="172" y="145"/>
                  </a:lnTo>
                  <a:lnTo>
                    <a:pt x="135" y="113"/>
                  </a:lnTo>
                  <a:lnTo>
                    <a:pt x="99" y="78"/>
                  </a:lnTo>
                  <a:lnTo>
                    <a:pt x="58" y="40"/>
                  </a:lnTo>
                  <a:lnTo>
                    <a:pt x="17" y="0"/>
                  </a:lnTo>
                  <a:lnTo>
                    <a:pt x="0" y="22"/>
                  </a:lnTo>
                  <a:lnTo>
                    <a:pt x="42" y="62"/>
                  </a:lnTo>
                  <a:lnTo>
                    <a:pt x="82" y="100"/>
                  </a:lnTo>
                  <a:lnTo>
                    <a:pt x="119" y="134"/>
                  </a:lnTo>
                  <a:lnTo>
                    <a:pt x="155" y="167"/>
                  </a:lnTo>
                  <a:lnTo>
                    <a:pt x="189" y="196"/>
                  </a:lnTo>
                  <a:lnTo>
                    <a:pt x="221" y="223"/>
                  </a:lnTo>
                  <a:lnTo>
                    <a:pt x="249" y="248"/>
                  </a:lnTo>
                  <a:lnTo>
                    <a:pt x="277" y="272"/>
                  </a:lnTo>
                  <a:lnTo>
                    <a:pt x="304" y="292"/>
                  </a:lnTo>
                  <a:lnTo>
                    <a:pt x="327" y="310"/>
                  </a:lnTo>
                  <a:lnTo>
                    <a:pt x="351" y="326"/>
                  </a:lnTo>
                  <a:lnTo>
                    <a:pt x="373" y="339"/>
                  </a:lnTo>
                  <a:lnTo>
                    <a:pt x="391" y="350"/>
                  </a:lnTo>
                  <a:lnTo>
                    <a:pt x="409" y="359"/>
                  </a:lnTo>
                  <a:lnTo>
                    <a:pt x="426" y="366"/>
                  </a:lnTo>
                  <a:lnTo>
                    <a:pt x="441" y="373"/>
                  </a:lnTo>
                  <a:lnTo>
                    <a:pt x="448" y="3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01" name="Freeform 1616"/>
            <p:cNvSpPr>
              <a:spLocks/>
            </p:cNvSpPr>
            <p:nvPr/>
          </p:nvSpPr>
          <p:spPr bwMode="auto">
            <a:xfrm>
              <a:off x="4723" y="826"/>
              <a:ext cx="299" cy="215"/>
            </a:xfrm>
            <a:custGeom>
              <a:avLst/>
              <a:gdLst>
                <a:gd name="T0" fmla="*/ 14 w 596"/>
                <a:gd name="T1" fmla="*/ 15 h 429"/>
                <a:gd name="T2" fmla="*/ 3 w 596"/>
                <a:gd name="T3" fmla="*/ 19 h 429"/>
                <a:gd name="T4" fmla="*/ 24 w 596"/>
                <a:gd name="T5" fmla="*/ 38 h 429"/>
                <a:gd name="T6" fmla="*/ 45 w 596"/>
                <a:gd name="T7" fmla="*/ 57 h 429"/>
                <a:gd name="T8" fmla="*/ 66 w 596"/>
                <a:gd name="T9" fmla="*/ 76 h 429"/>
                <a:gd name="T10" fmla="*/ 86 w 596"/>
                <a:gd name="T11" fmla="*/ 92 h 429"/>
                <a:gd name="T12" fmla="*/ 106 w 596"/>
                <a:gd name="T13" fmla="*/ 108 h 429"/>
                <a:gd name="T14" fmla="*/ 126 w 596"/>
                <a:gd name="T15" fmla="*/ 124 h 429"/>
                <a:gd name="T16" fmla="*/ 146 w 596"/>
                <a:gd name="T17" fmla="*/ 138 h 429"/>
                <a:gd name="T18" fmla="*/ 165 w 596"/>
                <a:gd name="T19" fmla="*/ 151 h 429"/>
                <a:gd name="T20" fmla="*/ 183 w 596"/>
                <a:gd name="T21" fmla="*/ 163 h 429"/>
                <a:gd name="T22" fmla="*/ 200 w 596"/>
                <a:gd name="T23" fmla="*/ 174 h 429"/>
                <a:gd name="T24" fmla="*/ 218 w 596"/>
                <a:gd name="T25" fmla="*/ 184 h 429"/>
                <a:gd name="T26" fmla="*/ 235 w 596"/>
                <a:gd name="T27" fmla="*/ 192 h 429"/>
                <a:gd name="T28" fmla="*/ 250 w 596"/>
                <a:gd name="T29" fmla="*/ 199 h 429"/>
                <a:gd name="T30" fmla="*/ 266 w 596"/>
                <a:gd name="T31" fmla="*/ 207 h 429"/>
                <a:gd name="T32" fmla="*/ 281 w 596"/>
                <a:gd name="T33" fmla="*/ 211 h 429"/>
                <a:gd name="T34" fmla="*/ 296 w 596"/>
                <a:gd name="T35" fmla="*/ 215 h 429"/>
                <a:gd name="T36" fmla="*/ 299 w 596"/>
                <a:gd name="T37" fmla="*/ 200 h 429"/>
                <a:gd name="T38" fmla="*/ 285 w 596"/>
                <a:gd name="T39" fmla="*/ 197 h 429"/>
                <a:gd name="T40" fmla="*/ 271 w 596"/>
                <a:gd name="T41" fmla="*/ 192 h 429"/>
                <a:gd name="T42" fmla="*/ 255 w 596"/>
                <a:gd name="T43" fmla="*/ 187 h 429"/>
                <a:gd name="T44" fmla="*/ 240 w 596"/>
                <a:gd name="T45" fmla="*/ 180 h 429"/>
                <a:gd name="T46" fmla="*/ 225 w 596"/>
                <a:gd name="T47" fmla="*/ 171 h 429"/>
                <a:gd name="T48" fmla="*/ 207 w 596"/>
                <a:gd name="T49" fmla="*/ 161 h 429"/>
                <a:gd name="T50" fmla="*/ 189 w 596"/>
                <a:gd name="T51" fmla="*/ 151 h 429"/>
                <a:gd name="T52" fmla="*/ 172 w 596"/>
                <a:gd name="T53" fmla="*/ 139 h 429"/>
                <a:gd name="T54" fmla="*/ 153 w 596"/>
                <a:gd name="T55" fmla="*/ 125 h 429"/>
                <a:gd name="T56" fmla="*/ 135 w 596"/>
                <a:gd name="T57" fmla="*/ 112 h 429"/>
                <a:gd name="T58" fmla="*/ 115 w 596"/>
                <a:gd name="T59" fmla="*/ 97 h 429"/>
                <a:gd name="T60" fmla="*/ 95 w 596"/>
                <a:gd name="T61" fmla="*/ 81 h 429"/>
                <a:gd name="T62" fmla="*/ 75 w 596"/>
                <a:gd name="T63" fmla="*/ 65 h 429"/>
                <a:gd name="T64" fmla="*/ 54 w 596"/>
                <a:gd name="T65" fmla="*/ 47 h 429"/>
                <a:gd name="T66" fmla="*/ 33 w 596"/>
                <a:gd name="T67" fmla="*/ 28 h 429"/>
                <a:gd name="T68" fmla="*/ 11 w 596"/>
                <a:gd name="T69" fmla="*/ 8 h 429"/>
                <a:gd name="T70" fmla="*/ 0 w 596"/>
                <a:gd name="T71" fmla="*/ 11 h 429"/>
                <a:gd name="T72" fmla="*/ 11 w 596"/>
                <a:gd name="T73" fmla="*/ 8 h 429"/>
                <a:gd name="T74" fmla="*/ 3 w 596"/>
                <a:gd name="T75" fmla="*/ 0 h 429"/>
                <a:gd name="T76" fmla="*/ 0 w 596"/>
                <a:gd name="T77" fmla="*/ 11 h 429"/>
                <a:gd name="T78" fmla="*/ 14 w 596"/>
                <a:gd name="T79" fmla="*/ 15 h 42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596" h="429">
                  <a:moveTo>
                    <a:pt x="27" y="29"/>
                  </a:moveTo>
                  <a:lnTo>
                    <a:pt x="5" y="37"/>
                  </a:lnTo>
                  <a:lnTo>
                    <a:pt x="48" y="76"/>
                  </a:lnTo>
                  <a:lnTo>
                    <a:pt x="90" y="114"/>
                  </a:lnTo>
                  <a:lnTo>
                    <a:pt x="132" y="151"/>
                  </a:lnTo>
                  <a:lnTo>
                    <a:pt x="172" y="183"/>
                  </a:lnTo>
                  <a:lnTo>
                    <a:pt x="212" y="216"/>
                  </a:lnTo>
                  <a:lnTo>
                    <a:pt x="252" y="248"/>
                  </a:lnTo>
                  <a:lnTo>
                    <a:pt x="291" y="275"/>
                  </a:lnTo>
                  <a:lnTo>
                    <a:pt x="329" y="302"/>
                  </a:lnTo>
                  <a:lnTo>
                    <a:pt x="364" y="326"/>
                  </a:lnTo>
                  <a:lnTo>
                    <a:pt x="399" y="348"/>
                  </a:lnTo>
                  <a:lnTo>
                    <a:pt x="434" y="368"/>
                  </a:lnTo>
                  <a:lnTo>
                    <a:pt x="468" y="384"/>
                  </a:lnTo>
                  <a:lnTo>
                    <a:pt x="499" y="398"/>
                  </a:lnTo>
                  <a:lnTo>
                    <a:pt x="531" y="413"/>
                  </a:lnTo>
                  <a:lnTo>
                    <a:pt x="561" y="422"/>
                  </a:lnTo>
                  <a:lnTo>
                    <a:pt x="590" y="429"/>
                  </a:lnTo>
                  <a:lnTo>
                    <a:pt x="596" y="400"/>
                  </a:lnTo>
                  <a:lnTo>
                    <a:pt x="568" y="393"/>
                  </a:lnTo>
                  <a:lnTo>
                    <a:pt x="541" y="384"/>
                  </a:lnTo>
                  <a:lnTo>
                    <a:pt x="509" y="373"/>
                  </a:lnTo>
                  <a:lnTo>
                    <a:pt x="478" y="359"/>
                  </a:lnTo>
                  <a:lnTo>
                    <a:pt x="448" y="342"/>
                  </a:lnTo>
                  <a:lnTo>
                    <a:pt x="413" y="322"/>
                  </a:lnTo>
                  <a:lnTo>
                    <a:pt x="377" y="301"/>
                  </a:lnTo>
                  <a:lnTo>
                    <a:pt x="342" y="277"/>
                  </a:lnTo>
                  <a:lnTo>
                    <a:pt x="304" y="250"/>
                  </a:lnTo>
                  <a:lnTo>
                    <a:pt x="269" y="223"/>
                  </a:lnTo>
                  <a:lnTo>
                    <a:pt x="229" y="194"/>
                  </a:lnTo>
                  <a:lnTo>
                    <a:pt x="189" y="161"/>
                  </a:lnTo>
                  <a:lnTo>
                    <a:pt x="149" y="129"/>
                  </a:lnTo>
                  <a:lnTo>
                    <a:pt x="107" y="93"/>
                  </a:lnTo>
                  <a:lnTo>
                    <a:pt x="65" y="55"/>
                  </a:lnTo>
                  <a:lnTo>
                    <a:pt x="22" y="15"/>
                  </a:lnTo>
                  <a:lnTo>
                    <a:pt x="0" y="22"/>
                  </a:lnTo>
                  <a:lnTo>
                    <a:pt x="22" y="15"/>
                  </a:lnTo>
                  <a:lnTo>
                    <a:pt x="5" y="0"/>
                  </a:lnTo>
                  <a:lnTo>
                    <a:pt x="0" y="22"/>
                  </a:lnTo>
                  <a:lnTo>
                    <a:pt x="27"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02" name="Freeform 1617"/>
            <p:cNvSpPr>
              <a:spLocks/>
            </p:cNvSpPr>
            <p:nvPr/>
          </p:nvSpPr>
          <p:spPr bwMode="auto">
            <a:xfrm>
              <a:off x="4469" y="837"/>
              <a:ext cx="268" cy="776"/>
            </a:xfrm>
            <a:custGeom>
              <a:avLst/>
              <a:gdLst>
                <a:gd name="T0" fmla="*/ 20 w 535"/>
                <a:gd name="T1" fmla="*/ 760 h 1552"/>
                <a:gd name="T2" fmla="*/ 37 w 535"/>
                <a:gd name="T3" fmla="*/ 727 h 1552"/>
                <a:gd name="T4" fmla="*/ 53 w 535"/>
                <a:gd name="T5" fmla="*/ 689 h 1552"/>
                <a:gd name="T6" fmla="*/ 69 w 535"/>
                <a:gd name="T7" fmla="*/ 651 h 1552"/>
                <a:gd name="T8" fmla="*/ 85 w 535"/>
                <a:gd name="T9" fmla="*/ 613 h 1552"/>
                <a:gd name="T10" fmla="*/ 102 w 535"/>
                <a:gd name="T11" fmla="*/ 571 h 1552"/>
                <a:gd name="T12" fmla="*/ 118 w 535"/>
                <a:gd name="T13" fmla="*/ 527 h 1552"/>
                <a:gd name="T14" fmla="*/ 134 w 535"/>
                <a:gd name="T15" fmla="*/ 481 h 1552"/>
                <a:gd name="T16" fmla="*/ 151 w 535"/>
                <a:gd name="T17" fmla="*/ 434 h 1552"/>
                <a:gd name="T18" fmla="*/ 166 w 535"/>
                <a:gd name="T19" fmla="*/ 384 h 1552"/>
                <a:gd name="T20" fmla="*/ 182 w 535"/>
                <a:gd name="T21" fmla="*/ 330 h 1552"/>
                <a:gd name="T22" fmla="*/ 198 w 535"/>
                <a:gd name="T23" fmla="*/ 276 h 1552"/>
                <a:gd name="T24" fmla="*/ 214 w 535"/>
                <a:gd name="T25" fmla="*/ 220 h 1552"/>
                <a:gd name="T26" fmla="*/ 229 w 535"/>
                <a:gd name="T27" fmla="*/ 161 h 1552"/>
                <a:gd name="T28" fmla="*/ 245 w 535"/>
                <a:gd name="T29" fmla="*/ 100 h 1552"/>
                <a:gd name="T30" fmla="*/ 260 w 535"/>
                <a:gd name="T31" fmla="*/ 37 h 1552"/>
                <a:gd name="T32" fmla="*/ 254 w 535"/>
                <a:gd name="T33" fmla="*/ 0 h 1552"/>
                <a:gd name="T34" fmla="*/ 239 w 535"/>
                <a:gd name="T35" fmla="*/ 65 h 1552"/>
                <a:gd name="T36" fmla="*/ 223 w 535"/>
                <a:gd name="T37" fmla="*/ 127 h 1552"/>
                <a:gd name="T38" fmla="*/ 208 w 535"/>
                <a:gd name="T39" fmla="*/ 188 h 1552"/>
                <a:gd name="T40" fmla="*/ 192 w 535"/>
                <a:gd name="T41" fmla="*/ 244 h 1552"/>
                <a:gd name="T42" fmla="*/ 177 w 535"/>
                <a:gd name="T43" fmla="*/ 300 h 1552"/>
                <a:gd name="T44" fmla="*/ 161 w 535"/>
                <a:gd name="T45" fmla="*/ 353 h 1552"/>
                <a:gd name="T46" fmla="*/ 146 w 535"/>
                <a:gd name="T47" fmla="*/ 404 h 1552"/>
                <a:gd name="T48" fmla="*/ 130 w 535"/>
                <a:gd name="T49" fmla="*/ 452 h 1552"/>
                <a:gd name="T50" fmla="*/ 115 w 535"/>
                <a:gd name="T51" fmla="*/ 499 h 1552"/>
                <a:gd name="T52" fmla="*/ 99 w 535"/>
                <a:gd name="T53" fmla="*/ 544 h 1552"/>
                <a:gd name="T54" fmla="*/ 82 w 535"/>
                <a:gd name="T55" fmla="*/ 586 h 1552"/>
                <a:gd name="T56" fmla="*/ 66 w 535"/>
                <a:gd name="T57" fmla="*/ 627 h 1552"/>
                <a:gd name="T58" fmla="*/ 49 w 535"/>
                <a:gd name="T59" fmla="*/ 665 h 1552"/>
                <a:gd name="T60" fmla="*/ 34 w 535"/>
                <a:gd name="T61" fmla="*/ 702 h 1552"/>
                <a:gd name="T62" fmla="*/ 17 w 535"/>
                <a:gd name="T63" fmla="*/ 736 h 1552"/>
                <a:gd name="T64" fmla="*/ 0 w 535"/>
                <a:gd name="T65" fmla="*/ 769 h 15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35" h="1552">
                  <a:moveTo>
                    <a:pt x="23" y="1552"/>
                  </a:moveTo>
                  <a:lnTo>
                    <a:pt x="40" y="1519"/>
                  </a:lnTo>
                  <a:lnTo>
                    <a:pt x="57" y="1487"/>
                  </a:lnTo>
                  <a:lnTo>
                    <a:pt x="73" y="1453"/>
                  </a:lnTo>
                  <a:lnTo>
                    <a:pt x="90" y="1415"/>
                  </a:lnTo>
                  <a:lnTo>
                    <a:pt x="105" y="1378"/>
                  </a:lnTo>
                  <a:lnTo>
                    <a:pt x="122" y="1340"/>
                  </a:lnTo>
                  <a:lnTo>
                    <a:pt x="138" y="1302"/>
                  </a:lnTo>
                  <a:lnTo>
                    <a:pt x="155" y="1264"/>
                  </a:lnTo>
                  <a:lnTo>
                    <a:pt x="170" y="1225"/>
                  </a:lnTo>
                  <a:lnTo>
                    <a:pt x="187" y="1183"/>
                  </a:lnTo>
                  <a:lnTo>
                    <a:pt x="204" y="1141"/>
                  </a:lnTo>
                  <a:lnTo>
                    <a:pt x="220" y="1098"/>
                  </a:lnTo>
                  <a:lnTo>
                    <a:pt x="235" y="1053"/>
                  </a:lnTo>
                  <a:lnTo>
                    <a:pt x="252" y="1008"/>
                  </a:lnTo>
                  <a:lnTo>
                    <a:pt x="267" y="962"/>
                  </a:lnTo>
                  <a:lnTo>
                    <a:pt x="286" y="915"/>
                  </a:lnTo>
                  <a:lnTo>
                    <a:pt x="301" y="867"/>
                  </a:lnTo>
                  <a:lnTo>
                    <a:pt x="317" y="818"/>
                  </a:lnTo>
                  <a:lnTo>
                    <a:pt x="332" y="767"/>
                  </a:lnTo>
                  <a:lnTo>
                    <a:pt x="349" y="713"/>
                  </a:lnTo>
                  <a:lnTo>
                    <a:pt x="364" y="660"/>
                  </a:lnTo>
                  <a:lnTo>
                    <a:pt x="381" y="606"/>
                  </a:lnTo>
                  <a:lnTo>
                    <a:pt x="396" y="552"/>
                  </a:lnTo>
                  <a:lnTo>
                    <a:pt x="411" y="496"/>
                  </a:lnTo>
                  <a:lnTo>
                    <a:pt x="428" y="440"/>
                  </a:lnTo>
                  <a:lnTo>
                    <a:pt x="443" y="382"/>
                  </a:lnTo>
                  <a:lnTo>
                    <a:pt x="458" y="322"/>
                  </a:lnTo>
                  <a:lnTo>
                    <a:pt x="473" y="261"/>
                  </a:lnTo>
                  <a:lnTo>
                    <a:pt x="489" y="199"/>
                  </a:lnTo>
                  <a:lnTo>
                    <a:pt x="504" y="136"/>
                  </a:lnTo>
                  <a:lnTo>
                    <a:pt x="519" y="73"/>
                  </a:lnTo>
                  <a:lnTo>
                    <a:pt x="535" y="7"/>
                  </a:lnTo>
                  <a:lnTo>
                    <a:pt x="508" y="0"/>
                  </a:lnTo>
                  <a:lnTo>
                    <a:pt x="493" y="65"/>
                  </a:lnTo>
                  <a:lnTo>
                    <a:pt x="478" y="129"/>
                  </a:lnTo>
                  <a:lnTo>
                    <a:pt x="463" y="192"/>
                  </a:lnTo>
                  <a:lnTo>
                    <a:pt x="446" y="253"/>
                  </a:lnTo>
                  <a:lnTo>
                    <a:pt x="431" y="315"/>
                  </a:lnTo>
                  <a:lnTo>
                    <a:pt x="416" y="375"/>
                  </a:lnTo>
                  <a:lnTo>
                    <a:pt x="401" y="432"/>
                  </a:lnTo>
                  <a:lnTo>
                    <a:pt x="384" y="488"/>
                  </a:lnTo>
                  <a:lnTo>
                    <a:pt x="369" y="545"/>
                  </a:lnTo>
                  <a:lnTo>
                    <a:pt x="354" y="599"/>
                  </a:lnTo>
                  <a:lnTo>
                    <a:pt x="337" y="653"/>
                  </a:lnTo>
                  <a:lnTo>
                    <a:pt x="322" y="706"/>
                  </a:lnTo>
                  <a:lnTo>
                    <a:pt x="306" y="756"/>
                  </a:lnTo>
                  <a:lnTo>
                    <a:pt x="291" y="807"/>
                  </a:lnTo>
                  <a:lnTo>
                    <a:pt x="274" y="856"/>
                  </a:lnTo>
                  <a:lnTo>
                    <a:pt x="259" y="904"/>
                  </a:lnTo>
                  <a:lnTo>
                    <a:pt x="244" y="952"/>
                  </a:lnTo>
                  <a:lnTo>
                    <a:pt x="229" y="997"/>
                  </a:lnTo>
                  <a:lnTo>
                    <a:pt x="212" y="1042"/>
                  </a:lnTo>
                  <a:lnTo>
                    <a:pt x="197" y="1087"/>
                  </a:lnTo>
                  <a:lnTo>
                    <a:pt x="180" y="1131"/>
                  </a:lnTo>
                  <a:lnTo>
                    <a:pt x="164" y="1172"/>
                  </a:lnTo>
                  <a:lnTo>
                    <a:pt x="147" y="1214"/>
                  </a:lnTo>
                  <a:lnTo>
                    <a:pt x="132" y="1254"/>
                  </a:lnTo>
                  <a:lnTo>
                    <a:pt x="115" y="1292"/>
                  </a:lnTo>
                  <a:lnTo>
                    <a:pt x="98" y="1330"/>
                  </a:lnTo>
                  <a:lnTo>
                    <a:pt x="82" y="1368"/>
                  </a:lnTo>
                  <a:lnTo>
                    <a:pt x="67" y="1404"/>
                  </a:lnTo>
                  <a:lnTo>
                    <a:pt x="50" y="1438"/>
                  </a:lnTo>
                  <a:lnTo>
                    <a:pt x="33" y="1472"/>
                  </a:lnTo>
                  <a:lnTo>
                    <a:pt x="16" y="1505"/>
                  </a:lnTo>
                  <a:lnTo>
                    <a:pt x="0" y="1538"/>
                  </a:lnTo>
                  <a:lnTo>
                    <a:pt x="23" y="15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03" name="Freeform 1618"/>
            <p:cNvSpPr>
              <a:spLocks/>
            </p:cNvSpPr>
            <p:nvPr/>
          </p:nvSpPr>
          <p:spPr bwMode="auto">
            <a:xfrm>
              <a:off x="4486" y="833"/>
              <a:ext cx="333" cy="784"/>
            </a:xfrm>
            <a:custGeom>
              <a:avLst/>
              <a:gdLst>
                <a:gd name="T0" fmla="*/ 22 w 665"/>
                <a:gd name="T1" fmla="*/ 766 h 1566"/>
                <a:gd name="T2" fmla="*/ 42 w 665"/>
                <a:gd name="T3" fmla="*/ 728 h 1566"/>
                <a:gd name="T4" fmla="*/ 62 w 665"/>
                <a:gd name="T5" fmla="*/ 689 h 1566"/>
                <a:gd name="T6" fmla="*/ 82 w 665"/>
                <a:gd name="T7" fmla="*/ 647 h 1566"/>
                <a:gd name="T8" fmla="*/ 102 w 665"/>
                <a:gd name="T9" fmla="*/ 605 h 1566"/>
                <a:gd name="T10" fmla="*/ 122 w 665"/>
                <a:gd name="T11" fmla="*/ 559 h 1566"/>
                <a:gd name="T12" fmla="*/ 142 w 665"/>
                <a:gd name="T13" fmla="*/ 513 h 1566"/>
                <a:gd name="T14" fmla="*/ 162 w 665"/>
                <a:gd name="T15" fmla="*/ 465 h 1566"/>
                <a:gd name="T16" fmla="*/ 182 w 665"/>
                <a:gd name="T17" fmla="*/ 415 h 1566"/>
                <a:gd name="T18" fmla="*/ 203 w 665"/>
                <a:gd name="T19" fmla="*/ 364 h 1566"/>
                <a:gd name="T20" fmla="*/ 223 w 665"/>
                <a:gd name="T21" fmla="*/ 312 h 1566"/>
                <a:gd name="T22" fmla="*/ 243 w 665"/>
                <a:gd name="T23" fmla="*/ 259 h 1566"/>
                <a:gd name="T24" fmla="*/ 263 w 665"/>
                <a:gd name="T25" fmla="*/ 205 h 1566"/>
                <a:gd name="T26" fmla="*/ 283 w 665"/>
                <a:gd name="T27" fmla="*/ 149 h 1566"/>
                <a:gd name="T28" fmla="*/ 303 w 665"/>
                <a:gd name="T29" fmla="*/ 92 h 1566"/>
                <a:gd name="T30" fmla="*/ 323 w 665"/>
                <a:gd name="T31" fmla="*/ 35 h 1566"/>
                <a:gd name="T32" fmla="*/ 321 w 665"/>
                <a:gd name="T33" fmla="*/ 0 h 1566"/>
                <a:gd name="T34" fmla="*/ 301 w 665"/>
                <a:gd name="T35" fmla="*/ 58 h 1566"/>
                <a:gd name="T36" fmla="*/ 281 w 665"/>
                <a:gd name="T37" fmla="*/ 115 h 1566"/>
                <a:gd name="T38" fmla="*/ 261 w 665"/>
                <a:gd name="T39" fmla="*/ 171 h 1566"/>
                <a:gd name="T40" fmla="*/ 241 w 665"/>
                <a:gd name="T41" fmla="*/ 226 h 1566"/>
                <a:gd name="T42" fmla="*/ 221 w 665"/>
                <a:gd name="T43" fmla="*/ 280 h 1566"/>
                <a:gd name="T44" fmla="*/ 201 w 665"/>
                <a:gd name="T45" fmla="*/ 333 h 1566"/>
                <a:gd name="T46" fmla="*/ 181 w 665"/>
                <a:gd name="T47" fmla="*/ 384 h 1566"/>
                <a:gd name="T48" fmla="*/ 161 w 665"/>
                <a:gd name="T49" fmla="*/ 435 h 1566"/>
                <a:gd name="T50" fmla="*/ 141 w 665"/>
                <a:gd name="T51" fmla="*/ 484 h 1566"/>
                <a:gd name="T52" fmla="*/ 121 w 665"/>
                <a:gd name="T53" fmla="*/ 531 h 1566"/>
                <a:gd name="T54" fmla="*/ 101 w 665"/>
                <a:gd name="T55" fmla="*/ 576 h 1566"/>
                <a:gd name="T56" fmla="*/ 81 w 665"/>
                <a:gd name="T57" fmla="*/ 619 h 1566"/>
                <a:gd name="T58" fmla="*/ 60 w 665"/>
                <a:gd name="T59" fmla="*/ 661 h 1566"/>
                <a:gd name="T60" fmla="*/ 40 w 665"/>
                <a:gd name="T61" fmla="*/ 702 h 1566"/>
                <a:gd name="T62" fmla="*/ 20 w 665"/>
                <a:gd name="T63" fmla="*/ 740 h 1566"/>
                <a:gd name="T64" fmla="*/ 0 w 665"/>
                <a:gd name="T65" fmla="*/ 777 h 15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65" h="1566">
                  <a:moveTo>
                    <a:pt x="24" y="1566"/>
                  </a:moveTo>
                  <a:lnTo>
                    <a:pt x="44" y="1530"/>
                  </a:lnTo>
                  <a:lnTo>
                    <a:pt x="64" y="1494"/>
                  </a:lnTo>
                  <a:lnTo>
                    <a:pt x="84" y="1454"/>
                  </a:lnTo>
                  <a:lnTo>
                    <a:pt x="104" y="1416"/>
                  </a:lnTo>
                  <a:lnTo>
                    <a:pt x="124" y="1376"/>
                  </a:lnTo>
                  <a:lnTo>
                    <a:pt x="144" y="1335"/>
                  </a:lnTo>
                  <a:lnTo>
                    <a:pt x="164" y="1293"/>
                  </a:lnTo>
                  <a:lnTo>
                    <a:pt x="184" y="1252"/>
                  </a:lnTo>
                  <a:lnTo>
                    <a:pt x="204" y="1208"/>
                  </a:lnTo>
                  <a:lnTo>
                    <a:pt x="224" y="1161"/>
                  </a:lnTo>
                  <a:lnTo>
                    <a:pt x="244" y="1116"/>
                  </a:lnTo>
                  <a:lnTo>
                    <a:pt x="264" y="1071"/>
                  </a:lnTo>
                  <a:lnTo>
                    <a:pt x="284" y="1024"/>
                  </a:lnTo>
                  <a:lnTo>
                    <a:pt x="304" y="977"/>
                  </a:lnTo>
                  <a:lnTo>
                    <a:pt x="324" y="928"/>
                  </a:lnTo>
                  <a:lnTo>
                    <a:pt x="344" y="879"/>
                  </a:lnTo>
                  <a:lnTo>
                    <a:pt x="364" y="828"/>
                  </a:lnTo>
                  <a:lnTo>
                    <a:pt x="385" y="778"/>
                  </a:lnTo>
                  <a:lnTo>
                    <a:pt x="405" y="727"/>
                  </a:lnTo>
                  <a:lnTo>
                    <a:pt x="425" y="676"/>
                  </a:lnTo>
                  <a:lnTo>
                    <a:pt x="445" y="624"/>
                  </a:lnTo>
                  <a:lnTo>
                    <a:pt x="465" y="570"/>
                  </a:lnTo>
                  <a:lnTo>
                    <a:pt x="485" y="517"/>
                  </a:lnTo>
                  <a:lnTo>
                    <a:pt x="505" y="463"/>
                  </a:lnTo>
                  <a:lnTo>
                    <a:pt x="525" y="409"/>
                  </a:lnTo>
                  <a:lnTo>
                    <a:pt x="545" y="353"/>
                  </a:lnTo>
                  <a:lnTo>
                    <a:pt x="565" y="297"/>
                  </a:lnTo>
                  <a:lnTo>
                    <a:pt x="585" y="240"/>
                  </a:lnTo>
                  <a:lnTo>
                    <a:pt x="605" y="184"/>
                  </a:lnTo>
                  <a:lnTo>
                    <a:pt x="625" y="127"/>
                  </a:lnTo>
                  <a:lnTo>
                    <a:pt x="645" y="69"/>
                  </a:lnTo>
                  <a:lnTo>
                    <a:pt x="665" y="11"/>
                  </a:lnTo>
                  <a:lnTo>
                    <a:pt x="642" y="0"/>
                  </a:lnTo>
                  <a:lnTo>
                    <a:pt x="622" y="58"/>
                  </a:lnTo>
                  <a:lnTo>
                    <a:pt x="602" y="116"/>
                  </a:lnTo>
                  <a:lnTo>
                    <a:pt x="582" y="174"/>
                  </a:lnTo>
                  <a:lnTo>
                    <a:pt x="562" y="230"/>
                  </a:lnTo>
                  <a:lnTo>
                    <a:pt x="542" y="286"/>
                  </a:lnTo>
                  <a:lnTo>
                    <a:pt x="522" y="342"/>
                  </a:lnTo>
                  <a:lnTo>
                    <a:pt x="502" y="398"/>
                  </a:lnTo>
                  <a:lnTo>
                    <a:pt x="481" y="452"/>
                  </a:lnTo>
                  <a:lnTo>
                    <a:pt x="461" y="506"/>
                  </a:lnTo>
                  <a:lnTo>
                    <a:pt x="441" y="559"/>
                  </a:lnTo>
                  <a:lnTo>
                    <a:pt x="421" y="613"/>
                  </a:lnTo>
                  <a:lnTo>
                    <a:pt x="401" y="666"/>
                  </a:lnTo>
                  <a:lnTo>
                    <a:pt x="381" y="716"/>
                  </a:lnTo>
                  <a:lnTo>
                    <a:pt x="361" y="767"/>
                  </a:lnTo>
                  <a:lnTo>
                    <a:pt x="341" y="817"/>
                  </a:lnTo>
                  <a:lnTo>
                    <a:pt x="321" y="868"/>
                  </a:lnTo>
                  <a:lnTo>
                    <a:pt x="301" y="917"/>
                  </a:lnTo>
                  <a:lnTo>
                    <a:pt x="281" y="966"/>
                  </a:lnTo>
                  <a:lnTo>
                    <a:pt x="261" y="1013"/>
                  </a:lnTo>
                  <a:lnTo>
                    <a:pt x="241" y="1060"/>
                  </a:lnTo>
                  <a:lnTo>
                    <a:pt x="221" y="1105"/>
                  </a:lnTo>
                  <a:lnTo>
                    <a:pt x="201" y="1150"/>
                  </a:lnTo>
                  <a:lnTo>
                    <a:pt x="181" y="1194"/>
                  </a:lnTo>
                  <a:lnTo>
                    <a:pt x="161" y="1237"/>
                  </a:lnTo>
                  <a:lnTo>
                    <a:pt x="141" y="1279"/>
                  </a:lnTo>
                  <a:lnTo>
                    <a:pt x="120" y="1320"/>
                  </a:lnTo>
                  <a:lnTo>
                    <a:pt x="100" y="1362"/>
                  </a:lnTo>
                  <a:lnTo>
                    <a:pt x="80" y="1402"/>
                  </a:lnTo>
                  <a:lnTo>
                    <a:pt x="60" y="1440"/>
                  </a:lnTo>
                  <a:lnTo>
                    <a:pt x="40" y="1479"/>
                  </a:lnTo>
                  <a:lnTo>
                    <a:pt x="20" y="1516"/>
                  </a:lnTo>
                  <a:lnTo>
                    <a:pt x="0" y="1552"/>
                  </a:lnTo>
                  <a:lnTo>
                    <a:pt x="24" y="15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04" name="Freeform 1619"/>
            <p:cNvSpPr>
              <a:spLocks/>
            </p:cNvSpPr>
            <p:nvPr/>
          </p:nvSpPr>
          <p:spPr bwMode="auto">
            <a:xfrm>
              <a:off x="4514" y="835"/>
              <a:ext cx="403" cy="775"/>
            </a:xfrm>
            <a:custGeom>
              <a:avLst/>
              <a:gdLst>
                <a:gd name="T0" fmla="*/ 21 w 807"/>
                <a:gd name="T1" fmla="*/ 761 h 1550"/>
                <a:gd name="T2" fmla="*/ 43 w 807"/>
                <a:gd name="T3" fmla="*/ 733 h 1550"/>
                <a:gd name="T4" fmla="*/ 66 w 807"/>
                <a:gd name="T5" fmla="*/ 700 h 1550"/>
                <a:gd name="T6" fmla="*/ 89 w 807"/>
                <a:gd name="T7" fmla="*/ 663 h 1550"/>
                <a:gd name="T8" fmla="*/ 114 w 807"/>
                <a:gd name="T9" fmla="*/ 624 h 1550"/>
                <a:gd name="T10" fmla="*/ 137 w 807"/>
                <a:gd name="T11" fmla="*/ 582 h 1550"/>
                <a:gd name="T12" fmla="*/ 161 w 807"/>
                <a:gd name="T13" fmla="*/ 537 h 1550"/>
                <a:gd name="T14" fmla="*/ 185 w 807"/>
                <a:gd name="T15" fmla="*/ 490 h 1550"/>
                <a:gd name="T16" fmla="*/ 210 w 807"/>
                <a:gd name="T17" fmla="*/ 440 h 1550"/>
                <a:gd name="T18" fmla="*/ 236 w 807"/>
                <a:gd name="T19" fmla="*/ 388 h 1550"/>
                <a:gd name="T20" fmla="*/ 261 w 807"/>
                <a:gd name="T21" fmla="*/ 335 h 1550"/>
                <a:gd name="T22" fmla="*/ 287 w 807"/>
                <a:gd name="T23" fmla="*/ 278 h 1550"/>
                <a:gd name="T24" fmla="*/ 312 w 807"/>
                <a:gd name="T25" fmla="*/ 220 h 1550"/>
                <a:gd name="T26" fmla="*/ 338 w 807"/>
                <a:gd name="T27" fmla="*/ 160 h 1550"/>
                <a:gd name="T28" fmla="*/ 364 w 807"/>
                <a:gd name="T29" fmla="*/ 99 h 1550"/>
                <a:gd name="T30" fmla="*/ 390 w 807"/>
                <a:gd name="T31" fmla="*/ 37 h 1550"/>
                <a:gd name="T32" fmla="*/ 392 w 807"/>
                <a:gd name="T33" fmla="*/ 0 h 1550"/>
                <a:gd name="T34" fmla="*/ 366 w 807"/>
                <a:gd name="T35" fmla="*/ 62 h 1550"/>
                <a:gd name="T36" fmla="*/ 339 w 807"/>
                <a:gd name="T37" fmla="*/ 124 h 1550"/>
                <a:gd name="T38" fmla="*/ 313 w 807"/>
                <a:gd name="T39" fmla="*/ 185 h 1550"/>
                <a:gd name="T40" fmla="*/ 287 w 807"/>
                <a:gd name="T41" fmla="*/ 243 h 1550"/>
                <a:gd name="T42" fmla="*/ 262 w 807"/>
                <a:gd name="T43" fmla="*/ 299 h 1550"/>
                <a:gd name="T44" fmla="*/ 236 w 807"/>
                <a:gd name="T45" fmla="*/ 355 h 1550"/>
                <a:gd name="T46" fmla="*/ 211 w 807"/>
                <a:gd name="T47" fmla="*/ 407 h 1550"/>
                <a:gd name="T48" fmla="*/ 186 w 807"/>
                <a:gd name="T49" fmla="*/ 459 h 1550"/>
                <a:gd name="T50" fmla="*/ 162 w 807"/>
                <a:gd name="T51" fmla="*/ 506 h 1550"/>
                <a:gd name="T52" fmla="*/ 137 w 807"/>
                <a:gd name="T53" fmla="*/ 553 h 1550"/>
                <a:gd name="T54" fmla="*/ 114 w 807"/>
                <a:gd name="T55" fmla="*/ 596 h 1550"/>
                <a:gd name="T56" fmla="*/ 89 w 807"/>
                <a:gd name="T57" fmla="*/ 637 h 1550"/>
                <a:gd name="T58" fmla="*/ 67 w 807"/>
                <a:gd name="T59" fmla="*/ 675 h 1550"/>
                <a:gd name="T60" fmla="*/ 44 w 807"/>
                <a:gd name="T61" fmla="*/ 707 h 1550"/>
                <a:gd name="T62" fmla="*/ 22 w 807"/>
                <a:gd name="T63" fmla="*/ 739 h 1550"/>
                <a:gd name="T64" fmla="*/ 0 w 807"/>
                <a:gd name="T65" fmla="*/ 766 h 15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7" h="1550">
                  <a:moveTo>
                    <a:pt x="20" y="1550"/>
                  </a:moveTo>
                  <a:lnTo>
                    <a:pt x="42" y="1522"/>
                  </a:lnTo>
                  <a:lnTo>
                    <a:pt x="64" y="1495"/>
                  </a:lnTo>
                  <a:lnTo>
                    <a:pt x="87" y="1465"/>
                  </a:lnTo>
                  <a:lnTo>
                    <a:pt x="109" y="1432"/>
                  </a:lnTo>
                  <a:lnTo>
                    <a:pt x="132" y="1399"/>
                  </a:lnTo>
                  <a:lnTo>
                    <a:pt x="157" y="1363"/>
                  </a:lnTo>
                  <a:lnTo>
                    <a:pt x="179" y="1325"/>
                  </a:lnTo>
                  <a:lnTo>
                    <a:pt x="203" y="1287"/>
                  </a:lnTo>
                  <a:lnTo>
                    <a:pt x="228" y="1248"/>
                  </a:lnTo>
                  <a:lnTo>
                    <a:pt x="251" y="1206"/>
                  </a:lnTo>
                  <a:lnTo>
                    <a:pt x="274" y="1164"/>
                  </a:lnTo>
                  <a:lnTo>
                    <a:pt x="298" y="1119"/>
                  </a:lnTo>
                  <a:lnTo>
                    <a:pt x="323" y="1074"/>
                  </a:lnTo>
                  <a:lnTo>
                    <a:pt x="348" y="1027"/>
                  </a:lnTo>
                  <a:lnTo>
                    <a:pt x="371" y="980"/>
                  </a:lnTo>
                  <a:lnTo>
                    <a:pt x="396" y="931"/>
                  </a:lnTo>
                  <a:lnTo>
                    <a:pt x="421" y="880"/>
                  </a:lnTo>
                  <a:lnTo>
                    <a:pt x="447" y="828"/>
                  </a:lnTo>
                  <a:lnTo>
                    <a:pt x="472" y="775"/>
                  </a:lnTo>
                  <a:lnTo>
                    <a:pt x="497" y="723"/>
                  </a:lnTo>
                  <a:lnTo>
                    <a:pt x="522" y="669"/>
                  </a:lnTo>
                  <a:lnTo>
                    <a:pt x="548" y="613"/>
                  </a:lnTo>
                  <a:lnTo>
                    <a:pt x="574" y="555"/>
                  </a:lnTo>
                  <a:lnTo>
                    <a:pt x="599" y="497"/>
                  </a:lnTo>
                  <a:lnTo>
                    <a:pt x="625" y="439"/>
                  </a:lnTo>
                  <a:lnTo>
                    <a:pt x="650" y="379"/>
                  </a:lnTo>
                  <a:lnTo>
                    <a:pt x="677" y="320"/>
                  </a:lnTo>
                  <a:lnTo>
                    <a:pt x="702" y="258"/>
                  </a:lnTo>
                  <a:lnTo>
                    <a:pt x="729" y="198"/>
                  </a:lnTo>
                  <a:lnTo>
                    <a:pt x="756" y="135"/>
                  </a:lnTo>
                  <a:lnTo>
                    <a:pt x="781" y="74"/>
                  </a:lnTo>
                  <a:lnTo>
                    <a:pt x="807" y="10"/>
                  </a:lnTo>
                  <a:lnTo>
                    <a:pt x="784" y="0"/>
                  </a:lnTo>
                  <a:lnTo>
                    <a:pt x="757" y="63"/>
                  </a:lnTo>
                  <a:lnTo>
                    <a:pt x="732" y="124"/>
                  </a:lnTo>
                  <a:lnTo>
                    <a:pt x="706" y="188"/>
                  </a:lnTo>
                  <a:lnTo>
                    <a:pt x="679" y="247"/>
                  </a:lnTo>
                  <a:lnTo>
                    <a:pt x="654" y="309"/>
                  </a:lnTo>
                  <a:lnTo>
                    <a:pt x="627" y="369"/>
                  </a:lnTo>
                  <a:lnTo>
                    <a:pt x="602" y="428"/>
                  </a:lnTo>
                  <a:lnTo>
                    <a:pt x="575" y="486"/>
                  </a:lnTo>
                  <a:lnTo>
                    <a:pt x="550" y="544"/>
                  </a:lnTo>
                  <a:lnTo>
                    <a:pt x="525" y="598"/>
                  </a:lnTo>
                  <a:lnTo>
                    <a:pt x="498" y="654"/>
                  </a:lnTo>
                  <a:lnTo>
                    <a:pt x="473" y="709"/>
                  </a:lnTo>
                  <a:lnTo>
                    <a:pt x="448" y="761"/>
                  </a:lnTo>
                  <a:lnTo>
                    <a:pt x="423" y="813"/>
                  </a:lnTo>
                  <a:lnTo>
                    <a:pt x="398" y="866"/>
                  </a:lnTo>
                  <a:lnTo>
                    <a:pt x="373" y="917"/>
                  </a:lnTo>
                  <a:lnTo>
                    <a:pt x="348" y="965"/>
                  </a:lnTo>
                  <a:lnTo>
                    <a:pt x="325" y="1012"/>
                  </a:lnTo>
                  <a:lnTo>
                    <a:pt x="299" y="1059"/>
                  </a:lnTo>
                  <a:lnTo>
                    <a:pt x="274" y="1105"/>
                  </a:lnTo>
                  <a:lnTo>
                    <a:pt x="251" y="1150"/>
                  </a:lnTo>
                  <a:lnTo>
                    <a:pt x="228" y="1191"/>
                  </a:lnTo>
                  <a:lnTo>
                    <a:pt x="204" y="1233"/>
                  </a:lnTo>
                  <a:lnTo>
                    <a:pt x="179" y="1273"/>
                  </a:lnTo>
                  <a:lnTo>
                    <a:pt x="156" y="1311"/>
                  </a:lnTo>
                  <a:lnTo>
                    <a:pt x="134" y="1349"/>
                  </a:lnTo>
                  <a:lnTo>
                    <a:pt x="112" y="1381"/>
                  </a:lnTo>
                  <a:lnTo>
                    <a:pt x="89" y="1414"/>
                  </a:lnTo>
                  <a:lnTo>
                    <a:pt x="67" y="1446"/>
                  </a:lnTo>
                  <a:lnTo>
                    <a:pt x="44" y="1477"/>
                  </a:lnTo>
                  <a:lnTo>
                    <a:pt x="22" y="1504"/>
                  </a:lnTo>
                  <a:lnTo>
                    <a:pt x="0" y="1531"/>
                  </a:lnTo>
                  <a:lnTo>
                    <a:pt x="20" y="15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05" name="Freeform 1620"/>
            <p:cNvSpPr>
              <a:spLocks/>
            </p:cNvSpPr>
            <p:nvPr/>
          </p:nvSpPr>
          <p:spPr bwMode="auto">
            <a:xfrm>
              <a:off x="2380" y="1870"/>
              <a:ext cx="66" cy="90"/>
            </a:xfrm>
            <a:custGeom>
              <a:avLst/>
              <a:gdLst>
                <a:gd name="T0" fmla="*/ 0 w 130"/>
                <a:gd name="T1" fmla="*/ 90 h 181"/>
                <a:gd name="T2" fmla="*/ 0 w 130"/>
                <a:gd name="T3" fmla="*/ 0 h 181"/>
                <a:gd name="T4" fmla="*/ 11 w 130"/>
                <a:gd name="T5" fmla="*/ 0 h 181"/>
                <a:gd name="T6" fmla="*/ 11 w 130"/>
                <a:gd name="T7" fmla="*/ 37 h 181"/>
                <a:gd name="T8" fmla="*/ 55 w 130"/>
                <a:gd name="T9" fmla="*/ 37 h 181"/>
                <a:gd name="T10" fmla="*/ 55 w 130"/>
                <a:gd name="T11" fmla="*/ 0 h 181"/>
                <a:gd name="T12" fmla="*/ 66 w 130"/>
                <a:gd name="T13" fmla="*/ 0 h 181"/>
                <a:gd name="T14" fmla="*/ 66 w 130"/>
                <a:gd name="T15" fmla="*/ 90 h 181"/>
                <a:gd name="T16" fmla="*/ 55 w 130"/>
                <a:gd name="T17" fmla="*/ 90 h 181"/>
                <a:gd name="T18" fmla="*/ 55 w 130"/>
                <a:gd name="T19" fmla="*/ 47 h 181"/>
                <a:gd name="T20" fmla="*/ 11 w 130"/>
                <a:gd name="T21" fmla="*/ 47 h 181"/>
                <a:gd name="T22" fmla="*/ 11 w 130"/>
                <a:gd name="T23" fmla="*/ 90 h 181"/>
                <a:gd name="T24" fmla="*/ 0 w 130"/>
                <a:gd name="T25" fmla="*/ 90 h 18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0" h="181">
                  <a:moveTo>
                    <a:pt x="0" y="181"/>
                  </a:moveTo>
                  <a:lnTo>
                    <a:pt x="0" y="0"/>
                  </a:lnTo>
                  <a:lnTo>
                    <a:pt x="21" y="0"/>
                  </a:lnTo>
                  <a:lnTo>
                    <a:pt x="21" y="74"/>
                  </a:lnTo>
                  <a:lnTo>
                    <a:pt x="108" y="74"/>
                  </a:lnTo>
                  <a:lnTo>
                    <a:pt x="108" y="0"/>
                  </a:lnTo>
                  <a:lnTo>
                    <a:pt x="130" y="0"/>
                  </a:lnTo>
                  <a:lnTo>
                    <a:pt x="130" y="181"/>
                  </a:lnTo>
                  <a:lnTo>
                    <a:pt x="108" y="181"/>
                  </a:lnTo>
                  <a:lnTo>
                    <a:pt x="108" y="94"/>
                  </a:lnTo>
                  <a:lnTo>
                    <a:pt x="21" y="94"/>
                  </a:lnTo>
                  <a:lnTo>
                    <a:pt x="21" y="181"/>
                  </a:lnTo>
                  <a:lnTo>
                    <a:pt x="0" y="1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06" name="Freeform 1621"/>
            <p:cNvSpPr>
              <a:spLocks noEditPoints="1"/>
            </p:cNvSpPr>
            <p:nvPr/>
          </p:nvSpPr>
          <p:spPr bwMode="auto">
            <a:xfrm>
              <a:off x="2460" y="1892"/>
              <a:ext cx="56" cy="68"/>
            </a:xfrm>
            <a:custGeom>
              <a:avLst/>
              <a:gdLst>
                <a:gd name="T0" fmla="*/ 56 w 112"/>
                <a:gd name="T1" fmla="*/ 49 h 136"/>
                <a:gd name="T2" fmla="*/ 52 w 112"/>
                <a:gd name="T3" fmla="*/ 57 h 136"/>
                <a:gd name="T4" fmla="*/ 46 w 112"/>
                <a:gd name="T5" fmla="*/ 63 h 136"/>
                <a:gd name="T6" fmla="*/ 39 w 112"/>
                <a:gd name="T7" fmla="*/ 67 h 136"/>
                <a:gd name="T8" fmla="*/ 29 w 112"/>
                <a:gd name="T9" fmla="*/ 68 h 136"/>
                <a:gd name="T10" fmla="*/ 17 w 112"/>
                <a:gd name="T11" fmla="*/ 66 h 136"/>
                <a:gd name="T12" fmla="*/ 8 w 112"/>
                <a:gd name="T13" fmla="*/ 61 h 136"/>
                <a:gd name="T14" fmla="*/ 2 w 112"/>
                <a:gd name="T15" fmla="*/ 50 h 136"/>
                <a:gd name="T16" fmla="*/ 0 w 112"/>
                <a:gd name="T17" fmla="*/ 36 h 136"/>
                <a:gd name="T18" fmla="*/ 2 w 112"/>
                <a:gd name="T19" fmla="*/ 21 h 136"/>
                <a:gd name="T20" fmla="*/ 8 w 112"/>
                <a:gd name="T21" fmla="*/ 10 h 136"/>
                <a:gd name="T22" fmla="*/ 17 w 112"/>
                <a:gd name="T23" fmla="*/ 3 h 136"/>
                <a:gd name="T24" fmla="*/ 28 w 112"/>
                <a:gd name="T25" fmla="*/ 0 h 136"/>
                <a:gd name="T26" fmla="*/ 40 w 112"/>
                <a:gd name="T27" fmla="*/ 3 h 136"/>
                <a:gd name="T28" fmla="*/ 48 w 112"/>
                <a:gd name="T29" fmla="*/ 10 h 136"/>
                <a:gd name="T30" fmla="*/ 54 w 112"/>
                <a:gd name="T31" fmla="*/ 21 h 136"/>
                <a:gd name="T32" fmla="*/ 56 w 112"/>
                <a:gd name="T33" fmla="*/ 35 h 136"/>
                <a:gd name="T34" fmla="*/ 56 w 112"/>
                <a:gd name="T35" fmla="*/ 36 h 136"/>
                <a:gd name="T36" fmla="*/ 56 w 112"/>
                <a:gd name="T37" fmla="*/ 38 h 136"/>
                <a:gd name="T38" fmla="*/ 11 w 112"/>
                <a:gd name="T39" fmla="*/ 42 h 136"/>
                <a:gd name="T40" fmla="*/ 13 w 112"/>
                <a:gd name="T41" fmla="*/ 50 h 136"/>
                <a:gd name="T42" fmla="*/ 18 w 112"/>
                <a:gd name="T43" fmla="*/ 55 h 136"/>
                <a:gd name="T44" fmla="*/ 26 w 112"/>
                <a:gd name="T45" fmla="*/ 58 h 136"/>
                <a:gd name="T46" fmla="*/ 31 w 112"/>
                <a:gd name="T47" fmla="*/ 58 h 136"/>
                <a:gd name="T48" fmla="*/ 36 w 112"/>
                <a:gd name="T49" fmla="*/ 57 h 136"/>
                <a:gd name="T50" fmla="*/ 41 w 112"/>
                <a:gd name="T51" fmla="*/ 54 h 136"/>
                <a:gd name="T52" fmla="*/ 44 w 112"/>
                <a:gd name="T53" fmla="*/ 50 h 136"/>
                <a:gd name="T54" fmla="*/ 46 w 112"/>
                <a:gd name="T55" fmla="*/ 47 h 136"/>
                <a:gd name="T56" fmla="*/ 46 w 112"/>
                <a:gd name="T57" fmla="*/ 26 h 136"/>
                <a:gd name="T58" fmla="*/ 45 w 112"/>
                <a:gd name="T59" fmla="*/ 21 h 136"/>
                <a:gd name="T60" fmla="*/ 42 w 112"/>
                <a:gd name="T61" fmla="*/ 17 h 136"/>
                <a:gd name="T62" fmla="*/ 36 w 112"/>
                <a:gd name="T63" fmla="*/ 13 h 136"/>
                <a:gd name="T64" fmla="*/ 28 w 112"/>
                <a:gd name="T65" fmla="*/ 12 h 136"/>
                <a:gd name="T66" fmla="*/ 21 w 112"/>
                <a:gd name="T67" fmla="*/ 13 h 136"/>
                <a:gd name="T68" fmla="*/ 16 w 112"/>
                <a:gd name="T69" fmla="*/ 16 h 136"/>
                <a:gd name="T70" fmla="*/ 12 w 112"/>
                <a:gd name="T71" fmla="*/ 21 h 136"/>
                <a:gd name="T72" fmla="*/ 11 w 112"/>
                <a:gd name="T73" fmla="*/ 26 h 1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12" h="136">
                  <a:moveTo>
                    <a:pt x="92" y="94"/>
                  </a:moveTo>
                  <a:lnTo>
                    <a:pt x="111" y="98"/>
                  </a:lnTo>
                  <a:lnTo>
                    <a:pt x="107" y="107"/>
                  </a:lnTo>
                  <a:lnTo>
                    <a:pt x="104" y="114"/>
                  </a:lnTo>
                  <a:lnTo>
                    <a:pt x="99" y="121"/>
                  </a:lnTo>
                  <a:lnTo>
                    <a:pt x="92" y="126"/>
                  </a:lnTo>
                  <a:lnTo>
                    <a:pt x="86" y="130"/>
                  </a:lnTo>
                  <a:lnTo>
                    <a:pt x="77" y="134"/>
                  </a:lnTo>
                  <a:lnTo>
                    <a:pt x="67" y="136"/>
                  </a:lnTo>
                  <a:lnTo>
                    <a:pt x="57" y="136"/>
                  </a:lnTo>
                  <a:lnTo>
                    <a:pt x="46" y="136"/>
                  </a:lnTo>
                  <a:lnTo>
                    <a:pt x="34" y="132"/>
                  </a:lnTo>
                  <a:lnTo>
                    <a:pt x="24" y="128"/>
                  </a:lnTo>
                  <a:lnTo>
                    <a:pt x="16" y="121"/>
                  </a:lnTo>
                  <a:lnTo>
                    <a:pt x="9" y="110"/>
                  </a:lnTo>
                  <a:lnTo>
                    <a:pt x="4" y="99"/>
                  </a:lnTo>
                  <a:lnTo>
                    <a:pt x="2" y="85"/>
                  </a:lnTo>
                  <a:lnTo>
                    <a:pt x="0" y="72"/>
                  </a:lnTo>
                  <a:lnTo>
                    <a:pt x="2" y="56"/>
                  </a:lnTo>
                  <a:lnTo>
                    <a:pt x="4" y="41"/>
                  </a:lnTo>
                  <a:lnTo>
                    <a:pt x="9" y="29"/>
                  </a:lnTo>
                  <a:lnTo>
                    <a:pt x="16" y="20"/>
                  </a:lnTo>
                  <a:lnTo>
                    <a:pt x="24" y="11"/>
                  </a:lnTo>
                  <a:lnTo>
                    <a:pt x="34" y="5"/>
                  </a:lnTo>
                  <a:lnTo>
                    <a:pt x="44" y="2"/>
                  </a:lnTo>
                  <a:lnTo>
                    <a:pt x="56" y="0"/>
                  </a:lnTo>
                  <a:lnTo>
                    <a:pt x="67" y="2"/>
                  </a:lnTo>
                  <a:lnTo>
                    <a:pt x="79" y="5"/>
                  </a:lnTo>
                  <a:lnTo>
                    <a:pt x="87" y="11"/>
                  </a:lnTo>
                  <a:lnTo>
                    <a:pt x="96" y="20"/>
                  </a:lnTo>
                  <a:lnTo>
                    <a:pt x="102" y="29"/>
                  </a:lnTo>
                  <a:lnTo>
                    <a:pt x="107" y="41"/>
                  </a:lnTo>
                  <a:lnTo>
                    <a:pt x="111" y="54"/>
                  </a:lnTo>
                  <a:lnTo>
                    <a:pt x="112" y="70"/>
                  </a:lnTo>
                  <a:lnTo>
                    <a:pt x="112" y="72"/>
                  </a:lnTo>
                  <a:lnTo>
                    <a:pt x="111" y="74"/>
                  </a:lnTo>
                  <a:lnTo>
                    <a:pt x="111" y="76"/>
                  </a:lnTo>
                  <a:lnTo>
                    <a:pt x="21" y="76"/>
                  </a:lnTo>
                  <a:lnTo>
                    <a:pt x="21" y="83"/>
                  </a:lnTo>
                  <a:lnTo>
                    <a:pt x="24" y="92"/>
                  </a:lnTo>
                  <a:lnTo>
                    <a:pt x="26" y="99"/>
                  </a:lnTo>
                  <a:lnTo>
                    <a:pt x="31" y="105"/>
                  </a:lnTo>
                  <a:lnTo>
                    <a:pt x="36" y="110"/>
                  </a:lnTo>
                  <a:lnTo>
                    <a:pt x="42" y="112"/>
                  </a:lnTo>
                  <a:lnTo>
                    <a:pt x="51" y="116"/>
                  </a:lnTo>
                  <a:lnTo>
                    <a:pt x="57" y="116"/>
                  </a:lnTo>
                  <a:lnTo>
                    <a:pt x="62" y="116"/>
                  </a:lnTo>
                  <a:lnTo>
                    <a:pt x="67" y="114"/>
                  </a:lnTo>
                  <a:lnTo>
                    <a:pt x="72" y="114"/>
                  </a:lnTo>
                  <a:lnTo>
                    <a:pt x="77" y="112"/>
                  </a:lnTo>
                  <a:lnTo>
                    <a:pt x="81" y="108"/>
                  </a:lnTo>
                  <a:lnTo>
                    <a:pt x="84" y="105"/>
                  </a:lnTo>
                  <a:lnTo>
                    <a:pt x="87" y="99"/>
                  </a:lnTo>
                  <a:lnTo>
                    <a:pt x="91" y="94"/>
                  </a:lnTo>
                  <a:lnTo>
                    <a:pt x="92" y="94"/>
                  </a:lnTo>
                  <a:close/>
                  <a:moveTo>
                    <a:pt x="21" y="52"/>
                  </a:moveTo>
                  <a:lnTo>
                    <a:pt x="92" y="52"/>
                  </a:lnTo>
                  <a:lnTo>
                    <a:pt x="92" y="47"/>
                  </a:lnTo>
                  <a:lnTo>
                    <a:pt x="89" y="41"/>
                  </a:lnTo>
                  <a:lnTo>
                    <a:pt x="87" y="38"/>
                  </a:lnTo>
                  <a:lnTo>
                    <a:pt x="84" y="34"/>
                  </a:lnTo>
                  <a:lnTo>
                    <a:pt x="79" y="29"/>
                  </a:lnTo>
                  <a:lnTo>
                    <a:pt x="71" y="25"/>
                  </a:lnTo>
                  <a:lnTo>
                    <a:pt x="64" y="23"/>
                  </a:lnTo>
                  <a:lnTo>
                    <a:pt x="56" y="23"/>
                  </a:lnTo>
                  <a:lnTo>
                    <a:pt x="49" y="23"/>
                  </a:lnTo>
                  <a:lnTo>
                    <a:pt x="42" y="25"/>
                  </a:lnTo>
                  <a:lnTo>
                    <a:pt x="36" y="29"/>
                  </a:lnTo>
                  <a:lnTo>
                    <a:pt x="31" y="32"/>
                  </a:lnTo>
                  <a:lnTo>
                    <a:pt x="26" y="36"/>
                  </a:lnTo>
                  <a:lnTo>
                    <a:pt x="24" y="41"/>
                  </a:lnTo>
                  <a:lnTo>
                    <a:pt x="21" y="47"/>
                  </a:lnTo>
                  <a:lnTo>
                    <a:pt x="21"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07" name="Freeform 1622"/>
            <p:cNvSpPr>
              <a:spLocks noEditPoints="1"/>
            </p:cNvSpPr>
            <p:nvPr/>
          </p:nvSpPr>
          <p:spPr bwMode="auto">
            <a:xfrm>
              <a:off x="2525" y="1892"/>
              <a:ext cx="54" cy="68"/>
            </a:xfrm>
            <a:custGeom>
              <a:avLst/>
              <a:gdLst>
                <a:gd name="T0" fmla="*/ 36 w 108"/>
                <a:gd name="T1" fmla="*/ 64 h 136"/>
                <a:gd name="T2" fmla="*/ 28 w 108"/>
                <a:gd name="T3" fmla="*/ 68 h 136"/>
                <a:gd name="T4" fmla="*/ 19 w 108"/>
                <a:gd name="T5" fmla="*/ 68 h 136"/>
                <a:gd name="T6" fmla="*/ 8 w 108"/>
                <a:gd name="T7" fmla="*/ 66 h 136"/>
                <a:gd name="T8" fmla="*/ 2 w 108"/>
                <a:gd name="T9" fmla="*/ 58 h 136"/>
                <a:gd name="T10" fmla="*/ 0 w 108"/>
                <a:gd name="T11" fmla="*/ 48 h 136"/>
                <a:gd name="T12" fmla="*/ 2 w 108"/>
                <a:gd name="T13" fmla="*/ 43 h 136"/>
                <a:gd name="T14" fmla="*/ 5 w 108"/>
                <a:gd name="T15" fmla="*/ 37 h 136"/>
                <a:gd name="T16" fmla="*/ 10 w 108"/>
                <a:gd name="T17" fmla="*/ 34 h 136"/>
                <a:gd name="T18" fmla="*/ 15 w 108"/>
                <a:gd name="T19" fmla="*/ 32 h 136"/>
                <a:gd name="T20" fmla="*/ 23 w 108"/>
                <a:gd name="T21" fmla="*/ 30 h 136"/>
                <a:gd name="T22" fmla="*/ 36 w 108"/>
                <a:gd name="T23" fmla="*/ 27 h 136"/>
                <a:gd name="T24" fmla="*/ 40 w 108"/>
                <a:gd name="T25" fmla="*/ 25 h 136"/>
                <a:gd name="T26" fmla="*/ 40 w 108"/>
                <a:gd name="T27" fmla="*/ 22 h 136"/>
                <a:gd name="T28" fmla="*/ 37 w 108"/>
                <a:gd name="T29" fmla="*/ 16 h 136"/>
                <a:gd name="T30" fmla="*/ 29 w 108"/>
                <a:gd name="T31" fmla="*/ 12 h 136"/>
                <a:gd name="T32" fmla="*/ 20 w 108"/>
                <a:gd name="T33" fmla="*/ 13 h 136"/>
                <a:gd name="T34" fmla="*/ 14 w 108"/>
                <a:gd name="T35" fmla="*/ 16 h 136"/>
                <a:gd name="T36" fmla="*/ 12 w 108"/>
                <a:gd name="T37" fmla="*/ 23 h 136"/>
                <a:gd name="T38" fmla="*/ 3 w 108"/>
                <a:gd name="T39" fmla="*/ 16 h 136"/>
                <a:gd name="T40" fmla="*/ 7 w 108"/>
                <a:gd name="T41" fmla="*/ 8 h 136"/>
                <a:gd name="T42" fmla="*/ 14 w 108"/>
                <a:gd name="T43" fmla="*/ 4 h 136"/>
                <a:gd name="T44" fmla="*/ 24 w 108"/>
                <a:gd name="T45" fmla="*/ 0 h 136"/>
                <a:gd name="T46" fmla="*/ 34 w 108"/>
                <a:gd name="T47" fmla="*/ 1 h 136"/>
                <a:gd name="T48" fmla="*/ 43 w 108"/>
                <a:gd name="T49" fmla="*/ 3 h 136"/>
                <a:gd name="T50" fmla="*/ 47 w 108"/>
                <a:gd name="T51" fmla="*/ 7 h 136"/>
                <a:gd name="T52" fmla="*/ 50 w 108"/>
                <a:gd name="T53" fmla="*/ 15 h 136"/>
                <a:gd name="T54" fmla="*/ 51 w 108"/>
                <a:gd name="T55" fmla="*/ 20 h 136"/>
                <a:gd name="T56" fmla="*/ 51 w 108"/>
                <a:gd name="T57" fmla="*/ 40 h 136"/>
                <a:gd name="T58" fmla="*/ 51 w 108"/>
                <a:gd name="T59" fmla="*/ 56 h 136"/>
                <a:gd name="T60" fmla="*/ 52 w 108"/>
                <a:gd name="T61" fmla="*/ 64 h 136"/>
                <a:gd name="T62" fmla="*/ 44 w 108"/>
                <a:gd name="T63" fmla="*/ 68 h 136"/>
                <a:gd name="T64" fmla="*/ 41 w 108"/>
                <a:gd name="T65" fmla="*/ 63 h 136"/>
                <a:gd name="T66" fmla="*/ 37 w 108"/>
                <a:gd name="T67" fmla="*/ 38 h 136"/>
                <a:gd name="T68" fmla="*/ 24 w 108"/>
                <a:gd name="T69" fmla="*/ 41 h 136"/>
                <a:gd name="T70" fmla="*/ 17 w 108"/>
                <a:gd name="T71" fmla="*/ 43 h 136"/>
                <a:gd name="T72" fmla="*/ 13 w 108"/>
                <a:gd name="T73" fmla="*/ 44 h 136"/>
                <a:gd name="T74" fmla="*/ 11 w 108"/>
                <a:gd name="T75" fmla="*/ 46 h 136"/>
                <a:gd name="T76" fmla="*/ 10 w 108"/>
                <a:gd name="T77" fmla="*/ 49 h 136"/>
                <a:gd name="T78" fmla="*/ 12 w 108"/>
                <a:gd name="T79" fmla="*/ 54 h 136"/>
                <a:gd name="T80" fmla="*/ 17 w 108"/>
                <a:gd name="T81" fmla="*/ 57 h 136"/>
                <a:gd name="T82" fmla="*/ 24 w 108"/>
                <a:gd name="T83" fmla="*/ 58 h 136"/>
                <a:gd name="T84" fmla="*/ 31 w 108"/>
                <a:gd name="T85" fmla="*/ 56 h 136"/>
                <a:gd name="T86" fmla="*/ 37 w 108"/>
                <a:gd name="T87" fmla="*/ 51 h 136"/>
                <a:gd name="T88" fmla="*/ 39 w 108"/>
                <a:gd name="T89" fmla="*/ 45 h 136"/>
                <a:gd name="T90" fmla="*/ 40 w 108"/>
                <a:gd name="T91" fmla="*/ 37 h 1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08" h="136">
                  <a:moveTo>
                    <a:pt x="82" y="119"/>
                  </a:moveTo>
                  <a:lnTo>
                    <a:pt x="77" y="125"/>
                  </a:lnTo>
                  <a:lnTo>
                    <a:pt x="72" y="128"/>
                  </a:lnTo>
                  <a:lnTo>
                    <a:pt x="65" y="132"/>
                  </a:lnTo>
                  <a:lnTo>
                    <a:pt x="60" y="134"/>
                  </a:lnTo>
                  <a:lnTo>
                    <a:pt x="55" y="136"/>
                  </a:lnTo>
                  <a:lnTo>
                    <a:pt x="50" y="136"/>
                  </a:lnTo>
                  <a:lnTo>
                    <a:pt x="43" y="136"/>
                  </a:lnTo>
                  <a:lnTo>
                    <a:pt x="38" y="136"/>
                  </a:lnTo>
                  <a:lnTo>
                    <a:pt x="30" y="136"/>
                  </a:lnTo>
                  <a:lnTo>
                    <a:pt x="22" y="134"/>
                  </a:lnTo>
                  <a:lnTo>
                    <a:pt x="15" y="132"/>
                  </a:lnTo>
                  <a:lnTo>
                    <a:pt x="10" y="128"/>
                  </a:lnTo>
                  <a:lnTo>
                    <a:pt x="5" y="123"/>
                  </a:lnTo>
                  <a:lnTo>
                    <a:pt x="3" y="116"/>
                  </a:lnTo>
                  <a:lnTo>
                    <a:pt x="0" y="108"/>
                  </a:lnTo>
                  <a:lnTo>
                    <a:pt x="0" y="101"/>
                  </a:lnTo>
                  <a:lnTo>
                    <a:pt x="0" y="96"/>
                  </a:lnTo>
                  <a:lnTo>
                    <a:pt x="2" y="90"/>
                  </a:lnTo>
                  <a:lnTo>
                    <a:pt x="2" y="87"/>
                  </a:lnTo>
                  <a:lnTo>
                    <a:pt x="3" y="85"/>
                  </a:lnTo>
                  <a:lnTo>
                    <a:pt x="5" y="81"/>
                  </a:lnTo>
                  <a:lnTo>
                    <a:pt x="8" y="78"/>
                  </a:lnTo>
                  <a:lnTo>
                    <a:pt x="10" y="74"/>
                  </a:lnTo>
                  <a:lnTo>
                    <a:pt x="13" y="72"/>
                  </a:lnTo>
                  <a:lnTo>
                    <a:pt x="17" y="70"/>
                  </a:lnTo>
                  <a:lnTo>
                    <a:pt x="20" y="67"/>
                  </a:lnTo>
                  <a:lnTo>
                    <a:pt x="23" y="65"/>
                  </a:lnTo>
                  <a:lnTo>
                    <a:pt x="27" y="63"/>
                  </a:lnTo>
                  <a:lnTo>
                    <a:pt x="30" y="63"/>
                  </a:lnTo>
                  <a:lnTo>
                    <a:pt x="35" y="61"/>
                  </a:lnTo>
                  <a:lnTo>
                    <a:pt x="40" y="60"/>
                  </a:lnTo>
                  <a:lnTo>
                    <a:pt x="45" y="60"/>
                  </a:lnTo>
                  <a:lnTo>
                    <a:pt x="55" y="60"/>
                  </a:lnTo>
                  <a:lnTo>
                    <a:pt x="65" y="58"/>
                  </a:lnTo>
                  <a:lnTo>
                    <a:pt x="72" y="54"/>
                  </a:lnTo>
                  <a:lnTo>
                    <a:pt x="78" y="52"/>
                  </a:lnTo>
                  <a:lnTo>
                    <a:pt x="78" y="51"/>
                  </a:lnTo>
                  <a:lnTo>
                    <a:pt x="80" y="49"/>
                  </a:lnTo>
                  <a:lnTo>
                    <a:pt x="80" y="43"/>
                  </a:lnTo>
                  <a:lnTo>
                    <a:pt x="78" y="38"/>
                  </a:lnTo>
                  <a:lnTo>
                    <a:pt x="75" y="34"/>
                  </a:lnTo>
                  <a:lnTo>
                    <a:pt x="73" y="31"/>
                  </a:lnTo>
                  <a:lnTo>
                    <a:pt x="70" y="29"/>
                  </a:lnTo>
                  <a:lnTo>
                    <a:pt x="65" y="25"/>
                  </a:lnTo>
                  <a:lnTo>
                    <a:pt x="58" y="23"/>
                  </a:lnTo>
                  <a:lnTo>
                    <a:pt x="52" y="23"/>
                  </a:lnTo>
                  <a:lnTo>
                    <a:pt x="45" y="23"/>
                  </a:lnTo>
                  <a:lnTo>
                    <a:pt x="40" y="25"/>
                  </a:lnTo>
                  <a:lnTo>
                    <a:pt x="35" y="27"/>
                  </a:lnTo>
                  <a:lnTo>
                    <a:pt x="32" y="29"/>
                  </a:lnTo>
                  <a:lnTo>
                    <a:pt x="28" y="32"/>
                  </a:lnTo>
                  <a:lnTo>
                    <a:pt x="27" y="36"/>
                  </a:lnTo>
                  <a:lnTo>
                    <a:pt x="25" y="40"/>
                  </a:lnTo>
                  <a:lnTo>
                    <a:pt x="23" y="45"/>
                  </a:lnTo>
                  <a:lnTo>
                    <a:pt x="3" y="41"/>
                  </a:lnTo>
                  <a:lnTo>
                    <a:pt x="3" y="36"/>
                  </a:lnTo>
                  <a:lnTo>
                    <a:pt x="5" y="31"/>
                  </a:lnTo>
                  <a:lnTo>
                    <a:pt x="8" y="25"/>
                  </a:lnTo>
                  <a:lnTo>
                    <a:pt x="10" y="22"/>
                  </a:lnTo>
                  <a:lnTo>
                    <a:pt x="13" y="16"/>
                  </a:lnTo>
                  <a:lnTo>
                    <a:pt x="18" y="13"/>
                  </a:lnTo>
                  <a:lnTo>
                    <a:pt x="23" y="11"/>
                  </a:lnTo>
                  <a:lnTo>
                    <a:pt x="28" y="7"/>
                  </a:lnTo>
                  <a:lnTo>
                    <a:pt x="33" y="5"/>
                  </a:lnTo>
                  <a:lnTo>
                    <a:pt x="40" y="2"/>
                  </a:lnTo>
                  <a:lnTo>
                    <a:pt x="48" y="0"/>
                  </a:lnTo>
                  <a:lnTo>
                    <a:pt x="55" y="0"/>
                  </a:lnTo>
                  <a:lnTo>
                    <a:pt x="62" y="0"/>
                  </a:lnTo>
                  <a:lnTo>
                    <a:pt x="68" y="2"/>
                  </a:lnTo>
                  <a:lnTo>
                    <a:pt x="75" y="3"/>
                  </a:lnTo>
                  <a:lnTo>
                    <a:pt x="80" y="3"/>
                  </a:lnTo>
                  <a:lnTo>
                    <a:pt x="85" y="5"/>
                  </a:lnTo>
                  <a:lnTo>
                    <a:pt x="88" y="9"/>
                  </a:lnTo>
                  <a:lnTo>
                    <a:pt x="92" y="11"/>
                  </a:lnTo>
                  <a:lnTo>
                    <a:pt x="93" y="14"/>
                  </a:lnTo>
                  <a:lnTo>
                    <a:pt x="95" y="18"/>
                  </a:lnTo>
                  <a:lnTo>
                    <a:pt x="98" y="23"/>
                  </a:lnTo>
                  <a:lnTo>
                    <a:pt x="100" y="29"/>
                  </a:lnTo>
                  <a:lnTo>
                    <a:pt x="100" y="32"/>
                  </a:lnTo>
                  <a:lnTo>
                    <a:pt x="100" y="36"/>
                  </a:lnTo>
                  <a:lnTo>
                    <a:pt x="102" y="40"/>
                  </a:lnTo>
                  <a:lnTo>
                    <a:pt x="102" y="45"/>
                  </a:lnTo>
                  <a:lnTo>
                    <a:pt x="102" y="52"/>
                  </a:lnTo>
                  <a:lnTo>
                    <a:pt x="102" y="79"/>
                  </a:lnTo>
                  <a:lnTo>
                    <a:pt x="102" y="92"/>
                  </a:lnTo>
                  <a:lnTo>
                    <a:pt x="102" y="103"/>
                  </a:lnTo>
                  <a:lnTo>
                    <a:pt x="102" y="112"/>
                  </a:lnTo>
                  <a:lnTo>
                    <a:pt x="102" y="117"/>
                  </a:lnTo>
                  <a:lnTo>
                    <a:pt x="102" y="123"/>
                  </a:lnTo>
                  <a:lnTo>
                    <a:pt x="103" y="128"/>
                  </a:lnTo>
                  <a:lnTo>
                    <a:pt x="107" y="132"/>
                  </a:lnTo>
                  <a:lnTo>
                    <a:pt x="108" y="136"/>
                  </a:lnTo>
                  <a:lnTo>
                    <a:pt x="88" y="136"/>
                  </a:lnTo>
                  <a:lnTo>
                    <a:pt x="87" y="132"/>
                  </a:lnTo>
                  <a:lnTo>
                    <a:pt x="83" y="128"/>
                  </a:lnTo>
                  <a:lnTo>
                    <a:pt x="82" y="125"/>
                  </a:lnTo>
                  <a:lnTo>
                    <a:pt x="82" y="119"/>
                  </a:lnTo>
                  <a:close/>
                  <a:moveTo>
                    <a:pt x="80" y="74"/>
                  </a:moveTo>
                  <a:lnTo>
                    <a:pt x="73" y="76"/>
                  </a:lnTo>
                  <a:lnTo>
                    <a:pt x="67" y="79"/>
                  </a:lnTo>
                  <a:lnTo>
                    <a:pt x="57" y="81"/>
                  </a:lnTo>
                  <a:lnTo>
                    <a:pt x="47" y="81"/>
                  </a:lnTo>
                  <a:lnTo>
                    <a:pt x="42" y="81"/>
                  </a:lnTo>
                  <a:lnTo>
                    <a:pt x="37" y="83"/>
                  </a:lnTo>
                  <a:lnTo>
                    <a:pt x="33" y="85"/>
                  </a:lnTo>
                  <a:lnTo>
                    <a:pt x="30" y="85"/>
                  </a:lnTo>
                  <a:lnTo>
                    <a:pt x="28" y="85"/>
                  </a:lnTo>
                  <a:lnTo>
                    <a:pt x="25" y="87"/>
                  </a:lnTo>
                  <a:lnTo>
                    <a:pt x="23" y="88"/>
                  </a:lnTo>
                  <a:lnTo>
                    <a:pt x="23" y="90"/>
                  </a:lnTo>
                  <a:lnTo>
                    <a:pt x="22" y="92"/>
                  </a:lnTo>
                  <a:lnTo>
                    <a:pt x="22" y="96"/>
                  </a:lnTo>
                  <a:lnTo>
                    <a:pt x="20" y="98"/>
                  </a:lnTo>
                  <a:lnTo>
                    <a:pt x="20" y="101"/>
                  </a:lnTo>
                  <a:lnTo>
                    <a:pt x="22" y="105"/>
                  </a:lnTo>
                  <a:lnTo>
                    <a:pt x="23" y="107"/>
                  </a:lnTo>
                  <a:lnTo>
                    <a:pt x="25" y="108"/>
                  </a:lnTo>
                  <a:lnTo>
                    <a:pt x="28" y="112"/>
                  </a:lnTo>
                  <a:lnTo>
                    <a:pt x="33" y="114"/>
                  </a:lnTo>
                  <a:lnTo>
                    <a:pt x="38" y="116"/>
                  </a:lnTo>
                  <a:lnTo>
                    <a:pt x="43" y="116"/>
                  </a:lnTo>
                  <a:lnTo>
                    <a:pt x="48" y="116"/>
                  </a:lnTo>
                  <a:lnTo>
                    <a:pt x="53" y="114"/>
                  </a:lnTo>
                  <a:lnTo>
                    <a:pt x="58" y="114"/>
                  </a:lnTo>
                  <a:lnTo>
                    <a:pt x="62" y="112"/>
                  </a:lnTo>
                  <a:lnTo>
                    <a:pt x="67" y="108"/>
                  </a:lnTo>
                  <a:lnTo>
                    <a:pt x="70" y="105"/>
                  </a:lnTo>
                  <a:lnTo>
                    <a:pt x="73" y="101"/>
                  </a:lnTo>
                  <a:lnTo>
                    <a:pt x="77" y="98"/>
                  </a:lnTo>
                  <a:lnTo>
                    <a:pt x="77" y="94"/>
                  </a:lnTo>
                  <a:lnTo>
                    <a:pt x="78" y="90"/>
                  </a:lnTo>
                  <a:lnTo>
                    <a:pt x="78" y="85"/>
                  </a:lnTo>
                  <a:lnTo>
                    <a:pt x="78" y="81"/>
                  </a:lnTo>
                  <a:lnTo>
                    <a:pt x="80"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08" name="Freeform 1623"/>
            <p:cNvSpPr>
              <a:spLocks/>
            </p:cNvSpPr>
            <p:nvPr/>
          </p:nvSpPr>
          <p:spPr bwMode="auto">
            <a:xfrm>
              <a:off x="2587" y="1872"/>
              <a:ext cx="29" cy="88"/>
            </a:xfrm>
            <a:custGeom>
              <a:avLst/>
              <a:gdLst>
                <a:gd name="T0" fmla="*/ 28 w 58"/>
                <a:gd name="T1" fmla="*/ 78 h 178"/>
                <a:gd name="T2" fmla="*/ 29 w 58"/>
                <a:gd name="T3" fmla="*/ 88 h 178"/>
                <a:gd name="T4" fmla="*/ 27 w 58"/>
                <a:gd name="T5" fmla="*/ 88 h 178"/>
                <a:gd name="T6" fmla="*/ 24 w 58"/>
                <a:gd name="T7" fmla="*/ 88 h 178"/>
                <a:gd name="T8" fmla="*/ 23 w 58"/>
                <a:gd name="T9" fmla="*/ 88 h 178"/>
                <a:gd name="T10" fmla="*/ 21 w 58"/>
                <a:gd name="T11" fmla="*/ 88 h 178"/>
                <a:gd name="T12" fmla="*/ 18 w 58"/>
                <a:gd name="T13" fmla="*/ 88 h 178"/>
                <a:gd name="T14" fmla="*/ 16 w 58"/>
                <a:gd name="T15" fmla="*/ 88 h 178"/>
                <a:gd name="T16" fmla="*/ 14 w 58"/>
                <a:gd name="T17" fmla="*/ 88 h 178"/>
                <a:gd name="T18" fmla="*/ 13 w 58"/>
                <a:gd name="T19" fmla="*/ 87 h 178"/>
                <a:gd name="T20" fmla="*/ 11 w 58"/>
                <a:gd name="T21" fmla="*/ 86 h 178"/>
                <a:gd name="T22" fmla="*/ 10 w 58"/>
                <a:gd name="T23" fmla="*/ 85 h 178"/>
                <a:gd name="T24" fmla="*/ 9 w 58"/>
                <a:gd name="T25" fmla="*/ 83 h 178"/>
                <a:gd name="T26" fmla="*/ 8 w 58"/>
                <a:gd name="T27" fmla="*/ 83 h 178"/>
                <a:gd name="T28" fmla="*/ 8 w 58"/>
                <a:gd name="T29" fmla="*/ 81 h 178"/>
                <a:gd name="T30" fmla="*/ 8 w 58"/>
                <a:gd name="T31" fmla="*/ 78 h 178"/>
                <a:gd name="T32" fmla="*/ 8 w 58"/>
                <a:gd name="T33" fmla="*/ 74 h 178"/>
                <a:gd name="T34" fmla="*/ 8 w 58"/>
                <a:gd name="T35" fmla="*/ 69 h 178"/>
                <a:gd name="T36" fmla="*/ 8 w 58"/>
                <a:gd name="T37" fmla="*/ 33 h 178"/>
                <a:gd name="T38" fmla="*/ 0 w 58"/>
                <a:gd name="T39" fmla="*/ 33 h 178"/>
                <a:gd name="T40" fmla="*/ 0 w 58"/>
                <a:gd name="T41" fmla="*/ 22 h 178"/>
                <a:gd name="T42" fmla="*/ 8 w 58"/>
                <a:gd name="T43" fmla="*/ 22 h 178"/>
                <a:gd name="T44" fmla="*/ 8 w 58"/>
                <a:gd name="T45" fmla="*/ 7 h 178"/>
                <a:gd name="T46" fmla="*/ 18 w 58"/>
                <a:gd name="T47" fmla="*/ 0 h 178"/>
                <a:gd name="T48" fmla="*/ 18 w 58"/>
                <a:gd name="T49" fmla="*/ 22 h 178"/>
                <a:gd name="T50" fmla="*/ 28 w 58"/>
                <a:gd name="T51" fmla="*/ 22 h 178"/>
                <a:gd name="T52" fmla="*/ 28 w 58"/>
                <a:gd name="T53" fmla="*/ 33 h 178"/>
                <a:gd name="T54" fmla="*/ 18 w 58"/>
                <a:gd name="T55" fmla="*/ 33 h 178"/>
                <a:gd name="T56" fmla="*/ 18 w 58"/>
                <a:gd name="T57" fmla="*/ 69 h 178"/>
                <a:gd name="T58" fmla="*/ 18 w 58"/>
                <a:gd name="T59" fmla="*/ 72 h 178"/>
                <a:gd name="T60" fmla="*/ 18 w 58"/>
                <a:gd name="T61" fmla="*/ 73 h 178"/>
                <a:gd name="T62" fmla="*/ 18 w 58"/>
                <a:gd name="T63" fmla="*/ 74 h 178"/>
                <a:gd name="T64" fmla="*/ 18 w 58"/>
                <a:gd name="T65" fmla="*/ 74 h 178"/>
                <a:gd name="T66" fmla="*/ 18 w 58"/>
                <a:gd name="T67" fmla="*/ 75 h 178"/>
                <a:gd name="T68" fmla="*/ 18 w 58"/>
                <a:gd name="T69" fmla="*/ 76 h 178"/>
                <a:gd name="T70" fmla="*/ 19 w 58"/>
                <a:gd name="T71" fmla="*/ 77 h 178"/>
                <a:gd name="T72" fmla="*/ 19 w 58"/>
                <a:gd name="T73" fmla="*/ 77 h 178"/>
                <a:gd name="T74" fmla="*/ 20 w 58"/>
                <a:gd name="T75" fmla="*/ 77 h 178"/>
                <a:gd name="T76" fmla="*/ 21 w 58"/>
                <a:gd name="T77" fmla="*/ 77 h 178"/>
                <a:gd name="T78" fmla="*/ 22 w 58"/>
                <a:gd name="T79" fmla="*/ 78 h 178"/>
                <a:gd name="T80" fmla="*/ 23 w 58"/>
                <a:gd name="T81" fmla="*/ 78 h 178"/>
                <a:gd name="T82" fmla="*/ 23 w 58"/>
                <a:gd name="T83" fmla="*/ 78 h 178"/>
                <a:gd name="T84" fmla="*/ 25 w 58"/>
                <a:gd name="T85" fmla="*/ 78 h 178"/>
                <a:gd name="T86" fmla="*/ 26 w 58"/>
                <a:gd name="T87" fmla="*/ 79 h 178"/>
                <a:gd name="T88" fmla="*/ 28 w 58"/>
                <a:gd name="T89" fmla="*/ 79 h 178"/>
                <a:gd name="T90" fmla="*/ 28 w 58"/>
                <a:gd name="T91" fmla="*/ 78 h 17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8" h="178">
                  <a:moveTo>
                    <a:pt x="55" y="158"/>
                  </a:moveTo>
                  <a:lnTo>
                    <a:pt x="58" y="178"/>
                  </a:lnTo>
                  <a:lnTo>
                    <a:pt x="53" y="178"/>
                  </a:lnTo>
                  <a:lnTo>
                    <a:pt x="48" y="178"/>
                  </a:lnTo>
                  <a:lnTo>
                    <a:pt x="45" y="178"/>
                  </a:lnTo>
                  <a:lnTo>
                    <a:pt x="41" y="178"/>
                  </a:lnTo>
                  <a:lnTo>
                    <a:pt x="36" y="178"/>
                  </a:lnTo>
                  <a:lnTo>
                    <a:pt x="31" y="178"/>
                  </a:lnTo>
                  <a:lnTo>
                    <a:pt x="28" y="178"/>
                  </a:lnTo>
                  <a:lnTo>
                    <a:pt x="25" y="176"/>
                  </a:lnTo>
                  <a:lnTo>
                    <a:pt x="21" y="174"/>
                  </a:lnTo>
                  <a:lnTo>
                    <a:pt x="20" y="172"/>
                  </a:lnTo>
                  <a:lnTo>
                    <a:pt x="18" y="168"/>
                  </a:lnTo>
                  <a:lnTo>
                    <a:pt x="16" y="167"/>
                  </a:lnTo>
                  <a:lnTo>
                    <a:pt x="16" y="163"/>
                  </a:lnTo>
                  <a:lnTo>
                    <a:pt x="16" y="158"/>
                  </a:lnTo>
                  <a:lnTo>
                    <a:pt x="15" y="149"/>
                  </a:lnTo>
                  <a:lnTo>
                    <a:pt x="15" y="140"/>
                  </a:lnTo>
                  <a:lnTo>
                    <a:pt x="15" y="67"/>
                  </a:lnTo>
                  <a:lnTo>
                    <a:pt x="0" y="67"/>
                  </a:lnTo>
                  <a:lnTo>
                    <a:pt x="0" y="45"/>
                  </a:lnTo>
                  <a:lnTo>
                    <a:pt x="15" y="45"/>
                  </a:lnTo>
                  <a:lnTo>
                    <a:pt x="15" y="15"/>
                  </a:lnTo>
                  <a:lnTo>
                    <a:pt x="35" y="0"/>
                  </a:lnTo>
                  <a:lnTo>
                    <a:pt x="35" y="45"/>
                  </a:lnTo>
                  <a:lnTo>
                    <a:pt x="55" y="45"/>
                  </a:lnTo>
                  <a:lnTo>
                    <a:pt x="55" y="67"/>
                  </a:lnTo>
                  <a:lnTo>
                    <a:pt x="35" y="67"/>
                  </a:lnTo>
                  <a:lnTo>
                    <a:pt x="35" y="140"/>
                  </a:lnTo>
                  <a:lnTo>
                    <a:pt x="35" y="145"/>
                  </a:lnTo>
                  <a:lnTo>
                    <a:pt x="35" y="147"/>
                  </a:lnTo>
                  <a:lnTo>
                    <a:pt x="35" y="150"/>
                  </a:lnTo>
                  <a:lnTo>
                    <a:pt x="35" y="152"/>
                  </a:lnTo>
                  <a:lnTo>
                    <a:pt x="36" y="154"/>
                  </a:lnTo>
                  <a:lnTo>
                    <a:pt x="38" y="156"/>
                  </a:lnTo>
                  <a:lnTo>
                    <a:pt x="40" y="156"/>
                  </a:lnTo>
                  <a:lnTo>
                    <a:pt x="41" y="156"/>
                  </a:lnTo>
                  <a:lnTo>
                    <a:pt x="43" y="158"/>
                  </a:lnTo>
                  <a:lnTo>
                    <a:pt x="45" y="158"/>
                  </a:lnTo>
                  <a:lnTo>
                    <a:pt x="46" y="158"/>
                  </a:lnTo>
                  <a:lnTo>
                    <a:pt x="50" y="158"/>
                  </a:lnTo>
                  <a:lnTo>
                    <a:pt x="51" y="159"/>
                  </a:lnTo>
                  <a:lnTo>
                    <a:pt x="55" y="159"/>
                  </a:lnTo>
                  <a:lnTo>
                    <a:pt x="55" y="1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09" name="Freeform 1624"/>
            <p:cNvSpPr>
              <a:spLocks/>
            </p:cNvSpPr>
            <p:nvPr/>
          </p:nvSpPr>
          <p:spPr bwMode="auto">
            <a:xfrm>
              <a:off x="5055" y="2195"/>
              <a:ext cx="69" cy="69"/>
            </a:xfrm>
            <a:custGeom>
              <a:avLst/>
              <a:gdLst>
                <a:gd name="T0" fmla="*/ 52 w 137"/>
                <a:gd name="T1" fmla="*/ 24 h 137"/>
                <a:gd name="T2" fmla="*/ 69 w 137"/>
                <a:gd name="T3" fmla="*/ 56 h 137"/>
                <a:gd name="T4" fmla="*/ 67 w 137"/>
                <a:gd name="T5" fmla="*/ 60 h 137"/>
                <a:gd name="T6" fmla="*/ 63 w 137"/>
                <a:gd name="T7" fmla="*/ 69 h 137"/>
                <a:gd name="T8" fmla="*/ 0 w 137"/>
                <a:gd name="T9" fmla="*/ 69 h 137"/>
                <a:gd name="T10" fmla="*/ 0 w 137"/>
                <a:gd name="T11" fmla="*/ 69 h 137"/>
                <a:gd name="T12" fmla="*/ 7 w 137"/>
                <a:gd name="T13" fmla="*/ 56 h 137"/>
                <a:gd name="T14" fmla="*/ 12 w 137"/>
                <a:gd name="T15" fmla="*/ 42 h 137"/>
                <a:gd name="T16" fmla="*/ 17 w 137"/>
                <a:gd name="T17" fmla="*/ 29 h 137"/>
                <a:gd name="T18" fmla="*/ 24 w 137"/>
                <a:gd name="T19" fmla="*/ 15 h 137"/>
                <a:gd name="T20" fmla="*/ 39 w 137"/>
                <a:gd name="T21" fmla="*/ 0 h 137"/>
                <a:gd name="T22" fmla="*/ 52 w 137"/>
                <a:gd name="T23" fmla="*/ 24 h 13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7" h="137">
                  <a:moveTo>
                    <a:pt x="104" y="47"/>
                  </a:moveTo>
                  <a:lnTo>
                    <a:pt x="137" y="112"/>
                  </a:lnTo>
                  <a:lnTo>
                    <a:pt x="134" y="119"/>
                  </a:lnTo>
                  <a:lnTo>
                    <a:pt x="126" y="137"/>
                  </a:lnTo>
                  <a:lnTo>
                    <a:pt x="0" y="137"/>
                  </a:lnTo>
                  <a:lnTo>
                    <a:pt x="14" y="112"/>
                  </a:lnTo>
                  <a:lnTo>
                    <a:pt x="24" y="83"/>
                  </a:lnTo>
                  <a:lnTo>
                    <a:pt x="34" y="58"/>
                  </a:lnTo>
                  <a:lnTo>
                    <a:pt x="47" y="29"/>
                  </a:lnTo>
                  <a:lnTo>
                    <a:pt x="77" y="0"/>
                  </a:lnTo>
                  <a:lnTo>
                    <a:pt x="104" y="47"/>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10" name="Freeform 1625"/>
            <p:cNvSpPr>
              <a:spLocks/>
            </p:cNvSpPr>
            <p:nvPr/>
          </p:nvSpPr>
          <p:spPr bwMode="auto">
            <a:xfrm>
              <a:off x="5039" y="2225"/>
              <a:ext cx="85" cy="78"/>
            </a:xfrm>
            <a:custGeom>
              <a:avLst/>
              <a:gdLst>
                <a:gd name="T0" fmla="*/ 72 w 169"/>
                <a:gd name="T1" fmla="*/ 0 h 156"/>
                <a:gd name="T2" fmla="*/ 85 w 169"/>
                <a:gd name="T3" fmla="*/ 27 h 156"/>
                <a:gd name="T4" fmla="*/ 83 w 169"/>
                <a:gd name="T5" fmla="*/ 30 h 156"/>
                <a:gd name="T6" fmla="*/ 77 w 169"/>
                <a:gd name="T7" fmla="*/ 45 h 156"/>
                <a:gd name="T8" fmla="*/ 70 w 169"/>
                <a:gd name="T9" fmla="*/ 57 h 156"/>
                <a:gd name="T10" fmla="*/ 63 w 169"/>
                <a:gd name="T11" fmla="*/ 72 h 156"/>
                <a:gd name="T12" fmla="*/ 61 w 169"/>
                <a:gd name="T13" fmla="*/ 78 h 156"/>
                <a:gd name="T14" fmla="*/ 0 w 169"/>
                <a:gd name="T15" fmla="*/ 78 h 156"/>
                <a:gd name="T16" fmla="*/ 5 w 169"/>
                <a:gd name="T17" fmla="*/ 68 h 156"/>
                <a:gd name="T18" fmla="*/ 11 w 169"/>
                <a:gd name="T19" fmla="*/ 54 h 156"/>
                <a:gd name="T20" fmla="*/ 16 w 169"/>
                <a:gd name="T21" fmla="*/ 39 h 156"/>
                <a:gd name="T22" fmla="*/ 23 w 169"/>
                <a:gd name="T23" fmla="*/ 27 h 156"/>
                <a:gd name="T24" fmla="*/ 28 w 169"/>
                <a:gd name="T25" fmla="*/ 12 h 156"/>
                <a:gd name="T26" fmla="*/ 33 w 169"/>
                <a:gd name="T27" fmla="*/ 0 h 156"/>
                <a:gd name="T28" fmla="*/ 72 w 169"/>
                <a:gd name="T29" fmla="*/ 0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69" h="156">
                  <a:moveTo>
                    <a:pt x="144" y="0"/>
                  </a:moveTo>
                  <a:lnTo>
                    <a:pt x="169" y="53"/>
                  </a:lnTo>
                  <a:lnTo>
                    <a:pt x="166" y="60"/>
                  </a:lnTo>
                  <a:lnTo>
                    <a:pt x="153" y="89"/>
                  </a:lnTo>
                  <a:lnTo>
                    <a:pt x="139" y="114"/>
                  </a:lnTo>
                  <a:lnTo>
                    <a:pt x="126" y="143"/>
                  </a:lnTo>
                  <a:lnTo>
                    <a:pt x="121" y="156"/>
                  </a:lnTo>
                  <a:lnTo>
                    <a:pt x="0" y="156"/>
                  </a:lnTo>
                  <a:lnTo>
                    <a:pt x="9" y="136"/>
                  </a:lnTo>
                  <a:lnTo>
                    <a:pt x="22" y="107"/>
                  </a:lnTo>
                  <a:lnTo>
                    <a:pt x="32" y="78"/>
                  </a:lnTo>
                  <a:lnTo>
                    <a:pt x="46" y="53"/>
                  </a:lnTo>
                  <a:lnTo>
                    <a:pt x="56" y="24"/>
                  </a:lnTo>
                  <a:lnTo>
                    <a:pt x="66" y="0"/>
                  </a:lnTo>
                  <a:lnTo>
                    <a:pt x="144" y="0"/>
                  </a:lnTo>
                  <a:close/>
                </a:path>
              </a:pathLst>
            </a:cu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11" name="Freeform 1626"/>
            <p:cNvSpPr>
              <a:spLocks/>
            </p:cNvSpPr>
            <p:nvPr/>
          </p:nvSpPr>
          <p:spPr bwMode="auto">
            <a:xfrm>
              <a:off x="5023" y="2264"/>
              <a:ext cx="95" cy="78"/>
            </a:xfrm>
            <a:custGeom>
              <a:avLst/>
              <a:gdLst>
                <a:gd name="T0" fmla="*/ 95 w 191"/>
                <a:gd name="T1" fmla="*/ 0 h 156"/>
                <a:gd name="T2" fmla="*/ 93 w 191"/>
                <a:gd name="T3" fmla="*/ 6 h 156"/>
                <a:gd name="T4" fmla="*/ 86 w 191"/>
                <a:gd name="T5" fmla="*/ 18 h 156"/>
                <a:gd name="T6" fmla="*/ 79 w 191"/>
                <a:gd name="T7" fmla="*/ 33 h 156"/>
                <a:gd name="T8" fmla="*/ 74 w 191"/>
                <a:gd name="T9" fmla="*/ 46 h 156"/>
                <a:gd name="T10" fmla="*/ 67 w 191"/>
                <a:gd name="T11" fmla="*/ 60 h 156"/>
                <a:gd name="T12" fmla="*/ 61 w 191"/>
                <a:gd name="T13" fmla="*/ 73 h 156"/>
                <a:gd name="T14" fmla="*/ 57 w 191"/>
                <a:gd name="T15" fmla="*/ 78 h 156"/>
                <a:gd name="T16" fmla="*/ 0 w 191"/>
                <a:gd name="T17" fmla="*/ 78 h 156"/>
                <a:gd name="T18" fmla="*/ 4 w 191"/>
                <a:gd name="T19" fmla="*/ 69 h 156"/>
                <a:gd name="T20" fmla="*/ 9 w 191"/>
                <a:gd name="T21" fmla="*/ 56 h 156"/>
                <a:gd name="T22" fmla="*/ 16 w 191"/>
                <a:gd name="T23" fmla="*/ 42 h 156"/>
                <a:gd name="T24" fmla="*/ 21 w 191"/>
                <a:gd name="T25" fmla="*/ 29 h 156"/>
                <a:gd name="T26" fmla="*/ 27 w 191"/>
                <a:gd name="T27" fmla="*/ 15 h 156"/>
                <a:gd name="T28" fmla="*/ 32 w 191"/>
                <a:gd name="T29" fmla="*/ 0 h 156"/>
                <a:gd name="T30" fmla="*/ 95 w 191"/>
                <a:gd name="T31" fmla="*/ 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91" h="156">
                  <a:moveTo>
                    <a:pt x="191" y="0"/>
                  </a:moveTo>
                  <a:lnTo>
                    <a:pt x="186" y="11"/>
                  </a:lnTo>
                  <a:lnTo>
                    <a:pt x="172" y="36"/>
                  </a:lnTo>
                  <a:lnTo>
                    <a:pt x="159" y="65"/>
                  </a:lnTo>
                  <a:lnTo>
                    <a:pt x="149" y="91"/>
                  </a:lnTo>
                  <a:lnTo>
                    <a:pt x="135" y="120"/>
                  </a:lnTo>
                  <a:lnTo>
                    <a:pt x="122" y="145"/>
                  </a:lnTo>
                  <a:lnTo>
                    <a:pt x="115" y="156"/>
                  </a:lnTo>
                  <a:lnTo>
                    <a:pt x="0" y="156"/>
                  </a:lnTo>
                  <a:lnTo>
                    <a:pt x="8" y="138"/>
                  </a:lnTo>
                  <a:lnTo>
                    <a:pt x="18" y="112"/>
                  </a:lnTo>
                  <a:lnTo>
                    <a:pt x="32" y="83"/>
                  </a:lnTo>
                  <a:lnTo>
                    <a:pt x="42" y="58"/>
                  </a:lnTo>
                  <a:lnTo>
                    <a:pt x="55" y="29"/>
                  </a:lnTo>
                  <a:lnTo>
                    <a:pt x="65" y="0"/>
                  </a:lnTo>
                  <a:lnTo>
                    <a:pt x="191" y="0"/>
                  </a:lnTo>
                  <a:close/>
                </a:path>
              </a:pathLst>
            </a:custGeom>
            <a:solidFill>
              <a:srgbClr val="FFE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12" name="Freeform 1627"/>
            <p:cNvSpPr>
              <a:spLocks/>
            </p:cNvSpPr>
            <p:nvPr/>
          </p:nvSpPr>
          <p:spPr bwMode="auto">
            <a:xfrm>
              <a:off x="5006" y="2303"/>
              <a:ext cx="93" cy="78"/>
            </a:xfrm>
            <a:custGeom>
              <a:avLst/>
              <a:gdLst>
                <a:gd name="T0" fmla="*/ 93 w 187"/>
                <a:gd name="T1" fmla="*/ 0 h 156"/>
                <a:gd name="T2" fmla="*/ 91 w 187"/>
                <a:gd name="T3" fmla="*/ 7 h 156"/>
                <a:gd name="T4" fmla="*/ 84 w 187"/>
                <a:gd name="T5" fmla="*/ 21 h 156"/>
                <a:gd name="T6" fmla="*/ 77 w 187"/>
                <a:gd name="T7" fmla="*/ 34 h 156"/>
                <a:gd name="T8" fmla="*/ 71 w 187"/>
                <a:gd name="T9" fmla="*/ 46 h 156"/>
                <a:gd name="T10" fmla="*/ 64 w 187"/>
                <a:gd name="T11" fmla="*/ 61 h 156"/>
                <a:gd name="T12" fmla="*/ 57 w 187"/>
                <a:gd name="T13" fmla="*/ 74 h 156"/>
                <a:gd name="T14" fmla="*/ 55 w 187"/>
                <a:gd name="T15" fmla="*/ 78 h 156"/>
                <a:gd name="T16" fmla="*/ 0 w 187"/>
                <a:gd name="T17" fmla="*/ 78 h 156"/>
                <a:gd name="T18" fmla="*/ 2 w 187"/>
                <a:gd name="T19" fmla="*/ 72 h 156"/>
                <a:gd name="T20" fmla="*/ 9 w 187"/>
                <a:gd name="T21" fmla="*/ 57 h 156"/>
                <a:gd name="T22" fmla="*/ 14 w 187"/>
                <a:gd name="T23" fmla="*/ 45 h 156"/>
                <a:gd name="T24" fmla="*/ 20 w 187"/>
                <a:gd name="T25" fmla="*/ 30 h 156"/>
                <a:gd name="T26" fmla="*/ 25 w 187"/>
                <a:gd name="T27" fmla="*/ 17 h 156"/>
                <a:gd name="T28" fmla="*/ 32 w 187"/>
                <a:gd name="T29" fmla="*/ 3 h 156"/>
                <a:gd name="T30" fmla="*/ 33 w 187"/>
                <a:gd name="T31" fmla="*/ 0 h 156"/>
                <a:gd name="T32" fmla="*/ 93 w 187"/>
                <a:gd name="T33" fmla="*/ 0 h 1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7" h="156">
                  <a:moveTo>
                    <a:pt x="187" y="0"/>
                  </a:moveTo>
                  <a:lnTo>
                    <a:pt x="182" y="13"/>
                  </a:lnTo>
                  <a:lnTo>
                    <a:pt x="168" y="42"/>
                  </a:lnTo>
                  <a:lnTo>
                    <a:pt x="155" y="67"/>
                  </a:lnTo>
                  <a:lnTo>
                    <a:pt x="142" y="92"/>
                  </a:lnTo>
                  <a:lnTo>
                    <a:pt x="128" y="121"/>
                  </a:lnTo>
                  <a:lnTo>
                    <a:pt x="115" y="147"/>
                  </a:lnTo>
                  <a:lnTo>
                    <a:pt x="110" y="156"/>
                  </a:lnTo>
                  <a:lnTo>
                    <a:pt x="0" y="156"/>
                  </a:lnTo>
                  <a:lnTo>
                    <a:pt x="5" y="143"/>
                  </a:lnTo>
                  <a:lnTo>
                    <a:pt x="18" y="114"/>
                  </a:lnTo>
                  <a:lnTo>
                    <a:pt x="28" y="89"/>
                  </a:lnTo>
                  <a:lnTo>
                    <a:pt x="41" y="60"/>
                  </a:lnTo>
                  <a:lnTo>
                    <a:pt x="51" y="34"/>
                  </a:lnTo>
                  <a:lnTo>
                    <a:pt x="65" y="5"/>
                  </a:lnTo>
                  <a:lnTo>
                    <a:pt x="66" y="0"/>
                  </a:lnTo>
                  <a:lnTo>
                    <a:pt x="187" y="0"/>
                  </a:lnTo>
                  <a:close/>
                </a:path>
              </a:pathLst>
            </a:custGeom>
            <a:solidFill>
              <a:srgbClr val="FFD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13" name="Freeform 1628"/>
            <p:cNvSpPr>
              <a:spLocks/>
            </p:cNvSpPr>
            <p:nvPr/>
          </p:nvSpPr>
          <p:spPr bwMode="auto">
            <a:xfrm>
              <a:off x="4990" y="2342"/>
              <a:ext cx="90" cy="78"/>
            </a:xfrm>
            <a:custGeom>
              <a:avLst/>
              <a:gdLst>
                <a:gd name="T0" fmla="*/ 90 w 180"/>
                <a:gd name="T1" fmla="*/ 0 h 155"/>
                <a:gd name="T2" fmla="*/ 87 w 180"/>
                <a:gd name="T3" fmla="*/ 7 h 155"/>
                <a:gd name="T4" fmla="*/ 80 w 180"/>
                <a:gd name="T5" fmla="*/ 22 h 155"/>
                <a:gd name="T6" fmla="*/ 74 w 180"/>
                <a:gd name="T7" fmla="*/ 35 h 155"/>
                <a:gd name="T8" fmla="*/ 67 w 180"/>
                <a:gd name="T9" fmla="*/ 49 h 155"/>
                <a:gd name="T10" fmla="*/ 60 w 180"/>
                <a:gd name="T11" fmla="*/ 62 h 155"/>
                <a:gd name="T12" fmla="*/ 54 w 180"/>
                <a:gd name="T13" fmla="*/ 76 h 155"/>
                <a:gd name="T14" fmla="*/ 53 w 180"/>
                <a:gd name="T15" fmla="*/ 78 h 155"/>
                <a:gd name="T16" fmla="*/ 0 w 180"/>
                <a:gd name="T17" fmla="*/ 78 h 155"/>
                <a:gd name="T18" fmla="*/ 2 w 180"/>
                <a:gd name="T19" fmla="*/ 72 h 155"/>
                <a:gd name="T20" fmla="*/ 9 w 180"/>
                <a:gd name="T21" fmla="*/ 60 h 155"/>
                <a:gd name="T22" fmla="*/ 14 w 180"/>
                <a:gd name="T23" fmla="*/ 45 h 155"/>
                <a:gd name="T24" fmla="*/ 19 w 180"/>
                <a:gd name="T25" fmla="*/ 33 h 155"/>
                <a:gd name="T26" fmla="*/ 25 w 180"/>
                <a:gd name="T27" fmla="*/ 18 h 155"/>
                <a:gd name="T28" fmla="*/ 30 w 180"/>
                <a:gd name="T29" fmla="*/ 6 h 155"/>
                <a:gd name="T30" fmla="*/ 33 w 180"/>
                <a:gd name="T31" fmla="*/ 0 h 155"/>
                <a:gd name="T32" fmla="*/ 90 w 180"/>
                <a:gd name="T33" fmla="*/ 0 h 1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0" h="155">
                  <a:moveTo>
                    <a:pt x="180" y="0"/>
                  </a:moveTo>
                  <a:lnTo>
                    <a:pt x="174" y="14"/>
                  </a:lnTo>
                  <a:lnTo>
                    <a:pt x="160" y="43"/>
                  </a:lnTo>
                  <a:lnTo>
                    <a:pt x="147" y="69"/>
                  </a:lnTo>
                  <a:lnTo>
                    <a:pt x="134" y="97"/>
                  </a:lnTo>
                  <a:lnTo>
                    <a:pt x="120" y="123"/>
                  </a:lnTo>
                  <a:lnTo>
                    <a:pt x="107" y="152"/>
                  </a:lnTo>
                  <a:lnTo>
                    <a:pt x="105" y="155"/>
                  </a:lnTo>
                  <a:lnTo>
                    <a:pt x="0" y="155"/>
                  </a:lnTo>
                  <a:lnTo>
                    <a:pt x="3" y="144"/>
                  </a:lnTo>
                  <a:lnTo>
                    <a:pt x="17" y="119"/>
                  </a:lnTo>
                  <a:lnTo>
                    <a:pt x="27" y="90"/>
                  </a:lnTo>
                  <a:lnTo>
                    <a:pt x="37" y="65"/>
                  </a:lnTo>
                  <a:lnTo>
                    <a:pt x="50" y="36"/>
                  </a:lnTo>
                  <a:lnTo>
                    <a:pt x="60" y="11"/>
                  </a:lnTo>
                  <a:lnTo>
                    <a:pt x="65" y="0"/>
                  </a:lnTo>
                  <a:lnTo>
                    <a:pt x="180" y="0"/>
                  </a:lnTo>
                  <a:close/>
                </a:path>
              </a:pathLst>
            </a:custGeom>
            <a:solidFill>
              <a:srgbClr val="FFC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14" name="Freeform 1629"/>
            <p:cNvSpPr>
              <a:spLocks/>
            </p:cNvSpPr>
            <p:nvPr/>
          </p:nvSpPr>
          <p:spPr bwMode="auto">
            <a:xfrm>
              <a:off x="4974" y="2381"/>
              <a:ext cx="87" cy="77"/>
            </a:xfrm>
            <a:custGeom>
              <a:avLst/>
              <a:gdLst>
                <a:gd name="T0" fmla="*/ 87 w 174"/>
                <a:gd name="T1" fmla="*/ 0 h 153"/>
                <a:gd name="T2" fmla="*/ 83 w 174"/>
                <a:gd name="T3" fmla="*/ 10 h 153"/>
                <a:gd name="T4" fmla="*/ 76 w 174"/>
                <a:gd name="T5" fmla="*/ 23 h 153"/>
                <a:gd name="T6" fmla="*/ 70 w 174"/>
                <a:gd name="T7" fmla="*/ 37 h 153"/>
                <a:gd name="T8" fmla="*/ 63 w 174"/>
                <a:gd name="T9" fmla="*/ 50 h 153"/>
                <a:gd name="T10" fmla="*/ 56 w 174"/>
                <a:gd name="T11" fmla="*/ 62 h 153"/>
                <a:gd name="T12" fmla="*/ 51 w 174"/>
                <a:gd name="T13" fmla="*/ 77 h 153"/>
                <a:gd name="T14" fmla="*/ 51 w 174"/>
                <a:gd name="T15" fmla="*/ 77 h 153"/>
                <a:gd name="T16" fmla="*/ 0 w 174"/>
                <a:gd name="T17" fmla="*/ 77 h 153"/>
                <a:gd name="T18" fmla="*/ 1 w 174"/>
                <a:gd name="T19" fmla="*/ 75 h 153"/>
                <a:gd name="T20" fmla="*/ 6 w 174"/>
                <a:gd name="T21" fmla="*/ 62 h 153"/>
                <a:gd name="T22" fmla="*/ 13 w 174"/>
                <a:gd name="T23" fmla="*/ 48 h 153"/>
                <a:gd name="T24" fmla="*/ 18 w 174"/>
                <a:gd name="T25" fmla="*/ 33 h 153"/>
                <a:gd name="T26" fmla="*/ 25 w 174"/>
                <a:gd name="T27" fmla="*/ 21 h 153"/>
                <a:gd name="T28" fmla="*/ 30 w 174"/>
                <a:gd name="T29" fmla="*/ 6 h 153"/>
                <a:gd name="T30" fmla="*/ 32 w 174"/>
                <a:gd name="T31" fmla="*/ 0 h 153"/>
                <a:gd name="T32" fmla="*/ 87 w 174"/>
                <a:gd name="T33" fmla="*/ 0 h 1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74" h="153">
                  <a:moveTo>
                    <a:pt x="174" y="0"/>
                  </a:moveTo>
                  <a:lnTo>
                    <a:pt x="166" y="19"/>
                  </a:lnTo>
                  <a:lnTo>
                    <a:pt x="152" y="45"/>
                  </a:lnTo>
                  <a:lnTo>
                    <a:pt x="139" y="74"/>
                  </a:lnTo>
                  <a:lnTo>
                    <a:pt x="125" y="99"/>
                  </a:lnTo>
                  <a:lnTo>
                    <a:pt x="112" y="124"/>
                  </a:lnTo>
                  <a:lnTo>
                    <a:pt x="102" y="153"/>
                  </a:lnTo>
                  <a:lnTo>
                    <a:pt x="0" y="153"/>
                  </a:lnTo>
                  <a:lnTo>
                    <a:pt x="2" y="150"/>
                  </a:lnTo>
                  <a:lnTo>
                    <a:pt x="12" y="124"/>
                  </a:lnTo>
                  <a:lnTo>
                    <a:pt x="25" y="95"/>
                  </a:lnTo>
                  <a:lnTo>
                    <a:pt x="35" y="66"/>
                  </a:lnTo>
                  <a:lnTo>
                    <a:pt x="49" y="41"/>
                  </a:lnTo>
                  <a:lnTo>
                    <a:pt x="59" y="12"/>
                  </a:lnTo>
                  <a:lnTo>
                    <a:pt x="64" y="0"/>
                  </a:lnTo>
                  <a:lnTo>
                    <a:pt x="174" y="0"/>
                  </a:lnTo>
                  <a:close/>
                </a:path>
              </a:pathLst>
            </a:custGeom>
            <a:solidFill>
              <a:srgbClr val="FF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15" name="Freeform 1630"/>
            <p:cNvSpPr>
              <a:spLocks/>
            </p:cNvSpPr>
            <p:nvPr/>
          </p:nvSpPr>
          <p:spPr bwMode="auto">
            <a:xfrm>
              <a:off x="4957" y="2420"/>
              <a:ext cx="86" cy="77"/>
            </a:xfrm>
            <a:custGeom>
              <a:avLst/>
              <a:gdLst>
                <a:gd name="T0" fmla="*/ 86 w 172"/>
                <a:gd name="T1" fmla="*/ 0 h 156"/>
                <a:gd name="T2" fmla="*/ 80 w 172"/>
                <a:gd name="T3" fmla="*/ 11 h 156"/>
                <a:gd name="T4" fmla="*/ 74 w 172"/>
                <a:gd name="T5" fmla="*/ 23 h 156"/>
                <a:gd name="T6" fmla="*/ 69 w 172"/>
                <a:gd name="T7" fmla="*/ 38 h 156"/>
                <a:gd name="T8" fmla="*/ 60 w 172"/>
                <a:gd name="T9" fmla="*/ 50 h 156"/>
                <a:gd name="T10" fmla="*/ 55 w 172"/>
                <a:gd name="T11" fmla="*/ 65 h 156"/>
                <a:gd name="T12" fmla="*/ 49 w 172"/>
                <a:gd name="T13" fmla="*/ 76 h 156"/>
                <a:gd name="T14" fmla="*/ 0 w 172"/>
                <a:gd name="T15" fmla="*/ 77 h 156"/>
                <a:gd name="T16" fmla="*/ 7 w 172"/>
                <a:gd name="T17" fmla="*/ 63 h 156"/>
                <a:gd name="T18" fmla="*/ 12 w 172"/>
                <a:gd name="T19" fmla="*/ 50 h 156"/>
                <a:gd name="T20" fmla="*/ 19 w 172"/>
                <a:gd name="T21" fmla="*/ 36 h 156"/>
                <a:gd name="T22" fmla="*/ 24 w 172"/>
                <a:gd name="T23" fmla="*/ 23 h 156"/>
                <a:gd name="T24" fmla="*/ 30 w 172"/>
                <a:gd name="T25" fmla="*/ 9 h 156"/>
                <a:gd name="T26" fmla="*/ 34 w 172"/>
                <a:gd name="T27" fmla="*/ 0 h 156"/>
                <a:gd name="T28" fmla="*/ 86 w 172"/>
                <a:gd name="T29" fmla="*/ 0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72" h="156">
                  <a:moveTo>
                    <a:pt x="172" y="0"/>
                  </a:moveTo>
                  <a:lnTo>
                    <a:pt x="160" y="22"/>
                  </a:lnTo>
                  <a:lnTo>
                    <a:pt x="147" y="47"/>
                  </a:lnTo>
                  <a:lnTo>
                    <a:pt x="137" y="76"/>
                  </a:lnTo>
                  <a:lnTo>
                    <a:pt x="120" y="102"/>
                  </a:lnTo>
                  <a:lnTo>
                    <a:pt x="110" y="131"/>
                  </a:lnTo>
                  <a:lnTo>
                    <a:pt x="97" y="154"/>
                  </a:lnTo>
                  <a:lnTo>
                    <a:pt x="0" y="156"/>
                  </a:lnTo>
                  <a:lnTo>
                    <a:pt x="13" y="127"/>
                  </a:lnTo>
                  <a:lnTo>
                    <a:pt x="23" y="102"/>
                  </a:lnTo>
                  <a:lnTo>
                    <a:pt x="37" y="73"/>
                  </a:lnTo>
                  <a:lnTo>
                    <a:pt x="47" y="47"/>
                  </a:lnTo>
                  <a:lnTo>
                    <a:pt x="60" y="18"/>
                  </a:lnTo>
                  <a:lnTo>
                    <a:pt x="67" y="0"/>
                  </a:lnTo>
                  <a:lnTo>
                    <a:pt x="172" y="0"/>
                  </a:lnTo>
                  <a:close/>
                </a:path>
              </a:pathLst>
            </a:custGeom>
            <a:solidFill>
              <a:srgbClr val="FFB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16" name="Freeform 1631"/>
            <p:cNvSpPr>
              <a:spLocks/>
            </p:cNvSpPr>
            <p:nvPr/>
          </p:nvSpPr>
          <p:spPr bwMode="auto">
            <a:xfrm>
              <a:off x="4941" y="2458"/>
              <a:ext cx="84" cy="77"/>
            </a:xfrm>
            <a:custGeom>
              <a:avLst/>
              <a:gdLst>
                <a:gd name="T0" fmla="*/ 84 w 167"/>
                <a:gd name="T1" fmla="*/ 0 h 156"/>
                <a:gd name="T2" fmla="*/ 75 w 167"/>
                <a:gd name="T3" fmla="*/ 13 h 156"/>
                <a:gd name="T4" fmla="*/ 70 w 167"/>
                <a:gd name="T5" fmla="*/ 27 h 156"/>
                <a:gd name="T6" fmla="*/ 64 w 167"/>
                <a:gd name="T7" fmla="*/ 39 h 156"/>
                <a:gd name="T8" fmla="*/ 57 w 167"/>
                <a:gd name="T9" fmla="*/ 52 h 156"/>
                <a:gd name="T10" fmla="*/ 50 w 167"/>
                <a:gd name="T11" fmla="*/ 66 h 156"/>
                <a:gd name="T12" fmla="*/ 45 w 167"/>
                <a:gd name="T13" fmla="*/ 77 h 156"/>
                <a:gd name="T14" fmla="*/ 0 w 167"/>
                <a:gd name="T15" fmla="*/ 77 h 156"/>
                <a:gd name="T16" fmla="*/ 4 w 167"/>
                <a:gd name="T17" fmla="*/ 66 h 156"/>
                <a:gd name="T18" fmla="*/ 10 w 167"/>
                <a:gd name="T19" fmla="*/ 52 h 156"/>
                <a:gd name="T20" fmla="*/ 15 w 167"/>
                <a:gd name="T21" fmla="*/ 39 h 156"/>
                <a:gd name="T22" fmla="*/ 22 w 167"/>
                <a:gd name="T23" fmla="*/ 25 h 156"/>
                <a:gd name="T24" fmla="*/ 27 w 167"/>
                <a:gd name="T25" fmla="*/ 13 h 156"/>
                <a:gd name="T26" fmla="*/ 33 w 167"/>
                <a:gd name="T27" fmla="*/ 0 h 156"/>
                <a:gd name="T28" fmla="*/ 84 w 167"/>
                <a:gd name="T29" fmla="*/ 0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67" h="156">
                  <a:moveTo>
                    <a:pt x="167" y="0"/>
                  </a:moveTo>
                  <a:lnTo>
                    <a:pt x="150" y="26"/>
                  </a:lnTo>
                  <a:lnTo>
                    <a:pt x="140" y="55"/>
                  </a:lnTo>
                  <a:lnTo>
                    <a:pt x="127" y="80"/>
                  </a:lnTo>
                  <a:lnTo>
                    <a:pt x="114" y="105"/>
                  </a:lnTo>
                  <a:lnTo>
                    <a:pt x="100" y="134"/>
                  </a:lnTo>
                  <a:lnTo>
                    <a:pt x="89" y="156"/>
                  </a:lnTo>
                  <a:lnTo>
                    <a:pt x="0" y="156"/>
                  </a:lnTo>
                  <a:lnTo>
                    <a:pt x="7" y="134"/>
                  </a:lnTo>
                  <a:lnTo>
                    <a:pt x="20" y="105"/>
                  </a:lnTo>
                  <a:lnTo>
                    <a:pt x="30" y="80"/>
                  </a:lnTo>
                  <a:lnTo>
                    <a:pt x="43" y="51"/>
                  </a:lnTo>
                  <a:lnTo>
                    <a:pt x="53" y="26"/>
                  </a:lnTo>
                  <a:lnTo>
                    <a:pt x="65" y="0"/>
                  </a:lnTo>
                  <a:lnTo>
                    <a:pt x="167" y="0"/>
                  </a:lnTo>
                  <a:close/>
                </a:path>
              </a:pathLst>
            </a:custGeom>
            <a:solidFill>
              <a:srgbClr val="FFA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17" name="Freeform 1632"/>
            <p:cNvSpPr>
              <a:spLocks/>
            </p:cNvSpPr>
            <p:nvPr/>
          </p:nvSpPr>
          <p:spPr bwMode="auto">
            <a:xfrm>
              <a:off x="4925" y="2497"/>
              <a:ext cx="80" cy="77"/>
            </a:xfrm>
            <a:custGeom>
              <a:avLst/>
              <a:gdLst>
                <a:gd name="T0" fmla="*/ 80 w 160"/>
                <a:gd name="T1" fmla="*/ 1 h 156"/>
                <a:gd name="T2" fmla="*/ 74 w 160"/>
                <a:gd name="T3" fmla="*/ 13 h 156"/>
                <a:gd name="T4" fmla="*/ 67 w 160"/>
                <a:gd name="T5" fmla="*/ 28 h 156"/>
                <a:gd name="T6" fmla="*/ 60 w 160"/>
                <a:gd name="T7" fmla="*/ 40 h 156"/>
                <a:gd name="T8" fmla="*/ 53 w 160"/>
                <a:gd name="T9" fmla="*/ 54 h 156"/>
                <a:gd name="T10" fmla="*/ 47 w 160"/>
                <a:gd name="T11" fmla="*/ 67 h 156"/>
                <a:gd name="T12" fmla="*/ 42 w 160"/>
                <a:gd name="T13" fmla="*/ 77 h 156"/>
                <a:gd name="T14" fmla="*/ 0 w 160"/>
                <a:gd name="T15" fmla="*/ 77 h 156"/>
                <a:gd name="T16" fmla="*/ 3 w 160"/>
                <a:gd name="T17" fmla="*/ 69 h 156"/>
                <a:gd name="T18" fmla="*/ 8 w 160"/>
                <a:gd name="T19" fmla="*/ 54 h 156"/>
                <a:gd name="T20" fmla="*/ 15 w 160"/>
                <a:gd name="T21" fmla="*/ 42 h 156"/>
                <a:gd name="T22" fmla="*/ 20 w 160"/>
                <a:gd name="T23" fmla="*/ 28 h 156"/>
                <a:gd name="T24" fmla="*/ 27 w 160"/>
                <a:gd name="T25" fmla="*/ 13 h 156"/>
                <a:gd name="T26" fmla="*/ 32 w 160"/>
                <a:gd name="T27" fmla="*/ 0 h 156"/>
                <a:gd name="T28" fmla="*/ 80 w 160"/>
                <a:gd name="T29" fmla="*/ 0 h 156"/>
                <a:gd name="T30" fmla="*/ 80 w 160"/>
                <a:gd name="T31" fmla="*/ 1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60" h="156">
                  <a:moveTo>
                    <a:pt x="160" y="2"/>
                  </a:moveTo>
                  <a:lnTo>
                    <a:pt x="147" y="27"/>
                  </a:lnTo>
                  <a:lnTo>
                    <a:pt x="133" y="56"/>
                  </a:lnTo>
                  <a:lnTo>
                    <a:pt x="120" y="81"/>
                  </a:lnTo>
                  <a:lnTo>
                    <a:pt x="106" y="110"/>
                  </a:lnTo>
                  <a:lnTo>
                    <a:pt x="93" y="136"/>
                  </a:lnTo>
                  <a:lnTo>
                    <a:pt x="83" y="156"/>
                  </a:lnTo>
                  <a:lnTo>
                    <a:pt x="0" y="156"/>
                  </a:lnTo>
                  <a:lnTo>
                    <a:pt x="6" y="139"/>
                  </a:lnTo>
                  <a:lnTo>
                    <a:pt x="16" y="110"/>
                  </a:lnTo>
                  <a:lnTo>
                    <a:pt x="30" y="85"/>
                  </a:lnTo>
                  <a:lnTo>
                    <a:pt x="40" y="56"/>
                  </a:lnTo>
                  <a:lnTo>
                    <a:pt x="53" y="27"/>
                  </a:lnTo>
                  <a:lnTo>
                    <a:pt x="63" y="0"/>
                  </a:lnTo>
                  <a:lnTo>
                    <a:pt x="160" y="0"/>
                  </a:lnTo>
                  <a:lnTo>
                    <a:pt x="160" y="2"/>
                  </a:lnTo>
                  <a:close/>
                </a:path>
              </a:pathLst>
            </a:custGeom>
            <a:solidFill>
              <a:srgbClr val="FF9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18" name="Freeform 1633"/>
            <p:cNvSpPr>
              <a:spLocks/>
            </p:cNvSpPr>
            <p:nvPr/>
          </p:nvSpPr>
          <p:spPr bwMode="auto">
            <a:xfrm>
              <a:off x="4908" y="2535"/>
              <a:ext cx="78" cy="78"/>
            </a:xfrm>
            <a:custGeom>
              <a:avLst/>
              <a:gdLst>
                <a:gd name="T0" fmla="*/ 78 w 156"/>
                <a:gd name="T1" fmla="*/ 0 h 155"/>
                <a:gd name="T2" fmla="*/ 77 w 156"/>
                <a:gd name="T3" fmla="*/ 2 h 155"/>
                <a:gd name="T4" fmla="*/ 70 w 156"/>
                <a:gd name="T5" fmla="*/ 16 h 155"/>
                <a:gd name="T6" fmla="*/ 64 w 156"/>
                <a:gd name="T7" fmla="*/ 29 h 155"/>
                <a:gd name="T8" fmla="*/ 57 w 156"/>
                <a:gd name="T9" fmla="*/ 44 h 155"/>
                <a:gd name="T10" fmla="*/ 50 w 156"/>
                <a:gd name="T11" fmla="*/ 56 h 155"/>
                <a:gd name="T12" fmla="*/ 41 w 156"/>
                <a:gd name="T13" fmla="*/ 78 h 155"/>
                <a:gd name="T14" fmla="*/ 0 w 156"/>
                <a:gd name="T15" fmla="*/ 78 h 155"/>
                <a:gd name="T16" fmla="*/ 4 w 156"/>
                <a:gd name="T17" fmla="*/ 71 h 155"/>
                <a:gd name="T18" fmla="*/ 9 w 156"/>
                <a:gd name="T19" fmla="*/ 58 h 155"/>
                <a:gd name="T20" fmla="*/ 15 w 156"/>
                <a:gd name="T21" fmla="*/ 44 h 155"/>
                <a:gd name="T22" fmla="*/ 20 w 156"/>
                <a:gd name="T23" fmla="*/ 31 h 155"/>
                <a:gd name="T24" fmla="*/ 25 w 156"/>
                <a:gd name="T25" fmla="*/ 16 h 155"/>
                <a:gd name="T26" fmla="*/ 32 w 156"/>
                <a:gd name="T27" fmla="*/ 4 h 155"/>
                <a:gd name="T28" fmla="*/ 34 w 156"/>
                <a:gd name="T29" fmla="*/ 0 h 155"/>
                <a:gd name="T30" fmla="*/ 78 w 156"/>
                <a:gd name="T31" fmla="*/ 0 h 15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56" h="155">
                  <a:moveTo>
                    <a:pt x="156" y="0"/>
                  </a:moveTo>
                  <a:lnTo>
                    <a:pt x="154" y="3"/>
                  </a:lnTo>
                  <a:lnTo>
                    <a:pt x="140" y="32"/>
                  </a:lnTo>
                  <a:lnTo>
                    <a:pt x="127" y="58"/>
                  </a:lnTo>
                  <a:lnTo>
                    <a:pt x="114" y="87"/>
                  </a:lnTo>
                  <a:lnTo>
                    <a:pt x="100" y="112"/>
                  </a:lnTo>
                  <a:lnTo>
                    <a:pt x="82" y="155"/>
                  </a:lnTo>
                  <a:lnTo>
                    <a:pt x="0" y="155"/>
                  </a:lnTo>
                  <a:lnTo>
                    <a:pt x="7" y="141"/>
                  </a:lnTo>
                  <a:lnTo>
                    <a:pt x="17" y="116"/>
                  </a:lnTo>
                  <a:lnTo>
                    <a:pt x="30" y="87"/>
                  </a:lnTo>
                  <a:lnTo>
                    <a:pt x="40" y="61"/>
                  </a:lnTo>
                  <a:lnTo>
                    <a:pt x="50" y="32"/>
                  </a:lnTo>
                  <a:lnTo>
                    <a:pt x="64" y="7"/>
                  </a:lnTo>
                  <a:lnTo>
                    <a:pt x="67" y="0"/>
                  </a:lnTo>
                  <a:lnTo>
                    <a:pt x="156" y="0"/>
                  </a:lnTo>
                  <a:close/>
                </a:path>
              </a:pathLst>
            </a:custGeom>
            <a:solidFill>
              <a:srgbClr val="FF87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19" name="Freeform 1634"/>
            <p:cNvSpPr>
              <a:spLocks/>
            </p:cNvSpPr>
            <p:nvPr/>
          </p:nvSpPr>
          <p:spPr bwMode="auto">
            <a:xfrm>
              <a:off x="4900" y="2574"/>
              <a:ext cx="67" cy="79"/>
            </a:xfrm>
            <a:custGeom>
              <a:avLst/>
              <a:gdLst>
                <a:gd name="T0" fmla="*/ 67 w 134"/>
                <a:gd name="T1" fmla="*/ 0 h 157"/>
                <a:gd name="T2" fmla="*/ 66 w 134"/>
                <a:gd name="T3" fmla="*/ 5 h 157"/>
                <a:gd name="T4" fmla="*/ 59 w 134"/>
                <a:gd name="T5" fmla="*/ 17 h 157"/>
                <a:gd name="T6" fmla="*/ 47 w 134"/>
                <a:gd name="T7" fmla="*/ 44 h 157"/>
                <a:gd name="T8" fmla="*/ 10 w 134"/>
                <a:gd name="T9" fmla="*/ 79 h 157"/>
                <a:gd name="T10" fmla="*/ 0 w 134"/>
                <a:gd name="T11" fmla="*/ 59 h 157"/>
                <a:gd name="T12" fmla="*/ 5 w 134"/>
                <a:gd name="T13" fmla="*/ 46 h 157"/>
                <a:gd name="T14" fmla="*/ 12 w 134"/>
                <a:gd name="T15" fmla="*/ 32 h 157"/>
                <a:gd name="T16" fmla="*/ 17 w 134"/>
                <a:gd name="T17" fmla="*/ 19 h 157"/>
                <a:gd name="T18" fmla="*/ 24 w 134"/>
                <a:gd name="T19" fmla="*/ 5 h 157"/>
                <a:gd name="T20" fmla="*/ 26 w 134"/>
                <a:gd name="T21" fmla="*/ 0 h 157"/>
                <a:gd name="T22" fmla="*/ 67 w 134"/>
                <a:gd name="T23" fmla="*/ 0 h 15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4" h="157">
                  <a:moveTo>
                    <a:pt x="134" y="0"/>
                  </a:moveTo>
                  <a:lnTo>
                    <a:pt x="131" y="9"/>
                  </a:lnTo>
                  <a:lnTo>
                    <a:pt x="117" y="34"/>
                  </a:lnTo>
                  <a:lnTo>
                    <a:pt x="94" y="88"/>
                  </a:lnTo>
                  <a:lnTo>
                    <a:pt x="20" y="157"/>
                  </a:lnTo>
                  <a:lnTo>
                    <a:pt x="0" y="117"/>
                  </a:lnTo>
                  <a:lnTo>
                    <a:pt x="10" y="92"/>
                  </a:lnTo>
                  <a:lnTo>
                    <a:pt x="24" y="63"/>
                  </a:lnTo>
                  <a:lnTo>
                    <a:pt x="34" y="38"/>
                  </a:lnTo>
                  <a:lnTo>
                    <a:pt x="47" y="9"/>
                  </a:lnTo>
                  <a:lnTo>
                    <a:pt x="51" y="0"/>
                  </a:lnTo>
                  <a:lnTo>
                    <a:pt x="134" y="0"/>
                  </a:lnTo>
                  <a:close/>
                </a:path>
              </a:pathLst>
            </a:custGeom>
            <a:solidFill>
              <a:srgbClr val="FF7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20" name="Freeform 1635"/>
            <p:cNvSpPr>
              <a:spLocks/>
            </p:cNvSpPr>
            <p:nvPr/>
          </p:nvSpPr>
          <p:spPr bwMode="auto">
            <a:xfrm>
              <a:off x="4900" y="2613"/>
              <a:ext cx="49" cy="40"/>
            </a:xfrm>
            <a:custGeom>
              <a:avLst/>
              <a:gdLst>
                <a:gd name="T0" fmla="*/ 49 w 99"/>
                <a:gd name="T1" fmla="*/ 0 h 80"/>
                <a:gd name="T2" fmla="*/ 47 w 99"/>
                <a:gd name="T3" fmla="*/ 6 h 80"/>
                <a:gd name="T4" fmla="*/ 10 w 99"/>
                <a:gd name="T5" fmla="*/ 40 h 80"/>
                <a:gd name="T6" fmla="*/ 0 w 99"/>
                <a:gd name="T7" fmla="*/ 20 h 80"/>
                <a:gd name="T8" fmla="*/ 5 w 99"/>
                <a:gd name="T9" fmla="*/ 8 h 80"/>
                <a:gd name="T10" fmla="*/ 8 w 99"/>
                <a:gd name="T11" fmla="*/ 0 h 80"/>
                <a:gd name="T12" fmla="*/ 49 w 99"/>
                <a:gd name="T13" fmla="*/ 0 h 8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 h="80">
                  <a:moveTo>
                    <a:pt x="99" y="0"/>
                  </a:moveTo>
                  <a:lnTo>
                    <a:pt x="94" y="11"/>
                  </a:lnTo>
                  <a:lnTo>
                    <a:pt x="20" y="80"/>
                  </a:lnTo>
                  <a:lnTo>
                    <a:pt x="0" y="40"/>
                  </a:lnTo>
                  <a:lnTo>
                    <a:pt x="10" y="15"/>
                  </a:lnTo>
                  <a:lnTo>
                    <a:pt x="17" y="0"/>
                  </a:lnTo>
                  <a:lnTo>
                    <a:pt x="99" y="0"/>
                  </a:lnTo>
                  <a:close/>
                </a:path>
              </a:pathLst>
            </a:custGeom>
            <a:solidFill>
              <a:srgbClr val="FF6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21" name="Line 1636"/>
            <p:cNvSpPr>
              <a:spLocks noChangeShapeType="1"/>
            </p:cNvSpPr>
            <p:nvPr/>
          </p:nvSpPr>
          <p:spPr bwMode="auto">
            <a:xfrm>
              <a:off x="5107" y="2220"/>
              <a:ext cx="17" cy="3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de-DE"/>
            </a:p>
          </p:txBody>
        </p:sp>
        <p:sp>
          <p:nvSpPr>
            <p:cNvPr id="20722" name="Freeform 1637"/>
            <p:cNvSpPr>
              <a:spLocks/>
            </p:cNvSpPr>
            <p:nvPr/>
          </p:nvSpPr>
          <p:spPr bwMode="auto">
            <a:xfrm>
              <a:off x="4946" y="2256"/>
              <a:ext cx="176" cy="363"/>
            </a:xfrm>
            <a:custGeom>
              <a:avLst/>
              <a:gdLst>
                <a:gd name="T0" fmla="*/ 176 w 353"/>
                <a:gd name="T1" fmla="*/ 0 h 725"/>
                <a:gd name="T2" fmla="*/ 170 w 353"/>
                <a:gd name="T3" fmla="*/ 14 h 725"/>
                <a:gd name="T4" fmla="*/ 163 w 353"/>
                <a:gd name="T5" fmla="*/ 27 h 725"/>
                <a:gd name="T6" fmla="*/ 156 w 353"/>
                <a:gd name="T7" fmla="*/ 41 h 725"/>
                <a:gd name="T8" fmla="*/ 150 w 353"/>
                <a:gd name="T9" fmla="*/ 54 h 725"/>
                <a:gd name="T10" fmla="*/ 144 w 353"/>
                <a:gd name="T11" fmla="*/ 68 h 725"/>
                <a:gd name="T12" fmla="*/ 137 w 353"/>
                <a:gd name="T13" fmla="*/ 81 h 725"/>
                <a:gd name="T14" fmla="*/ 130 w 353"/>
                <a:gd name="T15" fmla="*/ 94 h 725"/>
                <a:gd name="T16" fmla="*/ 124 w 353"/>
                <a:gd name="T17" fmla="*/ 108 h 725"/>
                <a:gd name="T18" fmla="*/ 117 w 353"/>
                <a:gd name="T19" fmla="*/ 121 h 725"/>
                <a:gd name="T20" fmla="*/ 111 w 353"/>
                <a:gd name="T21" fmla="*/ 135 h 725"/>
                <a:gd name="T22" fmla="*/ 104 w 353"/>
                <a:gd name="T23" fmla="*/ 149 h 725"/>
                <a:gd name="T24" fmla="*/ 98 w 353"/>
                <a:gd name="T25" fmla="*/ 162 h 725"/>
                <a:gd name="T26" fmla="*/ 91 w 353"/>
                <a:gd name="T27" fmla="*/ 175 h 725"/>
                <a:gd name="T28" fmla="*/ 84 w 353"/>
                <a:gd name="T29" fmla="*/ 188 h 725"/>
                <a:gd name="T30" fmla="*/ 78 w 353"/>
                <a:gd name="T31" fmla="*/ 202 h 725"/>
                <a:gd name="T32" fmla="*/ 71 w 353"/>
                <a:gd name="T33" fmla="*/ 215 h 725"/>
                <a:gd name="T34" fmla="*/ 65 w 353"/>
                <a:gd name="T35" fmla="*/ 229 h 725"/>
                <a:gd name="T36" fmla="*/ 58 w 353"/>
                <a:gd name="T37" fmla="*/ 243 h 725"/>
                <a:gd name="T38" fmla="*/ 52 w 353"/>
                <a:gd name="T39" fmla="*/ 255 h 725"/>
                <a:gd name="T40" fmla="*/ 45 w 353"/>
                <a:gd name="T41" fmla="*/ 269 h 725"/>
                <a:gd name="T42" fmla="*/ 39 w 353"/>
                <a:gd name="T43" fmla="*/ 282 h 725"/>
                <a:gd name="T44" fmla="*/ 32 w 353"/>
                <a:gd name="T45" fmla="*/ 296 h 725"/>
                <a:gd name="T46" fmla="*/ 26 w 353"/>
                <a:gd name="T47" fmla="*/ 310 h 725"/>
                <a:gd name="T48" fmla="*/ 19 w 353"/>
                <a:gd name="T49" fmla="*/ 323 h 725"/>
                <a:gd name="T50" fmla="*/ 12 w 353"/>
                <a:gd name="T51" fmla="*/ 337 h 725"/>
                <a:gd name="T52" fmla="*/ 0 w 353"/>
                <a:gd name="T53" fmla="*/ 363 h 72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53" h="725">
                  <a:moveTo>
                    <a:pt x="353" y="0"/>
                  </a:moveTo>
                  <a:lnTo>
                    <a:pt x="340" y="27"/>
                  </a:lnTo>
                  <a:lnTo>
                    <a:pt x="326" y="54"/>
                  </a:lnTo>
                  <a:lnTo>
                    <a:pt x="313" y="81"/>
                  </a:lnTo>
                  <a:lnTo>
                    <a:pt x="301" y="108"/>
                  </a:lnTo>
                  <a:lnTo>
                    <a:pt x="288" y="136"/>
                  </a:lnTo>
                  <a:lnTo>
                    <a:pt x="274" y="161"/>
                  </a:lnTo>
                  <a:lnTo>
                    <a:pt x="261" y="188"/>
                  </a:lnTo>
                  <a:lnTo>
                    <a:pt x="248" y="215"/>
                  </a:lnTo>
                  <a:lnTo>
                    <a:pt x="234" y="242"/>
                  </a:lnTo>
                  <a:lnTo>
                    <a:pt x="223" y="269"/>
                  </a:lnTo>
                  <a:lnTo>
                    <a:pt x="209" y="297"/>
                  </a:lnTo>
                  <a:lnTo>
                    <a:pt x="196" y="324"/>
                  </a:lnTo>
                  <a:lnTo>
                    <a:pt x="182" y="349"/>
                  </a:lnTo>
                  <a:lnTo>
                    <a:pt x="169" y="376"/>
                  </a:lnTo>
                  <a:lnTo>
                    <a:pt x="157" y="403"/>
                  </a:lnTo>
                  <a:lnTo>
                    <a:pt x="142" y="430"/>
                  </a:lnTo>
                  <a:lnTo>
                    <a:pt x="131" y="458"/>
                  </a:lnTo>
                  <a:lnTo>
                    <a:pt x="117" y="485"/>
                  </a:lnTo>
                  <a:lnTo>
                    <a:pt x="104" y="510"/>
                  </a:lnTo>
                  <a:lnTo>
                    <a:pt x="91" y="537"/>
                  </a:lnTo>
                  <a:lnTo>
                    <a:pt x="79" y="564"/>
                  </a:lnTo>
                  <a:lnTo>
                    <a:pt x="65" y="591"/>
                  </a:lnTo>
                  <a:lnTo>
                    <a:pt x="52" y="619"/>
                  </a:lnTo>
                  <a:lnTo>
                    <a:pt x="39" y="646"/>
                  </a:lnTo>
                  <a:lnTo>
                    <a:pt x="25" y="673"/>
                  </a:lnTo>
                  <a:lnTo>
                    <a:pt x="0" y="72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e-DE"/>
            </a:p>
          </p:txBody>
        </p:sp>
        <p:sp>
          <p:nvSpPr>
            <p:cNvPr id="20723" name="Freeform 1638"/>
            <p:cNvSpPr>
              <a:spLocks/>
            </p:cNvSpPr>
            <p:nvPr/>
          </p:nvSpPr>
          <p:spPr bwMode="auto">
            <a:xfrm>
              <a:off x="4899" y="2196"/>
              <a:ext cx="208" cy="457"/>
            </a:xfrm>
            <a:custGeom>
              <a:avLst/>
              <a:gdLst>
                <a:gd name="T0" fmla="*/ 11 w 416"/>
                <a:gd name="T1" fmla="*/ 457 h 913"/>
                <a:gd name="T2" fmla="*/ 0 w 416"/>
                <a:gd name="T3" fmla="*/ 438 h 913"/>
                <a:gd name="T4" fmla="*/ 6 w 416"/>
                <a:gd name="T5" fmla="*/ 424 h 913"/>
                <a:gd name="T6" fmla="*/ 12 w 416"/>
                <a:gd name="T7" fmla="*/ 411 h 913"/>
                <a:gd name="T8" fmla="*/ 18 w 416"/>
                <a:gd name="T9" fmla="*/ 397 h 913"/>
                <a:gd name="T10" fmla="*/ 24 w 416"/>
                <a:gd name="T11" fmla="*/ 383 h 913"/>
                <a:gd name="T12" fmla="*/ 29 w 416"/>
                <a:gd name="T13" fmla="*/ 370 h 913"/>
                <a:gd name="T14" fmla="*/ 34 w 416"/>
                <a:gd name="T15" fmla="*/ 356 h 913"/>
                <a:gd name="T16" fmla="*/ 40 w 416"/>
                <a:gd name="T17" fmla="*/ 343 h 913"/>
                <a:gd name="T18" fmla="*/ 46 w 416"/>
                <a:gd name="T19" fmla="*/ 328 h 913"/>
                <a:gd name="T20" fmla="*/ 52 w 416"/>
                <a:gd name="T21" fmla="*/ 315 h 913"/>
                <a:gd name="T22" fmla="*/ 58 w 416"/>
                <a:gd name="T23" fmla="*/ 301 h 913"/>
                <a:gd name="T24" fmla="*/ 64 w 416"/>
                <a:gd name="T25" fmla="*/ 288 h 913"/>
                <a:gd name="T26" fmla="*/ 69 w 416"/>
                <a:gd name="T27" fmla="*/ 274 h 913"/>
                <a:gd name="T28" fmla="*/ 75 w 416"/>
                <a:gd name="T29" fmla="*/ 260 h 913"/>
                <a:gd name="T30" fmla="*/ 81 w 416"/>
                <a:gd name="T31" fmla="*/ 247 h 913"/>
                <a:gd name="T32" fmla="*/ 87 w 416"/>
                <a:gd name="T33" fmla="*/ 233 h 913"/>
                <a:gd name="T34" fmla="*/ 93 w 416"/>
                <a:gd name="T35" fmla="*/ 219 h 913"/>
                <a:gd name="T36" fmla="*/ 99 w 416"/>
                <a:gd name="T37" fmla="*/ 206 h 913"/>
                <a:gd name="T38" fmla="*/ 104 w 416"/>
                <a:gd name="T39" fmla="*/ 192 h 913"/>
                <a:gd name="T40" fmla="*/ 110 w 416"/>
                <a:gd name="T41" fmla="*/ 178 h 913"/>
                <a:gd name="T42" fmla="*/ 115 w 416"/>
                <a:gd name="T43" fmla="*/ 165 h 913"/>
                <a:gd name="T44" fmla="*/ 121 w 416"/>
                <a:gd name="T45" fmla="*/ 151 h 913"/>
                <a:gd name="T46" fmla="*/ 127 w 416"/>
                <a:gd name="T47" fmla="*/ 138 h 913"/>
                <a:gd name="T48" fmla="*/ 133 w 416"/>
                <a:gd name="T49" fmla="*/ 124 h 913"/>
                <a:gd name="T50" fmla="*/ 139 w 416"/>
                <a:gd name="T51" fmla="*/ 110 h 913"/>
                <a:gd name="T52" fmla="*/ 145 w 416"/>
                <a:gd name="T53" fmla="*/ 97 h 913"/>
                <a:gd name="T54" fmla="*/ 151 w 416"/>
                <a:gd name="T55" fmla="*/ 82 h 913"/>
                <a:gd name="T56" fmla="*/ 156 w 416"/>
                <a:gd name="T57" fmla="*/ 69 h 913"/>
                <a:gd name="T58" fmla="*/ 162 w 416"/>
                <a:gd name="T59" fmla="*/ 55 h 913"/>
                <a:gd name="T60" fmla="*/ 167 w 416"/>
                <a:gd name="T61" fmla="*/ 42 h 913"/>
                <a:gd name="T62" fmla="*/ 173 w 416"/>
                <a:gd name="T63" fmla="*/ 28 h 913"/>
                <a:gd name="T64" fmla="*/ 180 w 416"/>
                <a:gd name="T65" fmla="*/ 15 h 913"/>
                <a:gd name="T66" fmla="*/ 195 w 416"/>
                <a:gd name="T67" fmla="*/ 0 h 913"/>
                <a:gd name="T68" fmla="*/ 208 w 416"/>
                <a:gd name="T69" fmla="*/ 24 h 9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16" h="913">
                  <a:moveTo>
                    <a:pt x="21" y="913"/>
                  </a:moveTo>
                  <a:lnTo>
                    <a:pt x="0" y="875"/>
                  </a:lnTo>
                  <a:lnTo>
                    <a:pt x="11" y="848"/>
                  </a:lnTo>
                  <a:lnTo>
                    <a:pt x="23" y="821"/>
                  </a:lnTo>
                  <a:lnTo>
                    <a:pt x="35" y="794"/>
                  </a:lnTo>
                  <a:lnTo>
                    <a:pt x="47" y="766"/>
                  </a:lnTo>
                  <a:lnTo>
                    <a:pt x="58" y="739"/>
                  </a:lnTo>
                  <a:lnTo>
                    <a:pt x="68" y="712"/>
                  </a:lnTo>
                  <a:lnTo>
                    <a:pt x="80" y="685"/>
                  </a:lnTo>
                  <a:lnTo>
                    <a:pt x="92" y="656"/>
                  </a:lnTo>
                  <a:lnTo>
                    <a:pt x="103" y="629"/>
                  </a:lnTo>
                  <a:lnTo>
                    <a:pt x="115" y="602"/>
                  </a:lnTo>
                  <a:lnTo>
                    <a:pt x="127" y="575"/>
                  </a:lnTo>
                  <a:lnTo>
                    <a:pt x="138" y="548"/>
                  </a:lnTo>
                  <a:lnTo>
                    <a:pt x="150" y="520"/>
                  </a:lnTo>
                  <a:lnTo>
                    <a:pt x="162" y="493"/>
                  </a:lnTo>
                  <a:lnTo>
                    <a:pt x="174" y="466"/>
                  </a:lnTo>
                  <a:lnTo>
                    <a:pt x="185" y="437"/>
                  </a:lnTo>
                  <a:lnTo>
                    <a:pt x="197" y="412"/>
                  </a:lnTo>
                  <a:lnTo>
                    <a:pt x="207" y="383"/>
                  </a:lnTo>
                  <a:lnTo>
                    <a:pt x="219" y="356"/>
                  </a:lnTo>
                  <a:lnTo>
                    <a:pt x="230" y="329"/>
                  </a:lnTo>
                  <a:lnTo>
                    <a:pt x="242" y="302"/>
                  </a:lnTo>
                  <a:lnTo>
                    <a:pt x="254" y="275"/>
                  </a:lnTo>
                  <a:lnTo>
                    <a:pt x="265" y="247"/>
                  </a:lnTo>
                  <a:lnTo>
                    <a:pt x="277" y="220"/>
                  </a:lnTo>
                  <a:lnTo>
                    <a:pt x="289" y="193"/>
                  </a:lnTo>
                  <a:lnTo>
                    <a:pt x="301" y="164"/>
                  </a:lnTo>
                  <a:lnTo>
                    <a:pt x="312" y="137"/>
                  </a:lnTo>
                  <a:lnTo>
                    <a:pt x="324" y="110"/>
                  </a:lnTo>
                  <a:lnTo>
                    <a:pt x="334" y="83"/>
                  </a:lnTo>
                  <a:lnTo>
                    <a:pt x="346" y="56"/>
                  </a:lnTo>
                  <a:lnTo>
                    <a:pt x="359" y="29"/>
                  </a:lnTo>
                  <a:lnTo>
                    <a:pt x="389" y="0"/>
                  </a:lnTo>
                  <a:lnTo>
                    <a:pt x="416" y="4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e-DE"/>
            </a:p>
          </p:txBody>
        </p:sp>
        <p:sp>
          <p:nvSpPr>
            <p:cNvPr id="20724" name="Freeform 1639"/>
            <p:cNvSpPr>
              <a:spLocks/>
            </p:cNvSpPr>
            <p:nvPr/>
          </p:nvSpPr>
          <p:spPr bwMode="auto">
            <a:xfrm>
              <a:off x="4958" y="2563"/>
              <a:ext cx="227" cy="50"/>
            </a:xfrm>
            <a:custGeom>
              <a:avLst/>
              <a:gdLst>
                <a:gd name="T0" fmla="*/ 0 w 455"/>
                <a:gd name="T1" fmla="*/ 50 h 101"/>
                <a:gd name="T2" fmla="*/ 3 w 455"/>
                <a:gd name="T3" fmla="*/ 50 h 101"/>
                <a:gd name="T4" fmla="*/ 12 w 455"/>
                <a:gd name="T5" fmla="*/ 49 h 101"/>
                <a:gd name="T6" fmla="*/ 20 w 455"/>
                <a:gd name="T7" fmla="*/ 47 h 101"/>
                <a:gd name="T8" fmla="*/ 30 w 455"/>
                <a:gd name="T9" fmla="*/ 45 h 101"/>
                <a:gd name="T10" fmla="*/ 38 w 455"/>
                <a:gd name="T11" fmla="*/ 43 h 101"/>
                <a:gd name="T12" fmla="*/ 47 w 455"/>
                <a:gd name="T13" fmla="*/ 40 h 101"/>
                <a:gd name="T14" fmla="*/ 55 w 455"/>
                <a:gd name="T15" fmla="*/ 38 h 101"/>
                <a:gd name="T16" fmla="*/ 63 w 455"/>
                <a:gd name="T17" fmla="*/ 36 h 101"/>
                <a:gd name="T18" fmla="*/ 72 w 455"/>
                <a:gd name="T19" fmla="*/ 34 h 101"/>
                <a:gd name="T20" fmla="*/ 82 w 455"/>
                <a:gd name="T21" fmla="*/ 32 h 101"/>
                <a:gd name="T22" fmla="*/ 90 w 455"/>
                <a:gd name="T23" fmla="*/ 31 h 101"/>
                <a:gd name="T24" fmla="*/ 99 w 455"/>
                <a:gd name="T25" fmla="*/ 27 h 101"/>
                <a:gd name="T26" fmla="*/ 107 w 455"/>
                <a:gd name="T27" fmla="*/ 25 h 101"/>
                <a:gd name="T28" fmla="*/ 115 w 455"/>
                <a:gd name="T29" fmla="*/ 23 h 101"/>
                <a:gd name="T30" fmla="*/ 124 w 455"/>
                <a:gd name="T31" fmla="*/ 22 h 101"/>
                <a:gd name="T32" fmla="*/ 134 w 455"/>
                <a:gd name="T33" fmla="*/ 20 h 101"/>
                <a:gd name="T34" fmla="*/ 142 w 455"/>
                <a:gd name="T35" fmla="*/ 18 h 101"/>
                <a:gd name="T36" fmla="*/ 150 w 455"/>
                <a:gd name="T37" fmla="*/ 14 h 101"/>
                <a:gd name="T38" fmla="*/ 159 w 455"/>
                <a:gd name="T39" fmla="*/ 12 h 101"/>
                <a:gd name="T40" fmla="*/ 167 w 455"/>
                <a:gd name="T41" fmla="*/ 11 h 101"/>
                <a:gd name="T42" fmla="*/ 175 w 455"/>
                <a:gd name="T43" fmla="*/ 9 h 101"/>
                <a:gd name="T44" fmla="*/ 185 w 455"/>
                <a:gd name="T45" fmla="*/ 7 h 101"/>
                <a:gd name="T46" fmla="*/ 194 w 455"/>
                <a:gd name="T47" fmla="*/ 5 h 101"/>
                <a:gd name="T48" fmla="*/ 202 w 455"/>
                <a:gd name="T49" fmla="*/ 2 h 101"/>
                <a:gd name="T50" fmla="*/ 211 w 455"/>
                <a:gd name="T51" fmla="*/ 0 h 101"/>
                <a:gd name="T52" fmla="*/ 214 w 455"/>
                <a:gd name="T53" fmla="*/ 0 h 101"/>
                <a:gd name="T54" fmla="*/ 227 w 455"/>
                <a:gd name="T55" fmla="*/ 22 h 101"/>
                <a:gd name="T56" fmla="*/ 197 w 455"/>
                <a:gd name="T57" fmla="*/ 50 h 101"/>
                <a:gd name="T58" fmla="*/ 0 w 455"/>
                <a:gd name="T59" fmla="*/ 50 h 10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55" h="101">
                  <a:moveTo>
                    <a:pt x="0" y="101"/>
                  </a:moveTo>
                  <a:lnTo>
                    <a:pt x="7" y="101"/>
                  </a:lnTo>
                  <a:lnTo>
                    <a:pt x="24" y="98"/>
                  </a:lnTo>
                  <a:lnTo>
                    <a:pt x="40" y="94"/>
                  </a:lnTo>
                  <a:lnTo>
                    <a:pt x="61" y="91"/>
                  </a:lnTo>
                  <a:lnTo>
                    <a:pt x="77" y="87"/>
                  </a:lnTo>
                  <a:lnTo>
                    <a:pt x="94" y="80"/>
                  </a:lnTo>
                  <a:lnTo>
                    <a:pt x="111" y="76"/>
                  </a:lnTo>
                  <a:lnTo>
                    <a:pt x="127" y="72"/>
                  </a:lnTo>
                  <a:lnTo>
                    <a:pt x="144" y="69"/>
                  </a:lnTo>
                  <a:lnTo>
                    <a:pt x="164" y="65"/>
                  </a:lnTo>
                  <a:lnTo>
                    <a:pt x="181" y="62"/>
                  </a:lnTo>
                  <a:lnTo>
                    <a:pt x="198" y="54"/>
                  </a:lnTo>
                  <a:lnTo>
                    <a:pt x="214" y="51"/>
                  </a:lnTo>
                  <a:lnTo>
                    <a:pt x="231" y="47"/>
                  </a:lnTo>
                  <a:lnTo>
                    <a:pt x="248" y="44"/>
                  </a:lnTo>
                  <a:lnTo>
                    <a:pt x="268" y="40"/>
                  </a:lnTo>
                  <a:lnTo>
                    <a:pt x="284" y="36"/>
                  </a:lnTo>
                  <a:lnTo>
                    <a:pt x="301" y="29"/>
                  </a:lnTo>
                  <a:lnTo>
                    <a:pt x="318" y="25"/>
                  </a:lnTo>
                  <a:lnTo>
                    <a:pt x="335" y="22"/>
                  </a:lnTo>
                  <a:lnTo>
                    <a:pt x="351" y="18"/>
                  </a:lnTo>
                  <a:lnTo>
                    <a:pt x="371" y="15"/>
                  </a:lnTo>
                  <a:lnTo>
                    <a:pt x="388" y="11"/>
                  </a:lnTo>
                  <a:lnTo>
                    <a:pt x="405" y="4"/>
                  </a:lnTo>
                  <a:lnTo>
                    <a:pt x="422" y="0"/>
                  </a:lnTo>
                  <a:lnTo>
                    <a:pt x="428" y="0"/>
                  </a:lnTo>
                  <a:lnTo>
                    <a:pt x="455" y="44"/>
                  </a:lnTo>
                  <a:lnTo>
                    <a:pt x="395" y="101"/>
                  </a:lnTo>
                  <a:lnTo>
                    <a:pt x="0" y="101"/>
                  </a:lnTo>
                  <a:close/>
                </a:path>
              </a:pathLst>
            </a:custGeom>
            <a:solidFill>
              <a:srgbClr val="FF87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25" name="Freeform 1640"/>
            <p:cNvSpPr>
              <a:spLocks/>
            </p:cNvSpPr>
            <p:nvPr/>
          </p:nvSpPr>
          <p:spPr bwMode="auto">
            <a:xfrm>
              <a:off x="4910" y="2574"/>
              <a:ext cx="275" cy="79"/>
            </a:xfrm>
            <a:custGeom>
              <a:avLst/>
              <a:gdLst>
                <a:gd name="T0" fmla="*/ 0 w 552"/>
                <a:gd name="T1" fmla="*/ 79 h 157"/>
                <a:gd name="T2" fmla="*/ 37 w 552"/>
                <a:gd name="T3" fmla="*/ 44 h 157"/>
                <a:gd name="T4" fmla="*/ 35 w 552"/>
                <a:gd name="T5" fmla="*/ 44 h 157"/>
                <a:gd name="T6" fmla="*/ 43 w 552"/>
                <a:gd name="T7" fmla="*/ 41 h 157"/>
                <a:gd name="T8" fmla="*/ 52 w 552"/>
                <a:gd name="T9" fmla="*/ 39 h 157"/>
                <a:gd name="T10" fmla="*/ 60 w 552"/>
                <a:gd name="T11" fmla="*/ 37 h 157"/>
                <a:gd name="T12" fmla="*/ 68 w 552"/>
                <a:gd name="T13" fmla="*/ 35 h 157"/>
                <a:gd name="T14" fmla="*/ 79 w 552"/>
                <a:gd name="T15" fmla="*/ 34 h 157"/>
                <a:gd name="T16" fmla="*/ 87 w 552"/>
                <a:gd name="T17" fmla="*/ 32 h 157"/>
                <a:gd name="T18" fmla="*/ 95 w 552"/>
                <a:gd name="T19" fmla="*/ 28 h 157"/>
                <a:gd name="T20" fmla="*/ 104 w 552"/>
                <a:gd name="T21" fmla="*/ 26 h 157"/>
                <a:gd name="T22" fmla="*/ 112 w 552"/>
                <a:gd name="T23" fmla="*/ 24 h 157"/>
                <a:gd name="T24" fmla="*/ 120 w 552"/>
                <a:gd name="T25" fmla="*/ 23 h 157"/>
                <a:gd name="T26" fmla="*/ 130 w 552"/>
                <a:gd name="T27" fmla="*/ 21 h 157"/>
                <a:gd name="T28" fmla="*/ 138 w 552"/>
                <a:gd name="T29" fmla="*/ 19 h 157"/>
                <a:gd name="T30" fmla="*/ 147 w 552"/>
                <a:gd name="T31" fmla="*/ 15 h 157"/>
                <a:gd name="T32" fmla="*/ 155 w 552"/>
                <a:gd name="T33" fmla="*/ 14 h 157"/>
                <a:gd name="T34" fmla="*/ 163 w 552"/>
                <a:gd name="T35" fmla="*/ 12 h 157"/>
                <a:gd name="T36" fmla="*/ 172 w 552"/>
                <a:gd name="T37" fmla="*/ 10 h 157"/>
                <a:gd name="T38" fmla="*/ 182 w 552"/>
                <a:gd name="T39" fmla="*/ 8 h 157"/>
                <a:gd name="T40" fmla="*/ 190 w 552"/>
                <a:gd name="T41" fmla="*/ 6 h 157"/>
                <a:gd name="T42" fmla="*/ 198 w 552"/>
                <a:gd name="T43" fmla="*/ 3 h 157"/>
                <a:gd name="T44" fmla="*/ 208 w 552"/>
                <a:gd name="T45" fmla="*/ 0 h 157"/>
                <a:gd name="T46" fmla="*/ 270 w 552"/>
                <a:gd name="T47" fmla="*/ 0 h 157"/>
                <a:gd name="T48" fmla="*/ 275 w 552"/>
                <a:gd name="T49" fmla="*/ 10 h 157"/>
                <a:gd name="T50" fmla="*/ 237 w 552"/>
                <a:gd name="T51" fmla="*/ 48 h 157"/>
                <a:gd name="T52" fmla="*/ 223 w 552"/>
                <a:gd name="T53" fmla="*/ 50 h 157"/>
                <a:gd name="T54" fmla="*/ 215 w 552"/>
                <a:gd name="T55" fmla="*/ 52 h 157"/>
                <a:gd name="T56" fmla="*/ 207 w 552"/>
                <a:gd name="T57" fmla="*/ 55 h 157"/>
                <a:gd name="T58" fmla="*/ 197 w 552"/>
                <a:gd name="T59" fmla="*/ 57 h 157"/>
                <a:gd name="T60" fmla="*/ 188 w 552"/>
                <a:gd name="T61" fmla="*/ 59 h 157"/>
                <a:gd name="T62" fmla="*/ 180 w 552"/>
                <a:gd name="T63" fmla="*/ 61 h 157"/>
                <a:gd name="T64" fmla="*/ 172 w 552"/>
                <a:gd name="T65" fmla="*/ 62 h 157"/>
                <a:gd name="T66" fmla="*/ 163 w 552"/>
                <a:gd name="T67" fmla="*/ 66 h 157"/>
                <a:gd name="T68" fmla="*/ 155 w 552"/>
                <a:gd name="T69" fmla="*/ 68 h 157"/>
                <a:gd name="T70" fmla="*/ 145 w 552"/>
                <a:gd name="T71" fmla="*/ 70 h 157"/>
                <a:gd name="T72" fmla="*/ 137 w 552"/>
                <a:gd name="T73" fmla="*/ 71 h 157"/>
                <a:gd name="T74" fmla="*/ 129 w 552"/>
                <a:gd name="T75" fmla="*/ 73 h 157"/>
                <a:gd name="T76" fmla="*/ 120 w 552"/>
                <a:gd name="T77" fmla="*/ 75 h 157"/>
                <a:gd name="T78" fmla="*/ 113 w 552"/>
                <a:gd name="T79" fmla="*/ 78 h 157"/>
                <a:gd name="T80" fmla="*/ 1 w 552"/>
                <a:gd name="T81" fmla="*/ 78 h 157"/>
                <a:gd name="T82" fmla="*/ 0 w 552"/>
                <a:gd name="T83" fmla="*/ 79 h 15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52" h="157">
                  <a:moveTo>
                    <a:pt x="0" y="157"/>
                  </a:moveTo>
                  <a:lnTo>
                    <a:pt x="74" y="88"/>
                  </a:lnTo>
                  <a:lnTo>
                    <a:pt x="71" y="88"/>
                  </a:lnTo>
                  <a:lnTo>
                    <a:pt x="87" y="81"/>
                  </a:lnTo>
                  <a:lnTo>
                    <a:pt x="104" y="77"/>
                  </a:lnTo>
                  <a:lnTo>
                    <a:pt x="121" y="74"/>
                  </a:lnTo>
                  <a:lnTo>
                    <a:pt x="137" y="70"/>
                  </a:lnTo>
                  <a:lnTo>
                    <a:pt x="158" y="67"/>
                  </a:lnTo>
                  <a:lnTo>
                    <a:pt x="174" y="63"/>
                  </a:lnTo>
                  <a:lnTo>
                    <a:pt x="191" y="56"/>
                  </a:lnTo>
                  <a:lnTo>
                    <a:pt x="208" y="52"/>
                  </a:lnTo>
                  <a:lnTo>
                    <a:pt x="224" y="48"/>
                  </a:lnTo>
                  <a:lnTo>
                    <a:pt x="241" y="45"/>
                  </a:lnTo>
                  <a:lnTo>
                    <a:pt x="261" y="41"/>
                  </a:lnTo>
                  <a:lnTo>
                    <a:pt x="278" y="38"/>
                  </a:lnTo>
                  <a:lnTo>
                    <a:pt x="295" y="30"/>
                  </a:lnTo>
                  <a:lnTo>
                    <a:pt x="311" y="27"/>
                  </a:lnTo>
                  <a:lnTo>
                    <a:pt x="328" y="23"/>
                  </a:lnTo>
                  <a:lnTo>
                    <a:pt x="345" y="20"/>
                  </a:lnTo>
                  <a:lnTo>
                    <a:pt x="365" y="16"/>
                  </a:lnTo>
                  <a:lnTo>
                    <a:pt x="381" y="12"/>
                  </a:lnTo>
                  <a:lnTo>
                    <a:pt x="398" y="5"/>
                  </a:lnTo>
                  <a:lnTo>
                    <a:pt x="417" y="0"/>
                  </a:lnTo>
                  <a:lnTo>
                    <a:pt x="542" y="0"/>
                  </a:lnTo>
                  <a:lnTo>
                    <a:pt x="552" y="20"/>
                  </a:lnTo>
                  <a:lnTo>
                    <a:pt x="475" y="95"/>
                  </a:lnTo>
                  <a:lnTo>
                    <a:pt x="448" y="99"/>
                  </a:lnTo>
                  <a:lnTo>
                    <a:pt x="432" y="103"/>
                  </a:lnTo>
                  <a:lnTo>
                    <a:pt x="415" y="110"/>
                  </a:lnTo>
                  <a:lnTo>
                    <a:pt x="395" y="114"/>
                  </a:lnTo>
                  <a:lnTo>
                    <a:pt x="378" y="117"/>
                  </a:lnTo>
                  <a:lnTo>
                    <a:pt x="361" y="121"/>
                  </a:lnTo>
                  <a:lnTo>
                    <a:pt x="345" y="124"/>
                  </a:lnTo>
                  <a:lnTo>
                    <a:pt x="328" y="132"/>
                  </a:lnTo>
                  <a:lnTo>
                    <a:pt x="311" y="135"/>
                  </a:lnTo>
                  <a:lnTo>
                    <a:pt x="291" y="139"/>
                  </a:lnTo>
                  <a:lnTo>
                    <a:pt x="275" y="142"/>
                  </a:lnTo>
                  <a:lnTo>
                    <a:pt x="258" y="146"/>
                  </a:lnTo>
                  <a:lnTo>
                    <a:pt x="241" y="150"/>
                  </a:lnTo>
                  <a:lnTo>
                    <a:pt x="226" y="155"/>
                  </a:lnTo>
                  <a:lnTo>
                    <a:pt x="2" y="155"/>
                  </a:lnTo>
                  <a:lnTo>
                    <a:pt x="0" y="157"/>
                  </a:lnTo>
                  <a:close/>
                </a:path>
              </a:pathLst>
            </a:custGeom>
            <a:solidFill>
              <a:srgbClr val="FF7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26" name="Freeform 1641"/>
            <p:cNvSpPr>
              <a:spLocks/>
            </p:cNvSpPr>
            <p:nvPr/>
          </p:nvSpPr>
          <p:spPr bwMode="auto">
            <a:xfrm>
              <a:off x="4910" y="2613"/>
              <a:ext cx="245" cy="62"/>
            </a:xfrm>
            <a:custGeom>
              <a:avLst/>
              <a:gdLst>
                <a:gd name="T0" fmla="*/ 0 w 492"/>
                <a:gd name="T1" fmla="*/ 40 h 123"/>
                <a:gd name="T2" fmla="*/ 37 w 492"/>
                <a:gd name="T3" fmla="*/ 6 h 123"/>
                <a:gd name="T4" fmla="*/ 35 w 492"/>
                <a:gd name="T5" fmla="*/ 6 h 123"/>
                <a:gd name="T6" fmla="*/ 43 w 492"/>
                <a:gd name="T7" fmla="*/ 2 h 123"/>
                <a:gd name="T8" fmla="*/ 48 w 492"/>
                <a:gd name="T9" fmla="*/ 0 h 123"/>
                <a:gd name="T10" fmla="*/ 245 w 492"/>
                <a:gd name="T11" fmla="*/ 0 h 123"/>
                <a:gd name="T12" fmla="*/ 237 w 492"/>
                <a:gd name="T13" fmla="*/ 9 h 123"/>
                <a:gd name="T14" fmla="*/ 223 w 492"/>
                <a:gd name="T15" fmla="*/ 11 h 123"/>
                <a:gd name="T16" fmla="*/ 215 w 492"/>
                <a:gd name="T17" fmla="*/ 13 h 123"/>
                <a:gd name="T18" fmla="*/ 207 w 492"/>
                <a:gd name="T19" fmla="*/ 17 h 123"/>
                <a:gd name="T20" fmla="*/ 197 w 492"/>
                <a:gd name="T21" fmla="*/ 19 h 123"/>
                <a:gd name="T22" fmla="*/ 188 w 492"/>
                <a:gd name="T23" fmla="*/ 20 h 123"/>
                <a:gd name="T24" fmla="*/ 180 w 492"/>
                <a:gd name="T25" fmla="*/ 22 h 123"/>
                <a:gd name="T26" fmla="*/ 172 w 492"/>
                <a:gd name="T27" fmla="*/ 24 h 123"/>
                <a:gd name="T28" fmla="*/ 163 w 492"/>
                <a:gd name="T29" fmla="*/ 28 h 123"/>
                <a:gd name="T30" fmla="*/ 155 w 492"/>
                <a:gd name="T31" fmla="*/ 29 h 123"/>
                <a:gd name="T32" fmla="*/ 145 w 492"/>
                <a:gd name="T33" fmla="*/ 31 h 123"/>
                <a:gd name="T34" fmla="*/ 137 w 492"/>
                <a:gd name="T35" fmla="*/ 33 h 123"/>
                <a:gd name="T36" fmla="*/ 128 w 492"/>
                <a:gd name="T37" fmla="*/ 35 h 123"/>
                <a:gd name="T38" fmla="*/ 120 w 492"/>
                <a:gd name="T39" fmla="*/ 37 h 123"/>
                <a:gd name="T40" fmla="*/ 112 w 492"/>
                <a:gd name="T41" fmla="*/ 40 h 123"/>
                <a:gd name="T42" fmla="*/ 104 w 492"/>
                <a:gd name="T43" fmla="*/ 42 h 123"/>
                <a:gd name="T44" fmla="*/ 95 w 492"/>
                <a:gd name="T45" fmla="*/ 44 h 123"/>
                <a:gd name="T46" fmla="*/ 85 w 492"/>
                <a:gd name="T47" fmla="*/ 46 h 123"/>
                <a:gd name="T48" fmla="*/ 77 w 492"/>
                <a:gd name="T49" fmla="*/ 47 h 123"/>
                <a:gd name="T50" fmla="*/ 68 w 492"/>
                <a:gd name="T51" fmla="*/ 49 h 123"/>
                <a:gd name="T52" fmla="*/ 60 w 492"/>
                <a:gd name="T53" fmla="*/ 53 h 123"/>
                <a:gd name="T54" fmla="*/ 52 w 492"/>
                <a:gd name="T55" fmla="*/ 55 h 123"/>
                <a:gd name="T56" fmla="*/ 43 w 492"/>
                <a:gd name="T57" fmla="*/ 57 h 123"/>
                <a:gd name="T58" fmla="*/ 35 w 492"/>
                <a:gd name="T59" fmla="*/ 58 h 123"/>
                <a:gd name="T60" fmla="*/ 25 w 492"/>
                <a:gd name="T61" fmla="*/ 60 h 123"/>
                <a:gd name="T62" fmla="*/ 17 w 492"/>
                <a:gd name="T63" fmla="*/ 62 h 123"/>
                <a:gd name="T64" fmla="*/ 8 w 492"/>
                <a:gd name="T65" fmla="*/ 55 h 123"/>
                <a:gd name="T66" fmla="*/ 0 w 492"/>
                <a:gd name="T67" fmla="*/ 40 h 1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92" h="123">
                  <a:moveTo>
                    <a:pt x="0" y="80"/>
                  </a:moveTo>
                  <a:lnTo>
                    <a:pt x="74" y="11"/>
                  </a:lnTo>
                  <a:lnTo>
                    <a:pt x="71" y="11"/>
                  </a:lnTo>
                  <a:lnTo>
                    <a:pt x="87" y="4"/>
                  </a:lnTo>
                  <a:lnTo>
                    <a:pt x="97" y="0"/>
                  </a:lnTo>
                  <a:lnTo>
                    <a:pt x="492" y="0"/>
                  </a:lnTo>
                  <a:lnTo>
                    <a:pt x="475" y="18"/>
                  </a:lnTo>
                  <a:lnTo>
                    <a:pt x="448" y="22"/>
                  </a:lnTo>
                  <a:lnTo>
                    <a:pt x="432" y="26"/>
                  </a:lnTo>
                  <a:lnTo>
                    <a:pt x="415" y="33"/>
                  </a:lnTo>
                  <a:lnTo>
                    <a:pt x="395" y="37"/>
                  </a:lnTo>
                  <a:lnTo>
                    <a:pt x="378" y="40"/>
                  </a:lnTo>
                  <a:lnTo>
                    <a:pt x="361" y="44"/>
                  </a:lnTo>
                  <a:lnTo>
                    <a:pt x="345" y="47"/>
                  </a:lnTo>
                  <a:lnTo>
                    <a:pt x="328" y="55"/>
                  </a:lnTo>
                  <a:lnTo>
                    <a:pt x="311" y="58"/>
                  </a:lnTo>
                  <a:lnTo>
                    <a:pt x="291" y="62"/>
                  </a:lnTo>
                  <a:lnTo>
                    <a:pt x="275" y="65"/>
                  </a:lnTo>
                  <a:lnTo>
                    <a:pt x="258" y="69"/>
                  </a:lnTo>
                  <a:lnTo>
                    <a:pt x="241" y="73"/>
                  </a:lnTo>
                  <a:lnTo>
                    <a:pt x="224" y="80"/>
                  </a:lnTo>
                  <a:lnTo>
                    <a:pt x="208" y="84"/>
                  </a:lnTo>
                  <a:lnTo>
                    <a:pt x="191" y="87"/>
                  </a:lnTo>
                  <a:lnTo>
                    <a:pt x="171" y="91"/>
                  </a:lnTo>
                  <a:lnTo>
                    <a:pt x="154" y="94"/>
                  </a:lnTo>
                  <a:lnTo>
                    <a:pt x="137" y="98"/>
                  </a:lnTo>
                  <a:lnTo>
                    <a:pt x="121" y="105"/>
                  </a:lnTo>
                  <a:lnTo>
                    <a:pt x="104" y="109"/>
                  </a:lnTo>
                  <a:lnTo>
                    <a:pt x="87" y="113"/>
                  </a:lnTo>
                  <a:lnTo>
                    <a:pt x="71" y="116"/>
                  </a:lnTo>
                  <a:lnTo>
                    <a:pt x="51" y="120"/>
                  </a:lnTo>
                  <a:lnTo>
                    <a:pt x="34" y="123"/>
                  </a:lnTo>
                  <a:lnTo>
                    <a:pt x="17" y="109"/>
                  </a:lnTo>
                  <a:lnTo>
                    <a:pt x="0" y="80"/>
                  </a:lnTo>
                  <a:close/>
                </a:path>
              </a:pathLst>
            </a:custGeom>
            <a:solidFill>
              <a:srgbClr val="FF6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27" name="Freeform 1642"/>
            <p:cNvSpPr>
              <a:spLocks/>
            </p:cNvSpPr>
            <p:nvPr/>
          </p:nvSpPr>
          <p:spPr bwMode="auto">
            <a:xfrm>
              <a:off x="4911" y="2652"/>
              <a:ext cx="112" cy="23"/>
            </a:xfrm>
            <a:custGeom>
              <a:avLst/>
              <a:gdLst>
                <a:gd name="T0" fmla="*/ 111 w 224"/>
                <a:gd name="T1" fmla="*/ 1 h 45"/>
                <a:gd name="T2" fmla="*/ 103 w 224"/>
                <a:gd name="T3" fmla="*/ 3 h 45"/>
                <a:gd name="T4" fmla="*/ 95 w 224"/>
                <a:gd name="T5" fmla="*/ 5 h 45"/>
                <a:gd name="T6" fmla="*/ 85 w 224"/>
                <a:gd name="T7" fmla="*/ 7 h 45"/>
                <a:gd name="T8" fmla="*/ 76 w 224"/>
                <a:gd name="T9" fmla="*/ 8 h 45"/>
                <a:gd name="T10" fmla="*/ 68 w 224"/>
                <a:gd name="T11" fmla="*/ 10 h 45"/>
                <a:gd name="T12" fmla="*/ 60 w 224"/>
                <a:gd name="T13" fmla="*/ 14 h 45"/>
                <a:gd name="T14" fmla="*/ 51 w 224"/>
                <a:gd name="T15" fmla="*/ 16 h 45"/>
                <a:gd name="T16" fmla="*/ 43 w 224"/>
                <a:gd name="T17" fmla="*/ 18 h 45"/>
                <a:gd name="T18" fmla="*/ 35 w 224"/>
                <a:gd name="T19" fmla="*/ 19 h 45"/>
                <a:gd name="T20" fmla="*/ 25 w 224"/>
                <a:gd name="T21" fmla="*/ 21 h 45"/>
                <a:gd name="T22" fmla="*/ 16 w 224"/>
                <a:gd name="T23" fmla="*/ 23 h 45"/>
                <a:gd name="T24" fmla="*/ 8 w 224"/>
                <a:gd name="T25" fmla="*/ 16 h 45"/>
                <a:gd name="T26" fmla="*/ 0 w 224"/>
                <a:gd name="T27" fmla="*/ 0 h 45"/>
                <a:gd name="T28" fmla="*/ 112 w 224"/>
                <a:gd name="T29" fmla="*/ 0 h 45"/>
                <a:gd name="T30" fmla="*/ 111 w 224"/>
                <a:gd name="T31" fmla="*/ 1 h 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4" h="45">
                  <a:moveTo>
                    <a:pt x="222" y="2"/>
                  </a:moveTo>
                  <a:lnTo>
                    <a:pt x="206" y="6"/>
                  </a:lnTo>
                  <a:lnTo>
                    <a:pt x="189" y="9"/>
                  </a:lnTo>
                  <a:lnTo>
                    <a:pt x="169" y="13"/>
                  </a:lnTo>
                  <a:lnTo>
                    <a:pt x="152" y="16"/>
                  </a:lnTo>
                  <a:lnTo>
                    <a:pt x="135" y="20"/>
                  </a:lnTo>
                  <a:lnTo>
                    <a:pt x="119" y="27"/>
                  </a:lnTo>
                  <a:lnTo>
                    <a:pt x="102" y="31"/>
                  </a:lnTo>
                  <a:lnTo>
                    <a:pt x="85" y="35"/>
                  </a:lnTo>
                  <a:lnTo>
                    <a:pt x="69" y="38"/>
                  </a:lnTo>
                  <a:lnTo>
                    <a:pt x="49" y="42"/>
                  </a:lnTo>
                  <a:lnTo>
                    <a:pt x="32" y="45"/>
                  </a:lnTo>
                  <a:lnTo>
                    <a:pt x="15" y="31"/>
                  </a:lnTo>
                  <a:lnTo>
                    <a:pt x="0" y="0"/>
                  </a:lnTo>
                  <a:lnTo>
                    <a:pt x="224" y="0"/>
                  </a:lnTo>
                  <a:lnTo>
                    <a:pt x="222" y="2"/>
                  </a:lnTo>
                  <a:close/>
                </a:path>
              </a:pathLst>
            </a:custGeom>
            <a:solidFill>
              <a:srgbClr val="FF5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28" name="Freeform 1643"/>
            <p:cNvSpPr>
              <a:spLocks/>
            </p:cNvSpPr>
            <p:nvPr/>
          </p:nvSpPr>
          <p:spPr bwMode="auto">
            <a:xfrm>
              <a:off x="4944" y="2563"/>
              <a:ext cx="241" cy="56"/>
            </a:xfrm>
            <a:custGeom>
              <a:avLst/>
              <a:gdLst>
                <a:gd name="T0" fmla="*/ 1 w 483"/>
                <a:gd name="T1" fmla="*/ 56 h 112"/>
                <a:gd name="T2" fmla="*/ 0 w 483"/>
                <a:gd name="T3" fmla="*/ 56 h 112"/>
                <a:gd name="T4" fmla="*/ 9 w 483"/>
                <a:gd name="T5" fmla="*/ 54 h 112"/>
                <a:gd name="T6" fmla="*/ 17 w 483"/>
                <a:gd name="T7" fmla="*/ 52 h 112"/>
                <a:gd name="T8" fmla="*/ 26 w 483"/>
                <a:gd name="T9" fmla="*/ 50 h 112"/>
                <a:gd name="T10" fmla="*/ 34 w 483"/>
                <a:gd name="T11" fmla="*/ 47 h 112"/>
                <a:gd name="T12" fmla="*/ 43 w 483"/>
                <a:gd name="T13" fmla="*/ 46 h 112"/>
                <a:gd name="T14" fmla="*/ 52 w 483"/>
                <a:gd name="T15" fmla="*/ 44 h 112"/>
                <a:gd name="T16" fmla="*/ 61 w 483"/>
                <a:gd name="T17" fmla="*/ 41 h 112"/>
                <a:gd name="T18" fmla="*/ 69 w 483"/>
                <a:gd name="T19" fmla="*/ 39 h 112"/>
                <a:gd name="T20" fmla="*/ 77 w 483"/>
                <a:gd name="T21" fmla="*/ 37 h 112"/>
                <a:gd name="T22" fmla="*/ 86 w 483"/>
                <a:gd name="T23" fmla="*/ 35 h 112"/>
                <a:gd name="T24" fmla="*/ 95 w 483"/>
                <a:gd name="T25" fmla="*/ 33 h 112"/>
                <a:gd name="T26" fmla="*/ 103 w 483"/>
                <a:gd name="T27" fmla="*/ 31 h 112"/>
                <a:gd name="T28" fmla="*/ 113 w 483"/>
                <a:gd name="T29" fmla="*/ 28 h 112"/>
                <a:gd name="T30" fmla="*/ 121 w 483"/>
                <a:gd name="T31" fmla="*/ 27 h 112"/>
                <a:gd name="T32" fmla="*/ 129 w 483"/>
                <a:gd name="T33" fmla="*/ 25 h 112"/>
                <a:gd name="T34" fmla="*/ 138 w 483"/>
                <a:gd name="T35" fmla="*/ 22 h 112"/>
                <a:gd name="T36" fmla="*/ 147 w 483"/>
                <a:gd name="T37" fmla="*/ 20 h 112"/>
                <a:gd name="T38" fmla="*/ 155 w 483"/>
                <a:gd name="T39" fmla="*/ 18 h 112"/>
                <a:gd name="T40" fmla="*/ 164 w 483"/>
                <a:gd name="T41" fmla="*/ 16 h 112"/>
                <a:gd name="T42" fmla="*/ 173 w 483"/>
                <a:gd name="T43" fmla="*/ 14 h 112"/>
                <a:gd name="T44" fmla="*/ 181 w 483"/>
                <a:gd name="T45" fmla="*/ 12 h 112"/>
                <a:gd name="T46" fmla="*/ 189 w 483"/>
                <a:gd name="T47" fmla="*/ 9 h 112"/>
                <a:gd name="T48" fmla="*/ 199 w 483"/>
                <a:gd name="T49" fmla="*/ 8 h 112"/>
                <a:gd name="T50" fmla="*/ 207 w 483"/>
                <a:gd name="T51" fmla="*/ 6 h 112"/>
                <a:gd name="T52" fmla="*/ 215 w 483"/>
                <a:gd name="T53" fmla="*/ 3 h 112"/>
                <a:gd name="T54" fmla="*/ 225 w 483"/>
                <a:gd name="T55" fmla="*/ 1 h 112"/>
                <a:gd name="T56" fmla="*/ 228 w 483"/>
                <a:gd name="T57" fmla="*/ 0 h 112"/>
                <a:gd name="T58" fmla="*/ 241 w 483"/>
                <a:gd name="T59" fmla="*/ 23 h 11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83" h="112">
                  <a:moveTo>
                    <a:pt x="3" y="112"/>
                  </a:moveTo>
                  <a:lnTo>
                    <a:pt x="0" y="112"/>
                  </a:lnTo>
                  <a:lnTo>
                    <a:pt x="18" y="107"/>
                  </a:lnTo>
                  <a:lnTo>
                    <a:pt x="35" y="103"/>
                  </a:lnTo>
                  <a:lnTo>
                    <a:pt x="52" y="100"/>
                  </a:lnTo>
                  <a:lnTo>
                    <a:pt x="68" y="94"/>
                  </a:lnTo>
                  <a:lnTo>
                    <a:pt x="87" y="91"/>
                  </a:lnTo>
                  <a:lnTo>
                    <a:pt x="104" y="87"/>
                  </a:lnTo>
                  <a:lnTo>
                    <a:pt x="122" y="81"/>
                  </a:lnTo>
                  <a:lnTo>
                    <a:pt x="139" y="78"/>
                  </a:lnTo>
                  <a:lnTo>
                    <a:pt x="155" y="74"/>
                  </a:lnTo>
                  <a:lnTo>
                    <a:pt x="172" y="69"/>
                  </a:lnTo>
                  <a:lnTo>
                    <a:pt x="190" y="65"/>
                  </a:lnTo>
                  <a:lnTo>
                    <a:pt x="207" y="62"/>
                  </a:lnTo>
                  <a:lnTo>
                    <a:pt x="226" y="56"/>
                  </a:lnTo>
                  <a:lnTo>
                    <a:pt x="242" y="53"/>
                  </a:lnTo>
                  <a:lnTo>
                    <a:pt x="259" y="49"/>
                  </a:lnTo>
                  <a:lnTo>
                    <a:pt x="276" y="44"/>
                  </a:lnTo>
                  <a:lnTo>
                    <a:pt x="294" y="40"/>
                  </a:lnTo>
                  <a:lnTo>
                    <a:pt x="311" y="36"/>
                  </a:lnTo>
                  <a:lnTo>
                    <a:pt x="328" y="31"/>
                  </a:lnTo>
                  <a:lnTo>
                    <a:pt x="346" y="27"/>
                  </a:lnTo>
                  <a:lnTo>
                    <a:pt x="363" y="24"/>
                  </a:lnTo>
                  <a:lnTo>
                    <a:pt x="379" y="18"/>
                  </a:lnTo>
                  <a:lnTo>
                    <a:pt x="398" y="15"/>
                  </a:lnTo>
                  <a:lnTo>
                    <a:pt x="414" y="11"/>
                  </a:lnTo>
                  <a:lnTo>
                    <a:pt x="431" y="6"/>
                  </a:lnTo>
                  <a:lnTo>
                    <a:pt x="450" y="2"/>
                  </a:lnTo>
                  <a:lnTo>
                    <a:pt x="456" y="0"/>
                  </a:lnTo>
                  <a:lnTo>
                    <a:pt x="483" y="4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e-DE"/>
            </a:p>
          </p:txBody>
        </p:sp>
        <p:sp>
          <p:nvSpPr>
            <p:cNvPr id="20729" name="Freeform 1644"/>
            <p:cNvSpPr>
              <a:spLocks/>
            </p:cNvSpPr>
            <p:nvPr/>
          </p:nvSpPr>
          <p:spPr bwMode="auto">
            <a:xfrm>
              <a:off x="4910" y="2622"/>
              <a:ext cx="236" cy="54"/>
            </a:xfrm>
            <a:custGeom>
              <a:avLst/>
              <a:gdLst>
                <a:gd name="T0" fmla="*/ 236 w 473"/>
                <a:gd name="T1" fmla="*/ 0 h 107"/>
                <a:gd name="T2" fmla="*/ 223 w 473"/>
                <a:gd name="T3" fmla="*/ 3 h 107"/>
                <a:gd name="T4" fmla="*/ 215 w 473"/>
                <a:gd name="T5" fmla="*/ 5 h 107"/>
                <a:gd name="T6" fmla="*/ 206 w 473"/>
                <a:gd name="T7" fmla="*/ 8 h 107"/>
                <a:gd name="T8" fmla="*/ 197 w 473"/>
                <a:gd name="T9" fmla="*/ 10 h 107"/>
                <a:gd name="T10" fmla="*/ 189 w 473"/>
                <a:gd name="T11" fmla="*/ 12 h 107"/>
                <a:gd name="T12" fmla="*/ 180 w 473"/>
                <a:gd name="T13" fmla="*/ 14 h 107"/>
                <a:gd name="T14" fmla="*/ 172 w 473"/>
                <a:gd name="T15" fmla="*/ 16 h 107"/>
                <a:gd name="T16" fmla="*/ 163 w 473"/>
                <a:gd name="T17" fmla="*/ 19 h 107"/>
                <a:gd name="T18" fmla="*/ 155 w 473"/>
                <a:gd name="T19" fmla="*/ 20 h 107"/>
                <a:gd name="T20" fmla="*/ 145 w 473"/>
                <a:gd name="T21" fmla="*/ 22 h 107"/>
                <a:gd name="T22" fmla="*/ 137 w 473"/>
                <a:gd name="T23" fmla="*/ 25 h 107"/>
                <a:gd name="T24" fmla="*/ 129 w 473"/>
                <a:gd name="T25" fmla="*/ 27 h 107"/>
                <a:gd name="T26" fmla="*/ 120 w 473"/>
                <a:gd name="T27" fmla="*/ 29 h 107"/>
                <a:gd name="T28" fmla="*/ 111 w 473"/>
                <a:gd name="T29" fmla="*/ 31 h 107"/>
                <a:gd name="T30" fmla="*/ 103 w 473"/>
                <a:gd name="T31" fmla="*/ 33 h 107"/>
                <a:gd name="T32" fmla="*/ 94 w 473"/>
                <a:gd name="T33" fmla="*/ 35 h 107"/>
                <a:gd name="T34" fmla="*/ 85 w 473"/>
                <a:gd name="T35" fmla="*/ 38 h 107"/>
                <a:gd name="T36" fmla="*/ 77 w 473"/>
                <a:gd name="T37" fmla="*/ 39 h 107"/>
                <a:gd name="T38" fmla="*/ 68 w 473"/>
                <a:gd name="T39" fmla="*/ 41 h 107"/>
                <a:gd name="T40" fmla="*/ 59 w 473"/>
                <a:gd name="T41" fmla="*/ 44 h 107"/>
                <a:gd name="T42" fmla="*/ 51 w 473"/>
                <a:gd name="T43" fmla="*/ 46 h 107"/>
                <a:gd name="T44" fmla="*/ 43 w 473"/>
                <a:gd name="T45" fmla="*/ 48 h 107"/>
                <a:gd name="T46" fmla="*/ 34 w 473"/>
                <a:gd name="T47" fmla="*/ 50 h 107"/>
                <a:gd name="T48" fmla="*/ 25 w 473"/>
                <a:gd name="T49" fmla="*/ 52 h 107"/>
                <a:gd name="T50" fmla="*/ 17 w 473"/>
                <a:gd name="T51" fmla="*/ 54 h 107"/>
                <a:gd name="T52" fmla="*/ 7 w 473"/>
                <a:gd name="T53" fmla="*/ 46 h 107"/>
                <a:gd name="T54" fmla="*/ 0 w 473"/>
                <a:gd name="T55" fmla="*/ 31 h 10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73" h="107">
                  <a:moveTo>
                    <a:pt x="473" y="0"/>
                  </a:moveTo>
                  <a:lnTo>
                    <a:pt x="447" y="6"/>
                  </a:lnTo>
                  <a:lnTo>
                    <a:pt x="430" y="10"/>
                  </a:lnTo>
                  <a:lnTo>
                    <a:pt x="413" y="15"/>
                  </a:lnTo>
                  <a:lnTo>
                    <a:pt x="395" y="19"/>
                  </a:lnTo>
                  <a:lnTo>
                    <a:pt x="378" y="24"/>
                  </a:lnTo>
                  <a:lnTo>
                    <a:pt x="361" y="28"/>
                  </a:lnTo>
                  <a:lnTo>
                    <a:pt x="345" y="31"/>
                  </a:lnTo>
                  <a:lnTo>
                    <a:pt x="326" y="37"/>
                  </a:lnTo>
                  <a:lnTo>
                    <a:pt x="310" y="40"/>
                  </a:lnTo>
                  <a:lnTo>
                    <a:pt x="291" y="44"/>
                  </a:lnTo>
                  <a:lnTo>
                    <a:pt x="275" y="49"/>
                  </a:lnTo>
                  <a:lnTo>
                    <a:pt x="258" y="53"/>
                  </a:lnTo>
                  <a:lnTo>
                    <a:pt x="241" y="57"/>
                  </a:lnTo>
                  <a:lnTo>
                    <a:pt x="223" y="62"/>
                  </a:lnTo>
                  <a:lnTo>
                    <a:pt x="206" y="66"/>
                  </a:lnTo>
                  <a:lnTo>
                    <a:pt x="189" y="69"/>
                  </a:lnTo>
                  <a:lnTo>
                    <a:pt x="171" y="75"/>
                  </a:lnTo>
                  <a:lnTo>
                    <a:pt x="154" y="78"/>
                  </a:lnTo>
                  <a:lnTo>
                    <a:pt x="137" y="82"/>
                  </a:lnTo>
                  <a:lnTo>
                    <a:pt x="119" y="87"/>
                  </a:lnTo>
                  <a:lnTo>
                    <a:pt x="102" y="91"/>
                  </a:lnTo>
                  <a:lnTo>
                    <a:pt x="86" y="95"/>
                  </a:lnTo>
                  <a:lnTo>
                    <a:pt x="69" y="100"/>
                  </a:lnTo>
                  <a:lnTo>
                    <a:pt x="51" y="104"/>
                  </a:lnTo>
                  <a:lnTo>
                    <a:pt x="34" y="107"/>
                  </a:lnTo>
                  <a:lnTo>
                    <a:pt x="15" y="91"/>
                  </a:lnTo>
                  <a:lnTo>
                    <a:pt x="0" y="6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e-DE"/>
            </a:p>
          </p:txBody>
        </p:sp>
        <p:sp>
          <p:nvSpPr>
            <p:cNvPr id="20730" name="Freeform 1645"/>
            <p:cNvSpPr>
              <a:spLocks/>
            </p:cNvSpPr>
            <p:nvPr/>
          </p:nvSpPr>
          <p:spPr bwMode="auto">
            <a:xfrm>
              <a:off x="5130" y="2584"/>
              <a:ext cx="66" cy="68"/>
            </a:xfrm>
            <a:custGeom>
              <a:avLst/>
              <a:gdLst>
                <a:gd name="T0" fmla="*/ 56 w 130"/>
                <a:gd name="T1" fmla="*/ 0 h 135"/>
                <a:gd name="T2" fmla="*/ 66 w 130"/>
                <a:gd name="T3" fmla="*/ 18 h 135"/>
                <a:gd name="T4" fmla="*/ 61 w 130"/>
                <a:gd name="T5" fmla="*/ 29 h 135"/>
                <a:gd name="T6" fmla="*/ 54 w 130"/>
                <a:gd name="T7" fmla="*/ 40 h 135"/>
                <a:gd name="T8" fmla="*/ 49 w 130"/>
                <a:gd name="T9" fmla="*/ 51 h 135"/>
                <a:gd name="T10" fmla="*/ 44 w 130"/>
                <a:gd name="T11" fmla="*/ 61 h 135"/>
                <a:gd name="T12" fmla="*/ 40 w 130"/>
                <a:gd name="T13" fmla="*/ 68 h 135"/>
                <a:gd name="T14" fmla="*/ 0 w 130"/>
                <a:gd name="T15" fmla="*/ 68 h 135"/>
                <a:gd name="T16" fmla="*/ 5 w 130"/>
                <a:gd name="T17" fmla="*/ 60 h 135"/>
                <a:gd name="T18" fmla="*/ 10 w 130"/>
                <a:gd name="T19" fmla="*/ 49 h 135"/>
                <a:gd name="T20" fmla="*/ 17 w 130"/>
                <a:gd name="T21" fmla="*/ 38 h 135"/>
                <a:gd name="T22" fmla="*/ 56 w 130"/>
                <a:gd name="T23" fmla="*/ 0 h 1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0" h="135">
                  <a:moveTo>
                    <a:pt x="110" y="0"/>
                  </a:moveTo>
                  <a:lnTo>
                    <a:pt x="130" y="36"/>
                  </a:lnTo>
                  <a:lnTo>
                    <a:pt x="120" y="57"/>
                  </a:lnTo>
                  <a:lnTo>
                    <a:pt x="107" y="79"/>
                  </a:lnTo>
                  <a:lnTo>
                    <a:pt x="97" y="101"/>
                  </a:lnTo>
                  <a:lnTo>
                    <a:pt x="87" y="122"/>
                  </a:lnTo>
                  <a:lnTo>
                    <a:pt x="78" y="135"/>
                  </a:lnTo>
                  <a:lnTo>
                    <a:pt x="0" y="135"/>
                  </a:lnTo>
                  <a:lnTo>
                    <a:pt x="10" y="119"/>
                  </a:lnTo>
                  <a:lnTo>
                    <a:pt x="20" y="97"/>
                  </a:lnTo>
                  <a:lnTo>
                    <a:pt x="33" y="75"/>
                  </a:lnTo>
                  <a:lnTo>
                    <a:pt x="110" y="0"/>
                  </a:lnTo>
                  <a:close/>
                </a:path>
              </a:pathLst>
            </a:custGeom>
            <a:solidFill>
              <a:srgbClr val="FF7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31" name="Freeform 1646"/>
            <p:cNvSpPr>
              <a:spLocks/>
            </p:cNvSpPr>
            <p:nvPr/>
          </p:nvSpPr>
          <p:spPr bwMode="auto">
            <a:xfrm>
              <a:off x="5109" y="2613"/>
              <a:ext cx="81" cy="78"/>
            </a:xfrm>
            <a:custGeom>
              <a:avLst/>
              <a:gdLst>
                <a:gd name="T0" fmla="*/ 81 w 162"/>
                <a:gd name="T1" fmla="*/ 0 h 156"/>
                <a:gd name="T2" fmla="*/ 75 w 162"/>
                <a:gd name="T3" fmla="*/ 11 h 156"/>
                <a:gd name="T4" fmla="*/ 70 w 162"/>
                <a:gd name="T5" fmla="*/ 22 h 156"/>
                <a:gd name="T6" fmla="*/ 65 w 162"/>
                <a:gd name="T7" fmla="*/ 33 h 156"/>
                <a:gd name="T8" fmla="*/ 58 w 162"/>
                <a:gd name="T9" fmla="*/ 44 h 156"/>
                <a:gd name="T10" fmla="*/ 53 w 162"/>
                <a:gd name="T11" fmla="*/ 55 h 156"/>
                <a:gd name="T12" fmla="*/ 46 w 162"/>
                <a:gd name="T13" fmla="*/ 64 h 156"/>
                <a:gd name="T14" fmla="*/ 41 w 162"/>
                <a:gd name="T15" fmla="*/ 75 h 156"/>
                <a:gd name="T16" fmla="*/ 39 w 162"/>
                <a:gd name="T17" fmla="*/ 78 h 156"/>
                <a:gd name="T18" fmla="*/ 0 w 162"/>
                <a:gd name="T19" fmla="*/ 78 h 156"/>
                <a:gd name="T20" fmla="*/ 3 w 162"/>
                <a:gd name="T21" fmla="*/ 73 h 156"/>
                <a:gd name="T22" fmla="*/ 9 w 162"/>
                <a:gd name="T23" fmla="*/ 64 h 156"/>
                <a:gd name="T24" fmla="*/ 14 w 162"/>
                <a:gd name="T25" fmla="*/ 53 h 156"/>
                <a:gd name="T26" fmla="*/ 19 w 162"/>
                <a:gd name="T27" fmla="*/ 42 h 156"/>
                <a:gd name="T28" fmla="*/ 26 w 162"/>
                <a:gd name="T29" fmla="*/ 31 h 156"/>
                <a:gd name="T30" fmla="*/ 31 w 162"/>
                <a:gd name="T31" fmla="*/ 20 h 156"/>
                <a:gd name="T32" fmla="*/ 38 w 162"/>
                <a:gd name="T33" fmla="*/ 9 h 156"/>
                <a:gd name="T34" fmla="*/ 46 w 162"/>
                <a:gd name="T35" fmla="*/ 0 h 156"/>
                <a:gd name="T36" fmla="*/ 81 w 162"/>
                <a:gd name="T37" fmla="*/ 0 h 15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62" h="156">
                  <a:moveTo>
                    <a:pt x="162" y="0"/>
                  </a:moveTo>
                  <a:lnTo>
                    <a:pt x="149" y="22"/>
                  </a:lnTo>
                  <a:lnTo>
                    <a:pt x="139" y="44"/>
                  </a:lnTo>
                  <a:lnTo>
                    <a:pt x="129" y="65"/>
                  </a:lnTo>
                  <a:lnTo>
                    <a:pt x="115" y="87"/>
                  </a:lnTo>
                  <a:lnTo>
                    <a:pt x="105" y="109"/>
                  </a:lnTo>
                  <a:lnTo>
                    <a:pt x="92" y="127"/>
                  </a:lnTo>
                  <a:lnTo>
                    <a:pt x="82" y="149"/>
                  </a:lnTo>
                  <a:lnTo>
                    <a:pt x="77" y="156"/>
                  </a:lnTo>
                  <a:lnTo>
                    <a:pt x="0" y="156"/>
                  </a:lnTo>
                  <a:lnTo>
                    <a:pt x="5" y="145"/>
                  </a:lnTo>
                  <a:lnTo>
                    <a:pt x="18" y="127"/>
                  </a:lnTo>
                  <a:lnTo>
                    <a:pt x="28" y="105"/>
                  </a:lnTo>
                  <a:lnTo>
                    <a:pt x="38" y="84"/>
                  </a:lnTo>
                  <a:lnTo>
                    <a:pt x="52" y="62"/>
                  </a:lnTo>
                  <a:lnTo>
                    <a:pt x="62" y="40"/>
                  </a:lnTo>
                  <a:lnTo>
                    <a:pt x="75" y="18"/>
                  </a:lnTo>
                  <a:lnTo>
                    <a:pt x="92" y="0"/>
                  </a:lnTo>
                  <a:lnTo>
                    <a:pt x="162" y="0"/>
                  </a:lnTo>
                  <a:close/>
                </a:path>
              </a:pathLst>
            </a:custGeom>
            <a:solidFill>
              <a:srgbClr val="FF6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32" name="Freeform 1647"/>
            <p:cNvSpPr>
              <a:spLocks/>
            </p:cNvSpPr>
            <p:nvPr/>
          </p:nvSpPr>
          <p:spPr bwMode="auto">
            <a:xfrm>
              <a:off x="5089" y="2652"/>
              <a:ext cx="81" cy="77"/>
            </a:xfrm>
            <a:custGeom>
              <a:avLst/>
              <a:gdLst>
                <a:gd name="T0" fmla="*/ 81 w 162"/>
                <a:gd name="T1" fmla="*/ 0 h 154"/>
                <a:gd name="T2" fmla="*/ 79 w 162"/>
                <a:gd name="T3" fmla="*/ 5 h 154"/>
                <a:gd name="T4" fmla="*/ 74 w 162"/>
                <a:gd name="T5" fmla="*/ 16 h 154"/>
                <a:gd name="T6" fmla="*/ 67 w 162"/>
                <a:gd name="T7" fmla="*/ 25 h 154"/>
                <a:gd name="T8" fmla="*/ 62 w 162"/>
                <a:gd name="T9" fmla="*/ 36 h 154"/>
                <a:gd name="T10" fmla="*/ 55 w 162"/>
                <a:gd name="T11" fmla="*/ 46 h 154"/>
                <a:gd name="T12" fmla="*/ 50 w 162"/>
                <a:gd name="T13" fmla="*/ 57 h 154"/>
                <a:gd name="T14" fmla="*/ 44 w 162"/>
                <a:gd name="T15" fmla="*/ 68 h 154"/>
                <a:gd name="T16" fmla="*/ 40 w 162"/>
                <a:gd name="T17" fmla="*/ 77 h 154"/>
                <a:gd name="T18" fmla="*/ 0 w 162"/>
                <a:gd name="T19" fmla="*/ 77 h 154"/>
                <a:gd name="T20" fmla="*/ 0 w 162"/>
                <a:gd name="T21" fmla="*/ 77 h 154"/>
                <a:gd name="T22" fmla="*/ 7 w 162"/>
                <a:gd name="T23" fmla="*/ 66 h 154"/>
                <a:gd name="T24" fmla="*/ 12 w 162"/>
                <a:gd name="T25" fmla="*/ 55 h 154"/>
                <a:gd name="T26" fmla="*/ 19 w 162"/>
                <a:gd name="T27" fmla="*/ 45 h 154"/>
                <a:gd name="T28" fmla="*/ 24 w 162"/>
                <a:gd name="T29" fmla="*/ 34 h 154"/>
                <a:gd name="T30" fmla="*/ 30 w 162"/>
                <a:gd name="T31" fmla="*/ 25 h 154"/>
                <a:gd name="T32" fmla="*/ 35 w 162"/>
                <a:gd name="T33" fmla="*/ 14 h 154"/>
                <a:gd name="T34" fmla="*/ 40 w 162"/>
                <a:gd name="T35" fmla="*/ 3 h 154"/>
                <a:gd name="T36" fmla="*/ 42 w 162"/>
                <a:gd name="T37" fmla="*/ 0 h 154"/>
                <a:gd name="T38" fmla="*/ 81 w 162"/>
                <a:gd name="T39" fmla="*/ 0 h 15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62" h="154">
                  <a:moveTo>
                    <a:pt x="162" y="0"/>
                  </a:moveTo>
                  <a:lnTo>
                    <a:pt x="157" y="9"/>
                  </a:lnTo>
                  <a:lnTo>
                    <a:pt x="147" y="31"/>
                  </a:lnTo>
                  <a:lnTo>
                    <a:pt x="134" y="49"/>
                  </a:lnTo>
                  <a:lnTo>
                    <a:pt x="124" y="71"/>
                  </a:lnTo>
                  <a:lnTo>
                    <a:pt x="110" y="92"/>
                  </a:lnTo>
                  <a:lnTo>
                    <a:pt x="100" y="114"/>
                  </a:lnTo>
                  <a:lnTo>
                    <a:pt x="87" y="136"/>
                  </a:lnTo>
                  <a:lnTo>
                    <a:pt x="79" y="154"/>
                  </a:lnTo>
                  <a:lnTo>
                    <a:pt x="0" y="154"/>
                  </a:lnTo>
                  <a:lnTo>
                    <a:pt x="13" y="132"/>
                  </a:lnTo>
                  <a:lnTo>
                    <a:pt x="23" y="110"/>
                  </a:lnTo>
                  <a:lnTo>
                    <a:pt x="37" y="89"/>
                  </a:lnTo>
                  <a:lnTo>
                    <a:pt x="47" y="67"/>
                  </a:lnTo>
                  <a:lnTo>
                    <a:pt x="60" y="49"/>
                  </a:lnTo>
                  <a:lnTo>
                    <a:pt x="70" y="27"/>
                  </a:lnTo>
                  <a:lnTo>
                    <a:pt x="80" y="6"/>
                  </a:lnTo>
                  <a:lnTo>
                    <a:pt x="84" y="0"/>
                  </a:lnTo>
                  <a:lnTo>
                    <a:pt x="162" y="0"/>
                  </a:lnTo>
                  <a:close/>
                </a:path>
              </a:pathLst>
            </a:custGeom>
            <a:solidFill>
              <a:srgbClr val="FF5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33" name="Freeform 1648"/>
            <p:cNvSpPr>
              <a:spLocks/>
            </p:cNvSpPr>
            <p:nvPr/>
          </p:nvSpPr>
          <p:spPr bwMode="auto">
            <a:xfrm>
              <a:off x="5068" y="2691"/>
              <a:ext cx="80" cy="77"/>
            </a:xfrm>
            <a:custGeom>
              <a:avLst/>
              <a:gdLst>
                <a:gd name="T0" fmla="*/ 80 w 159"/>
                <a:gd name="T1" fmla="*/ 0 h 154"/>
                <a:gd name="T2" fmla="*/ 75 w 159"/>
                <a:gd name="T3" fmla="*/ 7 h 154"/>
                <a:gd name="T4" fmla="*/ 70 w 159"/>
                <a:gd name="T5" fmla="*/ 18 h 154"/>
                <a:gd name="T6" fmla="*/ 64 w 159"/>
                <a:gd name="T7" fmla="*/ 29 h 154"/>
                <a:gd name="T8" fmla="*/ 59 w 159"/>
                <a:gd name="T9" fmla="*/ 40 h 154"/>
                <a:gd name="T10" fmla="*/ 54 w 159"/>
                <a:gd name="T11" fmla="*/ 51 h 154"/>
                <a:gd name="T12" fmla="*/ 47 w 159"/>
                <a:gd name="T13" fmla="*/ 62 h 154"/>
                <a:gd name="T14" fmla="*/ 42 w 159"/>
                <a:gd name="T15" fmla="*/ 73 h 154"/>
                <a:gd name="T16" fmla="*/ 39 w 159"/>
                <a:gd name="T17" fmla="*/ 77 h 154"/>
                <a:gd name="T18" fmla="*/ 0 w 159"/>
                <a:gd name="T19" fmla="*/ 77 h 154"/>
                <a:gd name="T20" fmla="*/ 4 w 159"/>
                <a:gd name="T21" fmla="*/ 71 h 154"/>
                <a:gd name="T22" fmla="*/ 9 w 159"/>
                <a:gd name="T23" fmla="*/ 60 h 154"/>
                <a:gd name="T24" fmla="*/ 15 w 159"/>
                <a:gd name="T25" fmla="*/ 49 h 154"/>
                <a:gd name="T26" fmla="*/ 20 w 159"/>
                <a:gd name="T27" fmla="*/ 38 h 154"/>
                <a:gd name="T28" fmla="*/ 27 w 159"/>
                <a:gd name="T29" fmla="*/ 27 h 154"/>
                <a:gd name="T30" fmla="*/ 32 w 159"/>
                <a:gd name="T31" fmla="*/ 16 h 154"/>
                <a:gd name="T32" fmla="*/ 39 w 159"/>
                <a:gd name="T33" fmla="*/ 6 h 154"/>
                <a:gd name="T34" fmla="*/ 41 w 159"/>
                <a:gd name="T35" fmla="*/ 0 h 154"/>
                <a:gd name="T36" fmla="*/ 80 w 159"/>
                <a:gd name="T37" fmla="*/ 0 h 1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59" h="154">
                  <a:moveTo>
                    <a:pt x="159" y="0"/>
                  </a:moveTo>
                  <a:lnTo>
                    <a:pt x="150" y="14"/>
                  </a:lnTo>
                  <a:lnTo>
                    <a:pt x="140" y="36"/>
                  </a:lnTo>
                  <a:lnTo>
                    <a:pt x="127" y="58"/>
                  </a:lnTo>
                  <a:lnTo>
                    <a:pt x="117" y="80"/>
                  </a:lnTo>
                  <a:lnTo>
                    <a:pt x="107" y="101"/>
                  </a:lnTo>
                  <a:lnTo>
                    <a:pt x="94" y="123"/>
                  </a:lnTo>
                  <a:lnTo>
                    <a:pt x="84" y="145"/>
                  </a:lnTo>
                  <a:lnTo>
                    <a:pt x="77" y="154"/>
                  </a:lnTo>
                  <a:lnTo>
                    <a:pt x="0" y="154"/>
                  </a:lnTo>
                  <a:lnTo>
                    <a:pt x="7" y="141"/>
                  </a:lnTo>
                  <a:lnTo>
                    <a:pt x="17" y="119"/>
                  </a:lnTo>
                  <a:lnTo>
                    <a:pt x="30" y="98"/>
                  </a:lnTo>
                  <a:lnTo>
                    <a:pt x="40" y="76"/>
                  </a:lnTo>
                  <a:lnTo>
                    <a:pt x="53" y="54"/>
                  </a:lnTo>
                  <a:lnTo>
                    <a:pt x="63" y="32"/>
                  </a:lnTo>
                  <a:lnTo>
                    <a:pt x="77" y="11"/>
                  </a:lnTo>
                  <a:lnTo>
                    <a:pt x="82" y="0"/>
                  </a:lnTo>
                  <a:lnTo>
                    <a:pt x="159" y="0"/>
                  </a:lnTo>
                  <a:close/>
                </a:path>
              </a:pathLst>
            </a:custGeom>
            <a:solidFill>
              <a:srgbClr val="FF5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34" name="Freeform 1649"/>
            <p:cNvSpPr>
              <a:spLocks/>
            </p:cNvSpPr>
            <p:nvPr/>
          </p:nvSpPr>
          <p:spPr bwMode="auto">
            <a:xfrm>
              <a:off x="5048" y="2729"/>
              <a:ext cx="80" cy="78"/>
            </a:xfrm>
            <a:custGeom>
              <a:avLst/>
              <a:gdLst>
                <a:gd name="T0" fmla="*/ 80 w 161"/>
                <a:gd name="T1" fmla="*/ 0 h 155"/>
                <a:gd name="T2" fmla="*/ 79 w 161"/>
                <a:gd name="T3" fmla="*/ 2 h 155"/>
                <a:gd name="T4" fmla="*/ 74 w 161"/>
                <a:gd name="T5" fmla="*/ 13 h 155"/>
                <a:gd name="T6" fmla="*/ 68 w 161"/>
                <a:gd name="T7" fmla="*/ 24 h 155"/>
                <a:gd name="T8" fmla="*/ 63 w 161"/>
                <a:gd name="T9" fmla="*/ 35 h 155"/>
                <a:gd name="T10" fmla="*/ 56 w 161"/>
                <a:gd name="T11" fmla="*/ 45 h 155"/>
                <a:gd name="T12" fmla="*/ 51 w 161"/>
                <a:gd name="T13" fmla="*/ 56 h 155"/>
                <a:gd name="T14" fmla="*/ 44 w 161"/>
                <a:gd name="T15" fmla="*/ 67 h 155"/>
                <a:gd name="T16" fmla="*/ 39 w 161"/>
                <a:gd name="T17" fmla="*/ 78 h 155"/>
                <a:gd name="T18" fmla="*/ 39 w 161"/>
                <a:gd name="T19" fmla="*/ 78 h 155"/>
                <a:gd name="T20" fmla="*/ 0 w 161"/>
                <a:gd name="T21" fmla="*/ 78 h 155"/>
                <a:gd name="T22" fmla="*/ 1 w 161"/>
                <a:gd name="T23" fmla="*/ 76 h 155"/>
                <a:gd name="T24" fmla="*/ 7 w 161"/>
                <a:gd name="T25" fmla="*/ 65 h 155"/>
                <a:gd name="T26" fmla="*/ 12 w 161"/>
                <a:gd name="T27" fmla="*/ 54 h 155"/>
                <a:gd name="T28" fmla="*/ 19 w 161"/>
                <a:gd name="T29" fmla="*/ 44 h 155"/>
                <a:gd name="T30" fmla="*/ 24 w 161"/>
                <a:gd name="T31" fmla="*/ 33 h 155"/>
                <a:gd name="T32" fmla="*/ 29 w 161"/>
                <a:gd name="T33" fmla="*/ 22 h 155"/>
                <a:gd name="T34" fmla="*/ 36 w 161"/>
                <a:gd name="T35" fmla="*/ 11 h 155"/>
                <a:gd name="T36" fmla="*/ 41 w 161"/>
                <a:gd name="T37" fmla="*/ 0 h 155"/>
                <a:gd name="T38" fmla="*/ 80 w 161"/>
                <a:gd name="T39" fmla="*/ 0 h 15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61" h="155">
                  <a:moveTo>
                    <a:pt x="161" y="0"/>
                  </a:moveTo>
                  <a:lnTo>
                    <a:pt x="159" y="4"/>
                  </a:lnTo>
                  <a:lnTo>
                    <a:pt x="149" y="25"/>
                  </a:lnTo>
                  <a:lnTo>
                    <a:pt x="136" y="47"/>
                  </a:lnTo>
                  <a:lnTo>
                    <a:pt x="126" y="69"/>
                  </a:lnTo>
                  <a:lnTo>
                    <a:pt x="112" y="90"/>
                  </a:lnTo>
                  <a:lnTo>
                    <a:pt x="102" y="112"/>
                  </a:lnTo>
                  <a:lnTo>
                    <a:pt x="89" y="134"/>
                  </a:lnTo>
                  <a:lnTo>
                    <a:pt x="79" y="155"/>
                  </a:lnTo>
                  <a:lnTo>
                    <a:pt x="0" y="155"/>
                  </a:lnTo>
                  <a:lnTo>
                    <a:pt x="2" y="152"/>
                  </a:lnTo>
                  <a:lnTo>
                    <a:pt x="15" y="130"/>
                  </a:lnTo>
                  <a:lnTo>
                    <a:pt x="25" y="108"/>
                  </a:lnTo>
                  <a:lnTo>
                    <a:pt x="39" y="87"/>
                  </a:lnTo>
                  <a:lnTo>
                    <a:pt x="49" y="65"/>
                  </a:lnTo>
                  <a:lnTo>
                    <a:pt x="59" y="43"/>
                  </a:lnTo>
                  <a:lnTo>
                    <a:pt x="72" y="22"/>
                  </a:lnTo>
                  <a:lnTo>
                    <a:pt x="82" y="0"/>
                  </a:lnTo>
                  <a:lnTo>
                    <a:pt x="161" y="0"/>
                  </a:lnTo>
                  <a:close/>
                </a:path>
              </a:pathLst>
            </a:custGeom>
            <a:solidFill>
              <a:srgbClr val="FF4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35" name="Freeform 1650"/>
            <p:cNvSpPr>
              <a:spLocks/>
            </p:cNvSpPr>
            <p:nvPr/>
          </p:nvSpPr>
          <p:spPr bwMode="auto">
            <a:xfrm>
              <a:off x="5025" y="2768"/>
              <a:ext cx="82" cy="79"/>
            </a:xfrm>
            <a:custGeom>
              <a:avLst/>
              <a:gdLst>
                <a:gd name="T0" fmla="*/ 82 w 164"/>
                <a:gd name="T1" fmla="*/ 0 h 157"/>
                <a:gd name="T2" fmla="*/ 79 w 164"/>
                <a:gd name="T3" fmla="*/ 6 h 157"/>
                <a:gd name="T4" fmla="*/ 74 w 164"/>
                <a:gd name="T5" fmla="*/ 17 h 157"/>
                <a:gd name="T6" fmla="*/ 67 w 164"/>
                <a:gd name="T7" fmla="*/ 28 h 157"/>
                <a:gd name="T8" fmla="*/ 62 w 164"/>
                <a:gd name="T9" fmla="*/ 39 h 157"/>
                <a:gd name="T10" fmla="*/ 57 w 164"/>
                <a:gd name="T11" fmla="*/ 50 h 157"/>
                <a:gd name="T12" fmla="*/ 50 w 164"/>
                <a:gd name="T13" fmla="*/ 61 h 157"/>
                <a:gd name="T14" fmla="*/ 45 w 164"/>
                <a:gd name="T15" fmla="*/ 70 h 157"/>
                <a:gd name="T16" fmla="*/ 40 w 164"/>
                <a:gd name="T17" fmla="*/ 78 h 157"/>
                <a:gd name="T18" fmla="*/ 0 w 164"/>
                <a:gd name="T19" fmla="*/ 79 h 157"/>
                <a:gd name="T20" fmla="*/ 7 w 164"/>
                <a:gd name="T21" fmla="*/ 70 h 157"/>
                <a:gd name="T22" fmla="*/ 12 w 164"/>
                <a:gd name="T23" fmla="*/ 59 h 157"/>
                <a:gd name="T24" fmla="*/ 19 w 164"/>
                <a:gd name="T25" fmla="*/ 48 h 157"/>
                <a:gd name="T26" fmla="*/ 24 w 164"/>
                <a:gd name="T27" fmla="*/ 37 h 157"/>
                <a:gd name="T28" fmla="*/ 30 w 164"/>
                <a:gd name="T29" fmla="*/ 26 h 157"/>
                <a:gd name="T30" fmla="*/ 35 w 164"/>
                <a:gd name="T31" fmla="*/ 15 h 157"/>
                <a:gd name="T32" fmla="*/ 42 w 164"/>
                <a:gd name="T33" fmla="*/ 5 h 157"/>
                <a:gd name="T34" fmla="*/ 44 w 164"/>
                <a:gd name="T35" fmla="*/ 0 h 157"/>
                <a:gd name="T36" fmla="*/ 82 w 164"/>
                <a:gd name="T37" fmla="*/ 0 h 15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64" h="157">
                  <a:moveTo>
                    <a:pt x="164" y="0"/>
                  </a:moveTo>
                  <a:lnTo>
                    <a:pt x="157" y="12"/>
                  </a:lnTo>
                  <a:lnTo>
                    <a:pt x="147" y="34"/>
                  </a:lnTo>
                  <a:lnTo>
                    <a:pt x="134" y="56"/>
                  </a:lnTo>
                  <a:lnTo>
                    <a:pt x="124" y="77"/>
                  </a:lnTo>
                  <a:lnTo>
                    <a:pt x="114" y="99"/>
                  </a:lnTo>
                  <a:lnTo>
                    <a:pt x="100" y="121"/>
                  </a:lnTo>
                  <a:lnTo>
                    <a:pt x="90" y="139"/>
                  </a:lnTo>
                  <a:lnTo>
                    <a:pt x="80" y="155"/>
                  </a:lnTo>
                  <a:lnTo>
                    <a:pt x="0" y="157"/>
                  </a:lnTo>
                  <a:lnTo>
                    <a:pt x="13" y="139"/>
                  </a:lnTo>
                  <a:lnTo>
                    <a:pt x="23" y="117"/>
                  </a:lnTo>
                  <a:lnTo>
                    <a:pt x="37" y="96"/>
                  </a:lnTo>
                  <a:lnTo>
                    <a:pt x="47" y="74"/>
                  </a:lnTo>
                  <a:lnTo>
                    <a:pt x="60" y="52"/>
                  </a:lnTo>
                  <a:lnTo>
                    <a:pt x="70" y="30"/>
                  </a:lnTo>
                  <a:lnTo>
                    <a:pt x="84" y="9"/>
                  </a:lnTo>
                  <a:lnTo>
                    <a:pt x="87" y="0"/>
                  </a:lnTo>
                  <a:lnTo>
                    <a:pt x="164" y="0"/>
                  </a:lnTo>
                  <a:close/>
                </a:path>
              </a:pathLst>
            </a:custGeom>
            <a:solidFill>
              <a:srgbClr val="FF3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36" name="Freeform 1651"/>
            <p:cNvSpPr>
              <a:spLocks/>
            </p:cNvSpPr>
            <p:nvPr/>
          </p:nvSpPr>
          <p:spPr bwMode="auto">
            <a:xfrm>
              <a:off x="5006" y="2807"/>
              <a:ext cx="81" cy="77"/>
            </a:xfrm>
            <a:custGeom>
              <a:avLst/>
              <a:gdLst>
                <a:gd name="T0" fmla="*/ 81 w 162"/>
                <a:gd name="T1" fmla="*/ 0 h 156"/>
                <a:gd name="T2" fmla="*/ 76 w 162"/>
                <a:gd name="T3" fmla="*/ 11 h 156"/>
                <a:gd name="T4" fmla="*/ 69 w 162"/>
                <a:gd name="T5" fmla="*/ 22 h 156"/>
                <a:gd name="T6" fmla="*/ 64 w 162"/>
                <a:gd name="T7" fmla="*/ 31 h 156"/>
                <a:gd name="T8" fmla="*/ 58 w 162"/>
                <a:gd name="T9" fmla="*/ 41 h 156"/>
                <a:gd name="T10" fmla="*/ 53 w 162"/>
                <a:gd name="T11" fmla="*/ 54 h 156"/>
                <a:gd name="T12" fmla="*/ 46 w 162"/>
                <a:gd name="T13" fmla="*/ 63 h 156"/>
                <a:gd name="T14" fmla="*/ 41 w 162"/>
                <a:gd name="T15" fmla="*/ 74 h 156"/>
                <a:gd name="T16" fmla="*/ 39 w 162"/>
                <a:gd name="T17" fmla="*/ 77 h 156"/>
                <a:gd name="T18" fmla="*/ 0 w 162"/>
                <a:gd name="T19" fmla="*/ 77 h 156"/>
                <a:gd name="T20" fmla="*/ 3 w 162"/>
                <a:gd name="T21" fmla="*/ 72 h 156"/>
                <a:gd name="T22" fmla="*/ 9 w 162"/>
                <a:gd name="T23" fmla="*/ 61 h 156"/>
                <a:gd name="T24" fmla="*/ 14 w 162"/>
                <a:gd name="T25" fmla="*/ 50 h 156"/>
                <a:gd name="T26" fmla="*/ 19 w 162"/>
                <a:gd name="T27" fmla="*/ 39 h 156"/>
                <a:gd name="T28" fmla="*/ 26 w 162"/>
                <a:gd name="T29" fmla="*/ 31 h 156"/>
                <a:gd name="T30" fmla="*/ 31 w 162"/>
                <a:gd name="T31" fmla="*/ 20 h 156"/>
                <a:gd name="T32" fmla="*/ 38 w 162"/>
                <a:gd name="T33" fmla="*/ 9 h 156"/>
                <a:gd name="T34" fmla="*/ 42 w 162"/>
                <a:gd name="T35" fmla="*/ 0 h 156"/>
                <a:gd name="T36" fmla="*/ 81 w 162"/>
                <a:gd name="T37" fmla="*/ 0 h 15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62" h="156">
                  <a:moveTo>
                    <a:pt x="162" y="0"/>
                  </a:moveTo>
                  <a:lnTo>
                    <a:pt x="152" y="22"/>
                  </a:lnTo>
                  <a:lnTo>
                    <a:pt x="138" y="44"/>
                  </a:lnTo>
                  <a:lnTo>
                    <a:pt x="128" y="62"/>
                  </a:lnTo>
                  <a:lnTo>
                    <a:pt x="115" y="84"/>
                  </a:lnTo>
                  <a:lnTo>
                    <a:pt x="105" y="109"/>
                  </a:lnTo>
                  <a:lnTo>
                    <a:pt x="92" y="127"/>
                  </a:lnTo>
                  <a:lnTo>
                    <a:pt x="82" y="149"/>
                  </a:lnTo>
                  <a:lnTo>
                    <a:pt x="78" y="156"/>
                  </a:lnTo>
                  <a:lnTo>
                    <a:pt x="0" y="156"/>
                  </a:lnTo>
                  <a:lnTo>
                    <a:pt x="5" y="145"/>
                  </a:lnTo>
                  <a:lnTo>
                    <a:pt x="18" y="123"/>
                  </a:lnTo>
                  <a:lnTo>
                    <a:pt x="28" y="102"/>
                  </a:lnTo>
                  <a:lnTo>
                    <a:pt x="38" y="80"/>
                  </a:lnTo>
                  <a:lnTo>
                    <a:pt x="51" y="62"/>
                  </a:lnTo>
                  <a:lnTo>
                    <a:pt x="61" y="40"/>
                  </a:lnTo>
                  <a:lnTo>
                    <a:pt x="75" y="19"/>
                  </a:lnTo>
                  <a:lnTo>
                    <a:pt x="83" y="0"/>
                  </a:lnTo>
                  <a:lnTo>
                    <a:pt x="162" y="0"/>
                  </a:lnTo>
                  <a:close/>
                </a:path>
              </a:pathLst>
            </a:custGeom>
            <a:solidFill>
              <a:srgbClr val="FF2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37" name="Freeform 1652"/>
            <p:cNvSpPr>
              <a:spLocks/>
            </p:cNvSpPr>
            <p:nvPr/>
          </p:nvSpPr>
          <p:spPr bwMode="auto">
            <a:xfrm>
              <a:off x="4992" y="2846"/>
              <a:ext cx="73" cy="77"/>
            </a:xfrm>
            <a:custGeom>
              <a:avLst/>
              <a:gdLst>
                <a:gd name="T0" fmla="*/ 73 w 147"/>
                <a:gd name="T1" fmla="*/ 0 h 156"/>
                <a:gd name="T2" fmla="*/ 72 w 147"/>
                <a:gd name="T3" fmla="*/ 3 h 156"/>
                <a:gd name="T4" fmla="*/ 67 w 147"/>
                <a:gd name="T5" fmla="*/ 15 h 156"/>
                <a:gd name="T6" fmla="*/ 60 w 147"/>
                <a:gd name="T7" fmla="*/ 24 h 156"/>
                <a:gd name="T8" fmla="*/ 55 w 147"/>
                <a:gd name="T9" fmla="*/ 35 h 156"/>
                <a:gd name="T10" fmla="*/ 50 w 147"/>
                <a:gd name="T11" fmla="*/ 45 h 156"/>
                <a:gd name="T12" fmla="*/ 43 w 147"/>
                <a:gd name="T13" fmla="*/ 56 h 156"/>
                <a:gd name="T14" fmla="*/ 38 w 147"/>
                <a:gd name="T15" fmla="*/ 67 h 156"/>
                <a:gd name="T16" fmla="*/ 32 w 147"/>
                <a:gd name="T17" fmla="*/ 77 h 156"/>
                <a:gd name="T18" fmla="*/ 8 w 147"/>
                <a:gd name="T19" fmla="*/ 77 h 156"/>
                <a:gd name="T20" fmla="*/ 0 w 147"/>
                <a:gd name="T21" fmla="*/ 65 h 156"/>
                <a:gd name="T22" fmla="*/ 5 w 147"/>
                <a:gd name="T23" fmla="*/ 55 h 156"/>
                <a:gd name="T24" fmla="*/ 12 w 147"/>
                <a:gd name="T25" fmla="*/ 44 h 156"/>
                <a:gd name="T26" fmla="*/ 17 w 147"/>
                <a:gd name="T27" fmla="*/ 33 h 156"/>
                <a:gd name="T28" fmla="*/ 23 w 147"/>
                <a:gd name="T29" fmla="*/ 22 h 156"/>
                <a:gd name="T30" fmla="*/ 28 w 147"/>
                <a:gd name="T31" fmla="*/ 12 h 156"/>
                <a:gd name="T32" fmla="*/ 33 w 147"/>
                <a:gd name="T33" fmla="*/ 0 h 156"/>
                <a:gd name="T34" fmla="*/ 73 w 147"/>
                <a:gd name="T35" fmla="*/ 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7" h="156">
                  <a:moveTo>
                    <a:pt x="147" y="0"/>
                  </a:moveTo>
                  <a:lnTo>
                    <a:pt x="144" y="6"/>
                  </a:lnTo>
                  <a:lnTo>
                    <a:pt x="134" y="31"/>
                  </a:lnTo>
                  <a:lnTo>
                    <a:pt x="121" y="49"/>
                  </a:lnTo>
                  <a:lnTo>
                    <a:pt x="111" y="71"/>
                  </a:lnTo>
                  <a:lnTo>
                    <a:pt x="101" y="92"/>
                  </a:lnTo>
                  <a:lnTo>
                    <a:pt x="87" y="114"/>
                  </a:lnTo>
                  <a:lnTo>
                    <a:pt x="77" y="136"/>
                  </a:lnTo>
                  <a:lnTo>
                    <a:pt x="64" y="156"/>
                  </a:lnTo>
                  <a:lnTo>
                    <a:pt x="17" y="156"/>
                  </a:lnTo>
                  <a:lnTo>
                    <a:pt x="0" y="132"/>
                  </a:lnTo>
                  <a:lnTo>
                    <a:pt x="10" y="111"/>
                  </a:lnTo>
                  <a:lnTo>
                    <a:pt x="24" y="89"/>
                  </a:lnTo>
                  <a:lnTo>
                    <a:pt x="34" y="67"/>
                  </a:lnTo>
                  <a:lnTo>
                    <a:pt x="47" y="45"/>
                  </a:lnTo>
                  <a:lnTo>
                    <a:pt x="57" y="24"/>
                  </a:lnTo>
                  <a:lnTo>
                    <a:pt x="67" y="0"/>
                  </a:lnTo>
                  <a:lnTo>
                    <a:pt x="147" y="0"/>
                  </a:lnTo>
                  <a:close/>
                </a:path>
              </a:pathLst>
            </a:custGeom>
            <a:solidFill>
              <a:srgbClr val="FF1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38" name="Freeform 1653"/>
            <p:cNvSpPr>
              <a:spLocks/>
            </p:cNvSpPr>
            <p:nvPr/>
          </p:nvSpPr>
          <p:spPr bwMode="auto">
            <a:xfrm>
              <a:off x="4992" y="2884"/>
              <a:ext cx="53" cy="69"/>
            </a:xfrm>
            <a:custGeom>
              <a:avLst/>
              <a:gdLst>
                <a:gd name="T0" fmla="*/ 53 w 107"/>
                <a:gd name="T1" fmla="*/ 0 h 137"/>
                <a:gd name="T2" fmla="*/ 50 w 107"/>
                <a:gd name="T3" fmla="*/ 7 h 137"/>
                <a:gd name="T4" fmla="*/ 43 w 107"/>
                <a:gd name="T5" fmla="*/ 18 h 137"/>
                <a:gd name="T6" fmla="*/ 38 w 107"/>
                <a:gd name="T7" fmla="*/ 29 h 137"/>
                <a:gd name="T8" fmla="*/ 32 w 107"/>
                <a:gd name="T9" fmla="*/ 40 h 137"/>
                <a:gd name="T10" fmla="*/ 27 w 107"/>
                <a:gd name="T11" fmla="*/ 51 h 137"/>
                <a:gd name="T12" fmla="*/ 23 w 107"/>
                <a:gd name="T13" fmla="*/ 69 h 137"/>
                <a:gd name="T14" fmla="*/ 10 w 107"/>
                <a:gd name="T15" fmla="*/ 44 h 137"/>
                <a:gd name="T16" fmla="*/ 0 w 107"/>
                <a:gd name="T17" fmla="*/ 27 h 137"/>
                <a:gd name="T18" fmla="*/ 5 w 107"/>
                <a:gd name="T19" fmla="*/ 17 h 137"/>
                <a:gd name="T20" fmla="*/ 12 w 107"/>
                <a:gd name="T21" fmla="*/ 6 h 137"/>
                <a:gd name="T22" fmla="*/ 14 w 107"/>
                <a:gd name="T23" fmla="*/ 0 h 137"/>
                <a:gd name="T24" fmla="*/ 53 w 107"/>
                <a:gd name="T25" fmla="*/ 0 h 1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7" h="137">
                  <a:moveTo>
                    <a:pt x="107" y="0"/>
                  </a:moveTo>
                  <a:lnTo>
                    <a:pt x="101" y="14"/>
                  </a:lnTo>
                  <a:lnTo>
                    <a:pt x="87" y="36"/>
                  </a:lnTo>
                  <a:lnTo>
                    <a:pt x="77" y="58"/>
                  </a:lnTo>
                  <a:lnTo>
                    <a:pt x="64" y="80"/>
                  </a:lnTo>
                  <a:lnTo>
                    <a:pt x="54" y="101"/>
                  </a:lnTo>
                  <a:lnTo>
                    <a:pt x="47" y="137"/>
                  </a:lnTo>
                  <a:lnTo>
                    <a:pt x="20" y="87"/>
                  </a:lnTo>
                  <a:lnTo>
                    <a:pt x="0" y="54"/>
                  </a:lnTo>
                  <a:lnTo>
                    <a:pt x="10" y="33"/>
                  </a:lnTo>
                  <a:lnTo>
                    <a:pt x="24" y="11"/>
                  </a:lnTo>
                  <a:lnTo>
                    <a:pt x="29" y="0"/>
                  </a:lnTo>
                  <a:lnTo>
                    <a:pt x="107" y="0"/>
                  </a:lnTo>
                  <a:close/>
                </a:path>
              </a:pathLst>
            </a:custGeom>
            <a:solidFill>
              <a:srgbClr val="FF0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39" name="Freeform 1654"/>
            <p:cNvSpPr>
              <a:spLocks/>
            </p:cNvSpPr>
            <p:nvPr/>
          </p:nvSpPr>
          <p:spPr bwMode="auto">
            <a:xfrm>
              <a:off x="5000" y="2923"/>
              <a:ext cx="23" cy="30"/>
            </a:xfrm>
            <a:custGeom>
              <a:avLst/>
              <a:gdLst>
                <a:gd name="T0" fmla="*/ 23 w 47"/>
                <a:gd name="T1" fmla="*/ 1 h 59"/>
                <a:gd name="T2" fmla="*/ 18 w 47"/>
                <a:gd name="T3" fmla="*/ 12 h 59"/>
                <a:gd name="T4" fmla="*/ 15 w 47"/>
                <a:gd name="T5" fmla="*/ 30 h 59"/>
                <a:gd name="T6" fmla="*/ 1 w 47"/>
                <a:gd name="T7" fmla="*/ 5 h 59"/>
                <a:gd name="T8" fmla="*/ 0 w 47"/>
                <a:gd name="T9" fmla="*/ 0 h 59"/>
                <a:gd name="T10" fmla="*/ 23 w 47"/>
                <a:gd name="T11" fmla="*/ 0 h 59"/>
                <a:gd name="T12" fmla="*/ 23 w 47"/>
                <a:gd name="T13" fmla="*/ 1 h 5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7" h="59">
                  <a:moveTo>
                    <a:pt x="47" y="2"/>
                  </a:moveTo>
                  <a:lnTo>
                    <a:pt x="37" y="23"/>
                  </a:lnTo>
                  <a:lnTo>
                    <a:pt x="30" y="59"/>
                  </a:lnTo>
                  <a:lnTo>
                    <a:pt x="3" y="9"/>
                  </a:lnTo>
                  <a:lnTo>
                    <a:pt x="0" y="0"/>
                  </a:lnTo>
                  <a:lnTo>
                    <a:pt x="47" y="0"/>
                  </a:lnTo>
                  <a:lnTo>
                    <a:pt x="47" y="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40" name="Freeform 1655"/>
            <p:cNvSpPr>
              <a:spLocks/>
            </p:cNvSpPr>
            <p:nvPr/>
          </p:nvSpPr>
          <p:spPr bwMode="auto">
            <a:xfrm>
              <a:off x="4992" y="2585"/>
              <a:ext cx="203" cy="368"/>
            </a:xfrm>
            <a:custGeom>
              <a:avLst/>
              <a:gdLst>
                <a:gd name="T0" fmla="*/ 194 w 406"/>
                <a:gd name="T1" fmla="*/ 0 h 736"/>
                <a:gd name="T2" fmla="*/ 203 w 406"/>
                <a:gd name="T3" fmla="*/ 18 h 736"/>
                <a:gd name="T4" fmla="*/ 198 w 406"/>
                <a:gd name="T5" fmla="*/ 28 h 736"/>
                <a:gd name="T6" fmla="*/ 193 w 406"/>
                <a:gd name="T7" fmla="*/ 39 h 736"/>
                <a:gd name="T8" fmla="*/ 187 w 406"/>
                <a:gd name="T9" fmla="*/ 50 h 736"/>
                <a:gd name="T10" fmla="*/ 182 w 406"/>
                <a:gd name="T11" fmla="*/ 61 h 736"/>
                <a:gd name="T12" fmla="*/ 176 w 406"/>
                <a:gd name="T13" fmla="*/ 72 h 736"/>
                <a:gd name="T14" fmla="*/ 170 w 406"/>
                <a:gd name="T15" fmla="*/ 83 h 736"/>
                <a:gd name="T16" fmla="*/ 164 w 406"/>
                <a:gd name="T17" fmla="*/ 93 h 736"/>
                <a:gd name="T18" fmla="*/ 158 w 406"/>
                <a:gd name="T19" fmla="*/ 104 h 736"/>
                <a:gd name="T20" fmla="*/ 152 w 406"/>
                <a:gd name="T21" fmla="*/ 114 h 736"/>
                <a:gd name="T22" fmla="*/ 147 w 406"/>
                <a:gd name="T23" fmla="*/ 125 h 736"/>
                <a:gd name="T24" fmla="*/ 141 w 406"/>
                <a:gd name="T25" fmla="*/ 136 h 736"/>
                <a:gd name="T26" fmla="*/ 135 w 406"/>
                <a:gd name="T27" fmla="*/ 147 h 736"/>
                <a:gd name="T28" fmla="*/ 130 w 406"/>
                <a:gd name="T29" fmla="*/ 158 h 736"/>
                <a:gd name="T30" fmla="*/ 124 w 406"/>
                <a:gd name="T31" fmla="*/ 169 h 736"/>
                <a:gd name="T32" fmla="*/ 118 w 406"/>
                <a:gd name="T33" fmla="*/ 179 h 736"/>
                <a:gd name="T34" fmla="*/ 112 w 406"/>
                <a:gd name="T35" fmla="*/ 189 h 736"/>
                <a:gd name="T36" fmla="*/ 106 w 406"/>
                <a:gd name="T37" fmla="*/ 200 h 736"/>
                <a:gd name="T38" fmla="*/ 101 w 406"/>
                <a:gd name="T39" fmla="*/ 211 h 736"/>
                <a:gd name="T40" fmla="*/ 96 w 406"/>
                <a:gd name="T41" fmla="*/ 222 h 736"/>
                <a:gd name="T42" fmla="*/ 90 w 406"/>
                <a:gd name="T43" fmla="*/ 233 h 736"/>
                <a:gd name="T44" fmla="*/ 84 w 406"/>
                <a:gd name="T45" fmla="*/ 244 h 736"/>
                <a:gd name="T46" fmla="*/ 78 w 406"/>
                <a:gd name="T47" fmla="*/ 254 h 736"/>
                <a:gd name="T48" fmla="*/ 72 w 406"/>
                <a:gd name="T49" fmla="*/ 264 h 736"/>
                <a:gd name="T50" fmla="*/ 66 w 406"/>
                <a:gd name="T51" fmla="*/ 276 h 736"/>
                <a:gd name="T52" fmla="*/ 61 w 406"/>
                <a:gd name="T53" fmla="*/ 286 h 736"/>
                <a:gd name="T54" fmla="*/ 55 w 406"/>
                <a:gd name="T55" fmla="*/ 297 h 736"/>
                <a:gd name="T56" fmla="*/ 50 w 406"/>
                <a:gd name="T57" fmla="*/ 308 h 736"/>
                <a:gd name="T58" fmla="*/ 44 w 406"/>
                <a:gd name="T59" fmla="*/ 319 h 736"/>
                <a:gd name="T60" fmla="*/ 38 w 406"/>
                <a:gd name="T61" fmla="*/ 330 h 736"/>
                <a:gd name="T62" fmla="*/ 32 w 406"/>
                <a:gd name="T63" fmla="*/ 340 h 736"/>
                <a:gd name="T64" fmla="*/ 26 w 406"/>
                <a:gd name="T65" fmla="*/ 350 h 736"/>
                <a:gd name="T66" fmla="*/ 23 w 406"/>
                <a:gd name="T67" fmla="*/ 368 h 736"/>
                <a:gd name="T68" fmla="*/ 10 w 406"/>
                <a:gd name="T69" fmla="*/ 344 h 736"/>
                <a:gd name="T70" fmla="*/ 0 w 406"/>
                <a:gd name="T71" fmla="*/ 327 h 736"/>
                <a:gd name="T72" fmla="*/ 5 w 406"/>
                <a:gd name="T73" fmla="*/ 317 h 736"/>
                <a:gd name="T74" fmla="*/ 11 w 406"/>
                <a:gd name="T75" fmla="*/ 306 h 736"/>
                <a:gd name="T76" fmla="*/ 17 w 406"/>
                <a:gd name="T77" fmla="*/ 295 h 736"/>
                <a:gd name="T78" fmla="*/ 23 w 406"/>
                <a:gd name="T79" fmla="*/ 284 h 736"/>
                <a:gd name="T80" fmla="*/ 29 w 406"/>
                <a:gd name="T81" fmla="*/ 274 h 736"/>
                <a:gd name="T82" fmla="*/ 34 w 406"/>
                <a:gd name="T83" fmla="*/ 263 h 736"/>
                <a:gd name="T84" fmla="*/ 40 w 406"/>
                <a:gd name="T85" fmla="*/ 253 h 736"/>
                <a:gd name="T86" fmla="*/ 45 w 406"/>
                <a:gd name="T87" fmla="*/ 242 h 736"/>
                <a:gd name="T88" fmla="*/ 51 w 406"/>
                <a:gd name="T89" fmla="*/ 231 h 736"/>
                <a:gd name="T90" fmla="*/ 57 w 406"/>
                <a:gd name="T91" fmla="*/ 220 h 736"/>
                <a:gd name="T92" fmla="*/ 63 w 406"/>
                <a:gd name="T93" fmla="*/ 209 h 736"/>
                <a:gd name="T94" fmla="*/ 69 w 406"/>
                <a:gd name="T95" fmla="*/ 198 h 736"/>
                <a:gd name="T96" fmla="*/ 75 w 406"/>
                <a:gd name="T97" fmla="*/ 188 h 736"/>
                <a:gd name="T98" fmla="*/ 81 w 406"/>
                <a:gd name="T99" fmla="*/ 178 h 736"/>
                <a:gd name="T100" fmla="*/ 86 w 406"/>
                <a:gd name="T101" fmla="*/ 167 h 736"/>
                <a:gd name="T102" fmla="*/ 91 w 406"/>
                <a:gd name="T103" fmla="*/ 156 h 736"/>
                <a:gd name="T104" fmla="*/ 97 w 406"/>
                <a:gd name="T105" fmla="*/ 145 h 736"/>
                <a:gd name="T106" fmla="*/ 103 w 406"/>
                <a:gd name="T107" fmla="*/ 134 h 736"/>
                <a:gd name="T108" fmla="*/ 109 w 406"/>
                <a:gd name="T109" fmla="*/ 123 h 736"/>
                <a:gd name="T110" fmla="*/ 115 w 406"/>
                <a:gd name="T111" fmla="*/ 113 h 736"/>
                <a:gd name="T112" fmla="*/ 121 w 406"/>
                <a:gd name="T113" fmla="*/ 102 h 736"/>
                <a:gd name="T114" fmla="*/ 127 w 406"/>
                <a:gd name="T115" fmla="*/ 92 h 736"/>
                <a:gd name="T116" fmla="*/ 132 w 406"/>
                <a:gd name="T117" fmla="*/ 81 h 736"/>
                <a:gd name="T118" fmla="*/ 137 w 406"/>
                <a:gd name="T119" fmla="*/ 70 h 736"/>
                <a:gd name="T120" fmla="*/ 143 w 406"/>
                <a:gd name="T121" fmla="*/ 59 h 736"/>
                <a:gd name="T122" fmla="*/ 149 w 406"/>
                <a:gd name="T123" fmla="*/ 48 h 736"/>
                <a:gd name="T124" fmla="*/ 155 w 406"/>
                <a:gd name="T125" fmla="*/ 37 h 7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06" h="736">
                  <a:moveTo>
                    <a:pt x="388" y="0"/>
                  </a:moveTo>
                  <a:lnTo>
                    <a:pt x="406" y="36"/>
                  </a:lnTo>
                  <a:lnTo>
                    <a:pt x="396" y="56"/>
                  </a:lnTo>
                  <a:lnTo>
                    <a:pt x="385" y="78"/>
                  </a:lnTo>
                  <a:lnTo>
                    <a:pt x="373" y="100"/>
                  </a:lnTo>
                  <a:lnTo>
                    <a:pt x="363" y="121"/>
                  </a:lnTo>
                  <a:lnTo>
                    <a:pt x="351" y="143"/>
                  </a:lnTo>
                  <a:lnTo>
                    <a:pt x="339" y="165"/>
                  </a:lnTo>
                  <a:lnTo>
                    <a:pt x="328" y="185"/>
                  </a:lnTo>
                  <a:lnTo>
                    <a:pt x="316" y="207"/>
                  </a:lnTo>
                  <a:lnTo>
                    <a:pt x="304" y="228"/>
                  </a:lnTo>
                  <a:lnTo>
                    <a:pt x="294" y="250"/>
                  </a:lnTo>
                  <a:lnTo>
                    <a:pt x="281" y="272"/>
                  </a:lnTo>
                  <a:lnTo>
                    <a:pt x="269" y="293"/>
                  </a:lnTo>
                  <a:lnTo>
                    <a:pt x="259" y="315"/>
                  </a:lnTo>
                  <a:lnTo>
                    <a:pt x="248" y="337"/>
                  </a:lnTo>
                  <a:lnTo>
                    <a:pt x="236" y="358"/>
                  </a:lnTo>
                  <a:lnTo>
                    <a:pt x="224" y="378"/>
                  </a:lnTo>
                  <a:lnTo>
                    <a:pt x="212" y="400"/>
                  </a:lnTo>
                  <a:lnTo>
                    <a:pt x="201" y="422"/>
                  </a:lnTo>
                  <a:lnTo>
                    <a:pt x="191" y="443"/>
                  </a:lnTo>
                  <a:lnTo>
                    <a:pt x="179" y="465"/>
                  </a:lnTo>
                  <a:lnTo>
                    <a:pt x="167" y="487"/>
                  </a:lnTo>
                  <a:lnTo>
                    <a:pt x="156" y="507"/>
                  </a:lnTo>
                  <a:lnTo>
                    <a:pt x="144" y="528"/>
                  </a:lnTo>
                  <a:lnTo>
                    <a:pt x="132" y="552"/>
                  </a:lnTo>
                  <a:lnTo>
                    <a:pt x="121" y="572"/>
                  </a:lnTo>
                  <a:lnTo>
                    <a:pt x="109" y="594"/>
                  </a:lnTo>
                  <a:lnTo>
                    <a:pt x="99" y="615"/>
                  </a:lnTo>
                  <a:lnTo>
                    <a:pt x="87" y="637"/>
                  </a:lnTo>
                  <a:lnTo>
                    <a:pt x="75" y="659"/>
                  </a:lnTo>
                  <a:lnTo>
                    <a:pt x="64" y="680"/>
                  </a:lnTo>
                  <a:lnTo>
                    <a:pt x="52" y="700"/>
                  </a:lnTo>
                  <a:lnTo>
                    <a:pt x="45" y="736"/>
                  </a:lnTo>
                  <a:lnTo>
                    <a:pt x="20" y="688"/>
                  </a:lnTo>
                  <a:lnTo>
                    <a:pt x="0" y="653"/>
                  </a:lnTo>
                  <a:lnTo>
                    <a:pt x="10" y="633"/>
                  </a:lnTo>
                  <a:lnTo>
                    <a:pt x="22" y="612"/>
                  </a:lnTo>
                  <a:lnTo>
                    <a:pt x="34" y="590"/>
                  </a:lnTo>
                  <a:lnTo>
                    <a:pt x="45" y="568"/>
                  </a:lnTo>
                  <a:lnTo>
                    <a:pt x="57" y="547"/>
                  </a:lnTo>
                  <a:lnTo>
                    <a:pt x="67" y="525"/>
                  </a:lnTo>
                  <a:lnTo>
                    <a:pt x="80" y="505"/>
                  </a:lnTo>
                  <a:lnTo>
                    <a:pt x="90" y="483"/>
                  </a:lnTo>
                  <a:lnTo>
                    <a:pt x="102" y="462"/>
                  </a:lnTo>
                  <a:lnTo>
                    <a:pt x="114" y="440"/>
                  </a:lnTo>
                  <a:lnTo>
                    <a:pt x="126" y="418"/>
                  </a:lnTo>
                  <a:lnTo>
                    <a:pt x="137" y="396"/>
                  </a:lnTo>
                  <a:lnTo>
                    <a:pt x="149" y="375"/>
                  </a:lnTo>
                  <a:lnTo>
                    <a:pt x="161" y="355"/>
                  </a:lnTo>
                  <a:lnTo>
                    <a:pt x="171" y="333"/>
                  </a:lnTo>
                  <a:lnTo>
                    <a:pt x="182" y="311"/>
                  </a:lnTo>
                  <a:lnTo>
                    <a:pt x="194" y="290"/>
                  </a:lnTo>
                  <a:lnTo>
                    <a:pt x="206" y="268"/>
                  </a:lnTo>
                  <a:lnTo>
                    <a:pt x="217" y="246"/>
                  </a:lnTo>
                  <a:lnTo>
                    <a:pt x="229" y="225"/>
                  </a:lnTo>
                  <a:lnTo>
                    <a:pt x="241" y="203"/>
                  </a:lnTo>
                  <a:lnTo>
                    <a:pt x="253" y="183"/>
                  </a:lnTo>
                  <a:lnTo>
                    <a:pt x="263" y="161"/>
                  </a:lnTo>
                  <a:lnTo>
                    <a:pt x="274" y="140"/>
                  </a:lnTo>
                  <a:lnTo>
                    <a:pt x="286" y="118"/>
                  </a:lnTo>
                  <a:lnTo>
                    <a:pt x="298" y="96"/>
                  </a:lnTo>
                  <a:lnTo>
                    <a:pt x="309" y="7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e-DE"/>
            </a:p>
          </p:txBody>
        </p:sp>
        <p:sp>
          <p:nvSpPr>
            <p:cNvPr id="20741" name="Freeform 1656"/>
            <p:cNvSpPr>
              <a:spLocks/>
            </p:cNvSpPr>
            <p:nvPr/>
          </p:nvSpPr>
          <p:spPr bwMode="auto">
            <a:xfrm>
              <a:off x="4929" y="2891"/>
              <a:ext cx="117" cy="151"/>
            </a:xfrm>
            <a:custGeom>
              <a:avLst/>
              <a:gdLst>
                <a:gd name="T0" fmla="*/ 117 w 234"/>
                <a:gd name="T1" fmla="*/ 33 h 302"/>
                <a:gd name="T2" fmla="*/ 110 w 234"/>
                <a:gd name="T3" fmla="*/ 40 h 302"/>
                <a:gd name="T4" fmla="*/ 103 w 234"/>
                <a:gd name="T5" fmla="*/ 47 h 302"/>
                <a:gd name="T6" fmla="*/ 95 w 234"/>
                <a:gd name="T7" fmla="*/ 55 h 302"/>
                <a:gd name="T8" fmla="*/ 88 w 234"/>
                <a:gd name="T9" fmla="*/ 62 h 302"/>
                <a:gd name="T10" fmla="*/ 81 w 234"/>
                <a:gd name="T11" fmla="*/ 70 h 302"/>
                <a:gd name="T12" fmla="*/ 74 w 234"/>
                <a:gd name="T13" fmla="*/ 77 h 302"/>
                <a:gd name="T14" fmla="*/ 66 w 234"/>
                <a:gd name="T15" fmla="*/ 84 h 302"/>
                <a:gd name="T16" fmla="*/ 59 w 234"/>
                <a:gd name="T17" fmla="*/ 92 h 302"/>
                <a:gd name="T18" fmla="*/ 51 w 234"/>
                <a:gd name="T19" fmla="*/ 100 h 302"/>
                <a:gd name="T20" fmla="*/ 44 w 234"/>
                <a:gd name="T21" fmla="*/ 107 h 302"/>
                <a:gd name="T22" fmla="*/ 37 w 234"/>
                <a:gd name="T23" fmla="*/ 114 h 302"/>
                <a:gd name="T24" fmla="*/ 29 w 234"/>
                <a:gd name="T25" fmla="*/ 121 h 302"/>
                <a:gd name="T26" fmla="*/ 22 w 234"/>
                <a:gd name="T27" fmla="*/ 129 h 302"/>
                <a:gd name="T28" fmla="*/ 15 w 234"/>
                <a:gd name="T29" fmla="*/ 137 h 302"/>
                <a:gd name="T30" fmla="*/ 8 w 234"/>
                <a:gd name="T31" fmla="*/ 144 h 302"/>
                <a:gd name="T32" fmla="*/ 0 w 234"/>
                <a:gd name="T33" fmla="*/ 151 h 302"/>
                <a:gd name="T34" fmla="*/ 3 w 234"/>
                <a:gd name="T35" fmla="*/ 142 h 302"/>
                <a:gd name="T36" fmla="*/ 5 w 234"/>
                <a:gd name="T37" fmla="*/ 132 h 302"/>
                <a:gd name="T38" fmla="*/ 8 w 234"/>
                <a:gd name="T39" fmla="*/ 123 h 302"/>
                <a:gd name="T40" fmla="*/ 10 w 234"/>
                <a:gd name="T41" fmla="*/ 114 h 302"/>
                <a:gd name="T42" fmla="*/ 13 w 234"/>
                <a:gd name="T43" fmla="*/ 104 h 302"/>
                <a:gd name="T44" fmla="*/ 15 w 234"/>
                <a:gd name="T45" fmla="*/ 94 h 302"/>
                <a:gd name="T46" fmla="*/ 18 w 234"/>
                <a:gd name="T47" fmla="*/ 85 h 302"/>
                <a:gd name="T48" fmla="*/ 20 w 234"/>
                <a:gd name="T49" fmla="*/ 76 h 302"/>
                <a:gd name="T50" fmla="*/ 24 w 234"/>
                <a:gd name="T51" fmla="*/ 66 h 302"/>
                <a:gd name="T52" fmla="*/ 26 w 234"/>
                <a:gd name="T53" fmla="*/ 57 h 302"/>
                <a:gd name="T54" fmla="*/ 28 w 234"/>
                <a:gd name="T55" fmla="*/ 47 h 302"/>
                <a:gd name="T56" fmla="*/ 30 w 234"/>
                <a:gd name="T57" fmla="*/ 38 h 302"/>
                <a:gd name="T58" fmla="*/ 33 w 234"/>
                <a:gd name="T59" fmla="*/ 28 h 302"/>
                <a:gd name="T60" fmla="*/ 36 w 234"/>
                <a:gd name="T61" fmla="*/ 19 h 302"/>
                <a:gd name="T62" fmla="*/ 39 w 234"/>
                <a:gd name="T63" fmla="*/ 9 h 302"/>
                <a:gd name="T64" fmla="*/ 41 w 234"/>
                <a:gd name="T65" fmla="*/ 0 h 30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34" h="302">
                  <a:moveTo>
                    <a:pt x="159" y="32"/>
                  </a:moveTo>
                  <a:lnTo>
                    <a:pt x="234" y="65"/>
                  </a:lnTo>
                  <a:lnTo>
                    <a:pt x="227" y="72"/>
                  </a:lnTo>
                  <a:lnTo>
                    <a:pt x="219" y="79"/>
                  </a:lnTo>
                  <a:lnTo>
                    <a:pt x="212" y="86"/>
                  </a:lnTo>
                  <a:lnTo>
                    <a:pt x="205" y="94"/>
                  </a:lnTo>
                  <a:lnTo>
                    <a:pt x="197" y="101"/>
                  </a:lnTo>
                  <a:lnTo>
                    <a:pt x="190" y="110"/>
                  </a:lnTo>
                  <a:lnTo>
                    <a:pt x="184" y="117"/>
                  </a:lnTo>
                  <a:lnTo>
                    <a:pt x="175" y="124"/>
                  </a:lnTo>
                  <a:lnTo>
                    <a:pt x="169" y="132"/>
                  </a:lnTo>
                  <a:lnTo>
                    <a:pt x="162" y="139"/>
                  </a:lnTo>
                  <a:lnTo>
                    <a:pt x="154" y="146"/>
                  </a:lnTo>
                  <a:lnTo>
                    <a:pt x="147" y="153"/>
                  </a:lnTo>
                  <a:lnTo>
                    <a:pt x="139" y="161"/>
                  </a:lnTo>
                  <a:lnTo>
                    <a:pt x="132" y="168"/>
                  </a:lnTo>
                  <a:lnTo>
                    <a:pt x="125" y="175"/>
                  </a:lnTo>
                  <a:lnTo>
                    <a:pt x="117" y="184"/>
                  </a:lnTo>
                  <a:lnTo>
                    <a:pt x="110" y="191"/>
                  </a:lnTo>
                  <a:lnTo>
                    <a:pt x="102" y="199"/>
                  </a:lnTo>
                  <a:lnTo>
                    <a:pt x="95" y="206"/>
                  </a:lnTo>
                  <a:lnTo>
                    <a:pt x="87" y="213"/>
                  </a:lnTo>
                  <a:lnTo>
                    <a:pt x="80" y="220"/>
                  </a:lnTo>
                  <a:lnTo>
                    <a:pt x="73" y="228"/>
                  </a:lnTo>
                  <a:lnTo>
                    <a:pt x="65" y="235"/>
                  </a:lnTo>
                  <a:lnTo>
                    <a:pt x="58" y="242"/>
                  </a:lnTo>
                  <a:lnTo>
                    <a:pt x="52" y="249"/>
                  </a:lnTo>
                  <a:lnTo>
                    <a:pt x="43" y="258"/>
                  </a:lnTo>
                  <a:lnTo>
                    <a:pt x="37" y="266"/>
                  </a:lnTo>
                  <a:lnTo>
                    <a:pt x="30" y="273"/>
                  </a:lnTo>
                  <a:lnTo>
                    <a:pt x="22" y="280"/>
                  </a:lnTo>
                  <a:lnTo>
                    <a:pt x="15" y="287"/>
                  </a:lnTo>
                  <a:lnTo>
                    <a:pt x="7" y="294"/>
                  </a:lnTo>
                  <a:lnTo>
                    <a:pt x="0" y="302"/>
                  </a:lnTo>
                  <a:lnTo>
                    <a:pt x="3" y="293"/>
                  </a:lnTo>
                  <a:lnTo>
                    <a:pt x="5" y="284"/>
                  </a:lnTo>
                  <a:lnTo>
                    <a:pt x="8" y="275"/>
                  </a:lnTo>
                  <a:lnTo>
                    <a:pt x="10" y="264"/>
                  </a:lnTo>
                  <a:lnTo>
                    <a:pt x="13" y="255"/>
                  </a:lnTo>
                  <a:lnTo>
                    <a:pt x="15" y="246"/>
                  </a:lnTo>
                  <a:lnTo>
                    <a:pt x="17" y="237"/>
                  </a:lnTo>
                  <a:lnTo>
                    <a:pt x="20" y="228"/>
                  </a:lnTo>
                  <a:lnTo>
                    <a:pt x="23" y="217"/>
                  </a:lnTo>
                  <a:lnTo>
                    <a:pt x="25" y="208"/>
                  </a:lnTo>
                  <a:lnTo>
                    <a:pt x="28" y="199"/>
                  </a:lnTo>
                  <a:lnTo>
                    <a:pt x="30" y="188"/>
                  </a:lnTo>
                  <a:lnTo>
                    <a:pt x="33" y="179"/>
                  </a:lnTo>
                  <a:lnTo>
                    <a:pt x="35" y="170"/>
                  </a:lnTo>
                  <a:lnTo>
                    <a:pt x="38" y="161"/>
                  </a:lnTo>
                  <a:lnTo>
                    <a:pt x="40" y="152"/>
                  </a:lnTo>
                  <a:lnTo>
                    <a:pt x="43" y="141"/>
                  </a:lnTo>
                  <a:lnTo>
                    <a:pt x="47" y="132"/>
                  </a:lnTo>
                  <a:lnTo>
                    <a:pt x="48" y="123"/>
                  </a:lnTo>
                  <a:lnTo>
                    <a:pt x="52" y="114"/>
                  </a:lnTo>
                  <a:lnTo>
                    <a:pt x="53" y="103"/>
                  </a:lnTo>
                  <a:lnTo>
                    <a:pt x="55" y="94"/>
                  </a:lnTo>
                  <a:lnTo>
                    <a:pt x="58" y="85"/>
                  </a:lnTo>
                  <a:lnTo>
                    <a:pt x="60" y="76"/>
                  </a:lnTo>
                  <a:lnTo>
                    <a:pt x="63" y="65"/>
                  </a:lnTo>
                  <a:lnTo>
                    <a:pt x="65" y="56"/>
                  </a:lnTo>
                  <a:lnTo>
                    <a:pt x="68" y="47"/>
                  </a:lnTo>
                  <a:lnTo>
                    <a:pt x="72" y="38"/>
                  </a:lnTo>
                  <a:lnTo>
                    <a:pt x="73" y="27"/>
                  </a:lnTo>
                  <a:lnTo>
                    <a:pt x="77" y="18"/>
                  </a:lnTo>
                  <a:lnTo>
                    <a:pt x="78" y="9"/>
                  </a:lnTo>
                  <a:lnTo>
                    <a:pt x="82" y="0"/>
                  </a:lnTo>
                  <a:lnTo>
                    <a:pt x="159" y="3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42" name="Freeform 1657"/>
            <p:cNvSpPr>
              <a:spLocks/>
            </p:cNvSpPr>
            <p:nvPr/>
          </p:nvSpPr>
          <p:spPr bwMode="auto">
            <a:xfrm>
              <a:off x="4929" y="2891"/>
              <a:ext cx="117" cy="151"/>
            </a:xfrm>
            <a:custGeom>
              <a:avLst/>
              <a:gdLst>
                <a:gd name="T0" fmla="*/ 117 w 234"/>
                <a:gd name="T1" fmla="*/ 33 h 302"/>
                <a:gd name="T2" fmla="*/ 110 w 234"/>
                <a:gd name="T3" fmla="*/ 40 h 302"/>
                <a:gd name="T4" fmla="*/ 103 w 234"/>
                <a:gd name="T5" fmla="*/ 47 h 302"/>
                <a:gd name="T6" fmla="*/ 95 w 234"/>
                <a:gd name="T7" fmla="*/ 55 h 302"/>
                <a:gd name="T8" fmla="*/ 88 w 234"/>
                <a:gd name="T9" fmla="*/ 62 h 302"/>
                <a:gd name="T10" fmla="*/ 81 w 234"/>
                <a:gd name="T11" fmla="*/ 70 h 302"/>
                <a:gd name="T12" fmla="*/ 74 w 234"/>
                <a:gd name="T13" fmla="*/ 77 h 302"/>
                <a:gd name="T14" fmla="*/ 66 w 234"/>
                <a:gd name="T15" fmla="*/ 84 h 302"/>
                <a:gd name="T16" fmla="*/ 59 w 234"/>
                <a:gd name="T17" fmla="*/ 92 h 302"/>
                <a:gd name="T18" fmla="*/ 51 w 234"/>
                <a:gd name="T19" fmla="*/ 100 h 302"/>
                <a:gd name="T20" fmla="*/ 44 w 234"/>
                <a:gd name="T21" fmla="*/ 107 h 302"/>
                <a:gd name="T22" fmla="*/ 37 w 234"/>
                <a:gd name="T23" fmla="*/ 114 h 302"/>
                <a:gd name="T24" fmla="*/ 29 w 234"/>
                <a:gd name="T25" fmla="*/ 121 h 302"/>
                <a:gd name="T26" fmla="*/ 22 w 234"/>
                <a:gd name="T27" fmla="*/ 129 h 302"/>
                <a:gd name="T28" fmla="*/ 15 w 234"/>
                <a:gd name="T29" fmla="*/ 137 h 302"/>
                <a:gd name="T30" fmla="*/ 8 w 234"/>
                <a:gd name="T31" fmla="*/ 144 h 302"/>
                <a:gd name="T32" fmla="*/ 0 w 234"/>
                <a:gd name="T33" fmla="*/ 151 h 302"/>
                <a:gd name="T34" fmla="*/ 3 w 234"/>
                <a:gd name="T35" fmla="*/ 142 h 302"/>
                <a:gd name="T36" fmla="*/ 5 w 234"/>
                <a:gd name="T37" fmla="*/ 132 h 302"/>
                <a:gd name="T38" fmla="*/ 8 w 234"/>
                <a:gd name="T39" fmla="*/ 123 h 302"/>
                <a:gd name="T40" fmla="*/ 10 w 234"/>
                <a:gd name="T41" fmla="*/ 114 h 302"/>
                <a:gd name="T42" fmla="*/ 13 w 234"/>
                <a:gd name="T43" fmla="*/ 104 h 302"/>
                <a:gd name="T44" fmla="*/ 15 w 234"/>
                <a:gd name="T45" fmla="*/ 94 h 302"/>
                <a:gd name="T46" fmla="*/ 18 w 234"/>
                <a:gd name="T47" fmla="*/ 85 h 302"/>
                <a:gd name="T48" fmla="*/ 20 w 234"/>
                <a:gd name="T49" fmla="*/ 76 h 302"/>
                <a:gd name="T50" fmla="*/ 24 w 234"/>
                <a:gd name="T51" fmla="*/ 66 h 302"/>
                <a:gd name="T52" fmla="*/ 26 w 234"/>
                <a:gd name="T53" fmla="*/ 57 h 302"/>
                <a:gd name="T54" fmla="*/ 28 w 234"/>
                <a:gd name="T55" fmla="*/ 47 h 302"/>
                <a:gd name="T56" fmla="*/ 30 w 234"/>
                <a:gd name="T57" fmla="*/ 38 h 302"/>
                <a:gd name="T58" fmla="*/ 33 w 234"/>
                <a:gd name="T59" fmla="*/ 28 h 302"/>
                <a:gd name="T60" fmla="*/ 36 w 234"/>
                <a:gd name="T61" fmla="*/ 19 h 302"/>
                <a:gd name="T62" fmla="*/ 39 w 234"/>
                <a:gd name="T63" fmla="*/ 9 h 302"/>
                <a:gd name="T64" fmla="*/ 41 w 234"/>
                <a:gd name="T65" fmla="*/ 0 h 30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34" h="302">
                  <a:moveTo>
                    <a:pt x="159" y="32"/>
                  </a:moveTo>
                  <a:lnTo>
                    <a:pt x="234" y="65"/>
                  </a:lnTo>
                  <a:lnTo>
                    <a:pt x="227" y="72"/>
                  </a:lnTo>
                  <a:lnTo>
                    <a:pt x="219" y="79"/>
                  </a:lnTo>
                  <a:lnTo>
                    <a:pt x="212" y="86"/>
                  </a:lnTo>
                  <a:lnTo>
                    <a:pt x="205" y="94"/>
                  </a:lnTo>
                  <a:lnTo>
                    <a:pt x="197" y="101"/>
                  </a:lnTo>
                  <a:lnTo>
                    <a:pt x="190" y="110"/>
                  </a:lnTo>
                  <a:lnTo>
                    <a:pt x="184" y="117"/>
                  </a:lnTo>
                  <a:lnTo>
                    <a:pt x="175" y="124"/>
                  </a:lnTo>
                  <a:lnTo>
                    <a:pt x="169" y="132"/>
                  </a:lnTo>
                  <a:lnTo>
                    <a:pt x="162" y="139"/>
                  </a:lnTo>
                  <a:lnTo>
                    <a:pt x="154" y="146"/>
                  </a:lnTo>
                  <a:lnTo>
                    <a:pt x="147" y="153"/>
                  </a:lnTo>
                  <a:lnTo>
                    <a:pt x="139" y="161"/>
                  </a:lnTo>
                  <a:lnTo>
                    <a:pt x="132" y="168"/>
                  </a:lnTo>
                  <a:lnTo>
                    <a:pt x="125" y="175"/>
                  </a:lnTo>
                  <a:lnTo>
                    <a:pt x="117" y="184"/>
                  </a:lnTo>
                  <a:lnTo>
                    <a:pt x="110" y="191"/>
                  </a:lnTo>
                  <a:lnTo>
                    <a:pt x="102" y="199"/>
                  </a:lnTo>
                  <a:lnTo>
                    <a:pt x="95" y="206"/>
                  </a:lnTo>
                  <a:lnTo>
                    <a:pt x="87" y="213"/>
                  </a:lnTo>
                  <a:lnTo>
                    <a:pt x="80" y="220"/>
                  </a:lnTo>
                  <a:lnTo>
                    <a:pt x="73" y="228"/>
                  </a:lnTo>
                  <a:lnTo>
                    <a:pt x="65" y="235"/>
                  </a:lnTo>
                  <a:lnTo>
                    <a:pt x="58" y="242"/>
                  </a:lnTo>
                  <a:lnTo>
                    <a:pt x="52" y="249"/>
                  </a:lnTo>
                  <a:lnTo>
                    <a:pt x="43" y="258"/>
                  </a:lnTo>
                  <a:lnTo>
                    <a:pt x="37" y="266"/>
                  </a:lnTo>
                  <a:lnTo>
                    <a:pt x="30" y="273"/>
                  </a:lnTo>
                  <a:lnTo>
                    <a:pt x="22" y="280"/>
                  </a:lnTo>
                  <a:lnTo>
                    <a:pt x="15" y="287"/>
                  </a:lnTo>
                  <a:lnTo>
                    <a:pt x="7" y="294"/>
                  </a:lnTo>
                  <a:lnTo>
                    <a:pt x="0" y="302"/>
                  </a:lnTo>
                  <a:lnTo>
                    <a:pt x="3" y="293"/>
                  </a:lnTo>
                  <a:lnTo>
                    <a:pt x="5" y="284"/>
                  </a:lnTo>
                  <a:lnTo>
                    <a:pt x="8" y="275"/>
                  </a:lnTo>
                  <a:lnTo>
                    <a:pt x="10" y="264"/>
                  </a:lnTo>
                  <a:lnTo>
                    <a:pt x="13" y="255"/>
                  </a:lnTo>
                  <a:lnTo>
                    <a:pt x="15" y="246"/>
                  </a:lnTo>
                  <a:lnTo>
                    <a:pt x="17" y="237"/>
                  </a:lnTo>
                  <a:lnTo>
                    <a:pt x="20" y="228"/>
                  </a:lnTo>
                  <a:lnTo>
                    <a:pt x="23" y="217"/>
                  </a:lnTo>
                  <a:lnTo>
                    <a:pt x="25" y="208"/>
                  </a:lnTo>
                  <a:lnTo>
                    <a:pt x="28" y="199"/>
                  </a:lnTo>
                  <a:lnTo>
                    <a:pt x="30" y="188"/>
                  </a:lnTo>
                  <a:lnTo>
                    <a:pt x="33" y="179"/>
                  </a:lnTo>
                  <a:lnTo>
                    <a:pt x="35" y="170"/>
                  </a:lnTo>
                  <a:lnTo>
                    <a:pt x="38" y="161"/>
                  </a:lnTo>
                  <a:lnTo>
                    <a:pt x="40" y="152"/>
                  </a:lnTo>
                  <a:lnTo>
                    <a:pt x="43" y="141"/>
                  </a:lnTo>
                  <a:lnTo>
                    <a:pt x="47" y="132"/>
                  </a:lnTo>
                  <a:lnTo>
                    <a:pt x="48" y="123"/>
                  </a:lnTo>
                  <a:lnTo>
                    <a:pt x="52" y="114"/>
                  </a:lnTo>
                  <a:lnTo>
                    <a:pt x="53" y="103"/>
                  </a:lnTo>
                  <a:lnTo>
                    <a:pt x="55" y="94"/>
                  </a:lnTo>
                  <a:lnTo>
                    <a:pt x="58" y="85"/>
                  </a:lnTo>
                  <a:lnTo>
                    <a:pt x="60" y="76"/>
                  </a:lnTo>
                  <a:lnTo>
                    <a:pt x="63" y="65"/>
                  </a:lnTo>
                  <a:lnTo>
                    <a:pt x="65" y="56"/>
                  </a:lnTo>
                  <a:lnTo>
                    <a:pt x="68" y="47"/>
                  </a:lnTo>
                  <a:lnTo>
                    <a:pt x="72" y="38"/>
                  </a:lnTo>
                  <a:lnTo>
                    <a:pt x="73" y="27"/>
                  </a:lnTo>
                  <a:lnTo>
                    <a:pt x="77" y="18"/>
                  </a:lnTo>
                  <a:lnTo>
                    <a:pt x="78" y="9"/>
                  </a:lnTo>
                  <a:lnTo>
                    <a:pt x="82" y="0"/>
                  </a:lnTo>
                  <a:lnTo>
                    <a:pt x="159" y="3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de-DE"/>
            </a:p>
          </p:txBody>
        </p:sp>
        <p:sp>
          <p:nvSpPr>
            <p:cNvPr id="20743" name="Freeform 1658"/>
            <p:cNvSpPr>
              <a:spLocks/>
            </p:cNvSpPr>
            <p:nvPr/>
          </p:nvSpPr>
          <p:spPr bwMode="auto">
            <a:xfrm>
              <a:off x="4901" y="1649"/>
              <a:ext cx="650" cy="540"/>
            </a:xfrm>
            <a:custGeom>
              <a:avLst/>
              <a:gdLst>
                <a:gd name="T0" fmla="*/ 0 w 1302"/>
                <a:gd name="T1" fmla="*/ 406 h 1080"/>
                <a:gd name="T2" fmla="*/ 476 w 1302"/>
                <a:gd name="T3" fmla="*/ 406 h 1080"/>
                <a:gd name="T4" fmla="*/ 476 w 1302"/>
                <a:gd name="T5" fmla="*/ 540 h 1080"/>
                <a:gd name="T6" fmla="*/ 650 w 1302"/>
                <a:gd name="T7" fmla="*/ 271 h 1080"/>
                <a:gd name="T8" fmla="*/ 476 w 1302"/>
                <a:gd name="T9" fmla="*/ 0 h 1080"/>
                <a:gd name="T10" fmla="*/ 475 w 1302"/>
                <a:gd name="T11" fmla="*/ 135 h 1080"/>
                <a:gd name="T12" fmla="*/ 0 w 1302"/>
                <a:gd name="T13" fmla="*/ 135 h 1080"/>
                <a:gd name="T14" fmla="*/ 0 w 1302"/>
                <a:gd name="T15" fmla="*/ 406 h 108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02" h="1080">
                  <a:moveTo>
                    <a:pt x="0" y="811"/>
                  </a:moveTo>
                  <a:lnTo>
                    <a:pt x="954" y="811"/>
                  </a:lnTo>
                  <a:lnTo>
                    <a:pt x="954" y="1080"/>
                  </a:lnTo>
                  <a:lnTo>
                    <a:pt x="1302" y="541"/>
                  </a:lnTo>
                  <a:lnTo>
                    <a:pt x="954" y="0"/>
                  </a:lnTo>
                  <a:lnTo>
                    <a:pt x="951" y="270"/>
                  </a:lnTo>
                  <a:lnTo>
                    <a:pt x="0" y="270"/>
                  </a:lnTo>
                  <a:lnTo>
                    <a:pt x="0" y="811"/>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44" name="Freeform 1659"/>
            <p:cNvSpPr>
              <a:spLocks/>
            </p:cNvSpPr>
            <p:nvPr/>
          </p:nvSpPr>
          <p:spPr bwMode="auto">
            <a:xfrm>
              <a:off x="4901" y="2047"/>
              <a:ext cx="483" cy="15"/>
            </a:xfrm>
            <a:custGeom>
              <a:avLst/>
              <a:gdLst>
                <a:gd name="T0" fmla="*/ 483 w 968"/>
                <a:gd name="T1" fmla="*/ 8 h 29"/>
                <a:gd name="T2" fmla="*/ 476 w 968"/>
                <a:gd name="T3" fmla="*/ 0 h 29"/>
                <a:gd name="T4" fmla="*/ 0 w 968"/>
                <a:gd name="T5" fmla="*/ 0 h 29"/>
                <a:gd name="T6" fmla="*/ 0 w 968"/>
                <a:gd name="T7" fmla="*/ 15 h 29"/>
                <a:gd name="T8" fmla="*/ 476 w 968"/>
                <a:gd name="T9" fmla="*/ 15 h 29"/>
                <a:gd name="T10" fmla="*/ 470 w 968"/>
                <a:gd name="T11" fmla="*/ 8 h 29"/>
                <a:gd name="T12" fmla="*/ 483 w 968"/>
                <a:gd name="T13" fmla="*/ 8 h 29"/>
                <a:gd name="T14" fmla="*/ 483 w 968"/>
                <a:gd name="T15" fmla="*/ 0 h 29"/>
                <a:gd name="T16" fmla="*/ 476 w 968"/>
                <a:gd name="T17" fmla="*/ 0 h 29"/>
                <a:gd name="T18" fmla="*/ 483 w 968"/>
                <a:gd name="T19" fmla="*/ 8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68" h="29">
                  <a:moveTo>
                    <a:pt x="968" y="15"/>
                  </a:moveTo>
                  <a:lnTo>
                    <a:pt x="954" y="0"/>
                  </a:lnTo>
                  <a:lnTo>
                    <a:pt x="0" y="0"/>
                  </a:lnTo>
                  <a:lnTo>
                    <a:pt x="0" y="29"/>
                  </a:lnTo>
                  <a:lnTo>
                    <a:pt x="954" y="29"/>
                  </a:lnTo>
                  <a:lnTo>
                    <a:pt x="941" y="15"/>
                  </a:lnTo>
                  <a:lnTo>
                    <a:pt x="968" y="15"/>
                  </a:lnTo>
                  <a:lnTo>
                    <a:pt x="968" y="0"/>
                  </a:lnTo>
                  <a:lnTo>
                    <a:pt x="954" y="0"/>
                  </a:lnTo>
                  <a:lnTo>
                    <a:pt x="968"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45" name="Freeform 1660"/>
            <p:cNvSpPr>
              <a:spLocks/>
            </p:cNvSpPr>
            <p:nvPr/>
          </p:nvSpPr>
          <p:spPr bwMode="auto">
            <a:xfrm>
              <a:off x="5371" y="2054"/>
              <a:ext cx="13" cy="158"/>
            </a:xfrm>
            <a:custGeom>
              <a:avLst/>
              <a:gdLst>
                <a:gd name="T0" fmla="*/ 1 w 27"/>
                <a:gd name="T1" fmla="*/ 131 h 314"/>
                <a:gd name="T2" fmla="*/ 13 w 27"/>
                <a:gd name="T3" fmla="*/ 135 h 314"/>
                <a:gd name="T4" fmla="*/ 13 w 27"/>
                <a:gd name="T5" fmla="*/ 0 h 314"/>
                <a:gd name="T6" fmla="*/ 0 w 27"/>
                <a:gd name="T7" fmla="*/ 0 h 314"/>
                <a:gd name="T8" fmla="*/ 0 w 27"/>
                <a:gd name="T9" fmla="*/ 135 h 314"/>
                <a:gd name="T10" fmla="*/ 12 w 27"/>
                <a:gd name="T11" fmla="*/ 140 h 314"/>
                <a:gd name="T12" fmla="*/ 0 w 27"/>
                <a:gd name="T13" fmla="*/ 135 h 314"/>
                <a:gd name="T14" fmla="*/ 0 w 27"/>
                <a:gd name="T15" fmla="*/ 158 h 314"/>
                <a:gd name="T16" fmla="*/ 12 w 27"/>
                <a:gd name="T17" fmla="*/ 140 h 314"/>
                <a:gd name="T18" fmla="*/ 1 w 27"/>
                <a:gd name="T19" fmla="*/ 131 h 3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7" h="314">
                  <a:moveTo>
                    <a:pt x="2" y="260"/>
                  </a:moveTo>
                  <a:lnTo>
                    <a:pt x="27" y="269"/>
                  </a:lnTo>
                  <a:lnTo>
                    <a:pt x="27" y="0"/>
                  </a:lnTo>
                  <a:lnTo>
                    <a:pt x="0" y="0"/>
                  </a:lnTo>
                  <a:lnTo>
                    <a:pt x="0" y="269"/>
                  </a:lnTo>
                  <a:lnTo>
                    <a:pt x="25" y="278"/>
                  </a:lnTo>
                  <a:lnTo>
                    <a:pt x="0" y="269"/>
                  </a:lnTo>
                  <a:lnTo>
                    <a:pt x="0" y="314"/>
                  </a:lnTo>
                  <a:lnTo>
                    <a:pt x="25" y="278"/>
                  </a:lnTo>
                  <a:lnTo>
                    <a:pt x="2" y="2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46" name="Freeform 1661"/>
            <p:cNvSpPr>
              <a:spLocks/>
            </p:cNvSpPr>
            <p:nvPr/>
          </p:nvSpPr>
          <p:spPr bwMode="auto">
            <a:xfrm>
              <a:off x="5372" y="1915"/>
              <a:ext cx="188" cy="279"/>
            </a:xfrm>
            <a:custGeom>
              <a:avLst/>
              <a:gdLst>
                <a:gd name="T0" fmla="*/ 174 w 376"/>
                <a:gd name="T1" fmla="*/ 9 h 557"/>
                <a:gd name="T2" fmla="*/ 174 w 376"/>
                <a:gd name="T3" fmla="*/ 0 h 557"/>
                <a:gd name="T4" fmla="*/ 0 w 376"/>
                <a:gd name="T5" fmla="*/ 270 h 557"/>
                <a:gd name="T6" fmla="*/ 12 w 376"/>
                <a:gd name="T7" fmla="*/ 279 h 557"/>
                <a:gd name="T8" fmla="*/ 186 w 376"/>
                <a:gd name="T9" fmla="*/ 9 h 557"/>
                <a:gd name="T10" fmla="*/ 186 w 376"/>
                <a:gd name="T11" fmla="*/ 0 h 557"/>
                <a:gd name="T12" fmla="*/ 186 w 376"/>
                <a:gd name="T13" fmla="*/ 9 h 557"/>
                <a:gd name="T14" fmla="*/ 188 w 376"/>
                <a:gd name="T15" fmla="*/ 5 h 557"/>
                <a:gd name="T16" fmla="*/ 186 w 376"/>
                <a:gd name="T17" fmla="*/ 0 h 557"/>
                <a:gd name="T18" fmla="*/ 174 w 376"/>
                <a:gd name="T19" fmla="*/ 9 h 5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76" h="557">
                  <a:moveTo>
                    <a:pt x="347" y="18"/>
                  </a:moveTo>
                  <a:lnTo>
                    <a:pt x="347" y="0"/>
                  </a:lnTo>
                  <a:lnTo>
                    <a:pt x="0" y="539"/>
                  </a:lnTo>
                  <a:lnTo>
                    <a:pt x="23" y="557"/>
                  </a:lnTo>
                  <a:lnTo>
                    <a:pt x="371" y="18"/>
                  </a:lnTo>
                  <a:lnTo>
                    <a:pt x="371" y="0"/>
                  </a:lnTo>
                  <a:lnTo>
                    <a:pt x="371" y="18"/>
                  </a:lnTo>
                  <a:lnTo>
                    <a:pt x="376" y="9"/>
                  </a:lnTo>
                  <a:lnTo>
                    <a:pt x="371" y="0"/>
                  </a:lnTo>
                  <a:lnTo>
                    <a:pt x="34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47" name="Freeform 1662"/>
            <p:cNvSpPr>
              <a:spLocks/>
            </p:cNvSpPr>
            <p:nvPr/>
          </p:nvSpPr>
          <p:spPr bwMode="auto">
            <a:xfrm>
              <a:off x="5371" y="1627"/>
              <a:ext cx="186" cy="297"/>
            </a:xfrm>
            <a:custGeom>
              <a:avLst/>
              <a:gdLst>
                <a:gd name="T0" fmla="*/ 13 w 373"/>
                <a:gd name="T1" fmla="*/ 22 h 595"/>
                <a:gd name="T2" fmla="*/ 1 w 373"/>
                <a:gd name="T3" fmla="*/ 27 h 595"/>
                <a:gd name="T4" fmla="*/ 174 w 373"/>
                <a:gd name="T5" fmla="*/ 297 h 595"/>
                <a:gd name="T6" fmla="*/ 186 w 373"/>
                <a:gd name="T7" fmla="*/ 288 h 595"/>
                <a:gd name="T8" fmla="*/ 12 w 373"/>
                <a:gd name="T9" fmla="*/ 18 h 595"/>
                <a:gd name="T10" fmla="*/ 0 w 373"/>
                <a:gd name="T11" fmla="*/ 22 h 595"/>
                <a:gd name="T12" fmla="*/ 12 w 373"/>
                <a:gd name="T13" fmla="*/ 18 h 595"/>
                <a:gd name="T14" fmla="*/ 0 w 373"/>
                <a:gd name="T15" fmla="*/ 0 h 595"/>
                <a:gd name="T16" fmla="*/ 0 w 373"/>
                <a:gd name="T17" fmla="*/ 22 h 595"/>
                <a:gd name="T18" fmla="*/ 13 w 373"/>
                <a:gd name="T19" fmla="*/ 22 h 5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73" h="595">
                  <a:moveTo>
                    <a:pt x="27" y="45"/>
                  </a:moveTo>
                  <a:lnTo>
                    <a:pt x="2" y="54"/>
                  </a:lnTo>
                  <a:lnTo>
                    <a:pt x="349" y="595"/>
                  </a:lnTo>
                  <a:lnTo>
                    <a:pt x="373" y="577"/>
                  </a:lnTo>
                  <a:lnTo>
                    <a:pt x="25" y="36"/>
                  </a:lnTo>
                  <a:lnTo>
                    <a:pt x="0" y="45"/>
                  </a:lnTo>
                  <a:lnTo>
                    <a:pt x="25" y="36"/>
                  </a:lnTo>
                  <a:lnTo>
                    <a:pt x="0" y="0"/>
                  </a:lnTo>
                  <a:lnTo>
                    <a:pt x="0" y="45"/>
                  </a:lnTo>
                  <a:lnTo>
                    <a:pt x="27"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48" name="Freeform 1663"/>
            <p:cNvSpPr>
              <a:spLocks/>
            </p:cNvSpPr>
            <p:nvPr/>
          </p:nvSpPr>
          <p:spPr bwMode="auto">
            <a:xfrm>
              <a:off x="5369" y="1649"/>
              <a:ext cx="15" cy="142"/>
            </a:xfrm>
            <a:custGeom>
              <a:avLst/>
              <a:gdLst>
                <a:gd name="T0" fmla="*/ 7 w 30"/>
                <a:gd name="T1" fmla="*/ 142 h 284"/>
                <a:gd name="T2" fmla="*/ 13 w 30"/>
                <a:gd name="T3" fmla="*/ 135 h 284"/>
                <a:gd name="T4" fmla="*/ 15 w 30"/>
                <a:gd name="T5" fmla="*/ 0 h 284"/>
                <a:gd name="T6" fmla="*/ 2 w 30"/>
                <a:gd name="T7" fmla="*/ 0 h 284"/>
                <a:gd name="T8" fmla="*/ 0 w 30"/>
                <a:gd name="T9" fmla="*/ 135 h 284"/>
                <a:gd name="T10" fmla="*/ 7 w 30"/>
                <a:gd name="T11" fmla="*/ 128 h 284"/>
                <a:gd name="T12" fmla="*/ 7 w 30"/>
                <a:gd name="T13" fmla="*/ 142 h 284"/>
                <a:gd name="T14" fmla="*/ 13 w 30"/>
                <a:gd name="T15" fmla="*/ 142 h 284"/>
                <a:gd name="T16" fmla="*/ 13 w 30"/>
                <a:gd name="T17" fmla="*/ 135 h 284"/>
                <a:gd name="T18" fmla="*/ 7 w 30"/>
                <a:gd name="T19" fmla="*/ 142 h 28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0" h="284">
                  <a:moveTo>
                    <a:pt x="13" y="284"/>
                  </a:moveTo>
                  <a:lnTo>
                    <a:pt x="26" y="270"/>
                  </a:lnTo>
                  <a:lnTo>
                    <a:pt x="30" y="0"/>
                  </a:lnTo>
                  <a:lnTo>
                    <a:pt x="3" y="0"/>
                  </a:lnTo>
                  <a:lnTo>
                    <a:pt x="0" y="270"/>
                  </a:lnTo>
                  <a:lnTo>
                    <a:pt x="13" y="255"/>
                  </a:lnTo>
                  <a:lnTo>
                    <a:pt x="13" y="284"/>
                  </a:lnTo>
                  <a:lnTo>
                    <a:pt x="26" y="284"/>
                  </a:lnTo>
                  <a:lnTo>
                    <a:pt x="26" y="270"/>
                  </a:lnTo>
                  <a:lnTo>
                    <a:pt x="13" y="2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49" name="Freeform 1664"/>
            <p:cNvSpPr>
              <a:spLocks/>
            </p:cNvSpPr>
            <p:nvPr/>
          </p:nvSpPr>
          <p:spPr bwMode="auto">
            <a:xfrm>
              <a:off x="4894" y="1777"/>
              <a:ext cx="482" cy="14"/>
            </a:xfrm>
            <a:custGeom>
              <a:avLst/>
              <a:gdLst>
                <a:gd name="T0" fmla="*/ 13 w 964"/>
                <a:gd name="T1" fmla="*/ 7 h 29"/>
                <a:gd name="T2" fmla="*/ 7 w 964"/>
                <a:gd name="T3" fmla="*/ 14 h 29"/>
                <a:gd name="T4" fmla="*/ 482 w 964"/>
                <a:gd name="T5" fmla="*/ 14 h 29"/>
                <a:gd name="T6" fmla="*/ 482 w 964"/>
                <a:gd name="T7" fmla="*/ 0 h 29"/>
                <a:gd name="T8" fmla="*/ 7 w 964"/>
                <a:gd name="T9" fmla="*/ 0 h 29"/>
                <a:gd name="T10" fmla="*/ 0 w 964"/>
                <a:gd name="T11" fmla="*/ 7 h 29"/>
                <a:gd name="T12" fmla="*/ 7 w 964"/>
                <a:gd name="T13" fmla="*/ 0 h 29"/>
                <a:gd name="T14" fmla="*/ 0 w 964"/>
                <a:gd name="T15" fmla="*/ 0 h 29"/>
                <a:gd name="T16" fmla="*/ 0 w 964"/>
                <a:gd name="T17" fmla="*/ 7 h 29"/>
                <a:gd name="T18" fmla="*/ 13 w 964"/>
                <a:gd name="T19" fmla="*/ 7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64" h="29">
                  <a:moveTo>
                    <a:pt x="26" y="15"/>
                  </a:moveTo>
                  <a:lnTo>
                    <a:pt x="13" y="29"/>
                  </a:lnTo>
                  <a:lnTo>
                    <a:pt x="964" y="29"/>
                  </a:lnTo>
                  <a:lnTo>
                    <a:pt x="964" y="0"/>
                  </a:lnTo>
                  <a:lnTo>
                    <a:pt x="13" y="0"/>
                  </a:lnTo>
                  <a:lnTo>
                    <a:pt x="0" y="15"/>
                  </a:lnTo>
                  <a:lnTo>
                    <a:pt x="13" y="0"/>
                  </a:lnTo>
                  <a:lnTo>
                    <a:pt x="0" y="0"/>
                  </a:lnTo>
                  <a:lnTo>
                    <a:pt x="0" y="15"/>
                  </a:lnTo>
                  <a:lnTo>
                    <a:pt x="26"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50" name="Freeform 1665"/>
            <p:cNvSpPr>
              <a:spLocks/>
            </p:cNvSpPr>
            <p:nvPr/>
          </p:nvSpPr>
          <p:spPr bwMode="auto">
            <a:xfrm>
              <a:off x="4894" y="1784"/>
              <a:ext cx="13" cy="278"/>
            </a:xfrm>
            <a:custGeom>
              <a:avLst/>
              <a:gdLst>
                <a:gd name="T0" fmla="*/ 7 w 26"/>
                <a:gd name="T1" fmla="*/ 263 h 555"/>
                <a:gd name="T2" fmla="*/ 13 w 26"/>
                <a:gd name="T3" fmla="*/ 271 h 555"/>
                <a:gd name="T4" fmla="*/ 13 w 26"/>
                <a:gd name="T5" fmla="*/ 0 h 555"/>
                <a:gd name="T6" fmla="*/ 0 w 26"/>
                <a:gd name="T7" fmla="*/ 0 h 555"/>
                <a:gd name="T8" fmla="*/ 0 w 26"/>
                <a:gd name="T9" fmla="*/ 271 h 555"/>
                <a:gd name="T10" fmla="*/ 7 w 26"/>
                <a:gd name="T11" fmla="*/ 278 h 555"/>
                <a:gd name="T12" fmla="*/ 0 w 26"/>
                <a:gd name="T13" fmla="*/ 271 h 555"/>
                <a:gd name="T14" fmla="*/ 0 w 26"/>
                <a:gd name="T15" fmla="*/ 278 h 555"/>
                <a:gd name="T16" fmla="*/ 7 w 26"/>
                <a:gd name="T17" fmla="*/ 278 h 555"/>
                <a:gd name="T18" fmla="*/ 7 w 26"/>
                <a:gd name="T19" fmla="*/ 263 h 55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 h="555">
                  <a:moveTo>
                    <a:pt x="13" y="526"/>
                  </a:moveTo>
                  <a:lnTo>
                    <a:pt x="26" y="541"/>
                  </a:lnTo>
                  <a:lnTo>
                    <a:pt x="26" y="0"/>
                  </a:lnTo>
                  <a:lnTo>
                    <a:pt x="0" y="0"/>
                  </a:lnTo>
                  <a:lnTo>
                    <a:pt x="0" y="541"/>
                  </a:lnTo>
                  <a:lnTo>
                    <a:pt x="13" y="555"/>
                  </a:lnTo>
                  <a:lnTo>
                    <a:pt x="0" y="541"/>
                  </a:lnTo>
                  <a:lnTo>
                    <a:pt x="0" y="555"/>
                  </a:lnTo>
                  <a:lnTo>
                    <a:pt x="13" y="555"/>
                  </a:lnTo>
                  <a:lnTo>
                    <a:pt x="13" y="5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51" name="Freeform 1666"/>
            <p:cNvSpPr>
              <a:spLocks/>
            </p:cNvSpPr>
            <p:nvPr/>
          </p:nvSpPr>
          <p:spPr bwMode="auto">
            <a:xfrm>
              <a:off x="4941" y="1885"/>
              <a:ext cx="61" cy="91"/>
            </a:xfrm>
            <a:custGeom>
              <a:avLst/>
              <a:gdLst>
                <a:gd name="T0" fmla="*/ 0 w 124"/>
                <a:gd name="T1" fmla="*/ 91 h 181"/>
                <a:gd name="T2" fmla="*/ 0 w 124"/>
                <a:gd name="T3" fmla="*/ 0 h 181"/>
                <a:gd name="T4" fmla="*/ 60 w 124"/>
                <a:gd name="T5" fmla="*/ 0 h 181"/>
                <a:gd name="T6" fmla="*/ 60 w 124"/>
                <a:gd name="T7" fmla="*/ 11 h 181"/>
                <a:gd name="T8" fmla="*/ 11 w 124"/>
                <a:gd name="T9" fmla="*/ 11 h 181"/>
                <a:gd name="T10" fmla="*/ 11 w 124"/>
                <a:gd name="T11" fmla="*/ 38 h 181"/>
                <a:gd name="T12" fmla="*/ 57 w 124"/>
                <a:gd name="T13" fmla="*/ 38 h 181"/>
                <a:gd name="T14" fmla="*/ 57 w 124"/>
                <a:gd name="T15" fmla="*/ 49 h 181"/>
                <a:gd name="T16" fmla="*/ 11 w 124"/>
                <a:gd name="T17" fmla="*/ 49 h 181"/>
                <a:gd name="T18" fmla="*/ 11 w 124"/>
                <a:gd name="T19" fmla="*/ 80 h 181"/>
                <a:gd name="T20" fmla="*/ 61 w 124"/>
                <a:gd name="T21" fmla="*/ 80 h 181"/>
                <a:gd name="T22" fmla="*/ 61 w 124"/>
                <a:gd name="T23" fmla="*/ 91 h 181"/>
                <a:gd name="T24" fmla="*/ 0 w 124"/>
                <a:gd name="T25" fmla="*/ 91 h 18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4" h="181">
                  <a:moveTo>
                    <a:pt x="0" y="181"/>
                  </a:moveTo>
                  <a:lnTo>
                    <a:pt x="0" y="0"/>
                  </a:lnTo>
                  <a:lnTo>
                    <a:pt x="122" y="0"/>
                  </a:lnTo>
                  <a:lnTo>
                    <a:pt x="122" y="22"/>
                  </a:lnTo>
                  <a:lnTo>
                    <a:pt x="22" y="22"/>
                  </a:lnTo>
                  <a:lnTo>
                    <a:pt x="22" y="75"/>
                  </a:lnTo>
                  <a:lnTo>
                    <a:pt x="116" y="75"/>
                  </a:lnTo>
                  <a:lnTo>
                    <a:pt x="116" y="98"/>
                  </a:lnTo>
                  <a:lnTo>
                    <a:pt x="22" y="98"/>
                  </a:lnTo>
                  <a:lnTo>
                    <a:pt x="22" y="160"/>
                  </a:lnTo>
                  <a:lnTo>
                    <a:pt x="124" y="160"/>
                  </a:lnTo>
                  <a:lnTo>
                    <a:pt x="124" y="181"/>
                  </a:lnTo>
                  <a:lnTo>
                    <a:pt x="0" y="1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52" name="Rectangle 1667"/>
            <p:cNvSpPr>
              <a:spLocks noChangeArrowheads="1"/>
            </p:cNvSpPr>
            <p:nvPr/>
          </p:nvSpPr>
          <p:spPr bwMode="auto">
            <a:xfrm>
              <a:off x="5018" y="1885"/>
              <a:ext cx="10" cy="9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0753" name="Freeform 1668"/>
            <p:cNvSpPr>
              <a:spLocks noEditPoints="1"/>
            </p:cNvSpPr>
            <p:nvPr/>
          </p:nvSpPr>
          <p:spPr bwMode="auto">
            <a:xfrm>
              <a:off x="5039" y="1909"/>
              <a:ext cx="56" cy="68"/>
            </a:xfrm>
            <a:custGeom>
              <a:avLst/>
              <a:gdLst>
                <a:gd name="T0" fmla="*/ 56 w 112"/>
                <a:gd name="T1" fmla="*/ 48 h 136"/>
                <a:gd name="T2" fmla="*/ 52 w 112"/>
                <a:gd name="T3" fmla="*/ 57 h 136"/>
                <a:gd name="T4" fmla="*/ 46 w 112"/>
                <a:gd name="T5" fmla="*/ 62 h 136"/>
                <a:gd name="T6" fmla="*/ 38 w 112"/>
                <a:gd name="T7" fmla="*/ 66 h 136"/>
                <a:gd name="T8" fmla="*/ 29 w 112"/>
                <a:gd name="T9" fmla="*/ 68 h 136"/>
                <a:gd name="T10" fmla="*/ 17 w 112"/>
                <a:gd name="T11" fmla="*/ 66 h 136"/>
                <a:gd name="T12" fmla="*/ 8 w 112"/>
                <a:gd name="T13" fmla="*/ 60 h 136"/>
                <a:gd name="T14" fmla="*/ 2 w 112"/>
                <a:gd name="T15" fmla="*/ 49 h 136"/>
                <a:gd name="T16" fmla="*/ 0 w 112"/>
                <a:gd name="T17" fmla="*/ 36 h 136"/>
                <a:gd name="T18" fmla="*/ 2 w 112"/>
                <a:gd name="T19" fmla="*/ 20 h 136"/>
                <a:gd name="T20" fmla="*/ 8 w 112"/>
                <a:gd name="T21" fmla="*/ 10 h 136"/>
                <a:gd name="T22" fmla="*/ 16 w 112"/>
                <a:gd name="T23" fmla="*/ 2 h 136"/>
                <a:gd name="T24" fmla="*/ 28 w 112"/>
                <a:gd name="T25" fmla="*/ 0 h 136"/>
                <a:gd name="T26" fmla="*/ 40 w 112"/>
                <a:gd name="T27" fmla="*/ 2 h 136"/>
                <a:gd name="T28" fmla="*/ 48 w 112"/>
                <a:gd name="T29" fmla="*/ 10 h 136"/>
                <a:gd name="T30" fmla="*/ 54 w 112"/>
                <a:gd name="T31" fmla="*/ 19 h 136"/>
                <a:gd name="T32" fmla="*/ 56 w 112"/>
                <a:gd name="T33" fmla="*/ 35 h 136"/>
                <a:gd name="T34" fmla="*/ 56 w 112"/>
                <a:gd name="T35" fmla="*/ 36 h 136"/>
                <a:gd name="T36" fmla="*/ 56 w 112"/>
                <a:gd name="T37" fmla="*/ 38 h 136"/>
                <a:gd name="T38" fmla="*/ 11 w 112"/>
                <a:gd name="T39" fmla="*/ 42 h 136"/>
                <a:gd name="T40" fmla="*/ 13 w 112"/>
                <a:gd name="T41" fmla="*/ 49 h 136"/>
                <a:gd name="T42" fmla="*/ 18 w 112"/>
                <a:gd name="T43" fmla="*/ 54 h 136"/>
                <a:gd name="T44" fmla="*/ 25 w 112"/>
                <a:gd name="T45" fmla="*/ 57 h 136"/>
                <a:gd name="T46" fmla="*/ 31 w 112"/>
                <a:gd name="T47" fmla="*/ 57 h 136"/>
                <a:gd name="T48" fmla="*/ 36 w 112"/>
                <a:gd name="T49" fmla="*/ 57 h 136"/>
                <a:gd name="T50" fmla="*/ 41 w 112"/>
                <a:gd name="T51" fmla="*/ 54 h 136"/>
                <a:gd name="T52" fmla="*/ 44 w 112"/>
                <a:gd name="T53" fmla="*/ 48 h 136"/>
                <a:gd name="T54" fmla="*/ 46 w 112"/>
                <a:gd name="T55" fmla="*/ 47 h 136"/>
                <a:gd name="T56" fmla="*/ 46 w 112"/>
                <a:gd name="T57" fmla="*/ 26 h 136"/>
                <a:gd name="T58" fmla="*/ 45 w 112"/>
                <a:gd name="T59" fmla="*/ 20 h 136"/>
                <a:gd name="T60" fmla="*/ 42 w 112"/>
                <a:gd name="T61" fmla="*/ 16 h 136"/>
                <a:gd name="T62" fmla="*/ 36 w 112"/>
                <a:gd name="T63" fmla="*/ 12 h 136"/>
                <a:gd name="T64" fmla="*/ 28 w 112"/>
                <a:gd name="T65" fmla="*/ 11 h 136"/>
                <a:gd name="T66" fmla="*/ 21 w 112"/>
                <a:gd name="T67" fmla="*/ 12 h 136"/>
                <a:gd name="T68" fmla="*/ 16 w 112"/>
                <a:gd name="T69" fmla="*/ 15 h 136"/>
                <a:gd name="T70" fmla="*/ 12 w 112"/>
                <a:gd name="T71" fmla="*/ 20 h 136"/>
                <a:gd name="T72" fmla="*/ 11 w 112"/>
                <a:gd name="T73" fmla="*/ 26 h 1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12" h="136">
                  <a:moveTo>
                    <a:pt x="91" y="93"/>
                  </a:moveTo>
                  <a:lnTo>
                    <a:pt x="111" y="96"/>
                  </a:lnTo>
                  <a:lnTo>
                    <a:pt x="107" y="105"/>
                  </a:lnTo>
                  <a:lnTo>
                    <a:pt x="104" y="113"/>
                  </a:lnTo>
                  <a:lnTo>
                    <a:pt x="97" y="120"/>
                  </a:lnTo>
                  <a:lnTo>
                    <a:pt x="91" y="123"/>
                  </a:lnTo>
                  <a:lnTo>
                    <a:pt x="84" y="129"/>
                  </a:lnTo>
                  <a:lnTo>
                    <a:pt x="76" y="132"/>
                  </a:lnTo>
                  <a:lnTo>
                    <a:pt x="67" y="134"/>
                  </a:lnTo>
                  <a:lnTo>
                    <a:pt x="57" y="136"/>
                  </a:lnTo>
                  <a:lnTo>
                    <a:pt x="46" y="134"/>
                  </a:lnTo>
                  <a:lnTo>
                    <a:pt x="34" y="131"/>
                  </a:lnTo>
                  <a:lnTo>
                    <a:pt x="24" y="127"/>
                  </a:lnTo>
                  <a:lnTo>
                    <a:pt x="16" y="120"/>
                  </a:lnTo>
                  <a:lnTo>
                    <a:pt x="9" y="109"/>
                  </a:lnTo>
                  <a:lnTo>
                    <a:pt x="4" y="98"/>
                  </a:lnTo>
                  <a:lnTo>
                    <a:pt x="0" y="85"/>
                  </a:lnTo>
                  <a:lnTo>
                    <a:pt x="0" y="71"/>
                  </a:lnTo>
                  <a:lnTo>
                    <a:pt x="0" y="55"/>
                  </a:lnTo>
                  <a:lnTo>
                    <a:pt x="4" y="40"/>
                  </a:lnTo>
                  <a:lnTo>
                    <a:pt x="9" y="28"/>
                  </a:lnTo>
                  <a:lnTo>
                    <a:pt x="16" y="19"/>
                  </a:lnTo>
                  <a:lnTo>
                    <a:pt x="22" y="9"/>
                  </a:lnTo>
                  <a:lnTo>
                    <a:pt x="32" y="4"/>
                  </a:lnTo>
                  <a:lnTo>
                    <a:pt x="44" y="2"/>
                  </a:lnTo>
                  <a:lnTo>
                    <a:pt x="56" y="0"/>
                  </a:lnTo>
                  <a:lnTo>
                    <a:pt x="67" y="2"/>
                  </a:lnTo>
                  <a:lnTo>
                    <a:pt x="79" y="4"/>
                  </a:lnTo>
                  <a:lnTo>
                    <a:pt x="87" y="9"/>
                  </a:lnTo>
                  <a:lnTo>
                    <a:pt x="96" y="19"/>
                  </a:lnTo>
                  <a:lnTo>
                    <a:pt x="102" y="28"/>
                  </a:lnTo>
                  <a:lnTo>
                    <a:pt x="107" y="38"/>
                  </a:lnTo>
                  <a:lnTo>
                    <a:pt x="111" y="53"/>
                  </a:lnTo>
                  <a:lnTo>
                    <a:pt x="112" y="69"/>
                  </a:lnTo>
                  <a:lnTo>
                    <a:pt x="112" y="71"/>
                  </a:lnTo>
                  <a:lnTo>
                    <a:pt x="111" y="73"/>
                  </a:lnTo>
                  <a:lnTo>
                    <a:pt x="111" y="75"/>
                  </a:lnTo>
                  <a:lnTo>
                    <a:pt x="21" y="75"/>
                  </a:lnTo>
                  <a:lnTo>
                    <a:pt x="21" y="84"/>
                  </a:lnTo>
                  <a:lnTo>
                    <a:pt x="24" y="91"/>
                  </a:lnTo>
                  <a:lnTo>
                    <a:pt x="26" y="98"/>
                  </a:lnTo>
                  <a:lnTo>
                    <a:pt x="31" y="102"/>
                  </a:lnTo>
                  <a:lnTo>
                    <a:pt x="36" y="107"/>
                  </a:lnTo>
                  <a:lnTo>
                    <a:pt x="42" y="111"/>
                  </a:lnTo>
                  <a:lnTo>
                    <a:pt x="49" y="114"/>
                  </a:lnTo>
                  <a:lnTo>
                    <a:pt x="57" y="114"/>
                  </a:lnTo>
                  <a:lnTo>
                    <a:pt x="62" y="114"/>
                  </a:lnTo>
                  <a:lnTo>
                    <a:pt x="67" y="113"/>
                  </a:lnTo>
                  <a:lnTo>
                    <a:pt x="72" y="113"/>
                  </a:lnTo>
                  <a:lnTo>
                    <a:pt x="77" y="111"/>
                  </a:lnTo>
                  <a:lnTo>
                    <a:pt x="81" y="107"/>
                  </a:lnTo>
                  <a:lnTo>
                    <a:pt x="84" y="102"/>
                  </a:lnTo>
                  <a:lnTo>
                    <a:pt x="87" y="96"/>
                  </a:lnTo>
                  <a:lnTo>
                    <a:pt x="91" y="93"/>
                  </a:lnTo>
                  <a:close/>
                  <a:moveTo>
                    <a:pt x="21" y="51"/>
                  </a:moveTo>
                  <a:lnTo>
                    <a:pt x="91" y="51"/>
                  </a:lnTo>
                  <a:lnTo>
                    <a:pt x="91" y="46"/>
                  </a:lnTo>
                  <a:lnTo>
                    <a:pt x="89" y="40"/>
                  </a:lnTo>
                  <a:lnTo>
                    <a:pt x="86" y="35"/>
                  </a:lnTo>
                  <a:lnTo>
                    <a:pt x="84" y="31"/>
                  </a:lnTo>
                  <a:lnTo>
                    <a:pt x="79" y="28"/>
                  </a:lnTo>
                  <a:lnTo>
                    <a:pt x="71" y="24"/>
                  </a:lnTo>
                  <a:lnTo>
                    <a:pt x="64" y="22"/>
                  </a:lnTo>
                  <a:lnTo>
                    <a:pt x="56" y="22"/>
                  </a:lnTo>
                  <a:lnTo>
                    <a:pt x="49" y="22"/>
                  </a:lnTo>
                  <a:lnTo>
                    <a:pt x="42" y="24"/>
                  </a:lnTo>
                  <a:lnTo>
                    <a:pt x="36" y="28"/>
                  </a:lnTo>
                  <a:lnTo>
                    <a:pt x="31" y="29"/>
                  </a:lnTo>
                  <a:lnTo>
                    <a:pt x="26" y="35"/>
                  </a:lnTo>
                  <a:lnTo>
                    <a:pt x="24" y="40"/>
                  </a:lnTo>
                  <a:lnTo>
                    <a:pt x="21" y="46"/>
                  </a:lnTo>
                  <a:lnTo>
                    <a:pt x="21"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54" name="Freeform 1669"/>
            <p:cNvSpPr>
              <a:spLocks/>
            </p:cNvSpPr>
            <p:nvPr/>
          </p:nvSpPr>
          <p:spPr bwMode="auto">
            <a:xfrm>
              <a:off x="5105" y="1909"/>
              <a:ext cx="53" cy="68"/>
            </a:xfrm>
            <a:custGeom>
              <a:avLst/>
              <a:gdLst>
                <a:gd name="T0" fmla="*/ 53 w 105"/>
                <a:gd name="T1" fmla="*/ 45 h 136"/>
                <a:gd name="T2" fmla="*/ 50 w 105"/>
                <a:gd name="T3" fmla="*/ 54 h 136"/>
                <a:gd name="T4" fmla="*/ 44 w 105"/>
                <a:gd name="T5" fmla="*/ 61 h 136"/>
                <a:gd name="T6" fmla="*/ 36 w 105"/>
                <a:gd name="T7" fmla="*/ 66 h 136"/>
                <a:gd name="T8" fmla="*/ 27 w 105"/>
                <a:gd name="T9" fmla="*/ 68 h 136"/>
                <a:gd name="T10" fmla="*/ 16 w 105"/>
                <a:gd name="T11" fmla="*/ 66 h 136"/>
                <a:gd name="T12" fmla="*/ 8 w 105"/>
                <a:gd name="T13" fmla="*/ 60 h 136"/>
                <a:gd name="T14" fmla="*/ 2 w 105"/>
                <a:gd name="T15" fmla="*/ 49 h 136"/>
                <a:gd name="T16" fmla="*/ 0 w 105"/>
                <a:gd name="T17" fmla="*/ 35 h 136"/>
                <a:gd name="T18" fmla="*/ 0 w 105"/>
                <a:gd name="T19" fmla="*/ 25 h 136"/>
                <a:gd name="T20" fmla="*/ 3 w 105"/>
                <a:gd name="T21" fmla="*/ 16 h 136"/>
                <a:gd name="T22" fmla="*/ 7 w 105"/>
                <a:gd name="T23" fmla="*/ 9 h 136"/>
                <a:gd name="T24" fmla="*/ 12 w 105"/>
                <a:gd name="T25" fmla="*/ 4 h 136"/>
                <a:gd name="T26" fmla="*/ 19 w 105"/>
                <a:gd name="T27" fmla="*/ 1 h 136"/>
                <a:gd name="T28" fmla="*/ 27 w 105"/>
                <a:gd name="T29" fmla="*/ 0 h 136"/>
                <a:gd name="T30" fmla="*/ 36 w 105"/>
                <a:gd name="T31" fmla="*/ 1 h 136"/>
                <a:gd name="T32" fmla="*/ 43 w 105"/>
                <a:gd name="T33" fmla="*/ 5 h 136"/>
                <a:gd name="T34" fmla="*/ 48 w 105"/>
                <a:gd name="T35" fmla="*/ 12 h 136"/>
                <a:gd name="T36" fmla="*/ 51 w 105"/>
                <a:gd name="T37" fmla="*/ 21 h 136"/>
                <a:gd name="T38" fmla="*/ 40 w 105"/>
                <a:gd name="T39" fmla="*/ 20 h 136"/>
                <a:gd name="T40" fmla="*/ 38 w 105"/>
                <a:gd name="T41" fmla="*/ 16 h 136"/>
                <a:gd name="T42" fmla="*/ 33 w 105"/>
                <a:gd name="T43" fmla="*/ 13 h 136"/>
                <a:gd name="T44" fmla="*/ 29 w 105"/>
                <a:gd name="T45" fmla="*/ 11 h 136"/>
                <a:gd name="T46" fmla="*/ 23 w 105"/>
                <a:gd name="T47" fmla="*/ 11 h 136"/>
                <a:gd name="T48" fmla="*/ 18 w 105"/>
                <a:gd name="T49" fmla="*/ 14 h 136"/>
                <a:gd name="T50" fmla="*/ 13 w 105"/>
                <a:gd name="T51" fmla="*/ 19 h 136"/>
                <a:gd name="T52" fmla="*/ 10 w 105"/>
                <a:gd name="T53" fmla="*/ 29 h 136"/>
                <a:gd name="T54" fmla="*/ 10 w 105"/>
                <a:gd name="T55" fmla="*/ 39 h 136"/>
                <a:gd name="T56" fmla="*/ 13 w 105"/>
                <a:gd name="T57" fmla="*/ 48 h 136"/>
                <a:gd name="T58" fmla="*/ 17 w 105"/>
                <a:gd name="T59" fmla="*/ 54 h 136"/>
                <a:gd name="T60" fmla="*/ 23 w 105"/>
                <a:gd name="T61" fmla="*/ 57 h 136"/>
                <a:gd name="T62" fmla="*/ 29 w 105"/>
                <a:gd name="T63" fmla="*/ 57 h 136"/>
                <a:gd name="T64" fmla="*/ 34 w 105"/>
                <a:gd name="T65" fmla="*/ 56 h 136"/>
                <a:gd name="T66" fmla="*/ 38 w 105"/>
                <a:gd name="T67" fmla="*/ 52 h 136"/>
                <a:gd name="T68" fmla="*/ 42 w 105"/>
                <a:gd name="T69" fmla="*/ 47 h 1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5" h="136">
                  <a:moveTo>
                    <a:pt x="85" y="85"/>
                  </a:moveTo>
                  <a:lnTo>
                    <a:pt x="105" y="89"/>
                  </a:lnTo>
                  <a:lnTo>
                    <a:pt x="103" y="98"/>
                  </a:lnTo>
                  <a:lnTo>
                    <a:pt x="100" y="107"/>
                  </a:lnTo>
                  <a:lnTo>
                    <a:pt x="95" y="116"/>
                  </a:lnTo>
                  <a:lnTo>
                    <a:pt x="88" y="122"/>
                  </a:lnTo>
                  <a:lnTo>
                    <a:pt x="80" y="127"/>
                  </a:lnTo>
                  <a:lnTo>
                    <a:pt x="71" y="131"/>
                  </a:lnTo>
                  <a:lnTo>
                    <a:pt x="61" y="134"/>
                  </a:lnTo>
                  <a:lnTo>
                    <a:pt x="53" y="136"/>
                  </a:lnTo>
                  <a:lnTo>
                    <a:pt x="41" y="134"/>
                  </a:lnTo>
                  <a:lnTo>
                    <a:pt x="31" y="131"/>
                  </a:lnTo>
                  <a:lnTo>
                    <a:pt x="21" y="127"/>
                  </a:lnTo>
                  <a:lnTo>
                    <a:pt x="15" y="120"/>
                  </a:lnTo>
                  <a:lnTo>
                    <a:pt x="8" y="109"/>
                  </a:lnTo>
                  <a:lnTo>
                    <a:pt x="3" y="98"/>
                  </a:lnTo>
                  <a:lnTo>
                    <a:pt x="1" y="84"/>
                  </a:lnTo>
                  <a:lnTo>
                    <a:pt x="0" y="69"/>
                  </a:lnTo>
                  <a:lnTo>
                    <a:pt x="0" y="58"/>
                  </a:lnTo>
                  <a:lnTo>
                    <a:pt x="0" y="49"/>
                  </a:lnTo>
                  <a:lnTo>
                    <a:pt x="1" y="40"/>
                  </a:lnTo>
                  <a:lnTo>
                    <a:pt x="5" y="31"/>
                  </a:lnTo>
                  <a:lnTo>
                    <a:pt x="8" y="24"/>
                  </a:lnTo>
                  <a:lnTo>
                    <a:pt x="13" y="17"/>
                  </a:lnTo>
                  <a:lnTo>
                    <a:pt x="18" y="11"/>
                  </a:lnTo>
                  <a:lnTo>
                    <a:pt x="23" y="8"/>
                  </a:lnTo>
                  <a:lnTo>
                    <a:pt x="31" y="4"/>
                  </a:lnTo>
                  <a:lnTo>
                    <a:pt x="38" y="2"/>
                  </a:lnTo>
                  <a:lnTo>
                    <a:pt x="46" y="0"/>
                  </a:lnTo>
                  <a:lnTo>
                    <a:pt x="53" y="0"/>
                  </a:lnTo>
                  <a:lnTo>
                    <a:pt x="61" y="0"/>
                  </a:lnTo>
                  <a:lnTo>
                    <a:pt x="71" y="2"/>
                  </a:lnTo>
                  <a:lnTo>
                    <a:pt x="78" y="6"/>
                  </a:lnTo>
                  <a:lnTo>
                    <a:pt x="85" y="9"/>
                  </a:lnTo>
                  <a:lnTo>
                    <a:pt x="90" y="17"/>
                  </a:lnTo>
                  <a:lnTo>
                    <a:pt x="95" y="24"/>
                  </a:lnTo>
                  <a:lnTo>
                    <a:pt x="98" y="33"/>
                  </a:lnTo>
                  <a:lnTo>
                    <a:pt x="101" y="42"/>
                  </a:lnTo>
                  <a:lnTo>
                    <a:pt x="81" y="46"/>
                  </a:lnTo>
                  <a:lnTo>
                    <a:pt x="80" y="40"/>
                  </a:lnTo>
                  <a:lnTo>
                    <a:pt x="76" y="35"/>
                  </a:lnTo>
                  <a:lnTo>
                    <a:pt x="75" y="31"/>
                  </a:lnTo>
                  <a:lnTo>
                    <a:pt x="71" y="28"/>
                  </a:lnTo>
                  <a:lnTo>
                    <a:pt x="66" y="26"/>
                  </a:lnTo>
                  <a:lnTo>
                    <a:pt x="63" y="24"/>
                  </a:lnTo>
                  <a:lnTo>
                    <a:pt x="58" y="22"/>
                  </a:lnTo>
                  <a:lnTo>
                    <a:pt x="53" y="22"/>
                  </a:lnTo>
                  <a:lnTo>
                    <a:pt x="46" y="22"/>
                  </a:lnTo>
                  <a:lnTo>
                    <a:pt x="40" y="24"/>
                  </a:lnTo>
                  <a:lnTo>
                    <a:pt x="35" y="28"/>
                  </a:lnTo>
                  <a:lnTo>
                    <a:pt x="30" y="31"/>
                  </a:lnTo>
                  <a:lnTo>
                    <a:pt x="25" y="38"/>
                  </a:lnTo>
                  <a:lnTo>
                    <a:pt x="21" y="47"/>
                  </a:lnTo>
                  <a:lnTo>
                    <a:pt x="20" y="58"/>
                  </a:lnTo>
                  <a:lnTo>
                    <a:pt x="20" y="69"/>
                  </a:lnTo>
                  <a:lnTo>
                    <a:pt x="20" y="78"/>
                  </a:lnTo>
                  <a:lnTo>
                    <a:pt x="21" y="87"/>
                  </a:lnTo>
                  <a:lnTo>
                    <a:pt x="25" y="96"/>
                  </a:lnTo>
                  <a:lnTo>
                    <a:pt x="28" y="102"/>
                  </a:lnTo>
                  <a:lnTo>
                    <a:pt x="33" y="107"/>
                  </a:lnTo>
                  <a:lnTo>
                    <a:pt x="40" y="111"/>
                  </a:lnTo>
                  <a:lnTo>
                    <a:pt x="46" y="114"/>
                  </a:lnTo>
                  <a:lnTo>
                    <a:pt x="53" y="114"/>
                  </a:lnTo>
                  <a:lnTo>
                    <a:pt x="58" y="114"/>
                  </a:lnTo>
                  <a:lnTo>
                    <a:pt x="63" y="113"/>
                  </a:lnTo>
                  <a:lnTo>
                    <a:pt x="68" y="111"/>
                  </a:lnTo>
                  <a:lnTo>
                    <a:pt x="73" y="107"/>
                  </a:lnTo>
                  <a:lnTo>
                    <a:pt x="76" y="104"/>
                  </a:lnTo>
                  <a:lnTo>
                    <a:pt x="80" y="98"/>
                  </a:lnTo>
                  <a:lnTo>
                    <a:pt x="83" y="93"/>
                  </a:lnTo>
                  <a:lnTo>
                    <a:pt x="85"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55" name="Freeform 1670"/>
            <p:cNvSpPr>
              <a:spLocks/>
            </p:cNvSpPr>
            <p:nvPr/>
          </p:nvSpPr>
          <p:spPr bwMode="auto">
            <a:xfrm>
              <a:off x="5160" y="1886"/>
              <a:ext cx="29" cy="91"/>
            </a:xfrm>
            <a:custGeom>
              <a:avLst/>
              <a:gdLst>
                <a:gd name="T0" fmla="*/ 27 w 59"/>
                <a:gd name="T1" fmla="*/ 80 h 181"/>
                <a:gd name="T2" fmla="*/ 29 w 59"/>
                <a:gd name="T3" fmla="*/ 90 h 181"/>
                <a:gd name="T4" fmla="*/ 27 w 59"/>
                <a:gd name="T5" fmla="*/ 90 h 181"/>
                <a:gd name="T6" fmla="*/ 24 w 59"/>
                <a:gd name="T7" fmla="*/ 90 h 181"/>
                <a:gd name="T8" fmla="*/ 22 w 59"/>
                <a:gd name="T9" fmla="*/ 91 h 181"/>
                <a:gd name="T10" fmla="*/ 21 w 59"/>
                <a:gd name="T11" fmla="*/ 91 h 181"/>
                <a:gd name="T12" fmla="*/ 18 w 59"/>
                <a:gd name="T13" fmla="*/ 91 h 181"/>
                <a:gd name="T14" fmla="*/ 16 w 59"/>
                <a:gd name="T15" fmla="*/ 90 h 181"/>
                <a:gd name="T16" fmla="*/ 14 w 59"/>
                <a:gd name="T17" fmla="*/ 89 h 181"/>
                <a:gd name="T18" fmla="*/ 12 w 59"/>
                <a:gd name="T19" fmla="*/ 88 h 181"/>
                <a:gd name="T20" fmla="*/ 11 w 59"/>
                <a:gd name="T21" fmla="*/ 87 h 181"/>
                <a:gd name="T22" fmla="*/ 10 w 59"/>
                <a:gd name="T23" fmla="*/ 86 h 181"/>
                <a:gd name="T24" fmla="*/ 9 w 59"/>
                <a:gd name="T25" fmla="*/ 84 h 181"/>
                <a:gd name="T26" fmla="*/ 8 w 59"/>
                <a:gd name="T27" fmla="*/ 84 h 181"/>
                <a:gd name="T28" fmla="*/ 8 w 59"/>
                <a:gd name="T29" fmla="*/ 83 h 181"/>
                <a:gd name="T30" fmla="*/ 8 w 59"/>
                <a:gd name="T31" fmla="*/ 80 h 181"/>
                <a:gd name="T32" fmla="*/ 7 w 59"/>
                <a:gd name="T33" fmla="*/ 76 h 181"/>
                <a:gd name="T34" fmla="*/ 7 w 59"/>
                <a:gd name="T35" fmla="*/ 72 h 181"/>
                <a:gd name="T36" fmla="*/ 7 w 59"/>
                <a:gd name="T37" fmla="*/ 35 h 181"/>
                <a:gd name="T38" fmla="*/ 0 w 59"/>
                <a:gd name="T39" fmla="*/ 35 h 181"/>
                <a:gd name="T40" fmla="*/ 0 w 59"/>
                <a:gd name="T41" fmla="*/ 24 h 181"/>
                <a:gd name="T42" fmla="*/ 7 w 59"/>
                <a:gd name="T43" fmla="*/ 24 h 181"/>
                <a:gd name="T44" fmla="*/ 7 w 59"/>
                <a:gd name="T45" fmla="*/ 8 h 181"/>
                <a:gd name="T46" fmla="*/ 17 w 59"/>
                <a:gd name="T47" fmla="*/ 0 h 181"/>
                <a:gd name="T48" fmla="*/ 17 w 59"/>
                <a:gd name="T49" fmla="*/ 24 h 181"/>
                <a:gd name="T50" fmla="*/ 27 w 59"/>
                <a:gd name="T51" fmla="*/ 24 h 181"/>
                <a:gd name="T52" fmla="*/ 27 w 59"/>
                <a:gd name="T53" fmla="*/ 35 h 181"/>
                <a:gd name="T54" fmla="*/ 17 w 59"/>
                <a:gd name="T55" fmla="*/ 35 h 181"/>
                <a:gd name="T56" fmla="*/ 17 w 59"/>
                <a:gd name="T57" fmla="*/ 72 h 181"/>
                <a:gd name="T58" fmla="*/ 17 w 59"/>
                <a:gd name="T59" fmla="*/ 74 h 181"/>
                <a:gd name="T60" fmla="*/ 17 w 59"/>
                <a:gd name="T61" fmla="*/ 75 h 181"/>
                <a:gd name="T62" fmla="*/ 17 w 59"/>
                <a:gd name="T63" fmla="*/ 75 h 181"/>
                <a:gd name="T64" fmla="*/ 17 w 59"/>
                <a:gd name="T65" fmla="*/ 76 h 181"/>
                <a:gd name="T66" fmla="*/ 17 w 59"/>
                <a:gd name="T67" fmla="*/ 77 h 181"/>
                <a:gd name="T68" fmla="*/ 18 w 59"/>
                <a:gd name="T69" fmla="*/ 78 h 181"/>
                <a:gd name="T70" fmla="*/ 19 w 59"/>
                <a:gd name="T71" fmla="*/ 79 h 181"/>
                <a:gd name="T72" fmla="*/ 19 w 59"/>
                <a:gd name="T73" fmla="*/ 79 h 181"/>
                <a:gd name="T74" fmla="*/ 20 w 59"/>
                <a:gd name="T75" fmla="*/ 79 h 181"/>
                <a:gd name="T76" fmla="*/ 21 w 59"/>
                <a:gd name="T77" fmla="*/ 79 h 181"/>
                <a:gd name="T78" fmla="*/ 22 w 59"/>
                <a:gd name="T79" fmla="*/ 80 h 181"/>
                <a:gd name="T80" fmla="*/ 22 w 59"/>
                <a:gd name="T81" fmla="*/ 80 h 181"/>
                <a:gd name="T82" fmla="*/ 23 w 59"/>
                <a:gd name="T83" fmla="*/ 80 h 181"/>
                <a:gd name="T84" fmla="*/ 24 w 59"/>
                <a:gd name="T85" fmla="*/ 80 h 181"/>
                <a:gd name="T86" fmla="*/ 26 w 59"/>
                <a:gd name="T87" fmla="*/ 81 h 181"/>
                <a:gd name="T88" fmla="*/ 27 w 59"/>
                <a:gd name="T89" fmla="*/ 81 h 181"/>
                <a:gd name="T90" fmla="*/ 27 w 59"/>
                <a:gd name="T91" fmla="*/ 80 h 18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9" h="181">
                  <a:moveTo>
                    <a:pt x="55" y="159"/>
                  </a:moveTo>
                  <a:lnTo>
                    <a:pt x="59" y="179"/>
                  </a:lnTo>
                  <a:lnTo>
                    <a:pt x="54" y="179"/>
                  </a:lnTo>
                  <a:lnTo>
                    <a:pt x="49" y="179"/>
                  </a:lnTo>
                  <a:lnTo>
                    <a:pt x="45" y="181"/>
                  </a:lnTo>
                  <a:lnTo>
                    <a:pt x="42" y="181"/>
                  </a:lnTo>
                  <a:lnTo>
                    <a:pt x="37" y="181"/>
                  </a:lnTo>
                  <a:lnTo>
                    <a:pt x="32" y="179"/>
                  </a:lnTo>
                  <a:lnTo>
                    <a:pt x="29" y="177"/>
                  </a:lnTo>
                  <a:lnTo>
                    <a:pt x="25" y="176"/>
                  </a:lnTo>
                  <a:lnTo>
                    <a:pt x="22" y="174"/>
                  </a:lnTo>
                  <a:lnTo>
                    <a:pt x="20" y="172"/>
                  </a:lnTo>
                  <a:lnTo>
                    <a:pt x="19" y="168"/>
                  </a:lnTo>
                  <a:lnTo>
                    <a:pt x="17" y="167"/>
                  </a:lnTo>
                  <a:lnTo>
                    <a:pt x="17" y="165"/>
                  </a:lnTo>
                  <a:lnTo>
                    <a:pt x="17" y="159"/>
                  </a:lnTo>
                  <a:lnTo>
                    <a:pt x="15" y="152"/>
                  </a:lnTo>
                  <a:lnTo>
                    <a:pt x="15" y="143"/>
                  </a:lnTo>
                  <a:lnTo>
                    <a:pt x="15" y="69"/>
                  </a:lnTo>
                  <a:lnTo>
                    <a:pt x="0" y="69"/>
                  </a:lnTo>
                  <a:lnTo>
                    <a:pt x="0" y="47"/>
                  </a:lnTo>
                  <a:lnTo>
                    <a:pt x="15" y="47"/>
                  </a:lnTo>
                  <a:lnTo>
                    <a:pt x="15" y="16"/>
                  </a:lnTo>
                  <a:lnTo>
                    <a:pt x="35" y="0"/>
                  </a:lnTo>
                  <a:lnTo>
                    <a:pt x="35" y="47"/>
                  </a:lnTo>
                  <a:lnTo>
                    <a:pt x="55" y="47"/>
                  </a:lnTo>
                  <a:lnTo>
                    <a:pt x="55" y="69"/>
                  </a:lnTo>
                  <a:lnTo>
                    <a:pt x="35" y="69"/>
                  </a:lnTo>
                  <a:lnTo>
                    <a:pt x="35" y="143"/>
                  </a:lnTo>
                  <a:lnTo>
                    <a:pt x="35" y="147"/>
                  </a:lnTo>
                  <a:lnTo>
                    <a:pt x="35" y="149"/>
                  </a:lnTo>
                  <a:lnTo>
                    <a:pt x="35" y="150"/>
                  </a:lnTo>
                  <a:lnTo>
                    <a:pt x="35" y="152"/>
                  </a:lnTo>
                  <a:lnTo>
                    <a:pt x="35" y="154"/>
                  </a:lnTo>
                  <a:lnTo>
                    <a:pt x="37" y="156"/>
                  </a:lnTo>
                  <a:lnTo>
                    <a:pt x="39" y="158"/>
                  </a:lnTo>
                  <a:lnTo>
                    <a:pt x="40" y="158"/>
                  </a:lnTo>
                  <a:lnTo>
                    <a:pt x="42" y="158"/>
                  </a:lnTo>
                  <a:lnTo>
                    <a:pt x="44" y="159"/>
                  </a:lnTo>
                  <a:lnTo>
                    <a:pt x="45" y="159"/>
                  </a:lnTo>
                  <a:lnTo>
                    <a:pt x="47" y="159"/>
                  </a:lnTo>
                  <a:lnTo>
                    <a:pt x="49" y="159"/>
                  </a:lnTo>
                  <a:lnTo>
                    <a:pt x="52" y="161"/>
                  </a:lnTo>
                  <a:lnTo>
                    <a:pt x="55" y="161"/>
                  </a:lnTo>
                  <a:lnTo>
                    <a:pt x="55" y="1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56" name="Freeform 1671"/>
            <p:cNvSpPr>
              <a:spLocks/>
            </p:cNvSpPr>
            <p:nvPr/>
          </p:nvSpPr>
          <p:spPr bwMode="auto">
            <a:xfrm>
              <a:off x="5199" y="1909"/>
              <a:ext cx="32" cy="67"/>
            </a:xfrm>
            <a:custGeom>
              <a:avLst/>
              <a:gdLst>
                <a:gd name="T0" fmla="*/ 0 w 63"/>
                <a:gd name="T1" fmla="*/ 67 h 134"/>
                <a:gd name="T2" fmla="*/ 0 w 63"/>
                <a:gd name="T3" fmla="*/ 1 h 134"/>
                <a:gd name="T4" fmla="*/ 8 w 63"/>
                <a:gd name="T5" fmla="*/ 1 h 134"/>
                <a:gd name="T6" fmla="*/ 8 w 63"/>
                <a:gd name="T7" fmla="*/ 11 h 134"/>
                <a:gd name="T8" fmla="*/ 9 w 63"/>
                <a:gd name="T9" fmla="*/ 9 h 134"/>
                <a:gd name="T10" fmla="*/ 11 w 63"/>
                <a:gd name="T11" fmla="*/ 6 h 134"/>
                <a:gd name="T12" fmla="*/ 13 w 63"/>
                <a:gd name="T13" fmla="*/ 3 h 134"/>
                <a:gd name="T14" fmla="*/ 14 w 63"/>
                <a:gd name="T15" fmla="*/ 2 h 134"/>
                <a:gd name="T16" fmla="*/ 16 w 63"/>
                <a:gd name="T17" fmla="*/ 1 h 134"/>
                <a:gd name="T18" fmla="*/ 18 w 63"/>
                <a:gd name="T19" fmla="*/ 1 h 134"/>
                <a:gd name="T20" fmla="*/ 19 w 63"/>
                <a:gd name="T21" fmla="*/ 0 h 134"/>
                <a:gd name="T22" fmla="*/ 21 w 63"/>
                <a:gd name="T23" fmla="*/ 0 h 134"/>
                <a:gd name="T24" fmla="*/ 23 w 63"/>
                <a:gd name="T25" fmla="*/ 0 h 134"/>
                <a:gd name="T26" fmla="*/ 27 w 63"/>
                <a:gd name="T27" fmla="*/ 1 h 134"/>
                <a:gd name="T28" fmla="*/ 29 w 63"/>
                <a:gd name="T29" fmla="*/ 2 h 134"/>
                <a:gd name="T30" fmla="*/ 32 w 63"/>
                <a:gd name="T31" fmla="*/ 3 h 134"/>
                <a:gd name="T32" fmla="*/ 28 w 63"/>
                <a:gd name="T33" fmla="*/ 13 h 134"/>
                <a:gd name="T34" fmla="*/ 26 w 63"/>
                <a:gd name="T35" fmla="*/ 12 h 134"/>
                <a:gd name="T36" fmla="*/ 24 w 63"/>
                <a:gd name="T37" fmla="*/ 12 h 134"/>
                <a:gd name="T38" fmla="*/ 23 w 63"/>
                <a:gd name="T39" fmla="*/ 11 h 134"/>
                <a:gd name="T40" fmla="*/ 21 w 63"/>
                <a:gd name="T41" fmla="*/ 11 h 134"/>
                <a:gd name="T42" fmla="*/ 19 w 63"/>
                <a:gd name="T43" fmla="*/ 11 h 134"/>
                <a:gd name="T44" fmla="*/ 18 w 63"/>
                <a:gd name="T45" fmla="*/ 12 h 134"/>
                <a:gd name="T46" fmla="*/ 17 w 63"/>
                <a:gd name="T47" fmla="*/ 12 h 134"/>
                <a:gd name="T48" fmla="*/ 15 w 63"/>
                <a:gd name="T49" fmla="*/ 13 h 134"/>
                <a:gd name="T50" fmla="*/ 14 w 63"/>
                <a:gd name="T51" fmla="*/ 14 h 134"/>
                <a:gd name="T52" fmla="*/ 13 w 63"/>
                <a:gd name="T53" fmla="*/ 16 h 134"/>
                <a:gd name="T54" fmla="*/ 12 w 63"/>
                <a:gd name="T55" fmla="*/ 18 h 134"/>
                <a:gd name="T56" fmla="*/ 11 w 63"/>
                <a:gd name="T57" fmla="*/ 20 h 134"/>
                <a:gd name="T58" fmla="*/ 11 w 63"/>
                <a:gd name="T59" fmla="*/ 23 h 134"/>
                <a:gd name="T60" fmla="*/ 11 w 63"/>
                <a:gd name="T61" fmla="*/ 26 h 134"/>
                <a:gd name="T62" fmla="*/ 10 w 63"/>
                <a:gd name="T63" fmla="*/ 29 h 134"/>
                <a:gd name="T64" fmla="*/ 10 w 63"/>
                <a:gd name="T65" fmla="*/ 33 h 134"/>
                <a:gd name="T66" fmla="*/ 10 w 63"/>
                <a:gd name="T67" fmla="*/ 67 h 134"/>
                <a:gd name="T68" fmla="*/ 0 w 63"/>
                <a:gd name="T69" fmla="*/ 67 h 1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3" h="134">
                  <a:moveTo>
                    <a:pt x="0" y="134"/>
                  </a:moveTo>
                  <a:lnTo>
                    <a:pt x="0" y="2"/>
                  </a:lnTo>
                  <a:lnTo>
                    <a:pt x="15" y="2"/>
                  </a:lnTo>
                  <a:lnTo>
                    <a:pt x="15" y="22"/>
                  </a:lnTo>
                  <a:lnTo>
                    <a:pt x="18" y="17"/>
                  </a:lnTo>
                  <a:lnTo>
                    <a:pt x="21" y="11"/>
                  </a:lnTo>
                  <a:lnTo>
                    <a:pt x="25" y="6"/>
                  </a:lnTo>
                  <a:lnTo>
                    <a:pt x="28" y="4"/>
                  </a:lnTo>
                  <a:lnTo>
                    <a:pt x="31" y="2"/>
                  </a:lnTo>
                  <a:lnTo>
                    <a:pt x="35" y="2"/>
                  </a:lnTo>
                  <a:lnTo>
                    <a:pt x="38" y="0"/>
                  </a:lnTo>
                  <a:lnTo>
                    <a:pt x="41" y="0"/>
                  </a:lnTo>
                  <a:lnTo>
                    <a:pt x="46" y="0"/>
                  </a:lnTo>
                  <a:lnTo>
                    <a:pt x="53" y="2"/>
                  </a:lnTo>
                  <a:lnTo>
                    <a:pt x="58" y="4"/>
                  </a:lnTo>
                  <a:lnTo>
                    <a:pt x="63" y="6"/>
                  </a:lnTo>
                  <a:lnTo>
                    <a:pt x="55" y="26"/>
                  </a:lnTo>
                  <a:lnTo>
                    <a:pt x="51" y="24"/>
                  </a:lnTo>
                  <a:lnTo>
                    <a:pt x="48" y="24"/>
                  </a:lnTo>
                  <a:lnTo>
                    <a:pt x="45" y="22"/>
                  </a:lnTo>
                  <a:lnTo>
                    <a:pt x="41" y="22"/>
                  </a:lnTo>
                  <a:lnTo>
                    <a:pt x="38" y="22"/>
                  </a:lnTo>
                  <a:lnTo>
                    <a:pt x="35" y="24"/>
                  </a:lnTo>
                  <a:lnTo>
                    <a:pt x="33" y="24"/>
                  </a:lnTo>
                  <a:lnTo>
                    <a:pt x="30" y="26"/>
                  </a:lnTo>
                  <a:lnTo>
                    <a:pt x="28" y="28"/>
                  </a:lnTo>
                  <a:lnTo>
                    <a:pt x="25" y="31"/>
                  </a:lnTo>
                  <a:lnTo>
                    <a:pt x="23" y="35"/>
                  </a:lnTo>
                  <a:lnTo>
                    <a:pt x="21" y="40"/>
                  </a:lnTo>
                  <a:lnTo>
                    <a:pt x="21" y="46"/>
                  </a:lnTo>
                  <a:lnTo>
                    <a:pt x="21" y="51"/>
                  </a:lnTo>
                  <a:lnTo>
                    <a:pt x="20" y="58"/>
                  </a:lnTo>
                  <a:lnTo>
                    <a:pt x="20" y="66"/>
                  </a:lnTo>
                  <a:lnTo>
                    <a:pt x="20" y="134"/>
                  </a:lnTo>
                  <a:lnTo>
                    <a:pt x="0" y="1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57" name="Freeform 1672"/>
            <p:cNvSpPr>
              <a:spLocks noEditPoints="1"/>
            </p:cNvSpPr>
            <p:nvPr/>
          </p:nvSpPr>
          <p:spPr bwMode="auto">
            <a:xfrm>
              <a:off x="5237" y="1885"/>
              <a:ext cx="10" cy="91"/>
            </a:xfrm>
            <a:custGeom>
              <a:avLst/>
              <a:gdLst>
                <a:gd name="T0" fmla="*/ 0 w 20"/>
                <a:gd name="T1" fmla="*/ 11 h 181"/>
                <a:gd name="T2" fmla="*/ 0 w 20"/>
                <a:gd name="T3" fmla="*/ 0 h 181"/>
                <a:gd name="T4" fmla="*/ 10 w 20"/>
                <a:gd name="T5" fmla="*/ 0 h 181"/>
                <a:gd name="T6" fmla="*/ 10 w 20"/>
                <a:gd name="T7" fmla="*/ 11 h 181"/>
                <a:gd name="T8" fmla="*/ 0 w 20"/>
                <a:gd name="T9" fmla="*/ 11 h 181"/>
                <a:gd name="T10" fmla="*/ 0 w 20"/>
                <a:gd name="T11" fmla="*/ 91 h 181"/>
                <a:gd name="T12" fmla="*/ 0 w 20"/>
                <a:gd name="T13" fmla="*/ 25 h 181"/>
                <a:gd name="T14" fmla="*/ 10 w 20"/>
                <a:gd name="T15" fmla="*/ 25 h 181"/>
                <a:gd name="T16" fmla="*/ 10 w 20"/>
                <a:gd name="T17" fmla="*/ 91 h 181"/>
                <a:gd name="T18" fmla="*/ 0 w 20"/>
                <a:gd name="T19" fmla="*/ 91 h 18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181">
                  <a:moveTo>
                    <a:pt x="0" y="22"/>
                  </a:moveTo>
                  <a:lnTo>
                    <a:pt x="0" y="0"/>
                  </a:lnTo>
                  <a:lnTo>
                    <a:pt x="20" y="0"/>
                  </a:lnTo>
                  <a:lnTo>
                    <a:pt x="20" y="22"/>
                  </a:lnTo>
                  <a:lnTo>
                    <a:pt x="0" y="22"/>
                  </a:lnTo>
                  <a:close/>
                  <a:moveTo>
                    <a:pt x="0" y="181"/>
                  </a:moveTo>
                  <a:lnTo>
                    <a:pt x="0" y="49"/>
                  </a:lnTo>
                  <a:lnTo>
                    <a:pt x="20" y="49"/>
                  </a:lnTo>
                  <a:lnTo>
                    <a:pt x="20" y="181"/>
                  </a:lnTo>
                  <a:lnTo>
                    <a:pt x="0" y="1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58" name="Freeform 1673"/>
            <p:cNvSpPr>
              <a:spLocks/>
            </p:cNvSpPr>
            <p:nvPr/>
          </p:nvSpPr>
          <p:spPr bwMode="auto">
            <a:xfrm>
              <a:off x="5260" y="1909"/>
              <a:ext cx="52" cy="68"/>
            </a:xfrm>
            <a:custGeom>
              <a:avLst/>
              <a:gdLst>
                <a:gd name="T0" fmla="*/ 52 w 105"/>
                <a:gd name="T1" fmla="*/ 45 h 136"/>
                <a:gd name="T2" fmla="*/ 50 w 105"/>
                <a:gd name="T3" fmla="*/ 54 h 136"/>
                <a:gd name="T4" fmla="*/ 44 w 105"/>
                <a:gd name="T5" fmla="*/ 61 h 136"/>
                <a:gd name="T6" fmla="*/ 36 w 105"/>
                <a:gd name="T7" fmla="*/ 66 h 136"/>
                <a:gd name="T8" fmla="*/ 26 w 105"/>
                <a:gd name="T9" fmla="*/ 68 h 136"/>
                <a:gd name="T10" fmla="*/ 15 w 105"/>
                <a:gd name="T11" fmla="*/ 66 h 136"/>
                <a:gd name="T12" fmla="*/ 7 w 105"/>
                <a:gd name="T13" fmla="*/ 60 h 136"/>
                <a:gd name="T14" fmla="*/ 1 w 105"/>
                <a:gd name="T15" fmla="*/ 49 h 136"/>
                <a:gd name="T16" fmla="*/ 0 w 105"/>
                <a:gd name="T17" fmla="*/ 35 h 136"/>
                <a:gd name="T18" fmla="*/ 0 w 105"/>
                <a:gd name="T19" fmla="*/ 25 h 136"/>
                <a:gd name="T20" fmla="*/ 2 w 105"/>
                <a:gd name="T21" fmla="*/ 16 h 136"/>
                <a:gd name="T22" fmla="*/ 6 w 105"/>
                <a:gd name="T23" fmla="*/ 9 h 136"/>
                <a:gd name="T24" fmla="*/ 11 w 105"/>
                <a:gd name="T25" fmla="*/ 4 h 136"/>
                <a:gd name="T26" fmla="*/ 19 w 105"/>
                <a:gd name="T27" fmla="*/ 1 h 136"/>
                <a:gd name="T28" fmla="*/ 26 w 105"/>
                <a:gd name="T29" fmla="*/ 0 h 136"/>
                <a:gd name="T30" fmla="*/ 36 w 105"/>
                <a:gd name="T31" fmla="*/ 1 h 136"/>
                <a:gd name="T32" fmla="*/ 42 w 105"/>
                <a:gd name="T33" fmla="*/ 5 h 136"/>
                <a:gd name="T34" fmla="*/ 47 w 105"/>
                <a:gd name="T35" fmla="*/ 12 h 136"/>
                <a:gd name="T36" fmla="*/ 51 w 105"/>
                <a:gd name="T37" fmla="*/ 21 h 136"/>
                <a:gd name="T38" fmla="*/ 40 w 105"/>
                <a:gd name="T39" fmla="*/ 20 h 136"/>
                <a:gd name="T40" fmla="*/ 37 w 105"/>
                <a:gd name="T41" fmla="*/ 16 h 136"/>
                <a:gd name="T42" fmla="*/ 33 w 105"/>
                <a:gd name="T43" fmla="*/ 13 h 136"/>
                <a:gd name="T44" fmla="*/ 29 w 105"/>
                <a:gd name="T45" fmla="*/ 11 h 136"/>
                <a:gd name="T46" fmla="*/ 23 w 105"/>
                <a:gd name="T47" fmla="*/ 11 h 136"/>
                <a:gd name="T48" fmla="*/ 17 w 105"/>
                <a:gd name="T49" fmla="*/ 14 h 136"/>
                <a:gd name="T50" fmla="*/ 12 w 105"/>
                <a:gd name="T51" fmla="*/ 19 h 136"/>
                <a:gd name="T52" fmla="*/ 10 w 105"/>
                <a:gd name="T53" fmla="*/ 29 h 136"/>
                <a:gd name="T54" fmla="*/ 10 w 105"/>
                <a:gd name="T55" fmla="*/ 39 h 136"/>
                <a:gd name="T56" fmla="*/ 12 w 105"/>
                <a:gd name="T57" fmla="*/ 48 h 136"/>
                <a:gd name="T58" fmla="*/ 16 w 105"/>
                <a:gd name="T59" fmla="*/ 54 h 136"/>
                <a:gd name="T60" fmla="*/ 23 w 105"/>
                <a:gd name="T61" fmla="*/ 57 h 136"/>
                <a:gd name="T62" fmla="*/ 29 w 105"/>
                <a:gd name="T63" fmla="*/ 57 h 136"/>
                <a:gd name="T64" fmla="*/ 34 w 105"/>
                <a:gd name="T65" fmla="*/ 56 h 136"/>
                <a:gd name="T66" fmla="*/ 38 w 105"/>
                <a:gd name="T67" fmla="*/ 52 h 136"/>
                <a:gd name="T68" fmla="*/ 41 w 105"/>
                <a:gd name="T69" fmla="*/ 47 h 1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5" h="136">
                  <a:moveTo>
                    <a:pt x="85" y="85"/>
                  </a:moveTo>
                  <a:lnTo>
                    <a:pt x="105" y="89"/>
                  </a:lnTo>
                  <a:lnTo>
                    <a:pt x="103" y="98"/>
                  </a:lnTo>
                  <a:lnTo>
                    <a:pt x="100" y="107"/>
                  </a:lnTo>
                  <a:lnTo>
                    <a:pt x="95" y="116"/>
                  </a:lnTo>
                  <a:lnTo>
                    <a:pt x="88" y="122"/>
                  </a:lnTo>
                  <a:lnTo>
                    <a:pt x="80" y="127"/>
                  </a:lnTo>
                  <a:lnTo>
                    <a:pt x="72" y="131"/>
                  </a:lnTo>
                  <a:lnTo>
                    <a:pt x="62" y="134"/>
                  </a:lnTo>
                  <a:lnTo>
                    <a:pt x="53" y="136"/>
                  </a:lnTo>
                  <a:lnTo>
                    <a:pt x="41" y="134"/>
                  </a:lnTo>
                  <a:lnTo>
                    <a:pt x="31" y="131"/>
                  </a:lnTo>
                  <a:lnTo>
                    <a:pt x="21" y="127"/>
                  </a:lnTo>
                  <a:lnTo>
                    <a:pt x="15" y="120"/>
                  </a:lnTo>
                  <a:lnTo>
                    <a:pt x="8" y="109"/>
                  </a:lnTo>
                  <a:lnTo>
                    <a:pt x="3" y="98"/>
                  </a:lnTo>
                  <a:lnTo>
                    <a:pt x="1" y="84"/>
                  </a:lnTo>
                  <a:lnTo>
                    <a:pt x="0" y="69"/>
                  </a:lnTo>
                  <a:lnTo>
                    <a:pt x="0" y="58"/>
                  </a:lnTo>
                  <a:lnTo>
                    <a:pt x="0" y="49"/>
                  </a:lnTo>
                  <a:lnTo>
                    <a:pt x="1" y="40"/>
                  </a:lnTo>
                  <a:lnTo>
                    <a:pt x="5" y="31"/>
                  </a:lnTo>
                  <a:lnTo>
                    <a:pt x="8" y="24"/>
                  </a:lnTo>
                  <a:lnTo>
                    <a:pt x="13" y="17"/>
                  </a:lnTo>
                  <a:lnTo>
                    <a:pt x="18" y="11"/>
                  </a:lnTo>
                  <a:lnTo>
                    <a:pt x="23" y="8"/>
                  </a:lnTo>
                  <a:lnTo>
                    <a:pt x="31" y="4"/>
                  </a:lnTo>
                  <a:lnTo>
                    <a:pt x="38" y="2"/>
                  </a:lnTo>
                  <a:lnTo>
                    <a:pt x="46" y="0"/>
                  </a:lnTo>
                  <a:lnTo>
                    <a:pt x="53" y="0"/>
                  </a:lnTo>
                  <a:lnTo>
                    <a:pt x="62" y="0"/>
                  </a:lnTo>
                  <a:lnTo>
                    <a:pt x="72" y="2"/>
                  </a:lnTo>
                  <a:lnTo>
                    <a:pt x="78" y="6"/>
                  </a:lnTo>
                  <a:lnTo>
                    <a:pt x="85" y="9"/>
                  </a:lnTo>
                  <a:lnTo>
                    <a:pt x="90" y="17"/>
                  </a:lnTo>
                  <a:lnTo>
                    <a:pt x="95" y="24"/>
                  </a:lnTo>
                  <a:lnTo>
                    <a:pt x="98" y="33"/>
                  </a:lnTo>
                  <a:lnTo>
                    <a:pt x="102" y="42"/>
                  </a:lnTo>
                  <a:lnTo>
                    <a:pt x="82" y="46"/>
                  </a:lnTo>
                  <a:lnTo>
                    <a:pt x="80" y="40"/>
                  </a:lnTo>
                  <a:lnTo>
                    <a:pt x="77" y="35"/>
                  </a:lnTo>
                  <a:lnTo>
                    <a:pt x="75" y="31"/>
                  </a:lnTo>
                  <a:lnTo>
                    <a:pt x="72" y="28"/>
                  </a:lnTo>
                  <a:lnTo>
                    <a:pt x="67" y="26"/>
                  </a:lnTo>
                  <a:lnTo>
                    <a:pt x="63" y="24"/>
                  </a:lnTo>
                  <a:lnTo>
                    <a:pt x="58" y="22"/>
                  </a:lnTo>
                  <a:lnTo>
                    <a:pt x="53" y="22"/>
                  </a:lnTo>
                  <a:lnTo>
                    <a:pt x="46" y="22"/>
                  </a:lnTo>
                  <a:lnTo>
                    <a:pt x="40" y="24"/>
                  </a:lnTo>
                  <a:lnTo>
                    <a:pt x="35" y="28"/>
                  </a:lnTo>
                  <a:lnTo>
                    <a:pt x="30" y="31"/>
                  </a:lnTo>
                  <a:lnTo>
                    <a:pt x="25" y="38"/>
                  </a:lnTo>
                  <a:lnTo>
                    <a:pt x="21" y="47"/>
                  </a:lnTo>
                  <a:lnTo>
                    <a:pt x="20" y="58"/>
                  </a:lnTo>
                  <a:lnTo>
                    <a:pt x="20" y="69"/>
                  </a:lnTo>
                  <a:lnTo>
                    <a:pt x="20" y="78"/>
                  </a:lnTo>
                  <a:lnTo>
                    <a:pt x="21" y="87"/>
                  </a:lnTo>
                  <a:lnTo>
                    <a:pt x="25" y="96"/>
                  </a:lnTo>
                  <a:lnTo>
                    <a:pt x="28" y="102"/>
                  </a:lnTo>
                  <a:lnTo>
                    <a:pt x="33" y="107"/>
                  </a:lnTo>
                  <a:lnTo>
                    <a:pt x="40" y="111"/>
                  </a:lnTo>
                  <a:lnTo>
                    <a:pt x="46" y="114"/>
                  </a:lnTo>
                  <a:lnTo>
                    <a:pt x="53" y="114"/>
                  </a:lnTo>
                  <a:lnTo>
                    <a:pt x="58" y="114"/>
                  </a:lnTo>
                  <a:lnTo>
                    <a:pt x="63" y="113"/>
                  </a:lnTo>
                  <a:lnTo>
                    <a:pt x="68" y="111"/>
                  </a:lnTo>
                  <a:lnTo>
                    <a:pt x="73" y="107"/>
                  </a:lnTo>
                  <a:lnTo>
                    <a:pt x="77" y="104"/>
                  </a:lnTo>
                  <a:lnTo>
                    <a:pt x="80" y="98"/>
                  </a:lnTo>
                  <a:lnTo>
                    <a:pt x="83" y="93"/>
                  </a:lnTo>
                  <a:lnTo>
                    <a:pt x="85"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59" name="Freeform 1674"/>
            <p:cNvSpPr>
              <a:spLocks noEditPoints="1"/>
            </p:cNvSpPr>
            <p:nvPr/>
          </p:nvSpPr>
          <p:spPr bwMode="auto">
            <a:xfrm>
              <a:off x="5322" y="1885"/>
              <a:ext cx="10" cy="91"/>
            </a:xfrm>
            <a:custGeom>
              <a:avLst/>
              <a:gdLst>
                <a:gd name="T0" fmla="*/ 0 w 20"/>
                <a:gd name="T1" fmla="*/ 11 h 181"/>
                <a:gd name="T2" fmla="*/ 0 w 20"/>
                <a:gd name="T3" fmla="*/ 0 h 181"/>
                <a:gd name="T4" fmla="*/ 10 w 20"/>
                <a:gd name="T5" fmla="*/ 0 h 181"/>
                <a:gd name="T6" fmla="*/ 10 w 20"/>
                <a:gd name="T7" fmla="*/ 11 h 181"/>
                <a:gd name="T8" fmla="*/ 0 w 20"/>
                <a:gd name="T9" fmla="*/ 11 h 181"/>
                <a:gd name="T10" fmla="*/ 0 w 20"/>
                <a:gd name="T11" fmla="*/ 91 h 181"/>
                <a:gd name="T12" fmla="*/ 0 w 20"/>
                <a:gd name="T13" fmla="*/ 25 h 181"/>
                <a:gd name="T14" fmla="*/ 10 w 20"/>
                <a:gd name="T15" fmla="*/ 25 h 181"/>
                <a:gd name="T16" fmla="*/ 10 w 20"/>
                <a:gd name="T17" fmla="*/ 91 h 181"/>
                <a:gd name="T18" fmla="*/ 0 w 20"/>
                <a:gd name="T19" fmla="*/ 91 h 18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181">
                  <a:moveTo>
                    <a:pt x="0" y="22"/>
                  </a:moveTo>
                  <a:lnTo>
                    <a:pt x="0" y="0"/>
                  </a:lnTo>
                  <a:lnTo>
                    <a:pt x="20" y="0"/>
                  </a:lnTo>
                  <a:lnTo>
                    <a:pt x="20" y="22"/>
                  </a:lnTo>
                  <a:lnTo>
                    <a:pt x="0" y="22"/>
                  </a:lnTo>
                  <a:close/>
                  <a:moveTo>
                    <a:pt x="0" y="181"/>
                  </a:moveTo>
                  <a:lnTo>
                    <a:pt x="0" y="49"/>
                  </a:lnTo>
                  <a:lnTo>
                    <a:pt x="20" y="49"/>
                  </a:lnTo>
                  <a:lnTo>
                    <a:pt x="20" y="181"/>
                  </a:lnTo>
                  <a:lnTo>
                    <a:pt x="0" y="1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60" name="Freeform 1675"/>
            <p:cNvSpPr>
              <a:spLocks/>
            </p:cNvSpPr>
            <p:nvPr/>
          </p:nvSpPr>
          <p:spPr bwMode="auto">
            <a:xfrm>
              <a:off x="5341" y="1886"/>
              <a:ext cx="29" cy="91"/>
            </a:xfrm>
            <a:custGeom>
              <a:avLst/>
              <a:gdLst>
                <a:gd name="T0" fmla="*/ 28 w 58"/>
                <a:gd name="T1" fmla="*/ 80 h 181"/>
                <a:gd name="T2" fmla="*/ 29 w 58"/>
                <a:gd name="T3" fmla="*/ 90 h 181"/>
                <a:gd name="T4" fmla="*/ 27 w 58"/>
                <a:gd name="T5" fmla="*/ 90 h 181"/>
                <a:gd name="T6" fmla="*/ 24 w 58"/>
                <a:gd name="T7" fmla="*/ 90 h 181"/>
                <a:gd name="T8" fmla="*/ 23 w 58"/>
                <a:gd name="T9" fmla="*/ 91 h 181"/>
                <a:gd name="T10" fmla="*/ 21 w 58"/>
                <a:gd name="T11" fmla="*/ 91 h 181"/>
                <a:gd name="T12" fmla="*/ 19 w 58"/>
                <a:gd name="T13" fmla="*/ 91 h 181"/>
                <a:gd name="T14" fmla="*/ 16 w 58"/>
                <a:gd name="T15" fmla="*/ 90 h 181"/>
                <a:gd name="T16" fmla="*/ 14 w 58"/>
                <a:gd name="T17" fmla="*/ 89 h 181"/>
                <a:gd name="T18" fmla="*/ 13 w 58"/>
                <a:gd name="T19" fmla="*/ 88 h 181"/>
                <a:gd name="T20" fmla="*/ 11 w 58"/>
                <a:gd name="T21" fmla="*/ 87 h 181"/>
                <a:gd name="T22" fmla="*/ 10 w 58"/>
                <a:gd name="T23" fmla="*/ 86 h 181"/>
                <a:gd name="T24" fmla="*/ 9 w 58"/>
                <a:gd name="T25" fmla="*/ 84 h 181"/>
                <a:gd name="T26" fmla="*/ 9 w 58"/>
                <a:gd name="T27" fmla="*/ 84 h 181"/>
                <a:gd name="T28" fmla="*/ 9 w 58"/>
                <a:gd name="T29" fmla="*/ 83 h 181"/>
                <a:gd name="T30" fmla="*/ 9 w 58"/>
                <a:gd name="T31" fmla="*/ 80 h 181"/>
                <a:gd name="T32" fmla="*/ 8 w 58"/>
                <a:gd name="T33" fmla="*/ 76 h 181"/>
                <a:gd name="T34" fmla="*/ 8 w 58"/>
                <a:gd name="T35" fmla="*/ 72 h 181"/>
                <a:gd name="T36" fmla="*/ 8 w 58"/>
                <a:gd name="T37" fmla="*/ 35 h 181"/>
                <a:gd name="T38" fmla="*/ 0 w 58"/>
                <a:gd name="T39" fmla="*/ 35 h 181"/>
                <a:gd name="T40" fmla="*/ 0 w 58"/>
                <a:gd name="T41" fmla="*/ 24 h 181"/>
                <a:gd name="T42" fmla="*/ 8 w 58"/>
                <a:gd name="T43" fmla="*/ 24 h 181"/>
                <a:gd name="T44" fmla="*/ 8 w 58"/>
                <a:gd name="T45" fmla="*/ 8 h 181"/>
                <a:gd name="T46" fmla="*/ 18 w 58"/>
                <a:gd name="T47" fmla="*/ 0 h 181"/>
                <a:gd name="T48" fmla="*/ 18 w 58"/>
                <a:gd name="T49" fmla="*/ 24 h 181"/>
                <a:gd name="T50" fmla="*/ 28 w 58"/>
                <a:gd name="T51" fmla="*/ 24 h 181"/>
                <a:gd name="T52" fmla="*/ 28 w 58"/>
                <a:gd name="T53" fmla="*/ 35 h 181"/>
                <a:gd name="T54" fmla="*/ 18 w 58"/>
                <a:gd name="T55" fmla="*/ 35 h 181"/>
                <a:gd name="T56" fmla="*/ 18 w 58"/>
                <a:gd name="T57" fmla="*/ 72 h 181"/>
                <a:gd name="T58" fmla="*/ 18 w 58"/>
                <a:gd name="T59" fmla="*/ 74 h 181"/>
                <a:gd name="T60" fmla="*/ 18 w 58"/>
                <a:gd name="T61" fmla="*/ 75 h 181"/>
                <a:gd name="T62" fmla="*/ 18 w 58"/>
                <a:gd name="T63" fmla="*/ 75 h 181"/>
                <a:gd name="T64" fmla="*/ 18 w 58"/>
                <a:gd name="T65" fmla="*/ 76 h 181"/>
                <a:gd name="T66" fmla="*/ 18 w 58"/>
                <a:gd name="T67" fmla="*/ 77 h 181"/>
                <a:gd name="T68" fmla="*/ 19 w 58"/>
                <a:gd name="T69" fmla="*/ 78 h 181"/>
                <a:gd name="T70" fmla="*/ 19 w 58"/>
                <a:gd name="T71" fmla="*/ 79 h 181"/>
                <a:gd name="T72" fmla="*/ 19 w 58"/>
                <a:gd name="T73" fmla="*/ 79 h 181"/>
                <a:gd name="T74" fmla="*/ 20 w 58"/>
                <a:gd name="T75" fmla="*/ 79 h 181"/>
                <a:gd name="T76" fmla="*/ 21 w 58"/>
                <a:gd name="T77" fmla="*/ 79 h 181"/>
                <a:gd name="T78" fmla="*/ 22 w 58"/>
                <a:gd name="T79" fmla="*/ 80 h 181"/>
                <a:gd name="T80" fmla="*/ 23 w 58"/>
                <a:gd name="T81" fmla="*/ 80 h 181"/>
                <a:gd name="T82" fmla="*/ 24 w 58"/>
                <a:gd name="T83" fmla="*/ 80 h 181"/>
                <a:gd name="T84" fmla="*/ 24 w 58"/>
                <a:gd name="T85" fmla="*/ 80 h 181"/>
                <a:gd name="T86" fmla="*/ 26 w 58"/>
                <a:gd name="T87" fmla="*/ 81 h 181"/>
                <a:gd name="T88" fmla="*/ 28 w 58"/>
                <a:gd name="T89" fmla="*/ 81 h 181"/>
                <a:gd name="T90" fmla="*/ 28 w 58"/>
                <a:gd name="T91" fmla="*/ 80 h 18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8" h="181">
                  <a:moveTo>
                    <a:pt x="55" y="159"/>
                  </a:moveTo>
                  <a:lnTo>
                    <a:pt x="58" y="179"/>
                  </a:lnTo>
                  <a:lnTo>
                    <a:pt x="53" y="179"/>
                  </a:lnTo>
                  <a:lnTo>
                    <a:pt x="48" y="179"/>
                  </a:lnTo>
                  <a:lnTo>
                    <a:pt x="45" y="181"/>
                  </a:lnTo>
                  <a:lnTo>
                    <a:pt x="42" y="181"/>
                  </a:lnTo>
                  <a:lnTo>
                    <a:pt x="37" y="181"/>
                  </a:lnTo>
                  <a:lnTo>
                    <a:pt x="32" y="179"/>
                  </a:lnTo>
                  <a:lnTo>
                    <a:pt x="28" y="177"/>
                  </a:lnTo>
                  <a:lnTo>
                    <a:pt x="25" y="176"/>
                  </a:lnTo>
                  <a:lnTo>
                    <a:pt x="22" y="174"/>
                  </a:lnTo>
                  <a:lnTo>
                    <a:pt x="20" y="172"/>
                  </a:lnTo>
                  <a:lnTo>
                    <a:pt x="18" y="168"/>
                  </a:lnTo>
                  <a:lnTo>
                    <a:pt x="17" y="167"/>
                  </a:lnTo>
                  <a:lnTo>
                    <a:pt x="17" y="165"/>
                  </a:lnTo>
                  <a:lnTo>
                    <a:pt x="17" y="159"/>
                  </a:lnTo>
                  <a:lnTo>
                    <a:pt x="15" y="152"/>
                  </a:lnTo>
                  <a:lnTo>
                    <a:pt x="15" y="143"/>
                  </a:lnTo>
                  <a:lnTo>
                    <a:pt x="15" y="69"/>
                  </a:lnTo>
                  <a:lnTo>
                    <a:pt x="0" y="69"/>
                  </a:lnTo>
                  <a:lnTo>
                    <a:pt x="0" y="47"/>
                  </a:lnTo>
                  <a:lnTo>
                    <a:pt x="15" y="47"/>
                  </a:lnTo>
                  <a:lnTo>
                    <a:pt x="15" y="16"/>
                  </a:lnTo>
                  <a:lnTo>
                    <a:pt x="35" y="0"/>
                  </a:lnTo>
                  <a:lnTo>
                    <a:pt x="35" y="47"/>
                  </a:lnTo>
                  <a:lnTo>
                    <a:pt x="55" y="47"/>
                  </a:lnTo>
                  <a:lnTo>
                    <a:pt x="55" y="69"/>
                  </a:lnTo>
                  <a:lnTo>
                    <a:pt x="35" y="69"/>
                  </a:lnTo>
                  <a:lnTo>
                    <a:pt x="35" y="143"/>
                  </a:lnTo>
                  <a:lnTo>
                    <a:pt x="35" y="147"/>
                  </a:lnTo>
                  <a:lnTo>
                    <a:pt x="35" y="149"/>
                  </a:lnTo>
                  <a:lnTo>
                    <a:pt x="35" y="150"/>
                  </a:lnTo>
                  <a:lnTo>
                    <a:pt x="35" y="152"/>
                  </a:lnTo>
                  <a:lnTo>
                    <a:pt x="35" y="154"/>
                  </a:lnTo>
                  <a:lnTo>
                    <a:pt x="37" y="156"/>
                  </a:lnTo>
                  <a:lnTo>
                    <a:pt x="38" y="158"/>
                  </a:lnTo>
                  <a:lnTo>
                    <a:pt x="40" y="158"/>
                  </a:lnTo>
                  <a:lnTo>
                    <a:pt x="42" y="158"/>
                  </a:lnTo>
                  <a:lnTo>
                    <a:pt x="43" y="159"/>
                  </a:lnTo>
                  <a:lnTo>
                    <a:pt x="45" y="159"/>
                  </a:lnTo>
                  <a:lnTo>
                    <a:pt x="47" y="159"/>
                  </a:lnTo>
                  <a:lnTo>
                    <a:pt x="48" y="159"/>
                  </a:lnTo>
                  <a:lnTo>
                    <a:pt x="52" y="161"/>
                  </a:lnTo>
                  <a:lnTo>
                    <a:pt x="55" y="161"/>
                  </a:lnTo>
                  <a:lnTo>
                    <a:pt x="55" y="1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61" name="Freeform 1676"/>
            <p:cNvSpPr>
              <a:spLocks/>
            </p:cNvSpPr>
            <p:nvPr/>
          </p:nvSpPr>
          <p:spPr bwMode="auto">
            <a:xfrm>
              <a:off x="5373" y="1910"/>
              <a:ext cx="53" cy="92"/>
            </a:xfrm>
            <a:custGeom>
              <a:avLst/>
              <a:gdLst>
                <a:gd name="T0" fmla="*/ 6 w 105"/>
                <a:gd name="T1" fmla="*/ 91 h 185"/>
                <a:gd name="T2" fmla="*/ 4 w 105"/>
                <a:gd name="T3" fmla="*/ 80 h 185"/>
                <a:gd name="T4" fmla="*/ 5 w 105"/>
                <a:gd name="T5" fmla="*/ 80 h 185"/>
                <a:gd name="T6" fmla="*/ 7 w 105"/>
                <a:gd name="T7" fmla="*/ 80 h 185"/>
                <a:gd name="T8" fmla="*/ 8 w 105"/>
                <a:gd name="T9" fmla="*/ 81 h 185"/>
                <a:gd name="T10" fmla="*/ 9 w 105"/>
                <a:gd name="T11" fmla="*/ 81 h 185"/>
                <a:gd name="T12" fmla="*/ 11 w 105"/>
                <a:gd name="T13" fmla="*/ 81 h 185"/>
                <a:gd name="T14" fmla="*/ 12 w 105"/>
                <a:gd name="T15" fmla="*/ 80 h 185"/>
                <a:gd name="T16" fmla="*/ 14 w 105"/>
                <a:gd name="T17" fmla="*/ 80 h 185"/>
                <a:gd name="T18" fmla="*/ 14 w 105"/>
                <a:gd name="T19" fmla="*/ 80 h 185"/>
                <a:gd name="T20" fmla="*/ 15 w 105"/>
                <a:gd name="T21" fmla="*/ 80 h 185"/>
                <a:gd name="T22" fmla="*/ 16 w 105"/>
                <a:gd name="T23" fmla="*/ 79 h 185"/>
                <a:gd name="T24" fmla="*/ 18 w 105"/>
                <a:gd name="T25" fmla="*/ 78 h 185"/>
                <a:gd name="T26" fmla="*/ 18 w 105"/>
                <a:gd name="T27" fmla="*/ 76 h 185"/>
                <a:gd name="T28" fmla="*/ 18 w 105"/>
                <a:gd name="T29" fmla="*/ 75 h 185"/>
                <a:gd name="T30" fmla="*/ 19 w 105"/>
                <a:gd name="T31" fmla="*/ 73 h 185"/>
                <a:gd name="T32" fmla="*/ 19 w 105"/>
                <a:gd name="T33" fmla="*/ 70 h 185"/>
                <a:gd name="T34" fmla="*/ 20 w 105"/>
                <a:gd name="T35" fmla="*/ 69 h 185"/>
                <a:gd name="T36" fmla="*/ 20 w 105"/>
                <a:gd name="T37" fmla="*/ 69 h 185"/>
                <a:gd name="T38" fmla="*/ 21 w 105"/>
                <a:gd name="T39" fmla="*/ 68 h 185"/>
                <a:gd name="T40" fmla="*/ 22 w 105"/>
                <a:gd name="T41" fmla="*/ 67 h 185"/>
                <a:gd name="T42" fmla="*/ 22 w 105"/>
                <a:gd name="T43" fmla="*/ 66 h 185"/>
                <a:gd name="T44" fmla="*/ 0 w 105"/>
                <a:gd name="T45" fmla="*/ 0 h 185"/>
                <a:gd name="T46" fmla="*/ 10 w 105"/>
                <a:gd name="T47" fmla="*/ 0 h 185"/>
                <a:gd name="T48" fmla="*/ 22 w 105"/>
                <a:gd name="T49" fmla="*/ 36 h 185"/>
                <a:gd name="T50" fmla="*/ 23 w 105"/>
                <a:gd name="T51" fmla="*/ 39 h 185"/>
                <a:gd name="T52" fmla="*/ 24 w 105"/>
                <a:gd name="T53" fmla="*/ 43 h 185"/>
                <a:gd name="T54" fmla="*/ 25 w 105"/>
                <a:gd name="T55" fmla="*/ 47 h 185"/>
                <a:gd name="T56" fmla="*/ 25 w 105"/>
                <a:gd name="T57" fmla="*/ 51 h 185"/>
                <a:gd name="T58" fmla="*/ 26 w 105"/>
                <a:gd name="T59" fmla="*/ 48 h 185"/>
                <a:gd name="T60" fmla="*/ 28 w 105"/>
                <a:gd name="T61" fmla="*/ 45 h 185"/>
                <a:gd name="T62" fmla="*/ 29 w 105"/>
                <a:gd name="T63" fmla="*/ 41 h 185"/>
                <a:gd name="T64" fmla="*/ 30 w 105"/>
                <a:gd name="T65" fmla="*/ 38 h 185"/>
                <a:gd name="T66" fmla="*/ 43 w 105"/>
                <a:gd name="T67" fmla="*/ 0 h 185"/>
                <a:gd name="T68" fmla="*/ 53 w 105"/>
                <a:gd name="T69" fmla="*/ 0 h 185"/>
                <a:gd name="T70" fmla="*/ 32 w 105"/>
                <a:gd name="T71" fmla="*/ 68 h 185"/>
                <a:gd name="T72" fmla="*/ 30 w 105"/>
                <a:gd name="T73" fmla="*/ 72 h 185"/>
                <a:gd name="T74" fmla="*/ 28 w 105"/>
                <a:gd name="T75" fmla="*/ 77 h 185"/>
                <a:gd name="T76" fmla="*/ 26 w 105"/>
                <a:gd name="T77" fmla="*/ 80 h 185"/>
                <a:gd name="T78" fmla="*/ 25 w 105"/>
                <a:gd name="T79" fmla="*/ 82 h 185"/>
                <a:gd name="T80" fmla="*/ 24 w 105"/>
                <a:gd name="T81" fmla="*/ 84 h 185"/>
                <a:gd name="T82" fmla="*/ 23 w 105"/>
                <a:gd name="T83" fmla="*/ 86 h 185"/>
                <a:gd name="T84" fmla="*/ 22 w 105"/>
                <a:gd name="T85" fmla="*/ 88 h 185"/>
                <a:gd name="T86" fmla="*/ 20 w 105"/>
                <a:gd name="T87" fmla="*/ 89 h 185"/>
                <a:gd name="T88" fmla="*/ 19 w 105"/>
                <a:gd name="T89" fmla="*/ 90 h 185"/>
                <a:gd name="T90" fmla="*/ 16 w 105"/>
                <a:gd name="T91" fmla="*/ 91 h 185"/>
                <a:gd name="T92" fmla="*/ 14 w 105"/>
                <a:gd name="T93" fmla="*/ 92 h 185"/>
                <a:gd name="T94" fmla="*/ 12 w 105"/>
                <a:gd name="T95" fmla="*/ 92 h 185"/>
                <a:gd name="T96" fmla="*/ 10 w 105"/>
                <a:gd name="T97" fmla="*/ 92 h 185"/>
                <a:gd name="T98" fmla="*/ 9 w 105"/>
                <a:gd name="T99" fmla="*/ 91 h 185"/>
                <a:gd name="T100" fmla="*/ 8 w 105"/>
                <a:gd name="T101" fmla="*/ 91 h 185"/>
                <a:gd name="T102" fmla="*/ 6 w 105"/>
                <a:gd name="T103" fmla="*/ 91 h 1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05" h="185">
                  <a:moveTo>
                    <a:pt x="12" y="183"/>
                  </a:moveTo>
                  <a:lnTo>
                    <a:pt x="7" y="161"/>
                  </a:lnTo>
                  <a:lnTo>
                    <a:pt x="10" y="161"/>
                  </a:lnTo>
                  <a:lnTo>
                    <a:pt x="13" y="161"/>
                  </a:lnTo>
                  <a:lnTo>
                    <a:pt x="15" y="163"/>
                  </a:lnTo>
                  <a:lnTo>
                    <a:pt x="18" y="163"/>
                  </a:lnTo>
                  <a:lnTo>
                    <a:pt x="22" y="163"/>
                  </a:lnTo>
                  <a:lnTo>
                    <a:pt x="23" y="161"/>
                  </a:lnTo>
                  <a:lnTo>
                    <a:pt x="27" y="161"/>
                  </a:lnTo>
                  <a:lnTo>
                    <a:pt x="28" y="161"/>
                  </a:lnTo>
                  <a:lnTo>
                    <a:pt x="30" y="161"/>
                  </a:lnTo>
                  <a:lnTo>
                    <a:pt x="32" y="159"/>
                  </a:lnTo>
                  <a:lnTo>
                    <a:pt x="35" y="156"/>
                  </a:lnTo>
                  <a:lnTo>
                    <a:pt x="35" y="152"/>
                  </a:lnTo>
                  <a:lnTo>
                    <a:pt x="35" y="150"/>
                  </a:lnTo>
                  <a:lnTo>
                    <a:pt x="37" y="147"/>
                  </a:lnTo>
                  <a:lnTo>
                    <a:pt x="38" y="141"/>
                  </a:lnTo>
                  <a:lnTo>
                    <a:pt x="40" y="138"/>
                  </a:lnTo>
                  <a:lnTo>
                    <a:pt x="42" y="136"/>
                  </a:lnTo>
                  <a:lnTo>
                    <a:pt x="43" y="134"/>
                  </a:lnTo>
                  <a:lnTo>
                    <a:pt x="43" y="132"/>
                  </a:lnTo>
                  <a:lnTo>
                    <a:pt x="0" y="0"/>
                  </a:lnTo>
                  <a:lnTo>
                    <a:pt x="20" y="0"/>
                  </a:lnTo>
                  <a:lnTo>
                    <a:pt x="43" y="73"/>
                  </a:lnTo>
                  <a:lnTo>
                    <a:pt x="45" y="78"/>
                  </a:lnTo>
                  <a:lnTo>
                    <a:pt x="48" y="87"/>
                  </a:lnTo>
                  <a:lnTo>
                    <a:pt x="50" y="94"/>
                  </a:lnTo>
                  <a:lnTo>
                    <a:pt x="50" y="102"/>
                  </a:lnTo>
                  <a:lnTo>
                    <a:pt x="52" y="96"/>
                  </a:lnTo>
                  <a:lnTo>
                    <a:pt x="55" y="91"/>
                  </a:lnTo>
                  <a:lnTo>
                    <a:pt x="57" y="83"/>
                  </a:lnTo>
                  <a:lnTo>
                    <a:pt x="60" y="76"/>
                  </a:lnTo>
                  <a:lnTo>
                    <a:pt x="85" y="0"/>
                  </a:lnTo>
                  <a:lnTo>
                    <a:pt x="105" y="0"/>
                  </a:lnTo>
                  <a:lnTo>
                    <a:pt x="63" y="136"/>
                  </a:lnTo>
                  <a:lnTo>
                    <a:pt x="60" y="145"/>
                  </a:lnTo>
                  <a:lnTo>
                    <a:pt x="55" y="154"/>
                  </a:lnTo>
                  <a:lnTo>
                    <a:pt x="52" y="161"/>
                  </a:lnTo>
                  <a:lnTo>
                    <a:pt x="50" y="165"/>
                  </a:lnTo>
                  <a:lnTo>
                    <a:pt x="48" y="168"/>
                  </a:lnTo>
                  <a:lnTo>
                    <a:pt x="45" y="172"/>
                  </a:lnTo>
                  <a:lnTo>
                    <a:pt x="43" y="176"/>
                  </a:lnTo>
                  <a:lnTo>
                    <a:pt x="40" y="179"/>
                  </a:lnTo>
                  <a:lnTo>
                    <a:pt x="37" y="181"/>
                  </a:lnTo>
                  <a:lnTo>
                    <a:pt x="32" y="183"/>
                  </a:lnTo>
                  <a:lnTo>
                    <a:pt x="28" y="185"/>
                  </a:lnTo>
                  <a:lnTo>
                    <a:pt x="23" y="185"/>
                  </a:lnTo>
                  <a:lnTo>
                    <a:pt x="20" y="185"/>
                  </a:lnTo>
                  <a:lnTo>
                    <a:pt x="18" y="183"/>
                  </a:lnTo>
                  <a:lnTo>
                    <a:pt x="15" y="183"/>
                  </a:lnTo>
                  <a:lnTo>
                    <a:pt x="12" y="1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62" name="Freeform 1677"/>
            <p:cNvSpPr>
              <a:spLocks/>
            </p:cNvSpPr>
            <p:nvPr/>
          </p:nvSpPr>
          <p:spPr bwMode="auto">
            <a:xfrm>
              <a:off x="3505" y="3448"/>
              <a:ext cx="53" cy="12"/>
            </a:xfrm>
            <a:custGeom>
              <a:avLst/>
              <a:gdLst>
                <a:gd name="T0" fmla="*/ 53 w 105"/>
                <a:gd name="T1" fmla="*/ 0 h 23"/>
                <a:gd name="T2" fmla="*/ 52 w 105"/>
                <a:gd name="T3" fmla="*/ 1 h 23"/>
                <a:gd name="T4" fmla="*/ 51 w 105"/>
                <a:gd name="T5" fmla="*/ 2 h 23"/>
                <a:gd name="T6" fmla="*/ 50 w 105"/>
                <a:gd name="T7" fmla="*/ 4 h 23"/>
                <a:gd name="T8" fmla="*/ 50 w 105"/>
                <a:gd name="T9" fmla="*/ 5 h 23"/>
                <a:gd name="T10" fmla="*/ 45 w 105"/>
                <a:gd name="T11" fmla="*/ 8 h 23"/>
                <a:gd name="T12" fmla="*/ 40 w 105"/>
                <a:gd name="T13" fmla="*/ 10 h 23"/>
                <a:gd name="T14" fmla="*/ 34 w 105"/>
                <a:gd name="T15" fmla="*/ 12 h 23"/>
                <a:gd name="T16" fmla="*/ 28 w 105"/>
                <a:gd name="T17" fmla="*/ 12 h 23"/>
                <a:gd name="T18" fmla="*/ 22 w 105"/>
                <a:gd name="T19" fmla="*/ 12 h 23"/>
                <a:gd name="T20" fmla="*/ 16 w 105"/>
                <a:gd name="T21" fmla="*/ 10 h 23"/>
                <a:gd name="T22" fmla="*/ 10 w 105"/>
                <a:gd name="T23" fmla="*/ 9 h 23"/>
                <a:gd name="T24" fmla="*/ 6 w 105"/>
                <a:gd name="T25" fmla="*/ 6 h 23"/>
                <a:gd name="T26" fmla="*/ 5 w 105"/>
                <a:gd name="T27" fmla="*/ 5 h 23"/>
                <a:gd name="T28" fmla="*/ 4 w 105"/>
                <a:gd name="T29" fmla="*/ 4 h 23"/>
                <a:gd name="T30" fmla="*/ 2 w 105"/>
                <a:gd name="T31" fmla="*/ 2 h 23"/>
                <a:gd name="T32" fmla="*/ 0 w 105"/>
                <a:gd name="T33" fmla="*/ 0 h 23"/>
                <a:gd name="T34" fmla="*/ 26 w 105"/>
                <a:gd name="T35" fmla="*/ 0 h 23"/>
                <a:gd name="T36" fmla="*/ 26 w 105"/>
                <a:gd name="T37" fmla="*/ 0 h 23"/>
                <a:gd name="T38" fmla="*/ 26 w 105"/>
                <a:gd name="T39" fmla="*/ 0 h 23"/>
                <a:gd name="T40" fmla="*/ 26 w 105"/>
                <a:gd name="T41" fmla="*/ 0 h 23"/>
                <a:gd name="T42" fmla="*/ 26 w 105"/>
                <a:gd name="T43" fmla="*/ 0 h 23"/>
                <a:gd name="T44" fmla="*/ 27 w 105"/>
                <a:gd name="T45" fmla="*/ 0 h 23"/>
                <a:gd name="T46" fmla="*/ 27 w 105"/>
                <a:gd name="T47" fmla="*/ 1 h 23"/>
                <a:gd name="T48" fmla="*/ 27 w 105"/>
                <a:gd name="T49" fmla="*/ 1 h 23"/>
                <a:gd name="T50" fmla="*/ 27 w 105"/>
                <a:gd name="T51" fmla="*/ 1 h 23"/>
                <a:gd name="T52" fmla="*/ 26 w 105"/>
                <a:gd name="T53" fmla="*/ 0 h 23"/>
                <a:gd name="T54" fmla="*/ 26 w 105"/>
                <a:gd name="T55" fmla="*/ 0 h 23"/>
                <a:gd name="T56" fmla="*/ 53 w 105"/>
                <a:gd name="T57" fmla="*/ 0 h 23"/>
                <a:gd name="T58" fmla="*/ 27 w 105"/>
                <a:gd name="T59" fmla="*/ 0 h 23"/>
                <a:gd name="T60" fmla="*/ 53 w 105"/>
                <a:gd name="T61" fmla="*/ 0 h 23"/>
                <a:gd name="T62" fmla="*/ 27 w 105"/>
                <a:gd name="T63" fmla="*/ 0 h 23"/>
                <a:gd name="T64" fmla="*/ 53 w 105"/>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5" h="23">
                  <a:moveTo>
                    <a:pt x="105" y="0"/>
                  </a:moveTo>
                  <a:lnTo>
                    <a:pt x="104" y="2"/>
                  </a:lnTo>
                  <a:lnTo>
                    <a:pt x="102" y="3"/>
                  </a:lnTo>
                  <a:lnTo>
                    <a:pt x="100" y="7"/>
                  </a:lnTo>
                  <a:lnTo>
                    <a:pt x="99" y="9"/>
                  </a:lnTo>
                  <a:lnTo>
                    <a:pt x="89" y="16"/>
                  </a:lnTo>
                  <a:lnTo>
                    <a:pt x="79" y="20"/>
                  </a:lnTo>
                  <a:lnTo>
                    <a:pt x="67" y="23"/>
                  </a:lnTo>
                  <a:lnTo>
                    <a:pt x="55" y="23"/>
                  </a:lnTo>
                  <a:lnTo>
                    <a:pt x="44" y="23"/>
                  </a:lnTo>
                  <a:lnTo>
                    <a:pt x="32" y="20"/>
                  </a:lnTo>
                  <a:lnTo>
                    <a:pt x="20" y="18"/>
                  </a:lnTo>
                  <a:lnTo>
                    <a:pt x="12" y="12"/>
                  </a:lnTo>
                  <a:lnTo>
                    <a:pt x="9" y="9"/>
                  </a:lnTo>
                  <a:lnTo>
                    <a:pt x="7" y="7"/>
                  </a:lnTo>
                  <a:lnTo>
                    <a:pt x="4" y="3"/>
                  </a:lnTo>
                  <a:lnTo>
                    <a:pt x="0" y="0"/>
                  </a:lnTo>
                  <a:lnTo>
                    <a:pt x="52" y="0"/>
                  </a:lnTo>
                  <a:lnTo>
                    <a:pt x="54" y="0"/>
                  </a:lnTo>
                  <a:lnTo>
                    <a:pt x="54" y="2"/>
                  </a:lnTo>
                  <a:lnTo>
                    <a:pt x="52" y="0"/>
                  </a:lnTo>
                  <a:lnTo>
                    <a:pt x="105" y="0"/>
                  </a:lnTo>
                  <a:lnTo>
                    <a:pt x="54" y="0"/>
                  </a:lnTo>
                  <a:lnTo>
                    <a:pt x="105" y="0"/>
                  </a:lnTo>
                  <a:lnTo>
                    <a:pt x="54" y="0"/>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63" name="Freeform 1678"/>
            <p:cNvSpPr>
              <a:spLocks/>
            </p:cNvSpPr>
            <p:nvPr/>
          </p:nvSpPr>
          <p:spPr bwMode="auto">
            <a:xfrm>
              <a:off x="3498" y="3435"/>
              <a:ext cx="67" cy="25"/>
            </a:xfrm>
            <a:custGeom>
              <a:avLst/>
              <a:gdLst>
                <a:gd name="T0" fmla="*/ 67 w 135"/>
                <a:gd name="T1" fmla="*/ 0 h 49"/>
                <a:gd name="T2" fmla="*/ 65 w 135"/>
                <a:gd name="T3" fmla="*/ 6 h 49"/>
                <a:gd name="T4" fmla="*/ 62 w 135"/>
                <a:gd name="T5" fmla="*/ 10 h 49"/>
                <a:gd name="T6" fmla="*/ 60 w 135"/>
                <a:gd name="T7" fmla="*/ 14 h 49"/>
                <a:gd name="T8" fmla="*/ 57 w 135"/>
                <a:gd name="T9" fmla="*/ 18 h 49"/>
                <a:gd name="T10" fmla="*/ 52 w 135"/>
                <a:gd name="T11" fmla="*/ 21 h 49"/>
                <a:gd name="T12" fmla="*/ 47 w 135"/>
                <a:gd name="T13" fmla="*/ 23 h 49"/>
                <a:gd name="T14" fmla="*/ 41 w 135"/>
                <a:gd name="T15" fmla="*/ 25 h 49"/>
                <a:gd name="T16" fmla="*/ 35 w 135"/>
                <a:gd name="T17" fmla="*/ 25 h 49"/>
                <a:gd name="T18" fmla="*/ 29 w 135"/>
                <a:gd name="T19" fmla="*/ 25 h 49"/>
                <a:gd name="T20" fmla="*/ 23 w 135"/>
                <a:gd name="T21" fmla="*/ 23 h 49"/>
                <a:gd name="T22" fmla="*/ 17 w 135"/>
                <a:gd name="T23" fmla="*/ 22 h 49"/>
                <a:gd name="T24" fmla="*/ 13 w 135"/>
                <a:gd name="T25" fmla="*/ 19 h 49"/>
                <a:gd name="T26" fmla="*/ 10 w 135"/>
                <a:gd name="T27" fmla="*/ 17 h 49"/>
                <a:gd name="T28" fmla="*/ 6 w 135"/>
                <a:gd name="T29" fmla="*/ 12 h 49"/>
                <a:gd name="T30" fmla="*/ 2 w 135"/>
                <a:gd name="T31" fmla="*/ 9 h 49"/>
                <a:gd name="T32" fmla="*/ 0 w 135"/>
                <a:gd name="T33" fmla="*/ 3 h 49"/>
                <a:gd name="T34" fmla="*/ 0 w 135"/>
                <a:gd name="T35" fmla="*/ 2 h 49"/>
                <a:gd name="T36" fmla="*/ 0 w 135"/>
                <a:gd name="T37" fmla="*/ 1 h 49"/>
                <a:gd name="T38" fmla="*/ 0 w 135"/>
                <a:gd name="T39" fmla="*/ 1 h 49"/>
                <a:gd name="T40" fmla="*/ 0 w 135"/>
                <a:gd name="T41" fmla="*/ 0 h 49"/>
                <a:gd name="T42" fmla="*/ 12 w 135"/>
                <a:gd name="T43" fmla="*/ 0 h 49"/>
                <a:gd name="T44" fmla="*/ 13 w 135"/>
                <a:gd name="T45" fmla="*/ 4 h 49"/>
                <a:gd name="T46" fmla="*/ 15 w 135"/>
                <a:gd name="T47" fmla="*/ 7 h 49"/>
                <a:gd name="T48" fmla="*/ 17 w 135"/>
                <a:gd name="T49" fmla="*/ 9 h 49"/>
                <a:gd name="T50" fmla="*/ 18 w 135"/>
                <a:gd name="T51" fmla="*/ 10 h 49"/>
                <a:gd name="T52" fmla="*/ 22 w 135"/>
                <a:gd name="T53" fmla="*/ 11 h 49"/>
                <a:gd name="T54" fmla="*/ 26 w 135"/>
                <a:gd name="T55" fmla="*/ 13 h 49"/>
                <a:gd name="T56" fmla="*/ 30 w 135"/>
                <a:gd name="T57" fmla="*/ 14 h 49"/>
                <a:gd name="T58" fmla="*/ 33 w 135"/>
                <a:gd name="T59" fmla="*/ 14 h 49"/>
                <a:gd name="T60" fmla="*/ 38 w 135"/>
                <a:gd name="T61" fmla="*/ 14 h 49"/>
                <a:gd name="T62" fmla="*/ 42 w 135"/>
                <a:gd name="T63" fmla="*/ 12 h 49"/>
                <a:gd name="T64" fmla="*/ 46 w 135"/>
                <a:gd name="T65" fmla="*/ 11 h 49"/>
                <a:gd name="T66" fmla="*/ 48 w 135"/>
                <a:gd name="T67" fmla="*/ 9 h 49"/>
                <a:gd name="T68" fmla="*/ 51 w 135"/>
                <a:gd name="T69" fmla="*/ 7 h 49"/>
                <a:gd name="T70" fmla="*/ 52 w 135"/>
                <a:gd name="T71" fmla="*/ 5 h 49"/>
                <a:gd name="T72" fmla="*/ 53 w 135"/>
                <a:gd name="T73" fmla="*/ 3 h 49"/>
                <a:gd name="T74" fmla="*/ 55 w 135"/>
                <a:gd name="T75" fmla="*/ 0 h 49"/>
                <a:gd name="T76" fmla="*/ 67 w 135"/>
                <a:gd name="T77" fmla="*/ 0 h 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35" h="49">
                  <a:moveTo>
                    <a:pt x="135" y="0"/>
                  </a:moveTo>
                  <a:lnTo>
                    <a:pt x="130" y="11"/>
                  </a:lnTo>
                  <a:lnTo>
                    <a:pt x="125" y="20"/>
                  </a:lnTo>
                  <a:lnTo>
                    <a:pt x="120" y="28"/>
                  </a:lnTo>
                  <a:lnTo>
                    <a:pt x="114" y="35"/>
                  </a:lnTo>
                  <a:lnTo>
                    <a:pt x="104" y="42"/>
                  </a:lnTo>
                  <a:lnTo>
                    <a:pt x="94" y="46"/>
                  </a:lnTo>
                  <a:lnTo>
                    <a:pt x="82" y="49"/>
                  </a:lnTo>
                  <a:lnTo>
                    <a:pt x="70" y="49"/>
                  </a:lnTo>
                  <a:lnTo>
                    <a:pt x="59" y="49"/>
                  </a:lnTo>
                  <a:lnTo>
                    <a:pt x="47" y="46"/>
                  </a:lnTo>
                  <a:lnTo>
                    <a:pt x="35" y="44"/>
                  </a:lnTo>
                  <a:lnTo>
                    <a:pt x="27" y="38"/>
                  </a:lnTo>
                  <a:lnTo>
                    <a:pt x="20" y="33"/>
                  </a:lnTo>
                  <a:lnTo>
                    <a:pt x="12" y="24"/>
                  </a:lnTo>
                  <a:lnTo>
                    <a:pt x="5" y="17"/>
                  </a:lnTo>
                  <a:lnTo>
                    <a:pt x="0" y="6"/>
                  </a:lnTo>
                  <a:lnTo>
                    <a:pt x="0" y="4"/>
                  </a:lnTo>
                  <a:lnTo>
                    <a:pt x="0" y="2"/>
                  </a:lnTo>
                  <a:lnTo>
                    <a:pt x="0" y="0"/>
                  </a:lnTo>
                  <a:lnTo>
                    <a:pt x="24" y="0"/>
                  </a:lnTo>
                  <a:lnTo>
                    <a:pt x="27" y="8"/>
                  </a:lnTo>
                  <a:lnTo>
                    <a:pt x="30" y="13"/>
                  </a:lnTo>
                  <a:lnTo>
                    <a:pt x="34" y="17"/>
                  </a:lnTo>
                  <a:lnTo>
                    <a:pt x="37" y="20"/>
                  </a:lnTo>
                  <a:lnTo>
                    <a:pt x="45" y="22"/>
                  </a:lnTo>
                  <a:lnTo>
                    <a:pt x="52" y="26"/>
                  </a:lnTo>
                  <a:lnTo>
                    <a:pt x="60" y="28"/>
                  </a:lnTo>
                  <a:lnTo>
                    <a:pt x="67" y="28"/>
                  </a:lnTo>
                  <a:lnTo>
                    <a:pt x="77" y="28"/>
                  </a:lnTo>
                  <a:lnTo>
                    <a:pt x="85" y="24"/>
                  </a:lnTo>
                  <a:lnTo>
                    <a:pt x="92" y="22"/>
                  </a:lnTo>
                  <a:lnTo>
                    <a:pt x="97" y="17"/>
                  </a:lnTo>
                  <a:lnTo>
                    <a:pt x="102" y="13"/>
                  </a:lnTo>
                  <a:lnTo>
                    <a:pt x="105" y="10"/>
                  </a:lnTo>
                  <a:lnTo>
                    <a:pt x="107" y="6"/>
                  </a:lnTo>
                  <a:lnTo>
                    <a:pt x="110" y="0"/>
                  </a:lnTo>
                  <a:lnTo>
                    <a:pt x="13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64" name="Freeform 1679"/>
            <p:cNvSpPr>
              <a:spLocks noEditPoints="1"/>
            </p:cNvSpPr>
            <p:nvPr/>
          </p:nvSpPr>
          <p:spPr bwMode="auto">
            <a:xfrm>
              <a:off x="3495" y="3423"/>
              <a:ext cx="71" cy="26"/>
            </a:xfrm>
            <a:custGeom>
              <a:avLst/>
              <a:gdLst>
                <a:gd name="T0" fmla="*/ 61 w 142"/>
                <a:gd name="T1" fmla="*/ 4 h 53"/>
                <a:gd name="T2" fmla="*/ 71 w 142"/>
                <a:gd name="T3" fmla="*/ 8 h 53"/>
                <a:gd name="T4" fmla="*/ 70 w 142"/>
                <a:gd name="T5" fmla="*/ 12 h 53"/>
                <a:gd name="T6" fmla="*/ 69 w 142"/>
                <a:gd name="T7" fmla="*/ 17 h 53"/>
                <a:gd name="T8" fmla="*/ 66 w 142"/>
                <a:gd name="T9" fmla="*/ 22 h 53"/>
                <a:gd name="T10" fmla="*/ 63 w 142"/>
                <a:gd name="T11" fmla="*/ 25 h 53"/>
                <a:gd name="T12" fmla="*/ 37 w 142"/>
                <a:gd name="T13" fmla="*/ 25 h 53"/>
                <a:gd name="T14" fmla="*/ 42 w 142"/>
                <a:gd name="T15" fmla="*/ 25 h 53"/>
                <a:gd name="T16" fmla="*/ 45 w 142"/>
                <a:gd name="T17" fmla="*/ 24 h 53"/>
                <a:gd name="T18" fmla="*/ 49 w 142"/>
                <a:gd name="T19" fmla="*/ 22 h 53"/>
                <a:gd name="T20" fmla="*/ 51 w 142"/>
                <a:gd name="T21" fmla="*/ 21 h 53"/>
                <a:gd name="T22" fmla="*/ 55 w 142"/>
                <a:gd name="T23" fmla="*/ 18 h 53"/>
                <a:gd name="T24" fmla="*/ 58 w 142"/>
                <a:gd name="T25" fmla="*/ 13 h 53"/>
                <a:gd name="T26" fmla="*/ 60 w 142"/>
                <a:gd name="T27" fmla="*/ 10 h 53"/>
                <a:gd name="T28" fmla="*/ 61 w 142"/>
                <a:gd name="T29" fmla="*/ 4 h 53"/>
                <a:gd name="T30" fmla="*/ 10 w 142"/>
                <a:gd name="T31" fmla="*/ 25 h 53"/>
                <a:gd name="T32" fmla="*/ 9 w 142"/>
                <a:gd name="T33" fmla="*/ 23 h 53"/>
                <a:gd name="T34" fmla="*/ 7 w 142"/>
                <a:gd name="T35" fmla="*/ 21 h 53"/>
                <a:gd name="T36" fmla="*/ 4 w 142"/>
                <a:gd name="T37" fmla="*/ 18 h 53"/>
                <a:gd name="T38" fmla="*/ 3 w 142"/>
                <a:gd name="T39" fmla="*/ 15 h 53"/>
                <a:gd name="T40" fmla="*/ 2 w 142"/>
                <a:gd name="T41" fmla="*/ 12 h 53"/>
                <a:gd name="T42" fmla="*/ 2 w 142"/>
                <a:gd name="T43" fmla="*/ 8 h 53"/>
                <a:gd name="T44" fmla="*/ 1 w 142"/>
                <a:gd name="T45" fmla="*/ 3 h 53"/>
                <a:gd name="T46" fmla="*/ 0 w 142"/>
                <a:gd name="T47" fmla="*/ 0 h 53"/>
                <a:gd name="T48" fmla="*/ 11 w 142"/>
                <a:gd name="T49" fmla="*/ 0 h 53"/>
                <a:gd name="T50" fmla="*/ 12 w 142"/>
                <a:gd name="T51" fmla="*/ 3 h 53"/>
                <a:gd name="T52" fmla="*/ 12 w 142"/>
                <a:gd name="T53" fmla="*/ 5 h 53"/>
                <a:gd name="T54" fmla="*/ 13 w 142"/>
                <a:gd name="T55" fmla="*/ 8 h 53"/>
                <a:gd name="T56" fmla="*/ 13 w 142"/>
                <a:gd name="T57" fmla="*/ 10 h 53"/>
                <a:gd name="T58" fmla="*/ 15 w 142"/>
                <a:gd name="T59" fmla="*/ 13 h 53"/>
                <a:gd name="T60" fmla="*/ 16 w 142"/>
                <a:gd name="T61" fmla="*/ 17 h 53"/>
                <a:gd name="T62" fmla="*/ 19 w 142"/>
                <a:gd name="T63" fmla="*/ 21 h 53"/>
                <a:gd name="T64" fmla="*/ 21 w 142"/>
                <a:gd name="T65" fmla="*/ 22 h 53"/>
                <a:gd name="T66" fmla="*/ 25 w 142"/>
                <a:gd name="T67" fmla="*/ 23 h 53"/>
                <a:gd name="T68" fmla="*/ 29 w 142"/>
                <a:gd name="T69" fmla="*/ 24 h 53"/>
                <a:gd name="T70" fmla="*/ 33 w 142"/>
                <a:gd name="T71" fmla="*/ 25 h 53"/>
                <a:gd name="T72" fmla="*/ 36 w 142"/>
                <a:gd name="T73" fmla="*/ 25 h 53"/>
                <a:gd name="T74" fmla="*/ 10 w 142"/>
                <a:gd name="T75" fmla="*/ 25 h 53"/>
                <a:gd name="T76" fmla="*/ 36 w 142"/>
                <a:gd name="T77" fmla="*/ 26 h 53"/>
                <a:gd name="T78" fmla="*/ 36 w 142"/>
                <a:gd name="T79" fmla="*/ 26 h 53"/>
                <a:gd name="T80" fmla="*/ 36 w 142"/>
                <a:gd name="T81" fmla="*/ 25 h 53"/>
                <a:gd name="T82" fmla="*/ 36 w 142"/>
                <a:gd name="T83" fmla="*/ 25 h 53"/>
                <a:gd name="T84" fmla="*/ 36 w 142"/>
                <a:gd name="T85" fmla="*/ 25 h 53"/>
                <a:gd name="T86" fmla="*/ 36 w 142"/>
                <a:gd name="T87" fmla="*/ 25 h 53"/>
                <a:gd name="T88" fmla="*/ 37 w 142"/>
                <a:gd name="T89" fmla="*/ 25 h 53"/>
                <a:gd name="T90" fmla="*/ 36 w 142"/>
                <a:gd name="T91" fmla="*/ 26 h 5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42" h="53">
                  <a:moveTo>
                    <a:pt x="122" y="9"/>
                  </a:moveTo>
                  <a:lnTo>
                    <a:pt x="142" y="16"/>
                  </a:lnTo>
                  <a:lnTo>
                    <a:pt x="140" y="25"/>
                  </a:lnTo>
                  <a:lnTo>
                    <a:pt x="137" y="35"/>
                  </a:lnTo>
                  <a:lnTo>
                    <a:pt x="132" y="44"/>
                  </a:lnTo>
                  <a:lnTo>
                    <a:pt x="125" y="51"/>
                  </a:lnTo>
                  <a:lnTo>
                    <a:pt x="74" y="51"/>
                  </a:lnTo>
                  <a:lnTo>
                    <a:pt x="84" y="51"/>
                  </a:lnTo>
                  <a:lnTo>
                    <a:pt x="90" y="49"/>
                  </a:lnTo>
                  <a:lnTo>
                    <a:pt x="97" y="45"/>
                  </a:lnTo>
                  <a:lnTo>
                    <a:pt x="102" y="42"/>
                  </a:lnTo>
                  <a:lnTo>
                    <a:pt x="109" y="36"/>
                  </a:lnTo>
                  <a:lnTo>
                    <a:pt x="115" y="27"/>
                  </a:lnTo>
                  <a:lnTo>
                    <a:pt x="119" y="20"/>
                  </a:lnTo>
                  <a:lnTo>
                    <a:pt x="122" y="9"/>
                  </a:lnTo>
                  <a:close/>
                  <a:moveTo>
                    <a:pt x="20" y="51"/>
                  </a:moveTo>
                  <a:lnTo>
                    <a:pt x="17" y="47"/>
                  </a:lnTo>
                  <a:lnTo>
                    <a:pt x="13" y="42"/>
                  </a:lnTo>
                  <a:lnTo>
                    <a:pt x="8" y="36"/>
                  </a:lnTo>
                  <a:lnTo>
                    <a:pt x="5" y="31"/>
                  </a:lnTo>
                  <a:lnTo>
                    <a:pt x="3" y="24"/>
                  </a:lnTo>
                  <a:lnTo>
                    <a:pt x="3" y="16"/>
                  </a:lnTo>
                  <a:lnTo>
                    <a:pt x="2" y="7"/>
                  </a:lnTo>
                  <a:lnTo>
                    <a:pt x="0" y="0"/>
                  </a:lnTo>
                  <a:lnTo>
                    <a:pt x="22" y="0"/>
                  </a:lnTo>
                  <a:lnTo>
                    <a:pt x="24" y="6"/>
                  </a:lnTo>
                  <a:lnTo>
                    <a:pt x="24" y="11"/>
                  </a:lnTo>
                  <a:lnTo>
                    <a:pt x="25" y="16"/>
                  </a:lnTo>
                  <a:lnTo>
                    <a:pt x="25" y="20"/>
                  </a:lnTo>
                  <a:lnTo>
                    <a:pt x="29" y="27"/>
                  </a:lnTo>
                  <a:lnTo>
                    <a:pt x="32" y="35"/>
                  </a:lnTo>
                  <a:lnTo>
                    <a:pt x="37" y="42"/>
                  </a:lnTo>
                  <a:lnTo>
                    <a:pt x="42" y="45"/>
                  </a:lnTo>
                  <a:lnTo>
                    <a:pt x="50" y="47"/>
                  </a:lnTo>
                  <a:lnTo>
                    <a:pt x="57" y="49"/>
                  </a:lnTo>
                  <a:lnTo>
                    <a:pt x="65" y="51"/>
                  </a:lnTo>
                  <a:lnTo>
                    <a:pt x="72" y="51"/>
                  </a:lnTo>
                  <a:lnTo>
                    <a:pt x="20" y="51"/>
                  </a:lnTo>
                  <a:close/>
                  <a:moveTo>
                    <a:pt x="72" y="53"/>
                  </a:moveTo>
                  <a:lnTo>
                    <a:pt x="72" y="53"/>
                  </a:lnTo>
                  <a:lnTo>
                    <a:pt x="72" y="51"/>
                  </a:lnTo>
                  <a:lnTo>
                    <a:pt x="74" y="51"/>
                  </a:lnTo>
                  <a:lnTo>
                    <a:pt x="72" y="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65" name="Freeform 1680"/>
            <p:cNvSpPr>
              <a:spLocks noEditPoints="1"/>
            </p:cNvSpPr>
            <p:nvPr/>
          </p:nvSpPr>
          <p:spPr bwMode="auto">
            <a:xfrm>
              <a:off x="3494" y="3410"/>
              <a:ext cx="72" cy="25"/>
            </a:xfrm>
            <a:custGeom>
              <a:avLst/>
              <a:gdLst>
                <a:gd name="T0" fmla="*/ 62 w 144"/>
                <a:gd name="T1" fmla="*/ 17 h 50"/>
                <a:gd name="T2" fmla="*/ 72 w 144"/>
                <a:gd name="T3" fmla="*/ 21 h 50"/>
                <a:gd name="T4" fmla="*/ 72 w 144"/>
                <a:gd name="T5" fmla="*/ 22 h 50"/>
                <a:gd name="T6" fmla="*/ 72 w 144"/>
                <a:gd name="T7" fmla="*/ 24 h 50"/>
                <a:gd name="T8" fmla="*/ 71 w 144"/>
                <a:gd name="T9" fmla="*/ 25 h 50"/>
                <a:gd name="T10" fmla="*/ 71 w 144"/>
                <a:gd name="T11" fmla="*/ 25 h 50"/>
                <a:gd name="T12" fmla="*/ 59 w 144"/>
                <a:gd name="T13" fmla="*/ 25 h 50"/>
                <a:gd name="T14" fmla="*/ 60 w 144"/>
                <a:gd name="T15" fmla="*/ 24 h 50"/>
                <a:gd name="T16" fmla="*/ 61 w 144"/>
                <a:gd name="T17" fmla="*/ 22 h 50"/>
                <a:gd name="T18" fmla="*/ 62 w 144"/>
                <a:gd name="T19" fmla="*/ 19 h 50"/>
                <a:gd name="T20" fmla="*/ 62 w 144"/>
                <a:gd name="T21" fmla="*/ 17 h 50"/>
                <a:gd name="T22" fmla="*/ 4 w 144"/>
                <a:gd name="T23" fmla="*/ 25 h 50"/>
                <a:gd name="T24" fmla="*/ 3 w 144"/>
                <a:gd name="T25" fmla="*/ 20 h 50"/>
                <a:gd name="T26" fmla="*/ 1 w 144"/>
                <a:gd name="T27" fmla="*/ 15 h 50"/>
                <a:gd name="T28" fmla="*/ 0 w 144"/>
                <a:gd name="T29" fmla="*/ 9 h 50"/>
                <a:gd name="T30" fmla="*/ 0 w 144"/>
                <a:gd name="T31" fmla="*/ 3 h 50"/>
                <a:gd name="T32" fmla="*/ 0 w 144"/>
                <a:gd name="T33" fmla="*/ 2 h 50"/>
                <a:gd name="T34" fmla="*/ 1 w 144"/>
                <a:gd name="T35" fmla="*/ 1 h 50"/>
                <a:gd name="T36" fmla="*/ 1 w 144"/>
                <a:gd name="T37" fmla="*/ 1 h 50"/>
                <a:gd name="T38" fmla="*/ 1 w 144"/>
                <a:gd name="T39" fmla="*/ 0 h 50"/>
                <a:gd name="T40" fmla="*/ 11 w 144"/>
                <a:gd name="T41" fmla="*/ 0 h 50"/>
                <a:gd name="T42" fmla="*/ 11 w 144"/>
                <a:gd name="T43" fmla="*/ 1 h 50"/>
                <a:gd name="T44" fmla="*/ 11 w 144"/>
                <a:gd name="T45" fmla="*/ 1 h 50"/>
                <a:gd name="T46" fmla="*/ 10 w 144"/>
                <a:gd name="T47" fmla="*/ 2 h 50"/>
                <a:gd name="T48" fmla="*/ 10 w 144"/>
                <a:gd name="T49" fmla="*/ 3 h 50"/>
                <a:gd name="T50" fmla="*/ 10 w 144"/>
                <a:gd name="T51" fmla="*/ 8 h 50"/>
                <a:gd name="T52" fmla="*/ 11 w 144"/>
                <a:gd name="T53" fmla="*/ 14 h 50"/>
                <a:gd name="T54" fmla="*/ 13 w 144"/>
                <a:gd name="T55" fmla="*/ 18 h 50"/>
                <a:gd name="T56" fmla="*/ 14 w 144"/>
                <a:gd name="T57" fmla="*/ 23 h 50"/>
                <a:gd name="T58" fmla="*/ 15 w 144"/>
                <a:gd name="T59" fmla="*/ 24 h 50"/>
                <a:gd name="T60" fmla="*/ 15 w 144"/>
                <a:gd name="T61" fmla="*/ 24 h 50"/>
                <a:gd name="T62" fmla="*/ 16 w 144"/>
                <a:gd name="T63" fmla="*/ 25 h 50"/>
                <a:gd name="T64" fmla="*/ 16 w 144"/>
                <a:gd name="T65" fmla="*/ 25 h 50"/>
                <a:gd name="T66" fmla="*/ 4 w 144"/>
                <a:gd name="T67" fmla="*/ 25 h 5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4" h="50">
                  <a:moveTo>
                    <a:pt x="124" y="34"/>
                  </a:moveTo>
                  <a:lnTo>
                    <a:pt x="144" y="41"/>
                  </a:lnTo>
                  <a:lnTo>
                    <a:pt x="144" y="43"/>
                  </a:lnTo>
                  <a:lnTo>
                    <a:pt x="144" y="47"/>
                  </a:lnTo>
                  <a:lnTo>
                    <a:pt x="142" y="49"/>
                  </a:lnTo>
                  <a:lnTo>
                    <a:pt x="142" y="50"/>
                  </a:lnTo>
                  <a:lnTo>
                    <a:pt x="117" y="50"/>
                  </a:lnTo>
                  <a:lnTo>
                    <a:pt x="119" y="47"/>
                  </a:lnTo>
                  <a:lnTo>
                    <a:pt x="122" y="43"/>
                  </a:lnTo>
                  <a:lnTo>
                    <a:pt x="124" y="38"/>
                  </a:lnTo>
                  <a:lnTo>
                    <a:pt x="124" y="34"/>
                  </a:lnTo>
                  <a:close/>
                  <a:moveTo>
                    <a:pt x="7" y="50"/>
                  </a:moveTo>
                  <a:lnTo>
                    <a:pt x="5" y="40"/>
                  </a:lnTo>
                  <a:lnTo>
                    <a:pt x="2" y="29"/>
                  </a:lnTo>
                  <a:lnTo>
                    <a:pt x="0" y="18"/>
                  </a:lnTo>
                  <a:lnTo>
                    <a:pt x="0" y="5"/>
                  </a:lnTo>
                  <a:lnTo>
                    <a:pt x="0" y="3"/>
                  </a:lnTo>
                  <a:lnTo>
                    <a:pt x="2" y="2"/>
                  </a:lnTo>
                  <a:lnTo>
                    <a:pt x="2" y="0"/>
                  </a:lnTo>
                  <a:lnTo>
                    <a:pt x="22" y="0"/>
                  </a:lnTo>
                  <a:lnTo>
                    <a:pt x="22" y="2"/>
                  </a:lnTo>
                  <a:lnTo>
                    <a:pt x="20" y="3"/>
                  </a:lnTo>
                  <a:lnTo>
                    <a:pt x="20" y="5"/>
                  </a:lnTo>
                  <a:lnTo>
                    <a:pt x="20" y="16"/>
                  </a:lnTo>
                  <a:lnTo>
                    <a:pt x="22" y="27"/>
                  </a:lnTo>
                  <a:lnTo>
                    <a:pt x="26" y="36"/>
                  </a:lnTo>
                  <a:lnTo>
                    <a:pt x="27" y="45"/>
                  </a:lnTo>
                  <a:lnTo>
                    <a:pt x="29" y="47"/>
                  </a:lnTo>
                  <a:lnTo>
                    <a:pt x="31" y="49"/>
                  </a:lnTo>
                  <a:lnTo>
                    <a:pt x="31" y="50"/>
                  </a:lnTo>
                  <a:lnTo>
                    <a:pt x="7"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66" name="Freeform 1681"/>
            <p:cNvSpPr>
              <a:spLocks/>
            </p:cNvSpPr>
            <p:nvPr/>
          </p:nvSpPr>
          <p:spPr bwMode="auto">
            <a:xfrm>
              <a:off x="3494" y="3397"/>
              <a:ext cx="14" cy="26"/>
            </a:xfrm>
            <a:custGeom>
              <a:avLst/>
              <a:gdLst>
                <a:gd name="T0" fmla="*/ 1 w 27"/>
                <a:gd name="T1" fmla="*/ 26 h 51"/>
                <a:gd name="T2" fmla="*/ 1 w 27"/>
                <a:gd name="T3" fmla="*/ 24 h 51"/>
                <a:gd name="T4" fmla="*/ 1 w 27"/>
                <a:gd name="T5" fmla="*/ 21 h 51"/>
                <a:gd name="T6" fmla="*/ 0 w 27"/>
                <a:gd name="T7" fmla="*/ 19 h 51"/>
                <a:gd name="T8" fmla="*/ 0 w 27"/>
                <a:gd name="T9" fmla="*/ 16 h 51"/>
                <a:gd name="T10" fmla="*/ 0 w 27"/>
                <a:gd name="T11" fmla="*/ 12 h 51"/>
                <a:gd name="T12" fmla="*/ 1 w 27"/>
                <a:gd name="T13" fmla="*/ 8 h 51"/>
                <a:gd name="T14" fmla="*/ 1 w 27"/>
                <a:gd name="T15" fmla="*/ 4 h 51"/>
                <a:gd name="T16" fmla="*/ 2 w 27"/>
                <a:gd name="T17" fmla="*/ 0 h 51"/>
                <a:gd name="T18" fmla="*/ 14 w 27"/>
                <a:gd name="T19" fmla="*/ 0 h 51"/>
                <a:gd name="T20" fmla="*/ 13 w 27"/>
                <a:gd name="T21" fmla="*/ 4 h 51"/>
                <a:gd name="T22" fmla="*/ 11 w 27"/>
                <a:gd name="T23" fmla="*/ 8 h 51"/>
                <a:gd name="T24" fmla="*/ 10 w 27"/>
                <a:gd name="T25" fmla="*/ 12 h 51"/>
                <a:gd name="T26" fmla="*/ 10 w 27"/>
                <a:gd name="T27" fmla="*/ 16 h 51"/>
                <a:gd name="T28" fmla="*/ 10 w 27"/>
                <a:gd name="T29" fmla="*/ 19 h 51"/>
                <a:gd name="T30" fmla="*/ 11 w 27"/>
                <a:gd name="T31" fmla="*/ 21 h 51"/>
                <a:gd name="T32" fmla="*/ 11 w 27"/>
                <a:gd name="T33" fmla="*/ 24 h 51"/>
                <a:gd name="T34" fmla="*/ 12 w 27"/>
                <a:gd name="T35" fmla="*/ 26 h 51"/>
                <a:gd name="T36" fmla="*/ 1 w 27"/>
                <a:gd name="T37" fmla="*/ 26 h 5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7" h="51">
                  <a:moveTo>
                    <a:pt x="2" y="51"/>
                  </a:moveTo>
                  <a:lnTo>
                    <a:pt x="2" y="48"/>
                  </a:lnTo>
                  <a:lnTo>
                    <a:pt x="2" y="42"/>
                  </a:lnTo>
                  <a:lnTo>
                    <a:pt x="0" y="37"/>
                  </a:lnTo>
                  <a:lnTo>
                    <a:pt x="0" y="31"/>
                  </a:lnTo>
                  <a:lnTo>
                    <a:pt x="0" y="24"/>
                  </a:lnTo>
                  <a:lnTo>
                    <a:pt x="2" y="15"/>
                  </a:lnTo>
                  <a:lnTo>
                    <a:pt x="2" y="8"/>
                  </a:lnTo>
                  <a:lnTo>
                    <a:pt x="4" y="0"/>
                  </a:lnTo>
                  <a:lnTo>
                    <a:pt x="27" y="0"/>
                  </a:lnTo>
                  <a:lnTo>
                    <a:pt x="26" y="8"/>
                  </a:lnTo>
                  <a:lnTo>
                    <a:pt x="22" y="15"/>
                  </a:lnTo>
                  <a:lnTo>
                    <a:pt x="20" y="24"/>
                  </a:lnTo>
                  <a:lnTo>
                    <a:pt x="20" y="31"/>
                  </a:lnTo>
                  <a:lnTo>
                    <a:pt x="20" y="37"/>
                  </a:lnTo>
                  <a:lnTo>
                    <a:pt x="22" y="42"/>
                  </a:lnTo>
                  <a:lnTo>
                    <a:pt x="22" y="48"/>
                  </a:lnTo>
                  <a:lnTo>
                    <a:pt x="24" y="51"/>
                  </a:lnTo>
                  <a:lnTo>
                    <a:pt x="2"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67" name="Freeform 1682"/>
            <p:cNvSpPr>
              <a:spLocks noEditPoints="1"/>
            </p:cNvSpPr>
            <p:nvPr/>
          </p:nvSpPr>
          <p:spPr bwMode="auto">
            <a:xfrm>
              <a:off x="3495" y="3385"/>
              <a:ext cx="69" cy="25"/>
            </a:xfrm>
            <a:custGeom>
              <a:avLst/>
              <a:gdLst>
                <a:gd name="T0" fmla="*/ 0 w 139"/>
                <a:gd name="T1" fmla="*/ 25 h 51"/>
                <a:gd name="T2" fmla="*/ 0 w 139"/>
                <a:gd name="T3" fmla="*/ 20 h 51"/>
                <a:gd name="T4" fmla="*/ 1 w 139"/>
                <a:gd name="T5" fmla="*/ 14 h 51"/>
                <a:gd name="T6" fmla="*/ 1 w 139"/>
                <a:gd name="T7" fmla="*/ 9 h 51"/>
                <a:gd name="T8" fmla="*/ 2 w 139"/>
                <a:gd name="T9" fmla="*/ 4 h 51"/>
                <a:gd name="T10" fmla="*/ 3 w 139"/>
                <a:gd name="T11" fmla="*/ 3 h 51"/>
                <a:gd name="T12" fmla="*/ 4 w 139"/>
                <a:gd name="T13" fmla="*/ 2 h 51"/>
                <a:gd name="T14" fmla="*/ 4 w 139"/>
                <a:gd name="T15" fmla="*/ 1 h 51"/>
                <a:gd name="T16" fmla="*/ 5 w 139"/>
                <a:gd name="T17" fmla="*/ 0 h 51"/>
                <a:gd name="T18" fmla="*/ 18 w 139"/>
                <a:gd name="T19" fmla="*/ 0 h 51"/>
                <a:gd name="T20" fmla="*/ 17 w 139"/>
                <a:gd name="T21" fmla="*/ 3 h 51"/>
                <a:gd name="T22" fmla="*/ 15 w 139"/>
                <a:gd name="T23" fmla="*/ 5 h 51"/>
                <a:gd name="T24" fmla="*/ 14 w 139"/>
                <a:gd name="T25" fmla="*/ 8 h 51"/>
                <a:gd name="T26" fmla="*/ 12 w 139"/>
                <a:gd name="T27" fmla="*/ 12 h 51"/>
                <a:gd name="T28" fmla="*/ 12 w 139"/>
                <a:gd name="T29" fmla="*/ 15 h 51"/>
                <a:gd name="T30" fmla="*/ 11 w 139"/>
                <a:gd name="T31" fmla="*/ 18 h 51"/>
                <a:gd name="T32" fmla="*/ 10 w 139"/>
                <a:gd name="T33" fmla="*/ 22 h 51"/>
                <a:gd name="T34" fmla="*/ 10 w 139"/>
                <a:gd name="T35" fmla="*/ 25 h 51"/>
                <a:gd name="T36" fmla="*/ 0 w 139"/>
                <a:gd name="T37" fmla="*/ 25 h 51"/>
                <a:gd name="T38" fmla="*/ 67 w 139"/>
                <a:gd name="T39" fmla="*/ 0 h 51"/>
                <a:gd name="T40" fmla="*/ 67 w 139"/>
                <a:gd name="T41" fmla="*/ 3 h 51"/>
                <a:gd name="T42" fmla="*/ 68 w 139"/>
                <a:gd name="T43" fmla="*/ 4 h 51"/>
                <a:gd name="T44" fmla="*/ 69 w 139"/>
                <a:gd name="T45" fmla="*/ 7 h 51"/>
                <a:gd name="T46" fmla="*/ 69 w 139"/>
                <a:gd name="T47" fmla="*/ 10 h 51"/>
                <a:gd name="T48" fmla="*/ 59 w 139"/>
                <a:gd name="T49" fmla="*/ 12 h 51"/>
                <a:gd name="T50" fmla="*/ 58 w 139"/>
                <a:gd name="T51" fmla="*/ 8 h 51"/>
                <a:gd name="T52" fmla="*/ 57 w 139"/>
                <a:gd name="T53" fmla="*/ 5 h 51"/>
                <a:gd name="T54" fmla="*/ 56 w 139"/>
                <a:gd name="T55" fmla="*/ 3 h 51"/>
                <a:gd name="T56" fmla="*/ 54 w 139"/>
                <a:gd name="T57" fmla="*/ 0 h 51"/>
                <a:gd name="T58" fmla="*/ 67 w 13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39" h="51">
                  <a:moveTo>
                    <a:pt x="0" y="51"/>
                  </a:moveTo>
                  <a:lnTo>
                    <a:pt x="0" y="40"/>
                  </a:lnTo>
                  <a:lnTo>
                    <a:pt x="2" y="29"/>
                  </a:lnTo>
                  <a:lnTo>
                    <a:pt x="3" y="18"/>
                  </a:lnTo>
                  <a:lnTo>
                    <a:pt x="5" y="9"/>
                  </a:lnTo>
                  <a:lnTo>
                    <a:pt x="7" y="7"/>
                  </a:lnTo>
                  <a:lnTo>
                    <a:pt x="8" y="4"/>
                  </a:lnTo>
                  <a:lnTo>
                    <a:pt x="8" y="2"/>
                  </a:lnTo>
                  <a:lnTo>
                    <a:pt x="10" y="0"/>
                  </a:lnTo>
                  <a:lnTo>
                    <a:pt x="37" y="0"/>
                  </a:lnTo>
                  <a:lnTo>
                    <a:pt x="34" y="6"/>
                  </a:lnTo>
                  <a:lnTo>
                    <a:pt x="30" y="11"/>
                  </a:lnTo>
                  <a:lnTo>
                    <a:pt x="29" y="16"/>
                  </a:lnTo>
                  <a:lnTo>
                    <a:pt x="25" y="24"/>
                  </a:lnTo>
                  <a:lnTo>
                    <a:pt x="24" y="31"/>
                  </a:lnTo>
                  <a:lnTo>
                    <a:pt x="22" y="36"/>
                  </a:lnTo>
                  <a:lnTo>
                    <a:pt x="20" y="44"/>
                  </a:lnTo>
                  <a:lnTo>
                    <a:pt x="20" y="51"/>
                  </a:lnTo>
                  <a:lnTo>
                    <a:pt x="0" y="51"/>
                  </a:lnTo>
                  <a:close/>
                  <a:moveTo>
                    <a:pt x="134" y="0"/>
                  </a:moveTo>
                  <a:lnTo>
                    <a:pt x="135" y="6"/>
                  </a:lnTo>
                  <a:lnTo>
                    <a:pt x="137" y="9"/>
                  </a:lnTo>
                  <a:lnTo>
                    <a:pt x="139" y="15"/>
                  </a:lnTo>
                  <a:lnTo>
                    <a:pt x="139" y="20"/>
                  </a:lnTo>
                  <a:lnTo>
                    <a:pt x="119" y="24"/>
                  </a:lnTo>
                  <a:lnTo>
                    <a:pt x="117" y="16"/>
                  </a:lnTo>
                  <a:lnTo>
                    <a:pt x="115" y="11"/>
                  </a:lnTo>
                  <a:lnTo>
                    <a:pt x="112" y="6"/>
                  </a:lnTo>
                  <a:lnTo>
                    <a:pt x="109" y="0"/>
                  </a:lnTo>
                  <a:lnTo>
                    <a:pt x="13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68" name="Freeform 1683"/>
            <p:cNvSpPr>
              <a:spLocks/>
            </p:cNvSpPr>
            <p:nvPr/>
          </p:nvSpPr>
          <p:spPr bwMode="auto">
            <a:xfrm>
              <a:off x="3496" y="3372"/>
              <a:ext cx="68" cy="25"/>
            </a:xfrm>
            <a:custGeom>
              <a:avLst/>
              <a:gdLst>
                <a:gd name="T0" fmla="*/ 0 w 137"/>
                <a:gd name="T1" fmla="*/ 25 h 50"/>
                <a:gd name="T2" fmla="*/ 0 w 137"/>
                <a:gd name="T3" fmla="*/ 24 h 50"/>
                <a:gd name="T4" fmla="*/ 0 w 137"/>
                <a:gd name="T5" fmla="*/ 21 h 50"/>
                <a:gd name="T6" fmla="*/ 1 w 137"/>
                <a:gd name="T7" fmla="*/ 19 h 50"/>
                <a:gd name="T8" fmla="*/ 1 w 137"/>
                <a:gd name="T9" fmla="*/ 17 h 50"/>
                <a:gd name="T10" fmla="*/ 4 w 137"/>
                <a:gd name="T11" fmla="*/ 12 h 50"/>
                <a:gd name="T12" fmla="*/ 8 w 137"/>
                <a:gd name="T13" fmla="*/ 7 h 50"/>
                <a:gd name="T14" fmla="*/ 12 w 137"/>
                <a:gd name="T15" fmla="*/ 4 h 50"/>
                <a:gd name="T16" fmla="*/ 17 w 137"/>
                <a:gd name="T17" fmla="*/ 0 h 50"/>
                <a:gd name="T18" fmla="*/ 55 w 137"/>
                <a:gd name="T19" fmla="*/ 0 h 50"/>
                <a:gd name="T20" fmla="*/ 56 w 137"/>
                <a:gd name="T21" fmla="*/ 1 h 50"/>
                <a:gd name="T22" fmla="*/ 56 w 137"/>
                <a:gd name="T23" fmla="*/ 1 h 50"/>
                <a:gd name="T24" fmla="*/ 56 w 137"/>
                <a:gd name="T25" fmla="*/ 2 h 50"/>
                <a:gd name="T26" fmla="*/ 56 w 137"/>
                <a:gd name="T27" fmla="*/ 3 h 50"/>
                <a:gd name="T28" fmla="*/ 60 w 137"/>
                <a:gd name="T29" fmla="*/ 7 h 50"/>
                <a:gd name="T30" fmla="*/ 64 w 137"/>
                <a:gd name="T31" fmla="*/ 11 h 50"/>
                <a:gd name="T32" fmla="*/ 66 w 137"/>
                <a:gd name="T33" fmla="*/ 16 h 50"/>
                <a:gd name="T34" fmla="*/ 68 w 137"/>
                <a:gd name="T35" fmla="*/ 23 h 50"/>
                <a:gd name="T36" fmla="*/ 58 w 137"/>
                <a:gd name="T37" fmla="*/ 25 h 50"/>
                <a:gd name="T38" fmla="*/ 56 w 137"/>
                <a:gd name="T39" fmla="*/ 21 h 50"/>
                <a:gd name="T40" fmla="*/ 55 w 137"/>
                <a:gd name="T41" fmla="*/ 16 h 50"/>
                <a:gd name="T42" fmla="*/ 52 w 137"/>
                <a:gd name="T43" fmla="*/ 13 h 50"/>
                <a:gd name="T44" fmla="*/ 50 w 137"/>
                <a:gd name="T45" fmla="*/ 10 h 50"/>
                <a:gd name="T46" fmla="*/ 46 w 137"/>
                <a:gd name="T47" fmla="*/ 9 h 50"/>
                <a:gd name="T48" fmla="*/ 43 w 137"/>
                <a:gd name="T49" fmla="*/ 7 h 50"/>
                <a:gd name="T50" fmla="*/ 39 w 137"/>
                <a:gd name="T51" fmla="*/ 7 h 50"/>
                <a:gd name="T52" fmla="*/ 35 w 137"/>
                <a:gd name="T53" fmla="*/ 7 h 50"/>
                <a:gd name="T54" fmla="*/ 31 w 137"/>
                <a:gd name="T55" fmla="*/ 7 h 50"/>
                <a:gd name="T56" fmla="*/ 26 w 137"/>
                <a:gd name="T57" fmla="*/ 7 h 50"/>
                <a:gd name="T58" fmla="*/ 23 w 137"/>
                <a:gd name="T59" fmla="*/ 9 h 50"/>
                <a:gd name="T60" fmla="*/ 20 w 137"/>
                <a:gd name="T61" fmla="*/ 10 h 50"/>
                <a:gd name="T62" fmla="*/ 17 w 137"/>
                <a:gd name="T63" fmla="*/ 13 h 50"/>
                <a:gd name="T64" fmla="*/ 15 w 137"/>
                <a:gd name="T65" fmla="*/ 16 h 50"/>
                <a:gd name="T66" fmla="*/ 13 w 137"/>
                <a:gd name="T67" fmla="*/ 21 h 50"/>
                <a:gd name="T68" fmla="*/ 11 w 137"/>
                <a:gd name="T69" fmla="*/ 25 h 50"/>
                <a:gd name="T70" fmla="*/ 11 w 137"/>
                <a:gd name="T71" fmla="*/ 25 h 50"/>
                <a:gd name="T72" fmla="*/ 11 w 137"/>
                <a:gd name="T73" fmla="*/ 25 h 50"/>
                <a:gd name="T74" fmla="*/ 11 w 137"/>
                <a:gd name="T75" fmla="*/ 25 h 50"/>
                <a:gd name="T76" fmla="*/ 11 w 137"/>
                <a:gd name="T77" fmla="*/ 25 h 50"/>
                <a:gd name="T78" fmla="*/ 0 w 137"/>
                <a:gd name="T79" fmla="*/ 25 h 5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37" h="50">
                  <a:moveTo>
                    <a:pt x="0" y="50"/>
                  </a:moveTo>
                  <a:lnTo>
                    <a:pt x="1" y="47"/>
                  </a:lnTo>
                  <a:lnTo>
                    <a:pt x="1" y="41"/>
                  </a:lnTo>
                  <a:lnTo>
                    <a:pt x="3" y="38"/>
                  </a:lnTo>
                  <a:lnTo>
                    <a:pt x="3" y="34"/>
                  </a:lnTo>
                  <a:lnTo>
                    <a:pt x="8" y="23"/>
                  </a:lnTo>
                  <a:lnTo>
                    <a:pt x="16" y="14"/>
                  </a:lnTo>
                  <a:lnTo>
                    <a:pt x="25" y="7"/>
                  </a:lnTo>
                  <a:lnTo>
                    <a:pt x="35" y="0"/>
                  </a:lnTo>
                  <a:lnTo>
                    <a:pt x="110" y="0"/>
                  </a:lnTo>
                  <a:lnTo>
                    <a:pt x="112" y="2"/>
                  </a:lnTo>
                  <a:lnTo>
                    <a:pt x="113" y="3"/>
                  </a:lnTo>
                  <a:lnTo>
                    <a:pt x="113" y="5"/>
                  </a:lnTo>
                  <a:lnTo>
                    <a:pt x="120" y="13"/>
                  </a:lnTo>
                  <a:lnTo>
                    <a:pt x="128" y="22"/>
                  </a:lnTo>
                  <a:lnTo>
                    <a:pt x="133" y="32"/>
                  </a:lnTo>
                  <a:lnTo>
                    <a:pt x="137" y="45"/>
                  </a:lnTo>
                  <a:lnTo>
                    <a:pt x="117" y="49"/>
                  </a:lnTo>
                  <a:lnTo>
                    <a:pt x="113" y="41"/>
                  </a:lnTo>
                  <a:lnTo>
                    <a:pt x="110" y="32"/>
                  </a:lnTo>
                  <a:lnTo>
                    <a:pt x="105" y="25"/>
                  </a:lnTo>
                  <a:lnTo>
                    <a:pt x="100" y="20"/>
                  </a:lnTo>
                  <a:lnTo>
                    <a:pt x="93" y="18"/>
                  </a:lnTo>
                  <a:lnTo>
                    <a:pt x="87" y="14"/>
                  </a:lnTo>
                  <a:lnTo>
                    <a:pt x="78" y="13"/>
                  </a:lnTo>
                  <a:lnTo>
                    <a:pt x="70" y="13"/>
                  </a:lnTo>
                  <a:lnTo>
                    <a:pt x="62" y="13"/>
                  </a:lnTo>
                  <a:lnTo>
                    <a:pt x="53" y="14"/>
                  </a:lnTo>
                  <a:lnTo>
                    <a:pt x="47" y="18"/>
                  </a:lnTo>
                  <a:lnTo>
                    <a:pt x="40" y="20"/>
                  </a:lnTo>
                  <a:lnTo>
                    <a:pt x="35" y="25"/>
                  </a:lnTo>
                  <a:lnTo>
                    <a:pt x="30" y="32"/>
                  </a:lnTo>
                  <a:lnTo>
                    <a:pt x="27" y="41"/>
                  </a:lnTo>
                  <a:lnTo>
                    <a:pt x="23" y="49"/>
                  </a:lnTo>
                  <a:lnTo>
                    <a:pt x="23" y="50"/>
                  </a:lnTo>
                  <a:lnTo>
                    <a:pt x="0"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69" name="Freeform 1684"/>
            <p:cNvSpPr>
              <a:spLocks/>
            </p:cNvSpPr>
            <p:nvPr/>
          </p:nvSpPr>
          <p:spPr bwMode="auto">
            <a:xfrm>
              <a:off x="3500" y="3367"/>
              <a:ext cx="62" cy="18"/>
            </a:xfrm>
            <a:custGeom>
              <a:avLst/>
              <a:gdLst>
                <a:gd name="T0" fmla="*/ 0 w 124"/>
                <a:gd name="T1" fmla="*/ 18 h 34"/>
                <a:gd name="T2" fmla="*/ 3 w 124"/>
                <a:gd name="T3" fmla="*/ 14 h 34"/>
                <a:gd name="T4" fmla="*/ 6 w 124"/>
                <a:gd name="T5" fmla="*/ 11 h 34"/>
                <a:gd name="T6" fmla="*/ 10 w 124"/>
                <a:gd name="T7" fmla="*/ 7 h 34"/>
                <a:gd name="T8" fmla="*/ 13 w 124"/>
                <a:gd name="T9" fmla="*/ 6 h 34"/>
                <a:gd name="T10" fmla="*/ 17 w 124"/>
                <a:gd name="T11" fmla="*/ 3 h 34"/>
                <a:gd name="T12" fmla="*/ 22 w 124"/>
                <a:gd name="T13" fmla="*/ 1 h 34"/>
                <a:gd name="T14" fmla="*/ 28 w 124"/>
                <a:gd name="T15" fmla="*/ 0 h 34"/>
                <a:gd name="T16" fmla="*/ 33 w 124"/>
                <a:gd name="T17" fmla="*/ 0 h 34"/>
                <a:gd name="T18" fmla="*/ 38 w 124"/>
                <a:gd name="T19" fmla="*/ 0 h 34"/>
                <a:gd name="T20" fmla="*/ 44 w 124"/>
                <a:gd name="T21" fmla="*/ 2 h 34"/>
                <a:gd name="T22" fmla="*/ 49 w 124"/>
                <a:gd name="T23" fmla="*/ 4 h 34"/>
                <a:gd name="T24" fmla="*/ 53 w 124"/>
                <a:gd name="T25" fmla="*/ 7 h 34"/>
                <a:gd name="T26" fmla="*/ 55 w 124"/>
                <a:gd name="T27" fmla="*/ 10 h 34"/>
                <a:gd name="T28" fmla="*/ 58 w 124"/>
                <a:gd name="T29" fmla="*/ 12 h 34"/>
                <a:gd name="T30" fmla="*/ 60 w 124"/>
                <a:gd name="T31" fmla="*/ 14 h 34"/>
                <a:gd name="T32" fmla="*/ 62 w 124"/>
                <a:gd name="T33" fmla="*/ 18 h 34"/>
                <a:gd name="T34" fmla="*/ 50 w 124"/>
                <a:gd name="T35" fmla="*/ 18 h 34"/>
                <a:gd name="T36" fmla="*/ 49 w 124"/>
                <a:gd name="T37" fmla="*/ 17 h 34"/>
                <a:gd name="T38" fmla="*/ 48 w 124"/>
                <a:gd name="T39" fmla="*/ 16 h 34"/>
                <a:gd name="T40" fmla="*/ 47 w 124"/>
                <a:gd name="T41" fmla="*/ 16 h 34"/>
                <a:gd name="T42" fmla="*/ 46 w 124"/>
                <a:gd name="T43" fmla="*/ 15 h 34"/>
                <a:gd name="T44" fmla="*/ 43 w 124"/>
                <a:gd name="T45" fmla="*/ 14 h 34"/>
                <a:gd name="T46" fmla="*/ 40 w 124"/>
                <a:gd name="T47" fmla="*/ 12 h 34"/>
                <a:gd name="T48" fmla="*/ 35 w 124"/>
                <a:gd name="T49" fmla="*/ 12 h 34"/>
                <a:gd name="T50" fmla="*/ 31 w 124"/>
                <a:gd name="T51" fmla="*/ 12 h 34"/>
                <a:gd name="T52" fmla="*/ 27 w 124"/>
                <a:gd name="T53" fmla="*/ 12 h 34"/>
                <a:gd name="T54" fmla="*/ 23 w 124"/>
                <a:gd name="T55" fmla="*/ 12 h 34"/>
                <a:gd name="T56" fmla="*/ 20 w 124"/>
                <a:gd name="T57" fmla="*/ 14 h 34"/>
                <a:gd name="T58" fmla="*/ 16 w 124"/>
                <a:gd name="T59" fmla="*/ 15 h 34"/>
                <a:gd name="T60" fmla="*/ 15 w 124"/>
                <a:gd name="T61" fmla="*/ 16 h 34"/>
                <a:gd name="T62" fmla="*/ 15 w 124"/>
                <a:gd name="T63" fmla="*/ 16 h 34"/>
                <a:gd name="T64" fmla="*/ 15 w 124"/>
                <a:gd name="T65" fmla="*/ 17 h 34"/>
                <a:gd name="T66" fmla="*/ 14 w 124"/>
                <a:gd name="T67" fmla="*/ 18 h 34"/>
                <a:gd name="T68" fmla="*/ 0 w 124"/>
                <a:gd name="T69" fmla="*/ 18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24" h="34">
                  <a:moveTo>
                    <a:pt x="0" y="34"/>
                  </a:moveTo>
                  <a:lnTo>
                    <a:pt x="5" y="27"/>
                  </a:lnTo>
                  <a:lnTo>
                    <a:pt x="12" y="20"/>
                  </a:lnTo>
                  <a:lnTo>
                    <a:pt x="19" y="14"/>
                  </a:lnTo>
                  <a:lnTo>
                    <a:pt x="25" y="11"/>
                  </a:lnTo>
                  <a:lnTo>
                    <a:pt x="34" y="5"/>
                  </a:lnTo>
                  <a:lnTo>
                    <a:pt x="44" y="2"/>
                  </a:lnTo>
                  <a:lnTo>
                    <a:pt x="55" y="0"/>
                  </a:lnTo>
                  <a:lnTo>
                    <a:pt x="65" y="0"/>
                  </a:lnTo>
                  <a:lnTo>
                    <a:pt x="75" y="0"/>
                  </a:lnTo>
                  <a:lnTo>
                    <a:pt x="87" y="3"/>
                  </a:lnTo>
                  <a:lnTo>
                    <a:pt x="97" y="7"/>
                  </a:lnTo>
                  <a:lnTo>
                    <a:pt x="105" y="14"/>
                  </a:lnTo>
                  <a:lnTo>
                    <a:pt x="110" y="18"/>
                  </a:lnTo>
                  <a:lnTo>
                    <a:pt x="115" y="22"/>
                  </a:lnTo>
                  <a:lnTo>
                    <a:pt x="120" y="27"/>
                  </a:lnTo>
                  <a:lnTo>
                    <a:pt x="124" y="34"/>
                  </a:lnTo>
                  <a:lnTo>
                    <a:pt x="99" y="34"/>
                  </a:lnTo>
                  <a:lnTo>
                    <a:pt x="97" y="32"/>
                  </a:lnTo>
                  <a:lnTo>
                    <a:pt x="95" y="31"/>
                  </a:lnTo>
                  <a:lnTo>
                    <a:pt x="94" y="31"/>
                  </a:lnTo>
                  <a:lnTo>
                    <a:pt x="92" y="29"/>
                  </a:lnTo>
                  <a:lnTo>
                    <a:pt x="85" y="27"/>
                  </a:lnTo>
                  <a:lnTo>
                    <a:pt x="79" y="23"/>
                  </a:lnTo>
                  <a:lnTo>
                    <a:pt x="70" y="22"/>
                  </a:lnTo>
                  <a:lnTo>
                    <a:pt x="62" y="22"/>
                  </a:lnTo>
                  <a:lnTo>
                    <a:pt x="54" y="22"/>
                  </a:lnTo>
                  <a:lnTo>
                    <a:pt x="45" y="23"/>
                  </a:lnTo>
                  <a:lnTo>
                    <a:pt x="39" y="27"/>
                  </a:lnTo>
                  <a:lnTo>
                    <a:pt x="32" y="29"/>
                  </a:lnTo>
                  <a:lnTo>
                    <a:pt x="30" y="31"/>
                  </a:lnTo>
                  <a:lnTo>
                    <a:pt x="29" y="32"/>
                  </a:lnTo>
                  <a:lnTo>
                    <a:pt x="27" y="34"/>
                  </a:lnTo>
                  <a:lnTo>
                    <a:pt x="0" y="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70" name="Freeform 1685"/>
            <p:cNvSpPr>
              <a:spLocks/>
            </p:cNvSpPr>
            <p:nvPr/>
          </p:nvSpPr>
          <p:spPr bwMode="auto">
            <a:xfrm>
              <a:off x="3513" y="3367"/>
              <a:ext cx="38" cy="6"/>
            </a:xfrm>
            <a:custGeom>
              <a:avLst/>
              <a:gdLst>
                <a:gd name="T0" fmla="*/ 0 w 77"/>
                <a:gd name="T1" fmla="*/ 6 h 11"/>
                <a:gd name="T2" fmla="*/ 4 w 77"/>
                <a:gd name="T3" fmla="*/ 3 h 11"/>
                <a:gd name="T4" fmla="*/ 9 w 77"/>
                <a:gd name="T5" fmla="*/ 1 h 11"/>
                <a:gd name="T6" fmla="*/ 15 w 77"/>
                <a:gd name="T7" fmla="*/ 0 h 11"/>
                <a:gd name="T8" fmla="*/ 20 w 77"/>
                <a:gd name="T9" fmla="*/ 0 h 11"/>
                <a:gd name="T10" fmla="*/ 25 w 77"/>
                <a:gd name="T11" fmla="*/ 0 h 11"/>
                <a:gd name="T12" fmla="*/ 30 w 77"/>
                <a:gd name="T13" fmla="*/ 1 h 11"/>
                <a:gd name="T14" fmla="*/ 34 w 77"/>
                <a:gd name="T15" fmla="*/ 3 h 11"/>
                <a:gd name="T16" fmla="*/ 38 w 77"/>
                <a:gd name="T17" fmla="*/ 5 h 11"/>
                <a:gd name="T18" fmla="*/ 1 w 77"/>
                <a:gd name="T19" fmla="*/ 5 h 11"/>
                <a:gd name="T20" fmla="*/ 0 w 77"/>
                <a:gd name="T21" fmla="*/ 6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7" h="11">
                  <a:moveTo>
                    <a:pt x="0" y="11"/>
                  </a:moveTo>
                  <a:lnTo>
                    <a:pt x="9" y="5"/>
                  </a:lnTo>
                  <a:lnTo>
                    <a:pt x="19" y="2"/>
                  </a:lnTo>
                  <a:lnTo>
                    <a:pt x="30" y="0"/>
                  </a:lnTo>
                  <a:lnTo>
                    <a:pt x="40" y="0"/>
                  </a:lnTo>
                  <a:lnTo>
                    <a:pt x="50" y="0"/>
                  </a:lnTo>
                  <a:lnTo>
                    <a:pt x="60" y="2"/>
                  </a:lnTo>
                  <a:lnTo>
                    <a:pt x="69" y="5"/>
                  </a:lnTo>
                  <a:lnTo>
                    <a:pt x="77" y="9"/>
                  </a:lnTo>
                  <a:lnTo>
                    <a:pt x="2" y="9"/>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71" name="Freeform 1686"/>
            <p:cNvSpPr>
              <a:spLocks/>
            </p:cNvSpPr>
            <p:nvPr/>
          </p:nvSpPr>
          <p:spPr bwMode="auto">
            <a:xfrm>
              <a:off x="3582" y="3448"/>
              <a:ext cx="44" cy="12"/>
            </a:xfrm>
            <a:custGeom>
              <a:avLst/>
              <a:gdLst>
                <a:gd name="T0" fmla="*/ 44 w 88"/>
                <a:gd name="T1" fmla="*/ 0 h 23"/>
                <a:gd name="T2" fmla="*/ 43 w 88"/>
                <a:gd name="T3" fmla="*/ 3 h 23"/>
                <a:gd name="T4" fmla="*/ 41 w 88"/>
                <a:gd name="T5" fmla="*/ 5 h 23"/>
                <a:gd name="T6" fmla="*/ 39 w 88"/>
                <a:gd name="T7" fmla="*/ 6 h 23"/>
                <a:gd name="T8" fmla="*/ 36 w 88"/>
                <a:gd name="T9" fmla="*/ 8 h 23"/>
                <a:gd name="T10" fmla="*/ 34 w 88"/>
                <a:gd name="T11" fmla="*/ 9 h 23"/>
                <a:gd name="T12" fmla="*/ 30 w 88"/>
                <a:gd name="T13" fmla="*/ 11 h 23"/>
                <a:gd name="T14" fmla="*/ 26 w 88"/>
                <a:gd name="T15" fmla="*/ 12 h 23"/>
                <a:gd name="T16" fmla="*/ 23 w 88"/>
                <a:gd name="T17" fmla="*/ 12 h 23"/>
                <a:gd name="T18" fmla="*/ 17 w 88"/>
                <a:gd name="T19" fmla="*/ 12 h 23"/>
                <a:gd name="T20" fmla="*/ 12 w 88"/>
                <a:gd name="T21" fmla="*/ 10 h 23"/>
                <a:gd name="T22" fmla="*/ 7 w 88"/>
                <a:gd name="T23" fmla="*/ 8 h 23"/>
                <a:gd name="T24" fmla="*/ 3 w 88"/>
                <a:gd name="T25" fmla="*/ 5 h 23"/>
                <a:gd name="T26" fmla="*/ 2 w 88"/>
                <a:gd name="T27" fmla="*/ 4 h 23"/>
                <a:gd name="T28" fmla="*/ 2 w 88"/>
                <a:gd name="T29" fmla="*/ 2 h 23"/>
                <a:gd name="T30" fmla="*/ 1 w 88"/>
                <a:gd name="T31" fmla="*/ 1 h 23"/>
                <a:gd name="T32" fmla="*/ 0 w 88"/>
                <a:gd name="T33" fmla="*/ 0 h 23"/>
                <a:gd name="T34" fmla="*/ 23 w 88"/>
                <a:gd name="T35" fmla="*/ 0 h 23"/>
                <a:gd name="T36" fmla="*/ 23 w 88"/>
                <a:gd name="T37" fmla="*/ 0 h 23"/>
                <a:gd name="T38" fmla="*/ 23 w 88"/>
                <a:gd name="T39" fmla="*/ 0 h 23"/>
                <a:gd name="T40" fmla="*/ 23 w 88"/>
                <a:gd name="T41" fmla="*/ 0 h 23"/>
                <a:gd name="T42" fmla="*/ 23 w 88"/>
                <a:gd name="T43" fmla="*/ 0 h 23"/>
                <a:gd name="T44" fmla="*/ 23 w 88"/>
                <a:gd name="T45" fmla="*/ 0 h 23"/>
                <a:gd name="T46" fmla="*/ 23 w 88"/>
                <a:gd name="T47" fmla="*/ 0 h 23"/>
                <a:gd name="T48" fmla="*/ 23 w 88"/>
                <a:gd name="T49" fmla="*/ 0 h 23"/>
                <a:gd name="T50" fmla="*/ 23 w 88"/>
                <a:gd name="T51" fmla="*/ 0 h 23"/>
                <a:gd name="T52" fmla="*/ 23 w 88"/>
                <a:gd name="T53" fmla="*/ 0 h 23"/>
                <a:gd name="T54" fmla="*/ 24 w 88"/>
                <a:gd name="T55" fmla="*/ 0 h 23"/>
                <a:gd name="T56" fmla="*/ 24 w 88"/>
                <a:gd name="T57" fmla="*/ 1 h 23"/>
                <a:gd name="T58" fmla="*/ 24 w 88"/>
                <a:gd name="T59" fmla="*/ 1 h 23"/>
                <a:gd name="T60" fmla="*/ 24 w 88"/>
                <a:gd name="T61" fmla="*/ 1 h 23"/>
                <a:gd name="T62" fmla="*/ 23 w 88"/>
                <a:gd name="T63" fmla="*/ 1 h 23"/>
                <a:gd name="T64" fmla="*/ 23 w 88"/>
                <a:gd name="T65" fmla="*/ 1 h 23"/>
                <a:gd name="T66" fmla="*/ 23 w 88"/>
                <a:gd name="T67" fmla="*/ 1 h 23"/>
                <a:gd name="T68" fmla="*/ 23 w 88"/>
                <a:gd name="T69" fmla="*/ 1 h 23"/>
                <a:gd name="T70" fmla="*/ 23 w 88"/>
                <a:gd name="T71" fmla="*/ 0 h 23"/>
                <a:gd name="T72" fmla="*/ 23 w 88"/>
                <a:gd name="T73" fmla="*/ 0 h 23"/>
                <a:gd name="T74" fmla="*/ 23 w 88"/>
                <a:gd name="T75" fmla="*/ 0 h 23"/>
                <a:gd name="T76" fmla="*/ 23 w 88"/>
                <a:gd name="T77" fmla="*/ 0 h 23"/>
                <a:gd name="T78" fmla="*/ 23 w 88"/>
                <a:gd name="T79" fmla="*/ 0 h 23"/>
                <a:gd name="T80" fmla="*/ 23 w 88"/>
                <a:gd name="T81" fmla="*/ 0 h 23"/>
                <a:gd name="T82" fmla="*/ 23 w 88"/>
                <a:gd name="T83" fmla="*/ 0 h 23"/>
                <a:gd name="T84" fmla="*/ 44 w 88"/>
                <a:gd name="T85" fmla="*/ 0 h 23"/>
                <a:gd name="T86" fmla="*/ 24 w 88"/>
                <a:gd name="T87" fmla="*/ 0 h 23"/>
                <a:gd name="T88" fmla="*/ 44 w 88"/>
                <a:gd name="T89" fmla="*/ 0 h 23"/>
                <a:gd name="T90" fmla="*/ 24 w 88"/>
                <a:gd name="T91" fmla="*/ 0 h 23"/>
                <a:gd name="T92" fmla="*/ 44 w 88"/>
                <a:gd name="T93" fmla="*/ 0 h 2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88" h="23">
                  <a:moveTo>
                    <a:pt x="88" y="0"/>
                  </a:moveTo>
                  <a:lnTo>
                    <a:pt x="85" y="5"/>
                  </a:lnTo>
                  <a:lnTo>
                    <a:pt x="82" y="9"/>
                  </a:lnTo>
                  <a:lnTo>
                    <a:pt x="77" y="12"/>
                  </a:lnTo>
                  <a:lnTo>
                    <a:pt x="72" y="16"/>
                  </a:lnTo>
                  <a:lnTo>
                    <a:pt x="67" y="18"/>
                  </a:lnTo>
                  <a:lnTo>
                    <a:pt x="60" y="21"/>
                  </a:lnTo>
                  <a:lnTo>
                    <a:pt x="52" y="23"/>
                  </a:lnTo>
                  <a:lnTo>
                    <a:pt x="45" y="23"/>
                  </a:lnTo>
                  <a:lnTo>
                    <a:pt x="33" y="23"/>
                  </a:lnTo>
                  <a:lnTo>
                    <a:pt x="23" y="20"/>
                  </a:lnTo>
                  <a:lnTo>
                    <a:pt x="13" y="16"/>
                  </a:lnTo>
                  <a:lnTo>
                    <a:pt x="5" y="9"/>
                  </a:lnTo>
                  <a:lnTo>
                    <a:pt x="3" y="7"/>
                  </a:lnTo>
                  <a:lnTo>
                    <a:pt x="3" y="3"/>
                  </a:lnTo>
                  <a:lnTo>
                    <a:pt x="2" y="2"/>
                  </a:lnTo>
                  <a:lnTo>
                    <a:pt x="0" y="0"/>
                  </a:lnTo>
                  <a:lnTo>
                    <a:pt x="45" y="0"/>
                  </a:lnTo>
                  <a:lnTo>
                    <a:pt x="47" y="0"/>
                  </a:lnTo>
                  <a:lnTo>
                    <a:pt x="47" y="2"/>
                  </a:lnTo>
                  <a:lnTo>
                    <a:pt x="45" y="2"/>
                  </a:lnTo>
                  <a:lnTo>
                    <a:pt x="45" y="0"/>
                  </a:lnTo>
                  <a:lnTo>
                    <a:pt x="88" y="0"/>
                  </a:lnTo>
                  <a:lnTo>
                    <a:pt x="47" y="0"/>
                  </a:lnTo>
                  <a:lnTo>
                    <a:pt x="88" y="0"/>
                  </a:lnTo>
                  <a:lnTo>
                    <a:pt x="47" y="0"/>
                  </a:lnTo>
                  <a:lnTo>
                    <a:pt x="8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72" name="Freeform 1687"/>
            <p:cNvSpPr>
              <a:spLocks/>
            </p:cNvSpPr>
            <p:nvPr/>
          </p:nvSpPr>
          <p:spPr bwMode="auto">
            <a:xfrm>
              <a:off x="3579" y="3435"/>
              <a:ext cx="51" cy="25"/>
            </a:xfrm>
            <a:custGeom>
              <a:avLst/>
              <a:gdLst>
                <a:gd name="T0" fmla="*/ 51 w 104"/>
                <a:gd name="T1" fmla="*/ 0 h 49"/>
                <a:gd name="T2" fmla="*/ 51 w 104"/>
                <a:gd name="T3" fmla="*/ 3 h 49"/>
                <a:gd name="T4" fmla="*/ 50 w 104"/>
                <a:gd name="T5" fmla="*/ 6 h 49"/>
                <a:gd name="T6" fmla="*/ 50 w 104"/>
                <a:gd name="T7" fmla="*/ 9 h 49"/>
                <a:gd name="T8" fmla="*/ 49 w 104"/>
                <a:gd name="T9" fmla="*/ 10 h 49"/>
                <a:gd name="T10" fmla="*/ 47 w 104"/>
                <a:gd name="T11" fmla="*/ 14 h 49"/>
                <a:gd name="T12" fmla="*/ 44 w 104"/>
                <a:gd name="T13" fmla="*/ 17 h 49"/>
                <a:gd name="T14" fmla="*/ 41 w 104"/>
                <a:gd name="T15" fmla="*/ 19 h 49"/>
                <a:gd name="T16" fmla="*/ 39 w 104"/>
                <a:gd name="T17" fmla="*/ 21 h 49"/>
                <a:gd name="T18" fmla="*/ 36 w 104"/>
                <a:gd name="T19" fmla="*/ 22 h 49"/>
                <a:gd name="T20" fmla="*/ 33 w 104"/>
                <a:gd name="T21" fmla="*/ 24 h 49"/>
                <a:gd name="T22" fmla="*/ 29 w 104"/>
                <a:gd name="T23" fmla="*/ 25 h 49"/>
                <a:gd name="T24" fmla="*/ 26 w 104"/>
                <a:gd name="T25" fmla="*/ 25 h 49"/>
                <a:gd name="T26" fmla="*/ 20 w 104"/>
                <a:gd name="T27" fmla="*/ 25 h 49"/>
                <a:gd name="T28" fmla="*/ 15 w 104"/>
                <a:gd name="T29" fmla="*/ 23 h 49"/>
                <a:gd name="T30" fmla="*/ 10 w 104"/>
                <a:gd name="T31" fmla="*/ 21 h 49"/>
                <a:gd name="T32" fmla="*/ 6 w 104"/>
                <a:gd name="T33" fmla="*/ 18 h 49"/>
                <a:gd name="T34" fmla="*/ 3 w 104"/>
                <a:gd name="T35" fmla="*/ 14 h 49"/>
                <a:gd name="T36" fmla="*/ 2 w 104"/>
                <a:gd name="T37" fmla="*/ 10 h 49"/>
                <a:gd name="T38" fmla="*/ 1 w 104"/>
                <a:gd name="T39" fmla="*/ 6 h 49"/>
                <a:gd name="T40" fmla="*/ 0 w 104"/>
                <a:gd name="T41" fmla="*/ 0 h 49"/>
                <a:gd name="T42" fmla="*/ 11 w 104"/>
                <a:gd name="T43" fmla="*/ 0 h 49"/>
                <a:gd name="T44" fmla="*/ 11 w 104"/>
                <a:gd name="T45" fmla="*/ 3 h 49"/>
                <a:gd name="T46" fmla="*/ 12 w 104"/>
                <a:gd name="T47" fmla="*/ 5 h 49"/>
                <a:gd name="T48" fmla="*/ 12 w 104"/>
                <a:gd name="T49" fmla="*/ 7 h 49"/>
                <a:gd name="T50" fmla="*/ 12 w 104"/>
                <a:gd name="T51" fmla="*/ 9 h 49"/>
                <a:gd name="T52" fmla="*/ 15 w 104"/>
                <a:gd name="T53" fmla="*/ 11 h 49"/>
                <a:gd name="T54" fmla="*/ 18 w 104"/>
                <a:gd name="T55" fmla="*/ 12 h 49"/>
                <a:gd name="T56" fmla="*/ 22 w 104"/>
                <a:gd name="T57" fmla="*/ 14 h 49"/>
                <a:gd name="T58" fmla="*/ 26 w 104"/>
                <a:gd name="T59" fmla="*/ 14 h 49"/>
                <a:gd name="T60" fmla="*/ 29 w 104"/>
                <a:gd name="T61" fmla="*/ 14 h 49"/>
                <a:gd name="T62" fmla="*/ 32 w 104"/>
                <a:gd name="T63" fmla="*/ 12 h 49"/>
                <a:gd name="T64" fmla="*/ 34 w 104"/>
                <a:gd name="T65" fmla="*/ 11 h 49"/>
                <a:gd name="T66" fmla="*/ 37 w 104"/>
                <a:gd name="T67" fmla="*/ 9 h 49"/>
                <a:gd name="T68" fmla="*/ 39 w 104"/>
                <a:gd name="T69" fmla="*/ 7 h 49"/>
                <a:gd name="T70" fmla="*/ 39 w 104"/>
                <a:gd name="T71" fmla="*/ 5 h 49"/>
                <a:gd name="T72" fmla="*/ 40 w 104"/>
                <a:gd name="T73" fmla="*/ 3 h 49"/>
                <a:gd name="T74" fmla="*/ 41 w 104"/>
                <a:gd name="T75" fmla="*/ 0 h 49"/>
                <a:gd name="T76" fmla="*/ 51 w 104"/>
                <a:gd name="T77" fmla="*/ 0 h 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04" h="49">
                  <a:moveTo>
                    <a:pt x="104" y="0"/>
                  </a:moveTo>
                  <a:lnTo>
                    <a:pt x="104" y="6"/>
                  </a:lnTo>
                  <a:lnTo>
                    <a:pt x="102" y="11"/>
                  </a:lnTo>
                  <a:lnTo>
                    <a:pt x="101" y="17"/>
                  </a:lnTo>
                  <a:lnTo>
                    <a:pt x="99" y="20"/>
                  </a:lnTo>
                  <a:lnTo>
                    <a:pt x="95" y="28"/>
                  </a:lnTo>
                  <a:lnTo>
                    <a:pt x="90" y="33"/>
                  </a:lnTo>
                  <a:lnTo>
                    <a:pt x="84" y="38"/>
                  </a:lnTo>
                  <a:lnTo>
                    <a:pt x="79" y="42"/>
                  </a:lnTo>
                  <a:lnTo>
                    <a:pt x="74" y="44"/>
                  </a:lnTo>
                  <a:lnTo>
                    <a:pt x="67" y="47"/>
                  </a:lnTo>
                  <a:lnTo>
                    <a:pt x="59" y="49"/>
                  </a:lnTo>
                  <a:lnTo>
                    <a:pt x="52" y="49"/>
                  </a:lnTo>
                  <a:lnTo>
                    <a:pt x="40" y="49"/>
                  </a:lnTo>
                  <a:lnTo>
                    <a:pt x="30" y="46"/>
                  </a:lnTo>
                  <a:lnTo>
                    <a:pt x="20" y="42"/>
                  </a:lnTo>
                  <a:lnTo>
                    <a:pt x="12" y="35"/>
                  </a:lnTo>
                  <a:lnTo>
                    <a:pt x="7" y="28"/>
                  </a:lnTo>
                  <a:lnTo>
                    <a:pt x="4" y="20"/>
                  </a:lnTo>
                  <a:lnTo>
                    <a:pt x="2" y="11"/>
                  </a:lnTo>
                  <a:lnTo>
                    <a:pt x="0" y="0"/>
                  </a:lnTo>
                  <a:lnTo>
                    <a:pt x="22" y="0"/>
                  </a:lnTo>
                  <a:lnTo>
                    <a:pt x="22" y="6"/>
                  </a:lnTo>
                  <a:lnTo>
                    <a:pt x="24" y="10"/>
                  </a:lnTo>
                  <a:lnTo>
                    <a:pt x="24" y="13"/>
                  </a:lnTo>
                  <a:lnTo>
                    <a:pt x="25" y="17"/>
                  </a:lnTo>
                  <a:lnTo>
                    <a:pt x="30" y="22"/>
                  </a:lnTo>
                  <a:lnTo>
                    <a:pt x="37" y="24"/>
                  </a:lnTo>
                  <a:lnTo>
                    <a:pt x="45" y="28"/>
                  </a:lnTo>
                  <a:lnTo>
                    <a:pt x="52" y="28"/>
                  </a:lnTo>
                  <a:lnTo>
                    <a:pt x="59" y="28"/>
                  </a:lnTo>
                  <a:lnTo>
                    <a:pt x="65" y="24"/>
                  </a:lnTo>
                  <a:lnTo>
                    <a:pt x="70" y="22"/>
                  </a:lnTo>
                  <a:lnTo>
                    <a:pt x="75" y="17"/>
                  </a:lnTo>
                  <a:lnTo>
                    <a:pt x="79" y="13"/>
                  </a:lnTo>
                  <a:lnTo>
                    <a:pt x="80" y="10"/>
                  </a:lnTo>
                  <a:lnTo>
                    <a:pt x="82" y="6"/>
                  </a:lnTo>
                  <a:lnTo>
                    <a:pt x="84" y="0"/>
                  </a:lnTo>
                  <a:lnTo>
                    <a:pt x="10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73" name="Freeform 1688"/>
            <p:cNvSpPr>
              <a:spLocks noEditPoints="1"/>
            </p:cNvSpPr>
            <p:nvPr/>
          </p:nvSpPr>
          <p:spPr bwMode="auto">
            <a:xfrm>
              <a:off x="3578" y="3423"/>
              <a:ext cx="53" cy="25"/>
            </a:xfrm>
            <a:custGeom>
              <a:avLst/>
              <a:gdLst>
                <a:gd name="T0" fmla="*/ 0 w 107"/>
                <a:gd name="T1" fmla="*/ 1 h 51"/>
                <a:gd name="T2" fmla="*/ 0 w 107"/>
                <a:gd name="T3" fmla="*/ 3 h 51"/>
                <a:gd name="T4" fmla="*/ 0 w 107"/>
                <a:gd name="T5" fmla="*/ 11 h 51"/>
                <a:gd name="T6" fmla="*/ 2 w 107"/>
                <a:gd name="T7" fmla="*/ 21 h 51"/>
                <a:gd name="T8" fmla="*/ 26 w 107"/>
                <a:gd name="T9" fmla="*/ 25 h 51"/>
                <a:gd name="T10" fmla="*/ 19 w 107"/>
                <a:gd name="T11" fmla="*/ 24 h 51"/>
                <a:gd name="T12" fmla="*/ 13 w 107"/>
                <a:gd name="T13" fmla="*/ 21 h 51"/>
                <a:gd name="T14" fmla="*/ 10 w 107"/>
                <a:gd name="T15" fmla="*/ 13 h 51"/>
                <a:gd name="T16" fmla="*/ 10 w 107"/>
                <a:gd name="T17" fmla="*/ 3 h 51"/>
                <a:gd name="T18" fmla="*/ 10 w 107"/>
                <a:gd name="T19" fmla="*/ 3 h 51"/>
                <a:gd name="T20" fmla="*/ 10 w 107"/>
                <a:gd name="T21" fmla="*/ 1 h 51"/>
                <a:gd name="T22" fmla="*/ 0 w 107"/>
                <a:gd name="T23" fmla="*/ 0 h 51"/>
                <a:gd name="T24" fmla="*/ 53 w 107"/>
                <a:gd name="T25" fmla="*/ 1 h 51"/>
                <a:gd name="T26" fmla="*/ 53 w 107"/>
                <a:gd name="T27" fmla="*/ 2 h 51"/>
                <a:gd name="T28" fmla="*/ 53 w 107"/>
                <a:gd name="T29" fmla="*/ 9 h 51"/>
                <a:gd name="T30" fmla="*/ 51 w 107"/>
                <a:gd name="T31" fmla="*/ 19 h 51"/>
                <a:gd name="T32" fmla="*/ 50 w 107"/>
                <a:gd name="T33" fmla="*/ 23 h 51"/>
                <a:gd name="T34" fmla="*/ 49 w 107"/>
                <a:gd name="T35" fmla="*/ 24 h 51"/>
                <a:gd name="T36" fmla="*/ 27 w 107"/>
                <a:gd name="T37" fmla="*/ 25 h 51"/>
                <a:gd name="T38" fmla="*/ 34 w 107"/>
                <a:gd name="T39" fmla="*/ 24 h 51"/>
                <a:gd name="T40" fmla="*/ 38 w 107"/>
                <a:gd name="T41" fmla="*/ 21 h 51"/>
                <a:gd name="T42" fmla="*/ 42 w 107"/>
                <a:gd name="T43" fmla="*/ 13 h 51"/>
                <a:gd name="T44" fmla="*/ 43 w 107"/>
                <a:gd name="T45" fmla="*/ 4 h 51"/>
                <a:gd name="T46" fmla="*/ 43 w 107"/>
                <a:gd name="T47" fmla="*/ 2 h 51"/>
                <a:gd name="T48" fmla="*/ 43 w 107"/>
                <a:gd name="T49" fmla="*/ 0 h 51"/>
                <a:gd name="T50" fmla="*/ 27 w 107"/>
                <a:gd name="T51" fmla="*/ 25 h 51"/>
                <a:gd name="T52" fmla="*/ 26 w 107"/>
                <a:gd name="T53" fmla="*/ 25 h 51"/>
                <a:gd name="T54" fmla="*/ 26 w 107"/>
                <a:gd name="T55" fmla="*/ 25 h 51"/>
                <a:gd name="T56" fmla="*/ 26 w 107"/>
                <a:gd name="T57" fmla="*/ 25 h 51"/>
                <a:gd name="T58" fmla="*/ 26 w 107"/>
                <a:gd name="T59" fmla="*/ 25 h 51"/>
                <a:gd name="T60" fmla="*/ 26 w 107"/>
                <a:gd name="T61" fmla="*/ 25 h 51"/>
                <a:gd name="T62" fmla="*/ 26 w 107"/>
                <a:gd name="T63" fmla="*/ 25 h 5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7" h="51">
                  <a:moveTo>
                    <a:pt x="1" y="0"/>
                  </a:moveTo>
                  <a:lnTo>
                    <a:pt x="1" y="2"/>
                  </a:lnTo>
                  <a:lnTo>
                    <a:pt x="1" y="4"/>
                  </a:lnTo>
                  <a:lnTo>
                    <a:pt x="0" y="7"/>
                  </a:lnTo>
                  <a:lnTo>
                    <a:pt x="0" y="9"/>
                  </a:lnTo>
                  <a:lnTo>
                    <a:pt x="0" y="22"/>
                  </a:lnTo>
                  <a:lnTo>
                    <a:pt x="1" y="33"/>
                  </a:lnTo>
                  <a:lnTo>
                    <a:pt x="5" y="42"/>
                  </a:lnTo>
                  <a:lnTo>
                    <a:pt x="8" y="51"/>
                  </a:lnTo>
                  <a:lnTo>
                    <a:pt x="53" y="51"/>
                  </a:lnTo>
                  <a:lnTo>
                    <a:pt x="46" y="51"/>
                  </a:lnTo>
                  <a:lnTo>
                    <a:pt x="38" y="49"/>
                  </a:lnTo>
                  <a:lnTo>
                    <a:pt x="31" y="45"/>
                  </a:lnTo>
                  <a:lnTo>
                    <a:pt x="26" y="42"/>
                  </a:lnTo>
                  <a:lnTo>
                    <a:pt x="25" y="36"/>
                  </a:lnTo>
                  <a:lnTo>
                    <a:pt x="21" y="27"/>
                  </a:lnTo>
                  <a:lnTo>
                    <a:pt x="20" y="18"/>
                  </a:lnTo>
                  <a:lnTo>
                    <a:pt x="20" y="6"/>
                  </a:lnTo>
                  <a:lnTo>
                    <a:pt x="20" y="9"/>
                  </a:lnTo>
                  <a:lnTo>
                    <a:pt x="20" y="7"/>
                  </a:lnTo>
                  <a:lnTo>
                    <a:pt x="21" y="4"/>
                  </a:lnTo>
                  <a:lnTo>
                    <a:pt x="21" y="2"/>
                  </a:lnTo>
                  <a:lnTo>
                    <a:pt x="21" y="0"/>
                  </a:lnTo>
                  <a:lnTo>
                    <a:pt x="1" y="0"/>
                  </a:lnTo>
                  <a:close/>
                  <a:moveTo>
                    <a:pt x="107" y="0"/>
                  </a:moveTo>
                  <a:lnTo>
                    <a:pt x="107" y="2"/>
                  </a:lnTo>
                  <a:lnTo>
                    <a:pt x="107" y="4"/>
                  </a:lnTo>
                  <a:lnTo>
                    <a:pt x="107" y="6"/>
                  </a:lnTo>
                  <a:lnTo>
                    <a:pt x="107" y="18"/>
                  </a:lnTo>
                  <a:lnTo>
                    <a:pt x="105" y="29"/>
                  </a:lnTo>
                  <a:lnTo>
                    <a:pt x="102" y="38"/>
                  </a:lnTo>
                  <a:lnTo>
                    <a:pt x="100" y="45"/>
                  </a:lnTo>
                  <a:lnTo>
                    <a:pt x="100" y="47"/>
                  </a:lnTo>
                  <a:lnTo>
                    <a:pt x="98" y="47"/>
                  </a:lnTo>
                  <a:lnTo>
                    <a:pt x="98" y="49"/>
                  </a:lnTo>
                  <a:lnTo>
                    <a:pt x="96" y="51"/>
                  </a:lnTo>
                  <a:lnTo>
                    <a:pt x="55" y="51"/>
                  </a:lnTo>
                  <a:lnTo>
                    <a:pt x="61" y="51"/>
                  </a:lnTo>
                  <a:lnTo>
                    <a:pt x="68" y="49"/>
                  </a:lnTo>
                  <a:lnTo>
                    <a:pt x="73" y="45"/>
                  </a:lnTo>
                  <a:lnTo>
                    <a:pt x="76" y="42"/>
                  </a:lnTo>
                  <a:lnTo>
                    <a:pt x="81" y="36"/>
                  </a:lnTo>
                  <a:lnTo>
                    <a:pt x="85" y="27"/>
                  </a:lnTo>
                  <a:lnTo>
                    <a:pt x="86" y="20"/>
                  </a:lnTo>
                  <a:lnTo>
                    <a:pt x="86" y="9"/>
                  </a:lnTo>
                  <a:lnTo>
                    <a:pt x="86" y="7"/>
                  </a:lnTo>
                  <a:lnTo>
                    <a:pt x="86" y="4"/>
                  </a:lnTo>
                  <a:lnTo>
                    <a:pt x="86" y="2"/>
                  </a:lnTo>
                  <a:lnTo>
                    <a:pt x="86" y="0"/>
                  </a:lnTo>
                  <a:lnTo>
                    <a:pt x="107" y="0"/>
                  </a:lnTo>
                  <a:close/>
                  <a:moveTo>
                    <a:pt x="55" y="51"/>
                  </a:moveTo>
                  <a:lnTo>
                    <a:pt x="53" y="51"/>
                  </a:lnTo>
                  <a:lnTo>
                    <a:pt x="55" y="51"/>
                  </a:lnTo>
                  <a:close/>
                  <a:moveTo>
                    <a:pt x="53" y="51"/>
                  </a:moveTo>
                  <a:lnTo>
                    <a:pt x="53"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74" name="Freeform 1689"/>
            <p:cNvSpPr>
              <a:spLocks noEditPoints="1"/>
            </p:cNvSpPr>
            <p:nvPr/>
          </p:nvSpPr>
          <p:spPr bwMode="auto">
            <a:xfrm>
              <a:off x="3578" y="3410"/>
              <a:ext cx="53" cy="25"/>
            </a:xfrm>
            <a:custGeom>
              <a:avLst/>
              <a:gdLst>
                <a:gd name="T0" fmla="*/ 2 w 107"/>
                <a:gd name="T1" fmla="*/ 0 h 50"/>
                <a:gd name="T2" fmla="*/ 1 w 107"/>
                <a:gd name="T3" fmla="*/ 5 h 50"/>
                <a:gd name="T4" fmla="*/ 0 w 107"/>
                <a:gd name="T5" fmla="*/ 8 h 50"/>
                <a:gd name="T6" fmla="*/ 0 w 107"/>
                <a:gd name="T7" fmla="*/ 13 h 50"/>
                <a:gd name="T8" fmla="*/ 0 w 107"/>
                <a:gd name="T9" fmla="*/ 17 h 50"/>
                <a:gd name="T10" fmla="*/ 0 w 107"/>
                <a:gd name="T11" fmla="*/ 19 h 50"/>
                <a:gd name="T12" fmla="*/ 0 w 107"/>
                <a:gd name="T13" fmla="*/ 21 h 50"/>
                <a:gd name="T14" fmla="*/ 0 w 107"/>
                <a:gd name="T15" fmla="*/ 24 h 50"/>
                <a:gd name="T16" fmla="*/ 0 w 107"/>
                <a:gd name="T17" fmla="*/ 25 h 50"/>
                <a:gd name="T18" fmla="*/ 11 w 107"/>
                <a:gd name="T19" fmla="*/ 25 h 50"/>
                <a:gd name="T20" fmla="*/ 10 w 107"/>
                <a:gd name="T21" fmla="*/ 24 h 50"/>
                <a:gd name="T22" fmla="*/ 10 w 107"/>
                <a:gd name="T23" fmla="*/ 21 h 50"/>
                <a:gd name="T24" fmla="*/ 10 w 107"/>
                <a:gd name="T25" fmla="*/ 18 h 50"/>
                <a:gd name="T26" fmla="*/ 10 w 107"/>
                <a:gd name="T27" fmla="*/ 16 h 50"/>
                <a:gd name="T28" fmla="*/ 10 w 107"/>
                <a:gd name="T29" fmla="*/ 17 h 50"/>
                <a:gd name="T30" fmla="*/ 10 w 107"/>
                <a:gd name="T31" fmla="*/ 13 h 50"/>
                <a:gd name="T32" fmla="*/ 10 w 107"/>
                <a:gd name="T33" fmla="*/ 8 h 50"/>
                <a:gd name="T34" fmla="*/ 12 w 107"/>
                <a:gd name="T35" fmla="*/ 4 h 50"/>
                <a:gd name="T36" fmla="*/ 14 w 107"/>
                <a:gd name="T37" fmla="*/ 0 h 50"/>
                <a:gd name="T38" fmla="*/ 2 w 107"/>
                <a:gd name="T39" fmla="*/ 0 h 50"/>
                <a:gd name="T40" fmla="*/ 51 w 107"/>
                <a:gd name="T41" fmla="*/ 0 h 50"/>
                <a:gd name="T42" fmla="*/ 51 w 107"/>
                <a:gd name="T43" fmla="*/ 4 h 50"/>
                <a:gd name="T44" fmla="*/ 52 w 107"/>
                <a:gd name="T45" fmla="*/ 7 h 50"/>
                <a:gd name="T46" fmla="*/ 53 w 107"/>
                <a:gd name="T47" fmla="*/ 12 h 50"/>
                <a:gd name="T48" fmla="*/ 53 w 107"/>
                <a:gd name="T49" fmla="*/ 16 h 50"/>
                <a:gd name="T50" fmla="*/ 53 w 107"/>
                <a:gd name="T51" fmla="*/ 18 h 50"/>
                <a:gd name="T52" fmla="*/ 53 w 107"/>
                <a:gd name="T53" fmla="*/ 21 h 50"/>
                <a:gd name="T54" fmla="*/ 53 w 107"/>
                <a:gd name="T55" fmla="*/ 24 h 50"/>
                <a:gd name="T56" fmla="*/ 52 w 107"/>
                <a:gd name="T57" fmla="*/ 25 h 50"/>
                <a:gd name="T58" fmla="*/ 42 w 107"/>
                <a:gd name="T59" fmla="*/ 25 h 50"/>
                <a:gd name="T60" fmla="*/ 43 w 107"/>
                <a:gd name="T61" fmla="*/ 24 h 50"/>
                <a:gd name="T62" fmla="*/ 43 w 107"/>
                <a:gd name="T63" fmla="*/ 22 h 50"/>
                <a:gd name="T64" fmla="*/ 43 w 107"/>
                <a:gd name="T65" fmla="*/ 19 h 50"/>
                <a:gd name="T66" fmla="*/ 43 w 107"/>
                <a:gd name="T67" fmla="*/ 17 h 50"/>
                <a:gd name="T68" fmla="*/ 43 w 107"/>
                <a:gd name="T69" fmla="*/ 13 h 50"/>
                <a:gd name="T70" fmla="*/ 42 w 107"/>
                <a:gd name="T71" fmla="*/ 8 h 50"/>
                <a:gd name="T72" fmla="*/ 41 w 107"/>
                <a:gd name="T73" fmla="*/ 4 h 50"/>
                <a:gd name="T74" fmla="*/ 40 w 107"/>
                <a:gd name="T75" fmla="*/ 0 h 50"/>
                <a:gd name="T76" fmla="*/ 51 w 107"/>
                <a:gd name="T77" fmla="*/ 0 h 5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07" h="50">
                  <a:moveTo>
                    <a:pt x="5" y="0"/>
                  </a:moveTo>
                  <a:lnTo>
                    <a:pt x="3" y="9"/>
                  </a:lnTo>
                  <a:lnTo>
                    <a:pt x="1" y="16"/>
                  </a:lnTo>
                  <a:lnTo>
                    <a:pt x="0" y="25"/>
                  </a:lnTo>
                  <a:lnTo>
                    <a:pt x="0" y="34"/>
                  </a:lnTo>
                  <a:lnTo>
                    <a:pt x="0" y="38"/>
                  </a:lnTo>
                  <a:lnTo>
                    <a:pt x="1" y="41"/>
                  </a:lnTo>
                  <a:lnTo>
                    <a:pt x="1" y="47"/>
                  </a:lnTo>
                  <a:lnTo>
                    <a:pt x="1" y="50"/>
                  </a:lnTo>
                  <a:lnTo>
                    <a:pt x="23" y="50"/>
                  </a:lnTo>
                  <a:lnTo>
                    <a:pt x="21" y="47"/>
                  </a:lnTo>
                  <a:lnTo>
                    <a:pt x="21" y="41"/>
                  </a:lnTo>
                  <a:lnTo>
                    <a:pt x="20" y="36"/>
                  </a:lnTo>
                  <a:lnTo>
                    <a:pt x="20" y="31"/>
                  </a:lnTo>
                  <a:lnTo>
                    <a:pt x="20" y="34"/>
                  </a:lnTo>
                  <a:lnTo>
                    <a:pt x="20" y="25"/>
                  </a:lnTo>
                  <a:lnTo>
                    <a:pt x="21" y="16"/>
                  </a:lnTo>
                  <a:lnTo>
                    <a:pt x="25" y="7"/>
                  </a:lnTo>
                  <a:lnTo>
                    <a:pt x="28" y="0"/>
                  </a:lnTo>
                  <a:lnTo>
                    <a:pt x="5" y="0"/>
                  </a:lnTo>
                  <a:close/>
                  <a:moveTo>
                    <a:pt x="102" y="0"/>
                  </a:moveTo>
                  <a:lnTo>
                    <a:pt x="103" y="7"/>
                  </a:lnTo>
                  <a:lnTo>
                    <a:pt x="105" y="14"/>
                  </a:lnTo>
                  <a:lnTo>
                    <a:pt x="107" y="23"/>
                  </a:lnTo>
                  <a:lnTo>
                    <a:pt x="107" y="31"/>
                  </a:lnTo>
                  <a:lnTo>
                    <a:pt x="107" y="36"/>
                  </a:lnTo>
                  <a:lnTo>
                    <a:pt x="107" y="41"/>
                  </a:lnTo>
                  <a:lnTo>
                    <a:pt x="107" y="47"/>
                  </a:lnTo>
                  <a:lnTo>
                    <a:pt x="105" y="50"/>
                  </a:lnTo>
                  <a:lnTo>
                    <a:pt x="85" y="50"/>
                  </a:lnTo>
                  <a:lnTo>
                    <a:pt x="86" y="47"/>
                  </a:lnTo>
                  <a:lnTo>
                    <a:pt x="86" y="43"/>
                  </a:lnTo>
                  <a:lnTo>
                    <a:pt x="86" y="38"/>
                  </a:lnTo>
                  <a:lnTo>
                    <a:pt x="86" y="34"/>
                  </a:lnTo>
                  <a:lnTo>
                    <a:pt x="86" y="25"/>
                  </a:lnTo>
                  <a:lnTo>
                    <a:pt x="85" y="16"/>
                  </a:lnTo>
                  <a:lnTo>
                    <a:pt x="83" y="7"/>
                  </a:lnTo>
                  <a:lnTo>
                    <a:pt x="80" y="0"/>
                  </a:lnTo>
                  <a:lnTo>
                    <a:pt x="10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75" name="Freeform 1690"/>
            <p:cNvSpPr>
              <a:spLocks/>
            </p:cNvSpPr>
            <p:nvPr/>
          </p:nvSpPr>
          <p:spPr bwMode="auto">
            <a:xfrm>
              <a:off x="3579" y="3397"/>
              <a:ext cx="52" cy="26"/>
            </a:xfrm>
            <a:custGeom>
              <a:avLst/>
              <a:gdLst>
                <a:gd name="T0" fmla="*/ 0 w 106"/>
                <a:gd name="T1" fmla="*/ 26 h 51"/>
                <a:gd name="T2" fmla="*/ 1 w 106"/>
                <a:gd name="T3" fmla="*/ 19 h 51"/>
                <a:gd name="T4" fmla="*/ 2 w 106"/>
                <a:gd name="T5" fmla="*/ 12 h 51"/>
                <a:gd name="T6" fmla="*/ 4 w 106"/>
                <a:gd name="T7" fmla="*/ 7 h 51"/>
                <a:gd name="T8" fmla="*/ 7 w 106"/>
                <a:gd name="T9" fmla="*/ 3 h 51"/>
                <a:gd name="T10" fmla="*/ 8 w 106"/>
                <a:gd name="T11" fmla="*/ 2 h 51"/>
                <a:gd name="T12" fmla="*/ 9 w 106"/>
                <a:gd name="T13" fmla="*/ 1 h 51"/>
                <a:gd name="T14" fmla="*/ 9 w 106"/>
                <a:gd name="T15" fmla="*/ 1 h 51"/>
                <a:gd name="T16" fmla="*/ 10 w 106"/>
                <a:gd name="T17" fmla="*/ 0 h 51"/>
                <a:gd name="T18" fmla="*/ 40 w 106"/>
                <a:gd name="T19" fmla="*/ 0 h 51"/>
                <a:gd name="T20" fmla="*/ 41 w 106"/>
                <a:gd name="T21" fmla="*/ 1 h 51"/>
                <a:gd name="T22" fmla="*/ 42 w 106"/>
                <a:gd name="T23" fmla="*/ 2 h 51"/>
                <a:gd name="T24" fmla="*/ 43 w 106"/>
                <a:gd name="T25" fmla="*/ 4 h 51"/>
                <a:gd name="T26" fmla="*/ 44 w 106"/>
                <a:gd name="T27" fmla="*/ 5 h 51"/>
                <a:gd name="T28" fmla="*/ 47 w 106"/>
                <a:gd name="T29" fmla="*/ 9 h 51"/>
                <a:gd name="T30" fmla="*/ 50 w 106"/>
                <a:gd name="T31" fmla="*/ 14 h 51"/>
                <a:gd name="T32" fmla="*/ 51 w 106"/>
                <a:gd name="T33" fmla="*/ 19 h 51"/>
                <a:gd name="T34" fmla="*/ 52 w 106"/>
                <a:gd name="T35" fmla="*/ 26 h 51"/>
                <a:gd name="T36" fmla="*/ 42 w 106"/>
                <a:gd name="T37" fmla="*/ 26 h 51"/>
                <a:gd name="T38" fmla="*/ 42 w 106"/>
                <a:gd name="T39" fmla="*/ 22 h 51"/>
                <a:gd name="T40" fmla="*/ 41 w 106"/>
                <a:gd name="T41" fmla="*/ 18 h 51"/>
                <a:gd name="T42" fmla="*/ 39 w 106"/>
                <a:gd name="T43" fmla="*/ 15 h 51"/>
                <a:gd name="T44" fmla="*/ 37 w 106"/>
                <a:gd name="T45" fmla="*/ 12 h 51"/>
                <a:gd name="T46" fmla="*/ 34 w 106"/>
                <a:gd name="T47" fmla="*/ 10 h 51"/>
                <a:gd name="T48" fmla="*/ 32 w 106"/>
                <a:gd name="T49" fmla="*/ 8 h 51"/>
                <a:gd name="T50" fmla="*/ 29 w 106"/>
                <a:gd name="T51" fmla="*/ 7 h 51"/>
                <a:gd name="T52" fmla="*/ 26 w 106"/>
                <a:gd name="T53" fmla="*/ 7 h 51"/>
                <a:gd name="T54" fmla="*/ 22 w 106"/>
                <a:gd name="T55" fmla="*/ 7 h 51"/>
                <a:gd name="T56" fmla="*/ 19 w 106"/>
                <a:gd name="T57" fmla="*/ 8 h 51"/>
                <a:gd name="T58" fmla="*/ 16 w 106"/>
                <a:gd name="T59" fmla="*/ 10 h 51"/>
                <a:gd name="T60" fmla="*/ 14 w 106"/>
                <a:gd name="T61" fmla="*/ 12 h 51"/>
                <a:gd name="T62" fmla="*/ 12 w 106"/>
                <a:gd name="T63" fmla="*/ 15 h 51"/>
                <a:gd name="T64" fmla="*/ 11 w 106"/>
                <a:gd name="T65" fmla="*/ 18 h 51"/>
                <a:gd name="T66" fmla="*/ 10 w 106"/>
                <a:gd name="T67" fmla="*/ 22 h 51"/>
                <a:gd name="T68" fmla="*/ 10 w 106"/>
                <a:gd name="T69" fmla="*/ 26 h 51"/>
                <a:gd name="T70" fmla="*/ 0 w 106"/>
                <a:gd name="T71" fmla="*/ 26 h 5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06" h="51">
                  <a:moveTo>
                    <a:pt x="0" y="51"/>
                  </a:moveTo>
                  <a:lnTo>
                    <a:pt x="2" y="37"/>
                  </a:lnTo>
                  <a:lnTo>
                    <a:pt x="5" y="24"/>
                  </a:lnTo>
                  <a:lnTo>
                    <a:pt x="9" y="13"/>
                  </a:lnTo>
                  <a:lnTo>
                    <a:pt x="15" y="6"/>
                  </a:lnTo>
                  <a:lnTo>
                    <a:pt x="17" y="4"/>
                  </a:lnTo>
                  <a:lnTo>
                    <a:pt x="19" y="2"/>
                  </a:lnTo>
                  <a:lnTo>
                    <a:pt x="20" y="0"/>
                  </a:lnTo>
                  <a:lnTo>
                    <a:pt x="82" y="0"/>
                  </a:lnTo>
                  <a:lnTo>
                    <a:pt x="84" y="2"/>
                  </a:lnTo>
                  <a:lnTo>
                    <a:pt x="85" y="4"/>
                  </a:lnTo>
                  <a:lnTo>
                    <a:pt x="87" y="8"/>
                  </a:lnTo>
                  <a:lnTo>
                    <a:pt x="89" y="10"/>
                  </a:lnTo>
                  <a:lnTo>
                    <a:pt x="95" y="17"/>
                  </a:lnTo>
                  <a:lnTo>
                    <a:pt x="101" y="28"/>
                  </a:lnTo>
                  <a:lnTo>
                    <a:pt x="104" y="38"/>
                  </a:lnTo>
                  <a:lnTo>
                    <a:pt x="106" y="51"/>
                  </a:lnTo>
                  <a:lnTo>
                    <a:pt x="85" y="51"/>
                  </a:lnTo>
                  <a:lnTo>
                    <a:pt x="85" y="44"/>
                  </a:lnTo>
                  <a:lnTo>
                    <a:pt x="84" y="35"/>
                  </a:lnTo>
                  <a:lnTo>
                    <a:pt x="80" y="29"/>
                  </a:lnTo>
                  <a:lnTo>
                    <a:pt x="75" y="24"/>
                  </a:lnTo>
                  <a:lnTo>
                    <a:pt x="70" y="19"/>
                  </a:lnTo>
                  <a:lnTo>
                    <a:pt x="65" y="15"/>
                  </a:lnTo>
                  <a:lnTo>
                    <a:pt x="59" y="13"/>
                  </a:lnTo>
                  <a:lnTo>
                    <a:pt x="52" y="13"/>
                  </a:lnTo>
                  <a:lnTo>
                    <a:pt x="45" y="13"/>
                  </a:lnTo>
                  <a:lnTo>
                    <a:pt x="39" y="15"/>
                  </a:lnTo>
                  <a:lnTo>
                    <a:pt x="32" y="19"/>
                  </a:lnTo>
                  <a:lnTo>
                    <a:pt x="29" y="24"/>
                  </a:lnTo>
                  <a:lnTo>
                    <a:pt x="25" y="29"/>
                  </a:lnTo>
                  <a:lnTo>
                    <a:pt x="22" y="35"/>
                  </a:lnTo>
                  <a:lnTo>
                    <a:pt x="20" y="44"/>
                  </a:lnTo>
                  <a:lnTo>
                    <a:pt x="20" y="51"/>
                  </a:lnTo>
                  <a:lnTo>
                    <a:pt x="0"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76" name="Freeform 1691"/>
            <p:cNvSpPr>
              <a:spLocks/>
            </p:cNvSpPr>
            <p:nvPr/>
          </p:nvSpPr>
          <p:spPr bwMode="auto">
            <a:xfrm>
              <a:off x="3580" y="3393"/>
              <a:ext cx="49" cy="17"/>
            </a:xfrm>
            <a:custGeom>
              <a:avLst/>
              <a:gdLst>
                <a:gd name="T0" fmla="*/ 0 w 97"/>
                <a:gd name="T1" fmla="*/ 17 h 35"/>
                <a:gd name="T2" fmla="*/ 2 w 97"/>
                <a:gd name="T3" fmla="*/ 14 h 35"/>
                <a:gd name="T4" fmla="*/ 3 w 97"/>
                <a:gd name="T5" fmla="*/ 11 h 35"/>
                <a:gd name="T6" fmla="*/ 4 w 97"/>
                <a:gd name="T7" fmla="*/ 9 h 35"/>
                <a:gd name="T8" fmla="*/ 6 w 97"/>
                <a:gd name="T9" fmla="*/ 7 h 35"/>
                <a:gd name="T10" fmla="*/ 10 w 97"/>
                <a:gd name="T11" fmla="*/ 4 h 35"/>
                <a:gd name="T12" fmla="*/ 14 w 97"/>
                <a:gd name="T13" fmla="*/ 2 h 35"/>
                <a:gd name="T14" fmla="*/ 19 w 97"/>
                <a:gd name="T15" fmla="*/ 0 h 35"/>
                <a:gd name="T16" fmla="*/ 24 w 97"/>
                <a:gd name="T17" fmla="*/ 0 h 35"/>
                <a:gd name="T18" fmla="*/ 29 w 97"/>
                <a:gd name="T19" fmla="*/ 1 h 35"/>
                <a:gd name="T20" fmla="*/ 34 w 97"/>
                <a:gd name="T21" fmla="*/ 3 h 35"/>
                <a:gd name="T22" fmla="*/ 38 w 97"/>
                <a:gd name="T23" fmla="*/ 5 h 35"/>
                <a:gd name="T24" fmla="*/ 43 w 97"/>
                <a:gd name="T25" fmla="*/ 9 h 35"/>
                <a:gd name="T26" fmla="*/ 44 w 97"/>
                <a:gd name="T27" fmla="*/ 11 h 35"/>
                <a:gd name="T28" fmla="*/ 46 w 97"/>
                <a:gd name="T29" fmla="*/ 13 h 35"/>
                <a:gd name="T30" fmla="*/ 47 w 97"/>
                <a:gd name="T31" fmla="*/ 15 h 35"/>
                <a:gd name="T32" fmla="*/ 49 w 97"/>
                <a:gd name="T33" fmla="*/ 17 h 35"/>
                <a:gd name="T34" fmla="*/ 38 w 97"/>
                <a:gd name="T35" fmla="*/ 17 h 35"/>
                <a:gd name="T36" fmla="*/ 38 w 97"/>
                <a:gd name="T37" fmla="*/ 17 h 35"/>
                <a:gd name="T38" fmla="*/ 37 w 97"/>
                <a:gd name="T39" fmla="*/ 16 h 35"/>
                <a:gd name="T40" fmla="*/ 37 w 97"/>
                <a:gd name="T41" fmla="*/ 16 h 35"/>
                <a:gd name="T42" fmla="*/ 36 w 97"/>
                <a:gd name="T43" fmla="*/ 16 h 35"/>
                <a:gd name="T44" fmla="*/ 33 w 97"/>
                <a:gd name="T45" fmla="*/ 14 h 35"/>
                <a:gd name="T46" fmla="*/ 31 w 97"/>
                <a:gd name="T47" fmla="*/ 12 h 35"/>
                <a:gd name="T48" fmla="*/ 28 w 97"/>
                <a:gd name="T49" fmla="*/ 11 h 35"/>
                <a:gd name="T50" fmla="*/ 24 w 97"/>
                <a:gd name="T51" fmla="*/ 11 h 35"/>
                <a:gd name="T52" fmla="*/ 21 w 97"/>
                <a:gd name="T53" fmla="*/ 11 h 35"/>
                <a:gd name="T54" fmla="*/ 18 w 97"/>
                <a:gd name="T55" fmla="*/ 12 h 35"/>
                <a:gd name="T56" fmla="*/ 14 w 97"/>
                <a:gd name="T57" fmla="*/ 14 h 35"/>
                <a:gd name="T58" fmla="*/ 13 w 97"/>
                <a:gd name="T59" fmla="*/ 16 h 35"/>
                <a:gd name="T60" fmla="*/ 13 w 97"/>
                <a:gd name="T61" fmla="*/ 16 h 35"/>
                <a:gd name="T62" fmla="*/ 13 w 97"/>
                <a:gd name="T63" fmla="*/ 16 h 35"/>
                <a:gd name="T64" fmla="*/ 12 w 97"/>
                <a:gd name="T65" fmla="*/ 17 h 35"/>
                <a:gd name="T66" fmla="*/ 12 w 97"/>
                <a:gd name="T67" fmla="*/ 17 h 35"/>
                <a:gd name="T68" fmla="*/ 0 w 97"/>
                <a:gd name="T69" fmla="*/ 17 h 3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7" h="35">
                  <a:moveTo>
                    <a:pt x="0" y="35"/>
                  </a:moveTo>
                  <a:lnTo>
                    <a:pt x="3" y="28"/>
                  </a:lnTo>
                  <a:lnTo>
                    <a:pt x="6" y="22"/>
                  </a:lnTo>
                  <a:lnTo>
                    <a:pt x="8" y="19"/>
                  </a:lnTo>
                  <a:lnTo>
                    <a:pt x="11" y="15"/>
                  </a:lnTo>
                  <a:lnTo>
                    <a:pt x="20" y="8"/>
                  </a:lnTo>
                  <a:lnTo>
                    <a:pt x="28" y="4"/>
                  </a:lnTo>
                  <a:lnTo>
                    <a:pt x="38" y="0"/>
                  </a:lnTo>
                  <a:lnTo>
                    <a:pt x="48" y="0"/>
                  </a:lnTo>
                  <a:lnTo>
                    <a:pt x="58" y="2"/>
                  </a:lnTo>
                  <a:lnTo>
                    <a:pt x="68" y="6"/>
                  </a:lnTo>
                  <a:lnTo>
                    <a:pt x="76" y="11"/>
                  </a:lnTo>
                  <a:lnTo>
                    <a:pt x="85" y="19"/>
                  </a:lnTo>
                  <a:lnTo>
                    <a:pt x="88" y="22"/>
                  </a:lnTo>
                  <a:lnTo>
                    <a:pt x="91" y="26"/>
                  </a:lnTo>
                  <a:lnTo>
                    <a:pt x="93" y="31"/>
                  </a:lnTo>
                  <a:lnTo>
                    <a:pt x="97" y="35"/>
                  </a:lnTo>
                  <a:lnTo>
                    <a:pt x="75" y="35"/>
                  </a:lnTo>
                  <a:lnTo>
                    <a:pt x="73" y="33"/>
                  </a:lnTo>
                  <a:lnTo>
                    <a:pt x="71" y="33"/>
                  </a:lnTo>
                  <a:lnTo>
                    <a:pt x="66" y="28"/>
                  </a:lnTo>
                  <a:lnTo>
                    <a:pt x="61" y="24"/>
                  </a:lnTo>
                  <a:lnTo>
                    <a:pt x="55" y="22"/>
                  </a:lnTo>
                  <a:lnTo>
                    <a:pt x="48" y="22"/>
                  </a:lnTo>
                  <a:lnTo>
                    <a:pt x="41" y="22"/>
                  </a:lnTo>
                  <a:lnTo>
                    <a:pt x="35" y="24"/>
                  </a:lnTo>
                  <a:lnTo>
                    <a:pt x="28" y="28"/>
                  </a:lnTo>
                  <a:lnTo>
                    <a:pt x="25" y="33"/>
                  </a:lnTo>
                  <a:lnTo>
                    <a:pt x="23" y="35"/>
                  </a:lnTo>
                  <a:lnTo>
                    <a:pt x="0"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77" name="Freeform 1692"/>
            <p:cNvSpPr>
              <a:spLocks/>
            </p:cNvSpPr>
            <p:nvPr/>
          </p:nvSpPr>
          <p:spPr bwMode="auto">
            <a:xfrm>
              <a:off x="3589" y="3393"/>
              <a:ext cx="31" cy="4"/>
            </a:xfrm>
            <a:custGeom>
              <a:avLst/>
              <a:gdLst>
                <a:gd name="T0" fmla="*/ 0 w 62"/>
                <a:gd name="T1" fmla="*/ 4 h 9"/>
                <a:gd name="T2" fmla="*/ 4 w 62"/>
                <a:gd name="T3" fmla="*/ 3 h 9"/>
                <a:gd name="T4" fmla="*/ 8 w 62"/>
                <a:gd name="T5" fmla="*/ 1 h 9"/>
                <a:gd name="T6" fmla="*/ 12 w 62"/>
                <a:gd name="T7" fmla="*/ 0 h 9"/>
                <a:gd name="T8" fmla="*/ 16 w 62"/>
                <a:gd name="T9" fmla="*/ 0 h 9"/>
                <a:gd name="T10" fmla="*/ 20 w 62"/>
                <a:gd name="T11" fmla="*/ 0 h 9"/>
                <a:gd name="T12" fmla="*/ 25 w 62"/>
                <a:gd name="T13" fmla="*/ 1 h 9"/>
                <a:gd name="T14" fmla="*/ 28 w 62"/>
                <a:gd name="T15" fmla="*/ 3 h 9"/>
                <a:gd name="T16" fmla="*/ 31 w 62"/>
                <a:gd name="T17" fmla="*/ 4 h 9"/>
                <a:gd name="T18" fmla="*/ 0 w 62"/>
                <a:gd name="T19" fmla="*/ 4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2" h="9">
                  <a:moveTo>
                    <a:pt x="0" y="9"/>
                  </a:moveTo>
                  <a:lnTo>
                    <a:pt x="7" y="6"/>
                  </a:lnTo>
                  <a:lnTo>
                    <a:pt x="15" y="2"/>
                  </a:lnTo>
                  <a:lnTo>
                    <a:pt x="24" y="0"/>
                  </a:lnTo>
                  <a:lnTo>
                    <a:pt x="32" y="0"/>
                  </a:lnTo>
                  <a:lnTo>
                    <a:pt x="40" y="0"/>
                  </a:lnTo>
                  <a:lnTo>
                    <a:pt x="49" y="2"/>
                  </a:lnTo>
                  <a:lnTo>
                    <a:pt x="55" y="6"/>
                  </a:lnTo>
                  <a:lnTo>
                    <a:pt x="62" y="9"/>
                  </a:ln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78" name="Freeform 1693"/>
            <p:cNvSpPr>
              <a:spLocks/>
            </p:cNvSpPr>
            <p:nvPr/>
          </p:nvSpPr>
          <p:spPr bwMode="auto">
            <a:xfrm>
              <a:off x="3647" y="3448"/>
              <a:ext cx="44" cy="12"/>
            </a:xfrm>
            <a:custGeom>
              <a:avLst/>
              <a:gdLst>
                <a:gd name="T0" fmla="*/ 44 w 89"/>
                <a:gd name="T1" fmla="*/ 0 h 23"/>
                <a:gd name="T2" fmla="*/ 43 w 89"/>
                <a:gd name="T3" fmla="*/ 3 h 23"/>
                <a:gd name="T4" fmla="*/ 41 w 89"/>
                <a:gd name="T5" fmla="*/ 5 h 23"/>
                <a:gd name="T6" fmla="*/ 38 w 89"/>
                <a:gd name="T7" fmla="*/ 6 h 23"/>
                <a:gd name="T8" fmla="*/ 36 w 89"/>
                <a:gd name="T9" fmla="*/ 8 h 23"/>
                <a:gd name="T10" fmla="*/ 33 w 89"/>
                <a:gd name="T11" fmla="*/ 9 h 23"/>
                <a:gd name="T12" fmla="*/ 30 w 89"/>
                <a:gd name="T13" fmla="*/ 11 h 23"/>
                <a:gd name="T14" fmla="*/ 26 w 89"/>
                <a:gd name="T15" fmla="*/ 12 h 23"/>
                <a:gd name="T16" fmla="*/ 22 w 89"/>
                <a:gd name="T17" fmla="*/ 12 h 23"/>
                <a:gd name="T18" fmla="*/ 17 w 89"/>
                <a:gd name="T19" fmla="*/ 12 h 23"/>
                <a:gd name="T20" fmla="*/ 12 w 89"/>
                <a:gd name="T21" fmla="*/ 10 h 23"/>
                <a:gd name="T22" fmla="*/ 7 w 89"/>
                <a:gd name="T23" fmla="*/ 8 h 23"/>
                <a:gd name="T24" fmla="*/ 2 w 89"/>
                <a:gd name="T25" fmla="*/ 5 h 23"/>
                <a:gd name="T26" fmla="*/ 2 w 89"/>
                <a:gd name="T27" fmla="*/ 4 h 23"/>
                <a:gd name="T28" fmla="*/ 2 w 89"/>
                <a:gd name="T29" fmla="*/ 2 h 23"/>
                <a:gd name="T30" fmla="*/ 1 w 89"/>
                <a:gd name="T31" fmla="*/ 1 h 23"/>
                <a:gd name="T32" fmla="*/ 0 w 89"/>
                <a:gd name="T33" fmla="*/ 0 h 23"/>
                <a:gd name="T34" fmla="*/ 22 w 89"/>
                <a:gd name="T35" fmla="*/ 0 h 23"/>
                <a:gd name="T36" fmla="*/ 22 w 89"/>
                <a:gd name="T37" fmla="*/ 0 h 23"/>
                <a:gd name="T38" fmla="*/ 22 w 89"/>
                <a:gd name="T39" fmla="*/ 0 h 23"/>
                <a:gd name="T40" fmla="*/ 22 w 89"/>
                <a:gd name="T41" fmla="*/ 0 h 23"/>
                <a:gd name="T42" fmla="*/ 22 w 89"/>
                <a:gd name="T43" fmla="*/ 0 h 23"/>
                <a:gd name="T44" fmla="*/ 22 w 89"/>
                <a:gd name="T45" fmla="*/ 0 h 23"/>
                <a:gd name="T46" fmla="*/ 22 w 89"/>
                <a:gd name="T47" fmla="*/ 0 h 23"/>
                <a:gd name="T48" fmla="*/ 22 w 89"/>
                <a:gd name="T49" fmla="*/ 0 h 23"/>
                <a:gd name="T50" fmla="*/ 22 w 89"/>
                <a:gd name="T51" fmla="*/ 0 h 23"/>
                <a:gd name="T52" fmla="*/ 22 w 89"/>
                <a:gd name="T53" fmla="*/ 0 h 23"/>
                <a:gd name="T54" fmla="*/ 23 w 89"/>
                <a:gd name="T55" fmla="*/ 0 h 23"/>
                <a:gd name="T56" fmla="*/ 23 w 89"/>
                <a:gd name="T57" fmla="*/ 1 h 23"/>
                <a:gd name="T58" fmla="*/ 23 w 89"/>
                <a:gd name="T59" fmla="*/ 1 h 23"/>
                <a:gd name="T60" fmla="*/ 23 w 89"/>
                <a:gd name="T61" fmla="*/ 1 h 23"/>
                <a:gd name="T62" fmla="*/ 22 w 89"/>
                <a:gd name="T63" fmla="*/ 1 h 23"/>
                <a:gd name="T64" fmla="*/ 22 w 89"/>
                <a:gd name="T65" fmla="*/ 1 h 23"/>
                <a:gd name="T66" fmla="*/ 22 w 89"/>
                <a:gd name="T67" fmla="*/ 1 h 23"/>
                <a:gd name="T68" fmla="*/ 22 w 89"/>
                <a:gd name="T69" fmla="*/ 1 h 23"/>
                <a:gd name="T70" fmla="*/ 22 w 89"/>
                <a:gd name="T71" fmla="*/ 0 h 23"/>
                <a:gd name="T72" fmla="*/ 22 w 89"/>
                <a:gd name="T73" fmla="*/ 0 h 23"/>
                <a:gd name="T74" fmla="*/ 22 w 89"/>
                <a:gd name="T75" fmla="*/ 0 h 23"/>
                <a:gd name="T76" fmla="*/ 22 w 89"/>
                <a:gd name="T77" fmla="*/ 0 h 23"/>
                <a:gd name="T78" fmla="*/ 22 w 89"/>
                <a:gd name="T79" fmla="*/ 0 h 23"/>
                <a:gd name="T80" fmla="*/ 22 w 89"/>
                <a:gd name="T81" fmla="*/ 0 h 23"/>
                <a:gd name="T82" fmla="*/ 22 w 89"/>
                <a:gd name="T83" fmla="*/ 0 h 23"/>
                <a:gd name="T84" fmla="*/ 44 w 89"/>
                <a:gd name="T85" fmla="*/ 0 h 23"/>
                <a:gd name="T86" fmla="*/ 23 w 89"/>
                <a:gd name="T87" fmla="*/ 0 h 23"/>
                <a:gd name="T88" fmla="*/ 44 w 89"/>
                <a:gd name="T89" fmla="*/ 0 h 23"/>
                <a:gd name="T90" fmla="*/ 23 w 89"/>
                <a:gd name="T91" fmla="*/ 0 h 23"/>
                <a:gd name="T92" fmla="*/ 44 w 89"/>
                <a:gd name="T93" fmla="*/ 0 h 2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89" h="23">
                  <a:moveTo>
                    <a:pt x="89" y="0"/>
                  </a:moveTo>
                  <a:lnTo>
                    <a:pt x="86" y="5"/>
                  </a:lnTo>
                  <a:lnTo>
                    <a:pt x="82" y="9"/>
                  </a:lnTo>
                  <a:lnTo>
                    <a:pt x="77" y="12"/>
                  </a:lnTo>
                  <a:lnTo>
                    <a:pt x="72" y="16"/>
                  </a:lnTo>
                  <a:lnTo>
                    <a:pt x="67" y="18"/>
                  </a:lnTo>
                  <a:lnTo>
                    <a:pt x="60" y="21"/>
                  </a:lnTo>
                  <a:lnTo>
                    <a:pt x="52" y="23"/>
                  </a:lnTo>
                  <a:lnTo>
                    <a:pt x="45" y="23"/>
                  </a:lnTo>
                  <a:lnTo>
                    <a:pt x="34" y="23"/>
                  </a:lnTo>
                  <a:lnTo>
                    <a:pt x="24" y="20"/>
                  </a:lnTo>
                  <a:lnTo>
                    <a:pt x="14" y="16"/>
                  </a:lnTo>
                  <a:lnTo>
                    <a:pt x="5" y="9"/>
                  </a:lnTo>
                  <a:lnTo>
                    <a:pt x="4" y="7"/>
                  </a:lnTo>
                  <a:lnTo>
                    <a:pt x="4" y="3"/>
                  </a:lnTo>
                  <a:lnTo>
                    <a:pt x="2" y="2"/>
                  </a:lnTo>
                  <a:lnTo>
                    <a:pt x="0" y="0"/>
                  </a:lnTo>
                  <a:lnTo>
                    <a:pt x="45" y="0"/>
                  </a:lnTo>
                  <a:lnTo>
                    <a:pt x="47" y="0"/>
                  </a:lnTo>
                  <a:lnTo>
                    <a:pt x="47" y="2"/>
                  </a:lnTo>
                  <a:lnTo>
                    <a:pt x="45" y="2"/>
                  </a:lnTo>
                  <a:lnTo>
                    <a:pt x="45" y="0"/>
                  </a:lnTo>
                  <a:lnTo>
                    <a:pt x="89" y="0"/>
                  </a:lnTo>
                  <a:lnTo>
                    <a:pt x="47" y="0"/>
                  </a:lnTo>
                  <a:lnTo>
                    <a:pt x="89" y="0"/>
                  </a:lnTo>
                  <a:lnTo>
                    <a:pt x="47" y="0"/>
                  </a:lnTo>
                  <a:lnTo>
                    <a:pt x="8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79" name="Freeform 1694"/>
            <p:cNvSpPr>
              <a:spLocks/>
            </p:cNvSpPr>
            <p:nvPr/>
          </p:nvSpPr>
          <p:spPr bwMode="auto">
            <a:xfrm>
              <a:off x="3644" y="3435"/>
              <a:ext cx="52" cy="25"/>
            </a:xfrm>
            <a:custGeom>
              <a:avLst/>
              <a:gdLst>
                <a:gd name="T0" fmla="*/ 52 w 103"/>
                <a:gd name="T1" fmla="*/ 0 h 49"/>
                <a:gd name="T2" fmla="*/ 52 w 103"/>
                <a:gd name="T3" fmla="*/ 3 h 49"/>
                <a:gd name="T4" fmla="*/ 51 w 103"/>
                <a:gd name="T5" fmla="*/ 6 h 49"/>
                <a:gd name="T6" fmla="*/ 50 w 103"/>
                <a:gd name="T7" fmla="*/ 9 h 49"/>
                <a:gd name="T8" fmla="*/ 49 w 103"/>
                <a:gd name="T9" fmla="*/ 10 h 49"/>
                <a:gd name="T10" fmla="*/ 48 w 103"/>
                <a:gd name="T11" fmla="*/ 14 h 49"/>
                <a:gd name="T12" fmla="*/ 45 w 103"/>
                <a:gd name="T13" fmla="*/ 17 h 49"/>
                <a:gd name="T14" fmla="*/ 42 w 103"/>
                <a:gd name="T15" fmla="*/ 19 h 49"/>
                <a:gd name="T16" fmla="*/ 39 w 103"/>
                <a:gd name="T17" fmla="*/ 21 h 49"/>
                <a:gd name="T18" fmla="*/ 37 w 103"/>
                <a:gd name="T19" fmla="*/ 22 h 49"/>
                <a:gd name="T20" fmla="*/ 33 w 103"/>
                <a:gd name="T21" fmla="*/ 24 h 49"/>
                <a:gd name="T22" fmla="*/ 29 w 103"/>
                <a:gd name="T23" fmla="*/ 25 h 49"/>
                <a:gd name="T24" fmla="*/ 26 w 103"/>
                <a:gd name="T25" fmla="*/ 25 h 49"/>
                <a:gd name="T26" fmla="*/ 20 w 103"/>
                <a:gd name="T27" fmla="*/ 25 h 49"/>
                <a:gd name="T28" fmla="*/ 15 w 103"/>
                <a:gd name="T29" fmla="*/ 23 h 49"/>
                <a:gd name="T30" fmla="*/ 10 w 103"/>
                <a:gd name="T31" fmla="*/ 21 h 49"/>
                <a:gd name="T32" fmla="*/ 6 w 103"/>
                <a:gd name="T33" fmla="*/ 18 h 49"/>
                <a:gd name="T34" fmla="*/ 3 w 103"/>
                <a:gd name="T35" fmla="*/ 14 h 49"/>
                <a:gd name="T36" fmla="*/ 2 w 103"/>
                <a:gd name="T37" fmla="*/ 10 h 49"/>
                <a:gd name="T38" fmla="*/ 1 w 103"/>
                <a:gd name="T39" fmla="*/ 6 h 49"/>
                <a:gd name="T40" fmla="*/ 0 w 103"/>
                <a:gd name="T41" fmla="*/ 0 h 49"/>
                <a:gd name="T42" fmla="*/ 11 w 103"/>
                <a:gd name="T43" fmla="*/ 0 h 49"/>
                <a:gd name="T44" fmla="*/ 11 w 103"/>
                <a:gd name="T45" fmla="*/ 3 h 49"/>
                <a:gd name="T46" fmla="*/ 12 w 103"/>
                <a:gd name="T47" fmla="*/ 5 h 49"/>
                <a:gd name="T48" fmla="*/ 12 w 103"/>
                <a:gd name="T49" fmla="*/ 7 h 49"/>
                <a:gd name="T50" fmla="*/ 13 w 103"/>
                <a:gd name="T51" fmla="*/ 9 h 49"/>
                <a:gd name="T52" fmla="*/ 15 w 103"/>
                <a:gd name="T53" fmla="*/ 11 h 49"/>
                <a:gd name="T54" fmla="*/ 18 w 103"/>
                <a:gd name="T55" fmla="*/ 12 h 49"/>
                <a:gd name="T56" fmla="*/ 23 w 103"/>
                <a:gd name="T57" fmla="*/ 14 h 49"/>
                <a:gd name="T58" fmla="*/ 26 w 103"/>
                <a:gd name="T59" fmla="*/ 14 h 49"/>
                <a:gd name="T60" fmla="*/ 29 w 103"/>
                <a:gd name="T61" fmla="*/ 14 h 49"/>
                <a:gd name="T62" fmla="*/ 33 w 103"/>
                <a:gd name="T63" fmla="*/ 12 h 49"/>
                <a:gd name="T64" fmla="*/ 35 w 103"/>
                <a:gd name="T65" fmla="*/ 11 h 49"/>
                <a:gd name="T66" fmla="*/ 38 w 103"/>
                <a:gd name="T67" fmla="*/ 9 h 49"/>
                <a:gd name="T68" fmla="*/ 39 w 103"/>
                <a:gd name="T69" fmla="*/ 7 h 49"/>
                <a:gd name="T70" fmla="*/ 40 w 103"/>
                <a:gd name="T71" fmla="*/ 5 h 49"/>
                <a:gd name="T72" fmla="*/ 41 w 103"/>
                <a:gd name="T73" fmla="*/ 3 h 49"/>
                <a:gd name="T74" fmla="*/ 42 w 103"/>
                <a:gd name="T75" fmla="*/ 0 h 49"/>
                <a:gd name="T76" fmla="*/ 52 w 103"/>
                <a:gd name="T77" fmla="*/ 0 h 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03" h="49">
                  <a:moveTo>
                    <a:pt x="103" y="0"/>
                  </a:moveTo>
                  <a:lnTo>
                    <a:pt x="103" y="6"/>
                  </a:lnTo>
                  <a:lnTo>
                    <a:pt x="102" y="11"/>
                  </a:lnTo>
                  <a:lnTo>
                    <a:pt x="100" y="17"/>
                  </a:lnTo>
                  <a:lnTo>
                    <a:pt x="98" y="20"/>
                  </a:lnTo>
                  <a:lnTo>
                    <a:pt x="95" y="28"/>
                  </a:lnTo>
                  <a:lnTo>
                    <a:pt x="90" y="33"/>
                  </a:lnTo>
                  <a:lnTo>
                    <a:pt x="83" y="38"/>
                  </a:lnTo>
                  <a:lnTo>
                    <a:pt x="78" y="42"/>
                  </a:lnTo>
                  <a:lnTo>
                    <a:pt x="73" y="44"/>
                  </a:lnTo>
                  <a:lnTo>
                    <a:pt x="66" y="47"/>
                  </a:lnTo>
                  <a:lnTo>
                    <a:pt x="58" y="49"/>
                  </a:lnTo>
                  <a:lnTo>
                    <a:pt x="51" y="49"/>
                  </a:lnTo>
                  <a:lnTo>
                    <a:pt x="40" y="49"/>
                  </a:lnTo>
                  <a:lnTo>
                    <a:pt x="30" y="46"/>
                  </a:lnTo>
                  <a:lnTo>
                    <a:pt x="20" y="42"/>
                  </a:lnTo>
                  <a:lnTo>
                    <a:pt x="11" y="35"/>
                  </a:lnTo>
                  <a:lnTo>
                    <a:pt x="6" y="28"/>
                  </a:lnTo>
                  <a:lnTo>
                    <a:pt x="3" y="20"/>
                  </a:lnTo>
                  <a:lnTo>
                    <a:pt x="1" y="11"/>
                  </a:lnTo>
                  <a:lnTo>
                    <a:pt x="0" y="0"/>
                  </a:lnTo>
                  <a:lnTo>
                    <a:pt x="21" y="0"/>
                  </a:lnTo>
                  <a:lnTo>
                    <a:pt x="21" y="6"/>
                  </a:lnTo>
                  <a:lnTo>
                    <a:pt x="23" y="10"/>
                  </a:lnTo>
                  <a:lnTo>
                    <a:pt x="23" y="13"/>
                  </a:lnTo>
                  <a:lnTo>
                    <a:pt x="25" y="17"/>
                  </a:lnTo>
                  <a:lnTo>
                    <a:pt x="30" y="22"/>
                  </a:lnTo>
                  <a:lnTo>
                    <a:pt x="36" y="24"/>
                  </a:lnTo>
                  <a:lnTo>
                    <a:pt x="45" y="28"/>
                  </a:lnTo>
                  <a:lnTo>
                    <a:pt x="51" y="28"/>
                  </a:lnTo>
                  <a:lnTo>
                    <a:pt x="58" y="28"/>
                  </a:lnTo>
                  <a:lnTo>
                    <a:pt x="65" y="24"/>
                  </a:lnTo>
                  <a:lnTo>
                    <a:pt x="70" y="22"/>
                  </a:lnTo>
                  <a:lnTo>
                    <a:pt x="75" y="17"/>
                  </a:lnTo>
                  <a:lnTo>
                    <a:pt x="78" y="13"/>
                  </a:lnTo>
                  <a:lnTo>
                    <a:pt x="80" y="10"/>
                  </a:lnTo>
                  <a:lnTo>
                    <a:pt x="81" y="6"/>
                  </a:lnTo>
                  <a:lnTo>
                    <a:pt x="83" y="0"/>
                  </a:lnTo>
                  <a:lnTo>
                    <a:pt x="10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80" name="Freeform 1695"/>
            <p:cNvSpPr>
              <a:spLocks noEditPoints="1"/>
            </p:cNvSpPr>
            <p:nvPr/>
          </p:nvSpPr>
          <p:spPr bwMode="auto">
            <a:xfrm>
              <a:off x="3643" y="3423"/>
              <a:ext cx="53" cy="25"/>
            </a:xfrm>
            <a:custGeom>
              <a:avLst/>
              <a:gdLst>
                <a:gd name="T0" fmla="*/ 1 w 107"/>
                <a:gd name="T1" fmla="*/ 1 h 51"/>
                <a:gd name="T2" fmla="*/ 0 w 107"/>
                <a:gd name="T3" fmla="*/ 3 h 51"/>
                <a:gd name="T4" fmla="*/ 0 w 107"/>
                <a:gd name="T5" fmla="*/ 11 h 51"/>
                <a:gd name="T6" fmla="*/ 2 w 107"/>
                <a:gd name="T7" fmla="*/ 21 h 51"/>
                <a:gd name="T8" fmla="*/ 26 w 107"/>
                <a:gd name="T9" fmla="*/ 25 h 51"/>
                <a:gd name="T10" fmla="*/ 19 w 107"/>
                <a:gd name="T11" fmla="*/ 24 h 51"/>
                <a:gd name="T12" fmla="*/ 13 w 107"/>
                <a:gd name="T13" fmla="*/ 21 h 51"/>
                <a:gd name="T14" fmla="*/ 11 w 107"/>
                <a:gd name="T15" fmla="*/ 13 h 51"/>
                <a:gd name="T16" fmla="*/ 10 w 107"/>
                <a:gd name="T17" fmla="*/ 3 h 51"/>
                <a:gd name="T18" fmla="*/ 10 w 107"/>
                <a:gd name="T19" fmla="*/ 3 h 51"/>
                <a:gd name="T20" fmla="*/ 11 w 107"/>
                <a:gd name="T21" fmla="*/ 1 h 51"/>
                <a:gd name="T22" fmla="*/ 1 w 107"/>
                <a:gd name="T23" fmla="*/ 0 h 51"/>
                <a:gd name="T24" fmla="*/ 53 w 107"/>
                <a:gd name="T25" fmla="*/ 1 h 51"/>
                <a:gd name="T26" fmla="*/ 53 w 107"/>
                <a:gd name="T27" fmla="*/ 2 h 51"/>
                <a:gd name="T28" fmla="*/ 53 w 107"/>
                <a:gd name="T29" fmla="*/ 9 h 51"/>
                <a:gd name="T30" fmla="*/ 51 w 107"/>
                <a:gd name="T31" fmla="*/ 19 h 51"/>
                <a:gd name="T32" fmla="*/ 50 w 107"/>
                <a:gd name="T33" fmla="*/ 23 h 51"/>
                <a:gd name="T34" fmla="*/ 49 w 107"/>
                <a:gd name="T35" fmla="*/ 24 h 51"/>
                <a:gd name="T36" fmla="*/ 27 w 107"/>
                <a:gd name="T37" fmla="*/ 25 h 51"/>
                <a:gd name="T38" fmla="*/ 34 w 107"/>
                <a:gd name="T39" fmla="*/ 24 h 51"/>
                <a:gd name="T40" fmla="*/ 38 w 107"/>
                <a:gd name="T41" fmla="*/ 21 h 51"/>
                <a:gd name="T42" fmla="*/ 42 w 107"/>
                <a:gd name="T43" fmla="*/ 13 h 51"/>
                <a:gd name="T44" fmla="*/ 43 w 107"/>
                <a:gd name="T45" fmla="*/ 4 h 51"/>
                <a:gd name="T46" fmla="*/ 43 w 107"/>
                <a:gd name="T47" fmla="*/ 2 h 51"/>
                <a:gd name="T48" fmla="*/ 43 w 107"/>
                <a:gd name="T49" fmla="*/ 0 h 51"/>
                <a:gd name="T50" fmla="*/ 27 w 107"/>
                <a:gd name="T51" fmla="*/ 25 h 51"/>
                <a:gd name="T52" fmla="*/ 26 w 107"/>
                <a:gd name="T53" fmla="*/ 25 h 51"/>
                <a:gd name="T54" fmla="*/ 26 w 107"/>
                <a:gd name="T55" fmla="*/ 25 h 51"/>
                <a:gd name="T56" fmla="*/ 26 w 107"/>
                <a:gd name="T57" fmla="*/ 25 h 51"/>
                <a:gd name="T58" fmla="*/ 26 w 107"/>
                <a:gd name="T59" fmla="*/ 25 h 51"/>
                <a:gd name="T60" fmla="*/ 26 w 107"/>
                <a:gd name="T61" fmla="*/ 25 h 51"/>
                <a:gd name="T62" fmla="*/ 26 w 107"/>
                <a:gd name="T63" fmla="*/ 25 h 5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7" h="51">
                  <a:moveTo>
                    <a:pt x="2" y="0"/>
                  </a:moveTo>
                  <a:lnTo>
                    <a:pt x="2" y="2"/>
                  </a:lnTo>
                  <a:lnTo>
                    <a:pt x="2" y="4"/>
                  </a:lnTo>
                  <a:lnTo>
                    <a:pt x="0" y="7"/>
                  </a:lnTo>
                  <a:lnTo>
                    <a:pt x="0" y="9"/>
                  </a:lnTo>
                  <a:lnTo>
                    <a:pt x="0" y="22"/>
                  </a:lnTo>
                  <a:lnTo>
                    <a:pt x="2" y="33"/>
                  </a:lnTo>
                  <a:lnTo>
                    <a:pt x="5" y="42"/>
                  </a:lnTo>
                  <a:lnTo>
                    <a:pt x="8" y="51"/>
                  </a:lnTo>
                  <a:lnTo>
                    <a:pt x="53" y="51"/>
                  </a:lnTo>
                  <a:lnTo>
                    <a:pt x="47" y="51"/>
                  </a:lnTo>
                  <a:lnTo>
                    <a:pt x="38" y="49"/>
                  </a:lnTo>
                  <a:lnTo>
                    <a:pt x="32" y="45"/>
                  </a:lnTo>
                  <a:lnTo>
                    <a:pt x="27" y="42"/>
                  </a:lnTo>
                  <a:lnTo>
                    <a:pt x="25" y="36"/>
                  </a:lnTo>
                  <a:lnTo>
                    <a:pt x="22" y="27"/>
                  </a:lnTo>
                  <a:lnTo>
                    <a:pt x="20" y="18"/>
                  </a:lnTo>
                  <a:lnTo>
                    <a:pt x="20" y="6"/>
                  </a:lnTo>
                  <a:lnTo>
                    <a:pt x="20" y="9"/>
                  </a:lnTo>
                  <a:lnTo>
                    <a:pt x="20" y="7"/>
                  </a:lnTo>
                  <a:lnTo>
                    <a:pt x="22" y="4"/>
                  </a:lnTo>
                  <a:lnTo>
                    <a:pt x="22" y="2"/>
                  </a:lnTo>
                  <a:lnTo>
                    <a:pt x="22" y="0"/>
                  </a:lnTo>
                  <a:lnTo>
                    <a:pt x="2" y="0"/>
                  </a:lnTo>
                  <a:close/>
                  <a:moveTo>
                    <a:pt x="107" y="0"/>
                  </a:moveTo>
                  <a:lnTo>
                    <a:pt x="107" y="2"/>
                  </a:lnTo>
                  <a:lnTo>
                    <a:pt x="107" y="4"/>
                  </a:lnTo>
                  <a:lnTo>
                    <a:pt x="107" y="6"/>
                  </a:lnTo>
                  <a:lnTo>
                    <a:pt x="107" y="18"/>
                  </a:lnTo>
                  <a:lnTo>
                    <a:pt x="105" y="29"/>
                  </a:lnTo>
                  <a:lnTo>
                    <a:pt x="102" y="38"/>
                  </a:lnTo>
                  <a:lnTo>
                    <a:pt x="100" y="45"/>
                  </a:lnTo>
                  <a:lnTo>
                    <a:pt x="100" y="47"/>
                  </a:lnTo>
                  <a:lnTo>
                    <a:pt x="99" y="47"/>
                  </a:lnTo>
                  <a:lnTo>
                    <a:pt x="99" y="49"/>
                  </a:lnTo>
                  <a:lnTo>
                    <a:pt x="97" y="51"/>
                  </a:lnTo>
                  <a:lnTo>
                    <a:pt x="55" y="51"/>
                  </a:lnTo>
                  <a:lnTo>
                    <a:pt x="62" y="51"/>
                  </a:lnTo>
                  <a:lnTo>
                    <a:pt x="68" y="49"/>
                  </a:lnTo>
                  <a:lnTo>
                    <a:pt x="73" y="45"/>
                  </a:lnTo>
                  <a:lnTo>
                    <a:pt x="77" y="42"/>
                  </a:lnTo>
                  <a:lnTo>
                    <a:pt x="82" y="36"/>
                  </a:lnTo>
                  <a:lnTo>
                    <a:pt x="85" y="27"/>
                  </a:lnTo>
                  <a:lnTo>
                    <a:pt x="87" y="20"/>
                  </a:lnTo>
                  <a:lnTo>
                    <a:pt x="87" y="9"/>
                  </a:lnTo>
                  <a:lnTo>
                    <a:pt x="87" y="7"/>
                  </a:lnTo>
                  <a:lnTo>
                    <a:pt x="87" y="4"/>
                  </a:lnTo>
                  <a:lnTo>
                    <a:pt x="87" y="2"/>
                  </a:lnTo>
                  <a:lnTo>
                    <a:pt x="87" y="0"/>
                  </a:lnTo>
                  <a:lnTo>
                    <a:pt x="107" y="0"/>
                  </a:lnTo>
                  <a:close/>
                  <a:moveTo>
                    <a:pt x="55" y="51"/>
                  </a:moveTo>
                  <a:lnTo>
                    <a:pt x="53" y="51"/>
                  </a:lnTo>
                  <a:lnTo>
                    <a:pt x="55" y="51"/>
                  </a:lnTo>
                  <a:close/>
                  <a:moveTo>
                    <a:pt x="53" y="51"/>
                  </a:moveTo>
                  <a:lnTo>
                    <a:pt x="53"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81" name="Freeform 1696"/>
            <p:cNvSpPr>
              <a:spLocks noEditPoints="1"/>
            </p:cNvSpPr>
            <p:nvPr/>
          </p:nvSpPr>
          <p:spPr bwMode="auto">
            <a:xfrm>
              <a:off x="3643" y="3410"/>
              <a:ext cx="53" cy="25"/>
            </a:xfrm>
            <a:custGeom>
              <a:avLst/>
              <a:gdLst>
                <a:gd name="T0" fmla="*/ 2 w 107"/>
                <a:gd name="T1" fmla="*/ 0 h 50"/>
                <a:gd name="T2" fmla="*/ 1 w 107"/>
                <a:gd name="T3" fmla="*/ 5 h 50"/>
                <a:gd name="T4" fmla="*/ 1 w 107"/>
                <a:gd name="T5" fmla="*/ 8 h 50"/>
                <a:gd name="T6" fmla="*/ 0 w 107"/>
                <a:gd name="T7" fmla="*/ 13 h 50"/>
                <a:gd name="T8" fmla="*/ 0 w 107"/>
                <a:gd name="T9" fmla="*/ 17 h 50"/>
                <a:gd name="T10" fmla="*/ 0 w 107"/>
                <a:gd name="T11" fmla="*/ 19 h 50"/>
                <a:gd name="T12" fmla="*/ 1 w 107"/>
                <a:gd name="T13" fmla="*/ 21 h 50"/>
                <a:gd name="T14" fmla="*/ 1 w 107"/>
                <a:gd name="T15" fmla="*/ 24 h 50"/>
                <a:gd name="T16" fmla="*/ 1 w 107"/>
                <a:gd name="T17" fmla="*/ 25 h 50"/>
                <a:gd name="T18" fmla="*/ 11 w 107"/>
                <a:gd name="T19" fmla="*/ 25 h 50"/>
                <a:gd name="T20" fmla="*/ 11 w 107"/>
                <a:gd name="T21" fmla="*/ 24 h 50"/>
                <a:gd name="T22" fmla="*/ 11 w 107"/>
                <a:gd name="T23" fmla="*/ 21 h 50"/>
                <a:gd name="T24" fmla="*/ 10 w 107"/>
                <a:gd name="T25" fmla="*/ 18 h 50"/>
                <a:gd name="T26" fmla="*/ 10 w 107"/>
                <a:gd name="T27" fmla="*/ 16 h 50"/>
                <a:gd name="T28" fmla="*/ 10 w 107"/>
                <a:gd name="T29" fmla="*/ 17 h 50"/>
                <a:gd name="T30" fmla="*/ 10 w 107"/>
                <a:gd name="T31" fmla="*/ 13 h 50"/>
                <a:gd name="T32" fmla="*/ 11 w 107"/>
                <a:gd name="T33" fmla="*/ 8 h 50"/>
                <a:gd name="T34" fmla="*/ 12 w 107"/>
                <a:gd name="T35" fmla="*/ 4 h 50"/>
                <a:gd name="T36" fmla="*/ 14 w 107"/>
                <a:gd name="T37" fmla="*/ 0 h 50"/>
                <a:gd name="T38" fmla="*/ 2 w 107"/>
                <a:gd name="T39" fmla="*/ 0 h 50"/>
                <a:gd name="T40" fmla="*/ 51 w 107"/>
                <a:gd name="T41" fmla="*/ 0 h 50"/>
                <a:gd name="T42" fmla="*/ 52 w 107"/>
                <a:gd name="T43" fmla="*/ 4 h 50"/>
                <a:gd name="T44" fmla="*/ 52 w 107"/>
                <a:gd name="T45" fmla="*/ 7 h 50"/>
                <a:gd name="T46" fmla="*/ 53 w 107"/>
                <a:gd name="T47" fmla="*/ 12 h 50"/>
                <a:gd name="T48" fmla="*/ 53 w 107"/>
                <a:gd name="T49" fmla="*/ 16 h 50"/>
                <a:gd name="T50" fmla="*/ 53 w 107"/>
                <a:gd name="T51" fmla="*/ 18 h 50"/>
                <a:gd name="T52" fmla="*/ 53 w 107"/>
                <a:gd name="T53" fmla="*/ 21 h 50"/>
                <a:gd name="T54" fmla="*/ 53 w 107"/>
                <a:gd name="T55" fmla="*/ 24 h 50"/>
                <a:gd name="T56" fmla="*/ 52 w 107"/>
                <a:gd name="T57" fmla="*/ 25 h 50"/>
                <a:gd name="T58" fmla="*/ 42 w 107"/>
                <a:gd name="T59" fmla="*/ 25 h 50"/>
                <a:gd name="T60" fmla="*/ 43 w 107"/>
                <a:gd name="T61" fmla="*/ 24 h 50"/>
                <a:gd name="T62" fmla="*/ 43 w 107"/>
                <a:gd name="T63" fmla="*/ 22 h 50"/>
                <a:gd name="T64" fmla="*/ 43 w 107"/>
                <a:gd name="T65" fmla="*/ 19 h 50"/>
                <a:gd name="T66" fmla="*/ 43 w 107"/>
                <a:gd name="T67" fmla="*/ 17 h 50"/>
                <a:gd name="T68" fmla="*/ 43 w 107"/>
                <a:gd name="T69" fmla="*/ 13 h 50"/>
                <a:gd name="T70" fmla="*/ 42 w 107"/>
                <a:gd name="T71" fmla="*/ 8 h 50"/>
                <a:gd name="T72" fmla="*/ 41 w 107"/>
                <a:gd name="T73" fmla="*/ 4 h 50"/>
                <a:gd name="T74" fmla="*/ 40 w 107"/>
                <a:gd name="T75" fmla="*/ 0 h 50"/>
                <a:gd name="T76" fmla="*/ 51 w 107"/>
                <a:gd name="T77" fmla="*/ 0 h 5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07" h="50">
                  <a:moveTo>
                    <a:pt x="5" y="0"/>
                  </a:moveTo>
                  <a:lnTo>
                    <a:pt x="3" y="9"/>
                  </a:lnTo>
                  <a:lnTo>
                    <a:pt x="2" y="16"/>
                  </a:lnTo>
                  <a:lnTo>
                    <a:pt x="0" y="25"/>
                  </a:lnTo>
                  <a:lnTo>
                    <a:pt x="0" y="34"/>
                  </a:lnTo>
                  <a:lnTo>
                    <a:pt x="0" y="38"/>
                  </a:lnTo>
                  <a:lnTo>
                    <a:pt x="2" y="41"/>
                  </a:lnTo>
                  <a:lnTo>
                    <a:pt x="2" y="47"/>
                  </a:lnTo>
                  <a:lnTo>
                    <a:pt x="2" y="50"/>
                  </a:lnTo>
                  <a:lnTo>
                    <a:pt x="23" y="50"/>
                  </a:lnTo>
                  <a:lnTo>
                    <a:pt x="22" y="47"/>
                  </a:lnTo>
                  <a:lnTo>
                    <a:pt x="22" y="41"/>
                  </a:lnTo>
                  <a:lnTo>
                    <a:pt x="20" y="36"/>
                  </a:lnTo>
                  <a:lnTo>
                    <a:pt x="20" y="31"/>
                  </a:lnTo>
                  <a:lnTo>
                    <a:pt x="20" y="34"/>
                  </a:lnTo>
                  <a:lnTo>
                    <a:pt x="20" y="25"/>
                  </a:lnTo>
                  <a:lnTo>
                    <a:pt x="22" y="16"/>
                  </a:lnTo>
                  <a:lnTo>
                    <a:pt x="25" y="7"/>
                  </a:lnTo>
                  <a:lnTo>
                    <a:pt x="28" y="0"/>
                  </a:lnTo>
                  <a:lnTo>
                    <a:pt x="5" y="0"/>
                  </a:lnTo>
                  <a:close/>
                  <a:moveTo>
                    <a:pt x="102" y="0"/>
                  </a:moveTo>
                  <a:lnTo>
                    <a:pt x="104" y="7"/>
                  </a:lnTo>
                  <a:lnTo>
                    <a:pt x="105" y="14"/>
                  </a:lnTo>
                  <a:lnTo>
                    <a:pt x="107" y="23"/>
                  </a:lnTo>
                  <a:lnTo>
                    <a:pt x="107" y="31"/>
                  </a:lnTo>
                  <a:lnTo>
                    <a:pt x="107" y="36"/>
                  </a:lnTo>
                  <a:lnTo>
                    <a:pt x="107" y="41"/>
                  </a:lnTo>
                  <a:lnTo>
                    <a:pt x="107" y="47"/>
                  </a:lnTo>
                  <a:lnTo>
                    <a:pt x="105" y="50"/>
                  </a:lnTo>
                  <a:lnTo>
                    <a:pt x="85" y="50"/>
                  </a:lnTo>
                  <a:lnTo>
                    <a:pt x="87" y="47"/>
                  </a:lnTo>
                  <a:lnTo>
                    <a:pt x="87" y="43"/>
                  </a:lnTo>
                  <a:lnTo>
                    <a:pt x="87" y="38"/>
                  </a:lnTo>
                  <a:lnTo>
                    <a:pt x="87" y="34"/>
                  </a:lnTo>
                  <a:lnTo>
                    <a:pt x="87" y="25"/>
                  </a:lnTo>
                  <a:lnTo>
                    <a:pt x="85" y="16"/>
                  </a:lnTo>
                  <a:lnTo>
                    <a:pt x="83" y="7"/>
                  </a:lnTo>
                  <a:lnTo>
                    <a:pt x="80" y="0"/>
                  </a:lnTo>
                  <a:lnTo>
                    <a:pt x="10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82" name="Freeform 1697"/>
            <p:cNvSpPr>
              <a:spLocks/>
            </p:cNvSpPr>
            <p:nvPr/>
          </p:nvSpPr>
          <p:spPr bwMode="auto">
            <a:xfrm>
              <a:off x="3644" y="3397"/>
              <a:ext cx="52" cy="26"/>
            </a:xfrm>
            <a:custGeom>
              <a:avLst/>
              <a:gdLst>
                <a:gd name="T0" fmla="*/ 0 w 105"/>
                <a:gd name="T1" fmla="*/ 26 h 51"/>
                <a:gd name="T2" fmla="*/ 0 w 105"/>
                <a:gd name="T3" fmla="*/ 19 h 51"/>
                <a:gd name="T4" fmla="*/ 2 w 105"/>
                <a:gd name="T5" fmla="*/ 12 h 51"/>
                <a:gd name="T6" fmla="*/ 4 w 105"/>
                <a:gd name="T7" fmla="*/ 7 h 51"/>
                <a:gd name="T8" fmla="*/ 7 w 105"/>
                <a:gd name="T9" fmla="*/ 3 h 51"/>
                <a:gd name="T10" fmla="*/ 8 w 105"/>
                <a:gd name="T11" fmla="*/ 2 h 51"/>
                <a:gd name="T12" fmla="*/ 9 w 105"/>
                <a:gd name="T13" fmla="*/ 1 h 51"/>
                <a:gd name="T14" fmla="*/ 9 w 105"/>
                <a:gd name="T15" fmla="*/ 1 h 51"/>
                <a:gd name="T16" fmla="*/ 10 w 105"/>
                <a:gd name="T17" fmla="*/ 0 h 51"/>
                <a:gd name="T18" fmla="*/ 40 w 105"/>
                <a:gd name="T19" fmla="*/ 0 h 51"/>
                <a:gd name="T20" fmla="*/ 41 w 105"/>
                <a:gd name="T21" fmla="*/ 1 h 51"/>
                <a:gd name="T22" fmla="*/ 42 w 105"/>
                <a:gd name="T23" fmla="*/ 2 h 51"/>
                <a:gd name="T24" fmla="*/ 43 w 105"/>
                <a:gd name="T25" fmla="*/ 4 h 51"/>
                <a:gd name="T26" fmla="*/ 44 w 105"/>
                <a:gd name="T27" fmla="*/ 5 h 51"/>
                <a:gd name="T28" fmla="*/ 47 w 105"/>
                <a:gd name="T29" fmla="*/ 9 h 51"/>
                <a:gd name="T30" fmla="*/ 50 w 105"/>
                <a:gd name="T31" fmla="*/ 14 h 51"/>
                <a:gd name="T32" fmla="*/ 51 w 105"/>
                <a:gd name="T33" fmla="*/ 19 h 51"/>
                <a:gd name="T34" fmla="*/ 52 w 105"/>
                <a:gd name="T35" fmla="*/ 26 h 51"/>
                <a:gd name="T36" fmla="*/ 42 w 105"/>
                <a:gd name="T37" fmla="*/ 26 h 51"/>
                <a:gd name="T38" fmla="*/ 42 w 105"/>
                <a:gd name="T39" fmla="*/ 22 h 51"/>
                <a:gd name="T40" fmla="*/ 41 w 105"/>
                <a:gd name="T41" fmla="*/ 18 h 51"/>
                <a:gd name="T42" fmla="*/ 40 w 105"/>
                <a:gd name="T43" fmla="*/ 15 h 51"/>
                <a:gd name="T44" fmla="*/ 37 w 105"/>
                <a:gd name="T45" fmla="*/ 12 h 51"/>
                <a:gd name="T46" fmla="*/ 35 w 105"/>
                <a:gd name="T47" fmla="*/ 10 h 51"/>
                <a:gd name="T48" fmla="*/ 32 w 105"/>
                <a:gd name="T49" fmla="*/ 8 h 51"/>
                <a:gd name="T50" fmla="*/ 29 w 105"/>
                <a:gd name="T51" fmla="*/ 7 h 51"/>
                <a:gd name="T52" fmla="*/ 25 w 105"/>
                <a:gd name="T53" fmla="*/ 7 h 51"/>
                <a:gd name="T54" fmla="*/ 22 w 105"/>
                <a:gd name="T55" fmla="*/ 7 h 51"/>
                <a:gd name="T56" fmla="*/ 19 w 105"/>
                <a:gd name="T57" fmla="*/ 8 h 51"/>
                <a:gd name="T58" fmla="*/ 15 w 105"/>
                <a:gd name="T59" fmla="*/ 10 h 51"/>
                <a:gd name="T60" fmla="*/ 14 w 105"/>
                <a:gd name="T61" fmla="*/ 12 h 51"/>
                <a:gd name="T62" fmla="*/ 12 w 105"/>
                <a:gd name="T63" fmla="*/ 15 h 51"/>
                <a:gd name="T64" fmla="*/ 10 w 105"/>
                <a:gd name="T65" fmla="*/ 18 h 51"/>
                <a:gd name="T66" fmla="*/ 10 w 105"/>
                <a:gd name="T67" fmla="*/ 22 h 51"/>
                <a:gd name="T68" fmla="*/ 10 w 105"/>
                <a:gd name="T69" fmla="*/ 26 h 51"/>
                <a:gd name="T70" fmla="*/ 0 w 105"/>
                <a:gd name="T71" fmla="*/ 26 h 5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05" h="51">
                  <a:moveTo>
                    <a:pt x="0" y="51"/>
                  </a:moveTo>
                  <a:lnTo>
                    <a:pt x="1" y="37"/>
                  </a:lnTo>
                  <a:lnTo>
                    <a:pt x="5" y="24"/>
                  </a:lnTo>
                  <a:lnTo>
                    <a:pt x="8" y="13"/>
                  </a:lnTo>
                  <a:lnTo>
                    <a:pt x="15" y="6"/>
                  </a:lnTo>
                  <a:lnTo>
                    <a:pt x="16" y="4"/>
                  </a:lnTo>
                  <a:lnTo>
                    <a:pt x="18" y="2"/>
                  </a:lnTo>
                  <a:lnTo>
                    <a:pt x="20" y="0"/>
                  </a:lnTo>
                  <a:lnTo>
                    <a:pt x="81" y="0"/>
                  </a:lnTo>
                  <a:lnTo>
                    <a:pt x="83" y="2"/>
                  </a:lnTo>
                  <a:lnTo>
                    <a:pt x="85" y="4"/>
                  </a:lnTo>
                  <a:lnTo>
                    <a:pt x="86" y="8"/>
                  </a:lnTo>
                  <a:lnTo>
                    <a:pt x="88" y="10"/>
                  </a:lnTo>
                  <a:lnTo>
                    <a:pt x="95" y="17"/>
                  </a:lnTo>
                  <a:lnTo>
                    <a:pt x="100" y="28"/>
                  </a:lnTo>
                  <a:lnTo>
                    <a:pt x="103" y="38"/>
                  </a:lnTo>
                  <a:lnTo>
                    <a:pt x="105" y="51"/>
                  </a:lnTo>
                  <a:lnTo>
                    <a:pt x="85" y="51"/>
                  </a:lnTo>
                  <a:lnTo>
                    <a:pt x="85" y="44"/>
                  </a:lnTo>
                  <a:lnTo>
                    <a:pt x="83" y="35"/>
                  </a:lnTo>
                  <a:lnTo>
                    <a:pt x="80" y="29"/>
                  </a:lnTo>
                  <a:lnTo>
                    <a:pt x="75" y="24"/>
                  </a:lnTo>
                  <a:lnTo>
                    <a:pt x="70" y="19"/>
                  </a:lnTo>
                  <a:lnTo>
                    <a:pt x="65" y="15"/>
                  </a:lnTo>
                  <a:lnTo>
                    <a:pt x="58" y="13"/>
                  </a:lnTo>
                  <a:lnTo>
                    <a:pt x="51" y="13"/>
                  </a:lnTo>
                  <a:lnTo>
                    <a:pt x="45" y="13"/>
                  </a:lnTo>
                  <a:lnTo>
                    <a:pt x="38" y="15"/>
                  </a:lnTo>
                  <a:lnTo>
                    <a:pt x="31" y="19"/>
                  </a:lnTo>
                  <a:lnTo>
                    <a:pt x="28" y="24"/>
                  </a:lnTo>
                  <a:lnTo>
                    <a:pt x="25" y="29"/>
                  </a:lnTo>
                  <a:lnTo>
                    <a:pt x="21" y="35"/>
                  </a:lnTo>
                  <a:lnTo>
                    <a:pt x="20" y="44"/>
                  </a:lnTo>
                  <a:lnTo>
                    <a:pt x="20" y="51"/>
                  </a:lnTo>
                  <a:lnTo>
                    <a:pt x="0"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83" name="Freeform 1698"/>
            <p:cNvSpPr>
              <a:spLocks/>
            </p:cNvSpPr>
            <p:nvPr/>
          </p:nvSpPr>
          <p:spPr bwMode="auto">
            <a:xfrm>
              <a:off x="3645" y="3393"/>
              <a:ext cx="49" cy="17"/>
            </a:xfrm>
            <a:custGeom>
              <a:avLst/>
              <a:gdLst>
                <a:gd name="T0" fmla="*/ 0 w 97"/>
                <a:gd name="T1" fmla="*/ 17 h 35"/>
                <a:gd name="T2" fmla="*/ 2 w 97"/>
                <a:gd name="T3" fmla="*/ 14 h 35"/>
                <a:gd name="T4" fmla="*/ 4 w 97"/>
                <a:gd name="T5" fmla="*/ 11 h 35"/>
                <a:gd name="T6" fmla="*/ 4 w 97"/>
                <a:gd name="T7" fmla="*/ 9 h 35"/>
                <a:gd name="T8" fmla="*/ 6 w 97"/>
                <a:gd name="T9" fmla="*/ 7 h 35"/>
                <a:gd name="T10" fmla="*/ 10 w 97"/>
                <a:gd name="T11" fmla="*/ 4 h 35"/>
                <a:gd name="T12" fmla="*/ 14 w 97"/>
                <a:gd name="T13" fmla="*/ 2 h 35"/>
                <a:gd name="T14" fmla="*/ 19 w 97"/>
                <a:gd name="T15" fmla="*/ 0 h 35"/>
                <a:gd name="T16" fmla="*/ 24 w 97"/>
                <a:gd name="T17" fmla="*/ 0 h 35"/>
                <a:gd name="T18" fmla="*/ 29 w 97"/>
                <a:gd name="T19" fmla="*/ 1 h 35"/>
                <a:gd name="T20" fmla="*/ 34 w 97"/>
                <a:gd name="T21" fmla="*/ 3 h 35"/>
                <a:gd name="T22" fmla="*/ 39 w 97"/>
                <a:gd name="T23" fmla="*/ 5 h 35"/>
                <a:gd name="T24" fmla="*/ 43 w 97"/>
                <a:gd name="T25" fmla="*/ 9 h 35"/>
                <a:gd name="T26" fmla="*/ 45 w 97"/>
                <a:gd name="T27" fmla="*/ 11 h 35"/>
                <a:gd name="T28" fmla="*/ 46 w 97"/>
                <a:gd name="T29" fmla="*/ 13 h 35"/>
                <a:gd name="T30" fmla="*/ 47 w 97"/>
                <a:gd name="T31" fmla="*/ 15 h 35"/>
                <a:gd name="T32" fmla="*/ 49 w 97"/>
                <a:gd name="T33" fmla="*/ 17 h 35"/>
                <a:gd name="T34" fmla="*/ 38 w 97"/>
                <a:gd name="T35" fmla="*/ 17 h 35"/>
                <a:gd name="T36" fmla="*/ 38 w 97"/>
                <a:gd name="T37" fmla="*/ 17 h 35"/>
                <a:gd name="T38" fmla="*/ 37 w 97"/>
                <a:gd name="T39" fmla="*/ 16 h 35"/>
                <a:gd name="T40" fmla="*/ 37 w 97"/>
                <a:gd name="T41" fmla="*/ 16 h 35"/>
                <a:gd name="T42" fmla="*/ 36 w 97"/>
                <a:gd name="T43" fmla="*/ 16 h 35"/>
                <a:gd name="T44" fmla="*/ 34 w 97"/>
                <a:gd name="T45" fmla="*/ 14 h 35"/>
                <a:gd name="T46" fmla="*/ 31 w 97"/>
                <a:gd name="T47" fmla="*/ 12 h 35"/>
                <a:gd name="T48" fmla="*/ 28 w 97"/>
                <a:gd name="T49" fmla="*/ 11 h 35"/>
                <a:gd name="T50" fmla="*/ 24 w 97"/>
                <a:gd name="T51" fmla="*/ 11 h 35"/>
                <a:gd name="T52" fmla="*/ 21 w 97"/>
                <a:gd name="T53" fmla="*/ 11 h 35"/>
                <a:gd name="T54" fmla="*/ 18 w 97"/>
                <a:gd name="T55" fmla="*/ 12 h 35"/>
                <a:gd name="T56" fmla="*/ 14 w 97"/>
                <a:gd name="T57" fmla="*/ 14 h 35"/>
                <a:gd name="T58" fmla="*/ 13 w 97"/>
                <a:gd name="T59" fmla="*/ 16 h 35"/>
                <a:gd name="T60" fmla="*/ 13 w 97"/>
                <a:gd name="T61" fmla="*/ 16 h 35"/>
                <a:gd name="T62" fmla="*/ 13 w 97"/>
                <a:gd name="T63" fmla="*/ 16 h 35"/>
                <a:gd name="T64" fmla="*/ 12 w 97"/>
                <a:gd name="T65" fmla="*/ 17 h 35"/>
                <a:gd name="T66" fmla="*/ 12 w 97"/>
                <a:gd name="T67" fmla="*/ 17 h 35"/>
                <a:gd name="T68" fmla="*/ 0 w 97"/>
                <a:gd name="T69" fmla="*/ 17 h 3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7" h="35">
                  <a:moveTo>
                    <a:pt x="0" y="35"/>
                  </a:moveTo>
                  <a:lnTo>
                    <a:pt x="3" y="28"/>
                  </a:lnTo>
                  <a:lnTo>
                    <a:pt x="7" y="22"/>
                  </a:lnTo>
                  <a:lnTo>
                    <a:pt x="8" y="19"/>
                  </a:lnTo>
                  <a:lnTo>
                    <a:pt x="12" y="15"/>
                  </a:lnTo>
                  <a:lnTo>
                    <a:pt x="20" y="8"/>
                  </a:lnTo>
                  <a:lnTo>
                    <a:pt x="28" y="4"/>
                  </a:lnTo>
                  <a:lnTo>
                    <a:pt x="38" y="0"/>
                  </a:lnTo>
                  <a:lnTo>
                    <a:pt x="48" y="0"/>
                  </a:lnTo>
                  <a:lnTo>
                    <a:pt x="58" y="2"/>
                  </a:lnTo>
                  <a:lnTo>
                    <a:pt x="68" y="6"/>
                  </a:lnTo>
                  <a:lnTo>
                    <a:pt x="77" y="11"/>
                  </a:lnTo>
                  <a:lnTo>
                    <a:pt x="85" y="19"/>
                  </a:lnTo>
                  <a:lnTo>
                    <a:pt x="89" y="22"/>
                  </a:lnTo>
                  <a:lnTo>
                    <a:pt x="92" y="26"/>
                  </a:lnTo>
                  <a:lnTo>
                    <a:pt x="94" y="31"/>
                  </a:lnTo>
                  <a:lnTo>
                    <a:pt x="97" y="35"/>
                  </a:lnTo>
                  <a:lnTo>
                    <a:pt x="75" y="35"/>
                  </a:lnTo>
                  <a:lnTo>
                    <a:pt x="73" y="33"/>
                  </a:lnTo>
                  <a:lnTo>
                    <a:pt x="72" y="33"/>
                  </a:lnTo>
                  <a:lnTo>
                    <a:pt x="67" y="28"/>
                  </a:lnTo>
                  <a:lnTo>
                    <a:pt x="62" y="24"/>
                  </a:lnTo>
                  <a:lnTo>
                    <a:pt x="55" y="22"/>
                  </a:lnTo>
                  <a:lnTo>
                    <a:pt x="48" y="22"/>
                  </a:lnTo>
                  <a:lnTo>
                    <a:pt x="42" y="22"/>
                  </a:lnTo>
                  <a:lnTo>
                    <a:pt x="35" y="24"/>
                  </a:lnTo>
                  <a:lnTo>
                    <a:pt x="28" y="28"/>
                  </a:lnTo>
                  <a:lnTo>
                    <a:pt x="25" y="33"/>
                  </a:lnTo>
                  <a:lnTo>
                    <a:pt x="23" y="35"/>
                  </a:lnTo>
                  <a:lnTo>
                    <a:pt x="0"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84" name="Freeform 1699"/>
            <p:cNvSpPr>
              <a:spLocks/>
            </p:cNvSpPr>
            <p:nvPr/>
          </p:nvSpPr>
          <p:spPr bwMode="auto">
            <a:xfrm>
              <a:off x="3654" y="3393"/>
              <a:ext cx="31" cy="4"/>
            </a:xfrm>
            <a:custGeom>
              <a:avLst/>
              <a:gdLst>
                <a:gd name="T0" fmla="*/ 0 w 61"/>
                <a:gd name="T1" fmla="*/ 4 h 9"/>
                <a:gd name="T2" fmla="*/ 3 w 61"/>
                <a:gd name="T3" fmla="*/ 3 h 9"/>
                <a:gd name="T4" fmla="*/ 8 w 61"/>
                <a:gd name="T5" fmla="*/ 1 h 9"/>
                <a:gd name="T6" fmla="*/ 12 w 61"/>
                <a:gd name="T7" fmla="*/ 0 h 9"/>
                <a:gd name="T8" fmla="*/ 16 w 61"/>
                <a:gd name="T9" fmla="*/ 0 h 9"/>
                <a:gd name="T10" fmla="*/ 20 w 61"/>
                <a:gd name="T11" fmla="*/ 0 h 9"/>
                <a:gd name="T12" fmla="*/ 24 w 61"/>
                <a:gd name="T13" fmla="*/ 1 h 9"/>
                <a:gd name="T14" fmla="*/ 28 w 61"/>
                <a:gd name="T15" fmla="*/ 3 h 9"/>
                <a:gd name="T16" fmla="*/ 31 w 61"/>
                <a:gd name="T17" fmla="*/ 4 h 9"/>
                <a:gd name="T18" fmla="*/ 0 w 61"/>
                <a:gd name="T19" fmla="*/ 4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1" h="9">
                  <a:moveTo>
                    <a:pt x="0" y="9"/>
                  </a:moveTo>
                  <a:lnTo>
                    <a:pt x="6" y="6"/>
                  </a:lnTo>
                  <a:lnTo>
                    <a:pt x="15" y="2"/>
                  </a:lnTo>
                  <a:lnTo>
                    <a:pt x="23" y="0"/>
                  </a:lnTo>
                  <a:lnTo>
                    <a:pt x="31" y="0"/>
                  </a:lnTo>
                  <a:lnTo>
                    <a:pt x="40" y="0"/>
                  </a:lnTo>
                  <a:lnTo>
                    <a:pt x="48" y="2"/>
                  </a:lnTo>
                  <a:lnTo>
                    <a:pt x="55" y="6"/>
                  </a:lnTo>
                  <a:lnTo>
                    <a:pt x="61" y="9"/>
                  </a:ln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785" name="Rectangle 1700"/>
            <p:cNvSpPr>
              <a:spLocks noChangeArrowheads="1"/>
            </p:cNvSpPr>
            <p:nvPr/>
          </p:nvSpPr>
          <p:spPr bwMode="auto">
            <a:xfrm>
              <a:off x="3710" y="3448"/>
              <a:ext cx="10" cy="1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0786" name="Rectangle 1701"/>
            <p:cNvSpPr>
              <a:spLocks noChangeArrowheads="1"/>
            </p:cNvSpPr>
            <p:nvPr/>
          </p:nvSpPr>
          <p:spPr bwMode="auto">
            <a:xfrm>
              <a:off x="3710" y="3435"/>
              <a:ext cx="10" cy="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0787" name="Rectangle 1702"/>
            <p:cNvSpPr>
              <a:spLocks noChangeArrowheads="1"/>
            </p:cNvSpPr>
            <p:nvPr/>
          </p:nvSpPr>
          <p:spPr bwMode="auto">
            <a:xfrm>
              <a:off x="3710" y="3423"/>
              <a:ext cx="10" cy="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0788" name="Rectangle 1703"/>
            <p:cNvSpPr>
              <a:spLocks noChangeArrowheads="1"/>
            </p:cNvSpPr>
            <p:nvPr/>
          </p:nvSpPr>
          <p:spPr bwMode="auto">
            <a:xfrm>
              <a:off x="3710" y="3410"/>
              <a:ext cx="10" cy="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0789" name="Rectangle 1704"/>
            <p:cNvSpPr>
              <a:spLocks noChangeArrowheads="1"/>
            </p:cNvSpPr>
            <p:nvPr/>
          </p:nvSpPr>
          <p:spPr bwMode="auto">
            <a:xfrm>
              <a:off x="3710" y="3397"/>
              <a:ext cx="10" cy="2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0790" name="Rectangle 1705"/>
            <p:cNvSpPr>
              <a:spLocks noChangeArrowheads="1"/>
            </p:cNvSpPr>
            <p:nvPr/>
          </p:nvSpPr>
          <p:spPr bwMode="auto">
            <a:xfrm>
              <a:off x="3710" y="3385"/>
              <a:ext cx="10" cy="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0791" name="Rectangle 1706"/>
            <p:cNvSpPr>
              <a:spLocks noChangeArrowheads="1"/>
            </p:cNvSpPr>
            <p:nvPr/>
          </p:nvSpPr>
          <p:spPr bwMode="auto">
            <a:xfrm>
              <a:off x="3710" y="3372"/>
              <a:ext cx="10" cy="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0792" name="Rectangle 1707"/>
            <p:cNvSpPr>
              <a:spLocks noChangeArrowheads="1"/>
            </p:cNvSpPr>
            <p:nvPr/>
          </p:nvSpPr>
          <p:spPr bwMode="auto">
            <a:xfrm>
              <a:off x="3710" y="3369"/>
              <a:ext cx="10" cy="1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0793" name="Rectangle 1708"/>
            <p:cNvSpPr>
              <a:spLocks noChangeArrowheads="1"/>
            </p:cNvSpPr>
            <p:nvPr/>
          </p:nvSpPr>
          <p:spPr bwMode="auto">
            <a:xfrm>
              <a:off x="3710" y="3369"/>
              <a:ext cx="10" cy="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0794" name="Rectangle 1709"/>
            <p:cNvSpPr>
              <a:spLocks noChangeArrowheads="1"/>
            </p:cNvSpPr>
            <p:nvPr/>
          </p:nvSpPr>
          <p:spPr bwMode="auto">
            <a:xfrm>
              <a:off x="3737" y="3448"/>
              <a:ext cx="10" cy="1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0795" name="Rectangle 1710"/>
            <p:cNvSpPr>
              <a:spLocks noChangeArrowheads="1"/>
            </p:cNvSpPr>
            <p:nvPr/>
          </p:nvSpPr>
          <p:spPr bwMode="auto">
            <a:xfrm>
              <a:off x="3737" y="3435"/>
              <a:ext cx="10" cy="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0796" name="Rectangle 1711"/>
            <p:cNvSpPr>
              <a:spLocks noChangeArrowheads="1"/>
            </p:cNvSpPr>
            <p:nvPr/>
          </p:nvSpPr>
          <p:spPr bwMode="auto">
            <a:xfrm>
              <a:off x="3737" y="3423"/>
              <a:ext cx="10" cy="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0797" name="Rectangle 1712"/>
            <p:cNvSpPr>
              <a:spLocks noChangeArrowheads="1"/>
            </p:cNvSpPr>
            <p:nvPr/>
          </p:nvSpPr>
          <p:spPr bwMode="auto">
            <a:xfrm>
              <a:off x="3737" y="3410"/>
              <a:ext cx="10" cy="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0798" name="Rectangle 1713"/>
            <p:cNvSpPr>
              <a:spLocks noChangeArrowheads="1"/>
            </p:cNvSpPr>
            <p:nvPr/>
          </p:nvSpPr>
          <p:spPr bwMode="auto">
            <a:xfrm>
              <a:off x="3737" y="3397"/>
              <a:ext cx="10" cy="2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0799" name="Rectangle 1714"/>
            <p:cNvSpPr>
              <a:spLocks noChangeArrowheads="1"/>
            </p:cNvSpPr>
            <p:nvPr/>
          </p:nvSpPr>
          <p:spPr bwMode="auto">
            <a:xfrm>
              <a:off x="3737" y="3393"/>
              <a:ext cx="10" cy="1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0800" name="Freeform 1715"/>
            <p:cNvSpPr>
              <a:spLocks noEditPoints="1"/>
            </p:cNvSpPr>
            <p:nvPr/>
          </p:nvSpPr>
          <p:spPr bwMode="auto">
            <a:xfrm>
              <a:off x="3737" y="3372"/>
              <a:ext cx="10" cy="25"/>
            </a:xfrm>
            <a:custGeom>
              <a:avLst/>
              <a:gdLst>
                <a:gd name="T0" fmla="*/ 0 w 20"/>
                <a:gd name="T1" fmla="*/ 0 h 50"/>
                <a:gd name="T2" fmla="*/ 0 w 20"/>
                <a:gd name="T3" fmla="*/ 8 h 50"/>
                <a:gd name="T4" fmla="*/ 10 w 20"/>
                <a:gd name="T5" fmla="*/ 8 h 50"/>
                <a:gd name="T6" fmla="*/ 10 w 20"/>
                <a:gd name="T7" fmla="*/ 0 h 50"/>
                <a:gd name="T8" fmla="*/ 0 w 20"/>
                <a:gd name="T9" fmla="*/ 0 h 50"/>
                <a:gd name="T10" fmla="*/ 0 w 20"/>
                <a:gd name="T11" fmla="*/ 25 h 50"/>
                <a:gd name="T12" fmla="*/ 10 w 20"/>
                <a:gd name="T13" fmla="*/ 25 h 50"/>
                <a:gd name="T14" fmla="*/ 10 w 20"/>
                <a:gd name="T15" fmla="*/ 21 h 50"/>
                <a:gd name="T16" fmla="*/ 0 w 20"/>
                <a:gd name="T17" fmla="*/ 21 h 50"/>
                <a:gd name="T18" fmla="*/ 0 w 20"/>
                <a:gd name="T19" fmla="*/ 25 h 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50">
                  <a:moveTo>
                    <a:pt x="0" y="0"/>
                  </a:moveTo>
                  <a:lnTo>
                    <a:pt x="0" y="16"/>
                  </a:lnTo>
                  <a:lnTo>
                    <a:pt x="20" y="16"/>
                  </a:lnTo>
                  <a:lnTo>
                    <a:pt x="20" y="0"/>
                  </a:lnTo>
                  <a:lnTo>
                    <a:pt x="0" y="0"/>
                  </a:lnTo>
                  <a:close/>
                  <a:moveTo>
                    <a:pt x="0" y="50"/>
                  </a:moveTo>
                  <a:lnTo>
                    <a:pt x="20" y="50"/>
                  </a:lnTo>
                  <a:lnTo>
                    <a:pt x="20" y="41"/>
                  </a:lnTo>
                  <a:lnTo>
                    <a:pt x="0" y="41"/>
                  </a:lnTo>
                  <a:lnTo>
                    <a:pt x="0"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01" name="Rectangle 1716"/>
            <p:cNvSpPr>
              <a:spLocks noChangeArrowheads="1"/>
            </p:cNvSpPr>
            <p:nvPr/>
          </p:nvSpPr>
          <p:spPr bwMode="auto">
            <a:xfrm>
              <a:off x="3737" y="3369"/>
              <a:ext cx="10" cy="1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0802" name="Rectangle 1717"/>
            <p:cNvSpPr>
              <a:spLocks noChangeArrowheads="1"/>
            </p:cNvSpPr>
            <p:nvPr/>
          </p:nvSpPr>
          <p:spPr bwMode="auto">
            <a:xfrm>
              <a:off x="3737" y="3369"/>
              <a:ext cx="10" cy="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0803" name="Freeform 1718"/>
            <p:cNvSpPr>
              <a:spLocks noEditPoints="1"/>
            </p:cNvSpPr>
            <p:nvPr/>
          </p:nvSpPr>
          <p:spPr bwMode="auto">
            <a:xfrm>
              <a:off x="3763" y="3448"/>
              <a:ext cx="47" cy="12"/>
            </a:xfrm>
            <a:custGeom>
              <a:avLst/>
              <a:gdLst>
                <a:gd name="T0" fmla="*/ 0 w 93"/>
                <a:gd name="T1" fmla="*/ 0 h 23"/>
                <a:gd name="T2" fmla="*/ 0 w 93"/>
                <a:gd name="T3" fmla="*/ 12 h 23"/>
                <a:gd name="T4" fmla="*/ 10 w 93"/>
                <a:gd name="T5" fmla="*/ 12 h 23"/>
                <a:gd name="T6" fmla="*/ 10 w 93"/>
                <a:gd name="T7" fmla="*/ 0 h 23"/>
                <a:gd name="T8" fmla="*/ 0 w 93"/>
                <a:gd name="T9" fmla="*/ 0 h 23"/>
                <a:gd name="T10" fmla="*/ 47 w 93"/>
                <a:gd name="T11" fmla="*/ 0 h 23"/>
                <a:gd name="T12" fmla="*/ 47 w 93"/>
                <a:gd name="T13" fmla="*/ 12 h 23"/>
                <a:gd name="T14" fmla="*/ 37 w 93"/>
                <a:gd name="T15" fmla="*/ 12 h 23"/>
                <a:gd name="T16" fmla="*/ 37 w 93"/>
                <a:gd name="T17" fmla="*/ 0 h 23"/>
                <a:gd name="T18" fmla="*/ 47 w 93"/>
                <a:gd name="T19" fmla="*/ 0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3" h="23">
                  <a:moveTo>
                    <a:pt x="0" y="0"/>
                  </a:moveTo>
                  <a:lnTo>
                    <a:pt x="0" y="23"/>
                  </a:lnTo>
                  <a:lnTo>
                    <a:pt x="20" y="23"/>
                  </a:lnTo>
                  <a:lnTo>
                    <a:pt x="20" y="0"/>
                  </a:lnTo>
                  <a:lnTo>
                    <a:pt x="0" y="0"/>
                  </a:lnTo>
                  <a:close/>
                  <a:moveTo>
                    <a:pt x="93" y="0"/>
                  </a:moveTo>
                  <a:lnTo>
                    <a:pt x="93" y="23"/>
                  </a:lnTo>
                  <a:lnTo>
                    <a:pt x="73" y="23"/>
                  </a:lnTo>
                  <a:lnTo>
                    <a:pt x="73" y="0"/>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04" name="Freeform 1719"/>
            <p:cNvSpPr>
              <a:spLocks noEditPoints="1"/>
            </p:cNvSpPr>
            <p:nvPr/>
          </p:nvSpPr>
          <p:spPr bwMode="auto">
            <a:xfrm>
              <a:off x="3763" y="3435"/>
              <a:ext cx="47" cy="25"/>
            </a:xfrm>
            <a:custGeom>
              <a:avLst/>
              <a:gdLst>
                <a:gd name="T0" fmla="*/ 0 w 93"/>
                <a:gd name="T1" fmla="*/ 0 h 49"/>
                <a:gd name="T2" fmla="*/ 0 w 93"/>
                <a:gd name="T3" fmla="*/ 25 h 49"/>
                <a:gd name="T4" fmla="*/ 10 w 93"/>
                <a:gd name="T5" fmla="*/ 25 h 49"/>
                <a:gd name="T6" fmla="*/ 10 w 93"/>
                <a:gd name="T7" fmla="*/ 0 h 49"/>
                <a:gd name="T8" fmla="*/ 0 w 93"/>
                <a:gd name="T9" fmla="*/ 0 h 49"/>
                <a:gd name="T10" fmla="*/ 47 w 93"/>
                <a:gd name="T11" fmla="*/ 0 h 49"/>
                <a:gd name="T12" fmla="*/ 47 w 93"/>
                <a:gd name="T13" fmla="*/ 25 h 49"/>
                <a:gd name="T14" fmla="*/ 37 w 93"/>
                <a:gd name="T15" fmla="*/ 25 h 49"/>
                <a:gd name="T16" fmla="*/ 37 w 93"/>
                <a:gd name="T17" fmla="*/ 0 h 49"/>
                <a:gd name="T18" fmla="*/ 47 w 93"/>
                <a:gd name="T19" fmla="*/ 0 h 4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3" h="49">
                  <a:moveTo>
                    <a:pt x="0" y="0"/>
                  </a:moveTo>
                  <a:lnTo>
                    <a:pt x="0" y="49"/>
                  </a:lnTo>
                  <a:lnTo>
                    <a:pt x="20" y="49"/>
                  </a:lnTo>
                  <a:lnTo>
                    <a:pt x="20" y="0"/>
                  </a:lnTo>
                  <a:lnTo>
                    <a:pt x="0" y="0"/>
                  </a:lnTo>
                  <a:close/>
                  <a:moveTo>
                    <a:pt x="93" y="0"/>
                  </a:moveTo>
                  <a:lnTo>
                    <a:pt x="93" y="49"/>
                  </a:lnTo>
                  <a:lnTo>
                    <a:pt x="73" y="49"/>
                  </a:lnTo>
                  <a:lnTo>
                    <a:pt x="73" y="0"/>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05" name="Freeform 1720"/>
            <p:cNvSpPr>
              <a:spLocks noEditPoints="1"/>
            </p:cNvSpPr>
            <p:nvPr/>
          </p:nvSpPr>
          <p:spPr bwMode="auto">
            <a:xfrm>
              <a:off x="3763" y="3423"/>
              <a:ext cx="47" cy="25"/>
            </a:xfrm>
            <a:custGeom>
              <a:avLst/>
              <a:gdLst>
                <a:gd name="T0" fmla="*/ 0 w 93"/>
                <a:gd name="T1" fmla="*/ 0 h 51"/>
                <a:gd name="T2" fmla="*/ 0 w 93"/>
                <a:gd name="T3" fmla="*/ 25 h 51"/>
                <a:gd name="T4" fmla="*/ 10 w 93"/>
                <a:gd name="T5" fmla="*/ 25 h 51"/>
                <a:gd name="T6" fmla="*/ 10 w 93"/>
                <a:gd name="T7" fmla="*/ 3 h 51"/>
                <a:gd name="T8" fmla="*/ 10 w 93"/>
                <a:gd name="T9" fmla="*/ 2 h 51"/>
                <a:gd name="T10" fmla="*/ 11 w 93"/>
                <a:gd name="T11" fmla="*/ 1 h 51"/>
                <a:gd name="T12" fmla="*/ 11 w 93"/>
                <a:gd name="T13" fmla="*/ 1 h 51"/>
                <a:gd name="T14" fmla="*/ 11 w 93"/>
                <a:gd name="T15" fmla="*/ 0 h 51"/>
                <a:gd name="T16" fmla="*/ 0 w 93"/>
                <a:gd name="T17" fmla="*/ 0 h 51"/>
                <a:gd name="T18" fmla="*/ 47 w 93"/>
                <a:gd name="T19" fmla="*/ 25 h 51"/>
                <a:gd name="T20" fmla="*/ 47 w 93"/>
                <a:gd name="T21" fmla="*/ 0 h 51"/>
                <a:gd name="T22" fmla="*/ 37 w 93"/>
                <a:gd name="T23" fmla="*/ 0 h 51"/>
                <a:gd name="T24" fmla="*/ 37 w 93"/>
                <a:gd name="T25" fmla="*/ 25 h 51"/>
                <a:gd name="T26" fmla="*/ 47 w 93"/>
                <a:gd name="T27" fmla="*/ 25 h 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3" h="51">
                  <a:moveTo>
                    <a:pt x="0" y="0"/>
                  </a:moveTo>
                  <a:lnTo>
                    <a:pt x="0" y="51"/>
                  </a:lnTo>
                  <a:lnTo>
                    <a:pt x="20" y="51"/>
                  </a:lnTo>
                  <a:lnTo>
                    <a:pt x="20" y="6"/>
                  </a:lnTo>
                  <a:lnTo>
                    <a:pt x="20" y="4"/>
                  </a:lnTo>
                  <a:lnTo>
                    <a:pt x="21" y="2"/>
                  </a:lnTo>
                  <a:lnTo>
                    <a:pt x="21" y="0"/>
                  </a:lnTo>
                  <a:lnTo>
                    <a:pt x="0" y="0"/>
                  </a:lnTo>
                  <a:close/>
                  <a:moveTo>
                    <a:pt x="93" y="51"/>
                  </a:moveTo>
                  <a:lnTo>
                    <a:pt x="93" y="0"/>
                  </a:lnTo>
                  <a:lnTo>
                    <a:pt x="73" y="0"/>
                  </a:lnTo>
                  <a:lnTo>
                    <a:pt x="73" y="51"/>
                  </a:lnTo>
                  <a:lnTo>
                    <a:pt x="93"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06" name="Freeform 1721"/>
            <p:cNvSpPr>
              <a:spLocks noEditPoints="1"/>
            </p:cNvSpPr>
            <p:nvPr/>
          </p:nvSpPr>
          <p:spPr bwMode="auto">
            <a:xfrm>
              <a:off x="3763" y="3410"/>
              <a:ext cx="47" cy="25"/>
            </a:xfrm>
            <a:custGeom>
              <a:avLst/>
              <a:gdLst>
                <a:gd name="T0" fmla="*/ 0 w 93"/>
                <a:gd name="T1" fmla="*/ 0 h 50"/>
                <a:gd name="T2" fmla="*/ 0 w 93"/>
                <a:gd name="T3" fmla="*/ 25 h 50"/>
                <a:gd name="T4" fmla="*/ 10 w 93"/>
                <a:gd name="T5" fmla="*/ 25 h 50"/>
                <a:gd name="T6" fmla="*/ 10 w 93"/>
                <a:gd name="T7" fmla="*/ 16 h 50"/>
                <a:gd name="T8" fmla="*/ 10 w 93"/>
                <a:gd name="T9" fmla="*/ 11 h 50"/>
                <a:gd name="T10" fmla="*/ 11 w 93"/>
                <a:gd name="T11" fmla="*/ 6 h 50"/>
                <a:gd name="T12" fmla="*/ 12 w 93"/>
                <a:gd name="T13" fmla="*/ 3 h 50"/>
                <a:gd name="T14" fmla="*/ 13 w 93"/>
                <a:gd name="T15" fmla="*/ 0 h 50"/>
                <a:gd name="T16" fmla="*/ 0 w 93"/>
                <a:gd name="T17" fmla="*/ 0 h 50"/>
                <a:gd name="T18" fmla="*/ 47 w 93"/>
                <a:gd name="T19" fmla="*/ 0 h 50"/>
                <a:gd name="T20" fmla="*/ 47 w 93"/>
                <a:gd name="T21" fmla="*/ 2 h 50"/>
                <a:gd name="T22" fmla="*/ 47 w 93"/>
                <a:gd name="T23" fmla="*/ 5 h 50"/>
                <a:gd name="T24" fmla="*/ 47 w 93"/>
                <a:gd name="T25" fmla="*/ 7 h 50"/>
                <a:gd name="T26" fmla="*/ 47 w 93"/>
                <a:gd name="T27" fmla="*/ 10 h 50"/>
                <a:gd name="T28" fmla="*/ 47 w 93"/>
                <a:gd name="T29" fmla="*/ 25 h 50"/>
                <a:gd name="T30" fmla="*/ 37 w 93"/>
                <a:gd name="T31" fmla="*/ 25 h 50"/>
                <a:gd name="T32" fmla="*/ 37 w 93"/>
                <a:gd name="T33" fmla="*/ 10 h 50"/>
                <a:gd name="T34" fmla="*/ 37 w 93"/>
                <a:gd name="T35" fmla="*/ 7 h 50"/>
                <a:gd name="T36" fmla="*/ 37 w 93"/>
                <a:gd name="T37" fmla="*/ 5 h 50"/>
                <a:gd name="T38" fmla="*/ 37 w 93"/>
                <a:gd name="T39" fmla="*/ 2 h 50"/>
                <a:gd name="T40" fmla="*/ 37 w 93"/>
                <a:gd name="T41" fmla="*/ 0 h 50"/>
                <a:gd name="T42" fmla="*/ 47 w 93"/>
                <a:gd name="T43" fmla="*/ 0 h 5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3" h="50">
                  <a:moveTo>
                    <a:pt x="0" y="0"/>
                  </a:moveTo>
                  <a:lnTo>
                    <a:pt x="0" y="50"/>
                  </a:lnTo>
                  <a:lnTo>
                    <a:pt x="20" y="50"/>
                  </a:lnTo>
                  <a:lnTo>
                    <a:pt x="20" y="31"/>
                  </a:lnTo>
                  <a:lnTo>
                    <a:pt x="20" y="22"/>
                  </a:lnTo>
                  <a:lnTo>
                    <a:pt x="21" y="12"/>
                  </a:lnTo>
                  <a:lnTo>
                    <a:pt x="23" y="5"/>
                  </a:lnTo>
                  <a:lnTo>
                    <a:pt x="25" y="0"/>
                  </a:lnTo>
                  <a:lnTo>
                    <a:pt x="0" y="0"/>
                  </a:lnTo>
                  <a:close/>
                  <a:moveTo>
                    <a:pt x="93" y="0"/>
                  </a:moveTo>
                  <a:lnTo>
                    <a:pt x="93" y="3"/>
                  </a:lnTo>
                  <a:lnTo>
                    <a:pt x="93" y="9"/>
                  </a:lnTo>
                  <a:lnTo>
                    <a:pt x="93" y="14"/>
                  </a:lnTo>
                  <a:lnTo>
                    <a:pt x="93" y="20"/>
                  </a:lnTo>
                  <a:lnTo>
                    <a:pt x="93" y="50"/>
                  </a:lnTo>
                  <a:lnTo>
                    <a:pt x="73" y="50"/>
                  </a:lnTo>
                  <a:lnTo>
                    <a:pt x="73" y="20"/>
                  </a:lnTo>
                  <a:lnTo>
                    <a:pt x="73" y="14"/>
                  </a:lnTo>
                  <a:lnTo>
                    <a:pt x="73" y="9"/>
                  </a:lnTo>
                  <a:lnTo>
                    <a:pt x="73" y="3"/>
                  </a:lnTo>
                  <a:lnTo>
                    <a:pt x="73" y="0"/>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07" name="Freeform 1722"/>
            <p:cNvSpPr>
              <a:spLocks/>
            </p:cNvSpPr>
            <p:nvPr/>
          </p:nvSpPr>
          <p:spPr bwMode="auto">
            <a:xfrm>
              <a:off x="3763" y="3397"/>
              <a:ext cx="47" cy="26"/>
            </a:xfrm>
            <a:custGeom>
              <a:avLst/>
              <a:gdLst>
                <a:gd name="T0" fmla="*/ 0 w 93"/>
                <a:gd name="T1" fmla="*/ 0 h 51"/>
                <a:gd name="T2" fmla="*/ 0 w 93"/>
                <a:gd name="T3" fmla="*/ 26 h 51"/>
                <a:gd name="T4" fmla="*/ 11 w 93"/>
                <a:gd name="T5" fmla="*/ 26 h 51"/>
                <a:gd name="T6" fmla="*/ 11 w 93"/>
                <a:gd name="T7" fmla="*/ 20 h 51"/>
                <a:gd name="T8" fmla="*/ 12 w 93"/>
                <a:gd name="T9" fmla="*/ 17 h 51"/>
                <a:gd name="T10" fmla="*/ 13 w 93"/>
                <a:gd name="T11" fmla="*/ 13 h 51"/>
                <a:gd name="T12" fmla="*/ 13 w 93"/>
                <a:gd name="T13" fmla="*/ 10 h 51"/>
                <a:gd name="T14" fmla="*/ 16 w 93"/>
                <a:gd name="T15" fmla="*/ 10 h 51"/>
                <a:gd name="T16" fmla="*/ 18 w 93"/>
                <a:gd name="T17" fmla="*/ 8 h 51"/>
                <a:gd name="T18" fmla="*/ 22 w 93"/>
                <a:gd name="T19" fmla="*/ 7 h 51"/>
                <a:gd name="T20" fmla="*/ 25 w 93"/>
                <a:gd name="T21" fmla="*/ 7 h 51"/>
                <a:gd name="T22" fmla="*/ 27 w 93"/>
                <a:gd name="T23" fmla="*/ 7 h 51"/>
                <a:gd name="T24" fmla="*/ 28 w 93"/>
                <a:gd name="T25" fmla="*/ 7 h 51"/>
                <a:gd name="T26" fmla="*/ 30 w 93"/>
                <a:gd name="T27" fmla="*/ 8 h 51"/>
                <a:gd name="T28" fmla="*/ 32 w 93"/>
                <a:gd name="T29" fmla="*/ 9 h 51"/>
                <a:gd name="T30" fmla="*/ 33 w 93"/>
                <a:gd name="T31" fmla="*/ 10 h 51"/>
                <a:gd name="T32" fmla="*/ 34 w 93"/>
                <a:gd name="T33" fmla="*/ 11 h 51"/>
                <a:gd name="T34" fmla="*/ 36 w 93"/>
                <a:gd name="T35" fmla="*/ 12 h 51"/>
                <a:gd name="T36" fmla="*/ 37 w 93"/>
                <a:gd name="T37" fmla="*/ 14 h 51"/>
                <a:gd name="T38" fmla="*/ 37 w 93"/>
                <a:gd name="T39" fmla="*/ 16 h 51"/>
                <a:gd name="T40" fmla="*/ 37 w 93"/>
                <a:gd name="T41" fmla="*/ 18 h 51"/>
                <a:gd name="T42" fmla="*/ 37 w 93"/>
                <a:gd name="T43" fmla="*/ 20 h 51"/>
                <a:gd name="T44" fmla="*/ 37 w 93"/>
                <a:gd name="T45" fmla="*/ 23 h 51"/>
                <a:gd name="T46" fmla="*/ 37 w 93"/>
                <a:gd name="T47" fmla="*/ 26 h 51"/>
                <a:gd name="T48" fmla="*/ 47 w 93"/>
                <a:gd name="T49" fmla="*/ 26 h 51"/>
                <a:gd name="T50" fmla="*/ 47 w 93"/>
                <a:gd name="T51" fmla="*/ 23 h 51"/>
                <a:gd name="T52" fmla="*/ 47 w 93"/>
                <a:gd name="T53" fmla="*/ 19 h 51"/>
                <a:gd name="T54" fmla="*/ 47 w 93"/>
                <a:gd name="T55" fmla="*/ 16 h 51"/>
                <a:gd name="T56" fmla="*/ 47 w 93"/>
                <a:gd name="T57" fmla="*/ 14 h 51"/>
                <a:gd name="T58" fmla="*/ 47 w 93"/>
                <a:gd name="T59" fmla="*/ 12 h 51"/>
                <a:gd name="T60" fmla="*/ 47 w 93"/>
                <a:gd name="T61" fmla="*/ 10 h 51"/>
                <a:gd name="T62" fmla="*/ 46 w 93"/>
                <a:gd name="T63" fmla="*/ 7 h 51"/>
                <a:gd name="T64" fmla="*/ 44 w 93"/>
                <a:gd name="T65" fmla="*/ 5 h 51"/>
                <a:gd name="T66" fmla="*/ 43 w 93"/>
                <a:gd name="T67" fmla="*/ 3 h 51"/>
                <a:gd name="T68" fmla="*/ 43 w 93"/>
                <a:gd name="T69" fmla="*/ 2 h 51"/>
                <a:gd name="T70" fmla="*/ 43 w 93"/>
                <a:gd name="T71" fmla="*/ 1 h 51"/>
                <a:gd name="T72" fmla="*/ 43 w 93"/>
                <a:gd name="T73" fmla="*/ 1 h 51"/>
                <a:gd name="T74" fmla="*/ 42 w 93"/>
                <a:gd name="T75" fmla="*/ 0 h 51"/>
                <a:gd name="T76" fmla="*/ 14 w 93"/>
                <a:gd name="T77" fmla="*/ 0 h 51"/>
                <a:gd name="T78" fmla="*/ 13 w 93"/>
                <a:gd name="T79" fmla="*/ 2 h 51"/>
                <a:gd name="T80" fmla="*/ 13 w 93"/>
                <a:gd name="T81" fmla="*/ 3 h 51"/>
                <a:gd name="T82" fmla="*/ 11 w 93"/>
                <a:gd name="T83" fmla="*/ 5 h 51"/>
                <a:gd name="T84" fmla="*/ 10 w 93"/>
                <a:gd name="T85" fmla="*/ 7 h 51"/>
                <a:gd name="T86" fmla="*/ 10 w 93"/>
                <a:gd name="T87" fmla="*/ 0 h 51"/>
                <a:gd name="T88" fmla="*/ 0 w 93"/>
                <a:gd name="T89" fmla="*/ 0 h 5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3" h="51">
                  <a:moveTo>
                    <a:pt x="0" y="0"/>
                  </a:moveTo>
                  <a:lnTo>
                    <a:pt x="0" y="51"/>
                  </a:lnTo>
                  <a:lnTo>
                    <a:pt x="21" y="51"/>
                  </a:lnTo>
                  <a:lnTo>
                    <a:pt x="21" y="40"/>
                  </a:lnTo>
                  <a:lnTo>
                    <a:pt x="23" y="33"/>
                  </a:lnTo>
                  <a:lnTo>
                    <a:pt x="25" y="26"/>
                  </a:lnTo>
                  <a:lnTo>
                    <a:pt x="26" y="20"/>
                  </a:lnTo>
                  <a:lnTo>
                    <a:pt x="31" y="19"/>
                  </a:lnTo>
                  <a:lnTo>
                    <a:pt x="36" y="15"/>
                  </a:lnTo>
                  <a:lnTo>
                    <a:pt x="43" y="13"/>
                  </a:lnTo>
                  <a:lnTo>
                    <a:pt x="50" y="13"/>
                  </a:lnTo>
                  <a:lnTo>
                    <a:pt x="53" y="13"/>
                  </a:lnTo>
                  <a:lnTo>
                    <a:pt x="56" y="13"/>
                  </a:lnTo>
                  <a:lnTo>
                    <a:pt x="60" y="15"/>
                  </a:lnTo>
                  <a:lnTo>
                    <a:pt x="63" y="17"/>
                  </a:lnTo>
                  <a:lnTo>
                    <a:pt x="66" y="19"/>
                  </a:lnTo>
                  <a:lnTo>
                    <a:pt x="68" y="22"/>
                  </a:lnTo>
                  <a:lnTo>
                    <a:pt x="71" y="24"/>
                  </a:lnTo>
                  <a:lnTo>
                    <a:pt x="73" y="28"/>
                  </a:lnTo>
                  <a:lnTo>
                    <a:pt x="73" y="31"/>
                  </a:lnTo>
                  <a:lnTo>
                    <a:pt x="73" y="35"/>
                  </a:lnTo>
                  <a:lnTo>
                    <a:pt x="73" y="40"/>
                  </a:lnTo>
                  <a:lnTo>
                    <a:pt x="73" y="46"/>
                  </a:lnTo>
                  <a:lnTo>
                    <a:pt x="73" y="51"/>
                  </a:lnTo>
                  <a:lnTo>
                    <a:pt x="93" y="51"/>
                  </a:lnTo>
                  <a:lnTo>
                    <a:pt x="93" y="46"/>
                  </a:lnTo>
                  <a:lnTo>
                    <a:pt x="93" y="38"/>
                  </a:lnTo>
                  <a:lnTo>
                    <a:pt x="93" y="31"/>
                  </a:lnTo>
                  <a:lnTo>
                    <a:pt x="93" y="28"/>
                  </a:lnTo>
                  <a:lnTo>
                    <a:pt x="93" y="24"/>
                  </a:lnTo>
                  <a:lnTo>
                    <a:pt x="93" y="19"/>
                  </a:lnTo>
                  <a:lnTo>
                    <a:pt x="91" y="13"/>
                  </a:lnTo>
                  <a:lnTo>
                    <a:pt x="88" y="10"/>
                  </a:lnTo>
                  <a:lnTo>
                    <a:pt x="86" y="6"/>
                  </a:lnTo>
                  <a:lnTo>
                    <a:pt x="86" y="4"/>
                  </a:lnTo>
                  <a:lnTo>
                    <a:pt x="85" y="2"/>
                  </a:lnTo>
                  <a:lnTo>
                    <a:pt x="83" y="0"/>
                  </a:lnTo>
                  <a:lnTo>
                    <a:pt x="28" y="0"/>
                  </a:lnTo>
                  <a:lnTo>
                    <a:pt x="26" y="4"/>
                  </a:lnTo>
                  <a:lnTo>
                    <a:pt x="25" y="6"/>
                  </a:lnTo>
                  <a:lnTo>
                    <a:pt x="21" y="10"/>
                  </a:lnTo>
                  <a:lnTo>
                    <a:pt x="20" y="13"/>
                  </a:lnTo>
                  <a:lnTo>
                    <a:pt x="2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08" name="Freeform 1723"/>
            <p:cNvSpPr>
              <a:spLocks/>
            </p:cNvSpPr>
            <p:nvPr/>
          </p:nvSpPr>
          <p:spPr bwMode="auto">
            <a:xfrm>
              <a:off x="3763" y="3393"/>
              <a:ext cx="47" cy="18"/>
            </a:xfrm>
            <a:custGeom>
              <a:avLst/>
              <a:gdLst>
                <a:gd name="T0" fmla="*/ 0 w 93"/>
                <a:gd name="T1" fmla="*/ 17 h 37"/>
                <a:gd name="T2" fmla="*/ 0 w 93"/>
                <a:gd name="T3" fmla="*/ 0 h 37"/>
                <a:gd name="T4" fmla="*/ 10 w 93"/>
                <a:gd name="T5" fmla="*/ 0 h 37"/>
                <a:gd name="T6" fmla="*/ 10 w 93"/>
                <a:gd name="T7" fmla="*/ 11 h 37"/>
                <a:gd name="T8" fmla="*/ 13 w 93"/>
                <a:gd name="T9" fmla="*/ 6 h 37"/>
                <a:gd name="T10" fmla="*/ 18 w 93"/>
                <a:gd name="T11" fmla="*/ 3 h 37"/>
                <a:gd name="T12" fmla="*/ 22 w 93"/>
                <a:gd name="T13" fmla="*/ 1 h 37"/>
                <a:gd name="T14" fmla="*/ 27 w 93"/>
                <a:gd name="T15" fmla="*/ 0 h 37"/>
                <a:gd name="T16" fmla="*/ 29 w 93"/>
                <a:gd name="T17" fmla="*/ 0 h 37"/>
                <a:gd name="T18" fmla="*/ 32 w 93"/>
                <a:gd name="T19" fmla="*/ 0 h 37"/>
                <a:gd name="T20" fmla="*/ 34 w 93"/>
                <a:gd name="T21" fmla="*/ 1 h 37"/>
                <a:gd name="T22" fmla="*/ 37 w 93"/>
                <a:gd name="T23" fmla="*/ 2 h 37"/>
                <a:gd name="T24" fmla="*/ 39 w 93"/>
                <a:gd name="T25" fmla="*/ 3 h 37"/>
                <a:gd name="T26" fmla="*/ 41 w 93"/>
                <a:gd name="T27" fmla="*/ 4 h 37"/>
                <a:gd name="T28" fmla="*/ 42 w 93"/>
                <a:gd name="T29" fmla="*/ 5 h 37"/>
                <a:gd name="T30" fmla="*/ 43 w 93"/>
                <a:gd name="T31" fmla="*/ 7 h 37"/>
                <a:gd name="T32" fmla="*/ 44 w 93"/>
                <a:gd name="T33" fmla="*/ 9 h 37"/>
                <a:gd name="T34" fmla="*/ 46 w 93"/>
                <a:gd name="T35" fmla="*/ 11 h 37"/>
                <a:gd name="T36" fmla="*/ 47 w 93"/>
                <a:gd name="T37" fmla="*/ 14 h 37"/>
                <a:gd name="T38" fmla="*/ 47 w 93"/>
                <a:gd name="T39" fmla="*/ 16 h 37"/>
                <a:gd name="T40" fmla="*/ 47 w 93"/>
                <a:gd name="T41" fmla="*/ 16 h 37"/>
                <a:gd name="T42" fmla="*/ 47 w 93"/>
                <a:gd name="T43" fmla="*/ 16 h 37"/>
                <a:gd name="T44" fmla="*/ 47 w 93"/>
                <a:gd name="T45" fmla="*/ 17 h 37"/>
                <a:gd name="T46" fmla="*/ 47 w 93"/>
                <a:gd name="T47" fmla="*/ 17 h 37"/>
                <a:gd name="T48" fmla="*/ 37 w 93"/>
                <a:gd name="T49" fmla="*/ 18 h 37"/>
                <a:gd name="T50" fmla="*/ 36 w 93"/>
                <a:gd name="T51" fmla="*/ 16 h 37"/>
                <a:gd name="T52" fmla="*/ 34 w 93"/>
                <a:gd name="T53" fmla="*/ 15 h 37"/>
                <a:gd name="T54" fmla="*/ 33 w 93"/>
                <a:gd name="T55" fmla="*/ 14 h 37"/>
                <a:gd name="T56" fmla="*/ 32 w 93"/>
                <a:gd name="T57" fmla="*/ 13 h 37"/>
                <a:gd name="T58" fmla="*/ 30 w 93"/>
                <a:gd name="T59" fmla="*/ 12 h 37"/>
                <a:gd name="T60" fmla="*/ 28 w 93"/>
                <a:gd name="T61" fmla="*/ 11 h 37"/>
                <a:gd name="T62" fmla="*/ 27 w 93"/>
                <a:gd name="T63" fmla="*/ 11 h 37"/>
                <a:gd name="T64" fmla="*/ 25 w 93"/>
                <a:gd name="T65" fmla="*/ 11 h 37"/>
                <a:gd name="T66" fmla="*/ 22 w 93"/>
                <a:gd name="T67" fmla="*/ 11 h 37"/>
                <a:gd name="T68" fmla="*/ 18 w 93"/>
                <a:gd name="T69" fmla="*/ 12 h 37"/>
                <a:gd name="T70" fmla="*/ 16 w 93"/>
                <a:gd name="T71" fmla="*/ 14 h 37"/>
                <a:gd name="T72" fmla="*/ 13 w 93"/>
                <a:gd name="T73" fmla="*/ 14 h 37"/>
                <a:gd name="T74" fmla="*/ 13 w 93"/>
                <a:gd name="T75" fmla="*/ 15 h 37"/>
                <a:gd name="T76" fmla="*/ 13 w 93"/>
                <a:gd name="T77" fmla="*/ 15 h 37"/>
                <a:gd name="T78" fmla="*/ 13 w 93"/>
                <a:gd name="T79" fmla="*/ 16 h 37"/>
                <a:gd name="T80" fmla="*/ 13 w 93"/>
                <a:gd name="T81" fmla="*/ 17 h 37"/>
                <a:gd name="T82" fmla="*/ 0 w 93"/>
                <a:gd name="T83" fmla="*/ 17 h 3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93" h="37">
                  <a:moveTo>
                    <a:pt x="0" y="35"/>
                  </a:moveTo>
                  <a:lnTo>
                    <a:pt x="0" y="0"/>
                  </a:lnTo>
                  <a:lnTo>
                    <a:pt x="20" y="0"/>
                  </a:lnTo>
                  <a:lnTo>
                    <a:pt x="20" y="22"/>
                  </a:lnTo>
                  <a:lnTo>
                    <a:pt x="26" y="13"/>
                  </a:lnTo>
                  <a:lnTo>
                    <a:pt x="35" y="6"/>
                  </a:lnTo>
                  <a:lnTo>
                    <a:pt x="43" y="2"/>
                  </a:lnTo>
                  <a:lnTo>
                    <a:pt x="53" y="0"/>
                  </a:lnTo>
                  <a:lnTo>
                    <a:pt x="58" y="0"/>
                  </a:lnTo>
                  <a:lnTo>
                    <a:pt x="63" y="0"/>
                  </a:lnTo>
                  <a:lnTo>
                    <a:pt x="68" y="2"/>
                  </a:lnTo>
                  <a:lnTo>
                    <a:pt x="73" y="4"/>
                  </a:lnTo>
                  <a:lnTo>
                    <a:pt x="78" y="6"/>
                  </a:lnTo>
                  <a:lnTo>
                    <a:pt x="81" y="9"/>
                  </a:lnTo>
                  <a:lnTo>
                    <a:pt x="83" y="11"/>
                  </a:lnTo>
                  <a:lnTo>
                    <a:pt x="86" y="15"/>
                  </a:lnTo>
                  <a:lnTo>
                    <a:pt x="88" y="19"/>
                  </a:lnTo>
                  <a:lnTo>
                    <a:pt x="91" y="22"/>
                  </a:lnTo>
                  <a:lnTo>
                    <a:pt x="93" y="28"/>
                  </a:lnTo>
                  <a:lnTo>
                    <a:pt x="93" y="33"/>
                  </a:lnTo>
                  <a:lnTo>
                    <a:pt x="93" y="35"/>
                  </a:lnTo>
                  <a:lnTo>
                    <a:pt x="73" y="37"/>
                  </a:lnTo>
                  <a:lnTo>
                    <a:pt x="71" y="33"/>
                  </a:lnTo>
                  <a:lnTo>
                    <a:pt x="68" y="31"/>
                  </a:lnTo>
                  <a:lnTo>
                    <a:pt x="66" y="28"/>
                  </a:lnTo>
                  <a:lnTo>
                    <a:pt x="63" y="26"/>
                  </a:lnTo>
                  <a:lnTo>
                    <a:pt x="60" y="24"/>
                  </a:lnTo>
                  <a:lnTo>
                    <a:pt x="56" y="22"/>
                  </a:lnTo>
                  <a:lnTo>
                    <a:pt x="53" y="22"/>
                  </a:lnTo>
                  <a:lnTo>
                    <a:pt x="50" y="22"/>
                  </a:lnTo>
                  <a:lnTo>
                    <a:pt x="43" y="22"/>
                  </a:lnTo>
                  <a:lnTo>
                    <a:pt x="36" y="24"/>
                  </a:lnTo>
                  <a:lnTo>
                    <a:pt x="31" y="28"/>
                  </a:lnTo>
                  <a:lnTo>
                    <a:pt x="26" y="29"/>
                  </a:lnTo>
                  <a:lnTo>
                    <a:pt x="26" y="31"/>
                  </a:lnTo>
                  <a:lnTo>
                    <a:pt x="25" y="33"/>
                  </a:lnTo>
                  <a:lnTo>
                    <a:pt x="25" y="35"/>
                  </a:lnTo>
                  <a:lnTo>
                    <a:pt x="0"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09" name="Freeform 1724"/>
            <p:cNvSpPr>
              <a:spLocks noEditPoints="1"/>
            </p:cNvSpPr>
            <p:nvPr/>
          </p:nvSpPr>
          <p:spPr bwMode="auto">
            <a:xfrm>
              <a:off x="3763" y="3393"/>
              <a:ext cx="42" cy="4"/>
            </a:xfrm>
            <a:custGeom>
              <a:avLst/>
              <a:gdLst>
                <a:gd name="T0" fmla="*/ 0 w 83"/>
                <a:gd name="T1" fmla="*/ 4 h 9"/>
                <a:gd name="T2" fmla="*/ 0 w 83"/>
                <a:gd name="T3" fmla="*/ 0 h 9"/>
                <a:gd name="T4" fmla="*/ 10 w 83"/>
                <a:gd name="T5" fmla="*/ 0 h 9"/>
                <a:gd name="T6" fmla="*/ 10 w 83"/>
                <a:gd name="T7" fmla="*/ 4 h 9"/>
                <a:gd name="T8" fmla="*/ 0 w 83"/>
                <a:gd name="T9" fmla="*/ 4 h 9"/>
                <a:gd name="T10" fmla="*/ 14 w 83"/>
                <a:gd name="T11" fmla="*/ 4 h 9"/>
                <a:gd name="T12" fmla="*/ 17 w 83"/>
                <a:gd name="T13" fmla="*/ 3 h 9"/>
                <a:gd name="T14" fmla="*/ 20 w 83"/>
                <a:gd name="T15" fmla="*/ 1 h 9"/>
                <a:gd name="T16" fmla="*/ 23 w 83"/>
                <a:gd name="T17" fmla="*/ 0 h 9"/>
                <a:gd name="T18" fmla="*/ 27 w 83"/>
                <a:gd name="T19" fmla="*/ 0 h 9"/>
                <a:gd name="T20" fmla="*/ 29 w 83"/>
                <a:gd name="T21" fmla="*/ 0 h 9"/>
                <a:gd name="T22" fmla="*/ 32 w 83"/>
                <a:gd name="T23" fmla="*/ 0 h 9"/>
                <a:gd name="T24" fmla="*/ 34 w 83"/>
                <a:gd name="T25" fmla="*/ 1 h 9"/>
                <a:gd name="T26" fmla="*/ 37 w 83"/>
                <a:gd name="T27" fmla="*/ 2 h 9"/>
                <a:gd name="T28" fmla="*/ 38 w 83"/>
                <a:gd name="T29" fmla="*/ 3 h 9"/>
                <a:gd name="T30" fmla="*/ 40 w 83"/>
                <a:gd name="T31" fmla="*/ 3 h 9"/>
                <a:gd name="T32" fmla="*/ 41 w 83"/>
                <a:gd name="T33" fmla="*/ 4 h 9"/>
                <a:gd name="T34" fmla="*/ 42 w 83"/>
                <a:gd name="T35" fmla="*/ 4 h 9"/>
                <a:gd name="T36" fmla="*/ 14 w 83"/>
                <a:gd name="T37" fmla="*/ 4 h 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83" h="9">
                  <a:moveTo>
                    <a:pt x="0" y="9"/>
                  </a:moveTo>
                  <a:lnTo>
                    <a:pt x="0" y="0"/>
                  </a:lnTo>
                  <a:lnTo>
                    <a:pt x="20" y="0"/>
                  </a:lnTo>
                  <a:lnTo>
                    <a:pt x="20" y="9"/>
                  </a:lnTo>
                  <a:lnTo>
                    <a:pt x="0" y="9"/>
                  </a:lnTo>
                  <a:close/>
                  <a:moveTo>
                    <a:pt x="28" y="9"/>
                  </a:moveTo>
                  <a:lnTo>
                    <a:pt x="33" y="6"/>
                  </a:lnTo>
                  <a:lnTo>
                    <a:pt x="40" y="2"/>
                  </a:lnTo>
                  <a:lnTo>
                    <a:pt x="46" y="0"/>
                  </a:lnTo>
                  <a:lnTo>
                    <a:pt x="53" y="0"/>
                  </a:lnTo>
                  <a:lnTo>
                    <a:pt x="58" y="0"/>
                  </a:lnTo>
                  <a:lnTo>
                    <a:pt x="63" y="0"/>
                  </a:lnTo>
                  <a:lnTo>
                    <a:pt x="68" y="2"/>
                  </a:lnTo>
                  <a:lnTo>
                    <a:pt x="73" y="4"/>
                  </a:lnTo>
                  <a:lnTo>
                    <a:pt x="76" y="6"/>
                  </a:lnTo>
                  <a:lnTo>
                    <a:pt x="80" y="6"/>
                  </a:lnTo>
                  <a:lnTo>
                    <a:pt x="81" y="8"/>
                  </a:lnTo>
                  <a:lnTo>
                    <a:pt x="83" y="9"/>
                  </a:lnTo>
                  <a:lnTo>
                    <a:pt x="28"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10" name="Freeform 1725"/>
            <p:cNvSpPr>
              <a:spLocks noEditPoints="1"/>
            </p:cNvSpPr>
            <p:nvPr/>
          </p:nvSpPr>
          <p:spPr bwMode="auto">
            <a:xfrm>
              <a:off x="3826" y="3473"/>
              <a:ext cx="45" cy="12"/>
            </a:xfrm>
            <a:custGeom>
              <a:avLst/>
              <a:gdLst>
                <a:gd name="T0" fmla="*/ 23 w 90"/>
                <a:gd name="T1" fmla="*/ 0 h 24"/>
                <a:gd name="T2" fmla="*/ 23 w 90"/>
                <a:gd name="T3" fmla="*/ 0 h 24"/>
                <a:gd name="T4" fmla="*/ 23 w 90"/>
                <a:gd name="T5" fmla="*/ 0 h 24"/>
                <a:gd name="T6" fmla="*/ 23 w 90"/>
                <a:gd name="T7" fmla="*/ 0 h 24"/>
                <a:gd name="T8" fmla="*/ 23 w 90"/>
                <a:gd name="T9" fmla="*/ 0 h 24"/>
                <a:gd name="T10" fmla="*/ 23 w 90"/>
                <a:gd name="T11" fmla="*/ 0 h 24"/>
                <a:gd name="T12" fmla="*/ 23 w 90"/>
                <a:gd name="T13" fmla="*/ 0 h 24"/>
                <a:gd name="T14" fmla="*/ 23 w 90"/>
                <a:gd name="T15" fmla="*/ 0 h 24"/>
                <a:gd name="T16" fmla="*/ 23 w 90"/>
                <a:gd name="T17" fmla="*/ 0 h 24"/>
                <a:gd name="T18" fmla="*/ 23 w 90"/>
                <a:gd name="T19" fmla="*/ 0 h 24"/>
                <a:gd name="T20" fmla="*/ 23 w 90"/>
                <a:gd name="T21" fmla="*/ 0 h 24"/>
                <a:gd name="T22" fmla="*/ 23 w 90"/>
                <a:gd name="T23" fmla="*/ 0 h 24"/>
                <a:gd name="T24" fmla="*/ 23 w 90"/>
                <a:gd name="T25" fmla="*/ 0 h 24"/>
                <a:gd name="T26" fmla="*/ 23 w 90"/>
                <a:gd name="T27" fmla="*/ 1 h 24"/>
                <a:gd name="T28" fmla="*/ 23 w 90"/>
                <a:gd name="T29" fmla="*/ 0 h 24"/>
                <a:gd name="T30" fmla="*/ 23 w 90"/>
                <a:gd name="T31" fmla="*/ 0 h 24"/>
                <a:gd name="T32" fmla="*/ 23 w 90"/>
                <a:gd name="T33" fmla="*/ 0 h 24"/>
                <a:gd name="T34" fmla="*/ 23 w 90"/>
                <a:gd name="T35" fmla="*/ 0 h 24"/>
                <a:gd name="T36" fmla="*/ 23 w 90"/>
                <a:gd name="T37" fmla="*/ 0 h 24"/>
                <a:gd name="T38" fmla="*/ 23 w 90"/>
                <a:gd name="T39" fmla="*/ 0 h 24"/>
                <a:gd name="T40" fmla="*/ 23 w 90"/>
                <a:gd name="T41" fmla="*/ 0 h 24"/>
                <a:gd name="T42" fmla="*/ 23 w 90"/>
                <a:gd name="T43" fmla="*/ 0 h 24"/>
                <a:gd name="T44" fmla="*/ 23 w 90"/>
                <a:gd name="T45" fmla="*/ 0 h 24"/>
                <a:gd name="T46" fmla="*/ 23 w 90"/>
                <a:gd name="T47" fmla="*/ 0 h 24"/>
                <a:gd name="T48" fmla="*/ 23 w 90"/>
                <a:gd name="T49" fmla="*/ 0 h 24"/>
                <a:gd name="T50" fmla="*/ 23 w 90"/>
                <a:gd name="T51" fmla="*/ 0 h 24"/>
                <a:gd name="T52" fmla="*/ 23 w 90"/>
                <a:gd name="T53" fmla="*/ 0 h 24"/>
                <a:gd name="T54" fmla="*/ 23 w 90"/>
                <a:gd name="T55" fmla="*/ 0 h 24"/>
                <a:gd name="T56" fmla="*/ 24 w 90"/>
                <a:gd name="T57" fmla="*/ 1 h 24"/>
                <a:gd name="T58" fmla="*/ 24 w 90"/>
                <a:gd name="T59" fmla="*/ 1 h 24"/>
                <a:gd name="T60" fmla="*/ 24 w 90"/>
                <a:gd name="T61" fmla="*/ 0 h 24"/>
                <a:gd name="T62" fmla="*/ 44 w 90"/>
                <a:gd name="T63" fmla="*/ 3 h 24"/>
                <a:gd name="T64" fmla="*/ 40 w 90"/>
                <a:gd name="T65" fmla="*/ 7 h 24"/>
                <a:gd name="T66" fmla="*/ 34 w 90"/>
                <a:gd name="T67" fmla="*/ 10 h 24"/>
                <a:gd name="T68" fmla="*/ 27 w 90"/>
                <a:gd name="T69" fmla="*/ 12 h 24"/>
                <a:gd name="T70" fmla="*/ 18 w 90"/>
                <a:gd name="T71" fmla="*/ 12 h 24"/>
                <a:gd name="T72" fmla="*/ 9 w 90"/>
                <a:gd name="T73" fmla="*/ 10 h 24"/>
                <a:gd name="T74" fmla="*/ 4 w 90"/>
                <a:gd name="T75" fmla="*/ 7 h 24"/>
                <a:gd name="T76" fmla="*/ 1 w 90"/>
                <a:gd name="T77" fmla="*/ 3 h 24"/>
                <a:gd name="T78" fmla="*/ 23 w 90"/>
                <a:gd name="T79" fmla="*/ 0 h 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90" h="24">
                  <a:moveTo>
                    <a:pt x="45" y="0"/>
                  </a:moveTo>
                  <a:lnTo>
                    <a:pt x="45" y="0"/>
                  </a:lnTo>
                  <a:lnTo>
                    <a:pt x="45" y="2"/>
                  </a:lnTo>
                  <a:lnTo>
                    <a:pt x="45" y="0"/>
                  </a:lnTo>
                  <a:close/>
                  <a:moveTo>
                    <a:pt x="47" y="0"/>
                  </a:moveTo>
                  <a:lnTo>
                    <a:pt x="47" y="2"/>
                  </a:lnTo>
                  <a:lnTo>
                    <a:pt x="45" y="2"/>
                  </a:lnTo>
                  <a:lnTo>
                    <a:pt x="47" y="0"/>
                  </a:lnTo>
                  <a:close/>
                  <a:moveTo>
                    <a:pt x="90" y="0"/>
                  </a:moveTo>
                  <a:lnTo>
                    <a:pt x="87" y="6"/>
                  </a:lnTo>
                  <a:lnTo>
                    <a:pt x="83" y="9"/>
                  </a:lnTo>
                  <a:lnTo>
                    <a:pt x="80" y="13"/>
                  </a:lnTo>
                  <a:lnTo>
                    <a:pt x="75" y="17"/>
                  </a:lnTo>
                  <a:lnTo>
                    <a:pt x="68" y="19"/>
                  </a:lnTo>
                  <a:lnTo>
                    <a:pt x="62" y="22"/>
                  </a:lnTo>
                  <a:lnTo>
                    <a:pt x="53" y="24"/>
                  </a:lnTo>
                  <a:lnTo>
                    <a:pt x="45" y="24"/>
                  </a:lnTo>
                  <a:lnTo>
                    <a:pt x="35" y="24"/>
                  </a:lnTo>
                  <a:lnTo>
                    <a:pt x="25" y="22"/>
                  </a:lnTo>
                  <a:lnTo>
                    <a:pt x="17" y="19"/>
                  </a:lnTo>
                  <a:lnTo>
                    <a:pt x="8" y="17"/>
                  </a:lnTo>
                  <a:lnTo>
                    <a:pt x="7" y="13"/>
                  </a:lnTo>
                  <a:lnTo>
                    <a:pt x="5" y="9"/>
                  </a:lnTo>
                  <a:lnTo>
                    <a:pt x="2" y="6"/>
                  </a:lnTo>
                  <a:lnTo>
                    <a:pt x="0" y="0"/>
                  </a:lnTo>
                  <a:lnTo>
                    <a:pt x="45" y="0"/>
                  </a:lnTo>
                  <a:lnTo>
                    <a:pt x="9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11" name="Freeform 1726"/>
            <p:cNvSpPr>
              <a:spLocks/>
            </p:cNvSpPr>
            <p:nvPr/>
          </p:nvSpPr>
          <p:spPr bwMode="auto">
            <a:xfrm>
              <a:off x="3823" y="3461"/>
              <a:ext cx="52" cy="24"/>
            </a:xfrm>
            <a:custGeom>
              <a:avLst/>
              <a:gdLst>
                <a:gd name="T0" fmla="*/ 2 w 104"/>
                <a:gd name="T1" fmla="*/ 4 h 49"/>
                <a:gd name="T2" fmla="*/ 10 w 104"/>
                <a:gd name="T3" fmla="*/ 4 h 49"/>
                <a:gd name="T4" fmla="*/ 11 w 104"/>
                <a:gd name="T5" fmla="*/ 7 h 49"/>
                <a:gd name="T6" fmla="*/ 12 w 104"/>
                <a:gd name="T7" fmla="*/ 9 h 49"/>
                <a:gd name="T8" fmla="*/ 14 w 104"/>
                <a:gd name="T9" fmla="*/ 10 h 49"/>
                <a:gd name="T10" fmla="*/ 15 w 104"/>
                <a:gd name="T11" fmla="*/ 12 h 49"/>
                <a:gd name="T12" fmla="*/ 17 w 104"/>
                <a:gd name="T13" fmla="*/ 12 h 49"/>
                <a:gd name="T14" fmla="*/ 19 w 104"/>
                <a:gd name="T15" fmla="*/ 13 h 49"/>
                <a:gd name="T16" fmla="*/ 22 w 104"/>
                <a:gd name="T17" fmla="*/ 13 h 49"/>
                <a:gd name="T18" fmla="*/ 25 w 104"/>
                <a:gd name="T19" fmla="*/ 13 h 49"/>
                <a:gd name="T20" fmla="*/ 29 w 104"/>
                <a:gd name="T21" fmla="*/ 13 h 49"/>
                <a:gd name="T22" fmla="*/ 32 w 104"/>
                <a:gd name="T23" fmla="*/ 13 h 49"/>
                <a:gd name="T24" fmla="*/ 34 w 104"/>
                <a:gd name="T25" fmla="*/ 12 h 49"/>
                <a:gd name="T26" fmla="*/ 35 w 104"/>
                <a:gd name="T27" fmla="*/ 12 h 49"/>
                <a:gd name="T28" fmla="*/ 38 w 104"/>
                <a:gd name="T29" fmla="*/ 10 h 49"/>
                <a:gd name="T30" fmla="*/ 39 w 104"/>
                <a:gd name="T31" fmla="*/ 8 h 49"/>
                <a:gd name="T32" fmla="*/ 40 w 104"/>
                <a:gd name="T33" fmla="*/ 6 h 49"/>
                <a:gd name="T34" fmla="*/ 42 w 104"/>
                <a:gd name="T35" fmla="*/ 4 h 49"/>
                <a:gd name="T36" fmla="*/ 42 w 104"/>
                <a:gd name="T37" fmla="*/ 3 h 49"/>
                <a:gd name="T38" fmla="*/ 42 w 104"/>
                <a:gd name="T39" fmla="*/ 3 h 49"/>
                <a:gd name="T40" fmla="*/ 42 w 104"/>
                <a:gd name="T41" fmla="*/ 1 h 49"/>
                <a:gd name="T42" fmla="*/ 42 w 104"/>
                <a:gd name="T43" fmla="*/ 0 h 49"/>
                <a:gd name="T44" fmla="*/ 52 w 104"/>
                <a:gd name="T45" fmla="*/ 0 h 49"/>
                <a:gd name="T46" fmla="*/ 51 w 104"/>
                <a:gd name="T47" fmla="*/ 3 h 49"/>
                <a:gd name="T48" fmla="*/ 50 w 104"/>
                <a:gd name="T49" fmla="*/ 7 h 49"/>
                <a:gd name="T50" fmla="*/ 49 w 104"/>
                <a:gd name="T51" fmla="*/ 10 h 49"/>
                <a:gd name="T52" fmla="*/ 49 w 104"/>
                <a:gd name="T53" fmla="*/ 12 h 49"/>
                <a:gd name="T54" fmla="*/ 47 w 104"/>
                <a:gd name="T55" fmla="*/ 14 h 49"/>
                <a:gd name="T56" fmla="*/ 45 w 104"/>
                <a:gd name="T57" fmla="*/ 17 h 49"/>
                <a:gd name="T58" fmla="*/ 43 w 104"/>
                <a:gd name="T59" fmla="*/ 19 h 49"/>
                <a:gd name="T60" fmla="*/ 40 w 104"/>
                <a:gd name="T61" fmla="*/ 21 h 49"/>
                <a:gd name="T62" fmla="*/ 37 w 104"/>
                <a:gd name="T63" fmla="*/ 22 h 49"/>
                <a:gd name="T64" fmla="*/ 34 w 104"/>
                <a:gd name="T65" fmla="*/ 23 h 49"/>
                <a:gd name="T66" fmla="*/ 29 w 104"/>
                <a:gd name="T67" fmla="*/ 24 h 49"/>
                <a:gd name="T68" fmla="*/ 25 w 104"/>
                <a:gd name="T69" fmla="*/ 24 h 49"/>
                <a:gd name="T70" fmla="*/ 20 w 104"/>
                <a:gd name="T71" fmla="*/ 24 h 49"/>
                <a:gd name="T72" fmla="*/ 15 w 104"/>
                <a:gd name="T73" fmla="*/ 23 h 49"/>
                <a:gd name="T74" fmla="*/ 11 w 104"/>
                <a:gd name="T75" fmla="*/ 22 h 49"/>
                <a:gd name="T76" fmla="*/ 7 w 104"/>
                <a:gd name="T77" fmla="*/ 21 h 49"/>
                <a:gd name="T78" fmla="*/ 4 w 104"/>
                <a:gd name="T79" fmla="*/ 17 h 49"/>
                <a:gd name="T80" fmla="*/ 3 w 104"/>
                <a:gd name="T81" fmla="*/ 12 h 49"/>
                <a:gd name="T82" fmla="*/ 1 w 104"/>
                <a:gd name="T83" fmla="*/ 8 h 49"/>
                <a:gd name="T84" fmla="*/ 0 w 104"/>
                <a:gd name="T85" fmla="*/ 3 h 49"/>
                <a:gd name="T86" fmla="*/ 2 w 104"/>
                <a:gd name="T87" fmla="*/ 4 h 4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04" h="49">
                  <a:moveTo>
                    <a:pt x="3" y="9"/>
                  </a:moveTo>
                  <a:lnTo>
                    <a:pt x="20" y="9"/>
                  </a:lnTo>
                  <a:lnTo>
                    <a:pt x="22" y="15"/>
                  </a:lnTo>
                  <a:lnTo>
                    <a:pt x="23" y="18"/>
                  </a:lnTo>
                  <a:lnTo>
                    <a:pt x="27" y="20"/>
                  </a:lnTo>
                  <a:lnTo>
                    <a:pt x="30" y="24"/>
                  </a:lnTo>
                  <a:lnTo>
                    <a:pt x="33" y="25"/>
                  </a:lnTo>
                  <a:lnTo>
                    <a:pt x="38" y="27"/>
                  </a:lnTo>
                  <a:lnTo>
                    <a:pt x="43" y="27"/>
                  </a:lnTo>
                  <a:lnTo>
                    <a:pt x="50" y="27"/>
                  </a:lnTo>
                  <a:lnTo>
                    <a:pt x="57" y="27"/>
                  </a:lnTo>
                  <a:lnTo>
                    <a:pt x="63" y="27"/>
                  </a:lnTo>
                  <a:lnTo>
                    <a:pt x="67" y="25"/>
                  </a:lnTo>
                  <a:lnTo>
                    <a:pt x="70" y="24"/>
                  </a:lnTo>
                  <a:lnTo>
                    <a:pt x="75" y="20"/>
                  </a:lnTo>
                  <a:lnTo>
                    <a:pt x="78" y="16"/>
                  </a:lnTo>
                  <a:lnTo>
                    <a:pt x="80" y="13"/>
                  </a:lnTo>
                  <a:lnTo>
                    <a:pt x="83" y="9"/>
                  </a:lnTo>
                  <a:lnTo>
                    <a:pt x="83" y="7"/>
                  </a:lnTo>
                  <a:lnTo>
                    <a:pt x="83" y="6"/>
                  </a:lnTo>
                  <a:lnTo>
                    <a:pt x="83" y="2"/>
                  </a:lnTo>
                  <a:lnTo>
                    <a:pt x="83" y="0"/>
                  </a:lnTo>
                  <a:lnTo>
                    <a:pt x="104" y="0"/>
                  </a:lnTo>
                  <a:lnTo>
                    <a:pt x="102" y="7"/>
                  </a:lnTo>
                  <a:lnTo>
                    <a:pt x="100" y="15"/>
                  </a:lnTo>
                  <a:lnTo>
                    <a:pt x="98" y="20"/>
                  </a:lnTo>
                  <a:lnTo>
                    <a:pt x="97" y="24"/>
                  </a:lnTo>
                  <a:lnTo>
                    <a:pt x="93" y="29"/>
                  </a:lnTo>
                  <a:lnTo>
                    <a:pt x="90" y="34"/>
                  </a:lnTo>
                  <a:lnTo>
                    <a:pt x="85" y="38"/>
                  </a:lnTo>
                  <a:lnTo>
                    <a:pt x="80" y="42"/>
                  </a:lnTo>
                  <a:lnTo>
                    <a:pt x="73" y="44"/>
                  </a:lnTo>
                  <a:lnTo>
                    <a:pt x="67" y="47"/>
                  </a:lnTo>
                  <a:lnTo>
                    <a:pt x="58" y="49"/>
                  </a:lnTo>
                  <a:lnTo>
                    <a:pt x="50" y="49"/>
                  </a:lnTo>
                  <a:lnTo>
                    <a:pt x="40" y="49"/>
                  </a:lnTo>
                  <a:lnTo>
                    <a:pt x="30" y="47"/>
                  </a:lnTo>
                  <a:lnTo>
                    <a:pt x="22" y="44"/>
                  </a:lnTo>
                  <a:lnTo>
                    <a:pt x="13" y="42"/>
                  </a:lnTo>
                  <a:lnTo>
                    <a:pt x="8" y="34"/>
                  </a:lnTo>
                  <a:lnTo>
                    <a:pt x="5" y="25"/>
                  </a:lnTo>
                  <a:lnTo>
                    <a:pt x="2" y="16"/>
                  </a:lnTo>
                  <a:lnTo>
                    <a:pt x="0" y="6"/>
                  </a:lnTo>
                  <a:lnTo>
                    <a:pt x="3"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12" name="Freeform 1727"/>
            <p:cNvSpPr>
              <a:spLocks noEditPoints="1"/>
            </p:cNvSpPr>
            <p:nvPr/>
          </p:nvSpPr>
          <p:spPr bwMode="auto">
            <a:xfrm>
              <a:off x="3823" y="3448"/>
              <a:ext cx="52" cy="25"/>
            </a:xfrm>
            <a:custGeom>
              <a:avLst/>
              <a:gdLst>
                <a:gd name="T0" fmla="*/ 10 w 104"/>
                <a:gd name="T1" fmla="*/ 17 h 50"/>
                <a:gd name="T2" fmla="*/ 12 w 104"/>
                <a:gd name="T3" fmla="*/ 22 h 50"/>
                <a:gd name="T4" fmla="*/ 15 w 104"/>
                <a:gd name="T5" fmla="*/ 25 h 50"/>
                <a:gd name="T6" fmla="*/ 19 w 104"/>
                <a:gd name="T7" fmla="*/ 25 h 50"/>
                <a:gd name="T8" fmla="*/ 25 w 104"/>
                <a:gd name="T9" fmla="*/ 25 h 50"/>
                <a:gd name="T10" fmla="*/ 2 w 104"/>
                <a:gd name="T11" fmla="*/ 24 h 50"/>
                <a:gd name="T12" fmla="*/ 0 w 104"/>
                <a:gd name="T13" fmla="*/ 18 h 50"/>
                <a:gd name="T14" fmla="*/ 2 w 104"/>
                <a:gd name="T15" fmla="*/ 17 h 50"/>
                <a:gd name="T16" fmla="*/ 25 w 104"/>
                <a:gd name="T17" fmla="*/ 25 h 50"/>
                <a:gd name="T18" fmla="*/ 25 w 104"/>
                <a:gd name="T19" fmla="*/ 25 h 50"/>
                <a:gd name="T20" fmla="*/ 25 w 104"/>
                <a:gd name="T21" fmla="*/ 25 h 50"/>
                <a:gd name="T22" fmla="*/ 29 w 104"/>
                <a:gd name="T23" fmla="*/ 25 h 50"/>
                <a:gd name="T24" fmla="*/ 34 w 104"/>
                <a:gd name="T25" fmla="*/ 25 h 50"/>
                <a:gd name="T26" fmla="*/ 38 w 104"/>
                <a:gd name="T27" fmla="*/ 23 h 50"/>
                <a:gd name="T28" fmla="*/ 40 w 104"/>
                <a:gd name="T29" fmla="*/ 19 h 50"/>
                <a:gd name="T30" fmla="*/ 42 w 104"/>
                <a:gd name="T31" fmla="*/ 16 h 50"/>
                <a:gd name="T32" fmla="*/ 42 w 104"/>
                <a:gd name="T33" fmla="*/ 8 h 50"/>
                <a:gd name="T34" fmla="*/ 38 w 104"/>
                <a:gd name="T35" fmla="*/ 6 h 50"/>
                <a:gd name="T36" fmla="*/ 30 w 104"/>
                <a:gd name="T37" fmla="*/ 11 h 50"/>
                <a:gd name="T38" fmla="*/ 19 w 104"/>
                <a:gd name="T39" fmla="*/ 11 h 50"/>
                <a:gd name="T40" fmla="*/ 10 w 104"/>
                <a:gd name="T41" fmla="*/ 6 h 50"/>
                <a:gd name="T42" fmla="*/ 7 w 104"/>
                <a:gd name="T43" fmla="*/ 2 h 50"/>
                <a:gd name="T44" fmla="*/ 7 w 104"/>
                <a:gd name="T45" fmla="*/ 1 h 50"/>
                <a:gd name="T46" fmla="*/ 25 w 104"/>
                <a:gd name="T47" fmla="*/ 0 h 50"/>
                <a:gd name="T48" fmla="*/ 25 w 104"/>
                <a:gd name="T49" fmla="*/ 0 h 50"/>
                <a:gd name="T50" fmla="*/ 25 w 104"/>
                <a:gd name="T51" fmla="*/ 0 h 50"/>
                <a:gd name="T52" fmla="*/ 25 w 104"/>
                <a:gd name="T53" fmla="*/ 1 h 50"/>
                <a:gd name="T54" fmla="*/ 25 w 104"/>
                <a:gd name="T55" fmla="*/ 1 h 50"/>
                <a:gd name="T56" fmla="*/ 26 w 104"/>
                <a:gd name="T57" fmla="*/ 1 h 50"/>
                <a:gd name="T58" fmla="*/ 26 w 104"/>
                <a:gd name="T59" fmla="*/ 1 h 50"/>
                <a:gd name="T60" fmla="*/ 52 w 104"/>
                <a:gd name="T61" fmla="*/ 0 h 50"/>
                <a:gd name="T62" fmla="*/ 52 w 104"/>
                <a:gd name="T63" fmla="*/ 9 h 50"/>
                <a:gd name="T64" fmla="*/ 49 w 104"/>
                <a:gd name="T65" fmla="*/ 21 h 50"/>
                <a:gd name="T66" fmla="*/ 49 w 104"/>
                <a:gd name="T67" fmla="*/ 25 h 50"/>
                <a:gd name="T68" fmla="*/ 49 w 104"/>
                <a:gd name="T69" fmla="*/ 25 h 50"/>
                <a:gd name="T70" fmla="*/ 26 w 104"/>
                <a:gd name="T71" fmla="*/ 25 h 50"/>
                <a:gd name="T72" fmla="*/ 25 w 104"/>
                <a:gd name="T73" fmla="*/ 0 h 50"/>
                <a:gd name="T74" fmla="*/ 25 w 104"/>
                <a:gd name="T75" fmla="*/ 0 h 50"/>
                <a:gd name="T76" fmla="*/ 25 w 104"/>
                <a:gd name="T77" fmla="*/ 0 h 50"/>
                <a:gd name="T78" fmla="*/ 25 w 104"/>
                <a:gd name="T79" fmla="*/ 0 h 5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04" h="50">
                  <a:moveTo>
                    <a:pt x="3" y="34"/>
                  </a:moveTo>
                  <a:lnTo>
                    <a:pt x="20" y="34"/>
                  </a:lnTo>
                  <a:lnTo>
                    <a:pt x="22" y="40"/>
                  </a:lnTo>
                  <a:lnTo>
                    <a:pt x="23" y="43"/>
                  </a:lnTo>
                  <a:lnTo>
                    <a:pt x="27" y="45"/>
                  </a:lnTo>
                  <a:lnTo>
                    <a:pt x="30" y="49"/>
                  </a:lnTo>
                  <a:lnTo>
                    <a:pt x="33" y="50"/>
                  </a:lnTo>
                  <a:lnTo>
                    <a:pt x="38" y="50"/>
                  </a:lnTo>
                  <a:lnTo>
                    <a:pt x="43" y="50"/>
                  </a:lnTo>
                  <a:lnTo>
                    <a:pt x="50" y="50"/>
                  </a:lnTo>
                  <a:lnTo>
                    <a:pt x="5" y="50"/>
                  </a:lnTo>
                  <a:lnTo>
                    <a:pt x="3" y="47"/>
                  </a:lnTo>
                  <a:lnTo>
                    <a:pt x="2" y="41"/>
                  </a:lnTo>
                  <a:lnTo>
                    <a:pt x="0" y="36"/>
                  </a:lnTo>
                  <a:lnTo>
                    <a:pt x="0" y="31"/>
                  </a:lnTo>
                  <a:lnTo>
                    <a:pt x="3" y="34"/>
                  </a:lnTo>
                  <a:close/>
                  <a:moveTo>
                    <a:pt x="50" y="50"/>
                  </a:moveTo>
                  <a:lnTo>
                    <a:pt x="50" y="50"/>
                  </a:lnTo>
                  <a:close/>
                  <a:moveTo>
                    <a:pt x="52" y="50"/>
                  </a:moveTo>
                  <a:lnTo>
                    <a:pt x="58" y="50"/>
                  </a:lnTo>
                  <a:lnTo>
                    <a:pt x="63" y="50"/>
                  </a:lnTo>
                  <a:lnTo>
                    <a:pt x="68" y="50"/>
                  </a:lnTo>
                  <a:lnTo>
                    <a:pt x="70" y="49"/>
                  </a:lnTo>
                  <a:lnTo>
                    <a:pt x="75" y="45"/>
                  </a:lnTo>
                  <a:lnTo>
                    <a:pt x="78" y="41"/>
                  </a:lnTo>
                  <a:lnTo>
                    <a:pt x="80" y="38"/>
                  </a:lnTo>
                  <a:lnTo>
                    <a:pt x="83" y="34"/>
                  </a:lnTo>
                  <a:lnTo>
                    <a:pt x="83" y="31"/>
                  </a:lnTo>
                  <a:lnTo>
                    <a:pt x="83" y="23"/>
                  </a:lnTo>
                  <a:lnTo>
                    <a:pt x="83" y="16"/>
                  </a:lnTo>
                  <a:lnTo>
                    <a:pt x="83" y="5"/>
                  </a:lnTo>
                  <a:lnTo>
                    <a:pt x="75" y="12"/>
                  </a:lnTo>
                  <a:lnTo>
                    <a:pt x="68" y="18"/>
                  </a:lnTo>
                  <a:lnTo>
                    <a:pt x="60" y="21"/>
                  </a:lnTo>
                  <a:lnTo>
                    <a:pt x="50" y="23"/>
                  </a:lnTo>
                  <a:lnTo>
                    <a:pt x="38" y="21"/>
                  </a:lnTo>
                  <a:lnTo>
                    <a:pt x="28" y="18"/>
                  </a:lnTo>
                  <a:lnTo>
                    <a:pt x="20" y="12"/>
                  </a:lnTo>
                  <a:lnTo>
                    <a:pt x="13" y="5"/>
                  </a:lnTo>
                  <a:lnTo>
                    <a:pt x="13" y="3"/>
                  </a:lnTo>
                  <a:lnTo>
                    <a:pt x="13" y="2"/>
                  </a:lnTo>
                  <a:lnTo>
                    <a:pt x="12" y="0"/>
                  </a:lnTo>
                  <a:lnTo>
                    <a:pt x="50" y="0"/>
                  </a:lnTo>
                  <a:lnTo>
                    <a:pt x="50" y="2"/>
                  </a:lnTo>
                  <a:lnTo>
                    <a:pt x="52" y="2"/>
                  </a:lnTo>
                  <a:lnTo>
                    <a:pt x="52" y="0"/>
                  </a:lnTo>
                  <a:lnTo>
                    <a:pt x="104" y="0"/>
                  </a:lnTo>
                  <a:lnTo>
                    <a:pt x="104" y="5"/>
                  </a:lnTo>
                  <a:lnTo>
                    <a:pt x="104" y="18"/>
                  </a:lnTo>
                  <a:lnTo>
                    <a:pt x="102" y="31"/>
                  </a:lnTo>
                  <a:lnTo>
                    <a:pt x="98" y="41"/>
                  </a:lnTo>
                  <a:lnTo>
                    <a:pt x="97" y="49"/>
                  </a:lnTo>
                  <a:lnTo>
                    <a:pt x="97" y="50"/>
                  </a:lnTo>
                  <a:lnTo>
                    <a:pt x="95" y="50"/>
                  </a:lnTo>
                  <a:lnTo>
                    <a:pt x="52" y="50"/>
                  </a:lnTo>
                  <a:close/>
                  <a:moveTo>
                    <a:pt x="50" y="0"/>
                  </a:moveTo>
                  <a:lnTo>
                    <a:pt x="50" y="0"/>
                  </a:lnTo>
                  <a:lnTo>
                    <a:pt x="52" y="0"/>
                  </a:lnTo>
                  <a:lnTo>
                    <a:pt x="5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13" name="Freeform 1728"/>
            <p:cNvSpPr>
              <a:spLocks/>
            </p:cNvSpPr>
            <p:nvPr/>
          </p:nvSpPr>
          <p:spPr bwMode="auto">
            <a:xfrm>
              <a:off x="3823" y="3435"/>
              <a:ext cx="52" cy="26"/>
            </a:xfrm>
            <a:custGeom>
              <a:avLst/>
              <a:gdLst>
                <a:gd name="T0" fmla="*/ 42 w 104"/>
                <a:gd name="T1" fmla="*/ 26 h 51"/>
                <a:gd name="T2" fmla="*/ 42 w 104"/>
                <a:gd name="T3" fmla="*/ 24 h 51"/>
                <a:gd name="T4" fmla="*/ 42 w 104"/>
                <a:gd name="T5" fmla="*/ 21 h 51"/>
                <a:gd name="T6" fmla="*/ 42 w 104"/>
                <a:gd name="T7" fmla="*/ 19 h 51"/>
                <a:gd name="T8" fmla="*/ 42 w 104"/>
                <a:gd name="T9" fmla="*/ 16 h 51"/>
                <a:gd name="T10" fmla="*/ 38 w 104"/>
                <a:gd name="T11" fmla="*/ 19 h 51"/>
                <a:gd name="T12" fmla="*/ 34 w 104"/>
                <a:gd name="T13" fmla="*/ 22 h 51"/>
                <a:gd name="T14" fmla="*/ 30 w 104"/>
                <a:gd name="T15" fmla="*/ 24 h 51"/>
                <a:gd name="T16" fmla="*/ 25 w 104"/>
                <a:gd name="T17" fmla="*/ 25 h 51"/>
                <a:gd name="T18" fmla="*/ 19 w 104"/>
                <a:gd name="T19" fmla="*/ 24 h 51"/>
                <a:gd name="T20" fmla="*/ 14 w 104"/>
                <a:gd name="T21" fmla="*/ 22 h 51"/>
                <a:gd name="T22" fmla="*/ 10 w 104"/>
                <a:gd name="T23" fmla="*/ 19 h 51"/>
                <a:gd name="T24" fmla="*/ 7 w 104"/>
                <a:gd name="T25" fmla="*/ 16 h 51"/>
                <a:gd name="T26" fmla="*/ 5 w 104"/>
                <a:gd name="T27" fmla="*/ 12 h 51"/>
                <a:gd name="T28" fmla="*/ 4 w 104"/>
                <a:gd name="T29" fmla="*/ 8 h 51"/>
                <a:gd name="T30" fmla="*/ 2 w 104"/>
                <a:gd name="T31" fmla="*/ 4 h 51"/>
                <a:gd name="T32" fmla="*/ 0 w 104"/>
                <a:gd name="T33" fmla="*/ 0 h 51"/>
                <a:gd name="T34" fmla="*/ 11 w 104"/>
                <a:gd name="T35" fmla="*/ 0 h 51"/>
                <a:gd name="T36" fmla="*/ 12 w 104"/>
                <a:gd name="T37" fmla="*/ 3 h 51"/>
                <a:gd name="T38" fmla="*/ 13 w 104"/>
                <a:gd name="T39" fmla="*/ 5 h 51"/>
                <a:gd name="T40" fmla="*/ 13 w 104"/>
                <a:gd name="T41" fmla="*/ 7 h 51"/>
                <a:gd name="T42" fmla="*/ 14 w 104"/>
                <a:gd name="T43" fmla="*/ 9 h 51"/>
                <a:gd name="T44" fmla="*/ 16 w 104"/>
                <a:gd name="T45" fmla="*/ 11 h 51"/>
                <a:gd name="T46" fmla="*/ 19 w 104"/>
                <a:gd name="T47" fmla="*/ 12 h 51"/>
                <a:gd name="T48" fmla="*/ 23 w 104"/>
                <a:gd name="T49" fmla="*/ 14 h 51"/>
                <a:gd name="T50" fmla="*/ 25 w 104"/>
                <a:gd name="T51" fmla="*/ 14 h 51"/>
                <a:gd name="T52" fmla="*/ 29 w 104"/>
                <a:gd name="T53" fmla="*/ 14 h 51"/>
                <a:gd name="T54" fmla="*/ 32 w 104"/>
                <a:gd name="T55" fmla="*/ 12 h 51"/>
                <a:gd name="T56" fmla="*/ 34 w 104"/>
                <a:gd name="T57" fmla="*/ 11 h 51"/>
                <a:gd name="T58" fmla="*/ 37 w 104"/>
                <a:gd name="T59" fmla="*/ 9 h 51"/>
                <a:gd name="T60" fmla="*/ 38 w 104"/>
                <a:gd name="T61" fmla="*/ 7 h 51"/>
                <a:gd name="T62" fmla="*/ 39 w 104"/>
                <a:gd name="T63" fmla="*/ 5 h 51"/>
                <a:gd name="T64" fmla="*/ 40 w 104"/>
                <a:gd name="T65" fmla="*/ 3 h 51"/>
                <a:gd name="T66" fmla="*/ 41 w 104"/>
                <a:gd name="T67" fmla="*/ 0 h 51"/>
                <a:gd name="T68" fmla="*/ 52 w 104"/>
                <a:gd name="T69" fmla="*/ 0 h 51"/>
                <a:gd name="T70" fmla="*/ 52 w 104"/>
                <a:gd name="T71" fmla="*/ 16 h 51"/>
                <a:gd name="T72" fmla="*/ 52 w 104"/>
                <a:gd name="T73" fmla="*/ 19 h 51"/>
                <a:gd name="T74" fmla="*/ 52 w 104"/>
                <a:gd name="T75" fmla="*/ 21 h 51"/>
                <a:gd name="T76" fmla="*/ 52 w 104"/>
                <a:gd name="T77" fmla="*/ 24 h 51"/>
                <a:gd name="T78" fmla="*/ 52 w 104"/>
                <a:gd name="T79" fmla="*/ 26 h 51"/>
                <a:gd name="T80" fmla="*/ 42 w 104"/>
                <a:gd name="T81" fmla="*/ 26 h 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04" h="51">
                  <a:moveTo>
                    <a:pt x="83" y="51"/>
                  </a:moveTo>
                  <a:lnTo>
                    <a:pt x="83" y="47"/>
                  </a:lnTo>
                  <a:lnTo>
                    <a:pt x="83" y="42"/>
                  </a:lnTo>
                  <a:lnTo>
                    <a:pt x="83" y="37"/>
                  </a:lnTo>
                  <a:lnTo>
                    <a:pt x="83" y="31"/>
                  </a:lnTo>
                  <a:lnTo>
                    <a:pt x="75" y="38"/>
                  </a:lnTo>
                  <a:lnTo>
                    <a:pt x="68" y="44"/>
                  </a:lnTo>
                  <a:lnTo>
                    <a:pt x="60" y="47"/>
                  </a:lnTo>
                  <a:lnTo>
                    <a:pt x="50" y="49"/>
                  </a:lnTo>
                  <a:lnTo>
                    <a:pt x="38" y="47"/>
                  </a:lnTo>
                  <a:lnTo>
                    <a:pt x="28" y="44"/>
                  </a:lnTo>
                  <a:lnTo>
                    <a:pt x="20" y="38"/>
                  </a:lnTo>
                  <a:lnTo>
                    <a:pt x="13" y="31"/>
                  </a:lnTo>
                  <a:lnTo>
                    <a:pt x="10" y="24"/>
                  </a:lnTo>
                  <a:lnTo>
                    <a:pt x="7" y="15"/>
                  </a:lnTo>
                  <a:lnTo>
                    <a:pt x="3" y="8"/>
                  </a:lnTo>
                  <a:lnTo>
                    <a:pt x="0" y="0"/>
                  </a:lnTo>
                  <a:lnTo>
                    <a:pt x="22" y="0"/>
                  </a:lnTo>
                  <a:lnTo>
                    <a:pt x="23" y="6"/>
                  </a:lnTo>
                  <a:lnTo>
                    <a:pt x="25" y="10"/>
                  </a:lnTo>
                  <a:lnTo>
                    <a:pt x="25" y="13"/>
                  </a:lnTo>
                  <a:lnTo>
                    <a:pt x="27" y="17"/>
                  </a:lnTo>
                  <a:lnTo>
                    <a:pt x="32" y="22"/>
                  </a:lnTo>
                  <a:lnTo>
                    <a:pt x="38" y="24"/>
                  </a:lnTo>
                  <a:lnTo>
                    <a:pt x="45" y="28"/>
                  </a:lnTo>
                  <a:lnTo>
                    <a:pt x="50" y="28"/>
                  </a:lnTo>
                  <a:lnTo>
                    <a:pt x="57" y="28"/>
                  </a:lnTo>
                  <a:lnTo>
                    <a:pt x="63" y="24"/>
                  </a:lnTo>
                  <a:lnTo>
                    <a:pt x="68" y="22"/>
                  </a:lnTo>
                  <a:lnTo>
                    <a:pt x="73" y="17"/>
                  </a:lnTo>
                  <a:lnTo>
                    <a:pt x="75" y="13"/>
                  </a:lnTo>
                  <a:lnTo>
                    <a:pt x="78" y="10"/>
                  </a:lnTo>
                  <a:lnTo>
                    <a:pt x="80" y="6"/>
                  </a:lnTo>
                  <a:lnTo>
                    <a:pt x="82" y="0"/>
                  </a:lnTo>
                  <a:lnTo>
                    <a:pt x="104" y="0"/>
                  </a:lnTo>
                  <a:lnTo>
                    <a:pt x="104" y="31"/>
                  </a:lnTo>
                  <a:lnTo>
                    <a:pt x="104" y="37"/>
                  </a:lnTo>
                  <a:lnTo>
                    <a:pt x="104" y="42"/>
                  </a:lnTo>
                  <a:lnTo>
                    <a:pt x="104" y="47"/>
                  </a:lnTo>
                  <a:lnTo>
                    <a:pt x="104" y="51"/>
                  </a:lnTo>
                  <a:lnTo>
                    <a:pt x="83"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14" name="Freeform 1729"/>
            <p:cNvSpPr>
              <a:spLocks noEditPoints="1"/>
            </p:cNvSpPr>
            <p:nvPr/>
          </p:nvSpPr>
          <p:spPr bwMode="auto">
            <a:xfrm>
              <a:off x="3822" y="3423"/>
              <a:ext cx="53" cy="25"/>
            </a:xfrm>
            <a:custGeom>
              <a:avLst/>
              <a:gdLst>
                <a:gd name="T0" fmla="*/ 7 w 107"/>
                <a:gd name="T1" fmla="*/ 25 h 51"/>
                <a:gd name="T2" fmla="*/ 4 w 107"/>
                <a:gd name="T3" fmla="*/ 21 h 51"/>
                <a:gd name="T4" fmla="*/ 2 w 107"/>
                <a:gd name="T5" fmla="*/ 15 h 51"/>
                <a:gd name="T6" fmla="*/ 0 w 107"/>
                <a:gd name="T7" fmla="*/ 10 h 51"/>
                <a:gd name="T8" fmla="*/ 0 w 107"/>
                <a:gd name="T9" fmla="*/ 4 h 51"/>
                <a:gd name="T10" fmla="*/ 0 w 107"/>
                <a:gd name="T11" fmla="*/ 3 h 51"/>
                <a:gd name="T12" fmla="*/ 0 w 107"/>
                <a:gd name="T13" fmla="*/ 2 h 51"/>
                <a:gd name="T14" fmla="*/ 0 w 107"/>
                <a:gd name="T15" fmla="*/ 1 h 51"/>
                <a:gd name="T16" fmla="*/ 0 w 107"/>
                <a:gd name="T17" fmla="*/ 0 h 51"/>
                <a:gd name="T18" fmla="*/ 10 w 107"/>
                <a:gd name="T19" fmla="*/ 0 h 51"/>
                <a:gd name="T20" fmla="*/ 10 w 107"/>
                <a:gd name="T21" fmla="*/ 1 h 51"/>
                <a:gd name="T22" fmla="*/ 10 w 107"/>
                <a:gd name="T23" fmla="*/ 1 h 51"/>
                <a:gd name="T24" fmla="*/ 10 w 107"/>
                <a:gd name="T25" fmla="*/ 2 h 51"/>
                <a:gd name="T26" fmla="*/ 10 w 107"/>
                <a:gd name="T27" fmla="*/ 3 h 51"/>
                <a:gd name="T28" fmla="*/ 11 w 107"/>
                <a:gd name="T29" fmla="*/ 3 h 51"/>
                <a:gd name="T30" fmla="*/ 11 w 107"/>
                <a:gd name="T31" fmla="*/ 8 h 51"/>
                <a:gd name="T32" fmla="*/ 12 w 107"/>
                <a:gd name="T33" fmla="*/ 12 h 51"/>
                <a:gd name="T34" fmla="*/ 13 w 107"/>
                <a:gd name="T35" fmla="*/ 17 h 51"/>
                <a:gd name="T36" fmla="*/ 15 w 107"/>
                <a:gd name="T37" fmla="*/ 21 h 51"/>
                <a:gd name="T38" fmla="*/ 17 w 107"/>
                <a:gd name="T39" fmla="*/ 22 h 51"/>
                <a:gd name="T40" fmla="*/ 20 w 107"/>
                <a:gd name="T41" fmla="*/ 24 h 51"/>
                <a:gd name="T42" fmla="*/ 24 w 107"/>
                <a:gd name="T43" fmla="*/ 25 h 51"/>
                <a:gd name="T44" fmla="*/ 26 w 107"/>
                <a:gd name="T45" fmla="*/ 25 h 51"/>
                <a:gd name="T46" fmla="*/ 7 w 107"/>
                <a:gd name="T47" fmla="*/ 25 h 51"/>
                <a:gd name="T48" fmla="*/ 53 w 107"/>
                <a:gd name="T49" fmla="*/ 25 h 51"/>
                <a:gd name="T50" fmla="*/ 53 w 107"/>
                <a:gd name="T51" fmla="*/ 0 h 51"/>
                <a:gd name="T52" fmla="*/ 43 w 107"/>
                <a:gd name="T53" fmla="*/ 0 h 51"/>
                <a:gd name="T54" fmla="*/ 43 w 107"/>
                <a:gd name="T55" fmla="*/ 1 h 51"/>
                <a:gd name="T56" fmla="*/ 43 w 107"/>
                <a:gd name="T57" fmla="*/ 1 h 51"/>
                <a:gd name="T58" fmla="*/ 43 w 107"/>
                <a:gd name="T59" fmla="*/ 2 h 51"/>
                <a:gd name="T60" fmla="*/ 43 w 107"/>
                <a:gd name="T61" fmla="*/ 3 h 51"/>
                <a:gd name="T62" fmla="*/ 43 w 107"/>
                <a:gd name="T63" fmla="*/ 8 h 51"/>
                <a:gd name="T64" fmla="*/ 42 w 107"/>
                <a:gd name="T65" fmla="*/ 12 h 51"/>
                <a:gd name="T66" fmla="*/ 40 w 107"/>
                <a:gd name="T67" fmla="*/ 17 h 51"/>
                <a:gd name="T68" fmla="*/ 38 w 107"/>
                <a:gd name="T69" fmla="*/ 21 h 51"/>
                <a:gd name="T70" fmla="*/ 36 w 107"/>
                <a:gd name="T71" fmla="*/ 22 h 51"/>
                <a:gd name="T72" fmla="*/ 34 w 107"/>
                <a:gd name="T73" fmla="*/ 24 h 51"/>
                <a:gd name="T74" fmla="*/ 30 w 107"/>
                <a:gd name="T75" fmla="*/ 25 h 51"/>
                <a:gd name="T76" fmla="*/ 27 w 107"/>
                <a:gd name="T77" fmla="*/ 25 h 51"/>
                <a:gd name="T78" fmla="*/ 53 w 107"/>
                <a:gd name="T79" fmla="*/ 25 h 51"/>
                <a:gd name="T80" fmla="*/ 27 w 107"/>
                <a:gd name="T81" fmla="*/ 25 h 51"/>
                <a:gd name="T82" fmla="*/ 26 w 107"/>
                <a:gd name="T83" fmla="*/ 25 h 51"/>
                <a:gd name="T84" fmla="*/ 26 w 107"/>
                <a:gd name="T85" fmla="*/ 25 h 51"/>
                <a:gd name="T86" fmla="*/ 26 w 107"/>
                <a:gd name="T87" fmla="*/ 25 h 51"/>
                <a:gd name="T88" fmla="*/ 26 w 107"/>
                <a:gd name="T89" fmla="*/ 25 h 51"/>
                <a:gd name="T90" fmla="*/ 26 w 107"/>
                <a:gd name="T91" fmla="*/ 25 h 51"/>
                <a:gd name="T92" fmla="*/ 26 w 107"/>
                <a:gd name="T93" fmla="*/ 25 h 51"/>
                <a:gd name="T94" fmla="*/ 27 w 107"/>
                <a:gd name="T95" fmla="*/ 25 h 51"/>
                <a:gd name="T96" fmla="*/ 26 w 107"/>
                <a:gd name="T97" fmla="*/ 25 h 51"/>
                <a:gd name="T98" fmla="*/ 26 w 107"/>
                <a:gd name="T99" fmla="*/ 25 h 51"/>
                <a:gd name="T100" fmla="*/ 26 w 107"/>
                <a:gd name="T101" fmla="*/ 25 h 51"/>
                <a:gd name="T102" fmla="*/ 26 w 107"/>
                <a:gd name="T103" fmla="*/ 25 h 51"/>
                <a:gd name="T104" fmla="*/ 26 w 107"/>
                <a:gd name="T105" fmla="*/ 25 h 51"/>
                <a:gd name="T106" fmla="*/ 26 w 107"/>
                <a:gd name="T107" fmla="*/ 25 h 5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07" h="51">
                  <a:moveTo>
                    <a:pt x="15" y="51"/>
                  </a:moveTo>
                  <a:lnTo>
                    <a:pt x="8" y="42"/>
                  </a:lnTo>
                  <a:lnTo>
                    <a:pt x="5" y="31"/>
                  </a:lnTo>
                  <a:lnTo>
                    <a:pt x="1" y="20"/>
                  </a:lnTo>
                  <a:lnTo>
                    <a:pt x="0" y="9"/>
                  </a:lnTo>
                  <a:lnTo>
                    <a:pt x="0" y="7"/>
                  </a:lnTo>
                  <a:lnTo>
                    <a:pt x="1" y="4"/>
                  </a:lnTo>
                  <a:lnTo>
                    <a:pt x="1" y="2"/>
                  </a:lnTo>
                  <a:lnTo>
                    <a:pt x="1" y="0"/>
                  </a:lnTo>
                  <a:lnTo>
                    <a:pt x="21" y="0"/>
                  </a:lnTo>
                  <a:lnTo>
                    <a:pt x="21" y="2"/>
                  </a:lnTo>
                  <a:lnTo>
                    <a:pt x="20" y="4"/>
                  </a:lnTo>
                  <a:lnTo>
                    <a:pt x="20" y="6"/>
                  </a:lnTo>
                  <a:lnTo>
                    <a:pt x="23" y="6"/>
                  </a:lnTo>
                  <a:lnTo>
                    <a:pt x="23" y="16"/>
                  </a:lnTo>
                  <a:lnTo>
                    <a:pt x="25" y="25"/>
                  </a:lnTo>
                  <a:lnTo>
                    <a:pt x="26" y="35"/>
                  </a:lnTo>
                  <a:lnTo>
                    <a:pt x="30" y="42"/>
                  </a:lnTo>
                  <a:lnTo>
                    <a:pt x="35" y="45"/>
                  </a:lnTo>
                  <a:lnTo>
                    <a:pt x="41" y="49"/>
                  </a:lnTo>
                  <a:lnTo>
                    <a:pt x="48" y="51"/>
                  </a:lnTo>
                  <a:lnTo>
                    <a:pt x="53" y="51"/>
                  </a:lnTo>
                  <a:lnTo>
                    <a:pt x="15" y="51"/>
                  </a:lnTo>
                  <a:close/>
                  <a:moveTo>
                    <a:pt x="107" y="51"/>
                  </a:moveTo>
                  <a:lnTo>
                    <a:pt x="107" y="0"/>
                  </a:lnTo>
                  <a:lnTo>
                    <a:pt x="86" y="0"/>
                  </a:lnTo>
                  <a:lnTo>
                    <a:pt x="86" y="2"/>
                  </a:lnTo>
                  <a:lnTo>
                    <a:pt x="86" y="4"/>
                  </a:lnTo>
                  <a:lnTo>
                    <a:pt x="86" y="6"/>
                  </a:lnTo>
                  <a:lnTo>
                    <a:pt x="86" y="16"/>
                  </a:lnTo>
                  <a:lnTo>
                    <a:pt x="85" y="25"/>
                  </a:lnTo>
                  <a:lnTo>
                    <a:pt x="81" y="35"/>
                  </a:lnTo>
                  <a:lnTo>
                    <a:pt x="76" y="42"/>
                  </a:lnTo>
                  <a:lnTo>
                    <a:pt x="73" y="45"/>
                  </a:lnTo>
                  <a:lnTo>
                    <a:pt x="68" y="49"/>
                  </a:lnTo>
                  <a:lnTo>
                    <a:pt x="61" y="51"/>
                  </a:lnTo>
                  <a:lnTo>
                    <a:pt x="55" y="51"/>
                  </a:lnTo>
                  <a:lnTo>
                    <a:pt x="107" y="51"/>
                  </a:lnTo>
                  <a:close/>
                  <a:moveTo>
                    <a:pt x="55" y="51"/>
                  </a:moveTo>
                  <a:lnTo>
                    <a:pt x="53" y="51"/>
                  </a:lnTo>
                  <a:lnTo>
                    <a:pt x="55" y="51"/>
                  </a:lnTo>
                  <a:close/>
                  <a:moveTo>
                    <a:pt x="53" y="51"/>
                  </a:moveTo>
                  <a:lnTo>
                    <a:pt x="53"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15" name="Freeform 1730"/>
            <p:cNvSpPr>
              <a:spLocks noEditPoints="1"/>
            </p:cNvSpPr>
            <p:nvPr/>
          </p:nvSpPr>
          <p:spPr bwMode="auto">
            <a:xfrm>
              <a:off x="3822" y="3410"/>
              <a:ext cx="53" cy="25"/>
            </a:xfrm>
            <a:custGeom>
              <a:avLst/>
              <a:gdLst>
                <a:gd name="T0" fmla="*/ 1 w 107"/>
                <a:gd name="T1" fmla="*/ 25 h 50"/>
                <a:gd name="T2" fmla="*/ 0 w 107"/>
                <a:gd name="T3" fmla="*/ 24 h 50"/>
                <a:gd name="T4" fmla="*/ 0 w 107"/>
                <a:gd name="T5" fmla="*/ 21 h 50"/>
                <a:gd name="T6" fmla="*/ 0 w 107"/>
                <a:gd name="T7" fmla="*/ 19 h 50"/>
                <a:gd name="T8" fmla="*/ 0 w 107"/>
                <a:gd name="T9" fmla="*/ 17 h 50"/>
                <a:gd name="T10" fmla="*/ 0 w 107"/>
                <a:gd name="T11" fmla="*/ 13 h 50"/>
                <a:gd name="T12" fmla="*/ 0 w 107"/>
                <a:gd name="T13" fmla="*/ 8 h 50"/>
                <a:gd name="T14" fmla="*/ 2 w 107"/>
                <a:gd name="T15" fmla="*/ 5 h 50"/>
                <a:gd name="T16" fmla="*/ 3 w 107"/>
                <a:gd name="T17" fmla="*/ 0 h 50"/>
                <a:gd name="T18" fmla="*/ 14 w 107"/>
                <a:gd name="T19" fmla="*/ 0 h 50"/>
                <a:gd name="T20" fmla="*/ 12 w 107"/>
                <a:gd name="T21" fmla="*/ 3 h 50"/>
                <a:gd name="T22" fmla="*/ 10 w 107"/>
                <a:gd name="T23" fmla="*/ 6 h 50"/>
                <a:gd name="T24" fmla="*/ 10 w 107"/>
                <a:gd name="T25" fmla="*/ 11 h 50"/>
                <a:gd name="T26" fmla="*/ 10 w 107"/>
                <a:gd name="T27" fmla="*/ 16 h 50"/>
                <a:gd name="T28" fmla="*/ 11 w 107"/>
                <a:gd name="T29" fmla="*/ 16 h 50"/>
                <a:gd name="T30" fmla="*/ 11 w 107"/>
                <a:gd name="T31" fmla="*/ 18 h 50"/>
                <a:gd name="T32" fmla="*/ 12 w 107"/>
                <a:gd name="T33" fmla="*/ 21 h 50"/>
                <a:gd name="T34" fmla="*/ 12 w 107"/>
                <a:gd name="T35" fmla="*/ 24 h 50"/>
                <a:gd name="T36" fmla="*/ 12 w 107"/>
                <a:gd name="T37" fmla="*/ 25 h 50"/>
                <a:gd name="T38" fmla="*/ 1 w 107"/>
                <a:gd name="T39" fmla="*/ 25 h 50"/>
                <a:gd name="T40" fmla="*/ 53 w 107"/>
                <a:gd name="T41" fmla="*/ 25 h 50"/>
                <a:gd name="T42" fmla="*/ 53 w 107"/>
                <a:gd name="T43" fmla="*/ 0 h 50"/>
                <a:gd name="T44" fmla="*/ 40 w 107"/>
                <a:gd name="T45" fmla="*/ 0 h 50"/>
                <a:gd name="T46" fmla="*/ 41 w 107"/>
                <a:gd name="T47" fmla="*/ 3 h 50"/>
                <a:gd name="T48" fmla="*/ 42 w 107"/>
                <a:gd name="T49" fmla="*/ 6 h 50"/>
                <a:gd name="T50" fmla="*/ 43 w 107"/>
                <a:gd name="T51" fmla="*/ 11 h 50"/>
                <a:gd name="T52" fmla="*/ 43 w 107"/>
                <a:gd name="T53" fmla="*/ 16 h 50"/>
                <a:gd name="T54" fmla="*/ 43 w 107"/>
                <a:gd name="T55" fmla="*/ 18 h 50"/>
                <a:gd name="T56" fmla="*/ 43 w 107"/>
                <a:gd name="T57" fmla="*/ 21 h 50"/>
                <a:gd name="T58" fmla="*/ 43 w 107"/>
                <a:gd name="T59" fmla="*/ 24 h 50"/>
                <a:gd name="T60" fmla="*/ 42 w 107"/>
                <a:gd name="T61" fmla="*/ 25 h 50"/>
                <a:gd name="T62" fmla="*/ 53 w 107"/>
                <a:gd name="T63" fmla="*/ 25 h 5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7" h="50">
                  <a:moveTo>
                    <a:pt x="3" y="50"/>
                  </a:moveTo>
                  <a:lnTo>
                    <a:pt x="1" y="47"/>
                  </a:lnTo>
                  <a:lnTo>
                    <a:pt x="1" y="41"/>
                  </a:lnTo>
                  <a:lnTo>
                    <a:pt x="0" y="38"/>
                  </a:lnTo>
                  <a:lnTo>
                    <a:pt x="0" y="34"/>
                  </a:lnTo>
                  <a:lnTo>
                    <a:pt x="0" y="25"/>
                  </a:lnTo>
                  <a:lnTo>
                    <a:pt x="1" y="16"/>
                  </a:lnTo>
                  <a:lnTo>
                    <a:pt x="5" y="9"/>
                  </a:lnTo>
                  <a:lnTo>
                    <a:pt x="6" y="0"/>
                  </a:lnTo>
                  <a:lnTo>
                    <a:pt x="28" y="0"/>
                  </a:lnTo>
                  <a:lnTo>
                    <a:pt x="25" y="5"/>
                  </a:lnTo>
                  <a:lnTo>
                    <a:pt x="21" y="12"/>
                  </a:lnTo>
                  <a:lnTo>
                    <a:pt x="20" y="22"/>
                  </a:lnTo>
                  <a:lnTo>
                    <a:pt x="20" y="31"/>
                  </a:lnTo>
                  <a:lnTo>
                    <a:pt x="23" y="31"/>
                  </a:lnTo>
                  <a:lnTo>
                    <a:pt x="23" y="36"/>
                  </a:lnTo>
                  <a:lnTo>
                    <a:pt x="25" y="41"/>
                  </a:lnTo>
                  <a:lnTo>
                    <a:pt x="25" y="47"/>
                  </a:lnTo>
                  <a:lnTo>
                    <a:pt x="25" y="50"/>
                  </a:lnTo>
                  <a:lnTo>
                    <a:pt x="3" y="50"/>
                  </a:lnTo>
                  <a:close/>
                  <a:moveTo>
                    <a:pt x="107" y="50"/>
                  </a:moveTo>
                  <a:lnTo>
                    <a:pt x="107" y="0"/>
                  </a:lnTo>
                  <a:lnTo>
                    <a:pt x="80" y="0"/>
                  </a:lnTo>
                  <a:lnTo>
                    <a:pt x="83" y="5"/>
                  </a:lnTo>
                  <a:lnTo>
                    <a:pt x="85" y="12"/>
                  </a:lnTo>
                  <a:lnTo>
                    <a:pt x="86" y="22"/>
                  </a:lnTo>
                  <a:lnTo>
                    <a:pt x="86" y="31"/>
                  </a:lnTo>
                  <a:lnTo>
                    <a:pt x="86" y="36"/>
                  </a:lnTo>
                  <a:lnTo>
                    <a:pt x="86" y="41"/>
                  </a:lnTo>
                  <a:lnTo>
                    <a:pt x="86" y="47"/>
                  </a:lnTo>
                  <a:lnTo>
                    <a:pt x="85" y="50"/>
                  </a:lnTo>
                  <a:lnTo>
                    <a:pt x="107"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16" name="Freeform 1731"/>
            <p:cNvSpPr>
              <a:spLocks/>
            </p:cNvSpPr>
            <p:nvPr/>
          </p:nvSpPr>
          <p:spPr bwMode="auto">
            <a:xfrm>
              <a:off x="3823" y="3397"/>
              <a:ext cx="52" cy="26"/>
            </a:xfrm>
            <a:custGeom>
              <a:avLst/>
              <a:gdLst>
                <a:gd name="T0" fmla="*/ 0 w 106"/>
                <a:gd name="T1" fmla="*/ 26 h 51"/>
                <a:gd name="T2" fmla="*/ 0 w 106"/>
                <a:gd name="T3" fmla="*/ 22 h 51"/>
                <a:gd name="T4" fmla="*/ 1 w 106"/>
                <a:gd name="T5" fmla="*/ 19 h 51"/>
                <a:gd name="T6" fmla="*/ 2 w 106"/>
                <a:gd name="T7" fmla="*/ 15 h 51"/>
                <a:gd name="T8" fmla="*/ 2 w 106"/>
                <a:gd name="T9" fmla="*/ 12 h 51"/>
                <a:gd name="T10" fmla="*/ 4 w 106"/>
                <a:gd name="T11" fmla="*/ 9 h 51"/>
                <a:gd name="T12" fmla="*/ 7 w 106"/>
                <a:gd name="T13" fmla="*/ 6 h 51"/>
                <a:gd name="T14" fmla="*/ 8 w 106"/>
                <a:gd name="T15" fmla="*/ 3 h 51"/>
                <a:gd name="T16" fmla="*/ 11 w 106"/>
                <a:gd name="T17" fmla="*/ 0 h 51"/>
                <a:gd name="T18" fmla="*/ 39 w 106"/>
                <a:gd name="T19" fmla="*/ 0 h 51"/>
                <a:gd name="T20" fmla="*/ 39 w 106"/>
                <a:gd name="T21" fmla="*/ 1 h 51"/>
                <a:gd name="T22" fmla="*/ 40 w 106"/>
                <a:gd name="T23" fmla="*/ 2 h 51"/>
                <a:gd name="T24" fmla="*/ 41 w 106"/>
                <a:gd name="T25" fmla="*/ 4 h 51"/>
                <a:gd name="T26" fmla="*/ 42 w 106"/>
                <a:gd name="T27" fmla="*/ 5 h 51"/>
                <a:gd name="T28" fmla="*/ 42 w 106"/>
                <a:gd name="T29" fmla="*/ 0 h 51"/>
                <a:gd name="T30" fmla="*/ 52 w 106"/>
                <a:gd name="T31" fmla="*/ 0 h 51"/>
                <a:gd name="T32" fmla="*/ 52 w 106"/>
                <a:gd name="T33" fmla="*/ 26 h 51"/>
                <a:gd name="T34" fmla="*/ 42 w 106"/>
                <a:gd name="T35" fmla="*/ 26 h 51"/>
                <a:gd name="T36" fmla="*/ 42 w 106"/>
                <a:gd name="T37" fmla="*/ 21 h 51"/>
                <a:gd name="T38" fmla="*/ 41 w 106"/>
                <a:gd name="T39" fmla="*/ 18 h 51"/>
                <a:gd name="T40" fmla="*/ 39 w 106"/>
                <a:gd name="T41" fmla="*/ 15 h 51"/>
                <a:gd name="T42" fmla="*/ 37 w 106"/>
                <a:gd name="T43" fmla="*/ 12 h 51"/>
                <a:gd name="T44" fmla="*/ 34 w 106"/>
                <a:gd name="T45" fmla="*/ 10 h 51"/>
                <a:gd name="T46" fmla="*/ 32 w 106"/>
                <a:gd name="T47" fmla="*/ 8 h 51"/>
                <a:gd name="T48" fmla="*/ 29 w 106"/>
                <a:gd name="T49" fmla="*/ 7 h 51"/>
                <a:gd name="T50" fmla="*/ 26 w 106"/>
                <a:gd name="T51" fmla="*/ 7 h 51"/>
                <a:gd name="T52" fmla="*/ 23 w 106"/>
                <a:gd name="T53" fmla="*/ 7 h 51"/>
                <a:gd name="T54" fmla="*/ 20 w 106"/>
                <a:gd name="T55" fmla="*/ 8 h 51"/>
                <a:gd name="T56" fmla="*/ 17 w 106"/>
                <a:gd name="T57" fmla="*/ 10 h 51"/>
                <a:gd name="T58" fmla="*/ 14 w 106"/>
                <a:gd name="T59" fmla="*/ 12 h 51"/>
                <a:gd name="T60" fmla="*/ 12 w 106"/>
                <a:gd name="T61" fmla="*/ 15 h 51"/>
                <a:gd name="T62" fmla="*/ 11 w 106"/>
                <a:gd name="T63" fmla="*/ 18 h 51"/>
                <a:gd name="T64" fmla="*/ 10 w 106"/>
                <a:gd name="T65" fmla="*/ 21 h 51"/>
                <a:gd name="T66" fmla="*/ 10 w 106"/>
                <a:gd name="T67" fmla="*/ 26 h 51"/>
                <a:gd name="T68" fmla="*/ 0 w 106"/>
                <a:gd name="T69" fmla="*/ 26 h 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6" h="51">
                  <a:moveTo>
                    <a:pt x="0" y="51"/>
                  </a:moveTo>
                  <a:lnTo>
                    <a:pt x="0" y="44"/>
                  </a:lnTo>
                  <a:lnTo>
                    <a:pt x="2" y="37"/>
                  </a:lnTo>
                  <a:lnTo>
                    <a:pt x="4" y="29"/>
                  </a:lnTo>
                  <a:lnTo>
                    <a:pt x="5" y="24"/>
                  </a:lnTo>
                  <a:lnTo>
                    <a:pt x="9" y="17"/>
                  </a:lnTo>
                  <a:lnTo>
                    <a:pt x="14" y="11"/>
                  </a:lnTo>
                  <a:lnTo>
                    <a:pt x="17" y="6"/>
                  </a:lnTo>
                  <a:lnTo>
                    <a:pt x="22" y="0"/>
                  </a:lnTo>
                  <a:lnTo>
                    <a:pt x="79" y="0"/>
                  </a:lnTo>
                  <a:lnTo>
                    <a:pt x="80" y="2"/>
                  </a:lnTo>
                  <a:lnTo>
                    <a:pt x="82" y="4"/>
                  </a:lnTo>
                  <a:lnTo>
                    <a:pt x="84" y="8"/>
                  </a:lnTo>
                  <a:lnTo>
                    <a:pt x="85" y="10"/>
                  </a:lnTo>
                  <a:lnTo>
                    <a:pt x="85" y="0"/>
                  </a:lnTo>
                  <a:lnTo>
                    <a:pt x="106" y="0"/>
                  </a:lnTo>
                  <a:lnTo>
                    <a:pt x="106" y="51"/>
                  </a:lnTo>
                  <a:lnTo>
                    <a:pt x="85" y="51"/>
                  </a:lnTo>
                  <a:lnTo>
                    <a:pt x="85" y="42"/>
                  </a:lnTo>
                  <a:lnTo>
                    <a:pt x="84" y="35"/>
                  </a:lnTo>
                  <a:lnTo>
                    <a:pt x="80" y="29"/>
                  </a:lnTo>
                  <a:lnTo>
                    <a:pt x="75" y="24"/>
                  </a:lnTo>
                  <a:lnTo>
                    <a:pt x="70" y="19"/>
                  </a:lnTo>
                  <a:lnTo>
                    <a:pt x="65" y="15"/>
                  </a:lnTo>
                  <a:lnTo>
                    <a:pt x="59" y="13"/>
                  </a:lnTo>
                  <a:lnTo>
                    <a:pt x="52" y="13"/>
                  </a:lnTo>
                  <a:lnTo>
                    <a:pt x="47" y="13"/>
                  </a:lnTo>
                  <a:lnTo>
                    <a:pt x="40" y="15"/>
                  </a:lnTo>
                  <a:lnTo>
                    <a:pt x="34" y="19"/>
                  </a:lnTo>
                  <a:lnTo>
                    <a:pt x="29" y="24"/>
                  </a:lnTo>
                  <a:lnTo>
                    <a:pt x="25" y="29"/>
                  </a:lnTo>
                  <a:lnTo>
                    <a:pt x="22" y="35"/>
                  </a:lnTo>
                  <a:lnTo>
                    <a:pt x="20" y="42"/>
                  </a:lnTo>
                  <a:lnTo>
                    <a:pt x="20" y="51"/>
                  </a:lnTo>
                  <a:lnTo>
                    <a:pt x="0"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17" name="Freeform 1732"/>
            <p:cNvSpPr>
              <a:spLocks/>
            </p:cNvSpPr>
            <p:nvPr/>
          </p:nvSpPr>
          <p:spPr bwMode="auto">
            <a:xfrm>
              <a:off x="3825" y="3393"/>
              <a:ext cx="50" cy="17"/>
            </a:xfrm>
            <a:custGeom>
              <a:avLst/>
              <a:gdLst>
                <a:gd name="T0" fmla="*/ 0 w 101"/>
                <a:gd name="T1" fmla="*/ 17 h 35"/>
                <a:gd name="T2" fmla="*/ 0 w 101"/>
                <a:gd name="T3" fmla="*/ 17 h 35"/>
                <a:gd name="T4" fmla="*/ 0 w 101"/>
                <a:gd name="T5" fmla="*/ 16 h 35"/>
                <a:gd name="T6" fmla="*/ 0 w 101"/>
                <a:gd name="T7" fmla="*/ 16 h 35"/>
                <a:gd name="T8" fmla="*/ 0 w 101"/>
                <a:gd name="T9" fmla="*/ 16 h 35"/>
                <a:gd name="T10" fmla="*/ 2 w 101"/>
                <a:gd name="T11" fmla="*/ 13 h 35"/>
                <a:gd name="T12" fmla="*/ 4 w 101"/>
                <a:gd name="T13" fmla="*/ 9 h 35"/>
                <a:gd name="T14" fmla="*/ 7 w 101"/>
                <a:gd name="T15" fmla="*/ 6 h 35"/>
                <a:gd name="T16" fmla="*/ 10 w 101"/>
                <a:gd name="T17" fmla="*/ 4 h 35"/>
                <a:gd name="T18" fmla="*/ 12 w 101"/>
                <a:gd name="T19" fmla="*/ 3 h 35"/>
                <a:gd name="T20" fmla="*/ 16 w 101"/>
                <a:gd name="T21" fmla="*/ 1 h 35"/>
                <a:gd name="T22" fmla="*/ 20 w 101"/>
                <a:gd name="T23" fmla="*/ 0 h 35"/>
                <a:gd name="T24" fmla="*/ 23 w 101"/>
                <a:gd name="T25" fmla="*/ 0 h 35"/>
                <a:gd name="T26" fmla="*/ 28 w 101"/>
                <a:gd name="T27" fmla="*/ 1 h 35"/>
                <a:gd name="T28" fmla="*/ 32 w 101"/>
                <a:gd name="T29" fmla="*/ 3 h 35"/>
                <a:gd name="T30" fmla="*/ 36 w 101"/>
                <a:gd name="T31" fmla="*/ 5 h 35"/>
                <a:gd name="T32" fmla="*/ 40 w 101"/>
                <a:gd name="T33" fmla="*/ 9 h 35"/>
                <a:gd name="T34" fmla="*/ 40 w 101"/>
                <a:gd name="T35" fmla="*/ 0 h 35"/>
                <a:gd name="T36" fmla="*/ 50 w 101"/>
                <a:gd name="T37" fmla="*/ 0 h 35"/>
                <a:gd name="T38" fmla="*/ 50 w 101"/>
                <a:gd name="T39" fmla="*/ 17 h 35"/>
                <a:gd name="T40" fmla="*/ 37 w 101"/>
                <a:gd name="T41" fmla="*/ 17 h 35"/>
                <a:gd name="T42" fmla="*/ 37 w 101"/>
                <a:gd name="T43" fmla="*/ 17 h 35"/>
                <a:gd name="T44" fmla="*/ 36 w 101"/>
                <a:gd name="T45" fmla="*/ 16 h 35"/>
                <a:gd name="T46" fmla="*/ 36 w 101"/>
                <a:gd name="T47" fmla="*/ 16 h 35"/>
                <a:gd name="T48" fmla="*/ 35 w 101"/>
                <a:gd name="T49" fmla="*/ 16 h 35"/>
                <a:gd name="T50" fmla="*/ 32 w 101"/>
                <a:gd name="T51" fmla="*/ 14 h 35"/>
                <a:gd name="T52" fmla="*/ 30 w 101"/>
                <a:gd name="T53" fmla="*/ 12 h 35"/>
                <a:gd name="T54" fmla="*/ 27 w 101"/>
                <a:gd name="T55" fmla="*/ 11 h 35"/>
                <a:gd name="T56" fmla="*/ 23 w 101"/>
                <a:gd name="T57" fmla="*/ 11 h 35"/>
                <a:gd name="T58" fmla="*/ 21 w 101"/>
                <a:gd name="T59" fmla="*/ 11 h 35"/>
                <a:gd name="T60" fmla="*/ 17 w 101"/>
                <a:gd name="T61" fmla="*/ 12 h 35"/>
                <a:gd name="T62" fmla="*/ 14 w 101"/>
                <a:gd name="T63" fmla="*/ 14 h 35"/>
                <a:gd name="T64" fmla="*/ 12 w 101"/>
                <a:gd name="T65" fmla="*/ 16 h 35"/>
                <a:gd name="T66" fmla="*/ 12 w 101"/>
                <a:gd name="T67" fmla="*/ 16 h 35"/>
                <a:gd name="T68" fmla="*/ 12 w 101"/>
                <a:gd name="T69" fmla="*/ 16 h 35"/>
                <a:gd name="T70" fmla="*/ 11 w 101"/>
                <a:gd name="T71" fmla="*/ 17 h 35"/>
                <a:gd name="T72" fmla="*/ 11 w 101"/>
                <a:gd name="T73" fmla="*/ 17 h 35"/>
                <a:gd name="T74" fmla="*/ 0 w 101"/>
                <a:gd name="T75" fmla="*/ 17 h 3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01" h="35">
                  <a:moveTo>
                    <a:pt x="0" y="35"/>
                  </a:moveTo>
                  <a:lnTo>
                    <a:pt x="0" y="35"/>
                  </a:lnTo>
                  <a:lnTo>
                    <a:pt x="0" y="33"/>
                  </a:lnTo>
                  <a:lnTo>
                    <a:pt x="4" y="26"/>
                  </a:lnTo>
                  <a:lnTo>
                    <a:pt x="9" y="19"/>
                  </a:lnTo>
                  <a:lnTo>
                    <a:pt x="15" y="13"/>
                  </a:lnTo>
                  <a:lnTo>
                    <a:pt x="20" y="8"/>
                  </a:lnTo>
                  <a:lnTo>
                    <a:pt x="25" y="6"/>
                  </a:lnTo>
                  <a:lnTo>
                    <a:pt x="32" y="2"/>
                  </a:lnTo>
                  <a:lnTo>
                    <a:pt x="40" y="0"/>
                  </a:lnTo>
                  <a:lnTo>
                    <a:pt x="47" y="0"/>
                  </a:lnTo>
                  <a:lnTo>
                    <a:pt x="57" y="2"/>
                  </a:lnTo>
                  <a:lnTo>
                    <a:pt x="65" y="6"/>
                  </a:lnTo>
                  <a:lnTo>
                    <a:pt x="72" y="11"/>
                  </a:lnTo>
                  <a:lnTo>
                    <a:pt x="80" y="19"/>
                  </a:lnTo>
                  <a:lnTo>
                    <a:pt x="80" y="0"/>
                  </a:lnTo>
                  <a:lnTo>
                    <a:pt x="101" y="0"/>
                  </a:lnTo>
                  <a:lnTo>
                    <a:pt x="101" y="35"/>
                  </a:lnTo>
                  <a:lnTo>
                    <a:pt x="74" y="35"/>
                  </a:lnTo>
                  <a:lnTo>
                    <a:pt x="72" y="33"/>
                  </a:lnTo>
                  <a:lnTo>
                    <a:pt x="70" y="33"/>
                  </a:lnTo>
                  <a:lnTo>
                    <a:pt x="65" y="28"/>
                  </a:lnTo>
                  <a:lnTo>
                    <a:pt x="60" y="24"/>
                  </a:lnTo>
                  <a:lnTo>
                    <a:pt x="54" y="22"/>
                  </a:lnTo>
                  <a:lnTo>
                    <a:pt x="47" y="22"/>
                  </a:lnTo>
                  <a:lnTo>
                    <a:pt x="42" y="22"/>
                  </a:lnTo>
                  <a:lnTo>
                    <a:pt x="35" y="24"/>
                  </a:lnTo>
                  <a:lnTo>
                    <a:pt x="29" y="28"/>
                  </a:lnTo>
                  <a:lnTo>
                    <a:pt x="24" y="33"/>
                  </a:lnTo>
                  <a:lnTo>
                    <a:pt x="22" y="35"/>
                  </a:lnTo>
                  <a:lnTo>
                    <a:pt x="0"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18" name="Freeform 1733"/>
            <p:cNvSpPr>
              <a:spLocks noEditPoints="1"/>
            </p:cNvSpPr>
            <p:nvPr/>
          </p:nvSpPr>
          <p:spPr bwMode="auto">
            <a:xfrm>
              <a:off x="3833" y="3393"/>
              <a:ext cx="42" cy="4"/>
            </a:xfrm>
            <a:custGeom>
              <a:avLst/>
              <a:gdLst>
                <a:gd name="T0" fmla="*/ 0 w 84"/>
                <a:gd name="T1" fmla="*/ 4 h 9"/>
                <a:gd name="T2" fmla="*/ 1 w 84"/>
                <a:gd name="T3" fmla="*/ 4 h 9"/>
                <a:gd name="T4" fmla="*/ 1 w 84"/>
                <a:gd name="T5" fmla="*/ 4 h 9"/>
                <a:gd name="T6" fmla="*/ 2 w 84"/>
                <a:gd name="T7" fmla="*/ 4 h 9"/>
                <a:gd name="T8" fmla="*/ 2 w 84"/>
                <a:gd name="T9" fmla="*/ 4 h 9"/>
                <a:gd name="T10" fmla="*/ 4 w 84"/>
                <a:gd name="T11" fmla="*/ 3 h 9"/>
                <a:gd name="T12" fmla="*/ 8 w 84"/>
                <a:gd name="T13" fmla="*/ 1 h 9"/>
                <a:gd name="T14" fmla="*/ 12 w 84"/>
                <a:gd name="T15" fmla="*/ 0 h 9"/>
                <a:gd name="T16" fmla="*/ 15 w 84"/>
                <a:gd name="T17" fmla="*/ 0 h 9"/>
                <a:gd name="T18" fmla="*/ 19 w 84"/>
                <a:gd name="T19" fmla="*/ 0 h 9"/>
                <a:gd name="T20" fmla="*/ 23 w 84"/>
                <a:gd name="T21" fmla="*/ 1 h 9"/>
                <a:gd name="T22" fmla="*/ 25 w 84"/>
                <a:gd name="T23" fmla="*/ 3 h 9"/>
                <a:gd name="T24" fmla="*/ 29 w 84"/>
                <a:gd name="T25" fmla="*/ 4 h 9"/>
                <a:gd name="T26" fmla="*/ 0 w 84"/>
                <a:gd name="T27" fmla="*/ 4 h 9"/>
                <a:gd name="T28" fmla="*/ 32 w 84"/>
                <a:gd name="T29" fmla="*/ 4 h 9"/>
                <a:gd name="T30" fmla="*/ 32 w 84"/>
                <a:gd name="T31" fmla="*/ 0 h 9"/>
                <a:gd name="T32" fmla="*/ 42 w 84"/>
                <a:gd name="T33" fmla="*/ 0 h 9"/>
                <a:gd name="T34" fmla="*/ 42 w 84"/>
                <a:gd name="T35" fmla="*/ 4 h 9"/>
                <a:gd name="T36" fmla="*/ 32 w 84"/>
                <a:gd name="T37" fmla="*/ 4 h 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84" h="9">
                  <a:moveTo>
                    <a:pt x="0" y="9"/>
                  </a:moveTo>
                  <a:lnTo>
                    <a:pt x="2" y="9"/>
                  </a:lnTo>
                  <a:lnTo>
                    <a:pt x="2" y="8"/>
                  </a:lnTo>
                  <a:lnTo>
                    <a:pt x="3" y="8"/>
                  </a:lnTo>
                  <a:lnTo>
                    <a:pt x="8" y="6"/>
                  </a:lnTo>
                  <a:lnTo>
                    <a:pt x="15" y="2"/>
                  </a:lnTo>
                  <a:lnTo>
                    <a:pt x="23" y="0"/>
                  </a:lnTo>
                  <a:lnTo>
                    <a:pt x="30" y="0"/>
                  </a:lnTo>
                  <a:lnTo>
                    <a:pt x="38" y="0"/>
                  </a:lnTo>
                  <a:lnTo>
                    <a:pt x="45" y="2"/>
                  </a:lnTo>
                  <a:lnTo>
                    <a:pt x="50" y="6"/>
                  </a:lnTo>
                  <a:lnTo>
                    <a:pt x="57" y="9"/>
                  </a:lnTo>
                  <a:lnTo>
                    <a:pt x="0" y="9"/>
                  </a:lnTo>
                  <a:close/>
                  <a:moveTo>
                    <a:pt x="63" y="9"/>
                  </a:moveTo>
                  <a:lnTo>
                    <a:pt x="63" y="0"/>
                  </a:lnTo>
                  <a:lnTo>
                    <a:pt x="84" y="0"/>
                  </a:lnTo>
                  <a:lnTo>
                    <a:pt x="84" y="9"/>
                  </a:lnTo>
                  <a:lnTo>
                    <a:pt x="63"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19" name="Rectangle 1734"/>
            <p:cNvSpPr>
              <a:spLocks noChangeArrowheads="1"/>
            </p:cNvSpPr>
            <p:nvPr/>
          </p:nvSpPr>
          <p:spPr bwMode="auto">
            <a:xfrm>
              <a:off x="3561" y="3586"/>
              <a:ext cx="10" cy="1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0820" name="Rectangle 1735"/>
            <p:cNvSpPr>
              <a:spLocks noChangeArrowheads="1"/>
            </p:cNvSpPr>
            <p:nvPr/>
          </p:nvSpPr>
          <p:spPr bwMode="auto">
            <a:xfrm>
              <a:off x="3561" y="3574"/>
              <a:ext cx="10" cy="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0821" name="Rectangle 1736"/>
            <p:cNvSpPr>
              <a:spLocks noChangeArrowheads="1"/>
            </p:cNvSpPr>
            <p:nvPr/>
          </p:nvSpPr>
          <p:spPr bwMode="auto">
            <a:xfrm>
              <a:off x="3561" y="3561"/>
              <a:ext cx="10" cy="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0822" name="Rectangle 1737"/>
            <p:cNvSpPr>
              <a:spLocks noChangeArrowheads="1"/>
            </p:cNvSpPr>
            <p:nvPr/>
          </p:nvSpPr>
          <p:spPr bwMode="auto">
            <a:xfrm>
              <a:off x="3561" y="3548"/>
              <a:ext cx="10" cy="2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0823" name="Rectangle 1738"/>
            <p:cNvSpPr>
              <a:spLocks noChangeArrowheads="1"/>
            </p:cNvSpPr>
            <p:nvPr/>
          </p:nvSpPr>
          <p:spPr bwMode="auto">
            <a:xfrm>
              <a:off x="3561" y="3536"/>
              <a:ext cx="10" cy="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0824" name="Rectangle 1739"/>
            <p:cNvSpPr>
              <a:spLocks noChangeArrowheads="1"/>
            </p:cNvSpPr>
            <p:nvPr/>
          </p:nvSpPr>
          <p:spPr bwMode="auto">
            <a:xfrm>
              <a:off x="3561" y="3523"/>
              <a:ext cx="10" cy="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0825" name="Freeform 1740"/>
            <p:cNvSpPr>
              <a:spLocks/>
            </p:cNvSpPr>
            <p:nvPr/>
          </p:nvSpPr>
          <p:spPr bwMode="auto">
            <a:xfrm>
              <a:off x="3533" y="3510"/>
              <a:ext cx="67" cy="26"/>
            </a:xfrm>
            <a:custGeom>
              <a:avLst/>
              <a:gdLst>
                <a:gd name="T0" fmla="*/ 29 w 134"/>
                <a:gd name="T1" fmla="*/ 26 h 50"/>
                <a:gd name="T2" fmla="*/ 29 w 134"/>
                <a:gd name="T3" fmla="*/ 11 h 50"/>
                <a:gd name="T4" fmla="*/ 0 w 134"/>
                <a:gd name="T5" fmla="*/ 11 h 50"/>
                <a:gd name="T6" fmla="*/ 0 w 134"/>
                <a:gd name="T7" fmla="*/ 0 h 50"/>
                <a:gd name="T8" fmla="*/ 67 w 134"/>
                <a:gd name="T9" fmla="*/ 0 h 50"/>
                <a:gd name="T10" fmla="*/ 67 w 134"/>
                <a:gd name="T11" fmla="*/ 11 h 50"/>
                <a:gd name="T12" fmla="*/ 39 w 134"/>
                <a:gd name="T13" fmla="*/ 11 h 50"/>
                <a:gd name="T14" fmla="*/ 39 w 134"/>
                <a:gd name="T15" fmla="*/ 26 h 50"/>
                <a:gd name="T16" fmla="*/ 29 w 134"/>
                <a:gd name="T17" fmla="*/ 26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4" h="50">
                  <a:moveTo>
                    <a:pt x="57" y="50"/>
                  </a:moveTo>
                  <a:lnTo>
                    <a:pt x="57" y="21"/>
                  </a:lnTo>
                  <a:lnTo>
                    <a:pt x="0" y="21"/>
                  </a:lnTo>
                  <a:lnTo>
                    <a:pt x="0" y="0"/>
                  </a:lnTo>
                  <a:lnTo>
                    <a:pt x="134" y="0"/>
                  </a:lnTo>
                  <a:lnTo>
                    <a:pt x="134" y="21"/>
                  </a:lnTo>
                  <a:lnTo>
                    <a:pt x="77" y="21"/>
                  </a:lnTo>
                  <a:lnTo>
                    <a:pt x="77" y="50"/>
                  </a:lnTo>
                  <a:lnTo>
                    <a:pt x="57"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26" name="Freeform 1741"/>
            <p:cNvSpPr>
              <a:spLocks/>
            </p:cNvSpPr>
            <p:nvPr/>
          </p:nvSpPr>
          <p:spPr bwMode="auto">
            <a:xfrm>
              <a:off x="3533" y="3510"/>
              <a:ext cx="67" cy="13"/>
            </a:xfrm>
            <a:custGeom>
              <a:avLst/>
              <a:gdLst>
                <a:gd name="T0" fmla="*/ 29 w 134"/>
                <a:gd name="T1" fmla="*/ 13 h 25"/>
                <a:gd name="T2" fmla="*/ 29 w 134"/>
                <a:gd name="T3" fmla="*/ 11 h 25"/>
                <a:gd name="T4" fmla="*/ 0 w 134"/>
                <a:gd name="T5" fmla="*/ 11 h 25"/>
                <a:gd name="T6" fmla="*/ 0 w 134"/>
                <a:gd name="T7" fmla="*/ 0 h 25"/>
                <a:gd name="T8" fmla="*/ 67 w 134"/>
                <a:gd name="T9" fmla="*/ 0 h 25"/>
                <a:gd name="T10" fmla="*/ 67 w 134"/>
                <a:gd name="T11" fmla="*/ 11 h 25"/>
                <a:gd name="T12" fmla="*/ 39 w 134"/>
                <a:gd name="T13" fmla="*/ 11 h 25"/>
                <a:gd name="T14" fmla="*/ 39 w 134"/>
                <a:gd name="T15" fmla="*/ 13 h 25"/>
                <a:gd name="T16" fmla="*/ 29 w 134"/>
                <a:gd name="T17" fmla="*/ 13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4" h="25">
                  <a:moveTo>
                    <a:pt x="57" y="25"/>
                  </a:moveTo>
                  <a:lnTo>
                    <a:pt x="57" y="21"/>
                  </a:lnTo>
                  <a:lnTo>
                    <a:pt x="0" y="21"/>
                  </a:lnTo>
                  <a:lnTo>
                    <a:pt x="0" y="0"/>
                  </a:lnTo>
                  <a:lnTo>
                    <a:pt x="134" y="0"/>
                  </a:lnTo>
                  <a:lnTo>
                    <a:pt x="134" y="21"/>
                  </a:lnTo>
                  <a:lnTo>
                    <a:pt x="77" y="21"/>
                  </a:lnTo>
                  <a:lnTo>
                    <a:pt x="77" y="25"/>
                  </a:lnTo>
                  <a:lnTo>
                    <a:pt x="57" y="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27" name="Rectangle 1742"/>
            <p:cNvSpPr>
              <a:spLocks noChangeArrowheads="1"/>
            </p:cNvSpPr>
            <p:nvPr/>
          </p:nvSpPr>
          <p:spPr bwMode="auto">
            <a:xfrm>
              <a:off x="3533" y="3510"/>
              <a:ext cx="67" cy="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0828" name="Freeform 1743"/>
            <p:cNvSpPr>
              <a:spLocks/>
            </p:cNvSpPr>
            <p:nvPr/>
          </p:nvSpPr>
          <p:spPr bwMode="auto">
            <a:xfrm>
              <a:off x="3598" y="3586"/>
              <a:ext cx="47" cy="15"/>
            </a:xfrm>
            <a:custGeom>
              <a:avLst/>
              <a:gdLst>
                <a:gd name="T0" fmla="*/ 47 w 93"/>
                <a:gd name="T1" fmla="*/ 0 h 28"/>
                <a:gd name="T2" fmla="*/ 45 w 93"/>
                <a:gd name="T3" fmla="*/ 4 h 28"/>
                <a:gd name="T4" fmla="*/ 43 w 93"/>
                <a:gd name="T5" fmla="*/ 6 h 28"/>
                <a:gd name="T6" fmla="*/ 39 w 93"/>
                <a:gd name="T7" fmla="*/ 10 h 28"/>
                <a:gd name="T8" fmla="*/ 37 w 93"/>
                <a:gd name="T9" fmla="*/ 11 h 28"/>
                <a:gd name="T10" fmla="*/ 34 w 93"/>
                <a:gd name="T11" fmla="*/ 12 h 28"/>
                <a:gd name="T12" fmla="*/ 31 w 93"/>
                <a:gd name="T13" fmla="*/ 14 h 28"/>
                <a:gd name="T14" fmla="*/ 27 w 93"/>
                <a:gd name="T15" fmla="*/ 15 h 28"/>
                <a:gd name="T16" fmla="*/ 23 w 93"/>
                <a:gd name="T17" fmla="*/ 15 h 28"/>
                <a:gd name="T18" fmla="*/ 18 w 93"/>
                <a:gd name="T19" fmla="*/ 15 h 28"/>
                <a:gd name="T20" fmla="*/ 13 w 93"/>
                <a:gd name="T21" fmla="*/ 13 h 28"/>
                <a:gd name="T22" fmla="*/ 8 w 93"/>
                <a:gd name="T23" fmla="*/ 11 h 28"/>
                <a:gd name="T24" fmla="*/ 3 w 93"/>
                <a:gd name="T25" fmla="*/ 8 h 28"/>
                <a:gd name="T26" fmla="*/ 3 w 93"/>
                <a:gd name="T27" fmla="*/ 5 h 28"/>
                <a:gd name="T28" fmla="*/ 2 w 93"/>
                <a:gd name="T29" fmla="*/ 4 h 28"/>
                <a:gd name="T30" fmla="*/ 1 w 93"/>
                <a:gd name="T31" fmla="*/ 2 h 28"/>
                <a:gd name="T32" fmla="*/ 0 w 93"/>
                <a:gd name="T33" fmla="*/ 0 h 28"/>
                <a:gd name="T34" fmla="*/ 13 w 93"/>
                <a:gd name="T35" fmla="*/ 0 h 28"/>
                <a:gd name="T36" fmla="*/ 16 w 93"/>
                <a:gd name="T37" fmla="*/ 1 h 28"/>
                <a:gd name="T38" fmla="*/ 18 w 93"/>
                <a:gd name="T39" fmla="*/ 3 h 28"/>
                <a:gd name="T40" fmla="*/ 21 w 93"/>
                <a:gd name="T41" fmla="*/ 4 h 28"/>
                <a:gd name="T42" fmla="*/ 23 w 93"/>
                <a:gd name="T43" fmla="*/ 4 h 28"/>
                <a:gd name="T44" fmla="*/ 26 w 93"/>
                <a:gd name="T45" fmla="*/ 4 h 28"/>
                <a:gd name="T46" fmla="*/ 28 w 93"/>
                <a:gd name="T47" fmla="*/ 3 h 28"/>
                <a:gd name="T48" fmla="*/ 31 w 93"/>
                <a:gd name="T49" fmla="*/ 2 h 28"/>
                <a:gd name="T50" fmla="*/ 33 w 93"/>
                <a:gd name="T51" fmla="*/ 0 h 28"/>
                <a:gd name="T52" fmla="*/ 47 w 93"/>
                <a:gd name="T53" fmla="*/ 0 h 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93" h="28">
                  <a:moveTo>
                    <a:pt x="93" y="0"/>
                  </a:moveTo>
                  <a:lnTo>
                    <a:pt x="90" y="7"/>
                  </a:lnTo>
                  <a:lnTo>
                    <a:pt x="85" y="12"/>
                  </a:lnTo>
                  <a:lnTo>
                    <a:pt x="78" y="18"/>
                  </a:lnTo>
                  <a:lnTo>
                    <a:pt x="73" y="21"/>
                  </a:lnTo>
                  <a:lnTo>
                    <a:pt x="68" y="23"/>
                  </a:lnTo>
                  <a:lnTo>
                    <a:pt x="62" y="27"/>
                  </a:lnTo>
                  <a:lnTo>
                    <a:pt x="53" y="28"/>
                  </a:lnTo>
                  <a:lnTo>
                    <a:pt x="46" y="28"/>
                  </a:lnTo>
                  <a:lnTo>
                    <a:pt x="35" y="28"/>
                  </a:lnTo>
                  <a:lnTo>
                    <a:pt x="25" y="25"/>
                  </a:lnTo>
                  <a:lnTo>
                    <a:pt x="15" y="21"/>
                  </a:lnTo>
                  <a:lnTo>
                    <a:pt x="6" y="14"/>
                  </a:lnTo>
                  <a:lnTo>
                    <a:pt x="5" y="10"/>
                  </a:lnTo>
                  <a:lnTo>
                    <a:pt x="3" y="7"/>
                  </a:lnTo>
                  <a:lnTo>
                    <a:pt x="1" y="3"/>
                  </a:lnTo>
                  <a:lnTo>
                    <a:pt x="0" y="0"/>
                  </a:lnTo>
                  <a:lnTo>
                    <a:pt x="26" y="0"/>
                  </a:lnTo>
                  <a:lnTo>
                    <a:pt x="31" y="1"/>
                  </a:lnTo>
                  <a:lnTo>
                    <a:pt x="36" y="5"/>
                  </a:lnTo>
                  <a:lnTo>
                    <a:pt x="41" y="7"/>
                  </a:lnTo>
                  <a:lnTo>
                    <a:pt x="46" y="7"/>
                  </a:lnTo>
                  <a:lnTo>
                    <a:pt x="51" y="7"/>
                  </a:lnTo>
                  <a:lnTo>
                    <a:pt x="56" y="5"/>
                  </a:lnTo>
                  <a:lnTo>
                    <a:pt x="62" y="3"/>
                  </a:lnTo>
                  <a:lnTo>
                    <a:pt x="65" y="0"/>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29" name="Freeform 1744"/>
            <p:cNvSpPr>
              <a:spLocks/>
            </p:cNvSpPr>
            <p:nvPr/>
          </p:nvSpPr>
          <p:spPr bwMode="auto">
            <a:xfrm>
              <a:off x="3595" y="3574"/>
              <a:ext cx="53" cy="25"/>
            </a:xfrm>
            <a:custGeom>
              <a:avLst/>
              <a:gdLst>
                <a:gd name="T0" fmla="*/ 53 w 105"/>
                <a:gd name="T1" fmla="*/ 0 h 51"/>
                <a:gd name="T2" fmla="*/ 52 w 105"/>
                <a:gd name="T3" fmla="*/ 3 h 51"/>
                <a:gd name="T4" fmla="*/ 51 w 105"/>
                <a:gd name="T5" fmla="*/ 7 h 51"/>
                <a:gd name="T6" fmla="*/ 50 w 105"/>
                <a:gd name="T7" fmla="*/ 10 h 51"/>
                <a:gd name="T8" fmla="*/ 49 w 105"/>
                <a:gd name="T9" fmla="*/ 13 h 51"/>
                <a:gd name="T10" fmla="*/ 48 w 105"/>
                <a:gd name="T11" fmla="*/ 16 h 51"/>
                <a:gd name="T12" fmla="*/ 45 w 105"/>
                <a:gd name="T13" fmla="*/ 19 h 51"/>
                <a:gd name="T14" fmla="*/ 42 w 105"/>
                <a:gd name="T15" fmla="*/ 22 h 51"/>
                <a:gd name="T16" fmla="*/ 39 w 105"/>
                <a:gd name="T17" fmla="*/ 23 h 51"/>
                <a:gd name="T18" fmla="*/ 38 w 105"/>
                <a:gd name="T19" fmla="*/ 24 h 51"/>
                <a:gd name="T20" fmla="*/ 36 w 105"/>
                <a:gd name="T21" fmla="*/ 24 h 51"/>
                <a:gd name="T22" fmla="*/ 34 w 105"/>
                <a:gd name="T23" fmla="*/ 25 h 51"/>
                <a:gd name="T24" fmla="*/ 33 w 105"/>
                <a:gd name="T25" fmla="*/ 25 h 51"/>
                <a:gd name="T26" fmla="*/ 18 w 105"/>
                <a:gd name="T27" fmla="*/ 25 h 51"/>
                <a:gd name="T28" fmla="*/ 14 w 105"/>
                <a:gd name="T29" fmla="*/ 24 h 51"/>
                <a:gd name="T30" fmla="*/ 12 w 105"/>
                <a:gd name="T31" fmla="*/ 23 h 51"/>
                <a:gd name="T32" fmla="*/ 8 w 105"/>
                <a:gd name="T33" fmla="*/ 22 h 51"/>
                <a:gd name="T34" fmla="*/ 6 w 105"/>
                <a:gd name="T35" fmla="*/ 20 h 51"/>
                <a:gd name="T36" fmla="*/ 3 w 105"/>
                <a:gd name="T37" fmla="*/ 16 h 51"/>
                <a:gd name="T38" fmla="*/ 2 w 105"/>
                <a:gd name="T39" fmla="*/ 11 h 51"/>
                <a:gd name="T40" fmla="*/ 1 w 105"/>
                <a:gd name="T41" fmla="*/ 6 h 51"/>
                <a:gd name="T42" fmla="*/ 0 w 105"/>
                <a:gd name="T43" fmla="*/ 0 h 51"/>
                <a:gd name="T44" fmla="*/ 10 w 105"/>
                <a:gd name="T45" fmla="*/ 0 h 51"/>
                <a:gd name="T46" fmla="*/ 11 w 105"/>
                <a:gd name="T47" fmla="*/ 3 h 51"/>
                <a:gd name="T48" fmla="*/ 12 w 105"/>
                <a:gd name="T49" fmla="*/ 6 h 51"/>
                <a:gd name="T50" fmla="*/ 12 w 105"/>
                <a:gd name="T51" fmla="*/ 9 h 51"/>
                <a:gd name="T52" fmla="*/ 13 w 105"/>
                <a:gd name="T53" fmla="*/ 11 h 51"/>
                <a:gd name="T54" fmla="*/ 15 w 105"/>
                <a:gd name="T55" fmla="*/ 13 h 51"/>
                <a:gd name="T56" fmla="*/ 18 w 105"/>
                <a:gd name="T57" fmla="*/ 14 h 51"/>
                <a:gd name="T58" fmla="*/ 23 w 105"/>
                <a:gd name="T59" fmla="*/ 16 h 51"/>
                <a:gd name="T60" fmla="*/ 26 w 105"/>
                <a:gd name="T61" fmla="*/ 16 h 51"/>
                <a:gd name="T62" fmla="*/ 29 w 105"/>
                <a:gd name="T63" fmla="*/ 16 h 51"/>
                <a:gd name="T64" fmla="*/ 33 w 105"/>
                <a:gd name="T65" fmla="*/ 14 h 51"/>
                <a:gd name="T66" fmla="*/ 35 w 105"/>
                <a:gd name="T67" fmla="*/ 13 h 51"/>
                <a:gd name="T68" fmla="*/ 38 w 105"/>
                <a:gd name="T69" fmla="*/ 11 h 51"/>
                <a:gd name="T70" fmla="*/ 39 w 105"/>
                <a:gd name="T71" fmla="*/ 9 h 51"/>
                <a:gd name="T72" fmla="*/ 41 w 105"/>
                <a:gd name="T73" fmla="*/ 6 h 51"/>
                <a:gd name="T74" fmla="*/ 42 w 105"/>
                <a:gd name="T75" fmla="*/ 3 h 51"/>
                <a:gd name="T76" fmla="*/ 43 w 105"/>
                <a:gd name="T77" fmla="*/ 0 h 51"/>
                <a:gd name="T78" fmla="*/ 53 w 105"/>
                <a:gd name="T79" fmla="*/ 0 h 5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05" h="51">
                  <a:moveTo>
                    <a:pt x="105" y="0"/>
                  </a:moveTo>
                  <a:lnTo>
                    <a:pt x="103" y="7"/>
                  </a:lnTo>
                  <a:lnTo>
                    <a:pt x="102" y="15"/>
                  </a:lnTo>
                  <a:lnTo>
                    <a:pt x="100" y="20"/>
                  </a:lnTo>
                  <a:lnTo>
                    <a:pt x="98" y="26"/>
                  </a:lnTo>
                  <a:lnTo>
                    <a:pt x="95" y="33"/>
                  </a:lnTo>
                  <a:lnTo>
                    <a:pt x="90" y="38"/>
                  </a:lnTo>
                  <a:lnTo>
                    <a:pt x="83" y="44"/>
                  </a:lnTo>
                  <a:lnTo>
                    <a:pt x="78" y="47"/>
                  </a:lnTo>
                  <a:lnTo>
                    <a:pt x="75" y="49"/>
                  </a:lnTo>
                  <a:lnTo>
                    <a:pt x="72" y="49"/>
                  </a:lnTo>
                  <a:lnTo>
                    <a:pt x="68" y="51"/>
                  </a:lnTo>
                  <a:lnTo>
                    <a:pt x="65" y="51"/>
                  </a:lnTo>
                  <a:lnTo>
                    <a:pt x="35" y="51"/>
                  </a:lnTo>
                  <a:lnTo>
                    <a:pt x="28" y="49"/>
                  </a:lnTo>
                  <a:lnTo>
                    <a:pt x="23" y="47"/>
                  </a:lnTo>
                  <a:lnTo>
                    <a:pt x="16" y="44"/>
                  </a:lnTo>
                  <a:lnTo>
                    <a:pt x="11" y="40"/>
                  </a:lnTo>
                  <a:lnTo>
                    <a:pt x="6" y="33"/>
                  </a:lnTo>
                  <a:lnTo>
                    <a:pt x="3" y="22"/>
                  </a:lnTo>
                  <a:lnTo>
                    <a:pt x="1" y="13"/>
                  </a:lnTo>
                  <a:lnTo>
                    <a:pt x="0" y="0"/>
                  </a:lnTo>
                  <a:lnTo>
                    <a:pt x="20" y="0"/>
                  </a:lnTo>
                  <a:lnTo>
                    <a:pt x="21" y="7"/>
                  </a:lnTo>
                  <a:lnTo>
                    <a:pt x="23" y="13"/>
                  </a:lnTo>
                  <a:lnTo>
                    <a:pt x="23" y="18"/>
                  </a:lnTo>
                  <a:lnTo>
                    <a:pt x="25" y="22"/>
                  </a:lnTo>
                  <a:lnTo>
                    <a:pt x="30" y="27"/>
                  </a:lnTo>
                  <a:lnTo>
                    <a:pt x="36" y="29"/>
                  </a:lnTo>
                  <a:lnTo>
                    <a:pt x="45" y="33"/>
                  </a:lnTo>
                  <a:lnTo>
                    <a:pt x="51" y="33"/>
                  </a:lnTo>
                  <a:lnTo>
                    <a:pt x="58" y="33"/>
                  </a:lnTo>
                  <a:lnTo>
                    <a:pt x="65" y="29"/>
                  </a:lnTo>
                  <a:lnTo>
                    <a:pt x="70" y="27"/>
                  </a:lnTo>
                  <a:lnTo>
                    <a:pt x="75" y="22"/>
                  </a:lnTo>
                  <a:lnTo>
                    <a:pt x="78" y="18"/>
                  </a:lnTo>
                  <a:lnTo>
                    <a:pt x="82" y="13"/>
                  </a:lnTo>
                  <a:lnTo>
                    <a:pt x="83" y="7"/>
                  </a:lnTo>
                  <a:lnTo>
                    <a:pt x="85" y="0"/>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30" name="Freeform 1745"/>
            <p:cNvSpPr>
              <a:spLocks noEditPoints="1"/>
            </p:cNvSpPr>
            <p:nvPr/>
          </p:nvSpPr>
          <p:spPr bwMode="auto">
            <a:xfrm>
              <a:off x="3594" y="3561"/>
              <a:ext cx="54" cy="25"/>
            </a:xfrm>
            <a:custGeom>
              <a:avLst/>
              <a:gdLst>
                <a:gd name="T0" fmla="*/ 1 w 107"/>
                <a:gd name="T1" fmla="*/ 0 h 51"/>
                <a:gd name="T2" fmla="*/ 1 w 107"/>
                <a:gd name="T3" fmla="*/ 1 h 51"/>
                <a:gd name="T4" fmla="*/ 1 w 107"/>
                <a:gd name="T5" fmla="*/ 3 h 51"/>
                <a:gd name="T6" fmla="*/ 0 w 107"/>
                <a:gd name="T7" fmla="*/ 5 h 51"/>
                <a:gd name="T8" fmla="*/ 0 w 107"/>
                <a:gd name="T9" fmla="*/ 7 h 51"/>
                <a:gd name="T10" fmla="*/ 0 w 107"/>
                <a:gd name="T11" fmla="*/ 12 h 51"/>
                <a:gd name="T12" fmla="*/ 1 w 107"/>
                <a:gd name="T13" fmla="*/ 17 h 51"/>
                <a:gd name="T14" fmla="*/ 2 w 107"/>
                <a:gd name="T15" fmla="*/ 21 h 51"/>
                <a:gd name="T16" fmla="*/ 4 w 107"/>
                <a:gd name="T17" fmla="*/ 25 h 51"/>
                <a:gd name="T18" fmla="*/ 17 w 107"/>
                <a:gd name="T19" fmla="*/ 25 h 51"/>
                <a:gd name="T20" fmla="*/ 16 w 107"/>
                <a:gd name="T21" fmla="*/ 25 h 51"/>
                <a:gd name="T22" fmla="*/ 15 w 107"/>
                <a:gd name="T23" fmla="*/ 24 h 51"/>
                <a:gd name="T24" fmla="*/ 14 w 107"/>
                <a:gd name="T25" fmla="*/ 24 h 51"/>
                <a:gd name="T26" fmla="*/ 14 w 107"/>
                <a:gd name="T27" fmla="*/ 23 h 51"/>
                <a:gd name="T28" fmla="*/ 13 w 107"/>
                <a:gd name="T29" fmla="*/ 20 h 51"/>
                <a:gd name="T30" fmla="*/ 11 w 107"/>
                <a:gd name="T31" fmla="*/ 16 h 51"/>
                <a:gd name="T32" fmla="*/ 10 w 107"/>
                <a:gd name="T33" fmla="*/ 11 h 51"/>
                <a:gd name="T34" fmla="*/ 10 w 107"/>
                <a:gd name="T35" fmla="*/ 5 h 51"/>
                <a:gd name="T36" fmla="*/ 10 w 107"/>
                <a:gd name="T37" fmla="*/ 7 h 51"/>
                <a:gd name="T38" fmla="*/ 10 w 107"/>
                <a:gd name="T39" fmla="*/ 5 h 51"/>
                <a:gd name="T40" fmla="*/ 11 w 107"/>
                <a:gd name="T41" fmla="*/ 3 h 51"/>
                <a:gd name="T42" fmla="*/ 11 w 107"/>
                <a:gd name="T43" fmla="*/ 1 h 51"/>
                <a:gd name="T44" fmla="*/ 11 w 107"/>
                <a:gd name="T45" fmla="*/ 0 h 51"/>
                <a:gd name="T46" fmla="*/ 1 w 107"/>
                <a:gd name="T47" fmla="*/ 0 h 51"/>
                <a:gd name="T48" fmla="*/ 54 w 107"/>
                <a:gd name="T49" fmla="*/ 0 h 51"/>
                <a:gd name="T50" fmla="*/ 54 w 107"/>
                <a:gd name="T51" fmla="*/ 1 h 51"/>
                <a:gd name="T52" fmla="*/ 54 w 107"/>
                <a:gd name="T53" fmla="*/ 2 h 51"/>
                <a:gd name="T54" fmla="*/ 54 w 107"/>
                <a:gd name="T55" fmla="*/ 3 h 51"/>
                <a:gd name="T56" fmla="*/ 54 w 107"/>
                <a:gd name="T57" fmla="*/ 5 h 51"/>
                <a:gd name="T58" fmla="*/ 54 w 107"/>
                <a:gd name="T59" fmla="*/ 11 h 51"/>
                <a:gd name="T60" fmla="*/ 53 w 107"/>
                <a:gd name="T61" fmla="*/ 17 h 51"/>
                <a:gd name="T62" fmla="*/ 51 w 107"/>
                <a:gd name="T63" fmla="*/ 21 h 51"/>
                <a:gd name="T64" fmla="*/ 50 w 107"/>
                <a:gd name="T65" fmla="*/ 25 h 51"/>
                <a:gd name="T66" fmla="*/ 50 w 107"/>
                <a:gd name="T67" fmla="*/ 25 h 51"/>
                <a:gd name="T68" fmla="*/ 50 w 107"/>
                <a:gd name="T69" fmla="*/ 25 h 51"/>
                <a:gd name="T70" fmla="*/ 50 w 107"/>
                <a:gd name="T71" fmla="*/ 25 h 51"/>
                <a:gd name="T72" fmla="*/ 50 w 107"/>
                <a:gd name="T73" fmla="*/ 25 h 51"/>
                <a:gd name="T74" fmla="*/ 36 w 107"/>
                <a:gd name="T75" fmla="*/ 25 h 51"/>
                <a:gd name="T76" fmla="*/ 37 w 107"/>
                <a:gd name="T77" fmla="*/ 25 h 51"/>
                <a:gd name="T78" fmla="*/ 38 w 107"/>
                <a:gd name="T79" fmla="*/ 24 h 51"/>
                <a:gd name="T80" fmla="*/ 38 w 107"/>
                <a:gd name="T81" fmla="*/ 24 h 51"/>
                <a:gd name="T82" fmla="*/ 39 w 107"/>
                <a:gd name="T83" fmla="*/ 23 h 51"/>
                <a:gd name="T84" fmla="*/ 41 w 107"/>
                <a:gd name="T85" fmla="*/ 20 h 51"/>
                <a:gd name="T86" fmla="*/ 43 w 107"/>
                <a:gd name="T87" fmla="*/ 16 h 51"/>
                <a:gd name="T88" fmla="*/ 44 w 107"/>
                <a:gd name="T89" fmla="*/ 12 h 51"/>
                <a:gd name="T90" fmla="*/ 44 w 107"/>
                <a:gd name="T91" fmla="*/ 7 h 51"/>
                <a:gd name="T92" fmla="*/ 44 w 107"/>
                <a:gd name="T93" fmla="*/ 5 h 51"/>
                <a:gd name="T94" fmla="*/ 44 w 107"/>
                <a:gd name="T95" fmla="*/ 3 h 51"/>
                <a:gd name="T96" fmla="*/ 44 w 107"/>
                <a:gd name="T97" fmla="*/ 1 h 51"/>
                <a:gd name="T98" fmla="*/ 44 w 107"/>
                <a:gd name="T99" fmla="*/ 0 h 51"/>
                <a:gd name="T100" fmla="*/ 54 w 107"/>
                <a:gd name="T101" fmla="*/ 0 h 5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07" h="51">
                  <a:moveTo>
                    <a:pt x="2" y="0"/>
                  </a:moveTo>
                  <a:lnTo>
                    <a:pt x="2" y="3"/>
                  </a:lnTo>
                  <a:lnTo>
                    <a:pt x="2" y="7"/>
                  </a:lnTo>
                  <a:lnTo>
                    <a:pt x="0" y="11"/>
                  </a:lnTo>
                  <a:lnTo>
                    <a:pt x="0" y="14"/>
                  </a:lnTo>
                  <a:lnTo>
                    <a:pt x="0" y="25"/>
                  </a:lnTo>
                  <a:lnTo>
                    <a:pt x="2" y="34"/>
                  </a:lnTo>
                  <a:lnTo>
                    <a:pt x="3" y="43"/>
                  </a:lnTo>
                  <a:lnTo>
                    <a:pt x="7" y="51"/>
                  </a:lnTo>
                  <a:lnTo>
                    <a:pt x="33" y="51"/>
                  </a:lnTo>
                  <a:lnTo>
                    <a:pt x="32" y="51"/>
                  </a:lnTo>
                  <a:lnTo>
                    <a:pt x="30" y="49"/>
                  </a:lnTo>
                  <a:lnTo>
                    <a:pt x="28" y="49"/>
                  </a:lnTo>
                  <a:lnTo>
                    <a:pt x="27" y="47"/>
                  </a:lnTo>
                  <a:lnTo>
                    <a:pt x="25" y="41"/>
                  </a:lnTo>
                  <a:lnTo>
                    <a:pt x="22" y="32"/>
                  </a:lnTo>
                  <a:lnTo>
                    <a:pt x="20" y="23"/>
                  </a:lnTo>
                  <a:lnTo>
                    <a:pt x="20" y="11"/>
                  </a:lnTo>
                  <a:lnTo>
                    <a:pt x="20" y="14"/>
                  </a:lnTo>
                  <a:lnTo>
                    <a:pt x="20" y="11"/>
                  </a:lnTo>
                  <a:lnTo>
                    <a:pt x="22" y="7"/>
                  </a:lnTo>
                  <a:lnTo>
                    <a:pt x="22" y="3"/>
                  </a:lnTo>
                  <a:lnTo>
                    <a:pt x="22" y="0"/>
                  </a:lnTo>
                  <a:lnTo>
                    <a:pt x="2" y="0"/>
                  </a:lnTo>
                  <a:close/>
                  <a:moveTo>
                    <a:pt x="107" y="0"/>
                  </a:moveTo>
                  <a:lnTo>
                    <a:pt x="107" y="2"/>
                  </a:lnTo>
                  <a:lnTo>
                    <a:pt x="107" y="5"/>
                  </a:lnTo>
                  <a:lnTo>
                    <a:pt x="107" y="7"/>
                  </a:lnTo>
                  <a:lnTo>
                    <a:pt x="107" y="11"/>
                  </a:lnTo>
                  <a:lnTo>
                    <a:pt x="107" y="23"/>
                  </a:lnTo>
                  <a:lnTo>
                    <a:pt x="105" y="34"/>
                  </a:lnTo>
                  <a:lnTo>
                    <a:pt x="102" y="43"/>
                  </a:lnTo>
                  <a:lnTo>
                    <a:pt x="100" y="51"/>
                  </a:lnTo>
                  <a:lnTo>
                    <a:pt x="72" y="51"/>
                  </a:lnTo>
                  <a:lnTo>
                    <a:pt x="74" y="51"/>
                  </a:lnTo>
                  <a:lnTo>
                    <a:pt x="75" y="49"/>
                  </a:lnTo>
                  <a:lnTo>
                    <a:pt x="77" y="47"/>
                  </a:lnTo>
                  <a:lnTo>
                    <a:pt x="82" y="41"/>
                  </a:lnTo>
                  <a:lnTo>
                    <a:pt x="85" y="32"/>
                  </a:lnTo>
                  <a:lnTo>
                    <a:pt x="87" y="25"/>
                  </a:lnTo>
                  <a:lnTo>
                    <a:pt x="87" y="14"/>
                  </a:lnTo>
                  <a:lnTo>
                    <a:pt x="87" y="11"/>
                  </a:lnTo>
                  <a:lnTo>
                    <a:pt x="87" y="7"/>
                  </a:lnTo>
                  <a:lnTo>
                    <a:pt x="87" y="3"/>
                  </a:lnTo>
                  <a:lnTo>
                    <a:pt x="87" y="0"/>
                  </a:lnTo>
                  <a:lnTo>
                    <a:pt x="10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31" name="Freeform 1746"/>
            <p:cNvSpPr>
              <a:spLocks noEditPoints="1"/>
            </p:cNvSpPr>
            <p:nvPr/>
          </p:nvSpPr>
          <p:spPr bwMode="auto">
            <a:xfrm>
              <a:off x="3594" y="3548"/>
              <a:ext cx="54" cy="26"/>
            </a:xfrm>
            <a:custGeom>
              <a:avLst/>
              <a:gdLst>
                <a:gd name="T0" fmla="*/ 4 w 107"/>
                <a:gd name="T1" fmla="*/ 0 h 50"/>
                <a:gd name="T2" fmla="*/ 3 w 107"/>
                <a:gd name="T3" fmla="*/ 5 h 50"/>
                <a:gd name="T4" fmla="*/ 1 w 107"/>
                <a:gd name="T5" fmla="*/ 9 h 50"/>
                <a:gd name="T6" fmla="*/ 0 w 107"/>
                <a:gd name="T7" fmla="*/ 15 h 50"/>
                <a:gd name="T8" fmla="*/ 0 w 107"/>
                <a:gd name="T9" fmla="*/ 20 h 50"/>
                <a:gd name="T10" fmla="*/ 0 w 107"/>
                <a:gd name="T11" fmla="*/ 21 h 50"/>
                <a:gd name="T12" fmla="*/ 1 w 107"/>
                <a:gd name="T13" fmla="*/ 23 h 50"/>
                <a:gd name="T14" fmla="*/ 1 w 107"/>
                <a:gd name="T15" fmla="*/ 24 h 50"/>
                <a:gd name="T16" fmla="*/ 1 w 107"/>
                <a:gd name="T17" fmla="*/ 26 h 50"/>
                <a:gd name="T18" fmla="*/ 11 w 107"/>
                <a:gd name="T19" fmla="*/ 26 h 50"/>
                <a:gd name="T20" fmla="*/ 11 w 107"/>
                <a:gd name="T21" fmla="*/ 24 h 50"/>
                <a:gd name="T22" fmla="*/ 11 w 107"/>
                <a:gd name="T23" fmla="*/ 22 h 50"/>
                <a:gd name="T24" fmla="*/ 10 w 107"/>
                <a:gd name="T25" fmla="*/ 20 h 50"/>
                <a:gd name="T26" fmla="*/ 10 w 107"/>
                <a:gd name="T27" fmla="*/ 19 h 50"/>
                <a:gd name="T28" fmla="*/ 10 w 107"/>
                <a:gd name="T29" fmla="*/ 20 h 50"/>
                <a:gd name="T30" fmla="*/ 10 w 107"/>
                <a:gd name="T31" fmla="*/ 15 h 50"/>
                <a:gd name="T32" fmla="*/ 12 w 107"/>
                <a:gd name="T33" fmla="*/ 9 h 50"/>
                <a:gd name="T34" fmla="*/ 13 w 107"/>
                <a:gd name="T35" fmla="*/ 5 h 50"/>
                <a:gd name="T36" fmla="*/ 15 w 107"/>
                <a:gd name="T37" fmla="*/ 2 h 50"/>
                <a:gd name="T38" fmla="*/ 16 w 107"/>
                <a:gd name="T39" fmla="*/ 1 h 50"/>
                <a:gd name="T40" fmla="*/ 16 w 107"/>
                <a:gd name="T41" fmla="*/ 1 h 50"/>
                <a:gd name="T42" fmla="*/ 16 w 107"/>
                <a:gd name="T43" fmla="*/ 1 h 50"/>
                <a:gd name="T44" fmla="*/ 16 w 107"/>
                <a:gd name="T45" fmla="*/ 0 h 50"/>
                <a:gd name="T46" fmla="*/ 4 w 107"/>
                <a:gd name="T47" fmla="*/ 0 h 50"/>
                <a:gd name="T48" fmla="*/ 50 w 107"/>
                <a:gd name="T49" fmla="*/ 0 h 50"/>
                <a:gd name="T50" fmla="*/ 52 w 107"/>
                <a:gd name="T51" fmla="*/ 5 h 50"/>
                <a:gd name="T52" fmla="*/ 53 w 107"/>
                <a:gd name="T53" fmla="*/ 9 h 50"/>
                <a:gd name="T54" fmla="*/ 54 w 107"/>
                <a:gd name="T55" fmla="*/ 14 h 50"/>
                <a:gd name="T56" fmla="*/ 54 w 107"/>
                <a:gd name="T57" fmla="*/ 19 h 50"/>
                <a:gd name="T58" fmla="*/ 54 w 107"/>
                <a:gd name="T59" fmla="*/ 20 h 50"/>
                <a:gd name="T60" fmla="*/ 54 w 107"/>
                <a:gd name="T61" fmla="*/ 22 h 50"/>
                <a:gd name="T62" fmla="*/ 54 w 107"/>
                <a:gd name="T63" fmla="*/ 24 h 50"/>
                <a:gd name="T64" fmla="*/ 54 w 107"/>
                <a:gd name="T65" fmla="*/ 26 h 50"/>
                <a:gd name="T66" fmla="*/ 44 w 107"/>
                <a:gd name="T67" fmla="*/ 26 h 50"/>
                <a:gd name="T68" fmla="*/ 44 w 107"/>
                <a:gd name="T69" fmla="*/ 24 h 50"/>
                <a:gd name="T70" fmla="*/ 44 w 107"/>
                <a:gd name="T71" fmla="*/ 23 h 50"/>
                <a:gd name="T72" fmla="*/ 44 w 107"/>
                <a:gd name="T73" fmla="*/ 21 h 50"/>
                <a:gd name="T74" fmla="*/ 44 w 107"/>
                <a:gd name="T75" fmla="*/ 20 h 50"/>
                <a:gd name="T76" fmla="*/ 44 w 107"/>
                <a:gd name="T77" fmla="*/ 15 h 50"/>
                <a:gd name="T78" fmla="*/ 43 w 107"/>
                <a:gd name="T79" fmla="*/ 9 h 50"/>
                <a:gd name="T80" fmla="*/ 41 w 107"/>
                <a:gd name="T81" fmla="*/ 5 h 50"/>
                <a:gd name="T82" fmla="*/ 39 w 107"/>
                <a:gd name="T83" fmla="*/ 2 h 50"/>
                <a:gd name="T84" fmla="*/ 39 w 107"/>
                <a:gd name="T85" fmla="*/ 1 h 50"/>
                <a:gd name="T86" fmla="*/ 39 w 107"/>
                <a:gd name="T87" fmla="*/ 1 h 50"/>
                <a:gd name="T88" fmla="*/ 39 w 107"/>
                <a:gd name="T89" fmla="*/ 1 h 50"/>
                <a:gd name="T90" fmla="*/ 38 w 107"/>
                <a:gd name="T91" fmla="*/ 0 h 50"/>
                <a:gd name="T92" fmla="*/ 50 w 107"/>
                <a:gd name="T93" fmla="*/ 0 h 5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7" h="50">
                  <a:moveTo>
                    <a:pt x="7" y="0"/>
                  </a:moveTo>
                  <a:lnTo>
                    <a:pt x="5" y="9"/>
                  </a:lnTo>
                  <a:lnTo>
                    <a:pt x="2" y="18"/>
                  </a:lnTo>
                  <a:lnTo>
                    <a:pt x="0" y="28"/>
                  </a:lnTo>
                  <a:lnTo>
                    <a:pt x="0" y="39"/>
                  </a:lnTo>
                  <a:lnTo>
                    <a:pt x="0" y="41"/>
                  </a:lnTo>
                  <a:lnTo>
                    <a:pt x="2" y="45"/>
                  </a:lnTo>
                  <a:lnTo>
                    <a:pt x="2" y="47"/>
                  </a:lnTo>
                  <a:lnTo>
                    <a:pt x="2" y="50"/>
                  </a:lnTo>
                  <a:lnTo>
                    <a:pt x="22" y="50"/>
                  </a:lnTo>
                  <a:lnTo>
                    <a:pt x="22" y="47"/>
                  </a:lnTo>
                  <a:lnTo>
                    <a:pt x="22" y="43"/>
                  </a:lnTo>
                  <a:lnTo>
                    <a:pt x="20" y="39"/>
                  </a:lnTo>
                  <a:lnTo>
                    <a:pt x="20" y="36"/>
                  </a:lnTo>
                  <a:lnTo>
                    <a:pt x="20" y="39"/>
                  </a:lnTo>
                  <a:lnTo>
                    <a:pt x="20" y="28"/>
                  </a:lnTo>
                  <a:lnTo>
                    <a:pt x="23" y="18"/>
                  </a:lnTo>
                  <a:lnTo>
                    <a:pt x="25" y="10"/>
                  </a:lnTo>
                  <a:lnTo>
                    <a:pt x="30" y="3"/>
                  </a:lnTo>
                  <a:lnTo>
                    <a:pt x="32" y="1"/>
                  </a:lnTo>
                  <a:lnTo>
                    <a:pt x="32" y="0"/>
                  </a:lnTo>
                  <a:lnTo>
                    <a:pt x="7" y="0"/>
                  </a:lnTo>
                  <a:close/>
                  <a:moveTo>
                    <a:pt x="100" y="0"/>
                  </a:moveTo>
                  <a:lnTo>
                    <a:pt x="104" y="9"/>
                  </a:lnTo>
                  <a:lnTo>
                    <a:pt x="105" y="18"/>
                  </a:lnTo>
                  <a:lnTo>
                    <a:pt x="107" y="27"/>
                  </a:lnTo>
                  <a:lnTo>
                    <a:pt x="107" y="36"/>
                  </a:lnTo>
                  <a:lnTo>
                    <a:pt x="107" y="39"/>
                  </a:lnTo>
                  <a:lnTo>
                    <a:pt x="107" y="43"/>
                  </a:lnTo>
                  <a:lnTo>
                    <a:pt x="107" y="47"/>
                  </a:lnTo>
                  <a:lnTo>
                    <a:pt x="107" y="50"/>
                  </a:lnTo>
                  <a:lnTo>
                    <a:pt x="87" y="50"/>
                  </a:lnTo>
                  <a:lnTo>
                    <a:pt x="87" y="47"/>
                  </a:lnTo>
                  <a:lnTo>
                    <a:pt x="87" y="45"/>
                  </a:lnTo>
                  <a:lnTo>
                    <a:pt x="87" y="41"/>
                  </a:lnTo>
                  <a:lnTo>
                    <a:pt x="87" y="39"/>
                  </a:lnTo>
                  <a:lnTo>
                    <a:pt x="87" y="28"/>
                  </a:lnTo>
                  <a:lnTo>
                    <a:pt x="85" y="18"/>
                  </a:lnTo>
                  <a:lnTo>
                    <a:pt x="82" y="10"/>
                  </a:lnTo>
                  <a:lnTo>
                    <a:pt x="77" y="3"/>
                  </a:lnTo>
                  <a:lnTo>
                    <a:pt x="77" y="1"/>
                  </a:lnTo>
                  <a:lnTo>
                    <a:pt x="75" y="0"/>
                  </a:lnTo>
                  <a:lnTo>
                    <a:pt x="10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32" name="Freeform 1747"/>
            <p:cNvSpPr>
              <a:spLocks/>
            </p:cNvSpPr>
            <p:nvPr/>
          </p:nvSpPr>
          <p:spPr bwMode="auto">
            <a:xfrm>
              <a:off x="3595" y="3536"/>
              <a:ext cx="53" cy="25"/>
            </a:xfrm>
            <a:custGeom>
              <a:avLst/>
              <a:gdLst>
                <a:gd name="T0" fmla="*/ 0 w 105"/>
                <a:gd name="T1" fmla="*/ 25 h 51"/>
                <a:gd name="T2" fmla="*/ 1 w 105"/>
                <a:gd name="T3" fmla="*/ 19 h 51"/>
                <a:gd name="T4" fmla="*/ 3 w 105"/>
                <a:gd name="T5" fmla="*/ 13 h 51"/>
                <a:gd name="T6" fmla="*/ 5 w 105"/>
                <a:gd name="T7" fmla="*/ 9 h 51"/>
                <a:gd name="T8" fmla="*/ 8 w 105"/>
                <a:gd name="T9" fmla="*/ 5 h 51"/>
                <a:gd name="T10" fmla="*/ 9 w 105"/>
                <a:gd name="T11" fmla="*/ 3 h 51"/>
                <a:gd name="T12" fmla="*/ 11 w 105"/>
                <a:gd name="T13" fmla="*/ 3 h 51"/>
                <a:gd name="T14" fmla="*/ 13 w 105"/>
                <a:gd name="T15" fmla="*/ 1 h 51"/>
                <a:gd name="T16" fmla="*/ 14 w 105"/>
                <a:gd name="T17" fmla="*/ 0 h 51"/>
                <a:gd name="T18" fmla="*/ 37 w 105"/>
                <a:gd name="T19" fmla="*/ 0 h 51"/>
                <a:gd name="T20" fmla="*/ 39 w 105"/>
                <a:gd name="T21" fmla="*/ 2 h 51"/>
                <a:gd name="T22" fmla="*/ 41 w 105"/>
                <a:gd name="T23" fmla="*/ 3 h 51"/>
                <a:gd name="T24" fmla="*/ 43 w 105"/>
                <a:gd name="T25" fmla="*/ 5 h 51"/>
                <a:gd name="T26" fmla="*/ 44 w 105"/>
                <a:gd name="T27" fmla="*/ 7 h 51"/>
                <a:gd name="T28" fmla="*/ 48 w 105"/>
                <a:gd name="T29" fmla="*/ 11 h 51"/>
                <a:gd name="T30" fmla="*/ 50 w 105"/>
                <a:gd name="T31" fmla="*/ 14 h 51"/>
                <a:gd name="T32" fmla="*/ 52 w 105"/>
                <a:gd name="T33" fmla="*/ 20 h 51"/>
                <a:gd name="T34" fmla="*/ 53 w 105"/>
                <a:gd name="T35" fmla="*/ 25 h 51"/>
                <a:gd name="T36" fmla="*/ 43 w 105"/>
                <a:gd name="T37" fmla="*/ 25 h 51"/>
                <a:gd name="T38" fmla="*/ 42 w 105"/>
                <a:gd name="T39" fmla="*/ 22 h 51"/>
                <a:gd name="T40" fmla="*/ 41 w 105"/>
                <a:gd name="T41" fmla="*/ 19 h 51"/>
                <a:gd name="T42" fmla="*/ 39 w 105"/>
                <a:gd name="T43" fmla="*/ 16 h 51"/>
                <a:gd name="T44" fmla="*/ 38 w 105"/>
                <a:gd name="T45" fmla="*/ 14 h 51"/>
                <a:gd name="T46" fmla="*/ 35 w 105"/>
                <a:gd name="T47" fmla="*/ 12 h 51"/>
                <a:gd name="T48" fmla="*/ 33 w 105"/>
                <a:gd name="T49" fmla="*/ 10 h 51"/>
                <a:gd name="T50" fmla="*/ 29 w 105"/>
                <a:gd name="T51" fmla="*/ 9 h 51"/>
                <a:gd name="T52" fmla="*/ 26 w 105"/>
                <a:gd name="T53" fmla="*/ 9 h 51"/>
                <a:gd name="T54" fmla="*/ 23 w 105"/>
                <a:gd name="T55" fmla="*/ 9 h 51"/>
                <a:gd name="T56" fmla="*/ 19 w 105"/>
                <a:gd name="T57" fmla="*/ 10 h 51"/>
                <a:gd name="T58" fmla="*/ 16 w 105"/>
                <a:gd name="T59" fmla="*/ 12 h 51"/>
                <a:gd name="T60" fmla="*/ 14 w 105"/>
                <a:gd name="T61" fmla="*/ 14 h 51"/>
                <a:gd name="T62" fmla="*/ 13 w 105"/>
                <a:gd name="T63" fmla="*/ 16 h 51"/>
                <a:gd name="T64" fmla="*/ 12 w 105"/>
                <a:gd name="T65" fmla="*/ 19 h 51"/>
                <a:gd name="T66" fmla="*/ 11 w 105"/>
                <a:gd name="T67" fmla="*/ 22 h 51"/>
                <a:gd name="T68" fmla="*/ 10 w 105"/>
                <a:gd name="T69" fmla="*/ 25 h 51"/>
                <a:gd name="T70" fmla="*/ 0 w 105"/>
                <a:gd name="T71" fmla="*/ 25 h 5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05" h="51">
                  <a:moveTo>
                    <a:pt x="0" y="51"/>
                  </a:moveTo>
                  <a:lnTo>
                    <a:pt x="1" y="38"/>
                  </a:lnTo>
                  <a:lnTo>
                    <a:pt x="5" y="27"/>
                  </a:lnTo>
                  <a:lnTo>
                    <a:pt x="10" y="18"/>
                  </a:lnTo>
                  <a:lnTo>
                    <a:pt x="15" y="11"/>
                  </a:lnTo>
                  <a:lnTo>
                    <a:pt x="18" y="7"/>
                  </a:lnTo>
                  <a:lnTo>
                    <a:pt x="21" y="6"/>
                  </a:lnTo>
                  <a:lnTo>
                    <a:pt x="25" y="2"/>
                  </a:lnTo>
                  <a:lnTo>
                    <a:pt x="28" y="0"/>
                  </a:lnTo>
                  <a:lnTo>
                    <a:pt x="73" y="0"/>
                  </a:lnTo>
                  <a:lnTo>
                    <a:pt x="77" y="4"/>
                  </a:lnTo>
                  <a:lnTo>
                    <a:pt x="82" y="7"/>
                  </a:lnTo>
                  <a:lnTo>
                    <a:pt x="85" y="11"/>
                  </a:lnTo>
                  <a:lnTo>
                    <a:pt x="88" y="15"/>
                  </a:lnTo>
                  <a:lnTo>
                    <a:pt x="95" y="22"/>
                  </a:lnTo>
                  <a:lnTo>
                    <a:pt x="100" y="29"/>
                  </a:lnTo>
                  <a:lnTo>
                    <a:pt x="103" y="40"/>
                  </a:lnTo>
                  <a:lnTo>
                    <a:pt x="105" y="51"/>
                  </a:lnTo>
                  <a:lnTo>
                    <a:pt x="85" y="51"/>
                  </a:lnTo>
                  <a:lnTo>
                    <a:pt x="83" y="44"/>
                  </a:lnTo>
                  <a:lnTo>
                    <a:pt x="82" y="38"/>
                  </a:lnTo>
                  <a:lnTo>
                    <a:pt x="78" y="33"/>
                  </a:lnTo>
                  <a:lnTo>
                    <a:pt x="75" y="29"/>
                  </a:lnTo>
                  <a:lnTo>
                    <a:pt x="70" y="24"/>
                  </a:lnTo>
                  <a:lnTo>
                    <a:pt x="65" y="20"/>
                  </a:lnTo>
                  <a:lnTo>
                    <a:pt x="58" y="18"/>
                  </a:lnTo>
                  <a:lnTo>
                    <a:pt x="51" y="18"/>
                  </a:lnTo>
                  <a:lnTo>
                    <a:pt x="45" y="18"/>
                  </a:lnTo>
                  <a:lnTo>
                    <a:pt x="38" y="20"/>
                  </a:lnTo>
                  <a:lnTo>
                    <a:pt x="31" y="24"/>
                  </a:lnTo>
                  <a:lnTo>
                    <a:pt x="28" y="29"/>
                  </a:lnTo>
                  <a:lnTo>
                    <a:pt x="26" y="33"/>
                  </a:lnTo>
                  <a:lnTo>
                    <a:pt x="23" y="38"/>
                  </a:lnTo>
                  <a:lnTo>
                    <a:pt x="21" y="44"/>
                  </a:lnTo>
                  <a:lnTo>
                    <a:pt x="20" y="51"/>
                  </a:lnTo>
                  <a:lnTo>
                    <a:pt x="0"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33" name="Freeform 1748"/>
            <p:cNvSpPr>
              <a:spLocks/>
            </p:cNvSpPr>
            <p:nvPr/>
          </p:nvSpPr>
          <p:spPr bwMode="auto">
            <a:xfrm>
              <a:off x="3598" y="3534"/>
              <a:ext cx="47" cy="14"/>
            </a:xfrm>
            <a:custGeom>
              <a:avLst/>
              <a:gdLst>
                <a:gd name="T0" fmla="*/ 0 w 93"/>
                <a:gd name="T1" fmla="*/ 14 h 29"/>
                <a:gd name="T2" fmla="*/ 2 w 93"/>
                <a:gd name="T3" fmla="*/ 12 h 29"/>
                <a:gd name="T4" fmla="*/ 3 w 93"/>
                <a:gd name="T5" fmla="*/ 10 h 29"/>
                <a:gd name="T6" fmla="*/ 4 w 93"/>
                <a:gd name="T7" fmla="*/ 9 h 29"/>
                <a:gd name="T8" fmla="*/ 5 w 93"/>
                <a:gd name="T9" fmla="*/ 7 h 29"/>
                <a:gd name="T10" fmla="*/ 9 w 93"/>
                <a:gd name="T11" fmla="*/ 3 h 29"/>
                <a:gd name="T12" fmla="*/ 13 w 93"/>
                <a:gd name="T13" fmla="*/ 1 h 29"/>
                <a:gd name="T14" fmla="*/ 18 w 93"/>
                <a:gd name="T15" fmla="*/ 0 h 29"/>
                <a:gd name="T16" fmla="*/ 23 w 93"/>
                <a:gd name="T17" fmla="*/ 0 h 29"/>
                <a:gd name="T18" fmla="*/ 28 w 93"/>
                <a:gd name="T19" fmla="*/ 0 h 29"/>
                <a:gd name="T20" fmla="*/ 34 w 93"/>
                <a:gd name="T21" fmla="*/ 2 h 29"/>
                <a:gd name="T22" fmla="*/ 38 w 93"/>
                <a:gd name="T23" fmla="*/ 5 h 29"/>
                <a:gd name="T24" fmla="*/ 42 w 93"/>
                <a:gd name="T25" fmla="*/ 9 h 29"/>
                <a:gd name="T26" fmla="*/ 44 w 93"/>
                <a:gd name="T27" fmla="*/ 10 h 29"/>
                <a:gd name="T28" fmla="*/ 44 w 93"/>
                <a:gd name="T29" fmla="*/ 11 h 29"/>
                <a:gd name="T30" fmla="*/ 46 w 93"/>
                <a:gd name="T31" fmla="*/ 12 h 29"/>
                <a:gd name="T32" fmla="*/ 47 w 93"/>
                <a:gd name="T33" fmla="*/ 14 h 29"/>
                <a:gd name="T34" fmla="*/ 34 w 93"/>
                <a:gd name="T35" fmla="*/ 14 h 29"/>
                <a:gd name="T36" fmla="*/ 33 w 93"/>
                <a:gd name="T37" fmla="*/ 12 h 29"/>
                <a:gd name="T38" fmla="*/ 30 w 93"/>
                <a:gd name="T39" fmla="*/ 11 h 29"/>
                <a:gd name="T40" fmla="*/ 27 w 93"/>
                <a:gd name="T41" fmla="*/ 10 h 29"/>
                <a:gd name="T42" fmla="*/ 23 w 93"/>
                <a:gd name="T43" fmla="*/ 10 h 29"/>
                <a:gd name="T44" fmla="*/ 20 w 93"/>
                <a:gd name="T45" fmla="*/ 10 h 29"/>
                <a:gd name="T46" fmla="*/ 18 w 93"/>
                <a:gd name="T47" fmla="*/ 11 h 29"/>
                <a:gd name="T48" fmla="*/ 15 w 93"/>
                <a:gd name="T49" fmla="*/ 12 h 29"/>
                <a:gd name="T50" fmla="*/ 13 w 93"/>
                <a:gd name="T51" fmla="*/ 14 h 29"/>
                <a:gd name="T52" fmla="*/ 0 w 93"/>
                <a:gd name="T53" fmla="*/ 14 h 2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93" h="29">
                  <a:moveTo>
                    <a:pt x="0" y="29"/>
                  </a:moveTo>
                  <a:lnTo>
                    <a:pt x="3" y="25"/>
                  </a:lnTo>
                  <a:lnTo>
                    <a:pt x="5" y="21"/>
                  </a:lnTo>
                  <a:lnTo>
                    <a:pt x="8" y="18"/>
                  </a:lnTo>
                  <a:lnTo>
                    <a:pt x="10" y="14"/>
                  </a:lnTo>
                  <a:lnTo>
                    <a:pt x="18" y="7"/>
                  </a:lnTo>
                  <a:lnTo>
                    <a:pt x="26" y="3"/>
                  </a:lnTo>
                  <a:lnTo>
                    <a:pt x="36" y="0"/>
                  </a:lnTo>
                  <a:lnTo>
                    <a:pt x="46" y="0"/>
                  </a:lnTo>
                  <a:lnTo>
                    <a:pt x="56" y="1"/>
                  </a:lnTo>
                  <a:lnTo>
                    <a:pt x="67" y="5"/>
                  </a:lnTo>
                  <a:lnTo>
                    <a:pt x="75" y="10"/>
                  </a:lnTo>
                  <a:lnTo>
                    <a:pt x="83" y="18"/>
                  </a:lnTo>
                  <a:lnTo>
                    <a:pt x="87" y="20"/>
                  </a:lnTo>
                  <a:lnTo>
                    <a:pt x="88" y="23"/>
                  </a:lnTo>
                  <a:lnTo>
                    <a:pt x="92" y="25"/>
                  </a:lnTo>
                  <a:lnTo>
                    <a:pt x="93" y="29"/>
                  </a:lnTo>
                  <a:lnTo>
                    <a:pt x="68" y="29"/>
                  </a:lnTo>
                  <a:lnTo>
                    <a:pt x="65" y="25"/>
                  </a:lnTo>
                  <a:lnTo>
                    <a:pt x="60" y="23"/>
                  </a:lnTo>
                  <a:lnTo>
                    <a:pt x="53" y="21"/>
                  </a:lnTo>
                  <a:lnTo>
                    <a:pt x="46" y="21"/>
                  </a:lnTo>
                  <a:lnTo>
                    <a:pt x="40" y="21"/>
                  </a:lnTo>
                  <a:lnTo>
                    <a:pt x="35" y="23"/>
                  </a:lnTo>
                  <a:lnTo>
                    <a:pt x="30" y="25"/>
                  </a:lnTo>
                  <a:lnTo>
                    <a:pt x="25" y="29"/>
                  </a:lnTo>
                  <a:lnTo>
                    <a:pt x="0"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34" name="Freeform 1749"/>
            <p:cNvSpPr>
              <a:spLocks/>
            </p:cNvSpPr>
            <p:nvPr/>
          </p:nvSpPr>
          <p:spPr bwMode="auto">
            <a:xfrm>
              <a:off x="3610" y="3534"/>
              <a:ext cx="22" cy="2"/>
            </a:xfrm>
            <a:custGeom>
              <a:avLst/>
              <a:gdLst>
                <a:gd name="T0" fmla="*/ 0 w 45"/>
                <a:gd name="T1" fmla="*/ 2 h 3"/>
                <a:gd name="T2" fmla="*/ 2 w 45"/>
                <a:gd name="T3" fmla="*/ 1 h 3"/>
                <a:gd name="T4" fmla="*/ 6 w 45"/>
                <a:gd name="T5" fmla="*/ 0 h 3"/>
                <a:gd name="T6" fmla="*/ 8 w 45"/>
                <a:gd name="T7" fmla="*/ 0 h 3"/>
                <a:gd name="T8" fmla="*/ 11 w 45"/>
                <a:gd name="T9" fmla="*/ 0 h 3"/>
                <a:gd name="T10" fmla="*/ 15 w 45"/>
                <a:gd name="T11" fmla="*/ 0 h 3"/>
                <a:gd name="T12" fmla="*/ 17 w 45"/>
                <a:gd name="T13" fmla="*/ 1 h 3"/>
                <a:gd name="T14" fmla="*/ 20 w 45"/>
                <a:gd name="T15" fmla="*/ 1 h 3"/>
                <a:gd name="T16" fmla="*/ 22 w 45"/>
                <a:gd name="T17" fmla="*/ 2 h 3"/>
                <a:gd name="T18" fmla="*/ 0 w 45"/>
                <a:gd name="T19" fmla="*/ 2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5" h="3">
                  <a:moveTo>
                    <a:pt x="0" y="3"/>
                  </a:moveTo>
                  <a:lnTo>
                    <a:pt x="5" y="1"/>
                  </a:lnTo>
                  <a:lnTo>
                    <a:pt x="12" y="0"/>
                  </a:lnTo>
                  <a:lnTo>
                    <a:pt x="17" y="0"/>
                  </a:lnTo>
                  <a:lnTo>
                    <a:pt x="23" y="0"/>
                  </a:lnTo>
                  <a:lnTo>
                    <a:pt x="30" y="0"/>
                  </a:lnTo>
                  <a:lnTo>
                    <a:pt x="35" y="1"/>
                  </a:lnTo>
                  <a:lnTo>
                    <a:pt x="40" y="1"/>
                  </a:lnTo>
                  <a:lnTo>
                    <a:pt x="45" y="3"/>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35" name="Freeform 1750"/>
            <p:cNvSpPr>
              <a:spLocks noEditPoints="1"/>
            </p:cNvSpPr>
            <p:nvPr/>
          </p:nvSpPr>
          <p:spPr bwMode="auto">
            <a:xfrm>
              <a:off x="3668" y="3586"/>
              <a:ext cx="53" cy="15"/>
            </a:xfrm>
            <a:custGeom>
              <a:avLst/>
              <a:gdLst>
                <a:gd name="T0" fmla="*/ 0 w 105"/>
                <a:gd name="T1" fmla="*/ 0 h 28"/>
                <a:gd name="T2" fmla="*/ 4 w 105"/>
                <a:gd name="T3" fmla="*/ 15 h 28"/>
                <a:gd name="T4" fmla="*/ 15 w 105"/>
                <a:gd name="T5" fmla="*/ 15 h 28"/>
                <a:gd name="T6" fmla="*/ 19 w 105"/>
                <a:gd name="T7" fmla="*/ 0 h 28"/>
                <a:gd name="T8" fmla="*/ 0 w 105"/>
                <a:gd name="T9" fmla="*/ 0 h 28"/>
                <a:gd name="T10" fmla="*/ 53 w 105"/>
                <a:gd name="T11" fmla="*/ 0 h 28"/>
                <a:gd name="T12" fmla="*/ 49 w 105"/>
                <a:gd name="T13" fmla="*/ 15 h 28"/>
                <a:gd name="T14" fmla="*/ 37 w 105"/>
                <a:gd name="T15" fmla="*/ 15 h 28"/>
                <a:gd name="T16" fmla="*/ 35 w 105"/>
                <a:gd name="T17" fmla="*/ 0 h 28"/>
                <a:gd name="T18" fmla="*/ 53 w 105"/>
                <a:gd name="T19" fmla="*/ 0 h 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5" h="28">
                  <a:moveTo>
                    <a:pt x="0" y="0"/>
                  </a:moveTo>
                  <a:lnTo>
                    <a:pt x="7" y="28"/>
                  </a:lnTo>
                  <a:lnTo>
                    <a:pt x="30" y="28"/>
                  </a:lnTo>
                  <a:lnTo>
                    <a:pt x="37" y="0"/>
                  </a:lnTo>
                  <a:lnTo>
                    <a:pt x="0" y="0"/>
                  </a:lnTo>
                  <a:close/>
                  <a:moveTo>
                    <a:pt x="105" y="0"/>
                  </a:moveTo>
                  <a:lnTo>
                    <a:pt x="97" y="28"/>
                  </a:lnTo>
                  <a:lnTo>
                    <a:pt x="74" y="28"/>
                  </a:lnTo>
                  <a:lnTo>
                    <a:pt x="69" y="0"/>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36" name="Freeform 1751"/>
            <p:cNvSpPr>
              <a:spLocks noEditPoints="1"/>
            </p:cNvSpPr>
            <p:nvPr/>
          </p:nvSpPr>
          <p:spPr bwMode="auto">
            <a:xfrm>
              <a:off x="3665" y="3574"/>
              <a:ext cx="60" cy="25"/>
            </a:xfrm>
            <a:custGeom>
              <a:avLst/>
              <a:gdLst>
                <a:gd name="T0" fmla="*/ 0 w 121"/>
                <a:gd name="T1" fmla="*/ 0 h 51"/>
                <a:gd name="T2" fmla="*/ 7 w 121"/>
                <a:gd name="T3" fmla="*/ 25 h 51"/>
                <a:gd name="T4" fmla="*/ 19 w 121"/>
                <a:gd name="T5" fmla="*/ 25 h 51"/>
                <a:gd name="T6" fmla="*/ 25 w 121"/>
                <a:gd name="T7" fmla="*/ 0 h 51"/>
                <a:gd name="T8" fmla="*/ 15 w 121"/>
                <a:gd name="T9" fmla="*/ 0 h 51"/>
                <a:gd name="T10" fmla="*/ 14 w 121"/>
                <a:gd name="T11" fmla="*/ 5 h 51"/>
                <a:gd name="T12" fmla="*/ 12 w 121"/>
                <a:gd name="T13" fmla="*/ 9 h 51"/>
                <a:gd name="T14" fmla="*/ 12 w 121"/>
                <a:gd name="T15" fmla="*/ 12 h 51"/>
                <a:gd name="T16" fmla="*/ 12 w 121"/>
                <a:gd name="T17" fmla="*/ 13 h 51"/>
                <a:gd name="T18" fmla="*/ 9 w 121"/>
                <a:gd name="T19" fmla="*/ 0 h 51"/>
                <a:gd name="T20" fmla="*/ 0 w 121"/>
                <a:gd name="T21" fmla="*/ 0 h 51"/>
                <a:gd name="T22" fmla="*/ 46 w 121"/>
                <a:gd name="T23" fmla="*/ 0 h 51"/>
                <a:gd name="T24" fmla="*/ 47 w 121"/>
                <a:gd name="T25" fmla="*/ 13 h 51"/>
                <a:gd name="T26" fmla="*/ 50 w 121"/>
                <a:gd name="T27" fmla="*/ 0 h 51"/>
                <a:gd name="T28" fmla="*/ 60 w 121"/>
                <a:gd name="T29" fmla="*/ 0 h 51"/>
                <a:gd name="T30" fmla="*/ 53 w 121"/>
                <a:gd name="T31" fmla="*/ 25 h 51"/>
                <a:gd name="T32" fmla="*/ 40 w 121"/>
                <a:gd name="T33" fmla="*/ 25 h 51"/>
                <a:gd name="T34" fmla="*/ 35 w 121"/>
                <a:gd name="T35" fmla="*/ 0 h 51"/>
                <a:gd name="T36" fmla="*/ 46 w 121"/>
                <a:gd name="T37" fmla="*/ 0 h 5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1" h="51">
                  <a:moveTo>
                    <a:pt x="0" y="0"/>
                  </a:moveTo>
                  <a:lnTo>
                    <a:pt x="14" y="51"/>
                  </a:lnTo>
                  <a:lnTo>
                    <a:pt x="39" y="51"/>
                  </a:lnTo>
                  <a:lnTo>
                    <a:pt x="51" y="0"/>
                  </a:lnTo>
                  <a:lnTo>
                    <a:pt x="30" y="0"/>
                  </a:lnTo>
                  <a:lnTo>
                    <a:pt x="29" y="11"/>
                  </a:lnTo>
                  <a:lnTo>
                    <a:pt x="25" y="18"/>
                  </a:lnTo>
                  <a:lnTo>
                    <a:pt x="24" y="24"/>
                  </a:lnTo>
                  <a:lnTo>
                    <a:pt x="24" y="26"/>
                  </a:lnTo>
                  <a:lnTo>
                    <a:pt x="19" y="0"/>
                  </a:lnTo>
                  <a:lnTo>
                    <a:pt x="0" y="0"/>
                  </a:lnTo>
                  <a:close/>
                  <a:moveTo>
                    <a:pt x="92" y="0"/>
                  </a:moveTo>
                  <a:lnTo>
                    <a:pt x="94" y="26"/>
                  </a:lnTo>
                  <a:lnTo>
                    <a:pt x="101" y="0"/>
                  </a:lnTo>
                  <a:lnTo>
                    <a:pt x="121" y="0"/>
                  </a:lnTo>
                  <a:lnTo>
                    <a:pt x="106" y="51"/>
                  </a:lnTo>
                  <a:lnTo>
                    <a:pt x="81" y="51"/>
                  </a:lnTo>
                  <a:lnTo>
                    <a:pt x="71" y="0"/>
                  </a:lnTo>
                  <a:lnTo>
                    <a:pt x="9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37" name="Freeform 1752"/>
            <p:cNvSpPr>
              <a:spLocks noEditPoints="1"/>
            </p:cNvSpPr>
            <p:nvPr/>
          </p:nvSpPr>
          <p:spPr bwMode="auto">
            <a:xfrm>
              <a:off x="3661" y="3561"/>
              <a:ext cx="67" cy="25"/>
            </a:xfrm>
            <a:custGeom>
              <a:avLst/>
              <a:gdLst>
                <a:gd name="T0" fmla="*/ 0 w 133"/>
                <a:gd name="T1" fmla="*/ 0 h 51"/>
                <a:gd name="T2" fmla="*/ 7 w 133"/>
                <a:gd name="T3" fmla="*/ 25 h 51"/>
                <a:gd name="T4" fmla="*/ 25 w 133"/>
                <a:gd name="T5" fmla="*/ 25 h 51"/>
                <a:gd name="T6" fmla="*/ 31 w 133"/>
                <a:gd name="T7" fmla="*/ 0 h 51"/>
                <a:gd name="T8" fmla="*/ 21 w 133"/>
                <a:gd name="T9" fmla="*/ 0 h 51"/>
                <a:gd name="T10" fmla="*/ 18 w 133"/>
                <a:gd name="T11" fmla="*/ 12 h 51"/>
                <a:gd name="T12" fmla="*/ 18 w 133"/>
                <a:gd name="T13" fmla="*/ 18 h 51"/>
                <a:gd name="T14" fmla="*/ 16 w 133"/>
                <a:gd name="T15" fmla="*/ 21 h 51"/>
                <a:gd name="T16" fmla="*/ 15 w 133"/>
                <a:gd name="T17" fmla="*/ 24 h 51"/>
                <a:gd name="T18" fmla="*/ 15 w 133"/>
                <a:gd name="T19" fmla="*/ 25 h 51"/>
                <a:gd name="T20" fmla="*/ 12 w 133"/>
                <a:gd name="T21" fmla="*/ 12 h 51"/>
                <a:gd name="T22" fmla="*/ 9 w 133"/>
                <a:gd name="T23" fmla="*/ 0 h 51"/>
                <a:gd name="T24" fmla="*/ 0 w 133"/>
                <a:gd name="T25" fmla="*/ 0 h 51"/>
                <a:gd name="T26" fmla="*/ 46 w 133"/>
                <a:gd name="T27" fmla="*/ 0 h 51"/>
                <a:gd name="T28" fmla="*/ 49 w 133"/>
                <a:gd name="T29" fmla="*/ 12 h 51"/>
                <a:gd name="T30" fmla="*/ 50 w 133"/>
                <a:gd name="T31" fmla="*/ 25 h 51"/>
                <a:gd name="T32" fmla="*/ 54 w 133"/>
                <a:gd name="T33" fmla="*/ 12 h 51"/>
                <a:gd name="T34" fmla="*/ 57 w 133"/>
                <a:gd name="T35" fmla="*/ 0 h 51"/>
                <a:gd name="T36" fmla="*/ 67 w 133"/>
                <a:gd name="T37" fmla="*/ 0 h 51"/>
                <a:gd name="T38" fmla="*/ 59 w 133"/>
                <a:gd name="T39" fmla="*/ 25 h 51"/>
                <a:gd name="T40" fmla="*/ 41 w 133"/>
                <a:gd name="T41" fmla="*/ 25 h 51"/>
                <a:gd name="T42" fmla="*/ 36 w 133"/>
                <a:gd name="T43" fmla="*/ 0 h 51"/>
                <a:gd name="T44" fmla="*/ 46 w 133"/>
                <a:gd name="T45" fmla="*/ 0 h 5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3" h="51">
                  <a:moveTo>
                    <a:pt x="0" y="0"/>
                  </a:moveTo>
                  <a:lnTo>
                    <a:pt x="13" y="51"/>
                  </a:lnTo>
                  <a:lnTo>
                    <a:pt x="50" y="51"/>
                  </a:lnTo>
                  <a:lnTo>
                    <a:pt x="62" y="0"/>
                  </a:lnTo>
                  <a:lnTo>
                    <a:pt x="41" y="0"/>
                  </a:lnTo>
                  <a:lnTo>
                    <a:pt x="36" y="25"/>
                  </a:lnTo>
                  <a:lnTo>
                    <a:pt x="35" y="36"/>
                  </a:lnTo>
                  <a:lnTo>
                    <a:pt x="31" y="43"/>
                  </a:lnTo>
                  <a:lnTo>
                    <a:pt x="30" y="49"/>
                  </a:lnTo>
                  <a:lnTo>
                    <a:pt x="30" y="51"/>
                  </a:lnTo>
                  <a:lnTo>
                    <a:pt x="23" y="25"/>
                  </a:lnTo>
                  <a:lnTo>
                    <a:pt x="18" y="0"/>
                  </a:lnTo>
                  <a:lnTo>
                    <a:pt x="0" y="0"/>
                  </a:lnTo>
                  <a:close/>
                  <a:moveTo>
                    <a:pt x="92" y="0"/>
                  </a:moveTo>
                  <a:lnTo>
                    <a:pt x="97" y="25"/>
                  </a:lnTo>
                  <a:lnTo>
                    <a:pt x="100" y="51"/>
                  </a:lnTo>
                  <a:lnTo>
                    <a:pt x="107" y="25"/>
                  </a:lnTo>
                  <a:lnTo>
                    <a:pt x="113" y="0"/>
                  </a:lnTo>
                  <a:lnTo>
                    <a:pt x="133" y="0"/>
                  </a:lnTo>
                  <a:lnTo>
                    <a:pt x="118" y="51"/>
                  </a:lnTo>
                  <a:lnTo>
                    <a:pt x="82" y="51"/>
                  </a:lnTo>
                  <a:lnTo>
                    <a:pt x="72" y="0"/>
                  </a:lnTo>
                  <a:lnTo>
                    <a:pt x="9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38" name="Freeform 1753"/>
            <p:cNvSpPr>
              <a:spLocks noEditPoints="1"/>
            </p:cNvSpPr>
            <p:nvPr/>
          </p:nvSpPr>
          <p:spPr bwMode="auto">
            <a:xfrm>
              <a:off x="3658" y="3548"/>
              <a:ext cx="74" cy="26"/>
            </a:xfrm>
            <a:custGeom>
              <a:avLst/>
              <a:gdLst>
                <a:gd name="T0" fmla="*/ 0 w 149"/>
                <a:gd name="T1" fmla="*/ 0 h 50"/>
                <a:gd name="T2" fmla="*/ 6 w 149"/>
                <a:gd name="T3" fmla="*/ 26 h 50"/>
                <a:gd name="T4" fmla="*/ 16 w 149"/>
                <a:gd name="T5" fmla="*/ 26 h 50"/>
                <a:gd name="T6" fmla="*/ 15 w 149"/>
                <a:gd name="T7" fmla="*/ 26 h 50"/>
                <a:gd name="T8" fmla="*/ 9 w 149"/>
                <a:gd name="T9" fmla="*/ 0 h 50"/>
                <a:gd name="T10" fmla="*/ 0 w 149"/>
                <a:gd name="T11" fmla="*/ 0 h 50"/>
                <a:gd name="T12" fmla="*/ 21 w 149"/>
                <a:gd name="T13" fmla="*/ 26 h 50"/>
                <a:gd name="T14" fmla="*/ 21 w 149"/>
                <a:gd name="T15" fmla="*/ 26 h 50"/>
                <a:gd name="T16" fmla="*/ 21 w 149"/>
                <a:gd name="T17" fmla="*/ 26 h 50"/>
                <a:gd name="T18" fmla="*/ 21 w 149"/>
                <a:gd name="T19" fmla="*/ 26 h 50"/>
                <a:gd name="T20" fmla="*/ 21 w 149"/>
                <a:gd name="T21" fmla="*/ 26 h 50"/>
                <a:gd name="T22" fmla="*/ 27 w 149"/>
                <a:gd name="T23" fmla="*/ 0 h 50"/>
                <a:gd name="T24" fmla="*/ 46 w 149"/>
                <a:gd name="T25" fmla="*/ 0 h 50"/>
                <a:gd name="T26" fmla="*/ 52 w 149"/>
                <a:gd name="T27" fmla="*/ 26 h 50"/>
                <a:gd name="T28" fmla="*/ 52 w 149"/>
                <a:gd name="T29" fmla="*/ 26 h 50"/>
                <a:gd name="T30" fmla="*/ 42 w 149"/>
                <a:gd name="T31" fmla="*/ 26 h 50"/>
                <a:gd name="T32" fmla="*/ 38 w 149"/>
                <a:gd name="T33" fmla="*/ 13 h 50"/>
                <a:gd name="T34" fmla="*/ 37 w 149"/>
                <a:gd name="T35" fmla="*/ 2 h 50"/>
                <a:gd name="T36" fmla="*/ 32 w 149"/>
                <a:gd name="T37" fmla="*/ 26 h 50"/>
                <a:gd name="T38" fmla="*/ 21 w 149"/>
                <a:gd name="T39" fmla="*/ 26 h 50"/>
                <a:gd name="T40" fmla="*/ 57 w 149"/>
                <a:gd name="T41" fmla="*/ 26 h 50"/>
                <a:gd name="T42" fmla="*/ 57 w 149"/>
                <a:gd name="T43" fmla="*/ 26 h 50"/>
                <a:gd name="T44" fmla="*/ 63 w 149"/>
                <a:gd name="T45" fmla="*/ 0 h 50"/>
                <a:gd name="T46" fmla="*/ 74 w 149"/>
                <a:gd name="T47" fmla="*/ 0 h 50"/>
                <a:gd name="T48" fmla="*/ 67 w 149"/>
                <a:gd name="T49" fmla="*/ 26 h 50"/>
                <a:gd name="T50" fmla="*/ 57 w 149"/>
                <a:gd name="T51" fmla="*/ 26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49" h="50">
                  <a:moveTo>
                    <a:pt x="0" y="0"/>
                  </a:moveTo>
                  <a:lnTo>
                    <a:pt x="13" y="50"/>
                  </a:lnTo>
                  <a:lnTo>
                    <a:pt x="32" y="50"/>
                  </a:lnTo>
                  <a:lnTo>
                    <a:pt x="30" y="50"/>
                  </a:lnTo>
                  <a:lnTo>
                    <a:pt x="18" y="0"/>
                  </a:lnTo>
                  <a:lnTo>
                    <a:pt x="0" y="0"/>
                  </a:lnTo>
                  <a:close/>
                  <a:moveTo>
                    <a:pt x="43" y="50"/>
                  </a:moveTo>
                  <a:lnTo>
                    <a:pt x="43" y="50"/>
                  </a:lnTo>
                  <a:lnTo>
                    <a:pt x="55" y="0"/>
                  </a:lnTo>
                  <a:lnTo>
                    <a:pt x="92" y="0"/>
                  </a:lnTo>
                  <a:lnTo>
                    <a:pt x="104" y="50"/>
                  </a:lnTo>
                  <a:lnTo>
                    <a:pt x="105" y="50"/>
                  </a:lnTo>
                  <a:lnTo>
                    <a:pt x="84" y="50"/>
                  </a:lnTo>
                  <a:lnTo>
                    <a:pt x="77" y="25"/>
                  </a:lnTo>
                  <a:lnTo>
                    <a:pt x="74" y="3"/>
                  </a:lnTo>
                  <a:lnTo>
                    <a:pt x="64" y="50"/>
                  </a:lnTo>
                  <a:lnTo>
                    <a:pt x="43" y="50"/>
                  </a:lnTo>
                  <a:close/>
                  <a:moveTo>
                    <a:pt x="114" y="50"/>
                  </a:moveTo>
                  <a:lnTo>
                    <a:pt x="114" y="50"/>
                  </a:lnTo>
                  <a:lnTo>
                    <a:pt x="127" y="0"/>
                  </a:lnTo>
                  <a:lnTo>
                    <a:pt x="149" y="0"/>
                  </a:lnTo>
                  <a:lnTo>
                    <a:pt x="134" y="50"/>
                  </a:lnTo>
                  <a:lnTo>
                    <a:pt x="114"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39" name="Freeform 1754"/>
            <p:cNvSpPr>
              <a:spLocks noEditPoints="1"/>
            </p:cNvSpPr>
            <p:nvPr/>
          </p:nvSpPr>
          <p:spPr bwMode="auto">
            <a:xfrm>
              <a:off x="3654" y="3536"/>
              <a:ext cx="83" cy="25"/>
            </a:xfrm>
            <a:custGeom>
              <a:avLst/>
              <a:gdLst>
                <a:gd name="T0" fmla="*/ 0 w 165"/>
                <a:gd name="T1" fmla="*/ 0 h 51"/>
                <a:gd name="T2" fmla="*/ 8 w 165"/>
                <a:gd name="T3" fmla="*/ 25 h 51"/>
                <a:gd name="T4" fmla="*/ 17 w 165"/>
                <a:gd name="T5" fmla="*/ 25 h 51"/>
                <a:gd name="T6" fmla="*/ 10 w 165"/>
                <a:gd name="T7" fmla="*/ 0 h 51"/>
                <a:gd name="T8" fmla="*/ 0 w 165"/>
                <a:gd name="T9" fmla="*/ 0 h 51"/>
                <a:gd name="T10" fmla="*/ 34 w 165"/>
                <a:gd name="T11" fmla="*/ 0 h 51"/>
                <a:gd name="T12" fmla="*/ 28 w 165"/>
                <a:gd name="T13" fmla="*/ 25 h 51"/>
                <a:gd name="T14" fmla="*/ 39 w 165"/>
                <a:gd name="T15" fmla="*/ 25 h 51"/>
                <a:gd name="T16" fmla="*/ 41 w 165"/>
                <a:gd name="T17" fmla="*/ 14 h 51"/>
                <a:gd name="T18" fmla="*/ 43 w 165"/>
                <a:gd name="T19" fmla="*/ 25 h 51"/>
                <a:gd name="T20" fmla="*/ 44 w 165"/>
                <a:gd name="T21" fmla="*/ 25 h 51"/>
                <a:gd name="T22" fmla="*/ 54 w 165"/>
                <a:gd name="T23" fmla="*/ 25 h 51"/>
                <a:gd name="T24" fmla="*/ 47 w 165"/>
                <a:gd name="T25" fmla="*/ 0 h 51"/>
                <a:gd name="T26" fmla="*/ 34 w 165"/>
                <a:gd name="T27" fmla="*/ 0 h 51"/>
                <a:gd name="T28" fmla="*/ 71 w 165"/>
                <a:gd name="T29" fmla="*/ 0 h 51"/>
                <a:gd name="T30" fmla="*/ 64 w 165"/>
                <a:gd name="T31" fmla="*/ 25 h 51"/>
                <a:gd name="T32" fmla="*/ 74 w 165"/>
                <a:gd name="T33" fmla="*/ 25 h 51"/>
                <a:gd name="T34" fmla="*/ 83 w 165"/>
                <a:gd name="T35" fmla="*/ 0 h 51"/>
                <a:gd name="T36" fmla="*/ 71 w 165"/>
                <a:gd name="T37" fmla="*/ 0 h 5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65" h="51">
                  <a:moveTo>
                    <a:pt x="0" y="0"/>
                  </a:moveTo>
                  <a:lnTo>
                    <a:pt x="15" y="51"/>
                  </a:lnTo>
                  <a:lnTo>
                    <a:pt x="33" y="51"/>
                  </a:lnTo>
                  <a:lnTo>
                    <a:pt x="20" y="0"/>
                  </a:lnTo>
                  <a:lnTo>
                    <a:pt x="0" y="0"/>
                  </a:lnTo>
                  <a:close/>
                  <a:moveTo>
                    <a:pt x="68" y="0"/>
                  </a:moveTo>
                  <a:lnTo>
                    <a:pt x="56" y="51"/>
                  </a:lnTo>
                  <a:lnTo>
                    <a:pt x="77" y="51"/>
                  </a:lnTo>
                  <a:lnTo>
                    <a:pt x="82" y="29"/>
                  </a:lnTo>
                  <a:lnTo>
                    <a:pt x="85" y="51"/>
                  </a:lnTo>
                  <a:lnTo>
                    <a:pt x="87" y="51"/>
                  </a:lnTo>
                  <a:lnTo>
                    <a:pt x="107" y="51"/>
                  </a:lnTo>
                  <a:lnTo>
                    <a:pt x="93" y="0"/>
                  </a:lnTo>
                  <a:lnTo>
                    <a:pt x="68" y="0"/>
                  </a:lnTo>
                  <a:close/>
                  <a:moveTo>
                    <a:pt x="142" y="0"/>
                  </a:moveTo>
                  <a:lnTo>
                    <a:pt x="128" y="51"/>
                  </a:lnTo>
                  <a:lnTo>
                    <a:pt x="148" y="51"/>
                  </a:lnTo>
                  <a:lnTo>
                    <a:pt x="165" y="0"/>
                  </a:lnTo>
                  <a:lnTo>
                    <a:pt x="14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40" name="Freeform 1755"/>
            <p:cNvSpPr>
              <a:spLocks noEditPoints="1"/>
            </p:cNvSpPr>
            <p:nvPr/>
          </p:nvSpPr>
          <p:spPr bwMode="auto">
            <a:xfrm>
              <a:off x="3653" y="3534"/>
              <a:ext cx="84" cy="14"/>
            </a:xfrm>
            <a:custGeom>
              <a:avLst/>
              <a:gdLst>
                <a:gd name="T0" fmla="*/ 5 w 167"/>
                <a:gd name="T1" fmla="*/ 14 h 29"/>
                <a:gd name="T2" fmla="*/ 0 w 167"/>
                <a:gd name="T3" fmla="*/ 0 h 29"/>
                <a:gd name="T4" fmla="*/ 10 w 167"/>
                <a:gd name="T5" fmla="*/ 0 h 29"/>
                <a:gd name="T6" fmla="*/ 14 w 167"/>
                <a:gd name="T7" fmla="*/ 14 h 29"/>
                <a:gd name="T8" fmla="*/ 5 w 167"/>
                <a:gd name="T9" fmla="*/ 14 h 29"/>
                <a:gd name="T10" fmla="*/ 33 w 167"/>
                <a:gd name="T11" fmla="*/ 14 h 29"/>
                <a:gd name="T12" fmla="*/ 35 w 167"/>
                <a:gd name="T13" fmla="*/ 0 h 29"/>
                <a:gd name="T14" fmla="*/ 47 w 167"/>
                <a:gd name="T15" fmla="*/ 0 h 29"/>
                <a:gd name="T16" fmla="*/ 51 w 167"/>
                <a:gd name="T17" fmla="*/ 14 h 29"/>
                <a:gd name="T18" fmla="*/ 33 w 167"/>
                <a:gd name="T19" fmla="*/ 14 h 29"/>
                <a:gd name="T20" fmla="*/ 69 w 167"/>
                <a:gd name="T21" fmla="*/ 14 h 29"/>
                <a:gd name="T22" fmla="*/ 72 w 167"/>
                <a:gd name="T23" fmla="*/ 0 h 29"/>
                <a:gd name="T24" fmla="*/ 84 w 167"/>
                <a:gd name="T25" fmla="*/ 0 h 29"/>
                <a:gd name="T26" fmla="*/ 80 w 167"/>
                <a:gd name="T27" fmla="*/ 14 h 29"/>
                <a:gd name="T28" fmla="*/ 69 w 167"/>
                <a:gd name="T29" fmla="*/ 14 h 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67" h="29">
                  <a:moveTo>
                    <a:pt x="10" y="29"/>
                  </a:moveTo>
                  <a:lnTo>
                    <a:pt x="0" y="0"/>
                  </a:lnTo>
                  <a:lnTo>
                    <a:pt x="20" y="0"/>
                  </a:lnTo>
                  <a:lnTo>
                    <a:pt x="28" y="29"/>
                  </a:lnTo>
                  <a:lnTo>
                    <a:pt x="10" y="29"/>
                  </a:lnTo>
                  <a:close/>
                  <a:moveTo>
                    <a:pt x="65" y="29"/>
                  </a:moveTo>
                  <a:lnTo>
                    <a:pt x="70" y="0"/>
                  </a:lnTo>
                  <a:lnTo>
                    <a:pt x="94" y="0"/>
                  </a:lnTo>
                  <a:lnTo>
                    <a:pt x="102" y="29"/>
                  </a:lnTo>
                  <a:lnTo>
                    <a:pt x="65" y="29"/>
                  </a:lnTo>
                  <a:close/>
                  <a:moveTo>
                    <a:pt x="137" y="29"/>
                  </a:moveTo>
                  <a:lnTo>
                    <a:pt x="144" y="0"/>
                  </a:lnTo>
                  <a:lnTo>
                    <a:pt x="167" y="0"/>
                  </a:lnTo>
                  <a:lnTo>
                    <a:pt x="159" y="29"/>
                  </a:lnTo>
                  <a:lnTo>
                    <a:pt x="137"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41" name="Freeform 1756"/>
            <p:cNvSpPr>
              <a:spLocks noEditPoints="1"/>
            </p:cNvSpPr>
            <p:nvPr/>
          </p:nvSpPr>
          <p:spPr bwMode="auto">
            <a:xfrm>
              <a:off x="3653" y="3534"/>
              <a:ext cx="84" cy="2"/>
            </a:xfrm>
            <a:custGeom>
              <a:avLst/>
              <a:gdLst>
                <a:gd name="T0" fmla="*/ 1 w 167"/>
                <a:gd name="T1" fmla="*/ 2 h 3"/>
                <a:gd name="T2" fmla="*/ 0 w 167"/>
                <a:gd name="T3" fmla="*/ 0 h 3"/>
                <a:gd name="T4" fmla="*/ 10 w 167"/>
                <a:gd name="T5" fmla="*/ 0 h 3"/>
                <a:gd name="T6" fmla="*/ 11 w 167"/>
                <a:gd name="T7" fmla="*/ 2 h 3"/>
                <a:gd name="T8" fmla="*/ 1 w 167"/>
                <a:gd name="T9" fmla="*/ 2 h 3"/>
                <a:gd name="T10" fmla="*/ 35 w 167"/>
                <a:gd name="T11" fmla="*/ 2 h 3"/>
                <a:gd name="T12" fmla="*/ 35 w 167"/>
                <a:gd name="T13" fmla="*/ 0 h 3"/>
                <a:gd name="T14" fmla="*/ 47 w 167"/>
                <a:gd name="T15" fmla="*/ 0 h 3"/>
                <a:gd name="T16" fmla="*/ 48 w 167"/>
                <a:gd name="T17" fmla="*/ 2 h 3"/>
                <a:gd name="T18" fmla="*/ 35 w 167"/>
                <a:gd name="T19" fmla="*/ 2 h 3"/>
                <a:gd name="T20" fmla="*/ 72 w 167"/>
                <a:gd name="T21" fmla="*/ 2 h 3"/>
                <a:gd name="T22" fmla="*/ 72 w 167"/>
                <a:gd name="T23" fmla="*/ 0 h 3"/>
                <a:gd name="T24" fmla="*/ 84 w 167"/>
                <a:gd name="T25" fmla="*/ 0 h 3"/>
                <a:gd name="T26" fmla="*/ 84 w 167"/>
                <a:gd name="T27" fmla="*/ 2 h 3"/>
                <a:gd name="T28" fmla="*/ 72 w 167"/>
                <a:gd name="T29" fmla="*/ 2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67" h="3">
                  <a:moveTo>
                    <a:pt x="2" y="3"/>
                  </a:moveTo>
                  <a:lnTo>
                    <a:pt x="0" y="0"/>
                  </a:lnTo>
                  <a:lnTo>
                    <a:pt x="20" y="0"/>
                  </a:lnTo>
                  <a:lnTo>
                    <a:pt x="22" y="3"/>
                  </a:lnTo>
                  <a:lnTo>
                    <a:pt x="2" y="3"/>
                  </a:lnTo>
                  <a:close/>
                  <a:moveTo>
                    <a:pt x="70" y="3"/>
                  </a:moveTo>
                  <a:lnTo>
                    <a:pt x="70" y="0"/>
                  </a:lnTo>
                  <a:lnTo>
                    <a:pt x="94" y="0"/>
                  </a:lnTo>
                  <a:lnTo>
                    <a:pt x="95" y="3"/>
                  </a:lnTo>
                  <a:lnTo>
                    <a:pt x="70" y="3"/>
                  </a:lnTo>
                  <a:close/>
                  <a:moveTo>
                    <a:pt x="144" y="3"/>
                  </a:moveTo>
                  <a:lnTo>
                    <a:pt x="144" y="0"/>
                  </a:lnTo>
                  <a:lnTo>
                    <a:pt x="167" y="0"/>
                  </a:lnTo>
                  <a:lnTo>
                    <a:pt x="167" y="3"/>
                  </a:lnTo>
                  <a:lnTo>
                    <a:pt x="144"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42" name="Freeform 1757"/>
            <p:cNvSpPr>
              <a:spLocks/>
            </p:cNvSpPr>
            <p:nvPr/>
          </p:nvSpPr>
          <p:spPr bwMode="auto">
            <a:xfrm>
              <a:off x="3746" y="3586"/>
              <a:ext cx="49" cy="15"/>
            </a:xfrm>
            <a:custGeom>
              <a:avLst/>
              <a:gdLst>
                <a:gd name="T0" fmla="*/ 49 w 99"/>
                <a:gd name="T1" fmla="*/ 0 h 28"/>
                <a:gd name="T2" fmla="*/ 48 w 99"/>
                <a:gd name="T3" fmla="*/ 3 h 28"/>
                <a:gd name="T4" fmla="*/ 46 w 99"/>
                <a:gd name="T5" fmla="*/ 5 h 28"/>
                <a:gd name="T6" fmla="*/ 44 w 99"/>
                <a:gd name="T7" fmla="*/ 8 h 28"/>
                <a:gd name="T8" fmla="*/ 43 w 99"/>
                <a:gd name="T9" fmla="*/ 10 h 28"/>
                <a:gd name="T10" fmla="*/ 38 w 99"/>
                <a:gd name="T11" fmla="*/ 12 h 28"/>
                <a:gd name="T12" fmla="*/ 34 w 99"/>
                <a:gd name="T13" fmla="*/ 13 h 28"/>
                <a:gd name="T14" fmla="*/ 29 w 99"/>
                <a:gd name="T15" fmla="*/ 15 h 28"/>
                <a:gd name="T16" fmla="*/ 24 w 99"/>
                <a:gd name="T17" fmla="*/ 15 h 28"/>
                <a:gd name="T18" fmla="*/ 18 w 99"/>
                <a:gd name="T19" fmla="*/ 15 h 28"/>
                <a:gd name="T20" fmla="*/ 13 w 99"/>
                <a:gd name="T21" fmla="*/ 13 h 28"/>
                <a:gd name="T22" fmla="*/ 8 w 99"/>
                <a:gd name="T23" fmla="*/ 11 h 28"/>
                <a:gd name="T24" fmla="*/ 4 w 99"/>
                <a:gd name="T25" fmla="*/ 8 h 28"/>
                <a:gd name="T26" fmla="*/ 3 w 99"/>
                <a:gd name="T27" fmla="*/ 5 h 28"/>
                <a:gd name="T28" fmla="*/ 2 w 99"/>
                <a:gd name="T29" fmla="*/ 4 h 28"/>
                <a:gd name="T30" fmla="*/ 1 w 99"/>
                <a:gd name="T31" fmla="*/ 2 h 28"/>
                <a:gd name="T32" fmla="*/ 0 w 99"/>
                <a:gd name="T33" fmla="*/ 0 h 28"/>
                <a:gd name="T34" fmla="*/ 14 w 99"/>
                <a:gd name="T35" fmla="*/ 0 h 28"/>
                <a:gd name="T36" fmla="*/ 17 w 99"/>
                <a:gd name="T37" fmla="*/ 1 h 28"/>
                <a:gd name="T38" fmla="*/ 19 w 99"/>
                <a:gd name="T39" fmla="*/ 3 h 28"/>
                <a:gd name="T40" fmla="*/ 22 w 99"/>
                <a:gd name="T41" fmla="*/ 4 h 28"/>
                <a:gd name="T42" fmla="*/ 24 w 99"/>
                <a:gd name="T43" fmla="*/ 4 h 28"/>
                <a:gd name="T44" fmla="*/ 27 w 99"/>
                <a:gd name="T45" fmla="*/ 4 h 28"/>
                <a:gd name="T46" fmla="*/ 30 w 99"/>
                <a:gd name="T47" fmla="*/ 4 h 28"/>
                <a:gd name="T48" fmla="*/ 33 w 99"/>
                <a:gd name="T49" fmla="*/ 3 h 28"/>
                <a:gd name="T50" fmla="*/ 34 w 99"/>
                <a:gd name="T51" fmla="*/ 2 h 28"/>
                <a:gd name="T52" fmla="*/ 35 w 99"/>
                <a:gd name="T53" fmla="*/ 1 h 28"/>
                <a:gd name="T54" fmla="*/ 35 w 99"/>
                <a:gd name="T55" fmla="*/ 1 h 28"/>
                <a:gd name="T56" fmla="*/ 36 w 99"/>
                <a:gd name="T57" fmla="*/ 1 h 28"/>
                <a:gd name="T58" fmla="*/ 36 w 99"/>
                <a:gd name="T59" fmla="*/ 0 h 28"/>
                <a:gd name="T60" fmla="*/ 49 w 99"/>
                <a:gd name="T61" fmla="*/ 0 h 2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99" h="28">
                  <a:moveTo>
                    <a:pt x="99" y="0"/>
                  </a:moveTo>
                  <a:lnTo>
                    <a:pt x="96" y="5"/>
                  </a:lnTo>
                  <a:lnTo>
                    <a:pt x="92" y="10"/>
                  </a:lnTo>
                  <a:lnTo>
                    <a:pt x="89" y="14"/>
                  </a:lnTo>
                  <a:lnTo>
                    <a:pt x="86" y="18"/>
                  </a:lnTo>
                  <a:lnTo>
                    <a:pt x="77" y="23"/>
                  </a:lnTo>
                  <a:lnTo>
                    <a:pt x="69" y="25"/>
                  </a:lnTo>
                  <a:lnTo>
                    <a:pt x="59" y="28"/>
                  </a:lnTo>
                  <a:lnTo>
                    <a:pt x="49" y="28"/>
                  </a:lnTo>
                  <a:lnTo>
                    <a:pt x="37" y="28"/>
                  </a:lnTo>
                  <a:lnTo>
                    <a:pt x="27" y="25"/>
                  </a:lnTo>
                  <a:lnTo>
                    <a:pt x="17" y="21"/>
                  </a:lnTo>
                  <a:lnTo>
                    <a:pt x="9" y="14"/>
                  </a:lnTo>
                  <a:lnTo>
                    <a:pt x="7" y="10"/>
                  </a:lnTo>
                  <a:lnTo>
                    <a:pt x="5" y="7"/>
                  </a:lnTo>
                  <a:lnTo>
                    <a:pt x="2" y="3"/>
                  </a:lnTo>
                  <a:lnTo>
                    <a:pt x="0" y="0"/>
                  </a:lnTo>
                  <a:lnTo>
                    <a:pt x="29" y="0"/>
                  </a:lnTo>
                  <a:lnTo>
                    <a:pt x="34" y="1"/>
                  </a:lnTo>
                  <a:lnTo>
                    <a:pt x="39" y="5"/>
                  </a:lnTo>
                  <a:lnTo>
                    <a:pt x="44" y="7"/>
                  </a:lnTo>
                  <a:lnTo>
                    <a:pt x="49" y="7"/>
                  </a:lnTo>
                  <a:lnTo>
                    <a:pt x="54" y="7"/>
                  </a:lnTo>
                  <a:lnTo>
                    <a:pt x="61" y="7"/>
                  </a:lnTo>
                  <a:lnTo>
                    <a:pt x="66" y="5"/>
                  </a:lnTo>
                  <a:lnTo>
                    <a:pt x="69" y="3"/>
                  </a:lnTo>
                  <a:lnTo>
                    <a:pt x="71" y="1"/>
                  </a:lnTo>
                  <a:lnTo>
                    <a:pt x="72" y="1"/>
                  </a:lnTo>
                  <a:lnTo>
                    <a:pt x="72" y="0"/>
                  </a:lnTo>
                  <a:lnTo>
                    <a:pt x="9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43" name="Freeform 1758"/>
            <p:cNvSpPr>
              <a:spLocks/>
            </p:cNvSpPr>
            <p:nvPr/>
          </p:nvSpPr>
          <p:spPr bwMode="auto">
            <a:xfrm>
              <a:off x="3742" y="3574"/>
              <a:ext cx="55" cy="25"/>
            </a:xfrm>
            <a:custGeom>
              <a:avLst/>
              <a:gdLst>
                <a:gd name="T0" fmla="*/ 47 w 108"/>
                <a:gd name="T1" fmla="*/ 5 h 51"/>
                <a:gd name="T2" fmla="*/ 55 w 108"/>
                <a:gd name="T3" fmla="*/ 7 h 51"/>
                <a:gd name="T4" fmla="*/ 53 w 108"/>
                <a:gd name="T5" fmla="*/ 13 h 51"/>
                <a:gd name="T6" fmla="*/ 52 w 108"/>
                <a:gd name="T7" fmla="*/ 16 h 51"/>
                <a:gd name="T8" fmla="*/ 49 w 108"/>
                <a:gd name="T9" fmla="*/ 20 h 51"/>
                <a:gd name="T10" fmla="*/ 47 w 108"/>
                <a:gd name="T11" fmla="*/ 22 h 51"/>
                <a:gd name="T12" fmla="*/ 45 w 108"/>
                <a:gd name="T13" fmla="*/ 22 h 51"/>
                <a:gd name="T14" fmla="*/ 42 w 108"/>
                <a:gd name="T15" fmla="*/ 24 h 51"/>
                <a:gd name="T16" fmla="*/ 40 w 108"/>
                <a:gd name="T17" fmla="*/ 25 h 51"/>
                <a:gd name="T18" fmla="*/ 37 w 108"/>
                <a:gd name="T19" fmla="*/ 25 h 51"/>
                <a:gd name="T20" fmla="*/ 19 w 108"/>
                <a:gd name="T21" fmla="*/ 25 h 51"/>
                <a:gd name="T22" fmla="*/ 16 w 108"/>
                <a:gd name="T23" fmla="*/ 24 h 51"/>
                <a:gd name="T24" fmla="*/ 14 w 108"/>
                <a:gd name="T25" fmla="*/ 23 h 51"/>
                <a:gd name="T26" fmla="*/ 10 w 108"/>
                <a:gd name="T27" fmla="*/ 22 h 51"/>
                <a:gd name="T28" fmla="*/ 8 w 108"/>
                <a:gd name="T29" fmla="*/ 20 h 51"/>
                <a:gd name="T30" fmla="*/ 5 w 108"/>
                <a:gd name="T31" fmla="*/ 16 h 51"/>
                <a:gd name="T32" fmla="*/ 3 w 108"/>
                <a:gd name="T33" fmla="*/ 11 h 51"/>
                <a:gd name="T34" fmla="*/ 1 w 108"/>
                <a:gd name="T35" fmla="*/ 6 h 51"/>
                <a:gd name="T36" fmla="*/ 0 w 108"/>
                <a:gd name="T37" fmla="*/ 0 h 51"/>
                <a:gd name="T38" fmla="*/ 10 w 108"/>
                <a:gd name="T39" fmla="*/ 0 h 51"/>
                <a:gd name="T40" fmla="*/ 10 w 108"/>
                <a:gd name="T41" fmla="*/ 3 h 51"/>
                <a:gd name="T42" fmla="*/ 11 w 108"/>
                <a:gd name="T43" fmla="*/ 6 h 51"/>
                <a:gd name="T44" fmla="*/ 13 w 108"/>
                <a:gd name="T45" fmla="*/ 9 h 51"/>
                <a:gd name="T46" fmla="*/ 14 w 108"/>
                <a:gd name="T47" fmla="*/ 11 h 51"/>
                <a:gd name="T48" fmla="*/ 17 w 108"/>
                <a:gd name="T49" fmla="*/ 13 h 51"/>
                <a:gd name="T50" fmla="*/ 20 w 108"/>
                <a:gd name="T51" fmla="*/ 14 h 51"/>
                <a:gd name="T52" fmla="*/ 24 w 108"/>
                <a:gd name="T53" fmla="*/ 16 h 51"/>
                <a:gd name="T54" fmla="*/ 28 w 108"/>
                <a:gd name="T55" fmla="*/ 16 h 51"/>
                <a:gd name="T56" fmla="*/ 31 w 108"/>
                <a:gd name="T57" fmla="*/ 16 h 51"/>
                <a:gd name="T58" fmla="*/ 34 w 108"/>
                <a:gd name="T59" fmla="*/ 16 h 51"/>
                <a:gd name="T60" fmla="*/ 37 w 108"/>
                <a:gd name="T61" fmla="*/ 15 h 51"/>
                <a:gd name="T62" fmla="*/ 38 w 108"/>
                <a:gd name="T63" fmla="*/ 14 h 51"/>
                <a:gd name="T64" fmla="*/ 41 w 108"/>
                <a:gd name="T65" fmla="*/ 13 h 51"/>
                <a:gd name="T66" fmla="*/ 42 w 108"/>
                <a:gd name="T67" fmla="*/ 11 h 51"/>
                <a:gd name="T68" fmla="*/ 43 w 108"/>
                <a:gd name="T69" fmla="*/ 8 h 51"/>
                <a:gd name="T70" fmla="*/ 45 w 108"/>
                <a:gd name="T71" fmla="*/ 5 h 51"/>
                <a:gd name="T72" fmla="*/ 47 w 108"/>
                <a:gd name="T73" fmla="*/ 5 h 5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08" h="51">
                  <a:moveTo>
                    <a:pt x="92" y="11"/>
                  </a:moveTo>
                  <a:lnTo>
                    <a:pt x="108" y="15"/>
                  </a:lnTo>
                  <a:lnTo>
                    <a:pt x="105" y="26"/>
                  </a:lnTo>
                  <a:lnTo>
                    <a:pt x="102" y="33"/>
                  </a:lnTo>
                  <a:lnTo>
                    <a:pt x="97" y="40"/>
                  </a:lnTo>
                  <a:lnTo>
                    <a:pt x="92" y="44"/>
                  </a:lnTo>
                  <a:lnTo>
                    <a:pt x="88" y="45"/>
                  </a:lnTo>
                  <a:lnTo>
                    <a:pt x="83" y="49"/>
                  </a:lnTo>
                  <a:lnTo>
                    <a:pt x="78" y="51"/>
                  </a:lnTo>
                  <a:lnTo>
                    <a:pt x="72" y="51"/>
                  </a:lnTo>
                  <a:lnTo>
                    <a:pt x="38" y="51"/>
                  </a:lnTo>
                  <a:lnTo>
                    <a:pt x="32" y="49"/>
                  </a:lnTo>
                  <a:lnTo>
                    <a:pt x="27" y="47"/>
                  </a:lnTo>
                  <a:lnTo>
                    <a:pt x="20" y="44"/>
                  </a:lnTo>
                  <a:lnTo>
                    <a:pt x="15" y="40"/>
                  </a:lnTo>
                  <a:lnTo>
                    <a:pt x="10" y="33"/>
                  </a:lnTo>
                  <a:lnTo>
                    <a:pt x="5" y="22"/>
                  </a:lnTo>
                  <a:lnTo>
                    <a:pt x="1" y="13"/>
                  </a:lnTo>
                  <a:lnTo>
                    <a:pt x="0" y="0"/>
                  </a:lnTo>
                  <a:lnTo>
                    <a:pt x="20" y="0"/>
                  </a:lnTo>
                  <a:lnTo>
                    <a:pt x="20" y="7"/>
                  </a:lnTo>
                  <a:lnTo>
                    <a:pt x="22" y="13"/>
                  </a:lnTo>
                  <a:lnTo>
                    <a:pt x="25" y="18"/>
                  </a:lnTo>
                  <a:lnTo>
                    <a:pt x="28" y="22"/>
                  </a:lnTo>
                  <a:lnTo>
                    <a:pt x="33" y="27"/>
                  </a:lnTo>
                  <a:lnTo>
                    <a:pt x="40" y="29"/>
                  </a:lnTo>
                  <a:lnTo>
                    <a:pt x="48" y="33"/>
                  </a:lnTo>
                  <a:lnTo>
                    <a:pt x="55" y="33"/>
                  </a:lnTo>
                  <a:lnTo>
                    <a:pt x="60" y="33"/>
                  </a:lnTo>
                  <a:lnTo>
                    <a:pt x="67" y="33"/>
                  </a:lnTo>
                  <a:lnTo>
                    <a:pt x="72" y="31"/>
                  </a:lnTo>
                  <a:lnTo>
                    <a:pt x="75" y="29"/>
                  </a:lnTo>
                  <a:lnTo>
                    <a:pt x="80" y="26"/>
                  </a:lnTo>
                  <a:lnTo>
                    <a:pt x="83" y="22"/>
                  </a:lnTo>
                  <a:lnTo>
                    <a:pt x="85" y="16"/>
                  </a:lnTo>
                  <a:lnTo>
                    <a:pt x="88" y="11"/>
                  </a:lnTo>
                  <a:lnTo>
                    <a:pt x="92"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44" name="Freeform 1759"/>
            <p:cNvSpPr>
              <a:spLocks noEditPoints="1"/>
            </p:cNvSpPr>
            <p:nvPr/>
          </p:nvSpPr>
          <p:spPr bwMode="auto">
            <a:xfrm>
              <a:off x="3742" y="3561"/>
              <a:ext cx="56" cy="25"/>
            </a:xfrm>
            <a:custGeom>
              <a:avLst/>
              <a:gdLst>
                <a:gd name="T0" fmla="*/ 46 w 114"/>
                <a:gd name="T1" fmla="*/ 18 h 51"/>
                <a:gd name="T2" fmla="*/ 54 w 114"/>
                <a:gd name="T3" fmla="*/ 20 h 51"/>
                <a:gd name="T4" fmla="*/ 54 w 114"/>
                <a:gd name="T5" fmla="*/ 20 h 51"/>
                <a:gd name="T6" fmla="*/ 54 w 114"/>
                <a:gd name="T7" fmla="*/ 22 h 51"/>
                <a:gd name="T8" fmla="*/ 54 w 114"/>
                <a:gd name="T9" fmla="*/ 23 h 51"/>
                <a:gd name="T10" fmla="*/ 53 w 114"/>
                <a:gd name="T11" fmla="*/ 25 h 51"/>
                <a:gd name="T12" fmla="*/ 39 w 114"/>
                <a:gd name="T13" fmla="*/ 25 h 51"/>
                <a:gd name="T14" fmla="*/ 41 w 114"/>
                <a:gd name="T15" fmla="*/ 23 h 51"/>
                <a:gd name="T16" fmla="*/ 43 w 114"/>
                <a:gd name="T17" fmla="*/ 21 h 51"/>
                <a:gd name="T18" fmla="*/ 44 w 114"/>
                <a:gd name="T19" fmla="*/ 20 h 51"/>
                <a:gd name="T20" fmla="*/ 44 w 114"/>
                <a:gd name="T21" fmla="*/ 18 h 51"/>
                <a:gd name="T22" fmla="*/ 46 w 114"/>
                <a:gd name="T23" fmla="*/ 18 h 51"/>
                <a:gd name="T24" fmla="*/ 4 w 114"/>
                <a:gd name="T25" fmla="*/ 25 h 51"/>
                <a:gd name="T26" fmla="*/ 2 w 114"/>
                <a:gd name="T27" fmla="*/ 21 h 51"/>
                <a:gd name="T28" fmla="*/ 1 w 114"/>
                <a:gd name="T29" fmla="*/ 17 h 51"/>
                <a:gd name="T30" fmla="*/ 0 w 114"/>
                <a:gd name="T31" fmla="*/ 12 h 51"/>
                <a:gd name="T32" fmla="*/ 0 w 114"/>
                <a:gd name="T33" fmla="*/ 7 h 51"/>
                <a:gd name="T34" fmla="*/ 0 w 114"/>
                <a:gd name="T35" fmla="*/ 5 h 51"/>
                <a:gd name="T36" fmla="*/ 1 w 114"/>
                <a:gd name="T37" fmla="*/ 3 h 51"/>
                <a:gd name="T38" fmla="*/ 1 w 114"/>
                <a:gd name="T39" fmla="*/ 1 h 51"/>
                <a:gd name="T40" fmla="*/ 1 w 114"/>
                <a:gd name="T41" fmla="*/ 0 h 51"/>
                <a:gd name="T42" fmla="*/ 56 w 114"/>
                <a:gd name="T43" fmla="*/ 0 h 51"/>
                <a:gd name="T44" fmla="*/ 56 w 114"/>
                <a:gd name="T45" fmla="*/ 1 h 51"/>
                <a:gd name="T46" fmla="*/ 56 w 114"/>
                <a:gd name="T47" fmla="*/ 3 h 51"/>
                <a:gd name="T48" fmla="*/ 56 w 114"/>
                <a:gd name="T49" fmla="*/ 5 h 51"/>
                <a:gd name="T50" fmla="*/ 56 w 114"/>
                <a:gd name="T51" fmla="*/ 7 h 51"/>
                <a:gd name="T52" fmla="*/ 56 w 114"/>
                <a:gd name="T53" fmla="*/ 7 h 51"/>
                <a:gd name="T54" fmla="*/ 55 w 114"/>
                <a:gd name="T55" fmla="*/ 8 h 51"/>
                <a:gd name="T56" fmla="*/ 54 w 114"/>
                <a:gd name="T57" fmla="*/ 9 h 51"/>
                <a:gd name="T58" fmla="*/ 54 w 114"/>
                <a:gd name="T59" fmla="*/ 9 h 51"/>
                <a:gd name="T60" fmla="*/ 10 w 114"/>
                <a:gd name="T61" fmla="*/ 9 h 51"/>
                <a:gd name="T62" fmla="*/ 10 w 114"/>
                <a:gd name="T63" fmla="*/ 14 h 51"/>
                <a:gd name="T64" fmla="*/ 12 w 114"/>
                <a:gd name="T65" fmla="*/ 18 h 51"/>
                <a:gd name="T66" fmla="*/ 12 w 114"/>
                <a:gd name="T67" fmla="*/ 21 h 51"/>
                <a:gd name="T68" fmla="*/ 15 w 114"/>
                <a:gd name="T69" fmla="*/ 23 h 51"/>
                <a:gd name="T70" fmla="*/ 16 w 114"/>
                <a:gd name="T71" fmla="*/ 24 h 51"/>
                <a:gd name="T72" fmla="*/ 17 w 114"/>
                <a:gd name="T73" fmla="*/ 24 h 51"/>
                <a:gd name="T74" fmla="*/ 17 w 114"/>
                <a:gd name="T75" fmla="*/ 25 h 51"/>
                <a:gd name="T76" fmla="*/ 18 w 114"/>
                <a:gd name="T77" fmla="*/ 25 h 51"/>
                <a:gd name="T78" fmla="*/ 4 w 114"/>
                <a:gd name="T79" fmla="*/ 25 h 5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4" h="51">
                  <a:moveTo>
                    <a:pt x="94" y="36"/>
                  </a:moveTo>
                  <a:lnTo>
                    <a:pt x="110" y="40"/>
                  </a:lnTo>
                  <a:lnTo>
                    <a:pt x="110" y="41"/>
                  </a:lnTo>
                  <a:lnTo>
                    <a:pt x="109" y="45"/>
                  </a:lnTo>
                  <a:lnTo>
                    <a:pt x="109" y="47"/>
                  </a:lnTo>
                  <a:lnTo>
                    <a:pt x="107" y="51"/>
                  </a:lnTo>
                  <a:lnTo>
                    <a:pt x="80" y="51"/>
                  </a:lnTo>
                  <a:lnTo>
                    <a:pt x="84" y="47"/>
                  </a:lnTo>
                  <a:lnTo>
                    <a:pt x="87" y="43"/>
                  </a:lnTo>
                  <a:lnTo>
                    <a:pt x="89" y="40"/>
                  </a:lnTo>
                  <a:lnTo>
                    <a:pt x="90" y="36"/>
                  </a:lnTo>
                  <a:lnTo>
                    <a:pt x="94" y="36"/>
                  </a:lnTo>
                  <a:close/>
                  <a:moveTo>
                    <a:pt x="8" y="51"/>
                  </a:moveTo>
                  <a:lnTo>
                    <a:pt x="5" y="43"/>
                  </a:lnTo>
                  <a:lnTo>
                    <a:pt x="2" y="34"/>
                  </a:lnTo>
                  <a:lnTo>
                    <a:pt x="0" y="25"/>
                  </a:lnTo>
                  <a:lnTo>
                    <a:pt x="0" y="14"/>
                  </a:lnTo>
                  <a:lnTo>
                    <a:pt x="0" y="11"/>
                  </a:lnTo>
                  <a:lnTo>
                    <a:pt x="2" y="7"/>
                  </a:lnTo>
                  <a:lnTo>
                    <a:pt x="2" y="3"/>
                  </a:lnTo>
                  <a:lnTo>
                    <a:pt x="2" y="0"/>
                  </a:lnTo>
                  <a:lnTo>
                    <a:pt x="114" y="0"/>
                  </a:lnTo>
                  <a:lnTo>
                    <a:pt x="114" y="3"/>
                  </a:lnTo>
                  <a:lnTo>
                    <a:pt x="114" y="7"/>
                  </a:lnTo>
                  <a:lnTo>
                    <a:pt x="114" y="11"/>
                  </a:lnTo>
                  <a:lnTo>
                    <a:pt x="114" y="14"/>
                  </a:lnTo>
                  <a:lnTo>
                    <a:pt x="112" y="16"/>
                  </a:lnTo>
                  <a:lnTo>
                    <a:pt x="110" y="18"/>
                  </a:lnTo>
                  <a:lnTo>
                    <a:pt x="20" y="18"/>
                  </a:lnTo>
                  <a:lnTo>
                    <a:pt x="20" y="29"/>
                  </a:lnTo>
                  <a:lnTo>
                    <a:pt x="24" y="36"/>
                  </a:lnTo>
                  <a:lnTo>
                    <a:pt x="25" y="43"/>
                  </a:lnTo>
                  <a:lnTo>
                    <a:pt x="30" y="47"/>
                  </a:lnTo>
                  <a:lnTo>
                    <a:pt x="32" y="49"/>
                  </a:lnTo>
                  <a:lnTo>
                    <a:pt x="34" y="49"/>
                  </a:lnTo>
                  <a:lnTo>
                    <a:pt x="35" y="51"/>
                  </a:lnTo>
                  <a:lnTo>
                    <a:pt x="37" y="51"/>
                  </a:lnTo>
                  <a:lnTo>
                    <a:pt x="8"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45" name="Freeform 1760"/>
            <p:cNvSpPr>
              <a:spLocks/>
            </p:cNvSpPr>
            <p:nvPr/>
          </p:nvSpPr>
          <p:spPr bwMode="auto">
            <a:xfrm>
              <a:off x="3742" y="3548"/>
              <a:ext cx="56" cy="26"/>
            </a:xfrm>
            <a:custGeom>
              <a:avLst/>
              <a:gdLst>
                <a:gd name="T0" fmla="*/ 1 w 114"/>
                <a:gd name="T1" fmla="*/ 26 h 50"/>
                <a:gd name="T2" fmla="*/ 1 w 114"/>
                <a:gd name="T3" fmla="*/ 24 h 50"/>
                <a:gd name="T4" fmla="*/ 1 w 114"/>
                <a:gd name="T5" fmla="*/ 23 h 50"/>
                <a:gd name="T6" fmla="*/ 0 w 114"/>
                <a:gd name="T7" fmla="*/ 21 h 50"/>
                <a:gd name="T8" fmla="*/ 0 w 114"/>
                <a:gd name="T9" fmla="*/ 20 h 50"/>
                <a:gd name="T10" fmla="*/ 0 w 114"/>
                <a:gd name="T11" fmla="*/ 15 h 50"/>
                <a:gd name="T12" fmla="*/ 1 w 114"/>
                <a:gd name="T13" fmla="*/ 9 h 50"/>
                <a:gd name="T14" fmla="*/ 2 w 114"/>
                <a:gd name="T15" fmla="*/ 5 h 50"/>
                <a:gd name="T16" fmla="*/ 4 w 114"/>
                <a:gd name="T17" fmla="*/ 0 h 50"/>
                <a:gd name="T18" fmla="*/ 15 w 114"/>
                <a:gd name="T19" fmla="*/ 0 h 50"/>
                <a:gd name="T20" fmla="*/ 12 w 114"/>
                <a:gd name="T21" fmla="*/ 3 h 50"/>
                <a:gd name="T22" fmla="*/ 12 w 114"/>
                <a:gd name="T23" fmla="*/ 5 h 50"/>
                <a:gd name="T24" fmla="*/ 10 w 114"/>
                <a:gd name="T25" fmla="*/ 8 h 50"/>
                <a:gd name="T26" fmla="*/ 10 w 114"/>
                <a:gd name="T27" fmla="*/ 11 h 50"/>
                <a:gd name="T28" fmla="*/ 46 w 114"/>
                <a:gd name="T29" fmla="*/ 11 h 50"/>
                <a:gd name="T30" fmla="*/ 45 w 114"/>
                <a:gd name="T31" fmla="*/ 8 h 50"/>
                <a:gd name="T32" fmla="*/ 44 w 114"/>
                <a:gd name="T33" fmla="*/ 5 h 50"/>
                <a:gd name="T34" fmla="*/ 43 w 114"/>
                <a:gd name="T35" fmla="*/ 4 h 50"/>
                <a:gd name="T36" fmla="*/ 41 w 114"/>
                <a:gd name="T37" fmla="*/ 2 h 50"/>
                <a:gd name="T38" fmla="*/ 41 w 114"/>
                <a:gd name="T39" fmla="*/ 1 h 50"/>
                <a:gd name="T40" fmla="*/ 41 w 114"/>
                <a:gd name="T41" fmla="*/ 1 h 50"/>
                <a:gd name="T42" fmla="*/ 41 w 114"/>
                <a:gd name="T43" fmla="*/ 1 h 50"/>
                <a:gd name="T44" fmla="*/ 40 w 114"/>
                <a:gd name="T45" fmla="*/ 0 h 50"/>
                <a:gd name="T46" fmla="*/ 53 w 114"/>
                <a:gd name="T47" fmla="*/ 0 h 50"/>
                <a:gd name="T48" fmla="*/ 54 w 114"/>
                <a:gd name="T49" fmla="*/ 5 h 50"/>
                <a:gd name="T50" fmla="*/ 55 w 114"/>
                <a:gd name="T51" fmla="*/ 9 h 50"/>
                <a:gd name="T52" fmla="*/ 56 w 114"/>
                <a:gd name="T53" fmla="*/ 15 h 50"/>
                <a:gd name="T54" fmla="*/ 56 w 114"/>
                <a:gd name="T55" fmla="*/ 20 h 50"/>
                <a:gd name="T56" fmla="*/ 56 w 114"/>
                <a:gd name="T57" fmla="*/ 20 h 50"/>
                <a:gd name="T58" fmla="*/ 55 w 114"/>
                <a:gd name="T59" fmla="*/ 21 h 50"/>
                <a:gd name="T60" fmla="*/ 54 w 114"/>
                <a:gd name="T61" fmla="*/ 22 h 50"/>
                <a:gd name="T62" fmla="*/ 54 w 114"/>
                <a:gd name="T63" fmla="*/ 22 h 50"/>
                <a:gd name="T64" fmla="*/ 10 w 114"/>
                <a:gd name="T65" fmla="*/ 22 h 50"/>
                <a:gd name="T66" fmla="*/ 10 w 114"/>
                <a:gd name="T67" fmla="*/ 23 h 50"/>
                <a:gd name="T68" fmla="*/ 11 w 114"/>
                <a:gd name="T69" fmla="*/ 24 h 50"/>
                <a:gd name="T70" fmla="*/ 11 w 114"/>
                <a:gd name="T71" fmla="*/ 25 h 50"/>
                <a:gd name="T72" fmla="*/ 11 w 114"/>
                <a:gd name="T73" fmla="*/ 26 h 50"/>
                <a:gd name="T74" fmla="*/ 1 w 114"/>
                <a:gd name="T75" fmla="*/ 26 h 5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14" h="50">
                  <a:moveTo>
                    <a:pt x="2" y="50"/>
                  </a:moveTo>
                  <a:lnTo>
                    <a:pt x="2" y="47"/>
                  </a:lnTo>
                  <a:lnTo>
                    <a:pt x="2" y="45"/>
                  </a:lnTo>
                  <a:lnTo>
                    <a:pt x="0" y="41"/>
                  </a:lnTo>
                  <a:lnTo>
                    <a:pt x="0" y="39"/>
                  </a:lnTo>
                  <a:lnTo>
                    <a:pt x="0" y="28"/>
                  </a:lnTo>
                  <a:lnTo>
                    <a:pt x="2" y="18"/>
                  </a:lnTo>
                  <a:lnTo>
                    <a:pt x="5" y="9"/>
                  </a:lnTo>
                  <a:lnTo>
                    <a:pt x="8" y="0"/>
                  </a:lnTo>
                  <a:lnTo>
                    <a:pt x="30" y="0"/>
                  </a:lnTo>
                  <a:lnTo>
                    <a:pt x="25" y="5"/>
                  </a:lnTo>
                  <a:lnTo>
                    <a:pt x="24" y="10"/>
                  </a:lnTo>
                  <a:lnTo>
                    <a:pt x="20" y="16"/>
                  </a:lnTo>
                  <a:lnTo>
                    <a:pt x="20" y="21"/>
                  </a:lnTo>
                  <a:lnTo>
                    <a:pt x="94" y="21"/>
                  </a:lnTo>
                  <a:lnTo>
                    <a:pt x="92" y="16"/>
                  </a:lnTo>
                  <a:lnTo>
                    <a:pt x="90" y="10"/>
                  </a:lnTo>
                  <a:lnTo>
                    <a:pt x="87" y="7"/>
                  </a:lnTo>
                  <a:lnTo>
                    <a:pt x="84" y="3"/>
                  </a:lnTo>
                  <a:lnTo>
                    <a:pt x="84" y="1"/>
                  </a:lnTo>
                  <a:lnTo>
                    <a:pt x="82" y="0"/>
                  </a:lnTo>
                  <a:lnTo>
                    <a:pt x="107" y="0"/>
                  </a:lnTo>
                  <a:lnTo>
                    <a:pt x="110" y="9"/>
                  </a:lnTo>
                  <a:lnTo>
                    <a:pt x="112" y="18"/>
                  </a:lnTo>
                  <a:lnTo>
                    <a:pt x="114" y="28"/>
                  </a:lnTo>
                  <a:lnTo>
                    <a:pt x="114" y="39"/>
                  </a:lnTo>
                  <a:lnTo>
                    <a:pt x="112" y="41"/>
                  </a:lnTo>
                  <a:lnTo>
                    <a:pt x="110" y="43"/>
                  </a:lnTo>
                  <a:lnTo>
                    <a:pt x="20" y="43"/>
                  </a:lnTo>
                  <a:lnTo>
                    <a:pt x="20" y="45"/>
                  </a:lnTo>
                  <a:lnTo>
                    <a:pt x="22" y="47"/>
                  </a:lnTo>
                  <a:lnTo>
                    <a:pt x="22" y="48"/>
                  </a:lnTo>
                  <a:lnTo>
                    <a:pt x="22" y="50"/>
                  </a:lnTo>
                  <a:lnTo>
                    <a:pt x="2"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46" name="Freeform 1761"/>
            <p:cNvSpPr>
              <a:spLocks noEditPoints="1"/>
            </p:cNvSpPr>
            <p:nvPr/>
          </p:nvSpPr>
          <p:spPr bwMode="auto">
            <a:xfrm>
              <a:off x="3742" y="3536"/>
              <a:ext cx="56" cy="25"/>
            </a:xfrm>
            <a:custGeom>
              <a:avLst/>
              <a:gdLst>
                <a:gd name="T0" fmla="*/ 0 w 112"/>
                <a:gd name="T1" fmla="*/ 25 h 51"/>
                <a:gd name="T2" fmla="*/ 1 w 112"/>
                <a:gd name="T3" fmla="*/ 20 h 51"/>
                <a:gd name="T4" fmla="*/ 3 w 112"/>
                <a:gd name="T5" fmla="*/ 14 h 51"/>
                <a:gd name="T6" fmla="*/ 5 w 112"/>
                <a:gd name="T7" fmla="*/ 11 h 51"/>
                <a:gd name="T8" fmla="*/ 8 w 112"/>
                <a:gd name="T9" fmla="*/ 7 h 51"/>
                <a:gd name="T10" fmla="*/ 9 w 112"/>
                <a:gd name="T11" fmla="*/ 5 h 51"/>
                <a:gd name="T12" fmla="*/ 12 w 112"/>
                <a:gd name="T13" fmla="*/ 3 h 51"/>
                <a:gd name="T14" fmla="*/ 14 w 112"/>
                <a:gd name="T15" fmla="*/ 2 h 51"/>
                <a:gd name="T16" fmla="*/ 16 w 112"/>
                <a:gd name="T17" fmla="*/ 0 h 51"/>
                <a:gd name="T18" fmla="*/ 40 w 112"/>
                <a:gd name="T19" fmla="*/ 0 h 51"/>
                <a:gd name="T20" fmla="*/ 42 w 112"/>
                <a:gd name="T21" fmla="*/ 2 h 51"/>
                <a:gd name="T22" fmla="*/ 44 w 112"/>
                <a:gd name="T23" fmla="*/ 3 h 51"/>
                <a:gd name="T24" fmla="*/ 46 w 112"/>
                <a:gd name="T25" fmla="*/ 5 h 51"/>
                <a:gd name="T26" fmla="*/ 48 w 112"/>
                <a:gd name="T27" fmla="*/ 7 h 51"/>
                <a:gd name="T28" fmla="*/ 51 w 112"/>
                <a:gd name="T29" fmla="*/ 11 h 51"/>
                <a:gd name="T30" fmla="*/ 54 w 112"/>
                <a:gd name="T31" fmla="*/ 14 h 51"/>
                <a:gd name="T32" fmla="*/ 55 w 112"/>
                <a:gd name="T33" fmla="*/ 20 h 51"/>
                <a:gd name="T34" fmla="*/ 56 w 112"/>
                <a:gd name="T35" fmla="*/ 25 h 51"/>
                <a:gd name="T36" fmla="*/ 0 w 112"/>
                <a:gd name="T37" fmla="*/ 25 h 51"/>
                <a:gd name="T38" fmla="*/ 9 w 112"/>
                <a:gd name="T39" fmla="*/ 23 h 51"/>
                <a:gd name="T40" fmla="*/ 46 w 112"/>
                <a:gd name="T41" fmla="*/ 23 h 51"/>
                <a:gd name="T42" fmla="*/ 45 w 112"/>
                <a:gd name="T43" fmla="*/ 21 h 51"/>
                <a:gd name="T44" fmla="*/ 44 w 112"/>
                <a:gd name="T45" fmla="*/ 18 h 51"/>
                <a:gd name="T46" fmla="*/ 43 w 112"/>
                <a:gd name="T47" fmla="*/ 16 h 51"/>
                <a:gd name="T48" fmla="*/ 41 w 112"/>
                <a:gd name="T49" fmla="*/ 14 h 51"/>
                <a:gd name="T50" fmla="*/ 39 w 112"/>
                <a:gd name="T51" fmla="*/ 12 h 51"/>
                <a:gd name="T52" fmla="*/ 35 w 112"/>
                <a:gd name="T53" fmla="*/ 10 h 51"/>
                <a:gd name="T54" fmla="*/ 31 w 112"/>
                <a:gd name="T55" fmla="*/ 9 h 51"/>
                <a:gd name="T56" fmla="*/ 28 w 112"/>
                <a:gd name="T57" fmla="*/ 9 h 51"/>
                <a:gd name="T58" fmla="*/ 24 w 112"/>
                <a:gd name="T59" fmla="*/ 9 h 51"/>
                <a:gd name="T60" fmla="*/ 20 w 112"/>
                <a:gd name="T61" fmla="*/ 10 h 51"/>
                <a:gd name="T62" fmla="*/ 17 w 112"/>
                <a:gd name="T63" fmla="*/ 12 h 51"/>
                <a:gd name="T64" fmla="*/ 14 w 112"/>
                <a:gd name="T65" fmla="*/ 13 h 51"/>
                <a:gd name="T66" fmla="*/ 12 w 112"/>
                <a:gd name="T67" fmla="*/ 15 h 51"/>
                <a:gd name="T68" fmla="*/ 11 w 112"/>
                <a:gd name="T69" fmla="*/ 18 h 51"/>
                <a:gd name="T70" fmla="*/ 9 w 112"/>
                <a:gd name="T71" fmla="*/ 21 h 51"/>
                <a:gd name="T72" fmla="*/ 9 w 112"/>
                <a:gd name="T73" fmla="*/ 23 h 5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12" h="51">
                  <a:moveTo>
                    <a:pt x="0" y="51"/>
                  </a:moveTo>
                  <a:lnTo>
                    <a:pt x="1" y="40"/>
                  </a:lnTo>
                  <a:lnTo>
                    <a:pt x="5" y="29"/>
                  </a:lnTo>
                  <a:lnTo>
                    <a:pt x="10" y="22"/>
                  </a:lnTo>
                  <a:lnTo>
                    <a:pt x="15" y="15"/>
                  </a:lnTo>
                  <a:lnTo>
                    <a:pt x="18" y="11"/>
                  </a:lnTo>
                  <a:lnTo>
                    <a:pt x="23" y="7"/>
                  </a:lnTo>
                  <a:lnTo>
                    <a:pt x="28" y="4"/>
                  </a:lnTo>
                  <a:lnTo>
                    <a:pt x="32" y="0"/>
                  </a:lnTo>
                  <a:lnTo>
                    <a:pt x="80" y="0"/>
                  </a:lnTo>
                  <a:lnTo>
                    <a:pt x="83" y="4"/>
                  </a:lnTo>
                  <a:lnTo>
                    <a:pt x="88" y="7"/>
                  </a:lnTo>
                  <a:lnTo>
                    <a:pt x="92" y="11"/>
                  </a:lnTo>
                  <a:lnTo>
                    <a:pt x="95" y="15"/>
                  </a:lnTo>
                  <a:lnTo>
                    <a:pt x="102" y="22"/>
                  </a:lnTo>
                  <a:lnTo>
                    <a:pt x="107" y="29"/>
                  </a:lnTo>
                  <a:lnTo>
                    <a:pt x="110" y="40"/>
                  </a:lnTo>
                  <a:lnTo>
                    <a:pt x="112" y="51"/>
                  </a:lnTo>
                  <a:lnTo>
                    <a:pt x="0" y="51"/>
                  </a:lnTo>
                  <a:close/>
                  <a:moveTo>
                    <a:pt x="18" y="47"/>
                  </a:moveTo>
                  <a:lnTo>
                    <a:pt x="92" y="47"/>
                  </a:lnTo>
                  <a:lnTo>
                    <a:pt x="90" y="42"/>
                  </a:lnTo>
                  <a:lnTo>
                    <a:pt x="88" y="36"/>
                  </a:lnTo>
                  <a:lnTo>
                    <a:pt x="85" y="33"/>
                  </a:lnTo>
                  <a:lnTo>
                    <a:pt x="82" y="29"/>
                  </a:lnTo>
                  <a:lnTo>
                    <a:pt x="77" y="24"/>
                  </a:lnTo>
                  <a:lnTo>
                    <a:pt x="70" y="20"/>
                  </a:lnTo>
                  <a:lnTo>
                    <a:pt x="62" y="18"/>
                  </a:lnTo>
                  <a:lnTo>
                    <a:pt x="55" y="18"/>
                  </a:lnTo>
                  <a:lnTo>
                    <a:pt x="48" y="18"/>
                  </a:lnTo>
                  <a:lnTo>
                    <a:pt x="40" y="20"/>
                  </a:lnTo>
                  <a:lnTo>
                    <a:pt x="33" y="24"/>
                  </a:lnTo>
                  <a:lnTo>
                    <a:pt x="28" y="26"/>
                  </a:lnTo>
                  <a:lnTo>
                    <a:pt x="23" y="31"/>
                  </a:lnTo>
                  <a:lnTo>
                    <a:pt x="22" y="36"/>
                  </a:lnTo>
                  <a:lnTo>
                    <a:pt x="18" y="42"/>
                  </a:lnTo>
                  <a:lnTo>
                    <a:pt x="18"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47" name="Freeform 1762"/>
            <p:cNvSpPr>
              <a:spLocks/>
            </p:cNvSpPr>
            <p:nvPr/>
          </p:nvSpPr>
          <p:spPr bwMode="auto">
            <a:xfrm>
              <a:off x="3746" y="3534"/>
              <a:ext cx="49" cy="14"/>
            </a:xfrm>
            <a:custGeom>
              <a:avLst/>
              <a:gdLst>
                <a:gd name="T0" fmla="*/ 0 w 99"/>
                <a:gd name="T1" fmla="*/ 14 h 29"/>
                <a:gd name="T2" fmla="*/ 1 w 99"/>
                <a:gd name="T3" fmla="*/ 12 h 29"/>
                <a:gd name="T4" fmla="*/ 2 w 99"/>
                <a:gd name="T5" fmla="*/ 11 h 29"/>
                <a:gd name="T6" fmla="*/ 3 w 99"/>
                <a:gd name="T7" fmla="*/ 10 h 29"/>
                <a:gd name="T8" fmla="*/ 4 w 99"/>
                <a:gd name="T9" fmla="*/ 9 h 29"/>
                <a:gd name="T10" fmla="*/ 8 w 99"/>
                <a:gd name="T11" fmla="*/ 5 h 29"/>
                <a:gd name="T12" fmla="*/ 13 w 99"/>
                <a:gd name="T13" fmla="*/ 2 h 29"/>
                <a:gd name="T14" fmla="*/ 18 w 99"/>
                <a:gd name="T15" fmla="*/ 0 h 29"/>
                <a:gd name="T16" fmla="*/ 24 w 99"/>
                <a:gd name="T17" fmla="*/ 0 h 29"/>
                <a:gd name="T18" fmla="*/ 30 w 99"/>
                <a:gd name="T19" fmla="*/ 0 h 29"/>
                <a:gd name="T20" fmla="*/ 36 w 99"/>
                <a:gd name="T21" fmla="*/ 2 h 29"/>
                <a:gd name="T22" fmla="*/ 40 w 99"/>
                <a:gd name="T23" fmla="*/ 5 h 29"/>
                <a:gd name="T24" fmla="*/ 44 w 99"/>
                <a:gd name="T25" fmla="*/ 9 h 29"/>
                <a:gd name="T26" fmla="*/ 46 w 99"/>
                <a:gd name="T27" fmla="*/ 10 h 29"/>
                <a:gd name="T28" fmla="*/ 47 w 99"/>
                <a:gd name="T29" fmla="*/ 11 h 29"/>
                <a:gd name="T30" fmla="*/ 48 w 99"/>
                <a:gd name="T31" fmla="*/ 12 h 29"/>
                <a:gd name="T32" fmla="*/ 49 w 99"/>
                <a:gd name="T33" fmla="*/ 14 h 29"/>
                <a:gd name="T34" fmla="*/ 37 w 99"/>
                <a:gd name="T35" fmla="*/ 14 h 29"/>
                <a:gd name="T36" fmla="*/ 34 w 99"/>
                <a:gd name="T37" fmla="*/ 12 h 29"/>
                <a:gd name="T38" fmla="*/ 31 w 99"/>
                <a:gd name="T39" fmla="*/ 11 h 29"/>
                <a:gd name="T40" fmla="*/ 28 w 99"/>
                <a:gd name="T41" fmla="*/ 10 h 29"/>
                <a:gd name="T42" fmla="*/ 24 w 99"/>
                <a:gd name="T43" fmla="*/ 10 h 29"/>
                <a:gd name="T44" fmla="*/ 21 w 99"/>
                <a:gd name="T45" fmla="*/ 10 h 29"/>
                <a:gd name="T46" fmla="*/ 17 w 99"/>
                <a:gd name="T47" fmla="*/ 11 h 29"/>
                <a:gd name="T48" fmla="*/ 13 w 99"/>
                <a:gd name="T49" fmla="*/ 13 h 29"/>
                <a:gd name="T50" fmla="*/ 11 w 99"/>
                <a:gd name="T51" fmla="*/ 14 h 29"/>
                <a:gd name="T52" fmla="*/ 11 w 99"/>
                <a:gd name="T53" fmla="*/ 14 h 29"/>
                <a:gd name="T54" fmla="*/ 11 w 99"/>
                <a:gd name="T55" fmla="*/ 14 h 29"/>
                <a:gd name="T56" fmla="*/ 11 w 99"/>
                <a:gd name="T57" fmla="*/ 14 h 29"/>
                <a:gd name="T58" fmla="*/ 11 w 99"/>
                <a:gd name="T59" fmla="*/ 14 h 29"/>
                <a:gd name="T60" fmla="*/ 0 w 99"/>
                <a:gd name="T61" fmla="*/ 14 h 2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99" h="29">
                  <a:moveTo>
                    <a:pt x="0" y="29"/>
                  </a:moveTo>
                  <a:lnTo>
                    <a:pt x="2" y="25"/>
                  </a:lnTo>
                  <a:lnTo>
                    <a:pt x="5" y="23"/>
                  </a:lnTo>
                  <a:lnTo>
                    <a:pt x="7" y="20"/>
                  </a:lnTo>
                  <a:lnTo>
                    <a:pt x="9" y="18"/>
                  </a:lnTo>
                  <a:lnTo>
                    <a:pt x="17" y="10"/>
                  </a:lnTo>
                  <a:lnTo>
                    <a:pt x="27" y="5"/>
                  </a:lnTo>
                  <a:lnTo>
                    <a:pt x="37" y="1"/>
                  </a:lnTo>
                  <a:lnTo>
                    <a:pt x="49" y="0"/>
                  </a:lnTo>
                  <a:lnTo>
                    <a:pt x="61" y="1"/>
                  </a:lnTo>
                  <a:lnTo>
                    <a:pt x="72" y="5"/>
                  </a:lnTo>
                  <a:lnTo>
                    <a:pt x="81" y="10"/>
                  </a:lnTo>
                  <a:lnTo>
                    <a:pt x="89" y="18"/>
                  </a:lnTo>
                  <a:lnTo>
                    <a:pt x="92" y="20"/>
                  </a:lnTo>
                  <a:lnTo>
                    <a:pt x="94" y="23"/>
                  </a:lnTo>
                  <a:lnTo>
                    <a:pt x="97" y="25"/>
                  </a:lnTo>
                  <a:lnTo>
                    <a:pt x="99" y="29"/>
                  </a:lnTo>
                  <a:lnTo>
                    <a:pt x="74" y="29"/>
                  </a:lnTo>
                  <a:lnTo>
                    <a:pt x="69" y="25"/>
                  </a:lnTo>
                  <a:lnTo>
                    <a:pt x="62" y="23"/>
                  </a:lnTo>
                  <a:lnTo>
                    <a:pt x="56" y="21"/>
                  </a:lnTo>
                  <a:lnTo>
                    <a:pt x="49" y="21"/>
                  </a:lnTo>
                  <a:lnTo>
                    <a:pt x="42" y="21"/>
                  </a:lnTo>
                  <a:lnTo>
                    <a:pt x="34" y="23"/>
                  </a:lnTo>
                  <a:lnTo>
                    <a:pt x="27" y="27"/>
                  </a:lnTo>
                  <a:lnTo>
                    <a:pt x="22" y="29"/>
                  </a:lnTo>
                  <a:lnTo>
                    <a:pt x="0"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48" name="Freeform 1763"/>
            <p:cNvSpPr>
              <a:spLocks/>
            </p:cNvSpPr>
            <p:nvPr/>
          </p:nvSpPr>
          <p:spPr bwMode="auto">
            <a:xfrm>
              <a:off x="3758" y="3534"/>
              <a:ext cx="25" cy="2"/>
            </a:xfrm>
            <a:custGeom>
              <a:avLst/>
              <a:gdLst>
                <a:gd name="T0" fmla="*/ 0 w 48"/>
                <a:gd name="T1" fmla="*/ 2 h 3"/>
                <a:gd name="T2" fmla="*/ 3 w 48"/>
                <a:gd name="T3" fmla="*/ 1 h 3"/>
                <a:gd name="T4" fmla="*/ 6 w 48"/>
                <a:gd name="T5" fmla="*/ 1 h 3"/>
                <a:gd name="T6" fmla="*/ 8 w 48"/>
                <a:gd name="T7" fmla="*/ 0 h 3"/>
                <a:gd name="T8" fmla="*/ 12 w 48"/>
                <a:gd name="T9" fmla="*/ 0 h 3"/>
                <a:gd name="T10" fmla="*/ 16 w 48"/>
                <a:gd name="T11" fmla="*/ 0 h 3"/>
                <a:gd name="T12" fmla="*/ 19 w 48"/>
                <a:gd name="T13" fmla="*/ 1 h 3"/>
                <a:gd name="T14" fmla="*/ 21 w 48"/>
                <a:gd name="T15" fmla="*/ 1 h 3"/>
                <a:gd name="T16" fmla="*/ 25 w 48"/>
                <a:gd name="T17" fmla="*/ 2 h 3"/>
                <a:gd name="T18" fmla="*/ 0 w 48"/>
                <a:gd name="T19" fmla="*/ 2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8" h="3">
                  <a:moveTo>
                    <a:pt x="0" y="3"/>
                  </a:moveTo>
                  <a:lnTo>
                    <a:pt x="6" y="1"/>
                  </a:lnTo>
                  <a:lnTo>
                    <a:pt x="11" y="1"/>
                  </a:lnTo>
                  <a:lnTo>
                    <a:pt x="16" y="0"/>
                  </a:lnTo>
                  <a:lnTo>
                    <a:pt x="23" y="0"/>
                  </a:lnTo>
                  <a:lnTo>
                    <a:pt x="30" y="0"/>
                  </a:lnTo>
                  <a:lnTo>
                    <a:pt x="36" y="1"/>
                  </a:lnTo>
                  <a:lnTo>
                    <a:pt x="41" y="1"/>
                  </a:lnTo>
                  <a:lnTo>
                    <a:pt x="48" y="3"/>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49" name="Rectangle 1764"/>
            <p:cNvSpPr>
              <a:spLocks noChangeArrowheads="1"/>
            </p:cNvSpPr>
            <p:nvPr/>
          </p:nvSpPr>
          <p:spPr bwMode="auto">
            <a:xfrm>
              <a:off x="3810" y="3586"/>
              <a:ext cx="10" cy="1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0850" name="Rectangle 1765"/>
            <p:cNvSpPr>
              <a:spLocks noChangeArrowheads="1"/>
            </p:cNvSpPr>
            <p:nvPr/>
          </p:nvSpPr>
          <p:spPr bwMode="auto">
            <a:xfrm>
              <a:off x="3810" y="3574"/>
              <a:ext cx="10" cy="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0851" name="Freeform 1766"/>
            <p:cNvSpPr>
              <a:spLocks/>
            </p:cNvSpPr>
            <p:nvPr/>
          </p:nvSpPr>
          <p:spPr bwMode="auto">
            <a:xfrm>
              <a:off x="3810" y="3561"/>
              <a:ext cx="11" cy="25"/>
            </a:xfrm>
            <a:custGeom>
              <a:avLst/>
              <a:gdLst>
                <a:gd name="T0" fmla="*/ 0 w 22"/>
                <a:gd name="T1" fmla="*/ 0 h 51"/>
                <a:gd name="T2" fmla="*/ 0 w 22"/>
                <a:gd name="T3" fmla="*/ 25 h 51"/>
                <a:gd name="T4" fmla="*/ 10 w 22"/>
                <a:gd name="T5" fmla="*/ 25 h 51"/>
                <a:gd name="T6" fmla="*/ 10 w 22"/>
                <a:gd name="T7" fmla="*/ 5 h 51"/>
                <a:gd name="T8" fmla="*/ 10 w 22"/>
                <a:gd name="T9" fmla="*/ 3 h 51"/>
                <a:gd name="T10" fmla="*/ 11 w 22"/>
                <a:gd name="T11" fmla="*/ 2 h 51"/>
                <a:gd name="T12" fmla="*/ 11 w 22"/>
                <a:gd name="T13" fmla="*/ 1 h 51"/>
                <a:gd name="T14" fmla="*/ 11 w 22"/>
                <a:gd name="T15" fmla="*/ 0 h 51"/>
                <a:gd name="T16" fmla="*/ 0 w 22"/>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51">
                  <a:moveTo>
                    <a:pt x="0" y="0"/>
                  </a:moveTo>
                  <a:lnTo>
                    <a:pt x="0" y="51"/>
                  </a:lnTo>
                  <a:lnTo>
                    <a:pt x="20" y="51"/>
                  </a:lnTo>
                  <a:lnTo>
                    <a:pt x="20" y="11"/>
                  </a:lnTo>
                  <a:lnTo>
                    <a:pt x="20" y="7"/>
                  </a:lnTo>
                  <a:lnTo>
                    <a:pt x="22" y="5"/>
                  </a:lnTo>
                  <a:lnTo>
                    <a:pt x="22" y="2"/>
                  </a:lnTo>
                  <a:lnTo>
                    <a:pt x="22"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52" name="Freeform 1767"/>
            <p:cNvSpPr>
              <a:spLocks/>
            </p:cNvSpPr>
            <p:nvPr/>
          </p:nvSpPr>
          <p:spPr bwMode="auto">
            <a:xfrm>
              <a:off x="3810" y="3548"/>
              <a:ext cx="13" cy="26"/>
            </a:xfrm>
            <a:custGeom>
              <a:avLst/>
              <a:gdLst>
                <a:gd name="T0" fmla="*/ 0 w 27"/>
                <a:gd name="T1" fmla="*/ 0 h 50"/>
                <a:gd name="T2" fmla="*/ 0 w 27"/>
                <a:gd name="T3" fmla="*/ 26 h 50"/>
                <a:gd name="T4" fmla="*/ 10 w 27"/>
                <a:gd name="T5" fmla="*/ 26 h 50"/>
                <a:gd name="T6" fmla="*/ 10 w 27"/>
                <a:gd name="T7" fmla="*/ 19 h 50"/>
                <a:gd name="T8" fmla="*/ 10 w 27"/>
                <a:gd name="T9" fmla="*/ 15 h 50"/>
                <a:gd name="T10" fmla="*/ 11 w 27"/>
                <a:gd name="T11" fmla="*/ 11 h 50"/>
                <a:gd name="T12" fmla="*/ 12 w 27"/>
                <a:gd name="T13" fmla="*/ 8 h 50"/>
                <a:gd name="T14" fmla="*/ 12 w 27"/>
                <a:gd name="T15" fmla="*/ 5 h 50"/>
                <a:gd name="T16" fmla="*/ 12 w 27"/>
                <a:gd name="T17" fmla="*/ 4 h 50"/>
                <a:gd name="T18" fmla="*/ 12 w 27"/>
                <a:gd name="T19" fmla="*/ 3 h 50"/>
                <a:gd name="T20" fmla="*/ 12 w 27"/>
                <a:gd name="T21" fmla="*/ 1 h 50"/>
                <a:gd name="T22" fmla="*/ 13 w 27"/>
                <a:gd name="T23" fmla="*/ 0 h 50"/>
                <a:gd name="T24" fmla="*/ 0 w 27"/>
                <a:gd name="T25" fmla="*/ 0 h 5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50">
                  <a:moveTo>
                    <a:pt x="0" y="0"/>
                  </a:moveTo>
                  <a:lnTo>
                    <a:pt x="0" y="50"/>
                  </a:lnTo>
                  <a:lnTo>
                    <a:pt x="20" y="50"/>
                  </a:lnTo>
                  <a:lnTo>
                    <a:pt x="20" y="36"/>
                  </a:lnTo>
                  <a:lnTo>
                    <a:pt x="20" y="28"/>
                  </a:lnTo>
                  <a:lnTo>
                    <a:pt x="22" y="21"/>
                  </a:lnTo>
                  <a:lnTo>
                    <a:pt x="24" y="16"/>
                  </a:lnTo>
                  <a:lnTo>
                    <a:pt x="24" y="10"/>
                  </a:lnTo>
                  <a:lnTo>
                    <a:pt x="24" y="7"/>
                  </a:lnTo>
                  <a:lnTo>
                    <a:pt x="25" y="5"/>
                  </a:lnTo>
                  <a:lnTo>
                    <a:pt x="25" y="1"/>
                  </a:lnTo>
                  <a:lnTo>
                    <a:pt x="27"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53" name="Freeform 1768"/>
            <p:cNvSpPr>
              <a:spLocks/>
            </p:cNvSpPr>
            <p:nvPr/>
          </p:nvSpPr>
          <p:spPr bwMode="auto">
            <a:xfrm>
              <a:off x="3810" y="3536"/>
              <a:ext cx="32" cy="25"/>
            </a:xfrm>
            <a:custGeom>
              <a:avLst/>
              <a:gdLst>
                <a:gd name="T0" fmla="*/ 0 w 64"/>
                <a:gd name="T1" fmla="*/ 0 h 51"/>
                <a:gd name="T2" fmla="*/ 0 w 64"/>
                <a:gd name="T3" fmla="*/ 25 h 51"/>
                <a:gd name="T4" fmla="*/ 11 w 64"/>
                <a:gd name="T5" fmla="*/ 25 h 51"/>
                <a:gd name="T6" fmla="*/ 12 w 64"/>
                <a:gd name="T7" fmla="*/ 23 h 51"/>
                <a:gd name="T8" fmla="*/ 12 w 64"/>
                <a:gd name="T9" fmla="*/ 22 h 51"/>
                <a:gd name="T10" fmla="*/ 12 w 64"/>
                <a:gd name="T11" fmla="*/ 20 h 51"/>
                <a:gd name="T12" fmla="*/ 12 w 64"/>
                <a:gd name="T13" fmla="*/ 18 h 51"/>
                <a:gd name="T14" fmla="*/ 12 w 64"/>
                <a:gd name="T15" fmla="*/ 15 h 51"/>
                <a:gd name="T16" fmla="*/ 13 w 64"/>
                <a:gd name="T17" fmla="*/ 13 h 51"/>
                <a:gd name="T18" fmla="*/ 15 w 64"/>
                <a:gd name="T19" fmla="*/ 13 h 51"/>
                <a:gd name="T20" fmla="*/ 15 w 64"/>
                <a:gd name="T21" fmla="*/ 11 h 51"/>
                <a:gd name="T22" fmla="*/ 17 w 64"/>
                <a:gd name="T23" fmla="*/ 10 h 51"/>
                <a:gd name="T24" fmla="*/ 19 w 64"/>
                <a:gd name="T25" fmla="*/ 9 h 51"/>
                <a:gd name="T26" fmla="*/ 20 w 64"/>
                <a:gd name="T27" fmla="*/ 9 h 51"/>
                <a:gd name="T28" fmla="*/ 22 w 64"/>
                <a:gd name="T29" fmla="*/ 9 h 51"/>
                <a:gd name="T30" fmla="*/ 24 w 64"/>
                <a:gd name="T31" fmla="*/ 9 h 51"/>
                <a:gd name="T32" fmla="*/ 25 w 64"/>
                <a:gd name="T33" fmla="*/ 9 h 51"/>
                <a:gd name="T34" fmla="*/ 27 w 64"/>
                <a:gd name="T35" fmla="*/ 10 h 51"/>
                <a:gd name="T36" fmla="*/ 29 w 64"/>
                <a:gd name="T37" fmla="*/ 11 h 51"/>
                <a:gd name="T38" fmla="*/ 32 w 64"/>
                <a:gd name="T39" fmla="*/ 2 h 51"/>
                <a:gd name="T40" fmla="*/ 32 w 64"/>
                <a:gd name="T41" fmla="*/ 1 h 51"/>
                <a:gd name="T42" fmla="*/ 31 w 64"/>
                <a:gd name="T43" fmla="*/ 1 h 51"/>
                <a:gd name="T44" fmla="*/ 31 w 64"/>
                <a:gd name="T45" fmla="*/ 1 h 51"/>
                <a:gd name="T46" fmla="*/ 30 w 64"/>
                <a:gd name="T47" fmla="*/ 0 h 51"/>
                <a:gd name="T48" fmla="*/ 15 w 64"/>
                <a:gd name="T49" fmla="*/ 0 h 51"/>
                <a:gd name="T50" fmla="*/ 14 w 64"/>
                <a:gd name="T51" fmla="*/ 2 h 51"/>
                <a:gd name="T52" fmla="*/ 12 w 64"/>
                <a:gd name="T53" fmla="*/ 4 h 51"/>
                <a:gd name="T54" fmla="*/ 10 w 64"/>
                <a:gd name="T55" fmla="*/ 6 h 51"/>
                <a:gd name="T56" fmla="*/ 9 w 64"/>
                <a:gd name="T57" fmla="*/ 9 h 51"/>
                <a:gd name="T58" fmla="*/ 9 w 64"/>
                <a:gd name="T59" fmla="*/ 0 h 51"/>
                <a:gd name="T60" fmla="*/ 0 w 64"/>
                <a:gd name="T61" fmla="*/ 0 h 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64" h="51">
                  <a:moveTo>
                    <a:pt x="0" y="0"/>
                  </a:moveTo>
                  <a:lnTo>
                    <a:pt x="0" y="51"/>
                  </a:lnTo>
                  <a:lnTo>
                    <a:pt x="22" y="51"/>
                  </a:lnTo>
                  <a:lnTo>
                    <a:pt x="24" y="47"/>
                  </a:lnTo>
                  <a:lnTo>
                    <a:pt x="24" y="44"/>
                  </a:lnTo>
                  <a:lnTo>
                    <a:pt x="24" y="40"/>
                  </a:lnTo>
                  <a:lnTo>
                    <a:pt x="24" y="36"/>
                  </a:lnTo>
                  <a:lnTo>
                    <a:pt x="24" y="31"/>
                  </a:lnTo>
                  <a:lnTo>
                    <a:pt x="25" y="27"/>
                  </a:lnTo>
                  <a:lnTo>
                    <a:pt x="29" y="26"/>
                  </a:lnTo>
                  <a:lnTo>
                    <a:pt x="30" y="22"/>
                  </a:lnTo>
                  <a:lnTo>
                    <a:pt x="34" y="20"/>
                  </a:lnTo>
                  <a:lnTo>
                    <a:pt x="37" y="18"/>
                  </a:lnTo>
                  <a:lnTo>
                    <a:pt x="40" y="18"/>
                  </a:lnTo>
                  <a:lnTo>
                    <a:pt x="44" y="18"/>
                  </a:lnTo>
                  <a:lnTo>
                    <a:pt x="47" y="18"/>
                  </a:lnTo>
                  <a:lnTo>
                    <a:pt x="50" y="18"/>
                  </a:lnTo>
                  <a:lnTo>
                    <a:pt x="54" y="20"/>
                  </a:lnTo>
                  <a:lnTo>
                    <a:pt x="57" y="22"/>
                  </a:lnTo>
                  <a:lnTo>
                    <a:pt x="64" y="4"/>
                  </a:lnTo>
                  <a:lnTo>
                    <a:pt x="64" y="2"/>
                  </a:lnTo>
                  <a:lnTo>
                    <a:pt x="62" y="2"/>
                  </a:lnTo>
                  <a:lnTo>
                    <a:pt x="60" y="0"/>
                  </a:lnTo>
                  <a:lnTo>
                    <a:pt x="30" y="0"/>
                  </a:lnTo>
                  <a:lnTo>
                    <a:pt x="27" y="4"/>
                  </a:lnTo>
                  <a:lnTo>
                    <a:pt x="24" y="9"/>
                  </a:lnTo>
                  <a:lnTo>
                    <a:pt x="20" y="13"/>
                  </a:lnTo>
                  <a:lnTo>
                    <a:pt x="17" y="18"/>
                  </a:lnTo>
                  <a:lnTo>
                    <a:pt x="17"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54" name="Freeform 1769"/>
            <p:cNvSpPr>
              <a:spLocks/>
            </p:cNvSpPr>
            <p:nvPr/>
          </p:nvSpPr>
          <p:spPr bwMode="auto">
            <a:xfrm>
              <a:off x="3810" y="3534"/>
              <a:ext cx="32" cy="14"/>
            </a:xfrm>
            <a:custGeom>
              <a:avLst/>
              <a:gdLst>
                <a:gd name="T0" fmla="*/ 0 w 64"/>
                <a:gd name="T1" fmla="*/ 14 h 29"/>
                <a:gd name="T2" fmla="*/ 0 w 64"/>
                <a:gd name="T3" fmla="*/ 0 h 29"/>
                <a:gd name="T4" fmla="*/ 9 w 64"/>
                <a:gd name="T5" fmla="*/ 0 h 29"/>
                <a:gd name="T6" fmla="*/ 9 w 64"/>
                <a:gd name="T7" fmla="*/ 10 h 29"/>
                <a:gd name="T8" fmla="*/ 10 w 64"/>
                <a:gd name="T9" fmla="*/ 8 h 29"/>
                <a:gd name="T10" fmla="*/ 12 w 64"/>
                <a:gd name="T11" fmla="*/ 5 h 29"/>
                <a:gd name="T12" fmla="*/ 14 w 64"/>
                <a:gd name="T13" fmla="*/ 3 h 29"/>
                <a:gd name="T14" fmla="*/ 15 w 64"/>
                <a:gd name="T15" fmla="*/ 1 h 29"/>
                <a:gd name="T16" fmla="*/ 17 w 64"/>
                <a:gd name="T17" fmla="*/ 0 h 29"/>
                <a:gd name="T18" fmla="*/ 19 w 64"/>
                <a:gd name="T19" fmla="*/ 0 h 29"/>
                <a:gd name="T20" fmla="*/ 20 w 64"/>
                <a:gd name="T21" fmla="*/ 0 h 29"/>
                <a:gd name="T22" fmla="*/ 22 w 64"/>
                <a:gd name="T23" fmla="*/ 0 h 29"/>
                <a:gd name="T24" fmla="*/ 25 w 64"/>
                <a:gd name="T25" fmla="*/ 0 h 29"/>
                <a:gd name="T26" fmla="*/ 27 w 64"/>
                <a:gd name="T27" fmla="*/ 0 h 29"/>
                <a:gd name="T28" fmla="*/ 30 w 64"/>
                <a:gd name="T29" fmla="*/ 2 h 29"/>
                <a:gd name="T30" fmla="*/ 32 w 64"/>
                <a:gd name="T31" fmla="*/ 3 h 29"/>
                <a:gd name="T32" fmla="*/ 29 w 64"/>
                <a:gd name="T33" fmla="*/ 12 h 29"/>
                <a:gd name="T34" fmla="*/ 27 w 64"/>
                <a:gd name="T35" fmla="*/ 11 h 29"/>
                <a:gd name="T36" fmla="*/ 25 w 64"/>
                <a:gd name="T37" fmla="*/ 10 h 29"/>
                <a:gd name="T38" fmla="*/ 24 w 64"/>
                <a:gd name="T39" fmla="*/ 10 h 29"/>
                <a:gd name="T40" fmla="*/ 22 w 64"/>
                <a:gd name="T41" fmla="*/ 10 h 29"/>
                <a:gd name="T42" fmla="*/ 20 w 64"/>
                <a:gd name="T43" fmla="*/ 10 h 29"/>
                <a:gd name="T44" fmla="*/ 19 w 64"/>
                <a:gd name="T45" fmla="*/ 10 h 29"/>
                <a:gd name="T46" fmla="*/ 17 w 64"/>
                <a:gd name="T47" fmla="*/ 11 h 29"/>
                <a:gd name="T48" fmla="*/ 15 w 64"/>
                <a:gd name="T49" fmla="*/ 12 h 29"/>
                <a:gd name="T50" fmla="*/ 15 w 64"/>
                <a:gd name="T51" fmla="*/ 12 h 29"/>
                <a:gd name="T52" fmla="*/ 15 w 64"/>
                <a:gd name="T53" fmla="*/ 13 h 29"/>
                <a:gd name="T54" fmla="*/ 15 w 64"/>
                <a:gd name="T55" fmla="*/ 13 h 29"/>
                <a:gd name="T56" fmla="*/ 14 w 64"/>
                <a:gd name="T57" fmla="*/ 14 h 29"/>
                <a:gd name="T58" fmla="*/ 0 w 64"/>
                <a:gd name="T59" fmla="*/ 14 h 2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64" h="29">
                  <a:moveTo>
                    <a:pt x="0" y="29"/>
                  </a:moveTo>
                  <a:lnTo>
                    <a:pt x="0" y="0"/>
                  </a:lnTo>
                  <a:lnTo>
                    <a:pt x="17" y="0"/>
                  </a:lnTo>
                  <a:lnTo>
                    <a:pt x="17" y="21"/>
                  </a:lnTo>
                  <a:lnTo>
                    <a:pt x="20" y="16"/>
                  </a:lnTo>
                  <a:lnTo>
                    <a:pt x="24" y="10"/>
                  </a:lnTo>
                  <a:lnTo>
                    <a:pt x="27" y="7"/>
                  </a:lnTo>
                  <a:lnTo>
                    <a:pt x="30" y="3"/>
                  </a:lnTo>
                  <a:lnTo>
                    <a:pt x="34" y="1"/>
                  </a:lnTo>
                  <a:lnTo>
                    <a:pt x="37" y="0"/>
                  </a:lnTo>
                  <a:lnTo>
                    <a:pt x="40" y="0"/>
                  </a:lnTo>
                  <a:lnTo>
                    <a:pt x="44" y="0"/>
                  </a:lnTo>
                  <a:lnTo>
                    <a:pt x="49" y="0"/>
                  </a:lnTo>
                  <a:lnTo>
                    <a:pt x="54" y="1"/>
                  </a:lnTo>
                  <a:lnTo>
                    <a:pt x="59" y="5"/>
                  </a:lnTo>
                  <a:lnTo>
                    <a:pt x="64" y="7"/>
                  </a:lnTo>
                  <a:lnTo>
                    <a:pt x="57" y="25"/>
                  </a:lnTo>
                  <a:lnTo>
                    <a:pt x="54" y="23"/>
                  </a:lnTo>
                  <a:lnTo>
                    <a:pt x="50" y="21"/>
                  </a:lnTo>
                  <a:lnTo>
                    <a:pt x="47" y="21"/>
                  </a:lnTo>
                  <a:lnTo>
                    <a:pt x="44" y="21"/>
                  </a:lnTo>
                  <a:lnTo>
                    <a:pt x="40" y="21"/>
                  </a:lnTo>
                  <a:lnTo>
                    <a:pt x="37" y="21"/>
                  </a:lnTo>
                  <a:lnTo>
                    <a:pt x="34" y="23"/>
                  </a:lnTo>
                  <a:lnTo>
                    <a:pt x="30" y="25"/>
                  </a:lnTo>
                  <a:lnTo>
                    <a:pt x="29" y="27"/>
                  </a:lnTo>
                  <a:lnTo>
                    <a:pt x="27" y="29"/>
                  </a:lnTo>
                  <a:lnTo>
                    <a:pt x="0"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55" name="Freeform 1770"/>
            <p:cNvSpPr>
              <a:spLocks noEditPoints="1"/>
            </p:cNvSpPr>
            <p:nvPr/>
          </p:nvSpPr>
          <p:spPr bwMode="auto">
            <a:xfrm>
              <a:off x="3810" y="3534"/>
              <a:ext cx="30" cy="2"/>
            </a:xfrm>
            <a:custGeom>
              <a:avLst/>
              <a:gdLst>
                <a:gd name="T0" fmla="*/ 0 w 60"/>
                <a:gd name="T1" fmla="*/ 2 h 3"/>
                <a:gd name="T2" fmla="*/ 0 w 60"/>
                <a:gd name="T3" fmla="*/ 0 h 3"/>
                <a:gd name="T4" fmla="*/ 9 w 60"/>
                <a:gd name="T5" fmla="*/ 0 h 3"/>
                <a:gd name="T6" fmla="*/ 9 w 60"/>
                <a:gd name="T7" fmla="*/ 2 h 3"/>
                <a:gd name="T8" fmla="*/ 0 w 60"/>
                <a:gd name="T9" fmla="*/ 2 h 3"/>
                <a:gd name="T10" fmla="*/ 15 w 60"/>
                <a:gd name="T11" fmla="*/ 2 h 3"/>
                <a:gd name="T12" fmla="*/ 15 w 60"/>
                <a:gd name="T13" fmla="*/ 2 h 3"/>
                <a:gd name="T14" fmla="*/ 15 w 60"/>
                <a:gd name="T15" fmla="*/ 2 h 3"/>
                <a:gd name="T16" fmla="*/ 15 w 60"/>
                <a:gd name="T17" fmla="*/ 2 h 3"/>
                <a:gd name="T18" fmla="*/ 15 w 60"/>
                <a:gd name="T19" fmla="*/ 2 h 3"/>
                <a:gd name="T20" fmla="*/ 17 w 60"/>
                <a:gd name="T21" fmla="*/ 1 h 3"/>
                <a:gd name="T22" fmla="*/ 19 w 60"/>
                <a:gd name="T23" fmla="*/ 0 h 3"/>
                <a:gd name="T24" fmla="*/ 20 w 60"/>
                <a:gd name="T25" fmla="*/ 0 h 3"/>
                <a:gd name="T26" fmla="*/ 22 w 60"/>
                <a:gd name="T27" fmla="*/ 0 h 3"/>
                <a:gd name="T28" fmla="*/ 25 w 60"/>
                <a:gd name="T29" fmla="*/ 0 h 3"/>
                <a:gd name="T30" fmla="*/ 26 w 60"/>
                <a:gd name="T31" fmla="*/ 1 h 3"/>
                <a:gd name="T32" fmla="*/ 29 w 60"/>
                <a:gd name="T33" fmla="*/ 1 h 3"/>
                <a:gd name="T34" fmla="*/ 30 w 60"/>
                <a:gd name="T35" fmla="*/ 2 h 3"/>
                <a:gd name="T36" fmla="*/ 15 w 60"/>
                <a:gd name="T37" fmla="*/ 2 h 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0" h="3">
                  <a:moveTo>
                    <a:pt x="0" y="3"/>
                  </a:moveTo>
                  <a:lnTo>
                    <a:pt x="0" y="0"/>
                  </a:lnTo>
                  <a:lnTo>
                    <a:pt x="17" y="0"/>
                  </a:lnTo>
                  <a:lnTo>
                    <a:pt x="17" y="3"/>
                  </a:lnTo>
                  <a:lnTo>
                    <a:pt x="0" y="3"/>
                  </a:lnTo>
                  <a:close/>
                  <a:moveTo>
                    <a:pt x="30" y="3"/>
                  </a:moveTo>
                  <a:lnTo>
                    <a:pt x="30" y="3"/>
                  </a:lnTo>
                  <a:lnTo>
                    <a:pt x="34" y="1"/>
                  </a:lnTo>
                  <a:lnTo>
                    <a:pt x="37" y="0"/>
                  </a:lnTo>
                  <a:lnTo>
                    <a:pt x="40" y="0"/>
                  </a:lnTo>
                  <a:lnTo>
                    <a:pt x="44" y="0"/>
                  </a:lnTo>
                  <a:lnTo>
                    <a:pt x="49" y="0"/>
                  </a:lnTo>
                  <a:lnTo>
                    <a:pt x="52" y="1"/>
                  </a:lnTo>
                  <a:lnTo>
                    <a:pt x="57" y="1"/>
                  </a:lnTo>
                  <a:lnTo>
                    <a:pt x="60" y="3"/>
                  </a:lnTo>
                  <a:lnTo>
                    <a:pt x="3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56" name="Freeform 1771"/>
            <p:cNvSpPr>
              <a:spLocks/>
            </p:cNvSpPr>
            <p:nvPr/>
          </p:nvSpPr>
          <p:spPr bwMode="auto">
            <a:xfrm>
              <a:off x="3554" y="3423"/>
              <a:ext cx="16" cy="12"/>
            </a:xfrm>
            <a:custGeom>
              <a:avLst/>
              <a:gdLst>
                <a:gd name="T0" fmla="*/ 15 w 32"/>
                <a:gd name="T1" fmla="*/ 10 h 25"/>
                <a:gd name="T2" fmla="*/ 13 w 32"/>
                <a:gd name="T3" fmla="*/ 3 h 25"/>
                <a:gd name="T4" fmla="*/ 2 w 32"/>
                <a:gd name="T5" fmla="*/ 0 h 25"/>
                <a:gd name="T6" fmla="*/ 0 w 32"/>
                <a:gd name="T7" fmla="*/ 9 h 25"/>
                <a:gd name="T8" fmla="*/ 11 w 32"/>
                <a:gd name="T9" fmla="*/ 12 h 25"/>
                <a:gd name="T10" fmla="*/ 8 w 32"/>
                <a:gd name="T11" fmla="*/ 6 h 25"/>
                <a:gd name="T12" fmla="*/ 15 w 32"/>
                <a:gd name="T13" fmla="*/ 10 h 25"/>
                <a:gd name="T14" fmla="*/ 16 w 32"/>
                <a:gd name="T15" fmla="*/ 4 h 25"/>
                <a:gd name="T16" fmla="*/ 13 w 32"/>
                <a:gd name="T17" fmla="*/ 3 h 25"/>
                <a:gd name="T18" fmla="*/ 15 w 32"/>
                <a:gd name="T19" fmla="*/ 10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2" h="25">
                  <a:moveTo>
                    <a:pt x="30" y="20"/>
                  </a:moveTo>
                  <a:lnTo>
                    <a:pt x="25" y="7"/>
                  </a:lnTo>
                  <a:lnTo>
                    <a:pt x="3" y="0"/>
                  </a:lnTo>
                  <a:lnTo>
                    <a:pt x="0" y="18"/>
                  </a:lnTo>
                  <a:lnTo>
                    <a:pt x="21" y="25"/>
                  </a:lnTo>
                  <a:lnTo>
                    <a:pt x="16" y="13"/>
                  </a:lnTo>
                  <a:lnTo>
                    <a:pt x="30" y="20"/>
                  </a:lnTo>
                  <a:lnTo>
                    <a:pt x="32" y="9"/>
                  </a:lnTo>
                  <a:lnTo>
                    <a:pt x="25" y="7"/>
                  </a:lnTo>
                  <a:lnTo>
                    <a:pt x="30"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57" name="Freeform 1772"/>
            <p:cNvSpPr>
              <a:spLocks/>
            </p:cNvSpPr>
            <p:nvPr/>
          </p:nvSpPr>
          <p:spPr bwMode="auto">
            <a:xfrm>
              <a:off x="3552" y="3429"/>
              <a:ext cx="17" cy="27"/>
            </a:xfrm>
            <a:custGeom>
              <a:avLst/>
              <a:gdLst>
                <a:gd name="T0" fmla="*/ 3 w 35"/>
                <a:gd name="T1" fmla="*/ 27 h 54"/>
                <a:gd name="T2" fmla="*/ 3 w 35"/>
                <a:gd name="T3" fmla="*/ 27 h 54"/>
                <a:gd name="T4" fmla="*/ 6 w 35"/>
                <a:gd name="T5" fmla="*/ 24 h 54"/>
                <a:gd name="T6" fmla="*/ 11 w 35"/>
                <a:gd name="T7" fmla="*/ 17 h 54"/>
                <a:gd name="T8" fmla="*/ 14 w 35"/>
                <a:gd name="T9" fmla="*/ 10 h 54"/>
                <a:gd name="T10" fmla="*/ 17 w 35"/>
                <a:gd name="T11" fmla="*/ 4 h 54"/>
                <a:gd name="T12" fmla="*/ 10 w 35"/>
                <a:gd name="T13" fmla="*/ 0 h 54"/>
                <a:gd name="T14" fmla="*/ 9 w 35"/>
                <a:gd name="T15" fmla="*/ 6 h 54"/>
                <a:gd name="T16" fmla="*/ 6 w 35"/>
                <a:gd name="T17" fmla="*/ 12 h 54"/>
                <a:gd name="T18" fmla="*/ 3 w 35"/>
                <a:gd name="T19" fmla="*/ 16 h 54"/>
                <a:gd name="T20" fmla="*/ 0 w 35"/>
                <a:gd name="T21" fmla="*/ 20 h 54"/>
                <a:gd name="T22" fmla="*/ 0 w 35"/>
                <a:gd name="T23" fmla="*/ 20 h 54"/>
                <a:gd name="T24" fmla="*/ 3 w 35"/>
                <a:gd name="T25" fmla="*/ 2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5" h="54">
                  <a:moveTo>
                    <a:pt x="6" y="54"/>
                  </a:moveTo>
                  <a:lnTo>
                    <a:pt x="6" y="54"/>
                  </a:lnTo>
                  <a:lnTo>
                    <a:pt x="13" y="47"/>
                  </a:lnTo>
                  <a:lnTo>
                    <a:pt x="23" y="34"/>
                  </a:lnTo>
                  <a:lnTo>
                    <a:pt x="28" y="20"/>
                  </a:lnTo>
                  <a:lnTo>
                    <a:pt x="35" y="7"/>
                  </a:lnTo>
                  <a:lnTo>
                    <a:pt x="21" y="0"/>
                  </a:lnTo>
                  <a:lnTo>
                    <a:pt x="18" y="12"/>
                  </a:lnTo>
                  <a:lnTo>
                    <a:pt x="13" y="23"/>
                  </a:lnTo>
                  <a:lnTo>
                    <a:pt x="6" y="32"/>
                  </a:lnTo>
                  <a:lnTo>
                    <a:pt x="0" y="40"/>
                  </a:lnTo>
                  <a:lnTo>
                    <a:pt x="6" y="5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58" name="Freeform 1773"/>
            <p:cNvSpPr>
              <a:spLocks/>
            </p:cNvSpPr>
            <p:nvPr/>
          </p:nvSpPr>
          <p:spPr bwMode="auto">
            <a:xfrm>
              <a:off x="3532" y="3449"/>
              <a:ext cx="23" cy="16"/>
            </a:xfrm>
            <a:custGeom>
              <a:avLst/>
              <a:gdLst>
                <a:gd name="T0" fmla="*/ 0 w 46"/>
                <a:gd name="T1" fmla="*/ 16 h 32"/>
                <a:gd name="T2" fmla="*/ 0 w 46"/>
                <a:gd name="T3" fmla="*/ 16 h 32"/>
                <a:gd name="T4" fmla="*/ 6 w 46"/>
                <a:gd name="T5" fmla="*/ 15 h 32"/>
                <a:gd name="T6" fmla="*/ 13 w 46"/>
                <a:gd name="T7" fmla="*/ 15 h 32"/>
                <a:gd name="T8" fmla="*/ 18 w 46"/>
                <a:gd name="T9" fmla="*/ 12 h 32"/>
                <a:gd name="T10" fmla="*/ 23 w 46"/>
                <a:gd name="T11" fmla="*/ 7 h 32"/>
                <a:gd name="T12" fmla="*/ 20 w 46"/>
                <a:gd name="T13" fmla="*/ 0 h 32"/>
                <a:gd name="T14" fmla="*/ 15 w 46"/>
                <a:gd name="T15" fmla="*/ 3 h 32"/>
                <a:gd name="T16" fmla="*/ 11 w 46"/>
                <a:gd name="T17" fmla="*/ 5 h 32"/>
                <a:gd name="T18" fmla="*/ 6 w 46"/>
                <a:gd name="T19" fmla="*/ 6 h 32"/>
                <a:gd name="T20" fmla="*/ 0 w 46"/>
                <a:gd name="T21" fmla="*/ 7 h 32"/>
                <a:gd name="T22" fmla="*/ 0 w 46"/>
                <a:gd name="T23" fmla="*/ 7 h 32"/>
                <a:gd name="T24" fmla="*/ 0 w 46"/>
                <a:gd name="T25" fmla="*/ 16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32">
                  <a:moveTo>
                    <a:pt x="0" y="32"/>
                  </a:moveTo>
                  <a:lnTo>
                    <a:pt x="0" y="32"/>
                  </a:lnTo>
                  <a:lnTo>
                    <a:pt x="11" y="30"/>
                  </a:lnTo>
                  <a:lnTo>
                    <a:pt x="25" y="29"/>
                  </a:lnTo>
                  <a:lnTo>
                    <a:pt x="36" y="23"/>
                  </a:lnTo>
                  <a:lnTo>
                    <a:pt x="46" y="14"/>
                  </a:lnTo>
                  <a:lnTo>
                    <a:pt x="40" y="0"/>
                  </a:lnTo>
                  <a:lnTo>
                    <a:pt x="30" y="5"/>
                  </a:lnTo>
                  <a:lnTo>
                    <a:pt x="21" y="10"/>
                  </a:lnTo>
                  <a:lnTo>
                    <a:pt x="11" y="12"/>
                  </a:lnTo>
                  <a:lnTo>
                    <a:pt x="0" y="14"/>
                  </a:lnTo>
                  <a:lnTo>
                    <a:pt x="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59" name="Freeform 1774"/>
            <p:cNvSpPr>
              <a:spLocks/>
            </p:cNvSpPr>
            <p:nvPr/>
          </p:nvSpPr>
          <p:spPr bwMode="auto">
            <a:xfrm>
              <a:off x="3508" y="3452"/>
              <a:ext cx="24" cy="13"/>
            </a:xfrm>
            <a:custGeom>
              <a:avLst/>
              <a:gdLst>
                <a:gd name="T0" fmla="*/ 0 w 47"/>
                <a:gd name="T1" fmla="*/ 7 h 27"/>
                <a:gd name="T2" fmla="*/ 0 w 47"/>
                <a:gd name="T3" fmla="*/ 7 h 27"/>
                <a:gd name="T4" fmla="*/ 5 w 47"/>
                <a:gd name="T5" fmla="*/ 11 h 27"/>
                <a:gd name="T6" fmla="*/ 11 w 47"/>
                <a:gd name="T7" fmla="*/ 12 h 27"/>
                <a:gd name="T8" fmla="*/ 18 w 47"/>
                <a:gd name="T9" fmla="*/ 13 h 27"/>
                <a:gd name="T10" fmla="*/ 24 w 47"/>
                <a:gd name="T11" fmla="*/ 13 h 27"/>
                <a:gd name="T12" fmla="*/ 24 w 47"/>
                <a:gd name="T13" fmla="*/ 4 h 27"/>
                <a:gd name="T14" fmla="*/ 18 w 47"/>
                <a:gd name="T15" fmla="*/ 4 h 27"/>
                <a:gd name="T16" fmla="*/ 13 w 47"/>
                <a:gd name="T17" fmla="*/ 2 h 27"/>
                <a:gd name="T18" fmla="*/ 7 w 47"/>
                <a:gd name="T19" fmla="*/ 2 h 27"/>
                <a:gd name="T20" fmla="*/ 4 w 47"/>
                <a:gd name="T21" fmla="*/ 0 h 27"/>
                <a:gd name="T22" fmla="*/ 4 w 47"/>
                <a:gd name="T23" fmla="*/ 0 h 27"/>
                <a:gd name="T24" fmla="*/ 0 w 47"/>
                <a:gd name="T25" fmla="*/ 7 h 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7" h="27">
                  <a:moveTo>
                    <a:pt x="0" y="14"/>
                  </a:moveTo>
                  <a:lnTo>
                    <a:pt x="0" y="14"/>
                  </a:lnTo>
                  <a:lnTo>
                    <a:pt x="10" y="22"/>
                  </a:lnTo>
                  <a:lnTo>
                    <a:pt x="22" y="24"/>
                  </a:lnTo>
                  <a:lnTo>
                    <a:pt x="35" y="27"/>
                  </a:lnTo>
                  <a:lnTo>
                    <a:pt x="47" y="27"/>
                  </a:lnTo>
                  <a:lnTo>
                    <a:pt x="47" y="9"/>
                  </a:lnTo>
                  <a:lnTo>
                    <a:pt x="35" y="9"/>
                  </a:lnTo>
                  <a:lnTo>
                    <a:pt x="25" y="5"/>
                  </a:lnTo>
                  <a:lnTo>
                    <a:pt x="13" y="4"/>
                  </a:lnTo>
                  <a:lnTo>
                    <a:pt x="7" y="0"/>
                  </a:lnTo>
                  <a:lnTo>
                    <a:pt x="0"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60" name="Freeform 1775"/>
            <p:cNvSpPr>
              <a:spLocks/>
            </p:cNvSpPr>
            <p:nvPr/>
          </p:nvSpPr>
          <p:spPr bwMode="auto">
            <a:xfrm>
              <a:off x="3494" y="3436"/>
              <a:ext cx="18" cy="23"/>
            </a:xfrm>
            <a:custGeom>
              <a:avLst/>
              <a:gdLst>
                <a:gd name="T0" fmla="*/ 0 w 36"/>
                <a:gd name="T1" fmla="*/ 4 h 45"/>
                <a:gd name="T2" fmla="*/ 0 w 36"/>
                <a:gd name="T3" fmla="*/ 4 h 45"/>
                <a:gd name="T4" fmla="*/ 4 w 36"/>
                <a:gd name="T5" fmla="*/ 10 h 45"/>
                <a:gd name="T6" fmla="*/ 6 w 36"/>
                <a:gd name="T7" fmla="*/ 16 h 45"/>
                <a:gd name="T8" fmla="*/ 11 w 36"/>
                <a:gd name="T9" fmla="*/ 19 h 45"/>
                <a:gd name="T10" fmla="*/ 15 w 36"/>
                <a:gd name="T11" fmla="*/ 23 h 45"/>
                <a:gd name="T12" fmla="*/ 18 w 36"/>
                <a:gd name="T13" fmla="*/ 16 h 45"/>
                <a:gd name="T14" fmla="*/ 15 w 36"/>
                <a:gd name="T15" fmla="*/ 12 h 45"/>
                <a:gd name="T16" fmla="*/ 11 w 36"/>
                <a:gd name="T17" fmla="*/ 9 h 45"/>
                <a:gd name="T18" fmla="*/ 9 w 36"/>
                <a:gd name="T19" fmla="*/ 5 h 45"/>
                <a:gd name="T20" fmla="*/ 7 w 36"/>
                <a:gd name="T21" fmla="*/ 0 h 45"/>
                <a:gd name="T22" fmla="*/ 7 w 36"/>
                <a:gd name="T23" fmla="*/ 0 h 45"/>
                <a:gd name="T24" fmla="*/ 0 w 36"/>
                <a:gd name="T25" fmla="*/ 4 h 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 h="45">
                  <a:moveTo>
                    <a:pt x="0" y="8"/>
                  </a:moveTo>
                  <a:lnTo>
                    <a:pt x="0" y="8"/>
                  </a:lnTo>
                  <a:lnTo>
                    <a:pt x="7" y="20"/>
                  </a:lnTo>
                  <a:lnTo>
                    <a:pt x="12" y="31"/>
                  </a:lnTo>
                  <a:lnTo>
                    <a:pt x="22" y="38"/>
                  </a:lnTo>
                  <a:lnTo>
                    <a:pt x="29" y="45"/>
                  </a:lnTo>
                  <a:lnTo>
                    <a:pt x="36" y="31"/>
                  </a:lnTo>
                  <a:lnTo>
                    <a:pt x="29" y="24"/>
                  </a:lnTo>
                  <a:lnTo>
                    <a:pt x="22" y="17"/>
                  </a:lnTo>
                  <a:lnTo>
                    <a:pt x="17" y="9"/>
                  </a:lnTo>
                  <a:lnTo>
                    <a:pt x="14" y="0"/>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61" name="Freeform 1776"/>
            <p:cNvSpPr>
              <a:spLocks/>
            </p:cNvSpPr>
            <p:nvPr/>
          </p:nvSpPr>
          <p:spPr bwMode="auto">
            <a:xfrm>
              <a:off x="3490" y="3414"/>
              <a:ext cx="11" cy="26"/>
            </a:xfrm>
            <a:custGeom>
              <a:avLst/>
              <a:gdLst>
                <a:gd name="T0" fmla="*/ 0 w 22"/>
                <a:gd name="T1" fmla="*/ 0 h 53"/>
                <a:gd name="T2" fmla="*/ 0 w 22"/>
                <a:gd name="T3" fmla="*/ 0 h 53"/>
                <a:gd name="T4" fmla="*/ 0 w 22"/>
                <a:gd name="T5" fmla="*/ 6 h 53"/>
                <a:gd name="T6" fmla="*/ 1 w 22"/>
                <a:gd name="T7" fmla="*/ 13 h 53"/>
                <a:gd name="T8" fmla="*/ 3 w 22"/>
                <a:gd name="T9" fmla="*/ 21 h 53"/>
                <a:gd name="T10" fmla="*/ 4 w 22"/>
                <a:gd name="T11" fmla="*/ 26 h 53"/>
                <a:gd name="T12" fmla="*/ 11 w 22"/>
                <a:gd name="T13" fmla="*/ 22 h 53"/>
                <a:gd name="T14" fmla="*/ 9 w 22"/>
                <a:gd name="T15" fmla="*/ 17 h 53"/>
                <a:gd name="T16" fmla="*/ 8 w 22"/>
                <a:gd name="T17" fmla="*/ 12 h 53"/>
                <a:gd name="T18" fmla="*/ 7 w 22"/>
                <a:gd name="T19" fmla="*/ 6 h 53"/>
                <a:gd name="T20" fmla="*/ 7 w 22"/>
                <a:gd name="T21" fmla="*/ 0 h 53"/>
                <a:gd name="T22" fmla="*/ 7 w 22"/>
                <a:gd name="T23" fmla="*/ 0 h 53"/>
                <a:gd name="T24" fmla="*/ 0 w 22"/>
                <a:gd name="T25" fmla="*/ 0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 h="53">
                  <a:moveTo>
                    <a:pt x="0" y="0"/>
                  </a:moveTo>
                  <a:lnTo>
                    <a:pt x="0" y="0"/>
                  </a:lnTo>
                  <a:lnTo>
                    <a:pt x="0" y="13"/>
                  </a:lnTo>
                  <a:lnTo>
                    <a:pt x="2" y="27"/>
                  </a:lnTo>
                  <a:lnTo>
                    <a:pt x="5" y="42"/>
                  </a:lnTo>
                  <a:lnTo>
                    <a:pt x="8" y="53"/>
                  </a:lnTo>
                  <a:lnTo>
                    <a:pt x="22" y="45"/>
                  </a:lnTo>
                  <a:lnTo>
                    <a:pt x="18" y="34"/>
                  </a:lnTo>
                  <a:lnTo>
                    <a:pt x="15" y="24"/>
                  </a:lnTo>
                  <a:lnTo>
                    <a:pt x="13" y="13"/>
                  </a:lnTo>
                  <a:lnTo>
                    <a:pt x="13"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62" name="Freeform 1777"/>
            <p:cNvSpPr>
              <a:spLocks/>
            </p:cNvSpPr>
            <p:nvPr/>
          </p:nvSpPr>
          <p:spPr bwMode="auto">
            <a:xfrm>
              <a:off x="3490" y="3387"/>
              <a:ext cx="10" cy="27"/>
            </a:xfrm>
            <a:custGeom>
              <a:avLst/>
              <a:gdLst>
                <a:gd name="T0" fmla="*/ 5 w 20"/>
                <a:gd name="T1" fmla="*/ 0 h 52"/>
                <a:gd name="T2" fmla="*/ 5 w 20"/>
                <a:gd name="T3" fmla="*/ 1 h 52"/>
                <a:gd name="T4" fmla="*/ 3 w 20"/>
                <a:gd name="T5" fmla="*/ 6 h 52"/>
                <a:gd name="T6" fmla="*/ 1 w 20"/>
                <a:gd name="T7" fmla="*/ 13 h 52"/>
                <a:gd name="T8" fmla="*/ 0 w 20"/>
                <a:gd name="T9" fmla="*/ 20 h 52"/>
                <a:gd name="T10" fmla="*/ 0 w 20"/>
                <a:gd name="T11" fmla="*/ 27 h 52"/>
                <a:gd name="T12" fmla="*/ 7 w 20"/>
                <a:gd name="T13" fmla="*/ 27 h 52"/>
                <a:gd name="T14" fmla="*/ 7 w 20"/>
                <a:gd name="T15" fmla="*/ 20 h 52"/>
                <a:gd name="T16" fmla="*/ 8 w 20"/>
                <a:gd name="T17" fmla="*/ 15 h 52"/>
                <a:gd name="T18" fmla="*/ 9 w 20"/>
                <a:gd name="T19" fmla="*/ 10 h 52"/>
                <a:gd name="T20" fmla="*/ 10 w 20"/>
                <a:gd name="T21" fmla="*/ 5 h 52"/>
                <a:gd name="T22" fmla="*/ 10 w 20"/>
                <a:gd name="T23" fmla="*/ 5 h 52"/>
                <a:gd name="T24" fmla="*/ 5 w 20"/>
                <a:gd name="T25" fmla="*/ 0 h 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 h="52">
                  <a:moveTo>
                    <a:pt x="10" y="0"/>
                  </a:moveTo>
                  <a:lnTo>
                    <a:pt x="10" y="1"/>
                  </a:lnTo>
                  <a:lnTo>
                    <a:pt x="5" y="12"/>
                  </a:lnTo>
                  <a:lnTo>
                    <a:pt x="2" y="25"/>
                  </a:lnTo>
                  <a:lnTo>
                    <a:pt x="0" y="39"/>
                  </a:lnTo>
                  <a:lnTo>
                    <a:pt x="0" y="52"/>
                  </a:lnTo>
                  <a:lnTo>
                    <a:pt x="13" y="52"/>
                  </a:lnTo>
                  <a:lnTo>
                    <a:pt x="13" y="39"/>
                  </a:lnTo>
                  <a:lnTo>
                    <a:pt x="15" y="29"/>
                  </a:lnTo>
                  <a:lnTo>
                    <a:pt x="18" y="19"/>
                  </a:lnTo>
                  <a:lnTo>
                    <a:pt x="20" y="9"/>
                  </a:lnTo>
                  <a:lnTo>
                    <a:pt x="20" y="10"/>
                  </a:lnTo>
                  <a:lnTo>
                    <a:pt x="1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63" name="Freeform 1778"/>
            <p:cNvSpPr>
              <a:spLocks/>
            </p:cNvSpPr>
            <p:nvPr/>
          </p:nvSpPr>
          <p:spPr bwMode="auto">
            <a:xfrm>
              <a:off x="3495" y="3369"/>
              <a:ext cx="18" cy="24"/>
            </a:xfrm>
            <a:custGeom>
              <a:avLst/>
              <a:gdLst>
                <a:gd name="T0" fmla="*/ 15 w 37"/>
                <a:gd name="T1" fmla="*/ 0 h 47"/>
                <a:gd name="T2" fmla="*/ 15 w 37"/>
                <a:gd name="T3" fmla="*/ 0 h 47"/>
                <a:gd name="T4" fmla="*/ 11 w 37"/>
                <a:gd name="T5" fmla="*/ 4 h 47"/>
                <a:gd name="T6" fmla="*/ 6 w 37"/>
                <a:gd name="T7" fmla="*/ 8 h 47"/>
                <a:gd name="T8" fmla="*/ 2 w 37"/>
                <a:gd name="T9" fmla="*/ 13 h 47"/>
                <a:gd name="T10" fmla="*/ 0 w 37"/>
                <a:gd name="T11" fmla="*/ 19 h 47"/>
                <a:gd name="T12" fmla="*/ 5 w 37"/>
                <a:gd name="T13" fmla="*/ 24 h 47"/>
                <a:gd name="T14" fmla="*/ 7 w 37"/>
                <a:gd name="T15" fmla="*/ 19 h 47"/>
                <a:gd name="T16" fmla="*/ 10 w 37"/>
                <a:gd name="T17" fmla="*/ 15 h 47"/>
                <a:gd name="T18" fmla="*/ 14 w 37"/>
                <a:gd name="T19" fmla="*/ 11 h 47"/>
                <a:gd name="T20" fmla="*/ 18 w 37"/>
                <a:gd name="T21" fmla="*/ 10 h 47"/>
                <a:gd name="T22" fmla="*/ 18 w 37"/>
                <a:gd name="T23" fmla="*/ 10 h 47"/>
                <a:gd name="T24" fmla="*/ 15 w 37"/>
                <a:gd name="T25" fmla="*/ 0 h 4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7" h="47">
                  <a:moveTo>
                    <a:pt x="30" y="0"/>
                  </a:moveTo>
                  <a:lnTo>
                    <a:pt x="30" y="0"/>
                  </a:lnTo>
                  <a:lnTo>
                    <a:pt x="22" y="8"/>
                  </a:lnTo>
                  <a:lnTo>
                    <a:pt x="13" y="15"/>
                  </a:lnTo>
                  <a:lnTo>
                    <a:pt x="5" y="26"/>
                  </a:lnTo>
                  <a:lnTo>
                    <a:pt x="0" y="37"/>
                  </a:lnTo>
                  <a:lnTo>
                    <a:pt x="10" y="47"/>
                  </a:lnTo>
                  <a:lnTo>
                    <a:pt x="15" y="37"/>
                  </a:lnTo>
                  <a:lnTo>
                    <a:pt x="20" y="29"/>
                  </a:lnTo>
                  <a:lnTo>
                    <a:pt x="29" y="22"/>
                  </a:lnTo>
                  <a:lnTo>
                    <a:pt x="37" y="19"/>
                  </a:ln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64" name="Freeform 1779"/>
            <p:cNvSpPr>
              <a:spLocks/>
            </p:cNvSpPr>
            <p:nvPr/>
          </p:nvSpPr>
          <p:spPr bwMode="auto">
            <a:xfrm>
              <a:off x="3510" y="3363"/>
              <a:ext cx="22" cy="15"/>
            </a:xfrm>
            <a:custGeom>
              <a:avLst/>
              <a:gdLst>
                <a:gd name="T0" fmla="*/ 22 w 44"/>
                <a:gd name="T1" fmla="*/ 0 h 31"/>
                <a:gd name="T2" fmla="*/ 22 w 44"/>
                <a:gd name="T3" fmla="*/ 0 h 31"/>
                <a:gd name="T4" fmla="*/ 16 w 44"/>
                <a:gd name="T5" fmla="*/ 1 h 31"/>
                <a:gd name="T6" fmla="*/ 11 w 44"/>
                <a:gd name="T7" fmla="*/ 1 h 31"/>
                <a:gd name="T8" fmla="*/ 6 w 44"/>
                <a:gd name="T9" fmla="*/ 3 h 31"/>
                <a:gd name="T10" fmla="*/ 0 w 44"/>
                <a:gd name="T11" fmla="*/ 6 h 31"/>
                <a:gd name="T12" fmla="*/ 4 w 44"/>
                <a:gd name="T13" fmla="*/ 15 h 31"/>
                <a:gd name="T14" fmla="*/ 8 w 44"/>
                <a:gd name="T15" fmla="*/ 12 h 31"/>
                <a:gd name="T16" fmla="*/ 13 w 44"/>
                <a:gd name="T17" fmla="*/ 10 h 31"/>
                <a:gd name="T18" fmla="*/ 18 w 44"/>
                <a:gd name="T19" fmla="*/ 10 h 31"/>
                <a:gd name="T20" fmla="*/ 22 w 44"/>
                <a:gd name="T21" fmla="*/ 9 h 31"/>
                <a:gd name="T22" fmla="*/ 22 w 44"/>
                <a:gd name="T23" fmla="*/ 9 h 31"/>
                <a:gd name="T24" fmla="*/ 22 w 44"/>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4" h="31">
                  <a:moveTo>
                    <a:pt x="44" y="0"/>
                  </a:moveTo>
                  <a:lnTo>
                    <a:pt x="44" y="0"/>
                  </a:lnTo>
                  <a:lnTo>
                    <a:pt x="32" y="2"/>
                  </a:lnTo>
                  <a:lnTo>
                    <a:pt x="22" y="3"/>
                  </a:lnTo>
                  <a:lnTo>
                    <a:pt x="12" y="7"/>
                  </a:lnTo>
                  <a:lnTo>
                    <a:pt x="0" y="12"/>
                  </a:lnTo>
                  <a:lnTo>
                    <a:pt x="7" y="31"/>
                  </a:lnTo>
                  <a:lnTo>
                    <a:pt x="15" y="25"/>
                  </a:lnTo>
                  <a:lnTo>
                    <a:pt x="25" y="21"/>
                  </a:lnTo>
                  <a:lnTo>
                    <a:pt x="35" y="20"/>
                  </a:lnTo>
                  <a:lnTo>
                    <a:pt x="44" y="18"/>
                  </a:lnTo>
                  <a:lnTo>
                    <a:pt x="4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65" name="Freeform 1780"/>
            <p:cNvSpPr>
              <a:spLocks/>
            </p:cNvSpPr>
            <p:nvPr/>
          </p:nvSpPr>
          <p:spPr bwMode="auto">
            <a:xfrm>
              <a:off x="3532" y="3363"/>
              <a:ext cx="22" cy="15"/>
            </a:xfrm>
            <a:custGeom>
              <a:avLst/>
              <a:gdLst>
                <a:gd name="T0" fmla="*/ 22 w 43"/>
                <a:gd name="T1" fmla="*/ 8 h 31"/>
                <a:gd name="T2" fmla="*/ 22 w 43"/>
                <a:gd name="T3" fmla="*/ 8 h 31"/>
                <a:gd name="T4" fmla="*/ 18 w 43"/>
                <a:gd name="T5" fmla="*/ 4 h 31"/>
                <a:gd name="T6" fmla="*/ 12 w 43"/>
                <a:gd name="T7" fmla="*/ 1 h 31"/>
                <a:gd name="T8" fmla="*/ 6 w 43"/>
                <a:gd name="T9" fmla="*/ 1 h 31"/>
                <a:gd name="T10" fmla="*/ 0 w 43"/>
                <a:gd name="T11" fmla="*/ 0 h 31"/>
                <a:gd name="T12" fmla="*/ 0 w 43"/>
                <a:gd name="T13" fmla="*/ 9 h 31"/>
                <a:gd name="T14" fmla="*/ 6 w 43"/>
                <a:gd name="T15" fmla="*/ 10 h 31"/>
                <a:gd name="T16" fmla="*/ 10 w 43"/>
                <a:gd name="T17" fmla="*/ 10 h 31"/>
                <a:gd name="T18" fmla="*/ 14 w 43"/>
                <a:gd name="T19" fmla="*/ 13 h 31"/>
                <a:gd name="T20" fmla="*/ 18 w 43"/>
                <a:gd name="T21" fmla="*/ 15 h 31"/>
                <a:gd name="T22" fmla="*/ 18 w 43"/>
                <a:gd name="T23" fmla="*/ 15 h 31"/>
                <a:gd name="T24" fmla="*/ 22 w 43"/>
                <a:gd name="T25" fmla="*/ 8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3" h="31">
                  <a:moveTo>
                    <a:pt x="43" y="16"/>
                  </a:moveTo>
                  <a:lnTo>
                    <a:pt x="43" y="16"/>
                  </a:lnTo>
                  <a:lnTo>
                    <a:pt x="35" y="9"/>
                  </a:lnTo>
                  <a:lnTo>
                    <a:pt x="23" y="3"/>
                  </a:lnTo>
                  <a:lnTo>
                    <a:pt x="11" y="2"/>
                  </a:lnTo>
                  <a:lnTo>
                    <a:pt x="0" y="0"/>
                  </a:lnTo>
                  <a:lnTo>
                    <a:pt x="0" y="18"/>
                  </a:lnTo>
                  <a:lnTo>
                    <a:pt x="11" y="20"/>
                  </a:lnTo>
                  <a:lnTo>
                    <a:pt x="20" y="21"/>
                  </a:lnTo>
                  <a:lnTo>
                    <a:pt x="28" y="27"/>
                  </a:lnTo>
                  <a:lnTo>
                    <a:pt x="36" y="31"/>
                  </a:lnTo>
                  <a:lnTo>
                    <a:pt x="43"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66" name="Freeform 1781"/>
            <p:cNvSpPr>
              <a:spLocks/>
            </p:cNvSpPr>
            <p:nvPr/>
          </p:nvSpPr>
          <p:spPr bwMode="auto">
            <a:xfrm>
              <a:off x="3550" y="3371"/>
              <a:ext cx="19" cy="28"/>
            </a:xfrm>
            <a:custGeom>
              <a:avLst/>
              <a:gdLst>
                <a:gd name="T0" fmla="*/ 15 w 37"/>
                <a:gd name="T1" fmla="*/ 28 h 56"/>
                <a:gd name="T2" fmla="*/ 18 w 37"/>
                <a:gd name="T3" fmla="*/ 23 h 56"/>
                <a:gd name="T4" fmla="*/ 15 w 37"/>
                <a:gd name="T5" fmla="*/ 15 h 56"/>
                <a:gd name="T6" fmla="*/ 12 w 37"/>
                <a:gd name="T7" fmla="*/ 9 h 56"/>
                <a:gd name="T8" fmla="*/ 8 w 37"/>
                <a:gd name="T9" fmla="*/ 4 h 56"/>
                <a:gd name="T10" fmla="*/ 4 w 37"/>
                <a:gd name="T11" fmla="*/ 0 h 56"/>
                <a:gd name="T12" fmla="*/ 0 w 37"/>
                <a:gd name="T13" fmla="*/ 8 h 56"/>
                <a:gd name="T14" fmla="*/ 5 w 37"/>
                <a:gd name="T15" fmla="*/ 11 h 56"/>
                <a:gd name="T16" fmla="*/ 7 w 37"/>
                <a:gd name="T17" fmla="*/ 15 h 56"/>
                <a:gd name="T18" fmla="*/ 10 w 37"/>
                <a:gd name="T19" fmla="*/ 20 h 56"/>
                <a:gd name="T20" fmla="*/ 11 w 37"/>
                <a:gd name="T21" fmla="*/ 25 h 56"/>
                <a:gd name="T22" fmla="*/ 14 w 37"/>
                <a:gd name="T23" fmla="*/ 19 h 56"/>
                <a:gd name="T24" fmla="*/ 15 w 37"/>
                <a:gd name="T25" fmla="*/ 28 h 56"/>
                <a:gd name="T26" fmla="*/ 19 w 37"/>
                <a:gd name="T27" fmla="*/ 27 h 56"/>
                <a:gd name="T28" fmla="*/ 18 w 37"/>
                <a:gd name="T29" fmla="*/ 22 h 56"/>
                <a:gd name="T30" fmla="*/ 15 w 37"/>
                <a:gd name="T31" fmla="*/ 28 h 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7" h="56">
                  <a:moveTo>
                    <a:pt x="30" y="56"/>
                  </a:moveTo>
                  <a:lnTo>
                    <a:pt x="36" y="45"/>
                  </a:lnTo>
                  <a:lnTo>
                    <a:pt x="30" y="29"/>
                  </a:lnTo>
                  <a:lnTo>
                    <a:pt x="24" y="18"/>
                  </a:lnTo>
                  <a:lnTo>
                    <a:pt x="15" y="7"/>
                  </a:lnTo>
                  <a:lnTo>
                    <a:pt x="7" y="0"/>
                  </a:lnTo>
                  <a:lnTo>
                    <a:pt x="0" y="15"/>
                  </a:lnTo>
                  <a:lnTo>
                    <a:pt x="9" y="22"/>
                  </a:lnTo>
                  <a:lnTo>
                    <a:pt x="14" y="29"/>
                  </a:lnTo>
                  <a:lnTo>
                    <a:pt x="20" y="40"/>
                  </a:lnTo>
                  <a:lnTo>
                    <a:pt x="22" y="49"/>
                  </a:lnTo>
                  <a:lnTo>
                    <a:pt x="27" y="38"/>
                  </a:lnTo>
                  <a:lnTo>
                    <a:pt x="30" y="56"/>
                  </a:lnTo>
                  <a:lnTo>
                    <a:pt x="37" y="54"/>
                  </a:lnTo>
                  <a:lnTo>
                    <a:pt x="36" y="43"/>
                  </a:lnTo>
                  <a:lnTo>
                    <a:pt x="30" y="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67" name="Freeform 1782"/>
            <p:cNvSpPr>
              <a:spLocks/>
            </p:cNvSpPr>
            <p:nvPr/>
          </p:nvSpPr>
          <p:spPr bwMode="auto">
            <a:xfrm>
              <a:off x="3550" y="3390"/>
              <a:ext cx="15" cy="13"/>
            </a:xfrm>
            <a:custGeom>
              <a:avLst/>
              <a:gdLst>
                <a:gd name="T0" fmla="*/ 0 w 30"/>
                <a:gd name="T1" fmla="*/ 9 h 25"/>
                <a:gd name="T2" fmla="*/ 5 w 30"/>
                <a:gd name="T3" fmla="*/ 12 h 25"/>
                <a:gd name="T4" fmla="*/ 15 w 30"/>
                <a:gd name="T5" fmla="*/ 9 h 25"/>
                <a:gd name="T6" fmla="*/ 14 w 30"/>
                <a:gd name="T7" fmla="*/ 0 h 25"/>
                <a:gd name="T8" fmla="*/ 3 w 30"/>
                <a:gd name="T9" fmla="*/ 3 h 25"/>
                <a:gd name="T10" fmla="*/ 7 w 30"/>
                <a:gd name="T11" fmla="*/ 6 h 25"/>
                <a:gd name="T12" fmla="*/ 0 w 30"/>
                <a:gd name="T13" fmla="*/ 9 h 25"/>
                <a:gd name="T14" fmla="*/ 2 w 30"/>
                <a:gd name="T15" fmla="*/ 13 h 25"/>
                <a:gd name="T16" fmla="*/ 5 w 30"/>
                <a:gd name="T17" fmla="*/ 12 h 25"/>
                <a:gd name="T18" fmla="*/ 0 w 30"/>
                <a:gd name="T19" fmla="*/ 9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0" h="25">
                  <a:moveTo>
                    <a:pt x="0" y="18"/>
                  </a:moveTo>
                  <a:lnTo>
                    <a:pt x="9" y="24"/>
                  </a:lnTo>
                  <a:lnTo>
                    <a:pt x="30" y="18"/>
                  </a:lnTo>
                  <a:lnTo>
                    <a:pt x="27" y="0"/>
                  </a:lnTo>
                  <a:lnTo>
                    <a:pt x="5" y="5"/>
                  </a:lnTo>
                  <a:lnTo>
                    <a:pt x="14" y="11"/>
                  </a:lnTo>
                  <a:lnTo>
                    <a:pt x="0" y="18"/>
                  </a:lnTo>
                  <a:lnTo>
                    <a:pt x="4" y="25"/>
                  </a:lnTo>
                  <a:lnTo>
                    <a:pt x="9" y="24"/>
                  </a:lnTo>
                  <a:lnTo>
                    <a:pt x="0"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68" name="Freeform 1783"/>
            <p:cNvSpPr>
              <a:spLocks/>
            </p:cNvSpPr>
            <p:nvPr/>
          </p:nvSpPr>
          <p:spPr bwMode="auto">
            <a:xfrm>
              <a:off x="3544" y="3379"/>
              <a:ext cx="13" cy="20"/>
            </a:xfrm>
            <a:custGeom>
              <a:avLst/>
              <a:gdLst>
                <a:gd name="T0" fmla="*/ 0 w 27"/>
                <a:gd name="T1" fmla="*/ 8 h 40"/>
                <a:gd name="T2" fmla="*/ 0 w 27"/>
                <a:gd name="T3" fmla="*/ 8 h 40"/>
                <a:gd name="T4" fmla="*/ 2 w 27"/>
                <a:gd name="T5" fmla="*/ 10 h 40"/>
                <a:gd name="T6" fmla="*/ 4 w 27"/>
                <a:gd name="T7" fmla="*/ 12 h 40"/>
                <a:gd name="T8" fmla="*/ 6 w 27"/>
                <a:gd name="T9" fmla="*/ 16 h 40"/>
                <a:gd name="T10" fmla="*/ 6 w 27"/>
                <a:gd name="T11" fmla="*/ 20 h 40"/>
                <a:gd name="T12" fmla="*/ 13 w 27"/>
                <a:gd name="T13" fmla="*/ 17 h 40"/>
                <a:gd name="T14" fmla="*/ 11 w 27"/>
                <a:gd name="T15" fmla="*/ 12 h 40"/>
                <a:gd name="T16" fmla="*/ 9 w 27"/>
                <a:gd name="T17" fmla="*/ 7 h 40"/>
                <a:gd name="T18" fmla="*/ 6 w 27"/>
                <a:gd name="T19" fmla="*/ 3 h 40"/>
                <a:gd name="T20" fmla="*/ 3 w 27"/>
                <a:gd name="T21" fmla="*/ 0 h 40"/>
                <a:gd name="T22" fmla="*/ 3 w 27"/>
                <a:gd name="T23" fmla="*/ 0 h 40"/>
                <a:gd name="T24" fmla="*/ 0 w 27"/>
                <a:gd name="T25" fmla="*/ 8 h 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40">
                  <a:moveTo>
                    <a:pt x="0" y="15"/>
                  </a:moveTo>
                  <a:lnTo>
                    <a:pt x="0" y="15"/>
                  </a:lnTo>
                  <a:lnTo>
                    <a:pt x="5" y="20"/>
                  </a:lnTo>
                  <a:lnTo>
                    <a:pt x="8" y="24"/>
                  </a:lnTo>
                  <a:lnTo>
                    <a:pt x="12" y="31"/>
                  </a:lnTo>
                  <a:lnTo>
                    <a:pt x="13" y="40"/>
                  </a:lnTo>
                  <a:lnTo>
                    <a:pt x="27" y="33"/>
                  </a:lnTo>
                  <a:lnTo>
                    <a:pt x="22" y="24"/>
                  </a:lnTo>
                  <a:lnTo>
                    <a:pt x="18" y="13"/>
                  </a:lnTo>
                  <a:lnTo>
                    <a:pt x="12" y="6"/>
                  </a:lnTo>
                  <a:lnTo>
                    <a:pt x="7" y="0"/>
                  </a:lnTo>
                  <a:lnTo>
                    <a:pt x="0"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69" name="Freeform 1784"/>
            <p:cNvSpPr>
              <a:spLocks/>
            </p:cNvSpPr>
            <p:nvPr/>
          </p:nvSpPr>
          <p:spPr bwMode="auto">
            <a:xfrm>
              <a:off x="3531" y="3374"/>
              <a:ext cx="16" cy="12"/>
            </a:xfrm>
            <a:custGeom>
              <a:avLst/>
              <a:gdLst>
                <a:gd name="T0" fmla="*/ 0 w 32"/>
                <a:gd name="T1" fmla="*/ 9 h 26"/>
                <a:gd name="T2" fmla="*/ 0 w 32"/>
                <a:gd name="T3" fmla="*/ 9 h 26"/>
                <a:gd name="T4" fmla="*/ 4 w 32"/>
                <a:gd name="T5" fmla="*/ 9 h 26"/>
                <a:gd name="T6" fmla="*/ 7 w 32"/>
                <a:gd name="T7" fmla="*/ 9 h 26"/>
                <a:gd name="T8" fmla="*/ 11 w 32"/>
                <a:gd name="T9" fmla="*/ 11 h 26"/>
                <a:gd name="T10" fmla="*/ 13 w 32"/>
                <a:gd name="T11" fmla="*/ 12 h 26"/>
                <a:gd name="T12" fmla="*/ 16 w 32"/>
                <a:gd name="T13" fmla="*/ 5 h 26"/>
                <a:gd name="T14" fmla="*/ 13 w 32"/>
                <a:gd name="T15" fmla="*/ 3 h 26"/>
                <a:gd name="T16" fmla="*/ 9 w 32"/>
                <a:gd name="T17" fmla="*/ 1 h 26"/>
                <a:gd name="T18" fmla="*/ 4 w 32"/>
                <a:gd name="T19" fmla="*/ 0 h 26"/>
                <a:gd name="T20" fmla="*/ 0 w 32"/>
                <a:gd name="T21" fmla="*/ 0 h 26"/>
                <a:gd name="T22" fmla="*/ 0 w 32"/>
                <a:gd name="T23" fmla="*/ 0 h 26"/>
                <a:gd name="T24" fmla="*/ 0 w 32"/>
                <a:gd name="T25" fmla="*/ 9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26">
                  <a:moveTo>
                    <a:pt x="0" y="19"/>
                  </a:moveTo>
                  <a:lnTo>
                    <a:pt x="0" y="19"/>
                  </a:lnTo>
                  <a:lnTo>
                    <a:pt x="8" y="19"/>
                  </a:lnTo>
                  <a:lnTo>
                    <a:pt x="13" y="20"/>
                  </a:lnTo>
                  <a:lnTo>
                    <a:pt x="22" y="24"/>
                  </a:lnTo>
                  <a:lnTo>
                    <a:pt x="25" y="26"/>
                  </a:lnTo>
                  <a:lnTo>
                    <a:pt x="32" y="11"/>
                  </a:lnTo>
                  <a:lnTo>
                    <a:pt x="25" y="6"/>
                  </a:lnTo>
                  <a:lnTo>
                    <a:pt x="17" y="2"/>
                  </a:lnTo>
                  <a:lnTo>
                    <a:pt x="8" y="0"/>
                  </a:lnTo>
                  <a:lnTo>
                    <a:pt x="0" y="0"/>
                  </a:lnTo>
                  <a:lnTo>
                    <a:pt x="0"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70" name="Freeform 1785"/>
            <p:cNvSpPr>
              <a:spLocks/>
            </p:cNvSpPr>
            <p:nvPr/>
          </p:nvSpPr>
          <p:spPr bwMode="auto">
            <a:xfrm>
              <a:off x="3514" y="3374"/>
              <a:ext cx="17" cy="12"/>
            </a:xfrm>
            <a:custGeom>
              <a:avLst/>
              <a:gdLst>
                <a:gd name="T0" fmla="*/ 3 w 33"/>
                <a:gd name="T1" fmla="*/ 12 h 26"/>
                <a:gd name="T2" fmla="*/ 3 w 33"/>
                <a:gd name="T3" fmla="*/ 12 h 26"/>
                <a:gd name="T4" fmla="*/ 6 w 33"/>
                <a:gd name="T5" fmla="*/ 11 h 26"/>
                <a:gd name="T6" fmla="*/ 9 w 33"/>
                <a:gd name="T7" fmla="*/ 9 h 26"/>
                <a:gd name="T8" fmla="*/ 13 w 33"/>
                <a:gd name="T9" fmla="*/ 9 h 26"/>
                <a:gd name="T10" fmla="*/ 17 w 33"/>
                <a:gd name="T11" fmla="*/ 9 h 26"/>
                <a:gd name="T12" fmla="*/ 17 w 33"/>
                <a:gd name="T13" fmla="*/ 0 h 26"/>
                <a:gd name="T14" fmla="*/ 13 w 33"/>
                <a:gd name="T15" fmla="*/ 0 h 26"/>
                <a:gd name="T16" fmla="*/ 8 w 33"/>
                <a:gd name="T17" fmla="*/ 1 h 26"/>
                <a:gd name="T18" fmla="*/ 4 w 33"/>
                <a:gd name="T19" fmla="*/ 3 h 26"/>
                <a:gd name="T20" fmla="*/ 0 w 33"/>
                <a:gd name="T21" fmla="*/ 5 h 26"/>
                <a:gd name="T22" fmla="*/ 0 w 33"/>
                <a:gd name="T23" fmla="*/ 5 h 26"/>
                <a:gd name="T24" fmla="*/ 3 w 33"/>
                <a:gd name="T25" fmla="*/ 12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26">
                  <a:moveTo>
                    <a:pt x="6" y="26"/>
                  </a:moveTo>
                  <a:lnTo>
                    <a:pt x="6" y="26"/>
                  </a:lnTo>
                  <a:lnTo>
                    <a:pt x="11" y="24"/>
                  </a:lnTo>
                  <a:lnTo>
                    <a:pt x="18" y="20"/>
                  </a:lnTo>
                  <a:lnTo>
                    <a:pt x="25" y="19"/>
                  </a:lnTo>
                  <a:lnTo>
                    <a:pt x="33" y="19"/>
                  </a:lnTo>
                  <a:lnTo>
                    <a:pt x="33" y="0"/>
                  </a:lnTo>
                  <a:lnTo>
                    <a:pt x="25" y="0"/>
                  </a:lnTo>
                  <a:lnTo>
                    <a:pt x="15" y="2"/>
                  </a:lnTo>
                  <a:lnTo>
                    <a:pt x="8" y="6"/>
                  </a:lnTo>
                  <a:lnTo>
                    <a:pt x="0" y="11"/>
                  </a:lnTo>
                  <a:lnTo>
                    <a:pt x="6"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71" name="Freeform 1786"/>
            <p:cNvSpPr>
              <a:spLocks/>
            </p:cNvSpPr>
            <p:nvPr/>
          </p:nvSpPr>
          <p:spPr bwMode="auto">
            <a:xfrm>
              <a:off x="3503" y="3379"/>
              <a:ext cx="15" cy="19"/>
            </a:xfrm>
            <a:custGeom>
              <a:avLst/>
              <a:gdLst>
                <a:gd name="T0" fmla="*/ 7 w 28"/>
                <a:gd name="T1" fmla="*/ 19 h 38"/>
                <a:gd name="T2" fmla="*/ 7 w 28"/>
                <a:gd name="T3" fmla="*/ 19 h 38"/>
                <a:gd name="T4" fmla="*/ 8 w 28"/>
                <a:gd name="T5" fmla="*/ 17 h 38"/>
                <a:gd name="T6" fmla="*/ 10 w 28"/>
                <a:gd name="T7" fmla="*/ 13 h 38"/>
                <a:gd name="T8" fmla="*/ 12 w 28"/>
                <a:gd name="T9" fmla="*/ 10 h 38"/>
                <a:gd name="T10" fmla="*/ 15 w 28"/>
                <a:gd name="T11" fmla="*/ 8 h 38"/>
                <a:gd name="T12" fmla="*/ 12 w 28"/>
                <a:gd name="T13" fmla="*/ 0 h 38"/>
                <a:gd name="T14" fmla="*/ 8 w 28"/>
                <a:gd name="T15" fmla="*/ 3 h 38"/>
                <a:gd name="T16" fmla="*/ 4 w 28"/>
                <a:gd name="T17" fmla="*/ 8 h 38"/>
                <a:gd name="T18" fmla="*/ 3 w 28"/>
                <a:gd name="T19" fmla="*/ 11 h 38"/>
                <a:gd name="T20" fmla="*/ 0 w 28"/>
                <a:gd name="T21" fmla="*/ 16 h 38"/>
                <a:gd name="T22" fmla="*/ 0 w 28"/>
                <a:gd name="T23" fmla="*/ 16 h 38"/>
                <a:gd name="T24" fmla="*/ 7 w 28"/>
                <a:gd name="T25" fmla="*/ 19 h 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8" h="38">
                  <a:moveTo>
                    <a:pt x="13" y="38"/>
                  </a:moveTo>
                  <a:lnTo>
                    <a:pt x="13" y="38"/>
                  </a:lnTo>
                  <a:lnTo>
                    <a:pt x="15" y="33"/>
                  </a:lnTo>
                  <a:lnTo>
                    <a:pt x="18" y="26"/>
                  </a:lnTo>
                  <a:lnTo>
                    <a:pt x="22" y="20"/>
                  </a:lnTo>
                  <a:lnTo>
                    <a:pt x="28" y="15"/>
                  </a:lnTo>
                  <a:lnTo>
                    <a:pt x="22" y="0"/>
                  </a:lnTo>
                  <a:lnTo>
                    <a:pt x="15" y="6"/>
                  </a:lnTo>
                  <a:lnTo>
                    <a:pt x="8" y="15"/>
                  </a:lnTo>
                  <a:lnTo>
                    <a:pt x="5" y="22"/>
                  </a:lnTo>
                  <a:lnTo>
                    <a:pt x="0" y="31"/>
                  </a:lnTo>
                  <a:lnTo>
                    <a:pt x="13"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grpSp>
          <p:nvGrpSpPr>
            <p:cNvPr id="20872" name="Group 1787"/>
            <p:cNvGrpSpPr>
              <a:grpSpLocks/>
            </p:cNvGrpSpPr>
            <p:nvPr/>
          </p:nvGrpSpPr>
          <p:grpSpPr bwMode="auto">
            <a:xfrm>
              <a:off x="2608" y="3365"/>
              <a:ext cx="1270" cy="335"/>
              <a:chOff x="2608" y="3365"/>
              <a:chExt cx="1270" cy="335"/>
            </a:xfrm>
          </p:grpSpPr>
          <p:sp>
            <p:nvSpPr>
              <p:cNvPr id="21170" name="Freeform 1788"/>
              <p:cNvSpPr>
                <a:spLocks/>
              </p:cNvSpPr>
              <p:nvPr/>
            </p:nvSpPr>
            <p:spPr bwMode="auto">
              <a:xfrm>
                <a:off x="3501" y="3395"/>
                <a:ext cx="9" cy="19"/>
              </a:xfrm>
              <a:custGeom>
                <a:avLst/>
                <a:gdLst>
                  <a:gd name="T0" fmla="*/ 7 w 18"/>
                  <a:gd name="T1" fmla="*/ 19 h 38"/>
                  <a:gd name="T2" fmla="*/ 7 w 18"/>
                  <a:gd name="T3" fmla="*/ 19 h 38"/>
                  <a:gd name="T4" fmla="*/ 7 w 18"/>
                  <a:gd name="T5" fmla="*/ 15 h 38"/>
                  <a:gd name="T6" fmla="*/ 8 w 18"/>
                  <a:gd name="T7" fmla="*/ 12 h 38"/>
                  <a:gd name="T8" fmla="*/ 9 w 18"/>
                  <a:gd name="T9" fmla="*/ 8 h 38"/>
                  <a:gd name="T10" fmla="*/ 9 w 18"/>
                  <a:gd name="T11" fmla="*/ 4 h 38"/>
                  <a:gd name="T12" fmla="*/ 3 w 18"/>
                  <a:gd name="T13" fmla="*/ 0 h 38"/>
                  <a:gd name="T14" fmla="*/ 2 w 18"/>
                  <a:gd name="T15" fmla="*/ 5 h 38"/>
                  <a:gd name="T16" fmla="*/ 1 w 18"/>
                  <a:gd name="T17" fmla="*/ 8 h 38"/>
                  <a:gd name="T18" fmla="*/ 0 w 18"/>
                  <a:gd name="T19" fmla="*/ 15 h 38"/>
                  <a:gd name="T20" fmla="*/ 0 w 18"/>
                  <a:gd name="T21" fmla="*/ 19 h 38"/>
                  <a:gd name="T22" fmla="*/ 0 w 18"/>
                  <a:gd name="T23" fmla="*/ 19 h 38"/>
                  <a:gd name="T24" fmla="*/ 7 w 18"/>
                  <a:gd name="T25" fmla="*/ 19 h 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38">
                    <a:moveTo>
                      <a:pt x="13" y="38"/>
                    </a:moveTo>
                    <a:lnTo>
                      <a:pt x="13" y="38"/>
                    </a:lnTo>
                    <a:lnTo>
                      <a:pt x="13" y="29"/>
                    </a:lnTo>
                    <a:lnTo>
                      <a:pt x="15" y="24"/>
                    </a:lnTo>
                    <a:lnTo>
                      <a:pt x="17" y="16"/>
                    </a:lnTo>
                    <a:lnTo>
                      <a:pt x="18" y="7"/>
                    </a:lnTo>
                    <a:lnTo>
                      <a:pt x="5" y="0"/>
                    </a:lnTo>
                    <a:lnTo>
                      <a:pt x="3" y="9"/>
                    </a:lnTo>
                    <a:lnTo>
                      <a:pt x="1" y="16"/>
                    </a:lnTo>
                    <a:lnTo>
                      <a:pt x="0" y="29"/>
                    </a:lnTo>
                    <a:lnTo>
                      <a:pt x="0" y="38"/>
                    </a:lnTo>
                    <a:lnTo>
                      <a:pt x="13"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71" name="Freeform 1789"/>
              <p:cNvSpPr>
                <a:spLocks/>
              </p:cNvSpPr>
              <p:nvPr/>
            </p:nvSpPr>
            <p:spPr bwMode="auto">
              <a:xfrm>
                <a:off x="3501" y="3414"/>
                <a:ext cx="9" cy="21"/>
              </a:xfrm>
              <a:custGeom>
                <a:avLst/>
                <a:gdLst>
                  <a:gd name="T0" fmla="*/ 9 w 18"/>
                  <a:gd name="T1" fmla="*/ 18 h 43"/>
                  <a:gd name="T2" fmla="*/ 9 w 18"/>
                  <a:gd name="T3" fmla="*/ 18 h 43"/>
                  <a:gd name="T4" fmla="*/ 9 w 18"/>
                  <a:gd name="T5" fmla="*/ 14 h 43"/>
                  <a:gd name="T6" fmla="*/ 8 w 18"/>
                  <a:gd name="T7" fmla="*/ 10 h 43"/>
                  <a:gd name="T8" fmla="*/ 7 w 18"/>
                  <a:gd name="T9" fmla="*/ 5 h 43"/>
                  <a:gd name="T10" fmla="*/ 7 w 18"/>
                  <a:gd name="T11" fmla="*/ 0 h 43"/>
                  <a:gd name="T12" fmla="*/ 0 w 18"/>
                  <a:gd name="T13" fmla="*/ 0 h 43"/>
                  <a:gd name="T14" fmla="*/ 0 w 18"/>
                  <a:gd name="T15" fmla="*/ 5 h 43"/>
                  <a:gd name="T16" fmla="*/ 1 w 18"/>
                  <a:gd name="T17" fmla="*/ 12 h 43"/>
                  <a:gd name="T18" fmla="*/ 2 w 18"/>
                  <a:gd name="T19" fmla="*/ 16 h 43"/>
                  <a:gd name="T20" fmla="*/ 3 w 18"/>
                  <a:gd name="T21" fmla="*/ 21 h 43"/>
                  <a:gd name="T22" fmla="*/ 3 w 18"/>
                  <a:gd name="T23" fmla="*/ 21 h 43"/>
                  <a:gd name="T24" fmla="*/ 9 w 18"/>
                  <a:gd name="T25" fmla="*/ 18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43">
                    <a:moveTo>
                      <a:pt x="18" y="36"/>
                    </a:moveTo>
                    <a:lnTo>
                      <a:pt x="18" y="36"/>
                    </a:lnTo>
                    <a:lnTo>
                      <a:pt x="17" y="29"/>
                    </a:lnTo>
                    <a:lnTo>
                      <a:pt x="15" y="20"/>
                    </a:lnTo>
                    <a:lnTo>
                      <a:pt x="13" y="11"/>
                    </a:lnTo>
                    <a:lnTo>
                      <a:pt x="13" y="0"/>
                    </a:lnTo>
                    <a:lnTo>
                      <a:pt x="0" y="0"/>
                    </a:lnTo>
                    <a:lnTo>
                      <a:pt x="0" y="11"/>
                    </a:lnTo>
                    <a:lnTo>
                      <a:pt x="1" y="24"/>
                    </a:lnTo>
                    <a:lnTo>
                      <a:pt x="3" y="33"/>
                    </a:lnTo>
                    <a:lnTo>
                      <a:pt x="5" y="43"/>
                    </a:lnTo>
                    <a:lnTo>
                      <a:pt x="18"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72" name="Freeform 1790"/>
              <p:cNvSpPr>
                <a:spLocks/>
              </p:cNvSpPr>
              <p:nvPr/>
            </p:nvSpPr>
            <p:spPr bwMode="auto">
              <a:xfrm>
                <a:off x="3503" y="3432"/>
                <a:ext cx="15" cy="18"/>
              </a:xfrm>
              <a:custGeom>
                <a:avLst/>
                <a:gdLst>
                  <a:gd name="T0" fmla="*/ 15 w 28"/>
                  <a:gd name="T1" fmla="*/ 9 h 36"/>
                  <a:gd name="T2" fmla="*/ 14 w 28"/>
                  <a:gd name="T3" fmla="*/ 9 h 36"/>
                  <a:gd name="T4" fmla="*/ 12 w 28"/>
                  <a:gd name="T5" fmla="*/ 9 h 36"/>
                  <a:gd name="T6" fmla="*/ 11 w 28"/>
                  <a:gd name="T7" fmla="*/ 6 h 36"/>
                  <a:gd name="T8" fmla="*/ 8 w 28"/>
                  <a:gd name="T9" fmla="*/ 3 h 36"/>
                  <a:gd name="T10" fmla="*/ 7 w 28"/>
                  <a:gd name="T11" fmla="*/ 0 h 36"/>
                  <a:gd name="T12" fmla="*/ 0 w 28"/>
                  <a:gd name="T13" fmla="*/ 4 h 36"/>
                  <a:gd name="T14" fmla="*/ 3 w 28"/>
                  <a:gd name="T15" fmla="*/ 9 h 36"/>
                  <a:gd name="T16" fmla="*/ 5 w 28"/>
                  <a:gd name="T17" fmla="*/ 13 h 36"/>
                  <a:gd name="T18" fmla="*/ 9 w 28"/>
                  <a:gd name="T19" fmla="*/ 16 h 36"/>
                  <a:gd name="T20" fmla="*/ 12 w 28"/>
                  <a:gd name="T21" fmla="*/ 18 h 36"/>
                  <a:gd name="T22" fmla="*/ 12 w 28"/>
                  <a:gd name="T23" fmla="*/ 18 h 36"/>
                  <a:gd name="T24" fmla="*/ 15 w 28"/>
                  <a:gd name="T25" fmla="*/ 9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8" h="36">
                    <a:moveTo>
                      <a:pt x="28" y="18"/>
                    </a:moveTo>
                    <a:lnTo>
                      <a:pt x="27" y="18"/>
                    </a:lnTo>
                    <a:lnTo>
                      <a:pt x="23" y="17"/>
                    </a:lnTo>
                    <a:lnTo>
                      <a:pt x="20" y="11"/>
                    </a:lnTo>
                    <a:lnTo>
                      <a:pt x="15" y="6"/>
                    </a:lnTo>
                    <a:lnTo>
                      <a:pt x="13" y="0"/>
                    </a:lnTo>
                    <a:lnTo>
                      <a:pt x="0" y="7"/>
                    </a:lnTo>
                    <a:lnTo>
                      <a:pt x="5" y="17"/>
                    </a:lnTo>
                    <a:lnTo>
                      <a:pt x="10" y="26"/>
                    </a:lnTo>
                    <a:lnTo>
                      <a:pt x="17" y="31"/>
                    </a:lnTo>
                    <a:lnTo>
                      <a:pt x="23" y="36"/>
                    </a:lnTo>
                    <a:lnTo>
                      <a:pt x="22" y="36"/>
                    </a:lnTo>
                    <a:lnTo>
                      <a:pt x="28"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73" name="Freeform 1791"/>
              <p:cNvSpPr>
                <a:spLocks/>
              </p:cNvSpPr>
              <p:nvPr/>
            </p:nvSpPr>
            <p:spPr bwMode="auto">
              <a:xfrm>
                <a:off x="3514" y="3441"/>
                <a:ext cx="16" cy="13"/>
              </a:xfrm>
              <a:custGeom>
                <a:avLst/>
                <a:gdLst>
                  <a:gd name="T0" fmla="*/ 16 w 31"/>
                  <a:gd name="T1" fmla="*/ 4 h 27"/>
                  <a:gd name="T2" fmla="*/ 16 w 31"/>
                  <a:gd name="T3" fmla="*/ 4 h 27"/>
                  <a:gd name="T4" fmla="*/ 13 w 31"/>
                  <a:gd name="T5" fmla="*/ 4 h 27"/>
                  <a:gd name="T6" fmla="*/ 9 w 31"/>
                  <a:gd name="T7" fmla="*/ 4 h 27"/>
                  <a:gd name="T8" fmla="*/ 6 w 31"/>
                  <a:gd name="T9" fmla="*/ 2 h 27"/>
                  <a:gd name="T10" fmla="*/ 3 w 31"/>
                  <a:gd name="T11" fmla="*/ 0 h 27"/>
                  <a:gd name="T12" fmla="*/ 0 w 31"/>
                  <a:gd name="T13" fmla="*/ 9 h 27"/>
                  <a:gd name="T14" fmla="*/ 4 w 31"/>
                  <a:gd name="T15" fmla="*/ 11 h 27"/>
                  <a:gd name="T16" fmla="*/ 8 w 31"/>
                  <a:gd name="T17" fmla="*/ 13 h 27"/>
                  <a:gd name="T18" fmla="*/ 13 w 31"/>
                  <a:gd name="T19" fmla="*/ 13 h 27"/>
                  <a:gd name="T20" fmla="*/ 16 w 31"/>
                  <a:gd name="T21" fmla="*/ 13 h 27"/>
                  <a:gd name="T22" fmla="*/ 16 w 31"/>
                  <a:gd name="T23" fmla="*/ 13 h 27"/>
                  <a:gd name="T24" fmla="*/ 16 w 31"/>
                  <a:gd name="T25" fmla="*/ 4 h 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7">
                    <a:moveTo>
                      <a:pt x="31" y="9"/>
                    </a:moveTo>
                    <a:lnTo>
                      <a:pt x="31" y="9"/>
                    </a:lnTo>
                    <a:lnTo>
                      <a:pt x="25" y="9"/>
                    </a:lnTo>
                    <a:lnTo>
                      <a:pt x="18" y="8"/>
                    </a:lnTo>
                    <a:lnTo>
                      <a:pt x="11" y="4"/>
                    </a:lnTo>
                    <a:lnTo>
                      <a:pt x="6" y="0"/>
                    </a:lnTo>
                    <a:lnTo>
                      <a:pt x="0" y="18"/>
                    </a:lnTo>
                    <a:lnTo>
                      <a:pt x="8" y="22"/>
                    </a:lnTo>
                    <a:lnTo>
                      <a:pt x="15" y="26"/>
                    </a:lnTo>
                    <a:lnTo>
                      <a:pt x="25" y="27"/>
                    </a:lnTo>
                    <a:lnTo>
                      <a:pt x="31" y="27"/>
                    </a:lnTo>
                    <a:lnTo>
                      <a:pt x="31"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74" name="Freeform 1792"/>
              <p:cNvSpPr>
                <a:spLocks/>
              </p:cNvSpPr>
              <p:nvPr/>
            </p:nvSpPr>
            <p:spPr bwMode="auto">
              <a:xfrm>
                <a:off x="3530" y="3441"/>
                <a:ext cx="18" cy="13"/>
              </a:xfrm>
              <a:custGeom>
                <a:avLst/>
                <a:gdLst>
                  <a:gd name="T0" fmla="*/ 15 w 35"/>
                  <a:gd name="T1" fmla="*/ 0 h 27"/>
                  <a:gd name="T2" fmla="*/ 15 w 35"/>
                  <a:gd name="T3" fmla="*/ 0 h 27"/>
                  <a:gd name="T4" fmla="*/ 12 w 35"/>
                  <a:gd name="T5" fmla="*/ 2 h 27"/>
                  <a:gd name="T6" fmla="*/ 9 w 35"/>
                  <a:gd name="T7" fmla="*/ 3 h 27"/>
                  <a:gd name="T8" fmla="*/ 5 w 35"/>
                  <a:gd name="T9" fmla="*/ 4 h 27"/>
                  <a:gd name="T10" fmla="*/ 0 w 35"/>
                  <a:gd name="T11" fmla="*/ 4 h 27"/>
                  <a:gd name="T12" fmla="*/ 0 w 35"/>
                  <a:gd name="T13" fmla="*/ 13 h 27"/>
                  <a:gd name="T14" fmla="*/ 6 w 35"/>
                  <a:gd name="T15" fmla="*/ 13 h 27"/>
                  <a:gd name="T16" fmla="*/ 10 w 35"/>
                  <a:gd name="T17" fmla="*/ 12 h 27"/>
                  <a:gd name="T18" fmla="*/ 14 w 35"/>
                  <a:gd name="T19" fmla="*/ 11 h 27"/>
                  <a:gd name="T20" fmla="*/ 18 w 35"/>
                  <a:gd name="T21" fmla="*/ 7 h 27"/>
                  <a:gd name="T22" fmla="*/ 18 w 35"/>
                  <a:gd name="T23" fmla="*/ 7 h 27"/>
                  <a:gd name="T24" fmla="*/ 15 w 35"/>
                  <a:gd name="T25" fmla="*/ 0 h 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5" h="27">
                    <a:moveTo>
                      <a:pt x="29" y="0"/>
                    </a:moveTo>
                    <a:lnTo>
                      <a:pt x="29" y="0"/>
                    </a:lnTo>
                    <a:lnTo>
                      <a:pt x="24" y="4"/>
                    </a:lnTo>
                    <a:lnTo>
                      <a:pt x="17" y="6"/>
                    </a:lnTo>
                    <a:lnTo>
                      <a:pt x="9" y="9"/>
                    </a:lnTo>
                    <a:lnTo>
                      <a:pt x="0" y="9"/>
                    </a:lnTo>
                    <a:lnTo>
                      <a:pt x="0" y="27"/>
                    </a:lnTo>
                    <a:lnTo>
                      <a:pt x="12" y="27"/>
                    </a:lnTo>
                    <a:lnTo>
                      <a:pt x="20" y="24"/>
                    </a:lnTo>
                    <a:lnTo>
                      <a:pt x="27" y="22"/>
                    </a:lnTo>
                    <a:lnTo>
                      <a:pt x="35" y="15"/>
                    </a:ln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75" name="Freeform 1793"/>
              <p:cNvSpPr>
                <a:spLocks/>
              </p:cNvSpPr>
              <p:nvPr/>
            </p:nvSpPr>
            <p:spPr bwMode="auto">
              <a:xfrm>
                <a:off x="3544" y="3426"/>
                <a:ext cx="15" cy="22"/>
              </a:xfrm>
              <a:custGeom>
                <a:avLst/>
                <a:gdLst>
                  <a:gd name="T0" fmla="*/ 8 w 28"/>
                  <a:gd name="T1" fmla="*/ 2 h 44"/>
                  <a:gd name="T2" fmla="*/ 8 w 28"/>
                  <a:gd name="T3" fmla="*/ 0 h 44"/>
                  <a:gd name="T4" fmla="*/ 7 w 28"/>
                  <a:gd name="T5" fmla="*/ 6 h 44"/>
                  <a:gd name="T6" fmla="*/ 5 w 28"/>
                  <a:gd name="T7" fmla="*/ 9 h 44"/>
                  <a:gd name="T8" fmla="*/ 3 w 28"/>
                  <a:gd name="T9" fmla="*/ 12 h 44"/>
                  <a:gd name="T10" fmla="*/ 0 w 28"/>
                  <a:gd name="T11" fmla="*/ 15 h 44"/>
                  <a:gd name="T12" fmla="*/ 3 w 28"/>
                  <a:gd name="T13" fmla="*/ 22 h 44"/>
                  <a:gd name="T14" fmla="*/ 8 w 28"/>
                  <a:gd name="T15" fmla="*/ 19 h 44"/>
                  <a:gd name="T16" fmla="*/ 11 w 28"/>
                  <a:gd name="T17" fmla="*/ 14 h 44"/>
                  <a:gd name="T18" fmla="*/ 12 w 28"/>
                  <a:gd name="T19" fmla="*/ 9 h 44"/>
                  <a:gd name="T20" fmla="*/ 15 w 28"/>
                  <a:gd name="T21" fmla="*/ 4 h 44"/>
                  <a:gd name="T22" fmla="*/ 15 w 28"/>
                  <a:gd name="T23" fmla="*/ 2 h 44"/>
                  <a:gd name="T24" fmla="*/ 8 w 28"/>
                  <a:gd name="T25" fmla="*/ 2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8" h="44">
                    <a:moveTo>
                      <a:pt x="15" y="4"/>
                    </a:moveTo>
                    <a:lnTo>
                      <a:pt x="15" y="0"/>
                    </a:lnTo>
                    <a:lnTo>
                      <a:pt x="13" y="11"/>
                    </a:lnTo>
                    <a:lnTo>
                      <a:pt x="10" y="17"/>
                    </a:lnTo>
                    <a:lnTo>
                      <a:pt x="5" y="24"/>
                    </a:lnTo>
                    <a:lnTo>
                      <a:pt x="0" y="29"/>
                    </a:lnTo>
                    <a:lnTo>
                      <a:pt x="6" y="44"/>
                    </a:lnTo>
                    <a:lnTo>
                      <a:pt x="15" y="38"/>
                    </a:lnTo>
                    <a:lnTo>
                      <a:pt x="20" y="28"/>
                    </a:lnTo>
                    <a:lnTo>
                      <a:pt x="23" y="18"/>
                    </a:lnTo>
                    <a:lnTo>
                      <a:pt x="28" y="8"/>
                    </a:lnTo>
                    <a:lnTo>
                      <a:pt x="28" y="4"/>
                    </a:lnTo>
                    <a:lnTo>
                      <a:pt x="15"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76" name="Freeform 1794"/>
              <p:cNvSpPr>
                <a:spLocks/>
              </p:cNvSpPr>
              <p:nvPr/>
            </p:nvSpPr>
            <p:spPr bwMode="auto">
              <a:xfrm>
                <a:off x="3552" y="3422"/>
                <a:ext cx="7" cy="10"/>
              </a:xfrm>
              <a:custGeom>
                <a:avLst/>
                <a:gdLst>
                  <a:gd name="T0" fmla="*/ 4 w 13"/>
                  <a:gd name="T1" fmla="*/ 1 h 20"/>
                  <a:gd name="T2" fmla="*/ 0 w 13"/>
                  <a:gd name="T3" fmla="*/ 6 h 20"/>
                  <a:gd name="T4" fmla="*/ 0 w 13"/>
                  <a:gd name="T5" fmla="*/ 7 h 20"/>
                  <a:gd name="T6" fmla="*/ 7 w 13"/>
                  <a:gd name="T7" fmla="*/ 7 h 20"/>
                  <a:gd name="T8" fmla="*/ 7 w 13"/>
                  <a:gd name="T9" fmla="*/ 6 h 20"/>
                  <a:gd name="T10" fmla="*/ 3 w 13"/>
                  <a:gd name="T11" fmla="*/ 10 h 20"/>
                  <a:gd name="T12" fmla="*/ 4 w 13"/>
                  <a:gd name="T13" fmla="*/ 1 h 20"/>
                  <a:gd name="T14" fmla="*/ 0 w 13"/>
                  <a:gd name="T15" fmla="*/ 0 h 20"/>
                  <a:gd name="T16" fmla="*/ 0 w 13"/>
                  <a:gd name="T17" fmla="*/ 6 h 20"/>
                  <a:gd name="T18" fmla="*/ 4 w 13"/>
                  <a:gd name="T19" fmla="*/ 1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20">
                    <a:moveTo>
                      <a:pt x="8" y="2"/>
                    </a:moveTo>
                    <a:lnTo>
                      <a:pt x="0" y="11"/>
                    </a:lnTo>
                    <a:lnTo>
                      <a:pt x="0" y="13"/>
                    </a:lnTo>
                    <a:lnTo>
                      <a:pt x="13" y="13"/>
                    </a:lnTo>
                    <a:lnTo>
                      <a:pt x="13" y="11"/>
                    </a:lnTo>
                    <a:lnTo>
                      <a:pt x="5" y="20"/>
                    </a:lnTo>
                    <a:lnTo>
                      <a:pt x="8" y="2"/>
                    </a:lnTo>
                    <a:lnTo>
                      <a:pt x="0" y="0"/>
                    </a:lnTo>
                    <a:lnTo>
                      <a:pt x="0" y="11"/>
                    </a:lnTo>
                    <a:lnTo>
                      <a:pt x="8"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77" name="Freeform 1795"/>
              <p:cNvSpPr>
                <a:spLocks/>
              </p:cNvSpPr>
              <p:nvPr/>
            </p:nvSpPr>
            <p:spPr bwMode="auto">
              <a:xfrm>
                <a:off x="3574" y="3396"/>
                <a:ext cx="13" cy="31"/>
              </a:xfrm>
              <a:custGeom>
                <a:avLst/>
                <a:gdLst>
                  <a:gd name="T0" fmla="*/ 10 w 27"/>
                  <a:gd name="T1" fmla="*/ 0 h 61"/>
                  <a:gd name="T2" fmla="*/ 10 w 27"/>
                  <a:gd name="T3" fmla="*/ 0 h 61"/>
                  <a:gd name="T4" fmla="*/ 7 w 27"/>
                  <a:gd name="T5" fmla="*/ 2 h 61"/>
                  <a:gd name="T6" fmla="*/ 6 w 27"/>
                  <a:gd name="T7" fmla="*/ 6 h 61"/>
                  <a:gd name="T8" fmla="*/ 4 w 27"/>
                  <a:gd name="T9" fmla="*/ 10 h 61"/>
                  <a:gd name="T10" fmla="*/ 2 w 27"/>
                  <a:gd name="T11" fmla="*/ 13 h 61"/>
                  <a:gd name="T12" fmla="*/ 2 w 27"/>
                  <a:gd name="T13" fmla="*/ 16 h 61"/>
                  <a:gd name="T14" fmla="*/ 1 w 27"/>
                  <a:gd name="T15" fmla="*/ 21 h 61"/>
                  <a:gd name="T16" fmla="*/ 0 w 27"/>
                  <a:gd name="T17" fmla="*/ 25 h 61"/>
                  <a:gd name="T18" fmla="*/ 0 w 27"/>
                  <a:gd name="T19" fmla="*/ 31 h 61"/>
                  <a:gd name="T20" fmla="*/ 7 w 27"/>
                  <a:gd name="T21" fmla="*/ 31 h 61"/>
                  <a:gd name="T22" fmla="*/ 7 w 27"/>
                  <a:gd name="T23" fmla="*/ 27 h 61"/>
                  <a:gd name="T24" fmla="*/ 7 w 27"/>
                  <a:gd name="T25" fmla="*/ 25 h 61"/>
                  <a:gd name="T26" fmla="*/ 8 w 27"/>
                  <a:gd name="T27" fmla="*/ 20 h 61"/>
                  <a:gd name="T28" fmla="*/ 9 w 27"/>
                  <a:gd name="T29" fmla="*/ 16 h 61"/>
                  <a:gd name="T30" fmla="*/ 9 w 27"/>
                  <a:gd name="T31" fmla="*/ 14 h 61"/>
                  <a:gd name="T32" fmla="*/ 11 w 27"/>
                  <a:gd name="T33" fmla="*/ 11 h 61"/>
                  <a:gd name="T34" fmla="*/ 12 w 27"/>
                  <a:gd name="T35" fmla="*/ 9 h 61"/>
                  <a:gd name="T36" fmla="*/ 13 w 27"/>
                  <a:gd name="T37" fmla="*/ 7 h 61"/>
                  <a:gd name="T38" fmla="*/ 13 w 27"/>
                  <a:gd name="T39" fmla="*/ 7 h 61"/>
                  <a:gd name="T40" fmla="*/ 10 w 27"/>
                  <a:gd name="T41" fmla="*/ 0 h 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61">
                    <a:moveTo>
                      <a:pt x="20" y="0"/>
                    </a:moveTo>
                    <a:lnTo>
                      <a:pt x="20" y="0"/>
                    </a:lnTo>
                    <a:lnTo>
                      <a:pt x="15" y="3"/>
                    </a:lnTo>
                    <a:lnTo>
                      <a:pt x="12" y="11"/>
                    </a:lnTo>
                    <a:lnTo>
                      <a:pt x="9" y="20"/>
                    </a:lnTo>
                    <a:lnTo>
                      <a:pt x="5" y="25"/>
                    </a:lnTo>
                    <a:lnTo>
                      <a:pt x="4" y="32"/>
                    </a:lnTo>
                    <a:lnTo>
                      <a:pt x="2" y="41"/>
                    </a:lnTo>
                    <a:lnTo>
                      <a:pt x="0" y="50"/>
                    </a:lnTo>
                    <a:lnTo>
                      <a:pt x="0" y="61"/>
                    </a:lnTo>
                    <a:lnTo>
                      <a:pt x="14" y="61"/>
                    </a:lnTo>
                    <a:lnTo>
                      <a:pt x="14" y="54"/>
                    </a:lnTo>
                    <a:lnTo>
                      <a:pt x="15" y="49"/>
                    </a:lnTo>
                    <a:lnTo>
                      <a:pt x="17" y="39"/>
                    </a:lnTo>
                    <a:lnTo>
                      <a:pt x="19" y="32"/>
                    </a:lnTo>
                    <a:lnTo>
                      <a:pt x="19" y="27"/>
                    </a:lnTo>
                    <a:lnTo>
                      <a:pt x="22" y="21"/>
                    </a:lnTo>
                    <a:lnTo>
                      <a:pt x="25" y="18"/>
                    </a:lnTo>
                    <a:lnTo>
                      <a:pt x="27" y="14"/>
                    </a:lnTo>
                    <a:lnTo>
                      <a:pt x="2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78" name="Freeform 1796"/>
              <p:cNvSpPr>
                <a:spLocks/>
              </p:cNvSpPr>
              <p:nvPr/>
            </p:nvSpPr>
            <p:spPr bwMode="auto">
              <a:xfrm>
                <a:off x="3584" y="3388"/>
                <a:ext cx="20" cy="16"/>
              </a:xfrm>
              <a:custGeom>
                <a:avLst/>
                <a:gdLst>
                  <a:gd name="T0" fmla="*/ 20 w 40"/>
                  <a:gd name="T1" fmla="*/ 0 h 31"/>
                  <a:gd name="T2" fmla="*/ 20 w 40"/>
                  <a:gd name="T3" fmla="*/ 0 h 31"/>
                  <a:gd name="T4" fmla="*/ 15 w 40"/>
                  <a:gd name="T5" fmla="*/ 1 h 31"/>
                  <a:gd name="T6" fmla="*/ 10 w 40"/>
                  <a:gd name="T7" fmla="*/ 2 h 31"/>
                  <a:gd name="T8" fmla="*/ 5 w 40"/>
                  <a:gd name="T9" fmla="*/ 5 h 31"/>
                  <a:gd name="T10" fmla="*/ 0 w 40"/>
                  <a:gd name="T11" fmla="*/ 9 h 31"/>
                  <a:gd name="T12" fmla="*/ 4 w 40"/>
                  <a:gd name="T13" fmla="*/ 16 h 31"/>
                  <a:gd name="T14" fmla="*/ 8 w 40"/>
                  <a:gd name="T15" fmla="*/ 14 h 31"/>
                  <a:gd name="T16" fmla="*/ 11 w 40"/>
                  <a:gd name="T17" fmla="*/ 11 h 31"/>
                  <a:gd name="T18" fmla="*/ 16 w 40"/>
                  <a:gd name="T19" fmla="*/ 10 h 31"/>
                  <a:gd name="T20" fmla="*/ 20 w 40"/>
                  <a:gd name="T21" fmla="*/ 9 h 31"/>
                  <a:gd name="T22" fmla="*/ 20 w 40"/>
                  <a:gd name="T23" fmla="*/ 9 h 31"/>
                  <a:gd name="T24" fmla="*/ 20 w 40"/>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 h="31">
                    <a:moveTo>
                      <a:pt x="40" y="0"/>
                    </a:moveTo>
                    <a:lnTo>
                      <a:pt x="40" y="0"/>
                    </a:lnTo>
                    <a:lnTo>
                      <a:pt x="29" y="2"/>
                    </a:lnTo>
                    <a:lnTo>
                      <a:pt x="19" y="4"/>
                    </a:lnTo>
                    <a:lnTo>
                      <a:pt x="9" y="9"/>
                    </a:lnTo>
                    <a:lnTo>
                      <a:pt x="0" y="17"/>
                    </a:lnTo>
                    <a:lnTo>
                      <a:pt x="7" y="31"/>
                    </a:lnTo>
                    <a:lnTo>
                      <a:pt x="15" y="28"/>
                    </a:lnTo>
                    <a:lnTo>
                      <a:pt x="22" y="22"/>
                    </a:lnTo>
                    <a:lnTo>
                      <a:pt x="32" y="20"/>
                    </a:lnTo>
                    <a:lnTo>
                      <a:pt x="40" y="18"/>
                    </a:lnTo>
                    <a:lnTo>
                      <a:pt x="4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79" name="Freeform 1797"/>
              <p:cNvSpPr>
                <a:spLocks/>
              </p:cNvSpPr>
              <p:nvPr/>
            </p:nvSpPr>
            <p:spPr bwMode="auto">
              <a:xfrm>
                <a:off x="3604" y="3388"/>
                <a:ext cx="21" cy="17"/>
              </a:xfrm>
              <a:custGeom>
                <a:avLst/>
                <a:gdLst>
                  <a:gd name="T0" fmla="*/ 21 w 42"/>
                  <a:gd name="T1" fmla="*/ 10 h 35"/>
                  <a:gd name="T2" fmla="*/ 21 w 42"/>
                  <a:gd name="T3" fmla="*/ 10 h 35"/>
                  <a:gd name="T4" fmla="*/ 17 w 42"/>
                  <a:gd name="T5" fmla="*/ 6 h 35"/>
                  <a:gd name="T6" fmla="*/ 12 w 42"/>
                  <a:gd name="T7" fmla="*/ 3 h 35"/>
                  <a:gd name="T8" fmla="*/ 7 w 42"/>
                  <a:gd name="T9" fmla="*/ 1 h 35"/>
                  <a:gd name="T10" fmla="*/ 0 w 42"/>
                  <a:gd name="T11" fmla="*/ 0 h 35"/>
                  <a:gd name="T12" fmla="*/ 0 w 42"/>
                  <a:gd name="T13" fmla="*/ 9 h 35"/>
                  <a:gd name="T14" fmla="*/ 5 w 42"/>
                  <a:gd name="T15" fmla="*/ 10 h 35"/>
                  <a:gd name="T16" fmla="*/ 10 w 42"/>
                  <a:gd name="T17" fmla="*/ 12 h 35"/>
                  <a:gd name="T18" fmla="*/ 14 w 42"/>
                  <a:gd name="T19" fmla="*/ 14 h 35"/>
                  <a:gd name="T20" fmla="*/ 18 w 42"/>
                  <a:gd name="T21" fmla="*/ 17 h 35"/>
                  <a:gd name="T22" fmla="*/ 18 w 42"/>
                  <a:gd name="T23" fmla="*/ 17 h 35"/>
                  <a:gd name="T24" fmla="*/ 21 w 42"/>
                  <a:gd name="T25" fmla="*/ 1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2" h="35">
                    <a:moveTo>
                      <a:pt x="42" y="20"/>
                    </a:moveTo>
                    <a:lnTo>
                      <a:pt x="42" y="20"/>
                    </a:lnTo>
                    <a:lnTo>
                      <a:pt x="34" y="13"/>
                    </a:lnTo>
                    <a:lnTo>
                      <a:pt x="24" y="6"/>
                    </a:lnTo>
                    <a:lnTo>
                      <a:pt x="14" y="2"/>
                    </a:lnTo>
                    <a:lnTo>
                      <a:pt x="0" y="0"/>
                    </a:lnTo>
                    <a:lnTo>
                      <a:pt x="0" y="18"/>
                    </a:lnTo>
                    <a:lnTo>
                      <a:pt x="10" y="20"/>
                    </a:lnTo>
                    <a:lnTo>
                      <a:pt x="20" y="24"/>
                    </a:lnTo>
                    <a:lnTo>
                      <a:pt x="27" y="28"/>
                    </a:lnTo>
                    <a:lnTo>
                      <a:pt x="35" y="35"/>
                    </a:lnTo>
                    <a:lnTo>
                      <a:pt x="42"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80" name="Freeform 1798"/>
              <p:cNvSpPr>
                <a:spLocks/>
              </p:cNvSpPr>
              <p:nvPr/>
            </p:nvSpPr>
            <p:spPr bwMode="auto">
              <a:xfrm>
                <a:off x="3621" y="3398"/>
                <a:ext cx="14" cy="28"/>
              </a:xfrm>
              <a:custGeom>
                <a:avLst/>
                <a:gdLst>
                  <a:gd name="T0" fmla="*/ 14 w 27"/>
                  <a:gd name="T1" fmla="*/ 28 h 56"/>
                  <a:gd name="T2" fmla="*/ 14 w 27"/>
                  <a:gd name="T3" fmla="*/ 28 h 56"/>
                  <a:gd name="T4" fmla="*/ 13 w 27"/>
                  <a:gd name="T5" fmla="*/ 20 h 56"/>
                  <a:gd name="T6" fmla="*/ 11 w 27"/>
                  <a:gd name="T7" fmla="*/ 13 h 56"/>
                  <a:gd name="T8" fmla="*/ 8 w 27"/>
                  <a:gd name="T9" fmla="*/ 6 h 56"/>
                  <a:gd name="T10" fmla="*/ 4 w 27"/>
                  <a:gd name="T11" fmla="*/ 0 h 56"/>
                  <a:gd name="T12" fmla="*/ 0 w 27"/>
                  <a:gd name="T13" fmla="*/ 8 h 56"/>
                  <a:gd name="T14" fmla="*/ 3 w 27"/>
                  <a:gd name="T15" fmla="*/ 11 h 56"/>
                  <a:gd name="T16" fmla="*/ 5 w 27"/>
                  <a:gd name="T17" fmla="*/ 17 h 56"/>
                  <a:gd name="T18" fmla="*/ 6 w 27"/>
                  <a:gd name="T19" fmla="*/ 22 h 56"/>
                  <a:gd name="T20" fmla="*/ 7 w 27"/>
                  <a:gd name="T21" fmla="*/ 28 h 56"/>
                  <a:gd name="T22" fmla="*/ 7 w 27"/>
                  <a:gd name="T23" fmla="*/ 28 h 56"/>
                  <a:gd name="T24" fmla="*/ 14 w 27"/>
                  <a:gd name="T25" fmla="*/ 28 h 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56">
                    <a:moveTo>
                      <a:pt x="27" y="56"/>
                    </a:moveTo>
                    <a:lnTo>
                      <a:pt x="27" y="56"/>
                    </a:lnTo>
                    <a:lnTo>
                      <a:pt x="26" y="40"/>
                    </a:lnTo>
                    <a:lnTo>
                      <a:pt x="22" y="26"/>
                    </a:lnTo>
                    <a:lnTo>
                      <a:pt x="16" y="11"/>
                    </a:lnTo>
                    <a:lnTo>
                      <a:pt x="7" y="0"/>
                    </a:lnTo>
                    <a:lnTo>
                      <a:pt x="0" y="15"/>
                    </a:lnTo>
                    <a:lnTo>
                      <a:pt x="5" y="22"/>
                    </a:lnTo>
                    <a:lnTo>
                      <a:pt x="9" y="33"/>
                    </a:lnTo>
                    <a:lnTo>
                      <a:pt x="12" y="44"/>
                    </a:lnTo>
                    <a:lnTo>
                      <a:pt x="14" y="56"/>
                    </a:lnTo>
                    <a:lnTo>
                      <a:pt x="27" y="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81" name="Freeform 1799"/>
              <p:cNvSpPr>
                <a:spLocks/>
              </p:cNvSpPr>
              <p:nvPr/>
            </p:nvSpPr>
            <p:spPr bwMode="auto">
              <a:xfrm>
                <a:off x="3625" y="3426"/>
                <a:ext cx="10" cy="23"/>
              </a:xfrm>
              <a:custGeom>
                <a:avLst/>
                <a:gdLst>
                  <a:gd name="T0" fmla="*/ 6 w 18"/>
                  <a:gd name="T1" fmla="*/ 23 h 46"/>
                  <a:gd name="T2" fmla="*/ 6 w 18"/>
                  <a:gd name="T3" fmla="*/ 22 h 46"/>
                  <a:gd name="T4" fmla="*/ 7 w 18"/>
                  <a:gd name="T5" fmla="*/ 19 h 46"/>
                  <a:gd name="T6" fmla="*/ 9 w 18"/>
                  <a:gd name="T7" fmla="*/ 13 h 46"/>
                  <a:gd name="T8" fmla="*/ 10 w 18"/>
                  <a:gd name="T9" fmla="*/ 7 h 46"/>
                  <a:gd name="T10" fmla="*/ 10 w 18"/>
                  <a:gd name="T11" fmla="*/ 0 h 46"/>
                  <a:gd name="T12" fmla="*/ 3 w 18"/>
                  <a:gd name="T13" fmla="*/ 0 h 46"/>
                  <a:gd name="T14" fmla="*/ 3 w 18"/>
                  <a:gd name="T15" fmla="*/ 7 h 46"/>
                  <a:gd name="T16" fmla="*/ 2 w 18"/>
                  <a:gd name="T17" fmla="*/ 9 h 46"/>
                  <a:gd name="T18" fmla="*/ 0 w 18"/>
                  <a:gd name="T19" fmla="*/ 15 h 46"/>
                  <a:gd name="T20" fmla="*/ 0 w 18"/>
                  <a:gd name="T21" fmla="*/ 19 h 46"/>
                  <a:gd name="T22" fmla="*/ 0 w 18"/>
                  <a:gd name="T23" fmla="*/ 18 h 46"/>
                  <a:gd name="T24" fmla="*/ 6 w 18"/>
                  <a:gd name="T25" fmla="*/ 23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46">
                    <a:moveTo>
                      <a:pt x="10" y="46"/>
                    </a:moveTo>
                    <a:lnTo>
                      <a:pt x="10" y="44"/>
                    </a:lnTo>
                    <a:lnTo>
                      <a:pt x="13" y="37"/>
                    </a:lnTo>
                    <a:lnTo>
                      <a:pt x="17" y="26"/>
                    </a:lnTo>
                    <a:lnTo>
                      <a:pt x="18" y="13"/>
                    </a:lnTo>
                    <a:lnTo>
                      <a:pt x="18" y="0"/>
                    </a:lnTo>
                    <a:lnTo>
                      <a:pt x="5" y="0"/>
                    </a:lnTo>
                    <a:lnTo>
                      <a:pt x="5" y="13"/>
                    </a:lnTo>
                    <a:lnTo>
                      <a:pt x="3" y="18"/>
                    </a:lnTo>
                    <a:lnTo>
                      <a:pt x="0" y="29"/>
                    </a:lnTo>
                    <a:lnTo>
                      <a:pt x="0" y="37"/>
                    </a:lnTo>
                    <a:lnTo>
                      <a:pt x="0" y="35"/>
                    </a:lnTo>
                    <a:lnTo>
                      <a:pt x="10" y="4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82" name="Freeform 1800"/>
              <p:cNvSpPr>
                <a:spLocks/>
              </p:cNvSpPr>
              <p:nvPr/>
            </p:nvSpPr>
            <p:spPr bwMode="auto">
              <a:xfrm>
                <a:off x="3617" y="3443"/>
                <a:ext cx="13" cy="18"/>
              </a:xfrm>
              <a:custGeom>
                <a:avLst/>
                <a:gdLst>
                  <a:gd name="T0" fmla="*/ 1 w 27"/>
                  <a:gd name="T1" fmla="*/ 18 h 36"/>
                  <a:gd name="T2" fmla="*/ 1 w 27"/>
                  <a:gd name="T3" fmla="*/ 18 h 36"/>
                  <a:gd name="T4" fmla="*/ 5 w 27"/>
                  <a:gd name="T5" fmla="*/ 15 h 36"/>
                  <a:gd name="T6" fmla="*/ 7 w 27"/>
                  <a:gd name="T7" fmla="*/ 13 h 36"/>
                  <a:gd name="T8" fmla="*/ 11 w 27"/>
                  <a:gd name="T9" fmla="*/ 10 h 36"/>
                  <a:gd name="T10" fmla="*/ 13 w 27"/>
                  <a:gd name="T11" fmla="*/ 6 h 36"/>
                  <a:gd name="T12" fmla="*/ 8 w 27"/>
                  <a:gd name="T13" fmla="*/ 0 h 36"/>
                  <a:gd name="T14" fmla="*/ 6 w 27"/>
                  <a:gd name="T15" fmla="*/ 3 h 36"/>
                  <a:gd name="T16" fmla="*/ 4 w 27"/>
                  <a:gd name="T17" fmla="*/ 6 h 36"/>
                  <a:gd name="T18" fmla="*/ 1 w 27"/>
                  <a:gd name="T19" fmla="*/ 8 h 36"/>
                  <a:gd name="T20" fmla="*/ 0 w 27"/>
                  <a:gd name="T21" fmla="*/ 9 h 36"/>
                  <a:gd name="T22" fmla="*/ 0 w 27"/>
                  <a:gd name="T23" fmla="*/ 9 h 36"/>
                  <a:gd name="T24" fmla="*/ 1 w 27"/>
                  <a:gd name="T25" fmla="*/ 18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36">
                    <a:moveTo>
                      <a:pt x="3" y="36"/>
                    </a:moveTo>
                    <a:lnTo>
                      <a:pt x="3" y="36"/>
                    </a:lnTo>
                    <a:lnTo>
                      <a:pt x="10" y="30"/>
                    </a:lnTo>
                    <a:lnTo>
                      <a:pt x="15" y="25"/>
                    </a:lnTo>
                    <a:lnTo>
                      <a:pt x="22" y="20"/>
                    </a:lnTo>
                    <a:lnTo>
                      <a:pt x="27" y="11"/>
                    </a:lnTo>
                    <a:lnTo>
                      <a:pt x="17" y="0"/>
                    </a:lnTo>
                    <a:lnTo>
                      <a:pt x="12" y="5"/>
                    </a:lnTo>
                    <a:lnTo>
                      <a:pt x="8" y="11"/>
                    </a:lnTo>
                    <a:lnTo>
                      <a:pt x="3" y="16"/>
                    </a:lnTo>
                    <a:lnTo>
                      <a:pt x="0" y="18"/>
                    </a:lnTo>
                    <a:lnTo>
                      <a:pt x="3"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83" name="Freeform 1801"/>
              <p:cNvSpPr>
                <a:spLocks/>
              </p:cNvSpPr>
              <p:nvPr/>
            </p:nvSpPr>
            <p:spPr bwMode="auto">
              <a:xfrm>
                <a:off x="3604" y="3452"/>
                <a:ext cx="15" cy="13"/>
              </a:xfrm>
              <a:custGeom>
                <a:avLst/>
                <a:gdLst>
                  <a:gd name="T0" fmla="*/ 0 w 30"/>
                  <a:gd name="T1" fmla="*/ 13 h 25"/>
                  <a:gd name="T2" fmla="*/ 0 w 30"/>
                  <a:gd name="T3" fmla="*/ 13 h 25"/>
                  <a:gd name="T4" fmla="*/ 4 w 30"/>
                  <a:gd name="T5" fmla="*/ 13 h 25"/>
                  <a:gd name="T6" fmla="*/ 9 w 30"/>
                  <a:gd name="T7" fmla="*/ 12 h 25"/>
                  <a:gd name="T8" fmla="*/ 12 w 30"/>
                  <a:gd name="T9" fmla="*/ 10 h 25"/>
                  <a:gd name="T10" fmla="*/ 15 w 30"/>
                  <a:gd name="T11" fmla="*/ 9 h 25"/>
                  <a:gd name="T12" fmla="*/ 14 w 30"/>
                  <a:gd name="T13" fmla="*/ 0 h 25"/>
                  <a:gd name="T14" fmla="*/ 10 w 30"/>
                  <a:gd name="T15" fmla="*/ 1 h 25"/>
                  <a:gd name="T16" fmla="*/ 7 w 30"/>
                  <a:gd name="T17" fmla="*/ 3 h 25"/>
                  <a:gd name="T18" fmla="*/ 4 w 30"/>
                  <a:gd name="T19" fmla="*/ 4 h 25"/>
                  <a:gd name="T20" fmla="*/ 0 w 30"/>
                  <a:gd name="T21" fmla="*/ 4 h 25"/>
                  <a:gd name="T22" fmla="*/ 0 w 30"/>
                  <a:gd name="T23" fmla="*/ 4 h 25"/>
                  <a:gd name="T24" fmla="*/ 0 w 30"/>
                  <a:gd name="T25" fmla="*/ 13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25">
                    <a:moveTo>
                      <a:pt x="0" y="25"/>
                    </a:moveTo>
                    <a:lnTo>
                      <a:pt x="0" y="25"/>
                    </a:lnTo>
                    <a:lnTo>
                      <a:pt x="7" y="25"/>
                    </a:lnTo>
                    <a:lnTo>
                      <a:pt x="17" y="23"/>
                    </a:lnTo>
                    <a:lnTo>
                      <a:pt x="24" y="20"/>
                    </a:lnTo>
                    <a:lnTo>
                      <a:pt x="30" y="18"/>
                    </a:lnTo>
                    <a:lnTo>
                      <a:pt x="27" y="0"/>
                    </a:lnTo>
                    <a:lnTo>
                      <a:pt x="20" y="2"/>
                    </a:lnTo>
                    <a:lnTo>
                      <a:pt x="14" y="5"/>
                    </a:lnTo>
                    <a:lnTo>
                      <a:pt x="7" y="7"/>
                    </a:lnTo>
                    <a:lnTo>
                      <a:pt x="0" y="7"/>
                    </a:lnTo>
                    <a:lnTo>
                      <a:pt x="0" y="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84" name="Freeform 1802"/>
              <p:cNvSpPr>
                <a:spLocks/>
              </p:cNvSpPr>
              <p:nvPr/>
            </p:nvSpPr>
            <p:spPr bwMode="auto">
              <a:xfrm>
                <a:off x="3582" y="3449"/>
                <a:ext cx="22" cy="16"/>
              </a:xfrm>
              <a:custGeom>
                <a:avLst/>
                <a:gdLst>
                  <a:gd name="T0" fmla="*/ 1 w 43"/>
                  <a:gd name="T1" fmla="*/ 7 h 32"/>
                  <a:gd name="T2" fmla="*/ 0 w 43"/>
                  <a:gd name="T3" fmla="*/ 7 h 32"/>
                  <a:gd name="T4" fmla="*/ 4 w 43"/>
                  <a:gd name="T5" fmla="*/ 11 h 32"/>
                  <a:gd name="T6" fmla="*/ 10 w 43"/>
                  <a:gd name="T7" fmla="*/ 15 h 32"/>
                  <a:gd name="T8" fmla="*/ 16 w 43"/>
                  <a:gd name="T9" fmla="*/ 15 h 32"/>
                  <a:gd name="T10" fmla="*/ 22 w 43"/>
                  <a:gd name="T11" fmla="*/ 16 h 32"/>
                  <a:gd name="T12" fmla="*/ 22 w 43"/>
                  <a:gd name="T13" fmla="*/ 7 h 32"/>
                  <a:gd name="T14" fmla="*/ 16 w 43"/>
                  <a:gd name="T15" fmla="*/ 6 h 32"/>
                  <a:gd name="T16" fmla="*/ 12 w 43"/>
                  <a:gd name="T17" fmla="*/ 5 h 32"/>
                  <a:gd name="T18" fmla="*/ 8 w 43"/>
                  <a:gd name="T19" fmla="*/ 4 h 32"/>
                  <a:gd name="T20" fmla="*/ 5 w 43"/>
                  <a:gd name="T21" fmla="*/ 0 h 32"/>
                  <a:gd name="T22" fmla="*/ 4 w 43"/>
                  <a:gd name="T23" fmla="*/ 0 h 32"/>
                  <a:gd name="T24" fmla="*/ 1 w 43"/>
                  <a:gd name="T25" fmla="*/ 7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3" h="32">
                    <a:moveTo>
                      <a:pt x="2" y="14"/>
                    </a:moveTo>
                    <a:lnTo>
                      <a:pt x="0" y="14"/>
                    </a:lnTo>
                    <a:lnTo>
                      <a:pt x="8" y="21"/>
                    </a:lnTo>
                    <a:lnTo>
                      <a:pt x="20" y="29"/>
                    </a:lnTo>
                    <a:lnTo>
                      <a:pt x="32" y="30"/>
                    </a:lnTo>
                    <a:lnTo>
                      <a:pt x="43" y="32"/>
                    </a:lnTo>
                    <a:lnTo>
                      <a:pt x="43" y="14"/>
                    </a:lnTo>
                    <a:lnTo>
                      <a:pt x="32" y="12"/>
                    </a:lnTo>
                    <a:lnTo>
                      <a:pt x="23" y="10"/>
                    </a:lnTo>
                    <a:lnTo>
                      <a:pt x="15" y="7"/>
                    </a:lnTo>
                    <a:lnTo>
                      <a:pt x="10" y="0"/>
                    </a:lnTo>
                    <a:lnTo>
                      <a:pt x="8" y="0"/>
                    </a:lnTo>
                    <a:lnTo>
                      <a:pt x="2"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85" name="Freeform 1803"/>
              <p:cNvSpPr>
                <a:spLocks/>
              </p:cNvSpPr>
              <p:nvPr/>
            </p:nvSpPr>
            <p:spPr bwMode="auto">
              <a:xfrm>
                <a:off x="3574" y="3427"/>
                <a:ext cx="12" cy="29"/>
              </a:xfrm>
              <a:custGeom>
                <a:avLst/>
                <a:gdLst>
                  <a:gd name="T0" fmla="*/ 0 w 25"/>
                  <a:gd name="T1" fmla="*/ 0 h 58"/>
                  <a:gd name="T2" fmla="*/ 0 w 25"/>
                  <a:gd name="T3" fmla="*/ 0 h 58"/>
                  <a:gd name="T4" fmla="*/ 1 w 25"/>
                  <a:gd name="T5" fmla="*/ 9 h 58"/>
                  <a:gd name="T6" fmla="*/ 2 w 25"/>
                  <a:gd name="T7" fmla="*/ 17 h 58"/>
                  <a:gd name="T8" fmla="*/ 5 w 25"/>
                  <a:gd name="T9" fmla="*/ 24 h 58"/>
                  <a:gd name="T10" fmla="*/ 9 w 25"/>
                  <a:gd name="T11" fmla="*/ 29 h 58"/>
                  <a:gd name="T12" fmla="*/ 12 w 25"/>
                  <a:gd name="T13" fmla="*/ 22 h 58"/>
                  <a:gd name="T14" fmla="*/ 10 w 25"/>
                  <a:gd name="T15" fmla="*/ 18 h 58"/>
                  <a:gd name="T16" fmla="*/ 8 w 25"/>
                  <a:gd name="T17" fmla="*/ 13 h 58"/>
                  <a:gd name="T18" fmla="*/ 7 w 25"/>
                  <a:gd name="T19" fmla="*/ 8 h 58"/>
                  <a:gd name="T20" fmla="*/ 7 w 25"/>
                  <a:gd name="T21" fmla="*/ 0 h 58"/>
                  <a:gd name="T22" fmla="*/ 7 w 25"/>
                  <a:gd name="T23" fmla="*/ 0 h 58"/>
                  <a:gd name="T24" fmla="*/ 0 w 25"/>
                  <a:gd name="T25" fmla="*/ 0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 h="58">
                    <a:moveTo>
                      <a:pt x="0" y="0"/>
                    </a:moveTo>
                    <a:lnTo>
                      <a:pt x="0" y="0"/>
                    </a:lnTo>
                    <a:lnTo>
                      <a:pt x="2" y="18"/>
                    </a:lnTo>
                    <a:lnTo>
                      <a:pt x="4" y="33"/>
                    </a:lnTo>
                    <a:lnTo>
                      <a:pt x="10" y="47"/>
                    </a:lnTo>
                    <a:lnTo>
                      <a:pt x="19" y="58"/>
                    </a:lnTo>
                    <a:lnTo>
                      <a:pt x="25" y="44"/>
                    </a:lnTo>
                    <a:lnTo>
                      <a:pt x="20" y="36"/>
                    </a:lnTo>
                    <a:lnTo>
                      <a:pt x="17" y="26"/>
                    </a:lnTo>
                    <a:lnTo>
                      <a:pt x="15" y="15"/>
                    </a:lnTo>
                    <a:lnTo>
                      <a:pt x="14"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86" name="Freeform 1804"/>
              <p:cNvSpPr>
                <a:spLocks/>
              </p:cNvSpPr>
              <p:nvPr/>
            </p:nvSpPr>
            <p:spPr bwMode="auto">
              <a:xfrm>
                <a:off x="3584" y="3426"/>
                <a:ext cx="10" cy="22"/>
              </a:xfrm>
              <a:custGeom>
                <a:avLst/>
                <a:gdLst>
                  <a:gd name="T0" fmla="*/ 10 w 20"/>
                  <a:gd name="T1" fmla="*/ 15 h 44"/>
                  <a:gd name="T2" fmla="*/ 10 w 20"/>
                  <a:gd name="T3" fmla="*/ 16 h 44"/>
                  <a:gd name="T4" fmla="*/ 9 w 20"/>
                  <a:gd name="T5" fmla="*/ 12 h 44"/>
                  <a:gd name="T6" fmla="*/ 8 w 20"/>
                  <a:gd name="T7" fmla="*/ 9 h 44"/>
                  <a:gd name="T8" fmla="*/ 7 w 20"/>
                  <a:gd name="T9" fmla="*/ 6 h 44"/>
                  <a:gd name="T10" fmla="*/ 7 w 20"/>
                  <a:gd name="T11" fmla="*/ 0 h 44"/>
                  <a:gd name="T12" fmla="*/ 0 w 20"/>
                  <a:gd name="T13" fmla="*/ 0 h 44"/>
                  <a:gd name="T14" fmla="*/ 0 w 20"/>
                  <a:gd name="T15" fmla="*/ 6 h 44"/>
                  <a:gd name="T16" fmla="*/ 1 w 20"/>
                  <a:gd name="T17" fmla="*/ 13 h 44"/>
                  <a:gd name="T18" fmla="*/ 4 w 20"/>
                  <a:gd name="T19" fmla="*/ 18 h 44"/>
                  <a:gd name="T20" fmla="*/ 5 w 20"/>
                  <a:gd name="T21" fmla="*/ 21 h 44"/>
                  <a:gd name="T22" fmla="*/ 6 w 20"/>
                  <a:gd name="T23" fmla="*/ 22 h 44"/>
                  <a:gd name="T24" fmla="*/ 10 w 20"/>
                  <a:gd name="T25" fmla="*/ 15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 h="44">
                    <a:moveTo>
                      <a:pt x="19" y="29"/>
                    </a:moveTo>
                    <a:lnTo>
                      <a:pt x="20" y="31"/>
                    </a:lnTo>
                    <a:lnTo>
                      <a:pt x="17" y="24"/>
                    </a:lnTo>
                    <a:lnTo>
                      <a:pt x="15" y="18"/>
                    </a:lnTo>
                    <a:lnTo>
                      <a:pt x="14" y="11"/>
                    </a:lnTo>
                    <a:lnTo>
                      <a:pt x="14" y="0"/>
                    </a:lnTo>
                    <a:lnTo>
                      <a:pt x="0" y="0"/>
                    </a:lnTo>
                    <a:lnTo>
                      <a:pt x="0" y="11"/>
                    </a:lnTo>
                    <a:lnTo>
                      <a:pt x="2" y="26"/>
                    </a:lnTo>
                    <a:lnTo>
                      <a:pt x="7" y="35"/>
                    </a:lnTo>
                    <a:lnTo>
                      <a:pt x="10" y="42"/>
                    </a:lnTo>
                    <a:lnTo>
                      <a:pt x="12" y="44"/>
                    </a:lnTo>
                    <a:lnTo>
                      <a:pt x="19"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87" name="Freeform 1805"/>
              <p:cNvSpPr>
                <a:spLocks/>
              </p:cNvSpPr>
              <p:nvPr/>
            </p:nvSpPr>
            <p:spPr bwMode="auto">
              <a:xfrm>
                <a:off x="3589" y="3441"/>
                <a:ext cx="15" cy="13"/>
              </a:xfrm>
              <a:custGeom>
                <a:avLst/>
                <a:gdLst>
                  <a:gd name="T0" fmla="*/ 15 w 28"/>
                  <a:gd name="T1" fmla="*/ 4 h 27"/>
                  <a:gd name="T2" fmla="*/ 15 w 28"/>
                  <a:gd name="T3" fmla="*/ 4 h 27"/>
                  <a:gd name="T4" fmla="*/ 12 w 28"/>
                  <a:gd name="T5" fmla="*/ 4 h 27"/>
                  <a:gd name="T6" fmla="*/ 9 w 28"/>
                  <a:gd name="T7" fmla="*/ 3 h 27"/>
                  <a:gd name="T8" fmla="*/ 6 w 28"/>
                  <a:gd name="T9" fmla="*/ 2 h 27"/>
                  <a:gd name="T10" fmla="*/ 4 w 28"/>
                  <a:gd name="T11" fmla="*/ 0 h 27"/>
                  <a:gd name="T12" fmla="*/ 0 w 28"/>
                  <a:gd name="T13" fmla="*/ 7 h 27"/>
                  <a:gd name="T14" fmla="*/ 3 w 28"/>
                  <a:gd name="T15" fmla="*/ 11 h 27"/>
                  <a:gd name="T16" fmla="*/ 7 w 28"/>
                  <a:gd name="T17" fmla="*/ 12 h 27"/>
                  <a:gd name="T18" fmla="*/ 11 w 28"/>
                  <a:gd name="T19" fmla="*/ 13 h 27"/>
                  <a:gd name="T20" fmla="*/ 15 w 28"/>
                  <a:gd name="T21" fmla="*/ 13 h 27"/>
                  <a:gd name="T22" fmla="*/ 15 w 28"/>
                  <a:gd name="T23" fmla="*/ 13 h 27"/>
                  <a:gd name="T24" fmla="*/ 15 w 28"/>
                  <a:gd name="T25" fmla="*/ 4 h 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8" h="27">
                    <a:moveTo>
                      <a:pt x="28" y="9"/>
                    </a:moveTo>
                    <a:lnTo>
                      <a:pt x="28" y="9"/>
                    </a:lnTo>
                    <a:lnTo>
                      <a:pt x="23" y="9"/>
                    </a:lnTo>
                    <a:lnTo>
                      <a:pt x="17" y="6"/>
                    </a:lnTo>
                    <a:lnTo>
                      <a:pt x="12" y="4"/>
                    </a:lnTo>
                    <a:lnTo>
                      <a:pt x="7" y="0"/>
                    </a:lnTo>
                    <a:lnTo>
                      <a:pt x="0" y="15"/>
                    </a:lnTo>
                    <a:lnTo>
                      <a:pt x="5" y="22"/>
                    </a:lnTo>
                    <a:lnTo>
                      <a:pt x="13" y="24"/>
                    </a:lnTo>
                    <a:lnTo>
                      <a:pt x="20" y="27"/>
                    </a:lnTo>
                    <a:lnTo>
                      <a:pt x="28" y="27"/>
                    </a:lnTo>
                    <a:lnTo>
                      <a:pt x="28"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88" name="Freeform 1806"/>
              <p:cNvSpPr>
                <a:spLocks/>
              </p:cNvSpPr>
              <p:nvPr/>
            </p:nvSpPr>
            <p:spPr bwMode="auto">
              <a:xfrm>
                <a:off x="3604" y="3441"/>
                <a:ext cx="14" cy="13"/>
              </a:xfrm>
              <a:custGeom>
                <a:avLst/>
                <a:gdLst>
                  <a:gd name="T0" fmla="*/ 11 w 29"/>
                  <a:gd name="T1" fmla="*/ 0 h 27"/>
                  <a:gd name="T2" fmla="*/ 11 w 29"/>
                  <a:gd name="T3" fmla="*/ 0 h 27"/>
                  <a:gd name="T4" fmla="*/ 8 w 29"/>
                  <a:gd name="T5" fmla="*/ 2 h 27"/>
                  <a:gd name="T6" fmla="*/ 6 w 29"/>
                  <a:gd name="T7" fmla="*/ 3 h 27"/>
                  <a:gd name="T8" fmla="*/ 2 w 29"/>
                  <a:gd name="T9" fmla="*/ 4 h 27"/>
                  <a:gd name="T10" fmla="*/ 0 w 29"/>
                  <a:gd name="T11" fmla="*/ 4 h 27"/>
                  <a:gd name="T12" fmla="*/ 0 w 29"/>
                  <a:gd name="T13" fmla="*/ 13 h 27"/>
                  <a:gd name="T14" fmla="*/ 4 w 29"/>
                  <a:gd name="T15" fmla="*/ 13 h 27"/>
                  <a:gd name="T16" fmla="*/ 7 w 29"/>
                  <a:gd name="T17" fmla="*/ 12 h 27"/>
                  <a:gd name="T18" fmla="*/ 12 w 29"/>
                  <a:gd name="T19" fmla="*/ 11 h 27"/>
                  <a:gd name="T20" fmla="*/ 14 w 29"/>
                  <a:gd name="T21" fmla="*/ 7 h 27"/>
                  <a:gd name="T22" fmla="*/ 14 w 29"/>
                  <a:gd name="T23" fmla="*/ 7 h 27"/>
                  <a:gd name="T24" fmla="*/ 11 w 29"/>
                  <a:gd name="T25" fmla="*/ 0 h 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27">
                    <a:moveTo>
                      <a:pt x="22" y="0"/>
                    </a:moveTo>
                    <a:lnTo>
                      <a:pt x="22" y="0"/>
                    </a:lnTo>
                    <a:lnTo>
                      <a:pt x="17" y="4"/>
                    </a:lnTo>
                    <a:lnTo>
                      <a:pt x="12" y="6"/>
                    </a:lnTo>
                    <a:lnTo>
                      <a:pt x="5" y="9"/>
                    </a:lnTo>
                    <a:lnTo>
                      <a:pt x="0" y="9"/>
                    </a:lnTo>
                    <a:lnTo>
                      <a:pt x="0" y="27"/>
                    </a:lnTo>
                    <a:lnTo>
                      <a:pt x="9" y="27"/>
                    </a:lnTo>
                    <a:lnTo>
                      <a:pt x="15" y="24"/>
                    </a:lnTo>
                    <a:lnTo>
                      <a:pt x="24" y="22"/>
                    </a:lnTo>
                    <a:lnTo>
                      <a:pt x="29" y="15"/>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89" name="Freeform 1807"/>
              <p:cNvSpPr>
                <a:spLocks/>
              </p:cNvSpPr>
              <p:nvPr/>
            </p:nvSpPr>
            <p:spPr bwMode="auto">
              <a:xfrm>
                <a:off x="3615" y="3427"/>
                <a:ext cx="10" cy="21"/>
              </a:xfrm>
              <a:custGeom>
                <a:avLst/>
                <a:gdLst>
                  <a:gd name="T0" fmla="*/ 4 w 20"/>
                  <a:gd name="T1" fmla="*/ 0 h 42"/>
                  <a:gd name="T2" fmla="*/ 4 w 20"/>
                  <a:gd name="T3" fmla="*/ 0 h 42"/>
                  <a:gd name="T4" fmla="*/ 4 w 20"/>
                  <a:gd name="T5" fmla="*/ 6 h 42"/>
                  <a:gd name="T6" fmla="*/ 3 w 20"/>
                  <a:gd name="T7" fmla="*/ 8 h 42"/>
                  <a:gd name="T8" fmla="*/ 2 w 20"/>
                  <a:gd name="T9" fmla="*/ 11 h 42"/>
                  <a:gd name="T10" fmla="*/ 0 w 20"/>
                  <a:gd name="T11" fmla="*/ 14 h 42"/>
                  <a:gd name="T12" fmla="*/ 4 w 20"/>
                  <a:gd name="T13" fmla="*/ 21 h 42"/>
                  <a:gd name="T14" fmla="*/ 7 w 20"/>
                  <a:gd name="T15" fmla="*/ 17 h 42"/>
                  <a:gd name="T16" fmla="*/ 9 w 20"/>
                  <a:gd name="T17" fmla="*/ 12 h 42"/>
                  <a:gd name="T18" fmla="*/ 10 w 20"/>
                  <a:gd name="T19" fmla="*/ 6 h 42"/>
                  <a:gd name="T20" fmla="*/ 10 w 20"/>
                  <a:gd name="T21" fmla="*/ 0 h 42"/>
                  <a:gd name="T22" fmla="*/ 10 w 20"/>
                  <a:gd name="T23" fmla="*/ 0 h 42"/>
                  <a:gd name="T24" fmla="*/ 4 w 20"/>
                  <a:gd name="T25" fmla="*/ 0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 h="42">
                    <a:moveTo>
                      <a:pt x="7" y="0"/>
                    </a:moveTo>
                    <a:lnTo>
                      <a:pt x="7" y="0"/>
                    </a:lnTo>
                    <a:lnTo>
                      <a:pt x="7" y="11"/>
                    </a:lnTo>
                    <a:lnTo>
                      <a:pt x="5" y="16"/>
                    </a:lnTo>
                    <a:lnTo>
                      <a:pt x="3" y="22"/>
                    </a:lnTo>
                    <a:lnTo>
                      <a:pt x="0" y="27"/>
                    </a:lnTo>
                    <a:lnTo>
                      <a:pt x="7" y="42"/>
                    </a:lnTo>
                    <a:lnTo>
                      <a:pt x="13" y="33"/>
                    </a:lnTo>
                    <a:lnTo>
                      <a:pt x="18" y="24"/>
                    </a:lnTo>
                    <a:lnTo>
                      <a:pt x="20" y="11"/>
                    </a:lnTo>
                    <a:lnTo>
                      <a:pt x="20" y="0"/>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90" name="Freeform 1808"/>
              <p:cNvSpPr>
                <a:spLocks/>
              </p:cNvSpPr>
              <p:nvPr/>
            </p:nvSpPr>
            <p:spPr bwMode="auto">
              <a:xfrm>
                <a:off x="3615" y="3406"/>
                <a:ext cx="10" cy="21"/>
              </a:xfrm>
              <a:custGeom>
                <a:avLst/>
                <a:gdLst>
                  <a:gd name="T0" fmla="*/ 0 w 20"/>
                  <a:gd name="T1" fmla="*/ 7 h 41"/>
                  <a:gd name="T2" fmla="*/ 0 w 20"/>
                  <a:gd name="T3" fmla="*/ 7 h 41"/>
                  <a:gd name="T4" fmla="*/ 2 w 20"/>
                  <a:gd name="T5" fmla="*/ 10 h 41"/>
                  <a:gd name="T6" fmla="*/ 3 w 20"/>
                  <a:gd name="T7" fmla="*/ 13 h 41"/>
                  <a:gd name="T8" fmla="*/ 4 w 20"/>
                  <a:gd name="T9" fmla="*/ 15 h 41"/>
                  <a:gd name="T10" fmla="*/ 4 w 20"/>
                  <a:gd name="T11" fmla="*/ 21 h 41"/>
                  <a:gd name="T12" fmla="*/ 10 w 20"/>
                  <a:gd name="T13" fmla="*/ 21 h 41"/>
                  <a:gd name="T14" fmla="*/ 10 w 20"/>
                  <a:gd name="T15" fmla="*/ 15 h 41"/>
                  <a:gd name="T16" fmla="*/ 9 w 20"/>
                  <a:gd name="T17" fmla="*/ 9 h 41"/>
                  <a:gd name="T18" fmla="*/ 7 w 20"/>
                  <a:gd name="T19" fmla="*/ 5 h 41"/>
                  <a:gd name="T20" fmla="*/ 4 w 20"/>
                  <a:gd name="T21" fmla="*/ 0 h 41"/>
                  <a:gd name="T22" fmla="*/ 4 w 20"/>
                  <a:gd name="T23" fmla="*/ 0 h 41"/>
                  <a:gd name="T24" fmla="*/ 0 w 20"/>
                  <a:gd name="T25" fmla="*/ 7 h 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 h="41">
                    <a:moveTo>
                      <a:pt x="0" y="14"/>
                    </a:moveTo>
                    <a:lnTo>
                      <a:pt x="0" y="14"/>
                    </a:lnTo>
                    <a:lnTo>
                      <a:pt x="3" y="19"/>
                    </a:lnTo>
                    <a:lnTo>
                      <a:pt x="5" y="25"/>
                    </a:lnTo>
                    <a:lnTo>
                      <a:pt x="7" y="30"/>
                    </a:lnTo>
                    <a:lnTo>
                      <a:pt x="7" y="41"/>
                    </a:lnTo>
                    <a:lnTo>
                      <a:pt x="20" y="41"/>
                    </a:lnTo>
                    <a:lnTo>
                      <a:pt x="20" y="30"/>
                    </a:lnTo>
                    <a:lnTo>
                      <a:pt x="18" y="18"/>
                    </a:lnTo>
                    <a:lnTo>
                      <a:pt x="13" y="9"/>
                    </a:lnTo>
                    <a:lnTo>
                      <a:pt x="7" y="0"/>
                    </a:lnTo>
                    <a:lnTo>
                      <a:pt x="0"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91" name="Freeform 1809"/>
              <p:cNvSpPr>
                <a:spLocks/>
              </p:cNvSpPr>
              <p:nvPr/>
            </p:nvSpPr>
            <p:spPr bwMode="auto">
              <a:xfrm>
                <a:off x="3604" y="3399"/>
                <a:ext cx="14" cy="15"/>
              </a:xfrm>
              <a:custGeom>
                <a:avLst/>
                <a:gdLst>
                  <a:gd name="T0" fmla="*/ 0 w 29"/>
                  <a:gd name="T1" fmla="*/ 9 h 29"/>
                  <a:gd name="T2" fmla="*/ 0 w 29"/>
                  <a:gd name="T3" fmla="*/ 9 h 29"/>
                  <a:gd name="T4" fmla="*/ 2 w 29"/>
                  <a:gd name="T5" fmla="*/ 10 h 29"/>
                  <a:gd name="T6" fmla="*/ 6 w 29"/>
                  <a:gd name="T7" fmla="*/ 11 h 29"/>
                  <a:gd name="T8" fmla="*/ 8 w 29"/>
                  <a:gd name="T9" fmla="*/ 12 h 29"/>
                  <a:gd name="T10" fmla="*/ 11 w 29"/>
                  <a:gd name="T11" fmla="*/ 15 h 29"/>
                  <a:gd name="T12" fmla="*/ 14 w 29"/>
                  <a:gd name="T13" fmla="*/ 8 h 29"/>
                  <a:gd name="T14" fmla="*/ 12 w 29"/>
                  <a:gd name="T15" fmla="*/ 5 h 29"/>
                  <a:gd name="T16" fmla="*/ 7 w 29"/>
                  <a:gd name="T17" fmla="*/ 2 h 29"/>
                  <a:gd name="T18" fmla="*/ 4 w 29"/>
                  <a:gd name="T19" fmla="*/ 1 h 29"/>
                  <a:gd name="T20" fmla="*/ 0 w 29"/>
                  <a:gd name="T21" fmla="*/ 0 h 29"/>
                  <a:gd name="T22" fmla="*/ 0 w 29"/>
                  <a:gd name="T23" fmla="*/ 0 h 29"/>
                  <a:gd name="T24" fmla="*/ 0 w 29"/>
                  <a:gd name="T25" fmla="*/ 9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29">
                    <a:moveTo>
                      <a:pt x="0" y="18"/>
                    </a:moveTo>
                    <a:lnTo>
                      <a:pt x="0" y="18"/>
                    </a:lnTo>
                    <a:lnTo>
                      <a:pt x="5" y="20"/>
                    </a:lnTo>
                    <a:lnTo>
                      <a:pt x="12" y="22"/>
                    </a:lnTo>
                    <a:lnTo>
                      <a:pt x="17" y="24"/>
                    </a:lnTo>
                    <a:lnTo>
                      <a:pt x="22" y="29"/>
                    </a:lnTo>
                    <a:lnTo>
                      <a:pt x="29" y="15"/>
                    </a:lnTo>
                    <a:lnTo>
                      <a:pt x="24" y="9"/>
                    </a:lnTo>
                    <a:lnTo>
                      <a:pt x="15" y="4"/>
                    </a:lnTo>
                    <a:lnTo>
                      <a:pt x="9" y="2"/>
                    </a:lnTo>
                    <a:lnTo>
                      <a:pt x="0" y="0"/>
                    </a:lnTo>
                    <a:lnTo>
                      <a:pt x="0"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92" name="Freeform 1810"/>
              <p:cNvSpPr>
                <a:spLocks/>
              </p:cNvSpPr>
              <p:nvPr/>
            </p:nvSpPr>
            <p:spPr bwMode="auto">
              <a:xfrm>
                <a:off x="3589" y="3399"/>
                <a:ext cx="15" cy="14"/>
              </a:xfrm>
              <a:custGeom>
                <a:avLst/>
                <a:gdLst>
                  <a:gd name="T0" fmla="*/ 4 w 28"/>
                  <a:gd name="T1" fmla="*/ 14 h 27"/>
                  <a:gd name="T2" fmla="*/ 5 w 28"/>
                  <a:gd name="T3" fmla="*/ 13 h 27"/>
                  <a:gd name="T4" fmla="*/ 7 w 28"/>
                  <a:gd name="T5" fmla="*/ 11 h 27"/>
                  <a:gd name="T6" fmla="*/ 9 w 28"/>
                  <a:gd name="T7" fmla="*/ 10 h 27"/>
                  <a:gd name="T8" fmla="*/ 12 w 28"/>
                  <a:gd name="T9" fmla="*/ 9 h 27"/>
                  <a:gd name="T10" fmla="*/ 15 w 28"/>
                  <a:gd name="T11" fmla="*/ 9 h 27"/>
                  <a:gd name="T12" fmla="*/ 15 w 28"/>
                  <a:gd name="T13" fmla="*/ 0 h 27"/>
                  <a:gd name="T14" fmla="*/ 12 w 28"/>
                  <a:gd name="T15" fmla="*/ 0 h 27"/>
                  <a:gd name="T16" fmla="*/ 7 w 28"/>
                  <a:gd name="T17" fmla="*/ 1 h 27"/>
                  <a:gd name="T18" fmla="*/ 4 w 28"/>
                  <a:gd name="T19" fmla="*/ 4 h 27"/>
                  <a:gd name="T20" fmla="*/ 0 w 28"/>
                  <a:gd name="T21" fmla="*/ 8 h 27"/>
                  <a:gd name="T22" fmla="*/ 1 w 28"/>
                  <a:gd name="T23" fmla="*/ 7 h 27"/>
                  <a:gd name="T24" fmla="*/ 4 w 28"/>
                  <a:gd name="T25" fmla="*/ 14 h 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8" h="27">
                    <a:moveTo>
                      <a:pt x="8" y="27"/>
                    </a:moveTo>
                    <a:lnTo>
                      <a:pt x="10" y="25"/>
                    </a:lnTo>
                    <a:lnTo>
                      <a:pt x="13" y="22"/>
                    </a:lnTo>
                    <a:lnTo>
                      <a:pt x="17" y="20"/>
                    </a:lnTo>
                    <a:lnTo>
                      <a:pt x="22" y="18"/>
                    </a:lnTo>
                    <a:lnTo>
                      <a:pt x="28" y="18"/>
                    </a:lnTo>
                    <a:lnTo>
                      <a:pt x="28" y="0"/>
                    </a:lnTo>
                    <a:lnTo>
                      <a:pt x="22" y="0"/>
                    </a:lnTo>
                    <a:lnTo>
                      <a:pt x="13" y="2"/>
                    </a:lnTo>
                    <a:lnTo>
                      <a:pt x="7" y="7"/>
                    </a:lnTo>
                    <a:lnTo>
                      <a:pt x="0" y="15"/>
                    </a:lnTo>
                    <a:lnTo>
                      <a:pt x="2" y="13"/>
                    </a:lnTo>
                    <a:lnTo>
                      <a:pt x="8"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93" name="Freeform 1811"/>
              <p:cNvSpPr>
                <a:spLocks/>
              </p:cNvSpPr>
              <p:nvPr/>
            </p:nvSpPr>
            <p:spPr bwMode="auto">
              <a:xfrm>
                <a:off x="3584" y="3405"/>
                <a:ext cx="10" cy="22"/>
              </a:xfrm>
              <a:custGeom>
                <a:avLst/>
                <a:gdLst>
                  <a:gd name="T0" fmla="*/ 0 w 20"/>
                  <a:gd name="T1" fmla="*/ 22 h 43"/>
                  <a:gd name="T2" fmla="*/ 7 w 20"/>
                  <a:gd name="T3" fmla="*/ 22 h 43"/>
                  <a:gd name="T4" fmla="*/ 7 w 20"/>
                  <a:gd name="T5" fmla="*/ 17 h 43"/>
                  <a:gd name="T6" fmla="*/ 9 w 20"/>
                  <a:gd name="T7" fmla="*/ 13 h 43"/>
                  <a:gd name="T8" fmla="*/ 9 w 20"/>
                  <a:gd name="T9" fmla="*/ 10 h 43"/>
                  <a:gd name="T10" fmla="*/ 10 w 20"/>
                  <a:gd name="T11" fmla="*/ 7 h 43"/>
                  <a:gd name="T12" fmla="*/ 7 w 20"/>
                  <a:gd name="T13" fmla="*/ 0 h 43"/>
                  <a:gd name="T14" fmla="*/ 4 w 20"/>
                  <a:gd name="T15" fmla="*/ 5 h 43"/>
                  <a:gd name="T16" fmla="*/ 2 w 20"/>
                  <a:gd name="T17" fmla="*/ 9 h 43"/>
                  <a:gd name="T18" fmla="*/ 0 w 20"/>
                  <a:gd name="T19" fmla="*/ 16 h 43"/>
                  <a:gd name="T20" fmla="*/ 0 w 20"/>
                  <a:gd name="T21" fmla="*/ 22 h 43"/>
                  <a:gd name="T22" fmla="*/ 7 w 20"/>
                  <a:gd name="T23" fmla="*/ 22 h 43"/>
                  <a:gd name="T24" fmla="*/ 0 w 20"/>
                  <a:gd name="T25" fmla="*/ 22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 h="43">
                    <a:moveTo>
                      <a:pt x="0" y="43"/>
                    </a:moveTo>
                    <a:lnTo>
                      <a:pt x="14" y="43"/>
                    </a:lnTo>
                    <a:lnTo>
                      <a:pt x="14" y="34"/>
                    </a:lnTo>
                    <a:lnTo>
                      <a:pt x="17" y="25"/>
                    </a:lnTo>
                    <a:lnTo>
                      <a:pt x="17" y="20"/>
                    </a:lnTo>
                    <a:lnTo>
                      <a:pt x="20" y="14"/>
                    </a:lnTo>
                    <a:lnTo>
                      <a:pt x="14" y="0"/>
                    </a:lnTo>
                    <a:lnTo>
                      <a:pt x="7" y="9"/>
                    </a:lnTo>
                    <a:lnTo>
                      <a:pt x="4" y="18"/>
                    </a:lnTo>
                    <a:lnTo>
                      <a:pt x="0" y="31"/>
                    </a:lnTo>
                    <a:lnTo>
                      <a:pt x="0" y="43"/>
                    </a:lnTo>
                    <a:lnTo>
                      <a:pt x="14" y="43"/>
                    </a:lnTo>
                    <a:lnTo>
                      <a:pt x="0"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94" name="Freeform 1812"/>
              <p:cNvSpPr>
                <a:spLocks/>
              </p:cNvSpPr>
              <p:nvPr/>
            </p:nvSpPr>
            <p:spPr bwMode="auto">
              <a:xfrm>
                <a:off x="3584" y="3426"/>
                <a:ext cx="6" cy="1"/>
              </a:xfrm>
              <a:custGeom>
                <a:avLst/>
                <a:gdLst>
                  <a:gd name="T0" fmla="*/ 6 w 14"/>
                  <a:gd name="T1" fmla="*/ 0 h 2"/>
                  <a:gd name="T2" fmla="*/ 0 w 14"/>
                  <a:gd name="T3" fmla="*/ 0 h 2"/>
                  <a:gd name="T4" fmla="*/ 0 w 14"/>
                  <a:gd name="T5" fmla="*/ 1 h 2"/>
                  <a:gd name="T6" fmla="*/ 6 w 14"/>
                  <a:gd name="T7" fmla="*/ 1 h 2"/>
                  <a:gd name="T8" fmla="*/ 6 w 14"/>
                  <a:gd name="T9" fmla="*/ 0 h 2"/>
                  <a:gd name="T10" fmla="*/ 0 w 14"/>
                  <a:gd name="T11" fmla="*/ 0 h 2"/>
                  <a:gd name="T12" fmla="*/ 6 w 14"/>
                  <a:gd name="T13" fmla="*/ 0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
                    <a:moveTo>
                      <a:pt x="14" y="0"/>
                    </a:moveTo>
                    <a:lnTo>
                      <a:pt x="0" y="0"/>
                    </a:lnTo>
                    <a:lnTo>
                      <a:pt x="0" y="2"/>
                    </a:lnTo>
                    <a:lnTo>
                      <a:pt x="14" y="2"/>
                    </a:lnTo>
                    <a:lnTo>
                      <a:pt x="14" y="0"/>
                    </a:lnTo>
                    <a:lnTo>
                      <a:pt x="0" y="0"/>
                    </a:ln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95" name="Freeform 1813"/>
              <p:cNvSpPr>
                <a:spLocks/>
              </p:cNvSpPr>
              <p:nvPr/>
            </p:nvSpPr>
            <p:spPr bwMode="auto">
              <a:xfrm>
                <a:off x="3639" y="3396"/>
                <a:ext cx="13" cy="31"/>
              </a:xfrm>
              <a:custGeom>
                <a:avLst/>
                <a:gdLst>
                  <a:gd name="T0" fmla="*/ 10 w 26"/>
                  <a:gd name="T1" fmla="*/ 0 h 61"/>
                  <a:gd name="T2" fmla="*/ 10 w 26"/>
                  <a:gd name="T3" fmla="*/ 0 h 61"/>
                  <a:gd name="T4" fmla="*/ 8 w 26"/>
                  <a:gd name="T5" fmla="*/ 2 h 61"/>
                  <a:gd name="T6" fmla="*/ 6 w 26"/>
                  <a:gd name="T7" fmla="*/ 6 h 61"/>
                  <a:gd name="T8" fmla="*/ 4 w 26"/>
                  <a:gd name="T9" fmla="*/ 10 h 61"/>
                  <a:gd name="T10" fmla="*/ 3 w 26"/>
                  <a:gd name="T11" fmla="*/ 13 h 61"/>
                  <a:gd name="T12" fmla="*/ 2 w 26"/>
                  <a:gd name="T13" fmla="*/ 16 h 61"/>
                  <a:gd name="T14" fmla="*/ 1 w 26"/>
                  <a:gd name="T15" fmla="*/ 21 h 61"/>
                  <a:gd name="T16" fmla="*/ 0 w 26"/>
                  <a:gd name="T17" fmla="*/ 25 h 61"/>
                  <a:gd name="T18" fmla="*/ 0 w 26"/>
                  <a:gd name="T19" fmla="*/ 31 h 61"/>
                  <a:gd name="T20" fmla="*/ 7 w 26"/>
                  <a:gd name="T21" fmla="*/ 31 h 61"/>
                  <a:gd name="T22" fmla="*/ 7 w 26"/>
                  <a:gd name="T23" fmla="*/ 27 h 61"/>
                  <a:gd name="T24" fmla="*/ 8 w 26"/>
                  <a:gd name="T25" fmla="*/ 25 h 61"/>
                  <a:gd name="T26" fmla="*/ 8 w 26"/>
                  <a:gd name="T27" fmla="*/ 20 h 61"/>
                  <a:gd name="T28" fmla="*/ 9 w 26"/>
                  <a:gd name="T29" fmla="*/ 16 h 61"/>
                  <a:gd name="T30" fmla="*/ 9 w 26"/>
                  <a:gd name="T31" fmla="*/ 14 h 61"/>
                  <a:gd name="T32" fmla="*/ 11 w 26"/>
                  <a:gd name="T33" fmla="*/ 11 h 61"/>
                  <a:gd name="T34" fmla="*/ 13 w 26"/>
                  <a:gd name="T35" fmla="*/ 9 h 61"/>
                  <a:gd name="T36" fmla="*/ 13 w 26"/>
                  <a:gd name="T37" fmla="*/ 7 h 61"/>
                  <a:gd name="T38" fmla="*/ 13 w 26"/>
                  <a:gd name="T39" fmla="*/ 7 h 61"/>
                  <a:gd name="T40" fmla="*/ 10 w 26"/>
                  <a:gd name="T41" fmla="*/ 0 h 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6" h="61">
                    <a:moveTo>
                      <a:pt x="20" y="0"/>
                    </a:moveTo>
                    <a:lnTo>
                      <a:pt x="20" y="0"/>
                    </a:lnTo>
                    <a:lnTo>
                      <a:pt x="15" y="3"/>
                    </a:lnTo>
                    <a:lnTo>
                      <a:pt x="11" y="11"/>
                    </a:lnTo>
                    <a:lnTo>
                      <a:pt x="8" y="20"/>
                    </a:lnTo>
                    <a:lnTo>
                      <a:pt x="5" y="25"/>
                    </a:lnTo>
                    <a:lnTo>
                      <a:pt x="3" y="32"/>
                    </a:lnTo>
                    <a:lnTo>
                      <a:pt x="1" y="41"/>
                    </a:lnTo>
                    <a:lnTo>
                      <a:pt x="0" y="50"/>
                    </a:lnTo>
                    <a:lnTo>
                      <a:pt x="0" y="61"/>
                    </a:lnTo>
                    <a:lnTo>
                      <a:pt x="13" y="61"/>
                    </a:lnTo>
                    <a:lnTo>
                      <a:pt x="13" y="54"/>
                    </a:lnTo>
                    <a:lnTo>
                      <a:pt x="15" y="49"/>
                    </a:lnTo>
                    <a:lnTo>
                      <a:pt x="16" y="39"/>
                    </a:lnTo>
                    <a:lnTo>
                      <a:pt x="18" y="32"/>
                    </a:lnTo>
                    <a:lnTo>
                      <a:pt x="18" y="27"/>
                    </a:lnTo>
                    <a:lnTo>
                      <a:pt x="21" y="21"/>
                    </a:lnTo>
                    <a:lnTo>
                      <a:pt x="25" y="18"/>
                    </a:lnTo>
                    <a:lnTo>
                      <a:pt x="26" y="14"/>
                    </a:lnTo>
                    <a:lnTo>
                      <a:pt x="2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96" name="Freeform 1814"/>
              <p:cNvSpPr>
                <a:spLocks/>
              </p:cNvSpPr>
              <p:nvPr/>
            </p:nvSpPr>
            <p:spPr bwMode="auto">
              <a:xfrm>
                <a:off x="3649" y="3388"/>
                <a:ext cx="20" cy="16"/>
              </a:xfrm>
              <a:custGeom>
                <a:avLst/>
                <a:gdLst>
                  <a:gd name="T0" fmla="*/ 20 w 40"/>
                  <a:gd name="T1" fmla="*/ 0 h 31"/>
                  <a:gd name="T2" fmla="*/ 20 w 40"/>
                  <a:gd name="T3" fmla="*/ 0 h 31"/>
                  <a:gd name="T4" fmla="*/ 14 w 40"/>
                  <a:gd name="T5" fmla="*/ 1 h 31"/>
                  <a:gd name="T6" fmla="*/ 9 w 40"/>
                  <a:gd name="T7" fmla="*/ 2 h 31"/>
                  <a:gd name="T8" fmla="*/ 4 w 40"/>
                  <a:gd name="T9" fmla="*/ 5 h 31"/>
                  <a:gd name="T10" fmla="*/ 0 w 40"/>
                  <a:gd name="T11" fmla="*/ 9 h 31"/>
                  <a:gd name="T12" fmla="*/ 3 w 40"/>
                  <a:gd name="T13" fmla="*/ 16 h 31"/>
                  <a:gd name="T14" fmla="*/ 8 w 40"/>
                  <a:gd name="T15" fmla="*/ 14 h 31"/>
                  <a:gd name="T16" fmla="*/ 11 w 40"/>
                  <a:gd name="T17" fmla="*/ 11 h 31"/>
                  <a:gd name="T18" fmla="*/ 16 w 40"/>
                  <a:gd name="T19" fmla="*/ 10 h 31"/>
                  <a:gd name="T20" fmla="*/ 20 w 40"/>
                  <a:gd name="T21" fmla="*/ 9 h 31"/>
                  <a:gd name="T22" fmla="*/ 20 w 40"/>
                  <a:gd name="T23" fmla="*/ 9 h 31"/>
                  <a:gd name="T24" fmla="*/ 20 w 40"/>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 h="31">
                    <a:moveTo>
                      <a:pt x="40" y="0"/>
                    </a:moveTo>
                    <a:lnTo>
                      <a:pt x="40" y="0"/>
                    </a:lnTo>
                    <a:lnTo>
                      <a:pt x="28" y="2"/>
                    </a:lnTo>
                    <a:lnTo>
                      <a:pt x="18" y="4"/>
                    </a:lnTo>
                    <a:lnTo>
                      <a:pt x="8" y="9"/>
                    </a:lnTo>
                    <a:lnTo>
                      <a:pt x="0" y="17"/>
                    </a:lnTo>
                    <a:lnTo>
                      <a:pt x="6" y="31"/>
                    </a:lnTo>
                    <a:lnTo>
                      <a:pt x="15" y="28"/>
                    </a:lnTo>
                    <a:lnTo>
                      <a:pt x="21" y="22"/>
                    </a:lnTo>
                    <a:lnTo>
                      <a:pt x="31" y="20"/>
                    </a:lnTo>
                    <a:lnTo>
                      <a:pt x="40" y="18"/>
                    </a:lnTo>
                    <a:lnTo>
                      <a:pt x="4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97" name="Freeform 1815"/>
              <p:cNvSpPr>
                <a:spLocks/>
              </p:cNvSpPr>
              <p:nvPr/>
            </p:nvSpPr>
            <p:spPr bwMode="auto">
              <a:xfrm>
                <a:off x="3669" y="3388"/>
                <a:ext cx="21" cy="17"/>
              </a:xfrm>
              <a:custGeom>
                <a:avLst/>
                <a:gdLst>
                  <a:gd name="T0" fmla="*/ 21 w 42"/>
                  <a:gd name="T1" fmla="*/ 10 h 35"/>
                  <a:gd name="T2" fmla="*/ 21 w 42"/>
                  <a:gd name="T3" fmla="*/ 10 h 35"/>
                  <a:gd name="T4" fmla="*/ 17 w 42"/>
                  <a:gd name="T5" fmla="*/ 6 h 35"/>
                  <a:gd name="T6" fmla="*/ 12 w 42"/>
                  <a:gd name="T7" fmla="*/ 3 h 35"/>
                  <a:gd name="T8" fmla="*/ 7 w 42"/>
                  <a:gd name="T9" fmla="*/ 1 h 35"/>
                  <a:gd name="T10" fmla="*/ 0 w 42"/>
                  <a:gd name="T11" fmla="*/ 0 h 35"/>
                  <a:gd name="T12" fmla="*/ 0 w 42"/>
                  <a:gd name="T13" fmla="*/ 9 h 35"/>
                  <a:gd name="T14" fmla="*/ 5 w 42"/>
                  <a:gd name="T15" fmla="*/ 10 h 35"/>
                  <a:gd name="T16" fmla="*/ 10 w 42"/>
                  <a:gd name="T17" fmla="*/ 12 h 35"/>
                  <a:gd name="T18" fmla="*/ 13 w 42"/>
                  <a:gd name="T19" fmla="*/ 14 h 35"/>
                  <a:gd name="T20" fmla="*/ 18 w 42"/>
                  <a:gd name="T21" fmla="*/ 17 h 35"/>
                  <a:gd name="T22" fmla="*/ 18 w 42"/>
                  <a:gd name="T23" fmla="*/ 17 h 35"/>
                  <a:gd name="T24" fmla="*/ 21 w 42"/>
                  <a:gd name="T25" fmla="*/ 1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2" h="35">
                    <a:moveTo>
                      <a:pt x="42" y="20"/>
                    </a:moveTo>
                    <a:lnTo>
                      <a:pt x="42" y="20"/>
                    </a:lnTo>
                    <a:lnTo>
                      <a:pt x="33" y="13"/>
                    </a:lnTo>
                    <a:lnTo>
                      <a:pt x="23" y="6"/>
                    </a:lnTo>
                    <a:lnTo>
                      <a:pt x="13" y="2"/>
                    </a:lnTo>
                    <a:lnTo>
                      <a:pt x="0" y="0"/>
                    </a:lnTo>
                    <a:lnTo>
                      <a:pt x="0" y="18"/>
                    </a:lnTo>
                    <a:lnTo>
                      <a:pt x="10" y="20"/>
                    </a:lnTo>
                    <a:lnTo>
                      <a:pt x="20" y="24"/>
                    </a:lnTo>
                    <a:lnTo>
                      <a:pt x="26" y="28"/>
                    </a:lnTo>
                    <a:lnTo>
                      <a:pt x="35" y="35"/>
                    </a:lnTo>
                    <a:lnTo>
                      <a:pt x="42"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98" name="Freeform 1816"/>
              <p:cNvSpPr>
                <a:spLocks/>
              </p:cNvSpPr>
              <p:nvPr/>
            </p:nvSpPr>
            <p:spPr bwMode="auto">
              <a:xfrm>
                <a:off x="3686" y="3398"/>
                <a:ext cx="14" cy="28"/>
              </a:xfrm>
              <a:custGeom>
                <a:avLst/>
                <a:gdLst>
                  <a:gd name="T0" fmla="*/ 14 w 27"/>
                  <a:gd name="T1" fmla="*/ 28 h 56"/>
                  <a:gd name="T2" fmla="*/ 14 w 27"/>
                  <a:gd name="T3" fmla="*/ 28 h 56"/>
                  <a:gd name="T4" fmla="*/ 13 w 27"/>
                  <a:gd name="T5" fmla="*/ 20 h 56"/>
                  <a:gd name="T6" fmla="*/ 11 w 27"/>
                  <a:gd name="T7" fmla="*/ 13 h 56"/>
                  <a:gd name="T8" fmla="*/ 8 w 27"/>
                  <a:gd name="T9" fmla="*/ 6 h 56"/>
                  <a:gd name="T10" fmla="*/ 4 w 27"/>
                  <a:gd name="T11" fmla="*/ 0 h 56"/>
                  <a:gd name="T12" fmla="*/ 0 w 27"/>
                  <a:gd name="T13" fmla="*/ 8 h 56"/>
                  <a:gd name="T14" fmla="*/ 3 w 27"/>
                  <a:gd name="T15" fmla="*/ 11 h 56"/>
                  <a:gd name="T16" fmla="*/ 4 w 27"/>
                  <a:gd name="T17" fmla="*/ 17 h 56"/>
                  <a:gd name="T18" fmla="*/ 6 w 27"/>
                  <a:gd name="T19" fmla="*/ 22 h 56"/>
                  <a:gd name="T20" fmla="*/ 7 w 27"/>
                  <a:gd name="T21" fmla="*/ 28 h 56"/>
                  <a:gd name="T22" fmla="*/ 7 w 27"/>
                  <a:gd name="T23" fmla="*/ 28 h 56"/>
                  <a:gd name="T24" fmla="*/ 14 w 27"/>
                  <a:gd name="T25" fmla="*/ 28 h 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56">
                    <a:moveTo>
                      <a:pt x="27" y="56"/>
                    </a:moveTo>
                    <a:lnTo>
                      <a:pt x="27" y="56"/>
                    </a:lnTo>
                    <a:lnTo>
                      <a:pt x="25" y="40"/>
                    </a:lnTo>
                    <a:lnTo>
                      <a:pt x="22" y="26"/>
                    </a:lnTo>
                    <a:lnTo>
                      <a:pt x="15" y="11"/>
                    </a:lnTo>
                    <a:lnTo>
                      <a:pt x="7" y="0"/>
                    </a:lnTo>
                    <a:lnTo>
                      <a:pt x="0" y="15"/>
                    </a:lnTo>
                    <a:lnTo>
                      <a:pt x="5" y="22"/>
                    </a:lnTo>
                    <a:lnTo>
                      <a:pt x="8" y="33"/>
                    </a:lnTo>
                    <a:lnTo>
                      <a:pt x="12" y="44"/>
                    </a:lnTo>
                    <a:lnTo>
                      <a:pt x="13" y="56"/>
                    </a:lnTo>
                    <a:lnTo>
                      <a:pt x="27" y="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99" name="Freeform 1817"/>
              <p:cNvSpPr>
                <a:spLocks/>
              </p:cNvSpPr>
              <p:nvPr/>
            </p:nvSpPr>
            <p:spPr bwMode="auto">
              <a:xfrm>
                <a:off x="3691" y="3426"/>
                <a:ext cx="9" cy="23"/>
              </a:xfrm>
              <a:custGeom>
                <a:avLst/>
                <a:gdLst>
                  <a:gd name="T0" fmla="*/ 5 w 19"/>
                  <a:gd name="T1" fmla="*/ 23 h 46"/>
                  <a:gd name="T2" fmla="*/ 5 w 19"/>
                  <a:gd name="T3" fmla="*/ 22 h 46"/>
                  <a:gd name="T4" fmla="*/ 7 w 19"/>
                  <a:gd name="T5" fmla="*/ 19 h 46"/>
                  <a:gd name="T6" fmla="*/ 8 w 19"/>
                  <a:gd name="T7" fmla="*/ 13 h 46"/>
                  <a:gd name="T8" fmla="*/ 9 w 19"/>
                  <a:gd name="T9" fmla="*/ 7 h 46"/>
                  <a:gd name="T10" fmla="*/ 9 w 19"/>
                  <a:gd name="T11" fmla="*/ 0 h 46"/>
                  <a:gd name="T12" fmla="*/ 2 w 19"/>
                  <a:gd name="T13" fmla="*/ 0 h 46"/>
                  <a:gd name="T14" fmla="*/ 2 w 19"/>
                  <a:gd name="T15" fmla="*/ 7 h 46"/>
                  <a:gd name="T16" fmla="*/ 2 w 19"/>
                  <a:gd name="T17" fmla="*/ 9 h 46"/>
                  <a:gd name="T18" fmla="*/ 0 w 19"/>
                  <a:gd name="T19" fmla="*/ 15 h 46"/>
                  <a:gd name="T20" fmla="*/ 0 w 19"/>
                  <a:gd name="T21" fmla="*/ 19 h 46"/>
                  <a:gd name="T22" fmla="*/ 0 w 19"/>
                  <a:gd name="T23" fmla="*/ 18 h 46"/>
                  <a:gd name="T24" fmla="*/ 5 w 19"/>
                  <a:gd name="T25" fmla="*/ 23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46">
                    <a:moveTo>
                      <a:pt x="10" y="46"/>
                    </a:moveTo>
                    <a:lnTo>
                      <a:pt x="10" y="44"/>
                    </a:lnTo>
                    <a:lnTo>
                      <a:pt x="14" y="37"/>
                    </a:lnTo>
                    <a:lnTo>
                      <a:pt x="17" y="26"/>
                    </a:lnTo>
                    <a:lnTo>
                      <a:pt x="19" y="13"/>
                    </a:lnTo>
                    <a:lnTo>
                      <a:pt x="19" y="0"/>
                    </a:lnTo>
                    <a:lnTo>
                      <a:pt x="5" y="0"/>
                    </a:lnTo>
                    <a:lnTo>
                      <a:pt x="5" y="13"/>
                    </a:lnTo>
                    <a:lnTo>
                      <a:pt x="4" y="18"/>
                    </a:lnTo>
                    <a:lnTo>
                      <a:pt x="0" y="29"/>
                    </a:lnTo>
                    <a:lnTo>
                      <a:pt x="0" y="37"/>
                    </a:lnTo>
                    <a:lnTo>
                      <a:pt x="0" y="35"/>
                    </a:lnTo>
                    <a:lnTo>
                      <a:pt x="10" y="4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00" name="Freeform 1818"/>
              <p:cNvSpPr>
                <a:spLocks/>
              </p:cNvSpPr>
              <p:nvPr/>
            </p:nvSpPr>
            <p:spPr bwMode="auto">
              <a:xfrm>
                <a:off x="3682" y="3443"/>
                <a:ext cx="14" cy="18"/>
              </a:xfrm>
              <a:custGeom>
                <a:avLst/>
                <a:gdLst>
                  <a:gd name="T0" fmla="*/ 2 w 27"/>
                  <a:gd name="T1" fmla="*/ 18 h 36"/>
                  <a:gd name="T2" fmla="*/ 2 w 27"/>
                  <a:gd name="T3" fmla="*/ 18 h 36"/>
                  <a:gd name="T4" fmla="*/ 5 w 27"/>
                  <a:gd name="T5" fmla="*/ 15 h 36"/>
                  <a:gd name="T6" fmla="*/ 8 w 27"/>
                  <a:gd name="T7" fmla="*/ 13 h 36"/>
                  <a:gd name="T8" fmla="*/ 11 w 27"/>
                  <a:gd name="T9" fmla="*/ 10 h 36"/>
                  <a:gd name="T10" fmla="*/ 14 w 27"/>
                  <a:gd name="T11" fmla="*/ 6 h 36"/>
                  <a:gd name="T12" fmla="*/ 9 w 27"/>
                  <a:gd name="T13" fmla="*/ 0 h 36"/>
                  <a:gd name="T14" fmla="*/ 6 w 27"/>
                  <a:gd name="T15" fmla="*/ 3 h 36"/>
                  <a:gd name="T16" fmla="*/ 5 w 27"/>
                  <a:gd name="T17" fmla="*/ 6 h 36"/>
                  <a:gd name="T18" fmla="*/ 2 w 27"/>
                  <a:gd name="T19" fmla="*/ 8 h 36"/>
                  <a:gd name="T20" fmla="*/ 0 w 27"/>
                  <a:gd name="T21" fmla="*/ 9 h 36"/>
                  <a:gd name="T22" fmla="*/ 0 w 27"/>
                  <a:gd name="T23" fmla="*/ 9 h 36"/>
                  <a:gd name="T24" fmla="*/ 2 w 27"/>
                  <a:gd name="T25" fmla="*/ 18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36">
                    <a:moveTo>
                      <a:pt x="4" y="36"/>
                    </a:moveTo>
                    <a:lnTo>
                      <a:pt x="4" y="36"/>
                    </a:lnTo>
                    <a:lnTo>
                      <a:pt x="10" y="30"/>
                    </a:lnTo>
                    <a:lnTo>
                      <a:pt x="16" y="25"/>
                    </a:lnTo>
                    <a:lnTo>
                      <a:pt x="22" y="20"/>
                    </a:lnTo>
                    <a:lnTo>
                      <a:pt x="27" y="11"/>
                    </a:lnTo>
                    <a:lnTo>
                      <a:pt x="17" y="0"/>
                    </a:lnTo>
                    <a:lnTo>
                      <a:pt x="12" y="5"/>
                    </a:lnTo>
                    <a:lnTo>
                      <a:pt x="9" y="11"/>
                    </a:lnTo>
                    <a:lnTo>
                      <a:pt x="4" y="16"/>
                    </a:lnTo>
                    <a:lnTo>
                      <a:pt x="0" y="18"/>
                    </a:lnTo>
                    <a:lnTo>
                      <a:pt x="4"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01" name="Freeform 1819"/>
              <p:cNvSpPr>
                <a:spLocks/>
              </p:cNvSpPr>
              <p:nvPr/>
            </p:nvSpPr>
            <p:spPr bwMode="auto">
              <a:xfrm>
                <a:off x="3669" y="3452"/>
                <a:ext cx="15" cy="13"/>
              </a:xfrm>
              <a:custGeom>
                <a:avLst/>
                <a:gdLst>
                  <a:gd name="T0" fmla="*/ 0 w 30"/>
                  <a:gd name="T1" fmla="*/ 13 h 25"/>
                  <a:gd name="T2" fmla="*/ 0 w 30"/>
                  <a:gd name="T3" fmla="*/ 13 h 25"/>
                  <a:gd name="T4" fmla="*/ 3 w 30"/>
                  <a:gd name="T5" fmla="*/ 13 h 25"/>
                  <a:gd name="T6" fmla="*/ 8 w 30"/>
                  <a:gd name="T7" fmla="*/ 12 h 25"/>
                  <a:gd name="T8" fmla="*/ 12 w 30"/>
                  <a:gd name="T9" fmla="*/ 10 h 25"/>
                  <a:gd name="T10" fmla="*/ 15 w 30"/>
                  <a:gd name="T11" fmla="*/ 9 h 25"/>
                  <a:gd name="T12" fmla="*/ 13 w 30"/>
                  <a:gd name="T13" fmla="*/ 0 h 25"/>
                  <a:gd name="T14" fmla="*/ 10 w 30"/>
                  <a:gd name="T15" fmla="*/ 1 h 25"/>
                  <a:gd name="T16" fmla="*/ 7 w 30"/>
                  <a:gd name="T17" fmla="*/ 3 h 25"/>
                  <a:gd name="T18" fmla="*/ 3 w 30"/>
                  <a:gd name="T19" fmla="*/ 4 h 25"/>
                  <a:gd name="T20" fmla="*/ 0 w 30"/>
                  <a:gd name="T21" fmla="*/ 4 h 25"/>
                  <a:gd name="T22" fmla="*/ 0 w 30"/>
                  <a:gd name="T23" fmla="*/ 4 h 25"/>
                  <a:gd name="T24" fmla="*/ 0 w 30"/>
                  <a:gd name="T25" fmla="*/ 13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25">
                    <a:moveTo>
                      <a:pt x="0" y="25"/>
                    </a:moveTo>
                    <a:lnTo>
                      <a:pt x="0" y="25"/>
                    </a:lnTo>
                    <a:lnTo>
                      <a:pt x="6" y="25"/>
                    </a:lnTo>
                    <a:lnTo>
                      <a:pt x="16" y="23"/>
                    </a:lnTo>
                    <a:lnTo>
                      <a:pt x="23" y="20"/>
                    </a:lnTo>
                    <a:lnTo>
                      <a:pt x="30" y="18"/>
                    </a:lnTo>
                    <a:lnTo>
                      <a:pt x="26" y="0"/>
                    </a:lnTo>
                    <a:lnTo>
                      <a:pt x="20" y="2"/>
                    </a:lnTo>
                    <a:lnTo>
                      <a:pt x="13" y="5"/>
                    </a:lnTo>
                    <a:lnTo>
                      <a:pt x="6" y="7"/>
                    </a:lnTo>
                    <a:lnTo>
                      <a:pt x="0" y="7"/>
                    </a:lnTo>
                    <a:lnTo>
                      <a:pt x="0" y="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02" name="Freeform 1820"/>
              <p:cNvSpPr>
                <a:spLocks/>
              </p:cNvSpPr>
              <p:nvPr/>
            </p:nvSpPr>
            <p:spPr bwMode="auto">
              <a:xfrm>
                <a:off x="3647" y="3449"/>
                <a:ext cx="22" cy="16"/>
              </a:xfrm>
              <a:custGeom>
                <a:avLst/>
                <a:gdLst>
                  <a:gd name="T0" fmla="*/ 1 w 44"/>
                  <a:gd name="T1" fmla="*/ 7 h 32"/>
                  <a:gd name="T2" fmla="*/ 0 w 44"/>
                  <a:gd name="T3" fmla="*/ 7 h 32"/>
                  <a:gd name="T4" fmla="*/ 5 w 44"/>
                  <a:gd name="T5" fmla="*/ 11 h 32"/>
                  <a:gd name="T6" fmla="*/ 10 w 44"/>
                  <a:gd name="T7" fmla="*/ 15 h 32"/>
                  <a:gd name="T8" fmla="*/ 16 w 44"/>
                  <a:gd name="T9" fmla="*/ 15 h 32"/>
                  <a:gd name="T10" fmla="*/ 22 w 44"/>
                  <a:gd name="T11" fmla="*/ 16 h 32"/>
                  <a:gd name="T12" fmla="*/ 22 w 44"/>
                  <a:gd name="T13" fmla="*/ 7 h 32"/>
                  <a:gd name="T14" fmla="*/ 16 w 44"/>
                  <a:gd name="T15" fmla="*/ 6 h 32"/>
                  <a:gd name="T16" fmla="*/ 12 w 44"/>
                  <a:gd name="T17" fmla="*/ 5 h 32"/>
                  <a:gd name="T18" fmla="*/ 8 w 44"/>
                  <a:gd name="T19" fmla="*/ 4 h 32"/>
                  <a:gd name="T20" fmla="*/ 5 w 44"/>
                  <a:gd name="T21" fmla="*/ 0 h 32"/>
                  <a:gd name="T22" fmla="*/ 5 w 44"/>
                  <a:gd name="T23" fmla="*/ 0 h 32"/>
                  <a:gd name="T24" fmla="*/ 1 w 44"/>
                  <a:gd name="T25" fmla="*/ 7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4" h="32">
                    <a:moveTo>
                      <a:pt x="2" y="14"/>
                    </a:moveTo>
                    <a:lnTo>
                      <a:pt x="0" y="14"/>
                    </a:lnTo>
                    <a:lnTo>
                      <a:pt x="9" y="21"/>
                    </a:lnTo>
                    <a:lnTo>
                      <a:pt x="20" y="29"/>
                    </a:lnTo>
                    <a:lnTo>
                      <a:pt x="32" y="30"/>
                    </a:lnTo>
                    <a:lnTo>
                      <a:pt x="44" y="32"/>
                    </a:lnTo>
                    <a:lnTo>
                      <a:pt x="44" y="14"/>
                    </a:lnTo>
                    <a:lnTo>
                      <a:pt x="32" y="12"/>
                    </a:lnTo>
                    <a:lnTo>
                      <a:pt x="24" y="10"/>
                    </a:lnTo>
                    <a:lnTo>
                      <a:pt x="15" y="7"/>
                    </a:lnTo>
                    <a:lnTo>
                      <a:pt x="10" y="0"/>
                    </a:lnTo>
                    <a:lnTo>
                      <a:pt x="9" y="0"/>
                    </a:lnTo>
                    <a:lnTo>
                      <a:pt x="2"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03" name="Freeform 1821"/>
              <p:cNvSpPr>
                <a:spLocks/>
              </p:cNvSpPr>
              <p:nvPr/>
            </p:nvSpPr>
            <p:spPr bwMode="auto">
              <a:xfrm>
                <a:off x="3639" y="3427"/>
                <a:ext cx="12" cy="29"/>
              </a:xfrm>
              <a:custGeom>
                <a:avLst/>
                <a:gdLst>
                  <a:gd name="T0" fmla="*/ 0 w 25"/>
                  <a:gd name="T1" fmla="*/ 0 h 58"/>
                  <a:gd name="T2" fmla="*/ 0 w 25"/>
                  <a:gd name="T3" fmla="*/ 0 h 58"/>
                  <a:gd name="T4" fmla="*/ 0 w 25"/>
                  <a:gd name="T5" fmla="*/ 9 h 58"/>
                  <a:gd name="T6" fmla="*/ 1 w 25"/>
                  <a:gd name="T7" fmla="*/ 17 h 58"/>
                  <a:gd name="T8" fmla="*/ 5 w 25"/>
                  <a:gd name="T9" fmla="*/ 24 h 58"/>
                  <a:gd name="T10" fmla="*/ 9 w 25"/>
                  <a:gd name="T11" fmla="*/ 29 h 58"/>
                  <a:gd name="T12" fmla="*/ 12 w 25"/>
                  <a:gd name="T13" fmla="*/ 22 h 58"/>
                  <a:gd name="T14" fmla="*/ 10 w 25"/>
                  <a:gd name="T15" fmla="*/ 18 h 58"/>
                  <a:gd name="T16" fmla="*/ 8 w 25"/>
                  <a:gd name="T17" fmla="*/ 13 h 58"/>
                  <a:gd name="T18" fmla="*/ 7 w 25"/>
                  <a:gd name="T19" fmla="*/ 8 h 58"/>
                  <a:gd name="T20" fmla="*/ 6 w 25"/>
                  <a:gd name="T21" fmla="*/ 0 h 58"/>
                  <a:gd name="T22" fmla="*/ 6 w 25"/>
                  <a:gd name="T23" fmla="*/ 0 h 58"/>
                  <a:gd name="T24" fmla="*/ 0 w 25"/>
                  <a:gd name="T25" fmla="*/ 0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 h="58">
                    <a:moveTo>
                      <a:pt x="0" y="0"/>
                    </a:moveTo>
                    <a:lnTo>
                      <a:pt x="0" y="0"/>
                    </a:lnTo>
                    <a:lnTo>
                      <a:pt x="1" y="18"/>
                    </a:lnTo>
                    <a:lnTo>
                      <a:pt x="3" y="33"/>
                    </a:lnTo>
                    <a:lnTo>
                      <a:pt x="10" y="47"/>
                    </a:lnTo>
                    <a:lnTo>
                      <a:pt x="18" y="58"/>
                    </a:lnTo>
                    <a:lnTo>
                      <a:pt x="25" y="44"/>
                    </a:lnTo>
                    <a:lnTo>
                      <a:pt x="20" y="36"/>
                    </a:lnTo>
                    <a:lnTo>
                      <a:pt x="16" y="26"/>
                    </a:lnTo>
                    <a:lnTo>
                      <a:pt x="15" y="15"/>
                    </a:lnTo>
                    <a:lnTo>
                      <a:pt x="13"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04" name="Freeform 1822"/>
              <p:cNvSpPr>
                <a:spLocks/>
              </p:cNvSpPr>
              <p:nvPr/>
            </p:nvSpPr>
            <p:spPr bwMode="auto">
              <a:xfrm>
                <a:off x="3649" y="3426"/>
                <a:ext cx="10" cy="22"/>
              </a:xfrm>
              <a:custGeom>
                <a:avLst/>
                <a:gdLst>
                  <a:gd name="T0" fmla="*/ 9 w 20"/>
                  <a:gd name="T1" fmla="*/ 15 h 44"/>
                  <a:gd name="T2" fmla="*/ 10 w 20"/>
                  <a:gd name="T3" fmla="*/ 16 h 44"/>
                  <a:gd name="T4" fmla="*/ 8 w 20"/>
                  <a:gd name="T5" fmla="*/ 12 h 44"/>
                  <a:gd name="T6" fmla="*/ 8 w 20"/>
                  <a:gd name="T7" fmla="*/ 9 h 44"/>
                  <a:gd name="T8" fmla="*/ 7 w 20"/>
                  <a:gd name="T9" fmla="*/ 6 h 44"/>
                  <a:gd name="T10" fmla="*/ 7 w 20"/>
                  <a:gd name="T11" fmla="*/ 0 h 44"/>
                  <a:gd name="T12" fmla="*/ 0 w 20"/>
                  <a:gd name="T13" fmla="*/ 0 h 44"/>
                  <a:gd name="T14" fmla="*/ 0 w 20"/>
                  <a:gd name="T15" fmla="*/ 6 h 44"/>
                  <a:gd name="T16" fmla="*/ 1 w 20"/>
                  <a:gd name="T17" fmla="*/ 13 h 44"/>
                  <a:gd name="T18" fmla="*/ 3 w 20"/>
                  <a:gd name="T19" fmla="*/ 18 h 44"/>
                  <a:gd name="T20" fmla="*/ 5 w 20"/>
                  <a:gd name="T21" fmla="*/ 21 h 44"/>
                  <a:gd name="T22" fmla="*/ 6 w 20"/>
                  <a:gd name="T23" fmla="*/ 22 h 44"/>
                  <a:gd name="T24" fmla="*/ 9 w 20"/>
                  <a:gd name="T25" fmla="*/ 15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 h="44">
                    <a:moveTo>
                      <a:pt x="18" y="29"/>
                    </a:moveTo>
                    <a:lnTo>
                      <a:pt x="20" y="31"/>
                    </a:lnTo>
                    <a:lnTo>
                      <a:pt x="16" y="24"/>
                    </a:lnTo>
                    <a:lnTo>
                      <a:pt x="15" y="18"/>
                    </a:lnTo>
                    <a:lnTo>
                      <a:pt x="13" y="11"/>
                    </a:lnTo>
                    <a:lnTo>
                      <a:pt x="13" y="0"/>
                    </a:lnTo>
                    <a:lnTo>
                      <a:pt x="0" y="0"/>
                    </a:lnTo>
                    <a:lnTo>
                      <a:pt x="0" y="11"/>
                    </a:lnTo>
                    <a:lnTo>
                      <a:pt x="1" y="26"/>
                    </a:lnTo>
                    <a:lnTo>
                      <a:pt x="6" y="35"/>
                    </a:lnTo>
                    <a:lnTo>
                      <a:pt x="10" y="42"/>
                    </a:lnTo>
                    <a:lnTo>
                      <a:pt x="11" y="44"/>
                    </a:lnTo>
                    <a:lnTo>
                      <a:pt x="18"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05" name="Freeform 1823"/>
              <p:cNvSpPr>
                <a:spLocks/>
              </p:cNvSpPr>
              <p:nvPr/>
            </p:nvSpPr>
            <p:spPr bwMode="auto">
              <a:xfrm>
                <a:off x="3655" y="3441"/>
                <a:ext cx="14" cy="13"/>
              </a:xfrm>
              <a:custGeom>
                <a:avLst/>
                <a:gdLst>
                  <a:gd name="T0" fmla="*/ 14 w 29"/>
                  <a:gd name="T1" fmla="*/ 4 h 27"/>
                  <a:gd name="T2" fmla="*/ 14 w 29"/>
                  <a:gd name="T3" fmla="*/ 4 h 27"/>
                  <a:gd name="T4" fmla="*/ 12 w 29"/>
                  <a:gd name="T5" fmla="*/ 4 h 27"/>
                  <a:gd name="T6" fmla="*/ 8 w 29"/>
                  <a:gd name="T7" fmla="*/ 3 h 27"/>
                  <a:gd name="T8" fmla="*/ 6 w 29"/>
                  <a:gd name="T9" fmla="*/ 2 h 27"/>
                  <a:gd name="T10" fmla="*/ 3 w 29"/>
                  <a:gd name="T11" fmla="*/ 0 h 27"/>
                  <a:gd name="T12" fmla="*/ 0 w 29"/>
                  <a:gd name="T13" fmla="*/ 7 h 27"/>
                  <a:gd name="T14" fmla="*/ 2 w 29"/>
                  <a:gd name="T15" fmla="*/ 11 h 27"/>
                  <a:gd name="T16" fmla="*/ 7 w 29"/>
                  <a:gd name="T17" fmla="*/ 12 h 27"/>
                  <a:gd name="T18" fmla="*/ 10 w 29"/>
                  <a:gd name="T19" fmla="*/ 13 h 27"/>
                  <a:gd name="T20" fmla="*/ 14 w 29"/>
                  <a:gd name="T21" fmla="*/ 13 h 27"/>
                  <a:gd name="T22" fmla="*/ 14 w 29"/>
                  <a:gd name="T23" fmla="*/ 13 h 27"/>
                  <a:gd name="T24" fmla="*/ 14 w 29"/>
                  <a:gd name="T25" fmla="*/ 4 h 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27">
                    <a:moveTo>
                      <a:pt x="29" y="9"/>
                    </a:moveTo>
                    <a:lnTo>
                      <a:pt x="29" y="9"/>
                    </a:lnTo>
                    <a:lnTo>
                      <a:pt x="24" y="9"/>
                    </a:lnTo>
                    <a:lnTo>
                      <a:pt x="17" y="6"/>
                    </a:lnTo>
                    <a:lnTo>
                      <a:pt x="12" y="4"/>
                    </a:lnTo>
                    <a:lnTo>
                      <a:pt x="7" y="0"/>
                    </a:lnTo>
                    <a:lnTo>
                      <a:pt x="0" y="15"/>
                    </a:lnTo>
                    <a:lnTo>
                      <a:pt x="5" y="22"/>
                    </a:lnTo>
                    <a:lnTo>
                      <a:pt x="14" y="24"/>
                    </a:lnTo>
                    <a:lnTo>
                      <a:pt x="20" y="27"/>
                    </a:lnTo>
                    <a:lnTo>
                      <a:pt x="29" y="27"/>
                    </a:lnTo>
                    <a:lnTo>
                      <a:pt x="29"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06" name="Freeform 1824"/>
              <p:cNvSpPr>
                <a:spLocks/>
              </p:cNvSpPr>
              <p:nvPr/>
            </p:nvSpPr>
            <p:spPr bwMode="auto">
              <a:xfrm>
                <a:off x="3669" y="3441"/>
                <a:ext cx="14" cy="13"/>
              </a:xfrm>
              <a:custGeom>
                <a:avLst/>
                <a:gdLst>
                  <a:gd name="T0" fmla="*/ 11 w 28"/>
                  <a:gd name="T1" fmla="*/ 0 h 27"/>
                  <a:gd name="T2" fmla="*/ 11 w 28"/>
                  <a:gd name="T3" fmla="*/ 0 h 27"/>
                  <a:gd name="T4" fmla="*/ 8 w 28"/>
                  <a:gd name="T5" fmla="*/ 2 h 27"/>
                  <a:gd name="T6" fmla="*/ 6 w 28"/>
                  <a:gd name="T7" fmla="*/ 3 h 27"/>
                  <a:gd name="T8" fmla="*/ 3 w 28"/>
                  <a:gd name="T9" fmla="*/ 4 h 27"/>
                  <a:gd name="T10" fmla="*/ 0 w 28"/>
                  <a:gd name="T11" fmla="*/ 4 h 27"/>
                  <a:gd name="T12" fmla="*/ 0 w 28"/>
                  <a:gd name="T13" fmla="*/ 13 h 27"/>
                  <a:gd name="T14" fmla="*/ 4 w 28"/>
                  <a:gd name="T15" fmla="*/ 13 h 27"/>
                  <a:gd name="T16" fmla="*/ 8 w 28"/>
                  <a:gd name="T17" fmla="*/ 12 h 27"/>
                  <a:gd name="T18" fmla="*/ 12 w 28"/>
                  <a:gd name="T19" fmla="*/ 11 h 27"/>
                  <a:gd name="T20" fmla="*/ 14 w 28"/>
                  <a:gd name="T21" fmla="*/ 7 h 27"/>
                  <a:gd name="T22" fmla="*/ 14 w 28"/>
                  <a:gd name="T23" fmla="*/ 7 h 27"/>
                  <a:gd name="T24" fmla="*/ 11 w 28"/>
                  <a:gd name="T25" fmla="*/ 0 h 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8" h="27">
                    <a:moveTo>
                      <a:pt x="21" y="0"/>
                    </a:moveTo>
                    <a:lnTo>
                      <a:pt x="21" y="0"/>
                    </a:lnTo>
                    <a:lnTo>
                      <a:pt x="16" y="4"/>
                    </a:lnTo>
                    <a:lnTo>
                      <a:pt x="11" y="6"/>
                    </a:lnTo>
                    <a:lnTo>
                      <a:pt x="5" y="9"/>
                    </a:lnTo>
                    <a:lnTo>
                      <a:pt x="0" y="9"/>
                    </a:lnTo>
                    <a:lnTo>
                      <a:pt x="0" y="27"/>
                    </a:lnTo>
                    <a:lnTo>
                      <a:pt x="8" y="27"/>
                    </a:lnTo>
                    <a:lnTo>
                      <a:pt x="15" y="24"/>
                    </a:lnTo>
                    <a:lnTo>
                      <a:pt x="23" y="22"/>
                    </a:lnTo>
                    <a:lnTo>
                      <a:pt x="28" y="15"/>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07" name="Freeform 1825"/>
              <p:cNvSpPr>
                <a:spLocks/>
              </p:cNvSpPr>
              <p:nvPr/>
            </p:nvSpPr>
            <p:spPr bwMode="auto">
              <a:xfrm>
                <a:off x="3680" y="3427"/>
                <a:ext cx="10" cy="21"/>
              </a:xfrm>
              <a:custGeom>
                <a:avLst/>
                <a:gdLst>
                  <a:gd name="T0" fmla="*/ 3 w 21"/>
                  <a:gd name="T1" fmla="*/ 0 h 42"/>
                  <a:gd name="T2" fmla="*/ 3 w 21"/>
                  <a:gd name="T3" fmla="*/ 0 h 42"/>
                  <a:gd name="T4" fmla="*/ 3 w 21"/>
                  <a:gd name="T5" fmla="*/ 6 h 42"/>
                  <a:gd name="T6" fmla="*/ 2 w 21"/>
                  <a:gd name="T7" fmla="*/ 8 h 42"/>
                  <a:gd name="T8" fmla="*/ 2 w 21"/>
                  <a:gd name="T9" fmla="*/ 11 h 42"/>
                  <a:gd name="T10" fmla="*/ 0 w 21"/>
                  <a:gd name="T11" fmla="*/ 14 h 42"/>
                  <a:gd name="T12" fmla="*/ 3 w 21"/>
                  <a:gd name="T13" fmla="*/ 21 h 42"/>
                  <a:gd name="T14" fmla="*/ 7 w 21"/>
                  <a:gd name="T15" fmla="*/ 17 h 42"/>
                  <a:gd name="T16" fmla="*/ 9 w 21"/>
                  <a:gd name="T17" fmla="*/ 12 h 42"/>
                  <a:gd name="T18" fmla="*/ 10 w 21"/>
                  <a:gd name="T19" fmla="*/ 6 h 42"/>
                  <a:gd name="T20" fmla="*/ 10 w 21"/>
                  <a:gd name="T21" fmla="*/ 0 h 42"/>
                  <a:gd name="T22" fmla="*/ 10 w 21"/>
                  <a:gd name="T23" fmla="*/ 0 h 42"/>
                  <a:gd name="T24" fmla="*/ 3 w 21"/>
                  <a:gd name="T25" fmla="*/ 0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42">
                    <a:moveTo>
                      <a:pt x="7" y="0"/>
                    </a:moveTo>
                    <a:lnTo>
                      <a:pt x="7" y="0"/>
                    </a:lnTo>
                    <a:lnTo>
                      <a:pt x="7" y="11"/>
                    </a:lnTo>
                    <a:lnTo>
                      <a:pt x="5" y="16"/>
                    </a:lnTo>
                    <a:lnTo>
                      <a:pt x="4" y="22"/>
                    </a:lnTo>
                    <a:lnTo>
                      <a:pt x="0" y="27"/>
                    </a:lnTo>
                    <a:lnTo>
                      <a:pt x="7" y="42"/>
                    </a:lnTo>
                    <a:lnTo>
                      <a:pt x="14" y="33"/>
                    </a:lnTo>
                    <a:lnTo>
                      <a:pt x="19" y="24"/>
                    </a:lnTo>
                    <a:lnTo>
                      <a:pt x="21" y="11"/>
                    </a:lnTo>
                    <a:lnTo>
                      <a:pt x="21" y="0"/>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08" name="Freeform 1826"/>
              <p:cNvSpPr>
                <a:spLocks/>
              </p:cNvSpPr>
              <p:nvPr/>
            </p:nvSpPr>
            <p:spPr bwMode="auto">
              <a:xfrm>
                <a:off x="3680" y="3406"/>
                <a:ext cx="10" cy="21"/>
              </a:xfrm>
              <a:custGeom>
                <a:avLst/>
                <a:gdLst>
                  <a:gd name="T0" fmla="*/ 0 w 21"/>
                  <a:gd name="T1" fmla="*/ 7 h 41"/>
                  <a:gd name="T2" fmla="*/ 0 w 21"/>
                  <a:gd name="T3" fmla="*/ 7 h 41"/>
                  <a:gd name="T4" fmla="*/ 2 w 21"/>
                  <a:gd name="T5" fmla="*/ 10 h 41"/>
                  <a:gd name="T6" fmla="*/ 2 w 21"/>
                  <a:gd name="T7" fmla="*/ 13 h 41"/>
                  <a:gd name="T8" fmla="*/ 3 w 21"/>
                  <a:gd name="T9" fmla="*/ 15 h 41"/>
                  <a:gd name="T10" fmla="*/ 3 w 21"/>
                  <a:gd name="T11" fmla="*/ 21 h 41"/>
                  <a:gd name="T12" fmla="*/ 10 w 21"/>
                  <a:gd name="T13" fmla="*/ 21 h 41"/>
                  <a:gd name="T14" fmla="*/ 10 w 21"/>
                  <a:gd name="T15" fmla="*/ 15 h 41"/>
                  <a:gd name="T16" fmla="*/ 9 w 21"/>
                  <a:gd name="T17" fmla="*/ 9 h 41"/>
                  <a:gd name="T18" fmla="*/ 7 w 21"/>
                  <a:gd name="T19" fmla="*/ 5 h 41"/>
                  <a:gd name="T20" fmla="*/ 3 w 21"/>
                  <a:gd name="T21" fmla="*/ 0 h 41"/>
                  <a:gd name="T22" fmla="*/ 3 w 21"/>
                  <a:gd name="T23" fmla="*/ 0 h 41"/>
                  <a:gd name="T24" fmla="*/ 0 w 21"/>
                  <a:gd name="T25" fmla="*/ 7 h 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41">
                    <a:moveTo>
                      <a:pt x="0" y="14"/>
                    </a:moveTo>
                    <a:lnTo>
                      <a:pt x="0" y="14"/>
                    </a:lnTo>
                    <a:lnTo>
                      <a:pt x="4" y="19"/>
                    </a:lnTo>
                    <a:lnTo>
                      <a:pt x="5" y="25"/>
                    </a:lnTo>
                    <a:lnTo>
                      <a:pt x="7" y="30"/>
                    </a:lnTo>
                    <a:lnTo>
                      <a:pt x="7" y="41"/>
                    </a:lnTo>
                    <a:lnTo>
                      <a:pt x="21" y="41"/>
                    </a:lnTo>
                    <a:lnTo>
                      <a:pt x="21" y="30"/>
                    </a:lnTo>
                    <a:lnTo>
                      <a:pt x="19" y="18"/>
                    </a:lnTo>
                    <a:lnTo>
                      <a:pt x="14" y="9"/>
                    </a:lnTo>
                    <a:lnTo>
                      <a:pt x="7" y="0"/>
                    </a:lnTo>
                    <a:lnTo>
                      <a:pt x="0"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09" name="Freeform 1827"/>
              <p:cNvSpPr>
                <a:spLocks/>
              </p:cNvSpPr>
              <p:nvPr/>
            </p:nvSpPr>
            <p:spPr bwMode="auto">
              <a:xfrm>
                <a:off x="3669" y="3399"/>
                <a:ext cx="14" cy="15"/>
              </a:xfrm>
              <a:custGeom>
                <a:avLst/>
                <a:gdLst>
                  <a:gd name="T0" fmla="*/ 0 w 28"/>
                  <a:gd name="T1" fmla="*/ 9 h 29"/>
                  <a:gd name="T2" fmla="*/ 0 w 28"/>
                  <a:gd name="T3" fmla="*/ 9 h 29"/>
                  <a:gd name="T4" fmla="*/ 3 w 28"/>
                  <a:gd name="T5" fmla="*/ 10 h 29"/>
                  <a:gd name="T6" fmla="*/ 6 w 28"/>
                  <a:gd name="T7" fmla="*/ 11 h 29"/>
                  <a:gd name="T8" fmla="*/ 8 w 28"/>
                  <a:gd name="T9" fmla="*/ 12 h 29"/>
                  <a:gd name="T10" fmla="*/ 11 w 28"/>
                  <a:gd name="T11" fmla="*/ 15 h 29"/>
                  <a:gd name="T12" fmla="*/ 14 w 28"/>
                  <a:gd name="T13" fmla="*/ 8 h 29"/>
                  <a:gd name="T14" fmla="*/ 12 w 28"/>
                  <a:gd name="T15" fmla="*/ 5 h 29"/>
                  <a:gd name="T16" fmla="*/ 8 w 28"/>
                  <a:gd name="T17" fmla="*/ 2 h 29"/>
                  <a:gd name="T18" fmla="*/ 4 w 28"/>
                  <a:gd name="T19" fmla="*/ 1 h 29"/>
                  <a:gd name="T20" fmla="*/ 0 w 28"/>
                  <a:gd name="T21" fmla="*/ 0 h 29"/>
                  <a:gd name="T22" fmla="*/ 0 w 28"/>
                  <a:gd name="T23" fmla="*/ 0 h 29"/>
                  <a:gd name="T24" fmla="*/ 0 w 28"/>
                  <a:gd name="T25" fmla="*/ 9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8" h="29">
                    <a:moveTo>
                      <a:pt x="0" y="18"/>
                    </a:moveTo>
                    <a:lnTo>
                      <a:pt x="0" y="18"/>
                    </a:lnTo>
                    <a:lnTo>
                      <a:pt x="5" y="20"/>
                    </a:lnTo>
                    <a:lnTo>
                      <a:pt x="11" y="22"/>
                    </a:lnTo>
                    <a:lnTo>
                      <a:pt x="16" y="24"/>
                    </a:lnTo>
                    <a:lnTo>
                      <a:pt x="21" y="29"/>
                    </a:lnTo>
                    <a:lnTo>
                      <a:pt x="28" y="15"/>
                    </a:lnTo>
                    <a:lnTo>
                      <a:pt x="23" y="9"/>
                    </a:lnTo>
                    <a:lnTo>
                      <a:pt x="15" y="4"/>
                    </a:lnTo>
                    <a:lnTo>
                      <a:pt x="8" y="2"/>
                    </a:lnTo>
                    <a:lnTo>
                      <a:pt x="0" y="0"/>
                    </a:lnTo>
                    <a:lnTo>
                      <a:pt x="0"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10" name="Freeform 1828"/>
              <p:cNvSpPr>
                <a:spLocks/>
              </p:cNvSpPr>
              <p:nvPr/>
            </p:nvSpPr>
            <p:spPr bwMode="auto">
              <a:xfrm>
                <a:off x="3655" y="3399"/>
                <a:ext cx="14" cy="14"/>
              </a:xfrm>
              <a:custGeom>
                <a:avLst/>
                <a:gdLst>
                  <a:gd name="T0" fmla="*/ 4 w 29"/>
                  <a:gd name="T1" fmla="*/ 14 h 27"/>
                  <a:gd name="T2" fmla="*/ 5 w 29"/>
                  <a:gd name="T3" fmla="*/ 13 h 27"/>
                  <a:gd name="T4" fmla="*/ 7 w 29"/>
                  <a:gd name="T5" fmla="*/ 11 h 27"/>
                  <a:gd name="T6" fmla="*/ 8 w 29"/>
                  <a:gd name="T7" fmla="*/ 10 h 27"/>
                  <a:gd name="T8" fmla="*/ 11 w 29"/>
                  <a:gd name="T9" fmla="*/ 9 h 27"/>
                  <a:gd name="T10" fmla="*/ 14 w 29"/>
                  <a:gd name="T11" fmla="*/ 9 h 27"/>
                  <a:gd name="T12" fmla="*/ 14 w 29"/>
                  <a:gd name="T13" fmla="*/ 0 h 27"/>
                  <a:gd name="T14" fmla="*/ 11 w 29"/>
                  <a:gd name="T15" fmla="*/ 0 h 27"/>
                  <a:gd name="T16" fmla="*/ 7 w 29"/>
                  <a:gd name="T17" fmla="*/ 1 h 27"/>
                  <a:gd name="T18" fmla="*/ 3 w 29"/>
                  <a:gd name="T19" fmla="*/ 4 h 27"/>
                  <a:gd name="T20" fmla="*/ 0 w 29"/>
                  <a:gd name="T21" fmla="*/ 8 h 27"/>
                  <a:gd name="T22" fmla="*/ 1 w 29"/>
                  <a:gd name="T23" fmla="*/ 7 h 27"/>
                  <a:gd name="T24" fmla="*/ 4 w 29"/>
                  <a:gd name="T25" fmla="*/ 14 h 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27">
                    <a:moveTo>
                      <a:pt x="9" y="27"/>
                    </a:moveTo>
                    <a:lnTo>
                      <a:pt x="10" y="25"/>
                    </a:lnTo>
                    <a:lnTo>
                      <a:pt x="14" y="22"/>
                    </a:lnTo>
                    <a:lnTo>
                      <a:pt x="17" y="20"/>
                    </a:lnTo>
                    <a:lnTo>
                      <a:pt x="22" y="18"/>
                    </a:lnTo>
                    <a:lnTo>
                      <a:pt x="29" y="18"/>
                    </a:lnTo>
                    <a:lnTo>
                      <a:pt x="29" y="0"/>
                    </a:lnTo>
                    <a:lnTo>
                      <a:pt x="22" y="0"/>
                    </a:lnTo>
                    <a:lnTo>
                      <a:pt x="14" y="2"/>
                    </a:lnTo>
                    <a:lnTo>
                      <a:pt x="7" y="7"/>
                    </a:lnTo>
                    <a:lnTo>
                      <a:pt x="0" y="15"/>
                    </a:lnTo>
                    <a:lnTo>
                      <a:pt x="2" y="13"/>
                    </a:lnTo>
                    <a:lnTo>
                      <a:pt x="9"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11" name="Freeform 1829"/>
              <p:cNvSpPr>
                <a:spLocks/>
              </p:cNvSpPr>
              <p:nvPr/>
            </p:nvSpPr>
            <p:spPr bwMode="auto">
              <a:xfrm>
                <a:off x="3649" y="3405"/>
                <a:ext cx="10" cy="22"/>
              </a:xfrm>
              <a:custGeom>
                <a:avLst/>
                <a:gdLst>
                  <a:gd name="T0" fmla="*/ 0 w 20"/>
                  <a:gd name="T1" fmla="*/ 22 h 43"/>
                  <a:gd name="T2" fmla="*/ 7 w 20"/>
                  <a:gd name="T3" fmla="*/ 22 h 43"/>
                  <a:gd name="T4" fmla="*/ 7 w 20"/>
                  <a:gd name="T5" fmla="*/ 17 h 43"/>
                  <a:gd name="T6" fmla="*/ 8 w 20"/>
                  <a:gd name="T7" fmla="*/ 13 h 43"/>
                  <a:gd name="T8" fmla="*/ 8 w 20"/>
                  <a:gd name="T9" fmla="*/ 10 h 43"/>
                  <a:gd name="T10" fmla="*/ 10 w 20"/>
                  <a:gd name="T11" fmla="*/ 7 h 43"/>
                  <a:gd name="T12" fmla="*/ 7 w 20"/>
                  <a:gd name="T13" fmla="*/ 0 h 43"/>
                  <a:gd name="T14" fmla="*/ 3 w 20"/>
                  <a:gd name="T15" fmla="*/ 5 h 43"/>
                  <a:gd name="T16" fmla="*/ 2 w 20"/>
                  <a:gd name="T17" fmla="*/ 9 h 43"/>
                  <a:gd name="T18" fmla="*/ 0 w 20"/>
                  <a:gd name="T19" fmla="*/ 16 h 43"/>
                  <a:gd name="T20" fmla="*/ 0 w 20"/>
                  <a:gd name="T21" fmla="*/ 22 h 43"/>
                  <a:gd name="T22" fmla="*/ 7 w 20"/>
                  <a:gd name="T23" fmla="*/ 22 h 43"/>
                  <a:gd name="T24" fmla="*/ 0 w 20"/>
                  <a:gd name="T25" fmla="*/ 22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 h="43">
                    <a:moveTo>
                      <a:pt x="0" y="43"/>
                    </a:moveTo>
                    <a:lnTo>
                      <a:pt x="13" y="43"/>
                    </a:lnTo>
                    <a:lnTo>
                      <a:pt x="13" y="34"/>
                    </a:lnTo>
                    <a:lnTo>
                      <a:pt x="16" y="25"/>
                    </a:lnTo>
                    <a:lnTo>
                      <a:pt x="16" y="20"/>
                    </a:lnTo>
                    <a:lnTo>
                      <a:pt x="20" y="14"/>
                    </a:lnTo>
                    <a:lnTo>
                      <a:pt x="13" y="0"/>
                    </a:lnTo>
                    <a:lnTo>
                      <a:pt x="6" y="9"/>
                    </a:lnTo>
                    <a:lnTo>
                      <a:pt x="3" y="18"/>
                    </a:lnTo>
                    <a:lnTo>
                      <a:pt x="0" y="31"/>
                    </a:lnTo>
                    <a:lnTo>
                      <a:pt x="0" y="43"/>
                    </a:lnTo>
                    <a:lnTo>
                      <a:pt x="13" y="43"/>
                    </a:lnTo>
                    <a:lnTo>
                      <a:pt x="0"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12" name="Freeform 1830"/>
              <p:cNvSpPr>
                <a:spLocks/>
              </p:cNvSpPr>
              <p:nvPr/>
            </p:nvSpPr>
            <p:spPr bwMode="auto">
              <a:xfrm>
                <a:off x="3649" y="3426"/>
                <a:ext cx="6" cy="1"/>
              </a:xfrm>
              <a:custGeom>
                <a:avLst/>
                <a:gdLst>
                  <a:gd name="T0" fmla="*/ 6 w 13"/>
                  <a:gd name="T1" fmla="*/ 0 h 2"/>
                  <a:gd name="T2" fmla="*/ 0 w 13"/>
                  <a:gd name="T3" fmla="*/ 0 h 2"/>
                  <a:gd name="T4" fmla="*/ 0 w 13"/>
                  <a:gd name="T5" fmla="*/ 1 h 2"/>
                  <a:gd name="T6" fmla="*/ 6 w 13"/>
                  <a:gd name="T7" fmla="*/ 1 h 2"/>
                  <a:gd name="T8" fmla="*/ 6 w 13"/>
                  <a:gd name="T9" fmla="*/ 0 h 2"/>
                  <a:gd name="T10" fmla="*/ 0 w 13"/>
                  <a:gd name="T11" fmla="*/ 0 h 2"/>
                  <a:gd name="T12" fmla="*/ 6 w 13"/>
                  <a:gd name="T13" fmla="*/ 0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 h="2">
                    <a:moveTo>
                      <a:pt x="13" y="0"/>
                    </a:moveTo>
                    <a:lnTo>
                      <a:pt x="0" y="0"/>
                    </a:lnTo>
                    <a:lnTo>
                      <a:pt x="0" y="2"/>
                    </a:lnTo>
                    <a:lnTo>
                      <a:pt x="13" y="2"/>
                    </a:lnTo>
                    <a:lnTo>
                      <a:pt x="13" y="0"/>
                    </a:lnTo>
                    <a:lnTo>
                      <a:pt x="0" y="0"/>
                    </a:lnTo>
                    <a:lnTo>
                      <a:pt x="1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13" name="Freeform 1831"/>
              <p:cNvSpPr>
                <a:spLocks/>
              </p:cNvSpPr>
              <p:nvPr/>
            </p:nvSpPr>
            <p:spPr bwMode="auto">
              <a:xfrm>
                <a:off x="3706" y="3365"/>
                <a:ext cx="7" cy="95"/>
              </a:xfrm>
              <a:custGeom>
                <a:avLst/>
                <a:gdLst>
                  <a:gd name="T0" fmla="*/ 4 w 13"/>
                  <a:gd name="T1" fmla="*/ 0 h 190"/>
                  <a:gd name="T2" fmla="*/ 0 w 13"/>
                  <a:gd name="T3" fmla="*/ 5 h 190"/>
                  <a:gd name="T4" fmla="*/ 0 w 13"/>
                  <a:gd name="T5" fmla="*/ 95 h 190"/>
                  <a:gd name="T6" fmla="*/ 7 w 13"/>
                  <a:gd name="T7" fmla="*/ 95 h 190"/>
                  <a:gd name="T8" fmla="*/ 7 w 13"/>
                  <a:gd name="T9" fmla="*/ 5 h 190"/>
                  <a:gd name="T10" fmla="*/ 4 w 13"/>
                  <a:gd name="T11" fmla="*/ 9 h 190"/>
                  <a:gd name="T12" fmla="*/ 4 w 13"/>
                  <a:gd name="T13" fmla="*/ 0 h 190"/>
                  <a:gd name="T14" fmla="*/ 0 w 13"/>
                  <a:gd name="T15" fmla="*/ 0 h 190"/>
                  <a:gd name="T16" fmla="*/ 0 w 13"/>
                  <a:gd name="T17" fmla="*/ 5 h 190"/>
                  <a:gd name="T18" fmla="*/ 4 w 13"/>
                  <a:gd name="T19" fmla="*/ 0 h 1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190">
                    <a:moveTo>
                      <a:pt x="7" y="0"/>
                    </a:moveTo>
                    <a:lnTo>
                      <a:pt x="0" y="9"/>
                    </a:lnTo>
                    <a:lnTo>
                      <a:pt x="0" y="190"/>
                    </a:lnTo>
                    <a:lnTo>
                      <a:pt x="13" y="190"/>
                    </a:lnTo>
                    <a:lnTo>
                      <a:pt x="13" y="9"/>
                    </a:lnTo>
                    <a:lnTo>
                      <a:pt x="7" y="18"/>
                    </a:lnTo>
                    <a:lnTo>
                      <a:pt x="7" y="0"/>
                    </a:lnTo>
                    <a:lnTo>
                      <a:pt x="0" y="0"/>
                    </a:lnTo>
                    <a:lnTo>
                      <a:pt x="0" y="9"/>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14" name="Freeform 1832"/>
              <p:cNvSpPr>
                <a:spLocks/>
              </p:cNvSpPr>
              <p:nvPr/>
            </p:nvSpPr>
            <p:spPr bwMode="auto">
              <a:xfrm>
                <a:off x="3710" y="3365"/>
                <a:ext cx="13" cy="9"/>
              </a:xfrm>
              <a:custGeom>
                <a:avLst/>
                <a:gdLst>
                  <a:gd name="T0" fmla="*/ 13 w 26"/>
                  <a:gd name="T1" fmla="*/ 5 h 18"/>
                  <a:gd name="T2" fmla="*/ 10 w 26"/>
                  <a:gd name="T3" fmla="*/ 0 h 18"/>
                  <a:gd name="T4" fmla="*/ 0 w 26"/>
                  <a:gd name="T5" fmla="*/ 0 h 18"/>
                  <a:gd name="T6" fmla="*/ 0 w 26"/>
                  <a:gd name="T7" fmla="*/ 9 h 18"/>
                  <a:gd name="T8" fmla="*/ 10 w 26"/>
                  <a:gd name="T9" fmla="*/ 9 h 18"/>
                  <a:gd name="T10" fmla="*/ 7 w 26"/>
                  <a:gd name="T11" fmla="*/ 5 h 18"/>
                  <a:gd name="T12" fmla="*/ 13 w 26"/>
                  <a:gd name="T13" fmla="*/ 5 h 18"/>
                  <a:gd name="T14" fmla="*/ 13 w 26"/>
                  <a:gd name="T15" fmla="*/ 0 h 18"/>
                  <a:gd name="T16" fmla="*/ 10 w 26"/>
                  <a:gd name="T17" fmla="*/ 0 h 18"/>
                  <a:gd name="T18" fmla="*/ 13 w 26"/>
                  <a:gd name="T19" fmla="*/ 5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 h="18">
                    <a:moveTo>
                      <a:pt x="26" y="9"/>
                    </a:moveTo>
                    <a:lnTo>
                      <a:pt x="20" y="0"/>
                    </a:lnTo>
                    <a:lnTo>
                      <a:pt x="0" y="0"/>
                    </a:lnTo>
                    <a:lnTo>
                      <a:pt x="0" y="18"/>
                    </a:lnTo>
                    <a:lnTo>
                      <a:pt x="20" y="18"/>
                    </a:lnTo>
                    <a:lnTo>
                      <a:pt x="13" y="9"/>
                    </a:lnTo>
                    <a:lnTo>
                      <a:pt x="26" y="9"/>
                    </a:lnTo>
                    <a:lnTo>
                      <a:pt x="26" y="0"/>
                    </a:lnTo>
                    <a:lnTo>
                      <a:pt x="20" y="0"/>
                    </a:lnTo>
                    <a:lnTo>
                      <a:pt x="26"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15" name="Freeform 1833"/>
              <p:cNvSpPr>
                <a:spLocks/>
              </p:cNvSpPr>
              <p:nvPr/>
            </p:nvSpPr>
            <p:spPr bwMode="auto">
              <a:xfrm>
                <a:off x="3716" y="3369"/>
                <a:ext cx="7" cy="95"/>
              </a:xfrm>
              <a:custGeom>
                <a:avLst/>
                <a:gdLst>
                  <a:gd name="T0" fmla="*/ 4 w 13"/>
                  <a:gd name="T1" fmla="*/ 95 h 190"/>
                  <a:gd name="T2" fmla="*/ 7 w 13"/>
                  <a:gd name="T3" fmla="*/ 91 h 190"/>
                  <a:gd name="T4" fmla="*/ 7 w 13"/>
                  <a:gd name="T5" fmla="*/ 0 h 190"/>
                  <a:gd name="T6" fmla="*/ 0 w 13"/>
                  <a:gd name="T7" fmla="*/ 0 h 190"/>
                  <a:gd name="T8" fmla="*/ 0 w 13"/>
                  <a:gd name="T9" fmla="*/ 91 h 190"/>
                  <a:gd name="T10" fmla="*/ 4 w 13"/>
                  <a:gd name="T11" fmla="*/ 86 h 190"/>
                  <a:gd name="T12" fmla="*/ 4 w 13"/>
                  <a:gd name="T13" fmla="*/ 95 h 190"/>
                  <a:gd name="T14" fmla="*/ 7 w 13"/>
                  <a:gd name="T15" fmla="*/ 95 h 190"/>
                  <a:gd name="T16" fmla="*/ 7 w 13"/>
                  <a:gd name="T17" fmla="*/ 91 h 190"/>
                  <a:gd name="T18" fmla="*/ 4 w 13"/>
                  <a:gd name="T19" fmla="*/ 95 h 1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190">
                    <a:moveTo>
                      <a:pt x="7" y="190"/>
                    </a:moveTo>
                    <a:lnTo>
                      <a:pt x="13" y="181"/>
                    </a:lnTo>
                    <a:lnTo>
                      <a:pt x="13" y="0"/>
                    </a:lnTo>
                    <a:lnTo>
                      <a:pt x="0" y="0"/>
                    </a:lnTo>
                    <a:lnTo>
                      <a:pt x="0" y="181"/>
                    </a:lnTo>
                    <a:lnTo>
                      <a:pt x="7" y="172"/>
                    </a:lnTo>
                    <a:lnTo>
                      <a:pt x="7" y="190"/>
                    </a:lnTo>
                    <a:lnTo>
                      <a:pt x="13" y="190"/>
                    </a:lnTo>
                    <a:lnTo>
                      <a:pt x="13" y="181"/>
                    </a:lnTo>
                    <a:lnTo>
                      <a:pt x="7" y="19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16" name="Freeform 1834"/>
              <p:cNvSpPr>
                <a:spLocks/>
              </p:cNvSpPr>
              <p:nvPr/>
            </p:nvSpPr>
            <p:spPr bwMode="auto">
              <a:xfrm>
                <a:off x="3706" y="3455"/>
                <a:ext cx="14" cy="9"/>
              </a:xfrm>
              <a:custGeom>
                <a:avLst/>
                <a:gdLst>
                  <a:gd name="T0" fmla="*/ 0 w 27"/>
                  <a:gd name="T1" fmla="*/ 5 h 18"/>
                  <a:gd name="T2" fmla="*/ 4 w 27"/>
                  <a:gd name="T3" fmla="*/ 9 h 18"/>
                  <a:gd name="T4" fmla="*/ 14 w 27"/>
                  <a:gd name="T5" fmla="*/ 9 h 18"/>
                  <a:gd name="T6" fmla="*/ 14 w 27"/>
                  <a:gd name="T7" fmla="*/ 0 h 18"/>
                  <a:gd name="T8" fmla="*/ 4 w 27"/>
                  <a:gd name="T9" fmla="*/ 0 h 18"/>
                  <a:gd name="T10" fmla="*/ 7 w 27"/>
                  <a:gd name="T11" fmla="*/ 5 h 18"/>
                  <a:gd name="T12" fmla="*/ 0 w 27"/>
                  <a:gd name="T13" fmla="*/ 5 h 18"/>
                  <a:gd name="T14" fmla="*/ 0 w 27"/>
                  <a:gd name="T15" fmla="*/ 9 h 18"/>
                  <a:gd name="T16" fmla="*/ 4 w 27"/>
                  <a:gd name="T17" fmla="*/ 9 h 18"/>
                  <a:gd name="T18" fmla="*/ 0 w 27"/>
                  <a:gd name="T19" fmla="*/ 5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7" h="18">
                    <a:moveTo>
                      <a:pt x="0" y="9"/>
                    </a:moveTo>
                    <a:lnTo>
                      <a:pt x="7" y="18"/>
                    </a:lnTo>
                    <a:lnTo>
                      <a:pt x="27" y="18"/>
                    </a:lnTo>
                    <a:lnTo>
                      <a:pt x="27" y="0"/>
                    </a:lnTo>
                    <a:lnTo>
                      <a:pt x="7" y="0"/>
                    </a:lnTo>
                    <a:lnTo>
                      <a:pt x="13" y="9"/>
                    </a:lnTo>
                    <a:lnTo>
                      <a:pt x="0" y="9"/>
                    </a:lnTo>
                    <a:lnTo>
                      <a:pt x="0" y="18"/>
                    </a:lnTo>
                    <a:lnTo>
                      <a:pt x="7" y="18"/>
                    </a:ln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17" name="Freeform 1835"/>
              <p:cNvSpPr>
                <a:spLocks/>
              </p:cNvSpPr>
              <p:nvPr/>
            </p:nvSpPr>
            <p:spPr bwMode="auto">
              <a:xfrm>
                <a:off x="3732" y="3365"/>
                <a:ext cx="7" cy="15"/>
              </a:xfrm>
              <a:custGeom>
                <a:avLst/>
                <a:gdLst>
                  <a:gd name="T0" fmla="*/ 3 w 13"/>
                  <a:gd name="T1" fmla="*/ 0 h 31"/>
                  <a:gd name="T2" fmla="*/ 0 w 13"/>
                  <a:gd name="T3" fmla="*/ 4 h 31"/>
                  <a:gd name="T4" fmla="*/ 0 w 13"/>
                  <a:gd name="T5" fmla="*/ 15 h 31"/>
                  <a:gd name="T6" fmla="*/ 7 w 13"/>
                  <a:gd name="T7" fmla="*/ 15 h 31"/>
                  <a:gd name="T8" fmla="*/ 7 w 13"/>
                  <a:gd name="T9" fmla="*/ 4 h 31"/>
                  <a:gd name="T10" fmla="*/ 3 w 13"/>
                  <a:gd name="T11" fmla="*/ 9 h 31"/>
                  <a:gd name="T12" fmla="*/ 3 w 13"/>
                  <a:gd name="T13" fmla="*/ 0 h 31"/>
                  <a:gd name="T14" fmla="*/ 0 w 13"/>
                  <a:gd name="T15" fmla="*/ 0 h 31"/>
                  <a:gd name="T16" fmla="*/ 0 w 13"/>
                  <a:gd name="T17" fmla="*/ 4 h 31"/>
                  <a:gd name="T18" fmla="*/ 3 w 13"/>
                  <a:gd name="T19" fmla="*/ 0 h 3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31">
                    <a:moveTo>
                      <a:pt x="6" y="0"/>
                    </a:moveTo>
                    <a:lnTo>
                      <a:pt x="0" y="9"/>
                    </a:lnTo>
                    <a:lnTo>
                      <a:pt x="0" y="31"/>
                    </a:lnTo>
                    <a:lnTo>
                      <a:pt x="13" y="31"/>
                    </a:lnTo>
                    <a:lnTo>
                      <a:pt x="13" y="9"/>
                    </a:lnTo>
                    <a:lnTo>
                      <a:pt x="6" y="18"/>
                    </a:lnTo>
                    <a:lnTo>
                      <a:pt x="6" y="0"/>
                    </a:lnTo>
                    <a:lnTo>
                      <a:pt x="0" y="0"/>
                    </a:lnTo>
                    <a:lnTo>
                      <a:pt x="0" y="9"/>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18" name="Freeform 1836"/>
              <p:cNvSpPr>
                <a:spLocks/>
              </p:cNvSpPr>
              <p:nvPr/>
            </p:nvSpPr>
            <p:spPr bwMode="auto">
              <a:xfrm>
                <a:off x="3736" y="3365"/>
                <a:ext cx="13" cy="9"/>
              </a:xfrm>
              <a:custGeom>
                <a:avLst/>
                <a:gdLst>
                  <a:gd name="T0" fmla="*/ 13 w 27"/>
                  <a:gd name="T1" fmla="*/ 5 h 18"/>
                  <a:gd name="T2" fmla="*/ 10 w 27"/>
                  <a:gd name="T3" fmla="*/ 0 h 18"/>
                  <a:gd name="T4" fmla="*/ 0 w 27"/>
                  <a:gd name="T5" fmla="*/ 0 h 18"/>
                  <a:gd name="T6" fmla="*/ 0 w 27"/>
                  <a:gd name="T7" fmla="*/ 9 h 18"/>
                  <a:gd name="T8" fmla="*/ 10 w 27"/>
                  <a:gd name="T9" fmla="*/ 9 h 18"/>
                  <a:gd name="T10" fmla="*/ 7 w 27"/>
                  <a:gd name="T11" fmla="*/ 5 h 18"/>
                  <a:gd name="T12" fmla="*/ 13 w 27"/>
                  <a:gd name="T13" fmla="*/ 5 h 18"/>
                  <a:gd name="T14" fmla="*/ 13 w 27"/>
                  <a:gd name="T15" fmla="*/ 0 h 18"/>
                  <a:gd name="T16" fmla="*/ 10 w 27"/>
                  <a:gd name="T17" fmla="*/ 0 h 18"/>
                  <a:gd name="T18" fmla="*/ 13 w 27"/>
                  <a:gd name="T19" fmla="*/ 5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7" h="18">
                    <a:moveTo>
                      <a:pt x="27" y="9"/>
                    </a:moveTo>
                    <a:lnTo>
                      <a:pt x="20" y="0"/>
                    </a:lnTo>
                    <a:lnTo>
                      <a:pt x="0" y="0"/>
                    </a:lnTo>
                    <a:lnTo>
                      <a:pt x="0" y="18"/>
                    </a:lnTo>
                    <a:lnTo>
                      <a:pt x="20" y="18"/>
                    </a:lnTo>
                    <a:lnTo>
                      <a:pt x="14" y="9"/>
                    </a:lnTo>
                    <a:lnTo>
                      <a:pt x="27" y="9"/>
                    </a:lnTo>
                    <a:lnTo>
                      <a:pt x="27" y="0"/>
                    </a:lnTo>
                    <a:lnTo>
                      <a:pt x="20" y="0"/>
                    </a:lnTo>
                    <a:lnTo>
                      <a:pt x="27"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19" name="Freeform 1837"/>
              <p:cNvSpPr>
                <a:spLocks/>
              </p:cNvSpPr>
              <p:nvPr/>
            </p:nvSpPr>
            <p:spPr bwMode="auto">
              <a:xfrm>
                <a:off x="3742" y="3369"/>
                <a:ext cx="7" cy="16"/>
              </a:xfrm>
              <a:custGeom>
                <a:avLst/>
                <a:gdLst>
                  <a:gd name="T0" fmla="*/ 3 w 13"/>
                  <a:gd name="T1" fmla="*/ 16 h 31"/>
                  <a:gd name="T2" fmla="*/ 7 w 13"/>
                  <a:gd name="T3" fmla="*/ 11 h 31"/>
                  <a:gd name="T4" fmla="*/ 7 w 13"/>
                  <a:gd name="T5" fmla="*/ 0 h 31"/>
                  <a:gd name="T6" fmla="*/ 0 w 13"/>
                  <a:gd name="T7" fmla="*/ 0 h 31"/>
                  <a:gd name="T8" fmla="*/ 0 w 13"/>
                  <a:gd name="T9" fmla="*/ 11 h 31"/>
                  <a:gd name="T10" fmla="*/ 3 w 13"/>
                  <a:gd name="T11" fmla="*/ 7 h 31"/>
                  <a:gd name="T12" fmla="*/ 3 w 13"/>
                  <a:gd name="T13" fmla="*/ 16 h 31"/>
                  <a:gd name="T14" fmla="*/ 7 w 13"/>
                  <a:gd name="T15" fmla="*/ 16 h 31"/>
                  <a:gd name="T16" fmla="*/ 7 w 13"/>
                  <a:gd name="T17" fmla="*/ 11 h 31"/>
                  <a:gd name="T18" fmla="*/ 3 w 13"/>
                  <a:gd name="T19" fmla="*/ 16 h 3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31">
                    <a:moveTo>
                      <a:pt x="6" y="31"/>
                    </a:moveTo>
                    <a:lnTo>
                      <a:pt x="13" y="22"/>
                    </a:lnTo>
                    <a:lnTo>
                      <a:pt x="13" y="0"/>
                    </a:lnTo>
                    <a:lnTo>
                      <a:pt x="0" y="0"/>
                    </a:lnTo>
                    <a:lnTo>
                      <a:pt x="0" y="22"/>
                    </a:lnTo>
                    <a:lnTo>
                      <a:pt x="6" y="13"/>
                    </a:lnTo>
                    <a:lnTo>
                      <a:pt x="6" y="31"/>
                    </a:lnTo>
                    <a:lnTo>
                      <a:pt x="13" y="31"/>
                    </a:lnTo>
                    <a:lnTo>
                      <a:pt x="13" y="22"/>
                    </a:lnTo>
                    <a:lnTo>
                      <a:pt x="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20" name="Freeform 1838"/>
              <p:cNvSpPr>
                <a:spLocks/>
              </p:cNvSpPr>
              <p:nvPr/>
            </p:nvSpPr>
            <p:spPr bwMode="auto">
              <a:xfrm>
                <a:off x="3732" y="3376"/>
                <a:ext cx="14" cy="9"/>
              </a:xfrm>
              <a:custGeom>
                <a:avLst/>
                <a:gdLst>
                  <a:gd name="T0" fmla="*/ 0 w 26"/>
                  <a:gd name="T1" fmla="*/ 5 h 18"/>
                  <a:gd name="T2" fmla="*/ 3 w 26"/>
                  <a:gd name="T3" fmla="*/ 9 h 18"/>
                  <a:gd name="T4" fmla="*/ 14 w 26"/>
                  <a:gd name="T5" fmla="*/ 9 h 18"/>
                  <a:gd name="T6" fmla="*/ 14 w 26"/>
                  <a:gd name="T7" fmla="*/ 0 h 18"/>
                  <a:gd name="T8" fmla="*/ 3 w 26"/>
                  <a:gd name="T9" fmla="*/ 0 h 18"/>
                  <a:gd name="T10" fmla="*/ 7 w 26"/>
                  <a:gd name="T11" fmla="*/ 5 h 18"/>
                  <a:gd name="T12" fmla="*/ 0 w 26"/>
                  <a:gd name="T13" fmla="*/ 5 h 18"/>
                  <a:gd name="T14" fmla="*/ 0 w 26"/>
                  <a:gd name="T15" fmla="*/ 9 h 18"/>
                  <a:gd name="T16" fmla="*/ 3 w 26"/>
                  <a:gd name="T17" fmla="*/ 9 h 18"/>
                  <a:gd name="T18" fmla="*/ 0 w 26"/>
                  <a:gd name="T19" fmla="*/ 5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 h="18">
                    <a:moveTo>
                      <a:pt x="0" y="9"/>
                    </a:moveTo>
                    <a:lnTo>
                      <a:pt x="6" y="18"/>
                    </a:lnTo>
                    <a:lnTo>
                      <a:pt x="26" y="18"/>
                    </a:lnTo>
                    <a:lnTo>
                      <a:pt x="26" y="0"/>
                    </a:lnTo>
                    <a:lnTo>
                      <a:pt x="6" y="0"/>
                    </a:lnTo>
                    <a:lnTo>
                      <a:pt x="13" y="9"/>
                    </a:lnTo>
                    <a:lnTo>
                      <a:pt x="0" y="9"/>
                    </a:lnTo>
                    <a:lnTo>
                      <a:pt x="0" y="18"/>
                    </a:lnTo>
                    <a:lnTo>
                      <a:pt x="6" y="18"/>
                    </a:ln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21" name="Freeform 1839"/>
              <p:cNvSpPr>
                <a:spLocks/>
              </p:cNvSpPr>
              <p:nvPr/>
            </p:nvSpPr>
            <p:spPr bwMode="auto">
              <a:xfrm>
                <a:off x="3732" y="3389"/>
                <a:ext cx="7" cy="71"/>
              </a:xfrm>
              <a:custGeom>
                <a:avLst/>
                <a:gdLst>
                  <a:gd name="T0" fmla="*/ 3 w 13"/>
                  <a:gd name="T1" fmla="*/ 0 h 141"/>
                  <a:gd name="T2" fmla="*/ 0 w 13"/>
                  <a:gd name="T3" fmla="*/ 5 h 141"/>
                  <a:gd name="T4" fmla="*/ 0 w 13"/>
                  <a:gd name="T5" fmla="*/ 71 h 141"/>
                  <a:gd name="T6" fmla="*/ 7 w 13"/>
                  <a:gd name="T7" fmla="*/ 71 h 141"/>
                  <a:gd name="T8" fmla="*/ 7 w 13"/>
                  <a:gd name="T9" fmla="*/ 5 h 141"/>
                  <a:gd name="T10" fmla="*/ 3 w 13"/>
                  <a:gd name="T11" fmla="*/ 9 h 141"/>
                  <a:gd name="T12" fmla="*/ 3 w 13"/>
                  <a:gd name="T13" fmla="*/ 0 h 141"/>
                  <a:gd name="T14" fmla="*/ 0 w 13"/>
                  <a:gd name="T15" fmla="*/ 0 h 141"/>
                  <a:gd name="T16" fmla="*/ 0 w 13"/>
                  <a:gd name="T17" fmla="*/ 5 h 141"/>
                  <a:gd name="T18" fmla="*/ 3 w 13"/>
                  <a:gd name="T19" fmla="*/ 0 h 1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141">
                    <a:moveTo>
                      <a:pt x="6" y="0"/>
                    </a:moveTo>
                    <a:lnTo>
                      <a:pt x="0" y="9"/>
                    </a:lnTo>
                    <a:lnTo>
                      <a:pt x="0" y="141"/>
                    </a:lnTo>
                    <a:lnTo>
                      <a:pt x="13" y="141"/>
                    </a:lnTo>
                    <a:lnTo>
                      <a:pt x="13" y="9"/>
                    </a:lnTo>
                    <a:lnTo>
                      <a:pt x="6" y="18"/>
                    </a:lnTo>
                    <a:lnTo>
                      <a:pt x="6" y="0"/>
                    </a:lnTo>
                    <a:lnTo>
                      <a:pt x="0" y="0"/>
                    </a:lnTo>
                    <a:lnTo>
                      <a:pt x="0" y="9"/>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22" name="Freeform 1840"/>
              <p:cNvSpPr>
                <a:spLocks/>
              </p:cNvSpPr>
              <p:nvPr/>
            </p:nvSpPr>
            <p:spPr bwMode="auto">
              <a:xfrm>
                <a:off x="3736" y="3389"/>
                <a:ext cx="13" cy="9"/>
              </a:xfrm>
              <a:custGeom>
                <a:avLst/>
                <a:gdLst>
                  <a:gd name="T0" fmla="*/ 13 w 27"/>
                  <a:gd name="T1" fmla="*/ 5 h 18"/>
                  <a:gd name="T2" fmla="*/ 10 w 27"/>
                  <a:gd name="T3" fmla="*/ 0 h 18"/>
                  <a:gd name="T4" fmla="*/ 0 w 27"/>
                  <a:gd name="T5" fmla="*/ 0 h 18"/>
                  <a:gd name="T6" fmla="*/ 0 w 27"/>
                  <a:gd name="T7" fmla="*/ 9 h 18"/>
                  <a:gd name="T8" fmla="*/ 10 w 27"/>
                  <a:gd name="T9" fmla="*/ 9 h 18"/>
                  <a:gd name="T10" fmla="*/ 7 w 27"/>
                  <a:gd name="T11" fmla="*/ 5 h 18"/>
                  <a:gd name="T12" fmla="*/ 13 w 27"/>
                  <a:gd name="T13" fmla="*/ 5 h 18"/>
                  <a:gd name="T14" fmla="*/ 13 w 27"/>
                  <a:gd name="T15" fmla="*/ 0 h 18"/>
                  <a:gd name="T16" fmla="*/ 10 w 27"/>
                  <a:gd name="T17" fmla="*/ 0 h 18"/>
                  <a:gd name="T18" fmla="*/ 13 w 27"/>
                  <a:gd name="T19" fmla="*/ 5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7" h="18">
                    <a:moveTo>
                      <a:pt x="27" y="9"/>
                    </a:moveTo>
                    <a:lnTo>
                      <a:pt x="20" y="0"/>
                    </a:lnTo>
                    <a:lnTo>
                      <a:pt x="0" y="0"/>
                    </a:lnTo>
                    <a:lnTo>
                      <a:pt x="0" y="18"/>
                    </a:lnTo>
                    <a:lnTo>
                      <a:pt x="20" y="18"/>
                    </a:lnTo>
                    <a:lnTo>
                      <a:pt x="14" y="9"/>
                    </a:lnTo>
                    <a:lnTo>
                      <a:pt x="27" y="9"/>
                    </a:lnTo>
                    <a:lnTo>
                      <a:pt x="27" y="0"/>
                    </a:lnTo>
                    <a:lnTo>
                      <a:pt x="20" y="0"/>
                    </a:lnTo>
                    <a:lnTo>
                      <a:pt x="27"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23" name="Freeform 1841"/>
              <p:cNvSpPr>
                <a:spLocks/>
              </p:cNvSpPr>
              <p:nvPr/>
            </p:nvSpPr>
            <p:spPr bwMode="auto">
              <a:xfrm>
                <a:off x="3742" y="3394"/>
                <a:ext cx="7" cy="70"/>
              </a:xfrm>
              <a:custGeom>
                <a:avLst/>
                <a:gdLst>
                  <a:gd name="T0" fmla="*/ 3 w 13"/>
                  <a:gd name="T1" fmla="*/ 70 h 141"/>
                  <a:gd name="T2" fmla="*/ 7 w 13"/>
                  <a:gd name="T3" fmla="*/ 66 h 141"/>
                  <a:gd name="T4" fmla="*/ 7 w 13"/>
                  <a:gd name="T5" fmla="*/ 0 h 141"/>
                  <a:gd name="T6" fmla="*/ 0 w 13"/>
                  <a:gd name="T7" fmla="*/ 0 h 141"/>
                  <a:gd name="T8" fmla="*/ 0 w 13"/>
                  <a:gd name="T9" fmla="*/ 66 h 141"/>
                  <a:gd name="T10" fmla="*/ 3 w 13"/>
                  <a:gd name="T11" fmla="*/ 61 h 141"/>
                  <a:gd name="T12" fmla="*/ 3 w 13"/>
                  <a:gd name="T13" fmla="*/ 70 h 141"/>
                  <a:gd name="T14" fmla="*/ 7 w 13"/>
                  <a:gd name="T15" fmla="*/ 70 h 141"/>
                  <a:gd name="T16" fmla="*/ 7 w 13"/>
                  <a:gd name="T17" fmla="*/ 66 h 141"/>
                  <a:gd name="T18" fmla="*/ 3 w 13"/>
                  <a:gd name="T19" fmla="*/ 70 h 1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141">
                    <a:moveTo>
                      <a:pt x="6" y="141"/>
                    </a:moveTo>
                    <a:lnTo>
                      <a:pt x="13" y="132"/>
                    </a:lnTo>
                    <a:lnTo>
                      <a:pt x="13" y="0"/>
                    </a:lnTo>
                    <a:lnTo>
                      <a:pt x="0" y="0"/>
                    </a:lnTo>
                    <a:lnTo>
                      <a:pt x="0" y="132"/>
                    </a:lnTo>
                    <a:lnTo>
                      <a:pt x="6" y="123"/>
                    </a:lnTo>
                    <a:lnTo>
                      <a:pt x="6" y="141"/>
                    </a:lnTo>
                    <a:lnTo>
                      <a:pt x="13" y="141"/>
                    </a:lnTo>
                    <a:lnTo>
                      <a:pt x="13" y="132"/>
                    </a:lnTo>
                    <a:lnTo>
                      <a:pt x="6" y="1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24" name="Freeform 1842"/>
              <p:cNvSpPr>
                <a:spLocks/>
              </p:cNvSpPr>
              <p:nvPr/>
            </p:nvSpPr>
            <p:spPr bwMode="auto">
              <a:xfrm>
                <a:off x="3732" y="3455"/>
                <a:ext cx="14" cy="9"/>
              </a:xfrm>
              <a:custGeom>
                <a:avLst/>
                <a:gdLst>
                  <a:gd name="T0" fmla="*/ 0 w 26"/>
                  <a:gd name="T1" fmla="*/ 5 h 18"/>
                  <a:gd name="T2" fmla="*/ 3 w 26"/>
                  <a:gd name="T3" fmla="*/ 9 h 18"/>
                  <a:gd name="T4" fmla="*/ 14 w 26"/>
                  <a:gd name="T5" fmla="*/ 9 h 18"/>
                  <a:gd name="T6" fmla="*/ 14 w 26"/>
                  <a:gd name="T7" fmla="*/ 0 h 18"/>
                  <a:gd name="T8" fmla="*/ 3 w 26"/>
                  <a:gd name="T9" fmla="*/ 0 h 18"/>
                  <a:gd name="T10" fmla="*/ 7 w 26"/>
                  <a:gd name="T11" fmla="*/ 5 h 18"/>
                  <a:gd name="T12" fmla="*/ 0 w 26"/>
                  <a:gd name="T13" fmla="*/ 5 h 18"/>
                  <a:gd name="T14" fmla="*/ 0 w 26"/>
                  <a:gd name="T15" fmla="*/ 9 h 18"/>
                  <a:gd name="T16" fmla="*/ 3 w 26"/>
                  <a:gd name="T17" fmla="*/ 9 h 18"/>
                  <a:gd name="T18" fmla="*/ 0 w 26"/>
                  <a:gd name="T19" fmla="*/ 5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 h="18">
                    <a:moveTo>
                      <a:pt x="0" y="9"/>
                    </a:moveTo>
                    <a:lnTo>
                      <a:pt x="6" y="18"/>
                    </a:lnTo>
                    <a:lnTo>
                      <a:pt x="26" y="18"/>
                    </a:lnTo>
                    <a:lnTo>
                      <a:pt x="26" y="0"/>
                    </a:lnTo>
                    <a:lnTo>
                      <a:pt x="6" y="0"/>
                    </a:lnTo>
                    <a:lnTo>
                      <a:pt x="13" y="9"/>
                    </a:lnTo>
                    <a:lnTo>
                      <a:pt x="0" y="9"/>
                    </a:lnTo>
                    <a:lnTo>
                      <a:pt x="0" y="18"/>
                    </a:lnTo>
                    <a:lnTo>
                      <a:pt x="6" y="18"/>
                    </a:ln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25" name="Freeform 1843"/>
              <p:cNvSpPr>
                <a:spLocks/>
              </p:cNvSpPr>
              <p:nvPr/>
            </p:nvSpPr>
            <p:spPr bwMode="auto">
              <a:xfrm>
                <a:off x="3759" y="3389"/>
                <a:ext cx="7" cy="71"/>
              </a:xfrm>
              <a:custGeom>
                <a:avLst/>
                <a:gdLst>
                  <a:gd name="T0" fmla="*/ 4 w 14"/>
                  <a:gd name="T1" fmla="*/ 0 h 141"/>
                  <a:gd name="T2" fmla="*/ 0 w 14"/>
                  <a:gd name="T3" fmla="*/ 5 h 141"/>
                  <a:gd name="T4" fmla="*/ 0 w 14"/>
                  <a:gd name="T5" fmla="*/ 71 h 141"/>
                  <a:gd name="T6" fmla="*/ 7 w 14"/>
                  <a:gd name="T7" fmla="*/ 71 h 141"/>
                  <a:gd name="T8" fmla="*/ 7 w 14"/>
                  <a:gd name="T9" fmla="*/ 5 h 141"/>
                  <a:gd name="T10" fmla="*/ 4 w 14"/>
                  <a:gd name="T11" fmla="*/ 9 h 141"/>
                  <a:gd name="T12" fmla="*/ 4 w 14"/>
                  <a:gd name="T13" fmla="*/ 0 h 141"/>
                  <a:gd name="T14" fmla="*/ 0 w 14"/>
                  <a:gd name="T15" fmla="*/ 0 h 141"/>
                  <a:gd name="T16" fmla="*/ 0 w 14"/>
                  <a:gd name="T17" fmla="*/ 5 h 141"/>
                  <a:gd name="T18" fmla="*/ 4 w 14"/>
                  <a:gd name="T19" fmla="*/ 0 h 1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 h="141">
                    <a:moveTo>
                      <a:pt x="7" y="0"/>
                    </a:moveTo>
                    <a:lnTo>
                      <a:pt x="0" y="9"/>
                    </a:lnTo>
                    <a:lnTo>
                      <a:pt x="0" y="141"/>
                    </a:lnTo>
                    <a:lnTo>
                      <a:pt x="14" y="141"/>
                    </a:lnTo>
                    <a:lnTo>
                      <a:pt x="14" y="9"/>
                    </a:lnTo>
                    <a:lnTo>
                      <a:pt x="7" y="18"/>
                    </a:lnTo>
                    <a:lnTo>
                      <a:pt x="7" y="0"/>
                    </a:lnTo>
                    <a:lnTo>
                      <a:pt x="0" y="0"/>
                    </a:lnTo>
                    <a:lnTo>
                      <a:pt x="0" y="9"/>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26" name="Freeform 1844"/>
              <p:cNvSpPr>
                <a:spLocks/>
              </p:cNvSpPr>
              <p:nvPr/>
            </p:nvSpPr>
            <p:spPr bwMode="auto">
              <a:xfrm>
                <a:off x="3762" y="3389"/>
                <a:ext cx="14" cy="9"/>
              </a:xfrm>
              <a:custGeom>
                <a:avLst/>
                <a:gdLst>
                  <a:gd name="T0" fmla="*/ 14 w 27"/>
                  <a:gd name="T1" fmla="*/ 5 h 18"/>
                  <a:gd name="T2" fmla="*/ 10 w 27"/>
                  <a:gd name="T3" fmla="*/ 0 h 18"/>
                  <a:gd name="T4" fmla="*/ 0 w 27"/>
                  <a:gd name="T5" fmla="*/ 0 h 18"/>
                  <a:gd name="T6" fmla="*/ 0 w 27"/>
                  <a:gd name="T7" fmla="*/ 9 h 18"/>
                  <a:gd name="T8" fmla="*/ 10 w 27"/>
                  <a:gd name="T9" fmla="*/ 9 h 18"/>
                  <a:gd name="T10" fmla="*/ 7 w 27"/>
                  <a:gd name="T11" fmla="*/ 5 h 18"/>
                  <a:gd name="T12" fmla="*/ 14 w 27"/>
                  <a:gd name="T13" fmla="*/ 5 h 18"/>
                  <a:gd name="T14" fmla="*/ 14 w 27"/>
                  <a:gd name="T15" fmla="*/ 0 h 18"/>
                  <a:gd name="T16" fmla="*/ 10 w 27"/>
                  <a:gd name="T17" fmla="*/ 0 h 18"/>
                  <a:gd name="T18" fmla="*/ 14 w 27"/>
                  <a:gd name="T19" fmla="*/ 5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7" h="18">
                    <a:moveTo>
                      <a:pt x="27" y="9"/>
                    </a:moveTo>
                    <a:lnTo>
                      <a:pt x="20" y="0"/>
                    </a:lnTo>
                    <a:lnTo>
                      <a:pt x="0" y="0"/>
                    </a:lnTo>
                    <a:lnTo>
                      <a:pt x="0" y="18"/>
                    </a:lnTo>
                    <a:lnTo>
                      <a:pt x="20" y="18"/>
                    </a:lnTo>
                    <a:lnTo>
                      <a:pt x="13" y="9"/>
                    </a:lnTo>
                    <a:lnTo>
                      <a:pt x="27" y="9"/>
                    </a:lnTo>
                    <a:lnTo>
                      <a:pt x="27" y="0"/>
                    </a:lnTo>
                    <a:lnTo>
                      <a:pt x="20" y="0"/>
                    </a:lnTo>
                    <a:lnTo>
                      <a:pt x="27"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27" name="Freeform 1845"/>
              <p:cNvSpPr>
                <a:spLocks/>
              </p:cNvSpPr>
              <p:nvPr/>
            </p:nvSpPr>
            <p:spPr bwMode="auto">
              <a:xfrm>
                <a:off x="3769" y="3394"/>
                <a:ext cx="7" cy="25"/>
              </a:xfrm>
              <a:custGeom>
                <a:avLst/>
                <a:gdLst>
                  <a:gd name="T0" fmla="*/ 1 w 14"/>
                  <a:gd name="T1" fmla="*/ 7 h 51"/>
                  <a:gd name="T2" fmla="*/ 7 w 14"/>
                  <a:gd name="T3" fmla="*/ 10 h 51"/>
                  <a:gd name="T4" fmla="*/ 7 w 14"/>
                  <a:gd name="T5" fmla="*/ 0 h 51"/>
                  <a:gd name="T6" fmla="*/ 0 w 14"/>
                  <a:gd name="T7" fmla="*/ 0 h 51"/>
                  <a:gd name="T8" fmla="*/ 0 w 14"/>
                  <a:gd name="T9" fmla="*/ 10 h 51"/>
                  <a:gd name="T10" fmla="*/ 6 w 14"/>
                  <a:gd name="T11" fmla="*/ 13 h 51"/>
                  <a:gd name="T12" fmla="*/ 0 w 14"/>
                  <a:gd name="T13" fmla="*/ 10 h 51"/>
                  <a:gd name="T14" fmla="*/ 0 w 14"/>
                  <a:gd name="T15" fmla="*/ 25 h 51"/>
                  <a:gd name="T16" fmla="*/ 6 w 14"/>
                  <a:gd name="T17" fmla="*/ 13 h 51"/>
                  <a:gd name="T18" fmla="*/ 1 w 14"/>
                  <a:gd name="T19" fmla="*/ 7 h 5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 h="51">
                    <a:moveTo>
                      <a:pt x="2" y="15"/>
                    </a:moveTo>
                    <a:lnTo>
                      <a:pt x="14" y="20"/>
                    </a:lnTo>
                    <a:lnTo>
                      <a:pt x="14" y="0"/>
                    </a:lnTo>
                    <a:lnTo>
                      <a:pt x="0" y="0"/>
                    </a:lnTo>
                    <a:lnTo>
                      <a:pt x="0" y="20"/>
                    </a:lnTo>
                    <a:lnTo>
                      <a:pt x="12" y="26"/>
                    </a:lnTo>
                    <a:lnTo>
                      <a:pt x="0" y="20"/>
                    </a:lnTo>
                    <a:lnTo>
                      <a:pt x="0" y="51"/>
                    </a:lnTo>
                    <a:lnTo>
                      <a:pt x="12" y="26"/>
                    </a:lnTo>
                    <a:lnTo>
                      <a:pt x="2"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28" name="Freeform 1846"/>
              <p:cNvSpPr>
                <a:spLocks/>
              </p:cNvSpPr>
              <p:nvPr/>
            </p:nvSpPr>
            <p:spPr bwMode="auto">
              <a:xfrm>
                <a:off x="3770" y="3388"/>
                <a:ext cx="20" cy="18"/>
              </a:xfrm>
              <a:custGeom>
                <a:avLst/>
                <a:gdLst>
                  <a:gd name="T0" fmla="*/ 20 w 40"/>
                  <a:gd name="T1" fmla="*/ 0 h 37"/>
                  <a:gd name="T2" fmla="*/ 20 w 40"/>
                  <a:gd name="T3" fmla="*/ 0 h 37"/>
                  <a:gd name="T4" fmla="*/ 14 w 40"/>
                  <a:gd name="T5" fmla="*/ 1 h 37"/>
                  <a:gd name="T6" fmla="*/ 9 w 40"/>
                  <a:gd name="T7" fmla="*/ 3 h 37"/>
                  <a:gd name="T8" fmla="*/ 4 w 40"/>
                  <a:gd name="T9" fmla="*/ 7 h 37"/>
                  <a:gd name="T10" fmla="*/ 0 w 40"/>
                  <a:gd name="T11" fmla="*/ 13 h 37"/>
                  <a:gd name="T12" fmla="*/ 5 w 40"/>
                  <a:gd name="T13" fmla="*/ 18 h 37"/>
                  <a:gd name="T14" fmla="*/ 8 w 40"/>
                  <a:gd name="T15" fmla="*/ 14 h 37"/>
                  <a:gd name="T16" fmla="*/ 12 w 40"/>
                  <a:gd name="T17" fmla="*/ 12 h 37"/>
                  <a:gd name="T18" fmla="*/ 15 w 40"/>
                  <a:gd name="T19" fmla="*/ 10 h 37"/>
                  <a:gd name="T20" fmla="*/ 20 w 40"/>
                  <a:gd name="T21" fmla="*/ 9 h 37"/>
                  <a:gd name="T22" fmla="*/ 20 w 40"/>
                  <a:gd name="T23" fmla="*/ 9 h 37"/>
                  <a:gd name="T24" fmla="*/ 20 w 40"/>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 h="37">
                    <a:moveTo>
                      <a:pt x="40" y="0"/>
                    </a:moveTo>
                    <a:lnTo>
                      <a:pt x="40" y="0"/>
                    </a:lnTo>
                    <a:lnTo>
                      <a:pt x="27" y="2"/>
                    </a:lnTo>
                    <a:lnTo>
                      <a:pt x="17" y="6"/>
                    </a:lnTo>
                    <a:lnTo>
                      <a:pt x="8" y="15"/>
                    </a:lnTo>
                    <a:lnTo>
                      <a:pt x="0" y="26"/>
                    </a:lnTo>
                    <a:lnTo>
                      <a:pt x="10" y="37"/>
                    </a:lnTo>
                    <a:lnTo>
                      <a:pt x="15" y="29"/>
                    </a:lnTo>
                    <a:lnTo>
                      <a:pt x="23" y="24"/>
                    </a:lnTo>
                    <a:lnTo>
                      <a:pt x="30" y="20"/>
                    </a:lnTo>
                    <a:lnTo>
                      <a:pt x="40" y="18"/>
                    </a:lnTo>
                    <a:lnTo>
                      <a:pt x="4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29" name="Freeform 1847"/>
              <p:cNvSpPr>
                <a:spLocks/>
              </p:cNvSpPr>
              <p:nvPr/>
            </p:nvSpPr>
            <p:spPr bwMode="auto">
              <a:xfrm>
                <a:off x="3790" y="3388"/>
                <a:ext cx="10" cy="11"/>
              </a:xfrm>
              <a:custGeom>
                <a:avLst/>
                <a:gdLst>
                  <a:gd name="T0" fmla="*/ 10 w 20"/>
                  <a:gd name="T1" fmla="*/ 2 h 22"/>
                  <a:gd name="T2" fmla="*/ 10 w 20"/>
                  <a:gd name="T3" fmla="*/ 2 h 22"/>
                  <a:gd name="T4" fmla="*/ 9 w 20"/>
                  <a:gd name="T5" fmla="*/ 1 h 22"/>
                  <a:gd name="T6" fmla="*/ 5 w 20"/>
                  <a:gd name="T7" fmla="*/ 1 h 22"/>
                  <a:gd name="T8" fmla="*/ 3 w 20"/>
                  <a:gd name="T9" fmla="*/ 0 h 22"/>
                  <a:gd name="T10" fmla="*/ 0 w 20"/>
                  <a:gd name="T11" fmla="*/ 0 h 22"/>
                  <a:gd name="T12" fmla="*/ 0 w 20"/>
                  <a:gd name="T13" fmla="*/ 9 h 22"/>
                  <a:gd name="T14" fmla="*/ 3 w 20"/>
                  <a:gd name="T15" fmla="*/ 9 h 22"/>
                  <a:gd name="T16" fmla="*/ 5 w 20"/>
                  <a:gd name="T17" fmla="*/ 10 h 22"/>
                  <a:gd name="T18" fmla="*/ 7 w 20"/>
                  <a:gd name="T19" fmla="*/ 10 h 22"/>
                  <a:gd name="T20" fmla="*/ 9 w 20"/>
                  <a:gd name="T21" fmla="*/ 11 h 22"/>
                  <a:gd name="T22" fmla="*/ 9 w 20"/>
                  <a:gd name="T23" fmla="*/ 11 h 22"/>
                  <a:gd name="T24" fmla="*/ 10 w 20"/>
                  <a:gd name="T25" fmla="*/ 2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 h="22">
                    <a:moveTo>
                      <a:pt x="20" y="4"/>
                    </a:moveTo>
                    <a:lnTo>
                      <a:pt x="20" y="4"/>
                    </a:lnTo>
                    <a:lnTo>
                      <a:pt x="17" y="2"/>
                    </a:lnTo>
                    <a:lnTo>
                      <a:pt x="10" y="2"/>
                    </a:lnTo>
                    <a:lnTo>
                      <a:pt x="5" y="0"/>
                    </a:lnTo>
                    <a:lnTo>
                      <a:pt x="0" y="0"/>
                    </a:lnTo>
                    <a:lnTo>
                      <a:pt x="0" y="18"/>
                    </a:lnTo>
                    <a:lnTo>
                      <a:pt x="5" y="18"/>
                    </a:lnTo>
                    <a:lnTo>
                      <a:pt x="10" y="20"/>
                    </a:lnTo>
                    <a:lnTo>
                      <a:pt x="13" y="20"/>
                    </a:lnTo>
                    <a:lnTo>
                      <a:pt x="17" y="22"/>
                    </a:lnTo>
                    <a:lnTo>
                      <a:pt x="2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30" name="Freeform 1848"/>
              <p:cNvSpPr>
                <a:spLocks/>
              </p:cNvSpPr>
              <p:nvPr/>
            </p:nvSpPr>
            <p:spPr bwMode="auto">
              <a:xfrm>
                <a:off x="3798" y="3390"/>
                <a:ext cx="10" cy="14"/>
              </a:xfrm>
              <a:custGeom>
                <a:avLst/>
                <a:gdLst>
                  <a:gd name="T0" fmla="*/ 9 w 20"/>
                  <a:gd name="T1" fmla="*/ 7 h 29"/>
                  <a:gd name="T2" fmla="*/ 10 w 20"/>
                  <a:gd name="T3" fmla="*/ 8 h 29"/>
                  <a:gd name="T4" fmla="*/ 9 w 20"/>
                  <a:gd name="T5" fmla="*/ 5 h 29"/>
                  <a:gd name="T6" fmla="*/ 7 w 20"/>
                  <a:gd name="T7" fmla="*/ 3 h 29"/>
                  <a:gd name="T8" fmla="*/ 5 w 20"/>
                  <a:gd name="T9" fmla="*/ 2 h 29"/>
                  <a:gd name="T10" fmla="*/ 2 w 20"/>
                  <a:gd name="T11" fmla="*/ 0 h 29"/>
                  <a:gd name="T12" fmla="*/ 0 w 20"/>
                  <a:gd name="T13" fmla="*/ 9 h 29"/>
                  <a:gd name="T14" fmla="*/ 2 w 20"/>
                  <a:gd name="T15" fmla="*/ 10 h 29"/>
                  <a:gd name="T16" fmla="*/ 3 w 20"/>
                  <a:gd name="T17" fmla="*/ 11 h 29"/>
                  <a:gd name="T18" fmla="*/ 4 w 20"/>
                  <a:gd name="T19" fmla="*/ 12 h 29"/>
                  <a:gd name="T20" fmla="*/ 5 w 20"/>
                  <a:gd name="T21" fmla="*/ 13 h 29"/>
                  <a:gd name="T22" fmla="*/ 6 w 20"/>
                  <a:gd name="T23" fmla="*/ 14 h 29"/>
                  <a:gd name="T24" fmla="*/ 5 w 20"/>
                  <a:gd name="T25" fmla="*/ 12 h 29"/>
                  <a:gd name="T26" fmla="*/ 5 w 20"/>
                  <a:gd name="T27" fmla="*/ 13 h 29"/>
                  <a:gd name="T28" fmla="*/ 6 w 20"/>
                  <a:gd name="T29" fmla="*/ 14 h 29"/>
                  <a:gd name="T30" fmla="*/ 9 w 20"/>
                  <a:gd name="T31" fmla="*/ 7 h 2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0" h="29">
                    <a:moveTo>
                      <a:pt x="18" y="14"/>
                    </a:moveTo>
                    <a:lnTo>
                      <a:pt x="20" y="16"/>
                    </a:lnTo>
                    <a:lnTo>
                      <a:pt x="18" y="11"/>
                    </a:lnTo>
                    <a:lnTo>
                      <a:pt x="13" y="7"/>
                    </a:lnTo>
                    <a:lnTo>
                      <a:pt x="10" y="5"/>
                    </a:lnTo>
                    <a:lnTo>
                      <a:pt x="3" y="0"/>
                    </a:lnTo>
                    <a:lnTo>
                      <a:pt x="0" y="18"/>
                    </a:lnTo>
                    <a:lnTo>
                      <a:pt x="3" y="20"/>
                    </a:lnTo>
                    <a:lnTo>
                      <a:pt x="6" y="22"/>
                    </a:lnTo>
                    <a:lnTo>
                      <a:pt x="8" y="25"/>
                    </a:lnTo>
                    <a:lnTo>
                      <a:pt x="10" y="27"/>
                    </a:lnTo>
                    <a:lnTo>
                      <a:pt x="11" y="29"/>
                    </a:lnTo>
                    <a:lnTo>
                      <a:pt x="10" y="25"/>
                    </a:lnTo>
                    <a:lnTo>
                      <a:pt x="10" y="27"/>
                    </a:lnTo>
                    <a:lnTo>
                      <a:pt x="11" y="29"/>
                    </a:lnTo>
                    <a:lnTo>
                      <a:pt x="18"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31" name="Freeform 1849"/>
              <p:cNvSpPr>
                <a:spLocks/>
              </p:cNvSpPr>
              <p:nvPr/>
            </p:nvSpPr>
            <p:spPr bwMode="auto">
              <a:xfrm>
                <a:off x="3804" y="3397"/>
                <a:ext cx="9" cy="12"/>
              </a:xfrm>
              <a:custGeom>
                <a:avLst/>
                <a:gdLst>
                  <a:gd name="T0" fmla="*/ 9 w 17"/>
                  <a:gd name="T1" fmla="*/ 12 h 24"/>
                  <a:gd name="T2" fmla="*/ 9 w 17"/>
                  <a:gd name="T3" fmla="*/ 12 h 24"/>
                  <a:gd name="T4" fmla="*/ 9 w 17"/>
                  <a:gd name="T5" fmla="*/ 10 h 24"/>
                  <a:gd name="T6" fmla="*/ 7 w 17"/>
                  <a:gd name="T7" fmla="*/ 5 h 24"/>
                  <a:gd name="T8" fmla="*/ 5 w 17"/>
                  <a:gd name="T9" fmla="*/ 2 h 24"/>
                  <a:gd name="T10" fmla="*/ 4 w 17"/>
                  <a:gd name="T11" fmla="*/ 0 h 24"/>
                  <a:gd name="T12" fmla="*/ 0 w 17"/>
                  <a:gd name="T13" fmla="*/ 8 h 24"/>
                  <a:gd name="T14" fmla="*/ 0 w 17"/>
                  <a:gd name="T15" fmla="*/ 10 h 24"/>
                  <a:gd name="T16" fmla="*/ 2 w 17"/>
                  <a:gd name="T17" fmla="*/ 10 h 24"/>
                  <a:gd name="T18" fmla="*/ 2 w 17"/>
                  <a:gd name="T19" fmla="*/ 11 h 24"/>
                  <a:gd name="T20" fmla="*/ 2 w 17"/>
                  <a:gd name="T21" fmla="*/ 12 h 24"/>
                  <a:gd name="T22" fmla="*/ 2 w 17"/>
                  <a:gd name="T23" fmla="*/ 12 h 24"/>
                  <a:gd name="T24" fmla="*/ 9 w 17"/>
                  <a:gd name="T25" fmla="*/ 12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7" h="24">
                    <a:moveTo>
                      <a:pt x="17" y="24"/>
                    </a:moveTo>
                    <a:lnTo>
                      <a:pt x="17" y="24"/>
                    </a:lnTo>
                    <a:lnTo>
                      <a:pt x="17" y="19"/>
                    </a:lnTo>
                    <a:lnTo>
                      <a:pt x="14" y="10"/>
                    </a:lnTo>
                    <a:lnTo>
                      <a:pt x="10" y="4"/>
                    </a:lnTo>
                    <a:lnTo>
                      <a:pt x="7" y="0"/>
                    </a:lnTo>
                    <a:lnTo>
                      <a:pt x="0" y="15"/>
                    </a:lnTo>
                    <a:lnTo>
                      <a:pt x="0" y="19"/>
                    </a:lnTo>
                    <a:lnTo>
                      <a:pt x="4" y="20"/>
                    </a:lnTo>
                    <a:lnTo>
                      <a:pt x="4" y="22"/>
                    </a:lnTo>
                    <a:lnTo>
                      <a:pt x="4" y="24"/>
                    </a:lnTo>
                    <a:lnTo>
                      <a:pt x="17"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32" name="Freeform 1850"/>
              <p:cNvSpPr>
                <a:spLocks/>
              </p:cNvSpPr>
              <p:nvPr/>
            </p:nvSpPr>
            <p:spPr bwMode="auto">
              <a:xfrm>
                <a:off x="3806" y="3409"/>
                <a:ext cx="7" cy="11"/>
              </a:xfrm>
              <a:custGeom>
                <a:avLst/>
                <a:gdLst>
                  <a:gd name="T0" fmla="*/ 7 w 15"/>
                  <a:gd name="T1" fmla="*/ 11 h 22"/>
                  <a:gd name="T2" fmla="*/ 7 w 15"/>
                  <a:gd name="T3" fmla="*/ 11 h 22"/>
                  <a:gd name="T4" fmla="*/ 7 w 15"/>
                  <a:gd name="T5" fmla="*/ 7 h 22"/>
                  <a:gd name="T6" fmla="*/ 7 w 15"/>
                  <a:gd name="T7" fmla="*/ 3 h 22"/>
                  <a:gd name="T8" fmla="*/ 6 w 15"/>
                  <a:gd name="T9" fmla="*/ 1 h 22"/>
                  <a:gd name="T10" fmla="*/ 6 w 15"/>
                  <a:gd name="T11" fmla="*/ 0 h 22"/>
                  <a:gd name="T12" fmla="*/ 0 w 15"/>
                  <a:gd name="T13" fmla="*/ 0 h 22"/>
                  <a:gd name="T14" fmla="*/ 0 w 15"/>
                  <a:gd name="T15" fmla="*/ 3 h 22"/>
                  <a:gd name="T16" fmla="*/ 0 w 15"/>
                  <a:gd name="T17" fmla="*/ 5 h 22"/>
                  <a:gd name="T18" fmla="*/ 0 w 15"/>
                  <a:gd name="T19" fmla="*/ 7 h 22"/>
                  <a:gd name="T20" fmla="*/ 0 w 15"/>
                  <a:gd name="T21" fmla="*/ 11 h 22"/>
                  <a:gd name="T22" fmla="*/ 0 w 15"/>
                  <a:gd name="T23" fmla="*/ 11 h 22"/>
                  <a:gd name="T24" fmla="*/ 7 w 15"/>
                  <a:gd name="T25" fmla="*/ 11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 h="22">
                    <a:moveTo>
                      <a:pt x="15" y="22"/>
                    </a:moveTo>
                    <a:lnTo>
                      <a:pt x="15" y="22"/>
                    </a:lnTo>
                    <a:lnTo>
                      <a:pt x="15" y="14"/>
                    </a:lnTo>
                    <a:lnTo>
                      <a:pt x="15" y="5"/>
                    </a:lnTo>
                    <a:lnTo>
                      <a:pt x="13" y="2"/>
                    </a:lnTo>
                    <a:lnTo>
                      <a:pt x="13" y="0"/>
                    </a:lnTo>
                    <a:lnTo>
                      <a:pt x="0" y="0"/>
                    </a:lnTo>
                    <a:lnTo>
                      <a:pt x="0" y="5"/>
                    </a:lnTo>
                    <a:lnTo>
                      <a:pt x="1" y="9"/>
                    </a:lnTo>
                    <a:lnTo>
                      <a:pt x="1" y="14"/>
                    </a:lnTo>
                    <a:lnTo>
                      <a:pt x="1" y="22"/>
                    </a:lnTo>
                    <a:lnTo>
                      <a:pt x="15" y="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33" name="Freeform 1851"/>
              <p:cNvSpPr>
                <a:spLocks/>
              </p:cNvSpPr>
              <p:nvPr/>
            </p:nvSpPr>
            <p:spPr bwMode="auto">
              <a:xfrm>
                <a:off x="3807" y="3420"/>
                <a:ext cx="6" cy="44"/>
              </a:xfrm>
              <a:custGeom>
                <a:avLst/>
                <a:gdLst>
                  <a:gd name="T0" fmla="*/ 3 w 14"/>
                  <a:gd name="T1" fmla="*/ 44 h 88"/>
                  <a:gd name="T2" fmla="*/ 6 w 14"/>
                  <a:gd name="T3" fmla="*/ 40 h 88"/>
                  <a:gd name="T4" fmla="*/ 6 w 14"/>
                  <a:gd name="T5" fmla="*/ 0 h 88"/>
                  <a:gd name="T6" fmla="*/ 0 w 14"/>
                  <a:gd name="T7" fmla="*/ 0 h 88"/>
                  <a:gd name="T8" fmla="*/ 0 w 14"/>
                  <a:gd name="T9" fmla="*/ 40 h 88"/>
                  <a:gd name="T10" fmla="*/ 3 w 14"/>
                  <a:gd name="T11" fmla="*/ 35 h 88"/>
                  <a:gd name="T12" fmla="*/ 3 w 14"/>
                  <a:gd name="T13" fmla="*/ 44 h 88"/>
                  <a:gd name="T14" fmla="*/ 6 w 14"/>
                  <a:gd name="T15" fmla="*/ 44 h 88"/>
                  <a:gd name="T16" fmla="*/ 6 w 14"/>
                  <a:gd name="T17" fmla="*/ 40 h 88"/>
                  <a:gd name="T18" fmla="*/ 3 w 14"/>
                  <a:gd name="T19" fmla="*/ 44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 h="88">
                    <a:moveTo>
                      <a:pt x="7" y="88"/>
                    </a:moveTo>
                    <a:lnTo>
                      <a:pt x="14" y="79"/>
                    </a:lnTo>
                    <a:lnTo>
                      <a:pt x="14" y="0"/>
                    </a:lnTo>
                    <a:lnTo>
                      <a:pt x="0" y="0"/>
                    </a:lnTo>
                    <a:lnTo>
                      <a:pt x="0" y="79"/>
                    </a:lnTo>
                    <a:lnTo>
                      <a:pt x="7" y="70"/>
                    </a:lnTo>
                    <a:lnTo>
                      <a:pt x="7" y="88"/>
                    </a:lnTo>
                    <a:lnTo>
                      <a:pt x="14" y="88"/>
                    </a:lnTo>
                    <a:lnTo>
                      <a:pt x="14" y="79"/>
                    </a:lnTo>
                    <a:lnTo>
                      <a:pt x="7" y="8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34" name="Freeform 1852"/>
              <p:cNvSpPr>
                <a:spLocks/>
              </p:cNvSpPr>
              <p:nvPr/>
            </p:nvSpPr>
            <p:spPr bwMode="auto">
              <a:xfrm>
                <a:off x="3797" y="3455"/>
                <a:ext cx="13" cy="9"/>
              </a:xfrm>
              <a:custGeom>
                <a:avLst/>
                <a:gdLst>
                  <a:gd name="T0" fmla="*/ 0 w 27"/>
                  <a:gd name="T1" fmla="*/ 5 h 18"/>
                  <a:gd name="T2" fmla="*/ 3 w 27"/>
                  <a:gd name="T3" fmla="*/ 9 h 18"/>
                  <a:gd name="T4" fmla="*/ 13 w 27"/>
                  <a:gd name="T5" fmla="*/ 9 h 18"/>
                  <a:gd name="T6" fmla="*/ 13 w 27"/>
                  <a:gd name="T7" fmla="*/ 0 h 18"/>
                  <a:gd name="T8" fmla="*/ 3 w 27"/>
                  <a:gd name="T9" fmla="*/ 0 h 18"/>
                  <a:gd name="T10" fmla="*/ 7 w 27"/>
                  <a:gd name="T11" fmla="*/ 5 h 18"/>
                  <a:gd name="T12" fmla="*/ 0 w 27"/>
                  <a:gd name="T13" fmla="*/ 5 h 18"/>
                  <a:gd name="T14" fmla="*/ 0 w 27"/>
                  <a:gd name="T15" fmla="*/ 9 h 18"/>
                  <a:gd name="T16" fmla="*/ 3 w 27"/>
                  <a:gd name="T17" fmla="*/ 9 h 18"/>
                  <a:gd name="T18" fmla="*/ 0 w 27"/>
                  <a:gd name="T19" fmla="*/ 5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7" h="18">
                    <a:moveTo>
                      <a:pt x="0" y="9"/>
                    </a:moveTo>
                    <a:lnTo>
                      <a:pt x="7" y="18"/>
                    </a:lnTo>
                    <a:lnTo>
                      <a:pt x="27" y="18"/>
                    </a:lnTo>
                    <a:lnTo>
                      <a:pt x="27" y="0"/>
                    </a:lnTo>
                    <a:lnTo>
                      <a:pt x="7" y="0"/>
                    </a:lnTo>
                    <a:lnTo>
                      <a:pt x="14" y="9"/>
                    </a:lnTo>
                    <a:lnTo>
                      <a:pt x="0" y="9"/>
                    </a:lnTo>
                    <a:lnTo>
                      <a:pt x="0" y="18"/>
                    </a:lnTo>
                    <a:lnTo>
                      <a:pt x="7" y="18"/>
                    </a:ln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35" name="Freeform 1853"/>
              <p:cNvSpPr>
                <a:spLocks/>
              </p:cNvSpPr>
              <p:nvPr/>
            </p:nvSpPr>
            <p:spPr bwMode="auto">
              <a:xfrm>
                <a:off x="3797" y="3421"/>
                <a:ext cx="6" cy="39"/>
              </a:xfrm>
              <a:custGeom>
                <a:avLst/>
                <a:gdLst>
                  <a:gd name="T0" fmla="*/ 0 w 14"/>
                  <a:gd name="T1" fmla="*/ 0 h 77"/>
                  <a:gd name="T2" fmla="*/ 0 w 14"/>
                  <a:gd name="T3" fmla="*/ 0 h 77"/>
                  <a:gd name="T4" fmla="*/ 0 w 14"/>
                  <a:gd name="T5" fmla="*/ 39 h 77"/>
                  <a:gd name="T6" fmla="*/ 6 w 14"/>
                  <a:gd name="T7" fmla="*/ 39 h 77"/>
                  <a:gd name="T8" fmla="*/ 6 w 14"/>
                  <a:gd name="T9" fmla="*/ 0 h 77"/>
                  <a:gd name="T10" fmla="*/ 6 w 14"/>
                  <a:gd name="T11" fmla="*/ 0 h 77"/>
                  <a:gd name="T12" fmla="*/ 0 w 14"/>
                  <a:gd name="T13" fmla="*/ 0 h 7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77">
                    <a:moveTo>
                      <a:pt x="0" y="0"/>
                    </a:moveTo>
                    <a:lnTo>
                      <a:pt x="0" y="0"/>
                    </a:lnTo>
                    <a:lnTo>
                      <a:pt x="0" y="77"/>
                    </a:lnTo>
                    <a:lnTo>
                      <a:pt x="14" y="77"/>
                    </a:lnTo>
                    <a:lnTo>
                      <a:pt x="14"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36" name="Freeform 1854"/>
              <p:cNvSpPr>
                <a:spLocks/>
              </p:cNvSpPr>
              <p:nvPr/>
            </p:nvSpPr>
            <p:spPr bwMode="auto">
              <a:xfrm>
                <a:off x="3796" y="3409"/>
                <a:ext cx="7" cy="12"/>
              </a:xfrm>
              <a:custGeom>
                <a:avLst/>
                <a:gdLst>
                  <a:gd name="T0" fmla="*/ 0 w 15"/>
                  <a:gd name="T1" fmla="*/ 6 h 24"/>
                  <a:gd name="T2" fmla="*/ 0 w 15"/>
                  <a:gd name="T3" fmla="*/ 3 h 24"/>
                  <a:gd name="T4" fmla="*/ 0 w 15"/>
                  <a:gd name="T5" fmla="*/ 6 h 24"/>
                  <a:gd name="T6" fmla="*/ 0 w 15"/>
                  <a:gd name="T7" fmla="*/ 7 h 24"/>
                  <a:gd name="T8" fmla="*/ 0 w 15"/>
                  <a:gd name="T9" fmla="*/ 9 h 24"/>
                  <a:gd name="T10" fmla="*/ 0 w 15"/>
                  <a:gd name="T11" fmla="*/ 12 h 24"/>
                  <a:gd name="T12" fmla="*/ 7 w 15"/>
                  <a:gd name="T13" fmla="*/ 12 h 24"/>
                  <a:gd name="T14" fmla="*/ 7 w 15"/>
                  <a:gd name="T15" fmla="*/ 9 h 24"/>
                  <a:gd name="T16" fmla="*/ 7 w 15"/>
                  <a:gd name="T17" fmla="*/ 6 h 24"/>
                  <a:gd name="T18" fmla="*/ 6 w 15"/>
                  <a:gd name="T19" fmla="*/ 4 h 24"/>
                  <a:gd name="T20" fmla="*/ 6 w 15"/>
                  <a:gd name="T21" fmla="*/ 3 h 24"/>
                  <a:gd name="T22" fmla="*/ 5 w 15"/>
                  <a:gd name="T23" fmla="*/ 0 h 24"/>
                  <a:gd name="T24" fmla="*/ 6 w 15"/>
                  <a:gd name="T25" fmla="*/ 3 h 24"/>
                  <a:gd name="T26" fmla="*/ 6 w 15"/>
                  <a:gd name="T27" fmla="*/ 2 h 24"/>
                  <a:gd name="T28" fmla="*/ 5 w 15"/>
                  <a:gd name="T29" fmla="*/ 1 h 24"/>
                  <a:gd name="T30" fmla="*/ 0 w 15"/>
                  <a:gd name="T31" fmla="*/ 6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5" h="24">
                    <a:moveTo>
                      <a:pt x="1" y="11"/>
                    </a:moveTo>
                    <a:lnTo>
                      <a:pt x="0" y="5"/>
                    </a:lnTo>
                    <a:lnTo>
                      <a:pt x="0" y="11"/>
                    </a:lnTo>
                    <a:lnTo>
                      <a:pt x="1" y="14"/>
                    </a:lnTo>
                    <a:lnTo>
                      <a:pt x="1" y="18"/>
                    </a:lnTo>
                    <a:lnTo>
                      <a:pt x="1" y="24"/>
                    </a:lnTo>
                    <a:lnTo>
                      <a:pt x="15" y="24"/>
                    </a:lnTo>
                    <a:lnTo>
                      <a:pt x="15" y="18"/>
                    </a:lnTo>
                    <a:lnTo>
                      <a:pt x="15" y="11"/>
                    </a:lnTo>
                    <a:lnTo>
                      <a:pt x="13" y="7"/>
                    </a:lnTo>
                    <a:lnTo>
                      <a:pt x="13" y="5"/>
                    </a:lnTo>
                    <a:lnTo>
                      <a:pt x="11" y="0"/>
                    </a:lnTo>
                    <a:lnTo>
                      <a:pt x="13" y="5"/>
                    </a:lnTo>
                    <a:lnTo>
                      <a:pt x="13" y="4"/>
                    </a:lnTo>
                    <a:lnTo>
                      <a:pt x="11" y="2"/>
                    </a:lnTo>
                    <a:lnTo>
                      <a:pt x="1"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37" name="Freeform 1855"/>
              <p:cNvSpPr>
                <a:spLocks/>
              </p:cNvSpPr>
              <p:nvPr/>
            </p:nvSpPr>
            <p:spPr bwMode="auto">
              <a:xfrm>
                <a:off x="3793" y="3402"/>
                <a:ext cx="9" cy="12"/>
              </a:xfrm>
              <a:custGeom>
                <a:avLst/>
                <a:gdLst>
                  <a:gd name="T0" fmla="*/ 0 w 16"/>
                  <a:gd name="T1" fmla="*/ 8 h 25"/>
                  <a:gd name="T2" fmla="*/ 1 w 16"/>
                  <a:gd name="T3" fmla="*/ 9 h 25"/>
                  <a:gd name="T4" fmla="*/ 1 w 16"/>
                  <a:gd name="T5" fmla="*/ 9 h 25"/>
                  <a:gd name="T6" fmla="*/ 3 w 16"/>
                  <a:gd name="T7" fmla="*/ 10 h 25"/>
                  <a:gd name="T8" fmla="*/ 3 w 16"/>
                  <a:gd name="T9" fmla="*/ 11 h 25"/>
                  <a:gd name="T10" fmla="*/ 3 w 16"/>
                  <a:gd name="T11" fmla="*/ 12 h 25"/>
                  <a:gd name="T12" fmla="*/ 9 w 16"/>
                  <a:gd name="T13" fmla="*/ 7 h 25"/>
                  <a:gd name="T14" fmla="*/ 8 w 16"/>
                  <a:gd name="T15" fmla="*/ 4 h 25"/>
                  <a:gd name="T16" fmla="*/ 6 w 16"/>
                  <a:gd name="T17" fmla="*/ 3 h 25"/>
                  <a:gd name="T18" fmla="*/ 5 w 16"/>
                  <a:gd name="T19" fmla="*/ 1 h 25"/>
                  <a:gd name="T20" fmla="*/ 3 w 16"/>
                  <a:gd name="T21" fmla="*/ 0 h 25"/>
                  <a:gd name="T22" fmla="*/ 3 w 16"/>
                  <a:gd name="T23" fmla="*/ 0 h 25"/>
                  <a:gd name="T24" fmla="*/ 0 w 16"/>
                  <a:gd name="T25" fmla="*/ 8 h 25"/>
                  <a:gd name="T26" fmla="*/ 0 w 16"/>
                  <a:gd name="T27" fmla="*/ 9 h 25"/>
                  <a:gd name="T28" fmla="*/ 1 w 16"/>
                  <a:gd name="T29" fmla="*/ 9 h 25"/>
                  <a:gd name="T30" fmla="*/ 0 w 16"/>
                  <a:gd name="T31" fmla="*/ 8 h 2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6" h="25">
                    <a:moveTo>
                      <a:pt x="0" y="16"/>
                    </a:moveTo>
                    <a:lnTo>
                      <a:pt x="1" y="18"/>
                    </a:lnTo>
                    <a:lnTo>
                      <a:pt x="5" y="21"/>
                    </a:lnTo>
                    <a:lnTo>
                      <a:pt x="5" y="23"/>
                    </a:lnTo>
                    <a:lnTo>
                      <a:pt x="6" y="25"/>
                    </a:lnTo>
                    <a:lnTo>
                      <a:pt x="16" y="14"/>
                    </a:lnTo>
                    <a:lnTo>
                      <a:pt x="15" y="9"/>
                    </a:lnTo>
                    <a:lnTo>
                      <a:pt x="11" y="7"/>
                    </a:lnTo>
                    <a:lnTo>
                      <a:pt x="8" y="3"/>
                    </a:lnTo>
                    <a:lnTo>
                      <a:pt x="5" y="0"/>
                    </a:lnTo>
                    <a:lnTo>
                      <a:pt x="6" y="1"/>
                    </a:lnTo>
                    <a:lnTo>
                      <a:pt x="0" y="16"/>
                    </a:lnTo>
                    <a:lnTo>
                      <a:pt x="0" y="18"/>
                    </a:lnTo>
                    <a:lnTo>
                      <a:pt x="1" y="18"/>
                    </a:lnTo>
                    <a:lnTo>
                      <a:pt x="0"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38" name="Freeform 1856"/>
              <p:cNvSpPr>
                <a:spLocks/>
              </p:cNvSpPr>
              <p:nvPr/>
            </p:nvSpPr>
            <p:spPr bwMode="auto">
              <a:xfrm>
                <a:off x="3788" y="3399"/>
                <a:ext cx="9" cy="11"/>
              </a:xfrm>
              <a:custGeom>
                <a:avLst/>
                <a:gdLst>
                  <a:gd name="T0" fmla="*/ 0 w 18"/>
                  <a:gd name="T1" fmla="*/ 9 h 22"/>
                  <a:gd name="T2" fmla="*/ 0 w 18"/>
                  <a:gd name="T3" fmla="*/ 9 h 22"/>
                  <a:gd name="T4" fmla="*/ 1 w 18"/>
                  <a:gd name="T5" fmla="*/ 9 h 22"/>
                  <a:gd name="T6" fmla="*/ 4 w 18"/>
                  <a:gd name="T7" fmla="*/ 10 h 22"/>
                  <a:gd name="T8" fmla="*/ 5 w 18"/>
                  <a:gd name="T9" fmla="*/ 11 h 22"/>
                  <a:gd name="T10" fmla="*/ 6 w 18"/>
                  <a:gd name="T11" fmla="*/ 11 h 22"/>
                  <a:gd name="T12" fmla="*/ 9 w 18"/>
                  <a:gd name="T13" fmla="*/ 4 h 22"/>
                  <a:gd name="T14" fmla="*/ 7 w 18"/>
                  <a:gd name="T15" fmla="*/ 2 h 22"/>
                  <a:gd name="T16" fmla="*/ 5 w 18"/>
                  <a:gd name="T17" fmla="*/ 1 h 22"/>
                  <a:gd name="T18" fmla="*/ 3 w 18"/>
                  <a:gd name="T19" fmla="*/ 0 h 22"/>
                  <a:gd name="T20" fmla="*/ 0 w 18"/>
                  <a:gd name="T21" fmla="*/ 0 h 22"/>
                  <a:gd name="T22" fmla="*/ 0 w 18"/>
                  <a:gd name="T23" fmla="*/ 0 h 22"/>
                  <a:gd name="T24" fmla="*/ 0 w 18"/>
                  <a:gd name="T25" fmla="*/ 9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22">
                    <a:moveTo>
                      <a:pt x="0" y="18"/>
                    </a:moveTo>
                    <a:lnTo>
                      <a:pt x="0" y="18"/>
                    </a:lnTo>
                    <a:lnTo>
                      <a:pt x="2" y="18"/>
                    </a:lnTo>
                    <a:lnTo>
                      <a:pt x="7" y="20"/>
                    </a:lnTo>
                    <a:lnTo>
                      <a:pt x="10" y="22"/>
                    </a:lnTo>
                    <a:lnTo>
                      <a:pt x="12" y="22"/>
                    </a:lnTo>
                    <a:lnTo>
                      <a:pt x="18" y="7"/>
                    </a:lnTo>
                    <a:lnTo>
                      <a:pt x="13" y="4"/>
                    </a:lnTo>
                    <a:lnTo>
                      <a:pt x="10" y="2"/>
                    </a:lnTo>
                    <a:lnTo>
                      <a:pt x="5" y="0"/>
                    </a:lnTo>
                    <a:lnTo>
                      <a:pt x="0" y="0"/>
                    </a:lnTo>
                    <a:lnTo>
                      <a:pt x="0"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39" name="Freeform 1857"/>
              <p:cNvSpPr>
                <a:spLocks/>
              </p:cNvSpPr>
              <p:nvPr/>
            </p:nvSpPr>
            <p:spPr bwMode="auto">
              <a:xfrm>
                <a:off x="3775" y="3399"/>
                <a:ext cx="13" cy="13"/>
              </a:xfrm>
              <a:custGeom>
                <a:avLst/>
                <a:gdLst>
                  <a:gd name="T0" fmla="*/ 4 w 25"/>
                  <a:gd name="T1" fmla="*/ 13 h 25"/>
                  <a:gd name="T2" fmla="*/ 4 w 25"/>
                  <a:gd name="T3" fmla="*/ 13 h 25"/>
                  <a:gd name="T4" fmla="*/ 6 w 25"/>
                  <a:gd name="T5" fmla="*/ 11 h 25"/>
                  <a:gd name="T6" fmla="*/ 8 w 25"/>
                  <a:gd name="T7" fmla="*/ 10 h 25"/>
                  <a:gd name="T8" fmla="*/ 9 w 25"/>
                  <a:gd name="T9" fmla="*/ 9 h 25"/>
                  <a:gd name="T10" fmla="*/ 13 w 25"/>
                  <a:gd name="T11" fmla="*/ 9 h 25"/>
                  <a:gd name="T12" fmla="*/ 13 w 25"/>
                  <a:gd name="T13" fmla="*/ 0 h 25"/>
                  <a:gd name="T14" fmla="*/ 9 w 25"/>
                  <a:gd name="T15" fmla="*/ 0 h 25"/>
                  <a:gd name="T16" fmla="*/ 6 w 25"/>
                  <a:gd name="T17" fmla="*/ 1 h 25"/>
                  <a:gd name="T18" fmla="*/ 3 w 25"/>
                  <a:gd name="T19" fmla="*/ 4 h 25"/>
                  <a:gd name="T20" fmla="*/ 0 w 25"/>
                  <a:gd name="T21" fmla="*/ 6 h 25"/>
                  <a:gd name="T22" fmla="*/ 0 w 25"/>
                  <a:gd name="T23" fmla="*/ 6 h 25"/>
                  <a:gd name="T24" fmla="*/ 4 w 25"/>
                  <a:gd name="T25" fmla="*/ 13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 h="25">
                    <a:moveTo>
                      <a:pt x="7" y="25"/>
                    </a:moveTo>
                    <a:lnTo>
                      <a:pt x="7" y="25"/>
                    </a:lnTo>
                    <a:lnTo>
                      <a:pt x="12" y="22"/>
                    </a:lnTo>
                    <a:lnTo>
                      <a:pt x="15" y="20"/>
                    </a:lnTo>
                    <a:lnTo>
                      <a:pt x="18" y="18"/>
                    </a:lnTo>
                    <a:lnTo>
                      <a:pt x="25" y="18"/>
                    </a:lnTo>
                    <a:lnTo>
                      <a:pt x="25" y="0"/>
                    </a:lnTo>
                    <a:lnTo>
                      <a:pt x="18" y="0"/>
                    </a:lnTo>
                    <a:lnTo>
                      <a:pt x="12" y="2"/>
                    </a:lnTo>
                    <a:lnTo>
                      <a:pt x="5" y="7"/>
                    </a:lnTo>
                    <a:lnTo>
                      <a:pt x="0" y="11"/>
                    </a:lnTo>
                    <a:lnTo>
                      <a:pt x="7" y="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40" name="Freeform 1858"/>
              <p:cNvSpPr>
                <a:spLocks/>
              </p:cNvSpPr>
              <p:nvPr/>
            </p:nvSpPr>
            <p:spPr bwMode="auto">
              <a:xfrm>
                <a:off x="3769" y="3404"/>
                <a:ext cx="9" cy="21"/>
              </a:xfrm>
              <a:custGeom>
                <a:avLst/>
                <a:gdLst>
                  <a:gd name="T0" fmla="*/ 7 w 19"/>
                  <a:gd name="T1" fmla="*/ 21 h 42"/>
                  <a:gd name="T2" fmla="*/ 7 w 19"/>
                  <a:gd name="T3" fmla="*/ 21 h 42"/>
                  <a:gd name="T4" fmla="*/ 7 w 19"/>
                  <a:gd name="T5" fmla="*/ 16 h 42"/>
                  <a:gd name="T6" fmla="*/ 7 w 19"/>
                  <a:gd name="T7" fmla="*/ 12 h 42"/>
                  <a:gd name="T8" fmla="*/ 8 w 19"/>
                  <a:gd name="T9" fmla="*/ 9 h 42"/>
                  <a:gd name="T10" fmla="*/ 9 w 19"/>
                  <a:gd name="T11" fmla="*/ 7 h 42"/>
                  <a:gd name="T12" fmla="*/ 6 w 19"/>
                  <a:gd name="T13" fmla="*/ 0 h 42"/>
                  <a:gd name="T14" fmla="*/ 3 w 19"/>
                  <a:gd name="T15" fmla="*/ 4 h 42"/>
                  <a:gd name="T16" fmla="*/ 1 w 19"/>
                  <a:gd name="T17" fmla="*/ 8 h 42"/>
                  <a:gd name="T18" fmla="*/ 0 w 19"/>
                  <a:gd name="T19" fmla="*/ 16 h 42"/>
                  <a:gd name="T20" fmla="*/ 0 w 19"/>
                  <a:gd name="T21" fmla="*/ 21 h 42"/>
                  <a:gd name="T22" fmla="*/ 0 w 19"/>
                  <a:gd name="T23" fmla="*/ 21 h 42"/>
                  <a:gd name="T24" fmla="*/ 7 w 19"/>
                  <a:gd name="T25" fmla="*/ 21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42">
                    <a:moveTo>
                      <a:pt x="14" y="42"/>
                    </a:moveTo>
                    <a:lnTo>
                      <a:pt x="14" y="42"/>
                    </a:lnTo>
                    <a:lnTo>
                      <a:pt x="14" y="31"/>
                    </a:lnTo>
                    <a:lnTo>
                      <a:pt x="15" y="23"/>
                    </a:lnTo>
                    <a:lnTo>
                      <a:pt x="17" y="18"/>
                    </a:lnTo>
                    <a:lnTo>
                      <a:pt x="19" y="14"/>
                    </a:lnTo>
                    <a:lnTo>
                      <a:pt x="12" y="0"/>
                    </a:lnTo>
                    <a:lnTo>
                      <a:pt x="7" y="7"/>
                    </a:lnTo>
                    <a:lnTo>
                      <a:pt x="2" y="16"/>
                    </a:lnTo>
                    <a:lnTo>
                      <a:pt x="0" y="31"/>
                    </a:lnTo>
                    <a:lnTo>
                      <a:pt x="0" y="42"/>
                    </a:lnTo>
                    <a:lnTo>
                      <a:pt x="14"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41" name="Freeform 1859"/>
              <p:cNvSpPr>
                <a:spLocks/>
              </p:cNvSpPr>
              <p:nvPr/>
            </p:nvSpPr>
            <p:spPr bwMode="auto">
              <a:xfrm>
                <a:off x="3769" y="3425"/>
                <a:ext cx="7" cy="39"/>
              </a:xfrm>
              <a:custGeom>
                <a:avLst/>
                <a:gdLst>
                  <a:gd name="T0" fmla="*/ 4 w 14"/>
                  <a:gd name="T1" fmla="*/ 39 h 77"/>
                  <a:gd name="T2" fmla="*/ 7 w 14"/>
                  <a:gd name="T3" fmla="*/ 34 h 77"/>
                  <a:gd name="T4" fmla="*/ 7 w 14"/>
                  <a:gd name="T5" fmla="*/ 0 h 77"/>
                  <a:gd name="T6" fmla="*/ 0 w 14"/>
                  <a:gd name="T7" fmla="*/ 0 h 77"/>
                  <a:gd name="T8" fmla="*/ 0 w 14"/>
                  <a:gd name="T9" fmla="*/ 34 h 77"/>
                  <a:gd name="T10" fmla="*/ 4 w 14"/>
                  <a:gd name="T11" fmla="*/ 30 h 77"/>
                  <a:gd name="T12" fmla="*/ 4 w 14"/>
                  <a:gd name="T13" fmla="*/ 39 h 77"/>
                  <a:gd name="T14" fmla="*/ 7 w 14"/>
                  <a:gd name="T15" fmla="*/ 39 h 77"/>
                  <a:gd name="T16" fmla="*/ 7 w 14"/>
                  <a:gd name="T17" fmla="*/ 34 h 77"/>
                  <a:gd name="T18" fmla="*/ 4 w 14"/>
                  <a:gd name="T19" fmla="*/ 39 h 7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 h="77">
                    <a:moveTo>
                      <a:pt x="7" y="77"/>
                    </a:moveTo>
                    <a:lnTo>
                      <a:pt x="14" y="68"/>
                    </a:lnTo>
                    <a:lnTo>
                      <a:pt x="14" y="0"/>
                    </a:lnTo>
                    <a:lnTo>
                      <a:pt x="0" y="0"/>
                    </a:lnTo>
                    <a:lnTo>
                      <a:pt x="0" y="68"/>
                    </a:lnTo>
                    <a:lnTo>
                      <a:pt x="7" y="59"/>
                    </a:lnTo>
                    <a:lnTo>
                      <a:pt x="7" y="77"/>
                    </a:lnTo>
                    <a:lnTo>
                      <a:pt x="14" y="77"/>
                    </a:lnTo>
                    <a:lnTo>
                      <a:pt x="14" y="68"/>
                    </a:lnTo>
                    <a:lnTo>
                      <a:pt x="7" y="7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42" name="Freeform 1860"/>
              <p:cNvSpPr>
                <a:spLocks/>
              </p:cNvSpPr>
              <p:nvPr/>
            </p:nvSpPr>
            <p:spPr bwMode="auto">
              <a:xfrm>
                <a:off x="3759" y="3455"/>
                <a:ext cx="13" cy="9"/>
              </a:xfrm>
              <a:custGeom>
                <a:avLst/>
                <a:gdLst>
                  <a:gd name="T0" fmla="*/ 0 w 27"/>
                  <a:gd name="T1" fmla="*/ 5 h 18"/>
                  <a:gd name="T2" fmla="*/ 3 w 27"/>
                  <a:gd name="T3" fmla="*/ 9 h 18"/>
                  <a:gd name="T4" fmla="*/ 13 w 27"/>
                  <a:gd name="T5" fmla="*/ 9 h 18"/>
                  <a:gd name="T6" fmla="*/ 13 w 27"/>
                  <a:gd name="T7" fmla="*/ 0 h 18"/>
                  <a:gd name="T8" fmla="*/ 3 w 27"/>
                  <a:gd name="T9" fmla="*/ 0 h 18"/>
                  <a:gd name="T10" fmla="*/ 7 w 27"/>
                  <a:gd name="T11" fmla="*/ 5 h 18"/>
                  <a:gd name="T12" fmla="*/ 0 w 27"/>
                  <a:gd name="T13" fmla="*/ 5 h 18"/>
                  <a:gd name="T14" fmla="*/ 0 w 27"/>
                  <a:gd name="T15" fmla="*/ 9 h 18"/>
                  <a:gd name="T16" fmla="*/ 3 w 27"/>
                  <a:gd name="T17" fmla="*/ 9 h 18"/>
                  <a:gd name="T18" fmla="*/ 0 w 27"/>
                  <a:gd name="T19" fmla="*/ 5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7" h="18">
                    <a:moveTo>
                      <a:pt x="0" y="9"/>
                    </a:moveTo>
                    <a:lnTo>
                      <a:pt x="7" y="18"/>
                    </a:lnTo>
                    <a:lnTo>
                      <a:pt x="27" y="18"/>
                    </a:lnTo>
                    <a:lnTo>
                      <a:pt x="27" y="0"/>
                    </a:lnTo>
                    <a:lnTo>
                      <a:pt x="7" y="0"/>
                    </a:lnTo>
                    <a:lnTo>
                      <a:pt x="14" y="9"/>
                    </a:lnTo>
                    <a:lnTo>
                      <a:pt x="0" y="9"/>
                    </a:lnTo>
                    <a:lnTo>
                      <a:pt x="0" y="18"/>
                    </a:lnTo>
                    <a:lnTo>
                      <a:pt x="7" y="18"/>
                    </a:ln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43" name="Freeform 1861"/>
              <p:cNvSpPr>
                <a:spLocks/>
              </p:cNvSpPr>
              <p:nvPr/>
            </p:nvSpPr>
            <p:spPr bwMode="auto">
              <a:xfrm>
                <a:off x="3824" y="3461"/>
                <a:ext cx="13" cy="9"/>
              </a:xfrm>
              <a:custGeom>
                <a:avLst/>
                <a:gdLst>
                  <a:gd name="T0" fmla="*/ 13 w 25"/>
                  <a:gd name="T1" fmla="*/ 5 h 20"/>
                  <a:gd name="T2" fmla="*/ 9 w 25"/>
                  <a:gd name="T3" fmla="*/ 1 h 20"/>
                  <a:gd name="T4" fmla="*/ 0 w 25"/>
                  <a:gd name="T5" fmla="*/ 0 h 20"/>
                  <a:gd name="T6" fmla="*/ 0 w 25"/>
                  <a:gd name="T7" fmla="*/ 8 h 20"/>
                  <a:gd name="T8" fmla="*/ 9 w 25"/>
                  <a:gd name="T9" fmla="*/ 9 h 20"/>
                  <a:gd name="T10" fmla="*/ 6 w 25"/>
                  <a:gd name="T11" fmla="*/ 5 h 20"/>
                  <a:gd name="T12" fmla="*/ 13 w 25"/>
                  <a:gd name="T13" fmla="*/ 5 h 20"/>
                  <a:gd name="T14" fmla="*/ 13 w 25"/>
                  <a:gd name="T15" fmla="*/ 1 h 20"/>
                  <a:gd name="T16" fmla="*/ 9 w 25"/>
                  <a:gd name="T17" fmla="*/ 1 h 20"/>
                  <a:gd name="T18" fmla="*/ 13 w 25"/>
                  <a:gd name="T19" fmla="*/ 5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5" h="20">
                    <a:moveTo>
                      <a:pt x="25" y="11"/>
                    </a:moveTo>
                    <a:lnTo>
                      <a:pt x="18" y="2"/>
                    </a:lnTo>
                    <a:lnTo>
                      <a:pt x="0" y="0"/>
                    </a:lnTo>
                    <a:lnTo>
                      <a:pt x="0" y="18"/>
                    </a:lnTo>
                    <a:lnTo>
                      <a:pt x="18" y="20"/>
                    </a:lnTo>
                    <a:lnTo>
                      <a:pt x="11" y="11"/>
                    </a:lnTo>
                    <a:lnTo>
                      <a:pt x="25" y="11"/>
                    </a:lnTo>
                    <a:lnTo>
                      <a:pt x="25" y="2"/>
                    </a:lnTo>
                    <a:lnTo>
                      <a:pt x="18" y="2"/>
                    </a:lnTo>
                    <a:lnTo>
                      <a:pt x="25"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44" name="Freeform 1862"/>
              <p:cNvSpPr>
                <a:spLocks/>
              </p:cNvSpPr>
              <p:nvPr/>
            </p:nvSpPr>
            <p:spPr bwMode="auto">
              <a:xfrm>
                <a:off x="3830" y="3465"/>
                <a:ext cx="9" cy="13"/>
              </a:xfrm>
              <a:custGeom>
                <a:avLst/>
                <a:gdLst>
                  <a:gd name="T0" fmla="*/ 8 w 19"/>
                  <a:gd name="T1" fmla="*/ 4 h 25"/>
                  <a:gd name="T2" fmla="*/ 9 w 19"/>
                  <a:gd name="T3" fmla="*/ 5 h 25"/>
                  <a:gd name="T4" fmla="*/ 8 w 19"/>
                  <a:gd name="T5" fmla="*/ 3 h 25"/>
                  <a:gd name="T6" fmla="*/ 7 w 19"/>
                  <a:gd name="T7" fmla="*/ 2 h 25"/>
                  <a:gd name="T8" fmla="*/ 7 w 19"/>
                  <a:gd name="T9" fmla="*/ 0 h 25"/>
                  <a:gd name="T10" fmla="*/ 7 w 19"/>
                  <a:gd name="T11" fmla="*/ 1 h 25"/>
                  <a:gd name="T12" fmla="*/ 0 w 19"/>
                  <a:gd name="T13" fmla="*/ 1 h 25"/>
                  <a:gd name="T14" fmla="*/ 2 w 19"/>
                  <a:gd name="T15" fmla="*/ 6 h 25"/>
                  <a:gd name="T16" fmla="*/ 2 w 19"/>
                  <a:gd name="T17" fmla="*/ 8 h 25"/>
                  <a:gd name="T18" fmla="*/ 3 w 19"/>
                  <a:gd name="T19" fmla="*/ 10 h 25"/>
                  <a:gd name="T20" fmla="*/ 6 w 19"/>
                  <a:gd name="T21" fmla="*/ 12 h 25"/>
                  <a:gd name="T22" fmla="*/ 7 w 19"/>
                  <a:gd name="T23" fmla="*/ 13 h 25"/>
                  <a:gd name="T24" fmla="*/ 6 w 19"/>
                  <a:gd name="T25" fmla="*/ 12 h 25"/>
                  <a:gd name="T26" fmla="*/ 6 w 19"/>
                  <a:gd name="T27" fmla="*/ 13 h 25"/>
                  <a:gd name="T28" fmla="*/ 7 w 19"/>
                  <a:gd name="T29" fmla="*/ 13 h 25"/>
                  <a:gd name="T30" fmla="*/ 8 w 19"/>
                  <a:gd name="T31" fmla="*/ 4 h 2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9" h="25">
                    <a:moveTo>
                      <a:pt x="17" y="7"/>
                    </a:moveTo>
                    <a:lnTo>
                      <a:pt x="19" y="9"/>
                    </a:lnTo>
                    <a:lnTo>
                      <a:pt x="17" y="6"/>
                    </a:lnTo>
                    <a:lnTo>
                      <a:pt x="15" y="4"/>
                    </a:lnTo>
                    <a:lnTo>
                      <a:pt x="14" y="0"/>
                    </a:lnTo>
                    <a:lnTo>
                      <a:pt x="14" y="2"/>
                    </a:lnTo>
                    <a:lnTo>
                      <a:pt x="0" y="2"/>
                    </a:lnTo>
                    <a:lnTo>
                      <a:pt x="4" y="11"/>
                    </a:lnTo>
                    <a:lnTo>
                      <a:pt x="5" y="15"/>
                    </a:lnTo>
                    <a:lnTo>
                      <a:pt x="7" y="20"/>
                    </a:lnTo>
                    <a:lnTo>
                      <a:pt x="12" y="24"/>
                    </a:lnTo>
                    <a:lnTo>
                      <a:pt x="14" y="25"/>
                    </a:lnTo>
                    <a:lnTo>
                      <a:pt x="12" y="24"/>
                    </a:lnTo>
                    <a:lnTo>
                      <a:pt x="12" y="25"/>
                    </a:lnTo>
                    <a:lnTo>
                      <a:pt x="14" y="25"/>
                    </a:lnTo>
                    <a:lnTo>
                      <a:pt x="17"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45" name="Freeform 1863"/>
              <p:cNvSpPr>
                <a:spLocks/>
              </p:cNvSpPr>
              <p:nvPr/>
            </p:nvSpPr>
            <p:spPr bwMode="auto">
              <a:xfrm>
                <a:off x="3837" y="3469"/>
                <a:ext cx="11" cy="11"/>
              </a:xfrm>
              <a:custGeom>
                <a:avLst/>
                <a:gdLst>
                  <a:gd name="T0" fmla="*/ 11 w 21"/>
                  <a:gd name="T1" fmla="*/ 2 h 22"/>
                  <a:gd name="T2" fmla="*/ 11 w 21"/>
                  <a:gd name="T3" fmla="*/ 2 h 22"/>
                  <a:gd name="T4" fmla="*/ 8 w 21"/>
                  <a:gd name="T5" fmla="*/ 2 h 22"/>
                  <a:gd name="T6" fmla="*/ 5 w 21"/>
                  <a:gd name="T7" fmla="*/ 1 h 22"/>
                  <a:gd name="T8" fmla="*/ 3 w 21"/>
                  <a:gd name="T9" fmla="*/ 1 h 22"/>
                  <a:gd name="T10" fmla="*/ 2 w 21"/>
                  <a:gd name="T11" fmla="*/ 0 h 22"/>
                  <a:gd name="T12" fmla="*/ 0 w 21"/>
                  <a:gd name="T13" fmla="*/ 9 h 22"/>
                  <a:gd name="T14" fmla="*/ 2 w 21"/>
                  <a:gd name="T15" fmla="*/ 10 h 22"/>
                  <a:gd name="T16" fmla="*/ 5 w 21"/>
                  <a:gd name="T17" fmla="*/ 10 h 22"/>
                  <a:gd name="T18" fmla="*/ 8 w 21"/>
                  <a:gd name="T19" fmla="*/ 11 h 22"/>
                  <a:gd name="T20" fmla="*/ 11 w 21"/>
                  <a:gd name="T21" fmla="*/ 11 h 22"/>
                  <a:gd name="T22" fmla="*/ 11 w 21"/>
                  <a:gd name="T23" fmla="*/ 11 h 22"/>
                  <a:gd name="T24" fmla="*/ 11 w 21"/>
                  <a:gd name="T25" fmla="*/ 2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22">
                    <a:moveTo>
                      <a:pt x="21" y="4"/>
                    </a:moveTo>
                    <a:lnTo>
                      <a:pt x="21" y="4"/>
                    </a:lnTo>
                    <a:lnTo>
                      <a:pt x="15" y="4"/>
                    </a:lnTo>
                    <a:lnTo>
                      <a:pt x="10" y="2"/>
                    </a:lnTo>
                    <a:lnTo>
                      <a:pt x="6" y="2"/>
                    </a:lnTo>
                    <a:lnTo>
                      <a:pt x="3" y="0"/>
                    </a:lnTo>
                    <a:lnTo>
                      <a:pt x="0" y="18"/>
                    </a:lnTo>
                    <a:lnTo>
                      <a:pt x="3" y="20"/>
                    </a:lnTo>
                    <a:lnTo>
                      <a:pt x="10" y="20"/>
                    </a:lnTo>
                    <a:lnTo>
                      <a:pt x="15" y="22"/>
                    </a:lnTo>
                    <a:lnTo>
                      <a:pt x="21" y="22"/>
                    </a:lnTo>
                    <a:lnTo>
                      <a:pt x="21"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46" name="Freeform 1864"/>
              <p:cNvSpPr>
                <a:spLocks/>
              </p:cNvSpPr>
              <p:nvPr/>
            </p:nvSpPr>
            <p:spPr bwMode="auto">
              <a:xfrm>
                <a:off x="3848" y="3469"/>
                <a:ext cx="12" cy="11"/>
              </a:xfrm>
              <a:custGeom>
                <a:avLst/>
                <a:gdLst>
                  <a:gd name="T0" fmla="*/ 9 w 25"/>
                  <a:gd name="T1" fmla="*/ 0 h 22"/>
                  <a:gd name="T2" fmla="*/ 9 w 25"/>
                  <a:gd name="T3" fmla="*/ 0 h 22"/>
                  <a:gd name="T4" fmla="*/ 8 w 25"/>
                  <a:gd name="T5" fmla="*/ 0 h 22"/>
                  <a:gd name="T6" fmla="*/ 6 w 25"/>
                  <a:gd name="T7" fmla="*/ 1 h 22"/>
                  <a:gd name="T8" fmla="*/ 3 w 25"/>
                  <a:gd name="T9" fmla="*/ 2 h 22"/>
                  <a:gd name="T10" fmla="*/ 0 w 25"/>
                  <a:gd name="T11" fmla="*/ 2 h 22"/>
                  <a:gd name="T12" fmla="*/ 0 w 25"/>
                  <a:gd name="T13" fmla="*/ 11 h 22"/>
                  <a:gd name="T14" fmla="*/ 3 w 25"/>
                  <a:gd name="T15" fmla="*/ 11 h 22"/>
                  <a:gd name="T16" fmla="*/ 7 w 25"/>
                  <a:gd name="T17" fmla="*/ 10 h 22"/>
                  <a:gd name="T18" fmla="*/ 10 w 25"/>
                  <a:gd name="T19" fmla="*/ 9 h 22"/>
                  <a:gd name="T20" fmla="*/ 12 w 25"/>
                  <a:gd name="T21" fmla="*/ 8 h 22"/>
                  <a:gd name="T22" fmla="*/ 12 w 25"/>
                  <a:gd name="T23" fmla="*/ 8 h 22"/>
                  <a:gd name="T24" fmla="*/ 9 w 25"/>
                  <a:gd name="T25" fmla="*/ 0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 h="22">
                    <a:moveTo>
                      <a:pt x="19" y="0"/>
                    </a:moveTo>
                    <a:lnTo>
                      <a:pt x="19" y="0"/>
                    </a:lnTo>
                    <a:lnTo>
                      <a:pt x="17" y="0"/>
                    </a:lnTo>
                    <a:lnTo>
                      <a:pt x="12" y="2"/>
                    </a:lnTo>
                    <a:lnTo>
                      <a:pt x="7" y="4"/>
                    </a:lnTo>
                    <a:lnTo>
                      <a:pt x="0" y="4"/>
                    </a:lnTo>
                    <a:lnTo>
                      <a:pt x="0" y="22"/>
                    </a:lnTo>
                    <a:lnTo>
                      <a:pt x="7" y="22"/>
                    </a:lnTo>
                    <a:lnTo>
                      <a:pt x="15" y="20"/>
                    </a:lnTo>
                    <a:lnTo>
                      <a:pt x="20" y="18"/>
                    </a:lnTo>
                    <a:lnTo>
                      <a:pt x="25" y="15"/>
                    </a:lnTo>
                    <a:lnTo>
                      <a:pt x="1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47" name="Freeform 1865"/>
              <p:cNvSpPr>
                <a:spLocks/>
              </p:cNvSpPr>
              <p:nvPr/>
            </p:nvSpPr>
            <p:spPr bwMode="auto">
              <a:xfrm>
                <a:off x="3857" y="3463"/>
                <a:ext cx="11" cy="13"/>
              </a:xfrm>
              <a:custGeom>
                <a:avLst/>
                <a:gdLst>
                  <a:gd name="T0" fmla="*/ 4 w 21"/>
                  <a:gd name="T1" fmla="*/ 2 h 25"/>
                  <a:gd name="T2" fmla="*/ 4 w 21"/>
                  <a:gd name="T3" fmla="*/ 0 h 25"/>
                  <a:gd name="T4" fmla="*/ 4 w 21"/>
                  <a:gd name="T5" fmla="*/ 0 h 25"/>
                  <a:gd name="T6" fmla="*/ 3 w 21"/>
                  <a:gd name="T7" fmla="*/ 2 h 25"/>
                  <a:gd name="T8" fmla="*/ 2 w 21"/>
                  <a:gd name="T9" fmla="*/ 4 h 25"/>
                  <a:gd name="T10" fmla="*/ 0 w 21"/>
                  <a:gd name="T11" fmla="*/ 5 h 25"/>
                  <a:gd name="T12" fmla="*/ 3 w 21"/>
                  <a:gd name="T13" fmla="*/ 13 h 25"/>
                  <a:gd name="T14" fmla="*/ 5 w 21"/>
                  <a:gd name="T15" fmla="*/ 11 h 25"/>
                  <a:gd name="T16" fmla="*/ 7 w 21"/>
                  <a:gd name="T17" fmla="*/ 9 h 25"/>
                  <a:gd name="T18" fmla="*/ 9 w 21"/>
                  <a:gd name="T19" fmla="*/ 7 h 25"/>
                  <a:gd name="T20" fmla="*/ 11 w 21"/>
                  <a:gd name="T21" fmla="*/ 4 h 25"/>
                  <a:gd name="T22" fmla="*/ 11 w 21"/>
                  <a:gd name="T23" fmla="*/ 2 h 25"/>
                  <a:gd name="T24" fmla="*/ 11 w 21"/>
                  <a:gd name="T25" fmla="*/ 4 h 25"/>
                  <a:gd name="T26" fmla="*/ 11 w 21"/>
                  <a:gd name="T27" fmla="*/ 3 h 25"/>
                  <a:gd name="T28" fmla="*/ 11 w 21"/>
                  <a:gd name="T29" fmla="*/ 2 h 25"/>
                  <a:gd name="T30" fmla="*/ 4 w 21"/>
                  <a:gd name="T31" fmla="*/ 2 h 2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 h="25">
                    <a:moveTo>
                      <a:pt x="8" y="3"/>
                    </a:moveTo>
                    <a:lnTo>
                      <a:pt x="8" y="0"/>
                    </a:lnTo>
                    <a:lnTo>
                      <a:pt x="6" y="3"/>
                    </a:lnTo>
                    <a:lnTo>
                      <a:pt x="3" y="7"/>
                    </a:lnTo>
                    <a:lnTo>
                      <a:pt x="0" y="10"/>
                    </a:lnTo>
                    <a:lnTo>
                      <a:pt x="6" y="25"/>
                    </a:lnTo>
                    <a:lnTo>
                      <a:pt x="10" y="21"/>
                    </a:lnTo>
                    <a:lnTo>
                      <a:pt x="13" y="18"/>
                    </a:lnTo>
                    <a:lnTo>
                      <a:pt x="18" y="14"/>
                    </a:lnTo>
                    <a:lnTo>
                      <a:pt x="21" y="7"/>
                    </a:lnTo>
                    <a:lnTo>
                      <a:pt x="21" y="3"/>
                    </a:lnTo>
                    <a:lnTo>
                      <a:pt x="21" y="7"/>
                    </a:lnTo>
                    <a:lnTo>
                      <a:pt x="21" y="5"/>
                    </a:lnTo>
                    <a:lnTo>
                      <a:pt x="21" y="3"/>
                    </a:lnTo>
                    <a:lnTo>
                      <a:pt x="8"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48" name="Freeform 1866"/>
              <p:cNvSpPr>
                <a:spLocks/>
              </p:cNvSpPr>
              <p:nvPr/>
            </p:nvSpPr>
            <p:spPr bwMode="auto">
              <a:xfrm>
                <a:off x="3861" y="3441"/>
                <a:ext cx="7" cy="24"/>
              </a:xfrm>
              <a:custGeom>
                <a:avLst/>
                <a:gdLst>
                  <a:gd name="T0" fmla="*/ 6 w 13"/>
                  <a:gd name="T1" fmla="*/ 14 h 49"/>
                  <a:gd name="T2" fmla="*/ 0 w 13"/>
                  <a:gd name="T3" fmla="*/ 11 h 49"/>
                  <a:gd name="T4" fmla="*/ 0 w 13"/>
                  <a:gd name="T5" fmla="*/ 15 h 49"/>
                  <a:gd name="T6" fmla="*/ 0 w 13"/>
                  <a:gd name="T7" fmla="*/ 19 h 49"/>
                  <a:gd name="T8" fmla="*/ 0 w 13"/>
                  <a:gd name="T9" fmla="*/ 23 h 49"/>
                  <a:gd name="T10" fmla="*/ 0 w 13"/>
                  <a:gd name="T11" fmla="*/ 24 h 49"/>
                  <a:gd name="T12" fmla="*/ 7 w 13"/>
                  <a:gd name="T13" fmla="*/ 24 h 49"/>
                  <a:gd name="T14" fmla="*/ 7 w 13"/>
                  <a:gd name="T15" fmla="*/ 23 h 49"/>
                  <a:gd name="T16" fmla="*/ 7 w 13"/>
                  <a:gd name="T17" fmla="*/ 19 h 49"/>
                  <a:gd name="T18" fmla="*/ 7 w 13"/>
                  <a:gd name="T19" fmla="*/ 15 h 49"/>
                  <a:gd name="T20" fmla="*/ 7 w 13"/>
                  <a:gd name="T21" fmla="*/ 11 h 49"/>
                  <a:gd name="T22" fmla="*/ 1 w 13"/>
                  <a:gd name="T23" fmla="*/ 7 h 49"/>
                  <a:gd name="T24" fmla="*/ 7 w 13"/>
                  <a:gd name="T25" fmla="*/ 11 h 49"/>
                  <a:gd name="T26" fmla="*/ 7 w 13"/>
                  <a:gd name="T27" fmla="*/ 0 h 49"/>
                  <a:gd name="T28" fmla="*/ 1 w 13"/>
                  <a:gd name="T29" fmla="*/ 7 h 49"/>
                  <a:gd name="T30" fmla="*/ 6 w 13"/>
                  <a:gd name="T31" fmla="*/ 14 h 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3" h="49">
                    <a:moveTo>
                      <a:pt x="12" y="29"/>
                    </a:moveTo>
                    <a:lnTo>
                      <a:pt x="0" y="22"/>
                    </a:lnTo>
                    <a:lnTo>
                      <a:pt x="0" y="31"/>
                    </a:lnTo>
                    <a:lnTo>
                      <a:pt x="0" y="38"/>
                    </a:lnTo>
                    <a:lnTo>
                      <a:pt x="0" y="46"/>
                    </a:lnTo>
                    <a:lnTo>
                      <a:pt x="0" y="49"/>
                    </a:lnTo>
                    <a:lnTo>
                      <a:pt x="13" y="49"/>
                    </a:lnTo>
                    <a:lnTo>
                      <a:pt x="13" y="46"/>
                    </a:lnTo>
                    <a:lnTo>
                      <a:pt x="13" y="38"/>
                    </a:lnTo>
                    <a:lnTo>
                      <a:pt x="13" y="31"/>
                    </a:lnTo>
                    <a:lnTo>
                      <a:pt x="13" y="22"/>
                    </a:lnTo>
                    <a:lnTo>
                      <a:pt x="2" y="15"/>
                    </a:lnTo>
                    <a:lnTo>
                      <a:pt x="13" y="22"/>
                    </a:lnTo>
                    <a:lnTo>
                      <a:pt x="13" y="0"/>
                    </a:lnTo>
                    <a:lnTo>
                      <a:pt x="2" y="15"/>
                    </a:lnTo>
                    <a:lnTo>
                      <a:pt x="12"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49" name="Freeform 1867"/>
              <p:cNvSpPr>
                <a:spLocks/>
              </p:cNvSpPr>
              <p:nvPr/>
            </p:nvSpPr>
            <p:spPr bwMode="auto">
              <a:xfrm>
                <a:off x="3849" y="3448"/>
                <a:ext cx="18" cy="16"/>
              </a:xfrm>
              <a:custGeom>
                <a:avLst/>
                <a:gdLst>
                  <a:gd name="T0" fmla="*/ 0 w 37"/>
                  <a:gd name="T1" fmla="*/ 16 h 32"/>
                  <a:gd name="T2" fmla="*/ 0 w 37"/>
                  <a:gd name="T3" fmla="*/ 16 h 32"/>
                  <a:gd name="T4" fmla="*/ 5 w 37"/>
                  <a:gd name="T5" fmla="*/ 16 h 32"/>
                  <a:gd name="T6" fmla="*/ 9 w 37"/>
                  <a:gd name="T7" fmla="*/ 15 h 32"/>
                  <a:gd name="T8" fmla="*/ 14 w 37"/>
                  <a:gd name="T9" fmla="*/ 11 h 32"/>
                  <a:gd name="T10" fmla="*/ 18 w 37"/>
                  <a:gd name="T11" fmla="*/ 7 h 32"/>
                  <a:gd name="T12" fmla="*/ 13 w 37"/>
                  <a:gd name="T13" fmla="*/ 0 h 32"/>
                  <a:gd name="T14" fmla="*/ 11 w 37"/>
                  <a:gd name="T15" fmla="*/ 4 h 32"/>
                  <a:gd name="T16" fmla="*/ 7 w 37"/>
                  <a:gd name="T17" fmla="*/ 6 h 32"/>
                  <a:gd name="T18" fmla="*/ 3 w 37"/>
                  <a:gd name="T19" fmla="*/ 6 h 32"/>
                  <a:gd name="T20" fmla="*/ 0 w 37"/>
                  <a:gd name="T21" fmla="*/ 7 h 32"/>
                  <a:gd name="T22" fmla="*/ 0 w 37"/>
                  <a:gd name="T23" fmla="*/ 7 h 32"/>
                  <a:gd name="T24" fmla="*/ 0 w 37"/>
                  <a:gd name="T25" fmla="*/ 16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7" h="32">
                    <a:moveTo>
                      <a:pt x="0" y="32"/>
                    </a:moveTo>
                    <a:lnTo>
                      <a:pt x="0" y="32"/>
                    </a:lnTo>
                    <a:lnTo>
                      <a:pt x="10" y="31"/>
                    </a:lnTo>
                    <a:lnTo>
                      <a:pt x="18" y="29"/>
                    </a:lnTo>
                    <a:lnTo>
                      <a:pt x="28" y="21"/>
                    </a:lnTo>
                    <a:lnTo>
                      <a:pt x="37" y="14"/>
                    </a:lnTo>
                    <a:lnTo>
                      <a:pt x="27" y="0"/>
                    </a:lnTo>
                    <a:lnTo>
                      <a:pt x="22" y="7"/>
                    </a:lnTo>
                    <a:lnTo>
                      <a:pt x="15" y="11"/>
                    </a:lnTo>
                    <a:lnTo>
                      <a:pt x="7" y="12"/>
                    </a:lnTo>
                    <a:lnTo>
                      <a:pt x="0" y="14"/>
                    </a:lnTo>
                    <a:lnTo>
                      <a:pt x="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50" name="Freeform 1868"/>
              <p:cNvSpPr>
                <a:spLocks/>
              </p:cNvSpPr>
              <p:nvPr/>
            </p:nvSpPr>
            <p:spPr bwMode="auto">
              <a:xfrm>
                <a:off x="3827" y="3447"/>
                <a:ext cx="22" cy="17"/>
              </a:xfrm>
              <a:custGeom>
                <a:avLst/>
                <a:gdLst>
                  <a:gd name="T0" fmla="*/ 0 w 43"/>
                  <a:gd name="T1" fmla="*/ 7 h 34"/>
                  <a:gd name="T2" fmla="*/ 0 w 43"/>
                  <a:gd name="T3" fmla="*/ 7 h 34"/>
                  <a:gd name="T4" fmla="*/ 4 w 43"/>
                  <a:gd name="T5" fmla="*/ 11 h 34"/>
                  <a:gd name="T6" fmla="*/ 10 w 43"/>
                  <a:gd name="T7" fmla="*/ 15 h 34"/>
                  <a:gd name="T8" fmla="*/ 15 w 43"/>
                  <a:gd name="T9" fmla="*/ 17 h 34"/>
                  <a:gd name="T10" fmla="*/ 22 w 43"/>
                  <a:gd name="T11" fmla="*/ 17 h 34"/>
                  <a:gd name="T12" fmla="*/ 22 w 43"/>
                  <a:gd name="T13" fmla="*/ 8 h 34"/>
                  <a:gd name="T14" fmla="*/ 17 w 43"/>
                  <a:gd name="T15" fmla="*/ 7 h 34"/>
                  <a:gd name="T16" fmla="*/ 12 w 43"/>
                  <a:gd name="T17" fmla="*/ 6 h 34"/>
                  <a:gd name="T18" fmla="*/ 8 w 43"/>
                  <a:gd name="T19" fmla="*/ 4 h 34"/>
                  <a:gd name="T20" fmla="*/ 5 w 43"/>
                  <a:gd name="T21" fmla="*/ 0 h 34"/>
                  <a:gd name="T22" fmla="*/ 5 w 43"/>
                  <a:gd name="T23" fmla="*/ 0 h 34"/>
                  <a:gd name="T24" fmla="*/ 0 w 43"/>
                  <a:gd name="T25" fmla="*/ 7 h 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3" h="34">
                    <a:moveTo>
                      <a:pt x="0" y="14"/>
                    </a:moveTo>
                    <a:lnTo>
                      <a:pt x="0" y="14"/>
                    </a:lnTo>
                    <a:lnTo>
                      <a:pt x="8" y="22"/>
                    </a:lnTo>
                    <a:lnTo>
                      <a:pt x="20" y="29"/>
                    </a:lnTo>
                    <a:lnTo>
                      <a:pt x="30" y="33"/>
                    </a:lnTo>
                    <a:lnTo>
                      <a:pt x="43" y="34"/>
                    </a:lnTo>
                    <a:lnTo>
                      <a:pt x="43" y="16"/>
                    </a:lnTo>
                    <a:lnTo>
                      <a:pt x="33" y="14"/>
                    </a:lnTo>
                    <a:lnTo>
                      <a:pt x="23" y="11"/>
                    </a:lnTo>
                    <a:lnTo>
                      <a:pt x="15" y="7"/>
                    </a:lnTo>
                    <a:lnTo>
                      <a:pt x="10" y="0"/>
                    </a:lnTo>
                    <a:lnTo>
                      <a:pt x="0"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51" name="Freeform 1869"/>
              <p:cNvSpPr>
                <a:spLocks/>
              </p:cNvSpPr>
              <p:nvPr/>
            </p:nvSpPr>
            <p:spPr bwMode="auto">
              <a:xfrm>
                <a:off x="3818" y="3427"/>
                <a:ext cx="14" cy="27"/>
              </a:xfrm>
              <a:custGeom>
                <a:avLst/>
                <a:gdLst>
                  <a:gd name="T0" fmla="*/ 0 w 27"/>
                  <a:gd name="T1" fmla="*/ 0 h 54"/>
                  <a:gd name="T2" fmla="*/ 0 w 27"/>
                  <a:gd name="T3" fmla="*/ 0 h 54"/>
                  <a:gd name="T4" fmla="*/ 1 w 27"/>
                  <a:gd name="T5" fmla="*/ 8 h 54"/>
                  <a:gd name="T6" fmla="*/ 2 w 27"/>
                  <a:gd name="T7" fmla="*/ 15 h 54"/>
                  <a:gd name="T8" fmla="*/ 5 w 27"/>
                  <a:gd name="T9" fmla="*/ 21 h 54"/>
                  <a:gd name="T10" fmla="*/ 9 w 27"/>
                  <a:gd name="T11" fmla="*/ 27 h 54"/>
                  <a:gd name="T12" fmla="*/ 14 w 27"/>
                  <a:gd name="T13" fmla="*/ 20 h 54"/>
                  <a:gd name="T14" fmla="*/ 10 w 27"/>
                  <a:gd name="T15" fmla="*/ 16 h 54"/>
                  <a:gd name="T16" fmla="*/ 9 w 27"/>
                  <a:gd name="T17" fmla="*/ 11 h 54"/>
                  <a:gd name="T18" fmla="*/ 8 w 27"/>
                  <a:gd name="T19" fmla="*/ 6 h 54"/>
                  <a:gd name="T20" fmla="*/ 7 w 27"/>
                  <a:gd name="T21" fmla="*/ 0 h 54"/>
                  <a:gd name="T22" fmla="*/ 7 w 27"/>
                  <a:gd name="T23" fmla="*/ 0 h 54"/>
                  <a:gd name="T24" fmla="*/ 0 w 27"/>
                  <a:gd name="T25" fmla="*/ 0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54">
                    <a:moveTo>
                      <a:pt x="0" y="0"/>
                    </a:moveTo>
                    <a:lnTo>
                      <a:pt x="0" y="0"/>
                    </a:lnTo>
                    <a:lnTo>
                      <a:pt x="2" y="15"/>
                    </a:lnTo>
                    <a:lnTo>
                      <a:pt x="3" y="29"/>
                    </a:lnTo>
                    <a:lnTo>
                      <a:pt x="10" y="42"/>
                    </a:lnTo>
                    <a:lnTo>
                      <a:pt x="17" y="54"/>
                    </a:lnTo>
                    <a:lnTo>
                      <a:pt x="27" y="40"/>
                    </a:lnTo>
                    <a:lnTo>
                      <a:pt x="20" y="31"/>
                    </a:lnTo>
                    <a:lnTo>
                      <a:pt x="17" y="22"/>
                    </a:lnTo>
                    <a:lnTo>
                      <a:pt x="15" y="11"/>
                    </a:lnTo>
                    <a:lnTo>
                      <a:pt x="13"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52" name="Freeform 1870"/>
              <p:cNvSpPr>
                <a:spLocks/>
              </p:cNvSpPr>
              <p:nvPr/>
            </p:nvSpPr>
            <p:spPr bwMode="auto">
              <a:xfrm>
                <a:off x="3818" y="3408"/>
                <a:ext cx="10" cy="19"/>
              </a:xfrm>
              <a:custGeom>
                <a:avLst/>
                <a:gdLst>
                  <a:gd name="T0" fmla="*/ 4 w 20"/>
                  <a:gd name="T1" fmla="*/ 0 h 38"/>
                  <a:gd name="T2" fmla="*/ 4 w 20"/>
                  <a:gd name="T3" fmla="*/ 0 h 38"/>
                  <a:gd name="T4" fmla="*/ 3 w 20"/>
                  <a:gd name="T5" fmla="*/ 5 h 38"/>
                  <a:gd name="T6" fmla="*/ 1 w 20"/>
                  <a:gd name="T7" fmla="*/ 8 h 38"/>
                  <a:gd name="T8" fmla="*/ 0 w 20"/>
                  <a:gd name="T9" fmla="*/ 15 h 38"/>
                  <a:gd name="T10" fmla="*/ 0 w 20"/>
                  <a:gd name="T11" fmla="*/ 19 h 38"/>
                  <a:gd name="T12" fmla="*/ 7 w 20"/>
                  <a:gd name="T13" fmla="*/ 19 h 38"/>
                  <a:gd name="T14" fmla="*/ 7 w 20"/>
                  <a:gd name="T15" fmla="*/ 15 h 38"/>
                  <a:gd name="T16" fmla="*/ 8 w 20"/>
                  <a:gd name="T17" fmla="*/ 12 h 38"/>
                  <a:gd name="T18" fmla="*/ 9 w 20"/>
                  <a:gd name="T19" fmla="*/ 8 h 38"/>
                  <a:gd name="T20" fmla="*/ 10 w 20"/>
                  <a:gd name="T21" fmla="*/ 4 h 38"/>
                  <a:gd name="T22" fmla="*/ 10 w 20"/>
                  <a:gd name="T23" fmla="*/ 4 h 38"/>
                  <a:gd name="T24" fmla="*/ 4 w 20"/>
                  <a:gd name="T25" fmla="*/ 0 h 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 h="38">
                    <a:moveTo>
                      <a:pt x="7" y="0"/>
                    </a:moveTo>
                    <a:lnTo>
                      <a:pt x="7" y="0"/>
                    </a:lnTo>
                    <a:lnTo>
                      <a:pt x="5" y="9"/>
                    </a:lnTo>
                    <a:lnTo>
                      <a:pt x="2" y="16"/>
                    </a:lnTo>
                    <a:lnTo>
                      <a:pt x="0" y="29"/>
                    </a:lnTo>
                    <a:lnTo>
                      <a:pt x="0" y="38"/>
                    </a:lnTo>
                    <a:lnTo>
                      <a:pt x="13" y="38"/>
                    </a:lnTo>
                    <a:lnTo>
                      <a:pt x="13" y="29"/>
                    </a:lnTo>
                    <a:lnTo>
                      <a:pt x="15" y="24"/>
                    </a:lnTo>
                    <a:lnTo>
                      <a:pt x="18" y="16"/>
                    </a:lnTo>
                    <a:lnTo>
                      <a:pt x="20" y="7"/>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53" name="Freeform 1871"/>
              <p:cNvSpPr>
                <a:spLocks/>
              </p:cNvSpPr>
              <p:nvPr/>
            </p:nvSpPr>
            <p:spPr bwMode="auto">
              <a:xfrm>
                <a:off x="3822" y="3394"/>
                <a:ext cx="14" cy="18"/>
              </a:xfrm>
              <a:custGeom>
                <a:avLst/>
                <a:gdLst>
                  <a:gd name="T0" fmla="*/ 11 w 28"/>
                  <a:gd name="T1" fmla="*/ 0 h 36"/>
                  <a:gd name="T2" fmla="*/ 11 w 28"/>
                  <a:gd name="T3" fmla="*/ 0 h 36"/>
                  <a:gd name="T4" fmla="*/ 8 w 28"/>
                  <a:gd name="T5" fmla="*/ 3 h 36"/>
                  <a:gd name="T6" fmla="*/ 5 w 28"/>
                  <a:gd name="T7" fmla="*/ 6 h 36"/>
                  <a:gd name="T8" fmla="*/ 3 w 28"/>
                  <a:gd name="T9" fmla="*/ 10 h 36"/>
                  <a:gd name="T10" fmla="*/ 0 w 28"/>
                  <a:gd name="T11" fmla="*/ 15 h 36"/>
                  <a:gd name="T12" fmla="*/ 7 w 28"/>
                  <a:gd name="T13" fmla="*/ 18 h 36"/>
                  <a:gd name="T14" fmla="*/ 8 w 28"/>
                  <a:gd name="T15" fmla="*/ 16 h 36"/>
                  <a:gd name="T16" fmla="*/ 10 w 28"/>
                  <a:gd name="T17" fmla="*/ 13 h 36"/>
                  <a:gd name="T18" fmla="*/ 12 w 28"/>
                  <a:gd name="T19" fmla="*/ 10 h 36"/>
                  <a:gd name="T20" fmla="*/ 14 w 28"/>
                  <a:gd name="T21" fmla="*/ 8 h 36"/>
                  <a:gd name="T22" fmla="*/ 14 w 28"/>
                  <a:gd name="T23" fmla="*/ 8 h 36"/>
                  <a:gd name="T24" fmla="*/ 11 w 28"/>
                  <a:gd name="T25" fmla="*/ 0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8" h="36">
                    <a:moveTo>
                      <a:pt x="21" y="0"/>
                    </a:moveTo>
                    <a:lnTo>
                      <a:pt x="21" y="0"/>
                    </a:lnTo>
                    <a:lnTo>
                      <a:pt x="16" y="6"/>
                    </a:lnTo>
                    <a:lnTo>
                      <a:pt x="10" y="11"/>
                    </a:lnTo>
                    <a:lnTo>
                      <a:pt x="5" y="20"/>
                    </a:lnTo>
                    <a:lnTo>
                      <a:pt x="0" y="29"/>
                    </a:lnTo>
                    <a:lnTo>
                      <a:pt x="13" y="36"/>
                    </a:lnTo>
                    <a:lnTo>
                      <a:pt x="15" y="31"/>
                    </a:lnTo>
                    <a:lnTo>
                      <a:pt x="20" y="26"/>
                    </a:lnTo>
                    <a:lnTo>
                      <a:pt x="23" y="20"/>
                    </a:lnTo>
                    <a:lnTo>
                      <a:pt x="28" y="15"/>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54" name="Freeform 1872"/>
              <p:cNvSpPr>
                <a:spLocks/>
              </p:cNvSpPr>
              <p:nvPr/>
            </p:nvSpPr>
            <p:spPr bwMode="auto">
              <a:xfrm>
                <a:off x="3833" y="3388"/>
                <a:ext cx="15" cy="13"/>
              </a:xfrm>
              <a:custGeom>
                <a:avLst/>
                <a:gdLst>
                  <a:gd name="T0" fmla="*/ 15 w 30"/>
                  <a:gd name="T1" fmla="*/ 0 h 26"/>
                  <a:gd name="T2" fmla="*/ 15 w 30"/>
                  <a:gd name="T3" fmla="*/ 0 h 26"/>
                  <a:gd name="T4" fmla="*/ 12 w 30"/>
                  <a:gd name="T5" fmla="*/ 0 h 26"/>
                  <a:gd name="T6" fmla="*/ 7 w 30"/>
                  <a:gd name="T7" fmla="*/ 1 h 26"/>
                  <a:gd name="T8" fmla="*/ 3 w 30"/>
                  <a:gd name="T9" fmla="*/ 3 h 26"/>
                  <a:gd name="T10" fmla="*/ 0 w 30"/>
                  <a:gd name="T11" fmla="*/ 6 h 26"/>
                  <a:gd name="T12" fmla="*/ 4 w 30"/>
                  <a:gd name="T13" fmla="*/ 13 h 26"/>
                  <a:gd name="T14" fmla="*/ 6 w 30"/>
                  <a:gd name="T15" fmla="*/ 12 h 26"/>
                  <a:gd name="T16" fmla="*/ 9 w 30"/>
                  <a:gd name="T17" fmla="*/ 10 h 26"/>
                  <a:gd name="T18" fmla="*/ 12 w 30"/>
                  <a:gd name="T19" fmla="*/ 9 h 26"/>
                  <a:gd name="T20" fmla="*/ 15 w 30"/>
                  <a:gd name="T21" fmla="*/ 9 h 26"/>
                  <a:gd name="T22" fmla="*/ 15 w 30"/>
                  <a:gd name="T23" fmla="*/ 9 h 26"/>
                  <a:gd name="T24" fmla="*/ 15 w 30"/>
                  <a:gd name="T25" fmla="*/ 0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26">
                    <a:moveTo>
                      <a:pt x="30" y="0"/>
                    </a:moveTo>
                    <a:lnTo>
                      <a:pt x="30" y="0"/>
                    </a:lnTo>
                    <a:lnTo>
                      <a:pt x="24" y="0"/>
                    </a:lnTo>
                    <a:lnTo>
                      <a:pt x="14" y="2"/>
                    </a:lnTo>
                    <a:lnTo>
                      <a:pt x="5" y="6"/>
                    </a:lnTo>
                    <a:lnTo>
                      <a:pt x="0" y="11"/>
                    </a:lnTo>
                    <a:lnTo>
                      <a:pt x="7" y="26"/>
                    </a:lnTo>
                    <a:lnTo>
                      <a:pt x="12" y="24"/>
                    </a:lnTo>
                    <a:lnTo>
                      <a:pt x="17" y="20"/>
                    </a:lnTo>
                    <a:lnTo>
                      <a:pt x="24" y="18"/>
                    </a:lnTo>
                    <a:lnTo>
                      <a:pt x="30" y="18"/>
                    </a:ln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55" name="Freeform 1873"/>
              <p:cNvSpPr>
                <a:spLocks/>
              </p:cNvSpPr>
              <p:nvPr/>
            </p:nvSpPr>
            <p:spPr bwMode="auto">
              <a:xfrm>
                <a:off x="3848" y="3388"/>
                <a:ext cx="20" cy="25"/>
              </a:xfrm>
              <a:custGeom>
                <a:avLst/>
                <a:gdLst>
                  <a:gd name="T0" fmla="*/ 14 w 40"/>
                  <a:gd name="T1" fmla="*/ 14 h 49"/>
                  <a:gd name="T2" fmla="*/ 20 w 40"/>
                  <a:gd name="T3" fmla="*/ 10 h 49"/>
                  <a:gd name="T4" fmla="*/ 15 w 40"/>
                  <a:gd name="T5" fmla="*/ 7 h 49"/>
                  <a:gd name="T6" fmla="*/ 10 w 40"/>
                  <a:gd name="T7" fmla="*/ 3 h 49"/>
                  <a:gd name="T8" fmla="*/ 6 w 40"/>
                  <a:gd name="T9" fmla="*/ 1 h 49"/>
                  <a:gd name="T10" fmla="*/ 0 w 40"/>
                  <a:gd name="T11" fmla="*/ 0 h 49"/>
                  <a:gd name="T12" fmla="*/ 0 w 40"/>
                  <a:gd name="T13" fmla="*/ 9 h 49"/>
                  <a:gd name="T14" fmla="*/ 5 w 40"/>
                  <a:gd name="T15" fmla="*/ 10 h 49"/>
                  <a:gd name="T16" fmla="*/ 9 w 40"/>
                  <a:gd name="T17" fmla="*/ 12 h 49"/>
                  <a:gd name="T18" fmla="*/ 12 w 40"/>
                  <a:gd name="T19" fmla="*/ 14 h 49"/>
                  <a:gd name="T20" fmla="*/ 15 w 40"/>
                  <a:gd name="T21" fmla="*/ 18 h 49"/>
                  <a:gd name="T22" fmla="*/ 20 w 40"/>
                  <a:gd name="T23" fmla="*/ 14 h 49"/>
                  <a:gd name="T24" fmla="*/ 15 w 40"/>
                  <a:gd name="T25" fmla="*/ 18 h 49"/>
                  <a:gd name="T26" fmla="*/ 20 w 40"/>
                  <a:gd name="T27" fmla="*/ 25 h 49"/>
                  <a:gd name="T28" fmla="*/ 20 w 40"/>
                  <a:gd name="T29" fmla="*/ 14 h 49"/>
                  <a:gd name="T30" fmla="*/ 14 w 40"/>
                  <a:gd name="T31" fmla="*/ 14 h 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0" h="49">
                    <a:moveTo>
                      <a:pt x="27" y="28"/>
                    </a:moveTo>
                    <a:lnTo>
                      <a:pt x="39" y="20"/>
                    </a:lnTo>
                    <a:lnTo>
                      <a:pt x="30" y="13"/>
                    </a:lnTo>
                    <a:lnTo>
                      <a:pt x="20" y="6"/>
                    </a:lnTo>
                    <a:lnTo>
                      <a:pt x="12" y="2"/>
                    </a:lnTo>
                    <a:lnTo>
                      <a:pt x="0" y="0"/>
                    </a:lnTo>
                    <a:lnTo>
                      <a:pt x="0" y="18"/>
                    </a:lnTo>
                    <a:lnTo>
                      <a:pt x="9" y="20"/>
                    </a:lnTo>
                    <a:lnTo>
                      <a:pt x="17" y="24"/>
                    </a:lnTo>
                    <a:lnTo>
                      <a:pt x="24" y="28"/>
                    </a:lnTo>
                    <a:lnTo>
                      <a:pt x="29" y="35"/>
                    </a:lnTo>
                    <a:lnTo>
                      <a:pt x="40" y="28"/>
                    </a:lnTo>
                    <a:lnTo>
                      <a:pt x="29" y="35"/>
                    </a:lnTo>
                    <a:lnTo>
                      <a:pt x="40" y="49"/>
                    </a:lnTo>
                    <a:lnTo>
                      <a:pt x="40" y="28"/>
                    </a:lnTo>
                    <a:lnTo>
                      <a:pt x="27"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56" name="Freeform 1874"/>
              <p:cNvSpPr>
                <a:spLocks/>
              </p:cNvSpPr>
              <p:nvPr/>
            </p:nvSpPr>
            <p:spPr bwMode="auto">
              <a:xfrm>
                <a:off x="3861" y="3389"/>
                <a:ext cx="7" cy="13"/>
              </a:xfrm>
              <a:custGeom>
                <a:avLst/>
                <a:gdLst>
                  <a:gd name="T0" fmla="*/ 4 w 13"/>
                  <a:gd name="T1" fmla="*/ 0 h 26"/>
                  <a:gd name="T2" fmla="*/ 0 w 13"/>
                  <a:gd name="T3" fmla="*/ 5 h 26"/>
                  <a:gd name="T4" fmla="*/ 0 w 13"/>
                  <a:gd name="T5" fmla="*/ 13 h 26"/>
                  <a:gd name="T6" fmla="*/ 7 w 13"/>
                  <a:gd name="T7" fmla="*/ 13 h 26"/>
                  <a:gd name="T8" fmla="*/ 7 w 13"/>
                  <a:gd name="T9" fmla="*/ 5 h 26"/>
                  <a:gd name="T10" fmla="*/ 4 w 13"/>
                  <a:gd name="T11" fmla="*/ 9 h 26"/>
                  <a:gd name="T12" fmla="*/ 4 w 13"/>
                  <a:gd name="T13" fmla="*/ 0 h 26"/>
                  <a:gd name="T14" fmla="*/ 0 w 13"/>
                  <a:gd name="T15" fmla="*/ 0 h 26"/>
                  <a:gd name="T16" fmla="*/ 0 w 13"/>
                  <a:gd name="T17" fmla="*/ 5 h 26"/>
                  <a:gd name="T18" fmla="*/ 4 w 13"/>
                  <a:gd name="T19" fmla="*/ 0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26">
                    <a:moveTo>
                      <a:pt x="7" y="0"/>
                    </a:moveTo>
                    <a:lnTo>
                      <a:pt x="0" y="9"/>
                    </a:lnTo>
                    <a:lnTo>
                      <a:pt x="0" y="26"/>
                    </a:lnTo>
                    <a:lnTo>
                      <a:pt x="13" y="26"/>
                    </a:lnTo>
                    <a:lnTo>
                      <a:pt x="13" y="9"/>
                    </a:lnTo>
                    <a:lnTo>
                      <a:pt x="7" y="18"/>
                    </a:lnTo>
                    <a:lnTo>
                      <a:pt x="7" y="0"/>
                    </a:lnTo>
                    <a:lnTo>
                      <a:pt x="0" y="0"/>
                    </a:lnTo>
                    <a:lnTo>
                      <a:pt x="0" y="9"/>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57" name="Freeform 1875"/>
              <p:cNvSpPr>
                <a:spLocks/>
              </p:cNvSpPr>
              <p:nvPr/>
            </p:nvSpPr>
            <p:spPr bwMode="auto">
              <a:xfrm>
                <a:off x="3864" y="3389"/>
                <a:ext cx="14" cy="9"/>
              </a:xfrm>
              <a:custGeom>
                <a:avLst/>
                <a:gdLst>
                  <a:gd name="T0" fmla="*/ 14 w 27"/>
                  <a:gd name="T1" fmla="*/ 5 h 18"/>
                  <a:gd name="T2" fmla="*/ 10 w 27"/>
                  <a:gd name="T3" fmla="*/ 0 h 18"/>
                  <a:gd name="T4" fmla="*/ 0 w 27"/>
                  <a:gd name="T5" fmla="*/ 0 h 18"/>
                  <a:gd name="T6" fmla="*/ 0 w 27"/>
                  <a:gd name="T7" fmla="*/ 9 h 18"/>
                  <a:gd name="T8" fmla="*/ 10 w 27"/>
                  <a:gd name="T9" fmla="*/ 9 h 18"/>
                  <a:gd name="T10" fmla="*/ 7 w 27"/>
                  <a:gd name="T11" fmla="*/ 5 h 18"/>
                  <a:gd name="T12" fmla="*/ 14 w 27"/>
                  <a:gd name="T13" fmla="*/ 5 h 18"/>
                  <a:gd name="T14" fmla="*/ 14 w 27"/>
                  <a:gd name="T15" fmla="*/ 0 h 18"/>
                  <a:gd name="T16" fmla="*/ 10 w 27"/>
                  <a:gd name="T17" fmla="*/ 0 h 18"/>
                  <a:gd name="T18" fmla="*/ 14 w 27"/>
                  <a:gd name="T19" fmla="*/ 5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7" h="18">
                    <a:moveTo>
                      <a:pt x="27" y="9"/>
                    </a:moveTo>
                    <a:lnTo>
                      <a:pt x="20" y="0"/>
                    </a:lnTo>
                    <a:lnTo>
                      <a:pt x="0" y="0"/>
                    </a:lnTo>
                    <a:lnTo>
                      <a:pt x="0" y="18"/>
                    </a:lnTo>
                    <a:lnTo>
                      <a:pt x="20" y="18"/>
                    </a:lnTo>
                    <a:lnTo>
                      <a:pt x="13" y="9"/>
                    </a:lnTo>
                    <a:lnTo>
                      <a:pt x="27" y="9"/>
                    </a:lnTo>
                    <a:lnTo>
                      <a:pt x="27" y="0"/>
                    </a:lnTo>
                    <a:lnTo>
                      <a:pt x="20" y="0"/>
                    </a:lnTo>
                    <a:lnTo>
                      <a:pt x="27"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58" name="Freeform 1876"/>
              <p:cNvSpPr>
                <a:spLocks/>
              </p:cNvSpPr>
              <p:nvPr/>
            </p:nvSpPr>
            <p:spPr bwMode="auto">
              <a:xfrm>
                <a:off x="3871" y="3394"/>
                <a:ext cx="7" cy="57"/>
              </a:xfrm>
              <a:custGeom>
                <a:avLst/>
                <a:gdLst>
                  <a:gd name="T0" fmla="*/ 7 w 14"/>
                  <a:gd name="T1" fmla="*/ 57 h 114"/>
                  <a:gd name="T2" fmla="*/ 7 w 14"/>
                  <a:gd name="T3" fmla="*/ 57 h 114"/>
                  <a:gd name="T4" fmla="*/ 7 w 14"/>
                  <a:gd name="T5" fmla="*/ 0 h 114"/>
                  <a:gd name="T6" fmla="*/ 0 w 14"/>
                  <a:gd name="T7" fmla="*/ 0 h 114"/>
                  <a:gd name="T8" fmla="*/ 0 w 14"/>
                  <a:gd name="T9" fmla="*/ 57 h 114"/>
                  <a:gd name="T10" fmla="*/ 0 w 14"/>
                  <a:gd name="T11" fmla="*/ 57 h 114"/>
                  <a:gd name="T12" fmla="*/ 7 w 14"/>
                  <a:gd name="T13" fmla="*/ 57 h 11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14">
                    <a:moveTo>
                      <a:pt x="14" y="114"/>
                    </a:moveTo>
                    <a:lnTo>
                      <a:pt x="14" y="114"/>
                    </a:lnTo>
                    <a:lnTo>
                      <a:pt x="14" y="0"/>
                    </a:lnTo>
                    <a:lnTo>
                      <a:pt x="0" y="0"/>
                    </a:lnTo>
                    <a:lnTo>
                      <a:pt x="0" y="114"/>
                    </a:lnTo>
                    <a:lnTo>
                      <a:pt x="14" y="1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59" name="Freeform 1877"/>
              <p:cNvSpPr>
                <a:spLocks/>
              </p:cNvSpPr>
              <p:nvPr/>
            </p:nvSpPr>
            <p:spPr bwMode="auto">
              <a:xfrm>
                <a:off x="3869" y="3451"/>
                <a:ext cx="9" cy="24"/>
              </a:xfrm>
              <a:custGeom>
                <a:avLst/>
                <a:gdLst>
                  <a:gd name="T0" fmla="*/ 5 w 17"/>
                  <a:gd name="T1" fmla="*/ 24 h 49"/>
                  <a:gd name="T2" fmla="*/ 5 w 17"/>
                  <a:gd name="T3" fmla="*/ 24 h 49"/>
                  <a:gd name="T4" fmla="*/ 7 w 17"/>
                  <a:gd name="T5" fmla="*/ 20 h 49"/>
                  <a:gd name="T6" fmla="*/ 8 w 17"/>
                  <a:gd name="T7" fmla="*/ 14 h 49"/>
                  <a:gd name="T8" fmla="*/ 9 w 17"/>
                  <a:gd name="T9" fmla="*/ 7 h 49"/>
                  <a:gd name="T10" fmla="*/ 9 w 17"/>
                  <a:gd name="T11" fmla="*/ 0 h 49"/>
                  <a:gd name="T12" fmla="*/ 2 w 17"/>
                  <a:gd name="T13" fmla="*/ 0 h 49"/>
                  <a:gd name="T14" fmla="*/ 2 w 17"/>
                  <a:gd name="T15" fmla="*/ 7 h 49"/>
                  <a:gd name="T16" fmla="*/ 1 w 17"/>
                  <a:gd name="T17" fmla="*/ 13 h 49"/>
                  <a:gd name="T18" fmla="*/ 0 w 17"/>
                  <a:gd name="T19" fmla="*/ 16 h 49"/>
                  <a:gd name="T20" fmla="*/ 0 w 17"/>
                  <a:gd name="T21" fmla="*/ 19 h 49"/>
                  <a:gd name="T22" fmla="*/ 0 w 17"/>
                  <a:gd name="T23" fmla="*/ 19 h 49"/>
                  <a:gd name="T24" fmla="*/ 5 w 17"/>
                  <a:gd name="T25" fmla="*/ 24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7" h="49">
                    <a:moveTo>
                      <a:pt x="10" y="49"/>
                    </a:moveTo>
                    <a:lnTo>
                      <a:pt x="10" y="49"/>
                    </a:lnTo>
                    <a:lnTo>
                      <a:pt x="13" y="40"/>
                    </a:lnTo>
                    <a:lnTo>
                      <a:pt x="15" y="29"/>
                    </a:lnTo>
                    <a:lnTo>
                      <a:pt x="17" y="15"/>
                    </a:lnTo>
                    <a:lnTo>
                      <a:pt x="17" y="0"/>
                    </a:lnTo>
                    <a:lnTo>
                      <a:pt x="3" y="0"/>
                    </a:lnTo>
                    <a:lnTo>
                      <a:pt x="3" y="15"/>
                    </a:lnTo>
                    <a:lnTo>
                      <a:pt x="1" y="26"/>
                    </a:lnTo>
                    <a:lnTo>
                      <a:pt x="0" y="33"/>
                    </a:lnTo>
                    <a:lnTo>
                      <a:pt x="0" y="38"/>
                    </a:lnTo>
                    <a:lnTo>
                      <a:pt x="10" y="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60" name="Freeform 1878"/>
              <p:cNvSpPr>
                <a:spLocks/>
              </p:cNvSpPr>
              <p:nvPr/>
            </p:nvSpPr>
            <p:spPr bwMode="auto">
              <a:xfrm>
                <a:off x="3863" y="3470"/>
                <a:ext cx="11" cy="17"/>
              </a:xfrm>
              <a:custGeom>
                <a:avLst/>
                <a:gdLst>
                  <a:gd name="T0" fmla="*/ 2 w 24"/>
                  <a:gd name="T1" fmla="*/ 17 h 35"/>
                  <a:gd name="T2" fmla="*/ 2 w 24"/>
                  <a:gd name="T3" fmla="*/ 17 h 35"/>
                  <a:gd name="T4" fmla="*/ 5 w 24"/>
                  <a:gd name="T5" fmla="*/ 14 h 35"/>
                  <a:gd name="T6" fmla="*/ 8 w 24"/>
                  <a:gd name="T7" fmla="*/ 12 h 35"/>
                  <a:gd name="T8" fmla="*/ 9 w 24"/>
                  <a:gd name="T9" fmla="*/ 8 h 35"/>
                  <a:gd name="T10" fmla="*/ 11 w 24"/>
                  <a:gd name="T11" fmla="*/ 5 h 35"/>
                  <a:gd name="T12" fmla="*/ 6 w 24"/>
                  <a:gd name="T13" fmla="*/ 0 h 35"/>
                  <a:gd name="T14" fmla="*/ 5 w 24"/>
                  <a:gd name="T15" fmla="*/ 3 h 35"/>
                  <a:gd name="T16" fmla="*/ 3 w 24"/>
                  <a:gd name="T17" fmla="*/ 4 h 35"/>
                  <a:gd name="T18" fmla="*/ 2 w 24"/>
                  <a:gd name="T19" fmla="*/ 7 h 35"/>
                  <a:gd name="T20" fmla="*/ 0 w 24"/>
                  <a:gd name="T21" fmla="*/ 8 h 35"/>
                  <a:gd name="T22" fmla="*/ 0 w 24"/>
                  <a:gd name="T23" fmla="*/ 8 h 35"/>
                  <a:gd name="T24" fmla="*/ 2 w 24"/>
                  <a:gd name="T25" fmla="*/ 17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4" h="35">
                    <a:moveTo>
                      <a:pt x="4" y="35"/>
                    </a:moveTo>
                    <a:lnTo>
                      <a:pt x="4" y="35"/>
                    </a:lnTo>
                    <a:lnTo>
                      <a:pt x="10" y="29"/>
                    </a:lnTo>
                    <a:lnTo>
                      <a:pt x="17" y="24"/>
                    </a:lnTo>
                    <a:lnTo>
                      <a:pt x="20" y="16"/>
                    </a:lnTo>
                    <a:lnTo>
                      <a:pt x="24" y="11"/>
                    </a:lnTo>
                    <a:lnTo>
                      <a:pt x="14" y="0"/>
                    </a:lnTo>
                    <a:lnTo>
                      <a:pt x="10" y="6"/>
                    </a:lnTo>
                    <a:lnTo>
                      <a:pt x="7" y="9"/>
                    </a:lnTo>
                    <a:lnTo>
                      <a:pt x="4" y="15"/>
                    </a:lnTo>
                    <a:lnTo>
                      <a:pt x="0" y="16"/>
                    </a:lnTo>
                    <a:lnTo>
                      <a:pt x="4"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61" name="Freeform 1879"/>
              <p:cNvSpPr>
                <a:spLocks/>
              </p:cNvSpPr>
              <p:nvPr/>
            </p:nvSpPr>
            <p:spPr bwMode="auto">
              <a:xfrm>
                <a:off x="3848" y="3478"/>
                <a:ext cx="16" cy="12"/>
              </a:xfrm>
              <a:custGeom>
                <a:avLst/>
                <a:gdLst>
                  <a:gd name="T0" fmla="*/ 0 w 34"/>
                  <a:gd name="T1" fmla="*/ 12 h 26"/>
                  <a:gd name="T2" fmla="*/ 0 w 34"/>
                  <a:gd name="T3" fmla="*/ 12 h 26"/>
                  <a:gd name="T4" fmla="*/ 4 w 34"/>
                  <a:gd name="T5" fmla="*/ 12 h 26"/>
                  <a:gd name="T6" fmla="*/ 9 w 34"/>
                  <a:gd name="T7" fmla="*/ 11 h 26"/>
                  <a:gd name="T8" fmla="*/ 13 w 34"/>
                  <a:gd name="T9" fmla="*/ 9 h 26"/>
                  <a:gd name="T10" fmla="*/ 16 w 34"/>
                  <a:gd name="T11" fmla="*/ 9 h 26"/>
                  <a:gd name="T12" fmla="*/ 14 w 34"/>
                  <a:gd name="T13" fmla="*/ 0 h 26"/>
                  <a:gd name="T14" fmla="*/ 11 w 34"/>
                  <a:gd name="T15" fmla="*/ 1 h 26"/>
                  <a:gd name="T16" fmla="*/ 7 w 34"/>
                  <a:gd name="T17" fmla="*/ 3 h 26"/>
                  <a:gd name="T18" fmla="*/ 4 w 34"/>
                  <a:gd name="T19" fmla="*/ 4 h 26"/>
                  <a:gd name="T20" fmla="*/ 0 w 34"/>
                  <a:gd name="T21" fmla="*/ 4 h 26"/>
                  <a:gd name="T22" fmla="*/ 0 w 34"/>
                  <a:gd name="T23" fmla="*/ 4 h 26"/>
                  <a:gd name="T24" fmla="*/ 0 w 34"/>
                  <a:gd name="T25" fmla="*/ 12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4" h="26">
                    <a:moveTo>
                      <a:pt x="0" y="26"/>
                    </a:moveTo>
                    <a:lnTo>
                      <a:pt x="0" y="26"/>
                    </a:lnTo>
                    <a:lnTo>
                      <a:pt x="9" y="26"/>
                    </a:lnTo>
                    <a:lnTo>
                      <a:pt x="19" y="24"/>
                    </a:lnTo>
                    <a:lnTo>
                      <a:pt x="27" y="20"/>
                    </a:lnTo>
                    <a:lnTo>
                      <a:pt x="34" y="19"/>
                    </a:lnTo>
                    <a:lnTo>
                      <a:pt x="30" y="0"/>
                    </a:lnTo>
                    <a:lnTo>
                      <a:pt x="24" y="2"/>
                    </a:lnTo>
                    <a:lnTo>
                      <a:pt x="15" y="6"/>
                    </a:lnTo>
                    <a:lnTo>
                      <a:pt x="9" y="8"/>
                    </a:lnTo>
                    <a:lnTo>
                      <a:pt x="0" y="8"/>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62" name="Freeform 1880"/>
              <p:cNvSpPr>
                <a:spLocks/>
              </p:cNvSpPr>
              <p:nvPr/>
            </p:nvSpPr>
            <p:spPr bwMode="auto">
              <a:xfrm>
                <a:off x="3828" y="3477"/>
                <a:ext cx="20" cy="13"/>
              </a:xfrm>
              <a:custGeom>
                <a:avLst/>
                <a:gdLst>
                  <a:gd name="T0" fmla="*/ 0 w 38"/>
                  <a:gd name="T1" fmla="*/ 8 h 27"/>
                  <a:gd name="T2" fmla="*/ 0 w 38"/>
                  <a:gd name="T3" fmla="*/ 9 h 27"/>
                  <a:gd name="T4" fmla="*/ 4 w 38"/>
                  <a:gd name="T5" fmla="*/ 10 h 27"/>
                  <a:gd name="T6" fmla="*/ 9 w 38"/>
                  <a:gd name="T7" fmla="*/ 12 h 27"/>
                  <a:gd name="T8" fmla="*/ 15 w 38"/>
                  <a:gd name="T9" fmla="*/ 13 h 27"/>
                  <a:gd name="T10" fmla="*/ 20 w 38"/>
                  <a:gd name="T11" fmla="*/ 13 h 27"/>
                  <a:gd name="T12" fmla="*/ 20 w 38"/>
                  <a:gd name="T13" fmla="*/ 4 h 27"/>
                  <a:gd name="T14" fmla="*/ 15 w 38"/>
                  <a:gd name="T15" fmla="*/ 4 h 27"/>
                  <a:gd name="T16" fmla="*/ 11 w 38"/>
                  <a:gd name="T17" fmla="*/ 3 h 27"/>
                  <a:gd name="T18" fmla="*/ 6 w 38"/>
                  <a:gd name="T19" fmla="*/ 1 h 27"/>
                  <a:gd name="T20" fmla="*/ 4 w 38"/>
                  <a:gd name="T21" fmla="*/ 0 h 27"/>
                  <a:gd name="T22" fmla="*/ 4 w 38"/>
                  <a:gd name="T23" fmla="*/ 0 h 27"/>
                  <a:gd name="T24" fmla="*/ 0 w 38"/>
                  <a:gd name="T25" fmla="*/ 8 h 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8" h="27">
                    <a:moveTo>
                      <a:pt x="0" y="16"/>
                    </a:moveTo>
                    <a:lnTo>
                      <a:pt x="0" y="18"/>
                    </a:lnTo>
                    <a:lnTo>
                      <a:pt x="8" y="21"/>
                    </a:lnTo>
                    <a:lnTo>
                      <a:pt x="17" y="25"/>
                    </a:lnTo>
                    <a:lnTo>
                      <a:pt x="28" y="27"/>
                    </a:lnTo>
                    <a:lnTo>
                      <a:pt x="38" y="27"/>
                    </a:lnTo>
                    <a:lnTo>
                      <a:pt x="38" y="9"/>
                    </a:lnTo>
                    <a:lnTo>
                      <a:pt x="28" y="9"/>
                    </a:lnTo>
                    <a:lnTo>
                      <a:pt x="20" y="7"/>
                    </a:lnTo>
                    <a:lnTo>
                      <a:pt x="12" y="3"/>
                    </a:lnTo>
                    <a:lnTo>
                      <a:pt x="7" y="0"/>
                    </a:lnTo>
                    <a:lnTo>
                      <a:pt x="7" y="1"/>
                    </a:lnTo>
                    <a:lnTo>
                      <a:pt x="0"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63" name="Freeform 1881"/>
              <p:cNvSpPr>
                <a:spLocks/>
              </p:cNvSpPr>
              <p:nvPr/>
            </p:nvSpPr>
            <p:spPr bwMode="auto">
              <a:xfrm>
                <a:off x="3820" y="3454"/>
                <a:ext cx="12" cy="31"/>
              </a:xfrm>
              <a:custGeom>
                <a:avLst/>
                <a:gdLst>
                  <a:gd name="T0" fmla="*/ 5 w 24"/>
                  <a:gd name="T1" fmla="*/ 7 h 62"/>
                  <a:gd name="T2" fmla="*/ 0 w 24"/>
                  <a:gd name="T3" fmla="*/ 10 h 62"/>
                  <a:gd name="T4" fmla="*/ 1 w 24"/>
                  <a:gd name="T5" fmla="*/ 17 h 62"/>
                  <a:gd name="T6" fmla="*/ 3 w 24"/>
                  <a:gd name="T7" fmla="*/ 22 h 62"/>
                  <a:gd name="T8" fmla="*/ 5 w 24"/>
                  <a:gd name="T9" fmla="*/ 28 h 62"/>
                  <a:gd name="T10" fmla="*/ 9 w 24"/>
                  <a:gd name="T11" fmla="*/ 31 h 62"/>
                  <a:gd name="T12" fmla="*/ 12 w 24"/>
                  <a:gd name="T13" fmla="*/ 24 h 62"/>
                  <a:gd name="T14" fmla="*/ 10 w 24"/>
                  <a:gd name="T15" fmla="*/ 20 h 62"/>
                  <a:gd name="T16" fmla="*/ 8 w 24"/>
                  <a:gd name="T17" fmla="*/ 19 h 62"/>
                  <a:gd name="T18" fmla="*/ 8 w 24"/>
                  <a:gd name="T19" fmla="*/ 15 h 62"/>
                  <a:gd name="T20" fmla="*/ 7 w 24"/>
                  <a:gd name="T21" fmla="*/ 10 h 62"/>
                  <a:gd name="T22" fmla="*/ 2 w 24"/>
                  <a:gd name="T23" fmla="*/ 14 h 62"/>
                  <a:gd name="T24" fmla="*/ 6 w 24"/>
                  <a:gd name="T25" fmla="*/ 8 h 62"/>
                  <a:gd name="T26" fmla="*/ 0 w 24"/>
                  <a:gd name="T27" fmla="*/ 0 h 62"/>
                  <a:gd name="T28" fmla="*/ 0 w 24"/>
                  <a:gd name="T29" fmla="*/ 10 h 62"/>
                  <a:gd name="T30" fmla="*/ 5 w 24"/>
                  <a:gd name="T31" fmla="*/ 7 h 6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4" h="62">
                    <a:moveTo>
                      <a:pt x="10" y="13"/>
                    </a:moveTo>
                    <a:lnTo>
                      <a:pt x="0" y="20"/>
                    </a:lnTo>
                    <a:lnTo>
                      <a:pt x="2" y="33"/>
                    </a:lnTo>
                    <a:lnTo>
                      <a:pt x="5" y="44"/>
                    </a:lnTo>
                    <a:lnTo>
                      <a:pt x="10" y="55"/>
                    </a:lnTo>
                    <a:lnTo>
                      <a:pt x="17" y="62"/>
                    </a:lnTo>
                    <a:lnTo>
                      <a:pt x="24" y="47"/>
                    </a:lnTo>
                    <a:lnTo>
                      <a:pt x="20" y="40"/>
                    </a:lnTo>
                    <a:lnTo>
                      <a:pt x="15" y="37"/>
                    </a:lnTo>
                    <a:lnTo>
                      <a:pt x="15" y="29"/>
                    </a:lnTo>
                    <a:lnTo>
                      <a:pt x="14" y="20"/>
                    </a:lnTo>
                    <a:lnTo>
                      <a:pt x="4" y="28"/>
                    </a:lnTo>
                    <a:lnTo>
                      <a:pt x="12" y="15"/>
                    </a:lnTo>
                    <a:lnTo>
                      <a:pt x="0" y="0"/>
                    </a:lnTo>
                    <a:lnTo>
                      <a:pt x="0" y="20"/>
                    </a:lnTo>
                    <a:lnTo>
                      <a:pt x="10"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64" name="Freeform 1882"/>
              <p:cNvSpPr>
                <a:spLocks/>
              </p:cNvSpPr>
              <p:nvPr/>
            </p:nvSpPr>
            <p:spPr bwMode="auto">
              <a:xfrm>
                <a:off x="3822" y="3461"/>
                <a:ext cx="4" cy="9"/>
              </a:xfrm>
              <a:custGeom>
                <a:avLst/>
                <a:gdLst>
                  <a:gd name="T0" fmla="*/ 3 w 8"/>
                  <a:gd name="T1" fmla="*/ 0 h 18"/>
                  <a:gd name="T2" fmla="*/ 4 w 8"/>
                  <a:gd name="T3" fmla="*/ 1 h 18"/>
                  <a:gd name="T4" fmla="*/ 3 w 8"/>
                  <a:gd name="T5" fmla="*/ 0 h 18"/>
                  <a:gd name="T6" fmla="*/ 0 w 8"/>
                  <a:gd name="T7" fmla="*/ 8 h 18"/>
                  <a:gd name="T8" fmla="*/ 1 w 8"/>
                  <a:gd name="T9" fmla="*/ 8 h 18"/>
                  <a:gd name="T10" fmla="*/ 3 w 8"/>
                  <a:gd name="T11" fmla="*/ 9 h 18"/>
                  <a:gd name="T12" fmla="*/ 0 w 8"/>
                  <a:gd name="T13" fmla="*/ 8 h 18"/>
                  <a:gd name="T14" fmla="*/ 1 w 8"/>
                  <a:gd name="T15" fmla="*/ 9 h 18"/>
                  <a:gd name="T16" fmla="*/ 3 w 8"/>
                  <a:gd name="T17" fmla="*/ 9 h 18"/>
                  <a:gd name="T18" fmla="*/ 3 w 8"/>
                  <a:gd name="T19" fmla="*/ 0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 h="18">
                    <a:moveTo>
                      <a:pt x="5" y="0"/>
                    </a:moveTo>
                    <a:lnTo>
                      <a:pt x="8" y="2"/>
                    </a:lnTo>
                    <a:lnTo>
                      <a:pt x="6" y="0"/>
                    </a:lnTo>
                    <a:lnTo>
                      <a:pt x="0" y="15"/>
                    </a:lnTo>
                    <a:lnTo>
                      <a:pt x="1" y="16"/>
                    </a:lnTo>
                    <a:lnTo>
                      <a:pt x="5" y="18"/>
                    </a:lnTo>
                    <a:lnTo>
                      <a:pt x="0" y="15"/>
                    </a:lnTo>
                    <a:lnTo>
                      <a:pt x="1" y="18"/>
                    </a:lnTo>
                    <a:lnTo>
                      <a:pt x="5" y="18"/>
                    </a:lnTo>
                    <a:lnTo>
                      <a:pt x="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65" name="Freeform 1883"/>
              <p:cNvSpPr>
                <a:spLocks/>
              </p:cNvSpPr>
              <p:nvPr/>
            </p:nvSpPr>
            <p:spPr bwMode="auto">
              <a:xfrm>
                <a:off x="3829" y="3426"/>
                <a:ext cx="9" cy="21"/>
              </a:xfrm>
              <a:custGeom>
                <a:avLst/>
                <a:gdLst>
                  <a:gd name="T0" fmla="*/ 9 w 18"/>
                  <a:gd name="T1" fmla="*/ 14 h 42"/>
                  <a:gd name="T2" fmla="*/ 9 w 18"/>
                  <a:gd name="T3" fmla="*/ 14 h 42"/>
                  <a:gd name="T4" fmla="*/ 8 w 18"/>
                  <a:gd name="T5" fmla="*/ 11 h 42"/>
                  <a:gd name="T6" fmla="*/ 8 w 18"/>
                  <a:gd name="T7" fmla="*/ 9 h 42"/>
                  <a:gd name="T8" fmla="*/ 7 w 18"/>
                  <a:gd name="T9" fmla="*/ 6 h 42"/>
                  <a:gd name="T10" fmla="*/ 7 w 18"/>
                  <a:gd name="T11" fmla="*/ 0 h 42"/>
                  <a:gd name="T12" fmla="*/ 0 w 18"/>
                  <a:gd name="T13" fmla="*/ 0 h 42"/>
                  <a:gd name="T14" fmla="*/ 0 w 18"/>
                  <a:gd name="T15" fmla="*/ 6 h 42"/>
                  <a:gd name="T16" fmla="*/ 1 w 18"/>
                  <a:gd name="T17" fmla="*/ 12 h 42"/>
                  <a:gd name="T18" fmla="*/ 3 w 18"/>
                  <a:gd name="T19" fmla="*/ 17 h 42"/>
                  <a:gd name="T20" fmla="*/ 6 w 18"/>
                  <a:gd name="T21" fmla="*/ 21 h 42"/>
                  <a:gd name="T22" fmla="*/ 6 w 18"/>
                  <a:gd name="T23" fmla="*/ 21 h 42"/>
                  <a:gd name="T24" fmla="*/ 9 w 18"/>
                  <a:gd name="T25" fmla="*/ 14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42">
                    <a:moveTo>
                      <a:pt x="18" y="28"/>
                    </a:moveTo>
                    <a:lnTo>
                      <a:pt x="18" y="28"/>
                    </a:lnTo>
                    <a:lnTo>
                      <a:pt x="16" y="22"/>
                    </a:lnTo>
                    <a:lnTo>
                      <a:pt x="15" y="17"/>
                    </a:lnTo>
                    <a:lnTo>
                      <a:pt x="13" y="11"/>
                    </a:lnTo>
                    <a:lnTo>
                      <a:pt x="13" y="0"/>
                    </a:lnTo>
                    <a:lnTo>
                      <a:pt x="0" y="0"/>
                    </a:lnTo>
                    <a:lnTo>
                      <a:pt x="0" y="11"/>
                    </a:lnTo>
                    <a:lnTo>
                      <a:pt x="1" y="24"/>
                    </a:lnTo>
                    <a:lnTo>
                      <a:pt x="6" y="33"/>
                    </a:lnTo>
                    <a:lnTo>
                      <a:pt x="11" y="42"/>
                    </a:lnTo>
                    <a:lnTo>
                      <a:pt x="18"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66" name="Freeform 1884"/>
              <p:cNvSpPr>
                <a:spLocks/>
              </p:cNvSpPr>
              <p:nvPr/>
            </p:nvSpPr>
            <p:spPr bwMode="auto">
              <a:xfrm>
                <a:off x="3835" y="3440"/>
                <a:ext cx="14" cy="13"/>
              </a:xfrm>
              <a:custGeom>
                <a:avLst/>
                <a:gdLst>
                  <a:gd name="T0" fmla="*/ 14 w 27"/>
                  <a:gd name="T1" fmla="*/ 4 h 27"/>
                  <a:gd name="T2" fmla="*/ 14 w 27"/>
                  <a:gd name="T3" fmla="*/ 4 h 27"/>
                  <a:gd name="T4" fmla="*/ 11 w 27"/>
                  <a:gd name="T5" fmla="*/ 4 h 27"/>
                  <a:gd name="T6" fmla="*/ 9 w 27"/>
                  <a:gd name="T7" fmla="*/ 2 h 27"/>
                  <a:gd name="T8" fmla="*/ 6 w 27"/>
                  <a:gd name="T9" fmla="*/ 1 h 27"/>
                  <a:gd name="T10" fmla="*/ 4 w 27"/>
                  <a:gd name="T11" fmla="*/ 0 h 27"/>
                  <a:gd name="T12" fmla="*/ 0 w 27"/>
                  <a:gd name="T13" fmla="*/ 7 h 27"/>
                  <a:gd name="T14" fmla="*/ 3 w 27"/>
                  <a:gd name="T15" fmla="*/ 10 h 27"/>
                  <a:gd name="T16" fmla="*/ 7 w 27"/>
                  <a:gd name="T17" fmla="*/ 11 h 27"/>
                  <a:gd name="T18" fmla="*/ 10 w 27"/>
                  <a:gd name="T19" fmla="*/ 13 h 27"/>
                  <a:gd name="T20" fmla="*/ 14 w 27"/>
                  <a:gd name="T21" fmla="*/ 13 h 27"/>
                  <a:gd name="T22" fmla="*/ 14 w 27"/>
                  <a:gd name="T23" fmla="*/ 13 h 27"/>
                  <a:gd name="T24" fmla="*/ 14 w 27"/>
                  <a:gd name="T25" fmla="*/ 4 h 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27">
                    <a:moveTo>
                      <a:pt x="27" y="9"/>
                    </a:moveTo>
                    <a:lnTo>
                      <a:pt x="27" y="9"/>
                    </a:lnTo>
                    <a:lnTo>
                      <a:pt x="22" y="9"/>
                    </a:lnTo>
                    <a:lnTo>
                      <a:pt x="17" y="5"/>
                    </a:lnTo>
                    <a:lnTo>
                      <a:pt x="12" y="3"/>
                    </a:lnTo>
                    <a:lnTo>
                      <a:pt x="7" y="0"/>
                    </a:lnTo>
                    <a:lnTo>
                      <a:pt x="0" y="14"/>
                    </a:lnTo>
                    <a:lnTo>
                      <a:pt x="5" y="21"/>
                    </a:lnTo>
                    <a:lnTo>
                      <a:pt x="14" y="23"/>
                    </a:lnTo>
                    <a:lnTo>
                      <a:pt x="19" y="27"/>
                    </a:lnTo>
                    <a:lnTo>
                      <a:pt x="27" y="27"/>
                    </a:lnTo>
                    <a:lnTo>
                      <a:pt x="27"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67" name="Freeform 1885"/>
              <p:cNvSpPr>
                <a:spLocks/>
              </p:cNvSpPr>
              <p:nvPr/>
            </p:nvSpPr>
            <p:spPr bwMode="auto">
              <a:xfrm>
                <a:off x="3849" y="3440"/>
                <a:ext cx="13" cy="13"/>
              </a:xfrm>
              <a:custGeom>
                <a:avLst/>
                <a:gdLst>
                  <a:gd name="T0" fmla="*/ 9 w 27"/>
                  <a:gd name="T1" fmla="*/ 0 h 27"/>
                  <a:gd name="T2" fmla="*/ 8 w 27"/>
                  <a:gd name="T3" fmla="*/ 0 h 27"/>
                  <a:gd name="T4" fmla="*/ 6 w 27"/>
                  <a:gd name="T5" fmla="*/ 2 h 27"/>
                  <a:gd name="T6" fmla="*/ 5 w 27"/>
                  <a:gd name="T7" fmla="*/ 2 h 27"/>
                  <a:gd name="T8" fmla="*/ 2 w 27"/>
                  <a:gd name="T9" fmla="*/ 4 h 27"/>
                  <a:gd name="T10" fmla="*/ 0 w 27"/>
                  <a:gd name="T11" fmla="*/ 4 h 27"/>
                  <a:gd name="T12" fmla="*/ 0 w 27"/>
                  <a:gd name="T13" fmla="*/ 13 h 27"/>
                  <a:gd name="T14" fmla="*/ 4 w 27"/>
                  <a:gd name="T15" fmla="*/ 13 h 27"/>
                  <a:gd name="T16" fmla="*/ 6 w 27"/>
                  <a:gd name="T17" fmla="*/ 11 h 27"/>
                  <a:gd name="T18" fmla="*/ 10 w 27"/>
                  <a:gd name="T19" fmla="*/ 9 h 27"/>
                  <a:gd name="T20" fmla="*/ 13 w 27"/>
                  <a:gd name="T21" fmla="*/ 6 h 27"/>
                  <a:gd name="T22" fmla="*/ 12 w 27"/>
                  <a:gd name="T23" fmla="*/ 7 h 27"/>
                  <a:gd name="T24" fmla="*/ 9 w 27"/>
                  <a:gd name="T25" fmla="*/ 0 h 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27">
                    <a:moveTo>
                      <a:pt x="18" y="0"/>
                    </a:moveTo>
                    <a:lnTo>
                      <a:pt x="17" y="1"/>
                    </a:lnTo>
                    <a:lnTo>
                      <a:pt x="13" y="5"/>
                    </a:lnTo>
                    <a:lnTo>
                      <a:pt x="10" y="5"/>
                    </a:lnTo>
                    <a:lnTo>
                      <a:pt x="5" y="9"/>
                    </a:lnTo>
                    <a:lnTo>
                      <a:pt x="0" y="9"/>
                    </a:lnTo>
                    <a:lnTo>
                      <a:pt x="0" y="27"/>
                    </a:lnTo>
                    <a:lnTo>
                      <a:pt x="8" y="27"/>
                    </a:lnTo>
                    <a:lnTo>
                      <a:pt x="13" y="23"/>
                    </a:lnTo>
                    <a:lnTo>
                      <a:pt x="20" y="19"/>
                    </a:lnTo>
                    <a:lnTo>
                      <a:pt x="27" y="12"/>
                    </a:lnTo>
                    <a:lnTo>
                      <a:pt x="25" y="14"/>
                    </a:lnTo>
                    <a:lnTo>
                      <a:pt x="1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68" name="Freeform 1886"/>
              <p:cNvSpPr>
                <a:spLocks/>
              </p:cNvSpPr>
              <p:nvPr/>
            </p:nvSpPr>
            <p:spPr bwMode="auto">
              <a:xfrm>
                <a:off x="3858" y="3426"/>
                <a:ext cx="10" cy="21"/>
              </a:xfrm>
              <a:custGeom>
                <a:avLst/>
                <a:gdLst>
                  <a:gd name="T0" fmla="*/ 4 w 20"/>
                  <a:gd name="T1" fmla="*/ 0 h 42"/>
                  <a:gd name="T2" fmla="*/ 4 w 20"/>
                  <a:gd name="T3" fmla="*/ 0 h 42"/>
                  <a:gd name="T4" fmla="*/ 4 w 20"/>
                  <a:gd name="T5" fmla="*/ 6 h 42"/>
                  <a:gd name="T6" fmla="*/ 3 w 20"/>
                  <a:gd name="T7" fmla="*/ 9 h 42"/>
                  <a:gd name="T8" fmla="*/ 2 w 20"/>
                  <a:gd name="T9" fmla="*/ 11 h 42"/>
                  <a:gd name="T10" fmla="*/ 0 w 20"/>
                  <a:gd name="T11" fmla="*/ 14 h 42"/>
                  <a:gd name="T12" fmla="*/ 4 w 20"/>
                  <a:gd name="T13" fmla="*/ 21 h 42"/>
                  <a:gd name="T14" fmla="*/ 7 w 20"/>
                  <a:gd name="T15" fmla="*/ 17 h 42"/>
                  <a:gd name="T16" fmla="*/ 10 w 20"/>
                  <a:gd name="T17" fmla="*/ 12 h 42"/>
                  <a:gd name="T18" fmla="*/ 10 w 20"/>
                  <a:gd name="T19" fmla="*/ 6 h 42"/>
                  <a:gd name="T20" fmla="*/ 10 w 20"/>
                  <a:gd name="T21" fmla="*/ 0 h 42"/>
                  <a:gd name="T22" fmla="*/ 10 w 20"/>
                  <a:gd name="T23" fmla="*/ 0 h 42"/>
                  <a:gd name="T24" fmla="*/ 4 w 20"/>
                  <a:gd name="T25" fmla="*/ 0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 h="42">
                    <a:moveTo>
                      <a:pt x="7" y="0"/>
                    </a:moveTo>
                    <a:lnTo>
                      <a:pt x="7" y="0"/>
                    </a:lnTo>
                    <a:lnTo>
                      <a:pt x="7" y="11"/>
                    </a:lnTo>
                    <a:lnTo>
                      <a:pt x="5" y="17"/>
                    </a:lnTo>
                    <a:lnTo>
                      <a:pt x="4" y="22"/>
                    </a:lnTo>
                    <a:lnTo>
                      <a:pt x="0" y="28"/>
                    </a:lnTo>
                    <a:lnTo>
                      <a:pt x="7" y="42"/>
                    </a:lnTo>
                    <a:lnTo>
                      <a:pt x="14" y="33"/>
                    </a:lnTo>
                    <a:lnTo>
                      <a:pt x="19" y="24"/>
                    </a:lnTo>
                    <a:lnTo>
                      <a:pt x="20" y="11"/>
                    </a:lnTo>
                    <a:lnTo>
                      <a:pt x="20" y="0"/>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69" name="Freeform 1887"/>
              <p:cNvSpPr>
                <a:spLocks/>
              </p:cNvSpPr>
              <p:nvPr/>
            </p:nvSpPr>
            <p:spPr bwMode="auto">
              <a:xfrm>
                <a:off x="3858" y="3406"/>
                <a:ext cx="10" cy="20"/>
              </a:xfrm>
              <a:custGeom>
                <a:avLst/>
                <a:gdLst>
                  <a:gd name="T0" fmla="*/ 1 w 20"/>
                  <a:gd name="T1" fmla="*/ 7 h 39"/>
                  <a:gd name="T2" fmla="*/ 0 w 20"/>
                  <a:gd name="T3" fmla="*/ 6 h 39"/>
                  <a:gd name="T4" fmla="*/ 2 w 20"/>
                  <a:gd name="T5" fmla="*/ 9 h 39"/>
                  <a:gd name="T6" fmla="*/ 3 w 20"/>
                  <a:gd name="T7" fmla="*/ 12 h 39"/>
                  <a:gd name="T8" fmla="*/ 4 w 20"/>
                  <a:gd name="T9" fmla="*/ 15 h 39"/>
                  <a:gd name="T10" fmla="*/ 4 w 20"/>
                  <a:gd name="T11" fmla="*/ 20 h 39"/>
                  <a:gd name="T12" fmla="*/ 10 w 20"/>
                  <a:gd name="T13" fmla="*/ 20 h 39"/>
                  <a:gd name="T14" fmla="*/ 10 w 20"/>
                  <a:gd name="T15" fmla="*/ 15 h 39"/>
                  <a:gd name="T16" fmla="*/ 10 w 20"/>
                  <a:gd name="T17" fmla="*/ 8 h 39"/>
                  <a:gd name="T18" fmla="*/ 7 w 20"/>
                  <a:gd name="T19" fmla="*/ 4 h 39"/>
                  <a:gd name="T20" fmla="*/ 5 w 20"/>
                  <a:gd name="T21" fmla="*/ 1 h 39"/>
                  <a:gd name="T22" fmla="*/ 5 w 20"/>
                  <a:gd name="T23" fmla="*/ 0 h 39"/>
                  <a:gd name="T24" fmla="*/ 1 w 20"/>
                  <a:gd name="T25" fmla="*/ 7 h 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 h="39">
                    <a:moveTo>
                      <a:pt x="2" y="14"/>
                    </a:moveTo>
                    <a:lnTo>
                      <a:pt x="0" y="12"/>
                    </a:lnTo>
                    <a:lnTo>
                      <a:pt x="4" y="18"/>
                    </a:lnTo>
                    <a:lnTo>
                      <a:pt x="5" y="23"/>
                    </a:lnTo>
                    <a:lnTo>
                      <a:pt x="7" y="29"/>
                    </a:lnTo>
                    <a:lnTo>
                      <a:pt x="7" y="39"/>
                    </a:lnTo>
                    <a:lnTo>
                      <a:pt x="20" y="39"/>
                    </a:lnTo>
                    <a:lnTo>
                      <a:pt x="20" y="29"/>
                    </a:lnTo>
                    <a:lnTo>
                      <a:pt x="19" y="16"/>
                    </a:lnTo>
                    <a:lnTo>
                      <a:pt x="14" y="7"/>
                    </a:lnTo>
                    <a:lnTo>
                      <a:pt x="10" y="1"/>
                    </a:lnTo>
                    <a:lnTo>
                      <a:pt x="9" y="0"/>
                    </a:lnTo>
                    <a:lnTo>
                      <a:pt x="2"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70" name="Freeform 1888"/>
              <p:cNvSpPr>
                <a:spLocks/>
              </p:cNvSpPr>
              <p:nvPr/>
            </p:nvSpPr>
            <p:spPr bwMode="auto">
              <a:xfrm>
                <a:off x="3849" y="3399"/>
                <a:ext cx="13" cy="15"/>
              </a:xfrm>
              <a:custGeom>
                <a:avLst/>
                <a:gdLst>
                  <a:gd name="T0" fmla="*/ 0 w 27"/>
                  <a:gd name="T1" fmla="*/ 9 h 29"/>
                  <a:gd name="T2" fmla="*/ 0 w 27"/>
                  <a:gd name="T3" fmla="*/ 9 h 29"/>
                  <a:gd name="T4" fmla="*/ 2 w 27"/>
                  <a:gd name="T5" fmla="*/ 10 h 29"/>
                  <a:gd name="T6" fmla="*/ 5 w 27"/>
                  <a:gd name="T7" fmla="*/ 11 h 29"/>
                  <a:gd name="T8" fmla="*/ 7 w 27"/>
                  <a:gd name="T9" fmla="*/ 12 h 29"/>
                  <a:gd name="T10" fmla="*/ 10 w 27"/>
                  <a:gd name="T11" fmla="*/ 15 h 29"/>
                  <a:gd name="T12" fmla="*/ 13 w 27"/>
                  <a:gd name="T13" fmla="*/ 8 h 29"/>
                  <a:gd name="T14" fmla="*/ 11 w 27"/>
                  <a:gd name="T15" fmla="*/ 5 h 29"/>
                  <a:gd name="T16" fmla="*/ 6 w 27"/>
                  <a:gd name="T17" fmla="*/ 2 h 29"/>
                  <a:gd name="T18" fmla="*/ 4 w 27"/>
                  <a:gd name="T19" fmla="*/ 1 h 29"/>
                  <a:gd name="T20" fmla="*/ 0 w 27"/>
                  <a:gd name="T21" fmla="*/ 0 h 29"/>
                  <a:gd name="T22" fmla="*/ 0 w 27"/>
                  <a:gd name="T23" fmla="*/ 0 h 29"/>
                  <a:gd name="T24" fmla="*/ 0 w 27"/>
                  <a:gd name="T25" fmla="*/ 9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29">
                    <a:moveTo>
                      <a:pt x="0" y="18"/>
                    </a:moveTo>
                    <a:lnTo>
                      <a:pt x="0" y="18"/>
                    </a:lnTo>
                    <a:lnTo>
                      <a:pt x="5" y="20"/>
                    </a:lnTo>
                    <a:lnTo>
                      <a:pt x="10" y="22"/>
                    </a:lnTo>
                    <a:lnTo>
                      <a:pt x="15" y="24"/>
                    </a:lnTo>
                    <a:lnTo>
                      <a:pt x="20" y="29"/>
                    </a:lnTo>
                    <a:lnTo>
                      <a:pt x="27" y="15"/>
                    </a:lnTo>
                    <a:lnTo>
                      <a:pt x="22" y="9"/>
                    </a:lnTo>
                    <a:lnTo>
                      <a:pt x="13" y="4"/>
                    </a:lnTo>
                    <a:lnTo>
                      <a:pt x="8" y="2"/>
                    </a:lnTo>
                    <a:lnTo>
                      <a:pt x="0" y="0"/>
                    </a:lnTo>
                    <a:lnTo>
                      <a:pt x="0"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71" name="Freeform 1889"/>
              <p:cNvSpPr>
                <a:spLocks/>
              </p:cNvSpPr>
              <p:nvPr/>
            </p:nvSpPr>
            <p:spPr bwMode="auto">
              <a:xfrm>
                <a:off x="3835" y="3399"/>
                <a:ext cx="14" cy="14"/>
              </a:xfrm>
              <a:custGeom>
                <a:avLst/>
                <a:gdLst>
                  <a:gd name="T0" fmla="*/ 4 w 27"/>
                  <a:gd name="T1" fmla="*/ 14 h 27"/>
                  <a:gd name="T2" fmla="*/ 4 w 27"/>
                  <a:gd name="T3" fmla="*/ 14 h 27"/>
                  <a:gd name="T4" fmla="*/ 6 w 27"/>
                  <a:gd name="T5" fmla="*/ 11 h 27"/>
                  <a:gd name="T6" fmla="*/ 9 w 27"/>
                  <a:gd name="T7" fmla="*/ 10 h 27"/>
                  <a:gd name="T8" fmla="*/ 10 w 27"/>
                  <a:gd name="T9" fmla="*/ 9 h 27"/>
                  <a:gd name="T10" fmla="*/ 14 w 27"/>
                  <a:gd name="T11" fmla="*/ 9 h 27"/>
                  <a:gd name="T12" fmla="*/ 14 w 27"/>
                  <a:gd name="T13" fmla="*/ 0 h 27"/>
                  <a:gd name="T14" fmla="*/ 10 w 27"/>
                  <a:gd name="T15" fmla="*/ 0 h 27"/>
                  <a:gd name="T16" fmla="*/ 7 w 27"/>
                  <a:gd name="T17" fmla="*/ 1 h 27"/>
                  <a:gd name="T18" fmla="*/ 3 w 27"/>
                  <a:gd name="T19" fmla="*/ 4 h 27"/>
                  <a:gd name="T20" fmla="*/ 0 w 27"/>
                  <a:gd name="T21" fmla="*/ 7 h 27"/>
                  <a:gd name="T22" fmla="*/ 0 w 27"/>
                  <a:gd name="T23" fmla="*/ 7 h 27"/>
                  <a:gd name="T24" fmla="*/ 4 w 27"/>
                  <a:gd name="T25" fmla="*/ 14 h 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27">
                    <a:moveTo>
                      <a:pt x="7" y="27"/>
                    </a:moveTo>
                    <a:lnTo>
                      <a:pt x="7" y="27"/>
                    </a:lnTo>
                    <a:lnTo>
                      <a:pt x="12" y="22"/>
                    </a:lnTo>
                    <a:lnTo>
                      <a:pt x="17" y="20"/>
                    </a:lnTo>
                    <a:lnTo>
                      <a:pt x="20" y="18"/>
                    </a:lnTo>
                    <a:lnTo>
                      <a:pt x="27" y="18"/>
                    </a:lnTo>
                    <a:lnTo>
                      <a:pt x="27" y="0"/>
                    </a:lnTo>
                    <a:lnTo>
                      <a:pt x="20" y="0"/>
                    </a:lnTo>
                    <a:lnTo>
                      <a:pt x="14" y="2"/>
                    </a:lnTo>
                    <a:lnTo>
                      <a:pt x="5" y="7"/>
                    </a:lnTo>
                    <a:lnTo>
                      <a:pt x="0" y="13"/>
                    </a:lnTo>
                    <a:lnTo>
                      <a:pt x="7"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72" name="Freeform 1890"/>
              <p:cNvSpPr>
                <a:spLocks/>
              </p:cNvSpPr>
              <p:nvPr/>
            </p:nvSpPr>
            <p:spPr bwMode="auto">
              <a:xfrm>
                <a:off x="3828" y="3405"/>
                <a:ext cx="10" cy="26"/>
              </a:xfrm>
              <a:custGeom>
                <a:avLst/>
                <a:gdLst>
                  <a:gd name="T0" fmla="*/ 4 w 20"/>
                  <a:gd name="T1" fmla="*/ 17 h 50"/>
                  <a:gd name="T2" fmla="*/ 7 w 20"/>
                  <a:gd name="T3" fmla="*/ 21 h 50"/>
                  <a:gd name="T4" fmla="*/ 7 w 20"/>
                  <a:gd name="T5" fmla="*/ 17 h 50"/>
                  <a:gd name="T6" fmla="*/ 9 w 20"/>
                  <a:gd name="T7" fmla="*/ 13 h 50"/>
                  <a:gd name="T8" fmla="*/ 9 w 20"/>
                  <a:gd name="T9" fmla="*/ 10 h 50"/>
                  <a:gd name="T10" fmla="*/ 10 w 20"/>
                  <a:gd name="T11" fmla="*/ 7 h 50"/>
                  <a:gd name="T12" fmla="*/ 7 w 20"/>
                  <a:gd name="T13" fmla="*/ 0 h 50"/>
                  <a:gd name="T14" fmla="*/ 4 w 20"/>
                  <a:gd name="T15" fmla="*/ 5 h 50"/>
                  <a:gd name="T16" fmla="*/ 2 w 20"/>
                  <a:gd name="T17" fmla="*/ 9 h 50"/>
                  <a:gd name="T18" fmla="*/ 0 w 20"/>
                  <a:gd name="T19" fmla="*/ 15 h 50"/>
                  <a:gd name="T20" fmla="*/ 0 w 20"/>
                  <a:gd name="T21" fmla="*/ 21 h 50"/>
                  <a:gd name="T22" fmla="*/ 4 w 20"/>
                  <a:gd name="T23" fmla="*/ 26 h 50"/>
                  <a:gd name="T24" fmla="*/ 0 w 20"/>
                  <a:gd name="T25" fmla="*/ 21 h 50"/>
                  <a:gd name="T26" fmla="*/ 0 w 20"/>
                  <a:gd name="T27" fmla="*/ 26 h 50"/>
                  <a:gd name="T28" fmla="*/ 4 w 20"/>
                  <a:gd name="T29" fmla="*/ 26 h 50"/>
                  <a:gd name="T30" fmla="*/ 4 w 20"/>
                  <a:gd name="T31" fmla="*/ 17 h 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0" h="50">
                    <a:moveTo>
                      <a:pt x="7" y="32"/>
                    </a:moveTo>
                    <a:lnTo>
                      <a:pt x="13" y="41"/>
                    </a:lnTo>
                    <a:lnTo>
                      <a:pt x="13" y="32"/>
                    </a:lnTo>
                    <a:lnTo>
                      <a:pt x="17" y="25"/>
                    </a:lnTo>
                    <a:lnTo>
                      <a:pt x="17" y="20"/>
                    </a:lnTo>
                    <a:lnTo>
                      <a:pt x="20" y="14"/>
                    </a:lnTo>
                    <a:lnTo>
                      <a:pt x="13" y="0"/>
                    </a:lnTo>
                    <a:lnTo>
                      <a:pt x="7" y="9"/>
                    </a:lnTo>
                    <a:lnTo>
                      <a:pt x="3" y="18"/>
                    </a:lnTo>
                    <a:lnTo>
                      <a:pt x="0" y="29"/>
                    </a:lnTo>
                    <a:lnTo>
                      <a:pt x="0" y="41"/>
                    </a:lnTo>
                    <a:lnTo>
                      <a:pt x="7" y="50"/>
                    </a:lnTo>
                    <a:lnTo>
                      <a:pt x="0" y="41"/>
                    </a:lnTo>
                    <a:lnTo>
                      <a:pt x="0" y="50"/>
                    </a:lnTo>
                    <a:lnTo>
                      <a:pt x="7" y="50"/>
                    </a:lnTo>
                    <a:lnTo>
                      <a:pt x="7"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73" name="Freeform 1891"/>
              <p:cNvSpPr>
                <a:spLocks/>
              </p:cNvSpPr>
              <p:nvPr/>
            </p:nvSpPr>
            <p:spPr bwMode="auto">
              <a:xfrm>
                <a:off x="3829" y="3422"/>
                <a:ext cx="7" cy="9"/>
              </a:xfrm>
              <a:custGeom>
                <a:avLst/>
                <a:gdLst>
                  <a:gd name="T0" fmla="*/ 7 w 13"/>
                  <a:gd name="T1" fmla="*/ 5 h 18"/>
                  <a:gd name="T2" fmla="*/ 3 w 13"/>
                  <a:gd name="T3" fmla="*/ 0 h 18"/>
                  <a:gd name="T4" fmla="*/ 3 w 13"/>
                  <a:gd name="T5" fmla="*/ 0 h 18"/>
                  <a:gd name="T6" fmla="*/ 3 w 13"/>
                  <a:gd name="T7" fmla="*/ 9 h 18"/>
                  <a:gd name="T8" fmla="*/ 3 w 13"/>
                  <a:gd name="T9" fmla="*/ 9 h 18"/>
                  <a:gd name="T10" fmla="*/ 0 w 13"/>
                  <a:gd name="T11" fmla="*/ 5 h 18"/>
                  <a:gd name="T12" fmla="*/ 7 w 13"/>
                  <a:gd name="T13" fmla="*/ 5 h 18"/>
                  <a:gd name="T14" fmla="*/ 7 w 13"/>
                  <a:gd name="T15" fmla="*/ 0 h 18"/>
                  <a:gd name="T16" fmla="*/ 3 w 13"/>
                  <a:gd name="T17" fmla="*/ 0 h 18"/>
                  <a:gd name="T18" fmla="*/ 7 w 13"/>
                  <a:gd name="T19" fmla="*/ 5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18">
                    <a:moveTo>
                      <a:pt x="13" y="9"/>
                    </a:moveTo>
                    <a:lnTo>
                      <a:pt x="6" y="0"/>
                    </a:lnTo>
                    <a:lnTo>
                      <a:pt x="5" y="0"/>
                    </a:lnTo>
                    <a:lnTo>
                      <a:pt x="5" y="18"/>
                    </a:lnTo>
                    <a:lnTo>
                      <a:pt x="6" y="18"/>
                    </a:lnTo>
                    <a:lnTo>
                      <a:pt x="0" y="9"/>
                    </a:lnTo>
                    <a:lnTo>
                      <a:pt x="13" y="9"/>
                    </a:lnTo>
                    <a:lnTo>
                      <a:pt x="13" y="0"/>
                    </a:lnTo>
                    <a:lnTo>
                      <a:pt x="6" y="0"/>
                    </a:lnTo>
                    <a:lnTo>
                      <a:pt x="13"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74" name="Freeform 1892"/>
              <p:cNvSpPr>
                <a:spLocks/>
              </p:cNvSpPr>
              <p:nvPr/>
            </p:nvSpPr>
            <p:spPr bwMode="auto">
              <a:xfrm>
                <a:off x="3557" y="3517"/>
                <a:ext cx="7" cy="84"/>
              </a:xfrm>
              <a:custGeom>
                <a:avLst/>
                <a:gdLst>
                  <a:gd name="T0" fmla="*/ 3 w 13"/>
                  <a:gd name="T1" fmla="*/ 9 h 168"/>
                  <a:gd name="T2" fmla="*/ 0 w 13"/>
                  <a:gd name="T3" fmla="*/ 5 h 168"/>
                  <a:gd name="T4" fmla="*/ 0 w 13"/>
                  <a:gd name="T5" fmla="*/ 84 h 168"/>
                  <a:gd name="T6" fmla="*/ 7 w 13"/>
                  <a:gd name="T7" fmla="*/ 84 h 168"/>
                  <a:gd name="T8" fmla="*/ 7 w 13"/>
                  <a:gd name="T9" fmla="*/ 5 h 168"/>
                  <a:gd name="T10" fmla="*/ 3 w 13"/>
                  <a:gd name="T11" fmla="*/ 0 h 168"/>
                  <a:gd name="T12" fmla="*/ 7 w 13"/>
                  <a:gd name="T13" fmla="*/ 5 h 168"/>
                  <a:gd name="T14" fmla="*/ 7 w 13"/>
                  <a:gd name="T15" fmla="*/ 0 h 168"/>
                  <a:gd name="T16" fmla="*/ 3 w 13"/>
                  <a:gd name="T17" fmla="*/ 0 h 168"/>
                  <a:gd name="T18" fmla="*/ 3 w 13"/>
                  <a:gd name="T19" fmla="*/ 9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168">
                    <a:moveTo>
                      <a:pt x="6" y="18"/>
                    </a:moveTo>
                    <a:lnTo>
                      <a:pt x="0" y="9"/>
                    </a:lnTo>
                    <a:lnTo>
                      <a:pt x="0" y="168"/>
                    </a:lnTo>
                    <a:lnTo>
                      <a:pt x="13" y="168"/>
                    </a:lnTo>
                    <a:lnTo>
                      <a:pt x="13" y="9"/>
                    </a:lnTo>
                    <a:lnTo>
                      <a:pt x="6" y="0"/>
                    </a:lnTo>
                    <a:lnTo>
                      <a:pt x="13" y="9"/>
                    </a:lnTo>
                    <a:lnTo>
                      <a:pt x="13" y="0"/>
                    </a:lnTo>
                    <a:lnTo>
                      <a:pt x="6" y="0"/>
                    </a:lnTo>
                    <a:lnTo>
                      <a:pt x="6"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75" name="Freeform 1893"/>
              <p:cNvSpPr>
                <a:spLocks/>
              </p:cNvSpPr>
              <p:nvPr/>
            </p:nvSpPr>
            <p:spPr bwMode="auto">
              <a:xfrm>
                <a:off x="3529" y="3517"/>
                <a:ext cx="31" cy="9"/>
              </a:xfrm>
              <a:custGeom>
                <a:avLst/>
                <a:gdLst>
                  <a:gd name="T0" fmla="*/ 0 w 61"/>
                  <a:gd name="T1" fmla="*/ 5 h 18"/>
                  <a:gd name="T2" fmla="*/ 3 w 61"/>
                  <a:gd name="T3" fmla="*/ 9 h 18"/>
                  <a:gd name="T4" fmla="*/ 31 w 61"/>
                  <a:gd name="T5" fmla="*/ 9 h 18"/>
                  <a:gd name="T6" fmla="*/ 31 w 61"/>
                  <a:gd name="T7" fmla="*/ 0 h 18"/>
                  <a:gd name="T8" fmla="*/ 3 w 61"/>
                  <a:gd name="T9" fmla="*/ 0 h 18"/>
                  <a:gd name="T10" fmla="*/ 7 w 61"/>
                  <a:gd name="T11" fmla="*/ 5 h 18"/>
                  <a:gd name="T12" fmla="*/ 0 w 61"/>
                  <a:gd name="T13" fmla="*/ 5 h 18"/>
                  <a:gd name="T14" fmla="*/ 0 w 61"/>
                  <a:gd name="T15" fmla="*/ 9 h 18"/>
                  <a:gd name="T16" fmla="*/ 3 w 61"/>
                  <a:gd name="T17" fmla="*/ 9 h 18"/>
                  <a:gd name="T18" fmla="*/ 0 w 61"/>
                  <a:gd name="T19" fmla="*/ 5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1" h="18">
                    <a:moveTo>
                      <a:pt x="0" y="9"/>
                    </a:moveTo>
                    <a:lnTo>
                      <a:pt x="6" y="18"/>
                    </a:lnTo>
                    <a:lnTo>
                      <a:pt x="61" y="18"/>
                    </a:lnTo>
                    <a:lnTo>
                      <a:pt x="61" y="0"/>
                    </a:lnTo>
                    <a:lnTo>
                      <a:pt x="6" y="0"/>
                    </a:lnTo>
                    <a:lnTo>
                      <a:pt x="13" y="9"/>
                    </a:lnTo>
                    <a:lnTo>
                      <a:pt x="0" y="9"/>
                    </a:lnTo>
                    <a:lnTo>
                      <a:pt x="0" y="18"/>
                    </a:lnTo>
                    <a:lnTo>
                      <a:pt x="6" y="18"/>
                    </a:ln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76" name="Freeform 1894"/>
              <p:cNvSpPr>
                <a:spLocks/>
              </p:cNvSpPr>
              <p:nvPr/>
            </p:nvSpPr>
            <p:spPr bwMode="auto">
              <a:xfrm>
                <a:off x="3529" y="3506"/>
                <a:ext cx="7" cy="15"/>
              </a:xfrm>
              <a:custGeom>
                <a:avLst/>
                <a:gdLst>
                  <a:gd name="T0" fmla="*/ 3 w 13"/>
                  <a:gd name="T1" fmla="*/ 0 h 30"/>
                  <a:gd name="T2" fmla="*/ 0 w 13"/>
                  <a:gd name="T3" fmla="*/ 5 h 30"/>
                  <a:gd name="T4" fmla="*/ 0 w 13"/>
                  <a:gd name="T5" fmla="*/ 15 h 30"/>
                  <a:gd name="T6" fmla="*/ 7 w 13"/>
                  <a:gd name="T7" fmla="*/ 15 h 30"/>
                  <a:gd name="T8" fmla="*/ 7 w 13"/>
                  <a:gd name="T9" fmla="*/ 5 h 30"/>
                  <a:gd name="T10" fmla="*/ 3 w 13"/>
                  <a:gd name="T11" fmla="*/ 9 h 30"/>
                  <a:gd name="T12" fmla="*/ 3 w 13"/>
                  <a:gd name="T13" fmla="*/ 0 h 30"/>
                  <a:gd name="T14" fmla="*/ 0 w 13"/>
                  <a:gd name="T15" fmla="*/ 0 h 30"/>
                  <a:gd name="T16" fmla="*/ 0 w 13"/>
                  <a:gd name="T17" fmla="*/ 5 h 30"/>
                  <a:gd name="T18" fmla="*/ 3 w 13"/>
                  <a:gd name="T19" fmla="*/ 0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30">
                    <a:moveTo>
                      <a:pt x="6" y="0"/>
                    </a:moveTo>
                    <a:lnTo>
                      <a:pt x="0" y="9"/>
                    </a:lnTo>
                    <a:lnTo>
                      <a:pt x="0" y="30"/>
                    </a:lnTo>
                    <a:lnTo>
                      <a:pt x="13" y="30"/>
                    </a:lnTo>
                    <a:lnTo>
                      <a:pt x="13" y="9"/>
                    </a:lnTo>
                    <a:lnTo>
                      <a:pt x="6" y="18"/>
                    </a:lnTo>
                    <a:lnTo>
                      <a:pt x="6" y="0"/>
                    </a:lnTo>
                    <a:lnTo>
                      <a:pt x="0" y="0"/>
                    </a:lnTo>
                    <a:lnTo>
                      <a:pt x="0" y="9"/>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77" name="Freeform 1895"/>
              <p:cNvSpPr>
                <a:spLocks/>
              </p:cNvSpPr>
              <p:nvPr/>
            </p:nvSpPr>
            <p:spPr bwMode="auto">
              <a:xfrm>
                <a:off x="3533" y="3506"/>
                <a:ext cx="69" cy="9"/>
              </a:xfrm>
              <a:custGeom>
                <a:avLst/>
                <a:gdLst>
                  <a:gd name="T0" fmla="*/ 69 w 139"/>
                  <a:gd name="T1" fmla="*/ 5 h 18"/>
                  <a:gd name="T2" fmla="*/ 66 w 139"/>
                  <a:gd name="T3" fmla="*/ 0 h 18"/>
                  <a:gd name="T4" fmla="*/ 0 w 139"/>
                  <a:gd name="T5" fmla="*/ 0 h 18"/>
                  <a:gd name="T6" fmla="*/ 0 w 139"/>
                  <a:gd name="T7" fmla="*/ 9 h 18"/>
                  <a:gd name="T8" fmla="*/ 66 w 139"/>
                  <a:gd name="T9" fmla="*/ 9 h 18"/>
                  <a:gd name="T10" fmla="*/ 63 w 139"/>
                  <a:gd name="T11" fmla="*/ 5 h 18"/>
                  <a:gd name="T12" fmla="*/ 69 w 139"/>
                  <a:gd name="T13" fmla="*/ 5 h 18"/>
                  <a:gd name="T14" fmla="*/ 69 w 139"/>
                  <a:gd name="T15" fmla="*/ 0 h 18"/>
                  <a:gd name="T16" fmla="*/ 66 w 139"/>
                  <a:gd name="T17" fmla="*/ 0 h 18"/>
                  <a:gd name="T18" fmla="*/ 69 w 139"/>
                  <a:gd name="T19" fmla="*/ 5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9" h="18">
                    <a:moveTo>
                      <a:pt x="139" y="9"/>
                    </a:moveTo>
                    <a:lnTo>
                      <a:pt x="132" y="0"/>
                    </a:lnTo>
                    <a:lnTo>
                      <a:pt x="0" y="0"/>
                    </a:lnTo>
                    <a:lnTo>
                      <a:pt x="0" y="18"/>
                    </a:lnTo>
                    <a:lnTo>
                      <a:pt x="132" y="18"/>
                    </a:lnTo>
                    <a:lnTo>
                      <a:pt x="126" y="9"/>
                    </a:lnTo>
                    <a:lnTo>
                      <a:pt x="139" y="9"/>
                    </a:lnTo>
                    <a:lnTo>
                      <a:pt x="139" y="0"/>
                    </a:lnTo>
                    <a:lnTo>
                      <a:pt x="132" y="0"/>
                    </a:lnTo>
                    <a:lnTo>
                      <a:pt x="139"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78" name="Freeform 1896"/>
              <p:cNvSpPr>
                <a:spLocks/>
              </p:cNvSpPr>
              <p:nvPr/>
            </p:nvSpPr>
            <p:spPr bwMode="auto">
              <a:xfrm>
                <a:off x="3595" y="3510"/>
                <a:ext cx="7" cy="16"/>
              </a:xfrm>
              <a:custGeom>
                <a:avLst/>
                <a:gdLst>
                  <a:gd name="T0" fmla="*/ 3 w 13"/>
                  <a:gd name="T1" fmla="*/ 16 h 30"/>
                  <a:gd name="T2" fmla="*/ 7 w 13"/>
                  <a:gd name="T3" fmla="*/ 11 h 30"/>
                  <a:gd name="T4" fmla="*/ 7 w 13"/>
                  <a:gd name="T5" fmla="*/ 0 h 30"/>
                  <a:gd name="T6" fmla="*/ 0 w 13"/>
                  <a:gd name="T7" fmla="*/ 0 h 30"/>
                  <a:gd name="T8" fmla="*/ 0 w 13"/>
                  <a:gd name="T9" fmla="*/ 11 h 30"/>
                  <a:gd name="T10" fmla="*/ 3 w 13"/>
                  <a:gd name="T11" fmla="*/ 6 h 30"/>
                  <a:gd name="T12" fmla="*/ 3 w 13"/>
                  <a:gd name="T13" fmla="*/ 16 h 30"/>
                  <a:gd name="T14" fmla="*/ 7 w 13"/>
                  <a:gd name="T15" fmla="*/ 16 h 30"/>
                  <a:gd name="T16" fmla="*/ 7 w 13"/>
                  <a:gd name="T17" fmla="*/ 11 h 30"/>
                  <a:gd name="T18" fmla="*/ 3 w 13"/>
                  <a:gd name="T19" fmla="*/ 16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30">
                    <a:moveTo>
                      <a:pt x="6" y="30"/>
                    </a:moveTo>
                    <a:lnTo>
                      <a:pt x="13" y="21"/>
                    </a:lnTo>
                    <a:lnTo>
                      <a:pt x="13" y="0"/>
                    </a:lnTo>
                    <a:lnTo>
                      <a:pt x="0" y="0"/>
                    </a:lnTo>
                    <a:lnTo>
                      <a:pt x="0" y="21"/>
                    </a:lnTo>
                    <a:lnTo>
                      <a:pt x="6" y="12"/>
                    </a:lnTo>
                    <a:lnTo>
                      <a:pt x="6" y="30"/>
                    </a:lnTo>
                    <a:lnTo>
                      <a:pt x="13" y="30"/>
                    </a:lnTo>
                    <a:lnTo>
                      <a:pt x="13" y="21"/>
                    </a:lnTo>
                    <a:lnTo>
                      <a:pt x="6"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79" name="Freeform 1897"/>
              <p:cNvSpPr>
                <a:spLocks/>
              </p:cNvSpPr>
              <p:nvPr/>
            </p:nvSpPr>
            <p:spPr bwMode="auto">
              <a:xfrm>
                <a:off x="3568" y="3517"/>
                <a:ext cx="31" cy="9"/>
              </a:xfrm>
              <a:custGeom>
                <a:avLst/>
                <a:gdLst>
                  <a:gd name="T0" fmla="*/ 7 w 61"/>
                  <a:gd name="T1" fmla="*/ 5 h 18"/>
                  <a:gd name="T2" fmla="*/ 3 w 61"/>
                  <a:gd name="T3" fmla="*/ 9 h 18"/>
                  <a:gd name="T4" fmla="*/ 31 w 61"/>
                  <a:gd name="T5" fmla="*/ 9 h 18"/>
                  <a:gd name="T6" fmla="*/ 31 w 61"/>
                  <a:gd name="T7" fmla="*/ 0 h 18"/>
                  <a:gd name="T8" fmla="*/ 3 w 61"/>
                  <a:gd name="T9" fmla="*/ 0 h 18"/>
                  <a:gd name="T10" fmla="*/ 0 w 61"/>
                  <a:gd name="T11" fmla="*/ 5 h 18"/>
                  <a:gd name="T12" fmla="*/ 3 w 61"/>
                  <a:gd name="T13" fmla="*/ 0 h 18"/>
                  <a:gd name="T14" fmla="*/ 0 w 61"/>
                  <a:gd name="T15" fmla="*/ 0 h 18"/>
                  <a:gd name="T16" fmla="*/ 0 w 61"/>
                  <a:gd name="T17" fmla="*/ 5 h 18"/>
                  <a:gd name="T18" fmla="*/ 7 w 61"/>
                  <a:gd name="T19" fmla="*/ 5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1" h="18">
                    <a:moveTo>
                      <a:pt x="13" y="9"/>
                    </a:moveTo>
                    <a:lnTo>
                      <a:pt x="6" y="18"/>
                    </a:lnTo>
                    <a:lnTo>
                      <a:pt x="61" y="18"/>
                    </a:lnTo>
                    <a:lnTo>
                      <a:pt x="61" y="0"/>
                    </a:lnTo>
                    <a:lnTo>
                      <a:pt x="6" y="0"/>
                    </a:lnTo>
                    <a:lnTo>
                      <a:pt x="0" y="9"/>
                    </a:lnTo>
                    <a:lnTo>
                      <a:pt x="6" y="0"/>
                    </a:lnTo>
                    <a:lnTo>
                      <a:pt x="0" y="0"/>
                    </a:lnTo>
                    <a:lnTo>
                      <a:pt x="0" y="9"/>
                    </a:lnTo>
                    <a:lnTo>
                      <a:pt x="13"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80" name="Freeform 1898"/>
              <p:cNvSpPr>
                <a:spLocks/>
              </p:cNvSpPr>
              <p:nvPr/>
            </p:nvSpPr>
            <p:spPr bwMode="auto">
              <a:xfrm>
                <a:off x="3568" y="3521"/>
                <a:ext cx="6" cy="84"/>
              </a:xfrm>
              <a:custGeom>
                <a:avLst/>
                <a:gdLst>
                  <a:gd name="T0" fmla="*/ 3 w 13"/>
                  <a:gd name="T1" fmla="*/ 84 h 168"/>
                  <a:gd name="T2" fmla="*/ 6 w 13"/>
                  <a:gd name="T3" fmla="*/ 80 h 168"/>
                  <a:gd name="T4" fmla="*/ 6 w 13"/>
                  <a:gd name="T5" fmla="*/ 0 h 168"/>
                  <a:gd name="T6" fmla="*/ 0 w 13"/>
                  <a:gd name="T7" fmla="*/ 0 h 168"/>
                  <a:gd name="T8" fmla="*/ 0 w 13"/>
                  <a:gd name="T9" fmla="*/ 80 h 168"/>
                  <a:gd name="T10" fmla="*/ 3 w 13"/>
                  <a:gd name="T11" fmla="*/ 75 h 168"/>
                  <a:gd name="T12" fmla="*/ 3 w 13"/>
                  <a:gd name="T13" fmla="*/ 84 h 168"/>
                  <a:gd name="T14" fmla="*/ 6 w 13"/>
                  <a:gd name="T15" fmla="*/ 84 h 168"/>
                  <a:gd name="T16" fmla="*/ 6 w 13"/>
                  <a:gd name="T17" fmla="*/ 80 h 168"/>
                  <a:gd name="T18" fmla="*/ 3 w 13"/>
                  <a:gd name="T19" fmla="*/ 84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168">
                    <a:moveTo>
                      <a:pt x="6" y="168"/>
                    </a:moveTo>
                    <a:lnTo>
                      <a:pt x="13" y="159"/>
                    </a:lnTo>
                    <a:lnTo>
                      <a:pt x="13" y="0"/>
                    </a:lnTo>
                    <a:lnTo>
                      <a:pt x="0" y="0"/>
                    </a:lnTo>
                    <a:lnTo>
                      <a:pt x="0" y="159"/>
                    </a:lnTo>
                    <a:lnTo>
                      <a:pt x="6" y="150"/>
                    </a:lnTo>
                    <a:lnTo>
                      <a:pt x="6" y="168"/>
                    </a:lnTo>
                    <a:lnTo>
                      <a:pt x="13" y="168"/>
                    </a:lnTo>
                    <a:lnTo>
                      <a:pt x="13" y="159"/>
                    </a:lnTo>
                    <a:lnTo>
                      <a:pt x="6" y="1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81" name="Freeform 1899"/>
              <p:cNvSpPr>
                <a:spLocks/>
              </p:cNvSpPr>
              <p:nvPr/>
            </p:nvSpPr>
            <p:spPr bwMode="auto">
              <a:xfrm>
                <a:off x="3557" y="3596"/>
                <a:ext cx="14" cy="9"/>
              </a:xfrm>
              <a:custGeom>
                <a:avLst/>
                <a:gdLst>
                  <a:gd name="T0" fmla="*/ 0 w 28"/>
                  <a:gd name="T1" fmla="*/ 5 h 18"/>
                  <a:gd name="T2" fmla="*/ 3 w 28"/>
                  <a:gd name="T3" fmla="*/ 9 h 18"/>
                  <a:gd name="T4" fmla="*/ 14 w 28"/>
                  <a:gd name="T5" fmla="*/ 9 h 18"/>
                  <a:gd name="T6" fmla="*/ 14 w 28"/>
                  <a:gd name="T7" fmla="*/ 0 h 18"/>
                  <a:gd name="T8" fmla="*/ 3 w 28"/>
                  <a:gd name="T9" fmla="*/ 0 h 18"/>
                  <a:gd name="T10" fmla="*/ 7 w 28"/>
                  <a:gd name="T11" fmla="*/ 5 h 18"/>
                  <a:gd name="T12" fmla="*/ 0 w 28"/>
                  <a:gd name="T13" fmla="*/ 5 h 18"/>
                  <a:gd name="T14" fmla="*/ 0 w 28"/>
                  <a:gd name="T15" fmla="*/ 9 h 18"/>
                  <a:gd name="T16" fmla="*/ 3 w 28"/>
                  <a:gd name="T17" fmla="*/ 9 h 18"/>
                  <a:gd name="T18" fmla="*/ 0 w 28"/>
                  <a:gd name="T19" fmla="*/ 5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8" h="18">
                    <a:moveTo>
                      <a:pt x="0" y="9"/>
                    </a:moveTo>
                    <a:lnTo>
                      <a:pt x="6" y="18"/>
                    </a:lnTo>
                    <a:lnTo>
                      <a:pt x="28" y="18"/>
                    </a:lnTo>
                    <a:lnTo>
                      <a:pt x="28" y="0"/>
                    </a:lnTo>
                    <a:lnTo>
                      <a:pt x="6" y="0"/>
                    </a:lnTo>
                    <a:lnTo>
                      <a:pt x="13" y="9"/>
                    </a:lnTo>
                    <a:lnTo>
                      <a:pt x="0" y="9"/>
                    </a:lnTo>
                    <a:lnTo>
                      <a:pt x="0" y="18"/>
                    </a:lnTo>
                    <a:lnTo>
                      <a:pt x="6" y="18"/>
                    </a:ln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82" name="Freeform 1900"/>
              <p:cNvSpPr>
                <a:spLocks/>
              </p:cNvSpPr>
              <p:nvPr/>
            </p:nvSpPr>
            <p:spPr bwMode="auto">
              <a:xfrm>
                <a:off x="3590" y="3537"/>
                <a:ext cx="14" cy="31"/>
              </a:xfrm>
              <a:custGeom>
                <a:avLst/>
                <a:gdLst>
                  <a:gd name="T0" fmla="*/ 11 w 26"/>
                  <a:gd name="T1" fmla="*/ 0 h 61"/>
                  <a:gd name="T2" fmla="*/ 11 w 26"/>
                  <a:gd name="T3" fmla="*/ 0 h 61"/>
                  <a:gd name="T4" fmla="*/ 8 w 26"/>
                  <a:gd name="T5" fmla="*/ 2 h 61"/>
                  <a:gd name="T6" fmla="*/ 6 w 26"/>
                  <a:gd name="T7" fmla="*/ 6 h 61"/>
                  <a:gd name="T8" fmla="*/ 4 w 26"/>
                  <a:gd name="T9" fmla="*/ 10 h 61"/>
                  <a:gd name="T10" fmla="*/ 3 w 26"/>
                  <a:gd name="T11" fmla="*/ 13 h 61"/>
                  <a:gd name="T12" fmla="*/ 2 w 26"/>
                  <a:gd name="T13" fmla="*/ 16 h 61"/>
                  <a:gd name="T14" fmla="*/ 1 w 26"/>
                  <a:gd name="T15" fmla="*/ 21 h 61"/>
                  <a:gd name="T16" fmla="*/ 0 w 26"/>
                  <a:gd name="T17" fmla="*/ 25 h 61"/>
                  <a:gd name="T18" fmla="*/ 0 w 26"/>
                  <a:gd name="T19" fmla="*/ 31 h 61"/>
                  <a:gd name="T20" fmla="*/ 7 w 26"/>
                  <a:gd name="T21" fmla="*/ 31 h 61"/>
                  <a:gd name="T22" fmla="*/ 7 w 26"/>
                  <a:gd name="T23" fmla="*/ 27 h 61"/>
                  <a:gd name="T24" fmla="*/ 8 w 26"/>
                  <a:gd name="T25" fmla="*/ 25 h 61"/>
                  <a:gd name="T26" fmla="*/ 9 w 26"/>
                  <a:gd name="T27" fmla="*/ 20 h 61"/>
                  <a:gd name="T28" fmla="*/ 10 w 26"/>
                  <a:gd name="T29" fmla="*/ 16 h 61"/>
                  <a:gd name="T30" fmla="*/ 10 w 26"/>
                  <a:gd name="T31" fmla="*/ 14 h 61"/>
                  <a:gd name="T32" fmla="*/ 11 w 26"/>
                  <a:gd name="T33" fmla="*/ 11 h 61"/>
                  <a:gd name="T34" fmla="*/ 13 w 26"/>
                  <a:gd name="T35" fmla="*/ 9 h 61"/>
                  <a:gd name="T36" fmla="*/ 14 w 26"/>
                  <a:gd name="T37" fmla="*/ 7 h 61"/>
                  <a:gd name="T38" fmla="*/ 14 w 26"/>
                  <a:gd name="T39" fmla="*/ 7 h 61"/>
                  <a:gd name="T40" fmla="*/ 11 w 26"/>
                  <a:gd name="T41" fmla="*/ 0 h 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6" h="61">
                    <a:moveTo>
                      <a:pt x="20" y="0"/>
                    </a:moveTo>
                    <a:lnTo>
                      <a:pt x="20" y="0"/>
                    </a:lnTo>
                    <a:lnTo>
                      <a:pt x="15" y="3"/>
                    </a:lnTo>
                    <a:lnTo>
                      <a:pt x="11" y="11"/>
                    </a:lnTo>
                    <a:lnTo>
                      <a:pt x="8" y="20"/>
                    </a:lnTo>
                    <a:lnTo>
                      <a:pt x="5" y="25"/>
                    </a:lnTo>
                    <a:lnTo>
                      <a:pt x="3" y="32"/>
                    </a:lnTo>
                    <a:lnTo>
                      <a:pt x="1" y="41"/>
                    </a:lnTo>
                    <a:lnTo>
                      <a:pt x="0" y="50"/>
                    </a:lnTo>
                    <a:lnTo>
                      <a:pt x="0" y="61"/>
                    </a:lnTo>
                    <a:lnTo>
                      <a:pt x="13" y="61"/>
                    </a:lnTo>
                    <a:lnTo>
                      <a:pt x="13" y="54"/>
                    </a:lnTo>
                    <a:lnTo>
                      <a:pt x="15" y="49"/>
                    </a:lnTo>
                    <a:lnTo>
                      <a:pt x="16" y="40"/>
                    </a:lnTo>
                    <a:lnTo>
                      <a:pt x="18" y="32"/>
                    </a:lnTo>
                    <a:lnTo>
                      <a:pt x="18" y="27"/>
                    </a:lnTo>
                    <a:lnTo>
                      <a:pt x="21" y="22"/>
                    </a:lnTo>
                    <a:lnTo>
                      <a:pt x="25" y="18"/>
                    </a:lnTo>
                    <a:lnTo>
                      <a:pt x="26" y="14"/>
                    </a:lnTo>
                    <a:lnTo>
                      <a:pt x="2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83" name="Freeform 1901"/>
              <p:cNvSpPr>
                <a:spLocks/>
              </p:cNvSpPr>
              <p:nvPr/>
            </p:nvSpPr>
            <p:spPr bwMode="auto">
              <a:xfrm>
                <a:off x="3600" y="3529"/>
                <a:ext cx="20" cy="16"/>
              </a:xfrm>
              <a:custGeom>
                <a:avLst/>
                <a:gdLst>
                  <a:gd name="T0" fmla="*/ 20 w 40"/>
                  <a:gd name="T1" fmla="*/ 0 h 30"/>
                  <a:gd name="T2" fmla="*/ 20 w 40"/>
                  <a:gd name="T3" fmla="*/ 0 h 30"/>
                  <a:gd name="T4" fmla="*/ 14 w 40"/>
                  <a:gd name="T5" fmla="*/ 1 h 30"/>
                  <a:gd name="T6" fmla="*/ 9 w 40"/>
                  <a:gd name="T7" fmla="*/ 2 h 30"/>
                  <a:gd name="T8" fmla="*/ 4 w 40"/>
                  <a:gd name="T9" fmla="*/ 5 h 30"/>
                  <a:gd name="T10" fmla="*/ 0 w 40"/>
                  <a:gd name="T11" fmla="*/ 9 h 30"/>
                  <a:gd name="T12" fmla="*/ 3 w 40"/>
                  <a:gd name="T13" fmla="*/ 16 h 30"/>
                  <a:gd name="T14" fmla="*/ 8 w 40"/>
                  <a:gd name="T15" fmla="*/ 14 h 30"/>
                  <a:gd name="T16" fmla="*/ 11 w 40"/>
                  <a:gd name="T17" fmla="*/ 11 h 30"/>
                  <a:gd name="T18" fmla="*/ 16 w 40"/>
                  <a:gd name="T19" fmla="*/ 10 h 30"/>
                  <a:gd name="T20" fmla="*/ 20 w 40"/>
                  <a:gd name="T21" fmla="*/ 10 h 30"/>
                  <a:gd name="T22" fmla="*/ 20 w 40"/>
                  <a:gd name="T23" fmla="*/ 10 h 30"/>
                  <a:gd name="T24" fmla="*/ 20 w 40"/>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 h="30">
                    <a:moveTo>
                      <a:pt x="40" y="0"/>
                    </a:moveTo>
                    <a:lnTo>
                      <a:pt x="40" y="0"/>
                    </a:lnTo>
                    <a:lnTo>
                      <a:pt x="28" y="1"/>
                    </a:lnTo>
                    <a:lnTo>
                      <a:pt x="18" y="3"/>
                    </a:lnTo>
                    <a:lnTo>
                      <a:pt x="8" y="9"/>
                    </a:lnTo>
                    <a:lnTo>
                      <a:pt x="0" y="16"/>
                    </a:lnTo>
                    <a:lnTo>
                      <a:pt x="6" y="30"/>
                    </a:lnTo>
                    <a:lnTo>
                      <a:pt x="15" y="27"/>
                    </a:lnTo>
                    <a:lnTo>
                      <a:pt x="21" y="21"/>
                    </a:lnTo>
                    <a:lnTo>
                      <a:pt x="31" y="19"/>
                    </a:lnTo>
                    <a:lnTo>
                      <a:pt x="40" y="18"/>
                    </a:lnTo>
                    <a:lnTo>
                      <a:pt x="4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84" name="Freeform 1902"/>
              <p:cNvSpPr>
                <a:spLocks/>
              </p:cNvSpPr>
              <p:nvPr/>
            </p:nvSpPr>
            <p:spPr bwMode="auto">
              <a:xfrm>
                <a:off x="3620" y="3529"/>
                <a:ext cx="21" cy="17"/>
              </a:xfrm>
              <a:custGeom>
                <a:avLst/>
                <a:gdLst>
                  <a:gd name="T0" fmla="*/ 21 w 42"/>
                  <a:gd name="T1" fmla="*/ 10 h 34"/>
                  <a:gd name="T2" fmla="*/ 21 w 42"/>
                  <a:gd name="T3" fmla="*/ 10 h 34"/>
                  <a:gd name="T4" fmla="*/ 17 w 42"/>
                  <a:gd name="T5" fmla="*/ 6 h 34"/>
                  <a:gd name="T6" fmla="*/ 12 w 42"/>
                  <a:gd name="T7" fmla="*/ 3 h 34"/>
                  <a:gd name="T8" fmla="*/ 7 w 42"/>
                  <a:gd name="T9" fmla="*/ 1 h 34"/>
                  <a:gd name="T10" fmla="*/ 0 w 42"/>
                  <a:gd name="T11" fmla="*/ 0 h 34"/>
                  <a:gd name="T12" fmla="*/ 0 w 42"/>
                  <a:gd name="T13" fmla="*/ 9 h 34"/>
                  <a:gd name="T14" fmla="*/ 5 w 42"/>
                  <a:gd name="T15" fmla="*/ 10 h 34"/>
                  <a:gd name="T16" fmla="*/ 10 w 42"/>
                  <a:gd name="T17" fmla="*/ 12 h 34"/>
                  <a:gd name="T18" fmla="*/ 14 w 42"/>
                  <a:gd name="T19" fmla="*/ 14 h 34"/>
                  <a:gd name="T20" fmla="*/ 18 w 42"/>
                  <a:gd name="T21" fmla="*/ 17 h 34"/>
                  <a:gd name="T22" fmla="*/ 18 w 42"/>
                  <a:gd name="T23" fmla="*/ 17 h 34"/>
                  <a:gd name="T24" fmla="*/ 21 w 42"/>
                  <a:gd name="T25" fmla="*/ 10 h 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2" h="34">
                    <a:moveTo>
                      <a:pt x="42" y="19"/>
                    </a:moveTo>
                    <a:lnTo>
                      <a:pt x="42" y="19"/>
                    </a:lnTo>
                    <a:lnTo>
                      <a:pt x="33" y="12"/>
                    </a:lnTo>
                    <a:lnTo>
                      <a:pt x="23" y="5"/>
                    </a:lnTo>
                    <a:lnTo>
                      <a:pt x="13" y="1"/>
                    </a:lnTo>
                    <a:lnTo>
                      <a:pt x="0" y="0"/>
                    </a:lnTo>
                    <a:lnTo>
                      <a:pt x="0" y="18"/>
                    </a:lnTo>
                    <a:lnTo>
                      <a:pt x="10" y="19"/>
                    </a:lnTo>
                    <a:lnTo>
                      <a:pt x="20" y="23"/>
                    </a:lnTo>
                    <a:lnTo>
                      <a:pt x="27" y="27"/>
                    </a:lnTo>
                    <a:lnTo>
                      <a:pt x="35" y="34"/>
                    </a:lnTo>
                    <a:lnTo>
                      <a:pt x="42"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85" name="Freeform 1903"/>
              <p:cNvSpPr>
                <a:spLocks/>
              </p:cNvSpPr>
              <p:nvPr/>
            </p:nvSpPr>
            <p:spPr bwMode="auto">
              <a:xfrm>
                <a:off x="3638" y="3539"/>
                <a:ext cx="13" cy="28"/>
              </a:xfrm>
              <a:custGeom>
                <a:avLst/>
                <a:gdLst>
                  <a:gd name="T0" fmla="*/ 13 w 27"/>
                  <a:gd name="T1" fmla="*/ 28 h 57"/>
                  <a:gd name="T2" fmla="*/ 13 w 27"/>
                  <a:gd name="T3" fmla="*/ 28 h 57"/>
                  <a:gd name="T4" fmla="*/ 12 w 27"/>
                  <a:gd name="T5" fmla="*/ 20 h 57"/>
                  <a:gd name="T6" fmla="*/ 11 w 27"/>
                  <a:gd name="T7" fmla="*/ 13 h 57"/>
                  <a:gd name="T8" fmla="*/ 7 w 27"/>
                  <a:gd name="T9" fmla="*/ 5 h 57"/>
                  <a:gd name="T10" fmla="*/ 3 w 27"/>
                  <a:gd name="T11" fmla="*/ 0 h 57"/>
                  <a:gd name="T12" fmla="*/ 0 w 27"/>
                  <a:gd name="T13" fmla="*/ 7 h 57"/>
                  <a:gd name="T14" fmla="*/ 2 w 27"/>
                  <a:gd name="T15" fmla="*/ 11 h 57"/>
                  <a:gd name="T16" fmla="*/ 4 w 27"/>
                  <a:gd name="T17" fmla="*/ 16 h 57"/>
                  <a:gd name="T18" fmla="*/ 6 w 27"/>
                  <a:gd name="T19" fmla="*/ 22 h 57"/>
                  <a:gd name="T20" fmla="*/ 6 w 27"/>
                  <a:gd name="T21" fmla="*/ 28 h 57"/>
                  <a:gd name="T22" fmla="*/ 6 w 27"/>
                  <a:gd name="T23" fmla="*/ 28 h 57"/>
                  <a:gd name="T24" fmla="*/ 13 w 27"/>
                  <a:gd name="T25" fmla="*/ 28 h 5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57">
                    <a:moveTo>
                      <a:pt x="27" y="57"/>
                    </a:moveTo>
                    <a:lnTo>
                      <a:pt x="27" y="57"/>
                    </a:lnTo>
                    <a:lnTo>
                      <a:pt x="25" y="40"/>
                    </a:lnTo>
                    <a:lnTo>
                      <a:pt x="22" y="26"/>
                    </a:lnTo>
                    <a:lnTo>
                      <a:pt x="15" y="11"/>
                    </a:lnTo>
                    <a:lnTo>
                      <a:pt x="7" y="0"/>
                    </a:lnTo>
                    <a:lnTo>
                      <a:pt x="0" y="15"/>
                    </a:lnTo>
                    <a:lnTo>
                      <a:pt x="5" y="22"/>
                    </a:lnTo>
                    <a:lnTo>
                      <a:pt x="8" y="33"/>
                    </a:lnTo>
                    <a:lnTo>
                      <a:pt x="12" y="44"/>
                    </a:lnTo>
                    <a:lnTo>
                      <a:pt x="13" y="57"/>
                    </a:lnTo>
                    <a:lnTo>
                      <a:pt x="27" y="5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86" name="Freeform 1904"/>
              <p:cNvSpPr>
                <a:spLocks/>
              </p:cNvSpPr>
              <p:nvPr/>
            </p:nvSpPr>
            <p:spPr bwMode="auto">
              <a:xfrm>
                <a:off x="3642" y="3567"/>
                <a:ext cx="9" cy="23"/>
              </a:xfrm>
              <a:custGeom>
                <a:avLst/>
                <a:gdLst>
                  <a:gd name="T0" fmla="*/ 5 w 19"/>
                  <a:gd name="T1" fmla="*/ 23 h 45"/>
                  <a:gd name="T2" fmla="*/ 5 w 19"/>
                  <a:gd name="T3" fmla="*/ 22 h 45"/>
                  <a:gd name="T4" fmla="*/ 7 w 19"/>
                  <a:gd name="T5" fmla="*/ 18 h 45"/>
                  <a:gd name="T6" fmla="*/ 8 w 19"/>
                  <a:gd name="T7" fmla="*/ 13 h 45"/>
                  <a:gd name="T8" fmla="*/ 9 w 19"/>
                  <a:gd name="T9" fmla="*/ 6 h 45"/>
                  <a:gd name="T10" fmla="*/ 9 w 19"/>
                  <a:gd name="T11" fmla="*/ 0 h 45"/>
                  <a:gd name="T12" fmla="*/ 2 w 19"/>
                  <a:gd name="T13" fmla="*/ 0 h 45"/>
                  <a:gd name="T14" fmla="*/ 2 w 19"/>
                  <a:gd name="T15" fmla="*/ 6 h 45"/>
                  <a:gd name="T16" fmla="*/ 2 w 19"/>
                  <a:gd name="T17" fmla="*/ 9 h 45"/>
                  <a:gd name="T18" fmla="*/ 0 w 19"/>
                  <a:gd name="T19" fmla="*/ 14 h 45"/>
                  <a:gd name="T20" fmla="*/ 0 w 19"/>
                  <a:gd name="T21" fmla="*/ 18 h 45"/>
                  <a:gd name="T22" fmla="*/ 0 w 19"/>
                  <a:gd name="T23" fmla="*/ 17 h 45"/>
                  <a:gd name="T24" fmla="*/ 5 w 19"/>
                  <a:gd name="T25" fmla="*/ 23 h 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45">
                    <a:moveTo>
                      <a:pt x="10" y="45"/>
                    </a:moveTo>
                    <a:lnTo>
                      <a:pt x="10" y="43"/>
                    </a:lnTo>
                    <a:lnTo>
                      <a:pt x="14" y="36"/>
                    </a:lnTo>
                    <a:lnTo>
                      <a:pt x="17" y="25"/>
                    </a:lnTo>
                    <a:lnTo>
                      <a:pt x="19" y="12"/>
                    </a:lnTo>
                    <a:lnTo>
                      <a:pt x="19" y="0"/>
                    </a:lnTo>
                    <a:lnTo>
                      <a:pt x="5" y="0"/>
                    </a:lnTo>
                    <a:lnTo>
                      <a:pt x="5" y="12"/>
                    </a:lnTo>
                    <a:lnTo>
                      <a:pt x="4" y="18"/>
                    </a:lnTo>
                    <a:lnTo>
                      <a:pt x="0" y="28"/>
                    </a:lnTo>
                    <a:lnTo>
                      <a:pt x="0" y="36"/>
                    </a:lnTo>
                    <a:lnTo>
                      <a:pt x="0" y="34"/>
                    </a:lnTo>
                    <a:lnTo>
                      <a:pt x="10" y="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87" name="Freeform 1905"/>
              <p:cNvSpPr>
                <a:spLocks/>
              </p:cNvSpPr>
              <p:nvPr/>
            </p:nvSpPr>
            <p:spPr bwMode="auto">
              <a:xfrm>
                <a:off x="3634" y="3584"/>
                <a:ext cx="13" cy="19"/>
              </a:xfrm>
              <a:custGeom>
                <a:avLst/>
                <a:gdLst>
                  <a:gd name="T0" fmla="*/ 2 w 26"/>
                  <a:gd name="T1" fmla="*/ 19 h 36"/>
                  <a:gd name="T2" fmla="*/ 2 w 26"/>
                  <a:gd name="T3" fmla="*/ 19 h 36"/>
                  <a:gd name="T4" fmla="*/ 5 w 26"/>
                  <a:gd name="T5" fmla="*/ 16 h 36"/>
                  <a:gd name="T6" fmla="*/ 8 w 26"/>
                  <a:gd name="T7" fmla="*/ 13 h 36"/>
                  <a:gd name="T8" fmla="*/ 11 w 26"/>
                  <a:gd name="T9" fmla="*/ 11 h 36"/>
                  <a:gd name="T10" fmla="*/ 13 w 26"/>
                  <a:gd name="T11" fmla="*/ 6 h 36"/>
                  <a:gd name="T12" fmla="*/ 8 w 26"/>
                  <a:gd name="T13" fmla="*/ 0 h 36"/>
                  <a:gd name="T14" fmla="*/ 6 w 26"/>
                  <a:gd name="T15" fmla="*/ 3 h 36"/>
                  <a:gd name="T16" fmla="*/ 4 w 26"/>
                  <a:gd name="T17" fmla="*/ 6 h 36"/>
                  <a:gd name="T18" fmla="*/ 2 w 26"/>
                  <a:gd name="T19" fmla="*/ 8 h 36"/>
                  <a:gd name="T20" fmla="*/ 0 w 26"/>
                  <a:gd name="T21" fmla="*/ 10 h 36"/>
                  <a:gd name="T22" fmla="*/ 0 w 26"/>
                  <a:gd name="T23" fmla="*/ 10 h 36"/>
                  <a:gd name="T24" fmla="*/ 2 w 26"/>
                  <a:gd name="T25" fmla="*/ 19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 h="36">
                    <a:moveTo>
                      <a:pt x="3" y="36"/>
                    </a:moveTo>
                    <a:lnTo>
                      <a:pt x="3" y="36"/>
                    </a:lnTo>
                    <a:lnTo>
                      <a:pt x="10" y="31"/>
                    </a:lnTo>
                    <a:lnTo>
                      <a:pt x="15" y="25"/>
                    </a:lnTo>
                    <a:lnTo>
                      <a:pt x="21" y="20"/>
                    </a:lnTo>
                    <a:lnTo>
                      <a:pt x="26" y="11"/>
                    </a:lnTo>
                    <a:lnTo>
                      <a:pt x="16" y="0"/>
                    </a:lnTo>
                    <a:lnTo>
                      <a:pt x="11" y="5"/>
                    </a:lnTo>
                    <a:lnTo>
                      <a:pt x="8" y="11"/>
                    </a:lnTo>
                    <a:lnTo>
                      <a:pt x="3" y="16"/>
                    </a:lnTo>
                    <a:lnTo>
                      <a:pt x="0" y="18"/>
                    </a:lnTo>
                    <a:lnTo>
                      <a:pt x="3"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88" name="Freeform 1906"/>
              <p:cNvSpPr>
                <a:spLocks/>
              </p:cNvSpPr>
              <p:nvPr/>
            </p:nvSpPr>
            <p:spPr bwMode="auto">
              <a:xfrm>
                <a:off x="3620" y="3593"/>
                <a:ext cx="15" cy="13"/>
              </a:xfrm>
              <a:custGeom>
                <a:avLst/>
                <a:gdLst>
                  <a:gd name="T0" fmla="*/ 0 w 30"/>
                  <a:gd name="T1" fmla="*/ 13 h 25"/>
                  <a:gd name="T2" fmla="*/ 0 w 30"/>
                  <a:gd name="T3" fmla="*/ 13 h 25"/>
                  <a:gd name="T4" fmla="*/ 3 w 30"/>
                  <a:gd name="T5" fmla="*/ 13 h 25"/>
                  <a:gd name="T6" fmla="*/ 9 w 30"/>
                  <a:gd name="T7" fmla="*/ 12 h 25"/>
                  <a:gd name="T8" fmla="*/ 12 w 30"/>
                  <a:gd name="T9" fmla="*/ 10 h 25"/>
                  <a:gd name="T10" fmla="*/ 15 w 30"/>
                  <a:gd name="T11" fmla="*/ 9 h 25"/>
                  <a:gd name="T12" fmla="*/ 14 w 30"/>
                  <a:gd name="T13" fmla="*/ 0 h 25"/>
                  <a:gd name="T14" fmla="*/ 10 w 30"/>
                  <a:gd name="T15" fmla="*/ 1 h 25"/>
                  <a:gd name="T16" fmla="*/ 7 w 30"/>
                  <a:gd name="T17" fmla="*/ 3 h 25"/>
                  <a:gd name="T18" fmla="*/ 3 w 30"/>
                  <a:gd name="T19" fmla="*/ 4 h 25"/>
                  <a:gd name="T20" fmla="*/ 0 w 30"/>
                  <a:gd name="T21" fmla="*/ 4 h 25"/>
                  <a:gd name="T22" fmla="*/ 0 w 30"/>
                  <a:gd name="T23" fmla="*/ 4 h 25"/>
                  <a:gd name="T24" fmla="*/ 0 w 30"/>
                  <a:gd name="T25" fmla="*/ 13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25">
                    <a:moveTo>
                      <a:pt x="0" y="25"/>
                    </a:moveTo>
                    <a:lnTo>
                      <a:pt x="0" y="25"/>
                    </a:lnTo>
                    <a:lnTo>
                      <a:pt x="6" y="25"/>
                    </a:lnTo>
                    <a:lnTo>
                      <a:pt x="17" y="23"/>
                    </a:lnTo>
                    <a:lnTo>
                      <a:pt x="23" y="20"/>
                    </a:lnTo>
                    <a:lnTo>
                      <a:pt x="30" y="18"/>
                    </a:lnTo>
                    <a:lnTo>
                      <a:pt x="27" y="0"/>
                    </a:lnTo>
                    <a:lnTo>
                      <a:pt x="20" y="2"/>
                    </a:lnTo>
                    <a:lnTo>
                      <a:pt x="13" y="5"/>
                    </a:lnTo>
                    <a:lnTo>
                      <a:pt x="6" y="7"/>
                    </a:lnTo>
                    <a:lnTo>
                      <a:pt x="0" y="7"/>
                    </a:lnTo>
                    <a:lnTo>
                      <a:pt x="0" y="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89" name="Freeform 1907"/>
              <p:cNvSpPr>
                <a:spLocks/>
              </p:cNvSpPr>
              <p:nvPr/>
            </p:nvSpPr>
            <p:spPr bwMode="auto">
              <a:xfrm>
                <a:off x="3599" y="3590"/>
                <a:ext cx="21" cy="16"/>
              </a:xfrm>
              <a:custGeom>
                <a:avLst/>
                <a:gdLst>
                  <a:gd name="T0" fmla="*/ 1 w 44"/>
                  <a:gd name="T1" fmla="*/ 7 h 32"/>
                  <a:gd name="T2" fmla="*/ 0 w 44"/>
                  <a:gd name="T3" fmla="*/ 7 h 32"/>
                  <a:gd name="T4" fmla="*/ 4 w 44"/>
                  <a:gd name="T5" fmla="*/ 11 h 32"/>
                  <a:gd name="T6" fmla="*/ 10 w 44"/>
                  <a:gd name="T7" fmla="*/ 15 h 32"/>
                  <a:gd name="T8" fmla="*/ 15 w 44"/>
                  <a:gd name="T9" fmla="*/ 15 h 32"/>
                  <a:gd name="T10" fmla="*/ 21 w 44"/>
                  <a:gd name="T11" fmla="*/ 16 h 32"/>
                  <a:gd name="T12" fmla="*/ 21 w 44"/>
                  <a:gd name="T13" fmla="*/ 7 h 32"/>
                  <a:gd name="T14" fmla="*/ 15 w 44"/>
                  <a:gd name="T15" fmla="*/ 6 h 32"/>
                  <a:gd name="T16" fmla="*/ 11 w 44"/>
                  <a:gd name="T17" fmla="*/ 6 h 32"/>
                  <a:gd name="T18" fmla="*/ 7 w 44"/>
                  <a:gd name="T19" fmla="*/ 4 h 32"/>
                  <a:gd name="T20" fmla="*/ 5 w 44"/>
                  <a:gd name="T21" fmla="*/ 0 h 32"/>
                  <a:gd name="T22" fmla="*/ 4 w 44"/>
                  <a:gd name="T23" fmla="*/ 0 h 32"/>
                  <a:gd name="T24" fmla="*/ 1 w 44"/>
                  <a:gd name="T25" fmla="*/ 7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4" h="32">
                    <a:moveTo>
                      <a:pt x="2" y="14"/>
                    </a:moveTo>
                    <a:lnTo>
                      <a:pt x="0" y="14"/>
                    </a:lnTo>
                    <a:lnTo>
                      <a:pt x="9" y="21"/>
                    </a:lnTo>
                    <a:lnTo>
                      <a:pt x="20" y="29"/>
                    </a:lnTo>
                    <a:lnTo>
                      <a:pt x="32" y="30"/>
                    </a:lnTo>
                    <a:lnTo>
                      <a:pt x="44" y="32"/>
                    </a:lnTo>
                    <a:lnTo>
                      <a:pt x="44" y="14"/>
                    </a:lnTo>
                    <a:lnTo>
                      <a:pt x="32" y="12"/>
                    </a:lnTo>
                    <a:lnTo>
                      <a:pt x="24" y="11"/>
                    </a:lnTo>
                    <a:lnTo>
                      <a:pt x="15" y="7"/>
                    </a:lnTo>
                    <a:lnTo>
                      <a:pt x="10" y="0"/>
                    </a:lnTo>
                    <a:lnTo>
                      <a:pt x="9" y="0"/>
                    </a:lnTo>
                    <a:lnTo>
                      <a:pt x="2"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90" name="Freeform 1908"/>
              <p:cNvSpPr>
                <a:spLocks/>
              </p:cNvSpPr>
              <p:nvPr/>
            </p:nvSpPr>
            <p:spPr bwMode="auto">
              <a:xfrm>
                <a:off x="3590" y="3568"/>
                <a:ext cx="13" cy="29"/>
              </a:xfrm>
              <a:custGeom>
                <a:avLst/>
                <a:gdLst>
                  <a:gd name="T0" fmla="*/ 0 w 25"/>
                  <a:gd name="T1" fmla="*/ 0 h 58"/>
                  <a:gd name="T2" fmla="*/ 0 w 25"/>
                  <a:gd name="T3" fmla="*/ 0 h 58"/>
                  <a:gd name="T4" fmla="*/ 1 w 25"/>
                  <a:gd name="T5" fmla="*/ 9 h 58"/>
                  <a:gd name="T6" fmla="*/ 2 w 25"/>
                  <a:gd name="T7" fmla="*/ 17 h 58"/>
                  <a:gd name="T8" fmla="*/ 5 w 25"/>
                  <a:gd name="T9" fmla="*/ 24 h 58"/>
                  <a:gd name="T10" fmla="*/ 9 w 25"/>
                  <a:gd name="T11" fmla="*/ 29 h 58"/>
                  <a:gd name="T12" fmla="*/ 13 w 25"/>
                  <a:gd name="T13" fmla="*/ 22 h 58"/>
                  <a:gd name="T14" fmla="*/ 10 w 25"/>
                  <a:gd name="T15" fmla="*/ 19 h 58"/>
                  <a:gd name="T16" fmla="*/ 8 w 25"/>
                  <a:gd name="T17" fmla="*/ 13 h 58"/>
                  <a:gd name="T18" fmla="*/ 8 w 25"/>
                  <a:gd name="T19" fmla="*/ 8 h 58"/>
                  <a:gd name="T20" fmla="*/ 7 w 25"/>
                  <a:gd name="T21" fmla="*/ 0 h 58"/>
                  <a:gd name="T22" fmla="*/ 7 w 25"/>
                  <a:gd name="T23" fmla="*/ 0 h 58"/>
                  <a:gd name="T24" fmla="*/ 0 w 25"/>
                  <a:gd name="T25" fmla="*/ 0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 h="58">
                    <a:moveTo>
                      <a:pt x="0" y="0"/>
                    </a:moveTo>
                    <a:lnTo>
                      <a:pt x="0" y="0"/>
                    </a:lnTo>
                    <a:lnTo>
                      <a:pt x="1" y="18"/>
                    </a:lnTo>
                    <a:lnTo>
                      <a:pt x="3" y="33"/>
                    </a:lnTo>
                    <a:lnTo>
                      <a:pt x="10" y="47"/>
                    </a:lnTo>
                    <a:lnTo>
                      <a:pt x="18" y="58"/>
                    </a:lnTo>
                    <a:lnTo>
                      <a:pt x="25" y="44"/>
                    </a:lnTo>
                    <a:lnTo>
                      <a:pt x="20" y="37"/>
                    </a:lnTo>
                    <a:lnTo>
                      <a:pt x="16" y="26"/>
                    </a:lnTo>
                    <a:lnTo>
                      <a:pt x="15" y="15"/>
                    </a:lnTo>
                    <a:lnTo>
                      <a:pt x="13"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91" name="Freeform 1909"/>
              <p:cNvSpPr>
                <a:spLocks/>
              </p:cNvSpPr>
              <p:nvPr/>
            </p:nvSpPr>
            <p:spPr bwMode="auto">
              <a:xfrm>
                <a:off x="3600" y="3567"/>
                <a:ext cx="10" cy="22"/>
              </a:xfrm>
              <a:custGeom>
                <a:avLst/>
                <a:gdLst>
                  <a:gd name="T0" fmla="*/ 9 w 20"/>
                  <a:gd name="T1" fmla="*/ 14 h 43"/>
                  <a:gd name="T2" fmla="*/ 10 w 20"/>
                  <a:gd name="T3" fmla="*/ 15 h 43"/>
                  <a:gd name="T4" fmla="*/ 8 w 20"/>
                  <a:gd name="T5" fmla="*/ 12 h 43"/>
                  <a:gd name="T6" fmla="*/ 8 w 20"/>
                  <a:gd name="T7" fmla="*/ 9 h 43"/>
                  <a:gd name="T8" fmla="*/ 7 w 20"/>
                  <a:gd name="T9" fmla="*/ 5 h 43"/>
                  <a:gd name="T10" fmla="*/ 7 w 20"/>
                  <a:gd name="T11" fmla="*/ 0 h 43"/>
                  <a:gd name="T12" fmla="*/ 0 w 20"/>
                  <a:gd name="T13" fmla="*/ 0 h 43"/>
                  <a:gd name="T14" fmla="*/ 0 w 20"/>
                  <a:gd name="T15" fmla="*/ 5 h 43"/>
                  <a:gd name="T16" fmla="*/ 1 w 20"/>
                  <a:gd name="T17" fmla="*/ 13 h 43"/>
                  <a:gd name="T18" fmla="*/ 3 w 20"/>
                  <a:gd name="T19" fmla="*/ 17 h 43"/>
                  <a:gd name="T20" fmla="*/ 5 w 20"/>
                  <a:gd name="T21" fmla="*/ 21 h 43"/>
                  <a:gd name="T22" fmla="*/ 6 w 20"/>
                  <a:gd name="T23" fmla="*/ 22 h 43"/>
                  <a:gd name="T24" fmla="*/ 9 w 20"/>
                  <a:gd name="T25" fmla="*/ 14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 h="43">
                    <a:moveTo>
                      <a:pt x="18" y="28"/>
                    </a:moveTo>
                    <a:lnTo>
                      <a:pt x="20" y="30"/>
                    </a:lnTo>
                    <a:lnTo>
                      <a:pt x="16" y="23"/>
                    </a:lnTo>
                    <a:lnTo>
                      <a:pt x="15" y="18"/>
                    </a:lnTo>
                    <a:lnTo>
                      <a:pt x="13" y="10"/>
                    </a:lnTo>
                    <a:lnTo>
                      <a:pt x="13" y="0"/>
                    </a:lnTo>
                    <a:lnTo>
                      <a:pt x="0" y="0"/>
                    </a:lnTo>
                    <a:lnTo>
                      <a:pt x="0" y="10"/>
                    </a:lnTo>
                    <a:lnTo>
                      <a:pt x="1" y="25"/>
                    </a:lnTo>
                    <a:lnTo>
                      <a:pt x="6" y="34"/>
                    </a:lnTo>
                    <a:lnTo>
                      <a:pt x="10" y="41"/>
                    </a:lnTo>
                    <a:lnTo>
                      <a:pt x="11" y="43"/>
                    </a:lnTo>
                    <a:lnTo>
                      <a:pt x="18"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92" name="Freeform 1910"/>
              <p:cNvSpPr>
                <a:spLocks/>
              </p:cNvSpPr>
              <p:nvPr/>
            </p:nvSpPr>
            <p:spPr bwMode="auto">
              <a:xfrm>
                <a:off x="3606" y="3582"/>
                <a:ext cx="14" cy="13"/>
              </a:xfrm>
              <a:custGeom>
                <a:avLst/>
                <a:gdLst>
                  <a:gd name="T0" fmla="*/ 14 w 29"/>
                  <a:gd name="T1" fmla="*/ 5 h 28"/>
                  <a:gd name="T2" fmla="*/ 14 w 29"/>
                  <a:gd name="T3" fmla="*/ 5 h 28"/>
                  <a:gd name="T4" fmla="*/ 12 w 29"/>
                  <a:gd name="T5" fmla="*/ 5 h 28"/>
                  <a:gd name="T6" fmla="*/ 8 w 29"/>
                  <a:gd name="T7" fmla="*/ 3 h 28"/>
                  <a:gd name="T8" fmla="*/ 6 w 29"/>
                  <a:gd name="T9" fmla="*/ 2 h 28"/>
                  <a:gd name="T10" fmla="*/ 3 w 29"/>
                  <a:gd name="T11" fmla="*/ 0 h 28"/>
                  <a:gd name="T12" fmla="*/ 0 w 29"/>
                  <a:gd name="T13" fmla="*/ 7 h 28"/>
                  <a:gd name="T14" fmla="*/ 2 w 29"/>
                  <a:gd name="T15" fmla="*/ 10 h 28"/>
                  <a:gd name="T16" fmla="*/ 7 w 29"/>
                  <a:gd name="T17" fmla="*/ 11 h 28"/>
                  <a:gd name="T18" fmla="*/ 10 w 29"/>
                  <a:gd name="T19" fmla="*/ 13 h 28"/>
                  <a:gd name="T20" fmla="*/ 14 w 29"/>
                  <a:gd name="T21" fmla="*/ 13 h 28"/>
                  <a:gd name="T22" fmla="*/ 14 w 29"/>
                  <a:gd name="T23" fmla="*/ 13 h 28"/>
                  <a:gd name="T24" fmla="*/ 14 w 29"/>
                  <a:gd name="T25" fmla="*/ 5 h 2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28">
                    <a:moveTo>
                      <a:pt x="29" y="10"/>
                    </a:moveTo>
                    <a:lnTo>
                      <a:pt x="29" y="10"/>
                    </a:lnTo>
                    <a:lnTo>
                      <a:pt x="24" y="10"/>
                    </a:lnTo>
                    <a:lnTo>
                      <a:pt x="17" y="6"/>
                    </a:lnTo>
                    <a:lnTo>
                      <a:pt x="12" y="4"/>
                    </a:lnTo>
                    <a:lnTo>
                      <a:pt x="7" y="0"/>
                    </a:lnTo>
                    <a:lnTo>
                      <a:pt x="0" y="15"/>
                    </a:lnTo>
                    <a:lnTo>
                      <a:pt x="5" y="22"/>
                    </a:lnTo>
                    <a:lnTo>
                      <a:pt x="14" y="24"/>
                    </a:lnTo>
                    <a:lnTo>
                      <a:pt x="20" y="28"/>
                    </a:lnTo>
                    <a:lnTo>
                      <a:pt x="29" y="28"/>
                    </a:lnTo>
                    <a:lnTo>
                      <a:pt x="29"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93" name="Freeform 1911"/>
              <p:cNvSpPr>
                <a:spLocks/>
              </p:cNvSpPr>
              <p:nvPr/>
            </p:nvSpPr>
            <p:spPr bwMode="auto">
              <a:xfrm>
                <a:off x="3620" y="3582"/>
                <a:ext cx="15" cy="13"/>
              </a:xfrm>
              <a:custGeom>
                <a:avLst/>
                <a:gdLst>
                  <a:gd name="T0" fmla="*/ 12 w 28"/>
                  <a:gd name="T1" fmla="*/ 0 h 28"/>
                  <a:gd name="T2" fmla="*/ 12 w 28"/>
                  <a:gd name="T3" fmla="*/ 0 h 28"/>
                  <a:gd name="T4" fmla="*/ 9 w 28"/>
                  <a:gd name="T5" fmla="*/ 2 h 28"/>
                  <a:gd name="T6" fmla="*/ 6 w 28"/>
                  <a:gd name="T7" fmla="*/ 3 h 28"/>
                  <a:gd name="T8" fmla="*/ 3 w 28"/>
                  <a:gd name="T9" fmla="*/ 5 h 28"/>
                  <a:gd name="T10" fmla="*/ 0 w 28"/>
                  <a:gd name="T11" fmla="*/ 5 h 28"/>
                  <a:gd name="T12" fmla="*/ 0 w 28"/>
                  <a:gd name="T13" fmla="*/ 13 h 28"/>
                  <a:gd name="T14" fmla="*/ 4 w 28"/>
                  <a:gd name="T15" fmla="*/ 13 h 28"/>
                  <a:gd name="T16" fmla="*/ 8 w 28"/>
                  <a:gd name="T17" fmla="*/ 11 h 28"/>
                  <a:gd name="T18" fmla="*/ 12 w 28"/>
                  <a:gd name="T19" fmla="*/ 10 h 28"/>
                  <a:gd name="T20" fmla="*/ 15 w 28"/>
                  <a:gd name="T21" fmla="*/ 7 h 28"/>
                  <a:gd name="T22" fmla="*/ 15 w 28"/>
                  <a:gd name="T23" fmla="*/ 7 h 28"/>
                  <a:gd name="T24" fmla="*/ 12 w 28"/>
                  <a:gd name="T25" fmla="*/ 0 h 2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8" h="28">
                    <a:moveTo>
                      <a:pt x="22" y="0"/>
                    </a:moveTo>
                    <a:lnTo>
                      <a:pt x="22" y="0"/>
                    </a:lnTo>
                    <a:lnTo>
                      <a:pt x="17" y="4"/>
                    </a:lnTo>
                    <a:lnTo>
                      <a:pt x="11" y="6"/>
                    </a:lnTo>
                    <a:lnTo>
                      <a:pt x="5" y="10"/>
                    </a:lnTo>
                    <a:lnTo>
                      <a:pt x="0" y="10"/>
                    </a:lnTo>
                    <a:lnTo>
                      <a:pt x="0" y="28"/>
                    </a:lnTo>
                    <a:lnTo>
                      <a:pt x="8" y="28"/>
                    </a:lnTo>
                    <a:lnTo>
                      <a:pt x="15" y="24"/>
                    </a:lnTo>
                    <a:lnTo>
                      <a:pt x="23" y="22"/>
                    </a:lnTo>
                    <a:lnTo>
                      <a:pt x="28" y="15"/>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94" name="Freeform 1912"/>
              <p:cNvSpPr>
                <a:spLocks/>
              </p:cNvSpPr>
              <p:nvPr/>
            </p:nvSpPr>
            <p:spPr bwMode="auto">
              <a:xfrm>
                <a:off x="3631" y="3568"/>
                <a:ext cx="10" cy="21"/>
              </a:xfrm>
              <a:custGeom>
                <a:avLst/>
                <a:gdLst>
                  <a:gd name="T0" fmla="*/ 3 w 20"/>
                  <a:gd name="T1" fmla="*/ 0 h 42"/>
                  <a:gd name="T2" fmla="*/ 3 w 20"/>
                  <a:gd name="T3" fmla="*/ 0 h 42"/>
                  <a:gd name="T4" fmla="*/ 3 w 20"/>
                  <a:gd name="T5" fmla="*/ 6 h 42"/>
                  <a:gd name="T6" fmla="*/ 3 w 20"/>
                  <a:gd name="T7" fmla="*/ 9 h 42"/>
                  <a:gd name="T8" fmla="*/ 2 w 20"/>
                  <a:gd name="T9" fmla="*/ 11 h 42"/>
                  <a:gd name="T10" fmla="*/ 0 w 20"/>
                  <a:gd name="T11" fmla="*/ 14 h 42"/>
                  <a:gd name="T12" fmla="*/ 3 w 20"/>
                  <a:gd name="T13" fmla="*/ 21 h 42"/>
                  <a:gd name="T14" fmla="*/ 7 w 20"/>
                  <a:gd name="T15" fmla="*/ 17 h 42"/>
                  <a:gd name="T16" fmla="*/ 9 w 20"/>
                  <a:gd name="T17" fmla="*/ 12 h 42"/>
                  <a:gd name="T18" fmla="*/ 10 w 20"/>
                  <a:gd name="T19" fmla="*/ 6 h 42"/>
                  <a:gd name="T20" fmla="*/ 10 w 20"/>
                  <a:gd name="T21" fmla="*/ 0 h 42"/>
                  <a:gd name="T22" fmla="*/ 10 w 20"/>
                  <a:gd name="T23" fmla="*/ 0 h 42"/>
                  <a:gd name="T24" fmla="*/ 3 w 20"/>
                  <a:gd name="T25" fmla="*/ 0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 h="42">
                    <a:moveTo>
                      <a:pt x="6" y="0"/>
                    </a:moveTo>
                    <a:lnTo>
                      <a:pt x="6" y="0"/>
                    </a:lnTo>
                    <a:lnTo>
                      <a:pt x="6" y="11"/>
                    </a:lnTo>
                    <a:lnTo>
                      <a:pt x="5" y="17"/>
                    </a:lnTo>
                    <a:lnTo>
                      <a:pt x="3" y="22"/>
                    </a:lnTo>
                    <a:lnTo>
                      <a:pt x="0" y="27"/>
                    </a:lnTo>
                    <a:lnTo>
                      <a:pt x="6" y="42"/>
                    </a:lnTo>
                    <a:lnTo>
                      <a:pt x="13" y="33"/>
                    </a:lnTo>
                    <a:lnTo>
                      <a:pt x="18" y="24"/>
                    </a:lnTo>
                    <a:lnTo>
                      <a:pt x="20" y="11"/>
                    </a:lnTo>
                    <a:lnTo>
                      <a:pt x="20"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95" name="Freeform 1913"/>
              <p:cNvSpPr>
                <a:spLocks/>
              </p:cNvSpPr>
              <p:nvPr/>
            </p:nvSpPr>
            <p:spPr bwMode="auto">
              <a:xfrm>
                <a:off x="3631" y="3547"/>
                <a:ext cx="10" cy="21"/>
              </a:xfrm>
              <a:custGeom>
                <a:avLst/>
                <a:gdLst>
                  <a:gd name="T0" fmla="*/ 0 w 20"/>
                  <a:gd name="T1" fmla="*/ 7 h 41"/>
                  <a:gd name="T2" fmla="*/ 0 w 20"/>
                  <a:gd name="T3" fmla="*/ 7 h 41"/>
                  <a:gd name="T4" fmla="*/ 2 w 20"/>
                  <a:gd name="T5" fmla="*/ 10 h 41"/>
                  <a:gd name="T6" fmla="*/ 3 w 20"/>
                  <a:gd name="T7" fmla="*/ 13 h 41"/>
                  <a:gd name="T8" fmla="*/ 3 w 20"/>
                  <a:gd name="T9" fmla="*/ 15 h 41"/>
                  <a:gd name="T10" fmla="*/ 3 w 20"/>
                  <a:gd name="T11" fmla="*/ 21 h 41"/>
                  <a:gd name="T12" fmla="*/ 10 w 20"/>
                  <a:gd name="T13" fmla="*/ 21 h 41"/>
                  <a:gd name="T14" fmla="*/ 10 w 20"/>
                  <a:gd name="T15" fmla="*/ 15 h 41"/>
                  <a:gd name="T16" fmla="*/ 9 w 20"/>
                  <a:gd name="T17" fmla="*/ 9 h 41"/>
                  <a:gd name="T18" fmla="*/ 7 w 20"/>
                  <a:gd name="T19" fmla="*/ 5 h 41"/>
                  <a:gd name="T20" fmla="*/ 3 w 20"/>
                  <a:gd name="T21" fmla="*/ 0 h 41"/>
                  <a:gd name="T22" fmla="*/ 3 w 20"/>
                  <a:gd name="T23" fmla="*/ 0 h 41"/>
                  <a:gd name="T24" fmla="*/ 0 w 20"/>
                  <a:gd name="T25" fmla="*/ 7 h 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 h="41">
                    <a:moveTo>
                      <a:pt x="0" y="14"/>
                    </a:moveTo>
                    <a:lnTo>
                      <a:pt x="0" y="14"/>
                    </a:lnTo>
                    <a:lnTo>
                      <a:pt x="3" y="20"/>
                    </a:lnTo>
                    <a:lnTo>
                      <a:pt x="5" y="25"/>
                    </a:lnTo>
                    <a:lnTo>
                      <a:pt x="6" y="30"/>
                    </a:lnTo>
                    <a:lnTo>
                      <a:pt x="6" y="41"/>
                    </a:lnTo>
                    <a:lnTo>
                      <a:pt x="20" y="41"/>
                    </a:lnTo>
                    <a:lnTo>
                      <a:pt x="20" y="30"/>
                    </a:lnTo>
                    <a:lnTo>
                      <a:pt x="18" y="18"/>
                    </a:lnTo>
                    <a:lnTo>
                      <a:pt x="13" y="9"/>
                    </a:lnTo>
                    <a:lnTo>
                      <a:pt x="6" y="0"/>
                    </a:lnTo>
                    <a:lnTo>
                      <a:pt x="0"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96" name="Freeform 1914"/>
              <p:cNvSpPr>
                <a:spLocks/>
              </p:cNvSpPr>
              <p:nvPr/>
            </p:nvSpPr>
            <p:spPr bwMode="auto">
              <a:xfrm>
                <a:off x="3620" y="3540"/>
                <a:ext cx="15" cy="15"/>
              </a:xfrm>
              <a:custGeom>
                <a:avLst/>
                <a:gdLst>
                  <a:gd name="T0" fmla="*/ 0 w 28"/>
                  <a:gd name="T1" fmla="*/ 9 h 29"/>
                  <a:gd name="T2" fmla="*/ 0 w 28"/>
                  <a:gd name="T3" fmla="*/ 9 h 29"/>
                  <a:gd name="T4" fmla="*/ 3 w 28"/>
                  <a:gd name="T5" fmla="*/ 10 h 29"/>
                  <a:gd name="T6" fmla="*/ 6 w 28"/>
                  <a:gd name="T7" fmla="*/ 11 h 29"/>
                  <a:gd name="T8" fmla="*/ 9 w 28"/>
                  <a:gd name="T9" fmla="*/ 12 h 29"/>
                  <a:gd name="T10" fmla="*/ 12 w 28"/>
                  <a:gd name="T11" fmla="*/ 15 h 29"/>
                  <a:gd name="T12" fmla="*/ 15 w 28"/>
                  <a:gd name="T13" fmla="*/ 8 h 29"/>
                  <a:gd name="T14" fmla="*/ 12 w 28"/>
                  <a:gd name="T15" fmla="*/ 5 h 29"/>
                  <a:gd name="T16" fmla="*/ 8 w 28"/>
                  <a:gd name="T17" fmla="*/ 2 h 29"/>
                  <a:gd name="T18" fmla="*/ 4 w 28"/>
                  <a:gd name="T19" fmla="*/ 1 h 29"/>
                  <a:gd name="T20" fmla="*/ 0 w 28"/>
                  <a:gd name="T21" fmla="*/ 0 h 29"/>
                  <a:gd name="T22" fmla="*/ 0 w 28"/>
                  <a:gd name="T23" fmla="*/ 0 h 29"/>
                  <a:gd name="T24" fmla="*/ 0 w 28"/>
                  <a:gd name="T25" fmla="*/ 9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8" h="29">
                    <a:moveTo>
                      <a:pt x="0" y="18"/>
                    </a:moveTo>
                    <a:lnTo>
                      <a:pt x="0" y="18"/>
                    </a:lnTo>
                    <a:lnTo>
                      <a:pt x="5" y="20"/>
                    </a:lnTo>
                    <a:lnTo>
                      <a:pt x="11" y="22"/>
                    </a:lnTo>
                    <a:lnTo>
                      <a:pt x="17" y="24"/>
                    </a:lnTo>
                    <a:lnTo>
                      <a:pt x="22" y="29"/>
                    </a:lnTo>
                    <a:lnTo>
                      <a:pt x="28" y="15"/>
                    </a:lnTo>
                    <a:lnTo>
                      <a:pt x="23" y="9"/>
                    </a:lnTo>
                    <a:lnTo>
                      <a:pt x="15" y="4"/>
                    </a:lnTo>
                    <a:lnTo>
                      <a:pt x="8" y="2"/>
                    </a:lnTo>
                    <a:lnTo>
                      <a:pt x="0" y="0"/>
                    </a:lnTo>
                    <a:lnTo>
                      <a:pt x="0"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97" name="Freeform 1915"/>
              <p:cNvSpPr>
                <a:spLocks/>
              </p:cNvSpPr>
              <p:nvPr/>
            </p:nvSpPr>
            <p:spPr bwMode="auto">
              <a:xfrm>
                <a:off x="3606" y="3540"/>
                <a:ext cx="14" cy="14"/>
              </a:xfrm>
              <a:custGeom>
                <a:avLst/>
                <a:gdLst>
                  <a:gd name="T0" fmla="*/ 4 w 29"/>
                  <a:gd name="T1" fmla="*/ 14 h 27"/>
                  <a:gd name="T2" fmla="*/ 5 w 29"/>
                  <a:gd name="T3" fmla="*/ 13 h 27"/>
                  <a:gd name="T4" fmla="*/ 7 w 29"/>
                  <a:gd name="T5" fmla="*/ 11 h 27"/>
                  <a:gd name="T6" fmla="*/ 8 w 29"/>
                  <a:gd name="T7" fmla="*/ 10 h 27"/>
                  <a:gd name="T8" fmla="*/ 11 w 29"/>
                  <a:gd name="T9" fmla="*/ 9 h 27"/>
                  <a:gd name="T10" fmla="*/ 14 w 29"/>
                  <a:gd name="T11" fmla="*/ 9 h 27"/>
                  <a:gd name="T12" fmla="*/ 14 w 29"/>
                  <a:gd name="T13" fmla="*/ 0 h 27"/>
                  <a:gd name="T14" fmla="*/ 11 w 29"/>
                  <a:gd name="T15" fmla="*/ 0 h 27"/>
                  <a:gd name="T16" fmla="*/ 7 w 29"/>
                  <a:gd name="T17" fmla="*/ 1 h 27"/>
                  <a:gd name="T18" fmla="*/ 3 w 29"/>
                  <a:gd name="T19" fmla="*/ 4 h 27"/>
                  <a:gd name="T20" fmla="*/ 0 w 29"/>
                  <a:gd name="T21" fmla="*/ 8 h 27"/>
                  <a:gd name="T22" fmla="*/ 1 w 29"/>
                  <a:gd name="T23" fmla="*/ 7 h 27"/>
                  <a:gd name="T24" fmla="*/ 4 w 29"/>
                  <a:gd name="T25" fmla="*/ 14 h 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27">
                    <a:moveTo>
                      <a:pt x="9" y="27"/>
                    </a:moveTo>
                    <a:lnTo>
                      <a:pt x="10" y="26"/>
                    </a:lnTo>
                    <a:lnTo>
                      <a:pt x="14" y="22"/>
                    </a:lnTo>
                    <a:lnTo>
                      <a:pt x="17" y="20"/>
                    </a:lnTo>
                    <a:lnTo>
                      <a:pt x="22" y="18"/>
                    </a:lnTo>
                    <a:lnTo>
                      <a:pt x="29" y="18"/>
                    </a:lnTo>
                    <a:lnTo>
                      <a:pt x="29" y="0"/>
                    </a:lnTo>
                    <a:lnTo>
                      <a:pt x="22" y="0"/>
                    </a:lnTo>
                    <a:lnTo>
                      <a:pt x="14" y="2"/>
                    </a:lnTo>
                    <a:lnTo>
                      <a:pt x="7" y="8"/>
                    </a:lnTo>
                    <a:lnTo>
                      <a:pt x="0" y="15"/>
                    </a:lnTo>
                    <a:lnTo>
                      <a:pt x="2" y="13"/>
                    </a:lnTo>
                    <a:lnTo>
                      <a:pt x="9"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98" name="Freeform 1916"/>
              <p:cNvSpPr>
                <a:spLocks/>
              </p:cNvSpPr>
              <p:nvPr/>
            </p:nvSpPr>
            <p:spPr bwMode="auto">
              <a:xfrm>
                <a:off x="3600" y="3546"/>
                <a:ext cx="10" cy="22"/>
              </a:xfrm>
              <a:custGeom>
                <a:avLst/>
                <a:gdLst>
                  <a:gd name="T0" fmla="*/ 0 w 20"/>
                  <a:gd name="T1" fmla="*/ 22 h 43"/>
                  <a:gd name="T2" fmla="*/ 7 w 20"/>
                  <a:gd name="T3" fmla="*/ 22 h 43"/>
                  <a:gd name="T4" fmla="*/ 7 w 20"/>
                  <a:gd name="T5" fmla="*/ 17 h 43"/>
                  <a:gd name="T6" fmla="*/ 8 w 20"/>
                  <a:gd name="T7" fmla="*/ 13 h 43"/>
                  <a:gd name="T8" fmla="*/ 8 w 20"/>
                  <a:gd name="T9" fmla="*/ 10 h 43"/>
                  <a:gd name="T10" fmla="*/ 10 w 20"/>
                  <a:gd name="T11" fmla="*/ 7 h 43"/>
                  <a:gd name="T12" fmla="*/ 7 w 20"/>
                  <a:gd name="T13" fmla="*/ 0 h 43"/>
                  <a:gd name="T14" fmla="*/ 3 w 20"/>
                  <a:gd name="T15" fmla="*/ 5 h 43"/>
                  <a:gd name="T16" fmla="*/ 2 w 20"/>
                  <a:gd name="T17" fmla="*/ 9 h 43"/>
                  <a:gd name="T18" fmla="*/ 0 w 20"/>
                  <a:gd name="T19" fmla="*/ 16 h 43"/>
                  <a:gd name="T20" fmla="*/ 0 w 20"/>
                  <a:gd name="T21" fmla="*/ 22 h 43"/>
                  <a:gd name="T22" fmla="*/ 7 w 20"/>
                  <a:gd name="T23" fmla="*/ 22 h 43"/>
                  <a:gd name="T24" fmla="*/ 0 w 20"/>
                  <a:gd name="T25" fmla="*/ 22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 h="43">
                    <a:moveTo>
                      <a:pt x="0" y="43"/>
                    </a:moveTo>
                    <a:lnTo>
                      <a:pt x="13" y="43"/>
                    </a:lnTo>
                    <a:lnTo>
                      <a:pt x="13" y="34"/>
                    </a:lnTo>
                    <a:lnTo>
                      <a:pt x="16" y="25"/>
                    </a:lnTo>
                    <a:lnTo>
                      <a:pt x="16" y="20"/>
                    </a:lnTo>
                    <a:lnTo>
                      <a:pt x="20" y="14"/>
                    </a:lnTo>
                    <a:lnTo>
                      <a:pt x="13" y="0"/>
                    </a:lnTo>
                    <a:lnTo>
                      <a:pt x="6" y="9"/>
                    </a:lnTo>
                    <a:lnTo>
                      <a:pt x="3" y="18"/>
                    </a:lnTo>
                    <a:lnTo>
                      <a:pt x="0" y="31"/>
                    </a:lnTo>
                    <a:lnTo>
                      <a:pt x="0" y="43"/>
                    </a:lnTo>
                    <a:lnTo>
                      <a:pt x="13" y="43"/>
                    </a:lnTo>
                    <a:lnTo>
                      <a:pt x="0"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299" name="Freeform 1917"/>
              <p:cNvSpPr>
                <a:spLocks/>
              </p:cNvSpPr>
              <p:nvPr/>
            </p:nvSpPr>
            <p:spPr bwMode="auto">
              <a:xfrm>
                <a:off x="3600" y="3567"/>
                <a:ext cx="7" cy="1"/>
              </a:xfrm>
              <a:custGeom>
                <a:avLst/>
                <a:gdLst>
                  <a:gd name="T0" fmla="*/ 7 w 13"/>
                  <a:gd name="T1" fmla="*/ 0 h 1"/>
                  <a:gd name="T2" fmla="*/ 0 w 13"/>
                  <a:gd name="T3" fmla="*/ 0 h 1"/>
                  <a:gd name="T4" fmla="*/ 0 w 13"/>
                  <a:gd name="T5" fmla="*/ 1 h 1"/>
                  <a:gd name="T6" fmla="*/ 7 w 13"/>
                  <a:gd name="T7" fmla="*/ 1 h 1"/>
                  <a:gd name="T8" fmla="*/ 7 w 13"/>
                  <a:gd name="T9" fmla="*/ 0 h 1"/>
                  <a:gd name="T10" fmla="*/ 0 w 13"/>
                  <a:gd name="T11" fmla="*/ 0 h 1"/>
                  <a:gd name="T12" fmla="*/ 7 w 13"/>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 h="1">
                    <a:moveTo>
                      <a:pt x="13" y="0"/>
                    </a:moveTo>
                    <a:lnTo>
                      <a:pt x="0" y="0"/>
                    </a:lnTo>
                    <a:lnTo>
                      <a:pt x="0" y="1"/>
                    </a:lnTo>
                    <a:lnTo>
                      <a:pt x="13" y="1"/>
                    </a:lnTo>
                    <a:lnTo>
                      <a:pt x="13" y="0"/>
                    </a:lnTo>
                    <a:lnTo>
                      <a:pt x="0" y="0"/>
                    </a:lnTo>
                    <a:lnTo>
                      <a:pt x="1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00" name="Freeform 1918"/>
              <p:cNvSpPr>
                <a:spLocks/>
              </p:cNvSpPr>
              <p:nvPr/>
            </p:nvSpPr>
            <p:spPr bwMode="auto">
              <a:xfrm>
                <a:off x="3647" y="3530"/>
                <a:ext cx="28" cy="73"/>
              </a:xfrm>
              <a:custGeom>
                <a:avLst/>
                <a:gdLst>
                  <a:gd name="T0" fmla="*/ 5 w 55"/>
                  <a:gd name="T1" fmla="*/ 0 h 145"/>
                  <a:gd name="T2" fmla="*/ 2 w 55"/>
                  <a:gd name="T3" fmla="*/ 7 h 145"/>
                  <a:gd name="T4" fmla="*/ 21 w 55"/>
                  <a:gd name="T5" fmla="*/ 73 h 145"/>
                  <a:gd name="T6" fmla="*/ 28 w 55"/>
                  <a:gd name="T7" fmla="*/ 69 h 145"/>
                  <a:gd name="T8" fmla="*/ 9 w 55"/>
                  <a:gd name="T9" fmla="*/ 3 h 145"/>
                  <a:gd name="T10" fmla="*/ 5 w 55"/>
                  <a:gd name="T11" fmla="*/ 9 h 145"/>
                  <a:gd name="T12" fmla="*/ 5 w 55"/>
                  <a:gd name="T13" fmla="*/ 0 h 145"/>
                  <a:gd name="T14" fmla="*/ 0 w 55"/>
                  <a:gd name="T15" fmla="*/ 0 h 145"/>
                  <a:gd name="T16" fmla="*/ 2 w 55"/>
                  <a:gd name="T17" fmla="*/ 7 h 145"/>
                  <a:gd name="T18" fmla="*/ 5 w 55"/>
                  <a:gd name="T19" fmla="*/ 0 h 1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5" h="145">
                    <a:moveTo>
                      <a:pt x="10" y="0"/>
                    </a:moveTo>
                    <a:lnTo>
                      <a:pt x="4" y="13"/>
                    </a:lnTo>
                    <a:lnTo>
                      <a:pt x="42" y="145"/>
                    </a:lnTo>
                    <a:lnTo>
                      <a:pt x="55" y="138"/>
                    </a:lnTo>
                    <a:lnTo>
                      <a:pt x="17" y="6"/>
                    </a:lnTo>
                    <a:lnTo>
                      <a:pt x="10" y="18"/>
                    </a:lnTo>
                    <a:lnTo>
                      <a:pt x="10" y="0"/>
                    </a:lnTo>
                    <a:lnTo>
                      <a:pt x="0" y="0"/>
                    </a:lnTo>
                    <a:lnTo>
                      <a:pt x="4" y="13"/>
                    </a:lnTo>
                    <a:lnTo>
                      <a:pt x="1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01" name="Freeform 1919"/>
              <p:cNvSpPr>
                <a:spLocks/>
              </p:cNvSpPr>
              <p:nvPr/>
            </p:nvSpPr>
            <p:spPr bwMode="auto">
              <a:xfrm>
                <a:off x="3652" y="3530"/>
                <a:ext cx="14" cy="9"/>
              </a:xfrm>
              <a:custGeom>
                <a:avLst/>
                <a:gdLst>
                  <a:gd name="T0" fmla="*/ 14 w 29"/>
                  <a:gd name="T1" fmla="*/ 3 h 18"/>
                  <a:gd name="T2" fmla="*/ 11 w 29"/>
                  <a:gd name="T3" fmla="*/ 0 h 18"/>
                  <a:gd name="T4" fmla="*/ 0 w 29"/>
                  <a:gd name="T5" fmla="*/ 0 h 18"/>
                  <a:gd name="T6" fmla="*/ 0 w 29"/>
                  <a:gd name="T7" fmla="*/ 9 h 18"/>
                  <a:gd name="T8" fmla="*/ 11 w 29"/>
                  <a:gd name="T9" fmla="*/ 9 h 18"/>
                  <a:gd name="T10" fmla="*/ 7 w 29"/>
                  <a:gd name="T11" fmla="*/ 7 h 18"/>
                  <a:gd name="T12" fmla="*/ 14 w 29"/>
                  <a:gd name="T13" fmla="*/ 3 h 18"/>
                  <a:gd name="T14" fmla="*/ 13 w 29"/>
                  <a:gd name="T15" fmla="*/ 0 h 18"/>
                  <a:gd name="T16" fmla="*/ 11 w 29"/>
                  <a:gd name="T17" fmla="*/ 0 h 18"/>
                  <a:gd name="T18" fmla="*/ 14 w 29"/>
                  <a:gd name="T19" fmla="*/ 3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9" h="18">
                    <a:moveTo>
                      <a:pt x="29" y="6"/>
                    </a:moveTo>
                    <a:lnTo>
                      <a:pt x="22" y="0"/>
                    </a:lnTo>
                    <a:lnTo>
                      <a:pt x="0" y="0"/>
                    </a:lnTo>
                    <a:lnTo>
                      <a:pt x="0" y="18"/>
                    </a:lnTo>
                    <a:lnTo>
                      <a:pt x="22" y="18"/>
                    </a:lnTo>
                    <a:lnTo>
                      <a:pt x="15" y="13"/>
                    </a:lnTo>
                    <a:lnTo>
                      <a:pt x="29" y="6"/>
                    </a:lnTo>
                    <a:lnTo>
                      <a:pt x="27" y="0"/>
                    </a:lnTo>
                    <a:lnTo>
                      <a:pt x="22" y="0"/>
                    </a:lnTo>
                    <a:lnTo>
                      <a:pt x="29"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02" name="Freeform 1920"/>
              <p:cNvSpPr>
                <a:spLocks/>
              </p:cNvSpPr>
              <p:nvPr/>
            </p:nvSpPr>
            <p:spPr bwMode="auto">
              <a:xfrm>
                <a:off x="3660" y="3533"/>
                <a:ext cx="16" cy="42"/>
              </a:xfrm>
              <a:custGeom>
                <a:avLst/>
                <a:gdLst>
                  <a:gd name="T0" fmla="*/ 16 w 34"/>
                  <a:gd name="T1" fmla="*/ 39 h 85"/>
                  <a:gd name="T2" fmla="*/ 16 w 34"/>
                  <a:gd name="T3" fmla="*/ 39 h 85"/>
                  <a:gd name="T4" fmla="*/ 7 w 34"/>
                  <a:gd name="T5" fmla="*/ 0 h 85"/>
                  <a:gd name="T6" fmla="*/ 0 w 34"/>
                  <a:gd name="T7" fmla="*/ 3 h 85"/>
                  <a:gd name="T8" fmla="*/ 9 w 34"/>
                  <a:gd name="T9" fmla="*/ 42 h 85"/>
                  <a:gd name="T10" fmla="*/ 9 w 34"/>
                  <a:gd name="T11" fmla="*/ 42 h 85"/>
                  <a:gd name="T12" fmla="*/ 16 w 34"/>
                  <a:gd name="T13" fmla="*/ 39 h 85"/>
                  <a:gd name="T14" fmla="*/ 16 w 34"/>
                  <a:gd name="T15" fmla="*/ 39 h 85"/>
                  <a:gd name="T16" fmla="*/ 16 w 34"/>
                  <a:gd name="T17" fmla="*/ 39 h 8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 h="85">
                    <a:moveTo>
                      <a:pt x="34" y="78"/>
                    </a:moveTo>
                    <a:lnTo>
                      <a:pt x="34" y="78"/>
                    </a:lnTo>
                    <a:lnTo>
                      <a:pt x="14" y="0"/>
                    </a:lnTo>
                    <a:lnTo>
                      <a:pt x="0" y="7"/>
                    </a:lnTo>
                    <a:lnTo>
                      <a:pt x="20" y="85"/>
                    </a:lnTo>
                    <a:lnTo>
                      <a:pt x="34" y="7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03" name="Freeform 1921"/>
              <p:cNvSpPr>
                <a:spLocks/>
              </p:cNvSpPr>
              <p:nvPr/>
            </p:nvSpPr>
            <p:spPr bwMode="auto">
              <a:xfrm>
                <a:off x="3670" y="3572"/>
                <a:ext cx="10" cy="33"/>
              </a:xfrm>
              <a:custGeom>
                <a:avLst/>
                <a:gdLst>
                  <a:gd name="T0" fmla="*/ 4 w 20"/>
                  <a:gd name="T1" fmla="*/ 15 h 66"/>
                  <a:gd name="T2" fmla="*/ 10 w 20"/>
                  <a:gd name="T3" fmla="*/ 14 h 66"/>
                  <a:gd name="T4" fmla="*/ 7 w 20"/>
                  <a:gd name="T5" fmla="*/ 0 h 66"/>
                  <a:gd name="T6" fmla="*/ 0 w 20"/>
                  <a:gd name="T7" fmla="*/ 4 h 66"/>
                  <a:gd name="T8" fmla="*/ 4 w 20"/>
                  <a:gd name="T9" fmla="*/ 17 h 66"/>
                  <a:gd name="T10" fmla="*/ 10 w 20"/>
                  <a:gd name="T11" fmla="*/ 16 h 66"/>
                  <a:gd name="T12" fmla="*/ 4 w 20"/>
                  <a:gd name="T13" fmla="*/ 17 h 66"/>
                  <a:gd name="T14" fmla="*/ 8 w 20"/>
                  <a:gd name="T15" fmla="*/ 33 h 66"/>
                  <a:gd name="T16" fmla="*/ 10 w 20"/>
                  <a:gd name="T17" fmla="*/ 16 h 66"/>
                  <a:gd name="T18" fmla="*/ 4 w 20"/>
                  <a:gd name="T19" fmla="*/ 15 h 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66">
                    <a:moveTo>
                      <a:pt x="7" y="29"/>
                    </a:moveTo>
                    <a:lnTo>
                      <a:pt x="20" y="27"/>
                    </a:lnTo>
                    <a:lnTo>
                      <a:pt x="14" y="0"/>
                    </a:lnTo>
                    <a:lnTo>
                      <a:pt x="0" y="7"/>
                    </a:lnTo>
                    <a:lnTo>
                      <a:pt x="7" y="34"/>
                    </a:lnTo>
                    <a:lnTo>
                      <a:pt x="20" y="32"/>
                    </a:lnTo>
                    <a:lnTo>
                      <a:pt x="7" y="34"/>
                    </a:lnTo>
                    <a:lnTo>
                      <a:pt x="15" y="66"/>
                    </a:lnTo>
                    <a:lnTo>
                      <a:pt x="20" y="32"/>
                    </a:lnTo>
                    <a:lnTo>
                      <a:pt x="7"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04" name="Freeform 1922"/>
              <p:cNvSpPr>
                <a:spLocks/>
              </p:cNvSpPr>
              <p:nvPr/>
            </p:nvSpPr>
            <p:spPr bwMode="auto">
              <a:xfrm>
                <a:off x="3673" y="3572"/>
                <a:ext cx="9" cy="16"/>
              </a:xfrm>
              <a:custGeom>
                <a:avLst/>
                <a:gdLst>
                  <a:gd name="T0" fmla="*/ 3 w 18"/>
                  <a:gd name="T1" fmla="*/ 0 h 32"/>
                  <a:gd name="T2" fmla="*/ 3 w 18"/>
                  <a:gd name="T3" fmla="*/ 1 h 32"/>
                  <a:gd name="T4" fmla="*/ 2 w 18"/>
                  <a:gd name="T5" fmla="*/ 6 h 32"/>
                  <a:gd name="T6" fmla="*/ 1 w 18"/>
                  <a:gd name="T7" fmla="*/ 10 h 32"/>
                  <a:gd name="T8" fmla="*/ 0 w 18"/>
                  <a:gd name="T9" fmla="*/ 14 h 32"/>
                  <a:gd name="T10" fmla="*/ 0 w 18"/>
                  <a:gd name="T11" fmla="*/ 15 h 32"/>
                  <a:gd name="T12" fmla="*/ 7 w 18"/>
                  <a:gd name="T13" fmla="*/ 16 h 32"/>
                  <a:gd name="T14" fmla="*/ 7 w 18"/>
                  <a:gd name="T15" fmla="*/ 15 h 32"/>
                  <a:gd name="T16" fmla="*/ 8 w 18"/>
                  <a:gd name="T17" fmla="*/ 14 h 32"/>
                  <a:gd name="T18" fmla="*/ 9 w 18"/>
                  <a:gd name="T19" fmla="*/ 8 h 32"/>
                  <a:gd name="T20" fmla="*/ 9 w 18"/>
                  <a:gd name="T21" fmla="*/ 3 h 32"/>
                  <a:gd name="T22" fmla="*/ 9 w 18"/>
                  <a:gd name="T23" fmla="*/ 4 h 32"/>
                  <a:gd name="T24" fmla="*/ 3 w 18"/>
                  <a:gd name="T25" fmla="*/ 0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32">
                    <a:moveTo>
                      <a:pt x="5" y="0"/>
                    </a:moveTo>
                    <a:lnTo>
                      <a:pt x="5" y="1"/>
                    </a:lnTo>
                    <a:lnTo>
                      <a:pt x="3" y="12"/>
                    </a:lnTo>
                    <a:lnTo>
                      <a:pt x="2" y="19"/>
                    </a:lnTo>
                    <a:lnTo>
                      <a:pt x="0" y="27"/>
                    </a:lnTo>
                    <a:lnTo>
                      <a:pt x="0" y="29"/>
                    </a:lnTo>
                    <a:lnTo>
                      <a:pt x="13" y="32"/>
                    </a:lnTo>
                    <a:lnTo>
                      <a:pt x="13" y="30"/>
                    </a:lnTo>
                    <a:lnTo>
                      <a:pt x="15" y="27"/>
                    </a:lnTo>
                    <a:lnTo>
                      <a:pt x="17" y="16"/>
                    </a:lnTo>
                    <a:lnTo>
                      <a:pt x="18" y="5"/>
                    </a:lnTo>
                    <a:lnTo>
                      <a:pt x="18" y="7"/>
                    </a:lnTo>
                    <a:lnTo>
                      <a:pt x="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05" name="Freeform 1923"/>
              <p:cNvSpPr>
                <a:spLocks/>
              </p:cNvSpPr>
              <p:nvPr/>
            </p:nvSpPr>
            <p:spPr bwMode="auto">
              <a:xfrm>
                <a:off x="3676" y="3530"/>
                <a:ext cx="15" cy="45"/>
              </a:xfrm>
              <a:custGeom>
                <a:avLst/>
                <a:gdLst>
                  <a:gd name="T0" fmla="*/ 12 w 32"/>
                  <a:gd name="T1" fmla="*/ 0 h 91"/>
                  <a:gd name="T2" fmla="*/ 8 w 32"/>
                  <a:gd name="T3" fmla="*/ 3 h 91"/>
                  <a:gd name="T4" fmla="*/ 0 w 32"/>
                  <a:gd name="T5" fmla="*/ 42 h 91"/>
                  <a:gd name="T6" fmla="*/ 6 w 32"/>
                  <a:gd name="T7" fmla="*/ 45 h 91"/>
                  <a:gd name="T8" fmla="*/ 15 w 32"/>
                  <a:gd name="T9" fmla="*/ 6 h 91"/>
                  <a:gd name="T10" fmla="*/ 12 w 32"/>
                  <a:gd name="T11" fmla="*/ 9 h 91"/>
                  <a:gd name="T12" fmla="*/ 12 w 32"/>
                  <a:gd name="T13" fmla="*/ 0 h 91"/>
                  <a:gd name="T14" fmla="*/ 9 w 32"/>
                  <a:gd name="T15" fmla="*/ 0 h 91"/>
                  <a:gd name="T16" fmla="*/ 8 w 32"/>
                  <a:gd name="T17" fmla="*/ 3 h 91"/>
                  <a:gd name="T18" fmla="*/ 12 w 32"/>
                  <a:gd name="T19" fmla="*/ 0 h 9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2" h="91">
                    <a:moveTo>
                      <a:pt x="25" y="0"/>
                    </a:moveTo>
                    <a:lnTo>
                      <a:pt x="18" y="6"/>
                    </a:lnTo>
                    <a:lnTo>
                      <a:pt x="0" y="84"/>
                    </a:lnTo>
                    <a:lnTo>
                      <a:pt x="13" y="91"/>
                    </a:lnTo>
                    <a:lnTo>
                      <a:pt x="32" y="13"/>
                    </a:lnTo>
                    <a:lnTo>
                      <a:pt x="25" y="18"/>
                    </a:lnTo>
                    <a:lnTo>
                      <a:pt x="25" y="0"/>
                    </a:lnTo>
                    <a:lnTo>
                      <a:pt x="20" y="0"/>
                    </a:lnTo>
                    <a:lnTo>
                      <a:pt x="18" y="6"/>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06" name="Freeform 1924"/>
              <p:cNvSpPr>
                <a:spLocks/>
              </p:cNvSpPr>
              <p:nvPr/>
            </p:nvSpPr>
            <p:spPr bwMode="auto">
              <a:xfrm>
                <a:off x="3688" y="3530"/>
                <a:ext cx="15" cy="9"/>
              </a:xfrm>
              <a:custGeom>
                <a:avLst/>
                <a:gdLst>
                  <a:gd name="T0" fmla="*/ 15 w 30"/>
                  <a:gd name="T1" fmla="*/ 3 h 18"/>
                  <a:gd name="T2" fmla="*/ 12 w 30"/>
                  <a:gd name="T3" fmla="*/ 0 h 18"/>
                  <a:gd name="T4" fmla="*/ 0 w 30"/>
                  <a:gd name="T5" fmla="*/ 0 h 18"/>
                  <a:gd name="T6" fmla="*/ 0 w 30"/>
                  <a:gd name="T7" fmla="*/ 9 h 18"/>
                  <a:gd name="T8" fmla="*/ 12 w 30"/>
                  <a:gd name="T9" fmla="*/ 9 h 18"/>
                  <a:gd name="T10" fmla="*/ 9 w 30"/>
                  <a:gd name="T11" fmla="*/ 7 h 18"/>
                  <a:gd name="T12" fmla="*/ 15 w 30"/>
                  <a:gd name="T13" fmla="*/ 3 h 18"/>
                  <a:gd name="T14" fmla="*/ 15 w 30"/>
                  <a:gd name="T15" fmla="*/ 0 h 18"/>
                  <a:gd name="T16" fmla="*/ 12 w 30"/>
                  <a:gd name="T17" fmla="*/ 0 h 18"/>
                  <a:gd name="T18" fmla="*/ 15 w 30"/>
                  <a:gd name="T19" fmla="*/ 3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0" h="18">
                    <a:moveTo>
                      <a:pt x="30" y="6"/>
                    </a:moveTo>
                    <a:lnTo>
                      <a:pt x="24" y="0"/>
                    </a:lnTo>
                    <a:lnTo>
                      <a:pt x="0" y="0"/>
                    </a:lnTo>
                    <a:lnTo>
                      <a:pt x="0" y="18"/>
                    </a:lnTo>
                    <a:lnTo>
                      <a:pt x="24" y="18"/>
                    </a:lnTo>
                    <a:lnTo>
                      <a:pt x="17" y="13"/>
                    </a:lnTo>
                    <a:lnTo>
                      <a:pt x="30" y="6"/>
                    </a:lnTo>
                    <a:lnTo>
                      <a:pt x="29" y="0"/>
                    </a:lnTo>
                    <a:lnTo>
                      <a:pt x="24" y="0"/>
                    </a:lnTo>
                    <a:lnTo>
                      <a:pt x="3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07" name="Freeform 1925"/>
              <p:cNvSpPr>
                <a:spLocks/>
              </p:cNvSpPr>
              <p:nvPr/>
            </p:nvSpPr>
            <p:spPr bwMode="auto">
              <a:xfrm>
                <a:off x="3696" y="3533"/>
                <a:ext cx="16" cy="42"/>
              </a:xfrm>
              <a:custGeom>
                <a:avLst/>
                <a:gdLst>
                  <a:gd name="T0" fmla="*/ 16 w 32"/>
                  <a:gd name="T1" fmla="*/ 39 h 85"/>
                  <a:gd name="T2" fmla="*/ 16 w 32"/>
                  <a:gd name="T3" fmla="*/ 39 h 85"/>
                  <a:gd name="T4" fmla="*/ 7 w 32"/>
                  <a:gd name="T5" fmla="*/ 0 h 85"/>
                  <a:gd name="T6" fmla="*/ 0 w 32"/>
                  <a:gd name="T7" fmla="*/ 3 h 85"/>
                  <a:gd name="T8" fmla="*/ 9 w 32"/>
                  <a:gd name="T9" fmla="*/ 42 h 85"/>
                  <a:gd name="T10" fmla="*/ 9 w 32"/>
                  <a:gd name="T11" fmla="*/ 41 h 85"/>
                  <a:gd name="T12" fmla="*/ 16 w 32"/>
                  <a:gd name="T13" fmla="*/ 39 h 85"/>
                  <a:gd name="T14" fmla="*/ 16 w 32"/>
                  <a:gd name="T15" fmla="*/ 39 h 85"/>
                  <a:gd name="T16" fmla="*/ 16 w 32"/>
                  <a:gd name="T17" fmla="*/ 39 h 85"/>
                  <a:gd name="T18" fmla="*/ 16 w 32"/>
                  <a:gd name="T19" fmla="*/ 39 h 8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2" h="85">
                    <a:moveTo>
                      <a:pt x="32" y="79"/>
                    </a:moveTo>
                    <a:lnTo>
                      <a:pt x="32" y="78"/>
                    </a:lnTo>
                    <a:lnTo>
                      <a:pt x="13" y="0"/>
                    </a:lnTo>
                    <a:lnTo>
                      <a:pt x="0" y="7"/>
                    </a:lnTo>
                    <a:lnTo>
                      <a:pt x="18" y="85"/>
                    </a:lnTo>
                    <a:lnTo>
                      <a:pt x="18" y="83"/>
                    </a:lnTo>
                    <a:lnTo>
                      <a:pt x="32" y="79"/>
                    </a:lnTo>
                    <a:lnTo>
                      <a:pt x="32" y="78"/>
                    </a:lnTo>
                    <a:lnTo>
                      <a:pt x="32" y="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08" name="Freeform 1926"/>
              <p:cNvSpPr>
                <a:spLocks/>
              </p:cNvSpPr>
              <p:nvPr/>
            </p:nvSpPr>
            <p:spPr bwMode="auto">
              <a:xfrm>
                <a:off x="3706" y="3573"/>
                <a:ext cx="9" cy="28"/>
              </a:xfrm>
              <a:custGeom>
                <a:avLst/>
                <a:gdLst>
                  <a:gd name="T0" fmla="*/ 2 w 19"/>
                  <a:gd name="T1" fmla="*/ 12 h 56"/>
                  <a:gd name="T2" fmla="*/ 9 w 19"/>
                  <a:gd name="T3" fmla="*/ 13 h 56"/>
                  <a:gd name="T4" fmla="*/ 7 w 19"/>
                  <a:gd name="T5" fmla="*/ 0 h 56"/>
                  <a:gd name="T6" fmla="*/ 0 w 19"/>
                  <a:gd name="T7" fmla="*/ 2 h 56"/>
                  <a:gd name="T8" fmla="*/ 2 w 19"/>
                  <a:gd name="T9" fmla="*/ 15 h 56"/>
                  <a:gd name="T10" fmla="*/ 9 w 19"/>
                  <a:gd name="T11" fmla="*/ 16 h 56"/>
                  <a:gd name="T12" fmla="*/ 2 w 19"/>
                  <a:gd name="T13" fmla="*/ 15 h 56"/>
                  <a:gd name="T14" fmla="*/ 6 w 19"/>
                  <a:gd name="T15" fmla="*/ 28 h 56"/>
                  <a:gd name="T16" fmla="*/ 9 w 19"/>
                  <a:gd name="T17" fmla="*/ 16 h 56"/>
                  <a:gd name="T18" fmla="*/ 2 w 19"/>
                  <a:gd name="T19" fmla="*/ 12 h 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 h="56">
                    <a:moveTo>
                      <a:pt x="5" y="24"/>
                    </a:moveTo>
                    <a:lnTo>
                      <a:pt x="19" y="26"/>
                    </a:lnTo>
                    <a:lnTo>
                      <a:pt x="14" y="0"/>
                    </a:lnTo>
                    <a:lnTo>
                      <a:pt x="0" y="4"/>
                    </a:lnTo>
                    <a:lnTo>
                      <a:pt x="5" y="29"/>
                    </a:lnTo>
                    <a:lnTo>
                      <a:pt x="19" y="31"/>
                    </a:lnTo>
                    <a:lnTo>
                      <a:pt x="5" y="29"/>
                    </a:lnTo>
                    <a:lnTo>
                      <a:pt x="12" y="56"/>
                    </a:lnTo>
                    <a:lnTo>
                      <a:pt x="19" y="31"/>
                    </a:lnTo>
                    <a:lnTo>
                      <a:pt x="5"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09" name="Freeform 1927"/>
              <p:cNvSpPr>
                <a:spLocks/>
              </p:cNvSpPr>
              <p:nvPr/>
            </p:nvSpPr>
            <p:spPr bwMode="auto">
              <a:xfrm>
                <a:off x="3708" y="3572"/>
                <a:ext cx="10" cy="16"/>
              </a:xfrm>
              <a:custGeom>
                <a:avLst/>
                <a:gdLst>
                  <a:gd name="T0" fmla="*/ 4 w 20"/>
                  <a:gd name="T1" fmla="*/ 0 h 32"/>
                  <a:gd name="T2" fmla="*/ 4 w 20"/>
                  <a:gd name="T3" fmla="*/ 0 h 32"/>
                  <a:gd name="T4" fmla="*/ 0 w 20"/>
                  <a:gd name="T5" fmla="*/ 13 h 32"/>
                  <a:gd name="T6" fmla="*/ 7 w 20"/>
                  <a:gd name="T7" fmla="*/ 16 h 32"/>
                  <a:gd name="T8" fmla="*/ 10 w 20"/>
                  <a:gd name="T9" fmla="*/ 4 h 32"/>
                  <a:gd name="T10" fmla="*/ 10 w 20"/>
                  <a:gd name="T11" fmla="*/ 4 h 32"/>
                  <a:gd name="T12" fmla="*/ 10 w 20"/>
                  <a:gd name="T13" fmla="*/ 4 h 32"/>
                  <a:gd name="T14" fmla="*/ 10 w 20"/>
                  <a:gd name="T15" fmla="*/ 4 h 32"/>
                  <a:gd name="T16" fmla="*/ 10 w 20"/>
                  <a:gd name="T17" fmla="*/ 4 h 32"/>
                  <a:gd name="T18" fmla="*/ 4 w 20"/>
                  <a:gd name="T19" fmla="*/ 0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32">
                    <a:moveTo>
                      <a:pt x="7" y="0"/>
                    </a:moveTo>
                    <a:lnTo>
                      <a:pt x="7" y="0"/>
                    </a:lnTo>
                    <a:lnTo>
                      <a:pt x="0" y="25"/>
                    </a:lnTo>
                    <a:lnTo>
                      <a:pt x="14" y="32"/>
                    </a:lnTo>
                    <a:lnTo>
                      <a:pt x="20" y="7"/>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10" name="Freeform 1928"/>
              <p:cNvSpPr>
                <a:spLocks/>
              </p:cNvSpPr>
              <p:nvPr/>
            </p:nvSpPr>
            <p:spPr bwMode="auto">
              <a:xfrm>
                <a:off x="3711" y="3530"/>
                <a:ext cx="17" cy="45"/>
              </a:xfrm>
              <a:custGeom>
                <a:avLst/>
                <a:gdLst>
                  <a:gd name="T0" fmla="*/ 14 w 33"/>
                  <a:gd name="T1" fmla="*/ 0 h 91"/>
                  <a:gd name="T2" fmla="*/ 10 w 33"/>
                  <a:gd name="T3" fmla="*/ 3 h 91"/>
                  <a:gd name="T4" fmla="*/ 0 w 33"/>
                  <a:gd name="T5" fmla="*/ 42 h 91"/>
                  <a:gd name="T6" fmla="*/ 7 w 33"/>
                  <a:gd name="T7" fmla="*/ 45 h 91"/>
                  <a:gd name="T8" fmla="*/ 17 w 33"/>
                  <a:gd name="T9" fmla="*/ 6 h 91"/>
                  <a:gd name="T10" fmla="*/ 14 w 33"/>
                  <a:gd name="T11" fmla="*/ 9 h 91"/>
                  <a:gd name="T12" fmla="*/ 14 w 33"/>
                  <a:gd name="T13" fmla="*/ 0 h 91"/>
                  <a:gd name="T14" fmla="*/ 11 w 33"/>
                  <a:gd name="T15" fmla="*/ 0 h 91"/>
                  <a:gd name="T16" fmla="*/ 10 w 33"/>
                  <a:gd name="T17" fmla="*/ 3 h 91"/>
                  <a:gd name="T18" fmla="*/ 14 w 33"/>
                  <a:gd name="T19" fmla="*/ 0 h 9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3" h="91">
                    <a:moveTo>
                      <a:pt x="27" y="0"/>
                    </a:moveTo>
                    <a:lnTo>
                      <a:pt x="20" y="6"/>
                    </a:lnTo>
                    <a:lnTo>
                      <a:pt x="0" y="84"/>
                    </a:lnTo>
                    <a:lnTo>
                      <a:pt x="13" y="91"/>
                    </a:lnTo>
                    <a:lnTo>
                      <a:pt x="33" y="13"/>
                    </a:lnTo>
                    <a:lnTo>
                      <a:pt x="27" y="18"/>
                    </a:lnTo>
                    <a:lnTo>
                      <a:pt x="27" y="0"/>
                    </a:lnTo>
                    <a:lnTo>
                      <a:pt x="22" y="0"/>
                    </a:lnTo>
                    <a:lnTo>
                      <a:pt x="20" y="6"/>
                    </a:lnTo>
                    <a:lnTo>
                      <a:pt x="2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11" name="Freeform 1929"/>
              <p:cNvSpPr>
                <a:spLocks/>
              </p:cNvSpPr>
              <p:nvPr/>
            </p:nvSpPr>
            <p:spPr bwMode="auto">
              <a:xfrm>
                <a:off x="3725" y="3530"/>
                <a:ext cx="16" cy="9"/>
              </a:xfrm>
              <a:custGeom>
                <a:avLst/>
                <a:gdLst>
                  <a:gd name="T0" fmla="*/ 14 w 31"/>
                  <a:gd name="T1" fmla="*/ 7 h 18"/>
                  <a:gd name="T2" fmla="*/ 11 w 31"/>
                  <a:gd name="T3" fmla="*/ 0 h 18"/>
                  <a:gd name="T4" fmla="*/ 0 w 31"/>
                  <a:gd name="T5" fmla="*/ 0 h 18"/>
                  <a:gd name="T6" fmla="*/ 0 w 31"/>
                  <a:gd name="T7" fmla="*/ 9 h 18"/>
                  <a:gd name="T8" fmla="*/ 11 w 31"/>
                  <a:gd name="T9" fmla="*/ 9 h 18"/>
                  <a:gd name="T10" fmla="*/ 8 w 31"/>
                  <a:gd name="T11" fmla="*/ 3 h 18"/>
                  <a:gd name="T12" fmla="*/ 14 w 31"/>
                  <a:gd name="T13" fmla="*/ 7 h 18"/>
                  <a:gd name="T14" fmla="*/ 16 w 31"/>
                  <a:gd name="T15" fmla="*/ 0 h 18"/>
                  <a:gd name="T16" fmla="*/ 11 w 31"/>
                  <a:gd name="T17" fmla="*/ 0 h 18"/>
                  <a:gd name="T18" fmla="*/ 14 w 31"/>
                  <a:gd name="T19" fmla="*/ 7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1" h="18">
                    <a:moveTo>
                      <a:pt x="28" y="13"/>
                    </a:moveTo>
                    <a:lnTo>
                      <a:pt x="21" y="0"/>
                    </a:lnTo>
                    <a:lnTo>
                      <a:pt x="0" y="0"/>
                    </a:lnTo>
                    <a:lnTo>
                      <a:pt x="0" y="18"/>
                    </a:lnTo>
                    <a:lnTo>
                      <a:pt x="21" y="18"/>
                    </a:lnTo>
                    <a:lnTo>
                      <a:pt x="15" y="6"/>
                    </a:lnTo>
                    <a:lnTo>
                      <a:pt x="28" y="13"/>
                    </a:lnTo>
                    <a:lnTo>
                      <a:pt x="31" y="0"/>
                    </a:lnTo>
                    <a:lnTo>
                      <a:pt x="21" y="0"/>
                    </a:lnTo>
                    <a:lnTo>
                      <a:pt x="28"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12" name="Freeform 1930"/>
              <p:cNvSpPr>
                <a:spLocks/>
              </p:cNvSpPr>
              <p:nvPr/>
            </p:nvSpPr>
            <p:spPr bwMode="auto">
              <a:xfrm>
                <a:off x="3713" y="3533"/>
                <a:ext cx="26" cy="72"/>
              </a:xfrm>
              <a:custGeom>
                <a:avLst/>
                <a:gdLst>
                  <a:gd name="T0" fmla="*/ 4 w 52"/>
                  <a:gd name="T1" fmla="*/ 72 h 144"/>
                  <a:gd name="T2" fmla="*/ 7 w 52"/>
                  <a:gd name="T3" fmla="*/ 70 h 144"/>
                  <a:gd name="T4" fmla="*/ 26 w 52"/>
                  <a:gd name="T5" fmla="*/ 4 h 144"/>
                  <a:gd name="T6" fmla="*/ 20 w 52"/>
                  <a:gd name="T7" fmla="*/ 0 h 144"/>
                  <a:gd name="T8" fmla="*/ 0 w 52"/>
                  <a:gd name="T9" fmla="*/ 66 h 144"/>
                  <a:gd name="T10" fmla="*/ 4 w 52"/>
                  <a:gd name="T11" fmla="*/ 63 h 144"/>
                  <a:gd name="T12" fmla="*/ 4 w 52"/>
                  <a:gd name="T13" fmla="*/ 72 h 144"/>
                  <a:gd name="T14" fmla="*/ 6 w 52"/>
                  <a:gd name="T15" fmla="*/ 72 h 144"/>
                  <a:gd name="T16" fmla="*/ 7 w 52"/>
                  <a:gd name="T17" fmla="*/ 70 h 144"/>
                  <a:gd name="T18" fmla="*/ 4 w 52"/>
                  <a:gd name="T19" fmla="*/ 72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2" h="144">
                    <a:moveTo>
                      <a:pt x="7" y="144"/>
                    </a:moveTo>
                    <a:lnTo>
                      <a:pt x="14" y="139"/>
                    </a:lnTo>
                    <a:lnTo>
                      <a:pt x="52" y="7"/>
                    </a:lnTo>
                    <a:lnTo>
                      <a:pt x="39" y="0"/>
                    </a:lnTo>
                    <a:lnTo>
                      <a:pt x="0" y="132"/>
                    </a:lnTo>
                    <a:lnTo>
                      <a:pt x="7" y="126"/>
                    </a:lnTo>
                    <a:lnTo>
                      <a:pt x="7" y="144"/>
                    </a:lnTo>
                    <a:lnTo>
                      <a:pt x="12" y="144"/>
                    </a:lnTo>
                    <a:lnTo>
                      <a:pt x="14" y="139"/>
                    </a:lnTo>
                    <a:lnTo>
                      <a:pt x="7" y="1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13" name="Freeform 1931"/>
              <p:cNvSpPr>
                <a:spLocks/>
              </p:cNvSpPr>
              <p:nvPr/>
            </p:nvSpPr>
            <p:spPr bwMode="auto">
              <a:xfrm>
                <a:off x="3701" y="3596"/>
                <a:ext cx="15" cy="9"/>
              </a:xfrm>
              <a:custGeom>
                <a:avLst/>
                <a:gdLst>
                  <a:gd name="T0" fmla="*/ 0 w 30"/>
                  <a:gd name="T1" fmla="*/ 6 h 18"/>
                  <a:gd name="T2" fmla="*/ 4 w 30"/>
                  <a:gd name="T3" fmla="*/ 9 h 18"/>
                  <a:gd name="T4" fmla="*/ 15 w 30"/>
                  <a:gd name="T5" fmla="*/ 9 h 18"/>
                  <a:gd name="T6" fmla="*/ 15 w 30"/>
                  <a:gd name="T7" fmla="*/ 0 h 18"/>
                  <a:gd name="T8" fmla="*/ 4 w 30"/>
                  <a:gd name="T9" fmla="*/ 0 h 18"/>
                  <a:gd name="T10" fmla="*/ 7 w 30"/>
                  <a:gd name="T11" fmla="*/ 4 h 18"/>
                  <a:gd name="T12" fmla="*/ 0 w 30"/>
                  <a:gd name="T13" fmla="*/ 6 h 18"/>
                  <a:gd name="T14" fmla="*/ 1 w 30"/>
                  <a:gd name="T15" fmla="*/ 9 h 18"/>
                  <a:gd name="T16" fmla="*/ 4 w 30"/>
                  <a:gd name="T17" fmla="*/ 9 h 18"/>
                  <a:gd name="T18" fmla="*/ 0 w 30"/>
                  <a:gd name="T19" fmla="*/ 6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0" h="18">
                    <a:moveTo>
                      <a:pt x="0" y="11"/>
                    </a:moveTo>
                    <a:lnTo>
                      <a:pt x="7" y="18"/>
                    </a:lnTo>
                    <a:lnTo>
                      <a:pt x="30" y="18"/>
                    </a:lnTo>
                    <a:lnTo>
                      <a:pt x="30" y="0"/>
                    </a:lnTo>
                    <a:lnTo>
                      <a:pt x="7" y="0"/>
                    </a:lnTo>
                    <a:lnTo>
                      <a:pt x="13" y="8"/>
                    </a:lnTo>
                    <a:lnTo>
                      <a:pt x="0" y="11"/>
                    </a:lnTo>
                    <a:lnTo>
                      <a:pt x="2" y="18"/>
                    </a:lnTo>
                    <a:lnTo>
                      <a:pt x="7" y="18"/>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14" name="Freeform 1932"/>
              <p:cNvSpPr>
                <a:spLocks/>
              </p:cNvSpPr>
              <p:nvPr/>
            </p:nvSpPr>
            <p:spPr bwMode="auto">
              <a:xfrm>
                <a:off x="3693" y="3561"/>
                <a:ext cx="15" cy="41"/>
              </a:xfrm>
              <a:custGeom>
                <a:avLst/>
                <a:gdLst>
                  <a:gd name="T0" fmla="*/ 0 w 30"/>
                  <a:gd name="T1" fmla="*/ 2 h 81"/>
                  <a:gd name="T2" fmla="*/ 0 w 30"/>
                  <a:gd name="T3" fmla="*/ 2 h 81"/>
                  <a:gd name="T4" fmla="*/ 9 w 30"/>
                  <a:gd name="T5" fmla="*/ 41 h 81"/>
                  <a:gd name="T6" fmla="*/ 15 w 30"/>
                  <a:gd name="T7" fmla="*/ 39 h 81"/>
                  <a:gd name="T8" fmla="*/ 7 w 30"/>
                  <a:gd name="T9" fmla="*/ 0 h 81"/>
                  <a:gd name="T10" fmla="*/ 7 w 30"/>
                  <a:gd name="T11" fmla="*/ 0 h 81"/>
                  <a:gd name="T12" fmla="*/ 7 w 30"/>
                  <a:gd name="T13" fmla="*/ 0 h 81"/>
                  <a:gd name="T14" fmla="*/ 7 w 30"/>
                  <a:gd name="T15" fmla="*/ 0 h 81"/>
                  <a:gd name="T16" fmla="*/ 7 w 30"/>
                  <a:gd name="T17" fmla="*/ 0 h 81"/>
                  <a:gd name="T18" fmla="*/ 0 w 30"/>
                  <a:gd name="T19" fmla="*/ 2 h 8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0" h="81">
                    <a:moveTo>
                      <a:pt x="0" y="3"/>
                    </a:moveTo>
                    <a:lnTo>
                      <a:pt x="0" y="3"/>
                    </a:lnTo>
                    <a:lnTo>
                      <a:pt x="17" y="81"/>
                    </a:lnTo>
                    <a:lnTo>
                      <a:pt x="30" y="78"/>
                    </a:lnTo>
                    <a:lnTo>
                      <a:pt x="14" y="0"/>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15" name="Freeform 1933"/>
              <p:cNvSpPr>
                <a:spLocks/>
              </p:cNvSpPr>
              <p:nvPr/>
            </p:nvSpPr>
            <p:spPr bwMode="auto">
              <a:xfrm>
                <a:off x="3691" y="3535"/>
                <a:ext cx="9" cy="28"/>
              </a:xfrm>
              <a:custGeom>
                <a:avLst/>
                <a:gdLst>
                  <a:gd name="T0" fmla="*/ 7 w 19"/>
                  <a:gd name="T1" fmla="*/ 17 h 56"/>
                  <a:gd name="T2" fmla="*/ 0 w 19"/>
                  <a:gd name="T3" fmla="*/ 17 h 56"/>
                  <a:gd name="T4" fmla="*/ 2 w 19"/>
                  <a:gd name="T5" fmla="*/ 28 h 56"/>
                  <a:gd name="T6" fmla="*/ 9 w 19"/>
                  <a:gd name="T7" fmla="*/ 27 h 56"/>
                  <a:gd name="T8" fmla="*/ 7 w 19"/>
                  <a:gd name="T9" fmla="*/ 15 h 56"/>
                  <a:gd name="T10" fmla="*/ 0 w 19"/>
                  <a:gd name="T11" fmla="*/ 15 h 56"/>
                  <a:gd name="T12" fmla="*/ 7 w 19"/>
                  <a:gd name="T13" fmla="*/ 15 h 56"/>
                  <a:gd name="T14" fmla="*/ 3 w 19"/>
                  <a:gd name="T15" fmla="*/ 0 h 56"/>
                  <a:gd name="T16" fmla="*/ 0 w 19"/>
                  <a:gd name="T17" fmla="*/ 15 h 56"/>
                  <a:gd name="T18" fmla="*/ 7 w 19"/>
                  <a:gd name="T19" fmla="*/ 17 h 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 h="56">
                    <a:moveTo>
                      <a:pt x="14" y="33"/>
                    </a:moveTo>
                    <a:lnTo>
                      <a:pt x="0" y="33"/>
                    </a:lnTo>
                    <a:lnTo>
                      <a:pt x="5" y="56"/>
                    </a:lnTo>
                    <a:lnTo>
                      <a:pt x="19" y="53"/>
                    </a:lnTo>
                    <a:lnTo>
                      <a:pt x="14" y="29"/>
                    </a:lnTo>
                    <a:lnTo>
                      <a:pt x="0" y="29"/>
                    </a:lnTo>
                    <a:lnTo>
                      <a:pt x="14" y="29"/>
                    </a:lnTo>
                    <a:lnTo>
                      <a:pt x="7" y="0"/>
                    </a:lnTo>
                    <a:lnTo>
                      <a:pt x="0" y="29"/>
                    </a:lnTo>
                    <a:lnTo>
                      <a:pt x="14"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16" name="Freeform 1934"/>
              <p:cNvSpPr>
                <a:spLocks/>
              </p:cNvSpPr>
              <p:nvPr/>
            </p:nvSpPr>
            <p:spPr bwMode="auto">
              <a:xfrm>
                <a:off x="3680" y="3549"/>
                <a:ext cx="17" cy="56"/>
              </a:xfrm>
              <a:custGeom>
                <a:avLst/>
                <a:gdLst>
                  <a:gd name="T0" fmla="*/ 3 w 36"/>
                  <a:gd name="T1" fmla="*/ 56 h 112"/>
                  <a:gd name="T2" fmla="*/ 7 w 36"/>
                  <a:gd name="T3" fmla="*/ 53 h 112"/>
                  <a:gd name="T4" fmla="*/ 17 w 36"/>
                  <a:gd name="T5" fmla="*/ 2 h 112"/>
                  <a:gd name="T6" fmla="*/ 10 w 36"/>
                  <a:gd name="T7" fmla="*/ 0 h 112"/>
                  <a:gd name="T8" fmla="*/ 0 w 36"/>
                  <a:gd name="T9" fmla="*/ 51 h 112"/>
                  <a:gd name="T10" fmla="*/ 3 w 36"/>
                  <a:gd name="T11" fmla="*/ 47 h 112"/>
                  <a:gd name="T12" fmla="*/ 3 w 36"/>
                  <a:gd name="T13" fmla="*/ 56 h 112"/>
                  <a:gd name="T14" fmla="*/ 6 w 36"/>
                  <a:gd name="T15" fmla="*/ 56 h 112"/>
                  <a:gd name="T16" fmla="*/ 7 w 36"/>
                  <a:gd name="T17" fmla="*/ 53 h 112"/>
                  <a:gd name="T18" fmla="*/ 3 w 36"/>
                  <a:gd name="T19" fmla="*/ 56 h 1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6" h="112">
                    <a:moveTo>
                      <a:pt x="7" y="112"/>
                    </a:moveTo>
                    <a:lnTo>
                      <a:pt x="14" y="105"/>
                    </a:lnTo>
                    <a:lnTo>
                      <a:pt x="36" y="4"/>
                    </a:lnTo>
                    <a:lnTo>
                      <a:pt x="22" y="0"/>
                    </a:lnTo>
                    <a:lnTo>
                      <a:pt x="0" y="102"/>
                    </a:lnTo>
                    <a:lnTo>
                      <a:pt x="7" y="94"/>
                    </a:lnTo>
                    <a:lnTo>
                      <a:pt x="7" y="112"/>
                    </a:lnTo>
                    <a:lnTo>
                      <a:pt x="12" y="112"/>
                    </a:lnTo>
                    <a:lnTo>
                      <a:pt x="14" y="105"/>
                    </a:lnTo>
                    <a:lnTo>
                      <a:pt x="7" y="1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17" name="Freeform 1935"/>
              <p:cNvSpPr>
                <a:spLocks/>
              </p:cNvSpPr>
              <p:nvPr/>
            </p:nvSpPr>
            <p:spPr bwMode="auto">
              <a:xfrm>
                <a:off x="3668" y="3596"/>
                <a:ext cx="15" cy="9"/>
              </a:xfrm>
              <a:custGeom>
                <a:avLst/>
                <a:gdLst>
                  <a:gd name="T0" fmla="*/ 0 w 30"/>
                  <a:gd name="T1" fmla="*/ 7 h 18"/>
                  <a:gd name="T2" fmla="*/ 4 w 30"/>
                  <a:gd name="T3" fmla="*/ 9 h 18"/>
                  <a:gd name="T4" fmla="*/ 15 w 30"/>
                  <a:gd name="T5" fmla="*/ 9 h 18"/>
                  <a:gd name="T6" fmla="*/ 15 w 30"/>
                  <a:gd name="T7" fmla="*/ 0 h 18"/>
                  <a:gd name="T8" fmla="*/ 4 w 30"/>
                  <a:gd name="T9" fmla="*/ 0 h 18"/>
                  <a:gd name="T10" fmla="*/ 7 w 30"/>
                  <a:gd name="T11" fmla="*/ 3 h 18"/>
                  <a:gd name="T12" fmla="*/ 0 w 30"/>
                  <a:gd name="T13" fmla="*/ 7 h 18"/>
                  <a:gd name="T14" fmla="*/ 1 w 30"/>
                  <a:gd name="T15" fmla="*/ 9 h 18"/>
                  <a:gd name="T16" fmla="*/ 4 w 30"/>
                  <a:gd name="T17" fmla="*/ 9 h 18"/>
                  <a:gd name="T18" fmla="*/ 0 w 30"/>
                  <a:gd name="T19" fmla="*/ 7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0" h="18">
                    <a:moveTo>
                      <a:pt x="0" y="13"/>
                    </a:moveTo>
                    <a:lnTo>
                      <a:pt x="7" y="18"/>
                    </a:lnTo>
                    <a:lnTo>
                      <a:pt x="30" y="18"/>
                    </a:lnTo>
                    <a:lnTo>
                      <a:pt x="30" y="0"/>
                    </a:lnTo>
                    <a:lnTo>
                      <a:pt x="7" y="0"/>
                    </a:lnTo>
                    <a:lnTo>
                      <a:pt x="13" y="6"/>
                    </a:lnTo>
                    <a:lnTo>
                      <a:pt x="0" y="13"/>
                    </a:lnTo>
                    <a:lnTo>
                      <a:pt x="2" y="18"/>
                    </a:lnTo>
                    <a:lnTo>
                      <a:pt x="7" y="18"/>
                    </a:lnTo>
                    <a:lnTo>
                      <a:pt x="0"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18" name="Freeform 1936"/>
              <p:cNvSpPr>
                <a:spLocks/>
              </p:cNvSpPr>
              <p:nvPr/>
            </p:nvSpPr>
            <p:spPr bwMode="auto">
              <a:xfrm>
                <a:off x="3787" y="3575"/>
                <a:ext cx="15" cy="11"/>
              </a:xfrm>
              <a:custGeom>
                <a:avLst/>
                <a:gdLst>
                  <a:gd name="T0" fmla="*/ 14 w 30"/>
                  <a:gd name="T1" fmla="*/ 8 h 22"/>
                  <a:gd name="T2" fmla="*/ 11 w 30"/>
                  <a:gd name="T3" fmla="*/ 2 h 22"/>
                  <a:gd name="T4" fmla="*/ 2 w 30"/>
                  <a:gd name="T5" fmla="*/ 0 h 22"/>
                  <a:gd name="T6" fmla="*/ 0 w 30"/>
                  <a:gd name="T7" fmla="*/ 9 h 22"/>
                  <a:gd name="T8" fmla="*/ 10 w 30"/>
                  <a:gd name="T9" fmla="*/ 11 h 22"/>
                  <a:gd name="T10" fmla="*/ 7 w 30"/>
                  <a:gd name="T11" fmla="*/ 5 h 22"/>
                  <a:gd name="T12" fmla="*/ 14 w 30"/>
                  <a:gd name="T13" fmla="*/ 8 h 22"/>
                  <a:gd name="T14" fmla="*/ 15 w 30"/>
                  <a:gd name="T15" fmla="*/ 3 h 22"/>
                  <a:gd name="T16" fmla="*/ 11 w 30"/>
                  <a:gd name="T17" fmla="*/ 2 h 22"/>
                  <a:gd name="T18" fmla="*/ 14 w 30"/>
                  <a:gd name="T19" fmla="*/ 8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0" h="22">
                    <a:moveTo>
                      <a:pt x="27" y="16"/>
                    </a:moveTo>
                    <a:lnTo>
                      <a:pt x="22" y="3"/>
                    </a:lnTo>
                    <a:lnTo>
                      <a:pt x="4" y="0"/>
                    </a:lnTo>
                    <a:lnTo>
                      <a:pt x="0" y="18"/>
                    </a:lnTo>
                    <a:lnTo>
                      <a:pt x="19" y="22"/>
                    </a:lnTo>
                    <a:lnTo>
                      <a:pt x="14" y="9"/>
                    </a:lnTo>
                    <a:lnTo>
                      <a:pt x="27" y="16"/>
                    </a:lnTo>
                    <a:lnTo>
                      <a:pt x="30" y="5"/>
                    </a:lnTo>
                    <a:lnTo>
                      <a:pt x="22" y="3"/>
                    </a:lnTo>
                    <a:lnTo>
                      <a:pt x="27"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19" name="Freeform 1937"/>
              <p:cNvSpPr>
                <a:spLocks/>
              </p:cNvSpPr>
              <p:nvPr/>
            </p:nvSpPr>
            <p:spPr bwMode="auto">
              <a:xfrm>
                <a:off x="3786" y="3580"/>
                <a:ext cx="14" cy="21"/>
              </a:xfrm>
              <a:custGeom>
                <a:avLst/>
                <a:gdLst>
                  <a:gd name="T0" fmla="*/ 3 w 28"/>
                  <a:gd name="T1" fmla="*/ 20 h 41"/>
                  <a:gd name="T2" fmla="*/ 3 w 28"/>
                  <a:gd name="T3" fmla="*/ 21 h 41"/>
                  <a:gd name="T4" fmla="*/ 7 w 28"/>
                  <a:gd name="T5" fmla="*/ 17 h 41"/>
                  <a:gd name="T6" fmla="*/ 10 w 28"/>
                  <a:gd name="T7" fmla="*/ 13 h 41"/>
                  <a:gd name="T8" fmla="*/ 12 w 28"/>
                  <a:gd name="T9" fmla="*/ 8 h 41"/>
                  <a:gd name="T10" fmla="*/ 14 w 28"/>
                  <a:gd name="T11" fmla="*/ 4 h 41"/>
                  <a:gd name="T12" fmla="*/ 8 w 28"/>
                  <a:gd name="T13" fmla="*/ 0 h 41"/>
                  <a:gd name="T14" fmla="*/ 7 w 28"/>
                  <a:gd name="T15" fmla="*/ 5 h 41"/>
                  <a:gd name="T16" fmla="*/ 5 w 28"/>
                  <a:gd name="T17" fmla="*/ 7 h 41"/>
                  <a:gd name="T18" fmla="*/ 3 w 28"/>
                  <a:gd name="T19" fmla="*/ 10 h 41"/>
                  <a:gd name="T20" fmla="*/ 0 w 28"/>
                  <a:gd name="T21" fmla="*/ 12 h 41"/>
                  <a:gd name="T22" fmla="*/ 0 w 28"/>
                  <a:gd name="T23" fmla="*/ 13 h 41"/>
                  <a:gd name="T24" fmla="*/ 3 w 28"/>
                  <a:gd name="T25" fmla="*/ 20 h 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8" h="41">
                    <a:moveTo>
                      <a:pt x="6" y="40"/>
                    </a:moveTo>
                    <a:lnTo>
                      <a:pt x="6" y="41"/>
                    </a:lnTo>
                    <a:lnTo>
                      <a:pt x="13" y="34"/>
                    </a:lnTo>
                    <a:lnTo>
                      <a:pt x="20" y="25"/>
                    </a:lnTo>
                    <a:lnTo>
                      <a:pt x="23" y="16"/>
                    </a:lnTo>
                    <a:lnTo>
                      <a:pt x="28" y="7"/>
                    </a:lnTo>
                    <a:lnTo>
                      <a:pt x="15" y="0"/>
                    </a:lnTo>
                    <a:lnTo>
                      <a:pt x="13" y="9"/>
                    </a:lnTo>
                    <a:lnTo>
                      <a:pt x="10" y="14"/>
                    </a:lnTo>
                    <a:lnTo>
                      <a:pt x="6" y="20"/>
                    </a:lnTo>
                    <a:lnTo>
                      <a:pt x="0" y="23"/>
                    </a:lnTo>
                    <a:lnTo>
                      <a:pt x="0" y="25"/>
                    </a:lnTo>
                    <a:lnTo>
                      <a:pt x="6" y="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20" name="Freeform 1938"/>
              <p:cNvSpPr>
                <a:spLocks/>
              </p:cNvSpPr>
              <p:nvPr/>
            </p:nvSpPr>
            <p:spPr bwMode="auto">
              <a:xfrm>
                <a:off x="3770" y="3593"/>
                <a:ext cx="19" cy="13"/>
              </a:xfrm>
              <a:custGeom>
                <a:avLst/>
                <a:gdLst>
                  <a:gd name="T0" fmla="*/ 0 w 38"/>
                  <a:gd name="T1" fmla="*/ 13 h 27"/>
                  <a:gd name="T2" fmla="*/ 0 w 38"/>
                  <a:gd name="T3" fmla="*/ 13 h 27"/>
                  <a:gd name="T4" fmla="*/ 6 w 38"/>
                  <a:gd name="T5" fmla="*/ 13 h 27"/>
                  <a:gd name="T6" fmla="*/ 11 w 38"/>
                  <a:gd name="T7" fmla="*/ 12 h 27"/>
                  <a:gd name="T8" fmla="*/ 15 w 38"/>
                  <a:gd name="T9" fmla="*/ 11 h 27"/>
                  <a:gd name="T10" fmla="*/ 19 w 38"/>
                  <a:gd name="T11" fmla="*/ 7 h 27"/>
                  <a:gd name="T12" fmla="*/ 16 w 38"/>
                  <a:gd name="T13" fmla="*/ 0 h 27"/>
                  <a:gd name="T14" fmla="*/ 14 w 38"/>
                  <a:gd name="T15" fmla="*/ 2 h 27"/>
                  <a:gd name="T16" fmla="*/ 9 w 38"/>
                  <a:gd name="T17" fmla="*/ 3 h 27"/>
                  <a:gd name="T18" fmla="*/ 4 w 38"/>
                  <a:gd name="T19" fmla="*/ 4 h 27"/>
                  <a:gd name="T20" fmla="*/ 0 w 38"/>
                  <a:gd name="T21" fmla="*/ 4 h 27"/>
                  <a:gd name="T22" fmla="*/ 0 w 38"/>
                  <a:gd name="T23" fmla="*/ 4 h 27"/>
                  <a:gd name="T24" fmla="*/ 0 w 38"/>
                  <a:gd name="T25" fmla="*/ 13 h 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8" h="27">
                    <a:moveTo>
                      <a:pt x="0" y="27"/>
                    </a:moveTo>
                    <a:lnTo>
                      <a:pt x="0" y="27"/>
                    </a:lnTo>
                    <a:lnTo>
                      <a:pt x="12" y="27"/>
                    </a:lnTo>
                    <a:lnTo>
                      <a:pt x="22" y="24"/>
                    </a:lnTo>
                    <a:lnTo>
                      <a:pt x="30" y="22"/>
                    </a:lnTo>
                    <a:lnTo>
                      <a:pt x="38" y="15"/>
                    </a:lnTo>
                    <a:lnTo>
                      <a:pt x="32" y="0"/>
                    </a:lnTo>
                    <a:lnTo>
                      <a:pt x="27" y="4"/>
                    </a:lnTo>
                    <a:lnTo>
                      <a:pt x="18" y="6"/>
                    </a:lnTo>
                    <a:lnTo>
                      <a:pt x="8" y="9"/>
                    </a:lnTo>
                    <a:lnTo>
                      <a:pt x="0" y="9"/>
                    </a:lnTo>
                    <a:lnTo>
                      <a:pt x="0"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21" name="Freeform 1939"/>
              <p:cNvSpPr>
                <a:spLocks/>
              </p:cNvSpPr>
              <p:nvPr/>
            </p:nvSpPr>
            <p:spPr bwMode="auto">
              <a:xfrm>
                <a:off x="3747" y="3590"/>
                <a:ext cx="23" cy="16"/>
              </a:xfrm>
              <a:custGeom>
                <a:avLst/>
                <a:gdLst>
                  <a:gd name="T0" fmla="*/ 0 w 45"/>
                  <a:gd name="T1" fmla="*/ 7 h 32"/>
                  <a:gd name="T2" fmla="*/ 0 w 45"/>
                  <a:gd name="T3" fmla="*/ 7 h 32"/>
                  <a:gd name="T4" fmla="*/ 4 w 45"/>
                  <a:gd name="T5" fmla="*/ 11 h 32"/>
                  <a:gd name="T6" fmla="*/ 10 w 45"/>
                  <a:gd name="T7" fmla="*/ 15 h 32"/>
                  <a:gd name="T8" fmla="*/ 17 w 45"/>
                  <a:gd name="T9" fmla="*/ 15 h 32"/>
                  <a:gd name="T10" fmla="*/ 23 w 45"/>
                  <a:gd name="T11" fmla="*/ 16 h 32"/>
                  <a:gd name="T12" fmla="*/ 23 w 45"/>
                  <a:gd name="T13" fmla="*/ 7 h 32"/>
                  <a:gd name="T14" fmla="*/ 17 w 45"/>
                  <a:gd name="T15" fmla="*/ 6 h 32"/>
                  <a:gd name="T16" fmla="*/ 12 w 45"/>
                  <a:gd name="T17" fmla="*/ 6 h 32"/>
                  <a:gd name="T18" fmla="*/ 8 w 45"/>
                  <a:gd name="T19" fmla="*/ 4 h 32"/>
                  <a:gd name="T20" fmla="*/ 3 w 45"/>
                  <a:gd name="T21" fmla="*/ 0 h 32"/>
                  <a:gd name="T22" fmla="*/ 3 w 45"/>
                  <a:gd name="T23" fmla="*/ 0 h 32"/>
                  <a:gd name="T24" fmla="*/ 0 w 45"/>
                  <a:gd name="T25" fmla="*/ 7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5" h="32">
                    <a:moveTo>
                      <a:pt x="0" y="14"/>
                    </a:moveTo>
                    <a:lnTo>
                      <a:pt x="0" y="14"/>
                    </a:lnTo>
                    <a:lnTo>
                      <a:pt x="8" y="21"/>
                    </a:lnTo>
                    <a:lnTo>
                      <a:pt x="20" y="29"/>
                    </a:lnTo>
                    <a:lnTo>
                      <a:pt x="33" y="30"/>
                    </a:lnTo>
                    <a:lnTo>
                      <a:pt x="45" y="32"/>
                    </a:lnTo>
                    <a:lnTo>
                      <a:pt x="45" y="14"/>
                    </a:lnTo>
                    <a:lnTo>
                      <a:pt x="33" y="12"/>
                    </a:lnTo>
                    <a:lnTo>
                      <a:pt x="23" y="11"/>
                    </a:lnTo>
                    <a:lnTo>
                      <a:pt x="15" y="7"/>
                    </a:lnTo>
                    <a:lnTo>
                      <a:pt x="6" y="0"/>
                    </a:lnTo>
                    <a:lnTo>
                      <a:pt x="0"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22" name="Freeform 1940"/>
              <p:cNvSpPr>
                <a:spLocks/>
              </p:cNvSpPr>
              <p:nvPr/>
            </p:nvSpPr>
            <p:spPr bwMode="auto">
              <a:xfrm>
                <a:off x="3738" y="3569"/>
                <a:ext cx="13" cy="28"/>
              </a:xfrm>
              <a:custGeom>
                <a:avLst/>
                <a:gdLst>
                  <a:gd name="T0" fmla="*/ 0 w 25"/>
                  <a:gd name="T1" fmla="*/ 0 h 56"/>
                  <a:gd name="T2" fmla="*/ 0 w 25"/>
                  <a:gd name="T3" fmla="*/ 0 h 56"/>
                  <a:gd name="T4" fmla="*/ 1 w 25"/>
                  <a:gd name="T5" fmla="*/ 8 h 56"/>
                  <a:gd name="T6" fmla="*/ 2 w 25"/>
                  <a:gd name="T7" fmla="*/ 16 h 56"/>
                  <a:gd name="T8" fmla="*/ 5 w 25"/>
                  <a:gd name="T9" fmla="*/ 23 h 56"/>
                  <a:gd name="T10" fmla="*/ 10 w 25"/>
                  <a:gd name="T11" fmla="*/ 28 h 56"/>
                  <a:gd name="T12" fmla="*/ 13 w 25"/>
                  <a:gd name="T13" fmla="*/ 21 h 56"/>
                  <a:gd name="T14" fmla="*/ 10 w 25"/>
                  <a:gd name="T15" fmla="*/ 18 h 56"/>
                  <a:gd name="T16" fmla="*/ 9 w 25"/>
                  <a:gd name="T17" fmla="*/ 12 h 56"/>
                  <a:gd name="T18" fmla="*/ 8 w 25"/>
                  <a:gd name="T19" fmla="*/ 7 h 56"/>
                  <a:gd name="T20" fmla="*/ 7 w 25"/>
                  <a:gd name="T21" fmla="*/ 0 h 56"/>
                  <a:gd name="T22" fmla="*/ 7 w 25"/>
                  <a:gd name="T23" fmla="*/ 0 h 56"/>
                  <a:gd name="T24" fmla="*/ 0 w 25"/>
                  <a:gd name="T25" fmla="*/ 0 h 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 h="56">
                    <a:moveTo>
                      <a:pt x="0" y="0"/>
                    </a:moveTo>
                    <a:lnTo>
                      <a:pt x="0" y="0"/>
                    </a:lnTo>
                    <a:lnTo>
                      <a:pt x="2" y="16"/>
                    </a:lnTo>
                    <a:lnTo>
                      <a:pt x="4" y="31"/>
                    </a:lnTo>
                    <a:lnTo>
                      <a:pt x="10" y="45"/>
                    </a:lnTo>
                    <a:lnTo>
                      <a:pt x="19" y="56"/>
                    </a:lnTo>
                    <a:lnTo>
                      <a:pt x="25" y="42"/>
                    </a:lnTo>
                    <a:lnTo>
                      <a:pt x="20" y="35"/>
                    </a:lnTo>
                    <a:lnTo>
                      <a:pt x="17" y="24"/>
                    </a:lnTo>
                    <a:lnTo>
                      <a:pt x="15" y="13"/>
                    </a:lnTo>
                    <a:lnTo>
                      <a:pt x="14"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23" name="Freeform 1941"/>
              <p:cNvSpPr>
                <a:spLocks/>
              </p:cNvSpPr>
              <p:nvPr/>
            </p:nvSpPr>
            <p:spPr bwMode="auto">
              <a:xfrm>
                <a:off x="3738" y="3539"/>
                <a:ext cx="13" cy="30"/>
              </a:xfrm>
              <a:custGeom>
                <a:avLst/>
                <a:gdLst>
                  <a:gd name="T0" fmla="*/ 10 w 25"/>
                  <a:gd name="T1" fmla="*/ 0 h 60"/>
                  <a:gd name="T2" fmla="*/ 10 w 25"/>
                  <a:gd name="T3" fmla="*/ 0 h 60"/>
                  <a:gd name="T4" fmla="*/ 5 w 25"/>
                  <a:gd name="T5" fmla="*/ 6 h 60"/>
                  <a:gd name="T6" fmla="*/ 2 w 25"/>
                  <a:gd name="T7" fmla="*/ 13 h 60"/>
                  <a:gd name="T8" fmla="*/ 1 w 25"/>
                  <a:gd name="T9" fmla="*/ 21 h 60"/>
                  <a:gd name="T10" fmla="*/ 0 w 25"/>
                  <a:gd name="T11" fmla="*/ 30 h 60"/>
                  <a:gd name="T12" fmla="*/ 7 w 25"/>
                  <a:gd name="T13" fmla="*/ 30 h 60"/>
                  <a:gd name="T14" fmla="*/ 8 w 25"/>
                  <a:gd name="T15" fmla="*/ 23 h 60"/>
                  <a:gd name="T16" fmla="*/ 9 w 25"/>
                  <a:gd name="T17" fmla="*/ 17 h 60"/>
                  <a:gd name="T18" fmla="*/ 10 w 25"/>
                  <a:gd name="T19" fmla="*/ 11 h 60"/>
                  <a:gd name="T20" fmla="*/ 13 w 25"/>
                  <a:gd name="T21" fmla="*/ 8 h 60"/>
                  <a:gd name="T22" fmla="*/ 13 w 25"/>
                  <a:gd name="T23" fmla="*/ 8 h 60"/>
                  <a:gd name="T24" fmla="*/ 10 w 25"/>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 h="60">
                    <a:moveTo>
                      <a:pt x="19" y="0"/>
                    </a:moveTo>
                    <a:lnTo>
                      <a:pt x="19" y="0"/>
                    </a:lnTo>
                    <a:lnTo>
                      <a:pt x="10" y="11"/>
                    </a:lnTo>
                    <a:lnTo>
                      <a:pt x="4" y="26"/>
                    </a:lnTo>
                    <a:lnTo>
                      <a:pt x="2" y="42"/>
                    </a:lnTo>
                    <a:lnTo>
                      <a:pt x="0" y="60"/>
                    </a:lnTo>
                    <a:lnTo>
                      <a:pt x="14" y="60"/>
                    </a:lnTo>
                    <a:lnTo>
                      <a:pt x="15" y="46"/>
                    </a:lnTo>
                    <a:lnTo>
                      <a:pt x="17" y="33"/>
                    </a:lnTo>
                    <a:lnTo>
                      <a:pt x="20" y="22"/>
                    </a:lnTo>
                    <a:lnTo>
                      <a:pt x="25" y="15"/>
                    </a:lnTo>
                    <a:lnTo>
                      <a:pt x="1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24" name="Freeform 1942"/>
              <p:cNvSpPr>
                <a:spLocks/>
              </p:cNvSpPr>
              <p:nvPr/>
            </p:nvSpPr>
            <p:spPr bwMode="auto">
              <a:xfrm>
                <a:off x="3747" y="3529"/>
                <a:ext cx="22" cy="17"/>
              </a:xfrm>
              <a:custGeom>
                <a:avLst/>
                <a:gdLst>
                  <a:gd name="T0" fmla="*/ 22 w 43"/>
                  <a:gd name="T1" fmla="*/ 0 h 34"/>
                  <a:gd name="T2" fmla="*/ 22 w 43"/>
                  <a:gd name="T3" fmla="*/ 0 h 34"/>
                  <a:gd name="T4" fmla="*/ 15 w 43"/>
                  <a:gd name="T5" fmla="*/ 1 h 34"/>
                  <a:gd name="T6" fmla="*/ 10 w 43"/>
                  <a:gd name="T7" fmla="*/ 3 h 34"/>
                  <a:gd name="T8" fmla="*/ 4 w 43"/>
                  <a:gd name="T9" fmla="*/ 6 h 34"/>
                  <a:gd name="T10" fmla="*/ 0 w 43"/>
                  <a:gd name="T11" fmla="*/ 10 h 34"/>
                  <a:gd name="T12" fmla="*/ 3 w 43"/>
                  <a:gd name="T13" fmla="*/ 17 h 34"/>
                  <a:gd name="T14" fmla="*/ 8 w 43"/>
                  <a:gd name="T15" fmla="*/ 14 h 34"/>
                  <a:gd name="T16" fmla="*/ 12 w 43"/>
                  <a:gd name="T17" fmla="*/ 12 h 34"/>
                  <a:gd name="T18" fmla="*/ 17 w 43"/>
                  <a:gd name="T19" fmla="*/ 10 h 34"/>
                  <a:gd name="T20" fmla="*/ 22 w 43"/>
                  <a:gd name="T21" fmla="*/ 9 h 34"/>
                  <a:gd name="T22" fmla="*/ 22 w 43"/>
                  <a:gd name="T23" fmla="*/ 9 h 34"/>
                  <a:gd name="T24" fmla="*/ 22 w 43"/>
                  <a:gd name="T25" fmla="*/ 0 h 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3" h="34">
                    <a:moveTo>
                      <a:pt x="43" y="0"/>
                    </a:moveTo>
                    <a:lnTo>
                      <a:pt x="43" y="0"/>
                    </a:lnTo>
                    <a:lnTo>
                      <a:pt x="30" y="1"/>
                    </a:lnTo>
                    <a:lnTo>
                      <a:pt x="20" y="5"/>
                    </a:lnTo>
                    <a:lnTo>
                      <a:pt x="8" y="12"/>
                    </a:lnTo>
                    <a:lnTo>
                      <a:pt x="0" y="19"/>
                    </a:lnTo>
                    <a:lnTo>
                      <a:pt x="6" y="34"/>
                    </a:lnTo>
                    <a:lnTo>
                      <a:pt x="15" y="27"/>
                    </a:lnTo>
                    <a:lnTo>
                      <a:pt x="23" y="23"/>
                    </a:lnTo>
                    <a:lnTo>
                      <a:pt x="33" y="19"/>
                    </a:lnTo>
                    <a:lnTo>
                      <a:pt x="43" y="18"/>
                    </a:lnTo>
                    <a:lnTo>
                      <a:pt x="4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25" name="Freeform 1943"/>
              <p:cNvSpPr>
                <a:spLocks/>
              </p:cNvSpPr>
              <p:nvPr/>
            </p:nvSpPr>
            <p:spPr bwMode="auto">
              <a:xfrm>
                <a:off x="3769" y="3529"/>
                <a:ext cx="22" cy="17"/>
              </a:xfrm>
              <a:custGeom>
                <a:avLst/>
                <a:gdLst>
                  <a:gd name="T0" fmla="*/ 22 w 44"/>
                  <a:gd name="T1" fmla="*/ 10 h 34"/>
                  <a:gd name="T2" fmla="*/ 22 w 44"/>
                  <a:gd name="T3" fmla="*/ 10 h 34"/>
                  <a:gd name="T4" fmla="*/ 18 w 44"/>
                  <a:gd name="T5" fmla="*/ 6 h 34"/>
                  <a:gd name="T6" fmla="*/ 13 w 44"/>
                  <a:gd name="T7" fmla="*/ 3 h 34"/>
                  <a:gd name="T8" fmla="*/ 7 w 44"/>
                  <a:gd name="T9" fmla="*/ 1 h 34"/>
                  <a:gd name="T10" fmla="*/ 0 w 44"/>
                  <a:gd name="T11" fmla="*/ 0 h 34"/>
                  <a:gd name="T12" fmla="*/ 0 w 44"/>
                  <a:gd name="T13" fmla="*/ 9 h 34"/>
                  <a:gd name="T14" fmla="*/ 5 w 44"/>
                  <a:gd name="T15" fmla="*/ 10 h 34"/>
                  <a:gd name="T16" fmla="*/ 11 w 44"/>
                  <a:gd name="T17" fmla="*/ 12 h 34"/>
                  <a:gd name="T18" fmla="*/ 15 w 44"/>
                  <a:gd name="T19" fmla="*/ 14 h 34"/>
                  <a:gd name="T20" fmla="*/ 19 w 44"/>
                  <a:gd name="T21" fmla="*/ 17 h 34"/>
                  <a:gd name="T22" fmla="*/ 19 w 44"/>
                  <a:gd name="T23" fmla="*/ 17 h 34"/>
                  <a:gd name="T24" fmla="*/ 22 w 44"/>
                  <a:gd name="T25" fmla="*/ 10 h 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4" h="34">
                    <a:moveTo>
                      <a:pt x="44" y="19"/>
                    </a:moveTo>
                    <a:lnTo>
                      <a:pt x="44" y="19"/>
                    </a:lnTo>
                    <a:lnTo>
                      <a:pt x="35" y="12"/>
                    </a:lnTo>
                    <a:lnTo>
                      <a:pt x="25" y="5"/>
                    </a:lnTo>
                    <a:lnTo>
                      <a:pt x="14" y="1"/>
                    </a:lnTo>
                    <a:lnTo>
                      <a:pt x="0" y="0"/>
                    </a:lnTo>
                    <a:lnTo>
                      <a:pt x="0" y="18"/>
                    </a:lnTo>
                    <a:lnTo>
                      <a:pt x="10" y="19"/>
                    </a:lnTo>
                    <a:lnTo>
                      <a:pt x="22" y="23"/>
                    </a:lnTo>
                    <a:lnTo>
                      <a:pt x="29" y="27"/>
                    </a:lnTo>
                    <a:lnTo>
                      <a:pt x="37" y="34"/>
                    </a:lnTo>
                    <a:lnTo>
                      <a:pt x="44"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26" name="Freeform 1944"/>
              <p:cNvSpPr>
                <a:spLocks/>
              </p:cNvSpPr>
              <p:nvPr/>
            </p:nvSpPr>
            <p:spPr bwMode="auto">
              <a:xfrm>
                <a:off x="3788" y="3539"/>
                <a:ext cx="13" cy="32"/>
              </a:xfrm>
              <a:custGeom>
                <a:avLst/>
                <a:gdLst>
                  <a:gd name="T0" fmla="*/ 12 w 27"/>
                  <a:gd name="T1" fmla="*/ 32 h 64"/>
                  <a:gd name="T2" fmla="*/ 13 w 27"/>
                  <a:gd name="T3" fmla="*/ 29 h 64"/>
                  <a:gd name="T4" fmla="*/ 12 w 27"/>
                  <a:gd name="T5" fmla="*/ 20 h 64"/>
                  <a:gd name="T6" fmla="*/ 11 w 27"/>
                  <a:gd name="T7" fmla="*/ 13 h 64"/>
                  <a:gd name="T8" fmla="*/ 7 w 27"/>
                  <a:gd name="T9" fmla="*/ 6 h 64"/>
                  <a:gd name="T10" fmla="*/ 3 w 27"/>
                  <a:gd name="T11" fmla="*/ 0 h 64"/>
                  <a:gd name="T12" fmla="*/ 0 w 27"/>
                  <a:gd name="T13" fmla="*/ 8 h 64"/>
                  <a:gd name="T14" fmla="*/ 2 w 27"/>
                  <a:gd name="T15" fmla="*/ 11 h 64"/>
                  <a:gd name="T16" fmla="*/ 4 w 27"/>
                  <a:gd name="T17" fmla="*/ 17 h 64"/>
                  <a:gd name="T18" fmla="*/ 6 w 27"/>
                  <a:gd name="T19" fmla="*/ 22 h 64"/>
                  <a:gd name="T20" fmla="*/ 6 w 27"/>
                  <a:gd name="T21" fmla="*/ 29 h 64"/>
                  <a:gd name="T22" fmla="*/ 7 w 27"/>
                  <a:gd name="T23" fmla="*/ 27 h 64"/>
                  <a:gd name="T24" fmla="*/ 12 w 27"/>
                  <a:gd name="T25" fmla="*/ 31 h 64"/>
                  <a:gd name="T26" fmla="*/ 13 w 27"/>
                  <a:gd name="T27" fmla="*/ 30 h 64"/>
                  <a:gd name="T28" fmla="*/ 13 w 27"/>
                  <a:gd name="T29" fmla="*/ 29 h 64"/>
                  <a:gd name="T30" fmla="*/ 12 w 27"/>
                  <a:gd name="T31" fmla="*/ 32 h 6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7" h="64">
                    <a:moveTo>
                      <a:pt x="25" y="64"/>
                    </a:moveTo>
                    <a:lnTo>
                      <a:pt x="27" y="58"/>
                    </a:lnTo>
                    <a:lnTo>
                      <a:pt x="25" y="40"/>
                    </a:lnTo>
                    <a:lnTo>
                      <a:pt x="22" y="26"/>
                    </a:lnTo>
                    <a:lnTo>
                      <a:pt x="15" y="11"/>
                    </a:lnTo>
                    <a:lnTo>
                      <a:pt x="7" y="0"/>
                    </a:lnTo>
                    <a:lnTo>
                      <a:pt x="0" y="15"/>
                    </a:lnTo>
                    <a:lnTo>
                      <a:pt x="5" y="22"/>
                    </a:lnTo>
                    <a:lnTo>
                      <a:pt x="8" y="33"/>
                    </a:lnTo>
                    <a:lnTo>
                      <a:pt x="12" y="44"/>
                    </a:lnTo>
                    <a:lnTo>
                      <a:pt x="13" y="58"/>
                    </a:lnTo>
                    <a:lnTo>
                      <a:pt x="15" y="53"/>
                    </a:lnTo>
                    <a:lnTo>
                      <a:pt x="25" y="62"/>
                    </a:lnTo>
                    <a:lnTo>
                      <a:pt x="27" y="60"/>
                    </a:lnTo>
                    <a:lnTo>
                      <a:pt x="27" y="58"/>
                    </a:lnTo>
                    <a:lnTo>
                      <a:pt x="25"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27" name="Freeform 1945"/>
              <p:cNvSpPr>
                <a:spLocks/>
              </p:cNvSpPr>
              <p:nvPr/>
            </p:nvSpPr>
            <p:spPr bwMode="auto">
              <a:xfrm>
                <a:off x="3793" y="3565"/>
                <a:ext cx="8" cy="10"/>
              </a:xfrm>
              <a:custGeom>
                <a:avLst/>
                <a:gdLst>
                  <a:gd name="T0" fmla="*/ 3 w 15"/>
                  <a:gd name="T1" fmla="*/ 10 h 20"/>
                  <a:gd name="T2" fmla="*/ 7 w 15"/>
                  <a:gd name="T3" fmla="*/ 6 h 20"/>
                  <a:gd name="T4" fmla="*/ 6 w 15"/>
                  <a:gd name="T5" fmla="*/ 7 h 20"/>
                  <a:gd name="T6" fmla="*/ 7 w 15"/>
                  <a:gd name="T7" fmla="*/ 6 h 20"/>
                  <a:gd name="T8" fmla="*/ 8 w 15"/>
                  <a:gd name="T9" fmla="*/ 3 h 20"/>
                  <a:gd name="T10" fmla="*/ 7 w 15"/>
                  <a:gd name="T11" fmla="*/ 6 h 20"/>
                  <a:gd name="T12" fmla="*/ 2 w 15"/>
                  <a:gd name="T13" fmla="*/ 0 h 20"/>
                  <a:gd name="T14" fmla="*/ 1 w 15"/>
                  <a:gd name="T15" fmla="*/ 3 h 20"/>
                  <a:gd name="T16" fmla="*/ 2 w 15"/>
                  <a:gd name="T17" fmla="*/ 2 h 20"/>
                  <a:gd name="T18" fmla="*/ 1 w 15"/>
                  <a:gd name="T19" fmla="*/ 3 h 20"/>
                  <a:gd name="T20" fmla="*/ 0 w 15"/>
                  <a:gd name="T21" fmla="*/ 6 h 20"/>
                  <a:gd name="T22" fmla="*/ 3 w 15"/>
                  <a:gd name="T23" fmla="*/ 1 h 20"/>
                  <a:gd name="T24" fmla="*/ 3 w 15"/>
                  <a:gd name="T25" fmla="*/ 10 h 20"/>
                  <a:gd name="T26" fmla="*/ 7 w 15"/>
                  <a:gd name="T27" fmla="*/ 10 h 20"/>
                  <a:gd name="T28" fmla="*/ 7 w 15"/>
                  <a:gd name="T29" fmla="*/ 6 h 20"/>
                  <a:gd name="T30" fmla="*/ 3 w 15"/>
                  <a:gd name="T31" fmla="*/ 10 h 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5" h="20">
                    <a:moveTo>
                      <a:pt x="6" y="20"/>
                    </a:moveTo>
                    <a:lnTo>
                      <a:pt x="13" y="11"/>
                    </a:lnTo>
                    <a:lnTo>
                      <a:pt x="11" y="13"/>
                    </a:lnTo>
                    <a:lnTo>
                      <a:pt x="13" y="11"/>
                    </a:lnTo>
                    <a:lnTo>
                      <a:pt x="15" y="5"/>
                    </a:lnTo>
                    <a:lnTo>
                      <a:pt x="13" y="11"/>
                    </a:lnTo>
                    <a:lnTo>
                      <a:pt x="3" y="0"/>
                    </a:lnTo>
                    <a:lnTo>
                      <a:pt x="1" y="5"/>
                    </a:lnTo>
                    <a:lnTo>
                      <a:pt x="3" y="4"/>
                    </a:lnTo>
                    <a:lnTo>
                      <a:pt x="1" y="5"/>
                    </a:lnTo>
                    <a:lnTo>
                      <a:pt x="0" y="11"/>
                    </a:lnTo>
                    <a:lnTo>
                      <a:pt x="6" y="2"/>
                    </a:lnTo>
                    <a:lnTo>
                      <a:pt x="6" y="20"/>
                    </a:lnTo>
                    <a:lnTo>
                      <a:pt x="13" y="20"/>
                    </a:lnTo>
                    <a:lnTo>
                      <a:pt x="13" y="11"/>
                    </a:lnTo>
                    <a:lnTo>
                      <a:pt x="6"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28" name="Freeform 1946"/>
              <p:cNvSpPr>
                <a:spLocks/>
              </p:cNvSpPr>
              <p:nvPr/>
            </p:nvSpPr>
            <p:spPr bwMode="auto">
              <a:xfrm>
                <a:off x="3748" y="3566"/>
                <a:ext cx="49" cy="9"/>
              </a:xfrm>
              <a:custGeom>
                <a:avLst/>
                <a:gdLst>
                  <a:gd name="T0" fmla="*/ 7 w 97"/>
                  <a:gd name="T1" fmla="*/ 5 h 18"/>
                  <a:gd name="T2" fmla="*/ 4 w 97"/>
                  <a:gd name="T3" fmla="*/ 9 h 18"/>
                  <a:gd name="T4" fmla="*/ 49 w 97"/>
                  <a:gd name="T5" fmla="*/ 9 h 18"/>
                  <a:gd name="T6" fmla="*/ 49 w 97"/>
                  <a:gd name="T7" fmla="*/ 0 h 18"/>
                  <a:gd name="T8" fmla="*/ 4 w 97"/>
                  <a:gd name="T9" fmla="*/ 0 h 18"/>
                  <a:gd name="T10" fmla="*/ 0 w 97"/>
                  <a:gd name="T11" fmla="*/ 5 h 18"/>
                  <a:gd name="T12" fmla="*/ 4 w 97"/>
                  <a:gd name="T13" fmla="*/ 0 h 18"/>
                  <a:gd name="T14" fmla="*/ 0 w 97"/>
                  <a:gd name="T15" fmla="*/ 0 h 18"/>
                  <a:gd name="T16" fmla="*/ 0 w 97"/>
                  <a:gd name="T17" fmla="*/ 5 h 18"/>
                  <a:gd name="T18" fmla="*/ 7 w 97"/>
                  <a:gd name="T19" fmla="*/ 5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7" h="18">
                    <a:moveTo>
                      <a:pt x="14" y="9"/>
                    </a:moveTo>
                    <a:lnTo>
                      <a:pt x="7" y="18"/>
                    </a:lnTo>
                    <a:lnTo>
                      <a:pt x="97" y="18"/>
                    </a:lnTo>
                    <a:lnTo>
                      <a:pt x="97" y="0"/>
                    </a:lnTo>
                    <a:lnTo>
                      <a:pt x="7" y="0"/>
                    </a:lnTo>
                    <a:lnTo>
                      <a:pt x="0" y="9"/>
                    </a:lnTo>
                    <a:lnTo>
                      <a:pt x="7" y="0"/>
                    </a:lnTo>
                    <a:lnTo>
                      <a:pt x="0" y="0"/>
                    </a:lnTo>
                    <a:lnTo>
                      <a:pt x="0" y="9"/>
                    </a:lnTo>
                    <a:lnTo>
                      <a:pt x="14"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29" name="Freeform 1947"/>
              <p:cNvSpPr>
                <a:spLocks/>
              </p:cNvSpPr>
              <p:nvPr/>
            </p:nvSpPr>
            <p:spPr bwMode="auto">
              <a:xfrm>
                <a:off x="3748" y="3571"/>
                <a:ext cx="10" cy="18"/>
              </a:xfrm>
              <a:custGeom>
                <a:avLst/>
                <a:gdLst>
                  <a:gd name="T0" fmla="*/ 10 w 21"/>
                  <a:gd name="T1" fmla="*/ 11 h 36"/>
                  <a:gd name="T2" fmla="*/ 10 w 21"/>
                  <a:gd name="T3" fmla="*/ 11 h 36"/>
                  <a:gd name="T4" fmla="*/ 8 w 21"/>
                  <a:gd name="T5" fmla="*/ 9 h 36"/>
                  <a:gd name="T6" fmla="*/ 8 w 21"/>
                  <a:gd name="T7" fmla="*/ 6 h 36"/>
                  <a:gd name="T8" fmla="*/ 7 w 21"/>
                  <a:gd name="T9" fmla="*/ 3 h 36"/>
                  <a:gd name="T10" fmla="*/ 7 w 21"/>
                  <a:gd name="T11" fmla="*/ 0 h 36"/>
                  <a:gd name="T12" fmla="*/ 0 w 21"/>
                  <a:gd name="T13" fmla="*/ 0 h 36"/>
                  <a:gd name="T14" fmla="*/ 0 w 21"/>
                  <a:gd name="T15" fmla="*/ 6 h 36"/>
                  <a:gd name="T16" fmla="*/ 2 w 21"/>
                  <a:gd name="T17" fmla="*/ 10 h 36"/>
                  <a:gd name="T18" fmla="*/ 3 w 21"/>
                  <a:gd name="T19" fmla="*/ 15 h 36"/>
                  <a:gd name="T20" fmla="*/ 7 w 21"/>
                  <a:gd name="T21" fmla="*/ 18 h 36"/>
                  <a:gd name="T22" fmla="*/ 7 w 21"/>
                  <a:gd name="T23" fmla="*/ 18 h 36"/>
                  <a:gd name="T24" fmla="*/ 10 w 21"/>
                  <a:gd name="T25" fmla="*/ 11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36">
                    <a:moveTo>
                      <a:pt x="21" y="21"/>
                    </a:moveTo>
                    <a:lnTo>
                      <a:pt x="21" y="21"/>
                    </a:lnTo>
                    <a:lnTo>
                      <a:pt x="17" y="18"/>
                    </a:lnTo>
                    <a:lnTo>
                      <a:pt x="16" y="12"/>
                    </a:lnTo>
                    <a:lnTo>
                      <a:pt x="14" y="5"/>
                    </a:lnTo>
                    <a:lnTo>
                      <a:pt x="14" y="0"/>
                    </a:lnTo>
                    <a:lnTo>
                      <a:pt x="0" y="0"/>
                    </a:lnTo>
                    <a:lnTo>
                      <a:pt x="0" y="12"/>
                    </a:lnTo>
                    <a:lnTo>
                      <a:pt x="5" y="20"/>
                    </a:lnTo>
                    <a:lnTo>
                      <a:pt x="7" y="29"/>
                    </a:lnTo>
                    <a:lnTo>
                      <a:pt x="14" y="36"/>
                    </a:lnTo>
                    <a:lnTo>
                      <a:pt x="21"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30" name="Freeform 1948"/>
              <p:cNvSpPr>
                <a:spLocks/>
              </p:cNvSpPr>
              <p:nvPr/>
            </p:nvSpPr>
            <p:spPr bwMode="auto">
              <a:xfrm>
                <a:off x="3755" y="3582"/>
                <a:ext cx="15" cy="13"/>
              </a:xfrm>
              <a:custGeom>
                <a:avLst/>
                <a:gdLst>
                  <a:gd name="T0" fmla="*/ 15 w 30"/>
                  <a:gd name="T1" fmla="*/ 5 h 28"/>
                  <a:gd name="T2" fmla="*/ 15 w 30"/>
                  <a:gd name="T3" fmla="*/ 5 h 28"/>
                  <a:gd name="T4" fmla="*/ 13 w 30"/>
                  <a:gd name="T5" fmla="*/ 5 h 28"/>
                  <a:gd name="T6" fmla="*/ 9 w 30"/>
                  <a:gd name="T7" fmla="*/ 3 h 28"/>
                  <a:gd name="T8" fmla="*/ 6 w 30"/>
                  <a:gd name="T9" fmla="*/ 2 h 28"/>
                  <a:gd name="T10" fmla="*/ 4 w 30"/>
                  <a:gd name="T11" fmla="*/ 0 h 28"/>
                  <a:gd name="T12" fmla="*/ 0 w 30"/>
                  <a:gd name="T13" fmla="*/ 7 h 28"/>
                  <a:gd name="T14" fmla="*/ 3 w 30"/>
                  <a:gd name="T15" fmla="*/ 10 h 28"/>
                  <a:gd name="T16" fmla="*/ 7 w 30"/>
                  <a:gd name="T17" fmla="*/ 11 h 28"/>
                  <a:gd name="T18" fmla="*/ 11 w 30"/>
                  <a:gd name="T19" fmla="*/ 13 h 28"/>
                  <a:gd name="T20" fmla="*/ 15 w 30"/>
                  <a:gd name="T21" fmla="*/ 13 h 28"/>
                  <a:gd name="T22" fmla="*/ 15 w 30"/>
                  <a:gd name="T23" fmla="*/ 13 h 28"/>
                  <a:gd name="T24" fmla="*/ 15 w 30"/>
                  <a:gd name="T25" fmla="*/ 5 h 2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28">
                    <a:moveTo>
                      <a:pt x="30" y="10"/>
                    </a:moveTo>
                    <a:lnTo>
                      <a:pt x="30" y="10"/>
                    </a:lnTo>
                    <a:lnTo>
                      <a:pt x="25" y="10"/>
                    </a:lnTo>
                    <a:lnTo>
                      <a:pt x="17" y="6"/>
                    </a:lnTo>
                    <a:lnTo>
                      <a:pt x="12" y="4"/>
                    </a:lnTo>
                    <a:lnTo>
                      <a:pt x="7" y="0"/>
                    </a:lnTo>
                    <a:lnTo>
                      <a:pt x="0" y="15"/>
                    </a:lnTo>
                    <a:lnTo>
                      <a:pt x="5" y="22"/>
                    </a:lnTo>
                    <a:lnTo>
                      <a:pt x="13" y="24"/>
                    </a:lnTo>
                    <a:lnTo>
                      <a:pt x="22" y="28"/>
                    </a:lnTo>
                    <a:lnTo>
                      <a:pt x="30" y="28"/>
                    </a:lnTo>
                    <a:lnTo>
                      <a:pt x="3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31" name="Freeform 1949"/>
              <p:cNvSpPr>
                <a:spLocks/>
              </p:cNvSpPr>
              <p:nvPr/>
            </p:nvSpPr>
            <p:spPr bwMode="auto">
              <a:xfrm>
                <a:off x="3770" y="3584"/>
                <a:ext cx="12" cy="11"/>
              </a:xfrm>
              <a:custGeom>
                <a:avLst/>
                <a:gdLst>
                  <a:gd name="T0" fmla="*/ 9 w 23"/>
                  <a:gd name="T1" fmla="*/ 1 h 22"/>
                  <a:gd name="T2" fmla="*/ 9 w 23"/>
                  <a:gd name="T3" fmla="*/ 0 h 22"/>
                  <a:gd name="T4" fmla="*/ 8 w 23"/>
                  <a:gd name="T5" fmla="*/ 1 h 22"/>
                  <a:gd name="T6" fmla="*/ 5 w 23"/>
                  <a:gd name="T7" fmla="*/ 1 h 22"/>
                  <a:gd name="T8" fmla="*/ 3 w 23"/>
                  <a:gd name="T9" fmla="*/ 2 h 22"/>
                  <a:gd name="T10" fmla="*/ 0 w 23"/>
                  <a:gd name="T11" fmla="*/ 2 h 22"/>
                  <a:gd name="T12" fmla="*/ 0 w 23"/>
                  <a:gd name="T13" fmla="*/ 11 h 22"/>
                  <a:gd name="T14" fmla="*/ 3 w 23"/>
                  <a:gd name="T15" fmla="*/ 11 h 22"/>
                  <a:gd name="T16" fmla="*/ 5 w 23"/>
                  <a:gd name="T17" fmla="*/ 10 h 22"/>
                  <a:gd name="T18" fmla="*/ 8 w 23"/>
                  <a:gd name="T19" fmla="*/ 10 h 22"/>
                  <a:gd name="T20" fmla="*/ 11 w 23"/>
                  <a:gd name="T21" fmla="*/ 9 h 22"/>
                  <a:gd name="T22" fmla="*/ 12 w 23"/>
                  <a:gd name="T23" fmla="*/ 8 h 22"/>
                  <a:gd name="T24" fmla="*/ 11 w 23"/>
                  <a:gd name="T25" fmla="*/ 9 h 22"/>
                  <a:gd name="T26" fmla="*/ 11 w 23"/>
                  <a:gd name="T27" fmla="*/ 9 h 22"/>
                  <a:gd name="T28" fmla="*/ 12 w 23"/>
                  <a:gd name="T29" fmla="*/ 8 h 22"/>
                  <a:gd name="T30" fmla="*/ 9 w 23"/>
                  <a:gd name="T31" fmla="*/ 1 h 2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3" h="22">
                    <a:moveTo>
                      <a:pt x="17" y="2"/>
                    </a:moveTo>
                    <a:lnTo>
                      <a:pt x="18" y="0"/>
                    </a:lnTo>
                    <a:lnTo>
                      <a:pt x="15" y="2"/>
                    </a:lnTo>
                    <a:lnTo>
                      <a:pt x="10" y="2"/>
                    </a:lnTo>
                    <a:lnTo>
                      <a:pt x="5" y="4"/>
                    </a:lnTo>
                    <a:lnTo>
                      <a:pt x="0" y="4"/>
                    </a:lnTo>
                    <a:lnTo>
                      <a:pt x="0" y="22"/>
                    </a:lnTo>
                    <a:lnTo>
                      <a:pt x="5" y="22"/>
                    </a:lnTo>
                    <a:lnTo>
                      <a:pt x="10" y="20"/>
                    </a:lnTo>
                    <a:lnTo>
                      <a:pt x="15" y="20"/>
                    </a:lnTo>
                    <a:lnTo>
                      <a:pt x="22" y="18"/>
                    </a:lnTo>
                    <a:lnTo>
                      <a:pt x="23" y="16"/>
                    </a:lnTo>
                    <a:lnTo>
                      <a:pt x="22" y="18"/>
                    </a:lnTo>
                    <a:lnTo>
                      <a:pt x="23" y="16"/>
                    </a:lnTo>
                    <a:lnTo>
                      <a:pt x="17"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32" name="Freeform 1950"/>
              <p:cNvSpPr>
                <a:spLocks/>
              </p:cNvSpPr>
              <p:nvPr/>
            </p:nvSpPr>
            <p:spPr bwMode="auto">
              <a:xfrm>
                <a:off x="3778" y="3575"/>
                <a:ext cx="11" cy="18"/>
              </a:xfrm>
              <a:custGeom>
                <a:avLst/>
                <a:gdLst>
                  <a:gd name="T0" fmla="*/ 8 w 21"/>
                  <a:gd name="T1" fmla="*/ 0 h 34"/>
                  <a:gd name="T2" fmla="*/ 6 w 21"/>
                  <a:gd name="T3" fmla="*/ 2 h 34"/>
                  <a:gd name="T4" fmla="*/ 4 w 21"/>
                  <a:gd name="T5" fmla="*/ 5 h 34"/>
                  <a:gd name="T6" fmla="*/ 3 w 21"/>
                  <a:gd name="T7" fmla="*/ 6 h 34"/>
                  <a:gd name="T8" fmla="*/ 2 w 21"/>
                  <a:gd name="T9" fmla="*/ 8 h 34"/>
                  <a:gd name="T10" fmla="*/ 0 w 21"/>
                  <a:gd name="T11" fmla="*/ 11 h 34"/>
                  <a:gd name="T12" fmla="*/ 3 w 21"/>
                  <a:gd name="T13" fmla="*/ 18 h 34"/>
                  <a:gd name="T14" fmla="*/ 5 w 21"/>
                  <a:gd name="T15" fmla="*/ 16 h 34"/>
                  <a:gd name="T16" fmla="*/ 8 w 21"/>
                  <a:gd name="T17" fmla="*/ 14 h 34"/>
                  <a:gd name="T18" fmla="*/ 9 w 21"/>
                  <a:gd name="T19" fmla="*/ 11 h 34"/>
                  <a:gd name="T20" fmla="*/ 11 w 21"/>
                  <a:gd name="T21" fmla="*/ 7 h 34"/>
                  <a:gd name="T22" fmla="*/ 8 w 21"/>
                  <a:gd name="T23" fmla="*/ 10 h 34"/>
                  <a:gd name="T24" fmla="*/ 8 w 21"/>
                  <a:gd name="T25" fmla="*/ 0 h 34"/>
                  <a:gd name="T26" fmla="*/ 7 w 21"/>
                  <a:gd name="T27" fmla="*/ 0 h 34"/>
                  <a:gd name="T28" fmla="*/ 6 w 21"/>
                  <a:gd name="T29" fmla="*/ 2 h 34"/>
                  <a:gd name="T30" fmla="*/ 8 w 21"/>
                  <a:gd name="T31" fmla="*/ 0 h 3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 h="34">
                    <a:moveTo>
                      <a:pt x="16" y="0"/>
                    </a:moveTo>
                    <a:lnTo>
                      <a:pt x="11" y="3"/>
                    </a:lnTo>
                    <a:lnTo>
                      <a:pt x="8" y="9"/>
                    </a:lnTo>
                    <a:lnTo>
                      <a:pt x="5" y="12"/>
                    </a:lnTo>
                    <a:lnTo>
                      <a:pt x="3" y="16"/>
                    </a:lnTo>
                    <a:lnTo>
                      <a:pt x="0" y="20"/>
                    </a:lnTo>
                    <a:lnTo>
                      <a:pt x="6" y="34"/>
                    </a:lnTo>
                    <a:lnTo>
                      <a:pt x="10" y="31"/>
                    </a:lnTo>
                    <a:lnTo>
                      <a:pt x="15" y="27"/>
                    </a:lnTo>
                    <a:lnTo>
                      <a:pt x="18" y="20"/>
                    </a:lnTo>
                    <a:lnTo>
                      <a:pt x="21" y="14"/>
                    </a:lnTo>
                    <a:lnTo>
                      <a:pt x="16" y="18"/>
                    </a:lnTo>
                    <a:lnTo>
                      <a:pt x="16" y="0"/>
                    </a:lnTo>
                    <a:lnTo>
                      <a:pt x="13" y="0"/>
                    </a:lnTo>
                    <a:lnTo>
                      <a:pt x="11" y="3"/>
                    </a:lnTo>
                    <a:lnTo>
                      <a:pt x="1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33" name="Freeform 1951"/>
              <p:cNvSpPr>
                <a:spLocks/>
              </p:cNvSpPr>
              <p:nvPr/>
            </p:nvSpPr>
            <p:spPr bwMode="auto">
              <a:xfrm>
                <a:off x="3787" y="3575"/>
                <a:ext cx="1" cy="9"/>
              </a:xfrm>
              <a:custGeom>
                <a:avLst/>
                <a:gdLst>
                  <a:gd name="T0" fmla="*/ 1 w 4"/>
                  <a:gd name="T1" fmla="*/ 0 h 18"/>
                  <a:gd name="T2" fmla="*/ 1 w 4"/>
                  <a:gd name="T3" fmla="*/ 0 h 18"/>
                  <a:gd name="T4" fmla="*/ 0 w 4"/>
                  <a:gd name="T5" fmla="*/ 0 h 18"/>
                  <a:gd name="T6" fmla="*/ 0 w 4"/>
                  <a:gd name="T7" fmla="*/ 9 h 18"/>
                  <a:gd name="T8" fmla="*/ 1 w 4"/>
                  <a:gd name="T9" fmla="*/ 9 h 18"/>
                  <a:gd name="T10" fmla="*/ 0 w 4"/>
                  <a:gd name="T11" fmla="*/ 9 h 18"/>
                  <a:gd name="T12" fmla="*/ 1 w 4"/>
                  <a:gd name="T13" fmla="*/ 0 h 18"/>
                  <a:gd name="T14" fmla="*/ 1 w 4"/>
                  <a:gd name="T15" fmla="*/ 0 h 18"/>
                  <a:gd name="T16" fmla="*/ 1 w 4"/>
                  <a:gd name="T17" fmla="*/ 0 h 18"/>
                  <a:gd name="T18" fmla="*/ 1 w 4"/>
                  <a:gd name="T19" fmla="*/ 0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18">
                    <a:moveTo>
                      <a:pt x="4" y="0"/>
                    </a:moveTo>
                    <a:lnTo>
                      <a:pt x="2" y="0"/>
                    </a:lnTo>
                    <a:lnTo>
                      <a:pt x="0" y="0"/>
                    </a:lnTo>
                    <a:lnTo>
                      <a:pt x="0" y="18"/>
                    </a:lnTo>
                    <a:lnTo>
                      <a:pt x="2" y="18"/>
                    </a:lnTo>
                    <a:lnTo>
                      <a:pt x="0" y="18"/>
                    </a:lnTo>
                    <a:lnTo>
                      <a:pt x="4" y="0"/>
                    </a:lnTo>
                    <a:lnTo>
                      <a:pt x="2" y="0"/>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34" name="Freeform 1952"/>
              <p:cNvSpPr>
                <a:spLocks/>
              </p:cNvSpPr>
              <p:nvPr/>
            </p:nvSpPr>
            <p:spPr bwMode="auto">
              <a:xfrm>
                <a:off x="3752" y="3556"/>
                <a:ext cx="39" cy="9"/>
              </a:xfrm>
              <a:custGeom>
                <a:avLst/>
                <a:gdLst>
                  <a:gd name="T0" fmla="*/ 32 w 79"/>
                  <a:gd name="T1" fmla="*/ 5 h 18"/>
                  <a:gd name="T2" fmla="*/ 36 w 79"/>
                  <a:gd name="T3" fmla="*/ 0 h 18"/>
                  <a:gd name="T4" fmla="*/ 0 w 79"/>
                  <a:gd name="T5" fmla="*/ 0 h 18"/>
                  <a:gd name="T6" fmla="*/ 0 w 79"/>
                  <a:gd name="T7" fmla="*/ 9 h 18"/>
                  <a:gd name="T8" fmla="*/ 36 w 79"/>
                  <a:gd name="T9" fmla="*/ 9 h 18"/>
                  <a:gd name="T10" fmla="*/ 39 w 79"/>
                  <a:gd name="T11" fmla="*/ 5 h 18"/>
                  <a:gd name="T12" fmla="*/ 36 w 79"/>
                  <a:gd name="T13" fmla="*/ 9 h 18"/>
                  <a:gd name="T14" fmla="*/ 39 w 79"/>
                  <a:gd name="T15" fmla="*/ 9 h 18"/>
                  <a:gd name="T16" fmla="*/ 39 w 79"/>
                  <a:gd name="T17" fmla="*/ 5 h 18"/>
                  <a:gd name="T18" fmla="*/ 32 w 79"/>
                  <a:gd name="T19" fmla="*/ 5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9" h="18">
                    <a:moveTo>
                      <a:pt x="65" y="9"/>
                    </a:moveTo>
                    <a:lnTo>
                      <a:pt x="72" y="0"/>
                    </a:lnTo>
                    <a:lnTo>
                      <a:pt x="0" y="0"/>
                    </a:lnTo>
                    <a:lnTo>
                      <a:pt x="0" y="18"/>
                    </a:lnTo>
                    <a:lnTo>
                      <a:pt x="72" y="18"/>
                    </a:lnTo>
                    <a:lnTo>
                      <a:pt x="79" y="9"/>
                    </a:lnTo>
                    <a:lnTo>
                      <a:pt x="72" y="18"/>
                    </a:lnTo>
                    <a:lnTo>
                      <a:pt x="79" y="18"/>
                    </a:lnTo>
                    <a:lnTo>
                      <a:pt x="79" y="9"/>
                    </a:lnTo>
                    <a:lnTo>
                      <a:pt x="65"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35" name="Freeform 1953"/>
              <p:cNvSpPr>
                <a:spLocks/>
              </p:cNvSpPr>
              <p:nvPr/>
            </p:nvSpPr>
            <p:spPr bwMode="auto">
              <a:xfrm>
                <a:off x="3782" y="3546"/>
                <a:ext cx="9" cy="14"/>
              </a:xfrm>
              <a:custGeom>
                <a:avLst/>
                <a:gdLst>
                  <a:gd name="T0" fmla="*/ 0 w 19"/>
                  <a:gd name="T1" fmla="*/ 7 h 27"/>
                  <a:gd name="T2" fmla="*/ 0 w 19"/>
                  <a:gd name="T3" fmla="*/ 7 h 27"/>
                  <a:gd name="T4" fmla="*/ 1 w 19"/>
                  <a:gd name="T5" fmla="*/ 8 h 27"/>
                  <a:gd name="T6" fmla="*/ 2 w 19"/>
                  <a:gd name="T7" fmla="*/ 11 h 27"/>
                  <a:gd name="T8" fmla="*/ 3 w 19"/>
                  <a:gd name="T9" fmla="*/ 13 h 27"/>
                  <a:gd name="T10" fmla="*/ 2 w 19"/>
                  <a:gd name="T11" fmla="*/ 14 h 27"/>
                  <a:gd name="T12" fmla="*/ 9 w 19"/>
                  <a:gd name="T13" fmla="*/ 14 h 27"/>
                  <a:gd name="T14" fmla="*/ 8 w 19"/>
                  <a:gd name="T15" fmla="*/ 9 h 27"/>
                  <a:gd name="T16" fmla="*/ 7 w 19"/>
                  <a:gd name="T17" fmla="*/ 6 h 27"/>
                  <a:gd name="T18" fmla="*/ 6 w 19"/>
                  <a:gd name="T19" fmla="*/ 3 h 27"/>
                  <a:gd name="T20" fmla="*/ 3 w 19"/>
                  <a:gd name="T21" fmla="*/ 0 h 27"/>
                  <a:gd name="T22" fmla="*/ 3 w 19"/>
                  <a:gd name="T23" fmla="*/ 0 h 27"/>
                  <a:gd name="T24" fmla="*/ 0 w 19"/>
                  <a:gd name="T25" fmla="*/ 7 h 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 h="27">
                    <a:moveTo>
                      <a:pt x="0" y="14"/>
                    </a:moveTo>
                    <a:lnTo>
                      <a:pt x="0" y="14"/>
                    </a:lnTo>
                    <a:lnTo>
                      <a:pt x="2" y="16"/>
                    </a:lnTo>
                    <a:lnTo>
                      <a:pt x="4" y="22"/>
                    </a:lnTo>
                    <a:lnTo>
                      <a:pt x="7" y="25"/>
                    </a:lnTo>
                    <a:lnTo>
                      <a:pt x="5" y="27"/>
                    </a:lnTo>
                    <a:lnTo>
                      <a:pt x="19" y="27"/>
                    </a:lnTo>
                    <a:lnTo>
                      <a:pt x="17" y="18"/>
                    </a:lnTo>
                    <a:lnTo>
                      <a:pt x="14" y="11"/>
                    </a:lnTo>
                    <a:lnTo>
                      <a:pt x="12" y="5"/>
                    </a:lnTo>
                    <a:lnTo>
                      <a:pt x="7" y="0"/>
                    </a:lnTo>
                    <a:lnTo>
                      <a:pt x="0"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36" name="Freeform 1954"/>
              <p:cNvSpPr>
                <a:spLocks/>
              </p:cNvSpPr>
              <p:nvPr/>
            </p:nvSpPr>
            <p:spPr bwMode="auto">
              <a:xfrm>
                <a:off x="3769" y="3540"/>
                <a:ext cx="16" cy="14"/>
              </a:xfrm>
              <a:custGeom>
                <a:avLst/>
                <a:gdLst>
                  <a:gd name="T0" fmla="*/ 0 w 32"/>
                  <a:gd name="T1" fmla="*/ 9 h 27"/>
                  <a:gd name="T2" fmla="*/ 0 w 32"/>
                  <a:gd name="T3" fmla="*/ 9 h 27"/>
                  <a:gd name="T4" fmla="*/ 5 w 32"/>
                  <a:gd name="T5" fmla="*/ 9 h 27"/>
                  <a:gd name="T6" fmla="*/ 7 w 32"/>
                  <a:gd name="T7" fmla="*/ 10 h 27"/>
                  <a:gd name="T8" fmla="*/ 10 w 32"/>
                  <a:gd name="T9" fmla="*/ 11 h 27"/>
                  <a:gd name="T10" fmla="*/ 13 w 32"/>
                  <a:gd name="T11" fmla="*/ 14 h 27"/>
                  <a:gd name="T12" fmla="*/ 16 w 32"/>
                  <a:gd name="T13" fmla="*/ 7 h 27"/>
                  <a:gd name="T14" fmla="*/ 14 w 32"/>
                  <a:gd name="T15" fmla="*/ 4 h 27"/>
                  <a:gd name="T16" fmla="*/ 9 w 32"/>
                  <a:gd name="T17" fmla="*/ 1 h 27"/>
                  <a:gd name="T18" fmla="*/ 5 w 32"/>
                  <a:gd name="T19" fmla="*/ 0 h 27"/>
                  <a:gd name="T20" fmla="*/ 0 w 32"/>
                  <a:gd name="T21" fmla="*/ 0 h 27"/>
                  <a:gd name="T22" fmla="*/ 0 w 32"/>
                  <a:gd name="T23" fmla="*/ 0 h 27"/>
                  <a:gd name="T24" fmla="*/ 0 w 32"/>
                  <a:gd name="T25" fmla="*/ 9 h 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27">
                    <a:moveTo>
                      <a:pt x="0" y="18"/>
                    </a:moveTo>
                    <a:lnTo>
                      <a:pt x="0" y="18"/>
                    </a:lnTo>
                    <a:lnTo>
                      <a:pt x="9" y="18"/>
                    </a:lnTo>
                    <a:lnTo>
                      <a:pt x="14" y="20"/>
                    </a:lnTo>
                    <a:lnTo>
                      <a:pt x="20" y="22"/>
                    </a:lnTo>
                    <a:lnTo>
                      <a:pt x="25" y="27"/>
                    </a:lnTo>
                    <a:lnTo>
                      <a:pt x="32" y="13"/>
                    </a:lnTo>
                    <a:lnTo>
                      <a:pt x="27" y="8"/>
                    </a:lnTo>
                    <a:lnTo>
                      <a:pt x="17" y="2"/>
                    </a:lnTo>
                    <a:lnTo>
                      <a:pt x="9" y="0"/>
                    </a:lnTo>
                    <a:lnTo>
                      <a:pt x="0" y="0"/>
                    </a:lnTo>
                    <a:lnTo>
                      <a:pt x="0"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37" name="Freeform 1955"/>
              <p:cNvSpPr>
                <a:spLocks/>
              </p:cNvSpPr>
              <p:nvPr/>
            </p:nvSpPr>
            <p:spPr bwMode="auto">
              <a:xfrm>
                <a:off x="3755" y="3540"/>
                <a:ext cx="14" cy="13"/>
              </a:xfrm>
              <a:custGeom>
                <a:avLst/>
                <a:gdLst>
                  <a:gd name="T0" fmla="*/ 4 w 28"/>
                  <a:gd name="T1" fmla="*/ 13 h 26"/>
                  <a:gd name="T2" fmla="*/ 4 w 28"/>
                  <a:gd name="T3" fmla="*/ 13 h 26"/>
                  <a:gd name="T4" fmla="*/ 6 w 28"/>
                  <a:gd name="T5" fmla="*/ 12 h 26"/>
                  <a:gd name="T6" fmla="*/ 9 w 28"/>
                  <a:gd name="T7" fmla="*/ 10 h 26"/>
                  <a:gd name="T8" fmla="*/ 11 w 28"/>
                  <a:gd name="T9" fmla="*/ 9 h 26"/>
                  <a:gd name="T10" fmla="*/ 14 w 28"/>
                  <a:gd name="T11" fmla="*/ 9 h 26"/>
                  <a:gd name="T12" fmla="*/ 14 w 28"/>
                  <a:gd name="T13" fmla="*/ 0 h 26"/>
                  <a:gd name="T14" fmla="*/ 11 w 28"/>
                  <a:gd name="T15" fmla="*/ 0 h 26"/>
                  <a:gd name="T16" fmla="*/ 7 w 28"/>
                  <a:gd name="T17" fmla="*/ 1 h 26"/>
                  <a:gd name="T18" fmla="*/ 3 w 28"/>
                  <a:gd name="T19" fmla="*/ 3 h 26"/>
                  <a:gd name="T20" fmla="*/ 0 w 28"/>
                  <a:gd name="T21" fmla="*/ 6 h 26"/>
                  <a:gd name="T22" fmla="*/ 0 w 28"/>
                  <a:gd name="T23" fmla="*/ 6 h 26"/>
                  <a:gd name="T24" fmla="*/ 4 w 28"/>
                  <a:gd name="T25" fmla="*/ 13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8" h="26">
                    <a:moveTo>
                      <a:pt x="7" y="26"/>
                    </a:moveTo>
                    <a:lnTo>
                      <a:pt x="7" y="26"/>
                    </a:lnTo>
                    <a:lnTo>
                      <a:pt x="12" y="24"/>
                    </a:lnTo>
                    <a:lnTo>
                      <a:pt x="17" y="20"/>
                    </a:lnTo>
                    <a:lnTo>
                      <a:pt x="22" y="18"/>
                    </a:lnTo>
                    <a:lnTo>
                      <a:pt x="28" y="18"/>
                    </a:lnTo>
                    <a:lnTo>
                      <a:pt x="28" y="0"/>
                    </a:lnTo>
                    <a:lnTo>
                      <a:pt x="22" y="0"/>
                    </a:lnTo>
                    <a:lnTo>
                      <a:pt x="13" y="2"/>
                    </a:lnTo>
                    <a:lnTo>
                      <a:pt x="5" y="6"/>
                    </a:lnTo>
                    <a:lnTo>
                      <a:pt x="0" y="11"/>
                    </a:lnTo>
                    <a:lnTo>
                      <a:pt x="7"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38" name="Freeform 1956"/>
              <p:cNvSpPr>
                <a:spLocks/>
              </p:cNvSpPr>
              <p:nvPr/>
            </p:nvSpPr>
            <p:spPr bwMode="auto">
              <a:xfrm>
                <a:off x="3748" y="3546"/>
                <a:ext cx="10" cy="19"/>
              </a:xfrm>
              <a:custGeom>
                <a:avLst/>
                <a:gdLst>
                  <a:gd name="T0" fmla="*/ 3 w 21"/>
                  <a:gd name="T1" fmla="*/ 10 h 38"/>
                  <a:gd name="T2" fmla="*/ 7 w 21"/>
                  <a:gd name="T3" fmla="*/ 15 h 38"/>
                  <a:gd name="T4" fmla="*/ 6 w 21"/>
                  <a:gd name="T5" fmla="*/ 14 h 38"/>
                  <a:gd name="T6" fmla="*/ 8 w 21"/>
                  <a:gd name="T7" fmla="*/ 12 h 38"/>
                  <a:gd name="T8" fmla="*/ 8 w 21"/>
                  <a:gd name="T9" fmla="*/ 9 h 38"/>
                  <a:gd name="T10" fmla="*/ 10 w 21"/>
                  <a:gd name="T11" fmla="*/ 8 h 38"/>
                  <a:gd name="T12" fmla="*/ 7 w 21"/>
                  <a:gd name="T13" fmla="*/ 0 h 38"/>
                  <a:gd name="T14" fmla="*/ 3 w 21"/>
                  <a:gd name="T15" fmla="*/ 4 h 38"/>
                  <a:gd name="T16" fmla="*/ 2 w 21"/>
                  <a:gd name="T17" fmla="*/ 7 h 38"/>
                  <a:gd name="T18" fmla="*/ 1 w 21"/>
                  <a:gd name="T19" fmla="*/ 10 h 38"/>
                  <a:gd name="T20" fmla="*/ 0 w 21"/>
                  <a:gd name="T21" fmla="*/ 15 h 38"/>
                  <a:gd name="T22" fmla="*/ 3 w 21"/>
                  <a:gd name="T23" fmla="*/ 19 h 38"/>
                  <a:gd name="T24" fmla="*/ 0 w 21"/>
                  <a:gd name="T25" fmla="*/ 15 h 38"/>
                  <a:gd name="T26" fmla="*/ 0 w 21"/>
                  <a:gd name="T27" fmla="*/ 19 h 38"/>
                  <a:gd name="T28" fmla="*/ 3 w 21"/>
                  <a:gd name="T29" fmla="*/ 19 h 38"/>
                  <a:gd name="T30" fmla="*/ 3 w 21"/>
                  <a:gd name="T31" fmla="*/ 10 h 3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 h="38">
                    <a:moveTo>
                      <a:pt x="7" y="20"/>
                    </a:moveTo>
                    <a:lnTo>
                      <a:pt x="14" y="29"/>
                    </a:lnTo>
                    <a:lnTo>
                      <a:pt x="12" y="27"/>
                    </a:lnTo>
                    <a:lnTo>
                      <a:pt x="16" y="24"/>
                    </a:lnTo>
                    <a:lnTo>
                      <a:pt x="17" y="18"/>
                    </a:lnTo>
                    <a:lnTo>
                      <a:pt x="21" y="15"/>
                    </a:lnTo>
                    <a:lnTo>
                      <a:pt x="14" y="0"/>
                    </a:lnTo>
                    <a:lnTo>
                      <a:pt x="7" y="7"/>
                    </a:lnTo>
                    <a:lnTo>
                      <a:pt x="5" y="13"/>
                    </a:lnTo>
                    <a:lnTo>
                      <a:pt x="2" y="20"/>
                    </a:lnTo>
                    <a:lnTo>
                      <a:pt x="0" y="29"/>
                    </a:lnTo>
                    <a:lnTo>
                      <a:pt x="7" y="38"/>
                    </a:lnTo>
                    <a:lnTo>
                      <a:pt x="0" y="29"/>
                    </a:lnTo>
                    <a:lnTo>
                      <a:pt x="0" y="38"/>
                    </a:lnTo>
                    <a:lnTo>
                      <a:pt x="7" y="38"/>
                    </a:lnTo>
                    <a:lnTo>
                      <a:pt x="7"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39" name="Freeform 1957"/>
              <p:cNvSpPr>
                <a:spLocks/>
              </p:cNvSpPr>
              <p:nvPr/>
            </p:nvSpPr>
            <p:spPr bwMode="auto">
              <a:xfrm>
                <a:off x="3807" y="3530"/>
                <a:ext cx="6" cy="71"/>
              </a:xfrm>
              <a:custGeom>
                <a:avLst/>
                <a:gdLst>
                  <a:gd name="T0" fmla="*/ 3 w 14"/>
                  <a:gd name="T1" fmla="*/ 0 h 141"/>
                  <a:gd name="T2" fmla="*/ 0 w 14"/>
                  <a:gd name="T3" fmla="*/ 5 h 141"/>
                  <a:gd name="T4" fmla="*/ 0 w 14"/>
                  <a:gd name="T5" fmla="*/ 71 h 141"/>
                  <a:gd name="T6" fmla="*/ 6 w 14"/>
                  <a:gd name="T7" fmla="*/ 71 h 141"/>
                  <a:gd name="T8" fmla="*/ 6 w 14"/>
                  <a:gd name="T9" fmla="*/ 5 h 141"/>
                  <a:gd name="T10" fmla="*/ 3 w 14"/>
                  <a:gd name="T11" fmla="*/ 9 h 141"/>
                  <a:gd name="T12" fmla="*/ 3 w 14"/>
                  <a:gd name="T13" fmla="*/ 0 h 141"/>
                  <a:gd name="T14" fmla="*/ 0 w 14"/>
                  <a:gd name="T15" fmla="*/ 0 h 141"/>
                  <a:gd name="T16" fmla="*/ 0 w 14"/>
                  <a:gd name="T17" fmla="*/ 5 h 141"/>
                  <a:gd name="T18" fmla="*/ 3 w 14"/>
                  <a:gd name="T19" fmla="*/ 0 h 1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 h="141">
                    <a:moveTo>
                      <a:pt x="7" y="0"/>
                    </a:moveTo>
                    <a:lnTo>
                      <a:pt x="0" y="9"/>
                    </a:lnTo>
                    <a:lnTo>
                      <a:pt x="0" y="141"/>
                    </a:lnTo>
                    <a:lnTo>
                      <a:pt x="14" y="141"/>
                    </a:lnTo>
                    <a:lnTo>
                      <a:pt x="14" y="9"/>
                    </a:lnTo>
                    <a:lnTo>
                      <a:pt x="7" y="18"/>
                    </a:lnTo>
                    <a:lnTo>
                      <a:pt x="7" y="0"/>
                    </a:lnTo>
                    <a:lnTo>
                      <a:pt x="0" y="0"/>
                    </a:lnTo>
                    <a:lnTo>
                      <a:pt x="0" y="9"/>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40" name="Freeform 1958"/>
              <p:cNvSpPr>
                <a:spLocks/>
              </p:cNvSpPr>
              <p:nvPr/>
            </p:nvSpPr>
            <p:spPr bwMode="auto">
              <a:xfrm>
                <a:off x="3810" y="3530"/>
                <a:ext cx="12" cy="9"/>
              </a:xfrm>
              <a:custGeom>
                <a:avLst/>
                <a:gdLst>
                  <a:gd name="T0" fmla="*/ 12 w 24"/>
                  <a:gd name="T1" fmla="*/ 5 h 18"/>
                  <a:gd name="T2" fmla="*/ 9 w 24"/>
                  <a:gd name="T3" fmla="*/ 0 h 18"/>
                  <a:gd name="T4" fmla="*/ 0 w 24"/>
                  <a:gd name="T5" fmla="*/ 0 h 18"/>
                  <a:gd name="T6" fmla="*/ 0 w 24"/>
                  <a:gd name="T7" fmla="*/ 9 h 18"/>
                  <a:gd name="T8" fmla="*/ 9 w 24"/>
                  <a:gd name="T9" fmla="*/ 9 h 18"/>
                  <a:gd name="T10" fmla="*/ 5 w 24"/>
                  <a:gd name="T11" fmla="*/ 5 h 18"/>
                  <a:gd name="T12" fmla="*/ 12 w 24"/>
                  <a:gd name="T13" fmla="*/ 5 h 18"/>
                  <a:gd name="T14" fmla="*/ 12 w 24"/>
                  <a:gd name="T15" fmla="*/ 0 h 18"/>
                  <a:gd name="T16" fmla="*/ 9 w 24"/>
                  <a:gd name="T17" fmla="*/ 0 h 18"/>
                  <a:gd name="T18" fmla="*/ 12 w 24"/>
                  <a:gd name="T19" fmla="*/ 5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4" h="18">
                    <a:moveTo>
                      <a:pt x="24" y="9"/>
                    </a:moveTo>
                    <a:lnTo>
                      <a:pt x="17" y="0"/>
                    </a:lnTo>
                    <a:lnTo>
                      <a:pt x="0" y="0"/>
                    </a:lnTo>
                    <a:lnTo>
                      <a:pt x="0" y="18"/>
                    </a:lnTo>
                    <a:lnTo>
                      <a:pt x="17" y="18"/>
                    </a:lnTo>
                    <a:lnTo>
                      <a:pt x="10" y="9"/>
                    </a:lnTo>
                    <a:lnTo>
                      <a:pt x="24" y="9"/>
                    </a:lnTo>
                    <a:lnTo>
                      <a:pt x="24" y="0"/>
                    </a:lnTo>
                    <a:lnTo>
                      <a:pt x="17" y="0"/>
                    </a:lnTo>
                    <a:lnTo>
                      <a:pt x="24"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41" name="Freeform 1959"/>
              <p:cNvSpPr>
                <a:spLocks/>
              </p:cNvSpPr>
              <p:nvPr/>
            </p:nvSpPr>
            <p:spPr bwMode="auto">
              <a:xfrm>
                <a:off x="3815" y="3535"/>
                <a:ext cx="7" cy="23"/>
              </a:xfrm>
              <a:custGeom>
                <a:avLst/>
                <a:gdLst>
                  <a:gd name="T0" fmla="*/ 1 w 14"/>
                  <a:gd name="T1" fmla="*/ 7 h 47"/>
                  <a:gd name="T2" fmla="*/ 7 w 14"/>
                  <a:gd name="T3" fmla="*/ 10 h 47"/>
                  <a:gd name="T4" fmla="*/ 7 w 14"/>
                  <a:gd name="T5" fmla="*/ 0 h 47"/>
                  <a:gd name="T6" fmla="*/ 0 w 14"/>
                  <a:gd name="T7" fmla="*/ 0 h 47"/>
                  <a:gd name="T8" fmla="*/ 0 w 14"/>
                  <a:gd name="T9" fmla="*/ 10 h 47"/>
                  <a:gd name="T10" fmla="*/ 6 w 14"/>
                  <a:gd name="T11" fmla="*/ 13 h 47"/>
                  <a:gd name="T12" fmla="*/ 0 w 14"/>
                  <a:gd name="T13" fmla="*/ 10 h 47"/>
                  <a:gd name="T14" fmla="*/ 0 w 14"/>
                  <a:gd name="T15" fmla="*/ 23 h 47"/>
                  <a:gd name="T16" fmla="*/ 6 w 14"/>
                  <a:gd name="T17" fmla="*/ 13 h 47"/>
                  <a:gd name="T18" fmla="*/ 1 w 14"/>
                  <a:gd name="T19" fmla="*/ 7 h 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 h="47">
                    <a:moveTo>
                      <a:pt x="2" y="15"/>
                    </a:moveTo>
                    <a:lnTo>
                      <a:pt x="14" y="20"/>
                    </a:lnTo>
                    <a:lnTo>
                      <a:pt x="14" y="0"/>
                    </a:lnTo>
                    <a:lnTo>
                      <a:pt x="0" y="0"/>
                    </a:lnTo>
                    <a:lnTo>
                      <a:pt x="0" y="20"/>
                    </a:lnTo>
                    <a:lnTo>
                      <a:pt x="12" y="26"/>
                    </a:lnTo>
                    <a:lnTo>
                      <a:pt x="0" y="20"/>
                    </a:lnTo>
                    <a:lnTo>
                      <a:pt x="0" y="47"/>
                    </a:lnTo>
                    <a:lnTo>
                      <a:pt x="12" y="26"/>
                    </a:lnTo>
                    <a:lnTo>
                      <a:pt x="2"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42" name="Freeform 1960"/>
              <p:cNvSpPr>
                <a:spLocks/>
              </p:cNvSpPr>
              <p:nvPr/>
            </p:nvSpPr>
            <p:spPr bwMode="auto">
              <a:xfrm>
                <a:off x="3816" y="3532"/>
                <a:ext cx="10" cy="15"/>
              </a:xfrm>
              <a:custGeom>
                <a:avLst/>
                <a:gdLst>
                  <a:gd name="T0" fmla="*/ 7 w 20"/>
                  <a:gd name="T1" fmla="*/ 1 h 31"/>
                  <a:gd name="T2" fmla="*/ 8 w 20"/>
                  <a:gd name="T3" fmla="*/ 0 h 31"/>
                  <a:gd name="T4" fmla="*/ 5 w 20"/>
                  <a:gd name="T5" fmla="*/ 2 h 31"/>
                  <a:gd name="T6" fmla="*/ 4 w 20"/>
                  <a:gd name="T7" fmla="*/ 4 h 31"/>
                  <a:gd name="T8" fmla="*/ 2 w 20"/>
                  <a:gd name="T9" fmla="*/ 7 h 31"/>
                  <a:gd name="T10" fmla="*/ 0 w 20"/>
                  <a:gd name="T11" fmla="*/ 10 h 31"/>
                  <a:gd name="T12" fmla="*/ 5 w 20"/>
                  <a:gd name="T13" fmla="*/ 15 h 31"/>
                  <a:gd name="T14" fmla="*/ 7 w 20"/>
                  <a:gd name="T15" fmla="*/ 12 h 31"/>
                  <a:gd name="T16" fmla="*/ 9 w 20"/>
                  <a:gd name="T17" fmla="*/ 10 h 31"/>
                  <a:gd name="T18" fmla="*/ 9 w 20"/>
                  <a:gd name="T19" fmla="*/ 9 h 31"/>
                  <a:gd name="T20" fmla="*/ 9 w 20"/>
                  <a:gd name="T21" fmla="*/ 9 h 31"/>
                  <a:gd name="T22" fmla="*/ 10 w 20"/>
                  <a:gd name="T23" fmla="*/ 8 h 31"/>
                  <a:gd name="T24" fmla="*/ 9 w 20"/>
                  <a:gd name="T25" fmla="*/ 9 h 31"/>
                  <a:gd name="T26" fmla="*/ 10 w 20"/>
                  <a:gd name="T27" fmla="*/ 9 h 31"/>
                  <a:gd name="T28" fmla="*/ 10 w 20"/>
                  <a:gd name="T29" fmla="*/ 8 h 31"/>
                  <a:gd name="T30" fmla="*/ 7 w 20"/>
                  <a:gd name="T31" fmla="*/ 1 h 3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0" h="31">
                    <a:moveTo>
                      <a:pt x="13" y="2"/>
                    </a:moveTo>
                    <a:lnTo>
                      <a:pt x="15" y="0"/>
                    </a:lnTo>
                    <a:lnTo>
                      <a:pt x="10" y="4"/>
                    </a:lnTo>
                    <a:lnTo>
                      <a:pt x="7" y="9"/>
                    </a:lnTo>
                    <a:lnTo>
                      <a:pt x="3" y="14"/>
                    </a:lnTo>
                    <a:lnTo>
                      <a:pt x="0" y="20"/>
                    </a:lnTo>
                    <a:lnTo>
                      <a:pt x="10" y="31"/>
                    </a:lnTo>
                    <a:lnTo>
                      <a:pt x="13" y="25"/>
                    </a:lnTo>
                    <a:lnTo>
                      <a:pt x="17" y="20"/>
                    </a:lnTo>
                    <a:lnTo>
                      <a:pt x="17" y="18"/>
                    </a:lnTo>
                    <a:lnTo>
                      <a:pt x="18" y="18"/>
                    </a:lnTo>
                    <a:lnTo>
                      <a:pt x="20" y="16"/>
                    </a:lnTo>
                    <a:lnTo>
                      <a:pt x="18" y="18"/>
                    </a:lnTo>
                    <a:lnTo>
                      <a:pt x="20" y="18"/>
                    </a:lnTo>
                    <a:lnTo>
                      <a:pt x="20" y="16"/>
                    </a:lnTo>
                    <a:lnTo>
                      <a:pt x="13"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43" name="Freeform 1961"/>
              <p:cNvSpPr>
                <a:spLocks/>
              </p:cNvSpPr>
              <p:nvPr/>
            </p:nvSpPr>
            <p:spPr bwMode="auto">
              <a:xfrm>
                <a:off x="3823" y="3529"/>
                <a:ext cx="8" cy="11"/>
              </a:xfrm>
              <a:custGeom>
                <a:avLst/>
                <a:gdLst>
                  <a:gd name="T0" fmla="*/ 8 w 17"/>
                  <a:gd name="T1" fmla="*/ 0 h 21"/>
                  <a:gd name="T2" fmla="*/ 8 w 17"/>
                  <a:gd name="T3" fmla="*/ 0 h 21"/>
                  <a:gd name="T4" fmla="*/ 6 w 17"/>
                  <a:gd name="T5" fmla="*/ 0 h 21"/>
                  <a:gd name="T6" fmla="*/ 4 w 17"/>
                  <a:gd name="T7" fmla="*/ 1 h 21"/>
                  <a:gd name="T8" fmla="*/ 2 w 17"/>
                  <a:gd name="T9" fmla="*/ 2 h 21"/>
                  <a:gd name="T10" fmla="*/ 0 w 17"/>
                  <a:gd name="T11" fmla="*/ 4 h 21"/>
                  <a:gd name="T12" fmla="*/ 3 w 17"/>
                  <a:gd name="T13" fmla="*/ 11 h 21"/>
                  <a:gd name="T14" fmla="*/ 4 w 17"/>
                  <a:gd name="T15" fmla="*/ 11 h 21"/>
                  <a:gd name="T16" fmla="*/ 6 w 17"/>
                  <a:gd name="T17" fmla="*/ 10 h 21"/>
                  <a:gd name="T18" fmla="*/ 7 w 17"/>
                  <a:gd name="T19" fmla="*/ 9 h 21"/>
                  <a:gd name="T20" fmla="*/ 8 w 17"/>
                  <a:gd name="T21" fmla="*/ 9 h 21"/>
                  <a:gd name="T22" fmla="*/ 8 w 17"/>
                  <a:gd name="T23" fmla="*/ 9 h 21"/>
                  <a:gd name="T24" fmla="*/ 8 w 17"/>
                  <a:gd name="T25" fmla="*/ 0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7" h="21">
                    <a:moveTo>
                      <a:pt x="17" y="0"/>
                    </a:moveTo>
                    <a:lnTo>
                      <a:pt x="17" y="0"/>
                    </a:lnTo>
                    <a:lnTo>
                      <a:pt x="12" y="0"/>
                    </a:lnTo>
                    <a:lnTo>
                      <a:pt x="9" y="1"/>
                    </a:lnTo>
                    <a:lnTo>
                      <a:pt x="5" y="3"/>
                    </a:lnTo>
                    <a:lnTo>
                      <a:pt x="0" y="7"/>
                    </a:lnTo>
                    <a:lnTo>
                      <a:pt x="7" y="21"/>
                    </a:lnTo>
                    <a:lnTo>
                      <a:pt x="9" y="21"/>
                    </a:lnTo>
                    <a:lnTo>
                      <a:pt x="12" y="19"/>
                    </a:lnTo>
                    <a:lnTo>
                      <a:pt x="15" y="18"/>
                    </a:lnTo>
                    <a:lnTo>
                      <a:pt x="17" y="18"/>
                    </a:lnTo>
                    <a:lnTo>
                      <a:pt x="1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44" name="Freeform 1962"/>
              <p:cNvSpPr>
                <a:spLocks/>
              </p:cNvSpPr>
              <p:nvPr/>
            </p:nvSpPr>
            <p:spPr bwMode="auto">
              <a:xfrm>
                <a:off x="3831" y="3529"/>
                <a:ext cx="16" cy="13"/>
              </a:xfrm>
              <a:custGeom>
                <a:avLst/>
                <a:gdLst>
                  <a:gd name="T0" fmla="*/ 14 w 32"/>
                  <a:gd name="T1" fmla="*/ 11 h 25"/>
                  <a:gd name="T2" fmla="*/ 12 w 32"/>
                  <a:gd name="T3" fmla="*/ 4 h 25"/>
                  <a:gd name="T4" fmla="*/ 9 w 32"/>
                  <a:gd name="T5" fmla="*/ 3 h 25"/>
                  <a:gd name="T6" fmla="*/ 7 w 32"/>
                  <a:gd name="T7" fmla="*/ 1 h 25"/>
                  <a:gd name="T8" fmla="*/ 3 w 32"/>
                  <a:gd name="T9" fmla="*/ 0 h 25"/>
                  <a:gd name="T10" fmla="*/ 0 w 32"/>
                  <a:gd name="T11" fmla="*/ 0 h 25"/>
                  <a:gd name="T12" fmla="*/ 0 w 32"/>
                  <a:gd name="T13" fmla="*/ 9 h 25"/>
                  <a:gd name="T14" fmla="*/ 3 w 32"/>
                  <a:gd name="T15" fmla="*/ 9 h 25"/>
                  <a:gd name="T16" fmla="*/ 5 w 32"/>
                  <a:gd name="T17" fmla="*/ 10 h 25"/>
                  <a:gd name="T18" fmla="*/ 8 w 32"/>
                  <a:gd name="T19" fmla="*/ 12 h 25"/>
                  <a:gd name="T20" fmla="*/ 10 w 32"/>
                  <a:gd name="T21" fmla="*/ 13 h 25"/>
                  <a:gd name="T22" fmla="*/ 9 w 32"/>
                  <a:gd name="T23" fmla="*/ 5 h 25"/>
                  <a:gd name="T24" fmla="*/ 14 w 32"/>
                  <a:gd name="T25" fmla="*/ 10 h 25"/>
                  <a:gd name="T26" fmla="*/ 16 w 32"/>
                  <a:gd name="T27" fmla="*/ 5 h 25"/>
                  <a:gd name="T28" fmla="*/ 12 w 32"/>
                  <a:gd name="T29" fmla="*/ 4 h 25"/>
                  <a:gd name="T30" fmla="*/ 14 w 32"/>
                  <a:gd name="T31" fmla="*/ 11 h 2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2" h="25">
                    <a:moveTo>
                      <a:pt x="27" y="21"/>
                    </a:moveTo>
                    <a:lnTo>
                      <a:pt x="23" y="7"/>
                    </a:lnTo>
                    <a:lnTo>
                      <a:pt x="18" y="5"/>
                    </a:lnTo>
                    <a:lnTo>
                      <a:pt x="13" y="1"/>
                    </a:lnTo>
                    <a:lnTo>
                      <a:pt x="5" y="0"/>
                    </a:lnTo>
                    <a:lnTo>
                      <a:pt x="0" y="0"/>
                    </a:lnTo>
                    <a:lnTo>
                      <a:pt x="0" y="18"/>
                    </a:lnTo>
                    <a:lnTo>
                      <a:pt x="5" y="18"/>
                    </a:lnTo>
                    <a:lnTo>
                      <a:pt x="10" y="19"/>
                    </a:lnTo>
                    <a:lnTo>
                      <a:pt x="15" y="23"/>
                    </a:lnTo>
                    <a:lnTo>
                      <a:pt x="20" y="25"/>
                    </a:lnTo>
                    <a:lnTo>
                      <a:pt x="17" y="10"/>
                    </a:lnTo>
                    <a:lnTo>
                      <a:pt x="27" y="19"/>
                    </a:lnTo>
                    <a:lnTo>
                      <a:pt x="32" y="10"/>
                    </a:lnTo>
                    <a:lnTo>
                      <a:pt x="23" y="7"/>
                    </a:lnTo>
                    <a:lnTo>
                      <a:pt x="27"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45" name="Freeform 1963"/>
              <p:cNvSpPr>
                <a:spLocks/>
              </p:cNvSpPr>
              <p:nvPr/>
            </p:nvSpPr>
            <p:spPr bwMode="auto">
              <a:xfrm>
                <a:off x="3835" y="3535"/>
                <a:ext cx="9" cy="19"/>
              </a:xfrm>
              <a:custGeom>
                <a:avLst/>
                <a:gdLst>
                  <a:gd name="T0" fmla="*/ 1 w 19"/>
                  <a:gd name="T1" fmla="*/ 17 h 38"/>
                  <a:gd name="T2" fmla="*/ 5 w 19"/>
                  <a:gd name="T3" fmla="*/ 16 h 38"/>
                  <a:gd name="T4" fmla="*/ 9 w 19"/>
                  <a:gd name="T5" fmla="*/ 6 h 38"/>
                  <a:gd name="T6" fmla="*/ 4 w 19"/>
                  <a:gd name="T7" fmla="*/ 0 h 38"/>
                  <a:gd name="T8" fmla="*/ 0 w 19"/>
                  <a:gd name="T9" fmla="*/ 10 h 38"/>
                  <a:gd name="T10" fmla="*/ 4 w 19"/>
                  <a:gd name="T11" fmla="*/ 10 h 38"/>
                  <a:gd name="T12" fmla="*/ 1 w 19"/>
                  <a:gd name="T13" fmla="*/ 17 h 38"/>
                  <a:gd name="T14" fmla="*/ 3 w 19"/>
                  <a:gd name="T15" fmla="*/ 19 h 38"/>
                  <a:gd name="T16" fmla="*/ 5 w 19"/>
                  <a:gd name="T17" fmla="*/ 15 h 38"/>
                  <a:gd name="T18" fmla="*/ 1 w 19"/>
                  <a:gd name="T19" fmla="*/ 17 h 3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 h="38">
                    <a:moveTo>
                      <a:pt x="2" y="33"/>
                    </a:moveTo>
                    <a:lnTo>
                      <a:pt x="10" y="31"/>
                    </a:lnTo>
                    <a:lnTo>
                      <a:pt x="19" y="11"/>
                    </a:lnTo>
                    <a:lnTo>
                      <a:pt x="9" y="0"/>
                    </a:lnTo>
                    <a:lnTo>
                      <a:pt x="0" y="20"/>
                    </a:lnTo>
                    <a:lnTo>
                      <a:pt x="9" y="19"/>
                    </a:lnTo>
                    <a:lnTo>
                      <a:pt x="2" y="33"/>
                    </a:lnTo>
                    <a:lnTo>
                      <a:pt x="7" y="38"/>
                    </a:lnTo>
                    <a:lnTo>
                      <a:pt x="10" y="29"/>
                    </a:lnTo>
                    <a:lnTo>
                      <a:pt x="2"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46" name="Freeform 1964"/>
              <p:cNvSpPr>
                <a:spLocks/>
              </p:cNvSpPr>
              <p:nvPr/>
            </p:nvSpPr>
            <p:spPr bwMode="auto">
              <a:xfrm>
                <a:off x="3831" y="3540"/>
                <a:ext cx="8" cy="11"/>
              </a:xfrm>
              <a:custGeom>
                <a:avLst/>
                <a:gdLst>
                  <a:gd name="T0" fmla="*/ 0 w 17"/>
                  <a:gd name="T1" fmla="*/ 9 h 22"/>
                  <a:gd name="T2" fmla="*/ 0 w 17"/>
                  <a:gd name="T3" fmla="*/ 9 h 22"/>
                  <a:gd name="T4" fmla="*/ 1 w 17"/>
                  <a:gd name="T5" fmla="*/ 9 h 22"/>
                  <a:gd name="T6" fmla="*/ 2 w 17"/>
                  <a:gd name="T7" fmla="*/ 10 h 22"/>
                  <a:gd name="T8" fmla="*/ 4 w 17"/>
                  <a:gd name="T9" fmla="*/ 11 h 22"/>
                  <a:gd name="T10" fmla="*/ 5 w 17"/>
                  <a:gd name="T11" fmla="*/ 11 h 22"/>
                  <a:gd name="T12" fmla="*/ 8 w 17"/>
                  <a:gd name="T13" fmla="*/ 4 h 22"/>
                  <a:gd name="T14" fmla="*/ 6 w 17"/>
                  <a:gd name="T15" fmla="*/ 2 h 22"/>
                  <a:gd name="T16" fmla="*/ 4 w 17"/>
                  <a:gd name="T17" fmla="*/ 1 h 22"/>
                  <a:gd name="T18" fmla="*/ 2 w 17"/>
                  <a:gd name="T19" fmla="*/ 0 h 22"/>
                  <a:gd name="T20" fmla="*/ 0 w 17"/>
                  <a:gd name="T21" fmla="*/ 0 h 22"/>
                  <a:gd name="T22" fmla="*/ 0 w 17"/>
                  <a:gd name="T23" fmla="*/ 0 h 22"/>
                  <a:gd name="T24" fmla="*/ 0 w 17"/>
                  <a:gd name="T25" fmla="*/ 9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7" h="22">
                    <a:moveTo>
                      <a:pt x="0" y="18"/>
                    </a:moveTo>
                    <a:lnTo>
                      <a:pt x="0" y="18"/>
                    </a:lnTo>
                    <a:lnTo>
                      <a:pt x="2" y="18"/>
                    </a:lnTo>
                    <a:lnTo>
                      <a:pt x="5" y="20"/>
                    </a:lnTo>
                    <a:lnTo>
                      <a:pt x="8" y="22"/>
                    </a:lnTo>
                    <a:lnTo>
                      <a:pt x="10" y="22"/>
                    </a:lnTo>
                    <a:lnTo>
                      <a:pt x="17" y="8"/>
                    </a:lnTo>
                    <a:lnTo>
                      <a:pt x="12" y="4"/>
                    </a:lnTo>
                    <a:lnTo>
                      <a:pt x="8" y="2"/>
                    </a:lnTo>
                    <a:lnTo>
                      <a:pt x="5" y="0"/>
                    </a:lnTo>
                    <a:lnTo>
                      <a:pt x="0" y="0"/>
                    </a:lnTo>
                    <a:lnTo>
                      <a:pt x="0"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47" name="Freeform 1965"/>
              <p:cNvSpPr>
                <a:spLocks/>
              </p:cNvSpPr>
              <p:nvPr/>
            </p:nvSpPr>
            <p:spPr bwMode="auto">
              <a:xfrm>
                <a:off x="3823" y="3540"/>
                <a:ext cx="8" cy="11"/>
              </a:xfrm>
              <a:custGeom>
                <a:avLst/>
                <a:gdLst>
                  <a:gd name="T0" fmla="*/ 4 w 15"/>
                  <a:gd name="T1" fmla="*/ 10 h 22"/>
                  <a:gd name="T2" fmla="*/ 3 w 15"/>
                  <a:gd name="T3" fmla="*/ 11 h 22"/>
                  <a:gd name="T4" fmla="*/ 4 w 15"/>
                  <a:gd name="T5" fmla="*/ 10 h 22"/>
                  <a:gd name="T6" fmla="*/ 6 w 15"/>
                  <a:gd name="T7" fmla="*/ 10 h 22"/>
                  <a:gd name="T8" fmla="*/ 7 w 15"/>
                  <a:gd name="T9" fmla="*/ 9 h 22"/>
                  <a:gd name="T10" fmla="*/ 8 w 15"/>
                  <a:gd name="T11" fmla="*/ 9 h 22"/>
                  <a:gd name="T12" fmla="*/ 8 w 15"/>
                  <a:gd name="T13" fmla="*/ 0 h 22"/>
                  <a:gd name="T14" fmla="*/ 5 w 15"/>
                  <a:gd name="T15" fmla="*/ 0 h 22"/>
                  <a:gd name="T16" fmla="*/ 4 w 15"/>
                  <a:gd name="T17" fmla="*/ 1 h 22"/>
                  <a:gd name="T18" fmla="*/ 3 w 15"/>
                  <a:gd name="T19" fmla="*/ 1 h 22"/>
                  <a:gd name="T20" fmla="*/ 1 w 15"/>
                  <a:gd name="T21" fmla="*/ 2 h 22"/>
                  <a:gd name="T22" fmla="*/ 0 w 15"/>
                  <a:gd name="T23" fmla="*/ 3 h 22"/>
                  <a:gd name="T24" fmla="*/ 1 w 15"/>
                  <a:gd name="T25" fmla="*/ 2 h 22"/>
                  <a:gd name="T26" fmla="*/ 0 w 15"/>
                  <a:gd name="T27" fmla="*/ 2 h 22"/>
                  <a:gd name="T28" fmla="*/ 0 w 15"/>
                  <a:gd name="T29" fmla="*/ 3 h 22"/>
                  <a:gd name="T30" fmla="*/ 4 w 15"/>
                  <a:gd name="T31" fmla="*/ 10 h 2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5" h="22">
                    <a:moveTo>
                      <a:pt x="7" y="20"/>
                    </a:moveTo>
                    <a:lnTo>
                      <a:pt x="5" y="22"/>
                    </a:lnTo>
                    <a:lnTo>
                      <a:pt x="8" y="20"/>
                    </a:lnTo>
                    <a:lnTo>
                      <a:pt x="12" y="20"/>
                    </a:lnTo>
                    <a:lnTo>
                      <a:pt x="13" y="18"/>
                    </a:lnTo>
                    <a:lnTo>
                      <a:pt x="15" y="18"/>
                    </a:lnTo>
                    <a:lnTo>
                      <a:pt x="15" y="0"/>
                    </a:lnTo>
                    <a:lnTo>
                      <a:pt x="10" y="0"/>
                    </a:lnTo>
                    <a:lnTo>
                      <a:pt x="8" y="2"/>
                    </a:lnTo>
                    <a:lnTo>
                      <a:pt x="5" y="2"/>
                    </a:lnTo>
                    <a:lnTo>
                      <a:pt x="2" y="4"/>
                    </a:lnTo>
                    <a:lnTo>
                      <a:pt x="0" y="6"/>
                    </a:lnTo>
                    <a:lnTo>
                      <a:pt x="2" y="4"/>
                    </a:lnTo>
                    <a:lnTo>
                      <a:pt x="0" y="4"/>
                    </a:lnTo>
                    <a:lnTo>
                      <a:pt x="0" y="6"/>
                    </a:lnTo>
                    <a:lnTo>
                      <a:pt x="7"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48" name="Freeform 1966"/>
              <p:cNvSpPr>
                <a:spLocks/>
              </p:cNvSpPr>
              <p:nvPr/>
            </p:nvSpPr>
            <p:spPr bwMode="auto">
              <a:xfrm>
                <a:off x="3818" y="3543"/>
                <a:ext cx="9" cy="13"/>
              </a:xfrm>
              <a:custGeom>
                <a:avLst/>
                <a:gdLst>
                  <a:gd name="T0" fmla="*/ 7 w 19"/>
                  <a:gd name="T1" fmla="*/ 11 h 25"/>
                  <a:gd name="T2" fmla="*/ 7 w 19"/>
                  <a:gd name="T3" fmla="*/ 13 h 25"/>
                  <a:gd name="T4" fmla="*/ 7 w 19"/>
                  <a:gd name="T5" fmla="*/ 12 h 25"/>
                  <a:gd name="T6" fmla="*/ 7 w 19"/>
                  <a:gd name="T7" fmla="*/ 11 h 25"/>
                  <a:gd name="T8" fmla="*/ 9 w 19"/>
                  <a:gd name="T9" fmla="*/ 9 h 25"/>
                  <a:gd name="T10" fmla="*/ 9 w 19"/>
                  <a:gd name="T11" fmla="*/ 7 h 25"/>
                  <a:gd name="T12" fmla="*/ 6 w 19"/>
                  <a:gd name="T13" fmla="*/ 0 h 25"/>
                  <a:gd name="T14" fmla="*/ 4 w 19"/>
                  <a:gd name="T15" fmla="*/ 2 h 25"/>
                  <a:gd name="T16" fmla="*/ 2 w 19"/>
                  <a:gd name="T17" fmla="*/ 4 h 25"/>
                  <a:gd name="T18" fmla="*/ 2 w 19"/>
                  <a:gd name="T19" fmla="*/ 6 h 25"/>
                  <a:gd name="T20" fmla="*/ 0 w 19"/>
                  <a:gd name="T21" fmla="*/ 9 h 25"/>
                  <a:gd name="T22" fmla="*/ 0 w 19"/>
                  <a:gd name="T23" fmla="*/ 11 h 25"/>
                  <a:gd name="T24" fmla="*/ 0 w 19"/>
                  <a:gd name="T25" fmla="*/ 9 h 25"/>
                  <a:gd name="T26" fmla="*/ 0 w 19"/>
                  <a:gd name="T27" fmla="*/ 10 h 25"/>
                  <a:gd name="T28" fmla="*/ 0 w 19"/>
                  <a:gd name="T29" fmla="*/ 11 h 25"/>
                  <a:gd name="T30" fmla="*/ 7 w 19"/>
                  <a:gd name="T31" fmla="*/ 11 h 2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9" h="25">
                    <a:moveTo>
                      <a:pt x="14" y="21"/>
                    </a:moveTo>
                    <a:lnTo>
                      <a:pt x="14" y="25"/>
                    </a:lnTo>
                    <a:lnTo>
                      <a:pt x="14" y="23"/>
                    </a:lnTo>
                    <a:lnTo>
                      <a:pt x="15" y="21"/>
                    </a:lnTo>
                    <a:lnTo>
                      <a:pt x="19" y="18"/>
                    </a:lnTo>
                    <a:lnTo>
                      <a:pt x="19" y="14"/>
                    </a:lnTo>
                    <a:lnTo>
                      <a:pt x="12" y="0"/>
                    </a:lnTo>
                    <a:lnTo>
                      <a:pt x="9" y="3"/>
                    </a:lnTo>
                    <a:lnTo>
                      <a:pt x="5" y="7"/>
                    </a:lnTo>
                    <a:lnTo>
                      <a:pt x="4" y="12"/>
                    </a:lnTo>
                    <a:lnTo>
                      <a:pt x="0" y="18"/>
                    </a:lnTo>
                    <a:lnTo>
                      <a:pt x="0" y="21"/>
                    </a:lnTo>
                    <a:lnTo>
                      <a:pt x="0" y="18"/>
                    </a:lnTo>
                    <a:lnTo>
                      <a:pt x="0" y="20"/>
                    </a:lnTo>
                    <a:lnTo>
                      <a:pt x="0" y="21"/>
                    </a:lnTo>
                    <a:lnTo>
                      <a:pt x="14"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49" name="Freeform 1967"/>
              <p:cNvSpPr>
                <a:spLocks/>
              </p:cNvSpPr>
              <p:nvPr/>
            </p:nvSpPr>
            <p:spPr bwMode="auto">
              <a:xfrm>
                <a:off x="3817" y="3554"/>
                <a:ext cx="7" cy="12"/>
              </a:xfrm>
              <a:custGeom>
                <a:avLst/>
                <a:gdLst>
                  <a:gd name="T0" fmla="*/ 6 w 15"/>
                  <a:gd name="T1" fmla="*/ 12 h 26"/>
                  <a:gd name="T2" fmla="*/ 6 w 15"/>
                  <a:gd name="T3" fmla="*/ 12 h 26"/>
                  <a:gd name="T4" fmla="*/ 6 w 15"/>
                  <a:gd name="T5" fmla="*/ 9 h 26"/>
                  <a:gd name="T6" fmla="*/ 7 w 15"/>
                  <a:gd name="T7" fmla="*/ 7 h 26"/>
                  <a:gd name="T8" fmla="*/ 7 w 15"/>
                  <a:gd name="T9" fmla="*/ 3 h 26"/>
                  <a:gd name="T10" fmla="*/ 7 w 15"/>
                  <a:gd name="T11" fmla="*/ 0 h 26"/>
                  <a:gd name="T12" fmla="*/ 0 w 15"/>
                  <a:gd name="T13" fmla="*/ 0 h 26"/>
                  <a:gd name="T14" fmla="*/ 0 w 15"/>
                  <a:gd name="T15" fmla="*/ 3 h 26"/>
                  <a:gd name="T16" fmla="*/ 0 w 15"/>
                  <a:gd name="T17" fmla="*/ 5 h 26"/>
                  <a:gd name="T18" fmla="*/ 0 w 15"/>
                  <a:gd name="T19" fmla="*/ 8 h 26"/>
                  <a:gd name="T20" fmla="*/ 0 w 15"/>
                  <a:gd name="T21" fmla="*/ 12 h 26"/>
                  <a:gd name="T22" fmla="*/ 0 w 15"/>
                  <a:gd name="T23" fmla="*/ 12 h 26"/>
                  <a:gd name="T24" fmla="*/ 6 w 15"/>
                  <a:gd name="T25" fmla="*/ 12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 h="26">
                    <a:moveTo>
                      <a:pt x="13" y="26"/>
                    </a:moveTo>
                    <a:lnTo>
                      <a:pt x="13" y="26"/>
                    </a:lnTo>
                    <a:lnTo>
                      <a:pt x="13" y="20"/>
                    </a:lnTo>
                    <a:lnTo>
                      <a:pt x="15" y="15"/>
                    </a:lnTo>
                    <a:lnTo>
                      <a:pt x="15" y="6"/>
                    </a:lnTo>
                    <a:lnTo>
                      <a:pt x="15" y="0"/>
                    </a:lnTo>
                    <a:lnTo>
                      <a:pt x="1" y="0"/>
                    </a:lnTo>
                    <a:lnTo>
                      <a:pt x="1" y="6"/>
                    </a:lnTo>
                    <a:lnTo>
                      <a:pt x="1" y="11"/>
                    </a:lnTo>
                    <a:lnTo>
                      <a:pt x="0" y="17"/>
                    </a:lnTo>
                    <a:lnTo>
                      <a:pt x="0" y="26"/>
                    </a:lnTo>
                    <a:lnTo>
                      <a:pt x="13"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50" name="Freeform 1968"/>
              <p:cNvSpPr>
                <a:spLocks/>
              </p:cNvSpPr>
              <p:nvPr/>
            </p:nvSpPr>
            <p:spPr bwMode="auto">
              <a:xfrm>
                <a:off x="3817" y="3566"/>
                <a:ext cx="6" cy="39"/>
              </a:xfrm>
              <a:custGeom>
                <a:avLst/>
                <a:gdLst>
                  <a:gd name="T0" fmla="*/ 3 w 13"/>
                  <a:gd name="T1" fmla="*/ 39 h 77"/>
                  <a:gd name="T2" fmla="*/ 6 w 13"/>
                  <a:gd name="T3" fmla="*/ 34 h 77"/>
                  <a:gd name="T4" fmla="*/ 6 w 13"/>
                  <a:gd name="T5" fmla="*/ 0 h 77"/>
                  <a:gd name="T6" fmla="*/ 0 w 13"/>
                  <a:gd name="T7" fmla="*/ 0 h 77"/>
                  <a:gd name="T8" fmla="*/ 0 w 13"/>
                  <a:gd name="T9" fmla="*/ 34 h 77"/>
                  <a:gd name="T10" fmla="*/ 3 w 13"/>
                  <a:gd name="T11" fmla="*/ 30 h 77"/>
                  <a:gd name="T12" fmla="*/ 3 w 13"/>
                  <a:gd name="T13" fmla="*/ 39 h 77"/>
                  <a:gd name="T14" fmla="*/ 6 w 13"/>
                  <a:gd name="T15" fmla="*/ 39 h 77"/>
                  <a:gd name="T16" fmla="*/ 6 w 13"/>
                  <a:gd name="T17" fmla="*/ 34 h 77"/>
                  <a:gd name="T18" fmla="*/ 3 w 13"/>
                  <a:gd name="T19" fmla="*/ 39 h 7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77">
                    <a:moveTo>
                      <a:pt x="6" y="77"/>
                    </a:moveTo>
                    <a:lnTo>
                      <a:pt x="13" y="68"/>
                    </a:lnTo>
                    <a:lnTo>
                      <a:pt x="13" y="0"/>
                    </a:lnTo>
                    <a:lnTo>
                      <a:pt x="0" y="0"/>
                    </a:lnTo>
                    <a:lnTo>
                      <a:pt x="0" y="68"/>
                    </a:lnTo>
                    <a:lnTo>
                      <a:pt x="6" y="59"/>
                    </a:lnTo>
                    <a:lnTo>
                      <a:pt x="6" y="77"/>
                    </a:lnTo>
                    <a:lnTo>
                      <a:pt x="13" y="77"/>
                    </a:lnTo>
                    <a:lnTo>
                      <a:pt x="13" y="68"/>
                    </a:lnTo>
                    <a:lnTo>
                      <a:pt x="6" y="7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51" name="Freeform 1969"/>
              <p:cNvSpPr>
                <a:spLocks/>
              </p:cNvSpPr>
              <p:nvPr/>
            </p:nvSpPr>
            <p:spPr bwMode="auto">
              <a:xfrm>
                <a:off x="3807" y="3596"/>
                <a:ext cx="13" cy="9"/>
              </a:xfrm>
              <a:custGeom>
                <a:avLst/>
                <a:gdLst>
                  <a:gd name="T0" fmla="*/ 0 w 27"/>
                  <a:gd name="T1" fmla="*/ 5 h 18"/>
                  <a:gd name="T2" fmla="*/ 3 w 27"/>
                  <a:gd name="T3" fmla="*/ 9 h 18"/>
                  <a:gd name="T4" fmla="*/ 13 w 27"/>
                  <a:gd name="T5" fmla="*/ 9 h 18"/>
                  <a:gd name="T6" fmla="*/ 13 w 27"/>
                  <a:gd name="T7" fmla="*/ 0 h 18"/>
                  <a:gd name="T8" fmla="*/ 3 w 27"/>
                  <a:gd name="T9" fmla="*/ 0 h 18"/>
                  <a:gd name="T10" fmla="*/ 7 w 27"/>
                  <a:gd name="T11" fmla="*/ 5 h 18"/>
                  <a:gd name="T12" fmla="*/ 0 w 27"/>
                  <a:gd name="T13" fmla="*/ 5 h 18"/>
                  <a:gd name="T14" fmla="*/ 0 w 27"/>
                  <a:gd name="T15" fmla="*/ 9 h 18"/>
                  <a:gd name="T16" fmla="*/ 3 w 27"/>
                  <a:gd name="T17" fmla="*/ 9 h 18"/>
                  <a:gd name="T18" fmla="*/ 0 w 27"/>
                  <a:gd name="T19" fmla="*/ 5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7" h="18">
                    <a:moveTo>
                      <a:pt x="0" y="9"/>
                    </a:moveTo>
                    <a:lnTo>
                      <a:pt x="7" y="18"/>
                    </a:lnTo>
                    <a:lnTo>
                      <a:pt x="27" y="18"/>
                    </a:lnTo>
                    <a:lnTo>
                      <a:pt x="27" y="0"/>
                    </a:lnTo>
                    <a:lnTo>
                      <a:pt x="7" y="0"/>
                    </a:lnTo>
                    <a:lnTo>
                      <a:pt x="14" y="9"/>
                    </a:lnTo>
                    <a:lnTo>
                      <a:pt x="0" y="9"/>
                    </a:lnTo>
                    <a:lnTo>
                      <a:pt x="0" y="18"/>
                    </a:lnTo>
                    <a:lnTo>
                      <a:pt x="7" y="18"/>
                    </a:ln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352" name="Rectangle 1970"/>
              <p:cNvSpPr>
                <a:spLocks noChangeArrowheads="1"/>
              </p:cNvSpPr>
              <p:nvPr/>
            </p:nvSpPr>
            <p:spPr bwMode="auto">
              <a:xfrm>
                <a:off x="3270" y="3637"/>
                <a:ext cx="39" cy="3"/>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1353" name="Rectangle 1971"/>
              <p:cNvSpPr>
                <a:spLocks noChangeArrowheads="1"/>
              </p:cNvSpPr>
              <p:nvPr/>
            </p:nvSpPr>
            <p:spPr bwMode="auto">
              <a:xfrm>
                <a:off x="3270" y="3637"/>
                <a:ext cx="39" cy="7"/>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1354" name="Rectangle 1972"/>
              <p:cNvSpPr>
                <a:spLocks noChangeArrowheads="1"/>
              </p:cNvSpPr>
              <p:nvPr/>
            </p:nvSpPr>
            <p:spPr bwMode="auto">
              <a:xfrm>
                <a:off x="3270" y="3640"/>
                <a:ext cx="39" cy="8"/>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1355" name="Rectangle 1973"/>
              <p:cNvSpPr>
                <a:spLocks noChangeArrowheads="1"/>
              </p:cNvSpPr>
              <p:nvPr/>
            </p:nvSpPr>
            <p:spPr bwMode="auto">
              <a:xfrm>
                <a:off x="3270" y="3644"/>
                <a:ext cx="39" cy="8"/>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1356" name="Rectangle 1974"/>
              <p:cNvSpPr>
                <a:spLocks noChangeArrowheads="1"/>
              </p:cNvSpPr>
              <p:nvPr/>
            </p:nvSpPr>
            <p:spPr bwMode="auto">
              <a:xfrm>
                <a:off x="3270" y="3648"/>
                <a:ext cx="39" cy="8"/>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1357" name="Rectangle 1975"/>
              <p:cNvSpPr>
                <a:spLocks noChangeArrowheads="1"/>
              </p:cNvSpPr>
              <p:nvPr/>
            </p:nvSpPr>
            <p:spPr bwMode="auto">
              <a:xfrm>
                <a:off x="3270" y="3652"/>
                <a:ext cx="39" cy="8"/>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1358" name="Rectangle 1976"/>
              <p:cNvSpPr>
                <a:spLocks noChangeArrowheads="1"/>
              </p:cNvSpPr>
              <p:nvPr/>
            </p:nvSpPr>
            <p:spPr bwMode="auto">
              <a:xfrm>
                <a:off x="3270" y="3656"/>
                <a:ext cx="39" cy="8"/>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1359" name="Rectangle 1977"/>
              <p:cNvSpPr>
                <a:spLocks noChangeArrowheads="1"/>
              </p:cNvSpPr>
              <p:nvPr/>
            </p:nvSpPr>
            <p:spPr bwMode="auto">
              <a:xfrm>
                <a:off x="3270" y="3660"/>
                <a:ext cx="39" cy="9"/>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1360" name="Rectangle 1978"/>
              <p:cNvSpPr>
                <a:spLocks noChangeArrowheads="1"/>
              </p:cNvSpPr>
              <p:nvPr/>
            </p:nvSpPr>
            <p:spPr bwMode="auto">
              <a:xfrm>
                <a:off x="3270" y="3664"/>
                <a:ext cx="39" cy="8"/>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1361" name="Rectangle 1979"/>
              <p:cNvSpPr>
                <a:spLocks noChangeArrowheads="1"/>
              </p:cNvSpPr>
              <p:nvPr/>
            </p:nvSpPr>
            <p:spPr bwMode="auto">
              <a:xfrm>
                <a:off x="3270" y="3669"/>
                <a:ext cx="39" cy="8"/>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1362" name="Rectangle 1980"/>
              <p:cNvSpPr>
                <a:spLocks noChangeArrowheads="1"/>
              </p:cNvSpPr>
              <p:nvPr/>
            </p:nvSpPr>
            <p:spPr bwMode="auto">
              <a:xfrm>
                <a:off x="3270" y="3672"/>
                <a:ext cx="39" cy="8"/>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1363" name="Rectangle 1981"/>
              <p:cNvSpPr>
                <a:spLocks noChangeArrowheads="1"/>
              </p:cNvSpPr>
              <p:nvPr/>
            </p:nvSpPr>
            <p:spPr bwMode="auto">
              <a:xfrm>
                <a:off x="3270" y="3677"/>
                <a:ext cx="39" cy="8"/>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1364" name="Rectangle 1982"/>
              <p:cNvSpPr>
                <a:spLocks noChangeArrowheads="1"/>
              </p:cNvSpPr>
              <p:nvPr/>
            </p:nvSpPr>
            <p:spPr bwMode="auto">
              <a:xfrm>
                <a:off x="3270" y="3680"/>
                <a:ext cx="39" cy="8"/>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1365" name="Rectangle 1983"/>
              <p:cNvSpPr>
                <a:spLocks noChangeArrowheads="1"/>
              </p:cNvSpPr>
              <p:nvPr/>
            </p:nvSpPr>
            <p:spPr bwMode="auto">
              <a:xfrm>
                <a:off x="3270" y="3685"/>
                <a:ext cx="39" cy="8"/>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1366" name="Rectangle 1984"/>
              <p:cNvSpPr>
                <a:spLocks noChangeArrowheads="1"/>
              </p:cNvSpPr>
              <p:nvPr/>
            </p:nvSpPr>
            <p:spPr bwMode="auto">
              <a:xfrm>
                <a:off x="3270" y="3688"/>
                <a:ext cx="39" cy="9"/>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1367" name="Rectangle 1985"/>
              <p:cNvSpPr>
                <a:spLocks noChangeArrowheads="1"/>
              </p:cNvSpPr>
              <p:nvPr/>
            </p:nvSpPr>
            <p:spPr bwMode="auto">
              <a:xfrm>
                <a:off x="3270" y="3693"/>
                <a:ext cx="39" cy="7"/>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1368" name="Rectangle 1986"/>
              <p:cNvSpPr>
                <a:spLocks noChangeArrowheads="1"/>
              </p:cNvSpPr>
              <p:nvPr/>
            </p:nvSpPr>
            <p:spPr bwMode="auto">
              <a:xfrm>
                <a:off x="3270" y="3697"/>
                <a:ext cx="39" cy="3"/>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1369" name="Freeform 1987"/>
              <p:cNvSpPr>
                <a:spLocks/>
              </p:cNvSpPr>
              <p:nvPr/>
            </p:nvSpPr>
            <p:spPr bwMode="auto">
              <a:xfrm>
                <a:off x="2608" y="3367"/>
                <a:ext cx="21" cy="149"/>
              </a:xfrm>
              <a:custGeom>
                <a:avLst/>
                <a:gdLst>
                  <a:gd name="T0" fmla="*/ 21 w 42"/>
                  <a:gd name="T1" fmla="*/ 0 h 298"/>
                  <a:gd name="T2" fmla="*/ 16 w 42"/>
                  <a:gd name="T3" fmla="*/ 8 h 298"/>
                  <a:gd name="T4" fmla="*/ 12 w 42"/>
                  <a:gd name="T5" fmla="*/ 17 h 298"/>
                  <a:gd name="T6" fmla="*/ 9 w 42"/>
                  <a:gd name="T7" fmla="*/ 26 h 298"/>
                  <a:gd name="T8" fmla="*/ 6 w 42"/>
                  <a:gd name="T9" fmla="*/ 36 h 298"/>
                  <a:gd name="T10" fmla="*/ 4 w 42"/>
                  <a:gd name="T11" fmla="*/ 45 h 298"/>
                  <a:gd name="T12" fmla="*/ 2 w 42"/>
                  <a:gd name="T13" fmla="*/ 55 h 298"/>
                  <a:gd name="T14" fmla="*/ 0 w 42"/>
                  <a:gd name="T15" fmla="*/ 65 h 298"/>
                  <a:gd name="T16" fmla="*/ 0 w 42"/>
                  <a:gd name="T17" fmla="*/ 75 h 298"/>
                  <a:gd name="T18" fmla="*/ 0 w 42"/>
                  <a:gd name="T19" fmla="*/ 85 h 298"/>
                  <a:gd name="T20" fmla="*/ 2 w 42"/>
                  <a:gd name="T21" fmla="*/ 95 h 298"/>
                  <a:gd name="T22" fmla="*/ 4 w 42"/>
                  <a:gd name="T23" fmla="*/ 105 h 298"/>
                  <a:gd name="T24" fmla="*/ 6 w 42"/>
                  <a:gd name="T25" fmla="*/ 114 h 298"/>
                  <a:gd name="T26" fmla="*/ 9 w 42"/>
                  <a:gd name="T27" fmla="*/ 123 h 298"/>
                  <a:gd name="T28" fmla="*/ 12 w 42"/>
                  <a:gd name="T29" fmla="*/ 132 h 298"/>
                  <a:gd name="T30" fmla="*/ 16 w 42"/>
                  <a:gd name="T31" fmla="*/ 141 h 298"/>
                  <a:gd name="T32" fmla="*/ 21 w 42"/>
                  <a:gd name="T33" fmla="*/ 149 h 298"/>
                  <a:gd name="T34" fmla="*/ 21 w 42"/>
                  <a:gd name="T35" fmla="*/ 0 h 2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2" h="298">
                    <a:moveTo>
                      <a:pt x="42" y="0"/>
                    </a:moveTo>
                    <a:lnTo>
                      <a:pt x="32" y="16"/>
                    </a:lnTo>
                    <a:lnTo>
                      <a:pt x="23" y="34"/>
                    </a:lnTo>
                    <a:lnTo>
                      <a:pt x="17" y="52"/>
                    </a:lnTo>
                    <a:lnTo>
                      <a:pt x="12" y="71"/>
                    </a:lnTo>
                    <a:lnTo>
                      <a:pt x="7" y="89"/>
                    </a:lnTo>
                    <a:lnTo>
                      <a:pt x="3" y="109"/>
                    </a:lnTo>
                    <a:lnTo>
                      <a:pt x="0" y="130"/>
                    </a:lnTo>
                    <a:lnTo>
                      <a:pt x="0" y="150"/>
                    </a:lnTo>
                    <a:lnTo>
                      <a:pt x="0" y="170"/>
                    </a:lnTo>
                    <a:lnTo>
                      <a:pt x="3" y="190"/>
                    </a:lnTo>
                    <a:lnTo>
                      <a:pt x="7" y="210"/>
                    </a:lnTo>
                    <a:lnTo>
                      <a:pt x="12" y="228"/>
                    </a:lnTo>
                    <a:lnTo>
                      <a:pt x="17" y="246"/>
                    </a:lnTo>
                    <a:lnTo>
                      <a:pt x="23" y="264"/>
                    </a:lnTo>
                    <a:lnTo>
                      <a:pt x="32" y="282"/>
                    </a:lnTo>
                    <a:lnTo>
                      <a:pt x="42" y="298"/>
                    </a:lnTo>
                    <a:lnTo>
                      <a:pt x="42"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grpSp>
        <p:grpSp>
          <p:nvGrpSpPr>
            <p:cNvPr id="20873" name="Group 1988"/>
            <p:cNvGrpSpPr>
              <a:grpSpLocks/>
            </p:cNvGrpSpPr>
            <p:nvPr/>
          </p:nvGrpSpPr>
          <p:grpSpPr bwMode="auto">
            <a:xfrm>
              <a:off x="2604" y="2326"/>
              <a:ext cx="1720" cy="1340"/>
              <a:chOff x="2604" y="2326"/>
              <a:chExt cx="1720" cy="1340"/>
            </a:xfrm>
          </p:grpSpPr>
          <p:sp>
            <p:nvSpPr>
              <p:cNvPr id="20970" name="Freeform 1989"/>
              <p:cNvSpPr>
                <a:spLocks/>
              </p:cNvSpPr>
              <p:nvPr/>
            </p:nvSpPr>
            <p:spPr bwMode="auto">
              <a:xfrm>
                <a:off x="2614" y="3345"/>
                <a:ext cx="31" cy="192"/>
              </a:xfrm>
              <a:custGeom>
                <a:avLst/>
                <a:gdLst>
                  <a:gd name="T0" fmla="*/ 0 w 62"/>
                  <a:gd name="T1" fmla="*/ 57 h 385"/>
                  <a:gd name="T2" fmla="*/ 3 w 62"/>
                  <a:gd name="T3" fmla="*/ 49 h 385"/>
                  <a:gd name="T4" fmla="*/ 5 w 62"/>
                  <a:gd name="T5" fmla="*/ 41 h 385"/>
                  <a:gd name="T6" fmla="*/ 8 w 62"/>
                  <a:gd name="T7" fmla="*/ 34 h 385"/>
                  <a:gd name="T8" fmla="*/ 12 w 62"/>
                  <a:gd name="T9" fmla="*/ 27 h 385"/>
                  <a:gd name="T10" fmla="*/ 16 w 62"/>
                  <a:gd name="T11" fmla="*/ 19 h 385"/>
                  <a:gd name="T12" fmla="*/ 20 w 62"/>
                  <a:gd name="T13" fmla="*/ 12 h 385"/>
                  <a:gd name="T14" fmla="*/ 25 w 62"/>
                  <a:gd name="T15" fmla="*/ 6 h 385"/>
                  <a:gd name="T16" fmla="*/ 31 w 62"/>
                  <a:gd name="T17" fmla="*/ 0 h 385"/>
                  <a:gd name="T18" fmla="*/ 31 w 62"/>
                  <a:gd name="T19" fmla="*/ 192 h 385"/>
                  <a:gd name="T20" fmla="*/ 25 w 62"/>
                  <a:gd name="T21" fmla="*/ 186 h 385"/>
                  <a:gd name="T22" fmla="*/ 20 w 62"/>
                  <a:gd name="T23" fmla="*/ 180 h 385"/>
                  <a:gd name="T24" fmla="*/ 16 w 62"/>
                  <a:gd name="T25" fmla="*/ 172 h 385"/>
                  <a:gd name="T26" fmla="*/ 12 w 62"/>
                  <a:gd name="T27" fmla="*/ 165 h 385"/>
                  <a:gd name="T28" fmla="*/ 8 w 62"/>
                  <a:gd name="T29" fmla="*/ 158 h 385"/>
                  <a:gd name="T30" fmla="*/ 5 w 62"/>
                  <a:gd name="T31" fmla="*/ 151 h 385"/>
                  <a:gd name="T32" fmla="*/ 3 w 62"/>
                  <a:gd name="T33" fmla="*/ 142 h 385"/>
                  <a:gd name="T34" fmla="*/ 0 w 62"/>
                  <a:gd name="T35" fmla="*/ 134 h 385"/>
                  <a:gd name="T36" fmla="*/ 0 w 62"/>
                  <a:gd name="T37" fmla="*/ 57 h 38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2" h="385">
                    <a:moveTo>
                      <a:pt x="0" y="115"/>
                    </a:moveTo>
                    <a:lnTo>
                      <a:pt x="5" y="99"/>
                    </a:lnTo>
                    <a:lnTo>
                      <a:pt x="10" y="83"/>
                    </a:lnTo>
                    <a:lnTo>
                      <a:pt x="16" y="68"/>
                    </a:lnTo>
                    <a:lnTo>
                      <a:pt x="23" y="54"/>
                    </a:lnTo>
                    <a:lnTo>
                      <a:pt x="31" y="39"/>
                    </a:lnTo>
                    <a:lnTo>
                      <a:pt x="40" y="25"/>
                    </a:lnTo>
                    <a:lnTo>
                      <a:pt x="50" y="12"/>
                    </a:lnTo>
                    <a:lnTo>
                      <a:pt x="62" y="0"/>
                    </a:lnTo>
                    <a:lnTo>
                      <a:pt x="62" y="385"/>
                    </a:lnTo>
                    <a:lnTo>
                      <a:pt x="50" y="372"/>
                    </a:lnTo>
                    <a:lnTo>
                      <a:pt x="40" y="360"/>
                    </a:lnTo>
                    <a:lnTo>
                      <a:pt x="31" y="345"/>
                    </a:lnTo>
                    <a:lnTo>
                      <a:pt x="23" y="331"/>
                    </a:lnTo>
                    <a:lnTo>
                      <a:pt x="16" y="316"/>
                    </a:lnTo>
                    <a:lnTo>
                      <a:pt x="10" y="302"/>
                    </a:lnTo>
                    <a:lnTo>
                      <a:pt x="5" y="285"/>
                    </a:lnTo>
                    <a:lnTo>
                      <a:pt x="0" y="269"/>
                    </a:lnTo>
                    <a:lnTo>
                      <a:pt x="0" y="115"/>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71" name="Freeform 1990"/>
              <p:cNvSpPr>
                <a:spLocks/>
              </p:cNvSpPr>
              <p:nvPr/>
            </p:nvSpPr>
            <p:spPr bwMode="auto">
              <a:xfrm>
                <a:off x="2629" y="3329"/>
                <a:ext cx="31" cy="224"/>
              </a:xfrm>
              <a:custGeom>
                <a:avLst/>
                <a:gdLst>
                  <a:gd name="T0" fmla="*/ 0 w 62"/>
                  <a:gd name="T1" fmla="*/ 37 h 447"/>
                  <a:gd name="T2" fmla="*/ 3 w 62"/>
                  <a:gd name="T3" fmla="*/ 32 h 447"/>
                  <a:gd name="T4" fmla="*/ 6 w 62"/>
                  <a:gd name="T5" fmla="*/ 27 h 447"/>
                  <a:gd name="T6" fmla="*/ 10 w 62"/>
                  <a:gd name="T7" fmla="*/ 23 h 447"/>
                  <a:gd name="T8" fmla="*/ 13 w 62"/>
                  <a:gd name="T9" fmla="*/ 17 h 447"/>
                  <a:gd name="T10" fmla="*/ 18 w 62"/>
                  <a:gd name="T11" fmla="*/ 13 h 447"/>
                  <a:gd name="T12" fmla="*/ 22 w 62"/>
                  <a:gd name="T13" fmla="*/ 8 h 447"/>
                  <a:gd name="T14" fmla="*/ 26 w 62"/>
                  <a:gd name="T15" fmla="*/ 5 h 447"/>
                  <a:gd name="T16" fmla="*/ 31 w 62"/>
                  <a:gd name="T17" fmla="*/ 0 h 447"/>
                  <a:gd name="T18" fmla="*/ 31 w 62"/>
                  <a:gd name="T19" fmla="*/ 224 h 447"/>
                  <a:gd name="T20" fmla="*/ 26 w 62"/>
                  <a:gd name="T21" fmla="*/ 219 h 447"/>
                  <a:gd name="T22" fmla="*/ 22 w 62"/>
                  <a:gd name="T23" fmla="*/ 215 h 447"/>
                  <a:gd name="T24" fmla="*/ 18 w 62"/>
                  <a:gd name="T25" fmla="*/ 211 h 447"/>
                  <a:gd name="T26" fmla="*/ 13 w 62"/>
                  <a:gd name="T27" fmla="*/ 206 h 447"/>
                  <a:gd name="T28" fmla="*/ 10 w 62"/>
                  <a:gd name="T29" fmla="*/ 201 h 447"/>
                  <a:gd name="T30" fmla="*/ 6 w 62"/>
                  <a:gd name="T31" fmla="*/ 196 h 447"/>
                  <a:gd name="T32" fmla="*/ 3 w 62"/>
                  <a:gd name="T33" fmla="*/ 192 h 447"/>
                  <a:gd name="T34" fmla="*/ 0 w 62"/>
                  <a:gd name="T35" fmla="*/ 186 h 447"/>
                  <a:gd name="T36" fmla="*/ 0 w 62"/>
                  <a:gd name="T37" fmla="*/ 37 h 44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2" h="447">
                    <a:moveTo>
                      <a:pt x="0" y="74"/>
                    </a:moveTo>
                    <a:lnTo>
                      <a:pt x="6" y="63"/>
                    </a:lnTo>
                    <a:lnTo>
                      <a:pt x="11" y="54"/>
                    </a:lnTo>
                    <a:lnTo>
                      <a:pt x="20" y="45"/>
                    </a:lnTo>
                    <a:lnTo>
                      <a:pt x="26" y="34"/>
                    </a:lnTo>
                    <a:lnTo>
                      <a:pt x="35" y="25"/>
                    </a:lnTo>
                    <a:lnTo>
                      <a:pt x="43" y="16"/>
                    </a:lnTo>
                    <a:lnTo>
                      <a:pt x="52" y="9"/>
                    </a:lnTo>
                    <a:lnTo>
                      <a:pt x="62" y="0"/>
                    </a:lnTo>
                    <a:lnTo>
                      <a:pt x="62" y="447"/>
                    </a:lnTo>
                    <a:lnTo>
                      <a:pt x="52" y="438"/>
                    </a:lnTo>
                    <a:lnTo>
                      <a:pt x="43" y="430"/>
                    </a:lnTo>
                    <a:lnTo>
                      <a:pt x="35" y="421"/>
                    </a:lnTo>
                    <a:lnTo>
                      <a:pt x="26" y="412"/>
                    </a:lnTo>
                    <a:lnTo>
                      <a:pt x="20" y="401"/>
                    </a:lnTo>
                    <a:lnTo>
                      <a:pt x="11" y="392"/>
                    </a:lnTo>
                    <a:lnTo>
                      <a:pt x="6" y="383"/>
                    </a:lnTo>
                    <a:lnTo>
                      <a:pt x="0" y="372"/>
                    </a:lnTo>
                    <a:lnTo>
                      <a:pt x="0" y="74"/>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72" name="Freeform 1991"/>
              <p:cNvSpPr>
                <a:spLocks/>
              </p:cNvSpPr>
              <p:nvPr/>
            </p:nvSpPr>
            <p:spPr bwMode="auto">
              <a:xfrm>
                <a:off x="2645" y="3318"/>
                <a:ext cx="31" cy="247"/>
              </a:xfrm>
              <a:custGeom>
                <a:avLst/>
                <a:gdLst>
                  <a:gd name="T0" fmla="*/ 0 w 61"/>
                  <a:gd name="T1" fmla="*/ 28 h 494"/>
                  <a:gd name="T2" fmla="*/ 3 w 61"/>
                  <a:gd name="T3" fmla="*/ 24 h 494"/>
                  <a:gd name="T4" fmla="*/ 7 w 61"/>
                  <a:gd name="T5" fmla="*/ 19 h 494"/>
                  <a:gd name="T6" fmla="*/ 10 w 61"/>
                  <a:gd name="T7" fmla="*/ 16 h 494"/>
                  <a:gd name="T8" fmla="*/ 14 w 61"/>
                  <a:gd name="T9" fmla="*/ 12 h 494"/>
                  <a:gd name="T10" fmla="*/ 18 w 61"/>
                  <a:gd name="T11" fmla="*/ 9 h 494"/>
                  <a:gd name="T12" fmla="*/ 23 w 61"/>
                  <a:gd name="T13" fmla="*/ 6 h 494"/>
                  <a:gd name="T14" fmla="*/ 27 w 61"/>
                  <a:gd name="T15" fmla="*/ 3 h 494"/>
                  <a:gd name="T16" fmla="*/ 31 w 61"/>
                  <a:gd name="T17" fmla="*/ 0 h 494"/>
                  <a:gd name="T18" fmla="*/ 31 w 61"/>
                  <a:gd name="T19" fmla="*/ 247 h 494"/>
                  <a:gd name="T20" fmla="*/ 27 w 61"/>
                  <a:gd name="T21" fmla="*/ 245 h 494"/>
                  <a:gd name="T22" fmla="*/ 23 w 61"/>
                  <a:gd name="T23" fmla="*/ 242 h 494"/>
                  <a:gd name="T24" fmla="*/ 18 w 61"/>
                  <a:gd name="T25" fmla="*/ 238 h 494"/>
                  <a:gd name="T26" fmla="*/ 14 w 61"/>
                  <a:gd name="T27" fmla="*/ 235 h 494"/>
                  <a:gd name="T28" fmla="*/ 10 w 61"/>
                  <a:gd name="T29" fmla="*/ 232 h 494"/>
                  <a:gd name="T30" fmla="*/ 7 w 61"/>
                  <a:gd name="T31" fmla="*/ 228 h 494"/>
                  <a:gd name="T32" fmla="*/ 3 w 61"/>
                  <a:gd name="T33" fmla="*/ 224 h 494"/>
                  <a:gd name="T34" fmla="*/ 0 w 61"/>
                  <a:gd name="T35" fmla="*/ 220 h 494"/>
                  <a:gd name="T36" fmla="*/ 0 w 61"/>
                  <a:gd name="T37" fmla="*/ 28 h 4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1" h="494">
                    <a:moveTo>
                      <a:pt x="0" y="55"/>
                    </a:moveTo>
                    <a:lnTo>
                      <a:pt x="6" y="47"/>
                    </a:lnTo>
                    <a:lnTo>
                      <a:pt x="13" y="38"/>
                    </a:lnTo>
                    <a:lnTo>
                      <a:pt x="20" y="31"/>
                    </a:lnTo>
                    <a:lnTo>
                      <a:pt x="28" y="24"/>
                    </a:lnTo>
                    <a:lnTo>
                      <a:pt x="36" y="18"/>
                    </a:lnTo>
                    <a:lnTo>
                      <a:pt x="45" y="11"/>
                    </a:lnTo>
                    <a:lnTo>
                      <a:pt x="53" y="6"/>
                    </a:lnTo>
                    <a:lnTo>
                      <a:pt x="61" y="0"/>
                    </a:lnTo>
                    <a:lnTo>
                      <a:pt x="61" y="494"/>
                    </a:lnTo>
                    <a:lnTo>
                      <a:pt x="53" y="489"/>
                    </a:lnTo>
                    <a:lnTo>
                      <a:pt x="45" y="483"/>
                    </a:lnTo>
                    <a:lnTo>
                      <a:pt x="36" y="476"/>
                    </a:lnTo>
                    <a:lnTo>
                      <a:pt x="28" y="469"/>
                    </a:lnTo>
                    <a:lnTo>
                      <a:pt x="20" y="463"/>
                    </a:lnTo>
                    <a:lnTo>
                      <a:pt x="13" y="456"/>
                    </a:lnTo>
                    <a:lnTo>
                      <a:pt x="6" y="447"/>
                    </a:lnTo>
                    <a:lnTo>
                      <a:pt x="0" y="440"/>
                    </a:lnTo>
                    <a:lnTo>
                      <a:pt x="0" y="55"/>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73" name="Freeform 1992"/>
              <p:cNvSpPr>
                <a:spLocks/>
              </p:cNvSpPr>
              <p:nvPr/>
            </p:nvSpPr>
            <p:spPr bwMode="auto">
              <a:xfrm>
                <a:off x="2660" y="3310"/>
                <a:ext cx="31" cy="263"/>
              </a:xfrm>
              <a:custGeom>
                <a:avLst/>
                <a:gdLst>
                  <a:gd name="T0" fmla="*/ 0 w 61"/>
                  <a:gd name="T1" fmla="*/ 20 h 526"/>
                  <a:gd name="T2" fmla="*/ 3 w 61"/>
                  <a:gd name="T3" fmla="*/ 17 h 526"/>
                  <a:gd name="T4" fmla="*/ 7 w 61"/>
                  <a:gd name="T5" fmla="*/ 15 h 526"/>
                  <a:gd name="T6" fmla="*/ 11 w 61"/>
                  <a:gd name="T7" fmla="*/ 12 h 526"/>
                  <a:gd name="T8" fmla="*/ 14 w 61"/>
                  <a:gd name="T9" fmla="*/ 9 h 526"/>
                  <a:gd name="T10" fmla="*/ 18 w 61"/>
                  <a:gd name="T11" fmla="*/ 7 h 526"/>
                  <a:gd name="T12" fmla="*/ 23 w 61"/>
                  <a:gd name="T13" fmla="*/ 5 h 526"/>
                  <a:gd name="T14" fmla="*/ 27 w 61"/>
                  <a:gd name="T15" fmla="*/ 2 h 526"/>
                  <a:gd name="T16" fmla="*/ 31 w 61"/>
                  <a:gd name="T17" fmla="*/ 0 h 526"/>
                  <a:gd name="T18" fmla="*/ 31 w 61"/>
                  <a:gd name="T19" fmla="*/ 263 h 526"/>
                  <a:gd name="T20" fmla="*/ 27 w 61"/>
                  <a:gd name="T21" fmla="*/ 262 h 526"/>
                  <a:gd name="T22" fmla="*/ 23 w 61"/>
                  <a:gd name="T23" fmla="*/ 259 h 526"/>
                  <a:gd name="T24" fmla="*/ 18 w 61"/>
                  <a:gd name="T25" fmla="*/ 257 h 526"/>
                  <a:gd name="T26" fmla="*/ 14 w 61"/>
                  <a:gd name="T27" fmla="*/ 254 h 526"/>
                  <a:gd name="T28" fmla="*/ 11 w 61"/>
                  <a:gd name="T29" fmla="*/ 252 h 526"/>
                  <a:gd name="T30" fmla="*/ 7 w 61"/>
                  <a:gd name="T31" fmla="*/ 249 h 526"/>
                  <a:gd name="T32" fmla="*/ 3 w 61"/>
                  <a:gd name="T33" fmla="*/ 246 h 526"/>
                  <a:gd name="T34" fmla="*/ 0 w 61"/>
                  <a:gd name="T35" fmla="*/ 244 h 526"/>
                  <a:gd name="T36" fmla="*/ 0 w 61"/>
                  <a:gd name="T37" fmla="*/ 20 h 5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1" h="526">
                    <a:moveTo>
                      <a:pt x="0" y="40"/>
                    </a:moveTo>
                    <a:lnTo>
                      <a:pt x="6" y="34"/>
                    </a:lnTo>
                    <a:lnTo>
                      <a:pt x="13" y="29"/>
                    </a:lnTo>
                    <a:lnTo>
                      <a:pt x="21" y="24"/>
                    </a:lnTo>
                    <a:lnTo>
                      <a:pt x="28" y="18"/>
                    </a:lnTo>
                    <a:lnTo>
                      <a:pt x="36" y="13"/>
                    </a:lnTo>
                    <a:lnTo>
                      <a:pt x="45" y="9"/>
                    </a:lnTo>
                    <a:lnTo>
                      <a:pt x="53" y="4"/>
                    </a:lnTo>
                    <a:lnTo>
                      <a:pt x="61" y="0"/>
                    </a:lnTo>
                    <a:lnTo>
                      <a:pt x="61" y="526"/>
                    </a:lnTo>
                    <a:lnTo>
                      <a:pt x="53" y="523"/>
                    </a:lnTo>
                    <a:lnTo>
                      <a:pt x="45" y="517"/>
                    </a:lnTo>
                    <a:lnTo>
                      <a:pt x="36" y="514"/>
                    </a:lnTo>
                    <a:lnTo>
                      <a:pt x="28" y="508"/>
                    </a:lnTo>
                    <a:lnTo>
                      <a:pt x="21" y="503"/>
                    </a:lnTo>
                    <a:lnTo>
                      <a:pt x="13" y="497"/>
                    </a:lnTo>
                    <a:lnTo>
                      <a:pt x="6" y="492"/>
                    </a:lnTo>
                    <a:lnTo>
                      <a:pt x="0" y="487"/>
                    </a:lnTo>
                    <a:lnTo>
                      <a:pt x="0" y="4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74" name="Freeform 1993"/>
              <p:cNvSpPr>
                <a:spLocks/>
              </p:cNvSpPr>
              <p:nvPr/>
            </p:nvSpPr>
            <p:spPr bwMode="auto">
              <a:xfrm>
                <a:off x="2676" y="3303"/>
                <a:ext cx="30" cy="276"/>
              </a:xfrm>
              <a:custGeom>
                <a:avLst/>
                <a:gdLst>
                  <a:gd name="T0" fmla="*/ 0 w 61"/>
                  <a:gd name="T1" fmla="*/ 15 h 552"/>
                  <a:gd name="T2" fmla="*/ 3 w 61"/>
                  <a:gd name="T3" fmla="*/ 12 h 552"/>
                  <a:gd name="T4" fmla="*/ 7 w 61"/>
                  <a:gd name="T5" fmla="*/ 10 h 552"/>
                  <a:gd name="T6" fmla="*/ 11 w 61"/>
                  <a:gd name="T7" fmla="*/ 9 h 552"/>
                  <a:gd name="T8" fmla="*/ 14 w 61"/>
                  <a:gd name="T9" fmla="*/ 7 h 552"/>
                  <a:gd name="T10" fmla="*/ 18 w 61"/>
                  <a:gd name="T11" fmla="*/ 5 h 552"/>
                  <a:gd name="T12" fmla="*/ 22 w 61"/>
                  <a:gd name="T13" fmla="*/ 3 h 552"/>
                  <a:gd name="T14" fmla="*/ 26 w 61"/>
                  <a:gd name="T15" fmla="*/ 2 h 552"/>
                  <a:gd name="T16" fmla="*/ 30 w 61"/>
                  <a:gd name="T17" fmla="*/ 0 h 552"/>
                  <a:gd name="T18" fmla="*/ 30 w 61"/>
                  <a:gd name="T19" fmla="*/ 276 h 552"/>
                  <a:gd name="T20" fmla="*/ 26 w 61"/>
                  <a:gd name="T21" fmla="*/ 274 h 552"/>
                  <a:gd name="T22" fmla="*/ 22 w 61"/>
                  <a:gd name="T23" fmla="*/ 274 h 552"/>
                  <a:gd name="T24" fmla="*/ 18 w 61"/>
                  <a:gd name="T25" fmla="*/ 272 h 552"/>
                  <a:gd name="T26" fmla="*/ 14 w 61"/>
                  <a:gd name="T27" fmla="*/ 270 h 552"/>
                  <a:gd name="T28" fmla="*/ 11 w 61"/>
                  <a:gd name="T29" fmla="*/ 268 h 552"/>
                  <a:gd name="T30" fmla="*/ 7 w 61"/>
                  <a:gd name="T31" fmla="*/ 266 h 552"/>
                  <a:gd name="T32" fmla="*/ 3 w 61"/>
                  <a:gd name="T33" fmla="*/ 265 h 552"/>
                  <a:gd name="T34" fmla="*/ 0 w 61"/>
                  <a:gd name="T35" fmla="*/ 262 h 552"/>
                  <a:gd name="T36" fmla="*/ 0 w 61"/>
                  <a:gd name="T37" fmla="*/ 15 h 55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1" h="552">
                    <a:moveTo>
                      <a:pt x="0" y="29"/>
                    </a:moveTo>
                    <a:lnTo>
                      <a:pt x="7" y="24"/>
                    </a:lnTo>
                    <a:lnTo>
                      <a:pt x="14" y="20"/>
                    </a:lnTo>
                    <a:lnTo>
                      <a:pt x="22" y="17"/>
                    </a:lnTo>
                    <a:lnTo>
                      <a:pt x="29" y="13"/>
                    </a:lnTo>
                    <a:lnTo>
                      <a:pt x="37" y="9"/>
                    </a:lnTo>
                    <a:lnTo>
                      <a:pt x="44" y="6"/>
                    </a:lnTo>
                    <a:lnTo>
                      <a:pt x="52" y="4"/>
                    </a:lnTo>
                    <a:lnTo>
                      <a:pt x="61" y="0"/>
                    </a:lnTo>
                    <a:lnTo>
                      <a:pt x="61" y="552"/>
                    </a:lnTo>
                    <a:lnTo>
                      <a:pt x="52" y="548"/>
                    </a:lnTo>
                    <a:lnTo>
                      <a:pt x="44" y="547"/>
                    </a:lnTo>
                    <a:lnTo>
                      <a:pt x="37" y="543"/>
                    </a:lnTo>
                    <a:lnTo>
                      <a:pt x="29" y="539"/>
                    </a:lnTo>
                    <a:lnTo>
                      <a:pt x="22" y="536"/>
                    </a:lnTo>
                    <a:lnTo>
                      <a:pt x="14" y="532"/>
                    </a:lnTo>
                    <a:lnTo>
                      <a:pt x="7" y="529"/>
                    </a:lnTo>
                    <a:lnTo>
                      <a:pt x="0" y="523"/>
                    </a:lnTo>
                    <a:lnTo>
                      <a:pt x="0" y="2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75" name="Freeform 1994"/>
              <p:cNvSpPr>
                <a:spLocks/>
              </p:cNvSpPr>
              <p:nvPr/>
            </p:nvSpPr>
            <p:spPr bwMode="auto">
              <a:xfrm>
                <a:off x="2691" y="3299"/>
                <a:ext cx="31" cy="285"/>
              </a:xfrm>
              <a:custGeom>
                <a:avLst/>
                <a:gdLst>
                  <a:gd name="T0" fmla="*/ 0 w 62"/>
                  <a:gd name="T1" fmla="*/ 11 h 570"/>
                  <a:gd name="T2" fmla="*/ 4 w 62"/>
                  <a:gd name="T3" fmla="*/ 9 h 570"/>
                  <a:gd name="T4" fmla="*/ 8 w 62"/>
                  <a:gd name="T5" fmla="*/ 8 h 570"/>
                  <a:gd name="T6" fmla="*/ 11 w 62"/>
                  <a:gd name="T7" fmla="*/ 6 h 570"/>
                  <a:gd name="T8" fmla="*/ 16 w 62"/>
                  <a:gd name="T9" fmla="*/ 4 h 570"/>
                  <a:gd name="T10" fmla="*/ 19 w 62"/>
                  <a:gd name="T11" fmla="*/ 3 h 570"/>
                  <a:gd name="T12" fmla="*/ 23 w 62"/>
                  <a:gd name="T13" fmla="*/ 2 h 570"/>
                  <a:gd name="T14" fmla="*/ 27 w 62"/>
                  <a:gd name="T15" fmla="*/ 1 h 570"/>
                  <a:gd name="T16" fmla="*/ 31 w 62"/>
                  <a:gd name="T17" fmla="*/ 0 h 570"/>
                  <a:gd name="T18" fmla="*/ 31 w 62"/>
                  <a:gd name="T19" fmla="*/ 285 h 570"/>
                  <a:gd name="T20" fmla="*/ 27 w 62"/>
                  <a:gd name="T21" fmla="*/ 284 h 570"/>
                  <a:gd name="T22" fmla="*/ 23 w 62"/>
                  <a:gd name="T23" fmla="*/ 283 h 570"/>
                  <a:gd name="T24" fmla="*/ 19 w 62"/>
                  <a:gd name="T25" fmla="*/ 283 h 570"/>
                  <a:gd name="T26" fmla="*/ 16 w 62"/>
                  <a:gd name="T27" fmla="*/ 281 h 570"/>
                  <a:gd name="T28" fmla="*/ 11 w 62"/>
                  <a:gd name="T29" fmla="*/ 280 h 570"/>
                  <a:gd name="T30" fmla="*/ 8 w 62"/>
                  <a:gd name="T31" fmla="*/ 278 h 570"/>
                  <a:gd name="T32" fmla="*/ 4 w 62"/>
                  <a:gd name="T33" fmla="*/ 276 h 570"/>
                  <a:gd name="T34" fmla="*/ 0 w 62"/>
                  <a:gd name="T35" fmla="*/ 274 h 570"/>
                  <a:gd name="T36" fmla="*/ 0 w 62"/>
                  <a:gd name="T37" fmla="*/ 11 h 57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2" h="570">
                    <a:moveTo>
                      <a:pt x="0" y="22"/>
                    </a:moveTo>
                    <a:lnTo>
                      <a:pt x="7" y="18"/>
                    </a:lnTo>
                    <a:lnTo>
                      <a:pt x="15" y="15"/>
                    </a:lnTo>
                    <a:lnTo>
                      <a:pt x="22" y="11"/>
                    </a:lnTo>
                    <a:lnTo>
                      <a:pt x="31" y="8"/>
                    </a:lnTo>
                    <a:lnTo>
                      <a:pt x="37" y="6"/>
                    </a:lnTo>
                    <a:lnTo>
                      <a:pt x="46" y="4"/>
                    </a:lnTo>
                    <a:lnTo>
                      <a:pt x="54" y="2"/>
                    </a:lnTo>
                    <a:lnTo>
                      <a:pt x="62" y="0"/>
                    </a:lnTo>
                    <a:lnTo>
                      <a:pt x="62" y="570"/>
                    </a:lnTo>
                    <a:lnTo>
                      <a:pt x="54" y="568"/>
                    </a:lnTo>
                    <a:lnTo>
                      <a:pt x="46" y="566"/>
                    </a:lnTo>
                    <a:lnTo>
                      <a:pt x="37" y="565"/>
                    </a:lnTo>
                    <a:lnTo>
                      <a:pt x="31" y="561"/>
                    </a:lnTo>
                    <a:lnTo>
                      <a:pt x="22" y="559"/>
                    </a:lnTo>
                    <a:lnTo>
                      <a:pt x="15" y="556"/>
                    </a:lnTo>
                    <a:lnTo>
                      <a:pt x="7" y="552"/>
                    </a:lnTo>
                    <a:lnTo>
                      <a:pt x="0" y="548"/>
                    </a:lnTo>
                    <a:lnTo>
                      <a:pt x="0" y="22"/>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76" name="Freeform 1995"/>
              <p:cNvSpPr>
                <a:spLocks/>
              </p:cNvSpPr>
              <p:nvPr/>
            </p:nvSpPr>
            <p:spPr bwMode="auto">
              <a:xfrm>
                <a:off x="2706" y="3296"/>
                <a:ext cx="31" cy="290"/>
              </a:xfrm>
              <a:custGeom>
                <a:avLst/>
                <a:gdLst>
                  <a:gd name="T0" fmla="*/ 0 w 61"/>
                  <a:gd name="T1" fmla="*/ 7 h 581"/>
                  <a:gd name="T2" fmla="*/ 3 w 61"/>
                  <a:gd name="T3" fmla="*/ 6 h 581"/>
                  <a:gd name="T4" fmla="*/ 8 w 61"/>
                  <a:gd name="T5" fmla="*/ 4 h 581"/>
                  <a:gd name="T6" fmla="*/ 11 w 61"/>
                  <a:gd name="T7" fmla="*/ 3 h 581"/>
                  <a:gd name="T8" fmla="*/ 15 w 61"/>
                  <a:gd name="T9" fmla="*/ 2 h 581"/>
                  <a:gd name="T10" fmla="*/ 18 w 61"/>
                  <a:gd name="T11" fmla="*/ 2 h 581"/>
                  <a:gd name="T12" fmla="*/ 23 w 61"/>
                  <a:gd name="T13" fmla="*/ 1 h 581"/>
                  <a:gd name="T14" fmla="*/ 27 w 61"/>
                  <a:gd name="T15" fmla="*/ 0 h 581"/>
                  <a:gd name="T16" fmla="*/ 31 w 61"/>
                  <a:gd name="T17" fmla="*/ 0 h 581"/>
                  <a:gd name="T18" fmla="*/ 31 w 61"/>
                  <a:gd name="T19" fmla="*/ 290 h 581"/>
                  <a:gd name="T20" fmla="*/ 27 w 61"/>
                  <a:gd name="T21" fmla="*/ 290 h 581"/>
                  <a:gd name="T22" fmla="*/ 23 w 61"/>
                  <a:gd name="T23" fmla="*/ 289 h 581"/>
                  <a:gd name="T24" fmla="*/ 18 w 61"/>
                  <a:gd name="T25" fmla="*/ 288 h 581"/>
                  <a:gd name="T26" fmla="*/ 15 w 61"/>
                  <a:gd name="T27" fmla="*/ 287 h 581"/>
                  <a:gd name="T28" fmla="*/ 11 w 61"/>
                  <a:gd name="T29" fmla="*/ 286 h 581"/>
                  <a:gd name="T30" fmla="*/ 8 w 61"/>
                  <a:gd name="T31" fmla="*/ 285 h 581"/>
                  <a:gd name="T32" fmla="*/ 3 w 61"/>
                  <a:gd name="T33" fmla="*/ 284 h 581"/>
                  <a:gd name="T34" fmla="*/ 0 w 61"/>
                  <a:gd name="T35" fmla="*/ 283 h 581"/>
                  <a:gd name="T36" fmla="*/ 0 w 61"/>
                  <a:gd name="T37" fmla="*/ 7 h 58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1" h="581">
                    <a:moveTo>
                      <a:pt x="0" y="14"/>
                    </a:moveTo>
                    <a:lnTo>
                      <a:pt x="6" y="13"/>
                    </a:lnTo>
                    <a:lnTo>
                      <a:pt x="15" y="9"/>
                    </a:lnTo>
                    <a:lnTo>
                      <a:pt x="21" y="7"/>
                    </a:lnTo>
                    <a:lnTo>
                      <a:pt x="30" y="5"/>
                    </a:lnTo>
                    <a:lnTo>
                      <a:pt x="36" y="4"/>
                    </a:lnTo>
                    <a:lnTo>
                      <a:pt x="45" y="2"/>
                    </a:lnTo>
                    <a:lnTo>
                      <a:pt x="53" y="0"/>
                    </a:lnTo>
                    <a:lnTo>
                      <a:pt x="61" y="0"/>
                    </a:lnTo>
                    <a:lnTo>
                      <a:pt x="61" y="581"/>
                    </a:lnTo>
                    <a:lnTo>
                      <a:pt x="53" y="581"/>
                    </a:lnTo>
                    <a:lnTo>
                      <a:pt x="45" y="579"/>
                    </a:lnTo>
                    <a:lnTo>
                      <a:pt x="36" y="577"/>
                    </a:lnTo>
                    <a:lnTo>
                      <a:pt x="30" y="575"/>
                    </a:lnTo>
                    <a:lnTo>
                      <a:pt x="21" y="573"/>
                    </a:lnTo>
                    <a:lnTo>
                      <a:pt x="15" y="571"/>
                    </a:lnTo>
                    <a:lnTo>
                      <a:pt x="6" y="568"/>
                    </a:lnTo>
                    <a:lnTo>
                      <a:pt x="0" y="566"/>
                    </a:lnTo>
                    <a:lnTo>
                      <a:pt x="0" y="14"/>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77" name="Freeform 1996"/>
              <p:cNvSpPr>
                <a:spLocks/>
              </p:cNvSpPr>
              <p:nvPr/>
            </p:nvSpPr>
            <p:spPr bwMode="auto">
              <a:xfrm>
                <a:off x="2722" y="3295"/>
                <a:ext cx="31" cy="292"/>
              </a:xfrm>
              <a:custGeom>
                <a:avLst/>
                <a:gdLst>
                  <a:gd name="T0" fmla="*/ 0 w 62"/>
                  <a:gd name="T1" fmla="*/ 4 h 584"/>
                  <a:gd name="T2" fmla="*/ 4 w 62"/>
                  <a:gd name="T3" fmla="*/ 3 h 584"/>
                  <a:gd name="T4" fmla="*/ 8 w 62"/>
                  <a:gd name="T5" fmla="*/ 2 h 584"/>
                  <a:gd name="T6" fmla="*/ 11 w 62"/>
                  <a:gd name="T7" fmla="*/ 1 h 584"/>
                  <a:gd name="T8" fmla="*/ 15 w 62"/>
                  <a:gd name="T9" fmla="*/ 1 h 584"/>
                  <a:gd name="T10" fmla="*/ 19 w 62"/>
                  <a:gd name="T11" fmla="*/ 0 h 584"/>
                  <a:gd name="T12" fmla="*/ 23 w 62"/>
                  <a:gd name="T13" fmla="*/ 0 h 584"/>
                  <a:gd name="T14" fmla="*/ 27 w 62"/>
                  <a:gd name="T15" fmla="*/ 0 h 584"/>
                  <a:gd name="T16" fmla="*/ 31 w 62"/>
                  <a:gd name="T17" fmla="*/ 0 h 584"/>
                  <a:gd name="T18" fmla="*/ 31 w 62"/>
                  <a:gd name="T19" fmla="*/ 292 h 584"/>
                  <a:gd name="T20" fmla="*/ 27 w 62"/>
                  <a:gd name="T21" fmla="*/ 292 h 584"/>
                  <a:gd name="T22" fmla="*/ 23 w 62"/>
                  <a:gd name="T23" fmla="*/ 292 h 584"/>
                  <a:gd name="T24" fmla="*/ 19 w 62"/>
                  <a:gd name="T25" fmla="*/ 292 h 584"/>
                  <a:gd name="T26" fmla="*/ 15 w 62"/>
                  <a:gd name="T27" fmla="*/ 292 h 584"/>
                  <a:gd name="T28" fmla="*/ 11 w 62"/>
                  <a:gd name="T29" fmla="*/ 292 h 584"/>
                  <a:gd name="T30" fmla="*/ 8 w 62"/>
                  <a:gd name="T31" fmla="*/ 291 h 584"/>
                  <a:gd name="T32" fmla="*/ 4 w 62"/>
                  <a:gd name="T33" fmla="*/ 290 h 584"/>
                  <a:gd name="T34" fmla="*/ 0 w 62"/>
                  <a:gd name="T35" fmla="*/ 289 h 584"/>
                  <a:gd name="T36" fmla="*/ 0 w 62"/>
                  <a:gd name="T37" fmla="*/ 4 h 5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2" h="584">
                    <a:moveTo>
                      <a:pt x="0" y="7"/>
                    </a:moveTo>
                    <a:lnTo>
                      <a:pt x="7" y="6"/>
                    </a:lnTo>
                    <a:lnTo>
                      <a:pt x="15" y="4"/>
                    </a:lnTo>
                    <a:lnTo>
                      <a:pt x="22" y="2"/>
                    </a:lnTo>
                    <a:lnTo>
                      <a:pt x="30" y="2"/>
                    </a:lnTo>
                    <a:lnTo>
                      <a:pt x="37" y="0"/>
                    </a:lnTo>
                    <a:lnTo>
                      <a:pt x="45" y="0"/>
                    </a:lnTo>
                    <a:lnTo>
                      <a:pt x="54" y="0"/>
                    </a:lnTo>
                    <a:lnTo>
                      <a:pt x="62" y="0"/>
                    </a:lnTo>
                    <a:lnTo>
                      <a:pt x="62" y="584"/>
                    </a:lnTo>
                    <a:lnTo>
                      <a:pt x="54" y="584"/>
                    </a:lnTo>
                    <a:lnTo>
                      <a:pt x="45" y="584"/>
                    </a:lnTo>
                    <a:lnTo>
                      <a:pt x="37" y="584"/>
                    </a:lnTo>
                    <a:lnTo>
                      <a:pt x="30" y="583"/>
                    </a:lnTo>
                    <a:lnTo>
                      <a:pt x="22" y="583"/>
                    </a:lnTo>
                    <a:lnTo>
                      <a:pt x="15" y="581"/>
                    </a:lnTo>
                    <a:lnTo>
                      <a:pt x="7" y="579"/>
                    </a:lnTo>
                    <a:lnTo>
                      <a:pt x="0" y="577"/>
                    </a:lnTo>
                    <a:lnTo>
                      <a:pt x="0" y="7"/>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78" name="Freeform 1997"/>
              <p:cNvSpPr>
                <a:spLocks/>
              </p:cNvSpPr>
              <p:nvPr/>
            </p:nvSpPr>
            <p:spPr bwMode="auto">
              <a:xfrm>
                <a:off x="2737" y="3295"/>
                <a:ext cx="31" cy="293"/>
              </a:xfrm>
              <a:custGeom>
                <a:avLst/>
                <a:gdLst>
                  <a:gd name="T0" fmla="*/ 0 w 62"/>
                  <a:gd name="T1" fmla="*/ 1 h 586"/>
                  <a:gd name="T2" fmla="*/ 5 w 62"/>
                  <a:gd name="T3" fmla="*/ 0 h 586"/>
                  <a:gd name="T4" fmla="*/ 9 w 62"/>
                  <a:gd name="T5" fmla="*/ 0 h 586"/>
                  <a:gd name="T6" fmla="*/ 13 w 62"/>
                  <a:gd name="T7" fmla="*/ 0 h 586"/>
                  <a:gd name="T8" fmla="*/ 17 w 62"/>
                  <a:gd name="T9" fmla="*/ 0 h 586"/>
                  <a:gd name="T10" fmla="*/ 20 w 62"/>
                  <a:gd name="T11" fmla="*/ 0 h 586"/>
                  <a:gd name="T12" fmla="*/ 25 w 62"/>
                  <a:gd name="T13" fmla="*/ 0 h 586"/>
                  <a:gd name="T14" fmla="*/ 28 w 62"/>
                  <a:gd name="T15" fmla="*/ 0 h 586"/>
                  <a:gd name="T16" fmla="*/ 31 w 62"/>
                  <a:gd name="T17" fmla="*/ 0 h 586"/>
                  <a:gd name="T18" fmla="*/ 31 w 62"/>
                  <a:gd name="T19" fmla="*/ 292 h 586"/>
                  <a:gd name="T20" fmla="*/ 28 w 62"/>
                  <a:gd name="T21" fmla="*/ 292 h 586"/>
                  <a:gd name="T22" fmla="*/ 25 w 62"/>
                  <a:gd name="T23" fmla="*/ 292 h 586"/>
                  <a:gd name="T24" fmla="*/ 20 w 62"/>
                  <a:gd name="T25" fmla="*/ 293 h 586"/>
                  <a:gd name="T26" fmla="*/ 17 w 62"/>
                  <a:gd name="T27" fmla="*/ 293 h 586"/>
                  <a:gd name="T28" fmla="*/ 13 w 62"/>
                  <a:gd name="T29" fmla="*/ 293 h 586"/>
                  <a:gd name="T30" fmla="*/ 9 w 62"/>
                  <a:gd name="T31" fmla="*/ 292 h 586"/>
                  <a:gd name="T32" fmla="*/ 5 w 62"/>
                  <a:gd name="T33" fmla="*/ 292 h 586"/>
                  <a:gd name="T34" fmla="*/ 0 w 62"/>
                  <a:gd name="T35" fmla="*/ 292 h 586"/>
                  <a:gd name="T36" fmla="*/ 0 w 62"/>
                  <a:gd name="T37" fmla="*/ 1 h 5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2" h="586">
                    <a:moveTo>
                      <a:pt x="0" y="2"/>
                    </a:moveTo>
                    <a:lnTo>
                      <a:pt x="9" y="0"/>
                    </a:lnTo>
                    <a:lnTo>
                      <a:pt x="17" y="0"/>
                    </a:lnTo>
                    <a:lnTo>
                      <a:pt x="25" y="0"/>
                    </a:lnTo>
                    <a:lnTo>
                      <a:pt x="34" y="0"/>
                    </a:lnTo>
                    <a:lnTo>
                      <a:pt x="40" y="0"/>
                    </a:lnTo>
                    <a:lnTo>
                      <a:pt x="49" y="0"/>
                    </a:lnTo>
                    <a:lnTo>
                      <a:pt x="55" y="0"/>
                    </a:lnTo>
                    <a:lnTo>
                      <a:pt x="62" y="0"/>
                    </a:lnTo>
                    <a:lnTo>
                      <a:pt x="62" y="584"/>
                    </a:lnTo>
                    <a:lnTo>
                      <a:pt x="55" y="584"/>
                    </a:lnTo>
                    <a:lnTo>
                      <a:pt x="49" y="584"/>
                    </a:lnTo>
                    <a:lnTo>
                      <a:pt x="40" y="586"/>
                    </a:lnTo>
                    <a:lnTo>
                      <a:pt x="34" y="586"/>
                    </a:lnTo>
                    <a:lnTo>
                      <a:pt x="25" y="586"/>
                    </a:lnTo>
                    <a:lnTo>
                      <a:pt x="17" y="584"/>
                    </a:lnTo>
                    <a:lnTo>
                      <a:pt x="9" y="584"/>
                    </a:lnTo>
                    <a:lnTo>
                      <a:pt x="0" y="583"/>
                    </a:lnTo>
                    <a:lnTo>
                      <a:pt x="0" y="2"/>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79" name="Freeform 1998"/>
              <p:cNvSpPr>
                <a:spLocks/>
              </p:cNvSpPr>
              <p:nvPr/>
            </p:nvSpPr>
            <p:spPr bwMode="auto">
              <a:xfrm>
                <a:off x="2753" y="3295"/>
                <a:ext cx="30" cy="293"/>
              </a:xfrm>
              <a:custGeom>
                <a:avLst/>
                <a:gdLst>
                  <a:gd name="T0" fmla="*/ 0 w 60"/>
                  <a:gd name="T1" fmla="*/ 0 h 586"/>
                  <a:gd name="T2" fmla="*/ 0 w 60"/>
                  <a:gd name="T3" fmla="*/ 0 h 586"/>
                  <a:gd name="T4" fmla="*/ 1 w 60"/>
                  <a:gd name="T5" fmla="*/ 0 h 586"/>
                  <a:gd name="T6" fmla="*/ 1 w 60"/>
                  <a:gd name="T7" fmla="*/ 0 h 586"/>
                  <a:gd name="T8" fmla="*/ 1 w 60"/>
                  <a:gd name="T9" fmla="*/ 0 h 586"/>
                  <a:gd name="T10" fmla="*/ 4 w 60"/>
                  <a:gd name="T11" fmla="*/ 0 h 586"/>
                  <a:gd name="T12" fmla="*/ 9 w 60"/>
                  <a:gd name="T13" fmla="*/ 0 h 586"/>
                  <a:gd name="T14" fmla="*/ 12 w 60"/>
                  <a:gd name="T15" fmla="*/ 0 h 586"/>
                  <a:gd name="T16" fmla="*/ 16 w 60"/>
                  <a:gd name="T17" fmla="*/ 1 h 586"/>
                  <a:gd name="T18" fmla="*/ 20 w 60"/>
                  <a:gd name="T19" fmla="*/ 1 h 586"/>
                  <a:gd name="T20" fmla="*/ 23 w 60"/>
                  <a:gd name="T21" fmla="*/ 2 h 586"/>
                  <a:gd name="T22" fmla="*/ 27 w 60"/>
                  <a:gd name="T23" fmla="*/ 2 h 586"/>
                  <a:gd name="T24" fmla="*/ 30 w 60"/>
                  <a:gd name="T25" fmla="*/ 3 h 586"/>
                  <a:gd name="T26" fmla="*/ 30 w 60"/>
                  <a:gd name="T27" fmla="*/ 290 h 586"/>
                  <a:gd name="T28" fmla="*/ 27 w 60"/>
                  <a:gd name="T29" fmla="*/ 291 h 586"/>
                  <a:gd name="T30" fmla="*/ 24 w 60"/>
                  <a:gd name="T31" fmla="*/ 291 h 586"/>
                  <a:gd name="T32" fmla="*/ 20 w 60"/>
                  <a:gd name="T33" fmla="*/ 292 h 586"/>
                  <a:gd name="T34" fmla="*/ 16 w 60"/>
                  <a:gd name="T35" fmla="*/ 292 h 586"/>
                  <a:gd name="T36" fmla="*/ 12 w 60"/>
                  <a:gd name="T37" fmla="*/ 292 h 586"/>
                  <a:gd name="T38" fmla="*/ 9 w 60"/>
                  <a:gd name="T39" fmla="*/ 293 h 586"/>
                  <a:gd name="T40" fmla="*/ 4 w 60"/>
                  <a:gd name="T41" fmla="*/ 293 h 586"/>
                  <a:gd name="T42" fmla="*/ 1 w 60"/>
                  <a:gd name="T43" fmla="*/ 293 h 586"/>
                  <a:gd name="T44" fmla="*/ 1 w 60"/>
                  <a:gd name="T45" fmla="*/ 293 h 586"/>
                  <a:gd name="T46" fmla="*/ 1 w 60"/>
                  <a:gd name="T47" fmla="*/ 292 h 586"/>
                  <a:gd name="T48" fmla="*/ 0 w 60"/>
                  <a:gd name="T49" fmla="*/ 292 h 586"/>
                  <a:gd name="T50" fmla="*/ 0 w 60"/>
                  <a:gd name="T51" fmla="*/ 292 h 586"/>
                  <a:gd name="T52" fmla="*/ 0 w 60"/>
                  <a:gd name="T53" fmla="*/ 0 h 58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60" h="586">
                    <a:moveTo>
                      <a:pt x="0" y="0"/>
                    </a:moveTo>
                    <a:lnTo>
                      <a:pt x="0" y="0"/>
                    </a:lnTo>
                    <a:lnTo>
                      <a:pt x="2" y="0"/>
                    </a:lnTo>
                    <a:lnTo>
                      <a:pt x="8" y="0"/>
                    </a:lnTo>
                    <a:lnTo>
                      <a:pt x="17" y="0"/>
                    </a:lnTo>
                    <a:lnTo>
                      <a:pt x="23" y="0"/>
                    </a:lnTo>
                    <a:lnTo>
                      <a:pt x="32" y="2"/>
                    </a:lnTo>
                    <a:lnTo>
                      <a:pt x="39" y="2"/>
                    </a:lnTo>
                    <a:lnTo>
                      <a:pt x="45" y="4"/>
                    </a:lnTo>
                    <a:lnTo>
                      <a:pt x="54" y="4"/>
                    </a:lnTo>
                    <a:lnTo>
                      <a:pt x="60" y="6"/>
                    </a:lnTo>
                    <a:lnTo>
                      <a:pt x="60" y="579"/>
                    </a:lnTo>
                    <a:lnTo>
                      <a:pt x="54" y="581"/>
                    </a:lnTo>
                    <a:lnTo>
                      <a:pt x="47" y="581"/>
                    </a:lnTo>
                    <a:lnTo>
                      <a:pt x="39" y="583"/>
                    </a:lnTo>
                    <a:lnTo>
                      <a:pt x="32" y="584"/>
                    </a:lnTo>
                    <a:lnTo>
                      <a:pt x="23" y="584"/>
                    </a:lnTo>
                    <a:lnTo>
                      <a:pt x="17" y="586"/>
                    </a:lnTo>
                    <a:lnTo>
                      <a:pt x="8" y="586"/>
                    </a:lnTo>
                    <a:lnTo>
                      <a:pt x="2" y="586"/>
                    </a:lnTo>
                    <a:lnTo>
                      <a:pt x="2" y="584"/>
                    </a:lnTo>
                    <a:lnTo>
                      <a:pt x="0" y="584"/>
                    </a:lnTo>
                    <a:lnTo>
                      <a:pt x="0"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80" name="Freeform 1999"/>
              <p:cNvSpPr>
                <a:spLocks/>
              </p:cNvSpPr>
              <p:nvPr/>
            </p:nvSpPr>
            <p:spPr bwMode="auto">
              <a:xfrm>
                <a:off x="2768" y="3295"/>
                <a:ext cx="31" cy="292"/>
              </a:xfrm>
              <a:custGeom>
                <a:avLst/>
                <a:gdLst>
                  <a:gd name="T0" fmla="*/ 31 w 62"/>
                  <a:gd name="T1" fmla="*/ 286 h 584"/>
                  <a:gd name="T2" fmla="*/ 27 w 62"/>
                  <a:gd name="T3" fmla="*/ 287 h 584"/>
                  <a:gd name="T4" fmla="*/ 24 w 62"/>
                  <a:gd name="T5" fmla="*/ 288 h 584"/>
                  <a:gd name="T6" fmla="*/ 20 w 62"/>
                  <a:gd name="T7" fmla="*/ 289 h 584"/>
                  <a:gd name="T8" fmla="*/ 16 w 62"/>
                  <a:gd name="T9" fmla="*/ 290 h 584"/>
                  <a:gd name="T10" fmla="*/ 12 w 62"/>
                  <a:gd name="T11" fmla="*/ 291 h 584"/>
                  <a:gd name="T12" fmla="*/ 8 w 62"/>
                  <a:gd name="T13" fmla="*/ 292 h 584"/>
                  <a:gd name="T14" fmla="*/ 5 w 62"/>
                  <a:gd name="T15" fmla="*/ 292 h 584"/>
                  <a:gd name="T16" fmla="*/ 0 w 62"/>
                  <a:gd name="T17" fmla="*/ 292 h 584"/>
                  <a:gd name="T18" fmla="*/ 0 w 62"/>
                  <a:gd name="T19" fmla="*/ 0 h 584"/>
                  <a:gd name="T20" fmla="*/ 5 w 62"/>
                  <a:gd name="T21" fmla="*/ 0 h 584"/>
                  <a:gd name="T22" fmla="*/ 8 w 62"/>
                  <a:gd name="T23" fmla="*/ 1 h 584"/>
                  <a:gd name="T24" fmla="*/ 12 w 62"/>
                  <a:gd name="T25" fmla="*/ 2 h 584"/>
                  <a:gd name="T26" fmla="*/ 16 w 62"/>
                  <a:gd name="T27" fmla="*/ 3 h 584"/>
                  <a:gd name="T28" fmla="*/ 20 w 62"/>
                  <a:gd name="T29" fmla="*/ 4 h 584"/>
                  <a:gd name="T30" fmla="*/ 24 w 62"/>
                  <a:gd name="T31" fmla="*/ 5 h 584"/>
                  <a:gd name="T32" fmla="*/ 27 w 62"/>
                  <a:gd name="T33" fmla="*/ 6 h 584"/>
                  <a:gd name="T34" fmla="*/ 31 w 62"/>
                  <a:gd name="T35" fmla="*/ 7 h 584"/>
                  <a:gd name="T36" fmla="*/ 31 w 62"/>
                  <a:gd name="T37" fmla="*/ 286 h 5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2" h="584">
                    <a:moveTo>
                      <a:pt x="62" y="572"/>
                    </a:moveTo>
                    <a:lnTo>
                      <a:pt x="54" y="573"/>
                    </a:lnTo>
                    <a:lnTo>
                      <a:pt x="47" y="575"/>
                    </a:lnTo>
                    <a:lnTo>
                      <a:pt x="39" y="577"/>
                    </a:lnTo>
                    <a:lnTo>
                      <a:pt x="32" y="579"/>
                    </a:lnTo>
                    <a:lnTo>
                      <a:pt x="24" y="581"/>
                    </a:lnTo>
                    <a:lnTo>
                      <a:pt x="15" y="583"/>
                    </a:lnTo>
                    <a:lnTo>
                      <a:pt x="9" y="584"/>
                    </a:lnTo>
                    <a:lnTo>
                      <a:pt x="0" y="584"/>
                    </a:lnTo>
                    <a:lnTo>
                      <a:pt x="0" y="0"/>
                    </a:lnTo>
                    <a:lnTo>
                      <a:pt x="9" y="0"/>
                    </a:lnTo>
                    <a:lnTo>
                      <a:pt x="15" y="2"/>
                    </a:lnTo>
                    <a:lnTo>
                      <a:pt x="24" y="4"/>
                    </a:lnTo>
                    <a:lnTo>
                      <a:pt x="32" y="6"/>
                    </a:lnTo>
                    <a:lnTo>
                      <a:pt x="39" y="7"/>
                    </a:lnTo>
                    <a:lnTo>
                      <a:pt x="47" y="9"/>
                    </a:lnTo>
                    <a:lnTo>
                      <a:pt x="54" y="11"/>
                    </a:lnTo>
                    <a:lnTo>
                      <a:pt x="62" y="13"/>
                    </a:lnTo>
                    <a:lnTo>
                      <a:pt x="62" y="572"/>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81" name="Freeform 2000"/>
              <p:cNvSpPr>
                <a:spLocks/>
              </p:cNvSpPr>
              <p:nvPr/>
            </p:nvSpPr>
            <p:spPr bwMode="auto">
              <a:xfrm>
                <a:off x="2783" y="3298"/>
                <a:ext cx="31" cy="286"/>
              </a:xfrm>
              <a:custGeom>
                <a:avLst/>
                <a:gdLst>
                  <a:gd name="T0" fmla="*/ 31 w 62"/>
                  <a:gd name="T1" fmla="*/ 276 h 573"/>
                  <a:gd name="T2" fmla="*/ 27 w 62"/>
                  <a:gd name="T3" fmla="*/ 278 h 573"/>
                  <a:gd name="T4" fmla="*/ 24 w 62"/>
                  <a:gd name="T5" fmla="*/ 280 h 573"/>
                  <a:gd name="T6" fmla="*/ 20 w 62"/>
                  <a:gd name="T7" fmla="*/ 281 h 573"/>
                  <a:gd name="T8" fmla="*/ 16 w 62"/>
                  <a:gd name="T9" fmla="*/ 283 h 573"/>
                  <a:gd name="T10" fmla="*/ 12 w 62"/>
                  <a:gd name="T11" fmla="*/ 283 h 573"/>
                  <a:gd name="T12" fmla="*/ 8 w 62"/>
                  <a:gd name="T13" fmla="*/ 284 h 573"/>
                  <a:gd name="T14" fmla="*/ 5 w 62"/>
                  <a:gd name="T15" fmla="*/ 285 h 573"/>
                  <a:gd name="T16" fmla="*/ 0 w 62"/>
                  <a:gd name="T17" fmla="*/ 286 h 573"/>
                  <a:gd name="T18" fmla="*/ 0 w 62"/>
                  <a:gd name="T19" fmla="*/ 0 h 573"/>
                  <a:gd name="T20" fmla="*/ 5 w 62"/>
                  <a:gd name="T21" fmla="*/ 0 h 573"/>
                  <a:gd name="T22" fmla="*/ 8 w 62"/>
                  <a:gd name="T23" fmla="*/ 1 h 573"/>
                  <a:gd name="T24" fmla="*/ 12 w 62"/>
                  <a:gd name="T25" fmla="*/ 2 h 573"/>
                  <a:gd name="T26" fmla="*/ 16 w 62"/>
                  <a:gd name="T27" fmla="*/ 3 h 573"/>
                  <a:gd name="T28" fmla="*/ 20 w 62"/>
                  <a:gd name="T29" fmla="*/ 5 h 573"/>
                  <a:gd name="T30" fmla="*/ 24 w 62"/>
                  <a:gd name="T31" fmla="*/ 6 h 573"/>
                  <a:gd name="T32" fmla="*/ 27 w 62"/>
                  <a:gd name="T33" fmla="*/ 8 h 573"/>
                  <a:gd name="T34" fmla="*/ 31 w 62"/>
                  <a:gd name="T35" fmla="*/ 9 h 573"/>
                  <a:gd name="T36" fmla="*/ 31 w 62"/>
                  <a:gd name="T37" fmla="*/ 276 h 57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2" h="573">
                    <a:moveTo>
                      <a:pt x="62" y="553"/>
                    </a:moveTo>
                    <a:lnTo>
                      <a:pt x="54" y="557"/>
                    </a:lnTo>
                    <a:lnTo>
                      <a:pt x="47" y="560"/>
                    </a:lnTo>
                    <a:lnTo>
                      <a:pt x="39" y="562"/>
                    </a:lnTo>
                    <a:lnTo>
                      <a:pt x="32" y="566"/>
                    </a:lnTo>
                    <a:lnTo>
                      <a:pt x="24" y="567"/>
                    </a:lnTo>
                    <a:lnTo>
                      <a:pt x="15" y="569"/>
                    </a:lnTo>
                    <a:lnTo>
                      <a:pt x="9" y="571"/>
                    </a:lnTo>
                    <a:lnTo>
                      <a:pt x="0" y="573"/>
                    </a:lnTo>
                    <a:lnTo>
                      <a:pt x="0" y="0"/>
                    </a:lnTo>
                    <a:lnTo>
                      <a:pt x="9" y="1"/>
                    </a:lnTo>
                    <a:lnTo>
                      <a:pt x="15" y="3"/>
                    </a:lnTo>
                    <a:lnTo>
                      <a:pt x="24" y="5"/>
                    </a:lnTo>
                    <a:lnTo>
                      <a:pt x="32" y="7"/>
                    </a:lnTo>
                    <a:lnTo>
                      <a:pt x="39" y="10"/>
                    </a:lnTo>
                    <a:lnTo>
                      <a:pt x="47" y="12"/>
                    </a:lnTo>
                    <a:lnTo>
                      <a:pt x="54" y="16"/>
                    </a:lnTo>
                    <a:lnTo>
                      <a:pt x="62" y="19"/>
                    </a:lnTo>
                    <a:lnTo>
                      <a:pt x="62" y="55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82" name="Freeform 2001"/>
              <p:cNvSpPr>
                <a:spLocks/>
              </p:cNvSpPr>
              <p:nvPr/>
            </p:nvSpPr>
            <p:spPr bwMode="auto">
              <a:xfrm>
                <a:off x="2799" y="3301"/>
                <a:ext cx="31" cy="280"/>
              </a:xfrm>
              <a:custGeom>
                <a:avLst/>
                <a:gdLst>
                  <a:gd name="T0" fmla="*/ 31 w 62"/>
                  <a:gd name="T1" fmla="*/ 265 h 559"/>
                  <a:gd name="T2" fmla="*/ 27 w 62"/>
                  <a:gd name="T3" fmla="*/ 268 h 559"/>
                  <a:gd name="T4" fmla="*/ 24 w 62"/>
                  <a:gd name="T5" fmla="*/ 270 h 559"/>
                  <a:gd name="T6" fmla="*/ 19 w 62"/>
                  <a:gd name="T7" fmla="*/ 271 h 559"/>
                  <a:gd name="T8" fmla="*/ 16 w 62"/>
                  <a:gd name="T9" fmla="*/ 273 h 559"/>
                  <a:gd name="T10" fmla="*/ 12 w 62"/>
                  <a:gd name="T11" fmla="*/ 275 h 559"/>
                  <a:gd name="T12" fmla="*/ 9 w 62"/>
                  <a:gd name="T13" fmla="*/ 277 h 559"/>
                  <a:gd name="T14" fmla="*/ 4 w 62"/>
                  <a:gd name="T15" fmla="*/ 278 h 559"/>
                  <a:gd name="T16" fmla="*/ 0 w 62"/>
                  <a:gd name="T17" fmla="*/ 280 h 559"/>
                  <a:gd name="T18" fmla="*/ 0 w 62"/>
                  <a:gd name="T19" fmla="*/ 0 h 559"/>
                  <a:gd name="T20" fmla="*/ 4 w 62"/>
                  <a:gd name="T21" fmla="*/ 2 h 559"/>
                  <a:gd name="T22" fmla="*/ 9 w 62"/>
                  <a:gd name="T23" fmla="*/ 3 h 559"/>
                  <a:gd name="T24" fmla="*/ 12 w 62"/>
                  <a:gd name="T25" fmla="*/ 5 h 559"/>
                  <a:gd name="T26" fmla="*/ 16 w 62"/>
                  <a:gd name="T27" fmla="*/ 6 h 559"/>
                  <a:gd name="T28" fmla="*/ 19 w 62"/>
                  <a:gd name="T29" fmla="*/ 8 h 559"/>
                  <a:gd name="T30" fmla="*/ 24 w 62"/>
                  <a:gd name="T31" fmla="*/ 10 h 559"/>
                  <a:gd name="T32" fmla="*/ 27 w 62"/>
                  <a:gd name="T33" fmla="*/ 12 h 559"/>
                  <a:gd name="T34" fmla="*/ 31 w 62"/>
                  <a:gd name="T35" fmla="*/ 15 h 559"/>
                  <a:gd name="T36" fmla="*/ 31 w 62"/>
                  <a:gd name="T37" fmla="*/ 265 h 5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2" h="559">
                    <a:moveTo>
                      <a:pt x="62" y="530"/>
                    </a:moveTo>
                    <a:lnTo>
                      <a:pt x="53" y="535"/>
                    </a:lnTo>
                    <a:lnTo>
                      <a:pt x="47" y="539"/>
                    </a:lnTo>
                    <a:lnTo>
                      <a:pt x="38" y="542"/>
                    </a:lnTo>
                    <a:lnTo>
                      <a:pt x="32" y="546"/>
                    </a:lnTo>
                    <a:lnTo>
                      <a:pt x="23" y="550"/>
                    </a:lnTo>
                    <a:lnTo>
                      <a:pt x="17" y="553"/>
                    </a:lnTo>
                    <a:lnTo>
                      <a:pt x="8" y="555"/>
                    </a:lnTo>
                    <a:lnTo>
                      <a:pt x="0" y="559"/>
                    </a:lnTo>
                    <a:lnTo>
                      <a:pt x="0" y="0"/>
                    </a:lnTo>
                    <a:lnTo>
                      <a:pt x="8" y="3"/>
                    </a:lnTo>
                    <a:lnTo>
                      <a:pt x="17" y="5"/>
                    </a:lnTo>
                    <a:lnTo>
                      <a:pt x="23" y="9"/>
                    </a:lnTo>
                    <a:lnTo>
                      <a:pt x="32" y="12"/>
                    </a:lnTo>
                    <a:lnTo>
                      <a:pt x="38" y="16"/>
                    </a:lnTo>
                    <a:lnTo>
                      <a:pt x="47" y="20"/>
                    </a:lnTo>
                    <a:lnTo>
                      <a:pt x="53" y="23"/>
                    </a:lnTo>
                    <a:lnTo>
                      <a:pt x="62" y="29"/>
                    </a:lnTo>
                    <a:lnTo>
                      <a:pt x="62" y="53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83" name="Freeform 2002"/>
              <p:cNvSpPr>
                <a:spLocks/>
              </p:cNvSpPr>
              <p:nvPr/>
            </p:nvSpPr>
            <p:spPr bwMode="auto">
              <a:xfrm>
                <a:off x="2814" y="3307"/>
                <a:ext cx="31" cy="268"/>
              </a:xfrm>
              <a:custGeom>
                <a:avLst/>
                <a:gdLst>
                  <a:gd name="T0" fmla="*/ 31 w 62"/>
                  <a:gd name="T1" fmla="*/ 249 h 537"/>
                  <a:gd name="T2" fmla="*/ 27 w 62"/>
                  <a:gd name="T3" fmla="*/ 252 h 537"/>
                  <a:gd name="T4" fmla="*/ 24 w 62"/>
                  <a:gd name="T5" fmla="*/ 255 h 537"/>
                  <a:gd name="T6" fmla="*/ 20 w 62"/>
                  <a:gd name="T7" fmla="*/ 257 h 537"/>
                  <a:gd name="T8" fmla="*/ 16 w 62"/>
                  <a:gd name="T9" fmla="*/ 259 h 537"/>
                  <a:gd name="T10" fmla="*/ 12 w 62"/>
                  <a:gd name="T11" fmla="*/ 262 h 537"/>
                  <a:gd name="T12" fmla="*/ 9 w 62"/>
                  <a:gd name="T13" fmla="*/ 264 h 537"/>
                  <a:gd name="T14" fmla="*/ 4 w 62"/>
                  <a:gd name="T15" fmla="*/ 266 h 537"/>
                  <a:gd name="T16" fmla="*/ 0 w 62"/>
                  <a:gd name="T17" fmla="*/ 268 h 537"/>
                  <a:gd name="T18" fmla="*/ 0 w 62"/>
                  <a:gd name="T19" fmla="*/ 0 h 537"/>
                  <a:gd name="T20" fmla="*/ 4 w 62"/>
                  <a:gd name="T21" fmla="*/ 1 h 537"/>
                  <a:gd name="T22" fmla="*/ 9 w 62"/>
                  <a:gd name="T23" fmla="*/ 4 h 537"/>
                  <a:gd name="T24" fmla="*/ 12 w 62"/>
                  <a:gd name="T25" fmla="*/ 6 h 537"/>
                  <a:gd name="T26" fmla="*/ 16 w 62"/>
                  <a:gd name="T27" fmla="*/ 9 h 537"/>
                  <a:gd name="T28" fmla="*/ 20 w 62"/>
                  <a:gd name="T29" fmla="*/ 10 h 537"/>
                  <a:gd name="T30" fmla="*/ 24 w 62"/>
                  <a:gd name="T31" fmla="*/ 13 h 537"/>
                  <a:gd name="T32" fmla="*/ 27 w 62"/>
                  <a:gd name="T33" fmla="*/ 16 h 537"/>
                  <a:gd name="T34" fmla="*/ 31 w 62"/>
                  <a:gd name="T35" fmla="*/ 19 h 537"/>
                  <a:gd name="T36" fmla="*/ 31 w 62"/>
                  <a:gd name="T37" fmla="*/ 249 h 5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2" h="537">
                    <a:moveTo>
                      <a:pt x="62" y="499"/>
                    </a:moveTo>
                    <a:lnTo>
                      <a:pt x="54" y="504"/>
                    </a:lnTo>
                    <a:lnTo>
                      <a:pt x="47" y="510"/>
                    </a:lnTo>
                    <a:lnTo>
                      <a:pt x="39" y="515"/>
                    </a:lnTo>
                    <a:lnTo>
                      <a:pt x="32" y="519"/>
                    </a:lnTo>
                    <a:lnTo>
                      <a:pt x="23" y="524"/>
                    </a:lnTo>
                    <a:lnTo>
                      <a:pt x="17" y="528"/>
                    </a:lnTo>
                    <a:lnTo>
                      <a:pt x="8" y="533"/>
                    </a:lnTo>
                    <a:lnTo>
                      <a:pt x="0" y="537"/>
                    </a:lnTo>
                    <a:lnTo>
                      <a:pt x="0" y="0"/>
                    </a:lnTo>
                    <a:lnTo>
                      <a:pt x="8" y="3"/>
                    </a:lnTo>
                    <a:lnTo>
                      <a:pt x="17" y="9"/>
                    </a:lnTo>
                    <a:lnTo>
                      <a:pt x="23" y="12"/>
                    </a:lnTo>
                    <a:lnTo>
                      <a:pt x="32" y="18"/>
                    </a:lnTo>
                    <a:lnTo>
                      <a:pt x="39" y="21"/>
                    </a:lnTo>
                    <a:lnTo>
                      <a:pt x="47" y="27"/>
                    </a:lnTo>
                    <a:lnTo>
                      <a:pt x="54" y="32"/>
                    </a:lnTo>
                    <a:lnTo>
                      <a:pt x="62" y="38"/>
                    </a:lnTo>
                    <a:lnTo>
                      <a:pt x="62" y="49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84" name="Freeform 2003"/>
              <p:cNvSpPr>
                <a:spLocks/>
              </p:cNvSpPr>
              <p:nvPr/>
            </p:nvSpPr>
            <p:spPr bwMode="auto">
              <a:xfrm>
                <a:off x="2830" y="3316"/>
                <a:ext cx="30" cy="250"/>
              </a:xfrm>
              <a:custGeom>
                <a:avLst/>
                <a:gdLst>
                  <a:gd name="T0" fmla="*/ 30 w 60"/>
                  <a:gd name="T1" fmla="*/ 226 h 501"/>
                  <a:gd name="T2" fmla="*/ 27 w 60"/>
                  <a:gd name="T3" fmla="*/ 229 h 501"/>
                  <a:gd name="T4" fmla="*/ 24 w 60"/>
                  <a:gd name="T5" fmla="*/ 233 h 501"/>
                  <a:gd name="T6" fmla="*/ 19 w 60"/>
                  <a:gd name="T7" fmla="*/ 237 h 501"/>
                  <a:gd name="T8" fmla="*/ 16 w 60"/>
                  <a:gd name="T9" fmla="*/ 239 h 501"/>
                  <a:gd name="T10" fmla="*/ 12 w 60"/>
                  <a:gd name="T11" fmla="*/ 242 h 501"/>
                  <a:gd name="T12" fmla="*/ 9 w 60"/>
                  <a:gd name="T13" fmla="*/ 245 h 501"/>
                  <a:gd name="T14" fmla="*/ 4 w 60"/>
                  <a:gd name="T15" fmla="*/ 247 h 501"/>
                  <a:gd name="T16" fmla="*/ 0 w 60"/>
                  <a:gd name="T17" fmla="*/ 250 h 501"/>
                  <a:gd name="T18" fmla="*/ 0 w 60"/>
                  <a:gd name="T19" fmla="*/ 0 h 501"/>
                  <a:gd name="T20" fmla="*/ 4 w 60"/>
                  <a:gd name="T21" fmla="*/ 2 h 501"/>
                  <a:gd name="T22" fmla="*/ 9 w 60"/>
                  <a:gd name="T23" fmla="*/ 5 h 501"/>
                  <a:gd name="T24" fmla="*/ 12 w 60"/>
                  <a:gd name="T25" fmla="*/ 8 h 501"/>
                  <a:gd name="T26" fmla="*/ 16 w 60"/>
                  <a:gd name="T27" fmla="*/ 10 h 501"/>
                  <a:gd name="T28" fmla="*/ 19 w 60"/>
                  <a:gd name="T29" fmla="*/ 13 h 501"/>
                  <a:gd name="T30" fmla="*/ 24 w 60"/>
                  <a:gd name="T31" fmla="*/ 17 h 501"/>
                  <a:gd name="T32" fmla="*/ 27 w 60"/>
                  <a:gd name="T33" fmla="*/ 20 h 501"/>
                  <a:gd name="T34" fmla="*/ 30 w 60"/>
                  <a:gd name="T35" fmla="*/ 24 h 501"/>
                  <a:gd name="T36" fmla="*/ 30 w 60"/>
                  <a:gd name="T37" fmla="*/ 226 h 50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0" h="501">
                    <a:moveTo>
                      <a:pt x="60" y="452"/>
                    </a:moveTo>
                    <a:lnTo>
                      <a:pt x="53" y="459"/>
                    </a:lnTo>
                    <a:lnTo>
                      <a:pt x="47" y="466"/>
                    </a:lnTo>
                    <a:lnTo>
                      <a:pt x="38" y="474"/>
                    </a:lnTo>
                    <a:lnTo>
                      <a:pt x="32" y="479"/>
                    </a:lnTo>
                    <a:lnTo>
                      <a:pt x="23" y="484"/>
                    </a:lnTo>
                    <a:lnTo>
                      <a:pt x="17" y="490"/>
                    </a:lnTo>
                    <a:lnTo>
                      <a:pt x="8" y="495"/>
                    </a:lnTo>
                    <a:lnTo>
                      <a:pt x="0" y="501"/>
                    </a:lnTo>
                    <a:lnTo>
                      <a:pt x="0" y="0"/>
                    </a:lnTo>
                    <a:lnTo>
                      <a:pt x="8" y="5"/>
                    </a:lnTo>
                    <a:lnTo>
                      <a:pt x="17" y="11"/>
                    </a:lnTo>
                    <a:lnTo>
                      <a:pt x="23" y="16"/>
                    </a:lnTo>
                    <a:lnTo>
                      <a:pt x="32" y="21"/>
                    </a:lnTo>
                    <a:lnTo>
                      <a:pt x="38" y="27"/>
                    </a:lnTo>
                    <a:lnTo>
                      <a:pt x="47" y="34"/>
                    </a:lnTo>
                    <a:lnTo>
                      <a:pt x="53" y="41"/>
                    </a:lnTo>
                    <a:lnTo>
                      <a:pt x="60" y="49"/>
                    </a:lnTo>
                    <a:lnTo>
                      <a:pt x="60" y="452"/>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85" name="Freeform 2004"/>
              <p:cNvSpPr>
                <a:spLocks/>
              </p:cNvSpPr>
              <p:nvPr/>
            </p:nvSpPr>
            <p:spPr bwMode="auto">
              <a:xfrm>
                <a:off x="2845" y="3326"/>
                <a:ext cx="31" cy="230"/>
              </a:xfrm>
              <a:custGeom>
                <a:avLst/>
                <a:gdLst>
                  <a:gd name="T0" fmla="*/ 31 w 62"/>
                  <a:gd name="T1" fmla="*/ 196 h 461"/>
                  <a:gd name="T2" fmla="*/ 28 w 62"/>
                  <a:gd name="T3" fmla="*/ 200 h 461"/>
                  <a:gd name="T4" fmla="*/ 24 w 62"/>
                  <a:gd name="T5" fmla="*/ 205 h 461"/>
                  <a:gd name="T6" fmla="*/ 20 w 62"/>
                  <a:gd name="T7" fmla="*/ 209 h 461"/>
                  <a:gd name="T8" fmla="*/ 17 w 62"/>
                  <a:gd name="T9" fmla="*/ 214 h 461"/>
                  <a:gd name="T10" fmla="*/ 13 w 62"/>
                  <a:gd name="T11" fmla="*/ 218 h 461"/>
                  <a:gd name="T12" fmla="*/ 9 w 62"/>
                  <a:gd name="T13" fmla="*/ 222 h 461"/>
                  <a:gd name="T14" fmla="*/ 4 w 62"/>
                  <a:gd name="T15" fmla="*/ 227 h 461"/>
                  <a:gd name="T16" fmla="*/ 0 w 62"/>
                  <a:gd name="T17" fmla="*/ 230 h 461"/>
                  <a:gd name="T18" fmla="*/ 0 w 62"/>
                  <a:gd name="T19" fmla="*/ 0 h 461"/>
                  <a:gd name="T20" fmla="*/ 4 w 62"/>
                  <a:gd name="T21" fmla="*/ 3 h 461"/>
                  <a:gd name="T22" fmla="*/ 9 w 62"/>
                  <a:gd name="T23" fmla="*/ 8 h 461"/>
                  <a:gd name="T24" fmla="*/ 13 w 62"/>
                  <a:gd name="T25" fmla="*/ 11 h 461"/>
                  <a:gd name="T26" fmla="*/ 17 w 62"/>
                  <a:gd name="T27" fmla="*/ 16 h 461"/>
                  <a:gd name="T28" fmla="*/ 20 w 62"/>
                  <a:gd name="T29" fmla="*/ 20 h 461"/>
                  <a:gd name="T30" fmla="*/ 24 w 62"/>
                  <a:gd name="T31" fmla="*/ 25 h 461"/>
                  <a:gd name="T32" fmla="*/ 28 w 62"/>
                  <a:gd name="T33" fmla="*/ 29 h 461"/>
                  <a:gd name="T34" fmla="*/ 31 w 62"/>
                  <a:gd name="T35" fmla="*/ 34 h 461"/>
                  <a:gd name="T36" fmla="*/ 31 w 62"/>
                  <a:gd name="T37" fmla="*/ 196 h 4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2" h="461">
                    <a:moveTo>
                      <a:pt x="62" y="392"/>
                    </a:moveTo>
                    <a:lnTo>
                      <a:pt x="55" y="401"/>
                    </a:lnTo>
                    <a:lnTo>
                      <a:pt x="48" y="410"/>
                    </a:lnTo>
                    <a:lnTo>
                      <a:pt x="40" y="419"/>
                    </a:lnTo>
                    <a:lnTo>
                      <a:pt x="33" y="428"/>
                    </a:lnTo>
                    <a:lnTo>
                      <a:pt x="25" y="437"/>
                    </a:lnTo>
                    <a:lnTo>
                      <a:pt x="17" y="445"/>
                    </a:lnTo>
                    <a:lnTo>
                      <a:pt x="8" y="454"/>
                    </a:lnTo>
                    <a:lnTo>
                      <a:pt x="0" y="461"/>
                    </a:lnTo>
                    <a:lnTo>
                      <a:pt x="0" y="0"/>
                    </a:lnTo>
                    <a:lnTo>
                      <a:pt x="8" y="7"/>
                    </a:lnTo>
                    <a:lnTo>
                      <a:pt x="17" y="16"/>
                    </a:lnTo>
                    <a:lnTo>
                      <a:pt x="25" y="23"/>
                    </a:lnTo>
                    <a:lnTo>
                      <a:pt x="33" y="32"/>
                    </a:lnTo>
                    <a:lnTo>
                      <a:pt x="40" y="41"/>
                    </a:lnTo>
                    <a:lnTo>
                      <a:pt x="48" y="50"/>
                    </a:lnTo>
                    <a:lnTo>
                      <a:pt x="55" y="59"/>
                    </a:lnTo>
                    <a:lnTo>
                      <a:pt x="62" y="68"/>
                    </a:lnTo>
                    <a:lnTo>
                      <a:pt x="62" y="392"/>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86" name="Freeform 2005"/>
              <p:cNvSpPr>
                <a:spLocks/>
              </p:cNvSpPr>
              <p:nvPr/>
            </p:nvSpPr>
            <p:spPr bwMode="auto">
              <a:xfrm>
                <a:off x="2860" y="3340"/>
                <a:ext cx="31" cy="202"/>
              </a:xfrm>
              <a:custGeom>
                <a:avLst/>
                <a:gdLst>
                  <a:gd name="T0" fmla="*/ 31 w 62"/>
                  <a:gd name="T1" fmla="*/ 152 h 403"/>
                  <a:gd name="T2" fmla="*/ 28 w 62"/>
                  <a:gd name="T3" fmla="*/ 159 h 403"/>
                  <a:gd name="T4" fmla="*/ 25 w 62"/>
                  <a:gd name="T5" fmla="*/ 166 h 403"/>
                  <a:gd name="T6" fmla="*/ 22 w 62"/>
                  <a:gd name="T7" fmla="*/ 173 h 403"/>
                  <a:gd name="T8" fmla="*/ 18 w 62"/>
                  <a:gd name="T9" fmla="*/ 179 h 403"/>
                  <a:gd name="T10" fmla="*/ 14 w 62"/>
                  <a:gd name="T11" fmla="*/ 185 h 403"/>
                  <a:gd name="T12" fmla="*/ 9 w 62"/>
                  <a:gd name="T13" fmla="*/ 191 h 403"/>
                  <a:gd name="T14" fmla="*/ 5 w 62"/>
                  <a:gd name="T15" fmla="*/ 196 h 403"/>
                  <a:gd name="T16" fmla="*/ 0 w 62"/>
                  <a:gd name="T17" fmla="*/ 202 h 403"/>
                  <a:gd name="T18" fmla="*/ 0 w 62"/>
                  <a:gd name="T19" fmla="*/ 0 h 403"/>
                  <a:gd name="T20" fmla="*/ 5 w 62"/>
                  <a:gd name="T21" fmla="*/ 5 h 403"/>
                  <a:gd name="T22" fmla="*/ 9 w 62"/>
                  <a:gd name="T23" fmla="*/ 11 h 403"/>
                  <a:gd name="T24" fmla="*/ 14 w 62"/>
                  <a:gd name="T25" fmla="*/ 16 h 403"/>
                  <a:gd name="T26" fmla="*/ 18 w 62"/>
                  <a:gd name="T27" fmla="*/ 23 h 403"/>
                  <a:gd name="T28" fmla="*/ 22 w 62"/>
                  <a:gd name="T29" fmla="*/ 29 h 403"/>
                  <a:gd name="T30" fmla="*/ 25 w 62"/>
                  <a:gd name="T31" fmla="*/ 36 h 403"/>
                  <a:gd name="T32" fmla="*/ 28 w 62"/>
                  <a:gd name="T33" fmla="*/ 43 h 403"/>
                  <a:gd name="T34" fmla="*/ 31 w 62"/>
                  <a:gd name="T35" fmla="*/ 50 h 403"/>
                  <a:gd name="T36" fmla="*/ 31 w 62"/>
                  <a:gd name="T37" fmla="*/ 152 h 40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2" h="403">
                    <a:moveTo>
                      <a:pt x="62" y="303"/>
                    </a:moveTo>
                    <a:lnTo>
                      <a:pt x="55" y="318"/>
                    </a:lnTo>
                    <a:lnTo>
                      <a:pt x="50" y="331"/>
                    </a:lnTo>
                    <a:lnTo>
                      <a:pt x="43" y="345"/>
                    </a:lnTo>
                    <a:lnTo>
                      <a:pt x="35" y="358"/>
                    </a:lnTo>
                    <a:lnTo>
                      <a:pt x="27" y="370"/>
                    </a:lnTo>
                    <a:lnTo>
                      <a:pt x="18" y="381"/>
                    </a:lnTo>
                    <a:lnTo>
                      <a:pt x="10" y="392"/>
                    </a:lnTo>
                    <a:lnTo>
                      <a:pt x="0" y="403"/>
                    </a:lnTo>
                    <a:lnTo>
                      <a:pt x="0" y="0"/>
                    </a:lnTo>
                    <a:lnTo>
                      <a:pt x="10" y="10"/>
                    </a:lnTo>
                    <a:lnTo>
                      <a:pt x="18" y="21"/>
                    </a:lnTo>
                    <a:lnTo>
                      <a:pt x="27" y="32"/>
                    </a:lnTo>
                    <a:lnTo>
                      <a:pt x="35" y="45"/>
                    </a:lnTo>
                    <a:lnTo>
                      <a:pt x="43" y="57"/>
                    </a:lnTo>
                    <a:lnTo>
                      <a:pt x="50" y="72"/>
                    </a:lnTo>
                    <a:lnTo>
                      <a:pt x="55" y="85"/>
                    </a:lnTo>
                    <a:lnTo>
                      <a:pt x="62" y="99"/>
                    </a:lnTo>
                    <a:lnTo>
                      <a:pt x="62" y="30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87" name="Freeform 2006"/>
              <p:cNvSpPr>
                <a:spLocks/>
              </p:cNvSpPr>
              <p:nvPr/>
            </p:nvSpPr>
            <p:spPr bwMode="auto">
              <a:xfrm>
                <a:off x="2876" y="3360"/>
                <a:ext cx="23" cy="162"/>
              </a:xfrm>
              <a:custGeom>
                <a:avLst/>
                <a:gdLst>
                  <a:gd name="T0" fmla="*/ 0 w 47"/>
                  <a:gd name="T1" fmla="*/ 162 h 324"/>
                  <a:gd name="T2" fmla="*/ 5 w 47"/>
                  <a:gd name="T3" fmla="*/ 153 h 324"/>
                  <a:gd name="T4" fmla="*/ 10 w 47"/>
                  <a:gd name="T5" fmla="*/ 144 h 324"/>
                  <a:gd name="T6" fmla="*/ 14 w 47"/>
                  <a:gd name="T7" fmla="*/ 135 h 324"/>
                  <a:gd name="T8" fmla="*/ 17 w 47"/>
                  <a:gd name="T9" fmla="*/ 124 h 324"/>
                  <a:gd name="T10" fmla="*/ 20 w 47"/>
                  <a:gd name="T11" fmla="*/ 114 h 324"/>
                  <a:gd name="T12" fmla="*/ 21 w 47"/>
                  <a:gd name="T13" fmla="*/ 104 h 324"/>
                  <a:gd name="T14" fmla="*/ 23 w 47"/>
                  <a:gd name="T15" fmla="*/ 93 h 324"/>
                  <a:gd name="T16" fmla="*/ 23 w 47"/>
                  <a:gd name="T17" fmla="*/ 82 h 324"/>
                  <a:gd name="T18" fmla="*/ 23 w 47"/>
                  <a:gd name="T19" fmla="*/ 70 h 324"/>
                  <a:gd name="T20" fmla="*/ 21 w 47"/>
                  <a:gd name="T21" fmla="*/ 59 h 324"/>
                  <a:gd name="T22" fmla="*/ 20 w 47"/>
                  <a:gd name="T23" fmla="*/ 48 h 324"/>
                  <a:gd name="T24" fmla="*/ 17 w 47"/>
                  <a:gd name="T25" fmla="*/ 38 h 324"/>
                  <a:gd name="T26" fmla="*/ 14 w 47"/>
                  <a:gd name="T27" fmla="*/ 28 h 324"/>
                  <a:gd name="T28" fmla="*/ 10 w 47"/>
                  <a:gd name="T29" fmla="*/ 19 h 324"/>
                  <a:gd name="T30" fmla="*/ 5 w 47"/>
                  <a:gd name="T31" fmla="*/ 9 h 324"/>
                  <a:gd name="T32" fmla="*/ 0 w 47"/>
                  <a:gd name="T33" fmla="*/ 0 h 324"/>
                  <a:gd name="T34" fmla="*/ 0 w 47"/>
                  <a:gd name="T35" fmla="*/ 162 h 3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7" h="324">
                    <a:moveTo>
                      <a:pt x="0" y="324"/>
                    </a:moveTo>
                    <a:lnTo>
                      <a:pt x="10" y="306"/>
                    </a:lnTo>
                    <a:lnTo>
                      <a:pt x="20" y="288"/>
                    </a:lnTo>
                    <a:lnTo>
                      <a:pt x="28" y="270"/>
                    </a:lnTo>
                    <a:lnTo>
                      <a:pt x="35" y="248"/>
                    </a:lnTo>
                    <a:lnTo>
                      <a:pt x="40" y="228"/>
                    </a:lnTo>
                    <a:lnTo>
                      <a:pt x="43" y="207"/>
                    </a:lnTo>
                    <a:lnTo>
                      <a:pt x="47" y="185"/>
                    </a:lnTo>
                    <a:lnTo>
                      <a:pt x="47" y="163"/>
                    </a:lnTo>
                    <a:lnTo>
                      <a:pt x="47" y="140"/>
                    </a:lnTo>
                    <a:lnTo>
                      <a:pt x="43" y="118"/>
                    </a:lnTo>
                    <a:lnTo>
                      <a:pt x="40" y="96"/>
                    </a:lnTo>
                    <a:lnTo>
                      <a:pt x="35" y="76"/>
                    </a:lnTo>
                    <a:lnTo>
                      <a:pt x="28" y="55"/>
                    </a:lnTo>
                    <a:lnTo>
                      <a:pt x="20" y="37"/>
                    </a:lnTo>
                    <a:lnTo>
                      <a:pt x="10" y="18"/>
                    </a:lnTo>
                    <a:lnTo>
                      <a:pt x="0" y="0"/>
                    </a:lnTo>
                    <a:lnTo>
                      <a:pt x="0" y="324"/>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88" name="Freeform 2007"/>
              <p:cNvSpPr>
                <a:spLocks/>
              </p:cNvSpPr>
              <p:nvPr/>
            </p:nvSpPr>
            <p:spPr bwMode="auto">
              <a:xfrm>
                <a:off x="2891" y="3390"/>
                <a:ext cx="8" cy="102"/>
              </a:xfrm>
              <a:custGeom>
                <a:avLst/>
                <a:gdLst>
                  <a:gd name="T0" fmla="*/ 0 w 17"/>
                  <a:gd name="T1" fmla="*/ 102 h 204"/>
                  <a:gd name="T2" fmla="*/ 1 w 17"/>
                  <a:gd name="T3" fmla="*/ 97 h 204"/>
                  <a:gd name="T4" fmla="*/ 4 w 17"/>
                  <a:gd name="T5" fmla="*/ 91 h 204"/>
                  <a:gd name="T6" fmla="*/ 5 w 17"/>
                  <a:gd name="T7" fmla="*/ 84 h 204"/>
                  <a:gd name="T8" fmla="*/ 6 w 17"/>
                  <a:gd name="T9" fmla="*/ 78 h 204"/>
                  <a:gd name="T10" fmla="*/ 7 w 17"/>
                  <a:gd name="T11" fmla="*/ 72 h 204"/>
                  <a:gd name="T12" fmla="*/ 7 w 17"/>
                  <a:gd name="T13" fmla="*/ 65 h 204"/>
                  <a:gd name="T14" fmla="*/ 8 w 17"/>
                  <a:gd name="T15" fmla="*/ 58 h 204"/>
                  <a:gd name="T16" fmla="*/ 8 w 17"/>
                  <a:gd name="T17" fmla="*/ 52 h 204"/>
                  <a:gd name="T18" fmla="*/ 8 w 17"/>
                  <a:gd name="T19" fmla="*/ 45 h 204"/>
                  <a:gd name="T20" fmla="*/ 7 w 17"/>
                  <a:gd name="T21" fmla="*/ 38 h 204"/>
                  <a:gd name="T22" fmla="*/ 7 w 17"/>
                  <a:gd name="T23" fmla="*/ 31 h 204"/>
                  <a:gd name="T24" fmla="*/ 6 w 17"/>
                  <a:gd name="T25" fmla="*/ 25 h 204"/>
                  <a:gd name="T26" fmla="*/ 5 w 17"/>
                  <a:gd name="T27" fmla="*/ 18 h 204"/>
                  <a:gd name="T28" fmla="*/ 4 w 17"/>
                  <a:gd name="T29" fmla="*/ 12 h 204"/>
                  <a:gd name="T30" fmla="*/ 1 w 17"/>
                  <a:gd name="T31" fmla="*/ 6 h 204"/>
                  <a:gd name="T32" fmla="*/ 0 w 17"/>
                  <a:gd name="T33" fmla="*/ 0 h 204"/>
                  <a:gd name="T34" fmla="*/ 0 w 17"/>
                  <a:gd name="T35" fmla="*/ 102 h 20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7" h="204">
                    <a:moveTo>
                      <a:pt x="0" y="204"/>
                    </a:moveTo>
                    <a:lnTo>
                      <a:pt x="3" y="194"/>
                    </a:lnTo>
                    <a:lnTo>
                      <a:pt x="8" y="181"/>
                    </a:lnTo>
                    <a:lnTo>
                      <a:pt x="10" y="168"/>
                    </a:lnTo>
                    <a:lnTo>
                      <a:pt x="13" y="156"/>
                    </a:lnTo>
                    <a:lnTo>
                      <a:pt x="15" y="143"/>
                    </a:lnTo>
                    <a:lnTo>
                      <a:pt x="15" y="130"/>
                    </a:lnTo>
                    <a:lnTo>
                      <a:pt x="17" y="116"/>
                    </a:lnTo>
                    <a:lnTo>
                      <a:pt x="17" y="103"/>
                    </a:lnTo>
                    <a:lnTo>
                      <a:pt x="17" y="89"/>
                    </a:lnTo>
                    <a:lnTo>
                      <a:pt x="15" y="76"/>
                    </a:lnTo>
                    <a:lnTo>
                      <a:pt x="15" y="62"/>
                    </a:lnTo>
                    <a:lnTo>
                      <a:pt x="13" y="49"/>
                    </a:lnTo>
                    <a:lnTo>
                      <a:pt x="10" y="36"/>
                    </a:lnTo>
                    <a:lnTo>
                      <a:pt x="8" y="24"/>
                    </a:lnTo>
                    <a:lnTo>
                      <a:pt x="3" y="11"/>
                    </a:lnTo>
                    <a:lnTo>
                      <a:pt x="0" y="0"/>
                    </a:lnTo>
                    <a:lnTo>
                      <a:pt x="0" y="204"/>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89" name="Freeform 2008"/>
              <p:cNvSpPr>
                <a:spLocks/>
              </p:cNvSpPr>
              <p:nvPr/>
            </p:nvSpPr>
            <p:spPr bwMode="auto">
              <a:xfrm>
                <a:off x="2604" y="3291"/>
                <a:ext cx="149" cy="151"/>
              </a:xfrm>
              <a:custGeom>
                <a:avLst/>
                <a:gdLst>
                  <a:gd name="T0" fmla="*/ 7 w 297"/>
                  <a:gd name="T1" fmla="*/ 151 h 302"/>
                  <a:gd name="T2" fmla="*/ 7 w 297"/>
                  <a:gd name="T3" fmla="*/ 151 h 302"/>
                  <a:gd name="T4" fmla="*/ 8 w 297"/>
                  <a:gd name="T5" fmla="*/ 137 h 302"/>
                  <a:gd name="T6" fmla="*/ 10 w 297"/>
                  <a:gd name="T7" fmla="*/ 122 h 302"/>
                  <a:gd name="T8" fmla="*/ 13 w 297"/>
                  <a:gd name="T9" fmla="*/ 110 h 302"/>
                  <a:gd name="T10" fmla="*/ 18 w 297"/>
                  <a:gd name="T11" fmla="*/ 97 h 302"/>
                  <a:gd name="T12" fmla="*/ 23 w 297"/>
                  <a:gd name="T13" fmla="*/ 84 h 302"/>
                  <a:gd name="T14" fmla="*/ 31 w 297"/>
                  <a:gd name="T15" fmla="*/ 72 h 302"/>
                  <a:gd name="T16" fmla="*/ 39 w 297"/>
                  <a:gd name="T17" fmla="*/ 62 h 302"/>
                  <a:gd name="T18" fmla="*/ 48 w 297"/>
                  <a:gd name="T19" fmla="*/ 51 h 302"/>
                  <a:gd name="T20" fmla="*/ 58 w 297"/>
                  <a:gd name="T21" fmla="*/ 42 h 302"/>
                  <a:gd name="T22" fmla="*/ 69 w 297"/>
                  <a:gd name="T23" fmla="*/ 34 h 302"/>
                  <a:gd name="T24" fmla="*/ 80 w 297"/>
                  <a:gd name="T25" fmla="*/ 26 h 302"/>
                  <a:gd name="T26" fmla="*/ 93 w 297"/>
                  <a:gd name="T27" fmla="*/ 21 h 302"/>
                  <a:gd name="T28" fmla="*/ 106 w 297"/>
                  <a:gd name="T29" fmla="*/ 16 h 302"/>
                  <a:gd name="T30" fmla="*/ 120 w 297"/>
                  <a:gd name="T31" fmla="*/ 12 h 302"/>
                  <a:gd name="T32" fmla="*/ 134 w 297"/>
                  <a:gd name="T33" fmla="*/ 10 h 302"/>
                  <a:gd name="T34" fmla="*/ 149 w 297"/>
                  <a:gd name="T35" fmla="*/ 9 h 302"/>
                  <a:gd name="T36" fmla="*/ 149 w 297"/>
                  <a:gd name="T37" fmla="*/ 0 h 302"/>
                  <a:gd name="T38" fmla="*/ 134 w 297"/>
                  <a:gd name="T39" fmla="*/ 1 h 302"/>
                  <a:gd name="T40" fmla="*/ 119 w 297"/>
                  <a:gd name="T41" fmla="*/ 3 h 302"/>
                  <a:gd name="T42" fmla="*/ 105 w 297"/>
                  <a:gd name="T43" fmla="*/ 7 h 302"/>
                  <a:gd name="T44" fmla="*/ 91 w 297"/>
                  <a:gd name="T45" fmla="*/ 12 h 302"/>
                  <a:gd name="T46" fmla="*/ 79 w 297"/>
                  <a:gd name="T47" fmla="*/ 17 h 302"/>
                  <a:gd name="T48" fmla="*/ 66 w 297"/>
                  <a:gd name="T49" fmla="*/ 26 h 302"/>
                  <a:gd name="T50" fmla="*/ 54 w 297"/>
                  <a:gd name="T51" fmla="*/ 35 h 302"/>
                  <a:gd name="T52" fmla="*/ 44 w 297"/>
                  <a:gd name="T53" fmla="*/ 44 h 302"/>
                  <a:gd name="T54" fmla="*/ 34 w 297"/>
                  <a:gd name="T55" fmla="*/ 54 h 302"/>
                  <a:gd name="T56" fmla="*/ 26 w 297"/>
                  <a:gd name="T57" fmla="*/ 66 h 302"/>
                  <a:gd name="T58" fmla="*/ 18 w 297"/>
                  <a:gd name="T59" fmla="*/ 79 h 302"/>
                  <a:gd name="T60" fmla="*/ 13 w 297"/>
                  <a:gd name="T61" fmla="*/ 92 h 302"/>
                  <a:gd name="T62" fmla="*/ 7 w 297"/>
                  <a:gd name="T63" fmla="*/ 106 h 302"/>
                  <a:gd name="T64" fmla="*/ 3 w 297"/>
                  <a:gd name="T65" fmla="*/ 120 h 302"/>
                  <a:gd name="T66" fmla="*/ 1 w 297"/>
                  <a:gd name="T67" fmla="*/ 135 h 302"/>
                  <a:gd name="T68" fmla="*/ 0 w 297"/>
                  <a:gd name="T69" fmla="*/ 151 h 302"/>
                  <a:gd name="T70" fmla="*/ 0 w 297"/>
                  <a:gd name="T71" fmla="*/ 151 h 302"/>
                  <a:gd name="T72" fmla="*/ 7 w 297"/>
                  <a:gd name="T73" fmla="*/ 151 h 30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97" h="302">
                    <a:moveTo>
                      <a:pt x="13" y="302"/>
                    </a:moveTo>
                    <a:lnTo>
                      <a:pt x="13" y="302"/>
                    </a:lnTo>
                    <a:lnTo>
                      <a:pt x="15" y="273"/>
                    </a:lnTo>
                    <a:lnTo>
                      <a:pt x="20" y="244"/>
                    </a:lnTo>
                    <a:lnTo>
                      <a:pt x="26" y="219"/>
                    </a:lnTo>
                    <a:lnTo>
                      <a:pt x="35" y="193"/>
                    </a:lnTo>
                    <a:lnTo>
                      <a:pt x="46" y="168"/>
                    </a:lnTo>
                    <a:lnTo>
                      <a:pt x="61" y="143"/>
                    </a:lnTo>
                    <a:lnTo>
                      <a:pt x="78" y="123"/>
                    </a:lnTo>
                    <a:lnTo>
                      <a:pt x="95" y="101"/>
                    </a:lnTo>
                    <a:lnTo>
                      <a:pt x="115" y="83"/>
                    </a:lnTo>
                    <a:lnTo>
                      <a:pt x="138" y="67"/>
                    </a:lnTo>
                    <a:lnTo>
                      <a:pt x="160" y="52"/>
                    </a:lnTo>
                    <a:lnTo>
                      <a:pt x="185" y="41"/>
                    </a:lnTo>
                    <a:lnTo>
                      <a:pt x="212" y="31"/>
                    </a:lnTo>
                    <a:lnTo>
                      <a:pt x="240" y="23"/>
                    </a:lnTo>
                    <a:lnTo>
                      <a:pt x="267" y="20"/>
                    </a:lnTo>
                    <a:lnTo>
                      <a:pt x="297" y="18"/>
                    </a:lnTo>
                    <a:lnTo>
                      <a:pt x="297" y="0"/>
                    </a:lnTo>
                    <a:lnTo>
                      <a:pt x="267" y="2"/>
                    </a:lnTo>
                    <a:lnTo>
                      <a:pt x="237" y="5"/>
                    </a:lnTo>
                    <a:lnTo>
                      <a:pt x="209" y="13"/>
                    </a:lnTo>
                    <a:lnTo>
                      <a:pt x="182" y="23"/>
                    </a:lnTo>
                    <a:lnTo>
                      <a:pt x="157" y="34"/>
                    </a:lnTo>
                    <a:lnTo>
                      <a:pt x="132" y="52"/>
                    </a:lnTo>
                    <a:lnTo>
                      <a:pt x="108" y="69"/>
                    </a:lnTo>
                    <a:lnTo>
                      <a:pt x="88" y="87"/>
                    </a:lnTo>
                    <a:lnTo>
                      <a:pt x="68" y="108"/>
                    </a:lnTo>
                    <a:lnTo>
                      <a:pt x="51" y="132"/>
                    </a:lnTo>
                    <a:lnTo>
                      <a:pt x="36" y="157"/>
                    </a:lnTo>
                    <a:lnTo>
                      <a:pt x="25" y="183"/>
                    </a:lnTo>
                    <a:lnTo>
                      <a:pt x="13" y="211"/>
                    </a:lnTo>
                    <a:lnTo>
                      <a:pt x="6" y="240"/>
                    </a:lnTo>
                    <a:lnTo>
                      <a:pt x="1" y="269"/>
                    </a:lnTo>
                    <a:lnTo>
                      <a:pt x="0" y="302"/>
                    </a:lnTo>
                    <a:lnTo>
                      <a:pt x="13" y="3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90" name="Freeform 2009"/>
              <p:cNvSpPr>
                <a:spLocks/>
              </p:cNvSpPr>
              <p:nvPr/>
            </p:nvSpPr>
            <p:spPr bwMode="auto">
              <a:xfrm>
                <a:off x="2604" y="3442"/>
                <a:ext cx="149" cy="151"/>
              </a:xfrm>
              <a:custGeom>
                <a:avLst/>
                <a:gdLst>
                  <a:gd name="T0" fmla="*/ 149 w 297"/>
                  <a:gd name="T1" fmla="*/ 142 h 300"/>
                  <a:gd name="T2" fmla="*/ 149 w 297"/>
                  <a:gd name="T3" fmla="*/ 142 h 300"/>
                  <a:gd name="T4" fmla="*/ 134 w 297"/>
                  <a:gd name="T5" fmla="*/ 141 h 300"/>
                  <a:gd name="T6" fmla="*/ 120 w 297"/>
                  <a:gd name="T7" fmla="*/ 139 h 300"/>
                  <a:gd name="T8" fmla="*/ 107 w 297"/>
                  <a:gd name="T9" fmla="*/ 135 h 300"/>
                  <a:gd name="T10" fmla="*/ 94 w 297"/>
                  <a:gd name="T11" fmla="*/ 130 h 300"/>
                  <a:gd name="T12" fmla="*/ 81 w 297"/>
                  <a:gd name="T13" fmla="*/ 125 h 300"/>
                  <a:gd name="T14" fmla="*/ 69 w 297"/>
                  <a:gd name="T15" fmla="*/ 118 h 300"/>
                  <a:gd name="T16" fmla="*/ 59 w 297"/>
                  <a:gd name="T17" fmla="*/ 109 h 300"/>
                  <a:gd name="T18" fmla="*/ 48 w 297"/>
                  <a:gd name="T19" fmla="*/ 100 h 300"/>
                  <a:gd name="T20" fmla="*/ 39 w 297"/>
                  <a:gd name="T21" fmla="*/ 89 h 300"/>
                  <a:gd name="T22" fmla="*/ 31 w 297"/>
                  <a:gd name="T23" fmla="*/ 79 h 300"/>
                  <a:gd name="T24" fmla="*/ 23 w 297"/>
                  <a:gd name="T25" fmla="*/ 67 h 300"/>
                  <a:gd name="T26" fmla="*/ 18 w 297"/>
                  <a:gd name="T27" fmla="*/ 54 h 300"/>
                  <a:gd name="T28" fmla="*/ 13 w 297"/>
                  <a:gd name="T29" fmla="*/ 42 h 300"/>
                  <a:gd name="T30" fmla="*/ 10 w 297"/>
                  <a:gd name="T31" fmla="*/ 28 h 300"/>
                  <a:gd name="T32" fmla="*/ 8 w 297"/>
                  <a:gd name="T33" fmla="*/ 14 h 300"/>
                  <a:gd name="T34" fmla="*/ 7 w 297"/>
                  <a:gd name="T35" fmla="*/ 0 h 300"/>
                  <a:gd name="T36" fmla="*/ 0 w 297"/>
                  <a:gd name="T37" fmla="*/ 0 h 300"/>
                  <a:gd name="T38" fmla="*/ 1 w 297"/>
                  <a:gd name="T39" fmla="*/ 16 h 300"/>
                  <a:gd name="T40" fmla="*/ 3 w 297"/>
                  <a:gd name="T41" fmla="*/ 30 h 300"/>
                  <a:gd name="T42" fmla="*/ 7 w 297"/>
                  <a:gd name="T43" fmla="*/ 45 h 300"/>
                  <a:gd name="T44" fmla="*/ 13 w 297"/>
                  <a:gd name="T45" fmla="*/ 60 h 300"/>
                  <a:gd name="T46" fmla="*/ 18 w 297"/>
                  <a:gd name="T47" fmla="*/ 73 h 300"/>
                  <a:gd name="T48" fmla="*/ 26 w 297"/>
                  <a:gd name="T49" fmla="*/ 85 h 300"/>
                  <a:gd name="T50" fmla="*/ 34 w 297"/>
                  <a:gd name="T51" fmla="*/ 97 h 300"/>
                  <a:gd name="T52" fmla="*/ 44 w 297"/>
                  <a:gd name="T53" fmla="*/ 107 h 300"/>
                  <a:gd name="T54" fmla="*/ 55 w 297"/>
                  <a:gd name="T55" fmla="*/ 116 h 300"/>
                  <a:gd name="T56" fmla="*/ 66 w 297"/>
                  <a:gd name="T57" fmla="*/ 126 h 300"/>
                  <a:gd name="T58" fmla="*/ 79 w 297"/>
                  <a:gd name="T59" fmla="*/ 134 h 300"/>
                  <a:gd name="T60" fmla="*/ 92 w 297"/>
                  <a:gd name="T61" fmla="*/ 139 h 300"/>
                  <a:gd name="T62" fmla="*/ 105 w 297"/>
                  <a:gd name="T63" fmla="*/ 145 h 300"/>
                  <a:gd name="T64" fmla="*/ 119 w 297"/>
                  <a:gd name="T65" fmla="*/ 148 h 300"/>
                  <a:gd name="T66" fmla="*/ 134 w 297"/>
                  <a:gd name="T67" fmla="*/ 150 h 300"/>
                  <a:gd name="T68" fmla="*/ 149 w 297"/>
                  <a:gd name="T69" fmla="*/ 151 h 300"/>
                  <a:gd name="T70" fmla="*/ 149 w 297"/>
                  <a:gd name="T71" fmla="*/ 151 h 300"/>
                  <a:gd name="T72" fmla="*/ 149 w 297"/>
                  <a:gd name="T73" fmla="*/ 142 h 30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97" h="300">
                    <a:moveTo>
                      <a:pt x="297" y="282"/>
                    </a:moveTo>
                    <a:lnTo>
                      <a:pt x="297" y="282"/>
                    </a:lnTo>
                    <a:lnTo>
                      <a:pt x="267" y="280"/>
                    </a:lnTo>
                    <a:lnTo>
                      <a:pt x="240" y="277"/>
                    </a:lnTo>
                    <a:lnTo>
                      <a:pt x="214" y="269"/>
                    </a:lnTo>
                    <a:lnTo>
                      <a:pt x="187" y="259"/>
                    </a:lnTo>
                    <a:lnTo>
                      <a:pt x="162" y="248"/>
                    </a:lnTo>
                    <a:lnTo>
                      <a:pt x="138" y="235"/>
                    </a:lnTo>
                    <a:lnTo>
                      <a:pt x="117" y="217"/>
                    </a:lnTo>
                    <a:lnTo>
                      <a:pt x="95" y="199"/>
                    </a:lnTo>
                    <a:lnTo>
                      <a:pt x="78" y="177"/>
                    </a:lnTo>
                    <a:lnTo>
                      <a:pt x="61" y="157"/>
                    </a:lnTo>
                    <a:lnTo>
                      <a:pt x="46" y="134"/>
                    </a:lnTo>
                    <a:lnTo>
                      <a:pt x="35" y="108"/>
                    </a:lnTo>
                    <a:lnTo>
                      <a:pt x="26" y="83"/>
                    </a:lnTo>
                    <a:lnTo>
                      <a:pt x="20" y="56"/>
                    </a:lnTo>
                    <a:lnTo>
                      <a:pt x="15" y="27"/>
                    </a:lnTo>
                    <a:lnTo>
                      <a:pt x="13" y="0"/>
                    </a:lnTo>
                    <a:lnTo>
                      <a:pt x="0" y="0"/>
                    </a:lnTo>
                    <a:lnTo>
                      <a:pt x="1" y="31"/>
                    </a:lnTo>
                    <a:lnTo>
                      <a:pt x="6" y="60"/>
                    </a:lnTo>
                    <a:lnTo>
                      <a:pt x="13" y="90"/>
                    </a:lnTo>
                    <a:lnTo>
                      <a:pt x="25" y="119"/>
                    </a:lnTo>
                    <a:lnTo>
                      <a:pt x="36" y="145"/>
                    </a:lnTo>
                    <a:lnTo>
                      <a:pt x="51" y="168"/>
                    </a:lnTo>
                    <a:lnTo>
                      <a:pt x="68" y="192"/>
                    </a:lnTo>
                    <a:lnTo>
                      <a:pt x="88" y="213"/>
                    </a:lnTo>
                    <a:lnTo>
                      <a:pt x="110" y="231"/>
                    </a:lnTo>
                    <a:lnTo>
                      <a:pt x="132" y="250"/>
                    </a:lnTo>
                    <a:lnTo>
                      <a:pt x="158" y="266"/>
                    </a:lnTo>
                    <a:lnTo>
                      <a:pt x="183" y="277"/>
                    </a:lnTo>
                    <a:lnTo>
                      <a:pt x="210" y="288"/>
                    </a:lnTo>
                    <a:lnTo>
                      <a:pt x="237" y="295"/>
                    </a:lnTo>
                    <a:lnTo>
                      <a:pt x="267" y="298"/>
                    </a:lnTo>
                    <a:lnTo>
                      <a:pt x="297" y="300"/>
                    </a:lnTo>
                    <a:lnTo>
                      <a:pt x="297"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91" name="Freeform 2010"/>
              <p:cNvSpPr>
                <a:spLocks/>
              </p:cNvSpPr>
              <p:nvPr/>
            </p:nvSpPr>
            <p:spPr bwMode="auto">
              <a:xfrm>
                <a:off x="2753" y="3442"/>
                <a:ext cx="149" cy="151"/>
              </a:xfrm>
              <a:custGeom>
                <a:avLst/>
                <a:gdLst>
                  <a:gd name="T0" fmla="*/ 142 w 298"/>
                  <a:gd name="T1" fmla="*/ 0 h 300"/>
                  <a:gd name="T2" fmla="*/ 142 w 298"/>
                  <a:gd name="T3" fmla="*/ 0 h 300"/>
                  <a:gd name="T4" fmla="*/ 142 w 298"/>
                  <a:gd name="T5" fmla="*/ 14 h 300"/>
                  <a:gd name="T6" fmla="*/ 139 w 298"/>
                  <a:gd name="T7" fmla="*/ 28 h 300"/>
                  <a:gd name="T8" fmla="*/ 136 w 298"/>
                  <a:gd name="T9" fmla="*/ 42 h 300"/>
                  <a:gd name="T10" fmla="*/ 131 w 298"/>
                  <a:gd name="T11" fmla="*/ 54 h 300"/>
                  <a:gd name="T12" fmla="*/ 126 w 298"/>
                  <a:gd name="T13" fmla="*/ 67 h 300"/>
                  <a:gd name="T14" fmla="*/ 118 w 298"/>
                  <a:gd name="T15" fmla="*/ 79 h 300"/>
                  <a:gd name="T16" fmla="*/ 110 w 298"/>
                  <a:gd name="T17" fmla="*/ 89 h 300"/>
                  <a:gd name="T18" fmla="*/ 101 w 298"/>
                  <a:gd name="T19" fmla="*/ 100 h 300"/>
                  <a:gd name="T20" fmla="*/ 91 w 298"/>
                  <a:gd name="T21" fmla="*/ 109 h 300"/>
                  <a:gd name="T22" fmla="*/ 80 w 298"/>
                  <a:gd name="T23" fmla="*/ 118 h 300"/>
                  <a:gd name="T24" fmla="*/ 69 w 298"/>
                  <a:gd name="T25" fmla="*/ 125 h 300"/>
                  <a:gd name="T26" fmla="*/ 56 w 298"/>
                  <a:gd name="T27" fmla="*/ 130 h 300"/>
                  <a:gd name="T28" fmla="*/ 43 w 298"/>
                  <a:gd name="T29" fmla="*/ 135 h 300"/>
                  <a:gd name="T30" fmla="*/ 29 w 298"/>
                  <a:gd name="T31" fmla="*/ 139 h 300"/>
                  <a:gd name="T32" fmla="*/ 15 w 298"/>
                  <a:gd name="T33" fmla="*/ 141 h 300"/>
                  <a:gd name="T34" fmla="*/ 0 w 298"/>
                  <a:gd name="T35" fmla="*/ 142 h 300"/>
                  <a:gd name="T36" fmla="*/ 0 w 298"/>
                  <a:gd name="T37" fmla="*/ 151 h 300"/>
                  <a:gd name="T38" fmla="*/ 15 w 298"/>
                  <a:gd name="T39" fmla="*/ 150 h 300"/>
                  <a:gd name="T40" fmla="*/ 30 w 298"/>
                  <a:gd name="T41" fmla="*/ 148 h 300"/>
                  <a:gd name="T42" fmla="*/ 45 w 298"/>
                  <a:gd name="T43" fmla="*/ 145 h 300"/>
                  <a:gd name="T44" fmla="*/ 58 w 298"/>
                  <a:gd name="T45" fmla="*/ 139 h 300"/>
                  <a:gd name="T46" fmla="*/ 70 w 298"/>
                  <a:gd name="T47" fmla="*/ 134 h 300"/>
                  <a:gd name="T48" fmla="*/ 83 w 298"/>
                  <a:gd name="T49" fmla="*/ 126 h 300"/>
                  <a:gd name="T50" fmla="*/ 95 w 298"/>
                  <a:gd name="T51" fmla="*/ 116 h 300"/>
                  <a:gd name="T52" fmla="*/ 105 w 298"/>
                  <a:gd name="T53" fmla="*/ 107 h 300"/>
                  <a:gd name="T54" fmla="*/ 115 w 298"/>
                  <a:gd name="T55" fmla="*/ 97 h 300"/>
                  <a:gd name="T56" fmla="*/ 123 w 298"/>
                  <a:gd name="T57" fmla="*/ 85 h 300"/>
                  <a:gd name="T58" fmla="*/ 131 w 298"/>
                  <a:gd name="T59" fmla="*/ 73 h 300"/>
                  <a:gd name="T60" fmla="*/ 136 w 298"/>
                  <a:gd name="T61" fmla="*/ 60 h 300"/>
                  <a:gd name="T62" fmla="*/ 142 w 298"/>
                  <a:gd name="T63" fmla="*/ 45 h 300"/>
                  <a:gd name="T64" fmla="*/ 146 w 298"/>
                  <a:gd name="T65" fmla="*/ 30 h 300"/>
                  <a:gd name="T66" fmla="*/ 148 w 298"/>
                  <a:gd name="T67" fmla="*/ 16 h 300"/>
                  <a:gd name="T68" fmla="*/ 149 w 298"/>
                  <a:gd name="T69" fmla="*/ 0 h 300"/>
                  <a:gd name="T70" fmla="*/ 149 w 298"/>
                  <a:gd name="T71" fmla="*/ 0 h 300"/>
                  <a:gd name="T72" fmla="*/ 142 w 298"/>
                  <a:gd name="T73" fmla="*/ 0 h 30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98" h="300">
                    <a:moveTo>
                      <a:pt x="284" y="0"/>
                    </a:moveTo>
                    <a:lnTo>
                      <a:pt x="284" y="0"/>
                    </a:lnTo>
                    <a:lnTo>
                      <a:pt x="283" y="27"/>
                    </a:lnTo>
                    <a:lnTo>
                      <a:pt x="278" y="56"/>
                    </a:lnTo>
                    <a:lnTo>
                      <a:pt x="271" y="83"/>
                    </a:lnTo>
                    <a:lnTo>
                      <a:pt x="262" y="108"/>
                    </a:lnTo>
                    <a:lnTo>
                      <a:pt x="251" y="134"/>
                    </a:lnTo>
                    <a:lnTo>
                      <a:pt x="236" y="157"/>
                    </a:lnTo>
                    <a:lnTo>
                      <a:pt x="219" y="177"/>
                    </a:lnTo>
                    <a:lnTo>
                      <a:pt x="202" y="199"/>
                    </a:lnTo>
                    <a:lnTo>
                      <a:pt x="182" y="217"/>
                    </a:lnTo>
                    <a:lnTo>
                      <a:pt x="159" y="235"/>
                    </a:lnTo>
                    <a:lnTo>
                      <a:pt x="137" y="248"/>
                    </a:lnTo>
                    <a:lnTo>
                      <a:pt x="112" y="259"/>
                    </a:lnTo>
                    <a:lnTo>
                      <a:pt x="85" y="269"/>
                    </a:lnTo>
                    <a:lnTo>
                      <a:pt x="57" y="277"/>
                    </a:lnTo>
                    <a:lnTo>
                      <a:pt x="30" y="280"/>
                    </a:lnTo>
                    <a:lnTo>
                      <a:pt x="0" y="282"/>
                    </a:lnTo>
                    <a:lnTo>
                      <a:pt x="0" y="300"/>
                    </a:lnTo>
                    <a:lnTo>
                      <a:pt x="30" y="298"/>
                    </a:lnTo>
                    <a:lnTo>
                      <a:pt x="60" y="295"/>
                    </a:lnTo>
                    <a:lnTo>
                      <a:pt x="89" y="288"/>
                    </a:lnTo>
                    <a:lnTo>
                      <a:pt x="115" y="277"/>
                    </a:lnTo>
                    <a:lnTo>
                      <a:pt x="140" y="266"/>
                    </a:lnTo>
                    <a:lnTo>
                      <a:pt x="166" y="250"/>
                    </a:lnTo>
                    <a:lnTo>
                      <a:pt x="189" y="231"/>
                    </a:lnTo>
                    <a:lnTo>
                      <a:pt x="209" y="213"/>
                    </a:lnTo>
                    <a:lnTo>
                      <a:pt x="229" y="192"/>
                    </a:lnTo>
                    <a:lnTo>
                      <a:pt x="246" y="168"/>
                    </a:lnTo>
                    <a:lnTo>
                      <a:pt x="261" y="145"/>
                    </a:lnTo>
                    <a:lnTo>
                      <a:pt x="272" y="119"/>
                    </a:lnTo>
                    <a:lnTo>
                      <a:pt x="284" y="90"/>
                    </a:lnTo>
                    <a:lnTo>
                      <a:pt x="291" y="60"/>
                    </a:lnTo>
                    <a:lnTo>
                      <a:pt x="296" y="31"/>
                    </a:lnTo>
                    <a:lnTo>
                      <a:pt x="298" y="0"/>
                    </a:lnTo>
                    <a:lnTo>
                      <a:pt x="28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92" name="Freeform 2011"/>
              <p:cNvSpPr>
                <a:spLocks/>
              </p:cNvSpPr>
              <p:nvPr/>
            </p:nvSpPr>
            <p:spPr bwMode="auto">
              <a:xfrm>
                <a:off x="2753" y="3291"/>
                <a:ext cx="149" cy="151"/>
              </a:xfrm>
              <a:custGeom>
                <a:avLst/>
                <a:gdLst>
                  <a:gd name="T0" fmla="*/ 0 w 298"/>
                  <a:gd name="T1" fmla="*/ 9 h 302"/>
                  <a:gd name="T2" fmla="*/ 0 w 298"/>
                  <a:gd name="T3" fmla="*/ 9 h 302"/>
                  <a:gd name="T4" fmla="*/ 15 w 298"/>
                  <a:gd name="T5" fmla="*/ 10 h 302"/>
                  <a:gd name="T6" fmla="*/ 29 w 298"/>
                  <a:gd name="T7" fmla="*/ 12 h 302"/>
                  <a:gd name="T8" fmla="*/ 43 w 298"/>
                  <a:gd name="T9" fmla="*/ 16 h 302"/>
                  <a:gd name="T10" fmla="*/ 56 w 298"/>
                  <a:gd name="T11" fmla="*/ 21 h 302"/>
                  <a:gd name="T12" fmla="*/ 69 w 298"/>
                  <a:gd name="T13" fmla="*/ 26 h 302"/>
                  <a:gd name="T14" fmla="*/ 80 w 298"/>
                  <a:gd name="T15" fmla="*/ 34 h 302"/>
                  <a:gd name="T16" fmla="*/ 91 w 298"/>
                  <a:gd name="T17" fmla="*/ 42 h 302"/>
                  <a:gd name="T18" fmla="*/ 101 w 298"/>
                  <a:gd name="T19" fmla="*/ 51 h 302"/>
                  <a:gd name="T20" fmla="*/ 110 w 298"/>
                  <a:gd name="T21" fmla="*/ 62 h 302"/>
                  <a:gd name="T22" fmla="*/ 118 w 298"/>
                  <a:gd name="T23" fmla="*/ 72 h 302"/>
                  <a:gd name="T24" fmla="*/ 126 w 298"/>
                  <a:gd name="T25" fmla="*/ 84 h 302"/>
                  <a:gd name="T26" fmla="*/ 131 w 298"/>
                  <a:gd name="T27" fmla="*/ 97 h 302"/>
                  <a:gd name="T28" fmla="*/ 136 w 298"/>
                  <a:gd name="T29" fmla="*/ 110 h 302"/>
                  <a:gd name="T30" fmla="*/ 139 w 298"/>
                  <a:gd name="T31" fmla="*/ 122 h 302"/>
                  <a:gd name="T32" fmla="*/ 142 w 298"/>
                  <a:gd name="T33" fmla="*/ 137 h 302"/>
                  <a:gd name="T34" fmla="*/ 142 w 298"/>
                  <a:gd name="T35" fmla="*/ 151 h 302"/>
                  <a:gd name="T36" fmla="*/ 149 w 298"/>
                  <a:gd name="T37" fmla="*/ 151 h 302"/>
                  <a:gd name="T38" fmla="*/ 148 w 298"/>
                  <a:gd name="T39" fmla="*/ 135 h 302"/>
                  <a:gd name="T40" fmla="*/ 146 w 298"/>
                  <a:gd name="T41" fmla="*/ 120 h 302"/>
                  <a:gd name="T42" fmla="*/ 142 w 298"/>
                  <a:gd name="T43" fmla="*/ 106 h 302"/>
                  <a:gd name="T44" fmla="*/ 136 w 298"/>
                  <a:gd name="T45" fmla="*/ 92 h 302"/>
                  <a:gd name="T46" fmla="*/ 131 w 298"/>
                  <a:gd name="T47" fmla="*/ 79 h 302"/>
                  <a:gd name="T48" fmla="*/ 123 w 298"/>
                  <a:gd name="T49" fmla="*/ 66 h 302"/>
                  <a:gd name="T50" fmla="*/ 115 w 298"/>
                  <a:gd name="T51" fmla="*/ 54 h 302"/>
                  <a:gd name="T52" fmla="*/ 105 w 298"/>
                  <a:gd name="T53" fmla="*/ 44 h 302"/>
                  <a:gd name="T54" fmla="*/ 95 w 298"/>
                  <a:gd name="T55" fmla="*/ 35 h 302"/>
                  <a:gd name="T56" fmla="*/ 83 w 298"/>
                  <a:gd name="T57" fmla="*/ 26 h 302"/>
                  <a:gd name="T58" fmla="*/ 70 w 298"/>
                  <a:gd name="T59" fmla="*/ 17 h 302"/>
                  <a:gd name="T60" fmla="*/ 58 w 298"/>
                  <a:gd name="T61" fmla="*/ 12 h 302"/>
                  <a:gd name="T62" fmla="*/ 45 w 298"/>
                  <a:gd name="T63" fmla="*/ 7 h 302"/>
                  <a:gd name="T64" fmla="*/ 30 w 298"/>
                  <a:gd name="T65" fmla="*/ 3 h 302"/>
                  <a:gd name="T66" fmla="*/ 15 w 298"/>
                  <a:gd name="T67" fmla="*/ 1 h 302"/>
                  <a:gd name="T68" fmla="*/ 0 w 298"/>
                  <a:gd name="T69" fmla="*/ 0 h 302"/>
                  <a:gd name="T70" fmla="*/ 0 w 298"/>
                  <a:gd name="T71" fmla="*/ 0 h 302"/>
                  <a:gd name="T72" fmla="*/ 0 w 298"/>
                  <a:gd name="T73" fmla="*/ 9 h 30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98" h="302">
                    <a:moveTo>
                      <a:pt x="0" y="18"/>
                    </a:moveTo>
                    <a:lnTo>
                      <a:pt x="0" y="18"/>
                    </a:lnTo>
                    <a:lnTo>
                      <a:pt x="30" y="20"/>
                    </a:lnTo>
                    <a:lnTo>
                      <a:pt x="57" y="23"/>
                    </a:lnTo>
                    <a:lnTo>
                      <a:pt x="85" y="31"/>
                    </a:lnTo>
                    <a:lnTo>
                      <a:pt x="112" y="41"/>
                    </a:lnTo>
                    <a:lnTo>
                      <a:pt x="137" y="52"/>
                    </a:lnTo>
                    <a:lnTo>
                      <a:pt x="159" y="67"/>
                    </a:lnTo>
                    <a:lnTo>
                      <a:pt x="182" y="83"/>
                    </a:lnTo>
                    <a:lnTo>
                      <a:pt x="202" y="101"/>
                    </a:lnTo>
                    <a:lnTo>
                      <a:pt x="219" y="123"/>
                    </a:lnTo>
                    <a:lnTo>
                      <a:pt x="236" y="143"/>
                    </a:lnTo>
                    <a:lnTo>
                      <a:pt x="251" y="168"/>
                    </a:lnTo>
                    <a:lnTo>
                      <a:pt x="262" y="193"/>
                    </a:lnTo>
                    <a:lnTo>
                      <a:pt x="271" y="219"/>
                    </a:lnTo>
                    <a:lnTo>
                      <a:pt x="278" y="244"/>
                    </a:lnTo>
                    <a:lnTo>
                      <a:pt x="283" y="273"/>
                    </a:lnTo>
                    <a:lnTo>
                      <a:pt x="284" y="302"/>
                    </a:lnTo>
                    <a:lnTo>
                      <a:pt x="298" y="302"/>
                    </a:lnTo>
                    <a:lnTo>
                      <a:pt x="296" y="269"/>
                    </a:lnTo>
                    <a:lnTo>
                      <a:pt x="291" y="240"/>
                    </a:lnTo>
                    <a:lnTo>
                      <a:pt x="284" y="211"/>
                    </a:lnTo>
                    <a:lnTo>
                      <a:pt x="272" y="183"/>
                    </a:lnTo>
                    <a:lnTo>
                      <a:pt x="261" y="157"/>
                    </a:lnTo>
                    <a:lnTo>
                      <a:pt x="246" y="132"/>
                    </a:lnTo>
                    <a:lnTo>
                      <a:pt x="229" y="108"/>
                    </a:lnTo>
                    <a:lnTo>
                      <a:pt x="209" y="87"/>
                    </a:lnTo>
                    <a:lnTo>
                      <a:pt x="189" y="69"/>
                    </a:lnTo>
                    <a:lnTo>
                      <a:pt x="166" y="52"/>
                    </a:lnTo>
                    <a:lnTo>
                      <a:pt x="140" y="34"/>
                    </a:lnTo>
                    <a:lnTo>
                      <a:pt x="115" y="23"/>
                    </a:lnTo>
                    <a:lnTo>
                      <a:pt x="89" y="13"/>
                    </a:lnTo>
                    <a:lnTo>
                      <a:pt x="60" y="5"/>
                    </a:lnTo>
                    <a:lnTo>
                      <a:pt x="30" y="2"/>
                    </a:lnTo>
                    <a:lnTo>
                      <a:pt x="0" y="0"/>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93" name="Rectangle 2012"/>
              <p:cNvSpPr>
                <a:spLocks noChangeArrowheads="1"/>
              </p:cNvSpPr>
              <p:nvPr/>
            </p:nvSpPr>
            <p:spPr bwMode="auto">
              <a:xfrm>
                <a:off x="2608" y="3210"/>
                <a:ext cx="11" cy="232"/>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0994" name="Rectangle 2013"/>
              <p:cNvSpPr>
                <a:spLocks noChangeArrowheads="1"/>
              </p:cNvSpPr>
              <p:nvPr/>
            </p:nvSpPr>
            <p:spPr bwMode="auto">
              <a:xfrm>
                <a:off x="2608" y="3210"/>
                <a:ext cx="21" cy="232"/>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0995" name="Rectangle 2014"/>
              <p:cNvSpPr>
                <a:spLocks noChangeArrowheads="1"/>
              </p:cNvSpPr>
              <p:nvPr/>
            </p:nvSpPr>
            <p:spPr bwMode="auto">
              <a:xfrm>
                <a:off x="2619" y="3210"/>
                <a:ext cx="20" cy="232"/>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0996" name="Rectangle 2015"/>
              <p:cNvSpPr>
                <a:spLocks noChangeArrowheads="1"/>
              </p:cNvSpPr>
              <p:nvPr/>
            </p:nvSpPr>
            <p:spPr bwMode="auto">
              <a:xfrm>
                <a:off x="2629" y="3210"/>
                <a:ext cx="20" cy="232"/>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0997" name="Rectangle 2016"/>
              <p:cNvSpPr>
                <a:spLocks noChangeArrowheads="1"/>
              </p:cNvSpPr>
              <p:nvPr/>
            </p:nvSpPr>
            <p:spPr bwMode="auto">
              <a:xfrm>
                <a:off x="2639" y="3210"/>
                <a:ext cx="19" cy="232"/>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0998" name="Rectangle 2017"/>
              <p:cNvSpPr>
                <a:spLocks noChangeArrowheads="1"/>
              </p:cNvSpPr>
              <p:nvPr/>
            </p:nvSpPr>
            <p:spPr bwMode="auto">
              <a:xfrm>
                <a:off x="2649" y="3210"/>
                <a:ext cx="19" cy="232"/>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0999" name="Rectangle 2018"/>
              <p:cNvSpPr>
                <a:spLocks noChangeArrowheads="1"/>
              </p:cNvSpPr>
              <p:nvPr/>
            </p:nvSpPr>
            <p:spPr bwMode="auto">
              <a:xfrm>
                <a:off x="2658" y="3210"/>
                <a:ext cx="20" cy="232"/>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1000" name="Rectangle 2019"/>
              <p:cNvSpPr>
                <a:spLocks noChangeArrowheads="1"/>
              </p:cNvSpPr>
              <p:nvPr/>
            </p:nvSpPr>
            <p:spPr bwMode="auto">
              <a:xfrm>
                <a:off x="2668" y="3210"/>
                <a:ext cx="20" cy="232"/>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1001" name="Rectangle 2020"/>
              <p:cNvSpPr>
                <a:spLocks noChangeArrowheads="1"/>
              </p:cNvSpPr>
              <p:nvPr/>
            </p:nvSpPr>
            <p:spPr bwMode="auto">
              <a:xfrm>
                <a:off x="2678" y="3210"/>
                <a:ext cx="20" cy="232"/>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1002" name="Rectangle 2021"/>
              <p:cNvSpPr>
                <a:spLocks noChangeArrowheads="1"/>
              </p:cNvSpPr>
              <p:nvPr/>
            </p:nvSpPr>
            <p:spPr bwMode="auto">
              <a:xfrm>
                <a:off x="2688" y="3210"/>
                <a:ext cx="19" cy="232"/>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1003" name="Rectangle 2022"/>
              <p:cNvSpPr>
                <a:spLocks noChangeArrowheads="1"/>
              </p:cNvSpPr>
              <p:nvPr/>
            </p:nvSpPr>
            <p:spPr bwMode="auto">
              <a:xfrm>
                <a:off x="2698" y="3210"/>
                <a:ext cx="19" cy="232"/>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1004" name="Rectangle 2023"/>
              <p:cNvSpPr>
                <a:spLocks noChangeArrowheads="1"/>
              </p:cNvSpPr>
              <p:nvPr/>
            </p:nvSpPr>
            <p:spPr bwMode="auto">
              <a:xfrm>
                <a:off x="2707" y="3210"/>
                <a:ext cx="20" cy="232"/>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1005" name="Rectangle 2024"/>
              <p:cNvSpPr>
                <a:spLocks noChangeArrowheads="1"/>
              </p:cNvSpPr>
              <p:nvPr/>
            </p:nvSpPr>
            <p:spPr bwMode="auto">
              <a:xfrm>
                <a:off x="2717" y="3210"/>
                <a:ext cx="20" cy="232"/>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1006" name="Rectangle 2025"/>
              <p:cNvSpPr>
                <a:spLocks noChangeArrowheads="1"/>
              </p:cNvSpPr>
              <p:nvPr/>
            </p:nvSpPr>
            <p:spPr bwMode="auto">
              <a:xfrm>
                <a:off x="2727" y="3210"/>
                <a:ext cx="20" cy="232"/>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1007" name="Rectangle 2026"/>
              <p:cNvSpPr>
                <a:spLocks noChangeArrowheads="1"/>
              </p:cNvSpPr>
              <p:nvPr/>
            </p:nvSpPr>
            <p:spPr bwMode="auto">
              <a:xfrm>
                <a:off x="2737" y="3210"/>
                <a:ext cx="19" cy="232"/>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1008" name="Rectangle 2027"/>
              <p:cNvSpPr>
                <a:spLocks noChangeArrowheads="1"/>
              </p:cNvSpPr>
              <p:nvPr/>
            </p:nvSpPr>
            <p:spPr bwMode="auto">
              <a:xfrm>
                <a:off x="2747" y="3210"/>
                <a:ext cx="19" cy="232"/>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1009" name="Rectangle 2028"/>
              <p:cNvSpPr>
                <a:spLocks noChangeArrowheads="1"/>
              </p:cNvSpPr>
              <p:nvPr/>
            </p:nvSpPr>
            <p:spPr bwMode="auto">
              <a:xfrm>
                <a:off x="2756" y="3210"/>
                <a:ext cx="20" cy="232"/>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1010" name="Rectangle 2029"/>
              <p:cNvSpPr>
                <a:spLocks noChangeArrowheads="1"/>
              </p:cNvSpPr>
              <p:nvPr/>
            </p:nvSpPr>
            <p:spPr bwMode="auto">
              <a:xfrm>
                <a:off x="2766" y="3210"/>
                <a:ext cx="20" cy="232"/>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1011" name="Rectangle 2030"/>
              <p:cNvSpPr>
                <a:spLocks noChangeArrowheads="1"/>
              </p:cNvSpPr>
              <p:nvPr/>
            </p:nvSpPr>
            <p:spPr bwMode="auto">
              <a:xfrm>
                <a:off x="2776" y="3210"/>
                <a:ext cx="13" cy="232"/>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1012" name="Rectangle 2031"/>
              <p:cNvSpPr>
                <a:spLocks noChangeArrowheads="1"/>
              </p:cNvSpPr>
              <p:nvPr/>
            </p:nvSpPr>
            <p:spPr bwMode="auto">
              <a:xfrm>
                <a:off x="2786" y="3210"/>
                <a:ext cx="3" cy="232"/>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1013" name="Freeform 2032"/>
              <p:cNvSpPr>
                <a:spLocks/>
              </p:cNvSpPr>
              <p:nvPr/>
            </p:nvSpPr>
            <p:spPr bwMode="auto">
              <a:xfrm>
                <a:off x="2709" y="3439"/>
                <a:ext cx="42" cy="132"/>
              </a:xfrm>
              <a:custGeom>
                <a:avLst/>
                <a:gdLst>
                  <a:gd name="T0" fmla="*/ 38 w 83"/>
                  <a:gd name="T1" fmla="*/ 0 h 264"/>
                  <a:gd name="T2" fmla="*/ 27 w 83"/>
                  <a:gd name="T3" fmla="*/ 12 h 264"/>
                  <a:gd name="T4" fmla="*/ 17 w 83"/>
                  <a:gd name="T5" fmla="*/ 21 h 264"/>
                  <a:gd name="T6" fmla="*/ 9 w 83"/>
                  <a:gd name="T7" fmla="*/ 32 h 264"/>
                  <a:gd name="T8" fmla="*/ 3 w 83"/>
                  <a:gd name="T9" fmla="*/ 43 h 264"/>
                  <a:gd name="T10" fmla="*/ 1 w 83"/>
                  <a:gd name="T11" fmla="*/ 57 h 264"/>
                  <a:gd name="T12" fmla="*/ 0 w 83"/>
                  <a:gd name="T13" fmla="*/ 76 h 264"/>
                  <a:gd name="T14" fmla="*/ 2 w 83"/>
                  <a:gd name="T15" fmla="*/ 100 h 264"/>
                  <a:gd name="T16" fmla="*/ 4 w 83"/>
                  <a:gd name="T17" fmla="*/ 132 h 264"/>
                  <a:gd name="T18" fmla="*/ 11 w 83"/>
                  <a:gd name="T19" fmla="*/ 130 h 264"/>
                  <a:gd name="T20" fmla="*/ 8 w 83"/>
                  <a:gd name="T21" fmla="*/ 100 h 264"/>
                  <a:gd name="T22" fmla="*/ 7 w 83"/>
                  <a:gd name="T23" fmla="*/ 76 h 264"/>
                  <a:gd name="T24" fmla="*/ 8 w 83"/>
                  <a:gd name="T25" fmla="*/ 59 h 264"/>
                  <a:gd name="T26" fmla="*/ 10 w 83"/>
                  <a:gd name="T27" fmla="*/ 46 h 264"/>
                  <a:gd name="T28" fmla="*/ 14 w 83"/>
                  <a:gd name="T29" fmla="*/ 37 h 264"/>
                  <a:gd name="T30" fmla="*/ 20 w 83"/>
                  <a:gd name="T31" fmla="*/ 28 h 264"/>
                  <a:gd name="T32" fmla="*/ 30 w 83"/>
                  <a:gd name="T33" fmla="*/ 19 h 264"/>
                  <a:gd name="T34" fmla="*/ 42 w 83"/>
                  <a:gd name="T35" fmla="*/ 7 h 264"/>
                  <a:gd name="T36" fmla="*/ 38 w 83"/>
                  <a:gd name="T37" fmla="*/ 0 h 26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83" h="264">
                    <a:moveTo>
                      <a:pt x="76" y="0"/>
                    </a:moveTo>
                    <a:lnTo>
                      <a:pt x="53" y="23"/>
                    </a:lnTo>
                    <a:lnTo>
                      <a:pt x="33" y="41"/>
                    </a:lnTo>
                    <a:lnTo>
                      <a:pt x="18" y="63"/>
                    </a:lnTo>
                    <a:lnTo>
                      <a:pt x="6" y="85"/>
                    </a:lnTo>
                    <a:lnTo>
                      <a:pt x="1" y="114"/>
                    </a:lnTo>
                    <a:lnTo>
                      <a:pt x="0" y="152"/>
                    </a:lnTo>
                    <a:lnTo>
                      <a:pt x="3" y="199"/>
                    </a:lnTo>
                    <a:lnTo>
                      <a:pt x="8" y="264"/>
                    </a:lnTo>
                    <a:lnTo>
                      <a:pt x="21" y="260"/>
                    </a:lnTo>
                    <a:lnTo>
                      <a:pt x="16" y="199"/>
                    </a:lnTo>
                    <a:lnTo>
                      <a:pt x="13" y="152"/>
                    </a:lnTo>
                    <a:lnTo>
                      <a:pt x="15" y="117"/>
                    </a:lnTo>
                    <a:lnTo>
                      <a:pt x="20" y="92"/>
                    </a:lnTo>
                    <a:lnTo>
                      <a:pt x="28" y="74"/>
                    </a:lnTo>
                    <a:lnTo>
                      <a:pt x="40" y="56"/>
                    </a:lnTo>
                    <a:lnTo>
                      <a:pt x="60" y="38"/>
                    </a:lnTo>
                    <a:lnTo>
                      <a:pt x="83" y="14"/>
                    </a:lnTo>
                    <a:lnTo>
                      <a:pt x="7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014" name="Freeform 2033"/>
              <p:cNvSpPr>
                <a:spLocks/>
              </p:cNvSpPr>
              <p:nvPr/>
            </p:nvSpPr>
            <p:spPr bwMode="auto">
              <a:xfrm>
                <a:off x="2662" y="3342"/>
                <a:ext cx="92" cy="100"/>
              </a:xfrm>
              <a:custGeom>
                <a:avLst/>
                <a:gdLst>
                  <a:gd name="T0" fmla="*/ 92 w 184"/>
                  <a:gd name="T1" fmla="*/ 98 h 199"/>
                  <a:gd name="T2" fmla="*/ 89 w 184"/>
                  <a:gd name="T3" fmla="*/ 81 h 199"/>
                  <a:gd name="T4" fmla="*/ 85 w 184"/>
                  <a:gd name="T5" fmla="*/ 66 h 199"/>
                  <a:gd name="T6" fmla="*/ 80 w 184"/>
                  <a:gd name="T7" fmla="*/ 55 h 199"/>
                  <a:gd name="T8" fmla="*/ 75 w 184"/>
                  <a:gd name="T9" fmla="*/ 44 h 199"/>
                  <a:gd name="T10" fmla="*/ 64 w 184"/>
                  <a:gd name="T11" fmla="*/ 35 h 199"/>
                  <a:gd name="T12" fmla="*/ 49 w 184"/>
                  <a:gd name="T13" fmla="*/ 25 h 199"/>
                  <a:gd name="T14" fmla="*/ 29 w 184"/>
                  <a:gd name="T15" fmla="*/ 14 h 199"/>
                  <a:gd name="T16" fmla="*/ 2 w 184"/>
                  <a:gd name="T17" fmla="*/ 0 h 199"/>
                  <a:gd name="T18" fmla="*/ 0 w 184"/>
                  <a:gd name="T19" fmla="*/ 9 h 199"/>
                  <a:gd name="T20" fmla="*/ 27 w 184"/>
                  <a:gd name="T21" fmla="*/ 23 h 199"/>
                  <a:gd name="T22" fmla="*/ 47 w 184"/>
                  <a:gd name="T23" fmla="*/ 34 h 199"/>
                  <a:gd name="T24" fmla="*/ 60 w 184"/>
                  <a:gd name="T25" fmla="*/ 42 h 199"/>
                  <a:gd name="T26" fmla="*/ 70 w 184"/>
                  <a:gd name="T27" fmla="*/ 51 h 199"/>
                  <a:gd name="T28" fmla="*/ 75 w 184"/>
                  <a:gd name="T29" fmla="*/ 60 h 199"/>
                  <a:gd name="T30" fmla="*/ 79 w 184"/>
                  <a:gd name="T31" fmla="*/ 70 h 199"/>
                  <a:gd name="T32" fmla="*/ 82 w 184"/>
                  <a:gd name="T33" fmla="*/ 83 h 199"/>
                  <a:gd name="T34" fmla="*/ 85 w 184"/>
                  <a:gd name="T35" fmla="*/ 100 h 199"/>
                  <a:gd name="T36" fmla="*/ 92 w 184"/>
                  <a:gd name="T37" fmla="*/ 98 h 19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84" h="199">
                    <a:moveTo>
                      <a:pt x="184" y="196"/>
                    </a:moveTo>
                    <a:lnTo>
                      <a:pt x="177" y="161"/>
                    </a:lnTo>
                    <a:lnTo>
                      <a:pt x="170" y="132"/>
                    </a:lnTo>
                    <a:lnTo>
                      <a:pt x="160" y="109"/>
                    </a:lnTo>
                    <a:lnTo>
                      <a:pt x="149" y="87"/>
                    </a:lnTo>
                    <a:lnTo>
                      <a:pt x="127" y="69"/>
                    </a:lnTo>
                    <a:lnTo>
                      <a:pt x="97" y="49"/>
                    </a:lnTo>
                    <a:lnTo>
                      <a:pt x="57" y="27"/>
                    </a:lnTo>
                    <a:lnTo>
                      <a:pt x="3" y="0"/>
                    </a:lnTo>
                    <a:lnTo>
                      <a:pt x="0" y="18"/>
                    </a:lnTo>
                    <a:lnTo>
                      <a:pt x="53" y="45"/>
                    </a:lnTo>
                    <a:lnTo>
                      <a:pt x="94" y="67"/>
                    </a:lnTo>
                    <a:lnTo>
                      <a:pt x="120" y="83"/>
                    </a:lnTo>
                    <a:lnTo>
                      <a:pt x="139" y="101"/>
                    </a:lnTo>
                    <a:lnTo>
                      <a:pt x="150" y="120"/>
                    </a:lnTo>
                    <a:lnTo>
                      <a:pt x="157" y="139"/>
                    </a:lnTo>
                    <a:lnTo>
                      <a:pt x="164" y="165"/>
                    </a:lnTo>
                    <a:lnTo>
                      <a:pt x="170" y="199"/>
                    </a:lnTo>
                    <a:lnTo>
                      <a:pt x="184"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015" name="Freeform 2034"/>
              <p:cNvSpPr>
                <a:spLocks/>
              </p:cNvSpPr>
              <p:nvPr/>
            </p:nvSpPr>
            <p:spPr bwMode="auto">
              <a:xfrm>
                <a:off x="2629" y="3424"/>
                <a:ext cx="123" cy="54"/>
              </a:xfrm>
              <a:custGeom>
                <a:avLst/>
                <a:gdLst>
                  <a:gd name="T0" fmla="*/ 123 w 245"/>
                  <a:gd name="T1" fmla="*/ 12 h 106"/>
                  <a:gd name="T2" fmla="*/ 107 w 245"/>
                  <a:gd name="T3" fmla="*/ 6 h 106"/>
                  <a:gd name="T4" fmla="*/ 95 w 245"/>
                  <a:gd name="T5" fmla="*/ 2 h 106"/>
                  <a:gd name="T6" fmla="*/ 83 w 245"/>
                  <a:gd name="T7" fmla="*/ 0 h 106"/>
                  <a:gd name="T8" fmla="*/ 71 w 245"/>
                  <a:gd name="T9" fmla="*/ 1 h 106"/>
                  <a:gd name="T10" fmla="*/ 59 w 245"/>
                  <a:gd name="T11" fmla="*/ 6 h 106"/>
                  <a:gd name="T12" fmla="*/ 43 w 245"/>
                  <a:gd name="T13" fmla="*/ 15 h 106"/>
                  <a:gd name="T14" fmla="*/ 24 w 245"/>
                  <a:gd name="T15" fmla="*/ 29 h 106"/>
                  <a:gd name="T16" fmla="*/ 0 w 245"/>
                  <a:gd name="T17" fmla="*/ 47 h 106"/>
                  <a:gd name="T18" fmla="*/ 3 w 245"/>
                  <a:gd name="T19" fmla="*/ 54 h 106"/>
                  <a:gd name="T20" fmla="*/ 28 w 245"/>
                  <a:gd name="T21" fmla="*/ 36 h 106"/>
                  <a:gd name="T22" fmla="*/ 46 w 245"/>
                  <a:gd name="T23" fmla="*/ 24 h 106"/>
                  <a:gd name="T24" fmla="*/ 60 w 245"/>
                  <a:gd name="T25" fmla="*/ 15 h 106"/>
                  <a:gd name="T26" fmla="*/ 73 w 245"/>
                  <a:gd name="T27" fmla="*/ 10 h 106"/>
                  <a:gd name="T28" fmla="*/ 83 w 245"/>
                  <a:gd name="T29" fmla="*/ 9 h 106"/>
                  <a:gd name="T30" fmla="*/ 93 w 245"/>
                  <a:gd name="T31" fmla="*/ 11 h 106"/>
                  <a:gd name="T32" fmla="*/ 105 w 245"/>
                  <a:gd name="T33" fmla="*/ 16 h 106"/>
                  <a:gd name="T34" fmla="*/ 121 w 245"/>
                  <a:gd name="T35" fmla="*/ 21 h 106"/>
                  <a:gd name="T36" fmla="*/ 123 w 245"/>
                  <a:gd name="T37" fmla="*/ 12 h 10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45" h="106">
                    <a:moveTo>
                      <a:pt x="245" y="23"/>
                    </a:moveTo>
                    <a:lnTo>
                      <a:pt x="214" y="12"/>
                    </a:lnTo>
                    <a:lnTo>
                      <a:pt x="189" y="3"/>
                    </a:lnTo>
                    <a:lnTo>
                      <a:pt x="165" y="0"/>
                    </a:lnTo>
                    <a:lnTo>
                      <a:pt x="142" y="2"/>
                    </a:lnTo>
                    <a:lnTo>
                      <a:pt x="117" y="11"/>
                    </a:lnTo>
                    <a:lnTo>
                      <a:pt x="85" y="29"/>
                    </a:lnTo>
                    <a:lnTo>
                      <a:pt x="48" y="56"/>
                    </a:lnTo>
                    <a:lnTo>
                      <a:pt x="0" y="92"/>
                    </a:lnTo>
                    <a:lnTo>
                      <a:pt x="6" y="106"/>
                    </a:lnTo>
                    <a:lnTo>
                      <a:pt x="55" y="70"/>
                    </a:lnTo>
                    <a:lnTo>
                      <a:pt x="92" y="47"/>
                    </a:lnTo>
                    <a:lnTo>
                      <a:pt x="120" y="29"/>
                    </a:lnTo>
                    <a:lnTo>
                      <a:pt x="145" y="20"/>
                    </a:lnTo>
                    <a:lnTo>
                      <a:pt x="165" y="18"/>
                    </a:lnTo>
                    <a:lnTo>
                      <a:pt x="185" y="21"/>
                    </a:lnTo>
                    <a:lnTo>
                      <a:pt x="210" y="31"/>
                    </a:lnTo>
                    <a:lnTo>
                      <a:pt x="242" y="41"/>
                    </a:lnTo>
                    <a:lnTo>
                      <a:pt x="245"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016" name="Freeform 2035"/>
              <p:cNvSpPr>
                <a:spLocks/>
              </p:cNvSpPr>
              <p:nvPr/>
            </p:nvSpPr>
            <p:spPr bwMode="auto">
              <a:xfrm>
                <a:off x="2751" y="3312"/>
                <a:ext cx="41" cy="132"/>
              </a:xfrm>
              <a:custGeom>
                <a:avLst/>
                <a:gdLst>
                  <a:gd name="T0" fmla="*/ 3 w 84"/>
                  <a:gd name="T1" fmla="*/ 132 h 265"/>
                  <a:gd name="T2" fmla="*/ 15 w 84"/>
                  <a:gd name="T3" fmla="*/ 120 h 265"/>
                  <a:gd name="T4" fmla="*/ 24 w 84"/>
                  <a:gd name="T5" fmla="*/ 111 h 265"/>
                  <a:gd name="T6" fmla="*/ 32 w 84"/>
                  <a:gd name="T7" fmla="*/ 100 h 265"/>
                  <a:gd name="T8" fmla="*/ 38 w 84"/>
                  <a:gd name="T9" fmla="*/ 90 h 265"/>
                  <a:gd name="T10" fmla="*/ 40 w 84"/>
                  <a:gd name="T11" fmla="*/ 75 h 265"/>
                  <a:gd name="T12" fmla="*/ 41 w 84"/>
                  <a:gd name="T13" fmla="*/ 56 h 265"/>
                  <a:gd name="T14" fmla="*/ 39 w 84"/>
                  <a:gd name="T15" fmla="*/ 33 h 265"/>
                  <a:gd name="T16" fmla="*/ 37 w 84"/>
                  <a:gd name="T17" fmla="*/ 0 h 265"/>
                  <a:gd name="T18" fmla="*/ 30 w 84"/>
                  <a:gd name="T19" fmla="*/ 2 h 265"/>
                  <a:gd name="T20" fmla="*/ 33 w 84"/>
                  <a:gd name="T21" fmla="*/ 33 h 265"/>
                  <a:gd name="T22" fmla="*/ 34 w 84"/>
                  <a:gd name="T23" fmla="*/ 56 h 265"/>
                  <a:gd name="T24" fmla="*/ 34 w 84"/>
                  <a:gd name="T25" fmla="*/ 73 h 265"/>
                  <a:gd name="T26" fmla="*/ 31 w 84"/>
                  <a:gd name="T27" fmla="*/ 86 h 265"/>
                  <a:gd name="T28" fmla="*/ 27 w 84"/>
                  <a:gd name="T29" fmla="*/ 95 h 265"/>
                  <a:gd name="T30" fmla="*/ 21 w 84"/>
                  <a:gd name="T31" fmla="*/ 104 h 265"/>
                  <a:gd name="T32" fmla="*/ 11 w 84"/>
                  <a:gd name="T33" fmla="*/ 113 h 265"/>
                  <a:gd name="T34" fmla="*/ 0 w 84"/>
                  <a:gd name="T35" fmla="*/ 125 h 265"/>
                  <a:gd name="T36" fmla="*/ 3 w 84"/>
                  <a:gd name="T37" fmla="*/ 132 h 26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84" h="265">
                    <a:moveTo>
                      <a:pt x="7" y="265"/>
                    </a:moveTo>
                    <a:lnTo>
                      <a:pt x="30" y="241"/>
                    </a:lnTo>
                    <a:lnTo>
                      <a:pt x="50" y="223"/>
                    </a:lnTo>
                    <a:lnTo>
                      <a:pt x="65" y="201"/>
                    </a:lnTo>
                    <a:lnTo>
                      <a:pt x="77" y="180"/>
                    </a:lnTo>
                    <a:lnTo>
                      <a:pt x="82" y="151"/>
                    </a:lnTo>
                    <a:lnTo>
                      <a:pt x="84" y="113"/>
                    </a:lnTo>
                    <a:lnTo>
                      <a:pt x="80" y="66"/>
                    </a:lnTo>
                    <a:lnTo>
                      <a:pt x="75" y="0"/>
                    </a:lnTo>
                    <a:lnTo>
                      <a:pt x="62" y="4"/>
                    </a:lnTo>
                    <a:lnTo>
                      <a:pt x="67" y="66"/>
                    </a:lnTo>
                    <a:lnTo>
                      <a:pt x="70" y="113"/>
                    </a:lnTo>
                    <a:lnTo>
                      <a:pt x="69" y="147"/>
                    </a:lnTo>
                    <a:lnTo>
                      <a:pt x="64" y="172"/>
                    </a:lnTo>
                    <a:lnTo>
                      <a:pt x="55" y="190"/>
                    </a:lnTo>
                    <a:lnTo>
                      <a:pt x="44" y="208"/>
                    </a:lnTo>
                    <a:lnTo>
                      <a:pt x="23" y="227"/>
                    </a:lnTo>
                    <a:lnTo>
                      <a:pt x="0" y="250"/>
                    </a:lnTo>
                    <a:lnTo>
                      <a:pt x="7" y="2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017" name="Freeform 2036"/>
              <p:cNvSpPr>
                <a:spLocks/>
              </p:cNvSpPr>
              <p:nvPr/>
            </p:nvSpPr>
            <p:spPr bwMode="auto">
              <a:xfrm>
                <a:off x="2746" y="3441"/>
                <a:ext cx="92" cy="99"/>
              </a:xfrm>
              <a:custGeom>
                <a:avLst/>
                <a:gdLst>
                  <a:gd name="T0" fmla="*/ 0 w 186"/>
                  <a:gd name="T1" fmla="*/ 2 h 199"/>
                  <a:gd name="T2" fmla="*/ 3 w 186"/>
                  <a:gd name="T3" fmla="*/ 19 h 199"/>
                  <a:gd name="T4" fmla="*/ 6 w 186"/>
                  <a:gd name="T5" fmla="*/ 33 h 199"/>
                  <a:gd name="T6" fmla="*/ 11 w 186"/>
                  <a:gd name="T7" fmla="*/ 46 h 199"/>
                  <a:gd name="T8" fmla="*/ 19 w 186"/>
                  <a:gd name="T9" fmla="*/ 56 h 199"/>
                  <a:gd name="T10" fmla="*/ 28 w 186"/>
                  <a:gd name="T11" fmla="*/ 65 h 199"/>
                  <a:gd name="T12" fmla="*/ 43 w 186"/>
                  <a:gd name="T13" fmla="*/ 76 h 199"/>
                  <a:gd name="T14" fmla="*/ 64 w 186"/>
                  <a:gd name="T15" fmla="*/ 87 h 199"/>
                  <a:gd name="T16" fmla="*/ 90 w 186"/>
                  <a:gd name="T17" fmla="*/ 99 h 199"/>
                  <a:gd name="T18" fmla="*/ 92 w 186"/>
                  <a:gd name="T19" fmla="*/ 90 h 199"/>
                  <a:gd name="T20" fmla="*/ 65 w 186"/>
                  <a:gd name="T21" fmla="*/ 78 h 199"/>
                  <a:gd name="T22" fmla="*/ 46 w 186"/>
                  <a:gd name="T23" fmla="*/ 67 h 199"/>
                  <a:gd name="T24" fmla="*/ 32 w 186"/>
                  <a:gd name="T25" fmla="*/ 58 h 199"/>
                  <a:gd name="T26" fmla="*/ 22 w 186"/>
                  <a:gd name="T27" fmla="*/ 49 h 199"/>
                  <a:gd name="T28" fmla="*/ 16 w 186"/>
                  <a:gd name="T29" fmla="*/ 41 h 199"/>
                  <a:gd name="T30" fmla="*/ 13 w 186"/>
                  <a:gd name="T31" fmla="*/ 30 h 199"/>
                  <a:gd name="T32" fmla="*/ 10 w 186"/>
                  <a:gd name="T33" fmla="*/ 17 h 199"/>
                  <a:gd name="T34" fmla="*/ 6 w 186"/>
                  <a:gd name="T35" fmla="*/ 0 h 199"/>
                  <a:gd name="T36" fmla="*/ 0 w 186"/>
                  <a:gd name="T37" fmla="*/ 2 h 19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86" h="199">
                    <a:moveTo>
                      <a:pt x="0" y="4"/>
                    </a:moveTo>
                    <a:lnTo>
                      <a:pt x="7" y="38"/>
                    </a:lnTo>
                    <a:lnTo>
                      <a:pt x="13" y="67"/>
                    </a:lnTo>
                    <a:lnTo>
                      <a:pt x="23" y="93"/>
                    </a:lnTo>
                    <a:lnTo>
                      <a:pt x="38" y="112"/>
                    </a:lnTo>
                    <a:lnTo>
                      <a:pt x="57" y="131"/>
                    </a:lnTo>
                    <a:lnTo>
                      <a:pt x="87" y="152"/>
                    </a:lnTo>
                    <a:lnTo>
                      <a:pt x="129" y="174"/>
                    </a:lnTo>
                    <a:lnTo>
                      <a:pt x="182" y="199"/>
                    </a:lnTo>
                    <a:lnTo>
                      <a:pt x="186" y="181"/>
                    </a:lnTo>
                    <a:lnTo>
                      <a:pt x="132" y="156"/>
                    </a:lnTo>
                    <a:lnTo>
                      <a:pt x="94" y="134"/>
                    </a:lnTo>
                    <a:lnTo>
                      <a:pt x="64" y="116"/>
                    </a:lnTo>
                    <a:lnTo>
                      <a:pt x="45" y="98"/>
                    </a:lnTo>
                    <a:lnTo>
                      <a:pt x="33" y="82"/>
                    </a:lnTo>
                    <a:lnTo>
                      <a:pt x="27" y="60"/>
                    </a:lnTo>
                    <a:lnTo>
                      <a:pt x="20" y="35"/>
                    </a:lnTo>
                    <a:lnTo>
                      <a:pt x="13"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018" name="Freeform 2037"/>
              <p:cNvSpPr>
                <a:spLocks/>
              </p:cNvSpPr>
              <p:nvPr/>
            </p:nvSpPr>
            <p:spPr bwMode="auto">
              <a:xfrm>
                <a:off x="2751" y="3405"/>
                <a:ext cx="122" cy="54"/>
              </a:xfrm>
              <a:custGeom>
                <a:avLst/>
                <a:gdLst>
                  <a:gd name="T0" fmla="*/ 0 w 246"/>
                  <a:gd name="T1" fmla="*/ 43 h 106"/>
                  <a:gd name="T2" fmla="*/ 16 w 246"/>
                  <a:gd name="T3" fmla="*/ 49 h 106"/>
                  <a:gd name="T4" fmla="*/ 28 w 246"/>
                  <a:gd name="T5" fmla="*/ 52 h 106"/>
                  <a:gd name="T6" fmla="*/ 40 w 246"/>
                  <a:gd name="T7" fmla="*/ 54 h 106"/>
                  <a:gd name="T8" fmla="*/ 52 w 246"/>
                  <a:gd name="T9" fmla="*/ 53 h 106"/>
                  <a:gd name="T10" fmla="*/ 64 w 246"/>
                  <a:gd name="T11" fmla="*/ 49 h 106"/>
                  <a:gd name="T12" fmla="*/ 80 w 246"/>
                  <a:gd name="T13" fmla="*/ 40 h 106"/>
                  <a:gd name="T14" fmla="*/ 98 w 246"/>
                  <a:gd name="T15" fmla="*/ 25 h 106"/>
                  <a:gd name="T16" fmla="*/ 122 w 246"/>
                  <a:gd name="T17" fmla="*/ 7 h 106"/>
                  <a:gd name="T18" fmla="*/ 119 w 246"/>
                  <a:gd name="T19" fmla="*/ 0 h 106"/>
                  <a:gd name="T20" fmla="*/ 95 w 246"/>
                  <a:gd name="T21" fmla="*/ 18 h 106"/>
                  <a:gd name="T22" fmla="*/ 76 w 246"/>
                  <a:gd name="T23" fmla="*/ 31 h 106"/>
                  <a:gd name="T24" fmla="*/ 62 w 246"/>
                  <a:gd name="T25" fmla="*/ 40 h 106"/>
                  <a:gd name="T26" fmla="*/ 50 w 246"/>
                  <a:gd name="T27" fmla="*/ 44 h 106"/>
                  <a:gd name="T28" fmla="*/ 40 w 246"/>
                  <a:gd name="T29" fmla="*/ 45 h 106"/>
                  <a:gd name="T30" fmla="*/ 30 w 246"/>
                  <a:gd name="T31" fmla="*/ 43 h 106"/>
                  <a:gd name="T32" fmla="*/ 17 w 246"/>
                  <a:gd name="T33" fmla="*/ 40 h 106"/>
                  <a:gd name="T34" fmla="*/ 1 w 246"/>
                  <a:gd name="T35" fmla="*/ 34 h 106"/>
                  <a:gd name="T36" fmla="*/ 0 w 246"/>
                  <a:gd name="T37" fmla="*/ 43 h 10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46" h="106">
                    <a:moveTo>
                      <a:pt x="0" y="85"/>
                    </a:moveTo>
                    <a:lnTo>
                      <a:pt x="32" y="96"/>
                    </a:lnTo>
                    <a:lnTo>
                      <a:pt x="57" y="103"/>
                    </a:lnTo>
                    <a:lnTo>
                      <a:pt x="80" y="106"/>
                    </a:lnTo>
                    <a:lnTo>
                      <a:pt x="104" y="105"/>
                    </a:lnTo>
                    <a:lnTo>
                      <a:pt x="129" y="96"/>
                    </a:lnTo>
                    <a:lnTo>
                      <a:pt x="161" y="79"/>
                    </a:lnTo>
                    <a:lnTo>
                      <a:pt x="197" y="50"/>
                    </a:lnTo>
                    <a:lnTo>
                      <a:pt x="246" y="14"/>
                    </a:lnTo>
                    <a:lnTo>
                      <a:pt x="239" y="0"/>
                    </a:lnTo>
                    <a:lnTo>
                      <a:pt x="191" y="36"/>
                    </a:lnTo>
                    <a:lnTo>
                      <a:pt x="154" y="61"/>
                    </a:lnTo>
                    <a:lnTo>
                      <a:pt x="125" y="78"/>
                    </a:lnTo>
                    <a:lnTo>
                      <a:pt x="100" y="87"/>
                    </a:lnTo>
                    <a:lnTo>
                      <a:pt x="80" y="88"/>
                    </a:lnTo>
                    <a:lnTo>
                      <a:pt x="60" y="85"/>
                    </a:lnTo>
                    <a:lnTo>
                      <a:pt x="35" y="78"/>
                    </a:lnTo>
                    <a:lnTo>
                      <a:pt x="3" y="67"/>
                    </a:lnTo>
                    <a:lnTo>
                      <a:pt x="0"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019" name="Freeform 2038"/>
              <p:cNvSpPr>
                <a:spLocks/>
              </p:cNvSpPr>
              <p:nvPr/>
            </p:nvSpPr>
            <p:spPr bwMode="auto">
              <a:xfrm>
                <a:off x="2786" y="3204"/>
                <a:ext cx="6" cy="95"/>
              </a:xfrm>
              <a:custGeom>
                <a:avLst/>
                <a:gdLst>
                  <a:gd name="T0" fmla="*/ 3 w 14"/>
                  <a:gd name="T1" fmla="*/ 10 h 190"/>
                  <a:gd name="T2" fmla="*/ 0 w 14"/>
                  <a:gd name="T3" fmla="*/ 5 h 190"/>
                  <a:gd name="T4" fmla="*/ 0 w 14"/>
                  <a:gd name="T5" fmla="*/ 95 h 190"/>
                  <a:gd name="T6" fmla="*/ 6 w 14"/>
                  <a:gd name="T7" fmla="*/ 95 h 190"/>
                  <a:gd name="T8" fmla="*/ 6 w 14"/>
                  <a:gd name="T9" fmla="*/ 5 h 190"/>
                  <a:gd name="T10" fmla="*/ 3 w 14"/>
                  <a:gd name="T11" fmla="*/ 0 h 190"/>
                  <a:gd name="T12" fmla="*/ 6 w 14"/>
                  <a:gd name="T13" fmla="*/ 5 h 190"/>
                  <a:gd name="T14" fmla="*/ 6 w 14"/>
                  <a:gd name="T15" fmla="*/ 0 h 190"/>
                  <a:gd name="T16" fmla="*/ 3 w 14"/>
                  <a:gd name="T17" fmla="*/ 0 h 190"/>
                  <a:gd name="T18" fmla="*/ 3 w 14"/>
                  <a:gd name="T19" fmla="*/ 10 h 1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 h="190">
                    <a:moveTo>
                      <a:pt x="7" y="19"/>
                    </a:moveTo>
                    <a:lnTo>
                      <a:pt x="0" y="9"/>
                    </a:lnTo>
                    <a:lnTo>
                      <a:pt x="0" y="190"/>
                    </a:lnTo>
                    <a:lnTo>
                      <a:pt x="14" y="190"/>
                    </a:lnTo>
                    <a:lnTo>
                      <a:pt x="14" y="9"/>
                    </a:lnTo>
                    <a:lnTo>
                      <a:pt x="7" y="0"/>
                    </a:lnTo>
                    <a:lnTo>
                      <a:pt x="14" y="9"/>
                    </a:lnTo>
                    <a:lnTo>
                      <a:pt x="14" y="0"/>
                    </a:lnTo>
                    <a:lnTo>
                      <a:pt x="7" y="0"/>
                    </a:lnTo>
                    <a:lnTo>
                      <a:pt x="7"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020" name="Freeform 2039"/>
              <p:cNvSpPr>
                <a:spLocks/>
              </p:cNvSpPr>
              <p:nvPr/>
            </p:nvSpPr>
            <p:spPr bwMode="auto">
              <a:xfrm>
                <a:off x="2604" y="3204"/>
                <a:ext cx="185" cy="9"/>
              </a:xfrm>
              <a:custGeom>
                <a:avLst/>
                <a:gdLst>
                  <a:gd name="T0" fmla="*/ 7 w 369"/>
                  <a:gd name="T1" fmla="*/ 4 h 19"/>
                  <a:gd name="T2" fmla="*/ 3 w 369"/>
                  <a:gd name="T3" fmla="*/ 9 h 19"/>
                  <a:gd name="T4" fmla="*/ 185 w 369"/>
                  <a:gd name="T5" fmla="*/ 9 h 19"/>
                  <a:gd name="T6" fmla="*/ 185 w 369"/>
                  <a:gd name="T7" fmla="*/ 0 h 19"/>
                  <a:gd name="T8" fmla="*/ 3 w 369"/>
                  <a:gd name="T9" fmla="*/ 0 h 19"/>
                  <a:gd name="T10" fmla="*/ 0 w 369"/>
                  <a:gd name="T11" fmla="*/ 4 h 19"/>
                  <a:gd name="T12" fmla="*/ 3 w 369"/>
                  <a:gd name="T13" fmla="*/ 0 h 19"/>
                  <a:gd name="T14" fmla="*/ 0 w 369"/>
                  <a:gd name="T15" fmla="*/ 0 h 19"/>
                  <a:gd name="T16" fmla="*/ 0 w 369"/>
                  <a:gd name="T17" fmla="*/ 4 h 19"/>
                  <a:gd name="T18" fmla="*/ 7 w 369"/>
                  <a:gd name="T19" fmla="*/ 4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69" h="19">
                    <a:moveTo>
                      <a:pt x="13" y="9"/>
                    </a:moveTo>
                    <a:lnTo>
                      <a:pt x="6" y="19"/>
                    </a:lnTo>
                    <a:lnTo>
                      <a:pt x="369" y="19"/>
                    </a:lnTo>
                    <a:lnTo>
                      <a:pt x="369" y="0"/>
                    </a:lnTo>
                    <a:lnTo>
                      <a:pt x="6" y="0"/>
                    </a:lnTo>
                    <a:lnTo>
                      <a:pt x="0" y="9"/>
                    </a:lnTo>
                    <a:lnTo>
                      <a:pt x="6" y="0"/>
                    </a:lnTo>
                    <a:lnTo>
                      <a:pt x="0" y="0"/>
                    </a:lnTo>
                    <a:lnTo>
                      <a:pt x="0" y="9"/>
                    </a:lnTo>
                    <a:lnTo>
                      <a:pt x="13"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021" name="Freeform 2040"/>
              <p:cNvSpPr>
                <a:spLocks/>
              </p:cNvSpPr>
              <p:nvPr/>
            </p:nvSpPr>
            <p:spPr bwMode="auto">
              <a:xfrm>
                <a:off x="2604" y="3208"/>
                <a:ext cx="7" cy="234"/>
              </a:xfrm>
              <a:custGeom>
                <a:avLst/>
                <a:gdLst>
                  <a:gd name="T0" fmla="*/ 3 w 13"/>
                  <a:gd name="T1" fmla="*/ 234 h 469"/>
                  <a:gd name="T2" fmla="*/ 7 w 13"/>
                  <a:gd name="T3" fmla="*/ 234 h 469"/>
                  <a:gd name="T4" fmla="*/ 7 w 13"/>
                  <a:gd name="T5" fmla="*/ 0 h 469"/>
                  <a:gd name="T6" fmla="*/ 0 w 13"/>
                  <a:gd name="T7" fmla="*/ 0 h 469"/>
                  <a:gd name="T8" fmla="*/ 0 w 13"/>
                  <a:gd name="T9" fmla="*/ 234 h 469"/>
                  <a:gd name="T10" fmla="*/ 3 w 13"/>
                  <a:gd name="T11" fmla="*/ 234 h 4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469">
                    <a:moveTo>
                      <a:pt x="6" y="469"/>
                    </a:moveTo>
                    <a:lnTo>
                      <a:pt x="13" y="469"/>
                    </a:lnTo>
                    <a:lnTo>
                      <a:pt x="13" y="0"/>
                    </a:lnTo>
                    <a:lnTo>
                      <a:pt x="0" y="0"/>
                    </a:lnTo>
                    <a:lnTo>
                      <a:pt x="0" y="469"/>
                    </a:lnTo>
                    <a:lnTo>
                      <a:pt x="6" y="4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022" name="Rectangle 2041"/>
              <p:cNvSpPr>
                <a:spLocks noChangeArrowheads="1"/>
              </p:cNvSpPr>
              <p:nvPr/>
            </p:nvSpPr>
            <p:spPr bwMode="auto">
              <a:xfrm>
                <a:off x="2613" y="3199"/>
                <a:ext cx="59" cy="2"/>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1023" name="Rectangle 2042"/>
              <p:cNvSpPr>
                <a:spLocks noChangeArrowheads="1"/>
              </p:cNvSpPr>
              <p:nvPr/>
            </p:nvSpPr>
            <p:spPr bwMode="auto">
              <a:xfrm>
                <a:off x="2613" y="3199"/>
                <a:ext cx="59" cy="5"/>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1024" name="Rectangle 2043"/>
              <p:cNvSpPr>
                <a:spLocks noChangeArrowheads="1"/>
              </p:cNvSpPr>
              <p:nvPr/>
            </p:nvSpPr>
            <p:spPr bwMode="auto">
              <a:xfrm>
                <a:off x="2613" y="3201"/>
                <a:ext cx="59" cy="5"/>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1025" name="Rectangle 2044"/>
              <p:cNvSpPr>
                <a:spLocks noChangeArrowheads="1"/>
              </p:cNvSpPr>
              <p:nvPr/>
            </p:nvSpPr>
            <p:spPr bwMode="auto">
              <a:xfrm>
                <a:off x="2613" y="3204"/>
                <a:ext cx="59" cy="5"/>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1026" name="Rectangle 2045"/>
              <p:cNvSpPr>
                <a:spLocks noChangeArrowheads="1"/>
              </p:cNvSpPr>
              <p:nvPr/>
            </p:nvSpPr>
            <p:spPr bwMode="auto">
              <a:xfrm>
                <a:off x="2613" y="3206"/>
                <a:ext cx="59" cy="6"/>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1027" name="Rectangle 2046"/>
              <p:cNvSpPr>
                <a:spLocks noChangeArrowheads="1"/>
              </p:cNvSpPr>
              <p:nvPr/>
            </p:nvSpPr>
            <p:spPr bwMode="auto">
              <a:xfrm>
                <a:off x="2613" y="3209"/>
                <a:ext cx="59" cy="6"/>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1028" name="Rectangle 2047"/>
              <p:cNvSpPr>
                <a:spLocks noChangeArrowheads="1"/>
              </p:cNvSpPr>
              <p:nvPr/>
            </p:nvSpPr>
            <p:spPr bwMode="auto">
              <a:xfrm>
                <a:off x="2613" y="3212"/>
                <a:ext cx="59" cy="5"/>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1029" name="Rectangle 2048"/>
              <p:cNvSpPr>
                <a:spLocks noChangeArrowheads="1"/>
              </p:cNvSpPr>
              <p:nvPr/>
            </p:nvSpPr>
            <p:spPr bwMode="auto">
              <a:xfrm>
                <a:off x="2613" y="3215"/>
                <a:ext cx="59" cy="5"/>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1030" name="Rectangle 2049"/>
              <p:cNvSpPr>
                <a:spLocks noChangeArrowheads="1"/>
              </p:cNvSpPr>
              <p:nvPr/>
            </p:nvSpPr>
            <p:spPr bwMode="auto">
              <a:xfrm>
                <a:off x="2613" y="3217"/>
                <a:ext cx="59" cy="6"/>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1031" name="Rectangle 2050"/>
              <p:cNvSpPr>
                <a:spLocks noChangeArrowheads="1"/>
              </p:cNvSpPr>
              <p:nvPr/>
            </p:nvSpPr>
            <p:spPr bwMode="auto">
              <a:xfrm>
                <a:off x="2613" y="3220"/>
                <a:ext cx="59" cy="5"/>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1032" name="Rectangle 2051"/>
              <p:cNvSpPr>
                <a:spLocks noChangeArrowheads="1"/>
              </p:cNvSpPr>
              <p:nvPr/>
            </p:nvSpPr>
            <p:spPr bwMode="auto">
              <a:xfrm>
                <a:off x="2613" y="3223"/>
                <a:ext cx="59" cy="5"/>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1033" name="Rectangle 2052"/>
              <p:cNvSpPr>
                <a:spLocks noChangeArrowheads="1"/>
              </p:cNvSpPr>
              <p:nvPr/>
            </p:nvSpPr>
            <p:spPr bwMode="auto">
              <a:xfrm>
                <a:off x="2613" y="3225"/>
                <a:ext cx="59" cy="6"/>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1034" name="Rectangle 2053"/>
              <p:cNvSpPr>
                <a:spLocks noChangeArrowheads="1"/>
              </p:cNvSpPr>
              <p:nvPr/>
            </p:nvSpPr>
            <p:spPr bwMode="auto">
              <a:xfrm>
                <a:off x="2613" y="3228"/>
                <a:ext cx="59" cy="6"/>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1035" name="Rectangle 2054"/>
              <p:cNvSpPr>
                <a:spLocks noChangeArrowheads="1"/>
              </p:cNvSpPr>
              <p:nvPr/>
            </p:nvSpPr>
            <p:spPr bwMode="auto">
              <a:xfrm>
                <a:off x="2613" y="3231"/>
                <a:ext cx="59" cy="4"/>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1036" name="Rectangle 2055"/>
              <p:cNvSpPr>
                <a:spLocks noChangeArrowheads="1"/>
              </p:cNvSpPr>
              <p:nvPr/>
            </p:nvSpPr>
            <p:spPr bwMode="auto">
              <a:xfrm>
                <a:off x="2613" y="3234"/>
                <a:ext cx="59" cy="1"/>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1037" name="Rectangle 2056"/>
              <p:cNvSpPr>
                <a:spLocks noChangeArrowheads="1"/>
              </p:cNvSpPr>
              <p:nvPr/>
            </p:nvSpPr>
            <p:spPr bwMode="auto">
              <a:xfrm>
                <a:off x="2727" y="3570"/>
                <a:ext cx="59" cy="3"/>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1038" name="Rectangle 2057"/>
              <p:cNvSpPr>
                <a:spLocks noChangeArrowheads="1"/>
              </p:cNvSpPr>
              <p:nvPr/>
            </p:nvSpPr>
            <p:spPr bwMode="auto">
              <a:xfrm>
                <a:off x="2727" y="3570"/>
                <a:ext cx="59" cy="8"/>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1039" name="Rectangle 2058"/>
              <p:cNvSpPr>
                <a:spLocks noChangeArrowheads="1"/>
              </p:cNvSpPr>
              <p:nvPr/>
            </p:nvSpPr>
            <p:spPr bwMode="auto">
              <a:xfrm>
                <a:off x="2727" y="3573"/>
                <a:ext cx="59" cy="11"/>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1040" name="Rectangle 2059"/>
              <p:cNvSpPr>
                <a:spLocks noChangeArrowheads="1"/>
              </p:cNvSpPr>
              <p:nvPr/>
            </p:nvSpPr>
            <p:spPr bwMode="auto">
              <a:xfrm>
                <a:off x="2727" y="3578"/>
                <a:ext cx="59" cy="12"/>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1041" name="Rectangle 2060"/>
              <p:cNvSpPr>
                <a:spLocks noChangeArrowheads="1"/>
              </p:cNvSpPr>
              <p:nvPr/>
            </p:nvSpPr>
            <p:spPr bwMode="auto">
              <a:xfrm>
                <a:off x="2727" y="3584"/>
                <a:ext cx="59" cy="11"/>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1042" name="Rectangle 2061"/>
              <p:cNvSpPr>
                <a:spLocks noChangeArrowheads="1"/>
              </p:cNvSpPr>
              <p:nvPr/>
            </p:nvSpPr>
            <p:spPr bwMode="auto">
              <a:xfrm>
                <a:off x="2727" y="3590"/>
                <a:ext cx="59" cy="11"/>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1043" name="Rectangle 2062"/>
              <p:cNvSpPr>
                <a:spLocks noChangeArrowheads="1"/>
              </p:cNvSpPr>
              <p:nvPr/>
            </p:nvSpPr>
            <p:spPr bwMode="auto">
              <a:xfrm>
                <a:off x="2727" y="3595"/>
                <a:ext cx="59" cy="12"/>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1044" name="Rectangle 2063"/>
              <p:cNvSpPr>
                <a:spLocks noChangeArrowheads="1"/>
              </p:cNvSpPr>
              <p:nvPr/>
            </p:nvSpPr>
            <p:spPr bwMode="auto">
              <a:xfrm>
                <a:off x="2727" y="3601"/>
                <a:ext cx="59" cy="11"/>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1045" name="Rectangle 2064"/>
              <p:cNvSpPr>
                <a:spLocks noChangeArrowheads="1"/>
              </p:cNvSpPr>
              <p:nvPr/>
            </p:nvSpPr>
            <p:spPr bwMode="auto">
              <a:xfrm>
                <a:off x="2727" y="3607"/>
                <a:ext cx="59" cy="11"/>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1046" name="Rectangle 2065"/>
              <p:cNvSpPr>
                <a:spLocks noChangeArrowheads="1"/>
              </p:cNvSpPr>
              <p:nvPr/>
            </p:nvSpPr>
            <p:spPr bwMode="auto">
              <a:xfrm>
                <a:off x="2727" y="3612"/>
                <a:ext cx="59" cy="11"/>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1047" name="Rectangle 2066"/>
              <p:cNvSpPr>
                <a:spLocks noChangeArrowheads="1"/>
              </p:cNvSpPr>
              <p:nvPr/>
            </p:nvSpPr>
            <p:spPr bwMode="auto">
              <a:xfrm>
                <a:off x="2727" y="3618"/>
                <a:ext cx="59" cy="12"/>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1048" name="Rectangle 2067"/>
              <p:cNvSpPr>
                <a:spLocks noChangeArrowheads="1"/>
              </p:cNvSpPr>
              <p:nvPr/>
            </p:nvSpPr>
            <p:spPr bwMode="auto">
              <a:xfrm>
                <a:off x="2727" y="3623"/>
                <a:ext cx="59" cy="12"/>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1049" name="Rectangle 2068"/>
              <p:cNvSpPr>
                <a:spLocks noChangeArrowheads="1"/>
              </p:cNvSpPr>
              <p:nvPr/>
            </p:nvSpPr>
            <p:spPr bwMode="auto">
              <a:xfrm>
                <a:off x="2727" y="3630"/>
                <a:ext cx="59" cy="11"/>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1050" name="Rectangle 2069"/>
              <p:cNvSpPr>
                <a:spLocks noChangeArrowheads="1"/>
              </p:cNvSpPr>
              <p:nvPr/>
            </p:nvSpPr>
            <p:spPr bwMode="auto">
              <a:xfrm>
                <a:off x="2727" y="3635"/>
                <a:ext cx="59" cy="11"/>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1051" name="Rectangle 2070"/>
              <p:cNvSpPr>
                <a:spLocks noChangeArrowheads="1"/>
              </p:cNvSpPr>
              <p:nvPr/>
            </p:nvSpPr>
            <p:spPr bwMode="auto">
              <a:xfrm>
                <a:off x="2727" y="3641"/>
                <a:ext cx="59" cy="11"/>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1052" name="Rectangle 2071"/>
              <p:cNvSpPr>
                <a:spLocks noChangeArrowheads="1"/>
              </p:cNvSpPr>
              <p:nvPr/>
            </p:nvSpPr>
            <p:spPr bwMode="auto">
              <a:xfrm>
                <a:off x="2727" y="3646"/>
                <a:ext cx="59" cy="12"/>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1053" name="Rectangle 2072"/>
              <p:cNvSpPr>
                <a:spLocks noChangeArrowheads="1"/>
              </p:cNvSpPr>
              <p:nvPr/>
            </p:nvSpPr>
            <p:spPr bwMode="auto">
              <a:xfrm>
                <a:off x="2727" y="3652"/>
                <a:ext cx="59" cy="11"/>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1054" name="Rectangle 2073"/>
              <p:cNvSpPr>
                <a:spLocks noChangeArrowheads="1"/>
              </p:cNvSpPr>
              <p:nvPr/>
            </p:nvSpPr>
            <p:spPr bwMode="auto">
              <a:xfrm>
                <a:off x="2727" y="3658"/>
                <a:ext cx="59" cy="8"/>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1055" name="Rectangle 2074"/>
              <p:cNvSpPr>
                <a:spLocks noChangeArrowheads="1"/>
              </p:cNvSpPr>
              <p:nvPr/>
            </p:nvSpPr>
            <p:spPr bwMode="auto">
              <a:xfrm>
                <a:off x="2727" y="3663"/>
                <a:ext cx="59" cy="3"/>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1056" name="Freeform 2075"/>
              <p:cNvSpPr>
                <a:spLocks/>
              </p:cNvSpPr>
              <p:nvPr/>
            </p:nvSpPr>
            <p:spPr bwMode="auto">
              <a:xfrm>
                <a:off x="4255" y="2329"/>
                <a:ext cx="9" cy="559"/>
              </a:xfrm>
              <a:custGeom>
                <a:avLst/>
                <a:gdLst>
                  <a:gd name="T0" fmla="*/ 9 w 19"/>
                  <a:gd name="T1" fmla="*/ 559 h 1118"/>
                  <a:gd name="T2" fmla="*/ 0 w 19"/>
                  <a:gd name="T3" fmla="*/ 550 h 1118"/>
                  <a:gd name="T4" fmla="*/ 0 w 19"/>
                  <a:gd name="T5" fmla="*/ 532 h 1118"/>
                  <a:gd name="T6" fmla="*/ 0 w 19"/>
                  <a:gd name="T7" fmla="*/ 514 h 1118"/>
                  <a:gd name="T8" fmla="*/ 0 w 19"/>
                  <a:gd name="T9" fmla="*/ 494 h 1118"/>
                  <a:gd name="T10" fmla="*/ 0 w 19"/>
                  <a:gd name="T11" fmla="*/ 476 h 1118"/>
                  <a:gd name="T12" fmla="*/ 0 w 19"/>
                  <a:gd name="T13" fmla="*/ 458 h 1118"/>
                  <a:gd name="T14" fmla="*/ 0 w 19"/>
                  <a:gd name="T15" fmla="*/ 440 h 1118"/>
                  <a:gd name="T16" fmla="*/ 0 w 19"/>
                  <a:gd name="T17" fmla="*/ 422 h 1118"/>
                  <a:gd name="T18" fmla="*/ 0 w 19"/>
                  <a:gd name="T19" fmla="*/ 404 h 1118"/>
                  <a:gd name="T20" fmla="*/ 0 w 19"/>
                  <a:gd name="T21" fmla="*/ 386 h 1118"/>
                  <a:gd name="T22" fmla="*/ 0 w 19"/>
                  <a:gd name="T23" fmla="*/ 368 h 1118"/>
                  <a:gd name="T24" fmla="*/ 0 w 19"/>
                  <a:gd name="T25" fmla="*/ 350 h 1118"/>
                  <a:gd name="T26" fmla="*/ 0 w 19"/>
                  <a:gd name="T27" fmla="*/ 330 h 1118"/>
                  <a:gd name="T28" fmla="*/ 0 w 19"/>
                  <a:gd name="T29" fmla="*/ 312 h 1118"/>
                  <a:gd name="T30" fmla="*/ 0 w 19"/>
                  <a:gd name="T31" fmla="*/ 293 h 1118"/>
                  <a:gd name="T32" fmla="*/ 0 w 19"/>
                  <a:gd name="T33" fmla="*/ 275 h 1118"/>
                  <a:gd name="T34" fmla="*/ 0 w 19"/>
                  <a:gd name="T35" fmla="*/ 257 h 1118"/>
                  <a:gd name="T36" fmla="*/ 0 w 19"/>
                  <a:gd name="T37" fmla="*/ 239 h 1118"/>
                  <a:gd name="T38" fmla="*/ 0 w 19"/>
                  <a:gd name="T39" fmla="*/ 221 h 1118"/>
                  <a:gd name="T40" fmla="*/ 0 w 19"/>
                  <a:gd name="T41" fmla="*/ 203 h 1118"/>
                  <a:gd name="T42" fmla="*/ 0 w 19"/>
                  <a:gd name="T43" fmla="*/ 185 h 1118"/>
                  <a:gd name="T44" fmla="*/ 0 w 19"/>
                  <a:gd name="T45" fmla="*/ 165 h 1118"/>
                  <a:gd name="T46" fmla="*/ 0 w 19"/>
                  <a:gd name="T47" fmla="*/ 147 h 1118"/>
                  <a:gd name="T48" fmla="*/ 0 w 19"/>
                  <a:gd name="T49" fmla="*/ 129 h 1118"/>
                  <a:gd name="T50" fmla="*/ 0 w 19"/>
                  <a:gd name="T51" fmla="*/ 111 h 1118"/>
                  <a:gd name="T52" fmla="*/ 0 w 19"/>
                  <a:gd name="T53" fmla="*/ 93 h 1118"/>
                  <a:gd name="T54" fmla="*/ 0 w 19"/>
                  <a:gd name="T55" fmla="*/ 75 h 1118"/>
                  <a:gd name="T56" fmla="*/ 0 w 19"/>
                  <a:gd name="T57" fmla="*/ 57 h 1118"/>
                  <a:gd name="T58" fmla="*/ 0 w 19"/>
                  <a:gd name="T59" fmla="*/ 38 h 1118"/>
                  <a:gd name="T60" fmla="*/ 0 w 19"/>
                  <a:gd name="T61" fmla="*/ 20 h 1118"/>
                  <a:gd name="T62" fmla="*/ 0 w 19"/>
                  <a:gd name="T63" fmla="*/ 0 h 1118"/>
                  <a:gd name="T64" fmla="*/ 9 w 19"/>
                  <a:gd name="T65" fmla="*/ 0 h 1118"/>
                  <a:gd name="T66" fmla="*/ 9 w 19"/>
                  <a:gd name="T67" fmla="*/ 559 h 111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 h="1118">
                    <a:moveTo>
                      <a:pt x="19" y="1118"/>
                    </a:moveTo>
                    <a:lnTo>
                      <a:pt x="0" y="1100"/>
                    </a:lnTo>
                    <a:lnTo>
                      <a:pt x="0" y="1064"/>
                    </a:lnTo>
                    <a:lnTo>
                      <a:pt x="0" y="1028"/>
                    </a:lnTo>
                    <a:lnTo>
                      <a:pt x="0" y="988"/>
                    </a:lnTo>
                    <a:lnTo>
                      <a:pt x="0" y="952"/>
                    </a:lnTo>
                    <a:lnTo>
                      <a:pt x="0" y="916"/>
                    </a:lnTo>
                    <a:lnTo>
                      <a:pt x="0" y="879"/>
                    </a:lnTo>
                    <a:lnTo>
                      <a:pt x="0" y="843"/>
                    </a:lnTo>
                    <a:lnTo>
                      <a:pt x="0" y="807"/>
                    </a:lnTo>
                    <a:lnTo>
                      <a:pt x="0" y="771"/>
                    </a:lnTo>
                    <a:lnTo>
                      <a:pt x="0" y="735"/>
                    </a:lnTo>
                    <a:lnTo>
                      <a:pt x="0" y="699"/>
                    </a:lnTo>
                    <a:lnTo>
                      <a:pt x="0" y="659"/>
                    </a:lnTo>
                    <a:lnTo>
                      <a:pt x="0" y="623"/>
                    </a:lnTo>
                    <a:lnTo>
                      <a:pt x="0" y="586"/>
                    </a:lnTo>
                    <a:lnTo>
                      <a:pt x="0" y="550"/>
                    </a:lnTo>
                    <a:lnTo>
                      <a:pt x="0" y="514"/>
                    </a:lnTo>
                    <a:lnTo>
                      <a:pt x="0" y="478"/>
                    </a:lnTo>
                    <a:lnTo>
                      <a:pt x="0" y="442"/>
                    </a:lnTo>
                    <a:lnTo>
                      <a:pt x="0" y="406"/>
                    </a:lnTo>
                    <a:lnTo>
                      <a:pt x="0" y="369"/>
                    </a:lnTo>
                    <a:lnTo>
                      <a:pt x="0" y="330"/>
                    </a:lnTo>
                    <a:lnTo>
                      <a:pt x="0" y="293"/>
                    </a:lnTo>
                    <a:lnTo>
                      <a:pt x="0" y="257"/>
                    </a:lnTo>
                    <a:lnTo>
                      <a:pt x="0" y="221"/>
                    </a:lnTo>
                    <a:lnTo>
                      <a:pt x="0" y="185"/>
                    </a:lnTo>
                    <a:lnTo>
                      <a:pt x="0" y="149"/>
                    </a:lnTo>
                    <a:lnTo>
                      <a:pt x="0" y="113"/>
                    </a:lnTo>
                    <a:lnTo>
                      <a:pt x="0" y="76"/>
                    </a:lnTo>
                    <a:lnTo>
                      <a:pt x="0" y="40"/>
                    </a:lnTo>
                    <a:lnTo>
                      <a:pt x="0" y="0"/>
                    </a:lnTo>
                    <a:lnTo>
                      <a:pt x="19" y="0"/>
                    </a:lnTo>
                    <a:lnTo>
                      <a:pt x="19" y="1118"/>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057" name="Freeform 2076"/>
              <p:cNvSpPr>
                <a:spLocks/>
              </p:cNvSpPr>
              <p:nvPr/>
            </p:nvSpPr>
            <p:spPr bwMode="auto">
              <a:xfrm>
                <a:off x="4255" y="2329"/>
                <a:ext cx="25" cy="576"/>
              </a:xfrm>
              <a:custGeom>
                <a:avLst/>
                <a:gdLst>
                  <a:gd name="T0" fmla="*/ 25 w 50"/>
                  <a:gd name="T1" fmla="*/ 576 h 1153"/>
                  <a:gd name="T2" fmla="*/ 0 w 50"/>
                  <a:gd name="T3" fmla="*/ 550 h 1153"/>
                  <a:gd name="T4" fmla="*/ 0 w 50"/>
                  <a:gd name="T5" fmla="*/ 532 h 1153"/>
                  <a:gd name="T6" fmla="*/ 0 w 50"/>
                  <a:gd name="T7" fmla="*/ 514 h 1153"/>
                  <a:gd name="T8" fmla="*/ 0 w 50"/>
                  <a:gd name="T9" fmla="*/ 494 h 1153"/>
                  <a:gd name="T10" fmla="*/ 0 w 50"/>
                  <a:gd name="T11" fmla="*/ 476 h 1153"/>
                  <a:gd name="T12" fmla="*/ 0 w 50"/>
                  <a:gd name="T13" fmla="*/ 458 h 1153"/>
                  <a:gd name="T14" fmla="*/ 0 w 50"/>
                  <a:gd name="T15" fmla="*/ 439 h 1153"/>
                  <a:gd name="T16" fmla="*/ 0 w 50"/>
                  <a:gd name="T17" fmla="*/ 421 h 1153"/>
                  <a:gd name="T18" fmla="*/ 0 w 50"/>
                  <a:gd name="T19" fmla="*/ 403 h 1153"/>
                  <a:gd name="T20" fmla="*/ 0 w 50"/>
                  <a:gd name="T21" fmla="*/ 385 h 1153"/>
                  <a:gd name="T22" fmla="*/ 0 w 50"/>
                  <a:gd name="T23" fmla="*/ 367 h 1153"/>
                  <a:gd name="T24" fmla="*/ 0 w 50"/>
                  <a:gd name="T25" fmla="*/ 349 h 1153"/>
                  <a:gd name="T26" fmla="*/ 0 w 50"/>
                  <a:gd name="T27" fmla="*/ 329 h 1153"/>
                  <a:gd name="T28" fmla="*/ 0 w 50"/>
                  <a:gd name="T29" fmla="*/ 311 h 1153"/>
                  <a:gd name="T30" fmla="*/ 0 w 50"/>
                  <a:gd name="T31" fmla="*/ 293 h 1153"/>
                  <a:gd name="T32" fmla="*/ 0 w 50"/>
                  <a:gd name="T33" fmla="*/ 275 h 1153"/>
                  <a:gd name="T34" fmla="*/ 0 w 50"/>
                  <a:gd name="T35" fmla="*/ 257 h 1153"/>
                  <a:gd name="T36" fmla="*/ 0 w 50"/>
                  <a:gd name="T37" fmla="*/ 239 h 1153"/>
                  <a:gd name="T38" fmla="*/ 0 w 50"/>
                  <a:gd name="T39" fmla="*/ 221 h 1153"/>
                  <a:gd name="T40" fmla="*/ 0 w 50"/>
                  <a:gd name="T41" fmla="*/ 203 h 1153"/>
                  <a:gd name="T42" fmla="*/ 0 w 50"/>
                  <a:gd name="T43" fmla="*/ 184 h 1153"/>
                  <a:gd name="T44" fmla="*/ 0 w 50"/>
                  <a:gd name="T45" fmla="*/ 165 h 1153"/>
                  <a:gd name="T46" fmla="*/ 0 w 50"/>
                  <a:gd name="T47" fmla="*/ 146 h 1153"/>
                  <a:gd name="T48" fmla="*/ 0 w 50"/>
                  <a:gd name="T49" fmla="*/ 128 h 1153"/>
                  <a:gd name="T50" fmla="*/ 0 w 50"/>
                  <a:gd name="T51" fmla="*/ 110 h 1153"/>
                  <a:gd name="T52" fmla="*/ 0 w 50"/>
                  <a:gd name="T53" fmla="*/ 92 h 1153"/>
                  <a:gd name="T54" fmla="*/ 0 w 50"/>
                  <a:gd name="T55" fmla="*/ 74 h 1153"/>
                  <a:gd name="T56" fmla="*/ 0 w 50"/>
                  <a:gd name="T57" fmla="*/ 56 h 1153"/>
                  <a:gd name="T58" fmla="*/ 0 w 50"/>
                  <a:gd name="T59" fmla="*/ 38 h 1153"/>
                  <a:gd name="T60" fmla="*/ 0 w 50"/>
                  <a:gd name="T61" fmla="*/ 20 h 1153"/>
                  <a:gd name="T62" fmla="*/ 0 w 50"/>
                  <a:gd name="T63" fmla="*/ 0 h 1153"/>
                  <a:gd name="T64" fmla="*/ 25 w 50"/>
                  <a:gd name="T65" fmla="*/ 0 h 1153"/>
                  <a:gd name="T66" fmla="*/ 25 w 50"/>
                  <a:gd name="T67" fmla="*/ 576 h 11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0" h="1153">
                    <a:moveTo>
                      <a:pt x="50" y="1153"/>
                    </a:moveTo>
                    <a:lnTo>
                      <a:pt x="0" y="1100"/>
                    </a:lnTo>
                    <a:lnTo>
                      <a:pt x="0" y="1064"/>
                    </a:lnTo>
                    <a:lnTo>
                      <a:pt x="0" y="1028"/>
                    </a:lnTo>
                    <a:lnTo>
                      <a:pt x="0" y="988"/>
                    </a:lnTo>
                    <a:lnTo>
                      <a:pt x="0" y="952"/>
                    </a:lnTo>
                    <a:lnTo>
                      <a:pt x="0" y="916"/>
                    </a:lnTo>
                    <a:lnTo>
                      <a:pt x="0" y="879"/>
                    </a:lnTo>
                    <a:lnTo>
                      <a:pt x="0" y="843"/>
                    </a:lnTo>
                    <a:lnTo>
                      <a:pt x="0" y="807"/>
                    </a:lnTo>
                    <a:lnTo>
                      <a:pt x="0" y="771"/>
                    </a:lnTo>
                    <a:lnTo>
                      <a:pt x="0" y="735"/>
                    </a:lnTo>
                    <a:lnTo>
                      <a:pt x="0" y="699"/>
                    </a:lnTo>
                    <a:lnTo>
                      <a:pt x="0" y="659"/>
                    </a:lnTo>
                    <a:lnTo>
                      <a:pt x="0" y="623"/>
                    </a:lnTo>
                    <a:lnTo>
                      <a:pt x="0" y="586"/>
                    </a:lnTo>
                    <a:lnTo>
                      <a:pt x="0" y="550"/>
                    </a:lnTo>
                    <a:lnTo>
                      <a:pt x="0" y="514"/>
                    </a:lnTo>
                    <a:lnTo>
                      <a:pt x="0" y="478"/>
                    </a:lnTo>
                    <a:lnTo>
                      <a:pt x="0" y="442"/>
                    </a:lnTo>
                    <a:lnTo>
                      <a:pt x="0" y="406"/>
                    </a:lnTo>
                    <a:lnTo>
                      <a:pt x="0" y="369"/>
                    </a:lnTo>
                    <a:lnTo>
                      <a:pt x="0" y="330"/>
                    </a:lnTo>
                    <a:lnTo>
                      <a:pt x="0" y="293"/>
                    </a:lnTo>
                    <a:lnTo>
                      <a:pt x="0" y="257"/>
                    </a:lnTo>
                    <a:lnTo>
                      <a:pt x="0" y="221"/>
                    </a:lnTo>
                    <a:lnTo>
                      <a:pt x="0" y="185"/>
                    </a:lnTo>
                    <a:lnTo>
                      <a:pt x="0" y="149"/>
                    </a:lnTo>
                    <a:lnTo>
                      <a:pt x="0" y="113"/>
                    </a:lnTo>
                    <a:lnTo>
                      <a:pt x="0" y="76"/>
                    </a:lnTo>
                    <a:lnTo>
                      <a:pt x="0" y="40"/>
                    </a:lnTo>
                    <a:lnTo>
                      <a:pt x="0" y="0"/>
                    </a:lnTo>
                    <a:lnTo>
                      <a:pt x="50" y="0"/>
                    </a:lnTo>
                    <a:lnTo>
                      <a:pt x="50" y="115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058" name="Freeform 2077"/>
              <p:cNvSpPr>
                <a:spLocks/>
              </p:cNvSpPr>
              <p:nvPr/>
            </p:nvSpPr>
            <p:spPr bwMode="auto">
              <a:xfrm>
                <a:off x="4264" y="2329"/>
                <a:ext cx="32" cy="622"/>
              </a:xfrm>
              <a:custGeom>
                <a:avLst/>
                <a:gdLst>
                  <a:gd name="T0" fmla="*/ 32 w 65"/>
                  <a:gd name="T1" fmla="*/ 0 h 1245"/>
                  <a:gd name="T2" fmla="*/ 24 w 65"/>
                  <a:gd name="T3" fmla="*/ 0 h 1245"/>
                  <a:gd name="T4" fmla="*/ 0 w 65"/>
                  <a:gd name="T5" fmla="*/ 0 h 1245"/>
                  <a:gd name="T6" fmla="*/ 0 w 65"/>
                  <a:gd name="T7" fmla="*/ 559 h 1245"/>
                  <a:gd name="T8" fmla="*/ 24 w 65"/>
                  <a:gd name="T9" fmla="*/ 586 h 1245"/>
                  <a:gd name="T10" fmla="*/ 24 w 65"/>
                  <a:gd name="T11" fmla="*/ 622 h 1245"/>
                  <a:gd name="T12" fmla="*/ 27 w 65"/>
                  <a:gd name="T13" fmla="*/ 622 h 1245"/>
                  <a:gd name="T14" fmla="*/ 30 w 65"/>
                  <a:gd name="T15" fmla="*/ 620 h 1245"/>
                  <a:gd name="T16" fmla="*/ 32 w 65"/>
                  <a:gd name="T17" fmla="*/ 620 h 1245"/>
                  <a:gd name="T18" fmla="*/ 32 w 65"/>
                  <a:gd name="T19" fmla="*/ 0 h 12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5" h="1245">
                    <a:moveTo>
                      <a:pt x="65" y="0"/>
                    </a:moveTo>
                    <a:lnTo>
                      <a:pt x="48" y="0"/>
                    </a:lnTo>
                    <a:lnTo>
                      <a:pt x="0" y="0"/>
                    </a:lnTo>
                    <a:lnTo>
                      <a:pt x="0" y="1118"/>
                    </a:lnTo>
                    <a:lnTo>
                      <a:pt x="48" y="1172"/>
                    </a:lnTo>
                    <a:lnTo>
                      <a:pt x="48" y="1245"/>
                    </a:lnTo>
                    <a:lnTo>
                      <a:pt x="55" y="1245"/>
                    </a:lnTo>
                    <a:lnTo>
                      <a:pt x="61" y="1241"/>
                    </a:lnTo>
                    <a:lnTo>
                      <a:pt x="65" y="1241"/>
                    </a:lnTo>
                    <a:lnTo>
                      <a:pt x="65"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059" name="Freeform 2078"/>
              <p:cNvSpPr>
                <a:spLocks/>
              </p:cNvSpPr>
              <p:nvPr/>
            </p:nvSpPr>
            <p:spPr bwMode="auto">
              <a:xfrm>
                <a:off x="4280" y="2329"/>
                <a:ext cx="32" cy="622"/>
              </a:xfrm>
              <a:custGeom>
                <a:avLst/>
                <a:gdLst>
                  <a:gd name="T0" fmla="*/ 32 w 66"/>
                  <a:gd name="T1" fmla="*/ 0 h 1245"/>
                  <a:gd name="T2" fmla="*/ 8 w 66"/>
                  <a:gd name="T3" fmla="*/ 0 h 1245"/>
                  <a:gd name="T4" fmla="*/ 0 w 66"/>
                  <a:gd name="T5" fmla="*/ 0 h 1245"/>
                  <a:gd name="T6" fmla="*/ 0 w 66"/>
                  <a:gd name="T7" fmla="*/ 576 h 1245"/>
                  <a:gd name="T8" fmla="*/ 8 w 66"/>
                  <a:gd name="T9" fmla="*/ 586 h 1245"/>
                  <a:gd name="T10" fmla="*/ 8 w 66"/>
                  <a:gd name="T11" fmla="*/ 622 h 1245"/>
                  <a:gd name="T12" fmla="*/ 12 w 66"/>
                  <a:gd name="T13" fmla="*/ 622 h 1245"/>
                  <a:gd name="T14" fmla="*/ 15 w 66"/>
                  <a:gd name="T15" fmla="*/ 620 h 1245"/>
                  <a:gd name="T16" fmla="*/ 18 w 66"/>
                  <a:gd name="T17" fmla="*/ 620 h 1245"/>
                  <a:gd name="T18" fmla="*/ 21 w 66"/>
                  <a:gd name="T19" fmla="*/ 619 h 1245"/>
                  <a:gd name="T20" fmla="*/ 23 w 66"/>
                  <a:gd name="T21" fmla="*/ 617 h 1245"/>
                  <a:gd name="T22" fmla="*/ 26 w 66"/>
                  <a:gd name="T23" fmla="*/ 615 h 1245"/>
                  <a:gd name="T24" fmla="*/ 30 w 66"/>
                  <a:gd name="T25" fmla="*/ 613 h 1245"/>
                  <a:gd name="T26" fmla="*/ 32 w 66"/>
                  <a:gd name="T27" fmla="*/ 610 h 1245"/>
                  <a:gd name="T28" fmla="*/ 32 w 66"/>
                  <a:gd name="T29" fmla="*/ 0 h 124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6" h="1245">
                    <a:moveTo>
                      <a:pt x="66" y="0"/>
                    </a:moveTo>
                    <a:lnTo>
                      <a:pt x="17" y="0"/>
                    </a:lnTo>
                    <a:lnTo>
                      <a:pt x="0" y="0"/>
                    </a:lnTo>
                    <a:lnTo>
                      <a:pt x="0" y="1153"/>
                    </a:lnTo>
                    <a:lnTo>
                      <a:pt x="17" y="1172"/>
                    </a:lnTo>
                    <a:lnTo>
                      <a:pt x="17" y="1245"/>
                    </a:lnTo>
                    <a:lnTo>
                      <a:pt x="24" y="1245"/>
                    </a:lnTo>
                    <a:lnTo>
                      <a:pt x="30" y="1241"/>
                    </a:lnTo>
                    <a:lnTo>
                      <a:pt x="37" y="1241"/>
                    </a:lnTo>
                    <a:lnTo>
                      <a:pt x="44" y="1238"/>
                    </a:lnTo>
                    <a:lnTo>
                      <a:pt x="47" y="1234"/>
                    </a:lnTo>
                    <a:lnTo>
                      <a:pt x="54" y="1230"/>
                    </a:lnTo>
                    <a:lnTo>
                      <a:pt x="61" y="1227"/>
                    </a:lnTo>
                    <a:lnTo>
                      <a:pt x="66" y="1221"/>
                    </a:lnTo>
                    <a:lnTo>
                      <a:pt x="66"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060" name="Freeform 2079"/>
              <p:cNvSpPr>
                <a:spLocks/>
              </p:cNvSpPr>
              <p:nvPr/>
            </p:nvSpPr>
            <p:spPr bwMode="auto">
              <a:xfrm>
                <a:off x="4296" y="2329"/>
                <a:ext cx="25" cy="621"/>
              </a:xfrm>
              <a:custGeom>
                <a:avLst/>
                <a:gdLst>
                  <a:gd name="T0" fmla="*/ 0 w 50"/>
                  <a:gd name="T1" fmla="*/ 0 h 1241"/>
                  <a:gd name="T2" fmla="*/ 25 w 50"/>
                  <a:gd name="T3" fmla="*/ 0 h 1241"/>
                  <a:gd name="T4" fmla="*/ 25 w 50"/>
                  <a:gd name="T5" fmla="*/ 20 h 1241"/>
                  <a:gd name="T6" fmla="*/ 25 w 50"/>
                  <a:gd name="T7" fmla="*/ 38 h 1241"/>
                  <a:gd name="T8" fmla="*/ 25 w 50"/>
                  <a:gd name="T9" fmla="*/ 57 h 1241"/>
                  <a:gd name="T10" fmla="*/ 25 w 50"/>
                  <a:gd name="T11" fmla="*/ 75 h 1241"/>
                  <a:gd name="T12" fmla="*/ 25 w 50"/>
                  <a:gd name="T13" fmla="*/ 93 h 1241"/>
                  <a:gd name="T14" fmla="*/ 25 w 50"/>
                  <a:gd name="T15" fmla="*/ 111 h 1241"/>
                  <a:gd name="T16" fmla="*/ 25 w 50"/>
                  <a:gd name="T17" fmla="*/ 129 h 1241"/>
                  <a:gd name="T18" fmla="*/ 25 w 50"/>
                  <a:gd name="T19" fmla="*/ 147 h 1241"/>
                  <a:gd name="T20" fmla="*/ 25 w 50"/>
                  <a:gd name="T21" fmla="*/ 165 h 1241"/>
                  <a:gd name="T22" fmla="*/ 25 w 50"/>
                  <a:gd name="T23" fmla="*/ 185 h 1241"/>
                  <a:gd name="T24" fmla="*/ 25 w 50"/>
                  <a:gd name="T25" fmla="*/ 203 h 1241"/>
                  <a:gd name="T26" fmla="*/ 25 w 50"/>
                  <a:gd name="T27" fmla="*/ 221 h 1241"/>
                  <a:gd name="T28" fmla="*/ 25 w 50"/>
                  <a:gd name="T29" fmla="*/ 239 h 1241"/>
                  <a:gd name="T30" fmla="*/ 25 w 50"/>
                  <a:gd name="T31" fmla="*/ 257 h 1241"/>
                  <a:gd name="T32" fmla="*/ 25 w 50"/>
                  <a:gd name="T33" fmla="*/ 275 h 1241"/>
                  <a:gd name="T34" fmla="*/ 25 w 50"/>
                  <a:gd name="T35" fmla="*/ 293 h 1241"/>
                  <a:gd name="T36" fmla="*/ 25 w 50"/>
                  <a:gd name="T37" fmla="*/ 312 h 1241"/>
                  <a:gd name="T38" fmla="*/ 25 w 50"/>
                  <a:gd name="T39" fmla="*/ 330 h 1241"/>
                  <a:gd name="T40" fmla="*/ 25 w 50"/>
                  <a:gd name="T41" fmla="*/ 350 h 1241"/>
                  <a:gd name="T42" fmla="*/ 25 w 50"/>
                  <a:gd name="T43" fmla="*/ 368 h 1241"/>
                  <a:gd name="T44" fmla="*/ 25 w 50"/>
                  <a:gd name="T45" fmla="*/ 386 h 1241"/>
                  <a:gd name="T46" fmla="*/ 25 w 50"/>
                  <a:gd name="T47" fmla="*/ 404 h 1241"/>
                  <a:gd name="T48" fmla="*/ 25 w 50"/>
                  <a:gd name="T49" fmla="*/ 422 h 1241"/>
                  <a:gd name="T50" fmla="*/ 25 w 50"/>
                  <a:gd name="T51" fmla="*/ 440 h 1241"/>
                  <a:gd name="T52" fmla="*/ 25 w 50"/>
                  <a:gd name="T53" fmla="*/ 458 h 1241"/>
                  <a:gd name="T54" fmla="*/ 25 w 50"/>
                  <a:gd name="T55" fmla="*/ 476 h 1241"/>
                  <a:gd name="T56" fmla="*/ 25 w 50"/>
                  <a:gd name="T57" fmla="*/ 494 h 1241"/>
                  <a:gd name="T58" fmla="*/ 25 w 50"/>
                  <a:gd name="T59" fmla="*/ 514 h 1241"/>
                  <a:gd name="T60" fmla="*/ 25 w 50"/>
                  <a:gd name="T61" fmla="*/ 532 h 1241"/>
                  <a:gd name="T62" fmla="*/ 25 w 50"/>
                  <a:gd name="T63" fmla="*/ 550 h 1241"/>
                  <a:gd name="T64" fmla="*/ 25 w 50"/>
                  <a:gd name="T65" fmla="*/ 568 h 1241"/>
                  <a:gd name="T66" fmla="*/ 25 w 50"/>
                  <a:gd name="T67" fmla="*/ 586 h 1241"/>
                  <a:gd name="T68" fmla="*/ 25 w 50"/>
                  <a:gd name="T69" fmla="*/ 590 h 1241"/>
                  <a:gd name="T70" fmla="*/ 24 w 50"/>
                  <a:gd name="T71" fmla="*/ 594 h 1241"/>
                  <a:gd name="T72" fmla="*/ 24 w 50"/>
                  <a:gd name="T73" fmla="*/ 597 h 1241"/>
                  <a:gd name="T74" fmla="*/ 22 w 50"/>
                  <a:gd name="T75" fmla="*/ 601 h 1241"/>
                  <a:gd name="T76" fmla="*/ 20 w 50"/>
                  <a:gd name="T77" fmla="*/ 603 h 1241"/>
                  <a:gd name="T78" fmla="*/ 19 w 50"/>
                  <a:gd name="T79" fmla="*/ 606 h 1241"/>
                  <a:gd name="T80" fmla="*/ 17 w 50"/>
                  <a:gd name="T81" fmla="*/ 610 h 1241"/>
                  <a:gd name="T82" fmla="*/ 15 w 50"/>
                  <a:gd name="T83" fmla="*/ 612 h 1241"/>
                  <a:gd name="T84" fmla="*/ 14 w 50"/>
                  <a:gd name="T85" fmla="*/ 614 h 1241"/>
                  <a:gd name="T86" fmla="*/ 10 w 50"/>
                  <a:gd name="T87" fmla="*/ 615 h 1241"/>
                  <a:gd name="T88" fmla="*/ 7 w 50"/>
                  <a:gd name="T89" fmla="*/ 617 h 1241"/>
                  <a:gd name="T90" fmla="*/ 5 w 50"/>
                  <a:gd name="T91" fmla="*/ 619 h 1241"/>
                  <a:gd name="T92" fmla="*/ 2 w 50"/>
                  <a:gd name="T93" fmla="*/ 621 h 1241"/>
                  <a:gd name="T94" fmla="*/ 0 w 50"/>
                  <a:gd name="T95" fmla="*/ 621 h 1241"/>
                  <a:gd name="T96" fmla="*/ 0 w 50"/>
                  <a:gd name="T97" fmla="*/ 0 h 12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0" h="1241">
                    <a:moveTo>
                      <a:pt x="0" y="0"/>
                    </a:moveTo>
                    <a:lnTo>
                      <a:pt x="50" y="0"/>
                    </a:lnTo>
                    <a:lnTo>
                      <a:pt x="50" y="40"/>
                    </a:lnTo>
                    <a:lnTo>
                      <a:pt x="50" y="76"/>
                    </a:lnTo>
                    <a:lnTo>
                      <a:pt x="50" y="113"/>
                    </a:lnTo>
                    <a:lnTo>
                      <a:pt x="50" y="149"/>
                    </a:lnTo>
                    <a:lnTo>
                      <a:pt x="50" y="185"/>
                    </a:lnTo>
                    <a:lnTo>
                      <a:pt x="50" y="221"/>
                    </a:lnTo>
                    <a:lnTo>
                      <a:pt x="50" y="257"/>
                    </a:lnTo>
                    <a:lnTo>
                      <a:pt x="50" y="293"/>
                    </a:lnTo>
                    <a:lnTo>
                      <a:pt x="50" y="330"/>
                    </a:lnTo>
                    <a:lnTo>
                      <a:pt x="50" y="369"/>
                    </a:lnTo>
                    <a:lnTo>
                      <a:pt x="50" y="406"/>
                    </a:lnTo>
                    <a:lnTo>
                      <a:pt x="50" y="442"/>
                    </a:lnTo>
                    <a:lnTo>
                      <a:pt x="50" y="478"/>
                    </a:lnTo>
                    <a:lnTo>
                      <a:pt x="50" y="514"/>
                    </a:lnTo>
                    <a:lnTo>
                      <a:pt x="50" y="550"/>
                    </a:lnTo>
                    <a:lnTo>
                      <a:pt x="50" y="586"/>
                    </a:lnTo>
                    <a:lnTo>
                      <a:pt x="50" y="623"/>
                    </a:lnTo>
                    <a:lnTo>
                      <a:pt x="50" y="659"/>
                    </a:lnTo>
                    <a:lnTo>
                      <a:pt x="50" y="699"/>
                    </a:lnTo>
                    <a:lnTo>
                      <a:pt x="50" y="735"/>
                    </a:lnTo>
                    <a:lnTo>
                      <a:pt x="50" y="771"/>
                    </a:lnTo>
                    <a:lnTo>
                      <a:pt x="50" y="807"/>
                    </a:lnTo>
                    <a:lnTo>
                      <a:pt x="50" y="843"/>
                    </a:lnTo>
                    <a:lnTo>
                      <a:pt x="50" y="879"/>
                    </a:lnTo>
                    <a:lnTo>
                      <a:pt x="50" y="916"/>
                    </a:lnTo>
                    <a:lnTo>
                      <a:pt x="50" y="952"/>
                    </a:lnTo>
                    <a:lnTo>
                      <a:pt x="50" y="988"/>
                    </a:lnTo>
                    <a:lnTo>
                      <a:pt x="50" y="1028"/>
                    </a:lnTo>
                    <a:lnTo>
                      <a:pt x="50" y="1064"/>
                    </a:lnTo>
                    <a:lnTo>
                      <a:pt x="50" y="1100"/>
                    </a:lnTo>
                    <a:lnTo>
                      <a:pt x="50" y="1136"/>
                    </a:lnTo>
                    <a:lnTo>
                      <a:pt x="50" y="1172"/>
                    </a:lnTo>
                    <a:lnTo>
                      <a:pt x="50" y="1180"/>
                    </a:lnTo>
                    <a:lnTo>
                      <a:pt x="47" y="1187"/>
                    </a:lnTo>
                    <a:lnTo>
                      <a:pt x="47" y="1194"/>
                    </a:lnTo>
                    <a:lnTo>
                      <a:pt x="43" y="1201"/>
                    </a:lnTo>
                    <a:lnTo>
                      <a:pt x="40" y="1205"/>
                    </a:lnTo>
                    <a:lnTo>
                      <a:pt x="37" y="1212"/>
                    </a:lnTo>
                    <a:lnTo>
                      <a:pt x="33" y="1220"/>
                    </a:lnTo>
                    <a:lnTo>
                      <a:pt x="30" y="1223"/>
                    </a:lnTo>
                    <a:lnTo>
                      <a:pt x="27" y="1227"/>
                    </a:lnTo>
                    <a:lnTo>
                      <a:pt x="20" y="1230"/>
                    </a:lnTo>
                    <a:lnTo>
                      <a:pt x="13" y="1234"/>
                    </a:lnTo>
                    <a:lnTo>
                      <a:pt x="10" y="1238"/>
                    </a:lnTo>
                    <a:lnTo>
                      <a:pt x="3" y="1241"/>
                    </a:lnTo>
                    <a:lnTo>
                      <a:pt x="0" y="1241"/>
                    </a:lnTo>
                    <a:lnTo>
                      <a:pt x="0"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061" name="Freeform 2080"/>
              <p:cNvSpPr>
                <a:spLocks/>
              </p:cNvSpPr>
              <p:nvPr/>
            </p:nvSpPr>
            <p:spPr bwMode="auto">
              <a:xfrm>
                <a:off x="4312" y="2329"/>
                <a:ext cx="9" cy="611"/>
              </a:xfrm>
              <a:custGeom>
                <a:avLst/>
                <a:gdLst>
                  <a:gd name="T0" fmla="*/ 0 w 18"/>
                  <a:gd name="T1" fmla="*/ 0 h 1221"/>
                  <a:gd name="T2" fmla="*/ 9 w 18"/>
                  <a:gd name="T3" fmla="*/ 0 h 1221"/>
                  <a:gd name="T4" fmla="*/ 9 w 18"/>
                  <a:gd name="T5" fmla="*/ 20 h 1221"/>
                  <a:gd name="T6" fmla="*/ 9 w 18"/>
                  <a:gd name="T7" fmla="*/ 38 h 1221"/>
                  <a:gd name="T8" fmla="*/ 9 w 18"/>
                  <a:gd name="T9" fmla="*/ 57 h 1221"/>
                  <a:gd name="T10" fmla="*/ 9 w 18"/>
                  <a:gd name="T11" fmla="*/ 75 h 1221"/>
                  <a:gd name="T12" fmla="*/ 9 w 18"/>
                  <a:gd name="T13" fmla="*/ 93 h 1221"/>
                  <a:gd name="T14" fmla="*/ 9 w 18"/>
                  <a:gd name="T15" fmla="*/ 111 h 1221"/>
                  <a:gd name="T16" fmla="*/ 9 w 18"/>
                  <a:gd name="T17" fmla="*/ 129 h 1221"/>
                  <a:gd name="T18" fmla="*/ 9 w 18"/>
                  <a:gd name="T19" fmla="*/ 147 h 1221"/>
                  <a:gd name="T20" fmla="*/ 9 w 18"/>
                  <a:gd name="T21" fmla="*/ 165 h 1221"/>
                  <a:gd name="T22" fmla="*/ 9 w 18"/>
                  <a:gd name="T23" fmla="*/ 185 h 1221"/>
                  <a:gd name="T24" fmla="*/ 9 w 18"/>
                  <a:gd name="T25" fmla="*/ 203 h 1221"/>
                  <a:gd name="T26" fmla="*/ 9 w 18"/>
                  <a:gd name="T27" fmla="*/ 221 h 1221"/>
                  <a:gd name="T28" fmla="*/ 9 w 18"/>
                  <a:gd name="T29" fmla="*/ 239 h 1221"/>
                  <a:gd name="T30" fmla="*/ 9 w 18"/>
                  <a:gd name="T31" fmla="*/ 257 h 1221"/>
                  <a:gd name="T32" fmla="*/ 9 w 18"/>
                  <a:gd name="T33" fmla="*/ 275 h 1221"/>
                  <a:gd name="T34" fmla="*/ 9 w 18"/>
                  <a:gd name="T35" fmla="*/ 293 h 1221"/>
                  <a:gd name="T36" fmla="*/ 9 w 18"/>
                  <a:gd name="T37" fmla="*/ 312 h 1221"/>
                  <a:gd name="T38" fmla="*/ 9 w 18"/>
                  <a:gd name="T39" fmla="*/ 330 h 1221"/>
                  <a:gd name="T40" fmla="*/ 9 w 18"/>
                  <a:gd name="T41" fmla="*/ 350 h 1221"/>
                  <a:gd name="T42" fmla="*/ 9 w 18"/>
                  <a:gd name="T43" fmla="*/ 368 h 1221"/>
                  <a:gd name="T44" fmla="*/ 9 w 18"/>
                  <a:gd name="T45" fmla="*/ 386 h 1221"/>
                  <a:gd name="T46" fmla="*/ 9 w 18"/>
                  <a:gd name="T47" fmla="*/ 404 h 1221"/>
                  <a:gd name="T48" fmla="*/ 9 w 18"/>
                  <a:gd name="T49" fmla="*/ 422 h 1221"/>
                  <a:gd name="T50" fmla="*/ 9 w 18"/>
                  <a:gd name="T51" fmla="*/ 440 h 1221"/>
                  <a:gd name="T52" fmla="*/ 9 w 18"/>
                  <a:gd name="T53" fmla="*/ 458 h 1221"/>
                  <a:gd name="T54" fmla="*/ 9 w 18"/>
                  <a:gd name="T55" fmla="*/ 476 h 1221"/>
                  <a:gd name="T56" fmla="*/ 9 w 18"/>
                  <a:gd name="T57" fmla="*/ 494 h 1221"/>
                  <a:gd name="T58" fmla="*/ 9 w 18"/>
                  <a:gd name="T59" fmla="*/ 514 h 1221"/>
                  <a:gd name="T60" fmla="*/ 9 w 18"/>
                  <a:gd name="T61" fmla="*/ 532 h 1221"/>
                  <a:gd name="T62" fmla="*/ 9 w 18"/>
                  <a:gd name="T63" fmla="*/ 550 h 1221"/>
                  <a:gd name="T64" fmla="*/ 9 w 18"/>
                  <a:gd name="T65" fmla="*/ 568 h 1221"/>
                  <a:gd name="T66" fmla="*/ 9 w 18"/>
                  <a:gd name="T67" fmla="*/ 586 h 1221"/>
                  <a:gd name="T68" fmla="*/ 9 w 18"/>
                  <a:gd name="T69" fmla="*/ 590 h 1221"/>
                  <a:gd name="T70" fmla="*/ 8 w 18"/>
                  <a:gd name="T71" fmla="*/ 594 h 1221"/>
                  <a:gd name="T72" fmla="*/ 8 w 18"/>
                  <a:gd name="T73" fmla="*/ 597 h 1221"/>
                  <a:gd name="T74" fmla="*/ 6 w 18"/>
                  <a:gd name="T75" fmla="*/ 601 h 1221"/>
                  <a:gd name="T76" fmla="*/ 4 w 18"/>
                  <a:gd name="T77" fmla="*/ 603 h 1221"/>
                  <a:gd name="T78" fmla="*/ 3 w 18"/>
                  <a:gd name="T79" fmla="*/ 606 h 1221"/>
                  <a:gd name="T80" fmla="*/ 1 w 18"/>
                  <a:gd name="T81" fmla="*/ 610 h 1221"/>
                  <a:gd name="T82" fmla="*/ 0 w 18"/>
                  <a:gd name="T83" fmla="*/ 611 h 1221"/>
                  <a:gd name="T84" fmla="*/ 0 w 18"/>
                  <a:gd name="T85" fmla="*/ 0 h 122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 h="1221">
                    <a:moveTo>
                      <a:pt x="0" y="0"/>
                    </a:moveTo>
                    <a:lnTo>
                      <a:pt x="18" y="0"/>
                    </a:lnTo>
                    <a:lnTo>
                      <a:pt x="18" y="40"/>
                    </a:lnTo>
                    <a:lnTo>
                      <a:pt x="18" y="76"/>
                    </a:lnTo>
                    <a:lnTo>
                      <a:pt x="18" y="113"/>
                    </a:lnTo>
                    <a:lnTo>
                      <a:pt x="18" y="149"/>
                    </a:lnTo>
                    <a:lnTo>
                      <a:pt x="18" y="185"/>
                    </a:lnTo>
                    <a:lnTo>
                      <a:pt x="18" y="221"/>
                    </a:lnTo>
                    <a:lnTo>
                      <a:pt x="18" y="257"/>
                    </a:lnTo>
                    <a:lnTo>
                      <a:pt x="18" y="293"/>
                    </a:lnTo>
                    <a:lnTo>
                      <a:pt x="18" y="330"/>
                    </a:lnTo>
                    <a:lnTo>
                      <a:pt x="18" y="369"/>
                    </a:lnTo>
                    <a:lnTo>
                      <a:pt x="18" y="406"/>
                    </a:lnTo>
                    <a:lnTo>
                      <a:pt x="18" y="442"/>
                    </a:lnTo>
                    <a:lnTo>
                      <a:pt x="18" y="478"/>
                    </a:lnTo>
                    <a:lnTo>
                      <a:pt x="18" y="514"/>
                    </a:lnTo>
                    <a:lnTo>
                      <a:pt x="18" y="550"/>
                    </a:lnTo>
                    <a:lnTo>
                      <a:pt x="18" y="586"/>
                    </a:lnTo>
                    <a:lnTo>
                      <a:pt x="18" y="623"/>
                    </a:lnTo>
                    <a:lnTo>
                      <a:pt x="18" y="659"/>
                    </a:lnTo>
                    <a:lnTo>
                      <a:pt x="18" y="699"/>
                    </a:lnTo>
                    <a:lnTo>
                      <a:pt x="18" y="735"/>
                    </a:lnTo>
                    <a:lnTo>
                      <a:pt x="18" y="771"/>
                    </a:lnTo>
                    <a:lnTo>
                      <a:pt x="18" y="807"/>
                    </a:lnTo>
                    <a:lnTo>
                      <a:pt x="18" y="843"/>
                    </a:lnTo>
                    <a:lnTo>
                      <a:pt x="18" y="879"/>
                    </a:lnTo>
                    <a:lnTo>
                      <a:pt x="18" y="916"/>
                    </a:lnTo>
                    <a:lnTo>
                      <a:pt x="18" y="952"/>
                    </a:lnTo>
                    <a:lnTo>
                      <a:pt x="18" y="988"/>
                    </a:lnTo>
                    <a:lnTo>
                      <a:pt x="18" y="1028"/>
                    </a:lnTo>
                    <a:lnTo>
                      <a:pt x="18" y="1064"/>
                    </a:lnTo>
                    <a:lnTo>
                      <a:pt x="18" y="1100"/>
                    </a:lnTo>
                    <a:lnTo>
                      <a:pt x="18" y="1136"/>
                    </a:lnTo>
                    <a:lnTo>
                      <a:pt x="18" y="1172"/>
                    </a:lnTo>
                    <a:lnTo>
                      <a:pt x="18" y="1180"/>
                    </a:lnTo>
                    <a:lnTo>
                      <a:pt x="15" y="1187"/>
                    </a:lnTo>
                    <a:lnTo>
                      <a:pt x="15" y="1194"/>
                    </a:lnTo>
                    <a:lnTo>
                      <a:pt x="11" y="1201"/>
                    </a:lnTo>
                    <a:lnTo>
                      <a:pt x="8" y="1205"/>
                    </a:lnTo>
                    <a:lnTo>
                      <a:pt x="5" y="1212"/>
                    </a:lnTo>
                    <a:lnTo>
                      <a:pt x="1" y="1220"/>
                    </a:lnTo>
                    <a:lnTo>
                      <a:pt x="0" y="1221"/>
                    </a:lnTo>
                    <a:lnTo>
                      <a:pt x="0"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062" name="Freeform 2081"/>
              <p:cNvSpPr>
                <a:spLocks/>
              </p:cNvSpPr>
              <p:nvPr/>
            </p:nvSpPr>
            <p:spPr bwMode="auto">
              <a:xfrm>
                <a:off x="4285" y="2326"/>
                <a:ext cx="3" cy="9"/>
              </a:xfrm>
              <a:custGeom>
                <a:avLst/>
                <a:gdLst>
                  <a:gd name="T0" fmla="*/ 3 w 7"/>
                  <a:gd name="T1" fmla="*/ 0 h 18"/>
                  <a:gd name="T2" fmla="*/ 1 w 7"/>
                  <a:gd name="T3" fmla="*/ 2 h 18"/>
                  <a:gd name="T4" fmla="*/ 0 w 7"/>
                  <a:gd name="T5" fmla="*/ 5 h 18"/>
                  <a:gd name="T6" fmla="*/ 1 w 7"/>
                  <a:gd name="T7" fmla="*/ 8 h 18"/>
                  <a:gd name="T8" fmla="*/ 3 w 7"/>
                  <a:gd name="T9" fmla="*/ 9 h 18"/>
                  <a:gd name="T10" fmla="*/ 3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7" y="0"/>
                    </a:moveTo>
                    <a:lnTo>
                      <a:pt x="2" y="4"/>
                    </a:lnTo>
                    <a:lnTo>
                      <a:pt x="0" y="9"/>
                    </a:lnTo>
                    <a:lnTo>
                      <a:pt x="2" y="15"/>
                    </a:lnTo>
                    <a:lnTo>
                      <a:pt x="7" y="18"/>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063" name="Freeform 2082"/>
              <p:cNvSpPr>
                <a:spLocks/>
              </p:cNvSpPr>
              <p:nvPr/>
            </p:nvSpPr>
            <p:spPr bwMode="auto">
              <a:xfrm>
                <a:off x="4288" y="2326"/>
                <a:ext cx="36" cy="9"/>
              </a:xfrm>
              <a:custGeom>
                <a:avLst/>
                <a:gdLst>
                  <a:gd name="T0" fmla="*/ 36 w 72"/>
                  <a:gd name="T1" fmla="*/ 5 h 18"/>
                  <a:gd name="T2" fmla="*/ 33 w 72"/>
                  <a:gd name="T3" fmla="*/ 0 h 18"/>
                  <a:gd name="T4" fmla="*/ 0 w 72"/>
                  <a:gd name="T5" fmla="*/ 0 h 18"/>
                  <a:gd name="T6" fmla="*/ 0 w 72"/>
                  <a:gd name="T7" fmla="*/ 9 h 18"/>
                  <a:gd name="T8" fmla="*/ 33 w 72"/>
                  <a:gd name="T9" fmla="*/ 9 h 18"/>
                  <a:gd name="T10" fmla="*/ 30 w 72"/>
                  <a:gd name="T11" fmla="*/ 5 h 18"/>
                  <a:gd name="T12" fmla="*/ 33 w 72"/>
                  <a:gd name="T13" fmla="*/ 9 h 18"/>
                  <a:gd name="T14" fmla="*/ 35 w 72"/>
                  <a:gd name="T15" fmla="*/ 8 h 18"/>
                  <a:gd name="T16" fmla="*/ 36 w 72"/>
                  <a:gd name="T17" fmla="*/ 5 h 18"/>
                  <a:gd name="T18" fmla="*/ 35 w 72"/>
                  <a:gd name="T19" fmla="*/ 2 h 18"/>
                  <a:gd name="T20" fmla="*/ 33 w 72"/>
                  <a:gd name="T21" fmla="*/ 0 h 18"/>
                  <a:gd name="T22" fmla="*/ 36 w 72"/>
                  <a:gd name="T23" fmla="*/ 5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2" h="18">
                    <a:moveTo>
                      <a:pt x="72" y="9"/>
                    </a:moveTo>
                    <a:lnTo>
                      <a:pt x="65" y="0"/>
                    </a:lnTo>
                    <a:lnTo>
                      <a:pt x="0" y="0"/>
                    </a:lnTo>
                    <a:lnTo>
                      <a:pt x="0" y="18"/>
                    </a:lnTo>
                    <a:lnTo>
                      <a:pt x="65" y="18"/>
                    </a:lnTo>
                    <a:lnTo>
                      <a:pt x="59" y="9"/>
                    </a:lnTo>
                    <a:lnTo>
                      <a:pt x="65" y="18"/>
                    </a:lnTo>
                    <a:lnTo>
                      <a:pt x="70" y="15"/>
                    </a:lnTo>
                    <a:lnTo>
                      <a:pt x="72" y="9"/>
                    </a:lnTo>
                    <a:lnTo>
                      <a:pt x="70" y="4"/>
                    </a:lnTo>
                    <a:lnTo>
                      <a:pt x="65" y="0"/>
                    </a:lnTo>
                    <a:lnTo>
                      <a:pt x="72"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064" name="Freeform 2083"/>
              <p:cNvSpPr>
                <a:spLocks/>
              </p:cNvSpPr>
              <p:nvPr/>
            </p:nvSpPr>
            <p:spPr bwMode="auto">
              <a:xfrm>
                <a:off x="4317" y="2330"/>
                <a:ext cx="7" cy="23"/>
              </a:xfrm>
              <a:custGeom>
                <a:avLst/>
                <a:gdLst>
                  <a:gd name="T0" fmla="*/ 7 w 13"/>
                  <a:gd name="T1" fmla="*/ 19 h 45"/>
                  <a:gd name="T2" fmla="*/ 7 w 13"/>
                  <a:gd name="T3" fmla="*/ 19 h 45"/>
                  <a:gd name="T4" fmla="*/ 7 w 13"/>
                  <a:gd name="T5" fmla="*/ 0 h 45"/>
                  <a:gd name="T6" fmla="*/ 0 w 13"/>
                  <a:gd name="T7" fmla="*/ 0 h 45"/>
                  <a:gd name="T8" fmla="*/ 0 w 13"/>
                  <a:gd name="T9" fmla="*/ 19 h 45"/>
                  <a:gd name="T10" fmla="*/ 0 w 13"/>
                  <a:gd name="T11" fmla="*/ 19 h 45"/>
                  <a:gd name="T12" fmla="*/ 0 w 13"/>
                  <a:gd name="T13" fmla="*/ 19 h 45"/>
                  <a:gd name="T14" fmla="*/ 1 w 13"/>
                  <a:gd name="T15" fmla="*/ 22 h 45"/>
                  <a:gd name="T16" fmla="*/ 3 w 13"/>
                  <a:gd name="T17" fmla="*/ 23 h 45"/>
                  <a:gd name="T18" fmla="*/ 6 w 13"/>
                  <a:gd name="T19" fmla="*/ 22 h 45"/>
                  <a:gd name="T20" fmla="*/ 7 w 13"/>
                  <a:gd name="T21" fmla="*/ 19 h 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5">
                    <a:moveTo>
                      <a:pt x="13" y="38"/>
                    </a:moveTo>
                    <a:lnTo>
                      <a:pt x="13" y="38"/>
                    </a:lnTo>
                    <a:lnTo>
                      <a:pt x="13" y="0"/>
                    </a:lnTo>
                    <a:lnTo>
                      <a:pt x="0" y="0"/>
                    </a:lnTo>
                    <a:lnTo>
                      <a:pt x="0" y="38"/>
                    </a:lnTo>
                    <a:lnTo>
                      <a:pt x="1" y="44"/>
                    </a:lnTo>
                    <a:lnTo>
                      <a:pt x="6" y="45"/>
                    </a:lnTo>
                    <a:lnTo>
                      <a:pt x="11" y="44"/>
                    </a:lnTo>
                    <a:lnTo>
                      <a:pt x="13"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065" name="Freeform 2084"/>
              <p:cNvSpPr>
                <a:spLocks/>
              </p:cNvSpPr>
              <p:nvPr/>
            </p:nvSpPr>
            <p:spPr bwMode="auto">
              <a:xfrm>
                <a:off x="4317" y="2349"/>
                <a:ext cx="7" cy="22"/>
              </a:xfrm>
              <a:custGeom>
                <a:avLst/>
                <a:gdLst>
                  <a:gd name="T0" fmla="*/ 7 w 13"/>
                  <a:gd name="T1" fmla="*/ 18 h 44"/>
                  <a:gd name="T2" fmla="*/ 7 w 13"/>
                  <a:gd name="T3" fmla="*/ 18 h 44"/>
                  <a:gd name="T4" fmla="*/ 7 w 13"/>
                  <a:gd name="T5" fmla="*/ 0 h 44"/>
                  <a:gd name="T6" fmla="*/ 0 w 13"/>
                  <a:gd name="T7" fmla="*/ 0 h 44"/>
                  <a:gd name="T8" fmla="*/ 0 w 13"/>
                  <a:gd name="T9" fmla="*/ 18 h 44"/>
                  <a:gd name="T10" fmla="*/ 0 w 13"/>
                  <a:gd name="T11" fmla="*/ 18 h 44"/>
                  <a:gd name="T12" fmla="*/ 0 w 13"/>
                  <a:gd name="T13" fmla="*/ 18 h 44"/>
                  <a:gd name="T14" fmla="*/ 1 w 13"/>
                  <a:gd name="T15" fmla="*/ 21 h 44"/>
                  <a:gd name="T16" fmla="*/ 3 w 13"/>
                  <a:gd name="T17" fmla="*/ 22 h 44"/>
                  <a:gd name="T18" fmla="*/ 6 w 13"/>
                  <a:gd name="T19" fmla="*/ 21 h 44"/>
                  <a:gd name="T20" fmla="*/ 7 w 13"/>
                  <a:gd name="T21" fmla="*/ 18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4">
                    <a:moveTo>
                      <a:pt x="13" y="36"/>
                    </a:moveTo>
                    <a:lnTo>
                      <a:pt x="13" y="36"/>
                    </a:lnTo>
                    <a:lnTo>
                      <a:pt x="13" y="0"/>
                    </a:lnTo>
                    <a:lnTo>
                      <a:pt x="0" y="0"/>
                    </a:lnTo>
                    <a:lnTo>
                      <a:pt x="0" y="36"/>
                    </a:lnTo>
                    <a:lnTo>
                      <a:pt x="1" y="42"/>
                    </a:lnTo>
                    <a:lnTo>
                      <a:pt x="6" y="44"/>
                    </a:lnTo>
                    <a:lnTo>
                      <a:pt x="11" y="42"/>
                    </a:lnTo>
                    <a:lnTo>
                      <a:pt x="13"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066" name="Freeform 2085"/>
              <p:cNvSpPr>
                <a:spLocks/>
              </p:cNvSpPr>
              <p:nvPr/>
            </p:nvSpPr>
            <p:spPr bwMode="auto">
              <a:xfrm>
                <a:off x="4317" y="2367"/>
                <a:ext cx="7" cy="22"/>
              </a:xfrm>
              <a:custGeom>
                <a:avLst/>
                <a:gdLst>
                  <a:gd name="T0" fmla="*/ 7 w 13"/>
                  <a:gd name="T1" fmla="*/ 19 h 44"/>
                  <a:gd name="T2" fmla="*/ 7 w 13"/>
                  <a:gd name="T3" fmla="*/ 19 h 44"/>
                  <a:gd name="T4" fmla="*/ 7 w 13"/>
                  <a:gd name="T5" fmla="*/ 0 h 44"/>
                  <a:gd name="T6" fmla="*/ 0 w 13"/>
                  <a:gd name="T7" fmla="*/ 0 h 44"/>
                  <a:gd name="T8" fmla="*/ 0 w 13"/>
                  <a:gd name="T9" fmla="*/ 19 h 44"/>
                  <a:gd name="T10" fmla="*/ 0 w 13"/>
                  <a:gd name="T11" fmla="*/ 19 h 44"/>
                  <a:gd name="T12" fmla="*/ 0 w 13"/>
                  <a:gd name="T13" fmla="*/ 19 h 44"/>
                  <a:gd name="T14" fmla="*/ 1 w 13"/>
                  <a:gd name="T15" fmla="*/ 21 h 44"/>
                  <a:gd name="T16" fmla="*/ 3 w 13"/>
                  <a:gd name="T17" fmla="*/ 22 h 44"/>
                  <a:gd name="T18" fmla="*/ 6 w 13"/>
                  <a:gd name="T19" fmla="*/ 21 h 44"/>
                  <a:gd name="T20" fmla="*/ 7 w 13"/>
                  <a:gd name="T21" fmla="*/ 19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4">
                    <a:moveTo>
                      <a:pt x="13" y="37"/>
                    </a:moveTo>
                    <a:lnTo>
                      <a:pt x="13" y="37"/>
                    </a:lnTo>
                    <a:lnTo>
                      <a:pt x="13" y="0"/>
                    </a:lnTo>
                    <a:lnTo>
                      <a:pt x="0" y="0"/>
                    </a:lnTo>
                    <a:lnTo>
                      <a:pt x="0" y="37"/>
                    </a:lnTo>
                    <a:lnTo>
                      <a:pt x="1" y="42"/>
                    </a:lnTo>
                    <a:lnTo>
                      <a:pt x="6" y="44"/>
                    </a:lnTo>
                    <a:lnTo>
                      <a:pt x="11" y="42"/>
                    </a:lnTo>
                    <a:lnTo>
                      <a:pt x="13"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067" name="Freeform 2086"/>
              <p:cNvSpPr>
                <a:spLocks/>
              </p:cNvSpPr>
              <p:nvPr/>
            </p:nvSpPr>
            <p:spPr bwMode="auto">
              <a:xfrm>
                <a:off x="4317" y="2385"/>
                <a:ext cx="7" cy="22"/>
              </a:xfrm>
              <a:custGeom>
                <a:avLst/>
                <a:gdLst>
                  <a:gd name="T0" fmla="*/ 7 w 13"/>
                  <a:gd name="T1" fmla="*/ 18 h 43"/>
                  <a:gd name="T2" fmla="*/ 7 w 13"/>
                  <a:gd name="T3" fmla="*/ 18 h 43"/>
                  <a:gd name="T4" fmla="*/ 7 w 13"/>
                  <a:gd name="T5" fmla="*/ 0 h 43"/>
                  <a:gd name="T6" fmla="*/ 0 w 13"/>
                  <a:gd name="T7" fmla="*/ 0 h 43"/>
                  <a:gd name="T8" fmla="*/ 0 w 13"/>
                  <a:gd name="T9" fmla="*/ 18 h 43"/>
                  <a:gd name="T10" fmla="*/ 0 w 13"/>
                  <a:gd name="T11" fmla="*/ 18 h 43"/>
                  <a:gd name="T12" fmla="*/ 0 w 13"/>
                  <a:gd name="T13" fmla="*/ 18 h 43"/>
                  <a:gd name="T14" fmla="*/ 1 w 13"/>
                  <a:gd name="T15" fmla="*/ 21 h 43"/>
                  <a:gd name="T16" fmla="*/ 3 w 13"/>
                  <a:gd name="T17" fmla="*/ 22 h 43"/>
                  <a:gd name="T18" fmla="*/ 6 w 13"/>
                  <a:gd name="T19" fmla="*/ 21 h 43"/>
                  <a:gd name="T20" fmla="*/ 7 w 13"/>
                  <a:gd name="T21" fmla="*/ 18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3">
                    <a:moveTo>
                      <a:pt x="13" y="36"/>
                    </a:moveTo>
                    <a:lnTo>
                      <a:pt x="13" y="36"/>
                    </a:lnTo>
                    <a:lnTo>
                      <a:pt x="13" y="0"/>
                    </a:lnTo>
                    <a:lnTo>
                      <a:pt x="0" y="0"/>
                    </a:lnTo>
                    <a:lnTo>
                      <a:pt x="0" y="36"/>
                    </a:lnTo>
                    <a:lnTo>
                      <a:pt x="1" y="41"/>
                    </a:lnTo>
                    <a:lnTo>
                      <a:pt x="6" y="43"/>
                    </a:lnTo>
                    <a:lnTo>
                      <a:pt x="11" y="41"/>
                    </a:lnTo>
                    <a:lnTo>
                      <a:pt x="13"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068" name="Freeform 2087"/>
              <p:cNvSpPr>
                <a:spLocks/>
              </p:cNvSpPr>
              <p:nvPr/>
            </p:nvSpPr>
            <p:spPr bwMode="auto">
              <a:xfrm>
                <a:off x="4317" y="2403"/>
                <a:ext cx="7" cy="23"/>
              </a:xfrm>
              <a:custGeom>
                <a:avLst/>
                <a:gdLst>
                  <a:gd name="T0" fmla="*/ 7 w 13"/>
                  <a:gd name="T1" fmla="*/ 19 h 45"/>
                  <a:gd name="T2" fmla="*/ 7 w 13"/>
                  <a:gd name="T3" fmla="*/ 19 h 45"/>
                  <a:gd name="T4" fmla="*/ 7 w 13"/>
                  <a:gd name="T5" fmla="*/ 0 h 45"/>
                  <a:gd name="T6" fmla="*/ 0 w 13"/>
                  <a:gd name="T7" fmla="*/ 0 h 45"/>
                  <a:gd name="T8" fmla="*/ 0 w 13"/>
                  <a:gd name="T9" fmla="*/ 19 h 45"/>
                  <a:gd name="T10" fmla="*/ 0 w 13"/>
                  <a:gd name="T11" fmla="*/ 19 h 45"/>
                  <a:gd name="T12" fmla="*/ 0 w 13"/>
                  <a:gd name="T13" fmla="*/ 19 h 45"/>
                  <a:gd name="T14" fmla="*/ 1 w 13"/>
                  <a:gd name="T15" fmla="*/ 22 h 45"/>
                  <a:gd name="T16" fmla="*/ 3 w 13"/>
                  <a:gd name="T17" fmla="*/ 23 h 45"/>
                  <a:gd name="T18" fmla="*/ 6 w 13"/>
                  <a:gd name="T19" fmla="*/ 22 h 45"/>
                  <a:gd name="T20" fmla="*/ 7 w 13"/>
                  <a:gd name="T21" fmla="*/ 19 h 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5">
                    <a:moveTo>
                      <a:pt x="13" y="38"/>
                    </a:moveTo>
                    <a:lnTo>
                      <a:pt x="13" y="38"/>
                    </a:lnTo>
                    <a:lnTo>
                      <a:pt x="13" y="0"/>
                    </a:lnTo>
                    <a:lnTo>
                      <a:pt x="0" y="0"/>
                    </a:lnTo>
                    <a:lnTo>
                      <a:pt x="0" y="38"/>
                    </a:lnTo>
                    <a:lnTo>
                      <a:pt x="1" y="43"/>
                    </a:lnTo>
                    <a:lnTo>
                      <a:pt x="6" y="45"/>
                    </a:lnTo>
                    <a:lnTo>
                      <a:pt x="11" y="43"/>
                    </a:lnTo>
                    <a:lnTo>
                      <a:pt x="13"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069" name="Freeform 2088"/>
              <p:cNvSpPr>
                <a:spLocks/>
              </p:cNvSpPr>
              <p:nvPr/>
            </p:nvSpPr>
            <p:spPr bwMode="auto">
              <a:xfrm>
                <a:off x="4317" y="2422"/>
                <a:ext cx="7" cy="22"/>
              </a:xfrm>
              <a:custGeom>
                <a:avLst/>
                <a:gdLst>
                  <a:gd name="T0" fmla="*/ 7 w 13"/>
                  <a:gd name="T1" fmla="*/ 18 h 43"/>
                  <a:gd name="T2" fmla="*/ 7 w 13"/>
                  <a:gd name="T3" fmla="*/ 18 h 43"/>
                  <a:gd name="T4" fmla="*/ 7 w 13"/>
                  <a:gd name="T5" fmla="*/ 0 h 43"/>
                  <a:gd name="T6" fmla="*/ 0 w 13"/>
                  <a:gd name="T7" fmla="*/ 0 h 43"/>
                  <a:gd name="T8" fmla="*/ 0 w 13"/>
                  <a:gd name="T9" fmla="*/ 18 h 43"/>
                  <a:gd name="T10" fmla="*/ 0 w 13"/>
                  <a:gd name="T11" fmla="*/ 18 h 43"/>
                  <a:gd name="T12" fmla="*/ 0 w 13"/>
                  <a:gd name="T13" fmla="*/ 18 h 43"/>
                  <a:gd name="T14" fmla="*/ 1 w 13"/>
                  <a:gd name="T15" fmla="*/ 21 h 43"/>
                  <a:gd name="T16" fmla="*/ 3 w 13"/>
                  <a:gd name="T17" fmla="*/ 22 h 43"/>
                  <a:gd name="T18" fmla="*/ 6 w 13"/>
                  <a:gd name="T19" fmla="*/ 21 h 43"/>
                  <a:gd name="T20" fmla="*/ 7 w 13"/>
                  <a:gd name="T21" fmla="*/ 18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3">
                    <a:moveTo>
                      <a:pt x="13" y="36"/>
                    </a:moveTo>
                    <a:lnTo>
                      <a:pt x="13" y="36"/>
                    </a:lnTo>
                    <a:lnTo>
                      <a:pt x="13" y="0"/>
                    </a:lnTo>
                    <a:lnTo>
                      <a:pt x="0" y="0"/>
                    </a:lnTo>
                    <a:lnTo>
                      <a:pt x="0" y="36"/>
                    </a:lnTo>
                    <a:lnTo>
                      <a:pt x="1" y="41"/>
                    </a:lnTo>
                    <a:lnTo>
                      <a:pt x="6" y="43"/>
                    </a:lnTo>
                    <a:lnTo>
                      <a:pt x="11" y="41"/>
                    </a:lnTo>
                    <a:lnTo>
                      <a:pt x="13"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070" name="Freeform 2089"/>
              <p:cNvSpPr>
                <a:spLocks/>
              </p:cNvSpPr>
              <p:nvPr/>
            </p:nvSpPr>
            <p:spPr bwMode="auto">
              <a:xfrm>
                <a:off x="4317" y="2440"/>
                <a:ext cx="7" cy="22"/>
              </a:xfrm>
              <a:custGeom>
                <a:avLst/>
                <a:gdLst>
                  <a:gd name="T0" fmla="*/ 7 w 13"/>
                  <a:gd name="T1" fmla="*/ 18 h 43"/>
                  <a:gd name="T2" fmla="*/ 7 w 13"/>
                  <a:gd name="T3" fmla="*/ 18 h 43"/>
                  <a:gd name="T4" fmla="*/ 7 w 13"/>
                  <a:gd name="T5" fmla="*/ 0 h 43"/>
                  <a:gd name="T6" fmla="*/ 0 w 13"/>
                  <a:gd name="T7" fmla="*/ 0 h 43"/>
                  <a:gd name="T8" fmla="*/ 0 w 13"/>
                  <a:gd name="T9" fmla="*/ 18 h 43"/>
                  <a:gd name="T10" fmla="*/ 0 w 13"/>
                  <a:gd name="T11" fmla="*/ 18 h 43"/>
                  <a:gd name="T12" fmla="*/ 0 w 13"/>
                  <a:gd name="T13" fmla="*/ 18 h 43"/>
                  <a:gd name="T14" fmla="*/ 1 w 13"/>
                  <a:gd name="T15" fmla="*/ 21 h 43"/>
                  <a:gd name="T16" fmla="*/ 3 w 13"/>
                  <a:gd name="T17" fmla="*/ 22 h 43"/>
                  <a:gd name="T18" fmla="*/ 6 w 13"/>
                  <a:gd name="T19" fmla="*/ 21 h 43"/>
                  <a:gd name="T20" fmla="*/ 7 w 13"/>
                  <a:gd name="T21" fmla="*/ 18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3">
                    <a:moveTo>
                      <a:pt x="13" y="36"/>
                    </a:moveTo>
                    <a:lnTo>
                      <a:pt x="13" y="36"/>
                    </a:lnTo>
                    <a:lnTo>
                      <a:pt x="13" y="0"/>
                    </a:lnTo>
                    <a:lnTo>
                      <a:pt x="0" y="0"/>
                    </a:lnTo>
                    <a:lnTo>
                      <a:pt x="0" y="36"/>
                    </a:lnTo>
                    <a:lnTo>
                      <a:pt x="1" y="42"/>
                    </a:lnTo>
                    <a:lnTo>
                      <a:pt x="6" y="43"/>
                    </a:lnTo>
                    <a:lnTo>
                      <a:pt x="11" y="42"/>
                    </a:lnTo>
                    <a:lnTo>
                      <a:pt x="13"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071" name="Freeform 2090"/>
              <p:cNvSpPr>
                <a:spLocks/>
              </p:cNvSpPr>
              <p:nvPr/>
            </p:nvSpPr>
            <p:spPr bwMode="auto">
              <a:xfrm>
                <a:off x="4317" y="2459"/>
                <a:ext cx="7" cy="21"/>
              </a:xfrm>
              <a:custGeom>
                <a:avLst/>
                <a:gdLst>
                  <a:gd name="T0" fmla="*/ 7 w 13"/>
                  <a:gd name="T1" fmla="*/ 17 h 44"/>
                  <a:gd name="T2" fmla="*/ 7 w 13"/>
                  <a:gd name="T3" fmla="*/ 17 h 44"/>
                  <a:gd name="T4" fmla="*/ 7 w 13"/>
                  <a:gd name="T5" fmla="*/ 0 h 44"/>
                  <a:gd name="T6" fmla="*/ 0 w 13"/>
                  <a:gd name="T7" fmla="*/ 0 h 44"/>
                  <a:gd name="T8" fmla="*/ 0 w 13"/>
                  <a:gd name="T9" fmla="*/ 17 h 44"/>
                  <a:gd name="T10" fmla="*/ 0 w 13"/>
                  <a:gd name="T11" fmla="*/ 17 h 44"/>
                  <a:gd name="T12" fmla="*/ 0 w 13"/>
                  <a:gd name="T13" fmla="*/ 17 h 44"/>
                  <a:gd name="T14" fmla="*/ 1 w 13"/>
                  <a:gd name="T15" fmla="*/ 20 h 44"/>
                  <a:gd name="T16" fmla="*/ 3 w 13"/>
                  <a:gd name="T17" fmla="*/ 21 h 44"/>
                  <a:gd name="T18" fmla="*/ 6 w 13"/>
                  <a:gd name="T19" fmla="*/ 20 h 44"/>
                  <a:gd name="T20" fmla="*/ 7 w 13"/>
                  <a:gd name="T21" fmla="*/ 17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4">
                    <a:moveTo>
                      <a:pt x="13" y="36"/>
                    </a:moveTo>
                    <a:lnTo>
                      <a:pt x="13" y="36"/>
                    </a:lnTo>
                    <a:lnTo>
                      <a:pt x="13" y="0"/>
                    </a:lnTo>
                    <a:lnTo>
                      <a:pt x="0" y="0"/>
                    </a:lnTo>
                    <a:lnTo>
                      <a:pt x="0" y="36"/>
                    </a:lnTo>
                    <a:lnTo>
                      <a:pt x="1" y="42"/>
                    </a:lnTo>
                    <a:lnTo>
                      <a:pt x="6" y="44"/>
                    </a:lnTo>
                    <a:lnTo>
                      <a:pt x="11" y="42"/>
                    </a:lnTo>
                    <a:lnTo>
                      <a:pt x="13"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072" name="Freeform 2091"/>
              <p:cNvSpPr>
                <a:spLocks/>
              </p:cNvSpPr>
              <p:nvPr/>
            </p:nvSpPr>
            <p:spPr bwMode="auto">
              <a:xfrm>
                <a:off x="4317" y="2477"/>
                <a:ext cx="7" cy="21"/>
              </a:xfrm>
              <a:custGeom>
                <a:avLst/>
                <a:gdLst>
                  <a:gd name="T0" fmla="*/ 7 w 13"/>
                  <a:gd name="T1" fmla="*/ 17 h 44"/>
                  <a:gd name="T2" fmla="*/ 7 w 13"/>
                  <a:gd name="T3" fmla="*/ 17 h 44"/>
                  <a:gd name="T4" fmla="*/ 7 w 13"/>
                  <a:gd name="T5" fmla="*/ 0 h 44"/>
                  <a:gd name="T6" fmla="*/ 0 w 13"/>
                  <a:gd name="T7" fmla="*/ 0 h 44"/>
                  <a:gd name="T8" fmla="*/ 0 w 13"/>
                  <a:gd name="T9" fmla="*/ 17 h 44"/>
                  <a:gd name="T10" fmla="*/ 0 w 13"/>
                  <a:gd name="T11" fmla="*/ 17 h 44"/>
                  <a:gd name="T12" fmla="*/ 0 w 13"/>
                  <a:gd name="T13" fmla="*/ 17 h 44"/>
                  <a:gd name="T14" fmla="*/ 1 w 13"/>
                  <a:gd name="T15" fmla="*/ 20 h 44"/>
                  <a:gd name="T16" fmla="*/ 3 w 13"/>
                  <a:gd name="T17" fmla="*/ 21 h 44"/>
                  <a:gd name="T18" fmla="*/ 6 w 13"/>
                  <a:gd name="T19" fmla="*/ 20 h 44"/>
                  <a:gd name="T20" fmla="*/ 7 w 13"/>
                  <a:gd name="T21" fmla="*/ 17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4">
                    <a:moveTo>
                      <a:pt x="13" y="36"/>
                    </a:moveTo>
                    <a:lnTo>
                      <a:pt x="13" y="36"/>
                    </a:lnTo>
                    <a:lnTo>
                      <a:pt x="13" y="0"/>
                    </a:lnTo>
                    <a:lnTo>
                      <a:pt x="0" y="0"/>
                    </a:lnTo>
                    <a:lnTo>
                      <a:pt x="0" y="36"/>
                    </a:lnTo>
                    <a:lnTo>
                      <a:pt x="1" y="42"/>
                    </a:lnTo>
                    <a:lnTo>
                      <a:pt x="6" y="44"/>
                    </a:lnTo>
                    <a:lnTo>
                      <a:pt x="11" y="42"/>
                    </a:lnTo>
                    <a:lnTo>
                      <a:pt x="13"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073" name="Freeform 2092"/>
              <p:cNvSpPr>
                <a:spLocks/>
              </p:cNvSpPr>
              <p:nvPr/>
            </p:nvSpPr>
            <p:spPr bwMode="auto">
              <a:xfrm>
                <a:off x="4317" y="2495"/>
                <a:ext cx="7" cy="22"/>
              </a:xfrm>
              <a:custGeom>
                <a:avLst/>
                <a:gdLst>
                  <a:gd name="T0" fmla="*/ 7 w 13"/>
                  <a:gd name="T1" fmla="*/ 18 h 46"/>
                  <a:gd name="T2" fmla="*/ 7 w 13"/>
                  <a:gd name="T3" fmla="*/ 18 h 46"/>
                  <a:gd name="T4" fmla="*/ 7 w 13"/>
                  <a:gd name="T5" fmla="*/ 0 h 46"/>
                  <a:gd name="T6" fmla="*/ 0 w 13"/>
                  <a:gd name="T7" fmla="*/ 0 h 46"/>
                  <a:gd name="T8" fmla="*/ 0 w 13"/>
                  <a:gd name="T9" fmla="*/ 18 h 46"/>
                  <a:gd name="T10" fmla="*/ 0 w 13"/>
                  <a:gd name="T11" fmla="*/ 18 h 46"/>
                  <a:gd name="T12" fmla="*/ 0 w 13"/>
                  <a:gd name="T13" fmla="*/ 18 h 46"/>
                  <a:gd name="T14" fmla="*/ 1 w 13"/>
                  <a:gd name="T15" fmla="*/ 21 h 46"/>
                  <a:gd name="T16" fmla="*/ 3 w 13"/>
                  <a:gd name="T17" fmla="*/ 22 h 46"/>
                  <a:gd name="T18" fmla="*/ 6 w 13"/>
                  <a:gd name="T19" fmla="*/ 21 h 46"/>
                  <a:gd name="T20" fmla="*/ 7 w 13"/>
                  <a:gd name="T21" fmla="*/ 18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6">
                    <a:moveTo>
                      <a:pt x="13" y="38"/>
                    </a:moveTo>
                    <a:lnTo>
                      <a:pt x="13" y="38"/>
                    </a:lnTo>
                    <a:lnTo>
                      <a:pt x="13" y="0"/>
                    </a:lnTo>
                    <a:lnTo>
                      <a:pt x="0" y="0"/>
                    </a:lnTo>
                    <a:lnTo>
                      <a:pt x="0" y="38"/>
                    </a:lnTo>
                    <a:lnTo>
                      <a:pt x="1" y="44"/>
                    </a:lnTo>
                    <a:lnTo>
                      <a:pt x="6" y="46"/>
                    </a:lnTo>
                    <a:lnTo>
                      <a:pt x="11" y="44"/>
                    </a:lnTo>
                    <a:lnTo>
                      <a:pt x="13"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074" name="Freeform 2093"/>
              <p:cNvSpPr>
                <a:spLocks/>
              </p:cNvSpPr>
              <p:nvPr/>
            </p:nvSpPr>
            <p:spPr bwMode="auto">
              <a:xfrm>
                <a:off x="4317" y="2514"/>
                <a:ext cx="7" cy="21"/>
              </a:xfrm>
              <a:custGeom>
                <a:avLst/>
                <a:gdLst>
                  <a:gd name="T0" fmla="*/ 7 w 13"/>
                  <a:gd name="T1" fmla="*/ 18 h 44"/>
                  <a:gd name="T2" fmla="*/ 7 w 13"/>
                  <a:gd name="T3" fmla="*/ 18 h 44"/>
                  <a:gd name="T4" fmla="*/ 7 w 13"/>
                  <a:gd name="T5" fmla="*/ 0 h 44"/>
                  <a:gd name="T6" fmla="*/ 0 w 13"/>
                  <a:gd name="T7" fmla="*/ 0 h 44"/>
                  <a:gd name="T8" fmla="*/ 0 w 13"/>
                  <a:gd name="T9" fmla="*/ 18 h 44"/>
                  <a:gd name="T10" fmla="*/ 0 w 13"/>
                  <a:gd name="T11" fmla="*/ 18 h 44"/>
                  <a:gd name="T12" fmla="*/ 0 w 13"/>
                  <a:gd name="T13" fmla="*/ 18 h 44"/>
                  <a:gd name="T14" fmla="*/ 1 w 13"/>
                  <a:gd name="T15" fmla="*/ 20 h 44"/>
                  <a:gd name="T16" fmla="*/ 3 w 13"/>
                  <a:gd name="T17" fmla="*/ 21 h 44"/>
                  <a:gd name="T18" fmla="*/ 6 w 13"/>
                  <a:gd name="T19" fmla="*/ 20 h 44"/>
                  <a:gd name="T20" fmla="*/ 7 w 13"/>
                  <a:gd name="T21" fmla="*/ 18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4">
                    <a:moveTo>
                      <a:pt x="13" y="37"/>
                    </a:moveTo>
                    <a:lnTo>
                      <a:pt x="13" y="37"/>
                    </a:lnTo>
                    <a:lnTo>
                      <a:pt x="13" y="0"/>
                    </a:lnTo>
                    <a:lnTo>
                      <a:pt x="0" y="0"/>
                    </a:lnTo>
                    <a:lnTo>
                      <a:pt x="0" y="37"/>
                    </a:lnTo>
                    <a:lnTo>
                      <a:pt x="1" y="42"/>
                    </a:lnTo>
                    <a:lnTo>
                      <a:pt x="6" y="44"/>
                    </a:lnTo>
                    <a:lnTo>
                      <a:pt x="11" y="42"/>
                    </a:lnTo>
                    <a:lnTo>
                      <a:pt x="13"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075" name="Freeform 2094"/>
              <p:cNvSpPr>
                <a:spLocks/>
              </p:cNvSpPr>
              <p:nvPr/>
            </p:nvSpPr>
            <p:spPr bwMode="auto">
              <a:xfrm>
                <a:off x="4317" y="2532"/>
                <a:ext cx="7" cy="22"/>
              </a:xfrm>
              <a:custGeom>
                <a:avLst/>
                <a:gdLst>
                  <a:gd name="T0" fmla="*/ 7 w 13"/>
                  <a:gd name="T1" fmla="*/ 18 h 43"/>
                  <a:gd name="T2" fmla="*/ 7 w 13"/>
                  <a:gd name="T3" fmla="*/ 18 h 43"/>
                  <a:gd name="T4" fmla="*/ 7 w 13"/>
                  <a:gd name="T5" fmla="*/ 0 h 43"/>
                  <a:gd name="T6" fmla="*/ 0 w 13"/>
                  <a:gd name="T7" fmla="*/ 0 h 43"/>
                  <a:gd name="T8" fmla="*/ 0 w 13"/>
                  <a:gd name="T9" fmla="*/ 18 h 43"/>
                  <a:gd name="T10" fmla="*/ 0 w 13"/>
                  <a:gd name="T11" fmla="*/ 18 h 43"/>
                  <a:gd name="T12" fmla="*/ 0 w 13"/>
                  <a:gd name="T13" fmla="*/ 18 h 43"/>
                  <a:gd name="T14" fmla="*/ 1 w 13"/>
                  <a:gd name="T15" fmla="*/ 21 h 43"/>
                  <a:gd name="T16" fmla="*/ 3 w 13"/>
                  <a:gd name="T17" fmla="*/ 22 h 43"/>
                  <a:gd name="T18" fmla="*/ 6 w 13"/>
                  <a:gd name="T19" fmla="*/ 21 h 43"/>
                  <a:gd name="T20" fmla="*/ 7 w 13"/>
                  <a:gd name="T21" fmla="*/ 18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3">
                    <a:moveTo>
                      <a:pt x="13" y="36"/>
                    </a:moveTo>
                    <a:lnTo>
                      <a:pt x="13" y="36"/>
                    </a:lnTo>
                    <a:lnTo>
                      <a:pt x="13" y="0"/>
                    </a:lnTo>
                    <a:lnTo>
                      <a:pt x="0" y="0"/>
                    </a:lnTo>
                    <a:lnTo>
                      <a:pt x="0" y="36"/>
                    </a:lnTo>
                    <a:lnTo>
                      <a:pt x="1" y="41"/>
                    </a:lnTo>
                    <a:lnTo>
                      <a:pt x="6" y="43"/>
                    </a:lnTo>
                    <a:lnTo>
                      <a:pt x="11" y="41"/>
                    </a:lnTo>
                    <a:lnTo>
                      <a:pt x="13"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076" name="Freeform 2095"/>
              <p:cNvSpPr>
                <a:spLocks/>
              </p:cNvSpPr>
              <p:nvPr/>
            </p:nvSpPr>
            <p:spPr bwMode="auto">
              <a:xfrm>
                <a:off x="4317" y="2550"/>
                <a:ext cx="7" cy="22"/>
              </a:xfrm>
              <a:custGeom>
                <a:avLst/>
                <a:gdLst>
                  <a:gd name="T0" fmla="*/ 7 w 13"/>
                  <a:gd name="T1" fmla="*/ 18 h 43"/>
                  <a:gd name="T2" fmla="*/ 7 w 13"/>
                  <a:gd name="T3" fmla="*/ 18 h 43"/>
                  <a:gd name="T4" fmla="*/ 7 w 13"/>
                  <a:gd name="T5" fmla="*/ 0 h 43"/>
                  <a:gd name="T6" fmla="*/ 0 w 13"/>
                  <a:gd name="T7" fmla="*/ 0 h 43"/>
                  <a:gd name="T8" fmla="*/ 0 w 13"/>
                  <a:gd name="T9" fmla="*/ 18 h 43"/>
                  <a:gd name="T10" fmla="*/ 0 w 13"/>
                  <a:gd name="T11" fmla="*/ 18 h 43"/>
                  <a:gd name="T12" fmla="*/ 0 w 13"/>
                  <a:gd name="T13" fmla="*/ 18 h 43"/>
                  <a:gd name="T14" fmla="*/ 1 w 13"/>
                  <a:gd name="T15" fmla="*/ 21 h 43"/>
                  <a:gd name="T16" fmla="*/ 3 w 13"/>
                  <a:gd name="T17" fmla="*/ 22 h 43"/>
                  <a:gd name="T18" fmla="*/ 6 w 13"/>
                  <a:gd name="T19" fmla="*/ 21 h 43"/>
                  <a:gd name="T20" fmla="*/ 7 w 13"/>
                  <a:gd name="T21" fmla="*/ 18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3">
                    <a:moveTo>
                      <a:pt x="13" y="36"/>
                    </a:moveTo>
                    <a:lnTo>
                      <a:pt x="13" y="36"/>
                    </a:lnTo>
                    <a:lnTo>
                      <a:pt x="13" y="0"/>
                    </a:lnTo>
                    <a:lnTo>
                      <a:pt x="0" y="0"/>
                    </a:lnTo>
                    <a:lnTo>
                      <a:pt x="0" y="36"/>
                    </a:lnTo>
                    <a:lnTo>
                      <a:pt x="1" y="41"/>
                    </a:lnTo>
                    <a:lnTo>
                      <a:pt x="6" y="43"/>
                    </a:lnTo>
                    <a:lnTo>
                      <a:pt x="11" y="41"/>
                    </a:lnTo>
                    <a:lnTo>
                      <a:pt x="13"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077" name="Freeform 2096"/>
              <p:cNvSpPr>
                <a:spLocks/>
              </p:cNvSpPr>
              <p:nvPr/>
            </p:nvSpPr>
            <p:spPr bwMode="auto">
              <a:xfrm>
                <a:off x="4317" y="2568"/>
                <a:ext cx="7" cy="23"/>
              </a:xfrm>
              <a:custGeom>
                <a:avLst/>
                <a:gdLst>
                  <a:gd name="T0" fmla="*/ 7 w 13"/>
                  <a:gd name="T1" fmla="*/ 19 h 45"/>
                  <a:gd name="T2" fmla="*/ 7 w 13"/>
                  <a:gd name="T3" fmla="*/ 19 h 45"/>
                  <a:gd name="T4" fmla="*/ 7 w 13"/>
                  <a:gd name="T5" fmla="*/ 0 h 45"/>
                  <a:gd name="T6" fmla="*/ 0 w 13"/>
                  <a:gd name="T7" fmla="*/ 0 h 45"/>
                  <a:gd name="T8" fmla="*/ 0 w 13"/>
                  <a:gd name="T9" fmla="*/ 19 h 45"/>
                  <a:gd name="T10" fmla="*/ 0 w 13"/>
                  <a:gd name="T11" fmla="*/ 19 h 45"/>
                  <a:gd name="T12" fmla="*/ 0 w 13"/>
                  <a:gd name="T13" fmla="*/ 19 h 45"/>
                  <a:gd name="T14" fmla="*/ 1 w 13"/>
                  <a:gd name="T15" fmla="*/ 22 h 45"/>
                  <a:gd name="T16" fmla="*/ 3 w 13"/>
                  <a:gd name="T17" fmla="*/ 23 h 45"/>
                  <a:gd name="T18" fmla="*/ 6 w 13"/>
                  <a:gd name="T19" fmla="*/ 22 h 45"/>
                  <a:gd name="T20" fmla="*/ 7 w 13"/>
                  <a:gd name="T21" fmla="*/ 19 h 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5">
                    <a:moveTo>
                      <a:pt x="13" y="38"/>
                    </a:moveTo>
                    <a:lnTo>
                      <a:pt x="13" y="38"/>
                    </a:lnTo>
                    <a:lnTo>
                      <a:pt x="13" y="0"/>
                    </a:lnTo>
                    <a:lnTo>
                      <a:pt x="0" y="0"/>
                    </a:lnTo>
                    <a:lnTo>
                      <a:pt x="0" y="38"/>
                    </a:lnTo>
                    <a:lnTo>
                      <a:pt x="1" y="43"/>
                    </a:lnTo>
                    <a:lnTo>
                      <a:pt x="6" y="45"/>
                    </a:lnTo>
                    <a:lnTo>
                      <a:pt x="11" y="43"/>
                    </a:lnTo>
                    <a:lnTo>
                      <a:pt x="13"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078" name="Freeform 2097"/>
              <p:cNvSpPr>
                <a:spLocks/>
              </p:cNvSpPr>
              <p:nvPr/>
            </p:nvSpPr>
            <p:spPr bwMode="auto">
              <a:xfrm>
                <a:off x="4317" y="2587"/>
                <a:ext cx="7" cy="22"/>
              </a:xfrm>
              <a:custGeom>
                <a:avLst/>
                <a:gdLst>
                  <a:gd name="T0" fmla="*/ 7 w 13"/>
                  <a:gd name="T1" fmla="*/ 18 h 43"/>
                  <a:gd name="T2" fmla="*/ 7 w 13"/>
                  <a:gd name="T3" fmla="*/ 18 h 43"/>
                  <a:gd name="T4" fmla="*/ 7 w 13"/>
                  <a:gd name="T5" fmla="*/ 0 h 43"/>
                  <a:gd name="T6" fmla="*/ 0 w 13"/>
                  <a:gd name="T7" fmla="*/ 0 h 43"/>
                  <a:gd name="T8" fmla="*/ 0 w 13"/>
                  <a:gd name="T9" fmla="*/ 18 h 43"/>
                  <a:gd name="T10" fmla="*/ 0 w 13"/>
                  <a:gd name="T11" fmla="*/ 18 h 43"/>
                  <a:gd name="T12" fmla="*/ 0 w 13"/>
                  <a:gd name="T13" fmla="*/ 18 h 43"/>
                  <a:gd name="T14" fmla="*/ 1 w 13"/>
                  <a:gd name="T15" fmla="*/ 21 h 43"/>
                  <a:gd name="T16" fmla="*/ 3 w 13"/>
                  <a:gd name="T17" fmla="*/ 22 h 43"/>
                  <a:gd name="T18" fmla="*/ 6 w 13"/>
                  <a:gd name="T19" fmla="*/ 21 h 43"/>
                  <a:gd name="T20" fmla="*/ 7 w 13"/>
                  <a:gd name="T21" fmla="*/ 18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3">
                    <a:moveTo>
                      <a:pt x="13" y="36"/>
                    </a:moveTo>
                    <a:lnTo>
                      <a:pt x="13" y="36"/>
                    </a:lnTo>
                    <a:lnTo>
                      <a:pt x="13" y="0"/>
                    </a:lnTo>
                    <a:lnTo>
                      <a:pt x="0" y="0"/>
                    </a:lnTo>
                    <a:lnTo>
                      <a:pt x="0" y="36"/>
                    </a:lnTo>
                    <a:lnTo>
                      <a:pt x="1" y="42"/>
                    </a:lnTo>
                    <a:lnTo>
                      <a:pt x="6" y="43"/>
                    </a:lnTo>
                    <a:lnTo>
                      <a:pt x="11" y="42"/>
                    </a:lnTo>
                    <a:lnTo>
                      <a:pt x="13"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079" name="Freeform 2098"/>
              <p:cNvSpPr>
                <a:spLocks/>
              </p:cNvSpPr>
              <p:nvPr/>
            </p:nvSpPr>
            <p:spPr bwMode="auto">
              <a:xfrm>
                <a:off x="4317" y="2605"/>
                <a:ext cx="7" cy="22"/>
              </a:xfrm>
              <a:custGeom>
                <a:avLst/>
                <a:gdLst>
                  <a:gd name="T0" fmla="*/ 7 w 13"/>
                  <a:gd name="T1" fmla="*/ 18 h 44"/>
                  <a:gd name="T2" fmla="*/ 7 w 13"/>
                  <a:gd name="T3" fmla="*/ 18 h 44"/>
                  <a:gd name="T4" fmla="*/ 7 w 13"/>
                  <a:gd name="T5" fmla="*/ 0 h 44"/>
                  <a:gd name="T6" fmla="*/ 0 w 13"/>
                  <a:gd name="T7" fmla="*/ 0 h 44"/>
                  <a:gd name="T8" fmla="*/ 0 w 13"/>
                  <a:gd name="T9" fmla="*/ 18 h 44"/>
                  <a:gd name="T10" fmla="*/ 0 w 13"/>
                  <a:gd name="T11" fmla="*/ 18 h 44"/>
                  <a:gd name="T12" fmla="*/ 0 w 13"/>
                  <a:gd name="T13" fmla="*/ 18 h 44"/>
                  <a:gd name="T14" fmla="*/ 1 w 13"/>
                  <a:gd name="T15" fmla="*/ 21 h 44"/>
                  <a:gd name="T16" fmla="*/ 3 w 13"/>
                  <a:gd name="T17" fmla="*/ 22 h 44"/>
                  <a:gd name="T18" fmla="*/ 6 w 13"/>
                  <a:gd name="T19" fmla="*/ 21 h 44"/>
                  <a:gd name="T20" fmla="*/ 7 w 13"/>
                  <a:gd name="T21" fmla="*/ 18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4">
                    <a:moveTo>
                      <a:pt x="13" y="36"/>
                    </a:moveTo>
                    <a:lnTo>
                      <a:pt x="13" y="36"/>
                    </a:lnTo>
                    <a:lnTo>
                      <a:pt x="13" y="0"/>
                    </a:lnTo>
                    <a:lnTo>
                      <a:pt x="0" y="0"/>
                    </a:lnTo>
                    <a:lnTo>
                      <a:pt x="0" y="36"/>
                    </a:lnTo>
                    <a:lnTo>
                      <a:pt x="1" y="42"/>
                    </a:lnTo>
                    <a:lnTo>
                      <a:pt x="6" y="44"/>
                    </a:lnTo>
                    <a:lnTo>
                      <a:pt x="11" y="42"/>
                    </a:lnTo>
                    <a:lnTo>
                      <a:pt x="13"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080" name="Freeform 2099"/>
              <p:cNvSpPr>
                <a:spLocks/>
              </p:cNvSpPr>
              <p:nvPr/>
            </p:nvSpPr>
            <p:spPr bwMode="auto">
              <a:xfrm>
                <a:off x="4317" y="2623"/>
                <a:ext cx="7" cy="22"/>
              </a:xfrm>
              <a:custGeom>
                <a:avLst/>
                <a:gdLst>
                  <a:gd name="T0" fmla="*/ 7 w 13"/>
                  <a:gd name="T1" fmla="*/ 18 h 44"/>
                  <a:gd name="T2" fmla="*/ 7 w 13"/>
                  <a:gd name="T3" fmla="*/ 18 h 44"/>
                  <a:gd name="T4" fmla="*/ 7 w 13"/>
                  <a:gd name="T5" fmla="*/ 0 h 44"/>
                  <a:gd name="T6" fmla="*/ 0 w 13"/>
                  <a:gd name="T7" fmla="*/ 0 h 44"/>
                  <a:gd name="T8" fmla="*/ 0 w 13"/>
                  <a:gd name="T9" fmla="*/ 18 h 44"/>
                  <a:gd name="T10" fmla="*/ 0 w 13"/>
                  <a:gd name="T11" fmla="*/ 18 h 44"/>
                  <a:gd name="T12" fmla="*/ 0 w 13"/>
                  <a:gd name="T13" fmla="*/ 18 h 44"/>
                  <a:gd name="T14" fmla="*/ 1 w 13"/>
                  <a:gd name="T15" fmla="*/ 21 h 44"/>
                  <a:gd name="T16" fmla="*/ 3 w 13"/>
                  <a:gd name="T17" fmla="*/ 22 h 44"/>
                  <a:gd name="T18" fmla="*/ 6 w 13"/>
                  <a:gd name="T19" fmla="*/ 21 h 44"/>
                  <a:gd name="T20" fmla="*/ 7 w 13"/>
                  <a:gd name="T21" fmla="*/ 18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4">
                    <a:moveTo>
                      <a:pt x="13" y="36"/>
                    </a:moveTo>
                    <a:lnTo>
                      <a:pt x="13" y="36"/>
                    </a:lnTo>
                    <a:lnTo>
                      <a:pt x="13" y="0"/>
                    </a:lnTo>
                    <a:lnTo>
                      <a:pt x="0" y="0"/>
                    </a:lnTo>
                    <a:lnTo>
                      <a:pt x="0" y="36"/>
                    </a:lnTo>
                    <a:lnTo>
                      <a:pt x="1" y="42"/>
                    </a:lnTo>
                    <a:lnTo>
                      <a:pt x="6" y="44"/>
                    </a:lnTo>
                    <a:lnTo>
                      <a:pt x="11" y="42"/>
                    </a:lnTo>
                    <a:lnTo>
                      <a:pt x="13"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081" name="Freeform 2100"/>
              <p:cNvSpPr>
                <a:spLocks/>
              </p:cNvSpPr>
              <p:nvPr/>
            </p:nvSpPr>
            <p:spPr bwMode="auto">
              <a:xfrm>
                <a:off x="4317" y="2641"/>
                <a:ext cx="7" cy="22"/>
              </a:xfrm>
              <a:custGeom>
                <a:avLst/>
                <a:gdLst>
                  <a:gd name="T0" fmla="*/ 7 w 13"/>
                  <a:gd name="T1" fmla="*/ 19 h 44"/>
                  <a:gd name="T2" fmla="*/ 7 w 13"/>
                  <a:gd name="T3" fmla="*/ 19 h 44"/>
                  <a:gd name="T4" fmla="*/ 7 w 13"/>
                  <a:gd name="T5" fmla="*/ 0 h 44"/>
                  <a:gd name="T6" fmla="*/ 0 w 13"/>
                  <a:gd name="T7" fmla="*/ 0 h 44"/>
                  <a:gd name="T8" fmla="*/ 0 w 13"/>
                  <a:gd name="T9" fmla="*/ 19 h 44"/>
                  <a:gd name="T10" fmla="*/ 0 w 13"/>
                  <a:gd name="T11" fmla="*/ 19 h 44"/>
                  <a:gd name="T12" fmla="*/ 0 w 13"/>
                  <a:gd name="T13" fmla="*/ 19 h 44"/>
                  <a:gd name="T14" fmla="*/ 1 w 13"/>
                  <a:gd name="T15" fmla="*/ 21 h 44"/>
                  <a:gd name="T16" fmla="*/ 3 w 13"/>
                  <a:gd name="T17" fmla="*/ 22 h 44"/>
                  <a:gd name="T18" fmla="*/ 6 w 13"/>
                  <a:gd name="T19" fmla="*/ 21 h 44"/>
                  <a:gd name="T20" fmla="*/ 7 w 13"/>
                  <a:gd name="T21" fmla="*/ 19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4">
                    <a:moveTo>
                      <a:pt x="13" y="37"/>
                    </a:moveTo>
                    <a:lnTo>
                      <a:pt x="13" y="37"/>
                    </a:lnTo>
                    <a:lnTo>
                      <a:pt x="13" y="0"/>
                    </a:lnTo>
                    <a:lnTo>
                      <a:pt x="0" y="0"/>
                    </a:lnTo>
                    <a:lnTo>
                      <a:pt x="0" y="37"/>
                    </a:lnTo>
                    <a:lnTo>
                      <a:pt x="1" y="42"/>
                    </a:lnTo>
                    <a:lnTo>
                      <a:pt x="6" y="44"/>
                    </a:lnTo>
                    <a:lnTo>
                      <a:pt x="11" y="42"/>
                    </a:lnTo>
                    <a:lnTo>
                      <a:pt x="13"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082" name="Freeform 2101"/>
              <p:cNvSpPr>
                <a:spLocks/>
              </p:cNvSpPr>
              <p:nvPr/>
            </p:nvSpPr>
            <p:spPr bwMode="auto">
              <a:xfrm>
                <a:off x="4317" y="2659"/>
                <a:ext cx="7" cy="23"/>
              </a:xfrm>
              <a:custGeom>
                <a:avLst/>
                <a:gdLst>
                  <a:gd name="T0" fmla="*/ 7 w 13"/>
                  <a:gd name="T1" fmla="*/ 19 h 45"/>
                  <a:gd name="T2" fmla="*/ 7 w 13"/>
                  <a:gd name="T3" fmla="*/ 19 h 45"/>
                  <a:gd name="T4" fmla="*/ 7 w 13"/>
                  <a:gd name="T5" fmla="*/ 0 h 45"/>
                  <a:gd name="T6" fmla="*/ 0 w 13"/>
                  <a:gd name="T7" fmla="*/ 0 h 45"/>
                  <a:gd name="T8" fmla="*/ 0 w 13"/>
                  <a:gd name="T9" fmla="*/ 19 h 45"/>
                  <a:gd name="T10" fmla="*/ 0 w 13"/>
                  <a:gd name="T11" fmla="*/ 19 h 45"/>
                  <a:gd name="T12" fmla="*/ 0 w 13"/>
                  <a:gd name="T13" fmla="*/ 19 h 45"/>
                  <a:gd name="T14" fmla="*/ 1 w 13"/>
                  <a:gd name="T15" fmla="*/ 22 h 45"/>
                  <a:gd name="T16" fmla="*/ 3 w 13"/>
                  <a:gd name="T17" fmla="*/ 23 h 45"/>
                  <a:gd name="T18" fmla="*/ 6 w 13"/>
                  <a:gd name="T19" fmla="*/ 22 h 45"/>
                  <a:gd name="T20" fmla="*/ 7 w 13"/>
                  <a:gd name="T21" fmla="*/ 19 h 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5">
                    <a:moveTo>
                      <a:pt x="13" y="38"/>
                    </a:moveTo>
                    <a:lnTo>
                      <a:pt x="13" y="38"/>
                    </a:lnTo>
                    <a:lnTo>
                      <a:pt x="13" y="0"/>
                    </a:lnTo>
                    <a:lnTo>
                      <a:pt x="0" y="0"/>
                    </a:lnTo>
                    <a:lnTo>
                      <a:pt x="0" y="38"/>
                    </a:lnTo>
                    <a:lnTo>
                      <a:pt x="1" y="43"/>
                    </a:lnTo>
                    <a:lnTo>
                      <a:pt x="6" y="45"/>
                    </a:lnTo>
                    <a:lnTo>
                      <a:pt x="11" y="43"/>
                    </a:lnTo>
                    <a:lnTo>
                      <a:pt x="13"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083" name="Freeform 2102"/>
              <p:cNvSpPr>
                <a:spLocks/>
              </p:cNvSpPr>
              <p:nvPr/>
            </p:nvSpPr>
            <p:spPr bwMode="auto">
              <a:xfrm>
                <a:off x="4317" y="2678"/>
                <a:ext cx="7" cy="22"/>
              </a:xfrm>
              <a:custGeom>
                <a:avLst/>
                <a:gdLst>
                  <a:gd name="T0" fmla="*/ 7 w 13"/>
                  <a:gd name="T1" fmla="*/ 18 h 43"/>
                  <a:gd name="T2" fmla="*/ 7 w 13"/>
                  <a:gd name="T3" fmla="*/ 18 h 43"/>
                  <a:gd name="T4" fmla="*/ 7 w 13"/>
                  <a:gd name="T5" fmla="*/ 0 h 43"/>
                  <a:gd name="T6" fmla="*/ 0 w 13"/>
                  <a:gd name="T7" fmla="*/ 0 h 43"/>
                  <a:gd name="T8" fmla="*/ 0 w 13"/>
                  <a:gd name="T9" fmla="*/ 18 h 43"/>
                  <a:gd name="T10" fmla="*/ 0 w 13"/>
                  <a:gd name="T11" fmla="*/ 18 h 43"/>
                  <a:gd name="T12" fmla="*/ 0 w 13"/>
                  <a:gd name="T13" fmla="*/ 18 h 43"/>
                  <a:gd name="T14" fmla="*/ 1 w 13"/>
                  <a:gd name="T15" fmla="*/ 21 h 43"/>
                  <a:gd name="T16" fmla="*/ 3 w 13"/>
                  <a:gd name="T17" fmla="*/ 22 h 43"/>
                  <a:gd name="T18" fmla="*/ 6 w 13"/>
                  <a:gd name="T19" fmla="*/ 21 h 43"/>
                  <a:gd name="T20" fmla="*/ 7 w 13"/>
                  <a:gd name="T21" fmla="*/ 18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3">
                    <a:moveTo>
                      <a:pt x="13" y="36"/>
                    </a:moveTo>
                    <a:lnTo>
                      <a:pt x="13" y="36"/>
                    </a:lnTo>
                    <a:lnTo>
                      <a:pt x="13" y="0"/>
                    </a:lnTo>
                    <a:lnTo>
                      <a:pt x="0" y="0"/>
                    </a:lnTo>
                    <a:lnTo>
                      <a:pt x="0" y="36"/>
                    </a:lnTo>
                    <a:lnTo>
                      <a:pt x="1" y="41"/>
                    </a:lnTo>
                    <a:lnTo>
                      <a:pt x="6" y="43"/>
                    </a:lnTo>
                    <a:lnTo>
                      <a:pt x="11" y="41"/>
                    </a:lnTo>
                    <a:lnTo>
                      <a:pt x="13"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084" name="Freeform 2103"/>
              <p:cNvSpPr>
                <a:spLocks/>
              </p:cNvSpPr>
              <p:nvPr/>
            </p:nvSpPr>
            <p:spPr bwMode="auto">
              <a:xfrm>
                <a:off x="4317" y="2696"/>
                <a:ext cx="7" cy="22"/>
              </a:xfrm>
              <a:custGeom>
                <a:avLst/>
                <a:gdLst>
                  <a:gd name="T0" fmla="*/ 7 w 13"/>
                  <a:gd name="T1" fmla="*/ 18 h 43"/>
                  <a:gd name="T2" fmla="*/ 7 w 13"/>
                  <a:gd name="T3" fmla="*/ 18 h 43"/>
                  <a:gd name="T4" fmla="*/ 7 w 13"/>
                  <a:gd name="T5" fmla="*/ 0 h 43"/>
                  <a:gd name="T6" fmla="*/ 0 w 13"/>
                  <a:gd name="T7" fmla="*/ 0 h 43"/>
                  <a:gd name="T8" fmla="*/ 0 w 13"/>
                  <a:gd name="T9" fmla="*/ 18 h 43"/>
                  <a:gd name="T10" fmla="*/ 0 w 13"/>
                  <a:gd name="T11" fmla="*/ 18 h 43"/>
                  <a:gd name="T12" fmla="*/ 0 w 13"/>
                  <a:gd name="T13" fmla="*/ 18 h 43"/>
                  <a:gd name="T14" fmla="*/ 1 w 13"/>
                  <a:gd name="T15" fmla="*/ 21 h 43"/>
                  <a:gd name="T16" fmla="*/ 3 w 13"/>
                  <a:gd name="T17" fmla="*/ 22 h 43"/>
                  <a:gd name="T18" fmla="*/ 6 w 13"/>
                  <a:gd name="T19" fmla="*/ 21 h 43"/>
                  <a:gd name="T20" fmla="*/ 7 w 13"/>
                  <a:gd name="T21" fmla="*/ 18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3">
                    <a:moveTo>
                      <a:pt x="13" y="36"/>
                    </a:moveTo>
                    <a:lnTo>
                      <a:pt x="13" y="36"/>
                    </a:lnTo>
                    <a:lnTo>
                      <a:pt x="13" y="0"/>
                    </a:lnTo>
                    <a:lnTo>
                      <a:pt x="0" y="0"/>
                    </a:lnTo>
                    <a:lnTo>
                      <a:pt x="0" y="36"/>
                    </a:lnTo>
                    <a:lnTo>
                      <a:pt x="1" y="41"/>
                    </a:lnTo>
                    <a:lnTo>
                      <a:pt x="6" y="43"/>
                    </a:lnTo>
                    <a:lnTo>
                      <a:pt x="11" y="41"/>
                    </a:lnTo>
                    <a:lnTo>
                      <a:pt x="13"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085" name="Freeform 2104"/>
              <p:cNvSpPr>
                <a:spLocks/>
              </p:cNvSpPr>
              <p:nvPr/>
            </p:nvSpPr>
            <p:spPr bwMode="auto">
              <a:xfrm>
                <a:off x="4317" y="2714"/>
                <a:ext cx="7" cy="22"/>
              </a:xfrm>
              <a:custGeom>
                <a:avLst/>
                <a:gdLst>
                  <a:gd name="T0" fmla="*/ 7 w 13"/>
                  <a:gd name="T1" fmla="*/ 18 h 43"/>
                  <a:gd name="T2" fmla="*/ 7 w 13"/>
                  <a:gd name="T3" fmla="*/ 18 h 43"/>
                  <a:gd name="T4" fmla="*/ 7 w 13"/>
                  <a:gd name="T5" fmla="*/ 0 h 43"/>
                  <a:gd name="T6" fmla="*/ 0 w 13"/>
                  <a:gd name="T7" fmla="*/ 0 h 43"/>
                  <a:gd name="T8" fmla="*/ 0 w 13"/>
                  <a:gd name="T9" fmla="*/ 18 h 43"/>
                  <a:gd name="T10" fmla="*/ 0 w 13"/>
                  <a:gd name="T11" fmla="*/ 18 h 43"/>
                  <a:gd name="T12" fmla="*/ 0 w 13"/>
                  <a:gd name="T13" fmla="*/ 18 h 43"/>
                  <a:gd name="T14" fmla="*/ 1 w 13"/>
                  <a:gd name="T15" fmla="*/ 21 h 43"/>
                  <a:gd name="T16" fmla="*/ 3 w 13"/>
                  <a:gd name="T17" fmla="*/ 22 h 43"/>
                  <a:gd name="T18" fmla="*/ 6 w 13"/>
                  <a:gd name="T19" fmla="*/ 21 h 43"/>
                  <a:gd name="T20" fmla="*/ 7 w 13"/>
                  <a:gd name="T21" fmla="*/ 18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3">
                    <a:moveTo>
                      <a:pt x="13" y="36"/>
                    </a:moveTo>
                    <a:lnTo>
                      <a:pt x="13" y="36"/>
                    </a:lnTo>
                    <a:lnTo>
                      <a:pt x="13" y="0"/>
                    </a:lnTo>
                    <a:lnTo>
                      <a:pt x="0" y="0"/>
                    </a:lnTo>
                    <a:lnTo>
                      <a:pt x="0" y="36"/>
                    </a:lnTo>
                    <a:lnTo>
                      <a:pt x="1" y="42"/>
                    </a:lnTo>
                    <a:lnTo>
                      <a:pt x="6" y="43"/>
                    </a:lnTo>
                    <a:lnTo>
                      <a:pt x="11" y="42"/>
                    </a:lnTo>
                    <a:lnTo>
                      <a:pt x="13"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086" name="Freeform 2105"/>
              <p:cNvSpPr>
                <a:spLocks/>
              </p:cNvSpPr>
              <p:nvPr/>
            </p:nvSpPr>
            <p:spPr bwMode="auto">
              <a:xfrm>
                <a:off x="4317" y="2733"/>
                <a:ext cx="7" cy="22"/>
              </a:xfrm>
              <a:custGeom>
                <a:avLst/>
                <a:gdLst>
                  <a:gd name="T0" fmla="*/ 7 w 13"/>
                  <a:gd name="T1" fmla="*/ 19 h 45"/>
                  <a:gd name="T2" fmla="*/ 7 w 13"/>
                  <a:gd name="T3" fmla="*/ 19 h 45"/>
                  <a:gd name="T4" fmla="*/ 7 w 13"/>
                  <a:gd name="T5" fmla="*/ 0 h 45"/>
                  <a:gd name="T6" fmla="*/ 0 w 13"/>
                  <a:gd name="T7" fmla="*/ 0 h 45"/>
                  <a:gd name="T8" fmla="*/ 0 w 13"/>
                  <a:gd name="T9" fmla="*/ 19 h 45"/>
                  <a:gd name="T10" fmla="*/ 0 w 13"/>
                  <a:gd name="T11" fmla="*/ 19 h 45"/>
                  <a:gd name="T12" fmla="*/ 0 w 13"/>
                  <a:gd name="T13" fmla="*/ 19 h 45"/>
                  <a:gd name="T14" fmla="*/ 1 w 13"/>
                  <a:gd name="T15" fmla="*/ 22 h 45"/>
                  <a:gd name="T16" fmla="*/ 3 w 13"/>
                  <a:gd name="T17" fmla="*/ 22 h 45"/>
                  <a:gd name="T18" fmla="*/ 6 w 13"/>
                  <a:gd name="T19" fmla="*/ 22 h 45"/>
                  <a:gd name="T20" fmla="*/ 7 w 13"/>
                  <a:gd name="T21" fmla="*/ 19 h 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5">
                    <a:moveTo>
                      <a:pt x="13" y="38"/>
                    </a:moveTo>
                    <a:lnTo>
                      <a:pt x="13" y="38"/>
                    </a:lnTo>
                    <a:lnTo>
                      <a:pt x="13" y="0"/>
                    </a:lnTo>
                    <a:lnTo>
                      <a:pt x="0" y="0"/>
                    </a:lnTo>
                    <a:lnTo>
                      <a:pt x="0" y="38"/>
                    </a:lnTo>
                    <a:lnTo>
                      <a:pt x="1" y="44"/>
                    </a:lnTo>
                    <a:lnTo>
                      <a:pt x="6" y="45"/>
                    </a:lnTo>
                    <a:lnTo>
                      <a:pt x="11" y="44"/>
                    </a:lnTo>
                    <a:lnTo>
                      <a:pt x="13"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087" name="Freeform 2106"/>
              <p:cNvSpPr>
                <a:spLocks/>
              </p:cNvSpPr>
              <p:nvPr/>
            </p:nvSpPr>
            <p:spPr bwMode="auto">
              <a:xfrm>
                <a:off x="4317" y="2752"/>
                <a:ext cx="7" cy="21"/>
              </a:xfrm>
              <a:custGeom>
                <a:avLst/>
                <a:gdLst>
                  <a:gd name="T0" fmla="*/ 7 w 13"/>
                  <a:gd name="T1" fmla="*/ 17 h 44"/>
                  <a:gd name="T2" fmla="*/ 7 w 13"/>
                  <a:gd name="T3" fmla="*/ 17 h 44"/>
                  <a:gd name="T4" fmla="*/ 7 w 13"/>
                  <a:gd name="T5" fmla="*/ 0 h 44"/>
                  <a:gd name="T6" fmla="*/ 0 w 13"/>
                  <a:gd name="T7" fmla="*/ 0 h 44"/>
                  <a:gd name="T8" fmla="*/ 0 w 13"/>
                  <a:gd name="T9" fmla="*/ 17 h 44"/>
                  <a:gd name="T10" fmla="*/ 0 w 13"/>
                  <a:gd name="T11" fmla="*/ 17 h 44"/>
                  <a:gd name="T12" fmla="*/ 0 w 13"/>
                  <a:gd name="T13" fmla="*/ 17 h 44"/>
                  <a:gd name="T14" fmla="*/ 1 w 13"/>
                  <a:gd name="T15" fmla="*/ 20 h 44"/>
                  <a:gd name="T16" fmla="*/ 3 w 13"/>
                  <a:gd name="T17" fmla="*/ 21 h 44"/>
                  <a:gd name="T18" fmla="*/ 6 w 13"/>
                  <a:gd name="T19" fmla="*/ 20 h 44"/>
                  <a:gd name="T20" fmla="*/ 7 w 13"/>
                  <a:gd name="T21" fmla="*/ 17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4">
                    <a:moveTo>
                      <a:pt x="13" y="36"/>
                    </a:moveTo>
                    <a:lnTo>
                      <a:pt x="13" y="36"/>
                    </a:lnTo>
                    <a:lnTo>
                      <a:pt x="13" y="0"/>
                    </a:lnTo>
                    <a:lnTo>
                      <a:pt x="0" y="0"/>
                    </a:lnTo>
                    <a:lnTo>
                      <a:pt x="0" y="36"/>
                    </a:lnTo>
                    <a:lnTo>
                      <a:pt x="1" y="42"/>
                    </a:lnTo>
                    <a:lnTo>
                      <a:pt x="6" y="44"/>
                    </a:lnTo>
                    <a:lnTo>
                      <a:pt x="11" y="42"/>
                    </a:lnTo>
                    <a:lnTo>
                      <a:pt x="13"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088" name="Freeform 2107"/>
              <p:cNvSpPr>
                <a:spLocks/>
              </p:cNvSpPr>
              <p:nvPr/>
            </p:nvSpPr>
            <p:spPr bwMode="auto">
              <a:xfrm>
                <a:off x="4317" y="2770"/>
                <a:ext cx="7" cy="21"/>
              </a:xfrm>
              <a:custGeom>
                <a:avLst/>
                <a:gdLst>
                  <a:gd name="T0" fmla="*/ 7 w 13"/>
                  <a:gd name="T1" fmla="*/ 17 h 44"/>
                  <a:gd name="T2" fmla="*/ 7 w 13"/>
                  <a:gd name="T3" fmla="*/ 17 h 44"/>
                  <a:gd name="T4" fmla="*/ 7 w 13"/>
                  <a:gd name="T5" fmla="*/ 0 h 44"/>
                  <a:gd name="T6" fmla="*/ 0 w 13"/>
                  <a:gd name="T7" fmla="*/ 0 h 44"/>
                  <a:gd name="T8" fmla="*/ 0 w 13"/>
                  <a:gd name="T9" fmla="*/ 17 h 44"/>
                  <a:gd name="T10" fmla="*/ 0 w 13"/>
                  <a:gd name="T11" fmla="*/ 17 h 44"/>
                  <a:gd name="T12" fmla="*/ 0 w 13"/>
                  <a:gd name="T13" fmla="*/ 17 h 44"/>
                  <a:gd name="T14" fmla="*/ 1 w 13"/>
                  <a:gd name="T15" fmla="*/ 20 h 44"/>
                  <a:gd name="T16" fmla="*/ 3 w 13"/>
                  <a:gd name="T17" fmla="*/ 21 h 44"/>
                  <a:gd name="T18" fmla="*/ 6 w 13"/>
                  <a:gd name="T19" fmla="*/ 20 h 44"/>
                  <a:gd name="T20" fmla="*/ 7 w 13"/>
                  <a:gd name="T21" fmla="*/ 17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4">
                    <a:moveTo>
                      <a:pt x="13" y="36"/>
                    </a:moveTo>
                    <a:lnTo>
                      <a:pt x="13" y="36"/>
                    </a:lnTo>
                    <a:lnTo>
                      <a:pt x="13" y="0"/>
                    </a:lnTo>
                    <a:lnTo>
                      <a:pt x="0" y="0"/>
                    </a:lnTo>
                    <a:lnTo>
                      <a:pt x="0" y="36"/>
                    </a:lnTo>
                    <a:lnTo>
                      <a:pt x="1" y="42"/>
                    </a:lnTo>
                    <a:lnTo>
                      <a:pt x="6" y="44"/>
                    </a:lnTo>
                    <a:lnTo>
                      <a:pt x="11" y="42"/>
                    </a:lnTo>
                    <a:lnTo>
                      <a:pt x="13"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089" name="Freeform 2108"/>
              <p:cNvSpPr>
                <a:spLocks/>
              </p:cNvSpPr>
              <p:nvPr/>
            </p:nvSpPr>
            <p:spPr bwMode="auto">
              <a:xfrm>
                <a:off x="4317" y="2788"/>
                <a:ext cx="7" cy="21"/>
              </a:xfrm>
              <a:custGeom>
                <a:avLst/>
                <a:gdLst>
                  <a:gd name="T0" fmla="*/ 7 w 13"/>
                  <a:gd name="T1" fmla="*/ 18 h 44"/>
                  <a:gd name="T2" fmla="*/ 7 w 13"/>
                  <a:gd name="T3" fmla="*/ 18 h 44"/>
                  <a:gd name="T4" fmla="*/ 7 w 13"/>
                  <a:gd name="T5" fmla="*/ 0 h 44"/>
                  <a:gd name="T6" fmla="*/ 0 w 13"/>
                  <a:gd name="T7" fmla="*/ 0 h 44"/>
                  <a:gd name="T8" fmla="*/ 0 w 13"/>
                  <a:gd name="T9" fmla="*/ 18 h 44"/>
                  <a:gd name="T10" fmla="*/ 0 w 13"/>
                  <a:gd name="T11" fmla="*/ 18 h 44"/>
                  <a:gd name="T12" fmla="*/ 0 w 13"/>
                  <a:gd name="T13" fmla="*/ 18 h 44"/>
                  <a:gd name="T14" fmla="*/ 1 w 13"/>
                  <a:gd name="T15" fmla="*/ 20 h 44"/>
                  <a:gd name="T16" fmla="*/ 3 w 13"/>
                  <a:gd name="T17" fmla="*/ 21 h 44"/>
                  <a:gd name="T18" fmla="*/ 6 w 13"/>
                  <a:gd name="T19" fmla="*/ 20 h 44"/>
                  <a:gd name="T20" fmla="*/ 7 w 13"/>
                  <a:gd name="T21" fmla="*/ 18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4">
                    <a:moveTo>
                      <a:pt x="13" y="37"/>
                    </a:moveTo>
                    <a:lnTo>
                      <a:pt x="13" y="37"/>
                    </a:lnTo>
                    <a:lnTo>
                      <a:pt x="13" y="0"/>
                    </a:lnTo>
                    <a:lnTo>
                      <a:pt x="0" y="0"/>
                    </a:lnTo>
                    <a:lnTo>
                      <a:pt x="0" y="37"/>
                    </a:lnTo>
                    <a:lnTo>
                      <a:pt x="1" y="42"/>
                    </a:lnTo>
                    <a:lnTo>
                      <a:pt x="6" y="44"/>
                    </a:lnTo>
                    <a:lnTo>
                      <a:pt x="11" y="42"/>
                    </a:lnTo>
                    <a:lnTo>
                      <a:pt x="13"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090" name="Freeform 2109"/>
              <p:cNvSpPr>
                <a:spLocks/>
              </p:cNvSpPr>
              <p:nvPr/>
            </p:nvSpPr>
            <p:spPr bwMode="auto">
              <a:xfrm>
                <a:off x="4317" y="2806"/>
                <a:ext cx="7" cy="22"/>
              </a:xfrm>
              <a:custGeom>
                <a:avLst/>
                <a:gdLst>
                  <a:gd name="T0" fmla="*/ 7 w 13"/>
                  <a:gd name="T1" fmla="*/ 18 h 43"/>
                  <a:gd name="T2" fmla="*/ 7 w 13"/>
                  <a:gd name="T3" fmla="*/ 18 h 43"/>
                  <a:gd name="T4" fmla="*/ 7 w 13"/>
                  <a:gd name="T5" fmla="*/ 0 h 43"/>
                  <a:gd name="T6" fmla="*/ 0 w 13"/>
                  <a:gd name="T7" fmla="*/ 0 h 43"/>
                  <a:gd name="T8" fmla="*/ 0 w 13"/>
                  <a:gd name="T9" fmla="*/ 18 h 43"/>
                  <a:gd name="T10" fmla="*/ 0 w 13"/>
                  <a:gd name="T11" fmla="*/ 18 h 43"/>
                  <a:gd name="T12" fmla="*/ 0 w 13"/>
                  <a:gd name="T13" fmla="*/ 18 h 43"/>
                  <a:gd name="T14" fmla="*/ 1 w 13"/>
                  <a:gd name="T15" fmla="*/ 21 h 43"/>
                  <a:gd name="T16" fmla="*/ 3 w 13"/>
                  <a:gd name="T17" fmla="*/ 22 h 43"/>
                  <a:gd name="T18" fmla="*/ 6 w 13"/>
                  <a:gd name="T19" fmla="*/ 21 h 43"/>
                  <a:gd name="T20" fmla="*/ 7 w 13"/>
                  <a:gd name="T21" fmla="*/ 18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3">
                    <a:moveTo>
                      <a:pt x="13" y="36"/>
                    </a:moveTo>
                    <a:lnTo>
                      <a:pt x="13" y="36"/>
                    </a:lnTo>
                    <a:lnTo>
                      <a:pt x="13" y="0"/>
                    </a:lnTo>
                    <a:lnTo>
                      <a:pt x="0" y="0"/>
                    </a:lnTo>
                    <a:lnTo>
                      <a:pt x="0" y="36"/>
                    </a:lnTo>
                    <a:lnTo>
                      <a:pt x="1" y="41"/>
                    </a:lnTo>
                    <a:lnTo>
                      <a:pt x="6" y="43"/>
                    </a:lnTo>
                    <a:lnTo>
                      <a:pt x="11" y="41"/>
                    </a:lnTo>
                    <a:lnTo>
                      <a:pt x="13"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091" name="Freeform 2110"/>
              <p:cNvSpPr>
                <a:spLocks/>
              </p:cNvSpPr>
              <p:nvPr/>
            </p:nvSpPr>
            <p:spPr bwMode="auto">
              <a:xfrm>
                <a:off x="4317" y="2824"/>
                <a:ext cx="7" cy="23"/>
              </a:xfrm>
              <a:custGeom>
                <a:avLst/>
                <a:gdLst>
                  <a:gd name="T0" fmla="*/ 7 w 13"/>
                  <a:gd name="T1" fmla="*/ 19 h 45"/>
                  <a:gd name="T2" fmla="*/ 7 w 13"/>
                  <a:gd name="T3" fmla="*/ 19 h 45"/>
                  <a:gd name="T4" fmla="*/ 7 w 13"/>
                  <a:gd name="T5" fmla="*/ 0 h 45"/>
                  <a:gd name="T6" fmla="*/ 0 w 13"/>
                  <a:gd name="T7" fmla="*/ 0 h 45"/>
                  <a:gd name="T8" fmla="*/ 0 w 13"/>
                  <a:gd name="T9" fmla="*/ 19 h 45"/>
                  <a:gd name="T10" fmla="*/ 0 w 13"/>
                  <a:gd name="T11" fmla="*/ 19 h 45"/>
                  <a:gd name="T12" fmla="*/ 0 w 13"/>
                  <a:gd name="T13" fmla="*/ 19 h 45"/>
                  <a:gd name="T14" fmla="*/ 1 w 13"/>
                  <a:gd name="T15" fmla="*/ 22 h 45"/>
                  <a:gd name="T16" fmla="*/ 3 w 13"/>
                  <a:gd name="T17" fmla="*/ 23 h 45"/>
                  <a:gd name="T18" fmla="*/ 6 w 13"/>
                  <a:gd name="T19" fmla="*/ 22 h 45"/>
                  <a:gd name="T20" fmla="*/ 7 w 13"/>
                  <a:gd name="T21" fmla="*/ 19 h 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5">
                    <a:moveTo>
                      <a:pt x="13" y="38"/>
                    </a:moveTo>
                    <a:lnTo>
                      <a:pt x="13" y="38"/>
                    </a:lnTo>
                    <a:lnTo>
                      <a:pt x="13" y="0"/>
                    </a:lnTo>
                    <a:lnTo>
                      <a:pt x="0" y="0"/>
                    </a:lnTo>
                    <a:lnTo>
                      <a:pt x="0" y="38"/>
                    </a:lnTo>
                    <a:lnTo>
                      <a:pt x="1" y="43"/>
                    </a:lnTo>
                    <a:lnTo>
                      <a:pt x="6" y="45"/>
                    </a:lnTo>
                    <a:lnTo>
                      <a:pt x="11" y="43"/>
                    </a:lnTo>
                    <a:lnTo>
                      <a:pt x="13"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092" name="Freeform 2111"/>
              <p:cNvSpPr>
                <a:spLocks/>
              </p:cNvSpPr>
              <p:nvPr/>
            </p:nvSpPr>
            <p:spPr bwMode="auto">
              <a:xfrm>
                <a:off x="4317" y="2843"/>
                <a:ext cx="7" cy="22"/>
              </a:xfrm>
              <a:custGeom>
                <a:avLst/>
                <a:gdLst>
                  <a:gd name="T0" fmla="*/ 7 w 13"/>
                  <a:gd name="T1" fmla="*/ 18 h 43"/>
                  <a:gd name="T2" fmla="*/ 7 w 13"/>
                  <a:gd name="T3" fmla="*/ 18 h 43"/>
                  <a:gd name="T4" fmla="*/ 7 w 13"/>
                  <a:gd name="T5" fmla="*/ 0 h 43"/>
                  <a:gd name="T6" fmla="*/ 0 w 13"/>
                  <a:gd name="T7" fmla="*/ 0 h 43"/>
                  <a:gd name="T8" fmla="*/ 0 w 13"/>
                  <a:gd name="T9" fmla="*/ 18 h 43"/>
                  <a:gd name="T10" fmla="*/ 0 w 13"/>
                  <a:gd name="T11" fmla="*/ 18 h 43"/>
                  <a:gd name="T12" fmla="*/ 0 w 13"/>
                  <a:gd name="T13" fmla="*/ 18 h 43"/>
                  <a:gd name="T14" fmla="*/ 1 w 13"/>
                  <a:gd name="T15" fmla="*/ 21 h 43"/>
                  <a:gd name="T16" fmla="*/ 3 w 13"/>
                  <a:gd name="T17" fmla="*/ 22 h 43"/>
                  <a:gd name="T18" fmla="*/ 6 w 13"/>
                  <a:gd name="T19" fmla="*/ 21 h 43"/>
                  <a:gd name="T20" fmla="*/ 7 w 13"/>
                  <a:gd name="T21" fmla="*/ 18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3">
                    <a:moveTo>
                      <a:pt x="13" y="36"/>
                    </a:moveTo>
                    <a:lnTo>
                      <a:pt x="13" y="36"/>
                    </a:lnTo>
                    <a:lnTo>
                      <a:pt x="13" y="0"/>
                    </a:lnTo>
                    <a:lnTo>
                      <a:pt x="0" y="0"/>
                    </a:lnTo>
                    <a:lnTo>
                      <a:pt x="0" y="36"/>
                    </a:lnTo>
                    <a:lnTo>
                      <a:pt x="1" y="41"/>
                    </a:lnTo>
                    <a:lnTo>
                      <a:pt x="6" y="43"/>
                    </a:lnTo>
                    <a:lnTo>
                      <a:pt x="11" y="41"/>
                    </a:lnTo>
                    <a:lnTo>
                      <a:pt x="13"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093" name="Freeform 2112"/>
              <p:cNvSpPr>
                <a:spLocks/>
              </p:cNvSpPr>
              <p:nvPr/>
            </p:nvSpPr>
            <p:spPr bwMode="auto">
              <a:xfrm>
                <a:off x="4317" y="2861"/>
                <a:ext cx="7" cy="22"/>
              </a:xfrm>
              <a:custGeom>
                <a:avLst/>
                <a:gdLst>
                  <a:gd name="T0" fmla="*/ 7 w 13"/>
                  <a:gd name="T1" fmla="*/ 18 h 43"/>
                  <a:gd name="T2" fmla="*/ 7 w 13"/>
                  <a:gd name="T3" fmla="*/ 18 h 43"/>
                  <a:gd name="T4" fmla="*/ 7 w 13"/>
                  <a:gd name="T5" fmla="*/ 0 h 43"/>
                  <a:gd name="T6" fmla="*/ 0 w 13"/>
                  <a:gd name="T7" fmla="*/ 0 h 43"/>
                  <a:gd name="T8" fmla="*/ 0 w 13"/>
                  <a:gd name="T9" fmla="*/ 18 h 43"/>
                  <a:gd name="T10" fmla="*/ 0 w 13"/>
                  <a:gd name="T11" fmla="*/ 18 h 43"/>
                  <a:gd name="T12" fmla="*/ 0 w 13"/>
                  <a:gd name="T13" fmla="*/ 18 h 43"/>
                  <a:gd name="T14" fmla="*/ 1 w 13"/>
                  <a:gd name="T15" fmla="*/ 21 h 43"/>
                  <a:gd name="T16" fmla="*/ 3 w 13"/>
                  <a:gd name="T17" fmla="*/ 22 h 43"/>
                  <a:gd name="T18" fmla="*/ 6 w 13"/>
                  <a:gd name="T19" fmla="*/ 21 h 43"/>
                  <a:gd name="T20" fmla="*/ 7 w 13"/>
                  <a:gd name="T21" fmla="*/ 18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3">
                    <a:moveTo>
                      <a:pt x="13" y="36"/>
                    </a:moveTo>
                    <a:lnTo>
                      <a:pt x="13" y="36"/>
                    </a:lnTo>
                    <a:lnTo>
                      <a:pt x="13" y="0"/>
                    </a:lnTo>
                    <a:lnTo>
                      <a:pt x="0" y="0"/>
                    </a:lnTo>
                    <a:lnTo>
                      <a:pt x="0" y="36"/>
                    </a:lnTo>
                    <a:lnTo>
                      <a:pt x="1" y="42"/>
                    </a:lnTo>
                    <a:lnTo>
                      <a:pt x="6" y="43"/>
                    </a:lnTo>
                    <a:lnTo>
                      <a:pt x="11" y="42"/>
                    </a:lnTo>
                    <a:lnTo>
                      <a:pt x="13"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094" name="Freeform 2113"/>
              <p:cNvSpPr>
                <a:spLocks/>
              </p:cNvSpPr>
              <p:nvPr/>
            </p:nvSpPr>
            <p:spPr bwMode="auto">
              <a:xfrm>
                <a:off x="4317" y="2879"/>
                <a:ext cx="7" cy="22"/>
              </a:xfrm>
              <a:custGeom>
                <a:avLst/>
                <a:gdLst>
                  <a:gd name="T0" fmla="*/ 7 w 13"/>
                  <a:gd name="T1" fmla="*/ 18 h 44"/>
                  <a:gd name="T2" fmla="*/ 7 w 13"/>
                  <a:gd name="T3" fmla="*/ 18 h 44"/>
                  <a:gd name="T4" fmla="*/ 7 w 13"/>
                  <a:gd name="T5" fmla="*/ 0 h 44"/>
                  <a:gd name="T6" fmla="*/ 0 w 13"/>
                  <a:gd name="T7" fmla="*/ 0 h 44"/>
                  <a:gd name="T8" fmla="*/ 0 w 13"/>
                  <a:gd name="T9" fmla="*/ 18 h 44"/>
                  <a:gd name="T10" fmla="*/ 0 w 13"/>
                  <a:gd name="T11" fmla="*/ 18 h 44"/>
                  <a:gd name="T12" fmla="*/ 0 w 13"/>
                  <a:gd name="T13" fmla="*/ 18 h 44"/>
                  <a:gd name="T14" fmla="*/ 1 w 13"/>
                  <a:gd name="T15" fmla="*/ 21 h 44"/>
                  <a:gd name="T16" fmla="*/ 3 w 13"/>
                  <a:gd name="T17" fmla="*/ 22 h 44"/>
                  <a:gd name="T18" fmla="*/ 6 w 13"/>
                  <a:gd name="T19" fmla="*/ 21 h 44"/>
                  <a:gd name="T20" fmla="*/ 7 w 13"/>
                  <a:gd name="T21" fmla="*/ 18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4">
                    <a:moveTo>
                      <a:pt x="13" y="36"/>
                    </a:moveTo>
                    <a:lnTo>
                      <a:pt x="13" y="36"/>
                    </a:lnTo>
                    <a:lnTo>
                      <a:pt x="13" y="0"/>
                    </a:lnTo>
                    <a:lnTo>
                      <a:pt x="0" y="0"/>
                    </a:lnTo>
                    <a:lnTo>
                      <a:pt x="0" y="36"/>
                    </a:lnTo>
                    <a:lnTo>
                      <a:pt x="1" y="42"/>
                    </a:lnTo>
                    <a:lnTo>
                      <a:pt x="6" y="44"/>
                    </a:lnTo>
                    <a:lnTo>
                      <a:pt x="11" y="42"/>
                    </a:lnTo>
                    <a:lnTo>
                      <a:pt x="13"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095" name="Freeform 2114"/>
              <p:cNvSpPr>
                <a:spLocks/>
              </p:cNvSpPr>
              <p:nvPr/>
            </p:nvSpPr>
            <p:spPr bwMode="auto">
              <a:xfrm>
                <a:off x="4317" y="2897"/>
                <a:ext cx="7" cy="22"/>
              </a:xfrm>
              <a:custGeom>
                <a:avLst/>
                <a:gdLst>
                  <a:gd name="T0" fmla="*/ 7 w 13"/>
                  <a:gd name="T1" fmla="*/ 18 h 44"/>
                  <a:gd name="T2" fmla="*/ 7 w 13"/>
                  <a:gd name="T3" fmla="*/ 18 h 44"/>
                  <a:gd name="T4" fmla="*/ 7 w 13"/>
                  <a:gd name="T5" fmla="*/ 0 h 44"/>
                  <a:gd name="T6" fmla="*/ 0 w 13"/>
                  <a:gd name="T7" fmla="*/ 0 h 44"/>
                  <a:gd name="T8" fmla="*/ 0 w 13"/>
                  <a:gd name="T9" fmla="*/ 18 h 44"/>
                  <a:gd name="T10" fmla="*/ 0 w 13"/>
                  <a:gd name="T11" fmla="*/ 18 h 44"/>
                  <a:gd name="T12" fmla="*/ 0 w 13"/>
                  <a:gd name="T13" fmla="*/ 18 h 44"/>
                  <a:gd name="T14" fmla="*/ 1 w 13"/>
                  <a:gd name="T15" fmla="*/ 21 h 44"/>
                  <a:gd name="T16" fmla="*/ 3 w 13"/>
                  <a:gd name="T17" fmla="*/ 22 h 44"/>
                  <a:gd name="T18" fmla="*/ 6 w 13"/>
                  <a:gd name="T19" fmla="*/ 21 h 44"/>
                  <a:gd name="T20" fmla="*/ 7 w 13"/>
                  <a:gd name="T21" fmla="*/ 18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4">
                    <a:moveTo>
                      <a:pt x="13" y="36"/>
                    </a:moveTo>
                    <a:lnTo>
                      <a:pt x="13" y="36"/>
                    </a:lnTo>
                    <a:lnTo>
                      <a:pt x="13" y="0"/>
                    </a:lnTo>
                    <a:lnTo>
                      <a:pt x="0" y="0"/>
                    </a:lnTo>
                    <a:lnTo>
                      <a:pt x="0" y="36"/>
                    </a:lnTo>
                    <a:lnTo>
                      <a:pt x="1" y="42"/>
                    </a:lnTo>
                    <a:lnTo>
                      <a:pt x="6" y="44"/>
                    </a:lnTo>
                    <a:lnTo>
                      <a:pt x="11" y="42"/>
                    </a:lnTo>
                    <a:lnTo>
                      <a:pt x="13"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096" name="Freeform 2115"/>
              <p:cNvSpPr>
                <a:spLocks/>
              </p:cNvSpPr>
              <p:nvPr/>
            </p:nvSpPr>
            <p:spPr bwMode="auto">
              <a:xfrm>
                <a:off x="4317" y="2915"/>
                <a:ext cx="7" cy="7"/>
              </a:xfrm>
              <a:custGeom>
                <a:avLst/>
                <a:gdLst>
                  <a:gd name="T0" fmla="*/ 7 w 13"/>
                  <a:gd name="T1" fmla="*/ 5 h 15"/>
                  <a:gd name="T2" fmla="*/ 7 w 13"/>
                  <a:gd name="T3" fmla="*/ 4 h 15"/>
                  <a:gd name="T4" fmla="*/ 7 w 13"/>
                  <a:gd name="T5" fmla="*/ 0 h 15"/>
                  <a:gd name="T6" fmla="*/ 0 w 13"/>
                  <a:gd name="T7" fmla="*/ 0 h 15"/>
                  <a:gd name="T8" fmla="*/ 0 w 13"/>
                  <a:gd name="T9" fmla="*/ 4 h 15"/>
                  <a:gd name="T10" fmla="*/ 0 w 13"/>
                  <a:gd name="T11" fmla="*/ 2 h 15"/>
                  <a:gd name="T12" fmla="*/ 0 w 13"/>
                  <a:gd name="T13" fmla="*/ 4 h 15"/>
                  <a:gd name="T14" fmla="*/ 1 w 13"/>
                  <a:gd name="T15" fmla="*/ 6 h 15"/>
                  <a:gd name="T16" fmla="*/ 3 w 13"/>
                  <a:gd name="T17" fmla="*/ 7 h 15"/>
                  <a:gd name="T18" fmla="*/ 6 w 13"/>
                  <a:gd name="T19" fmla="*/ 6 h 15"/>
                  <a:gd name="T20" fmla="*/ 7 w 13"/>
                  <a:gd name="T21" fmla="*/ 4 h 15"/>
                  <a:gd name="T22" fmla="*/ 7 w 13"/>
                  <a:gd name="T23" fmla="*/ 5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15">
                    <a:moveTo>
                      <a:pt x="13" y="11"/>
                    </a:moveTo>
                    <a:lnTo>
                      <a:pt x="13" y="8"/>
                    </a:lnTo>
                    <a:lnTo>
                      <a:pt x="13" y="0"/>
                    </a:lnTo>
                    <a:lnTo>
                      <a:pt x="0" y="0"/>
                    </a:lnTo>
                    <a:lnTo>
                      <a:pt x="0" y="8"/>
                    </a:lnTo>
                    <a:lnTo>
                      <a:pt x="0" y="4"/>
                    </a:lnTo>
                    <a:lnTo>
                      <a:pt x="0" y="8"/>
                    </a:lnTo>
                    <a:lnTo>
                      <a:pt x="1" y="13"/>
                    </a:lnTo>
                    <a:lnTo>
                      <a:pt x="6" y="15"/>
                    </a:lnTo>
                    <a:lnTo>
                      <a:pt x="11" y="13"/>
                    </a:lnTo>
                    <a:lnTo>
                      <a:pt x="13" y="8"/>
                    </a:lnTo>
                    <a:lnTo>
                      <a:pt x="1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097" name="Freeform 2116"/>
              <p:cNvSpPr>
                <a:spLocks/>
              </p:cNvSpPr>
              <p:nvPr/>
            </p:nvSpPr>
            <p:spPr bwMode="auto">
              <a:xfrm>
                <a:off x="4316" y="2917"/>
                <a:ext cx="8" cy="9"/>
              </a:xfrm>
              <a:custGeom>
                <a:avLst/>
                <a:gdLst>
                  <a:gd name="T0" fmla="*/ 7 w 15"/>
                  <a:gd name="T1" fmla="*/ 8 h 18"/>
                  <a:gd name="T2" fmla="*/ 7 w 15"/>
                  <a:gd name="T3" fmla="*/ 8 h 18"/>
                  <a:gd name="T4" fmla="*/ 8 w 15"/>
                  <a:gd name="T5" fmla="*/ 4 h 18"/>
                  <a:gd name="T6" fmla="*/ 1 w 15"/>
                  <a:gd name="T7" fmla="*/ 0 h 18"/>
                  <a:gd name="T8" fmla="*/ 0 w 15"/>
                  <a:gd name="T9" fmla="*/ 4 h 18"/>
                  <a:gd name="T10" fmla="*/ 0 w 15"/>
                  <a:gd name="T11" fmla="*/ 4 h 18"/>
                  <a:gd name="T12" fmla="*/ 0 w 15"/>
                  <a:gd name="T13" fmla="*/ 5 h 18"/>
                  <a:gd name="T14" fmla="*/ 1 w 15"/>
                  <a:gd name="T15" fmla="*/ 8 h 18"/>
                  <a:gd name="T16" fmla="*/ 3 w 15"/>
                  <a:gd name="T17" fmla="*/ 9 h 18"/>
                  <a:gd name="T18" fmla="*/ 5 w 15"/>
                  <a:gd name="T19" fmla="*/ 9 h 18"/>
                  <a:gd name="T20" fmla="*/ 7 w 15"/>
                  <a:gd name="T21" fmla="*/ 7 h 18"/>
                  <a:gd name="T22" fmla="*/ 7 w 15"/>
                  <a:gd name="T23" fmla="*/ 8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18">
                    <a:moveTo>
                      <a:pt x="13" y="15"/>
                    </a:moveTo>
                    <a:lnTo>
                      <a:pt x="13" y="15"/>
                    </a:lnTo>
                    <a:lnTo>
                      <a:pt x="15" y="7"/>
                    </a:lnTo>
                    <a:lnTo>
                      <a:pt x="2" y="0"/>
                    </a:lnTo>
                    <a:lnTo>
                      <a:pt x="0" y="7"/>
                    </a:lnTo>
                    <a:lnTo>
                      <a:pt x="0" y="9"/>
                    </a:lnTo>
                    <a:lnTo>
                      <a:pt x="2" y="16"/>
                    </a:lnTo>
                    <a:lnTo>
                      <a:pt x="5" y="18"/>
                    </a:lnTo>
                    <a:lnTo>
                      <a:pt x="10" y="18"/>
                    </a:lnTo>
                    <a:lnTo>
                      <a:pt x="13" y="13"/>
                    </a:lnTo>
                    <a:lnTo>
                      <a:pt x="13"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098" name="Freeform 2117"/>
              <p:cNvSpPr>
                <a:spLocks/>
              </p:cNvSpPr>
              <p:nvPr/>
            </p:nvSpPr>
            <p:spPr bwMode="auto">
              <a:xfrm>
                <a:off x="4316" y="2921"/>
                <a:ext cx="7" cy="9"/>
              </a:xfrm>
              <a:custGeom>
                <a:avLst/>
                <a:gdLst>
                  <a:gd name="T0" fmla="*/ 7 w 15"/>
                  <a:gd name="T1" fmla="*/ 8 h 18"/>
                  <a:gd name="T2" fmla="*/ 7 w 15"/>
                  <a:gd name="T3" fmla="*/ 8 h 18"/>
                  <a:gd name="T4" fmla="*/ 7 w 15"/>
                  <a:gd name="T5" fmla="*/ 4 h 18"/>
                  <a:gd name="T6" fmla="*/ 1 w 15"/>
                  <a:gd name="T7" fmla="*/ 0 h 18"/>
                  <a:gd name="T8" fmla="*/ 0 w 15"/>
                  <a:gd name="T9" fmla="*/ 4 h 18"/>
                  <a:gd name="T10" fmla="*/ 0 w 15"/>
                  <a:gd name="T11" fmla="*/ 4 h 18"/>
                  <a:gd name="T12" fmla="*/ 0 w 15"/>
                  <a:gd name="T13" fmla="*/ 5 h 18"/>
                  <a:gd name="T14" fmla="*/ 1 w 15"/>
                  <a:gd name="T15" fmla="*/ 9 h 18"/>
                  <a:gd name="T16" fmla="*/ 2 w 15"/>
                  <a:gd name="T17" fmla="*/ 9 h 18"/>
                  <a:gd name="T18" fmla="*/ 5 w 15"/>
                  <a:gd name="T19" fmla="*/ 9 h 18"/>
                  <a:gd name="T20" fmla="*/ 7 w 15"/>
                  <a:gd name="T21" fmla="*/ 7 h 18"/>
                  <a:gd name="T22" fmla="*/ 7 w 15"/>
                  <a:gd name="T23" fmla="*/ 8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18">
                    <a:moveTo>
                      <a:pt x="14" y="15"/>
                    </a:moveTo>
                    <a:lnTo>
                      <a:pt x="14" y="15"/>
                    </a:lnTo>
                    <a:lnTo>
                      <a:pt x="15" y="8"/>
                    </a:lnTo>
                    <a:lnTo>
                      <a:pt x="2" y="0"/>
                    </a:lnTo>
                    <a:lnTo>
                      <a:pt x="0" y="8"/>
                    </a:lnTo>
                    <a:lnTo>
                      <a:pt x="0" y="9"/>
                    </a:lnTo>
                    <a:lnTo>
                      <a:pt x="2" y="17"/>
                    </a:lnTo>
                    <a:lnTo>
                      <a:pt x="5" y="18"/>
                    </a:lnTo>
                    <a:lnTo>
                      <a:pt x="10" y="18"/>
                    </a:lnTo>
                    <a:lnTo>
                      <a:pt x="14" y="13"/>
                    </a:lnTo>
                    <a:lnTo>
                      <a:pt x="14"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099" name="Freeform 2118"/>
              <p:cNvSpPr>
                <a:spLocks/>
              </p:cNvSpPr>
              <p:nvPr/>
            </p:nvSpPr>
            <p:spPr bwMode="auto">
              <a:xfrm>
                <a:off x="4315" y="2924"/>
                <a:ext cx="7" cy="9"/>
              </a:xfrm>
              <a:custGeom>
                <a:avLst/>
                <a:gdLst>
                  <a:gd name="T0" fmla="*/ 5 w 15"/>
                  <a:gd name="T1" fmla="*/ 8 h 18"/>
                  <a:gd name="T2" fmla="*/ 6 w 15"/>
                  <a:gd name="T3" fmla="*/ 7 h 18"/>
                  <a:gd name="T4" fmla="*/ 7 w 15"/>
                  <a:gd name="T5" fmla="*/ 4 h 18"/>
                  <a:gd name="T6" fmla="*/ 0 w 15"/>
                  <a:gd name="T7" fmla="*/ 0 h 18"/>
                  <a:gd name="T8" fmla="*/ 0 w 15"/>
                  <a:gd name="T9" fmla="*/ 4 h 18"/>
                  <a:gd name="T10" fmla="*/ 0 w 15"/>
                  <a:gd name="T11" fmla="*/ 3 h 18"/>
                  <a:gd name="T12" fmla="*/ 0 w 15"/>
                  <a:gd name="T13" fmla="*/ 5 h 18"/>
                  <a:gd name="T14" fmla="*/ 0 w 15"/>
                  <a:gd name="T15" fmla="*/ 8 h 18"/>
                  <a:gd name="T16" fmla="*/ 2 w 15"/>
                  <a:gd name="T17" fmla="*/ 9 h 18"/>
                  <a:gd name="T18" fmla="*/ 5 w 15"/>
                  <a:gd name="T19" fmla="*/ 9 h 18"/>
                  <a:gd name="T20" fmla="*/ 6 w 15"/>
                  <a:gd name="T21" fmla="*/ 6 h 18"/>
                  <a:gd name="T22" fmla="*/ 5 w 15"/>
                  <a:gd name="T23" fmla="*/ 8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18">
                    <a:moveTo>
                      <a:pt x="11" y="16"/>
                    </a:moveTo>
                    <a:lnTo>
                      <a:pt x="13" y="14"/>
                    </a:lnTo>
                    <a:lnTo>
                      <a:pt x="15" y="7"/>
                    </a:lnTo>
                    <a:lnTo>
                      <a:pt x="1" y="0"/>
                    </a:lnTo>
                    <a:lnTo>
                      <a:pt x="0" y="7"/>
                    </a:lnTo>
                    <a:lnTo>
                      <a:pt x="1" y="5"/>
                    </a:lnTo>
                    <a:lnTo>
                      <a:pt x="0" y="9"/>
                    </a:lnTo>
                    <a:lnTo>
                      <a:pt x="1" y="16"/>
                    </a:lnTo>
                    <a:lnTo>
                      <a:pt x="5" y="18"/>
                    </a:lnTo>
                    <a:lnTo>
                      <a:pt x="10" y="18"/>
                    </a:lnTo>
                    <a:lnTo>
                      <a:pt x="13" y="12"/>
                    </a:lnTo>
                    <a:lnTo>
                      <a:pt x="11"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00" name="Freeform 2119"/>
              <p:cNvSpPr>
                <a:spLocks/>
              </p:cNvSpPr>
              <p:nvPr/>
            </p:nvSpPr>
            <p:spPr bwMode="auto">
              <a:xfrm>
                <a:off x="4313" y="2927"/>
                <a:ext cx="8" cy="11"/>
              </a:xfrm>
              <a:custGeom>
                <a:avLst/>
                <a:gdLst>
                  <a:gd name="T0" fmla="*/ 6 w 15"/>
                  <a:gd name="T1" fmla="*/ 8 h 22"/>
                  <a:gd name="T2" fmla="*/ 6 w 15"/>
                  <a:gd name="T3" fmla="*/ 8 h 22"/>
                  <a:gd name="T4" fmla="*/ 8 w 15"/>
                  <a:gd name="T5" fmla="*/ 6 h 22"/>
                  <a:gd name="T6" fmla="*/ 3 w 15"/>
                  <a:gd name="T7" fmla="*/ 0 h 22"/>
                  <a:gd name="T8" fmla="*/ 1 w 15"/>
                  <a:gd name="T9" fmla="*/ 3 h 22"/>
                  <a:gd name="T10" fmla="*/ 1 w 15"/>
                  <a:gd name="T11" fmla="*/ 3 h 22"/>
                  <a:gd name="T12" fmla="*/ 1 w 15"/>
                  <a:gd name="T13" fmla="*/ 2 h 22"/>
                  <a:gd name="T14" fmla="*/ 0 w 15"/>
                  <a:gd name="T15" fmla="*/ 6 h 22"/>
                  <a:gd name="T16" fmla="*/ 1 w 15"/>
                  <a:gd name="T17" fmla="*/ 9 h 22"/>
                  <a:gd name="T18" fmla="*/ 4 w 15"/>
                  <a:gd name="T19" fmla="*/ 11 h 22"/>
                  <a:gd name="T20" fmla="*/ 6 w 15"/>
                  <a:gd name="T21" fmla="*/ 9 h 22"/>
                  <a:gd name="T22" fmla="*/ 6 w 15"/>
                  <a:gd name="T23" fmla="*/ 8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2">
                    <a:moveTo>
                      <a:pt x="12" y="16"/>
                    </a:moveTo>
                    <a:lnTo>
                      <a:pt x="12" y="16"/>
                    </a:lnTo>
                    <a:lnTo>
                      <a:pt x="15" y="11"/>
                    </a:lnTo>
                    <a:lnTo>
                      <a:pt x="5" y="0"/>
                    </a:lnTo>
                    <a:lnTo>
                      <a:pt x="2" y="5"/>
                    </a:lnTo>
                    <a:lnTo>
                      <a:pt x="2" y="4"/>
                    </a:lnTo>
                    <a:lnTo>
                      <a:pt x="0" y="11"/>
                    </a:lnTo>
                    <a:lnTo>
                      <a:pt x="2" y="18"/>
                    </a:lnTo>
                    <a:lnTo>
                      <a:pt x="7" y="22"/>
                    </a:lnTo>
                    <a:lnTo>
                      <a:pt x="12" y="18"/>
                    </a:lnTo>
                    <a:lnTo>
                      <a:pt x="12"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01" name="Freeform 2120"/>
              <p:cNvSpPr>
                <a:spLocks/>
              </p:cNvSpPr>
              <p:nvPr/>
            </p:nvSpPr>
            <p:spPr bwMode="auto">
              <a:xfrm>
                <a:off x="4311" y="2930"/>
                <a:ext cx="8" cy="11"/>
              </a:xfrm>
              <a:custGeom>
                <a:avLst/>
                <a:gdLst>
                  <a:gd name="T0" fmla="*/ 6 w 15"/>
                  <a:gd name="T1" fmla="*/ 9 h 22"/>
                  <a:gd name="T2" fmla="*/ 6 w 15"/>
                  <a:gd name="T3" fmla="*/ 9 h 22"/>
                  <a:gd name="T4" fmla="*/ 8 w 15"/>
                  <a:gd name="T5" fmla="*/ 6 h 22"/>
                  <a:gd name="T6" fmla="*/ 3 w 15"/>
                  <a:gd name="T7" fmla="*/ 0 h 22"/>
                  <a:gd name="T8" fmla="*/ 1 w 15"/>
                  <a:gd name="T9" fmla="*/ 3 h 22"/>
                  <a:gd name="T10" fmla="*/ 1 w 15"/>
                  <a:gd name="T11" fmla="*/ 3 h 22"/>
                  <a:gd name="T12" fmla="*/ 1 w 15"/>
                  <a:gd name="T13" fmla="*/ 2 h 22"/>
                  <a:gd name="T14" fmla="*/ 0 w 15"/>
                  <a:gd name="T15" fmla="*/ 6 h 22"/>
                  <a:gd name="T16" fmla="*/ 1 w 15"/>
                  <a:gd name="T17" fmla="*/ 10 h 22"/>
                  <a:gd name="T18" fmla="*/ 4 w 15"/>
                  <a:gd name="T19" fmla="*/ 11 h 22"/>
                  <a:gd name="T20" fmla="*/ 6 w 15"/>
                  <a:gd name="T21" fmla="*/ 10 h 22"/>
                  <a:gd name="T22" fmla="*/ 6 w 15"/>
                  <a:gd name="T23" fmla="*/ 9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2">
                    <a:moveTo>
                      <a:pt x="12" y="17"/>
                    </a:moveTo>
                    <a:lnTo>
                      <a:pt x="12" y="17"/>
                    </a:lnTo>
                    <a:lnTo>
                      <a:pt x="15" y="11"/>
                    </a:lnTo>
                    <a:lnTo>
                      <a:pt x="5" y="0"/>
                    </a:lnTo>
                    <a:lnTo>
                      <a:pt x="2" y="6"/>
                    </a:lnTo>
                    <a:lnTo>
                      <a:pt x="2" y="4"/>
                    </a:lnTo>
                    <a:lnTo>
                      <a:pt x="0" y="11"/>
                    </a:lnTo>
                    <a:lnTo>
                      <a:pt x="2" y="19"/>
                    </a:lnTo>
                    <a:lnTo>
                      <a:pt x="7" y="22"/>
                    </a:lnTo>
                    <a:lnTo>
                      <a:pt x="12" y="19"/>
                    </a:lnTo>
                    <a:lnTo>
                      <a:pt x="12"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02" name="Freeform 2121"/>
              <p:cNvSpPr>
                <a:spLocks/>
              </p:cNvSpPr>
              <p:nvPr/>
            </p:nvSpPr>
            <p:spPr bwMode="auto">
              <a:xfrm>
                <a:off x="4311" y="2932"/>
                <a:ext cx="6" cy="11"/>
              </a:xfrm>
              <a:custGeom>
                <a:avLst/>
                <a:gdLst>
                  <a:gd name="T0" fmla="*/ 4 w 14"/>
                  <a:gd name="T1" fmla="*/ 10 h 22"/>
                  <a:gd name="T2" fmla="*/ 4 w 14"/>
                  <a:gd name="T3" fmla="*/ 9 h 22"/>
                  <a:gd name="T4" fmla="*/ 6 w 14"/>
                  <a:gd name="T5" fmla="*/ 6 h 22"/>
                  <a:gd name="T6" fmla="*/ 2 w 14"/>
                  <a:gd name="T7" fmla="*/ 0 h 22"/>
                  <a:gd name="T8" fmla="*/ 0 w 14"/>
                  <a:gd name="T9" fmla="*/ 4 h 22"/>
                  <a:gd name="T10" fmla="*/ 1 w 14"/>
                  <a:gd name="T11" fmla="*/ 3 h 22"/>
                  <a:gd name="T12" fmla="*/ 0 w 14"/>
                  <a:gd name="T13" fmla="*/ 4 h 22"/>
                  <a:gd name="T14" fmla="*/ 0 w 14"/>
                  <a:gd name="T15" fmla="*/ 7 h 22"/>
                  <a:gd name="T16" fmla="*/ 2 w 14"/>
                  <a:gd name="T17" fmla="*/ 10 h 22"/>
                  <a:gd name="T18" fmla="*/ 3 w 14"/>
                  <a:gd name="T19" fmla="*/ 11 h 22"/>
                  <a:gd name="T20" fmla="*/ 4 w 14"/>
                  <a:gd name="T21" fmla="*/ 9 h 22"/>
                  <a:gd name="T22" fmla="*/ 4 w 14"/>
                  <a:gd name="T23" fmla="*/ 10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 h="22">
                    <a:moveTo>
                      <a:pt x="9" y="20"/>
                    </a:moveTo>
                    <a:lnTo>
                      <a:pt x="10" y="18"/>
                    </a:lnTo>
                    <a:lnTo>
                      <a:pt x="14" y="11"/>
                    </a:lnTo>
                    <a:lnTo>
                      <a:pt x="4" y="0"/>
                    </a:lnTo>
                    <a:lnTo>
                      <a:pt x="0" y="7"/>
                    </a:lnTo>
                    <a:lnTo>
                      <a:pt x="2" y="5"/>
                    </a:lnTo>
                    <a:lnTo>
                      <a:pt x="0" y="7"/>
                    </a:lnTo>
                    <a:lnTo>
                      <a:pt x="0" y="14"/>
                    </a:lnTo>
                    <a:lnTo>
                      <a:pt x="4" y="20"/>
                    </a:lnTo>
                    <a:lnTo>
                      <a:pt x="7" y="22"/>
                    </a:lnTo>
                    <a:lnTo>
                      <a:pt x="10" y="18"/>
                    </a:lnTo>
                    <a:lnTo>
                      <a:pt x="9"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03" name="Freeform 2122"/>
              <p:cNvSpPr>
                <a:spLocks/>
              </p:cNvSpPr>
              <p:nvPr/>
            </p:nvSpPr>
            <p:spPr bwMode="auto">
              <a:xfrm>
                <a:off x="4307" y="2935"/>
                <a:ext cx="8" cy="9"/>
              </a:xfrm>
              <a:custGeom>
                <a:avLst/>
                <a:gdLst>
                  <a:gd name="T0" fmla="*/ 6 w 15"/>
                  <a:gd name="T1" fmla="*/ 9 h 18"/>
                  <a:gd name="T2" fmla="*/ 5 w 15"/>
                  <a:gd name="T3" fmla="*/ 9 h 18"/>
                  <a:gd name="T4" fmla="*/ 8 w 15"/>
                  <a:gd name="T5" fmla="*/ 8 h 18"/>
                  <a:gd name="T6" fmla="*/ 4 w 15"/>
                  <a:gd name="T7" fmla="*/ 0 h 18"/>
                  <a:gd name="T8" fmla="*/ 2 w 15"/>
                  <a:gd name="T9" fmla="*/ 2 h 18"/>
                  <a:gd name="T10" fmla="*/ 1 w 15"/>
                  <a:gd name="T11" fmla="*/ 3 h 18"/>
                  <a:gd name="T12" fmla="*/ 2 w 15"/>
                  <a:gd name="T13" fmla="*/ 2 h 18"/>
                  <a:gd name="T14" fmla="*/ 0 w 15"/>
                  <a:gd name="T15" fmla="*/ 4 h 18"/>
                  <a:gd name="T16" fmla="*/ 1 w 15"/>
                  <a:gd name="T17" fmla="*/ 7 h 18"/>
                  <a:gd name="T18" fmla="*/ 3 w 15"/>
                  <a:gd name="T19" fmla="*/ 9 h 18"/>
                  <a:gd name="T20" fmla="*/ 5 w 15"/>
                  <a:gd name="T21" fmla="*/ 9 h 18"/>
                  <a:gd name="T22" fmla="*/ 6 w 15"/>
                  <a:gd name="T23" fmla="*/ 9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18">
                    <a:moveTo>
                      <a:pt x="11" y="17"/>
                    </a:moveTo>
                    <a:lnTo>
                      <a:pt x="10" y="18"/>
                    </a:lnTo>
                    <a:lnTo>
                      <a:pt x="15" y="15"/>
                    </a:lnTo>
                    <a:lnTo>
                      <a:pt x="8" y="0"/>
                    </a:lnTo>
                    <a:lnTo>
                      <a:pt x="3" y="4"/>
                    </a:lnTo>
                    <a:lnTo>
                      <a:pt x="1" y="6"/>
                    </a:lnTo>
                    <a:lnTo>
                      <a:pt x="3" y="4"/>
                    </a:lnTo>
                    <a:lnTo>
                      <a:pt x="0" y="8"/>
                    </a:lnTo>
                    <a:lnTo>
                      <a:pt x="1" y="13"/>
                    </a:lnTo>
                    <a:lnTo>
                      <a:pt x="5" y="18"/>
                    </a:lnTo>
                    <a:lnTo>
                      <a:pt x="10" y="18"/>
                    </a:lnTo>
                    <a:lnTo>
                      <a:pt x="11"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04" name="Freeform 2123"/>
              <p:cNvSpPr>
                <a:spLocks/>
              </p:cNvSpPr>
              <p:nvPr/>
            </p:nvSpPr>
            <p:spPr bwMode="auto">
              <a:xfrm>
                <a:off x="4306" y="2938"/>
                <a:ext cx="7" cy="11"/>
              </a:xfrm>
              <a:custGeom>
                <a:avLst/>
                <a:gdLst>
                  <a:gd name="T0" fmla="*/ 4 w 15"/>
                  <a:gd name="T1" fmla="*/ 10 h 21"/>
                  <a:gd name="T2" fmla="*/ 6 w 15"/>
                  <a:gd name="T3" fmla="*/ 8 h 21"/>
                  <a:gd name="T4" fmla="*/ 7 w 15"/>
                  <a:gd name="T5" fmla="*/ 6 h 21"/>
                  <a:gd name="T6" fmla="*/ 2 w 15"/>
                  <a:gd name="T7" fmla="*/ 0 h 21"/>
                  <a:gd name="T8" fmla="*/ 1 w 15"/>
                  <a:gd name="T9" fmla="*/ 3 h 21"/>
                  <a:gd name="T10" fmla="*/ 2 w 15"/>
                  <a:gd name="T11" fmla="*/ 1 h 21"/>
                  <a:gd name="T12" fmla="*/ 1 w 15"/>
                  <a:gd name="T13" fmla="*/ 2 h 21"/>
                  <a:gd name="T14" fmla="*/ 0 w 15"/>
                  <a:gd name="T15" fmla="*/ 6 h 21"/>
                  <a:gd name="T16" fmla="*/ 1 w 15"/>
                  <a:gd name="T17" fmla="*/ 9 h 21"/>
                  <a:gd name="T18" fmla="*/ 3 w 15"/>
                  <a:gd name="T19" fmla="*/ 11 h 21"/>
                  <a:gd name="T20" fmla="*/ 6 w 15"/>
                  <a:gd name="T21" fmla="*/ 9 h 21"/>
                  <a:gd name="T22" fmla="*/ 4 w 15"/>
                  <a:gd name="T23" fmla="*/ 10 h 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1">
                    <a:moveTo>
                      <a:pt x="9" y="20"/>
                    </a:moveTo>
                    <a:lnTo>
                      <a:pt x="12" y="16"/>
                    </a:lnTo>
                    <a:lnTo>
                      <a:pt x="15" y="11"/>
                    </a:lnTo>
                    <a:lnTo>
                      <a:pt x="5" y="0"/>
                    </a:lnTo>
                    <a:lnTo>
                      <a:pt x="2" y="5"/>
                    </a:lnTo>
                    <a:lnTo>
                      <a:pt x="5" y="2"/>
                    </a:lnTo>
                    <a:lnTo>
                      <a:pt x="2" y="3"/>
                    </a:lnTo>
                    <a:lnTo>
                      <a:pt x="0" y="11"/>
                    </a:lnTo>
                    <a:lnTo>
                      <a:pt x="2" y="18"/>
                    </a:lnTo>
                    <a:lnTo>
                      <a:pt x="7" y="21"/>
                    </a:lnTo>
                    <a:lnTo>
                      <a:pt x="12" y="18"/>
                    </a:lnTo>
                    <a:lnTo>
                      <a:pt x="9"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05" name="Freeform 2124"/>
              <p:cNvSpPr>
                <a:spLocks/>
              </p:cNvSpPr>
              <p:nvPr/>
            </p:nvSpPr>
            <p:spPr bwMode="auto">
              <a:xfrm>
                <a:off x="4302" y="2939"/>
                <a:ext cx="8" cy="11"/>
              </a:xfrm>
              <a:custGeom>
                <a:avLst/>
                <a:gdLst>
                  <a:gd name="T0" fmla="*/ 6 w 16"/>
                  <a:gd name="T1" fmla="*/ 10 h 21"/>
                  <a:gd name="T2" fmla="*/ 5 w 16"/>
                  <a:gd name="T3" fmla="*/ 11 h 21"/>
                  <a:gd name="T4" fmla="*/ 8 w 16"/>
                  <a:gd name="T5" fmla="*/ 9 h 21"/>
                  <a:gd name="T6" fmla="*/ 6 w 16"/>
                  <a:gd name="T7" fmla="*/ 0 h 21"/>
                  <a:gd name="T8" fmla="*/ 3 w 16"/>
                  <a:gd name="T9" fmla="*/ 2 h 21"/>
                  <a:gd name="T10" fmla="*/ 2 w 16"/>
                  <a:gd name="T11" fmla="*/ 3 h 21"/>
                  <a:gd name="T12" fmla="*/ 3 w 16"/>
                  <a:gd name="T13" fmla="*/ 2 h 21"/>
                  <a:gd name="T14" fmla="*/ 1 w 16"/>
                  <a:gd name="T15" fmla="*/ 5 h 21"/>
                  <a:gd name="T16" fmla="*/ 0 w 16"/>
                  <a:gd name="T17" fmla="*/ 7 h 21"/>
                  <a:gd name="T18" fmla="*/ 2 w 16"/>
                  <a:gd name="T19" fmla="*/ 11 h 21"/>
                  <a:gd name="T20" fmla="*/ 5 w 16"/>
                  <a:gd name="T21" fmla="*/ 11 h 21"/>
                  <a:gd name="T22" fmla="*/ 6 w 16"/>
                  <a:gd name="T23" fmla="*/ 10 h 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21">
                    <a:moveTo>
                      <a:pt x="11" y="19"/>
                    </a:moveTo>
                    <a:lnTo>
                      <a:pt x="9" y="21"/>
                    </a:lnTo>
                    <a:lnTo>
                      <a:pt x="16" y="18"/>
                    </a:lnTo>
                    <a:lnTo>
                      <a:pt x="12" y="0"/>
                    </a:lnTo>
                    <a:lnTo>
                      <a:pt x="6" y="3"/>
                    </a:lnTo>
                    <a:lnTo>
                      <a:pt x="4" y="5"/>
                    </a:lnTo>
                    <a:lnTo>
                      <a:pt x="6" y="3"/>
                    </a:lnTo>
                    <a:lnTo>
                      <a:pt x="2" y="9"/>
                    </a:lnTo>
                    <a:lnTo>
                      <a:pt x="0" y="14"/>
                    </a:lnTo>
                    <a:lnTo>
                      <a:pt x="4" y="21"/>
                    </a:lnTo>
                    <a:lnTo>
                      <a:pt x="9" y="21"/>
                    </a:lnTo>
                    <a:lnTo>
                      <a:pt x="11"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06" name="Freeform 2125"/>
              <p:cNvSpPr>
                <a:spLocks/>
              </p:cNvSpPr>
              <p:nvPr/>
            </p:nvSpPr>
            <p:spPr bwMode="auto">
              <a:xfrm>
                <a:off x="4300" y="2941"/>
                <a:ext cx="7" cy="10"/>
              </a:xfrm>
              <a:custGeom>
                <a:avLst/>
                <a:gdLst>
                  <a:gd name="T0" fmla="*/ 5 w 16"/>
                  <a:gd name="T1" fmla="*/ 10 h 18"/>
                  <a:gd name="T2" fmla="*/ 5 w 16"/>
                  <a:gd name="T3" fmla="*/ 10 h 18"/>
                  <a:gd name="T4" fmla="*/ 7 w 16"/>
                  <a:gd name="T5" fmla="*/ 8 h 18"/>
                  <a:gd name="T6" fmla="*/ 4 w 16"/>
                  <a:gd name="T7" fmla="*/ 0 h 18"/>
                  <a:gd name="T8" fmla="*/ 2 w 16"/>
                  <a:gd name="T9" fmla="*/ 2 h 18"/>
                  <a:gd name="T10" fmla="*/ 2 w 16"/>
                  <a:gd name="T11" fmla="*/ 2 h 18"/>
                  <a:gd name="T12" fmla="*/ 2 w 16"/>
                  <a:gd name="T13" fmla="*/ 2 h 18"/>
                  <a:gd name="T14" fmla="*/ 0 w 16"/>
                  <a:gd name="T15" fmla="*/ 4 h 18"/>
                  <a:gd name="T16" fmla="*/ 1 w 16"/>
                  <a:gd name="T17" fmla="*/ 7 h 18"/>
                  <a:gd name="T18" fmla="*/ 2 w 16"/>
                  <a:gd name="T19" fmla="*/ 10 h 18"/>
                  <a:gd name="T20" fmla="*/ 5 w 16"/>
                  <a:gd name="T21" fmla="*/ 1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6" h="18">
                    <a:moveTo>
                      <a:pt x="11" y="18"/>
                    </a:moveTo>
                    <a:lnTo>
                      <a:pt x="11" y="18"/>
                    </a:lnTo>
                    <a:lnTo>
                      <a:pt x="16" y="14"/>
                    </a:lnTo>
                    <a:lnTo>
                      <a:pt x="9" y="0"/>
                    </a:lnTo>
                    <a:lnTo>
                      <a:pt x="4" y="4"/>
                    </a:lnTo>
                    <a:lnTo>
                      <a:pt x="0" y="7"/>
                    </a:lnTo>
                    <a:lnTo>
                      <a:pt x="2" y="13"/>
                    </a:lnTo>
                    <a:lnTo>
                      <a:pt x="5" y="18"/>
                    </a:lnTo>
                    <a:lnTo>
                      <a:pt x="11"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07" name="Freeform 2126"/>
              <p:cNvSpPr>
                <a:spLocks/>
              </p:cNvSpPr>
              <p:nvPr/>
            </p:nvSpPr>
            <p:spPr bwMode="auto">
              <a:xfrm>
                <a:off x="4297" y="2943"/>
                <a:ext cx="8" cy="10"/>
              </a:xfrm>
              <a:custGeom>
                <a:avLst/>
                <a:gdLst>
                  <a:gd name="T0" fmla="*/ 5 w 16"/>
                  <a:gd name="T1" fmla="*/ 10 h 19"/>
                  <a:gd name="T2" fmla="*/ 5 w 16"/>
                  <a:gd name="T3" fmla="*/ 9 h 19"/>
                  <a:gd name="T4" fmla="*/ 8 w 16"/>
                  <a:gd name="T5" fmla="*/ 7 h 19"/>
                  <a:gd name="T6" fmla="*/ 5 w 16"/>
                  <a:gd name="T7" fmla="*/ 0 h 19"/>
                  <a:gd name="T8" fmla="*/ 2 w 16"/>
                  <a:gd name="T9" fmla="*/ 2 h 19"/>
                  <a:gd name="T10" fmla="*/ 3 w 16"/>
                  <a:gd name="T11" fmla="*/ 1 h 19"/>
                  <a:gd name="T12" fmla="*/ 2 w 16"/>
                  <a:gd name="T13" fmla="*/ 2 h 19"/>
                  <a:gd name="T14" fmla="*/ 0 w 16"/>
                  <a:gd name="T15" fmla="*/ 4 h 19"/>
                  <a:gd name="T16" fmla="*/ 1 w 16"/>
                  <a:gd name="T17" fmla="*/ 6 h 19"/>
                  <a:gd name="T18" fmla="*/ 3 w 16"/>
                  <a:gd name="T19" fmla="*/ 9 h 19"/>
                  <a:gd name="T20" fmla="*/ 5 w 16"/>
                  <a:gd name="T21" fmla="*/ 9 h 19"/>
                  <a:gd name="T22" fmla="*/ 5 w 16"/>
                  <a:gd name="T23" fmla="*/ 10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 h="19">
                    <a:moveTo>
                      <a:pt x="9" y="19"/>
                    </a:moveTo>
                    <a:lnTo>
                      <a:pt x="10" y="18"/>
                    </a:lnTo>
                    <a:lnTo>
                      <a:pt x="16" y="14"/>
                    </a:lnTo>
                    <a:lnTo>
                      <a:pt x="9" y="0"/>
                    </a:lnTo>
                    <a:lnTo>
                      <a:pt x="4" y="3"/>
                    </a:lnTo>
                    <a:lnTo>
                      <a:pt x="5" y="1"/>
                    </a:lnTo>
                    <a:lnTo>
                      <a:pt x="4" y="3"/>
                    </a:lnTo>
                    <a:lnTo>
                      <a:pt x="0" y="7"/>
                    </a:lnTo>
                    <a:lnTo>
                      <a:pt x="2" y="12"/>
                    </a:lnTo>
                    <a:lnTo>
                      <a:pt x="5" y="18"/>
                    </a:lnTo>
                    <a:lnTo>
                      <a:pt x="10" y="18"/>
                    </a:lnTo>
                    <a:lnTo>
                      <a:pt x="9"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08" name="Freeform 2127"/>
              <p:cNvSpPr>
                <a:spLocks/>
              </p:cNvSpPr>
              <p:nvPr/>
            </p:nvSpPr>
            <p:spPr bwMode="auto">
              <a:xfrm>
                <a:off x="4294" y="2944"/>
                <a:ext cx="7" cy="10"/>
              </a:xfrm>
              <a:custGeom>
                <a:avLst/>
                <a:gdLst>
                  <a:gd name="T0" fmla="*/ 4 w 15"/>
                  <a:gd name="T1" fmla="*/ 10 h 20"/>
                  <a:gd name="T2" fmla="*/ 4 w 15"/>
                  <a:gd name="T3" fmla="*/ 10 h 20"/>
                  <a:gd name="T4" fmla="*/ 7 w 15"/>
                  <a:gd name="T5" fmla="*/ 9 h 20"/>
                  <a:gd name="T6" fmla="*/ 5 w 15"/>
                  <a:gd name="T7" fmla="*/ 0 h 20"/>
                  <a:gd name="T8" fmla="*/ 2 w 15"/>
                  <a:gd name="T9" fmla="*/ 1 h 20"/>
                  <a:gd name="T10" fmla="*/ 2 w 15"/>
                  <a:gd name="T11" fmla="*/ 1 h 20"/>
                  <a:gd name="T12" fmla="*/ 2 w 15"/>
                  <a:gd name="T13" fmla="*/ 1 h 20"/>
                  <a:gd name="T14" fmla="*/ 0 w 15"/>
                  <a:gd name="T15" fmla="*/ 3 h 20"/>
                  <a:gd name="T16" fmla="*/ 0 w 15"/>
                  <a:gd name="T17" fmla="*/ 7 h 20"/>
                  <a:gd name="T18" fmla="*/ 1 w 15"/>
                  <a:gd name="T19" fmla="*/ 9 h 20"/>
                  <a:gd name="T20" fmla="*/ 4 w 15"/>
                  <a:gd name="T21" fmla="*/ 10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20">
                    <a:moveTo>
                      <a:pt x="8" y="20"/>
                    </a:moveTo>
                    <a:lnTo>
                      <a:pt x="8" y="20"/>
                    </a:lnTo>
                    <a:lnTo>
                      <a:pt x="15" y="18"/>
                    </a:lnTo>
                    <a:lnTo>
                      <a:pt x="11" y="0"/>
                    </a:lnTo>
                    <a:lnTo>
                      <a:pt x="5" y="2"/>
                    </a:lnTo>
                    <a:lnTo>
                      <a:pt x="1" y="6"/>
                    </a:lnTo>
                    <a:lnTo>
                      <a:pt x="0" y="13"/>
                    </a:lnTo>
                    <a:lnTo>
                      <a:pt x="3" y="18"/>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09" name="Freeform 2128"/>
              <p:cNvSpPr>
                <a:spLocks/>
              </p:cNvSpPr>
              <p:nvPr/>
            </p:nvSpPr>
            <p:spPr bwMode="auto">
              <a:xfrm>
                <a:off x="4291" y="2945"/>
                <a:ext cx="7" cy="10"/>
              </a:xfrm>
              <a:custGeom>
                <a:avLst/>
                <a:gdLst>
                  <a:gd name="T0" fmla="*/ 4 w 15"/>
                  <a:gd name="T1" fmla="*/ 10 h 20"/>
                  <a:gd name="T2" fmla="*/ 4 w 15"/>
                  <a:gd name="T3" fmla="*/ 10 h 20"/>
                  <a:gd name="T4" fmla="*/ 7 w 15"/>
                  <a:gd name="T5" fmla="*/ 9 h 20"/>
                  <a:gd name="T6" fmla="*/ 6 w 15"/>
                  <a:gd name="T7" fmla="*/ 0 h 20"/>
                  <a:gd name="T8" fmla="*/ 2 w 15"/>
                  <a:gd name="T9" fmla="*/ 1 h 20"/>
                  <a:gd name="T10" fmla="*/ 2 w 15"/>
                  <a:gd name="T11" fmla="*/ 1 h 20"/>
                  <a:gd name="T12" fmla="*/ 2 w 15"/>
                  <a:gd name="T13" fmla="*/ 1 h 20"/>
                  <a:gd name="T14" fmla="*/ 1 w 15"/>
                  <a:gd name="T15" fmla="*/ 3 h 20"/>
                  <a:gd name="T16" fmla="*/ 0 w 15"/>
                  <a:gd name="T17" fmla="*/ 7 h 20"/>
                  <a:gd name="T18" fmla="*/ 1 w 15"/>
                  <a:gd name="T19" fmla="*/ 9 h 20"/>
                  <a:gd name="T20" fmla="*/ 4 w 15"/>
                  <a:gd name="T21" fmla="*/ 10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20">
                    <a:moveTo>
                      <a:pt x="8" y="20"/>
                    </a:moveTo>
                    <a:lnTo>
                      <a:pt x="8" y="20"/>
                    </a:lnTo>
                    <a:lnTo>
                      <a:pt x="15" y="18"/>
                    </a:lnTo>
                    <a:lnTo>
                      <a:pt x="12" y="0"/>
                    </a:lnTo>
                    <a:lnTo>
                      <a:pt x="5" y="2"/>
                    </a:lnTo>
                    <a:lnTo>
                      <a:pt x="2" y="6"/>
                    </a:lnTo>
                    <a:lnTo>
                      <a:pt x="0" y="13"/>
                    </a:lnTo>
                    <a:lnTo>
                      <a:pt x="3" y="18"/>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10" name="Freeform 2129"/>
              <p:cNvSpPr>
                <a:spLocks/>
              </p:cNvSpPr>
              <p:nvPr/>
            </p:nvSpPr>
            <p:spPr bwMode="auto">
              <a:xfrm>
                <a:off x="4287" y="2946"/>
                <a:ext cx="8" cy="10"/>
              </a:xfrm>
              <a:custGeom>
                <a:avLst/>
                <a:gdLst>
                  <a:gd name="T0" fmla="*/ 4 w 15"/>
                  <a:gd name="T1" fmla="*/ 10 h 20"/>
                  <a:gd name="T2" fmla="*/ 5 w 15"/>
                  <a:gd name="T3" fmla="*/ 10 h 20"/>
                  <a:gd name="T4" fmla="*/ 8 w 15"/>
                  <a:gd name="T5" fmla="*/ 9 h 20"/>
                  <a:gd name="T6" fmla="*/ 6 w 15"/>
                  <a:gd name="T7" fmla="*/ 0 h 20"/>
                  <a:gd name="T8" fmla="*/ 3 w 15"/>
                  <a:gd name="T9" fmla="*/ 1 h 20"/>
                  <a:gd name="T10" fmla="*/ 4 w 15"/>
                  <a:gd name="T11" fmla="*/ 1 h 20"/>
                  <a:gd name="T12" fmla="*/ 3 w 15"/>
                  <a:gd name="T13" fmla="*/ 1 h 20"/>
                  <a:gd name="T14" fmla="*/ 1 w 15"/>
                  <a:gd name="T15" fmla="*/ 3 h 20"/>
                  <a:gd name="T16" fmla="*/ 0 w 15"/>
                  <a:gd name="T17" fmla="*/ 7 h 20"/>
                  <a:gd name="T18" fmla="*/ 2 w 15"/>
                  <a:gd name="T19" fmla="*/ 9 h 20"/>
                  <a:gd name="T20" fmla="*/ 5 w 15"/>
                  <a:gd name="T21" fmla="*/ 10 h 20"/>
                  <a:gd name="T22" fmla="*/ 4 w 15"/>
                  <a:gd name="T23" fmla="*/ 10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 h="20">
                    <a:moveTo>
                      <a:pt x="7" y="20"/>
                    </a:moveTo>
                    <a:lnTo>
                      <a:pt x="9" y="20"/>
                    </a:lnTo>
                    <a:lnTo>
                      <a:pt x="15" y="18"/>
                    </a:lnTo>
                    <a:lnTo>
                      <a:pt x="12" y="0"/>
                    </a:lnTo>
                    <a:lnTo>
                      <a:pt x="5" y="2"/>
                    </a:lnTo>
                    <a:lnTo>
                      <a:pt x="7" y="2"/>
                    </a:lnTo>
                    <a:lnTo>
                      <a:pt x="5" y="2"/>
                    </a:lnTo>
                    <a:lnTo>
                      <a:pt x="2" y="5"/>
                    </a:lnTo>
                    <a:lnTo>
                      <a:pt x="0" y="13"/>
                    </a:lnTo>
                    <a:lnTo>
                      <a:pt x="4" y="18"/>
                    </a:lnTo>
                    <a:lnTo>
                      <a:pt x="9" y="20"/>
                    </a:lnTo>
                    <a:lnTo>
                      <a:pt x="7"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11" name="Freeform 2130"/>
              <p:cNvSpPr>
                <a:spLocks/>
              </p:cNvSpPr>
              <p:nvPr/>
            </p:nvSpPr>
            <p:spPr bwMode="auto">
              <a:xfrm>
                <a:off x="4287" y="2947"/>
                <a:ext cx="4" cy="9"/>
              </a:xfrm>
              <a:custGeom>
                <a:avLst/>
                <a:gdLst>
                  <a:gd name="T0" fmla="*/ 0 w 7"/>
                  <a:gd name="T1" fmla="*/ 5 h 18"/>
                  <a:gd name="T2" fmla="*/ 0 w 7"/>
                  <a:gd name="T3" fmla="*/ 9 h 18"/>
                  <a:gd name="T4" fmla="*/ 4 w 7"/>
                  <a:gd name="T5" fmla="*/ 9 h 18"/>
                  <a:gd name="T6" fmla="*/ 4 w 7"/>
                  <a:gd name="T7" fmla="*/ 0 h 18"/>
                  <a:gd name="T8" fmla="*/ 0 w 7"/>
                  <a:gd name="T9" fmla="*/ 0 h 18"/>
                  <a:gd name="T10" fmla="*/ 0 w 7"/>
                  <a:gd name="T11" fmla="*/ 5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0" y="9"/>
                    </a:moveTo>
                    <a:lnTo>
                      <a:pt x="0" y="18"/>
                    </a:lnTo>
                    <a:lnTo>
                      <a:pt x="7" y="18"/>
                    </a:lnTo>
                    <a:lnTo>
                      <a:pt x="7" y="0"/>
                    </a:lnTo>
                    <a:lnTo>
                      <a:pt x="0" y="0"/>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12" name="Freeform 2131"/>
              <p:cNvSpPr>
                <a:spLocks/>
              </p:cNvSpPr>
              <p:nvPr/>
            </p:nvSpPr>
            <p:spPr bwMode="auto">
              <a:xfrm>
                <a:off x="4284" y="2947"/>
                <a:ext cx="3" cy="9"/>
              </a:xfrm>
              <a:custGeom>
                <a:avLst/>
                <a:gdLst>
                  <a:gd name="T0" fmla="*/ 3 w 6"/>
                  <a:gd name="T1" fmla="*/ 0 h 18"/>
                  <a:gd name="T2" fmla="*/ 1 w 6"/>
                  <a:gd name="T3" fmla="*/ 2 h 18"/>
                  <a:gd name="T4" fmla="*/ 0 w 6"/>
                  <a:gd name="T5" fmla="*/ 5 h 18"/>
                  <a:gd name="T6" fmla="*/ 1 w 6"/>
                  <a:gd name="T7" fmla="*/ 7 h 18"/>
                  <a:gd name="T8" fmla="*/ 3 w 6"/>
                  <a:gd name="T9" fmla="*/ 9 h 18"/>
                  <a:gd name="T10" fmla="*/ 3 w 6"/>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8">
                    <a:moveTo>
                      <a:pt x="6" y="0"/>
                    </a:moveTo>
                    <a:lnTo>
                      <a:pt x="1" y="3"/>
                    </a:lnTo>
                    <a:lnTo>
                      <a:pt x="0" y="9"/>
                    </a:lnTo>
                    <a:lnTo>
                      <a:pt x="1" y="14"/>
                    </a:lnTo>
                    <a:lnTo>
                      <a:pt x="6" y="18"/>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13" name="Freeform 2132"/>
              <p:cNvSpPr>
                <a:spLocks/>
              </p:cNvSpPr>
              <p:nvPr/>
            </p:nvSpPr>
            <p:spPr bwMode="auto">
              <a:xfrm>
                <a:off x="4251" y="2880"/>
                <a:ext cx="7" cy="4"/>
              </a:xfrm>
              <a:custGeom>
                <a:avLst/>
                <a:gdLst>
                  <a:gd name="T0" fmla="*/ 0 w 13"/>
                  <a:gd name="T1" fmla="*/ 0 h 7"/>
                  <a:gd name="T2" fmla="*/ 1 w 13"/>
                  <a:gd name="T3" fmla="*/ 3 h 7"/>
                  <a:gd name="T4" fmla="*/ 3 w 13"/>
                  <a:gd name="T5" fmla="*/ 4 h 7"/>
                  <a:gd name="T6" fmla="*/ 6 w 13"/>
                  <a:gd name="T7" fmla="*/ 3 h 7"/>
                  <a:gd name="T8" fmla="*/ 7 w 13"/>
                  <a:gd name="T9" fmla="*/ 0 h 7"/>
                  <a:gd name="T10" fmla="*/ 0 w 13"/>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7">
                    <a:moveTo>
                      <a:pt x="0" y="0"/>
                    </a:moveTo>
                    <a:lnTo>
                      <a:pt x="1" y="5"/>
                    </a:lnTo>
                    <a:lnTo>
                      <a:pt x="6" y="7"/>
                    </a:lnTo>
                    <a:lnTo>
                      <a:pt x="11" y="5"/>
                    </a:lnTo>
                    <a:lnTo>
                      <a:pt x="1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14" name="Freeform 2133"/>
              <p:cNvSpPr>
                <a:spLocks/>
              </p:cNvSpPr>
              <p:nvPr/>
            </p:nvSpPr>
            <p:spPr bwMode="auto">
              <a:xfrm>
                <a:off x="4251" y="2856"/>
                <a:ext cx="7" cy="24"/>
              </a:xfrm>
              <a:custGeom>
                <a:avLst/>
                <a:gdLst>
                  <a:gd name="T0" fmla="*/ 0 w 13"/>
                  <a:gd name="T1" fmla="*/ 5 h 47"/>
                  <a:gd name="T2" fmla="*/ 0 w 13"/>
                  <a:gd name="T3" fmla="*/ 5 h 47"/>
                  <a:gd name="T4" fmla="*/ 0 w 13"/>
                  <a:gd name="T5" fmla="*/ 24 h 47"/>
                  <a:gd name="T6" fmla="*/ 7 w 13"/>
                  <a:gd name="T7" fmla="*/ 24 h 47"/>
                  <a:gd name="T8" fmla="*/ 7 w 13"/>
                  <a:gd name="T9" fmla="*/ 5 h 47"/>
                  <a:gd name="T10" fmla="*/ 7 w 13"/>
                  <a:gd name="T11" fmla="*/ 5 h 47"/>
                  <a:gd name="T12" fmla="*/ 7 w 13"/>
                  <a:gd name="T13" fmla="*/ 5 h 47"/>
                  <a:gd name="T14" fmla="*/ 6 w 13"/>
                  <a:gd name="T15" fmla="*/ 2 h 47"/>
                  <a:gd name="T16" fmla="*/ 3 w 13"/>
                  <a:gd name="T17" fmla="*/ 0 h 47"/>
                  <a:gd name="T18" fmla="*/ 1 w 13"/>
                  <a:gd name="T19" fmla="*/ 2 h 47"/>
                  <a:gd name="T20" fmla="*/ 0 w 13"/>
                  <a:gd name="T21" fmla="*/ 5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7">
                    <a:moveTo>
                      <a:pt x="0" y="9"/>
                    </a:moveTo>
                    <a:lnTo>
                      <a:pt x="0" y="9"/>
                    </a:lnTo>
                    <a:lnTo>
                      <a:pt x="0" y="47"/>
                    </a:lnTo>
                    <a:lnTo>
                      <a:pt x="13" y="47"/>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15" name="Freeform 2134"/>
              <p:cNvSpPr>
                <a:spLocks/>
              </p:cNvSpPr>
              <p:nvPr/>
            </p:nvSpPr>
            <p:spPr bwMode="auto">
              <a:xfrm>
                <a:off x="4251" y="2838"/>
                <a:ext cx="7" cy="23"/>
              </a:xfrm>
              <a:custGeom>
                <a:avLst/>
                <a:gdLst>
                  <a:gd name="T0" fmla="*/ 0 w 13"/>
                  <a:gd name="T1" fmla="*/ 5 h 45"/>
                  <a:gd name="T2" fmla="*/ 0 w 13"/>
                  <a:gd name="T3" fmla="*/ 5 h 45"/>
                  <a:gd name="T4" fmla="*/ 0 w 13"/>
                  <a:gd name="T5" fmla="*/ 23 h 45"/>
                  <a:gd name="T6" fmla="*/ 7 w 13"/>
                  <a:gd name="T7" fmla="*/ 23 h 45"/>
                  <a:gd name="T8" fmla="*/ 7 w 13"/>
                  <a:gd name="T9" fmla="*/ 5 h 45"/>
                  <a:gd name="T10" fmla="*/ 7 w 13"/>
                  <a:gd name="T11" fmla="*/ 5 h 45"/>
                  <a:gd name="T12" fmla="*/ 7 w 13"/>
                  <a:gd name="T13" fmla="*/ 5 h 45"/>
                  <a:gd name="T14" fmla="*/ 6 w 13"/>
                  <a:gd name="T15" fmla="*/ 2 h 45"/>
                  <a:gd name="T16" fmla="*/ 3 w 13"/>
                  <a:gd name="T17" fmla="*/ 0 h 45"/>
                  <a:gd name="T18" fmla="*/ 1 w 13"/>
                  <a:gd name="T19" fmla="*/ 2 h 45"/>
                  <a:gd name="T20" fmla="*/ 0 w 13"/>
                  <a:gd name="T21" fmla="*/ 5 h 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5">
                    <a:moveTo>
                      <a:pt x="0" y="9"/>
                    </a:moveTo>
                    <a:lnTo>
                      <a:pt x="0" y="9"/>
                    </a:lnTo>
                    <a:lnTo>
                      <a:pt x="0" y="45"/>
                    </a:lnTo>
                    <a:lnTo>
                      <a:pt x="13" y="45"/>
                    </a:lnTo>
                    <a:lnTo>
                      <a:pt x="13" y="9"/>
                    </a:lnTo>
                    <a:lnTo>
                      <a:pt x="11" y="3"/>
                    </a:lnTo>
                    <a:lnTo>
                      <a:pt x="6" y="0"/>
                    </a:lnTo>
                    <a:lnTo>
                      <a:pt x="1"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16" name="Freeform 2135"/>
              <p:cNvSpPr>
                <a:spLocks/>
              </p:cNvSpPr>
              <p:nvPr/>
            </p:nvSpPr>
            <p:spPr bwMode="auto">
              <a:xfrm>
                <a:off x="4251" y="2819"/>
                <a:ext cx="7" cy="24"/>
              </a:xfrm>
              <a:custGeom>
                <a:avLst/>
                <a:gdLst>
                  <a:gd name="T0" fmla="*/ 0 w 13"/>
                  <a:gd name="T1" fmla="*/ 5 h 47"/>
                  <a:gd name="T2" fmla="*/ 0 w 13"/>
                  <a:gd name="T3" fmla="*/ 5 h 47"/>
                  <a:gd name="T4" fmla="*/ 0 w 13"/>
                  <a:gd name="T5" fmla="*/ 24 h 47"/>
                  <a:gd name="T6" fmla="*/ 7 w 13"/>
                  <a:gd name="T7" fmla="*/ 24 h 47"/>
                  <a:gd name="T8" fmla="*/ 7 w 13"/>
                  <a:gd name="T9" fmla="*/ 5 h 47"/>
                  <a:gd name="T10" fmla="*/ 7 w 13"/>
                  <a:gd name="T11" fmla="*/ 5 h 47"/>
                  <a:gd name="T12" fmla="*/ 7 w 13"/>
                  <a:gd name="T13" fmla="*/ 5 h 47"/>
                  <a:gd name="T14" fmla="*/ 6 w 13"/>
                  <a:gd name="T15" fmla="*/ 2 h 47"/>
                  <a:gd name="T16" fmla="*/ 3 w 13"/>
                  <a:gd name="T17" fmla="*/ 0 h 47"/>
                  <a:gd name="T18" fmla="*/ 1 w 13"/>
                  <a:gd name="T19" fmla="*/ 2 h 47"/>
                  <a:gd name="T20" fmla="*/ 0 w 13"/>
                  <a:gd name="T21" fmla="*/ 5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7">
                    <a:moveTo>
                      <a:pt x="0" y="9"/>
                    </a:moveTo>
                    <a:lnTo>
                      <a:pt x="0" y="9"/>
                    </a:lnTo>
                    <a:lnTo>
                      <a:pt x="0" y="47"/>
                    </a:lnTo>
                    <a:lnTo>
                      <a:pt x="13" y="47"/>
                    </a:lnTo>
                    <a:lnTo>
                      <a:pt x="13" y="9"/>
                    </a:lnTo>
                    <a:lnTo>
                      <a:pt x="11" y="3"/>
                    </a:lnTo>
                    <a:lnTo>
                      <a:pt x="6" y="0"/>
                    </a:lnTo>
                    <a:lnTo>
                      <a:pt x="1"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17" name="Freeform 2136"/>
              <p:cNvSpPr>
                <a:spLocks/>
              </p:cNvSpPr>
              <p:nvPr/>
            </p:nvSpPr>
            <p:spPr bwMode="auto">
              <a:xfrm>
                <a:off x="4251" y="2801"/>
                <a:ext cx="7" cy="23"/>
              </a:xfrm>
              <a:custGeom>
                <a:avLst/>
                <a:gdLst>
                  <a:gd name="T0" fmla="*/ 0 w 13"/>
                  <a:gd name="T1" fmla="*/ 5 h 45"/>
                  <a:gd name="T2" fmla="*/ 0 w 13"/>
                  <a:gd name="T3" fmla="*/ 5 h 45"/>
                  <a:gd name="T4" fmla="*/ 0 w 13"/>
                  <a:gd name="T5" fmla="*/ 23 h 45"/>
                  <a:gd name="T6" fmla="*/ 7 w 13"/>
                  <a:gd name="T7" fmla="*/ 23 h 45"/>
                  <a:gd name="T8" fmla="*/ 7 w 13"/>
                  <a:gd name="T9" fmla="*/ 5 h 45"/>
                  <a:gd name="T10" fmla="*/ 7 w 13"/>
                  <a:gd name="T11" fmla="*/ 5 h 45"/>
                  <a:gd name="T12" fmla="*/ 7 w 13"/>
                  <a:gd name="T13" fmla="*/ 5 h 45"/>
                  <a:gd name="T14" fmla="*/ 6 w 13"/>
                  <a:gd name="T15" fmla="*/ 2 h 45"/>
                  <a:gd name="T16" fmla="*/ 3 w 13"/>
                  <a:gd name="T17" fmla="*/ 0 h 45"/>
                  <a:gd name="T18" fmla="*/ 1 w 13"/>
                  <a:gd name="T19" fmla="*/ 2 h 45"/>
                  <a:gd name="T20" fmla="*/ 0 w 13"/>
                  <a:gd name="T21" fmla="*/ 5 h 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5">
                    <a:moveTo>
                      <a:pt x="0" y="9"/>
                    </a:moveTo>
                    <a:lnTo>
                      <a:pt x="0" y="9"/>
                    </a:lnTo>
                    <a:lnTo>
                      <a:pt x="0" y="45"/>
                    </a:lnTo>
                    <a:lnTo>
                      <a:pt x="13" y="45"/>
                    </a:lnTo>
                    <a:lnTo>
                      <a:pt x="13" y="9"/>
                    </a:lnTo>
                    <a:lnTo>
                      <a:pt x="11" y="3"/>
                    </a:lnTo>
                    <a:lnTo>
                      <a:pt x="6" y="0"/>
                    </a:lnTo>
                    <a:lnTo>
                      <a:pt x="1"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18" name="Freeform 2137"/>
              <p:cNvSpPr>
                <a:spLocks/>
              </p:cNvSpPr>
              <p:nvPr/>
            </p:nvSpPr>
            <p:spPr bwMode="auto">
              <a:xfrm>
                <a:off x="4251" y="2783"/>
                <a:ext cx="7" cy="23"/>
              </a:xfrm>
              <a:custGeom>
                <a:avLst/>
                <a:gdLst>
                  <a:gd name="T0" fmla="*/ 0 w 13"/>
                  <a:gd name="T1" fmla="*/ 5 h 46"/>
                  <a:gd name="T2" fmla="*/ 0 w 13"/>
                  <a:gd name="T3" fmla="*/ 5 h 46"/>
                  <a:gd name="T4" fmla="*/ 0 w 13"/>
                  <a:gd name="T5" fmla="*/ 23 h 46"/>
                  <a:gd name="T6" fmla="*/ 7 w 13"/>
                  <a:gd name="T7" fmla="*/ 23 h 46"/>
                  <a:gd name="T8" fmla="*/ 7 w 13"/>
                  <a:gd name="T9" fmla="*/ 5 h 46"/>
                  <a:gd name="T10" fmla="*/ 7 w 13"/>
                  <a:gd name="T11" fmla="*/ 5 h 46"/>
                  <a:gd name="T12" fmla="*/ 7 w 13"/>
                  <a:gd name="T13" fmla="*/ 5 h 46"/>
                  <a:gd name="T14" fmla="*/ 6 w 13"/>
                  <a:gd name="T15" fmla="*/ 2 h 46"/>
                  <a:gd name="T16" fmla="*/ 3 w 13"/>
                  <a:gd name="T17" fmla="*/ 0 h 46"/>
                  <a:gd name="T18" fmla="*/ 1 w 13"/>
                  <a:gd name="T19" fmla="*/ 2 h 46"/>
                  <a:gd name="T20" fmla="*/ 0 w 13"/>
                  <a:gd name="T21" fmla="*/ 5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6">
                    <a:moveTo>
                      <a:pt x="0" y="9"/>
                    </a:moveTo>
                    <a:lnTo>
                      <a:pt x="0" y="9"/>
                    </a:lnTo>
                    <a:lnTo>
                      <a:pt x="0" y="46"/>
                    </a:lnTo>
                    <a:lnTo>
                      <a:pt x="13" y="46"/>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19" name="Freeform 2138"/>
              <p:cNvSpPr>
                <a:spLocks/>
              </p:cNvSpPr>
              <p:nvPr/>
            </p:nvSpPr>
            <p:spPr bwMode="auto">
              <a:xfrm>
                <a:off x="4251" y="2765"/>
                <a:ext cx="7" cy="23"/>
              </a:xfrm>
              <a:custGeom>
                <a:avLst/>
                <a:gdLst>
                  <a:gd name="T0" fmla="*/ 0 w 13"/>
                  <a:gd name="T1" fmla="*/ 5 h 45"/>
                  <a:gd name="T2" fmla="*/ 0 w 13"/>
                  <a:gd name="T3" fmla="*/ 5 h 45"/>
                  <a:gd name="T4" fmla="*/ 0 w 13"/>
                  <a:gd name="T5" fmla="*/ 23 h 45"/>
                  <a:gd name="T6" fmla="*/ 7 w 13"/>
                  <a:gd name="T7" fmla="*/ 23 h 45"/>
                  <a:gd name="T8" fmla="*/ 7 w 13"/>
                  <a:gd name="T9" fmla="*/ 5 h 45"/>
                  <a:gd name="T10" fmla="*/ 7 w 13"/>
                  <a:gd name="T11" fmla="*/ 5 h 45"/>
                  <a:gd name="T12" fmla="*/ 7 w 13"/>
                  <a:gd name="T13" fmla="*/ 5 h 45"/>
                  <a:gd name="T14" fmla="*/ 6 w 13"/>
                  <a:gd name="T15" fmla="*/ 2 h 45"/>
                  <a:gd name="T16" fmla="*/ 3 w 13"/>
                  <a:gd name="T17" fmla="*/ 0 h 45"/>
                  <a:gd name="T18" fmla="*/ 1 w 13"/>
                  <a:gd name="T19" fmla="*/ 2 h 45"/>
                  <a:gd name="T20" fmla="*/ 0 w 13"/>
                  <a:gd name="T21" fmla="*/ 5 h 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5">
                    <a:moveTo>
                      <a:pt x="0" y="9"/>
                    </a:moveTo>
                    <a:lnTo>
                      <a:pt x="0" y="9"/>
                    </a:lnTo>
                    <a:lnTo>
                      <a:pt x="0" y="45"/>
                    </a:lnTo>
                    <a:lnTo>
                      <a:pt x="13" y="45"/>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20" name="Freeform 2139"/>
              <p:cNvSpPr>
                <a:spLocks/>
              </p:cNvSpPr>
              <p:nvPr/>
            </p:nvSpPr>
            <p:spPr bwMode="auto">
              <a:xfrm>
                <a:off x="4251" y="2747"/>
                <a:ext cx="7" cy="23"/>
              </a:xfrm>
              <a:custGeom>
                <a:avLst/>
                <a:gdLst>
                  <a:gd name="T0" fmla="*/ 0 w 13"/>
                  <a:gd name="T1" fmla="*/ 5 h 45"/>
                  <a:gd name="T2" fmla="*/ 0 w 13"/>
                  <a:gd name="T3" fmla="*/ 5 h 45"/>
                  <a:gd name="T4" fmla="*/ 0 w 13"/>
                  <a:gd name="T5" fmla="*/ 23 h 45"/>
                  <a:gd name="T6" fmla="*/ 7 w 13"/>
                  <a:gd name="T7" fmla="*/ 23 h 45"/>
                  <a:gd name="T8" fmla="*/ 7 w 13"/>
                  <a:gd name="T9" fmla="*/ 5 h 45"/>
                  <a:gd name="T10" fmla="*/ 7 w 13"/>
                  <a:gd name="T11" fmla="*/ 5 h 45"/>
                  <a:gd name="T12" fmla="*/ 7 w 13"/>
                  <a:gd name="T13" fmla="*/ 5 h 45"/>
                  <a:gd name="T14" fmla="*/ 6 w 13"/>
                  <a:gd name="T15" fmla="*/ 2 h 45"/>
                  <a:gd name="T16" fmla="*/ 3 w 13"/>
                  <a:gd name="T17" fmla="*/ 0 h 45"/>
                  <a:gd name="T18" fmla="*/ 1 w 13"/>
                  <a:gd name="T19" fmla="*/ 2 h 45"/>
                  <a:gd name="T20" fmla="*/ 0 w 13"/>
                  <a:gd name="T21" fmla="*/ 5 h 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5">
                    <a:moveTo>
                      <a:pt x="0" y="9"/>
                    </a:moveTo>
                    <a:lnTo>
                      <a:pt x="0" y="9"/>
                    </a:lnTo>
                    <a:lnTo>
                      <a:pt x="0" y="45"/>
                    </a:lnTo>
                    <a:lnTo>
                      <a:pt x="13" y="45"/>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21" name="Freeform 2140"/>
              <p:cNvSpPr>
                <a:spLocks/>
              </p:cNvSpPr>
              <p:nvPr/>
            </p:nvSpPr>
            <p:spPr bwMode="auto">
              <a:xfrm>
                <a:off x="4251" y="2728"/>
                <a:ext cx="7" cy="24"/>
              </a:xfrm>
              <a:custGeom>
                <a:avLst/>
                <a:gdLst>
                  <a:gd name="T0" fmla="*/ 0 w 13"/>
                  <a:gd name="T1" fmla="*/ 5 h 47"/>
                  <a:gd name="T2" fmla="*/ 0 w 13"/>
                  <a:gd name="T3" fmla="*/ 5 h 47"/>
                  <a:gd name="T4" fmla="*/ 0 w 13"/>
                  <a:gd name="T5" fmla="*/ 24 h 47"/>
                  <a:gd name="T6" fmla="*/ 7 w 13"/>
                  <a:gd name="T7" fmla="*/ 24 h 47"/>
                  <a:gd name="T8" fmla="*/ 7 w 13"/>
                  <a:gd name="T9" fmla="*/ 5 h 47"/>
                  <a:gd name="T10" fmla="*/ 7 w 13"/>
                  <a:gd name="T11" fmla="*/ 5 h 47"/>
                  <a:gd name="T12" fmla="*/ 7 w 13"/>
                  <a:gd name="T13" fmla="*/ 5 h 47"/>
                  <a:gd name="T14" fmla="*/ 6 w 13"/>
                  <a:gd name="T15" fmla="*/ 2 h 47"/>
                  <a:gd name="T16" fmla="*/ 3 w 13"/>
                  <a:gd name="T17" fmla="*/ 0 h 47"/>
                  <a:gd name="T18" fmla="*/ 1 w 13"/>
                  <a:gd name="T19" fmla="*/ 2 h 47"/>
                  <a:gd name="T20" fmla="*/ 0 w 13"/>
                  <a:gd name="T21" fmla="*/ 5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7">
                    <a:moveTo>
                      <a:pt x="0" y="9"/>
                    </a:moveTo>
                    <a:lnTo>
                      <a:pt x="0" y="9"/>
                    </a:lnTo>
                    <a:lnTo>
                      <a:pt x="0" y="47"/>
                    </a:lnTo>
                    <a:lnTo>
                      <a:pt x="13" y="47"/>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22" name="Freeform 2141"/>
              <p:cNvSpPr>
                <a:spLocks/>
              </p:cNvSpPr>
              <p:nvPr/>
            </p:nvSpPr>
            <p:spPr bwMode="auto">
              <a:xfrm>
                <a:off x="4251" y="2710"/>
                <a:ext cx="7" cy="23"/>
              </a:xfrm>
              <a:custGeom>
                <a:avLst/>
                <a:gdLst>
                  <a:gd name="T0" fmla="*/ 0 w 13"/>
                  <a:gd name="T1" fmla="*/ 5 h 45"/>
                  <a:gd name="T2" fmla="*/ 0 w 13"/>
                  <a:gd name="T3" fmla="*/ 5 h 45"/>
                  <a:gd name="T4" fmla="*/ 0 w 13"/>
                  <a:gd name="T5" fmla="*/ 23 h 45"/>
                  <a:gd name="T6" fmla="*/ 7 w 13"/>
                  <a:gd name="T7" fmla="*/ 23 h 45"/>
                  <a:gd name="T8" fmla="*/ 7 w 13"/>
                  <a:gd name="T9" fmla="*/ 5 h 45"/>
                  <a:gd name="T10" fmla="*/ 7 w 13"/>
                  <a:gd name="T11" fmla="*/ 5 h 45"/>
                  <a:gd name="T12" fmla="*/ 7 w 13"/>
                  <a:gd name="T13" fmla="*/ 5 h 45"/>
                  <a:gd name="T14" fmla="*/ 6 w 13"/>
                  <a:gd name="T15" fmla="*/ 2 h 45"/>
                  <a:gd name="T16" fmla="*/ 3 w 13"/>
                  <a:gd name="T17" fmla="*/ 0 h 45"/>
                  <a:gd name="T18" fmla="*/ 1 w 13"/>
                  <a:gd name="T19" fmla="*/ 2 h 45"/>
                  <a:gd name="T20" fmla="*/ 0 w 13"/>
                  <a:gd name="T21" fmla="*/ 5 h 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5">
                    <a:moveTo>
                      <a:pt x="0" y="9"/>
                    </a:moveTo>
                    <a:lnTo>
                      <a:pt x="0" y="9"/>
                    </a:lnTo>
                    <a:lnTo>
                      <a:pt x="0" y="45"/>
                    </a:lnTo>
                    <a:lnTo>
                      <a:pt x="13" y="45"/>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23" name="Freeform 2142"/>
              <p:cNvSpPr>
                <a:spLocks/>
              </p:cNvSpPr>
              <p:nvPr/>
            </p:nvSpPr>
            <p:spPr bwMode="auto">
              <a:xfrm>
                <a:off x="4251" y="2692"/>
                <a:ext cx="7" cy="22"/>
              </a:xfrm>
              <a:custGeom>
                <a:avLst/>
                <a:gdLst>
                  <a:gd name="T0" fmla="*/ 0 w 13"/>
                  <a:gd name="T1" fmla="*/ 4 h 45"/>
                  <a:gd name="T2" fmla="*/ 0 w 13"/>
                  <a:gd name="T3" fmla="*/ 4 h 45"/>
                  <a:gd name="T4" fmla="*/ 0 w 13"/>
                  <a:gd name="T5" fmla="*/ 22 h 45"/>
                  <a:gd name="T6" fmla="*/ 7 w 13"/>
                  <a:gd name="T7" fmla="*/ 22 h 45"/>
                  <a:gd name="T8" fmla="*/ 7 w 13"/>
                  <a:gd name="T9" fmla="*/ 4 h 45"/>
                  <a:gd name="T10" fmla="*/ 7 w 13"/>
                  <a:gd name="T11" fmla="*/ 4 h 45"/>
                  <a:gd name="T12" fmla="*/ 7 w 13"/>
                  <a:gd name="T13" fmla="*/ 4 h 45"/>
                  <a:gd name="T14" fmla="*/ 6 w 13"/>
                  <a:gd name="T15" fmla="*/ 1 h 45"/>
                  <a:gd name="T16" fmla="*/ 3 w 13"/>
                  <a:gd name="T17" fmla="*/ 0 h 45"/>
                  <a:gd name="T18" fmla="*/ 1 w 13"/>
                  <a:gd name="T19" fmla="*/ 1 h 45"/>
                  <a:gd name="T20" fmla="*/ 0 w 13"/>
                  <a:gd name="T21" fmla="*/ 4 h 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5">
                    <a:moveTo>
                      <a:pt x="0" y="9"/>
                    </a:moveTo>
                    <a:lnTo>
                      <a:pt x="0" y="9"/>
                    </a:lnTo>
                    <a:lnTo>
                      <a:pt x="0" y="45"/>
                    </a:lnTo>
                    <a:lnTo>
                      <a:pt x="13" y="45"/>
                    </a:lnTo>
                    <a:lnTo>
                      <a:pt x="13" y="9"/>
                    </a:lnTo>
                    <a:lnTo>
                      <a:pt x="11" y="3"/>
                    </a:lnTo>
                    <a:lnTo>
                      <a:pt x="6" y="0"/>
                    </a:lnTo>
                    <a:lnTo>
                      <a:pt x="1"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24" name="Freeform 2143"/>
              <p:cNvSpPr>
                <a:spLocks/>
              </p:cNvSpPr>
              <p:nvPr/>
            </p:nvSpPr>
            <p:spPr bwMode="auto">
              <a:xfrm>
                <a:off x="4251" y="2674"/>
                <a:ext cx="7" cy="22"/>
              </a:xfrm>
              <a:custGeom>
                <a:avLst/>
                <a:gdLst>
                  <a:gd name="T0" fmla="*/ 0 w 13"/>
                  <a:gd name="T1" fmla="*/ 4 h 45"/>
                  <a:gd name="T2" fmla="*/ 0 w 13"/>
                  <a:gd name="T3" fmla="*/ 4 h 45"/>
                  <a:gd name="T4" fmla="*/ 0 w 13"/>
                  <a:gd name="T5" fmla="*/ 22 h 45"/>
                  <a:gd name="T6" fmla="*/ 7 w 13"/>
                  <a:gd name="T7" fmla="*/ 22 h 45"/>
                  <a:gd name="T8" fmla="*/ 7 w 13"/>
                  <a:gd name="T9" fmla="*/ 4 h 45"/>
                  <a:gd name="T10" fmla="*/ 7 w 13"/>
                  <a:gd name="T11" fmla="*/ 4 h 45"/>
                  <a:gd name="T12" fmla="*/ 7 w 13"/>
                  <a:gd name="T13" fmla="*/ 4 h 45"/>
                  <a:gd name="T14" fmla="*/ 6 w 13"/>
                  <a:gd name="T15" fmla="*/ 1 h 45"/>
                  <a:gd name="T16" fmla="*/ 3 w 13"/>
                  <a:gd name="T17" fmla="*/ 0 h 45"/>
                  <a:gd name="T18" fmla="*/ 1 w 13"/>
                  <a:gd name="T19" fmla="*/ 1 h 45"/>
                  <a:gd name="T20" fmla="*/ 0 w 13"/>
                  <a:gd name="T21" fmla="*/ 4 h 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5">
                    <a:moveTo>
                      <a:pt x="0" y="9"/>
                    </a:moveTo>
                    <a:lnTo>
                      <a:pt x="0" y="9"/>
                    </a:lnTo>
                    <a:lnTo>
                      <a:pt x="0" y="45"/>
                    </a:lnTo>
                    <a:lnTo>
                      <a:pt x="13" y="45"/>
                    </a:lnTo>
                    <a:lnTo>
                      <a:pt x="13" y="9"/>
                    </a:lnTo>
                    <a:lnTo>
                      <a:pt x="11" y="3"/>
                    </a:lnTo>
                    <a:lnTo>
                      <a:pt x="6" y="0"/>
                    </a:lnTo>
                    <a:lnTo>
                      <a:pt x="1"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25" name="Freeform 2144"/>
              <p:cNvSpPr>
                <a:spLocks/>
              </p:cNvSpPr>
              <p:nvPr/>
            </p:nvSpPr>
            <p:spPr bwMode="auto">
              <a:xfrm>
                <a:off x="4251" y="2655"/>
                <a:ext cx="7" cy="23"/>
              </a:xfrm>
              <a:custGeom>
                <a:avLst/>
                <a:gdLst>
                  <a:gd name="T0" fmla="*/ 0 w 13"/>
                  <a:gd name="T1" fmla="*/ 4 h 47"/>
                  <a:gd name="T2" fmla="*/ 0 w 13"/>
                  <a:gd name="T3" fmla="*/ 4 h 47"/>
                  <a:gd name="T4" fmla="*/ 0 w 13"/>
                  <a:gd name="T5" fmla="*/ 23 h 47"/>
                  <a:gd name="T6" fmla="*/ 7 w 13"/>
                  <a:gd name="T7" fmla="*/ 23 h 47"/>
                  <a:gd name="T8" fmla="*/ 7 w 13"/>
                  <a:gd name="T9" fmla="*/ 4 h 47"/>
                  <a:gd name="T10" fmla="*/ 7 w 13"/>
                  <a:gd name="T11" fmla="*/ 4 h 47"/>
                  <a:gd name="T12" fmla="*/ 7 w 13"/>
                  <a:gd name="T13" fmla="*/ 4 h 47"/>
                  <a:gd name="T14" fmla="*/ 6 w 13"/>
                  <a:gd name="T15" fmla="*/ 1 h 47"/>
                  <a:gd name="T16" fmla="*/ 3 w 13"/>
                  <a:gd name="T17" fmla="*/ 0 h 47"/>
                  <a:gd name="T18" fmla="*/ 1 w 13"/>
                  <a:gd name="T19" fmla="*/ 1 h 47"/>
                  <a:gd name="T20" fmla="*/ 0 w 13"/>
                  <a:gd name="T21" fmla="*/ 4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7">
                    <a:moveTo>
                      <a:pt x="0" y="9"/>
                    </a:moveTo>
                    <a:lnTo>
                      <a:pt x="0" y="9"/>
                    </a:lnTo>
                    <a:lnTo>
                      <a:pt x="0" y="47"/>
                    </a:lnTo>
                    <a:lnTo>
                      <a:pt x="13" y="47"/>
                    </a:lnTo>
                    <a:lnTo>
                      <a:pt x="13" y="9"/>
                    </a:lnTo>
                    <a:lnTo>
                      <a:pt x="11" y="3"/>
                    </a:lnTo>
                    <a:lnTo>
                      <a:pt x="6" y="0"/>
                    </a:lnTo>
                    <a:lnTo>
                      <a:pt x="1"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26" name="Freeform 2145"/>
              <p:cNvSpPr>
                <a:spLocks/>
              </p:cNvSpPr>
              <p:nvPr/>
            </p:nvSpPr>
            <p:spPr bwMode="auto">
              <a:xfrm>
                <a:off x="4251" y="2637"/>
                <a:ext cx="7" cy="22"/>
              </a:xfrm>
              <a:custGeom>
                <a:avLst/>
                <a:gdLst>
                  <a:gd name="T0" fmla="*/ 0 w 13"/>
                  <a:gd name="T1" fmla="*/ 4 h 46"/>
                  <a:gd name="T2" fmla="*/ 0 w 13"/>
                  <a:gd name="T3" fmla="*/ 4 h 46"/>
                  <a:gd name="T4" fmla="*/ 0 w 13"/>
                  <a:gd name="T5" fmla="*/ 22 h 46"/>
                  <a:gd name="T6" fmla="*/ 7 w 13"/>
                  <a:gd name="T7" fmla="*/ 22 h 46"/>
                  <a:gd name="T8" fmla="*/ 7 w 13"/>
                  <a:gd name="T9" fmla="*/ 4 h 46"/>
                  <a:gd name="T10" fmla="*/ 7 w 13"/>
                  <a:gd name="T11" fmla="*/ 4 h 46"/>
                  <a:gd name="T12" fmla="*/ 7 w 13"/>
                  <a:gd name="T13" fmla="*/ 4 h 46"/>
                  <a:gd name="T14" fmla="*/ 6 w 13"/>
                  <a:gd name="T15" fmla="*/ 2 h 46"/>
                  <a:gd name="T16" fmla="*/ 3 w 13"/>
                  <a:gd name="T17" fmla="*/ 0 h 46"/>
                  <a:gd name="T18" fmla="*/ 1 w 13"/>
                  <a:gd name="T19" fmla="*/ 2 h 46"/>
                  <a:gd name="T20" fmla="*/ 0 w 13"/>
                  <a:gd name="T21" fmla="*/ 4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6">
                    <a:moveTo>
                      <a:pt x="0" y="9"/>
                    </a:moveTo>
                    <a:lnTo>
                      <a:pt x="0" y="9"/>
                    </a:lnTo>
                    <a:lnTo>
                      <a:pt x="0" y="46"/>
                    </a:lnTo>
                    <a:lnTo>
                      <a:pt x="13" y="46"/>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27" name="Freeform 2146"/>
              <p:cNvSpPr>
                <a:spLocks/>
              </p:cNvSpPr>
              <p:nvPr/>
            </p:nvSpPr>
            <p:spPr bwMode="auto">
              <a:xfrm>
                <a:off x="4251" y="2619"/>
                <a:ext cx="7" cy="22"/>
              </a:xfrm>
              <a:custGeom>
                <a:avLst/>
                <a:gdLst>
                  <a:gd name="T0" fmla="*/ 0 w 13"/>
                  <a:gd name="T1" fmla="*/ 4 h 45"/>
                  <a:gd name="T2" fmla="*/ 0 w 13"/>
                  <a:gd name="T3" fmla="*/ 4 h 45"/>
                  <a:gd name="T4" fmla="*/ 0 w 13"/>
                  <a:gd name="T5" fmla="*/ 22 h 45"/>
                  <a:gd name="T6" fmla="*/ 7 w 13"/>
                  <a:gd name="T7" fmla="*/ 22 h 45"/>
                  <a:gd name="T8" fmla="*/ 7 w 13"/>
                  <a:gd name="T9" fmla="*/ 4 h 45"/>
                  <a:gd name="T10" fmla="*/ 7 w 13"/>
                  <a:gd name="T11" fmla="*/ 4 h 45"/>
                  <a:gd name="T12" fmla="*/ 7 w 13"/>
                  <a:gd name="T13" fmla="*/ 4 h 45"/>
                  <a:gd name="T14" fmla="*/ 6 w 13"/>
                  <a:gd name="T15" fmla="*/ 2 h 45"/>
                  <a:gd name="T16" fmla="*/ 3 w 13"/>
                  <a:gd name="T17" fmla="*/ 0 h 45"/>
                  <a:gd name="T18" fmla="*/ 1 w 13"/>
                  <a:gd name="T19" fmla="*/ 2 h 45"/>
                  <a:gd name="T20" fmla="*/ 0 w 13"/>
                  <a:gd name="T21" fmla="*/ 4 h 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5">
                    <a:moveTo>
                      <a:pt x="0" y="9"/>
                    </a:moveTo>
                    <a:lnTo>
                      <a:pt x="0" y="9"/>
                    </a:lnTo>
                    <a:lnTo>
                      <a:pt x="0" y="45"/>
                    </a:lnTo>
                    <a:lnTo>
                      <a:pt x="13" y="45"/>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28" name="Freeform 2147"/>
              <p:cNvSpPr>
                <a:spLocks/>
              </p:cNvSpPr>
              <p:nvPr/>
            </p:nvSpPr>
            <p:spPr bwMode="auto">
              <a:xfrm>
                <a:off x="4251" y="2601"/>
                <a:ext cx="7" cy="22"/>
              </a:xfrm>
              <a:custGeom>
                <a:avLst/>
                <a:gdLst>
                  <a:gd name="T0" fmla="*/ 0 w 13"/>
                  <a:gd name="T1" fmla="*/ 4 h 45"/>
                  <a:gd name="T2" fmla="*/ 0 w 13"/>
                  <a:gd name="T3" fmla="*/ 4 h 45"/>
                  <a:gd name="T4" fmla="*/ 0 w 13"/>
                  <a:gd name="T5" fmla="*/ 22 h 45"/>
                  <a:gd name="T6" fmla="*/ 7 w 13"/>
                  <a:gd name="T7" fmla="*/ 22 h 45"/>
                  <a:gd name="T8" fmla="*/ 7 w 13"/>
                  <a:gd name="T9" fmla="*/ 4 h 45"/>
                  <a:gd name="T10" fmla="*/ 7 w 13"/>
                  <a:gd name="T11" fmla="*/ 4 h 45"/>
                  <a:gd name="T12" fmla="*/ 7 w 13"/>
                  <a:gd name="T13" fmla="*/ 4 h 45"/>
                  <a:gd name="T14" fmla="*/ 6 w 13"/>
                  <a:gd name="T15" fmla="*/ 2 h 45"/>
                  <a:gd name="T16" fmla="*/ 3 w 13"/>
                  <a:gd name="T17" fmla="*/ 0 h 45"/>
                  <a:gd name="T18" fmla="*/ 1 w 13"/>
                  <a:gd name="T19" fmla="*/ 2 h 45"/>
                  <a:gd name="T20" fmla="*/ 0 w 13"/>
                  <a:gd name="T21" fmla="*/ 4 h 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5">
                    <a:moveTo>
                      <a:pt x="0" y="9"/>
                    </a:moveTo>
                    <a:lnTo>
                      <a:pt x="0" y="9"/>
                    </a:lnTo>
                    <a:lnTo>
                      <a:pt x="0" y="45"/>
                    </a:lnTo>
                    <a:lnTo>
                      <a:pt x="13" y="45"/>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29" name="Freeform 2148"/>
              <p:cNvSpPr>
                <a:spLocks/>
              </p:cNvSpPr>
              <p:nvPr/>
            </p:nvSpPr>
            <p:spPr bwMode="auto">
              <a:xfrm>
                <a:off x="4251" y="2582"/>
                <a:ext cx="7" cy="23"/>
              </a:xfrm>
              <a:custGeom>
                <a:avLst/>
                <a:gdLst>
                  <a:gd name="T0" fmla="*/ 0 w 13"/>
                  <a:gd name="T1" fmla="*/ 5 h 45"/>
                  <a:gd name="T2" fmla="*/ 0 w 13"/>
                  <a:gd name="T3" fmla="*/ 5 h 45"/>
                  <a:gd name="T4" fmla="*/ 0 w 13"/>
                  <a:gd name="T5" fmla="*/ 23 h 45"/>
                  <a:gd name="T6" fmla="*/ 7 w 13"/>
                  <a:gd name="T7" fmla="*/ 23 h 45"/>
                  <a:gd name="T8" fmla="*/ 7 w 13"/>
                  <a:gd name="T9" fmla="*/ 5 h 45"/>
                  <a:gd name="T10" fmla="*/ 7 w 13"/>
                  <a:gd name="T11" fmla="*/ 5 h 45"/>
                  <a:gd name="T12" fmla="*/ 7 w 13"/>
                  <a:gd name="T13" fmla="*/ 5 h 45"/>
                  <a:gd name="T14" fmla="*/ 6 w 13"/>
                  <a:gd name="T15" fmla="*/ 2 h 45"/>
                  <a:gd name="T16" fmla="*/ 3 w 13"/>
                  <a:gd name="T17" fmla="*/ 0 h 45"/>
                  <a:gd name="T18" fmla="*/ 1 w 13"/>
                  <a:gd name="T19" fmla="*/ 2 h 45"/>
                  <a:gd name="T20" fmla="*/ 0 w 13"/>
                  <a:gd name="T21" fmla="*/ 5 h 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5">
                    <a:moveTo>
                      <a:pt x="0" y="9"/>
                    </a:moveTo>
                    <a:lnTo>
                      <a:pt x="0" y="9"/>
                    </a:lnTo>
                    <a:lnTo>
                      <a:pt x="0" y="45"/>
                    </a:lnTo>
                    <a:lnTo>
                      <a:pt x="13" y="45"/>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30" name="Freeform 2149"/>
              <p:cNvSpPr>
                <a:spLocks/>
              </p:cNvSpPr>
              <p:nvPr/>
            </p:nvSpPr>
            <p:spPr bwMode="auto">
              <a:xfrm>
                <a:off x="4251" y="2563"/>
                <a:ext cx="7" cy="24"/>
              </a:xfrm>
              <a:custGeom>
                <a:avLst/>
                <a:gdLst>
                  <a:gd name="T0" fmla="*/ 0 w 13"/>
                  <a:gd name="T1" fmla="*/ 5 h 47"/>
                  <a:gd name="T2" fmla="*/ 0 w 13"/>
                  <a:gd name="T3" fmla="*/ 5 h 47"/>
                  <a:gd name="T4" fmla="*/ 0 w 13"/>
                  <a:gd name="T5" fmla="*/ 24 h 47"/>
                  <a:gd name="T6" fmla="*/ 7 w 13"/>
                  <a:gd name="T7" fmla="*/ 24 h 47"/>
                  <a:gd name="T8" fmla="*/ 7 w 13"/>
                  <a:gd name="T9" fmla="*/ 5 h 47"/>
                  <a:gd name="T10" fmla="*/ 7 w 13"/>
                  <a:gd name="T11" fmla="*/ 5 h 47"/>
                  <a:gd name="T12" fmla="*/ 7 w 13"/>
                  <a:gd name="T13" fmla="*/ 5 h 47"/>
                  <a:gd name="T14" fmla="*/ 6 w 13"/>
                  <a:gd name="T15" fmla="*/ 2 h 47"/>
                  <a:gd name="T16" fmla="*/ 3 w 13"/>
                  <a:gd name="T17" fmla="*/ 0 h 47"/>
                  <a:gd name="T18" fmla="*/ 1 w 13"/>
                  <a:gd name="T19" fmla="*/ 2 h 47"/>
                  <a:gd name="T20" fmla="*/ 0 w 13"/>
                  <a:gd name="T21" fmla="*/ 5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7">
                    <a:moveTo>
                      <a:pt x="0" y="9"/>
                    </a:moveTo>
                    <a:lnTo>
                      <a:pt x="0" y="9"/>
                    </a:lnTo>
                    <a:lnTo>
                      <a:pt x="0" y="47"/>
                    </a:lnTo>
                    <a:lnTo>
                      <a:pt x="13" y="47"/>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31" name="Freeform 2150"/>
              <p:cNvSpPr>
                <a:spLocks/>
              </p:cNvSpPr>
              <p:nvPr/>
            </p:nvSpPr>
            <p:spPr bwMode="auto">
              <a:xfrm>
                <a:off x="4251" y="2545"/>
                <a:ext cx="7" cy="23"/>
              </a:xfrm>
              <a:custGeom>
                <a:avLst/>
                <a:gdLst>
                  <a:gd name="T0" fmla="*/ 0 w 13"/>
                  <a:gd name="T1" fmla="*/ 5 h 45"/>
                  <a:gd name="T2" fmla="*/ 0 w 13"/>
                  <a:gd name="T3" fmla="*/ 5 h 45"/>
                  <a:gd name="T4" fmla="*/ 0 w 13"/>
                  <a:gd name="T5" fmla="*/ 23 h 45"/>
                  <a:gd name="T6" fmla="*/ 7 w 13"/>
                  <a:gd name="T7" fmla="*/ 23 h 45"/>
                  <a:gd name="T8" fmla="*/ 7 w 13"/>
                  <a:gd name="T9" fmla="*/ 5 h 45"/>
                  <a:gd name="T10" fmla="*/ 7 w 13"/>
                  <a:gd name="T11" fmla="*/ 5 h 45"/>
                  <a:gd name="T12" fmla="*/ 7 w 13"/>
                  <a:gd name="T13" fmla="*/ 5 h 45"/>
                  <a:gd name="T14" fmla="*/ 6 w 13"/>
                  <a:gd name="T15" fmla="*/ 2 h 45"/>
                  <a:gd name="T16" fmla="*/ 3 w 13"/>
                  <a:gd name="T17" fmla="*/ 0 h 45"/>
                  <a:gd name="T18" fmla="*/ 1 w 13"/>
                  <a:gd name="T19" fmla="*/ 2 h 45"/>
                  <a:gd name="T20" fmla="*/ 0 w 13"/>
                  <a:gd name="T21" fmla="*/ 5 h 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5">
                    <a:moveTo>
                      <a:pt x="0" y="9"/>
                    </a:moveTo>
                    <a:lnTo>
                      <a:pt x="0" y="9"/>
                    </a:lnTo>
                    <a:lnTo>
                      <a:pt x="0" y="45"/>
                    </a:lnTo>
                    <a:lnTo>
                      <a:pt x="13" y="45"/>
                    </a:lnTo>
                    <a:lnTo>
                      <a:pt x="13" y="9"/>
                    </a:lnTo>
                    <a:lnTo>
                      <a:pt x="11" y="3"/>
                    </a:lnTo>
                    <a:lnTo>
                      <a:pt x="6" y="0"/>
                    </a:lnTo>
                    <a:lnTo>
                      <a:pt x="1"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32" name="Freeform 2151"/>
              <p:cNvSpPr>
                <a:spLocks/>
              </p:cNvSpPr>
              <p:nvPr/>
            </p:nvSpPr>
            <p:spPr bwMode="auto">
              <a:xfrm>
                <a:off x="4251" y="2527"/>
                <a:ext cx="7" cy="23"/>
              </a:xfrm>
              <a:custGeom>
                <a:avLst/>
                <a:gdLst>
                  <a:gd name="T0" fmla="*/ 0 w 13"/>
                  <a:gd name="T1" fmla="*/ 5 h 45"/>
                  <a:gd name="T2" fmla="*/ 0 w 13"/>
                  <a:gd name="T3" fmla="*/ 5 h 45"/>
                  <a:gd name="T4" fmla="*/ 0 w 13"/>
                  <a:gd name="T5" fmla="*/ 23 h 45"/>
                  <a:gd name="T6" fmla="*/ 7 w 13"/>
                  <a:gd name="T7" fmla="*/ 23 h 45"/>
                  <a:gd name="T8" fmla="*/ 7 w 13"/>
                  <a:gd name="T9" fmla="*/ 5 h 45"/>
                  <a:gd name="T10" fmla="*/ 7 w 13"/>
                  <a:gd name="T11" fmla="*/ 5 h 45"/>
                  <a:gd name="T12" fmla="*/ 7 w 13"/>
                  <a:gd name="T13" fmla="*/ 5 h 45"/>
                  <a:gd name="T14" fmla="*/ 6 w 13"/>
                  <a:gd name="T15" fmla="*/ 2 h 45"/>
                  <a:gd name="T16" fmla="*/ 3 w 13"/>
                  <a:gd name="T17" fmla="*/ 0 h 45"/>
                  <a:gd name="T18" fmla="*/ 1 w 13"/>
                  <a:gd name="T19" fmla="*/ 2 h 45"/>
                  <a:gd name="T20" fmla="*/ 0 w 13"/>
                  <a:gd name="T21" fmla="*/ 5 h 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5">
                    <a:moveTo>
                      <a:pt x="0" y="9"/>
                    </a:moveTo>
                    <a:lnTo>
                      <a:pt x="0" y="9"/>
                    </a:lnTo>
                    <a:lnTo>
                      <a:pt x="0" y="45"/>
                    </a:lnTo>
                    <a:lnTo>
                      <a:pt x="13" y="45"/>
                    </a:lnTo>
                    <a:lnTo>
                      <a:pt x="13" y="9"/>
                    </a:lnTo>
                    <a:lnTo>
                      <a:pt x="11" y="3"/>
                    </a:lnTo>
                    <a:lnTo>
                      <a:pt x="6" y="0"/>
                    </a:lnTo>
                    <a:lnTo>
                      <a:pt x="1"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33" name="Freeform 2152"/>
              <p:cNvSpPr>
                <a:spLocks/>
              </p:cNvSpPr>
              <p:nvPr/>
            </p:nvSpPr>
            <p:spPr bwMode="auto">
              <a:xfrm>
                <a:off x="4251" y="2509"/>
                <a:ext cx="7" cy="23"/>
              </a:xfrm>
              <a:custGeom>
                <a:avLst/>
                <a:gdLst>
                  <a:gd name="T0" fmla="*/ 0 w 13"/>
                  <a:gd name="T1" fmla="*/ 5 h 46"/>
                  <a:gd name="T2" fmla="*/ 0 w 13"/>
                  <a:gd name="T3" fmla="*/ 5 h 46"/>
                  <a:gd name="T4" fmla="*/ 0 w 13"/>
                  <a:gd name="T5" fmla="*/ 23 h 46"/>
                  <a:gd name="T6" fmla="*/ 7 w 13"/>
                  <a:gd name="T7" fmla="*/ 23 h 46"/>
                  <a:gd name="T8" fmla="*/ 7 w 13"/>
                  <a:gd name="T9" fmla="*/ 5 h 46"/>
                  <a:gd name="T10" fmla="*/ 7 w 13"/>
                  <a:gd name="T11" fmla="*/ 5 h 46"/>
                  <a:gd name="T12" fmla="*/ 7 w 13"/>
                  <a:gd name="T13" fmla="*/ 5 h 46"/>
                  <a:gd name="T14" fmla="*/ 6 w 13"/>
                  <a:gd name="T15" fmla="*/ 2 h 46"/>
                  <a:gd name="T16" fmla="*/ 3 w 13"/>
                  <a:gd name="T17" fmla="*/ 0 h 46"/>
                  <a:gd name="T18" fmla="*/ 1 w 13"/>
                  <a:gd name="T19" fmla="*/ 2 h 46"/>
                  <a:gd name="T20" fmla="*/ 0 w 13"/>
                  <a:gd name="T21" fmla="*/ 5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6">
                    <a:moveTo>
                      <a:pt x="0" y="9"/>
                    </a:moveTo>
                    <a:lnTo>
                      <a:pt x="0" y="9"/>
                    </a:lnTo>
                    <a:lnTo>
                      <a:pt x="0" y="46"/>
                    </a:lnTo>
                    <a:lnTo>
                      <a:pt x="13" y="46"/>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34" name="Freeform 2153"/>
              <p:cNvSpPr>
                <a:spLocks/>
              </p:cNvSpPr>
              <p:nvPr/>
            </p:nvSpPr>
            <p:spPr bwMode="auto">
              <a:xfrm>
                <a:off x="4251" y="2490"/>
                <a:ext cx="7" cy="24"/>
              </a:xfrm>
              <a:custGeom>
                <a:avLst/>
                <a:gdLst>
                  <a:gd name="T0" fmla="*/ 0 w 13"/>
                  <a:gd name="T1" fmla="*/ 5 h 47"/>
                  <a:gd name="T2" fmla="*/ 0 w 13"/>
                  <a:gd name="T3" fmla="*/ 5 h 47"/>
                  <a:gd name="T4" fmla="*/ 0 w 13"/>
                  <a:gd name="T5" fmla="*/ 24 h 47"/>
                  <a:gd name="T6" fmla="*/ 7 w 13"/>
                  <a:gd name="T7" fmla="*/ 24 h 47"/>
                  <a:gd name="T8" fmla="*/ 7 w 13"/>
                  <a:gd name="T9" fmla="*/ 5 h 47"/>
                  <a:gd name="T10" fmla="*/ 7 w 13"/>
                  <a:gd name="T11" fmla="*/ 5 h 47"/>
                  <a:gd name="T12" fmla="*/ 7 w 13"/>
                  <a:gd name="T13" fmla="*/ 5 h 47"/>
                  <a:gd name="T14" fmla="*/ 6 w 13"/>
                  <a:gd name="T15" fmla="*/ 2 h 47"/>
                  <a:gd name="T16" fmla="*/ 3 w 13"/>
                  <a:gd name="T17" fmla="*/ 0 h 47"/>
                  <a:gd name="T18" fmla="*/ 1 w 13"/>
                  <a:gd name="T19" fmla="*/ 2 h 47"/>
                  <a:gd name="T20" fmla="*/ 0 w 13"/>
                  <a:gd name="T21" fmla="*/ 5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7">
                    <a:moveTo>
                      <a:pt x="0" y="9"/>
                    </a:moveTo>
                    <a:lnTo>
                      <a:pt x="0" y="9"/>
                    </a:lnTo>
                    <a:lnTo>
                      <a:pt x="0" y="47"/>
                    </a:lnTo>
                    <a:lnTo>
                      <a:pt x="13" y="47"/>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35" name="Freeform 2154"/>
              <p:cNvSpPr>
                <a:spLocks/>
              </p:cNvSpPr>
              <p:nvPr/>
            </p:nvSpPr>
            <p:spPr bwMode="auto">
              <a:xfrm>
                <a:off x="4251" y="2472"/>
                <a:ext cx="7" cy="23"/>
              </a:xfrm>
              <a:custGeom>
                <a:avLst/>
                <a:gdLst>
                  <a:gd name="T0" fmla="*/ 0 w 13"/>
                  <a:gd name="T1" fmla="*/ 5 h 45"/>
                  <a:gd name="T2" fmla="*/ 0 w 13"/>
                  <a:gd name="T3" fmla="*/ 5 h 45"/>
                  <a:gd name="T4" fmla="*/ 0 w 13"/>
                  <a:gd name="T5" fmla="*/ 23 h 45"/>
                  <a:gd name="T6" fmla="*/ 7 w 13"/>
                  <a:gd name="T7" fmla="*/ 23 h 45"/>
                  <a:gd name="T8" fmla="*/ 7 w 13"/>
                  <a:gd name="T9" fmla="*/ 5 h 45"/>
                  <a:gd name="T10" fmla="*/ 7 w 13"/>
                  <a:gd name="T11" fmla="*/ 5 h 45"/>
                  <a:gd name="T12" fmla="*/ 7 w 13"/>
                  <a:gd name="T13" fmla="*/ 5 h 45"/>
                  <a:gd name="T14" fmla="*/ 6 w 13"/>
                  <a:gd name="T15" fmla="*/ 2 h 45"/>
                  <a:gd name="T16" fmla="*/ 3 w 13"/>
                  <a:gd name="T17" fmla="*/ 0 h 45"/>
                  <a:gd name="T18" fmla="*/ 1 w 13"/>
                  <a:gd name="T19" fmla="*/ 2 h 45"/>
                  <a:gd name="T20" fmla="*/ 0 w 13"/>
                  <a:gd name="T21" fmla="*/ 5 h 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5">
                    <a:moveTo>
                      <a:pt x="0" y="9"/>
                    </a:moveTo>
                    <a:lnTo>
                      <a:pt x="0" y="9"/>
                    </a:lnTo>
                    <a:lnTo>
                      <a:pt x="0" y="45"/>
                    </a:lnTo>
                    <a:lnTo>
                      <a:pt x="13" y="45"/>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36" name="Freeform 2155"/>
              <p:cNvSpPr>
                <a:spLocks/>
              </p:cNvSpPr>
              <p:nvPr/>
            </p:nvSpPr>
            <p:spPr bwMode="auto">
              <a:xfrm>
                <a:off x="4251" y="2454"/>
                <a:ext cx="7" cy="23"/>
              </a:xfrm>
              <a:custGeom>
                <a:avLst/>
                <a:gdLst>
                  <a:gd name="T0" fmla="*/ 0 w 13"/>
                  <a:gd name="T1" fmla="*/ 5 h 45"/>
                  <a:gd name="T2" fmla="*/ 0 w 13"/>
                  <a:gd name="T3" fmla="*/ 5 h 45"/>
                  <a:gd name="T4" fmla="*/ 0 w 13"/>
                  <a:gd name="T5" fmla="*/ 23 h 45"/>
                  <a:gd name="T6" fmla="*/ 7 w 13"/>
                  <a:gd name="T7" fmla="*/ 23 h 45"/>
                  <a:gd name="T8" fmla="*/ 7 w 13"/>
                  <a:gd name="T9" fmla="*/ 5 h 45"/>
                  <a:gd name="T10" fmla="*/ 7 w 13"/>
                  <a:gd name="T11" fmla="*/ 5 h 45"/>
                  <a:gd name="T12" fmla="*/ 7 w 13"/>
                  <a:gd name="T13" fmla="*/ 5 h 45"/>
                  <a:gd name="T14" fmla="*/ 6 w 13"/>
                  <a:gd name="T15" fmla="*/ 2 h 45"/>
                  <a:gd name="T16" fmla="*/ 3 w 13"/>
                  <a:gd name="T17" fmla="*/ 0 h 45"/>
                  <a:gd name="T18" fmla="*/ 1 w 13"/>
                  <a:gd name="T19" fmla="*/ 2 h 45"/>
                  <a:gd name="T20" fmla="*/ 0 w 13"/>
                  <a:gd name="T21" fmla="*/ 5 h 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5">
                    <a:moveTo>
                      <a:pt x="0" y="9"/>
                    </a:moveTo>
                    <a:lnTo>
                      <a:pt x="0" y="9"/>
                    </a:lnTo>
                    <a:lnTo>
                      <a:pt x="0" y="45"/>
                    </a:lnTo>
                    <a:lnTo>
                      <a:pt x="13" y="45"/>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37" name="Freeform 2156"/>
              <p:cNvSpPr>
                <a:spLocks/>
              </p:cNvSpPr>
              <p:nvPr/>
            </p:nvSpPr>
            <p:spPr bwMode="auto">
              <a:xfrm>
                <a:off x="4251" y="2436"/>
                <a:ext cx="7" cy="23"/>
              </a:xfrm>
              <a:custGeom>
                <a:avLst/>
                <a:gdLst>
                  <a:gd name="T0" fmla="*/ 0 w 13"/>
                  <a:gd name="T1" fmla="*/ 5 h 45"/>
                  <a:gd name="T2" fmla="*/ 0 w 13"/>
                  <a:gd name="T3" fmla="*/ 5 h 45"/>
                  <a:gd name="T4" fmla="*/ 0 w 13"/>
                  <a:gd name="T5" fmla="*/ 23 h 45"/>
                  <a:gd name="T6" fmla="*/ 7 w 13"/>
                  <a:gd name="T7" fmla="*/ 23 h 45"/>
                  <a:gd name="T8" fmla="*/ 7 w 13"/>
                  <a:gd name="T9" fmla="*/ 5 h 45"/>
                  <a:gd name="T10" fmla="*/ 7 w 13"/>
                  <a:gd name="T11" fmla="*/ 5 h 45"/>
                  <a:gd name="T12" fmla="*/ 7 w 13"/>
                  <a:gd name="T13" fmla="*/ 5 h 45"/>
                  <a:gd name="T14" fmla="*/ 6 w 13"/>
                  <a:gd name="T15" fmla="*/ 2 h 45"/>
                  <a:gd name="T16" fmla="*/ 3 w 13"/>
                  <a:gd name="T17" fmla="*/ 0 h 45"/>
                  <a:gd name="T18" fmla="*/ 1 w 13"/>
                  <a:gd name="T19" fmla="*/ 2 h 45"/>
                  <a:gd name="T20" fmla="*/ 0 w 13"/>
                  <a:gd name="T21" fmla="*/ 5 h 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5">
                    <a:moveTo>
                      <a:pt x="0" y="9"/>
                    </a:moveTo>
                    <a:lnTo>
                      <a:pt x="0" y="9"/>
                    </a:lnTo>
                    <a:lnTo>
                      <a:pt x="0" y="45"/>
                    </a:lnTo>
                    <a:lnTo>
                      <a:pt x="13" y="45"/>
                    </a:lnTo>
                    <a:lnTo>
                      <a:pt x="13" y="9"/>
                    </a:lnTo>
                    <a:lnTo>
                      <a:pt x="11" y="3"/>
                    </a:lnTo>
                    <a:lnTo>
                      <a:pt x="6" y="0"/>
                    </a:lnTo>
                    <a:lnTo>
                      <a:pt x="1"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38" name="Freeform 2157"/>
              <p:cNvSpPr>
                <a:spLocks/>
              </p:cNvSpPr>
              <p:nvPr/>
            </p:nvSpPr>
            <p:spPr bwMode="auto">
              <a:xfrm>
                <a:off x="4251" y="2418"/>
                <a:ext cx="7" cy="22"/>
              </a:xfrm>
              <a:custGeom>
                <a:avLst/>
                <a:gdLst>
                  <a:gd name="T0" fmla="*/ 0 w 13"/>
                  <a:gd name="T1" fmla="*/ 4 h 45"/>
                  <a:gd name="T2" fmla="*/ 0 w 13"/>
                  <a:gd name="T3" fmla="*/ 4 h 45"/>
                  <a:gd name="T4" fmla="*/ 0 w 13"/>
                  <a:gd name="T5" fmla="*/ 22 h 45"/>
                  <a:gd name="T6" fmla="*/ 7 w 13"/>
                  <a:gd name="T7" fmla="*/ 22 h 45"/>
                  <a:gd name="T8" fmla="*/ 7 w 13"/>
                  <a:gd name="T9" fmla="*/ 4 h 45"/>
                  <a:gd name="T10" fmla="*/ 7 w 13"/>
                  <a:gd name="T11" fmla="*/ 4 h 45"/>
                  <a:gd name="T12" fmla="*/ 7 w 13"/>
                  <a:gd name="T13" fmla="*/ 4 h 45"/>
                  <a:gd name="T14" fmla="*/ 6 w 13"/>
                  <a:gd name="T15" fmla="*/ 1 h 45"/>
                  <a:gd name="T16" fmla="*/ 3 w 13"/>
                  <a:gd name="T17" fmla="*/ 0 h 45"/>
                  <a:gd name="T18" fmla="*/ 1 w 13"/>
                  <a:gd name="T19" fmla="*/ 1 h 45"/>
                  <a:gd name="T20" fmla="*/ 0 w 13"/>
                  <a:gd name="T21" fmla="*/ 4 h 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5">
                    <a:moveTo>
                      <a:pt x="0" y="9"/>
                    </a:moveTo>
                    <a:lnTo>
                      <a:pt x="0" y="9"/>
                    </a:lnTo>
                    <a:lnTo>
                      <a:pt x="0" y="45"/>
                    </a:lnTo>
                    <a:lnTo>
                      <a:pt x="13" y="45"/>
                    </a:lnTo>
                    <a:lnTo>
                      <a:pt x="13" y="9"/>
                    </a:lnTo>
                    <a:lnTo>
                      <a:pt x="11" y="3"/>
                    </a:lnTo>
                    <a:lnTo>
                      <a:pt x="6" y="0"/>
                    </a:lnTo>
                    <a:lnTo>
                      <a:pt x="1"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39" name="Freeform 2158"/>
              <p:cNvSpPr>
                <a:spLocks/>
              </p:cNvSpPr>
              <p:nvPr/>
            </p:nvSpPr>
            <p:spPr bwMode="auto">
              <a:xfrm>
                <a:off x="4251" y="2399"/>
                <a:ext cx="7" cy="23"/>
              </a:xfrm>
              <a:custGeom>
                <a:avLst/>
                <a:gdLst>
                  <a:gd name="T0" fmla="*/ 0 w 13"/>
                  <a:gd name="T1" fmla="*/ 4 h 47"/>
                  <a:gd name="T2" fmla="*/ 0 w 13"/>
                  <a:gd name="T3" fmla="*/ 4 h 47"/>
                  <a:gd name="T4" fmla="*/ 0 w 13"/>
                  <a:gd name="T5" fmla="*/ 23 h 47"/>
                  <a:gd name="T6" fmla="*/ 7 w 13"/>
                  <a:gd name="T7" fmla="*/ 23 h 47"/>
                  <a:gd name="T8" fmla="*/ 7 w 13"/>
                  <a:gd name="T9" fmla="*/ 4 h 47"/>
                  <a:gd name="T10" fmla="*/ 7 w 13"/>
                  <a:gd name="T11" fmla="*/ 4 h 47"/>
                  <a:gd name="T12" fmla="*/ 7 w 13"/>
                  <a:gd name="T13" fmla="*/ 4 h 47"/>
                  <a:gd name="T14" fmla="*/ 6 w 13"/>
                  <a:gd name="T15" fmla="*/ 1 h 47"/>
                  <a:gd name="T16" fmla="*/ 3 w 13"/>
                  <a:gd name="T17" fmla="*/ 0 h 47"/>
                  <a:gd name="T18" fmla="*/ 1 w 13"/>
                  <a:gd name="T19" fmla="*/ 1 h 47"/>
                  <a:gd name="T20" fmla="*/ 0 w 13"/>
                  <a:gd name="T21" fmla="*/ 4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7">
                    <a:moveTo>
                      <a:pt x="0" y="9"/>
                    </a:moveTo>
                    <a:lnTo>
                      <a:pt x="0" y="9"/>
                    </a:lnTo>
                    <a:lnTo>
                      <a:pt x="0" y="47"/>
                    </a:lnTo>
                    <a:lnTo>
                      <a:pt x="13" y="47"/>
                    </a:lnTo>
                    <a:lnTo>
                      <a:pt x="13" y="9"/>
                    </a:lnTo>
                    <a:lnTo>
                      <a:pt x="11" y="3"/>
                    </a:lnTo>
                    <a:lnTo>
                      <a:pt x="6" y="0"/>
                    </a:lnTo>
                    <a:lnTo>
                      <a:pt x="1"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40" name="Freeform 2159"/>
              <p:cNvSpPr>
                <a:spLocks/>
              </p:cNvSpPr>
              <p:nvPr/>
            </p:nvSpPr>
            <p:spPr bwMode="auto">
              <a:xfrm>
                <a:off x="4251" y="2381"/>
                <a:ext cx="7" cy="22"/>
              </a:xfrm>
              <a:custGeom>
                <a:avLst/>
                <a:gdLst>
                  <a:gd name="T0" fmla="*/ 0 w 13"/>
                  <a:gd name="T1" fmla="*/ 4 h 45"/>
                  <a:gd name="T2" fmla="*/ 0 w 13"/>
                  <a:gd name="T3" fmla="*/ 4 h 45"/>
                  <a:gd name="T4" fmla="*/ 0 w 13"/>
                  <a:gd name="T5" fmla="*/ 22 h 45"/>
                  <a:gd name="T6" fmla="*/ 7 w 13"/>
                  <a:gd name="T7" fmla="*/ 22 h 45"/>
                  <a:gd name="T8" fmla="*/ 7 w 13"/>
                  <a:gd name="T9" fmla="*/ 4 h 45"/>
                  <a:gd name="T10" fmla="*/ 7 w 13"/>
                  <a:gd name="T11" fmla="*/ 4 h 45"/>
                  <a:gd name="T12" fmla="*/ 7 w 13"/>
                  <a:gd name="T13" fmla="*/ 4 h 45"/>
                  <a:gd name="T14" fmla="*/ 6 w 13"/>
                  <a:gd name="T15" fmla="*/ 1 h 45"/>
                  <a:gd name="T16" fmla="*/ 3 w 13"/>
                  <a:gd name="T17" fmla="*/ 0 h 45"/>
                  <a:gd name="T18" fmla="*/ 1 w 13"/>
                  <a:gd name="T19" fmla="*/ 1 h 45"/>
                  <a:gd name="T20" fmla="*/ 0 w 13"/>
                  <a:gd name="T21" fmla="*/ 4 h 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5">
                    <a:moveTo>
                      <a:pt x="0" y="9"/>
                    </a:moveTo>
                    <a:lnTo>
                      <a:pt x="0" y="9"/>
                    </a:lnTo>
                    <a:lnTo>
                      <a:pt x="0" y="45"/>
                    </a:lnTo>
                    <a:lnTo>
                      <a:pt x="13" y="45"/>
                    </a:lnTo>
                    <a:lnTo>
                      <a:pt x="13" y="9"/>
                    </a:lnTo>
                    <a:lnTo>
                      <a:pt x="11" y="3"/>
                    </a:lnTo>
                    <a:lnTo>
                      <a:pt x="6" y="0"/>
                    </a:lnTo>
                    <a:lnTo>
                      <a:pt x="1" y="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41" name="Freeform 2160"/>
              <p:cNvSpPr>
                <a:spLocks/>
              </p:cNvSpPr>
              <p:nvPr/>
            </p:nvSpPr>
            <p:spPr bwMode="auto">
              <a:xfrm>
                <a:off x="4251" y="2363"/>
                <a:ext cx="7" cy="22"/>
              </a:xfrm>
              <a:custGeom>
                <a:avLst/>
                <a:gdLst>
                  <a:gd name="T0" fmla="*/ 0 w 13"/>
                  <a:gd name="T1" fmla="*/ 4 h 46"/>
                  <a:gd name="T2" fmla="*/ 0 w 13"/>
                  <a:gd name="T3" fmla="*/ 4 h 46"/>
                  <a:gd name="T4" fmla="*/ 0 w 13"/>
                  <a:gd name="T5" fmla="*/ 22 h 46"/>
                  <a:gd name="T6" fmla="*/ 7 w 13"/>
                  <a:gd name="T7" fmla="*/ 22 h 46"/>
                  <a:gd name="T8" fmla="*/ 7 w 13"/>
                  <a:gd name="T9" fmla="*/ 4 h 46"/>
                  <a:gd name="T10" fmla="*/ 7 w 13"/>
                  <a:gd name="T11" fmla="*/ 4 h 46"/>
                  <a:gd name="T12" fmla="*/ 7 w 13"/>
                  <a:gd name="T13" fmla="*/ 4 h 46"/>
                  <a:gd name="T14" fmla="*/ 6 w 13"/>
                  <a:gd name="T15" fmla="*/ 2 h 46"/>
                  <a:gd name="T16" fmla="*/ 3 w 13"/>
                  <a:gd name="T17" fmla="*/ 0 h 46"/>
                  <a:gd name="T18" fmla="*/ 1 w 13"/>
                  <a:gd name="T19" fmla="*/ 2 h 46"/>
                  <a:gd name="T20" fmla="*/ 0 w 13"/>
                  <a:gd name="T21" fmla="*/ 4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6">
                    <a:moveTo>
                      <a:pt x="0" y="9"/>
                    </a:moveTo>
                    <a:lnTo>
                      <a:pt x="0" y="9"/>
                    </a:lnTo>
                    <a:lnTo>
                      <a:pt x="0" y="46"/>
                    </a:lnTo>
                    <a:lnTo>
                      <a:pt x="13" y="46"/>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42" name="Freeform 2161"/>
              <p:cNvSpPr>
                <a:spLocks/>
              </p:cNvSpPr>
              <p:nvPr/>
            </p:nvSpPr>
            <p:spPr bwMode="auto">
              <a:xfrm>
                <a:off x="4251" y="2345"/>
                <a:ext cx="7" cy="22"/>
              </a:xfrm>
              <a:custGeom>
                <a:avLst/>
                <a:gdLst>
                  <a:gd name="T0" fmla="*/ 0 w 13"/>
                  <a:gd name="T1" fmla="*/ 4 h 45"/>
                  <a:gd name="T2" fmla="*/ 0 w 13"/>
                  <a:gd name="T3" fmla="*/ 4 h 45"/>
                  <a:gd name="T4" fmla="*/ 0 w 13"/>
                  <a:gd name="T5" fmla="*/ 22 h 45"/>
                  <a:gd name="T6" fmla="*/ 7 w 13"/>
                  <a:gd name="T7" fmla="*/ 22 h 45"/>
                  <a:gd name="T8" fmla="*/ 7 w 13"/>
                  <a:gd name="T9" fmla="*/ 4 h 45"/>
                  <a:gd name="T10" fmla="*/ 7 w 13"/>
                  <a:gd name="T11" fmla="*/ 4 h 45"/>
                  <a:gd name="T12" fmla="*/ 7 w 13"/>
                  <a:gd name="T13" fmla="*/ 4 h 45"/>
                  <a:gd name="T14" fmla="*/ 6 w 13"/>
                  <a:gd name="T15" fmla="*/ 2 h 45"/>
                  <a:gd name="T16" fmla="*/ 3 w 13"/>
                  <a:gd name="T17" fmla="*/ 0 h 45"/>
                  <a:gd name="T18" fmla="*/ 1 w 13"/>
                  <a:gd name="T19" fmla="*/ 2 h 45"/>
                  <a:gd name="T20" fmla="*/ 0 w 13"/>
                  <a:gd name="T21" fmla="*/ 4 h 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45">
                    <a:moveTo>
                      <a:pt x="0" y="9"/>
                    </a:moveTo>
                    <a:lnTo>
                      <a:pt x="0" y="9"/>
                    </a:lnTo>
                    <a:lnTo>
                      <a:pt x="0" y="45"/>
                    </a:lnTo>
                    <a:lnTo>
                      <a:pt x="13" y="45"/>
                    </a:lnTo>
                    <a:lnTo>
                      <a:pt x="13" y="9"/>
                    </a:lnTo>
                    <a:lnTo>
                      <a:pt x="11" y="4"/>
                    </a:lnTo>
                    <a:lnTo>
                      <a:pt x="6" y="0"/>
                    </a:lnTo>
                    <a:lnTo>
                      <a:pt x="1"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43" name="Freeform 2162"/>
              <p:cNvSpPr>
                <a:spLocks/>
              </p:cNvSpPr>
              <p:nvPr/>
            </p:nvSpPr>
            <p:spPr bwMode="auto">
              <a:xfrm>
                <a:off x="4251" y="2326"/>
                <a:ext cx="7" cy="23"/>
              </a:xfrm>
              <a:custGeom>
                <a:avLst/>
                <a:gdLst>
                  <a:gd name="T0" fmla="*/ 3 w 13"/>
                  <a:gd name="T1" fmla="*/ 0 h 47"/>
                  <a:gd name="T2" fmla="*/ 0 w 13"/>
                  <a:gd name="T3" fmla="*/ 4 h 47"/>
                  <a:gd name="T4" fmla="*/ 0 w 13"/>
                  <a:gd name="T5" fmla="*/ 23 h 47"/>
                  <a:gd name="T6" fmla="*/ 7 w 13"/>
                  <a:gd name="T7" fmla="*/ 23 h 47"/>
                  <a:gd name="T8" fmla="*/ 7 w 13"/>
                  <a:gd name="T9" fmla="*/ 4 h 47"/>
                  <a:gd name="T10" fmla="*/ 3 w 13"/>
                  <a:gd name="T11" fmla="*/ 9 h 47"/>
                  <a:gd name="T12" fmla="*/ 7 w 13"/>
                  <a:gd name="T13" fmla="*/ 4 h 47"/>
                  <a:gd name="T14" fmla="*/ 6 w 13"/>
                  <a:gd name="T15" fmla="*/ 2 h 47"/>
                  <a:gd name="T16" fmla="*/ 3 w 13"/>
                  <a:gd name="T17" fmla="*/ 0 h 47"/>
                  <a:gd name="T18" fmla="*/ 1 w 13"/>
                  <a:gd name="T19" fmla="*/ 2 h 47"/>
                  <a:gd name="T20" fmla="*/ 0 w 13"/>
                  <a:gd name="T21" fmla="*/ 4 h 47"/>
                  <a:gd name="T22" fmla="*/ 3 w 13"/>
                  <a:gd name="T23" fmla="*/ 0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47">
                    <a:moveTo>
                      <a:pt x="6" y="0"/>
                    </a:moveTo>
                    <a:lnTo>
                      <a:pt x="0" y="9"/>
                    </a:lnTo>
                    <a:lnTo>
                      <a:pt x="0" y="47"/>
                    </a:lnTo>
                    <a:lnTo>
                      <a:pt x="13" y="47"/>
                    </a:lnTo>
                    <a:lnTo>
                      <a:pt x="13" y="9"/>
                    </a:lnTo>
                    <a:lnTo>
                      <a:pt x="6" y="18"/>
                    </a:lnTo>
                    <a:lnTo>
                      <a:pt x="13" y="9"/>
                    </a:lnTo>
                    <a:lnTo>
                      <a:pt x="11" y="4"/>
                    </a:lnTo>
                    <a:lnTo>
                      <a:pt x="6" y="0"/>
                    </a:lnTo>
                    <a:lnTo>
                      <a:pt x="1" y="4"/>
                    </a:lnTo>
                    <a:lnTo>
                      <a:pt x="0" y="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44" name="Freeform 2163"/>
              <p:cNvSpPr>
                <a:spLocks/>
              </p:cNvSpPr>
              <p:nvPr/>
            </p:nvSpPr>
            <p:spPr bwMode="auto">
              <a:xfrm>
                <a:off x="4255" y="2326"/>
                <a:ext cx="33" cy="9"/>
              </a:xfrm>
              <a:custGeom>
                <a:avLst/>
                <a:gdLst>
                  <a:gd name="T0" fmla="*/ 33 w 67"/>
                  <a:gd name="T1" fmla="*/ 5 h 18"/>
                  <a:gd name="T2" fmla="*/ 33 w 67"/>
                  <a:gd name="T3" fmla="*/ 0 h 18"/>
                  <a:gd name="T4" fmla="*/ 0 w 67"/>
                  <a:gd name="T5" fmla="*/ 0 h 18"/>
                  <a:gd name="T6" fmla="*/ 0 w 67"/>
                  <a:gd name="T7" fmla="*/ 9 h 18"/>
                  <a:gd name="T8" fmla="*/ 33 w 67"/>
                  <a:gd name="T9" fmla="*/ 9 h 18"/>
                  <a:gd name="T10" fmla="*/ 33 w 67"/>
                  <a:gd name="T11" fmla="*/ 5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7" h="18">
                    <a:moveTo>
                      <a:pt x="67" y="9"/>
                    </a:moveTo>
                    <a:lnTo>
                      <a:pt x="67" y="0"/>
                    </a:lnTo>
                    <a:lnTo>
                      <a:pt x="0" y="0"/>
                    </a:lnTo>
                    <a:lnTo>
                      <a:pt x="0" y="18"/>
                    </a:lnTo>
                    <a:lnTo>
                      <a:pt x="67" y="18"/>
                    </a:lnTo>
                    <a:lnTo>
                      <a:pt x="67"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45" name="Freeform 2164"/>
              <p:cNvSpPr>
                <a:spLocks/>
              </p:cNvSpPr>
              <p:nvPr/>
            </p:nvSpPr>
            <p:spPr bwMode="auto">
              <a:xfrm>
                <a:off x="4288" y="2326"/>
                <a:ext cx="3" cy="9"/>
              </a:xfrm>
              <a:custGeom>
                <a:avLst/>
                <a:gdLst>
                  <a:gd name="T0" fmla="*/ 0 w 7"/>
                  <a:gd name="T1" fmla="*/ 9 h 18"/>
                  <a:gd name="T2" fmla="*/ 2 w 7"/>
                  <a:gd name="T3" fmla="*/ 8 h 18"/>
                  <a:gd name="T4" fmla="*/ 3 w 7"/>
                  <a:gd name="T5" fmla="*/ 5 h 18"/>
                  <a:gd name="T6" fmla="*/ 2 w 7"/>
                  <a:gd name="T7" fmla="*/ 2 h 18"/>
                  <a:gd name="T8" fmla="*/ 0 w 7"/>
                  <a:gd name="T9" fmla="*/ 0 h 18"/>
                  <a:gd name="T10" fmla="*/ 0 w 7"/>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0" y="18"/>
                    </a:moveTo>
                    <a:lnTo>
                      <a:pt x="5" y="15"/>
                    </a:lnTo>
                    <a:lnTo>
                      <a:pt x="7" y="9"/>
                    </a:lnTo>
                    <a:lnTo>
                      <a:pt x="5" y="4"/>
                    </a:lnTo>
                    <a:lnTo>
                      <a:pt x="0" y="0"/>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46" name="Freeform 2165"/>
              <p:cNvSpPr>
                <a:spLocks/>
              </p:cNvSpPr>
              <p:nvPr/>
            </p:nvSpPr>
            <p:spPr bwMode="auto">
              <a:xfrm>
                <a:off x="4012" y="2879"/>
                <a:ext cx="24" cy="71"/>
              </a:xfrm>
              <a:custGeom>
                <a:avLst/>
                <a:gdLst>
                  <a:gd name="T0" fmla="*/ 24 w 46"/>
                  <a:gd name="T1" fmla="*/ 71 h 141"/>
                  <a:gd name="T2" fmla="*/ 19 w 46"/>
                  <a:gd name="T3" fmla="*/ 71 h 141"/>
                  <a:gd name="T4" fmla="*/ 10 w 46"/>
                  <a:gd name="T5" fmla="*/ 71 h 141"/>
                  <a:gd name="T6" fmla="*/ 0 w 46"/>
                  <a:gd name="T7" fmla="*/ 71 h 141"/>
                  <a:gd name="T8" fmla="*/ 2 w 46"/>
                  <a:gd name="T9" fmla="*/ 36 h 141"/>
                  <a:gd name="T10" fmla="*/ 2 w 46"/>
                  <a:gd name="T11" fmla="*/ 0 h 141"/>
                  <a:gd name="T12" fmla="*/ 10 w 46"/>
                  <a:gd name="T13" fmla="*/ 0 h 141"/>
                  <a:gd name="T14" fmla="*/ 19 w 46"/>
                  <a:gd name="T15" fmla="*/ 0 h 141"/>
                  <a:gd name="T16" fmla="*/ 24 w 46"/>
                  <a:gd name="T17" fmla="*/ 0 h 141"/>
                  <a:gd name="T18" fmla="*/ 24 w 46"/>
                  <a:gd name="T19" fmla="*/ 71 h 1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6" h="141">
                    <a:moveTo>
                      <a:pt x="46" y="141"/>
                    </a:moveTo>
                    <a:lnTo>
                      <a:pt x="36" y="141"/>
                    </a:lnTo>
                    <a:lnTo>
                      <a:pt x="20" y="141"/>
                    </a:lnTo>
                    <a:lnTo>
                      <a:pt x="0" y="141"/>
                    </a:lnTo>
                    <a:lnTo>
                      <a:pt x="3" y="72"/>
                    </a:lnTo>
                    <a:lnTo>
                      <a:pt x="3" y="0"/>
                    </a:lnTo>
                    <a:lnTo>
                      <a:pt x="20" y="0"/>
                    </a:lnTo>
                    <a:lnTo>
                      <a:pt x="36" y="0"/>
                    </a:lnTo>
                    <a:lnTo>
                      <a:pt x="46" y="0"/>
                    </a:lnTo>
                    <a:lnTo>
                      <a:pt x="46" y="141"/>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47" name="Freeform 2166"/>
              <p:cNvSpPr>
                <a:spLocks/>
              </p:cNvSpPr>
              <p:nvPr/>
            </p:nvSpPr>
            <p:spPr bwMode="auto">
              <a:xfrm>
                <a:off x="4020" y="2879"/>
                <a:ext cx="32" cy="71"/>
              </a:xfrm>
              <a:custGeom>
                <a:avLst/>
                <a:gdLst>
                  <a:gd name="T0" fmla="*/ 32 w 65"/>
                  <a:gd name="T1" fmla="*/ 71 h 141"/>
                  <a:gd name="T2" fmla="*/ 27 w 65"/>
                  <a:gd name="T3" fmla="*/ 71 h 141"/>
                  <a:gd name="T4" fmla="*/ 19 w 65"/>
                  <a:gd name="T5" fmla="*/ 71 h 141"/>
                  <a:gd name="T6" fmla="*/ 10 w 65"/>
                  <a:gd name="T7" fmla="*/ 71 h 141"/>
                  <a:gd name="T8" fmla="*/ 2 w 65"/>
                  <a:gd name="T9" fmla="*/ 71 h 141"/>
                  <a:gd name="T10" fmla="*/ 0 w 65"/>
                  <a:gd name="T11" fmla="*/ 71 h 141"/>
                  <a:gd name="T12" fmla="*/ 0 w 65"/>
                  <a:gd name="T13" fmla="*/ 0 h 141"/>
                  <a:gd name="T14" fmla="*/ 2 w 65"/>
                  <a:gd name="T15" fmla="*/ 0 h 141"/>
                  <a:gd name="T16" fmla="*/ 10 w 65"/>
                  <a:gd name="T17" fmla="*/ 0 h 141"/>
                  <a:gd name="T18" fmla="*/ 19 w 65"/>
                  <a:gd name="T19" fmla="*/ 0 h 141"/>
                  <a:gd name="T20" fmla="*/ 27 w 65"/>
                  <a:gd name="T21" fmla="*/ 0 h 141"/>
                  <a:gd name="T22" fmla="*/ 32 w 65"/>
                  <a:gd name="T23" fmla="*/ 0 h 141"/>
                  <a:gd name="T24" fmla="*/ 32 w 65"/>
                  <a:gd name="T25" fmla="*/ 71 h 1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5" h="141">
                    <a:moveTo>
                      <a:pt x="65" y="141"/>
                    </a:moveTo>
                    <a:lnTo>
                      <a:pt x="55" y="141"/>
                    </a:lnTo>
                    <a:lnTo>
                      <a:pt x="38" y="141"/>
                    </a:lnTo>
                    <a:lnTo>
                      <a:pt x="21" y="141"/>
                    </a:lnTo>
                    <a:lnTo>
                      <a:pt x="5" y="141"/>
                    </a:lnTo>
                    <a:lnTo>
                      <a:pt x="0" y="141"/>
                    </a:lnTo>
                    <a:lnTo>
                      <a:pt x="0" y="0"/>
                    </a:lnTo>
                    <a:lnTo>
                      <a:pt x="5" y="0"/>
                    </a:lnTo>
                    <a:lnTo>
                      <a:pt x="21" y="0"/>
                    </a:lnTo>
                    <a:lnTo>
                      <a:pt x="38" y="0"/>
                    </a:lnTo>
                    <a:lnTo>
                      <a:pt x="55" y="0"/>
                    </a:lnTo>
                    <a:lnTo>
                      <a:pt x="65" y="0"/>
                    </a:lnTo>
                    <a:lnTo>
                      <a:pt x="65" y="141"/>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48" name="Freeform 2167"/>
              <p:cNvSpPr>
                <a:spLocks/>
              </p:cNvSpPr>
              <p:nvPr/>
            </p:nvSpPr>
            <p:spPr bwMode="auto">
              <a:xfrm>
                <a:off x="4036" y="2879"/>
                <a:ext cx="32" cy="71"/>
              </a:xfrm>
              <a:custGeom>
                <a:avLst/>
                <a:gdLst>
                  <a:gd name="T0" fmla="*/ 32 w 66"/>
                  <a:gd name="T1" fmla="*/ 71 h 141"/>
                  <a:gd name="T2" fmla="*/ 28 w 66"/>
                  <a:gd name="T3" fmla="*/ 71 h 141"/>
                  <a:gd name="T4" fmla="*/ 19 w 66"/>
                  <a:gd name="T5" fmla="*/ 71 h 141"/>
                  <a:gd name="T6" fmla="*/ 12 w 66"/>
                  <a:gd name="T7" fmla="*/ 71 h 141"/>
                  <a:gd name="T8" fmla="*/ 3 w 66"/>
                  <a:gd name="T9" fmla="*/ 71 h 141"/>
                  <a:gd name="T10" fmla="*/ 0 w 66"/>
                  <a:gd name="T11" fmla="*/ 71 h 141"/>
                  <a:gd name="T12" fmla="*/ 0 w 66"/>
                  <a:gd name="T13" fmla="*/ 0 h 141"/>
                  <a:gd name="T14" fmla="*/ 3 w 66"/>
                  <a:gd name="T15" fmla="*/ 0 h 141"/>
                  <a:gd name="T16" fmla="*/ 12 w 66"/>
                  <a:gd name="T17" fmla="*/ 0 h 141"/>
                  <a:gd name="T18" fmla="*/ 19 w 66"/>
                  <a:gd name="T19" fmla="*/ 0 h 141"/>
                  <a:gd name="T20" fmla="*/ 28 w 66"/>
                  <a:gd name="T21" fmla="*/ 0 h 141"/>
                  <a:gd name="T22" fmla="*/ 32 w 66"/>
                  <a:gd name="T23" fmla="*/ 0 h 141"/>
                  <a:gd name="T24" fmla="*/ 32 w 66"/>
                  <a:gd name="T25" fmla="*/ 71 h 1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6" h="141">
                    <a:moveTo>
                      <a:pt x="66" y="141"/>
                    </a:moveTo>
                    <a:lnTo>
                      <a:pt x="57" y="141"/>
                    </a:lnTo>
                    <a:lnTo>
                      <a:pt x="40" y="141"/>
                    </a:lnTo>
                    <a:lnTo>
                      <a:pt x="24" y="141"/>
                    </a:lnTo>
                    <a:lnTo>
                      <a:pt x="7" y="141"/>
                    </a:lnTo>
                    <a:lnTo>
                      <a:pt x="0" y="141"/>
                    </a:lnTo>
                    <a:lnTo>
                      <a:pt x="0" y="0"/>
                    </a:lnTo>
                    <a:lnTo>
                      <a:pt x="7" y="0"/>
                    </a:lnTo>
                    <a:lnTo>
                      <a:pt x="24" y="0"/>
                    </a:lnTo>
                    <a:lnTo>
                      <a:pt x="40" y="0"/>
                    </a:lnTo>
                    <a:lnTo>
                      <a:pt x="57" y="0"/>
                    </a:lnTo>
                    <a:lnTo>
                      <a:pt x="66" y="0"/>
                    </a:lnTo>
                    <a:lnTo>
                      <a:pt x="66" y="141"/>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49" name="Freeform 2168"/>
              <p:cNvSpPr>
                <a:spLocks/>
              </p:cNvSpPr>
              <p:nvPr/>
            </p:nvSpPr>
            <p:spPr bwMode="auto">
              <a:xfrm>
                <a:off x="4052" y="2879"/>
                <a:ext cx="33" cy="71"/>
              </a:xfrm>
              <a:custGeom>
                <a:avLst/>
                <a:gdLst>
                  <a:gd name="T0" fmla="*/ 33 w 65"/>
                  <a:gd name="T1" fmla="*/ 71 h 141"/>
                  <a:gd name="T2" fmla="*/ 30 w 65"/>
                  <a:gd name="T3" fmla="*/ 71 h 141"/>
                  <a:gd name="T4" fmla="*/ 20 w 65"/>
                  <a:gd name="T5" fmla="*/ 71 h 141"/>
                  <a:gd name="T6" fmla="*/ 12 w 65"/>
                  <a:gd name="T7" fmla="*/ 71 h 141"/>
                  <a:gd name="T8" fmla="*/ 3 w 65"/>
                  <a:gd name="T9" fmla="*/ 71 h 141"/>
                  <a:gd name="T10" fmla="*/ 0 w 65"/>
                  <a:gd name="T11" fmla="*/ 71 h 141"/>
                  <a:gd name="T12" fmla="*/ 0 w 65"/>
                  <a:gd name="T13" fmla="*/ 0 h 141"/>
                  <a:gd name="T14" fmla="*/ 3 w 65"/>
                  <a:gd name="T15" fmla="*/ 0 h 141"/>
                  <a:gd name="T16" fmla="*/ 12 w 65"/>
                  <a:gd name="T17" fmla="*/ 0 h 141"/>
                  <a:gd name="T18" fmla="*/ 22 w 65"/>
                  <a:gd name="T19" fmla="*/ 0 h 141"/>
                  <a:gd name="T20" fmla="*/ 30 w 65"/>
                  <a:gd name="T21" fmla="*/ 0 h 141"/>
                  <a:gd name="T22" fmla="*/ 33 w 65"/>
                  <a:gd name="T23" fmla="*/ 0 h 141"/>
                  <a:gd name="T24" fmla="*/ 33 w 65"/>
                  <a:gd name="T25" fmla="*/ 71 h 1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5" h="141">
                    <a:moveTo>
                      <a:pt x="65" y="141"/>
                    </a:moveTo>
                    <a:lnTo>
                      <a:pt x="60" y="141"/>
                    </a:lnTo>
                    <a:lnTo>
                      <a:pt x="40" y="141"/>
                    </a:lnTo>
                    <a:lnTo>
                      <a:pt x="23" y="141"/>
                    </a:lnTo>
                    <a:lnTo>
                      <a:pt x="6" y="141"/>
                    </a:lnTo>
                    <a:lnTo>
                      <a:pt x="0" y="141"/>
                    </a:lnTo>
                    <a:lnTo>
                      <a:pt x="0" y="0"/>
                    </a:lnTo>
                    <a:lnTo>
                      <a:pt x="6" y="0"/>
                    </a:lnTo>
                    <a:lnTo>
                      <a:pt x="23" y="0"/>
                    </a:lnTo>
                    <a:lnTo>
                      <a:pt x="43" y="0"/>
                    </a:lnTo>
                    <a:lnTo>
                      <a:pt x="60" y="0"/>
                    </a:lnTo>
                    <a:lnTo>
                      <a:pt x="65" y="0"/>
                    </a:lnTo>
                    <a:lnTo>
                      <a:pt x="65" y="141"/>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50" name="Freeform 2169"/>
              <p:cNvSpPr>
                <a:spLocks/>
              </p:cNvSpPr>
              <p:nvPr/>
            </p:nvSpPr>
            <p:spPr bwMode="auto">
              <a:xfrm>
                <a:off x="4068" y="2879"/>
                <a:ext cx="33" cy="71"/>
              </a:xfrm>
              <a:custGeom>
                <a:avLst/>
                <a:gdLst>
                  <a:gd name="T0" fmla="*/ 33 w 65"/>
                  <a:gd name="T1" fmla="*/ 71 h 141"/>
                  <a:gd name="T2" fmla="*/ 31 w 65"/>
                  <a:gd name="T3" fmla="*/ 71 h 141"/>
                  <a:gd name="T4" fmla="*/ 23 w 65"/>
                  <a:gd name="T5" fmla="*/ 71 h 141"/>
                  <a:gd name="T6" fmla="*/ 14 w 65"/>
                  <a:gd name="T7" fmla="*/ 71 h 141"/>
                  <a:gd name="T8" fmla="*/ 4 w 65"/>
                  <a:gd name="T9" fmla="*/ 71 h 141"/>
                  <a:gd name="T10" fmla="*/ 0 w 65"/>
                  <a:gd name="T11" fmla="*/ 71 h 141"/>
                  <a:gd name="T12" fmla="*/ 0 w 65"/>
                  <a:gd name="T13" fmla="*/ 0 h 141"/>
                  <a:gd name="T14" fmla="*/ 6 w 65"/>
                  <a:gd name="T15" fmla="*/ 0 h 141"/>
                  <a:gd name="T16" fmla="*/ 14 w 65"/>
                  <a:gd name="T17" fmla="*/ 0 h 141"/>
                  <a:gd name="T18" fmla="*/ 23 w 65"/>
                  <a:gd name="T19" fmla="*/ 0 h 141"/>
                  <a:gd name="T20" fmla="*/ 31 w 65"/>
                  <a:gd name="T21" fmla="*/ 0 h 141"/>
                  <a:gd name="T22" fmla="*/ 33 w 65"/>
                  <a:gd name="T23" fmla="*/ 0 h 141"/>
                  <a:gd name="T24" fmla="*/ 33 w 65"/>
                  <a:gd name="T25" fmla="*/ 71 h 1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5" h="141">
                    <a:moveTo>
                      <a:pt x="65" y="141"/>
                    </a:moveTo>
                    <a:lnTo>
                      <a:pt x="61" y="141"/>
                    </a:lnTo>
                    <a:lnTo>
                      <a:pt x="45" y="141"/>
                    </a:lnTo>
                    <a:lnTo>
                      <a:pt x="28" y="141"/>
                    </a:lnTo>
                    <a:lnTo>
                      <a:pt x="8" y="141"/>
                    </a:lnTo>
                    <a:lnTo>
                      <a:pt x="0" y="141"/>
                    </a:lnTo>
                    <a:lnTo>
                      <a:pt x="0" y="0"/>
                    </a:lnTo>
                    <a:lnTo>
                      <a:pt x="11" y="0"/>
                    </a:lnTo>
                    <a:lnTo>
                      <a:pt x="28" y="0"/>
                    </a:lnTo>
                    <a:lnTo>
                      <a:pt x="45" y="0"/>
                    </a:lnTo>
                    <a:lnTo>
                      <a:pt x="61" y="0"/>
                    </a:lnTo>
                    <a:lnTo>
                      <a:pt x="65" y="0"/>
                    </a:lnTo>
                    <a:lnTo>
                      <a:pt x="65" y="141"/>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51" name="Freeform 2170"/>
              <p:cNvSpPr>
                <a:spLocks/>
              </p:cNvSpPr>
              <p:nvPr/>
            </p:nvSpPr>
            <p:spPr bwMode="auto">
              <a:xfrm>
                <a:off x="4085" y="2879"/>
                <a:ext cx="33" cy="71"/>
              </a:xfrm>
              <a:custGeom>
                <a:avLst/>
                <a:gdLst>
                  <a:gd name="T0" fmla="*/ 33 w 65"/>
                  <a:gd name="T1" fmla="*/ 71 h 141"/>
                  <a:gd name="T2" fmla="*/ 31 w 65"/>
                  <a:gd name="T3" fmla="*/ 71 h 141"/>
                  <a:gd name="T4" fmla="*/ 23 w 65"/>
                  <a:gd name="T5" fmla="*/ 71 h 141"/>
                  <a:gd name="T6" fmla="*/ 14 w 65"/>
                  <a:gd name="T7" fmla="*/ 71 h 141"/>
                  <a:gd name="T8" fmla="*/ 6 w 65"/>
                  <a:gd name="T9" fmla="*/ 71 h 141"/>
                  <a:gd name="T10" fmla="*/ 0 w 65"/>
                  <a:gd name="T11" fmla="*/ 71 h 141"/>
                  <a:gd name="T12" fmla="*/ 0 w 65"/>
                  <a:gd name="T13" fmla="*/ 0 h 141"/>
                  <a:gd name="T14" fmla="*/ 6 w 65"/>
                  <a:gd name="T15" fmla="*/ 0 h 141"/>
                  <a:gd name="T16" fmla="*/ 14 w 65"/>
                  <a:gd name="T17" fmla="*/ 0 h 141"/>
                  <a:gd name="T18" fmla="*/ 23 w 65"/>
                  <a:gd name="T19" fmla="*/ 0 h 141"/>
                  <a:gd name="T20" fmla="*/ 31 w 65"/>
                  <a:gd name="T21" fmla="*/ 0 h 141"/>
                  <a:gd name="T22" fmla="*/ 33 w 65"/>
                  <a:gd name="T23" fmla="*/ 0 h 141"/>
                  <a:gd name="T24" fmla="*/ 33 w 65"/>
                  <a:gd name="T25" fmla="*/ 71 h 1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5" h="141">
                    <a:moveTo>
                      <a:pt x="65" y="141"/>
                    </a:moveTo>
                    <a:lnTo>
                      <a:pt x="62" y="141"/>
                    </a:lnTo>
                    <a:lnTo>
                      <a:pt x="45" y="141"/>
                    </a:lnTo>
                    <a:lnTo>
                      <a:pt x="28" y="141"/>
                    </a:lnTo>
                    <a:lnTo>
                      <a:pt x="12" y="141"/>
                    </a:lnTo>
                    <a:lnTo>
                      <a:pt x="0" y="141"/>
                    </a:lnTo>
                    <a:lnTo>
                      <a:pt x="0" y="0"/>
                    </a:lnTo>
                    <a:lnTo>
                      <a:pt x="12" y="0"/>
                    </a:lnTo>
                    <a:lnTo>
                      <a:pt x="28" y="0"/>
                    </a:lnTo>
                    <a:lnTo>
                      <a:pt x="45" y="0"/>
                    </a:lnTo>
                    <a:lnTo>
                      <a:pt x="62" y="0"/>
                    </a:lnTo>
                    <a:lnTo>
                      <a:pt x="65" y="0"/>
                    </a:lnTo>
                    <a:lnTo>
                      <a:pt x="65" y="141"/>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52" name="Freeform 2171"/>
              <p:cNvSpPr>
                <a:spLocks/>
              </p:cNvSpPr>
              <p:nvPr/>
            </p:nvSpPr>
            <p:spPr bwMode="auto">
              <a:xfrm>
                <a:off x="4101" y="2879"/>
                <a:ext cx="32" cy="71"/>
              </a:xfrm>
              <a:custGeom>
                <a:avLst/>
                <a:gdLst>
                  <a:gd name="T0" fmla="*/ 31 w 65"/>
                  <a:gd name="T1" fmla="*/ 71 h 141"/>
                  <a:gd name="T2" fmla="*/ 23 w 65"/>
                  <a:gd name="T3" fmla="*/ 71 h 141"/>
                  <a:gd name="T4" fmla="*/ 15 w 65"/>
                  <a:gd name="T5" fmla="*/ 71 h 141"/>
                  <a:gd name="T6" fmla="*/ 6 w 65"/>
                  <a:gd name="T7" fmla="*/ 71 h 141"/>
                  <a:gd name="T8" fmla="*/ 0 w 65"/>
                  <a:gd name="T9" fmla="*/ 71 h 141"/>
                  <a:gd name="T10" fmla="*/ 0 w 65"/>
                  <a:gd name="T11" fmla="*/ 0 h 141"/>
                  <a:gd name="T12" fmla="*/ 6 w 65"/>
                  <a:gd name="T13" fmla="*/ 0 h 141"/>
                  <a:gd name="T14" fmla="*/ 15 w 65"/>
                  <a:gd name="T15" fmla="*/ 0 h 141"/>
                  <a:gd name="T16" fmla="*/ 23 w 65"/>
                  <a:gd name="T17" fmla="*/ 0 h 141"/>
                  <a:gd name="T18" fmla="*/ 32 w 65"/>
                  <a:gd name="T19" fmla="*/ 0 h 141"/>
                  <a:gd name="T20" fmla="*/ 32 w 65"/>
                  <a:gd name="T21" fmla="*/ 71 h 141"/>
                  <a:gd name="T22" fmla="*/ 31 w 65"/>
                  <a:gd name="T23" fmla="*/ 71 h 1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5" h="141">
                    <a:moveTo>
                      <a:pt x="63" y="141"/>
                    </a:moveTo>
                    <a:lnTo>
                      <a:pt x="47" y="141"/>
                    </a:lnTo>
                    <a:lnTo>
                      <a:pt x="30" y="141"/>
                    </a:lnTo>
                    <a:lnTo>
                      <a:pt x="13" y="141"/>
                    </a:lnTo>
                    <a:lnTo>
                      <a:pt x="0" y="141"/>
                    </a:lnTo>
                    <a:lnTo>
                      <a:pt x="0" y="0"/>
                    </a:lnTo>
                    <a:lnTo>
                      <a:pt x="13" y="0"/>
                    </a:lnTo>
                    <a:lnTo>
                      <a:pt x="30" y="0"/>
                    </a:lnTo>
                    <a:lnTo>
                      <a:pt x="47" y="0"/>
                    </a:lnTo>
                    <a:lnTo>
                      <a:pt x="65" y="0"/>
                    </a:lnTo>
                    <a:lnTo>
                      <a:pt x="65" y="141"/>
                    </a:lnTo>
                    <a:lnTo>
                      <a:pt x="63" y="141"/>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53" name="Freeform 2172"/>
              <p:cNvSpPr>
                <a:spLocks/>
              </p:cNvSpPr>
              <p:nvPr/>
            </p:nvSpPr>
            <p:spPr bwMode="auto">
              <a:xfrm>
                <a:off x="4118" y="2879"/>
                <a:ext cx="32" cy="71"/>
              </a:xfrm>
              <a:custGeom>
                <a:avLst/>
                <a:gdLst>
                  <a:gd name="T0" fmla="*/ 32 w 65"/>
                  <a:gd name="T1" fmla="*/ 71 h 141"/>
                  <a:gd name="T2" fmla="*/ 25 w 65"/>
                  <a:gd name="T3" fmla="*/ 71 h 141"/>
                  <a:gd name="T4" fmla="*/ 15 w 65"/>
                  <a:gd name="T5" fmla="*/ 71 h 141"/>
                  <a:gd name="T6" fmla="*/ 7 w 65"/>
                  <a:gd name="T7" fmla="*/ 71 h 141"/>
                  <a:gd name="T8" fmla="*/ 0 w 65"/>
                  <a:gd name="T9" fmla="*/ 71 h 141"/>
                  <a:gd name="T10" fmla="*/ 0 w 65"/>
                  <a:gd name="T11" fmla="*/ 0 h 141"/>
                  <a:gd name="T12" fmla="*/ 7 w 65"/>
                  <a:gd name="T13" fmla="*/ 0 h 141"/>
                  <a:gd name="T14" fmla="*/ 17 w 65"/>
                  <a:gd name="T15" fmla="*/ 0 h 141"/>
                  <a:gd name="T16" fmla="*/ 25 w 65"/>
                  <a:gd name="T17" fmla="*/ 0 h 141"/>
                  <a:gd name="T18" fmla="*/ 32 w 65"/>
                  <a:gd name="T19" fmla="*/ 0 h 141"/>
                  <a:gd name="T20" fmla="*/ 32 w 65"/>
                  <a:gd name="T21" fmla="*/ 71 h 14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5" h="141">
                    <a:moveTo>
                      <a:pt x="65" y="141"/>
                    </a:moveTo>
                    <a:lnTo>
                      <a:pt x="50" y="141"/>
                    </a:lnTo>
                    <a:lnTo>
                      <a:pt x="30" y="141"/>
                    </a:lnTo>
                    <a:lnTo>
                      <a:pt x="14" y="141"/>
                    </a:lnTo>
                    <a:lnTo>
                      <a:pt x="0" y="141"/>
                    </a:lnTo>
                    <a:lnTo>
                      <a:pt x="0" y="0"/>
                    </a:lnTo>
                    <a:lnTo>
                      <a:pt x="14" y="0"/>
                    </a:lnTo>
                    <a:lnTo>
                      <a:pt x="34" y="0"/>
                    </a:lnTo>
                    <a:lnTo>
                      <a:pt x="50" y="0"/>
                    </a:lnTo>
                    <a:lnTo>
                      <a:pt x="65" y="0"/>
                    </a:lnTo>
                    <a:lnTo>
                      <a:pt x="65" y="141"/>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54" name="Freeform 2173"/>
              <p:cNvSpPr>
                <a:spLocks/>
              </p:cNvSpPr>
              <p:nvPr/>
            </p:nvSpPr>
            <p:spPr bwMode="auto">
              <a:xfrm>
                <a:off x="4133" y="2879"/>
                <a:ext cx="33" cy="72"/>
              </a:xfrm>
              <a:custGeom>
                <a:avLst/>
                <a:gdLst>
                  <a:gd name="T0" fmla="*/ 33 w 65"/>
                  <a:gd name="T1" fmla="*/ 72 h 145"/>
                  <a:gd name="T2" fmla="*/ 26 w 65"/>
                  <a:gd name="T3" fmla="*/ 72 h 145"/>
                  <a:gd name="T4" fmla="*/ 18 w 65"/>
                  <a:gd name="T5" fmla="*/ 70 h 145"/>
                  <a:gd name="T6" fmla="*/ 9 w 65"/>
                  <a:gd name="T7" fmla="*/ 70 h 145"/>
                  <a:gd name="T8" fmla="*/ 0 w 65"/>
                  <a:gd name="T9" fmla="*/ 70 h 145"/>
                  <a:gd name="T10" fmla="*/ 0 w 65"/>
                  <a:gd name="T11" fmla="*/ 0 h 145"/>
                  <a:gd name="T12" fmla="*/ 1 w 65"/>
                  <a:gd name="T13" fmla="*/ 0 h 145"/>
                  <a:gd name="T14" fmla="*/ 9 w 65"/>
                  <a:gd name="T15" fmla="*/ 0 h 145"/>
                  <a:gd name="T16" fmla="*/ 18 w 65"/>
                  <a:gd name="T17" fmla="*/ 0 h 145"/>
                  <a:gd name="T18" fmla="*/ 26 w 65"/>
                  <a:gd name="T19" fmla="*/ 0 h 145"/>
                  <a:gd name="T20" fmla="*/ 33 w 65"/>
                  <a:gd name="T21" fmla="*/ 0 h 145"/>
                  <a:gd name="T22" fmla="*/ 33 w 65"/>
                  <a:gd name="T23" fmla="*/ 72 h 1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5" h="145">
                    <a:moveTo>
                      <a:pt x="65" y="145"/>
                    </a:moveTo>
                    <a:lnTo>
                      <a:pt x="52" y="145"/>
                    </a:lnTo>
                    <a:lnTo>
                      <a:pt x="35" y="141"/>
                    </a:lnTo>
                    <a:lnTo>
                      <a:pt x="18" y="141"/>
                    </a:lnTo>
                    <a:lnTo>
                      <a:pt x="0" y="141"/>
                    </a:lnTo>
                    <a:lnTo>
                      <a:pt x="0" y="0"/>
                    </a:lnTo>
                    <a:lnTo>
                      <a:pt x="2" y="0"/>
                    </a:lnTo>
                    <a:lnTo>
                      <a:pt x="18" y="0"/>
                    </a:lnTo>
                    <a:lnTo>
                      <a:pt x="35" y="0"/>
                    </a:lnTo>
                    <a:lnTo>
                      <a:pt x="52" y="0"/>
                    </a:lnTo>
                    <a:lnTo>
                      <a:pt x="65" y="0"/>
                    </a:lnTo>
                    <a:lnTo>
                      <a:pt x="65" y="14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55" name="Freeform 2174"/>
              <p:cNvSpPr>
                <a:spLocks/>
              </p:cNvSpPr>
              <p:nvPr/>
            </p:nvSpPr>
            <p:spPr bwMode="auto">
              <a:xfrm>
                <a:off x="4150" y="2879"/>
                <a:ext cx="32" cy="72"/>
              </a:xfrm>
              <a:custGeom>
                <a:avLst/>
                <a:gdLst>
                  <a:gd name="T0" fmla="*/ 32 w 64"/>
                  <a:gd name="T1" fmla="*/ 72 h 145"/>
                  <a:gd name="T2" fmla="*/ 26 w 64"/>
                  <a:gd name="T3" fmla="*/ 72 h 145"/>
                  <a:gd name="T4" fmla="*/ 18 w 64"/>
                  <a:gd name="T5" fmla="*/ 72 h 145"/>
                  <a:gd name="T6" fmla="*/ 10 w 64"/>
                  <a:gd name="T7" fmla="*/ 72 h 145"/>
                  <a:gd name="T8" fmla="*/ 1 w 64"/>
                  <a:gd name="T9" fmla="*/ 70 h 145"/>
                  <a:gd name="T10" fmla="*/ 0 w 64"/>
                  <a:gd name="T11" fmla="*/ 70 h 145"/>
                  <a:gd name="T12" fmla="*/ 0 w 64"/>
                  <a:gd name="T13" fmla="*/ 0 h 145"/>
                  <a:gd name="T14" fmla="*/ 1 w 64"/>
                  <a:gd name="T15" fmla="*/ 0 h 145"/>
                  <a:gd name="T16" fmla="*/ 10 w 64"/>
                  <a:gd name="T17" fmla="*/ 0 h 145"/>
                  <a:gd name="T18" fmla="*/ 18 w 64"/>
                  <a:gd name="T19" fmla="*/ 0 h 145"/>
                  <a:gd name="T20" fmla="*/ 26 w 64"/>
                  <a:gd name="T21" fmla="*/ 0 h 145"/>
                  <a:gd name="T22" fmla="*/ 32 w 64"/>
                  <a:gd name="T23" fmla="*/ 0 h 145"/>
                  <a:gd name="T24" fmla="*/ 32 w 64"/>
                  <a:gd name="T25" fmla="*/ 72 h 1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4" h="145">
                    <a:moveTo>
                      <a:pt x="64" y="145"/>
                    </a:moveTo>
                    <a:lnTo>
                      <a:pt x="52" y="145"/>
                    </a:lnTo>
                    <a:lnTo>
                      <a:pt x="35" y="145"/>
                    </a:lnTo>
                    <a:lnTo>
                      <a:pt x="19" y="145"/>
                    </a:lnTo>
                    <a:lnTo>
                      <a:pt x="2" y="141"/>
                    </a:lnTo>
                    <a:lnTo>
                      <a:pt x="0" y="141"/>
                    </a:lnTo>
                    <a:lnTo>
                      <a:pt x="0" y="0"/>
                    </a:lnTo>
                    <a:lnTo>
                      <a:pt x="2" y="0"/>
                    </a:lnTo>
                    <a:lnTo>
                      <a:pt x="19" y="0"/>
                    </a:lnTo>
                    <a:lnTo>
                      <a:pt x="35" y="0"/>
                    </a:lnTo>
                    <a:lnTo>
                      <a:pt x="52" y="0"/>
                    </a:lnTo>
                    <a:lnTo>
                      <a:pt x="64" y="0"/>
                    </a:lnTo>
                    <a:lnTo>
                      <a:pt x="64" y="14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56" name="Freeform 2175"/>
              <p:cNvSpPr>
                <a:spLocks/>
              </p:cNvSpPr>
              <p:nvPr/>
            </p:nvSpPr>
            <p:spPr bwMode="auto">
              <a:xfrm>
                <a:off x="4166" y="2879"/>
                <a:ext cx="33" cy="72"/>
              </a:xfrm>
              <a:custGeom>
                <a:avLst/>
                <a:gdLst>
                  <a:gd name="T0" fmla="*/ 33 w 65"/>
                  <a:gd name="T1" fmla="*/ 72 h 145"/>
                  <a:gd name="T2" fmla="*/ 27 w 65"/>
                  <a:gd name="T3" fmla="*/ 72 h 145"/>
                  <a:gd name="T4" fmla="*/ 19 w 65"/>
                  <a:gd name="T5" fmla="*/ 72 h 145"/>
                  <a:gd name="T6" fmla="*/ 10 w 65"/>
                  <a:gd name="T7" fmla="*/ 72 h 145"/>
                  <a:gd name="T8" fmla="*/ 2 w 65"/>
                  <a:gd name="T9" fmla="*/ 72 h 145"/>
                  <a:gd name="T10" fmla="*/ 0 w 65"/>
                  <a:gd name="T11" fmla="*/ 72 h 145"/>
                  <a:gd name="T12" fmla="*/ 0 w 65"/>
                  <a:gd name="T13" fmla="*/ 0 h 145"/>
                  <a:gd name="T14" fmla="*/ 2 w 65"/>
                  <a:gd name="T15" fmla="*/ 0 h 145"/>
                  <a:gd name="T16" fmla="*/ 10 w 65"/>
                  <a:gd name="T17" fmla="*/ 0 h 145"/>
                  <a:gd name="T18" fmla="*/ 19 w 65"/>
                  <a:gd name="T19" fmla="*/ 0 h 145"/>
                  <a:gd name="T20" fmla="*/ 29 w 65"/>
                  <a:gd name="T21" fmla="*/ 0 h 145"/>
                  <a:gd name="T22" fmla="*/ 33 w 65"/>
                  <a:gd name="T23" fmla="*/ 0 h 145"/>
                  <a:gd name="T24" fmla="*/ 33 w 65"/>
                  <a:gd name="T25" fmla="*/ 72 h 1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5" h="145">
                    <a:moveTo>
                      <a:pt x="65" y="145"/>
                    </a:moveTo>
                    <a:lnTo>
                      <a:pt x="54" y="145"/>
                    </a:lnTo>
                    <a:lnTo>
                      <a:pt x="37" y="145"/>
                    </a:lnTo>
                    <a:lnTo>
                      <a:pt x="20" y="145"/>
                    </a:lnTo>
                    <a:lnTo>
                      <a:pt x="3" y="145"/>
                    </a:lnTo>
                    <a:lnTo>
                      <a:pt x="0" y="145"/>
                    </a:lnTo>
                    <a:lnTo>
                      <a:pt x="0" y="0"/>
                    </a:lnTo>
                    <a:lnTo>
                      <a:pt x="3" y="0"/>
                    </a:lnTo>
                    <a:lnTo>
                      <a:pt x="20" y="0"/>
                    </a:lnTo>
                    <a:lnTo>
                      <a:pt x="37" y="0"/>
                    </a:lnTo>
                    <a:lnTo>
                      <a:pt x="57" y="0"/>
                    </a:lnTo>
                    <a:lnTo>
                      <a:pt x="65" y="0"/>
                    </a:lnTo>
                    <a:lnTo>
                      <a:pt x="65" y="14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57" name="Freeform 2176"/>
              <p:cNvSpPr>
                <a:spLocks/>
              </p:cNvSpPr>
              <p:nvPr/>
            </p:nvSpPr>
            <p:spPr bwMode="auto">
              <a:xfrm>
                <a:off x="4182" y="2879"/>
                <a:ext cx="33" cy="72"/>
              </a:xfrm>
              <a:custGeom>
                <a:avLst/>
                <a:gdLst>
                  <a:gd name="T0" fmla="*/ 33 w 65"/>
                  <a:gd name="T1" fmla="*/ 72 h 145"/>
                  <a:gd name="T2" fmla="*/ 29 w 65"/>
                  <a:gd name="T3" fmla="*/ 72 h 145"/>
                  <a:gd name="T4" fmla="*/ 21 w 65"/>
                  <a:gd name="T5" fmla="*/ 72 h 145"/>
                  <a:gd name="T6" fmla="*/ 11 w 65"/>
                  <a:gd name="T7" fmla="*/ 72 h 145"/>
                  <a:gd name="T8" fmla="*/ 3 w 65"/>
                  <a:gd name="T9" fmla="*/ 72 h 145"/>
                  <a:gd name="T10" fmla="*/ 0 w 65"/>
                  <a:gd name="T11" fmla="*/ 72 h 145"/>
                  <a:gd name="T12" fmla="*/ 0 w 65"/>
                  <a:gd name="T13" fmla="*/ 0 h 145"/>
                  <a:gd name="T14" fmla="*/ 3 w 65"/>
                  <a:gd name="T15" fmla="*/ 0 h 145"/>
                  <a:gd name="T16" fmla="*/ 13 w 65"/>
                  <a:gd name="T17" fmla="*/ 0 h 145"/>
                  <a:gd name="T18" fmla="*/ 21 w 65"/>
                  <a:gd name="T19" fmla="*/ 0 h 145"/>
                  <a:gd name="T20" fmla="*/ 29 w 65"/>
                  <a:gd name="T21" fmla="*/ 0 h 145"/>
                  <a:gd name="T22" fmla="*/ 33 w 65"/>
                  <a:gd name="T23" fmla="*/ 0 h 145"/>
                  <a:gd name="T24" fmla="*/ 33 w 65"/>
                  <a:gd name="T25" fmla="*/ 72 h 1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5" h="145">
                    <a:moveTo>
                      <a:pt x="65" y="145"/>
                    </a:moveTo>
                    <a:lnTo>
                      <a:pt x="58" y="145"/>
                    </a:lnTo>
                    <a:lnTo>
                      <a:pt x="42" y="145"/>
                    </a:lnTo>
                    <a:lnTo>
                      <a:pt x="22" y="145"/>
                    </a:lnTo>
                    <a:lnTo>
                      <a:pt x="5" y="145"/>
                    </a:lnTo>
                    <a:lnTo>
                      <a:pt x="0" y="145"/>
                    </a:lnTo>
                    <a:lnTo>
                      <a:pt x="0" y="0"/>
                    </a:lnTo>
                    <a:lnTo>
                      <a:pt x="5" y="0"/>
                    </a:lnTo>
                    <a:lnTo>
                      <a:pt x="25" y="0"/>
                    </a:lnTo>
                    <a:lnTo>
                      <a:pt x="42" y="0"/>
                    </a:lnTo>
                    <a:lnTo>
                      <a:pt x="58" y="0"/>
                    </a:lnTo>
                    <a:lnTo>
                      <a:pt x="65" y="0"/>
                    </a:lnTo>
                    <a:lnTo>
                      <a:pt x="65" y="14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58" name="Freeform 2177"/>
              <p:cNvSpPr>
                <a:spLocks/>
              </p:cNvSpPr>
              <p:nvPr/>
            </p:nvSpPr>
            <p:spPr bwMode="auto">
              <a:xfrm>
                <a:off x="4199" y="2879"/>
                <a:ext cx="32" cy="72"/>
              </a:xfrm>
              <a:custGeom>
                <a:avLst/>
                <a:gdLst>
                  <a:gd name="T0" fmla="*/ 32 w 65"/>
                  <a:gd name="T1" fmla="*/ 72 h 145"/>
                  <a:gd name="T2" fmla="*/ 29 w 65"/>
                  <a:gd name="T3" fmla="*/ 72 h 145"/>
                  <a:gd name="T4" fmla="*/ 21 w 65"/>
                  <a:gd name="T5" fmla="*/ 72 h 145"/>
                  <a:gd name="T6" fmla="*/ 12 w 65"/>
                  <a:gd name="T7" fmla="*/ 72 h 145"/>
                  <a:gd name="T8" fmla="*/ 4 w 65"/>
                  <a:gd name="T9" fmla="*/ 72 h 145"/>
                  <a:gd name="T10" fmla="*/ 0 w 65"/>
                  <a:gd name="T11" fmla="*/ 72 h 145"/>
                  <a:gd name="T12" fmla="*/ 0 w 65"/>
                  <a:gd name="T13" fmla="*/ 0 h 145"/>
                  <a:gd name="T14" fmla="*/ 4 w 65"/>
                  <a:gd name="T15" fmla="*/ 0 h 145"/>
                  <a:gd name="T16" fmla="*/ 12 w 65"/>
                  <a:gd name="T17" fmla="*/ 0 h 145"/>
                  <a:gd name="T18" fmla="*/ 21 w 65"/>
                  <a:gd name="T19" fmla="*/ 0 h 145"/>
                  <a:gd name="T20" fmla="*/ 29 w 65"/>
                  <a:gd name="T21" fmla="*/ 0 h 145"/>
                  <a:gd name="T22" fmla="*/ 32 w 65"/>
                  <a:gd name="T23" fmla="*/ 0 h 145"/>
                  <a:gd name="T24" fmla="*/ 32 w 65"/>
                  <a:gd name="T25" fmla="*/ 72 h 1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5" h="145">
                    <a:moveTo>
                      <a:pt x="65" y="145"/>
                    </a:moveTo>
                    <a:lnTo>
                      <a:pt x="59" y="145"/>
                    </a:lnTo>
                    <a:lnTo>
                      <a:pt x="42" y="145"/>
                    </a:lnTo>
                    <a:lnTo>
                      <a:pt x="25" y="145"/>
                    </a:lnTo>
                    <a:lnTo>
                      <a:pt x="9" y="145"/>
                    </a:lnTo>
                    <a:lnTo>
                      <a:pt x="0" y="145"/>
                    </a:lnTo>
                    <a:lnTo>
                      <a:pt x="0" y="0"/>
                    </a:lnTo>
                    <a:lnTo>
                      <a:pt x="9" y="0"/>
                    </a:lnTo>
                    <a:lnTo>
                      <a:pt x="25" y="0"/>
                    </a:lnTo>
                    <a:lnTo>
                      <a:pt x="42" y="0"/>
                    </a:lnTo>
                    <a:lnTo>
                      <a:pt x="59" y="0"/>
                    </a:lnTo>
                    <a:lnTo>
                      <a:pt x="65" y="0"/>
                    </a:lnTo>
                    <a:lnTo>
                      <a:pt x="65" y="14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59" name="Freeform 2178"/>
              <p:cNvSpPr>
                <a:spLocks/>
              </p:cNvSpPr>
              <p:nvPr/>
            </p:nvSpPr>
            <p:spPr bwMode="auto">
              <a:xfrm>
                <a:off x="4215" y="2879"/>
                <a:ext cx="32" cy="72"/>
              </a:xfrm>
              <a:custGeom>
                <a:avLst/>
                <a:gdLst>
                  <a:gd name="T0" fmla="*/ 32 w 65"/>
                  <a:gd name="T1" fmla="*/ 72 h 145"/>
                  <a:gd name="T2" fmla="*/ 30 w 65"/>
                  <a:gd name="T3" fmla="*/ 72 h 145"/>
                  <a:gd name="T4" fmla="*/ 21 w 65"/>
                  <a:gd name="T5" fmla="*/ 72 h 145"/>
                  <a:gd name="T6" fmla="*/ 13 w 65"/>
                  <a:gd name="T7" fmla="*/ 72 h 145"/>
                  <a:gd name="T8" fmla="*/ 5 w 65"/>
                  <a:gd name="T9" fmla="*/ 72 h 145"/>
                  <a:gd name="T10" fmla="*/ 0 w 65"/>
                  <a:gd name="T11" fmla="*/ 72 h 145"/>
                  <a:gd name="T12" fmla="*/ 0 w 65"/>
                  <a:gd name="T13" fmla="*/ 0 h 145"/>
                  <a:gd name="T14" fmla="*/ 5 w 65"/>
                  <a:gd name="T15" fmla="*/ 0 h 145"/>
                  <a:gd name="T16" fmla="*/ 13 w 65"/>
                  <a:gd name="T17" fmla="*/ 0 h 145"/>
                  <a:gd name="T18" fmla="*/ 21 w 65"/>
                  <a:gd name="T19" fmla="*/ 0 h 145"/>
                  <a:gd name="T20" fmla="*/ 30 w 65"/>
                  <a:gd name="T21" fmla="*/ 0 h 145"/>
                  <a:gd name="T22" fmla="*/ 32 w 65"/>
                  <a:gd name="T23" fmla="*/ 0 h 145"/>
                  <a:gd name="T24" fmla="*/ 32 w 65"/>
                  <a:gd name="T25" fmla="*/ 72 h 1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5" h="145">
                    <a:moveTo>
                      <a:pt x="65" y="145"/>
                    </a:moveTo>
                    <a:lnTo>
                      <a:pt x="60" y="145"/>
                    </a:lnTo>
                    <a:lnTo>
                      <a:pt x="43" y="145"/>
                    </a:lnTo>
                    <a:lnTo>
                      <a:pt x="27" y="145"/>
                    </a:lnTo>
                    <a:lnTo>
                      <a:pt x="10" y="145"/>
                    </a:lnTo>
                    <a:lnTo>
                      <a:pt x="0" y="145"/>
                    </a:lnTo>
                    <a:lnTo>
                      <a:pt x="0" y="0"/>
                    </a:lnTo>
                    <a:lnTo>
                      <a:pt x="10" y="0"/>
                    </a:lnTo>
                    <a:lnTo>
                      <a:pt x="27" y="0"/>
                    </a:lnTo>
                    <a:lnTo>
                      <a:pt x="43" y="0"/>
                    </a:lnTo>
                    <a:lnTo>
                      <a:pt x="60" y="0"/>
                    </a:lnTo>
                    <a:lnTo>
                      <a:pt x="65" y="0"/>
                    </a:lnTo>
                    <a:lnTo>
                      <a:pt x="65" y="14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60" name="Freeform 2179"/>
              <p:cNvSpPr>
                <a:spLocks/>
              </p:cNvSpPr>
              <p:nvPr/>
            </p:nvSpPr>
            <p:spPr bwMode="auto">
              <a:xfrm>
                <a:off x="4231" y="2879"/>
                <a:ext cx="33" cy="72"/>
              </a:xfrm>
              <a:custGeom>
                <a:avLst/>
                <a:gdLst>
                  <a:gd name="T0" fmla="*/ 32 w 66"/>
                  <a:gd name="T1" fmla="*/ 72 h 145"/>
                  <a:gd name="T2" fmla="*/ 22 w 66"/>
                  <a:gd name="T3" fmla="*/ 72 h 145"/>
                  <a:gd name="T4" fmla="*/ 14 w 66"/>
                  <a:gd name="T5" fmla="*/ 72 h 145"/>
                  <a:gd name="T6" fmla="*/ 5 w 66"/>
                  <a:gd name="T7" fmla="*/ 72 h 145"/>
                  <a:gd name="T8" fmla="*/ 0 w 66"/>
                  <a:gd name="T9" fmla="*/ 72 h 145"/>
                  <a:gd name="T10" fmla="*/ 0 w 66"/>
                  <a:gd name="T11" fmla="*/ 0 h 145"/>
                  <a:gd name="T12" fmla="*/ 5 w 66"/>
                  <a:gd name="T13" fmla="*/ 0 h 145"/>
                  <a:gd name="T14" fmla="*/ 14 w 66"/>
                  <a:gd name="T15" fmla="*/ 0 h 145"/>
                  <a:gd name="T16" fmla="*/ 24 w 66"/>
                  <a:gd name="T17" fmla="*/ 0 h 145"/>
                  <a:gd name="T18" fmla="*/ 33 w 66"/>
                  <a:gd name="T19" fmla="*/ 9 h 145"/>
                  <a:gd name="T20" fmla="*/ 33 w 66"/>
                  <a:gd name="T21" fmla="*/ 72 h 145"/>
                  <a:gd name="T22" fmla="*/ 32 w 66"/>
                  <a:gd name="T23" fmla="*/ 72 h 1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6" h="145">
                    <a:moveTo>
                      <a:pt x="64" y="145"/>
                    </a:moveTo>
                    <a:lnTo>
                      <a:pt x="44" y="145"/>
                    </a:lnTo>
                    <a:lnTo>
                      <a:pt x="27" y="145"/>
                    </a:lnTo>
                    <a:lnTo>
                      <a:pt x="10" y="145"/>
                    </a:lnTo>
                    <a:lnTo>
                      <a:pt x="0" y="145"/>
                    </a:lnTo>
                    <a:lnTo>
                      <a:pt x="0" y="0"/>
                    </a:lnTo>
                    <a:lnTo>
                      <a:pt x="10" y="0"/>
                    </a:lnTo>
                    <a:lnTo>
                      <a:pt x="27" y="0"/>
                    </a:lnTo>
                    <a:lnTo>
                      <a:pt x="47" y="0"/>
                    </a:lnTo>
                    <a:lnTo>
                      <a:pt x="66" y="18"/>
                    </a:lnTo>
                    <a:lnTo>
                      <a:pt x="66" y="145"/>
                    </a:lnTo>
                    <a:lnTo>
                      <a:pt x="64" y="14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61" name="Freeform 2180"/>
              <p:cNvSpPr>
                <a:spLocks/>
              </p:cNvSpPr>
              <p:nvPr/>
            </p:nvSpPr>
            <p:spPr bwMode="auto">
              <a:xfrm>
                <a:off x="4247" y="2879"/>
                <a:ext cx="33" cy="72"/>
              </a:xfrm>
              <a:custGeom>
                <a:avLst/>
                <a:gdLst>
                  <a:gd name="T0" fmla="*/ 33 w 65"/>
                  <a:gd name="T1" fmla="*/ 72 h 145"/>
                  <a:gd name="T2" fmla="*/ 25 w 65"/>
                  <a:gd name="T3" fmla="*/ 72 h 145"/>
                  <a:gd name="T4" fmla="*/ 16 w 65"/>
                  <a:gd name="T5" fmla="*/ 72 h 145"/>
                  <a:gd name="T6" fmla="*/ 6 w 65"/>
                  <a:gd name="T7" fmla="*/ 72 h 145"/>
                  <a:gd name="T8" fmla="*/ 0 w 65"/>
                  <a:gd name="T9" fmla="*/ 72 h 145"/>
                  <a:gd name="T10" fmla="*/ 0 w 65"/>
                  <a:gd name="T11" fmla="*/ 0 h 145"/>
                  <a:gd name="T12" fmla="*/ 8 w 65"/>
                  <a:gd name="T13" fmla="*/ 0 h 145"/>
                  <a:gd name="T14" fmla="*/ 33 w 65"/>
                  <a:gd name="T15" fmla="*/ 26 h 145"/>
                  <a:gd name="T16" fmla="*/ 33 w 65"/>
                  <a:gd name="T17" fmla="*/ 72 h 1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5" h="145">
                    <a:moveTo>
                      <a:pt x="65" y="145"/>
                    </a:moveTo>
                    <a:lnTo>
                      <a:pt x="49" y="145"/>
                    </a:lnTo>
                    <a:lnTo>
                      <a:pt x="32" y="145"/>
                    </a:lnTo>
                    <a:lnTo>
                      <a:pt x="12" y="145"/>
                    </a:lnTo>
                    <a:lnTo>
                      <a:pt x="0" y="145"/>
                    </a:lnTo>
                    <a:lnTo>
                      <a:pt x="0" y="0"/>
                    </a:lnTo>
                    <a:lnTo>
                      <a:pt x="15" y="0"/>
                    </a:lnTo>
                    <a:lnTo>
                      <a:pt x="65" y="53"/>
                    </a:lnTo>
                    <a:lnTo>
                      <a:pt x="65" y="14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62" name="Freeform 2181"/>
              <p:cNvSpPr>
                <a:spLocks/>
              </p:cNvSpPr>
              <p:nvPr/>
            </p:nvSpPr>
            <p:spPr bwMode="auto">
              <a:xfrm>
                <a:off x="4264" y="2888"/>
                <a:ext cx="24" cy="63"/>
              </a:xfrm>
              <a:custGeom>
                <a:avLst/>
                <a:gdLst>
                  <a:gd name="T0" fmla="*/ 24 w 48"/>
                  <a:gd name="T1" fmla="*/ 27 h 127"/>
                  <a:gd name="T2" fmla="*/ 24 w 48"/>
                  <a:gd name="T3" fmla="*/ 63 h 127"/>
                  <a:gd name="T4" fmla="*/ 16 w 48"/>
                  <a:gd name="T5" fmla="*/ 63 h 127"/>
                  <a:gd name="T6" fmla="*/ 8 w 48"/>
                  <a:gd name="T7" fmla="*/ 63 h 127"/>
                  <a:gd name="T8" fmla="*/ 0 w 48"/>
                  <a:gd name="T9" fmla="*/ 63 h 127"/>
                  <a:gd name="T10" fmla="*/ 0 w 48"/>
                  <a:gd name="T11" fmla="*/ 0 h 127"/>
                  <a:gd name="T12" fmla="*/ 24 w 48"/>
                  <a:gd name="T13" fmla="*/ 27 h 12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127">
                    <a:moveTo>
                      <a:pt x="48" y="54"/>
                    </a:moveTo>
                    <a:lnTo>
                      <a:pt x="48" y="127"/>
                    </a:lnTo>
                    <a:lnTo>
                      <a:pt x="31" y="127"/>
                    </a:lnTo>
                    <a:lnTo>
                      <a:pt x="15" y="127"/>
                    </a:lnTo>
                    <a:lnTo>
                      <a:pt x="0" y="127"/>
                    </a:lnTo>
                    <a:lnTo>
                      <a:pt x="0" y="0"/>
                    </a:lnTo>
                    <a:lnTo>
                      <a:pt x="48" y="54"/>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63" name="Freeform 2182"/>
              <p:cNvSpPr>
                <a:spLocks/>
              </p:cNvSpPr>
              <p:nvPr/>
            </p:nvSpPr>
            <p:spPr bwMode="auto">
              <a:xfrm>
                <a:off x="4280" y="2905"/>
                <a:ext cx="8" cy="46"/>
              </a:xfrm>
              <a:custGeom>
                <a:avLst/>
                <a:gdLst>
                  <a:gd name="T0" fmla="*/ 8 w 17"/>
                  <a:gd name="T1" fmla="*/ 10 h 92"/>
                  <a:gd name="T2" fmla="*/ 8 w 17"/>
                  <a:gd name="T3" fmla="*/ 46 h 92"/>
                  <a:gd name="T4" fmla="*/ 0 w 17"/>
                  <a:gd name="T5" fmla="*/ 46 h 92"/>
                  <a:gd name="T6" fmla="*/ 0 w 17"/>
                  <a:gd name="T7" fmla="*/ 46 h 92"/>
                  <a:gd name="T8" fmla="*/ 0 w 17"/>
                  <a:gd name="T9" fmla="*/ 0 h 92"/>
                  <a:gd name="T10" fmla="*/ 8 w 17"/>
                  <a:gd name="T11" fmla="*/ 10 h 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92">
                    <a:moveTo>
                      <a:pt x="17" y="19"/>
                    </a:moveTo>
                    <a:lnTo>
                      <a:pt x="17" y="92"/>
                    </a:lnTo>
                    <a:lnTo>
                      <a:pt x="0" y="92"/>
                    </a:lnTo>
                    <a:lnTo>
                      <a:pt x="0" y="0"/>
                    </a:lnTo>
                    <a:lnTo>
                      <a:pt x="17" y="19"/>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64" name="Freeform 2183"/>
              <p:cNvSpPr>
                <a:spLocks/>
              </p:cNvSpPr>
              <p:nvPr/>
            </p:nvSpPr>
            <p:spPr bwMode="auto">
              <a:xfrm>
                <a:off x="4287" y="2947"/>
                <a:ext cx="4" cy="9"/>
              </a:xfrm>
              <a:custGeom>
                <a:avLst/>
                <a:gdLst>
                  <a:gd name="T0" fmla="*/ 0 w 7"/>
                  <a:gd name="T1" fmla="*/ 9 h 18"/>
                  <a:gd name="T2" fmla="*/ 3 w 7"/>
                  <a:gd name="T3" fmla="*/ 7 h 18"/>
                  <a:gd name="T4" fmla="*/ 4 w 7"/>
                  <a:gd name="T5" fmla="*/ 5 h 18"/>
                  <a:gd name="T6" fmla="*/ 3 w 7"/>
                  <a:gd name="T7" fmla="*/ 2 h 18"/>
                  <a:gd name="T8" fmla="*/ 0 w 7"/>
                  <a:gd name="T9" fmla="*/ 0 h 18"/>
                  <a:gd name="T10" fmla="*/ 0 w 7"/>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0" y="18"/>
                    </a:moveTo>
                    <a:lnTo>
                      <a:pt x="5" y="14"/>
                    </a:lnTo>
                    <a:lnTo>
                      <a:pt x="7" y="9"/>
                    </a:lnTo>
                    <a:lnTo>
                      <a:pt x="5" y="3"/>
                    </a:lnTo>
                    <a:lnTo>
                      <a:pt x="0" y="0"/>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65" name="Freeform 2184"/>
              <p:cNvSpPr>
                <a:spLocks/>
              </p:cNvSpPr>
              <p:nvPr/>
            </p:nvSpPr>
            <p:spPr bwMode="auto">
              <a:xfrm>
                <a:off x="4276" y="2947"/>
                <a:ext cx="11" cy="9"/>
              </a:xfrm>
              <a:custGeom>
                <a:avLst/>
                <a:gdLst>
                  <a:gd name="T0" fmla="*/ 3 w 23"/>
                  <a:gd name="T1" fmla="*/ 9 h 18"/>
                  <a:gd name="T2" fmla="*/ 3 w 23"/>
                  <a:gd name="T3" fmla="*/ 9 h 18"/>
                  <a:gd name="T4" fmla="*/ 11 w 23"/>
                  <a:gd name="T5" fmla="*/ 9 h 18"/>
                  <a:gd name="T6" fmla="*/ 11 w 23"/>
                  <a:gd name="T7" fmla="*/ 0 h 18"/>
                  <a:gd name="T8" fmla="*/ 3 w 23"/>
                  <a:gd name="T9" fmla="*/ 0 h 18"/>
                  <a:gd name="T10" fmla="*/ 3 w 23"/>
                  <a:gd name="T11" fmla="*/ 0 h 18"/>
                  <a:gd name="T12" fmla="*/ 3 w 23"/>
                  <a:gd name="T13" fmla="*/ 0 h 18"/>
                  <a:gd name="T14" fmla="*/ 1 w 23"/>
                  <a:gd name="T15" fmla="*/ 2 h 18"/>
                  <a:gd name="T16" fmla="*/ 0 w 23"/>
                  <a:gd name="T17" fmla="*/ 5 h 18"/>
                  <a:gd name="T18" fmla="*/ 1 w 23"/>
                  <a:gd name="T19" fmla="*/ 7 h 18"/>
                  <a:gd name="T20" fmla="*/ 3 w 23"/>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 h="18">
                    <a:moveTo>
                      <a:pt x="7" y="18"/>
                    </a:moveTo>
                    <a:lnTo>
                      <a:pt x="7" y="18"/>
                    </a:lnTo>
                    <a:lnTo>
                      <a:pt x="23" y="18"/>
                    </a:lnTo>
                    <a:lnTo>
                      <a:pt x="23"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66" name="Freeform 2185"/>
              <p:cNvSpPr>
                <a:spLocks/>
              </p:cNvSpPr>
              <p:nvPr/>
            </p:nvSpPr>
            <p:spPr bwMode="auto">
              <a:xfrm>
                <a:off x="4267" y="2947"/>
                <a:ext cx="12" cy="9"/>
              </a:xfrm>
              <a:custGeom>
                <a:avLst/>
                <a:gdLst>
                  <a:gd name="T0" fmla="*/ 4 w 24"/>
                  <a:gd name="T1" fmla="*/ 9 h 18"/>
                  <a:gd name="T2" fmla="*/ 4 w 24"/>
                  <a:gd name="T3" fmla="*/ 9 h 18"/>
                  <a:gd name="T4" fmla="*/ 12 w 24"/>
                  <a:gd name="T5" fmla="*/ 9 h 18"/>
                  <a:gd name="T6" fmla="*/ 12 w 24"/>
                  <a:gd name="T7" fmla="*/ 0 h 18"/>
                  <a:gd name="T8" fmla="*/ 4 w 24"/>
                  <a:gd name="T9" fmla="*/ 0 h 18"/>
                  <a:gd name="T10" fmla="*/ 4 w 24"/>
                  <a:gd name="T11" fmla="*/ 0 h 18"/>
                  <a:gd name="T12" fmla="*/ 4 w 24"/>
                  <a:gd name="T13" fmla="*/ 0 h 18"/>
                  <a:gd name="T14" fmla="*/ 1 w 24"/>
                  <a:gd name="T15" fmla="*/ 2 h 18"/>
                  <a:gd name="T16" fmla="*/ 0 w 24"/>
                  <a:gd name="T17" fmla="*/ 5 h 18"/>
                  <a:gd name="T18" fmla="*/ 1 w 24"/>
                  <a:gd name="T19" fmla="*/ 7 h 18"/>
                  <a:gd name="T20" fmla="*/ 4 w 24"/>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18">
                    <a:moveTo>
                      <a:pt x="7" y="18"/>
                    </a:moveTo>
                    <a:lnTo>
                      <a:pt x="7" y="18"/>
                    </a:lnTo>
                    <a:lnTo>
                      <a:pt x="24" y="18"/>
                    </a:lnTo>
                    <a:lnTo>
                      <a:pt x="24"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67" name="Freeform 2186"/>
              <p:cNvSpPr>
                <a:spLocks/>
              </p:cNvSpPr>
              <p:nvPr/>
            </p:nvSpPr>
            <p:spPr bwMode="auto">
              <a:xfrm>
                <a:off x="4259" y="2947"/>
                <a:ext cx="11" cy="9"/>
              </a:xfrm>
              <a:custGeom>
                <a:avLst/>
                <a:gdLst>
                  <a:gd name="T0" fmla="*/ 3 w 23"/>
                  <a:gd name="T1" fmla="*/ 9 h 18"/>
                  <a:gd name="T2" fmla="*/ 3 w 23"/>
                  <a:gd name="T3" fmla="*/ 9 h 18"/>
                  <a:gd name="T4" fmla="*/ 11 w 23"/>
                  <a:gd name="T5" fmla="*/ 9 h 18"/>
                  <a:gd name="T6" fmla="*/ 11 w 23"/>
                  <a:gd name="T7" fmla="*/ 0 h 18"/>
                  <a:gd name="T8" fmla="*/ 3 w 23"/>
                  <a:gd name="T9" fmla="*/ 0 h 18"/>
                  <a:gd name="T10" fmla="*/ 3 w 23"/>
                  <a:gd name="T11" fmla="*/ 0 h 18"/>
                  <a:gd name="T12" fmla="*/ 3 w 23"/>
                  <a:gd name="T13" fmla="*/ 0 h 18"/>
                  <a:gd name="T14" fmla="*/ 0 w 23"/>
                  <a:gd name="T15" fmla="*/ 2 h 18"/>
                  <a:gd name="T16" fmla="*/ 0 w 23"/>
                  <a:gd name="T17" fmla="*/ 5 h 18"/>
                  <a:gd name="T18" fmla="*/ 0 w 23"/>
                  <a:gd name="T19" fmla="*/ 7 h 18"/>
                  <a:gd name="T20" fmla="*/ 3 w 23"/>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 h="18">
                    <a:moveTo>
                      <a:pt x="6" y="18"/>
                    </a:moveTo>
                    <a:lnTo>
                      <a:pt x="6" y="18"/>
                    </a:lnTo>
                    <a:lnTo>
                      <a:pt x="23" y="18"/>
                    </a:lnTo>
                    <a:lnTo>
                      <a:pt x="23" y="0"/>
                    </a:lnTo>
                    <a:lnTo>
                      <a:pt x="6" y="0"/>
                    </a:lnTo>
                    <a:lnTo>
                      <a:pt x="1" y="3"/>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68" name="Freeform 2187"/>
              <p:cNvSpPr>
                <a:spLocks/>
              </p:cNvSpPr>
              <p:nvPr/>
            </p:nvSpPr>
            <p:spPr bwMode="auto">
              <a:xfrm>
                <a:off x="4250" y="2947"/>
                <a:ext cx="12" cy="9"/>
              </a:xfrm>
              <a:custGeom>
                <a:avLst/>
                <a:gdLst>
                  <a:gd name="T0" fmla="*/ 3 w 25"/>
                  <a:gd name="T1" fmla="*/ 9 h 18"/>
                  <a:gd name="T2" fmla="*/ 3 w 25"/>
                  <a:gd name="T3" fmla="*/ 9 h 18"/>
                  <a:gd name="T4" fmla="*/ 12 w 25"/>
                  <a:gd name="T5" fmla="*/ 9 h 18"/>
                  <a:gd name="T6" fmla="*/ 12 w 25"/>
                  <a:gd name="T7" fmla="*/ 0 h 18"/>
                  <a:gd name="T8" fmla="*/ 3 w 25"/>
                  <a:gd name="T9" fmla="*/ 0 h 18"/>
                  <a:gd name="T10" fmla="*/ 3 w 25"/>
                  <a:gd name="T11" fmla="*/ 0 h 18"/>
                  <a:gd name="T12" fmla="*/ 3 w 25"/>
                  <a:gd name="T13" fmla="*/ 0 h 18"/>
                  <a:gd name="T14" fmla="*/ 1 w 25"/>
                  <a:gd name="T15" fmla="*/ 2 h 18"/>
                  <a:gd name="T16" fmla="*/ 0 w 25"/>
                  <a:gd name="T17" fmla="*/ 5 h 18"/>
                  <a:gd name="T18" fmla="*/ 1 w 25"/>
                  <a:gd name="T19" fmla="*/ 7 h 18"/>
                  <a:gd name="T20" fmla="*/ 3 w 25"/>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5" h="18">
                    <a:moveTo>
                      <a:pt x="7" y="18"/>
                    </a:moveTo>
                    <a:lnTo>
                      <a:pt x="7" y="18"/>
                    </a:lnTo>
                    <a:lnTo>
                      <a:pt x="25" y="18"/>
                    </a:lnTo>
                    <a:lnTo>
                      <a:pt x="25"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1169" name="Freeform 2188"/>
              <p:cNvSpPr>
                <a:spLocks/>
              </p:cNvSpPr>
              <p:nvPr/>
            </p:nvSpPr>
            <p:spPr bwMode="auto">
              <a:xfrm>
                <a:off x="4241" y="2947"/>
                <a:ext cx="12" cy="9"/>
              </a:xfrm>
              <a:custGeom>
                <a:avLst/>
                <a:gdLst>
                  <a:gd name="T0" fmla="*/ 4 w 24"/>
                  <a:gd name="T1" fmla="*/ 9 h 18"/>
                  <a:gd name="T2" fmla="*/ 4 w 24"/>
                  <a:gd name="T3" fmla="*/ 9 h 18"/>
                  <a:gd name="T4" fmla="*/ 12 w 24"/>
                  <a:gd name="T5" fmla="*/ 9 h 18"/>
                  <a:gd name="T6" fmla="*/ 12 w 24"/>
                  <a:gd name="T7" fmla="*/ 0 h 18"/>
                  <a:gd name="T8" fmla="*/ 4 w 24"/>
                  <a:gd name="T9" fmla="*/ 0 h 18"/>
                  <a:gd name="T10" fmla="*/ 4 w 24"/>
                  <a:gd name="T11" fmla="*/ 0 h 18"/>
                  <a:gd name="T12" fmla="*/ 4 w 24"/>
                  <a:gd name="T13" fmla="*/ 0 h 18"/>
                  <a:gd name="T14" fmla="*/ 1 w 24"/>
                  <a:gd name="T15" fmla="*/ 2 h 18"/>
                  <a:gd name="T16" fmla="*/ 0 w 24"/>
                  <a:gd name="T17" fmla="*/ 5 h 18"/>
                  <a:gd name="T18" fmla="*/ 1 w 24"/>
                  <a:gd name="T19" fmla="*/ 7 h 18"/>
                  <a:gd name="T20" fmla="*/ 4 w 24"/>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18">
                    <a:moveTo>
                      <a:pt x="7" y="18"/>
                    </a:moveTo>
                    <a:lnTo>
                      <a:pt x="7" y="18"/>
                    </a:lnTo>
                    <a:lnTo>
                      <a:pt x="24" y="18"/>
                    </a:lnTo>
                    <a:lnTo>
                      <a:pt x="24"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grpSp>
        <p:sp>
          <p:nvSpPr>
            <p:cNvPr id="20874" name="Freeform 2189"/>
            <p:cNvSpPr>
              <a:spLocks/>
            </p:cNvSpPr>
            <p:nvPr/>
          </p:nvSpPr>
          <p:spPr bwMode="auto">
            <a:xfrm>
              <a:off x="4233" y="2947"/>
              <a:ext cx="12" cy="9"/>
            </a:xfrm>
            <a:custGeom>
              <a:avLst/>
              <a:gdLst>
                <a:gd name="T0" fmla="*/ 3 w 23"/>
                <a:gd name="T1" fmla="*/ 9 h 18"/>
                <a:gd name="T2" fmla="*/ 3 w 23"/>
                <a:gd name="T3" fmla="*/ 9 h 18"/>
                <a:gd name="T4" fmla="*/ 12 w 23"/>
                <a:gd name="T5" fmla="*/ 9 h 18"/>
                <a:gd name="T6" fmla="*/ 12 w 23"/>
                <a:gd name="T7" fmla="*/ 0 h 18"/>
                <a:gd name="T8" fmla="*/ 3 w 23"/>
                <a:gd name="T9" fmla="*/ 0 h 18"/>
                <a:gd name="T10" fmla="*/ 3 w 23"/>
                <a:gd name="T11" fmla="*/ 0 h 18"/>
                <a:gd name="T12" fmla="*/ 3 w 23"/>
                <a:gd name="T13" fmla="*/ 0 h 18"/>
                <a:gd name="T14" fmla="*/ 1 w 23"/>
                <a:gd name="T15" fmla="*/ 2 h 18"/>
                <a:gd name="T16" fmla="*/ 0 w 23"/>
                <a:gd name="T17" fmla="*/ 5 h 18"/>
                <a:gd name="T18" fmla="*/ 1 w 23"/>
                <a:gd name="T19" fmla="*/ 7 h 18"/>
                <a:gd name="T20" fmla="*/ 3 w 23"/>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 h="18">
                  <a:moveTo>
                    <a:pt x="6" y="18"/>
                  </a:moveTo>
                  <a:lnTo>
                    <a:pt x="6" y="18"/>
                  </a:lnTo>
                  <a:lnTo>
                    <a:pt x="23" y="18"/>
                  </a:lnTo>
                  <a:lnTo>
                    <a:pt x="23" y="0"/>
                  </a:lnTo>
                  <a:lnTo>
                    <a:pt x="6" y="0"/>
                  </a:lnTo>
                  <a:lnTo>
                    <a:pt x="1" y="3"/>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75" name="Freeform 2190"/>
            <p:cNvSpPr>
              <a:spLocks/>
            </p:cNvSpPr>
            <p:nvPr/>
          </p:nvSpPr>
          <p:spPr bwMode="auto">
            <a:xfrm>
              <a:off x="4224" y="2947"/>
              <a:ext cx="12" cy="9"/>
            </a:xfrm>
            <a:custGeom>
              <a:avLst/>
              <a:gdLst>
                <a:gd name="T0" fmla="*/ 3 w 25"/>
                <a:gd name="T1" fmla="*/ 9 h 18"/>
                <a:gd name="T2" fmla="*/ 3 w 25"/>
                <a:gd name="T3" fmla="*/ 9 h 18"/>
                <a:gd name="T4" fmla="*/ 12 w 25"/>
                <a:gd name="T5" fmla="*/ 9 h 18"/>
                <a:gd name="T6" fmla="*/ 12 w 25"/>
                <a:gd name="T7" fmla="*/ 0 h 18"/>
                <a:gd name="T8" fmla="*/ 3 w 25"/>
                <a:gd name="T9" fmla="*/ 0 h 18"/>
                <a:gd name="T10" fmla="*/ 3 w 25"/>
                <a:gd name="T11" fmla="*/ 0 h 18"/>
                <a:gd name="T12" fmla="*/ 3 w 25"/>
                <a:gd name="T13" fmla="*/ 0 h 18"/>
                <a:gd name="T14" fmla="*/ 1 w 25"/>
                <a:gd name="T15" fmla="*/ 2 h 18"/>
                <a:gd name="T16" fmla="*/ 0 w 25"/>
                <a:gd name="T17" fmla="*/ 5 h 18"/>
                <a:gd name="T18" fmla="*/ 1 w 25"/>
                <a:gd name="T19" fmla="*/ 7 h 18"/>
                <a:gd name="T20" fmla="*/ 3 w 25"/>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5" h="18">
                  <a:moveTo>
                    <a:pt x="7" y="18"/>
                  </a:moveTo>
                  <a:lnTo>
                    <a:pt x="7" y="18"/>
                  </a:lnTo>
                  <a:lnTo>
                    <a:pt x="25" y="18"/>
                  </a:lnTo>
                  <a:lnTo>
                    <a:pt x="25"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76" name="Freeform 2191"/>
            <p:cNvSpPr>
              <a:spLocks/>
            </p:cNvSpPr>
            <p:nvPr/>
          </p:nvSpPr>
          <p:spPr bwMode="auto">
            <a:xfrm>
              <a:off x="4215" y="2947"/>
              <a:ext cx="12" cy="9"/>
            </a:xfrm>
            <a:custGeom>
              <a:avLst/>
              <a:gdLst>
                <a:gd name="T0" fmla="*/ 3 w 23"/>
                <a:gd name="T1" fmla="*/ 9 h 18"/>
                <a:gd name="T2" fmla="*/ 3 w 23"/>
                <a:gd name="T3" fmla="*/ 9 h 18"/>
                <a:gd name="T4" fmla="*/ 12 w 23"/>
                <a:gd name="T5" fmla="*/ 9 h 18"/>
                <a:gd name="T6" fmla="*/ 12 w 23"/>
                <a:gd name="T7" fmla="*/ 0 h 18"/>
                <a:gd name="T8" fmla="*/ 3 w 23"/>
                <a:gd name="T9" fmla="*/ 0 h 18"/>
                <a:gd name="T10" fmla="*/ 3 w 23"/>
                <a:gd name="T11" fmla="*/ 0 h 18"/>
                <a:gd name="T12" fmla="*/ 3 w 23"/>
                <a:gd name="T13" fmla="*/ 0 h 18"/>
                <a:gd name="T14" fmla="*/ 1 w 23"/>
                <a:gd name="T15" fmla="*/ 2 h 18"/>
                <a:gd name="T16" fmla="*/ 0 w 23"/>
                <a:gd name="T17" fmla="*/ 5 h 18"/>
                <a:gd name="T18" fmla="*/ 1 w 23"/>
                <a:gd name="T19" fmla="*/ 7 h 18"/>
                <a:gd name="T20" fmla="*/ 3 w 23"/>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 h="18">
                  <a:moveTo>
                    <a:pt x="6" y="18"/>
                  </a:moveTo>
                  <a:lnTo>
                    <a:pt x="6" y="18"/>
                  </a:lnTo>
                  <a:lnTo>
                    <a:pt x="23" y="18"/>
                  </a:lnTo>
                  <a:lnTo>
                    <a:pt x="23" y="0"/>
                  </a:lnTo>
                  <a:lnTo>
                    <a:pt x="6" y="0"/>
                  </a:lnTo>
                  <a:lnTo>
                    <a:pt x="1" y="3"/>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77" name="Freeform 2192"/>
            <p:cNvSpPr>
              <a:spLocks/>
            </p:cNvSpPr>
            <p:nvPr/>
          </p:nvSpPr>
          <p:spPr bwMode="auto">
            <a:xfrm>
              <a:off x="4207" y="2947"/>
              <a:ext cx="12" cy="9"/>
            </a:xfrm>
            <a:custGeom>
              <a:avLst/>
              <a:gdLst>
                <a:gd name="T0" fmla="*/ 4 w 23"/>
                <a:gd name="T1" fmla="*/ 9 h 18"/>
                <a:gd name="T2" fmla="*/ 4 w 23"/>
                <a:gd name="T3" fmla="*/ 9 h 18"/>
                <a:gd name="T4" fmla="*/ 12 w 23"/>
                <a:gd name="T5" fmla="*/ 9 h 18"/>
                <a:gd name="T6" fmla="*/ 12 w 23"/>
                <a:gd name="T7" fmla="*/ 0 h 18"/>
                <a:gd name="T8" fmla="*/ 4 w 23"/>
                <a:gd name="T9" fmla="*/ 0 h 18"/>
                <a:gd name="T10" fmla="*/ 4 w 23"/>
                <a:gd name="T11" fmla="*/ 0 h 18"/>
                <a:gd name="T12" fmla="*/ 4 w 23"/>
                <a:gd name="T13" fmla="*/ 0 h 18"/>
                <a:gd name="T14" fmla="*/ 1 w 23"/>
                <a:gd name="T15" fmla="*/ 2 h 18"/>
                <a:gd name="T16" fmla="*/ 0 w 23"/>
                <a:gd name="T17" fmla="*/ 5 h 18"/>
                <a:gd name="T18" fmla="*/ 1 w 23"/>
                <a:gd name="T19" fmla="*/ 7 h 18"/>
                <a:gd name="T20" fmla="*/ 4 w 23"/>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 h="18">
                  <a:moveTo>
                    <a:pt x="7" y="18"/>
                  </a:moveTo>
                  <a:lnTo>
                    <a:pt x="7" y="18"/>
                  </a:lnTo>
                  <a:lnTo>
                    <a:pt x="23" y="18"/>
                  </a:lnTo>
                  <a:lnTo>
                    <a:pt x="23"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78" name="Freeform 2193"/>
            <p:cNvSpPr>
              <a:spLocks/>
            </p:cNvSpPr>
            <p:nvPr/>
          </p:nvSpPr>
          <p:spPr bwMode="auto">
            <a:xfrm>
              <a:off x="4199" y="2947"/>
              <a:ext cx="11" cy="9"/>
            </a:xfrm>
            <a:custGeom>
              <a:avLst/>
              <a:gdLst>
                <a:gd name="T0" fmla="*/ 3 w 24"/>
                <a:gd name="T1" fmla="*/ 9 h 18"/>
                <a:gd name="T2" fmla="*/ 3 w 24"/>
                <a:gd name="T3" fmla="*/ 9 h 18"/>
                <a:gd name="T4" fmla="*/ 11 w 24"/>
                <a:gd name="T5" fmla="*/ 9 h 18"/>
                <a:gd name="T6" fmla="*/ 11 w 24"/>
                <a:gd name="T7" fmla="*/ 0 h 18"/>
                <a:gd name="T8" fmla="*/ 3 w 24"/>
                <a:gd name="T9" fmla="*/ 0 h 18"/>
                <a:gd name="T10" fmla="*/ 3 w 24"/>
                <a:gd name="T11" fmla="*/ 0 h 18"/>
                <a:gd name="T12" fmla="*/ 3 w 24"/>
                <a:gd name="T13" fmla="*/ 0 h 18"/>
                <a:gd name="T14" fmla="*/ 1 w 24"/>
                <a:gd name="T15" fmla="*/ 2 h 18"/>
                <a:gd name="T16" fmla="*/ 0 w 24"/>
                <a:gd name="T17" fmla="*/ 5 h 18"/>
                <a:gd name="T18" fmla="*/ 1 w 24"/>
                <a:gd name="T19" fmla="*/ 7 h 18"/>
                <a:gd name="T20" fmla="*/ 3 w 24"/>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18">
                  <a:moveTo>
                    <a:pt x="7" y="18"/>
                  </a:moveTo>
                  <a:lnTo>
                    <a:pt x="7" y="18"/>
                  </a:lnTo>
                  <a:lnTo>
                    <a:pt x="24" y="18"/>
                  </a:lnTo>
                  <a:lnTo>
                    <a:pt x="24"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79" name="Freeform 2194"/>
            <p:cNvSpPr>
              <a:spLocks/>
            </p:cNvSpPr>
            <p:nvPr/>
          </p:nvSpPr>
          <p:spPr bwMode="auto">
            <a:xfrm>
              <a:off x="4189" y="2947"/>
              <a:ext cx="13" cy="9"/>
            </a:xfrm>
            <a:custGeom>
              <a:avLst/>
              <a:gdLst>
                <a:gd name="T0" fmla="*/ 4 w 25"/>
                <a:gd name="T1" fmla="*/ 9 h 18"/>
                <a:gd name="T2" fmla="*/ 4 w 25"/>
                <a:gd name="T3" fmla="*/ 9 h 18"/>
                <a:gd name="T4" fmla="*/ 13 w 25"/>
                <a:gd name="T5" fmla="*/ 9 h 18"/>
                <a:gd name="T6" fmla="*/ 13 w 25"/>
                <a:gd name="T7" fmla="*/ 0 h 18"/>
                <a:gd name="T8" fmla="*/ 4 w 25"/>
                <a:gd name="T9" fmla="*/ 0 h 18"/>
                <a:gd name="T10" fmla="*/ 4 w 25"/>
                <a:gd name="T11" fmla="*/ 0 h 18"/>
                <a:gd name="T12" fmla="*/ 4 w 25"/>
                <a:gd name="T13" fmla="*/ 0 h 18"/>
                <a:gd name="T14" fmla="*/ 1 w 25"/>
                <a:gd name="T15" fmla="*/ 2 h 18"/>
                <a:gd name="T16" fmla="*/ 0 w 25"/>
                <a:gd name="T17" fmla="*/ 5 h 18"/>
                <a:gd name="T18" fmla="*/ 1 w 25"/>
                <a:gd name="T19" fmla="*/ 7 h 18"/>
                <a:gd name="T20" fmla="*/ 4 w 25"/>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5" h="18">
                  <a:moveTo>
                    <a:pt x="7" y="18"/>
                  </a:moveTo>
                  <a:lnTo>
                    <a:pt x="7" y="18"/>
                  </a:lnTo>
                  <a:lnTo>
                    <a:pt x="25" y="18"/>
                  </a:lnTo>
                  <a:lnTo>
                    <a:pt x="25"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80" name="Freeform 2195"/>
            <p:cNvSpPr>
              <a:spLocks/>
            </p:cNvSpPr>
            <p:nvPr/>
          </p:nvSpPr>
          <p:spPr bwMode="auto">
            <a:xfrm>
              <a:off x="4181" y="2947"/>
              <a:ext cx="12" cy="9"/>
            </a:xfrm>
            <a:custGeom>
              <a:avLst/>
              <a:gdLst>
                <a:gd name="T0" fmla="*/ 4 w 24"/>
                <a:gd name="T1" fmla="*/ 9 h 18"/>
                <a:gd name="T2" fmla="*/ 4 w 24"/>
                <a:gd name="T3" fmla="*/ 9 h 18"/>
                <a:gd name="T4" fmla="*/ 12 w 24"/>
                <a:gd name="T5" fmla="*/ 9 h 18"/>
                <a:gd name="T6" fmla="*/ 12 w 24"/>
                <a:gd name="T7" fmla="*/ 0 h 18"/>
                <a:gd name="T8" fmla="*/ 4 w 24"/>
                <a:gd name="T9" fmla="*/ 0 h 18"/>
                <a:gd name="T10" fmla="*/ 4 w 24"/>
                <a:gd name="T11" fmla="*/ 0 h 18"/>
                <a:gd name="T12" fmla="*/ 4 w 24"/>
                <a:gd name="T13" fmla="*/ 0 h 18"/>
                <a:gd name="T14" fmla="*/ 1 w 24"/>
                <a:gd name="T15" fmla="*/ 2 h 18"/>
                <a:gd name="T16" fmla="*/ 0 w 24"/>
                <a:gd name="T17" fmla="*/ 5 h 18"/>
                <a:gd name="T18" fmla="*/ 1 w 24"/>
                <a:gd name="T19" fmla="*/ 7 h 18"/>
                <a:gd name="T20" fmla="*/ 4 w 24"/>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18">
                  <a:moveTo>
                    <a:pt x="7" y="18"/>
                  </a:moveTo>
                  <a:lnTo>
                    <a:pt x="7" y="18"/>
                  </a:lnTo>
                  <a:lnTo>
                    <a:pt x="24" y="18"/>
                  </a:lnTo>
                  <a:lnTo>
                    <a:pt x="24"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81" name="Freeform 2196"/>
            <p:cNvSpPr>
              <a:spLocks/>
            </p:cNvSpPr>
            <p:nvPr/>
          </p:nvSpPr>
          <p:spPr bwMode="auto">
            <a:xfrm>
              <a:off x="4173" y="2947"/>
              <a:ext cx="11" cy="9"/>
            </a:xfrm>
            <a:custGeom>
              <a:avLst/>
              <a:gdLst>
                <a:gd name="T0" fmla="*/ 3 w 24"/>
                <a:gd name="T1" fmla="*/ 9 h 18"/>
                <a:gd name="T2" fmla="*/ 3 w 24"/>
                <a:gd name="T3" fmla="*/ 9 h 18"/>
                <a:gd name="T4" fmla="*/ 11 w 24"/>
                <a:gd name="T5" fmla="*/ 9 h 18"/>
                <a:gd name="T6" fmla="*/ 11 w 24"/>
                <a:gd name="T7" fmla="*/ 0 h 18"/>
                <a:gd name="T8" fmla="*/ 3 w 24"/>
                <a:gd name="T9" fmla="*/ 0 h 18"/>
                <a:gd name="T10" fmla="*/ 3 w 24"/>
                <a:gd name="T11" fmla="*/ 0 h 18"/>
                <a:gd name="T12" fmla="*/ 3 w 24"/>
                <a:gd name="T13" fmla="*/ 0 h 18"/>
                <a:gd name="T14" fmla="*/ 1 w 24"/>
                <a:gd name="T15" fmla="*/ 2 h 18"/>
                <a:gd name="T16" fmla="*/ 0 w 24"/>
                <a:gd name="T17" fmla="*/ 5 h 18"/>
                <a:gd name="T18" fmla="*/ 1 w 24"/>
                <a:gd name="T19" fmla="*/ 7 h 18"/>
                <a:gd name="T20" fmla="*/ 3 w 24"/>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18">
                  <a:moveTo>
                    <a:pt x="7" y="18"/>
                  </a:moveTo>
                  <a:lnTo>
                    <a:pt x="7" y="18"/>
                  </a:lnTo>
                  <a:lnTo>
                    <a:pt x="24" y="18"/>
                  </a:lnTo>
                  <a:lnTo>
                    <a:pt x="24"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82" name="Freeform 2197"/>
            <p:cNvSpPr>
              <a:spLocks/>
            </p:cNvSpPr>
            <p:nvPr/>
          </p:nvSpPr>
          <p:spPr bwMode="auto">
            <a:xfrm>
              <a:off x="4164" y="2947"/>
              <a:ext cx="12" cy="9"/>
            </a:xfrm>
            <a:custGeom>
              <a:avLst/>
              <a:gdLst>
                <a:gd name="T0" fmla="*/ 3 w 25"/>
                <a:gd name="T1" fmla="*/ 9 h 18"/>
                <a:gd name="T2" fmla="*/ 3 w 25"/>
                <a:gd name="T3" fmla="*/ 9 h 18"/>
                <a:gd name="T4" fmla="*/ 12 w 25"/>
                <a:gd name="T5" fmla="*/ 9 h 18"/>
                <a:gd name="T6" fmla="*/ 12 w 25"/>
                <a:gd name="T7" fmla="*/ 0 h 18"/>
                <a:gd name="T8" fmla="*/ 3 w 25"/>
                <a:gd name="T9" fmla="*/ 0 h 18"/>
                <a:gd name="T10" fmla="*/ 3 w 25"/>
                <a:gd name="T11" fmla="*/ 0 h 18"/>
                <a:gd name="T12" fmla="*/ 3 w 25"/>
                <a:gd name="T13" fmla="*/ 0 h 18"/>
                <a:gd name="T14" fmla="*/ 1 w 25"/>
                <a:gd name="T15" fmla="*/ 2 h 18"/>
                <a:gd name="T16" fmla="*/ 0 w 25"/>
                <a:gd name="T17" fmla="*/ 5 h 18"/>
                <a:gd name="T18" fmla="*/ 1 w 25"/>
                <a:gd name="T19" fmla="*/ 7 h 18"/>
                <a:gd name="T20" fmla="*/ 3 w 25"/>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5" h="18">
                  <a:moveTo>
                    <a:pt x="7" y="18"/>
                  </a:moveTo>
                  <a:lnTo>
                    <a:pt x="7" y="18"/>
                  </a:lnTo>
                  <a:lnTo>
                    <a:pt x="25" y="18"/>
                  </a:lnTo>
                  <a:lnTo>
                    <a:pt x="25"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83" name="Freeform 2198"/>
            <p:cNvSpPr>
              <a:spLocks/>
            </p:cNvSpPr>
            <p:nvPr/>
          </p:nvSpPr>
          <p:spPr bwMode="auto">
            <a:xfrm>
              <a:off x="4155" y="2947"/>
              <a:ext cx="12" cy="9"/>
            </a:xfrm>
            <a:custGeom>
              <a:avLst/>
              <a:gdLst>
                <a:gd name="T0" fmla="*/ 4 w 24"/>
                <a:gd name="T1" fmla="*/ 9 h 18"/>
                <a:gd name="T2" fmla="*/ 4 w 24"/>
                <a:gd name="T3" fmla="*/ 9 h 18"/>
                <a:gd name="T4" fmla="*/ 12 w 24"/>
                <a:gd name="T5" fmla="*/ 9 h 18"/>
                <a:gd name="T6" fmla="*/ 12 w 24"/>
                <a:gd name="T7" fmla="*/ 0 h 18"/>
                <a:gd name="T8" fmla="*/ 4 w 24"/>
                <a:gd name="T9" fmla="*/ 0 h 18"/>
                <a:gd name="T10" fmla="*/ 4 w 24"/>
                <a:gd name="T11" fmla="*/ 0 h 18"/>
                <a:gd name="T12" fmla="*/ 4 w 24"/>
                <a:gd name="T13" fmla="*/ 0 h 18"/>
                <a:gd name="T14" fmla="*/ 1 w 24"/>
                <a:gd name="T15" fmla="*/ 2 h 18"/>
                <a:gd name="T16" fmla="*/ 0 w 24"/>
                <a:gd name="T17" fmla="*/ 5 h 18"/>
                <a:gd name="T18" fmla="*/ 1 w 24"/>
                <a:gd name="T19" fmla="*/ 7 h 18"/>
                <a:gd name="T20" fmla="*/ 4 w 24"/>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18">
                  <a:moveTo>
                    <a:pt x="7" y="18"/>
                  </a:moveTo>
                  <a:lnTo>
                    <a:pt x="7" y="18"/>
                  </a:lnTo>
                  <a:lnTo>
                    <a:pt x="24" y="18"/>
                  </a:lnTo>
                  <a:lnTo>
                    <a:pt x="24" y="0"/>
                  </a:lnTo>
                  <a:lnTo>
                    <a:pt x="7" y="0"/>
                  </a:lnTo>
                  <a:lnTo>
                    <a:pt x="2" y="3"/>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84" name="Freeform 2199"/>
            <p:cNvSpPr>
              <a:spLocks/>
            </p:cNvSpPr>
            <p:nvPr/>
          </p:nvSpPr>
          <p:spPr bwMode="auto">
            <a:xfrm>
              <a:off x="4147" y="2946"/>
              <a:ext cx="12" cy="10"/>
            </a:xfrm>
            <a:custGeom>
              <a:avLst/>
              <a:gdLst>
                <a:gd name="T0" fmla="*/ 3 w 23"/>
                <a:gd name="T1" fmla="*/ 9 h 20"/>
                <a:gd name="T2" fmla="*/ 3 w 23"/>
                <a:gd name="T3" fmla="*/ 9 h 20"/>
                <a:gd name="T4" fmla="*/ 12 w 23"/>
                <a:gd name="T5" fmla="*/ 10 h 20"/>
                <a:gd name="T6" fmla="*/ 12 w 23"/>
                <a:gd name="T7" fmla="*/ 1 h 20"/>
                <a:gd name="T8" fmla="*/ 3 w 23"/>
                <a:gd name="T9" fmla="*/ 0 h 20"/>
                <a:gd name="T10" fmla="*/ 3 w 23"/>
                <a:gd name="T11" fmla="*/ 0 h 20"/>
                <a:gd name="T12" fmla="*/ 3 w 23"/>
                <a:gd name="T13" fmla="*/ 0 h 20"/>
                <a:gd name="T14" fmla="*/ 1 w 23"/>
                <a:gd name="T15" fmla="*/ 2 h 20"/>
                <a:gd name="T16" fmla="*/ 0 w 23"/>
                <a:gd name="T17" fmla="*/ 5 h 20"/>
                <a:gd name="T18" fmla="*/ 1 w 23"/>
                <a:gd name="T19" fmla="*/ 7 h 20"/>
                <a:gd name="T20" fmla="*/ 3 w 23"/>
                <a:gd name="T21" fmla="*/ 9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 h="20">
                  <a:moveTo>
                    <a:pt x="6" y="18"/>
                  </a:moveTo>
                  <a:lnTo>
                    <a:pt x="6" y="18"/>
                  </a:lnTo>
                  <a:lnTo>
                    <a:pt x="23" y="20"/>
                  </a:lnTo>
                  <a:lnTo>
                    <a:pt x="23" y="2"/>
                  </a:lnTo>
                  <a:lnTo>
                    <a:pt x="6" y="0"/>
                  </a:lnTo>
                  <a:lnTo>
                    <a:pt x="1" y="4"/>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85" name="Freeform 2200"/>
            <p:cNvSpPr>
              <a:spLocks/>
            </p:cNvSpPr>
            <p:nvPr/>
          </p:nvSpPr>
          <p:spPr bwMode="auto">
            <a:xfrm>
              <a:off x="4138" y="2946"/>
              <a:ext cx="12" cy="9"/>
            </a:xfrm>
            <a:custGeom>
              <a:avLst/>
              <a:gdLst>
                <a:gd name="T0" fmla="*/ 4 w 23"/>
                <a:gd name="T1" fmla="*/ 9 h 18"/>
                <a:gd name="T2" fmla="*/ 4 w 23"/>
                <a:gd name="T3" fmla="*/ 9 h 18"/>
                <a:gd name="T4" fmla="*/ 12 w 23"/>
                <a:gd name="T5" fmla="*/ 9 h 18"/>
                <a:gd name="T6" fmla="*/ 12 w 23"/>
                <a:gd name="T7" fmla="*/ 0 h 18"/>
                <a:gd name="T8" fmla="*/ 4 w 23"/>
                <a:gd name="T9" fmla="*/ 0 h 18"/>
                <a:gd name="T10" fmla="*/ 4 w 23"/>
                <a:gd name="T11" fmla="*/ 0 h 18"/>
                <a:gd name="T12" fmla="*/ 4 w 23"/>
                <a:gd name="T13" fmla="*/ 0 h 18"/>
                <a:gd name="T14" fmla="*/ 1 w 23"/>
                <a:gd name="T15" fmla="*/ 2 h 18"/>
                <a:gd name="T16" fmla="*/ 0 w 23"/>
                <a:gd name="T17" fmla="*/ 5 h 18"/>
                <a:gd name="T18" fmla="*/ 1 w 23"/>
                <a:gd name="T19" fmla="*/ 7 h 18"/>
                <a:gd name="T20" fmla="*/ 4 w 23"/>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 h="18">
                  <a:moveTo>
                    <a:pt x="7" y="18"/>
                  </a:moveTo>
                  <a:lnTo>
                    <a:pt x="7" y="18"/>
                  </a:lnTo>
                  <a:lnTo>
                    <a:pt x="23" y="18"/>
                  </a:lnTo>
                  <a:lnTo>
                    <a:pt x="23" y="0"/>
                  </a:lnTo>
                  <a:lnTo>
                    <a:pt x="7" y="0"/>
                  </a:lnTo>
                  <a:lnTo>
                    <a:pt x="2" y="4"/>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86" name="Freeform 2201"/>
            <p:cNvSpPr>
              <a:spLocks/>
            </p:cNvSpPr>
            <p:nvPr/>
          </p:nvSpPr>
          <p:spPr bwMode="auto">
            <a:xfrm>
              <a:off x="4129" y="2946"/>
              <a:ext cx="13" cy="9"/>
            </a:xfrm>
            <a:custGeom>
              <a:avLst/>
              <a:gdLst>
                <a:gd name="T0" fmla="*/ 3 w 25"/>
                <a:gd name="T1" fmla="*/ 9 h 18"/>
                <a:gd name="T2" fmla="*/ 3 w 25"/>
                <a:gd name="T3" fmla="*/ 9 h 18"/>
                <a:gd name="T4" fmla="*/ 13 w 25"/>
                <a:gd name="T5" fmla="*/ 9 h 18"/>
                <a:gd name="T6" fmla="*/ 13 w 25"/>
                <a:gd name="T7" fmla="*/ 0 h 18"/>
                <a:gd name="T8" fmla="*/ 3 w 25"/>
                <a:gd name="T9" fmla="*/ 0 h 18"/>
                <a:gd name="T10" fmla="*/ 3 w 25"/>
                <a:gd name="T11" fmla="*/ 0 h 18"/>
                <a:gd name="T12" fmla="*/ 3 w 25"/>
                <a:gd name="T13" fmla="*/ 0 h 18"/>
                <a:gd name="T14" fmla="*/ 1 w 25"/>
                <a:gd name="T15" fmla="*/ 2 h 18"/>
                <a:gd name="T16" fmla="*/ 0 w 25"/>
                <a:gd name="T17" fmla="*/ 5 h 18"/>
                <a:gd name="T18" fmla="*/ 1 w 25"/>
                <a:gd name="T19" fmla="*/ 7 h 18"/>
                <a:gd name="T20" fmla="*/ 3 w 25"/>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5" h="18">
                  <a:moveTo>
                    <a:pt x="6" y="18"/>
                  </a:moveTo>
                  <a:lnTo>
                    <a:pt x="6" y="18"/>
                  </a:lnTo>
                  <a:lnTo>
                    <a:pt x="25" y="18"/>
                  </a:lnTo>
                  <a:lnTo>
                    <a:pt x="25" y="0"/>
                  </a:lnTo>
                  <a:lnTo>
                    <a:pt x="6" y="0"/>
                  </a:lnTo>
                  <a:lnTo>
                    <a:pt x="1" y="4"/>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87" name="Freeform 2202"/>
            <p:cNvSpPr>
              <a:spLocks/>
            </p:cNvSpPr>
            <p:nvPr/>
          </p:nvSpPr>
          <p:spPr bwMode="auto">
            <a:xfrm>
              <a:off x="4121" y="2946"/>
              <a:ext cx="12" cy="9"/>
            </a:xfrm>
            <a:custGeom>
              <a:avLst/>
              <a:gdLst>
                <a:gd name="T0" fmla="*/ 4 w 23"/>
                <a:gd name="T1" fmla="*/ 9 h 18"/>
                <a:gd name="T2" fmla="*/ 4 w 23"/>
                <a:gd name="T3" fmla="*/ 9 h 18"/>
                <a:gd name="T4" fmla="*/ 12 w 23"/>
                <a:gd name="T5" fmla="*/ 9 h 18"/>
                <a:gd name="T6" fmla="*/ 12 w 23"/>
                <a:gd name="T7" fmla="*/ 0 h 18"/>
                <a:gd name="T8" fmla="*/ 4 w 23"/>
                <a:gd name="T9" fmla="*/ 0 h 18"/>
                <a:gd name="T10" fmla="*/ 4 w 23"/>
                <a:gd name="T11" fmla="*/ 0 h 18"/>
                <a:gd name="T12" fmla="*/ 4 w 23"/>
                <a:gd name="T13" fmla="*/ 0 h 18"/>
                <a:gd name="T14" fmla="*/ 1 w 23"/>
                <a:gd name="T15" fmla="*/ 2 h 18"/>
                <a:gd name="T16" fmla="*/ 0 w 23"/>
                <a:gd name="T17" fmla="*/ 5 h 18"/>
                <a:gd name="T18" fmla="*/ 1 w 23"/>
                <a:gd name="T19" fmla="*/ 7 h 18"/>
                <a:gd name="T20" fmla="*/ 4 w 23"/>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 h="18">
                  <a:moveTo>
                    <a:pt x="7" y="18"/>
                  </a:moveTo>
                  <a:lnTo>
                    <a:pt x="7" y="18"/>
                  </a:lnTo>
                  <a:lnTo>
                    <a:pt x="23" y="18"/>
                  </a:lnTo>
                  <a:lnTo>
                    <a:pt x="23" y="0"/>
                  </a:lnTo>
                  <a:lnTo>
                    <a:pt x="7" y="0"/>
                  </a:lnTo>
                  <a:lnTo>
                    <a:pt x="2" y="4"/>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88" name="Freeform 2203"/>
            <p:cNvSpPr>
              <a:spLocks/>
            </p:cNvSpPr>
            <p:nvPr/>
          </p:nvSpPr>
          <p:spPr bwMode="auto">
            <a:xfrm>
              <a:off x="4113" y="2946"/>
              <a:ext cx="11" cy="9"/>
            </a:xfrm>
            <a:custGeom>
              <a:avLst/>
              <a:gdLst>
                <a:gd name="T0" fmla="*/ 3 w 24"/>
                <a:gd name="T1" fmla="*/ 9 h 18"/>
                <a:gd name="T2" fmla="*/ 3 w 24"/>
                <a:gd name="T3" fmla="*/ 9 h 18"/>
                <a:gd name="T4" fmla="*/ 11 w 24"/>
                <a:gd name="T5" fmla="*/ 9 h 18"/>
                <a:gd name="T6" fmla="*/ 11 w 24"/>
                <a:gd name="T7" fmla="*/ 0 h 18"/>
                <a:gd name="T8" fmla="*/ 3 w 24"/>
                <a:gd name="T9" fmla="*/ 0 h 18"/>
                <a:gd name="T10" fmla="*/ 3 w 24"/>
                <a:gd name="T11" fmla="*/ 0 h 18"/>
                <a:gd name="T12" fmla="*/ 3 w 24"/>
                <a:gd name="T13" fmla="*/ 0 h 18"/>
                <a:gd name="T14" fmla="*/ 1 w 24"/>
                <a:gd name="T15" fmla="*/ 2 h 18"/>
                <a:gd name="T16" fmla="*/ 0 w 24"/>
                <a:gd name="T17" fmla="*/ 5 h 18"/>
                <a:gd name="T18" fmla="*/ 1 w 24"/>
                <a:gd name="T19" fmla="*/ 7 h 18"/>
                <a:gd name="T20" fmla="*/ 3 w 24"/>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18">
                  <a:moveTo>
                    <a:pt x="7" y="18"/>
                  </a:moveTo>
                  <a:lnTo>
                    <a:pt x="7" y="18"/>
                  </a:lnTo>
                  <a:lnTo>
                    <a:pt x="24" y="18"/>
                  </a:lnTo>
                  <a:lnTo>
                    <a:pt x="24" y="0"/>
                  </a:lnTo>
                  <a:lnTo>
                    <a:pt x="7" y="0"/>
                  </a:lnTo>
                  <a:lnTo>
                    <a:pt x="2" y="4"/>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89" name="Freeform 2204"/>
            <p:cNvSpPr>
              <a:spLocks/>
            </p:cNvSpPr>
            <p:nvPr/>
          </p:nvSpPr>
          <p:spPr bwMode="auto">
            <a:xfrm>
              <a:off x="4103" y="2946"/>
              <a:ext cx="13" cy="9"/>
            </a:xfrm>
            <a:custGeom>
              <a:avLst/>
              <a:gdLst>
                <a:gd name="T0" fmla="*/ 3 w 25"/>
                <a:gd name="T1" fmla="*/ 9 h 18"/>
                <a:gd name="T2" fmla="*/ 3 w 25"/>
                <a:gd name="T3" fmla="*/ 9 h 18"/>
                <a:gd name="T4" fmla="*/ 13 w 25"/>
                <a:gd name="T5" fmla="*/ 9 h 18"/>
                <a:gd name="T6" fmla="*/ 13 w 25"/>
                <a:gd name="T7" fmla="*/ 0 h 18"/>
                <a:gd name="T8" fmla="*/ 3 w 25"/>
                <a:gd name="T9" fmla="*/ 0 h 18"/>
                <a:gd name="T10" fmla="*/ 3 w 25"/>
                <a:gd name="T11" fmla="*/ 0 h 18"/>
                <a:gd name="T12" fmla="*/ 3 w 25"/>
                <a:gd name="T13" fmla="*/ 0 h 18"/>
                <a:gd name="T14" fmla="*/ 1 w 25"/>
                <a:gd name="T15" fmla="*/ 2 h 18"/>
                <a:gd name="T16" fmla="*/ 0 w 25"/>
                <a:gd name="T17" fmla="*/ 5 h 18"/>
                <a:gd name="T18" fmla="*/ 1 w 25"/>
                <a:gd name="T19" fmla="*/ 7 h 18"/>
                <a:gd name="T20" fmla="*/ 3 w 25"/>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5" h="18">
                  <a:moveTo>
                    <a:pt x="6" y="18"/>
                  </a:moveTo>
                  <a:lnTo>
                    <a:pt x="6" y="18"/>
                  </a:lnTo>
                  <a:lnTo>
                    <a:pt x="25" y="18"/>
                  </a:lnTo>
                  <a:lnTo>
                    <a:pt x="25" y="0"/>
                  </a:lnTo>
                  <a:lnTo>
                    <a:pt x="6" y="0"/>
                  </a:lnTo>
                  <a:lnTo>
                    <a:pt x="1" y="4"/>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90" name="Freeform 2205"/>
            <p:cNvSpPr>
              <a:spLocks/>
            </p:cNvSpPr>
            <p:nvPr/>
          </p:nvSpPr>
          <p:spPr bwMode="auto">
            <a:xfrm>
              <a:off x="4095" y="2946"/>
              <a:ext cx="12" cy="9"/>
            </a:xfrm>
            <a:custGeom>
              <a:avLst/>
              <a:gdLst>
                <a:gd name="T0" fmla="*/ 4 w 23"/>
                <a:gd name="T1" fmla="*/ 9 h 18"/>
                <a:gd name="T2" fmla="*/ 4 w 23"/>
                <a:gd name="T3" fmla="*/ 9 h 18"/>
                <a:gd name="T4" fmla="*/ 12 w 23"/>
                <a:gd name="T5" fmla="*/ 9 h 18"/>
                <a:gd name="T6" fmla="*/ 12 w 23"/>
                <a:gd name="T7" fmla="*/ 0 h 18"/>
                <a:gd name="T8" fmla="*/ 4 w 23"/>
                <a:gd name="T9" fmla="*/ 0 h 18"/>
                <a:gd name="T10" fmla="*/ 4 w 23"/>
                <a:gd name="T11" fmla="*/ 0 h 18"/>
                <a:gd name="T12" fmla="*/ 4 w 23"/>
                <a:gd name="T13" fmla="*/ 0 h 18"/>
                <a:gd name="T14" fmla="*/ 1 w 23"/>
                <a:gd name="T15" fmla="*/ 2 h 18"/>
                <a:gd name="T16" fmla="*/ 0 w 23"/>
                <a:gd name="T17" fmla="*/ 5 h 18"/>
                <a:gd name="T18" fmla="*/ 1 w 23"/>
                <a:gd name="T19" fmla="*/ 7 h 18"/>
                <a:gd name="T20" fmla="*/ 4 w 23"/>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 h="18">
                  <a:moveTo>
                    <a:pt x="7" y="18"/>
                  </a:moveTo>
                  <a:lnTo>
                    <a:pt x="7" y="18"/>
                  </a:lnTo>
                  <a:lnTo>
                    <a:pt x="23" y="18"/>
                  </a:lnTo>
                  <a:lnTo>
                    <a:pt x="23" y="0"/>
                  </a:lnTo>
                  <a:lnTo>
                    <a:pt x="7" y="0"/>
                  </a:lnTo>
                  <a:lnTo>
                    <a:pt x="2" y="4"/>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91" name="Freeform 2206"/>
            <p:cNvSpPr>
              <a:spLocks/>
            </p:cNvSpPr>
            <p:nvPr/>
          </p:nvSpPr>
          <p:spPr bwMode="auto">
            <a:xfrm>
              <a:off x="4087" y="2946"/>
              <a:ext cx="11" cy="9"/>
            </a:xfrm>
            <a:custGeom>
              <a:avLst/>
              <a:gdLst>
                <a:gd name="T0" fmla="*/ 3 w 24"/>
                <a:gd name="T1" fmla="*/ 9 h 18"/>
                <a:gd name="T2" fmla="*/ 3 w 24"/>
                <a:gd name="T3" fmla="*/ 9 h 18"/>
                <a:gd name="T4" fmla="*/ 11 w 24"/>
                <a:gd name="T5" fmla="*/ 9 h 18"/>
                <a:gd name="T6" fmla="*/ 11 w 24"/>
                <a:gd name="T7" fmla="*/ 0 h 18"/>
                <a:gd name="T8" fmla="*/ 3 w 24"/>
                <a:gd name="T9" fmla="*/ 0 h 18"/>
                <a:gd name="T10" fmla="*/ 3 w 24"/>
                <a:gd name="T11" fmla="*/ 0 h 18"/>
                <a:gd name="T12" fmla="*/ 3 w 24"/>
                <a:gd name="T13" fmla="*/ 0 h 18"/>
                <a:gd name="T14" fmla="*/ 1 w 24"/>
                <a:gd name="T15" fmla="*/ 2 h 18"/>
                <a:gd name="T16" fmla="*/ 0 w 24"/>
                <a:gd name="T17" fmla="*/ 5 h 18"/>
                <a:gd name="T18" fmla="*/ 1 w 24"/>
                <a:gd name="T19" fmla="*/ 7 h 18"/>
                <a:gd name="T20" fmla="*/ 3 w 24"/>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18">
                  <a:moveTo>
                    <a:pt x="7" y="18"/>
                  </a:moveTo>
                  <a:lnTo>
                    <a:pt x="7" y="18"/>
                  </a:lnTo>
                  <a:lnTo>
                    <a:pt x="24" y="18"/>
                  </a:lnTo>
                  <a:lnTo>
                    <a:pt x="24" y="0"/>
                  </a:lnTo>
                  <a:lnTo>
                    <a:pt x="7" y="0"/>
                  </a:lnTo>
                  <a:lnTo>
                    <a:pt x="2" y="4"/>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92" name="Freeform 2207"/>
            <p:cNvSpPr>
              <a:spLocks/>
            </p:cNvSpPr>
            <p:nvPr/>
          </p:nvSpPr>
          <p:spPr bwMode="auto">
            <a:xfrm>
              <a:off x="4078" y="2946"/>
              <a:ext cx="12" cy="9"/>
            </a:xfrm>
            <a:custGeom>
              <a:avLst/>
              <a:gdLst>
                <a:gd name="T0" fmla="*/ 3 w 23"/>
                <a:gd name="T1" fmla="*/ 9 h 18"/>
                <a:gd name="T2" fmla="*/ 3 w 23"/>
                <a:gd name="T3" fmla="*/ 9 h 18"/>
                <a:gd name="T4" fmla="*/ 12 w 23"/>
                <a:gd name="T5" fmla="*/ 9 h 18"/>
                <a:gd name="T6" fmla="*/ 12 w 23"/>
                <a:gd name="T7" fmla="*/ 0 h 18"/>
                <a:gd name="T8" fmla="*/ 3 w 23"/>
                <a:gd name="T9" fmla="*/ 0 h 18"/>
                <a:gd name="T10" fmla="*/ 3 w 23"/>
                <a:gd name="T11" fmla="*/ 0 h 18"/>
                <a:gd name="T12" fmla="*/ 3 w 23"/>
                <a:gd name="T13" fmla="*/ 0 h 18"/>
                <a:gd name="T14" fmla="*/ 1 w 23"/>
                <a:gd name="T15" fmla="*/ 2 h 18"/>
                <a:gd name="T16" fmla="*/ 0 w 23"/>
                <a:gd name="T17" fmla="*/ 5 h 18"/>
                <a:gd name="T18" fmla="*/ 1 w 23"/>
                <a:gd name="T19" fmla="*/ 7 h 18"/>
                <a:gd name="T20" fmla="*/ 3 w 23"/>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 h="18">
                  <a:moveTo>
                    <a:pt x="6" y="18"/>
                  </a:moveTo>
                  <a:lnTo>
                    <a:pt x="6" y="18"/>
                  </a:lnTo>
                  <a:lnTo>
                    <a:pt x="23" y="18"/>
                  </a:lnTo>
                  <a:lnTo>
                    <a:pt x="23" y="0"/>
                  </a:lnTo>
                  <a:lnTo>
                    <a:pt x="6" y="0"/>
                  </a:lnTo>
                  <a:lnTo>
                    <a:pt x="1" y="4"/>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93" name="Freeform 2208"/>
            <p:cNvSpPr>
              <a:spLocks/>
            </p:cNvSpPr>
            <p:nvPr/>
          </p:nvSpPr>
          <p:spPr bwMode="auto">
            <a:xfrm>
              <a:off x="4069" y="2946"/>
              <a:ext cx="13" cy="9"/>
            </a:xfrm>
            <a:custGeom>
              <a:avLst/>
              <a:gdLst>
                <a:gd name="T0" fmla="*/ 4 w 25"/>
                <a:gd name="T1" fmla="*/ 9 h 18"/>
                <a:gd name="T2" fmla="*/ 4 w 25"/>
                <a:gd name="T3" fmla="*/ 9 h 18"/>
                <a:gd name="T4" fmla="*/ 13 w 25"/>
                <a:gd name="T5" fmla="*/ 9 h 18"/>
                <a:gd name="T6" fmla="*/ 13 w 25"/>
                <a:gd name="T7" fmla="*/ 0 h 18"/>
                <a:gd name="T8" fmla="*/ 4 w 25"/>
                <a:gd name="T9" fmla="*/ 0 h 18"/>
                <a:gd name="T10" fmla="*/ 4 w 25"/>
                <a:gd name="T11" fmla="*/ 0 h 18"/>
                <a:gd name="T12" fmla="*/ 4 w 25"/>
                <a:gd name="T13" fmla="*/ 0 h 18"/>
                <a:gd name="T14" fmla="*/ 1 w 25"/>
                <a:gd name="T15" fmla="*/ 2 h 18"/>
                <a:gd name="T16" fmla="*/ 0 w 25"/>
                <a:gd name="T17" fmla="*/ 5 h 18"/>
                <a:gd name="T18" fmla="*/ 1 w 25"/>
                <a:gd name="T19" fmla="*/ 7 h 18"/>
                <a:gd name="T20" fmla="*/ 4 w 25"/>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5" h="18">
                  <a:moveTo>
                    <a:pt x="7" y="18"/>
                  </a:moveTo>
                  <a:lnTo>
                    <a:pt x="7" y="18"/>
                  </a:lnTo>
                  <a:lnTo>
                    <a:pt x="25" y="18"/>
                  </a:lnTo>
                  <a:lnTo>
                    <a:pt x="25" y="0"/>
                  </a:lnTo>
                  <a:lnTo>
                    <a:pt x="7" y="0"/>
                  </a:lnTo>
                  <a:lnTo>
                    <a:pt x="2" y="4"/>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94" name="Freeform 2209"/>
            <p:cNvSpPr>
              <a:spLocks/>
            </p:cNvSpPr>
            <p:nvPr/>
          </p:nvSpPr>
          <p:spPr bwMode="auto">
            <a:xfrm>
              <a:off x="4061" y="2946"/>
              <a:ext cx="11" cy="9"/>
            </a:xfrm>
            <a:custGeom>
              <a:avLst/>
              <a:gdLst>
                <a:gd name="T0" fmla="*/ 3 w 23"/>
                <a:gd name="T1" fmla="*/ 9 h 18"/>
                <a:gd name="T2" fmla="*/ 3 w 23"/>
                <a:gd name="T3" fmla="*/ 9 h 18"/>
                <a:gd name="T4" fmla="*/ 11 w 23"/>
                <a:gd name="T5" fmla="*/ 9 h 18"/>
                <a:gd name="T6" fmla="*/ 11 w 23"/>
                <a:gd name="T7" fmla="*/ 0 h 18"/>
                <a:gd name="T8" fmla="*/ 3 w 23"/>
                <a:gd name="T9" fmla="*/ 0 h 18"/>
                <a:gd name="T10" fmla="*/ 3 w 23"/>
                <a:gd name="T11" fmla="*/ 0 h 18"/>
                <a:gd name="T12" fmla="*/ 3 w 23"/>
                <a:gd name="T13" fmla="*/ 0 h 18"/>
                <a:gd name="T14" fmla="*/ 0 w 23"/>
                <a:gd name="T15" fmla="*/ 2 h 18"/>
                <a:gd name="T16" fmla="*/ 0 w 23"/>
                <a:gd name="T17" fmla="*/ 5 h 18"/>
                <a:gd name="T18" fmla="*/ 0 w 23"/>
                <a:gd name="T19" fmla="*/ 7 h 18"/>
                <a:gd name="T20" fmla="*/ 3 w 23"/>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 h="18">
                  <a:moveTo>
                    <a:pt x="6" y="18"/>
                  </a:moveTo>
                  <a:lnTo>
                    <a:pt x="6" y="18"/>
                  </a:lnTo>
                  <a:lnTo>
                    <a:pt x="23" y="18"/>
                  </a:lnTo>
                  <a:lnTo>
                    <a:pt x="23" y="0"/>
                  </a:lnTo>
                  <a:lnTo>
                    <a:pt x="6" y="0"/>
                  </a:lnTo>
                  <a:lnTo>
                    <a:pt x="1" y="4"/>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95" name="Freeform 2210"/>
            <p:cNvSpPr>
              <a:spLocks/>
            </p:cNvSpPr>
            <p:nvPr/>
          </p:nvSpPr>
          <p:spPr bwMode="auto">
            <a:xfrm>
              <a:off x="4052" y="2946"/>
              <a:ext cx="12" cy="9"/>
            </a:xfrm>
            <a:custGeom>
              <a:avLst/>
              <a:gdLst>
                <a:gd name="T0" fmla="*/ 3 w 23"/>
                <a:gd name="T1" fmla="*/ 9 h 18"/>
                <a:gd name="T2" fmla="*/ 3 w 23"/>
                <a:gd name="T3" fmla="*/ 9 h 18"/>
                <a:gd name="T4" fmla="*/ 12 w 23"/>
                <a:gd name="T5" fmla="*/ 9 h 18"/>
                <a:gd name="T6" fmla="*/ 12 w 23"/>
                <a:gd name="T7" fmla="*/ 0 h 18"/>
                <a:gd name="T8" fmla="*/ 3 w 23"/>
                <a:gd name="T9" fmla="*/ 0 h 18"/>
                <a:gd name="T10" fmla="*/ 3 w 23"/>
                <a:gd name="T11" fmla="*/ 0 h 18"/>
                <a:gd name="T12" fmla="*/ 3 w 23"/>
                <a:gd name="T13" fmla="*/ 0 h 18"/>
                <a:gd name="T14" fmla="*/ 1 w 23"/>
                <a:gd name="T15" fmla="*/ 2 h 18"/>
                <a:gd name="T16" fmla="*/ 0 w 23"/>
                <a:gd name="T17" fmla="*/ 5 h 18"/>
                <a:gd name="T18" fmla="*/ 1 w 23"/>
                <a:gd name="T19" fmla="*/ 7 h 18"/>
                <a:gd name="T20" fmla="*/ 3 w 23"/>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 h="18">
                  <a:moveTo>
                    <a:pt x="6" y="18"/>
                  </a:moveTo>
                  <a:lnTo>
                    <a:pt x="6" y="18"/>
                  </a:lnTo>
                  <a:lnTo>
                    <a:pt x="23" y="18"/>
                  </a:lnTo>
                  <a:lnTo>
                    <a:pt x="23" y="0"/>
                  </a:lnTo>
                  <a:lnTo>
                    <a:pt x="6" y="0"/>
                  </a:lnTo>
                  <a:lnTo>
                    <a:pt x="1" y="4"/>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96" name="Freeform 2211"/>
            <p:cNvSpPr>
              <a:spLocks/>
            </p:cNvSpPr>
            <p:nvPr/>
          </p:nvSpPr>
          <p:spPr bwMode="auto">
            <a:xfrm>
              <a:off x="4044" y="2946"/>
              <a:ext cx="12" cy="9"/>
            </a:xfrm>
            <a:custGeom>
              <a:avLst/>
              <a:gdLst>
                <a:gd name="T0" fmla="*/ 4 w 23"/>
                <a:gd name="T1" fmla="*/ 9 h 18"/>
                <a:gd name="T2" fmla="*/ 4 w 23"/>
                <a:gd name="T3" fmla="*/ 9 h 18"/>
                <a:gd name="T4" fmla="*/ 12 w 23"/>
                <a:gd name="T5" fmla="*/ 9 h 18"/>
                <a:gd name="T6" fmla="*/ 12 w 23"/>
                <a:gd name="T7" fmla="*/ 0 h 18"/>
                <a:gd name="T8" fmla="*/ 4 w 23"/>
                <a:gd name="T9" fmla="*/ 0 h 18"/>
                <a:gd name="T10" fmla="*/ 4 w 23"/>
                <a:gd name="T11" fmla="*/ 0 h 18"/>
                <a:gd name="T12" fmla="*/ 4 w 23"/>
                <a:gd name="T13" fmla="*/ 0 h 18"/>
                <a:gd name="T14" fmla="*/ 1 w 23"/>
                <a:gd name="T15" fmla="*/ 2 h 18"/>
                <a:gd name="T16" fmla="*/ 0 w 23"/>
                <a:gd name="T17" fmla="*/ 5 h 18"/>
                <a:gd name="T18" fmla="*/ 1 w 23"/>
                <a:gd name="T19" fmla="*/ 7 h 18"/>
                <a:gd name="T20" fmla="*/ 4 w 23"/>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 h="18">
                  <a:moveTo>
                    <a:pt x="7" y="18"/>
                  </a:moveTo>
                  <a:lnTo>
                    <a:pt x="7" y="18"/>
                  </a:lnTo>
                  <a:lnTo>
                    <a:pt x="23" y="18"/>
                  </a:lnTo>
                  <a:lnTo>
                    <a:pt x="23" y="0"/>
                  </a:lnTo>
                  <a:lnTo>
                    <a:pt x="7" y="0"/>
                  </a:lnTo>
                  <a:lnTo>
                    <a:pt x="2" y="4"/>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97" name="Freeform 2212"/>
            <p:cNvSpPr>
              <a:spLocks/>
            </p:cNvSpPr>
            <p:nvPr/>
          </p:nvSpPr>
          <p:spPr bwMode="auto">
            <a:xfrm>
              <a:off x="4035" y="2946"/>
              <a:ext cx="12" cy="9"/>
            </a:xfrm>
            <a:custGeom>
              <a:avLst/>
              <a:gdLst>
                <a:gd name="T0" fmla="*/ 3 w 25"/>
                <a:gd name="T1" fmla="*/ 9 h 18"/>
                <a:gd name="T2" fmla="*/ 3 w 25"/>
                <a:gd name="T3" fmla="*/ 9 h 18"/>
                <a:gd name="T4" fmla="*/ 12 w 25"/>
                <a:gd name="T5" fmla="*/ 9 h 18"/>
                <a:gd name="T6" fmla="*/ 12 w 25"/>
                <a:gd name="T7" fmla="*/ 0 h 18"/>
                <a:gd name="T8" fmla="*/ 3 w 25"/>
                <a:gd name="T9" fmla="*/ 0 h 18"/>
                <a:gd name="T10" fmla="*/ 3 w 25"/>
                <a:gd name="T11" fmla="*/ 0 h 18"/>
                <a:gd name="T12" fmla="*/ 3 w 25"/>
                <a:gd name="T13" fmla="*/ 0 h 18"/>
                <a:gd name="T14" fmla="*/ 0 w 25"/>
                <a:gd name="T15" fmla="*/ 2 h 18"/>
                <a:gd name="T16" fmla="*/ 0 w 25"/>
                <a:gd name="T17" fmla="*/ 5 h 18"/>
                <a:gd name="T18" fmla="*/ 0 w 25"/>
                <a:gd name="T19" fmla="*/ 7 h 18"/>
                <a:gd name="T20" fmla="*/ 3 w 25"/>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5" h="18">
                  <a:moveTo>
                    <a:pt x="6" y="18"/>
                  </a:moveTo>
                  <a:lnTo>
                    <a:pt x="6" y="18"/>
                  </a:lnTo>
                  <a:lnTo>
                    <a:pt x="25" y="18"/>
                  </a:lnTo>
                  <a:lnTo>
                    <a:pt x="25" y="0"/>
                  </a:lnTo>
                  <a:lnTo>
                    <a:pt x="6" y="0"/>
                  </a:lnTo>
                  <a:lnTo>
                    <a:pt x="1" y="4"/>
                  </a:lnTo>
                  <a:lnTo>
                    <a:pt x="0" y="9"/>
                  </a:lnTo>
                  <a:lnTo>
                    <a:pt x="1" y="14"/>
                  </a:lnTo>
                  <a:lnTo>
                    <a:pt x="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98" name="Freeform 2213"/>
            <p:cNvSpPr>
              <a:spLocks/>
            </p:cNvSpPr>
            <p:nvPr/>
          </p:nvSpPr>
          <p:spPr bwMode="auto">
            <a:xfrm>
              <a:off x="4026" y="2946"/>
              <a:ext cx="12" cy="9"/>
            </a:xfrm>
            <a:custGeom>
              <a:avLst/>
              <a:gdLst>
                <a:gd name="T0" fmla="*/ 4 w 23"/>
                <a:gd name="T1" fmla="*/ 9 h 18"/>
                <a:gd name="T2" fmla="*/ 4 w 23"/>
                <a:gd name="T3" fmla="*/ 9 h 18"/>
                <a:gd name="T4" fmla="*/ 12 w 23"/>
                <a:gd name="T5" fmla="*/ 9 h 18"/>
                <a:gd name="T6" fmla="*/ 12 w 23"/>
                <a:gd name="T7" fmla="*/ 0 h 18"/>
                <a:gd name="T8" fmla="*/ 4 w 23"/>
                <a:gd name="T9" fmla="*/ 0 h 18"/>
                <a:gd name="T10" fmla="*/ 4 w 23"/>
                <a:gd name="T11" fmla="*/ 0 h 18"/>
                <a:gd name="T12" fmla="*/ 4 w 23"/>
                <a:gd name="T13" fmla="*/ 0 h 18"/>
                <a:gd name="T14" fmla="*/ 1 w 23"/>
                <a:gd name="T15" fmla="*/ 2 h 18"/>
                <a:gd name="T16" fmla="*/ 0 w 23"/>
                <a:gd name="T17" fmla="*/ 5 h 18"/>
                <a:gd name="T18" fmla="*/ 1 w 23"/>
                <a:gd name="T19" fmla="*/ 7 h 18"/>
                <a:gd name="T20" fmla="*/ 4 w 23"/>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 h="18">
                  <a:moveTo>
                    <a:pt x="7" y="18"/>
                  </a:moveTo>
                  <a:lnTo>
                    <a:pt x="7" y="18"/>
                  </a:lnTo>
                  <a:lnTo>
                    <a:pt x="23" y="18"/>
                  </a:lnTo>
                  <a:lnTo>
                    <a:pt x="23" y="0"/>
                  </a:lnTo>
                  <a:lnTo>
                    <a:pt x="7" y="0"/>
                  </a:lnTo>
                  <a:lnTo>
                    <a:pt x="2" y="4"/>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899" name="Freeform 2214"/>
            <p:cNvSpPr>
              <a:spLocks/>
            </p:cNvSpPr>
            <p:nvPr/>
          </p:nvSpPr>
          <p:spPr bwMode="auto">
            <a:xfrm>
              <a:off x="4018" y="2946"/>
              <a:ext cx="12" cy="9"/>
            </a:xfrm>
            <a:custGeom>
              <a:avLst/>
              <a:gdLst>
                <a:gd name="T0" fmla="*/ 4 w 24"/>
                <a:gd name="T1" fmla="*/ 9 h 18"/>
                <a:gd name="T2" fmla="*/ 4 w 24"/>
                <a:gd name="T3" fmla="*/ 9 h 18"/>
                <a:gd name="T4" fmla="*/ 12 w 24"/>
                <a:gd name="T5" fmla="*/ 9 h 18"/>
                <a:gd name="T6" fmla="*/ 12 w 24"/>
                <a:gd name="T7" fmla="*/ 0 h 18"/>
                <a:gd name="T8" fmla="*/ 4 w 24"/>
                <a:gd name="T9" fmla="*/ 0 h 18"/>
                <a:gd name="T10" fmla="*/ 4 w 24"/>
                <a:gd name="T11" fmla="*/ 0 h 18"/>
                <a:gd name="T12" fmla="*/ 4 w 24"/>
                <a:gd name="T13" fmla="*/ 0 h 18"/>
                <a:gd name="T14" fmla="*/ 1 w 24"/>
                <a:gd name="T15" fmla="*/ 2 h 18"/>
                <a:gd name="T16" fmla="*/ 0 w 24"/>
                <a:gd name="T17" fmla="*/ 5 h 18"/>
                <a:gd name="T18" fmla="*/ 1 w 24"/>
                <a:gd name="T19" fmla="*/ 7 h 18"/>
                <a:gd name="T20" fmla="*/ 4 w 24"/>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18">
                  <a:moveTo>
                    <a:pt x="7" y="18"/>
                  </a:moveTo>
                  <a:lnTo>
                    <a:pt x="7" y="18"/>
                  </a:lnTo>
                  <a:lnTo>
                    <a:pt x="24" y="18"/>
                  </a:lnTo>
                  <a:lnTo>
                    <a:pt x="24" y="0"/>
                  </a:lnTo>
                  <a:lnTo>
                    <a:pt x="7" y="0"/>
                  </a:lnTo>
                  <a:lnTo>
                    <a:pt x="2" y="4"/>
                  </a:lnTo>
                  <a:lnTo>
                    <a:pt x="0" y="9"/>
                  </a:lnTo>
                  <a:lnTo>
                    <a:pt x="2" y="14"/>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00" name="Freeform 2215"/>
            <p:cNvSpPr>
              <a:spLocks/>
            </p:cNvSpPr>
            <p:nvPr/>
          </p:nvSpPr>
          <p:spPr bwMode="auto">
            <a:xfrm>
              <a:off x="4009" y="2946"/>
              <a:ext cx="12" cy="9"/>
            </a:xfrm>
            <a:custGeom>
              <a:avLst/>
              <a:gdLst>
                <a:gd name="T0" fmla="*/ 0 w 25"/>
                <a:gd name="T1" fmla="*/ 5 h 18"/>
                <a:gd name="T2" fmla="*/ 3 w 25"/>
                <a:gd name="T3" fmla="*/ 9 h 18"/>
                <a:gd name="T4" fmla="*/ 12 w 25"/>
                <a:gd name="T5" fmla="*/ 9 h 18"/>
                <a:gd name="T6" fmla="*/ 12 w 25"/>
                <a:gd name="T7" fmla="*/ 0 h 18"/>
                <a:gd name="T8" fmla="*/ 3 w 25"/>
                <a:gd name="T9" fmla="*/ 0 h 18"/>
                <a:gd name="T10" fmla="*/ 6 w 25"/>
                <a:gd name="T11" fmla="*/ 5 h 18"/>
                <a:gd name="T12" fmla="*/ 3 w 25"/>
                <a:gd name="T13" fmla="*/ 0 h 18"/>
                <a:gd name="T14" fmla="*/ 1 w 25"/>
                <a:gd name="T15" fmla="*/ 2 h 18"/>
                <a:gd name="T16" fmla="*/ 0 w 25"/>
                <a:gd name="T17" fmla="*/ 5 h 18"/>
                <a:gd name="T18" fmla="*/ 1 w 25"/>
                <a:gd name="T19" fmla="*/ 7 h 18"/>
                <a:gd name="T20" fmla="*/ 3 w 25"/>
                <a:gd name="T21" fmla="*/ 9 h 18"/>
                <a:gd name="T22" fmla="*/ 0 w 25"/>
                <a:gd name="T23" fmla="*/ 5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5" h="18">
                  <a:moveTo>
                    <a:pt x="0" y="9"/>
                  </a:moveTo>
                  <a:lnTo>
                    <a:pt x="7" y="18"/>
                  </a:lnTo>
                  <a:lnTo>
                    <a:pt x="25" y="18"/>
                  </a:lnTo>
                  <a:lnTo>
                    <a:pt x="25" y="0"/>
                  </a:lnTo>
                  <a:lnTo>
                    <a:pt x="7" y="0"/>
                  </a:lnTo>
                  <a:lnTo>
                    <a:pt x="13" y="9"/>
                  </a:lnTo>
                  <a:lnTo>
                    <a:pt x="7" y="0"/>
                  </a:lnTo>
                  <a:lnTo>
                    <a:pt x="2" y="4"/>
                  </a:lnTo>
                  <a:lnTo>
                    <a:pt x="0" y="9"/>
                  </a:lnTo>
                  <a:lnTo>
                    <a:pt x="2" y="14"/>
                  </a:lnTo>
                  <a:lnTo>
                    <a:pt x="7" y="18"/>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01" name="Freeform 2216"/>
            <p:cNvSpPr>
              <a:spLocks/>
            </p:cNvSpPr>
            <p:nvPr/>
          </p:nvSpPr>
          <p:spPr bwMode="auto">
            <a:xfrm>
              <a:off x="4009" y="2911"/>
              <a:ext cx="7" cy="40"/>
            </a:xfrm>
            <a:custGeom>
              <a:avLst/>
              <a:gdLst>
                <a:gd name="T0" fmla="*/ 1 w 15"/>
                <a:gd name="T1" fmla="*/ 5 h 80"/>
                <a:gd name="T2" fmla="*/ 1 w 15"/>
                <a:gd name="T3" fmla="*/ 5 h 80"/>
                <a:gd name="T4" fmla="*/ 0 w 15"/>
                <a:gd name="T5" fmla="*/ 40 h 80"/>
                <a:gd name="T6" fmla="*/ 6 w 15"/>
                <a:gd name="T7" fmla="*/ 40 h 80"/>
                <a:gd name="T8" fmla="*/ 7 w 15"/>
                <a:gd name="T9" fmla="*/ 5 h 80"/>
                <a:gd name="T10" fmla="*/ 7 w 15"/>
                <a:gd name="T11" fmla="*/ 5 h 80"/>
                <a:gd name="T12" fmla="*/ 7 w 15"/>
                <a:gd name="T13" fmla="*/ 5 h 80"/>
                <a:gd name="T14" fmla="*/ 6 w 15"/>
                <a:gd name="T15" fmla="*/ 2 h 80"/>
                <a:gd name="T16" fmla="*/ 4 w 15"/>
                <a:gd name="T17" fmla="*/ 0 h 80"/>
                <a:gd name="T18" fmla="*/ 1 w 15"/>
                <a:gd name="T19" fmla="*/ 2 h 80"/>
                <a:gd name="T20" fmla="*/ 1 w 15"/>
                <a:gd name="T21" fmla="*/ 5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80">
                  <a:moveTo>
                    <a:pt x="2" y="9"/>
                  </a:moveTo>
                  <a:lnTo>
                    <a:pt x="2" y="9"/>
                  </a:lnTo>
                  <a:lnTo>
                    <a:pt x="0" y="80"/>
                  </a:lnTo>
                  <a:lnTo>
                    <a:pt x="13" y="80"/>
                  </a:lnTo>
                  <a:lnTo>
                    <a:pt x="15" y="9"/>
                  </a:lnTo>
                  <a:lnTo>
                    <a:pt x="13" y="4"/>
                  </a:lnTo>
                  <a:lnTo>
                    <a:pt x="8" y="0"/>
                  </a:lnTo>
                  <a:lnTo>
                    <a:pt x="3" y="4"/>
                  </a:lnTo>
                  <a:lnTo>
                    <a:pt x="2"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02" name="Freeform 2217"/>
            <p:cNvSpPr>
              <a:spLocks/>
            </p:cNvSpPr>
            <p:nvPr/>
          </p:nvSpPr>
          <p:spPr bwMode="auto">
            <a:xfrm>
              <a:off x="4010" y="2875"/>
              <a:ext cx="6" cy="40"/>
            </a:xfrm>
            <a:custGeom>
              <a:avLst/>
              <a:gdLst>
                <a:gd name="T0" fmla="*/ 3 w 13"/>
                <a:gd name="T1" fmla="*/ 0 h 81"/>
                <a:gd name="T2" fmla="*/ 0 w 13"/>
                <a:gd name="T3" fmla="*/ 4 h 81"/>
                <a:gd name="T4" fmla="*/ 0 w 13"/>
                <a:gd name="T5" fmla="*/ 40 h 81"/>
                <a:gd name="T6" fmla="*/ 6 w 13"/>
                <a:gd name="T7" fmla="*/ 40 h 81"/>
                <a:gd name="T8" fmla="*/ 6 w 13"/>
                <a:gd name="T9" fmla="*/ 4 h 81"/>
                <a:gd name="T10" fmla="*/ 3 w 13"/>
                <a:gd name="T11" fmla="*/ 9 h 81"/>
                <a:gd name="T12" fmla="*/ 6 w 13"/>
                <a:gd name="T13" fmla="*/ 4 h 81"/>
                <a:gd name="T14" fmla="*/ 5 w 13"/>
                <a:gd name="T15" fmla="*/ 2 h 81"/>
                <a:gd name="T16" fmla="*/ 3 w 13"/>
                <a:gd name="T17" fmla="*/ 0 h 81"/>
                <a:gd name="T18" fmla="*/ 0 w 13"/>
                <a:gd name="T19" fmla="*/ 2 h 81"/>
                <a:gd name="T20" fmla="*/ 0 w 13"/>
                <a:gd name="T21" fmla="*/ 4 h 81"/>
                <a:gd name="T22" fmla="*/ 3 w 13"/>
                <a:gd name="T23" fmla="*/ 0 h 8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81">
                  <a:moveTo>
                    <a:pt x="6" y="0"/>
                  </a:moveTo>
                  <a:lnTo>
                    <a:pt x="0" y="9"/>
                  </a:lnTo>
                  <a:lnTo>
                    <a:pt x="0" y="81"/>
                  </a:lnTo>
                  <a:lnTo>
                    <a:pt x="13" y="81"/>
                  </a:lnTo>
                  <a:lnTo>
                    <a:pt x="13" y="9"/>
                  </a:lnTo>
                  <a:lnTo>
                    <a:pt x="6" y="18"/>
                  </a:lnTo>
                  <a:lnTo>
                    <a:pt x="13" y="9"/>
                  </a:lnTo>
                  <a:lnTo>
                    <a:pt x="11" y="4"/>
                  </a:lnTo>
                  <a:lnTo>
                    <a:pt x="6" y="0"/>
                  </a:lnTo>
                  <a:lnTo>
                    <a:pt x="1" y="4"/>
                  </a:lnTo>
                  <a:lnTo>
                    <a:pt x="0" y="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03" name="Freeform 2218"/>
            <p:cNvSpPr>
              <a:spLocks/>
            </p:cNvSpPr>
            <p:nvPr/>
          </p:nvSpPr>
          <p:spPr bwMode="auto">
            <a:xfrm>
              <a:off x="4013" y="2875"/>
              <a:ext cx="12" cy="9"/>
            </a:xfrm>
            <a:custGeom>
              <a:avLst/>
              <a:gdLst>
                <a:gd name="T0" fmla="*/ 9 w 24"/>
                <a:gd name="T1" fmla="*/ 0 h 18"/>
                <a:gd name="T2" fmla="*/ 9 w 24"/>
                <a:gd name="T3" fmla="*/ 0 h 18"/>
                <a:gd name="T4" fmla="*/ 0 w 24"/>
                <a:gd name="T5" fmla="*/ 0 h 18"/>
                <a:gd name="T6" fmla="*/ 0 w 24"/>
                <a:gd name="T7" fmla="*/ 9 h 18"/>
                <a:gd name="T8" fmla="*/ 9 w 24"/>
                <a:gd name="T9" fmla="*/ 9 h 18"/>
                <a:gd name="T10" fmla="*/ 9 w 24"/>
                <a:gd name="T11" fmla="*/ 9 h 18"/>
                <a:gd name="T12" fmla="*/ 9 w 24"/>
                <a:gd name="T13" fmla="*/ 9 h 18"/>
                <a:gd name="T14" fmla="*/ 11 w 24"/>
                <a:gd name="T15" fmla="*/ 8 h 18"/>
                <a:gd name="T16" fmla="*/ 12 w 24"/>
                <a:gd name="T17" fmla="*/ 5 h 18"/>
                <a:gd name="T18" fmla="*/ 11 w 24"/>
                <a:gd name="T19" fmla="*/ 2 h 18"/>
                <a:gd name="T20" fmla="*/ 9 w 24"/>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18">
                  <a:moveTo>
                    <a:pt x="17" y="0"/>
                  </a:moveTo>
                  <a:lnTo>
                    <a:pt x="17" y="0"/>
                  </a:lnTo>
                  <a:lnTo>
                    <a:pt x="0" y="0"/>
                  </a:lnTo>
                  <a:lnTo>
                    <a:pt x="0" y="18"/>
                  </a:lnTo>
                  <a:lnTo>
                    <a:pt x="17" y="18"/>
                  </a:lnTo>
                  <a:lnTo>
                    <a:pt x="22" y="15"/>
                  </a:lnTo>
                  <a:lnTo>
                    <a:pt x="24" y="9"/>
                  </a:lnTo>
                  <a:lnTo>
                    <a:pt x="22" y="4"/>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04" name="Freeform 2219"/>
            <p:cNvSpPr>
              <a:spLocks/>
            </p:cNvSpPr>
            <p:nvPr/>
          </p:nvSpPr>
          <p:spPr bwMode="auto">
            <a:xfrm>
              <a:off x="4021" y="2875"/>
              <a:ext cx="12" cy="9"/>
            </a:xfrm>
            <a:custGeom>
              <a:avLst/>
              <a:gdLst>
                <a:gd name="T0" fmla="*/ 9 w 23"/>
                <a:gd name="T1" fmla="*/ 0 h 18"/>
                <a:gd name="T2" fmla="*/ 9 w 23"/>
                <a:gd name="T3" fmla="*/ 0 h 18"/>
                <a:gd name="T4" fmla="*/ 0 w 23"/>
                <a:gd name="T5" fmla="*/ 0 h 18"/>
                <a:gd name="T6" fmla="*/ 0 w 23"/>
                <a:gd name="T7" fmla="*/ 9 h 18"/>
                <a:gd name="T8" fmla="*/ 9 w 23"/>
                <a:gd name="T9" fmla="*/ 9 h 18"/>
                <a:gd name="T10" fmla="*/ 9 w 23"/>
                <a:gd name="T11" fmla="*/ 9 h 18"/>
                <a:gd name="T12" fmla="*/ 9 w 23"/>
                <a:gd name="T13" fmla="*/ 9 h 18"/>
                <a:gd name="T14" fmla="*/ 11 w 23"/>
                <a:gd name="T15" fmla="*/ 8 h 18"/>
                <a:gd name="T16" fmla="*/ 12 w 23"/>
                <a:gd name="T17" fmla="*/ 5 h 18"/>
                <a:gd name="T18" fmla="*/ 11 w 23"/>
                <a:gd name="T19" fmla="*/ 2 h 18"/>
                <a:gd name="T20" fmla="*/ 9 w 23"/>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 h="18">
                  <a:moveTo>
                    <a:pt x="17" y="0"/>
                  </a:moveTo>
                  <a:lnTo>
                    <a:pt x="17" y="0"/>
                  </a:lnTo>
                  <a:lnTo>
                    <a:pt x="0" y="0"/>
                  </a:lnTo>
                  <a:lnTo>
                    <a:pt x="0" y="18"/>
                  </a:lnTo>
                  <a:lnTo>
                    <a:pt x="17" y="18"/>
                  </a:lnTo>
                  <a:lnTo>
                    <a:pt x="22" y="15"/>
                  </a:lnTo>
                  <a:lnTo>
                    <a:pt x="23" y="9"/>
                  </a:lnTo>
                  <a:lnTo>
                    <a:pt x="22" y="4"/>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05" name="Freeform 2220"/>
            <p:cNvSpPr>
              <a:spLocks/>
            </p:cNvSpPr>
            <p:nvPr/>
          </p:nvSpPr>
          <p:spPr bwMode="auto">
            <a:xfrm>
              <a:off x="4030" y="2875"/>
              <a:ext cx="12" cy="9"/>
            </a:xfrm>
            <a:custGeom>
              <a:avLst/>
              <a:gdLst>
                <a:gd name="T0" fmla="*/ 8 w 23"/>
                <a:gd name="T1" fmla="*/ 0 h 18"/>
                <a:gd name="T2" fmla="*/ 8 w 23"/>
                <a:gd name="T3" fmla="*/ 0 h 18"/>
                <a:gd name="T4" fmla="*/ 0 w 23"/>
                <a:gd name="T5" fmla="*/ 0 h 18"/>
                <a:gd name="T6" fmla="*/ 0 w 23"/>
                <a:gd name="T7" fmla="*/ 9 h 18"/>
                <a:gd name="T8" fmla="*/ 8 w 23"/>
                <a:gd name="T9" fmla="*/ 9 h 18"/>
                <a:gd name="T10" fmla="*/ 8 w 23"/>
                <a:gd name="T11" fmla="*/ 9 h 18"/>
                <a:gd name="T12" fmla="*/ 8 w 23"/>
                <a:gd name="T13" fmla="*/ 9 h 18"/>
                <a:gd name="T14" fmla="*/ 11 w 23"/>
                <a:gd name="T15" fmla="*/ 8 h 18"/>
                <a:gd name="T16" fmla="*/ 12 w 23"/>
                <a:gd name="T17" fmla="*/ 5 h 18"/>
                <a:gd name="T18" fmla="*/ 11 w 23"/>
                <a:gd name="T19" fmla="*/ 2 h 18"/>
                <a:gd name="T20" fmla="*/ 8 w 23"/>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 h="18">
                  <a:moveTo>
                    <a:pt x="16" y="0"/>
                  </a:moveTo>
                  <a:lnTo>
                    <a:pt x="16" y="0"/>
                  </a:lnTo>
                  <a:lnTo>
                    <a:pt x="0" y="0"/>
                  </a:lnTo>
                  <a:lnTo>
                    <a:pt x="0" y="18"/>
                  </a:lnTo>
                  <a:lnTo>
                    <a:pt x="16" y="18"/>
                  </a:lnTo>
                  <a:lnTo>
                    <a:pt x="21" y="15"/>
                  </a:lnTo>
                  <a:lnTo>
                    <a:pt x="23" y="9"/>
                  </a:lnTo>
                  <a:lnTo>
                    <a:pt x="21" y="4"/>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06" name="Freeform 2221"/>
            <p:cNvSpPr>
              <a:spLocks/>
            </p:cNvSpPr>
            <p:nvPr/>
          </p:nvSpPr>
          <p:spPr bwMode="auto">
            <a:xfrm>
              <a:off x="4038" y="2875"/>
              <a:ext cx="13" cy="9"/>
            </a:xfrm>
            <a:custGeom>
              <a:avLst/>
              <a:gdLst>
                <a:gd name="T0" fmla="*/ 10 w 25"/>
                <a:gd name="T1" fmla="*/ 0 h 18"/>
                <a:gd name="T2" fmla="*/ 10 w 25"/>
                <a:gd name="T3" fmla="*/ 0 h 18"/>
                <a:gd name="T4" fmla="*/ 0 w 25"/>
                <a:gd name="T5" fmla="*/ 0 h 18"/>
                <a:gd name="T6" fmla="*/ 0 w 25"/>
                <a:gd name="T7" fmla="*/ 9 h 18"/>
                <a:gd name="T8" fmla="*/ 10 w 25"/>
                <a:gd name="T9" fmla="*/ 9 h 18"/>
                <a:gd name="T10" fmla="*/ 10 w 25"/>
                <a:gd name="T11" fmla="*/ 9 h 18"/>
                <a:gd name="T12" fmla="*/ 10 w 25"/>
                <a:gd name="T13" fmla="*/ 9 h 18"/>
                <a:gd name="T14" fmla="*/ 12 w 25"/>
                <a:gd name="T15" fmla="*/ 8 h 18"/>
                <a:gd name="T16" fmla="*/ 13 w 25"/>
                <a:gd name="T17" fmla="*/ 5 h 18"/>
                <a:gd name="T18" fmla="*/ 12 w 25"/>
                <a:gd name="T19" fmla="*/ 2 h 18"/>
                <a:gd name="T20" fmla="*/ 10 w 25"/>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5" h="18">
                  <a:moveTo>
                    <a:pt x="19" y="0"/>
                  </a:moveTo>
                  <a:lnTo>
                    <a:pt x="19" y="0"/>
                  </a:lnTo>
                  <a:lnTo>
                    <a:pt x="0" y="0"/>
                  </a:lnTo>
                  <a:lnTo>
                    <a:pt x="0" y="18"/>
                  </a:lnTo>
                  <a:lnTo>
                    <a:pt x="19" y="18"/>
                  </a:lnTo>
                  <a:lnTo>
                    <a:pt x="24" y="15"/>
                  </a:lnTo>
                  <a:lnTo>
                    <a:pt x="25" y="9"/>
                  </a:lnTo>
                  <a:lnTo>
                    <a:pt x="24" y="4"/>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07" name="Freeform 2222"/>
            <p:cNvSpPr>
              <a:spLocks/>
            </p:cNvSpPr>
            <p:nvPr/>
          </p:nvSpPr>
          <p:spPr bwMode="auto">
            <a:xfrm>
              <a:off x="4047" y="2875"/>
              <a:ext cx="12" cy="9"/>
            </a:xfrm>
            <a:custGeom>
              <a:avLst/>
              <a:gdLst>
                <a:gd name="T0" fmla="*/ 8 w 23"/>
                <a:gd name="T1" fmla="*/ 0 h 18"/>
                <a:gd name="T2" fmla="*/ 8 w 23"/>
                <a:gd name="T3" fmla="*/ 0 h 18"/>
                <a:gd name="T4" fmla="*/ 0 w 23"/>
                <a:gd name="T5" fmla="*/ 0 h 18"/>
                <a:gd name="T6" fmla="*/ 0 w 23"/>
                <a:gd name="T7" fmla="*/ 9 h 18"/>
                <a:gd name="T8" fmla="*/ 8 w 23"/>
                <a:gd name="T9" fmla="*/ 9 h 18"/>
                <a:gd name="T10" fmla="*/ 8 w 23"/>
                <a:gd name="T11" fmla="*/ 9 h 18"/>
                <a:gd name="T12" fmla="*/ 8 w 23"/>
                <a:gd name="T13" fmla="*/ 9 h 18"/>
                <a:gd name="T14" fmla="*/ 11 w 23"/>
                <a:gd name="T15" fmla="*/ 8 h 18"/>
                <a:gd name="T16" fmla="*/ 12 w 23"/>
                <a:gd name="T17" fmla="*/ 5 h 18"/>
                <a:gd name="T18" fmla="*/ 11 w 23"/>
                <a:gd name="T19" fmla="*/ 2 h 18"/>
                <a:gd name="T20" fmla="*/ 8 w 23"/>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 h="18">
                  <a:moveTo>
                    <a:pt x="16" y="0"/>
                  </a:moveTo>
                  <a:lnTo>
                    <a:pt x="16" y="0"/>
                  </a:lnTo>
                  <a:lnTo>
                    <a:pt x="0" y="0"/>
                  </a:lnTo>
                  <a:lnTo>
                    <a:pt x="0" y="18"/>
                  </a:lnTo>
                  <a:lnTo>
                    <a:pt x="16" y="18"/>
                  </a:lnTo>
                  <a:lnTo>
                    <a:pt x="22" y="15"/>
                  </a:lnTo>
                  <a:lnTo>
                    <a:pt x="23" y="9"/>
                  </a:lnTo>
                  <a:lnTo>
                    <a:pt x="22" y="4"/>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08" name="Freeform 2223"/>
            <p:cNvSpPr>
              <a:spLocks/>
            </p:cNvSpPr>
            <p:nvPr/>
          </p:nvSpPr>
          <p:spPr bwMode="auto">
            <a:xfrm>
              <a:off x="4056" y="2875"/>
              <a:ext cx="11" cy="9"/>
            </a:xfrm>
            <a:custGeom>
              <a:avLst/>
              <a:gdLst>
                <a:gd name="T0" fmla="*/ 8 w 24"/>
                <a:gd name="T1" fmla="*/ 0 h 18"/>
                <a:gd name="T2" fmla="*/ 8 w 24"/>
                <a:gd name="T3" fmla="*/ 0 h 18"/>
                <a:gd name="T4" fmla="*/ 0 w 24"/>
                <a:gd name="T5" fmla="*/ 0 h 18"/>
                <a:gd name="T6" fmla="*/ 0 w 24"/>
                <a:gd name="T7" fmla="*/ 9 h 18"/>
                <a:gd name="T8" fmla="*/ 8 w 24"/>
                <a:gd name="T9" fmla="*/ 9 h 18"/>
                <a:gd name="T10" fmla="*/ 8 w 24"/>
                <a:gd name="T11" fmla="*/ 9 h 18"/>
                <a:gd name="T12" fmla="*/ 8 w 24"/>
                <a:gd name="T13" fmla="*/ 9 h 18"/>
                <a:gd name="T14" fmla="*/ 10 w 24"/>
                <a:gd name="T15" fmla="*/ 8 h 18"/>
                <a:gd name="T16" fmla="*/ 11 w 24"/>
                <a:gd name="T17" fmla="*/ 5 h 18"/>
                <a:gd name="T18" fmla="*/ 10 w 24"/>
                <a:gd name="T19" fmla="*/ 2 h 18"/>
                <a:gd name="T20" fmla="*/ 8 w 24"/>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18">
                  <a:moveTo>
                    <a:pt x="17" y="0"/>
                  </a:moveTo>
                  <a:lnTo>
                    <a:pt x="17" y="0"/>
                  </a:lnTo>
                  <a:lnTo>
                    <a:pt x="0" y="0"/>
                  </a:lnTo>
                  <a:lnTo>
                    <a:pt x="0" y="18"/>
                  </a:lnTo>
                  <a:lnTo>
                    <a:pt x="17" y="18"/>
                  </a:lnTo>
                  <a:lnTo>
                    <a:pt x="22" y="15"/>
                  </a:lnTo>
                  <a:lnTo>
                    <a:pt x="24" y="9"/>
                  </a:lnTo>
                  <a:lnTo>
                    <a:pt x="22" y="4"/>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09" name="Freeform 2224"/>
            <p:cNvSpPr>
              <a:spLocks/>
            </p:cNvSpPr>
            <p:nvPr/>
          </p:nvSpPr>
          <p:spPr bwMode="auto">
            <a:xfrm>
              <a:off x="4064" y="2875"/>
              <a:ext cx="13" cy="9"/>
            </a:xfrm>
            <a:custGeom>
              <a:avLst/>
              <a:gdLst>
                <a:gd name="T0" fmla="*/ 10 w 25"/>
                <a:gd name="T1" fmla="*/ 0 h 18"/>
                <a:gd name="T2" fmla="*/ 10 w 25"/>
                <a:gd name="T3" fmla="*/ 0 h 18"/>
                <a:gd name="T4" fmla="*/ 0 w 25"/>
                <a:gd name="T5" fmla="*/ 0 h 18"/>
                <a:gd name="T6" fmla="*/ 0 w 25"/>
                <a:gd name="T7" fmla="*/ 9 h 18"/>
                <a:gd name="T8" fmla="*/ 10 w 25"/>
                <a:gd name="T9" fmla="*/ 9 h 18"/>
                <a:gd name="T10" fmla="*/ 10 w 25"/>
                <a:gd name="T11" fmla="*/ 9 h 18"/>
                <a:gd name="T12" fmla="*/ 10 w 25"/>
                <a:gd name="T13" fmla="*/ 9 h 18"/>
                <a:gd name="T14" fmla="*/ 12 w 25"/>
                <a:gd name="T15" fmla="*/ 8 h 18"/>
                <a:gd name="T16" fmla="*/ 13 w 25"/>
                <a:gd name="T17" fmla="*/ 5 h 18"/>
                <a:gd name="T18" fmla="*/ 12 w 25"/>
                <a:gd name="T19" fmla="*/ 2 h 18"/>
                <a:gd name="T20" fmla="*/ 10 w 25"/>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5" h="18">
                  <a:moveTo>
                    <a:pt x="19" y="0"/>
                  </a:moveTo>
                  <a:lnTo>
                    <a:pt x="19" y="0"/>
                  </a:lnTo>
                  <a:lnTo>
                    <a:pt x="0" y="0"/>
                  </a:lnTo>
                  <a:lnTo>
                    <a:pt x="0" y="18"/>
                  </a:lnTo>
                  <a:lnTo>
                    <a:pt x="19" y="18"/>
                  </a:lnTo>
                  <a:lnTo>
                    <a:pt x="24" y="15"/>
                  </a:lnTo>
                  <a:lnTo>
                    <a:pt x="25" y="9"/>
                  </a:lnTo>
                  <a:lnTo>
                    <a:pt x="24" y="4"/>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10" name="Freeform 2225"/>
            <p:cNvSpPr>
              <a:spLocks/>
            </p:cNvSpPr>
            <p:nvPr/>
          </p:nvSpPr>
          <p:spPr bwMode="auto">
            <a:xfrm>
              <a:off x="4073" y="2875"/>
              <a:ext cx="12" cy="9"/>
            </a:xfrm>
            <a:custGeom>
              <a:avLst/>
              <a:gdLst>
                <a:gd name="T0" fmla="*/ 8 w 23"/>
                <a:gd name="T1" fmla="*/ 0 h 18"/>
                <a:gd name="T2" fmla="*/ 8 w 23"/>
                <a:gd name="T3" fmla="*/ 0 h 18"/>
                <a:gd name="T4" fmla="*/ 0 w 23"/>
                <a:gd name="T5" fmla="*/ 0 h 18"/>
                <a:gd name="T6" fmla="*/ 0 w 23"/>
                <a:gd name="T7" fmla="*/ 9 h 18"/>
                <a:gd name="T8" fmla="*/ 8 w 23"/>
                <a:gd name="T9" fmla="*/ 9 h 18"/>
                <a:gd name="T10" fmla="*/ 8 w 23"/>
                <a:gd name="T11" fmla="*/ 9 h 18"/>
                <a:gd name="T12" fmla="*/ 8 w 23"/>
                <a:gd name="T13" fmla="*/ 9 h 18"/>
                <a:gd name="T14" fmla="*/ 11 w 23"/>
                <a:gd name="T15" fmla="*/ 8 h 18"/>
                <a:gd name="T16" fmla="*/ 12 w 23"/>
                <a:gd name="T17" fmla="*/ 5 h 18"/>
                <a:gd name="T18" fmla="*/ 11 w 23"/>
                <a:gd name="T19" fmla="*/ 2 h 18"/>
                <a:gd name="T20" fmla="*/ 8 w 23"/>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 h="18">
                  <a:moveTo>
                    <a:pt x="16" y="0"/>
                  </a:moveTo>
                  <a:lnTo>
                    <a:pt x="16" y="0"/>
                  </a:lnTo>
                  <a:lnTo>
                    <a:pt x="0" y="0"/>
                  </a:lnTo>
                  <a:lnTo>
                    <a:pt x="0" y="18"/>
                  </a:lnTo>
                  <a:lnTo>
                    <a:pt x="16" y="18"/>
                  </a:lnTo>
                  <a:lnTo>
                    <a:pt x="21" y="15"/>
                  </a:lnTo>
                  <a:lnTo>
                    <a:pt x="23" y="9"/>
                  </a:lnTo>
                  <a:lnTo>
                    <a:pt x="21" y="4"/>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11" name="Freeform 2226"/>
            <p:cNvSpPr>
              <a:spLocks/>
            </p:cNvSpPr>
            <p:nvPr/>
          </p:nvSpPr>
          <p:spPr bwMode="auto">
            <a:xfrm>
              <a:off x="4082" y="2875"/>
              <a:ext cx="11" cy="9"/>
            </a:xfrm>
            <a:custGeom>
              <a:avLst/>
              <a:gdLst>
                <a:gd name="T0" fmla="*/ 8 w 24"/>
                <a:gd name="T1" fmla="*/ 0 h 18"/>
                <a:gd name="T2" fmla="*/ 8 w 24"/>
                <a:gd name="T3" fmla="*/ 0 h 18"/>
                <a:gd name="T4" fmla="*/ 0 w 24"/>
                <a:gd name="T5" fmla="*/ 0 h 18"/>
                <a:gd name="T6" fmla="*/ 0 w 24"/>
                <a:gd name="T7" fmla="*/ 9 h 18"/>
                <a:gd name="T8" fmla="*/ 8 w 24"/>
                <a:gd name="T9" fmla="*/ 9 h 18"/>
                <a:gd name="T10" fmla="*/ 8 w 24"/>
                <a:gd name="T11" fmla="*/ 9 h 18"/>
                <a:gd name="T12" fmla="*/ 8 w 24"/>
                <a:gd name="T13" fmla="*/ 9 h 18"/>
                <a:gd name="T14" fmla="*/ 10 w 24"/>
                <a:gd name="T15" fmla="*/ 8 h 18"/>
                <a:gd name="T16" fmla="*/ 11 w 24"/>
                <a:gd name="T17" fmla="*/ 5 h 18"/>
                <a:gd name="T18" fmla="*/ 10 w 24"/>
                <a:gd name="T19" fmla="*/ 2 h 18"/>
                <a:gd name="T20" fmla="*/ 8 w 24"/>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18">
                  <a:moveTo>
                    <a:pt x="17" y="0"/>
                  </a:moveTo>
                  <a:lnTo>
                    <a:pt x="17" y="0"/>
                  </a:lnTo>
                  <a:lnTo>
                    <a:pt x="0" y="0"/>
                  </a:lnTo>
                  <a:lnTo>
                    <a:pt x="0" y="18"/>
                  </a:lnTo>
                  <a:lnTo>
                    <a:pt x="17" y="18"/>
                  </a:lnTo>
                  <a:lnTo>
                    <a:pt x="22" y="15"/>
                  </a:lnTo>
                  <a:lnTo>
                    <a:pt x="24" y="9"/>
                  </a:lnTo>
                  <a:lnTo>
                    <a:pt x="22" y="4"/>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12" name="Freeform 2227"/>
            <p:cNvSpPr>
              <a:spLocks/>
            </p:cNvSpPr>
            <p:nvPr/>
          </p:nvSpPr>
          <p:spPr bwMode="auto">
            <a:xfrm>
              <a:off x="4090" y="2875"/>
              <a:ext cx="12" cy="9"/>
            </a:xfrm>
            <a:custGeom>
              <a:avLst/>
              <a:gdLst>
                <a:gd name="T0" fmla="*/ 9 w 23"/>
                <a:gd name="T1" fmla="*/ 0 h 18"/>
                <a:gd name="T2" fmla="*/ 9 w 23"/>
                <a:gd name="T3" fmla="*/ 0 h 18"/>
                <a:gd name="T4" fmla="*/ 0 w 23"/>
                <a:gd name="T5" fmla="*/ 0 h 18"/>
                <a:gd name="T6" fmla="*/ 0 w 23"/>
                <a:gd name="T7" fmla="*/ 9 h 18"/>
                <a:gd name="T8" fmla="*/ 9 w 23"/>
                <a:gd name="T9" fmla="*/ 9 h 18"/>
                <a:gd name="T10" fmla="*/ 9 w 23"/>
                <a:gd name="T11" fmla="*/ 9 h 18"/>
                <a:gd name="T12" fmla="*/ 9 w 23"/>
                <a:gd name="T13" fmla="*/ 9 h 18"/>
                <a:gd name="T14" fmla="*/ 11 w 23"/>
                <a:gd name="T15" fmla="*/ 8 h 18"/>
                <a:gd name="T16" fmla="*/ 12 w 23"/>
                <a:gd name="T17" fmla="*/ 5 h 18"/>
                <a:gd name="T18" fmla="*/ 11 w 23"/>
                <a:gd name="T19" fmla="*/ 2 h 18"/>
                <a:gd name="T20" fmla="*/ 9 w 23"/>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 h="18">
                  <a:moveTo>
                    <a:pt x="17" y="0"/>
                  </a:moveTo>
                  <a:lnTo>
                    <a:pt x="17" y="0"/>
                  </a:lnTo>
                  <a:lnTo>
                    <a:pt x="0" y="0"/>
                  </a:lnTo>
                  <a:lnTo>
                    <a:pt x="0" y="18"/>
                  </a:lnTo>
                  <a:lnTo>
                    <a:pt x="17" y="18"/>
                  </a:lnTo>
                  <a:lnTo>
                    <a:pt x="22" y="15"/>
                  </a:lnTo>
                  <a:lnTo>
                    <a:pt x="23" y="9"/>
                  </a:lnTo>
                  <a:lnTo>
                    <a:pt x="22" y="4"/>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13" name="Freeform 2228"/>
            <p:cNvSpPr>
              <a:spLocks/>
            </p:cNvSpPr>
            <p:nvPr/>
          </p:nvSpPr>
          <p:spPr bwMode="auto">
            <a:xfrm>
              <a:off x="4098" y="2875"/>
              <a:ext cx="13" cy="9"/>
            </a:xfrm>
            <a:custGeom>
              <a:avLst/>
              <a:gdLst>
                <a:gd name="T0" fmla="*/ 9 w 25"/>
                <a:gd name="T1" fmla="*/ 0 h 18"/>
                <a:gd name="T2" fmla="*/ 9 w 25"/>
                <a:gd name="T3" fmla="*/ 0 h 18"/>
                <a:gd name="T4" fmla="*/ 0 w 25"/>
                <a:gd name="T5" fmla="*/ 0 h 18"/>
                <a:gd name="T6" fmla="*/ 0 w 25"/>
                <a:gd name="T7" fmla="*/ 9 h 18"/>
                <a:gd name="T8" fmla="*/ 9 w 25"/>
                <a:gd name="T9" fmla="*/ 9 h 18"/>
                <a:gd name="T10" fmla="*/ 9 w 25"/>
                <a:gd name="T11" fmla="*/ 9 h 18"/>
                <a:gd name="T12" fmla="*/ 9 w 25"/>
                <a:gd name="T13" fmla="*/ 9 h 18"/>
                <a:gd name="T14" fmla="*/ 12 w 25"/>
                <a:gd name="T15" fmla="*/ 8 h 18"/>
                <a:gd name="T16" fmla="*/ 13 w 25"/>
                <a:gd name="T17" fmla="*/ 5 h 18"/>
                <a:gd name="T18" fmla="*/ 12 w 25"/>
                <a:gd name="T19" fmla="*/ 2 h 18"/>
                <a:gd name="T20" fmla="*/ 9 w 25"/>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5" h="18">
                  <a:moveTo>
                    <a:pt x="18" y="0"/>
                  </a:moveTo>
                  <a:lnTo>
                    <a:pt x="18" y="0"/>
                  </a:lnTo>
                  <a:lnTo>
                    <a:pt x="0" y="0"/>
                  </a:lnTo>
                  <a:lnTo>
                    <a:pt x="0" y="18"/>
                  </a:lnTo>
                  <a:lnTo>
                    <a:pt x="18" y="18"/>
                  </a:lnTo>
                  <a:lnTo>
                    <a:pt x="23" y="15"/>
                  </a:lnTo>
                  <a:lnTo>
                    <a:pt x="25" y="9"/>
                  </a:lnTo>
                  <a:lnTo>
                    <a:pt x="23" y="4"/>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14" name="Freeform 2229"/>
            <p:cNvSpPr>
              <a:spLocks/>
            </p:cNvSpPr>
            <p:nvPr/>
          </p:nvSpPr>
          <p:spPr bwMode="auto">
            <a:xfrm>
              <a:off x="4108" y="2875"/>
              <a:ext cx="11" cy="9"/>
            </a:xfrm>
            <a:custGeom>
              <a:avLst/>
              <a:gdLst>
                <a:gd name="T0" fmla="*/ 8 w 23"/>
                <a:gd name="T1" fmla="*/ 0 h 18"/>
                <a:gd name="T2" fmla="*/ 8 w 23"/>
                <a:gd name="T3" fmla="*/ 0 h 18"/>
                <a:gd name="T4" fmla="*/ 0 w 23"/>
                <a:gd name="T5" fmla="*/ 0 h 18"/>
                <a:gd name="T6" fmla="*/ 0 w 23"/>
                <a:gd name="T7" fmla="*/ 9 h 18"/>
                <a:gd name="T8" fmla="*/ 8 w 23"/>
                <a:gd name="T9" fmla="*/ 9 h 18"/>
                <a:gd name="T10" fmla="*/ 8 w 23"/>
                <a:gd name="T11" fmla="*/ 9 h 18"/>
                <a:gd name="T12" fmla="*/ 8 w 23"/>
                <a:gd name="T13" fmla="*/ 9 h 18"/>
                <a:gd name="T14" fmla="*/ 11 w 23"/>
                <a:gd name="T15" fmla="*/ 8 h 18"/>
                <a:gd name="T16" fmla="*/ 11 w 23"/>
                <a:gd name="T17" fmla="*/ 5 h 18"/>
                <a:gd name="T18" fmla="*/ 11 w 23"/>
                <a:gd name="T19" fmla="*/ 2 h 18"/>
                <a:gd name="T20" fmla="*/ 8 w 23"/>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 h="18">
                  <a:moveTo>
                    <a:pt x="17" y="0"/>
                  </a:moveTo>
                  <a:lnTo>
                    <a:pt x="17" y="0"/>
                  </a:lnTo>
                  <a:lnTo>
                    <a:pt x="0" y="0"/>
                  </a:lnTo>
                  <a:lnTo>
                    <a:pt x="0" y="18"/>
                  </a:lnTo>
                  <a:lnTo>
                    <a:pt x="17" y="18"/>
                  </a:lnTo>
                  <a:lnTo>
                    <a:pt x="22" y="15"/>
                  </a:lnTo>
                  <a:lnTo>
                    <a:pt x="23" y="9"/>
                  </a:lnTo>
                  <a:lnTo>
                    <a:pt x="22" y="4"/>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15" name="Freeform 2230"/>
            <p:cNvSpPr>
              <a:spLocks/>
            </p:cNvSpPr>
            <p:nvPr/>
          </p:nvSpPr>
          <p:spPr bwMode="auto">
            <a:xfrm>
              <a:off x="4116" y="2875"/>
              <a:ext cx="12" cy="9"/>
            </a:xfrm>
            <a:custGeom>
              <a:avLst/>
              <a:gdLst>
                <a:gd name="T0" fmla="*/ 9 w 23"/>
                <a:gd name="T1" fmla="*/ 0 h 18"/>
                <a:gd name="T2" fmla="*/ 9 w 23"/>
                <a:gd name="T3" fmla="*/ 0 h 18"/>
                <a:gd name="T4" fmla="*/ 0 w 23"/>
                <a:gd name="T5" fmla="*/ 0 h 18"/>
                <a:gd name="T6" fmla="*/ 0 w 23"/>
                <a:gd name="T7" fmla="*/ 9 h 18"/>
                <a:gd name="T8" fmla="*/ 9 w 23"/>
                <a:gd name="T9" fmla="*/ 9 h 18"/>
                <a:gd name="T10" fmla="*/ 9 w 23"/>
                <a:gd name="T11" fmla="*/ 9 h 18"/>
                <a:gd name="T12" fmla="*/ 9 w 23"/>
                <a:gd name="T13" fmla="*/ 9 h 18"/>
                <a:gd name="T14" fmla="*/ 11 w 23"/>
                <a:gd name="T15" fmla="*/ 8 h 18"/>
                <a:gd name="T16" fmla="*/ 12 w 23"/>
                <a:gd name="T17" fmla="*/ 5 h 18"/>
                <a:gd name="T18" fmla="*/ 11 w 23"/>
                <a:gd name="T19" fmla="*/ 2 h 18"/>
                <a:gd name="T20" fmla="*/ 9 w 23"/>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 h="18">
                  <a:moveTo>
                    <a:pt x="17" y="0"/>
                  </a:moveTo>
                  <a:lnTo>
                    <a:pt x="17" y="0"/>
                  </a:lnTo>
                  <a:lnTo>
                    <a:pt x="0" y="0"/>
                  </a:lnTo>
                  <a:lnTo>
                    <a:pt x="0" y="18"/>
                  </a:lnTo>
                  <a:lnTo>
                    <a:pt x="17" y="18"/>
                  </a:lnTo>
                  <a:lnTo>
                    <a:pt x="22" y="15"/>
                  </a:lnTo>
                  <a:lnTo>
                    <a:pt x="23" y="9"/>
                  </a:lnTo>
                  <a:lnTo>
                    <a:pt x="22" y="4"/>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16" name="Freeform 2231"/>
            <p:cNvSpPr>
              <a:spLocks/>
            </p:cNvSpPr>
            <p:nvPr/>
          </p:nvSpPr>
          <p:spPr bwMode="auto">
            <a:xfrm>
              <a:off x="4124" y="2875"/>
              <a:ext cx="13" cy="9"/>
            </a:xfrm>
            <a:custGeom>
              <a:avLst/>
              <a:gdLst>
                <a:gd name="T0" fmla="*/ 9 w 25"/>
                <a:gd name="T1" fmla="*/ 0 h 18"/>
                <a:gd name="T2" fmla="*/ 9 w 25"/>
                <a:gd name="T3" fmla="*/ 0 h 18"/>
                <a:gd name="T4" fmla="*/ 0 w 25"/>
                <a:gd name="T5" fmla="*/ 0 h 18"/>
                <a:gd name="T6" fmla="*/ 0 w 25"/>
                <a:gd name="T7" fmla="*/ 9 h 18"/>
                <a:gd name="T8" fmla="*/ 9 w 25"/>
                <a:gd name="T9" fmla="*/ 9 h 18"/>
                <a:gd name="T10" fmla="*/ 9 w 25"/>
                <a:gd name="T11" fmla="*/ 9 h 18"/>
                <a:gd name="T12" fmla="*/ 9 w 25"/>
                <a:gd name="T13" fmla="*/ 9 h 18"/>
                <a:gd name="T14" fmla="*/ 12 w 25"/>
                <a:gd name="T15" fmla="*/ 8 h 18"/>
                <a:gd name="T16" fmla="*/ 13 w 25"/>
                <a:gd name="T17" fmla="*/ 5 h 18"/>
                <a:gd name="T18" fmla="*/ 12 w 25"/>
                <a:gd name="T19" fmla="*/ 2 h 18"/>
                <a:gd name="T20" fmla="*/ 9 w 25"/>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5" h="18">
                  <a:moveTo>
                    <a:pt x="18" y="0"/>
                  </a:moveTo>
                  <a:lnTo>
                    <a:pt x="18" y="0"/>
                  </a:lnTo>
                  <a:lnTo>
                    <a:pt x="0" y="0"/>
                  </a:lnTo>
                  <a:lnTo>
                    <a:pt x="0" y="18"/>
                  </a:lnTo>
                  <a:lnTo>
                    <a:pt x="18" y="18"/>
                  </a:lnTo>
                  <a:lnTo>
                    <a:pt x="23" y="15"/>
                  </a:lnTo>
                  <a:lnTo>
                    <a:pt x="25" y="9"/>
                  </a:lnTo>
                  <a:lnTo>
                    <a:pt x="23" y="4"/>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17" name="Freeform 2232"/>
            <p:cNvSpPr>
              <a:spLocks/>
            </p:cNvSpPr>
            <p:nvPr/>
          </p:nvSpPr>
          <p:spPr bwMode="auto">
            <a:xfrm>
              <a:off x="4133" y="2875"/>
              <a:ext cx="12" cy="9"/>
            </a:xfrm>
            <a:custGeom>
              <a:avLst/>
              <a:gdLst>
                <a:gd name="T0" fmla="*/ 9 w 23"/>
                <a:gd name="T1" fmla="*/ 0 h 18"/>
                <a:gd name="T2" fmla="*/ 9 w 23"/>
                <a:gd name="T3" fmla="*/ 0 h 18"/>
                <a:gd name="T4" fmla="*/ 0 w 23"/>
                <a:gd name="T5" fmla="*/ 0 h 18"/>
                <a:gd name="T6" fmla="*/ 0 w 23"/>
                <a:gd name="T7" fmla="*/ 9 h 18"/>
                <a:gd name="T8" fmla="*/ 9 w 23"/>
                <a:gd name="T9" fmla="*/ 9 h 18"/>
                <a:gd name="T10" fmla="*/ 9 w 23"/>
                <a:gd name="T11" fmla="*/ 9 h 18"/>
                <a:gd name="T12" fmla="*/ 9 w 23"/>
                <a:gd name="T13" fmla="*/ 9 h 18"/>
                <a:gd name="T14" fmla="*/ 11 w 23"/>
                <a:gd name="T15" fmla="*/ 8 h 18"/>
                <a:gd name="T16" fmla="*/ 12 w 23"/>
                <a:gd name="T17" fmla="*/ 5 h 18"/>
                <a:gd name="T18" fmla="*/ 11 w 23"/>
                <a:gd name="T19" fmla="*/ 2 h 18"/>
                <a:gd name="T20" fmla="*/ 9 w 23"/>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 h="18">
                  <a:moveTo>
                    <a:pt x="17" y="0"/>
                  </a:moveTo>
                  <a:lnTo>
                    <a:pt x="17" y="0"/>
                  </a:lnTo>
                  <a:lnTo>
                    <a:pt x="0" y="0"/>
                  </a:lnTo>
                  <a:lnTo>
                    <a:pt x="0" y="18"/>
                  </a:lnTo>
                  <a:lnTo>
                    <a:pt x="17" y="18"/>
                  </a:lnTo>
                  <a:lnTo>
                    <a:pt x="22" y="15"/>
                  </a:lnTo>
                  <a:lnTo>
                    <a:pt x="23" y="9"/>
                  </a:lnTo>
                  <a:lnTo>
                    <a:pt x="22" y="4"/>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18" name="Freeform 2233"/>
            <p:cNvSpPr>
              <a:spLocks/>
            </p:cNvSpPr>
            <p:nvPr/>
          </p:nvSpPr>
          <p:spPr bwMode="auto">
            <a:xfrm>
              <a:off x="4142" y="2875"/>
              <a:ext cx="12" cy="9"/>
            </a:xfrm>
            <a:custGeom>
              <a:avLst/>
              <a:gdLst>
                <a:gd name="T0" fmla="*/ 8 w 23"/>
                <a:gd name="T1" fmla="*/ 1 h 20"/>
                <a:gd name="T2" fmla="*/ 8 w 23"/>
                <a:gd name="T3" fmla="*/ 1 h 20"/>
                <a:gd name="T4" fmla="*/ 0 w 23"/>
                <a:gd name="T5" fmla="*/ 0 h 20"/>
                <a:gd name="T6" fmla="*/ 0 w 23"/>
                <a:gd name="T7" fmla="*/ 8 h 20"/>
                <a:gd name="T8" fmla="*/ 8 w 23"/>
                <a:gd name="T9" fmla="*/ 9 h 20"/>
                <a:gd name="T10" fmla="*/ 8 w 23"/>
                <a:gd name="T11" fmla="*/ 9 h 20"/>
                <a:gd name="T12" fmla="*/ 8 w 23"/>
                <a:gd name="T13" fmla="*/ 9 h 20"/>
                <a:gd name="T14" fmla="*/ 11 w 23"/>
                <a:gd name="T15" fmla="*/ 7 h 20"/>
                <a:gd name="T16" fmla="*/ 12 w 23"/>
                <a:gd name="T17" fmla="*/ 5 h 20"/>
                <a:gd name="T18" fmla="*/ 11 w 23"/>
                <a:gd name="T19" fmla="*/ 3 h 20"/>
                <a:gd name="T20" fmla="*/ 8 w 23"/>
                <a:gd name="T21" fmla="*/ 1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 h="20">
                  <a:moveTo>
                    <a:pt x="16" y="2"/>
                  </a:moveTo>
                  <a:lnTo>
                    <a:pt x="16" y="2"/>
                  </a:lnTo>
                  <a:lnTo>
                    <a:pt x="0" y="0"/>
                  </a:lnTo>
                  <a:lnTo>
                    <a:pt x="0" y="18"/>
                  </a:lnTo>
                  <a:lnTo>
                    <a:pt x="16" y="20"/>
                  </a:lnTo>
                  <a:lnTo>
                    <a:pt x="21" y="16"/>
                  </a:lnTo>
                  <a:lnTo>
                    <a:pt x="23" y="11"/>
                  </a:lnTo>
                  <a:lnTo>
                    <a:pt x="21" y="6"/>
                  </a:lnTo>
                  <a:lnTo>
                    <a:pt x="1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19" name="Freeform 2234"/>
            <p:cNvSpPr>
              <a:spLocks/>
            </p:cNvSpPr>
            <p:nvPr/>
          </p:nvSpPr>
          <p:spPr bwMode="auto">
            <a:xfrm>
              <a:off x="4150" y="2875"/>
              <a:ext cx="12" cy="9"/>
            </a:xfrm>
            <a:custGeom>
              <a:avLst/>
              <a:gdLst>
                <a:gd name="T0" fmla="*/ 9 w 24"/>
                <a:gd name="T1" fmla="*/ 0 h 18"/>
                <a:gd name="T2" fmla="*/ 9 w 24"/>
                <a:gd name="T3" fmla="*/ 0 h 18"/>
                <a:gd name="T4" fmla="*/ 0 w 24"/>
                <a:gd name="T5" fmla="*/ 0 h 18"/>
                <a:gd name="T6" fmla="*/ 0 w 24"/>
                <a:gd name="T7" fmla="*/ 9 h 18"/>
                <a:gd name="T8" fmla="*/ 9 w 24"/>
                <a:gd name="T9" fmla="*/ 9 h 18"/>
                <a:gd name="T10" fmla="*/ 9 w 24"/>
                <a:gd name="T11" fmla="*/ 9 h 18"/>
                <a:gd name="T12" fmla="*/ 9 w 24"/>
                <a:gd name="T13" fmla="*/ 9 h 18"/>
                <a:gd name="T14" fmla="*/ 11 w 24"/>
                <a:gd name="T15" fmla="*/ 7 h 18"/>
                <a:gd name="T16" fmla="*/ 12 w 24"/>
                <a:gd name="T17" fmla="*/ 5 h 18"/>
                <a:gd name="T18" fmla="*/ 11 w 24"/>
                <a:gd name="T19" fmla="*/ 2 h 18"/>
                <a:gd name="T20" fmla="*/ 9 w 24"/>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18">
                  <a:moveTo>
                    <a:pt x="17" y="0"/>
                  </a:moveTo>
                  <a:lnTo>
                    <a:pt x="17" y="0"/>
                  </a:lnTo>
                  <a:lnTo>
                    <a:pt x="0" y="0"/>
                  </a:lnTo>
                  <a:lnTo>
                    <a:pt x="0" y="18"/>
                  </a:lnTo>
                  <a:lnTo>
                    <a:pt x="17" y="18"/>
                  </a:lnTo>
                  <a:lnTo>
                    <a:pt x="22" y="14"/>
                  </a:lnTo>
                  <a:lnTo>
                    <a:pt x="24" y="9"/>
                  </a:lnTo>
                  <a:lnTo>
                    <a:pt x="22" y="4"/>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20" name="Freeform 2235"/>
            <p:cNvSpPr>
              <a:spLocks/>
            </p:cNvSpPr>
            <p:nvPr/>
          </p:nvSpPr>
          <p:spPr bwMode="auto">
            <a:xfrm>
              <a:off x="4159" y="2875"/>
              <a:ext cx="12" cy="9"/>
            </a:xfrm>
            <a:custGeom>
              <a:avLst/>
              <a:gdLst>
                <a:gd name="T0" fmla="*/ 9 w 25"/>
                <a:gd name="T1" fmla="*/ 0 h 18"/>
                <a:gd name="T2" fmla="*/ 9 w 25"/>
                <a:gd name="T3" fmla="*/ 0 h 18"/>
                <a:gd name="T4" fmla="*/ 0 w 25"/>
                <a:gd name="T5" fmla="*/ 0 h 18"/>
                <a:gd name="T6" fmla="*/ 0 w 25"/>
                <a:gd name="T7" fmla="*/ 9 h 18"/>
                <a:gd name="T8" fmla="*/ 9 w 25"/>
                <a:gd name="T9" fmla="*/ 9 h 18"/>
                <a:gd name="T10" fmla="*/ 9 w 25"/>
                <a:gd name="T11" fmla="*/ 9 h 18"/>
                <a:gd name="T12" fmla="*/ 9 w 25"/>
                <a:gd name="T13" fmla="*/ 9 h 18"/>
                <a:gd name="T14" fmla="*/ 11 w 25"/>
                <a:gd name="T15" fmla="*/ 7 h 18"/>
                <a:gd name="T16" fmla="*/ 12 w 25"/>
                <a:gd name="T17" fmla="*/ 5 h 18"/>
                <a:gd name="T18" fmla="*/ 11 w 25"/>
                <a:gd name="T19" fmla="*/ 2 h 18"/>
                <a:gd name="T20" fmla="*/ 9 w 25"/>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5" h="18">
                  <a:moveTo>
                    <a:pt x="18" y="0"/>
                  </a:moveTo>
                  <a:lnTo>
                    <a:pt x="18" y="0"/>
                  </a:lnTo>
                  <a:lnTo>
                    <a:pt x="0" y="0"/>
                  </a:lnTo>
                  <a:lnTo>
                    <a:pt x="0" y="18"/>
                  </a:lnTo>
                  <a:lnTo>
                    <a:pt x="18" y="18"/>
                  </a:lnTo>
                  <a:lnTo>
                    <a:pt x="23" y="14"/>
                  </a:lnTo>
                  <a:lnTo>
                    <a:pt x="25" y="9"/>
                  </a:lnTo>
                  <a:lnTo>
                    <a:pt x="23" y="4"/>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21" name="Freeform 2236"/>
            <p:cNvSpPr>
              <a:spLocks/>
            </p:cNvSpPr>
            <p:nvPr/>
          </p:nvSpPr>
          <p:spPr bwMode="auto">
            <a:xfrm>
              <a:off x="4168" y="2875"/>
              <a:ext cx="11" cy="9"/>
            </a:xfrm>
            <a:custGeom>
              <a:avLst/>
              <a:gdLst>
                <a:gd name="T0" fmla="*/ 8 w 24"/>
                <a:gd name="T1" fmla="*/ 0 h 18"/>
                <a:gd name="T2" fmla="*/ 8 w 24"/>
                <a:gd name="T3" fmla="*/ 0 h 18"/>
                <a:gd name="T4" fmla="*/ 0 w 24"/>
                <a:gd name="T5" fmla="*/ 0 h 18"/>
                <a:gd name="T6" fmla="*/ 0 w 24"/>
                <a:gd name="T7" fmla="*/ 9 h 18"/>
                <a:gd name="T8" fmla="*/ 8 w 24"/>
                <a:gd name="T9" fmla="*/ 9 h 18"/>
                <a:gd name="T10" fmla="*/ 8 w 24"/>
                <a:gd name="T11" fmla="*/ 9 h 18"/>
                <a:gd name="T12" fmla="*/ 8 w 24"/>
                <a:gd name="T13" fmla="*/ 9 h 18"/>
                <a:gd name="T14" fmla="*/ 10 w 24"/>
                <a:gd name="T15" fmla="*/ 7 h 18"/>
                <a:gd name="T16" fmla="*/ 11 w 24"/>
                <a:gd name="T17" fmla="*/ 5 h 18"/>
                <a:gd name="T18" fmla="*/ 10 w 24"/>
                <a:gd name="T19" fmla="*/ 2 h 18"/>
                <a:gd name="T20" fmla="*/ 8 w 24"/>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18">
                  <a:moveTo>
                    <a:pt x="17" y="0"/>
                  </a:moveTo>
                  <a:lnTo>
                    <a:pt x="17" y="0"/>
                  </a:lnTo>
                  <a:lnTo>
                    <a:pt x="0" y="0"/>
                  </a:lnTo>
                  <a:lnTo>
                    <a:pt x="0" y="18"/>
                  </a:lnTo>
                  <a:lnTo>
                    <a:pt x="17" y="18"/>
                  </a:lnTo>
                  <a:lnTo>
                    <a:pt x="22" y="14"/>
                  </a:lnTo>
                  <a:lnTo>
                    <a:pt x="24" y="9"/>
                  </a:lnTo>
                  <a:lnTo>
                    <a:pt x="22" y="4"/>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22" name="Freeform 2237"/>
            <p:cNvSpPr>
              <a:spLocks/>
            </p:cNvSpPr>
            <p:nvPr/>
          </p:nvSpPr>
          <p:spPr bwMode="auto">
            <a:xfrm>
              <a:off x="4176" y="2875"/>
              <a:ext cx="12" cy="9"/>
            </a:xfrm>
            <a:custGeom>
              <a:avLst/>
              <a:gdLst>
                <a:gd name="T0" fmla="*/ 9 w 24"/>
                <a:gd name="T1" fmla="*/ 0 h 18"/>
                <a:gd name="T2" fmla="*/ 9 w 24"/>
                <a:gd name="T3" fmla="*/ 0 h 18"/>
                <a:gd name="T4" fmla="*/ 0 w 24"/>
                <a:gd name="T5" fmla="*/ 0 h 18"/>
                <a:gd name="T6" fmla="*/ 0 w 24"/>
                <a:gd name="T7" fmla="*/ 9 h 18"/>
                <a:gd name="T8" fmla="*/ 9 w 24"/>
                <a:gd name="T9" fmla="*/ 9 h 18"/>
                <a:gd name="T10" fmla="*/ 9 w 24"/>
                <a:gd name="T11" fmla="*/ 9 h 18"/>
                <a:gd name="T12" fmla="*/ 9 w 24"/>
                <a:gd name="T13" fmla="*/ 9 h 18"/>
                <a:gd name="T14" fmla="*/ 11 w 24"/>
                <a:gd name="T15" fmla="*/ 7 h 18"/>
                <a:gd name="T16" fmla="*/ 12 w 24"/>
                <a:gd name="T17" fmla="*/ 5 h 18"/>
                <a:gd name="T18" fmla="*/ 11 w 24"/>
                <a:gd name="T19" fmla="*/ 2 h 18"/>
                <a:gd name="T20" fmla="*/ 9 w 24"/>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18">
                  <a:moveTo>
                    <a:pt x="17" y="0"/>
                  </a:moveTo>
                  <a:lnTo>
                    <a:pt x="17" y="0"/>
                  </a:lnTo>
                  <a:lnTo>
                    <a:pt x="0" y="0"/>
                  </a:lnTo>
                  <a:lnTo>
                    <a:pt x="0" y="18"/>
                  </a:lnTo>
                  <a:lnTo>
                    <a:pt x="17" y="18"/>
                  </a:lnTo>
                  <a:lnTo>
                    <a:pt x="22" y="14"/>
                  </a:lnTo>
                  <a:lnTo>
                    <a:pt x="24" y="9"/>
                  </a:lnTo>
                  <a:lnTo>
                    <a:pt x="22" y="4"/>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23" name="Freeform 2238"/>
            <p:cNvSpPr>
              <a:spLocks/>
            </p:cNvSpPr>
            <p:nvPr/>
          </p:nvSpPr>
          <p:spPr bwMode="auto">
            <a:xfrm>
              <a:off x="4184" y="2875"/>
              <a:ext cx="13" cy="9"/>
            </a:xfrm>
            <a:custGeom>
              <a:avLst/>
              <a:gdLst>
                <a:gd name="T0" fmla="*/ 9 w 25"/>
                <a:gd name="T1" fmla="*/ 0 h 18"/>
                <a:gd name="T2" fmla="*/ 9 w 25"/>
                <a:gd name="T3" fmla="*/ 0 h 18"/>
                <a:gd name="T4" fmla="*/ 0 w 25"/>
                <a:gd name="T5" fmla="*/ 0 h 18"/>
                <a:gd name="T6" fmla="*/ 0 w 25"/>
                <a:gd name="T7" fmla="*/ 9 h 18"/>
                <a:gd name="T8" fmla="*/ 9 w 25"/>
                <a:gd name="T9" fmla="*/ 9 h 18"/>
                <a:gd name="T10" fmla="*/ 9 w 25"/>
                <a:gd name="T11" fmla="*/ 9 h 18"/>
                <a:gd name="T12" fmla="*/ 9 w 25"/>
                <a:gd name="T13" fmla="*/ 9 h 18"/>
                <a:gd name="T14" fmla="*/ 12 w 25"/>
                <a:gd name="T15" fmla="*/ 7 h 18"/>
                <a:gd name="T16" fmla="*/ 13 w 25"/>
                <a:gd name="T17" fmla="*/ 5 h 18"/>
                <a:gd name="T18" fmla="*/ 12 w 25"/>
                <a:gd name="T19" fmla="*/ 2 h 18"/>
                <a:gd name="T20" fmla="*/ 9 w 25"/>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5" h="18">
                  <a:moveTo>
                    <a:pt x="18" y="0"/>
                  </a:moveTo>
                  <a:lnTo>
                    <a:pt x="18" y="0"/>
                  </a:lnTo>
                  <a:lnTo>
                    <a:pt x="0" y="0"/>
                  </a:lnTo>
                  <a:lnTo>
                    <a:pt x="0" y="18"/>
                  </a:lnTo>
                  <a:lnTo>
                    <a:pt x="18" y="18"/>
                  </a:lnTo>
                  <a:lnTo>
                    <a:pt x="23" y="14"/>
                  </a:lnTo>
                  <a:lnTo>
                    <a:pt x="25" y="9"/>
                  </a:lnTo>
                  <a:lnTo>
                    <a:pt x="23" y="4"/>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24" name="Freeform 2239"/>
            <p:cNvSpPr>
              <a:spLocks/>
            </p:cNvSpPr>
            <p:nvPr/>
          </p:nvSpPr>
          <p:spPr bwMode="auto">
            <a:xfrm>
              <a:off x="4194" y="2875"/>
              <a:ext cx="11" cy="9"/>
            </a:xfrm>
            <a:custGeom>
              <a:avLst/>
              <a:gdLst>
                <a:gd name="T0" fmla="*/ 8 w 24"/>
                <a:gd name="T1" fmla="*/ 0 h 18"/>
                <a:gd name="T2" fmla="*/ 8 w 24"/>
                <a:gd name="T3" fmla="*/ 0 h 18"/>
                <a:gd name="T4" fmla="*/ 0 w 24"/>
                <a:gd name="T5" fmla="*/ 0 h 18"/>
                <a:gd name="T6" fmla="*/ 0 w 24"/>
                <a:gd name="T7" fmla="*/ 9 h 18"/>
                <a:gd name="T8" fmla="*/ 8 w 24"/>
                <a:gd name="T9" fmla="*/ 9 h 18"/>
                <a:gd name="T10" fmla="*/ 8 w 24"/>
                <a:gd name="T11" fmla="*/ 9 h 18"/>
                <a:gd name="T12" fmla="*/ 8 w 24"/>
                <a:gd name="T13" fmla="*/ 9 h 18"/>
                <a:gd name="T14" fmla="*/ 10 w 24"/>
                <a:gd name="T15" fmla="*/ 7 h 18"/>
                <a:gd name="T16" fmla="*/ 11 w 24"/>
                <a:gd name="T17" fmla="*/ 5 h 18"/>
                <a:gd name="T18" fmla="*/ 10 w 24"/>
                <a:gd name="T19" fmla="*/ 2 h 18"/>
                <a:gd name="T20" fmla="*/ 8 w 24"/>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18">
                  <a:moveTo>
                    <a:pt x="17" y="0"/>
                  </a:moveTo>
                  <a:lnTo>
                    <a:pt x="17" y="0"/>
                  </a:lnTo>
                  <a:lnTo>
                    <a:pt x="0" y="0"/>
                  </a:lnTo>
                  <a:lnTo>
                    <a:pt x="0" y="18"/>
                  </a:lnTo>
                  <a:lnTo>
                    <a:pt x="17" y="18"/>
                  </a:lnTo>
                  <a:lnTo>
                    <a:pt x="22" y="14"/>
                  </a:lnTo>
                  <a:lnTo>
                    <a:pt x="24" y="9"/>
                  </a:lnTo>
                  <a:lnTo>
                    <a:pt x="22" y="4"/>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25" name="Freeform 2240"/>
            <p:cNvSpPr>
              <a:spLocks/>
            </p:cNvSpPr>
            <p:nvPr/>
          </p:nvSpPr>
          <p:spPr bwMode="auto">
            <a:xfrm>
              <a:off x="4202" y="2875"/>
              <a:ext cx="12" cy="9"/>
            </a:xfrm>
            <a:custGeom>
              <a:avLst/>
              <a:gdLst>
                <a:gd name="T0" fmla="*/ 9 w 23"/>
                <a:gd name="T1" fmla="*/ 0 h 18"/>
                <a:gd name="T2" fmla="*/ 9 w 23"/>
                <a:gd name="T3" fmla="*/ 0 h 18"/>
                <a:gd name="T4" fmla="*/ 0 w 23"/>
                <a:gd name="T5" fmla="*/ 0 h 18"/>
                <a:gd name="T6" fmla="*/ 0 w 23"/>
                <a:gd name="T7" fmla="*/ 9 h 18"/>
                <a:gd name="T8" fmla="*/ 9 w 23"/>
                <a:gd name="T9" fmla="*/ 9 h 18"/>
                <a:gd name="T10" fmla="*/ 9 w 23"/>
                <a:gd name="T11" fmla="*/ 9 h 18"/>
                <a:gd name="T12" fmla="*/ 9 w 23"/>
                <a:gd name="T13" fmla="*/ 9 h 18"/>
                <a:gd name="T14" fmla="*/ 11 w 23"/>
                <a:gd name="T15" fmla="*/ 7 h 18"/>
                <a:gd name="T16" fmla="*/ 12 w 23"/>
                <a:gd name="T17" fmla="*/ 5 h 18"/>
                <a:gd name="T18" fmla="*/ 11 w 23"/>
                <a:gd name="T19" fmla="*/ 2 h 18"/>
                <a:gd name="T20" fmla="*/ 9 w 23"/>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 h="18">
                  <a:moveTo>
                    <a:pt x="17" y="0"/>
                  </a:moveTo>
                  <a:lnTo>
                    <a:pt x="17" y="0"/>
                  </a:lnTo>
                  <a:lnTo>
                    <a:pt x="0" y="0"/>
                  </a:lnTo>
                  <a:lnTo>
                    <a:pt x="0" y="18"/>
                  </a:lnTo>
                  <a:lnTo>
                    <a:pt x="17" y="18"/>
                  </a:lnTo>
                  <a:lnTo>
                    <a:pt x="22" y="14"/>
                  </a:lnTo>
                  <a:lnTo>
                    <a:pt x="23" y="9"/>
                  </a:lnTo>
                  <a:lnTo>
                    <a:pt x="22" y="4"/>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26" name="Freeform 2241"/>
            <p:cNvSpPr>
              <a:spLocks/>
            </p:cNvSpPr>
            <p:nvPr/>
          </p:nvSpPr>
          <p:spPr bwMode="auto">
            <a:xfrm>
              <a:off x="4210" y="2875"/>
              <a:ext cx="12" cy="9"/>
            </a:xfrm>
            <a:custGeom>
              <a:avLst/>
              <a:gdLst>
                <a:gd name="T0" fmla="*/ 8 w 23"/>
                <a:gd name="T1" fmla="*/ 0 h 18"/>
                <a:gd name="T2" fmla="*/ 8 w 23"/>
                <a:gd name="T3" fmla="*/ 0 h 18"/>
                <a:gd name="T4" fmla="*/ 0 w 23"/>
                <a:gd name="T5" fmla="*/ 0 h 18"/>
                <a:gd name="T6" fmla="*/ 0 w 23"/>
                <a:gd name="T7" fmla="*/ 9 h 18"/>
                <a:gd name="T8" fmla="*/ 8 w 23"/>
                <a:gd name="T9" fmla="*/ 9 h 18"/>
                <a:gd name="T10" fmla="*/ 8 w 23"/>
                <a:gd name="T11" fmla="*/ 9 h 18"/>
                <a:gd name="T12" fmla="*/ 8 w 23"/>
                <a:gd name="T13" fmla="*/ 9 h 18"/>
                <a:gd name="T14" fmla="*/ 11 w 23"/>
                <a:gd name="T15" fmla="*/ 7 h 18"/>
                <a:gd name="T16" fmla="*/ 12 w 23"/>
                <a:gd name="T17" fmla="*/ 5 h 18"/>
                <a:gd name="T18" fmla="*/ 11 w 23"/>
                <a:gd name="T19" fmla="*/ 2 h 18"/>
                <a:gd name="T20" fmla="*/ 8 w 23"/>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 h="18">
                  <a:moveTo>
                    <a:pt x="16" y="0"/>
                  </a:moveTo>
                  <a:lnTo>
                    <a:pt x="16" y="0"/>
                  </a:lnTo>
                  <a:lnTo>
                    <a:pt x="0" y="0"/>
                  </a:lnTo>
                  <a:lnTo>
                    <a:pt x="0" y="18"/>
                  </a:lnTo>
                  <a:lnTo>
                    <a:pt x="16" y="18"/>
                  </a:lnTo>
                  <a:lnTo>
                    <a:pt x="21" y="14"/>
                  </a:lnTo>
                  <a:lnTo>
                    <a:pt x="23" y="9"/>
                  </a:lnTo>
                  <a:lnTo>
                    <a:pt x="21" y="4"/>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27" name="Freeform 2242"/>
            <p:cNvSpPr>
              <a:spLocks/>
            </p:cNvSpPr>
            <p:nvPr/>
          </p:nvSpPr>
          <p:spPr bwMode="auto">
            <a:xfrm>
              <a:off x="4219" y="2875"/>
              <a:ext cx="12" cy="9"/>
            </a:xfrm>
            <a:custGeom>
              <a:avLst/>
              <a:gdLst>
                <a:gd name="T0" fmla="*/ 9 w 25"/>
                <a:gd name="T1" fmla="*/ 0 h 18"/>
                <a:gd name="T2" fmla="*/ 9 w 25"/>
                <a:gd name="T3" fmla="*/ 0 h 18"/>
                <a:gd name="T4" fmla="*/ 0 w 25"/>
                <a:gd name="T5" fmla="*/ 0 h 18"/>
                <a:gd name="T6" fmla="*/ 0 w 25"/>
                <a:gd name="T7" fmla="*/ 9 h 18"/>
                <a:gd name="T8" fmla="*/ 9 w 25"/>
                <a:gd name="T9" fmla="*/ 9 h 18"/>
                <a:gd name="T10" fmla="*/ 9 w 25"/>
                <a:gd name="T11" fmla="*/ 9 h 18"/>
                <a:gd name="T12" fmla="*/ 9 w 25"/>
                <a:gd name="T13" fmla="*/ 9 h 18"/>
                <a:gd name="T14" fmla="*/ 12 w 25"/>
                <a:gd name="T15" fmla="*/ 7 h 18"/>
                <a:gd name="T16" fmla="*/ 12 w 25"/>
                <a:gd name="T17" fmla="*/ 5 h 18"/>
                <a:gd name="T18" fmla="*/ 12 w 25"/>
                <a:gd name="T19" fmla="*/ 2 h 18"/>
                <a:gd name="T20" fmla="*/ 9 w 25"/>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5" h="18">
                  <a:moveTo>
                    <a:pt x="19" y="0"/>
                  </a:moveTo>
                  <a:lnTo>
                    <a:pt x="19" y="0"/>
                  </a:lnTo>
                  <a:lnTo>
                    <a:pt x="0" y="0"/>
                  </a:lnTo>
                  <a:lnTo>
                    <a:pt x="0" y="18"/>
                  </a:lnTo>
                  <a:lnTo>
                    <a:pt x="19" y="18"/>
                  </a:lnTo>
                  <a:lnTo>
                    <a:pt x="24" y="14"/>
                  </a:lnTo>
                  <a:lnTo>
                    <a:pt x="25" y="9"/>
                  </a:lnTo>
                  <a:lnTo>
                    <a:pt x="24" y="4"/>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28" name="Freeform 2243"/>
            <p:cNvSpPr>
              <a:spLocks/>
            </p:cNvSpPr>
            <p:nvPr/>
          </p:nvSpPr>
          <p:spPr bwMode="auto">
            <a:xfrm>
              <a:off x="4228" y="2875"/>
              <a:ext cx="12" cy="9"/>
            </a:xfrm>
            <a:custGeom>
              <a:avLst/>
              <a:gdLst>
                <a:gd name="T0" fmla="*/ 8 w 23"/>
                <a:gd name="T1" fmla="*/ 0 h 18"/>
                <a:gd name="T2" fmla="*/ 8 w 23"/>
                <a:gd name="T3" fmla="*/ 0 h 18"/>
                <a:gd name="T4" fmla="*/ 0 w 23"/>
                <a:gd name="T5" fmla="*/ 0 h 18"/>
                <a:gd name="T6" fmla="*/ 0 w 23"/>
                <a:gd name="T7" fmla="*/ 9 h 18"/>
                <a:gd name="T8" fmla="*/ 8 w 23"/>
                <a:gd name="T9" fmla="*/ 9 h 18"/>
                <a:gd name="T10" fmla="*/ 8 w 23"/>
                <a:gd name="T11" fmla="*/ 9 h 18"/>
                <a:gd name="T12" fmla="*/ 8 w 23"/>
                <a:gd name="T13" fmla="*/ 9 h 18"/>
                <a:gd name="T14" fmla="*/ 11 w 23"/>
                <a:gd name="T15" fmla="*/ 7 h 18"/>
                <a:gd name="T16" fmla="*/ 12 w 23"/>
                <a:gd name="T17" fmla="*/ 5 h 18"/>
                <a:gd name="T18" fmla="*/ 11 w 23"/>
                <a:gd name="T19" fmla="*/ 2 h 18"/>
                <a:gd name="T20" fmla="*/ 8 w 23"/>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 h="18">
                  <a:moveTo>
                    <a:pt x="16" y="0"/>
                  </a:moveTo>
                  <a:lnTo>
                    <a:pt x="16" y="0"/>
                  </a:lnTo>
                  <a:lnTo>
                    <a:pt x="0" y="0"/>
                  </a:lnTo>
                  <a:lnTo>
                    <a:pt x="0" y="18"/>
                  </a:lnTo>
                  <a:lnTo>
                    <a:pt x="16" y="18"/>
                  </a:lnTo>
                  <a:lnTo>
                    <a:pt x="21" y="14"/>
                  </a:lnTo>
                  <a:lnTo>
                    <a:pt x="23" y="9"/>
                  </a:lnTo>
                  <a:lnTo>
                    <a:pt x="21" y="4"/>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29" name="Freeform 2244"/>
            <p:cNvSpPr>
              <a:spLocks/>
            </p:cNvSpPr>
            <p:nvPr/>
          </p:nvSpPr>
          <p:spPr bwMode="auto">
            <a:xfrm>
              <a:off x="4236" y="2875"/>
              <a:ext cx="12" cy="9"/>
            </a:xfrm>
            <a:custGeom>
              <a:avLst/>
              <a:gdLst>
                <a:gd name="T0" fmla="*/ 9 w 24"/>
                <a:gd name="T1" fmla="*/ 0 h 18"/>
                <a:gd name="T2" fmla="*/ 9 w 24"/>
                <a:gd name="T3" fmla="*/ 0 h 18"/>
                <a:gd name="T4" fmla="*/ 0 w 24"/>
                <a:gd name="T5" fmla="*/ 0 h 18"/>
                <a:gd name="T6" fmla="*/ 0 w 24"/>
                <a:gd name="T7" fmla="*/ 9 h 18"/>
                <a:gd name="T8" fmla="*/ 9 w 24"/>
                <a:gd name="T9" fmla="*/ 9 h 18"/>
                <a:gd name="T10" fmla="*/ 9 w 24"/>
                <a:gd name="T11" fmla="*/ 9 h 18"/>
                <a:gd name="T12" fmla="*/ 9 w 24"/>
                <a:gd name="T13" fmla="*/ 9 h 18"/>
                <a:gd name="T14" fmla="*/ 11 w 24"/>
                <a:gd name="T15" fmla="*/ 7 h 18"/>
                <a:gd name="T16" fmla="*/ 12 w 24"/>
                <a:gd name="T17" fmla="*/ 5 h 18"/>
                <a:gd name="T18" fmla="*/ 11 w 24"/>
                <a:gd name="T19" fmla="*/ 2 h 18"/>
                <a:gd name="T20" fmla="*/ 9 w 24"/>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18">
                  <a:moveTo>
                    <a:pt x="17" y="0"/>
                  </a:moveTo>
                  <a:lnTo>
                    <a:pt x="17" y="0"/>
                  </a:lnTo>
                  <a:lnTo>
                    <a:pt x="0" y="0"/>
                  </a:lnTo>
                  <a:lnTo>
                    <a:pt x="0" y="18"/>
                  </a:lnTo>
                  <a:lnTo>
                    <a:pt x="17" y="18"/>
                  </a:lnTo>
                  <a:lnTo>
                    <a:pt x="22" y="14"/>
                  </a:lnTo>
                  <a:lnTo>
                    <a:pt x="24" y="9"/>
                  </a:lnTo>
                  <a:lnTo>
                    <a:pt x="22" y="4"/>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30" name="Freeform 2245"/>
            <p:cNvSpPr>
              <a:spLocks/>
            </p:cNvSpPr>
            <p:nvPr/>
          </p:nvSpPr>
          <p:spPr bwMode="auto">
            <a:xfrm>
              <a:off x="4245" y="2875"/>
              <a:ext cx="10" cy="9"/>
            </a:xfrm>
            <a:custGeom>
              <a:avLst/>
              <a:gdLst>
                <a:gd name="T0" fmla="*/ 10 w 20"/>
                <a:gd name="T1" fmla="*/ 5 h 18"/>
                <a:gd name="T2" fmla="*/ 10 w 20"/>
                <a:gd name="T3" fmla="*/ 0 h 18"/>
                <a:gd name="T4" fmla="*/ 0 w 20"/>
                <a:gd name="T5" fmla="*/ 0 h 18"/>
                <a:gd name="T6" fmla="*/ 0 w 20"/>
                <a:gd name="T7" fmla="*/ 9 h 18"/>
                <a:gd name="T8" fmla="*/ 10 w 20"/>
                <a:gd name="T9" fmla="*/ 9 h 18"/>
                <a:gd name="T10" fmla="*/ 10 w 20"/>
                <a:gd name="T11" fmla="*/ 5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18">
                  <a:moveTo>
                    <a:pt x="20" y="9"/>
                  </a:moveTo>
                  <a:lnTo>
                    <a:pt x="20" y="0"/>
                  </a:lnTo>
                  <a:lnTo>
                    <a:pt x="0" y="0"/>
                  </a:lnTo>
                  <a:lnTo>
                    <a:pt x="0" y="18"/>
                  </a:lnTo>
                  <a:lnTo>
                    <a:pt x="20" y="18"/>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31" name="Freeform 2246"/>
            <p:cNvSpPr>
              <a:spLocks/>
            </p:cNvSpPr>
            <p:nvPr/>
          </p:nvSpPr>
          <p:spPr bwMode="auto">
            <a:xfrm>
              <a:off x="4255" y="2875"/>
              <a:ext cx="3" cy="9"/>
            </a:xfrm>
            <a:custGeom>
              <a:avLst/>
              <a:gdLst>
                <a:gd name="T0" fmla="*/ 0 w 7"/>
                <a:gd name="T1" fmla="*/ 9 h 18"/>
                <a:gd name="T2" fmla="*/ 2 w 7"/>
                <a:gd name="T3" fmla="*/ 7 h 18"/>
                <a:gd name="T4" fmla="*/ 3 w 7"/>
                <a:gd name="T5" fmla="*/ 5 h 18"/>
                <a:gd name="T6" fmla="*/ 2 w 7"/>
                <a:gd name="T7" fmla="*/ 2 h 18"/>
                <a:gd name="T8" fmla="*/ 0 w 7"/>
                <a:gd name="T9" fmla="*/ 0 h 18"/>
                <a:gd name="T10" fmla="*/ 0 w 7"/>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0" y="18"/>
                  </a:moveTo>
                  <a:lnTo>
                    <a:pt x="5" y="14"/>
                  </a:lnTo>
                  <a:lnTo>
                    <a:pt x="7" y="9"/>
                  </a:lnTo>
                  <a:lnTo>
                    <a:pt x="5" y="4"/>
                  </a:lnTo>
                  <a:lnTo>
                    <a:pt x="0" y="0"/>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32" name="Rectangle 2247"/>
            <p:cNvSpPr>
              <a:spLocks noChangeArrowheads="1"/>
            </p:cNvSpPr>
            <p:nvPr/>
          </p:nvSpPr>
          <p:spPr bwMode="auto">
            <a:xfrm>
              <a:off x="4263" y="2311"/>
              <a:ext cx="55" cy="4"/>
            </a:xfrm>
            <a:prstGeom prst="rect">
              <a:avLst/>
            </a:prstGeom>
            <a:solidFill>
              <a:srgbClr val="00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0933" name="Rectangle 2248"/>
            <p:cNvSpPr>
              <a:spLocks noChangeArrowheads="1"/>
            </p:cNvSpPr>
            <p:nvPr/>
          </p:nvSpPr>
          <p:spPr bwMode="auto">
            <a:xfrm>
              <a:off x="4263" y="2311"/>
              <a:ext cx="55" cy="10"/>
            </a:xfrm>
            <a:prstGeom prst="rect">
              <a:avLst/>
            </a:prstGeom>
            <a:solidFill>
              <a:srgbClr val="00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0934" name="Rectangle 2249"/>
            <p:cNvSpPr>
              <a:spLocks noChangeArrowheads="1"/>
            </p:cNvSpPr>
            <p:nvPr/>
          </p:nvSpPr>
          <p:spPr bwMode="auto">
            <a:xfrm>
              <a:off x="4263" y="2315"/>
              <a:ext cx="55" cy="12"/>
            </a:xfrm>
            <a:prstGeom prst="rect">
              <a:avLst/>
            </a:prstGeom>
            <a:solidFill>
              <a:srgbClr val="00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0935" name="Rectangle 2250"/>
            <p:cNvSpPr>
              <a:spLocks noChangeArrowheads="1"/>
            </p:cNvSpPr>
            <p:nvPr/>
          </p:nvSpPr>
          <p:spPr bwMode="auto">
            <a:xfrm>
              <a:off x="4263" y="2321"/>
              <a:ext cx="55" cy="13"/>
            </a:xfrm>
            <a:prstGeom prst="rect">
              <a:avLst/>
            </a:prstGeom>
            <a:solidFill>
              <a:srgbClr val="00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0936" name="Rectangle 2251"/>
            <p:cNvSpPr>
              <a:spLocks noChangeArrowheads="1"/>
            </p:cNvSpPr>
            <p:nvPr/>
          </p:nvSpPr>
          <p:spPr bwMode="auto">
            <a:xfrm>
              <a:off x="4263" y="2327"/>
              <a:ext cx="55" cy="12"/>
            </a:xfrm>
            <a:prstGeom prst="rect">
              <a:avLst/>
            </a:prstGeom>
            <a:solidFill>
              <a:srgbClr val="00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0937" name="Rectangle 2252"/>
            <p:cNvSpPr>
              <a:spLocks noChangeArrowheads="1"/>
            </p:cNvSpPr>
            <p:nvPr/>
          </p:nvSpPr>
          <p:spPr bwMode="auto">
            <a:xfrm>
              <a:off x="4263" y="2334"/>
              <a:ext cx="55" cy="12"/>
            </a:xfrm>
            <a:prstGeom prst="rect">
              <a:avLst/>
            </a:prstGeom>
            <a:solidFill>
              <a:srgbClr val="00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0938" name="Rectangle 2253"/>
            <p:cNvSpPr>
              <a:spLocks noChangeArrowheads="1"/>
            </p:cNvSpPr>
            <p:nvPr/>
          </p:nvSpPr>
          <p:spPr bwMode="auto">
            <a:xfrm>
              <a:off x="4263" y="2339"/>
              <a:ext cx="55" cy="13"/>
            </a:xfrm>
            <a:prstGeom prst="rect">
              <a:avLst/>
            </a:prstGeom>
            <a:solidFill>
              <a:srgbClr val="00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0939" name="Rectangle 2254"/>
            <p:cNvSpPr>
              <a:spLocks noChangeArrowheads="1"/>
            </p:cNvSpPr>
            <p:nvPr/>
          </p:nvSpPr>
          <p:spPr bwMode="auto">
            <a:xfrm>
              <a:off x="4263" y="2346"/>
              <a:ext cx="55" cy="12"/>
            </a:xfrm>
            <a:prstGeom prst="rect">
              <a:avLst/>
            </a:prstGeom>
            <a:solidFill>
              <a:srgbClr val="00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0940" name="Rectangle 2255"/>
            <p:cNvSpPr>
              <a:spLocks noChangeArrowheads="1"/>
            </p:cNvSpPr>
            <p:nvPr/>
          </p:nvSpPr>
          <p:spPr bwMode="auto">
            <a:xfrm>
              <a:off x="4263" y="2352"/>
              <a:ext cx="55" cy="12"/>
            </a:xfrm>
            <a:prstGeom prst="rect">
              <a:avLst/>
            </a:prstGeom>
            <a:solidFill>
              <a:srgbClr val="00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0941" name="Rectangle 2256"/>
            <p:cNvSpPr>
              <a:spLocks noChangeArrowheads="1"/>
            </p:cNvSpPr>
            <p:nvPr/>
          </p:nvSpPr>
          <p:spPr bwMode="auto">
            <a:xfrm>
              <a:off x="4263" y="2358"/>
              <a:ext cx="55" cy="12"/>
            </a:xfrm>
            <a:prstGeom prst="rect">
              <a:avLst/>
            </a:prstGeom>
            <a:solidFill>
              <a:srgbClr val="00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0942" name="Rectangle 2257"/>
            <p:cNvSpPr>
              <a:spLocks noChangeArrowheads="1"/>
            </p:cNvSpPr>
            <p:nvPr/>
          </p:nvSpPr>
          <p:spPr bwMode="auto">
            <a:xfrm>
              <a:off x="4263" y="2364"/>
              <a:ext cx="55" cy="12"/>
            </a:xfrm>
            <a:prstGeom prst="rect">
              <a:avLst/>
            </a:prstGeom>
            <a:solidFill>
              <a:srgbClr val="00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0943" name="Rectangle 2258"/>
            <p:cNvSpPr>
              <a:spLocks noChangeArrowheads="1"/>
            </p:cNvSpPr>
            <p:nvPr/>
          </p:nvSpPr>
          <p:spPr bwMode="auto">
            <a:xfrm>
              <a:off x="4263" y="2370"/>
              <a:ext cx="55" cy="13"/>
            </a:xfrm>
            <a:prstGeom prst="rect">
              <a:avLst/>
            </a:prstGeom>
            <a:solidFill>
              <a:srgbClr val="00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0944" name="Rectangle 2259"/>
            <p:cNvSpPr>
              <a:spLocks noChangeArrowheads="1"/>
            </p:cNvSpPr>
            <p:nvPr/>
          </p:nvSpPr>
          <p:spPr bwMode="auto">
            <a:xfrm>
              <a:off x="4263" y="2376"/>
              <a:ext cx="55" cy="13"/>
            </a:xfrm>
            <a:prstGeom prst="rect">
              <a:avLst/>
            </a:prstGeom>
            <a:solidFill>
              <a:srgbClr val="00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0945" name="Rectangle 2260"/>
            <p:cNvSpPr>
              <a:spLocks noChangeArrowheads="1"/>
            </p:cNvSpPr>
            <p:nvPr/>
          </p:nvSpPr>
          <p:spPr bwMode="auto">
            <a:xfrm>
              <a:off x="4263" y="2383"/>
              <a:ext cx="55" cy="12"/>
            </a:xfrm>
            <a:prstGeom prst="rect">
              <a:avLst/>
            </a:prstGeom>
            <a:solidFill>
              <a:srgbClr val="00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0946" name="Rectangle 2261"/>
            <p:cNvSpPr>
              <a:spLocks noChangeArrowheads="1"/>
            </p:cNvSpPr>
            <p:nvPr/>
          </p:nvSpPr>
          <p:spPr bwMode="auto">
            <a:xfrm>
              <a:off x="4263" y="2389"/>
              <a:ext cx="55" cy="12"/>
            </a:xfrm>
            <a:prstGeom prst="rect">
              <a:avLst/>
            </a:prstGeom>
            <a:solidFill>
              <a:srgbClr val="00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0947" name="Rectangle 2262"/>
            <p:cNvSpPr>
              <a:spLocks noChangeArrowheads="1"/>
            </p:cNvSpPr>
            <p:nvPr/>
          </p:nvSpPr>
          <p:spPr bwMode="auto">
            <a:xfrm>
              <a:off x="4263" y="2395"/>
              <a:ext cx="55" cy="12"/>
            </a:xfrm>
            <a:prstGeom prst="rect">
              <a:avLst/>
            </a:prstGeom>
            <a:solidFill>
              <a:srgbClr val="00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0948" name="Rectangle 2263"/>
            <p:cNvSpPr>
              <a:spLocks noChangeArrowheads="1"/>
            </p:cNvSpPr>
            <p:nvPr/>
          </p:nvSpPr>
          <p:spPr bwMode="auto">
            <a:xfrm>
              <a:off x="4263" y="2401"/>
              <a:ext cx="55" cy="12"/>
            </a:xfrm>
            <a:prstGeom prst="rect">
              <a:avLst/>
            </a:prstGeom>
            <a:solidFill>
              <a:srgbClr val="00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0949" name="Rectangle 2264"/>
            <p:cNvSpPr>
              <a:spLocks noChangeArrowheads="1"/>
            </p:cNvSpPr>
            <p:nvPr/>
          </p:nvSpPr>
          <p:spPr bwMode="auto">
            <a:xfrm>
              <a:off x="4263" y="2407"/>
              <a:ext cx="55" cy="9"/>
            </a:xfrm>
            <a:prstGeom prst="rect">
              <a:avLst/>
            </a:prstGeom>
            <a:solidFill>
              <a:srgbClr val="00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0950" name="Rectangle 2265"/>
            <p:cNvSpPr>
              <a:spLocks noChangeArrowheads="1"/>
            </p:cNvSpPr>
            <p:nvPr/>
          </p:nvSpPr>
          <p:spPr bwMode="auto">
            <a:xfrm>
              <a:off x="4263" y="2413"/>
              <a:ext cx="55" cy="3"/>
            </a:xfrm>
            <a:prstGeom prst="rect">
              <a:avLst/>
            </a:prstGeom>
            <a:solidFill>
              <a:srgbClr val="00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0951" name="Rectangle 2266"/>
            <p:cNvSpPr>
              <a:spLocks noChangeArrowheads="1"/>
            </p:cNvSpPr>
            <p:nvPr/>
          </p:nvSpPr>
          <p:spPr bwMode="auto">
            <a:xfrm>
              <a:off x="4006" y="2884"/>
              <a:ext cx="20" cy="61"/>
            </a:xfrm>
            <a:prstGeom prst="rect">
              <a:avLst/>
            </a:prstGeom>
            <a:solidFill>
              <a:srgbClr val="00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20952" name="Freeform 2267"/>
            <p:cNvSpPr>
              <a:spLocks/>
            </p:cNvSpPr>
            <p:nvPr/>
          </p:nvSpPr>
          <p:spPr bwMode="auto">
            <a:xfrm>
              <a:off x="3228" y="1379"/>
              <a:ext cx="4" cy="6"/>
            </a:xfrm>
            <a:custGeom>
              <a:avLst/>
              <a:gdLst>
                <a:gd name="T0" fmla="*/ 4 w 9"/>
                <a:gd name="T1" fmla="*/ 0 h 12"/>
                <a:gd name="T2" fmla="*/ 4 w 9"/>
                <a:gd name="T3" fmla="*/ 6 h 12"/>
                <a:gd name="T4" fmla="*/ 0 w 9"/>
                <a:gd name="T5" fmla="*/ 6 h 12"/>
                <a:gd name="T6" fmla="*/ 4 w 9"/>
                <a:gd name="T7" fmla="*/ 0 h 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 h="12">
                  <a:moveTo>
                    <a:pt x="9" y="0"/>
                  </a:moveTo>
                  <a:lnTo>
                    <a:pt x="9" y="12"/>
                  </a:lnTo>
                  <a:lnTo>
                    <a:pt x="0" y="12"/>
                  </a:lnTo>
                  <a:lnTo>
                    <a:pt x="9"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53" name="Freeform 2268"/>
            <p:cNvSpPr>
              <a:spLocks/>
            </p:cNvSpPr>
            <p:nvPr/>
          </p:nvSpPr>
          <p:spPr bwMode="auto">
            <a:xfrm>
              <a:off x="3223" y="1372"/>
              <a:ext cx="9" cy="13"/>
            </a:xfrm>
            <a:custGeom>
              <a:avLst/>
              <a:gdLst>
                <a:gd name="T0" fmla="*/ 9 w 19"/>
                <a:gd name="T1" fmla="*/ 0 h 25"/>
                <a:gd name="T2" fmla="*/ 9 w 19"/>
                <a:gd name="T3" fmla="*/ 13 h 25"/>
                <a:gd name="T4" fmla="*/ 0 w 19"/>
                <a:gd name="T5" fmla="*/ 13 h 25"/>
                <a:gd name="T6" fmla="*/ 9 w 19"/>
                <a:gd name="T7" fmla="*/ 0 h 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 h="25">
                  <a:moveTo>
                    <a:pt x="19" y="0"/>
                  </a:moveTo>
                  <a:lnTo>
                    <a:pt x="19" y="25"/>
                  </a:lnTo>
                  <a:lnTo>
                    <a:pt x="0" y="25"/>
                  </a:lnTo>
                  <a:lnTo>
                    <a:pt x="19"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54" name="Freeform 2269"/>
            <p:cNvSpPr>
              <a:spLocks/>
            </p:cNvSpPr>
            <p:nvPr/>
          </p:nvSpPr>
          <p:spPr bwMode="auto">
            <a:xfrm>
              <a:off x="3218" y="1366"/>
              <a:ext cx="14" cy="19"/>
            </a:xfrm>
            <a:custGeom>
              <a:avLst/>
              <a:gdLst>
                <a:gd name="T0" fmla="*/ 14 w 29"/>
                <a:gd name="T1" fmla="*/ 13 h 38"/>
                <a:gd name="T2" fmla="*/ 14 w 29"/>
                <a:gd name="T3" fmla="*/ 0 h 38"/>
                <a:gd name="T4" fmla="*/ 0 w 29"/>
                <a:gd name="T5" fmla="*/ 19 h 38"/>
                <a:gd name="T6" fmla="*/ 10 w 29"/>
                <a:gd name="T7" fmla="*/ 19 h 38"/>
                <a:gd name="T8" fmla="*/ 14 w 29"/>
                <a:gd name="T9" fmla="*/ 13 h 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38">
                  <a:moveTo>
                    <a:pt x="29" y="26"/>
                  </a:moveTo>
                  <a:lnTo>
                    <a:pt x="29" y="0"/>
                  </a:lnTo>
                  <a:lnTo>
                    <a:pt x="0" y="38"/>
                  </a:lnTo>
                  <a:lnTo>
                    <a:pt x="20" y="38"/>
                  </a:lnTo>
                  <a:lnTo>
                    <a:pt x="29" y="26"/>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55" name="Freeform 2270"/>
            <p:cNvSpPr>
              <a:spLocks/>
            </p:cNvSpPr>
            <p:nvPr/>
          </p:nvSpPr>
          <p:spPr bwMode="auto">
            <a:xfrm>
              <a:off x="3213" y="1360"/>
              <a:ext cx="19" cy="25"/>
            </a:xfrm>
            <a:custGeom>
              <a:avLst/>
              <a:gdLst>
                <a:gd name="T0" fmla="*/ 19 w 39"/>
                <a:gd name="T1" fmla="*/ 13 h 50"/>
                <a:gd name="T2" fmla="*/ 19 w 39"/>
                <a:gd name="T3" fmla="*/ 0 h 50"/>
                <a:gd name="T4" fmla="*/ 0 w 39"/>
                <a:gd name="T5" fmla="*/ 25 h 50"/>
                <a:gd name="T6" fmla="*/ 10 w 39"/>
                <a:gd name="T7" fmla="*/ 25 h 50"/>
                <a:gd name="T8" fmla="*/ 19 w 39"/>
                <a:gd name="T9" fmla="*/ 13 h 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9" h="50">
                  <a:moveTo>
                    <a:pt x="39" y="25"/>
                  </a:moveTo>
                  <a:lnTo>
                    <a:pt x="39" y="0"/>
                  </a:lnTo>
                  <a:lnTo>
                    <a:pt x="0" y="50"/>
                  </a:lnTo>
                  <a:lnTo>
                    <a:pt x="20" y="50"/>
                  </a:lnTo>
                  <a:lnTo>
                    <a:pt x="39" y="25"/>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56" name="Freeform 2271"/>
            <p:cNvSpPr>
              <a:spLocks/>
            </p:cNvSpPr>
            <p:nvPr/>
          </p:nvSpPr>
          <p:spPr bwMode="auto">
            <a:xfrm>
              <a:off x="3208" y="1358"/>
              <a:ext cx="24" cy="27"/>
            </a:xfrm>
            <a:custGeom>
              <a:avLst/>
              <a:gdLst>
                <a:gd name="T0" fmla="*/ 22 w 49"/>
                <a:gd name="T1" fmla="*/ 0 h 54"/>
                <a:gd name="T2" fmla="*/ 24 w 49"/>
                <a:gd name="T3" fmla="*/ 0 h 54"/>
                <a:gd name="T4" fmla="*/ 24 w 49"/>
                <a:gd name="T5" fmla="*/ 8 h 54"/>
                <a:gd name="T6" fmla="*/ 10 w 49"/>
                <a:gd name="T7" fmla="*/ 27 h 54"/>
                <a:gd name="T8" fmla="*/ 0 w 49"/>
                <a:gd name="T9" fmla="*/ 27 h 54"/>
                <a:gd name="T10" fmla="*/ 22 w 49"/>
                <a:gd name="T11" fmla="*/ 0 h 5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9" h="54">
                  <a:moveTo>
                    <a:pt x="44" y="0"/>
                  </a:moveTo>
                  <a:lnTo>
                    <a:pt x="49" y="0"/>
                  </a:lnTo>
                  <a:lnTo>
                    <a:pt x="49" y="16"/>
                  </a:lnTo>
                  <a:lnTo>
                    <a:pt x="20" y="54"/>
                  </a:lnTo>
                  <a:lnTo>
                    <a:pt x="0" y="54"/>
                  </a:lnTo>
                  <a:lnTo>
                    <a:pt x="44"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57" name="Freeform 2272"/>
            <p:cNvSpPr>
              <a:spLocks/>
            </p:cNvSpPr>
            <p:nvPr/>
          </p:nvSpPr>
          <p:spPr bwMode="auto">
            <a:xfrm>
              <a:off x="3203" y="1358"/>
              <a:ext cx="29" cy="27"/>
            </a:xfrm>
            <a:custGeom>
              <a:avLst/>
              <a:gdLst>
                <a:gd name="T0" fmla="*/ 21 w 59"/>
                <a:gd name="T1" fmla="*/ 0 h 54"/>
                <a:gd name="T2" fmla="*/ 29 w 59"/>
                <a:gd name="T3" fmla="*/ 0 h 54"/>
                <a:gd name="T4" fmla="*/ 29 w 59"/>
                <a:gd name="T5" fmla="*/ 2 h 54"/>
                <a:gd name="T6" fmla="*/ 10 w 59"/>
                <a:gd name="T7" fmla="*/ 27 h 54"/>
                <a:gd name="T8" fmla="*/ 0 w 59"/>
                <a:gd name="T9" fmla="*/ 27 h 54"/>
                <a:gd name="T10" fmla="*/ 21 w 59"/>
                <a:gd name="T11" fmla="*/ 0 h 5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9" h="54">
                  <a:moveTo>
                    <a:pt x="42" y="0"/>
                  </a:moveTo>
                  <a:lnTo>
                    <a:pt x="59" y="0"/>
                  </a:lnTo>
                  <a:lnTo>
                    <a:pt x="59" y="4"/>
                  </a:lnTo>
                  <a:lnTo>
                    <a:pt x="20" y="54"/>
                  </a:lnTo>
                  <a:lnTo>
                    <a:pt x="0" y="54"/>
                  </a:lnTo>
                  <a:lnTo>
                    <a:pt x="42"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58" name="Freeform 2273"/>
            <p:cNvSpPr>
              <a:spLocks/>
            </p:cNvSpPr>
            <p:nvPr/>
          </p:nvSpPr>
          <p:spPr bwMode="auto">
            <a:xfrm>
              <a:off x="3197" y="1358"/>
              <a:ext cx="32" cy="27"/>
            </a:xfrm>
            <a:custGeom>
              <a:avLst/>
              <a:gdLst>
                <a:gd name="T0" fmla="*/ 32 w 66"/>
                <a:gd name="T1" fmla="*/ 0 h 54"/>
                <a:gd name="T2" fmla="*/ 21 w 66"/>
                <a:gd name="T3" fmla="*/ 0 h 54"/>
                <a:gd name="T4" fmla="*/ 0 w 66"/>
                <a:gd name="T5" fmla="*/ 27 h 54"/>
                <a:gd name="T6" fmla="*/ 11 w 66"/>
                <a:gd name="T7" fmla="*/ 27 h 54"/>
                <a:gd name="T8" fmla="*/ 32 w 66"/>
                <a:gd name="T9" fmla="*/ 0 h 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6" h="54">
                  <a:moveTo>
                    <a:pt x="66" y="0"/>
                  </a:moveTo>
                  <a:lnTo>
                    <a:pt x="44" y="0"/>
                  </a:lnTo>
                  <a:lnTo>
                    <a:pt x="0" y="54"/>
                  </a:lnTo>
                  <a:lnTo>
                    <a:pt x="22" y="54"/>
                  </a:lnTo>
                  <a:lnTo>
                    <a:pt x="66"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59" name="Freeform 2274"/>
            <p:cNvSpPr>
              <a:spLocks/>
            </p:cNvSpPr>
            <p:nvPr/>
          </p:nvSpPr>
          <p:spPr bwMode="auto">
            <a:xfrm>
              <a:off x="3192" y="1358"/>
              <a:ext cx="31" cy="27"/>
            </a:xfrm>
            <a:custGeom>
              <a:avLst/>
              <a:gdLst>
                <a:gd name="T0" fmla="*/ 31 w 64"/>
                <a:gd name="T1" fmla="*/ 0 h 54"/>
                <a:gd name="T2" fmla="*/ 21 w 64"/>
                <a:gd name="T3" fmla="*/ 0 h 54"/>
                <a:gd name="T4" fmla="*/ 0 w 64"/>
                <a:gd name="T5" fmla="*/ 27 h 54"/>
                <a:gd name="T6" fmla="*/ 11 w 64"/>
                <a:gd name="T7" fmla="*/ 27 h 54"/>
                <a:gd name="T8" fmla="*/ 31 w 64"/>
                <a:gd name="T9" fmla="*/ 0 h 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4" h="54">
                  <a:moveTo>
                    <a:pt x="64" y="0"/>
                  </a:moveTo>
                  <a:lnTo>
                    <a:pt x="44" y="0"/>
                  </a:lnTo>
                  <a:lnTo>
                    <a:pt x="0" y="54"/>
                  </a:lnTo>
                  <a:lnTo>
                    <a:pt x="22" y="54"/>
                  </a:lnTo>
                  <a:lnTo>
                    <a:pt x="64"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60" name="Freeform 2275"/>
            <p:cNvSpPr>
              <a:spLocks/>
            </p:cNvSpPr>
            <p:nvPr/>
          </p:nvSpPr>
          <p:spPr bwMode="auto">
            <a:xfrm>
              <a:off x="3187" y="1358"/>
              <a:ext cx="31" cy="27"/>
            </a:xfrm>
            <a:custGeom>
              <a:avLst/>
              <a:gdLst>
                <a:gd name="T0" fmla="*/ 31 w 64"/>
                <a:gd name="T1" fmla="*/ 0 h 54"/>
                <a:gd name="T2" fmla="*/ 20 w 64"/>
                <a:gd name="T3" fmla="*/ 0 h 54"/>
                <a:gd name="T4" fmla="*/ 0 w 64"/>
                <a:gd name="T5" fmla="*/ 27 h 54"/>
                <a:gd name="T6" fmla="*/ 10 w 64"/>
                <a:gd name="T7" fmla="*/ 27 h 54"/>
                <a:gd name="T8" fmla="*/ 31 w 64"/>
                <a:gd name="T9" fmla="*/ 0 h 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4" h="54">
                  <a:moveTo>
                    <a:pt x="64" y="0"/>
                  </a:moveTo>
                  <a:lnTo>
                    <a:pt x="42" y="0"/>
                  </a:lnTo>
                  <a:lnTo>
                    <a:pt x="0" y="54"/>
                  </a:lnTo>
                  <a:lnTo>
                    <a:pt x="20" y="54"/>
                  </a:lnTo>
                  <a:lnTo>
                    <a:pt x="64"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61" name="Freeform 2276"/>
            <p:cNvSpPr>
              <a:spLocks/>
            </p:cNvSpPr>
            <p:nvPr/>
          </p:nvSpPr>
          <p:spPr bwMode="auto">
            <a:xfrm>
              <a:off x="3182" y="1358"/>
              <a:ext cx="31" cy="27"/>
            </a:xfrm>
            <a:custGeom>
              <a:avLst/>
              <a:gdLst>
                <a:gd name="T0" fmla="*/ 31 w 64"/>
                <a:gd name="T1" fmla="*/ 0 h 54"/>
                <a:gd name="T2" fmla="*/ 21 w 64"/>
                <a:gd name="T3" fmla="*/ 0 h 54"/>
                <a:gd name="T4" fmla="*/ 0 w 64"/>
                <a:gd name="T5" fmla="*/ 27 h 54"/>
                <a:gd name="T6" fmla="*/ 10 w 64"/>
                <a:gd name="T7" fmla="*/ 27 h 54"/>
                <a:gd name="T8" fmla="*/ 31 w 64"/>
                <a:gd name="T9" fmla="*/ 0 h 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4" h="54">
                  <a:moveTo>
                    <a:pt x="64" y="0"/>
                  </a:moveTo>
                  <a:lnTo>
                    <a:pt x="44" y="0"/>
                  </a:lnTo>
                  <a:lnTo>
                    <a:pt x="0" y="54"/>
                  </a:lnTo>
                  <a:lnTo>
                    <a:pt x="20" y="54"/>
                  </a:lnTo>
                  <a:lnTo>
                    <a:pt x="64"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62" name="Freeform 2277"/>
            <p:cNvSpPr>
              <a:spLocks/>
            </p:cNvSpPr>
            <p:nvPr/>
          </p:nvSpPr>
          <p:spPr bwMode="auto">
            <a:xfrm>
              <a:off x="3177" y="1358"/>
              <a:ext cx="31" cy="27"/>
            </a:xfrm>
            <a:custGeom>
              <a:avLst/>
              <a:gdLst>
                <a:gd name="T0" fmla="*/ 31 w 62"/>
                <a:gd name="T1" fmla="*/ 0 h 54"/>
                <a:gd name="T2" fmla="*/ 21 w 62"/>
                <a:gd name="T3" fmla="*/ 0 h 54"/>
                <a:gd name="T4" fmla="*/ 0 w 62"/>
                <a:gd name="T5" fmla="*/ 27 h 54"/>
                <a:gd name="T6" fmla="*/ 10 w 62"/>
                <a:gd name="T7" fmla="*/ 27 h 54"/>
                <a:gd name="T8" fmla="*/ 31 w 62"/>
                <a:gd name="T9" fmla="*/ 0 h 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54">
                  <a:moveTo>
                    <a:pt x="62" y="0"/>
                  </a:moveTo>
                  <a:lnTo>
                    <a:pt x="42" y="0"/>
                  </a:lnTo>
                  <a:lnTo>
                    <a:pt x="0" y="54"/>
                  </a:lnTo>
                  <a:lnTo>
                    <a:pt x="20" y="54"/>
                  </a:lnTo>
                  <a:lnTo>
                    <a:pt x="62"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63" name="Freeform 2278"/>
            <p:cNvSpPr>
              <a:spLocks/>
            </p:cNvSpPr>
            <p:nvPr/>
          </p:nvSpPr>
          <p:spPr bwMode="auto">
            <a:xfrm>
              <a:off x="3172" y="1358"/>
              <a:ext cx="31" cy="27"/>
            </a:xfrm>
            <a:custGeom>
              <a:avLst/>
              <a:gdLst>
                <a:gd name="T0" fmla="*/ 31 w 64"/>
                <a:gd name="T1" fmla="*/ 0 h 54"/>
                <a:gd name="T2" fmla="*/ 20 w 64"/>
                <a:gd name="T3" fmla="*/ 0 h 54"/>
                <a:gd name="T4" fmla="*/ 0 w 64"/>
                <a:gd name="T5" fmla="*/ 26 h 54"/>
                <a:gd name="T6" fmla="*/ 0 w 64"/>
                <a:gd name="T7" fmla="*/ 27 h 54"/>
                <a:gd name="T8" fmla="*/ 10 w 64"/>
                <a:gd name="T9" fmla="*/ 27 h 54"/>
                <a:gd name="T10" fmla="*/ 31 w 64"/>
                <a:gd name="T11" fmla="*/ 0 h 5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 h="54">
                  <a:moveTo>
                    <a:pt x="64" y="0"/>
                  </a:moveTo>
                  <a:lnTo>
                    <a:pt x="42" y="0"/>
                  </a:lnTo>
                  <a:lnTo>
                    <a:pt x="0" y="51"/>
                  </a:lnTo>
                  <a:lnTo>
                    <a:pt x="0" y="54"/>
                  </a:lnTo>
                  <a:lnTo>
                    <a:pt x="20" y="54"/>
                  </a:lnTo>
                  <a:lnTo>
                    <a:pt x="64"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64" name="Freeform 2279"/>
            <p:cNvSpPr>
              <a:spLocks/>
            </p:cNvSpPr>
            <p:nvPr/>
          </p:nvSpPr>
          <p:spPr bwMode="auto">
            <a:xfrm>
              <a:off x="3172" y="1358"/>
              <a:ext cx="26" cy="27"/>
            </a:xfrm>
            <a:custGeom>
              <a:avLst/>
              <a:gdLst>
                <a:gd name="T0" fmla="*/ 26 w 52"/>
                <a:gd name="T1" fmla="*/ 0 h 54"/>
                <a:gd name="T2" fmla="*/ 16 w 52"/>
                <a:gd name="T3" fmla="*/ 0 h 54"/>
                <a:gd name="T4" fmla="*/ 0 w 52"/>
                <a:gd name="T5" fmla="*/ 19 h 54"/>
                <a:gd name="T6" fmla="*/ 0 w 52"/>
                <a:gd name="T7" fmla="*/ 27 h 54"/>
                <a:gd name="T8" fmla="*/ 5 w 52"/>
                <a:gd name="T9" fmla="*/ 27 h 54"/>
                <a:gd name="T10" fmla="*/ 26 w 52"/>
                <a:gd name="T11" fmla="*/ 0 h 5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2" h="54">
                  <a:moveTo>
                    <a:pt x="52" y="0"/>
                  </a:moveTo>
                  <a:lnTo>
                    <a:pt x="32" y="0"/>
                  </a:lnTo>
                  <a:lnTo>
                    <a:pt x="0" y="38"/>
                  </a:lnTo>
                  <a:lnTo>
                    <a:pt x="0" y="54"/>
                  </a:lnTo>
                  <a:lnTo>
                    <a:pt x="10" y="54"/>
                  </a:lnTo>
                  <a:lnTo>
                    <a:pt x="52"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65" name="Freeform 2280"/>
            <p:cNvSpPr>
              <a:spLocks/>
            </p:cNvSpPr>
            <p:nvPr/>
          </p:nvSpPr>
          <p:spPr bwMode="auto">
            <a:xfrm>
              <a:off x="3172" y="1358"/>
              <a:ext cx="21" cy="25"/>
            </a:xfrm>
            <a:custGeom>
              <a:avLst/>
              <a:gdLst>
                <a:gd name="T0" fmla="*/ 21 w 42"/>
                <a:gd name="T1" fmla="*/ 0 h 51"/>
                <a:gd name="T2" fmla="*/ 11 w 42"/>
                <a:gd name="T3" fmla="*/ 0 h 51"/>
                <a:gd name="T4" fmla="*/ 0 w 42"/>
                <a:gd name="T5" fmla="*/ 12 h 51"/>
                <a:gd name="T6" fmla="*/ 0 w 42"/>
                <a:gd name="T7" fmla="*/ 25 h 51"/>
                <a:gd name="T8" fmla="*/ 21 w 42"/>
                <a:gd name="T9" fmla="*/ 0 h 5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51">
                  <a:moveTo>
                    <a:pt x="42" y="0"/>
                  </a:moveTo>
                  <a:lnTo>
                    <a:pt x="22" y="0"/>
                  </a:lnTo>
                  <a:lnTo>
                    <a:pt x="0" y="25"/>
                  </a:lnTo>
                  <a:lnTo>
                    <a:pt x="0" y="51"/>
                  </a:lnTo>
                  <a:lnTo>
                    <a:pt x="42"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66" name="Freeform 2281"/>
            <p:cNvSpPr>
              <a:spLocks/>
            </p:cNvSpPr>
            <p:nvPr/>
          </p:nvSpPr>
          <p:spPr bwMode="auto">
            <a:xfrm>
              <a:off x="3172" y="1358"/>
              <a:ext cx="16" cy="19"/>
            </a:xfrm>
            <a:custGeom>
              <a:avLst/>
              <a:gdLst>
                <a:gd name="T0" fmla="*/ 16 w 32"/>
                <a:gd name="T1" fmla="*/ 0 h 38"/>
                <a:gd name="T2" fmla="*/ 6 w 32"/>
                <a:gd name="T3" fmla="*/ 0 h 38"/>
                <a:gd name="T4" fmla="*/ 0 w 32"/>
                <a:gd name="T5" fmla="*/ 6 h 38"/>
                <a:gd name="T6" fmla="*/ 0 w 32"/>
                <a:gd name="T7" fmla="*/ 19 h 38"/>
                <a:gd name="T8" fmla="*/ 16 w 32"/>
                <a:gd name="T9" fmla="*/ 0 h 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 h="38">
                  <a:moveTo>
                    <a:pt x="32" y="0"/>
                  </a:moveTo>
                  <a:lnTo>
                    <a:pt x="12" y="0"/>
                  </a:lnTo>
                  <a:lnTo>
                    <a:pt x="0" y="11"/>
                  </a:lnTo>
                  <a:lnTo>
                    <a:pt x="0" y="38"/>
                  </a:lnTo>
                  <a:lnTo>
                    <a:pt x="32"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67" name="Freeform 2282"/>
            <p:cNvSpPr>
              <a:spLocks/>
            </p:cNvSpPr>
            <p:nvPr/>
          </p:nvSpPr>
          <p:spPr bwMode="auto">
            <a:xfrm>
              <a:off x="3172" y="1358"/>
              <a:ext cx="11" cy="13"/>
            </a:xfrm>
            <a:custGeom>
              <a:avLst/>
              <a:gdLst>
                <a:gd name="T0" fmla="*/ 11 w 22"/>
                <a:gd name="T1" fmla="*/ 0 h 25"/>
                <a:gd name="T2" fmla="*/ 1 w 22"/>
                <a:gd name="T3" fmla="*/ 0 h 25"/>
                <a:gd name="T4" fmla="*/ 0 w 22"/>
                <a:gd name="T5" fmla="*/ 0 h 25"/>
                <a:gd name="T6" fmla="*/ 0 w 22"/>
                <a:gd name="T7" fmla="*/ 13 h 25"/>
                <a:gd name="T8" fmla="*/ 11 w 22"/>
                <a:gd name="T9" fmla="*/ 0 h 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25">
                  <a:moveTo>
                    <a:pt x="22" y="0"/>
                  </a:moveTo>
                  <a:lnTo>
                    <a:pt x="2" y="0"/>
                  </a:lnTo>
                  <a:lnTo>
                    <a:pt x="0" y="0"/>
                  </a:lnTo>
                  <a:lnTo>
                    <a:pt x="0" y="25"/>
                  </a:lnTo>
                  <a:lnTo>
                    <a:pt x="22"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68" name="Freeform 2283"/>
            <p:cNvSpPr>
              <a:spLocks/>
            </p:cNvSpPr>
            <p:nvPr/>
          </p:nvSpPr>
          <p:spPr bwMode="auto">
            <a:xfrm>
              <a:off x="3172" y="1358"/>
              <a:ext cx="6" cy="5"/>
            </a:xfrm>
            <a:custGeom>
              <a:avLst/>
              <a:gdLst>
                <a:gd name="T0" fmla="*/ 6 w 12"/>
                <a:gd name="T1" fmla="*/ 0 h 11"/>
                <a:gd name="T2" fmla="*/ 0 w 12"/>
                <a:gd name="T3" fmla="*/ 0 h 11"/>
                <a:gd name="T4" fmla="*/ 0 w 12"/>
                <a:gd name="T5" fmla="*/ 5 h 11"/>
                <a:gd name="T6" fmla="*/ 6 w 12"/>
                <a:gd name="T7" fmla="*/ 0 h 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 h="11">
                  <a:moveTo>
                    <a:pt x="12" y="0"/>
                  </a:moveTo>
                  <a:lnTo>
                    <a:pt x="0" y="0"/>
                  </a:lnTo>
                  <a:lnTo>
                    <a:pt x="0" y="11"/>
                  </a:lnTo>
                  <a:lnTo>
                    <a:pt x="12" y="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de-DE"/>
            </a:p>
          </p:txBody>
        </p:sp>
        <p:sp>
          <p:nvSpPr>
            <p:cNvPr id="20969" name="Rectangle 2284"/>
            <p:cNvSpPr>
              <a:spLocks noChangeArrowheads="1"/>
            </p:cNvSpPr>
            <p:nvPr/>
          </p:nvSpPr>
          <p:spPr bwMode="auto">
            <a:xfrm>
              <a:off x="3172" y="1358"/>
              <a:ext cx="1" cy="1"/>
            </a:xfrm>
            <a:prstGeom prst="rect">
              <a:avLst/>
            </a:prstGeom>
            <a:solidFill>
              <a:srgbClr val="FF99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grpSp>
      <p:pic>
        <p:nvPicPr>
          <p:cNvPr id="20484" name="Picture 2285" descr="schott_parabolic_trough_1000"/>
          <p:cNvPicPr>
            <a:picLocks noChangeAspect="1" noChangeArrowheads="1"/>
          </p:cNvPicPr>
          <p:nvPr/>
        </p:nvPicPr>
        <p:blipFill>
          <a:blip>
            <a:extLst>
              <a:ext uri="{28A0092B-C50C-407E-A947-70E740481C1C}">
                <a14:useLocalDpi xmlns:a14="http://schemas.microsoft.com/office/drawing/2010/main"/>
              </a:ext>
            </a:extLst>
          </a:blip>
          <a:srcRect/>
          <a:stretch>
            <a:fillRect/>
          </a:stretch>
        </p:blipFill>
        <p:spPr bwMode="auto">
          <a:xfrm>
            <a:off x="466726" y="1412875"/>
            <a:ext cx="2736850" cy="1760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485" name="Picture 2286" descr="cesa-front"/>
          <p:cNvPicPr>
            <a:picLocks noChangeAspect="1" noChangeArrowheads="1"/>
          </p:cNvPicPr>
          <p:nvPr/>
        </p:nvPicPr>
        <p:blipFill>
          <a:blip>
            <a:extLst>
              <a:ext uri="{28A0092B-C50C-407E-A947-70E740481C1C}">
                <a14:useLocalDpi xmlns:a14="http://schemas.microsoft.com/office/drawing/2010/main"/>
              </a:ext>
            </a:extLst>
          </a:blip>
          <a:srcRect/>
          <a:stretch>
            <a:fillRect/>
          </a:stretch>
        </p:blipFill>
        <p:spPr bwMode="auto">
          <a:xfrm>
            <a:off x="466726" y="3244850"/>
            <a:ext cx="2736850" cy="174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86" name="Text Box 2287"/>
          <p:cNvSpPr txBox="1">
            <a:spLocks noChangeArrowheads="1"/>
          </p:cNvSpPr>
          <p:nvPr/>
        </p:nvSpPr>
        <p:spPr bwMode="auto">
          <a:xfrm>
            <a:off x="374649" y="5126039"/>
            <a:ext cx="2898477"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425" tIns="45713" rIns="91425" bIns="45713">
            <a:spAutoFit/>
          </a:bodyPr>
          <a:lstStyle>
            <a:lvl1pPr eaLnBrk="0" hangingPunct="0">
              <a:defRPr>
                <a:solidFill>
                  <a:schemeClr val="tx1"/>
                </a:solidFill>
                <a:latin typeface="TheSansSemiLight-Plain" pitchFamily="34" charset="0"/>
                <a:ea typeface="ＭＳ Ｐゴシック" pitchFamily="34" charset="-128"/>
              </a:defRPr>
            </a:lvl1pPr>
            <a:lvl2pPr marL="742950" indent="-285750" eaLnBrk="0" hangingPunct="0">
              <a:defRPr>
                <a:solidFill>
                  <a:schemeClr val="tx1"/>
                </a:solidFill>
                <a:latin typeface="TheSansSemiLight-Plain" pitchFamily="34" charset="0"/>
                <a:ea typeface="ＭＳ Ｐゴシック" pitchFamily="34" charset="-128"/>
              </a:defRPr>
            </a:lvl2pPr>
            <a:lvl3pPr marL="1143000" indent="-228600" eaLnBrk="0" hangingPunct="0">
              <a:defRPr>
                <a:solidFill>
                  <a:schemeClr val="tx1"/>
                </a:solidFill>
                <a:latin typeface="TheSansSemiLight-Plain" pitchFamily="34" charset="0"/>
                <a:ea typeface="ＭＳ Ｐゴシック" pitchFamily="34" charset="-128"/>
              </a:defRPr>
            </a:lvl3pPr>
            <a:lvl4pPr marL="1600200" indent="-228600" eaLnBrk="0" hangingPunct="0">
              <a:defRPr>
                <a:solidFill>
                  <a:schemeClr val="tx1"/>
                </a:solidFill>
                <a:latin typeface="TheSansSemiLight-Plain" pitchFamily="34" charset="0"/>
                <a:ea typeface="ＭＳ Ｐゴシック" pitchFamily="34" charset="-128"/>
              </a:defRPr>
            </a:lvl4pPr>
            <a:lvl5pPr marL="2057400" indent="-228600" eaLnBrk="0" hangingPunct="0">
              <a:defRPr>
                <a:solidFill>
                  <a:schemeClr val="tx1"/>
                </a:solidFill>
                <a:latin typeface="TheSansSemiLight-Plain"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TheSansSemiLight-Plain"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TheSansSemiLight-Plain"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TheSansSemiLight-Plain"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TheSansSemiLight-Plain" pitchFamily="34" charset="0"/>
                <a:ea typeface="ＭＳ Ｐゴシック" pitchFamily="34" charset="-128"/>
              </a:defRPr>
            </a:lvl9pPr>
          </a:lstStyle>
          <a:p>
            <a:r>
              <a:rPr lang="en-US" b="1">
                <a:latin typeface="Calibri" pitchFamily="34" charset="0"/>
              </a:rPr>
              <a:t>Solarthermische Kraftwerke</a:t>
            </a:r>
          </a:p>
        </p:txBody>
      </p:sp>
      <p:sp>
        <p:nvSpPr>
          <p:cNvPr id="20487" name="Rectangle 2288"/>
          <p:cNvSpPr>
            <a:spLocks noChangeArrowheads="1"/>
          </p:cNvSpPr>
          <p:nvPr/>
        </p:nvSpPr>
        <p:spPr bwMode="auto">
          <a:xfrm>
            <a:off x="533400" y="549275"/>
            <a:ext cx="6559550" cy="444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lstStyle/>
          <a:p>
            <a:pPr eaLnBrk="0" hangingPunct="0"/>
            <a:r>
              <a:rPr lang="en-US" sz="2400" b="1" dirty="0">
                <a:solidFill>
                  <a:srgbClr val="686868"/>
                </a:solidFill>
                <a:latin typeface="Arial" pitchFamily="34" charset="0"/>
                <a:ea typeface="+mj-ea"/>
                <a:cs typeface="Arial" pitchFamily="34" charset="0"/>
              </a:rPr>
              <a:t>Was </a:t>
            </a:r>
            <a:r>
              <a:rPr lang="en-US" sz="2400" b="1" dirty="0" err="1">
                <a:solidFill>
                  <a:srgbClr val="686868"/>
                </a:solidFill>
                <a:latin typeface="Arial" pitchFamily="34" charset="0"/>
                <a:ea typeface="+mj-ea"/>
                <a:cs typeface="Arial" pitchFamily="34" charset="0"/>
              </a:rPr>
              <a:t>ist</a:t>
            </a:r>
            <a:r>
              <a:rPr lang="en-US" sz="2400" b="1" dirty="0">
                <a:solidFill>
                  <a:srgbClr val="686868"/>
                </a:solidFill>
                <a:latin typeface="Arial" pitchFamily="34" charset="0"/>
                <a:ea typeface="+mj-ea"/>
                <a:cs typeface="Arial" pitchFamily="34" charset="0"/>
              </a:rPr>
              <a:t> CSP? </a:t>
            </a:r>
            <a:endParaRPr lang="de-DE" sz="2400" b="1" dirty="0">
              <a:solidFill>
                <a:srgbClr val="686868"/>
              </a:solidFill>
              <a:latin typeface="Arial" pitchFamily="34" charset="0"/>
              <a:ea typeface="+mj-ea"/>
              <a:cs typeface="Arial" pitchFamily="34" charset="0"/>
            </a:endParaRPr>
          </a:p>
        </p:txBody>
      </p:sp>
      <p:sp>
        <p:nvSpPr>
          <p:cNvPr id="2" name="Foliennummernplatzhalter 1"/>
          <p:cNvSpPr>
            <a:spLocks noGrp="1"/>
          </p:cNvSpPr>
          <p:nvPr>
            <p:ph type="sldNum" sz="quarter" idx="4294967295"/>
          </p:nvPr>
        </p:nvSpPr>
        <p:spPr>
          <a:xfrm>
            <a:off x="6553200" y="6477000"/>
            <a:ext cx="2133600" cy="228600"/>
          </a:xfrm>
          <a:prstGeom prst="rect">
            <a:avLst/>
          </a:prstGeom>
        </p:spPr>
        <p:txBody>
          <a:bodyPr/>
          <a:lstStyle/>
          <a:p>
            <a:pPr>
              <a:defRPr/>
            </a:pPr>
            <a:fld id="{460E5587-324C-44B8-88F6-BC6BD24EF90B}" type="slidenum">
              <a:rPr lang="en-GB" smtClean="0"/>
              <a:pPr>
                <a:defRPr/>
              </a:pPr>
              <a:t>3</a:t>
            </a:fld>
            <a:endParaRPr lang="en-GB">
              <a:latin typeface="Georgia" pitchFamily="-110" charset="0"/>
            </a:endParaRPr>
          </a:p>
        </p:txBody>
      </p:sp>
      <p:sp>
        <p:nvSpPr>
          <p:cNvPr id="3" name="Fußzeilenplatzhalter 2"/>
          <p:cNvSpPr>
            <a:spLocks noGrp="1"/>
          </p:cNvSpPr>
          <p:nvPr>
            <p:ph type="ftr" sz="quarter" idx="11"/>
          </p:nvPr>
        </p:nvSpPr>
        <p:spPr>
          <a:xfrm>
            <a:off x="485999" y="125998"/>
            <a:ext cx="6300563" cy="206657"/>
          </a:xfrm>
        </p:spPr>
        <p:txBody>
          <a:bodyPr/>
          <a:lstStyle/>
          <a:p>
            <a:pPr>
              <a:defRPr/>
            </a:pPr>
            <a:r>
              <a:rPr lang="de-DE" dirty="0" smtClean="0"/>
              <a:t>&gt;AKE &gt;Solarthermische Kraftwerke &gt; Pitz-Paal &gt; 10./11.4.2014</a:t>
            </a:r>
            <a:endParaRPr lang="de-DE" dirty="0"/>
          </a:p>
        </p:txBody>
      </p:sp>
      <p:sp>
        <p:nvSpPr>
          <p:cNvPr id="2293" name="Rechteck 2292"/>
          <p:cNvSpPr/>
          <p:nvPr/>
        </p:nvSpPr>
        <p:spPr>
          <a:xfrm>
            <a:off x="8604448" y="6371584"/>
            <a:ext cx="441146" cy="369332"/>
          </a:xfrm>
          <a:prstGeom prst="rect">
            <a:avLst/>
          </a:prstGeom>
        </p:spPr>
        <p:txBody>
          <a:bodyPr wrap="none">
            <a:spAutoFit/>
          </a:bodyPr>
          <a:lstStyle/>
          <a:p>
            <a:fld id="{A4B458E2-F606-46F0-90B2-A686ED9C4A1E}" type="slidenum">
              <a:rPr lang="en-US" altLang="en-US">
                <a:solidFill>
                  <a:schemeClr val="bg1"/>
                </a:solidFill>
                <a:latin typeface="Arial" charset="0"/>
                <a:cs typeface="Arial" charset="0"/>
              </a:rPr>
              <a:pPr/>
              <a:t>3</a:t>
            </a:fld>
            <a:endParaRPr lang="en-US" dirty="0"/>
          </a:p>
        </p:txBody>
      </p:sp>
    </p:spTree>
    <p:extLst>
      <p:ext uri="{BB962C8B-B14F-4D97-AF65-F5344CB8AC3E}">
        <p14:creationId xmlns:p14="http://schemas.microsoft.com/office/powerpoint/2010/main" val="2308786256"/>
      </p:ext>
    </p:extLst>
  </p:cSld>
  <p:clrMapOvr>
    <a:masterClrMapping/>
  </p:clrMapOvr>
  <p:transition/>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0820400" cy="69818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Rechteck 2"/>
          <p:cNvSpPr/>
          <p:nvPr/>
        </p:nvSpPr>
        <p:spPr>
          <a:xfrm>
            <a:off x="10271483" y="6488668"/>
            <a:ext cx="441146" cy="369332"/>
          </a:xfrm>
          <a:prstGeom prst="rect">
            <a:avLst/>
          </a:prstGeom>
        </p:spPr>
        <p:txBody>
          <a:bodyPr wrap="none">
            <a:spAutoFit/>
          </a:bodyPr>
          <a:lstStyle/>
          <a:p>
            <a:fld id="{A4B458E2-F606-46F0-90B2-A686ED9C4A1E}" type="slidenum">
              <a:rPr lang="en-US" altLang="en-US">
                <a:latin typeface="Arial" charset="0"/>
                <a:cs typeface="Arial" charset="0"/>
              </a:rPr>
              <a:pPr/>
              <a:t>30</a:t>
            </a:fld>
            <a:endParaRPr lang="en-US" dirty="0"/>
          </a:p>
        </p:txBody>
      </p:sp>
    </p:spTree>
    <p:extLst>
      <p:ext uri="{BB962C8B-B14F-4D97-AF65-F5344CB8AC3E}">
        <p14:creationId xmlns:p14="http://schemas.microsoft.com/office/powerpoint/2010/main" val="3944463129"/>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31"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278" y="1052736"/>
            <a:ext cx="6661449" cy="263944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2532"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2915" y="3501008"/>
            <a:ext cx="6566622" cy="288032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extfeld 1"/>
          <p:cNvSpPr txBox="1"/>
          <p:nvPr/>
        </p:nvSpPr>
        <p:spPr>
          <a:xfrm>
            <a:off x="7380312" y="1268760"/>
            <a:ext cx="1512168" cy="276999"/>
          </a:xfrm>
          <a:prstGeom prst="rect">
            <a:avLst/>
          </a:prstGeom>
          <a:noFill/>
        </p:spPr>
        <p:txBody>
          <a:bodyPr wrap="square" lIns="0" tIns="0" rIns="0" bIns="0" rtlCol="0">
            <a:spAutoFit/>
          </a:bodyPr>
          <a:lstStyle/>
          <a:p>
            <a:r>
              <a:rPr lang="de-DE" dirty="0" smtClean="0">
                <a:latin typeface="Arial" pitchFamily="34" charset="0"/>
                <a:cs typeface="Arial" pitchFamily="34" charset="0"/>
              </a:rPr>
              <a:t>Sommer</a:t>
            </a:r>
            <a:endParaRPr lang="en-US" dirty="0" smtClean="0">
              <a:latin typeface="Arial" pitchFamily="34" charset="0"/>
              <a:cs typeface="Arial" pitchFamily="34" charset="0"/>
            </a:endParaRPr>
          </a:p>
        </p:txBody>
      </p:sp>
      <p:sp>
        <p:nvSpPr>
          <p:cNvPr id="6" name="Textfeld 5"/>
          <p:cNvSpPr txBox="1"/>
          <p:nvPr/>
        </p:nvSpPr>
        <p:spPr>
          <a:xfrm>
            <a:off x="7380312" y="4442626"/>
            <a:ext cx="1512168" cy="276999"/>
          </a:xfrm>
          <a:prstGeom prst="rect">
            <a:avLst/>
          </a:prstGeom>
          <a:noFill/>
        </p:spPr>
        <p:txBody>
          <a:bodyPr wrap="square" lIns="0" tIns="0" rIns="0" bIns="0" rtlCol="0">
            <a:spAutoFit/>
          </a:bodyPr>
          <a:lstStyle/>
          <a:p>
            <a:r>
              <a:rPr lang="de-DE" dirty="0" smtClean="0">
                <a:latin typeface="Arial" pitchFamily="34" charset="0"/>
                <a:cs typeface="Arial" pitchFamily="34" charset="0"/>
              </a:rPr>
              <a:t>Winter</a:t>
            </a:r>
            <a:endParaRPr lang="en-US" dirty="0" smtClean="0">
              <a:latin typeface="Arial" pitchFamily="34" charset="0"/>
              <a:cs typeface="Arial" pitchFamily="34" charset="0"/>
            </a:endParaRPr>
          </a:p>
        </p:txBody>
      </p:sp>
      <p:sp>
        <p:nvSpPr>
          <p:cNvPr id="3" name="Titel 2"/>
          <p:cNvSpPr>
            <a:spLocks noGrp="1"/>
          </p:cNvSpPr>
          <p:nvPr>
            <p:ph type="title"/>
          </p:nvPr>
        </p:nvSpPr>
        <p:spPr>
          <a:xfrm>
            <a:off x="452915" y="299923"/>
            <a:ext cx="8172000" cy="738187"/>
          </a:xfrm>
        </p:spPr>
        <p:txBody>
          <a:bodyPr/>
          <a:lstStyle/>
          <a:p>
            <a:r>
              <a:rPr lang="de-DE" dirty="0" err="1" smtClean="0"/>
              <a:t>Dispatch</a:t>
            </a:r>
            <a:r>
              <a:rPr lang="de-DE" dirty="0" smtClean="0"/>
              <a:t> Strategien</a:t>
            </a:r>
            <a:endParaRPr lang="en-US" dirty="0"/>
          </a:p>
        </p:txBody>
      </p:sp>
      <p:sp>
        <p:nvSpPr>
          <p:cNvPr id="4" name="Fußzeilenplatzhalter 3"/>
          <p:cNvSpPr>
            <a:spLocks noGrp="1"/>
          </p:cNvSpPr>
          <p:nvPr>
            <p:ph type="ftr" sz="quarter" idx="10"/>
          </p:nvPr>
        </p:nvSpPr>
        <p:spPr/>
        <p:txBody>
          <a:bodyPr/>
          <a:lstStyle/>
          <a:p>
            <a:pPr>
              <a:defRPr/>
            </a:pPr>
            <a:r>
              <a:rPr lang="en-GB" noProof="0" smtClean="0"/>
              <a:t>&gt;AKE &gt;Solarthermische Kraftwerke &gt; Pitz-Paal &gt; 10./11.4.2014</a:t>
            </a:r>
            <a:endParaRPr lang="en-GB" noProof="0" dirty="0"/>
          </a:p>
        </p:txBody>
      </p:sp>
      <p:sp>
        <p:nvSpPr>
          <p:cNvPr id="5" name="Foliennummernplatzhalter 4"/>
          <p:cNvSpPr>
            <a:spLocks noGrp="1"/>
          </p:cNvSpPr>
          <p:nvPr>
            <p:ph type="sldNum" sz="quarter" idx="11"/>
          </p:nvPr>
        </p:nvSpPr>
        <p:spPr/>
        <p:txBody>
          <a:bodyPr/>
          <a:lstStyle/>
          <a:p>
            <a:pPr>
              <a:defRPr/>
            </a:pPr>
            <a:r>
              <a:rPr lang="en-GB" noProof="0" smtClean="0"/>
              <a:t>DLR.de  •  Chart </a:t>
            </a:r>
            <a:fld id="{18C7CB6D-895A-4F21-B0E7-2185F6FE5534}" type="slidenum">
              <a:rPr lang="en-GB" noProof="0" smtClean="0"/>
              <a:pPr>
                <a:defRPr/>
              </a:pPr>
              <a:t>31</a:t>
            </a:fld>
            <a:endParaRPr lang="en-GB" noProof="0" dirty="0"/>
          </a:p>
        </p:txBody>
      </p:sp>
      <p:sp>
        <p:nvSpPr>
          <p:cNvPr id="10" name="Rechteck 9"/>
          <p:cNvSpPr/>
          <p:nvPr/>
        </p:nvSpPr>
        <p:spPr>
          <a:xfrm>
            <a:off x="8656357" y="6381328"/>
            <a:ext cx="441146" cy="369332"/>
          </a:xfrm>
          <a:prstGeom prst="rect">
            <a:avLst/>
          </a:prstGeom>
        </p:spPr>
        <p:txBody>
          <a:bodyPr wrap="none">
            <a:spAutoFit/>
          </a:bodyPr>
          <a:lstStyle/>
          <a:p>
            <a:fld id="{A4B458E2-F606-46F0-90B2-A686ED9C4A1E}" type="slidenum">
              <a:rPr lang="en-US" altLang="en-US">
                <a:solidFill>
                  <a:schemeClr val="bg1"/>
                </a:solidFill>
                <a:latin typeface="Arial" charset="0"/>
                <a:cs typeface="Arial" charset="0"/>
              </a:rPr>
              <a:pPr/>
              <a:t>31</a:t>
            </a:fld>
            <a:endParaRPr lang="en-US" dirty="0">
              <a:solidFill>
                <a:schemeClr val="bg1"/>
              </a:solidFill>
            </a:endParaRPr>
          </a:p>
        </p:txBody>
      </p:sp>
    </p:spTree>
    <p:extLst>
      <p:ext uri="{BB962C8B-B14F-4D97-AF65-F5344CB8AC3E}">
        <p14:creationId xmlns:p14="http://schemas.microsoft.com/office/powerpoint/2010/main" val="1717507414"/>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9512" y="959966"/>
            <a:ext cx="9649072" cy="483193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 name="Rechteck 3"/>
          <p:cNvSpPr/>
          <p:nvPr/>
        </p:nvSpPr>
        <p:spPr>
          <a:xfrm>
            <a:off x="8656357" y="6381328"/>
            <a:ext cx="441146" cy="369332"/>
          </a:xfrm>
          <a:prstGeom prst="rect">
            <a:avLst/>
          </a:prstGeom>
        </p:spPr>
        <p:txBody>
          <a:bodyPr wrap="none">
            <a:spAutoFit/>
          </a:bodyPr>
          <a:lstStyle/>
          <a:p>
            <a:fld id="{A4B458E2-F606-46F0-90B2-A686ED9C4A1E}" type="slidenum">
              <a:rPr lang="en-US" altLang="en-US">
                <a:solidFill>
                  <a:schemeClr val="bg1"/>
                </a:solidFill>
                <a:latin typeface="Arial" charset="0"/>
                <a:cs typeface="Arial" charset="0"/>
              </a:rPr>
              <a:pPr/>
              <a:t>32</a:t>
            </a:fld>
            <a:endParaRPr lang="en-US" dirty="0">
              <a:solidFill>
                <a:schemeClr val="bg1"/>
              </a:solidFill>
            </a:endParaRPr>
          </a:p>
        </p:txBody>
      </p:sp>
    </p:spTree>
    <p:extLst>
      <p:ext uri="{BB962C8B-B14F-4D97-AF65-F5344CB8AC3E}">
        <p14:creationId xmlns:p14="http://schemas.microsoft.com/office/powerpoint/2010/main" val="2768246787"/>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441" y="-243408"/>
            <a:ext cx="9134475" cy="65246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extBox 1"/>
          <p:cNvSpPr txBox="1"/>
          <p:nvPr/>
        </p:nvSpPr>
        <p:spPr>
          <a:xfrm>
            <a:off x="6695728" y="5155909"/>
            <a:ext cx="2448272" cy="1125308"/>
          </a:xfrm>
          <a:prstGeom prst="rect">
            <a:avLst/>
          </a:prstGeom>
          <a:noFill/>
        </p:spPr>
        <p:txBody>
          <a:bodyPr wrap="square" lIns="0" tIns="0" rIns="0" bIns="0" rtlCol="0">
            <a:spAutoFit/>
          </a:bodyPr>
          <a:lstStyle/>
          <a:p>
            <a:r>
              <a:rPr lang="de-DE" dirty="0" smtClean="0">
                <a:latin typeface="Arial" pitchFamily="34" charset="0"/>
                <a:cs typeface="Arial" pitchFamily="34" charset="0"/>
              </a:rPr>
              <a:t>P. </a:t>
            </a:r>
            <a:r>
              <a:rPr lang="de-DE" dirty="0" err="1" smtClean="0">
                <a:latin typeface="Arial" pitchFamily="34" charset="0"/>
                <a:cs typeface="Arial" pitchFamily="34" charset="0"/>
              </a:rPr>
              <a:t>Denholm</a:t>
            </a:r>
            <a:r>
              <a:rPr lang="de-DE" dirty="0" smtClean="0">
                <a:latin typeface="Arial" pitchFamily="34" charset="0"/>
                <a:cs typeface="Arial" pitchFamily="34" charset="0"/>
              </a:rPr>
              <a:t>, </a:t>
            </a:r>
            <a:endParaRPr lang="de-DE" dirty="0"/>
          </a:p>
          <a:p>
            <a:r>
              <a:rPr lang="en-US" dirty="0" smtClean="0"/>
              <a:t> </a:t>
            </a:r>
            <a:r>
              <a:rPr lang="en-US" b="1" dirty="0"/>
              <a:t>The Value of CSP with Thermal Energy </a:t>
            </a:r>
            <a:r>
              <a:rPr lang="en-US" b="1" dirty="0" smtClean="0"/>
              <a:t>Storage</a:t>
            </a:r>
          </a:p>
          <a:p>
            <a:r>
              <a:rPr lang="en-US" b="1" dirty="0" err="1" smtClean="0"/>
              <a:t>SolarPACES</a:t>
            </a:r>
            <a:r>
              <a:rPr lang="en-US" b="1" dirty="0" smtClean="0"/>
              <a:t> 2013 </a:t>
            </a:r>
            <a:r>
              <a:rPr lang="de-DE" dirty="0" smtClean="0">
                <a:latin typeface="Arial" pitchFamily="34" charset="0"/>
                <a:cs typeface="Arial" pitchFamily="34" charset="0"/>
              </a:rPr>
              <a:t> </a:t>
            </a:r>
          </a:p>
        </p:txBody>
      </p:sp>
      <p:sp>
        <p:nvSpPr>
          <p:cNvPr id="5" name="Rechteck 4"/>
          <p:cNvSpPr/>
          <p:nvPr/>
        </p:nvSpPr>
        <p:spPr>
          <a:xfrm>
            <a:off x="8656357" y="6381328"/>
            <a:ext cx="441146" cy="369332"/>
          </a:xfrm>
          <a:prstGeom prst="rect">
            <a:avLst/>
          </a:prstGeom>
        </p:spPr>
        <p:txBody>
          <a:bodyPr wrap="none">
            <a:spAutoFit/>
          </a:bodyPr>
          <a:lstStyle/>
          <a:p>
            <a:fld id="{A4B458E2-F606-46F0-90B2-A686ED9C4A1E}" type="slidenum">
              <a:rPr lang="en-US" altLang="en-US">
                <a:solidFill>
                  <a:schemeClr val="bg1"/>
                </a:solidFill>
                <a:latin typeface="Arial" charset="0"/>
                <a:cs typeface="Arial" charset="0"/>
              </a:rPr>
              <a:pPr/>
              <a:t>33</a:t>
            </a:fld>
            <a:endParaRPr lang="en-US" dirty="0">
              <a:solidFill>
                <a:schemeClr val="bg1"/>
              </a:solidFill>
            </a:endParaRPr>
          </a:p>
        </p:txBody>
      </p:sp>
    </p:spTree>
    <p:extLst>
      <p:ext uri="{BB962C8B-B14F-4D97-AF65-F5344CB8AC3E}">
        <p14:creationId xmlns:p14="http://schemas.microsoft.com/office/powerpoint/2010/main" val="1581620393"/>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el 3"/>
          <p:cNvSpPr>
            <a:spLocks noGrp="1"/>
          </p:cNvSpPr>
          <p:nvPr>
            <p:ph type="title"/>
          </p:nvPr>
        </p:nvSpPr>
        <p:spPr>
          <a:xfrm>
            <a:off x="539552" y="2924944"/>
            <a:ext cx="8172000" cy="738187"/>
          </a:xfrm>
        </p:spPr>
        <p:txBody>
          <a:bodyPr/>
          <a:lstStyle/>
          <a:p>
            <a:r>
              <a:rPr lang="de-DE" dirty="0" smtClean="0"/>
              <a:t>Ansätze zur Kostensenkung</a:t>
            </a:r>
            <a:endParaRPr lang="en-US" dirty="0"/>
          </a:p>
        </p:txBody>
      </p:sp>
      <p:sp>
        <p:nvSpPr>
          <p:cNvPr id="5" name="Fußzeilenplatzhalter 4"/>
          <p:cNvSpPr>
            <a:spLocks noGrp="1"/>
          </p:cNvSpPr>
          <p:nvPr>
            <p:ph type="ftr" sz="quarter" idx="10"/>
          </p:nvPr>
        </p:nvSpPr>
        <p:spPr/>
        <p:txBody>
          <a:bodyPr/>
          <a:lstStyle/>
          <a:p>
            <a:pPr>
              <a:defRPr/>
            </a:pPr>
            <a:r>
              <a:rPr lang="en-GB" noProof="0" smtClean="0"/>
              <a:t>&gt;AKE &gt;Solarthermische Kraftwerke &gt; Pitz-Paal &gt; 10./11.4.2014</a:t>
            </a:r>
            <a:endParaRPr lang="en-GB" noProof="0" dirty="0"/>
          </a:p>
        </p:txBody>
      </p:sp>
      <p:sp>
        <p:nvSpPr>
          <p:cNvPr id="6" name="Foliennummernplatzhalter 5"/>
          <p:cNvSpPr>
            <a:spLocks noGrp="1"/>
          </p:cNvSpPr>
          <p:nvPr>
            <p:ph type="sldNum" sz="quarter" idx="11"/>
          </p:nvPr>
        </p:nvSpPr>
        <p:spPr/>
        <p:txBody>
          <a:bodyPr/>
          <a:lstStyle/>
          <a:p>
            <a:pPr>
              <a:defRPr/>
            </a:pPr>
            <a:r>
              <a:rPr lang="en-GB" noProof="0" smtClean="0"/>
              <a:t>DLR.de  •  Chart </a:t>
            </a:r>
            <a:fld id="{18C7CB6D-895A-4F21-B0E7-2185F6FE5534}" type="slidenum">
              <a:rPr lang="en-GB" noProof="0" smtClean="0"/>
              <a:pPr>
                <a:defRPr/>
              </a:pPr>
              <a:t>34</a:t>
            </a:fld>
            <a:endParaRPr lang="en-GB" noProof="0" dirty="0"/>
          </a:p>
        </p:txBody>
      </p:sp>
      <p:sp>
        <p:nvSpPr>
          <p:cNvPr id="7" name="Rechteck 6"/>
          <p:cNvSpPr/>
          <p:nvPr/>
        </p:nvSpPr>
        <p:spPr>
          <a:xfrm>
            <a:off x="8604448" y="6371584"/>
            <a:ext cx="441146" cy="369332"/>
          </a:xfrm>
          <a:prstGeom prst="rect">
            <a:avLst/>
          </a:prstGeom>
        </p:spPr>
        <p:txBody>
          <a:bodyPr wrap="none">
            <a:spAutoFit/>
          </a:bodyPr>
          <a:lstStyle/>
          <a:p>
            <a:fld id="{A4B458E2-F606-46F0-90B2-A686ED9C4A1E}" type="slidenum">
              <a:rPr lang="en-US" altLang="en-US">
                <a:solidFill>
                  <a:schemeClr val="bg1"/>
                </a:solidFill>
                <a:latin typeface="Arial" charset="0"/>
                <a:cs typeface="Arial" charset="0"/>
              </a:rPr>
              <a:pPr/>
              <a:t>34</a:t>
            </a:fld>
            <a:endParaRPr lang="en-US" dirty="0"/>
          </a:p>
        </p:txBody>
      </p:sp>
    </p:spTree>
    <p:extLst>
      <p:ext uri="{BB962C8B-B14F-4D97-AF65-F5344CB8AC3E}">
        <p14:creationId xmlns:p14="http://schemas.microsoft.com/office/powerpoint/2010/main" val="3923658801"/>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6690" name="Rectangle 2"/>
          <p:cNvSpPr>
            <a:spLocks noGrp="1" noChangeArrowheads="1"/>
          </p:cNvSpPr>
          <p:nvPr>
            <p:ph type="title"/>
          </p:nvPr>
        </p:nvSpPr>
        <p:spPr>
          <a:xfrm>
            <a:off x="971550" y="620714"/>
            <a:ext cx="7772400" cy="838200"/>
          </a:xfrm>
        </p:spPr>
        <p:txBody>
          <a:bodyPr/>
          <a:lstStyle/>
          <a:p>
            <a:r>
              <a:rPr lang="de-DE" altLang="en-US"/>
              <a:t>Einfluss der oberen Prozesstemperatur </a:t>
            </a:r>
            <a:br>
              <a:rPr lang="de-DE" altLang="en-US"/>
            </a:br>
            <a:r>
              <a:rPr lang="de-DE" altLang="en-US"/>
              <a:t>Beispiel Parabolrinnenkraftwerk: Thermoöl  394°C</a:t>
            </a:r>
            <a:endParaRPr lang="de-DE" altLang="en-US" sz="1800"/>
          </a:p>
        </p:txBody>
      </p:sp>
      <p:pic>
        <p:nvPicPr>
          <p:cNvPr id="626691" name="Picture 3" descr="schema_Andasol_d"/>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3850" y="1700214"/>
            <a:ext cx="8637588" cy="4535487"/>
          </a:xfrm>
          <a:prstGeom prst="rect">
            <a:avLst/>
          </a:prstGeom>
          <a:noFill/>
          <a:extLst>
            <a:ext uri="{909E8E84-426E-40DD-AFC4-6F175D3DCCD1}">
              <a14:hiddenFill xmlns:a14="http://schemas.microsoft.com/office/drawing/2010/main">
                <a:solidFill>
                  <a:srgbClr val="FFFFFF"/>
                </a:solidFill>
              </a14:hiddenFill>
            </a:ext>
          </a:extLst>
        </p:spPr>
      </p:pic>
      <p:sp>
        <p:nvSpPr>
          <p:cNvPr id="626692" name="Text Box 4"/>
          <p:cNvSpPr txBox="1">
            <a:spLocks noChangeArrowheads="1"/>
          </p:cNvSpPr>
          <p:nvPr/>
        </p:nvSpPr>
        <p:spPr bwMode="auto">
          <a:xfrm>
            <a:off x="6659564" y="3573466"/>
            <a:ext cx="1512887" cy="376237"/>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425" tIns="45713" rIns="91425" bIns="45713">
            <a:spAutoFit/>
          </a:bodyPr>
          <a:lstStyle/>
          <a:p>
            <a:pPr eaLnBrk="1" hangingPunct="1"/>
            <a:r>
              <a:rPr lang="de-DE" altLang="en-US">
                <a:latin typeface="Symbol" pitchFamily="18" charset="2"/>
              </a:rPr>
              <a:t>h</a:t>
            </a:r>
            <a:r>
              <a:rPr lang="de-DE" altLang="en-US" baseline="-25000">
                <a:latin typeface="Arial" charset="0"/>
              </a:rPr>
              <a:t>therm</a:t>
            </a:r>
            <a:r>
              <a:rPr lang="de-DE" altLang="en-US">
                <a:latin typeface="Arial" charset="0"/>
              </a:rPr>
              <a:t> 40.3%</a:t>
            </a:r>
          </a:p>
        </p:txBody>
      </p:sp>
      <p:sp>
        <p:nvSpPr>
          <p:cNvPr id="626693" name="Text Box 5"/>
          <p:cNvSpPr txBox="1">
            <a:spLocks noChangeArrowheads="1"/>
          </p:cNvSpPr>
          <p:nvPr/>
        </p:nvSpPr>
        <p:spPr bwMode="auto">
          <a:xfrm>
            <a:off x="6516688" y="1341438"/>
            <a:ext cx="1008062" cy="7144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425" tIns="45713" rIns="91425" bIns="45713">
            <a:spAutoFit/>
          </a:bodyPr>
          <a:lstStyle/>
          <a:p>
            <a:pPr eaLnBrk="1" hangingPunct="1">
              <a:spcBef>
                <a:spcPct val="50000"/>
              </a:spcBef>
            </a:pPr>
            <a:r>
              <a:rPr lang="en-US" altLang="en-US" sz="1600"/>
              <a:t>383°C</a:t>
            </a:r>
          </a:p>
          <a:p>
            <a:pPr eaLnBrk="1" hangingPunct="1">
              <a:spcBef>
                <a:spcPct val="50000"/>
              </a:spcBef>
            </a:pPr>
            <a:r>
              <a:rPr lang="en-US" altLang="en-US" sz="1600"/>
              <a:t>103 bar</a:t>
            </a:r>
          </a:p>
        </p:txBody>
      </p:sp>
      <p:sp>
        <p:nvSpPr>
          <p:cNvPr id="626694" name="Text Box 6"/>
          <p:cNvSpPr txBox="1">
            <a:spLocks noChangeArrowheads="1"/>
          </p:cNvSpPr>
          <p:nvPr/>
        </p:nvSpPr>
        <p:spPr bwMode="auto">
          <a:xfrm>
            <a:off x="4859338" y="1557338"/>
            <a:ext cx="1008062"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425" tIns="45713" rIns="91425" bIns="45713">
            <a:spAutoFit/>
          </a:bodyPr>
          <a:lstStyle/>
          <a:p>
            <a:pPr eaLnBrk="1" hangingPunct="1">
              <a:spcBef>
                <a:spcPct val="50000"/>
              </a:spcBef>
            </a:pPr>
            <a:r>
              <a:rPr lang="en-US" altLang="en-US" sz="1600"/>
              <a:t>394°C</a:t>
            </a:r>
          </a:p>
        </p:txBody>
      </p:sp>
    </p:spTree>
    <p:extLst>
      <p:ext uri="{BB962C8B-B14F-4D97-AF65-F5344CB8AC3E}">
        <p14:creationId xmlns:p14="http://schemas.microsoft.com/office/powerpoint/2010/main" val="3549637101"/>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7714" name="Rectangle 2"/>
          <p:cNvSpPr>
            <a:spLocks noGrp="1" noChangeArrowheads="1"/>
          </p:cNvSpPr>
          <p:nvPr>
            <p:ph type="title"/>
          </p:nvPr>
        </p:nvSpPr>
        <p:spPr/>
        <p:txBody>
          <a:bodyPr/>
          <a:lstStyle/>
          <a:p>
            <a:r>
              <a:rPr lang="de-DE" altLang="en-US" sz="2800"/>
              <a:t>Einfluss der oberen Prozesstemperatur </a:t>
            </a:r>
            <a:br>
              <a:rPr lang="de-DE" altLang="en-US" sz="2800"/>
            </a:br>
            <a:r>
              <a:rPr lang="de-DE" altLang="en-US"/>
              <a:t>Beispiel Parabolrinnenkraftwerk: Salzschmelze  545°C</a:t>
            </a:r>
          </a:p>
        </p:txBody>
      </p:sp>
      <p:pic>
        <p:nvPicPr>
          <p:cNvPr id="627715" name="Picture 3" descr="schema_Salzrinn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3850" y="1773238"/>
            <a:ext cx="8637588" cy="4535487"/>
          </a:xfrm>
          <a:prstGeom prst="rect">
            <a:avLst/>
          </a:prstGeom>
          <a:noFill/>
          <a:extLst>
            <a:ext uri="{909E8E84-426E-40DD-AFC4-6F175D3DCCD1}">
              <a14:hiddenFill xmlns:a14="http://schemas.microsoft.com/office/drawing/2010/main">
                <a:solidFill>
                  <a:srgbClr val="FFFFFF"/>
                </a:solidFill>
              </a14:hiddenFill>
            </a:ext>
          </a:extLst>
        </p:spPr>
      </p:pic>
      <p:sp>
        <p:nvSpPr>
          <p:cNvPr id="627716" name="Text Box 4"/>
          <p:cNvSpPr txBox="1">
            <a:spLocks noChangeArrowheads="1"/>
          </p:cNvSpPr>
          <p:nvPr/>
        </p:nvSpPr>
        <p:spPr bwMode="auto">
          <a:xfrm>
            <a:off x="6659564" y="3573466"/>
            <a:ext cx="1512887" cy="376237"/>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425" tIns="45713" rIns="91425" bIns="45713">
            <a:spAutoFit/>
          </a:bodyPr>
          <a:lstStyle/>
          <a:p>
            <a:pPr eaLnBrk="1" hangingPunct="1"/>
            <a:r>
              <a:rPr lang="de-DE" altLang="en-US">
                <a:latin typeface="Symbol" pitchFamily="18" charset="2"/>
              </a:rPr>
              <a:t>h</a:t>
            </a:r>
            <a:r>
              <a:rPr lang="de-DE" altLang="en-US" baseline="-25000">
                <a:latin typeface="Arial" charset="0"/>
              </a:rPr>
              <a:t>therm</a:t>
            </a:r>
            <a:r>
              <a:rPr lang="de-DE" altLang="en-US">
                <a:latin typeface="Arial" charset="0"/>
              </a:rPr>
              <a:t> 43.5%</a:t>
            </a:r>
          </a:p>
        </p:txBody>
      </p:sp>
      <p:sp>
        <p:nvSpPr>
          <p:cNvPr id="627717" name="Text Box 5"/>
          <p:cNvSpPr txBox="1">
            <a:spLocks noChangeArrowheads="1"/>
          </p:cNvSpPr>
          <p:nvPr/>
        </p:nvSpPr>
        <p:spPr bwMode="auto">
          <a:xfrm>
            <a:off x="4859338" y="1700213"/>
            <a:ext cx="1008062"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425" tIns="45713" rIns="91425" bIns="45713">
            <a:spAutoFit/>
          </a:bodyPr>
          <a:lstStyle/>
          <a:p>
            <a:pPr eaLnBrk="1" hangingPunct="1">
              <a:spcBef>
                <a:spcPct val="50000"/>
              </a:spcBef>
            </a:pPr>
            <a:r>
              <a:rPr lang="en-US" altLang="en-US" sz="1600"/>
              <a:t>545°C</a:t>
            </a:r>
          </a:p>
        </p:txBody>
      </p:sp>
      <p:sp>
        <p:nvSpPr>
          <p:cNvPr id="627718" name="Text Box 6"/>
          <p:cNvSpPr txBox="1">
            <a:spLocks noChangeArrowheads="1"/>
          </p:cNvSpPr>
          <p:nvPr/>
        </p:nvSpPr>
        <p:spPr bwMode="auto">
          <a:xfrm>
            <a:off x="6516688" y="1484313"/>
            <a:ext cx="1008062" cy="5900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425" tIns="45713" rIns="91425" bIns="45713">
            <a:spAutoFit/>
          </a:bodyPr>
          <a:lstStyle/>
          <a:p>
            <a:pPr eaLnBrk="1" hangingPunct="1">
              <a:spcBef>
                <a:spcPct val="50000"/>
              </a:spcBef>
            </a:pPr>
            <a:r>
              <a:rPr lang="en-US" altLang="en-US" sz="1600"/>
              <a:t>525°C 120 bar</a:t>
            </a:r>
          </a:p>
        </p:txBody>
      </p:sp>
    </p:spTree>
    <p:extLst>
      <p:ext uri="{BB962C8B-B14F-4D97-AF65-F5344CB8AC3E}">
        <p14:creationId xmlns:p14="http://schemas.microsoft.com/office/powerpoint/2010/main" val="895351800"/>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8738" name="Rectangle 2"/>
          <p:cNvSpPr>
            <a:spLocks noGrp="1" noChangeArrowheads="1"/>
          </p:cNvSpPr>
          <p:nvPr>
            <p:ph type="title"/>
          </p:nvPr>
        </p:nvSpPr>
        <p:spPr/>
        <p:txBody>
          <a:bodyPr/>
          <a:lstStyle/>
          <a:p>
            <a:r>
              <a:rPr lang="de-DE" altLang="en-US" sz="2800"/>
              <a:t>Einfluss der oberen Prozesstemperatur </a:t>
            </a:r>
            <a:br>
              <a:rPr lang="de-DE" altLang="en-US" sz="2800"/>
            </a:br>
            <a:r>
              <a:rPr lang="de-DE" altLang="en-US"/>
              <a:t>Größenvergleich Solarfeld</a:t>
            </a:r>
          </a:p>
        </p:txBody>
      </p:sp>
      <p:grpSp>
        <p:nvGrpSpPr>
          <p:cNvPr id="628739" name="Group 3"/>
          <p:cNvGrpSpPr>
            <a:grpSpLocks/>
          </p:cNvGrpSpPr>
          <p:nvPr/>
        </p:nvGrpSpPr>
        <p:grpSpPr bwMode="auto">
          <a:xfrm>
            <a:off x="179388" y="1916113"/>
            <a:ext cx="5726112" cy="3579812"/>
            <a:chOff x="113" y="1253"/>
            <a:chExt cx="3607" cy="2255"/>
          </a:xfrm>
        </p:grpSpPr>
        <p:grpSp>
          <p:nvGrpSpPr>
            <p:cNvPr id="628740" name="Group 4"/>
            <p:cNvGrpSpPr>
              <a:grpSpLocks noChangeAspect="1"/>
            </p:cNvGrpSpPr>
            <p:nvPr/>
          </p:nvGrpSpPr>
          <p:grpSpPr bwMode="auto">
            <a:xfrm>
              <a:off x="113" y="1253"/>
              <a:ext cx="3607" cy="2255"/>
              <a:chOff x="451" y="1682"/>
              <a:chExt cx="2981" cy="1864"/>
            </a:xfrm>
          </p:grpSpPr>
          <p:pic>
            <p:nvPicPr>
              <p:cNvPr id="628741" name="Picture 5" descr="Andasol1-3_Luftbild_solarMillenium"/>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12" y="1721"/>
                <a:ext cx="2712" cy="17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8742" name="AutoShape 6"/>
              <p:cNvSpPr>
                <a:spLocks noChangeAspect="1" noChangeArrowheads="1"/>
              </p:cNvSpPr>
              <p:nvPr/>
            </p:nvSpPr>
            <p:spPr bwMode="auto">
              <a:xfrm rot="-121143">
                <a:off x="564" y="2783"/>
                <a:ext cx="2132" cy="680"/>
              </a:xfrm>
              <a:prstGeom prst="rtTriangle">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8743" name="AutoShape 7"/>
              <p:cNvSpPr>
                <a:spLocks noChangeAspect="1" noChangeArrowheads="1"/>
              </p:cNvSpPr>
              <p:nvPr/>
            </p:nvSpPr>
            <p:spPr bwMode="auto">
              <a:xfrm rot="10676786">
                <a:off x="1292" y="1682"/>
                <a:ext cx="2041" cy="589"/>
              </a:xfrm>
              <a:prstGeom prst="rtTriangle">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8744" name="AutoShape 8"/>
              <p:cNvSpPr>
                <a:spLocks noChangeAspect="1" noChangeArrowheads="1"/>
              </p:cNvSpPr>
              <p:nvPr/>
            </p:nvSpPr>
            <p:spPr bwMode="auto">
              <a:xfrm rot="5400000">
                <a:off x="233" y="1927"/>
                <a:ext cx="1341" cy="906"/>
              </a:xfrm>
              <a:prstGeom prst="rtTriangle">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28745" name="AutoShape 9"/>
              <p:cNvSpPr>
                <a:spLocks noChangeAspect="1" noChangeArrowheads="1"/>
              </p:cNvSpPr>
              <p:nvPr/>
            </p:nvSpPr>
            <p:spPr bwMode="auto">
              <a:xfrm rot="145404009">
                <a:off x="2308" y="2423"/>
                <a:ext cx="1341" cy="906"/>
              </a:xfrm>
              <a:prstGeom prst="rtTriangle">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628746" name="Text Box 10"/>
            <p:cNvSpPr txBox="1">
              <a:spLocks noChangeArrowheads="1"/>
            </p:cNvSpPr>
            <p:nvPr/>
          </p:nvSpPr>
          <p:spPr bwMode="auto">
            <a:xfrm>
              <a:off x="2335" y="1888"/>
              <a:ext cx="681" cy="23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r>
                <a:rPr lang="de-DE" altLang="en-US">
                  <a:latin typeface="Arial" charset="0"/>
                </a:rPr>
                <a:t>195 ha</a:t>
              </a:r>
            </a:p>
          </p:txBody>
        </p:sp>
        <p:sp>
          <p:nvSpPr>
            <p:cNvPr id="628747" name="Line 11"/>
            <p:cNvSpPr>
              <a:spLocks noChangeShapeType="1"/>
            </p:cNvSpPr>
            <p:nvPr/>
          </p:nvSpPr>
          <p:spPr bwMode="auto">
            <a:xfrm flipV="1">
              <a:off x="204" y="1298"/>
              <a:ext cx="907" cy="1316"/>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8748" name="Line 12"/>
            <p:cNvSpPr>
              <a:spLocks noChangeShapeType="1"/>
            </p:cNvSpPr>
            <p:nvPr/>
          </p:nvSpPr>
          <p:spPr bwMode="auto">
            <a:xfrm>
              <a:off x="249" y="2750"/>
              <a:ext cx="2540" cy="725"/>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8749" name="Text Box 13"/>
            <p:cNvSpPr txBox="1">
              <a:spLocks noChangeArrowheads="1"/>
            </p:cNvSpPr>
            <p:nvPr/>
          </p:nvSpPr>
          <p:spPr bwMode="auto">
            <a:xfrm rot="864647">
              <a:off x="1252" y="3113"/>
              <a:ext cx="635"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r>
                <a:rPr lang="de-DE" altLang="en-US">
                  <a:latin typeface="Arial" charset="0"/>
                </a:rPr>
                <a:t>1500 m</a:t>
              </a:r>
            </a:p>
          </p:txBody>
        </p:sp>
        <p:sp>
          <p:nvSpPr>
            <p:cNvPr id="628750" name="Text Box 14"/>
            <p:cNvSpPr txBox="1">
              <a:spLocks noChangeArrowheads="1"/>
            </p:cNvSpPr>
            <p:nvPr/>
          </p:nvSpPr>
          <p:spPr bwMode="auto">
            <a:xfrm rot="18358645">
              <a:off x="309" y="1720"/>
              <a:ext cx="635"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r>
                <a:rPr lang="de-DE" altLang="en-US">
                  <a:latin typeface="Arial" charset="0"/>
                </a:rPr>
                <a:t>1300 m</a:t>
              </a:r>
            </a:p>
          </p:txBody>
        </p:sp>
        <p:sp>
          <p:nvSpPr>
            <p:cNvPr id="628751" name="Freeform 15"/>
            <p:cNvSpPr>
              <a:spLocks/>
            </p:cNvSpPr>
            <p:nvPr/>
          </p:nvSpPr>
          <p:spPr bwMode="auto">
            <a:xfrm>
              <a:off x="2673" y="1905"/>
              <a:ext cx="861" cy="1437"/>
            </a:xfrm>
            <a:custGeom>
              <a:avLst/>
              <a:gdLst>
                <a:gd name="T0" fmla="*/ 129 w 861"/>
                <a:gd name="T1" fmla="*/ 1437 h 1437"/>
                <a:gd name="T2" fmla="*/ 0 w 861"/>
                <a:gd name="T3" fmla="*/ 1398 h 1437"/>
                <a:gd name="T4" fmla="*/ 738 w 861"/>
                <a:gd name="T5" fmla="*/ 0 h 1437"/>
                <a:gd name="T6" fmla="*/ 861 w 861"/>
                <a:gd name="T7" fmla="*/ 33 h 1437"/>
                <a:gd name="T8" fmla="*/ 129 w 861"/>
                <a:gd name="T9" fmla="*/ 1437 h 1437"/>
              </a:gdLst>
              <a:ahLst/>
              <a:cxnLst>
                <a:cxn ang="0">
                  <a:pos x="T0" y="T1"/>
                </a:cxn>
                <a:cxn ang="0">
                  <a:pos x="T2" y="T3"/>
                </a:cxn>
                <a:cxn ang="0">
                  <a:pos x="T4" y="T5"/>
                </a:cxn>
                <a:cxn ang="0">
                  <a:pos x="T6" y="T7"/>
                </a:cxn>
                <a:cxn ang="0">
                  <a:pos x="T8" y="T9"/>
                </a:cxn>
              </a:cxnLst>
              <a:rect l="0" t="0" r="r" b="b"/>
              <a:pathLst>
                <a:path w="861" h="1437">
                  <a:moveTo>
                    <a:pt x="129" y="1437"/>
                  </a:moveTo>
                  <a:lnTo>
                    <a:pt x="0" y="1398"/>
                  </a:lnTo>
                  <a:lnTo>
                    <a:pt x="738" y="0"/>
                  </a:lnTo>
                  <a:lnTo>
                    <a:pt x="861" y="33"/>
                  </a:lnTo>
                  <a:lnTo>
                    <a:pt x="129" y="1437"/>
                  </a:lnTo>
                  <a:close/>
                </a:path>
              </a:pathLst>
            </a:custGeom>
            <a:noFill/>
            <a:ln w="19050" cmpd="sng">
              <a:solidFill>
                <a:srgbClr val="FF66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628752" name="Text Box 16"/>
          <p:cNvSpPr txBox="1">
            <a:spLocks noChangeArrowheads="1"/>
          </p:cNvSpPr>
          <p:nvPr/>
        </p:nvSpPr>
        <p:spPr bwMode="auto">
          <a:xfrm>
            <a:off x="5292725" y="4005265"/>
            <a:ext cx="3240088" cy="147731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425" tIns="45713" rIns="91425" bIns="45713">
            <a:spAutoFit/>
          </a:bodyPr>
          <a:lstStyle/>
          <a:p>
            <a:pPr eaLnBrk="1" hangingPunct="1"/>
            <a:r>
              <a:rPr lang="de-DE" altLang="en-US">
                <a:latin typeface="Arial" charset="0"/>
              </a:rPr>
              <a:t>bei Salz- statt Ölsystem Einsparung an Kollektorfläche</a:t>
            </a:r>
          </a:p>
          <a:p>
            <a:pPr eaLnBrk="1" hangingPunct="1"/>
            <a:r>
              <a:rPr lang="de-DE" altLang="en-US">
                <a:latin typeface="Arial" charset="0"/>
              </a:rPr>
              <a:t>             ~ 7-10%</a:t>
            </a:r>
            <a:br>
              <a:rPr lang="de-DE" altLang="en-US">
                <a:latin typeface="Arial" charset="0"/>
              </a:rPr>
            </a:br>
            <a:r>
              <a:rPr lang="de-DE" altLang="en-US">
                <a:latin typeface="Arial" charset="0"/>
              </a:rPr>
              <a:t>(bei gleichem Jahresertrag </a:t>
            </a:r>
          </a:p>
          <a:p>
            <a:pPr eaLnBrk="1" hangingPunct="1"/>
            <a:r>
              <a:rPr lang="de-DE" altLang="en-US">
                <a:latin typeface="Arial" charset="0"/>
              </a:rPr>
              <a:t>an einem guten Standort)</a:t>
            </a:r>
          </a:p>
        </p:txBody>
      </p:sp>
    </p:spTree>
    <p:extLst>
      <p:ext uri="{BB962C8B-B14F-4D97-AF65-F5344CB8AC3E}">
        <p14:creationId xmlns:p14="http://schemas.microsoft.com/office/powerpoint/2010/main" val="3145251565"/>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29762" name="Rectangle 2"/>
          <p:cNvSpPr>
            <a:spLocks noGrp="1" noChangeArrowheads="1"/>
          </p:cNvSpPr>
          <p:nvPr>
            <p:ph type="title"/>
          </p:nvPr>
        </p:nvSpPr>
        <p:spPr/>
        <p:txBody>
          <a:bodyPr/>
          <a:lstStyle/>
          <a:p>
            <a:r>
              <a:rPr lang="de-DE" altLang="en-US" sz="2800"/>
              <a:t>Einfluss der oberen Prozesstemperatur </a:t>
            </a:r>
            <a:br>
              <a:rPr lang="de-DE" altLang="en-US" sz="2800"/>
            </a:br>
            <a:r>
              <a:rPr lang="de-DE" altLang="en-US"/>
              <a:t>HS-Diagramm des Wasser-Dampf-Kreislaufs für Öl- und Salzsystem</a:t>
            </a:r>
          </a:p>
        </p:txBody>
      </p:sp>
      <p:pic>
        <p:nvPicPr>
          <p:cNvPr id="629763"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95291" y="1916113"/>
            <a:ext cx="4217987" cy="448151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28262586"/>
      </p:ext>
    </p:extLst>
  </p:cSld>
  <p:clrMapOvr>
    <a:masterClrMapping/>
  </p:clrMapOvr>
  <p:transition/>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0786" name="Rectangle 2"/>
          <p:cNvSpPr>
            <a:spLocks noGrp="1" noChangeArrowheads="1"/>
          </p:cNvSpPr>
          <p:nvPr>
            <p:ph type="title"/>
          </p:nvPr>
        </p:nvSpPr>
        <p:spPr/>
        <p:txBody>
          <a:bodyPr/>
          <a:lstStyle/>
          <a:p>
            <a:r>
              <a:rPr lang="de-DE" altLang="en-US" sz="2800"/>
              <a:t>Einfluss der oberen Prozesstemperatur </a:t>
            </a:r>
            <a:br>
              <a:rPr lang="de-DE" altLang="en-US" sz="2800"/>
            </a:br>
            <a:r>
              <a:rPr lang="de-DE" altLang="en-US"/>
              <a:t>Einbußen an der Niederdruckentspannung durch Trockenkühlung</a:t>
            </a:r>
          </a:p>
        </p:txBody>
      </p:sp>
      <p:grpSp>
        <p:nvGrpSpPr>
          <p:cNvPr id="630787" name="Group 3"/>
          <p:cNvGrpSpPr>
            <a:grpSpLocks/>
          </p:cNvGrpSpPr>
          <p:nvPr/>
        </p:nvGrpSpPr>
        <p:grpSpPr bwMode="auto">
          <a:xfrm>
            <a:off x="395289" y="1971675"/>
            <a:ext cx="5113337" cy="4491038"/>
            <a:chOff x="249" y="1242"/>
            <a:chExt cx="3221" cy="2829"/>
          </a:xfrm>
        </p:grpSpPr>
        <p:pic>
          <p:nvPicPr>
            <p:cNvPr id="630788"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49" y="1242"/>
              <a:ext cx="2664" cy="2829"/>
            </a:xfrm>
            <a:prstGeom prst="rect">
              <a:avLst/>
            </a:prstGeom>
            <a:noFill/>
            <a:extLst>
              <a:ext uri="{909E8E84-426E-40DD-AFC4-6F175D3DCCD1}">
                <a14:hiddenFill xmlns:a14="http://schemas.microsoft.com/office/drawing/2010/main">
                  <a:solidFill>
                    <a:srgbClr val="FFFFFF"/>
                  </a:solidFill>
                </a14:hiddenFill>
              </a:ext>
            </a:extLst>
          </p:spPr>
        </p:pic>
        <p:sp>
          <p:nvSpPr>
            <p:cNvPr id="630789" name="Line 5"/>
            <p:cNvSpPr>
              <a:spLocks noChangeShapeType="1"/>
            </p:cNvSpPr>
            <p:nvPr/>
          </p:nvSpPr>
          <p:spPr bwMode="auto">
            <a:xfrm>
              <a:off x="1985" y="3313"/>
              <a:ext cx="1122" cy="0"/>
            </a:xfrm>
            <a:prstGeom prst="line">
              <a:avLst/>
            </a:prstGeom>
            <a:noFill/>
            <a:ln w="9525">
              <a:solidFill>
                <a:srgbClr val="3366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0790" name="Line 6"/>
            <p:cNvSpPr>
              <a:spLocks noChangeShapeType="1"/>
            </p:cNvSpPr>
            <p:nvPr/>
          </p:nvSpPr>
          <p:spPr bwMode="auto">
            <a:xfrm>
              <a:off x="1553" y="2267"/>
              <a:ext cx="1554" cy="0"/>
            </a:xfrm>
            <a:prstGeom prst="line">
              <a:avLst/>
            </a:prstGeom>
            <a:noFill/>
            <a:ln w="9525">
              <a:solidFill>
                <a:srgbClr val="3366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0791" name="Line 7"/>
            <p:cNvSpPr>
              <a:spLocks noChangeShapeType="1"/>
            </p:cNvSpPr>
            <p:nvPr/>
          </p:nvSpPr>
          <p:spPr bwMode="auto">
            <a:xfrm>
              <a:off x="1871" y="1915"/>
              <a:ext cx="1599" cy="0"/>
            </a:xfrm>
            <a:prstGeom prst="line">
              <a:avLst/>
            </a:prstGeom>
            <a:noFill/>
            <a:ln w="9525">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0792" name="Line 8"/>
            <p:cNvSpPr>
              <a:spLocks noChangeShapeType="1"/>
            </p:cNvSpPr>
            <p:nvPr/>
          </p:nvSpPr>
          <p:spPr bwMode="auto">
            <a:xfrm>
              <a:off x="2354" y="3212"/>
              <a:ext cx="1116" cy="0"/>
            </a:xfrm>
            <a:prstGeom prst="line">
              <a:avLst/>
            </a:prstGeom>
            <a:noFill/>
            <a:ln w="9525">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0793" name="Line 9"/>
            <p:cNvSpPr>
              <a:spLocks noChangeShapeType="1"/>
            </p:cNvSpPr>
            <p:nvPr/>
          </p:nvSpPr>
          <p:spPr bwMode="auto">
            <a:xfrm flipV="1">
              <a:off x="3072" y="2266"/>
              <a:ext cx="0" cy="1043"/>
            </a:xfrm>
            <a:prstGeom prst="line">
              <a:avLst/>
            </a:prstGeom>
            <a:noFill/>
            <a:ln w="9525">
              <a:solidFill>
                <a:srgbClr val="3366FF"/>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0794" name="Line 10"/>
            <p:cNvSpPr>
              <a:spLocks noChangeShapeType="1"/>
            </p:cNvSpPr>
            <p:nvPr/>
          </p:nvSpPr>
          <p:spPr bwMode="auto">
            <a:xfrm flipV="1">
              <a:off x="3416" y="1911"/>
              <a:ext cx="0" cy="1287"/>
            </a:xfrm>
            <a:prstGeom prst="line">
              <a:avLst/>
            </a:prstGeom>
            <a:noFill/>
            <a:ln w="9525">
              <a:solidFill>
                <a:srgbClr val="FF660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0795" name="Rectangle 11"/>
            <p:cNvSpPr>
              <a:spLocks noChangeArrowheads="1"/>
            </p:cNvSpPr>
            <p:nvPr/>
          </p:nvSpPr>
          <p:spPr bwMode="auto">
            <a:xfrm>
              <a:off x="839" y="2614"/>
              <a:ext cx="816" cy="499"/>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30796" name="Text Box 12"/>
            <p:cNvSpPr txBox="1">
              <a:spLocks noChangeArrowheads="1"/>
            </p:cNvSpPr>
            <p:nvPr/>
          </p:nvSpPr>
          <p:spPr bwMode="auto">
            <a:xfrm rot="16200000">
              <a:off x="2506" y="2667"/>
              <a:ext cx="914" cy="2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r>
                <a:rPr lang="de-DE" altLang="en-US" sz="1500">
                  <a:solidFill>
                    <a:srgbClr val="3366FF"/>
                  </a:solidFill>
                  <a:latin typeface="Symbol" pitchFamily="18" charset="2"/>
                </a:rPr>
                <a:t>D</a:t>
              </a:r>
              <a:r>
                <a:rPr lang="de-DE" altLang="en-US" sz="1500">
                  <a:solidFill>
                    <a:srgbClr val="3366FF"/>
                  </a:solidFill>
                  <a:latin typeface="Arial" charset="0"/>
                </a:rPr>
                <a:t>h = 951 kJ/kg</a:t>
              </a:r>
            </a:p>
          </p:txBody>
        </p:sp>
        <p:sp>
          <p:nvSpPr>
            <p:cNvPr id="630797" name="Text Box 13"/>
            <p:cNvSpPr txBox="1">
              <a:spLocks noChangeArrowheads="1"/>
            </p:cNvSpPr>
            <p:nvPr/>
          </p:nvSpPr>
          <p:spPr bwMode="auto">
            <a:xfrm rot="16200000">
              <a:off x="2825" y="2483"/>
              <a:ext cx="973" cy="2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r>
                <a:rPr lang="de-DE" altLang="en-US" sz="1500">
                  <a:solidFill>
                    <a:srgbClr val="FF6600"/>
                  </a:solidFill>
                  <a:latin typeface="Symbol" pitchFamily="18" charset="2"/>
                </a:rPr>
                <a:t>D</a:t>
              </a:r>
              <a:r>
                <a:rPr lang="de-DE" altLang="en-US" sz="1500">
                  <a:solidFill>
                    <a:srgbClr val="FF6600"/>
                  </a:solidFill>
                  <a:latin typeface="Arial" charset="0"/>
                </a:rPr>
                <a:t>h = 1175 kJ/kg</a:t>
              </a:r>
            </a:p>
          </p:txBody>
        </p:sp>
        <p:sp>
          <p:nvSpPr>
            <p:cNvPr id="630798" name="Text Box 14"/>
            <p:cNvSpPr txBox="1">
              <a:spLocks noChangeArrowheads="1"/>
            </p:cNvSpPr>
            <p:nvPr/>
          </p:nvSpPr>
          <p:spPr bwMode="auto">
            <a:xfrm>
              <a:off x="806" y="2610"/>
              <a:ext cx="975" cy="4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r>
                <a:rPr lang="de-DE" altLang="en-US" sz="1500">
                  <a:latin typeface="Symbol" pitchFamily="18" charset="2"/>
                </a:rPr>
                <a:t>D</a:t>
              </a:r>
              <a:r>
                <a:rPr lang="de-DE" altLang="en-US" sz="1500">
                  <a:latin typeface="Arial" charset="0"/>
                </a:rPr>
                <a:t>h=83 kJ/kg</a:t>
              </a:r>
            </a:p>
            <a:p>
              <a:pPr eaLnBrk="1" hangingPunct="1"/>
              <a:r>
                <a:rPr lang="de-DE" altLang="en-US" sz="1500">
                  <a:solidFill>
                    <a:srgbClr val="0066FF"/>
                  </a:solidFill>
                  <a:latin typeface="Arial" charset="0"/>
                </a:rPr>
                <a:t>~ 8.7% für Öl</a:t>
              </a:r>
            </a:p>
            <a:p>
              <a:pPr eaLnBrk="1" hangingPunct="1"/>
              <a:r>
                <a:rPr lang="de-DE" altLang="en-US" sz="1500">
                  <a:solidFill>
                    <a:srgbClr val="FF6600"/>
                  </a:solidFill>
                  <a:latin typeface="Arial" charset="0"/>
                </a:rPr>
                <a:t>~ 7.0 % für Salz</a:t>
              </a:r>
            </a:p>
          </p:txBody>
        </p:sp>
        <p:sp>
          <p:nvSpPr>
            <p:cNvPr id="630799" name="Line 15"/>
            <p:cNvSpPr>
              <a:spLocks noChangeShapeType="1"/>
            </p:cNvSpPr>
            <p:nvPr/>
          </p:nvSpPr>
          <p:spPr bwMode="auto">
            <a:xfrm>
              <a:off x="1806" y="3119"/>
              <a:ext cx="175" cy="148"/>
            </a:xfrm>
            <a:prstGeom prst="line">
              <a:avLst/>
            </a:prstGeom>
            <a:noFill/>
            <a:ln w="9525">
              <a:solidFill>
                <a:schemeClr val="tx1"/>
              </a:solidFill>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0800" name="Line 16"/>
            <p:cNvSpPr>
              <a:spLocks noChangeShapeType="1"/>
            </p:cNvSpPr>
            <p:nvPr/>
          </p:nvSpPr>
          <p:spPr bwMode="auto">
            <a:xfrm>
              <a:off x="1845" y="3079"/>
              <a:ext cx="494" cy="77"/>
            </a:xfrm>
            <a:prstGeom prst="line">
              <a:avLst/>
            </a:prstGeom>
            <a:noFill/>
            <a:ln w="9525">
              <a:solidFill>
                <a:schemeClr val="tx1"/>
              </a:solidFill>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630801" name="Text Box 17"/>
          <p:cNvSpPr txBox="1">
            <a:spLocks noChangeArrowheads="1"/>
          </p:cNvSpPr>
          <p:nvPr/>
        </p:nvSpPr>
        <p:spPr bwMode="auto">
          <a:xfrm>
            <a:off x="5880101" y="2060577"/>
            <a:ext cx="2991170" cy="15855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425" tIns="45713" rIns="91425" bIns="45713">
            <a:spAutoFit/>
          </a:bodyPr>
          <a:lstStyle/>
          <a:p>
            <a:pPr eaLnBrk="1" hangingPunct="1"/>
            <a:r>
              <a:rPr lang="de-DE" altLang="en-US" sz="1600">
                <a:latin typeface="Arial" charset="0"/>
              </a:rPr>
              <a:t>Einfluß der Trockenkühlung </a:t>
            </a:r>
          </a:p>
          <a:p>
            <a:pPr eaLnBrk="1" hangingPunct="1"/>
            <a:r>
              <a:rPr lang="de-DE" altLang="en-US" sz="1600">
                <a:latin typeface="Arial" charset="0"/>
              </a:rPr>
              <a:t>auf thermischen Wirkungsgrad</a:t>
            </a:r>
          </a:p>
          <a:p>
            <a:pPr eaLnBrk="1" hangingPunct="1"/>
            <a:r>
              <a:rPr lang="de-DE" altLang="en-US" sz="1600">
                <a:latin typeface="Arial" charset="0"/>
              </a:rPr>
              <a:t>des Gesamtsystems:</a:t>
            </a:r>
          </a:p>
          <a:p>
            <a:pPr eaLnBrk="1" hangingPunct="1"/>
            <a:r>
              <a:rPr lang="de-DE" altLang="en-US" sz="1600">
                <a:latin typeface="Arial" charset="0"/>
              </a:rPr>
              <a:t>     Öl:	- 5.3%</a:t>
            </a:r>
          </a:p>
          <a:p>
            <a:pPr eaLnBrk="1" hangingPunct="1"/>
            <a:r>
              <a:rPr lang="de-DE" altLang="en-US" sz="1600">
                <a:latin typeface="Arial" charset="0"/>
              </a:rPr>
              <a:t>     Salz:	- 4.4 %</a:t>
            </a:r>
          </a:p>
          <a:p>
            <a:pPr eaLnBrk="1" hangingPunct="1"/>
            <a:endParaRPr lang="de-DE" altLang="en-US" sz="1600">
              <a:latin typeface="Arial" charset="0"/>
            </a:endParaRPr>
          </a:p>
        </p:txBody>
      </p:sp>
      <p:sp>
        <p:nvSpPr>
          <p:cNvPr id="630802" name="Text Box 18"/>
          <p:cNvSpPr txBox="1">
            <a:spLocks noChangeArrowheads="1"/>
          </p:cNvSpPr>
          <p:nvPr/>
        </p:nvSpPr>
        <p:spPr bwMode="auto">
          <a:xfrm>
            <a:off x="5757865" y="5445125"/>
            <a:ext cx="3171689" cy="5900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425" tIns="45713" rIns="91425" bIns="45713">
            <a:spAutoFit/>
          </a:bodyPr>
          <a:lstStyle/>
          <a:p>
            <a:pPr eaLnBrk="1" hangingPunct="1"/>
            <a:r>
              <a:rPr lang="de-DE" altLang="en-US" sz="1600">
                <a:latin typeface="Arial" charset="0"/>
              </a:rPr>
              <a:t>Nasskühlung      p</a:t>
            </a:r>
            <a:r>
              <a:rPr lang="de-DE" altLang="en-US" sz="1600" baseline="-25000">
                <a:latin typeface="Arial" charset="0"/>
              </a:rPr>
              <a:t>kond</a:t>
            </a:r>
            <a:r>
              <a:rPr lang="de-DE" altLang="en-US" sz="1600">
                <a:latin typeface="Arial" charset="0"/>
              </a:rPr>
              <a:t>=47 mbar</a:t>
            </a:r>
          </a:p>
          <a:p>
            <a:pPr eaLnBrk="1" hangingPunct="1"/>
            <a:r>
              <a:rPr lang="de-DE" altLang="en-US" sz="1600">
                <a:latin typeface="Arial" charset="0"/>
              </a:rPr>
              <a:t>Trockenkühlung  p</a:t>
            </a:r>
            <a:r>
              <a:rPr lang="de-DE" altLang="en-US" sz="1600" baseline="-25000">
                <a:latin typeface="Arial" charset="0"/>
              </a:rPr>
              <a:t>kond</a:t>
            </a:r>
            <a:r>
              <a:rPr lang="de-DE" altLang="en-US" sz="1600">
                <a:latin typeface="Arial" charset="0"/>
              </a:rPr>
              <a:t>=100 mbar</a:t>
            </a:r>
          </a:p>
        </p:txBody>
      </p:sp>
    </p:spTree>
    <p:extLst>
      <p:ext uri="{BB962C8B-B14F-4D97-AF65-F5344CB8AC3E}">
        <p14:creationId xmlns:p14="http://schemas.microsoft.com/office/powerpoint/2010/main" val="3223060092"/>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1603" name="Group 2"/>
          <p:cNvGrpSpPr>
            <a:grpSpLocks/>
          </p:cNvGrpSpPr>
          <p:nvPr/>
        </p:nvGrpSpPr>
        <p:grpSpPr bwMode="auto">
          <a:xfrm>
            <a:off x="6372226" y="2708275"/>
            <a:ext cx="1547813" cy="1676400"/>
            <a:chOff x="4176" y="2592"/>
            <a:chExt cx="1056" cy="1056"/>
          </a:xfrm>
        </p:grpSpPr>
        <p:sp>
          <p:nvSpPr>
            <p:cNvPr id="281604" name="Rectangle 3"/>
            <p:cNvSpPr>
              <a:spLocks noChangeArrowheads="1"/>
            </p:cNvSpPr>
            <p:nvPr/>
          </p:nvSpPr>
          <p:spPr bwMode="auto">
            <a:xfrm>
              <a:off x="4176" y="2592"/>
              <a:ext cx="1056" cy="1056"/>
            </a:xfrm>
            <a:prstGeom prst="rect">
              <a:avLst/>
            </a:prstGeom>
            <a:solidFill>
              <a:srgbClr val="FFFFFF"/>
            </a:solidFill>
            <a:ln w="9525">
              <a:solidFill>
                <a:srgbClr val="000000"/>
              </a:solidFill>
              <a:miter lim="800000"/>
              <a:headEnd/>
              <a:tailEnd/>
            </a:ln>
            <a:effectLst>
              <a:outerShdw dist="107763" dir="18900000" algn="ctr" rotWithShape="0">
                <a:srgbClr val="808080"/>
              </a:outerShdw>
            </a:effectLst>
          </p:spPr>
          <p:txBody>
            <a:bodyPr wrap="none" anchor="ctr"/>
            <a:lstStyle/>
            <a:p>
              <a:endParaRPr lang="de-DE">
                <a:latin typeface="TheSansSemiLight-Plain" pitchFamily="34" charset="0"/>
                <a:ea typeface="ＭＳ Ｐゴシック" pitchFamily="34" charset="-128"/>
              </a:endParaRPr>
            </a:p>
          </p:txBody>
        </p:sp>
        <p:pic>
          <p:nvPicPr>
            <p:cNvPr id="281605" name="Picture 4" descr="kraftwerk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223" y="2640"/>
              <a:ext cx="965" cy="9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81606" name="Rectangle 5"/>
          <p:cNvSpPr>
            <a:spLocks noGrp="1" noChangeArrowheads="1"/>
          </p:cNvSpPr>
          <p:nvPr>
            <p:ph type="title" idx="4294967295"/>
          </p:nvPr>
        </p:nvSpPr>
        <p:spPr>
          <a:xfrm>
            <a:off x="287887" y="476672"/>
            <a:ext cx="8229600" cy="625475"/>
          </a:xfrm>
        </p:spPr>
        <p:txBody>
          <a:bodyPr lIns="91425" tIns="45713" rIns="91425" bIns="45713" anchor="ctr">
            <a:noAutofit/>
          </a:bodyPr>
          <a:lstStyle/>
          <a:p>
            <a:r>
              <a:rPr lang="de-DE" dirty="0"/>
              <a:t>Warum Wärmespeicher?</a:t>
            </a:r>
          </a:p>
        </p:txBody>
      </p:sp>
      <p:grpSp>
        <p:nvGrpSpPr>
          <p:cNvPr id="281608" name="Group 7"/>
          <p:cNvGrpSpPr>
            <a:grpSpLocks/>
          </p:cNvGrpSpPr>
          <p:nvPr/>
        </p:nvGrpSpPr>
        <p:grpSpPr bwMode="auto">
          <a:xfrm>
            <a:off x="1658941" y="1565275"/>
            <a:ext cx="1266825" cy="3429000"/>
            <a:chOff x="240" y="1152"/>
            <a:chExt cx="864" cy="2160"/>
          </a:xfrm>
        </p:grpSpPr>
        <p:sp>
          <p:nvSpPr>
            <p:cNvPr id="281609" name="Rectangle 8"/>
            <p:cNvSpPr>
              <a:spLocks noChangeArrowheads="1"/>
            </p:cNvSpPr>
            <p:nvPr/>
          </p:nvSpPr>
          <p:spPr bwMode="auto">
            <a:xfrm>
              <a:off x="240" y="1152"/>
              <a:ext cx="864" cy="2160"/>
            </a:xfrm>
            <a:prstGeom prst="rect">
              <a:avLst/>
            </a:prstGeom>
            <a:solidFill>
              <a:srgbClr val="FFFFFF"/>
            </a:solidFill>
            <a:ln w="9525">
              <a:solidFill>
                <a:srgbClr val="000000"/>
              </a:solidFill>
              <a:miter lim="800000"/>
              <a:headEnd/>
              <a:tailEnd/>
            </a:ln>
            <a:effectLst>
              <a:outerShdw dist="107763" dir="18900000" algn="ctr" rotWithShape="0">
                <a:srgbClr val="808080"/>
              </a:outerShdw>
            </a:effectLst>
          </p:spPr>
          <p:txBody>
            <a:bodyPr wrap="none" anchor="ctr"/>
            <a:lstStyle/>
            <a:p>
              <a:endParaRPr lang="de-DE">
                <a:latin typeface="TheSansSemiLight-Plain" pitchFamily="34" charset="0"/>
                <a:ea typeface="ＭＳ Ｐゴシック" pitchFamily="34" charset="-128"/>
              </a:endParaRPr>
            </a:p>
          </p:txBody>
        </p:sp>
        <p:graphicFrame>
          <p:nvGraphicFramePr>
            <p:cNvPr id="281610" name="Object 9"/>
            <p:cNvGraphicFramePr>
              <a:graphicFrameLocks noChangeAspect="1"/>
            </p:cNvGraphicFramePr>
            <p:nvPr/>
          </p:nvGraphicFramePr>
          <p:xfrm>
            <a:off x="336" y="2160"/>
            <a:ext cx="690" cy="1086"/>
          </p:xfrm>
          <a:graphic>
            <a:graphicData uri="http://schemas.openxmlformats.org/presentationml/2006/ole">
              <mc:AlternateContent xmlns:mc="http://schemas.openxmlformats.org/markup-compatibility/2006">
                <mc:Choice xmlns:v="urn:schemas-microsoft-com:vml" Requires="v">
                  <p:oleObj spid="_x0000_s8226" name="Photo Editor Photo" r:id="rId5" imgW="3448531" imgH="5428571" progId="MSPhotoEd.3">
                    <p:embed/>
                  </p:oleObj>
                </mc:Choice>
                <mc:Fallback>
                  <p:oleObj name="Photo Editor Photo" r:id="rId5" imgW="3448531" imgH="5428571" progId="MSPhotoEd.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6" y="2160"/>
                          <a:ext cx="690" cy="1086"/>
                        </a:xfrm>
                        <a:prstGeom prst="rect">
                          <a:avLst/>
                        </a:prstGeom>
                        <a:noFill/>
                        <a:ln w="9525">
                          <a:solidFill>
                            <a:schemeClr val="bg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81611" name="Object 10"/>
            <p:cNvGraphicFramePr>
              <a:graphicFrameLocks noChangeAspect="1"/>
            </p:cNvGraphicFramePr>
            <p:nvPr/>
          </p:nvGraphicFramePr>
          <p:xfrm>
            <a:off x="288" y="1200"/>
            <a:ext cx="769" cy="864"/>
          </p:xfrm>
          <a:graphic>
            <a:graphicData uri="http://schemas.openxmlformats.org/presentationml/2006/ole">
              <mc:AlternateContent xmlns:mc="http://schemas.openxmlformats.org/markup-compatibility/2006">
                <mc:Choice xmlns:v="urn:schemas-microsoft-com:vml" Requires="v">
                  <p:oleObj spid="_x0000_s8227" name="Photo Editor Photo" r:id="rId7" imgW="4323810" imgH="4858428" progId="MSPhotoEd.3">
                    <p:embed/>
                  </p:oleObj>
                </mc:Choice>
                <mc:Fallback>
                  <p:oleObj name="Photo Editor Photo" r:id="rId7" imgW="4323810" imgH="4858428" progId="MSPhotoEd.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88" y="1200"/>
                          <a:ext cx="769" cy="864"/>
                        </a:xfrm>
                        <a:prstGeom prst="rect">
                          <a:avLst/>
                        </a:prstGeom>
                        <a:noFill/>
                        <a:ln w="9525">
                          <a:solidFill>
                            <a:schemeClr val="bg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107763" dir="18900000" algn="ctr" rotWithShape="0">
                                  <a:schemeClr val="bg2"/>
                                </a:outerShdw>
                              </a:effectLst>
                            </a14:hiddenEffects>
                          </a:ext>
                        </a:extLst>
                      </p:spPr>
                    </p:pic>
                  </p:oleObj>
                </mc:Fallback>
              </mc:AlternateContent>
            </a:graphicData>
          </a:graphic>
        </p:graphicFrame>
      </p:grpSp>
      <p:sp>
        <p:nvSpPr>
          <p:cNvPr id="281612" name="Rectangle 11"/>
          <p:cNvSpPr>
            <a:spLocks noChangeArrowheads="1"/>
          </p:cNvSpPr>
          <p:nvPr/>
        </p:nvSpPr>
        <p:spPr bwMode="auto">
          <a:xfrm>
            <a:off x="8700964" y="4440238"/>
            <a:ext cx="185991" cy="2877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60" tIns="46031" rIns="92060" bIns="46031">
            <a:spAutoFit/>
          </a:bodyPr>
          <a:lstStyle/>
          <a:p>
            <a:pPr algn="ctr" eaLnBrk="0" hangingPunct="0">
              <a:lnSpc>
                <a:spcPct val="90000"/>
              </a:lnSpc>
            </a:pPr>
            <a:endParaRPr lang="en-US" sz="1400" b="1">
              <a:solidFill>
                <a:srgbClr val="FFFF00"/>
              </a:solidFill>
              <a:latin typeface="Frutiger 45 Light" pitchFamily="34" charset="0"/>
              <a:ea typeface="ＭＳ Ｐゴシック" pitchFamily="34" charset="-128"/>
              <a:cs typeface="Arial" pitchFamily="34" charset="0"/>
            </a:endParaRPr>
          </a:p>
        </p:txBody>
      </p:sp>
      <p:sp>
        <p:nvSpPr>
          <p:cNvPr id="281613" name="AutoShape 12"/>
          <p:cNvSpPr>
            <a:spLocks noChangeArrowheads="1"/>
          </p:cNvSpPr>
          <p:nvPr/>
        </p:nvSpPr>
        <p:spPr bwMode="auto">
          <a:xfrm>
            <a:off x="2995613" y="3013076"/>
            <a:ext cx="3376612" cy="485775"/>
          </a:xfrm>
          <a:prstGeom prst="rightArrow">
            <a:avLst>
              <a:gd name="adj1" fmla="val 50000"/>
              <a:gd name="adj2" fmla="val 173774"/>
            </a:avLst>
          </a:prstGeom>
          <a:gradFill rotWithShape="0">
            <a:gsLst>
              <a:gs pos="0">
                <a:srgbClr val="90D1E8"/>
              </a:gs>
              <a:gs pos="50000">
                <a:srgbClr val="C7E8F3"/>
              </a:gs>
              <a:gs pos="100000">
                <a:srgbClr val="90D1E8"/>
              </a:gs>
            </a:gsLst>
            <a:lin ang="5400000" scaled="1"/>
          </a:gra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91425" tIns="45713" rIns="91425" bIns="45713" anchor="ctr"/>
          <a:lstStyle/>
          <a:p>
            <a:pPr algn="ctr" eaLnBrk="0" hangingPunct="0"/>
            <a:r>
              <a:rPr lang="de-DE" dirty="0">
                <a:latin typeface="Frutiger 45 Light" pitchFamily="34" charset="0"/>
                <a:ea typeface="ＭＳ Ｐゴシック" pitchFamily="34" charset="-128"/>
                <a:cs typeface="Arial" pitchFamily="34" charset="0"/>
              </a:rPr>
              <a:t>2000 h</a:t>
            </a:r>
            <a:endParaRPr lang="de-DE" sz="2400" dirty="0">
              <a:latin typeface="Frutiger 45 Light" pitchFamily="34" charset="0"/>
              <a:ea typeface="ＭＳ Ｐゴシック" pitchFamily="34" charset="-128"/>
              <a:cs typeface="Arial" pitchFamily="34" charset="0"/>
            </a:endParaRPr>
          </a:p>
        </p:txBody>
      </p:sp>
      <p:grpSp>
        <p:nvGrpSpPr>
          <p:cNvPr id="28686" name="Group 14"/>
          <p:cNvGrpSpPr>
            <a:grpSpLocks/>
          </p:cNvGrpSpPr>
          <p:nvPr/>
        </p:nvGrpSpPr>
        <p:grpSpPr bwMode="auto">
          <a:xfrm>
            <a:off x="323851" y="1489076"/>
            <a:ext cx="7524750" cy="3505200"/>
            <a:chOff x="222" y="1296"/>
            <a:chExt cx="4740" cy="2208"/>
          </a:xfrm>
        </p:grpSpPr>
        <p:grpSp>
          <p:nvGrpSpPr>
            <p:cNvPr id="281615" name="Group 15"/>
            <p:cNvGrpSpPr>
              <a:grpSpLocks/>
            </p:cNvGrpSpPr>
            <p:nvPr/>
          </p:nvGrpSpPr>
          <p:grpSpPr bwMode="auto">
            <a:xfrm>
              <a:off x="222" y="1296"/>
              <a:ext cx="4740" cy="2208"/>
              <a:chOff x="240" y="1296"/>
              <a:chExt cx="5136" cy="2208"/>
            </a:xfrm>
          </p:grpSpPr>
          <p:grpSp>
            <p:nvGrpSpPr>
              <p:cNvPr id="281616" name="Group 16"/>
              <p:cNvGrpSpPr>
                <a:grpSpLocks/>
              </p:cNvGrpSpPr>
              <p:nvPr/>
            </p:nvGrpSpPr>
            <p:grpSpPr bwMode="auto">
              <a:xfrm>
                <a:off x="2976" y="1296"/>
                <a:ext cx="1008" cy="960"/>
                <a:chOff x="2304" y="1104"/>
                <a:chExt cx="1008" cy="960"/>
              </a:xfrm>
            </p:grpSpPr>
            <p:sp>
              <p:nvSpPr>
                <p:cNvPr id="281617" name="Rectangle 17"/>
                <p:cNvSpPr>
                  <a:spLocks noChangeArrowheads="1"/>
                </p:cNvSpPr>
                <p:nvPr/>
              </p:nvSpPr>
              <p:spPr bwMode="auto">
                <a:xfrm>
                  <a:off x="2304" y="1104"/>
                  <a:ext cx="1008" cy="960"/>
                </a:xfrm>
                <a:prstGeom prst="rect">
                  <a:avLst/>
                </a:prstGeom>
                <a:solidFill>
                  <a:srgbClr val="FFFFFF"/>
                </a:solidFill>
                <a:ln w="9525">
                  <a:solidFill>
                    <a:srgbClr val="000000"/>
                  </a:solidFill>
                  <a:miter lim="800000"/>
                  <a:headEnd/>
                  <a:tailEnd/>
                </a:ln>
                <a:effectLst>
                  <a:outerShdw dist="107763" dir="18900000" algn="ctr" rotWithShape="0">
                    <a:srgbClr val="808080"/>
                  </a:outerShdw>
                </a:effectLst>
              </p:spPr>
              <p:txBody>
                <a:bodyPr wrap="none" anchor="ctr"/>
                <a:lstStyle/>
                <a:p>
                  <a:endParaRPr lang="de-DE">
                    <a:latin typeface="TheSansSemiLight-Plain" pitchFamily="34" charset="0"/>
                    <a:ea typeface="ＭＳ Ｐゴシック" pitchFamily="34" charset="-128"/>
                  </a:endParaRPr>
                </a:p>
              </p:txBody>
            </p:sp>
            <p:pic>
              <p:nvPicPr>
                <p:cNvPr id="281618" name="Picture 18" descr="TANKS"/>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2352" y="1152"/>
                  <a:ext cx="912" cy="863"/>
                </a:xfrm>
                <a:prstGeom prst="rect">
                  <a:avLst/>
                </a:prstGeom>
                <a:noFill/>
                <a:ln w="9525">
                  <a:solidFill>
                    <a:schemeClr val="bg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107763" dir="18900000" algn="ctr" rotWithShape="0">
                          <a:srgbClr val="808080"/>
                        </a:outerShdw>
                      </a:effectLst>
                    </a14:hiddenEffects>
                  </a:ext>
                </a:extLst>
              </p:spPr>
            </p:pic>
          </p:grpSp>
          <p:grpSp>
            <p:nvGrpSpPr>
              <p:cNvPr id="281619" name="Group 19"/>
              <p:cNvGrpSpPr>
                <a:grpSpLocks/>
              </p:cNvGrpSpPr>
              <p:nvPr/>
            </p:nvGrpSpPr>
            <p:grpSpPr bwMode="auto">
              <a:xfrm>
                <a:off x="240" y="1344"/>
                <a:ext cx="864" cy="2160"/>
                <a:chOff x="240" y="1152"/>
                <a:chExt cx="864" cy="2160"/>
              </a:xfrm>
            </p:grpSpPr>
            <p:sp>
              <p:nvSpPr>
                <p:cNvPr id="281620" name="Rectangle 20"/>
                <p:cNvSpPr>
                  <a:spLocks noChangeArrowheads="1"/>
                </p:cNvSpPr>
                <p:nvPr/>
              </p:nvSpPr>
              <p:spPr bwMode="auto">
                <a:xfrm>
                  <a:off x="240" y="1152"/>
                  <a:ext cx="864" cy="2160"/>
                </a:xfrm>
                <a:prstGeom prst="rect">
                  <a:avLst/>
                </a:prstGeom>
                <a:solidFill>
                  <a:srgbClr val="FFFFFF"/>
                </a:solidFill>
                <a:ln w="9525">
                  <a:solidFill>
                    <a:srgbClr val="000000"/>
                  </a:solidFill>
                  <a:miter lim="800000"/>
                  <a:headEnd/>
                  <a:tailEnd/>
                </a:ln>
                <a:effectLst>
                  <a:outerShdw dist="107763" dir="18900000" algn="ctr" rotWithShape="0">
                    <a:srgbClr val="808080"/>
                  </a:outerShdw>
                </a:effectLst>
              </p:spPr>
              <p:txBody>
                <a:bodyPr wrap="none" anchor="ctr"/>
                <a:lstStyle/>
                <a:p>
                  <a:endParaRPr lang="de-DE">
                    <a:latin typeface="TheSansSemiLight-Plain" pitchFamily="34" charset="0"/>
                    <a:ea typeface="ＭＳ Ｐゴシック" pitchFamily="34" charset="-128"/>
                  </a:endParaRPr>
                </a:p>
              </p:txBody>
            </p:sp>
            <p:graphicFrame>
              <p:nvGraphicFramePr>
                <p:cNvPr id="281621" name="Object 21"/>
                <p:cNvGraphicFramePr>
                  <a:graphicFrameLocks noChangeAspect="1"/>
                </p:cNvGraphicFramePr>
                <p:nvPr/>
              </p:nvGraphicFramePr>
              <p:xfrm>
                <a:off x="336" y="2160"/>
                <a:ext cx="690" cy="1086"/>
              </p:xfrm>
              <a:graphic>
                <a:graphicData uri="http://schemas.openxmlformats.org/presentationml/2006/ole">
                  <mc:AlternateContent xmlns:mc="http://schemas.openxmlformats.org/markup-compatibility/2006">
                    <mc:Choice xmlns:v="urn:schemas-microsoft-com:vml" Requires="v">
                      <p:oleObj spid="_x0000_s8228" name="Photo Editor Photo" r:id="rId10" imgW="3448531" imgH="5428571" progId="MSPhotoEd.3">
                        <p:embed/>
                      </p:oleObj>
                    </mc:Choice>
                    <mc:Fallback>
                      <p:oleObj name="Photo Editor Photo" r:id="rId10" imgW="3448531" imgH="5428571" progId="MSPhotoEd.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6" y="2160"/>
                              <a:ext cx="690" cy="1086"/>
                            </a:xfrm>
                            <a:prstGeom prst="rect">
                              <a:avLst/>
                            </a:prstGeom>
                            <a:noFill/>
                            <a:ln w="9525">
                              <a:solidFill>
                                <a:schemeClr val="bg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81622" name="Object 22"/>
                <p:cNvGraphicFramePr>
                  <a:graphicFrameLocks noChangeAspect="1"/>
                </p:cNvGraphicFramePr>
                <p:nvPr/>
              </p:nvGraphicFramePr>
              <p:xfrm>
                <a:off x="288" y="1200"/>
                <a:ext cx="769" cy="864"/>
              </p:xfrm>
              <a:graphic>
                <a:graphicData uri="http://schemas.openxmlformats.org/presentationml/2006/ole">
                  <mc:AlternateContent xmlns:mc="http://schemas.openxmlformats.org/markup-compatibility/2006">
                    <mc:Choice xmlns:v="urn:schemas-microsoft-com:vml" Requires="v">
                      <p:oleObj spid="_x0000_s8229" name="Photo Editor Photo" r:id="rId11" imgW="4323810" imgH="4858428" progId="MSPhotoEd.3">
                        <p:embed/>
                      </p:oleObj>
                    </mc:Choice>
                    <mc:Fallback>
                      <p:oleObj name="Photo Editor Photo" r:id="rId11" imgW="4323810" imgH="4858428" progId="MSPhotoEd.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88" y="1200"/>
                              <a:ext cx="769" cy="864"/>
                            </a:xfrm>
                            <a:prstGeom prst="rect">
                              <a:avLst/>
                            </a:prstGeom>
                            <a:noFill/>
                            <a:ln w="9525">
                              <a:solidFill>
                                <a:schemeClr val="bg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107763" dir="18900000" algn="ctr" rotWithShape="0">
                                      <a:schemeClr val="bg2"/>
                                    </a:outerShdw>
                                  </a:effectLst>
                                </a14:hiddenEffects>
                              </a:ext>
                            </a:extLst>
                          </p:spPr>
                        </p:pic>
                      </p:oleObj>
                    </mc:Fallback>
                  </mc:AlternateContent>
                </a:graphicData>
              </a:graphic>
            </p:graphicFrame>
          </p:grpSp>
          <p:sp>
            <p:nvSpPr>
              <p:cNvPr id="281623" name="AutoShape 23"/>
              <p:cNvSpPr>
                <a:spLocks noChangeArrowheads="1"/>
              </p:cNvSpPr>
              <p:nvPr/>
            </p:nvSpPr>
            <p:spPr bwMode="auto">
              <a:xfrm>
                <a:off x="1104" y="1536"/>
                <a:ext cx="1872" cy="306"/>
              </a:xfrm>
              <a:prstGeom prst="rightArrow">
                <a:avLst>
                  <a:gd name="adj1" fmla="val 50000"/>
                  <a:gd name="adj2" fmla="val 152941"/>
                </a:avLst>
              </a:prstGeom>
              <a:gradFill rotWithShape="0">
                <a:gsLst>
                  <a:gs pos="0">
                    <a:srgbClr val="99FF99"/>
                  </a:gs>
                  <a:gs pos="50000">
                    <a:srgbClr val="CEFFCE"/>
                  </a:gs>
                  <a:gs pos="100000">
                    <a:srgbClr val="99FF99"/>
                  </a:gs>
                </a:gsLst>
                <a:lin ang="5400000" scaled="1"/>
              </a:gra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de-DE">
                  <a:latin typeface="TheSansSemiLight-Plain" pitchFamily="34" charset="0"/>
                  <a:ea typeface="ＭＳ Ｐゴシック" pitchFamily="34" charset="-128"/>
                </a:endParaRPr>
              </a:p>
            </p:txBody>
          </p:sp>
          <p:sp>
            <p:nvSpPr>
              <p:cNvPr id="281624" name="AutoShape 24"/>
              <p:cNvSpPr>
                <a:spLocks noChangeArrowheads="1"/>
              </p:cNvSpPr>
              <p:nvPr/>
            </p:nvSpPr>
            <p:spPr bwMode="auto">
              <a:xfrm rot="5400000">
                <a:off x="4464" y="1200"/>
                <a:ext cx="480" cy="1344"/>
              </a:xfrm>
              <a:custGeom>
                <a:avLst/>
                <a:gdLst>
                  <a:gd name="T0" fmla="*/ 336 w 21600"/>
                  <a:gd name="T1" fmla="*/ 0 h 21600"/>
                  <a:gd name="T2" fmla="*/ 336 w 21600"/>
                  <a:gd name="T3" fmla="*/ 756 h 21600"/>
                  <a:gd name="T4" fmla="*/ 72 w 21600"/>
                  <a:gd name="T5" fmla="*/ 1344 h 21600"/>
                  <a:gd name="T6" fmla="*/ 480 w 21600"/>
                  <a:gd name="T7" fmla="*/ 378 h 21600"/>
                  <a:gd name="T8" fmla="*/ 17694720 60000 65536"/>
                  <a:gd name="T9" fmla="*/ 5898240 60000 65536"/>
                  <a:gd name="T10" fmla="*/ 5898240 60000 65536"/>
                  <a:gd name="T11" fmla="*/ 0 60000 65536"/>
                  <a:gd name="T12" fmla="*/ 12420 w 21600"/>
                  <a:gd name="T13" fmla="*/ 2909 h 21600"/>
                  <a:gd name="T14" fmla="*/ 18225 w 21600"/>
                  <a:gd name="T15" fmla="*/ 9241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solidFill>
                <a:srgbClr val="CCFFCC">
                  <a:alpha val="50195"/>
                </a:srgbClr>
              </a:solidFill>
              <a:ln w="9525">
                <a:solidFill>
                  <a:srgbClr val="000000"/>
                </a:solidFill>
                <a:prstDash val="lgDash"/>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rot="10800000" vert="eaVert" wrap="none" anchor="ctr"/>
              <a:lstStyle/>
              <a:p>
                <a:pPr algn="ctr" eaLnBrk="0" hangingPunct="0"/>
                <a:r>
                  <a:rPr lang="de-DE" dirty="0">
                    <a:solidFill>
                      <a:srgbClr val="FF3300"/>
                    </a:solidFill>
                    <a:latin typeface="Frutiger 45 Light" pitchFamily="34" charset="0"/>
                    <a:ea typeface="ＭＳ Ｐゴシック" pitchFamily="34" charset="-128"/>
                    <a:cs typeface="Arial" pitchFamily="34" charset="0"/>
                  </a:rPr>
                  <a:t>2000 h</a:t>
                </a:r>
              </a:p>
            </p:txBody>
          </p:sp>
        </p:grpSp>
        <p:sp>
          <p:nvSpPr>
            <p:cNvPr id="281625" name="Text Box 25"/>
            <p:cNvSpPr txBox="1">
              <a:spLocks noChangeArrowheads="1"/>
            </p:cNvSpPr>
            <p:nvPr/>
          </p:nvSpPr>
          <p:spPr bwMode="auto">
            <a:xfrm>
              <a:off x="2958" y="1539"/>
              <a:ext cx="580"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fontAlgn="base">
                <a:spcBef>
                  <a:spcPct val="0"/>
                </a:spcBef>
                <a:spcAft>
                  <a:spcPct val="0"/>
                </a:spcAft>
                <a:defRPr sz="2400">
                  <a:solidFill>
                    <a:schemeClr val="tx1"/>
                  </a:solidFill>
                  <a:latin typeface="Times New Roman" pitchFamily="18" charset="0"/>
                </a:defRPr>
              </a:lvl6pPr>
              <a:lvl7pPr marL="2971800" indent="-228600" fontAlgn="base">
                <a:spcBef>
                  <a:spcPct val="0"/>
                </a:spcBef>
                <a:spcAft>
                  <a:spcPct val="0"/>
                </a:spcAft>
                <a:defRPr sz="2400">
                  <a:solidFill>
                    <a:schemeClr val="tx1"/>
                  </a:solidFill>
                  <a:latin typeface="Times New Roman" pitchFamily="18" charset="0"/>
                </a:defRPr>
              </a:lvl7pPr>
              <a:lvl8pPr marL="3429000" indent="-228600" fontAlgn="base">
                <a:spcBef>
                  <a:spcPct val="0"/>
                </a:spcBef>
                <a:spcAft>
                  <a:spcPct val="0"/>
                </a:spcAft>
                <a:defRPr sz="2400">
                  <a:solidFill>
                    <a:schemeClr val="tx1"/>
                  </a:solidFill>
                  <a:latin typeface="Times New Roman" pitchFamily="18" charset="0"/>
                </a:defRPr>
              </a:lvl8pPr>
              <a:lvl9pPr marL="3886200" indent="-228600" fontAlgn="base">
                <a:spcBef>
                  <a:spcPct val="0"/>
                </a:spcBef>
                <a:spcAft>
                  <a:spcPct val="0"/>
                </a:spcAft>
                <a:defRPr sz="2400">
                  <a:solidFill>
                    <a:schemeClr val="tx1"/>
                  </a:solidFill>
                  <a:latin typeface="Times New Roman" pitchFamily="18" charset="0"/>
                </a:defRPr>
              </a:lvl9pPr>
            </a:lstStyle>
            <a:p>
              <a:r>
                <a:rPr lang="de-DE" sz="1800">
                  <a:latin typeface="TheSansSemiLight-Plain" pitchFamily="34" charset="0"/>
                  <a:ea typeface="ＭＳ Ｐゴシック" pitchFamily="34" charset="-128"/>
                  <a:sym typeface="Symbol" pitchFamily="18" charset="2"/>
                </a:rPr>
                <a:t>&gt;</a:t>
              </a:r>
              <a:r>
                <a:rPr lang="de-DE" sz="1800">
                  <a:latin typeface="TheSansSemiLight-Plain" pitchFamily="34" charset="0"/>
                  <a:ea typeface="ＭＳ Ｐゴシック" pitchFamily="34" charset="-128"/>
                </a:rPr>
                <a:t>95%</a:t>
              </a:r>
            </a:p>
          </p:txBody>
        </p:sp>
      </p:grpSp>
      <p:grpSp>
        <p:nvGrpSpPr>
          <p:cNvPr id="281635" name="Group 35"/>
          <p:cNvGrpSpPr>
            <a:grpSpLocks/>
          </p:cNvGrpSpPr>
          <p:nvPr/>
        </p:nvGrpSpPr>
        <p:grpSpPr bwMode="auto">
          <a:xfrm>
            <a:off x="6372226" y="4437063"/>
            <a:ext cx="1584325" cy="1655762"/>
            <a:chOff x="4014" y="2795"/>
            <a:chExt cx="998" cy="1043"/>
          </a:xfrm>
        </p:grpSpPr>
        <p:sp>
          <p:nvSpPr>
            <p:cNvPr id="281633" name="Rectangle 33"/>
            <p:cNvSpPr>
              <a:spLocks noChangeArrowheads="1"/>
            </p:cNvSpPr>
            <p:nvPr/>
          </p:nvSpPr>
          <p:spPr bwMode="auto">
            <a:xfrm>
              <a:off x="4014" y="2795"/>
              <a:ext cx="998" cy="1043"/>
            </a:xfrm>
            <a:prstGeom prst="rect">
              <a:avLst/>
            </a:prstGeom>
            <a:solidFill>
              <a:schemeClr val="bg1"/>
            </a:solidFill>
            <a:ln w="9525">
              <a:solidFill>
                <a:schemeClr val="tx1"/>
              </a:solidFill>
              <a:miter lim="800000"/>
              <a:headEnd/>
              <a:tailEnd/>
            </a:ln>
            <a:effectLst>
              <a:outerShdw dist="107763" dir="18900000" algn="ctr" rotWithShape="0">
                <a:srgbClr val="808080"/>
              </a:outerShdw>
            </a:effectLst>
          </p:spPr>
          <p:txBody>
            <a:bodyPr wrap="none" anchor="ctr"/>
            <a:lstStyle/>
            <a:p>
              <a:endParaRPr lang="de-DE"/>
            </a:p>
          </p:txBody>
        </p:sp>
        <p:pic>
          <p:nvPicPr>
            <p:cNvPr id="281632" name="Picture 32" descr="pumped"/>
            <p:cNvPicPr>
              <a:picLocks noChangeAspect="1" noChangeArrowheads="1"/>
            </p:cNvPicPr>
            <p:nvPr/>
          </p:nvPicPr>
          <p:blipFill>
            <a:blip r:embed="rId12">
              <a:extLst>
                <a:ext uri="{28A0092B-C50C-407E-A947-70E740481C1C}">
                  <a14:useLocalDpi xmlns:a14="http://schemas.microsoft.com/office/drawing/2010/main"/>
                </a:ext>
              </a:extLst>
            </a:blip>
            <a:srcRect/>
            <a:stretch>
              <a:fillRect/>
            </a:stretch>
          </p:blipFill>
          <p:spPr bwMode="auto">
            <a:xfrm>
              <a:off x="4059" y="2816"/>
              <a:ext cx="933" cy="998"/>
            </a:xfrm>
            <a:prstGeom prst="rect">
              <a:avLst/>
            </a:prstGeom>
            <a:noFill/>
            <a:extLst>
              <a:ext uri="{909E8E84-426E-40DD-AFC4-6F175D3DCCD1}">
                <a14:hiddenFill xmlns:a14="http://schemas.microsoft.com/office/drawing/2010/main">
                  <a:solidFill>
                    <a:srgbClr val="FFFFFF"/>
                  </a:solidFill>
                </a14:hiddenFill>
              </a:ext>
            </a:extLst>
          </p:spPr>
        </p:pic>
      </p:grpSp>
      <p:sp>
        <p:nvSpPr>
          <p:cNvPr id="281636" name="Text Box 36"/>
          <p:cNvSpPr txBox="1">
            <a:spLocks noChangeArrowheads="1"/>
          </p:cNvSpPr>
          <p:nvPr/>
        </p:nvSpPr>
        <p:spPr bwMode="auto">
          <a:xfrm>
            <a:off x="6588125" y="5157789"/>
            <a:ext cx="1296988"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425" tIns="45713" rIns="91425" bIns="45713">
            <a:spAutoFit/>
          </a:bodyPr>
          <a:lstStyle/>
          <a:p>
            <a:pPr>
              <a:spcBef>
                <a:spcPct val="50000"/>
              </a:spcBef>
            </a:pPr>
            <a:r>
              <a:rPr lang="de-DE" sz="2000" b="1" dirty="0">
                <a:solidFill>
                  <a:srgbClr val="E7E7E7"/>
                </a:solidFill>
                <a:sym typeface="Symbol" pitchFamily="18" charset="2"/>
              </a:rPr>
              <a:t></a:t>
            </a:r>
            <a:r>
              <a:rPr lang="de-DE" sz="2000" b="1" dirty="0">
                <a:solidFill>
                  <a:srgbClr val="E7E7E7"/>
                </a:solidFill>
              </a:rPr>
              <a:t>   =</a:t>
            </a:r>
            <a:r>
              <a:rPr lang="de-DE" sz="2000" b="1" dirty="0"/>
              <a:t> </a:t>
            </a:r>
            <a:r>
              <a:rPr lang="de-DE" sz="2000" b="1" dirty="0">
                <a:solidFill>
                  <a:srgbClr val="E7E7E7"/>
                </a:solidFill>
              </a:rPr>
              <a:t>75%</a:t>
            </a:r>
          </a:p>
        </p:txBody>
      </p:sp>
      <p:grpSp>
        <p:nvGrpSpPr>
          <p:cNvPr id="3" name="Gruppieren 2"/>
          <p:cNvGrpSpPr/>
          <p:nvPr/>
        </p:nvGrpSpPr>
        <p:grpSpPr>
          <a:xfrm>
            <a:off x="4004051" y="3013075"/>
            <a:ext cx="4169490" cy="1171429"/>
            <a:chOff x="4004051" y="3013075"/>
            <a:chExt cx="4169490" cy="1171429"/>
          </a:xfrm>
        </p:grpSpPr>
        <p:pic>
          <p:nvPicPr>
            <p:cNvPr id="4098" name="Picture 2" descr="http://www.lebensraum-kunst.de/wp-content/uploads/2010/11/flamme-300x258.jpg"/>
            <p:cNvPicPr>
              <a:picLocks noChangeAspect="1" noChangeArrowheads="1"/>
            </p:cNvPicPr>
            <p:nvPr/>
          </p:nvPicPr>
          <p:blipFill>
            <a:blip r:embed="rId13" cstate="email">
              <a:extLst>
                <a:ext uri="{28A0092B-C50C-407E-A947-70E740481C1C}">
                  <a14:useLocalDpi xmlns:a14="http://schemas.microsoft.com/office/drawing/2010/main"/>
                </a:ext>
              </a:extLst>
            </a:blip>
            <a:srcRect/>
            <a:stretch>
              <a:fillRect/>
            </a:stretch>
          </p:blipFill>
          <p:spPr bwMode="auto">
            <a:xfrm>
              <a:off x="4004051" y="3498850"/>
              <a:ext cx="797272" cy="685654"/>
            </a:xfrm>
            <a:prstGeom prst="rect">
              <a:avLst/>
            </a:prstGeom>
            <a:noFill/>
            <a:extLst>
              <a:ext uri="{909E8E84-426E-40DD-AFC4-6F175D3DCCD1}">
                <a14:hiddenFill xmlns:a14="http://schemas.microsoft.com/office/drawing/2010/main">
                  <a:solidFill>
                    <a:srgbClr val="FFFFFF"/>
                  </a:solidFill>
                </a14:hiddenFill>
              </a:ext>
            </a:extLst>
          </p:spPr>
        </p:pic>
        <p:sp>
          <p:nvSpPr>
            <p:cNvPr id="32" name="AutoShape 12"/>
            <p:cNvSpPr>
              <a:spLocks noChangeArrowheads="1"/>
            </p:cNvSpPr>
            <p:nvPr/>
          </p:nvSpPr>
          <p:spPr bwMode="auto">
            <a:xfrm>
              <a:off x="4801323" y="3546475"/>
              <a:ext cx="1570902" cy="485775"/>
            </a:xfrm>
            <a:prstGeom prst="rightArrow">
              <a:avLst>
                <a:gd name="adj1" fmla="val 50000"/>
                <a:gd name="adj2" fmla="val 173774"/>
              </a:avLst>
            </a:prstGeom>
            <a:gradFill rotWithShape="0">
              <a:gsLst>
                <a:gs pos="0">
                  <a:srgbClr val="90D1E8"/>
                </a:gs>
                <a:gs pos="50000">
                  <a:srgbClr val="C7E8F3"/>
                </a:gs>
                <a:gs pos="100000">
                  <a:srgbClr val="90D1E8"/>
                </a:gs>
              </a:gsLst>
              <a:lin ang="5400000" scaled="1"/>
            </a:gra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algn="ctr" eaLnBrk="0" hangingPunct="0"/>
              <a:r>
                <a:rPr lang="de-DE" dirty="0" smtClean="0">
                  <a:latin typeface="Frutiger 45 Light" pitchFamily="34" charset="0"/>
                  <a:ea typeface="ＭＳ Ｐゴシック" pitchFamily="34" charset="-128"/>
                  <a:cs typeface="Arial" pitchFamily="34" charset="0"/>
                </a:rPr>
                <a:t>200 </a:t>
              </a:r>
              <a:r>
                <a:rPr lang="de-DE" dirty="0">
                  <a:latin typeface="Frutiger 45 Light" pitchFamily="34" charset="0"/>
                  <a:ea typeface="ＭＳ Ｐゴシック" pitchFamily="34" charset="-128"/>
                  <a:cs typeface="Arial" pitchFamily="34" charset="0"/>
                </a:rPr>
                <a:t>h</a:t>
              </a:r>
              <a:endParaRPr lang="de-DE" sz="2400" dirty="0">
                <a:latin typeface="Frutiger 45 Light" pitchFamily="34" charset="0"/>
                <a:ea typeface="ＭＳ Ｐゴシック" pitchFamily="34" charset="-128"/>
                <a:cs typeface="Arial" pitchFamily="34" charset="0"/>
              </a:endParaRPr>
            </a:p>
          </p:txBody>
        </p:sp>
        <p:sp>
          <p:nvSpPr>
            <p:cNvPr id="2" name="Textfeld 1"/>
            <p:cNvSpPr txBox="1"/>
            <p:nvPr/>
          </p:nvSpPr>
          <p:spPr>
            <a:xfrm>
              <a:off x="6372225" y="3013075"/>
              <a:ext cx="1801316" cy="646331"/>
            </a:xfrm>
            <a:prstGeom prst="rect">
              <a:avLst/>
            </a:prstGeom>
            <a:noFill/>
          </p:spPr>
          <p:txBody>
            <a:bodyPr wrap="square" rtlCol="0">
              <a:spAutoFit/>
            </a:bodyPr>
            <a:lstStyle/>
            <a:p>
              <a:r>
                <a:rPr lang="de-DE" dirty="0"/>
                <a:t>d</a:t>
              </a:r>
              <a:r>
                <a:rPr lang="de-DE" dirty="0" smtClean="0"/>
                <a:t>eckt Lasten zuverlässig</a:t>
              </a:r>
              <a:endParaRPr lang="de-DE" dirty="0"/>
            </a:p>
          </p:txBody>
        </p:sp>
      </p:grpSp>
      <p:sp>
        <p:nvSpPr>
          <p:cNvPr id="4" name="Foliennummernplatzhalter 3"/>
          <p:cNvSpPr>
            <a:spLocks noGrp="1"/>
          </p:cNvSpPr>
          <p:nvPr>
            <p:ph type="sldNum" sz="quarter" idx="4294967295"/>
          </p:nvPr>
        </p:nvSpPr>
        <p:spPr>
          <a:xfrm>
            <a:off x="6553200" y="6477000"/>
            <a:ext cx="2133600" cy="228600"/>
          </a:xfrm>
          <a:prstGeom prst="rect">
            <a:avLst/>
          </a:prstGeom>
        </p:spPr>
        <p:txBody>
          <a:bodyPr/>
          <a:lstStyle/>
          <a:p>
            <a:pPr>
              <a:defRPr/>
            </a:pPr>
            <a:fld id="{460E5587-324C-44B8-88F6-BC6BD24EF90B}" type="slidenum">
              <a:rPr lang="en-GB" smtClean="0"/>
              <a:pPr>
                <a:defRPr/>
              </a:pPr>
              <a:t>4</a:t>
            </a:fld>
            <a:endParaRPr lang="en-GB">
              <a:latin typeface="Georgia" pitchFamily="-110" charset="0"/>
            </a:endParaRPr>
          </a:p>
        </p:txBody>
      </p:sp>
      <p:sp>
        <p:nvSpPr>
          <p:cNvPr id="5" name="Fußzeilenplatzhalter 4"/>
          <p:cNvSpPr>
            <a:spLocks noGrp="1"/>
          </p:cNvSpPr>
          <p:nvPr>
            <p:ph type="ftr" sz="quarter" idx="11"/>
          </p:nvPr>
        </p:nvSpPr>
        <p:spPr>
          <a:xfrm>
            <a:off x="485999" y="125998"/>
            <a:ext cx="8307959" cy="206657"/>
          </a:xfrm>
        </p:spPr>
        <p:txBody>
          <a:bodyPr/>
          <a:lstStyle/>
          <a:p>
            <a:pPr>
              <a:defRPr/>
            </a:pPr>
            <a:r>
              <a:rPr lang="de-DE" dirty="0" smtClean="0"/>
              <a:t>&gt;AKE &gt;Solarthermische Kraftwerke &gt; Pitz-Paal &gt; 10./11.4.2014</a:t>
            </a:r>
            <a:endParaRPr lang="de-DE" dirty="0"/>
          </a:p>
        </p:txBody>
      </p:sp>
      <p:sp>
        <p:nvSpPr>
          <p:cNvPr id="35" name="Foliennummernplatzhalter 4"/>
          <p:cNvSpPr>
            <a:spLocks noGrp="1"/>
          </p:cNvSpPr>
          <p:nvPr>
            <p:ph type="sldNum" sz="quarter" idx="11"/>
          </p:nvPr>
        </p:nvSpPr>
        <p:spPr>
          <a:xfrm>
            <a:off x="486000" y="125999"/>
            <a:ext cx="1044000" cy="144000"/>
          </a:xfrm>
        </p:spPr>
        <p:txBody>
          <a:bodyPr/>
          <a:lstStyle/>
          <a:p>
            <a:pPr>
              <a:defRPr/>
            </a:pPr>
            <a:r>
              <a:rPr lang="de-DE" dirty="0" smtClean="0"/>
              <a:t>DLR.de  •  Folie </a:t>
            </a:r>
            <a:fld id="{18C7CB6D-895A-4F21-B0E7-2185F6FE5534}" type="slidenum">
              <a:rPr lang="de-DE" smtClean="0"/>
              <a:pPr>
                <a:defRPr/>
              </a:pPr>
              <a:t>4</a:t>
            </a:fld>
            <a:endParaRPr lang="de-DE" dirty="0"/>
          </a:p>
        </p:txBody>
      </p:sp>
      <p:sp>
        <p:nvSpPr>
          <p:cNvPr id="36" name="Rechteck 35"/>
          <p:cNvSpPr/>
          <p:nvPr/>
        </p:nvSpPr>
        <p:spPr>
          <a:xfrm>
            <a:off x="8604448" y="6371584"/>
            <a:ext cx="441146" cy="369332"/>
          </a:xfrm>
          <a:prstGeom prst="rect">
            <a:avLst/>
          </a:prstGeom>
        </p:spPr>
        <p:txBody>
          <a:bodyPr wrap="none">
            <a:spAutoFit/>
          </a:bodyPr>
          <a:lstStyle/>
          <a:p>
            <a:fld id="{A4B458E2-F606-46F0-90B2-A686ED9C4A1E}" type="slidenum">
              <a:rPr lang="en-US" altLang="en-US">
                <a:solidFill>
                  <a:schemeClr val="bg1"/>
                </a:solidFill>
                <a:latin typeface="Arial" charset="0"/>
                <a:cs typeface="Arial" charset="0"/>
              </a:rPr>
              <a:pPr/>
              <a:t>4</a:t>
            </a:fld>
            <a:endParaRPr lang="en-US" dirty="0"/>
          </a:p>
        </p:txBody>
      </p:sp>
    </p:spTree>
    <p:extLst>
      <p:ext uri="{BB962C8B-B14F-4D97-AF65-F5344CB8AC3E}">
        <p14:creationId xmlns:p14="http://schemas.microsoft.com/office/powerpoint/2010/main" val="72051117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81635"/>
                                        </p:tgtEl>
                                        <p:attrNameLst>
                                          <p:attrName>style.visibility</p:attrName>
                                        </p:attrNameLst>
                                      </p:cBhvr>
                                      <p:to>
                                        <p:strVal val="visible"/>
                                      </p:to>
                                    </p:set>
                                  </p:childTnLst>
                                  <p:subTnLst>
                                    <p:set>
                                      <p:cBhvr override="childStyle">
                                        <p:cTn dur="1" fill="hold" display="0" masterRel="nextClick" afterEffect="1"/>
                                        <p:tgtEl>
                                          <p:spTgt spid="281635"/>
                                        </p:tgtEl>
                                        <p:attrNameLst>
                                          <p:attrName>style.visibility</p:attrName>
                                        </p:attrNameLst>
                                      </p:cBhvr>
                                      <p:to>
                                        <p:strVal val="hidden"/>
                                      </p:to>
                                    </p:set>
                                  </p:subTnLst>
                                </p:cTn>
                              </p:par>
                              <p:par>
                                <p:cTn id="7" presetID="1" presetClass="entr" presetSubtype="0" fill="hold" grpId="0" nodeType="withEffect">
                                  <p:stCondLst>
                                    <p:cond delay="0"/>
                                  </p:stCondLst>
                                  <p:childTnLst>
                                    <p:set>
                                      <p:cBhvr>
                                        <p:cTn id="8" dur="1" fill="hold">
                                          <p:stCondLst>
                                            <p:cond delay="0"/>
                                          </p:stCondLst>
                                        </p:cTn>
                                        <p:tgtEl>
                                          <p:spTgt spid="281636"/>
                                        </p:tgtEl>
                                        <p:attrNameLst>
                                          <p:attrName>style.visibility</p:attrName>
                                        </p:attrNameLst>
                                      </p:cBhvr>
                                      <p:to>
                                        <p:strVal val="visible"/>
                                      </p:to>
                                    </p:set>
                                  </p:childTnLst>
                                  <p:subTnLst>
                                    <p:set>
                                      <p:cBhvr override="childStyle">
                                        <p:cTn dur="1" fill="hold" display="0" masterRel="nextClick" afterEffect="1"/>
                                        <p:tgtEl>
                                          <p:spTgt spid="281636"/>
                                        </p:tgtEl>
                                        <p:attrNameLst>
                                          <p:attrName>style.visibility</p:attrName>
                                        </p:attrNameLst>
                                      </p:cBhvr>
                                      <p:to>
                                        <p:strVal val="hidden"/>
                                      </p:to>
                                    </p:set>
                                  </p:sub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8686"/>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163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1810" name="Rectangle 2"/>
          <p:cNvSpPr>
            <a:spLocks noGrp="1" noChangeArrowheads="1"/>
          </p:cNvSpPr>
          <p:nvPr>
            <p:ph type="title"/>
          </p:nvPr>
        </p:nvSpPr>
        <p:spPr/>
        <p:txBody>
          <a:bodyPr/>
          <a:lstStyle/>
          <a:p>
            <a:r>
              <a:rPr lang="de-DE" altLang="en-US" sz="2800" dirty="0"/>
              <a:t>Einfluss der oberen Prozesstemperatur </a:t>
            </a:r>
            <a:r>
              <a:rPr lang="de-DE" altLang="en-US" sz="2800" dirty="0" smtClean="0"/>
              <a:t/>
            </a:r>
            <a:br>
              <a:rPr lang="de-DE" altLang="en-US" sz="2800" dirty="0" smtClean="0"/>
            </a:br>
            <a:r>
              <a:rPr lang="de-DE" altLang="en-US" dirty="0" smtClean="0"/>
              <a:t>Größenvergleich </a:t>
            </a:r>
            <a:r>
              <a:rPr lang="de-DE" altLang="en-US" dirty="0"/>
              <a:t>Speichersystem</a:t>
            </a:r>
          </a:p>
        </p:txBody>
      </p:sp>
      <p:grpSp>
        <p:nvGrpSpPr>
          <p:cNvPr id="631811" name="Group 3"/>
          <p:cNvGrpSpPr>
            <a:grpSpLocks/>
          </p:cNvGrpSpPr>
          <p:nvPr/>
        </p:nvGrpSpPr>
        <p:grpSpPr bwMode="auto">
          <a:xfrm>
            <a:off x="3058963" y="1765301"/>
            <a:ext cx="719137" cy="1871663"/>
            <a:chOff x="612" y="1389"/>
            <a:chExt cx="453" cy="1179"/>
          </a:xfrm>
        </p:grpSpPr>
        <p:sp>
          <p:nvSpPr>
            <p:cNvPr id="631812" name="Rectangle 4"/>
            <p:cNvSpPr>
              <a:spLocks noChangeArrowheads="1"/>
            </p:cNvSpPr>
            <p:nvPr/>
          </p:nvSpPr>
          <p:spPr bwMode="auto">
            <a:xfrm>
              <a:off x="612" y="2160"/>
              <a:ext cx="453" cy="408"/>
            </a:xfrm>
            <a:prstGeom prst="rect">
              <a:avLst/>
            </a:prstGeom>
            <a:gradFill rotWithShape="1">
              <a:gsLst>
                <a:gs pos="0">
                  <a:srgbClr val="FF6600"/>
                </a:gs>
                <a:gs pos="100000">
                  <a:srgbClr val="0099FF"/>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31813" name="Rectangle 5"/>
            <p:cNvSpPr>
              <a:spLocks noChangeArrowheads="1"/>
            </p:cNvSpPr>
            <p:nvPr/>
          </p:nvSpPr>
          <p:spPr bwMode="auto">
            <a:xfrm>
              <a:off x="612" y="1389"/>
              <a:ext cx="453" cy="779"/>
            </a:xfrm>
            <a:prstGeom prst="rect">
              <a:avLst/>
            </a:prstGeom>
            <a:gradFill rotWithShape="1">
              <a:gsLst>
                <a:gs pos="0">
                  <a:srgbClr val="FF0000"/>
                </a:gs>
                <a:gs pos="100000">
                  <a:srgbClr val="FF6600"/>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31814" name="Rectangle 6"/>
            <p:cNvSpPr>
              <a:spLocks noChangeArrowheads="1"/>
            </p:cNvSpPr>
            <p:nvPr/>
          </p:nvSpPr>
          <p:spPr bwMode="auto">
            <a:xfrm>
              <a:off x="612" y="1389"/>
              <a:ext cx="453" cy="1179"/>
            </a:xfrm>
            <a:prstGeom prst="rect">
              <a:avLst/>
            </a:prstGeom>
            <a:noFill/>
            <a:ln w="19050">
              <a:solidFill>
                <a:schemeClr val="tx1"/>
              </a:solidFill>
              <a:miter lim="800000"/>
              <a:headEnd/>
              <a:tailEnd/>
            </a:ln>
            <a:effectLst/>
            <a:extLst>
              <a:ext uri="{909E8E84-426E-40DD-AFC4-6F175D3DCCD1}">
                <a14:hiddenFill xmlns:a14="http://schemas.microsoft.com/office/drawing/2010/main">
                  <a:gradFill rotWithShape="1">
                    <a:gsLst>
                      <a:gs pos="0">
                        <a:srgbClr val="FF0000"/>
                      </a:gs>
                      <a:gs pos="100000">
                        <a:srgbClr val="3366FF"/>
                      </a:gs>
                    </a:gsLst>
                    <a:lin ang="5400000" scaled="1"/>
                  </a:gra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631815" name="Rectangle 7"/>
          <p:cNvSpPr>
            <a:spLocks noChangeArrowheads="1"/>
          </p:cNvSpPr>
          <p:nvPr/>
        </p:nvSpPr>
        <p:spPr bwMode="auto">
          <a:xfrm>
            <a:off x="847572" y="2994023"/>
            <a:ext cx="719138" cy="647700"/>
          </a:xfrm>
          <a:prstGeom prst="rect">
            <a:avLst/>
          </a:prstGeom>
          <a:gradFill rotWithShape="1">
            <a:gsLst>
              <a:gs pos="0">
                <a:srgbClr val="FF6600"/>
              </a:gs>
              <a:gs pos="100000">
                <a:srgbClr val="0099FF"/>
              </a:gs>
            </a:gsLst>
            <a:lin ang="5400000" scaled="1"/>
          </a:gra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425" tIns="45713" rIns="91425" bIns="45713" anchor="ctr"/>
          <a:lstStyle/>
          <a:p>
            <a:endParaRPr lang="en-US"/>
          </a:p>
        </p:txBody>
      </p:sp>
      <p:sp>
        <p:nvSpPr>
          <p:cNvPr id="631816" name="Text Box 8"/>
          <p:cNvSpPr txBox="1">
            <a:spLocks noChangeArrowheads="1"/>
          </p:cNvSpPr>
          <p:nvPr/>
        </p:nvSpPr>
        <p:spPr bwMode="auto">
          <a:xfrm>
            <a:off x="3014510" y="3359148"/>
            <a:ext cx="820354"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425" tIns="45713" rIns="91425" bIns="45713">
            <a:spAutoFit/>
          </a:bodyPr>
          <a:lstStyle/>
          <a:p>
            <a:pPr eaLnBrk="1" hangingPunct="1"/>
            <a:r>
              <a:rPr lang="de-DE" altLang="en-US" sz="1600">
                <a:latin typeface="Arial" charset="0"/>
              </a:rPr>
              <a:t>290 °C</a:t>
            </a:r>
          </a:p>
        </p:txBody>
      </p:sp>
      <p:sp>
        <p:nvSpPr>
          <p:cNvPr id="631817" name="Text Box 9"/>
          <p:cNvSpPr txBox="1">
            <a:spLocks noChangeArrowheads="1"/>
          </p:cNvSpPr>
          <p:nvPr/>
        </p:nvSpPr>
        <p:spPr bwMode="auto">
          <a:xfrm>
            <a:off x="3024035" y="1717673"/>
            <a:ext cx="820354"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425" tIns="45713" rIns="91425" bIns="45713">
            <a:spAutoFit/>
          </a:bodyPr>
          <a:lstStyle/>
          <a:p>
            <a:pPr eaLnBrk="1" hangingPunct="1"/>
            <a:r>
              <a:rPr lang="de-DE" altLang="en-US" sz="1600">
                <a:latin typeface="Arial" charset="0"/>
              </a:rPr>
              <a:t>550 °C</a:t>
            </a:r>
          </a:p>
        </p:txBody>
      </p:sp>
      <p:sp>
        <p:nvSpPr>
          <p:cNvPr id="631818" name="Text Box 10"/>
          <p:cNvSpPr txBox="1">
            <a:spLocks noChangeArrowheads="1"/>
          </p:cNvSpPr>
          <p:nvPr/>
        </p:nvSpPr>
        <p:spPr bwMode="auto">
          <a:xfrm>
            <a:off x="803122" y="3363911"/>
            <a:ext cx="820354"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425" tIns="45713" rIns="91425" bIns="45713">
            <a:spAutoFit/>
          </a:bodyPr>
          <a:lstStyle/>
          <a:p>
            <a:pPr eaLnBrk="1" hangingPunct="1"/>
            <a:r>
              <a:rPr lang="de-DE" altLang="en-US" sz="1600">
                <a:latin typeface="Arial" charset="0"/>
              </a:rPr>
              <a:t>292 °C</a:t>
            </a:r>
          </a:p>
        </p:txBody>
      </p:sp>
      <p:sp>
        <p:nvSpPr>
          <p:cNvPr id="631819" name="Text Box 11"/>
          <p:cNvSpPr txBox="1">
            <a:spLocks noChangeArrowheads="1"/>
          </p:cNvSpPr>
          <p:nvPr/>
        </p:nvSpPr>
        <p:spPr bwMode="auto">
          <a:xfrm>
            <a:off x="803122" y="2941636"/>
            <a:ext cx="820354"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425" tIns="45713" rIns="91425" bIns="45713">
            <a:spAutoFit/>
          </a:bodyPr>
          <a:lstStyle/>
          <a:p>
            <a:pPr eaLnBrk="1" hangingPunct="1"/>
            <a:r>
              <a:rPr lang="de-DE" altLang="en-US" sz="1600" dirty="0">
                <a:latin typeface="Arial" charset="0"/>
              </a:rPr>
              <a:t>386 °C</a:t>
            </a:r>
          </a:p>
        </p:txBody>
      </p:sp>
      <p:sp>
        <p:nvSpPr>
          <p:cNvPr id="631820" name="Text Box 12"/>
          <p:cNvSpPr txBox="1">
            <a:spLocks noChangeArrowheads="1"/>
          </p:cNvSpPr>
          <p:nvPr/>
        </p:nvSpPr>
        <p:spPr bwMode="auto">
          <a:xfrm>
            <a:off x="2798610" y="1252537"/>
            <a:ext cx="1244148" cy="341198"/>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425" tIns="45713" rIns="91425" bIns="45713">
            <a:spAutoFit/>
          </a:bodyPr>
          <a:lstStyle/>
          <a:p>
            <a:pPr eaLnBrk="1" hangingPunct="1"/>
            <a:r>
              <a:rPr lang="de-DE" altLang="en-US" sz="1600">
                <a:latin typeface="Arial" charset="0"/>
              </a:rPr>
              <a:t>Salzsystem</a:t>
            </a:r>
          </a:p>
        </p:txBody>
      </p:sp>
      <p:sp>
        <p:nvSpPr>
          <p:cNvPr id="631821" name="Text Box 13"/>
          <p:cNvSpPr txBox="1">
            <a:spLocks noChangeArrowheads="1"/>
          </p:cNvSpPr>
          <p:nvPr/>
        </p:nvSpPr>
        <p:spPr bwMode="auto">
          <a:xfrm>
            <a:off x="672947" y="1252536"/>
            <a:ext cx="1041400" cy="346075"/>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425" tIns="45713" rIns="91425" bIns="45713">
            <a:spAutoFit/>
          </a:bodyPr>
          <a:lstStyle/>
          <a:p>
            <a:pPr eaLnBrk="1" hangingPunct="1"/>
            <a:r>
              <a:rPr lang="de-DE" altLang="en-US" sz="1600">
                <a:latin typeface="Arial" charset="0"/>
              </a:rPr>
              <a:t>Ölsystem</a:t>
            </a:r>
          </a:p>
        </p:txBody>
      </p:sp>
      <p:sp>
        <p:nvSpPr>
          <p:cNvPr id="631822" name="AutoShape 14"/>
          <p:cNvSpPr>
            <a:spLocks noChangeArrowheads="1"/>
          </p:cNvSpPr>
          <p:nvPr/>
        </p:nvSpPr>
        <p:spPr bwMode="auto">
          <a:xfrm>
            <a:off x="2762099" y="4352924"/>
            <a:ext cx="1331913" cy="646113"/>
          </a:xfrm>
          <a:prstGeom prst="can">
            <a:avLst>
              <a:gd name="adj" fmla="val 25000"/>
            </a:avLst>
          </a:prstGeom>
          <a:gradFill rotWithShape="1">
            <a:gsLst>
              <a:gs pos="0">
                <a:schemeClr val="folHlink">
                  <a:gamma/>
                  <a:shade val="46275"/>
                  <a:invGamma/>
                </a:schemeClr>
              </a:gs>
              <a:gs pos="50000">
                <a:schemeClr val="folHlink"/>
              </a:gs>
              <a:gs pos="100000">
                <a:schemeClr val="folHlink">
                  <a:gamma/>
                  <a:shade val="46275"/>
                  <a:invGamma/>
                </a:schemeClr>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425" tIns="45713" rIns="91425" bIns="45713" anchor="ctr"/>
          <a:lstStyle/>
          <a:p>
            <a:endParaRPr lang="en-US"/>
          </a:p>
        </p:txBody>
      </p:sp>
      <p:sp>
        <p:nvSpPr>
          <p:cNvPr id="631823" name="AutoShape 15"/>
          <p:cNvSpPr>
            <a:spLocks noChangeAspect="1" noChangeArrowheads="1"/>
          </p:cNvSpPr>
          <p:nvPr/>
        </p:nvSpPr>
        <p:spPr bwMode="auto">
          <a:xfrm>
            <a:off x="252260" y="4097339"/>
            <a:ext cx="1860550" cy="903287"/>
          </a:xfrm>
          <a:prstGeom prst="can">
            <a:avLst>
              <a:gd name="adj" fmla="val 25000"/>
            </a:avLst>
          </a:prstGeom>
          <a:gradFill rotWithShape="1">
            <a:gsLst>
              <a:gs pos="0">
                <a:schemeClr val="folHlink">
                  <a:gamma/>
                  <a:shade val="46275"/>
                  <a:invGamma/>
                </a:schemeClr>
              </a:gs>
              <a:gs pos="50000">
                <a:schemeClr val="folHlink"/>
              </a:gs>
              <a:gs pos="100000">
                <a:schemeClr val="folHlink">
                  <a:gamma/>
                  <a:shade val="46275"/>
                  <a:invGamma/>
                </a:schemeClr>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425" tIns="45713" rIns="91425" bIns="45713" anchor="ctr"/>
          <a:lstStyle/>
          <a:p>
            <a:endParaRPr lang="en-US"/>
          </a:p>
        </p:txBody>
      </p:sp>
      <p:sp>
        <p:nvSpPr>
          <p:cNvPr id="631824" name="Text Box 16"/>
          <p:cNvSpPr txBox="1">
            <a:spLocks noChangeArrowheads="1"/>
          </p:cNvSpPr>
          <p:nvPr/>
        </p:nvSpPr>
        <p:spPr bwMode="auto">
          <a:xfrm>
            <a:off x="747562" y="4448174"/>
            <a:ext cx="874455" cy="341198"/>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425" tIns="45713" rIns="91425" bIns="45713">
            <a:spAutoFit/>
          </a:bodyPr>
          <a:lstStyle/>
          <a:p>
            <a:pPr eaLnBrk="1" hangingPunct="1"/>
            <a:r>
              <a:rPr lang="de-DE" altLang="en-US" sz="1600">
                <a:latin typeface="Arial" charset="0"/>
              </a:rPr>
              <a:t>27500 t</a:t>
            </a:r>
          </a:p>
        </p:txBody>
      </p:sp>
      <p:sp>
        <p:nvSpPr>
          <p:cNvPr id="631825" name="Text Box 17"/>
          <p:cNvSpPr txBox="1">
            <a:spLocks noChangeArrowheads="1"/>
          </p:cNvSpPr>
          <p:nvPr/>
        </p:nvSpPr>
        <p:spPr bwMode="auto">
          <a:xfrm>
            <a:off x="3024037" y="4564061"/>
            <a:ext cx="874455" cy="341198"/>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425" tIns="45713" rIns="91425" bIns="45713">
            <a:spAutoFit/>
          </a:bodyPr>
          <a:lstStyle/>
          <a:p>
            <a:pPr eaLnBrk="1" hangingPunct="1"/>
            <a:r>
              <a:rPr lang="de-DE" altLang="en-US" sz="1600">
                <a:latin typeface="Arial" charset="0"/>
              </a:rPr>
              <a:t>10000 t</a:t>
            </a:r>
          </a:p>
        </p:txBody>
      </p:sp>
      <p:sp>
        <p:nvSpPr>
          <p:cNvPr id="631826" name="Text Box 18"/>
          <p:cNvSpPr txBox="1">
            <a:spLocks noChangeArrowheads="1"/>
          </p:cNvSpPr>
          <p:nvPr/>
        </p:nvSpPr>
        <p:spPr bwMode="auto">
          <a:xfrm>
            <a:off x="301473" y="3700461"/>
            <a:ext cx="3600938" cy="341198"/>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425" tIns="45713" rIns="91425" bIns="45713">
            <a:spAutoFit/>
          </a:bodyPr>
          <a:lstStyle/>
          <a:p>
            <a:pPr eaLnBrk="1" hangingPunct="1"/>
            <a:r>
              <a:rPr lang="de-DE" altLang="en-US" sz="1600">
                <a:latin typeface="Arial" charset="0"/>
              </a:rPr>
              <a:t>Speicherinventar für 7.5 h bei 50 MW</a:t>
            </a:r>
          </a:p>
        </p:txBody>
      </p:sp>
      <p:sp>
        <p:nvSpPr>
          <p:cNvPr id="631827" name="Line 19"/>
          <p:cNvSpPr>
            <a:spLocks noChangeShapeType="1"/>
          </p:cNvSpPr>
          <p:nvPr/>
        </p:nvSpPr>
        <p:spPr bwMode="auto">
          <a:xfrm>
            <a:off x="241150" y="5145086"/>
            <a:ext cx="1871663"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425" tIns="45713" rIns="91425" bIns="45713"/>
          <a:lstStyle/>
          <a:p>
            <a:endParaRPr lang="en-US"/>
          </a:p>
        </p:txBody>
      </p:sp>
      <p:sp>
        <p:nvSpPr>
          <p:cNvPr id="631828" name="Text Box 20"/>
          <p:cNvSpPr txBox="1">
            <a:spLocks noChangeArrowheads="1"/>
          </p:cNvSpPr>
          <p:nvPr/>
        </p:nvSpPr>
        <p:spPr bwMode="auto">
          <a:xfrm>
            <a:off x="803125" y="5078411"/>
            <a:ext cx="880091" cy="34119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425" tIns="45713" rIns="91425" bIns="45713">
            <a:spAutoFit/>
          </a:bodyPr>
          <a:lstStyle/>
          <a:p>
            <a:pPr eaLnBrk="1" hangingPunct="1"/>
            <a:r>
              <a:rPr lang="de-DE" altLang="en-US" sz="1600">
                <a:latin typeface="Arial" charset="0"/>
              </a:rPr>
              <a:t>d=37 m</a:t>
            </a:r>
          </a:p>
        </p:txBody>
      </p:sp>
      <p:sp>
        <p:nvSpPr>
          <p:cNvPr id="631829" name="Line 21"/>
          <p:cNvSpPr>
            <a:spLocks noChangeShapeType="1"/>
          </p:cNvSpPr>
          <p:nvPr/>
        </p:nvSpPr>
        <p:spPr bwMode="auto">
          <a:xfrm>
            <a:off x="2760511" y="5145086"/>
            <a:ext cx="1368425"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425" tIns="45713" rIns="91425" bIns="45713"/>
          <a:lstStyle/>
          <a:p>
            <a:endParaRPr lang="en-US"/>
          </a:p>
        </p:txBody>
      </p:sp>
      <p:sp>
        <p:nvSpPr>
          <p:cNvPr id="631830" name="Text Box 22"/>
          <p:cNvSpPr txBox="1">
            <a:spLocks noChangeArrowheads="1"/>
          </p:cNvSpPr>
          <p:nvPr/>
        </p:nvSpPr>
        <p:spPr bwMode="auto">
          <a:xfrm>
            <a:off x="3085950" y="5092698"/>
            <a:ext cx="880091" cy="34119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425" tIns="45713" rIns="91425" bIns="45713">
            <a:spAutoFit/>
          </a:bodyPr>
          <a:lstStyle/>
          <a:p>
            <a:pPr eaLnBrk="1" hangingPunct="1"/>
            <a:r>
              <a:rPr lang="de-DE" altLang="en-US" sz="1600">
                <a:latin typeface="Arial" charset="0"/>
              </a:rPr>
              <a:t>d=26 m</a:t>
            </a:r>
          </a:p>
        </p:txBody>
      </p:sp>
      <p:grpSp>
        <p:nvGrpSpPr>
          <p:cNvPr id="3" name="Gruppieren 2"/>
          <p:cNvGrpSpPr/>
          <p:nvPr/>
        </p:nvGrpSpPr>
        <p:grpSpPr>
          <a:xfrm>
            <a:off x="3" y="1717674"/>
            <a:ext cx="9220367" cy="3663950"/>
            <a:chOff x="3" y="1717674"/>
            <a:chExt cx="9220367" cy="3663950"/>
          </a:xfrm>
        </p:grpSpPr>
        <p:pic>
          <p:nvPicPr>
            <p:cNvPr id="23"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l="8110" t="42967" r="9470" b="16094"/>
            <a:stretch/>
          </p:blipFill>
          <p:spPr bwMode="auto">
            <a:xfrm>
              <a:off x="3" y="1717674"/>
              <a:ext cx="9220367" cy="3663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Textfeld 1"/>
            <p:cNvSpPr txBox="1"/>
            <p:nvPr/>
          </p:nvSpPr>
          <p:spPr>
            <a:xfrm>
              <a:off x="3094231" y="3268286"/>
              <a:ext cx="683869" cy="266815"/>
            </a:xfrm>
            <a:prstGeom prst="rect">
              <a:avLst/>
            </a:prstGeom>
            <a:noFill/>
          </p:spPr>
          <p:txBody>
            <a:bodyPr wrap="square" lIns="45720" tIns="45720" rIns="45720" bIns="45720" rtlCol="0">
              <a:noAutofit/>
            </a:bodyPr>
            <a:lstStyle/>
            <a:p>
              <a:pPr marL="112713" indent="-112713" algn="l">
                <a:spcBef>
                  <a:spcPts val="300"/>
                </a:spcBef>
                <a:buClr>
                  <a:schemeClr val="tx2"/>
                </a:buClr>
              </a:pPr>
              <a:r>
                <a:rPr lang="de-DE" sz="1200" b="0" dirty="0" smtClean="0">
                  <a:latin typeface="+mn-lt"/>
                </a:rPr>
                <a:t> V=32%</a:t>
              </a:r>
              <a:endParaRPr lang="en-US" sz="1200" b="0" dirty="0" err="1" smtClean="0">
                <a:latin typeface="+mn-lt"/>
              </a:endParaRPr>
            </a:p>
          </p:txBody>
        </p:sp>
        <p:sp>
          <p:nvSpPr>
            <p:cNvPr id="25" name="Textfeld 24"/>
            <p:cNvSpPr txBox="1"/>
            <p:nvPr/>
          </p:nvSpPr>
          <p:spPr>
            <a:xfrm>
              <a:off x="4427984" y="3370149"/>
              <a:ext cx="683869" cy="266815"/>
            </a:xfrm>
            <a:prstGeom prst="rect">
              <a:avLst/>
            </a:prstGeom>
            <a:noFill/>
          </p:spPr>
          <p:txBody>
            <a:bodyPr wrap="square" lIns="45720" tIns="45720" rIns="45720" bIns="45720" rtlCol="0">
              <a:noAutofit/>
            </a:bodyPr>
            <a:lstStyle/>
            <a:p>
              <a:pPr marL="112713" indent="-112713" algn="l">
                <a:spcBef>
                  <a:spcPts val="300"/>
                </a:spcBef>
                <a:buClr>
                  <a:schemeClr val="tx2"/>
                </a:buClr>
              </a:pPr>
              <a:r>
                <a:rPr lang="de-DE" sz="1200" b="0" dirty="0" smtClean="0">
                  <a:latin typeface="+mn-lt"/>
                </a:rPr>
                <a:t> V=17%</a:t>
              </a:r>
              <a:endParaRPr lang="en-US" sz="1200" b="0" dirty="0" err="1" smtClean="0">
                <a:latin typeface="+mn-lt"/>
              </a:endParaRPr>
            </a:p>
          </p:txBody>
        </p:sp>
        <p:sp>
          <p:nvSpPr>
            <p:cNvPr id="26" name="Textfeld 25"/>
            <p:cNvSpPr txBox="1"/>
            <p:nvPr/>
          </p:nvSpPr>
          <p:spPr>
            <a:xfrm>
              <a:off x="5724128" y="3359148"/>
              <a:ext cx="683869" cy="266815"/>
            </a:xfrm>
            <a:prstGeom prst="rect">
              <a:avLst/>
            </a:prstGeom>
            <a:noFill/>
          </p:spPr>
          <p:txBody>
            <a:bodyPr wrap="square" lIns="45720" tIns="45720" rIns="45720" bIns="45720" rtlCol="0">
              <a:noAutofit/>
            </a:bodyPr>
            <a:lstStyle/>
            <a:p>
              <a:pPr marL="112713" indent="-112713" algn="l">
                <a:spcBef>
                  <a:spcPts val="300"/>
                </a:spcBef>
                <a:buClr>
                  <a:schemeClr val="tx2"/>
                </a:buClr>
              </a:pPr>
              <a:r>
                <a:rPr lang="de-DE" sz="1200" b="0" dirty="0" smtClean="0">
                  <a:latin typeface="+mn-lt"/>
                </a:rPr>
                <a:t> V=17%</a:t>
              </a:r>
              <a:endParaRPr lang="en-US" sz="1200" b="0" dirty="0" err="1" smtClean="0">
                <a:latin typeface="+mn-lt"/>
              </a:endParaRPr>
            </a:p>
          </p:txBody>
        </p:sp>
        <p:sp>
          <p:nvSpPr>
            <p:cNvPr id="27" name="Textfeld 26"/>
            <p:cNvSpPr txBox="1"/>
            <p:nvPr/>
          </p:nvSpPr>
          <p:spPr>
            <a:xfrm>
              <a:off x="6948264" y="3485337"/>
              <a:ext cx="683869" cy="266815"/>
            </a:xfrm>
            <a:prstGeom prst="rect">
              <a:avLst/>
            </a:prstGeom>
            <a:noFill/>
          </p:spPr>
          <p:txBody>
            <a:bodyPr wrap="square" lIns="45720" tIns="45720" rIns="45720" bIns="45720" rtlCol="0">
              <a:noAutofit/>
            </a:bodyPr>
            <a:lstStyle/>
            <a:p>
              <a:pPr marL="112713" indent="-112713" algn="l">
                <a:spcBef>
                  <a:spcPts val="300"/>
                </a:spcBef>
                <a:buClr>
                  <a:schemeClr val="tx2"/>
                </a:buClr>
              </a:pPr>
              <a:r>
                <a:rPr lang="de-DE" sz="1200" b="0" dirty="0" smtClean="0">
                  <a:latin typeface="+mn-lt"/>
                </a:rPr>
                <a:t> V=5%</a:t>
              </a:r>
              <a:endParaRPr lang="en-US" sz="1200" b="0" dirty="0" err="1" smtClean="0">
                <a:latin typeface="+mn-lt"/>
              </a:endParaRPr>
            </a:p>
          </p:txBody>
        </p:sp>
        <p:sp>
          <p:nvSpPr>
            <p:cNvPr id="28" name="Textfeld 27"/>
            <p:cNvSpPr txBox="1"/>
            <p:nvPr/>
          </p:nvSpPr>
          <p:spPr>
            <a:xfrm>
              <a:off x="7884368" y="3503556"/>
              <a:ext cx="683869" cy="266815"/>
            </a:xfrm>
            <a:prstGeom prst="rect">
              <a:avLst/>
            </a:prstGeom>
            <a:noFill/>
          </p:spPr>
          <p:txBody>
            <a:bodyPr wrap="square" lIns="45720" tIns="45720" rIns="45720" bIns="45720" rtlCol="0">
              <a:noAutofit/>
            </a:bodyPr>
            <a:lstStyle/>
            <a:p>
              <a:pPr marL="112713" indent="-112713" algn="l">
                <a:spcBef>
                  <a:spcPts val="300"/>
                </a:spcBef>
                <a:buClr>
                  <a:schemeClr val="tx2"/>
                </a:buClr>
              </a:pPr>
              <a:r>
                <a:rPr lang="de-DE" sz="1200" b="0" dirty="0" smtClean="0">
                  <a:latin typeface="+mn-lt"/>
                </a:rPr>
                <a:t>  2</a:t>
              </a:r>
              <a:r>
                <a:rPr lang="de-DE" sz="1050" b="0" dirty="0" smtClean="0">
                  <a:latin typeface="+mn-lt"/>
                </a:rPr>
                <a:t>,5%</a:t>
              </a:r>
              <a:endParaRPr lang="en-US" sz="1200" b="0" dirty="0" err="1" smtClean="0">
                <a:latin typeface="+mn-lt"/>
              </a:endParaRPr>
            </a:p>
          </p:txBody>
        </p:sp>
      </p:grpSp>
    </p:spTree>
    <p:extLst>
      <p:ext uri="{BB962C8B-B14F-4D97-AF65-F5344CB8AC3E}">
        <p14:creationId xmlns:p14="http://schemas.microsoft.com/office/powerpoint/2010/main" val="36370758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grpId="0" nodeType="clickEffect">
                                  <p:stCondLst>
                                    <p:cond delay="0"/>
                                  </p:stCondLst>
                                  <p:childTnLst>
                                    <p:animEffect transition="out" filter="fade">
                                      <p:cBhvr>
                                        <p:cTn id="6" dur="500"/>
                                        <p:tgtEl>
                                          <p:spTgt spid="631821"/>
                                        </p:tgtEl>
                                      </p:cBhvr>
                                    </p:animEffect>
                                    <p:set>
                                      <p:cBhvr>
                                        <p:cTn id="7" dur="1" fill="hold">
                                          <p:stCondLst>
                                            <p:cond delay="499"/>
                                          </p:stCondLst>
                                        </p:cTn>
                                        <p:tgtEl>
                                          <p:spTgt spid="631821"/>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500"/>
                                        <p:tgtEl>
                                          <p:spTgt spid="631820"/>
                                        </p:tgtEl>
                                      </p:cBhvr>
                                    </p:animEffect>
                                    <p:set>
                                      <p:cBhvr>
                                        <p:cTn id="10" dur="1" fill="hold">
                                          <p:stCondLst>
                                            <p:cond delay="499"/>
                                          </p:stCondLst>
                                        </p:cTn>
                                        <p:tgtEl>
                                          <p:spTgt spid="631820"/>
                                        </p:tgtEl>
                                        <p:attrNameLst>
                                          <p:attrName>style.visibility</p:attrName>
                                        </p:attrNameLst>
                                      </p:cBhvr>
                                      <p:to>
                                        <p:strVal val="hidden"/>
                                      </p:to>
                                    </p:set>
                                  </p:childTnLst>
                                </p:cTn>
                              </p:par>
                            </p:childTnLst>
                          </p:cTn>
                        </p:par>
                        <p:par>
                          <p:cTn id="11" fill="hold">
                            <p:stCondLst>
                              <p:cond delay="500"/>
                            </p:stCondLst>
                            <p:childTnLst>
                              <p:par>
                                <p:cTn id="12" presetID="1" presetClass="entr" presetSubtype="0" fill="hold" nodeType="afterEffect">
                                  <p:stCondLst>
                                    <p:cond delay="0"/>
                                  </p:stCondLst>
                                  <p:childTnLst>
                                    <p:set>
                                      <p:cBhvr>
                                        <p:cTn id="13"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1820" grpId="0" animBg="1"/>
      <p:bldP spid="631821"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ctrTitle"/>
          </p:nvPr>
        </p:nvSpPr>
        <p:spPr/>
        <p:txBody>
          <a:bodyPr/>
          <a:lstStyle/>
          <a:p>
            <a:r>
              <a:rPr smtClean="0"/>
              <a:t>LCoE Results </a:t>
            </a:r>
            <a:r>
              <a:rPr lang="de-DE" dirty="0" smtClean="0"/>
              <a:t>–</a:t>
            </a:r>
            <a:r>
              <a:rPr smtClean="0"/>
              <a:t> Head to Head Race !</a:t>
            </a:r>
            <a:endParaRPr lang="de-DE" dirty="0"/>
          </a:p>
        </p:txBody>
      </p:sp>
      <p:graphicFrame>
        <p:nvGraphicFramePr>
          <p:cNvPr id="4" name="Diagramm 3"/>
          <p:cNvGraphicFramePr/>
          <p:nvPr/>
        </p:nvGraphicFramePr>
        <p:xfrm>
          <a:off x="667302" y="235131"/>
          <a:ext cx="8202378" cy="6191069"/>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feld 4"/>
          <p:cNvSpPr txBox="1"/>
          <p:nvPr/>
        </p:nvSpPr>
        <p:spPr>
          <a:xfrm rot="16200000">
            <a:off x="485200" y="2263289"/>
            <a:ext cx="1620957" cy="338554"/>
          </a:xfrm>
          <a:prstGeom prst="rect">
            <a:avLst/>
          </a:prstGeom>
          <a:noFill/>
        </p:spPr>
        <p:txBody>
          <a:bodyPr wrap="none" lIns="91425" tIns="45713" rIns="91425" bIns="45713" rtlCol="0">
            <a:spAutoFit/>
          </a:bodyPr>
          <a:lstStyle/>
          <a:p>
            <a:r>
              <a:rPr lang="de-DE" sz="1600" b="1" dirty="0">
                <a:solidFill>
                  <a:srgbClr val="000000"/>
                </a:solidFill>
              </a:rPr>
              <a:t>LCoE in €/kWh</a:t>
            </a:r>
          </a:p>
        </p:txBody>
      </p:sp>
      <p:grpSp>
        <p:nvGrpSpPr>
          <p:cNvPr id="15" name="Gruppieren 14"/>
          <p:cNvGrpSpPr/>
          <p:nvPr/>
        </p:nvGrpSpPr>
        <p:grpSpPr>
          <a:xfrm>
            <a:off x="3474723" y="357070"/>
            <a:ext cx="867093" cy="543547"/>
            <a:chOff x="3474720" y="448508"/>
            <a:chExt cx="867093" cy="543547"/>
          </a:xfrm>
        </p:grpSpPr>
        <p:sp>
          <p:nvSpPr>
            <p:cNvPr id="7" name="Textfeld 6"/>
            <p:cNvSpPr txBox="1"/>
            <p:nvPr/>
          </p:nvSpPr>
          <p:spPr>
            <a:xfrm>
              <a:off x="3672251" y="448508"/>
              <a:ext cx="659155" cy="369332"/>
            </a:xfrm>
            <a:prstGeom prst="rect">
              <a:avLst/>
            </a:prstGeom>
            <a:noFill/>
          </p:spPr>
          <p:txBody>
            <a:bodyPr wrap="none" rtlCol="0">
              <a:spAutoFit/>
            </a:bodyPr>
            <a:lstStyle/>
            <a:p>
              <a:r>
                <a:rPr lang="de-DE" dirty="0" smtClean="0">
                  <a:solidFill>
                    <a:srgbClr val="000000"/>
                  </a:solidFill>
                </a:rPr>
                <a:t>-9 %</a:t>
              </a:r>
              <a:endParaRPr lang="de-DE" dirty="0">
                <a:solidFill>
                  <a:srgbClr val="000000"/>
                </a:solidFill>
              </a:endParaRPr>
            </a:p>
          </p:txBody>
        </p:sp>
        <p:cxnSp>
          <p:nvCxnSpPr>
            <p:cNvPr id="13" name="Gerade Verbindung mit Pfeil 12"/>
            <p:cNvCxnSpPr/>
            <p:nvPr/>
          </p:nvCxnSpPr>
          <p:spPr>
            <a:xfrm>
              <a:off x="3474720" y="627017"/>
              <a:ext cx="867093" cy="365038"/>
            </a:xfrm>
            <a:prstGeom prst="straightConnector1">
              <a:avLst/>
            </a:prstGeom>
            <a:ln w="41275">
              <a:solidFill>
                <a:srgbClr val="FFC000"/>
              </a:solidFill>
              <a:tailEnd type="triangle" w="lg" len="lg"/>
            </a:ln>
          </p:spPr>
          <p:style>
            <a:lnRef idx="1">
              <a:schemeClr val="accent1"/>
            </a:lnRef>
            <a:fillRef idx="0">
              <a:schemeClr val="accent1"/>
            </a:fillRef>
            <a:effectRef idx="0">
              <a:schemeClr val="accent1"/>
            </a:effectRef>
            <a:fontRef idx="minor">
              <a:schemeClr val="tx1"/>
            </a:fontRef>
          </p:style>
        </p:cxnSp>
      </p:grpSp>
      <p:grpSp>
        <p:nvGrpSpPr>
          <p:cNvPr id="22" name="Gruppieren 21"/>
          <p:cNvGrpSpPr/>
          <p:nvPr/>
        </p:nvGrpSpPr>
        <p:grpSpPr>
          <a:xfrm>
            <a:off x="4395651" y="648790"/>
            <a:ext cx="787395" cy="579121"/>
            <a:chOff x="4356462" y="740228"/>
            <a:chExt cx="787395" cy="579121"/>
          </a:xfrm>
        </p:grpSpPr>
        <p:sp>
          <p:nvSpPr>
            <p:cNvPr id="17" name="Textfeld 16"/>
            <p:cNvSpPr txBox="1"/>
            <p:nvPr/>
          </p:nvSpPr>
          <p:spPr>
            <a:xfrm>
              <a:off x="4356462" y="740228"/>
              <a:ext cx="787395" cy="369332"/>
            </a:xfrm>
            <a:prstGeom prst="rect">
              <a:avLst/>
            </a:prstGeom>
            <a:noFill/>
          </p:spPr>
          <p:txBody>
            <a:bodyPr wrap="none" rtlCol="0">
              <a:spAutoFit/>
            </a:bodyPr>
            <a:lstStyle/>
            <a:p>
              <a:r>
                <a:rPr lang="de-DE" dirty="0" smtClean="0">
                  <a:solidFill>
                    <a:srgbClr val="000000"/>
                  </a:solidFill>
                </a:rPr>
                <a:t>-10 %</a:t>
              </a:r>
              <a:endParaRPr lang="de-DE" dirty="0">
                <a:solidFill>
                  <a:srgbClr val="000000"/>
                </a:solidFill>
              </a:endParaRPr>
            </a:p>
          </p:txBody>
        </p:sp>
        <p:cxnSp>
          <p:nvCxnSpPr>
            <p:cNvPr id="18" name="Gerade Verbindung mit Pfeil 17"/>
            <p:cNvCxnSpPr/>
            <p:nvPr/>
          </p:nvCxnSpPr>
          <p:spPr>
            <a:xfrm>
              <a:off x="4381002" y="997115"/>
              <a:ext cx="648198" cy="322234"/>
            </a:xfrm>
            <a:prstGeom prst="straightConnector1">
              <a:avLst/>
            </a:prstGeom>
            <a:ln w="41275">
              <a:solidFill>
                <a:srgbClr val="FFC000"/>
              </a:solidFill>
              <a:tailEnd type="triangle" w="lg" len="lg"/>
            </a:ln>
          </p:spPr>
          <p:style>
            <a:lnRef idx="1">
              <a:schemeClr val="accent1"/>
            </a:lnRef>
            <a:fillRef idx="0">
              <a:schemeClr val="accent1"/>
            </a:fillRef>
            <a:effectRef idx="0">
              <a:schemeClr val="accent1"/>
            </a:effectRef>
            <a:fontRef idx="minor">
              <a:schemeClr val="tx1"/>
            </a:fontRef>
          </p:style>
        </p:cxnSp>
      </p:grpSp>
      <p:grpSp>
        <p:nvGrpSpPr>
          <p:cNvPr id="29" name="Gruppieren 28"/>
          <p:cNvGrpSpPr/>
          <p:nvPr/>
        </p:nvGrpSpPr>
        <p:grpSpPr>
          <a:xfrm>
            <a:off x="5199615" y="1075510"/>
            <a:ext cx="802044" cy="727164"/>
            <a:chOff x="5199615" y="1075510"/>
            <a:chExt cx="802044" cy="727164"/>
          </a:xfrm>
        </p:grpSpPr>
        <p:sp>
          <p:nvSpPr>
            <p:cNvPr id="24" name="Textfeld 23"/>
            <p:cNvSpPr txBox="1"/>
            <p:nvPr/>
          </p:nvSpPr>
          <p:spPr>
            <a:xfrm>
              <a:off x="5214264" y="1075510"/>
              <a:ext cx="787395" cy="369332"/>
            </a:xfrm>
            <a:prstGeom prst="rect">
              <a:avLst/>
            </a:prstGeom>
            <a:noFill/>
          </p:spPr>
          <p:txBody>
            <a:bodyPr wrap="square" rtlCol="0">
              <a:spAutoFit/>
            </a:bodyPr>
            <a:lstStyle/>
            <a:p>
              <a:r>
                <a:rPr lang="de-DE" dirty="0" smtClean="0">
                  <a:solidFill>
                    <a:srgbClr val="000000"/>
                  </a:solidFill>
                </a:rPr>
                <a:t>-20 %</a:t>
              </a:r>
              <a:endParaRPr lang="de-DE" dirty="0">
                <a:solidFill>
                  <a:srgbClr val="000000"/>
                </a:solidFill>
              </a:endParaRPr>
            </a:p>
          </p:txBody>
        </p:sp>
        <p:cxnSp>
          <p:nvCxnSpPr>
            <p:cNvPr id="25" name="Gerade Verbindung mit Pfeil 24"/>
            <p:cNvCxnSpPr/>
            <p:nvPr/>
          </p:nvCxnSpPr>
          <p:spPr>
            <a:xfrm>
              <a:off x="5199615" y="1280145"/>
              <a:ext cx="648198" cy="522529"/>
            </a:xfrm>
            <a:prstGeom prst="straightConnector1">
              <a:avLst/>
            </a:prstGeom>
            <a:ln w="41275">
              <a:solidFill>
                <a:srgbClr val="FFC000"/>
              </a:solidFill>
              <a:tailEnd type="triangle" w="lg" len="lg"/>
            </a:ln>
          </p:spPr>
          <p:style>
            <a:lnRef idx="1">
              <a:schemeClr val="accent1"/>
            </a:lnRef>
            <a:fillRef idx="0">
              <a:schemeClr val="accent1"/>
            </a:fillRef>
            <a:effectRef idx="0">
              <a:schemeClr val="accent1"/>
            </a:effectRef>
            <a:fontRef idx="minor">
              <a:schemeClr val="tx1"/>
            </a:fontRef>
          </p:style>
        </p:cxnSp>
      </p:grpSp>
      <p:grpSp>
        <p:nvGrpSpPr>
          <p:cNvPr id="34" name="Gruppieren 33"/>
          <p:cNvGrpSpPr/>
          <p:nvPr/>
        </p:nvGrpSpPr>
        <p:grpSpPr>
          <a:xfrm>
            <a:off x="5962471" y="1419497"/>
            <a:ext cx="787395" cy="539932"/>
            <a:chOff x="5962470" y="1419497"/>
            <a:chExt cx="787395" cy="539932"/>
          </a:xfrm>
        </p:grpSpPr>
        <p:sp>
          <p:nvSpPr>
            <p:cNvPr id="31" name="Textfeld 30"/>
            <p:cNvSpPr txBox="1"/>
            <p:nvPr/>
          </p:nvSpPr>
          <p:spPr>
            <a:xfrm>
              <a:off x="5962470" y="1419497"/>
              <a:ext cx="787395" cy="369332"/>
            </a:xfrm>
            <a:prstGeom prst="rect">
              <a:avLst/>
            </a:prstGeom>
            <a:noFill/>
          </p:spPr>
          <p:txBody>
            <a:bodyPr wrap="none" rtlCol="0">
              <a:spAutoFit/>
            </a:bodyPr>
            <a:lstStyle/>
            <a:p>
              <a:r>
                <a:rPr lang="de-DE" dirty="0" smtClean="0">
                  <a:solidFill>
                    <a:srgbClr val="000000"/>
                  </a:solidFill>
                </a:rPr>
                <a:t>-10 %</a:t>
              </a:r>
              <a:endParaRPr lang="de-DE" dirty="0">
                <a:solidFill>
                  <a:srgbClr val="000000"/>
                </a:solidFill>
              </a:endParaRPr>
            </a:p>
          </p:txBody>
        </p:sp>
        <p:cxnSp>
          <p:nvCxnSpPr>
            <p:cNvPr id="32" name="Gerade Verbindung mit Pfeil 31"/>
            <p:cNvCxnSpPr/>
            <p:nvPr/>
          </p:nvCxnSpPr>
          <p:spPr>
            <a:xfrm>
              <a:off x="6026199" y="1802674"/>
              <a:ext cx="648198" cy="156755"/>
            </a:xfrm>
            <a:prstGeom prst="straightConnector1">
              <a:avLst/>
            </a:prstGeom>
            <a:ln w="41275">
              <a:solidFill>
                <a:srgbClr val="FFC000"/>
              </a:solidFill>
              <a:tailEnd type="triangle" w="lg" len="lg"/>
            </a:ln>
          </p:spPr>
          <p:style>
            <a:lnRef idx="1">
              <a:schemeClr val="accent1"/>
            </a:lnRef>
            <a:fillRef idx="0">
              <a:schemeClr val="accent1"/>
            </a:fillRef>
            <a:effectRef idx="0">
              <a:schemeClr val="accent1"/>
            </a:effectRef>
            <a:fontRef idx="minor">
              <a:schemeClr val="tx1"/>
            </a:fontRef>
          </p:style>
        </p:cxnSp>
      </p:grpSp>
      <p:grpSp>
        <p:nvGrpSpPr>
          <p:cNvPr id="39" name="Gruppieren 38"/>
          <p:cNvGrpSpPr/>
          <p:nvPr/>
        </p:nvGrpSpPr>
        <p:grpSpPr>
          <a:xfrm>
            <a:off x="6865999" y="1637212"/>
            <a:ext cx="659155" cy="407125"/>
            <a:chOff x="6865986" y="1637212"/>
            <a:chExt cx="659155" cy="407125"/>
          </a:xfrm>
        </p:grpSpPr>
        <p:sp>
          <p:nvSpPr>
            <p:cNvPr id="36" name="Textfeld 35"/>
            <p:cNvSpPr txBox="1"/>
            <p:nvPr/>
          </p:nvSpPr>
          <p:spPr>
            <a:xfrm>
              <a:off x="6865986" y="1637212"/>
              <a:ext cx="659155" cy="369332"/>
            </a:xfrm>
            <a:prstGeom prst="rect">
              <a:avLst/>
            </a:prstGeom>
            <a:noFill/>
          </p:spPr>
          <p:txBody>
            <a:bodyPr wrap="none" rtlCol="0">
              <a:spAutoFit/>
            </a:bodyPr>
            <a:lstStyle/>
            <a:p>
              <a:r>
                <a:rPr lang="de-DE" dirty="0" smtClean="0">
                  <a:solidFill>
                    <a:srgbClr val="000000"/>
                  </a:solidFill>
                </a:rPr>
                <a:t>-3 %</a:t>
              </a:r>
              <a:endParaRPr lang="de-DE" dirty="0">
                <a:solidFill>
                  <a:srgbClr val="000000"/>
                </a:solidFill>
              </a:endParaRPr>
            </a:p>
          </p:txBody>
        </p:sp>
        <p:cxnSp>
          <p:nvCxnSpPr>
            <p:cNvPr id="37" name="Gerade Verbindung mit Pfeil 36"/>
            <p:cNvCxnSpPr/>
            <p:nvPr/>
          </p:nvCxnSpPr>
          <p:spPr>
            <a:xfrm>
              <a:off x="6890526" y="1942011"/>
              <a:ext cx="595426" cy="102326"/>
            </a:xfrm>
            <a:prstGeom prst="straightConnector1">
              <a:avLst/>
            </a:prstGeom>
            <a:ln w="41275">
              <a:solidFill>
                <a:srgbClr val="FFC000"/>
              </a:solidFill>
              <a:tailEnd type="triangle" w="lg" len="lg"/>
            </a:ln>
          </p:spPr>
          <p:style>
            <a:lnRef idx="1">
              <a:schemeClr val="accent1"/>
            </a:lnRef>
            <a:fillRef idx="0">
              <a:schemeClr val="accent1"/>
            </a:fillRef>
            <a:effectRef idx="0">
              <a:schemeClr val="accent1"/>
            </a:effectRef>
            <a:fontRef idx="minor">
              <a:schemeClr val="tx1"/>
            </a:fontRef>
          </p:style>
        </p:cxnSp>
      </p:grpSp>
      <p:grpSp>
        <p:nvGrpSpPr>
          <p:cNvPr id="43" name="Gruppieren 42"/>
          <p:cNvGrpSpPr/>
          <p:nvPr/>
        </p:nvGrpSpPr>
        <p:grpSpPr>
          <a:xfrm>
            <a:off x="7981403" y="535577"/>
            <a:ext cx="879242" cy="1521824"/>
            <a:chOff x="7981406" y="535577"/>
            <a:chExt cx="879242" cy="1521824"/>
          </a:xfrm>
        </p:grpSpPr>
        <p:sp>
          <p:nvSpPr>
            <p:cNvPr id="40" name="Textfeld 39"/>
            <p:cNvSpPr txBox="1"/>
            <p:nvPr/>
          </p:nvSpPr>
          <p:spPr>
            <a:xfrm>
              <a:off x="8007529" y="1075749"/>
              <a:ext cx="853119" cy="400110"/>
            </a:xfrm>
            <a:prstGeom prst="rect">
              <a:avLst/>
            </a:prstGeom>
            <a:solidFill>
              <a:srgbClr val="FFC000"/>
            </a:solidFill>
            <a:ln>
              <a:solidFill>
                <a:srgbClr val="FFC000"/>
              </a:solidFill>
            </a:ln>
          </p:spPr>
          <p:txBody>
            <a:bodyPr wrap="none" rtlCol="0">
              <a:spAutoFit/>
            </a:bodyPr>
            <a:lstStyle/>
            <a:p>
              <a:r>
                <a:rPr lang="de-DE" sz="2000" dirty="0">
                  <a:solidFill>
                    <a:srgbClr val="000000"/>
                  </a:solidFill>
                </a:rPr>
                <a:t>-40 %</a:t>
              </a:r>
            </a:p>
          </p:txBody>
        </p:sp>
        <p:cxnSp>
          <p:nvCxnSpPr>
            <p:cNvPr id="42" name="Gerade Verbindung mit Pfeil 41"/>
            <p:cNvCxnSpPr/>
            <p:nvPr/>
          </p:nvCxnSpPr>
          <p:spPr>
            <a:xfrm rot="5400000">
              <a:off x="7227026" y="1289957"/>
              <a:ext cx="1521824" cy="13063"/>
            </a:xfrm>
            <a:prstGeom prst="straightConnector1">
              <a:avLst/>
            </a:prstGeom>
            <a:ln w="63500">
              <a:solidFill>
                <a:srgbClr val="FFC000"/>
              </a:solidFill>
              <a:tailEnd type="arrow"/>
            </a:ln>
          </p:spPr>
          <p:style>
            <a:lnRef idx="1">
              <a:schemeClr val="accent1"/>
            </a:lnRef>
            <a:fillRef idx="0">
              <a:schemeClr val="accent1"/>
            </a:fillRef>
            <a:effectRef idx="0">
              <a:schemeClr val="accent1"/>
            </a:effectRef>
            <a:fontRef idx="minor">
              <a:schemeClr val="tx1"/>
            </a:fontRef>
          </p:style>
        </p:cxnSp>
      </p:grpSp>
      <p:sp>
        <p:nvSpPr>
          <p:cNvPr id="44" name="Ellipse 43"/>
          <p:cNvSpPr/>
          <p:nvPr/>
        </p:nvSpPr>
        <p:spPr>
          <a:xfrm>
            <a:off x="1464956" y="1841081"/>
            <a:ext cx="6764647" cy="640862"/>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rtlCol="0" anchor="ctr"/>
          <a:lstStyle/>
          <a:p>
            <a:pPr algn="ctr"/>
            <a:endParaRPr lang="de-DE">
              <a:solidFill>
                <a:srgbClr val="000000"/>
              </a:solidFill>
            </a:endParaRPr>
          </a:p>
        </p:txBody>
      </p:sp>
      <p:sp>
        <p:nvSpPr>
          <p:cNvPr id="3" name="TextBox 2"/>
          <p:cNvSpPr txBox="1"/>
          <p:nvPr/>
        </p:nvSpPr>
        <p:spPr>
          <a:xfrm>
            <a:off x="6156176" y="5716416"/>
            <a:ext cx="3226090" cy="1384995"/>
          </a:xfrm>
          <a:prstGeom prst="rect">
            <a:avLst/>
          </a:prstGeom>
          <a:noFill/>
        </p:spPr>
        <p:txBody>
          <a:bodyPr wrap="square" lIns="91425" tIns="45713" rIns="91425" bIns="45713" rtlCol="0">
            <a:spAutoFit/>
          </a:bodyPr>
          <a:lstStyle/>
          <a:p>
            <a:r>
              <a:rPr lang="de-DE" sz="1400" dirty="0">
                <a:solidFill>
                  <a:schemeClr val="bg1"/>
                </a:solidFill>
              </a:rPr>
              <a:t>Weinrebe et al:</a:t>
            </a:r>
          </a:p>
          <a:p>
            <a:r>
              <a:rPr lang="en-US" sz="1400" b="1" dirty="0">
                <a:solidFill>
                  <a:schemeClr val="bg1"/>
                </a:solidFill>
                <a:latin typeface="Calibri" pitchFamily="34" charset="0"/>
                <a:cs typeface="Calibri" pitchFamily="34" charset="0"/>
              </a:rPr>
              <a:t>Molten Salt for Parabolic Trough Applications: System Simulation and Comparison with a Power Tower</a:t>
            </a:r>
          </a:p>
          <a:p>
            <a:r>
              <a:rPr lang="en-US" sz="1400" b="1" dirty="0" err="1">
                <a:solidFill>
                  <a:schemeClr val="bg1"/>
                </a:solidFill>
                <a:latin typeface="Calibri" pitchFamily="34" charset="0"/>
                <a:cs typeface="Calibri" pitchFamily="34" charset="0"/>
              </a:rPr>
              <a:t>SolarPACES</a:t>
            </a:r>
            <a:r>
              <a:rPr lang="en-US" sz="1400" b="1" dirty="0">
                <a:solidFill>
                  <a:schemeClr val="bg1"/>
                </a:solidFill>
                <a:latin typeface="Calibri" pitchFamily="34" charset="0"/>
                <a:cs typeface="Calibri" pitchFamily="34" charset="0"/>
              </a:rPr>
              <a:t> 2013</a:t>
            </a:r>
          </a:p>
          <a:p>
            <a:endParaRPr lang="de-DE" sz="1400" dirty="0">
              <a:solidFill>
                <a:schemeClr val="bg1"/>
              </a:solidFill>
            </a:endParaRPr>
          </a:p>
        </p:txBody>
      </p:sp>
      <p:sp>
        <p:nvSpPr>
          <p:cNvPr id="6" name="TextBox 5"/>
          <p:cNvSpPr txBox="1"/>
          <p:nvPr/>
        </p:nvSpPr>
        <p:spPr>
          <a:xfrm>
            <a:off x="251521" y="107340"/>
            <a:ext cx="7040026" cy="373659"/>
          </a:xfrm>
          <a:prstGeom prst="rect">
            <a:avLst/>
          </a:prstGeom>
          <a:noFill/>
        </p:spPr>
        <p:txBody>
          <a:bodyPr wrap="none" lIns="91425" tIns="45713" rIns="91425" bIns="45713" rtlCol="0">
            <a:spAutoFit/>
          </a:bodyPr>
          <a:lstStyle/>
          <a:p>
            <a:r>
              <a:rPr lang="de-DE" dirty="0" err="1" smtClean="0">
                <a:solidFill>
                  <a:schemeClr val="bg1"/>
                </a:solidFill>
              </a:rPr>
              <a:t>Cost</a:t>
            </a:r>
            <a:r>
              <a:rPr lang="de-DE" dirty="0" smtClean="0">
                <a:solidFill>
                  <a:schemeClr val="bg1"/>
                </a:solidFill>
              </a:rPr>
              <a:t> </a:t>
            </a:r>
            <a:r>
              <a:rPr lang="de-DE" dirty="0" err="1" smtClean="0">
                <a:solidFill>
                  <a:schemeClr val="bg1"/>
                </a:solidFill>
              </a:rPr>
              <a:t>comparison</a:t>
            </a:r>
            <a:r>
              <a:rPr lang="de-DE" dirty="0" smtClean="0">
                <a:solidFill>
                  <a:schemeClr val="bg1"/>
                </a:solidFill>
              </a:rPr>
              <a:t> Tower / </a:t>
            </a:r>
            <a:r>
              <a:rPr lang="de-DE" dirty="0" err="1" smtClean="0">
                <a:solidFill>
                  <a:schemeClr val="bg1"/>
                </a:solidFill>
              </a:rPr>
              <a:t>Trough</a:t>
            </a:r>
            <a:r>
              <a:rPr lang="de-DE" dirty="0" smtClean="0">
                <a:solidFill>
                  <a:schemeClr val="bg1"/>
                </a:solidFill>
              </a:rPr>
              <a:t> (Ultimate </a:t>
            </a:r>
            <a:r>
              <a:rPr lang="de-DE" dirty="0" err="1" smtClean="0">
                <a:solidFill>
                  <a:schemeClr val="bg1"/>
                </a:solidFill>
              </a:rPr>
              <a:t>Trough</a:t>
            </a:r>
            <a:r>
              <a:rPr lang="de-DE" dirty="0" smtClean="0">
                <a:solidFill>
                  <a:schemeClr val="bg1"/>
                </a:solidFill>
              </a:rPr>
              <a:t>) w/ Salt </a:t>
            </a:r>
            <a:r>
              <a:rPr lang="de-DE" dirty="0" err="1" smtClean="0">
                <a:solidFill>
                  <a:schemeClr val="bg1"/>
                </a:solidFill>
              </a:rPr>
              <a:t>as</a:t>
            </a:r>
            <a:r>
              <a:rPr lang="de-DE" dirty="0" smtClean="0">
                <a:solidFill>
                  <a:schemeClr val="bg1"/>
                </a:solidFill>
              </a:rPr>
              <a:t> HTF</a:t>
            </a:r>
            <a:endParaRPr lang="de-DE" dirty="0">
              <a:solidFill>
                <a:schemeClr val="bg1"/>
              </a:solidFill>
            </a:endParaRPr>
          </a:p>
        </p:txBody>
      </p:sp>
      <p:sp>
        <p:nvSpPr>
          <p:cNvPr id="26" name="Rechteck 25"/>
          <p:cNvSpPr/>
          <p:nvPr/>
        </p:nvSpPr>
        <p:spPr>
          <a:xfrm>
            <a:off x="8604448" y="6371584"/>
            <a:ext cx="441146" cy="369332"/>
          </a:xfrm>
          <a:prstGeom prst="rect">
            <a:avLst/>
          </a:prstGeom>
        </p:spPr>
        <p:txBody>
          <a:bodyPr wrap="none">
            <a:spAutoFit/>
          </a:bodyPr>
          <a:lstStyle/>
          <a:p>
            <a:fld id="{A4B458E2-F606-46F0-90B2-A686ED9C4A1E}" type="slidenum">
              <a:rPr lang="en-US" altLang="en-US">
                <a:solidFill>
                  <a:schemeClr val="bg1"/>
                </a:solidFill>
                <a:latin typeface="Arial" charset="0"/>
                <a:cs typeface="Arial" charset="0"/>
              </a:rPr>
              <a:pPr/>
              <a:t>41</a:t>
            </a:fld>
            <a:endParaRPr lang="en-US" dirty="0"/>
          </a:p>
        </p:txBody>
      </p:sp>
    </p:spTree>
    <p:extLst>
      <p:ext uri="{BB962C8B-B14F-4D97-AF65-F5344CB8AC3E}">
        <p14:creationId xmlns:p14="http://schemas.microsoft.com/office/powerpoint/2010/main" val="3575318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graphicEl>
                                              <a:chart seriesIdx="-3" categoryIdx="-3" bldStep="gridLegend"/>
                                            </p:graphic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4">
                                            <p:graphicEl>
                                              <a:chart seriesIdx="-4" categoryIdx="0" bldStep="category"/>
                                            </p:graphic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4">
                                            <p:graphicEl>
                                              <a:chart seriesIdx="-4" categoryIdx="1" bldStep="category"/>
                                            </p:graphic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4">
                                            <p:graphicEl>
                                              <a:chart seriesIdx="-4" categoryIdx="2" bldStep="category"/>
                                            </p:graphic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
                                            <p:graphicEl>
                                              <a:chart seriesIdx="-4" categoryIdx="3" bldStep="category"/>
                                            </p:graphic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22"/>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4">
                                            <p:graphicEl>
                                              <a:chart seriesIdx="-4" categoryIdx="4" bldStep="category"/>
                                            </p:graphicEl>
                                          </p:spTgt>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29"/>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4">
                                            <p:graphicEl>
                                              <a:chart seriesIdx="-4" categoryIdx="5" bldStep="category"/>
                                            </p:graphicEl>
                                          </p:spTgt>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34"/>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4">
                                            <p:graphicEl>
                                              <a:chart seriesIdx="-4" categoryIdx="6" bldStep="category"/>
                                            </p:graphicEl>
                                          </p:spTgt>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39"/>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39"/>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nodeType="clickEffect">
                                  <p:stCondLst>
                                    <p:cond delay="0"/>
                                  </p:stCondLst>
                                  <p:childTnLst>
                                    <p:set>
                                      <p:cBhvr>
                                        <p:cTn id="54" dur="1" fill="hold">
                                          <p:stCondLst>
                                            <p:cond delay="0"/>
                                          </p:stCondLst>
                                        </p:cTn>
                                        <p:tgtEl>
                                          <p:spTgt spid="43"/>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Chart bld="category"/>
        </p:bldSub>
      </p:bldGraphic>
      <p:bldP spid="5" grpId="0"/>
      <p:bldP spid="44"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Grafik 2"/>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12" y="692696"/>
            <a:ext cx="3999263" cy="3085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4" name="Rectangle 2"/>
          <p:cNvSpPr txBox="1">
            <a:spLocks noChangeArrowheads="1"/>
          </p:cNvSpPr>
          <p:nvPr/>
        </p:nvSpPr>
        <p:spPr bwMode="auto">
          <a:xfrm>
            <a:off x="447675" y="-10132"/>
            <a:ext cx="8047038" cy="882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1pPr>
            <a:lvl2pPr marL="444500" indent="-265113"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2pPr>
            <a:lvl3pPr marL="901700" indent="-277813"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3pPr>
            <a:lvl4pPr marL="2365375" indent="-381000" eaLnBrk="0" hangingPunct="0">
              <a:spcBef>
                <a:spcPct val="20000"/>
              </a:spcBef>
              <a:buChar char="–"/>
              <a:defRPr sz="2000">
                <a:solidFill>
                  <a:schemeClr val="tx1"/>
                </a:solidFill>
                <a:latin typeface="Arial" pitchFamily="34" charset="0"/>
                <a:cs typeface="Arial" pitchFamily="34" charset="0"/>
              </a:defRPr>
            </a:lvl4pPr>
            <a:lvl5pPr marL="2925763" indent="-381000" eaLnBrk="0" hangingPunct="0">
              <a:spcBef>
                <a:spcPct val="20000"/>
              </a:spcBef>
              <a:buChar char="»"/>
              <a:defRPr sz="2000">
                <a:solidFill>
                  <a:schemeClr val="tx1"/>
                </a:solidFill>
                <a:latin typeface="Arial" pitchFamily="34" charset="0"/>
                <a:cs typeface="Arial" pitchFamily="34" charset="0"/>
              </a:defRPr>
            </a:lvl5pPr>
            <a:lvl6pPr marL="3382963" indent="-381000" eaLnBrk="0" fontAlgn="base" hangingPunct="0">
              <a:spcBef>
                <a:spcPct val="20000"/>
              </a:spcBef>
              <a:spcAft>
                <a:spcPct val="0"/>
              </a:spcAft>
              <a:buChar char="»"/>
              <a:defRPr sz="2000">
                <a:solidFill>
                  <a:schemeClr val="tx1"/>
                </a:solidFill>
                <a:latin typeface="Arial" pitchFamily="34" charset="0"/>
                <a:cs typeface="Arial" pitchFamily="34" charset="0"/>
              </a:defRPr>
            </a:lvl6pPr>
            <a:lvl7pPr marL="3840163" indent="-381000" eaLnBrk="0" fontAlgn="base" hangingPunct="0">
              <a:spcBef>
                <a:spcPct val="20000"/>
              </a:spcBef>
              <a:spcAft>
                <a:spcPct val="0"/>
              </a:spcAft>
              <a:buChar char="»"/>
              <a:defRPr sz="2000">
                <a:solidFill>
                  <a:schemeClr val="tx1"/>
                </a:solidFill>
                <a:latin typeface="Arial" pitchFamily="34" charset="0"/>
                <a:cs typeface="Arial" pitchFamily="34" charset="0"/>
              </a:defRPr>
            </a:lvl7pPr>
            <a:lvl8pPr marL="4297363" indent="-381000" eaLnBrk="0" fontAlgn="base" hangingPunct="0">
              <a:spcBef>
                <a:spcPct val="20000"/>
              </a:spcBef>
              <a:spcAft>
                <a:spcPct val="0"/>
              </a:spcAft>
              <a:buChar char="»"/>
              <a:defRPr sz="2000">
                <a:solidFill>
                  <a:schemeClr val="tx1"/>
                </a:solidFill>
                <a:latin typeface="Arial" pitchFamily="34" charset="0"/>
                <a:cs typeface="Arial" pitchFamily="34" charset="0"/>
              </a:defRPr>
            </a:lvl8pPr>
            <a:lvl9pPr marL="4754563" indent="-381000" eaLnBrk="0" fontAlgn="base" hangingPunct="0">
              <a:spcBef>
                <a:spcPct val="20000"/>
              </a:spcBef>
              <a:spcAft>
                <a:spcPct val="0"/>
              </a:spcAft>
              <a:buChar char="»"/>
              <a:defRPr sz="2000">
                <a:solidFill>
                  <a:schemeClr val="tx1"/>
                </a:solidFill>
                <a:latin typeface="Arial" pitchFamily="34" charset="0"/>
                <a:cs typeface="Arial" pitchFamily="34" charset="0"/>
              </a:defRPr>
            </a:lvl9pPr>
          </a:lstStyle>
          <a:p>
            <a:pPr defTabSz="914400" eaLnBrk="1" fontAlgn="base" hangingPunct="1">
              <a:lnSpc>
                <a:spcPct val="150000"/>
              </a:lnSpc>
              <a:spcBef>
                <a:spcPct val="0"/>
              </a:spcBef>
              <a:spcAft>
                <a:spcPct val="0"/>
              </a:spcAft>
              <a:buClrTx/>
              <a:buFontTx/>
              <a:buNone/>
            </a:pPr>
            <a:r>
              <a:rPr lang="en-US" altLang="de-DE" sz="3000" b="1" dirty="0">
                <a:solidFill>
                  <a:srgbClr val="00589C"/>
                </a:solidFill>
              </a:rPr>
              <a:t>Strategy and Approach</a:t>
            </a:r>
          </a:p>
        </p:txBody>
      </p:sp>
      <p:sp>
        <p:nvSpPr>
          <p:cNvPr id="8" name="Rectangle 3"/>
          <p:cNvSpPr txBox="1">
            <a:spLocks noChangeArrowheads="1"/>
          </p:cNvSpPr>
          <p:nvPr/>
        </p:nvSpPr>
        <p:spPr bwMode="auto">
          <a:xfrm>
            <a:off x="554260" y="4005064"/>
            <a:ext cx="6321995" cy="2651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gn="l" rtl="0" eaLnBrk="0" fontAlgn="base" hangingPunct="0">
              <a:lnSpc>
                <a:spcPts val="3000"/>
              </a:lnSpc>
              <a:spcBef>
                <a:spcPct val="20000"/>
              </a:spcBef>
              <a:spcAft>
                <a:spcPct val="20000"/>
              </a:spcAft>
              <a:buClr>
                <a:srgbClr val="00589C"/>
              </a:buClr>
              <a:buFont typeface="Wingdings" pitchFamily="2" charset="2"/>
              <a:defRPr sz="2600">
                <a:solidFill>
                  <a:schemeClr val="tx1"/>
                </a:solidFill>
                <a:latin typeface="+mn-lt"/>
                <a:ea typeface="+mn-ea"/>
                <a:cs typeface="+mn-cs"/>
              </a:defRPr>
            </a:lvl1pPr>
            <a:lvl2pPr marL="444500" indent="-265113" algn="l" rtl="0" eaLnBrk="0" fontAlgn="base" hangingPunct="0">
              <a:lnSpc>
                <a:spcPts val="3000"/>
              </a:lnSpc>
              <a:spcBef>
                <a:spcPct val="20000"/>
              </a:spcBef>
              <a:spcAft>
                <a:spcPct val="20000"/>
              </a:spcAft>
              <a:buClr>
                <a:srgbClr val="00589C"/>
              </a:buClr>
              <a:buFont typeface="Wingdings" pitchFamily="2" charset="2"/>
              <a:buChar char="§"/>
              <a:defRPr sz="2600">
                <a:solidFill>
                  <a:schemeClr val="tx1"/>
                </a:solidFill>
                <a:latin typeface="+mn-lt"/>
                <a:cs typeface="+mn-cs"/>
              </a:defRPr>
            </a:lvl2pPr>
            <a:lvl3pPr marL="901700" indent="-277813" algn="l" rtl="0" eaLnBrk="0" fontAlgn="base" hangingPunct="0">
              <a:lnSpc>
                <a:spcPts val="3000"/>
              </a:lnSpc>
              <a:spcBef>
                <a:spcPct val="20000"/>
              </a:spcBef>
              <a:spcAft>
                <a:spcPct val="20000"/>
              </a:spcAft>
              <a:buClr>
                <a:srgbClr val="00589C"/>
              </a:buClr>
              <a:buFont typeface="Wingdings" pitchFamily="2" charset="2"/>
              <a:buChar char="§"/>
              <a:defRPr sz="2600">
                <a:solidFill>
                  <a:schemeClr val="tx1"/>
                </a:solidFill>
                <a:latin typeface="+mn-lt"/>
                <a:cs typeface="+mn-cs"/>
              </a:defRPr>
            </a:lvl3pPr>
            <a:lvl4pPr marL="2365375" indent="-381000" algn="l" rtl="0" eaLnBrk="0" fontAlgn="base" hangingPunct="0">
              <a:spcBef>
                <a:spcPct val="20000"/>
              </a:spcBef>
              <a:spcAft>
                <a:spcPct val="0"/>
              </a:spcAft>
              <a:buChar char="–"/>
              <a:defRPr sz="2000">
                <a:solidFill>
                  <a:schemeClr val="tx1"/>
                </a:solidFill>
                <a:latin typeface="+mn-lt"/>
                <a:cs typeface="+mn-cs"/>
              </a:defRPr>
            </a:lvl4pPr>
            <a:lvl5pPr marL="2925763" indent="-381000" algn="l" rtl="0" eaLnBrk="0" fontAlgn="base" hangingPunct="0">
              <a:spcBef>
                <a:spcPct val="20000"/>
              </a:spcBef>
              <a:spcAft>
                <a:spcPct val="0"/>
              </a:spcAft>
              <a:buChar char="»"/>
              <a:defRPr sz="2000">
                <a:solidFill>
                  <a:schemeClr val="tx1"/>
                </a:solidFill>
                <a:latin typeface="+mn-lt"/>
                <a:cs typeface="+mn-cs"/>
              </a:defRPr>
            </a:lvl5pPr>
            <a:lvl6pPr marL="3382963" indent="-381000" algn="l" rtl="0" fontAlgn="base">
              <a:spcBef>
                <a:spcPct val="20000"/>
              </a:spcBef>
              <a:spcAft>
                <a:spcPct val="0"/>
              </a:spcAft>
              <a:buChar char="»"/>
              <a:defRPr sz="2000">
                <a:solidFill>
                  <a:schemeClr val="tx1"/>
                </a:solidFill>
                <a:latin typeface="+mn-lt"/>
                <a:cs typeface="+mn-cs"/>
              </a:defRPr>
            </a:lvl6pPr>
            <a:lvl7pPr marL="3840163" indent="-381000" algn="l" rtl="0" fontAlgn="base">
              <a:spcBef>
                <a:spcPct val="20000"/>
              </a:spcBef>
              <a:spcAft>
                <a:spcPct val="0"/>
              </a:spcAft>
              <a:buChar char="»"/>
              <a:defRPr sz="2000">
                <a:solidFill>
                  <a:schemeClr val="tx1"/>
                </a:solidFill>
                <a:latin typeface="+mn-lt"/>
                <a:cs typeface="+mn-cs"/>
              </a:defRPr>
            </a:lvl7pPr>
            <a:lvl8pPr marL="4297363" indent="-381000" algn="l" rtl="0" fontAlgn="base">
              <a:spcBef>
                <a:spcPct val="20000"/>
              </a:spcBef>
              <a:spcAft>
                <a:spcPct val="0"/>
              </a:spcAft>
              <a:buChar char="»"/>
              <a:defRPr sz="2000">
                <a:solidFill>
                  <a:schemeClr val="tx1"/>
                </a:solidFill>
                <a:latin typeface="+mn-lt"/>
                <a:cs typeface="+mn-cs"/>
              </a:defRPr>
            </a:lvl8pPr>
            <a:lvl9pPr marL="4754563" indent="-381000" algn="l" rtl="0" fontAlgn="base">
              <a:spcBef>
                <a:spcPct val="20000"/>
              </a:spcBef>
              <a:spcAft>
                <a:spcPct val="0"/>
              </a:spcAft>
              <a:buChar char="»"/>
              <a:defRPr sz="2000">
                <a:solidFill>
                  <a:schemeClr val="tx1"/>
                </a:solidFill>
                <a:latin typeface="+mn-lt"/>
                <a:cs typeface="+mn-cs"/>
              </a:defRPr>
            </a:lvl9pPr>
          </a:lstStyle>
          <a:p>
            <a:pPr marL="0" indent="0" defTabSz="914400" eaLnBrk="1" hangingPunct="1">
              <a:lnSpc>
                <a:spcPts val="2500"/>
              </a:lnSpc>
              <a:spcBef>
                <a:spcPts val="480"/>
              </a:spcBef>
              <a:spcAft>
                <a:spcPts val="480"/>
              </a:spcAft>
              <a:defRPr/>
            </a:pPr>
            <a:r>
              <a:rPr lang="en-US" sz="1800" b="1" kern="0" dirty="0" smtClean="0">
                <a:solidFill>
                  <a:srgbClr val="000000"/>
                </a:solidFill>
              </a:rPr>
              <a:t>Helmholtz funding for high risk / high reward approach</a:t>
            </a:r>
            <a:r>
              <a:rPr lang="en-US" sz="1800" kern="0" dirty="0" smtClean="0">
                <a:solidFill>
                  <a:srgbClr val="000000"/>
                </a:solidFill>
              </a:rPr>
              <a:t>:</a:t>
            </a:r>
          </a:p>
          <a:p>
            <a:pPr marL="270000" lvl="1" indent="-270000" defTabSz="914400" eaLnBrk="1" hangingPunct="1">
              <a:lnSpc>
                <a:spcPts val="2500"/>
              </a:lnSpc>
              <a:spcBef>
                <a:spcPts val="480"/>
              </a:spcBef>
              <a:spcAft>
                <a:spcPts val="480"/>
              </a:spcAft>
              <a:buFont typeface="Arial" panose="020B0604020202020204" pitchFamily="34" charset="0"/>
              <a:buChar char="•"/>
              <a:defRPr/>
            </a:pPr>
            <a:r>
              <a:rPr lang="en-US" sz="1800" kern="0" dirty="0" smtClean="0">
                <a:solidFill>
                  <a:srgbClr val="000000"/>
                </a:solidFill>
              </a:rPr>
              <a:t>Tower </a:t>
            </a:r>
            <a:r>
              <a:rPr lang="en-US" sz="1800" kern="0" dirty="0">
                <a:solidFill>
                  <a:srgbClr val="000000"/>
                </a:solidFill>
              </a:rPr>
              <a:t>systems using advanced </a:t>
            </a:r>
            <a:r>
              <a:rPr lang="en-US" sz="1800" b="1" kern="0" dirty="0">
                <a:solidFill>
                  <a:srgbClr val="000000"/>
                </a:solidFill>
              </a:rPr>
              <a:t>salt </a:t>
            </a:r>
            <a:r>
              <a:rPr lang="en-US" sz="1800" b="1" kern="0" dirty="0" smtClean="0">
                <a:solidFill>
                  <a:srgbClr val="000000"/>
                </a:solidFill>
              </a:rPr>
              <a:t>mixtures</a:t>
            </a:r>
            <a:r>
              <a:rPr lang="en-US" sz="1800" kern="0" dirty="0" smtClean="0">
                <a:solidFill>
                  <a:srgbClr val="000000"/>
                </a:solidFill>
              </a:rPr>
              <a:t>, </a:t>
            </a:r>
            <a:r>
              <a:rPr lang="en-US" sz="1800" b="1" kern="0" dirty="0" smtClean="0">
                <a:solidFill>
                  <a:srgbClr val="000000"/>
                </a:solidFill>
              </a:rPr>
              <a:t>liquid metals </a:t>
            </a:r>
            <a:r>
              <a:rPr lang="en-US" sz="1800" kern="0" dirty="0" smtClean="0">
                <a:solidFill>
                  <a:srgbClr val="000000"/>
                </a:solidFill>
              </a:rPr>
              <a:t>or </a:t>
            </a:r>
            <a:r>
              <a:rPr lang="en-US" sz="1800" b="1" kern="0" dirty="0" smtClean="0">
                <a:solidFill>
                  <a:srgbClr val="000000"/>
                </a:solidFill>
              </a:rPr>
              <a:t>solid particles </a:t>
            </a:r>
            <a:r>
              <a:rPr lang="en-US" sz="1800" kern="0" dirty="0" smtClean="0">
                <a:solidFill>
                  <a:srgbClr val="000000"/>
                </a:solidFill>
              </a:rPr>
              <a:t>at </a:t>
            </a:r>
            <a:r>
              <a:rPr lang="en-US" sz="1800" b="1" kern="0" dirty="0" smtClean="0">
                <a:solidFill>
                  <a:srgbClr val="000000"/>
                </a:solidFill>
              </a:rPr>
              <a:t>T &gt; 650°C </a:t>
            </a:r>
            <a:r>
              <a:rPr lang="en-US" sz="1800" kern="0" dirty="0" smtClean="0">
                <a:solidFill>
                  <a:srgbClr val="000000"/>
                </a:solidFill>
              </a:rPr>
              <a:t>with</a:t>
            </a:r>
            <a:r>
              <a:rPr lang="en-US" sz="1800" b="1" kern="0" dirty="0" smtClean="0">
                <a:solidFill>
                  <a:srgbClr val="000000"/>
                </a:solidFill>
              </a:rPr>
              <a:t> </a:t>
            </a:r>
            <a:r>
              <a:rPr lang="el-GR" sz="1800" b="1" dirty="0">
                <a:solidFill>
                  <a:srgbClr val="000000"/>
                </a:solidFill>
              </a:rPr>
              <a:t>η</a:t>
            </a:r>
            <a:r>
              <a:rPr lang="de-DE" sz="1800" b="1" baseline="-25000" dirty="0" err="1">
                <a:solidFill>
                  <a:srgbClr val="000000"/>
                </a:solidFill>
              </a:rPr>
              <a:t>sys</a:t>
            </a:r>
            <a:r>
              <a:rPr lang="de-DE" sz="1800" b="1" dirty="0">
                <a:solidFill>
                  <a:srgbClr val="000000"/>
                </a:solidFill>
              </a:rPr>
              <a:t> </a:t>
            </a:r>
            <a:r>
              <a:rPr lang="de-DE" sz="1800" b="1" dirty="0" smtClean="0">
                <a:solidFill>
                  <a:srgbClr val="000000"/>
                </a:solidFill>
              </a:rPr>
              <a:t>&gt; 20%</a:t>
            </a:r>
            <a:r>
              <a:rPr lang="en-US" sz="1800" b="1" kern="0" dirty="0" smtClean="0">
                <a:solidFill>
                  <a:srgbClr val="000000"/>
                </a:solidFill>
              </a:rPr>
              <a:t> </a:t>
            </a:r>
          </a:p>
          <a:p>
            <a:pPr marL="270000" lvl="1" indent="-270000" defTabSz="914400" eaLnBrk="1" hangingPunct="1">
              <a:lnSpc>
                <a:spcPts val="2500"/>
              </a:lnSpc>
              <a:spcBef>
                <a:spcPts val="480"/>
              </a:spcBef>
              <a:spcAft>
                <a:spcPts val="480"/>
              </a:spcAft>
              <a:buFont typeface="Arial" panose="020B0604020202020204" pitchFamily="34" charset="0"/>
              <a:buChar char="•"/>
              <a:defRPr/>
            </a:pPr>
            <a:r>
              <a:rPr lang="en-US" sz="1800" dirty="0" smtClean="0">
                <a:solidFill>
                  <a:srgbClr val="000000"/>
                </a:solidFill>
              </a:rPr>
              <a:t>Reduce uncertainty by gaining </a:t>
            </a:r>
            <a:r>
              <a:rPr lang="en-US" sz="1800" b="1" dirty="0" smtClean="0">
                <a:solidFill>
                  <a:srgbClr val="000000"/>
                </a:solidFill>
              </a:rPr>
              <a:t>scientific understanding of full system</a:t>
            </a:r>
            <a:r>
              <a:rPr lang="en-US" sz="1800" dirty="0" smtClean="0">
                <a:solidFill>
                  <a:srgbClr val="000000"/>
                </a:solidFill>
              </a:rPr>
              <a:t> to convince industry to engage in scale-up</a:t>
            </a:r>
          </a:p>
          <a:p>
            <a:pPr marL="270000" lvl="1" indent="-270000" defTabSz="914400" eaLnBrk="1" hangingPunct="1">
              <a:lnSpc>
                <a:spcPts val="2500"/>
              </a:lnSpc>
              <a:spcBef>
                <a:spcPts val="480"/>
              </a:spcBef>
              <a:spcAft>
                <a:spcPts val="480"/>
              </a:spcAft>
              <a:buFont typeface="Wingdings" pitchFamily="2" charset="2"/>
              <a:buNone/>
              <a:defRPr/>
            </a:pPr>
            <a:endParaRPr lang="en-US" sz="1800" kern="0" dirty="0">
              <a:solidFill>
                <a:srgbClr val="000000"/>
              </a:solidFill>
            </a:endParaRPr>
          </a:p>
        </p:txBody>
      </p:sp>
      <p:sp>
        <p:nvSpPr>
          <p:cNvPr id="19" name="Rectangle 3"/>
          <p:cNvSpPr txBox="1">
            <a:spLocks noChangeArrowheads="1"/>
          </p:cNvSpPr>
          <p:nvPr/>
        </p:nvSpPr>
        <p:spPr bwMode="auto">
          <a:xfrm>
            <a:off x="3779912" y="846137"/>
            <a:ext cx="6026150" cy="3049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gn="l" rtl="0" eaLnBrk="0" fontAlgn="base" hangingPunct="0">
              <a:lnSpc>
                <a:spcPts val="3000"/>
              </a:lnSpc>
              <a:spcBef>
                <a:spcPct val="20000"/>
              </a:spcBef>
              <a:spcAft>
                <a:spcPct val="20000"/>
              </a:spcAft>
              <a:buClr>
                <a:srgbClr val="00589C"/>
              </a:buClr>
              <a:buFont typeface="Wingdings" pitchFamily="2" charset="2"/>
              <a:defRPr sz="2600">
                <a:solidFill>
                  <a:schemeClr val="tx1"/>
                </a:solidFill>
                <a:latin typeface="+mn-lt"/>
                <a:ea typeface="+mn-ea"/>
                <a:cs typeface="+mn-cs"/>
              </a:defRPr>
            </a:lvl1pPr>
            <a:lvl2pPr marL="444500" indent="-265113" algn="l" rtl="0" eaLnBrk="0" fontAlgn="base" hangingPunct="0">
              <a:lnSpc>
                <a:spcPts val="3000"/>
              </a:lnSpc>
              <a:spcBef>
                <a:spcPct val="20000"/>
              </a:spcBef>
              <a:spcAft>
                <a:spcPct val="20000"/>
              </a:spcAft>
              <a:buClr>
                <a:srgbClr val="00589C"/>
              </a:buClr>
              <a:buFont typeface="Wingdings" pitchFamily="2" charset="2"/>
              <a:buChar char="§"/>
              <a:defRPr sz="2600">
                <a:solidFill>
                  <a:schemeClr val="tx1"/>
                </a:solidFill>
                <a:latin typeface="+mn-lt"/>
                <a:cs typeface="+mn-cs"/>
              </a:defRPr>
            </a:lvl2pPr>
            <a:lvl3pPr marL="901700" indent="-277813" algn="l" rtl="0" eaLnBrk="0" fontAlgn="base" hangingPunct="0">
              <a:lnSpc>
                <a:spcPts val="3000"/>
              </a:lnSpc>
              <a:spcBef>
                <a:spcPct val="20000"/>
              </a:spcBef>
              <a:spcAft>
                <a:spcPct val="20000"/>
              </a:spcAft>
              <a:buClr>
                <a:srgbClr val="00589C"/>
              </a:buClr>
              <a:buFont typeface="Wingdings" pitchFamily="2" charset="2"/>
              <a:buChar char="§"/>
              <a:defRPr sz="2600">
                <a:solidFill>
                  <a:schemeClr val="tx1"/>
                </a:solidFill>
                <a:latin typeface="+mn-lt"/>
                <a:cs typeface="+mn-cs"/>
              </a:defRPr>
            </a:lvl3pPr>
            <a:lvl4pPr marL="2365375" indent="-381000" algn="l" rtl="0" eaLnBrk="0" fontAlgn="base" hangingPunct="0">
              <a:spcBef>
                <a:spcPct val="20000"/>
              </a:spcBef>
              <a:spcAft>
                <a:spcPct val="0"/>
              </a:spcAft>
              <a:buChar char="–"/>
              <a:defRPr sz="2000">
                <a:solidFill>
                  <a:schemeClr val="tx1"/>
                </a:solidFill>
                <a:latin typeface="+mn-lt"/>
                <a:cs typeface="+mn-cs"/>
              </a:defRPr>
            </a:lvl4pPr>
            <a:lvl5pPr marL="2925763" indent="-381000" algn="l" rtl="0" eaLnBrk="0" fontAlgn="base" hangingPunct="0">
              <a:spcBef>
                <a:spcPct val="20000"/>
              </a:spcBef>
              <a:spcAft>
                <a:spcPct val="0"/>
              </a:spcAft>
              <a:buChar char="»"/>
              <a:defRPr sz="2000">
                <a:solidFill>
                  <a:schemeClr val="tx1"/>
                </a:solidFill>
                <a:latin typeface="+mn-lt"/>
                <a:cs typeface="+mn-cs"/>
              </a:defRPr>
            </a:lvl5pPr>
            <a:lvl6pPr marL="3382963" indent="-381000" algn="l" rtl="0" fontAlgn="base">
              <a:spcBef>
                <a:spcPct val="20000"/>
              </a:spcBef>
              <a:spcAft>
                <a:spcPct val="0"/>
              </a:spcAft>
              <a:buChar char="»"/>
              <a:defRPr sz="2000">
                <a:solidFill>
                  <a:schemeClr val="tx1"/>
                </a:solidFill>
                <a:latin typeface="+mn-lt"/>
                <a:cs typeface="+mn-cs"/>
              </a:defRPr>
            </a:lvl6pPr>
            <a:lvl7pPr marL="3840163" indent="-381000" algn="l" rtl="0" fontAlgn="base">
              <a:spcBef>
                <a:spcPct val="20000"/>
              </a:spcBef>
              <a:spcAft>
                <a:spcPct val="0"/>
              </a:spcAft>
              <a:buChar char="»"/>
              <a:defRPr sz="2000">
                <a:solidFill>
                  <a:schemeClr val="tx1"/>
                </a:solidFill>
                <a:latin typeface="+mn-lt"/>
                <a:cs typeface="+mn-cs"/>
              </a:defRPr>
            </a:lvl7pPr>
            <a:lvl8pPr marL="4297363" indent="-381000" algn="l" rtl="0" fontAlgn="base">
              <a:spcBef>
                <a:spcPct val="20000"/>
              </a:spcBef>
              <a:spcAft>
                <a:spcPct val="0"/>
              </a:spcAft>
              <a:buChar char="»"/>
              <a:defRPr sz="2000">
                <a:solidFill>
                  <a:schemeClr val="tx1"/>
                </a:solidFill>
                <a:latin typeface="+mn-lt"/>
                <a:cs typeface="+mn-cs"/>
              </a:defRPr>
            </a:lvl8pPr>
            <a:lvl9pPr marL="4754563" indent="-381000" algn="l" rtl="0" fontAlgn="base">
              <a:spcBef>
                <a:spcPct val="20000"/>
              </a:spcBef>
              <a:spcAft>
                <a:spcPct val="0"/>
              </a:spcAft>
              <a:buChar char="»"/>
              <a:defRPr sz="2000">
                <a:solidFill>
                  <a:schemeClr val="tx1"/>
                </a:solidFill>
                <a:latin typeface="+mn-lt"/>
                <a:cs typeface="+mn-cs"/>
              </a:defRPr>
            </a:lvl9pPr>
          </a:lstStyle>
          <a:p>
            <a:pPr marL="270000" indent="-270000" defTabSz="914400" eaLnBrk="1" hangingPunct="1">
              <a:lnSpc>
                <a:spcPts val="2500"/>
              </a:lnSpc>
              <a:spcBef>
                <a:spcPts val="480"/>
              </a:spcBef>
              <a:spcAft>
                <a:spcPts val="480"/>
              </a:spcAft>
              <a:buFont typeface="Arial" panose="020B0604020202020204" pitchFamily="34" charset="0"/>
              <a:buChar char="•"/>
              <a:defRPr/>
            </a:pPr>
            <a:r>
              <a:rPr lang="en-US" sz="1800" b="1" kern="0" dirty="0" smtClean="0">
                <a:solidFill>
                  <a:srgbClr val="000000"/>
                </a:solidFill>
              </a:rPr>
              <a:t>High Concentration + High Temperature </a:t>
            </a:r>
            <a:br>
              <a:rPr lang="en-US" sz="1800" b="1" kern="0" dirty="0" smtClean="0">
                <a:solidFill>
                  <a:srgbClr val="000000"/>
                </a:solidFill>
              </a:rPr>
            </a:br>
            <a:r>
              <a:rPr lang="en-US" sz="1800" b="1" kern="0" dirty="0" smtClean="0">
                <a:solidFill>
                  <a:srgbClr val="000000"/>
                </a:solidFill>
              </a:rPr>
              <a:t>= High Efficiency = Low Cost</a:t>
            </a:r>
          </a:p>
          <a:p>
            <a:pPr marL="270000" indent="-270000" defTabSz="914400" eaLnBrk="1" hangingPunct="1">
              <a:lnSpc>
                <a:spcPts val="2500"/>
              </a:lnSpc>
              <a:spcBef>
                <a:spcPts val="480"/>
              </a:spcBef>
              <a:spcAft>
                <a:spcPts val="480"/>
              </a:spcAft>
              <a:buFont typeface="Arial" panose="020B0604020202020204" pitchFamily="34" charset="0"/>
              <a:buChar char="•"/>
              <a:defRPr/>
            </a:pPr>
            <a:r>
              <a:rPr lang="en-US" sz="1800" b="1" kern="0" dirty="0" smtClean="0">
                <a:solidFill>
                  <a:srgbClr val="000000"/>
                </a:solidFill>
              </a:rPr>
              <a:t>Advanced heat transfer media </a:t>
            </a:r>
            <a:r>
              <a:rPr lang="en-US" sz="1800" kern="0" dirty="0" smtClean="0">
                <a:solidFill>
                  <a:srgbClr val="000000"/>
                </a:solidFill>
              </a:rPr>
              <a:t>needed for:</a:t>
            </a:r>
          </a:p>
          <a:p>
            <a:pPr marL="538163" lvl="2" indent="-269875" defTabSz="914400" eaLnBrk="1" hangingPunct="1">
              <a:lnSpc>
                <a:spcPts val="2500"/>
              </a:lnSpc>
              <a:spcBef>
                <a:spcPts val="480"/>
              </a:spcBef>
              <a:spcAft>
                <a:spcPts val="0"/>
              </a:spcAft>
              <a:buFont typeface="Wingdings" pitchFamily="2" charset="2"/>
              <a:buChar char="Ø"/>
              <a:defRPr/>
            </a:pPr>
            <a:r>
              <a:rPr lang="en-US" sz="1800" kern="0" dirty="0" smtClean="0">
                <a:solidFill>
                  <a:srgbClr val="000000"/>
                </a:solidFill>
              </a:rPr>
              <a:t>high temperature operation </a:t>
            </a:r>
          </a:p>
          <a:p>
            <a:pPr marL="538163" lvl="2" indent="-269875" defTabSz="914400" eaLnBrk="1" hangingPunct="1">
              <a:lnSpc>
                <a:spcPts val="2500"/>
              </a:lnSpc>
              <a:spcBef>
                <a:spcPts val="0"/>
              </a:spcBef>
              <a:spcAft>
                <a:spcPts val="480"/>
              </a:spcAft>
              <a:buFont typeface="Wingdings" pitchFamily="2" charset="2"/>
              <a:buChar char="Ø"/>
              <a:defRPr/>
            </a:pPr>
            <a:r>
              <a:rPr lang="en-US" sz="1800" kern="0" dirty="0" smtClean="0">
                <a:solidFill>
                  <a:srgbClr val="000000"/>
                </a:solidFill>
              </a:rPr>
              <a:t>efficient storage integration </a:t>
            </a:r>
          </a:p>
          <a:p>
            <a:pPr marL="538163" lvl="1" indent="-269875" defTabSz="914400" eaLnBrk="1" hangingPunct="1">
              <a:lnSpc>
                <a:spcPts val="2500"/>
              </a:lnSpc>
              <a:spcBef>
                <a:spcPts val="480"/>
              </a:spcBef>
              <a:spcAft>
                <a:spcPts val="480"/>
              </a:spcAft>
              <a:buFont typeface="Wingdings" pitchFamily="2" charset="2"/>
              <a:buNone/>
              <a:defRPr/>
            </a:pPr>
            <a:r>
              <a:rPr lang="en-US" sz="1800" kern="0" dirty="0" smtClean="0">
                <a:solidFill>
                  <a:srgbClr val="000000"/>
                </a:solidFill>
              </a:rPr>
              <a:t>to break todays </a:t>
            </a:r>
            <a:r>
              <a:rPr lang="en-US" sz="1800" b="1" kern="0" dirty="0" smtClean="0">
                <a:solidFill>
                  <a:srgbClr val="000000"/>
                </a:solidFill>
              </a:rPr>
              <a:t>temperature limit of 550°C</a:t>
            </a:r>
          </a:p>
        </p:txBody>
      </p:sp>
      <p:cxnSp>
        <p:nvCxnSpPr>
          <p:cNvPr id="5" name="Gerade Verbindung mit Pfeil 4"/>
          <p:cNvCxnSpPr/>
          <p:nvPr/>
        </p:nvCxnSpPr>
        <p:spPr>
          <a:xfrm flipV="1">
            <a:off x="1620614" y="1772816"/>
            <a:ext cx="719138" cy="43338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pic>
        <p:nvPicPr>
          <p:cNvPr id="5131" name="Picture 1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948264" y="3167453"/>
            <a:ext cx="2016224" cy="2853835"/>
          </a:xfrm>
          <a:prstGeom prst="rect">
            <a:avLst/>
          </a:prstGeom>
          <a:ln/>
        </p:spPr>
        <p:style>
          <a:lnRef idx="0">
            <a:schemeClr val="accent3"/>
          </a:lnRef>
          <a:fillRef idx="3">
            <a:schemeClr val="accent3"/>
          </a:fillRef>
          <a:effectRef idx="3">
            <a:schemeClr val="accent3"/>
          </a:effectRef>
          <a:fontRef idx="minor">
            <a:schemeClr val="lt1"/>
          </a:fontRef>
        </p:style>
      </p:pic>
      <p:sp>
        <p:nvSpPr>
          <p:cNvPr id="5129" name="Textfeld 8"/>
          <p:cNvSpPr txBox="1">
            <a:spLocks noChangeArrowheads="1"/>
          </p:cNvSpPr>
          <p:nvPr/>
        </p:nvSpPr>
        <p:spPr bwMode="auto">
          <a:xfrm>
            <a:off x="1979712" y="2376488"/>
            <a:ext cx="720725"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1pPr>
            <a:lvl2pPr marL="742950" indent="-28575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2pPr>
            <a:lvl3pPr marL="1143000" indent="-22860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3pPr>
            <a:lvl4pPr marL="1600200" indent="-228600" eaLnBrk="0" hangingPunct="0">
              <a:spcBef>
                <a:spcPct val="20000"/>
              </a:spcBef>
              <a:buChar char="–"/>
              <a:defRPr sz="2000">
                <a:solidFill>
                  <a:schemeClr val="tx1"/>
                </a:solidFill>
                <a:latin typeface="Arial" pitchFamily="34" charset="0"/>
                <a:cs typeface="Arial" pitchFamily="34" charset="0"/>
              </a:defRPr>
            </a:lvl4pPr>
            <a:lvl5pPr marL="2057400" indent="-228600" eaLnBrk="0" hangingPunct="0">
              <a:spcBef>
                <a:spcPct val="20000"/>
              </a:spcBef>
              <a:buChar char="»"/>
              <a:defRPr sz="2000">
                <a:solidFill>
                  <a:schemeClr val="tx1"/>
                </a:solidFill>
                <a:latin typeface="Arial" pitchFamily="34" charset="0"/>
                <a:cs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cs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cs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cs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cs typeface="Arial" pitchFamily="34" charset="0"/>
              </a:defRPr>
            </a:lvl9pPr>
          </a:lstStyle>
          <a:p>
            <a:pPr defTabSz="914400" eaLnBrk="1" fontAlgn="base" hangingPunct="1">
              <a:lnSpc>
                <a:spcPct val="100000"/>
              </a:lnSpc>
              <a:spcBef>
                <a:spcPct val="0"/>
              </a:spcBef>
              <a:spcAft>
                <a:spcPct val="0"/>
              </a:spcAft>
              <a:buClrTx/>
              <a:buFontTx/>
              <a:buNone/>
            </a:pPr>
            <a:r>
              <a:rPr lang="de-DE" altLang="en-US" sz="1100" b="1" dirty="0">
                <a:solidFill>
                  <a:srgbClr val="FFFFFF"/>
                </a:solidFill>
              </a:rPr>
              <a:t>C=100</a:t>
            </a:r>
            <a:endParaRPr lang="en-US" altLang="en-US" sz="1100" b="1" dirty="0">
              <a:solidFill>
                <a:srgbClr val="FFFFFF"/>
              </a:solidFill>
            </a:endParaRPr>
          </a:p>
        </p:txBody>
      </p:sp>
      <p:sp>
        <p:nvSpPr>
          <p:cNvPr id="5130" name="Textfeld 17"/>
          <p:cNvSpPr txBox="1">
            <a:spLocks noChangeArrowheads="1"/>
          </p:cNvSpPr>
          <p:nvPr/>
        </p:nvSpPr>
        <p:spPr bwMode="auto">
          <a:xfrm>
            <a:off x="3131840" y="1484784"/>
            <a:ext cx="720725"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1pPr>
            <a:lvl2pPr marL="742950" indent="-28575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2pPr>
            <a:lvl3pPr marL="1143000" indent="-22860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3pPr>
            <a:lvl4pPr marL="1600200" indent="-228600" eaLnBrk="0" hangingPunct="0">
              <a:spcBef>
                <a:spcPct val="20000"/>
              </a:spcBef>
              <a:buChar char="–"/>
              <a:defRPr sz="2000">
                <a:solidFill>
                  <a:schemeClr val="tx1"/>
                </a:solidFill>
                <a:latin typeface="Arial" pitchFamily="34" charset="0"/>
                <a:cs typeface="Arial" pitchFamily="34" charset="0"/>
              </a:defRPr>
            </a:lvl4pPr>
            <a:lvl5pPr marL="2057400" indent="-228600" eaLnBrk="0" hangingPunct="0">
              <a:spcBef>
                <a:spcPct val="20000"/>
              </a:spcBef>
              <a:buChar char="»"/>
              <a:defRPr sz="2000">
                <a:solidFill>
                  <a:schemeClr val="tx1"/>
                </a:solidFill>
                <a:latin typeface="Arial" pitchFamily="34" charset="0"/>
                <a:cs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cs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cs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cs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cs typeface="Arial" pitchFamily="34" charset="0"/>
              </a:defRPr>
            </a:lvl9pPr>
          </a:lstStyle>
          <a:p>
            <a:pPr defTabSz="914400" eaLnBrk="1" fontAlgn="base" hangingPunct="1">
              <a:lnSpc>
                <a:spcPct val="100000"/>
              </a:lnSpc>
              <a:spcBef>
                <a:spcPct val="0"/>
              </a:spcBef>
              <a:spcAft>
                <a:spcPct val="0"/>
              </a:spcAft>
              <a:buClrTx/>
              <a:buFontTx/>
              <a:buNone/>
            </a:pPr>
            <a:r>
              <a:rPr lang="de-DE" altLang="en-US" sz="1100" b="1" dirty="0">
                <a:solidFill>
                  <a:srgbClr val="FFFFFF"/>
                </a:solidFill>
              </a:rPr>
              <a:t>C=1000</a:t>
            </a:r>
            <a:endParaRPr lang="en-US" altLang="en-US" sz="1100" b="1" dirty="0">
              <a:solidFill>
                <a:srgbClr val="FFFFFF"/>
              </a:solidFill>
            </a:endParaRPr>
          </a:p>
        </p:txBody>
      </p:sp>
      <p:sp>
        <p:nvSpPr>
          <p:cNvPr id="11" name="Slide Number Placeholder 2"/>
          <p:cNvSpPr txBox="1">
            <a:spLocks/>
          </p:cNvSpPr>
          <p:nvPr/>
        </p:nvSpPr>
        <p:spPr bwMode="auto">
          <a:xfrm>
            <a:off x="0" y="6546850"/>
            <a:ext cx="9144000" cy="476250"/>
          </a:xfrm>
          <a:prstGeom prst="rect">
            <a:avLst/>
          </a:prstGeom>
          <a:noFill/>
          <a:ln w="9525">
            <a:noFill/>
            <a:miter lim="800000"/>
            <a:headEnd/>
            <a:tailEnd/>
          </a:ln>
          <a:effectLst/>
        </p:spPr>
        <p:txBody>
          <a:bodyPr/>
          <a:lstStyle>
            <a:defPPr>
              <a:defRPr lang="de-DE"/>
            </a:defPPr>
            <a:lvl1pPr algn="l" rtl="0" fontAlgn="base">
              <a:spcBef>
                <a:spcPct val="0"/>
              </a:spcBef>
              <a:spcAft>
                <a:spcPct val="0"/>
              </a:spcAft>
              <a:defRPr sz="800" kern="1200">
                <a:solidFill>
                  <a:schemeClr val="bg1"/>
                </a:solidFill>
                <a:latin typeface="Arial" charset="0"/>
                <a:ea typeface="+mn-ea"/>
                <a:cs typeface="+mn-cs"/>
              </a:defRPr>
            </a:lvl1pPr>
            <a:lvl2pPr marL="457200" algn="l" rtl="0" fontAlgn="base">
              <a:spcBef>
                <a:spcPct val="0"/>
              </a:spcBef>
              <a:spcAft>
                <a:spcPct val="0"/>
              </a:spcAft>
              <a:defRPr kern="1200">
                <a:solidFill>
                  <a:schemeClr val="tx1"/>
                </a:solidFill>
                <a:latin typeface="Arial" pitchFamily="34" charset="0"/>
                <a:ea typeface="+mn-ea"/>
                <a:cs typeface="Arial" pitchFamily="34" charset="0"/>
              </a:defRPr>
            </a:lvl2pPr>
            <a:lvl3pPr marL="914400" algn="l" rtl="0" fontAlgn="base">
              <a:spcBef>
                <a:spcPct val="0"/>
              </a:spcBef>
              <a:spcAft>
                <a:spcPct val="0"/>
              </a:spcAft>
              <a:defRPr kern="1200">
                <a:solidFill>
                  <a:schemeClr val="tx1"/>
                </a:solidFill>
                <a:latin typeface="Arial" pitchFamily="34" charset="0"/>
                <a:ea typeface="+mn-ea"/>
                <a:cs typeface="Arial" pitchFamily="34" charset="0"/>
              </a:defRPr>
            </a:lvl3pPr>
            <a:lvl4pPr marL="1371600" algn="l" rtl="0" fontAlgn="base">
              <a:spcBef>
                <a:spcPct val="0"/>
              </a:spcBef>
              <a:spcAft>
                <a:spcPct val="0"/>
              </a:spcAft>
              <a:defRPr kern="1200">
                <a:solidFill>
                  <a:schemeClr val="tx1"/>
                </a:solidFill>
                <a:latin typeface="Arial" pitchFamily="34" charset="0"/>
                <a:ea typeface="+mn-ea"/>
                <a:cs typeface="Arial" pitchFamily="34" charset="0"/>
              </a:defRPr>
            </a:lvl4pPr>
            <a:lvl5pPr marL="1828800" algn="l" rtl="0" fontAlgn="base">
              <a:spcBef>
                <a:spcPct val="0"/>
              </a:spcBef>
              <a:spcAft>
                <a:spcPct val="0"/>
              </a:spcAft>
              <a:defRPr kern="1200">
                <a:solidFill>
                  <a:schemeClr val="tx1"/>
                </a:solidFill>
                <a:latin typeface="Arial" pitchFamily="34" charset="0"/>
                <a:ea typeface="+mn-ea"/>
                <a:cs typeface="Arial" pitchFamily="34" charset="0"/>
              </a:defRPr>
            </a:lvl5pPr>
            <a:lvl6pPr marL="2286000" algn="l" defTabSz="914400" rtl="0" eaLnBrk="1" latinLnBrk="0" hangingPunct="1">
              <a:defRPr kern="1200">
                <a:solidFill>
                  <a:schemeClr val="tx1"/>
                </a:solidFill>
                <a:latin typeface="Arial" pitchFamily="34" charset="0"/>
                <a:ea typeface="+mn-ea"/>
                <a:cs typeface="Arial" pitchFamily="34" charset="0"/>
              </a:defRPr>
            </a:lvl6pPr>
            <a:lvl7pPr marL="2743200" algn="l" defTabSz="914400" rtl="0" eaLnBrk="1" latinLnBrk="0" hangingPunct="1">
              <a:defRPr kern="1200">
                <a:solidFill>
                  <a:schemeClr val="tx1"/>
                </a:solidFill>
                <a:latin typeface="Arial" pitchFamily="34" charset="0"/>
                <a:ea typeface="+mn-ea"/>
                <a:cs typeface="Arial" pitchFamily="34" charset="0"/>
              </a:defRPr>
            </a:lvl7pPr>
            <a:lvl8pPr marL="3200400" algn="l" defTabSz="914400" rtl="0" eaLnBrk="1" latinLnBrk="0" hangingPunct="1">
              <a:defRPr kern="1200">
                <a:solidFill>
                  <a:schemeClr val="tx1"/>
                </a:solidFill>
                <a:latin typeface="Arial" pitchFamily="34" charset="0"/>
                <a:ea typeface="+mn-ea"/>
                <a:cs typeface="Arial" pitchFamily="34" charset="0"/>
              </a:defRPr>
            </a:lvl8pPr>
            <a:lvl9pPr marL="3657600" algn="l" defTabSz="914400" rtl="0" eaLnBrk="1" latinLnBrk="0" hangingPunct="1">
              <a:defRPr kern="1200">
                <a:solidFill>
                  <a:schemeClr val="tx1"/>
                </a:solidFill>
                <a:latin typeface="Arial" pitchFamily="34" charset="0"/>
                <a:ea typeface="+mn-ea"/>
                <a:cs typeface="Arial" pitchFamily="34" charset="0"/>
              </a:defRPr>
            </a:lvl9pPr>
          </a:lstStyle>
          <a:p>
            <a:pPr algn="ctr" defTabSz="914400">
              <a:defRPr/>
            </a:pPr>
            <a:fld id="{2506E204-166A-4141-B568-E2B5A143056C}" type="slidenum">
              <a:rPr lang="de-DE" sz="1600" smtClean="0">
                <a:solidFill>
                  <a:srgbClr val="FFFFFF"/>
                </a:solidFill>
              </a:rPr>
              <a:pPr algn="ctr" defTabSz="914400">
                <a:defRPr/>
              </a:pPr>
              <a:t>42</a:t>
            </a:fld>
            <a:endParaRPr lang="de-DE" sz="1050" dirty="0">
              <a:solidFill>
                <a:srgbClr val="FFFFFF"/>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9">
                                            <p:txEl>
                                              <p:pRg st="1" end="1"/>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9">
                                            <p:txEl>
                                              <p:pRg st="2" end="2"/>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9">
                                            <p:txEl>
                                              <p:pRg st="3" end="3"/>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9">
                                            <p:txEl>
                                              <p:pRg st="4" end="4"/>
                                            </p:txEl>
                                          </p:spTgt>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8"/>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5131"/>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8">
                                            <p:txEl>
                                              <p:pRg st="0" end="0"/>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8">
                                            <p:txEl>
                                              <p:pRg st="1" end="1"/>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8">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a:xfrm>
            <a:off x="418619" y="188378"/>
            <a:ext cx="8794750" cy="633412"/>
          </a:xfrm>
        </p:spPr>
        <p:txBody>
          <a:bodyPr/>
          <a:lstStyle/>
          <a:p>
            <a:pPr eaLnBrk="1" hangingPunct="1"/>
            <a:r>
              <a:rPr lang="en-US" altLang="en-US" dirty="0" smtClean="0"/>
              <a:t>Key Scientific Questions and Topic Structure</a:t>
            </a:r>
          </a:p>
        </p:txBody>
      </p:sp>
      <p:sp>
        <p:nvSpPr>
          <p:cNvPr id="2" name="Foliennummernplatzhalter 3"/>
          <p:cNvSpPr>
            <a:spLocks noGrp="1"/>
          </p:cNvSpPr>
          <p:nvPr>
            <p:ph type="sldNum" sz="quarter" idx="10"/>
          </p:nvPr>
        </p:nvSpPr>
        <p:spPr>
          <a:xfrm>
            <a:off x="7938" y="6608763"/>
            <a:ext cx="2133600" cy="476250"/>
          </a:xfrm>
        </p:spPr>
        <p:txBody>
          <a:bodyPr/>
          <a:lstStyle/>
          <a:p>
            <a:pPr>
              <a:defRPr/>
            </a:pPr>
            <a:r>
              <a:rPr lang="de-DE">
                <a:solidFill>
                  <a:srgbClr val="FFFFFF"/>
                </a:solidFill>
              </a:rPr>
              <a:t>SEITE </a:t>
            </a:r>
            <a:fld id="{5CAF4097-9B7F-41BF-BC1B-50604E3D9421}" type="slidenum">
              <a:rPr lang="de-DE">
                <a:solidFill>
                  <a:srgbClr val="FFFFFF"/>
                </a:solidFill>
              </a:rPr>
              <a:pPr>
                <a:defRPr/>
              </a:pPr>
              <a:t>43</a:t>
            </a:fld>
            <a:endParaRPr lang="de-DE">
              <a:solidFill>
                <a:srgbClr val="FFFFFF"/>
              </a:solidFill>
            </a:endParaRPr>
          </a:p>
        </p:txBody>
      </p:sp>
      <p:sp>
        <p:nvSpPr>
          <p:cNvPr id="10" name="Slide Number Placeholder 2"/>
          <p:cNvSpPr txBox="1">
            <a:spLocks/>
          </p:cNvSpPr>
          <p:nvPr/>
        </p:nvSpPr>
        <p:spPr bwMode="auto">
          <a:xfrm>
            <a:off x="0" y="6546850"/>
            <a:ext cx="9144000" cy="476250"/>
          </a:xfrm>
          <a:prstGeom prst="rect">
            <a:avLst/>
          </a:prstGeom>
          <a:noFill/>
          <a:ln w="9525">
            <a:noFill/>
            <a:miter lim="800000"/>
            <a:headEnd/>
            <a:tailEnd/>
          </a:ln>
          <a:effectLst/>
        </p:spPr>
        <p:txBody>
          <a:bodyPr/>
          <a:lstStyle>
            <a:defPPr>
              <a:defRPr lang="de-DE"/>
            </a:defPPr>
            <a:lvl1pPr algn="l" rtl="0" fontAlgn="base">
              <a:spcBef>
                <a:spcPct val="0"/>
              </a:spcBef>
              <a:spcAft>
                <a:spcPct val="0"/>
              </a:spcAft>
              <a:defRPr sz="800" kern="1200">
                <a:solidFill>
                  <a:schemeClr val="bg1"/>
                </a:solidFill>
                <a:latin typeface="Arial" charset="0"/>
                <a:ea typeface="+mn-ea"/>
                <a:cs typeface="+mn-cs"/>
              </a:defRPr>
            </a:lvl1pPr>
            <a:lvl2pPr marL="457200" algn="l" rtl="0" fontAlgn="base">
              <a:spcBef>
                <a:spcPct val="0"/>
              </a:spcBef>
              <a:spcAft>
                <a:spcPct val="0"/>
              </a:spcAft>
              <a:defRPr kern="1200">
                <a:solidFill>
                  <a:schemeClr val="tx1"/>
                </a:solidFill>
                <a:latin typeface="Arial" pitchFamily="34" charset="0"/>
                <a:ea typeface="+mn-ea"/>
                <a:cs typeface="Arial" pitchFamily="34" charset="0"/>
              </a:defRPr>
            </a:lvl2pPr>
            <a:lvl3pPr marL="914400" algn="l" rtl="0" fontAlgn="base">
              <a:spcBef>
                <a:spcPct val="0"/>
              </a:spcBef>
              <a:spcAft>
                <a:spcPct val="0"/>
              </a:spcAft>
              <a:defRPr kern="1200">
                <a:solidFill>
                  <a:schemeClr val="tx1"/>
                </a:solidFill>
                <a:latin typeface="Arial" pitchFamily="34" charset="0"/>
                <a:ea typeface="+mn-ea"/>
                <a:cs typeface="Arial" pitchFamily="34" charset="0"/>
              </a:defRPr>
            </a:lvl3pPr>
            <a:lvl4pPr marL="1371600" algn="l" rtl="0" fontAlgn="base">
              <a:spcBef>
                <a:spcPct val="0"/>
              </a:spcBef>
              <a:spcAft>
                <a:spcPct val="0"/>
              </a:spcAft>
              <a:defRPr kern="1200">
                <a:solidFill>
                  <a:schemeClr val="tx1"/>
                </a:solidFill>
                <a:latin typeface="Arial" pitchFamily="34" charset="0"/>
                <a:ea typeface="+mn-ea"/>
                <a:cs typeface="Arial" pitchFamily="34" charset="0"/>
              </a:defRPr>
            </a:lvl4pPr>
            <a:lvl5pPr marL="1828800" algn="l" rtl="0" fontAlgn="base">
              <a:spcBef>
                <a:spcPct val="0"/>
              </a:spcBef>
              <a:spcAft>
                <a:spcPct val="0"/>
              </a:spcAft>
              <a:defRPr kern="1200">
                <a:solidFill>
                  <a:schemeClr val="tx1"/>
                </a:solidFill>
                <a:latin typeface="Arial" pitchFamily="34" charset="0"/>
                <a:ea typeface="+mn-ea"/>
                <a:cs typeface="Arial" pitchFamily="34" charset="0"/>
              </a:defRPr>
            </a:lvl5pPr>
            <a:lvl6pPr marL="2286000" algn="l" defTabSz="914400" rtl="0" eaLnBrk="1" latinLnBrk="0" hangingPunct="1">
              <a:defRPr kern="1200">
                <a:solidFill>
                  <a:schemeClr val="tx1"/>
                </a:solidFill>
                <a:latin typeface="Arial" pitchFamily="34" charset="0"/>
                <a:ea typeface="+mn-ea"/>
                <a:cs typeface="Arial" pitchFamily="34" charset="0"/>
              </a:defRPr>
            </a:lvl6pPr>
            <a:lvl7pPr marL="2743200" algn="l" defTabSz="914400" rtl="0" eaLnBrk="1" latinLnBrk="0" hangingPunct="1">
              <a:defRPr kern="1200">
                <a:solidFill>
                  <a:schemeClr val="tx1"/>
                </a:solidFill>
                <a:latin typeface="Arial" pitchFamily="34" charset="0"/>
                <a:ea typeface="+mn-ea"/>
                <a:cs typeface="Arial" pitchFamily="34" charset="0"/>
              </a:defRPr>
            </a:lvl7pPr>
            <a:lvl8pPr marL="3200400" algn="l" defTabSz="914400" rtl="0" eaLnBrk="1" latinLnBrk="0" hangingPunct="1">
              <a:defRPr kern="1200">
                <a:solidFill>
                  <a:schemeClr val="tx1"/>
                </a:solidFill>
                <a:latin typeface="Arial" pitchFamily="34" charset="0"/>
                <a:ea typeface="+mn-ea"/>
                <a:cs typeface="Arial" pitchFamily="34" charset="0"/>
              </a:defRPr>
            </a:lvl8pPr>
            <a:lvl9pPr marL="3657600" algn="l" defTabSz="914400" rtl="0" eaLnBrk="1" latinLnBrk="0" hangingPunct="1">
              <a:defRPr kern="1200">
                <a:solidFill>
                  <a:schemeClr val="tx1"/>
                </a:solidFill>
                <a:latin typeface="Arial" pitchFamily="34" charset="0"/>
                <a:ea typeface="+mn-ea"/>
                <a:cs typeface="Arial" pitchFamily="34" charset="0"/>
              </a:defRPr>
            </a:lvl9pPr>
          </a:lstStyle>
          <a:p>
            <a:pPr algn="ctr" defTabSz="914400">
              <a:defRPr/>
            </a:pPr>
            <a:fld id="{E0F55BA8-D349-405C-B534-7997DCF61969}" type="slidenum">
              <a:rPr lang="de-DE" sz="1600" smtClean="0">
                <a:solidFill>
                  <a:srgbClr val="FFFFFF"/>
                </a:solidFill>
              </a:rPr>
              <a:pPr algn="ctr" defTabSz="914400">
                <a:defRPr/>
              </a:pPr>
              <a:t>43</a:t>
            </a:fld>
            <a:endParaRPr lang="de-DE" sz="1050" dirty="0">
              <a:solidFill>
                <a:srgbClr val="FFFFFF"/>
              </a:solidFill>
            </a:endParaRPr>
          </a:p>
        </p:txBody>
      </p:sp>
      <p:grpSp>
        <p:nvGrpSpPr>
          <p:cNvPr id="6" name="Gruppieren 5"/>
          <p:cNvGrpSpPr/>
          <p:nvPr/>
        </p:nvGrpSpPr>
        <p:grpSpPr>
          <a:xfrm>
            <a:off x="539750" y="1271514"/>
            <a:ext cx="4113125" cy="2009804"/>
            <a:chOff x="539750" y="1268760"/>
            <a:chExt cx="4113125" cy="2009804"/>
          </a:xfrm>
        </p:grpSpPr>
        <p:sp>
          <p:nvSpPr>
            <p:cNvPr id="14" name="Textfeld 13"/>
            <p:cNvSpPr txBox="1"/>
            <p:nvPr/>
          </p:nvSpPr>
          <p:spPr>
            <a:xfrm>
              <a:off x="539750" y="1268760"/>
              <a:ext cx="4113125" cy="646331"/>
            </a:xfrm>
            <a:prstGeom prst="rect">
              <a:avLst/>
            </a:prstGeom>
            <a:solidFill>
              <a:schemeClr val="accent1">
                <a:lumMod val="90000"/>
              </a:schemeClr>
            </a:solidFill>
            <a:ln w="12700">
              <a:solidFill>
                <a:schemeClr val="bg2">
                  <a:lumMod val="40000"/>
                  <a:lumOff val="60000"/>
                </a:schemeClr>
              </a:solidFill>
            </a:ln>
          </p:spPr>
          <p:txBody>
            <a:bodyPr wrap="square" lIns="36000" tIns="36000" rIns="36000" bIns="36000" rtlCol="0">
              <a:spAutoFit/>
            </a:bodyPr>
            <a:lstStyle/>
            <a:p>
              <a:pPr defTabSz="914400" fontAlgn="base">
                <a:spcBef>
                  <a:spcPct val="0"/>
                </a:spcBef>
                <a:spcAft>
                  <a:spcPct val="0"/>
                </a:spcAft>
              </a:pPr>
              <a:r>
                <a:rPr lang="en-US" sz="1600" b="1" dirty="0" smtClean="0">
                  <a:solidFill>
                    <a:srgbClr val="000000"/>
                  </a:solidFill>
                </a:rPr>
                <a:t>Subtopic 1</a:t>
              </a:r>
            </a:p>
            <a:p>
              <a:pPr defTabSz="914400" fontAlgn="base">
                <a:spcBef>
                  <a:spcPct val="0"/>
                </a:spcBef>
                <a:spcAft>
                  <a:spcPct val="0"/>
                </a:spcAft>
              </a:pPr>
              <a:r>
                <a:rPr lang="en-US" sz="2000" b="1" dirty="0" smtClean="0">
                  <a:solidFill>
                    <a:srgbClr val="000000"/>
                  </a:solidFill>
                </a:rPr>
                <a:t>Advanced Heat Transfer Media</a:t>
              </a:r>
              <a:endParaRPr lang="en-US" sz="2000" b="1" dirty="0">
                <a:solidFill>
                  <a:srgbClr val="000000"/>
                </a:solidFill>
              </a:endParaRPr>
            </a:p>
          </p:txBody>
        </p:sp>
        <p:sp>
          <p:nvSpPr>
            <p:cNvPr id="51" name="Textfeld 50"/>
            <p:cNvSpPr txBox="1"/>
            <p:nvPr/>
          </p:nvSpPr>
          <p:spPr>
            <a:xfrm>
              <a:off x="539750" y="1923459"/>
              <a:ext cx="4104258" cy="1355105"/>
            </a:xfrm>
            <a:prstGeom prst="rect">
              <a:avLst/>
            </a:prstGeom>
            <a:solidFill>
              <a:schemeClr val="bg2">
                <a:lumMod val="20000"/>
                <a:lumOff val="80000"/>
              </a:schemeClr>
            </a:solidFill>
            <a:ln w="12700">
              <a:solidFill>
                <a:schemeClr val="bg2">
                  <a:lumMod val="40000"/>
                  <a:lumOff val="60000"/>
                </a:schemeClr>
              </a:solidFill>
            </a:ln>
          </p:spPr>
          <p:txBody>
            <a:bodyPr wrap="square" lIns="36000" tIns="36000" rIns="36000" bIns="36000" rtlCol="0">
              <a:spAutoFit/>
            </a:bodyPr>
            <a:lstStyle/>
            <a:p>
              <a:pPr defTabSz="914400">
                <a:lnSpc>
                  <a:spcPts val="2500"/>
                </a:lnSpc>
                <a:spcBef>
                  <a:spcPts val="480"/>
                </a:spcBef>
                <a:spcAft>
                  <a:spcPts val="480"/>
                </a:spcAft>
                <a:defRPr/>
              </a:pPr>
              <a:r>
                <a:rPr lang="en-US" dirty="0">
                  <a:solidFill>
                    <a:srgbClr val="000000"/>
                  </a:solidFill>
                </a:rPr>
                <a:t>Can molten salt mixtures, liquid metals or ceramic particles be used as efficient heat transfer media at T&gt;650° to achieve </a:t>
              </a:r>
              <a:r>
                <a:rPr lang="en-US" dirty="0" err="1" smtClean="0">
                  <a:solidFill>
                    <a:srgbClr val="000000"/>
                  </a:solidFill>
                </a:rPr>
                <a:t>η</a:t>
              </a:r>
              <a:r>
                <a:rPr lang="en-US" baseline="-25000" dirty="0" err="1" smtClean="0">
                  <a:solidFill>
                    <a:srgbClr val="000000"/>
                  </a:solidFill>
                </a:rPr>
                <a:t>sys</a:t>
              </a:r>
              <a:r>
                <a:rPr lang="en-US" dirty="0" smtClean="0">
                  <a:solidFill>
                    <a:srgbClr val="000000"/>
                  </a:solidFill>
                </a:rPr>
                <a:t> </a:t>
              </a:r>
              <a:r>
                <a:rPr lang="en-US" dirty="0">
                  <a:solidFill>
                    <a:srgbClr val="000000"/>
                  </a:solidFill>
                </a:rPr>
                <a:t>&gt; 20</a:t>
              </a:r>
              <a:r>
                <a:rPr lang="en-US" dirty="0" smtClean="0">
                  <a:solidFill>
                    <a:srgbClr val="000000"/>
                  </a:solidFill>
                </a:rPr>
                <a:t>% ?</a:t>
              </a:r>
              <a:endParaRPr lang="en-US" dirty="0">
                <a:solidFill>
                  <a:srgbClr val="000000"/>
                </a:solidFill>
              </a:endParaRPr>
            </a:p>
          </p:txBody>
        </p:sp>
      </p:grpSp>
      <p:sp>
        <p:nvSpPr>
          <p:cNvPr id="50" name="Textfeld 49"/>
          <p:cNvSpPr txBox="1"/>
          <p:nvPr/>
        </p:nvSpPr>
        <p:spPr>
          <a:xfrm>
            <a:off x="4784439" y="1268760"/>
            <a:ext cx="4104258" cy="646331"/>
          </a:xfrm>
          <a:prstGeom prst="rect">
            <a:avLst/>
          </a:prstGeom>
          <a:solidFill>
            <a:schemeClr val="accent1">
              <a:lumMod val="90000"/>
            </a:schemeClr>
          </a:solidFill>
          <a:ln w="12700">
            <a:solidFill>
              <a:schemeClr val="bg2">
                <a:lumMod val="40000"/>
                <a:lumOff val="60000"/>
              </a:schemeClr>
            </a:solidFill>
          </a:ln>
        </p:spPr>
        <p:txBody>
          <a:bodyPr wrap="square" lIns="36000" tIns="36000" rIns="36000" bIns="36000" rtlCol="0">
            <a:spAutoFit/>
          </a:bodyPr>
          <a:lstStyle/>
          <a:p>
            <a:pPr defTabSz="914400" fontAlgn="base">
              <a:spcBef>
                <a:spcPct val="0"/>
              </a:spcBef>
              <a:spcAft>
                <a:spcPct val="0"/>
              </a:spcAft>
            </a:pPr>
            <a:r>
              <a:rPr lang="en-US" sz="1600" b="1" dirty="0" smtClean="0">
                <a:solidFill>
                  <a:srgbClr val="000000"/>
                </a:solidFill>
              </a:rPr>
              <a:t>Subtopic 2</a:t>
            </a:r>
          </a:p>
          <a:p>
            <a:pPr defTabSz="914400" fontAlgn="base">
              <a:spcBef>
                <a:spcPct val="0"/>
              </a:spcBef>
              <a:spcAft>
                <a:spcPct val="0"/>
              </a:spcAft>
            </a:pPr>
            <a:r>
              <a:rPr lang="en-US" sz="2000" b="1" dirty="0" smtClean="0">
                <a:solidFill>
                  <a:srgbClr val="000000"/>
                </a:solidFill>
              </a:rPr>
              <a:t>Impact of Desert Environment</a:t>
            </a:r>
            <a:endParaRPr lang="en-US" sz="2000" b="1" dirty="0">
              <a:solidFill>
                <a:srgbClr val="000000"/>
              </a:solidFill>
            </a:endParaRPr>
          </a:p>
        </p:txBody>
      </p:sp>
      <p:sp>
        <p:nvSpPr>
          <p:cNvPr id="47" name="Textfeld 46"/>
          <p:cNvSpPr txBox="1"/>
          <p:nvPr/>
        </p:nvSpPr>
        <p:spPr>
          <a:xfrm>
            <a:off x="4784439" y="1926213"/>
            <a:ext cx="4104258" cy="1355105"/>
          </a:xfrm>
          <a:prstGeom prst="rect">
            <a:avLst/>
          </a:prstGeom>
          <a:solidFill>
            <a:schemeClr val="bg2">
              <a:lumMod val="20000"/>
              <a:lumOff val="80000"/>
            </a:schemeClr>
          </a:solidFill>
          <a:ln w="12700">
            <a:solidFill>
              <a:schemeClr val="bg2">
                <a:lumMod val="40000"/>
                <a:lumOff val="60000"/>
              </a:schemeClr>
            </a:solidFill>
          </a:ln>
        </p:spPr>
        <p:txBody>
          <a:bodyPr wrap="square" lIns="36000" tIns="36000" rIns="36000" bIns="36000" rtlCol="0">
            <a:spAutoFit/>
          </a:bodyPr>
          <a:lstStyle/>
          <a:p>
            <a:pPr defTabSz="914400">
              <a:lnSpc>
                <a:spcPts val="2500"/>
              </a:lnSpc>
              <a:spcBef>
                <a:spcPts val="480"/>
              </a:spcBef>
              <a:spcAft>
                <a:spcPts val="480"/>
              </a:spcAft>
              <a:defRPr/>
            </a:pPr>
            <a:r>
              <a:rPr lang="en-US" dirty="0" smtClean="0">
                <a:solidFill>
                  <a:srgbClr val="000000"/>
                </a:solidFill>
              </a:rPr>
              <a:t>Is the concept fit to be operated for</a:t>
            </a:r>
            <a:br>
              <a:rPr lang="en-US" dirty="0" smtClean="0">
                <a:solidFill>
                  <a:srgbClr val="000000"/>
                </a:solidFill>
              </a:rPr>
            </a:br>
            <a:r>
              <a:rPr lang="en-US" dirty="0" smtClean="0">
                <a:solidFill>
                  <a:srgbClr val="000000"/>
                </a:solidFill>
              </a:rPr>
              <a:t>&gt; 20 years in a desert environment?</a:t>
            </a:r>
            <a:br>
              <a:rPr lang="en-US" dirty="0" smtClean="0">
                <a:solidFill>
                  <a:srgbClr val="000000"/>
                </a:solidFill>
              </a:rPr>
            </a:br>
            <a:r>
              <a:rPr lang="en-US" dirty="0" smtClean="0">
                <a:solidFill>
                  <a:srgbClr val="000000"/>
                </a:solidFill>
              </a:rPr>
              <a:t/>
            </a:r>
            <a:br>
              <a:rPr lang="en-US" dirty="0" smtClean="0">
                <a:solidFill>
                  <a:srgbClr val="000000"/>
                </a:solidFill>
              </a:rPr>
            </a:br>
            <a:endParaRPr lang="en-US" dirty="0">
              <a:solidFill>
                <a:srgbClr val="000000"/>
              </a:solidFill>
            </a:endParaRPr>
          </a:p>
        </p:txBody>
      </p:sp>
    </p:spTree>
    <p:extLst>
      <p:ext uri="{BB962C8B-B14F-4D97-AF65-F5344CB8AC3E}">
        <p14:creationId xmlns:p14="http://schemas.microsoft.com/office/powerpoint/2010/main" val="114791437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47"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1"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15616" y="1075212"/>
            <a:ext cx="8207384" cy="40819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146" name="Rectangle 2"/>
          <p:cNvSpPr>
            <a:spLocks noGrp="1" noChangeArrowheads="1"/>
          </p:cNvSpPr>
          <p:nvPr>
            <p:ph type="title"/>
          </p:nvPr>
        </p:nvSpPr>
        <p:spPr>
          <a:xfrm>
            <a:off x="418619" y="188378"/>
            <a:ext cx="8794750" cy="633412"/>
          </a:xfrm>
        </p:spPr>
        <p:txBody>
          <a:bodyPr/>
          <a:lstStyle/>
          <a:p>
            <a:pPr eaLnBrk="1" hangingPunct="1"/>
            <a:r>
              <a:rPr lang="en-US" altLang="en-US" dirty="0" smtClean="0"/>
              <a:t>Key Scientific Questions and Topic Structure</a:t>
            </a:r>
          </a:p>
        </p:txBody>
      </p:sp>
      <p:sp>
        <p:nvSpPr>
          <p:cNvPr id="2" name="Foliennummernplatzhalter 3"/>
          <p:cNvSpPr>
            <a:spLocks noGrp="1"/>
          </p:cNvSpPr>
          <p:nvPr>
            <p:ph type="sldNum" sz="quarter" idx="10"/>
          </p:nvPr>
        </p:nvSpPr>
        <p:spPr>
          <a:xfrm>
            <a:off x="7938" y="6608763"/>
            <a:ext cx="2133600" cy="476250"/>
          </a:xfrm>
        </p:spPr>
        <p:txBody>
          <a:bodyPr/>
          <a:lstStyle/>
          <a:p>
            <a:pPr>
              <a:defRPr/>
            </a:pPr>
            <a:r>
              <a:rPr lang="de-DE">
                <a:solidFill>
                  <a:srgbClr val="FFFFFF"/>
                </a:solidFill>
              </a:rPr>
              <a:t>SEITE </a:t>
            </a:r>
            <a:fld id="{5CAF4097-9B7F-41BF-BC1B-50604E3D9421}" type="slidenum">
              <a:rPr lang="de-DE">
                <a:solidFill>
                  <a:srgbClr val="FFFFFF"/>
                </a:solidFill>
              </a:rPr>
              <a:pPr>
                <a:defRPr/>
              </a:pPr>
              <a:t>44</a:t>
            </a:fld>
            <a:endParaRPr lang="de-DE">
              <a:solidFill>
                <a:srgbClr val="FFFFFF"/>
              </a:solidFill>
            </a:endParaRPr>
          </a:p>
        </p:txBody>
      </p:sp>
      <p:sp>
        <p:nvSpPr>
          <p:cNvPr id="10" name="Slide Number Placeholder 2"/>
          <p:cNvSpPr txBox="1">
            <a:spLocks/>
          </p:cNvSpPr>
          <p:nvPr/>
        </p:nvSpPr>
        <p:spPr bwMode="auto">
          <a:xfrm>
            <a:off x="0" y="6546850"/>
            <a:ext cx="9144000" cy="476250"/>
          </a:xfrm>
          <a:prstGeom prst="rect">
            <a:avLst/>
          </a:prstGeom>
          <a:noFill/>
          <a:ln w="9525">
            <a:noFill/>
            <a:miter lim="800000"/>
            <a:headEnd/>
            <a:tailEnd/>
          </a:ln>
          <a:effectLst/>
        </p:spPr>
        <p:txBody>
          <a:bodyPr/>
          <a:lstStyle>
            <a:defPPr>
              <a:defRPr lang="de-DE"/>
            </a:defPPr>
            <a:lvl1pPr algn="l" rtl="0" fontAlgn="base">
              <a:spcBef>
                <a:spcPct val="0"/>
              </a:spcBef>
              <a:spcAft>
                <a:spcPct val="0"/>
              </a:spcAft>
              <a:defRPr sz="800" kern="1200">
                <a:solidFill>
                  <a:schemeClr val="bg1"/>
                </a:solidFill>
                <a:latin typeface="Arial" charset="0"/>
                <a:ea typeface="+mn-ea"/>
                <a:cs typeface="+mn-cs"/>
              </a:defRPr>
            </a:lvl1pPr>
            <a:lvl2pPr marL="457200" algn="l" rtl="0" fontAlgn="base">
              <a:spcBef>
                <a:spcPct val="0"/>
              </a:spcBef>
              <a:spcAft>
                <a:spcPct val="0"/>
              </a:spcAft>
              <a:defRPr kern="1200">
                <a:solidFill>
                  <a:schemeClr val="tx1"/>
                </a:solidFill>
                <a:latin typeface="Arial" pitchFamily="34" charset="0"/>
                <a:ea typeface="+mn-ea"/>
                <a:cs typeface="Arial" pitchFamily="34" charset="0"/>
              </a:defRPr>
            </a:lvl2pPr>
            <a:lvl3pPr marL="914400" algn="l" rtl="0" fontAlgn="base">
              <a:spcBef>
                <a:spcPct val="0"/>
              </a:spcBef>
              <a:spcAft>
                <a:spcPct val="0"/>
              </a:spcAft>
              <a:defRPr kern="1200">
                <a:solidFill>
                  <a:schemeClr val="tx1"/>
                </a:solidFill>
                <a:latin typeface="Arial" pitchFamily="34" charset="0"/>
                <a:ea typeface="+mn-ea"/>
                <a:cs typeface="Arial" pitchFamily="34" charset="0"/>
              </a:defRPr>
            </a:lvl3pPr>
            <a:lvl4pPr marL="1371600" algn="l" rtl="0" fontAlgn="base">
              <a:spcBef>
                <a:spcPct val="0"/>
              </a:spcBef>
              <a:spcAft>
                <a:spcPct val="0"/>
              </a:spcAft>
              <a:defRPr kern="1200">
                <a:solidFill>
                  <a:schemeClr val="tx1"/>
                </a:solidFill>
                <a:latin typeface="Arial" pitchFamily="34" charset="0"/>
                <a:ea typeface="+mn-ea"/>
                <a:cs typeface="Arial" pitchFamily="34" charset="0"/>
              </a:defRPr>
            </a:lvl4pPr>
            <a:lvl5pPr marL="1828800" algn="l" rtl="0" fontAlgn="base">
              <a:spcBef>
                <a:spcPct val="0"/>
              </a:spcBef>
              <a:spcAft>
                <a:spcPct val="0"/>
              </a:spcAft>
              <a:defRPr kern="1200">
                <a:solidFill>
                  <a:schemeClr val="tx1"/>
                </a:solidFill>
                <a:latin typeface="Arial" pitchFamily="34" charset="0"/>
                <a:ea typeface="+mn-ea"/>
                <a:cs typeface="Arial" pitchFamily="34" charset="0"/>
              </a:defRPr>
            </a:lvl5pPr>
            <a:lvl6pPr marL="2286000" algn="l" defTabSz="914400" rtl="0" eaLnBrk="1" latinLnBrk="0" hangingPunct="1">
              <a:defRPr kern="1200">
                <a:solidFill>
                  <a:schemeClr val="tx1"/>
                </a:solidFill>
                <a:latin typeface="Arial" pitchFamily="34" charset="0"/>
                <a:ea typeface="+mn-ea"/>
                <a:cs typeface="Arial" pitchFamily="34" charset="0"/>
              </a:defRPr>
            </a:lvl6pPr>
            <a:lvl7pPr marL="2743200" algn="l" defTabSz="914400" rtl="0" eaLnBrk="1" latinLnBrk="0" hangingPunct="1">
              <a:defRPr kern="1200">
                <a:solidFill>
                  <a:schemeClr val="tx1"/>
                </a:solidFill>
                <a:latin typeface="Arial" pitchFamily="34" charset="0"/>
                <a:ea typeface="+mn-ea"/>
                <a:cs typeface="Arial" pitchFamily="34" charset="0"/>
              </a:defRPr>
            </a:lvl7pPr>
            <a:lvl8pPr marL="3200400" algn="l" defTabSz="914400" rtl="0" eaLnBrk="1" latinLnBrk="0" hangingPunct="1">
              <a:defRPr kern="1200">
                <a:solidFill>
                  <a:schemeClr val="tx1"/>
                </a:solidFill>
                <a:latin typeface="Arial" pitchFamily="34" charset="0"/>
                <a:ea typeface="+mn-ea"/>
                <a:cs typeface="Arial" pitchFamily="34" charset="0"/>
              </a:defRPr>
            </a:lvl8pPr>
            <a:lvl9pPr marL="3657600" algn="l" defTabSz="914400" rtl="0" eaLnBrk="1" latinLnBrk="0" hangingPunct="1">
              <a:defRPr kern="1200">
                <a:solidFill>
                  <a:schemeClr val="tx1"/>
                </a:solidFill>
                <a:latin typeface="Arial" pitchFamily="34" charset="0"/>
                <a:ea typeface="+mn-ea"/>
                <a:cs typeface="Arial" pitchFamily="34" charset="0"/>
              </a:defRPr>
            </a:lvl9pPr>
          </a:lstStyle>
          <a:p>
            <a:pPr algn="ctr" defTabSz="914400">
              <a:defRPr/>
            </a:pPr>
            <a:fld id="{E0F55BA8-D349-405C-B534-7997DCF61969}" type="slidenum">
              <a:rPr lang="de-DE" sz="1600" smtClean="0">
                <a:solidFill>
                  <a:srgbClr val="FFFFFF"/>
                </a:solidFill>
              </a:rPr>
              <a:pPr algn="ctr" defTabSz="914400">
                <a:defRPr/>
              </a:pPr>
              <a:t>44</a:t>
            </a:fld>
            <a:endParaRPr lang="de-DE" sz="1050" dirty="0">
              <a:solidFill>
                <a:srgbClr val="FFFFFF"/>
              </a:solidFill>
            </a:endParaRPr>
          </a:p>
        </p:txBody>
      </p:sp>
      <p:sp>
        <p:nvSpPr>
          <p:cNvPr id="18" name="Textfeld 17"/>
          <p:cNvSpPr txBox="1"/>
          <p:nvPr/>
        </p:nvSpPr>
        <p:spPr>
          <a:xfrm rot="20760000">
            <a:off x="1134524" y="3131445"/>
            <a:ext cx="7335194" cy="369332"/>
          </a:xfrm>
          <a:prstGeom prst="rect">
            <a:avLst/>
          </a:prstGeom>
          <a:solidFill>
            <a:schemeClr val="accent5">
              <a:lumMod val="75000"/>
            </a:schemeClr>
          </a:solidFill>
        </p:spPr>
        <p:txBody>
          <a:bodyPr wrap="square" rtlCol="0">
            <a:spAutoFit/>
          </a:bodyPr>
          <a:lstStyle/>
          <a:p>
            <a:pPr marL="361950" indent="-361950" algn="ctr" defTabSz="914400" fontAlgn="base">
              <a:spcBef>
                <a:spcPct val="0"/>
              </a:spcBef>
              <a:spcAft>
                <a:spcPct val="0"/>
              </a:spcAft>
              <a:buFont typeface="Wingdings" panose="05000000000000000000" pitchFamily="2" charset="2"/>
              <a:buChar char=""/>
            </a:pPr>
            <a:r>
              <a:rPr lang="en-US" b="1" dirty="0" smtClean="0">
                <a:solidFill>
                  <a:srgbClr val="000000"/>
                </a:solidFill>
              </a:rPr>
              <a:t>Understand the system!</a:t>
            </a:r>
            <a:endParaRPr lang="en-US" b="1" dirty="0">
              <a:solidFill>
                <a:srgbClr val="000000"/>
              </a:solidFill>
            </a:endParaRPr>
          </a:p>
        </p:txBody>
      </p:sp>
      <p:sp>
        <p:nvSpPr>
          <p:cNvPr id="9" name="Textfeld 8"/>
          <p:cNvSpPr txBox="1"/>
          <p:nvPr/>
        </p:nvSpPr>
        <p:spPr>
          <a:xfrm>
            <a:off x="548618" y="5322579"/>
            <a:ext cx="8340080" cy="688256"/>
          </a:xfrm>
          <a:prstGeom prst="rect">
            <a:avLst/>
          </a:prstGeom>
          <a:solidFill>
            <a:schemeClr val="accent1">
              <a:lumMod val="50000"/>
            </a:schemeClr>
          </a:solidFill>
          <a:effectLst>
            <a:outerShdw sx="1000" sy="1000" algn="bl" rotWithShape="0">
              <a:schemeClr val="bg2">
                <a:lumMod val="50000"/>
              </a:schemeClr>
            </a:outerShdw>
          </a:effectLst>
        </p:spPr>
        <p:style>
          <a:lnRef idx="0">
            <a:schemeClr val="accent2"/>
          </a:lnRef>
          <a:fillRef idx="3">
            <a:schemeClr val="accent2"/>
          </a:fillRef>
          <a:effectRef idx="3">
            <a:schemeClr val="accent2"/>
          </a:effectRef>
          <a:fontRef idx="minor">
            <a:schemeClr val="lt1"/>
          </a:fontRef>
        </p:style>
        <p:txBody>
          <a:bodyPr wrap="square" lIns="36000" tIns="36000" rIns="36000" bIns="36000">
            <a:spAutoFit/>
          </a:bodyPr>
          <a:lstStyle/>
          <a:p>
            <a:pPr algn="ctr" defTabSz="914400" fontAlgn="base">
              <a:spcBef>
                <a:spcPct val="0"/>
              </a:spcBef>
              <a:spcAft>
                <a:spcPct val="0"/>
              </a:spcAft>
              <a:defRPr/>
            </a:pPr>
            <a:r>
              <a:rPr lang="de-DE" sz="2000" b="1" dirty="0">
                <a:solidFill>
                  <a:srgbClr val="000000"/>
                </a:solidFill>
              </a:rPr>
              <a:t>Target 2019:</a:t>
            </a:r>
            <a:br>
              <a:rPr lang="de-DE" sz="2000" b="1" dirty="0">
                <a:solidFill>
                  <a:srgbClr val="000000"/>
                </a:solidFill>
              </a:rPr>
            </a:br>
            <a:r>
              <a:rPr lang="en-US" sz="2000" b="1" dirty="0">
                <a:solidFill>
                  <a:srgbClr val="000000"/>
                </a:solidFill>
              </a:rPr>
              <a:t>Proof of concept in 100 - 500 kW scale as a basis for </a:t>
            </a:r>
            <a:r>
              <a:rPr lang="en-US" sz="2000" b="1" dirty="0" smtClean="0">
                <a:solidFill>
                  <a:srgbClr val="000000"/>
                </a:solidFill>
              </a:rPr>
              <a:t>tech-transfer</a:t>
            </a:r>
            <a:endParaRPr lang="en-US" sz="2000" b="1" dirty="0">
              <a:solidFill>
                <a:srgbClr val="000000"/>
              </a:solidFill>
            </a:endParaRPr>
          </a:p>
        </p:txBody>
      </p:sp>
    </p:spTree>
    <p:extLst>
      <p:ext uri="{BB962C8B-B14F-4D97-AF65-F5344CB8AC3E}">
        <p14:creationId xmlns:p14="http://schemas.microsoft.com/office/powerpoint/2010/main" val="3050984229"/>
      </p:ext>
    </p:extLst>
  </p:cSld>
  <p:clrMapOvr>
    <a:masterClrMapping/>
  </p:clrMapOvr>
  <mc:AlternateContent xmlns:mc="http://schemas.openxmlformats.org/markup-compatibility/2006" xmlns:p14="http://schemas.microsoft.com/office/powerpoint/2010/main">
    <mc:Choice Requires="p14">
      <p:transition spd="slow" p14:dur="25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9"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421873" y="182716"/>
            <a:ext cx="8671132" cy="900113"/>
          </a:xfrm>
        </p:spPr>
        <p:txBody>
          <a:bodyPr/>
          <a:lstStyle/>
          <a:p>
            <a:r>
              <a:rPr lang="de-DE" sz="3200" dirty="0" err="1"/>
              <a:t>Subtopic</a:t>
            </a:r>
            <a:r>
              <a:rPr lang="de-DE" sz="3200" dirty="0"/>
              <a:t> </a:t>
            </a:r>
            <a:r>
              <a:rPr lang="de-DE" sz="3200" dirty="0" smtClean="0"/>
              <a:t>1 -  </a:t>
            </a:r>
            <a:r>
              <a:rPr lang="de-DE" sz="3200" dirty="0" err="1" smtClean="0"/>
              <a:t>Advanced</a:t>
            </a:r>
            <a:r>
              <a:rPr lang="de-DE" sz="3200" dirty="0" smtClean="0"/>
              <a:t> </a:t>
            </a:r>
            <a:r>
              <a:rPr lang="de-DE" sz="3200" dirty="0" err="1"/>
              <a:t>Heat</a:t>
            </a:r>
            <a:r>
              <a:rPr lang="de-DE" sz="3200" dirty="0"/>
              <a:t> </a:t>
            </a:r>
            <a:r>
              <a:rPr lang="de-DE" sz="3200" dirty="0" smtClean="0"/>
              <a:t>Transfer Media</a:t>
            </a:r>
            <a:br>
              <a:rPr lang="de-DE" sz="3200" dirty="0" smtClean="0"/>
            </a:br>
            <a:r>
              <a:rPr lang="de-DE" sz="3200" dirty="0" smtClean="0"/>
              <a:t/>
            </a:r>
            <a:br>
              <a:rPr lang="de-DE" sz="3200" dirty="0" smtClean="0"/>
            </a:br>
            <a:endParaRPr lang="en-GB" sz="2400" dirty="0"/>
          </a:p>
        </p:txBody>
      </p:sp>
      <p:sp>
        <p:nvSpPr>
          <p:cNvPr id="3" name="Inhaltsplatzhalter 2"/>
          <p:cNvSpPr>
            <a:spLocks noGrp="1"/>
          </p:cNvSpPr>
          <p:nvPr>
            <p:ph idx="1"/>
          </p:nvPr>
        </p:nvSpPr>
        <p:spPr>
          <a:xfrm>
            <a:off x="536810" y="1492349"/>
            <a:ext cx="3915856" cy="2080057"/>
          </a:xfrm>
        </p:spPr>
        <p:txBody>
          <a:bodyPr>
            <a:spAutoFit/>
          </a:bodyPr>
          <a:lstStyle/>
          <a:p>
            <a:pPr marL="0" indent="0">
              <a:lnSpc>
                <a:spcPts val="2500"/>
              </a:lnSpc>
              <a:spcBef>
                <a:spcPts val="480"/>
              </a:spcBef>
              <a:spcAft>
                <a:spcPts val="480"/>
              </a:spcAft>
              <a:buNone/>
            </a:pPr>
            <a:r>
              <a:rPr lang="de-DE" sz="1800" b="1" dirty="0" err="1">
                <a:solidFill>
                  <a:schemeClr val="tx2"/>
                </a:solidFill>
              </a:rPr>
              <a:t>Achievements</a:t>
            </a:r>
            <a:r>
              <a:rPr lang="de-DE" sz="1800" b="1" dirty="0">
                <a:solidFill>
                  <a:schemeClr val="tx2"/>
                </a:solidFill>
              </a:rPr>
              <a:t> in POF </a:t>
            </a:r>
            <a:r>
              <a:rPr lang="de-DE" sz="1800" b="1" dirty="0" smtClean="0">
                <a:solidFill>
                  <a:schemeClr val="tx2"/>
                </a:solidFill>
              </a:rPr>
              <a:t>II</a:t>
            </a:r>
            <a:endParaRPr lang="en-US" altLang="en-US" sz="1800" b="1" dirty="0" smtClean="0"/>
          </a:p>
          <a:p>
            <a:pPr marL="265113" indent="-265113">
              <a:lnSpc>
                <a:spcPts val="2500"/>
              </a:lnSpc>
              <a:spcBef>
                <a:spcPts val="480"/>
              </a:spcBef>
              <a:spcAft>
                <a:spcPts val="480"/>
              </a:spcAft>
              <a:buFont typeface="Arial" panose="020B0604020202020204" pitchFamily="34" charset="0"/>
              <a:buChar char="•"/>
            </a:pPr>
            <a:r>
              <a:rPr lang="en-US" altLang="en-US" sz="1800" dirty="0" smtClean="0"/>
              <a:t>System models show high efficiency potential</a:t>
            </a:r>
          </a:p>
          <a:p>
            <a:pPr marL="265113" indent="-265113">
              <a:lnSpc>
                <a:spcPts val="2500"/>
              </a:lnSpc>
              <a:spcBef>
                <a:spcPts val="480"/>
              </a:spcBef>
              <a:spcAft>
                <a:spcPts val="480"/>
              </a:spcAft>
              <a:buFont typeface="Arial" panose="020B0604020202020204" pitchFamily="34" charset="0"/>
              <a:buChar char="•"/>
            </a:pPr>
            <a:r>
              <a:rPr lang="en-US" altLang="en-US" sz="1800" dirty="0" smtClean="0"/>
              <a:t>results in lower LCOE</a:t>
            </a:r>
            <a:endParaRPr lang="en-US" altLang="en-US" sz="1800" dirty="0"/>
          </a:p>
          <a:p>
            <a:pPr marL="0" indent="0">
              <a:lnSpc>
                <a:spcPts val="2500"/>
              </a:lnSpc>
              <a:spcBef>
                <a:spcPts val="480"/>
              </a:spcBef>
              <a:spcAft>
                <a:spcPts val="480"/>
              </a:spcAft>
              <a:buNone/>
            </a:pPr>
            <a:endParaRPr lang="en-GB" sz="1800" dirty="0"/>
          </a:p>
        </p:txBody>
      </p:sp>
      <p:pic>
        <p:nvPicPr>
          <p:cNvPr id="15"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588101" y="3493572"/>
            <a:ext cx="5528298" cy="25277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6" name="Textfeld 15"/>
          <p:cNvSpPr txBox="1"/>
          <p:nvPr/>
        </p:nvSpPr>
        <p:spPr>
          <a:xfrm>
            <a:off x="539749" y="704322"/>
            <a:ext cx="8295839" cy="626701"/>
          </a:xfrm>
          <a:prstGeom prst="rect">
            <a:avLst/>
          </a:prstGeom>
          <a:solidFill>
            <a:schemeClr val="bg2">
              <a:lumMod val="20000"/>
              <a:lumOff val="80000"/>
            </a:schemeClr>
          </a:solidFill>
          <a:ln w="12700">
            <a:noFill/>
          </a:ln>
        </p:spPr>
        <p:txBody>
          <a:bodyPr wrap="square" lIns="36000" tIns="36000" rIns="36000" bIns="36000" rtlCol="0">
            <a:spAutoFit/>
          </a:bodyPr>
          <a:lstStyle/>
          <a:p>
            <a:pPr defTabSz="914400">
              <a:defRPr/>
            </a:pPr>
            <a:r>
              <a:rPr lang="en-US" dirty="0">
                <a:solidFill>
                  <a:srgbClr val="000000"/>
                </a:solidFill>
              </a:rPr>
              <a:t>Can molten salt mixtures, liquid metals or ceramic particles be used as efficient heat transfer media at </a:t>
            </a:r>
            <a:r>
              <a:rPr lang="en-US" dirty="0" smtClean="0">
                <a:solidFill>
                  <a:srgbClr val="000000"/>
                </a:solidFill>
              </a:rPr>
              <a:t>T &gt; 650</a:t>
            </a:r>
            <a:r>
              <a:rPr lang="en-US" dirty="0">
                <a:solidFill>
                  <a:srgbClr val="000000"/>
                </a:solidFill>
              </a:rPr>
              <a:t>° to achieve </a:t>
            </a:r>
            <a:r>
              <a:rPr lang="en-US" dirty="0" err="1" smtClean="0">
                <a:solidFill>
                  <a:srgbClr val="000000"/>
                </a:solidFill>
              </a:rPr>
              <a:t>η</a:t>
            </a:r>
            <a:r>
              <a:rPr lang="en-US" baseline="-25000" dirty="0" err="1" smtClean="0">
                <a:solidFill>
                  <a:srgbClr val="000000"/>
                </a:solidFill>
              </a:rPr>
              <a:t>sys</a:t>
            </a:r>
            <a:r>
              <a:rPr lang="en-US" dirty="0" smtClean="0">
                <a:solidFill>
                  <a:srgbClr val="000000"/>
                </a:solidFill>
              </a:rPr>
              <a:t> </a:t>
            </a:r>
            <a:r>
              <a:rPr lang="en-US" dirty="0">
                <a:solidFill>
                  <a:srgbClr val="000000"/>
                </a:solidFill>
              </a:rPr>
              <a:t>&gt; 20% ?</a:t>
            </a:r>
          </a:p>
        </p:txBody>
      </p:sp>
      <p:sp>
        <p:nvSpPr>
          <p:cNvPr id="6" name="Slide Number Placeholder 2"/>
          <p:cNvSpPr txBox="1">
            <a:spLocks/>
          </p:cNvSpPr>
          <p:nvPr/>
        </p:nvSpPr>
        <p:spPr bwMode="auto">
          <a:xfrm>
            <a:off x="0" y="6546850"/>
            <a:ext cx="9144000" cy="476250"/>
          </a:xfrm>
          <a:prstGeom prst="rect">
            <a:avLst/>
          </a:prstGeom>
          <a:noFill/>
          <a:ln w="9525">
            <a:noFill/>
            <a:miter lim="800000"/>
            <a:headEnd/>
            <a:tailEnd/>
          </a:ln>
          <a:effectLst/>
        </p:spPr>
        <p:txBody>
          <a:bodyPr/>
          <a:lstStyle>
            <a:defPPr>
              <a:defRPr lang="de-DE"/>
            </a:defPPr>
            <a:lvl1pPr algn="l" rtl="0" fontAlgn="base">
              <a:spcBef>
                <a:spcPct val="0"/>
              </a:spcBef>
              <a:spcAft>
                <a:spcPct val="0"/>
              </a:spcAft>
              <a:defRPr sz="800" kern="1200">
                <a:solidFill>
                  <a:schemeClr val="bg1"/>
                </a:solidFill>
                <a:latin typeface="Arial" charset="0"/>
                <a:ea typeface="+mn-ea"/>
                <a:cs typeface="+mn-cs"/>
              </a:defRPr>
            </a:lvl1pPr>
            <a:lvl2pPr marL="457200" algn="l" rtl="0" fontAlgn="base">
              <a:spcBef>
                <a:spcPct val="0"/>
              </a:spcBef>
              <a:spcAft>
                <a:spcPct val="0"/>
              </a:spcAft>
              <a:defRPr kern="1200">
                <a:solidFill>
                  <a:schemeClr val="tx1"/>
                </a:solidFill>
                <a:latin typeface="Arial" pitchFamily="34" charset="0"/>
                <a:ea typeface="+mn-ea"/>
                <a:cs typeface="Arial" pitchFamily="34" charset="0"/>
              </a:defRPr>
            </a:lvl2pPr>
            <a:lvl3pPr marL="914400" algn="l" rtl="0" fontAlgn="base">
              <a:spcBef>
                <a:spcPct val="0"/>
              </a:spcBef>
              <a:spcAft>
                <a:spcPct val="0"/>
              </a:spcAft>
              <a:defRPr kern="1200">
                <a:solidFill>
                  <a:schemeClr val="tx1"/>
                </a:solidFill>
                <a:latin typeface="Arial" pitchFamily="34" charset="0"/>
                <a:ea typeface="+mn-ea"/>
                <a:cs typeface="Arial" pitchFamily="34" charset="0"/>
              </a:defRPr>
            </a:lvl3pPr>
            <a:lvl4pPr marL="1371600" algn="l" rtl="0" fontAlgn="base">
              <a:spcBef>
                <a:spcPct val="0"/>
              </a:spcBef>
              <a:spcAft>
                <a:spcPct val="0"/>
              </a:spcAft>
              <a:defRPr kern="1200">
                <a:solidFill>
                  <a:schemeClr val="tx1"/>
                </a:solidFill>
                <a:latin typeface="Arial" pitchFamily="34" charset="0"/>
                <a:ea typeface="+mn-ea"/>
                <a:cs typeface="Arial" pitchFamily="34" charset="0"/>
              </a:defRPr>
            </a:lvl4pPr>
            <a:lvl5pPr marL="1828800" algn="l" rtl="0" fontAlgn="base">
              <a:spcBef>
                <a:spcPct val="0"/>
              </a:spcBef>
              <a:spcAft>
                <a:spcPct val="0"/>
              </a:spcAft>
              <a:defRPr kern="1200">
                <a:solidFill>
                  <a:schemeClr val="tx1"/>
                </a:solidFill>
                <a:latin typeface="Arial" pitchFamily="34" charset="0"/>
                <a:ea typeface="+mn-ea"/>
                <a:cs typeface="Arial" pitchFamily="34" charset="0"/>
              </a:defRPr>
            </a:lvl5pPr>
            <a:lvl6pPr marL="2286000" algn="l" defTabSz="914400" rtl="0" eaLnBrk="1" latinLnBrk="0" hangingPunct="1">
              <a:defRPr kern="1200">
                <a:solidFill>
                  <a:schemeClr val="tx1"/>
                </a:solidFill>
                <a:latin typeface="Arial" pitchFamily="34" charset="0"/>
                <a:ea typeface="+mn-ea"/>
                <a:cs typeface="Arial" pitchFamily="34" charset="0"/>
              </a:defRPr>
            </a:lvl6pPr>
            <a:lvl7pPr marL="2743200" algn="l" defTabSz="914400" rtl="0" eaLnBrk="1" latinLnBrk="0" hangingPunct="1">
              <a:defRPr kern="1200">
                <a:solidFill>
                  <a:schemeClr val="tx1"/>
                </a:solidFill>
                <a:latin typeface="Arial" pitchFamily="34" charset="0"/>
                <a:ea typeface="+mn-ea"/>
                <a:cs typeface="Arial" pitchFamily="34" charset="0"/>
              </a:defRPr>
            </a:lvl7pPr>
            <a:lvl8pPr marL="3200400" algn="l" defTabSz="914400" rtl="0" eaLnBrk="1" latinLnBrk="0" hangingPunct="1">
              <a:defRPr kern="1200">
                <a:solidFill>
                  <a:schemeClr val="tx1"/>
                </a:solidFill>
                <a:latin typeface="Arial" pitchFamily="34" charset="0"/>
                <a:ea typeface="+mn-ea"/>
                <a:cs typeface="Arial" pitchFamily="34" charset="0"/>
              </a:defRPr>
            </a:lvl8pPr>
            <a:lvl9pPr marL="3657600" algn="l" defTabSz="914400" rtl="0" eaLnBrk="1" latinLnBrk="0" hangingPunct="1">
              <a:defRPr kern="1200">
                <a:solidFill>
                  <a:schemeClr val="tx1"/>
                </a:solidFill>
                <a:latin typeface="Arial" pitchFamily="34" charset="0"/>
                <a:ea typeface="+mn-ea"/>
                <a:cs typeface="Arial" pitchFamily="34" charset="0"/>
              </a:defRPr>
            </a:lvl9pPr>
          </a:lstStyle>
          <a:p>
            <a:pPr algn="ctr" defTabSz="914400">
              <a:defRPr/>
            </a:pPr>
            <a:fld id="{E0F55BA8-D349-405C-B534-7997DCF61969}" type="slidenum">
              <a:rPr lang="de-DE" sz="1600" smtClean="0">
                <a:solidFill>
                  <a:srgbClr val="FFFFFF"/>
                </a:solidFill>
              </a:rPr>
              <a:pPr algn="ctr" defTabSz="914400">
                <a:defRPr/>
              </a:pPr>
              <a:t>45</a:t>
            </a:fld>
            <a:endParaRPr lang="de-DE" sz="1050" dirty="0">
              <a:solidFill>
                <a:srgbClr val="FFFFFF"/>
              </a:solidFill>
            </a:endParaRPr>
          </a:p>
        </p:txBody>
      </p:sp>
      <p:pic>
        <p:nvPicPr>
          <p:cNvPr id="17410" name="Picture 2"/>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5639977" y="1480679"/>
            <a:ext cx="3195611" cy="204140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 name="Textfeld 3"/>
          <p:cNvSpPr txBox="1"/>
          <p:nvPr/>
        </p:nvSpPr>
        <p:spPr>
          <a:xfrm>
            <a:off x="6444208" y="1511206"/>
            <a:ext cx="2060179" cy="261610"/>
          </a:xfrm>
          <a:prstGeom prst="rect">
            <a:avLst/>
          </a:prstGeom>
          <a:solidFill>
            <a:schemeClr val="bg1"/>
          </a:solidFill>
          <a:ln>
            <a:solidFill>
              <a:schemeClr val="tx1"/>
            </a:solidFill>
          </a:ln>
        </p:spPr>
        <p:txBody>
          <a:bodyPr wrap="none" rtlCol="0">
            <a:spAutoFit/>
          </a:bodyPr>
          <a:lstStyle/>
          <a:p>
            <a:pPr defTabSz="914400" fontAlgn="base">
              <a:spcBef>
                <a:spcPct val="0"/>
              </a:spcBef>
              <a:spcAft>
                <a:spcPct val="0"/>
              </a:spcAft>
            </a:pPr>
            <a:r>
              <a:rPr lang="de-DE" sz="1100" dirty="0" err="1" smtClean="0">
                <a:solidFill>
                  <a:srgbClr val="000000"/>
                </a:solidFill>
              </a:rPr>
              <a:t>falling</a:t>
            </a:r>
            <a:r>
              <a:rPr lang="de-DE" sz="1100" dirty="0" smtClean="0">
                <a:solidFill>
                  <a:srgbClr val="000000"/>
                </a:solidFill>
              </a:rPr>
              <a:t> </a:t>
            </a:r>
            <a:r>
              <a:rPr lang="de-DE" sz="1100" dirty="0" err="1" smtClean="0">
                <a:solidFill>
                  <a:srgbClr val="000000"/>
                </a:solidFill>
              </a:rPr>
              <a:t>particle</a:t>
            </a:r>
            <a:r>
              <a:rPr lang="de-DE" sz="1100" dirty="0" smtClean="0">
                <a:solidFill>
                  <a:srgbClr val="000000"/>
                </a:solidFill>
              </a:rPr>
              <a:t> </a:t>
            </a:r>
            <a:r>
              <a:rPr lang="de-DE" sz="1100" dirty="0" err="1" smtClean="0">
                <a:solidFill>
                  <a:srgbClr val="000000"/>
                </a:solidFill>
              </a:rPr>
              <a:t>receiver</a:t>
            </a:r>
            <a:r>
              <a:rPr lang="de-DE" sz="1100" dirty="0" smtClean="0">
                <a:solidFill>
                  <a:srgbClr val="000000"/>
                </a:solidFill>
              </a:rPr>
              <a:t>, 800°C</a:t>
            </a:r>
            <a:endParaRPr lang="de-DE" sz="1100" dirty="0">
              <a:solidFill>
                <a:srgbClr val="000000"/>
              </a:solidFill>
            </a:endParaRPr>
          </a:p>
        </p:txBody>
      </p:sp>
    </p:spTree>
    <p:extLst>
      <p:ext uri="{BB962C8B-B14F-4D97-AF65-F5344CB8AC3E}">
        <p14:creationId xmlns:p14="http://schemas.microsoft.com/office/powerpoint/2010/main" val="3083320254"/>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421873" y="182716"/>
            <a:ext cx="8671132" cy="900113"/>
          </a:xfrm>
        </p:spPr>
        <p:txBody>
          <a:bodyPr/>
          <a:lstStyle/>
          <a:p>
            <a:r>
              <a:rPr lang="de-DE" sz="3200" dirty="0" err="1"/>
              <a:t>Subtopic</a:t>
            </a:r>
            <a:r>
              <a:rPr lang="de-DE" sz="3200" dirty="0"/>
              <a:t> </a:t>
            </a:r>
            <a:r>
              <a:rPr lang="de-DE" sz="3200" dirty="0" smtClean="0"/>
              <a:t>1 -  </a:t>
            </a:r>
            <a:r>
              <a:rPr lang="de-DE" sz="3200" dirty="0" err="1" smtClean="0"/>
              <a:t>Advanced</a:t>
            </a:r>
            <a:r>
              <a:rPr lang="de-DE" sz="3200" dirty="0" smtClean="0"/>
              <a:t> </a:t>
            </a:r>
            <a:r>
              <a:rPr lang="de-DE" sz="3200" dirty="0" err="1"/>
              <a:t>Heat</a:t>
            </a:r>
            <a:r>
              <a:rPr lang="de-DE" sz="3200" dirty="0"/>
              <a:t> </a:t>
            </a:r>
            <a:r>
              <a:rPr lang="de-DE" sz="3200" dirty="0" smtClean="0"/>
              <a:t>Transfer Media</a:t>
            </a:r>
            <a:br>
              <a:rPr lang="de-DE" sz="3200" dirty="0" smtClean="0"/>
            </a:br>
            <a:r>
              <a:rPr lang="de-DE" sz="3200" dirty="0" smtClean="0"/>
              <a:t/>
            </a:r>
            <a:br>
              <a:rPr lang="de-DE" sz="3200" dirty="0" smtClean="0"/>
            </a:br>
            <a:endParaRPr lang="en-GB" sz="2400" dirty="0"/>
          </a:p>
        </p:txBody>
      </p:sp>
      <p:sp>
        <p:nvSpPr>
          <p:cNvPr id="3" name="Inhaltsplatzhalter 2"/>
          <p:cNvSpPr>
            <a:spLocks noGrp="1"/>
          </p:cNvSpPr>
          <p:nvPr>
            <p:ph idx="1"/>
          </p:nvPr>
        </p:nvSpPr>
        <p:spPr>
          <a:xfrm>
            <a:off x="536810" y="1492349"/>
            <a:ext cx="3915856" cy="4888979"/>
          </a:xfrm>
        </p:spPr>
        <p:txBody>
          <a:bodyPr/>
          <a:lstStyle/>
          <a:p>
            <a:pPr marL="0" indent="0">
              <a:lnSpc>
                <a:spcPts val="2500"/>
              </a:lnSpc>
              <a:spcBef>
                <a:spcPts val="480"/>
              </a:spcBef>
              <a:spcAft>
                <a:spcPts val="480"/>
              </a:spcAft>
              <a:buNone/>
            </a:pPr>
            <a:r>
              <a:rPr lang="de-DE" sz="1800" b="1" dirty="0" err="1">
                <a:solidFill>
                  <a:schemeClr val="tx2"/>
                </a:solidFill>
              </a:rPr>
              <a:t>Achievements</a:t>
            </a:r>
            <a:r>
              <a:rPr lang="de-DE" sz="1800" b="1" dirty="0">
                <a:solidFill>
                  <a:schemeClr val="tx2"/>
                </a:solidFill>
              </a:rPr>
              <a:t> in POF </a:t>
            </a:r>
            <a:r>
              <a:rPr lang="de-DE" sz="1800" b="1" dirty="0" smtClean="0">
                <a:solidFill>
                  <a:schemeClr val="tx2"/>
                </a:solidFill>
              </a:rPr>
              <a:t>II</a:t>
            </a:r>
            <a:endParaRPr lang="en-US" altLang="en-US" sz="1800" b="1" dirty="0" smtClean="0"/>
          </a:p>
          <a:p>
            <a:pPr marL="265113" indent="-265113">
              <a:lnSpc>
                <a:spcPts val="2500"/>
              </a:lnSpc>
              <a:spcBef>
                <a:spcPts val="480"/>
              </a:spcBef>
              <a:spcAft>
                <a:spcPts val="480"/>
              </a:spcAft>
              <a:buFont typeface="Arial" panose="020B0604020202020204" pitchFamily="34" charset="0"/>
              <a:buChar char="•"/>
            </a:pPr>
            <a:r>
              <a:rPr lang="en-US" altLang="en-US" sz="1800" dirty="0" smtClean="0"/>
              <a:t>System models show high efficiency potential</a:t>
            </a:r>
            <a:endParaRPr lang="en-US" altLang="en-US" sz="1800" dirty="0"/>
          </a:p>
          <a:p>
            <a:pPr marL="265113" indent="-265113">
              <a:lnSpc>
                <a:spcPts val="2500"/>
              </a:lnSpc>
              <a:spcBef>
                <a:spcPts val="480"/>
              </a:spcBef>
              <a:spcAft>
                <a:spcPts val="480"/>
              </a:spcAft>
              <a:buFont typeface="Arial" panose="020B0604020202020204" pitchFamily="34" charset="0"/>
              <a:buChar char="•"/>
            </a:pPr>
            <a:r>
              <a:rPr lang="en-US" altLang="en-US" sz="1800" dirty="0" smtClean="0"/>
              <a:t>Prototype </a:t>
            </a:r>
            <a:r>
              <a:rPr lang="en-US" altLang="en-US" sz="1800" dirty="0"/>
              <a:t>of particle </a:t>
            </a:r>
            <a:r>
              <a:rPr lang="en-US" altLang="en-US" sz="1800" dirty="0" smtClean="0"/>
              <a:t>receiver </a:t>
            </a:r>
            <a:r>
              <a:rPr lang="en-US" altLang="en-US" sz="1800" dirty="0"/>
              <a:t>prove feasibility in 10 kW </a:t>
            </a:r>
            <a:r>
              <a:rPr lang="en-US" altLang="en-US" sz="1800" dirty="0" smtClean="0"/>
              <a:t>scale</a:t>
            </a:r>
            <a:br>
              <a:rPr lang="en-US" altLang="en-US" sz="1800" dirty="0" smtClean="0"/>
            </a:br>
            <a:r>
              <a:rPr lang="en-US" altLang="en-US" sz="1800" dirty="0" smtClean="0"/>
              <a:t>up </a:t>
            </a:r>
            <a:r>
              <a:rPr lang="en-US" altLang="en-US" sz="1800" dirty="0"/>
              <a:t>to </a:t>
            </a:r>
            <a:r>
              <a:rPr lang="en-US" altLang="en-US" sz="1800" dirty="0" smtClean="0"/>
              <a:t>900°C</a:t>
            </a:r>
            <a:endParaRPr lang="en-US" altLang="en-US" sz="1800" dirty="0"/>
          </a:p>
          <a:p>
            <a:pPr>
              <a:lnSpc>
                <a:spcPts val="2500"/>
              </a:lnSpc>
              <a:spcBef>
                <a:spcPts val="480"/>
              </a:spcBef>
              <a:spcAft>
                <a:spcPts val="480"/>
              </a:spcAft>
            </a:pPr>
            <a:endParaRPr lang="en-GB" sz="1800" dirty="0"/>
          </a:p>
        </p:txBody>
      </p:sp>
      <p:grpSp>
        <p:nvGrpSpPr>
          <p:cNvPr id="14" name="Gruppieren 13"/>
          <p:cNvGrpSpPr/>
          <p:nvPr/>
        </p:nvGrpSpPr>
        <p:grpSpPr>
          <a:xfrm>
            <a:off x="4283968" y="2276872"/>
            <a:ext cx="4514246" cy="1695450"/>
            <a:chOff x="4508025" y="4437112"/>
            <a:chExt cx="4514246" cy="1695450"/>
          </a:xfrm>
        </p:grpSpPr>
        <p:pic>
          <p:nvPicPr>
            <p:cNvPr id="5" name="Picture 2" descr="G:\TOWER\Allgemein\Bilder\Receiver\Partikelreceiver\Testkampagne_HLS_Sept2012\DLR-Fotomedien_komprimiert\03683b .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508025" y="4437112"/>
              <a:ext cx="2541588" cy="169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feld 5"/>
            <p:cNvSpPr txBox="1"/>
            <p:nvPr/>
          </p:nvSpPr>
          <p:spPr>
            <a:xfrm>
              <a:off x="4644412" y="5805264"/>
              <a:ext cx="2217274" cy="276999"/>
            </a:xfrm>
            <a:prstGeom prst="rect">
              <a:avLst/>
            </a:prstGeom>
            <a:solidFill>
              <a:schemeClr val="bg1">
                <a:lumMod val="95000"/>
              </a:schemeClr>
            </a:solidFill>
          </p:spPr>
          <p:txBody>
            <a:bodyPr wrap="none">
              <a:spAutoFit/>
            </a:bodyPr>
            <a:lstStyle/>
            <a:p>
              <a:pPr defTabSz="914400" fontAlgn="base">
                <a:spcBef>
                  <a:spcPct val="0"/>
                </a:spcBef>
                <a:spcAft>
                  <a:spcPct val="0"/>
                </a:spcAft>
                <a:defRPr/>
              </a:pPr>
              <a:r>
                <a:rPr lang="de-DE" sz="1200" dirty="0" err="1" smtClean="0">
                  <a:solidFill>
                    <a:srgbClr val="000000"/>
                  </a:solidFill>
                </a:rPr>
                <a:t>Particle</a:t>
              </a:r>
              <a:r>
                <a:rPr lang="de-DE" sz="1200" dirty="0" smtClean="0">
                  <a:solidFill>
                    <a:srgbClr val="000000"/>
                  </a:solidFill>
                </a:rPr>
                <a:t> </a:t>
              </a:r>
              <a:r>
                <a:rPr lang="de-DE" sz="1200" dirty="0" err="1">
                  <a:solidFill>
                    <a:srgbClr val="000000"/>
                  </a:solidFill>
                </a:rPr>
                <a:t>receiver</a:t>
              </a:r>
              <a:r>
                <a:rPr lang="de-DE" sz="1200" dirty="0">
                  <a:solidFill>
                    <a:srgbClr val="000000"/>
                  </a:solidFill>
                </a:rPr>
                <a:t> </a:t>
              </a:r>
              <a:r>
                <a:rPr lang="de-DE" sz="1200" dirty="0" err="1">
                  <a:solidFill>
                    <a:srgbClr val="000000"/>
                  </a:solidFill>
                </a:rPr>
                <a:t>test</a:t>
              </a:r>
              <a:r>
                <a:rPr lang="de-DE" sz="1200" dirty="0">
                  <a:solidFill>
                    <a:srgbClr val="000000"/>
                  </a:solidFill>
                </a:rPr>
                <a:t> at 900°C</a:t>
              </a:r>
            </a:p>
          </p:txBody>
        </p:sp>
        <p:pic>
          <p:nvPicPr>
            <p:cNvPr id="14338" name="Picture 2"/>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7236296" y="4437112"/>
              <a:ext cx="1785975" cy="11913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16" name="Textfeld 15"/>
          <p:cNvSpPr txBox="1"/>
          <p:nvPr/>
        </p:nvSpPr>
        <p:spPr>
          <a:xfrm>
            <a:off x="539749" y="704322"/>
            <a:ext cx="8295839" cy="626701"/>
          </a:xfrm>
          <a:prstGeom prst="rect">
            <a:avLst/>
          </a:prstGeom>
          <a:solidFill>
            <a:schemeClr val="bg2">
              <a:lumMod val="20000"/>
              <a:lumOff val="80000"/>
            </a:schemeClr>
          </a:solidFill>
          <a:ln w="12700">
            <a:noFill/>
          </a:ln>
        </p:spPr>
        <p:txBody>
          <a:bodyPr wrap="square" lIns="36000" tIns="36000" rIns="36000" bIns="36000" rtlCol="0">
            <a:spAutoFit/>
          </a:bodyPr>
          <a:lstStyle/>
          <a:p>
            <a:pPr defTabSz="914400">
              <a:defRPr/>
            </a:pPr>
            <a:r>
              <a:rPr lang="en-US" dirty="0">
                <a:solidFill>
                  <a:srgbClr val="000000"/>
                </a:solidFill>
              </a:rPr>
              <a:t>Can molten salt mixtures, liquid metals or ceramic particles be used as efficient heat transfer media at </a:t>
            </a:r>
            <a:r>
              <a:rPr lang="en-US" dirty="0" smtClean="0">
                <a:solidFill>
                  <a:srgbClr val="000000"/>
                </a:solidFill>
              </a:rPr>
              <a:t>T &gt; 650</a:t>
            </a:r>
            <a:r>
              <a:rPr lang="en-US" dirty="0">
                <a:solidFill>
                  <a:srgbClr val="000000"/>
                </a:solidFill>
              </a:rPr>
              <a:t>° to achieve </a:t>
            </a:r>
            <a:r>
              <a:rPr lang="en-US" dirty="0" err="1" smtClean="0">
                <a:solidFill>
                  <a:srgbClr val="000000"/>
                </a:solidFill>
              </a:rPr>
              <a:t>η</a:t>
            </a:r>
            <a:r>
              <a:rPr lang="en-US" baseline="-25000" dirty="0" err="1" smtClean="0">
                <a:solidFill>
                  <a:srgbClr val="000000"/>
                </a:solidFill>
              </a:rPr>
              <a:t>sys</a:t>
            </a:r>
            <a:r>
              <a:rPr lang="en-US" dirty="0" smtClean="0">
                <a:solidFill>
                  <a:srgbClr val="000000"/>
                </a:solidFill>
              </a:rPr>
              <a:t> </a:t>
            </a:r>
            <a:r>
              <a:rPr lang="en-US" dirty="0">
                <a:solidFill>
                  <a:srgbClr val="000000"/>
                </a:solidFill>
              </a:rPr>
              <a:t>&gt; 20% ?</a:t>
            </a:r>
          </a:p>
        </p:txBody>
      </p:sp>
      <p:sp>
        <p:nvSpPr>
          <p:cNvPr id="10" name="Rechteck 9"/>
          <p:cNvSpPr/>
          <p:nvPr/>
        </p:nvSpPr>
        <p:spPr>
          <a:xfrm>
            <a:off x="611560" y="1909396"/>
            <a:ext cx="3528392" cy="727740"/>
          </a:xfrm>
          <a:prstGeom prst="rect">
            <a:avLst/>
          </a:prstGeom>
          <a:solidFill>
            <a:schemeClr val="bg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fontAlgn="base">
              <a:spcBef>
                <a:spcPct val="0"/>
              </a:spcBef>
              <a:spcAft>
                <a:spcPct val="0"/>
              </a:spcAft>
            </a:pPr>
            <a:endParaRPr lang="en-GB">
              <a:solidFill>
                <a:srgbClr val="FFFFFF"/>
              </a:solidFill>
            </a:endParaRPr>
          </a:p>
        </p:txBody>
      </p:sp>
      <p:sp>
        <p:nvSpPr>
          <p:cNvPr id="11" name="Slide Number Placeholder 2"/>
          <p:cNvSpPr txBox="1">
            <a:spLocks/>
          </p:cNvSpPr>
          <p:nvPr/>
        </p:nvSpPr>
        <p:spPr bwMode="auto">
          <a:xfrm>
            <a:off x="0" y="6546850"/>
            <a:ext cx="9144000" cy="476250"/>
          </a:xfrm>
          <a:prstGeom prst="rect">
            <a:avLst/>
          </a:prstGeom>
          <a:noFill/>
          <a:ln w="9525">
            <a:noFill/>
            <a:miter lim="800000"/>
            <a:headEnd/>
            <a:tailEnd/>
          </a:ln>
          <a:effectLst/>
        </p:spPr>
        <p:txBody>
          <a:bodyPr/>
          <a:lstStyle>
            <a:defPPr>
              <a:defRPr lang="de-DE"/>
            </a:defPPr>
            <a:lvl1pPr algn="l" rtl="0" fontAlgn="base">
              <a:spcBef>
                <a:spcPct val="0"/>
              </a:spcBef>
              <a:spcAft>
                <a:spcPct val="0"/>
              </a:spcAft>
              <a:defRPr sz="800" kern="1200">
                <a:solidFill>
                  <a:schemeClr val="bg1"/>
                </a:solidFill>
                <a:latin typeface="Arial" charset="0"/>
                <a:ea typeface="+mn-ea"/>
                <a:cs typeface="+mn-cs"/>
              </a:defRPr>
            </a:lvl1pPr>
            <a:lvl2pPr marL="457200" algn="l" rtl="0" fontAlgn="base">
              <a:spcBef>
                <a:spcPct val="0"/>
              </a:spcBef>
              <a:spcAft>
                <a:spcPct val="0"/>
              </a:spcAft>
              <a:defRPr kern="1200">
                <a:solidFill>
                  <a:schemeClr val="tx1"/>
                </a:solidFill>
                <a:latin typeface="Arial" pitchFamily="34" charset="0"/>
                <a:ea typeface="+mn-ea"/>
                <a:cs typeface="Arial" pitchFamily="34" charset="0"/>
              </a:defRPr>
            </a:lvl2pPr>
            <a:lvl3pPr marL="914400" algn="l" rtl="0" fontAlgn="base">
              <a:spcBef>
                <a:spcPct val="0"/>
              </a:spcBef>
              <a:spcAft>
                <a:spcPct val="0"/>
              </a:spcAft>
              <a:defRPr kern="1200">
                <a:solidFill>
                  <a:schemeClr val="tx1"/>
                </a:solidFill>
                <a:latin typeface="Arial" pitchFamily="34" charset="0"/>
                <a:ea typeface="+mn-ea"/>
                <a:cs typeface="Arial" pitchFamily="34" charset="0"/>
              </a:defRPr>
            </a:lvl3pPr>
            <a:lvl4pPr marL="1371600" algn="l" rtl="0" fontAlgn="base">
              <a:spcBef>
                <a:spcPct val="0"/>
              </a:spcBef>
              <a:spcAft>
                <a:spcPct val="0"/>
              </a:spcAft>
              <a:defRPr kern="1200">
                <a:solidFill>
                  <a:schemeClr val="tx1"/>
                </a:solidFill>
                <a:latin typeface="Arial" pitchFamily="34" charset="0"/>
                <a:ea typeface="+mn-ea"/>
                <a:cs typeface="Arial" pitchFamily="34" charset="0"/>
              </a:defRPr>
            </a:lvl4pPr>
            <a:lvl5pPr marL="1828800" algn="l" rtl="0" fontAlgn="base">
              <a:spcBef>
                <a:spcPct val="0"/>
              </a:spcBef>
              <a:spcAft>
                <a:spcPct val="0"/>
              </a:spcAft>
              <a:defRPr kern="1200">
                <a:solidFill>
                  <a:schemeClr val="tx1"/>
                </a:solidFill>
                <a:latin typeface="Arial" pitchFamily="34" charset="0"/>
                <a:ea typeface="+mn-ea"/>
                <a:cs typeface="Arial" pitchFamily="34" charset="0"/>
              </a:defRPr>
            </a:lvl5pPr>
            <a:lvl6pPr marL="2286000" algn="l" defTabSz="914400" rtl="0" eaLnBrk="1" latinLnBrk="0" hangingPunct="1">
              <a:defRPr kern="1200">
                <a:solidFill>
                  <a:schemeClr val="tx1"/>
                </a:solidFill>
                <a:latin typeface="Arial" pitchFamily="34" charset="0"/>
                <a:ea typeface="+mn-ea"/>
                <a:cs typeface="Arial" pitchFamily="34" charset="0"/>
              </a:defRPr>
            </a:lvl6pPr>
            <a:lvl7pPr marL="2743200" algn="l" defTabSz="914400" rtl="0" eaLnBrk="1" latinLnBrk="0" hangingPunct="1">
              <a:defRPr kern="1200">
                <a:solidFill>
                  <a:schemeClr val="tx1"/>
                </a:solidFill>
                <a:latin typeface="Arial" pitchFamily="34" charset="0"/>
                <a:ea typeface="+mn-ea"/>
                <a:cs typeface="Arial" pitchFamily="34" charset="0"/>
              </a:defRPr>
            </a:lvl7pPr>
            <a:lvl8pPr marL="3200400" algn="l" defTabSz="914400" rtl="0" eaLnBrk="1" latinLnBrk="0" hangingPunct="1">
              <a:defRPr kern="1200">
                <a:solidFill>
                  <a:schemeClr val="tx1"/>
                </a:solidFill>
                <a:latin typeface="Arial" pitchFamily="34" charset="0"/>
                <a:ea typeface="+mn-ea"/>
                <a:cs typeface="Arial" pitchFamily="34" charset="0"/>
              </a:defRPr>
            </a:lvl8pPr>
            <a:lvl9pPr marL="3657600" algn="l" defTabSz="914400" rtl="0" eaLnBrk="1" latinLnBrk="0" hangingPunct="1">
              <a:defRPr kern="1200">
                <a:solidFill>
                  <a:schemeClr val="tx1"/>
                </a:solidFill>
                <a:latin typeface="Arial" pitchFamily="34" charset="0"/>
                <a:ea typeface="+mn-ea"/>
                <a:cs typeface="Arial" pitchFamily="34" charset="0"/>
              </a:defRPr>
            </a:lvl9pPr>
          </a:lstStyle>
          <a:p>
            <a:pPr algn="ctr" defTabSz="914400">
              <a:defRPr/>
            </a:pPr>
            <a:fld id="{E0F55BA8-D349-405C-B534-7997DCF61969}" type="slidenum">
              <a:rPr lang="de-DE" sz="1600" smtClean="0">
                <a:solidFill>
                  <a:srgbClr val="FFFFFF"/>
                </a:solidFill>
              </a:rPr>
              <a:pPr algn="ctr" defTabSz="914400">
                <a:defRPr/>
              </a:pPr>
              <a:t>46</a:t>
            </a:fld>
            <a:endParaRPr lang="de-DE" sz="1050" dirty="0">
              <a:solidFill>
                <a:srgbClr val="FFFFFF"/>
              </a:solidFill>
            </a:endParaRPr>
          </a:p>
        </p:txBody>
      </p:sp>
      <p:pic>
        <p:nvPicPr>
          <p:cNvPr id="18434" name="Picture 2" descr="\\SFSERV03TT\Fotos_Partikelreceiver_Dezember2013\DLR_II_121x50%j50.jpg"/>
          <p:cNvPicPr>
            <a:picLocks noChangeAspect="1" noChangeArrowheads="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6875463" y="2273266"/>
            <a:ext cx="2187795" cy="279522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32115394"/>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421873" y="182716"/>
            <a:ext cx="8671132" cy="900113"/>
          </a:xfrm>
        </p:spPr>
        <p:txBody>
          <a:bodyPr/>
          <a:lstStyle/>
          <a:p>
            <a:r>
              <a:rPr lang="de-DE" sz="3200" dirty="0" err="1"/>
              <a:t>Subtopic</a:t>
            </a:r>
            <a:r>
              <a:rPr lang="de-DE" sz="3200" dirty="0"/>
              <a:t> </a:t>
            </a:r>
            <a:r>
              <a:rPr lang="de-DE" sz="3200" dirty="0" smtClean="0"/>
              <a:t>1 -  </a:t>
            </a:r>
            <a:r>
              <a:rPr lang="de-DE" sz="3200" dirty="0" err="1" smtClean="0"/>
              <a:t>Advanced</a:t>
            </a:r>
            <a:r>
              <a:rPr lang="de-DE" sz="3200" dirty="0" smtClean="0"/>
              <a:t> </a:t>
            </a:r>
            <a:r>
              <a:rPr lang="de-DE" sz="3200" dirty="0" err="1"/>
              <a:t>Heat</a:t>
            </a:r>
            <a:r>
              <a:rPr lang="de-DE" sz="3200" dirty="0"/>
              <a:t> </a:t>
            </a:r>
            <a:r>
              <a:rPr lang="de-DE" sz="3200" dirty="0" smtClean="0"/>
              <a:t>Transfer Media</a:t>
            </a:r>
            <a:br>
              <a:rPr lang="de-DE" sz="3200" dirty="0" smtClean="0"/>
            </a:br>
            <a:r>
              <a:rPr lang="de-DE" sz="3200" dirty="0" smtClean="0"/>
              <a:t/>
            </a:r>
            <a:br>
              <a:rPr lang="de-DE" sz="3200" dirty="0" smtClean="0"/>
            </a:br>
            <a:endParaRPr lang="en-GB" sz="2400" dirty="0"/>
          </a:p>
        </p:txBody>
      </p:sp>
      <p:sp>
        <p:nvSpPr>
          <p:cNvPr id="3" name="Inhaltsplatzhalter 2"/>
          <p:cNvSpPr>
            <a:spLocks noGrp="1"/>
          </p:cNvSpPr>
          <p:nvPr>
            <p:ph idx="1"/>
          </p:nvPr>
        </p:nvSpPr>
        <p:spPr>
          <a:xfrm>
            <a:off x="536810" y="1492349"/>
            <a:ext cx="3915856" cy="4888979"/>
          </a:xfrm>
        </p:spPr>
        <p:txBody>
          <a:bodyPr/>
          <a:lstStyle/>
          <a:p>
            <a:pPr marL="0" indent="0">
              <a:lnSpc>
                <a:spcPts val="2500"/>
              </a:lnSpc>
              <a:spcBef>
                <a:spcPts val="480"/>
              </a:spcBef>
              <a:spcAft>
                <a:spcPts val="480"/>
              </a:spcAft>
              <a:buNone/>
            </a:pPr>
            <a:r>
              <a:rPr lang="de-DE" sz="1800" b="1" dirty="0" err="1">
                <a:solidFill>
                  <a:schemeClr val="tx2"/>
                </a:solidFill>
              </a:rPr>
              <a:t>Achievements</a:t>
            </a:r>
            <a:r>
              <a:rPr lang="de-DE" sz="1800" b="1" dirty="0">
                <a:solidFill>
                  <a:schemeClr val="tx2"/>
                </a:solidFill>
              </a:rPr>
              <a:t> in POF </a:t>
            </a:r>
            <a:r>
              <a:rPr lang="de-DE" sz="1800" b="1" dirty="0" smtClean="0">
                <a:solidFill>
                  <a:schemeClr val="tx2"/>
                </a:solidFill>
              </a:rPr>
              <a:t>II</a:t>
            </a:r>
            <a:endParaRPr lang="en-US" altLang="en-US" sz="1800" b="1" dirty="0" smtClean="0"/>
          </a:p>
          <a:p>
            <a:pPr marL="265113" indent="-265113">
              <a:lnSpc>
                <a:spcPts val="2500"/>
              </a:lnSpc>
              <a:spcBef>
                <a:spcPts val="480"/>
              </a:spcBef>
              <a:spcAft>
                <a:spcPts val="480"/>
              </a:spcAft>
              <a:buFont typeface="Arial" panose="020B0604020202020204" pitchFamily="34" charset="0"/>
              <a:buChar char="•"/>
            </a:pPr>
            <a:r>
              <a:rPr lang="en-US" altLang="en-US" sz="1800" dirty="0" smtClean="0"/>
              <a:t>System models show high efficiency potential</a:t>
            </a:r>
            <a:endParaRPr lang="en-US" altLang="en-US" sz="1800" dirty="0"/>
          </a:p>
          <a:p>
            <a:pPr marL="265113" indent="-265113">
              <a:lnSpc>
                <a:spcPts val="2500"/>
              </a:lnSpc>
              <a:spcBef>
                <a:spcPts val="480"/>
              </a:spcBef>
              <a:spcAft>
                <a:spcPts val="480"/>
              </a:spcAft>
              <a:buFont typeface="Arial" panose="020B0604020202020204" pitchFamily="34" charset="0"/>
              <a:buChar char="•"/>
            </a:pPr>
            <a:r>
              <a:rPr lang="en-US" altLang="en-US" sz="1800" dirty="0" smtClean="0"/>
              <a:t>Prototype </a:t>
            </a:r>
            <a:r>
              <a:rPr lang="en-US" altLang="en-US" sz="1800" dirty="0"/>
              <a:t>of particle </a:t>
            </a:r>
            <a:r>
              <a:rPr lang="en-US" altLang="en-US" sz="1800" dirty="0" smtClean="0"/>
              <a:t>receiver </a:t>
            </a:r>
            <a:r>
              <a:rPr lang="en-US" altLang="en-US" sz="1800" dirty="0"/>
              <a:t>prove feasibility in 10 kW </a:t>
            </a:r>
            <a:r>
              <a:rPr lang="en-US" altLang="en-US" sz="1800" dirty="0" smtClean="0"/>
              <a:t>scale</a:t>
            </a:r>
            <a:br>
              <a:rPr lang="en-US" altLang="en-US" sz="1800" dirty="0" smtClean="0"/>
            </a:br>
            <a:r>
              <a:rPr lang="en-US" altLang="en-US" sz="1800" dirty="0" smtClean="0"/>
              <a:t>up </a:t>
            </a:r>
            <a:r>
              <a:rPr lang="en-US" altLang="en-US" sz="1800" dirty="0"/>
              <a:t>to </a:t>
            </a:r>
            <a:r>
              <a:rPr lang="en-US" altLang="en-US" sz="1800" dirty="0" smtClean="0"/>
              <a:t>900°C</a:t>
            </a:r>
            <a:endParaRPr lang="en-US" altLang="en-US" sz="1800" dirty="0"/>
          </a:p>
          <a:p>
            <a:pPr marL="265113" indent="-265113">
              <a:lnSpc>
                <a:spcPts val="2500"/>
              </a:lnSpc>
              <a:spcBef>
                <a:spcPts val="480"/>
              </a:spcBef>
              <a:spcAft>
                <a:spcPts val="480"/>
              </a:spcAft>
              <a:buFont typeface="Arial" panose="020B0604020202020204" pitchFamily="34" charset="0"/>
              <a:buChar char="•"/>
            </a:pPr>
            <a:r>
              <a:rPr lang="en-US" altLang="en-US" sz="1800" dirty="0"/>
              <a:t>Suitable </a:t>
            </a:r>
            <a:r>
              <a:rPr lang="en-US" altLang="en-US" sz="1800" dirty="0" smtClean="0"/>
              <a:t>salt mixtures identified</a:t>
            </a:r>
            <a:endParaRPr lang="en-US" altLang="en-US" sz="1800" dirty="0"/>
          </a:p>
        </p:txBody>
      </p:sp>
      <p:sp>
        <p:nvSpPr>
          <p:cNvPr id="16" name="Textfeld 15"/>
          <p:cNvSpPr txBox="1"/>
          <p:nvPr/>
        </p:nvSpPr>
        <p:spPr>
          <a:xfrm>
            <a:off x="539749" y="704322"/>
            <a:ext cx="8295839" cy="626701"/>
          </a:xfrm>
          <a:prstGeom prst="rect">
            <a:avLst/>
          </a:prstGeom>
          <a:solidFill>
            <a:schemeClr val="bg2">
              <a:lumMod val="20000"/>
              <a:lumOff val="80000"/>
            </a:schemeClr>
          </a:solidFill>
          <a:ln w="12700">
            <a:noFill/>
          </a:ln>
        </p:spPr>
        <p:txBody>
          <a:bodyPr wrap="square" lIns="36000" tIns="36000" rIns="36000" bIns="36000" rtlCol="0">
            <a:spAutoFit/>
          </a:bodyPr>
          <a:lstStyle/>
          <a:p>
            <a:pPr defTabSz="914400">
              <a:defRPr/>
            </a:pPr>
            <a:r>
              <a:rPr lang="en-US" dirty="0">
                <a:solidFill>
                  <a:srgbClr val="000000"/>
                </a:solidFill>
              </a:rPr>
              <a:t>Can molten salt mixtures, liquid metals or ceramic particles be used as efficient heat transfer media at </a:t>
            </a:r>
            <a:r>
              <a:rPr lang="en-US" dirty="0" smtClean="0">
                <a:solidFill>
                  <a:srgbClr val="000000"/>
                </a:solidFill>
              </a:rPr>
              <a:t>T &gt; 650</a:t>
            </a:r>
            <a:r>
              <a:rPr lang="en-US" dirty="0">
                <a:solidFill>
                  <a:srgbClr val="000000"/>
                </a:solidFill>
              </a:rPr>
              <a:t>° to achieve </a:t>
            </a:r>
            <a:r>
              <a:rPr lang="en-US" dirty="0" err="1" smtClean="0">
                <a:solidFill>
                  <a:srgbClr val="000000"/>
                </a:solidFill>
              </a:rPr>
              <a:t>η</a:t>
            </a:r>
            <a:r>
              <a:rPr lang="en-US" baseline="-25000" dirty="0" err="1" smtClean="0">
                <a:solidFill>
                  <a:srgbClr val="000000"/>
                </a:solidFill>
              </a:rPr>
              <a:t>sys</a:t>
            </a:r>
            <a:r>
              <a:rPr lang="en-US" dirty="0" smtClean="0">
                <a:solidFill>
                  <a:srgbClr val="000000"/>
                </a:solidFill>
              </a:rPr>
              <a:t> </a:t>
            </a:r>
            <a:r>
              <a:rPr lang="en-US" dirty="0">
                <a:solidFill>
                  <a:srgbClr val="000000"/>
                </a:solidFill>
              </a:rPr>
              <a:t>&gt; 20% ?</a:t>
            </a:r>
          </a:p>
        </p:txBody>
      </p:sp>
      <p:sp>
        <p:nvSpPr>
          <p:cNvPr id="10" name="Rechteck 9"/>
          <p:cNvSpPr/>
          <p:nvPr/>
        </p:nvSpPr>
        <p:spPr>
          <a:xfrm>
            <a:off x="539750" y="1909396"/>
            <a:ext cx="3600400" cy="1807636"/>
          </a:xfrm>
          <a:prstGeom prst="rect">
            <a:avLst/>
          </a:prstGeom>
          <a:solidFill>
            <a:schemeClr val="bg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fontAlgn="base">
              <a:spcBef>
                <a:spcPct val="0"/>
              </a:spcBef>
              <a:spcAft>
                <a:spcPct val="0"/>
              </a:spcAft>
            </a:pPr>
            <a:endParaRPr lang="en-GB">
              <a:solidFill>
                <a:srgbClr val="FFFFFF"/>
              </a:solidFill>
            </a:endParaRPr>
          </a:p>
        </p:txBody>
      </p:sp>
      <p:pic>
        <p:nvPicPr>
          <p:cNvPr id="11" name="Picture 2" descr="D:\me\dlr\01_TT_neu\Abteilung\Modell\final\Dateien Flüssigsalz\Flüssigsalzspeicher Salzsysteme plot Kontur engl.emf"/>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932040" y="2601195"/>
            <a:ext cx="3528392" cy="28440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Slide Number Placeholder 2"/>
          <p:cNvSpPr txBox="1">
            <a:spLocks/>
          </p:cNvSpPr>
          <p:nvPr/>
        </p:nvSpPr>
        <p:spPr bwMode="auto">
          <a:xfrm>
            <a:off x="0" y="6546850"/>
            <a:ext cx="9144000" cy="476250"/>
          </a:xfrm>
          <a:prstGeom prst="rect">
            <a:avLst/>
          </a:prstGeom>
          <a:noFill/>
          <a:ln w="9525">
            <a:noFill/>
            <a:miter lim="800000"/>
            <a:headEnd/>
            <a:tailEnd/>
          </a:ln>
          <a:effectLst/>
        </p:spPr>
        <p:txBody>
          <a:bodyPr/>
          <a:lstStyle>
            <a:defPPr>
              <a:defRPr lang="de-DE"/>
            </a:defPPr>
            <a:lvl1pPr algn="l" rtl="0" fontAlgn="base">
              <a:spcBef>
                <a:spcPct val="0"/>
              </a:spcBef>
              <a:spcAft>
                <a:spcPct val="0"/>
              </a:spcAft>
              <a:defRPr sz="800" kern="1200">
                <a:solidFill>
                  <a:schemeClr val="bg1"/>
                </a:solidFill>
                <a:latin typeface="Arial" charset="0"/>
                <a:ea typeface="+mn-ea"/>
                <a:cs typeface="+mn-cs"/>
              </a:defRPr>
            </a:lvl1pPr>
            <a:lvl2pPr marL="457200" algn="l" rtl="0" fontAlgn="base">
              <a:spcBef>
                <a:spcPct val="0"/>
              </a:spcBef>
              <a:spcAft>
                <a:spcPct val="0"/>
              </a:spcAft>
              <a:defRPr kern="1200">
                <a:solidFill>
                  <a:schemeClr val="tx1"/>
                </a:solidFill>
                <a:latin typeface="Arial" pitchFamily="34" charset="0"/>
                <a:ea typeface="+mn-ea"/>
                <a:cs typeface="Arial" pitchFamily="34" charset="0"/>
              </a:defRPr>
            </a:lvl2pPr>
            <a:lvl3pPr marL="914400" algn="l" rtl="0" fontAlgn="base">
              <a:spcBef>
                <a:spcPct val="0"/>
              </a:spcBef>
              <a:spcAft>
                <a:spcPct val="0"/>
              </a:spcAft>
              <a:defRPr kern="1200">
                <a:solidFill>
                  <a:schemeClr val="tx1"/>
                </a:solidFill>
                <a:latin typeface="Arial" pitchFamily="34" charset="0"/>
                <a:ea typeface="+mn-ea"/>
                <a:cs typeface="Arial" pitchFamily="34" charset="0"/>
              </a:defRPr>
            </a:lvl3pPr>
            <a:lvl4pPr marL="1371600" algn="l" rtl="0" fontAlgn="base">
              <a:spcBef>
                <a:spcPct val="0"/>
              </a:spcBef>
              <a:spcAft>
                <a:spcPct val="0"/>
              </a:spcAft>
              <a:defRPr kern="1200">
                <a:solidFill>
                  <a:schemeClr val="tx1"/>
                </a:solidFill>
                <a:latin typeface="Arial" pitchFamily="34" charset="0"/>
                <a:ea typeface="+mn-ea"/>
                <a:cs typeface="Arial" pitchFamily="34" charset="0"/>
              </a:defRPr>
            </a:lvl4pPr>
            <a:lvl5pPr marL="1828800" algn="l" rtl="0" fontAlgn="base">
              <a:spcBef>
                <a:spcPct val="0"/>
              </a:spcBef>
              <a:spcAft>
                <a:spcPct val="0"/>
              </a:spcAft>
              <a:defRPr kern="1200">
                <a:solidFill>
                  <a:schemeClr val="tx1"/>
                </a:solidFill>
                <a:latin typeface="Arial" pitchFamily="34" charset="0"/>
                <a:ea typeface="+mn-ea"/>
                <a:cs typeface="Arial" pitchFamily="34" charset="0"/>
              </a:defRPr>
            </a:lvl5pPr>
            <a:lvl6pPr marL="2286000" algn="l" defTabSz="914400" rtl="0" eaLnBrk="1" latinLnBrk="0" hangingPunct="1">
              <a:defRPr kern="1200">
                <a:solidFill>
                  <a:schemeClr val="tx1"/>
                </a:solidFill>
                <a:latin typeface="Arial" pitchFamily="34" charset="0"/>
                <a:ea typeface="+mn-ea"/>
                <a:cs typeface="Arial" pitchFamily="34" charset="0"/>
              </a:defRPr>
            </a:lvl6pPr>
            <a:lvl7pPr marL="2743200" algn="l" defTabSz="914400" rtl="0" eaLnBrk="1" latinLnBrk="0" hangingPunct="1">
              <a:defRPr kern="1200">
                <a:solidFill>
                  <a:schemeClr val="tx1"/>
                </a:solidFill>
                <a:latin typeface="Arial" pitchFamily="34" charset="0"/>
                <a:ea typeface="+mn-ea"/>
                <a:cs typeface="Arial" pitchFamily="34" charset="0"/>
              </a:defRPr>
            </a:lvl7pPr>
            <a:lvl8pPr marL="3200400" algn="l" defTabSz="914400" rtl="0" eaLnBrk="1" latinLnBrk="0" hangingPunct="1">
              <a:defRPr kern="1200">
                <a:solidFill>
                  <a:schemeClr val="tx1"/>
                </a:solidFill>
                <a:latin typeface="Arial" pitchFamily="34" charset="0"/>
                <a:ea typeface="+mn-ea"/>
                <a:cs typeface="Arial" pitchFamily="34" charset="0"/>
              </a:defRPr>
            </a:lvl8pPr>
            <a:lvl9pPr marL="3657600" algn="l" defTabSz="914400" rtl="0" eaLnBrk="1" latinLnBrk="0" hangingPunct="1">
              <a:defRPr kern="1200">
                <a:solidFill>
                  <a:schemeClr val="tx1"/>
                </a:solidFill>
                <a:latin typeface="Arial" pitchFamily="34" charset="0"/>
                <a:ea typeface="+mn-ea"/>
                <a:cs typeface="Arial" pitchFamily="34" charset="0"/>
              </a:defRPr>
            </a:lvl9pPr>
          </a:lstStyle>
          <a:p>
            <a:pPr algn="ctr" defTabSz="914400">
              <a:defRPr/>
            </a:pPr>
            <a:fld id="{E0F55BA8-D349-405C-B534-7997DCF61969}" type="slidenum">
              <a:rPr lang="de-DE" sz="1600" smtClean="0">
                <a:solidFill>
                  <a:srgbClr val="FFFFFF"/>
                </a:solidFill>
              </a:rPr>
              <a:pPr algn="ctr" defTabSz="914400">
                <a:defRPr/>
              </a:pPr>
              <a:t>47</a:t>
            </a:fld>
            <a:endParaRPr lang="de-DE" sz="1050" dirty="0">
              <a:solidFill>
                <a:srgbClr val="FFFFFF"/>
              </a:solidFill>
            </a:endParaRPr>
          </a:p>
        </p:txBody>
      </p:sp>
    </p:spTree>
    <p:extLst>
      <p:ext uri="{BB962C8B-B14F-4D97-AF65-F5344CB8AC3E}">
        <p14:creationId xmlns:p14="http://schemas.microsoft.com/office/powerpoint/2010/main" val="3250364630"/>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421873" y="182716"/>
            <a:ext cx="8671132" cy="900113"/>
          </a:xfrm>
        </p:spPr>
        <p:txBody>
          <a:bodyPr/>
          <a:lstStyle/>
          <a:p>
            <a:r>
              <a:rPr lang="de-DE" sz="3200" dirty="0" err="1"/>
              <a:t>Subtopic</a:t>
            </a:r>
            <a:r>
              <a:rPr lang="de-DE" sz="3200" dirty="0"/>
              <a:t> </a:t>
            </a:r>
            <a:r>
              <a:rPr lang="de-DE" sz="3200" dirty="0" smtClean="0"/>
              <a:t>1 -  </a:t>
            </a:r>
            <a:r>
              <a:rPr lang="de-DE" sz="3200" dirty="0" err="1" smtClean="0"/>
              <a:t>Advanced</a:t>
            </a:r>
            <a:r>
              <a:rPr lang="de-DE" sz="3200" dirty="0" smtClean="0"/>
              <a:t> </a:t>
            </a:r>
            <a:r>
              <a:rPr lang="de-DE" sz="3200" dirty="0" err="1"/>
              <a:t>Heat</a:t>
            </a:r>
            <a:r>
              <a:rPr lang="de-DE" sz="3200" dirty="0"/>
              <a:t> </a:t>
            </a:r>
            <a:r>
              <a:rPr lang="de-DE" sz="3200" dirty="0" smtClean="0"/>
              <a:t>Transfer Media</a:t>
            </a:r>
            <a:br>
              <a:rPr lang="de-DE" sz="3200" dirty="0" smtClean="0"/>
            </a:br>
            <a:r>
              <a:rPr lang="de-DE" sz="3200" dirty="0" smtClean="0"/>
              <a:t/>
            </a:r>
            <a:br>
              <a:rPr lang="de-DE" sz="3200" dirty="0" smtClean="0"/>
            </a:br>
            <a:endParaRPr lang="en-GB" sz="2400" dirty="0"/>
          </a:p>
        </p:txBody>
      </p:sp>
      <p:sp>
        <p:nvSpPr>
          <p:cNvPr id="3" name="Inhaltsplatzhalter 2"/>
          <p:cNvSpPr>
            <a:spLocks noGrp="1"/>
          </p:cNvSpPr>
          <p:nvPr>
            <p:ph idx="1"/>
          </p:nvPr>
        </p:nvSpPr>
        <p:spPr>
          <a:xfrm>
            <a:off x="536810" y="1492349"/>
            <a:ext cx="3915856" cy="4888979"/>
          </a:xfrm>
        </p:spPr>
        <p:txBody>
          <a:bodyPr/>
          <a:lstStyle/>
          <a:p>
            <a:pPr marL="0" indent="0">
              <a:lnSpc>
                <a:spcPts val="2500"/>
              </a:lnSpc>
              <a:spcBef>
                <a:spcPts val="480"/>
              </a:spcBef>
              <a:spcAft>
                <a:spcPts val="480"/>
              </a:spcAft>
              <a:buNone/>
            </a:pPr>
            <a:r>
              <a:rPr lang="de-DE" sz="1800" b="1" dirty="0" err="1">
                <a:solidFill>
                  <a:schemeClr val="tx2"/>
                </a:solidFill>
              </a:rPr>
              <a:t>Achievements</a:t>
            </a:r>
            <a:r>
              <a:rPr lang="de-DE" sz="1800" b="1" dirty="0">
                <a:solidFill>
                  <a:schemeClr val="tx2"/>
                </a:solidFill>
              </a:rPr>
              <a:t> in POF </a:t>
            </a:r>
            <a:r>
              <a:rPr lang="de-DE" sz="1800" b="1" dirty="0" smtClean="0">
                <a:solidFill>
                  <a:schemeClr val="tx2"/>
                </a:solidFill>
              </a:rPr>
              <a:t>II</a:t>
            </a:r>
            <a:endParaRPr lang="en-US" altLang="en-US" sz="1800" b="1" dirty="0" smtClean="0"/>
          </a:p>
          <a:p>
            <a:pPr marL="265113" indent="-265113">
              <a:lnSpc>
                <a:spcPts val="2500"/>
              </a:lnSpc>
              <a:spcBef>
                <a:spcPts val="480"/>
              </a:spcBef>
              <a:spcAft>
                <a:spcPts val="480"/>
              </a:spcAft>
              <a:buFont typeface="Arial" panose="020B0604020202020204" pitchFamily="34" charset="0"/>
              <a:buChar char="•"/>
            </a:pPr>
            <a:r>
              <a:rPr lang="en-US" altLang="en-US" sz="1800" dirty="0" smtClean="0"/>
              <a:t>System models show high efficiency potential</a:t>
            </a:r>
            <a:endParaRPr lang="en-US" altLang="en-US" sz="1800" dirty="0"/>
          </a:p>
          <a:p>
            <a:pPr marL="265113" indent="-265113">
              <a:lnSpc>
                <a:spcPts val="2500"/>
              </a:lnSpc>
              <a:spcBef>
                <a:spcPts val="480"/>
              </a:spcBef>
              <a:spcAft>
                <a:spcPts val="480"/>
              </a:spcAft>
              <a:buFont typeface="Arial" panose="020B0604020202020204" pitchFamily="34" charset="0"/>
              <a:buChar char="•"/>
            </a:pPr>
            <a:r>
              <a:rPr lang="en-US" altLang="en-US" sz="1800" dirty="0" smtClean="0"/>
              <a:t>Prototype </a:t>
            </a:r>
            <a:r>
              <a:rPr lang="en-US" altLang="en-US" sz="1800" dirty="0"/>
              <a:t>of particle </a:t>
            </a:r>
            <a:r>
              <a:rPr lang="en-US" altLang="en-US" sz="1800" dirty="0" smtClean="0"/>
              <a:t>receiver </a:t>
            </a:r>
            <a:r>
              <a:rPr lang="en-US" altLang="en-US" sz="1800" dirty="0"/>
              <a:t>prove feasibility in 10 kW </a:t>
            </a:r>
            <a:r>
              <a:rPr lang="en-US" altLang="en-US" sz="1800" dirty="0" smtClean="0"/>
              <a:t>scale</a:t>
            </a:r>
            <a:br>
              <a:rPr lang="en-US" altLang="en-US" sz="1800" dirty="0" smtClean="0"/>
            </a:br>
            <a:r>
              <a:rPr lang="en-US" altLang="en-US" sz="1800" dirty="0" smtClean="0"/>
              <a:t>up </a:t>
            </a:r>
            <a:r>
              <a:rPr lang="en-US" altLang="en-US" sz="1800" dirty="0"/>
              <a:t>to </a:t>
            </a:r>
            <a:r>
              <a:rPr lang="en-US" altLang="en-US" sz="1800" dirty="0" smtClean="0"/>
              <a:t>900°C</a:t>
            </a:r>
            <a:endParaRPr lang="en-US" altLang="en-US" sz="1800" dirty="0"/>
          </a:p>
          <a:p>
            <a:pPr marL="265113" indent="-265113">
              <a:lnSpc>
                <a:spcPts val="2500"/>
              </a:lnSpc>
              <a:spcBef>
                <a:spcPts val="480"/>
              </a:spcBef>
              <a:spcAft>
                <a:spcPts val="480"/>
              </a:spcAft>
              <a:buFont typeface="Arial" panose="020B0604020202020204" pitchFamily="34" charset="0"/>
              <a:buChar char="•"/>
            </a:pPr>
            <a:r>
              <a:rPr lang="en-US" altLang="en-US" sz="1800" dirty="0"/>
              <a:t>Suitable </a:t>
            </a:r>
            <a:r>
              <a:rPr lang="en-US" altLang="en-US" sz="1800" dirty="0" smtClean="0"/>
              <a:t>salt mixtures identified</a:t>
            </a:r>
          </a:p>
          <a:p>
            <a:pPr marL="265113" indent="-265113">
              <a:lnSpc>
                <a:spcPts val="2500"/>
              </a:lnSpc>
              <a:spcBef>
                <a:spcPts val="480"/>
              </a:spcBef>
              <a:spcAft>
                <a:spcPts val="480"/>
              </a:spcAft>
              <a:buFont typeface="Arial" panose="020B0604020202020204" pitchFamily="34" charset="0"/>
              <a:buChar char="•"/>
            </a:pPr>
            <a:r>
              <a:rPr lang="de-DE" altLang="en-US" sz="1800" dirty="0" err="1"/>
              <a:t>Heat</a:t>
            </a:r>
            <a:r>
              <a:rPr lang="de-DE" altLang="en-US" sz="1800" dirty="0"/>
              <a:t> </a:t>
            </a:r>
            <a:r>
              <a:rPr lang="de-DE" altLang="en-US" sz="1800" dirty="0" err="1"/>
              <a:t>transfer</a:t>
            </a:r>
            <a:r>
              <a:rPr lang="de-DE" altLang="en-US" sz="1800" dirty="0"/>
              <a:t> </a:t>
            </a:r>
            <a:r>
              <a:rPr lang="de-DE" altLang="en-US" sz="1800" dirty="0" err="1"/>
              <a:t>correlations</a:t>
            </a:r>
            <a:r>
              <a:rPr lang="de-DE" altLang="en-US" sz="1800" dirty="0"/>
              <a:t> </a:t>
            </a:r>
            <a:r>
              <a:rPr lang="de-DE" altLang="en-US" sz="1800" dirty="0" err="1"/>
              <a:t>for</a:t>
            </a:r>
            <a:r>
              <a:rPr lang="de-DE" altLang="en-US" sz="1800" dirty="0"/>
              <a:t> </a:t>
            </a:r>
            <a:r>
              <a:rPr lang="de-DE" altLang="en-US" sz="1800" dirty="0" err="1" smtClean="0"/>
              <a:t>channel</a:t>
            </a:r>
            <a:r>
              <a:rPr lang="de-DE" altLang="en-US" sz="1800" dirty="0" smtClean="0"/>
              <a:t>/</a:t>
            </a:r>
            <a:r>
              <a:rPr lang="de-DE" altLang="en-US" sz="1800" dirty="0" err="1" smtClean="0"/>
              <a:t>bundle</a:t>
            </a:r>
            <a:r>
              <a:rPr lang="de-DE" altLang="en-US" sz="1800" dirty="0" smtClean="0"/>
              <a:t> </a:t>
            </a:r>
            <a:r>
              <a:rPr lang="de-DE" altLang="en-US" sz="1800" dirty="0" err="1"/>
              <a:t>flows</a:t>
            </a:r>
            <a:r>
              <a:rPr lang="de-DE" altLang="en-US" sz="1800" dirty="0"/>
              <a:t> </a:t>
            </a:r>
            <a:r>
              <a:rPr lang="de-DE" altLang="en-US" sz="1800" dirty="0" err="1"/>
              <a:t>with</a:t>
            </a:r>
            <a:r>
              <a:rPr lang="de-DE" altLang="en-US" sz="1800" dirty="0"/>
              <a:t> </a:t>
            </a:r>
            <a:r>
              <a:rPr lang="de-DE" altLang="en-US" sz="1800" dirty="0" err="1"/>
              <a:t>up</a:t>
            </a:r>
            <a:r>
              <a:rPr lang="de-DE" altLang="en-US" sz="1800" dirty="0"/>
              <a:t> </a:t>
            </a:r>
            <a:r>
              <a:rPr lang="de-DE" altLang="en-US" sz="1800" dirty="0" err="1"/>
              <a:t>to</a:t>
            </a:r>
            <a:r>
              <a:rPr lang="de-DE" altLang="en-US" sz="1800" dirty="0"/>
              <a:t> 500 kW in </a:t>
            </a:r>
            <a:r>
              <a:rPr lang="de-DE" altLang="en-US" sz="1800" dirty="0" err="1"/>
              <a:t>PbBi</a:t>
            </a:r>
            <a:r>
              <a:rPr lang="de-DE" altLang="en-US" sz="1800" dirty="0"/>
              <a:t> </a:t>
            </a:r>
            <a:r>
              <a:rPr lang="de-DE" altLang="en-US" sz="1800" dirty="0" err="1"/>
              <a:t>established</a:t>
            </a:r>
            <a:endParaRPr lang="de-DE" altLang="en-US" sz="1800" dirty="0"/>
          </a:p>
          <a:p>
            <a:pPr marL="0" indent="0">
              <a:lnSpc>
                <a:spcPts val="2500"/>
              </a:lnSpc>
              <a:spcBef>
                <a:spcPts val="480"/>
              </a:spcBef>
              <a:spcAft>
                <a:spcPts val="480"/>
              </a:spcAft>
              <a:buNone/>
            </a:pPr>
            <a:endParaRPr lang="en-US" altLang="en-US" sz="1800" dirty="0"/>
          </a:p>
        </p:txBody>
      </p:sp>
      <p:sp>
        <p:nvSpPr>
          <p:cNvPr id="16" name="Textfeld 15"/>
          <p:cNvSpPr txBox="1"/>
          <p:nvPr/>
        </p:nvSpPr>
        <p:spPr>
          <a:xfrm>
            <a:off x="539749" y="704322"/>
            <a:ext cx="8295839" cy="626701"/>
          </a:xfrm>
          <a:prstGeom prst="rect">
            <a:avLst/>
          </a:prstGeom>
          <a:solidFill>
            <a:schemeClr val="bg2">
              <a:lumMod val="20000"/>
              <a:lumOff val="80000"/>
            </a:schemeClr>
          </a:solidFill>
          <a:ln w="12700">
            <a:noFill/>
          </a:ln>
        </p:spPr>
        <p:txBody>
          <a:bodyPr wrap="square" lIns="36000" tIns="36000" rIns="36000" bIns="36000" rtlCol="0">
            <a:spAutoFit/>
          </a:bodyPr>
          <a:lstStyle/>
          <a:p>
            <a:pPr defTabSz="914400">
              <a:defRPr/>
            </a:pPr>
            <a:r>
              <a:rPr lang="en-US" dirty="0">
                <a:solidFill>
                  <a:srgbClr val="000000"/>
                </a:solidFill>
              </a:rPr>
              <a:t>Can molten salt mixtures, liquid metals or ceramic particles be used as efficient heat transfer media at </a:t>
            </a:r>
            <a:r>
              <a:rPr lang="en-US" dirty="0" smtClean="0">
                <a:solidFill>
                  <a:srgbClr val="000000"/>
                </a:solidFill>
              </a:rPr>
              <a:t>T &gt; 650</a:t>
            </a:r>
            <a:r>
              <a:rPr lang="en-US" dirty="0">
                <a:solidFill>
                  <a:srgbClr val="000000"/>
                </a:solidFill>
              </a:rPr>
              <a:t>° to achieve </a:t>
            </a:r>
            <a:r>
              <a:rPr lang="en-US" dirty="0" err="1" smtClean="0">
                <a:solidFill>
                  <a:srgbClr val="000000"/>
                </a:solidFill>
              </a:rPr>
              <a:t>η</a:t>
            </a:r>
            <a:r>
              <a:rPr lang="en-US" baseline="-25000" dirty="0" err="1" smtClean="0">
                <a:solidFill>
                  <a:srgbClr val="000000"/>
                </a:solidFill>
              </a:rPr>
              <a:t>sys</a:t>
            </a:r>
            <a:r>
              <a:rPr lang="en-US" dirty="0" smtClean="0">
                <a:solidFill>
                  <a:srgbClr val="000000"/>
                </a:solidFill>
              </a:rPr>
              <a:t> </a:t>
            </a:r>
            <a:r>
              <a:rPr lang="en-US" dirty="0">
                <a:solidFill>
                  <a:srgbClr val="000000"/>
                </a:solidFill>
              </a:rPr>
              <a:t>&gt; 20% ?</a:t>
            </a:r>
          </a:p>
        </p:txBody>
      </p:sp>
      <p:sp>
        <p:nvSpPr>
          <p:cNvPr id="10" name="Rechteck 9"/>
          <p:cNvSpPr/>
          <p:nvPr/>
        </p:nvSpPr>
        <p:spPr>
          <a:xfrm>
            <a:off x="539750" y="1909396"/>
            <a:ext cx="3600400" cy="2239684"/>
          </a:xfrm>
          <a:prstGeom prst="rect">
            <a:avLst/>
          </a:prstGeom>
          <a:solidFill>
            <a:schemeClr val="bg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fontAlgn="base">
              <a:spcBef>
                <a:spcPct val="0"/>
              </a:spcBef>
              <a:spcAft>
                <a:spcPct val="0"/>
              </a:spcAft>
            </a:pPr>
            <a:endParaRPr lang="en-GB">
              <a:solidFill>
                <a:srgbClr val="FFFFFF"/>
              </a:solidFill>
            </a:endParaRPr>
          </a:p>
        </p:txBody>
      </p:sp>
      <p:pic>
        <p:nvPicPr>
          <p:cNvPr id="7" name="Picture 371" descr="E:\Kalla\Diplomarbeit\Vergleich Einlaufverhalten.png"/>
          <p:cNvPicPr>
            <a:picLocks noChangeAspect="1" noChangeArrowheads="1"/>
          </p:cNvPicPr>
          <p:nvPr/>
        </p:nvPicPr>
        <p:blipFill>
          <a:blip r:embed="rId3" cstate="screen">
            <a:extLst>
              <a:ext uri="{28A0092B-C50C-407E-A947-70E740481C1C}">
                <a14:useLocalDpi xmlns:a14="http://schemas.microsoft.com/office/drawing/2010/main" val="0"/>
              </a:ext>
            </a:extLst>
          </a:blip>
          <a:srcRect l="6345" r="22218"/>
          <a:stretch>
            <a:fillRect/>
          </a:stretch>
        </p:blipFill>
        <p:spPr bwMode="auto">
          <a:xfrm>
            <a:off x="4687668" y="2924944"/>
            <a:ext cx="4173968" cy="29090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Slide Number Placeholder 2"/>
          <p:cNvSpPr txBox="1">
            <a:spLocks/>
          </p:cNvSpPr>
          <p:nvPr/>
        </p:nvSpPr>
        <p:spPr bwMode="auto">
          <a:xfrm>
            <a:off x="0" y="6546850"/>
            <a:ext cx="9144000" cy="476250"/>
          </a:xfrm>
          <a:prstGeom prst="rect">
            <a:avLst/>
          </a:prstGeom>
          <a:noFill/>
          <a:ln w="9525">
            <a:noFill/>
            <a:miter lim="800000"/>
            <a:headEnd/>
            <a:tailEnd/>
          </a:ln>
          <a:effectLst/>
        </p:spPr>
        <p:txBody>
          <a:bodyPr/>
          <a:lstStyle>
            <a:defPPr>
              <a:defRPr lang="de-DE"/>
            </a:defPPr>
            <a:lvl1pPr algn="l" rtl="0" fontAlgn="base">
              <a:spcBef>
                <a:spcPct val="0"/>
              </a:spcBef>
              <a:spcAft>
                <a:spcPct val="0"/>
              </a:spcAft>
              <a:defRPr sz="800" kern="1200">
                <a:solidFill>
                  <a:schemeClr val="bg1"/>
                </a:solidFill>
                <a:latin typeface="Arial" charset="0"/>
                <a:ea typeface="+mn-ea"/>
                <a:cs typeface="+mn-cs"/>
              </a:defRPr>
            </a:lvl1pPr>
            <a:lvl2pPr marL="457200" algn="l" rtl="0" fontAlgn="base">
              <a:spcBef>
                <a:spcPct val="0"/>
              </a:spcBef>
              <a:spcAft>
                <a:spcPct val="0"/>
              </a:spcAft>
              <a:defRPr kern="1200">
                <a:solidFill>
                  <a:schemeClr val="tx1"/>
                </a:solidFill>
                <a:latin typeface="Arial" pitchFamily="34" charset="0"/>
                <a:ea typeface="+mn-ea"/>
                <a:cs typeface="Arial" pitchFamily="34" charset="0"/>
              </a:defRPr>
            </a:lvl2pPr>
            <a:lvl3pPr marL="914400" algn="l" rtl="0" fontAlgn="base">
              <a:spcBef>
                <a:spcPct val="0"/>
              </a:spcBef>
              <a:spcAft>
                <a:spcPct val="0"/>
              </a:spcAft>
              <a:defRPr kern="1200">
                <a:solidFill>
                  <a:schemeClr val="tx1"/>
                </a:solidFill>
                <a:latin typeface="Arial" pitchFamily="34" charset="0"/>
                <a:ea typeface="+mn-ea"/>
                <a:cs typeface="Arial" pitchFamily="34" charset="0"/>
              </a:defRPr>
            </a:lvl3pPr>
            <a:lvl4pPr marL="1371600" algn="l" rtl="0" fontAlgn="base">
              <a:spcBef>
                <a:spcPct val="0"/>
              </a:spcBef>
              <a:spcAft>
                <a:spcPct val="0"/>
              </a:spcAft>
              <a:defRPr kern="1200">
                <a:solidFill>
                  <a:schemeClr val="tx1"/>
                </a:solidFill>
                <a:latin typeface="Arial" pitchFamily="34" charset="0"/>
                <a:ea typeface="+mn-ea"/>
                <a:cs typeface="Arial" pitchFamily="34" charset="0"/>
              </a:defRPr>
            </a:lvl4pPr>
            <a:lvl5pPr marL="1828800" algn="l" rtl="0" fontAlgn="base">
              <a:spcBef>
                <a:spcPct val="0"/>
              </a:spcBef>
              <a:spcAft>
                <a:spcPct val="0"/>
              </a:spcAft>
              <a:defRPr kern="1200">
                <a:solidFill>
                  <a:schemeClr val="tx1"/>
                </a:solidFill>
                <a:latin typeface="Arial" pitchFamily="34" charset="0"/>
                <a:ea typeface="+mn-ea"/>
                <a:cs typeface="Arial" pitchFamily="34" charset="0"/>
              </a:defRPr>
            </a:lvl5pPr>
            <a:lvl6pPr marL="2286000" algn="l" defTabSz="914400" rtl="0" eaLnBrk="1" latinLnBrk="0" hangingPunct="1">
              <a:defRPr kern="1200">
                <a:solidFill>
                  <a:schemeClr val="tx1"/>
                </a:solidFill>
                <a:latin typeface="Arial" pitchFamily="34" charset="0"/>
                <a:ea typeface="+mn-ea"/>
                <a:cs typeface="Arial" pitchFamily="34" charset="0"/>
              </a:defRPr>
            </a:lvl6pPr>
            <a:lvl7pPr marL="2743200" algn="l" defTabSz="914400" rtl="0" eaLnBrk="1" latinLnBrk="0" hangingPunct="1">
              <a:defRPr kern="1200">
                <a:solidFill>
                  <a:schemeClr val="tx1"/>
                </a:solidFill>
                <a:latin typeface="Arial" pitchFamily="34" charset="0"/>
                <a:ea typeface="+mn-ea"/>
                <a:cs typeface="Arial" pitchFamily="34" charset="0"/>
              </a:defRPr>
            </a:lvl7pPr>
            <a:lvl8pPr marL="3200400" algn="l" defTabSz="914400" rtl="0" eaLnBrk="1" latinLnBrk="0" hangingPunct="1">
              <a:defRPr kern="1200">
                <a:solidFill>
                  <a:schemeClr val="tx1"/>
                </a:solidFill>
                <a:latin typeface="Arial" pitchFamily="34" charset="0"/>
                <a:ea typeface="+mn-ea"/>
                <a:cs typeface="Arial" pitchFamily="34" charset="0"/>
              </a:defRPr>
            </a:lvl8pPr>
            <a:lvl9pPr marL="3657600" algn="l" defTabSz="914400" rtl="0" eaLnBrk="1" latinLnBrk="0" hangingPunct="1">
              <a:defRPr kern="1200">
                <a:solidFill>
                  <a:schemeClr val="tx1"/>
                </a:solidFill>
                <a:latin typeface="Arial" pitchFamily="34" charset="0"/>
                <a:ea typeface="+mn-ea"/>
                <a:cs typeface="Arial" pitchFamily="34" charset="0"/>
              </a:defRPr>
            </a:lvl9pPr>
          </a:lstStyle>
          <a:p>
            <a:pPr algn="ctr" defTabSz="914400">
              <a:defRPr/>
            </a:pPr>
            <a:fld id="{E0F55BA8-D349-405C-B534-7997DCF61969}" type="slidenum">
              <a:rPr lang="de-DE" sz="1600" smtClean="0">
                <a:solidFill>
                  <a:srgbClr val="FFFFFF"/>
                </a:solidFill>
              </a:rPr>
              <a:pPr algn="ctr" defTabSz="914400">
                <a:defRPr/>
              </a:pPr>
              <a:t>48</a:t>
            </a:fld>
            <a:endParaRPr lang="de-DE" sz="1050" dirty="0">
              <a:solidFill>
                <a:srgbClr val="FFFFFF"/>
              </a:solidFill>
            </a:endParaRPr>
          </a:p>
        </p:txBody>
      </p:sp>
    </p:spTree>
    <p:extLst>
      <p:ext uri="{BB962C8B-B14F-4D97-AF65-F5344CB8AC3E}">
        <p14:creationId xmlns:p14="http://schemas.microsoft.com/office/powerpoint/2010/main" val="2901727845"/>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429956" y="182716"/>
            <a:ext cx="8671132" cy="900113"/>
          </a:xfrm>
        </p:spPr>
        <p:txBody>
          <a:bodyPr/>
          <a:lstStyle/>
          <a:p>
            <a:r>
              <a:rPr lang="de-DE" sz="3200" dirty="0" err="1"/>
              <a:t>Subtopic</a:t>
            </a:r>
            <a:r>
              <a:rPr lang="de-DE" sz="3200" dirty="0"/>
              <a:t> </a:t>
            </a:r>
            <a:r>
              <a:rPr lang="de-DE" sz="3200" dirty="0" smtClean="0"/>
              <a:t>1 -  </a:t>
            </a:r>
            <a:r>
              <a:rPr lang="de-DE" sz="3200" dirty="0" err="1" smtClean="0"/>
              <a:t>Advanced</a:t>
            </a:r>
            <a:r>
              <a:rPr lang="de-DE" sz="3200" dirty="0" smtClean="0"/>
              <a:t> </a:t>
            </a:r>
            <a:r>
              <a:rPr lang="de-DE" sz="3200" dirty="0" err="1"/>
              <a:t>Heat</a:t>
            </a:r>
            <a:r>
              <a:rPr lang="de-DE" sz="3200" dirty="0"/>
              <a:t> </a:t>
            </a:r>
            <a:r>
              <a:rPr lang="de-DE" sz="3200" dirty="0" smtClean="0"/>
              <a:t>Transfer Media</a:t>
            </a:r>
            <a:endParaRPr lang="en-GB" sz="2400" dirty="0"/>
          </a:p>
        </p:txBody>
      </p:sp>
      <p:sp>
        <p:nvSpPr>
          <p:cNvPr id="3" name="Inhaltsplatzhalter 2"/>
          <p:cNvSpPr>
            <a:spLocks noGrp="1"/>
          </p:cNvSpPr>
          <p:nvPr>
            <p:ph idx="1"/>
          </p:nvPr>
        </p:nvSpPr>
        <p:spPr>
          <a:xfrm>
            <a:off x="3275856" y="1503975"/>
            <a:ext cx="5803306" cy="3952875"/>
          </a:xfrm>
        </p:spPr>
        <p:txBody>
          <a:bodyPr/>
          <a:lstStyle/>
          <a:p>
            <a:pPr marL="270000" indent="-270000" eaLnBrk="1" hangingPunct="1">
              <a:lnSpc>
                <a:spcPts val="2500"/>
              </a:lnSpc>
              <a:spcBef>
                <a:spcPts val="480"/>
              </a:spcBef>
              <a:spcAft>
                <a:spcPts val="480"/>
              </a:spcAft>
              <a:buClrTx/>
              <a:buFontTx/>
              <a:buNone/>
            </a:pPr>
            <a:endParaRPr lang="en-US" altLang="en-US" sz="2400" b="1" dirty="0">
              <a:solidFill>
                <a:schemeClr val="accent4"/>
              </a:solidFill>
            </a:endParaRPr>
          </a:p>
          <a:p>
            <a:pPr marL="270000" indent="-270000">
              <a:lnSpc>
                <a:spcPts val="2500"/>
              </a:lnSpc>
              <a:spcBef>
                <a:spcPts val="480"/>
              </a:spcBef>
              <a:spcAft>
                <a:spcPts val="480"/>
              </a:spcAft>
              <a:buFont typeface="Arial" panose="020B0604020202020204" pitchFamily="34" charset="0"/>
              <a:buChar char="•"/>
            </a:pPr>
            <a:r>
              <a:rPr lang="en-US" altLang="en-US" dirty="0"/>
              <a:t>10 kW Receiver and auxiliaries design, built and tested for all fluids</a:t>
            </a:r>
          </a:p>
          <a:p>
            <a:pPr marL="270000" indent="-270000">
              <a:lnSpc>
                <a:spcPts val="2500"/>
              </a:lnSpc>
              <a:spcBef>
                <a:spcPts val="480"/>
              </a:spcBef>
              <a:spcAft>
                <a:spcPts val="480"/>
              </a:spcAft>
              <a:buNone/>
            </a:pPr>
            <a:endParaRPr lang="en-GB" dirty="0"/>
          </a:p>
        </p:txBody>
      </p:sp>
      <p:pic>
        <p:nvPicPr>
          <p:cNvPr id="19" name="Picture 4" descr="D:\löschen1\löschen2\Shutter1.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539750" y="1988840"/>
            <a:ext cx="2376488" cy="2151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extfeld 3"/>
          <p:cNvSpPr txBox="1"/>
          <p:nvPr/>
        </p:nvSpPr>
        <p:spPr>
          <a:xfrm>
            <a:off x="419435" y="1484784"/>
            <a:ext cx="3992165" cy="461665"/>
          </a:xfrm>
          <a:prstGeom prst="rect">
            <a:avLst/>
          </a:prstGeom>
          <a:noFill/>
        </p:spPr>
        <p:txBody>
          <a:bodyPr wrap="square" rtlCol="0">
            <a:spAutoFit/>
          </a:bodyPr>
          <a:lstStyle/>
          <a:p>
            <a:pPr defTabSz="914400" fontAlgn="base">
              <a:spcBef>
                <a:spcPct val="0"/>
              </a:spcBef>
              <a:spcAft>
                <a:spcPct val="0"/>
              </a:spcAft>
            </a:pPr>
            <a:r>
              <a:rPr lang="de-DE" altLang="en-US" sz="2400" b="1" dirty="0">
                <a:solidFill>
                  <a:srgbClr val="000000"/>
                </a:solidFill>
              </a:rPr>
              <a:t>Goals </a:t>
            </a:r>
            <a:r>
              <a:rPr lang="de-DE" altLang="en-US" sz="2400" b="1" dirty="0" err="1">
                <a:solidFill>
                  <a:srgbClr val="000000"/>
                </a:solidFill>
              </a:rPr>
              <a:t>and</a:t>
            </a:r>
            <a:r>
              <a:rPr lang="de-DE" altLang="en-US" sz="2400" b="1" dirty="0">
                <a:solidFill>
                  <a:srgbClr val="000000"/>
                </a:solidFill>
              </a:rPr>
              <a:t> </a:t>
            </a:r>
            <a:r>
              <a:rPr lang="de-DE" altLang="en-US" sz="2400" b="1" dirty="0" err="1">
                <a:solidFill>
                  <a:srgbClr val="000000"/>
                </a:solidFill>
              </a:rPr>
              <a:t>milestones</a:t>
            </a:r>
            <a:endParaRPr lang="en-GB" sz="2400" b="1" dirty="0">
              <a:solidFill>
                <a:srgbClr val="000000"/>
              </a:solidFill>
            </a:endParaRPr>
          </a:p>
        </p:txBody>
      </p:sp>
      <p:sp>
        <p:nvSpPr>
          <p:cNvPr id="22" name="Textfeld 21"/>
          <p:cNvSpPr txBox="1"/>
          <p:nvPr/>
        </p:nvSpPr>
        <p:spPr>
          <a:xfrm>
            <a:off x="539749" y="727200"/>
            <a:ext cx="8295839" cy="626701"/>
          </a:xfrm>
          <a:prstGeom prst="rect">
            <a:avLst/>
          </a:prstGeom>
          <a:solidFill>
            <a:schemeClr val="bg2">
              <a:lumMod val="20000"/>
              <a:lumOff val="80000"/>
            </a:schemeClr>
          </a:solidFill>
          <a:ln w="12700">
            <a:noFill/>
          </a:ln>
        </p:spPr>
        <p:txBody>
          <a:bodyPr wrap="square" lIns="36000" tIns="36000" rIns="36000" bIns="36000" rtlCol="0">
            <a:spAutoFit/>
          </a:bodyPr>
          <a:lstStyle/>
          <a:p>
            <a:pPr defTabSz="914400">
              <a:defRPr/>
            </a:pPr>
            <a:r>
              <a:rPr lang="en-US" dirty="0">
                <a:solidFill>
                  <a:srgbClr val="000000"/>
                </a:solidFill>
              </a:rPr>
              <a:t>Can molten salt mixtures, liquid metals or ceramic particles be used as efficient heat transfer media at </a:t>
            </a:r>
            <a:r>
              <a:rPr lang="en-US" dirty="0" smtClean="0">
                <a:solidFill>
                  <a:srgbClr val="000000"/>
                </a:solidFill>
              </a:rPr>
              <a:t>T &gt; 650</a:t>
            </a:r>
            <a:r>
              <a:rPr lang="en-US" dirty="0">
                <a:solidFill>
                  <a:srgbClr val="000000"/>
                </a:solidFill>
              </a:rPr>
              <a:t>° to achieve </a:t>
            </a:r>
            <a:r>
              <a:rPr lang="en-US" dirty="0" err="1" smtClean="0">
                <a:solidFill>
                  <a:srgbClr val="000000"/>
                </a:solidFill>
              </a:rPr>
              <a:t>η</a:t>
            </a:r>
            <a:r>
              <a:rPr lang="en-US" baseline="-25000" dirty="0" err="1" smtClean="0">
                <a:solidFill>
                  <a:srgbClr val="000000"/>
                </a:solidFill>
              </a:rPr>
              <a:t>sys</a:t>
            </a:r>
            <a:r>
              <a:rPr lang="en-US" dirty="0" smtClean="0">
                <a:solidFill>
                  <a:srgbClr val="000000"/>
                </a:solidFill>
              </a:rPr>
              <a:t> </a:t>
            </a:r>
            <a:r>
              <a:rPr lang="en-US" dirty="0">
                <a:solidFill>
                  <a:srgbClr val="000000"/>
                </a:solidFill>
              </a:rPr>
              <a:t>&gt; 20% ?</a:t>
            </a:r>
          </a:p>
        </p:txBody>
      </p:sp>
      <p:sp>
        <p:nvSpPr>
          <p:cNvPr id="7" name="Slide Number Placeholder 2"/>
          <p:cNvSpPr txBox="1">
            <a:spLocks/>
          </p:cNvSpPr>
          <p:nvPr/>
        </p:nvSpPr>
        <p:spPr bwMode="auto">
          <a:xfrm>
            <a:off x="0" y="6546850"/>
            <a:ext cx="9144000" cy="476250"/>
          </a:xfrm>
          <a:prstGeom prst="rect">
            <a:avLst/>
          </a:prstGeom>
          <a:noFill/>
          <a:ln w="9525">
            <a:noFill/>
            <a:miter lim="800000"/>
            <a:headEnd/>
            <a:tailEnd/>
          </a:ln>
          <a:effectLst/>
        </p:spPr>
        <p:txBody>
          <a:bodyPr/>
          <a:lstStyle>
            <a:defPPr>
              <a:defRPr lang="de-DE"/>
            </a:defPPr>
            <a:lvl1pPr algn="l" rtl="0" fontAlgn="base">
              <a:spcBef>
                <a:spcPct val="0"/>
              </a:spcBef>
              <a:spcAft>
                <a:spcPct val="0"/>
              </a:spcAft>
              <a:defRPr sz="800" kern="1200">
                <a:solidFill>
                  <a:schemeClr val="bg1"/>
                </a:solidFill>
                <a:latin typeface="Arial" charset="0"/>
                <a:ea typeface="+mn-ea"/>
                <a:cs typeface="+mn-cs"/>
              </a:defRPr>
            </a:lvl1pPr>
            <a:lvl2pPr marL="457200" algn="l" rtl="0" fontAlgn="base">
              <a:spcBef>
                <a:spcPct val="0"/>
              </a:spcBef>
              <a:spcAft>
                <a:spcPct val="0"/>
              </a:spcAft>
              <a:defRPr kern="1200">
                <a:solidFill>
                  <a:schemeClr val="tx1"/>
                </a:solidFill>
                <a:latin typeface="Arial" pitchFamily="34" charset="0"/>
                <a:ea typeface="+mn-ea"/>
                <a:cs typeface="Arial" pitchFamily="34" charset="0"/>
              </a:defRPr>
            </a:lvl2pPr>
            <a:lvl3pPr marL="914400" algn="l" rtl="0" fontAlgn="base">
              <a:spcBef>
                <a:spcPct val="0"/>
              </a:spcBef>
              <a:spcAft>
                <a:spcPct val="0"/>
              </a:spcAft>
              <a:defRPr kern="1200">
                <a:solidFill>
                  <a:schemeClr val="tx1"/>
                </a:solidFill>
                <a:latin typeface="Arial" pitchFamily="34" charset="0"/>
                <a:ea typeface="+mn-ea"/>
                <a:cs typeface="Arial" pitchFamily="34" charset="0"/>
              </a:defRPr>
            </a:lvl3pPr>
            <a:lvl4pPr marL="1371600" algn="l" rtl="0" fontAlgn="base">
              <a:spcBef>
                <a:spcPct val="0"/>
              </a:spcBef>
              <a:spcAft>
                <a:spcPct val="0"/>
              </a:spcAft>
              <a:defRPr kern="1200">
                <a:solidFill>
                  <a:schemeClr val="tx1"/>
                </a:solidFill>
                <a:latin typeface="Arial" pitchFamily="34" charset="0"/>
                <a:ea typeface="+mn-ea"/>
                <a:cs typeface="Arial" pitchFamily="34" charset="0"/>
              </a:defRPr>
            </a:lvl4pPr>
            <a:lvl5pPr marL="1828800" algn="l" rtl="0" fontAlgn="base">
              <a:spcBef>
                <a:spcPct val="0"/>
              </a:spcBef>
              <a:spcAft>
                <a:spcPct val="0"/>
              </a:spcAft>
              <a:defRPr kern="1200">
                <a:solidFill>
                  <a:schemeClr val="tx1"/>
                </a:solidFill>
                <a:latin typeface="Arial" pitchFamily="34" charset="0"/>
                <a:ea typeface="+mn-ea"/>
                <a:cs typeface="Arial" pitchFamily="34" charset="0"/>
              </a:defRPr>
            </a:lvl5pPr>
            <a:lvl6pPr marL="2286000" algn="l" defTabSz="914400" rtl="0" eaLnBrk="1" latinLnBrk="0" hangingPunct="1">
              <a:defRPr kern="1200">
                <a:solidFill>
                  <a:schemeClr val="tx1"/>
                </a:solidFill>
                <a:latin typeface="Arial" pitchFamily="34" charset="0"/>
                <a:ea typeface="+mn-ea"/>
                <a:cs typeface="Arial" pitchFamily="34" charset="0"/>
              </a:defRPr>
            </a:lvl6pPr>
            <a:lvl7pPr marL="2743200" algn="l" defTabSz="914400" rtl="0" eaLnBrk="1" latinLnBrk="0" hangingPunct="1">
              <a:defRPr kern="1200">
                <a:solidFill>
                  <a:schemeClr val="tx1"/>
                </a:solidFill>
                <a:latin typeface="Arial" pitchFamily="34" charset="0"/>
                <a:ea typeface="+mn-ea"/>
                <a:cs typeface="Arial" pitchFamily="34" charset="0"/>
              </a:defRPr>
            </a:lvl7pPr>
            <a:lvl8pPr marL="3200400" algn="l" defTabSz="914400" rtl="0" eaLnBrk="1" latinLnBrk="0" hangingPunct="1">
              <a:defRPr kern="1200">
                <a:solidFill>
                  <a:schemeClr val="tx1"/>
                </a:solidFill>
                <a:latin typeface="Arial" pitchFamily="34" charset="0"/>
                <a:ea typeface="+mn-ea"/>
                <a:cs typeface="Arial" pitchFamily="34" charset="0"/>
              </a:defRPr>
            </a:lvl8pPr>
            <a:lvl9pPr marL="3657600" algn="l" defTabSz="914400" rtl="0" eaLnBrk="1" latinLnBrk="0" hangingPunct="1">
              <a:defRPr kern="1200">
                <a:solidFill>
                  <a:schemeClr val="tx1"/>
                </a:solidFill>
                <a:latin typeface="Arial" pitchFamily="34" charset="0"/>
                <a:ea typeface="+mn-ea"/>
                <a:cs typeface="Arial" pitchFamily="34" charset="0"/>
              </a:defRPr>
            </a:lvl9pPr>
          </a:lstStyle>
          <a:p>
            <a:pPr algn="ctr" defTabSz="914400">
              <a:defRPr/>
            </a:pPr>
            <a:fld id="{E0F55BA8-D349-405C-B534-7997DCF61969}" type="slidenum">
              <a:rPr lang="de-DE" sz="1600" smtClean="0">
                <a:solidFill>
                  <a:srgbClr val="FFFFFF"/>
                </a:solidFill>
              </a:rPr>
              <a:pPr algn="ctr" defTabSz="914400">
                <a:defRPr/>
              </a:pPr>
              <a:t>49</a:t>
            </a:fld>
            <a:endParaRPr lang="de-DE" sz="1050" dirty="0">
              <a:solidFill>
                <a:srgbClr val="FFFFFF"/>
              </a:solidFill>
            </a:endParaRPr>
          </a:p>
        </p:txBody>
      </p:sp>
    </p:spTree>
    <p:extLst>
      <p:ext uri="{BB962C8B-B14F-4D97-AF65-F5344CB8AC3E}">
        <p14:creationId xmlns:p14="http://schemas.microsoft.com/office/powerpoint/2010/main" val="3762626590"/>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78" name="Picture 3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35066" y="773113"/>
            <a:ext cx="6872287" cy="53101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3556" name="Rectangle 3"/>
          <p:cNvSpPr>
            <a:spLocks noChangeArrowheads="1"/>
          </p:cNvSpPr>
          <p:nvPr/>
        </p:nvSpPr>
        <p:spPr bwMode="auto">
          <a:xfrm>
            <a:off x="2532064" y="76200"/>
            <a:ext cx="3938587" cy="609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txBody>
          <a:bodyPr lIns="92060" tIns="46031" rIns="92060" bIns="46031" anchor="ctr"/>
          <a:lstStyle/>
          <a:p>
            <a:pPr>
              <a:lnSpc>
                <a:spcPts val="2900"/>
              </a:lnSpc>
            </a:pPr>
            <a:endParaRPr lang="en-GB" b="1">
              <a:solidFill>
                <a:srgbClr val="454545"/>
              </a:solidFill>
              <a:latin typeface="Arial" pitchFamily="34" charset="0"/>
            </a:endParaRPr>
          </a:p>
        </p:txBody>
      </p:sp>
      <p:sp>
        <p:nvSpPr>
          <p:cNvPr id="23557" name="Text Box 4"/>
          <p:cNvSpPr txBox="1">
            <a:spLocks noChangeArrowheads="1"/>
          </p:cNvSpPr>
          <p:nvPr/>
        </p:nvSpPr>
        <p:spPr bwMode="auto">
          <a:xfrm>
            <a:off x="2988946" y="5636419"/>
            <a:ext cx="3164234" cy="461651"/>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425" tIns="45713" rIns="91425" bIns="45713">
            <a:spAutoFit/>
          </a:bodyPr>
          <a:lstStyle>
            <a:lvl1pPr marL="342900" indent="-342900" defTabSz="762000" eaLnBrk="0" hangingPunct="0">
              <a:defRPr sz="2400">
                <a:solidFill>
                  <a:schemeClr val="tx1"/>
                </a:solidFill>
                <a:latin typeface="Times New Roman" pitchFamily="18" charset="0"/>
              </a:defRPr>
            </a:lvl1pPr>
            <a:lvl2pPr marL="742950" indent="-285750" defTabSz="762000" eaLnBrk="0" hangingPunct="0">
              <a:defRPr sz="2400">
                <a:solidFill>
                  <a:schemeClr val="tx1"/>
                </a:solidFill>
                <a:latin typeface="Times New Roman" pitchFamily="18" charset="0"/>
              </a:defRPr>
            </a:lvl2pPr>
            <a:lvl3pPr marL="1143000" indent="-228600" defTabSz="762000" eaLnBrk="0" hangingPunct="0">
              <a:defRPr sz="2400">
                <a:solidFill>
                  <a:schemeClr val="tx1"/>
                </a:solidFill>
                <a:latin typeface="Times New Roman" pitchFamily="18" charset="0"/>
              </a:defRPr>
            </a:lvl3pPr>
            <a:lvl4pPr marL="1600200" indent="-228600" defTabSz="762000" eaLnBrk="0" hangingPunct="0">
              <a:defRPr sz="2400">
                <a:solidFill>
                  <a:schemeClr val="tx1"/>
                </a:solidFill>
                <a:latin typeface="Times New Roman" pitchFamily="18" charset="0"/>
              </a:defRPr>
            </a:lvl4pPr>
            <a:lvl5pPr marL="2057400" indent="-228600" defTabSz="762000" eaLnBrk="0" hangingPunct="0">
              <a:defRPr sz="2400">
                <a:solidFill>
                  <a:schemeClr val="tx1"/>
                </a:solidFill>
                <a:latin typeface="Times New Roman" pitchFamily="18" charset="0"/>
              </a:defRPr>
            </a:lvl5pPr>
            <a:lvl6pPr marL="2514600" indent="-228600" algn="ctr" defTabSz="762000" eaLnBrk="0" fontAlgn="base" hangingPunct="0">
              <a:spcBef>
                <a:spcPct val="0"/>
              </a:spcBef>
              <a:spcAft>
                <a:spcPct val="0"/>
              </a:spcAft>
              <a:defRPr sz="2400">
                <a:solidFill>
                  <a:schemeClr val="tx1"/>
                </a:solidFill>
                <a:latin typeface="Times New Roman" pitchFamily="18" charset="0"/>
              </a:defRPr>
            </a:lvl6pPr>
            <a:lvl7pPr marL="2971800" indent="-228600" algn="ctr" defTabSz="762000" eaLnBrk="0" fontAlgn="base" hangingPunct="0">
              <a:spcBef>
                <a:spcPct val="0"/>
              </a:spcBef>
              <a:spcAft>
                <a:spcPct val="0"/>
              </a:spcAft>
              <a:defRPr sz="2400">
                <a:solidFill>
                  <a:schemeClr val="tx1"/>
                </a:solidFill>
                <a:latin typeface="Times New Roman" pitchFamily="18" charset="0"/>
              </a:defRPr>
            </a:lvl7pPr>
            <a:lvl8pPr marL="3429000" indent="-228600" algn="ctr" defTabSz="762000" eaLnBrk="0" fontAlgn="base" hangingPunct="0">
              <a:spcBef>
                <a:spcPct val="0"/>
              </a:spcBef>
              <a:spcAft>
                <a:spcPct val="0"/>
              </a:spcAft>
              <a:defRPr sz="2400">
                <a:solidFill>
                  <a:schemeClr val="tx1"/>
                </a:solidFill>
                <a:latin typeface="Times New Roman" pitchFamily="18" charset="0"/>
              </a:defRPr>
            </a:lvl8pPr>
            <a:lvl9pPr marL="3886200" indent="-228600" algn="ctr" defTabSz="762000" eaLnBrk="0" fontAlgn="base" hangingPunct="0">
              <a:spcBef>
                <a:spcPct val="0"/>
              </a:spcBef>
              <a:spcAft>
                <a:spcPct val="0"/>
              </a:spcAft>
              <a:defRPr sz="2400">
                <a:solidFill>
                  <a:schemeClr val="tx1"/>
                </a:solidFill>
                <a:latin typeface="Times New Roman" pitchFamily="18" charset="0"/>
              </a:defRPr>
            </a:lvl9pPr>
          </a:lstStyle>
          <a:p>
            <a:pPr>
              <a:spcBef>
                <a:spcPct val="20000"/>
              </a:spcBef>
              <a:buFont typeface="Wingdings" pitchFamily="2" charset="2"/>
              <a:buNone/>
            </a:pPr>
            <a:r>
              <a:rPr lang="en-US" b="1" dirty="0">
                <a:latin typeface="Arial" pitchFamily="34" charset="0"/>
              </a:rPr>
              <a:t>(</a:t>
            </a:r>
            <a:r>
              <a:rPr lang="en-US" b="1" dirty="0" err="1">
                <a:latin typeface="Arial" pitchFamily="34" charset="0"/>
              </a:rPr>
              <a:t>T</a:t>
            </a:r>
            <a:r>
              <a:rPr lang="en-US" b="1" baseline="-25000" dirty="0" err="1">
                <a:latin typeface="Arial" pitchFamily="34" charset="0"/>
              </a:rPr>
              <a:t>absorber</a:t>
            </a:r>
            <a:r>
              <a:rPr lang="en-US" i="1" dirty="0">
                <a:latin typeface="Arial" pitchFamily="34" charset="0"/>
              </a:rPr>
              <a:t> </a:t>
            </a:r>
            <a:r>
              <a:rPr lang="en-US" b="1" dirty="0">
                <a:latin typeface="Arial" pitchFamily="34" charset="0"/>
              </a:rPr>
              <a:t>=</a:t>
            </a:r>
            <a:r>
              <a:rPr lang="en-US" b="1" dirty="0" err="1">
                <a:latin typeface="Arial" pitchFamily="34" charset="0"/>
              </a:rPr>
              <a:t>T</a:t>
            </a:r>
            <a:r>
              <a:rPr lang="en-US" b="1" baseline="-25000" dirty="0" err="1">
                <a:latin typeface="Arial" pitchFamily="34" charset="0"/>
              </a:rPr>
              <a:t>process</a:t>
            </a:r>
            <a:r>
              <a:rPr lang="en-US" b="1" dirty="0">
                <a:latin typeface="Arial" pitchFamily="34" charset="0"/>
              </a:rPr>
              <a:t>) [K</a:t>
            </a:r>
            <a:r>
              <a:rPr lang="en-US" dirty="0">
                <a:latin typeface="Arial" pitchFamily="34" charset="0"/>
              </a:rPr>
              <a:t>]</a:t>
            </a:r>
          </a:p>
        </p:txBody>
      </p:sp>
      <p:sp>
        <p:nvSpPr>
          <p:cNvPr id="23558" name="Text Box 5"/>
          <p:cNvSpPr txBox="1">
            <a:spLocks noChangeArrowheads="1"/>
          </p:cNvSpPr>
          <p:nvPr/>
        </p:nvSpPr>
        <p:spPr bwMode="auto">
          <a:xfrm rot="16200000">
            <a:off x="658248" y="2869766"/>
            <a:ext cx="1236663" cy="461651"/>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425" tIns="45713" rIns="91425" bIns="45713">
            <a:spAutoFit/>
          </a:bodyPr>
          <a:lstStyle>
            <a:lvl1pPr marL="342900" indent="-342900" defTabSz="762000" eaLnBrk="0" hangingPunct="0">
              <a:defRPr sz="2400">
                <a:solidFill>
                  <a:schemeClr val="tx1"/>
                </a:solidFill>
                <a:latin typeface="Times New Roman" pitchFamily="18" charset="0"/>
              </a:defRPr>
            </a:lvl1pPr>
            <a:lvl2pPr marL="742950" indent="-285750" defTabSz="762000" eaLnBrk="0" hangingPunct="0">
              <a:defRPr sz="2400">
                <a:solidFill>
                  <a:schemeClr val="tx1"/>
                </a:solidFill>
                <a:latin typeface="Times New Roman" pitchFamily="18" charset="0"/>
              </a:defRPr>
            </a:lvl2pPr>
            <a:lvl3pPr marL="1143000" indent="-228600" defTabSz="762000" eaLnBrk="0" hangingPunct="0">
              <a:defRPr sz="2400">
                <a:solidFill>
                  <a:schemeClr val="tx1"/>
                </a:solidFill>
                <a:latin typeface="Times New Roman" pitchFamily="18" charset="0"/>
              </a:defRPr>
            </a:lvl3pPr>
            <a:lvl4pPr marL="1600200" indent="-228600" defTabSz="762000" eaLnBrk="0" hangingPunct="0">
              <a:defRPr sz="2400">
                <a:solidFill>
                  <a:schemeClr val="tx1"/>
                </a:solidFill>
                <a:latin typeface="Times New Roman" pitchFamily="18" charset="0"/>
              </a:defRPr>
            </a:lvl4pPr>
            <a:lvl5pPr marL="2057400" indent="-228600" defTabSz="762000" eaLnBrk="0" hangingPunct="0">
              <a:defRPr sz="2400">
                <a:solidFill>
                  <a:schemeClr val="tx1"/>
                </a:solidFill>
                <a:latin typeface="Times New Roman" pitchFamily="18" charset="0"/>
              </a:defRPr>
            </a:lvl5pPr>
            <a:lvl6pPr marL="2514600" indent="-228600" algn="ctr" defTabSz="762000" eaLnBrk="0" fontAlgn="base" hangingPunct="0">
              <a:spcBef>
                <a:spcPct val="0"/>
              </a:spcBef>
              <a:spcAft>
                <a:spcPct val="0"/>
              </a:spcAft>
              <a:defRPr sz="2400">
                <a:solidFill>
                  <a:schemeClr val="tx1"/>
                </a:solidFill>
                <a:latin typeface="Times New Roman" pitchFamily="18" charset="0"/>
              </a:defRPr>
            </a:lvl6pPr>
            <a:lvl7pPr marL="2971800" indent="-228600" algn="ctr" defTabSz="762000" eaLnBrk="0" fontAlgn="base" hangingPunct="0">
              <a:spcBef>
                <a:spcPct val="0"/>
              </a:spcBef>
              <a:spcAft>
                <a:spcPct val="0"/>
              </a:spcAft>
              <a:defRPr sz="2400">
                <a:solidFill>
                  <a:schemeClr val="tx1"/>
                </a:solidFill>
                <a:latin typeface="Times New Roman" pitchFamily="18" charset="0"/>
              </a:defRPr>
            </a:lvl7pPr>
            <a:lvl8pPr marL="3429000" indent="-228600" algn="ctr" defTabSz="762000" eaLnBrk="0" fontAlgn="base" hangingPunct="0">
              <a:spcBef>
                <a:spcPct val="0"/>
              </a:spcBef>
              <a:spcAft>
                <a:spcPct val="0"/>
              </a:spcAft>
              <a:defRPr sz="2400">
                <a:solidFill>
                  <a:schemeClr val="tx1"/>
                </a:solidFill>
                <a:latin typeface="Times New Roman" pitchFamily="18" charset="0"/>
              </a:defRPr>
            </a:lvl8pPr>
            <a:lvl9pPr marL="3886200" indent="-228600" algn="ctr" defTabSz="762000" eaLnBrk="0" fontAlgn="base" hangingPunct="0">
              <a:spcBef>
                <a:spcPct val="0"/>
              </a:spcBef>
              <a:spcAft>
                <a:spcPct val="0"/>
              </a:spcAft>
              <a:defRPr sz="2400">
                <a:solidFill>
                  <a:schemeClr val="tx1"/>
                </a:solidFill>
                <a:latin typeface="Times New Roman" pitchFamily="18" charset="0"/>
              </a:defRPr>
            </a:lvl9pPr>
          </a:lstStyle>
          <a:p>
            <a:pPr>
              <a:spcBef>
                <a:spcPct val="20000"/>
              </a:spcBef>
              <a:buFont typeface="Wingdings" pitchFamily="2" charset="2"/>
              <a:buNone/>
            </a:pPr>
            <a:r>
              <a:rPr lang="en-US" b="1">
                <a:latin typeface="Arial" pitchFamily="34" charset="0"/>
                <a:sym typeface="Symbol" pitchFamily="18" charset="2"/>
              </a:rPr>
              <a:t></a:t>
            </a:r>
            <a:r>
              <a:rPr lang="en-US" b="1" baseline="-25000">
                <a:latin typeface="Arial" pitchFamily="34" charset="0"/>
                <a:sym typeface="Symbol" pitchFamily="18" charset="2"/>
              </a:rPr>
              <a:t>max</a:t>
            </a:r>
          </a:p>
        </p:txBody>
      </p:sp>
      <p:sp>
        <p:nvSpPr>
          <p:cNvPr id="23563" name="Text Box 10"/>
          <p:cNvSpPr txBox="1">
            <a:spLocks noChangeArrowheads="1"/>
          </p:cNvSpPr>
          <p:nvPr/>
        </p:nvSpPr>
        <p:spPr bwMode="auto">
          <a:xfrm>
            <a:off x="2009459" y="1605758"/>
            <a:ext cx="3698875" cy="461651"/>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425" tIns="45713" rIns="91425" bIns="45713">
            <a:spAutoFit/>
          </a:bodyPr>
          <a:lstStyle>
            <a:lvl1pPr marL="342900" indent="-342900" defTabSz="762000" eaLnBrk="0" hangingPunct="0">
              <a:defRPr sz="2400">
                <a:solidFill>
                  <a:schemeClr val="tx1"/>
                </a:solidFill>
                <a:latin typeface="Times New Roman" pitchFamily="18" charset="0"/>
              </a:defRPr>
            </a:lvl1pPr>
            <a:lvl2pPr marL="742950" indent="-285750" defTabSz="762000" eaLnBrk="0" hangingPunct="0">
              <a:defRPr sz="2400">
                <a:solidFill>
                  <a:schemeClr val="tx1"/>
                </a:solidFill>
                <a:latin typeface="Times New Roman" pitchFamily="18" charset="0"/>
              </a:defRPr>
            </a:lvl2pPr>
            <a:lvl3pPr marL="1143000" indent="-228600" defTabSz="762000" eaLnBrk="0" hangingPunct="0">
              <a:defRPr sz="2400">
                <a:solidFill>
                  <a:schemeClr val="tx1"/>
                </a:solidFill>
                <a:latin typeface="Times New Roman" pitchFamily="18" charset="0"/>
              </a:defRPr>
            </a:lvl3pPr>
            <a:lvl4pPr marL="1600200" indent="-228600" defTabSz="762000" eaLnBrk="0" hangingPunct="0">
              <a:defRPr sz="2400">
                <a:solidFill>
                  <a:schemeClr val="tx1"/>
                </a:solidFill>
                <a:latin typeface="Times New Roman" pitchFamily="18" charset="0"/>
              </a:defRPr>
            </a:lvl4pPr>
            <a:lvl5pPr marL="2057400" indent="-228600" defTabSz="762000" eaLnBrk="0" hangingPunct="0">
              <a:defRPr sz="2400">
                <a:solidFill>
                  <a:schemeClr val="tx1"/>
                </a:solidFill>
                <a:latin typeface="Times New Roman" pitchFamily="18" charset="0"/>
              </a:defRPr>
            </a:lvl5pPr>
            <a:lvl6pPr marL="2514600" indent="-228600" algn="ctr" defTabSz="762000" eaLnBrk="0" fontAlgn="base" hangingPunct="0">
              <a:spcBef>
                <a:spcPct val="0"/>
              </a:spcBef>
              <a:spcAft>
                <a:spcPct val="0"/>
              </a:spcAft>
              <a:defRPr sz="2400">
                <a:solidFill>
                  <a:schemeClr val="tx1"/>
                </a:solidFill>
                <a:latin typeface="Times New Roman" pitchFamily="18" charset="0"/>
              </a:defRPr>
            </a:lvl6pPr>
            <a:lvl7pPr marL="2971800" indent="-228600" algn="ctr" defTabSz="762000" eaLnBrk="0" fontAlgn="base" hangingPunct="0">
              <a:spcBef>
                <a:spcPct val="0"/>
              </a:spcBef>
              <a:spcAft>
                <a:spcPct val="0"/>
              </a:spcAft>
              <a:defRPr sz="2400">
                <a:solidFill>
                  <a:schemeClr val="tx1"/>
                </a:solidFill>
                <a:latin typeface="Times New Roman" pitchFamily="18" charset="0"/>
              </a:defRPr>
            </a:lvl7pPr>
            <a:lvl8pPr marL="3429000" indent="-228600" algn="ctr" defTabSz="762000" eaLnBrk="0" fontAlgn="base" hangingPunct="0">
              <a:spcBef>
                <a:spcPct val="0"/>
              </a:spcBef>
              <a:spcAft>
                <a:spcPct val="0"/>
              </a:spcAft>
              <a:defRPr sz="2400">
                <a:solidFill>
                  <a:schemeClr val="tx1"/>
                </a:solidFill>
                <a:latin typeface="Times New Roman" pitchFamily="18" charset="0"/>
              </a:defRPr>
            </a:lvl8pPr>
            <a:lvl9pPr marL="3886200" indent="-228600" algn="ctr" defTabSz="762000" eaLnBrk="0" fontAlgn="base" hangingPunct="0">
              <a:spcBef>
                <a:spcPct val="0"/>
              </a:spcBef>
              <a:spcAft>
                <a:spcPct val="0"/>
              </a:spcAft>
              <a:defRPr sz="2400">
                <a:solidFill>
                  <a:schemeClr val="tx1"/>
                </a:solidFill>
                <a:latin typeface="Times New Roman" pitchFamily="18" charset="0"/>
              </a:defRPr>
            </a:lvl9pPr>
          </a:lstStyle>
          <a:p>
            <a:pPr>
              <a:spcBef>
                <a:spcPct val="20000"/>
              </a:spcBef>
              <a:buFont typeface="Wingdings" pitchFamily="2" charset="2"/>
              <a:buNone/>
            </a:pPr>
            <a:r>
              <a:rPr lang="en-US" b="1" dirty="0" smtClean="0">
                <a:latin typeface="Arial" pitchFamily="34" charset="0"/>
                <a:sym typeface="Symbol" pitchFamily="18" charset="2"/>
              </a:rPr>
              <a:t></a:t>
            </a:r>
            <a:r>
              <a:rPr lang="en-US" b="1" baseline="-25000" dirty="0" err="1" smtClean="0">
                <a:latin typeface="Arial" pitchFamily="34" charset="0"/>
                <a:sym typeface="Symbol" pitchFamily="18" charset="2"/>
              </a:rPr>
              <a:t>csp</a:t>
            </a:r>
            <a:r>
              <a:rPr lang="en-US" b="1" dirty="0" smtClean="0">
                <a:latin typeface="Arial" pitchFamily="34" charset="0"/>
                <a:sym typeface="Symbol" pitchFamily="18" charset="2"/>
              </a:rPr>
              <a:t>= </a:t>
            </a:r>
            <a:r>
              <a:rPr lang="en-US" b="1" dirty="0">
                <a:latin typeface="Arial" pitchFamily="34" charset="0"/>
                <a:sym typeface="Symbol" pitchFamily="18" charset="2"/>
              </a:rPr>
              <a:t></a:t>
            </a:r>
            <a:r>
              <a:rPr lang="en-US" b="1" baseline="-25000" dirty="0" err="1">
                <a:latin typeface="Arial" pitchFamily="34" charset="0"/>
                <a:sym typeface="Symbol" pitchFamily="18" charset="2"/>
              </a:rPr>
              <a:t>th,Carnot</a:t>
            </a:r>
            <a:r>
              <a:rPr lang="en-US" b="1" dirty="0">
                <a:latin typeface="Arial" pitchFamily="34" charset="0"/>
                <a:sym typeface="Symbol" pitchFamily="18" charset="2"/>
              </a:rPr>
              <a:t>* </a:t>
            </a:r>
            <a:r>
              <a:rPr lang="en-US" sz="2000" b="1" baseline="-25000" dirty="0">
                <a:latin typeface="Arial" pitchFamily="34" charset="0"/>
                <a:sym typeface="Symbol" pitchFamily="18" charset="2"/>
              </a:rPr>
              <a:t>absorber</a:t>
            </a:r>
            <a:endParaRPr lang="en-US" b="1" baseline="-25000" dirty="0">
              <a:latin typeface="Arial" pitchFamily="34" charset="0"/>
              <a:sym typeface="Symbol" pitchFamily="18" charset="2"/>
            </a:endParaRPr>
          </a:p>
        </p:txBody>
      </p:sp>
      <p:graphicFrame>
        <p:nvGraphicFramePr>
          <p:cNvPr id="23566" name="Object 13"/>
          <p:cNvGraphicFramePr>
            <a:graphicFrameLocks noChangeAspect="1"/>
          </p:cNvGraphicFramePr>
          <p:nvPr>
            <p:extLst>
              <p:ext uri="{D42A27DB-BD31-4B8C-83A1-F6EECF244321}">
                <p14:modId xmlns:p14="http://schemas.microsoft.com/office/powerpoint/2010/main" val="2206690286"/>
              </p:ext>
            </p:extLst>
          </p:nvPr>
        </p:nvGraphicFramePr>
        <p:xfrm>
          <a:off x="6469637" y="2238580"/>
          <a:ext cx="1011237" cy="1724025"/>
        </p:xfrm>
        <a:graphic>
          <a:graphicData uri="http://schemas.openxmlformats.org/presentationml/2006/ole">
            <mc:AlternateContent xmlns:mc="http://schemas.openxmlformats.org/markup-compatibility/2006">
              <mc:Choice xmlns:v="urn:schemas-microsoft-com:vml" Requires="v">
                <p:oleObj spid="_x0000_s9234" name="Photo Editor Photo" r:id="rId4" imgW="3448531" imgH="5428571" progId="MSPhotoEd.3">
                  <p:embed/>
                </p:oleObj>
              </mc:Choice>
              <mc:Fallback>
                <p:oleObj name="Photo Editor Photo" r:id="rId4" imgW="3448531" imgH="5428571" progId="MSPhotoEd.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469637" y="2238580"/>
                        <a:ext cx="1011237" cy="1724025"/>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3567" name="Object 14"/>
          <p:cNvGraphicFramePr>
            <a:graphicFrameLocks noChangeAspect="1"/>
          </p:cNvGraphicFramePr>
          <p:nvPr>
            <p:extLst>
              <p:ext uri="{D42A27DB-BD31-4B8C-83A1-F6EECF244321}">
                <p14:modId xmlns:p14="http://schemas.microsoft.com/office/powerpoint/2010/main" val="2231239996"/>
              </p:ext>
            </p:extLst>
          </p:nvPr>
        </p:nvGraphicFramePr>
        <p:xfrm>
          <a:off x="4788024" y="3718922"/>
          <a:ext cx="1128712" cy="1371600"/>
        </p:xfrm>
        <a:graphic>
          <a:graphicData uri="http://schemas.openxmlformats.org/presentationml/2006/ole">
            <mc:AlternateContent xmlns:mc="http://schemas.openxmlformats.org/markup-compatibility/2006">
              <mc:Choice xmlns:v="urn:schemas-microsoft-com:vml" Requires="v">
                <p:oleObj spid="_x0000_s9235" name="Photo Editor Photo" r:id="rId6" imgW="4323810" imgH="4858428" progId="MSPhotoEd.3">
                  <p:embed/>
                </p:oleObj>
              </mc:Choice>
              <mc:Fallback>
                <p:oleObj name="Photo Editor Photo" r:id="rId6" imgW="4323810" imgH="4858428" progId="MSPhotoEd.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788024" y="3718922"/>
                        <a:ext cx="1128712" cy="137160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107763" dir="18900000" algn="ctr" rotWithShape="0">
                                <a:schemeClr val="bg2"/>
                              </a:outerShdw>
                            </a:effectLst>
                          </a14:hiddenEffects>
                        </a:ext>
                      </a:extLst>
                    </p:spPr>
                  </p:pic>
                </p:oleObj>
              </mc:Fallback>
            </mc:AlternateContent>
          </a:graphicData>
        </a:graphic>
      </p:graphicFrame>
      <p:sp>
        <p:nvSpPr>
          <p:cNvPr id="4" name="Titel 3"/>
          <p:cNvSpPr>
            <a:spLocks noGrp="1"/>
          </p:cNvSpPr>
          <p:nvPr>
            <p:ph type="title"/>
          </p:nvPr>
        </p:nvSpPr>
        <p:spPr>
          <a:xfrm>
            <a:off x="485206" y="381000"/>
            <a:ext cx="8172000" cy="738187"/>
          </a:xfrm>
        </p:spPr>
        <p:txBody>
          <a:bodyPr/>
          <a:lstStyle/>
          <a:p>
            <a:r>
              <a:rPr lang="de-DE" dirty="0" smtClean="0"/>
              <a:t>CSP F&amp;E Strategie:</a:t>
            </a:r>
            <a:br>
              <a:rPr lang="de-DE" dirty="0" smtClean="0"/>
            </a:br>
            <a:r>
              <a:rPr lang="de-DE" sz="1800" dirty="0"/>
              <a:t>hohe Konzentration + hohe Temperatur = hohe Effizienz =&gt; geringe Kosten </a:t>
            </a:r>
          </a:p>
        </p:txBody>
      </p:sp>
      <p:sp>
        <p:nvSpPr>
          <p:cNvPr id="5" name="Fußzeilenplatzhalter 4"/>
          <p:cNvSpPr>
            <a:spLocks noGrp="1"/>
          </p:cNvSpPr>
          <p:nvPr>
            <p:ph type="ftr" sz="quarter" idx="11"/>
          </p:nvPr>
        </p:nvSpPr>
        <p:spPr>
          <a:xfrm>
            <a:off x="447744" y="97221"/>
            <a:ext cx="6822304" cy="134649"/>
          </a:xfrm>
        </p:spPr>
        <p:txBody>
          <a:bodyPr/>
          <a:lstStyle/>
          <a:p>
            <a:pPr>
              <a:defRPr/>
            </a:pPr>
            <a:r>
              <a:rPr lang="de-DE" dirty="0" smtClean="0"/>
              <a:t>&gt;AKE &gt;Solarthermische Kraftwerke &gt; Pitz-Paal &gt; 10./11.4.2014</a:t>
            </a:r>
            <a:endParaRPr lang="de-DE" dirty="0"/>
          </a:p>
        </p:txBody>
      </p:sp>
      <p:sp>
        <p:nvSpPr>
          <p:cNvPr id="23560" name="Text Box 7"/>
          <p:cNvSpPr txBox="1">
            <a:spLocks noChangeArrowheads="1"/>
          </p:cNvSpPr>
          <p:nvPr/>
        </p:nvSpPr>
        <p:spPr bwMode="auto">
          <a:xfrm>
            <a:off x="4932042" y="4167752"/>
            <a:ext cx="1029449" cy="880241"/>
          </a:xfrm>
          <a:prstGeom prst="rect">
            <a:avLst/>
          </a:prstGeom>
          <a:noFill/>
          <a:ln>
            <a:noFill/>
          </a:ln>
          <a:effectLst/>
          <a:extLst>
            <a:ext uri="{909E8E84-426E-40DD-AFC4-6F175D3DCCD1}">
              <a14:hiddenFill xmlns:a14="http://schemas.microsoft.com/office/drawing/2010/main">
                <a:solidFill>
                  <a:srgbClr val="3366FF"/>
                </a:solidFill>
              </a14:hiddenFill>
            </a:ext>
            <a:ext uri="{91240B29-F687-4F45-9708-019B960494DF}">
              <a14:hiddenLine xmlns:a14="http://schemas.microsoft.com/office/drawing/2010/main" w="9525">
                <a:solidFill>
                  <a:srgbClr val="FF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425" tIns="45713" rIns="91425" bIns="45713">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algn="ctr" eaLnBrk="0" fontAlgn="base" hangingPunct="0">
              <a:spcBef>
                <a:spcPct val="0"/>
              </a:spcBef>
              <a:spcAft>
                <a:spcPct val="0"/>
              </a:spcAft>
              <a:defRPr sz="2400">
                <a:solidFill>
                  <a:schemeClr val="tx1"/>
                </a:solidFill>
                <a:latin typeface="Times New Roman" pitchFamily="18" charset="0"/>
              </a:defRPr>
            </a:lvl6pPr>
            <a:lvl7pPr marL="2971800" indent="-228600" algn="ctr" eaLnBrk="0" fontAlgn="base" hangingPunct="0">
              <a:spcBef>
                <a:spcPct val="0"/>
              </a:spcBef>
              <a:spcAft>
                <a:spcPct val="0"/>
              </a:spcAft>
              <a:defRPr sz="2400">
                <a:solidFill>
                  <a:schemeClr val="tx1"/>
                </a:solidFill>
                <a:latin typeface="Times New Roman" pitchFamily="18" charset="0"/>
              </a:defRPr>
            </a:lvl7pPr>
            <a:lvl8pPr marL="3429000" indent="-228600" algn="ctr" eaLnBrk="0" fontAlgn="base" hangingPunct="0">
              <a:spcBef>
                <a:spcPct val="0"/>
              </a:spcBef>
              <a:spcAft>
                <a:spcPct val="0"/>
              </a:spcAft>
              <a:defRPr sz="2400">
                <a:solidFill>
                  <a:schemeClr val="tx1"/>
                </a:solidFill>
                <a:latin typeface="Times New Roman" pitchFamily="18" charset="0"/>
              </a:defRPr>
            </a:lvl8pPr>
            <a:lvl9pPr marL="3886200" indent="-228600" algn="ctr" eaLnBrk="0" fontAlgn="base" hangingPunct="0">
              <a:spcBef>
                <a:spcPct val="0"/>
              </a:spcBef>
              <a:spcAft>
                <a:spcPct val="0"/>
              </a:spcAft>
              <a:defRPr sz="2400">
                <a:solidFill>
                  <a:schemeClr val="tx1"/>
                </a:solidFill>
                <a:latin typeface="Times New Roman" pitchFamily="18" charset="0"/>
              </a:defRPr>
            </a:lvl9pPr>
          </a:lstStyle>
          <a:p>
            <a:pPr algn="l">
              <a:spcBef>
                <a:spcPct val="20000"/>
              </a:spcBef>
            </a:pPr>
            <a:r>
              <a:rPr lang="en-US" sz="1600" b="1" dirty="0">
                <a:solidFill>
                  <a:schemeClr val="bg1"/>
                </a:solidFill>
              </a:rPr>
              <a:t>Parabolic</a:t>
            </a:r>
            <a:br>
              <a:rPr lang="en-US" sz="1600" b="1" dirty="0">
                <a:solidFill>
                  <a:schemeClr val="bg1"/>
                </a:solidFill>
              </a:rPr>
            </a:br>
            <a:r>
              <a:rPr lang="en-US" sz="1600" b="1" dirty="0">
                <a:solidFill>
                  <a:schemeClr val="bg1"/>
                </a:solidFill>
              </a:rPr>
              <a:t>Trough</a:t>
            </a:r>
          </a:p>
          <a:p>
            <a:pPr algn="l">
              <a:spcBef>
                <a:spcPct val="20000"/>
              </a:spcBef>
            </a:pPr>
            <a:r>
              <a:rPr lang="de-DE" sz="1600" b="1" dirty="0">
                <a:solidFill>
                  <a:schemeClr val="bg1"/>
                </a:solidFill>
              </a:rPr>
              <a:t>C =100</a:t>
            </a:r>
            <a:endParaRPr lang="en-US" sz="1600" b="1" dirty="0">
              <a:solidFill>
                <a:schemeClr val="bg1"/>
              </a:solidFill>
            </a:endParaRPr>
          </a:p>
        </p:txBody>
      </p:sp>
      <p:sp>
        <p:nvSpPr>
          <p:cNvPr id="23561" name="Text Box 8"/>
          <p:cNvSpPr txBox="1">
            <a:spLocks noChangeArrowheads="1"/>
          </p:cNvSpPr>
          <p:nvPr/>
        </p:nvSpPr>
        <p:spPr bwMode="auto">
          <a:xfrm>
            <a:off x="6612363" y="3098088"/>
            <a:ext cx="859531" cy="880241"/>
          </a:xfrm>
          <a:prstGeom prst="rect">
            <a:avLst/>
          </a:prstGeom>
          <a:noFill/>
          <a:ln>
            <a:noFill/>
          </a:ln>
          <a:effectLst/>
          <a:extLst>
            <a:ext uri="{909E8E84-426E-40DD-AFC4-6F175D3DCCD1}">
              <a14:hiddenFill xmlns:a14="http://schemas.microsoft.com/office/drawing/2010/main">
                <a:solidFill>
                  <a:srgbClr val="3366FF"/>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425" tIns="45713" rIns="91425" bIns="45713">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algn="ctr" eaLnBrk="0" fontAlgn="base" hangingPunct="0">
              <a:spcBef>
                <a:spcPct val="0"/>
              </a:spcBef>
              <a:spcAft>
                <a:spcPct val="0"/>
              </a:spcAft>
              <a:defRPr sz="2400">
                <a:solidFill>
                  <a:schemeClr val="tx1"/>
                </a:solidFill>
                <a:latin typeface="Times New Roman" pitchFamily="18" charset="0"/>
              </a:defRPr>
            </a:lvl6pPr>
            <a:lvl7pPr marL="2971800" indent="-228600" algn="ctr" eaLnBrk="0" fontAlgn="base" hangingPunct="0">
              <a:spcBef>
                <a:spcPct val="0"/>
              </a:spcBef>
              <a:spcAft>
                <a:spcPct val="0"/>
              </a:spcAft>
              <a:defRPr sz="2400">
                <a:solidFill>
                  <a:schemeClr val="tx1"/>
                </a:solidFill>
                <a:latin typeface="Times New Roman" pitchFamily="18" charset="0"/>
              </a:defRPr>
            </a:lvl7pPr>
            <a:lvl8pPr marL="3429000" indent="-228600" algn="ctr" eaLnBrk="0" fontAlgn="base" hangingPunct="0">
              <a:spcBef>
                <a:spcPct val="0"/>
              </a:spcBef>
              <a:spcAft>
                <a:spcPct val="0"/>
              </a:spcAft>
              <a:defRPr sz="2400">
                <a:solidFill>
                  <a:schemeClr val="tx1"/>
                </a:solidFill>
                <a:latin typeface="Times New Roman" pitchFamily="18" charset="0"/>
              </a:defRPr>
            </a:lvl8pPr>
            <a:lvl9pPr marL="3886200" indent="-228600" algn="ctr" eaLnBrk="0" fontAlgn="base" hangingPunct="0">
              <a:spcBef>
                <a:spcPct val="0"/>
              </a:spcBef>
              <a:spcAft>
                <a:spcPct val="0"/>
              </a:spcAft>
              <a:defRPr sz="2400">
                <a:solidFill>
                  <a:schemeClr val="tx1"/>
                </a:solidFill>
                <a:latin typeface="Times New Roman" pitchFamily="18" charset="0"/>
              </a:defRPr>
            </a:lvl9pPr>
          </a:lstStyle>
          <a:p>
            <a:pPr algn="l">
              <a:spcBef>
                <a:spcPct val="20000"/>
              </a:spcBef>
            </a:pPr>
            <a:r>
              <a:rPr lang="en-US" sz="1600" b="1" dirty="0">
                <a:solidFill>
                  <a:schemeClr val="bg1"/>
                </a:solidFill>
              </a:rPr>
              <a:t>Solar </a:t>
            </a:r>
            <a:br>
              <a:rPr lang="en-US" sz="1600" b="1" dirty="0">
                <a:solidFill>
                  <a:schemeClr val="bg1"/>
                </a:solidFill>
              </a:rPr>
            </a:br>
            <a:r>
              <a:rPr lang="en-US" sz="1600" b="1" dirty="0">
                <a:solidFill>
                  <a:schemeClr val="bg1"/>
                </a:solidFill>
              </a:rPr>
              <a:t>Tower</a:t>
            </a:r>
          </a:p>
          <a:p>
            <a:pPr algn="l">
              <a:spcBef>
                <a:spcPct val="20000"/>
              </a:spcBef>
            </a:pPr>
            <a:r>
              <a:rPr lang="de-DE" sz="1600" b="1" dirty="0">
                <a:solidFill>
                  <a:schemeClr val="bg1"/>
                </a:solidFill>
              </a:rPr>
              <a:t>C=1000</a:t>
            </a:r>
            <a:endParaRPr lang="en-US" sz="1600" b="1" dirty="0">
              <a:solidFill>
                <a:schemeClr val="bg1"/>
              </a:solidFill>
            </a:endParaRPr>
          </a:p>
        </p:txBody>
      </p:sp>
      <p:sp>
        <p:nvSpPr>
          <p:cNvPr id="15" name="Rechteck 14"/>
          <p:cNvSpPr/>
          <p:nvPr/>
        </p:nvSpPr>
        <p:spPr>
          <a:xfrm>
            <a:off x="8604448" y="6371584"/>
            <a:ext cx="441146" cy="369332"/>
          </a:xfrm>
          <a:prstGeom prst="rect">
            <a:avLst/>
          </a:prstGeom>
        </p:spPr>
        <p:txBody>
          <a:bodyPr wrap="none">
            <a:spAutoFit/>
          </a:bodyPr>
          <a:lstStyle/>
          <a:p>
            <a:fld id="{A4B458E2-F606-46F0-90B2-A686ED9C4A1E}" type="slidenum">
              <a:rPr lang="en-US" altLang="en-US">
                <a:solidFill>
                  <a:schemeClr val="bg1"/>
                </a:solidFill>
                <a:latin typeface="Arial" charset="0"/>
                <a:cs typeface="Arial" charset="0"/>
              </a:rPr>
              <a:pPr/>
              <a:t>5</a:t>
            </a:fld>
            <a:endParaRPr lang="en-US" dirty="0"/>
          </a:p>
        </p:txBody>
      </p:sp>
    </p:spTree>
    <p:extLst>
      <p:ext uri="{BB962C8B-B14F-4D97-AF65-F5344CB8AC3E}">
        <p14:creationId xmlns:p14="http://schemas.microsoft.com/office/powerpoint/2010/main" val="3567783246"/>
      </p:ext>
    </p:extLst>
  </p:cSld>
  <p:clrMapOvr>
    <a:masterClrMapping/>
  </p:clrMapOvr>
  <p:transition/>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429956" y="182716"/>
            <a:ext cx="8671132" cy="900113"/>
          </a:xfrm>
        </p:spPr>
        <p:txBody>
          <a:bodyPr/>
          <a:lstStyle/>
          <a:p>
            <a:r>
              <a:rPr lang="de-DE" sz="3200" dirty="0" err="1"/>
              <a:t>Subtopic</a:t>
            </a:r>
            <a:r>
              <a:rPr lang="de-DE" sz="3200" dirty="0"/>
              <a:t> </a:t>
            </a:r>
            <a:r>
              <a:rPr lang="de-DE" sz="3200" dirty="0" smtClean="0"/>
              <a:t>1 -  </a:t>
            </a:r>
            <a:r>
              <a:rPr lang="de-DE" sz="3200" dirty="0" err="1" smtClean="0"/>
              <a:t>Advanced</a:t>
            </a:r>
            <a:r>
              <a:rPr lang="de-DE" sz="3200" dirty="0" smtClean="0"/>
              <a:t> </a:t>
            </a:r>
            <a:r>
              <a:rPr lang="de-DE" sz="3200" dirty="0" err="1"/>
              <a:t>Heat</a:t>
            </a:r>
            <a:r>
              <a:rPr lang="de-DE" sz="3200" dirty="0"/>
              <a:t> </a:t>
            </a:r>
            <a:r>
              <a:rPr lang="de-DE" sz="3200" dirty="0" smtClean="0"/>
              <a:t>Transfer Media</a:t>
            </a:r>
            <a:endParaRPr lang="en-GB" sz="2400" dirty="0"/>
          </a:p>
        </p:txBody>
      </p:sp>
      <p:sp>
        <p:nvSpPr>
          <p:cNvPr id="3" name="Inhaltsplatzhalter 2"/>
          <p:cNvSpPr>
            <a:spLocks noGrp="1"/>
          </p:cNvSpPr>
          <p:nvPr>
            <p:ph idx="1"/>
          </p:nvPr>
        </p:nvSpPr>
        <p:spPr>
          <a:xfrm>
            <a:off x="3275856" y="1493410"/>
            <a:ext cx="5803306" cy="3952875"/>
          </a:xfrm>
        </p:spPr>
        <p:txBody>
          <a:bodyPr/>
          <a:lstStyle/>
          <a:p>
            <a:pPr marL="270000" indent="-270000" eaLnBrk="1" hangingPunct="1">
              <a:lnSpc>
                <a:spcPts val="2500"/>
              </a:lnSpc>
              <a:spcBef>
                <a:spcPts val="480"/>
              </a:spcBef>
              <a:spcAft>
                <a:spcPts val="480"/>
              </a:spcAft>
              <a:buClrTx/>
              <a:buFontTx/>
              <a:buNone/>
            </a:pPr>
            <a:endParaRPr lang="en-US" altLang="en-US" sz="1800" b="1" dirty="0">
              <a:solidFill>
                <a:schemeClr val="accent4"/>
              </a:solidFill>
            </a:endParaRPr>
          </a:p>
          <a:p>
            <a:pPr marL="270000" indent="-270000">
              <a:lnSpc>
                <a:spcPts val="2500"/>
              </a:lnSpc>
              <a:spcBef>
                <a:spcPts val="480"/>
              </a:spcBef>
              <a:spcAft>
                <a:spcPts val="480"/>
              </a:spcAft>
              <a:buFont typeface="Arial" panose="020B0604020202020204" pitchFamily="34" charset="0"/>
              <a:buChar char="•"/>
            </a:pPr>
            <a:r>
              <a:rPr lang="en-US" altLang="en-US" sz="1800" dirty="0"/>
              <a:t>10 kW Receiver and auxiliaries design, built and tested for all fluids</a:t>
            </a:r>
          </a:p>
          <a:p>
            <a:pPr marL="270000" indent="-270000">
              <a:lnSpc>
                <a:spcPts val="2500"/>
              </a:lnSpc>
              <a:spcBef>
                <a:spcPts val="480"/>
              </a:spcBef>
              <a:spcAft>
                <a:spcPts val="480"/>
              </a:spcAft>
              <a:buFont typeface="Arial" panose="020B0604020202020204" pitchFamily="34" charset="0"/>
              <a:buChar char="•"/>
            </a:pPr>
            <a:r>
              <a:rPr lang="en-US" altLang="en-US" sz="1800" dirty="0"/>
              <a:t>Evaluation of degradation effects on structural materials on all </a:t>
            </a:r>
            <a:r>
              <a:rPr lang="en-US" altLang="en-US" sz="1800" dirty="0" smtClean="0"/>
              <a:t>HTM</a:t>
            </a:r>
            <a:endParaRPr lang="en-US" altLang="en-US" sz="1800" dirty="0"/>
          </a:p>
        </p:txBody>
      </p:sp>
      <p:pic>
        <p:nvPicPr>
          <p:cNvPr id="20" name="Inhaltsplatzhalter 5" descr="costa.p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63550" y="2771751"/>
            <a:ext cx="2740025" cy="2322512"/>
          </a:xfrm>
          <a:prstGeom prst="rect">
            <a:avLst/>
          </a:prstGeom>
          <a:effectLst>
            <a:outerShdw blurRad="292100" dist="139700" dir="2700000" algn="tl" rotWithShape="0">
              <a:srgbClr val="333333">
                <a:alpha val="65000"/>
              </a:srgbClr>
            </a:outerShdw>
          </a:effectLst>
        </p:spPr>
      </p:pic>
      <p:sp>
        <p:nvSpPr>
          <p:cNvPr id="4" name="Textfeld 3"/>
          <p:cNvSpPr txBox="1"/>
          <p:nvPr/>
        </p:nvSpPr>
        <p:spPr>
          <a:xfrm>
            <a:off x="419435" y="1484784"/>
            <a:ext cx="3992165" cy="461665"/>
          </a:xfrm>
          <a:prstGeom prst="rect">
            <a:avLst/>
          </a:prstGeom>
          <a:noFill/>
        </p:spPr>
        <p:txBody>
          <a:bodyPr wrap="square" rtlCol="0">
            <a:spAutoFit/>
          </a:bodyPr>
          <a:lstStyle/>
          <a:p>
            <a:pPr defTabSz="914400" fontAlgn="base">
              <a:spcBef>
                <a:spcPct val="0"/>
              </a:spcBef>
              <a:spcAft>
                <a:spcPct val="0"/>
              </a:spcAft>
            </a:pPr>
            <a:r>
              <a:rPr lang="de-DE" altLang="en-US" sz="2400" b="1" dirty="0">
                <a:solidFill>
                  <a:srgbClr val="000000"/>
                </a:solidFill>
              </a:rPr>
              <a:t>Goals </a:t>
            </a:r>
            <a:r>
              <a:rPr lang="de-DE" altLang="en-US" sz="2400" b="1" dirty="0" err="1">
                <a:solidFill>
                  <a:srgbClr val="000000"/>
                </a:solidFill>
              </a:rPr>
              <a:t>and</a:t>
            </a:r>
            <a:r>
              <a:rPr lang="de-DE" altLang="en-US" sz="2400" b="1" dirty="0">
                <a:solidFill>
                  <a:srgbClr val="000000"/>
                </a:solidFill>
              </a:rPr>
              <a:t> </a:t>
            </a:r>
            <a:r>
              <a:rPr lang="de-DE" altLang="en-US" sz="2400" b="1" dirty="0" err="1">
                <a:solidFill>
                  <a:srgbClr val="000000"/>
                </a:solidFill>
              </a:rPr>
              <a:t>milestones</a:t>
            </a:r>
            <a:endParaRPr lang="en-GB" sz="2400" b="1" dirty="0">
              <a:solidFill>
                <a:srgbClr val="000000"/>
              </a:solidFill>
            </a:endParaRPr>
          </a:p>
        </p:txBody>
      </p:sp>
      <p:sp>
        <p:nvSpPr>
          <p:cNvPr id="22" name="Textfeld 21"/>
          <p:cNvSpPr txBox="1"/>
          <p:nvPr/>
        </p:nvSpPr>
        <p:spPr>
          <a:xfrm>
            <a:off x="539749" y="727200"/>
            <a:ext cx="8295839" cy="626701"/>
          </a:xfrm>
          <a:prstGeom prst="rect">
            <a:avLst/>
          </a:prstGeom>
          <a:solidFill>
            <a:schemeClr val="bg2">
              <a:lumMod val="20000"/>
              <a:lumOff val="80000"/>
            </a:schemeClr>
          </a:solidFill>
          <a:ln w="12700">
            <a:noFill/>
          </a:ln>
        </p:spPr>
        <p:txBody>
          <a:bodyPr wrap="square" lIns="36000" tIns="36000" rIns="36000" bIns="36000" rtlCol="0">
            <a:spAutoFit/>
          </a:bodyPr>
          <a:lstStyle/>
          <a:p>
            <a:pPr defTabSz="914400">
              <a:defRPr/>
            </a:pPr>
            <a:r>
              <a:rPr lang="en-US" dirty="0">
                <a:solidFill>
                  <a:srgbClr val="000000"/>
                </a:solidFill>
              </a:rPr>
              <a:t>Can molten salt mixtures, liquid metals or ceramic particles be used as efficient heat transfer media at </a:t>
            </a:r>
            <a:r>
              <a:rPr lang="en-US" dirty="0" smtClean="0">
                <a:solidFill>
                  <a:srgbClr val="000000"/>
                </a:solidFill>
              </a:rPr>
              <a:t>T &gt; 650</a:t>
            </a:r>
            <a:r>
              <a:rPr lang="en-US" dirty="0">
                <a:solidFill>
                  <a:srgbClr val="000000"/>
                </a:solidFill>
              </a:rPr>
              <a:t>° to achieve </a:t>
            </a:r>
            <a:r>
              <a:rPr lang="en-US" dirty="0" err="1" smtClean="0">
                <a:solidFill>
                  <a:srgbClr val="000000"/>
                </a:solidFill>
              </a:rPr>
              <a:t>η</a:t>
            </a:r>
            <a:r>
              <a:rPr lang="en-US" baseline="-25000" dirty="0" err="1" smtClean="0">
                <a:solidFill>
                  <a:srgbClr val="000000"/>
                </a:solidFill>
              </a:rPr>
              <a:t>sys</a:t>
            </a:r>
            <a:r>
              <a:rPr lang="en-US" dirty="0" smtClean="0">
                <a:solidFill>
                  <a:srgbClr val="000000"/>
                </a:solidFill>
              </a:rPr>
              <a:t> </a:t>
            </a:r>
            <a:r>
              <a:rPr lang="en-US" dirty="0">
                <a:solidFill>
                  <a:srgbClr val="000000"/>
                </a:solidFill>
              </a:rPr>
              <a:t>&gt; 20% ?</a:t>
            </a:r>
          </a:p>
        </p:txBody>
      </p:sp>
      <p:sp>
        <p:nvSpPr>
          <p:cNvPr id="5" name="Rechteck 4"/>
          <p:cNvSpPr/>
          <p:nvPr/>
        </p:nvSpPr>
        <p:spPr>
          <a:xfrm>
            <a:off x="3275856" y="1981180"/>
            <a:ext cx="5328592" cy="727740"/>
          </a:xfrm>
          <a:prstGeom prst="rect">
            <a:avLst/>
          </a:prstGeom>
          <a:solidFill>
            <a:schemeClr val="bg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fontAlgn="base">
              <a:spcBef>
                <a:spcPct val="0"/>
              </a:spcBef>
              <a:spcAft>
                <a:spcPct val="0"/>
              </a:spcAft>
            </a:pPr>
            <a:endParaRPr lang="en-GB">
              <a:solidFill>
                <a:srgbClr val="FFFFFF"/>
              </a:solidFill>
            </a:endParaRPr>
          </a:p>
        </p:txBody>
      </p:sp>
      <p:sp>
        <p:nvSpPr>
          <p:cNvPr id="8" name="Slide Number Placeholder 2"/>
          <p:cNvSpPr txBox="1">
            <a:spLocks/>
          </p:cNvSpPr>
          <p:nvPr/>
        </p:nvSpPr>
        <p:spPr bwMode="auto">
          <a:xfrm>
            <a:off x="0" y="6546850"/>
            <a:ext cx="9144000" cy="476250"/>
          </a:xfrm>
          <a:prstGeom prst="rect">
            <a:avLst/>
          </a:prstGeom>
          <a:noFill/>
          <a:ln w="9525">
            <a:noFill/>
            <a:miter lim="800000"/>
            <a:headEnd/>
            <a:tailEnd/>
          </a:ln>
          <a:effectLst/>
        </p:spPr>
        <p:txBody>
          <a:bodyPr/>
          <a:lstStyle>
            <a:defPPr>
              <a:defRPr lang="de-DE"/>
            </a:defPPr>
            <a:lvl1pPr algn="l" rtl="0" fontAlgn="base">
              <a:spcBef>
                <a:spcPct val="0"/>
              </a:spcBef>
              <a:spcAft>
                <a:spcPct val="0"/>
              </a:spcAft>
              <a:defRPr sz="800" kern="1200">
                <a:solidFill>
                  <a:schemeClr val="bg1"/>
                </a:solidFill>
                <a:latin typeface="Arial" charset="0"/>
                <a:ea typeface="+mn-ea"/>
                <a:cs typeface="+mn-cs"/>
              </a:defRPr>
            </a:lvl1pPr>
            <a:lvl2pPr marL="457200" algn="l" rtl="0" fontAlgn="base">
              <a:spcBef>
                <a:spcPct val="0"/>
              </a:spcBef>
              <a:spcAft>
                <a:spcPct val="0"/>
              </a:spcAft>
              <a:defRPr kern="1200">
                <a:solidFill>
                  <a:schemeClr val="tx1"/>
                </a:solidFill>
                <a:latin typeface="Arial" pitchFamily="34" charset="0"/>
                <a:ea typeface="+mn-ea"/>
                <a:cs typeface="Arial" pitchFamily="34" charset="0"/>
              </a:defRPr>
            </a:lvl2pPr>
            <a:lvl3pPr marL="914400" algn="l" rtl="0" fontAlgn="base">
              <a:spcBef>
                <a:spcPct val="0"/>
              </a:spcBef>
              <a:spcAft>
                <a:spcPct val="0"/>
              </a:spcAft>
              <a:defRPr kern="1200">
                <a:solidFill>
                  <a:schemeClr val="tx1"/>
                </a:solidFill>
                <a:latin typeface="Arial" pitchFamily="34" charset="0"/>
                <a:ea typeface="+mn-ea"/>
                <a:cs typeface="Arial" pitchFamily="34" charset="0"/>
              </a:defRPr>
            </a:lvl3pPr>
            <a:lvl4pPr marL="1371600" algn="l" rtl="0" fontAlgn="base">
              <a:spcBef>
                <a:spcPct val="0"/>
              </a:spcBef>
              <a:spcAft>
                <a:spcPct val="0"/>
              </a:spcAft>
              <a:defRPr kern="1200">
                <a:solidFill>
                  <a:schemeClr val="tx1"/>
                </a:solidFill>
                <a:latin typeface="Arial" pitchFamily="34" charset="0"/>
                <a:ea typeface="+mn-ea"/>
                <a:cs typeface="Arial" pitchFamily="34" charset="0"/>
              </a:defRPr>
            </a:lvl4pPr>
            <a:lvl5pPr marL="1828800" algn="l" rtl="0" fontAlgn="base">
              <a:spcBef>
                <a:spcPct val="0"/>
              </a:spcBef>
              <a:spcAft>
                <a:spcPct val="0"/>
              </a:spcAft>
              <a:defRPr kern="1200">
                <a:solidFill>
                  <a:schemeClr val="tx1"/>
                </a:solidFill>
                <a:latin typeface="Arial" pitchFamily="34" charset="0"/>
                <a:ea typeface="+mn-ea"/>
                <a:cs typeface="Arial" pitchFamily="34" charset="0"/>
              </a:defRPr>
            </a:lvl5pPr>
            <a:lvl6pPr marL="2286000" algn="l" defTabSz="914400" rtl="0" eaLnBrk="1" latinLnBrk="0" hangingPunct="1">
              <a:defRPr kern="1200">
                <a:solidFill>
                  <a:schemeClr val="tx1"/>
                </a:solidFill>
                <a:latin typeface="Arial" pitchFamily="34" charset="0"/>
                <a:ea typeface="+mn-ea"/>
                <a:cs typeface="Arial" pitchFamily="34" charset="0"/>
              </a:defRPr>
            </a:lvl6pPr>
            <a:lvl7pPr marL="2743200" algn="l" defTabSz="914400" rtl="0" eaLnBrk="1" latinLnBrk="0" hangingPunct="1">
              <a:defRPr kern="1200">
                <a:solidFill>
                  <a:schemeClr val="tx1"/>
                </a:solidFill>
                <a:latin typeface="Arial" pitchFamily="34" charset="0"/>
                <a:ea typeface="+mn-ea"/>
                <a:cs typeface="Arial" pitchFamily="34" charset="0"/>
              </a:defRPr>
            </a:lvl7pPr>
            <a:lvl8pPr marL="3200400" algn="l" defTabSz="914400" rtl="0" eaLnBrk="1" latinLnBrk="0" hangingPunct="1">
              <a:defRPr kern="1200">
                <a:solidFill>
                  <a:schemeClr val="tx1"/>
                </a:solidFill>
                <a:latin typeface="Arial" pitchFamily="34" charset="0"/>
                <a:ea typeface="+mn-ea"/>
                <a:cs typeface="Arial" pitchFamily="34" charset="0"/>
              </a:defRPr>
            </a:lvl8pPr>
            <a:lvl9pPr marL="3657600" algn="l" defTabSz="914400" rtl="0" eaLnBrk="1" latinLnBrk="0" hangingPunct="1">
              <a:defRPr kern="1200">
                <a:solidFill>
                  <a:schemeClr val="tx1"/>
                </a:solidFill>
                <a:latin typeface="Arial" pitchFamily="34" charset="0"/>
                <a:ea typeface="+mn-ea"/>
                <a:cs typeface="Arial" pitchFamily="34" charset="0"/>
              </a:defRPr>
            </a:lvl9pPr>
          </a:lstStyle>
          <a:p>
            <a:pPr algn="ctr" defTabSz="914400">
              <a:defRPr/>
            </a:pPr>
            <a:fld id="{E0F55BA8-D349-405C-B534-7997DCF61969}" type="slidenum">
              <a:rPr lang="de-DE" sz="1600" smtClean="0">
                <a:solidFill>
                  <a:srgbClr val="FFFFFF"/>
                </a:solidFill>
              </a:rPr>
              <a:pPr algn="ctr" defTabSz="914400">
                <a:defRPr/>
              </a:pPr>
              <a:t>50</a:t>
            </a:fld>
            <a:endParaRPr lang="de-DE" sz="1050" dirty="0">
              <a:solidFill>
                <a:srgbClr val="FFFFFF"/>
              </a:solidFill>
            </a:endParaRPr>
          </a:p>
        </p:txBody>
      </p:sp>
    </p:spTree>
    <p:extLst>
      <p:ext uri="{BB962C8B-B14F-4D97-AF65-F5344CB8AC3E}">
        <p14:creationId xmlns:p14="http://schemas.microsoft.com/office/powerpoint/2010/main" val="515992237"/>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 name="Picture 5"/>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771" y="3355407"/>
            <a:ext cx="3656188" cy="272871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pic>
      <p:sp>
        <p:nvSpPr>
          <p:cNvPr id="2" name="Titel 1"/>
          <p:cNvSpPr>
            <a:spLocks noGrp="1"/>
          </p:cNvSpPr>
          <p:nvPr>
            <p:ph type="title"/>
          </p:nvPr>
        </p:nvSpPr>
        <p:spPr>
          <a:xfrm>
            <a:off x="429956" y="182716"/>
            <a:ext cx="8671132" cy="900113"/>
          </a:xfrm>
        </p:spPr>
        <p:txBody>
          <a:bodyPr/>
          <a:lstStyle/>
          <a:p>
            <a:r>
              <a:rPr lang="de-DE" sz="3200" dirty="0" err="1"/>
              <a:t>Subtopic</a:t>
            </a:r>
            <a:r>
              <a:rPr lang="de-DE" sz="3200" dirty="0"/>
              <a:t> </a:t>
            </a:r>
            <a:r>
              <a:rPr lang="de-DE" sz="3200" dirty="0" smtClean="0"/>
              <a:t>1 -  </a:t>
            </a:r>
            <a:r>
              <a:rPr lang="de-DE" sz="3200" dirty="0" err="1" smtClean="0"/>
              <a:t>Advanced</a:t>
            </a:r>
            <a:r>
              <a:rPr lang="de-DE" sz="3200" dirty="0" smtClean="0"/>
              <a:t> </a:t>
            </a:r>
            <a:r>
              <a:rPr lang="de-DE" sz="3200" dirty="0" err="1"/>
              <a:t>Heat</a:t>
            </a:r>
            <a:r>
              <a:rPr lang="de-DE" sz="3200" dirty="0"/>
              <a:t> </a:t>
            </a:r>
            <a:r>
              <a:rPr lang="de-DE" sz="3200" dirty="0" smtClean="0"/>
              <a:t>Transfer Media</a:t>
            </a:r>
            <a:endParaRPr lang="en-GB" sz="2400" dirty="0"/>
          </a:p>
        </p:txBody>
      </p:sp>
      <p:sp>
        <p:nvSpPr>
          <p:cNvPr id="3" name="Inhaltsplatzhalter 2"/>
          <p:cNvSpPr>
            <a:spLocks noGrp="1"/>
          </p:cNvSpPr>
          <p:nvPr>
            <p:ph idx="1"/>
          </p:nvPr>
        </p:nvSpPr>
        <p:spPr>
          <a:xfrm>
            <a:off x="3275856" y="1493410"/>
            <a:ext cx="5803306" cy="3952875"/>
          </a:xfrm>
        </p:spPr>
        <p:txBody>
          <a:bodyPr/>
          <a:lstStyle/>
          <a:p>
            <a:pPr marL="270000" indent="-270000" eaLnBrk="1" hangingPunct="1">
              <a:lnSpc>
                <a:spcPts val="2500"/>
              </a:lnSpc>
              <a:spcBef>
                <a:spcPts val="480"/>
              </a:spcBef>
              <a:spcAft>
                <a:spcPts val="480"/>
              </a:spcAft>
              <a:buClrTx/>
              <a:buFontTx/>
              <a:buNone/>
            </a:pPr>
            <a:endParaRPr lang="en-US" altLang="en-US" sz="1800" b="1" dirty="0">
              <a:solidFill>
                <a:schemeClr val="accent4"/>
              </a:solidFill>
            </a:endParaRPr>
          </a:p>
          <a:p>
            <a:pPr marL="270000" indent="-270000">
              <a:lnSpc>
                <a:spcPts val="2500"/>
              </a:lnSpc>
              <a:spcBef>
                <a:spcPts val="480"/>
              </a:spcBef>
              <a:spcAft>
                <a:spcPts val="480"/>
              </a:spcAft>
              <a:buFont typeface="Arial" panose="020B0604020202020204" pitchFamily="34" charset="0"/>
              <a:buChar char="•"/>
            </a:pPr>
            <a:r>
              <a:rPr lang="en-US" altLang="en-US" sz="1800" dirty="0"/>
              <a:t>10 kW Receiver and auxiliaries design, built and tested for all fluids</a:t>
            </a:r>
          </a:p>
          <a:p>
            <a:pPr marL="270000" indent="-270000">
              <a:lnSpc>
                <a:spcPts val="2500"/>
              </a:lnSpc>
              <a:spcBef>
                <a:spcPts val="480"/>
              </a:spcBef>
              <a:spcAft>
                <a:spcPts val="480"/>
              </a:spcAft>
              <a:buFont typeface="Arial" panose="020B0604020202020204" pitchFamily="34" charset="0"/>
              <a:buChar char="•"/>
            </a:pPr>
            <a:r>
              <a:rPr lang="en-US" altLang="en-US" sz="1800" dirty="0"/>
              <a:t>Evaluation of degradation effects on structural materials on all HTM</a:t>
            </a:r>
          </a:p>
          <a:p>
            <a:pPr marL="270000" indent="-270000">
              <a:lnSpc>
                <a:spcPts val="2500"/>
              </a:lnSpc>
              <a:spcBef>
                <a:spcPts val="480"/>
              </a:spcBef>
              <a:spcAft>
                <a:spcPts val="480"/>
              </a:spcAft>
              <a:buFont typeface="Arial" panose="020B0604020202020204" pitchFamily="34" charset="0"/>
              <a:buChar char="•"/>
            </a:pPr>
            <a:r>
              <a:rPr lang="en-US" altLang="en-US" sz="1800" dirty="0"/>
              <a:t>System modelling  to understand performance and operation constraints and select most promising options</a:t>
            </a:r>
          </a:p>
          <a:p>
            <a:pPr marL="0" indent="0">
              <a:lnSpc>
                <a:spcPts val="2500"/>
              </a:lnSpc>
              <a:spcBef>
                <a:spcPts val="480"/>
              </a:spcBef>
              <a:spcAft>
                <a:spcPts val="480"/>
              </a:spcAft>
              <a:buNone/>
            </a:pPr>
            <a:endParaRPr lang="en-GB" sz="1800" dirty="0"/>
          </a:p>
        </p:txBody>
      </p:sp>
      <p:sp>
        <p:nvSpPr>
          <p:cNvPr id="4" name="Textfeld 3"/>
          <p:cNvSpPr txBox="1"/>
          <p:nvPr/>
        </p:nvSpPr>
        <p:spPr>
          <a:xfrm>
            <a:off x="419435" y="1484784"/>
            <a:ext cx="3992165" cy="461665"/>
          </a:xfrm>
          <a:prstGeom prst="rect">
            <a:avLst/>
          </a:prstGeom>
          <a:noFill/>
        </p:spPr>
        <p:txBody>
          <a:bodyPr wrap="square" rtlCol="0">
            <a:spAutoFit/>
          </a:bodyPr>
          <a:lstStyle/>
          <a:p>
            <a:pPr defTabSz="914400" fontAlgn="base">
              <a:spcBef>
                <a:spcPct val="0"/>
              </a:spcBef>
              <a:spcAft>
                <a:spcPct val="0"/>
              </a:spcAft>
            </a:pPr>
            <a:r>
              <a:rPr lang="de-DE" altLang="en-US" sz="2400" b="1" dirty="0">
                <a:solidFill>
                  <a:srgbClr val="000000"/>
                </a:solidFill>
              </a:rPr>
              <a:t>Goals </a:t>
            </a:r>
            <a:r>
              <a:rPr lang="de-DE" altLang="en-US" sz="2400" b="1" dirty="0" err="1">
                <a:solidFill>
                  <a:srgbClr val="000000"/>
                </a:solidFill>
              </a:rPr>
              <a:t>and</a:t>
            </a:r>
            <a:r>
              <a:rPr lang="de-DE" altLang="en-US" sz="2400" b="1" dirty="0">
                <a:solidFill>
                  <a:srgbClr val="000000"/>
                </a:solidFill>
              </a:rPr>
              <a:t> </a:t>
            </a:r>
            <a:r>
              <a:rPr lang="de-DE" altLang="en-US" sz="2400" b="1" dirty="0" err="1">
                <a:solidFill>
                  <a:srgbClr val="000000"/>
                </a:solidFill>
              </a:rPr>
              <a:t>milestones</a:t>
            </a:r>
            <a:endParaRPr lang="en-GB" sz="2400" b="1" dirty="0">
              <a:solidFill>
                <a:srgbClr val="000000"/>
              </a:solidFill>
            </a:endParaRPr>
          </a:p>
        </p:txBody>
      </p:sp>
      <p:sp>
        <p:nvSpPr>
          <p:cNvPr id="22" name="Textfeld 21"/>
          <p:cNvSpPr txBox="1"/>
          <p:nvPr/>
        </p:nvSpPr>
        <p:spPr>
          <a:xfrm>
            <a:off x="539749" y="727200"/>
            <a:ext cx="8295839" cy="626701"/>
          </a:xfrm>
          <a:prstGeom prst="rect">
            <a:avLst/>
          </a:prstGeom>
          <a:solidFill>
            <a:schemeClr val="bg2">
              <a:lumMod val="20000"/>
              <a:lumOff val="80000"/>
            </a:schemeClr>
          </a:solidFill>
          <a:ln w="12700">
            <a:noFill/>
          </a:ln>
        </p:spPr>
        <p:txBody>
          <a:bodyPr wrap="square" lIns="36000" tIns="36000" rIns="36000" bIns="36000" rtlCol="0">
            <a:spAutoFit/>
          </a:bodyPr>
          <a:lstStyle/>
          <a:p>
            <a:pPr defTabSz="914400">
              <a:defRPr/>
            </a:pPr>
            <a:r>
              <a:rPr lang="en-US" dirty="0">
                <a:solidFill>
                  <a:srgbClr val="000000"/>
                </a:solidFill>
              </a:rPr>
              <a:t>Can molten salt mixtures, liquid metals or ceramic particles be used as efficient heat transfer media at </a:t>
            </a:r>
            <a:r>
              <a:rPr lang="en-US" dirty="0" smtClean="0">
                <a:solidFill>
                  <a:srgbClr val="000000"/>
                </a:solidFill>
              </a:rPr>
              <a:t>T &gt; 650</a:t>
            </a:r>
            <a:r>
              <a:rPr lang="en-US" dirty="0">
                <a:solidFill>
                  <a:srgbClr val="000000"/>
                </a:solidFill>
              </a:rPr>
              <a:t>° to achieve </a:t>
            </a:r>
            <a:r>
              <a:rPr lang="en-US" dirty="0" err="1" smtClean="0">
                <a:solidFill>
                  <a:srgbClr val="000000"/>
                </a:solidFill>
              </a:rPr>
              <a:t>η</a:t>
            </a:r>
            <a:r>
              <a:rPr lang="en-US" baseline="-25000" dirty="0" err="1" smtClean="0">
                <a:solidFill>
                  <a:srgbClr val="000000"/>
                </a:solidFill>
              </a:rPr>
              <a:t>sys</a:t>
            </a:r>
            <a:r>
              <a:rPr lang="en-US" dirty="0" smtClean="0">
                <a:solidFill>
                  <a:srgbClr val="000000"/>
                </a:solidFill>
              </a:rPr>
              <a:t> </a:t>
            </a:r>
            <a:r>
              <a:rPr lang="en-US" dirty="0">
                <a:solidFill>
                  <a:srgbClr val="000000"/>
                </a:solidFill>
              </a:rPr>
              <a:t>&gt; 20% ?</a:t>
            </a:r>
          </a:p>
        </p:txBody>
      </p:sp>
      <p:sp>
        <p:nvSpPr>
          <p:cNvPr id="14" name="Rechteck 13"/>
          <p:cNvSpPr/>
          <p:nvPr/>
        </p:nvSpPr>
        <p:spPr>
          <a:xfrm>
            <a:off x="3275856" y="1981179"/>
            <a:ext cx="5328592" cy="1374227"/>
          </a:xfrm>
          <a:prstGeom prst="rect">
            <a:avLst/>
          </a:prstGeom>
          <a:solidFill>
            <a:schemeClr val="bg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fontAlgn="base">
              <a:spcBef>
                <a:spcPct val="0"/>
              </a:spcBef>
              <a:spcAft>
                <a:spcPct val="0"/>
              </a:spcAft>
            </a:pPr>
            <a:endParaRPr lang="en-GB">
              <a:solidFill>
                <a:srgbClr val="FFFFFF"/>
              </a:solidFill>
            </a:endParaRPr>
          </a:p>
        </p:txBody>
      </p:sp>
      <p:sp>
        <p:nvSpPr>
          <p:cNvPr id="8" name="Slide Number Placeholder 2"/>
          <p:cNvSpPr txBox="1">
            <a:spLocks/>
          </p:cNvSpPr>
          <p:nvPr/>
        </p:nvSpPr>
        <p:spPr bwMode="auto">
          <a:xfrm>
            <a:off x="0" y="6546850"/>
            <a:ext cx="9144000" cy="476250"/>
          </a:xfrm>
          <a:prstGeom prst="rect">
            <a:avLst/>
          </a:prstGeom>
          <a:noFill/>
          <a:ln w="9525">
            <a:noFill/>
            <a:miter lim="800000"/>
            <a:headEnd/>
            <a:tailEnd/>
          </a:ln>
          <a:effectLst/>
        </p:spPr>
        <p:txBody>
          <a:bodyPr/>
          <a:lstStyle>
            <a:defPPr>
              <a:defRPr lang="de-DE"/>
            </a:defPPr>
            <a:lvl1pPr algn="l" rtl="0" fontAlgn="base">
              <a:spcBef>
                <a:spcPct val="0"/>
              </a:spcBef>
              <a:spcAft>
                <a:spcPct val="0"/>
              </a:spcAft>
              <a:defRPr sz="800" kern="1200">
                <a:solidFill>
                  <a:schemeClr val="bg1"/>
                </a:solidFill>
                <a:latin typeface="Arial" charset="0"/>
                <a:ea typeface="+mn-ea"/>
                <a:cs typeface="+mn-cs"/>
              </a:defRPr>
            </a:lvl1pPr>
            <a:lvl2pPr marL="457200" algn="l" rtl="0" fontAlgn="base">
              <a:spcBef>
                <a:spcPct val="0"/>
              </a:spcBef>
              <a:spcAft>
                <a:spcPct val="0"/>
              </a:spcAft>
              <a:defRPr kern="1200">
                <a:solidFill>
                  <a:schemeClr val="tx1"/>
                </a:solidFill>
                <a:latin typeface="Arial" pitchFamily="34" charset="0"/>
                <a:ea typeface="+mn-ea"/>
                <a:cs typeface="Arial" pitchFamily="34" charset="0"/>
              </a:defRPr>
            </a:lvl2pPr>
            <a:lvl3pPr marL="914400" algn="l" rtl="0" fontAlgn="base">
              <a:spcBef>
                <a:spcPct val="0"/>
              </a:spcBef>
              <a:spcAft>
                <a:spcPct val="0"/>
              </a:spcAft>
              <a:defRPr kern="1200">
                <a:solidFill>
                  <a:schemeClr val="tx1"/>
                </a:solidFill>
                <a:latin typeface="Arial" pitchFamily="34" charset="0"/>
                <a:ea typeface="+mn-ea"/>
                <a:cs typeface="Arial" pitchFamily="34" charset="0"/>
              </a:defRPr>
            </a:lvl3pPr>
            <a:lvl4pPr marL="1371600" algn="l" rtl="0" fontAlgn="base">
              <a:spcBef>
                <a:spcPct val="0"/>
              </a:spcBef>
              <a:spcAft>
                <a:spcPct val="0"/>
              </a:spcAft>
              <a:defRPr kern="1200">
                <a:solidFill>
                  <a:schemeClr val="tx1"/>
                </a:solidFill>
                <a:latin typeface="Arial" pitchFamily="34" charset="0"/>
                <a:ea typeface="+mn-ea"/>
                <a:cs typeface="Arial" pitchFamily="34" charset="0"/>
              </a:defRPr>
            </a:lvl4pPr>
            <a:lvl5pPr marL="1828800" algn="l" rtl="0" fontAlgn="base">
              <a:spcBef>
                <a:spcPct val="0"/>
              </a:spcBef>
              <a:spcAft>
                <a:spcPct val="0"/>
              </a:spcAft>
              <a:defRPr kern="1200">
                <a:solidFill>
                  <a:schemeClr val="tx1"/>
                </a:solidFill>
                <a:latin typeface="Arial" pitchFamily="34" charset="0"/>
                <a:ea typeface="+mn-ea"/>
                <a:cs typeface="Arial" pitchFamily="34" charset="0"/>
              </a:defRPr>
            </a:lvl5pPr>
            <a:lvl6pPr marL="2286000" algn="l" defTabSz="914400" rtl="0" eaLnBrk="1" latinLnBrk="0" hangingPunct="1">
              <a:defRPr kern="1200">
                <a:solidFill>
                  <a:schemeClr val="tx1"/>
                </a:solidFill>
                <a:latin typeface="Arial" pitchFamily="34" charset="0"/>
                <a:ea typeface="+mn-ea"/>
                <a:cs typeface="Arial" pitchFamily="34" charset="0"/>
              </a:defRPr>
            </a:lvl6pPr>
            <a:lvl7pPr marL="2743200" algn="l" defTabSz="914400" rtl="0" eaLnBrk="1" latinLnBrk="0" hangingPunct="1">
              <a:defRPr kern="1200">
                <a:solidFill>
                  <a:schemeClr val="tx1"/>
                </a:solidFill>
                <a:latin typeface="Arial" pitchFamily="34" charset="0"/>
                <a:ea typeface="+mn-ea"/>
                <a:cs typeface="Arial" pitchFamily="34" charset="0"/>
              </a:defRPr>
            </a:lvl7pPr>
            <a:lvl8pPr marL="3200400" algn="l" defTabSz="914400" rtl="0" eaLnBrk="1" latinLnBrk="0" hangingPunct="1">
              <a:defRPr kern="1200">
                <a:solidFill>
                  <a:schemeClr val="tx1"/>
                </a:solidFill>
                <a:latin typeface="Arial" pitchFamily="34" charset="0"/>
                <a:ea typeface="+mn-ea"/>
                <a:cs typeface="Arial" pitchFamily="34" charset="0"/>
              </a:defRPr>
            </a:lvl8pPr>
            <a:lvl9pPr marL="3657600" algn="l" defTabSz="914400" rtl="0" eaLnBrk="1" latinLnBrk="0" hangingPunct="1">
              <a:defRPr kern="1200">
                <a:solidFill>
                  <a:schemeClr val="tx1"/>
                </a:solidFill>
                <a:latin typeface="Arial" pitchFamily="34" charset="0"/>
                <a:ea typeface="+mn-ea"/>
                <a:cs typeface="Arial" pitchFamily="34" charset="0"/>
              </a:defRPr>
            </a:lvl9pPr>
          </a:lstStyle>
          <a:p>
            <a:pPr algn="ctr" defTabSz="914400">
              <a:defRPr/>
            </a:pPr>
            <a:fld id="{E0F55BA8-D349-405C-B534-7997DCF61969}" type="slidenum">
              <a:rPr lang="de-DE" sz="1600" smtClean="0">
                <a:solidFill>
                  <a:srgbClr val="FFFFFF"/>
                </a:solidFill>
              </a:rPr>
              <a:pPr algn="ctr" defTabSz="914400">
                <a:defRPr/>
              </a:pPr>
              <a:t>51</a:t>
            </a:fld>
            <a:endParaRPr lang="de-DE" sz="1050" dirty="0">
              <a:solidFill>
                <a:srgbClr val="FFFFFF"/>
              </a:solidFill>
            </a:endParaRPr>
          </a:p>
        </p:txBody>
      </p:sp>
    </p:spTree>
    <p:extLst>
      <p:ext uri="{BB962C8B-B14F-4D97-AF65-F5344CB8AC3E}">
        <p14:creationId xmlns:p14="http://schemas.microsoft.com/office/powerpoint/2010/main" val="2922135368"/>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uppieren 12"/>
          <p:cNvGrpSpPr>
            <a:grpSpLocks/>
          </p:cNvGrpSpPr>
          <p:nvPr/>
        </p:nvGrpSpPr>
        <p:grpSpPr bwMode="auto">
          <a:xfrm>
            <a:off x="467544" y="2807989"/>
            <a:ext cx="2718578" cy="3789363"/>
            <a:chOff x="713169" y="2457541"/>
            <a:chExt cx="2718790" cy="3789096"/>
          </a:xfrm>
        </p:grpSpPr>
        <p:pic>
          <p:nvPicPr>
            <p:cNvPr id="16" name="Picture 33" descr="53"/>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l="13906" r="11721"/>
            <a:stretch/>
          </p:blipFill>
          <p:spPr bwMode="auto">
            <a:xfrm>
              <a:off x="713169" y="2457541"/>
              <a:ext cx="1338869" cy="3789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Picture 31" descr="Ansicht_Turm"/>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l="8017" r="7278"/>
            <a:stretch/>
          </p:blipFill>
          <p:spPr bwMode="auto">
            <a:xfrm>
              <a:off x="1907091" y="3283414"/>
              <a:ext cx="1524868" cy="1475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8" name="Gerade Verbindung mit Pfeil 17"/>
            <p:cNvCxnSpPr/>
            <p:nvPr/>
          </p:nvCxnSpPr>
          <p:spPr>
            <a:xfrm flipH="1">
              <a:off x="1620204" y="4021119"/>
              <a:ext cx="431834" cy="0"/>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grpSp>
      <p:sp>
        <p:nvSpPr>
          <p:cNvPr id="2" name="Titel 1"/>
          <p:cNvSpPr>
            <a:spLocks noGrp="1"/>
          </p:cNvSpPr>
          <p:nvPr>
            <p:ph type="title"/>
          </p:nvPr>
        </p:nvSpPr>
        <p:spPr>
          <a:xfrm>
            <a:off x="429956" y="182716"/>
            <a:ext cx="8671132" cy="900113"/>
          </a:xfrm>
        </p:spPr>
        <p:txBody>
          <a:bodyPr/>
          <a:lstStyle/>
          <a:p>
            <a:r>
              <a:rPr lang="de-DE" sz="3200" dirty="0" err="1"/>
              <a:t>Subtopic</a:t>
            </a:r>
            <a:r>
              <a:rPr lang="de-DE" sz="3200" dirty="0"/>
              <a:t> </a:t>
            </a:r>
            <a:r>
              <a:rPr lang="de-DE" sz="3200" dirty="0" smtClean="0"/>
              <a:t>1 -  </a:t>
            </a:r>
            <a:r>
              <a:rPr lang="de-DE" sz="3200" dirty="0" err="1" smtClean="0"/>
              <a:t>Advanced</a:t>
            </a:r>
            <a:r>
              <a:rPr lang="de-DE" sz="3200" dirty="0" smtClean="0"/>
              <a:t> </a:t>
            </a:r>
            <a:r>
              <a:rPr lang="de-DE" sz="3200" dirty="0" err="1"/>
              <a:t>Heat</a:t>
            </a:r>
            <a:r>
              <a:rPr lang="de-DE" sz="3200" dirty="0"/>
              <a:t> </a:t>
            </a:r>
            <a:r>
              <a:rPr lang="de-DE" sz="3200" dirty="0" smtClean="0"/>
              <a:t>Transfer Media</a:t>
            </a:r>
            <a:endParaRPr lang="en-GB" sz="2400" dirty="0"/>
          </a:p>
        </p:txBody>
      </p:sp>
      <p:sp>
        <p:nvSpPr>
          <p:cNvPr id="3" name="Inhaltsplatzhalter 2"/>
          <p:cNvSpPr>
            <a:spLocks noGrp="1"/>
          </p:cNvSpPr>
          <p:nvPr>
            <p:ph idx="1"/>
          </p:nvPr>
        </p:nvSpPr>
        <p:spPr>
          <a:xfrm>
            <a:off x="3275856" y="1493410"/>
            <a:ext cx="5803306" cy="3952875"/>
          </a:xfrm>
        </p:spPr>
        <p:txBody>
          <a:bodyPr/>
          <a:lstStyle/>
          <a:p>
            <a:pPr marL="270000" indent="-270000" eaLnBrk="1" hangingPunct="1">
              <a:lnSpc>
                <a:spcPts val="2500"/>
              </a:lnSpc>
              <a:spcBef>
                <a:spcPts val="480"/>
              </a:spcBef>
              <a:spcAft>
                <a:spcPts val="480"/>
              </a:spcAft>
              <a:buClrTx/>
              <a:buFontTx/>
              <a:buNone/>
            </a:pPr>
            <a:endParaRPr lang="en-US" altLang="en-US" sz="1800" b="1" dirty="0">
              <a:solidFill>
                <a:schemeClr val="accent4"/>
              </a:solidFill>
            </a:endParaRPr>
          </a:p>
          <a:p>
            <a:pPr marL="270000" indent="-270000">
              <a:lnSpc>
                <a:spcPts val="2500"/>
              </a:lnSpc>
              <a:spcBef>
                <a:spcPts val="480"/>
              </a:spcBef>
              <a:spcAft>
                <a:spcPts val="480"/>
              </a:spcAft>
              <a:buFont typeface="Arial" panose="020B0604020202020204" pitchFamily="34" charset="0"/>
              <a:buChar char="•"/>
            </a:pPr>
            <a:r>
              <a:rPr lang="en-US" altLang="en-US" sz="1800" dirty="0"/>
              <a:t>10 kW Receiver and auxiliaries design, built and tested for all fluids</a:t>
            </a:r>
          </a:p>
          <a:p>
            <a:pPr marL="270000" indent="-270000">
              <a:lnSpc>
                <a:spcPts val="2500"/>
              </a:lnSpc>
              <a:spcBef>
                <a:spcPts val="480"/>
              </a:spcBef>
              <a:spcAft>
                <a:spcPts val="480"/>
              </a:spcAft>
              <a:buFont typeface="Arial" panose="020B0604020202020204" pitchFamily="34" charset="0"/>
              <a:buChar char="•"/>
            </a:pPr>
            <a:r>
              <a:rPr lang="en-US" altLang="en-US" sz="1800" dirty="0"/>
              <a:t>Evaluation of degradation effects on structural materials on all HTM</a:t>
            </a:r>
          </a:p>
          <a:p>
            <a:pPr marL="270000" indent="-270000">
              <a:lnSpc>
                <a:spcPts val="2500"/>
              </a:lnSpc>
              <a:spcBef>
                <a:spcPts val="480"/>
              </a:spcBef>
              <a:spcAft>
                <a:spcPts val="480"/>
              </a:spcAft>
              <a:buFont typeface="Arial" panose="020B0604020202020204" pitchFamily="34" charset="0"/>
              <a:buChar char="•"/>
            </a:pPr>
            <a:r>
              <a:rPr lang="en-US" altLang="en-US" sz="1800" dirty="0"/>
              <a:t>System modelling  to understand performance and operation constraints and select most promising options</a:t>
            </a:r>
          </a:p>
          <a:p>
            <a:pPr marL="270000" indent="-270000">
              <a:lnSpc>
                <a:spcPts val="2500"/>
              </a:lnSpc>
              <a:spcBef>
                <a:spcPts val="480"/>
              </a:spcBef>
              <a:spcAft>
                <a:spcPts val="480"/>
              </a:spcAft>
              <a:buFont typeface="Arial" panose="020B0604020202020204" pitchFamily="34" charset="0"/>
              <a:buChar char="•"/>
            </a:pPr>
            <a:r>
              <a:rPr lang="en-US" altLang="en-US" sz="1800" dirty="0"/>
              <a:t>Design and Test of 100- 500 kW pilot scale installation</a:t>
            </a:r>
          </a:p>
          <a:p>
            <a:pPr marL="270000" indent="-270000">
              <a:lnSpc>
                <a:spcPts val="2500"/>
              </a:lnSpc>
              <a:spcBef>
                <a:spcPts val="480"/>
              </a:spcBef>
              <a:spcAft>
                <a:spcPts val="480"/>
              </a:spcAft>
            </a:pPr>
            <a:endParaRPr lang="en-GB" sz="1800" dirty="0"/>
          </a:p>
        </p:txBody>
      </p:sp>
      <p:sp>
        <p:nvSpPr>
          <p:cNvPr id="4" name="Textfeld 3"/>
          <p:cNvSpPr txBox="1"/>
          <p:nvPr/>
        </p:nvSpPr>
        <p:spPr>
          <a:xfrm>
            <a:off x="419435" y="1484784"/>
            <a:ext cx="3992165" cy="461665"/>
          </a:xfrm>
          <a:prstGeom prst="rect">
            <a:avLst/>
          </a:prstGeom>
          <a:noFill/>
        </p:spPr>
        <p:txBody>
          <a:bodyPr wrap="square" rtlCol="0">
            <a:spAutoFit/>
          </a:bodyPr>
          <a:lstStyle/>
          <a:p>
            <a:pPr defTabSz="914400" fontAlgn="base">
              <a:spcBef>
                <a:spcPct val="0"/>
              </a:spcBef>
              <a:spcAft>
                <a:spcPct val="0"/>
              </a:spcAft>
            </a:pPr>
            <a:r>
              <a:rPr lang="de-DE" altLang="en-US" sz="2400" b="1" dirty="0">
                <a:solidFill>
                  <a:srgbClr val="000000"/>
                </a:solidFill>
              </a:rPr>
              <a:t>Goals </a:t>
            </a:r>
            <a:r>
              <a:rPr lang="de-DE" altLang="en-US" sz="2400" b="1" dirty="0" err="1">
                <a:solidFill>
                  <a:srgbClr val="000000"/>
                </a:solidFill>
              </a:rPr>
              <a:t>and</a:t>
            </a:r>
            <a:r>
              <a:rPr lang="de-DE" altLang="en-US" sz="2400" b="1" dirty="0">
                <a:solidFill>
                  <a:srgbClr val="000000"/>
                </a:solidFill>
              </a:rPr>
              <a:t> </a:t>
            </a:r>
            <a:r>
              <a:rPr lang="de-DE" altLang="en-US" sz="2400" b="1" dirty="0" err="1">
                <a:solidFill>
                  <a:srgbClr val="000000"/>
                </a:solidFill>
              </a:rPr>
              <a:t>milestones</a:t>
            </a:r>
            <a:endParaRPr lang="en-GB" sz="2400" b="1" dirty="0">
              <a:solidFill>
                <a:srgbClr val="000000"/>
              </a:solidFill>
            </a:endParaRPr>
          </a:p>
        </p:txBody>
      </p:sp>
      <p:sp>
        <p:nvSpPr>
          <p:cNvPr id="22" name="Textfeld 21"/>
          <p:cNvSpPr txBox="1"/>
          <p:nvPr/>
        </p:nvSpPr>
        <p:spPr>
          <a:xfrm>
            <a:off x="539749" y="727200"/>
            <a:ext cx="8295839" cy="626701"/>
          </a:xfrm>
          <a:prstGeom prst="rect">
            <a:avLst/>
          </a:prstGeom>
          <a:solidFill>
            <a:schemeClr val="bg2">
              <a:lumMod val="20000"/>
              <a:lumOff val="80000"/>
            </a:schemeClr>
          </a:solidFill>
          <a:ln w="12700">
            <a:noFill/>
          </a:ln>
        </p:spPr>
        <p:txBody>
          <a:bodyPr wrap="square" lIns="36000" tIns="36000" rIns="36000" bIns="36000" rtlCol="0">
            <a:spAutoFit/>
          </a:bodyPr>
          <a:lstStyle/>
          <a:p>
            <a:pPr defTabSz="914400">
              <a:defRPr/>
            </a:pPr>
            <a:r>
              <a:rPr lang="en-US" dirty="0">
                <a:solidFill>
                  <a:srgbClr val="000000"/>
                </a:solidFill>
              </a:rPr>
              <a:t>Can molten salt mixtures, liquid metals or ceramic particles be used as efficient heat transfer media at </a:t>
            </a:r>
            <a:r>
              <a:rPr lang="en-US" dirty="0" smtClean="0">
                <a:solidFill>
                  <a:srgbClr val="000000"/>
                </a:solidFill>
              </a:rPr>
              <a:t>T &gt; 650</a:t>
            </a:r>
            <a:r>
              <a:rPr lang="en-US" dirty="0">
                <a:solidFill>
                  <a:srgbClr val="000000"/>
                </a:solidFill>
              </a:rPr>
              <a:t>° to achieve </a:t>
            </a:r>
            <a:r>
              <a:rPr lang="en-US" dirty="0" err="1" smtClean="0">
                <a:solidFill>
                  <a:srgbClr val="000000"/>
                </a:solidFill>
              </a:rPr>
              <a:t>η</a:t>
            </a:r>
            <a:r>
              <a:rPr lang="en-US" baseline="-25000" dirty="0" err="1" smtClean="0">
                <a:solidFill>
                  <a:srgbClr val="000000"/>
                </a:solidFill>
              </a:rPr>
              <a:t>sys</a:t>
            </a:r>
            <a:r>
              <a:rPr lang="en-US" dirty="0" smtClean="0">
                <a:solidFill>
                  <a:srgbClr val="000000"/>
                </a:solidFill>
              </a:rPr>
              <a:t> </a:t>
            </a:r>
            <a:r>
              <a:rPr lang="en-US" dirty="0">
                <a:solidFill>
                  <a:srgbClr val="000000"/>
                </a:solidFill>
              </a:rPr>
              <a:t>&gt; 20% ?</a:t>
            </a:r>
          </a:p>
        </p:txBody>
      </p:sp>
      <p:sp>
        <p:nvSpPr>
          <p:cNvPr id="14" name="Rechteck 13"/>
          <p:cNvSpPr/>
          <p:nvPr/>
        </p:nvSpPr>
        <p:spPr>
          <a:xfrm>
            <a:off x="3275856" y="1981179"/>
            <a:ext cx="5328592" cy="2455933"/>
          </a:xfrm>
          <a:prstGeom prst="rect">
            <a:avLst/>
          </a:prstGeom>
          <a:solidFill>
            <a:schemeClr val="bg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fontAlgn="base">
              <a:spcBef>
                <a:spcPct val="0"/>
              </a:spcBef>
              <a:spcAft>
                <a:spcPct val="0"/>
              </a:spcAft>
            </a:pPr>
            <a:endParaRPr lang="en-GB">
              <a:solidFill>
                <a:srgbClr val="FFFFFF"/>
              </a:solidFill>
            </a:endParaRPr>
          </a:p>
        </p:txBody>
      </p:sp>
      <p:sp>
        <p:nvSpPr>
          <p:cNvPr id="11" name="Slide Number Placeholder 2"/>
          <p:cNvSpPr txBox="1">
            <a:spLocks/>
          </p:cNvSpPr>
          <p:nvPr/>
        </p:nvSpPr>
        <p:spPr bwMode="auto">
          <a:xfrm>
            <a:off x="0" y="6546850"/>
            <a:ext cx="9144000" cy="476250"/>
          </a:xfrm>
          <a:prstGeom prst="rect">
            <a:avLst/>
          </a:prstGeom>
          <a:noFill/>
          <a:ln w="9525">
            <a:noFill/>
            <a:miter lim="800000"/>
            <a:headEnd/>
            <a:tailEnd/>
          </a:ln>
          <a:effectLst/>
        </p:spPr>
        <p:txBody>
          <a:bodyPr/>
          <a:lstStyle>
            <a:defPPr>
              <a:defRPr lang="de-DE"/>
            </a:defPPr>
            <a:lvl1pPr algn="l" rtl="0" fontAlgn="base">
              <a:spcBef>
                <a:spcPct val="0"/>
              </a:spcBef>
              <a:spcAft>
                <a:spcPct val="0"/>
              </a:spcAft>
              <a:defRPr sz="800" kern="1200">
                <a:solidFill>
                  <a:schemeClr val="bg1"/>
                </a:solidFill>
                <a:latin typeface="Arial" charset="0"/>
                <a:ea typeface="+mn-ea"/>
                <a:cs typeface="+mn-cs"/>
              </a:defRPr>
            </a:lvl1pPr>
            <a:lvl2pPr marL="457200" algn="l" rtl="0" fontAlgn="base">
              <a:spcBef>
                <a:spcPct val="0"/>
              </a:spcBef>
              <a:spcAft>
                <a:spcPct val="0"/>
              </a:spcAft>
              <a:defRPr kern="1200">
                <a:solidFill>
                  <a:schemeClr val="tx1"/>
                </a:solidFill>
                <a:latin typeface="Arial" pitchFamily="34" charset="0"/>
                <a:ea typeface="+mn-ea"/>
                <a:cs typeface="Arial" pitchFamily="34" charset="0"/>
              </a:defRPr>
            </a:lvl2pPr>
            <a:lvl3pPr marL="914400" algn="l" rtl="0" fontAlgn="base">
              <a:spcBef>
                <a:spcPct val="0"/>
              </a:spcBef>
              <a:spcAft>
                <a:spcPct val="0"/>
              </a:spcAft>
              <a:defRPr kern="1200">
                <a:solidFill>
                  <a:schemeClr val="tx1"/>
                </a:solidFill>
                <a:latin typeface="Arial" pitchFamily="34" charset="0"/>
                <a:ea typeface="+mn-ea"/>
                <a:cs typeface="Arial" pitchFamily="34" charset="0"/>
              </a:defRPr>
            </a:lvl3pPr>
            <a:lvl4pPr marL="1371600" algn="l" rtl="0" fontAlgn="base">
              <a:spcBef>
                <a:spcPct val="0"/>
              </a:spcBef>
              <a:spcAft>
                <a:spcPct val="0"/>
              </a:spcAft>
              <a:defRPr kern="1200">
                <a:solidFill>
                  <a:schemeClr val="tx1"/>
                </a:solidFill>
                <a:latin typeface="Arial" pitchFamily="34" charset="0"/>
                <a:ea typeface="+mn-ea"/>
                <a:cs typeface="Arial" pitchFamily="34" charset="0"/>
              </a:defRPr>
            </a:lvl4pPr>
            <a:lvl5pPr marL="1828800" algn="l" rtl="0" fontAlgn="base">
              <a:spcBef>
                <a:spcPct val="0"/>
              </a:spcBef>
              <a:spcAft>
                <a:spcPct val="0"/>
              </a:spcAft>
              <a:defRPr kern="1200">
                <a:solidFill>
                  <a:schemeClr val="tx1"/>
                </a:solidFill>
                <a:latin typeface="Arial" pitchFamily="34" charset="0"/>
                <a:ea typeface="+mn-ea"/>
                <a:cs typeface="Arial" pitchFamily="34" charset="0"/>
              </a:defRPr>
            </a:lvl5pPr>
            <a:lvl6pPr marL="2286000" algn="l" defTabSz="914400" rtl="0" eaLnBrk="1" latinLnBrk="0" hangingPunct="1">
              <a:defRPr kern="1200">
                <a:solidFill>
                  <a:schemeClr val="tx1"/>
                </a:solidFill>
                <a:latin typeface="Arial" pitchFamily="34" charset="0"/>
                <a:ea typeface="+mn-ea"/>
                <a:cs typeface="Arial" pitchFamily="34" charset="0"/>
              </a:defRPr>
            </a:lvl6pPr>
            <a:lvl7pPr marL="2743200" algn="l" defTabSz="914400" rtl="0" eaLnBrk="1" latinLnBrk="0" hangingPunct="1">
              <a:defRPr kern="1200">
                <a:solidFill>
                  <a:schemeClr val="tx1"/>
                </a:solidFill>
                <a:latin typeface="Arial" pitchFamily="34" charset="0"/>
                <a:ea typeface="+mn-ea"/>
                <a:cs typeface="Arial" pitchFamily="34" charset="0"/>
              </a:defRPr>
            </a:lvl7pPr>
            <a:lvl8pPr marL="3200400" algn="l" defTabSz="914400" rtl="0" eaLnBrk="1" latinLnBrk="0" hangingPunct="1">
              <a:defRPr kern="1200">
                <a:solidFill>
                  <a:schemeClr val="tx1"/>
                </a:solidFill>
                <a:latin typeface="Arial" pitchFamily="34" charset="0"/>
                <a:ea typeface="+mn-ea"/>
                <a:cs typeface="Arial" pitchFamily="34" charset="0"/>
              </a:defRPr>
            </a:lvl8pPr>
            <a:lvl9pPr marL="3657600" algn="l" defTabSz="914400" rtl="0" eaLnBrk="1" latinLnBrk="0" hangingPunct="1">
              <a:defRPr kern="1200">
                <a:solidFill>
                  <a:schemeClr val="tx1"/>
                </a:solidFill>
                <a:latin typeface="Arial" pitchFamily="34" charset="0"/>
                <a:ea typeface="+mn-ea"/>
                <a:cs typeface="Arial" pitchFamily="34" charset="0"/>
              </a:defRPr>
            </a:lvl9pPr>
          </a:lstStyle>
          <a:p>
            <a:pPr algn="ctr" defTabSz="914400">
              <a:defRPr/>
            </a:pPr>
            <a:fld id="{E0F55BA8-D349-405C-B534-7997DCF61969}" type="slidenum">
              <a:rPr lang="de-DE" sz="1600" smtClean="0">
                <a:solidFill>
                  <a:srgbClr val="FFFFFF"/>
                </a:solidFill>
              </a:rPr>
              <a:pPr algn="ctr" defTabSz="914400">
                <a:defRPr/>
              </a:pPr>
              <a:t>52</a:t>
            </a:fld>
            <a:endParaRPr lang="de-DE" sz="1050" dirty="0">
              <a:solidFill>
                <a:srgbClr val="FFFFFF"/>
              </a:solidFill>
            </a:endParaRPr>
          </a:p>
        </p:txBody>
      </p:sp>
    </p:spTree>
    <p:extLst>
      <p:ext uri="{BB962C8B-B14F-4D97-AF65-F5344CB8AC3E}">
        <p14:creationId xmlns:p14="http://schemas.microsoft.com/office/powerpoint/2010/main" val="832457392"/>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14"/>
          <p:cNvSpPr>
            <a:spLocks noChangeArrowheads="1"/>
          </p:cNvSpPr>
          <p:nvPr/>
        </p:nvSpPr>
        <p:spPr bwMode="auto">
          <a:xfrm>
            <a:off x="6969125" y="1804988"/>
            <a:ext cx="1020763" cy="17303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1pPr>
            <a:lvl2pPr marL="742950" indent="-28575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2pPr>
            <a:lvl3pPr marL="1143000" indent="-22860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3pPr>
            <a:lvl4pPr marL="1600200" indent="-228600" eaLnBrk="0" hangingPunct="0">
              <a:spcBef>
                <a:spcPct val="20000"/>
              </a:spcBef>
              <a:buChar char="–"/>
              <a:defRPr sz="2000">
                <a:solidFill>
                  <a:schemeClr val="tx1"/>
                </a:solidFill>
                <a:latin typeface="Arial" pitchFamily="34" charset="0"/>
                <a:cs typeface="Arial" pitchFamily="34" charset="0"/>
              </a:defRPr>
            </a:lvl4pPr>
            <a:lvl5pPr marL="2057400" indent="-228600" eaLnBrk="0" hangingPunct="0">
              <a:spcBef>
                <a:spcPct val="20000"/>
              </a:spcBef>
              <a:buChar char="»"/>
              <a:defRPr sz="2000">
                <a:solidFill>
                  <a:schemeClr val="tx1"/>
                </a:solidFill>
                <a:latin typeface="Arial" pitchFamily="34" charset="0"/>
                <a:cs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cs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cs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cs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cs typeface="Arial" pitchFamily="34" charset="0"/>
              </a:defRPr>
            </a:lvl9pPr>
          </a:lstStyle>
          <a:p>
            <a:pPr algn="ctr" defTabSz="914400" eaLnBrk="1" fontAlgn="base" hangingPunct="1">
              <a:lnSpc>
                <a:spcPts val="2000"/>
              </a:lnSpc>
              <a:spcAft>
                <a:spcPct val="0"/>
              </a:spcAft>
              <a:buClrTx/>
              <a:buFontTx/>
              <a:buNone/>
            </a:pPr>
            <a:endParaRPr lang="en-GB" altLang="en-US" b="1">
              <a:solidFill>
                <a:srgbClr val="000000"/>
              </a:solidFill>
              <a:latin typeface="Calibri" pitchFamily="34" charset="0"/>
              <a:ea typeface="ＭＳ Ｐゴシック" pitchFamily="34" charset="-128"/>
            </a:endParaRPr>
          </a:p>
        </p:txBody>
      </p:sp>
      <p:sp>
        <p:nvSpPr>
          <p:cNvPr id="9220" name="Rectangle 8"/>
          <p:cNvSpPr>
            <a:spLocks noChangeArrowheads="1"/>
          </p:cNvSpPr>
          <p:nvPr/>
        </p:nvSpPr>
        <p:spPr bwMode="auto">
          <a:xfrm>
            <a:off x="8265169" y="4186386"/>
            <a:ext cx="195263" cy="350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0000" tIns="46800" rIns="90000" bIns="46800">
            <a:spAutoFit/>
          </a:bodyPr>
          <a:lstStyle>
            <a:lvl1pPr indent="1270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1pPr>
            <a:lvl2pPr marL="742950" indent="-28575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2pPr>
            <a:lvl3pPr marL="1143000" indent="-22860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3pPr>
            <a:lvl4pPr marL="1600200" indent="-228600" eaLnBrk="0" hangingPunct="0">
              <a:spcBef>
                <a:spcPct val="20000"/>
              </a:spcBef>
              <a:buChar char="–"/>
              <a:defRPr sz="2000">
                <a:solidFill>
                  <a:schemeClr val="tx1"/>
                </a:solidFill>
                <a:latin typeface="Arial" pitchFamily="34" charset="0"/>
                <a:cs typeface="Arial" pitchFamily="34" charset="0"/>
              </a:defRPr>
            </a:lvl4pPr>
            <a:lvl5pPr marL="2057400" indent="-228600" eaLnBrk="0" hangingPunct="0">
              <a:spcBef>
                <a:spcPct val="20000"/>
              </a:spcBef>
              <a:buChar char="»"/>
              <a:defRPr sz="2000">
                <a:solidFill>
                  <a:schemeClr val="tx1"/>
                </a:solidFill>
                <a:latin typeface="Arial" pitchFamily="34" charset="0"/>
                <a:cs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cs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cs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cs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cs typeface="Arial" pitchFamily="34" charset="0"/>
              </a:defRPr>
            </a:lvl9pPr>
          </a:lstStyle>
          <a:p>
            <a:pPr algn="ctr" defTabSz="914400" eaLnBrk="1" fontAlgn="base" hangingPunct="1">
              <a:lnSpc>
                <a:spcPts val="2000"/>
              </a:lnSpc>
              <a:spcAft>
                <a:spcPct val="0"/>
              </a:spcAft>
              <a:buClrTx/>
              <a:buFont typeface="Wingdings" pitchFamily="2" charset="2"/>
              <a:buNone/>
            </a:pPr>
            <a:endParaRPr lang="en-US" altLang="en-US">
              <a:solidFill>
                <a:srgbClr val="000000"/>
              </a:solidFill>
              <a:latin typeface="Calibri" pitchFamily="34" charset="0"/>
              <a:ea typeface="ＭＳ Ｐゴシック" pitchFamily="34" charset="-128"/>
            </a:endParaRPr>
          </a:p>
        </p:txBody>
      </p:sp>
      <p:pic>
        <p:nvPicPr>
          <p:cNvPr id="9228" name="Picture 172" descr="Picture1"/>
          <p:cNvPicPr>
            <a:picLocks noChangeAspect="1" noChangeArrowheads="1"/>
          </p:cNvPicPr>
          <p:nvPr/>
        </p:nvPicPr>
        <p:blipFill>
          <a:blip r:embed="rId4" cstate="screen">
            <a:extLst>
              <a:ext uri="{28A0092B-C50C-407E-A947-70E740481C1C}">
                <a14:useLocalDpi xmlns:a14="http://schemas.microsoft.com/office/drawing/2010/main"/>
              </a:ext>
            </a:extLst>
          </a:blip>
          <a:srcRect l="502" r="3831"/>
          <a:stretch>
            <a:fillRect/>
          </a:stretch>
        </p:blipFill>
        <p:spPr bwMode="auto">
          <a:xfrm>
            <a:off x="7472808" y="3129111"/>
            <a:ext cx="1563688" cy="1017588"/>
          </a:xfrm>
          <a:prstGeom prst="rect">
            <a:avLst/>
          </a:prstGeom>
          <a:noFill/>
          <a:ln w="19050">
            <a:solidFill>
              <a:schemeClr val="folHlink"/>
            </a:solidFill>
            <a:miter lim="800000"/>
            <a:headEnd/>
            <a:tailEnd/>
          </a:ln>
          <a:extLst>
            <a:ext uri="{909E8E84-426E-40DD-AFC4-6F175D3DCCD1}">
              <a14:hiddenFill xmlns:a14="http://schemas.microsoft.com/office/drawing/2010/main">
                <a:solidFill>
                  <a:srgbClr val="FFFFFF"/>
                </a:solidFill>
              </a14:hiddenFill>
            </a:ext>
          </a:extLst>
        </p:spPr>
      </p:pic>
      <p:pic>
        <p:nvPicPr>
          <p:cNvPr id="9229" name="Picture 174" descr="Picture1"/>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455346" y="2065486"/>
            <a:ext cx="1581150" cy="971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30" name="Text Box 91"/>
          <p:cNvSpPr txBox="1">
            <a:spLocks noChangeArrowheads="1"/>
          </p:cNvSpPr>
          <p:nvPr/>
        </p:nvSpPr>
        <p:spPr bwMode="auto">
          <a:xfrm>
            <a:off x="2058988" y="584200"/>
            <a:ext cx="184150" cy="338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1pPr>
            <a:lvl2pPr marL="742950" indent="-28575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2pPr>
            <a:lvl3pPr marL="1143000" indent="-22860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3pPr>
            <a:lvl4pPr marL="1600200" indent="-228600" eaLnBrk="0" hangingPunct="0">
              <a:spcBef>
                <a:spcPct val="20000"/>
              </a:spcBef>
              <a:buChar char="–"/>
              <a:defRPr sz="2000">
                <a:solidFill>
                  <a:schemeClr val="tx1"/>
                </a:solidFill>
                <a:latin typeface="Arial" pitchFamily="34" charset="0"/>
                <a:cs typeface="Arial" pitchFamily="34" charset="0"/>
              </a:defRPr>
            </a:lvl4pPr>
            <a:lvl5pPr marL="2057400" indent="-228600" eaLnBrk="0" hangingPunct="0">
              <a:spcBef>
                <a:spcPct val="20000"/>
              </a:spcBef>
              <a:buChar char="»"/>
              <a:defRPr sz="2000">
                <a:solidFill>
                  <a:schemeClr val="tx1"/>
                </a:solidFill>
                <a:latin typeface="Arial" pitchFamily="34" charset="0"/>
                <a:cs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cs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cs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cs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cs typeface="Arial" pitchFamily="34" charset="0"/>
              </a:defRPr>
            </a:lvl9pPr>
          </a:lstStyle>
          <a:p>
            <a:pPr defTabSz="914400" eaLnBrk="1" fontAlgn="base" hangingPunct="1">
              <a:lnSpc>
                <a:spcPct val="100000"/>
              </a:lnSpc>
              <a:spcBef>
                <a:spcPct val="0"/>
              </a:spcBef>
              <a:spcAft>
                <a:spcPct val="0"/>
              </a:spcAft>
              <a:buClrTx/>
              <a:buFontTx/>
              <a:buNone/>
            </a:pPr>
            <a:endParaRPr lang="en-US" altLang="en-US" sz="1600" b="1">
              <a:solidFill>
                <a:srgbClr val="454545"/>
              </a:solidFill>
            </a:endParaRPr>
          </a:p>
        </p:txBody>
      </p:sp>
      <p:grpSp>
        <p:nvGrpSpPr>
          <p:cNvPr id="29" name="Group 99"/>
          <p:cNvGrpSpPr>
            <a:grpSpLocks/>
          </p:cNvGrpSpPr>
          <p:nvPr/>
        </p:nvGrpSpPr>
        <p:grpSpPr bwMode="auto">
          <a:xfrm>
            <a:off x="4173983" y="4337199"/>
            <a:ext cx="2879725" cy="996950"/>
            <a:chOff x="3878" y="3067"/>
            <a:chExt cx="1814" cy="628"/>
          </a:xfrm>
        </p:grpSpPr>
        <p:pic>
          <p:nvPicPr>
            <p:cNvPr id="9247" name="Picture 85" descr="Img5817"/>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3878" y="3067"/>
              <a:ext cx="577" cy="6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48" name="Picture 86" descr="Img5857"/>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4468" y="3067"/>
              <a:ext cx="726" cy="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49" name="Picture 87" descr="Img5897"/>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5089" y="3067"/>
              <a:ext cx="603" cy="6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8" name="Group 1"/>
          <p:cNvGrpSpPr>
            <a:grpSpLocks/>
          </p:cNvGrpSpPr>
          <p:nvPr/>
        </p:nvGrpSpPr>
        <p:grpSpPr bwMode="auto">
          <a:xfrm>
            <a:off x="4067944" y="5332562"/>
            <a:ext cx="3082925" cy="1104900"/>
            <a:chOff x="4514616" y="1358900"/>
            <a:chExt cx="4610912" cy="1761357"/>
          </a:xfrm>
        </p:grpSpPr>
        <p:pic>
          <p:nvPicPr>
            <p:cNvPr id="9236" name="Picture 3"/>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4514616" y="1358900"/>
              <a:ext cx="4610912" cy="1761357"/>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237" name="Rectangle 4"/>
            <p:cNvSpPr>
              <a:spLocks noChangeArrowheads="1"/>
            </p:cNvSpPr>
            <p:nvPr/>
          </p:nvSpPr>
          <p:spPr bwMode="auto">
            <a:xfrm>
              <a:off x="5228225" y="1363731"/>
              <a:ext cx="639919" cy="425758"/>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1pPr>
              <a:lvl2pPr marL="742950" indent="-28575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2pPr>
              <a:lvl3pPr marL="1143000" indent="-22860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3pPr>
              <a:lvl4pPr marL="1600200" indent="-228600" eaLnBrk="0" hangingPunct="0">
                <a:spcBef>
                  <a:spcPct val="20000"/>
                </a:spcBef>
                <a:buChar char="–"/>
                <a:defRPr sz="2000">
                  <a:solidFill>
                    <a:schemeClr val="tx1"/>
                  </a:solidFill>
                  <a:latin typeface="Arial" pitchFamily="34" charset="0"/>
                  <a:cs typeface="Arial" pitchFamily="34" charset="0"/>
                </a:defRPr>
              </a:lvl4pPr>
              <a:lvl5pPr marL="2057400" indent="-228600" eaLnBrk="0" hangingPunct="0">
                <a:spcBef>
                  <a:spcPct val="20000"/>
                </a:spcBef>
                <a:buChar char="»"/>
                <a:defRPr sz="2000">
                  <a:solidFill>
                    <a:schemeClr val="tx1"/>
                  </a:solidFill>
                  <a:latin typeface="Arial" pitchFamily="34" charset="0"/>
                  <a:cs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cs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cs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cs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cs typeface="Arial" pitchFamily="34" charset="0"/>
                </a:defRPr>
              </a:lvl9pPr>
            </a:lstStyle>
            <a:p>
              <a:pPr defTabSz="914400" eaLnBrk="1" fontAlgn="base" hangingPunct="1">
                <a:lnSpc>
                  <a:spcPct val="100000"/>
                </a:lnSpc>
                <a:spcBef>
                  <a:spcPct val="0"/>
                </a:spcBef>
                <a:spcAft>
                  <a:spcPct val="0"/>
                </a:spcAft>
                <a:buClr>
                  <a:srgbClr val="000000"/>
                </a:buClr>
                <a:buFont typeface="Times New Roman" pitchFamily="18" charset="0"/>
                <a:buNone/>
              </a:pPr>
              <a:r>
                <a:rPr lang="de-DE" altLang="en-US" sz="1600" b="1">
                  <a:solidFill>
                    <a:srgbClr val="000000"/>
                  </a:solidFill>
                  <a:ea typeface="ＭＳ Ｐゴシック" pitchFamily="34" charset="-128"/>
                  <a:cs typeface="Calibri" pitchFamily="34" charset="0"/>
                </a:rPr>
                <a:t>SAM</a:t>
              </a:r>
            </a:p>
          </p:txBody>
        </p:sp>
        <p:sp>
          <p:nvSpPr>
            <p:cNvPr id="9238" name="Rectangle 5"/>
            <p:cNvSpPr>
              <a:spLocks noChangeArrowheads="1"/>
            </p:cNvSpPr>
            <p:nvPr/>
          </p:nvSpPr>
          <p:spPr bwMode="auto">
            <a:xfrm>
              <a:off x="6548386" y="1363731"/>
              <a:ext cx="1768433" cy="425758"/>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1pPr>
              <a:lvl2pPr marL="742950" indent="-28575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2pPr>
              <a:lvl3pPr marL="1143000" indent="-22860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3pPr>
              <a:lvl4pPr marL="1600200" indent="-228600" eaLnBrk="0" hangingPunct="0">
                <a:spcBef>
                  <a:spcPct val="20000"/>
                </a:spcBef>
                <a:buChar char="–"/>
                <a:defRPr sz="2000">
                  <a:solidFill>
                    <a:schemeClr val="tx1"/>
                  </a:solidFill>
                  <a:latin typeface="Arial" pitchFamily="34" charset="0"/>
                  <a:cs typeface="Arial" pitchFamily="34" charset="0"/>
                </a:defRPr>
              </a:lvl4pPr>
              <a:lvl5pPr marL="2057400" indent="-228600" eaLnBrk="0" hangingPunct="0">
                <a:spcBef>
                  <a:spcPct val="20000"/>
                </a:spcBef>
                <a:buChar char="»"/>
                <a:defRPr sz="2000">
                  <a:solidFill>
                    <a:schemeClr val="tx1"/>
                  </a:solidFill>
                  <a:latin typeface="Arial" pitchFamily="34" charset="0"/>
                  <a:cs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cs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cs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cs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cs typeface="Arial" pitchFamily="34" charset="0"/>
                </a:defRPr>
              </a:lvl9pPr>
            </a:lstStyle>
            <a:p>
              <a:pPr defTabSz="914400" eaLnBrk="1" fontAlgn="base" hangingPunct="1">
                <a:lnSpc>
                  <a:spcPct val="100000"/>
                </a:lnSpc>
                <a:spcBef>
                  <a:spcPct val="0"/>
                </a:spcBef>
                <a:spcAft>
                  <a:spcPct val="0"/>
                </a:spcAft>
                <a:buClr>
                  <a:srgbClr val="000000"/>
                </a:buClr>
                <a:buFont typeface="Times New Roman" pitchFamily="18" charset="0"/>
                <a:buNone/>
              </a:pPr>
              <a:r>
                <a:rPr lang="en-US" altLang="en-US" sz="1600" b="1">
                  <a:solidFill>
                    <a:srgbClr val="000000"/>
                  </a:solidFill>
                  <a:ea typeface="ＭＳ Ｐゴシック" pitchFamily="34" charset="-128"/>
                  <a:cs typeface="Calibri" pitchFamily="34" charset="0"/>
                </a:rPr>
                <a:t>Sun Photometer</a:t>
              </a:r>
            </a:p>
          </p:txBody>
        </p:sp>
      </p:grpSp>
      <p:graphicFrame>
        <p:nvGraphicFramePr>
          <p:cNvPr id="2" name="Objekt 1"/>
          <p:cNvGraphicFramePr>
            <a:graphicFrameLocks noChangeAspect="1"/>
          </p:cNvGraphicFramePr>
          <p:nvPr>
            <p:extLst>
              <p:ext uri="{D42A27DB-BD31-4B8C-83A1-F6EECF244321}">
                <p14:modId xmlns:p14="http://schemas.microsoft.com/office/powerpoint/2010/main" val="3664071319"/>
              </p:ext>
            </p:extLst>
          </p:nvPr>
        </p:nvGraphicFramePr>
        <p:xfrm>
          <a:off x="7298382" y="4520837"/>
          <a:ext cx="1549400" cy="1335088"/>
        </p:xfrm>
        <a:graphic>
          <a:graphicData uri="http://schemas.openxmlformats.org/presentationml/2006/ole">
            <mc:AlternateContent xmlns:mc="http://schemas.openxmlformats.org/markup-compatibility/2006">
              <mc:Choice xmlns:v="urn:schemas-microsoft-com:vml" Requires="v">
                <p:oleObj spid="_x0000_s18434" name="PHOTO-PAINT" r:id="rId10" imgW="20317460" imgH="15238095" progId="CorelPHOTOPAINT.Image.14">
                  <p:embed/>
                </p:oleObj>
              </mc:Choice>
              <mc:Fallback>
                <p:oleObj name="PHOTO-PAINT" r:id="rId10" imgW="20317460" imgH="15238095" progId="CorelPHOTOPAINT.Image.14">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l="12874"/>
                      <a:stretch>
                        <a:fillRect/>
                      </a:stretch>
                    </p:blipFill>
                    <p:spPr bwMode="auto">
                      <a:xfrm>
                        <a:off x="7298382" y="4520837"/>
                        <a:ext cx="1549400" cy="1335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3" name="Slide Number Placeholder 2"/>
          <p:cNvSpPr txBox="1">
            <a:spLocks/>
          </p:cNvSpPr>
          <p:nvPr/>
        </p:nvSpPr>
        <p:spPr bwMode="auto">
          <a:xfrm>
            <a:off x="0" y="6546850"/>
            <a:ext cx="9144000" cy="476250"/>
          </a:xfrm>
          <a:prstGeom prst="rect">
            <a:avLst/>
          </a:prstGeom>
          <a:noFill/>
          <a:ln w="9525">
            <a:noFill/>
            <a:miter lim="800000"/>
            <a:headEnd/>
            <a:tailEnd/>
          </a:ln>
          <a:effectLst/>
        </p:spPr>
        <p:txBody>
          <a:bodyPr/>
          <a:lstStyle>
            <a:defPPr>
              <a:defRPr lang="de-DE"/>
            </a:defPPr>
            <a:lvl1pPr algn="l" rtl="0" fontAlgn="base">
              <a:spcBef>
                <a:spcPct val="0"/>
              </a:spcBef>
              <a:spcAft>
                <a:spcPct val="0"/>
              </a:spcAft>
              <a:defRPr sz="800" kern="1200">
                <a:solidFill>
                  <a:schemeClr val="bg1"/>
                </a:solidFill>
                <a:latin typeface="Arial" charset="0"/>
                <a:ea typeface="+mn-ea"/>
                <a:cs typeface="+mn-cs"/>
              </a:defRPr>
            </a:lvl1pPr>
            <a:lvl2pPr marL="457200" algn="l" rtl="0" fontAlgn="base">
              <a:spcBef>
                <a:spcPct val="0"/>
              </a:spcBef>
              <a:spcAft>
                <a:spcPct val="0"/>
              </a:spcAft>
              <a:defRPr kern="1200">
                <a:solidFill>
                  <a:schemeClr val="tx1"/>
                </a:solidFill>
                <a:latin typeface="Arial" pitchFamily="34" charset="0"/>
                <a:ea typeface="+mn-ea"/>
                <a:cs typeface="Arial" pitchFamily="34" charset="0"/>
              </a:defRPr>
            </a:lvl2pPr>
            <a:lvl3pPr marL="914400" algn="l" rtl="0" fontAlgn="base">
              <a:spcBef>
                <a:spcPct val="0"/>
              </a:spcBef>
              <a:spcAft>
                <a:spcPct val="0"/>
              </a:spcAft>
              <a:defRPr kern="1200">
                <a:solidFill>
                  <a:schemeClr val="tx1"/>
                </a:solidFill>
                <a:latin typeface="Arial" pitchFamily="34" charset="0"/>
                <a:ea typeface="+mn-ea"/>
                <a:cs typeface="Arial" pitchFamily="34" charset="0"/>
              </a:defRPr>
            </a:lvl3pPr>
            <a:lvl4pPr marL="1371600" algn="l" rtl="0" fontAlgn="base">
              <a:spcBef>
                <a:spcPct val="0"/>
              </a:spcBef>
              <a:spcAft>
                <a:spcPct val="0"/>
              </a:spcAft>
              <a:defRPr kern="1200">
                <a:solidFill>
                  <a:schemeClr val="tx1"/>
                </a:solidFill>
                <a:latin typeface="Arial" pitchFamily="34" charset="0"/>
                <a:ea typeface="+mn-ea"/>
                <a:cs typeface="Arial" pitchFamily="34" charset="0"/>
              </a:defRPr>
            </a:lvl4pPr>
            <a:lvl5pPr marL="1828800" algn="l" rtl="0" fontAlgn="base">
              <a:spcBef>
                <a:spcPct val="0"/>
              </a:spcBef>
              <a:spcAft>
                <a:spcPct val="0"/>
              </a:spcAft>
              <a:defRPr kern="1200">
                <a:solidFill>
                  <a:schemeClr val="tx1"/>
                </a:solidFill>
                <a:latin typeface="Arial" pitchFamily="34" charset="0"/>
                <a:ea typeface="+mn-ea"/>
                <a:cs typeface="Arial" pitchFamily="34" charset="0"/>
              </a:defRPr>
            </a:lvl5pPr>
            <a:lvl6pPr marL="2286000" algn="l" defTabSz="914400" rtl="0" eaLnBrk="1" latinLnBrk="0" hangingPunct="1">
              <a:defRPr kern="1200">
                <a:solidFill>
                  <a:schemeClr val="tx1"/>
                </a:solidFill>
                <a:latin typeface="Arial" pitchFamily="34" charset="0"/>
                <a:ea typeface="+mn-ea"/>
                <a:cs typeface="Arial" pitchFamily="34" charset="0"/>
              </a:defRPr>
            </a:lvl6pPr>
            <a:lvl7pPr marL="2743200" algn="l" defTabSz="914400" rtl="0" eaLnBrk="1" latinLnBrk="0" hangingPunct="1">
              <a:defRPr kern="1200">
                <a:solidFill>
                  <a:schemeClr val="tx1"/>
                </a:solidFill>
                <a:latin typeface="Arial" pitchFamily="34" charset="0"/>
                <a:ea typeface="+mn-ea"/>
                <a:cs typeface="Arial" pitchFamily="34" charset="0"/>
              </a:defRPr>
            </a:lvl7pPr>
            <a:lvl8pPr marL="3200400" algn="l" defTabSz="914400" rtl="0" eaLnBrk="1" latinLnBrk="0" hangingPunct="1">
              <a:defRPr kern="1200">
                <a:solidFill>
                  <a:schemeClr val="tx1"/>
                </a:solidFill>
                <a:latin typeface="Arial" pitchFamily="34" charset="0"/>
                <a:ea typeface="+mn-ea"/>
                <a:cs typeface="Arial" pitchFamily="34" charset="0"/>
              </a:defRPr>
            </a:lvl8pPr>
            <a:lvl9pPr marL="3657600" algn="l" defTabSz="914400" rtl="0" eaLnBrk="1" latinLnBrk="0" hangingPunct="1">
              <a:defRPr kern="1200">
                <a:solidFill>
                  <a:schemeClr val="tx1"/>
                </a:solidFill>
                <a:latin typeface="Arial" pitchFamily="34" charset="0"/>
                <a:ea typeface="+mn-ea"/>
                <a:cs typeface="Arial" pitchFamily="34" charset="0"/>
              </a:defRPr>
            </a:lvl9pPr>
          </a:lstStyle>
          <a:p>
            <a:pPr algn="ctr" defTabSz="914400">
              <a:defRPr/>
            </a:pPr>
            <a:fld id="{E7BC165B-6792-48C8-80D8-7C401AAD4A43}" type="slidenum">
              <a:rPr lang="de-DE" sz="1600" smtClean="0">
                <a:solidFill>
                  <a:srgbClr val="FFFFFF"/>
                </a:solidFill>
              </a:rPr>
              <a:pPr algn="ctr" defTabSz="914400">
                <a:defRPr/>
              </a:pPr>
              <a:t>53</a:t>
            </a:fld>
            <a:endParaRPr lang="de-DE" sz="1050" dirty="0">
              <a:solidFill>
                <a:srgbClr val="FFFFFF"/>
              </a:solidFill>
            </a:endParaRPr>
          </a:p>
        </p:txBody>
      </p:sp>
      <p:sp>
        <p:nvSpPr>
          <p:cNvPr id="34" name="Textfeld 8"/>
          <p:cNvSpPr txBox="1">
            <a:spLocks noChangeArrowheads="1"/>
          </p:cNvSpPr>
          <p:nvPr/>
        </p:nvSpPr>
        <p:spPr bwMode="auto">
          <a:xfrm>
            <a:off x="539552" y="1952253"/>
            <a:ext cx="3563937" cy="1823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1pPr>
            <a:lvl2pPr marL="742950" indent="-28575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2pPr>
            <a:lvl3pPr marL="1143000" indent="-22860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3pPr>
            <a:lvl4pPr marL="1600200" indent="-228600" eaLnBrk="0" hangingPunct="0">
              <a:spcBef>
                <a:spcPct val="20000"/>
              </a:spcBef>
              <a:buChar char="–"/>
              <a:defRPr sz="2000">
                <a:solidFill>
                  <a:schemeClr val="tx1"/>
                </a:solidFill>
                <a:latin typeface="Arial" pitchFamily="34" charset="0"/>
                <a:cs typeface="Arial" pitchFamily="34" charset="0"/>
              </a:defRPr>
            </a:lvl4pPr>
            <a:lvl5pPr marL="2057400" indent="-228600" eaLnBrk="0" hangingPunct="0">
              <a:spcBef>
                <a:spcPct val="20000"/>
              </a:spcBef>
              <a:buChar char="»"/>
              <a:defRPr sz="2000">
                <a:solidFill>
                  <a:schemeClr val="tx1"/>
                </a:solidFill>
                <a:latin typeface="Arial" pitchFamily="34" charset="0"/>
                <a:cs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cs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cs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cs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cs typeface="Arial" pitchFamily="34" charset="0"/>
              </a:defRPr>
            </a:lvl9pPr>
          </a:lstStyle>
          <a:p>
            <a:pPr marL="270000" indent="-270000" defTabSz="914400" fontAlgn="base">
              <a:lnSpc>
                <a:spcPts val="2500"/>
              </a:lnSpc>
              <a:spcBef>
                <a:spcPts val="480"/>
              </a:spcBef>
              <a:spcAft>
                <a:spcPts val="480"/>
              </a:spcAft>
              <a:buFont typeface="Arial" panose="020B0604020202020204" pitchFamily="34" charset="0"/>
              <a:buChar char="•"/>
            </a:pPr>
            <a:r>
              <a:rPr lang="en-US" altLang="en-US" sz="1800" kern="0" dirty="0">
                <a:solidFill>
                  <a:srgbClr val="000000"/>
                </a:solidFill>
                <a:latin typeface="Arial"/>
                <a:cs typeface="Arial"/>
              </a:rPr>
              <a:t>Soiling and degradation characterization methods developed and installed at 10 different desert sites </a:t>
            </a:r>
          </a:p>
          <a:p>
            <a:pPr marL="270000" indent="-270000" defTabSz="914400" eaLnBrk="1" fontAlgn="base" hangingPunct="1">
              <a:lnSpc>
                <a:spcPts val="2500"/>
              </a:lnSpc>
              <a:spcBef>
                <a:spcPts val="480"/>
              </a:spcBef>
              <a:spcAft>
                <a:spcPts val="480"/>
              </a:spcAft>
              <a:buClrTx/>
              <a:buFontTx/>
              <a:buNone/>
            </a:pPr>
            <a:endParaRPr lang="de-DE" altLang="en-US" sz="1800" b="1" i="1" dirty="0">
              <a:solidFill>
                <a:srgbClr val="0070C0"/>
              </a:solidFill>
            </a:endParaRPr>
          </a:p>
        </p:txBody>
      </p:sp>
      <p:sp>
        <p:nvSpPr>
          <p:cNvPr id="35" name="Textfeld 9"/>
          <p:cNvSpPr txBox="1">
            <a:spLocks noChangeArrowheads="1"/>
          </p:cNvSpPr>
          <p:nvPr/>
        </p:nvSpPr>
        <p:spPr bwMode="auto">
          <a:xfrm>
            <a:off x="539552" y="4078964"/>
            <a:ext cx="3651250" cy="7335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1pPr>
            <a:lvl2pPr marL="742950" indent="-28575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2pPr>
            <a:lvl3pPr marL="1143000" indent="-22860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3pPr>
            <a:lvl4pPr marL="1600200" indent="-228600" eaLnBrk="0" hangingPunct="0">
              <a:spcBef>
                <a:spcPct val="20000"/>
              </a:spcBef>
              <a:buChar char="–"/>
              <a:defRPr sz="2000">
                <a:solidFill>
                  <a:schemeClr val="tx1"/>
                </a:solidFill>
                <a:latin typeface="Arial" pitchFamily="34" charset="0"/>
                <a:cs typeface="Arial" pitchFamily="34" charset="0"/>
              </a:defRPr>
            </a:lvl4pPr>
            <a:lvl5pPr marL="2057400" indent="-228600" eaLnBrk="0" hangingPunct="0">
              <a:spcBef>
                <a:spcPct val="20000"/>
              </a:spcBef>
              <a:buChar char="»"/>
              <a:defRPr sz="2000">
                <a:solidFill>
                  <a:schemeClr val="tx1"/>
                </a:solidFill>
                <a:latin typeface="Arial" pitchFamily="34" charset="0"/>
                <a:cs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cs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cs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cs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cs typeface="Arial" pitchFamily="34" charset="0"/>
              </a:defRPr>
            </a:lvl9pPr>
          </a:lstStyle>
          <a:p>
            <a:pPr marL="270000" indent="-270000" defTabSz="914400" fontAlgn="base">
              <a:lnSpc>
                <a:spcPts val="2500"/>
              </a:lnSpc>
              <a:spcBef>
                <a:spcPts val="480"/>
              </a:spcBef>
              <a:spcAft>
                <a:spcPts val="480"/>
              </a:spcAft>
              <a:buFont typeface="Arial" panose="020B0604020202020204" pitchFamily="34" charset="0"/>
              <a:buChar char="•"/>
            </a:pPr>
            <a:r>
              <a:rPr lang="en-US" altLang="en-US" sz="1800" kern="0" dirty="0" err="1">
                <a:solidFill>
                  <a:srgbClr val="000000"/>
                </a:solidFill>
                <a:latin typeface="Arial"/>
                <a:cs typeface="Arial"/>
              </a:rPr>
              <a:t>Sunshape</a:t>
            </a:r>
            <a:r>
              <a:rPr lang="en-US" altLang="en-US" sz="1800" kern="0" dirty="0">
                <a:solidFill>
                  <a:srgbClr val="000000"/>
                </a:solidFill>
                <a:latin typeface="Arial"/>
                <a:cs typeface="Arial"/>
              </a:rPr>
              <a:t> evaluation reference system developed</a:t>
            </a:r>
          </a:p>
        </p:txBody>
      </p:sp>
      <p:sp>
        <p:nvSpPr>
          <p:cNvPr id="36" name="Textfeld 10"/>
          <p:cNvSpPr txBox="1">
            <a:spLocks noChangeArrowheads="1"/>
          </p:cNvSpPr>
          <p:nvPr/>
        </p:nvSpPr>
        <p:spPr bwMode="auto">
          <a:xfrm>
            <a:off x="544190" y="4846959"/>
            <a:ext cx="3432175" cy="9583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1pPr>
            <a:lvl2pPr marL="742950" indent="-28575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2pPr>
            <a:lvl3pPr marL="1143000" indent="-22860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3pPr>
            <a:lvl4pPr marL="1600200" indent="-228600" eaLnBrk="0" hangingPunct="0">
              <a:spcBef>
                <a:spcPct val="20000"/>
              </a:spcBef>
              <a:buChar char="–"/>
              <a:defRPr sz="2000">
                <a:solidFill>
                  <a:schemeClr val="tx1"/>
                </a:solidFill>
                <a:latin typeface="Arial" pitchFamily="34" charset="0"/>
                <a:cs typeface="Arial" pitchFamily="34" charset="0"/>
              </a:defRPr>
            </a:lvl4pPr>
            <a:lvl5pPr marL="2057400" indent="-228600" eaLnBrk="0" hangingPunct="0">
              <a:spcBef>
                <a:spcPct val="20000"/>
              </a:spcBef>
              <a:buChar char="»"/>
              <a:defRPr sz="2000">
                <a:solidFill>
                  <a:schemeClr val="tx1"/>
                </a:solidFill>
                <a:latin typeface="Arial" pitchFamily="34" charset="0"/>
                <a:cs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cs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cs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cs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cs typeface="Arial" pitchFamily="34" charset="0"/>
              </a:defRPr>
            </a:lvl9pPr>
          </a:lstStyle>
          <a:p>
            <a:pPr marL="270000" indent="-270000" defTabSz="914400" fontAlgn="base">
              <a:lnSpc>
                <a:spcPts val="2500"/>
              </a:lnSpc>
              <a:spcBef>
                <a:spcPts val="480"/>
              </a:spcBef>
              <a:spcAft>
                <a:spcPts val="480"/>
              </a:spcAft>
              <a:buFont typeface="Arial" panose="020B0604020202020204" pitchFamily="34" charset="0"/>
              <a:buChar char="•"/>
            </a:pPr>
            <a:r>
              <a:rPr lang="en-US" altLang="en-US" sz="1800" kern="0" dirty="0">
                <a:solidFill>
                  <a:srgbClr val="000000"/>
                </a:solidFill>
                <a:latin typeface="Arial"/>
                <a:cs typeface="Arial"/>
              </a:rPr>
              <a:t>Impact of dust on high temperature ceramics characterized </a:t>
            </a:r>
          </a:p>
        </p:txBody>
      </p:sp>
      <p:sp>
        <p:nvSpPr>
          <p:cNvPr id="37" name="Textfeld 13"/>
          <p:cNvSpPr txBox="1">
            <a:spLocks noChangeArrowheads="1"/>
          </p:cNvSpPr>
          <p:nvPr/>
        </p:nvSpPr>
        <p:spPr bwMode="auto">
          <a:xfrm>
            <a:off x="451216" y="1484784"/>
            <a:ext cx="396044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1pPr>
            <a:lvl2pPr marL="742950" indent="-28575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2pPr>
            <a:lvl3pPr marL="1143000" indent="-22860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3pPr>
            <a:lvl4pPr marL="1600200" indent="-228600" eaLnBrk="0" hangingPunct="0">
              <a:spcBef>
                <a:spcPct val="20000"/>
              </a:spcBef>
              <a:buChar char="–"/>
              <a:defRPr sz="2000">
                <a:solidFill>
                  <a:schemeClr val="tx1"/>
                </a:solidFill>
                <a:latin typeface="Arial" pitchFamily="34" charset="0"/>
                <a:cs typeface="Arial" pitchFamily="34" charset="0"/>
              </a:defRPr>
            </a:lvl4pPr>
            <a:lvl5pPr marL="2057400" indent="-228600" eaLnBrk="0" hangingPunct="0">
              <a:spcBef>
                <a:spcPct val="20000"/>
              </a:spcBef>
              <a:buChar char="»"/>
              <a:defRPr sz="2000">
                <a:solidFill>
                  <a:schemeClr val="tx1"/>
                </a:solidFill>
                <a:latin typeface="Arial" pitchFamily="34" charset="0"/>
                <a:cs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cs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cs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cs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cs typeface="Arial" pitchFamily="34" charset="0"/>
              </a:defRPr>
            </a:lvl9pPr>
          </a:lstStyle>
          <a:p>
            <a:pPr defTabSz="914400" eaLnBrk="1" fontAlgn="base" hangingPunct="1">
              <a:lnSpc>
                <a:spcPct val="100000"/>
              </a:lnSpc>
              <a:spcBef>
                <a:spcPct val="0"/>
              </a:spcBef>
              <a:spcAft>
                <a:spcPct val="0"/>
              </a:spcAft>
              <a:buClrTx/>
              <a:buFontTx/>
              <a:buNone/>
            </a:pPr>
            <a:r>
              <a:rPr lang="en-US" altLang="en-US" sz="2400" b="1" dirty="0" smtClean="0">
                <a:solidFill>
                  <a:srgbClr val="000000"/>
                </a:solidFill>
              </a:rPr>
              <a:t>Achievements in POF II</a:t>
            </a:r>
            <a:endParaRPr lang="en-US" altLang="en-US" sz="2400" b="1" dirty="0">
              <a:solidFill>
                <a:srgbClr val="000000"/>
              </a:solidFill>
            </a:endParaRPr>
          </a:p>
        </p:txBody>
      </p:sp>
      <p:sp>
        <p:nvSpPr>
          <p:cNvPr id="38" name="Textfeld 37"/>
          <p:cNvSpPr txBox="1">
            <a:spLocks noChangeArrowheads="1"/>
          </p:cNvSpPr>
          <p:nvPr/>
        </p:nvSpPr>
        <p:spPr bwMode="auto">
          <a:xfrm>
            <a:off x="539552" y="3356992"/>
            <a:ext cx="4005522" cy="7335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de-DE"/>
            </a:defPPr>
            <a:lvl1pPr marL="342900" indent="-342900" eaLnBrk="0" hangingPunct="0">
              <a:lnSpc>
                <a:spcPct val="100000"/>
              </a:lnSpc>
              <a:spcBef>
                <a:spcPct val="20000"/>
              </a:spcBef>
              <a:spcAft>
                <a:spcPct val="20000"/>
              </a:spcAft>
              <a:buClr>
                <a:srgbClr val="00589C"/>
              </a:buClr>
              <a:buFont typeface="Arial" panose="020B0604020202020204" pitchFamily="34" charset="0"/>
              <a:buChar char="•"/>
              <a:defRPr sz="1900" kern="0">
                <a:latin typeface="+mn-lt"/>
                <a:cs typeface="+mn-cs"/>
              </a:defRPr>
            </a:lvl1pPr>
            <a:lvl2pPr marL="742950" indent="-285750" eaLnBrk="0" hangingPunct="0">
              <a:lnSpc>
                <a:spcPts val="3000"/>
              </a:lnSpc>
              <a:spcBef>
                <a:spcPct val="20000"/>
              </a:spcBef>
              <a:spcAft>
                <a:spcPct val="20000"/>
              </a:spcAft>
              <a:buClr>
                <a:srgbClr val="00589C"/>
              </a:buClr>
              <a:buFont typeface="Wingdings" pitchFamily="2" charset="2"/>
              <a:buChar char="§"/>
              <a:defRPr sz="2000"/>
            </a:lvl2pPr>
            <a:lvl3pPr marL="1143000" indent="-228600" eaLnBrk="0" hangingPunct="0">
              <a:lnSpc>
                <a:spcPts val="3000"/>
              </a:lnSpc>
              <a:spcBef>
                <a:spcPct val="20000"/>
              </a:spcBef>
              <a:spcAft>
                <a:spcPct val="20000"/>
              </a:spcAft>
              <a:buClr>
                <a:srgbClr val="00589C"/>
              </a:buClr>
              <a:buFont typeface="Wingdings" pitchFamily="2" charset="2"/>
              <a:buChar char="§"/>
              <a:defRPr sz="2000"/>
            </a:lvl3pPr>
            <a:lvl4pPr marL="1600200" indent="-228600" eaLnBrk="0" hangingPunct="0">
              <a:spcBef>
                <a:spcPct val="20000"/>
              </a:spcBef>
              <a:buChar char="–"/>
              <a:defRPr sz="2000"/>
            </a:lvl4pPr>
            <a:lvl5pPr marL="2057400" indent="-228600" eaLnBrk="0" hangingPunct="0">
              <a:spcBef>
                <a:spcPct val="20000"/>
              </a:spcBef>
              <a:buChar char="»"/>
              <a:defRPr sz="2000"/>
            </a:lvl5pPr>
            <a:lvl6pPr marL="2514600" indent="-228600" eaLnBrk="0" fontAlgn="base" hangingPunct="0">
              <a:spcBef>
                <a:spcPct val="20000"/>
              </a:spcBef>
              <a:spcAft>
                <a:spcPct val="0"/>
              </a:spcAft>
              <a:buChar char="»"/>
              <a:defRPr sz="2000"/>
            </a:lvl6pPr>
            <a:lvl7pPr marL="2971800" indent="-228600" eaLnBrk="0" fontAlgn="base" hangingPunct="0">
              <a:spcBef>
                <a:spcPct val="20000"/>
              </a:spcBef>
              <a:spcAft>
                <a:spcPct val="0"/>
              </a:spcAft>
              <a:buChar char="»"/>
              <a:defRPr sz="2000"/>
            </a:lvl7pPr>
            <a:lvl8pPr marL="3429000" indent="-228600" eaLnBrk="0" fontAlgn="base" hangingPunct="0">
              <a:spcBef>
                <a:spcPct val="20000"/>
              </a:spcBef>
              <a:spcAft>
                <a:spcPct val="0"/>
              </a:spcAft>
              <a:buChar char="»"/>
              <a:defRPr sz="2000"/>
            </a:lvl8pPr>
            <a:lvl9pPr marL="3886200" indent="-228600" eaLnBrk="0" fontAlgn="base" hangingPunct="0">
              <a:spcBef>
                <a:spcPct val="20000"/>
              </a:spcBef>
              <a:spcAft>
                <a:spcPct val="0"/>
              </a:spcAft>
              <a:buChar char="»"/>
              <a:defRPr sz="2000"/>
            </a:lvl9pPr>
          </a:lstStyle>
          <a:p>
            <a:pPr marL="270000" indent="-270000" defTabSz="914400" fontAlgn="base">
              <a:lnSpc>
                <a:spcPts val="2500"/>
              </a:lnSpc>
              <a:spcBef>
                <a:spcPts val="480"/>
              </a:spcBef>
              <a:spcAft>
                <a:spcPts val="480"/>
              </a:spcAft>
            </a:pPr>
            <a:r>
              <a:rPr lang="en-US" altLang="en-US" sz="1800" dirty="0">
                <a:solidFill>
                  <a:srgbClr val="000000"/>
                </a:solidFill>
              </a:rPr>
              <a:t>Accelerated aging procedures developed </a:t>
            </a:r>
            <a:r>
              <a:rPr lang="en-US" altLang="en-US" sz="1800" dirty="0" smtClean="0">
                <a:solidFill>
                  <a:srgbClr val="000000"/>
                </a:solidFill>
              </a:rPr>
              <a:t>for aluminum reflectors</a:t>
            </a:r>
            <a:endParaRPr lang="en-US" altLang="en-US" sz="1800" dirty="0">
              <a:solidFill>
                <a:srgbClr val="000000"/>
              </a:solidFill>
            </a:endParaRPr>
          </a:p>
        </p:txBody>
      </p:sp>
      <p:pic>
        <p:nvPicPr>
          <p:cNvPr id="16386" name="Picture 2"/>
          <p:cNvPicPr>
            <a:picLocks noChangeAspect="1" noChangeArrowheads="1"/>
          </p:cNvPicPr>
          <p:nvPr/>
        </p:nvPicPr>
        <p:blipFill>
          <a:blip r:embed="rId12" cstate="screen">
            <a:extLst>
              <a:ext uri="{28A0092B-C50C-407E-A947-70E740481C1C}">
                <a14:useLocalDpi xmlns:a14="http://schemas.microsoft.com/office/drawing/2010/main" val="0"/>
              </a:ext>
            </a:extLst>
          </a:blip>
          <a:srcRect/>
          <a:stretch>
            <a:fillRect/>
          </a:stretch>
        </p:blipFill>
        <p:spPr bwMode="auto">
          <a:xfrm>
            <a:off x="4391443" y="1268760"/>
            <a:ext cx="2988869" cy="29844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0" name="Titel 1"/>
          <p:cNvSpPr txBox="1">
            <a:spLocks/>
          </p:cNvSpPr>
          <p:nvPr/>
        </p:nvSpPr>
        <p:spPr bwMode="auto">
          <a:xfrm>
            <a:off x="427371" y="188913"/>
            <a:ext cx="8683873"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l" rtl="0" eaLnBrk="0" fontAlgn="base" hangingPunct="0">
              <a:lnSpc>
                <a:spcPts val="3200"/>
              </a:lnSpc>
              <a:spcBef>
                <a:spcPct val="0"/>
              </a:spcBef>
              <a:spcAft>
                <a:spcPct val="0"/>
              </a:spcAft>
              <a:defRPr sz="3000" b="1">
                <a:solidFill>
                  <a:srgbClr val="00589C"/>
                </a:solidFill>
                <a:latin typeface="+mj-lt"/>
                <a:ea typeface="+mj-ea"/>
                <a:cs typeface="+mj-cs"/>
              </a:defRPr>
            </a:lvl1pPr>
            <a:lvl2pPr algn="l" rtl="0" eaLnBrk="0" fontAlgn="base" hangingPunct="0">
              <a:lnSpc>
                <a:spcPts val="3200"/>
              </a:lnSpc>
              <a:spcBef>
                <a:spcPct val="0"/>
              </a:spcBef>
              <a:spcAft>
                <a:spcPct val="0"/>
              </a:spcAft>
              <a:defRPr sz="3000" b="1">
                <a:solidFill>
                  <a:srgbClr val="00589C"/>
                </a:solidFill>
                <a:latin typeface="Arial" charset="0"/>
                <a:cs typeface="Arial" charset="0"/>
              </a:defRPr>
            </a:lvl2pPr>
            <a:lvl3pPr algn="l" rtl="0" eaLnBrk="0" fontAlgn="base" hangingPunct="0">
              <a:lnSpc>
                <a:spcPts val="3200"/>
              </a:lnSpc>
              <a:spcBef>
                <a:spcPct val="0"/>
              </a:spcBef>
              <a:spcAft>
                <a:spcPct val="0"/>
              </a:spcAft>
              <a:defRPr sz="3000" b="1">
                <a:solidFill>
                  <a:srgbClr val="00589C"/>
                </a:solidFill>
                <a:latin typeface="Arial" charset="0"/>
                <a:cs typeface="Arial" charset="0"/>
              </a:defRPr>
            </a:lvl3pPr>
            <a:lvl4pPr algn="l" rtl="0" eaLnBrk="0" fontAlgn="base" hangingPunct="0">
              <a:lnSpc>
                <a:spcPts val="3200"/>
              </a:lnSpc>
              <a:spcBef>
                <a:spcPct val="0"/>
              </a:spcBef>
              <a:spcAft>
                <a:spcPct val="0"/>
              </a:spcAft>
              <a:defRPr sz="3000" b="1">
                <a:solidFill>
                  <a:srgbClr val="00589C"/>
                </a:solidFill>
                <a:latin typeface="Arial" charset="0"/>
                <a:cs typeface="Arial" charset="0"/>
              </a:defRPr>
            </a:lvl4pPr>
            <a:lvl5pPr algn="l" rtl="0" eaLnBrk="0" fontAlgn="base" hangingPunct="0">
              <a:lnSpc>
                <a:spcPts val="3200"/>
              </a:lnSpc>
              <a:spcBef>
                <a:spcPct val="0"/>
              </a:spcBef>
              <a:spcAft>
                <a:spcPct val="0"/>
              </a:spcAft>
              <a:defRPr sz="3000" b="1">
                <a:solidFill>
                  <a:srgbClr val="00589C"/>
                </a:solidFill>
                <a:latin typeface="Arial" charset="0"/>
                <a:cs typeface="Arial" charset="0"/>
              </a:defRPr>
            </a:lvl5pPr>
            <a:lvl6pPr marL="457200" algn="l" rtl="0" fontAlgn="base">
              <a:lnSpc>
                <a:spcPts val="3200"/>
              </a:lnSpc>
              <a:spcBef>
                <a:spcPct val="0"/>
              </a:spcBef>
              <a:spcAft>
                <a:spcPct val="0"/>
              </a:spcAft>
              <a:defRPr sz="3000" b="1">
                <a:solidFill>
                  <a:srgbClr val="00589C"/>
                </a:solidFill>
                <a:latin typeface="Arial" charset="0"/>
                <a:cs typeface="Arial" charset="0"/>
              </a:defRPr>
            </a:lvl6pPr>
            <a:lvl7pPr marL="914400" algn="l" rtl="0" fontAlgn="base">
              <a:lnSpc>
                <a:spcPts val="3200"/>
              </a:lnSpc>
              <a:spcBef>
                <a:spcPct val="0"/>
              </a:spcBef>
              <a:spcAft>
                <a:spcPct val="0"/>
              </a:spcAft>
              <a:defRPr sz="3000" b="1">
                <a:solidFill>
                  <a:srgbClr val="00589C"/>
                </a:solidFill>
                <a:latin typeface="Arial" charset="0"/>
                <a:cs typeface="Arial" charset="0"/>
              </a:defRPr>
            </a:lvl7pPr>
            <a:lvl8pPr marL="1371600" algn="l" rtl="0" fontAlgn="base">
              <a:lnSpc>
                <a:spcPts val="3200"/>
              </a:lnSpc>
              <a:spcBef>
                <a:spcPct val="0"/>
              </a:spcBef>
              <a:spcAft>
                <a:spcPct val="0"/>
              </a:spcAft>
              <a:defRPr sz="3000" b="1">
                <a:solidFill>
                  <a:srgbClr val="00589C"/>
                </a:solidFill>
                <a:latin typeface="Arial" charset="0"/>
                <a:cs typeface="Arial" charset="0"/>
              </a:defRPr>
            </a:lvl8pPr>
            <a:lvl9pPr marL="1828800" algn="l" rtl="0" fontAlgn="base">
              <a:lnSpc>
                <a:spcPts val="3200"/>
              </a:lnSpc>
              <a:spcBef>
                <a:spcPct val="0"/>
              </a:spcBef>
              <a:spcAft>
                <a:spcPct val="0"/>
              </a:spcAft>
              <a:defRPr sz="3000" b="1">
                <a:solidFill>
                  <a:srgbClr val="00589C"/>
                </a:solidFill>
                <a:latin typeface="Arial" charset="0"/>
                <a:cs typeface="Arial" charset="0"/>
              </a:defRPr>
            </a:lvl9pPr>
          </a:lstStyle>
          <a:p>
            <a:pPr defTabSz="914400"/>
            <a:r>
              <a:rPr lang="de-DE" sz="3200" kern="0" smtClean="0"/>
              <a:t>Subtopic 2 -  Impact of Desert Environment</a:t>
            </a:r>
            <a:endParaRPr lang="de-DE" altLang="en-US" sz="3200" kern="0" dirty="0" smtClean="0">
              <a:solidFill>
                <a:srgbClr val="002060"/>
              </a:solidFill>
            </a:endParaRPr>
          </a:p>
        </p:txBody>
      </p:sp>
      <p:sp>
        <p:nvSpPr>
          <p:cNvPr id="41" name="Textfeld 40"/>
          <p:cNvSpPr txBox="1"/>
          <p:nvPr/>
        </p:nvSpPr>
        <p:spPr>
          <a:xfrm>
            <a:off x="539750" y="852754"/>
            <a:ext cx="8280722" cy="318924"/>
          </a:xfrm>
          <a:prstGeom prst="rect">
            <a:avLst/>
          </a:prstGeom>
          <a:solidFill>
            <a:schemeClr val="bg2">
              <a:lumMod val="20000"/>
              <a:lumOff val="80000"/>
            </a:schemeClr>
          </a:solidFill>
          <a:ln w="12700">
            <a:solidFill>
              <a:schemeClr val="bg2">
                <a:lumMod val="40000"/>
                <a:lumOff val="60000"/>
              </a:schemeClr>
            </a:solidFill>
          </a:ln>
        </p:spPr>
        <p:txBody>
          <a:bodyPr wrap="square" lIns="36000" tIns="36000" rIns="36000" bIns="36000" rtlCol="0">
            <a:spAutoFit/>
          </a:bodyPr>
          <a:lstStyle/>
          <a:p>
            <a:pPr defTabSz="914400">
              <a:defRPr/>
            </a:pPr>
            <a:r>
              <a:rPr lang="en-US" altLang="en-US" sz="1600" dirty="0">
                <a:solidFill>
                  <a:srgbClr val="000000"/>
                </a:solidFill>
              </a:rPr>
              <a:t>Is the concept fit to be operated </a:t>
            </a:r>
            <a:r>
              <a:rPr lang="en-US" altLang="en-US" sz="1600" dirty="0" smtClean="0">
                <a:solidFill>
                  <a:srgbClr val="000000"/>
                </a:solidFill>
              </a:rPr>
              <a:t>for &gt; </a:t>
            </a:r>
            <a:r>
              <a:rPr lang="en-US" altLang="en-US" sz="1600" dirty="0">
                <a:solidFill>
                  <a:srgbClr val="000000"/>
                </a:solidFill>
              </a:rPr>
              <a:t>20 years in a desert environment</a:t>
            </a:r>
            <a:r>
              <a:rPr lang="en-US" altLang="en-US" sz="1600" dirty="0" smtClean="0">
                <a:solidFill>
                  <a:srgbClr val="000000"/>
                </a:solidFill>
              </a:rPr>
              <a:t>?</a:t>
            </a:r>
          </a:p>
        </p:txBody>
      </p:sp>
    </p:spTree>
    <p:extLst>
      <p:ext uri="{BB962C8B-B14F-4D97-AF65-F5344CB8AC3E}">
        <p14:creationId xmlns:p14="http://schemas.microsoft.com/office/powerpoint/2010/main" val="3426238365"/>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9229"/>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9228"/>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8">
                                            <p:txEl>
                                              <p:pRg st="0" end="0"/>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5"/>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48"/>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6"/>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6"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itel 1"/>
          <p:cNvSpPr>
            <a:spLocks noGrp="1"/>
          </p:cNvSpPr>
          <p:nvPr>
            <p:ph type="title" idx="4294967295"/>
          </p:nvPr>
        </p:nvSpPr>
        <p:spPr>
          <a:xfrm>
            <a:off x="427371" y="188913"/>
            <a:ext cx="8683873" cy="439737"/>
          </a:xfrm>
        </p:spPr>
        <p:txBody>
          <a:bodyPr/>
          <a:lstStyle/>
          <a:p>
            <a:r>
              <a:rPr lang="de-DE" sz="3200" dirty="0" err="1"/>
              <a:t>Subtopic</a:t>
            </a:r>
            <a:r>
              <a:rPr lang="de-DE" sz="3200" dirty="0"/>
              <a:t> 2 -  Impact </a:t>
            </a:r>
            <a:r>
              <a:rPr lang="de-DE" sz="3200" dirty="0" err="1"/>
              <a:t>of</a:t>
            </a:r>
            <a:r>
              <a:rPr lang="de-DE" sz="3200" dirty="0"/>
              <a:t> </a:t>
            </a:r>
            <a:r>
              <a:rPr lang="de-DE" sz="3200" dirty="0" err="1"/>
              <a:t>Desert</a:t>
            </a:r>
            <a:r>
              <a:rPr lang="de-DE" sz="3200" dirty="0"/>
              <a:t> Environment</a:t>
            </a:r>
            <a:endParaRPr lang="de-DE" altLang="en-US" sz="3200" dirty="0" smtClean="0">
              <a:solidFill>
                <a:srgbClr val="002060"/>
              </a:solidFill>
            </a:endParaRPr>
          </a:p>
        </p:txBody>
      </p:sp>
      <p:sp>
        <p:nvSpPr>
          <p:cNvPr id="10243" name="Rectangle 14"/>
          <p:cNvSpPr>
            <a:spLocks noChangeArrowheads="1"/>
          </p:cNvSpPr>
          <p:nvPr/>
        </p:nvSpPr>
        <p:spPr bwMode="auto">
          <a:xfrm>
            <a:off x="6970713" y="1385888"/>
            <a:ext cx="612775" cy="7778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1pPr>
            <a:lvl2pPr marL="742950" indent="-28575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2pPr>
            <a:lvl3pPr marL="1143000" indent="-22860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3pPr>
            <a:lvl4pPr marL="1600200" indent="-228600" eaLnBrk="0" hangingPunct="0">
              <a:spcBef>
                <a:spcPct val="20000"/>
              </a:spcBef>
              <a:buChar char="–"/>
              <a:defRPr sz="2000">
                <a:solidFill>
                  <a:schemeClr val="tx1"/>
                </a:solidFill>
                <a:latin typeface="Arial" pitchFamily="34" charset="0"/>
                <a:cs typeface="Arial" pitchFamily="34" charset="0"/>
              </a:defRPr>
            </a:lvl4pPr>
            <a:lvl5pPr marL="2057400" indent="-228600" eaLnBrk="0" hangingPunct="0">
              <a:spcBef>
                <a:spcPct val="20000"/>
              </a:spcBef>
              <a:buChar char="»"/>
              <a:defRPr sz="2000">
                <a:solidFill>
                  <a:schemeClr val="tx1"/>
                </a:solidFill>
                <a:latin typeface="Arial" pitchFamily="34" charset="0"/>
                <a:cs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cs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cs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cs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cs typeface="Arial" pitchFamily="34" charset="0"/>
              </a:defRPr>
            </a:lvl9pPr>
          </a:lstStyle>
          <a:p>
            <a:pPr algn="ctr" defTabSz="914400" eaLnBrk="1" fontAlgn="base" hangingPunct="1">
              <a:lnSpc>
                <a:spcPts val="2000"/>
              </a:lnSpc>
              <a:spcAft>
                <a:spcPct val="0"/>
              </a:spcAft>
              <a:buClrTx/>
              <a:buFontTx/>
              <a:buNone/>
            </a:pPr>
            <a:endParaRPr lang="en-GB" altLang="en-US" b="1">
              <a:solidFill>
                <a:srgbClr val="000000"/>
              </a:solidFill>
              <a:latin typeface="Calibri" pitchFamily="34" charset="0"/>
              <a:ea typeface="ＭＳ Ｐゴシック" pitchFamily="34" charset="-128"/>
            </a:endParaRPr>
          </a:p>
        </p:txBody>
      </p:sp>
      <p:sp>
        <p:nvSpPr>
          <p:cNvPr id="10246" name="Text Box 3"/>
          <p:cNvSpPr txBox="1">
            <a:spLocks noChangeArrowheads="1"/>
          </p:cNvSpPr>
          <p:nvPr/>
        </p:nvSpPr>
        <p:spPr bwMode="auto">
          <a:xfrm>
            <a:off x="395288" y="1417638"/>
            <a:ext cx="3716337" cy="17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1pPr>
            <a:lvl2pPr marL="742950" indent="-28575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2pPr>
            <a:lvl3pPr marL="1143000" indent="-22860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3pPr>
            <a:lvl4pPr marL="1600200" indent="-228600" eaLnBrk="0" hangingPunct="0">
              <a:spcBef>
                <a:spcPct val="20000"/>
              </a:spcBef>
              <a:buChar char="–"/>
              <a:defRPr sz="2000">
                <a:solidFill>
                  <a:schemeClr val="tx1"/>
                </a:solidFill>
                <a:latin typeface="Arial" pitchFamily="34" charset="0"/>
                <a:cs typeface="Arial" pitchFamily="34" charset="0"/>
              </a:defRPr>
            </a:lvl4pPr>
            <a:lvl5pPr marL="2057400" indent="-228600" eaLnBrk="0" hangingPunct="0">
              <a:spcBef>
                <a:spcPct val="20000"/>
              </a:spcBef>
              <a:buChar char="»"/>
              <a:defRPr sz="2000">
                <a:solidFill>
                  <a:schemeClr val="tx1"/>
                </a:solidFill>
                <a:latin typeface="Arial" pitchFamily="34" charset="0"/>
                <a:cs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cs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cs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cs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cs typeface="Arial" pitchFamily="34" charset="0"/>
              </a:defRPr>
            </a:lvl9pPr>
          </a:lstStyle>
          <a:p>
            <a:pPr defTabSz="914400" eaLnBrk="1" fontAlgn="base" hangingPunct="1">
              <a:lnSpc>
                <a:spcPct val="100000"/>
              </a:lnSpc>
              <a:spcBef>
                <a:spcPct val="0"/>
              </a:spcBef>
              <a:spcAft>
                <a:spcPct val="0"/>
              </a:spcAft>
              <a:buClrTx/>
              <a:buFontTx/>
              <a:buNone/>
            </a:pPr>
            <a:endParaRPr lang="en-GB" altLang="en-US">
              <a:solidFill>
                <a:srgbClr val="000000"/>
              </a:solidFill>
            </a:endParaRPr>
          </a:p>
        </p:txBody>
      </p:sp>
      <p:sp>
        <p:nvSpPr>
          <p:cNvPr id="20" name="Slide Number Placeholder 2"/>
          <p:cNvSpPr txBox="1">
            <a:spLocks/>
          </p:cNvSpPr>
          <p:nvPr/>
        </p:nvSpPr>
        <p:spPr bwMode="auto">
          <a:xfrm>
            <a:off x="0" y="6546850"/>
            <a:ext cx="9144000" cy="476250"/>
          </a:xfrm>
          <a:prstGeom prst="rect">
            <a:avLst/>
          </a:prstGeom>
          <a:noFill/>
          <a:ln w="9525">
            <a:noFill/>
            <a:miter lim="800000"/>
            <a:headEnd/>
            <a:tailEnd/>
          </a:ln>
          <a:effectLst/>
        </p:spPr>
        <p:txBody>
          <a:bodyPr/>
          <a:lstStyle>
            <a:defPPr>
              <a:defRPr lang="de-DE"/>
            </a:defPPr>
            <a:lvl1pPr algn="l" rtl="0" fontAlgn="base">
              <a:spcBef>
                <a:spcPct val="0"/>
              </a:spcBef>
              <a:spcAft>
                <a:spcPct val="0"/>
              </a:spcAft>
              <a:defRPr sz="800" kern="1200">
                <a:solidFill>
                  <a:schemeClr val="bg1"/>
                </a:solidFill>
                <a:latin typeface="Arial" charset="0"/>
                <a:ea typeface="+mn-ea"/>
                <a:cs typeface="+mn-cs"/>
              </a:defRPr>
            </a:lvl1pPr>
            <a:lvl2pPr marL="457200" algn="l" rtl="0" fontAlgn="base">
              <a:spcBef>
                <a:spcPct val="0"/>
              </a:spcBef>
              <a:spcAft>
                <a:spcPct val="0"/>
              </a:spcAft>
              <a:defRPr kern="1200">
                <a:solidFill>
                  <a:schemeClr val="tx1"/>
                </a:solidFill>
                <a:latin typeface="Arial" pitchFamily="34" charset="0"/>
                <a:ea typeface="+mn-ea"/>
                <a:cs typeface="Arial" pitchFamily="34" charset="0"/>
              </a:defRPr>
            </a:lvl2pPr>
            <a:lvl3pPr marL="914400" algn="l" rtl="0" fontAlgn="base">
              <a:spcBef>
                <a:spcPct val="0"/>
              </a:spcBef>
              <a:spcAft>
                <a:spcPct val="0"/>
              </a:spcAft>
              <a:defRPr kern="1200">
                <a:solidFill>
                  <a:schemeClr val="tx1"/>
                </a:solidFill>
                <a:latin typeface="Arial" pitchFamily="34" charset="0"/>
                <a:ea typeface="+mn-ea"/>
                <a:cs typeface="Arial" pitchFamily="34" charset="0"/>
              </a:defRPr>
            </a:lvl3pPr>
            <a:lvl4pPr marL="1371600" algn="l" rtl="0" fontAlgn="base">
              <a:spcBef>
                <a:spcPct val="0"/>
              </a:spcBef>
              <a:spcAft>
                <a:spcPct val="0"/>
              </a:spcAft>
              <a:defRPr kern="1200">
                <a:solidFill>
                  <a:schemeClr val="tx1"/>
                </a:solidFill>
                <a:latin typeface="Arial" pitchFamily="34" charset="0"/>
                <a:ea typeface="+mn-ea"/>
                <a:cs typeface="Arial" pitchFamily="34" charset="0"/>
              </a:defRPr>
            </a:lvl4pPr>
            <a:lvl5pPr marL="1828800" algn="l" rtl="0" fontAlgn="base">
              <a:spcBef>
                <a:spcPct val="0"/>
              </a:spcBef>
              <a:spcAft>
                <a:spcPct val="0"/>
              </a:spcAft>
              <a:defRPr kern="1200">
                <a:solidFill>
                  <a:schemeClr val="tx1"/>
                </a:solidFill>
                <a:latin typeface="Arial" pitchFamily="34" charset="0"/>
                <a:ea typeface="+mn-ea"/>
                <a:cs typeface="Arial" pitchFamily="34" charset="0"/>
              </a:defRPr>
            </a:lvl5pPr>
            <a:lvl6pPr marL="2286000" algn="l" defTabSz="914400" rtl="0" eaLnBrk="1" latinLnBrk="0" hangingPunct="1">
              <a:defRPr kern="1200">
                <a:solidFill>
                  <a:schemeClr val="tx1"/>
                </a:solidFill>
                <a:latin typeface="Arial" pitchFamily="34" charset="0"/>
                <a:ea typeface="+mn-ea"/>
                <a:cs typeface="Arial" pitchFamily="34" charset="0"/>
              </a:defRPr>
            </a:lvl6pPr>
            <a:lvl7pPr marL="2743200" algn="l" defTabSz="914400" rtl="0" eaLnBrk="1" latinLnBrk="0" hangingPunct="1">
              <a:defRPr kern="1200">
                <a:solidFill>
                  <a:schemeClr val="tx1"/>
                </a:solidFill>
                <a:latin typeface="Arial" pitchFamily="34" charset="0"/>
                <a:ea typeface="+mn-ea"/>
                <a:cs typeface="Arial" pitchFamily="34" charset="0"/>
              </a:defRPr>
            </a:lvl7pPr>
            <a:lvl8pPr marL="3200400" algn="l" defTabSz="914400" rtl="0" eaLnBrk="1" latinLnBrk="0" hangingPunct="1">
              <a:defRPr kern="1200">
                <a:solidFill>
                  <a:schemeClr val="tx1"/>
                </a:solidFill>
                <a:latin typeface="Arial" pitchFamily="34" charset="0"/>
                <a:ea typeface="+mn-ea"/>
                <a:cs typeface="Arial" pitchFamily="34" charset="0"/>
              </a:defRPr>
            </a:lvl8pPr>
            <a:lvl9pPr marL="3657600" algn="l" defTabSz="914400" rtl="0" eaLnBrk="1" latinLnBrk="0" hangingPunct="1">
              <a:defRPr kern="1200">
                <a:solidFill>
                  <a:schemeClr val="tx1"/>
                </a:solidFill>
                <a:latin typeface="Arial" pitchFamily="34" charset="0"/>
                <a:ea typeface="+mn-ea"/>
                <a:cs typeface="Arial" pitchFamily="34" charset="0"/>
              </a:defRPr>
            </a:lvl9pPr>
          </a:lstStyle>
          <a:p>
            <a:pPr algn="ctr" defTabSz="914400">
              <a:defRPr/>
            </a:pPr>
            <a:fld id="{B27D7E86-C2F9-479E-A63E-8299C36B1B02}" type="slidenum">
              <a:rPr lang="de-DE" sz="1600" smtClean="0">
                <a:solidFill>
                  <a:srgbClr val="FFFFFF"/>
                </a:solidFill>
              </a:rPr>
              <a:pPr algn="ctr" defTabSz="914400">
                <a:defRPr/>
              </a:pPr>
              <a:t>54</a:t>
            </a:fld>
            <a:endParaRPr lang="de-DE" sz="1050" dirty="0">
              <a:solidFill>
                <a:srgbClr val="FFFFFF"/>
              </a:solidFill>
            </a:endParaRPr>
          </a:p>
        </p:txBody>
      </p:sp>
      <p:sp>
        <p:nvSpPr>
          <p:cNvPr id="29" name="Inhaltsplatzhalter 2"/>
          <p:cNvSpPr txBox="1">
            <a:spLocks/>
          </p:cNvSpPr>
          <p:nvPr/>
        </p:nvSpPr>
        <p:spPr>
          <a:xfrm>
            <a:off x="529112" y="1596700"/>
            <a:ext cx="8291360" cy="3952875"/>
          </a:xfrm>
          <a:prstGeom prst="rect">
            <a:avLst/>
          </a:prstGeom>
        </p:spPr>
        <p:txBody>
          <a:bodyPr/>
          <a:lstStyle>
            <a:lvl1pPr marL="342900" indent="-342900"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ea typeface="+mn-ea"/>
                <a:cs typeface="+mn-cs"/>
              </a:defRPr>
            </a:lvl1pPr>
            <a:lvl2pPr marL="444500" indent="-265113"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cs typeface="+mn-cs"/>
              </a:defRPr>
            </a:lvl2pPr>
            <a:lvl3pPr marL="901700" indent="-277813"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cs typeface="+mn-cs"/>
              </a:defRPr>
            </a:lvl3pPr>
            <a:lvl4pPr marL="2365375" indent="-381000" algn="l" rtl="0" eaLnBrk="0" fontAlgn="base" hangingPunct="0">
              <a:spcBef>
                <a:spcPct val="20000"/>
              </a:spcBef>
              <a:spcAft>
                <a:spcPct val="0"/>
              </a:spcAft>
              <a:buChar char="–"/>
              <a:defRPr sz="2000">
                <a:solidFill>
                  <a:schemeClr val="tx1"/>
                </a:solidFill>
                <a:latin typeface="+mn-lt"/>
                <a:cs typeface="+mn-cs"/>
              </a:defRPr>
            </a:lvl4pPr>
            <a:lvl5pPr marL="2925763" indent="-381000" algn="l" rtl="0" eaLnBrk="0" fontAlgn="base" hangingPunct="0">
              <a:spcBef>
                <a:spcPct val="20000"/>
              </a:spcBef>
              <a:spcAft>
                <a:spcPct val="0"/>
              </a:spcAft>
              <a:buChar char="»"/>
              <a:defRPr sz="2000">
                <a:solidFill>
                  <a:schemeClr val="tx1"/>
                </a:solidFill>
                <a:latin typeface="+mn-lt"/>
                <a:cs typeface="+mn-cs"/>
              </a:defRPr>
            </a:lvl5pPr>
            <a:lvl6pPr marL="3382963" indent="-381000" algn="l" rtl="0" fontAlgn="base">
              <a:spcBef>
                <a:spcPct val="20000"/>
              </a:spcBef>
              <a:spcAft>
                <a:spcPct val="0"/>
              </a:spcAft>
              <a:buChar char="»"/>
              <a:defRPr sz="2000">
                <a:solidFill>
                  <a:schemeClr val="tx1"/>
                </a:solidFill>
                <a:latin typeface="+mn-lt"/>
                <a:cs typeface="+mn-cs"/>
              </a:defRPr>
            </a:lvl6pPr>
            <a:lvl7pPr marL="3840163" indent="-381000" algn="l" rtl="0" fontAlgn="base">
              <a:spcBef>
                <a:spcPct val="20000"/>
              </a:spcBef>
              <a:spcAft>
                <a:spcPct val="0"/>
              </a:spcAft>
              <a:buChar char="»"/>
              <a:defRPr sz="2000">
                <a:solidFill>
                  <a:schemeClr val="tx1"/>
                </a:solidFill>
                <a:latin typeface="+mn-lt"/>
                <a:cs typeface="+mn-cs"/>
              </a:defRPr>
            </a:lvl7pPr>
            <a:lvl8pPr marL="4297363" indent="-381000" algn="l" rtl="0" fontAlgn="base">
              <a:spcBef>
                <a:spcPct val="20000"/>
              </a:spcBef>
              <a:spcAft>
                <a:spcPct val="0"/>
              </a:spcAft>
              <a:buChar char="»"/>
              <a:defRPr sz="2000">
                <a:solidFill>
                  <a:schemeClr val="tx1"/>
                </a:solidFill>
                <a:latin typeface="+mn-lt"/>
                <a:cs typeface="+mn-cs"/>
              </a:defRPr>
            </a:lvl8pPr>
            <a:lvl9pPr marL="4754563" indent="-381000" algn="l" rtl="0" fontAlgn="base">
              <a:spcBef>
                <a:spcPct val="20000"/>
              </a:spcBef>
              <a:spcAft>
                <a:spcPct val="0"/>
              </a:spcAft>
              <a:buChar char="»"/>
              <a:defRPr sz="2000">
                <a:solidFill>
                  <a:schemeClr val="tx1"/>
                </a:solidFill>
                <a:latin typeface="+mn-lt"/>
                <a:cs typeface="+mn-cs"/>
              </a:defRPr>
            </a:lvl9pPr>
          </a:lstStyle>
          <a:p>
            <a:pPr defTabSz="914400" eaLnBrk="1" hangingPunct="1">
              <a:lnSpc>
                <a:spcPct val="100000"/>
              </a:lnSpc>
              <a:spcBef>
                <a:spcPct val="0"/>
              </a:spcBef>
              <a:spcAft>
                <a:spcPct val="0"/>
              </a:spcAft>
              <a:buClrTx/>
              <a:buFontTx/>
              <a:buNone/>
            </a:pPr>
            <a:endParaRPr lang="en-US" altLang="en-US" sz="1900" b="1" kern="0" dirty="0" smtClean="0">
              <a:solidFill>
                <a:srgbClr val="000000"/>
              </a:solidFill>
            </a:endParaRPr>
          </a:p>
          <a:p>
            <a:pPr marL="270000" indent="-270000" defTabSz="914400">
              <a:lnSpc>
                <a:spcPts val="2500"/>
              </a:lnSpc>
              <a:spcBef>
                <a:spcPts val="480"/>
              </a:spcBef>
              <a:spcAft>
                <a:spcPts val="480"/>
              </a:spcAft>
              <a:buFont typeface="Arial" panose="020B0604020202020204" pitchFamily="34" charset="0"/>
              <a:buChar char="•"/>
            </a:pPr>
            <a:r>
              <a:rPr lang="en-GB" altLang="en-US" sz="1800" kern="0" dirty="0">
                <a:solidFill>
                  <a:srgbClr val="000000"/>
                </a:solidFill>
              </a:rPr>
              <a:t>Influence of aerosols on optical </a:t>
            </a:r>
            <a:r>
              <a:rPr lang="en-GB" altLang="en-US" sz="1800" kern="0" dirty="0" smtClean="0">
                <a:solidFill>
                  <a:srgbClr val="000000"/>
                </a:solidFill>
              </a:rPr>
              <a:t/>
            </a:r>
            <a:br>
              <a:rPr lang="en-GB" altLang="en-US" sz="1800" kern="0" dirty="0" smtClean="0">
                <a:solidFill>
                  <a:srgbClr val="000000"/>
                </a:solidFill>
              </a:rPr>
            </a:br>
            <a:r>
              <a:rPr lang="en-GB" altLang="en-US" sz="1800" kern="0" dirty="0" smtClean="0">
                <a:solidFill>
                  <a:srgbClr val="000000"/>
                </a:solidFill>
              </a:rPr>
              <a:t>plant </a:t>
            </a:r>
            <a:r>
              <a:rPr lang="en-GB" altLang="en-US" sz="1800" kern="0" dirty="0">
                <a:solidFill>
                  <a:srgbClr val="000000"/>
                </a:solidFill>
              </a:rPr>
              <a:t>performance with site </a:t>
            </a:r>
            <a:r>
              <a:rPr lang="en-GB" altLang="en-US" sz="1800" kern="0" dirty="0" smtClean="0">
                <a:solidFill>
                  <a:srgbClr val="000000"/>
                </a:solidFill>
              </a:rPr>
              <a:t>specific</a:t>
            </a:r>
            <a:br>
              <a:rPr lang="en-GB" altLang="en-US" sz="1800" kern="0" dirty="0" smtClean="0">
                <a:solidFill>
                  <a:srgbClr val="000000"/>
                </a:solidFill>
              </a:rPr>
            </a:br>
            <a:r>
              <a:rPr lang="en-GB" altLang="en-US" sz="1800" kern="0" dirty="0" err="1" smtClean="0">
                <a:solidFill>
                  <a:srgbClr val="000000"/>
                </a:solidFill>
              </a:rPr>
              <a:t>sunshape</a:t>
            </a:r>
            <a:r>
              <a:rPr lang="en-GB" altLang="en-US" sz="1800" kern="0" dirty="0" smtClean="0">
                <a:solidFill>
                  <a:srgbClr val="000000"/>
                </a:solidFill>
              </a:rPr>
              <a:t> </a:t>
            </a:r>
            <a:r>
              <a:rPr lang="en-GB" altLang="en-US" sz="1800" kern="0" dirty="0">
                <a:solidFill>
                  <a:srgbClr val="000000"/>
                </a:solidFill>
              </a:rPr>
              <a:t>and extinction </a:t>
            </a:r>
            <a:r>
              <a:rPr lang="en-GB" altLang="en-US" sz="1800" kern="0" dirty="0" smtClean="0">
                <a:solidFill>
                  <a:srgbClr val="000000"/>
                </a:solidFill>
              </a:rPr>
              <a:t>data</a:t>
            </a:r>
            <a:endParaRPr lang="en-US" altLang="en-US" sz="1800" kern="0" dirty="0">
              <a:solidFill>
                <a:srgbClr val="000000"/>
              </a:solidFill>
            </a:endParaRPr>
          </a:p>
          <a:p>
            <a:pPr marL="0" indent="0" defTabSz="914400">
              <a:lnSpc>
                <a:spcPct val="100000"/>
              </a:lnSpc>
              <a:buFont typeface="Wingdings" pitchFamily="2" charset="2"/>
              <a:buNone/>
            </a:pPr>
            <a:endParaRPr lang="en-GB" sz="1900" kern="0" dirty="0">
              <a:solidFill>
                <a:srgbClr val="000000"/>
              </a:solidFill>
            </a:endParaRPr>
          </a:p>
        </p:txBody>
      </p:sp>
      <p:sp>
        <p:nvSpPr>
          <p:cNvPr id="30" name="Textfeld 29"/>
          <p:cNvSpPr txBox="1"/>
          <p:nvPr/>
        </p:nvSpPr>
        <p:spPr>
          <a:xfrm>
            <a:off x="539750" y="852754"/>
            <a:ext cx="8280722" cy="318924"/>
          </a:xfrm>
          <a:prstGeom prst="rect">
            <a:avLst/>
          </a:prstGeom>
          <a:solidFill>
            <a:schemeClr val="bg2">
              <a:lumMod val="20000"/>
              <a:lumOff val="80000"/>
            </a:schemeClr>
          </a:solidFill>
          <a:ln w="12700">
            <a:solidFill>
              <a:schemeClr val="bg2">
                <a:lumMod val="40000"/>
                <a:lumOff val="60000"/>
              </a:schemeClr>
            </a:solidFill>
          </a:ln>
        </p:spPr>
        <p:txBody>
          <a:bodyPr wrap="square" lIns="36000" tIns="36000" rIns="36000" bIns="36000" rtlCol="0">
            <a:spAutoFit/>
          </a:bodyPr>
          <a:lstStyle/>
          <a:p>
            <a:pPr defTabSz="914400">
              <a:defRPr/>
            </a:pPr>
            <a:r>
              <a:rPr lang="en-US" altLang="en-US" sz="1600" dirty="0">
                <a:solidFill>
                  <a:srgbClr val="000000"/>
                </a:solidFill>
              </a:rPr>
              <a:t>Is the concept fit to be operated </a:t>
            </a:r>
            <a:r>
              <a:rPr lang="en-US" altLang="en-US" sz="1600" dirty="0" smtClean="0">
                <a:solidFill>
                  <a:srgbClr val="000000"/>
                </a:solidFill>
              </a:rPr>
              <a:t>for &gt; </a:t>
            </a:r>
            <a:r>
              <a:rPr lang="en-US" altLang="en-US" sz="1600" dirty="0">
                <a:solidFill>
                  <a:srgbClr val="000000"/>
                </a:solidFill>
              </a:rPr>
              <a:t>20 years in a desert environment</a:t>
            </a:r>
            <a:r>
              <a:rPr lang="en-US" altLang="en-US" sz="1600" dirty="0" smtClean="0">
                <a:solidFill>
                  <a:srgbClr val="000000"/>
                </a:solidFill>
              </a:rPr>
              <a:t>?</a:t>
            </a:r>
          </a:p>
        </p:txBody>
      </p:sp>
      <p:sp>
        <p:nvSpPr>
          <p:cNvPr id="31" name="Textfeld 30"/>
          <p:cNvSpPr txBox="1"/>
          <p:nvPr/>
        </p:nvSpPr>
        <p:spPr>
          <a:xfrm>
            <a:off x="419435" y="1484784"/>
            <a:ext cx="3992165" cy="461665"/>
          </a:xfrm>
          <a:prstGeom prst="rect">
            <a:avLst/>
          </a:prstGeom>
          <a:noFill/>
        </p:spPr>
        <p:txBody>
          <a:bodyPr wrap="square" rtlCol="0">
            <a:spAutoFit/>
          </a:bodyPr>
          <a:lstStyle/>
          <a:p>
            <a:pPr defTabSz="914400" fontAlgn="base">
              <a:spcBef>
                <a:spcPct val="0"/>
              </a:spcBef>
              <a:spcAft>
                <a:spcPct val="0"/>
              </a:spcAft>
            </a:pPr>
            <a:r>
              <a:rPr lang="en-US" altLang="en-US" sz="2400" b="1" dirty="0" smtClean="0">
                <a:solidFill>
                  <a:srgbClr val="000000"/>
                </a:solidFill>
              </a:rPr>
              <a:t>Goals and milestones</a:t>
            </a:r>
            <a:endParaRPr lang="en-US" sz="2400" b="1" dirty="0">
              <a:solidFill>
                <a:srgbClr val="000000"/>
              </a:solidFill>
            </a:endParaRPr>
          </a:p>
        </p:txBody>
      </p:sp>
      <p:grpSp>
        <p:nvGrpSpPr>
          <p:cNvPr id="12" name="Group 33"/>
          <p:cNvGrpSpPr/>
          <p:nvPr/>
        </p:nvGrpSpPr>
        <p:grpSpPr>
          <a:xfrm>
            <a:off x="2264305" y="3051496"/>
            <a:ext cx="5086329" cy="3176769"/>
            <a:chOff x="792799" y="1703223"/>
            <a:chExt cx="4355265" cy="3024308"/>
          </a:xfrm>
        </p:grpSpPr>
        <p:pic>
          <p:nvPicPr>
            <p:cNvPr id="13" name="Picture 1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92799" y="1703223"/>
              <a:ext cx="4355265" cy="3024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4" name="Flowchart: Off-page Connector 31"/>
            <p:cNvSpPr/>
            <p:nvPr/>
          </p:nvSpPr>
          <p:spPr>
            <a:xfrm>
              <a:off x="827584" y="1823701"/>
              <a:ext cx="957272" cy="1112420"/>
            </a:xfrm>
            <a:prstGeom prst="flowChartOffpageConnector">
              <a:avLst/>
            </a:prstGeom>
            <a:solidFill>
              <a:schemeClr val="bg1">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fontAlgn="base">
                <a:spcBef>
                  <a:spcPct val="0"/>
                </a:spcBef>
                <a:spcAft>
                  <a:spcPct val="0"/>
                </a:spcAft>
              </a:pPr>
              <a:endParaRPr lang="en-US">
                <a:solidFill>
                  <a:srgbClr val="FFFFFF"/>
                </a:solidFill>
              </a:endParaRPr>
            </a:p>
          </p:txBody>
        </p:sp>
        <p:sp>
          <p:nvSpPr>
            <p:cNvPr id="15" name="Flowchart: Off-page Connector 30"/>
            <p:cNvSpPr/>
            <p:nvPr/>
          </p:nvSpPr>
          <p:spPr>
            <a:xfrm>
              <a:off x="4111626" y="3077405"/>
              <a:ext cx="1004896" cy="1186105"/>
            </a:xfrm>
            <a:prstGeom prst="flowChartOffpageConnector">
              <a:avLst/>
            </a:prstGeom>
            <a:solidFill>
              <a:schemeClr val="bg1">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fontAlgn="base">
                <a:spcBef>
                  <a:spcPct val="0"/>
                </a:spcBef>
                <a:spcAft>
                  <a:spcPct val="0"/>
                </a:spcAft>
              </a:pPr>
              <a:endParaRPr lang="en-US">
                <a:solidFill>
                  <a:srgbClr val="FFFFFF"/>
                </a:solidFill>
              </a:endParaRPr>
            </a:p>
          </p:txBody>
        </p:sp>
        <p:pic>
          <p:nvPicPr>
            <p:cNvPr id="16" name="Picture 8" descr="P1020606"/>
            <p:cNvPicPr>
              <a:picLocks noChangeAspect="1" noChangeArrowheads="1"/>
            </p:cNvPicPr>
            <p:nvPr/>
          </p:nvPicPr>
          <p:blipFill>
            <a:blip r:embed="rId4" cstate="screen">
              <a:extLst>
                <a:ext uri="{28A0092B-C50C-407E-A947-70E740481C1C}">
                  <a14:useLocalDpi xmlns:a14="http://schemas.microsoft.com/office/drawing/2010/main" val="0"/>
                </a:ext>
              </a:extLst>
            </a:blip>
            <a:srcRect l="55829" t="25835" r="15305" b="20627"/>
            <a:stretch>
              <a:fillRect/>
            </a:stretch>
          </p:blipFill>
          <p:spPr bwMode="auto">
            <a:xfrm>
              <a:off x="1319207" y="1901520"/>
              <a:ext cx="372473" cy="5193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Picture 15" descr="optec_flipped"/>
            <p:cNvPicPr>
              <a:picLocks noChangeAspect="1" noChangeArrowheads="1"/>
            </p:cNvPicPr>
            <p:nvPr/>
          </p:nvPicPr>
          <p:blipFill>
            <a:blip r:embed="rId5" cstate="screen">
              <a:extLst>
                <a:ext uri="{28A0092B-C50C-407E-A947-70E740481C1C}">
                  <a14:useLocalDpi xmlns:a14="http://schemas.microsoft.com/office/drawing/2010/main" val="0"/>
                </a:ext>
              </a:extLst>
            </a:blip>
            <a:srcRect l="6581" t="13733" r="70193" b="8240"/>
            <a:stretch>
              <a:fillRect/>
            </a:stretch>
          </p:blipFill>
          <p:spPr bwMode="auto">
            <a:xfrm rot="1863901">
              <a:off x="864424" y="2383015"/>
              <a:ext cx="556270" cy="298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8" name="Gerade Verbindung mit Pfeil 4"/>
            <p:cNvCxnSpPr/>
            <p:nvPr/>
          </p:nvCxnSpPr>
          <p:spPr bwMode="auto">
            <a:xfrm flipH="1" flipV="1">
              <a:off x="1403648" y="3077405"/>
              <a:ext cx="3208091" cy="1293220"/>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pic>
          <p:nvPicPr>
            <p:cNvPr id="19" name="Picture 14" descr="optec4"/>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1222617">
              <a:off x="4339475" y="3733513"/>
              <a:ext cx="557692" cy="357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17" descr="Grimm"/>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563170" y="3204707"/>
              <a:ext cx="378804" cy="4599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2" name="Gerade Verbindung mit Pfeil 4"/>
            <p:cNvCxnSpPr/>
            <p:nvPr/>
          </p:nvCxnSpPr>
          <p:spPr bwMode="auto">
            <a:xfrm>
              <a:off x="1341940" y="2636912"/>
              <a:ext cx="231578" cy="144016"/>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23" name="Gerade Verbindung mit Pfeil 4"/>
            <p:cNvCxnSpPr/>
            <p:nvPr/>
          </p:nvCxnSpPr>
          <p:spPr bwMode="auto">
            <a:xfrm flipH="1" flipV="1">
              <a:off x="4155162" y="3682070"/>
              <a:ext cx="238834" cy="103026"/>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461410305"/>
      </p:ext>
    </p:extLst>
  </p:cSld>
  <p:clrMapOvr>
    <a:masterClrMapping/>
  </p:clrMapOvr>
  <p:transition spd="slow"/>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itel 1"/>
          <p:cNvSpPr>
            <a:spLocks noGrp="1"/>
          </p:cNvSpPr>
          <p:nvPr>
            <p:ph type="title" idx="4294967295"/>
          </p:nvPr>
        </p:nvSpPr>
        <p:spPr>
          <a:xfrm>
            <a:off x="427371" y="180892"/>
            <a:ext cx="8683873" cy="439737"/>
          </a:xfrm>
        </p:spPr>
        <p:txBody>
          <a:bodyPr/>
          <a:lstStyle/>
          <a:p>
            <a:r>
              <a:rPr lang="de-DE" sz="3200" dirty="0" err="1"/>
              <a:t>Subtopic</a:t>
            </a:r>
            <a:r>
              <a:rPr lang="de-DE" sz="3200" dirty="0"/>
              <a:t> 2 -  </a:t>
            </a:r>
            <a:r>
              <a:rPr lang="en-US" sz="3200" dirty="0" smtClean="0"/>
              <a:t>Impact of Desert Environment</a:t>
            </a:r>
            <a:endParaRPr lang="en-US" altLang="en-US" sz="3200" dirty="0" smtClean="0">
              <a:solidFill>
                <a:srgbClr val="002060"/>
              </a:solidFill>
            </a:endParaRPr>
          </a:p>
        </p:txBody>
      </p:sp>
      <p:sp>
        <p:nvSpPr>
          <p:cNvPr id="10243" name="Rectangle 14"/>
          <p:cNvSpPr>
            <a:spLocks noChangeArrowheads="1"/>
          </p:cNvSpPr>
          <p:nvPr/>
        </p:nvSpPr>
        <p:spPr bwMode="auto">
          <a:xfrm>
            <a:off x="6970713" y="1385888"/>
            <a:ext cx="612775" cy="7778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1pPr>
            <a:lvl2pPr marL="742950" indent="-28575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2pPr>
            <a:lvl3pPr marL="1143000" indent="-22860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3pPr>
            <a:lvl4pPr marL="1600200" indent="-228600" eaLnBrk="0" hangingPunct="0">
              <a:spcBef>
                <a:spcPct val="20000"/>
              </a:spcBef>
              <a:buChar char="–"/>
              <a:defRPr sz="2000">
                <a:solidFill>
                  <a:schemeClr val="tx1"/>
                </a:solidFill>
                <a:latin typeface="Arial" pitchFamily="34" charset="0"/>
                <a:cs typeface="Arial" pitchFamily="34" charset="0"/>
              </a:defRPr>
            </a:lvl4pPr>
            <a:lvl5pPr marL="2057400" indent="-228600" eaLnBrk="0" hangingPunct="0">
              <a:spcBef>
                <a:spcPct val="20000"/>
              </a:spcBef>
              <a:buChar char="»"/>
              <a:defRPr sz="2000">
                <a:solidFill>
                  <a:schemeClr val="tx1"/>
                </a:solidFill>
                <a:latin typeface="Arial" pitchFamily="34" charset="0"/>
                <a:cs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cs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cs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cs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cs typeface="Arial" pitchFamily="34" charset="0"/>
              </a:defRPr>
            </a:lvl9pPr>
          </a:lstStyle>
          <a:p>
            <a:pPr algn="ctr" defTabSz="914400" eaLnBrk="1" fontAlgn="base" hangingPunct="1">
              <a:lnSpc>
                <a:spcPts val="2000"/>
              </a:lnSpc>
              <a:spcAft>
                <a:spcPct val="0"/>
              </a:spcAft>
              <a:buClrTx/>
              <a:buFontTx/>
              <a:buNone/>
            </a:pPr>
            <a:endParaRPr lang="en-GB" altLang="en-US" b="1">
              <a:solidFill>
                <a:srgbClr val="000000"/>
              </a:solidFill>
              <a:latin typeface="Calibri" pitchFamily="34" charset="0"/>
              <a:ea typeface="ＭＳ Ｐゴシック" pitchFamily="34" charset="-128"/>
            </a:endParaRPr>
          </a:p>
        </p:txBody>
      </p:sp>
      <p:sp>
        <p:nvSpPr>
          <p:cNvPr id="10246" name="Text Box 3"/>
          <p:cNvSpPr txBox="1">
            <a:spLocks noChangeArrowheads="1"/>
          </p:cNvSpPr>
          <p:nvPr/>
        </p:nvSpPr>
        <p:spPr bwMode="auto">
          <a:xfrm>
            <a:off x="395288" y="1417638"/>
            <a:ext cx="3716337" cy="17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1pPr>
            <a:lvl2pPr marL="742950" indent="-28575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2pPr>
            <a:lvl3pPr marL="1143000" indent="-22860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3pPr>
            <a:lvl4pPr marL="1600200" indent="-228600" eaLnBrk="0" hangingPunct="0">
              <a:spcBef>
                <a:spcPct val="20000"/>
              </a:spcBef>
              <a:buChar char="–"/>
              <a:defRPr sz="2000">
                <a:solidFill>
                  <a:schemeClr val="tx1"/>
                </a:solidFill>
                <a:latin typeface="Arial" pitchFamily="34" charset="0"/>
                <a:cs typeface="Arial" pitchFamily="34" charset="0"/>
              </a:defRPr>
            </a:lvl4pPr>
            <a:lvl5pPr marL="2057400" indent="-228600" eaLnBrk="0" hangingPunct="0">
              <a:spcBef>
                <a:spcPct val="20000"/>
              </a:spcBef>
              <a:buChar char="»"/>
              <a:defRPr sz="2000">
                <a:solidFill>
                  <a:schemeClr val="tx1"/>
                </a:solidFill>
                <a:latin typeface="Arial" pitchFamily="34" charset="0"/>
                <a:cs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cs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cs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cs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cs typeface="Arial" pitchFamily="34" charset="0"/>
              </a:defRPr>
            </a:lvl9pPr>
          </a:lstStyle>
          <a:p>
            <a:pPr defTabSz="914400" eaLnBrk="1" fontAlgn="base" hangingPunct="1">
              <a:lnSpc>
                <a:spcPct val="100000"/>
              </a:lnSpc>
              <a:spcBef>
                <a:spcPct val="0"/>
              </a:spcBef>
              <a:spcAft>
                <a:spcPct val="0"/>
              </a:spcAft>
              <a:buClrTx/>
              <a:buFontTx/>
              <a:buNone/>
            </a:pPr>
            <a:endParaRPr lang="en-GB" altLang="en-US">
              <a:solidFill>
                <a:srgbClr val="000000"/>
              </a:solidFill>
            </a:endParaRPr>
          </a:p>
        </p:txBody>
      </p:sp>
      <p:sp>
        <p:nvSpPr>
          <p:cNvPr id="20" name="Slide Number Placeholder 2"/>
          <p:cNvSpPr txBox="1">
            <a:spLocks/>
          </p:cNvSpPr>
          <p:nvPr/>
        </p:nvSpPr>
        <p:spPr bwMode="auto">
          <a:xfrm>
            <a:off x="0" y="6546850"/>
            <a:ext cx="9144000" cy="476250"/>
          </a:xfrm>
          <a:prstGeom prst="rect">
            <a:avLst/>
          </a:prstGeom>
          <a:noFill/>
          <a:ln w="9525">
            <a:noFill/>
            <a:miter lim="800000"/>
            <a:headEnd/>
            <a:tailEnd/>
          </a:ln>
          <a:effectLst/>
        </p:spPr>
        <p:txBody>
          <a:bodyPr/>
          <a:lstStyle>
            <a:defPPr>
              <a:defRPr lang="de-DE"/>
            </a:defPPr>
            <a:lvl1pPr algn="l" rtl="0" fontAlgn="base">
              <a:spcBef>
                <a:spcPct val="0"/>
              </a:spcBef>
              <a:spcAft>
                <a:spcPct val="0"/>
              </a:spcAft>
              <a:defRPr sz="800" kern="1200">
                <a:solidFill>
                  <a:schemeClr val="bg1"/>
                </a:solidFill>
                <a:latin typeface="Arial" charset="0"/>
                <a:ea typeface="+mn-ea"/>
                <a:cs typeface="+mn-cs"/>
              </a:defRPr>
            </a:lvl1pPr>
            <a:lvl2pPr marL="457200" algn="l" rtl="0" fontAlgn="base">
              <a:spcBef>
                <a:spcPct val="0"/>
              </a:spcBef>
              <a:spcAft>
                <a:spcPct val="0"/>
              </a:spcAft>
              <a:defRPr kern="1200">
                <a:solidFill>
                  <a:schemeClr val="tx1"/>
                </a:solidFill>
                <a:latin typeface="Arial" pitchFamily="34" charset="0"/>
                <a:ea typeface="+mn-ea"/>
                <a:cs typeface="Arial" pitchFamily="34" charset="0"/>
              </a:defRPr>
            </a:lvl2pPr>
            <a:lvl3pPr marL="914400" algn="l" rtl="0" fontAlgn="base">
              <a:spcBef>
                <a:spcPct val="0"/>
              </a:spcBef>
              <a:spcAft>
                <a:spcPct val="0"/>
              </a:spcAft>
              <a:defRPr kern="1200">
                <a:solidFill>
                  <a:schemeClr val="tx1"/>
                </a:solidFill>
                <a:latin typeface="Arial" pitchFamily="34" charset="0"/>
                <a:ea typeface="+mn-ea"/>
                <a:cs typeface="Arial" pitchFamily="34" charset="0"/>
              </a:defRPr>
            </a:lvl3pPr>
            <a:lvl4pPr marL="1371600" algn="l" rtl="0" fontAlgn="base">
              <a:spcBef>
                <a:spcPct val="0"/>
              </a:spcBef>
              <a:spcAft>
                <a:spcPct val="0"/>
              </a:spcAft>
              <a:defRPr kern="1200">
                <a:solidFill>
                  <a:schemeClr val="tx1"/>
                </a:solidFill>
                <a:latin typeface="Arial" pitchFamily="34" charset="0"/>
                <a:ea typeface="+mn-ea"/>
                <a:cs typeface="Arial" pitchFamily="34" charset="0"/>
              </a:defRPr>
            </a:lvl4pPr>
            <a:lvl5pPr marL="1828800" algn="l" rtl="0" fontAlgn="base">
              <a:spcBef>
                <a:spcPct val="0"/>
              </a:spcBef>
              <a:spcAft>
                <a:spcPct val="0"/>
              </a:spcAft>
              <a:defRPr kern="1200">
                <a:solidFill>
                  <a:schemeClr val="tx1"/>
                </a:solidFill>
                <a:latin typeface="Arial" pitchFamily="34" charset="0"/>
                <a:ea typeface="+mn-ea"/>
                <a:cs typeface="Arial" pitchFamily="34" charset="0"/>
              </a:defRPr>
            </a:lvl5pPr>
            <a:lvl6pPr marL="2286000" algn="l" defTabSz="914400" rtl="0" eaLnBrk="1" latinLnBrk="0" hangingPunct="1">
              <a:defRPr kern="1200">
                <a:solidFill>
                  <a:schemeClr val="tx1"/>
                </a:solidFill>
                <a:latin typeface="Arial" pitchFamily="34" charset="0"/>
                <a:ea typeface="+mn-ea"/>
                <a:cs typeface="Arial" pitchFamily="34" charset="0"/>
              </a:defRPr>
            </a:lvl6pPr>
            <a:lvl7pPr marL="2743200" algn="l" defTabSz="914400" rtl="0" eaLnBrk="1" latinLnBrk="0" hangingPunct="1">
              <a:defRPr kern="1200">
                <a:solidFill>
                  <a:schemeClr val="tx1"/>
                </a:solidFill>
                <a:latin typeface="Arial" pitchFamily="34" charset="0"/>
                <a:ea typeface="+mn-ea"/>
                <a:cs typeface="Arial" pitchFamily="34" charset="0"/>
              </a:defRPr>
            </a:lvl7pPr>
            <a:lvl8pPr marL="3200400" algn="l" defTabSz="914400" rtl="0" eaLnBrk="1" latinLnBrk="0" hangingPunct="1">
              <a:defRPr kern="1200">
                <a:solidFill>
                  <a:schemeClr val="tx1"/>
                </a:solidFill>
                <a:latin typeface="Arial" pitchFamily="34" charset="0"/>
                <a:ea typeface="+mn-ea"/>
                <a:cs typeface="Arial" pitchFamily="34" charset="0"/>
              </a:defRPr>
            </a:lvl8pPr>
            <a:lvl9pPr marL="3657600" algn="l" defTabSz="914400" rtl="0" eaLnBrk="1" latinLnBrk="0" hangingPunct="1">
              <a:defRPr kern="1200">
                <a:solidFill>
                  <a:schemeClr val="tx1"/>
                </a:solidFill>
                <a:latin typeface="Arial" pitchFamily="34" charset="0"/>
                <a:ea typeface="+mn-ea"/>
                <a:cs typeface="Arial" pitchFamily="34" charset="0"/>
              </a:defRPr>
            </a:lvl9pPr>
          </a:lstStyle>
          <a:p>
            <a:pPr algn="ctr" defTabSz="914400">
              <a:defRPr/>
            </a:pPr>
            <a:fld id="{B27D7E86-C2F9-479E-A63E-8299C36B1B02}" type="slidenum">
              <a:rPr lang="de-DE" sz="1600" smtClean="0">
                <a:solidFill>
                  <a:srgbClr val="FFFFFF"/>
                </a:solidFill>
              </a:rPr>
              <a:pPr algn="ctr" defTabSz="914400">
                <a:defRPr/>
              </a:pPr>
              <a:t>55</a:t>
            </a:fld>
            <a:endParaRPr lang="de-DE" sz="1050" dirty="0">
              <a:solidFill>
                <a:srgbClr val="FFFFFF"/>
              </a:solidFill>
            </a:endParaRPr>
          </a:p>
        </p:txBody>
      </p:sp>
      <p:grpSp>
        <p:nvGrpSpPr>
          <p:cNvPr id="3" name="Group 2"/>
          <p:cNvGrpSpPr>
            <a:grpSpLocks/>
          </p:cNvGrpSpPr>
          <p:nvPr/>
        </p:nvGrpSpPr>
        <p:grpSpPr bwMode="auto">
          <a:xfrm>
            <a:off x="988732" y="3501008"/>
            <a:ext cx="6895636" cy="2520280"/>
            <a:chOff x="233683" y="4176045"/>
            <a:chExt cx="3976828" cy="1453707"/>
          </a:xfrm>
        </p:grpSpPr>
        <p:pic>
          <p:nvPicPr>
            <p:cNvPr id="10264" name="Picture 27" descr="P1020603"/>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233683" y="4192588"/>
              <a:ext cx="1368424" cy="132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62" name="Picture 7" descr="TraCS_Grimm"/>
            <p:cNvPicPr>
              <a:picLocks noChangeAspect="1" noChangeArrowheads="1"/>
            </p:cNvPicPr>
            <p:nvPr/>
          </p:nvPicPr>
          <p:blipFill>
            <a:blip r:embed="rId3" cstate="screen">
              <a:extLst>
                <a:ext uri="{28A0092B-C50C-407E-A947-70E740481C1C}">
                  <a14:useLocalDpi xmlns:a14="http://schemas.microsoft.com/office/drawing/2010/main"/>
                </a:ext>
              </a:extLst>
            </a:blip>
            <a:srcRect l="5992" r="7687" b="5922"/>
            <a:stretch>
              <a:fillRect/>
            </a:stretch>
          </p:blipFill>
          <p:spPr bwMode="auto">
            <a:xfrm>
              <a:off x="1841859" y="4176045"/>
              <a:ext cx="2368652" cy="14537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9" name="Inhaltsplatzhalter 2"/>
          <p:cNvSpPr txBox="1">
            <a:spLocks/>
          </p:cNvSpPr>
          <p:nvPr/>
        </p:nvSpPr>
        <p:spPr>
          <a:xfrm>
            <a:off x="539346" y="1596897"/>
            <a:ext cx="8281126" cy="3952875"/>
          </a:xfrm>
          <a:prstGeom prst="rect">
            <a:avLst/>
          </a:prstGeom>
        </p:spPr>
        <p:txBody>
          <a:bodyPr/>
          <a:lstStyle>
            <a:lvl1pPr marL="342900" indent="-342900"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ea typeface="+mn-ea"/>
                <a:cs typeface="+mn-cs"/>
              </a:defRPr>
            </a:lvl1pPr>
            <a:lvl2pPr marL="444500" indent="-265113"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cs typeface="+mn-cs"/>
              </a:defRPr>
            </a:lvl2pPr>
            <a:lvl3pPr marL="901700" indent="-277813"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cs typeface="+mn-cs"/>
              </a:defRPr>
            </a:lvl3pPr>
            <a:lvl4pPr marL="2365375" indent="-381000" algn="l" rtl="0" eaLnBrk="0" fontAlgn="base" hangingPunct="0">
              <a:spcBef>
                <a:spcPct val="20000"/>
              </a:spcBef>
              <a:spcAft>
                <a:spcPct val="0"/>
              </a:spcAft>
              <a:buChar char="–"/>
              <a:defRPr sz="2000">
                <a:solidFill>
                  <a:schemeClr val="tx1"/>
                </a:solidFill>
                <a:latin typeface="+mn-lt"/>
                <a:cs typeface="+mn-cs"/>
              </a:defRPr>
            </a:lvl4pPr>
            <a:lvl5pPr marL="2925763" indent="-381000" algn="l" rtl="0" eaLnBrk="0" fontAlgn="base" hangingPunct="0">
              <a:spcBef>
                <a:spcPct val="20000"/>
              </a:spcBef>
              <a:spcAft>
                <a:spcPct val="0"/>
              </a:spcAft>
              <a:buChar char="»"/>
              <a:defRPr sz="2000">
                <a:solidFill>
                  <a:schemeClr val="tx1"/>
                </a:solidFill>
                <a:latin typeface="+mn-lt"/>
                <a:cs typeface="+mn-cs"/>
              </a:defRPr>
            </a:lvl5pPr>
            <a:lvl6pPr marL="3382963" indent="-381000" algn="l" rtl="0" fontAlgn="base">
              <a:spcBef>
                <a:spcPct val="20000"/>
              </a:spcBef>
              <a:spcAft>
                <a:spcPct val="0"/>
              </a:spcAft>
              <a:buChar char="»"/>
              <a:defRPr sz="2000">
                <a:solidFill>
                  <a:schemeClr val="tx1"/>
                </a:solidFill>
                <a:latin typeface="+mn-lt"/>
                <a:cs typeface="+mn-cs"/>
              </a:defRPr>
            </a:lvl6pPr>
            <a:lvl7pPr marL="3840163" indent="-381000" algn="l" rtl="0" fontAlgn="base">
              <a:spcBef>
                <a:spcPct val="20000"/>
              </a:spcBef>
              <a:spcAft>
                <a:spcPct val="0"/>
              </a:spcAft>
              <a:buChar char="»"/>
              <a:defRPr sz="2000">
                <a:solidFill>
                  <a:schemeClr val="tx1"/>
                </a:solidFill>
                <a:latin typeface="+mn-lt"/>
                <a:cs typeface="+mn-cs"/>
              </a:defRPr>
            </a:lvl7pPr>
            <a:lvl8pPr marL="4297363" indent="-381000" algn="l" rtl="0" fontAlgn="base">
              <a:spcBef>
                <a:spcPct val="20000"/>
              </a:spcBef>
              <a:spcAft>
                <a:spcPct val="0"/>
              </a:spcAft>
              <a:buChar char="»"/>
              <a:defRPr sz="2000">
                <a:solidFill>
                  <a:schemeClr val="tx1"/>
                </a:solidFill>
                <a:latin typeface="+mn-lt"/>
                <a:cs typeface="+mn-cs"/>
              </a:defRPr>
            </a:lvl8pPr>
            <a:lvl9pPr marL="4754563" indent="-381000" algn="l" rtl="0" fontAlgn="base">
              <a:spcBef>
                <a:spcPct val="20000"/>
              </a:spcBef>
              <a:spcAft>
                <a:spcPct val="0"/>
              </a:spcAft>
              <a:buChar char="»"/>
              <a:defRPr sz="2000">
                <a:solidFill>
                  <a:schemeClr val="tx1"/>
                </a:solidFill>
                <a:latin typeface="+mn-lt"/>
                <a:cs typeface="+mn-cs"/>
              </a:defRPr>
            </a:lvl9pPr>
          </a:lstStyle>
          <a:p>
            <a:pPr marL="270000" indent="-270000" defTabSz="914400" eaLnBrk="1" hangingPunct="1">
              <a:lnSpc>
                <a:spcPts val="2500"/>
              </a:lnSpc>
              <a:spcBef>
                <a:spcPts val="480"/>
              </a:spcBef>
              <a:spcAft>
                <a:spcPts val="480"/>
              </a:spcAft>
              <a:buClrTx/>
              <a:buFontTx/>
              <a:buNone/>
            </a:pPr>
            <a:endParaRPr lang="en-US" altLang="en-US" sz="1800" b="1" kern="0" dirty="0" smtClean="0">
              <a:solidFill>
                <a:srgbClr val="000000"/>
              </a:solidFill>
            </a:endParaRPr>
          </a:p>
          <a:p>
            <a:pPr marL="270000" indent="-270000" defTabSz="914400">
              <a:lnSpc>
                <a:spcPts val="2500"/>
              </a:lnSpc>
              <a:spcBef>
                <a:spcPts val="480"/>
              </a:spcBef>
              <a:spcAft>
                <a:spcPts val="480"/>
              </a:spcAft>
              <a:buFont typeface="Arial" panose="020B0604020202020204" pitchFamily="34" charset="0"/>
              <a:buChar char="•"/>
            </a:pPr>
            <a:r>
              <a:rPr lang="en-GB" altLang="en-US" sz="1800" kern="0" dirty="0">
                <a:solidFill>
                  <a:srgbClr val="000000"/>
                </a:solidFill>
              </a:rPr>
              <a:t>Influence of aerosols on optical </a:t>
            </a:r>
            <a:r>
              <a:rPr lang="en-GB" altLang="en-US" sz="1800" kern="0" dirty="0" smtClean="0">
                <a:solidFill>
                  <a:srgbClr val="000000"/>
                </a:solidFill>
              </a:rPr>
              <a:t/>
            </a:r>
            <a:br>
              <a:rPr lang="en-GB" altLang="en-US" sz="1800" kern="0" dirty="0" smtClean="0">
                <a:solidFill>
                  <a:srgbClr val="000000"/>
                </a:solidFill>
              </a:rPr>
            </a:br>
            <a:r>
              <a:rPr lang="en-GB" altLang="en-US" sz="1800" kern="0" dirty="0" smtClean="0">
                <a:solidFill>
                  <a:srgbClr val="000000"/>
                </a:solidFill>
              </a:rPr>
              <a:t>plant </a:t>
            </a:r>
            <a:r>
              <a:rPr lang="en-GB" altLang="en-US" sz="1800" kern="0" dirty="0">
                <a:solidFill>
                  <a:srgbClr val="000000"/>
                </a:solidFill>
              </a:rPr>
              <a:t>performance with site </a:t>
            </a:r>
            <a:r>
              <a:rPr lang="en-GB" altLang="en-US" sz="1800" kern="0" dirty="0" smtClean="0">
                <a:solidFill>
                  <a:srgbClr val="000000"/>
                </a:solidFill>
              </a:rPr>
              <a:t>specific</a:t>
            </a:r>
            <a:br>
              <a:rPr lang="en-GB" altLang="en-US" sz="1800" kern="0" dirty="0" smtClean="0">
                <a:solidFill>
                  <a:srgbClr val="000000"/>
                </a:solidFill>
              </a:rPr>
            </a:br>
            <a:r>
              <a:rPr lang="en-GB" altLang="en-US" sz="1800" kern="0" dirty="0" err="1" smtClean="0">
                <a:solidFill>
                  <a:srgbClr val="000000"/>
                </a:solidFill>
              </a:rPr>
              <a:t>sunshape</a:t>
            </a:r>
            <a:r>
              <a:rPr lang="en-GB" altLang="en-US" sz="1800" kern="0" dirty="0" smtClean="0">
                <a:solidFill>
                  <a:srgbClr val="000000"/>
                </a:solidFill>
              </a:rPr>
              <a:t> </a:t>
            </a:r>
            <a:r>
              <a:rPr lang="en-GB" altLang="en-US" sz="1800" kern="0" dirty="0">
                <a:solidFill>
                  <a:srgbClr val="000000"/>
                </a:solidFill>
              </a:rPr>
              <a:t>and extinction </a:t>
            </a:r>
            <a:r>
              <a:rPr lang="en-GB" altLang="en-US" sz="1800" kern="0" dirty="0" smtClean="0">
                <a:solidFill>
                  <a:srgbClr val="000000"/>
                </a:solidFill>
              </a:rPr>
              <a:t>data</a:t>
            </a:r>
            <a:endParaRPr lang="en-US" altLang="en-US" sz="1800" kern="0" dirty="0">
              <a:solidFill>
                <a:srgbClr val="000000"/>
              </a:solidFill>
            </a:endParaRPr>
          </a:p>
          <a:p>
            <a:pPr marL="270000" indent="-270000" defTabSz="914400">
              <a:lnSpc>
                <a:spcPts val="2500"/>
              </a:lnSpc>
              <a:spcBef>
                <a:spcPts val="480"/>
              </a:spcBef>
              <a:spcAft>
                <a:spcPts val="480"/>
              </a:spcAft>
              <a:buFont typeface="Arial" panose="020B0604020202020204" pitchFamily="34" charset="0"/>
              <a:buChar char="•"/>
            </a:pPr>
            <a:r>
              <a:rPr lang="en-US" altLang="en-US" sz="1800" kern="0" dirty="0">
                <a:solidFill>
                  <a:srgbClr val="000000"/>
                </a:solidFill>
              </a:rPr>
              <a:t>Quantification of soiling effects</a:t>
            </a:r>
          </a:p>
        </p:txBody>
      </p:sp>
      <p:sp>
        <p:nvSpPr>
          <p:cNvPr id="30" name="Textfeld 29"/>
          <p:cNvSpPr txBox="1"/>
          <p:nvPr/>
        </p:nvSpPr>
        <p:spPr>
          <a:xfrm>
            <a:off x="539750" y="852754"/>
            <a:ext cx="8280722" cy="318924"/>
          </a:xfrm>
          <a:prstGeom prst="rect">
            <a:avLst/>
          </a:prstGeom>
          <a:solidFill>
            <a:schemeClr val="bg2">
              <a:lumMod val="20000"/>
              <a:lumOff val="80000"/>
            </a:schemeClr>
          </a:solidFill>
          <a:ln w="12700">
            <a:solidFill>
              <a:schemeClr val="bg2">
                <a:lumMod val="40000"/>
                <a:lumOff val="60000"/>
              </a:schemeClr>
            </a:solidFill>
          </a:ln>
        </p:spPr>
        <p:txBody>
          <a:bodyPr wrap="square" lIns="36000" tIns="36000" rIns="36000" bIns="36000" rtlCol="0">
            <a:spAutoFit/>
          </a:bodyPr>
          <a:lstStyle/>
          <a:p>
            <a:pPr defTabSz="914400">
              <a:defRPr/>
            </a:pPr>
            <a:r>
              <a:rPr lang="en-US" altLang="en-US" sz="1600" dirty="0">
                <a:solidFill>
                  <a:srgbClr val="000000"/>
                </a:solidFill>
              </a:rPr>
              <a:t>Is the concept fit to be operated </a:t>
            </a:r>
            <a:r>
              <a:rPr lang="en-US" altLang="en-US" sz="1600" dirty="0" smtClean="0">
                <a:solidFill>
                  <a:srgbClr val="000000"/>
                </a:solidFill>
              </a:rPr>
              <a:t>for &gt; </a:t>
            </a:r>
            <a:r>
              <a:rPr lang="en-US" altLang="en-US" sz="1600" dirty="0">
                <a:solidFill>
                  <a:srgbClr val="000000"/>
                </a:solidFill>
              </a:rPr>
              <a:t>20 years in a desert environment</a:t>
            </a:r>
            <a:r>
              <a:rPr lang="en-US" altLang="en-US" sz="1600" dirty="0" smtClean="0">
                <a:solidFill>
                  <a:srgbClr val="000000"/>
                </a:solidFill>
              </a:rPr>
              <a:t>?</a:t>
            </a:r>
          </a:p>
        </p:txBody>
      </p:sp>
      <p:sp>
        <p:nvSpPr>
          <p:cNvPr id="31" name="Textfeld 30"/>
          <p:cNvSpPr txBox="1"/>
          <p:nvPr/>
        </p:nvSpPr>
        <p:spPr>
          <a:xfrm>
            <a:off x="419435" y="1484784"/>
            <a:ext cx="3992165" cy="461665"/>
          </a:xfrm>
          <a:prstGeom prst="rect">
            <a:avLst/>
          </a:prstGeom>
          <a:noFill/>
        </p:spPr>
        <p:txBody>
          <a:bodyPr wrap="square" rtlCol="0">
            <a:spAutoFit/>
          </a:bodyPr>
          <a:lstStyle/>
          <a:p>
            <a:pPr defTabSz="914400" fontAlgn="base">
              <a:spcBef>
                <a:spcPct val="0"/>
              </a:spcBef>
              <a:spcAft>
                <a:spcPct val="0"/>
              </a:spcAft>
            </a:pPr>
            <a:r>
              <a:rPr lang="de-DE" altLang="en-US" sz="2400" b="1" dirty="0">
                <a:solidFill>
                  <a:srgbClr val="000000"/>
                </a:solidFill>
              </a:rPr>
              <a:t>Goals </a:t>
            </a:r>
            <a:r>
              <a:rPr lang="en-US" altLang="en-US" sz="2400" b="1" dirty="0" smtClean="0">
                <a:solidFill>
                  <a:srgbClr val="000000"/>
                </a:solidFill>
              </a:rPr>
              <a:t>and milestones</a:t>
            </a:r>
            <a:endParaRPr lang="en-US" sz="2400" b="1" dirty="0">
              <a:solidFill>
                <a:srgbClr val="000000"/>
              </a:solidFill>
            </a:endParaRPr>
          </a:p>
        </p:txBody>
      </p:sp>
      <p:sp>
        <p:nvSpPr>
          <p:cNvPr id="2" name="Rechteck 1"/>
          <p:cNvSpPr/>
          <p:nvPr/>
        </p:nvSpPr>
        <p:spPr>
          <a:xfrm>
            <a:off x="427371" y="2132856"/>
            <a:ext cx="4792701" cy="1008112"/>
          </a:xfrm>
          <a:prstGeom prst="rect">
            <a:avLst/>
          </a:prstGeom>
          <a:solidFill>
            <a:schemeClr val="bg1">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fontAlgn="base">
              <a:spcBef>
                <a:spcPct val="0"/>
              </a:spcBef>
              <a:spcAft>
                <a:spcPct val="0"/>
              </a:spcAft>
            </a:pPr>
            <a:endParaRPr lang="en-GB">
              <a:solidFill>
                <a:srgbClr val="FFFFFF"/>
              </a:solidFill>
            </a:endParaRPr>
          </a:p>
        </p:txBody>
      </p:sp>
    </p:spTree>
    <p:extLst>
      <p:ext uri="{BB962C8B-B14F-4D97-AF65-F5344CB8AC3E}">
        <p14:creationId xmlns:p14="http://schemas.microsoft.com/office/powerpoint/2010/main" val="2454548256"/>
      </p:ext>
    </p:extLst>
  </p:cSld>
  <p:clrMapOvr>
    <a:masterClrMapping/>
  </p:clrMapOvr>
  <p:transition spd="slow"/>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itel 1"/>
          <p:cNvSpPr>
            <a:spLocks noGrp="1"/>
          </p:cNvSpPr>
          <p:nvPr>
            <p:ph type="title" idx="4294967295"/>
          </p:nvPr>
        </p:nvSpPr>
        <p:spPr>
          <a:xfrm>
            <a:off x="427371" y="188913"/>
            <a:ext cx="8683873" cy="439737"/>
          </a:xfrm>
        </p:spPr>
        <p:txBody>
          <a:bodyPr/>
          <a:lstStyle/>
          <a:p>
            <a:r>
              <a:rPr lang="en-US" sz="3200" dirty="0" smtClean="0"/>
              <a:t>Subtopic 2 -  Impact of Desert Environment</a:t>
            </a:r>
            <a:endParaRPr lang="en-US" altLang="en-US" sz="3200" dirty="0" smtClean="0">
              <a:solidFill>
                <a:srgbClr val="002060"/>
              </a:solidFill>
            </a:endParaRPr>
          </a:p>
        </p:txBody>
      </p:sp>
      <p:sp>
        <p:nvSpPr>
          <p:cNvPr id="10243" name="Rectangle 14"/>
          <p:cNvSpPr>
            <a:spLocks noChangeArrowheads="1"/>
          </p:cNvSpPr>
          <p:nvPr/>
        </p:nvSpPr>
        <p:spPr bwMode="auto">
          <a:xfrm>
            <a:off x="6970713" y="1385888"/>
            <a:ext cx="612775" cy="7778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1pPr>
            <a:lvl2pPr marL="742950" indent="-28575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2pPr>
            <a:lvl3pPr marL="1143000" indent="-22860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3pPr>
            <a:lvl4pPr marL="1600200" indent="-228600" eaLnBrk="0" hangingPunct="0">
              <a:spcBef>
                <a:spcPct val="20000"/>
              </a:spcBef>
              <a:buChar char="–"/>
              <a:defRPr sz="2000">
                <a:solidFill>
                  <a:schemeClr val="tx1"/>
                </a:solidFill>
                <a:latin typeface="Arial" pitchFamily="34" charset="0"/>
                <a:cs typeface="Arial" pitchFamily="34" charset="0"/>
              </a:defRPr>
            </a:lvl4pPr>
            <a:lvl5pPr marL="2057400" indent="-228600" eaLnBrk="0" hangingPunct="0">
              <a:spcBef>
                <a:spcPct val="20000"/>
              </a:spcBef>
              <a:buChar char="»"/>
              <a:defRPr sz="2000">
                <a:solidFill>
                  <a:schemeClr val="tx1"/>
                </a:solidFill>
                <a:latin typeface="Arial" pitchFamily="34" charset="0"/>
                <a:cs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cs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cs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cs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cs typeface="Arial" pitchFamily="34" charset="0"/>
              </a:defRPr>
            </a:lvl9pPr>
          </a:lstStyle>
          <a:p>
            <a:pPr algn="ctr" defTabSz="914400" eaLnBrk="1" fontAlgn="base" hangingPunct="1">
              <a:lnSpc>
                <a:spcPts val="2000"/>
              </a:lnSpc>
              <a:spcAft>
                <a:spcPct val="0"/>
              </a:spcAft>
              <a:buClrTx/>
              <a:buFontTx/>
              <a:buNone/>
            </a:pPr>
            <a:endParaRPr lang="en-GB" altLang="en-US" b="1">
              <a:solidFill>
                <a:srgbClr val="000000"/>
              </a:solidFill>
              <a:latin typeface="Calibri" pitchFamily="34" charset="0"/>
              <a:ea typeface="ＭＳ Ｐゴシック" pitchFamily="34" charset="-128"/>
            </a:endParaRPr>
          </a:p>
        </p:txBody>
      </p:sp>
      <p:sp>
        <p:nvSpPr>
          <p:cNvPr id="10246" name="Text Box 3"/>
          <p:cNvSpPr txBox="1">
            <a:spLocks noChangeArrowheads="1"/>
          </p:cNvSpPr>
          <p:nvPr/>
        </p:nvSpPr>
        <p:spPr bwMode="auto">
          <a:xfrm>
            <a:off x="395288" y="1417638"/>
            <a:ext cx="3716337" cy="17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1pPr>
            <a:lvl2pPr marL="742950" indent="-28575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2pPr>
            <a:lvl3pPr marL="1143000" indent="-22860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3pPr>
            <a:lvl4pPr marL="1600200" indent="-228600" eaLnBrk="0" hangingPunct="0">
              <a:spcBef>
                <a:spcPct val="20000"/>
              </a:spcBef>
              <a:buChar char="–"/>
              <a:defRPr sz="2000">
                <a:solidFill>
                  <a:schemeClr val="tx1"/>
                </a:solidFill>
                <a:latin typeface="Arial" pitchFamily="34" charset="0"/>
                <a:cs typeface="Arial" pitchFamily="34" charset="0"/>
              </a:defRPr>
            </a:lvl4pPr>
            <a:lvl5pPr marL="2057400" indent="-228600" eaLnBrk="0" hangingPunct="0">
              <a:spcBef>
                <a:spcPct val="20000"/>
              </a:spcBef>
              <a:buChar char="»"/>
              <a:defRPr sz="2000">
                <a:solidFill>
                  <a:schemeClr val="tx1"/>
                </a:solidFill>
                <a:latin typeface="Arial" pitchFamily="34" charset="0"/>
                <a:cs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cs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cs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cs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cs typeface="Arial" pitchFamily="34" charset="0"/>
              </a:defRPr>
            </a:lvl9pPr>
          </a:lstStyle>
          <a:p>
            <a:pPr defTabSz="914400" eaLnBrk="1" fontAlgn="base" hangingPunct="1">
              <a:lnSpc>
                <a:spcPct val="100000"/>
              </a:lnSpc>
              <a:spcBef>
                <a:spcPct val="0"/>
              </a:spcBef>
              <a:spcAft>
                <a:spcPct val="0"/>
              </a:spcAft>
              <a:buClrTx/>
              <a:buFontTx/>
              <a:buNone/>
            </a:pPr>
            <a:endParaRPr lang="en-GB" altLang="en-US">
              <a:solidFill>
                <a:srgbClr val="000000"/>
              </a:solidFill>
            </a:endParaRPr>
          </a:p>
        </p:txBody>
      </p:sp>
      <p:sp>
        <p:nvSpPr>
          <p:cNvPr id="20" name="Slide Number Placeholder 2"/>
          <p:cNvSpPr txBox="1">
            <a:spLocks/>
          </p:cNvSpPr>
          <p:nvPr/>
        </p:nvSpPr>
        <p:spPr bwMode="auto">
          <a:xfrm>
            <a:off x="0" y="6546850"/>
            <a:ext cx="9144000" cy="476250"/>
          </a:xfrm>
          <a:prstGeom prst="rect">
            <a:avLst/>
          </a:prstGeom>
          <a:noFill/>
          <a:ln w="9525">
            <a:noFill/>
            <a:miter lim="800000"/>
            <a:headEnd/>
            <a:tailEnd/>
          </a:ln>
          <a:effectLst/>
        </p:spPr>
        <p:txBody>
          <a:bodyPr/>
          <a:lstStyle>
            <a:defPPr>
              <a:defRPr lang="de-DE"/>
            </a:defPPr>
            <a:lvl1pPr algn="l" rtl="0" fontAlgn="base">
              <a:spcBef>
                <a:spcPct val="0"/>
              </a:spcBef>
              <a:spcAft>
                <a:spcPct val="0"/>
              </a:spcAft>
              <a:defRPr sz="800" kern="1200">
                <a:solidFill>
                  <a:schemeClr val="bg1"/>
                </a:solidFill>
                <a:latin typeface="Arial" charset="0"/>
                <a:ea typeface="+mn-ea"/>
                <a:cs typeface="+mn-cs"/>
              </a:defRPr>
            </a:lvl1pPr>
            <a:lvl2pPr marL="457200" algn="l" rtl="0" fontAlgn="base">
              <a:spcBef>
                <a:spcPct val="0"/>
              </a:spcBef>
              <a:spcAft>
                <a:spcPct val="0"/>
              </a:spcAft>
              <a:defRPr kern="1200">
                <a:solidFill>
                  <a:schemeClr val="tx1"/>
                </a:solidFill>
                <a:latin typeface="Arial" pitchFamily="34" charset="0"/>
                <a:ea typeface="+mn-ea"/>
                <a:cs typeface="Arial" pitchFamily="34" charset="0"/>
              </a:defRPr>
            </a:lvl2pPr>
            <a:lvl3pPr marL="914400" algn="l" rtl="0" fontAlgn="base">
              <a:spcBef>
                <a:spcPct val="0"/>
              </a:spcBef>
              <a:spcAft>
                <a:spcPct val="0"/>
              </a:spcAft>
              <a:defRPr kern="1200">
                <a:solidFill>
                  <a:schemeClr val="tx1"/>
                </a:solidFill>
                <a:latin typeface="Arial" pitchFamily="34" charset="0"/>
                <a:ea typeface="+mn-ea"/>
                <a:cs typeface="Arial" pitchFamily="34" charset="0"/>
              </a:defRPr>
            </a:lvl3pPr>
            <a:lvl4pPr marL="1371600" algn="l" rtl="0" fontAlgn="base">
              <a:spcBef>
                <a:spcPct val="0"/>
              </a:spcBef>
              <a:spcAft>
                <a:spcPct val="0"/>
              </a:spcAft>
              <a:defRPr kern="1200">
                <a:solidFill>
                  <a:schemeClr val="tx1"/>
                </a:solidFill>
                <a:latin typeface="Arial" pitchFamily="34" charset="0"/>
                <a:ea typeface="+mn-ea"/>
                <a:cs typeface="Arial" pitchFamily="34" charset="0"/>
              </a:defRPr>
            </a:lvl4pPr>
            <a:lvl5pPr marL="1828800" algn="l" rtl="0" fontAlgn="base">
              <a:spcBef>
                <a:spcPct val="0"/>
              </a:spcBef>
              <a:spcAft>
                <a:spcPct val="0"/>
              </a:spcAft>
              <a:defRPr kern="1200">
                <a:solidFill>
                  <a:schemeClr val="tx1"/>
                </a:solidFill>
                <a:latin typeface="Arial" pitchFamily="34" charset="0"/>
                <a:ea typeface="+mn-ea"/>
                <a:cs typeface="Arial" pitchFamily="34" charset="0"/>
              </a:defRPr>
            </a:lvl5pPr>
            <a:lvl6pPr marL="2286000" algn="l" defTabSz="914400" rtl="0" eaLnBrk="1" latinLnBrk="0" hangingPunct="1">
              <a:defRPr kern="1200">
                <a:solidFill>
                  <a:schemeClr val="tx1"/>
                </a:solidFill>
                <a:latin typeface="Arial" pitchFamily="34" charset="0"/>
                <a:ea typeface="+mn-ea"/>
                <a:cs typeface="Arial" pitchFamily="34" charset="0"/>
              </a:defRPr>
            </a:lvl6pPr>
            <a:lvl7pPr marL="2743200" algn="l" defTabSz="914400" rtl="0" eaLnBrk="1" latinLnBrk="0" hangingPunct="1">
              <a:defRPr kern="1200">
                <a:solidFill>
                  <a:schemeClr val="tx1"/>
                </a:solidFill>
                <a:latin typeface="Arial" pitchFamily="34" charset="0"/>
                <a:ea typeface="+mn-ea"/>
                <a:cs typeface="Arial" pitchFamily="34" charset="0"/>
              </a:defRPr>
            </a:lvl7pPr>
            <a:lvl8pPr marL="3200400" algn="l" defTabSz="914400" rtl="0" eaLnBrk="1" latinLnBrk="0" hangingPunct="1">
              <a:defRPr kern="1200">
                <a:solidFill>
                  <a:schemeClr val="tx1"/>
                </a:solidFill>
                <a:latin typeface="Arial" pitchFamily="34" charset="0"/>
                <a:ea typeface="+mn-ea"/>
                <a:cs typeface="Arial" pitchFamily="34" charset="0"/>
              </a:defRPr>
            </a:lvl8pPr>
            <a:lvl9pPr marL="3657600" algn="l" defTabSz="914400" rtl="0" eaLnBrk="1" latinLnBrk="0" hangingPunct="1">
              <a:defRPr kern="1200">
                <a:solidFill>
                  <a:schemeClr val="tx1"/>
                </a:solidFill>
                <a:latin typeface="Arial" pitchFamily="34" charset="0"/>
                <a:ea typeface="+mn-ea"/>
                <a:cs typeface="Arial" pitchFamily="34" charset="0"/>
              </a:defRPr>
            </a:lvl9pPr>
          </a:lstStyle>
          <a:p>
            <a:pPr algn="ctr" defTabSz="914400">
              <a:defRPr/>
            </a:pPr>
            <a:fld id="{B27D7E86-C2F9-479E-A63E-8299C36B1B02}" type="slidenum">
              <a:rPr lang="de-DE" sz="1600" smtClean="0">
                <a:solidFill>
                  <a:srgbClr val="FFFFFF"/>
                </a:solidFill>
              </a:rPr>
              <a:pPr algn="ctr" defTabSz="914400">
                <a:defRPr/>
              </a:pPr>
              <a:t>56</a:t>
            </a:fld>
            <a:endParaRPr lang="de-DE" sz="1050" dirty="0">
              <a:solidFill>
                <a:srgbClr val="FFFFFF"/>
              </a:solidFill>
            </a:endParaRPr>
          </a:p>
        </p:txBody>
      </p:sp>
      <p:pic>
        <p:nvPicPr>
          <p:cNvPr id="10260" name="Picture 3"/>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2411760" y="4108759"/>
            <a:ext cx="4597999" cy="25606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 name="Inhaltsplatzhalter 2"/>
          <p:cNvSpPr txBox="1">
            <a:spLocks/>
          </p:cNvSpPr>
          <p:nvPr/>
        </p:nvSpPr>
        <p:spPr>
          <a:xfrm>
            <a:off x="529550" y="1596535"/>
            <a:ext cx="8290921" cy="3952875"/>
          </a:xfrm>
          <a:prstGeom prst="rect">
            <a:avLst/>
          </a:prstGeom>
        </p:spPr>
        <p:txBody>
          <a:bodyPr/>
          <a:lstStyle>
            <a:lvl1pPr marL="342900" indent="-342900"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ea typeface="+mn-ea"/>
                <a:cs typeface="+mn-cs"/>
              </a:defRPr>
            </a:lvl1pPr>
            <a:lvl2pPr marL="444500" indent="-265113"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cs typeface="+mn-cs"/>
              </a:defRPr>
            </a:lvl2pPr>
            <a:lvl3pPr marL="901700" indent="-277813"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cs typeface="+mn-cs"/>
              </a:defRPr>
            </a:lvl3pPr>
            <a:lvl4pPr marL="2365375" indent="-381000" algn="l" rtl="0" eaLnBrk="0" fontAlgn="base" hangingPunct="0">
              <a:spcBef>
                <a:spcPct val="20000"/>
              </a:spcBef>
              <a:spcAft>
                <a:spcPct val="0"/>
              </a:spcAft>
              <a:buChar char="–"/>
              <a:defRPr sz="2000">
                <a:solidFill>
                  <a:schemeClr val="tx1"/>
                </a:solidFill>
                <a:latin typeface="+mn-lt"/>
                <a:cs typeface="+mn-cs"/>
              </a:defRPr>
            </a:lvl4pPr>
            <a:lvl5pPr marL="2925763" indent="-381000" algn="l" rtl="0" eaLnBrk="0" fontAlgn="base" hangingPunct="0">
              <a:spcBef>
                <a:spcPct val="20000"/>
              </a:spcBef>
              <a:spcAft>
                <a:spcPct val="0"/>
              </a:spcAft>
              <a:buChar char="»"/>
              <a:defRPr sz="2000">
                <a:solidFill>
                  <a:schemeClr val="tx1"/>
                </a:solidFill>
                <a:latin typeface="+mn-lt"/>
                <a:cs typeface="+mn-cs"/>
              </a:defRPr>
            </a:lvl5pPr>
            <a:lvl6pPr marL="3382963" indent="-381000" algn="l" rtl="0" fontAlgn="base">
              <a:spcBef>
                <a:spcPct val="20000"/>
              </a:spcBef>
              <a:spcAft>
                <a:spcPct val="0"/>
              </a:spcAft>
              <a:buChar char="»"/>
              <a:defRPr sz="2000">
                <a:solidFill>
                  <a:schemeClr val="tx1"/>
                </a:solidFill>
                <a:latin typeface="+mn-lt"/>
                <a:cs typeface="+mn-cs"/>
              </a:defRPr>
            </a:lvl6pPr>
            <a:lvl7pPr marL="3840163" indent="-381000" algn="l" rtl="0" fontAlgn="base">
              <a:spcBef>
                <a:spcPct val="20000"/>
              </a:spcBef>
              <a:spcAft>
                <a:spcPct val="0"/>
              </a:spcAft>
              <a:buChar char="»"/>
              <a:defRPr sz="2000">
                <a:solidFill>
                  <a:schemeClr val="tx1"/>
                </a:solidFill>
                <a:latin typeface="+mn-lt"/>
                <a:cs typeface="+mn-cs"/>
              </a:defRPr>
            </a:lvl7pPr>
            <a:lvl8pPr marL="4297363" indent="-381000" algn="l" rtl="0" fontAlgn="base">
              <a:spcBef>
                <a:spcPct val="20000"/>
              </a:spcBef>
              <a:spcAft>
                <a:spcPct val="0"/>
              </a:spcAft>
              <a:buChar char="»"/>
              <a:defRPr sz="2000">
                <a:solidFill>
                  <a:schemeClr val="tx1"/>
                </a:solidFill>
                <a:latin typeface="+mn-lt"/>
                <a:cs typeface="+mn-cs"/>
              </a:defRPr>
            </a:lvl8pPr>
            <a:lvl9pPr marL="4754563" indent="-381000" algn="l" rtl="0" fontAlgn="base">
              <a:spcBef>
                <a:spcPct val="20000"/>
              </a:spcBef>
              <a:spcAft>
                <a:spcPct val="0"/>
              </a:spcAft>
              <a:buChar char="»"/>
              <a:defRPr sz="2000">
                <a:solidFill>
                  <a:schemeClr val="tx1"/>
                </a:solidFill>
                <a:latin typeface="+mn-lt"/>
                <a:cs typeface="+mn-cs"/>
              </a:defRPr>
            </a:lvl9pPr>
          </a:lstStyle>
          <a:p>
            <a:pPr marL="270000" indent="-270000" defTabSz="914400" eaLnBrk="1" hangingPunct="1">
              <a:lnSpc>
                <a:spcPts val="2500"/>
              </a:lnSpc>
              <a:spcBef>
                <a:spcPts val="480"/>
              </a:spcBef>
              <a:spcAft>
                <a:spcPts val="480"/>
              </a:spcAft>
              <a:buClrTx/>
              <a:buFontTx/>
              <a:buNone/>
            </a:pPr>
            <a:endParaRPr lang="en-US" altLang="en-US" sz="1800" b="1" kern="0" dirty="0" smtClean="0">
              <a:solidFill>
                <a:srgbClr val="000000"/>
              </a:solidFill>
            </a:endParaRPr>
          </a:p>
          <a:p>
            <a:pPr marL="270000" indent="-270000" defTabSz="914400">
              <a:lnSpc>
                <a:spcPts val="2500"/>
              </a:lnSpc>
              <a:spcBef>
                <a:spcPts val="480"/>
              </a:spcBef>
              <a:spcAft>
                <a:spcPts val="480"/>
              </a:spcAft>
              <a:buFont typeface="Arial" panose="020B0604020202020204" pitchFamily="34" charset="0"/>
              <a:buChar char="•"/>
            </a:pPr>
            <a:r>
              <a:rPr lang="en-GB" altLang="en-US" sz="1800" kern="0" dirty="0">
                <a:solidFill>
                  <a:srgbClr val="000000"/>
                </a:solidFill>
              </a:rPr>
              <a:t>Influence of aerosols on optical </a:t>
            </a:r>
            <a:r>
              <a:rPr lang="en-GB" altLang="en-US" sz="1800" kern="0" dirty="0" smtClean="0">
                <a:solidFill>
                  <a:srgbClr val="000000"/>
                </a:solidFill>
              </a:rPr>
              <a:t/>
            </a:r>
            <a:br>
              <a:rPr lang="en-GB" altLang="en-US" sz="1800" kern="0" dirty="0" smtClean="0">
                <a:solidFill>
                  <a:srgbClr val="000000"/>
                </a:solidFill>
              </a:rPr>
            </a:br>
            <a:r>
              <a:rPr lang="en-GB" altLang="en-US" sz="1800" kern="0" dirty="0" smtClean="0">
                <a:solidFill>
                  <a:srgbClr val="000000"/>
                </a:solidFill>
              </a:rPr>
              <a:t>plant </a:t>
            </a:r>
            <a:r>
              <a:rPr lang="en-GB" altLang="en-US" sz="1800" kern="0" dirty="0">
                <a:solidFill>
                  <a:srgbClr val="000000"/>
                </a:solidFill>
              </a:rPr>
              <a:t>performance with site specific </a:t>
            </a:r>
            <a:r>
              <a:rPr lang="en-GB" altLang="en-US" sz="1800" kern="0" dirty="0" smtClean="0">
                <a:solidFill>
                  <a:srgbClr val="000000"/>
                </a:solidFill>
              </a:rPr>
              <a:t/>
            </a:r>
            <a:br>
              <a:rPr lang="en-GB" altLang="en-US" sz="1800" kern="0" dirty="0" smtClean="0">
                <a:solidFill>
                  <a:srgbClr val="000000"/>
                </a:solidFill>
              </a:rPr>
            </a:br>
            <a:r>
              <a:rPr lang="en-GB" altLang="en-US" sz="1800" kern="0" dirty="0" err="1" smtClean="0">
                <a:solidFill>
                  <a:srgbClr val="000000"/>
                </a:solidFill>
              </a:rPr>
              <a:t>sunshape</a:t>
            </a:r>
            <a:r>
              <a:rPr lang="en-GB" altLang="en-US" sz="1800" kern="0" dirty="0" smtClean="0">
                <a:solidFill>
                  <a:srgbClr val="000000"/>
                </a:solidFill>
              </a:rPr>
              <a:t> </a:t>
            </a:r>
            <a:r>
              <a:rPr lang="en-GB" altLang="en-US" sz="1800" kern="0" dirty="0">
                <a:solidFill>
                  <a:srgbClr val="000000"/>
                </a:solidFill>
              </a:rPr>
              <a:t>and extinction </a:t>
            </a:r>
            <a:r>
              <a:rPr lang="en-GB" altLang="en-US" sz="1800" kern="0" dirty="0" smtClean="0">
                <a:solidFill>
                  <a:srgbClr val="000000"/>
                </a:solidFill>
              </a:rPr>
              <a:t>data</a:t>
            </a:r>
            <a:endParaRPr lang="en-US" altLang="en-US" sz="1800" kern="0" dirty="0">
              <a:solidFill>
                <a:srgbClr val="000000"/>
              </a:solidFill>
            </a:endParaRPr>
          </a:p>
          <a:p>
            <a:pPr marL="270000" indent="-270000" defTabSz="914400">
              <a:lnSpc>
                <a:spcPts val="2500"/>
              </a:lnSpc>
              <a:spcBef>
                <a:spcPts val="480"/>
              </a:spcBef>
              <a:spcAft>
                <a:spcPts val="480"/>
              </a:spcAft>
              <a:buFont typeface="Arial" panose="020B0604020202020204" pitchFamily="34" charset="0"/>
              <a:buChar char="•"/>
            </a:pPr>
            <a:r>
              <a:rPr lang="en-US" altLang="en-US" sz="1800" kern="0" dirty="0">
                <a:solidFill>
                  <a:srgbClr val="000000"/>
                </a:solidFill>
              </a:rPr>
              <a:t>Quantification of soiling </a:t>
            </a:r>
            <a:r>
              <a:rPr lang="en-US" altLang="en-US" sz="1800" kern="0" dirty="0" smtClean="0">
                <a:solidFill>
                  <a:srgbClr val="000000"/>
                </a:solidFill>
              </a:rPr>
              <a:t>effects</a:t>
            </a:r>
          </a:p>
          <a:p>
            <a:pPr marL="270000" indent="-270000" defTabSz="914400">
              <a:lnSpc>
                <a:spcPts val="2500"/>
              </a:lnSpc>
              <a:spcBef>
                <a:spcPts val="480"/>
              </a:spcBef>
              <a:spcAft>
                <a:spcPts val="480"/>
              </a:spcAft>
              <a:buFont typeface="Arial" panose="020B0604020202020204" pitchFamily="34" charset="0"/>
              <a:buChar char="•"/>
            </a:pPr>
            <a:r>
              <a:rPr lang="en-GB" altLang="en-US" sz="1800" kern="0" dirty="0">
                <a:solidFill>
                  <a:srgbClr val="000000"/>
                </a:solidFill>
              </a:rPr>
              <a:t>Impact of dust on abrasion and </a:t>
            </a:r>
            <a:r>
              <a:rPr lang="en-GB" altLang="en-US" sz="1800" kern="0" dirty="0" smtClean="0">
                <a:solidFill>
                  <a:srgbClr val="000000"/>
                </a:solidFill>
              </a:rPr>
              <a:t/>
            </a:r>
            <a:br>
              <a:rPr lang="en-GB" altLang="en-US" sz="1800" kern="0" dirty="0" smtClean="0">
                <a:solidFill>
                  <a:srgbClr val="000000"/>
                </a:solidFill>
              </a:rPr>
            </a:br>
            <a:r>
              <a:rPr lang="en-GB" altLang="en-US" sz="1800" kern="0" dirty="0" smtClean="0">
                <a:solidFill>
                  <a:srgbClr val="000000"/>
                </a:solidFill>
              </a:rPr>
              <a:t>corrosion </a:t>
            </a:r>
            <a:r>
              <a:rPr lang="en-GB" altLang="en-US" sz="1800" kern="0" dirty="0">
                <a:solidFill>
                  <a:srgbClr val="000000"/>
                </a:solidFill>
              </a:rPr>
              <a:t>of structural </a:t>
            </a:r>
            <a:r>
              <a:rPr lang="en-GB" altLang="en-US" sz="1800" kern="0" dirty="0" smtClean="0">
                <a:solidFill>
                  <a:srgbClr val="000000"/>
                </a:solidFill>
              </a:rPr>
              <a:t>material</a:t>
            </a:r>
          </a:p>
        </p:txBody>
      </p:sp>
      <p:sp>
        <p:nvSpPr>
          <p:cNvPr id="30" name="Textfeld 29"/>
          <p:cNvSpPr txBox="1"/>
          <p:nvPr/>
        </p:nvSpPr>
        <p:spPr>
          <a:xfrm>
            <a:off x="539750" y="852754"/>
            <a:ext cx="8280722" cy="318924"/>
          </a:xfrm>
          <a:prstGeom prst="rect">
            <a:avLst/>
          </a:prstGeom>
          <a:solidFill>
            <a:schemeClr val="bg2">
              <a:lumMod val="20000"/>
              <a:lumOff val="80000"/>
            </a:schemeClr>
          </a:solidFill>
          <a:ln w="12700">
            <a:solidFill>
              <a:schemeClr val="bg2">
                <a:lumMod val="40000"/>
                <a:lumOff val="60000"/>
              </a:schemeClr>
            </a:solidFill>
          </a:ln>
        </p:spPr>
        <p:txBody>
          <a:bodyPr wrap="square" lIns="36000" tIns="36000" rIns="36000" bIns="36000" rtlCol="0">
            <a:spAutoFit/>
          </a:bodyPr>
          <a:lstStyle/>
          <a:p>
            <a:pPr defTabSz="914400">
              <a:defRPr/>
            </a:pPr>
            <a:r>
              <a:rPr lang="en-US" altLang="en-US" sz="1600" dirty="0">
                <a:solidFill>
                  <a:srgbClr val="000000"/>
                </a:solidFill>
              </a:rPr>
              <a:t>Is the concept fit to be operated </a:t>
            </a:r>
            <a:r>
              <a:rPr lang="en-US" altLang="en-US" sz="1600" dirty="0" smtClean="0">
                <a:solidFill>
                  <a:srgbClr val="000000"/>
                </a:solidFill>
              </a:rPr>
              <a:t>for &gt; </a:t>
            </a:r>
            <a:r>
              <a:rPr lang="en-US" altLang="en-US" sz="1600" dirty="0">
                <a:solidFill>
                  <a:srgbClr val="000000"/>
                </a:solidFill>
              </a:rPr>
              <a:t>20 years in a desert environment</a:t>
            </a:r>
            <a:r>
              <a:rPr lang="en-US" altLang="en-US" sz="1600" dirty="0" smtClean="0">
                <a:solidFill>
                  <a:srgbClr val="000000"/>
                </a:solidFill>
              </a:rPr>
              <a:t>?</a:t>
            </a:r>
          </a:p>
        </p:txBody>
      </p:sp>
      <p:sp>
        <p:nvSpPr>
          <p:cNvPr id="31" name="Textfeld 30"/>
          <p:cNvSpPr txBox="1"/>
          <p:nvPr/>
        </p:nvSpPr>
        <p:spPr>
          <a:xfrm>
            <a:off x="419435" y="1484784"/>
            <a:ext cx="3992165" cy="461665"/>
          </a:xfrm>
          <a:prstGeom prst="rect">
            <a:avLst/>
          </a:prstGeom>
          <a:noFill/>
        </p:spPr>
        <p:txBody>
          <a:bodyPr wrap="square" rtlCol="0">
            <a:spAutoFit/>
          </a:bodyPr>
          <a:lstStyle/>
          <a:p>
            <a:pPr defTabSz="914400" fontAlgn="base">
              <a:spcBef>
                <a:spcPct val="0"/>
              </a:spcBef>
              <a:spcAft>
                <a:spcPct val="0"/>
              </a:spcAft>
            </a:pPr>
            <a:r>
              <a:rPr lang="en-US" altLang="en-US" sz="2400" b="1" dirty="0" smtClean="0">
                <a:solidFill>
                  <a:srgbClr val="000000"/>
                </a:solidFill>
              </a:rPr>
              <a:t>Goals and milestones</a:t>
            </a:r>
            <a:endParaRPr lang="en-US" sz="2400" b="1" dirty="0">
              <a:solidFill>
                <a:srgbClr val="000000"/>
              </a:solidFill>
            </a:endParaRPr>
          </a:p>
        </p:txBody>
      </p:sp>
      <p:sp>
        <p:nvSpPr>
          <p:cNvPr id="10" name="Rechteck 9"/>
          <p:cNvSpPr/>
          <p:nvPr/>
        </p:nvSpPr>
        <p:spPr>
          <a:xfrm>
            <a:off x="427371" y="2132856"/>
            <a:ext cx="4792701" cy="1368152"/>
          </a:xfrm>
          <a:prstGeom prst="rect">
            <a:avLst/>
          </a:prstGeom>
          <a:solidFill>
            <a:schemeClr val="bg1">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fontAlgn="base">
              <a:spcBef>
                <a:spcPct val="0"/>
              </a:spcBef>
              <a:spcAft>
                <a:spcPct val="0"/>
              </a:spcAft>
            </a:pPr>
            <a:endParaRPr lang="en-GB">
              <a:solidFill>
                <a:srgbClr val="FFFFFF"/>
              </a:solidFill>
            </a:endParaRPr>
          </a:p>
        </p:txBody>
      </p:sp>
    </p:spTree>
    <p:extLst>
      <p:ext uri="{BB962C8B-B14F-4D97-AF65-F5344CB8AC3E}">
        <p14:creationId xmlns:p14="http://schemas.microsoft.com/office/powerpoint/2010/main" val="2454548256"/>
      </p:ext>
    </p:extLst>
  </p:cSld>
  <p:clrMapOvr>
    <a:masterClrMapping/>
  </p:clrMapOvr>
  <p:transition spd="slow"/>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itel 1"/>
          <p:cNvSpPr>
            <a:spLocks noGrp="1"/>
          </p:cNvSpPr>
          <p:nvPr>
            <p:ph type="title" idx="4294967295"/>
          </p:nvPr>
        </p:nvSpPr>
        <p:spPr>
          <a:xfrm>
            <a:off x="427371" y="188913"/>
            <a:ext cx="8683873" cy="439737"/>
          </a:xfrm>
        </p:spPr>
        <p:txBody>
          <a:bodyPr/>
          <a:lstStyle/>
          <a:p>
            <a:r>
              <a:rPr lang="en-US" sz="3200" dirty="0" smtClean="0"/>
              <a:t>Subtopic 2 -  Impact of Desert Environment</a:t>
            </a:r>
            <a:endParaRPr lang="en-US" altLang="en-US" sz="3200" dirty="0" smtClean="0">
              <a:solidFill>
                <a:srgbClr val="002060"/>
              </a:solidFill>
            </a:endParaRPr>
          </a:p>
        </p:txBody>
      </p:sp>
      <p:sp>
        <p:nvSpPr>
          <p:cNvPr id="10243" name="Rectangle 14"/>
          <p:cNvSpPr>
            <a:spLocks noChangeArrowheads="1"/>
          </p:cNvSpPr>
          <p:nvPr/>
        </p:nvSpPr>
        <p:spPr bwMode="auto">
          <a:xfrm>
            <a:off x="6970713" y="1385888"/>
            <a:ext cx="612775" cy="7778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1pPr>
            <a:lvl2pPr marL="742950" indent="-28575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2pPr>
            <a:lvl3pPr marL="1143000" indent="-22860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3pPr>
            <a:lvl4pPr marL="1600200" indent="-228600" eaLnBrk="0" hangingPunct="0">
              <a:spcBef>
                <a:spcPct val="20000"/>
              </a:spcBef>
              <a:buChar char="–"/>
              <a:defRPr sz="2000">
                <a:solidFill>
                  <a:schemeClr val="tx1"/>
                </a:solidFill>
                <a:latin typeface="Arial" pitchFamily="34" charset="0"/>
                <a:cs typeface="Arial" pitchFamily="34" charset="0"/>
              </a:defRPr>
            </a:lvl4pPr>
            <a:lvl5pPr marL="2057400" indent="-228600" eaLnBrk="0" hangingPunct="0">
              <a:spcBef>
                <a:spcPct val="20000"/>
              </a:spcBef>
              <a:buChar char="»"/>
              <a:defRPr sz="2000">
                <a:solidFill>
                  <a:schemeClr val="tx1"/>
                </a:solidFill>
                <a:latin typeface="Arial" pitchFamily="34" charset="0"/>
                <a:cs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cs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cs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cs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cs typeface="Arial" pitchFamily="34" charset="0"/>
              </a:defRPr>
            </a:lvl9pPr>
          </a:lstStyle>
          <a:p>
            <a:pPr algn="ctr" defTabSz="914400" eaLnBrk="1" fontAlgn="base" hangingPunct="1">
              <a:lnSpc>
                <a:spcPts val="2000"/>
              </a:lnSpc>
              <a:spcAft>
                <a:spcPct val="0"/>
              </a:spcAft>
              <a:buClrTx/>
              <a:buFontTx/>
              <a:buNone/>
            </a:pPr>
            <a:endParaRPr lang="en-GB" altLang="en-US" b="1">
              <a:solidFill>
                <a:srgbClr val="000000"/>
              </a:solidFill>
              <a:latin typeface="Calibri" pitchFamily="34" charset="0"/>
              <a:ea typeface="ＭＳ Ｐゴシック" pitchFamily="34" charset="-128"/>
            </a:endParaRPr>
          </a:p>
        </p:txBody>
      </p:sp>
      <p:sp>
        <p:nvSpPr>
          <p:cNvPr id="10246" name="Text Box 3"/>
          <p:cNvSpPr txBox="1">
            <a:spLocks noChangeArrowheads="1"/>
          </p:cNvSpPr>
          <p:nvPr/>
        </p:nvSpPr>
        <p:spPr bwMode="auto">
          <a:xfrm>
            <a:off x="395288" y="1417638"/>
            <a:ext cx="3716337" cy="17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1pPr>
            <a:lvl2pPr marL="742950" indent="-28575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2pPr>
            <a:lvl3pPr marL="1143000" indent="-22860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3pPr>
            <a:lvl4pPr marL="1600200" indent="-228600" eaLnBrk="0" hangingPunct="0">
              <a:spcBef>
                <a:spcPct val="20000"/>
              </a:spcBef>
              <a:buChar char="–"/>
              <a:defRPr sz="2000">
                <a:solidFill>
                  <a:schemeClr val="tx1"/>
                </a:solidFill>
                <a:latin typeface="Arial" pitchFamily="34" charset="0"/>
                <a:cs typeface="Arial" pitchFamily="34" charset="0"/>
              </a:defRPr>
            </a:lvl4pPr>
            <a:lvl5pPr marL="2057400" indent="-228600" eaLnBrk="0" hangingPunct="0">
              <a:spcBef>
                <a:spcPct val="20000"/>
              </a:spcBef>
              <a:buChar char="»"/>
              <a:defRPr sz="2000">
                <a:solidFill>
                  <a:schemeClr val="tx1"/>
                </a:solidFill>
                <a:latin typeface="Arial" pitchFamily="34" charset="0"/>
                <a:cs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cs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cs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cs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cs typeface="Arial" pitchFamily="34" charset="0"/>
              </a:defRPr>
            </a:lvl9pPr>
          </a:lstStyle>
          <a:p>
            <a:pPr defTabSz="914400" eaLnBrk="1" fontAlgn="base" hangingPunct="1">
              <a:lnSpc>
                <a:spcPct val="100000"/>
              </a:lnSpc>
              <a:spcBef>
                <a:spcPct val="0"/>
              </a:spcBef>
              <a:spcAft>
                <a:spcPct val="0"/>
              </a:spcAft>
              <a:buClrTx/>
              <a:buFontTx/>
              <a:buNone/>
            </a:pPr>
            <a:endParaRPr lang="en-GB" altLang="en-US">
              <a:solidFill>
                <a:srgbClr val="000000"/>
              </a:solidFill>
            </a:endParaRPr>
          </a:p>
        </p:txBody>
      </p:sp>
      <p:sp>
        <p:nvSpPr>
          <p:cNvPr id="20" name="Slide Number Placeholder 2"/>
          <p:cNvSpPr txBox="1">
            <a:spLocks/>
          </p:cNvSpPr>
          <p:nvPr/>
        </p:nvSpPr>
        <p:spPr bwMode="auto">
          <a:xfrm>
            <a:off x="0" y="6546850"/>
            <a:ext cx="9144000" cy="476250"/>
          </a:xfrm>
          <a:prstGeom prst="rect">
            <a:avLst/>
          </a:prstGeom>
          <a:noFill/>
          <a:ln w="9525">
            <a:noFill/>
            <a:miter lim="800000"/>
            <a:headEnd/>
            <a:tailEnd/>
          </a:ln>
          <a:effectLst/>
        </p:spPr>
        <p:txBody>
          <a:bodyPr/>
          <a:lstStyle>
            <a:defPPr>
              <a:defRPr lang="de-DE"/>
            </a:defPPr>
            <a:lvl1pPr algn="l" rtl="0" fontAlgn="base">
              <a:spcBef>
                <a:spcPct val="0"/>
              </a:spcBef>
              <a:spcAft>
                <a:spcPct val="0"/>
              </a:spcAft>
              <a:defRPr sz="800" kern="1200">
                <a:solidFill>
                  <a:schemeClr val="bg1"/>
                </a:solidFill>
                <a:latin typeface="Arial" charset="0"/>
                <a:ea typeface="+mn-ea"/>
                <a:cs typeface="+mn-cs"/>
              </a:defRPr>
            </a:lvl1pPr>
            <a:lvl2pPr marL="457200" algn="l" rtl="0" fontAlgn="base">
              <a:spcBef>
                <a:spcPct val="0"/>
              </a:spcBef>
              <a:spcAft>
                <a:spcPct val="0"/>
              </a:spcAft>
              <a:defRPr kern="1200">
                <a:solidFill>
                  <a:schemeClr val="tx1"/>
                </a:solidFill>
                <a:latin typeface="Arial" pitchFamily="34" charset="0"/>
                <a:ea typeface="+mn-ea"/>
                <a:cs typeface="Arial" pitchFamily="34" charset="0"/>
              </a:defRPr>
            </a:lvl2pPr>
            <a:lvl3pPr marL="914400" algn="l" rtl="0" fontAlgn="base">
              <a:spcBef>
                <a:spcPct val="0"/>
              </a:spcBef>
              <a:spcAft>
                <a:spcPct val="0"/>
              </a:spcAft>
              <a:defRPr kern="1200">
                <a:solidFill>
                  <a:schemeClr val="tx1"/>
                </a:solidFill>
                <a:latin typeface="Arial" pitchFamily="34" charset="0"/>
                <a:ea typeface="+mn-ea"/>
                <a:cs typeface="Arial" pitchFamily="34" charset="0"/>
              </a:defRPr>
            </a:lvl3pPr>
            <a:lvl4pPr marL="1371600" algn="l" rtl="0" fontAlgn="base">
              <a:spcBef>
                <a:spcPct val="0"/>
              </a:spcBef>
              <a:spcAft>
                <a:spcPct val="0"/>
              </a:spcAft>
              <a:defRPr kern="1200">
                <a:solidFill>
                  <a:schemeClr val="tx1"/>
                </a:solidFill>
                <a:latin typeface="Arial" pitchFamily="34" charset="0"/>
                <a:ea typeface="+mn-ea"/>
                <a:cs typeface="Arial" pitchFamily="34" charset="0"/>
              </a:defRPr>
            </a:lvl4pPr>
            <a:lvl5pPr marL="1828800" algn="l" rtl="0" fontAlgn="base">
              <a:spcBef>
                <a:spcPct val="0"/>
              </a:spcBef>
              <a:spcAft>
                <a:spcPct val="0"/>
              </a:spcAft>
              <a:defRPr kern="1200">
                <a:solidFill>
                  <a:schemeClr val="tx1"/>
                </a:solidFill>
                <a:latin typeface="Arial" pitchFamily="34" charset="0"/>
                <a:ea typeface="+mn-ea"/>
                <a:cs typeface="Arial" pitchFamily="34" charset="0"/>
              </a:defRPr>
            </a:lvl5pPr>
            <a:lvl6pPr marL="2286000" algn="l" defTabSz="914400" rtl="0" eaLnBrk="1" latinLnBrk="0" hangingPunct="1">
              <a:defRPr kern="1200">
                <a:solidFill>
                  <a:schemeClr val="tx1"/>
                </a:solidFill>
                <a:latin typeface="Arial" pitchFamily="34" charset="0"/>
                <a:ea typeface="+mn-ea"/>
                <a:cs typeface="Arial" pitchFamily="34" charset="0"/>
              </a:defRPr>
            </a:lvl6pPr>
            <a:lvl7pPr marL="2743200" algn="l" defTabSz="914400" rtl="0" eaLnBrk="1" latinLnBrk="0" hangingPunct="1">
              <a:defRPr kern="1200">
                <a:solidFill>
                  <a:schemeClr val="tx1"/>
                </a:solidFill>
                <a:latin typeface="Arial" pitchFamily="34" charset="0"/>
                <a:ea typeface="+mn-ea"/>
                <a:cs typeface="Arial" pitchFamily="34" charset="0"/>
              </a:defRPr>
            </a:lvl7pPr>
            <a:lvl8pPr marL="3200400" algn="l" defTabSz="914400" rtl="0" eaLnBrk="1" latinLnBrk="0" hangingPunct="1">
              <a:defRPr kern="1200">
                <a:solidFill>
                  <a:schemeClr val="tx1"/>
                </a:solidFill>
                <a:latin typeface="Arial" pitchFamily="34" charset="0"/>
                <a:ea typeface="+mn-ea"/>
                <a:cs typeface="Arial" pitchFamily="34" charset="0"/>
              </a:defRPr>
            </a:lvl8pPr>
            <a:lvl9pPr marL="3657600" algn="l" defTabSz="914400" rtl="0" eaLnBrk="1" latinLnBrk="0" hangingPunct="1">
              <a:defRPr kern="1200">
                <a:solidFill>
                  <a:schemeClr val="tx1"/>
                </a:solidFill>
                <a:latin typeface="Arial" pitchFamily="34" charset="0"/>
                <a:ea typeface="+mn-ea"/>
                <a:cs typeface="Arial" pitchFamily="34" charset="0"/>
              </a:defRPr>
            </a:lvl9pPr>
          </a:lstStyle>
          <a:p>
            <a:pPr algn="ctr" defTabSz="914400">
              <a:defRPr/>
            </a:pPr>
            <a:fld id="{B27D7E86-C2F9-479E-A63E-8299C36B1B02}" type="slidenum">
              <a:rPr lang="de-DE" sz="1600" smtClean="0">
                <a:solidFill>
                  <a:srgbClr val="FFFFFF"/>
                </a:solidFill>
              </a:rPr>
              <a:pPr algn="ctr" defTabSz="914400">
                <a:defRPr/>
              </a:pPr>
              <a:t>57</a:t>
            </a:fld>
            <a:endParaRPr lang="de-DE" sz="1050" dirty="0">
              <a:solidFill>
                <a:srgbClr val="FFFFFF"/>
              </a:solidFill>
            </a:endParaRPr>
          </a:p>
        </p:txBody>
      </p:sp>
      <p:grpSp>
        <p:nvGrpSpPr>
          <p:cNvPr id="10" name="Group 9"/>
          <p:cNvGrpSpPr>
            <a:grpSpLocks/>
          </p:cNvGrpSpPr>
          <p:nvPr/>
        </p:nvGrpSpPr>
        <p:grpSpPr bwMode="auto">
          <a:xfrm>
            <a:off x="4680111" y="1597024"/>
            <a:ext cx="4472772" cy="4280247"/>
            <a:chOff x="109766" y="1076306"/>
            <a:chExt cx="5168810" cy="5272107"/>
          </a:xfrm>
        </p:grpSpPr>
        <p:pic>
          <p:nvPicPr>
            <p:cNvPr id="10256" name="Picture 7"/>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09766" y="1076306"/>
              <a:ext cx="4792644" cy="42640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57" name="Picture 8"/>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820518" y="4538410"/>
              <a:ext cx="3458058" cy="18100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9" name="Inhaltsplatzhalter 2"/>
          <p:cNvSpPr txBox="1">
            <a:spLocks/>
          </p:cNvSpPr>
          <p:nvPr/>
        </p:nvSpPr>
        <p:spPr>
          <a:xfrm>
            <a:off x="531729" y="1596716"/>
            <a:ext cx="8539411" cy="3952875"/>
          </a:xfrm>
          <a:prstGeom prst="rect">
            <a:avLst/>
          </a:prstGeom>
        </p:spPr>
        <p:txBody>
          <a:bodyPr/>
          <a:lstStyle>
            <a:lvl1pPr marL="342900" indent="-342900"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ea typeface="+mn-ea"/>
                <a:cs typeface="+mn-cs"/>
              </a:defRPr>
            </a:lvl1pPr>
            <a:lvl2pPr marL="444500" indent="-265113"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cs typeface="+mn-cs"/>
              </a:defRPr>
            </a:lvl2pPr>
            <a:lvl3pPr marL="901700" indent="-277813"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cs typeface="+mn-cs"/>
              </a:defRPr>
            </a:lvl3pPr>
            <a:lvl4pPr marL="2365375" indent="-381000" algn="l" rtl="0" eaLnBrk="0" fontAlgn="base" hangingPunct="0">
              <a:spcBef>
                <a:spcPct val="20000"/>
              </a:spcBef>
              <a:spcAft>
                <a:spcPct val="0"/>
              </a:spcAft>
              <a:buChar char="–"/>
              <a:defRPr sz="2000">
                <a:solidFill>
                  <a:schemeClr val="tx1"/>
                </a:solidFill>
                <a:latin typeface="+mn-lt"/>
                <a:cs typeface="+mn-cs"/>
              </a:defRPr>
            </a:lvl4pPr>
            <a:lvl5pPr marL="2925763" indent="-381000" algn="l" rtl="0" eaLnBrk="0" fontAlgn="base" hangingPunct="0">
              <a:spcBef>
                <a:spcPct val="20000"/>
              </a:spcBef>
              <a:spcAft>
                <a:spcPct val="0"/>
              </a:spcAft>
              <a:buChar char="»"/>
              <a:defRPr sz="2000">
                <a:solidFill>
                  <a:schemeClr val="tx1"/>
                </a:solidFill>
                <a:latin typeface="+mn-lt"/>
                <a:cs typeface="+mn-cs"/>
              </a:defRPr>
            </a:lvl5pPr>
            <a:lvl6pPr marL="3382963" indent="-381000" algn="l" rtl="0" fontAlgn="base">
              <a:spcBef>
                <a:spcPct val="20000"/>
              </a:spcBef>
              <a:spcAft>
                <a:spcPct val="0"/>
              </a:spcAft>
              <a:buChar char="»"/>
              <a:defRPr sz="2000">
                <a:solidFill>
                  <a:schemeClr val="tx1"/>
                </a:solidFill>
                <a:latin typeface="+mn-lt"/>
                <a:cs typeface="+mn-cs"/>
              </a:defRPr>
            </a:lvl6pPr>
            <a:lvl7pPr marL="3840163" indent="-381000" algn="l" rtl="0" fontAlgn="base">
              <a:spcBef>
                <a:spcPct val="20000"/>
              </a:spcBef>
              <a:spcAft>
                <a:spcPct val="0"/>
              </a:spcAft>
              <a:buChar char="»"/>
              <a:defRPr sz="2000">
                <a:solidFill>
                  <a:schemeClr val="tx1"/>
                </a:solidFill>
                <a:latin typeface="+mn-lt"/>
                <a:cs typeface="+mn-cs"/>
              </a:defRPr>
            </a:lvl7pPr>
            <a:lvl8pPr marL="4297363" indent="-381000" algn="l" rtl="0" fontAlgn="base">
              <a:spcBef>
                <a:spcPct val="20000"/>
              </a:spcBef>
              <a:spcAft>
                <a:spcPct val="0"/>
              </a:spcAft>
              <a:buChar char="»"/>
              <a:defRPr sz="2000">
                <a:solidFill>
                  <a:schemeClr val="tx1"/>
                </a:solidFill>
                <a:latin typeface="+mn-lt"/>
                <a:cs typeface="+mn-cs"/>
              </a:defRPr>
            </a:lvl8pPr>
            <a:lvl9pPr marL="4754563" indent="-381000" algn="l" rtl="0" fontAlgn="base">
              <a:spcBef>
                <a:spcPct val="20000"/>
              </a:spcBef>
              <a:spcAft>
                <a:spcPct val="0"/>
              </a:spcAft>
              <a:buChar char="»"/>
              <a:defRPr sz="2000">
                <a:solidFill>
                  <a:schemeClr val="tx1"/>
                </a:solidFill>
                <a:latin typeface="+mn-lt"/>
                <a:cs typeface="+mn-cs"/>
              </a:defRPr>
            </a:lvl9pPr>
          </a:lstStyle>
          <a:p>
            <a:pPr marL="270000" indent="-270000" defTabSz="914400" eaLnBrk="1" hangingPunct="1">
              <a:lnSpc>
                <a:spcPts val="2500"/>
              </a:lnSpc>
              <a:spcBef>
                <a:spcPts val="480"/>
              </a:spcBef>
              <a:spcAft>
                <a:spcPts val="480"/>
              </a:spcAft>
              <a:buClrTx/>
              <a:buFontTx/>
              <a:buNone/>
            </a:pPr>
            <a:endParaRPr lang="en-US" altLang="en-US" sz="1800" b="1" kern="0" dirty="0" smtClean="0">
              <a:solidFill>
                <a:srgbClr val="000000"/>
              </a:solidFill>
            </a:endParaRPr>
          </a:p>
          <a:p>
            <a:pPr marL="270000" indent="-270000" defTabSz="914400">
              <a:lnSpc>
                <a:spcPts val="2500"/>
              </a:lnSpc>
              <a:spcBef>
                <a:spcPts val="480"/>
              </a:spcBef>
              <a:spcAft>
                <a:spcPts val="480"/>
              </a:spcAft>
              <a:buFont typeface="Arial" panose="020B0604020202020204" pitchFamily="34" charset="0"/>
              <a:buChar char="•"/>
            </a:pPr>
            <a:r>
              <a:rPr lang="en-GB" altLang="en-US" sz="1800" kern="0" dirty="0">
                <a:solidFill>
                  <a:srgbClr val="000000"/>
                </a:solidFill>
              </a:rPr>
              <a:t>Influence of aerosols on optical </a:t>
            </a:r>
            <a:r>
              <a:rPr lang="en-GB" altLang="en-US" sz="1800" kern="0" dirty="0" smtClean="0">
                <a:solidFill>
                  <a:srgbClr val="000000"/>
                </a:solidFill>
              </a:rPr>
              <a:t/>
            </a:r>
            <a:br>
              <a:rPr lang="en-GB" altLang="en-US" sz="1800" kern="0" dirty="0" smtClean="0">
                <a:solidFill>
                  <a:srgbClr val="000000"/>
                </a:solidFill>
              </a:rPr>
            </a:br>
            <a:r>
              <a:rPr lang="en-GB" altLang="en-US" sz="1800" kern="0" dirty="0" smtClean="0">
                <a:solidFill>
                  <a:srgbClr val="000000"/>
                </a:solidFill>
              </a:rPr>
              <a:t>plant </a:t>
            </a:r>
            <a:r>
              <a:rPr lang="en-GB" altLang="en-US" sz="1800" kern="0" dirty="0">
                <a:solidFill>
                  <a:srgbClr val="000000"/>
                </a:solidFill>
              </a:rPr>
              <a:t>performance with site </a:t>
            </a:r>
            <a:r>
              <a:rPr lang="en-GB" altLang="en-US" sz="1800" kern="0" dirty="0" smtClean="0">
                <a:solidFill>
                  <a:srgbClr val="000000"/>
                </a:solidFill>
              </a:rPr>
              <a:t>specific</a:t>
            </a:r>
            <a:br>
              <a:rPr lang="en-GB" altLang="en-US" sz="1800" kern="0" dirty="0" smtClean="0">
                <a:solidFill>
                  <a:srgbClr val="000000"/>
                </a:solidFill>
              </a:rPr>
            </a:br>
            <a:r>
              <a:rPr lang="en-GB" altLang="en-US" sz="1800" kern="0" dirty="0" err="1" smtClean="0">
                <a:solidFill>
                  <a:srgbClr val="000000"/>
                </a:solidFill>
              </a:rPr>
              <a:t>sunshape</a:t>
            </a:r>
            <a:r>
              <a:rPr lang="en-GB" altLang="en-US" sz="1800" kern="0" dirty="0" smtClean="0">
                <a:solidFill>
                  <a:srgbClr val="000000"/>
                </a:solidFill>
              </a:rPr>
              <a:t> </a:t>
            </a:r>
            <a:r>
              <a:rPr lang="en-GB" altLang="en-US" sz="1800" kern="0" dirty="0">
                <a:solidFill>
                  <a:srgbClr val="000000"/>
                </a:solidFill>
              </a:rPr>
              <a:t>and extinction </a:t>
            </a:r>
            <a:r>
              <a:rPr lang="en-GB" altLang="en-US" sz="1800" kern="0" dirty="0" smtClean="0">
                <a:solidFill>
                  <a:srgbClr val="000000"/>
                </a:solidFill>
              </a:rPr>
              <a:t>data</a:t>
            </a:r>
            <a:endParaRPr lang="en-US" altLang="en-US" sz="1800" kern="0" dirty="0">
              <a:solidFill>
                <a:srgbClr val="000000"/>
              </a:solidFill>
            </a:endParaRPr>
          </a:p>
          <a:p>
            <a:pPr marL="270000" indent="-270000" defTabSz="914400">
              <a:lnSpc>
                <a:spcPts val="2500"/>
              </a:lnSpc>
              <a:spcBef>
                <a:spcPts val="480"/>
              </a:spcBef>
              <a:spcAft>
                <a:spcPts val="480"/>
              </a:spcAft>
              <a:buFont typeface="Arial" panose="020B0604020202020204" pitchFamily="34" charset="0"/>
              <a:buChar char="•"/>
            </a:pPr>
            <a:r>
              <a:rPr lang="en-US" altLang="en-US" sz="1800" kern="0" dirty="0">
                <a:solidFill>
                  <a:srgbClr val="000000"/>
                </a:solidFill>
              </a:rPr>
              <a:t>Quantification of soiling </a:t>
            </a:r>
            <a:r>
              <a:rPr lang="en-US" altLang="en-US" sz="1800" kern="0" dirty="0" smtClean="0">
                <a:solidFill>
                  <a:srgbClr val="000000"/>
                </a:solidFill>
              </a:rPr>
              <a:t>effects</a:t>
            </a:r>
          </a:p>
          <a:p>
            <a:pPr marL="270000" indent="-270000" defTabSz="914400">
              <a:lnSpc>
                <a:spcPts val="2500"/>
              </a:lnSpc>
              <a:spcBef>
                <a:spcPts val="480"/>
              </a:spcBef>
              <a:spcAft>
                <a:spcPts val="480"/>
              </a:spcAft>
              <a:buFont typeface="Arial" panose="020B0604020202020204" pitchFamily="34" charset="0"/>
              <a:buChar char="•"/>
            </a:pPr>
            <a:r>
              <a:rPr lang="en-GB" altLang="en-US" sz="1800" kern="0" dirty="0">
                <a:solidFill>
                  <a:srgbClr val="000000"/>
                </a:solidFill>
              </a:rPr>
              <a:t>Impact of dust on abrasion and </a:t>
            </a:r>
            <a:r>
              <a:rPr lang="en-GB" altLang="en-US" sz="1800" kern="0" dirty="0" smtClean="0">
                <a:solidFill>
                  <a:srgbClr val="000000"/>
                </a:solidFill>
              </a:rPr>
              <a:t/>
            </a:r>
            <a:br>
              <a:rPr lang="en-GB" altLang="en-US" sz="1800" kern="0" dirty="0" smtClean="0">
                <a:solidFill>
                  <a:srgbClr val="000000"/>
                </a:solidFill>
              </a:rPr>
            </a:br>
            <a:r>
              <a:rPr lang="en-GB" altLang="en-US" sz="1800" kern="0" dirty="0" smtClean="0">
                <a:solidFill>
                  <a:srgbClr val="000000"/>
                </a:solidFill>
              </a:rPr>
              <a:t>corrosion </a:t>
            </a:r>
            <a:r>
              <a:rPr lang="en-GB" altLang="en-US" sz="1800" kern="0" dirty="0">
                <a:solidFill>
                  <a:srgbClr val="000000"/>
                </a:solidFill>
              </a:rPr>
              <a:t>of structural </a:t>
            </a:r>
            <a:r>
              <a:rPr lang="en-GB" altLang="en-US" sz="1800" kern="0" dirty="0" smtClean="0">
                <a:solidFill>
                  <a:srgbClr val="000000"/>
                </a:solidFill>
              </a:rPr>
              <a:t>material</a:t>
            </a:r>
          </a:p>
          <a:p>
            <a:pPr marL="270000" indent="-270000" defTabSz="914400">
              <a:lnSpc>
                <a:spcPts val="2500"/>
              </a:lnSpc>
              <a:spcBef>
                <a:spcPts val="480"/>
              </a:spcBef>
              <a:spcAft>
                <a:spcPts val="480"/>
              </a:spcAft>
              <a:buFont typeface="Arial" panose="020B0604020202020204" pitchFamily="34" charset="0"/>
              <a:buChar char="•"/>
            </a:pPr>
            <a:r>
              <a:rPr lang="en-GB" altLang="en-US" sz="1800" kern="0" dirty="0">
                <a:solidFill>
                  <a:srgbClr val="000000"/>
                </a:solidFill>
              </a:rPr>
              <a:t>Accelerated aging  methods for </a:t>
            </a:r>
            <a:r>
              <a:rPr lang="en-GB" altLang="en-US" sz="1800" kern="0" dirty="0" smtClean="0">
                <a:solidFill>
                  <a:srgbClr val="000000"/>
                </a:solidFill>
              </a:rPr>
              <a:t/>
            </a:r>
            <a:br>
              <a:rPr lang="en-GB" altLang="en-US" sz="1800" kern="0" dirty="0" smtClean="0">
                <a:solidFill>
                  <a:srgbClr val="000000"/>
                </a:solidFill>
              </a:rPr>
            </a:br>
            <a:r>
              <a:rPr lang="en-GB" altLang="en-US" sz="1800" kern="0" dirty="0" smtClean="0">
                <a:solidFill>
                  <a:srgbClr val="000000"/>
                </a:solidFill>
              </a:rPr>
              <a:t>structural outdoor materials</a:t>
            </a:r>
            <a:br>
              <a:rPr lang="en-GB" altLang="en-US" sz="1800" kern="0" dirty="0" smtClean="0">
                <a:solidFill>
                  <a:srgbClr val="000000"/>
                </a:solidFill>
              </a:rPr>
            </a:br>
            <a:r>
              <a:rPr lang="en-GB" altLang="en-US" sz="1800" kern="0" dirty="0" smtClean="0">
                <a:solidFill>
                  <a:srgbClr val="000000"/>
                </a:solidFill>
              </a:rPr>
              <a:t>(high </a:t>
            </a:r>
            <a:r>
              <a:rPr lang="en-GB" altLang="en-US" sz="1800" kern="0" dirty="0">
                <a:solidFill>
                  <a:srgbClr val="000000"/>
                </a:solidFill>
              </a:rPr>
              <a:t>temperature</a:t>
            </a:r>
            <a:r>
              <a:rPr lang="en-GB" altLang="en-US" sz="1800" kern="0" dirty="0" smtClean="0">
                <a:solidFill>
                  <a:srgbClr val="000000"/>
                </a:solidFill>
              </a:rPr>
              <a:t>)</a:t>
            </a:r>
          </a:p>
          <a:p>
            <a:pPr marL="270000" indent="-270000" defTabSz="914400">
              <a:lnSpc>
                <a:spcPts val="2500"/>
              </a:lnSpc>
              <a:spcBef>
                <a:spcPts val="480"/>
              </a:spcBef>
              <a:spcAft>
                <a:spcPts val="480"/>
              </a:spcAft>
            </a:pPr>
            <a:endParaRPr lang="en-GB" sz="1800" kern="0" dirty="0">
              <a:solidFill>
                <a:srgbClr val="000000"/>
              </a:solidFill>
            </a:endParaRPr>
          </a:p>
        </p:txBody>
      </p:sp>
      <p:sp>
        <p:nvSpPr>
          <p:cNvPr id="30" name="Textfeld 29"/>
          <p:cNvSpPr txBox="1"/>
          <p:nvPr/>
        </p:nvSpPr>
        <p:spPr>
          <a:xfrm>
            <a:off x="539750" y="852754"/>
            <a:ext cx="8280722" cy="318924"/>
          </a:xfrm>
          <a:prstGeom prst="rect">
            <a:avLst/>
          </a:prstGeom>
          <a:solidFill>
            <a:schemeClr val="bg2">
              <a:lumMod val="20000"/>
              <a:lumOff val="80000"/>
            </a:schemeClr>
          </a:solidFill>
          <a:ln w="12700">
            <a:solidFill>
              <a:schemeClr val="bg2">
                <a:lumMod val="40000"/>
                <a:lumOff val="60000"/>
              </a:schemeClr>
            </a:solidFill>
          </a:ln>
        </p:spPr>
        <p:txBody>
          <a:bodyPr wrap="square" lIns="36000" tIns="36000" rIns="36000" bIns="36000" rtlCol="0">
            <a:spAutoFit/>
          </a:bodyPr>
          <a:lstStyle/>
          <a:p>
            <a:pPr defTabSz="914400">
              <a:defRPr/>
            </a:pPr>
            <a:r>
              <a:rPr lang="en-US" altLang="en-US" sz="1600" dirty="0">
                <a:solidFill>
                  <a:srgbClr val="000000"/>
                </a:solidFill>
              </a:rPr>
              <a:t>Is the concept fit to be operated </a:t>
            </a:r>
            <a:r>
              <a:rPr lang="en-US" altLang="en-US" sz="1600" dirty="0" smtClean="0">
                <a:solidFill>
                  <a:srgbClr val="000000"/>
                </a:solidFill>
              </a:rPr>
              <a:t>for &gt; </a:t>
            </a:r>
            <a:r>
              <a:rPr lang="en-US" altLang="en-US" sz="1600" dirty="0">
                <a:solidFill>
                  <a:srgbClr val="000000"/>
                </a:solidFill>
              </a:rPr>
              <a:t>20 years in a desert environment</a:t>
            </a:r>
            <a:r>
              <a:rPr lang="en-US" altLang="en-US" sz="1600" dirty="0" smtClean="0">
                <a:solidFill>
                  <a:srgbClr val="000000"/>
                </a:solidFill>
              </a:rPr>
              <a:t>?</a:t>
            </a:r>
          </a:p>
        </p:txBody>
      </p:sp>
      <p:sp>
        <p:nvSpPr>
          <p:cNvPr id="31" name="Textfeld 30"/>
          <p:cNvSpPr txBox="1"/>
          <p:nvPr/>
        </p:nvSpPr>
        <p:spPr>
          <a:xfrm>
            <a:off x="419435" y="1484784"/>
            <a:ext cx="3992165" cy="461665"/>
          </a:xfrm>
          <a:prstGeom prst="rect">
            <a:avLst/>
          </a:prstGeom>
          <a:noFill/>
        </p:spPr>
        <p:txBody>
          <a:bodyPr wrap="square" rtlCol="0">
            <a:spAutoFit/>
          </a:bodyPr>
          <a:lstStyle/>
          <a:p>
            <a:pPr defTabSz="914400" fontAlgn="base">
              <a:spcBef>
                <a:spcPct val="0"/>
              </a:spcBef>
              <a:spcAft>
                <a:spcPct val="0"/>
              </a:spcAft>
            </a:pPr>
            <a:r>
              <a:rPr lang="de-DE" altLang="en-US" sz="2400" b="1" dirty="0">
                <a:solidFill>
                  <a:srgbClr val="000000"/>
                </a:solidFill>
              </a:rPr>
              <a:t>Goals </a:t>
            </a:r>
            <a:r>
              <a:rPr lang="de-DE" altLang="en-US" sz="2400" b="1" dirty="0" err="1">
                <a:solidFill>
                  <a:srgbClr val="000000"/>
                </a:solidFill>
              </a:rPr>
              <a:t>and</a:t>
            </a:r>
            <a:r>
              <a:rPr lang="de-DE" altLang="en-US" sz="2400" b="1" dirty="0">
                <a:solidFill>
                  <a:srgbClr val="000000"/>
                </a:solidFill>
              </a:rPr>
              <a:t> </a:t>
            </a:r>
            <a:r>
              <a:rPr lang="de-DE" altLang="en-US" sz="2400" b="1" dirty="0" err="1">
                <a:solidFill>
                  <a:srgbClr val="000000"/>
                </a:solidFill>
              </a:rPr>
              <a:t>milestones</a:t>
            </a:r>
            <a:endParaRPr lang="en-GB" sz="2400" b="1" dirty="0">
              <a:solidFill>
                <a:srgbClr val="000000"/>
              </a:solidFill>
            </a:endParaRPr>
          </a:p>
        </p:txBody>
      </p:sp>
      <p:sp>
        <p:nvSpPr>
          <p:cNvPr id="12" name="Rechteck 11"/>
          <p:cNvSpPr/>
          <p:nvPr/>
        </p:nvSpPr>
        <p:spPr>
          <a:xfrm>
            <a:off x="427371" y="2132856"/>
            <a:ext cx="4072621" cy="2160240"/>
          </a:xfrm>
          <a:prstGeom prst="rect">
            <a:avLst/>
          </a:prstGeom>
          <a:solidFill>
            <a:schemeClr val="bg1">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fontAlgn="base">
              <a:spcBef>
                <a:spcPct val="0"/>
              </a:spcBef>
              <a:spcAft>
                <a:spcPct val="0"/>
              </a:spcAft>
            </a:pPr>
            <a:endParaRPr lang="en-GB">
              <a:solidFill>
                <a:srgbClr val="FFFFFF"/>
              </a:solidFill>
            </a:endParaRPr>
          </a:p>
        </p:txBody>
      </p:sp>
    </p:spTree>
    <p:extLst>
      <p:ext uri="{BB962C8B-B14F-4D97-AF65-F5344CB8AC3E}">
        <p14:creationId xmlns:p14="http://schemas.microsoft.com/office/powerpoint/2010/main" val="2454548256"/>
      </p:ext>
    </p:extLst>
  </p:cSld>
  <p:clrMapOvr>
    <a:masterClrMapping/>
  </p:clrMapOvr>
  <p:transition spd="slow"/>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2"/>
          <p:cNvGrpSpPr>
            <a:grpSpLocks/>
          </p:cNvGrpSpPr>
          <p:nvPr/>
        </p:nvGrpSpPr>
        <p:grpSpPr bwMode="auto">
          <a:xfrm>
            <a:off x="5090195" y="1340768"/>
            <a:ext cx="4090317" cy="4491384"/>
            <a:chOff x="179512" y="1166662"/>
            <a:chExt cx="4829175" cy="5301782"/>
          </a:xfrm>
        </p:grpSpPr>
        <p:pic>
          <p:nvPicPr>
            <p:cNvPr id="13" name="Picture 10"/>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6573" y="1166662"/>
              <a:ext cx="4782114" cy="34144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11"/>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79512" y="4476347"/>
              <a:ext cx="3105328" cy="19920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242" name="Titel 1"/>
          <p:cNvSpPr>
            <a:spLocks noGrp="1"/>
          </p:cNvSpPr>
          <p:nvPr>
            <p:ph type="title" idx="4294967295"/>
          </p:nvPr>
        </p:nvSpPr>
        <p:spPr>
          <a:xfrm>
            <a:off x="427371" y="188913"/>
            <a:ext cx="8683873" cy="439737"/>
          </a:xfrm>
        </p:spPr>
        <p:txBody>
          <a:bodyPr/>
          <a:lstStyle/>
          <a:p>
            <a:r>
              <a:rPr lang="en-US" sz="3200" dirty="0" smtClean="0"/>
              <a:t>Subtopic 2 -  Impact of Desert Environment</a:t>
            </a:r>
            <a:endParaRPr lang="en-US" altLang="en-US" sz="3200" dirty="0" smtClean="0">
              <a:solidFill>
                <a:srgbClr val="002060"/>
              </a:solidFill>
            </a:endParaRPr>
          </a:p>
        </p:txBody>
      </p:sp>
      <p:sp>
        <p:nvSpPr>
          <p:cNvPr id="10246" name="Text Box 3"/>
          <p:cNvSpPr txBox="1">
            <a:spLocks noChangeArrowheads="1"/>
          </p:cNvSpPr>
          <p:nvPr/>
        </p:nvSpPr>
        <p:spPr bwMode="auto">
          <a:xfrm>
            <a:off x="395288" y="1417638"/>
            <a:ext cx="3716337" cy="17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1pPr>
            <a:lvl2pPr marL="742950" indent="-28575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2pPr>
            <a:lvl3pPr marL="1143000" indent="-22860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3pPr>
            <a:lvl4pPr marL="1600200" indent="-228600" eaLnBrk="0" hangingPunct="0">
              <a:spcBef>
                <a:spcPct val="20000"/>
              </a:spcBef>
              <a:buChar char="–"/>
              <a:defRPr sz="2000">
                <a:solidFill>
                  <a:schemeClr val="tx1"/>
                </a:solidFill>
                <a:latin typeface="Arial" pitchFamily="34" charset="0"/>
                <a:cs typeface="Arial" pitchFamily="34" charset="0"/>
              </a:defRPr>
            </a:lvl4pPr>
            <a:lvl5pPr marL="2057400" indent="-228600" eaLnBrk="0" hangingPunct="0">
              <a:spcBef>
                <a:spcPct val="20000"/>
              </a:spcBef>
              <a:buChar char="»"/>
              <a:defRPr sz="2000">
                <a:solidFill>
                  <a:schemeClr val="tx1"/>
                </a:solidFill>
                <a:latin typeface="Arial" pitchFamily="34" charset="0"/>
                <a:cs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cs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cs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cs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cs typeface="Arial" pitchFamily="34" charset="0"/>
              </a:defRPr>
            </a:lvl9pPr>
          </a:lstStyle>
          <a:p>
            <a:pPr defTabSz="914400" eaLnBrk="1" fontAlgn="base" hangingPunct="1">
              <a:lnSpc>
                <a:spcPct val="100000"/>
              </a:lnSpc>
              <a:spcBef>
                <a:spcPct val="0"/>
              </a:spcBef>
              <a:spcAft>
                <a:spcPct val="0"/>
              </a:spcAft>
              <a:buClrTx/>
              <a:buFontTx/>
              <a:buNone/>
            </a:pPr>
            <a:endParaRPr lang="en-GB" altLang="en-US">
              <a:solidFill>
                <a:srgbClr val="000000"/>
              </a:solidFill>
            </a:endParaRPr>
          </a:p>
        </p:txBody>
      </p:sp>
      <p:sp>
        <p:nvSpPr>
          <p:cNvPr id="20" name="Slide Number Placeholder 2"/>
          <p:cNvSpPr txBox="1">
            <a:spLocks/>
          </p:cNvSpPr>
          <p:nvPr/>
        </p:nvSpPr>
        <p:spPr bwMode="auto">
          <a:xfrm>
            <a:off x="0" y="6546850"/>
            <a:ext cx="9144000" cy="476250"/>
          </a:xfrm>
          <a:prstGeom prst="rect">
            <a:avLst/>
          </a:prstGeom>
          <a:noFill/>
          <a:ln w="9525">
            <a:noFill/>
            <a:miter lim="800000"/>
            <a:headEnd/>
            <a:tailEnd/>
          </a:ln>
          <a:effectLst/>
        </p:spPr>
        <p:txBody>
          <a:bodyPr/>
          <a:lstStyle>
            <a:defPPr>
              <a:defRPr lang="de-DE"/>
            </a:defPPr>
            <a:lvl1pPr algn="l" rtl="0" fontAlgn="base">
              <a:spcBef>
                <a:spcPct val="0"/>
              </a:spcBef>
              <a:spcAft>
                <a:spcPct val="0"/>
              </a:spcAft>
              <a:defRPr sz="800" kern="1200">
                <a:solidFill>
                  <a:schemeClr val="bg1"/>
                </a:solidFill>
                <a:latin typeface="Arial" charset="0"/>
                <a:ea typeface="+mn-ea"/>
                <a:cs typeface="+mn-cs"/>
              </a:defRPr>
            </a:lvl1pPr>
            <a:lvl2pPr marL="457200" algn="l" rtl="0" fontAlgn="base">
              <a:spcBef>
                <a:spcPct val="0"/>
              </a:spcBef>
              <a:spcAft>
                <a:spcPct val="0"/>
              </a:spcAft>
              <a:defRPr kern="1200">
                <a:solidFill>
                  <a:schemeClr val="tx1"/>
                </a:solidFill>
                <a:latin typeface="Arial" pitchFamily="34" charset="0"/>
                <a:ea typeface="+mn-ea"/>
                <a:cs typeface="Arial" pitchFamily="34" charset="0"/>
              </a:defRPr>
            </a:lvl2pPr>
            <a:lvl3pPr marL="914400" algn="l" rtl="0" fontAlgn="base">
              <a:spcBef>
                <a:spcPct val="0"/>
              </a:spcBef>
              <a:spcAft>
                <a:spcPct val="0"/>
              </a:spcAft>
              <a:defRPr kern="1200">
                <a:solidFill>
                  <a:schemeClr val="tx1"/>
                </a:solidFill>
                <a:latin typeface="Arial" pitchFamily="34" charset="0"/>
                <a:ea typeface="+mn-ea"/>
                <a:cs typeface="Arial" pitchFamily="34" charset="0"/>
              </a:defRPr>
            </a:lvl3pPr>
            <a:lvl4pPr marL="1371600" algn="l" rtl="0" fontAlgn="base">
              <a:spcBef>
                <a:spcPct val="0"/>
              </a:spcBef>
              <a:spcAft>
                <a:spcPct val="0"/>
              </a:spcAft>
              <a:defRPr kern="1200">
                <a:solidFill>
                  <a:schemeClr val="tx1"/>
                </a:solidFill>
                <a:latin typeface="Arial" pitchFamily="34" charset="0"/>
                <a:ea typeface="+mn-ea"/>
                <a:cs typeface="Arial" pitchFamily="34" charset="0"/>
              </a:defRPr>
            </a:lvl4pPr>
            <a:lvl5pPr marL="1828800" algn="l" rtl="0" fontAlgn="base">
              <a:spcBef>
                <a:spcPct val="0"/>
              </a:spcBef>
              <a:spcAft>
                <a:spcPct val="0"/>
              </a:spcAft>
              <a:defRPr kern="1200">
                <a:solidFill>
                  <a:schemeClr val="tx1"/>
                </a:solidFill>
                <a:latin typeface="Arial" pitchFamily="34" charset="0"/>
                <a:ea typeface="+mn-ea"/>
                <a:cs typeface="Arial" pitchFamily="34" charset="0"/>
              </a:defRPr>
            </a:lvl5pPr>
            <a:lvl6pPr marL="2286000" algn="l" defTabSz="914400" rtl="0" eaLnBrk="1" latinLnBrk="0" hangingPunct="1">
              <a:defRPr kern="1200">
                <a:solidFill>
                  <a:schemeClr val="tx1"/>
                </a:solidFill>
                <a:latin typeface="Arial" pitchFamily="34" charset="0"/>
                <a:ea typeface="+mn-ea"/>
                <a:cs typeface="Arial" pitchFamily="34" charset="0"/>
              </a:defRPr>
            </a:lvl6pPr>
            <a:lvl7pPr marL="2743200" algn="l" defTabSz="914400" rtl="0" eaLnBrk="1" latinLnBrk="0" hangingPunct="1">
              <a:defRPr kern="1200">
                <a:solidFill>
                  <a:schemeClr val="tx1"/>
                </a:solidFill>
                <a:latin typeface="Arial" pitchFamily="34" charset="0"/>
                <a:ea typeface="+mn-ea"/>
                <a:cs typeface="Arial" pitchFamily="34" charset="0"/>
              </a:defRPr>
            </a:lvl7pPr>
            <a:lvl8pPr marL="3200400" algn="l" defTabSz="914400" rtl="0" eaLnBrk="1" latinLnBrk="0" hangingPunct="1">
              <a:defRPr kern="1200">
                <a:solidFill>
                  <a:schemeClr val="tx1"/>
                </a:solidFill>
                <a:latin typeface="Arial" pitchFamily="34" charset="0"/>
                <a:ea typeface="+mn-ea"/>
                <a:cs typeface="Arial" pitchFamily="34" charset="0"/>
              </a:defRPr>
            </a:lvl8pPr>
            <a:lvl9pPr marL="3657600" algn="l" defTabSz="914400" rtl="0" eaLnBrk="1" latinLnBrk="0" hangingPunct="1">
              <a:defRPr kern="1200">
                <a:solidFill>
                  <a:schemeClr val="tx1"/>
                </a:solidFill>
                <a:latin typeface="Arial" pitchFamily="34" charset="0"/>
                <a:ea typeface="+mn-ea"/>
                <a:cs typeface="Arial" pitchFamily="34" charset="0"/>
              </a:defRPr>
            </a:lvl9pPr>
          </a:lstStyle>
          <a:p>
            <a:pPr algn="ctr" defTabSz="914400">
              <a:defRPr/>
            </a:pPr>
            <a:fld id="{B27D7E86-C2F9-479E-A63E-8299C36B1B02}" type="slidenum">
              <a:rPr lang="de-DE" sz="1600" smtClean="0">
                <a:solidFill>
                  <a:srgbClr val="FFFFFF"/>
                </a:solidFill>
              </a:rPr>
              <a:pPr algn="ctr" defTabSz="914400">
                <a:defRPr/>
              </a:pPr>
              <a:t>58</a:t>
            </a:fld>
            <a:endParaRPr lang="de-DE" sz="1050" dirty="0">
              <a:solidFill>
                <a:srgbClr val="FFFFFF"/>
              </a:solidFill>
            </a:endParaRPr>
          </a:p>
        </p:txBody>
      </p:sp>
      <p:sp>
        <p:nvSpPr>
          <p:cNvPr id="29" name="Inhaltsplatzhalter 2"/>
          <p:cNvSpPr txBox="1">
            <a:spLocks/>
          </p:cNvSpPr>
          <p:nvPr/>
        </p:nvSpPr>
        <p:spPr>
          <a:xfrm>
            <a:off x="531729" y="1596716"/>
            <a:ext cx="8539411" cy="4640596"/>
          </a:xfrm>
          <a:prstGeom prst="rect">
            <a:avLst/>
          </a:prstGeom>
        </p:spPr>
        <p:txBody>
          <a:bodyPr/>
          <a:lstStyle>
            <a:lvl1pPr marL="342900" indent="-342900"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ea typeface="+mn-ea"/>
                <a:cs typeface="+mn-cs"/>
              </a:defRPr>
            </a:lvl1pPr>
            <a:lvl2pPr marL="444500" indent="-265113"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cs typeface="+mn-cs"/>
              </a:defRPr>
            </a:lvl2pPr>
            <a:lvl3pPr marL="901700" indent="-277813" algn="l" rtl="0" eaLnBrk="0" fontAlgn="base" hangingPunct="0">
              <a:lnSpc>
                <a:spcPts val="3000"/>
              </a:lnSpc>
              <a:spcBef>
                <a:spcPct val="20000"/>
              </a:spcBef>
              <a:spcAft>
                <a:spcPct val="20000"/>
              </a:spcAft>
              <a:buClr>
                <a:srgbClr val="00589C"/>
              </a:buClr>
              <a:buFont typeface="Wingdings" pitchFamily="2" charset="2"/>
              <a:buChar char="§"/>
              <a:defRPr sz="2000">
                <a:solidFill>
                  <a:schemeClr val="tx1"/>
                </a:solidFill>
                <a:latin typeface="+mn-lt"/>
                <a:cs typeface="+mn-cs"/>
              </a:defRPr>
            </a:lvl3pPr>
            <a:lvl4pPr marL="2365375" indent="-381000" algn="l" rtl="0" eaLnBrk="0" fontAlgn="base" hangingPunct="0">
              <a:spcBef>
                <a:spcPct val="20000"/>
              </a:spcBef>
              <a:spcAft>
                <a:spcPct val="0"/>
              </a:spcAft>
              <a:buChar char="–"/>
              <a:defRPr sz="2000">
                <a:solidFill>
                  <a:schemeClr val="tx1"/>
                </a:solidFill>
                <a:latin typeface="+mn-lt"/>
                <a:cs typeface="+mn-cs"/>
              </a:defRPr>
            </a:lvl4pPr>
            <a:lvl5pPr marL="2925763" indent="-381000" algn="l" rtl="0" eaLnBrk="0" fontAlgn="base" hangingPunct="0">
              <a:spcBef>
                <a:spcPct val="20000"/>
              </a:spcBef>
              <a:spcAft>
                <a:spcPct val="0"/>
              </a:spcAft>
              <a:buChar char="»"/>
              <a:defRPr sz="2000">
                <a:solidFill>
                  <a:schemeClr val="tx1"/>
                </a:solidFill>
                <a:latin typeface="+mn-lt"/>
                <a:cs typeface="+mn-cs"/>
              </a:defRPr>
            </a:lvl5pPr>
            <a:lvl6pPr marL="3382963" indent="-381000" algn="l" rtl="0" fontAlgn="base">
              <a:spcBef>
                <a:spcPct val="20000"/>
              </a:spcBef>
              <a:spcAft>
                <a:spcPct val="0"/>
              </a:spcAft>
              <a:buChar char="»"/>
              <a:defRPr sz="2000">
                <a:solidFill>
                  <a:schemeClr val="tx1"/>
                </a:solidFill>
                <a:latin typeface="+mn-lt"/>
                <a:cs typeface="+mn-cs"/>
              </a:defRPr>
            </a:lvl6pPr>
            <a:lvl7pPr marL="3840163" indent="-381000" algn="l" rtl="0" fontAlgn="base">
              <a:spcBef>
                <a:spcPct val="20000"/>
              </a:spcBef>
              <a:spcAft>
                <a:spcPct val="0"/>
              </a:spcAft>
              <a:buChar char="»"/>
              <a:defRPr sz="2000">
                <a:solidFill>
                  <a:schemeClr val="tx1"/>
                </a:solidFill>
                <a:latin typeface="+mn-lt"/>
                <a:cs typeface="+mn-cs"/>
              </a:defRPr>
            </a:lvl7pPr>
            <a:lvl8pPr marL="4297363" indent="-381000" algn="l" rtl="0" fontAlgn="base">
              <a:spcBef>
                <a:spcPct val="20000"/>
              </a:spcBef>
              <a:spcAft>
                <a:spcPct val="0"/>
              </a:spcAft>
              <a:buChar char="»"/>
              <a:defRPr sz="2000">
                <a:solidFill>
                  <a:schemeClr val="tx1"/>
                </a:solidFill>
                <a:latin typeface="+mn-lt"/>
                <a:cs typeface="+mn-cs"/>
              </a:defRPr>
            </a:lvl8pPr>
            <a:lvl9pPr marL="4754563" indent="-381000" algn="l" rtl="0" fontAlgn="base">
              <a:spcBef>
                <a:spcPct val="20000"/>
              </a:spcBef>
              <a:spcAft>
                <a:spcPct val="0"/>
              </a:spcAft>
              <a:buChar char="»"/>
              <a:defRPr sz="2000">
                <a:solidFill>
                  <a:schemeClr val="tx1"/>
                </a:solidFill>
                <a:latin typeface="+mn-lt"/>
                <a:cs typeface="+mn-cs"/>
              </a:defRPr>
            </a:lvl9pPr>
          </a:lstStyle>
          <a:p>
            <a:pPr marL="270000" indent="-270000" defTabSz="914400" eaLnBrk="1" hangingPunct="1">
              <a:lnSpc>
                <a:spcPts val="2500"/>
              </a:lnSpc>
              <a:spcBef>
                <a:spcPts val="480"/>
              </a:spcBef>
              <a:spcAft>
                <a:spcPts val="480"/>
              </a:spcAft>
              <a:buClrTx/>
              <a:buFontTx/>
              <a:buNone/>
            </a:pPr>
            <a:endParaRPr lang="en-US" altLang="en-US" sz="1800" b="1" kern="0" dirty="0" smtClean="0">
              <a:solidFill>
                <a:srgbClr val="000000"/>
              </a:solidFill>
            </a:endParaRPr>
          </a:p>
          <a:p>
            <a:pPr marL="270000" indent="-270000" defTabSz="914400">
              <a:lnSpc>
                <a:spcPts val="2500"/>
              </a:lnSpc>
              <a:spcBef>
                <a:spcPts val="480"/>
              </a:spcBef>
              <a:spcAft>
                <a:spcPts val="480"/>
              </a:spcAft>
              <a:buFont typeface="Arial" panose="020B0604020202020204" pitchFamily="34" charset="0"/>
              <a:buChar char="•"/>
            </a:pPr>
            <a:r>
              <a:rPr lang="en-GB" altLang="en-US" sz="1800" kern="0" dirty="0">
                <a:solidFill>
                  <a:srgbClr val="000000"/>
                </a:solidFill>
              </a:rPr>
              <a:t>Influence of aerosols on optical </a:t>
            </a:r>
            <a:r>
              <a:rPr lang="en-GB" altLang="en-US" sz="1800" kern="0" dirty="0" smtClean="0">
                <a:solidFill>
                  <a:srgbClr val="000000"/>
                </a:solidFill>
              </a:rPr>
              <a:t/>
            </a:r>
            <a:br>
              <a:rPr lang="en-GB" altLang="en-US" sz="1800" kern="0" dirty="0" smtClean="0">
                <a:solidFill>
                  <a:srgbClr val="000000"/>
                </a:solidFill>
              </a:rPr>
            </a:br>
            <a:r>
              <a:rPr lang="en-GB" altLang="en-US" sz="1800" kern="0" dirty="0" smtClean="0">
                <a:solidFill>
                  <a:srgbClr val="000000"/>
                </a:solidFill>
              </a:rPr>
              <a:t>plant </a:t>
            </a:r>
            <a:r>
              <a:rPr lang="en-GB" altLang="en-US" sz="1800" kern="0" dirty="0">
                <a:solidFill>
                  <a:srgbClr val="000000"/>
                </a:solidFill>
              </a:rPr>
              <a:t>performance with site </a:t>
            </a:r>
            <a:r>
              <a:rPr lang="en-GB" altLang="en-US" sz="1800" kern="0" dirty="0" smtClean="0">
                <a:solidFill>
                  <a:srgbClr val="000000"/>
                </a:solidFill>
              </a:rPr>
              <a:t>specific</a:t>
            </a:r>
            <a:br>
              <a:rPr lang="en-GB" altLang="en-US" sz="1800" kern="0" dirty="0" smtClean="0">
                <a:solidFill>
                  <a:srgbClr val="000000"/>
                </a:solidFill>
              </a:rPr>
            </a:br>
            <a:r>
              <a:rPr lang="en-GB" altLang="en-US" sz="1800" kern="0" dirty="0" err="1" smtClean="0">
                <a:solidFill>
                  <a:srgbClr val="000000"/>
                </a:solidFill>
              </a:rPr>
              <a:t>sunshape</a:t>
            </a:r>
            <a:r>
              <a:rPr lang="en-GB" altLang="en-US" sz="1800" kern="0" dirty="0" smtClean="0">
                <a:solidFill>
                  <a:srgbClr val="000000"/>
                </a:solidFill>
              </a:rPr>
              <a:t> </a:t>
            </a:r>
            <a:r>
              <a:rPr lang="en-GB" altLang="en-US" sz="1800" kern="0" dirty="0">
                <a:solidFill>
                  <a:srgbClr val="000000"/>
                </a:solidFill>
              </a:rPr>
              <a:t>and extinction </a:t>
            </a:r>
            <a:r>
              <a:rPr lang="en-GB" altLang="en-US" sz="1800" kern="0" dirty="0" smtClean="0">
                <a:solidFill>
                  <a:srgbClr val="000000"/>
                </a:solidFill>
              </a:rPr>
              <a:t>data</a:t>
            </a:r>
            <a:endParaRPr lang="en-US" altLang="en-US" sz="1800" kern="0" dirty="0">
              <a:solidFill>
                <a:srgbClr val="000000"/>
              </a:solidFill>
            </a:endParaRPr>
          </a:p>
          <a:p>
            <a:pPr marL="270000" indent="-270000" defTabSz="914400">
              <a:lnSpc>
                <a:spcPts val="2500"/>
              </a:lnSpc>
              <a:spcBef>
                <a:spcPts val="480"/>
              </a:spcBef>
              <a:spcAft>
                <a:spcPts val="480"/>
              </a:spcAft>
              <a:buFont typeface="Arial" panose="020B0604020202020204" pitchFamily="34" charset="0"/>
              <a:buChar char="•"/>
            </a:pPr>
            <a:r>
              <a:rPr lang="en-US" altLang="en-US" sz="1800" kern="0" dirty="0">
                <a:solidFill>
                  <a:srgbClr val="000000"/>
                </a:solidFill>
              </a:rPr>
              <a:t>Quantification of soiling </a:t>
            </a:r>
            <a:r>
              <a:rPr lang="en-US" altLang="en-US" sz="1800" kern="0" dirty="0" smtClean="0">
                <a:solidFill>
                  <a:srgbClr val="000000"/>
                </a:solidFill>
              </a:rPr>
              <a:t>effects</a:t>
            </a:r>
          </a:p>
          <a:p>
            <a:pPr marL="270000" indent="-270000" defTabSz="914400">
              <a:lnSpc>
                <a:spcPts val="2500"/>
              </a:lnSpc>
              <a:spcBef>
                <a:spcPts val="480"/>
              </a:spcBef>
              <a:spcAft>
                <a:spcPts val="480"/>
              </a:spcAft>
              <a:buFont typeface="Arial" panose="020B0604020202020204" pitchFamily="34" charset="0"/>
              <a:buChar char="•"/>
            </a:pPr>
            <a:r>
              <a:rPr lang="en-GB" altLang="en-US" sz="1800" kern="0" dirty="0">
                <a:solidFill>
                  <a:srgbClr val="000000"/>
                </a:solidFill>
              </a:rPr>
              <a:t>Impact of dust on abrasion and </a:t>
            </a:r>
            <a:r>
              <a:rPr lang="en-GB" altLang="en-US" sz="1800" kern="0" dirty="0" smtClean="0">
                <a:solidFill>
                  <a:srgbClr val="000000"/>
                </a:solidFill>
              </a:rPr>
              <a:t/>
            </a:r>
            <a:br>
              <a:rPr lang="en-GB" altLang="en-US" sz="1800" kern="0" dirty="0" smtClean="0">
                <a:solidFill>
                  <a:srgbClr val="000000"/>
                </a:solidFill>
              </a:rPr>
            </a:br>
            <a:r>
              <a:rPr lang="en-GB" altLang="en-US" sz="1800" kern="0" dirty="0" smtClean="0">
                <a:solidFill>
                  <a:srgbClr val="000000"/>
                </a:solidFill>
              </a:rPr>
              <a:t>corrosion </a:t>
            </a:r>
            <a:r>
              <a:rPr lang="en-GB" altLang="en-US" sz="1800" kern="0" dirty="0">
                <a:solidFill>
                  <a:srgbClr val="000000"/>
                </a:solidFill>
              </a:rPr>
              <a:t>of structural </a:t>
            </a:r>
            <a:r>
              <a:rPr lang="en-GB" altLang="en-US" sz="1800" kern="0" dirty="0" smtClean="0">
                <a:solidFill>
                  <a:srgbClr val="000000"/>
                </a:solidFill>
              </a:rPr>
              <a:t>material</a:t>
            </a:r>
          </a:p>
          <a:p>
            <a:pPr marL="270000" indent="-270000" defTabSz="914400">
              <a:lnSpc>
                <a:spcPts val="2500"/>
              </a:lnSpc>
              <a:spcBef>
                <a:spcPts val="480"/>
              </a:spcBef>
              <a:spcAft>
                <a:spcPts val="480"/>
              </a:spcAft>
              <a:buFont typeface="Arial" panose="020B0604020202020204" pitchFamily="34" charset="0"/>
              <a:buChar char="•"/>
            </a:pPr>
            <a:r>
              <a:rPr lang="en-GB" altLang="en-US" sz="1800" kern="0" dirty="0">
                <a:solidFill>
                  <a:srgbClr val="000000"/>
                </a:solidFill>
              </a:rPr>
              <a:t>Accelerated aging  methods for </a:t>
            </a:r>
            <a:r>
              <a:rPr lang="en-GB" altLang="en-US" sz="1800" kern="0" dirty="0" smtClean="0">
                <a:solidFill>
                  <a:srgbClr val="000000"/>
                </a:solidFill>
              </a:rPr>
              <a:t/>
            </a:r>
            <a:br>
              <a:rPr lang="en-GB" altLang="en-US" sz="1800" kern="0" dirty="0" smtClean="0">
                <a:solidFill>
                  <a:srgbClr val="000000"/>
                </a:solidFill>
              </a:rPr>
            </a:br>
            <a:r>
              <a:rPr lang="en-GB" altLang="en-US" sz="1800" kern="0" dirty="0" smtClean="0">
                <a:solidFill>
                  <a:srgbClr val="000000"/>
                </a:solidFill>
              </a:rPr>
              <a:t>structural outdoor materials</a:t>
            </a:r>
            <a:br>
              <a:rPr lang="en-GB" altLang="en-US" sz="1800" kern="0" dirty="0" smtClean="0">
                <a:solidFill>
                  <a:srgbClr val="000000"/>
                </a:solidFill>
              </a:rPr>
            </a:br>
            <a:r>
              <a:rPr lang="en-GB" altLang="en-US" sz="1800" kern="0" dirty="0" smtClean="0">
                <a:solidFill>
                  <a:srgbClr val="000000"/>
                </a:solidFill>
              </a:rPr>
              <a:t>(high </a:t>
            </a:r>
            <a:r>
              <a:rPr lang="en-GB" altLang="en-US" sz="1800" kern="0" dirty="0">
                <a:solidFill>
                  <a:srgbClr val="000000"/>
                </a:solidFill>
              </a:rPr>
              <a:t>temperature</a:t>
            </a:r>
            <a:r>
              <a:rPr lang="en-GB" altLang="en-US" sz="1800" kern="0" dirty="0" smtClean="0">
                <a:solidFill>
                  <a:srgbClr val="000000"/>
                </a:solidFill>
              </a:rPr>
              <a:t>)</a:t>
            </a:r>
          </a:p>
          <a:p>
            <a:pPr marL="270000" indent="-270000" defTabSz="914400">
              <a:lnSpc>
                <a:spcPts val="2500"/>
              </a:lnSpc>
              <a:spcBef>
                <a:spcPts val="480"/>
              </a:spcBef>
              <a:spcAft>
                <a:spcPts val="480"/>
              </a:spcAft>
              <a:buFont typeface="Arial" panose="020B0604020202020204" pitchFamily="34" charset="0"/>
              <a:buChar char="•"/>
            </a:pPr>
            <a:r>
              <a:rPr lang="en-GB" altLang="en-US" sz="1800" kern="0" dirty="0">
                <a:solidFill>
                  <a:srgbClr val="000000"/>
                </a:solidFill>
              </a:rPr>
              <a:t>Simulation model for life time </a:t>
            </a:r>
            <a:r>
              <a:rPr lang="en-GB" altLang="en-US" sz="1800" kern="0" dirty="0" smtClean="0">
                <a:solidFill>
                  <a:srgbClr val="000000"/>
                </a:solidFill>
              </a:rPr>
              <a:t>plant</a:t>
            </a:r>
            <a:br>
              <a:rPr lang="en-GB" altLang="en-US" sz="1800" kern="0" dirty="0" smtClean="0">
                <a:solidFill>
                  <a:srgbClr val="000000"/>
                </a:solidFill>
              </a:rPr>
            </a:br>
            <a:r>
              <a:rPr lang="en-GB" altLang="en-US" sz="1800" kern="0" dirty="0" smtClean="0">
                <a:solidFill>
                  <a:srgbClr val="000000"/>
                </a:solidFill>
              </a:rPr>
              <a:t>performance </a:t>
            </a:r>
            <a:r>
              <a:rPr lang="en-GB" altLang="en-US" sz="1800" kern="0" dirty="0">
                <a:solidFill>
                  <a:srgbClr val="000000"/>
                </a:solidFill>
              </a:rPr>
              <a:t>including soiling and degradation</a:t>
            </a:r>
            <a:endParaRPr lang="en-US" altLang="en-US" sz="1800" kern="0" dirty="0">
              <a:solidFill>
                <a:srgbClr val="000000"/>
              </a:solidFill>
            </a:endParaRPr>
          </a:p>
          <a:p>
            <a:pPr marL="270000" indent="-270000" defTabSz="914400">
              <a:lnSpc>
                <a:spcPts val="2500"/>
              </a:lnSpc>
              <a:spcBef>
                <a:spcPts val="480"/>
              </a:spcBef>
              <a:spcAft>
                <a:spcPts val="480"/>
              </a:spcAft>
              <a:buFont typeface="Wingdings" pitchFamily="2" charset="2"/>
              <a:buNone/>
            </a:pPr>
            <a:endParaRPr lang="en-GB" altLang="en-US" sz="1800" kern="0" dirty="0" smtClean="0">
              <a:solidFill>
                <a:srgbClr val="000000"/>
              </a:solidFill>
            </a:endParaRPr>
          </a:p>
          <a:p>
            <a:pPr marL="270000" indent="-270000" defTabSz="914400">
              <a:lnSpc>
                <a:spcPts val="2500"/>
              </a:lnSpc>
              <a:spcBef>
                <a:spcPts val="480"/>
              </a:spcBef>
              <a:spcAft>
                <a:spcPts val="480"/>
              </a:spcAft>
              <a:buFont typeface="Arial" panose="020B0604020202020204" pitchFamily="34" charset="0"/>
              <a:buChar char="•"/>
            </a:pPr>
            <a:endParaRPr lang="en-GB" altLang="en-US" sz="1800" kern="0" dirty="0" smtClean="0">
              <a:solidFill>
                <a:srgbClr val="000000"/>
              </a:solidFill>
            </a:endParaRPr>
          </a:p>
          <a:p>
            <a:pPr marL="270000" indent="-270000" defTabSz="914400">
              <a:lnSpc>
                <a:spcPts val="2500"/>
              </a:lnSpc>
              <a:spcBef>
                <a:spcPts val="480"/>
              </a:spcBef>
              <a:spcAft>
                <a:spcPts val="480"/>
              </a:spcAft>
            </a:pPr>
            <a:endParaRPr lang="en-GB" sz="1800" kern="0" dirty="0">
              <a:solidFill>
                <a:srgbClr val="000000"/>
              </a:solidFill>
            </a:endParaRPr>
          </a:p>
        </p:txBody>
      </p:sp>
      <p:sp>
        <p:nvSpPr>
          <p:cNvPr id="30" name="Textfeld 29"/>
          <p:cNvSpPr txBox="1"/>
          <p:nvPr/>
        </p:nvSpPr>
        <p:spPr>
          <a:xfrm>
            <a:off x="539750" y="852754"/>
            <a:ext cx="8280722" cy="318924"/>
          </a:xfrm>
          <a:prstGeom prst="rect">
            <a:avLst/>
          </a:prstGeom>
          <a:solidFill>
            <a:schemeClr val="bg2">
              <a:lumMod val="20000"/>
              <a:lumOff val="80000"/>
            </a:schemeClr>
          </a:solidFill>
          <a:ln w="12700">
            <a:solidFill>
              <a:schemeClr val="bg2">
                <a:lumMod val="40000"/>
                <a:lumOff val="60000"/>
              </a:schemeClr>
            </a:solidFill>
          </a:ln>
        </p:spPr>
        <p:txBody>
          <a:bodyPr wrap="square" lIns="36000" tIns="36000" rIns="36000" bIns="36000" rtlCol="0">
            <a:spAutoFit/>
          </a:bodyPr>
          <a:lstStyle/>
          <a:p>
            <a:pPr defTabSz="914400">
              <a:defRPr/>
            </a:pPr>
            <a:r>
              <a:rPr lang="en-US" altLang="en-US" sz="1600" dirty="0">
                <a:solidFill>
                  <a:srgbClr val="000000"/>
                </a:solidFill>
              </a:rPr>
              <a:t>Is the concept fit to be operated </a:t>
            </a:r>
            <a:r>
              <a:rPr lang="en-US" altLang="en-US" sz="1600" dirty="0" smtClean="0">
                <a:solidFill>
                  <a:srgbClr val="000000"/>
                </a:solidFill>
              </a:rPr>
              <a:t>for &gt; </a:t>
            </a:r>
            <a:r>
              <a:rPr lang="en-US" altLang="en-US" sz="1600" dirty="0">
                <a:solidFill>
                  <a:srgbClr val="000000"/>
                </a:solidFill>
              </a:rPr>
              <a:t>20 years in a desert environment</a:t>
            </a:r>
            <a:r>
              <a:rPr lang="en-US" altLang="en-US" sz="1600" dirty="0" smtClean="0">
                <a:solidFill>
                  <a:srgbClr val="000000"/>
                </a:solidFill>
              </a:rPr>
              <a:t>?</a:t>
            </a:r>
          </a:p>
        </p:txBody>
      </p:sp>
      <p:sp>
        <p:nvSpPr>
          <p:cNvPr id="31" name="Textfeld 30"/>
          <p:cNvSpPr txBox="1"/>
          <p:nvPr/>
        </p:nvSpPr>
        <p:spPr>
          <a:xfrm>
            <a:off x="419435" y="1484784"/>
            <a:ext cx="3992165" cy="461665"/>
          </a:xfrm>
          <a:prstGeom prst="rect">
            <a:avLst/>
          </a:prstGeom>
          <a:noFill/>
        </p:spPr>
        <p:txBody>
          <a:bodyPr wrap="square" rtlCol="0">
            <a:spAutoFit/>
          </a:bodyPr>
          <a:lstStyle/>
          <a:p>
            <a:pPr defTabSz="914400" fontAlgn="base">
              <a:spcBef>
                <a:spcPct val="0"/>
              </a:spcBef>
              <a:spcAft>
                <a:spcPct val="0"/>
              </a:spcAft>
            </a:pPr>
            <a:r>
              <a:rPr lang="en-US" altLang="en-US" sz="2400" b="1" dirty="0" smtClean="0">
                <a:solidFill>
                  <a:srgbClr val="000000"/>
                </a:solidFill>
              </a:rPr>
              <a:t>Goals and milestones</a:t>
            </a:r>
            <a:endParaRPr lang="en-US" sz="2400" b="1" dirty="0">
              <a:solidFill>
                <a:srgbClr val="000000"/>
              </a:solidFill>
            </a:endParaRPr>
          </a:p>
        </p:txBody>
      </p:sp>
      <p:sp>
        <p:nvSpPr>
          <p:cNvPr id="11" name="Rechteck 10"/>
          <p:cNvSpPr/>
          <p:nvPr/>
        </p:nvSpPr>
        <p:spPr>
          <a:xfrm>
            <a:off x="427371" y="2132856"/>
            <a:ext cx="4072621" cy="3168352"/>
          </a:xfrm>
          <a:prstGeom prst="rect">
            <a:avLst/>
          </a:prstGeom>
          <a:solidFill>
            <a:schemeClr val="bg1">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fontAlgn="base">
              <a:spcBef>
                <a:spcPct val="0"/>
              </a:spcBef>
              <a:spcAft>
                <a:spcPct val="0"/>
              </a:spcAft>
            </a:pPr>
            <a:endParaRPr lang="en-GB">
              <a:solidFill>
                <a:srgbClr val="FFFFFF"/>
              </a:solidFill>
            </a:endParaRPr>
          </a:p>
        </p:txBody>
      </p:sp>
    </p:spTree>
    <p:extLst>
      <p:ext uri="{BB962C8B-B14F-4D97-AF65-F5344CB8AC3E}">
        <p14:creationId xmlns:p14="http://schemas.microsoft.com/office/powerpoint/2010/main" val="2439930214"/>
      </p:ext>
    </p:extLst>
  </p:cSld>
  <p:clrMapOvr>
    <a:masterClrMapping/>
  </p:clrMapOvr>
  <p:transition spd="slow"/>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Titel 1"/>
          <p:cNvSpPr>
            <a:spLocks noGrp="1"/>
          </p:cNvSpPr>
          <p:nvPr>
            <p:ph type="title"/>
          </p:nvPr>
        </p:nvSpPr>
        <p:spPr>
          <a:xfrm>
            <a:off x="403976" y="188640"/>
            <a:ext cx="8229600" cy="1143000"/>
          </a:xfrm>
        </p:spPr>
        <p:txBody>
          <a:bodyPr/>
          <a:lstStyle/>
          <a:p>
            <a:pPr eaLnBrk="1" hangingPunct="1"/>
            <a:r>
              <a:rPr lang="en-US" altLang="en-US" sz="3200" dirty="0" smtClean="0"/>
              <a:t>Large scale facilities</a:t>
            </a:r>
          </a:p>
        </p:txBody>
      </p:sp>
      <p:grpSp>
        <p:nvGrpSpPr>
          <p:cNvPr id="11267" name="Gruppieren 3"/>
          <p:cNvGrpSpPr>
            <a:grpSpLocks/>
          </p:cNvGrpSpPr>
          <p:nvPr/>
        </p:nvGrpSpPr>
        <p:grpSpPr bwMode="auto">
          <a:xfrm>
            <a:off x="179388" y="1182688"/>
            <a:ext cx="3187700" cy="2530475"/>
            <a:chOff x="611188" y="1148089"/>
            <a:chExt cx="3187700" cy="2530475"/>
          </a:xfrm>
        </p:grpSpPr>
        <p:pic>
          <p:nvPicPr>
            <p:cNvPr id="11283" name="Picture 6" descr="DSC02806"/>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611188" y="1148089"/>
              <a:ext cx="3187700" cy="2530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84" name="Picture 7" descr="logo_opac_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951794" y="2749593"/>
              <a:ext cx="834128" cy="8775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85" name="Picture 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511609" y="2995318"/>
              <a:ext cx="1361124" cy="63186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1286" name="Picture 6" descr="http://www.psa.es/images/logopsacabecera.png"/>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713463" y="1159008"/>
              <a:ext cx="1049915" cy="61978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pic>
      </p:grpSp>
      <p:pic>
        <p:nvPicPr>
          <p:cNvPr id="11268" name="Picture 2"/>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5634038" y="3886200"/>
            <a:ext cx="2855912" cy="2111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1269" name="Gruppieren 2"/>
          <p:cNvGrpSpPr>
            <a:grpSpLocks/>
          </p:cNvGrpSpPr>
          <p:nvPr/>
        </p:nvGrpSpPr>
        <p:grpSpPr bwMode="auto">
          <a:xfrm>
            <a:off x="3451225" y="1169988"/>
            <a:ext cx="3387725" cy="2543175"/>
            <a:chOff x="4064000" y="1058863"/>
            <a:chExt cx="3388368" cy="2543180"/>
          </a:xfrm>
        </p:grpSpPr>
        <p:pic>
          <p:nvPicPr>
            <p:cNvPr id="11281" name="Picture 2"/>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4064000" y="1058863"/>
              <a:ext cx="3388368" cy="2543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282" name="Textfeld 1"/>
            <p:cNvSpPr txBox="1">
              <a:spLocks noChangeArrowheads="1"/>
            </p:cNvSpPr>
            <p:nvPr/>
          </p:nvSpPr>
          <p:spPr bwMode="auto">
            <a:xfrm>
              <a:off x="4064000" y="2964501"/>
              <a:ext cx="2848299" cy="6052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1pPr>
              <a:lvl2pPr marL="742950" indent="-28575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2pPr>
              <a:lvl3pPr marL="1143000" indent="-22860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3pPr>
              <a:lvl4pPr marL="1600200" indent="-228600" eaLnBrk="0" hangingPunct="0">
                <a:spcBef>
                  <a:spcPct val="20000"/>
                </a:spcBef>
                <a:buChar char="–"/>
                <a:defRPr sz="2000">
                  <a:solidFill>
                    <a:schemeClr val="tx1"/>
                  </a:solidFill>
                  <a:latin typeface="Arial" pitchFamily="34" charset="0"/>
                  <a:cs typeface="Arial" pitchFamily="34" charset="0"/>
                </a:defRPr>
              </a:lvl4pPr>
              <a:lvl5pPr marL="2057400" indent="-228600" eaLnBrk="0" hangingPunct="0">
                <a:spcBef>
                  <a:spcPct val="20000"/>
                </a:spcBef>
                <a:buChar char="»"/>
                <a:defRPr sz="2000">
                  <a:solidFill>
                    <a:schemeClr val="tx1"/>
                  </a:solidFill>
                  <a:latin typeface="Arial" pitchFamily="34" charset="0"/>
                  <a:cs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cs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cs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cs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cs typeface="Arial" pitchFamily="34" charset="0"/>
                </a:defRPr>
              </a:lvl9pPr>
            </a:lstStyle>
            <a:p>
              <a:pPr defTabSz="914400" eaLnBrk="1" fontAlgn="base" hangingPunct="1">
                <a:lnSpc>
                  <a:spcPts val="2000"/>
                </a:lnSpc>
                <a:spcBef>
                  <a:spcPct val="0"/>
                </a:spcBef>
                <a:spcAft>
                  <a:spcPct val="0"/>
                </a:spcAft>
                <a:buClrTx/>
                <a:buFontTx/>
                <a:buNone/>
              </a:pPr>
              <a:r>
                <a:rPr lang="de-DE" altLang="de-DE" sz="1600" dirty="0" smtClean="0">
                  <a:solidFill>
                    <a:srgbClr val="FFFFFF"/>
                  </a:solidFill>
                </a:rPr>
                <a:t>Tower </a:t>
              </a:r>
              <a:r>
                <a:rPr lang="de-DE" altLang="de-DE" sz="1600" dirty="0">
                  <a:solidFill>
                    <a:srgbClr val="FFFFFF"/>
                  </a:solidFill>
                </a:rPr>
                <a:t>Research Facility </a:t>
              </a:r>
              <a:br>
                <a:rPr lang="de-DE" altLang="de-DE" sz="1600" dirty="0">
                  <a:solidFill>
                    <a:srgbClr val="FFFFFF"/>
                  </a:solidFill>
                </a:rPr>
              </a:br>
              <a:r>
                <a:rPr lang="de-DE" altLang="de-DE" sz="1600" dirty="0">
                  <a:solidFill>
                    <a:srgbClr val="FFFFFF"/>
                  </a:solidFill>
                </a:rPr>
                <a:t>Jülich</a:t>
              </a:r>
              <a:endParaRPr lang="en-US" altLang="de-DE" sz="1600" dirty="0">
                <a:solidFill>
                  <a:srgbClr val="FFFFFF"/>
                </a:solidFill>
              </a:endParaRPr>
            </a:p>
          </p:txBody>
        </p:sp>
      </p:grpSp>
      <p:grpSp>
        <p:nvGrpSpPr>
          <p:cNvPr id="11270" name="Gruppieren 5"/>
          <p:cNvGrpSpPr>
            <a:grpSpLocks/>
          </p:cNvGrpSpPr>
          <p:nvPr/>
        </p:nvGrpSpPr>
        <p:grpSpPr bwMode="auto">
          <a:xfrm>
            <a:off x="3427413" y="3892550"/>
            <a:ext cx="2847975" cy="2120900"/>
            <a:chOff x="3427003" y="3892145"/>
            <a:chExt cx="2848299" cy="2121570"/>
          </a:xfrm>
        </p:grpSpPr>
        <p:pic>
          <p:nvPicPr>
            <p:cNvPr id="11279" name="Picture 10" descr="G:\9_SF-MA_Allgemein\Fotos u Bilder - Archiv\SF Abteilungen &amp; Standorte\Sonnenofen\sonnenofen_300dpi_hires.jpg"/>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3427003" y="3892145"/>
              <a:ext cx="2108675" cy="21215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80" name="Textfeld 13"/>
            <p:cNvSpPr txBox="1">
              <a:spLocks noChangeArrowheads="1"/>
            </p:cNvSpPr>
            <p:nvPr/>
          </p:nvSpPr>
          <p:spPr bwMode="auto">
            <a:xfrm>
              <a:off x="3427003" y="5589276"/>
              <a:ext cx="2848299" cy="331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1pPr>
              <a:lvl2pPr marL="742950" indent="-28575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2pPr>
              <a:lvl3pPr marL="1143000" indent="-22860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3pPr>
              <a:lvl4pPr marL="1600200" indent="-228600" eaLnBrk="0" hangingPunct="0">
                <a:spcBef>
                  <a:spcPct val="20000"/>
                </a:spcBef>
                <a:buChar char="–"/>
                <a:defRPr sz="2000">
                  <a:solidFill>
                    <a:schemeClr val="tx1"/>
                  </a:solidFill>
                  <a:latin typeface="Arial" pitchFamily="34" charset="0"/>
                  <a:cs typeface="Arial" pitchFamily="34" charset="0"/>
                </a:defRPr>
              </a:lvl4pPr>
              <a:lvl5pPr marL="2057400" indent="-228600" eaLnBrk="0" hangingPunct="0">
                <a:spcBef>
                  <a:spcPct val="20000"/>
                </a:spcBef>
                <a:buChar char="»"/>
                <a:defRPr sz="2000">
                  <a:solidFill>
                    <a:schemeClr val="tx1"/>
                  </a:solidFill>
                  <a:latin typeface="Arial" pitchFamily="34" charset="0"/>
                  <a:cs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cs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cs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cs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cs typeface="Arial" pitchFamily="34" charset="0"/>
                </a:defRPr>
              </a:lvl9pPr>
            </a:lstStyle>
            <a:p>
              <a:pPr defTabSz="914400" eaLnBrk="1" fontAlgn="base" hangingPunct="1">
                <a:lnSpc>
                  <a:spcPts val="2000"/>
                </a:lnSpc>
                <a:spcBef>
                  <a:spcPct val="0"/>
                </a:spcBef>
                <a:spcAft>
                  <a:spcPct val="0"/>
                </a:spcAft>
                <a:buClrTx/>
                <a:buFontTx/>
                <a:buNone/>
              </a:pPr>
              <a:r>
                <a:rPr lang="de-DE" altLang="de-DE" sz="1600" dirty="0" smtClean="0">
                  <a:solidFill>
                    <a:srgbClr val="FFFFFF"/>
                  </a:solidFill>
                </a:rPr>
                <a:t>Solar </a:t>
              </a:r>
              <a:r>
                <a:rPr lang="de-DE" altLang="de-DE" sz="1600" dirty="0" err="1">
                  <a:solidFill>
                    <a:srgbClr val="FFFFFF"/>
                  </a:solidFill>
                </a:rPr>
                <a:t>Furnace</a:t>
              </a:r>
              <a:endParaRPr lang="en-US" altLang="de-DE" sz="1600" dirty="0">
                <a:solidFill>
                  <a:srgbClr val="FFFFFF"/>
                </a:solidFill>
              </a:endParaRPr>
            </a:p>
          </p:txBody>
        </p:sp>
      </p:grpSp>
      <p:sp>
        <p:nvSpPr>
          <p:cNvPr id="11271" name="Textfeld 14"/>
          <p:cNvSpPr txBox="1">
            <a:spLocks noChangeArrowheads="1"/>
          </p:cNvSpPr>
          <p:nvPr/>
        </p:nvSpPr>
        <p:spPr bwMode="auto">
          <a:xfrm>
            <a:off x="5757863" y="5589588"/>
            <a:ext cx="2847975" cy="3313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1pPr>
            <a:lvl2pPr marL="742950" indent="-28575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2pPr>
            <a:lvl3pPr marL="1143000" indent="-22860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3pPr>
            <a:lvl4pPr marL="1600200" indent="-228600" eaLnBrk="0" hangingPunct="0">
              <a:spcBef>
                <a:spcPct val="20000"/>
              </a:spcBef>
              <a:buChar char="–"/>
              <a:defRPr sz="2000">
                <a:solidFill>
                  <a:schemeClr val="tx1"/>
                </a:solidFill>
                <a:latin typeface="Arial" pitchFamily="34" charset="0"/>
                <a:cs typeface="Arial" pitchFamily="34" charset="0"/>
              </a:defRPr>
            </a:lvl4pPr>
            <a:lvl5pPr marL="2057400" indent="-228600" eaLnBrk="0" hangingPunct="0">
              <a:spcBef>
                <a:spcPct val="20000"/>
              </a:spcBef>
              <a:buChar char="»"/>
              <a:defRPr sz="2000">
                <a:solidFill>
                  <a:schemeClr val="tx1"/>
                </a:solidFill>
                <a:latin typeface="Arial" pitchFamily="34" charset="0"/>
                <a:cs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cs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cs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cs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cs typeface="Arial" pitchFamily="34" charset="0"/>
              </a:defRPr>
            </a:lvl9pPr>
          </a:lstStyle>
          <a:p>
            <a:pPr defTabSz="914400" eaLnBrk="1" fontAlgn="base" hangingPunct="1">
              <a:lnSpc>
                <a:spcPts val="2000"/>
              </a:lnSpc>
              <a:spcBef>
                <a:spcPct val="0"/>
              </a:spcBef>
              <a:spcAft>
                <a:spcPct val="0"/>
              </a:spcAft>
              <a:buClrTx/>
              <a:buFontTx/>
              <a:buNone/>
            </a:pPr>
            <a:r>
              <a:rPr lang="de-DE" altLang="de-DE" sz="1600" dirty="0" smtClean="0">
                <a:solidFill>
                  <a:srgbClr val="FFFFFF"/>
                </a:solidFill>
              </a:rPr>
              <a:t>Solar </a:t>
            </a:r>
            <a:r>
              <a:rPr lang="de-DE" altLang="de-DE" sz="1600" dirty="0">
                <a:solidFill>
                  <a:srgbClr val="FFFFFF"/>
                </a:solidFill>
              </a:rPr>
              <a:t>Simulator</a:t>
            </a:r>
            <a:endParaRPr lang="en-US" altLang="de-DE" sz="1600" dirty="0">
              <a:solidFill>
                <a:srgbClr val="FFFFFF"/>
              </a:solidFill>
            </a:endParaRPr>
          </a:p>
        </p:txBody>
      </p:sp>
      <p:grpSp>
        <p:nvGrpSpPr>
          <p:cNvPr id="11272" name="Gruppieren 4"/>
          <p:cNvGrpSpPr>
            <a:grpSpLocks/>
          </p:cNvGrpSpPr>
          <p:nvPr/>
        </p:nvGrpSpPr>
        <p:grpSpPr bwMode="auto">
          <a:xfrm>
            <a:off x="109538" y="3892550"/>
            <a:ext cx="3187700" cy="2120900"/>
            <a:chOff x="110331" y="3892144"/>
            <a:chExt cx="3187700" cy="2121570"/>
          </a:xfrm>
        </p:grpSpPr>
        <p:pic>
          <p:nvPicPr>
            <p:cNvPr id="11277" name="Picture 4" descr="C:\Users\pitzpaal\AppData\Local\Microsoft\Windows\Temporary Internet Files\Content.Outlook\XN321U36\KALLA_Menschen.JPG"/>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110331" y="3892144"/>
              <a:ext cx="3187700" cy="21215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78" name="Textfeld 15"/>
            <p:cNvSpPr txBox="1">
              <a:spLocks noChangeArrowheads="1"/>
            </p:cNvSpPr>
            <p:nvPr/>
          </p:nvSpPr>
          <p:spPr bwMode="auto">
            <a:xfrm>
              <a:off x="110331" y="5392311"/>
              <a:ext cx="2848299" cy="331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1pPr>
              <a:lvl2pPr marL="742950" indent="-28575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2pPr>
              <a:lvl3pPr marL="1143000" indent="-22860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3pPr>
              <a:lvl4pPr marL="1600200" indent="-228600" eaLnBrk="0" hangingPunct="0">
                <a:spcBef>
                  <a:spcPct val="20000"/>
                </a:spcBef>
                <a:buChar char="–"/>
                <a:defRPr sz="2000">
                  <a:solidFill>
                    <a:schemeClr val="tx1"/>
                  </a:solidFill>
                  <a:latin typeface="Arial" pitchFamily="34" charset="0"/>
                  <a:cs typeface="Arial" pitchFamily="34" charset="0"/>
                </a:defRPr>
              </a:lvl4pPr>
              <a:lvl5pPr marL="2057400" indent="-228600" eaLnBrk="0" hangingPunct="0">
                <a:spcBef>
                  <a:spcPct val="20000"/>
                </a:spcBef>
                <a:buChar char="»"/>
                <a:defRPr sz="2000">
                  <a:solidFill>
                    <a:schemeClr val="tx1"/>
                  </a:solidFill>
                  <a:latin typeface="Arial" pitchFamily="34" charset="0"/>
                  <a:cs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cs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cs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cs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cs typeface="Arial" pitchFamily="34" charset="0"/>
                </a:defRPr>
              </a:lvl9pPr>
            </a:lstStyle>
            <a:p>
              <a:pPr defTabSz="914400" eaLnBrk="1" fontAlgn="base" hangingPunct="1">
                <a:lnSpc>
                  <a:spcPts val="2000"/>
                </a:lnSpc>
                <a:spcBef>
                  <a:spcPct val="0"/>
                </a:spcBef>
                <a:spcAft>
                  <a:spcPct val="0"/>
                </a:spcAft>
                <a:buClrTx/>
                <a:buFontTx/>
                <a:buNone/>
              </a:pPr>
              <a:r>
                <a:rPr lang="de-DE" altLang="de-DE" sz="1600" dirty="0" smtClean="0">
                  <a:solidFill>
                    <a:srgbClr val="FFFFFF"/>
                  </a:solidFill>
                </a:rPr>
                <a:t>Liquid </a:t>
              </a:r>
              <a:r>
                <a:rPr lang="de-DE" altLang="de-DE" sz="1600" dirty="0" err="1">
                  <a:solidFill>
                    <a:srgbClr val="FFFFFF"/>
                  </a:solidFill>
                </a:rPr>
                <a:t>Metal</a:t>
              </a:r>
              <a:r>
                <a:rPr lang="de-DE" altLang="de-DE" sz="1600" dirty="0">
                  <a:solidFill>
                    <a:srgbClr val="FFFFFF"/>
                  </a:solidFill>
                </a:rPr>
                <a:t> Laboratory</a:t>
              </a:r>
              <a:endParaRPr lang="en-US" altLang="de-DE" sz="1600" dirty="0">
                <a:solidFill>
                  <a:srgbClr val="FFFFFF"/>
                </a:solidFill>
              </a:endParaRPr>
            </a:p>
          </p:txBody>
        </p:sp>
      </p:grpSp>
      <p:pic>
        <p:nvPicPr>
          <p:cNvPr id="2" name="Grafik 1"/>
          <p:cNvPicPr>
            <a:picLocks noChangeAspect="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6400800" y="325438"/>
            <a:ext cx="2354263" cy="1876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feld 2"/>
          <p:cNvSpPr txBox="1"/>
          <p:nvPr/>
        </p:nvSpPr>
        <p:spPr>
          <a:xfrm>
            <a:off x="6516216" y="2219920"/>
            <a:ext cx="2325859" cy="1695336"/>
          </a:xfrm>
          <a:prstGeom prst="rect">
            <a:avLst/>
          </a:prstGeom>
          <a:solidFill>
            <a:schemeClr val="bg1"/>
          </a:solidFill>
        </p:spPr>
        <p:txBody>
          <a:bodyPr wrap="square">
            <a:spAutoFit/>
          </a:bodyPr>
          <a:lstStyle/>
          <a:p>
            <a:pPr defTabSz="914400" fontAlgn="base">
              <a:lnSpc>
                <a:spcPts val="2500"/>
              </a:lnSpc>
              <a:spcBef>
                <a:spcPct val="0"/>
              </a:spcBef>
              <a:spcAft>
                <a:spcPct val="0"/>
              </a:spcAft>
              <a:defRPr/>
            </a:pPr>
            <a:r>
              <a:rPr lang="de-DE" u="sng" dirty="0">
                <a:solidFill>
                  <a:srgbClr val="000000"/>
                </a:solidFill>
              </a:rPr>
              <a:t>Investment </a:t>
            </a:r>
            <a:r>
              <a:rPr lang="de-DE" u="sng" dirty="0" err="1">
                <a:solidFill>
                  <a:srgbClr val="000000"/>
                </a:solidFill>
              </a:rPr>
              <a:t>Proposal</a:t>
            </a:r>
            <a:r>
              <a:rPr lang="de-DE" u="sng" dirty="0">
                <a:solidFill>
                  <a:srgbClr val="000000"/>
                </a:solidFill>
              </a:rPr>
              <a:t> </a:t>
            </a:r>
            <a:r>
              <a:rPr lang="en-US" sz="1600" kern="0" dirty="0">
                <a:solidFill>
                  <a:srgbClr val="000000"/>
                </a:solidFill>
              </a:rPr>
              <a:t>High Efficiency High Temperature Receiver System (</a:t>
            </a:r>
            <a:r>
              <a:rPr lang="de-DE" altLang="de-DE" sz="1600" dirty="0">
                <a:solidFill>
                  <a:srgbClr val="000000"/>
                </a:solidFill>
              </a:rPr>
              <a:t>HEHTRES)</a:t>
            </a:r>
            <a:endParaRPr lang="en-US" sz="1600" kern="0" dirty="0">
              <a:solidFill>
                <a:srgbClr val="000000"/>
              </a:solidFill>
            </a:endParaRPr>
          </a:p>
          <a:p>
            <a:pPr defTabSz="914400" fontAlgn="base">
              <a:lnSpc>
                <a:spcPts val="2500"/>
              </a:lnSpc>
              <a:spcBef>
                <a:spcPct val="0"/>
              </a:spcBef>
              <a:spcAft>
                <a:spcPct val="0"/>
              </a:spcAft>
              <a:defRPr/>
            </a:pPr>
            <a:r>
              <a:rPr lang="en-US" sz="1600" kern="0" dirty="0">
                <a:solidFill>
                  <a:srgbClr val="000000"/>
                </a:solidFill>
              </a:rPr>
              <a:t>≈ 500 </a:t>
            </a:r>
            <a:r>
              <a:rPr lang="en-US" sz="1600" kern="0" dirty="0" err="1">
                <a:solidFill>
                  <a:srgbClr val="000000"/>
                </a:solidFill>
              </a:rPr>
              <a:t>kW</a:t>
            </a:r>
            <a:r>
              <a:rPr lang="en-US" sz="1600" kern="0" baseline="-25000" dirty="0" err="1">
                <a:solidFill>
                  <a:srgbClr val="000000"/>
                </a:solidFill>
              </a:rPr>
              <a:t>th</a:t>
            </a:r>
            <a:r>
              <a:rPr lang="en-US" sz="1600" kern="0" dirty="0">
                <a:solidFill>
                  <a:srgbClr val="000000"/>
                </a:solidFill>
              </a:rPr>
              <a:t> </a:t>
            </a:r>
            <a:r>
              <a:rPr lang="en-US" sz="1600" kern="0" dirty="0" smtClean="0">
                <a:solidFill>
                  <a:srgbClr val="000000"/>
                </a:solidFill>
              </a:rPr>
              <a:t>Pilot</a:t>
            </a:r>
            <a:endParaRPr lang="en-US" dirty="0">
              <a:solidFill>
                <a:srgbClr val="000000"/>
              </a:solidFill>
            </a:endParaRPr>
          </a:p>
        </p:txBody>
      </p:sp>
      <p:cxnSp>
        <p:nvCxnSpPr>
          <p:cNvPr id="5" name="Gerade Verbindung mit Pfeil 4"/>
          <p:cNvCxnSpPr/>
          <p:nvPr/>
        </p:nvCxnSpPr>
        <p:spPr>
          <a:xfrm flipH="1">
            <a:off x="5292725" y="1628775"/>
            <a:ext cx="2159000" cy="819150"/>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22" name="Slide Number Placeholder 2"/>
          <p:cNvSpPr txBox="1">
            <a:spLocks/>
          </p:cNvSpPr>
          <p:nvPr/>
        </p:nvSpPr>
        <p:spPr bwMode="auto">
          <a:xfrm>
            <a:off x="0" y="6546850"/>
            <a:ext cx="9144000" cy="476250"/>
          </a:xfrm>
          <a:prstGeom prst="rect">
            <a:avLst/>
          </a:prstGeom>
          <a:noFill/>
          <a:ln w="9525">
            <a:noFill/>
            <a:miter lim="800000"/>
            <a:headEnd/>
            <a:tailEnd/>
          </a:ln>
          <a:effectLst/>
        </p:spPr>
        <p:txBody>
          <a:bodyPr/>
          <a:lstStyle>
            <a:defPPr>
              <a:defRPr lang="de-DE"/>
            </a:defPPr>
            <a:lvl1pPr algn="l" rtl="0" fontAlgn="base">
              <a:spcBef>
                <a:spcPct val="0"/>
              </a:spcBef>
              <a:spcAft>
                <a:spcPct val="0"/>
              </a:spcAft>
              <a:defRPr sz="800" kern="1200">
                <a:solidFill>
                  <a:schemeClr val="bg1"/>
                </a:solidFill>
                <a:latin typeface="Arial" charset="0"/>
                <a:ea typeface="+mn-ea"/>
                <a:cs typeface="+mn-cs"/>
              </a:defRPr>
            </a:lvl1pPr>
            <a:lvl2pPr marL="457200" algn="l" rtl="0" fontAlgn="base">
              <a:spcBef>
                <a:spcPct val="0"/>
              </a:spcBef>
              <a:spcAft>
                <a:spcPct val="0"/>
              </a:spcAft>
              <a:defRPr kern="1200">
                <a:solidFill>
                  <a:schemeClr val="tx1"/>
                </a:solidFill>
                <a:latin typeface="Arial" pitchFamily="34" charset="0"/>
                <a:ea typeface="+mn-ea"/>
                <a:cs typeface="Arial" pitchFamily="34" charset="0"/>
              </a:defRPr>
            </a:lvl2pPr>
            <a:lvl3pPr marL="914400" algn="l" rtl="0" fontAlgn="base">
              <a:spcBef>
                <a:spcPct val="0"/>
              </a:spcBef>
              <a:spcAft>
                <a:spcPct val="0"/>
              </a:spcAft>
              <a:defRPr kern="1200">
                <a:solidFill>
                  <a:schemeClr val="tx1"/>
                </a:solidFill>
                <a:latin typeface="Arial" pitchFamily="34" charset="0"/>
                <a:ea typeface="+mn-ea"/>
                <a:cs typeface="Arial" pitchFamily="34" charset="0"/>
              </a:defRPr>
            </a:lvl3pPr>
            <a:lvl4pPr marL="1371600" algn="l" rtl="0" fontAlgn="base">
              <a:spcBef>
                <a:spcPct val="0"/>
              </a:spcBef>
              <a:spcAft>
                <a:spcPct val="0"/>
              </a:spcAft>
              <a:defRPr kern="1200">
                <a:solidFill>
                  <a:schemeClr val="tx1"/>
                </a:solidFill>
                <a:latin typeface="Arial" pitchFamily="34" charset="0"/>
                <a:ea typeface="+mn-ea"/>
                <a:cs typeface="Arial" pitchFamily="34" charset="0"/>
              </a:defRPr>
            </a:lvl4pPr>
            <a:lvl5pPr marL="1828800" algn="l" rtl="0" fontAlgn="base">
              <a:spcBef>
                <a:spcPct val="0"/>
              </a:spcBef>
              <a:spcAft>
                <a:spcPct val="0"/>
              </a:spcAft>
              <a:defRPr kern="1200">
                <a:solidFill>
                  <a:schemeClr val="tx1"/>
                </a:solidFill>
                <a:latin typeface="Arial" pitchFamily="34" charset="0"/>
                <a:ea typeface="+mn-ea"/>
                <a:cs typeface="Arial" pitchFamily="34" charset="0"/>
              </a:defRPr>
            </a:lvl5pPr>
            <a:lvl6pPr marL="2286000" algn="l" defTabSz="914400" rtl="0" eaLnBrk="1" latinLnBrk="0" hangingPunct="1">
              <a:defRPr kern="1200">
                <a:solidFill>
                  <a:schemeClr val="tx1"/>
                </a:solidFill>
                <a:latin typeface="Arial" pitchFamily="34" charset="0"/>
                <a:ea typeface="+mn-ea"/>
                <a:cs typeface="Arial" pitchFamily="34" charset="0"/>
              </a:defRPr>
            </a:lvl6pPr>
            <a:lvl7pPr marL="2743200" algn="l" defTabSz="914400" rtl="0" eaLnBrk="1" latinLnBrk="0" hangingPunct="1">
              <a:defRPr kern="1200">
                <a:solidFill>
                  <a:schemeClr val="tx1"/>
                </a:solidFill>
                <a:latin typeface="Arial" pitchFamily="34" charset="0"/>
                <a:ea typeface="+mn-ea"/>
                <a:cs typeface="Arial" pitchFamily="34" charset="0"/>
              </a:defRPr>
            </a:lvl7pPr>
            <a:lvl8pPr marL="3200400" algn="l" defTabSz="914400" rtl="0" eaLnBrk="1" latinLnBrk="0" hangingPunct="1">
              <a:defRPr kern="1200">
                <a:solidFill>
                  <a:schemeClr val="tx1"/>
                </a:solidFill>
                <a:latin typeface="Arial" pitchFamily="34" charset="0"/>
                <a:ea typeface="+mn-ea"/>
                <a:cs typeface="Arial" pitchFamily="34" charset="0"/>
              </a:defRPr>
            </a:lvl8pPr>
            <a:lvl9pPr marL="3657600" algn="l" defTabSz="914400" rtl="0" eaLnBrk="1" latinLnBrk="0" hangingPunct="1">
              <a:defRPr kern="1200">
                <a:solidFill>
                  <a:schemeClr val="tx1"/>
                </a:solidFill>
                <a:latin typeface="Arial" pitchFamily="34" charset="0"/>
                <a:ea typeface="+mn-ea"/>
                <a:cs typeface="Arial" pitchFamily="34" charset="0"/>
              </a:defRPr>
            </a:lvl9pPr>
          </a:lstStyle>
          <a:p>
            <a:pPr algn="ctr" defTabSz="914400">
              <a:defRPr/>
            </a:pPr>
            <a:fld id="{E5465989-730D-4259-B26F-929578BCF1F9}" type="slidenum">
              <a:rPr lang="de-DE" sz="1600" smtClean="0">
                <a:solidFill>
                  <a:srgbClr val="FFFFFF"/>
                </a:solidFill>
              </a:rPr>
              <a:pPr algn="ctr" defTabSz="914400">
                <a:defRPr/>
              </a:pPr>
              <a:t>59</a:t>
            </a:fld>
            <a:endParaRPr lang="de-DE" sz="1050" dirty="0">
              <a:solidFill>
                <a:srgbClr val="FFFFFF"/>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611560" y="2636914"/>
            <a:ext cx="8172000" cy="738187"/>
          </a:xfrm>
        </p:spPr>
        <p:txBody>
          <a:bodyPr/>
          <a:lstStyle/>
          <a:p>
            <a:r>
              <a:rPr lang="de-DE" dirty="0"/>
              <a:t>Der Markt in Spanien</a:t>
            </a:r>
            <a:r>
              <a:rPr lang="en-US" dirty="0"/>
              <a:t/>
            </a:r>
            <a:br>
              <a:rPr lang="en-US" dirty="0"/>
            </a:br>
            <a:r>
              <a:rPr lang="de-DE" dirty="0" smtClean="0"/>
              <a:t>Aufbruch….und Niedergang</a:t>
            </a:r>
            <a:br>
              <a:rPr lang="de-DE" dirty="0" smtClean="0"/>
            </a:br>
            <a:r>
              <a:rPr lang="de-DE" dirty="0"/>
              <a:t/>
            </a:r>
            <a:br>
              <a:rPr lang="de-DE" dirty="0"/>
            </a:br>
            <a:endParaRPr lang="en-US" dirty="0"/>
          </a:p>
        </p:txBody>
      </p:sp>
      <p:sp>
        <p:nvSpPr>
          <p:cNvPr id="3" name="Fußzeilenplatzhalter 2"/>
          <p:cNvSpPr>
            <a:spLocks noGrp="1"/>
          </p:cNvSpPr>
          <p:nvPr>
            <p:ph type="ftr" sz="quarter" idx="10"/>
          </p:nvPr>
        </p:nvSpPr>
        <p:spPr/>
        <p:txBody>
          <a:bodyPr/>
          <a:lstStyle/>
          <a:p>
            <a:pPr>
              <a:defRPr/>
            </a:pPr>
            <a:r>
              <a:rPr lang="en-GB" noProof="0" smtClean="0"/>
              <a:t>&gt;AKE &gt;Solarthermische Kraftwerke &gt; Pitz-Paal &gt; 10./11.4.2014</a:t>
            </a:r>
            <a:endParaRPr lang="en-GB" noProof="0" dirty="0"/>
          </a:p>
        </p:txBody>
      </p:sp>
      <p:sp>
        <p:nvSpPr>
          <p:cNvPr id="4" name="Foliennummernplatzhalter 3"/>
          <p:cNvSpPr>
            <a:spLocks noGrp="1"/>
          </p:cNvSpPr>
          <p:nvPr>
            <p:ph type="sldNum" sz="quarter" idx="11"/>
          </p:nvPr>
        </p:nvSpPr>
        <p:spPr/>
        <p:txBody>
          <a:bodyPr/>
          <a:lstStyle/>
          <a:p>
            <a:pPr>
              <a:defRPr/>
            </a:pPr>
            <a:r>
              <a:rPr lang="en-GB" noProof="0" smtClean="0"/>
              <a:t>DLR.de  •  Chart </a:t>
            </a:r>
            <a:fld id="{18C7CB6D-895A-4F21-B0E7-2185F6FE5534}" type="slidenum">
              <a:rPr lang="en-GB" noProof="0" smtClean="0"/>
              <a:pPr>
                <a:defRPr/>
              </a:pPr>
              <a:t>6</a:t>
            </a:fld>
            <a:endParaRPr lang="en-GB" noProof="0" dirty="0"/>
          </a:p>
        </p:txBody>
      </p:sp>
      <p:pic>
        <p:nvPicPr>
          <p:cNvPr id="15362" name="Picture 2" descr="C:\Users\pitzpaal\AppData\Local\Microsoft\Windows\Temporary Internet Files\Content.IE5\BURCC8AD\MP900362833[1].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860032" y="260648"/>
            <a:ext cx="3657600" cy="2438400"/>
          </a:xfrm>
          <a:prstGeom prst="rect">
            <a:avLst/>
          </a:prstGeom>
          <a:noFill/>
          <a:extLst>
            <a:ext uri="{909E8E84-426E-40DD-AFC4-6F175D3DCCD1}">
              <a14:hiddenFill xmlns:a14="http://schemas.microsoft.com/office/drawing/2010/main">
                <a:solidFill>
                  <a:srgbClr val="FFFFFF"/>
                </a:solidFill>
              </a14:hiddenFill>
            </a:ext>
          </a:extLst>
        </p:spPr>
      </p:pic>
      <p:sp>
        <p:nvSpPr>
          <p:cNvPr id="6" name="Rechteck 5"/>
          <p:cNvSpPr/>
          <p:nvPr/>
        </p:nvSpPr>
        <p:spPr>
          <a:xfrm>
            <a:off x="8604448" y="6371584"/>
            <a:ext cx="441146" cy="369332"/>
          </a:xfrm>
          <a:prstGeom prst="rect">
            <a:avLst/>
          </a:prstGeom>
        </p:spPr>
        <p:txBody>
          <a:bodyPr wrap="none">
            <a:spAutoFit/>
          </a:bodyPr>
          <a:lstStyle/>
          <a:p>
            <a:fld id="{A4B458E2-F606-46F0-90B2-A686ED9C4A1E}" type="slidenum">
              <a:rPr lang="en-US" altLang="en-US">
                <a:solidFill>
                  <a:schemeClr val="bg1"/>
                </a:solidFill>
                <a:latin typeface="Arial" charset="0"/>
                <a:cs typeface="Arial" charset="0"/>
              </a:rPr>
              <a:pPr/>
              <a:t>6</a:t>
            </a:fld>
            <a:endParaRPr lang="en-US" dirty="0"/>
          </a:p>
        </p:txBody>
      </p:sp>
    </p:spTree>
    <p:extLst>
      <p:ext uri="{BB962C8B-B14F-4D97-AF65-F5344CB8AC3E}">
        <p14:creationId xmlns:p14="http://schemas.microsoft.com/office/powerpoint/2010/main" val="3755078781"/>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hteck 21"/>
          <p:cNvSpPr/>
          <p:nvPr/>
        </p:nvSpPr>
        <p:spPr bwMode="auto">
          <a:xfrm>
            <a:off x="4636105" y="4379633"/>
            <a:ext cx="4249531" cy="1553568"/>
          </a:xfrm>
          <a:prstGeom prst="rect">
            <a:avLst/>
          </a:prstGeom>
          <a:ln/>
          <a:extLst/>
        </p:spPr>
        <p:style>
          <a:lnRef idx="0">
            <a:schemeClr val="accent3"/>
          </a:lnRef>
          <a:fillRef idx="3">
            <a:schemeClr val="accent3"/>
          </a:fillRef>
          <a:effectRef idx="3">
            <a:schemeClr val="accent3"/>
          </a:effectRef>
          <a:fontRef idx="minor">
            <a:schemeClr val="lt1"/>
          </a:fontRef>
        </p:style>
        <p:txBody>
          <a:bodyPr/>
          <a:lstStyle/>
          <a:p>
            <a:pPr indent="12700" defTabSz="914400" fontAlgn="base">
              <a:spcBef>
                <a:spcPct val="0"/>
              </a:spcBef>
              <a:spcAft>
                <a:spcPct val="0"/>
              </a:spcAft>
              <a:defRPr/>
            </a:pPr>
            <a:r>
              <a:rPr lang="en-US" b="1" dirty="0">
                <a:solidFill>
                  <a:srgbClr val="515151"/>
                </a:solidFill>
              </a:rPr>
              <a:t>Sandia</a:t>
            </a:r>
            <a:r>
              <a:rPr lang="en-US" dirty="0">
                <a:solidFill>
                  <a:srgbClr val="515151"/>
                </a:solidFill>
              </a:rPr>
              <a:t> </a:t>
            </a:r>
          </a:p>
          <a:p>
            <a:pPr marL="176213" indent="-176213" defTabSz="914400" fontAlgn="base">
              <a:spcBef>
                <a:spcPct val="0"/>
              </a:spcBef>
              <a:spcAft>
                <a:spcPct val="0"/>
              </a:spcAft>
              <a:buFont typeface="Arial" panose="020B0604020202020204" pitchFamily="34" charset="0"/>
              <a:buChar char="•"/>
              <a:defRPr/>
            </a:pPr>
            <a:r>
              <a:rPr lang="en-US" sz="1600" dirty="0">
                <a:solidFill>
                  <a:srgbClr val="515151"/>
                </a:solidFill>
              </a:rPr>
              <a:t>Particle receiver </a:t>
            </a:r>
            <a:br>
              <a:rPr lang="en-US" sz="1600" dirty="0">
                <a:solidFill>
                  <a:srgbClr val="515151"/>
                </a:solidFill>
              </a:rPr>
            </a:br>
            <a:r>
              <a:rPr lang="en-US" sz="1600" dirty="0">
                <a:solidFill>
                  <a:srgbClr val="515151"/>
                </a:solidFill>
              </a:rPr>
              <a:t>development</a:t>
            </a:r>
          </a:p>
          <a:p>
            <a:pPr marL="176213" indent="-176213" defTabSz="914400" fontAlgn="base">
              <a:spcBef>
                <a:spcPct val="0"/>
              </a:spcBef>
              <a:spcAft>
                <a:spcPct val="0"/>
              </a:spcAft>
              <a:buFont typeface="Arial" panose="020B0604020202020204" pitchFamily="34" charset="0"/>
              <a:buChar char="•"/>
              <a:defRPr/>
            </a:pPr>
            <a:r>
              <a:rPr lang="en-US" sz="1600" dirty="0">
                <a:solidFill>
                  <a:srgbClr val="515151"/>
                </a:solidFill>
              </a:rPr>
              <a:t>Receiver simulation tools</a:t>
            </a:r>
          </a:p>
          <a:p>
            <a:pPr marL="176213" indent="-176213" defTabSz="914400" fontAlgn="base">
              <a:spcBef>
                <a:spcPct val="0"/>
              </a:spcBef>
              <a:spcAft>
                <a:spcPct val="0"/>
              </a:spcAft>
              <a:buFont typeface="Arial" panose="020B0604020202020204" pitchFamily="34" charset="0"/>
              <a:buChar char="•"/>
              <a:defRPr/>
            </a:pPr>
            <a:r>
              <a:rPr lang="en-US" sz="1600" dirty="0">
                <a:solidFill>
                  <a:srgbClr val="515151"/>
                </a:solidFill>
              </a:rPr>
              <a:t>Analysis of particle attrition</a:t>
            </a:r>
          </a:p>
          <a:p>
            <a:pPr indent="12700" defTabSz="914400" fontAlgn="base">
              <a:spcBef>
                <a:spcPct val="0"/>
              </a:spcBef>
              <a:spcAft>
                <a:spcPct val="0"/>
              </a:spcAft>
              <a:defRPr/>
            </a:pPr>
            <a:endParaRPr lang="en-US" dirty="0">
              <a:solidFill>
                <a:srgbClr val="515151"/>
              </a:solidFill>
            </a:endParaRPr>
          </a:p>
          <a:p>
            <a:pPr indent="12700" defTabSz="914400" fontAlgn="base">
              <a:spcBef>
                <a:spcPct val="0"/>
              </a:spcBef>
              <a:spcAft>
                <a:spcPct val="0"/>
              </a:spcAft>
              <a:defRPr/>
            </a:pPr>
            <a:endParaRPr lang="en-US" dirty="0">
              <a:solidFill>
                <a:srgbClr val="515151"/>
              </a:solidFill>
            </a:endParaRPr>
          </a:p>
        </p:txBody>
      </p:sp>
      <p:sp>
        <p:nvSpPr>
          <p:cNvPr id="13" name="Rechteck 12"/>
          <p:cNvSpPr/>
          <p:nvPr/>
        </p:nvSpPr>
        <p:spPr bwMode="auto">
          <a:xfrm>
            <a:off x="4611434" y="2574425"/>
            <a:ext cx="4320552" cy="1620207"/>
          </a:xfrm>
          <a:prstGeom prst="rect">
            <a:avLst/>
          </a:prstGeom>
          <a:ln/>
          <a:extLst/>
        </p:spPr>
        <p:style>
          <a:lnRef idx="0">
            <a:schemeClr val="accent3"/>
          </a:lnRef>
          <a:fillRef idx="3">
            <a:schemeClr val="accent3"/>
          </a:fillRef>
          <a:effectRef idx="3">
            <a:schemeClr val="accent3"/>
          </a:effectRef>
          <a:fontRef idx="minor">
            <a:schemeClr val="lt1"/>
          </a:fontRef>
        </p:style>
        <p:txBody>
          <a:bodyPr/>
          <a:lstStyle/>
          <a:p>
            <a:pPr indent="12700" defTabSz="914400" fontAlgn="base">
              <a:spcBef>
                <a:spcPct val="0"/>
              </a:spcBef>
              <a:spcAft>
                <a:spcPct val="0"/>
              </a:spcAft>
              <a:defRPr/>
            </a:pPr>
            <a:r>
              <a:rPr lang="de-DE" b="1" dirty="0">
                <a:solidFill>
                  <a:srgbClr val="515151"/>
                </a:solidFill>
              </a:rPr>
              <a:t>NREL</a:t>
            </a:r>
          </a:p>
          <a:p>
            <a:pPr marL="176213" indent="-176213" defTabSz="914400" fontAlgn="base">
              <a:spcBef>
                <a:spcPct val="0"/>
              </a:spcBef>
              <a:spcAft>
                <a:spcPct val="0"/>
              </a:spcAft>
              <a:buFont typeface="Arial" panose="020B0604020202020204" pitchFamily="34" charset="0"/>
              <a:buChar char="•"/>
              <a:defRPr/>
            </a:pPr>
            <a:r>
              <a:rPr lang="en-US" sz="1600" dirty="0">
                <a:solidFill>
                  <a:srgbClr val="515151"/>
                </a:solidFill>
              </a:rPr>
              <a:t>Atmospheric attenuation</a:t>
            </a:r>
          </a:p>
          <a:p>
            <a:pPr marL="176213" indent="-176213" defTabSz="914400" fontAlgn="base">
              <a:spcBef>
                <a:spcPct val="0"/>
              </a:spcBef>
              <a:spcAft>
                <a:spcPct val="0"/>
              </a:spcAft>
              <a:buFont typeface="Arial" panose="020B0604020202020204" pitchFamily="34" charset="0"/>
              <a:buChar char="•"/>
              <a:defRPr/>
            </a:pPr>
            <a:r>
              <a:rPr lang="en-US" sz="1600" dirty="0">
                <a:solidFill>
                  <a:srgbClr val="515151"/>
                </a:solidFill>
              </a:rPr>
              <a:t>Soiling on components</a:t>
            </a:r>
          </a:p>
          <a:p>
            <a:pPr marL="176213" indent="-176213" defTabSz="914400" fontAlgn="base">
              <a:spcBef>
                <a:spcPct val="0"/>
              </a:spcBef>
              <a:spcAft>
                <a:spcPct val="0"/>
              </a:spcAft>
              <a:buFont typeface="Arial" panose="020B0604020202020204" pitchFamily="34" charset="0"/>
              <a:buChar char="•"/>
              <a:defRPr/>
            </a:pPr>
            <a:r>
              <a:rPr lang="en-US" sz="1600" dirty="0">
                <a:solidFill>
                  <a:srgbClr val="515151"/>
                </a:solidFill>
              </a:rPr>
              <a:t>Modelling of mirror corrosion </a:t>
            </a:r>
          </a:p>
          <a:p>
            <a:pPr indent="12700" defTabSz="914400" fontAlgn="base">
              <a:spcBef>
                <a:spcPct val="0"/>
              </a:spcBef>
              <a:spcAft>
                <a:spcPct val="0"/>
              </a:spcAft>
              <a:defRPr/>
            </a:pPr>
            <a:endParaRPr lang="en-US" dirty="0">
              <a:solidFill>
                <a:srgbClr val="515151"/>
              </a:solidFill>
            </a:endParaRPr>
          </a:p>
        </p:txBody>
      </p:sp>
      <p:pic>
        <p:nvPicPr>
          <p:cNvPr id="12296" name="Picture 18"/>
          <p:cNvPicPr>
            <a:picLocks noChangeAspect="1" noChangeArrowheads="1"/>
          </p:cNvPicPr>
          <p:nvPr/>
        </p:nvPicPr>
        <p:blipFill>
          <a:blip r:embed="rId3" cstate="screen">
            <a:extLst>
              <a:ext uri="{28A0092B-C50C-407E-A947-70E740481C1C}">
                <a14:useLocalDpi xmlns:a14="http://schemas.microsoft.com/office/drawing/2010/main"/>
              </a:ext>
            </a:extLst>
          </a:blip>
          <a:srcRect l="4739" t="12840" r="7396" b="22887"/>
          <a:stretch>
            <a:fillRect/>
          </a:stretch>
        </p:blipFill>
        <p:spPr bwMode="auto">
          <a:xfrm>
            <a:off x="7466013" y="3348038"/>
            <a:ext cx="1263650" cy="815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97" name="Titel 1"/>
          <p:cNvSpPr>
            <a:spLocks noGrp="1"/>
          </p:cNvSpPr>
          <p:nvPr>
            <p:ph type="title"/>
          </p:nvPr>
        </p:nvSpPr>
        <p:spPr>
          <a:xfrm>
            <a:off x="421355" y="179137"/>
            <a:ext cx="8229600" cy="1143000"/>
          </a:xfrm>
        </p:spPr>
        <p:txBody>
          <a:bodyPr/>
          <a:lstStyle/>
          <a:p>
            <a:pPr eaLnBrk="1" hangingPunct="1"/>
            <a:r>
              <a:rPr lang="de-DE" altLang="en-US" sz="3200" dirty="0" err="1" smtClean="0"/>
              <a:t>Cooperation</a:t>
            </a:r>
            <a:endParaRPr lang="de-DE" altLang="en-US" sz="3200" dirty="0" smtClean="0"/>
          </a:p>
        </p:txBody>
      </p:sp>
      <p:sp>
        <p:nvSpPr>
          <p:cNvPr id="12298" name="Textfeld 2"/>
          <p:cNvSpPr txBox="1">
            <a:spLocks noChangeArrowheads="1"/>
          </p:cNvSpPr>
          <p:nvPr/>
        </p:nvSpPr>
        <p:spPr bwMode="auto">
          <a:xfrm>
            <a:off x="5626100" y="1189038"/>
            <a:ext cx="342106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1pPr>
            <a:lvl2pPr marL="742950" indent="-28575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2pPr>
            <a:lvl3pPr marL="1143000" indent="-22860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3pPr>
            <a:lvl4pPr marL="1600200" indent="-228600" eaLnBrk="0" hangingPunct="0">
              <a:spcBef>
                <a:spcPct val="20000"/>
              </a:spcBef>
              <a:buChar char="–"/>
              <a:defRPr sz="2000">
                <a:solidFill>
                  <a:schemeClr val="tx1"/>
                </a:solidFill>
                <a:latin typeface="Arial" pitchFamily="34" charset="0"/>
                <a:cs typeface="Arial" pitchFamily="34" charset="0"/>
              </a:defRPr>
            </a:lvl4pPr>
            <a:lvl5pPr marL="2057400" indent="-228600" eaLnBrk="0" hangingPunct="0">
              <a:spcBef>
                <a:spcPct val="20000"/>
              </a:spcBef>
              <a:buChar char="»"/>
              <a:defRPr sz="2000">
                <a:solidFill>
                  <a:schemeClr val="tx1"/>
                </a:solidFill>
                <a:latin typeface="Arial" pitchFamily="34" charset="0"/>
                <a:cs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cs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cs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cs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cs typeface="Arial" pitchFamily="34" charset="0"/>
              </a:defRPr>
            </a:lvl9pPr>
          </a:lstStyle>
          <a:p>
            <a:pPr defTabSz="914400" eaLnBrk="1" fontAlgn="base" hangingPunct="1">
              <a:lnSpc>
                <a:spcPts val="2000"/>
              </a:lnSpc>
              <a:spcBef>
                <a:spcPct val="0"/>
              </a:spcBef>
              <a:spcAft>
                <a:spcPct val="0"/>
              </a:spcAft>
              <a:buClrTx/>
              <a:buFontTx/>
              <a:buNone/>
            </a:pPr>
            <a:endParaRPr lang="en-US" altLang="en-US" sz="2400">
              <a:solidFill>
                <a:srgbClr val="515151"/>
              </a:solidFill>
            </a:endParaRPr>
          </a:p>
        </p:txBody>
      </p:sp>
      <p:sp>
        <p:nvSpPr>
          <p:cNvPr id="12299" name="Rechteck 3"/>
          <p:cNvSpPr>
            <a:spLocks noChangeArrowheads="1"/>
          </p:cNvSpPr>
          <p:nvPr/>
        </p:nvSpPr>
        <p:spPr bwMode="auto">
          <a:xfrm>
            <a:off x="4546600" y="1117600"/>
            <a:ext cx="4500563" cy="1981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indent="1270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1pPr>
            <a:lvl2pPr marL="742950" indent="-28575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2pPr>
            <a:lvl3pPr marL="1143000" indent="-22860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3pPr>
            <a:lvl4pPr marL="1600200" indent="-228600" eaLnBrk="0" hangingPunct="0">
              <a:spcBef>
                <a:spcPct val="20000"/>
              </a:spcBef>
              <a:buChar char="–"/>
              <a:defRPr sz="2000">
                <a:solidFill>
                  <a:schemeClr val="tx1"/>
                </a:solidFill>
                <a:latin typeface="Arial" pitchFamily="34" charset="0"/>
                <a:cs typeface="Arial" pitchFamily="34" charset="0"/>
              </a:defRPr>
            </a:lvl4pPr>
            <a:lvl5pPr marL="2057400" indent="-228600" eaLnBrk="0" hangingPunct="0">
              <a:spcBef>
                <a:spcPct val="20000"/>
              </a:spcBef>
              <a:buChar char="»"/>
              <a:defRPr sz="2000">
                <a:solidFill>
                  <a:schemeClr val="tx1"/>
                </a:solidFill>
                <a:latin typeface="Arial" pitchFamily="34" charset="0"/>
                <a:cs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cs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cs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cs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cs typeface="Arial" pitchFamily="34" charset="0"/>
              </a:defRPr>
            </a:lvl9pPr>
          </a:lstStyle>
          <a:p>
            <a:pPr defTabSz="914400" eaLnBrk="1" fontAlgn="base" hangingPunct="1">
              <a:lnSpc>
                <a:spcPts val="2000"/>
              </a:lnSpc>
              <a:spcBef>
                <a:spcPct val="0"/>
              </a:spcBef>
              <a:spcAft>
                <a:spcPct val="0"/>
              </a:spcAft>
              <a:buClrTx/>
              <a:buFontTx/>
              <a:buNone/>
            </a:pPr>
            <a:endParaRPr lang="en-US" altLang="en-US" sz="2400">
              <a:solidFill>
                <a:srgbClr val="515151"/>
              </a:solidFill>
            </a:endParaRPr>
          </a:p>
        </p:txBody>
      </p:sp>
      <p:sp>
        <p:nvSpPr>
          <p:cNvPr id="12300" name="Rechteck 10"/>
          <p:cNvSpPr>
            <a:spLocks noChangeArrowheads="1"/>
          </p:cNvSpPr>
          <p:nvPr/>
        </p:nvSpPr>
        <p:spPr bwMode="auto">
          <a:xfrm>
            <a:off x="4546600" y="3205163"/>
            <a:ext cx="4500563" cy="19796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indent="1270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1pPr>
            <a:lvl2pPr marL="742950" indent="-28575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2pPr>
            <a:lvl3pPr marL="1143000" indent="-22860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3pPr>
            <a:lvl4pPr marL="1600200" indent="-228600" eaLnBrk="0" hangingPunct="0">
              <a:spcBef>
                <a:spcPct val="20000"/>
              </a:spcBef>
              <a:buChar char="–"/>
              <a:defRPr sz="2000">
                <a:solidFill>
                  <a:schemeClr val="tx1"/>
                </a:solidFill>
                <a:latin typeface="Arial" pitchFamily="34" charset="0"/>
                <a:cs typeface="Arial" pitchFamily="34" charset="0"/>
              </a:defRPr>
            </a:lvl4pPr>
            <a:lvl5pPr marL="2057400" indent="-228600" eaLnBrk="0" hangingPunct="0">
              <a:spcBef>
                <a:spcPct val="20000"/>
              </a:spcBef>
              <a:buChar char="»"/>
              <a:defRPr sz="2000">
                <a:solidFill>
                  <a:schemeClr val="tx1"/>
                </a:solidFill>
                <a:latin typeface="Arial" pitchFamily="34" charset="0"/>
                <a:cs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cs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cs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cs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cs typeface="Arial" pitchFamily="34" charset="0"/>
              </a:defRPr>
            </a:lvl9pPr>
          </a:lstStyle>
          <a:p>
            <a:pPr defTabSz="914400" eaLnBrk="1" fontAlgn="base" hangingPunct="1">
              <a:lnSpc>
                <a:spcPts val="2000"/>
              </a:lnSpc>
              <a:spcBef>
                <a:spcPct val="0"/>
              </a:spcBef>
              <a:spcAft>
                <a:spcPct val="0"/>
              </a:spcAft>
              <a:buClrTx/>
              <a:buFontTx/>
              <a:buNone/>
            </a:pPr>
            <a:endParaRPr lang="en-US" altLang="en-US" sz="2400">
              <a:solidFill>
                <a:srgbClr val="515151"/>
              </a:solidFill>
            </a:endParaRPr>
          </a:p>
        </p:txBody>
      </p:sp>
      <p:sp>
        <p:nvSpPr>
          <p:cNvPr id="9" name="Rechteck 8"/>
          <p:cNvSpPr/>
          <p:nvPr/>
        </p:nvSpPr>
        <p:spPr bwMode="auto">
          <a:xfrm>
            <a:off x="4565084" y="813581"/>
            <a:ext cx="4320552" cy="1620207"/>
          </a:xfrm>
          <a:prstGeom prst="rect">
            <a:avLst/>
          </a:prstGeom>
          <a:ln/>
          <a:extLst/>
        </p:spPr>
        <p:style>
          <a:lnRef idx="0">
            <a:schemeClr val="accent3"/>
          </a:lnRef>
          <a:fillRef idx="3">
            <a:schemeClr val="accent3"/>
          </a:fillRef>
          <a:effectRef idx="3">
            <a:schemeClr val="accent3"/>
          </a:effectRef>
          <a:fontRef idx="minor">
            <a:schemeClr val="lt1"/>
          </a:fontRef>
        </p:style>
        <p:txBody>
          <a:bodyPr/>
          <a:lstStyle/>
          <a:p>
            <a:pPr indent="12700" defTabSz="914400" fontAlgn="base">
              <a:spcBef>
                <a:spcPct val="0"/>
              </a:spcBef>
              <a:spcAft>
                <a:spcPct val="0"/>
              </a:spcAft>
              <a:defRPr/>
            </a:pPr>
            <a:r>
              <a:rPr lang="en-US" b="1" dirty="0">
                <a:solidFill>
                  <a:srgbClr val="515151"/>
                </a:solidFill>
              </a:rPr>
              <a:t>CIEMAT</a:t>
            </a:r>
          </a:p>
          <a:p>
            <a:pPr marL="176213" indent="-176213" defTabSz="914400" fontAlgn="base">
              <a:spcBef>
                <a:spcPct val="0"/>
              </a:spcBef>
              <a:spcAft>
                <a:spcPct val="0"/>
              </a:spcAft>
              <a:buFont typeface="Arial" panose="020B0604020202020204" pitchFamily="34" charset="0"/>
              <a:buChar char="•"/>
              <a:defRPr/>
            </a:pPr>
            <a:r>
              <a:rPr lang="en-US" sz="1600" dirty="0" smtClean="0">
                <a:solidFill>
                  <a:srgbClr val="515151"/>
                </a:solidFill>
              </a:rPr>
              <a:t>Meteorological analysis</a:t>
            </a:r>
          </a:p>
          <a:p>
            <a:pPr marL="171450" indent="-171450" defTabSz="914400" fontAlgn="base">
              <a:spcBef>
                <a:spcPct val="0"/>
              </a:spcBef>
              <a:spcAft>
                <a:spcPct val="0"/>
              </a:spcAft>
              <a:buFont typeface="Arial" panose="020B0604020202020204" pitchFamily="34" charset="0"/>
              <a:buChar char="•"/>
              <a:defRPr/>
            </a:pPr>
            <a:r>
              <a:rPr lang="en-US" sz="1600" dirty="0">
                <a:solidFill>
                  <a:srgbClr val="515151"/>
                </a:solidFill>
              </a:rPr>
              <a:t>D</a:t>
            </a:r>
            <a:r>
              <a:rPr lang="en-US" sz="1600" dirty="0" smtClean="0">
                <a:solidFill>
                  <a:srgbClr val="515151"/>
                </a:solidFill>
              </a:rPr>
              <a:t>urability </a:t>
            </a:r>
            <a:r>
              <a:rPr lang="en-US" sz="1600" dirty="0">
                <a:solidFill>
                  <a:srgbClr val="515151"/>
                </a:solidFill>
              </a:rPr>
              <a:t>of key components</a:t>
            </a:r>
          </a:p>
        </p:txBody>
      </p:sp>
      <p:sp>
        <p:nvSpPr>
          <p:cNvPr id="14" name="Rechteck 13"/>
          <p:cNvSpPr/>
          <p:nvPr/>
        </p:nvSpPr>
        <p:spPr bwMode="auto">
          <a:xfrm>
            <a:off x="136834" y="4379633"/>
            <a:ext cx="4249531" cy="1553568"/>
          </a:xfrm>
          <a:prstGeom prst="rect">
            <a:avLst/>
          </a:prstGeom>
          <a:ln/>
          <a:extLst/>
        </p:spPr>
        <p:style>
          <a:lnRef idx="0">
            <a:schemeClr val="accent3"/>
          </a:lnRef>
          <a:fillRef idx="3">
            <a:schemeClr val="accent3"/>
          </a:fillRef>
          <a:effectRef idx="3">
            <a:schemeClr val="accent3"/>
          </a:effectRef>
          <a:fontRef idx="minor">
            <a:schemeClr val="lt1"/>
          </a:fontRef>
        </p:style>
        <p:txBody>
          <a:bodyPr/>
          <a:lstStyle/>
          <a:p>
            <a:pPr indent="12700" defTabSz="914400" fontAlgn="base">
              <a:spcBef>
                <a:spcPct val="0"/>
              </a:spcBef>
              <a:spcAft>
                <a:spcPct val="0"/>
              </a:spcAft>
              <a:defRPr/>
            </a:pPr>
            <a:r>
              <a:rPr lang="en-US" b="1" dirty="0" err="1">
                <a:solidFill>
                  <a:srgbClr val="515151"/>
                </a:solidFill>
              </a:rPr>
              <a:t>Programme</a:t>
            </a:r>
            <a:r>
              <a:rPr lang="en-US" b="1" dirty="0">
                <a:solidFill>
                  <a:srgbClr val="515151"/>
                </a:solidFill>
              </a:rPr>
              <a:t> TIS </a:t>
            </a:r>
            <a:r>
              <a:rPr lang="en-US" dirty="0">
                <a:solidFill>
                  <a:srgbClr val="515151"/>
                </a:solidFill>
              </a:rPr>
              <a:t> </a:t>
            </a:r>
          </a:p>
          <a:p>
            <a:pPr marL="176213" indent="-176213" defTabSz="914400" fontAlgn="base">
              <a:spcBef>
                <a:spcPts val="600"/>
              </a:spcBef>
              <a:spcAft>
                <a:spcPct val="0"/>
              </a:spcAft>
              <a:buFont typeface="Arial" panose="020B0604020202020204" pitchFamily="34" charset="0"/>
              <a:buChar char="•"/>
              <a:defRPr/>
            </a:pPr>
            <a:r>
              <a:rPr lang="en-US" sz="1600" dirty="0">
                <a:solidFill>
                  <a:srgbClr val="515151"/>
                </a:solidFill>
              </a:rPr>
              <a:t>Value of thermal storage </a:t>
            </a:r>
            <a:br>
              <a:rPr lang="en-US" sz="1600" dirty="0">
                <a:solidFill>
                  <a:srgbClr val="515151"/>
                </a:solidFill>
              </a:rPr>
            </a:br>
            <a:r>
              <a:rPr lang="en-US" sz="1600" dirty="0">
                <a:solidFill>
                  <a:srgbClr val="515151"/>
                </a:solidFill>
              </a:rPr>
              <a:t>to the grid system in </a:t>
            </a:r>
            <a:br>
              <a:rPr lang="en-US" sz="1600" dirty="0">
                <a:solidFill>
                  <a:srgbClr val="515151"/>
                </a:solidFill>
              </a:rPr>
            </a:br>
            <a:r>
              <a:rPr lang="en-US" sz="1600" dirty="0">
                <a:solidFill>
                  <a:srgbClr val="515151"/>
                </a:solidFill>
              </a:rPr>
              <a:t>different scenarios </a:t>
            </a:r>
            <a:endParaRPr lang="en-US" dirty="0">
              <a:solidFill>
                <a:srgbClr val="515151"/>
              </a:solidFill>
            </a:endParaRPr>
          </a:p>
        </p:txBody>
      </p:sp>
      <p:grpSp>
        <p:nvGrpSpPr>
          <p:cNvPr id="12307" name="Group 1"/>
          <p:cNvGrpSpPr>
            <a:grpSpLocks/>
          </p:cNvGrpSpPr>
          <p:nvPr/>
        </p:nvGrpSpPr>
        <p:grpSpPr bwMode="auto">
          <a:xfrm>
            <a:off x="7466013" y="2503488"/>
            <a:ext cx="1263650" cy="774700"/>
            <a:chOff x="7170265" y="2708908"/>
            <a:chExt cx="1542264" cy="954127"/>
          </a:xfrm>
        </p:grpSpPr>
        <p:pic>
          <p:nvPicPr>
            <p:cNvPr id="12323" name="Picture 32"/>
            <p:cNvPicPr>
              <a:picLocks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170265" y="2708908"/>
              <a:ext cx="1542264" cy="9541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324" name="Picture 18"/>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272344" y="3068954"/>
              <a:ext cx="1232509" cy="5202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nvGrpSpPr>
          <p:cNvPr id="12308" name="Group 28"/>
          <p:cNvGrpSpPr>
            <a:grpSpLocks/>
          </p:cNvGrpSpPr>
          <p:nvPr/>
        </p:nvGrpSpPr>
        <p:grpSpPr bwMode="auto">
          <a:xfrm>
            <a:off x="7786688" y="936625"/>
            <a:ext cx="862012" cy="720725"/>
            <a:chOff x="271" y="618"/>
            <a:chExt cx="1667" cy="1406"/>
          </a:xfrm>
        </p:grpSpPr>
        <p:pic>
          <p:nvPicPr>
            <p:cNvPr id="12321" name="Picture 12"/>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71" y="618"/>
              <a:ext cx="1667" cy="1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2225">
                  <a:solidFill>
                    <a:srgbClr val="000000"/>
                  </a:solidFill>
                  <a:miter lim="800000"/>
                  <a:headEnd/>
                  <a:tailEnd/>
                </a14:hiddenLine>
              </a:ext>
            </a:extLst>
          </p:spPr>
        </p:pic>
        <p:sp>
          <p:nvSpPr>
            <p:cNvPr id="12322" name="Rectangle 26"/>
            <p:cNvSpPr>
              <a:spLocks noChangeArrowheads="1"/>
            </p:cNvSpPr>
            <p:nvPr/>
          </p:nvSpPr>
          <p:spPr bwMode="auto">
            <a:xfrm>
              <a:off x="281" y="1887"/>
              <a:ext cx="202" cy="125"/>
            </a:xfrm>
            <a:prstGeom prst="rect">
              <a:avLst/>
            </a:prstGeom>
            <a:solidFill>
              <a:schemeClr val="tx1"/>
            </a:solidFill>
            <a:ln w="25400">
              <a:solidFill>
                <a:schemeClr val="tx1"/>
              </a:solidFill>
              <a:miter lim="800000"/>
              <a:headEnd/>
              <a:tailEnd/>
            </a:ln>
          </p:spPr>
          <p:txBody>
            <a:bodyPr wrap="none" anchor="ctr"/>
            <a:lstStyle>
              <a:lvl1pPr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1pPr>
              <a:lvl2pPr marL="742950" indent="-28575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2pPr>
              <a:lvl3pPr marL="1143000" indent="-22860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3pPr>
              <a:lvl4pPr marL="1600200" indent="-228600" eaLnBrk="0" hangingPunct="0">
                <a:spcBef>
                  <a:spcPct val="20000"/>
                </a:spcBef>
                <a:buChar char="–"/>
                <a:defRPr sz="2000">
                  <a:solidFill>
                    <a:schemeClr val="tx1"/>
                  </a:solidFill>
                  <a:latin typeface="Arial" pitchFamily="34" charset="0"/>
                  <a:cs typeface="Arial" pitchFamily="34" charset="0"/>
                </a:defRPr>
              </a:lvl4pPr>
              <a:lvl5pPr marL="2057400" indent="-228600" eaLnBrk="0" hangingPunct="0">
                <a:spcBef>
                  <a:spcPct val="20000"/>
                </a:spcBef>
                <a:buChar char="»"/>
                <a:defRPr sz="2000">
                  <a:solidFill>
                    <a:schemeClr val="tx1"/>
                  </a:solidFill>
                  <a:latin typeface="Arial" pitchFamily="34" charset="0"/>
                  <a:cs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cs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cs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cs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cs typeface="Arial" pitchFamily="34" charset="0"/>
                </a:defRPr>
              </a:lvl9pPr>
            </a:lstStyle>
            <a:p>
              <a:pPr defTabSz="914400" eaLnBrk="1" fontAlgn="base" hangingPunct="1">
                <a:lnSpc>
                  <a:spcPts val="2000"/>
                </a:lnSpc>
                <a:spcBef>
                  <a:spcPct val="0"/>
                </a:spcBef>
                <a:spcAft>
                  <a:spcPct val="0"/>
                </a:spcAft>
                <a:buClrTx/>
                <a:buFontTx/>
                <a:buNone/>
              </a:pPr>
              <a:endParaRPr lang="fr-FR" altLang="de-DE" sz="2400">
                <a:solidFill>
                  <a:srgbClr val="000000"/>
                </a:solidFill>
              </a:endParaRPr>
            </a:p>
          </p:txBody>
        </p:sp>
      </p:grpSp>
      <p:pic>
        <p:nvPicPr>
          <p:cNvPr id="12309" name="Picture 174" descr="Picture1"/>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7786688" y="1731963"/>
            <a:ext cx="862012"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310" name="Picture 26"/>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7466013" y="4486275"/>
            <a:ext cx="1222375" cy="12763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Lst>
        </p:spPr>
      </p:pic>
      <p:sp>
        <p:nvSpPr>
          <p:cNvPr id="20" name="Rechteck 19"/>
          <p:cNvSpPr/>
          <p:nvPr/>
        </p:nvSpPr>
        <p:spPr bwMode="auto">
          <a:xfrm>
            <a:off x="132492" y="813581"/>
            <a:ext cx="4320552" cy="1620207"/>
          </a:xfrm>
          <a:prstGeom prst="rect">
            <a:avLst/>
          </a:prstGeom>
          <a:ln/>
          <a:extLst/>
        </p:spPr>
        <p:style>
          <a:lnRef idx="0">
            <a:schemeClr val="accent3"/>
          </a:lnRef>
          <a:fillRef idx="3">
            <a:schemeClr val="accent3"/>
          </a:fillRef>
          <a:effectRef idx="3">
            <a:schemeClr val="accent3"/>
          </a:effectRef>
          <a:fontRef idx="minor">
            <a:schemeClr val="lt1"/>
          </a:fontRef>
        </p:style>
        <p:txBody>
          <a:bodyPr/>
          <a:lstStyle/>
          <a:p>
            <a:pPr indent="12700" defTabSz="914400" fontAlgn="base">
              <a:spcBef>
                <a:spcPct val="0"/>
              </a:spcBef>
              <a:spcAft>
                <a:spcPct val="0"/>
              </a:spcAft>
              <a:defRPr/>
            </a:pPr>
            <a:r>
              <a:rPr lang="en-US" sz="1600" b="1" dirty="0">
                <a:solidFill>
                  <a:srgbClr val="515151"/>
                </a:solidFill>
              </a:rPr>
              <a:t>Topic: Thermal Storage (SCI)</a:t>
            </a:r>
          </a:p>
          <a:p>
            <a:pPr indent="12700" defTabSz="914400" fontAlgn="base">
              <a:spcBef>
                <a:spcPct val="0"/>
              </a:spcBef>
              <a:spcAft>
                <a:spcPct val="0"/>
              </a:spcAft>
              <a:defRPr/>
            </a:pPr>
            <a:r>
              <a:rPr lang="de-DE" sz="1600" dirty="0">
                <a:solidFill>
                  <a:srgbClr val="515151"/>
                </a:solidFill>
              </a:rPr>
              <a:t>(Allied Partner, 16 FTE)  </a:t>
            </a:r>
            <a:endParaRPr lang="en-US" sz="1600" dirty="0">
              <a:solidFill>
                <a:srgbClr val="515151"/>
              </a:solidFill>
            </a:endParaRPr>
          </a:p>
          <a:p>
            <a:pPr marL="176213" indent="-176213" defTabSz="914400" fontAlgn="base">
              <a:spcBef>
                <a:spcPct val="0"/>
              </a:spcBef>
              <a:spcAft>
                <a:spcPct val="0"/>
              </a:spcAft>
              <a:buFont typeface="Arial" panose="020B0604020202020204" pitchFamily="34" charset="0"/>
              <a:buChar char="•"/>
              <a:tabLst>
                <a:tab pos="176213" algn="l"/>
              </a:tabLst>
              <a:defRPr/>
            </a:pPr>
            <a:r>
              <a:rPr lang="en-US" sz="1600" dirty="0">
                <a:solidFill>
                  <a:srgbClr val="515151"/>
                </a:solidFill>
              </a:rPr>
              <a:t>Molten salt composition and</a:t>
            </a:r>
            <a:br>
              <a:rPr lang="en-US" sz="1600" dirty="0">
                <a:solidFill>
                  <a:srgbClr val="515151"/>
                </a:solidFill>
              </a:rPr>
            </a:br>
            <a:r>
              <a:rPr lang="en-US" sz="1600" dirty="0">
                <a:solidFill>
                  <a:srgbClr val="515151"/>
                </a:solidFill>
              </a:rPr>
              <a:t>degradation</a:t>
            </a:r>
          </a:p>
          <a:p>
            <a:pPr marL="176213" indent="-176213" defTabSz="914400" fontAlgn="base">
              <a:spcBef>
                <a:spcPct val="0"/>
              </a:spcBef>
              <a:spcAft>
                <a:spcPct val="0"/>
              </a:spcAft>
              <a:buFont typeface="Arial" panose="020B0604020202020204" pitchFamily="34" charset="0"/>
              <a:buChar char="•"/>
              <a:tabLst>
                <a:tab pos="176213" algn="l"/>
              </a:tabLst>
              <a:defRPr/>
            </a:pPr>
            <a:r>
              <a:rPr lang="en-US" sz="1600" dirty="0">
                <a:solidFill>
                  <a:srgbClr val="515151"/>
                </a:solidFill>
              </a:rPr>
              <a:t>Liquid Metal storage integration</a:t>
            </a:r>
          </a:p>
          <a:p>
            <a:pPr marL="176213" indent="-176213" defTabSz="914400" fontAlgn="base">
              <a:spcBef>
                <a:spcPct val="0"/>
              </a:spcBef>
              <a:spcAft>
                <a:spcPct val="0"/>
              </a:spcAft>
              <a:buFont typeface="Arial" panose="020B0604020202020204" pitchFamily="34" charset="0"/>
              <a:buChar char="•"/>
              <a:tabLst>
                <a:tab pos="176213" algn="l"/>
              </a:tabLst>
              <a:defRPr/>
            </a:pPr>
            <a:r>
              <a:rPr lang="en-US" sz="1600" dirty="0">
                <a:solidFill>
                  <a:srgbClr val="515151"/>
                </a:solidFill>
              </a:rPr>
              <a:t>Particle Heat Exchanger </a:t>
            </a:r>
          </a:p>
        </p:txBody>
      </p:sp>
      <p:sp>
        <p:nvSpPr>
          <p:cNvPr id="21" name="Rechteck 20"/>
          <p:cNvSpPr/>
          <p:nvPr/>
        </p:nvSpPr>
        <p:spPr bwMode="auto">
          <a:xfrm>
            <a:off x="132492" y="2589533"/>
            <a:ext cx="4320552" cy="1620207"/>
          </a:xfrm>
          <a:prstGeom prst="rect">
            <a:avLst/>
          </a:prstGeom>
          <a:ln/>
          <a:extLst/>
        </p:spPr>
        <p:style>
          <a:lnRef idx="0">
            <a:schemeClr val="accent3"/>
          </a:lnRef>
          <a:fillRef idx="3">
            <a:schemeClr val="accent3"/>
          </a:fillRef>
          <a:effectRef idx="3">
            <a:schemeClr val="accent3"/>
          </a:effectRef>
          <a:fontRef idx="minor">
            <a:schemeClr val="lt1"/>
          </a:fontRef>
        </p:style>
        <p:txBody>
          <a:bodyPr/>
          <a:lstStyle/>
          <a:p>
            <a:pPr indent="12700" defTabSz="914400" fontAlgn="base">
              <a:spcBef>
                <a:spcPct val="0"/>
              </a:spcBef>
              <a:spcAft>
                <a:spcPct val="0"/>
              </a:spcAft>
              <a:defRPr/>
            </a:pPr>
            <a:r>
              <a:rPr lang="de-DE" b="1" dirty="0">
                <a:solidFill>
                  <a:srgbClr val="515151"/>
                </a:solidFill>
              </a:rPr>
              <a:t>Topic: </a:t>
            </a:r>
            <a:r>
              <a:rPr lang="en-US" b="1" dirty="0" smtClean="0">
                <a:solidFill>
                  <a:srgbClr val="515151"/>
                </a:solidFill>
              </a:rPr>
              <a:t>Methods for Material Development (EMR)</a:t>
            </a:r>
          </a:p>
          <a:p>
            <a:pPr marL="176213" indent="-176213" defTabSz="914400" fontAlgn="base">
              <a:spcBef>
                <a:spcPts val="600"/>
              </a:spcBef>
              <a:spcAft>
                <a:spcPct val="0"/>
              </a:spcAft>
              <a:buFont typeface="Arial" panose="020B0604020202020204" pitchFamily="34" charset="0"/>
              <a:buChar char="•"/>
              <a:defRPr/>
            </a:pPr>
            <a:r>
              <a:rPr lang="en-US" sz="1600" dirty="0" smtClean="0">
                <a:solidFill>
                  <a:srgbClr val="515151"/>
                </a:solidFill>
              </a:rPr>
              <a:t>Corrosion </a:t>
            </a:r>
            <a:r>
              <a:rPr lang="en-US" sz="1600" dirty="0">
                <a:solidFill>
                  <a:srgbClr val="515151"/>
                </a:solidFill>
              </a:rPr>
              <a:t>and degradation </a:t>
            </a:r>
            <a:br>
              <a:rPr lang="en-US" sz="1600" dirty="0">
                <a:solidFill>
                  <a:srgbClr val="515151"/>
                </a:solidFill>
              </a:rPr>
            </a:br>
            <a:r>
              <a:rPr lang="en-US" sz="1600" dirty="0">
                <a:solidFill>
                  <a:srgbClr val="515151"/>
                </a:solidFill>
              </a:rPr>
              <a:t>of structural materials </a:t>
            </a:r>
            <a:br>
              <a:rPr lang="en-US" sz="1600" dirty="0">
                <a:solidFill>
                  <a:srgbClr val="515151"/>
                </a:solidFill>
              </a:rPr>
            </a:br>
            <a:r>
              <a:rPr lang="en-US" sz="1600" dirty="0">
                <a:solidFill>
                  <a:srgbClr val="515151"/>
                </a:solidFill>
              </a:rPr>
              <a:t>at high temperature</a:t>
            </a:r>
          </a:p>
          <a:p>
            <a:pPr indent="12700" defTabSz="914400" fontAlgn="base">
              <a:spcBef>
                <a:spcPct val="0"/>
              </a:spcBef>
              <a:spcAft>
                <a:spcPct val="0"/>
              </a:spcAft>
              <a:defRPr/>
            </a:pPr>
            <a:endParaRPr lang="en-US" dirty="0">
              <a:solidFill>
                <a:srgbClr val="515151"/>
              </a:solidFill>
            </a:endParaRPr>
          </a:p>
        </p:txBody>
      </p:sp>
      <p:pic>
        <p:nvPicPr>
          <p:cNvPr id="12317" name="Picture 10"/>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3402013" y="1400175"/>
            <a:ext cx="966787" cy="828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2318" name="Picture 27" descr="http://www.ksb.com/linkableblob/bilder-channel/1541548-495522/lightboxLs/Korrosion_7-lightboxLs.jpg"/>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3125788" y="3205163"/>
            <a:ext cx="1243012"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319" name="Picture 2"/>
          <p:cNvPicPr>
            <a:picLocks noChangeAspect="1" noChangeArrowheads="1"/>
          </p:cNvPicPr>
          <p:nvPr/>
        </p:nvPicPr>
        <p:blipFill>
          <a:blip r:embed="rId11" cstate="screen">
            <a:extLst>
              <a:ext uri="{28A0092B-C50C-407E-A947-70E740481C1C}">
                <a14:useLocalDpi xmlns:a14="http://schemas.microsoft.com/office/drawing/2010/main"/>
              </a:ext>
            </a:extLst>
          </a:blip>
          <a:srcRect/>
          <a:stretch>
            <a:fillRect/>
          </a:stretch>
        </p:blipFill>
        <p:spPr bwMode="auto">
          <a:xfrm>
            <a:off x="2951163" y="4733925"/>
            <a:ext cx="1417637" cy="901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Slide Number Placeholder 2"/>
          <p:cNvSpPr txBox="1">
            <a:spLocks/>
          </p:cNvSpPr>
          <p:nvPr/>
        </p:nvSpPr>
        <p:spPr bwMode="auto">
          <a:xfrm>
            <a:off x="0" y="6546850"/>
            <a:ext cx="9144000" cy="476250"/>
          </a:xfrm>
          <a:prstGeom prst="rect">
            <a:avLst/>
          </a:prstGeom>
          <a:noFill/>
          <a:ln w="9525">
            <a:noFill/>
            <a:miter lim="800000"/>
            <a:headEnd/>
            <a:tailEnd/>
          </a:ln>
          <a:effectLst/>
        </p:spPr>
        <p:txBody>
          <a:bodyPr/>
          <a:lstStyle>
            <a:defPPr>
              <a:defRPr lang="de-DE"/>
            </a:defPPr>
            <a:lvl1pPr algn="l" rtl="0" fontAlgn="base">
              <a:spcBef>
                <a:spcPct val="0"/>
              </a:spcBef>
              <a:spcAft>
                <a:spcPct val="0"/>
              </a:spcAft>
              <a:defRPr sz="800" kern="1200">
                <a:solidFill>
                  <a:schemeClr val="bg1"/>
                </a:solidFill>
                <a:latin typeface="Arial" charset="0"/>
                <a:ea typeface="+mn-ea"/>
                <a:cs typeface="+mn-cs"/>
              </a:defRPr>
            </a:lvl1pPr>
            <a:lvl2pPr marL="457200" algn="l" rtl="0" fontAlgn="base">
              <a:spcBef>
                <a:spcPct val="0"/>
              </a:spcBef>
              <a:spcAft>
                <a:spcPct val="0"/>
              </a:spcAft>
              <a:defRPr kern="1200">
                <a:solidFill>
                  <a:schemeClr val="tx1"/>
                </a:solidFill>
                <a:latin typeface="Arial" pitchFamily="34" charset="0"/>
                <a:ea typeface="+mn-ea"/>
                <a:cs typeface="Arial" pitchFamily="34" charset="0"/>
              </a:defRPr>
            </a:lvl2pPr>
            <a:lvl3pPr marL="914400" algn="l" rtl="0" fontAlgn="base">
              <a:spcBef>
                <a:spcPct val="0"/>
              </a:spcBef>
              <a:spcAft>
                <a:spcPct val="0"/>
              </a:spcAft>
              <a:defRPr kern="1200">
                <a:solidFill>
                  <a:schemeClr val="tx1"/>
                </a:solidFill>
                <a:latin typeface="Arial" pitchFamily="34" charset="0"/>
                <a:ea typeface="+mn-ea"/>
                <a:cs typeface="Arial" pitchFamily="34" charset="0"/>
              </a:defRPr>
            </a:lvl3pPr>
            <a:lvl4pPr marL="1371600" algn="l" rtl="0" fontAlgn="base">
              <a:spcBef>
                <a:spcPct val="0"/>
              </a:spcBef>
              <a:spcAft>
                <a:spcPct val="0"/>
              </a:spcAft>
              <a:defRPr kern="1200">
                <a:solidFill>
                  <a:schemeClr val="tx1"/>
                </a:solidFill>
                <a:latin typeface="Arial" pitchFamily="34" charset="0"/>
                <a:ea typeface="+mn-ea"/>
                <a:cs typeface="Arial" pitchFamily="34" charset="0"/>
              </a:defRPr>
            </a:lvl4pPr>
            <a:lvl5pPr marL="1828800" algn="l" rtl="0" fontAlgn="base">
              <a:spcBef>
                <a:spcPct val="0"/>
              </a:spcBef>
              <a:spcAft>
                <a:spcPct val="0"/>
              </a:spcAft>
              <a:defRPr kern="1200">
                <a:solidFill>
                  <a:schemeClr val="tx1"/>
                </a:solidFill>
                <a:latin typeface="Arial" pitchFamily="34" charset="0"/>
                <a:ea typeface="+mn-ea"/>
                <a:cs typeface="Arial" pitchFamily="34" charset="0"/>
              </a:defRPr>
            </a:lvl5pPr>
            <a:lvl6pPr marL="2286000" algn="l" defTabSz="914400" rtl="0" eaLnBrk="1" latinLnBrk="0" hangingPunct="1">
              <a:defRPr kern="1200">
                <a:solidFill>
                  <a:schemeClr val="tx1"/>
                </a:solidFill>
                <a:latin typeface="Arial" pitchFamily="34" charset="0"/>
                <a:ea typeface="+mn-ea"/>
                <a:cs typeface="Arial" pitchFamily="34" charset="0"/>
              </a:defRPr>
            </a:lvl6pPr>
            <a:lvl7pPr marL="2743200" algn="l" defTabSz="914400" rtl="0" eaLnBrk="1" latinLnBrk="0" hangingPunct="1">
              <a:defRPr kern="1200">
                <a:solidFill>
                  <a:schemeClr val="tx1"/>
                </a:solidFill>
                <a:latin typeface="Arial" pitchFamily="34" charset="0"/>
                <a:ea typeface="+mn-ea"/>
                <a:cs typeface="Arial" pitchFamily="34" charset="0"/>
              </a:defRPr>
            </a:lvl7pPr>
            <a:lvl8pPr marL="3200400" algn="l" defTabSz="914400" rtl="0" eaLnBrk="1" latinLnBrk="0" hangingPunct="1">
              <a:defRPr kern="1200">
                <a:solidFill>
                  <a:schemeClr val="tx1"/>
                </a:solidFill>
                <a:latin typeface="Arial" pitchFamily="34" charset="0"/>
                <a:ea typeface="+mn-ea"/>
                <a:cs typeface="Arial" pitchFamily="34" charset="0"/>
              </a:defRPr>
            </a:lvl8pPr>
            <a:lvl9pPr marL="3657600" algn="l" defTabSz="914400" rtl="0" eaLnBrk="1" latinLnBrk="0" hangingPunct="1">
              <a:defRPr kern="1200">
                <a:solidFill>
                  <a:schemeClr val="tx1"/>
                </a:solidFill>
                <a:latin typeface="Arial" pitchFamily="34" charset="0"/>
                <a:ea typeface="+mn-ea"/>
                <a:cs typeface="Arial" pitchFamily="34" charset="0"/>
              </a:defRPr>
            </a:lvl9pPr>
          </a:lstStyle>
          <a:p>
            <a:pPr algn="ctr" defTabSz="914400">
              <a:defRPr/>
            </a:pPr>
            <a:fld id="{F5B7ED65-E172-4691-B683-6995D01C378C}" type="slidenum">
              <a:rPr lang="de-DE" sz="1600" smtClean="0">
                <a:solidFill>
                  <a:srgbClr val="FFFFFF"/>
                </a:solidFill>
              </a:rPr>
              <a:pPr algn="ctr" defTabSz="914400">
                <a:defRPr/>
              </a:pPr>
              <a:t>60</a:t>
            </a:fld>
            <a:endParaRPr lang="de-DE" sz="1050" dirty="0">
              <a:solidFill>
                <a:srgbClr val="FFFFFF"/>
              </a:solidFill>
            </a:endParaRPr>
          </a:p>
        </p:txBody>
      </p:sp>
    </p:spTree>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Titel 1"/>
          <p:cNvSpPr>
            <a:spLocks noGrp="1"/>
          </p:cNvSpPr>
          <p:nvPr>
            <p:ph type="title"/>
          </p:nvPr>
        </p:nvSpPr>
        <p:spPr>
          <a:xfrm>
            <a:off x="403976" y="188640"/>
            <a:ext cx="8229600" cy="1143000"/>
          </a:xfrm>
        </p:spPr>
        <p:txBody>
          <a:bodyPr/>
          <a:lstStyle/>
          <a:p>
            <a:pPr eaLnBrk="1" hangingPunct="1"/>
            <a:r>
              <a:rPr lang="en-US" altLang="en-US" sz="3200" dirty="0" smtClean="0"/>
              <a:t>Large scale facilities</a:t>
            </a:r>
          </a:p>
        </p:txBody>
      </p:sp>
      <p:grpSp>
        <p:nvGrpSpPr>
          <p:cNvPr id="11267" name="Gruppieren 3"/>
          <p:cNvGrpSpPr>
            <a:grpSpLocks/>
          </p:cNvGrpSpPr>
          <p:nvPr/>
        </p:nvGrpSpPr>
        <p:grpSpPr bwMode="auto">
          <a:xfrm>
            <a:off x="179388" y="1182688"/>
            <a:ext cx="3187700" cy="2530475"/>
            <a:chOff x="611188" y="1148089"/>
            <a:chExt cx="3187700" cy="2530475"/>
          </a:xfrm>
        </p:grpSpPr>
        <p:pic>
          <p:nvPicPr>
            <p:cNvPr id="11283" name="Picture 6" descr="DSC02806"/>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611188" y="1148089"/>
              <a:ext cx="3187700" cy="2530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84" name="Picture 7" descr="logo_opac_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951794" y="2749593"/>
              <a:ext cx="834128" cy="8775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85" name="Picture 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511609" y="2995318"/>
              <a:ext cx="1361124" cy="63186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1286" name="Picture 6" descr="http://www.psa.es/images/logopsacabecera.png"/>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713463" y="1159008"/>
              <a:ext cx="1049915" cy="61978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pic>
      </p:grpSp>
      <p:pic>
        <p:nvPicPr>
          <p:cNvPr id="11268" name="Picture 2"/>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5634038" y="3886200"/>
            <a:ext cx="2855912" cy="2111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1269" name="Gruppieren 2"/>
          <p:cNvGrpSpPr>
            <a:grpSpLocks/>
          </p:cNvGrpSpPr>
          <p:nvPr/>
        </p:nvGrpSpPr>
        <p:grpSpPr bwMode="auto">
          <a:xfrm>
            <a:off x="3451225" y="1169988"/>
            <a:ext cx="3387725" cy="2543175"/>
            <a:chOff x="4064000" y="1058863"/>
            <a:chExt cx="3388368" cy="2543180"/>
          </a:xfrm>
        </p:grpSpPr>
        <p:pic>
          <p:nvPicPr>
            <p:cNvPr id="11281" name="Picture 2"/>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4064000" y="1058863"/>
              <a:ext cx="3388368" cy="2543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282" name="Textfeld 1"/>
            <p:cNvSpPr txBox="1">
              <a:spLocks noChangeArrowheads="1"/>
            </p:cNvSpPr>
            <p:nvPr/>
          </p:nvSpPr>
          <p:spPr bwMode="auto">
            <a:xfrm>
              <a:off x="4064000" y="2964501"/>
              <a:ext cx="2848299" cy="6052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1pPr>
              <a:lvl2pPr marL="742950" indent="-28575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2pPr>
              <a:lvl3pPr marL="1143000" indent="-22860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3pPr>
              <a:lvl4pPr marL="1600200" indent="-228600" eaLnBrk="0" hangingPunct="0">
                <a:spcBef>
                  <a:spcPct val="20000"/>
                </a:spcBef>
                <a:buChar char="–"/>
                <a:defRPr sz="2000">
                  <a:solidFill>
                    <a:schemeClr val="tx1"/>
                  </a:solidFill>
                  <a:latin typeface="Arial" pitchFamily="34" charset="0"/>
                  <a:cs typeface="Arial" pitchFamily="34" charset="0"/>
                </a:defRPr>
              </a:lvl4pPr>
              <a:lvl5pPr marL="2057400" indent="-228600" eaLnBrk="0" hangingPunct="0">
                <a:spcBef>
                  <a:spcPct val="20000"/>
                </a:spcBef>
                <a:buChar char="»"/>
                <a:defRPr sz="2000">
                  <a:solidFill>
                    <a:schemeClr val="tx1"/>
                  </a:solidFill>
                  <a:latin typeface="Arial" pitchFamily="34" charset="0"/>
                  <a:cs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cs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cs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cs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cs typeface="Arial" pitchFamily="34" charset="0"/>
                </a:defRPr>
              </a:lvl9pPr>
            </a:lstStyle>
            <a:p>
              <a:pPr defTabSz="914400" eaLnBrk="1" fontAlgn="base" hangingPunct="1">
                <a:lnSpc>
                  <a:spcPts val="2000"/>
                </a:lnSpc>
                <a:spcBef>
                  <a:spcPct val="0"/>
                </a:spcBef>
                <a:spcAft>
                  <a:spcPct val="0"/>
                </a:spcAft>
                <a:buClrTx/>
                <a:buFontTx/>
                <a:buNone/>
              </a:pPr>
              <a:r>
                <a:rPr lang="de-DE" altLang="de-DE" sz="1600" dirty="0" smtClean="0">
                  <a:solidFill>
                    <a:srgbClr val="FFFFFF"/>
                  </a:solidFill>
                </a:rPr>
                <a:t>Tower </a:t>
              </a:r>
              <a:r>
                <a:rPr lang="de-DE" altLang="de-DE" sz="1600" dirty="0">
                  <a:solidFill>
                    <a:srgbClr val="FFFFFF"/>
                  </a:solidFill>
                </a:rPr>
                <a:t>Research Facility </a:t>
              </a:r>
              <a:br>
                <a:rPr lang="de-DE" altLang="de-DE" sz="1600" dirty="0">
                  <a:solidFill>
                    <a:srgbClr val="FFFFFF"/>
                  </a:solidFill>
                </a:rPr>
              </a:br>
              <a:r>
                <a:rPr lang="de-DE" altLang="de-DE" sz="1600" dirty="0">
                  <a:solidFill>
                    <a:srgbClr val="FFFFFF"/>
                  </a:solidFill>
                </a:rPr>
                <a:t>Jülich</a:t>
              </a:r>
              <a:endParaRPr lang="en-US" altLang="de-DE" sz="1600" dirty="0">
                <a:solidFill>
                  <a:srgbClr val="FFFFFF"/>
                </a:solidFill>
              </a:endParaRPr>
            </a:p>
          </p:txBody>
        </p:sp>
      </p:grpSp>
      <p:grpSp>
        <p:nvGrpSpPr>
          <p:cNvPr id="11270" name="Gruppieren 5"/>
          <p:cNvGrpSpPr>
            <a:grpSpLocks/>
          </p:cNvGrpSpPr>
          <p:nvPr/>
        </p:nvGrpSpPr>
        <p:grpSpPr bwMode="auto">
          <a:xfrm>
            <a:off x="3427413" y="3892550"/>
            <a:ext cx="2847975" cy="2120900"/>
            <a:chOff x="3427003" y="3892145"/>
            <a:chExt cx="2848299" cy="2121570"/>
          </a:xfrm>
        </p:grpSpPr>
        <p:pic>
          <p:nvPicPr>
            <p:cNvPr id="11279" name="Picture 10" descr="G:\9_SF-MA_Allgemein\Fotos u Bilder - Archiv\SF Abteilungen &amp; Standorte\Sonnenofen\sonnenofen_300dpi_hires.jpg"/>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3427003" y="3892145"/>
              <a:ext cx="2108675" cy="21215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80" name="Textfeld 13"/>
            <p:cNvSpPr txBox="1">
              <a:spLocks noChangeArrowheads="1"/>
            </p:cNvSpPr>
            <p:nvPr/>
          </p:nvSpPr>
          <p:spPr bwMode="auto">
            <a:xfrm>
              <a:off x="3427003" y="5589276"/>
              <a:ext cx="2848299" cy="331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1pPr>
              <a:lvl2pPr marL="742950" indent="-28575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2pPr>
              <a:lvl3pPr marL="1143000" indent="-22860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3pPr>
              <a:lvl4pPr marL="1600200" indent="-228600" eaLnBrk="0" hangingPunct="0">
                <a:spcBef>
                  <a:spcPct val="20000"/>
                </a:spcBef>
                <a:buChar char="–"/>
                <a:defRPr sz="2000">
                  <a:solidFill>
                    <a:schemeClr val="tx1"/>
                  </a:solidFill>
                  <a:latin typeface="Arial" pitchFamily="34" charset="0"/>
                  <a:cs typeface="Arial" pitchFamily="34" charset="0"/>
                </a:defRPr>
              </a:lvl4pPr>
              <a:lvl5pPr marL="2057400" indent="-228600" eaLnBrk="0" hangingPunct="0">
                <a:spcBef>
                  <a:spcPct val="20000"/>
                </a:spcBef>
                <a:buChar char="»"/>
                <a:defRPr sz="2000">
                  <a:solidFill>
                    <a:schemeClr val="tx1"/>
                  </a:solidFill>
                  <a:latin typeface="Arial" pitchFamily="34" charset="0"/>
                  <a:cs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cs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cs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cs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cs typeface="Arial" pitchFamily="34" charset="0"/>
                </a:defRPr>
              </a:lvl9pPr>
            </a:lstStyle>
            <a:p>
              <a:pPr defTabSz="914400" eaLnBrk="1" fontAlgn="base" hangingPunct="1">
                <a:lnSpc>
                  <a:spcPts val="2000"/>
                </a:lnSpc>
                <a:spcBef>
                  <a:spcPct val="0"/>
                </a:spcBef>
                <a:spcAft>
                  <a:spcPct val="0"/>
                </a:spcAft>
                <a:buClrTx/>
                <a:buFontTx/>
                <a:buNone/>
              </a:pPr>
              <a:r>
                <a:rPr lang="de-DE" altLang="de-DE" sz="1600" dirty="0" smtClean="0">
                  <a:solidFill>
                    <a:srgbClr val="FFFFFF"/>
                  </a:solidFill>
                </a:rPr>
                <a:t>Solar </a:t>
              </a:r>
              <a:r>
                <a:rPr lang="de-DE" altLang="de-DE" sz="1600" dirty="0" err="1">
                  <a:solidFill>
                    <a:srgbClr val="FFFFFF"/>
                  </a:solidFill>
                </a:rPr>
                <a:t>Furnace</a:t>
              </a:r>
              <a:endParaRPr lang="en-US" altLang="de-DE" sz="1600" dirty="0">
                <a:solidFill>
                  <a:srgbClr val="FFFFFF"/>
                </a:solidFill>
              </a:endParaRPr>
            </a:p>
          </p:txBody>
        </p:sp>
      </p:grpSp>
      <p:sp>
        <p:nvSpPr>
          <p:cNvPr id="11271" name="Textfeld 14"/>
          <p:cNvSpPr txBox="1">
            <a:spLocks noChangeArrowheads="1"/>
          </p:cNvSpPr>
          <p:nvPr/>
        </p:nvSpPr>
        <p:spPr bwMode="auto">
          <a:xfrm>
            <a:off x="5757863" y="5589588"/>
            <a:ext cx="2847975" cy="3313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1pPr>
            <a:lvl2pPr marL="742950" indent="-28575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2pPr>
            <a:lvl3pPr marL="1143000" indent="-22860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3pPr>
            <a:lvl4pPr marL="1600200" indent="-228600" eaLnBrk="0" hangingPunct="0">
              <a:spcBef>
                <a:spcPct val="20000"/>
              </a:spcBef>
              <a:buChar char="–"/>
              <a:defRPr sz="2000">
                <a:solidFill>
                  <a:schemeClr val="tx1"/>
                </a:solidFill>
                <a:latin typeface="Arial" pitchFamily="34" charset="0"/>
                <a:cs typeface="Arial" pitchFamily="34" charset="0"/>
              </a:defRPr>
            </a:lvl4pPr>
            <a:lvl5pPr marL="2057400" indent="-228600" eaLnBrk="0" hangingPunct="0">
              <a:spcBef>
                <a:spcPct val="20000"/>
              </a:spcBef>
              <a:buChar char="»"/>
              <a:defRPr sz="2000">
                <a:solidFill>
                  <a:schemeClr val="tx1"/>
                </a:solidFill>
                <a:latin typeface="Arial" pitchFamily="34" charset="0"/>
                <a:cs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cs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cs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cs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cs typeface="Arial" pitchFamily="34" charset="0"/>
              </a:defRPr>
            </a:lvl9pPr>
          </a:lstStyle>
          <a:p>
            <a:pPr defTabSz="914400" eaLnBrk="1" fontAlgn="base" hangingPunct="1">
              <a:lnSpc>
                <a:spcPts val="2000"/>
              </a:lnSpc>
              <a:spcBef>
                <a:spcPct val="0"/>
              </a:spcBef>
              <a:spcAft>
                <a:spcPct val="0"/>
              </a:spcAft>
              <a:buClrTx/>
              <a:buFontTx/>
              <a:buNone/>
            </a:pPr>
            <a:r>
              <a:rPr lang="de-DE" altLang="de-DE" sz="1600" dirty="0" smtClean="0">
                <a:solidFill>
                  <a:srgbClr val="FFFFFF"/>
                </a:solidFill>
              </a:rPr>
              <a:t>Solar </a:t>
            </a:r>
            <a:r>
              <a:rPr lang="de-DE" altLang="de-DE" sz="1600" dirty="0">
                <a:solidFill>
                  <a:srgbClr val="FFFFFF"/>
                </a:solidFill>
              </a:rPr>
              <a:t>Simulator</a:t>
            </a:r>
            <a:endParaRPr lang="en-US" altLang="de-DE" sz="1600" dirty="0">
              <a:solidFill>
                <a:srgbClr val="FFFFFF"/>
              </a:solidFill>
            </a:endParaRPr>
          </a:p>
        </p:txBody>
      </p:sp>
      <p:grpSp>
        <p:nvGrpSpPr>
          <p:cNvPr id="11272" name="Gruppieren 4"/>
          <p:cNvGrpSpPr>
            <a:grpSpLocks/>
          </p:cNvGrpSpPr>
          <p:nvPr/>
        </p:nvGrpSpPr>
        <p:grpSpPr bwMode="auto">
          <a:xfrm>
            <a:off x="109538" y="3892550"/>
            <a:ext cx="3187700" cy="2120900"/>
            <a:chOff x="110331" y="3892144"/>
            <a:chExt cx="3187700" cy="2121570"/>
          </a:xfrm>
        </p:grpSpPr>
        <p:pic>
          <p:nvPicPr>
            <p:cNvPr id="11277" name="Picture 4" descr="C:\Users\pitzpaal\AppData\Local\Microsoft\Windows\Temporary Internet Files\Content.Outlook\XN321U36\KALLA_Menschen.JPG"/>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110331" y="3892144"/>
              <a:ext cx="3187700" cy="21215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78" name="Textfeld 15"/>
            <p:cNvSpPr txBox="1">
              <a:spLocks noChangeArrowheads="1"/>
            </p:cNvSpPr>
            <p:nvPr/>
          </p:nvSpPr>
          <p:spPr bwMode="auto">
            <a:xfrm>
              <a:off x="110331" y="5392311"/>
              <a:ext cx="2848299" cy="331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1pPr>
              <a:lvl2pPr marL="742950" indent="-28575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2pPr>
              <a:lvl3pPr marL="1143000" indent="-22860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3pPr>
              <a:lvl4pPr marL="1600200" indent="-228600" eaLnBrk="0" hangingPunct="0">
                <a:spcBef>
                  <a:spcPct val="20000"/>
                </a:spcBef>
                <a:buChar char="–"/>
                <a:defRPr sz="2000">
                  <a:solidFill>
                    <a:schemeClr val="tx1"/>
                  </a:solidFill>
                  <a:latin typeface="Arial" pitchFamily="34" charset="0"/>
                  <a:cs typeface="Arial" pitchFamily="34" charset="0"/>
                </a:defRPr>
              </a:lvl4pPr>
              <a:lvl5pPr marL="2057400" indent="-228600" eaLnBrk="0" hangingPunct="0">
                <a:spcBef>
                  <a:spcPct val="20000"/>
                </a:spcBef>
                <a:buChar char="»"/>
                <a:defRPr sz="2000">
                  <a:solidFill>
                    <a:schemeClr val="tx1"/>
                  </a:solidFill>
                  <a:latin typeface="Arial" pitchFamily="34" charset="0"/>
                  <a:cs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cs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cs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cs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cs typeface="Arial" pitchFamily="34" charset="0"/>
                </a:defRPr>
              </a:lvl9pPr>
            </a:lstStyle>
            <a:p>
              <a:pPr defTabSz="914400" eaLnBrk="1" fontAlgn="base" hangingPunct="1">
                <a:lnSpc>
                  <a:spcPts val="2000"/>
                </a:lnSpc>
                <a:spcBef>
                  <a:spcPct val="0"/>
                </a:spcBef>
                <a:spcAft>
                  <a:spcPct val="0"/>
                </a:spcAft>
                <a:buClrTx/>
                <a:buFontTx/>
                <a:buNone/>
              </a:pPr>
              <a:r>
                <a:rPr lang="de-DE" altLang="de-DE" sz="1600" dirty="0" smtClean="0">
                  <a:solidFill>
                    <a:srgbClr val="FFFFFF"/>
                  </a:solidFill>
                </a:rPr>
                <a:t>Liquid </a:t>
              </a:r>
              <a:r>
                <a:rPr lang="de-DE" altLang="de-DE" sz="1600" dirty="0" err="1">
                  <a:solidFill>
                    <a:srgbClr val="FFFFFF"/>
                  </a:solidFill>
                </a:rPr>
                <a:t>Metal</a:t>
              </a:r>
              <a:r>
                <a:rPr lang="de-DE" altLang="de-DE" sz="1600" dirty="0">
                  <a:solidFill>
                    <a:srgbClr val="FFFFFF"/>
                  </a:solidFill>
                </a:rPr>
                <a:t> Laboratory</a:t>
              </a:r>
              <a:endParaRPr lang="en-US" altLang="de-DE" sz="1600" dirty="0">
                <a:solidFill>
                  <a:srgbClr val="FFFFFF"/>
                </a:solidFill>
              </a:endParaRPr>
            </a:p>
          </p:txBody>
        </p:sp>
      </p:grpSp>
      <p:pic>
        <p:nvPicPr>
          <p:cNvPr id="2" name="Grafik 1"/>
          <p:cNvPicPr>
            <a:picLocks noChangeAspect="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6400800" y="325438"/>
            <a:ext cx="2354263" cy="1876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feld 2"/>
          <p:cNvSpPr txBox="1"/>
          <p:nvPr/>
        </p:nvSpPr>
        <p:spPr>
          <a:xfrm>
            <a:off x="6516216" y="2219920"/>
            <a:ext cx="2325859" cy="1695336"/>
          </a:xfrm>
          <a:prstGeom prst="rect">
            <a:avLst/>
          </a:prstGeom>
          <a:solidFill>
            <a:schemeClr val="bg1"/>
          </a:solidFill>
        </p:spPr>
        <p:txBody>
          <a:bodyPr wrap="square">
            <a:spAutoFit/>
          </a:bodyPr>
          <a:lstStyle/>
          <a:p>
            <a:pPr defTabSz="914400" fontAlgn="base">
              <a:lnSpc>
                <a:spcPts val="2500"/>
              </a:lnSpc>
              <a:spcBef>
                <a:spcPct val="0"/>
              </a:spcBef>
              <a:spcAft>
                <a:spcPct val="0"/>
              </a:spcAft>
              <a:defRPr/>
            </a:pPr>
            <a:r>
              <a:rPr lang="de-DE" u="sng" dirty="0">
                <a:solidFill>
                  <a:srgbClr val="000000"/>
                </a:solidFill>
              </a:rPr>
              <a:t>Investment </a:t>
            </a:r>
            <a:r>
              <a:rPr lang="de-DE" u="sng" dirty="0" err="1">
                <a:solidFill>
                  <a:srgbClr val="000000"/>
                </a:solidFill>
              </a:rPr>
              <a:t>Proposal</a:t>
            </a:r>
            <a:r>
              <a:rPr lang="de-DE" u="sng" dirty="0">
                <a:solidFill>
                  <a:srgbClr val="000000"/>
                </a:solidFill>
              </a:rPr>
              <a:t> </a:t>
            </a:r>
            <a:r>
              <a:rPr lang="en-US" sz="1600" kern="0" dirty="0">
                <a:solidFill>
                  <a:srgbClr val="000000"/>
                </a:solidFill>
              </a:rPr>
              <a:t>High Efficiency High Temperature Receiver System (</a:t>
            </a:r>
            <a:r>
              <a:rPr lang="de-DE" altLang="de-DE" sz="1600" dirty="0">
                <a:solidFill>
                  <a:srgbClr val="000000"/>
                </a:solidFill>
              </a:rPr>
              <a:t>HEHTRES)</a:t>
            </a:r>
            <a:endParaRPr lang="en-US" sz="1600" kern="0" dirty="0">
              <a:solidFill>
                <a:srgbClr val="000000"/>
              </a:solidFill>
            </a:endParaRPr>
          </a:p>
          <a:p>
            <a:pPr defTabSz="914400" fontAlgn="base">
              <a:lnSpc>
                <a:spcPts val="2500"/>
              </a:lnSpc>
              <a:spcBef>
                <a:spcPct val="0"/>
              </a:spcBef>
              <a:spcAft>
                <a:spcPct val="0"/>
              </a:spcAft>
              <a:defRPr/>
            </a:pPr>
            <a:r>
              <a:rPr lang="en-US" sz="1600" kern="0" dirty="0">
                <a:solidFill>
                  <a:srgbClr val="000000"/>
                </a:solidFill>
              </a:rPr>
              <a:t>≈ 500 </a:t>
            </a:r>
            <a:r>
              <a:rPr lang="en-US" sz="1600" kern="0" dirty="0" err="1">
                <a:solidFill>
                  <a:srgbClr val="000000"/>
                </a:solidFill>
              </a:rPr>
              <a:t>kW</a:t>
            </a:r>
            <a:r>
              <a:rPr lang="en-US" sz="1600" kern="0" baseline="-25000" dirty="0" err="1">
                <a:solidFill>
                  <a:srgbClr val="000000"/>
                </a:solidFill>
              </a:rPr>
              <a:t>th</a:t>
            </a:r>
            <a:r>
              <a:rPr lang="en-US" sz="1600" kern="0" dirty="0">
                <a:solidFill>
                  <a:srgbClr val="000000"/>
                </a:solidFill>
              </a:rPr>
              <a:t> </a:t>
            </a:r>
            <a:r>
              <a:rPr lang="en-US" sz="1600" kern="0" dirty="0" smtClean="0">
                <a:solidFill>
                  <a:srgbClr val="000000"/>
                </a:solidFill>
              </a:rPr>
              <a:t>Pilot</a:t>
            </a:r>
            <a:endParaRPr lang="en-US" dirty="0">
              <a:solidFill>
                <a:srgbClr val="000000"/>
              </a:solidFill>
            </a:endParaRPr>
          </a:p>
        </p:txBody>
      </p:sp>
      <p:cxnSp>
        <p:nvCxnSpPr>
          <p:cNvPr id="5" name="Gerade Verbindung mit Pfeil 4"/>
          <p:cNvCxnSpPr/>
          <p:nvPr/>
        </p:nvCxnSpPr>
        <p:spPr>
          <a:xfrm flipH="1">
            <a:off x="5292725" y="1628775"/>
            <a:ext cx="2159000" cy="819150"/>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22" name="Slide Number Placeholder 2"/>
          <p:cNvSpPr txBox="1">
            <a:spLocks/>
          </p:cNvSpPr>
          <p:nvPr/>
        </p:nvSpPr>
        <p:spPr bwMode="auto">
          <a:xfrm>
            <a:off x="0" y="6546850"/>
            <a:ext cx="9144000" cy="476250"/>
          </a:xfrm>
          <a:prstGeom prst="rect">
            <a:avLst/>
          </a:prstGeom>
          <a:noFill/>
          <a:ln w="9525">
            <a:noFill/>
            <a:miter lim="800000"/>
            <a:headEnd/>
            <a:tailEnd/>
          </a:ln>
          <a:effectLst/>
        </p:spPr>
        <p:txBody>
          <a:bodyPr/>
          <a:lstStyle>
            <a:defPPr>
              <a:defRPr lang="de-DE"/>
            </a:defPPr>
            <a:lvl1pPr algn="l" rtl="0" fontAlgn="base">
              <a:spcBef>
                <a:spcPct val="0"/>
              </a:spcBef>
              <a:spcAft>
                <a:spcPct val="0"/>
              </a:spcAft>
              <a:defRPr sz="800" kern="1200">
                <a:solidFill>
                  <a:schemeClr val="bg1"/>
                </a:solidFill>
                <a:latin typeface="Arial" charset="0"/>
                <a:ea typeface="+mn-ea"/>
                <a:cs typeface="+mn-cs"/>
              </a:defRPr>
            </a:lvl1pPr>
            <a:lvl2pPr marL="457200" algn="l" rtl="0" fontAlgn="base">
              <a:spcBef>
                <a:spcPct val="0"/>
              </a:spcBef>
              <a:spcAft>
                <a:spcPct val="0"/>
              </a:spcAft>
              <a:defRPr kern="1200">
                <a:solidFill>
                  <a:schemeClr val="tx1"/>
                </a:solidFill>
                <a:latin typeface="Arial" pitchFamily="34" charset="0"/>
                <a:ea typeface="+mn-ea"/>
                <a:cs typeface="Arial" pitchFamily="34" charset="0"/>
              </a:defRPr>
            </a:lvl2pPr>
            <a:lvl3pPr marL="914400" algn="l" rtl="0" fontAlgn="base">
              <a:spcBef>
                <a:spcPct val="0"/>
              </a:spcBef>
              <a:spcAft>
                <a:spcPct val="0"/>
              </a:spcAft>
              <a:defRPr kern="1200">
                <a:solidFill>
                  <a:schemeClr val="tx1"/>
                </a:solidFill>
                <a:latin typeface="Arial" pitchFamily="34" charset="0"/>
                <a:ea typeface="+mn-ea"/>
                <a:cs typeface="Arial" pitchFamily="34" charset="0"/>
              </a:defRPr>
            </a:lvl3pPr>
            <a:lvl4pPr marL="1371600" algn="l" rtl="0" fontAlgn="base">
              <a:spcBef>
                <a:spcPct val="0"/>
              </a:spcBef>
              <a:spcAft>
                <a:spcPct val="0"/>
              </a:spcAft>
              <a:defRPr kern="1200">
                <a:solidFill>
                  <a:schemeClr val="tx1"/>
                </a:solidFill>
                <a:latin typeface="Arial" pitchFamily="34" charset="0"/>
                <a:ea typeface="+mn-ea"/>
                <a:cs typeface="Arial" pitchFamily="34" charset="0"/>
              </a:defRPr>
            </a:lvl4pPr>
            <a:lvl5pPr marL="1828800" algn="l" rtl="0" fontAlgn="base">
              <a:spcBef>
                <a:spcPct val="0"/>
              </a:spcBef>
              <a:spcAft>
                <a:spcPct val="0"/>
              </a:spcAft>
              <a:defRPr kern="1200">
                <a:solidFill>
                  <a:schemeClr val="tx1"/>
                </a:solidFill>
                <a:latin typeface="Arial" pitchFamily="34" charset="0"/>
                <a:ea typeface="+mn-ea"/>
                <a:cs typeface="Arial" pitchFamily="34" charset="0"/>
              </a:defRPr>
            </a:lvl5pPr>
            <a:lvl6pPr marL="2286000" algn="l" defTabSz="914400" rtl="0" eaLnBrk="1" latinLnBrk="0" hangingPunct="1">
              <a:defRPr kern="1200">
                <a:solidFill>
                  <a:schemeClr val="tx1"/>
                </a:solidFill>
                <a:latin typeface="Arial" pitchFamily="34" charset="0"/>
                <a:ea typeface="+mn-ea"/>
                <a:cs typeface="Arial" pitchFamily="34" charset="0"/>
              </a:defRPr>
            </a:lvl6pPr>
            <a:lvl7pPr marL="2743200" algn="l" defTabSz="914400" rtl="0" eaLnBrk="1" latinLnBrk="0" hangingPunct="1">
              <a:defRPr kern="1200">
                <a:solidFill>
                  <a:schemeClr val="tx1"/>
                </a:solidFill>
                <a:latin typeface="Arial" pitchFamily="34" charset="0"/>
                <a:ea typeface="+mn-ea"/>
                <a:cs typeface="Arial" pitchFamily="34" charset="0"/>
              </a:defRPr>
            </a:lvl7pPr>
            <a:lvl8pPr marL="3200400" algn="l" defTabSz="914400" rtl="0" eaLnBrk="1" latinLnBrk="0" hangingPunct="1">
              <a:defRPr kern="1200">
                <a:solidFill>
                  <a:schemeClr val="tx1"/>
                </a:solidFill>
                <a:latin typeface="Arial" pitchFamily="34" charset="0"/>
                <a:ea typeface="+mn-ea"/>
                <a:cs typeface="Arial" pitchFamily="34" charset="0"/>
              </a:defRPr>
            </a:lvl8pPr>
            <a:lvl9pPr marL="3657600" algn="l" defTabSz="914400" rtl="0" eaLnBrk="1" latinLnBrk="0" hangingPunct="1">
              <a:defRPr kern="1200">
                <a:solidFill>
                  <a:schemeClr val="tx1"/>
                </a:solidFill>
                <a:latin typeface="Arial" pitchFamily="34" charset="0"/>
                <a:ea typeface="+mn-ea"/>
                <a:cs typeface="Arial" pitchFamily="34" charset="0"/>
              </a:defRPr>
            </a:lvl9pPr>
          </a:lstStyle>
          <a:p>
            <a:pPr algn="ctr" defTabSz="914400">
              <a:defRPr/>
            </a:pPr>
            <a:fld id="{E5465989-730D-4259-B26F-929578BCF1F9}" type="slidenum">
              <a:rPr lang="de-DE" sz="1600" smtClean="0">
                <a:solidFill>
                  <a:srgbClr val="FFFFFF"/>
                </a:solidFill>
              </a:rPr>
              <a:pPr algn="ctr" defTabSz="914400">
                <a:defRPr/>
              </a:pPr>
              <a:t>61</a:t>
            </a:fld>
            <a:endParaRPr lang="de-DE" sz="1050" dirty="0">
              <a:solidFill>
                <a:srgbClr val="FFFFFF"/>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a:xfrm>
            <a:off x="419599" y="181726"/>
            <a:ext cx="8229600" cy="1143000"/>
          </a:xfrm>
        </p:spPr>
        <p:txBody>
          <a:bodyPr/>
          <a:lstStyle/>
          <a:p>
            <a:pPr eaLnBrk="1" hangingPunct="1"/>
            <a:r>
              <a:rPr lang="en-GB" altLang="de-DE" sz="3200" dirty="0" smtClean="0"/>
              <a:t>Conclusions</a:t>
            </a:r>
            <a:r>
              <a:rPr lang="en-GB" altLang="de-DE" dirty="0" smtClean="0"/>
              <a:t/>
            </a:r>
            <a:br>
              <a:rPr lang="en-GB" altLang="de-DE" dirty="0" smtClean="0"/>
            </a:br>
            <a:endParaRPr lang="en-GB" altLang="de-DE" dirty="0" smtClean="0"/>
          </a:p>
        </p:txBody>
      </p:sp>
      <p:sp>
        <p:nvSpPr>
          <p:cNvPr id="13315" name="Rectangle 3"/>
          <p:cNvSpPr>
            <a:spLocks noGrp="1" noChangeArrowheads="1"/>
          </p:cNvSpPr>
          <p:nvPr>
            <p:ph type="body" idx="1"/>
          </p:nvPr>
        </p:nvSpPr>
        <p:spPr>
          <a:xfrm>
            <a:off x="543938" y="1268760"/>
            <a:ext cx="8564566" cy="4896544"/>
          </a:xfrm>
          <a:noFill/>
        </p:spPr>
        <p:txBody>
          <a:bodyPr/>
          <a:lstStyle/>
          <a:p>
            <a:pPr marL="270000" indent="-270000" eaLnBrk="1" hangingPunct="1">
              <a:lnSpc>
                <a:spcPts val="2500"/>
              </a:lnSpc>
              <a:spcBef>
                <a:spcPts val="480"/>
              </a:spcBef>
              <a:spcAft>
                <a:spcPts val="480"/>
              </a:spcAft>
              <a:buFont typeface="Arial" panose="020B0604020202020204" pitchFamily="34" charset="0"/>
              <a:buChar char="•"/>
            </a:pPr>
            <a:r>
              <a:rPr lang="en-US" altLang="de-DE" sz="1800" dirty="0" smtClean="0"/>
              <a:t>High </a:t>
            </a:r>
            <a:r>
              <a:rPr lang="en-US" altLang="de-DE" sz="1800" b="1" dirty="0" smtClean="0"/>
              <a:t>risk/high reward </a:t>
            </a:r>
            <a:r>
              <a:rPr lang="en-US" altLang="de-DE" sz="1800" dirty="0" smtClean="0"/>
              <a:t>research proposal to </a:t>
            </a:r>
            <a:r>
              <a:rPr lang="en-US" altLang="de-DE" sz="1800" b="1" dirty="0" smtClean="0"/>
              <a:t>enable breakthrough technology </a:t>
            </a:r>
            <a:r>
              <a:rPr lang="en-US" altLang="de-DE" sz="1800" dirty="0" smtClean="0"/>
              <a:t>that can achieve </a:t>
            </a:r>
            <a:r>
              <a:rPr lang="en-US" altLang="de-DE" sz="1800" b="1" dirty="0" smtClean="0"/>
              <a:t>&gt;20% annual system ef</a:t>
            </a:r>
            <a:r>
              <a:rPr lang="en-US" altLang="de-DE" sz="1800" dirty="0" smtClean="0"/>
              <a:t>ficiency and efficient storage integration</a:t>
            </a:r>
          </a:p>
          <a:p>
            <a:pPr marL="270000" indent="-270000" eaLnBrk="1" hangingPunct="1">
              <a:lnSpc>
                <a:spcPts val="2500"/>
              </a:lnSpc>
              <a:spcBef>
                <a:spcPts val="480"/>
              </a:spcBef>
              <a:spcAft>
                <a:spcPts val="480"/>
              </a:spcAft>
              <a:buFont typeface="Arial" panose="020B0604020202020204" pitchFamily="34" charset="0"/>
              <a:buChar char="•"/>
            </a:pPr>
            <a:r>
              <a:rPr lang="en-US" altLang="de-DE" sz="1800" b="1" dirty="0" smtClean="0"/>
              <a:t>Liquid metal </a:t>
            </a:r>
            <a:r>
              <a:rPr lang="en-US" altLang="de-DE" sz="1800" b="1" dirty="0"/>
              <a:t>c</a:t>
            </a:r>
            <a:r>
              <a:rPr lang="en-US" altLang="de-DE" sz="1800" b="1" dirty="0" smtClean="0"/>
              <a:t>ompetences </a:t>
            </a:r>
            <a:r>
              <a:rPr lang="en-US" altLang="de-DE" sz="1800" dirty="0" smtClean="0"/>
              <a:t>and budget from </a:t>
            </a:r>
            <a:r>
              <a:rPr lang="en-US" altLang="de-DE" sz="1800" b="1" dirty="0" smtClean="0"/>
              <a:t>Nuclear Safety </a:t>
            </a:r>
            <a:r>
              <a:rPr lang="en-US" altLang="de-DE" sz="1800" b="1" dirty="0" err="1" smtClean="0"/>
              <a:t>Programme</a:t>
            </a:r>
            <a:r>
              <a:rPr lang="en-US" altLang="de-DE" sz="1800" b="1" dirty="0" smtClean="0"/>
              <a:t> </a:t>
            </a:r>
            <a:r>
              <a:rPr lang="en-US" altLang="de-DE" sz="1800" dirty="0" smtClean="0"/>
              <a:t>integrated </a:t>
            </a:r>
          </a:p>
          <a:p>
            <a:pPr marL="270000" indent="-270000" eaLnBrk="1" hangingPunct="1">
              <a:lnSpc>
                <a:spcPts val="2500"/>
              </a:lnSpc>
              <a:spcBef>
                <a:spcPts val="480"/>
              </a:spcBef>
              <a:spcAft>
                <a:spcPts val="480"/>
              </a:spcAft>
              <a:buFont typeface="Arial" panose="020B0604020202020204" pitchFamily="34" charset="0"/>
              <a:buChar char="•"/>
            </a:pPr>
            <a:r>
              <a:rPr lang="en-US" altLang="de-DE" sz="1800" dirty="0" smtClean="0"/>
              <a:t>Synergies through </a:t>
            </a:r>
            <a:r>
              <a:rPr lang="en-US" altLang="de-DE" sz="1800" b="1" dirty="0" smtClean="0"/>
              <a:t>allied partners </a:t>
            </a:r>
            <a:r>
              <a:rPr lang="en-US" altLang="de-DE" sz="1800" dirty="0" smtClean="0"/>
              <a:t>from SCI </a:t>
            </a:r>
            <a:r>
              <a:rPr lang="en-US" altLang="de-DE" sz="1800" dirty="0" err="1" smtClean="0"/>
              <a:t>Programme</a:t>
            </a:r>
            <a:r>
              <a:rPr lang="en-US" altLang="de-DE" sz="1800" dirty="0" smtClean="0"/>
              <a:t> Topic “</a:t>
            </a:r>
            <a:r>
              <a:rPr lang="en-US" altLang="de-DE" sz="1800" b="1" dirty="0" smtClean="0"/>
              <a:t>Thermal Storage”</a:t>
            </a:r>
          </a:p>
          <a:p>
            <a:pPr marL="270000" lvl="1" indent="-270000" eaLnBrk="1" hangingPunct="1">
              <a:lnSpc>
                <a:spcPts val="2500"/>
              </a:lnSpc>
              <a:spcBef>
                <a:spcPts val="480"/>
              </a:spcBef>
              <a:spcAft>
                <a:spcPts val="480"/>
              </a:spcAft>
              <a:buFont typeface="Arial" panose="020B0604020202020204" pitchFamily="34" charset="0"/>
              <a:buChar char="•"/>
            </a:pPr>
            <a:r>
              <a:rPr lang="en-US" altLang="de-DE" sz="1800" b="1" dirty="0" smtClean="0"/>
              <a:t>Materials competences </a:t>
            </a:r>
            <a:r>
              <a:rPr lang="en-US" altLang="de-DE" sz="1800" dirty="0" smtClean="0"/>
              <a:t>integrated from EMR Topic </a:t>
            </a:r>
            <a:r>
              <a:rPr lang="en-US" altLang="de-DE" sz="1800" b="1" dirty="0" smtClean="0"/>
              <a:t>“Methods and Concepts for Material Development”</a:t>
            </a:r>
            <a:r>
              <a:rPr lang="en-US" altLang="de-DE" sz="1800" dirty="0" smtClean="0"/>
              <a:t> </a:t>
            </a:r>
            <a:endParaRPr lang="en-US" altLang="de-DE" sz="1800" dirty="0"/>
          </a:p>
          <a:p>
            <a:pPr marL="270000" lvl="1" indent="-270000" eaLnBrk="1" hangingPunct="1">
              <a:lnSpc>
                <a:spcPts val="2500"/>
              </a:lnSpc>
              <a:spcBef>
                <a:spcPts val="480"/>
              </a:spcBef>
              <a:spcAft>
                <a:spcPts val="480"/>
              </a:spcAft>
              <a:buFont typeface="Arial" panose="020B0604020202020204" pitchFamily="34" charset="0"/>
              <a:buChar char="•"/>
            </a:pPr>
            <a:r>
              <a:rPr lang="en-US" altLang="de-DE" sz="1800" dirty="0" smtClean="0"/>
              <a:t>Leverage through </a:t>
            </a:r>
            <a:r>
              <a:rPr lang="en-US" altLang="de-DE" sz="1800" b="1" dirty="0" smtClean="0"/>
              <a:t>international co-operation </a:t>
            </a:r>
            <a:r>
              <a:rPr lang="en-US" altLang="de-DE" sz="1800" dirty="0" smtClean="0"/>
              <a:t>(CIEMAT, NREL, Sandia)</a:t>
            </a:r>
          </a:p>
          <a:p>
            <a:pPr marL="270000" lvl="1" indent="-270000" eaLnBrk="1" hangingPunct="1">
              <a:lnSpc>
                <a:spcPts val="2500"/>
              </a:lnSpc>
              <a:spcBef>
                <a:spcPts val="480"/>
              </a:spcBef>
              <a:spcAft>
                <a:spcPts val="480"/>
              </a:spcAft>
              <a:buFont typeface="Arial" panose="020B0604020202020204" pitchFamily="34" charset="0"/>
              <a:buChar char="•"/>
            </a:pPr>
            <a:r>
              <a:rPr lang="en-US" altLang="de-DE" sz="1800" dirty="0" smtClean="0"/>
              <a:t>Use of existing </a:t>
            </a:r>
            <a:r>
              <a:rPr lang="en-US" altLang="de-DE" sz="1800" b="1" dirty="0" smtClean="0"/>
              <a:t>large scale facilities </a:t>
            </a:r>
          </a:p>
          <a:p>
            <a:pPr marL="270000" indent="-270000" eaLnBrk="1" hangingPunct="1">
              <a:lnSpc>
                <a:spcPts val="2500"/>
              </a:lnSpc>
              <a:spcBef>
                <a:spcPts val="480"/>
              </a:spcBef>
              <a:spcAft>
                <a:spcPts val="480"/>
              </a:spcAft>
              <a:buFont typeface="Arial" panose="020B0604020202020204" pitchFamily="34" charset="0"/>
              <a:buChar char="•"/>
            </a:pPr>
            <a:r>
              <a:rPr lang="en-US" altLang="de-DE" sz="1800" b="1" dirty="0" smtClean="0"/>
              <a:t>Proof of concept </a:t>
            </a:r>
            <a:r>
              <a:rPr lang="en-US" altLang="de-DE" sz="1800" dirty="0" smtClean="0"/>
              <a:t>planned in ≈500 kW scale as a basis for </a:t>
            </a:r>
            <a:r>
              <a:rPr lang="en-US" altLang="de-DE" sz="1800" b="1" dirty="0" smtClean="0"/>
              <a:t>Tech-Transfer</a:t>
            </a:r>
            <a:r>
              <a:rPr lang="en-US" altLang="de-DE" sz="1800" dirty="0" smtClean="0"/>
              <a:t> (</a:t>
            </a:r>
            <a:r>
              <a:rPr lang="en-US" altLang="en-US" sz="1800" dirty="0" smtClean="0"/>
              <a:t>HEHTRES - Investment Proposal)</a:t>
            </a:r>
            <a:endParaRPr lang="en-US" altLang="de-DE" sz="1800" dirty="0" smtClean="0"/>
          </a:p>
        </p:txBody>
      </p:sp>
      <p:sp>
        <p:nvSpPr>
          <p:cNvPr id="13316" name="Rectangle 7"/>
          <p:cNvSpPr>
            <a:spLocks noChangeArrowheads="1"/>
          </p:cNvSpPr>
          <p:nvPr/>
        </p:nvSpPr>
        <p:spPr bwMode="auto">
          <a:xfrm>
            <a:off x="5832475" y="0"/>
            <a:ext cx="1079500" cy="717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1pPr>
            <a:lvl2pPr marL="742950" indent="-28575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2pPr>
            <a:lvl3pPr marL="1143000" indent="-22860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3pPr>
            <a:lvl4pPr marL="1600200" indent="-228600" eaLnBrk="0" hangingPunct="0">
              <a:spcBef>
                <a:spcPct val="20000"/>
              </a:spcBef>
              <a:buChar char="–"/>
              <a:defRPr sz="2000">
                <a:solidFill>
                  <a:schemeClr val="tx1"/>
                </a:solidFill>
                <a:latin typeface="Arial" pitchFamily="34" charset="0"/>
                <a:cs typeface="Arial" pitchFamily="34" charset="0"/>
              </a:defRPr>
            </a:lvl4pPr>
            <a:lvl5pPr marL="2057400" indent="-228600" eaLnBrk="0" hangingPunct="0">
              <a:spcBef>
                <a:spcPct val="20000"/>
              </a:spcBef>
              <a:buChar char="»"/>
              <a:defRPr sz="2000">
                <a:solidFill>
                  <a:schemeClr val="tx1"/>
                </a:solidFill>
                <a:latin typeface="Arial" pitchFamily="34" charset="0"/>
                <a:cs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cs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cs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cs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cs typeface="Arial" pitchFamily="34" charset="0"/>
              </a:defRPr>
            </a:lvl9pPr>
          </a:lstStyle>
          <a:p>
            <a:pPr defTabSz="914400" eaLnBrk="1" fontAlgn="base" hangingPunct="1">
              <a:lnSpc>
                <a:spcPts val="2000"/>
              </a:lnSpc>
              <a:spcBef>
                <a:spcPct val="0"/>
              </a:spcBef>
              <a:spcAft>
                <a:spcPct val="0"/>
              </a:spcAft>
              <a:buClrTx/>
              <a:buFontTx/>
              <a:buNone/>
            </a:pPr>
            <a:endParaRPr lang="en-US" altLang="en-US" sz="2400">
              <a:solidFill>
                <a:srgbClr val="515151"/>
              </a:solidFill>
            </a:endParaRPr>
          </a:p>
        </p:txBody>
      </p:sp>
      <p:sp>
        <p:nvSpPr>
          <p:cNvPr id="13317" name="Rectangle 8"/>
          <p:cNvSpPr>
            <a:spLocks noChangeArrowheads="1"/>
          </p:cNvSpPr>
          <p:nvPr/>
        </p:nvSpPr>
        <p:spPr bwMode="auto">
          <a:xfrm>
            <a:off x="6192838" y="7938"/>
            <a:ext cx="539750" cy="360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1pPr>
            <a:lvl2pPr marL="742950" indent="-28575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2pPr>
            <a:lvl3pPr marL="1143000" indent="-228600" eaLnBrk="0" hangingPunct="0">
              <a:lnSpc>
                <a:spcPts val="3000"/>
              </a:lnSpc>
              <a:spcBef>
                <a:spcPct val="20000"/>
              </a:spcBef>
              <a:spcAft>
                <a:spcPct val="20000"/>
              </a:spcAft>
              <a:buClr>
                <a:srgbClr val="00589C"/>
              </a:buClr>
              <a:buFont typeface="Wingdings" pitchFamily="2" charset="2"/>
              <a:buChar char="§"/>
              <a:defRPr sz="2000">
                <a:solidFill>
                  <a:schemeClr val="tx1"/>
                </a:solidFill>
                <a:latin typeface="Arial" pitchFamily="34" charset="0"/>
                <a:cs typeface="Arial" pitchFamily="34" charset="0"/>
              </a:defRPr>
            </a:lvl3pPr>
            <a:lvl4pPr marL="1600200" indent="-228600" eaLnBrk="0" hangingPunct="0">
              <a:spcBef>
                <a:spcPct val="20000"/>
              </a:spcBef>
              <a:buChar char="–"/>
              <a:defRPr sz="2000">
                <a:solidFill>
                  <a:schemeClr val="tx1"/>
                </a:solidFill>
                <a:latin typeface="Arial" pitchFamily="34" charset="0"/>
                <a:cs typeface="Arial" pitchFamily="34" charset="0"/>
              </a:defRPr>
            </a:lvl4pPr>
            <a:lvl5pPr marL="2057400" indent="-228600" eaLnBrk="0" hangingPunct="0">
              <a:spcBef>
                <a:spcPct val="20000"/>
              </a:spcBef>
              <a:buChar char="»"/>
              <a:defRPr sz="2000">
                <a:solidFill>
                  <a:schemeClr val="tx1"/>
                </a:solidFill>
                <a:latin typeface="Arial" pitchFamily="34" charset="0"/>
                <a:cs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cs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cs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cs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cs typeface="Arial" pitchFamily="34" charset="0"/>
              </a:defRPr>
            </a:lvl9pPr>
          </a:lstStyle>
          <a:p>
            <a:pPr defTabSz="914400" eaLnBrk="1" fontAlgn="base" hangingPunct="1">
              <a:lnSpc>
                <a:spcPts val="2000"/>
              </a:lnSpc>
              <a:spcBef>
                <a:spcPct val="0"/>
              </a:spcBef>
              <a:spcAft>
                <a:spcPct val="0"/>
              </a:spcAft>
              <a:buClrTx/>
              <a:buFontTx/>
              <a:buNone/>
            </a:pPr>
            <a:endParaRPr lang="en-US" altLang="en-US" sz="2400">
              <a:solidFill>
                <a:srgbClr val="515151"/>
              </a:solidFill>
            </a:endParaRPr>
          </a:p>
        </p:txBody>
      </p:sp>
      <p:sp>
        <p:nvSpPr>
          <p:cNvPr id="6" name="Slide Number Placeholder 2"/>
          <p:cNvSpPr txBox="1">
            <a:spLocks/>
          </p:cNvSpPr>
          <p:nvPr/>
        </p:nvSpPr>
        <p:spPr bwMode="auto">
          <a:xfrm>
            <a:off x="0" y="6546850"/>
            <a:ext cx="9144000" cy="476250"/>
          </a:xfrm>
          <a:prstGeom prst="rect">
            <a:avLst/>
          </a:prstGeom>
          <a:noFill/>
          <a:ln w="9525">
            <a:noFill/>
            <a:miter lim="800000"/>
            <a:headEnd/>
            <a:tailEnd/>
          </a:ln>
          <a:effectLst/>
        </p:spPr>
        <p:txBody>
          <a:bodyPr/>
          <a:lstStyle>
            <a:defPPr>
              <a:defRPr lang="de-DE"/>
            </a:defPPr>
            <a:lvl1pPr algn="l" rtl="0" fontAlgn="base">
              <a:spcBef>
                <a:spcPct val="0"/>
              </a:spcBef>
              <a:spcAft>
                <a:spcPct val="0"/>
              </a:spcAft>
              <a:defRPr sz="800" kern="1200">
                <a:solidFill>
                  <a:schemeClr val="bg1"/>
                </a:solidFill>
                <a:latin typeface="Arial" charset="0"/>
                <a:ea typeface="+mn-ea"/>
                <a:cs typeface="+mn-cs"/>
              </a:defRPr>
            </a:lvl1pPr>
            <a:lvl2pPr marL="457200" algn="l" rtl="0" fontAlgn="base">
              <a:spcBef>
                <a:spcPct val="0"/>
              </a:spcBef>
              <a:spcAft>
                <a:spcPct val="0"/>
              </a:spcAft>
              <a:defRPr kern="1200">
                <a:solidFill>
                  <a:schemeClr val="tx1"/>
                </a:solidFill>
                <a:latin typeface="Arial" pitchFamily="34" charset="0"/>
                <a:ea typeface="+mn-ea"/>
                <a:cs typeface="Arial" pitchFamily="34" charset="0"/>
              </a:defRPr>
            </a:lvl2pPr>
            <a:lvl3pPr marL="914400" algn="l" rtl="0" fontAlgn="base">
              <a:spcBef>
                <a:spcPct val="0"/>
              </a:spcBef>
              <a:spcAft>
                <a:spcPct val="0"/>
              </a:spcAft>
              <a:defRPr kern="1200">
                <a:solidFill>
                  <a:schemeClr val="tx1"/>
                </a:solidFill>
                <a:latin typeface="Arial" pitchFamily="34" charset="0"/>
                <a:ea typeface="+mn-ea"/>
                <a:cs typeface="Arial" pitchFamily="34" charset="0"/>
              </a:defRPr>
            </a:lvl3pPr>
            <a:lvl4pPr marL="1371600" algn="l" rtl="0" fontAlgn="base">
              <a:spcBef>
                <a:spcPct val="0"/>
              </a:spcBef>
              <a:spcAft>
                <a:spcPct val="0"/>
              </a:spcAft>
              <a:defRPr kern="1200">
                <a:solidFill>
                  <a:schemeClr val="tx1"/>
                </a:solidFill>
                <a:latin typeface="Arial" pitchFamily="34" charset="0"/>
                <a:ea typeface="+mn-ea"/>
                <a:cs typeface="Arial" pitchFamily="34" charset="0"/>
              </a:defRPr>
            </a:lvl4pPr>
            <a:lvl5pPr marL="1828800" algn="l" rtl="0" fontAlgn="base">
              <a:spcBef>
                <a:spcPct val="0"/>
              </a:spcBef>
              <a:spcAft>
                <a:spcPct val="0"/>
              </a:spcAft>
              <a:defRPr kern="1200">
                <a:solidFill>
                  <a:schemeClr val="tx1"/>
                </a:solidFill>
                <a:latin typeface="Arial" pitchFamily="34" charset="0"/>
                <a:ea typeface="+mn-ea"/>
                <a:cs typeface="Arial" pitchFamily="34" charset="0"/>
              </a:defRPr>
            </a:lvl5pPr>
            <a:lvl6pPr marL="2286000" algn="l" defTabSz="914400" rtl="0" eaLnBrk="1" latinLnBrk="0" hangingPunct="1">
              <a:defRPr kern="1200">
                <a:solidFill>
                  <a:schemeClr val="tx1"/>
                </a:solidFill>
                <a:latin typeface="Arial" pitchFamily="34" charset="0"/>
                <a:ea typeface="+mn-ea"/>
                <a:cs typeface="Arial" pitchFamily="34" charset="0"/>
              </a:defRPr>
            </a:lvl6pPr>
            <a:lvl7pPr marL="2743200" algn="l" defTabSz="914400" rtl="0" eaLnBrk="1" latinLnBrk="0" hangingPunct="1">
              <a:defRPr kern="1200">
                <a:solidFill>
                  <a:schemeClr val="tx1"/>
                </a:solidFill>
                <a:latin typeface="Arial" pitchFamily="34" charset="0"/>
                <a:ea typeface="+mn-ea"/>
                <a:cs typeface="Arial" pitchFamily="34" charset="0"/>
              </a:defRPr>
            </a:lvl7pPr>
            <a:lvl8pPr marL="3200400" algn="l" defTabSz="914400" rtl="0" eaLnBrk="1" latinLnBrk="0" hangingPunct="1">
              <a:defRPr kern="1200">
                <a:solidFill>
                  <a:schemeClr val="tx1"/>
                </a:solidFill>
                <a:latin typeface="Arial" pitchFamily="34" charset="0"/>
                <a:ea typeface="+mn-ea"/>
                <a:cs typeface="Arial" pitchFamily="34" charset="0"/>
              </a:defRPr>
            </a:lvl8pPr>
            <a:lvl9pPr marL="3657600" algn="l" defTabSz="914400" rtl="0" eaLnBrk="1" latinLnBrk="0" hangingPunct="1">
              <a:defRPr kern="1200">
                <a:solidFill>
                  <a:schemeClr val="tx1"/>
                </a:solidFill>
                <a:latin typeface="Arial" pitchFamily="34" charset="0"/>
                <a:ea typeface="+mn-ea"/>
                <a:cs typeface="Arial" pitchFamily="34" charset="0"/>
              </a:defRPr>
            </a:lvl9pPr>
          </a:lstStyle>
          <a:p>
            <a:pPr algn="ctr" defTabSz="914400">
              <a:defRPr/>
            </a:pPr>
            <a:fld id="{C60FAAF4-4025-460B-92A5-A9237A237C22}" type="slidenum">
              <a:rPr lang="de-DE" sz="1600" smtClean="0">
                <a:solidFill>
                  <a:srgbClr val="FFFFFF"/>
                </a:solidFill>
              </a:rPr>
              <a:pPr algn="ctr" defTabSz="914400">
                <a:defRPr/>
              </a:pPr>
              <a:t>62</a:t>
            </a:fld>
            <a:endParaRPr lang="de-DE" sz="1050" dirty="0">
              <a:solidFill>
                <a:srgbClr val="FFFFFF"/>
              </a:solidFill>
            </a:endParaRPr>
          </a:p>
        </p:txBody>
      </p:sp>
    </p:spTree>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827584" y="2564904"/>
            <a:ext cx="8172000" cy="738187"/>
          </a:xfrm>
        </p:spPr>
        <p:txBody>
          <a:bodyPr/>
          <a:lstStyle/>
          <a:p>
            <a:r>
              <a:rPr lang="de-DE" dirty="0" smtClean="0"/>
              <a:t>Vielen Dank für die Aufmerksamkeit</a:t>
            </a:r>
            <a:br>
              <a:rPr lang="de-DE" dirty="0" smtClean="0"/>
            </a:br>
            <a:r>
              <a:rPr lang="de-DE" dirty="0"/>
              <a:t/>
            </a:r>
            <a:br>
              <a:rPr lang="de-DE" dirty="0"/>
            </a:br>
            <a:r>
              <a:rPr lang="de-DE" dirty="0" smtClean="0"/>
              <a:t/>
            </a:r>
            <a:br>
              <a:rPr lang="de-DE" dirty="0" smtClean="0"/>
            </a:br>
            <a:r>
              <a:rPr lang="de-DE" b="0" dirty="0" smtClean="0"/>
              <a:t>Und hier noch ein Hinweis…..</a:t>
            </a:r>
            <a:endParaRPr lang="en-US" b="0" dirty="0"/>
          </a:p>
        </p:txBody>
      </p:sp>
      <p:sp>
        <p:nvSpPr>
          <p:cNvPr id="3" name="Fußzeilenplatzhalter 2"/>
          <p:cNvSpPr>
            <a:spLocks noGrp="1"/>
          </p:cNvSpPr>
          <p:nvPr>
            <p:ph type="ftr" sz="quarter" idx="10"/>
          </p:nvPr>
        </p:nvSpPr>
        <p:spPr/>
        <p:txBody>
          <a:bodyPr/>
          <a:lstStyle/>
          <a:p>
            <a:pPr>
              <a:defRPr/>
            </a:pPr>
            <a:r>
              <a:rPr lang="en-GB" noProof="0" smtClean="0"/>
              <a:t>&gt;AKE &gt;Solarthermische Kraftwerke &gt; Pitz-Paal &gt; 10./11.4.2014</a:t>
            </a:r>
            <a:endParaRPr lang="en-GB" noProof="0" dirty="0"/>
          </a:p>
        </p:txBody>
      </p:sp>
      <p:sp>
        <p:nvSpPr>
          <p:cNvPr id="4" name="Foliennummernplatzhalter 3"/>
          <p:cNvSpPr>
            <a:spLocks noGrp="1"/>
          </p:cNvSpPr>
          <p:nvPr>
            <p:ph type="sldNum" sz="quarter" idx="11"/>
          </p:nvPr>
        </p:nvSpPr>
        <p:spPr/>
        <p:txBody>
          <a:bodyPr/>
          <a:lstStyle/>
          <a:p>
            <a:pPr>
              <a:defRPr/>
            </a:pPr>
            <a:r>
              <a:rPr lang="en-GB" noProof="0" smtClean="0"/>
              <a:t>DLR.de  •  Chart </a:t>
            </a:r>
            <a:fld id="{18C7CB6D-895A-4F21-B0E7-2185F6FE5534}" type="slidenum">
              <a:rPr lang="en-GB" noProof="0" smtClean="0"/>
              <a:pPr>
                <a:defRPr/>
              </a:pPr>
              <a:t>63</a:t>
            </a:fld>
            <a:endParaRPr lang="en-GB" noProof="0" dirty="0"/>
          </a:p>
        </p:txBody>
      </p:sp>
    </p:spTree>
    <p:extLst>
      <p:ext uri="{BB962C8B-B14F-4D97-AF65-F5344CB8AC3E}">
        <p14:creationId xmlns:p14="http://schemas.microsoft.com/office/powerpoint/2010/main" val="4195249195"/>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kt 6" hidden="1"/>
          <p:cNvGraphicFramePr>
            <a:graphicFrameLocks noChangeAspect="1"/>
          </p:cNvGraphicFramePr>
          <p:nvPr>
            <p:custDataLst>
              <p:tags r:id="rId2"/>
            </p:custDataLst>
            <p:extLst>
              <p:ext uri="{D42A27DB-BD31-4B8C-83A1-F6EECF244321}">
                <p14:modId xmlns:p14="http://schemas.microsoft.com/office/powerpoint/2010/main" val="1007056483"/>
              </p:ext>
            </p:extLst>
          </p:nvPr>
        </p:nvGraphicFramePr>
        <p:xfrm>
          <a:off x="1591" y="1591"/>
          <a:ext cx="1587" cy="1587"/>
        </p:xfrm>
        <a:graphic>
          <a:graphicData uri="http://schemas.openxmlformats.org/presentationml/2006/ole">
            <mc:AlternateContent xmlns:mc="http://schemas.openxmlformats.org/markup-compatibility/2006">
              <mc:Choice xmlns:v="urn:schemas-microsoft-com:vml" Requires="v">
                <p:oleObj spid="_x0000_s10250" name="think-cell Folie" r:id="rId4" imgW="360" imgH="360" progId="TCLayout.ActiveDocument.1">
                  <p:embed/>
                </p:oleObj>
              </mc:Choice>
              <mc:Fallback>
                <p:oleObj name="think-cell Folie" r:id="rId4" imgW="360" imgH="360" progId="TCLayout.ActiveDocument.1">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91" y="1591"/>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pic>
        <p:nvPicPr>
          <p:cNvPr id="58" name="Picture 2" descr="http://www.csp-world.com/sites/default/files/408x9999_tsk_flagsol.jp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008601" y="5760423"/>
            <a:ext cx="1701187" cy="700489"/>
          </a:xfrm>
          <a:prstGeom prst="rect">
            <a:avLst/>
          </a:prstGeom>
          <a:noFill/>
          <a:extLst>
            <a:ext uri="{909E8E84-426E-40DD-AFC4-6F175D3DCCD1}">
              <a14:hiddenFill xmlns:a14="http://schemas.microsoft.com/office/drawing/2010/main">
                <a:solidFill>
                  <a:srgbClr val="FFFFFF"/>
                </a:solidFill>
              </a14:hiddenFill>
            </a:ext>
          </a:extLst>
        </p:spPr>
      </p:pic>
      <p:pic>
        <p:nvPicPr>
          <p:cNvPr id="46" name="Picture 3"/>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02637" y="4920831"/>
            <a:ext cx="2415668" cy="6789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Titel 2"/>
          <p:cNvSpPr>
            <a:spLocks noGrp="1"/>
          </p:cNvSpPr>
          <p:nvPr>
            <p:ph type="title"/>
          </p:nvPr>
        </p:nvSpPr>
        <p:spPr/>
        <p:txBody>
          <a:bodyPr anchor="t"/>
          <a:lstStyle/>
          <a:p>
            <a:r>
              <a:rPr lang="de-DE" dirty="0" smtClean="0"/>
              <a:t>Mitglieder</a:t>
            </a:r>
            <a:endParaRPr lang="de-DE" dirty="0"/>
          </a:p>
        </p:txBody>
      </p:sp>
      <p:sp>
        <p:nvSpPr>
          <p:cNvPr id="6" name="Textplatzhalter 5"/>
          <p:cNvSpPr>
            <a:spLocks noGrp="1"/>
          </p:cNvSpPr>
          <p:nvPr>
            <p:ph type="body" sz="quarter" idx="10"/>
          </p:nvPr>
        </p:nvSpPr>
        <p:spPr/>
        <p:txBody>
          <a:bodyPr/>
          <a:lstStyle/>
          <a:p>
            <a:r>
              <a:rPr lang="de-DE" dirty="0" smtClean="0"/>
              <a:t>Der Verband der Deutschen CSP umfasst aktuell </a:t>
            </a:r>
            <a:br>
              <a:rPr lang="de-DE" dirty="0" smtClean="0"/>
            </a:br>
            <a:r>
              <a:rPr lang="de-DE" dirty="0" smtClean="0"/>
              <a:t>30 Mitgliedsunternehmen</a:t>
            </a:r>
            <a:endParaRPr lang="de-DE" dirty="0"/>
          </a:p>
        </p:txBody>
      </p:sp>
      <p:sp>
        <p:nvSpPr>
          <p:cNvPr id="4" name="Fußzeilenplatzhalter 3"/>
          <p:cNvSpPr>
            <a:spLocks noGrp="1"/>
          </p:cNvSpPr>
          <p:nvPr>
            <p:ph type="ftr" sz="quarter" idx="3"/>
          </p:nvPr>
        </p:nvSpPr>
        <p:spPr/>
        <p:txBody>
          <a:bodyPr/>
          <a:lstStyle/>
          <a:p>
            <a:pPr>
              <a:defRPr/>
            </a:pPr>
            <a:r>
              <a:rPr lang="de-DE" smtClean="0"/>
              <a:t>&gt;AKE &gt;Solarthermische Kraftwerke &gt; Pitz-Paal &gt; 10./11.4.2014</a:t>
            </a:r>
            <a:endParaRPr lang="de-DE" dirty="0"/>
          </a:p>
        </p:txBody>
      </p:sp>
      <p:sp>
        <p:nvSpPr>
          <p:cNvPr id="5" name="Foliennummernplatzhalter 4"/>
          <p:cNvSpPr>
            <a:spLocks noGrp="1"/>
          </p:cNvSpPr>
          <p:nvPr>
            <p:ph type="sldNum" sz="quarter" idx="4"/>
          </p:nvPr>
        </p:nvSpPr>
        <p:spPr/>
        <p:txBody>
          <a:bodyPr/>
          <a:lstStyle/>
          <a:p>
            <a:pPr>
              <a:defRPr/>
            </a:pPr>
            <a:fld id="{701D1E09-090B-4257-A97B-CE877C9C4D7A}" type="slidenum">
              <a:rPr lang="de-DE" smtClean="0"/>
              <a:pPr>
                <a:defRPr/>
              </a:pPr>
              <a:t>64</a:t>
            </a:fld>
            <a:endParaRPr lang="de-DE" dirty="0"/>
          </a:p>
        </p:txBody>
      </p:sp>
      <p:pic>
        <p:nvPicPr>
          <p:cNvPr id="35" name="Picture 2" descr="csp_4c_g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226564" y="1819987"/>
            <a:ext cx="1782036" cy="332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 name="Grafik 36" descr="C:\Dokumente und Einstellungen\Ralf Jungebloed\Eigene Dateien\SUNLIS GmbH\erfis\LOGO\erfis-logo-1000pixel.jpg"/>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6274528" y="1813938"/>
            <a:ext cx="814030" cy="382830"/>
          </a:xfrm>
          <a:prstGeom prst="rect">
            <a:avLst/>
          </a:prstGeom>
          <a:noFill/>
          <a:ln>
            <a:noFill/>
          </a:ln>
        </p:spPr>
      </p:pic>
      <p:pic>
        <p:nvPicPr>
          <p:cNvPr id="38" name="Picture 1"/>
          <p:cNvPicPr>
            <a:picLocks noChangeAspect="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502637" y="2418759"/>
            <a:ext cx="1019298" cy="6317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322" name="Picture 2"/>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267290" y="1707633"/>
            <a:ext cx="909600" cy="7904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9" name="Picture 3"/>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8040862" y="2688821"/>
            <a:ext cx="745152" cy="7929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0" name="Picture 3"/>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2551558" y="3438393"/>
            <a:ext cx="1707192" cy="5198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2" name="Picture 3"/>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2304152" y="4264314"/>
            <a:ext cx="1288299" cy="6565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 name="Picture 2"/>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3796067" y="4155525"/>
            <a:ext cx="1795268" cy="5135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5" name="Picture 5"/>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6026210" y="4361884"/>
            <a:ext cx="1621372" cy="6906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7" name="Picture 6"/>
          <p:cNvPicPr>
            <a:picLocks noChangeAspect="1" noChangeArrowheads="1"/>
          </p:cNvPicPr>
          <p:nvPr/>
        </p:nvPicPr>
        <p:blipFill>
          <a:blip r:embed="rId17" cstate="print">
            <a:extLst>
              <a:ext uri="{28A0092B-C50C-407E-A947-70E740481C1C}">
                <a14:useLocalDpi xmlns:a14="http://schemas.microsoft.com/office/drawing/2010/main" val="0"/>
              </a:ext>
            </a:extLst>
          </a:blip>
          <a:srcRect/>
          <a:stretch>
            <a:fillRect/>
          </a:stretch>
        </p:blipFill>
        <p:spPr bwMode="auto">
          <a:xfrm>
            <a:off x="3776593" y="5010903"/>
            <a:ext cx="1232007" cy="6051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9" name="Bild 14" descr="Logo_SUN_4C.eps"/>
          <p:cNvPicPr>
            <a:picLocks noChangeAspect="1"/>
          </p:cNvPicPr>
          <p:nvPr/>
        </p:nvPicPr>
        <p:blipFill>
          <a:blip r:embed="rId18" cstate="print"/>
          <a:stretch>
            <a:fillRect/>
          </a:stretch>
        </p:blipFill>
        <p:spPr>
          <a:xfrm>
            <a:off x="2154017" y="5819938"/>
            <a:ext cx="1289085" cy="539782"/>
          </a:xfrm>
          <a:prstGeom prst="rect">
            <a:avLst/>
          </a:prstGeom>
        </p:spPr>
      </p:pic>
      <p:pic>
        <p:nvPicPr>
          <p:cNvPr id="50" name="Picture 12"/>
          <p:cNvPicPr>
            <a:picLocks noChangeAspect="1" noChangeArrowheads="1"/>
          </p:cNvPicPr>
          <p:nvPr/>
        </p:nvPicPr>
        <p:blipFill>
          <a:blip r:embed="rId19" cstate="print">
            <a:extLst>
              <a:ext uri="{28A0092B-C50C-407E-A947-70E740481C1C}">
                <a14:useLocalDpi xmlns:a14="http://schemas.microsoft.com/office/drawing/2010/main" val="0"/>
              </a:ext>
            </a:extLst>
          </a:blip>
          <a:srcRect/>
          <a:stretch>
            <a:fillRect/>
          </a:stretch>
        </p:blipFill>
        <p:spPr bwMode="auto">
          <a:xfrm>
            <a:off x="7908957" y="4452940"/>
            <a:ext cx="1096639" cy="2997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2" name="Picture 6"/>
          <p:cNvPicPr>
            <a:picLocks noChangeAspect="1" noChangeArrowheads="1"/>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5159795" y="5086155"/>
            <a:ext cx="1124588" cy="642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3" name="Picture 9"/>
          <p:cNvPicPr>
            <a:picLocks noChangeAspect="1" noChangeArrowheads="1"/>
          </p:cNvPicPr>
          <p:nvPr/>
        </p:nvPicPr>
        <p:blipFill>
          <a:blip r:embed="rId21" cstate="print">
            <a:extLst>
              <a:ext uri="{28A0092B-C50C-407E-A947-70E740481C1C}">
                <a14:useLocalDpi xmlns:a14="http://schemas.microsoft.com/office/drawing/2010/main" val="0"/>
              </a:ext>
            </a:extLst>
          </a:blip>
          <a:srcRect/>
          <a:stretch>
            <a:fillRect/>
          </a:stretch>
        </p:blipFill>
        <p:spPr bwMode="auto">
          <a:xfrm>
            <a:off x="4704149" y="2731366"/>
            <a:ext cx="1102468" cy="353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4" name="Picture 12"/>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801710" y="4332741"/>
            <a:ext cx="1183923" cy="3184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6" name="Picture 3"/>
          <p:cNvPicPr>
            <a:picLocks noChangeAspect="1" noChangeArrowheads="1"/>
          </p:cNvPicPr>
          <p:nvPr/>
        </p:nvPicPr>
        <p:blipFill>
          <a:blip r:embed="rId23" cstate="print">
            <a:extLst>
              <a:ext uri="{28A0092B-C50C-407E-A947-70E740481C1C}">
                <a14:useLocalDpi xmlns:a14="http://schemas.microsoft.com/office/drawing/2010/main" val="0"/>
              </a:ext>
            </a:extLst>
          </a:blip>
          <a:srcRect/>
          <a:stretch>
            <a:fillRect/>
          </a:stretch>
        </p:blipFill>
        <p:spPr bwMode="auto">
          <a:xfrm>
            <a:off x="7333260" y="5132635"/>
            <a:ext cx="1264529" cy="5617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7" name="Picture 51"/>
          <p:cNvPicPr>
            <a:picLocks noChangeAspect="1" noChangeArrowheads="1"/>
          </p:cNvPicPr>
          <p:nvPr/>
        </p:nvPicPr>
        <p:blipFill>
          <a:blip r:embed="rId24" cstate="print">
            <a:extLst>
              <a:ext uri="{28A0092B-C50C-407E-A947-70E740481C1C}">
                <a14:useLocalDpi xmlns:a14="http://schemas.microsoft.com/office/drawing/2010/main" val="0"/>
              </a:ext>
            </a:extLst>
          </a:blip>
          <a:srcRect/>
          <a:stretch>
            <a:fillRect/>
          </a:stretch>
        </p:blipFill>
        <p:spPr bwMode="auto">
          <a:xfrm>
            <a:off x="248249" y="3553698"/>
            <a:ext cx="2214646" cy="4921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9" name="Picture 5"/>
          <p:cNvPicPr>
            <a:picLocks noChangeAspect="1" noChangeArrowheads="1"/>
          </p:cNvPicPr>
          <p:nvPr/>
        </p:nvPicPr>
        <p:blipFill>
          <a:blip r:embed="rId25" cstate="print">
            <a:extLst>
              <a:ext uri="{28A0092B-C50C-407E-A947-70E740481C1C}">
                <a14:useLocalDpi xmlns:a14="http://schemas.microsoft.com/office/drawing/2010/main" val="0"/>
              </a:ext>
            </a:extLst>
          </a:blip>
          <a:srcRect/>
          <a:stretch>
            <a:fillRect/>
          </a:stretch>
        </p:blipFill>
        <p:spPr bwMode="auto">
          <a:xfrm>
            <a:off x="7195328" y="2694167"/>
            <a:ext cx="523879" cy="5333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0" name="Picture 10"/>
          <p:cNvPicPr>
            <a:picLocks noChangeAspect="1" noChangeArrowheads="1"/>
          </p:cNvPicPr>
          <p:nvPr/>
        </p:nvPicPr>
        <p:blipFill>
          <a:blip r:embed="rId26" cstate="print">
            <a:extLst>
              <a:ext uri="{28A0092B-C50C-407E-A947-70E740481C1C}">
                <a14:useLocalDpi xmlns:a14="http://schemas.microsoft.com/office/drawing/2010/main" val="0"/>
              </a:ext>
            </a:extLst>
          </a:blip>
          <a:srcRect/>
          <a:stretch>
            <a:fillRect/>
          </a:stretch>
        </p:blipFill>
        <p:spPr bwMode="auto">
          <a:xfrm>
            <a:off x="6844694" y="5857875"/>
            <a:ext cx="1986168" cy="5435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1" name="Picture 3"/>
          <p:cNvPicPr>
            <a:picLocks noChangeAspect="1" noChangeArrowheads="1"/>
          </p:cNvPicPr>
          <p:nvPr/>
        </p:nvPicPr>
        <p:blipFill>
          <a:blip r:embed="rId27" cstate="print">
            <a:extLst>
              <a:ext uri="{28A0092B-C50C-407E-A947-70E740481C1C}">
                <a14:useLocalDpi xmlns:a14="http://schemas.microsoft.com/office/drawing/2010/main" val="0"/>
              </a:ext>
            </a:extLst>
          </a:blip>
          <a:srcRect/>
          <a:stretch>
            <a:fillRect/>
          </a:stretch>
        </p:blipFill>
        <p:spPr bwMode="auto">
          <a:xfrm>
            <a:off x="5936341" y="2555452"/>
            <a:ext cx="1014856" cy="8398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2" name="Picture 5" descr="http://ww1.prweb.com/prfiles/2009/10/26/3115454/1_AbengoaSolarlogo.JPG"/>
          <p:cNvPicPr>
            <a:picLocks noChangeAspect="1" noChangeArrowheads="1"/>
          </p:cNvPicPr>
          <p:nvPr/>
        </p:nvPicPr>
        <p:blipFill>
          <a:blip r:embed="rId28" cstate="print">
            <a:extLst>
              <a:ext uri="{28A0092B-C50C-407E-A947-70E740481C1C}">
                <a14:useLocalDpi xmlns:a14="http://schemas.microsoft.com/office/drawing/2010/main" val="0"/>
              </a:ext>
            </a:extLst>
          </a:blip>
          <a:srcRect/>
          <a:stretch>
            <a:fillRect/>
          </a:stretch>
        </p:blipFill>
        <p:spPr bwMode="auto">
          <a:xfrm>
            <a:off x="642215" y="1813762"/>
            <a:ext cx="2108212" cy="307157"/>
          </a:xfrm>
          <a:prstGeom prst="rect">
            <a:avLst/>
          </a:prstGeom>
          <a:noFill/>
          <a:extLst>
            <a:ext uri="{909E8E84-426E-40DD-AFC4-6F175D3DCCD1}">
              <a14:hiddenFill xmlns:a14="http://schemas.microsoft.com/office/drawing/2010/main">
                <a:solidFill>
                  <a:srgbClr val="FFFFFF"/>
                </a:solidFill>
              </a14:hiddenFill>
            </a:ext>
          </a:extLst>
        </p:spPr>
      </p:pic>
      <p:pic>
        <p:nvPicPr>
          <p:cNvPr id="63" name="Picture 7"/>
          <p:cNvPicPr>
            <a:picLocks noChangeAspect="1" noChangeArrowheads="1"/>
          </p:cNvPicPr>
          <p:nvPr/>
        </p:nvPicPr>
        <p:blipFill>
          <a:blip r:embed="rId29" cstate="print">
            <a:extLst>
              <a:ext uri="{28A0092B-C50C-407E-A947-70E740481C1C}">
                <a14:useLocalDpi xmlns:a14="http://schemas.microsoft.com/office/drawing/2010/main" val="0"/>
              </a:ext>
            </a:extLst>
          </a:blip>
          <a:srcRect/>
          <a:stretch>
            <a:fillRect/>
          </a:stretch>
        </p:blipFill>
        <p:spPr bwMode="auto">
          <a:xfrm>
            <a:off x="1734681" y="2616100"/>
            <a:ext cx="1633754" cy="4902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5" name="Picture 15"/>
          <p:cNvPicPr>
            <a:picLocks noChangeAspect="1" noChangeArrowheads="1"/>
          </p:cNvPicPr>
          <p:nvPr/>
        </p:nvPicPr>
        <p:blipFill>
          <a:blip r:embed="rId30" cstate="print">
            <a:extLst>
              <a:ext uri="{28A0092B-C50C-407E-A947-70E740481C1C}">
                <a14:useLocalDpi xmlns:a14="http://schemas.microsoft.com/office/drawing/2010/main" val="0"/>
              </a:ext>
            </a:extLst>
          </a:blip>
          <a:srcRect/>
          <a:stretch>
            <a:fillRect/>
          </a:stretch>
        </p:blipFill>
        <p:spPr bwMode="auto">
          <a:xfrm>
            <a:off x="4460837" y="3323981"/>
            <a:ext cx="1261253" cy="5549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1" name="Picture 3"/>
          <p:cNvPicPr>
            <a:picLocks noChangeAspect="1" noChangeArrowheads="1"/>
          </p:cNvPicPr>
          <p:nvPr/>
        </p:nvPicPr>
        <p:blipFill>
          <a:blip r:embed="rId31" cstate="print">
            <a:extLst>
              <a:ext uri="{28A0092B-C50C-407E-A947-70E740481C1C}">
                <a14:useLocalDpi xmlns:a14="http://schemas.microsoft.com/office/drawing/2010/main" val="0"/>
              </a:ext>
            </a:extLst>
          </a:blip>
          <a:srcRect/>
          <a:stretch>
            <a:fillRect/>
          </a:stretch>
        </p:blipFill>
        <p:spPr bwMode="auto">
          <a:xfrm>
            <a:off x="6274531" y="3604645"/>
            <a:ext cx="1750575" cy="455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4" name="Grafik 63"/>
          <p:cNvPicPr>
            <a:picLocks noChangeAspect="1"/>
          </p:cNvPicPr>
          <p:nvPr/>
        </p:nvPicPr>
        <p:blipFill>
          <a:blip r:embed="rId32" cstate="print">
            <a:extLst>
              <a:ext uri="{28A0092B-C50C-407E-A947-70E740481C1C}">
                <a14:useLocalDpi xmlns:a14="http://schemas.microsoft.com/office/drawing/2010/main" val="0"/>
              </a:ext>
            </a:extLst>
          </a:blip>
          <a:stretch>
            <a:fillRect/>
          </a:stretch>
        </p:blipFill>
        <p:spPr>
          <a:xfrm>
            <a:off x="662087" y="5849500"/>
            <a:ext cx="1323549" cy="434171"/>
          </a:xfrm>
          <a:prstGeom prst="rect">
            <a:avLst/>
          </a:prstGeom>
        </p:spPr>
      </p:pic>
      <p:pic>
        <p:nvPicPr>
          <p:cNvPr id="56328" name="Picture 8"/>
          <p:cNvPicPr>
            <a:picLocks noChangeAspect="1" noChangeArrowheads="1"/>
          </p:cNvPicPr>
          <p:nvPr/>
        </p:nvPicPr>
        <p:blipFill>
          <a:blip r:embed="rId33" cstate="print">
            <a:extLst>
              <a:ext uri="{28A0092B-C50C-407E-A947-70E740481C1C}">
                <a14:useLocalDpi xmlns:a14="http://schemas.microsoft.com/office/drawing/2010/main" val="0"/>
              </a:ext>
            </a:extLst>
          </a:blip>
          <a:srcRect/>
          <a:stretch>
            <a:fillRect/>
          </a:stretch>
        </p:blipFill>
        <p:spPr bwMode="auto">
          <a:xfrm>
            <a:off x="7333258" y="1772528"/>
            <a:ext cx="1693405" cy="4320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6" name="Picture 122"/>
          <p:cNvPicPr>
            <a:picLocks noChangeAspect="1" noChangeArrowheads="1"/>
          </p:cNvPicPr>
          <p:nvPr/>
        </p:nvPicPr>
        <p:blipFill>
          <a:blip r:embed="rId34" cstate="print">
            <a:extLst>
              <a:ext uri="{28A0092B-C50C-407E-A947-70E740481C1C}">
                <a14:useLocalDpi xmlns:a14="http://schemas.microsoft.com/office/drawing/2010/main" val="0"/>
              </a:ext>
            </a:extLst>
          </a:blip>
          <a:srcRect/>
          <a:stretch>
            <a:fillRect/>
          </a:stretch>
        </p:blipFill>
        <p:spPr bwMode="auto">
          <a:xfrm>
            <a:off x="3575461" y="5917628"/>
            <a:ext cx="1366583" cy="3860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4" name="Picture 37"/>
          <p:cNvPicPr>
            <a:picLocks noChangeAspect="1" noChangeArrowheads="1"/>
          </p:cNvPicPr>
          <p:nvPr/>
        </p:nvPicPr>
        <p:blipFill>
          <a:blip r:embed="rId35" cstate="print">
            <a:extLst>
              <a:ext uri="{28A0092B-C50C-407E-A947-70E740481C1C}">
                <a14:useLocalDpi xmlns:a14="http://schemas.microsoft.com/office/drawing/2010/main" val="0"/>
              </a:ext>
            </a:extLst>
          </a:blip>
          <a:srcRect/>
          <a:stretch>
            <a:fillRect/>
          </a:stretch>
        </p:blipFill>
        <p:spPr bwMode="auto">
          <a:xfrm>
            <a:off x="3499880" y="2555452"/>
            <a:ext cx="998920" cy="5629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502721434"/>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ext Box 9"/>
          <p:cNvSpPr txBox="1">
            <a:spLocks noChangeArrowheads="1"/>
          </p:cNvSpPr>
          <p:nvPr/>
        </p:nvSpPr>
        <p:spPr bwMode="auto">
          <a:xfrm>
            <a:off x="930920" y="160739"/>
            <a:ext cx="7906122" cy="552525"/>
          </a:xfrm>
          <a:prstGeom prst="rect">
            <a:avLst/>
          </a:prstGeom>
          <a:noFill/>
          <a:ln w="9525">
            <a:noFill/>
            <a:miter lim="800000"/>
            <a:headEnd/>
            <a:tailEnd/>
          </a:ln>
        </p:spPr>
        <p:txBody>
          <a:bodyPr wrap="none" lIns="91416" tIns="45709" rIns="91416" bIns="45709">
            <a:spAutoFit/>
          </a:bodyPr>
          <a:lstStyle/>
          <a:p>
            <a:pPr algn="ctr" defTabSz="642882" fontAlgn="base">
              <a:spcBef>
                <a:spcPct val="0"/>
              </a:spcBef>
              <a:spcAft>
                <a:spcPct val="0"/>
              </a:spcAft>
            </a:pPr>
            <a:r>
              <a:rPr lang="en-US" sz="3000" b="1">
                <a:solidFill>
                  <a:srgbClr val="800000"/>
                </a:solidFill>
                <a:latin typeface="Comic Sans MS" pitchFamily="66" charset="0"/>
                <a:sym typeface="Gill Sans"/>
              </a:rPr>
              <a:t>Update on the situation of STE in Spain </a:t>
            </a:r>
            <a:endParaRPr lang="en-US" sz="3000">
              <a:solidFill>
                <a:srgbClr val="000000"/>
              </a:solidFill>
              <a:latin typeface="Comic Sans MS" pitchFamily="66" charset="0"/>
              <a:sym typeface="Gill Sans"/>
            </a:endParaRPr>
          </a:p>
        </p:txBody>
      </p:sp>
      <p:sp>
        <p:nvSpPr>
          <p:cNvPr id="10" name="Rectangle 3"/>
          <p:cNvSpPr txBox="1">
            <a:spLocks noChangeArrowheads="1"/>
          </p:cNvSpPr>
          <p:nvPr/>
        </p:nvSpPr>
        <p:spPr bwMode="auto">
          <a:xfrm>
            <a:off x="-142874" y="1071563"/>
            <a:ext cx="9001125" cy="707882"/>
          </a:xfrm>
          <a:prstGeom prst="rect">
            <a:avLst/>
          </a:prstGeom>
          <a:noFill/>
          <a:ln w="9525" algn="ctr">
            <a:noFill/>
            <a:miter lim="800000"/>
            <a:headEnd/>
            <a:tailEnd/>
          </a:ln>
        </p:spPr>
        <p:txBody>
          <a:bodyPr lIns="91416" tIns="45709" rIns="91416" bIns="45709">
            <a:spAutoFit/>
          </a:bodyPr>
          <a:lstStyle/>
          <a:p>
            <a:pPr marL="522261" lvl="1" indent="-200870" defTabSz="642882" eaLnBrk="0" fontAlgn="base" hangingPunct="0">
              <a:spcBef>
                <a:spcPct val="0"/>
              </a:spcBef>
              <a:spcAft>
                <a:spcPct val="0"/>
              </a:spcAft>
              <a:buSzPct val="100000"/>
              <a:buFont typeface="Wingdings" pitchFamily="2" charset="2"/>
              <a:buChar char="Ø"/>
            </a:pPr>
            <a:r>
              <a:rPr lang="en-US" sz="2000" dirty="0">
                <a:solidFill>
                  <a:srgbClr val="000000"/>
                </a:solidFill>
                <a:latin typeface="Comic Sans MS" pitchFamily="66" charset="0"/>
                <a:cs typeface="Arial" charset="0"/>
                <a:sym typeface="Gill Sans"/>
              </a:rPr>
              <a:t>50 STE plants (2302,9 </a:t>
            </a:r>
            <a:r>
              <a:rPr lang="en-US" sz="2000" dirty="0" err="1">
                <a:solidFill>
                  <a:srgbClr val="000000"/>
                </a:solidFill>
                <a:latin typeface="Comic Sans MS" pitchFamily="66" charset="0"/>
                <a:cs typeface="Arial" charset="0"/>
                <a:sym typeface="Gill Sans"/>
              </a:rPr>
              <a:t>MWe</a:t>
            </a:r>
            <a:r>
              <a:rPr lang="en-US" sz="2000" dirty="0">
                <a:solidFill>
                  <a:srgbClr val="000000"/>
                </a:solidFill>
                <a:latin typeface="Comic Sans MS" pitchFamily="66" charset="0"/>
                <a:cs typeface="Arial" charset="0"/>
                <a:sym typeface="Gill Sans"/>
              </a:rPr>
              <a:t>) are finally in operation. No STE plant is currently under construction or promotion</a:t>
            </a:r>
            <a:r>
              <a:rPr lang="en-US" sz="2000" dirty="0">
                <a:solidFill>
                  <a:srgbClr val="000000"/>
                </a:solidFill>
                <a:latin typeface="Comic Sans MS" pitchFamily="66" charset="0"/>
                <a:sym typeface="Gill Sans"/>
              </a:rPr>
              <a:t> </a:t>
            </a:r>
          </a:p>
        </p:txBody>
      </p:sp>
      <p:pic>
        <p:nvPicPr>
          <p:cNvPr id="4" name="3 Imagen"/>
          <p:cNvPicPr>
            <a:picLocks noChangeAspect="1"/>
          </p:cNvPicPr>
          <p:nvPr/>
        </p:nvPicPr>
        <p:blipFill rotWithShape="1">
          <a:blip r:embed="rId3">
            <a:extLst>
              <a:ext uri="{28A0092B-C50C-407E-A947-70E740481C1C}">
                <a14:useLocalDpi xmlns:a14="http://schemas.microsoft.com/office/drawing/2010/main" val="0"/>
              </a:ext>
            </a:extLst>
          </a:blip>
          <a:srcRect l="21857" t="15542" r="12065" b="8975"/>
          <a:stretch/>
        </p:blipFill>
        <p:spPr>
          <a:xfrm>
            <a:off x="3714751" y="1826315"/>
            <a:ext cx="5426144" cy="4335173"/>
          </a:xfrm>
          <a:prstGeom prst="rect">
            <a:avLst/>
          </a:prstGeom>
        </p:spPr>
      </p:pic>
      <p:grpSp>
        <p:nvGrpSpPr>
          <p:cNvPr id="9" name="8 Grupo"/>
          <p:cNvGrpSpPr/>
          <p:nvPr/>
        </p:nvGrpSpPr>
        <p:grpSpPr>
          <a:xfrm>
            <a:off x="62683" y="1913211"/>
            <a:ext cx="4561902" cy="1714546"/>
            <a:chOff x="89148" y="2721012"/>
            <a:chExt cx="6488039" cy="2438465"/>
          </a:xfrm>
        </p:grpSpPr>
        <p:sp>
          <p:nvSpPr>
            <p:cNvPr id="12" name="Text Box 9"/>
            <p:cNvSpPr txBox="1">
              <a:spLocks noChangeArrowheads="1"/>
            </p:cNvSpPr>
            <p:nvPr/>
          </p:nvSpPr>
          <p:spPr bwMode="auto">
            <a:xfrm>
              <a:off x="330200" y="3178212"/>
              <a:ext cx="4318794" cy="558828"/>
            </a:xfrm>
            <a:prstGeom prst="rect">
              <a:avLst/>
            </a:prstGeom>
            <a:noFill/>
            <a:ln w="9525">
              <a:noFill/>
              <a:miter lim="800000"/>
              <a:headEnd/>
              <a:tailEnd/>
            </a:ln>
          </p:spPr>
          <p:txBody>
            <a:bodyPr wrap="square" lIns="130046" tIns="65023" rIns="130046" bIns="65023">
              <a:spAutoFit/>
            </a:bodyPr>
            <a:lstStyle/>
            <a:p>
              <a:pPr defTabSz="913957" fontAlgn="base">
                <a:spcBef>
                  <a:spcPct val="0"/>
                </a:spcBef>
                <a:spcAft>
                  <a:spcPct val="0"/>
                </a:spcAft>
              </a:pPr>
              <a:r>
                <a:rPr lang="en-US" sz="1700" dirty="0">
                  <a:solidFill>
                    <a:srgbClr val="000000"/>
                  </a:solidFill>
                  <a:latin typeface="Arial" charset="0"/>
                  <a:sym typeface="Gill Sans"/>
                </a:rPr>
                <a:t> 45 PT plants (2222,5 </a:t>
              </a:r>
              <a:r>
                <a:rPr lang="en-US" sz="1700" dirty="0" err="1">
                  <a:solidFill>
                    <a:srgbClr val="000000"/>
                  </a:solidFill>
                  <a:latin typeface="Arial" charset="0"/>
                  <a:sym typeface="Gill Sans"/>
                </a:rPr>
                <a:t>MWe</a:t>
              </a:r>
              <a:r>
                <a:rPr lang="en-US" sz="1700" dirty="0">
                  <a:solidFill>
                    <a:srgbClr val="000000"/>
                  </a:solidFill>
                  <a:latin typeface="Arial" charset="0"/>
                  <a:sym typeface="Gill Sans"/>
                </a:rPr>
                <a:t>): </a:t>
              </a:r>
            </a:p>
          </p:txBody>
        </p:sp>
        <p:sp>
          <p:nvSpPr>
            <p:cNvPr id="6" name="5 CuadroTexto"/>
            <p:cNvSpPr txBox="1"/>
            <p:nvPr/>
          </p:nvSpPr>
          <p:spPr>
            <a:xfrm>
              <a:off x="89148" y="2721012"/>
              <a:ext cx="4835968" cy="525272"/>
            </a:xfrm>
            <a:prstGeom prst="rect">
              <a:avLst/>
            </a:prstGeom>
            <a:noFill/>
          </p:spPr>
          <p:txBody>
            <a:bodyPr wrap="none" rtlCol="0">
              <a:spAutoFit/>
            </a:bodyPr>
            <a:lstStyle/>
            <a:p>
              <a:pPr defTabSz="642882" fontAlgn="base">
                <a:spcBef>
                  <a:spcPct val="0"/>
                </a:spcBef>
                <a:spcAft>
                  <a:spcPct val="0"/>
                </a:spcAft>
              </a:pPr>
              <a:r>
                <a:rPr lang="en-US" dirty="0">
                  <a:solidFill>
                    <a:srgbClr val="000000"/>
                  </a:solidFill>
                  <a:latin typeface="Comic Sans MS" panose="030F0702030302020204" pitchFamily="66" charset="0"/>
                  <a:sym typeface="Gill Sans"/>
                </a:rPr>
                <a:t>- Parabolic trough technology:</a:t>
              </a:r>
            </a:p>
          </p:txBody>
        </p:sp>
        <p:sp>
          <p:nvSpPr>
            <p:cNvPr id="16" name="Text Box 9"/>
            <p:cNvSpPr txBox="1">
              <a:spLocks noChangeArrowheads="1"/>
            </p:cNvSpPr>
            <p:nvPr/>
          </p:nvSpPr>
          <p:spPr bwMode="auto">
            <a:xfrm>
              <a:off x="826688" y="4188402"/>
              <a:ext cx="5434741" cy="493170"/>
            </a:xfrm>
            <a:prstGeom prst="rect">
              <a:avLst/>
            </a:prstGeom>
            <a:noFill/>
            <a:ln w="9525">
              <a:noFill/>
              <a:miter lim="800000"/>
              <a:headEnd/>
              <a:tailEnd/>
            </a:ln>
          </p:spPr>
          <p:txBody>
            <a:bodyPr wrap="square" lIns="130046" tIns="65023" rIns="130046" bIns="65023">
              <a:spAutoFit/>
            </a:bodyPr>
            <a:lstStyle/>
            <a:p>
              <a:pPr marL="241044" indent="-241044" defTabSz="913957" fontAlgn="base">
                <a:spcBef>
                  <a:spcPct val="0"/>
                </a:spcBef>
                <a:spcAft>
                  <a:spcPct val="0"/>
                </a:spcAft>
                <a:buFont typeface="Wingdings" panose="05000000000000000000" pitchFamily="2" charset="2"/>
                <a:buChar char="ü"/>
              </a:pPr>
              <a:r>
                <a:rPr lang="en-US" sz="1400" dirty="0">
                  <a:solidFill>
                    <a:srgbClr val="000000"/>
                  </a:solidFill>
                  <a:latin typeface="Arial" charset="0"/>
                  <a:sym typeface="Gill Sans"/>
                </a:rPr>
                <a:t>Eighteen 50MWe-plants with 1GWht TES</a:t>
              </a:r>
            </a:p>
          </p:txBody>
        </p:sp>
        <p:sp>
          <p:nvSpPr>
            <p:cNvPr id="17" name="Text Box 9"/>
            <p:cNvSpPr txBox="1">
              <a:spLocks noChangeArrowheads="1"/>
            </p:cNvSpPr>
            <p:nvPr/>
          </p:nvSpPr>
          <p:spPr bwMode="auto">
            <a:xfrm>
              <a:off x="826688" y="4666307"/>
              <a:ext cx="5750499" cy="493170"/>
            </a:xfrm>
            <a:prstGeom prst="rect">
              <a:avLst/>
            </a:prstGeom>
            <a:noFill/>
            <a:ln w="9525">
              <a:noFill/>
              <a:miter lim="800000"/>
              <a:headEnd/>
              <a:tailEnd/>
            </a:ln>
          </p:spPr>
          <p:txBody>
            <a:bodyPr wrap="square" lIns="130046" tIns="65023" rIns="130046" bIns="65023">
              <a:spAutoFit/>
            </a:bodyPr>
            <a:lstStyle/>
            <a:p>
              <a:pPr marL="241044" indent="-241044" defTabSz="913957" fontAlgn="base">
                <a:spcBef>
                  <a:spcPct val="0"/>
                </a:spcBef>
                <a:spcAft>
                  <a:spcPct val="0"/>
                </a:spcAft>
                <a:buFont typeface="Wingdings" panose="05000000000000000000" pitchFamily="2" charset="2"/>
                <a:buChar char="ü"/>
              </a:pPr>
              <a:r>
                <a:rPr lang="en-US" sz="1400" dirty="0">
                  <a:solidFill>
                    <a:srgbClr val="000000"/>
                  </a:solidFill>
                  <a:latin typeface="Arial" charset="0"/>
                  <a:sym typeface="Gill Sans"/>
                </a:rPr>
                <a:t>One 22.5MWe-plant hybridized with biomass </a:t>
              </a:r>
            </a:p>
          </p:txBody>
        </p:sp>
        <p:sp>
          <p:nvSpPr>
            <p:cNvPr id="18" name="Text Box 9"/>
            <p:cNvSpPr txBox="1">
              <a:spLocks noChangeArrowheads="1"/>
            </p:cNvSpPr>
            <p:nvPr/>
          </p:nvSpPr>
          <p:spPr bwMode="auto">
            <a:xfrm>
              <a:off x="826688" y="3710497"/>
              <a:ext cx="5434741" cy="493170"/>
            </a:xfrm>
            <a:prstGeom prst="rect">
              <a:avLst/>
            </a:prstGeom>
            <a:noFill/>
            <a:ln w="9525">
              <a:noFill/>
              <a:miter lim="800000"/>
              <a:headEnd/>
              <a:tailEnd/>
            </a:ln>
          </p:spPr>
          <p:txBody>
            <a:bodyPr wrap="square" lIns="130046" tIns="65023" rIns="130046" bIns="65023">
              <a:spAutoFit/>
            </a:bodyPr>
            <a:lstStyle/>
            <a:p>
              <a:pPr marL="241044" indent="-241044" defTabSz="913957" fontAlgn="base">
                <a:spcBef>
                  <a:spcPct val="0"/>
                </a:spcBef>
                <a:spcAft>
                  <a:spcPct val="0"/>
                </a:spcAft>
                <a:buFont typeface="Wingdings" panose="05000000000000000000" pitchFamily="2" charset="2"/>
                <a:buChar char="ü"/>
              </a:pPr>
              <a:r>
                <a:rPr lang="en-US" sz="1400" dirty="0">
                  <a:solidFill>
                    <a:srgbClr val="000000"/>
                  </a:solidFill>
                  <a:latin typeface="Arial" charset="0"/>
                  <a:sym typeface="Gill Sans"/>
                </a:rPr>
                <a:t>Twenty six 50MWe-plants without TES</a:t>
              </a:r>
            </a:p>
          </p:txBody>
        </p:sp>
      </p:grpSp>
      <p:grpSp>
        <p:nvGrpSpPr>
          <p:cNvPr id="15" name="14 Grupo"/>
          <p:cNvGrpSpPr/>
          <p:nvPr/>
        </p:nvGrpSpPr>
        <p:grpSpPr>
          <a:xfrm>
            <a:off x="108496" y="3696895"/>
            <a:ext cx="4623245" cy="1504865"/>
            <a:chOff x="154305" y="5257800"/>
            <a:chExt cx="6575282" cy="2140252"/>
          </a:xfrm>
        </p:grpSpPr>
        <p:sp>
          <p:nvSpPr>
            <p:cNvPr id="13" name="Text Box 10"/>
            <p:cNvSpPr txBox="1">
              <a:spLocks noChangeArrowheads="1"/>
            </p:cNvSpPr>
            <p:nvPr/>
          </p:nvSpPr>
          <p:spPr bwMode="auto">
            <a:xfrm>
              <a:off x="386999" y="5675822"/>
              <a:ext cx="4837511" cy="580715"/>
            </a:xfrm>
            <a:prstGeom prst="rect">
              <a:avLst/>
            </a:prstGeom>
            <a:noFill/>
            <a:ln w="9525">
              <a:noFill/>
              <a:miter lim="800000"/>
              <a:headEnd/>
              <a:tailEnd/>
            </a:ln>
          </p:spPr>
          <p:txBody>
            <a:bodyPr wrap="square" lIns="130046" tIns="65023" rIns="130046" bIns="65023">
              <a:spAutoFit/>
            </a:bodyPr>
            <a:lstStyle>
              <a:defPPr>
                <a:defRPr lang="en-US"/>
              </a:defPPr>
              <a:lvl1pPr defTabSz="1300163">
                <a:defRPr sz="2400">
                  <a:solidFill>
                    <a:schemeClr val="tx1"/>
                  </a:solidFill>
                  <a:latin typeface="Arial" charset="0"/>
                </a:defRPr>
              </a:lvl1pPr>
            </a:lstStyle>
            <a:p>
              <a:pPr fontAlgn="base">
                <a:spcBef>
                  <a:spcPct val="0"/>
                </a:spcBef>
                <a:spcAft>
                  <a:spcPct val="0"/>
                </a:spcAft>
              </a:pPr>
              <a:r>
                <a:rPr lang="en-US" sz="1800" dirty="0">
                  <a:solidFill>
                    <a:srgbClr val="000000"/>
                  </a:solidFill>
                  <a:sym typeface="Gill Sans"/>
                </a:rPr>
                <a:t>3 CR plants (49,9 </a:t>
              </a:r>
              <a:r>
                <a:rPr lang="en-US" sz="1800" dirty="0" err="1">
                  <a:solidFill>
                    <a:srgbClr val="000000"/>
                  </a:solidFill>
                  <a:sym typeface="Gill Sans"/>
                </a:rPr>
                <a:t>MWe</a:t>
              </a:r>
              <a:r>
                <a:rPr lang="en-US" sz="1800" dirty="0">
                  <a:solidFill>
                    <a:srgbClr val="000000"/>
                  </a:solidFill>
                  <a:sym typeface="Gill Sans"/>
                </a:rPr>
                <a:t>)</a:t>
              </a:r>
            </a:p>
          </p:txBody>
        </p:sp>
        <p:sp>
          <p:nvSpPr>
            <p:cNvPr id="19" name="Text Box 9"/>
            <p:cNvSpPr txBox="1">
              <a:spLocks noChangeArrowheads="1"/>
            </p:cNvSpPr>
            <p:nvPr/>
          </p:nvSpPr>
          <p:spPr bwMode="auto">
            <a:xfrm>
              <a:off x="979089" y="6133023"/>
              <a:ext cx="5750498" cy="799577"/>
            </a:xfrm>
            <a:prstGeom prst="rect">
              <a:avLst/>
            </a:prstGeom>
            <a:noFill/>
            <a:ln w="9525">
              <a:noFill/>
              <a:miter lim="800000"/>
              <a:headEnd/>
              <a:tailEnd/>
            </a:ln>
          </p:spPr>
          <p:txBody>
            <a:bodyPr wrap="square" lIns="130046" tIns="65023" rIns="130046" bIns="65023">
              <a:spAutoFit/>
            </a:bodyPr>
            <a:lstStyle/>
            <a:p>
              <a:pPr marL="241044" indent="-241044" defTabSz="913957" fontAlgn="base">
                <a:spcBef>
                  <a:spcPct val="0"/>
                </a:spcBef>
                <a:spcAft>
                  <a:spcPct val="0"/>
                </a:spcAft>
                <a:buFont typeface="Wingdings" panose="05000000000000000000" pitchFamily="2" charset="2"/>
                <a:buChar char="ü"/>
              </a:pPr>
              <a:r>
                <a:rPr lang="en-US" sz="1400" dirty="0">
                  <a:solidFill>
                    <a:srgbClr val="000000"/>
                  </a:solidFill>
                  <a:latin typeface="Arial" charset="0"/>
                  <a:sym typeface="Gill Sans"/>
                </a:rPr>
                <a:t>Two saturated steam receiver plants </a:t>
              </a:r>
            </a:p>
            <a:p>
              <a:pPr defTabSz="913957" fontAlgn="base">
                <a:spcBef>
                  <a:spcPct val="0"/>
                </a:spcBef>
                <a:spcAft>
                  <a:spcPct val="0"/>
                </a:spcAft>
              </a:pPr>
              <a:r>
                <a:rPr lang="en-US" sz="1400" dirty="0">
                  <a:solidFill>
                    <a:srgbClr val="000000"/>
                  </a:solidFill>
                  <a:latin typeface="Arial" charset="0"/>
                  <a:sym typeface="Gill Sans"/>
                </a:rPr>
                <a:t>     (10MWe and 20MWe)</a:t>
              </a:r>
            </a:p>
          </p:txBody>
        </p:sp>
        <p:sp>
          <p:nvSpPr>
            <p:cNvPr id="20" name="Text Box 9"/>
            <p:cNvSpPr txBox="1">
              <a:spLocks noChangeArrowheads="1"/>
            </p:cNvSpPr>
            <p:nvPr/>
          </p:nvSpPr>
          <p:spPr bwMode="auto">
            <a:xfrm>
              <a:off x="979089" y="6904882"/>
              <a:ext cx="5750498" cy="493170"/>
            </a:xfrm>
            <a:prstGeom prst="rect">
              <a:avLst/>
            </a:prstGeom>
            <a:noFill/>
            <a:ln w="9525">
              <a:noFill/>
              <a:miter lim="800000"/>
              <a:headEnd/>
              <a:tailEnd/>
            </a:ln>
          </p:spPr>
          <p:txBody>
            <a:bodyPr wrap="square" lIns="130046" tIns="65023" rIns="130046" bIns="65023">
              <a:spAutoFit/>
            </a:bodyPr>
            <a:lstStyle/>
            <a:p>
              <a:pPr marL="241044" indent="-241044" defTabSz="913957" fontAlgn="base">
                <a:spcBef>
                  <a:spcPct val="0"/>
                </a:spcBef>
                <a:spcAft>
                  <a:spcPct val="0"/>
                </a:spcAft>
                <a:buFont typeface="Wingdings" panose="05000000000000000000" pitchFamily="2" charset="2"/>
                <a:buChar char="ü"/>
              </a:pPr>
              <a:r>
                <a:rPr lang="en-US" sz="1400" dirty="0">
                  <a:solidFill>
                    <a:srgbClr val="000000"/>
                  </a:solidFill>
                  <a:latin typeface="Arial" charset="0"/>
                  <a:sym typeface="Gill Sans"/>
                </a:rPr>
                <a:t>One molten salt receiver plant (19MWe</a:t>
              </a:r>
            </a:p>
          </p:txBody>
        </p:sp>
        <p:sp>
          <p:nvSpPr>
            <p:cNvPr id="22" name="21 CuadroTexto"/>
            <p:cNvSpPr txBox="1"/>
            <p:nvPr/>
          </p:nvSpPr>
          <p:spPr>
            <a:xfrm>
              <a:off x="154305" y="5257800"/>
              <a:ext cx="4829129" cy="525272"/>
            </a:xfrm>
            <a:prstGeom prst="rect">
              <a:avLst/>
            </a:prstGeom>
            <a:noFill/>
          </p:spPr>
          <p:txBody>
            <a:bodyPr wrap="none" rtlCol="0">
              <a:spAutoFit/>
            </a:bodyPr>
            <a:lstStyle/>
            <a:p>
              <a:pPr defTabSz="642882" fontAlgn="base">
                <a:spcBef>
                  <a:spcPct val="0"/>
                </a:spcBef>
                <a:spcAft>
                  <a:spcPct val="0"/>
                </a:spcAft>
              </a:pPr>
              <a:r>
                <a:rPr lang="en-US" dirty="0">
                  <a:solidFill>
                    <a:srgbClr val="000000"/>
                  </a:solidFill>
                  <a:latin typeface="Comic Sans MS" panose="030F0702030302020204" pitchFamily="66" charset="0"/>
                  <a:sym typeface="Gill Sans"/>
                </a:rPr>
                <a:t>- Central receiver technology:</a:t>
              </a:r>
            </a:p>
          </p:txBody>
        </p:sp>
      </p:grpSp>
      <p:grpSp>
        <p:nvGrpSpPr>
          <p:cNvPr id="24" name="23 Grupo"/>
          <p:cNvGrpSpPr/>
          <p:nvPr/>
        </p:nvGrpSpPr>
        <p:grpSpPr>
          <a:xfrm>
            <a:off x="108500" y="5180993"/>
            <a:ext cx="4624239" cy="992095"/>
            <a:chOff x="154305" y="7368517"/>
            <a:chExt cx="6576695" cy="1410976"/>
          </a:xfrm>
        </p:grpSpPr>
        <p:sp>
          <p:nvSpPr>
            <p:cNvPr id="14" name="Text Box 11"/>
            <p:cNvSpPr txBox="1">
              <a:spLocks noChangeArrowheads="1"/>
            </p:cNvSpPr>
            <p:nvPr/>
          </p:nvSpPr>
          <p:spPr bwMode="auto">
            <a:xfrm>
              <a:off x="386999" y="7848600"/>
              <a:ext cx="6344001" cy="930893"/>
            </a:xfrm>
            <a:prstGeom prst="rect">
              <a:avLst/>
            </a:prstGeom>
            <a:noFill/>
            <a:ln w="9525">
              <a:noFill/>
              <a:miter lim="800000"/>
              <a:headEnd/>
              <a:tailEnd/>
            </a:ln>
          </p:spPr>
          <p:txBody>
            <a:bodyPr wrap="square" lIns="130046" tIns="65023" rIns="130046" bIns="65023">
              <a:spAutoFit/>
            </a:bodyPr>
            <a:lstStyle>
              <a:defPPr>
                <a:defRPr lang="en-US"/>
              </a:defPPr>
              <a:lvl1pPr defTabSz="1300163">
                <a:buFontTx/>
                <a:buChar char="-"/>
                <a:defRPr sz="2000">
                  <a:solidFill>
                    <a:schemeClr val="tx1"/>
                  </a:solidFill>
                  <a:latin typeface="Arial" charset="0"/>
                </a:defRPr>
              </a:lvl1pPr>
            </a:lstStyle>
            <a:p>
              <a:pPr fontAlgn="base">
                <a:spcBef>
                  <a:spcPct val="0"/>
                </a:spcBef>
                <a:spcAft>
                  <a:spcPct val="0"/>
                </a:spcAft>
                <a:buFontTx/>
                <a:buNone/>
              </a:pPr>
              <a:r>
                <a:rPr lang="en-US" sz="1700" dirty="0">
                  <a:solidFill>
                    <a:srgbClr val="000000"/>
                  </a:solidFill>
                  <a:sym typeface="Gill Sans"/>
                </a:rPr>
                <a:t>2 LF plants  (31,4 </a:t>
              </a:r>
              <a:r>
                <a:rPr lang="en-US" sz="1700" dirty="0" err="1">
                  <a:solidFill>
                    <a:srgbClr val="000000"/>
                  </a:solidFill>
                  <a:sym typeface="Gill Sans"/>
                </a:rPr>
                <a:t>MWe</a:t>
              </a:r>
              <a:r>
                <a:rPr lang="en-US" sz="1700" dirty="0">
                  <a:solidFill>
                    <a:srgbClr val="000000"/>
                  </a:solidFill>
                  <a:sym typeface="Gill Sans"/>
                </a:rPr>
                <a:t>), with saturated </a:t>
              </a:r>
            </a:p>
            <a:p>
              <a:pPr fontAlgn="base">
                <a:spcBef>
                  <a:spcPct val="0"/>
                </a:spcBef>
                <a:spcAft>
                  <a:spcPct val="0"/>
                </a:spcAft>
                <a:buFontTx/>
                <a:buNone/>
              </a:pPr>
              <a:r>
                <a:rPr lang="en-US" sz="1700" dirty="0">
                  <a:solidFill>
                    <a:srgbClr val="000000"/>
                  </a:solidFill>
                  <a:sym typeface="Gill Sans"/>
                </a:rPr>
                <a:t>  steam and no TES </a:t>
              </a:r>
            </a:p>
          </p:txBody>
        </p:sp>
        <p:sp>
          <p:nvSpPr>
            <p:cNvPr id="23" name="22 CuadroTexto"/>
            <p:cNvSpPr txBox="1"/>
            <p:nvPr/>
          </p:nvSpPr>
          <p:spPr>
            <a:xfrm>
              <a:off x="154305" y="7368517"/>
              <a:ext cx="5912045" cy="525271"/>
            </a:xfrm>
            <a:prstGeom prst="rect">
              <a:avLst/>
            </a:prstGeom>
            <a:noFill/>
          </p:spPr>
          <p:txBody>
            <a:bodyPr wrap="none" rtlCol="0">
              <a:spAutoFit/>
            </a:bodyPr>
            <a:lstStyle/>
            <a:p>
              <a:pPr defTabSz="642882" fontAlgn="base">
                <a:spcBef>
                  <a:spcPct val="0"/>
                </a:spcBef>
                <a:spcAft>
                  <a:spcPct val="0"/>
                </a:spcAft>
              </a:pPr>
              <a:r>
                <a:rPr lang="en-US" dirty="0">
                  <a:solidFill>
                    <a:srgbClr val="000000"/>
                  </a:solidFill>
                  <a:latin typeface="Comic Sans MS" panose="030F0702030302020204" pitchFamily="66" charset="0"/>
                  <a:sym typeface="Gill Sans"/>
                </a:rPr>
                <a:t>- Compact Linear Fresnel technology:</a:t>
              </a:r>
            </a:p>
          </p:txBody>
        </p:sp>
      </p:grpSp>
      <p:sp>
        <p:nvSpPr>
          <p:cNvPr id="21" name="Rechteck 20"/>
          <p:cNvSpPr/>
          <p:nvPr/>
        </p:nvSpPr>
        <p:spPr>
          <a:xfrm>
            <a:off x="8604448" y="6371584"/>
            <a:ext cx="441146" cy="369332"/>
          </a:xfrm>
          <a:prstGeom prst="rect">
            <a:avLst/>
          </a:prstGeom>
        </p:spPr>
        <p:txBody>
          <a:bodyPr wrap="none">
            <a:spAutoFit/>
          </a:bodyPr>
          <a:lstStyle/>
          <a:p>
            <a:fld id="{A4B458E2-F606-46F0-90B2-A686ED9C4A1E}" type="slidenum">
              <a:rPr lang="en-US" altLang="en-US">
                <a:solidFill>
                  <a:schemeClr val="bg1"/>
                </a:solidFill>
                <a:latin typeface="Arial" charset="0"/>
                <a:cs typeface="Arial" charset="0"/>
              </a:rPr>
              <a:pPr/>
              <a:t>7</a:t>
            </a:fld>
            <a:endParaRPr lang="en-US" dirty="0"/>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500" fill="hold"/>
                                        <p:tgtEl>
                                          <p:spTgt spid="9"/>
                                        </p:tgtEl>
                                        <p:attrNameLst>
                                          <p:attrName>ppt_x</p:attrName>
                                        </p:attrNameLst>
                                      </p:cBhvr>
                                      <p:tavLst>
                                        <p:tav tm="0">
                                          <p:val>
                                            <p:strVal val="#ppt_x"/>
                                          </p:val>
                                        </p:tav>
                                        <p:tav tm="100000">
                                          <p:val>
                                            <p:strVal val="#ppt_x"/>
                                          </p:val>
                                        </p:tav>
                                      </p:tavLst>
                                    </p:anim>
                                    <p:anim calcmode="lin" valueType="num">
                                      <p:cBhvr additive="base">
                                        <p:cTn id="13"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15"/>
                                        </p:tgtEl>
                                        <p:attrNameLst>
                                          <p:attrName>style.visibility</p:attrName>
                                        </p:attrNameLst>
                                      </p:cBhvr>
                                      <p:to>
                                        <p:strVal val="visible"/>
                                      </p:to>
                                    </p:set>
                                    <p:anim calcmode="lin" valueType="num">
                                      <p:cBhvr additive="base">
                                        <p:cTn id="18" dur="500" fill="hold"/>
                                        <p:tgtEl>
                                          <p:spTgt spid="15"/>
                                        </p:tgtEl>
                                        <p:attrNameLst>
                                          <p:attrName>ppt_x</p:attrName>
                                        </p:attrNameLst>
                                      </p:cBhvr>
                                      <p:tavLst>
                                        <p:tav tm="0">
                                          <p:val>
                                            <p:strVal val="#ppt_x"/>
                                          </p:val>
                                        </p:tav>
                                        <p:tav tm="100000">
                                          <p:val>
                                            <p:strVal val="#ppt_x"/>
                                          </p:val>
                                        </p:tav>
                                      </p:tavLst>
                                    </p:anim>
                                    <p:anim calcmode="lin" valueType="num">
                                      <p:cBhvr additive="base">
                                        <p:cTn id="19"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nodeType="clickEffect">
                                  <p:stCondLst>
                                    <p:cond delay="0"/>
                                  </p:stCondLst>
                                  <p:childTnLst>
                                    <p:set>
                                      <p:cBhvr>
                                        <p:cTn id="23" dur="1" fill="hold">
                                          <p:stCondLst>
                                            <p:cond delay="0"/>
                                          </p:stCondLst>
                                        </p:cTn>
                                        <p:tgtEl>
                                          <p:spTgt spid="24"/>
                                        </p:tgtEl>
                                        <p:attrNameLst>
                                          <p:attrName>style.visibility</p:attrName>
                                        </p:attrNameLst>
                                      </p:cBhvr>
                                      <p:to>
                                        <p:strVal val="visible"/>
                                      </p:to>
                                    </p:set>
                                    <p:anim calcmode="lin" valueType="num">
                                      <p:cBhvr additive="base">
                                        <p:cTn id="24" dur="500" fill="hold"/>
                                        <p:tgtEl>
                                          <p:spTgt spid="24"/>
                                        </p:tgtEl>
                                        <p:attrNameLst>
                                          <p:attrName>ppt_x</p:attrName>
                                        </p:attrNameLst>
                                      </p:cBhvr>
                                      <p:tavLst>
                                        <p:tav tm="0">
                                          <p:val>
                                            <p:strVal val="#ppt_x"/>
                                          </p:val>
                                        </p:tav>
                                        <p:tav tm="100000">
                                          <p:val>
                                            <p:strVal val="#ppt_x"/>
                                          </p:val>
                                        </p:tav>
                                      </p:tavLst>
                                    </p:anim>
                                    <p:anim calcmode="lin" valueType="num">
                                      <p:cBhvr additive="base">
                                        <p:cTn id="25"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5" name="Text Box 9"/>
          <p:cNvSpPr txBox="1">
            <a:spLocks noChangeArrowheads="1"/>
          </p:cNvSpPr>
          <p:nvPr/>
        </p:nvSpPr>
        <p:spPr bwMode="auto">
          <a:xfrm>
            <a:off x="1694670" y="160739"/>
            <a:ext cx="6378621" cy="461643"/>
          </a:xfrm>
          <a:prstGeom prst="rect">
            <a:avLst/>
          </a:prstGeom>
          <a:noFill/>
          <a:ln w="9525">
            <a:noFill/>
            <a:miter lim="800000"/>
            <a:headEnd/>
            <a:tailEnd/>
          </a:ln>
        </p:spPr>
        <p:txBody>
          <a:bodyPr wrap="none" lIns="91416" tIns="45709" rIns="91416" bIns="45709">
            <a:spAutoFit/>
          </a:bodyPr>
          <a:lstStyle/>
          <a:p>
            <a:pPr algn="ctr" defTabSz="642915" fontAlgn="base">
              <a:spcBef>
                <a:spcPct val="0"/>
              </a:spcBef>
              <a:spcAft>
                <a:spcPct val="0"/>
              </a:spcAft>
            </a:pPr>
            <a:r>
              <a:rPr lang="en-US" sz="2400" b="1">
                <a:solidFill>
                  <a:srgbClr val="800000"/>
                </a:solidFill>
                <a:latin typeface="Comic Sans MS" pitchFamily="66" charset="0"/>
                <a:sym typeface="Gill Sans"/>
              </a:rPr>
              <a:t>Update on the situation of STE in Spain </a:t>
            </a:r>
            <a:endParaRPr lang="en-US" sz="2400">
              <a:solidFill>
                <a:srgbClr val="000000"/>
              </a:solidFill>
              <a:latin typeface="Comic Sans MS" pitchFamily="66" charset="0"/>
              <a:sym typeface="Gill Sans"/>
            </a:endParaRPr>
          </a:p>
        </p:txBody>
      </p:sp>
      <p:sp>
        <p:nvSpPr>
          <p:cNvPr id="29701" name="Rectangle 3"/>
          <p:cNvSpPr txBox="1">
            <a:spLocks noChangeArrowheads="1"/>
          </p:cNvSpPr>
          <p:nvPr/>
        </p:nvSpPr>
        <p:spPr bwMode="auto">
          <a:xfrm>
            <a:off x="-142875" y="4875610"/>
            <a:ext cx="9144000" cy="1323417"/>
          </a:xfrm>
          <a:prstGeom prst="rect">
            <a:avLst/>
          </a:prstGeom>
          <a:noFill/>
          <a:ln w="9525" algn="ctr">
            <a:noFill/>
            <a:miter lim="800000"/>
            <a:headEnd/>
            <a:tailEnd/>
          </a:ln>
        </p:spPr>
        <p:txBody>
          <a:bodyPr lIns="91416" tIns="45709" rIns="91416" bIns="45709">
            <a:spAutoFit/>
          </a:bodyPr>
          <a:lstStyle>
            <a:defPPr>
              <a:defRPr lang="en-US"/>
            </a:defPPr>
            <a:lvl2pPr marL="742950" lvl="1" indent="-285750" eaLnBrk="0" hangingPunct="0">
              <a:buSzPct val="100000"/>
              <a:buFont typeface="Wingdings" pitchFamily="2" charset="2"/>
              <a:buChar char="Ø"/>
              <a:defRPr sz="2800">
                <a:latin typeface="Comic Sans MS" pitchFamily="66" charset="0"/>
                <a:cs typeface="Arial" charset="0"/>
              </a:defRPr>
            </a:lvl2pPr>
          </a:lstStyle>
          <a:p>
            <a:pPr lvl="1" defTabSz="642915" fontAlgn="base">
              <a:spcBef>
                <a:spcPct val="0"/>
              </a:spcBef>
              <a:spcAft>
                <a:spcPct val="0"/>
              </a:spcAft>
            </a:pPr>
            <a:r>
              <a:rPr lang="en-US" sz="2000" dirty="0">
                <a:solidFill>
                  <a:srgbClr val="000000"/>
                </a:solidFill>
                <a:sym typeface="Gill Sans"/>
              </a:rPr>
              <a:t>Two weeks ago the Spanish Government has issued for comments the calculation procedure to determine the committed Complementary Payment . The Spanish STE sector does not accept this proposal because the profitability </a:t>
            </a:r>
            <a:r>
              <a:rPr lang="en-US" sz="2000" dirty="0" smtClean="0">
                <a:solidFill>
                  <a:srgbClr val="000000"/>
                </a:solidFill>
                <a:sym typeface="Gill Sans"/>
              </a:rPr>
              <a:t>would </a:t>
            </a:r>
            <a:r>
              <a:rPr lang="en-US" sz="2000" dirty="0">
                <a:solidFill>
                  <a:srgbClr val="000000"/>
                </a:solidFill>
                <a:sym typeface="Gill Sans"/>
              </a:rPr>
              <a:t>not be 7,5% but 4% only.</a:t>
            </a:r>
          </a:p>
        </p:txBody>
      </p:sp>
      <p:sp>
        <p:nvSpPr>
          <p:cNvPr id="9" name="Rectangle 3"/>
          <p:cNvSpPr txBox="1">
            <a:spLocks noChangeArrowheads="1"/>
          </p:cNvSpPr>
          <p:nvPr/>
        </p:nvSpPr>
        <p:spPr bwMode="auto">
          <a:xfrm>
            <a:off x="-142874" y="2900671"/>
            <a:ext cx="9001125" cy="1938970"/>
          </a:xfrm>
          <a:prstGeom prst="rect">
            <a:avLst/>
          </a:prstGeom>
          <a:noFill/>
          <a:ln w="9525" algn="ctr">
            <a:noFill/>
            <a:miter lim="800000"/>
            <a:headEnd/>
            <a:tailEnd/>
          </a:ln>
        </p:spPr>
        <p:txBody>
          <a:bodyPr lIns="91416" tIns="45709" rIns="91416" bIns="45709">
            <a:spAutoFit/>
          </a:bodyPr>
          <a:lstStyle>
            <a:defPPr>
              <a:defRPr lang="en-US"/>
            </a:defPPr>
            <a:lvl2pPr marL="742950" lvl="1" indent="-285750" eaLnBrk="0" hangingPunct="0">
              <a:buSzPct val="100000"/>
              <a:buFont typeface="Wingdings" pitchFamily="2" charset="2"/>
              <a:buChar char="Ø"/>
              <a:defRPr sz="2800">
                <a:latin typeface="Comic Sans MS" pitchFamily="66" charset="0"/>
                <a:cs typeface="Arial" charset="0"/>
              </a:defRPr>
            </a:lvl2pPr>
          </a:lstStyle>
          <a:p>
            <a:pPr lvl="1" defTabSz="642915" fontAlgn="base">
              <a:spcBef>
                <a:spcPct val="0"/>
              </a:spcBef>
              <a:spcAft>
                <a:spcPct val="0"/>
              </a:spcAft>
            </a:pPr>
            <a:r>
              <a:rPr lang="en-US" sz="2000" dirty="0">
                <a:solidFill>
                  <a:srgbClr val="000000"/>
                </a:solidFill>
                <a:sym typeface="Gill Sans"/>
              </a:rPr>
              <a:t>In June 2013, a new law issued by the Spanish Government removed the feed-in tariff and all RE power plants must go to the Pool and they will be paid according to the pool price, plus a </a:t>
            </a:r>
            <a:r>
              <a:rPr lang="en-US" sz="2000" i="1" dirty="0">
                <a:solidFill>
                  <a:srgbClr val="000000"/>
                </a:solidFill>
                <a:sym typeface="Gill Sans"/>
              </a:rPr>
              <a:t>Complementary Payment </a:t>
            </a:r>
            <a:r>
              <a:rPr lang="en-US" sz="2000" dirty="0">
                <a:solidFill>
                  <a:srgbClr val="000000"/>
                </a:solidFill>
                <a:sym typeface="Gill Sans"/>
              </a:rPr>
              <a:t>to assure a “</a:t>
            </a:r>
            <a:r>
              <a:rPr lang="en-US" sz="2000" i="1" dirty="0">
                <a:solidFill>
                  <a:srgbClr val="000000"/>
                </a:solidFill>
                <a:sym typeface="Gill Sans"/>
              </a:rPr>
              <a:t>reasonable profitability</a:t>
            </a:r>
            <a:r>
              <a:rPr lang="en-US" sz="2000" dirty="0">
                <a:solidFill>
                  <a:srgbClr val="000000"/>
                </a:solidFill>
                <a:sym typeface="Gill Sans"/>
              </a:rPr>
              <a:t>” for investors (7.5%). The procedure to determine the amount of the complementary payment </a:t>
            </a:r>
            <a:r>
              <a:rPr lang="en-US" sz="2000" dirty="0" smtClean="0">
                <a:solidFill>
                  <a:srgbClr val="000000"/>
                </a:solidFill>
                <a:sym typeface="Gill Sans"/>
              </a:rPr>
              <a:t>is not yet legally implemented</a:t>
            </a:r>
            <a:endParaRPr lang="en-US" sz="2000" dirty="0">
              <a:solidFill>
                <a:srgbClr val="000000"/>
              </a:solidFill>
              <a:sym typeface="Gill Sans"/>
            </a:endParaRPr>
          </a:p>
        </p:txBody>
      </p:sp>
      <p:sp>
        <p:nvSpPr>
          <p:cNvPr id="8" name="Rectangle 3"/>
          <p:cNvSpPr txBox="1">
            <a:spLocks noChangeArrowheads="1"/>
          </p:cNvSpPr>
          <p:nvPr/>
        </p:nvSpPr>
        <p:spPr bwMode="auto">
          <a:xfrm>
            <a:off x="-142874" y="1834632"/>
            <a:ext cx="9001125" cy="1015640"/>
          </a:xfrm>
          <a:prstGeom prst="rect">
            <a:avLst/>
          </a:prstGeom>
          <a:noFill/>
          <a:ln w="9525" algn="ctr">
            <a:noFill/>
            <a:miter lim="800000"/>
            <a:headEnd/>
            <a:tailEnd/>
          </a:ln>
        </p:spPr>
        <p:txBody>
          <a:bodyPr lIns="91416" tIns="45709" rIns="91416" bIns="45709">
            <a:spAutoFit/>
          </a:bodyPr>
          <a:lstStyle>
            <a:defPPr>
              <a:defRPr lang="en-US"/>
            </a:defPPr>
            <a:lvl2pPr marL="742950" lvl="1" indent="-285750" eaLnBrk="0" hangingPunct="0">
              <a:buSzPct val="100000"/>
              <a:buFont typeface="Wingdings" pitchFamily="2" charset="2"/>
              <a:buChar char="Ø"/>
              <a:defRPr sz="2800">
                <a:latin typeface="Comic Sans MS" pitchFamily="66" charset="0"/>
                <a:cs typeface="Arial" charset="0"/>
              </a:defRPr>
            </a:lvl2pPr>
          </a:lstStyle>
          <a:p>
            <a:pPr lvl="1" defTabSz="642915" fontAlgn="base">
              <a:spcBef>
                <a:spcPct val="0"/>
              </a:spcBef>
              <a:spcAft>
                <a:spcPct val="0"/>
              </a:spcAft>
            </a:pPr>
            <a:r>
              <a:rPr lang="en-US" sz="2000" dirty="0">
                <a:solidFill>
                  <a:srgbClr val="000000"/>
                </a:solidFill>
                <a:sym typeface="Gill Sans"/>
              </a:rPr>
              <a:t>In the period January 2012 – February 2013 the legal framework for STE plants in Spain was drastically modified by the Government, thus reducing the incomes of the plants by 37%</a:t>
            </a:r>
          </a:p>
        </p:txBody>
      </p:sp>
      <p:sp>
        <p:nvSpPr>
          <p:cNvPr id="11" name="Rectangle 3"/>
          <p:cNvSpPr txBox="1">
            <a:spLocks noChangeArrowheads="1"/>
          </p:cNvSpPr>
          <p:nvPr/>
        </p:nvSpPr>
        <p:spPr bwMode="auto">
          <a:xfrm>
            <a:off x="-142874" y="1071563"/>
            <a:ext cx="9001125" cy="646309"/>
          </a:xfrm>
          <a:prstGeom prst="rect">
            <a:avLst/>
          </a:prstGeom>
          <a:noFill/>
          <a:ln w="9525" algn="ctr">
            <a:noFill/>
            <a:miter lim="800000"/>
            <a:headEnd/>
            <a:tailEnd/>
          </a:ln>
        </p:spPr>
        <p:txBody>
          <a:bodyPr lIns="91416" tIns="45709" rIns="91416" bIns="45709">
            <a:spAutoFit/>
          </a:bodyPr>
          <a:lstStyle/>
          <a:p>
            <a:pPr marL="522261" lvl="1" indent="-200870" defTabSz="642915" eaLnBrk="0" fontAlgn="base" hangingPunct="0">
              <a:spcBef>
                <a:spcPct val="0"/>
              </a:spcBef>
              <a:spcAft>
                <a:spcPct val="0"/>
              </a:spcAft>
              <a:buSzPct val="100000"/>
              <a:buFont typeface="Wingdings" pitchFamily="2" charset="2"/>
              <a:buChar char="Ø"/>
            </a:pPr>
            <a:r>
              <a:rPr lang="en-US" dirty="0">
                <a:solidFill>
                  <a:srgbClr val="000000"/>
                </a:solidFill>
                <a:latin typeface="Comic Sans MS" pitchFamily="66" charset="0"/>
                <a:cs typeface="Arial" charset="0"/>
                <a:sym typeface="Gill Sans"/>
              </a:rPr>
              <a:t>50 STE plants (2302,9 </a:t>
            </a:r>
            <a:r>
              <a:rPr lang="en-US" dirty="0" err="1">
                <a:solidFill>
                  <a:srgbClr val="000000"/>
                </a:solidFill>
                <a:latin typeface="Comic Sans MS" pitchFamily="66" charset="0"/>
                <a:cs typeface="Arial" charset="0"/>
                <a:sym typeface="Gill Sans"/>
              </a:rPr>
              <a:t>MWe</a:t>
            </a:r>
            <a:r>
              <a:rPr lang="en-US" dirty="0">
                <a:solidFill>
                  <a:srgbClr val="000000"/>
                </a:solidFill>
                <a:latin typeface="Comic Sans MS" pitchFamily="66" charset="0"/>
                <a:cs typeface="Arial" charset="0"/>
                <a:sym typeface="Gill Sans"/>
              </a:rPr>
              <a:t>) are finally in operation. No STE plant is currently under construction or promotion</a:t>
            </a:r>
            <a:r>
              <a:rPr lang="en-US" dirty="0">
                <a:solidFill>
                  <a:srgbClr val="000000"/>
                </a:solidFill>
                <a:latin typeface="Comic Sans MS" pitchFamily="66" charset="0"/>
                <a:sym typeface="Gill Sans"/>
              </a:rPr>
              <a:t> </a:t>
            </a:r>
          </a:p>
        </p:txBody>
      </p:sp>
      <p:sp>
        <p:nvSpPr>
          <p:cNvPr id="7" name="Rechteck 6"/>
          <p:cNvSpPr/>
          <p:nvPr/>
        </p:nvSpPr>
        <p:spPr>
          <a:xfrm>
            <a:off x="8604448" y="6371584"/>
            <a:ext cx="441146" cy="369332"/>
          </a:xfrm>
          <a:prstGeom prst="rect">
            <a:avLst/>
          </a:prstGeom>
        </p:spPr>
        <p:txBody>
          <a:bodyPr wrap="none">
            <a:spAutoFit/>
          </a:bodyPr>
          <a:lstStyle/>
          <a:p>
            <a:fld id="{A4B458E2-F606-46F0-90B2-A686ED9C4A1E}" type="slidenum">
              <a:rPr lang="en-US" altLang="en-US">
                <a:solidFill>
                  <a:schemeClr val="bg1"/>
                </a:solidFill>
                <a:latin typeface="Arial" charset="0"/>
                <a:cs typeface="Arial" charset="0"/>
              </a:rPr>
              <a:pPr/>
              <a:t>8</a:t>
            </a:fld>
            <a:endParaRPr lang="en-US" dirty="0"/>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checkerboard(across)">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29701"/>
                                        </p:tgtEl>
                                        <p:attrNameLst>
                                          <p:attrName>style.visibility</p:attrName>
                                        </p:attrNameLst>
                                      </p:cBhvr>
                                      <p:to>
                                        <p:strVal val="visible"/>
                                      </p:to>
                                    </p:set>
                                    <p:animEffect transition="in" filter="checkerboard(across)">
                                      <p:cBhvr>
                                        <p:cTn id="12" dur="500"/>
                                        <p:tgtEl>
                                          <p:spTgt spid="297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701" grpId="0"/>
      <p:bldP spid="9"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5490" name="Rectangle 2"/>
          <p:cNvSpPr>
            <a:spLocks noGrp="1" noChangeArrowheads="1"/>
          </p:cNvSpPr>
          <p:nvPr>
            <p:ph type="title"/>
          </p:nvPr>
        </p:nvSpPr>
        <p:spPr>
          <a:xfrm>
            <a:off x="990600" y="620714"/>
            <a:ext cx="7772400" cy="838200"/>
          </a:xfrm>
        </p:spPr>
        <p:txBody>
          <a:bodyPr/>
          <a:lstStyle/>
          <a:p>
            <a:r>
              <a:rPr lang="de-DE"/>
              <a:t>Projects in Spain – Parabolic Troughs</a:t>
            </a:r>
          </a:p>
        </p:txBody>
      </p:sp>
      <p:sp>
        <p:nvSpPr>
          <p:cNvPr id="575491" name="Rectangle 3"/>
          <p:cNvSpPr>
            <a:spLocks noGrp="1" noChangeArrowheads="1"/>
          </p:cNvSpPr>
          <p:nvPr>
            <p:ph type="body" idx="1"/>
          </p:nvPr>
        </p:nvSpPr>
        <p:spPr/>
        <p:txBody>
          <a:bodyPr/>
          <a:lstStyle/>
          <a:p>
            <a:endParaRPr lang="de-DE"/>
          </a:p>
        </p:txBody>
      </p:sp>
      <p:sp>
        <p:nvSpPr>
          <p:cNvPr id="575492" name="Text Box 4"/>
          <p:cNvSpPr txBox="1">
            <a:spLocks noChangeArrowheads="1"/>
          </p:cNvSpPr>
          <p:nvPr/>
        </p:nvSpPr>
        <p:spPr bwMode="auto">
          <a:xfrm rot="16200000">
            <a:off x="-1615867" y="3231060"/>
            <a:ext cx="3525422"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425" tIns="45713" rIns="91425" bIns="45713">
            <a:spAutoFit/>
          </a:bodyPr>
          <a:lstStyle/>
          <a:p>
            <a:r>
              <a:rPr lang="de-DE">
                <a:latin typeface="Arial" pitchFamily="34" charset="0"/>
              </a:rPr>
              <a:t>Slide Source: C. Montoya, IDAE</a:t>
            </a:r>
          </a:p>
        </p:txBody>
      </p:sp>
      <p:graphicFrame>
        <p:nvGraphicFramePr>
          <p:cNvPr id="483394" name="Group 66"/>
          <p:cNvGraphicFramePr>
            <a:graphicFrameLocks noGrp="1"/>
          </p:cNvGraphicFramePr>
          <p:nvPr/>
        </p:nvGraphicFramePr>
        <p:xfrm>
          <a:off x="466728" y="1327151"/>
          <a:ext cx="4321175" cy="4859339"/>
        </p:xfrm>
        <a:graphic>
          <a:graphicData uri="http://schemas.openxmlformats.org/drawingml/2006/table">
            <a:tbl>
              <a:tblPr/>
              <a:tblGrid>
                <a:gridCol w="1773238"/>
                <a:gridCol w="2547937"/>
              </a:tblGrid>
              <a:tr h="365125">
                <a:tc gridSpan="2">
                  <a:txBody>
                    <a:bodyPr/>
                    <a:lstStyle/>
                    <a:p>
                      <a:pPr marL="0" marR="0" lvl="0" indent="0" algn="ctr" defTabSz="914400" rtl="0" eaLnBrk="1" fontAlgn="b" latinLnBrk="0" hangingPunct="1">
                        <a:lnSpc>
                          <a:spcPct val="100000"/>
                        </a:lnSpc>
                        <a:spcBef>
                          <a:spcPct val="0"/>
                        </a:spcBef>
                        <a:spcAft>
                          <a:spcPct val="0"/>
                        </a:spcAft>
                        <a:buClrTx/>
                        <a:buSzPct val="90000"/>
                        <a:buFontTx/>
                        <a:buNone/>
                        <a:tabLst/>
                      </a:pPr>
                      <a:r>
                        <a:rPr kumimoji="0" lang="en-US" sz="1600" b="1" i="0" u="none" strike="noStrike" cap="none" normalizeH="0" baseline="0" smtClean="0">
                          <a:ln>
                            <a:noFill/>
                          </a:ln>
                          <a:solidFill>
                            <a:schemeClr val="tx1"/>
                          </a:solidFill>
                          <a:effectLst/>
                          <a:latin typeface="Trebuchet MS" pitchFamily="34" charset="0"/>
                        </a:rPr>
                        <a:t>IBERSOL PUERTOLLANO</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9900"/>
                    </a:solidFill>
                  </a:tcPr>
                </a:tc>
                <a:tc hMerge="1">
                  <a:txBody>
                    <a:bodyPr/>
                    <a:lstStyle/>
                    <a:p>
                      <a:endParaRPr lang="de-DE"/>
                    </a:p>
                  </a:txBody>
                  <a:tcPr/>
                </a:tc>
              </a:tr>
              <a:tr h="244475">
                <a:tc gridSpan="2">
                  <a:txBody>
                    <a:bodyPr/>
                    <a:lstStyle/>
                    <a:p>
                      <a:pPr marL="0" marR="0" lvl="0" indent="0" algn="ctr" defTabSz="914400" rtl="0" eaLnBrk="1" fontAlgn="b" latinLnBrk="0" hangingPunct="1">
                        <a:lnSpc>
                          <a:spcPct val="100000"/>
                        </a:lnSpc>
                        <a:spcBef>
                          <a:spcPct val="0"/>
                        </a:spcBef>
                        <a:spcAft>
                          <a:spcPct val="0"/>
                        </a:spcAft>
                        <a:buClrTx/>
                        <a:buSzPct val="90000"/>
                        <a:buFontTx/>
                        <a:buNone/>
                        <a:tabLst/>
                      </a:pPr>
                      <a:r>
                        <a:rPr kumimoji="0" lang="en-US" sz="900" b="0" i="0" u="none" strike="noStrike" cap="none" normalizeH="0" baseline="0" smtClean="0">
                          <a:ln>
                            <a:noFill/>
                          </a:ln>
                          <a:solidFill>
                            <a:schemeClr val="tx1"/>
                          </a:solidFill>
                          <a:effectLst/>
                          <a:latin typeface="Trebuchet MS" pitchFamily="34" charset="0"/>
                        </a:rPr>
                        <a:t> </a:t>
                      </a:r>
                    </a:p>
                  </a:txBody>
                  <a:tcPr anchor="ctr"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de-DE"/>
                    </a:p>
                  </a:txBody>
                  <a:tcPr/>
                </a:tc>
              </a:tr>
              <a:tr h="304800">
                <a:tc>
                  <a:txBody>
                    <a:bodyPr/>
                    <a:lstStyle/>
                    <a:p>
                      <a:pPr marL="0" marR="0" lvl="0" indent="0" algn="l" defTabSz="914400" rtl="0" eaLnBrk="1" fontAlgn="b" latinLnBrk="0" hangingPunct="1">
                        <a:lnSpc>
                          <a:spcPct val="100000"/>
                        </a:lnSpc>
                        <a:spcBef>
                          <a:spcPct val="0"/>
                        </a:spcBef>
                        <a:spcAft>
                          <a:spcPct val="0"/>
                        </a:spcAft>
                        <a:buClrTx/>
                        <a:buSzPct val="90000"/>
                        <a:buFontTx/>
                        <a:buNone/>
                        <a:tabLst/>
                      </a:pPr>
                      <a:r>
                        <a:rPr kumimoji="0" lang="en-US" sz="1200" b="0" i="0" u="none" strike="noStrike" cap="none" normalizeH="0" baseline="0" smtClean="0">
                          <a:ln>
                            <a:noFill/>
                          </a:ln>
                          <a:solidFill>
                            <a:schemeClr val="tx1"/>
                          </a:solidFill>
                          <a:effectLst/>
                          <a:latin typeface="Trebuchet MS" pitchFamily="34" charset="0"/>
                        </a:rPr>
                        <a:t>Town</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CC00"/>
                    </a:solidFill>
                  </a:tcPr>
                </a:tc>
                <a:tc>
                  <a:txBody>
                    <a:bodyPr/>
                    <a:lstStyle/>
                    <a:p>
                      <a:pPr marL="0" marR="0" lvl="0" indent="0" algn="ctr" defTabSz="914400" rtl="0" eaLnBrk="1" fontAlgn="b" latinLnBrk="0" hangingPunct="1">
                        <a:lnSpc>
                          <a:spcPct val="100000"/>
                        </a:lnSpc>
                        <a:spcBef>
                          <a:spcPct val="0"/>
                        </a:spcBef>
                        <a:spcAft>
                          <a:spcPct val="0"/>
                        </a:spcAft>
                        <a:buClrTx/>
                        <a:buSzPct val="90000"/>
                        <a:buFontTx/>
                        <a:buNone/>
                        <a:tabLst/>
                      </a:pPr>
                      <a:r>
                        <a:rPr kumimoji="0" lang="en-US" sz="1200" b="0" i="0" u="none" strike="noStrike" cap="none" normalizeH="0" baseline="0" smtClean="0">
                          <a:ln>
                            <a:noFill/>
                          </a:ln>
                          <a:solidFill>
                            <a:schemeClr val="tx1"/>
                          </a:solidFill>
                          <a:effectLst/>
                          <a:latin typeface="Trebuchet MS" pitchFamily="34" charset="0"/>
                        </a:rPr>
                        <a:t>Puertollano</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r>
              <a:tr h="304800">
                <a:tc>
                  <a:txBody>
                    <a:bodyPr/>
                    <a:lstStyle/>
                    <a:p>
                      <a:pPr marL="0" marR="0" lvl="0" indent="0" algn="l" defTabSz="914400" rtl="0" eaLnBrk="1" fontAlgn="b" latinLnBrk="0" hangingPunct="1">
                        <a:lnSpc>
                          <a:spcPct val="100000"/>
                        </a:lnSpc>
                        <a:spcBef>
                          <a:spcPct val="0"/>
                        </a:spcBef>
                        <a:spcAft>
                          <a:spcPct val="0"/>
                        </a:spcAft>
                        <a:buClrTx/>
                        <a:buSzPct val="90000"/>
                        <a:buFontTx/>
                        <a:buNone/>
                        <a:tabLst/>
                      </a:pPr>
                      <a:r>
                        <a:rPr kumimoji="0" lang="en-US" sz="1200" b="0" i="0" u="none" strike="noStrike" cap="none" normalizeH="0" baseline="0" smtClean="0">
                          <a:ln>
                            <a:noFill/>
                          </a:ln>
                          <a:solidFill>
                            <a:schemeClr val="tx1"/>
                          </a:solidFill>
                          <a:effectLst/>
                          <a:latin typeface="Trebuchet MS" pitchFamily="34" charset="0"/>
                        </a:rPr>
                        <a:t>Province</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CC00"/>
                    </a:solidFill>
                  </a:tcPr>
                </a:tc>
                <a:tc>
                  <a:txBody>
                    <a:bodyPr/>
                    <a:lstStyle/>
                    <a:p>
                      <a:pPr marL="0" marR="0" lvl="0" indent="0" algn="ctr" defTabSz="914400" rtl="0" eaLnBrk="1" fontAlgn="b" latinLnBrk="0" hangingPunct="1">
                        <a:lnSpc>
                          <a:spcPct val="100000"/>
                        </a:lnSpc>
                        <a:spcBef>
                          <a:spcPct val="0"/>
                        </a:spcBef>
                        <a:spcAft>
                          <a:spcPct val="0"/>
                        </a:spcAft>
                        <a:buClrTx/>
                        <a:buSzPct val="90000"/>
                        <a:buFontTx/>
                        <a:buNone/>
                        <a:tabLst/>
                      </a:pPr>
                      <a:r>
                        <a:rPr kumimoji="0" lang="en-US" sz="1200" b="0" i="0" u="none" strike="noStrike" cap="none" normalizeH="0" baseline="0" smtClean="0">
                          <a:ln>
                            <a:noFill/>
                          </a:ln>
                          <a:solidFill>
                            <a:schemeClr val="tx1"/>
                          </a:solidFill>
                          <a:effectLst/>
                          <a:latin typeface="Trebuchet MS" pitchFamily="34" charset="0"/>
                        </a:rPr>
                        <a:t>Ciudad Real</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r>
              <a:tr h="304800">
                <a:tc>
                  <a:txBody>
                    <a:bodyPr/>
                    <a:lstStyle/>
                    <a:p>
                      <a:pPr marL="0" marR="0" lvl="0" indent="0" algn="l" defTabSz="914400" rtl="0" eaLnBrk="1" fontAlgn="b" latinLnBrk="0" hangingPunct="1">
                        <a:lnSpc>
                          <a:spcPct val="100000"/>
                        </a:lnSpc>
                        <a:spcBef>
                          <a:spcPct val="0"/>
                        </a:spcBef>
                        <a:spcAft>
                          <a:spcPct val="0"/>
                        </a:spcAft>
                        <a:buClrTx/>
                        <a:buSzPct val="90000"/>
                        <a:buFontTx/>
                        <a:buNone/>
                        <a:tabLst/>
                      </a:pPr>
                      <a:r>
                        <a:rPr kumimoji="0" lang="en-US" sz="1200" b="0" i="0" u="none" strike="noStrike" cap="none" normalizeH="0" baseline="0" smtClean="0">
                          <a:ln>
                            <a:noFill/>
                          </a:ln>
                          <a:solidFill>
                            <a:schemeClr val="tx1"/>
                          </a:solidFill>
                          <a:effectLst/>
                          <a:latin typeface="Trebuchet MS" pitchFamily="34" charset="0"/>
                        </a:rPr>
                        <a:t>Capacity (MW)</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CC00"/>
                    </a:solidFill>
                  </a:tcPr>
                </a:tc>
                <a:tc>
                  <a:txBody>
                    <a:bodyPr/>
                    <a:lstStyle/>
                    <a:p>
                      <a:pPr marL="0" marR="0" lvl="0" indent="0" algn="ctr" defTabSz="914400" rtl="0" eaLnBrk="1" fontAlgn="b" latinLnBrk="0" hangingPunct="1">
                        <a:lnSpc>
                          <a:spcPct val="100000"/>
                        </a:lnSpc>
                        <a:spcBef>
                          <a:spcPct val="0"/>
                        </a:spcBef>
                        <a:spcAft>
                          <a:spcPct val="0"/>
                        </a:spcAft>
                        <a:buClrTx/>
                        <a:buSzPct val="90000"/>
                        <a:buFontTx/>
                        <a:buNone/>
                        <a:tabLst/>
                      </a:pPr>
                      <a:r>
                        <a:rPr kumimoji="0" lang="en-US" sz="1200" b="0" i="0" u="none" strike="noStrike" cap="none" normalizeH="0" baseline="0" smtClean="0">
                          <a:ln>
                            <a:noFill/>
                          </a:ln>
                          <a:solidFill>
                            <a:schemeClr val="tx1"/>
                          </a:solidFill>
                          <a:effectLst/>
                          <a:latin typeface="Trebuchet MS" pitchFamily="34" charset="0"/>
                        </a:rPr>
                        <a:t>50</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r>
              <a:tr h="304800">
                <a:tc gridSpan="2">
                  <a:txBody>
                    <a:bodyPr/>
                    <a:lstStyle/>
                    <a:p>
                      <a:pPr marL="0" marR="0" lvl="0" indent="0" algn="ctr" defTabSz="914400" rtl="0" eaLnBrk="1" fontAlgn="b" latinLnBrk="0" hangingPunct="1">
                        <a:lnSpc>
                          <a:spcPct val="100000"/>
                        </a:lnSpc>
                        <a:spcBef>
                          <a:spcPct val="0"/>
                        </a:spcBef>
                        <a:spcAft>
                          <a:spcPct val="0"/>
                        </a:spcAft>
                        <a:buClrTx/>
                        <a:buSzPct val="90000"/>
                        <a:buFontTx/>
                        <a:buNone/>
                        <a:tabLst/>
                      </a:pPr>
                      <a:endParaRPr kumimoji="0" lang="en-US" sz="1200" b="0" i="0" u="none" strike="noStrike" cap="none" normalizeH="0" baseline="0" smtClean="0">
                        <a:ln>
                          <a:noFill/>
                        </a:ln>
                        <a:solidFill>
                          <a:schemeClr val="tx1"/>
                        </a:solidFill>
                        <a:effectLst/>
                        <a:latin typeface="Trebuchet MS" pitchFamily="34" charset="0"/>
                      </a:endParaRPr>
                    </a:p>
                  </a:txBody>
                  <a:tcPr anchor="b"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de-DE"/>
                    </a:p>
                  </a:txBody>
                  <a:tcPr/>
                </a:tc>
              </a:tr>
              <a:tr h="304800">
                <a:tc>
                  <a:txBody>
                    <a:bodyPr/>
                    <a:lstStyle/>
                    <a:p>
                      <a:pPr marL="0" marR="0" lvl="0" indent="0" algn="l" defTabSz="914400" rtl="0" eaLnBrk="1" fontAlgn="b" latinLnBrk="0" hangingPunct="1">
                        <a:lnSpc>
                          <a:spcPct val="100000"/>
                        </a:lnSpc>
                        <a:spcBef>
                          <a:spcPct val="0"/>
                        </a:spcBef>
                        <a:spcAft>
                          <a:spcPct val="0"/>
                        </a:spcAft>
                        <a:buClrTx/>
                        <a:buSzPct val="90000"/>
                        <a:buFontTx/>
                        <a:buNone/>
                        <a:tabLst/>
                      </a:pPr>
                      <a:r>
                        <a:rPr kumimoji="0" lang="en-US" sz="1200" b="0" i="0" u="none" strike="noStrike" cap="none" normalizeH="0" baseline="0" smtClean="0">
                          <a:ln>
                            <a:noFill/>
                          </a:ln>
                          <a:solidFill>
                            <a:schemeClr val="tx1"/>
                          </a:solidFill>
                          <a:effectLst/>
                          <a:latin typeface="Trebuchet MS" pitchFamily="34" charset="0"/>
                        </a:rPr>
                        <a:t>Technology</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CC00"/>
                    </a:solidFill>
                  </a:tcPr>
                </a:tc>
                <a:tc>
                  <a:txBody>
                    <a:bodyPr/>
                    <a:lstStyle/>
                    <a:p>
                      <a:pPr marL="0" marR="0" lvl="0" indent="0" algn="ctr" defTabSz="914400" rtl="0" eaLnBrk="1" fontAlgn="b" latinLnBrk="0" hangingPunct="1">
                        <a:lnSpc>
                          <a:spcPct val="100000"/>
                        </a:lnSpc>
                        <a:spcBef>
                          <a:spcPct val="0"/>
                        </a:spcBef>
                        <a:spcAft>
                          <a:spcPct val="0"/>
                        </a:spcAft>
                        <a:buClrTx/>
                        <a:buSzPct val="90000"/>
                        <a:buFontTx/>
                        <a:buNone/>
                        <a:tabLst/>
                      </a:pPr>
                      <a:r>
                        <a:rPr kumimoji="0" lang="en-US" sz="1200" b="0" i="0" u="none" strike="noStrike" cap="none" normalizeH="0" baseline="0" smtClean="0">
                          <a:ln>
                            <a:noFill/>
                          </a:ln>
                          <a:solidFill>
                            <a:schemeClr val="tx1"/>
                          </a:solidFill>
                          <a:effectLst/>
                          <a:latin typeface="Trebuchet MS" pitchFamily="34" charset="0"/>
                        </a:rPr>
                        <a:t>Parabolic Trough</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r>
              <a:tr h="304800">
                <a:tc>
                  <a:txBody>
                    <a:bodyPr/>
                    <a:lstStyle/>
                    <a:p>
                      <a:pPr marL="0" marR="0" lvl="0" indent="0" algn="l" defTabSz="914400" rtl="0" eaLnBrk="1" fontAlgn="b" latinLnBrk="0" hangingPunct="1">
                        <a:lnSpc>
                          <a:spcPct val="100000"/>
                        </a:lnSpc>
                        <a:spcBef>
                          <a:spcPct val="0"/>
                        </a:spcBef>
                        <a:spcAft>
                          <a:spcPct val="0"/>
                        </a:spcAft>
                        <a:buClrTx/>
                        <a:buSzPct val="90000"/>
                        <a:buFontTx/>
                        <a:buNone/>
                        <a:tabLst/>
                      </a:pPr>
                      <a:r>
                        <a:rPr kumimoji="0" lang="en-US" sz="1200" b="0" i="0" u="none" strike="noStrike" cap="none" normalizeH="0" baseline="0" smtClean="0">
                          <a:ln>
                            <a:noFill/>
                          </a:ln>
                          <a:solidFill>
                            <a:schemeClr val="tx1"/>
                          </a:solidFill>
                          <a:effectLst/>
                          <a:latin typeface="Trebuchet MS" pitchFamily="34" charset="0"/>
                        </a:rPr>
                        <a:t>Storage</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CC00"/>
                    </a:solidFill>
                  </a:tcPr>
                </a:tc>
                <a:tc>
                  <a:txBody>
                    <a:bodyPr/>
                    <a:lstStyle/>
                    <a:p>
                      <a:pPr marL="0" marR="0" lvl="0" indent="0" algn="ctr" defTabSz="914400" rtl="0" eaLnBrk="1" fontAlgn="b" latinLnBrk="0" hangingPunct="1">
                        <a:lnSpc>
                          <a:spcPct val="100000"/>
                        </a:lnSpc>
                        <a:spcBef>
                          <a:spcPct val="0"/>
                        </a:spcBef>
                        <a:spcAft>
                          <a:spcPct val="0"/>
                        </a:spcAft>
                        <a:buClrTx/>
                        <a:buSzPct val="90000"/>
                        <a:buFontTx/>
                        <a:buNone/>
                        <a:tabLst/>
                      </a:pPr>
                      <a:r>
                        <a:rPr kumimoji="0" lang="en-US" sz="1200" b="0" i="0" u="none" strike="noStrike" cap="none" normalizeH="0" baseline="0" smtClean="0">
                          <a:ln>
                            <a:noFill/>
                          </a:ln>
                          <a:solidFill>
                            <a:schemeClr val="tx1"/>
                          </a:solidFill>
                          <a:effectLst/>
                          <a:latin typeface="Trebuchet MS" pitchFamily="34" charset="0"/>
                        </a:rPr>
                        <a:t>No</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r>
              <a:tr h="304800">
                <a:tc>
                  <a:txBody>
                    <a:bodyPr/>
                    <a:lstStyle/>
                    <a:p>
                      <a:pPr marL="0" marR="0" lvl="0" indent="0" algn="l" defTabSz="914400" rtl="0" eaLnBrk="1" fontAlgn="b" latinLnBrk="0" hangingPunct="1">
                        <a:lnSpc>
                          <a:spcPct val="100000"/>
                        </a:lnSpc>
                        <a:spcBef>
                          <a:spcPct val="0"/>
                        </a:spcBef>
                        <a:spcAft>
                          <a:spcPct val="0"/>
                        </a:spcAft>
                        <a:buClrTx/>
                        <a:buSzPct val="90000"/>
                        <a:buFontTx/>
                        <a:buNone/>
                        <a:tabLst/>
                      </a:pPr>
                      <a:r>
                        <a:rPr kumimoji="0" lang="en-US" sz="1200" b="0" i="0" u="none" strike="noStrike" cap="none" normalizeH="0" baseline="0" smtClean="0">
                          <a:ln>
                            <a:noFill/>
                          </a:ln>
                          <a:solidFill>
                            <a:schemeClr val="tx1"/>
                          </a:solidFill>
                          <a:effectLst/>
                          <a:latin typeface="Trebuchet MS" pitchFamily="34" charset="0"/>
                        </a:rPr>
                        <a:t>Plant Surface</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CC00"/>
                    </a:solidFill>
                  </a:tcPr>
                </a:tc>
                <a:tc>
                  <a:txBody>
                    <a:bodyPr/>
                    <a:lstStyle/>
                    <a:p>
                      <a:pPr marL="0" marR="0" lvl="0" indent="0" algn="ctr" defTabSz="914400" rtl="0" eaLnBrk="1" fontAlgn="b" latinLnBrk="0" hangingPunct="1">
                        <a:lnSpc>
                          <a:spcPct val="100000"/>
                        </a:lnSpc>
                        <a:spcBef>
                          <a:spcPct val="0"/>
                        </a:spcBef>
                        <a:spcAft>
                          <a:spcPct val="0"/>
                        </a:spcAft>
                        <a:buClrTx/>
                        <a:buSzPct val="90000"/>
                        <a:buFontTx/>
                        <a:buNone/>
                        <a:tabLst/>
                      </a:pPr>
                      <a:r>
                        <a:rPr kumimoji="0" lang="en-US" sz="1200" b="0" i="0" u="none" strike="noStrike" cap="none" normalizeH="0" baseline="0" smtClean="0">
                          <a:ln>
                            <a:noFill/>
                          </a:ln>
                          <a:solidFill>
                            <a:schemeClr val="tx1"/>
                          </a:solidFill>
                          <a:effectLst/>
                          <a:latin typeface="Trebuchet MS" pitchFamily="34" charset="0"/>
                        </a:rPr>
                        <a:t>175 Ha</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r>
              <a:tr h="944563">
                <a:tc>
                  <a:txBody>
                    <a:bodyPr/>
                    <a:lstStyle/>
                    <a:p>
                      <a:pPr marL="0" marR="0" lvl="0" indent="0" algn="l" defTabSz="914400" rtl="0" eaLnBrk="1" fontAlgn="base" latinLnBrk="0" hangingPunct="1">
                        <a:lnSpc>
                          <a:spcPct val="100000"/>
                        </a:lnSpc>
                        <a:spcBef>
                          <a:spcPct val="0"/>
                        </a:spcBef>
                        <a:spcAft>
                          <a:spcPct val="0"/>
                        </a:spcAft>
                        <a:buClrTx/>
                        <a:buSzPct val="90000"/>
                        <a:buFontTx/>
                        <a:buNone/>
                        <a:tabLst/>
                      </a:pPr>
                      <a:r>
                        <a:rPr kumimoji="0" lang="en-US" sz="1200" b="0" i="0" u="none" strike="noStrike" cap="none" normalizeH="0" baseline="0" smtClean="0">
                          <a:ln>
                            <a:noFill/>
                          </a:ln>
                          <a:solidFill>
                            <a:schemeClr val="tx1"/>
                          </a:solidFill>
                          <a:effectLst/>
                          <a:latin typeface="Trebuchet MS" pitchFamily="34" charset="0"/>
                        </a:rPr>
                        <a:t>Components</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CC00"/>
                    </a:solidFill>
                  </a:tcPr>
                </a:tc>
                <a:tc>
                  <a:txBody>
                    <a:bodyPr/>
                    <a:lstStyle/>
                    <a:p>
                      <a:pPr marL="0" marR="0" lvl="0" indent="0" algn="l" defTabSz="914400" rtl="0" eaLnBrk="1" fontAlgn="base" latinLnBrk="0" hangingPunct="1">
                        <a:lnSpc>
                          <a:spcPct val="100000"/>
                        </a:lnSpc>
                        <a:spcBef>
                          <a:spcPct val="0"/>
                        </a:spcBef>
                        <a:spcAft>
                          <a:spcPct val="0"/>
                        </a:spcAft>
                        <a:buClrTx/>
                        <a:buSzPct val="90000"/>
                        <a:buFontTx/>
                        <a:buNone/>
                        <a:tabLst/>
                      </a:pPr>
                      <a:r>
                        <a:rPr kumimoji="0" lang="en-US" sz="1200" b="0" i="0" u="none" strike="noStrike" cap="none" normalizeH="0" baseline="0" smtClean="0">
                          <a:ln>
                            <a:noFill/>
                          </a:ln>
                          <a:solidFill>
                            <a:schemeClr val="tx1"/>
                          </a:solidFill>
                          <a:effectLst/>
                          <a:latin typeface="Trebuchet MS" pitchFamily="34" charset="0"/>
                        </a:rPr>
                        <a:t>Mirrors FLABEG &amp; RIOGLASS </a:t>
                      </a:r>
                    </a:p>
                    <a:p>
                      <a:pPr marL="0" marR="0" lvl="0" indent="0" algn="l" defTabSz="914400" rtl="0" eaLnBrk="1" fontAlgn="base" latinLnBrk="0" hangingPunct="1">
                        <a:lnSpc>
                          <a:spcPct val="100000"/>
                        </a:lnSpc>
                        <a:spcBef>
                          <a:spcPct val="0"/>
                        </a:spcBef>
                        <a:spcAft>
                          <a:spcPct val="0"/>
                        </a:spcAft>
                        <a:buClrTx/>
                        <a:buSzPct val="90000"/>
                        <a:buFontTx/>
                        <a:buNone/>
                        <a:tabLst/>
                      </a:pPr>
                      <a:r>
                        <a:rPr kumimoji="0" lang="en-US" sz="1200" b="0" i="0" u="none" strike="noStrike" cap="none" normalizeH="0" baseline="0" smtClean="0">
                          <a:ln>
                            <a:noFill/>
                          </a:ln>
                          <a:solidFill>
                            <a:schemeClr val="tx1"/>
                          </a:solidFill>
                          <a:effectLst/>
                          <a:latin typeface="Trebuchet MS" pitchFamily="34" charset="0"/>
                        </a:rPr>
                        <a:t>Structure EUROTHROUGH Pipes SOLEL y SCHOTT</a:t>
                      </a:r>
                    </a:p>
                    <a:p>
                      <a:pPr marL="0" marR="0" lvl="0" indent="0" algn="l" defTabSz="914400" rtl="0" eaLnBrk="1" fontAlgn="base" latinLnBrk="0" hangingPunct="1">
                        <a:lnSpc>
                          <a:spcPct val="100000"/>
                        </a:lnSpc>
                        <a:spcBef>
                          <a:spcPct val="0"/>
                        </a:spcBef>
                        <a:spcAft>
                          <a:spcPct val="0"/>
                        </a:spcAft>
                        <a:buClrTx/>
                        <a:buSzPct val="90000"/>
                        <a:buFontTx/>
                        <a:buNone/>
                        <a:tabLst/>
                      </a:pPr>
                      <a:r>
                        <a:rPr kumimoji="0" lang="en-US" sz="1200" b="0" i="0" u="none" strike="noStrike" cap="none" normalizeH="0" baseline="0" smtClean="0">
                          <a:ln>
                            <a:noFill/>
                          </a:ln>
                          <a:solidFill>
                            <a:schemeClr val="tx1"/>
                          </a:solidFill>
                          <a:effectLst/>
                          <a:latin typeface="Trebuchet MS" pitchFamily="34" charset="0"/>
                        </a:rPr>
                        <a:t>Turbine SIEMENS</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r>
              <a:tr h="304800">
                <a:tc gridSpan="2">
                  <a:txBody>
                    <a:bodyPr/>
                    <a:lstStyle/>
                    <a:p>
                      <a:pPr marL="0" marR="0" lvl="0" indent="0" algn="ctr" defTabSz="914400" rtl="0" eaLnBrk="1" fontAlgn="b" latinLnBrk="0" hangingPunct="1">
                        <a:lnSpc>
                          <a:spcPct val="100000"/>
                        </a:lnSpc>
                        <a:spcBef>
                          <a:spcPct val="0"/>
                        </a:spcBef>
                        <a:spcAft>
                          <a:spcPct val="0"/>
                        </a:spcAft>
                        <a:buClrTx/>
                        <a:buSzPct val="90000"/>
                        <a:buFontTx/>
                        <a:buNone/>
                        <a:tabLst/>
                      </a:pPr>
                      <a:r>
                        <a:rPr kumimoji="0" lang="en-US" sz="1200" b="0" i="0" u="none" strike="noStrike" cap="none" normalizeH="0" baseline="0" smtClean="0">
                          <a:ln>
                            <a:noFill/>
                          </a:ln>
                          <a:solidFill>
                            <a:schemeClr val="tx1"/>
                          </a:solidFill>
                          <a:effectLst/>
                          <a:latin typeface="Trebuchet MS" pitchFamily="34" charset="0"/>
                        </a:rPr>
                        <a:t> </a:t>
                      </a:r>
                    </a:p>
                  </a:txBody>
                  <a:tcPr anchor="b"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de-DE"/>
                    </a:p>
                  </a:txBody>
                  <a:tcPr/>
                </a:tc>
              </a:tr>
              <a:tr h="347663">
                <a:tc>
                  <a:txBody>
                    <a:bodyPr/>
                    <a:lstStyle/>
                    <a:p>
                      <a:pPr marL="0" marR="0" lvl="0" indent="0" algn="l" defTabSz="914400" rtl="0" eaLnBrk="1" fontAlgn="b" latinLnBrk="0" hangingPunct="1">
                        <a:lnSpc>
                          <a:spcPct val="100000"/>
                        </a:lnSpc>
                        <a:spcBef>
                          <a:spcPct val="0"/>
                        </a:spcBef>
                        <a:spcAft>
                          <a:spcPct val="0"/>
                        </a:spcAft>
                        <a:buClrTx/>
                        <a:buSzPct val="90000"/>
                        <a:buFontTx/>
                        <a:buNone/>
                        <a:tabLst/>
                      </a:pPr>
                      <a:r>
                        <a:rPr kumimoji="0" lang="en-US" sz="1200" b="0" i="0" u="none" strike="noStrike" cap="none" normalizeH="0" baseline="0" smtClean="0">
                          <a:ln>
                            <a:noFill/>
                          </a:ln>
                          <a:solidFill>
                            <a:schemeClr val="tx1"/>
                          </a:solidFill>
                          <a:effectLst/>
                          <a:latin typeface="Trebuchet MS" pitchFamily="34" charset="0"/>
                        </a:rPr>
                        <a:t>Startup</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CC00"/>
                    </a:solidFill>
                  </a:tcPr>
                </a:tc>
                <a:tc>
                  <a:txBody>
                    <a:bodyPr/>
                    <a:lstStyle/>
                    <a:p>
                      <a:pPr marL="0" marR="0" lvl="0" indent="0" algn="ctr" defTabSz="914400" rtl="0" eaLnBrk="1" fontAlgn="b" latinLnBrk="0" hangingPunct="1">
                        <a:lnSpc>
                          <a:spcPct val="100000"/>
                        </a:lnSpc>
                        <a:spcBef>
                          <a:spcPct val="0"/>
                        </a:spcBef>
                        <a:spcAft>
                          <a:spcPct val="0"/>
                        </a:spcAft>
                        <a:buClrTx/>
                        <a:buSzPct val="90000"/>
                        <a:buFontTx/>
                        <a:buNone/>
                        <a:tabLst/>
                      </a:pPr>
                      <a:r>
                        <a:rPr kumimoji="0" lang="en-US" sz="1200" b="0" i="0" u="none" strike="noStrike" cap="none" normalizeH="0" baseline="0" smtClean="0">
                          <a:ln>
                            <a:noFill/>
                          </a:ln>
                          <a:solidFill>
                            <a:schemeClr val="tx1"/>
                          </a:solidFill>
                          <a:effectLst/>
                          <a:latin typeface="Trebuchet MS" pitchFamily="34" charset="0"/>
                        </a:rPr>
                        <a:t>2009</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r>
              <a:tr h="519113">
                <a:tc>
                  <a:txBody>
                    <a:bodyPr/>
                    <a:lstStyle/>
                    <a:p>
                      <a:pPr marL="0" marR="0" lvl="0" indent="0" algn="l" defTabSz="914400" rtl="0" eaLnBrk="1" fontAlgn="b" latinLnBrk="0" hangingPunct="1">
                        <a:lnSpc>
                          <a:spcPct val="100000"/>
                        </a:lnSpc>
                        <a:spcBef>
                          <a:spcPct val="0"/>
                        </a:spcBef>
                        <a:spcAft>
                          <a:spcPct val="0"/>
                        </a:spcAft>
                        <a:buClrTx/>
                        <a:buSzPct val="90000"/>
                        <a:buFontTx/>
                        <a:buNone/>
                        <a:tabLst/>
                      </a:pPr>
                      <a:r>
                        <a:rPr kumimoji="0" lang="en-US" sz="1200" b="1" i="0" u="none" strike="noStrike" cap="none" normalizeH="0" baseline="0" smtClean="0">
                          <a:ln>
                            <a:noFill/>
                          </a:ln>
                          <a:solidFill>
                            <a:schemeClr val="tx1"/>
                          </a:solidFill>
                          <a:effectLst/>
                          <a:latin typeface="Trebuchet MS" pitchFamily="34" charset="0"/>
                        </a:rPr>
                        <a:t>PROMOTER</a:t>
                      </a:r>
                    </a:p>
                  </a:txBody>
                  <a:tcPr marL="90000" marR="90000" marT="46800" marB="468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CC00"/>
                    </a:solidFill>
                  </a:tcPr>
                </a:tc>
                <a:tc>
                  <a:txBody>
                    <a:bodyPr/>
                    <a:lstStyle/>
                    <a:p>
                      <a:pPr marL="0" marR="0" lvl="0" indent="0" algn="ctr" defTabSz="914400" rtl="0" eaLnBrk="1" fontAlgn="b" latinLnBrk="0" hangingPunct="1">
                        <a:lnSpc>
                          <a:spcPct val="100000"/>
                        </a:lnSpc>
                        <a:spcBef>
                          <a:spcPct val="0"/>
                        </a:spcBef>
                        <a:spcAft>
                          <a:spcPct val="0"/>
                        </a:spcAft>
                        <a:buClrTx/>
                        <a:buSzPct val="90000"/>
                        <a:buFontTx/>
                        <a:buNone/>
                        <a:tabLst/>
                      </a:pPr>
                      <a:r>
                        <a:rPr kumimoji="0" lang="en-US" sz="1200" b="1" i="0" u="none" strike="noStrike" cap="none" normalizeH="0" baseline="0" smtClean="0">
                          <a:ln>
                            <a:noFill/>
                          </a:ln>
                          <a:solidFill>
                            <a:schemeClr val="tx1"/>
                          </a:solidFill>
                          <a:effectLst/>
                          <a:latin typeface="Trebuchet MS" pitchFamily="34" charset="0"/>
                        </a:rPr>
                        <a:t>IBERDROLA (90%), </a:t>
                      </a:r>
                    </a:p>
                    <a:p>
                      <a:pPr marL="0" marR="0" lvl="0" indent="0" algn="ctr" defTabSz="914400" rtl="0" eaLnBrk="1" fontAlgn="b" latinLnBrk="0" hangingPunct="1">
                        <a:lnSpc>
                          <a:spcPct val="100000"/>
                        </a:lnSpc>
                        <a:spcBef>
                          <a:spcPct val="0"/>
                        </a:spcBef>
                        <a:spcAft>
                          <a:spcPct val="0"/>
                        </a:spcAft>
                        <a:buClrTx/>
                        <a:buSzPct val="90000"/>
                        <a:buFontTx/>
                        <a:buNone/>
                        <a:tabLst/>
                      </a:pPr>
                      <a:r>
                        <a:rPr kumimoji="0" lang="en-US" sz="1200" b="1" i="0" u="none" strike="noStrike" cap="none" normalizeH="0" baseline="0" smtClean="0">
                          <a:ln>
                            <a:noFill/>
                          </a:ln>
                          <a:solidFill>
                            <a:schemeClr val="tx1"/>
                          </a:solidFill>
                          <a:effectLst/>
                          <a:latin typeface="Trebuchet MS" pitchFamily="34" charset="0"/>
                        </a:rPr>
                        <a:t>IDAE (10%)</a:t>
                      </a:r>
                    </a:p>
                  </a:txBody>
                  <a:tcPr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r>
            </a:tbl>
          </a:graphicData>
        </a:graphic>
      </p:graphicFrame>
      <p:pic>
        <p:nvPicPr>
          <p:cNvPr id="575597" name="Picture 58"/>
          <p:cNvPicPr>
            <a:picLocks noChangeAspect="1" noChangeArrowheads="1"/>
          </p:cNvPicPr>
          <p:nvPr/>
        </p:nvPicPr>
        <p:blipFill>
          <a:blip r:embed="rId3" cstate="print">
            <a:extLst>
              <a:ext uri="{28A0092B-C50C-407E-A947-70E740481C1C}">
                <a14:useLocalDpi xmlns:a14="http://schemas.microsoft.com/office/drawing/2010/main" val="0"/>
              </a:ext>
            </a:extLst>
          </a:blip>
          <a:srcRect l="945" t="2521" b="3529"/>
          <a:stretch>
            <a:fillRect/>
          </a:stretch>
        </p:blipFill>
        <p:spPr bwMode="auto">
          <a:xfrm>
            <a:off x="5186363" y="3932238"/>
            <a:ext cx="3992562" cy="2366962"/>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pic>
      <p:pic>
        <p:nvPicPr>
          <p:cNvPr id="575598" name="Picture 67"/>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724525" y="1123951"/>
            <a:ext cx="3101975" cy="2749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75599" name="Line 68"/>
          <p:cNvSpPr>
            <a:spLocks noChangeShapeType="1"/>
          </p:cNvSpPr>
          <p:nvPr/>
        </p:nvSpPr>
        <p:spPr bwMode="auto">
          <a:xfrm>
            <a:off x="4787900" y="2060575"/>
            <a:ext cx="2305050" cy="792163"/>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425" tIns="45713" rIns="91425" bIns="45713">
            <a:spAutoFit/>
          </a:bodyPr>
          <a:lstStyle/>
          <a:p>
            <a:endParaRPr lang="de-DE"/>
          </a:p>
        </p:txBody>
      </p:sp>
      <p:sp>
        <p:nvSpPr>
          <p:cNvPr id="9" name="Rechteck 8"/>
          <p:cNvSpPr/>
          <p:nvPr/>
        </p:nvSpPr>
        <p:spPr>
          <a:xfrm>
            <a:off x="8604448" y="6371584"/>
            <a:ext cx="441146" cy="369332"/>
          </a:xfrm>
          <a:prstGeom prst="rect">
            <a:avLst/>
          </a:prstGeom>
        </p:spPr>
        <p:txBody>
          <a:bodyPr wrap="none">
            <a:spAutoFit/>
          </a:bodyPr>
          <a:lstStyle/>
          <a:p>
            <a:fld id="{A4B458E2-F606-46F0-90B2-A686ED9C4A1E}" type="slidenum">
              <a:rPr lang="en-US" altLang="en-US">
                <a:solidFill>
                  <a:schemeClr val="bg1"/>
                </a:solidFill>
                <a:latin typeface="Arial" charset="0"/>
                <a:cs typeface="Arial" charset="0"/>
              </a:rPr>
              <a:pPr/>
              <a:t>9</a:t>
            </a:fld>
            <a:endParaRPr lang="en-US" dirty="0"/>
          </a:p>
        </p:txBody>
      </p:sp>
    </p:spTree>
    <p:extLst>
      <p:ext uri="{BB962C8B-B14F-4D97-AF65-F5344CB8AC3E}">
        <p14:creationId xmlns:p14="http://schemas.microsoft.com/office/powerpoint/2010/main" val="3540017776"/>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xml><?xml version="1.0" encoding="utf-8"?>
<p:tagLst xmlns:a="http://schemas.openxmlformats.org/drawingml/2006/main" xmlns:r="http://schemas.openxmlformats.org/officeDocument/2006/relationships" xmlns:p="http://schemas.openxmlformats.org/presentationml/2006/main">
  <p:tag name="ADJUSTLINE" val="True"/>
</p:tagLst>
</file>

<file path=ppt/tags/tag100.xml><?xml version="1.0" encoding="utf-8"?>
<p:tagLst xmlns:a="http://schemas.openxmlformats.org/drawingml/2006/main" xmlns:r="http://schemas.openxmlformats.org/officeDocument/2006/relationships" xmlns:p="http://schemas.openxmlformats.org/presentationml/2006/main">
  <p:tag name="THINKCELLSHAPEDONOTDELETE" val="tIniXmqgg4ESDIVeBITLARA"/>
</p:tagLst>
</file>

<file path=ppt/tags/tag101.xml><?xml version="1.0" encoding="utf-8"?>
<p:tagLst xmlns:a="http://schemas.openxmlformats.org/drawingml/2006/main" xmlns:r="http://schemas.openxmlformats.org/officeDocument/2006/relationships" xmlns:p="http://schemas.openxmlformats.org/presentationml/2006/main">
  <p:tag name="THINKCELLSHAPEDONOTDELETE" val="t36S8.wixyE6MUEp_b_mqmw"/>
</p:tagLst>
</file>

<file path=ppt/tags/tag102.xml><?xml version="1.0" encoding="utf-8"?>
<p:tagLst xmlns:a="http://schemas.openxmlformats.org/drawingml/2006/main" xmlns:r="http://schemas.openxmlformats.org/officeDocument/2006/relationships" xmlns:p="http://schemas.openxmlformats.org/presentationml/2006/main">
  <p:tag name="THINKCELLSHAPEDONOTDELETE" val="tvpRIvfGOfkOwz5MRL9xMTw"/>
</p:tagLst>
</file>

<file path=ppt/tags/tag103.xml><?xml version="1.0" encoding="utf-8"?>
<p:tagLst xmlns:a="http://schemas.openxmlformats.org/drawingml/2006/main" xmlns:r="http://schemas.openxmlformats.org/officeDocument/2006/relationships" xmlns:p="http://schemas.openxmlformats.org/presentationml/2006/main">
  <p:tag name="THINKCELLSHAPEDONOTDELETE" val="tl40kBZkES0.XYJSpbiBIhw"/>
</p:tagLst>
</file>

<file path=ppt/tags/tag104.xml><?xml version="1.0" encoding="utf-8"?>
<p:tagLst xmlns:a="http://schemas.openxmlformats.org/drawingml/2006/main" xmlns:r="http://schemas.openxmlformats.org/officeDocument/2006/relationships" xmlns:p="http://schemas.openxmlformats.org/presentationml/2006/main">
  <p:tag name="THINKCELLSHAPEDONOTDELETE" val="tRysa5qIfMEuIkwSR_kjYOg"/>
</p:tagLst>
</file>

<file path=ppt/tags/tag105.xml><?xml version="1.0" encoding="utf-8"?>
<p:tagLst xmlns:a="http://schemas.openxmlformats.org/drawingml/2006/main" xmlns:r="http://schemas.openxmlformats.org/officeDocument/2006/relationships" xmlns:p="http://schemas.openxmlformats.org/presentationml/2006/main">
  <p:tag name="THINKCELLSHAPEDONOTDELETE" val="tNA5v38feDUaCaTnlIbO7GQ"/>
</p:tagLst>
</file>

<file path=ppt/tags/tag106.xml><?xml version="1.0" encoding="utf-8"?>
<p:tagLst xmlns:a="http://schemas.openxmlformats.org/drawingml/2006/main" xmlns:r="http://schemas.openxmlformats.org/officeDocument/2006/relationships" xmlns:p="http://schemas.openxmlformats.org/presentationml/2006/main">
  <p:tag name="THINKCELLSHAPEDONOTDELETE" val="tDJvEOVHCY0uqE3iNlcWUOg"/>
</p:tagLst>
</file>

<file path=ppt/tags/tag107.xml><?xml version="1.0" encoding="utf-8"?>
<p:tagLst xmlns:a="http://schemas.openxmlformats.org/drawingml/2006/main" xmlns:r="http://schemas.openxmlformats.org/officeDocument/2006/relationships" xmlns:p="http://schemas.openxmlformats.org/presentationml/2006/main">
  <p:tag name="THINKCELLSHAPEDONOTDELETE" val="tR.QLKWhNwke2dfXwXtNwGQ"/>
</p:tagLst>
</file>

<file path=ppt/tags/tag108.xml><?xml version="1.0" encoding="utf-8"?>
<p:tagLst xmlns:a="http://schemas.openxmlformats.org/drawingml/2006/main" xmlns:r="http://schemas.openxmlformats.org/officeDocument/2006/relationships" xmlns:p="http://schemas.openxmlformats.org/presentationml/2006/main">
  <p:tag name="THINKCELLSHAPEDONOTDELETE" val="t.Iwp9ZbWFUiGEnE27Sg4DA"/>
</p:tagLst>
</file>

<file path=ppt/tags/tag109.xml><?xml version="1.0" encoding="utf-8"?>
<p:tagLst xmlns:a="http://schemas.openxmlformats.org/drawingml/2006/main" xmlns:r="http://schemas.openxmlformats.org/officeDocument/2006/relationships" xmlns:p="http://schemas.openxmlformats.org/presentationml/2006/main">
  <p:tag name="THINKCELLSHAPEDONOTDELETE" val="tKMs8b_Wn5U.gxoTpKF1fXw"/>
</p:tagLst>
</file>

<file path=ppt/tags/tag11.xml><?xml version="1.0" encoding="utf-8"?>
<p:tagLst xmlns:a="http://schemas.openxmlformats.org/drawingml/2006/main" xmlns:r="http://schemas.openxmlformats.org/officeDocument/2006/relationships" xmlns:p="http://schemas.openxmlformats.org/presentationml/2006/main">
  <p:tag name="ADJUSTLINE" val="True"/>
</p:tagLst>
</file>

<file path=ppt/tags/tag110.xml><?xml version="1.0" encoding="utf-8"?>
<p:tagLst xmlns:a="http://schemas.openxmlformats.org/drawingml/2006/main" xmlns:r="http://schemas.openxmlformats.org/officeDocument/2006/relationships" xmlns:p="http://schemas.openxmlformats.org/presentationml/2006/main">
  <p:tag name="THINKCELLSHAPEDONOTDELETE" val="tR_cUv48_1EGxI_.5l0C.9Q"/>
</p:tagLst>
</file>

<file path=ppt/tags/tag111.xml><?xml version="1.0" encoding="utf-8"?>
<p:tagLst xmlns:a="http://schemas.openxmlformats.org/drawingml/2006/main" xmlns:r="http://schemas.openxmlformats.org/officeDocument/2006/relationships" xmlns:p="http://schemas.openxmlformats.org/presentationml/2006/main">
  <p:tag name="THINKCELLSHAPEDONOTDELETE" val="t5n033sPlE0aUF5YWi1LN2w"/>
</p:tagLst>
</file>

<file path=ppt/tags/tag112.xml><?xml version="1.0" encoding="utf-8"?>
<p:tagLst xmlns:a="http://schemas.openxmlformats.org/drawingml/2006/main" xmlns:r="http://schemas.openxmlformats.org/officeDocument/2006/relationships" xmlns:p="http://schemas.openxmlformats.org/presentationml/2006/main">
  <p:tag name="THINKCELLSHAPEDONOTDELETE" val="tLSvpBcYyR0.KKkidXjOTvA"/>
</p:tagLst>
</file>

<file path=ppt/tags/tag113.xml><?xml version="1.0" encoding="utf-8"?>
<p:tagLst xmlns:a="http://schemas.openxmlformats.org/drawingml/2006/main" xmlns:r="http://schemas.openxmlformats.org/officeDocument/2006/relationships" xmlns:p="http://schemas.openxmlformats.org/presentationml/2006/main">
  <p:tag name="THINKCELLSHAPEDONOTDELETE" val="tDicy9iep.k6ao9zN3XI.9g"/>
</p:tagLst>
</file>

<file path=ppt/tags/tag114.xml><?xml version="1.0" encoding="utf-8"?>
<p:tagLst xmlns:a="http://schemas.openxmlformats.org/drawingml/2006/main" xmlns:r="http://schemas.openxmlformats.org/officeDocument/2006/relationships" xmlns:p="http://schemas.openxmlformats.org/presentationml/2006/main">
  <p:tag name="THINKCELLSHAPEDONOTDELETE" val="tgef8AeKJR0q_v9YyjZFEWQ"/>
</p:tagLst>
</file>

<file path=ppt/tags/tag115.xml><?xml version="1.0" encoding="utf-8"?>
<p:tagLst xmlns:a="http://schemas.openxmlformats.org/drawingml/2006/main" xmlns:r="http://schemas.openxmlformats.org/officeDocument/2006/relationships" xmlns:p="http://schemas.openxmlformats.org/presentationml/2006/main">
  <p:tag name="THINKCELLSHAPEDONOTDELETE" val="tRVyp1RkfuUuKXLzMI7rb9Q"/>
</p:tagLst>
</file>

<file path=ppt/tags/tag116.xml><?xml version="1.0" encoding="utf-8"?>
<p:tagLst xmlns:a="http://schemas.openxmlformats.org/drawingml/2006/main" xmlns:r="http://schemas.openxmlformats.org/officeDocument/2006/relationships" xmlns:p="http://schemas.openxmlformats.org/presentationml/2006/main">
  <p:tag name="THINKCELLSHAPEDONOTDELETE" val="tsDAnzcmoA0yQc0dWuragag"/>
</p:tagLst>
</file>

<file path=ppt/tags/tag117.xml><?xml version="1.0" encoding="utf-8"?>
<p:tagLst xmlns:a="http://schemas.openxmlformats.org/drawingml/2006/main" xmlns:r="http://schemas.openxmlformats.org/officeDocument/2006/relationships" xmlns:p="http://schemas.openxmlformats.org/presentationml/2006/main">
  <p:tag name="THINKCELLSHAPEDONOTDELETE" val="tkHkUMPxqmkW8eH8EF9l1Ew"/>
</p:tagLst>
</file>

<file path=ppt/tags/tag118.xml><?xml version="1.0" encoding="utf-8"?>
<p:tagLst xmlns:a="http://schemas.openxmlformats.org/drawingml/2006/main" xmlns:r="http://schemas.openxmlformats.org/officeDocument/2006/relationships" xmlns:p="http://schemas.openxmlformats.org/presentationml/2006/main">
  <p:tag name="THINKCELLSHAPEDONOTDELETE" val="twic_28YbKUSaMi0k2SdsAg"/>
</p:tagLst>
</file>

<file path=ppt/tags/tag119.xml><?xml version="1.0" encoding="utf-8"?>
<p:tagLst xmlns:a="http://schemas.openxmlformats.org/drawingml/2006/main" xmlns:r="http://schemas.openxmlformats.org/officeDocument/2006/relationships" xmlns:p="http://schemas.openxmlformats.org/presentationml/2006/main">
  <p:tag name="THINKCELLSHAPEDONOTDELETE" val="pvv1QxK0g.kKqcf3hdgK11g"/>
</p:tagLst>
</file>

<file path=ppt/tags/tag12.xml><?xml version="1.0" encoding="utf-8"?>
<p:tagLst xmlns:a="http://schemas.openxmlformats.org/drawingml/2006/main" xmlns:r="http://schemas.openxmlformats.org/officeDocument/2006/relationships" xmlns:p="http://schemas.openxmlformats.org/presentationml/2006/main">
  <p:tag name="ADJUSTLINE" val="True"/>
</p:tagLst>
</file>

<file path=ppt/tags/tag1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xml><?xml version="1.0" encoding="utf-8"?>
<p:tagLst xmlns:a="http://schemas.openxmlformats.org/drawingml/2006/main" xmlns:r="http://schemas.openxmlformats.org/officeDocument/2006/relationships" xmlns:p="http://schemas.openxmlformats.org/presentationml/2006/main">
  <p:tag name="ADJUSTLINE" val="True"/>
</p:tagLst>
</file>

<file path=ppt/tags/tag14.xml><?xml version="1.0" encoding="utf-8"?>
<p:tagLst xmlns:a="http://schemas.openxmlformats.org/drawingml/2006/main" xmlns:r="http://schemas.openxmlformats.org/officeDocument/2006/relationships" xmlns:p="http://schemas.openxmlformats.org/presentationml/2006/main">
  <p:tag name="ADJUSTLINE" val="True"/>
</p:tagLst>
</file>

<file path=ppt/tags/tag15.xml><?xml version="1.0" encoding="utf-8"?>
<p:tagLst xmlns:a="http://schemas.openxmlformats.org/drawingml/2006/main" xmlns:r="http://schemas.openxmlformats.org/officeDocument/2006/relationships" xmlns:p="http://schemas.openxmlformats.org/presentationml/2006/main">
  <p:tag name="ADJUSTLINE" val="True"/>
</p:tagLst>
</file>

<file path=ppt/tags/tag16.xml><?xml version="1.0" encoding="utf-8"?>
<p:tagLst xmlns:a="http://schemas.openxmlformats.org/drawingml/2006/main" xmlns:r="http://schemas.openxmlformats.org/officeDocument/2006/relationships" xmlns:p="http://schemas.openxmlformats.org/presentationml/2006/main">
  <p:tag name="ADJUSTLINE" val="True"/>
</p:tagLst>
</file>

<file path=ppt/tags/tag17.xml><?xml version="1.0" encoding="utf-8"?>
<p:tagLst xmlns:a="http://schemas.openxmlformats.org/drawingml/2006/main" xmlns:r="http://schemas.openxmlformats.org/officeDocument/2006/relationships" xmlns:p="http://schemas.openxmlformats.org/presentationml/2006/main">
  <p:tag name="ADJUSTLINE" val="True"/>
</p:tagLst>
</file>

<file path=ppt/tags/tag18.xml><?xml version="1.0" encoding="utf-8"?>
<p:tagLst xmlns:a="http://schemas.openxmlformats.org/drawingml/2006/main" xmlns:r="http://schemas.openxmlformats.org/officeDocument/2006/relationships" xmlns:p="http://schemas.openxmlformats.org/presentationml/2006/main">
  <p:tag name="ADJUSTLINE" val="True"/>
</p:tagLst>
</file>

<file path=ppt/tags/tag19.xml><?xml version="1.0" encoding="utf-8"?>
<p:tagLst xmlns:a="http://schemas.openxmlformats.org/drawingml/2006/main" xmlns:r="http://schemas.openxmlformats.org/officeDocument/2006/relationships" xmlns:p="http://schemas.openxmlformats.org/presentationml/2006/main">
  <p:tag name="ADJUSTLINE" val="True"/>
</p:tagLst>
</file>

<file path=ppt/tags/tag2.xml><?xml version="1.0" encoding="utf-8"?>
<p:tagLst xmlns:a="http://schemas.openxmlformats.org/drawingml/2006/main" xmlns:r="http://schemas.openxmlformats.org/officeDocument/2006/relationships" xmlns:p="http://schemas.openxmlformats.org/presentationml/2006/main">
  <p:tag name="ADJUSTLINE" val="True"/>
</p:tagLst>
</file>

<file path=ppt/tags/tag20.xml><?xml version="1.0" encoding="utf-8"?>
<p:tagLst xmlns:a="http://schemas.openxmlformats.org/drawingml/2006/main" xmlns:r="http://schemas.openxmlformats.org/officeDocument/2006/relationships" xmlns:p="http://schemas.openxmlformats.org/presentationml/2006/main">
  <p:tag name="ADJUSTLINE" val="True"/>
</p:tagLst>
</file>

<file path=ppt/tags/tag21.xml><?xml version="1.0" encoding="utf-8"?>
<p:tagLst xmlns:a="http://schemas.openxmlformats.org/drawingml/2006/main" xmlns:r="http://schemas.openxmlformats.org/officeDocument/2006/relationships" xmlns:p="http://schemas.openxmlformats.org/presentationml/2006/main">
  <p:tag name="ADJUSTLINE" val="True"/>
</p:tagLst>
</file>

<file path=ppt/tags/tag22.xml><?xml version="1.0" encoding="utf-8"?>
<p:tagLst xmlns:a="http://schemas.openxmlformats.org/drawingml/2006/main" xmlns:r="http://schemas.openxmlformats.org/officeDocument/2006/relationships" xmlns:p="http://schemas.openxmlformats.org/presentationml/2006/main">
  <p:tag name="ADJUSTLINE" val="True"/>
</p:tagLst>
</file>

<file path=ppt/tags/tag23.xml><?xml version="1.0" encoding="utf-8"?>
<p:tagLst xmlns:a="http://schemas.openxmlformats.org/drawingml/2006/main" xmlns:r="http://schemas.openxmlformats.org/officeDocument/2006/relationships" xmlns:p="http://schemas.openxmlformats.org/presentationml/2006/main">
  <p:tag name="ADJUSTLINE" val="True"/>
</p:tagLst>
</file>

<file path=ppt/tags/tag24.xml><?xml version="1.0" encoding="utf-8"?>
<p:tagLst xmlns:a="http://schemas.openxmlformats.org/drawingml/2006/main" xmlns:r="http://schemas.openxmlformats.org/officeDocument/2006/relationships" xmlns:p="http://schemas.openxmlformats.org/presentationml/2006/main">
  <p:tag name="ADJUSTLINE" val="True"/>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pte54Y387vk.W8_bLZVmfVw"/>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pu7BuCmFxBES0enkq9bcKYQ"/>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peLnN6VlDt0eFa2PIJXVIaw"/>
</p:tagLst>
</file>

<file path=ppt/tags/tag29.xml><?xml version="1.0" encoding="utf-8"?>
<p:tagLst xmlns:a="http://schemas.openxmlformats.org/drawingml/2006/main" xmlns:r="http://schemas.openxmlformats.org/officeDocument/2006/relationships" xmlns:p="http://schemas.openxmlformats.org/presentationml/2006/main">
  <p:tag name="THINKCELLSHAPEDONOTDELETE" val="p9PB86q239EuDWOku4l4xoQ"/>
</p:tagLst>
</file>

<file path=ppt/tags/tag3.xml><?xml version="1.0" encoding="utf-8"?>
<p:tagLst xmlns:a="http://schemas.openxmlformats.org/drawingml/2006/main" xmlns:r="http://schemas.openxmlformats.org/officeDocument/2006/relationships" xmlns:p="http://schemas.openxmlformats.org/presentationml/2006/main">
  <p:tag name="ADJUSTLINE" val="True"/>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pHR1Bjqg9cEqssId4wohcVA"/>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phbfcLxhYJk2ubssCYCWJeg"/>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pP_yjsttyJ0apcwE1fNE.ng"/>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pUWaGpeYlXE2o70qtFy4iWA"/>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p.6VPiNMEOk2pQIzXk28ncg"/>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puiHo1vHaJkGEFEWWMim_BQ"/>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pcaZPIgyfC0GljU.raiKMNw"/>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pUCBexsSDAEKCnuRkxfBtlA"/>
</p:tagLst>
</file>

<file path=ppt/tags/tag39.xml><?xml version="1.0" encoding="utf-8"?>
<p:tagLst xmlns:a="http://schemas.openxmlformats.org/drawingml/2006/main" xmlns:r="http://schemas.openxmlformats.org/officeDocument/2006/relationships" xmlns:p="http://schemas.openxmlformats.org/presentationml/2006/main">
  <p:tag name="THINKCELLSHAPEDONOTDELETE" val="pMtz0hHA3NEO5_QCve5jdCQ"/>
</p:tagLst>
</file>

<file path=ppt/tags/tag4.xml><?xml version="1.0" encoding="utf-8"?>
<p:tagLst xmlns:a="http://schemas.openxmlformats.org/drawingml/2006/main" xmlns:r="http://schemas.openxmlformats.org/officeDocument/2006/relationships" xmlns:p="http://schemas.openxmlformats.org/presentationml/2006/main">
  <p:tag name="ADJUSTLINE" val="True"/>
</p:tagLst>
</file>

<file path=ppt/tags/tag40.xml><?xml version="1.0" encoding="utf-8"?>
<p:tagLst xmlns:a="http://schemas.openxmlformats.org/drawingml/2006/main" xmlns:r="http://schemas.openxmlformats.org/officeDocument/2006/relationships" xmlns:p="http://schemas.openxmlformats.org/presentationml/2006/main">
  <p:tag name="THINKCELLSHAPEDONOTDELETE" val="pdgtUPQ3vtEqIy1nBaH_pOg"/>
</p:tagLst>
</file>

<file path=ppt/tags/tag41.xml><?xml version="1.0" encoding="utf-8"?>
<p:tagLst xmlns:a="http://schemas.openxmlformats.org/drawingml/2006/main" xmlns:r="http://schemas.openxmlformats.org/officeDocument/2006/relationships" xmlns:p="http://schemas.openxmlformats.org/presentationml/2006/main">
  <p:tag name="THINKCELLSHAPEDONOTDELETE" val="pxvusdOgoqUKGYna9mMgplQ"/>
</p:tagLst>
</file>

<file path=ppt/tags/tag42.xml><?xml version="1.0" encoding="utf-8"?>
<p:tagLst xmlns:a="http://schemas.openxmlformats.org/drawingml/2006/main" xmlns:r="http://schemas.openxmlformats.org/officeDocument/2006/relationships" xmlns:p="http://schemas.openxmlformats.org/presentationml/2006/main">
  <p:tag name="THINKCELLSHAPEDONOTDELETE" val="pZ18w9lKXCkGAMQxuKNxNaQ"/>
</p:tagLst>
</file>

<file path=ppt/tags/tag43.xml><?xml version="1.0" encoding="utf-8"?>
<p:tagLst xmlns:a="http://schemas.openxmlformats.org/drawingml/2006/main" xmlns:r="http://schemas.openxmlformats.org/officeDocument/2006/relationships" xmlns:p="http://schemas.openxmlformats.org/presentationml/2006/main">
  <p:tag name="THINKCELLSHAPEDONOTDELETE" val="pP4PY_LqDIUm3WIG6mUTfgw"/>
</p:tagLst>
</file>

<file path=ppt/tags/tag4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7.xml><?xml version="1.0" encoding="utf-8"?>
<p:tagLst xmlns:a="http://schemas.openxmlformats.org/drawingml/2006/main" xmlns:r="http://schemas.openxmlformats.org/officeDocument/2006/relationships" xmlns:p="http://schemas.openxmlformats.org/presentationml/2006/main">
  <p:tag name="THINKCELLSHAPEDONOTDELETE" val="twMctXj33e06jjbtfupfYTw"/>
</p:tagLst>
</file>

<file path=ppt/tags/tag48.xml><?xml version="1.0" encoding="utf-8"?>
<p:tagLst xmlns:a="http://schemas.openxmlformats.org/drawingml/2006/main" xmlns:r="http://schemas.openxmlformats.org/officeDocument/2006/relationships" xmlns:p="http://schemas.openxmlformats.org/presentationml/2006/main">
  <p:tag name="THINKCELLSHAPEDONOTDELETE" val="p5M6ENAm0YEGoB4c.L.gYLQ"/>
</p:tagLst>
</file>

<file path=ppt/tags/tag49.xml><?xml version="1.0" encoding="utf-8"?>
<p:tagLst xmlns:a="http://schemas.openxmlformats.org/drawingml/2006/main" xmlns:r="http://schemas.openxmlformats.org/officeDocument/2006/relationships" xmlns:p="http://schemas.openxmlformats.org/presentationml/2006/main">
  <p:tag name="THINKCELLSHAPEDONOTDELETE" val="p5syEHR9RtkuZrDni_JkIqA"/>
</p:tagLst>
</file>

<file path=ppt/tags/tag5.xml><?xml version="1.0" encoding="utf-8"?>
<p:tagLst xmlns:a="http://schemas.openxmlformats.org/drawingml/2006/main" xmlns:r="http://schemas.openxmlformats.org/officeDocument/2006/relationships" xmlns:p="http://schemas.openxmlformats.org/presentationml/2006/main">
  <p:tag name="ADJUSTLINE" val="True"/>
</p:tagLst>
</file>

<file path=ppt/tags/tag50.xml><?xml version="1.0" encoding="utf-8"?>
<p:tagLst xmlns:a="http://schemas.openxmlformats.org/drawingml/2006/main" xmlns:r="http://schemas.openxmlformats.org/officeDocument/2006/relationships" xmlns:p="http://schemas.openxmlformats.org/presentationml/2006/main">
  <p:tag name="THINKCELLSHAPEDONOTDELETE" val="pGcPxGwaBlEKP1EEghd250Q"/>
</p:tagLst>
</file>

<file path=ppt/tags/tag51.xml><?xml version="1.0" encoding="utf-8"?>
<p:tagLst xmlns:a="http://schemas.openxmlformats.org/drawingml/2006/main" xmlns:r="http://schemas.openxmlformats.org/officeDocument/2006/relationships" xmlns:p="http://schemas.openxmlformats.org/presentationml/2006/main">
  <p:tag name="THINKCELLSHAPEDONOTDELETE" val="pjwi5Aklu_k.zw.Odl5Ji3g"/>
</p:tagLst>
</file>

<file path=ppt/tags/tag52.xml><?xml version="1.0" encoding="utf-8"?>
<p:tagLst xmlns:a="http://schemas.openxmlformats.org/drawingml/2006/main" xmlns:r="http://schemas.openxmlformats.org/officeDocument/2006/relationships" xmlns:p="http://schemas.openxmlformats.org/presentationml/2006/main">
  <p:tag name="THINKCELLSHAPEDONOTDELETE" val="pDwgtJ4COY06CqDWg1yunGg"/>
</p:tagLst>
</file>

<file path=ppt/tags/tag53.xml><?xml version="1.0" encoding="utf-8"?>
<p:tagLst xmlns:a="http://schemas.openxmlformats.org/drawingml/2006/main" xmlns:r="http://schemas.openxmlformats.org/officeDocument/2006/relationships" xmlns:p="http://schemas.openxmlformats.org/presentationml/2006/main">
  <p:tag name="THINKCELLSHAPEDONOTDELETE" val="pNOXgY3tWwEmY3212svj6dg"/>
</p:tagLst>
</file>

<file path=ppt/tags/tag54.xml><?xml version="1.0" encoding="utf-8"?>
<p:tagLst xmlns:a="http://schemas.openxmlformats.org/drawingml/2006/main" xmlns:r="http://schemas.openxmlformats.org/officeDocument/2006/relationships" xmlns:p="http://schemas.openxmlformats.org/presentationml/2006/main">
  <p:tag name="THINKCELLSHAPEDONOTDELETE" val="tAyKEiwfp0Eyu_K4oKcYj0Q"/>
</p:tagLst>
</file>

<file path=ppt/tags/tag55.xml><?xml version="1.0" encoding="utf-8"?>
<p:tagLst xmlns:a="http://schemas.openxmlformats.org/drawingml/2006/main" xmlns:r="http://schemas.openxmlformats.org/officeDocument/2006/relationships" xmlns:p="http://schemas.openxmlformats.org/presentationml/2006/main">
  <p:tag name="THINKCELLSHAPEDONOTDELETE" val="toKnH85viLkyWp3OtGnthOw"/>
</p:tagLst>
</file>

<file path=ppt/tags/tag56.xml><?xml version="1.0" encoding="utf-8"?>
<p:tagLst xmlns:a="http://schemas.openxmlformats.org/drawingml/2006/main" xmlns:r="http://schemas.openxmlformats.org/officeDocument/2006/relationships" xmlns:p="http://schemas.openxmlformats.org/presentationml/2006/main">
  <p:tag name="THINKCELLSHAPEDONOTDELETE" val="trMjdufOqZESoQ2b8y0Injg"/>
</p:tagLst>
</file>

<file path=ppt/tags/tag57.xml><?xml version="1.0" encoding="utf-8"?>
<p:tagLst xmlns:a="http://schemas.openxmlformats.org/drawingml/2006/main" xmlns:r="http://schemas.openxmlformats.org/officeDocument/2006/relationships" xmlns:p="http://schemas.openxmlformats.org/presentationml/2006/main">
  <p:tag name="THINKCELLSHAPEDONOTDELETE" val="tv9PB3iH0G0SFQXUurXRptA"/>
</p:tagLst>
</file>

<file path=ppt/tags/tag58.xml><?xml version="1.0" encoding="utf-8"?>
<p:tagLst xmlns:a="http://schemas.openxmlformats.org/drawingml/2006/main" xmlns:r="http://schemas.openxmlformats.org/officeDocument/2006/relationships" xmlns:p="http://schemas.openxmlformats.org/presentationml/2006/main">
  <p:tag name="THINKCELLSHAPEDONOTDELETE" val="tCOw7kV7820.tohWtJ6fzVQ"/>
</p:tagLst>
</file>

<file path=ppt/tags/tag59.xml><?xml version="1.0" encoding="utf-8"?>
<p:tagLst xmlns:a="http://schemas.openxmlformats.org/drawingml/2006/main" xmlns:r="http://schemas.openxmlformats.org/officeDocument/2006/relationships" xmlns:p="http://schemas.openxmlformats.org/presentationml/2006/main">
  <p:tag name="THINKCELLSHAPEDONOTDELETE" val="t4zXiJx2yy0ChDNB9u0iiew"/>
</p:tagLst>
</file>

<file path=ppt/tags/tag6.xml><?xml version="1.0" encoding="utf-8"?>
<p:tagLst xmlns:a="http://schemas.openxmlformats.org/drawingml/2006/main" xmlns:r="http://schemas.openxmlformats.org/officeDocument/2006/relationships" xmlns:p="http://schemas.openxmlformats.org/presentationml/2006/main">
  <p:tag name="ADJUSTLINE" val="True"/>
</p:tagLst>
</file>

<file path=ppt/tags/tag60.xml><?xml version="1.0" encoding="utf-8"?>
<p:tagLst xmlns:a="http://schemas.openxmlformats.org/drawingml/2006/main" xmlns:r="http://schemas.openxmlformats.org/officeDocument/2006/relationships" xmlns:p="http://schemas.openxmlformats.org/presentationml/2006/main">
  <p:tag name="THINKCELLSHAPEDONOTDELETE" val="tMnwguUXvwU2_bI4Bnja6gQ"/>
</p:tagLst>
</file>

<file path=ppt/tags/tag61.xml><?xml version="1.0" encoding="utf-8"?>
<p:tagLst xmlns:a="http://schemas.openxmlformats.org/drawingml/2006/main" xmlns:r="http://schemas.openxmlformats.org/officeDocument/2006/relationships" xmlns:p="http://schemas.openxmlformats.org/presentationml/2006/main">
  <p:tag name="THINKCELLSHAPEDONOTDELETE" val="t4JiJo1uttUWUn3kc9K5uIA"/>
</p:tagLst>
</file>

<file path=ppt/tags/tag62.xml><?xml version="1.0" encoding="utf-8"?>
<p:tagLst xmlns:a="http://schemas.openxmlformats.org/drawingml/2006/main" xmlns:r="http://schemas.openxmlformats.org/officeDocument/2006/relationships" xmlns:p="http://schemas.openxmlformats.org/presentationml/2006/main">
  <p:tag name="THINKCELLSHAPEDONOTDELETE" val="tjhJKpT4bZEaHTnJPUs6zug"/>
</p:tagLst>
</file>

<file path=ppt/tags/tag63.xml><?xml version="1.0" encoding="utf-8"?>
<p:tagLst xmlns:a="http://schemas.openxmlformats.org/drawingml/2006/main" xmlns:r="http://schemas.openxmlformats.org/officeDocument/2006/relationships" xmlns:p="http://schemas.openxmlformats.org/presentationml/2006/main">
  <p:tag name="THINKCELLSHAPEDONOTDELETE" val="t1kzEuVvYZUu6Vm5VxMQfZw"/>
</p:tagLst>
</file>

<file path=ppt/tags/tag64.xml><?xml version="1.0" encoding="utf-8"?>
<p:tagLst xmlns:a="http://schemas.openxmlformats.org/drawingml/2006/main" xmlns:r="http://schemas.openxmlformats.org/officeDocument/2006/relationships" xmlns:p="http://schemas.openxmlformats.org/presentationml/2006/main">
  <p:tag name="THINKCELLSHAPEDONOTDELETE" val="tULclTWLFRkC_LS.WhZeYvQ"/>
</p:tagLst>
</file>

<file path=ppt/tags/tag65.xml><?xml version="1.0" encoding="utf-8"?>
<p:tagLst xmlns:a="http://schemas.openxmlformats.org/drawingml/2006/main" xmlns:r="http://schemas.openxmlformats.org/officeDocument/2006/relationships" xmlns:p="http://schemas.openxmlformats.org/presentationml/2006/main">
  <p:tag name="THINKCELLSHAPEDONOTDELETE" val="tA2Dao3J_Y0i5TW1EOMAnNw"/>
</p:tagLst>
</file>

<file path=ppt/tags/tag66.xml><?xml version="1.0" encoding="utf-8"?>
<p:tagLst xmlns:a="http://schemas.openxmlformats.org/drawingml/2006/main" xmlns:r="http://schemas.openxmlformats.org/officeDocument/2006/relationships" xmlns:p="http://schemas.openxmlformats.org/presentationml/2006/main">
  <p:tag name="THINKCELLSHAPEDONOTDELETE" val="tQne4vvCMLU2uxNl4obWbeA"/>
</p:tagLst>
</file>

<file path=ppt/tags/tag67.xml><?xml version="1.0" encoding="utf-8"?>
<p:tagLst xmlns:a="http://schemas.openxmlformats.org/drawingml/2006/main" xmlns:r="http://schemas.openxmlformats.org/officeDocument/2006/relationships" xmlns:p="http://schemas.openxmlformats.org/presentationml/2006/main">
  <p:tag name="THINKCELLSHAPEDONOTDELETE" val="tAR6sn9FoDkWFCKXi5IX54w"/>
</p:tagLst>
</file>

<file path=ppt/tags/tag68.xml><?xml version="1.0" encoding="utf-8"?>
<p:tagLst xmlns:a="http://schemas.openxmlformats.org/drawingml/2006/main" xmlns:r="http://schemas.openxmlformats.org/officeDocument/2006/relationships" xmlns:p="http://schemas.openxmlformats.org/presentationml/2006/main">
  <p:tag name="THINKCELLSHAPEDONOTDELETE" val="tDYd7enZRKU6rxwbhm5FN0g"/>
</p:tagLst>
</file>

<file path=ppt/tags/tag69.xml><?xml version="1.0" encoding="utf-8"?>
<p:tagLst xmlns:a="http://schemas.openxmlformats.org/drawingml/2006/main" xmlns:r="http://schemas.openxmlformats.org/officeDocument/2006/relationships" xmlns:p="http://schemas.openxmlformats.org/presentationml/2006/main">
  <p:tag name="THINKCELLSHAPEDONOTDELETE" val="tToMJJ5xJ2ECQAcnyCq1Mqw"/>
</p:tagLst>
</file>

<file path=ppt/tags/tag7.xml><?xml version="1.0" encoding="utf-8"?>
<p:tagLst xmlns:a="http://schemas.openxmlformats.org/drawingml/2006/main" xmlns:r="http://schemas.openxmlformats.org/officeDocument/2006/relationships" xmlns:p="http://schemas.openxmlformats.org/presentationml/2006/main">
  <p:tag name="ADJUSTLINE" val="True"/>
</p:tagLst>
</file>

<file path=ppt/tags/tag70.xml><?xml version="1.0" encoding="utf-8"?>
<p:tagLst xmlns:a="http://schemas.openxmlformats.org/drawingml/2006/main" xmlns:r="http://schemas.openxmlformats.org/officeDocument/2006/relationships" xmlns:p="http://schemas.openxmlformats.org/presentationml/2006/main">
  <p:tag name="THINKCELLSHAPEDONOTDELETE" val="t8l10G9hW6U.PVXqsuNxpYw"/>
</p:tagLst>
</file>

<file path=ppt/tags/tag71.xml><?xml version="1.0" encoding="utf-8"?>
<p:tagLst xmlns:a="http://schemas.openxmlformats.org/drawingml/2006/main" xmlns:r="http://schemas.openxmlformats.org/officeDocument/2006/relationships" xmlns:p="http://schemas.openxmlformats.org/presentationml/2006/main">
  <p:tag name="THINKCELLSHAPEDONOTDELETE" val="tcnaGoDzKCkeJLXgzBOxG4g"/>
</p:tagLst>
</file>

<file path=ppt/tags/tag72.xml><?xml version="1.0" encoding="utf-8"?>
<p:tagLst xmlns:a="http://schemas.openxmlformats.org/drawingml/2006/main" xmlns:r="http://schemas.openxmlformats.org/officeDocument/2006/relationships" xmlns:p="http://schemas.openxmlformats.org/presentationml/2006/main">
  <p:tag name="THINKCELLSHAPEDONOTDELETE" val="tHtOMHe9TGUWHixxB6YjQqA"/>
</p:tagLst>
</file>

<file path=ppt/tags/tag73.xml><?xml version="1.0" encoding="utf-8"?>
<p:tagLst xmlns:a="http://schemas.openxmlformats.org/drawingml/2006/main" xmlns:r="http://schemas.openxmlformats.org/officeDocument/2006/relationships" xmlns:p="http://schemas.openxmlformats.org/presentationml/2006/main">
  <p:tag name="THINKCELLSHAPEDONOTDELETE" val="tUbdQPKmkLUu1cjOr7uie0w"/>
</p:tagLst>
</file>

<file path=ppt/tags/tag74.xml><?xml version="1.0" encoding="utf-8"?>
<p:tagLst xmlns:a="http://schemas.openxmlformats.org/drawingml/2006/main" xmlns:r="http://schemas.openxmlformats.org/officeDocument/2006/relationships" xmlns:p="http://schemas.openxmlformats.org/presentationml/2006/main">
  <p:tag name="THINKCELLSHAPEDONOTDELETE" val="tr5XUaHYYOEeZugIxMkXZTw"/>
</p:tagLst>
</file>

<file path=ppt/tags/tag75.xml><?xml version="1.0" encoding="utf-8"?>
<p:tagLst xmlns:a="http://schemas.openxmlformats.org/drawingml/2006/main" xmlns:r="http://schemas.openxmlformats.org/officeDocument/2006/relationships" xmlns:p="http://schemas.openxmlformats.org/presentationml/2006/main">
  <p:tag name="THINKCELLSHAPEDONOTDELETE" val="tA67x2zfluEqvbMhK4CkhYw"/>
</p:tagLst>
</file>

<file path=ppt/tags/tag76.xml><?xml version="1.0" encoding="utf-8"?>
<p:tagLst xmlns:a="http://schemas.openxmlformats.org/drawingml/2006/main" xmlns:r="http://schemas.openxmlformats.org/officeDocument/2006/relationships" xmlns:p="http://schemas.openxmlformats.org/presentationml/2006/main">
  <p:tag name="THINKCELLSHAPEDONOTDELETE" val="tt9ZKWnLRTkupiJ5n79EwYQ"/>
</p:tagLst>
</file>

<file path=ppt/tags/tag77.xml><?xml version="1.0" encoding="utf-8"?>
<p:tagLst xmlns:a="http://schemas.openxmlformats.org/drawingml/2006/main" xmlns:r="http://schemas.openxmlformats.org/officeDocument/2006/relationships" xmlns:p="http://schemas.openxmlformats.org/presentationml/2006/main">
  <p:tag name="THINKCELLSHAPEDONOTDELETE" val="tGRLRnzqAtE.MA6uKDenYug"/>
</p:tagLst>
</file>

<file path=ppt/tags/tag78.xml><?xml version="1.0" encoding="utf-8"?>
<p:tagLst xmlns:a="http://schemas.openxmlformats.org/drawingml/2006/main" xmlns:r="http://schemas.openxmlformats.org/officeDocument/2006/relationships" xmlns:p="http://schemas.openxmlformats.org/presentationml/2006/main">
  <p:tag name="THINKCELLSHAPEDONOTDELETE" val="tWDgJ1wdhL0miIoq3SpOa4w"/>
</p:tagLst>
</file>

<file path=ppt/tags/tag79.xml><?xml version="1.0" encoding="utf-8"?>
<p:tagLst xmlns:a="http://schemas.openxmlformats.org/drawingml/2006/main" xmlns:r="http://schemas.openxmlformats.org/officeDocument/2006/relationships" xmlns:p="http://schemas.openxmlformats.org/presentationml/2006/main">
  <p:tag name="THINKCELLSHAPEDONOTDELETE" val="tuEHamchR8Ee4NNfi59yQvA"/>
</p:tagLst>
</file>

<file path=ppt/tags/tag8.xml><?xml version="1.0" encoding="utf-8"?>
<p:tagLst xmlns:a="http://schemas.openxmlformats.org/drawingml/2006/main" xmlns:r="http://schemas.openxmlformats.org/officeDocument/2006/relationships" xmlns:p="http://schemas.openxmlformats.org/presentationml/2006/main">
  <p:tag name="ADJUSTLINE" val="True"/>
</p:tagLst>
</file>

<file path=ppt/tags/tag80.xml><?xml version="1.0" encoding="utf-8"?>
<p:tagLst xmlns:a="http://schemas.openxmlformats.org/drawingml/2006/main" xmlns:r="http://schemas.openxmlformats.org/officeDocument/2006/relationships" xmlns:p="http://schemas.openxmlformats.org/presentationml/2006/main">
  <p:tag name="THINKCELLSHAPEDONOTDELETE" val="tPYISuseaqka2eEBL0X7c6g"/>
</p:tagLst>
</file>

<file path=ppt/tags/tag81.xml><?xml version="1.0" encoding="utf-8"?>
<p:tagLst xmlns:a="http://schemas.openxmlformats.org/drawingml/2006/main" xmlns:r="http://schemas.openxmlformats.org/officeDocument/2006/relationships" xmlns:p="http://schemas.openxmlformats.org/presentationml/2006/main">
  <p:tag name="THINKCELLSHAPEDONOTDELETE" val="twZW7LSDHUUihpx.WZRoxCA"/>
</p:tagLst>
</file>

<file path=ppt/tags/tag82.xml><?xml version="1.0" encoding="utf-8"?>
<p:tagLst xmlns:a="http://schemas.openxmlformats.org/drawingml/2006/main" xmlns:r="http://schemas.openxmlformats.org/officeDocument/2006/relationships" xmlns:p="http://schemas.openxmlformats.org/presentationml/2006/main">
  <p:tag name="THINKCELLSHAPEDONOTDELETE" val="tX212aGmxG0e61RqWxsJvnQ"/>
</p:tagLst>
</file>

<file path=ppt/tags/tag83.xml><?xml version="1.0" encoding="utf-8"?>
<p:tagLst xmlns:a="http://schemas.openxmlformats.org/drawingml/2006/main" xmlns:r="http://schemas.openxmlformats.org/officeDocument/2006/relationships" xmlns:p="http://schemas.openxmlformats.org/presentationml/2006/main">
  <p:tag name="THINKCELLSHAPEDONOTDELETE" val="t26dPfDlUpkCZmdgwyIdbnQ"/>
</p:tagLst>
</file>

<file path=ppt/tags/tag84.xml><?xml version="1.0" encoding="utf-8"?>
<p:tagLst xmlns:a="http://schemas.openxmlformats.org/drawingml/2006/main" xmlns:r="http://schemas.openxmlformats.org/officeDocument/2006/relationships" xmlns:p="http://schemas.openxmlformats.org/presentationml/2006/main">
  <p:tag name="THINKCELLSHAPEDONOTDELETE" val="t1rIgpXsv7kqoO7zwXdYAEQ"/>
</p:tagLst>
</file>

<file path=ppt/tags/tag85.xml><?xml version="1.0" encoding="utf-8"?>
<p:tagLst xmlns:a="http://schemas.openxmlformats.org/drawingml/2006/main" xmlns:r="http://schemas.openxmlformats.org/officeDocument/2006/relationships" xmlns:p="http://schemas.openxmlformats.org/presentationml/2006/main">
  <p:tag name="THINKCELLSHAPEDONOTDELETE" val="t0j9q3id_YECX_x6fEbw7Tw"/>
</p:tagLst>
</file>

<file path=ppt/tags/tag86.xml><?xml version="1.0" encoding="utf-8"?>
<p:tagLst xmlns:a="http://schemas.openxmlformats.org/drawingml/2006/main" xmlns:r="http://schemas.openxmlformats.org/officeDocument/2006/relationships" xmlns:p="http://schemas.openxmlformats.org/presentationml/2006/main">
  <p:tag name="THINKCELLSHAPEDONOTDELETE" val="tS5leleXZqEeHEAFTGhpUag"/>
</p:tagLst>
</file>

<file path=ppt/tags/tag87.xml><?xml version="1.0" encoding="utf-8"?>
<p:tagLst xmlns:a="http://schemas.openxmlformats.org/drawingml/2006/main" xmlns:r="http://schemas.openxmlformats.org/officeDocument/2006/relationships" xmlns:p="http://schemas.openxmlformats.org/presentationml/2006/main">
  <p:tag name="THINKCELLSHAPEDONOTDELETE" val="tVHpiHhu4wkWSNvfuGCxIuw"/>
</p:tagLst>
</file>

<file path=ppt/tags/tag88.xml><?xml version="1.0" encoding="utf-8"?>
<p:tagLst xmlns:a="http://schemas.openxmlformats.org/drawingml/2006/main" xmlns:r="http://schemas.openxmlformats.org/officeDocument/2006/relationships" xmlns:p="http://schemas.openxmlformats.org/presentationml/2006/main">
  <p:tag name="THINKCELLSHAPEDONOTDELETE" val="t5MwDpFN7V02yAump3t0xNQ"/>
</p:tagLst>
</file>

<file path=ppt/tags/tag89.xml><?xml version="1.0" encoding="utf-8"?>
<p:tagLst xmlns:a="http://schemas.openxmlformats.org/drawingml/2006/main" xmlns:r="http://schemas.openxmlformats.org/officeDocument/2006/relationships" xmlns:p="http://schemas.openxmlformats.org/presentationml/2006/main">
  <p:tag name="THINKCELLSHAPEDONOTDELETE" val="t1oAlMun96EusdvEaH.kO.w"/>
</p:tagLst>
</file>

<file path=ppt/tags/tag9.xml><?xml version="1.0" encoding="utf-8"?>
<p:tagLst xmlns:a="http://schemas.openxmlformats.org/drawingml/2006/main" xmlns:r="http://schemas.openxmlformats.org/officeDocument/2006/relationships" xmlns:p="http://schemas.openxmlformats.org/presentationml/2006/main">
  <p:tag name="ADJUSTLINE" val="True"/>
</p:tagLst>
</file>

<file path=ppt/tags/tag90.xml><?xml version="1.0" encoding="utf-8"?>
<p:tagLst xmlns:a="http://schemas.openxmlformats.org/drawingml/2006/main" xmlns:r="http://schemas.openxmlformats.org/officeDocument/2006/relationships" xmlns:p="http://schemas.openxmlformats.org/presentationml/2006/main">
  <p:tag name="THINKCELLSHAPEDONOTDELETE" val="t1c.avAP7PUi0LEPNTsi2yQ"/>
</p:tagLst>
</file>

<file path=ppt/tags/tag91.xml><?xml version="1.0" encoding="utf-8"?>
<p:tagLst xmlns:a="http://schemas.openxmlformats.org/drawingml/2006/main" xmlns:r="http://schemas.openxmlformats.org/officeDocument/2006/relationships" xmlns:p="http://schemas.openxmlformats.org/presentationml/2006/main">
  <p:tag name="THINKCELLSHAPEDONOTDELETE" val="tMoCgtyApUEaRbNhCoS9mWA"/>
</p:tagLst>
</file>

<file path=ppt/tags/tag92.xml><?xml version="1.0" encoding="utf-8"?>
<p:tagLst xmlns:a="http://schemas.openxmlformats.org/drawingml/2006/main" xmlns:r="http://schemas.openxmlformats.org/officeDocument/2006/relationships" xmlns:p="http://schemas.openxmlformats.org/presentationml/2006/main">
  <p:tag name="THINKCELLSHAPEDONOTDELETE" val="tEF87cuVd8UG0WSzjXMh2tA"/>
</p:tagLst>
</file>

<file path=ppt/tags/tag93.xml><?xml version="1.0" encoding="utf-8"?>
<p:tagLst xmlns:a="http://schemas.openxmlformats.org/drawingml/2006/main" xmlns:r="http://schemas.openxmlformats.org/officeDocument/2006/relationships" xmlns:p="http://schemas.openxmlformats.org/presentationml/2006/main">
  <p:tag name="THINKCELLSHAPEDONOTDELETE" val="tUPU3q21TSUmaPOmXTnL1uA"/>
</p:tagLst>
</file>

<file path=ppt/tags/tag94.xml><?xml version="1.0" encoding="utf-8"?>
<p:tagLst xmlns:a="http://schemas.openxmlformats.org/drawingml/2006/main" xmlns:r="http://schemas.openxmlformats.org/officeDocument/2006/relationships" xmlns:p="http://schemas.openxmlformats.org/presentationml/2006/main">
  <p:tag name="THINKCELLSHAPEDONOTDELETE" val="tqM5pmBZUtEOGvKBgtARrKA"/>
</p:tagLst>
</file>

<file path=ppt/tags/tag95.xml><?xml version="1.0" encoding="utf-8"?>
<p:tagLst xmlns:a="http://schemas.openxmlformats.org/drawingml/2006/main" xmlns:r="http://schemas.openxmlformats.org/officeDocument/2006/relationships" xmlns:p="http://schemas.openxmlformats.org/presentationml/2006/main">
  <p:tag name="THINKCELLSHAPEDONOTDELETE" val="twT8quOz6TEiABEqxJRDNFg"/>
</p:tagLst>
</file>

<file path=ppt/tags/tag96.xml><?xml version="1.0" encoding="utf-8"?>
<p:tagLst xmlns:a="http://schemas.openxmlformats.org/drawingml/2006/main" xmlns:r="http://schemas.openxmlformats.org/officeDocument/2006/relationships" xmlns:p="http://schemas.openxmlformats.org/presentationml/2006/main">
  <p:tag name="THINKCELLSHAPEDONOTDELETE" val="tEcXo.87IGku1B6ewACww5g"/>
</p:tagLst>
</file>

<file path=ppt/tags/tag97.xml><?xml version="1.0" encoding="utf-8"?>
<p:tagLst xmlns:a="http://schemas.openxmlformats.org/drawingml/2006/main" xmlns:r="http://schemas.openxmlformats.org/officeDocument/2006/relationships" xmlns:p="http://schemas.openxmlformats.org/presentationml/2006/main">
  <p:tag name="THINKCELLSHAPEDONOTDELETE" val="tIT_rgrzfzk.Sbm4_afxP4w"/>
</p:tagLst>
</file>

<file path=ppt/tags/tag98.xml><?xml version="1.0" encoding="utf-8"?>
<p:tagLst xmlns:a="http://schemas.openxmlformats.org/drawingml/2006/main" xmlns:r="http://schemas.openxmlformats.org/officeDocument/2006/relationships" xmlns:p="http://schemas.openxmlformats.org/presentationml/2006/main">
  <p:tag name="THINKCELLSHAPEDONOTDELETE" val="tAUfUuaHWDEKi3AEPnYkamQ"/>
</p:tagLst>
</file>

<file path=ppt/tags/tag99.xml><?xml version="1.0" encoding="utf-8"?>
<p:tagLst xmlns:a="http://schemas.openxmlformats.org/drawingml/2006/main" xmlns:r="http://schemas.openxmlformats.org/officeDocument/2006/relationships" xmlns:p="http://schemas.openxmlformats.org/presentationml/2006/main">
  <p:tag name="THINKCELLSHAPEDONOTDELETE" val="tgoVTsc2v4ky2Pk.jiUl.hQ"/>
</p:tagLst>
</file>

<file path=ppt/theme/_rels/theme4.xml.rels><?xml version="1.0" encoding="UTF-8" standalone="yes"?>
<Relationships xmlns="http://schemas.openxmlformats.org/package/2006/relationships"><Relationship Id="rId1" Type="http://schemas.openxmlformats.org/officeDocument/2006/relationships/image" Target="../media/image10.jpeg"/></Relationships>
</file>

<file path=ppt/theme/_rels/theme5.xml.rels><?xml version="1.0" encoding="UTF-8" standalone="yes"?>
<Relationships xmlns="http://schemas.openxmlformats.org/package/2006/relationships"><Relationship Id="rId1" Type="http://schemas.openxmlformats.org/officeDocument/2006/relationships/image" Target="../media/image10.jpeg"/></Relationships>
</file>

<file path=ppt/theme/theme1.xml><?xml version="1.0" encoding="utf-8"?>
<a:theme xmlns:a="http://schemas.openxmlformats.org/drawingml/2006/main" name="DLR-Präsentation 4:3 Englisch">
  <a:themeElements>
    <a:clrScheme name="Larissa">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Larissa">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9525">
          <a:solidFill>
            <a:schemeClr val="tx1"/>
          </a:solidFill>
        </a:ln>
      </a:spPr>
      <a:bodyPr rtlCol="0" anchor="ctr">
        <a:spAutoFit/>
      </a:bodyPr>
      <a:lstStyle>
        <a:defPPr algn="ctr">
          <a:defRPr dirty="0" smtClean="0">
            <a:solidFill>
              <a:schemeClr val="tx1"/>
            </a:solidFill>
            <a:latin typeface="Arial" pitchFamily="34" charset="0"/>
            <a:cs typeface="Arial"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tx1"/>
          </a:solidFill>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defRPr dirty="0" smtClean="0">
            <a:latin typeface="Arial" pitchFamily="34" charset="0"/>
            <a:cs typeface="Arial" pitchFamily="34" charset="0"/>
          </a:defRPr>
        </a:defPPr>
      </a:lstStyle>
    </a:txDef>
  </a:objectDefaults>
  <a:extraClrSchemeLst/>
</a:theme>
</file>

<file path=ppt/theme/theme10.xml><?xml version="1.0" encoding="utf-8"?>
<a:theme xmlns:a="http://schemas.openxmlformats.org/drawingml/2006/main" name="4_Benutzerdefiniertes Design">
  <a:themeElements>
    <a:clrScheme name="Benutzerdefiniertes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enutzerdefiniertes Design">
      <a:majorFont>
        <a:latin typeface="Arial"/>
        <a:ea typeface=""/>
        <a:cs typeface="Arial"/>
      </a:majorFont>
      <a:minorFont>
        <a:latin typeface="Arial"/>
        <a:ea typeface=""/>
        <a:cs typeface="Arial"/>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enutzerdefiniertes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enutzerdefiniertes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enutzerdefiniertes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enutzerdefiniertes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enutzerdefiniertes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enutzerdefiniertes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enutzerdefiniertes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enutzerdefiniertes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enutzerdefiniertes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enutzerdefiniertes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enutzerdefiniertes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enutzerdefiniertes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5_Benutzerdefiniertes Design">
  <a:themeElements>
    <a:clrScheme name="Benutzerdefiniertes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enutzerdefiniertes Design">
      <a:majorFont>
        <a:latin typeface="Arial"/>
        <a:ea typeface=""/>
        <a:cs typeface="Arial"/>
      </a:majorFont>
      <a:minorFont>
        <a:latin typeface="Arial"/>
        <a:ea typeface=""/>
        <a:cs typeface="Arial"/>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enutzerdefiniertes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enutzerdefiniertes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enutzerdefiniertes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enutzerdefiniertes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enutzerdefiniertes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enutzerdefiniertes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enutzerdefiniertes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enutzerdefiniertes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enutzerdefiniertes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enutzerdefiniertes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enutzerdefiniertes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enutzerdefiniertes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6_Benutzerdefiniertes Design">
  <a:themeElements>
    <a:clrScheme name="Benutzerdefiniertes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enutzerdefiniertes Design">
      <a:majorFont>
        <a:latin typeface="Arial"/>
        <a:ea typeface=""/>
        <a:cs typeface="Arial"/>
      </a:majorFont>
      <a:minorFont>
        <a:latin typeface="Arial"/>
        <a:ea typeface=""/>
        <a:cs typeface="Arial"/>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enutzerdefiniertes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enutzerdefiniertes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enutzerdefiniertes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enutzerdefiniertes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enutzerdefiniertes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enutzerdefiniertes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enutzerdefiniertes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enutzerdefiniertes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enutzerdefiniertes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enutzerdefiniertes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enutzerdefiniertes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enutzerdefiniertes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7_Benutzerdefiniertes Design">
  <a:themeElements>
    <a:clrScheme name="Benutzerdefiniertes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enutzerdefiniertes Design">
      <a:majorFont>
        <a:latin typeface="Arial"/>
        <a:ea typeface=""/>
        <a:cs typeface="Arial"/>
      </a:majorFont>
      <a:minorFont>
        <a:latin typeface="Arial"/>
        <a:ea typeface=""/>
        <a:cs typeface="Arial"/>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enutzerdefiniertes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enutzerdefiniertes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enutzerdefiniertes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enutzerdefiniertes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enutzerdefiniertes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enutzerdefiniertes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enutzerdefiniertes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enutzerdefiniertes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enutzerdefiniertes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enutzerdefiniertes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enutzerdefiniertes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enutzerdefiniertes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8_Benutzerdefiniertes Design">
  <a:themeElements>
    <a:clrScheme name="Benutzerdefiniertes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enutzerdefiniertes Design">
      <a:majorFont>
        <a:latin typeface="Arial"/>
        <a:ea typeface=""/>
        <a:cs typeface="Arial"/>
      </a:majorFont>
      <a:minorFont>
        <a:latin typeface="Arial"/>
        <a:ea typeface=""/>
        <a:cs typeface="Arial"/>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enutzerdefiniertes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enutzerdefiniertes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enutzerdefiniertes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enutzerdefiniertes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enutzerdefiniertes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enutzerdefiniertes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enutzerdefiniertes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enutzerdefiniertes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enutzerdefiniertes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enutzerdefiniertes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enutzerdefiniertes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enutzerdefiniertes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9_Benutzerdefiniertes Design">
  <a:themeElements>
    <a:clrScheme name="Benutzerdefiniertes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enutzerdefiniertes Design">
      <a:majorFont>
        <a:latin typeface="Arial"/>
        <a:ea typeface=""/>
        <a:cs typeface="Arial"/>
      </a:majorFont>
      <a:minorFont>
        <a:latin typeface="Arial"/>
        <a:ea typeface=""/>
        <a:cs typeface="Arial"/>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enutzerdefiniertes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enutzerdefiniertes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enutzerdefiniertes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enutzerdefiniertes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enutzerdefiniertes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enutzerdefiniertes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enutzerdefiniertes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enutzerdefiniertes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enutzerdefiniertes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enutzerdefiniertes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enutzerdefiniertes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enutzerdefiniertes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10_Benutzerdefiniertes Design">
  <a:themeElements>
    <a:clrScheme name="Benutzerdefiniertes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enutzerdefiniertes Design">
      <a:majorFont>
        <a:latin typeface="Arial"/>
        <a:ea typeface=""/>
        <a:cs typeface="Arial"/>
      </a:majorFont>
      <a:minorFont>
        <a:latin typeface="Arial"/>
        <a:ea typeface=""/>
        <a:cs typeface="Arial"/>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enutzerdefiniertes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enutzerdefiniertes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enutzerdefiniertes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enutzerdefiniertes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enutzerdefiniertes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enutzerdefiniertes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enutzerdefiniertes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enutzerdefiniertes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enutzerdefiniertes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enutzerdefiniertes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enutzerdefiniertes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enutzerdefiniertes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11_Benutzerdefiniertes Design">
  <a:themeElements>
    <a:clrScheme name="Benutzerdefiniertes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enutzerdefiniertes Design">
      <a:majorFont>
        <a:latin typeface="Arial"/>
        <a:ea typeface=""/>
        <a:cs typeface="Arial"/>
      </a:majorFont>
      <a:minorFont>
        <a:latin typeface="Arial"/>
        <a:ea typeface=""/>
        <a:cs typeface="Arial"/>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enutzerdefiniertes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enutzerdefiniertes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enutzerdefiniertes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enutzerdefiniertes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enutzerdefiniertes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enutzerdefiniertes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enutzerdefiniertes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enutzerdefiniertes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enutzerdefiniertes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enutzerdefiniertes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enutzerdefiniertes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enutzerdefiniertes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2_Benutzerdefiniertes Design">
  <a:themeElements>
    <a:clrScheme name="Benutzerdefiniertes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enutzerdefiniertes Design">
      <a:majorFont>
        <a:latin typeface="Arial"/>
        <a:ea typeface=""/>
        <a:cs typeface="Arial"/>
      </a:majorFont>
      <a:minorFont>
        <a:latin typeface="Arial"/>
        <a:ea typeface=""/>
        <a:cs typeface="Arial"/>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enutzerdefiniertes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enutzerdefiniertes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enutzerdefiniertes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enutzerdefiniertes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enutzerdefiniertes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enutzerdefiniertes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enutzerdefiniertes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enutzerdefiniertes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enutzerdefiniertes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enutzerdefiniertes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enutzerdefiniertes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enutzerdefiniertes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13_Benutzerdefiniertes Design">
  <a:themeElements>
    <a:clrScheme name="Benutzerdefiniertes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enutzerdefiniertes Design">
      <a:majorFont>
        <a:latin typeface="Arial"/>
        <a:ea typeface=""/>
        <a:cs typeface="Arial"/>
      </a:majorFont>
      <a:minorFont>
        <a:latin typeface="Arial"/>
        <a:ea typeface=""/>
        <a:cs typeface="Arial"/>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enutzerdefiniertes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enutzerdefiniertes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enutzerdefiniertes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enutzerdefiniertes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enutzerdefiniertes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enutzerdefiniertes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enutzerdefiniertes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enutzerdefiniertes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enutzerdefiniertes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enutzerdefiniertes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enutzerdefiniertes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enutzerdefiniertes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8_w_logo sbp + Text">
  <a:themeElements>
    <a:clrScheme name="sbp">
      <a:dk1>
        <a:srgbClr val="FFFFFF"/>
      </a:dk1>
      <a:lt1>
        <a:srgbClr val="000000"/>
      </a:lt1>
      <a:dk2>
        <a:srgbClr val="000000"/>
      </a:dk2>
      <a:lt2>
        <a:srgbClr val="FFFFFF"/>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sbp">
      <a:majorFont>
        <a:latin typeface="Arial"/>
        <a:ea typeface=""/>
        <a:cs typeface=""/>
      </a:majorFont>
      <a:minorFont>
        <a:latin typeface="Arial"/>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0.xml><?xml version="1.0" encoding="utf-8"?>
<a:theme xmlns:a="http://schemas.openxmlformats.org/drawingml/2006/main" name="14_Benutzerdefiniertes Design">
  <a:themeElements>
    <a:clrScheme name="Benutzerdefiniertes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enutzerdefiniertes Design">
      <a:majorFont>
        <a:latin typeface="Arial"/>
        <a:ea typeface=""/>
        <a:cs typeface="Arial"/>
      </a:majorFont>
      <a:minorFont>
        <a:latin typeface="Arial"/>
        <a:ea typeface=""/>
        <a:cs typeface="Arial"/>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enutzerdefiniertes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enutzerdefiniertes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enutzerdefiniertes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enutzerdefiniertes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enutzerdefiniertes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enutzerdefiniertes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enutzerdefiniertes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enutzerdefiniertes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enutzerdefiniertes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enutzerdefiniertes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enutzerdefiniertes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enutzerdefiniertes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15_Benutzerdefiniertes Design">
  <a:themeElements>
    <a:clrScheme name="Benutzerdefiniertes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enutzerdefiniertes Design">
      <a:majorFont>
        <a:latin typeface="Arial"/>
        <a:ea typeface=""/>
        <a:cs typeface="Arial"/>
      </a:majorFont>
      <a:minorFont>
        <a:latin typeface="Arial"/>
        <a:ea typeface=""/>
        <a:cs typeface="Arial"/>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enutzerdefiniertes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enutzerdefiniertes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enutzerdefiniertes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enutzerdefiniertes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enutzerdefiniertes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enutzerdefiniertes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enutzerdefiniertes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enutzerdefiniertes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enutzerdefiniertes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enutzerdefiniertes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enutzerdefiniertes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enutzerdefiniertes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16_Benutzerdefiniertes Design">
  <a:themeElements>
    <a:clrScheme name="Benutzerdefiniertes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enutzerdefiniertes Design">
      <a:majorFont>
        <a:latin typeface="Arial"/>
        <a:ea typeface=""/>
        <a:cs typeface="Arial"/>
      </a:majorFont>
      <a:minorFont>
        <a:latin typeface="Arial"/>
        <a:ea typeface=""/>
        <a:cs typeface="Arial"/>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enutzerdefiniertes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enutzerdefiniertes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enutzerdefiniertes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enutzerdefiniertes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enutzerdefiniertes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enutzerdefiniertes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enutzerdefiniertes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enutzerdefiniertes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enutzerdefiniertes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enutzerdefiniertes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enutzerdefiniertes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enutzerdefiniertes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17_Benutzerdefiniertes Design">
  <a:themeElements>
    <a:clrScheme name="Benutzerdefiniertes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enutzerdefiniertes Design">
      <a:majorFont>
        <a:latin typeface="Arial"/>
        <a:ea typeface=""/>
        <a:cs typeface="Arial"/>
      </a:majorFont>
      <a:minorFont>
        <a:latin typeface="Arial"/>
        <a:ea typeface=""/>
        <a:cs typeface="Arial"/>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enutzerdefiniertes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enutzerdefiniertes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enutzerdefiniertes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enutzerdefiniertes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enutzerdefiniertes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enutzerdefiniertes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enutzerdefiniertes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enutzerdefiniertes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enutzerdefiniertes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enutzerdefiniertes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enutzerdefiniertes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enutzerdefiniertes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18_Benutzerdefiniertes Design">
  <a:themeElements>
    <a:clrScheme name="Benutzerdefiniertes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enutzerdefiniertes Design">
      <a:majorFont>
        <a:latin typeface="Arial"/>
        <a:ea typeface=""/>
        <a:cs typeface="Arial"/>
      </a:majorFont>
      <a:minorFont>
        <a:latin typeface="Arial"/>
        <a:ea typeface=""/>
        <a:cs typeface="Arial"/>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enutzerdefiniertes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enutzerdefiniertes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enutzerdefiniertes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enutzerdefiniertes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enutzerdefiniertes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enutzerdefiniertes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enutzerdefiniertes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enutzerdefiniertes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enutzerdefiniertes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enutzerdefiniertes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enutzerdefiniertes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enutzerdefiniertes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19_Benutzerdefiniertes Design">
  <a:themeElements>
    <a:clrScheme name="Benutzerdefiniertes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enutzerdefiniertes Design">
      <a:majorFont>
        <a:latin typeface="Arial"/>
        <a:ea typeface=""/>
        <a:cs typeface="Arial"/>
      </a:majorFont>
      <a:minorFont>
        <a:latin typeface="Arial"/>
        <a:ea typeface=""/>
        <a:cs typeface="Arial"/>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enutzerdefiniertes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enutzerdefiniertes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enutzerdefiniertes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enutzerdefiniertes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enutzerdefiniertes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enutzerdefiniertes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enutzerdefiniertes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enutzerdefiniertes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enutzerdefiniertes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enutzerdefiniertes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enutzerdefiniertes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enutzerdefiniertes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20_Benutzerdefiniertes Design">
  <a:themeElements>
    <a:clrScheme name="Benutzerdefiniertes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enutzerdefiniertes Design">
      <a:majorFont>
        <a:latin typeface="Arial"/>
        <a:ea typeface=""/>
        <a:cs typeface="Arial"/>
      </a:majorFont>
      <a:minorFont>
        <a:latin typeface="Arial"/>
        <a:ea typeface=""/>
        <a:cs typeface="Arial"/>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enutzerdefiniertes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enutzerdefiniertes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enutzerdefiniertes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enutzerdefiniertes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enutzerdefiniertes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enutzerdefiniertes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enutzerdefiniertes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enutzerdefiniertes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enutzerdefiniertes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enutzerdefiniertes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enutzerdefiniertes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enutzerdefiniertes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Larissa">
  <a:themeElements>
    <a:clrScheme name="Larissa">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Larissa">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8.xml><?xml version="1.0" encoding="utf-8"?>
<a:theme xmlns:a="http://schemas.openxmlformats.org/drawingml/2006/main" name="Larissa">
  <a:themeElements>
    <a:clrScheme name="Larissa">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Larissa">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Section 4">
  <a:themeElements>
    <a:clrScheme name="SBC Color Scheme 2010">
      <a:dk1>
        <a:srgbClr val="000000"/>
      </a:dk1>
      <a:lt1>
        <a:srgbClr val="FFFFFF"/>
      </a:lt1>
      <a:dk2>
        <a:srgbClr val="003366"/>
      </a:dk2>
      <a:lt2>
        <a:srgbClr val="F8F8F8"/>
      </a:lt2>
      <a:accent1>
        <a:srgbClr val="003366"/>
      </a:accent1>
      <a:accent2>
        <a:srgbClr val="5957E0"/>
      </a:accent2>
      <a:accent3>
        <a:srgbClr val="8A0000"/>
      </a:accent3>
      <a:accent4>
        <a:srgbClr val="E4A603"/>
      </a:accent4>
      <a:accent5>
        <a:srgbClr val="00A2A2"/>
      </a:accent5>
      <a:accent6>
        <a:srgbClr val="3A4047"/>
      </a:accent6>
      <a:hlink>
        <a:srgbClr val="0A84FF"/>
      </a:hlink>
      <a:folHlink>
        <a:srgbClr val="ADD6FF"/>
      </a:folHlink>
    </a:clrScheme>
    <a:fontScheme name="SBC Font Sty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bg1"/>
        </a:solidFill>
        <a:ln w="9525" cap="flat" cmpd="sng" algn="ctr">
          <a:solidFill>
            <a:schemeClr val="tx1"/>
          </a:solidFill>
          <a:prstDash val="solid"/>
          <a:round/>
          <a:headEnd type="none" w="med" len="med"/>
          <a:tailEnd type="none" w="med" len="med"/>
        </a:ln>
        <a:effectLst/>
      </a:spPr>
      <a:bodyPr vert="horz" wrap="square" lIns="45720" tIns="45720" rIns="45720" bIns="45720" numCol="1" rtlCol="0" anchor="ctr" anchorCtr="0" compatLnSpc="1">
        <a:prstTxWarp prst="textNoShape">
          <a:avLst/>
        </a:prstTxWarp>
      </a:bodyPr>
      <a:lstStyle>
        <a:defPPr algn="ctr">
          <a:spcAft>
            <a:spcPts val="600"/>
          </a:spcAft>
          <a:defRPr sz="1200" b="0" dirty="0" err="1" smtClean="0">
            <a:latin typeface="+mn-lt"/>
          </a:defRPr>
        </a:defPPr>
      </a:lstStyle>
    </a:spDef>
    <a:lnDef>
      <a:spPr bwMode="auto">
        <a:xfrm>
          <a:off x="0" y="0"/>
          <a:ext cx="1" cy="1"/>
        </a:xfrm>
        <a:custGeom>
          <a:avLst/>
          <a:gdLst/>
          <a:ahLst/>
          <a:cxnLst/>
          <a:rect l="0" t="0" r="0" b="0"/>
          <a:pathLst/>
        </a:custGeom>
        <a:solidFill>
          <a:srgbClr val="FF7C80"/>
        </a:solidFill>
        <a:ln w="9525" cap="flat" cmpd="sng" algn="ctr">
          <a:solidFill>
            <a:schemeClr val="tx1"/>
          </a:solidFill>
          <a:prstDash val="solid"/>
          <a:round/>
          <a:headEnd type="none" w="med" len="med"/>
          <a:tailEnd type="none" w="med" len="med"/>
        </a:ln>
        <a:effectLst/>
      </a:spPr>
      <a:bodyPr vert="horz" wrap="none" lIns="36000" tIns="3600" rIns="36000" bIns="3600" numCol="1" anchor="ctr" anchorCtr="0" compatLnSpc="1">
        <a:prstTxWarp prst="textNoShape">
          <a:avLst/>
        </a:prstTxWarp>
      </a:bodyPr>
      <a:lstStyle>
        <a:defPPr marL="190500" marR="0" indent="-190500" algn="ctr" defTabSz="914400" rtl="0" eaLnBrk="1" fontAlgn="base" latinLnBrk="0" hangingPunct="1">
          <a:lnSpc>
            <a:spcPct val="100000"/>
          </a:lnSpc>
          <a:spcBef>
            <a:spcPct val="0"/>
          </a:spcBef>
          <a:spcAft>
            <a:spcPct val="0"/>
          </a:spcAft>
          <a:buClr>
            <a:schemeClr val="accent1"/>
          </a:buClr>
          <a:buSzTx/>
          <a:buFont typeface="Wingdings" pitchFamily="2" charset="2"/>
          <a:buNone/>
          <a:tabLst/>
          <a:defRPr kumimoji="1" lang="en-US" sz="1000" b="1" i="0" u="none" strike="noStrike" cap="none" normalizeH="0" baseline="0" smtClean="0">
            <a:ln>
              <a:noFill/>
            </a:ln>
            <a:solidFill>
              <a:schemeClr val="tx1"/>
            </a:solidFill>
            <a:effectLst/>
            <a:latin typeface="Tahoma" charset="0"/>
          </a:defRPr>
        </a:defPPr>
      </a:lstStyle>
    </a:lnDef>
    <a:txDef>
      <a:spPr>
        <a:noFill/>
      </a:spPr>
      <a:bodyPr wrap="square" lIns="45720" tIns="45720" rIns="45720" bIns="45720" rtlCol="0">
        <a:noAutofit/>
      </a:bodyPr>
      <a:lstStyle>
        <a:defPPr marL="112713" indent="-112713" algn="l">
          <a:spcBef>
            <a:spcPts val="300"/>
          </a:spcBef>
          <a:buClr>
            <a:schemeClr val="tx2"/>
          </a:buClr>
          <a:defRPr sz="1200" b="0" dirty="0" err="1" smtClean="0">
            <a:latin typeface="+mn-lt"/>
          </a:defRPr>
        </a:defPPr>
      </a:lstStyle>
    </a:txDef>
  </a:objectDefaults>
  <a:extraClrSchemeLst>
    <a:extraClrScheme>
      <a:clrScheme name="SBC Powerpoint Template_with MekkoGraphics_v4 1">
        <a:dk1>
          <a:srgbClr val="000000"/>
        </a:dk1>
        <a:lt1>
          <a:srgbClr val="FFFFFF"/>
        </a:lt1>
        <a:dk2>
          <a:srgbClr val="003366"/>
        </a:dk2>
        <a:lt2>
          <a:srgbClr val="B2B2B2"/>
        </a:lt2>
        <a:accent1>
          <a:srgbClr val="6497CB"/>
        </a:accent1>
        <a:accent2>
          <a:srgbClr val="CC0000"/>
        </a:accent2>
        <a:accent3>
          <a:srgbClr val="FFFFFF"/>
        </a:accent3>
        <a:accent4>
          <a:srgbClr val="000000"/>
        </a:accent4>
        <a:accent5>
          <a:srgbClr val="B8C9E2"/>
        </a:accent5>
        <a:accent6>
          <a:srgbClr val="B90000"/>
        </a:accent6>
        <a:hlink>
          <a:srgbClr val="FFCC00"/>
        </a:hlink>
        <a:folHlink>
          <a:srgbClr val="009999"/>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En blanco">
  <a:themeElements>
    <a:clrScheme name="">
      <a:dk1>
        <a:srgbClr val="000000"/>
      </a:dk1>
      <a:lt1>
        <a:srgbClr val="FFFFFF"/>
      </a:lt1>
      <a:dk2>
        <a:srgbClr val="000000"/>
      </a:dk2>
      <a:lt2>
        <a:srgbClr val="808080"/>
      </a:lt2>
      <a:accent1>
        <a:srgbClr val="F6D219"/>
      </a:accent1>
      <a:accent2>
        <a:srgbClr val="333399"/>
      </a:accent2>
      <a:accent3>
        <a:srgbClr val="FFFFFF"/>
      </a:accent3>
      <a:accent4>
        <a:srgbClr val="000000"/>
      </a:accent4>
      <a:accent5>
        <a:srgbClr val="FAE5AB"/>
      </a:accent5>
      <a:accent6>
        <a:srgbClr val="2D2D8A"/>
      </a:accent6>
      <a:hlink>
        <a:srgbClr val="009999"/>
      </a:hlink>
      <a:folHlink>
        <a:srgbClr val="99CC00"/>
      </a:folHlink>
    </a:clrScheme>
    <a:fontScheme name="En blanco">
      <a:majorFont>
        <a:latin typeface="Gill Sans"/>
        <a:ea typeface="ヒラギノ角ゴ ProN W3"/>
        <a:cs typeface="ヒラギノ角ゴ ProN W3"/>
      </a:majorFont>
      <a:minorFont>
        <a:latin typeface="Gill Sans"/>
        <a:ea typeface="ヒラギノ角ゴ ProN W3"/>
        <a:cs typeface="ヒラギノ角ゴ ProN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200" b="0" i="0" u="none" strike="noStrike" cap="none" normalizeH="0" baseline="0">
            <a:ln>
              <a:noFill/>
            </a:ln>
            <a:solidFill>
              <a:srgbClr val="000000"/>
            </a:solidFill>
            <a:effectLst/>
            <a:latin typeface="Gill Sans" charset="0"/>
            <a:ea typeface="ヒラギノ角ゴ ProN W3" charset="0"/>
            <a:cs typeface="ヒラギノ角ゴ ProN W3" charset="0"/>
            <a:sym typeface="Gill Sans" charset="0"/>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200" b="0" i="0" u="none" strike="noStrike" cap="none" normalizeH="0" baseline="0">
            <a:ln>
              <a:noFill/>
            </a:ln>
            <a:solidFill>
              <a:srgbClr val="000000"/>
            </a:solidFill>
            <a:effectLst/>
            <a:latin typeface="Gill Sans" charset="0"/>
            <a:ea typeface="ヒラギノ角ゴ ProN W3" charset="0"/>
            <a:cs typeface="ヒラギノ角ゴ ProN W3" charset="0"/>
            <a:sym typeface="Gill Sans" charset="0"/>
          </a:defRPr>
        </a:defPPr>
      </a:lstStyle>
    </a:lnDef>
  </a:objectDefaults>
  <a:extraClrSchemeLst>
    <a:extraClrScheme>
      <a:clrScheme name="En blanco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1_En blanco">
  <a:themeElements>
    <a:clrScheme name="">
      <a:dk1>
        <a:srgbClr val="000000"/>
      </a:dk1>
      <a:lt1>
        <a:srgbClr val="FFFFFF"/>
      </a:lt1>
      <a:dk2>
        <a:srgbClr val="000000"/>
      </a:dk2>
      <a:lt2>
        <a:srgbClr val="808080"/>
      </a:lt2>
      <a:accent1>
        <a:srgbClr val="F6D219"/>
      </a:accent1>
      <a:accent2>
        <a:srgbClr val="333399"/>
      </a:accent2>
      <a:accent3>
        <a:srgbClr val="FFFFFF"/>
      </a:accent3>
      <a:accent4>
        <a:srgbClr val="000000"/>
      </a:accent4>
      <a:accent5>
        <a:srgbClr val="FAE5AB"/>
      </a:accent5>
      <a:accent6>
        <a:srgbClr val="2D2D8A"/>
      </a:accent6>
      <a:hlink>
        <a:srgbClr val="009999"/>
      </a:hlink>
      <a:folHlink>
        <a:srgbClr val="99CC00"/>
      </a:folHlink>
    </a:clrScheme>
    <a:fontScheme name="En blanco">
      <a:majorFont>
        <a:latin typeface="Gill Sans"/>
        <a:ea typeface="ヒラギノ角ゴ ProN W3"/>
        <a:cs typeface="ヒラギノ角ゴ ProN W3"/>
      </a:majorFont>
      <a:minorFont>
        <a:latin typeface="Gill Sans"/>
        <a:ea typeface="ヒラギノ角ゴ ProN W3"/>
        <a:cs typeface="ヒラギノ角ゴ ProN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200" b="0" i="0" u="none" strike="noStrike" cap="none" normalizeH="0" baseline="0">
            <a:ln>
              <a:noFill/>
            </a:ln>
            <a:solidFill>
              <a:srgbClr val="000000"/>
            </a:solidFill>
            <a:effectLst/>
            <a:latin typeface="Gill Sans" charset="0"/>
            <a:ea typeface="ヒラギノ角ゴ ProN W3" charset="0"/>
            <a:cs typeface="ヒラギノ角ゴ ProN W3" charset="0"/>
            <a:sym typeface="Gill Sans" charset="0"/>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200" b="0" i="0" u="none" strike="noStrike" cap="none" normalizeH="0" baseline="0">
            <a:ln>
              <a:noFill/>
            </a:ln>
            <a:solidFill>
              <a:srgbClr val="000000"/>
            </a:solidFill>
            <a:effectLst/>
            <a:latin typeface="Gill Sans" charset="0"/>
            <a:ea typeface="ヒラギノ角ゴ ProN W3" charset="0"/>
            <a:cs typeface="ヒラギノ角ゴ ProN W3" charset="0"/>
            <a:sym typeface="Gill Sans" charset="0"/>
          </a:defRPr>
        </a:defPPr>
      </a:lstStyle>
    </a:lnDef>
  </a:objectDefaults>
  <a:extraClrSchemeLst>
    <a:extraClrScheme>
      <a:clrScheme name="En blanco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Benutzerdefiniertes Design">
  <a:themeElements>
    <a:clrScheme name="Benutzerdefiniertes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enutzerdefiniertes Design">
      <a:majorFont>
        <a:latin typeface="Arial"/>
        <a:ea typeface=""/>
        <a:cs typeface="Arial"/>
      </a:majorFont>
      <a:minorFont>
        <a:latin typeface="Arial"/>
        <a:ea typeface=""/>
        <a:cs typeface="Arial"/>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enutzerdefiniertes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enutzerdefiniertes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enutzerdefiniertes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enutzerdefiniertes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enutzerdefiniertes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enutzerdefiniertes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enutzerdefiniertes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enutzerdefiniertes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enutzerdefiniertes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enutzerdefiniertes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enutzerdefiniertes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enutzerdefiniertes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_Benutzerdefiniertes Design">
  <a:themeElements>
    <a:clrScheme name="Benutzerdefiniertes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enutzerdefiniertes Design">
      <a:majorFont>
        <a:latin typeface="Arial"/>
        <a:ea typeface=""/>
        <a:cs typeface="Arial"/>
      </a:majorFont>
      <a:minorFont>
        <a:latin typeface="Arial"/>
        <a:ea typeface=""/>
        <a:cs typeface="Arial"/>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enutzerdefiniertes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enutzerdefiniertes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enutzerdefiniertes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enutzerdefiniertes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enutzerdefiniertes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enutzerdefiniertes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enutzerdefiniertes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enutzerdefiniertes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enutzerdefiniertes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enutzerdefiniertes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enutzerdefiniertes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enutzerdefiniertes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2_Benutzerdefiniertes Design">
  <a:themeElements>
    <a:clrScheme name="Benutzerdefiniertes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enutzerdefiniertes Design">
      <a:majorFont>
        <a:latin typeface="Arial"/>
        <a:ea typeface=""/>
        <a:cs typeface="Arial"/>
      </a:majorFont>
      <a:minorFont>
        <a:latin typeface="Arial"/>
        <a:ea typeface=""/>
        <a:cs typeface="Arial"/>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enutzerdefiniertes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enutzerdefiniertes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enutzerdefiniertes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enutzerdefiniertes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enutzerdefiniertes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enutzerdefiniertes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enutzerdefiniertes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enutzerdefiniertes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enutzerdefiniertes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enutzerdefiniertes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enutzerdefiniertes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enutzerdefiniertes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3_Benutzerdefiniertes Design">
  <a:themeElements>
    <a:clrScheme name="Benutzerdefiniertes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enutzerdefiniertes Design">
      <a:majorFont>
        <a:latin typeface="Arial"/>
        <a:ea typeface=""/>
        <a:cs typeface="Arial"/>
      </a:majorFont>
      <a:minorFont>
        <a:latin typeface="Arial"/>
        <a:ea typeface=""/>
        <a:cs typeface="Arial"/>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enutzerdefiniertes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enutzerdefiniertes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enutzerdefiniertes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enutzerdefiniertes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enutzerdefiniertes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enutzerdefiniertes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enutzerdefiniertes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enutzerdefiniertes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enutzerdefiniertes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enutzerdefiniertes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enutzerdefiniertes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enutzerdefiniertes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ct:contentTypeSchema xmlns:ct="http://schemas.microsoft.com/office/2006/metadata/contentType" xmlns:ma="http://schemas.microsoft.com/office/2006/metadata/properties/metaAttributes" ct:_="" ma:_="" ma:contentTypeName="Dokument" ma:contentTypeID="0x010100ED3BF77F0DEA9A4B8748258238955038" ma:contentTypeVersion="0" ma:contentTypeDescription="Ein neues Dokument erstellen." ma:contentTypeScope="" ma:versionID="538a5220a3ddfc7e20939252f667381c">
  <xsd:schema xmlns:xsd="http://www.w3.org/2001/XMLSchema" xmlns:xs="http://www.w3.org/2001/XMLSchema" xmlns:p="http://schemas.microsoft.com/office/2006/metadata/properties" targetNamespace="http://schemas.microsoft.com/office/2006/metadata/properties" ma:root="true" ma:fieldsID="66c4a6dd5ef775a5269b08f7de37f93f">
    <xsd:element name="properties">
      <xsd:complexType>
        <xsd:sequence>
          <xsd:element name="documentManagement">
            <xsd:complexType>
              <xsd:all/>
            </xsd:complexType>
          </xsd:element>
        </xsd:sequence>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Inhaltstyp"/>
        <xsd:element ref="dc:title" minOccurs="0" maxOccurs="1" ma:index="4" ma:displayName="Titel"/>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4.xml><?xml version="1.0" encoding="utf-8"?>
<tns:customPropertyEditors xmlns:tns="http://schemas.microsoft.com/office/2006/customDocumentInformationPanel">
  <tns:showOnOpen>false</tns:showOnOpen>
  <tns:defaultPropertyEditorNamespace>Standardeigenschaften</tns:defaultPropertyEditorNamespace>
</tns:customPropertyEditors>
</file>

<file path=customXml/itemProps1.xml><?xml version="1.0" encoding="utf-8"?>
<ds:datastoreItem xmlns:ds="http://schemas.openxmlformats.org/officeDocument/2006/customXml" ds:itemID="{2EA426BF-C906-475D-BE82-830FCD83A320}">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openxmlformats.org/package/2006/metadata/core-properties"/>
    <ds:schemaRef ds:uri="http://purl.org/dc/elements/1.1/"/>
    <ds:schemaRef ds:uri="http://purl.org/dc/terms/"/>
    <ds:schemaRef ds:uri="http://schemas.microsoft.com/internal/obd"/>
    <ds:schemaRef ds:uri="http://schemas.microsoft.com/office/infopath/2007/PartnerControls"/>
  </ds:schemaRefs>
</ds:datastoreItem>
</file>

<file path=customXml/itemProps2.xml><?xml version="1.0" encoding="utf-8"?>
<ds:datastoreItem xmlns:ds="http://schemas.openxmlformats.org/officeDocument/2006/customXml" ds:itemID="{9A205705-AB46-4CCB-AC04-9F9DA15AD763}">
  <ds:schemaRefs>
    <ds:schemaRef ds:uri="http://purl.org/dc/dcmitype/"/>
    <ds:schemaRef ds:uri="http://schemas.microsoft.com/office/2006/documentManagement/types"/>
    <ds:schemaRef ds:uri="http://purl.org/dc/elements/1.1/"/>
    <ds:schemaRef ds:uri="http://www.w3.org/XML/1998/namespace"/>
    <ds:schemaRef ds:uri="http://purl.org/dc/terms/"/>
    <ds:schemaRef ds:uri="http://schemas.openxmlformats.org/package/2006/metadata/core-properties"/>
    <ds:schemaRef ds:uri="http://schemas.microsoft.com/office/2006/metadata/properties"/>
    <ds:schemaRef ds:uri="http://schemas.microsoft.com/office/infopath/2007/PartnerControls"/>
  </ds:schemaRefs>
</ds:datastoreItem>
</file>

<file path=customXml/itemProps3.xml><?xml version="1.0" encoding="utf-8"?>
<ds:datastoreItem xmlns:ds="http://schemas.openxmlformats.org/officeDocument/2006/customXml" ds:itemID="{A3F94156-5483-4C07-8677-AA5F818BB0AE}">
  <ds:schemaRefs>
    <ds:schemaRef ds:uri="http://schemas.microsoft.com/sharepoint/v3/contenttype/forms"/>
  </ds:schemaRefs>
</ds:datastoreItem>
</file>

<file path=customXml/itemProps4.xml><?xml version="1.0" encoding="utf-8"?>
<ds:datastoreItem xmlns:ds="http://schemas.openxmlformats.org/officeDocument/2006/customXml" ds:itemID="{7663FC9A-5202-4A7C-883B-573909639CD6}">
  <ds:schemaRefs>
    <ds:schemaRef ds:uri="http://schemas.microsoft.com/office/2006/customDocumentInformationPanel"/>
  </ds:schemaRefs>
</ds:datastoreItem>
</file>

<file path=docProps/app.xml><?xml version="1.0" encoding="utf-8"?>
<Properties xmlns="http://schemas.openxmlformats.org/officeDocument/2006/extended-properties" xmlns:vt="http://schemas.openxmlformats.org/officeDocument/2006/docPropsVTypes">
  <Template/>
  <TotalTime>0</TotalTime>
  <Words>2808</Words>
  <Application>Microsoft Office PowerPoint</Application>
  <PresentationFormat>Bildschirmpräsentation (4:3)</PresentationFormat>
  <Paragraphs>601</Paragraphs>
  <Slides>64</Slides>
  <Notes>22</Notes>
  <HiddenSlides>1</HiddenSlides>
  <MMClips>0</MMClips>
  <ScaleCrop>false</ScaleCrop>
  <HeadingPairs>
    <vt:vector size="6" baseType="variant">
      <vt:variant>
        <vt:lpstr>Design</vt:lpstr>
      </vt:variant>
      <vt:variant>
        <vt:i4>26</vt:i4>
      </vt:variant>
      <vt:variant>
        <vt:lpstr>Eingebettete OLE-Server</vt:lpstr>
      </vt:variant>
      <vt:variant>
        <vt:i4>5</vt:i4>
      </vt:variant>
      <vt:variant>
        <vt:lpstr>Folientitel</vt:lpstr>
      </vt:variant>
      <vt:variant>
        <vt:i4>64</vt:i4>
      </vt:variant>
    </vt:vector>
  </HeadingPairs>
  <TitlesOfParts>
    <vt:vector size="95" baseType="lpstr">
      <vt:lpstr>DLR-Präsentation 4:3 Englisch</vt:lpstr>
      <vt:lpstr>8_w_logo sbp + Text</vt:lpstr>
      <vt:lpstr>Section 4</vt:lpstr>
      <vt:lpstr>En blanco</vt:lpstr>
      <vt:lpstr>1_En blanco</vt:lpstr>
      <vt:lpstr>Benutzerdefiniertes Design</vt:lpstr>
      <vt:lpstr>1_Benutzerdefiniertes Design</vt:lpstr>
      <vt:lpstr>2_Benutzerdefiniertes Design</vt:lpstr>
      <vt:lpstr>3_Benutzerdefiniertes Design</vt:lpstr>
      <vt:lpstr>4_Benutzerdefiniertes Design</vt:lpstr>
      <vt:lpstr>5_Benutzerdefiniertes Design</vt:lpstr>
      <vt:lpstr>6_Benutzerdefiniertes Design</vt:lpstr>
      <vt:lpstr>7_Benutzerdefiniertes Design</vt:lpstr>
      <vt:lpstr>8_Benutzerdefiniertes Design</vt:lpstr>
      <vt:lpstr>9_Benutzerdefiniertes Design</vt:lpstr>
      <vt:lpstr>10_Benutzerdefiniertes Design</vt:lpstr>
      <vt:lpstr>11_Benutzerdefiniertes Design</vt:lpstr>
      <vt:lpstr>12_Benutzerdefiniertes Design</vt:lpstr>
      <vt:lpstr>13_Benutzerdefiniertes Design</vt:lpstr>
      <vt:lpstr>14_Benutzerdefiniertes Design</vt:lpstr>
      <vt:lpstr>15_Benutzerdefiniertes Design</vt:lpstr>
      <vt:lpstr>16_Benutzerdefiniertes Design</vt:lpstr>
      <vt:lpstr>17_Benutzerdefiniertes Design</vt:lpstr>
      <vt:lpstr>18_Benutzerdefiniertes Design</vt:lpstr>
      <vt:lpstr>19_Benutzerdefiniertes Design</vt:lpstr>
      <vt:lpstr>20_Benutzerdefiniertes Design</vt:lpstr>
      <vt:lpstr>think-cell Folie</vt:lpstr>
      <vt:lpstr>think-cell Slide</vt:lpstr>
      <vt:lpstr>Photo Editor Photo</vt:lpstr>
      <vt:lpstr>Chart</vt:lpstr>
      <vt:lpstr>PHOTO-PAINT</vt:lpstr>
      <vt:lpstr>"Entwicklungsstand und Perspektiven der solarthermischer Kraftwerke  Robert Pitz-Paal Deutsches Zentrum für Luft- und Raumfahrt Institut für Solarforschung  Inhalt Märkte   Spanien    USA    RoW Kosten Kostensenkung Wert von Strom    </vt:lpstr>
      <vt:lpstr>PowerPoint-Präsentation</vt:lpstr>
      <vt:lpstr>PowerPoint-Präsentation</vt:lpstr>
      <vt:lpstr>Warum Wärmespeicher?</vt:lpstr>
      <vt:lpstr>CSP F&amp;E Strategie: hohe Konzentration + hohe Temperatur = hohe Effizienz =&gt; geringe Kosten </vt:lpstr>
      <vt:lpstr>Der Markt in Spanien Aufbruch….und Niedergang  </vt:lpstr>
      <vt:lpstr>PowerPoint-Präsentation</vt:lpstr>
      <vt:lpstr>PowerPoint-Präsentation</vt:lpstr>
      <vt:lpstr>Projects in Spain – Parabolic Troughs</vt:lpstr>
      <vt:lpstr>Gemasolar Tower plant, 15 h storage  19.9 MW (Torresol Energy)  </vt:lpstr>
      <vt:lpstr>PowerPoint-Präsentation</vt:lpstr>
      <vt:lpstr>PowerPoint-Präsentation</vt:lpstr>
      <vt:lpstr>PowerPoint-Präsentation</vt:lpstr>
      <vt:lpstr>PowerPoint-Präsentation</vt:lpstr>
      <vt:lpstr>US Market: Bigger is better…..</vt:lpstr>
      <vt:lpstr>USA CSP Market Status</vt:lpstr>
      <vt:lpstr>280 MW plant Solana (Abengoa) now in operation (10. Oct 2013)</vt:lpstr>
      <vt:lpstr>Ivanpah (Brightsource)  solar tower 130 MW  connected to grid, September 24, 2013 (Total 390 MW)</vt:lpstr>
      <vt:lpstr>Cresent Dunes (100 MW Molten Salt, 6 h Storage)</vt:lpstr>
      <vt:lpstr>Project Status October 2013</vt:lpstr>
      <vt:lpstr>Technology Status October 2013</vt:lpstr>
      <vt:lpstr>CSP Marktwachstum</vt:lpstr>
      <vt:lpstr>Regionale Treiber und Befähiger</vt:lpstr>
      <vt:lpstr>CSP in China</vt:lpstr>
      <vt:lpstr>Stromgestehungskosten</vt:lpstr>
      <vt:lpstr>Current levelised cost of electricity from CSP ranges from $140/MWh to $360/MWh, depending on location, technology, thermal storage size &amp; competition</vt:lpstr>
      <vt:lpstr>Der Wert von Elektrizität….  Beispiel Kalifornien 32% Renewable Portfolio Standard</vt:lpstr>
      <vt:lpstr>PowerPoint-Präsentation</vt:lpstr>
      <vt:lpstr>PowerPoint-Präsentation</vt:lpstr>
      <vt:lpstr>PowerPoint-Präsentation</vt:lpstr>
      <vt:lpstr>Dispatch Strategien</vt:lpstr>
      <vt:lpstr>PowerPoint-Präsentation</vt:lpstr>
      <vt:lpstr>PowerPoint-Präsentation</vt:lpstr>
      <vt:lpstr>Ansätze zur Kostensenkung</vt:lpstr>
      <vt:lpstr>Einfluss der oberen Prozesstemperatur  Beispiel Parabolrinnenkraftwerk: Thermoöl  394°C</vt:lpstr>
      <vt:lpstr>Einfluss der oberen Prozesstemperatur  Beispiel Parabolrinnenkraftwerk: Salzschmelze  545°C</vt:lpstr>
      <vt:lpstr>Einfluss der oberen Prozesstemperatur  Größenvergleich Solarfeld</vt:lpstr>
      <vt:lpstr>Einfluss der oberen Prozesstemperatur  HS-Diagramm des Wasser-Dampf-Kreislaufs für Öl- und Salzsystem</vt:lpstr>
      <vt:lpstr>Einfluss der oberen Prozesstemperatur  Einbußen an der Niederdruckentspannung durch Trockenkühlung</vt:lpstr>
      <vt:lpstr>Einfluss der oberen Prozesstemperatur  Größenvergleich Speichersystem</vt:lpstr>
      <vt:lpstr>LCoE Results – Head to Head Race !</vt:lpstr>
      <vt:lpstr>PowerPoint-Präsentation</vt:lpstr>
      <vt:lpstr>Key Scientific Questions and Topic Structure</vt:lpstr>
      <vt:lpstr>Key Scientific Questions and Topic Structure</vt:lpstr>
      <vt:lpstr>Subtopic 1 -  Advanced Heat Transfer Media  </vt:lpstr>
      <vt:lpstr>Subtopic 1 -  Advanced Heat Transfer Media  </vt:lpstr>
      <vt:lpstr>Subtopic 1 -  Advanced Heat Transfer Media  </vt:lpstr>
      <vt:lpstr>Subtopic 1 -  Advanced Heat Transfer Media  </vt:lpstr>
      <vt:lpstr>Subtopic 1 -  Advanced Heat Transfer Media</vt:lpstr>
      <vt:lpstr>Subtopic 1 -  Advanced Heat Transfer Media</vt:lpstr>
      <vt:lpstr>Subtopic 1 -  Advanced Heat Transfer Media</vt:lpstr>
      <vt:lpstr>Subtopic 1 -  Advanced Heat Transfer Media</vt:lpstr>
      <vt:lpstr>PowerPoint-Präsentation</vt:lpstr>
      <vt:lpstr>Subtopic 2 -  Impact of Desert Environment</vt:lpstr>
      <vt:lpstr>Subtopic 2 -  Impact of Desert Environment</vt:lpstr>
      <vt:lpstr>Subtopic 2 -  Impact of Desert Environment</vt:lpstr>
      <vt:lpstr>Subtopic 2 -  Impact of Desert Environment</vt:lpstr>
      <vt:lpstr>Subtopic 2 -  Impact of Desert Environment</vt:lpstr>
      <vt:lpstr>Large scale facilities</vt:lpstr>
      <vt:lpstr>Cooperation</vt:lpstr>
      <vt:lpstr>Large scale facilities</vt:lpstr>
      <vt:lpstr>Conclusions </vt:lpstr>
      <vt:lpstr>Vielen Dank für die Aufmerksamkeit   Und hier noch ein Hinweis…..</vt:lpstr>
      <vt:lpstr>Mitglieder</vt:lpstr>
    </vt:vector>
  </TitlesOfParts>
  <Company>DLR</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Beispiel-Präsentation 4:3 Englisch</dc:title>
  <dc:creator>Richter, Christoph</dc:creator>
  <cp:lastModifiedBy>Pitz-Paal, Robert</cp:lastModifiedBy>
  <cp:revision>115</cp:revision>
  <dcterms:created xsi:type="dcterms:W3CDTF">2012-06-19T06:51:55Z</dcterms:created>
  <dcterms:modified xsi:type="dcterms:W3CDTF">2014-04-10T06:05:08Z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Projekt">
    <vt:lpwstr>DLR allgemein</vt:lpwstr>
  </property>
  <property fmtid="{D5CDD505-2E9C-101B-9397-08002B2CF9AE}" pid="3" name="ContentTypeId">
    <vt:lpwstr>0x010100ED3BF77F0DEA9A4B8748258238955038</vt:lpwstr>
  </property>
</Properties>
</file>